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63" r:id="rId3"/>
    <p:sldId id="268" r:id="rId4"/>
    <p:sldId id="389" r:id="rId5"/>
    <p:sldId id="333" r:id="rId6"/>
    <p:sldId id="364" r:id="rId7"/>
    <p:sldId id="365" r:id="rId8"/>
    <p:sldId id="366" r:id="rId9"/>
    <p:sldId id="395" r:id="rId10"/>
    <p:sldId id="371" r:id="rId11"/>
    <p:sldId id="257" r:id="rId12"/>
    <p:sldId id="360" r:id="rId13"/>
    <p:sldId id="370" r:id="rId14"/>
    <p:sldId id="388" r:id="rId15"/>
    <p:sldId id="392" r:id="rId16"/>
    <p:sldId id="393" r:id="rId17"/>
    <p:sldId id="378" r:id="rId18"/>
    <p:sldId id="379" r:id="rId19"/>
    <p:sldId id="380" r:id="rId20"/>
    <p:sldId id="396" r:id="rId21"/>
    <p:sldId id="304" r:id="rId22"/>
    <p:sldId id="347" r:id="rId23"/>
    <p:sldId id="259" r:id="rId24"/>
    <p:sldId id="264" r:id="rId25"/>
    <p:sldId id="348" r:id="rId26"/>
    <p:sldId id="340" r:id="rId27"/>
    <p:sldId id="351" r:id="rId28"/>
    <p:sldId id="353" r:id="rId29"/>
    <p:sldId id="310" r:id="rId30"/>
    <p:sldId id="382" r:id="rId31"/>
    <p:sldId id="383" r:id="rId32"/>
    <p:sldId id="384" r:id="rId33"/>
    <p:sldId id="385" r:id="rId34"/>
    <p:sldId id="386" r:id="rId35"/>
    <p:sldId id="39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1" autoAdjust="0"/>
    <p:restoredTop sz="76260" autoAdjust="0"/>
  </p:normalViewPr>
  <p:slideViewPr>
    <p:cSldViewPr snapToGrid="0">
      <p:cViewPr varScale="1">
        <p:scale>
          <a:sx n="85" d="100"/>
          <a:sy n="85" d="100"/>
        </p:scale>
        <p:origin x="166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87518-3383-4B1E-9B76-17865FEA2CBE}" type="datetimeFigureOut">
              <a:rPr lang="en-US" smtClean="0"/>
              <a:t>5/16/25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F6467-D3AC-448F-9B98-14401C70CA38}" type="slidenum">
              <a:rPr lang="en-US" smtClean="0"/>
              <a:t>‹#›</a:t>
            </a:fld>
            <a:endParaRPr lang="en-US"/>
          </a:p>
        </p:txBody>
      </p:sp>
    </p:spTree>
    <p:extLst>
      <p:ext uri="{BB962C8B-B14F-4D97-AF65-F5344CB8AC3E}">
        <p14:creationId xmlns:p14="http://schemas.microsoft.com/office/powerpoint/2010/main" val="2105025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5E6DD6-227D-4FC7-9FB2-BD7120E10F44}" type="slidenum">
              <a:rPr lang="en-US" smtClean="0"/>
              <a:t>2</a:t>
            </a:fld>
            <a:endParaRPr lang="en-US"/>
          </a:p>
        </p:txBody>
      </p:sp>
    </p:spTree>
    <p:extLst>
      <p:ext uri="{BB962C8B-B14F-4D97-AF65-F5344CB8AC3E}">
        <p14:creationId xmlns:p14="http://schemas.microsoft.com/office/powerpoint/2010/main" val="3460355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F6467-D3AC-448F-9B98-14401C70CA38}" type="slidenum">
              <a:rPr lang="en-US" smtClean="0"/>
              <a:t>14</a:t>
            </a:fld>
            <a:endParaRPr lang="en-US"/>
          </a:p>
        </p:txBody>
      </p:sp>
    </p:spTree>
    <p:extLst>
      <p:ext uri="{BB962C8B-B14F-4D97-AF65-F5344CB8AC3E}">
        <p14:creationId xmlns:p14="http://schemas.microsoft.com/office/powerpoint/2010/main" val="3694355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BECAUSE AI CAN DO THE THING DOESN’T MEAN HUMANS SHOULDN’T STILL LEARN TO DO THE THING</a:t>
            </a:r>
          </a:p>
        </p:txBody>
      </p:sp>
      <p:sp>
        <p:nvSpPr>
          <p:cNvPr id="4" name="Slide Number Placeholder 3"/>
          <p:cNvSpPr>
            <a:spLocks noGrp="1"/>
          </p:cNvSpPr>
          <p:nvPr>
            <p:ph type="sldNum" sz="quarter" idx="5"/>
          </p:nvPr>
        </p:nvSpPr>
        <p:spPr/>
        <p:txBody>
          <a:bodyPr/>
          <a:lstStyle/>
          <a:p>
            <a:fld id="{C25E6DD6-227D-4FC7-9FB2-BD7120E10F44}" type="slidenum">
              <a:rPr lang="en-US" smtClean="0"/>
              <a:t>15</a:t>
            </a:fld>
            <a:endParaRPr lang="en-US"/>
          </a:p>
        </p:txBody>
      </p:sp>
    </p:spTree>
    <p:extLst>
      <p:ext uri="{BB962C8B-B14F-4D97-AF65-F5344CB8AC3E}">
        <p14:creationId xmlns:p14="http://schemas.microsoft.com/office/powerpoint/2010/main" val="2035257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5E6DD6-227D-4FC7-9FB2-BD7120E10F44}" type="slidenum">
              <a:rPr lang="en-US" smtClean="0"/>
              <a:t>16</a:t>
            </a:fld>
            <a:endParaRPr lang="en-US"/>
          </a:p>
        </p:txBody>
      </p:sp>
    </p:spTree>
    <p:extLst>
      <p:ext uri="{BB962C8B-B14F-4D97-AF65-F5344CB8AC3E}">
        <p14:creationId xmlns:p14="http://schemas.microsoft.com/office/powerpoint/2010/main" val="3859416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SUBSTITUTION IS YOUR FRAMEWORK, DOES THAT MANIFEST IN IMPOSING GUARDRAILS…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25E6DD6-227D-4FC7-9FB2-BD7120E10F44}" type="slidenum">
              <a:rPr lang="en-US" smtClean="0"/>
              <a:t>17</a:t>
            </a:fld>
            <a:endParaRPr lang="en-US"/>
          </a:p>
        </p:txBody>
      </p:sp>
    </p:spTree>
    <p:extLst>
      <p:ext uri="{BB962C8B-B14F-4D97-AF65-F5344CB8AC3E}">
        <p14:creationId xmlns:p14="http://schemas.microsoft.com/office/powerpoint/2010/main" val="384447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t>
            </a:r>
          </a:p>
          <a:p>
            <a:r>
              <a:rPr lang="en-US" dirty="0"/>
              <a:t>RETHINKING INSTRUCTIONAL PRIORITIES AND THE FUTURE OF THE DISCIPLINE GENERALLY. (SOME INSTRUCTORS ARE INVOLVING STUDENTS IN THAT DIALOGUE.)</a:t>
            </a:r>
          </a:p>
        </p:txBody>
      </p:sp>
      <p:sp>
        <p:nvSpPr>
          <p:cNvPr id="4" name="Slide Number Placeholder 3"/>
          <p:cNvSpPr>
            <a:spLocks noGrp="1"/>
          </p:cNvSpPr>
          <p:nvPr>
            <p:ph type="sldNum" sz="quarter" idx="5"/>
          </p:nvPr>
        </p:nvSpPr>
        <p:spPr/>
        <p:txBody>
          <a:bodyPr/>
          <a:lstStyle/>
          <a:p>
            <a:fld id="{C25E6DD6-227D-4FC7-9FB2-BD7120E10F44}" type="slidenum">
              <a:rPr lang="en-US" smtClean="0"/>
              <a:t>18</a:t>
            </a:fld>
            <a:endParaRPr lang="en-US"/>
          </a:p>
        </p:txBody>
      </p:sp>
    </p:spTree>
    <p:extLst>
      <p:ext uri="{BB962C8B-B14F-4D97-AF65-F5344CB8AC3E}">
        <p14:creationId xmlns:p14="http://schemas.microsoft.com/office/powerpoint/2010/main" val="1414684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ON THIS SIDE ARE ABLE TO SHIFT FOCUS AWAY FROM ACADEMIC-INTEGRITY MEASURES AND TOWARD THE QUESTION OF HOW MEANINGFULLY TO INTEGRATE AI INTO THE LEARNING PROCESS.</a:t>
            </a:r>
          </a:p>
        </p:txBody>
      </p:sp>
      <p:sp>
        <p:nvSpPr>
          <p:cNvPr id="4" name="Slide Number Placeholder 3"/>
          <p:cNvSpPr>
            <a:spLocks noGrp="1"/>
          </p:cNvSpPr>
          <p:nvPr>
            <p:ph type="sldNum" sz="quarter" idx="5"/>
          </p:nvPr>
        </p:nvSpPr>
        <p:spPr/>
        <p:txBody>
          <a:bodyPr/>
          <a:lstStyle/>
          <a:p>
            <a:fld id="{C25E6DD6-227D-4FC7-9FB2-BD7120E10F44}" type="slidenum">
              <a:rPr lang="en-US" smtClean="0"/>
              <a:t>19</a:t>
            </a:fld>
            <a:endParaRPr lang="en-US"/>
          </a:p>
        </p:txBody>
      </p:sp>
    </p:spTree>
    <p:extLst>
      <p:ext uri="{BB962C8B-B14F-4D97-AF65-F5344CB8AC3E}">
        <p14:creationId xmlns:p14="http://schemas.microsoft.com/office/powerpoint/2010/main" val="2909101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F6467-D3AC-448F-9B98-14401C70CA38}" type="slidenum">
              <a:rPr lang="en-US" smtClean="0"/>
              <a:t>21</a:t>
            </a:fld>
            <a:endParaRPr lang="en-US"/>
          </a:p>
        </p:txBody>
      </p:sp>
    </p:spTree>
    <p:extLst>
      <p:ext uri="{BB962C8B-B14F-4D97-AF65-F5344CB8AC3E}">
        <p14:creationId xmlns:p14="http://schemas.microsoft.com/office/powerpoint/2010/main" val="407916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5E6DD6-227D-4FC7-9FB2-BD7120E10F44}" type="slidenum">
              <a:rPr lang="en-US" smtClean="0"/>
              <a:t>24</a:t>
            </a:fld>
            <a:endParaRPr lang="en-US"/>
          </a:p>
        </p:txBody>
      </p:sp>
    </p:spTree>
    <p:extLst>
      <p:ext uri="{BB962C8B-B14F-4D97-AF65-F5344CB8AC3E}">
        <p14:creationId xmlns:p14="http://schemas.microsoft.com/office/powerpoint/2010/main" val="3499234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PERIODS OF ORGANIZATIONAL TRANSITION, HUMAN RELATIONSHIPS SUFFER.  </a:t>
            </a:r>
          </a:p>
        </p:txBody>
      </p:sp>
      <p:sp>
        <p:nvSpPr>
          <p:cNvPr id="4" name="Slide Number Placeholder 3"/>
          <p:cNvSpPr>
            <a:spLocks noGrp="1"/>
          </p:cNvSpPr>
          <p:nvPr>
            <p:ph type="sldNum" sz="quarter" idx="5"/>
          </p:nvPr>
        </p:nvSpPr>
        <p:spPr/>
        <p:txBody>
          <a:bodyPr/>
          <a:lstStyle/>
          <a:p>
            <a:fld id="{228F6467-D3AC-448F-9B98-14401C70CA38}" type="slidenum">
              <a:rPr lang="en-US" smtClean="0"/>
              <a:t>28</a:t>
            </a:fld>
            <a:endParaRPr lang="en-US"/>
          </a:p>
        </p:txBody>
      </p:sp>
    </p:spTree>
    <p:extLst>
      <p:ext uri="{BB962C8B-B14F-4D97-AF65-F5344CB8AC3E}">
        <p14:creationId xmlns:p14="http://schemas.microsoft.com/office/powerpoint/2010/main" val="1049410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UNDERSTAND THAT A) CLASSROOM RELATIONSHIPS NEED WORK, B) THE ONLY THING STANDING BETWEEN THEIR STUDENTS AND AI IS THE STUDENT’S TRUST IN, AND ACCOUNTABILITY TOWARD, OTHER HUMANS</a:t>
            </a:r>
          </a:p>
        </p:txBody>
      </p:sp>
      <p:sp>
        <p:nvSpPr>
          <p:cNvPr id="4" name="Slide Number Placeholder 3"/>
          <p:cNvSpPr>
            <a:spLocks noGrp="1"/>
          </p:cNvSpPr>
          <p:nvPr>
            <p:ph type="sldNum" sz="quarter" idx="5"/>
          </p:nvPr>
        </p:nvSpPr>
        <p:spPr/>
        <p:txBody>
          <a:bodyPr/>
          <a:lstStyle/>
          <a:p>
            <a:fld id="{228F6467-D3AC-448F-9B98-14401C70CA38}" type="slidenum">
              <a:rPr lang="en-US" smtClean="0"/>
              <a:t>29</a:t>
            </a:fld>
            <a:endParaRPr lang="en-US"/>
          </a:p>
        </p:txBody>
      </p:sp>
    </p:spTree>
    <p:extLst>
      <p:ext uri="{BB962C8B-B14F-4D97-AF65-F5344CB8AC3E}">
        <p14:creationId xmlns:p14="http://schemas.microsoft.com/office/powerpoint/2010/main" val="48185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NARRATIVE DIDN’T ADEQUATELY CAPTURE HOW TEACHERS ARE PROACTIVELY AND CREATIVELY ADAPTING TO THE CHALLENGES OF GEN AI.</a:t>
            </a:r>
          </a:p>
        </p:txBody>
      </p:sp>
      <p:sp>
        <p:nvSpPr>
          <p:cNvPr id="4" name="Slide Number Placeholder 3"/>
          <p:cNvSpPr>
            <a:spLocks noGrp="1"/>
          </p:cNvSpPr>
          <p:nvPr>
            <p:ph type="sldNum" sz="quarter" idx="5"/>
          </p:nvPr>
        </p:nvSpPr>
        <p:spPr/>
        <p:txBody>
          <a:bodyPr/>
          <a:lstStyle/>
          <a:p>
            <a:fld id="{C25E6DD6-227D-4FC7-9FB2-BD7120E10F44}" type="slidenum">
              <a:rPr lang="en-US" smtClean="0"/>
              <a:t>3</a:t>
            </a:fld>
            <a:endParaRPr lang="en-US"/>
          </a:p>
        </p:txBody>
      </p:sp>
    </p:spTree>
    <p:extLst>
      <p:ext uri="{BB962C8B-B14F-4D97-AF65-F5344CB8AC3E}">
        <p14:creationId xmlns:p14="http://schemas.microsoft.com/office/powerpoint/2010/main" val="2584753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COMPETITIVE TRUST MODEL: BUILDING TRUST/ACCOUNTABILITY ALONG THE HUMAN DIMENSION…</a:t>
            </a:r>
          </a:p>
        </p:txBody>
      </p:sp>
      <p:sp>
        <p:nvSpPr>
          <p:cNvPr id="4" name="Slide Number Placeholder 3"/>
          <p:cNvSpPr>
            <a:spLocks noGrp="1"/>
          </p:cNvSpPr>
          <p:nvPr>
            <p:ph type="sldNum" sz="quarter" idx="5"/>
          </p:nvPr>
        </p:nvSpPr>
        <p:spPr/>
        <p:txBody>
          <a:bodyPr/>
          <a:lstStyle/>
          <a:p>
            <a:fld id="{228F6467-D3AC-448F-9B98-14401C70CA38}" type="slidenum">
              <a:rPr lang="en-US" smtClean="0"/>
              <a:t>32</a:t>
            </a:fld>
            <a:endParaRPr lang="en-US"/>
          </a:p>
        </p:txBody>
      </p:sp>
    </p:spTree>
    <p:extLst>
      <p:ext uri="{BB962C8B-B14F-4D97-AF65-F5344CB8AC3E}">
        <p14:creationId xmlns:p14="http://schemas.microsoft.com/office/powerpoint/2010/main" val="2272953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WEAKEN THE BOND BETWEEN STUDENTS AND AI</a:t>
            </a:r>
          </a:p>
        </p:txBody>
      </p:sp>
      <p:sp>
        <p:nvSpPr>
          <p:cNvPr id="4" name="Slide Number Placeholder 3"/>
          <p:cNvSpPr>
            <a:spLocks noGrp="1"/>
          </p:cNvSpPr>
          <p:nvPr>
            <p:ph type="sldNum" sz="quarter" idx="5"/>
          </p:nvPr>
        </p:nvSpPr>
        <p:spPr/>
        <p:txBody>
          <a:bodyPr/>
          <a:lstStyle/>
          <a:p>
            <a:fld id="{228F6467-D3AC-448F-9B98-14401C70CA38}" type="slidenum">
              <a:rPr lang="en-US" smtClean="0"/>
              <a:t>33</a:t>
            </a:fld>
            <a:endParaRPr lang="en-US"/>
          </a:p>
        </p:txBody>
      </p:sp>
    </p:spTree>
    <p:extLst>
      <p:ext uri="{BB962C8B-B14F-4D97-AF65-F5344CB8AC3E}">
        <p14:creationId xmlns:p14="http://schemas.microsoft.com/office/powerpoint/2010/main" val="270385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 TRUST MODEL: STUDENTS AND TEACHERS TRUST ONE ANOTHER TO EXPERIMENT RESPONSIBLY WITH THE AI, AND TO BE TRANSPARENT WITH EACH OTHER ABOUT THEIR USE</a:t>
            </a:r>
          </a:p>
        </p:txBody>
      </p:sp>
      <p:sp>
        <p:nvSpPr>
          <p:cNvPr id="4" name="Slide Number Placeholder 3"/>
          <p:cNvSpPr>
            <a:spLocks noGrp="1"/>
          </p:cNvSpPr>
          <p:nvPr>
            <p:ph type="sldNum" sz="quarter" idx="5"/>
          </p:nvPr>
        </p:nvSpPr>
        <p:spPr/>
        <p:txBody>
          <a:bodyPr/>
          <a:lstStyle/>
          <a:p>
            <a:fld id="{C25E6DD6-227D-4FC7-9FB2-BD7120E10F44}" type="slidenum">
              <a:rPr lang="en-US" smtClean="0"/>
              <a:t>34</a:t>
            </a:fld>
            <a:endParaRPr lang="en-US"/>
          </a:p>
        </p:txBody>
      </p:sp>
    </p:spTree>
    <p:extLst>
      <p:ext uri="{BB962C8B-B14F-4D97-AF65-F5344CB8AC3E}">
        <p14:creationId xmlns:p14="http://schemas.microsoft.com/office/powerpoint/2010/main" val="115286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5E6DD6-227D-4FC7-9FB2-BD7120E10F44}" type="slidenum">
              <a:rPr lang="en-US" smtClean="0"/>
              <a:t>5</a:t>
            </a:fld>
            <a:endParaRPr lang="en-US"/>
          </a:p>
        </p:txBody>
      </p:sp>
    </p:spTree>
    <p:extLst>
      <p:ext uri="{BB962C8B-B14F-4D97-AF65-F5344CB8AC3E}">
        <p14:creationId xmlns:p14="http://schemas.microsoft.com/office/powerpoint/2010/main" val="3045657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F6467-D3AC-448F-9B98-14401C70CA38}" type="slidenum">
              <a:rPr lang="en-US" smtClean="0"/>
              <a:t>8</a:t>
            </a:fld>
            <a:endParaRPr lang="en-US"/>
          </a:p>
        </p:txBody>
      </p:sp>
    </p:spTree>
    <p:extLst>
      <p:ext uri="{BB962C8B-B14F-4D97-AF65-F5344CB8AC3E}">
        <p14:creationId xmlns:p14="http://schemas.microsoft.com/office/powerpoint/2010/main" val="2967352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ACADEMIC INTEGRITY (SUGGESTS LOWER TRUST </a:t>
            </a:r>
            <a:r>
              <a:rPr lang="en-US" dirty="0">
                <a:sym typeface="Wingdings" panose="05000000000000000000" pitchFamily="2" charset="2"/>
              </a:rPr>
              <a:t> DIVERTING ATTENTION FROM LEARNING), AND BENCHMARKING (COMPETITIVE DIMENSION)</a:t>
            </a:r>
            <a:endParaRPr lang="en-US" dirty="0"/>
          </a:p>
        </p:txBody>
      </p:sp>
      <p:sp>
        <p:nvSpPr>
          <p:cNvPr id="4" name="Slide Number Placeholder 3"/>
          <p:cNvSpPr>
            <a:spLocks noGrp="1"/>
          </p:cNvSpPr>
          <p:nvPr>
            <p:ph type="sldNum" sz="quarter" idx="5"/>
          </p:nvPr>
        </p:nvSpPr>
        <p:spPr/>
        <p:txBody>
          <a:bodyPr/>
          <a:lstStyle/>
          <a:p>
            <a:fld id="{228F6467-D3AC-448F-9B98-14401C70CA38}" type="slidenum">
              <a:rPr lang="en-US" smtClean="0"/>
              <a:t>9</a:t>
            </a:fld>
            <a:endParaRPr lang="en-US"/>
          </a:p>
        </p:txBody>
      </p:sp>
    </p:spTree>
    <p:extLst>
      <p:ext uri="{BB962C8B-B14F-4D97-AF65-F5344CB8AC3E}">
        <p14:creationId xmlns:p14="http://schemas.microsoft.com/office/powerpoint/2010/main" val="373074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WE DIDN’T TECHNICALLY ASK, BUT FACULTY ROBUSTLY ANSWERED</a:t>
            </a:r>
          </a:p>
        </p:txBody>
      </p:sp>
      <p:sp>
        <p:nvSpPr>
          <p:cNvPr id="4" name="Slide Number Placeholder 3"/>
          <p:cNvSpPr>
            <a:spLocks noGrp="1"/>
          </p:cNvSpPr>
          <p:nvPr>
            <p:ph type="sldNum" sz="quarter" idx="5"/>
          </p:nvPr>
        </p:nvSpPr>
        <p:spPr/>
        <p:txBody>
          <a:bodyPr/>
          <a:lstStyle/>
          <a:p>
            <a:fld id="{228F6467-D3AC-448F-9B98-14401C70CA38}" type="slidenum">
              <a:rPr lang="en-US" smtClean="0"/>
              <a:t>10</a:t>
            </a:fld>
            <a:endParaRPr lang="en-US"/>
          </a:p>
        </p:txBody>
      </p:sp>
    </p:spTree>
    <p:extLst>
      <p:ext uri="{BB962C8B-B14F-4D97-AF65-F5344CB8AC3E}">
        <p14:creationId xmlns:p14="http://schemas.microsoft.com/office/powerpoint/2010/main" val="3741579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AFFECTIVE DIMENSION IS NOT REDUCIBLE TO ANY OF OUR EXISTING SCHEME, BUT INTERSECTS WITH SEVERAL OF THEM</a:t>
            </a:r>
          </a:p>
        </p:txBody>
      </p:sp>
      <p:sp>
        <p:nvSpPr>
          <p:cNvPr id="4" name="Slide Number Placeholder 3"/>
          <p:cNvSpPr>
            <a:spLocks noGrp="1"/>
          </p:cNvSpPr>
          <p:nvPr>
            <p:ph type="sldNum" sz="quarter" idx="5"/>
          </p:nvPr>
        </p:nvSpPr>
        <p:spPr/>
        <p:txBody>
          <a:bodyPr/>
          <a:lstStyle/>
          <a:p>
            <a:fld id="{228F6467-D3AC-448F-9B98-14401C70CA38}" type="slidenum">
              <a:rPr lang="en-US" smtClean="0"/>
              <a:t>11</a:t>
            </a:fld>
            <a:endParaRPr lang="en-US"/>
          </a:p>
        </p:txBody>
      </p:sp>
    </p:spTree>
    <p:extLst>
      <p:ext uri="{BB962C8B-B14F-4D97-AF65-F5344CB8AC3E}">
        <p14:creationId xmlns:p14="http://schemas.microsoft.com/office/powerpoint/2010/main" val="1302906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ENTITY (AI) WITH WHOM WE ARE IN UNCERTAIN RELATIONSHIP, AND WHICH HAS SHIFTED THE ARCHITECTURE OF OUR EXISTING RELATIONSHIPS IN AND BEYOND THE CLASSROOM—WITH STUDENTS, WITH THE INSTITUTION WE WORK FOR. </a:t>
            </a:r>
          </a:p>
          <a:p>
            <a:endParaRPr lang="en-US" dirty="0"/>
          </a:p>
        </p:txBody>
      </p:sp>
      <p:sp>
        <p:nvSpPr>
          <p:cNvPr id="4" name="Slide Number Placeholder 3"/>
          <p:cNvSpPr>
            <a:spLocks noGrp="1"/>
          </p:cNvSpPr>
          <p:nvPr>
            <p:ph type="sldNum" sz="quarter" idx="5"/>
          </p:nvPr>
        </p:nvSpPr>
        <p:spPr/>
        <p:txBody>
          <a:bodyPr/>
          <a:lstStyle/>
          <a:p>
            <a:fld id="{C25E6DD6-227D-4FC7-9FB2-BD7120E10F44}" type="slidenum">
              <a:rPr lang="en-US" smtClean="0"/>
              <a:t>12</a:t>
            </a:fld>
            <a:endParaRPr lang="en-US"/>
          </a:p>
        </p:txBody>
      </p:sp>
    </p:spTree>
    <p:extLst>
      <p:ext uri="{BB962C8B-B14F-4D97-AF65-F5344CB8AC3E}">
        <p14:creationId xmlns:p14="http://schemas.microsoft.com/office/powerpoint/2010/main" val="3238876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WHEN THEY DESCRIBE HOW THEY’VE ADAPTED THEIR TEACHING AND ASSIGNMENTS, ARE SIMULTANEOUSLY CONSTRUCTING A THEORY OF HOW HUMANS AND AIS WILL COEXIST IN THE WORLD. </a:t>
            </a:r>
          </a:p>
        </p:txBody>
      </p:sp>
      <p:sp>
        <p:nvSpPr>
          <p:cNvPr id="4" name="Slide Number Placeholder 3"/>
          <p:cNvSpPr>
            <a:spLocks noGrp="1"/>
          </p:cNvSpPr>
          <p:nvPr>
            <p:ph type="sldNum" sz="quarter" idx="5"/>
          </p:nvPr>
        </p:nvSpPr>
        <p:spPr/>
        <p:txBody>
          <a:bodyPr/>
          <a:lstStyle/>
          <a:p>
            <a:fld id="{228F6467-D3AC-448F-9B98-14401C70CA38}" type="slidenum">
              <a:rPr lang="en-US" smtClean="0"/>
              <a:t>13</a:t>
            </a:fld>
            <a:endParaRPr lang="en-US"/>
          </a:p>
        </p:txBody>
      </p:sp>
    </p:spTree>
    <p:extLst>
      <p:ext uri="{BB962C8B-B14F-4D97-AF65-F5344CB8AC3E}">
        <p14:creationId xmlns:p14="http://schemas.microsoft.com/office/powerpoint/2010/main" val="27449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6FEC-7341-4F40-83CD-825B5CEEEF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574B3-9F7B-4CCC-8009-794A8FBB5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531315-1387-407A-95A3-1CD32A054178}"/>
              </a:ext>
            </a:extLst>
          </p:cNvPr>
          <p:cNvSpPr>
            <a:spLocks noGrp="1"/>
          </p:cNvSpPr>
          <p:nvPr>
            <p:ph type="dt" sz="half" idx="10"/>
          </p:nvPr>
        </p:nvSpPr>
        <p:spPr/>
        <p:txBody>
          <a:bodyPr/>
          <a:lstStyle/>
          <a:p>
            <a:fld id="{0F0AA705-B760-4426-AC7A-A90A2F3084B2}" type="datetimeFigureOut">
              <a:rPr lang="en-US" smtClean="0"/>
              <a:t>5/16/25</a:t>
            </a:fld>
            <a:endParaRPr lang="en-US"/>
          </a:p>
        </p:txBody>
      </p:sp>
      <p:sp>
        <p:nvSpPr>
          <p:cNvPr id="5" name="Footer Placeholder 4">
            <a:extLst>
              <a:ext uri="{FF2B5EF4-FFF2-40B4-BE49-F238E27FC236}">
                <a16:creationId xmlns:a16="http://schemas.microsoft.com/office/drawing/2014/main" id="{7E7FF0A9-ADD1-4BF0-9F28-7735F48AA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FFABA-9492-4165-BE24-C842FAB3ECCF}"/>
              </a:ext>
            </a:extLst>
          </p:cNvPr>
          <p:cNvSpPr>
            <a:spLocks noGrp="1"/>
          </p:cNvSpPr>
          <p:nvPr>
            <p:ph type="sldNum" sz="quarter" idx="12"/>
          </p:nvPr>
        </p:nvSpPr>
        <p:spPr/>
        <p:txBody>
          <a:bodyPr/>
          <a:lstStyle/>
          <a:p>
            <a:fld id="{949C6AFB-179F-4271-BC96-8D200D54E02F}" type="slidenum">
              <a:rPr lang="en-US" smtClean="0"/>
              <a:t>‹#›</a:t>
            </a:fld>
            <a:endParaRPr lang="en-US"/>
          </a:p>
        </p:txBody>
      </p:sp>
    </p:spTree>
    <p:extLst>
      <p:ext uri="{BB962C8B-B14F-4D97-AF65-F5344CB8AC3E}">
        <p14:creationId xmlns:p14="http://schemas.microsoft.com/office/powerpoint/2010/main" val="2940548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916C-083F-4D46-9CEE-2E4FC59A43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3D0F9B-EF29-409E-9FED-3B559C2731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A3190-4B39-465A-8596-F733C7BE96BE}"/>
              </a:ext>
            </a:extLst>
          </p:cNvPr>
          <p:cNvSpPr>
            <a:spLocks noGrp="1"/>
          </p:cNvSpPr>
          <p:nvPr>
            <p:ph type="dt" sz="half" idx="10"/>
          </p:nvPr>
        </p:nvSpPr>
        <p:spPr/>
        <p:txBody>
          <a:bodyPr/>
          <a:lstStyle/>
          <a:p>
            <a:fld id="{0F0AA705-B760-4426-AC7A-A90A2F3084B2}" type="datetimeFigureOut">
              <a:rPr lang="en-US" smtClean="0"/>
              <a:t>5/16/25</a:t>
            </a:fld>
            <a:endParaRPr lang="en-US"/>
          </a:p>
        </p:txBody>
      </p:sp>
      <p:sp>
        <p:nvSpPr>
          <p:cNvPr id="5" name="Footer Placeholder 4">
            <a:extLst>
              <a:ext uri="{FF2B5EF4-FFF2-40B4-BE49-F238E27FC236}">
                <a16:creationId xmlns:a16="http://schemas.microsoft.com/office/drawing/2014/main" id="{724FA1D7-DAF0-4318-9AF1-7D4138ED1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D8F20-E7F0-4CAC-AD84-6C7CCE95D68E}"/>
              </a:ext>
            </a:extLst>
          </p:cNvPr>
          <p:cNvSpPr>
            <a:spLocks noGrp="1"/>
          </p:cNvSpPr>
          <p:nvPr>
            <p:ph type="sldNum" sz="quarter" idx="12"/>
          </p:nvPr>
        </p:nvSpPr>
        <p:spPr/>
        <p:txBody>
          <a:bodyPr/>
          <a:lstStyle/>
          <a:p>
            <a:fld id="{949C6AFB-179F-4271-BC96-8D200D54E02F}" type="slidenum">
              <a:rPr lang="en-US" smtClean="0"/>
              <a:t>‹#›</a:t>
            </a:fld>
            <a:endParaRPr lang="en-US"/>
          </a:p>
        </p:txBody>
      </p:sp>
    </p:spTree>
    <p:extLst>
      <p:ext uri="{BB962C8B-B14F-4D97-AF65-F5344CB8AC3E}">
        <p14:creationId xmlns:p14="http://schemas.microsoft.com/office/powerpoint/2010/main" val="341270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89B2BE-D0AB-4622-8C2F-DAD4E3C453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0956C6-B6B6-4D15-8837-B39FF6FB53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2EAA0-03C7-437B-927A-79C21B66045D}"/>
              </a:ext>
            </a:extLst>
          </p:cNvPr>
          <p:cNvSpPr>
            <a:spLocks noGrp="1"/>
          </p:cNvSpPr>
          <p:nvPr>
            <p:ph type="dt" sz="half" idx="10"/>
          </p:nvPr>
        </p:nvSpPr>
        <p:spPr/>
        <p:txBody>
          <a:bodyPr/>
          <a:lstStyle/>
          <a:p>
            <a:fld id="{0F0AA705-B760-4426-AC7A-A90A2F3084B2}" type="datetimeFigureOut">
              <a:rPr lang="en-US" smtClean="0"/>
              <a:t>5/16/25</a:t>
            </a:fld>
            <a:endParaRPr lang="en-US"/>
          </a:p>
        </p:txBody>
      </p:sp>
      <p:sp>
        <p:nvSpPr>
          <p:cNvPr id="5" name="Footer Placeholder 4">
            <a:extLst>
              <a:ext uri="{FF2B5EF4-FFF2-40B4-BE49-F238E27FC236}">
                <a16:creationId xmlns:a16="http://schemas.microsoft.com/office/drawing/2014/main" id="{8A6E61BD-CC7C-4A91-B124-194C6A765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902AA-6287-4393-926A-551CB07C8306}"/>
              </a:ext>
            </a:extLst>
          </p:cNvPr>
          <p:cNvSpPr>
            <a:spLocks noGrp="1"/>
          </p:cNvSpPr>
          <p:nvPr>
            <p:ph type="sldNum" sz="quarter" idx="12"/>
          </p:nvPr>
        </p:nvSpPr>
        <p:spPr/>
        <p:txBody>
          <a:bodyPr/>
          <a:lstStyle/>
          <a:p>
            <a:fld id="{949C6AFB-179F-4271-BC96-8D200D54E02F}" type="slidenum">
              <a:rPr lang="en-US" smtClean="0"/>
              <a:t>‹#›</a:t>
            </a:fld>
            <a:endParaRPr lang="en-US"/>
          </a:p>
        </p:txBody>
      </p:sp>
    </p:spTree>
    <p:extLst>
      <p:ext uri="{BB962C8B-B14F-4D97-AF65-F5344CB8AC3E}">
        <p14:creationId xmlns:p14="http://schemas.microsoft.com/office/powerpoint/2010/main" val="71043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5C9F-ACB4-4CF8-9D3E-5AE74A1A41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CB94A2-F48E-4611-A946-C23543F0C6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C44C0-00DE-492D-92CA-CF261EAE6794}"/>
              </a:ext>
            </a:extLst>
          </p:cNvPr>
          <p:cNvSpPr>
            <a:spLocks noGrp="1"/>
          </p:cNvSpPr>
          <p:nvPr>
            <p:ph type="dt" sz="half" idx="10"/>
          </p:nvPr>
        </p:nvSpPr>
        <p:spPr/>
        <p:txBody>
          <a:bodyPr/>
          <a:lstStyle/>
          <a:p>
            <a:fld id="{0F0AA705-B760-4426-AC7A-A90A2F3084B2}" type="datetimeFigureOut">
              <a:rPr lang="en-US" smtClean="0"/>
              <a:t>5/16/25</a:t>
            </a:fld>
            <a:endParaRPr lang="en-US"/>
          </a:p>
        </p:txBody>
      </p:sp>
      <p:sp>
        <p:nvSpPr>
          <p:cNvPr id="5" name="Footer Placeholder 4">
            <a:extLst>
              <a:ext uri="{FF2B5EF4-FFF2-40B4-BE49-F238E27FC236}">
                <a16:creationId xmlns:a16="http://schemas.microsoft.com/office/drawing/2014/main" id="{8992AAD4-873A-4529-9482-CA2A60A9B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B07BD-CF5E-44F7-AA38-E425F3FB804B}"/>
              </a:ext>
            </a:extLst>
          </p:cNvPr>
          <p:cNvSpPr>
            <a:spLocks noGrp="1"/>
          </p:cNvSpPr>
          <p:nvPr>
            <p:ph type="sldNum" sz="quarter" idx="12"/>
          </p:nvPr>
        </p:nvSpPr>
        <p:spPr/>
        <p:txBody>
          <a:bodyPr/>
          <a:lstStyle/>
          <a:p>
            <a:fld id="{949C6AFB-179F-4271-BC96-8D200D54E02F}" type="slidenum">
              <a:rPr lang="en-US" smtClean="0"/>
              <a:t>‹#›</a:t>
            </a:fld>
            <a:endParaRPr lang="en-US"/>
          </a:p>
        </p:txBody>
      </p:sp>
    </p:spTree>
    <p:extLst>
      <p:ext uri="{BB962C8B-B14F-4D97-AF65-F5344CB8AC3E}">
        <p14:creationId xmlns:p14="http://schemas.microsoft.com/office/powerpoint/2010/main" val="251091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37FD4-5D37-4D70-A6DE-2EDCBF052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23BA5A-B6F4-4CB9-A77C-A8FA5B9D2A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98BD29-8629-43BB-A8F5-DEA127FDFF6B}"/>
              </a:ext>
            </a:extLst>
          </p:cNvPr>
          <p:cNvSpPr>
            <a:spLocks noGrp="1"/>
          </p:cNvSpPr>
          <p:nvPr>
            <p:ph type="dt" sz="half" idx="10"/>
          </p:nvPr>
        </p:nvSpPr>
        <p:spPr/>
        <p:txBody>
          <a:bodyPr/>
          <a:lstStyle/>
          <a:p>
            <a:fld id="{0F0AA705-B760-4426-AC7A-A90A2F3084B2}" type="datetimeFigureOut">
              <a:rPr lang="en-US" smtClean="0"/>
              <a:t>5/16/25</a:t>
            </a:fld>
            <a:endParaRPr lang="en-US"/>
          </a:p>
        </p:txBody>
      </p:sp>
      <p:sp>
        <p:nvSpPr>
          <p:cNvPr id="5" name="Footer Placeholder 4">
            <a:extLst>
              <a:ext uri="{FF2B5EF4-FFF2-40B4-BE49-F238E27FC236}">
                <a16:creationId xmlns:a16="http://schemas.microsoft.com/office/drawing/2014/main" id="{A6433FF0-53F3-468D-ABB6-A56AE4F5A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57BCC-08B5-45BA-8D8A-1AC85F3BC1B6}"/>
              </a:ext>
            </a:extLst>
          </p:cNvPr>
          <p:cNvSpPr>
            <a:spLocks noGrp="1"/>
          </p:cNvSpPr>
          <p:nvPr>
            <p:ph type="sldNum" sz="quarter" idx="12"/>
          </p:nvPr>
        </p:nvSpPr>
        <p:spPr/>
        <p:txBody>
          <a:bodyPr/>
          <a:lstStyle/>
          <a:p>
            <a:fld id="{949C6AFB-179F-4271-BC96-8D200D54E02F}" type="slidenum">
              <a:rPr lang="en-US" smtClean="0"/>
              <a:t>‹#›</a:t>
            </a:fld>
            <a:endParaRPr lang="en-US"/>
          </a:p>
        </p:txBody>
      </p:sp>
    </p:spTree>
    <p:extLst>
      <p:ext uri="{BB962C8B-B14F-4D97-AF65-F5344CB8AC3E}">
        <p14:creationId xmlns:p14="http://schemas.microsoft.com/office/powerpoint/2010/main" val="390986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CBAE-DCD4-49FD-9F66-11F2F3856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5F9A6-4464-41EE-B2E3-F10DC691A5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A869A4-D383-481A-9122-55522BFFF7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E515E1-B70F-43BE-BD94-AA13FDF6C82E}"/>
              </a:ext>
            </a:extLst>
          </p:cNvPr>
          <p:cNvSpPr>
            <a:spLocks noGrp="1"/>
          </p:cNvSpPr>
          <p:nvPr>
            <p:ph type="dt" sz="half" idx="10"/>
          </p:nvPr>
        </p:nvSpPr>
        <p:spPr/>
        <p:txBody>
          <a:bodyPr/>
          <a:lstStyle/>
          <a:p>
            <a:fld id="{0F0AA705-B760-4426-AC7A-A90A2F3084B2}" type="datetimeFigureOut">
              <a:rPr lang="en-US" smtClean="0"/>
              <a:t>5/16/25</a:t>
            </a:fld>
            <a:endParaRPr lang="en-US"/>
          </a:p>
        </p:txBody>
      </p:sp>
      <p:sp>
        <p:nvSpPr>
          <p:cNvPr id="6" name="Footer Placeholder 5">
            <a:extLst>
              <a:ext uri="{FF2B5EF4-FFF2-40B4-BE49-F238E27FC236}">
                <a16:creationId xmlns:a16="http://schemas.microsoft.com/office/drawing/2014/main" id="{8C61CD43-F0FD-40C4-8173-447596E01B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F0861-CCCA-4771-93CC-089E4FF21C3C}"/>
              </a:ext>
            </a:extLst>
          </p:cNvPr>
          <p:cNvSpPr>
            <a:spLocks noGrp="1"/>
          </p:cNvSpPr>
          <p:nvPr>
            <p:ph type="sldNum" sz="quarter" idx="12"/>
          </p:nvPr>
        </p:nvSpPr>
        <p:spPr/>
        <p:txBody>
          <a:bodyPr/>
          <a:lstStyle/>
          <a:p>
            <a:fld id="{949C6AFB-179F-4271-BC96-8D200D54E02F}" type="slidenum">
              <a:rPr lang="en-US" smtClean="0"/>
              <a:t>‹#›</a:t>
            </a:fld>
            <a:endParaRPr lang="en-US"/>
          </a:p>
        </p:txBody>
      </p:sp>
    </p:spTree>
    <p:extLst>
      <p:ext uri="{BB962C8B-B14F-4D97-AF65-F5344CB8AC3E}">
        <p14:creationId xmlns:p14="http://schemas.microsoft.com/office/powerpoint/2010/main" val="107008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63747-CC6E-4243-962B-284D5C2E70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4FD7F9-C498-41E6-B77E-A9869FC5EC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B0CD53-04DB-47C2-B8C2-39822DB328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D105AB-3C75-4963-AC60-D772390AA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9BBBED-3ADE-4347-B940-32497D3D70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F52C07-D2E6-41CB-B35C-ED6B3825BF2B}"/>
              </a:ext>
            </a:extLst>
          </p:cNvPr>
          <p:cNvSpPr>
            <a:spLocks noGrp="1"/>
          </p:cNvSpPr>
          <p:nvPr>
            <p:ph type="dt" sz="half" idx="10"/>
          </p:nvPr>
        </p:nvSpPr>
        <p:spPr/>
        <p:txBody>
          <a:bodyPr/>
          <a:lstStyle/>
          <a:p>
            <a:fld id="{0F0AA705-B760-4426-AC7A-A90A2F3084B2}" type="datetimeFigureOut">
              <a:rPr lang="en-US" smtClean="0"/>
              <a:t>5/16/25</a:t>
            </a:fld>
            <a:endParaRPr lang="en-US"/>
          </a:p>
        </p:txBody>
      </p:sp>
      <p:sp>
        <p:nvSpPr>
          <p:cNvPr id="8" name="Footer Placeholder 7">
            <a:extLst>
              <a:ext uri="{FF2B5EF4-FFF2-40B4-BE49-F238E27FC236}">
                <a16:creationId xmlns:a16="http://schemas.microsoft.com/office/drawing/2014/main" id="{556785AF-55F5-4A45-BD47-24A1DC1867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AD293D-31D0-448F-87A1-88B596BA2E48}"/>
              </a:ext>
            </a:extLst>
          </p:cNvPr>
          <p:cNvSpPr>
            <a:spLocks noGrp="1"/>
          </p:cNvSpPr>
          <p:nvPr>
            <p:ph type="sldNum" sz="quarter" idx="12"/>
          </p:nvPr>
        </p:nvSpPr>
        <p:spPr/>
        <p:txBody>
          <a:bodyPr/>
          <a:lstStyle/>
          <a:p>
            <a:fld id="{949C6AFB-179F-4271-BC96-8D200D54E02F}" type="slidenum">
              <a:rPr lang="en-US" smtClean="0"/>
              <a:t>‹#›</a:t>
            </a:fld>
            <a:endParaRPr lang="en-US"/>
          </a:p>
        </p:txBody>
      </p:sp>
    </p:spTree>
    <p:extLst>
      <p:ext uri="{BB962C8B-B14F-4D97-AF65-F5344CB8AC3E}">
        <p14:creationId xmlns:p14="http://schemas.microsoft.com/office/powerpoint/2010/main" val="115564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083A-EC91-4469-894A-A7CE53E061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4C189C-8589-40B0-A5C4-F21C8DB260E2}"/>
              </a:ext>
            </a:extLst>
          </p:cNvPr>
          <p:cNvSpPr>
            <a:spLocks noGrp="1"/>
          </p:cNvSpPr>
          <p:nvPr>
            <p:ph type="dt" sz="half" idx="10"/>
          </p:nvPr>
        </p:nvSpPr>
        <p:spPr/>
        <p:txBody>
          <a:bodyPr/>
          <a:lstStyle/>
          <a:p>
            <a:fld id="{0F0AA705-B760-4426-AC7A-A90A2F3084B2}" type="datetimeFigureOut">
              <a:rPr lang="en-US" smtClean="0"/>
              <a:t>5/16/25</a:t>
            </a:fld>
            <a:endParaRPr lang="en-US"/>
          </a:p>
        </p:txBody>
      </p:sp>
      <p:sp>
        <p:nvSpPr>
          <p:cNvPr id="4" name="Footer Placeholder 3">
            <a:extLst>
              <a:ext uri="{FF2B5EF4-FFF2-40B4-BE49-F238E27FC236}">
                <a16:creationId xmlns:a16="http://schemas.microsoft.com/office/drawing/2014/main" id="{235E6EFF-A147-40CA-9C8D-F7DD26E54A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3BAC22-2BCF-437C-9877-417F00C87B84}"/>
              </a:ext>
            </a:extLst>
          </p:cNvPr>
          <p:cNvSpPr>
            <a:spLocks noGrp="1"/>
          </p:cNvSpPr>
          <p:nvPr>
            <p:ph type="sldNum" sz="quarter" idx="12"/>
          </p:nvPr>
        </p:nvSpPr>
        <p:spPr/>
        <p:txBody>
          <a:bodyPr/>
          <a:lstStyle/>
          <a:p>
            <a:fld id="{949C6AFB-179F-4271-BC96-8D200D54E02F}" type="slidenum">
              <a:rPr lang="en-US" smtClean="0"/>
              <a:t>‹#›</a:t>
            </a:fld>
            <a:endParaRPr lang="en-US"/>
          </a:p>
        </p:txBody>
      </p:sp>
    </p:spTree>
    <p:extLst>
      <p:ext uri="{BB962C8B-B14F-4D97-AF65-F5344CB8AC3E}">
        <p14:creationId xmlns:p14="http://schemas.microsoft.com/office/powerpoint/2010/main" val="131102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CB01D0-704E-4DD1-92F2-975F413CF4F2}"/>
              </a:ext>
            </a:extLst>
          </p:cNvPr>
          <p:cNvSpPr>
            <a:spLocks noGrp="1"/>
          </p:cNvSpPr>
          <p:nvPr>
            <p:ph type="dt" sz="half" idx="10"/>
          </p:nvPr>
        </p:nvSpPr>
        <p:spPr/>
        <p:txBody>
          <a:bodyPr/>
          <a:lstStyle/>
          <a:p>
            <a:fld id="{0F0AA705-B760-4426-AC7A-A90A2F3084B2}" type="datetimeFigureOut">
              <a:rPr lang="en-US" smtClean="0"/>
              <a:t>5/16/25</a:t>
            </a:fld>
            <a:endParaRPr lang="en-US"/>
          </a:p>
        </p:txBody>
      </p:sp>
      <p:sp>
        <p:nvSpPr>
          <p:cNvPr id="3" name="Footer Placeholder 2">
            <a:extLst>
              <a:ext uri="{FF2B5EF4-FFF2-40B4-BE49-F238E27FC236}">
                <a16:creationId xmlns:a16="http://schemas.microsoft.com/office/drawing/2014/main" id="{AA4A572F-5002-4848-BEE4-DBDD75897E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2B0248-B5F1-4681-B402-C197B3BD197A}"/>
              </a:ext>
            </a:extLst>
          </p:cNvPr>
          <p:cNvSpPr>
            <a:spLocks noGrp="1"/>
          </p:cNvSpPr>
          <p:nvPr>
            <p:ph type="sldNum" sz="quarter" idx="12"/>
          </p:nvPr>
        </p:nvSpPr>
        <p:spPr/>
        <p:txBody>
          <a:bodyPr/>
          <a:lstStyle/>
          <a:p>
            <a:fld id="{949C6AFB-179F-4271-BC96-8D200D54E02F}" type="slidenum">
              <a:rPr lang="en-US" smtClean="0"/>
              <a:t>‹#›</a:t>
            </a:fld>
            <a:endParaRPr lang="en-US"/>
          </a:p>
        </p:txBody>
      </p:sp>
    </p:spTree>
    <p:extLst>
      <p:ext uri="{BB962C8B-B14F-4D97-AF65-F5344CB8AC3E}">
        <p14:creationId xmlns:p14="http://schemas.microsoft.com/office/powerpoint/2010/main" val="155032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7F47-F3E3-49F9-A4A1-DE9E2D284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3E5B56-7040-4A42-AC12-0EE4A7850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C37303-176B-4BFD-8CDE-4EA2B3BAB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1F8466-731F-44DA-A1B1-9D61E748F170}"/>
              </a:ext>
            </a:extLst>
          </p:cNvPr>
          <p:cNvSpPr>
            <a:spLocks noGrp="1"/>
          </p:cNvSpPr>
          <p:nvPr>
            <p:ph type="dt" sz="half" idx="10"/>
          </p:nvPr>
        </p:nvSpPr>
        <p:spPr/>
        <p:txBody>
          <a:bodyPr/>
          <a:lstStyle/>
          <a:p>
            <a:fld id="{0F0AA705-B760-4426-AC7A-A90A2F3084B2}" type="datetimeFigureOut">
              <a:rPr lang="en-US" smtClean="0"/>
              <a:t>5/16/25</a:t>
            </a:fld>
            <a:endParaRPr lang="en-US"/>
          </a:p>
        </p:txBody>
      </p:sp>
      <p:sp>
        <p:nvSpPr>
          <p:cNvPr id="6" name="Footer Placeholder 5">
            <a:extLst>
              <a:ext uri="{FF2B5EF4-FFF2-40B4-BE49-F238E27FC236}">
                <a16:creationId xmlns:a16="http://schemas.microsoft.com/office/drawing/2014/main" id="{4B2113D2-A4CF-4C24-9B90-B6E0742F8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5442DA-56C7-4A2E-AFEB-C48E8D8EECF8}"/>
              </a:ext>
            </a:extLst>
          </p:cNvPr>
          <p:cNvSpPr>
            <a:spLocks noGrp="1"/>
          </p:cNvSpPr>
          <p:nvPr>
            <p:ph type="sldNum" sz="quarter" idx="12"/>
          </p:nvPr>
        </p:nvSpPr>
        <p:spPr/>
        <p:txBody>
          <a:bodyPr/>
          <a:lstStyle/>
          <a:p>
            <a:fld id="{949C6AFB-179F-4271-BC96-8D200D54E02F}" type="slidenum">
              <a:rPr lang="en-US" smtClean="0"/>
              <a:t>‹#›</a:t>
            </a:fld>
            <a:endParaRPr lang="en-US"/>
          </a:p>
        </p:txBody>
      </p:sp>
    </p:spTree>
    <p:extLst>
      <p:ext uri="{BB962C8B-B14F-4D97-AF65-F5344CB8AC3E}">
        <p14:creationId xmlns:p14="http://schemas.microsoft.com/office/powerpoint/2010/main" val="195400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5EC3-CA4E-49ED-9A3D-156177DE0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C061E-0FB9-4D14-9ABB-1C9AFE74EF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B5B069-E789-4BEB-A7A3-3A560D213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4BFD1-60E7-4B8F-A133-1846194108AE}"/>
              </a:ext>
            </a:extLst>
          </p:cNvPr>
          <p:cNvSpPr>
            <a:spLocks noGrp="1"/>
          </p:cNvSpPr>
          <p:nvPr>
            <p:ph type="dt" sz="half" idx="10"/>
          </p:nvPr>
        </p:nvSpPr>
        <p:spPr/>
        <p:txBody>
          <a:bodyPr/>
          <a:lstStyle/>
          <a:p>
            <a:fld id="{0F0AA705-B760-4426-AC7A-A90A2F3084B2}" type="datetimeFigureOut">
              <a:rPr lang="en-US" smtClean="0"/>
              <a:t>5/16/25</a:t>
            </a:fld>
            <a:endParaRPr lang="en-US"/>
          </a:p>
        </p:txBody>
      </p:sp>
      <p:sp>
        <p:nvSpPr>
          <p:cNvPr id="6" name="Footer Placeholder 5">
            <a:extLst>
              <a:ext uri="{FF2B5EF4-FFF2-40B4-BE49-F238E27FC236}">
                <a16:creationId xmlns:a16="http://schemas.microsoft.com/office/drawing/2014/main" id="{98ECEC4F-347F-4941-AF5C-E6E94821FB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48AF8-145A-4E06-B652-065A3E1D777C}"/>
              </a:ext>
            </a:extLst>
          </p:cNvPr>
          <p:cNvSpPr>
            <a:spLocks noGrp="1"/>
          </p:cNvSpPr>
          <p:nvPr>
            <p:ph type="sldNum" sz="quarter" idx="12"/>
          </p:nvPr>
        </p:nvSpPr>
        <p:spPr/>
        <p:txBody>
          <a:bodyPr/>
          <a:lstStyle/>
          <a:p>
            <a:fld id="{949C6AFB-179F-4271-BC96-8D200D54E02F}" type="slidenum">
              <a:rPr lang="en-US" smtClean="0"/>
              <a:t>‹#›</a:t>
            </a:fld>
            <a:endParaRPr lang="en-US"/>
          </a:p>
        </p:txBody>
      </p:sp>
    </p:spTree>
    <p:extLst>
      <p:ext uri="{BB962C8B-B14F-4D97-AF65-F5344CB8AC3E}">
        <p14:creationId xmlns:p14="http://schemas.microsoft.com/office/powerpoint/2010/main" val="118977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299382-060F-4C08-966B-DDDB7E259D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E42BF2-35D6-408C-BB03-8D316A07D6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CFD4C-ACF1-4534-9B13-A77B972F81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AA705-B760-4426-AC7A-A90A2F3084B2}" type="datetimeFigureOut">
              <a:rPr lang="en-US" smtClean="0"/>
              <a:t>5/16/25</a:t>
            </a:fld>
            <a:endParaRPr lang="en-US"/>
          </a:p>
        </p:txBody>
      </p:sp>
      <p:sp>
        <p:nvSpPr>
          <p:cNvPr id="5" name="Footer Placeholder 4">
            <a:extLst>
              <a:ext uri="{FF2B5EF4-FFF2-40B4-BE49-F238E27FC236}">
                <a16:creationId xmlns:a16="http://schemas.microsoft.com/office/drawing/2014/main" id="{A468A535-66D9-4421-A5DB-8DA0B8DBFB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73F466-7736-4575-B01F-79F77D5CA0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C6AFB-179F-4271-BC96-8D200D54E02F}" type="slidenum">
              <a:rPr lang="en-US" smtClean="0"/>
              <a:t>‹#›</a:t>
            </a:fld>
            <a:endParaRPr lang="en-US"/>
          </a:p>
        </p:txBody>
      </p:sp>
    </p:spTree>
    <p:extLst>
      <p:ext uri="{BB962C8B-B14F-4D97-AF65-F5344CB8AC3E}">
        <p14:creationId xmlns:p14="http://schemas.microsoft.com/office/powerpoint/2010/main" val="1836197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1984-2FF6-4174-A80F-9CB1749F30D2}"/>
              </a:ext>
            </a:extLst>
          </p:cNvPr>
          <p:cNvSpPr>
            <a:spLocks noGrp="1"/>
          </p:cNvSpPr>
          <p:nvPr>
            <p:ph type="ctrTitle"/>
          </p:nvPr>
        </p:nvSpPr>
        <p:spPr>
          <a:xfrm>
            <a:off x="1548984" y="747609"/>
            <a:ext cx="9144000" cy="2387600"/>
          </a:xfrm>
        </p:spPr>
        <p:txBody>
          <a:bodyPr>
            <a:normAutofit/>
          </a:bodyPr>
          <a:lstStyle/>
          <a:p>
            <a:pPr>
              <a:spcBef>
                <a:spcPts val="0"/>
              </a:spcBef>
            </a:pPr>
            <a:r>
              <a:rPr lang="en-US" sz="5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Substitution vs. Collaboration</a:t>
            </a:r>
            <a:endParaRPr lang="en-US" sz="32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2427F26-D637-47D4-98BF-D8D0811E46A8}"/>
              </a:ext>
            </a:extLst>
          </p:cNvPr>
          <p:cNvSpPr>
            <a:spLocks noGrp="1"/>
          </p:cNvSpPr>
          <p:nvPr>
            <p:ph type="subTitle" idx="1"/>
          </p:nvPr>
        </p:nvSpPr>
        <p:spPr>
          <a:xfrm>
            <a:off x="1524000" y="3959847"/>
            <a:ext cx="9144000" cy="1655762"/>
          </a:xfrm>
        </p:spPr>
        <p:txBody>
          <a:bodyPr>
            <a:normAutofit fontScale="77500" lnSpcReduction="20000"/>
          </a:bodyPr>
          <a:lstStyle/>
          <a:p>
            <a:pPr>
              <a:spcAft>
                <a:spcPts val="1800"/>
              </a:spcAft>
            </a:pPr>
            <a:r>
              <a:rPr lang="en-US" sz="4000" kern="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How Faculty Conceptions of Human-AI Relationships Shape Pedagogical Choices</a:t>
            </a:r>
            <a:endParaRPr lang="en-US" dirty="0"/>
          </a:p>
          <a:p>
            <a:r>
              <a:rPr lang="en-US" dirty="0"/>
              <a:t>Kiera Allison</a:t>
            </a:r>
          </a:p>
          <a:p>
            <a:r>
              <a:rPr lang="en-US" dirty="0"/>
              <a:t>Assistant Professor, UVA McIntire School of Commerce</a:t>
            </a:r>
          </a:p>
        </p:txBody>
      </p:sp>
    </p:spTree>
    <p:extLst>
      <p:ext uri="{BB962C8B-B14F-4D97-AF65-F5344CB8AC3E}">
        <p14:creationId xmlns:p14="http://schemas.microsoft.com/office/powerpoint/2010/main" val="2322584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ACA0CC11-1060-4EA1-9AC2-FDE928F9C6E3}"/>
              </a:ext>
            </a:extLst>
          </p:cNvPr>
          <p:cNvSpPr/>
          <p:nvPr/>
        </p:nvSpPr>
        <p:spPr>
          <a:xfrm>
            <a:off x="3260035" y="954156"/>
            <a:ext cx="5671930" cy="3286540"/>
          </a:xfrm>
          <a:prstGeom prst="cloudCallout">
            <a:avLst>
              <a:gd name="adj1" fmla="val -47643"/>
              <a:gd name="adj2" fmla="val 107005"/>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How are you feeling about AI?</a:t>
            </a:r>
          </a:p>
        </p:txBody>
      </p:sp>
    </p:spTree>
    <p:extLst>
      <p:ext uri="{BB962C8B-B14F-4D97-AF65-F5344CB8AC3E}">
        <p14:creationId xmlns:p14="http://schemas.microsoft.com/office/powerpoint/2010/main" val="527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2470081-B441-5A0F-ABE2-FB2D7AF7612D}"/>
              </a:ext>
            </a:extLst>
          </p:cNvPr>
          <p:cNvSpPr txBox="1"/>
          <p:nvPr/>
        </p:nvSpPr>
        <p:spPr>
          <a:xfrm>
            <a:off x="748145" y="688770"/>
            <a:ext cx="10913424" cy="5875455"/>
          </a:xfrm>
          <a:prstGeom prst="rect">
            <a:avLst/>
          </a:prstGeom>
          <a:noFill/>
        </p:spPr>
        <p:txBody>
          <a:bodyPr wrap="square" rtlCol="0">
            <a:spAutoFit/>
          </a:bodyPr>
          <a:lstStyle/>
          <a:p>
            <a:r>
              <a:rPr lang="en-US" sz="2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t>
            </a:r>
            <a:r>
              <a:rPr lang="en-US" sz="2000" dirty="0">
                <a:effectLst/>
                <a:latin typeface="Georgia" panose="02040502050405020303" pitchFamily="18" charset="0"/>
                <a:ea typeface="Times New Roman" panose="02020603050405020304" pitchFamily="18" charset="0"/>
                <a:cs typeface="Times New Roman" panose="02020603050405020304" pitchFamily="18" charset="0"/>
              </a:rPr>
              <a:t>But like everyone else, I was </a:t>
            </a:r>
            <a:r>
              <a:rPr lang="en-US" sz="3200" b="1" dirty="0">
                <a:effectLst/>
                <a:latin typeface="Georgia" panose="02040502050405020303" pitchFamily="18" charset="0"/>
                <a:ea typeface="Times New Roman" panose="02020603050405020304" pitchFamily="18" charset="0"/>
                <a:cs typeface="Times New Roman" panose="02020603050405020304" pitchFamily="18" charset="0"/>
              </a:rPr>
              <a:t>alarmed</a:t>
            </a:r>
            <a:r>
              <a:rPr lang="en-US" sz="2000" dirty="0">
                <a:effectLst/>
                <a:latin typeface="Georgia" panose="02040502050405020303" pitchFamily="18" charset="0"/>
                <a:ea typeface="Times New Roman" panose="02020603050405020304" pitchFamily="18" charset="0"/>
                <a:cs typeface="Times New Roman" panose="02020603050405020304" pitchFamily="18" charset="0"/>
              </a:rPr>
              <a:t> at how it would affect the students and also thinking, “I hope I can tell”!...</a:t>
            </a:r>
            <a:r>
              <a:rPr lang="en-US" sz="2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“it is </a:t>
            </a:r>
            <a:r>
              <a:rPr lang="en-US" sz="2400" b="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existential</a:t>
            </a:r>
            <a:r>
              <a:rPr lang="en-US" sz="2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It’s just </a:t>
            </a:r>
            <a:r>
              <a:rPr lang="en-US" sz="2400" b="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hard</a:t>
            </a:r>
            <a:r>
              <a:rPr lang="en-US" sz="2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t>
            </a:r>
            <a:r>
              <a:rPr lang="en-US" sz="2000" dirty="0">
                <a:effectLst/>
                <a:latin typeface="Georgia" panose="02040502050405020303" pitchFamily="18" charset="0"/>
                <a:ea typeface="Calibri" panose="020F0502020204030204" pitchFamily="34" charset="0"/>
                <a:cs typeface="Times New Roman" panose="02020603050405020304" pitchFamily="18" charset="0"/>
              </a:rPr>
              <a:t>“I consider it an </a:t>
            </a:r>
            <a:r>
              <a:rPr lang="en-US" sz="3200" b="1" dirty="0">
                <a:effectLst/>
                <a:latin typeface="Georgia" panose="02040502050405020303" pitchFamily="18" charset="0"/>
                <a:ea typeface="Calibri" panose="020F0502020204030204" pitchFamily="34" charset="0"/>
                <a:cs typeface="Times New Roman" panose="02020603050405020304" pitchFamily="18" charset="0"/>
              </a:rPr>
              <a:t>existential</a:t>
            </a:r>
            <a:r>
              <a:rPr lang="en-US" sz="2400" b="1" dirty="0">
                <a:effectLst/>
                <a:latin typeface="Georgia" panose="02040502050405020303" pitchFamily="18" charset="0"/>
                <a:ea typeface="Calibri" panose="020F0502020204030204" pitchFamily="34" charset="0"/>
                <a:cs typeface="Times New Roman" panose="02020603050405020304" pitchFamily="18" charset="0"/>
              </a:rPr>
              <a:t> </a:t>
            </a:r>
            <a:r>
              <a:rPr lang="en-US" sz="2000" dirty="0">
                <a:effectLst/>
                <a:latin typeface="Georgia" panose="02040502050405020303" pitchFamily="18" charset="0"/>
                <a:ea typeface="Calibri" panose="020F0502020204030204" pitchFamily="34" charset="0"/>
                <a:cs typeface="Times New Roman" panose="02020603050405020304" pitchFamily="18" charset="0"/>
              </a:rPr>
              <a:t>event…in my working life.” </a:t>
            </a:r>
            <a:r>
              <a:rPr lang="en-US" sz="2000" b="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t>
            </a:r>
            <a:r>
              <a:rPr lang="en-US" sz="2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AI is </a:t>
            </a:r>
            <a:r>
              <a:rPr lang="en-US" sz="2400" b="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terrible</a:t>
            </a:r>
            <a:r>
              <a:rPr lang="en-US" sz="2000" b="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US" sz="2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at summaries and students still need to read”… </a:t>
            </a:r>
            <a:r>
              <a:rPr lang="en-US" sz="2400" b="1" dirty="0">
                <a:effectLst/>
                <a:latin typeface="Georgia" panose="02040502050405020303" pitchFamily="18" charset="0"/>
                <a:ea typeface="Times New Roman" panose="02020603050405020304" pitchFamily="18" charset="0"/>
                <a:cs typeface="Times New Roman" panose="02020603050405020304" pitchFamily="18" charset="0"/>
              </a:rPr>
              <a:t>“I want to assess the student's writing and thinking - not the machine’s.”</a:t>
            </a:r>
            <a:r>
              <a:rPr lang="en-US" sz="2000" b="1" dirty="0">
                <a:latin typeface="Calibri" panose="020F0502020204030204" pitchFamily="34" charset="0"/>
                <a:ea typeface="Times New Roman" panose="02020603050405020304" pitchFamily="18" charset="0"/>
                <a:cs typeface="Times New Roman" panose="02020603050405020304" pitchFamily="18" charset="0"/>
              </a:rPr>
              <a:t> </a:t>
            </a:r>
            <a:r>
              <a:rPr lang="en-US" sz="2000" dirty="0">
                <a:effectLst/>
                <a:latin typeface="Georgia" panose="02040502050405020303" pitchFamily="18" charset="0"/>
                <a:ea typeface="Times New Roman" panose="02020603050405020304" pitchFamily="18" charset="0"/>
                <a:cs typeface="Times New Roman" panose="02020603050405020304" pitchFamily="18" charset="0"/>
              </a:rPr>
              <a:t>“Feeling like you’re </a:t>
            </a:r>
            <a:r>
              <a:rPr lang="en-US" sz="2400" b="1" dirty="0">
                <a:effectLst/>
                <a:latin typeface="Georgia" panose="02040502050405020303" pitchFamily="18" charset="0"/>
                <a:ea typeface="Times New Roman" panose="02020603050405020304" pitchFamily="18" charset="0"/>
                <a:cs typeface="Times New Roman" panose="02020603050405020304" pitchFamily="18" charset="0"/>
              </a:rPr>
              <a:t>spending your weekend responding to a robot”</a:t>
            </a:r>
            <a:r>
              <a:rPr lang="en-US" sz="2000" dirty="0">
                <a:effectLst/>
                <a:latin typeface="Georgia" panose="02040502050405020303" pitchFamily="18" charset="0"/>
                <a:ea typeface="Times New Roman" panose="02020603050405020304" pitchFamily="18" charset="0"/>
                <a:cs typeface="Times New Roman" panose="02020603050405020304" pitchFamily="18" charset="0"/>
              </a:rPr>
              <a:t>…</a:t>
            </a:r>
            <a:r>
              <a:rPr lang="en-US" sz="2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“told the students to be</a:t>
            </a:r>
            <a:r>
              <a:rPr lang="en-US" sz="2400" b="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careful trusting </a:t>
            </a:r>
            <a:r>
              <a:rPr lang="en-US" sz="2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the ai” … </a:t>
            </a:r>
            <a:r>
              <a:rPr lang="en-US" sz="24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t>
            </a:r>
            <a:r>
              <a:rPr lang="en-US" sz="2400" b="1" dirty="0">
                <a:effectLst/>
                <a:latin typeface="Georgia" panose="02040502050405020303" pitchFamily="18" charset="0"/>
                <a:ea typeface="Times New Roman" panose="02020603050405020304" pitchFamily="18" charset="0"/>
                <a:cs typeface="Times New Roman" panose="02020603050405020304" pitchFamily="18" charset="0"/>
              </a:rPr>
              <a:t>Hate thinking that way about students, </a:t>
            </a:r>
            <a:r>
              <a:rPr lang="en-US" sz="2000" dirty="0">
                <a:effectLst/>
                <a:latin typeface="Georgia" panose="02040502050405020303" pitchFamily="18" charset="0"/>
                <a:ea typeface="Times New Roman" panose="02020603050405020304" pitchFamily="18" charset="0"/>
                <a:cs typeface="Times New Roman" panose="02020603050405020304" pitchFamily="18" charset="0"/>
              </a:rPr>
              <a:t>but hate even more someone trying to pass off something as original when it’s not”…</a:t>
            </a:r>
            <a:r>
              <a:rPr lang="en-US" sz="2000" kern="0" dirty="0">
                <a:effectLst/>
                <a:latin typeface="Georgia" panose="02040502050405020303" pitchFamily="18" charset="0"/>
                <a:ea typeface="Times New Roman" panose="02020603050405020304" pitchFamily="18" charset="0"/>
                <a:cs typeface="Times New Roman" panose="02020603050405020304" pitchFamily="18" charset="0"/>
              </a:rPr>
              <a:t> </a:t>
            </a:r>
            <a:r>
              <a:rPr lang="en-US" sz="2400" b="1" kern="0" dirty="0">
                <a:effectLst/>
                <a:latin typeface="Georgia" panose="02040502050405020303" pitchFamily="18" charset="0"/>
                <a:ea typeface="Times New Roman" panose="02020603050405020304" pitchFamily="18" charset="0"/>
                <a:cs typeface="Times New Roman" panose="02020603050405020304" pitchFamily="18" charset="0"/>
              </a:rPr>
              <a:t>“pull the wool over my eyes”…</a:t>
            </a: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a:t>
            </a:r>
            <a:r>
              <a:rPr lang="en-US" sz="60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t>
            </a:r>
            <a:r>
              <a:rPr lang="en-US" sz="6000" b="1" dirty="0">
                <a:effectLst/>
                <a:latin typeface="Georgia" panose="02040502050405020303" pitchFamily="18" charset="0"/>
                <a:ea typeface="Times New Roman" panose="02020603050405020304" pitchFamily="18" charset="0"/>
                <a:cs typeface="Times New Roman" panose="02020603050405020304" pitchFamily="18" charset="0"/>
              </a:rPr>
              <a:t>I hate AI...”</a:t>
            </a:r>
            <a:r>
              <a:rPr lang="en-US" sz="1800" b="1" kern="0" dirty="0">
                <a:effectLst/>
                <a:latin typeface="Georgia" panose="02040502050405020303" pitchFamily="18" charset="0"/>
                <a:ea typeface="Times New Roman" panose="02020603050405020304" pitchFamily="18" charset="0"/>
                <a:cs typeface="Times New Roman" panose="02020603050405020304" pitchFamily="18" charset="0"/>
              </a:rPr>
              <a:t> </a:t>
            </a:r>
            <a:r>
              <a:rPr lang="en-US" sz="2400" b="1" dirty="0">
                <a:effectLst/>
                <a:latin typeface="Georgia" panose="02040502050405020303" pitchFamily="18" charset="0"/>
                <a:ea typeface="Calibri" panose="020F0502020204030204" pitchFamily="34" charset="0"/>
                <a:cs typeface="Times New Roman" panose="02020603050405020304" pitchFamily="18" charset="0"/>
              </a:rPr>
              <a:t>“It’s touching you whether you know it or not</a:t>
            </a:r>
            <a:r>
              <a:rPr lang="en-US" sz="2000" b="1" dirty="0">
                <a:effectLst/>
                <a:latin typeface="Georgia" panose="02040502050405020303" pitchFamily="18" charset="0"/>
                <a:ea typeface="Calibri" panose="020F0502020204030204" pitchFamily="34" charset="0"/>
                <a:cs typeface="Times New Roman" panose="02020603050405020304" pitchFamily="18" charset="0"/>
              </a:rPr>
              <a:t>.</a:t>
            </a:r>
            <a:r>
              <a:rPr lang="en-US" sz="2400" b="1" dirty="0">
                <a:effectLst/>
                <a:latin typeface="Georgia" panose="02040502050405020303" pitchFamily="18" charset="0"/>
                <a:ea typeface="Calibri" panose="020F0502020204030204" pitchFamily="34" charset="0"/>
                <a:cs typeface="Times New Roman" panose="02020603050405020304" pitchFamily="18" charset="0"/>
              </a:rPr>
              <a:t>”</a:t>
            </a:r>
            <a:r>
              <a:rPr lang="en-US" sz="2000" b="1" dirty="0">
                <a:latin typeface="Georgia" panose="02040502050405020303" pitchFamily="18" charset="0"/>
                <a:ea typeface="Calibri" panose="020F0502020204030204" pitchFamily="34" charset="0"/>
                <a:cs typeface="Times New Roman" panose="02020603050405020304" pitchFamily="18" charset="0"/>
              </a:rPr>
              <a:t>…</a:t>
            </a:r>
            <a:r>
              <a:rPr lang="en-US" sz="2000" dirty="0">
                <a:effectLst/>
                <a:latin typeface="Georgia" panose="02040502050405020303" pitchFamily="18" charset="0"/>
                <a:ea typeface="Calibri" panose="020F0502020204030204" pitchFamily="34" charset="0"/>
                <a:cs typeface="Times New Roman" panose="02020603050405020304" pitchFamily="18" charset="0"/>
              </a:rPr>
              <a:t>“Feel like I’m </a:t>
            </a:r>
            <a:r>
              <a:rPr lang="en-US" sz="3200" b="1" dirty="0">
                <a:effectLst/>
                <a:latin typeface="Georgia" panose="02040502050405020303" pitchFamily="18" charset="0"/>
                <a:ea typeface="Calibri" panose="020F0502020204030204" pitchFamily="34" charset="0"/>
                <a:cs typeface="Times New Roman" panose="02020603050405020304" pitchFamily="18" charset="0"/>
              </a:rPr>
              <a:t>screaming into the void</a:t>
            </a:r>
            <a:r>
              <a:rPr lang="en-US" sz="2400" b="1" dirty="0">
                <a:effectLst/>
                <a:latin typeface="Georgia" panose="02040502050405020303" pitchFamily="18" charset="0"/>
                <a:ea typeface="Calibri" panose="020F0502020204030204" pitchFamily="34" charset="0"/>
                <a:cs typeface="Times New Roman" panose="02020603050405020304" pitchFamily="18" charset="0"/>
              </a:rPr>
              <a:t>.”</a:t>
            </a:r>
            <a:r>
              <a:rPr lang="en-US" sz="2000" b="1" dirty="0">
                <a:latin typeface="Georgia" panose="02040502050405020303" pitchFamily="18" charset="0"/>
                <a:ea typeface="Calibri" panose="020F0502020204030204" pitchFamily="34" charset="0"/>
                <a:cs typeface="Times New Roman" panose="02020603050405020304" pitchFamily="18" charset="0"/>
              </a:rPr>
              <a:t>…</a:t>
            </a:r>
            <a:r>
              <a:rPr lang="en-US" sz="2000" dirty="0">
                <a:effectLst/>
                <a:latin typeface="Georgia" panose="02040502050405020303" pitchFamily="18" charset="0"/>
                <a:ea typeface="Calibri" panose="020F0502020204030204" pitchFamily="34" charset="0"/>
                <a:cs typeface="Times New Roman" panose="02020603050405020304" pitchFamily="18" charset="0"/>
              </a:rPr>
              <a:t>“I </a:t>
            </a:r>
            <a:r>
              <a:rPr lang="en-US" sz="2000" dirty="0">
                <a:latin typeface="Georgia" panose="02040502050405020303" pitchFamily="18" charset="0"/>
                <a:ea typeface="Calibri" panose="020F0502020204030204" pitchFamily="34" charset="0"/>
                <a:cs typeface="Times New Roman" panose="02020603050405020304" pitchFamily="18" charset="0"/>
              </a:rPr>
              <a:t>do feel this </a:t>
            </a:r>
            <a:r>
              <a:rPr lang="en-US" sz="2400" b="1" dirty="0">
                <a:latin typeface="Georgia" panose="02040502050405020303" pitchFamily="18" charset="0"/>
                <a:ea typeface="Calibri" panose="020F0502020204030204" pitchFamily="34" charset="0"/>
                <a:cs typeface="Times New Roman" panose="02020603050405020304" pitchFamily="18" charset="0"/>
              </a:rPr>
              <a:t>invisible pressure</a:t>
            </a:r>
            <a:r>
              <a:rPr lang="en-US" sz="2000" b="1" dirty="0">
                <a:latin typeface="Georgia" panose="02040502050405020303" pitchFamily="18" charset="0"/>
                <a:ea typeface="Calibri" panose="020F0502020204030204" pitchFamily="34" charset="0"/>
                <a:cs typeface="Times New Roman" panose="02020603050405020304" pitchFamily="18" charset="0"/>
              </a:rPr>
              <a:t> </a:t>
            </a:r>
            <a:r>
              <a:rPr lang="en-US" sz="2000" dirty="0">
                <a:latin typeface="Georgia" panose="02040502050405020303" pitchFamily="18" charset="0"/>
                <a:ea typeface="Calibri" panose="020F0502020204030204" pitchFamily="34" charset="0"/>
                <a:cs typeface="Times New Roman" panose="02020603050405020304" pitchFamily="18" charset="0"/>
              </a:rPr>
              <a:t>that this is where [the university] is going and you need to get on board.”</a:t>
            </a:r>
            <a:r>
              <a:rPr lang="en-US" sz="2000" dirty="0">
                <a:effectLst/>
                <a:latin typeface="Georgia" panose="02040502050405020303" pitchFamily="18" charset="0"/>
                <a:ea typeface="Times New Roman" panose="02020603050405020304" pitchFamily="18" charset="0"/>
                <a:cs typeface="Times New Roman" panose="02020603050405020304" pitchFamily="18" charset="0"/>
              </a:rPr>
              <a:t>…</a:t>
            </a:r>
            <a:r>
              <a:rPr lang="en-US" sz="20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“I had plenty of time to </a:t>
            </a:r>
            <a:r>
              <a:rPr lang="en-US" sz="2400" b="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play</a:t>
            </a:r>
            <a:r>
              <a:rPr lang="en-US" sz="2000" b="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a:t>
            </a:r>
            <a:r>
              <a:rPr lang="en-US" sz="20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around</a:t>
            </a:r>
            <a:r>
              <a:rPr lang="en-US" sz="2000" b="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a:t>
            </a:r>
            <a:r>
              <a:rPr lang="en-US" sz="20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with it, get </a:t>
            </a:r>
            <a:r>
              <a:rPr lang="en-US" sz="2400" b="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amused</a:t>
            </a:r>
            <a:r>
              <a:rPr lang="en-US" sz="2000" b="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a:t>
            </a:r>
            <a:r>
              <a:rPr lang="en-US" sz="20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get</a:t>
            </a:r>
            <a:r>
              <a:rPr lang="en-US" sz="2000" b="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a:t>
            </a:r>
            <a:r>
              <a:rPr lang="en-US" sz="2400" b="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tired</a:t>
            </a:r>
            <a:r>
              <a:rPr lang="en-US" sz="20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by 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155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6C536-1D8C-2992-E65C-92583463FBDB}"/>
              </a:ext>
            </a:extLst>
          </p:cNvPr>
          <p:cNvSpPr>
            <a:spLocks noGrp="1"/>
          </p:cNvSpPr>
          <p:nvPr>
            <p:ph type="ctrTitle"/>
          </p:nvPr>
        </p:nvSpPr>
        <p:spPr>
          <a:xfrm>
            <a:off x="1550504" y="4280107"/>
            <a:ext cx="9369286" cy="872780"/>
          </a:xfrm>
        </p:spPr>
        <p:txBody>
          <a:bodyPr>
            <a:normAutofit fontScale="90000"/>
          </a:bodyPr>
          <a:lstStyle/>
          <a:p>
            <a:r>
              <a:rPr lang="en-US" b="1" dirty="0">
                <a:solidFill>
                  <a:schemeClr val="accent1"/>
                </a:solidFill>
              </a:rPr>
              <a:t>The Algorithm in the Room</a:t>
            </a:r>
          </a:p>
        </p:txBody>
      </p:sp>
      <p:pic>
        <p:nvPicPr>
          <p:cNvPr id="8" name="Picture 7">
            <a:extLst>
              <a:ext uri="{FF2B5EF4-FFF2-40B4-BE49-F238E27FC236}">
                <a16:creationId xmlns:a16="http://schemas.microsoft.com/office/drawing/2014/main" id="{DBA79325-E43D-497A-AFF5-6A3CE98AAE63}"/>
              </a:ext>
            </a:extLst>
          </p:cNvPr>
          <p:cNvPicPr>
            <a:picLocks noChangeAspect="1"/>
          </p:cNvPicPr>
          <p:nvPr/>
        </p:nvPicPr>
        <p:blipFill>
          <a:blip r:embed="rId3">
            <a:alphaModFix amt="33000"/>
          </a:blip>
          <a:stretch>
            <a:fillRect/>
          </a:stretch>
        </p:blipFill>
        <p:spPr>
          <a:xfrm>
            <a:off x="689112" y="478688"/>
            <a:ext cx="6718853" cy="3114235"/>
          </a:xfrm>
          <a:prstGeom prst="ellipse">
            <a:avLst/>
          </a:prstGeom>
          <a:ln>
            <a:noFill/>
          </a:ln>
          <a:effectLst>
            <a:softEdge rad="112500"/>
          </a:effectLst>
        </p:spPr>
      </p:pic>
    </p:spTree>
    <p:extLst>
      <p:ext uri="{BB962C8B-B14F-4D97-AF65-F5344CB8AC3E}">
        <p14:creationId xmlns:p14="http://schemas.microsoft.com/office/powerpoint/2010/main" val="394761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0CA815-2DE2-4BC3-8A2A-045E52E9F900}"/>
              </a:ext>
            </a:extLst>
          </p:cNvPr>
          <p:cNvPicPr>
            <a:picLocks noChangeAspect="1"/>
          </p:cNvPicPr>
          <p:nvPr/>
        </p:nvPicPr>
        <p:blipFill>
          <a:blip r:embed="rId3"/>
          <a:stretch>
            <a:fillRect/>
          </a:stretch>
        </p:blipFill>
        <p:spPr>
          <a:xfrm>
            <a:off x="311747" y="2517914"/>
            <a:ext cx="11208800" cy="1473621"/>
          </a:xfrm>
          <a:prstGeom prst="rect">
            <a:avLst/>
          </a:prstGeom>
        </p:spPr>
      </p:pic>
    </p:spTree>
    <p:extLst>
      <p:ext uri="{BB962C8B-B14F-4D97-AF65-F5344CB8AC3E}">
        <p14:creationId xmlns:p14="http://schemas.microsoft.com/office/powerpoint/2010/main" val="4012656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0CA815-2DE2-4BC3-8A2A-045E52E9F900}"/>
              </a:ext>
            </a:extLst>
          </p:cNvPr>
          <p:cNvPicPr>
            <a:picLocks noChangeAspect="1"/>
          </p:cNvPicPr>
          <p:nvPr/>
        </p:nvPicPr>
        <p:blipFill>
          <a:blip r:embed="rId3"/>
          <a:stretch>
            <a:fillRect/>
          </a:stretch>
        </p:blipFill>
        <p:spPr>
          <a:xfrm>
            <a:off x="311747" y="2517914"/>
            <a:ext cx="11208800" cy="1473621"/>
          </a:xfrm>
          <a:prstGeom prst="rect">
            <a:avLst/>
          </a:prstGeom>
        </p:spPr>
      </p:pic>
      <p:sp>
        <p:nvSpPr>
          <p:cNvPr id="4" name="TextBox 3">
            <a:extLst>
              <a:ext uri="{FF2B5EF4-FFF2-40B4-BE49-F238E27FC236}">
                <a16:creationId xmlns:a16="http://schemas.microsoft.com/office/drawing/2014/main" id="{1D6AD92A-5A11-4011-990B-D2CA5AB55758}"/>
              </a:ext>
            </a:extLst>
          </p:cNvPr>
          <p:cNvSpPr txBox="1"/>
          <p:nvPr/>
        </p:nvSpPr>
        <p:spPr>
          <a:xfrm>
            <a:off x="2663687" y="742122"/>
            <a:ext cx="6085771" cy="1200329"/>
          </a:xfrm>
          <a:prstGeom prst="rect">
            <a:avLst/>
          </a:prstGeom>
          <a:noFill/>
        </p:spPr>
        <p:txBody>
          <a:bodyPr wrap="square">
            <a:spAutoFit/>
          </a:bodyPr>
          <a:lstStyle/>
          <a:p>
            <a:pPr marL="0" marR="0">
              <a:spcBef>
                <a:spcPts val="0"/>
              </a:spcBef>
              <a:spcAft>
                <a:spcPts val="0"/>
              </a:spcAft>
            </a:pPr>
            <a:r>
              <a:rPr lang="en-US" sz="2400" kern="0" dirty="0">
                <a:effectLst/>
                <a:latin typeface="Ink Free" panose="03080402000500000000" pitchFamily="66" charset="0"/>
                <a:ea typeface="Times New Roman" panose="02020603050405020304" pitchFamily="18" charset="0"/>
              </a:rPr>
              <a:t>“I did feel that education was necessarily going to change.  </a:t>
            </a:r>
            <a:r>
              <a:rPr lang="en-US" sz="2400" b="1" kern="0" dirty="0">
                <a:effectLst/>
                <a:latin typeface="Ink Free" panose="03080402000500000000" pitchFamily="66" charset="0"/>
                <a:ea typeface="Times New Roman" panose="02020603050405020304" pitchFamily="18" charset="0"/>
              </a:rPr>
              <a:t>I wondered if I'd still have a job in five years</a:t>
            </a:r>
            <a:r>
              <a:rPr lang="en-US" sz="2400" b="1" kern="0" dirty="0">
                <a:latin typeface="Calibri" panose="020F0502020204030204" pitchFamily="34" charset="0"/>
                <a:ea typeface="Times New Roman" panose="02020603050405020304" pitchFamily="18" charset="0"/>
                <a:cs typeface="Times New Roman" panose="02020603050405020304" pitchFamily="18" charset="0"/>
              </a:rPr>
              <a:t>.”</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F91804B-E1C7-4060-8BD2-B682CBAD8D45}"/>
              </a:ext>
            </a:extLst>
          </p:cNvPr>
          <p:cNvSpPr txBox="1"/>
          <p:nvPr/>
        </p:nvSpPr>
        <p:spPr>
          <a:xfrm>
            <a:off x="2721896" y="4391595"/>
            <a:ext cx="6143807" cy="1569660"/>
          </a:xfrm>
          <a:prstGeom prst="rect">
            <a:avLst/>
          </a:prstGeom>
          <a:noFill/>
        </p:spPr>
        <p:txBody>
          <a:bodyPr wrap="square">
            <a:spAutoFit/>
          </a:bodyPr>
          <a:lstStyle/>
          <a:p>
            <a:r>
              <a:rPr lang="en-US" sz="2400" dirty="0">
                <a:latin typeface="Ink Free" panose="03080402000500000000" pitchFamily="66" charset="0"/>
                <a:ea typeface="Times New Roman" panose="02020603050405020304" pitchFamily="18" charset="0"/>
                <a:cs typeface="Times New Roman" panose="02020603050405020304" pitchFamily="18" charset="0"/>
              </a:rPr>
              <a:t>“[H]</a:t>
            </a:r>
            <a:r>
              <a:rPr lang="en-US" sz="2400" dirty="0">
                <a:effectLst/>
                <a:latin typeface="Ink Free" panose="03080402000500000000" pitchFamily="66" charset="0"/>
                <a:ea typeface="Times New Roman" panose="02020603050405020304" pitchFamily="18" charset="0"/>
                <a:cs typeface="Times New Roman" panose="02020603050405020304" pitchFamily="18" charset="0"/>
              </a:rPr>
              <a:t>ow much are we even going to value writing classes how many years in the future? What is that going to look like? </a:t>
            </a:r>
            <a:r>
              <a:rPr lang="en-US" sz="2400" b="1" dirty="0">
                <a:effectLst/>
                <a:latin typeface="Ink Free" panose="03080402000500000000" pitchFamily="66" charset="0"/>
                <a:ea typeface="Times New Roman" panose="02020603050405020304" pitchFamily="18" charset="0"/>
                <a:cs typeface="Times New Roman" panose="02020603050405020304" pitchFamily="18" charset="0"/>
              </a:rPr>
              <a:t>Writing as a historical practice?”</a:t>
            </a:r>
            <a:endParaRPr lang="en-US" sz="2400" b="1" dirty="0">
              <a:latin typeface="Ink Free" panose="03080402000500000000" pitchFamily="66" charset="0"/>
            </a:endParaRPr>
          </a:p>
        </p:txBody>
      </p:sp>
      <p:sp>
        <p:nvSpPr>
          <p:cNvPr id="5" name="Rectangle 4">
            <a:extLst>
              <a:ext uri="{FF2B5EF4-FFF2-40B4-BE49-F238E27FC236}">
                <a16:creationId xmlns:a16="http://schemas.microsoft.com/office/drawing/2014/main" id="{F2FBEABF-98B9-488A-AFEA-A4750E207606}"/>
              </a:ext>
            </a:extLst>
          </p:cNvPr>
          <p:cNvSpPr/>
          <p:nvPr/>
        </p:nvSpPr>
        <p:spPr>
          <a:xfrm>
            <a:off x="2734302" y="2733355"/>
            <a:ext cx="1665420" cy="85798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7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0FDCC1-B3DA-4B84-B31D-95EB1E60C960}"/>
              </a:ext>
            </a:extLst>
          </p:cNvPr>
          <p:cNvPicPr>
            <a:picLocks noChangeAspect="1"/>
          </p:cNvPicPr>
          <p:nvPr/>
        </p:nvPicPr>
        <p:blipFill>
          <a:blip r:embed="rId3"/>
          <a:stretch>
            <a:fillRect/>
          </a:stretch>
        </p:blipFill>
        <p:spPr>
          <a:xfrm>
            <a:off x="311747" y="2517914"/>
            <a:ext cx="11208800" cy="1473621"/>
          </a:xfrm>
          <a:prstGeom prst="rect">
            <a:avLst/>
          </a:prstGeom>
        </p:spPr>
      </p:pic>
      <p:sp>
        <p:nvSpPr>
          <p:cNvPr id="11" name="Rectangle 10">
            <a:extLst>
              <a:ext uri="{FF2B5EF4-FFF2-40B4-BE49-F238E27FC236}">
                <a16:creationId xmlns:a16="http://schemas.microsoft.com/office/drawing/2014/main" id="{CDEEFC4E-B76F-4DCF-893C-D0717476685A}"/>
              </a:ext>
            </a:extLst>
          </p:cNvPr>
          <p:cNvSpPr/>
          <p:nvPr/>
        </p:nvSpPr>
        <p:spPr>
          <a:xfrm>
            <a:off x="7835631" y="2762662"/>
            <a:ext cx="3495984" cy="8717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906DDF8-778E-4AF4-B173-DA5B78E877FF}"/>
              </a:ext>
            </a:extLst>
          </p:cNvPr>
          <p:cNvSpPr txBox="1"/>
          <p:nvPr/>
        </p:nvSpPr>
        <p:spPr>
          <a:xfrm>
            <a:off x="4659938" y="1209128"/>
            <a:ext cx="3564834" cy="954107"/>
          </a:xfrm>
          <a:prstGeom prst="rect">
            <a:avLst/>
          </a:prstGeom>
          <a:noFill/>
        </p:spPr>
        <p:txBody>
          <a:bodyPr wrap="square" rtlCol="0">
            <a:spAutoFit/>
          </a:bodyPr>
          <a:lstStyle/>
          <a:p>
            <a:r>
              <a:rPr lang="en-US" sz="2800" b="1" dirty="0"/>
              <a:t>“Zone of Proximal Development”</a:t>
            </a:r>
          </a:p>
        </p:txBody>
      </p:sp>
    </p:spTree>
    <p:extLst>
      <p:ext uri="{BB962C8B-B14F-4D97-AF65-F5344CB8AC3E}">
        <p14:creationId xmlns:p14="http://schemas.microsoft.com/office/powerpoint/2010/main" val="391440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ACE1E3E-11CE-4417-87F5-52C356EEE89F}"/>
              </a:ext>
            </a:extLst>
          </p:cNvPr>
          <p:cNvPicPr>
            <a:picLocks noChangeAspect="1"/>
          </p:cNvPicPr>
          <p:nvPr/>
        </p:nvPicPr>
        <p:blipFill>
          <a:blip r:embed="rId3"/>
          <a:stretch>
            <a:fillRect/>
          </a:stretch>
        </p:blipFill>
        <p:spPr>
          <a:xfrm>
            <a:off x="452321" y="4217360"/>
            <a:ext cx="10159597" cy="1628073"/>
          </a:xfrm>
          <a:prstGeom prst="rect">
            <a:avLst/>
          </a:prstGeom>
        </p:spPr>
      </p:pic>
      <p:sp>
        <p:nvSpPr>
          <p:cNvPr id="13" name="Rectangle 12">
            <a:extLst>
              <a:ext uri="{FF2B5EF4-FFF2-40B4-BE49-F238E27FC236}">
                <a16:creationId xmlns:a16="http://schemas.microsoft.com/office/drawing/2014/main" id="{8B451609-0DAB-4F31-8E01-78D53E2D1D0E}"/>
              </a:ext>
            </a:extLst>
          </p:cNvPr>
          <p:cNvSpPr/>
          <p:nvPr/>
        </p:nvSpPr>
        <p:spPr>
          <a:xfrm>
            <a:off x="4161183" y="4376625"/>
            <a:ext cx="3156668" cy="75196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7A7958B-89CC-4C4C-8615-11D8E2E7FECB}"/>
              </a:ext>
            </a:extLst>
          </p:cNvPr>
          <p:cNvSpPr txBox="1"/>
          <p:nvPr/>
        </p:nvSpPr>
        <p:spPr>
          <a:xfrm>
            <a:off x="651250" y="1012567"/>
            <a:ext cx="11234056" cy="2539157"/>
          </a:xfrm>
          <a:prstGeom prst="rect">
            <a:avLst/>
          </a:prstGeom>
          <a:solidFill>
            <a:schemeClr val="bg1"/>
          </a:solidFill>
        </p:spPr>
        <p:txBody>
          <a:bodyPr wrap="square" rtlCol="0">
            <a:spAutoFit/>
          </a:bodyPr>
          <a:lstStyle/>
          <a:p>
            <a:pPr>
              <a:spcAft>
                <a:spcPts val="600"/>
              </a:spcAft>
            </a:pPr>
            <a:r>
              <a:rPr lang="en-US" sz="24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a:t>
            </a:r>
            <a:r>
              <a:rPr lang="en-US" sz="2400" dirty="0">
                <a:effectLst/>
                <a:latin typeface="Ink Free" panose="03080402000500000000" pitchFamily="66" charset="0"/>
                <a:ea typeface="Times New Roman" panose="02020603050405020304" pitchFamily="18" charset="0"/>
                <a:cs typeface="Times New Roman" panose="02020603050405020304" pitchFamily="18" charset="0"/>
              </a:rPr>
              <a:t>It’s </a:t>
            </a:r>
            <a:r>
              <a:rPr lang="en-US" sz="2400" b="1" dirty="0">
                <a:effectLst/>
                <a:latin typeface="Ink Free" panose="03080402000500000000" pitchFamily="66" charset="0"/>
                <a:ea typeface="Times New Roman" panose="02020603050405020304" pitchFamily="18" charset="0"/>
                <a:cs typeface="Times New Roman" panose="02020603050405020304" pitchFamily="18" charset="0"/>
              </a:rPr>
              <a:t>terrible</a:t>
            </a:r>
            <a:r>
              <a:rPr lang="en-US" sz="2400" dirty="0">
                <a:effectLst/>
                <a:latin typeface="Ink Free" panose="03080402000500000000" pitchFamily="66" charset="0"/>
                <a:ea typeface="Times New Roman" panose="02020603050405020304" pitchFamily="18" charset="0"/>
                <a:cs typeface="Times New Roman" panose="02020603050405020304" pitchFamily="18" charset="0"/>
              </a:rPr>
              <a:t> at synthesis”</a:t>
            </a:r>
          </a:p>
          <a:p>
            <a:pPr>
              <a:spcAft>
                <a:spcPts val="600"/>
              </a:spcAft>
            </a:pPr>
            <a:r>
              <a:rPr lang="en-US" sz="2400" b="0" i="0" dirty="0">
                <a:solidFill>
                  <a:srgbClr val="000000"/>
                </a:solidFill>
                <a:effectLst/>
                <a:latin typeface="Ink Free" panose="03080402000500000000" pitchFamily="66" charset="0"/>
              </a:rPr>
              <a:t>“AI </a:t>
            </a:r>
            <a:r>
              <a:rPr lang="en-US" sz="2400" b="1" i="0" dirty="0">
                <a:solidFill>
                  <a:srgbClr val="000000"/>
                </a:solidFill>
                <a:effectLst/>
                <a:latin typeface="Ink Free" panose="03080402000500000000" pitchFamily="66" charset="0"/>
              </a:rPr>
              <a:t>doesn't know </a:t>
            </a:r>
            <a:r>
              <a:rPr lang="en-US" sz="2400" b="0" i="0" dirty="0">
                <a:solidFill>
                  <a:srgbClr val="000000"/>
                </a:solidFill>
                <a:effectLst/>
                <a:latin typeface="Ink Free" panose="03080402000500000000" pitchFamily="66" charset="0"/>
              </a:rPr>
              <a:t>about the BLUF style of writing </a:t>
            </a:r>
            <a:r>
              <a:rPr lang="en-US" sz="2400" dirty="0">
                <a:solidFill>
                  <a:srgbClr val="000000"/>
                </a:solidFill>
                <a:latin typeface="Ink Free" panose="03080402000500000000" pitchFamily="66" charset="0"/>
              </a:rPr>
              <a:t>[I]</a:t>
            </a:r>
            <a:r>
              <a:rPr lang="en-US" sz="2400" b="0" i="0" dirty="0">
                <a:solidFill>
                  <a:srgbClr val="000000"/>
                </a:solidFill>
                <a:effectLst/>
                <a:latin typeface="Ink Free" panose="03080402000500000000" pitchFamily="66" charset="0"/>
              </a:rPr>
              <a:t> require”</a:t>
            </a:r>
          </a:p>
          <a:p>
            <a:pPr>
              <a:spcAft>
                <a:spcPts val="600"/>
              </a:spcAft>
            </a:pPr>
            <a:r>
              <a:rPr lang="en-US" sz="2400" b="0" i="0" dirty="0">
                <a:solidFill>
                  <a:srgbClr val="000000"/>
                </a:solidFill>
                <a:effectLst/>
                <a:latin typeface="Ink Free" panose="03080402000500000000" pitchFamily="66" charset="0"/>
              </a:rPr>
              <a:t>“AI is </a:t>
            </a:r>
            <a:r>
              <a:rPr lang="en-US" sz="2400" b="1" i="0" dirty="0">
                <a:solidFill>
                  <a:srgbClr val="000000"/>
                </a:solidFill>
                <a:effectLst/>
                <a:latin typeface="Ink Free" panose="03080402000500000000" pitchFamily="66" charset="0"/>
              </a:rPr>
              <a:t>terrible</a:t>
            </a:r>
            <a:r>
              <a:rPr lang="en-US" sz="2400" b="0" i="0" dirty="0">
                <a:solidFill>
                  <a:srgbClr val="000000"/>
                </a:solidFill>
                <a:effectLst/>
                <a:latin typeface="Ink Free" panose="03080402000500000000" pitchFamily="66" charset="0"/>
              </a:rPr>
              <a:t> at summaries”</a:t>
            </a:r>
          </a:p>
          <a:p>
            <a:pPr>
              <a:spcAft>
                <a:spcPts val="600"/>
              </a:spcAft>
            </a:pPr>
            <a:r>
              <a:rPr lang="en-US" sz="2400" kern="0" dirty="0">
                <a:effectLst/>
                <a:latin typeface="Ink Free" panose="03080402000500000000" pitchFamily="66" charset="0"/>
                <a:ea typeface="Times New Roman" panose="02020603050405020304" pitchFamily="18" charset="0"/>
                <a:cs typeface="Times New Roman" panose="02020603050405020304" pitchFamily="18" charset="0"/>
              </a:rPr>
              <a:t>“I show students… ‘Please don’t use it for this, because here’s </a:t>
            </a:r>
            <a:r>
              <a:rPr lang="en-US" sz="2400" b="1" kern="0" dirty="0">
                <a:effectLst/>
                <a:latin typeface="Ink Free" panose="03080402000500000000" pitchFamily="66" charset="0"/>
                <a:ea typeface="Times New Roman" panose="02020603050405020304" pitchFamily="18" charset="0"/>
                <a:cs typeface="Times New Roman" panose="02020603050405020304" pitchFamily="18" charset="0"/>
              </a:rPr>
              <a:t>how it’s going to fail</a:t>
            </a:r>
            <a:r>
              <a:rPr lang="en-US" sz="2400" kern="0" dirty="0">
                <a:effectLst/>
                <a:latin typeface="Ink Free" panose="03080402000500000000" pitchFamily="66" charset="0"/>
                <a:ea typeface="Times New Roman" panose="02020603050405020304" pitchFamily="18" charset="0"/>
                <a:cs typeface="Times New Roman" panose="02020603050405020304" pitchFamily="18" charset="0"/>
              </a:rPr>
              <a:t>.’…The models will spit out things, </a:t>
            </a:r>
            <a:r>
              <a:rPr lang="en-US" sz="2400" b="1" kern="0" dirty="0">
                <a:effectLst/>
                <a:latin typeface="Ink Free" panose="03080402000500000000" pitchFamily="66" charset="0"/>
                <a:ea typeface="Times New Roman" panose="02020603050405020304" pitchFamily="18" charset="0"/>
                <a:cs typeface="Times New Roman" panose="02020603050405020304" pitchFamily="18" charset="0"/>
              </a:rPr>
              <a:t>even the best</a:t>
            </a:r>
            <a:r>
              <a:rPr lang="en-US" sz="2400" kern="0" dirty="0">
                <a:effectLst/>
                <a:latin typeface="Ink Free" panose="03080402000500000000" pitchFamily="66" charset="0"/>
                <a:ea typeface="Times New Roman" panose="02020603050405020304" pitchFamily="18" charset="0"/>
                <a:cs typeface="Times New Roman" panose="02020603050405020304" pitchFamily="18" charset="0"/>
              </a:rPr>
              <a:t>, where the voice is </a:t>
            </a:r>
            <a:r>
              <a:rPr lang="en-US" sz="2400" b="1" kern="0" dirty="0">
                <a:effectLst/>
                <a:latin typeface="Ink Free" panose="03080402000500000000" pitchFamily="66" charset="0"/>
                <a:ea typeface="Times New Roman" panose="02020603050405020304" pitchFamily="18" charset="0"/>
                <a:cs typeface="Times New Roman" panose="02020603050405020304" pitchFamily="18" charset="0"/>
              </a:rPr>
              <a:t>identifiable as a machine voice.”</a:t>
            </a:r>
            <a:endParaRPr lang="en-US" sz="2400" b="0" i="0" dirty="0">
              <a:solidFill>
                <a:srgbClr val="000000"/>
              </a:solidFill>
              <a:effectLst/>
              <a:latin typeface="Ink Free" panose="03080402000500000000" pitchFamily="66" charset="0"/>
            </a:endParaRPr>
          </a:p>
        </p:txBody>
      </p:sp>
    </p:spTree>
    <p:extLst>
      <p:ext uri="{BB962C8B-B14F-4D97-AF65-F5344CB8AC3E}">
        <p14:creationId xmlns:p14="http://schemas.microsoft.com/office/powerpoint/2010/main" val="208273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7188F1-AD8D-48F2-BFFC-0EAED0B0B368}"/>
              </a:ext>
            </a:extLst>
          </p:cNvPr>
          <p:cNvPicPr>
            <a:picLocks noChangeAspect="1"/>
          </p:cNvPicPr>
          <p:nvPr/>
        </p:nvPicPr>
        <p:blipFill>
          <a:blip r:embed="rId3"/>
          <a:stretch>
            <a:fillRect/>
          </a:stretch>
        </p:blipFill>
        <p:spPr>
          <a:xfrm>
            <a:off x="110118" y="74312"/>
            <a:ext cx="11359071" cy="1832109"/>
          </a:xfrm>
          <a:prstGeom prst="rect">
            <a:avLst/>
          </a:prstGeom>
        </p:spPr>
      </p:pic>
      <p:pic>
        <p:nvPicPr>
          <p:cNvPr id="16" name="Picture 15">
            <a:extLst>
              <a:ext uri="{FF2B5EF4-FFF2-40B4-BE49-F238E27FC236}">
                <a16:creationId xmlns:a16="http://schemas.microsoft.com/office/drawing/2014/main" id="{7ACE1E3E-11CE-4417-87F5-52C356EEE89F}"/>
              </a:ext>
            </a:extLst>
          </p:cNvPr>
          <p:cNvPicPr>
            <a:picLocks noChangeAspect="1"/>
          </p:cNvPicPr>
          <p:nvPr/>
        </p:nvPicPr>
        <p:blipFill>
          <a:blip r:embed="rId4"/>
          <a:stretch>
            <a:fillRect/>
          </a:stretch>
        </p:blipFill>
        <p:spPr>
          <a:xfrm>
            <a:off x="238436" y="5125165"/>
            <a:ext cx="10159597" cy="1628073"/>
          </a:xfrm>
          <a:prstGeom prst="rect">
            <a:avLst/>
          </a:prstGeom>
        </p:spPr>
      </p:pic>
      <p:cxnSp>
        <p:nvCxnSpPr>
          <p:cNvPr id="3" name="Straight Arrow Connector 2">
            <a:extLst>
              <a:ext uri="{FF2B5EF4-FFF2-40B4-BE49-F238E27FC236}">
                <a16:creationId xmlns:a16="http://schemas.microsoft.com/office/drawing/2014/main" id="{6A4EDF80-1389-41AE-86AD-4FB5DF0A41CD}"/>
              </a:ext>
            </a:extLst>
          </p:cNvPr>
          <p:cNvCxnSpPr>
            <a:cxnSpLocks/>
          </p:cNvCxnSpPr>
          <p:nvPr/>
        </p:nvCxnSpPr>
        <p:spPr>
          <a:xfrm flipV="1">
            <a:off x="3383280" y="1045029"/>
            <a:ext cx="6714309" cy="40801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71DF145-7C49-4D8B-8633-D96EA64A7C04}"/>
              </a:ext>
            </a:extLst>
          </p:cNvPr>
          <p:cNvSpPr/>
          <p:nvPr/>
        </p:nvSpPr>
        <p:spPr>
          <a:xfrm>
            <a:off x="8556171" y="104762"/>
            <a:ext cx="2913019" cy="120152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B451609-0DAB-4F31-8E01-78D53E2D1D0E}"/>
              </a:ext>
            </a:extLst>
          </p:cNvPr>
          <p:cNvSpPr/>
          <p:nvPr/>
        </p:nvSpPr>
        <p:spPr>
          <a:xfrm>
            <a:off x="2442754" y="5251269"/>
            <a:ext cx="1489166" cy="79683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796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7188F1-AD8D-48F2-BFFC-0EAED0B0B368}"/>
              </a:ext>
            </a:extLst>
          </p:cNvPr>
          <p:cNvPicPr>
            <a:picLocks noChangeAspect="1"/>
          </p:cNvPicPr>
          <p:nvPr/>
        </p:nvPicPr>
        <p:blipFill>
          <a:blip r:embed="rId3"/>
          <a:stretch>
            <a:fillRect/>
          </a:stretch>
        </p:blipFill>
        <p:spPr>
          <a:xfrm>
            <a:off x="110118" y="74312"/>
            <a:ext cx="11359071" cy="1832109"/>
          </a:xfrm>
          <a:prstGeom prst="rect">
            <a:avLst/>
          </a:prstGeom>
        </p:spPr>
      </p:pic>
      <p:pic>
        <p:nvPicPr>
          <p:cNvPr id="16" name="Picture 15">
            <a:extLst>
              <a:ext uri="{FF2B5EF4-FFF2-40B4-BE49-F238E27FC236}">
                <a16:creationId xmlns:a16="http://schemas.microsoft.com/office/drawing/2014/main" id="{7ACE1E3E-11CE-4417-87F5-52C356EEE89F}"/>
              </a:ext>
            </a:extLst>
          </p:cNvPr>
          <p:cNvPicPr>
            <a:picLocks noChangeAspect="1"/>
          </p:cNvPicPr>
          <p:nvPr/>
        </p:nvPicPr>
        <p:blipFill>
          <a:blip r:embed="rId4"/>
          <a:stretch>
            <a:fillRect/>
          </a:stretch>
        </p:blipFill>
        <p:spPr>
          <a:xfrm>
            <a:off x="238436" y="5125165"/>
            <a:ext cx="10159597" cy="1628073"/>
          </a:xfrm>
          <a:prstGeom prst="rect">
            <a:avLst/>
          </a:prstGeom>
        </p:spPr>
      </p:pic>
      <p:cxnSp>
        <p:nvCxnSpPr>
          <p:cNvPr id="3" name="Straight Arrow Connector 2">
            <a:extLst>
              <a:ext uri="{FF2B5EF4-FFF2-40B4-BE49-F238E27FC236}">
                <a16:creationId xmlns:a16="http://schemas.microsoft.com/office/drawing/2014/main" id="{6A4EDF80-1389-41AE-86AD-4FB5DF0A41CD}"/>
              </a:ext>
            </a:extLst>
          </p:cNvPr>
          <p:cNvCxnSpPr>
            <a:cxnSpLocks/>
          </p:cNvCxnSpPr>
          <p:nvPr/>
        </p:nvCxnSpPr>
        <p:spPr>
          <a:xfrm flipV="1">
            <a:off x="3082835" y="1058091"/>
            <a:ext cx="0" cy="38934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71DF145-7C49-4D8B-8633-D96EA64A7C04}"/>
              </a:ext>
            </a:extLst>
          </p:cNvPr>
          <p:cNvSpPr/>
          <p:nvPr/>
        </p:nvSpPr>
        <p:spPr>
          <a:xfrm>
            <a:off x="2272937" y="130888"/>
            <a:ext cx="1528354" cy="11753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B451609-0DAB-4F31-8E01-78D53E2D1D0E}"/>
              </a:ext>
            </a:extLst>
          </p:cNvPr>
          <p:cNvSpPr/>
          <p:nvPr/>
        </p:nvSpPr>
        <p:spPr>
          <a:xfrm>
            <a:off x="2442754" y="5251269"/>
            <a:ext cx="1489166" cy="79683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7A7958B-89CC-4C4C-8615-11D8E2E7FECB}"/>
              </a:ext>
            </a:extLst>
          </p:cNvPr>
          <p:cNvSpPr txBox="1"/>
          <p:nvPr/>
        </p:nvSpPr>
        <p:spPr>
          <a:xfrm>
            <a:off x="3931920" y="2377440"/>
            <a:ext cx="6753493" cy="2523768"/>
          </a:xfrm>
          <a:prstGeom prst="rect">
            <a:avLst/>
          </a:prstGeom>
          <a:noFill/>
        </p:spPr>
        <p:txBody>
          <a:bodyPr wrap="square" rtlCol="0">
            <a:spAutoFit/>
          </a:bodyPr>
          <a:lstStyle/>
          <a:p>
            <a:r>
              <a:rPr lang="en-US" sz="2000" kern="0" dirty="0">
                <a:effectLst/>
                <a:latin typeface="Ink Free" panose="03080402000500000000" pitchFamily="66" charset="0"/>
                <a:ea typeface="Times New Roman" panose="02020603050405020304" pitchFamily="18" charset="0"/>
                <a:cs typeface="Times New Roman" panose="02020603050405020304" pitchFamily="18" charset="0"/>
              </a:rPr>
              <a:t>“</a:t>
            </a:r>
            <a:r>
              <a:rPr lang="en-US" sz="1800" kern="0" dirty="0">
                <a:effectLst/>
                <a:latin typeface="Ink Free" panose="03080402000500000000" pitchFamily="66" charset="0"/>
                <a:ea typeface="Times New Roman" panose="02020603050405020304" pitchFamily="18" charset="0"/>
                <a:cs typeface="Times New Roman" panose="02020603050405020304" pitchFamily="18" charset="0"/>
              </a:rPr>
              <a:t>I would let [students] push [AI] to the wall and see how far they can take it. </a:t>
            </a:r>
            <a:r>
              <a:rPr lang="en-US" sz="2000" kern="0" dirty="0">
                <a:effectLst/>
                <a:latin typeface="Ink Free" panose="03080402000500000000" pitchFamily="66" charset="0"/>
                <a:ea typeface="Times New Roman" panose="02020603050405020304" pitchFamily="18" charset="0"/>
                <a:cs typeface="Times New Roman" panose="02020603050405020304" pitchFamily="18" charset="0"/>
              </a:rPr>
              <a:t>If they think they don’t need this class anymore, they can show me… </a:t>
            </a:r>
            <a:r>
              <a:rPr lang="en-US" sz="2000" b="1" kern="0" dirty="0">
                <a:effectLst/>
                <a:latin typeface="Ink Free" panose="03080402000500000000" pitchFamily="66" charset="0"/>
                <a:ea typeface="Times New Roman" panose="02020603050405020304" pitchFamily="18" charset="0"/>
                <a:cs typeface="Times New Roman" panose="02020603050405020304" pitchFamily="18" charset="0"/>
              </a:rPr>
              <a:t>If they can really learn something on their own without me being there, using it actively…that’s a sensible use case</a:t>
            </a:r>
            <a:r>
              <a:rPr lang="en-US" sz="2000" kern="0" dirty="0">
                <a:effectLst/>
                <a:latin typeface="Ink Free" panose="03080402000500000000" pitchFamily="66" charset="0"/>
                <a:ea typeface="Times New Roman" panose="02020603050405020304" pitchFamily="18" charset="0"/>
                <a:cs typeface="Times New Roman" panose="02020603050405020304" pitchFamily="18" charset="0"/>
              </a:rPr>
              <a:t>. I wasn’t sure if there were justifiable ways to use it to replace me. </a:t>
            </a:r>
            <a:r>
              <a:rPr lang="en-US" sz="2000" b="1" kern="0" dirty="0">
                <a:effectLst/>
                <a:latin typeface="Ink Free" panose="03080402000500000000" pitchFamily="66" charset="0"/>
                <a:ea typeface="Times New Roman" panose="02020603050405020304" pitchFamily="18" charset="0"/>
                <a:cs typeface="Times New Roman" panose="02020603050405020304" pitchFamily="18" charset="0"/>
              </a:rPr>
              <a:t>I prefer not to be replaced, but this is a way for me and AI to collaborate.”</a:t>
            </a:r>
            <a:endParaRPr lang="en-US" sz="2000" kern="100" dirty="0">
              <a:effectLst/>
              <a:latin typeface="Ink Free" panose="03080402000500000000" pitchFamily="66" charset="0"/>
              <a:ea typeface="Calibri" panose="020F0502020204030204" pitchFamily="34" charset="0"/>
              <a:cs typeface="Times New Roman" panose="02020603050405020304" pitchFamily="18" charset="0"/>
            </a:endParaRPr>
          </a:p>
          <a:p>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425030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7188F1-AD8D-48F2-BFFC-0EAED0B0B368}"/>
              </a:ext>
            </a:extLst>
          </p:cNvPr>
          <p:cNvPicPr>
            <a:picLocks noChangeAspect="1"/>
          </p:cNvPicPr>
          <p:nvPr/>
        </p:nvPicPr>
        <p:blipFill>
          <a:blip r:embed="rId3"/>
          <a:stretch>
            <a:fillRect/>
          </a:stretch>
        </p:blipFill>
        <p:spPr>
          <a:xfrm>
            <a:off x="110118" y="74312"/>
            <a:ext cx="11359071" cy="1832109"/>
          </a:xfrm>
          <a:prstGeom prst="rect">
            <a:avLst/>
          </a:prstGeom>
        </p:spPr>
      </p:pic>
      <p:pic>
        <p:nvPicPr>
          <p:cNvPr id="16" name="Picture 15">
            <a:extLst>
              <a:ext uri="{FF2B5EF4-FFF2-40B4-BE49-F238E27FC236}">
                <a16:creationId xmlns:a16="http://schemas.microsoft.com/office/drawing/2014/main" id="{7ACE1E3E-11CE-4417-87F5-52C356EEE89F}"/>
              </a:ext>
            </a:extLst>
          </p:cNvPr>
          <p:cNvPicPr>
            <a:picLocks noChangeAspect="1"/>
          </p:cNvPicPr>
          <p:nvPr/>
        </p:nvPicPr>
        <p:blipFill>
          <a:blip r:embed="rId4"/>
          <a:stretch>
            <a:fillRect/>
          </a:stretch>
        </p:blipFill>
        <p:spPr>
          <a:xfrm>
            <a:off x="238435" y="5155615"/>
            <a:ext cx="10159597" cy="1628073"/>
          </a:xfrm>
          <a:prstGeom prst="rect">
            <a:avLst/>
          </a:prstGeom>
        </p:spPr>
      </p:pic>
      <p:cxnSp>
        <p:nvCxnSpPr>
          <p:cNvPr id="3" name="Straight Arrow Connector 2">
            <a:extLst>
              <a:ext uri="{FF2B5EF4-FFF2-40B4-BE49-F238E27FC236}">
                <a16:creationId xmlns:a16="http://schemas.microsoft.com/office/drawing/2014/main" id="{6A4EDF80-1389-41AE-86AD-4FB5DF0A41CD}"/>
              </a:ext>
            </a:extLst>
          </p:cNvPr>
          <p:cNvCxnSpPr>
            <a:cxnSpLocks/>
          </p:cNvCxnSpPr>
          <p:nvPr/>
        </p:nvCxnSpPr>
        <p:spPr>
          <a:xfrm flipH="1" flipV="1">
            <a:off x="7067005" y="1482121"/>
            <a:ext cx="1489166" cy="36430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71DF145-7C49-4D8B-8633-D96EA64A7C04}"/>
              </a:ext>
            </a:extLst>
          </p:cNvPr>
          <p:cNvSpPr/>
          <p:nvPr/>
        </p:nvSpPr>
        <p:spPr>
          <a:xfrm>
            <a:off x="5318234" y="104762"/>
            <a:ext cx="3237937" cy="120152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B451609-0DAB-4F31-8E01-78D53E2D1D0E}"/>
              </a:ext>
            </a:extLst>
          </p:cNvPr>
          <p:cNvSpPr/>
          <p:nvPr/>
        </p:nvSpPr>
        <p:spPr>
          <a:xfrm>
            <a:off x="7067005" y="5267324"/>
            <a:ext cx="3226526" cy="79683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93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FE268A-DD44-47E4-8627-6F75DB99F640}"/>
              </a:ext>
            </a:extLst>
          </p:cNvPr>
          <p:cNvSpPr txBox="1"/>
          <p:nvPr/>
        </p:nvSpPr>
        <p:spPr>
          <a:xfrm>
            <a:off x="407125" y="339635"/>
            <a:ext cx="11546336" cy="3416320"/>
          </a:xfrm>
          <a:prstGeom prst="rect">
            <a:avLst/>
          </a:prstGeom>
          <a:solidFill>
            <a:srgbClr val="002060"/>
          </a:solidFill>
          <a:effectLst>
            <a:softEdge rad="101600"/>
          </a:effectLst>
        </p:spPr>
        <p:txBody>
          <a:bodyPr wrap="square" lIns="274320" tIns="182880" bIns="182880" rtlCol="0">
            <a:spAutoFit/>
          </a:bodyPr>
          <a:lstStyle/>
          <a:p>
            <a:pPr>
              <a:spcAft>
                <a:spcPts val="1200"/>
              </a:spcAft>
            </a:pPr>
            <a:r>
              <a:rPr lang="en-US" sz="2400" dirty="0">
                <a:solidFill>
                  <a:schemeClr val="bg1"/>
                </a:solidFill>
                <a:effectLst/>
              </a:rPr>
              <a:t>"IMPACTS OF AI ON TEACHING WRITING"</a:t>
            </a:r>
          </a:p>
          <a:p>
            <a:pPr>
              <a:spcAft>
                <a:spcPts val="1200"/>
              </a:spcAft>
            </a:pPr>
            <a:r>
              <a:rPr lang="en-US" sz="2400" dirty="0">
                <a:solidFill>
                  <a:schemeClr val="bg1"/>
                </a:solidFill>
                <a:effectLst/>
              </a:rPr>
              <a:t>Mega-</a:t>
            </a:r>
            <a:r>
              <a:rPr lang="en-US" sz="2400" dirty="0" err="1">
                <a:solidFill>
                  <a:schemeClr val="bg1"/>
                </a:solidFill>
                <a:effectLst/>
              </a:rPr>
              <a:t>SoTL</a:t>
            </a:r>
            <a:r>
              <a:rPr lang="en-US" sz="2400" dirty="0">
                <a:solidFill>
                  <a:schemeClr val="bg1"/>
                </a:solidFill>
                <a:effectLst/>
              </a:rPr>
              <a:t> Investigation of Artificial Intelligence in Teaching and Learning: Faculty Perspectives</a:t>
            </a:r>
          </a:p>
          <a:p>
            <a:pPr>
              <a:spcAft>
                <a:spcPts val="1200"/>
              </a:spcAft>
            </a:pPr>
            <a:r>
              <a:rPr lang="en-US" sz="2400" dirty="0">
                <a:solidFill>
                  <a:schemeClr val="bg1"/>
                </a:solidFill>
                <a:effectLst/>
              </a:rPr>
              <a:t>Kiera Allison, Sherri Brown, Katherine Miscavige, Rip </a:t>
            </a:r>
            <a:r>
              <a:rPr lang="en-US" sz="2400" dirty="0" err="1">
                <a:solidFill>
                  <a:schemeClr val="bg1"/>
                </a:solidFill>
                <a:effectLst/>
              </a:rPr>
              <a:t>Verkerke</a:t>
            </a:r>
            <a:r>
              <a:rPr lang="en-US" sz="2400" dirty="0">
                <a:solidFill>
                  <a:schemeClr val="bg1"/>
                </a:solidFill>
                <a:effectLst/>
              </a:rPr>
              <a:t>, Breana </a:t>
            </a:r>
            <a:r>
              <a:rPr lang="en-US" sz="2400" dirty="0" err="1">
                <a:solidFill>
                  <a:schemeClr val="bg1"/>
                </a:solidFill>
                <a:effectLst/>
              </a:rPr>
              <a:t>Bayraktar</a:t>
            </a:r>
            <a:r>
              <a:rPr lang="en-US" sz="2400" dirty="0">
                <a:solidFill>
                  <a:schemeClr val="bg1"/>
                </a:solidFill>
                <a:effectLst/>
              </a:rPr>
              <a:t>, Dayna Henry, Jess Taggart</a:t>
            </a:r>
          </a:p>
          <a:p>
            <a:pPr>
              <a:spcAft>
                <a:spcPts val="1200"/>
              </a:spcAft>
            </a:pPr>
            <a:r>
              <a:rPr lang="en-US" sz="2400" i="1" dirty="0">
                <a:solidFill>
                  <a:schemeClr val="bg1"/>
                </a:solidFill>
                <a:effectLst/>
              </a:rPr>
              <a:t>This project is supported by a Fund for Excellence and Innovation (FFEI) grant from the State Council for Higher Education of Virginia (SCHEV).</a:t>
            </a:r>
            <a:endParaRPr lang="en-US" sz="2400" dirty="0">
              <a:solidFill>
                <a:schemeClr val="bg1"/>
              </a:solidFill>
              <a:effectLst/>
            </a:endParaRPr>
          </a:p>
        </p:txBody>
      </p:sp>
      <p:sp>
        <p:nvSpPr>
          <p:cNvPr id="7" name="TextBox 6">
            <a:extLst>
              <a:ext uri="{FF2B5EF4-FFF2-40B4-BE49-F238E27FC236}">
                <a16:creationId xmlns:a16="http://schemas.microsoft.com/office/drawing/2014/main" id="{F8B4F69E-177B-4294-976D-D1C07408A9E7}"/>
              </a:ext>
            </a:extLst>
          </p:cNvPr>
          <p:cNvSpPr txBox="1"/>
          <p:nvPr/>
        </p:nvSpPr>
        <p:spPr>
          <a:xfrm>
            <a:off x="1397726" y="4327607"/>
            <a:ext cx="9548948" cy="1846659"/>
          </a:xfrm>
          <a:prstGeom prst="rect">
            <a:avLst/>
          </a:prstGeom>
          <a:solidFill>
            <a:schemeClr val="bg1"/>
          </a:solidFill>
          <a:effectLst>
            <a:softEdge rad="12700"/>
          </a:effectLst>
        </p:spPr>
        <p:txBody>
          <a:bodyPr wrap="square" rtlCol="0">
            <a:spAutoFit/>
          </a:bodyPr>
          <a:lstStyle/>
          <a:p>
            <a:pPr marL="457200" indent="-457200">
              <a:buFont typeface="+mj-lt"/>
              <a:buAutoNum type="arabicPeriod"/>
            </a:pPr>
            <a:r>
              <a:rPr lang="en-US" sz="2400" dirty="0"/>
              <a:t>What </a:t>
            </a:r>
            <a:r>
              <a:rPr lang="en-US" sz="2400" b="1" dirty="0"/>
              <a:t>anticipated changes </a:t>
            </a:r>
            <a:r>
              <a:rPr lang="en-US" sz="2400" dirty="0"/>
              <a:t>and challenges do faculty associate with the emergence of </a:t>
            </a:r>
            <a:r>
              <a:rPr lang="en-US" sz="2400" dirty="0" err="1"/>
              <a:t>GenAI</a:t>
            </a:r>
            <a:r>
              <a:rPr lang="en-US" sz="2400" dirty="0"/>
              <a:t>?</a:t>
            </a:r>
          </a:p>
          <a:p>
            <a:pPr marL="457200" indent="-457200">
              <a:buFont typeface="+mj-lt"/>
              <a:buAutoNum type="arabicPeriod"/>
            </a:pPr>
            <a:r>
              <a:rPr lang="en-US" sz="2400" dirty="0"/>
              <a:t>How do faculty think AI will shape the </a:t>
            </a:r>
            <a:r>
              <a:rPr lang="en-US" sz="2400" b="1" dirty="0"/>
              <a:t>writing</a:t>
            </a:r>
            <a:r>
              <a:rPr lang="en-US" sz="2400" dirty="0"/>
              <a:t> they assign?</a:t>
            </a:r>
          </a:p>
          <a:p>
            <a:pPr marL="457200" indent="-457200">
              <a:buFont typeface="+mj-lt"/>
              <a:buAutoNum type="arabicPeriod"/>
            </a:pPr>
            <a:r>
              <a:rPr lang="en-US" sz="2400" dirty="0"/>
              <a:t>To what extent do faculty </a:t>
            </a:r>
            <a:r>
              <a:rPr lang="en-US" sz="2400" b="1" dirty="0"/>
              <a:t>welcome or resist </a:t>
            </a:r>
            <a:r>
              <a:rPr lang="en-US" sz="2400" dirty="0"/>
              <a:t>the expected changes?</a:t>
            </a:r>
          </a:p>
          <a:p>
            <a:pPr marL="342900" indent="-342900">
              <a:buFont typeface="+mj-lt"/>
              <a:buAutoNum type="arabicPeriod"/>
            </a:pPr>
            <a:endParaRPr lang="en-US" dirty="0"/>
          </a:p>
        </p:txBody>
      </p:sp>
    </p:spTree>
    <p:extLst>
      <p:ext uri="{BB962C8B-B14F-4D97-AF65-F5344CB8AC3E}">
        <p14:creationId xmlns:p14="http://schemas.microsoft.com/office/powerpoint/2010/main" val="628430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F68D-3D08-4A31-A56A-EF23A7E5F1F2}"/>
              </a:ext>
            </a:extLst>
          </p:cNvPr>
          <p:cNvSpPr>
            <a:spLocks noGrp="1"/>
          </p:cNvSpPr>
          <p:nvPr>
            <p:ph type="title"/>
          </p:nvPr>
        </p:nvSpPr>
        <p:spPr/>
        <p:txBody>
          <a:bodyPr/>
          <a:lstStyle/>
          <a:p>
            <a:r>
              <a:rPr lang="en-US" b="1" dirty="0">
                <a:solidFill>
                  <a:schemeClr val="accent1"/>
                </a:solidFill>
              </a:rPr>
              <a:t>Roadmap</a:t>
            </a:r>
          </a:p>
        </p:txBody>
      </p:sp>
      <p:sp>
        <p:nvSpPr>
          <p:cNvPr id="3" name="Content Placeholder 2">
            <a:extLst>
              <a:ext uri="{FF2B5EF4-FFF2-40B4-BE49-F238E27FC236}">
                <a16:creationId xmlns:a16="http://schemas.microsoft.com/office/drawing/2014/main" id="{A8A16E2D-7430-414F-9199-30F0061A0EDD}"/>
              </a:ext>
            </a:extLst>
          </p:cNvPr>
          <p:cNvSpPr>
            <a:spLocks noGrp="1"/>
          </p:cNvSpPr>
          <p:nvPr>
            <p:ph idx="1"/>
          </p:nvPr>
        </p:nvSpPr>
        <p:spPr/>
        <p:txBody>
          <a:bodyPr/>
          <a:lstStyle/>
          <a:p>
            <a:pPr>
              <a:spcAft>
                <a:spcPts val="1800"/>
              </a:spcAft>
            </a:pPr>
            <a:r>
              <a:rPr lang="en-US" dirty="0">
                <a:solidFill>
                  <a:schemeClr val="bg1">
                    <a:lumMod val="75000"/>
                  </a:schemeClr>
                </a:solidFill>
              </a:rPr>
              <a:t>Study overview</a:t>
            </a:r>
          </a:p>
          <a:p>
            <a:pPr>
              <a:spcAft>
                <a:spcPts val="1800"/>
              </a:spcAft>
            </a:pPr>
            <a:r>
              <a:rPr lang="en-US" dirty="0">
                <a:solidFill>
                  <a:schemeClr val="bg1">
                    <a:lumMod val="75000"/>
                  </a:schemeClr>
                </a:solidFill>
              </a:rPr>
              <a:t>Faculty feelings about AI</a:t>
            </a:r>
          </a:p>
          <a:p>
            <a:pPr>
              <a:spcAft>
                <a:spcPts val="1800"/>
              </a:spcAft>
            </a:pPr>
            <a:r>
              <a:rPr lang="en-US" b="1" dirty="0"/>
              <a:t>Making sense of our feelings about AI</a:t>
            </a:r>
          </a:p>
          <a:p>
            <a:pPr marL="914400" lvl="1" indent="-457200">
              <a:buFont typeface="+mj-lt"/>
              <a:buAutoNum type="arabicPeriod"/>
            </a:pPr>
            <a:r>
              <a:rPr lang="en-US" dirty="0"/>
              <a:t>Human-AI relationships (“I don’t like AI”)</a:t>
            </a:r>
          </a:p>
          <a:p>
            <a:pPr marL="914400" lvl="1" indent="-457200">
              <a:buFont typeface="+mj-lt"/>
              <a:buAutoNum type="arabicPeriod"/>
            </a:pPr>
            <a:r>
              <a:rPr lang="en-US" dirty="0"/>
              <a:t>Human-human relationships (“I don’t trust my students with AI”)</a:t>
            </a:r>
          </a:p>
          <a:p>
            <a:pPr marL="914400" lvl="1" indent="-457200">
              <a:buFont typeface="+mj-lt"/>
              <a:buAutoNum type="arabicPeriod"/>
            </a:pPr>
            <a:r>
              <a:rPr lang="en-US" dirty="0"/>
              <a:t>Human-AI-human relationships (“I need my students to trust me rather than/alongside AI”)</a:t>
            </a:r>
          </a:p>
        </p:txBody>
      </p:sp>
    </p:spTree>
    <p:extLst>
      <p:ext uri="{BB962C8B-B14F-4D97-AF65-F5344CB8AC3E}">
        <p14:creationId xmlns:p14="http://schemas.microsoft.com/office/powerpoint/2010/main" val="86505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71DC68-D503-405D-978E-8E30F399A44C}"/>
              </a:ext>
            </a:extLst>
          </p:cNvPr>
          <p:cNvSpPr txBox="1"/>
          <p:nvPr/>
        </p:nvSpPr>
        <p:spPr>
          <a:xfrm>
            <a:off x="850816" y="1265510"/>
            <a:ext cx="10095858" cy="2308324"/>
          </a:xfrm>
          <a:prstGeom prst="rect">
            <a:avLst/>
          </a:prstGeom>
          <a:noFill/>
        </p:spPr>
        <p:txBody>
          <a:bodyPr wrap="square" rtlCol="0">
            <a:spAutoFit/>
          </a:bodyPr>
          <a:lstStyle/>
          <a:p>
            <a:r>
              <a:rPr lang="en-US" sz="3600" dirty="0" err="1"/>
              <a:t>Ofir</a:t>
            </a:r>
            <a:r>
              <a:rPr lang="en-US" sz="3600" dirty="0"/>
              <a:t> </a:t>
            </a:r>
            <a:r>
              <a:rPr lang="en-US" sz="3600" dirty="0" err="1"/>
              <a:t>Turel</a:t>
            </a:r>
            <a:r>
              <a:rPr lang="en-US" sz="3600" dirty="0"/>
              <a:t> and </a:t>
            </a:r>
            <a:r>
              <a:rPr lang="en-US" sz="3600" dirty="0" err="1"/>
              <a:t>Shivam</a:t>
            </a:r>
            <a:r>
              <a:rPr lang="en-US" sz="3600" dirty="0"/>
              <a:t> </a:t>
            </a:r>
            <a:r>
              <a:rPr lang="en-US" sz="3600" dirty="0" err="1"/>
              <a:t>Kalhan</a:t>
            </a:r>
            <a:r>
              <a:rPr lang="en-US" sz="3600" dirty="0"/>
              <a:t>, </a:t>
            </a:r>
            <a:r>
              <a:rPr lang="en-US" sz="3600" b="1" dirty="0"/>
              <a:t>“Prejudiced Against the Machine? Implicit Associations and the Transience of Algorithm Aversion,” </a:t>
            </a:r>
            <a:r>
              <a:rPr lang="en-US" sz="3600" i="1" dirty="0"/>
              <a:t>MIS Quarterly</a:t>
            </a:r>
            <a:r>
              <a:rPr lang="en-US" sz="3600" dirty="0"/>
              <a:t>, 47.4 (Dec. 2023): 1369-94.  </a:t>
            </a:r>
          </a:p>
        </p:txBody>
      </p:sp>
      <p:pic>
        <p:nvPicPr>
          <p:cNvPr id="4" name="Picture 3">
            <a:extLst>
              <a:ext uri="{FF2B5EF4-FFF2-40B4-BE49-F238E27FC236}">
                <a16:creationId xmlns:a16="http://schemas.microsoft.com/office/drawing/2014/main" id="{45DE0D7C-FABF-4488-A94D-86B394875A52}"/>
              </a:ext>
            </a:extLst>
          </p:cNvPr>
          <p:cNvPicPr>
            <a:picLocks noChangeAspect="1"/>
          </p:cNvPicPr>
          <p:nvPr/>
        </p:nvPicPr>
        <p:blipFill>
          <a:blip r:embed="rId3"/>
          <a:stretch>
            <a:fillRect/>
          </a:stretch>
        </p:blipFill>
        <p:spPr>
          <a:xfrm>
            <a:off x="6226675" y="3693745"/>
            <a:ext cx="5172797" cy="2657846"/>
          </a:xfrm>
          <a:prstGeom prst="rect">
            <a:avLst/>
          </a:prstGeom>
        </p:spPr>
      </p:pic>
    </p:spTree>
    <p:extLst>
      <p:ext uri="{BB962C8B-B14F-4D97-AF65-F5344CB8AC3E}">
        <p14:creationId xmlns:p14="http://schemas.microsoft.com/office/powerpoint/2010/main" val="217403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F58FB0-FCCE-4145-8D85-6FD400E66062}"/>
              </a:ext>
            </a:extLst>
          </p:cNvPr>
          <p:cNvSpPr txBox="1"/>
          <p:nvPr/>
        </p:nvSpPr>
        <p:spPr>
          <a:xfrm>
            <a:off x="680999" y="5889171"/>
            <a:ext cx="10095858" cy="646331"/>
          </a:xfrm>
          <a:prstGeom prst="rect">
            <a:avLst/>
          </a:prstGeom>
          <a:noFill/>
        </p:spPr>
        <p:txBody>
          <a:bodyPr wrap="square" rtlCol="0">
            <a:spAutoFit/>
          </a:bodyPr>
          <a:lstStyle/>
          <a:p>
            <a:r>
              <a:rPr lang="en-US" dirty="0" err="1"/>
              <a:t>Ofir</a:t>
            </a:r>
            <a:r>
              <a:rPr lang="en-US" dirty="0"/>
              <a:t> </a:t>
            </a:r>
            <a:r>
              <a:rPr lang="en-US" dirty="0" err="1"/>
              <a:t>Turel</a:t>
            </a:r>
            <a:r>
              <a:rPr lang="en-US" dirty="0"/>
              <a:t> and </a:t>
            </a:r>
            <a:r>
              <a:rPr lang="en-US" dirty="0" err="1"/>
              <a:t>Shivam</a:t>
            </a:r>
            <a:r>
              <a:rPr lang="en-US" dirty="0"/>
              <a:t> </a:t>
            </a:r>
            <a:r>
              <a:rPr lang="en-US" dirty="0" err="1"/>
              <a:t>Kalhan</a:t>
            </a:r>
            <a:r>
              <a:rPr lang="en-US" dirty="0"/>
              <a:t>, </a:t>
            </a:r>
            <a:r>
              <a:rPr lang="en-US" b="1" dirty="0"/>
              <a:t>“Prejudiced Against the Machine? Implicit Associations and the Transience of Algorithm Aversion,” </a:t>
            </a:r>
            <a:r>
              <a:rPr lang="en-US" i="1" dirty="0"/>
              <a:t>MIS Quarterly</a:t>
            </a:r>
            <a:r>
              <a:rPr lang="en-US" dirty="0"/>
              <a:t>, 47.4 (Dec. 2023): 1369-94.  </a:t>
            </a:r>
          </a:p>
        </p:txBody>
      </p:sp>
      <p:sp>
        <p:nvSpPr>
          <p:cNvPr id="5" name="TextBox 4">
            <a:extLst>
              <a:ext uri="{FF2B5EF4-FFF2-40B4-BE49-F238E27FC236}">
                <a16:creationId xmlns:a16="http://schemas.microsoft.com/office/drawing/2014/main" id="{4047C403-3EA7-4837-8C7A-A3EB29957FCF}"/>
              </a:ext>
            </a:extLst>
          </p:cNvPr>
          <p:cNvSpPr txBox="1"/>
          <p:nvPr/>
        </p:nvSpPr>
        <p:spPr>
          <a:xfrm>
            <a:off x="827316" y="838201"/>
            <a:ext cx="2939142" cy="1077218"/>
          </a:xfrm>
          <a:prstGeom prst="rect">
            <a:avLst/>
          </a:prstGeom>
          <a:noFill/>
        </p:spPr>
        <p:txBody>
          <a:bodyPr wrap="square" rtlCol="0">
            <a:spAutoFit/>
          </a:bodyPr>
          <a:lstStyle/>
          <a:p>
            <a:r>
              <a:rPr lang="en-US" sz="3200" dirty="0"/>
              <a:t>AI </a:t>
            </a:r>
          </a:p>
          <a:p>
            <a:r>
              <a:rPr lang="en-US" sz="3200" dirty="0"/>
              <a:t>Untrustworthy </a:t>
            </a:r>
          </a:p>
        </p:txBody>
      </p:sp>
      <p:sp>
        <p:nvSpPr>
          <p:cNvPr id="6" name="TextBox 5">
            <a:extLst>
              <a:ext uri="{FF2B5EF4-FFF2-40B4-BE49-F238E27FC236}">
                <a16:creationId xmlns:a16="http://schemas.microsoft.com/office/drawing/2014/main" id="{AA903072-D6F2-46D2-B07A-AFAEFAA31FA9}"/>
              </a:ext>
            </a:extLst>
          </p:cNvPr>
          <p:cNvSpPr txBox="1"/>
          <p:nvPr/>
        </p:nvSpPr>
        <p:spPr>
          <a:xfrm>
            <a:off x="8240488" y="838201"/>
            <a:ext cx="2939142" cy="1077218"/>
          </a:xfrm>
          <a:prstGeom prst="rect">
            <a:avLst/>
          </a:prstGeom>
          <a:noFill/>
        </p:spPr>
        <p:txBody>
          <a:bodyPr wrap="square" rtlCol="0">
            <a:spAutoFit/>
          </a:bodyPr>
          <a:lstStyle/>
          <a:p>
            <a:pPr algn="r"/>
            <a:r>
              <a:rPr lang="en-US" sz="3200" dirty="0"/>
              <a:t>AI </a:t>
            </a:r>
          </a:p>
          <a:p>
            <a:pPr algn="r"/>
            <a:r>
              <a:rPr lang="en-US" sz="3200" dirty="0"/>
              <a:t>Trustworthy </a:t>
            </a:r>
          </a:p>
        </p:txBody>
      </p:sp>
      <p:sp>
        <p:nvSpPr>
          <p:cNvPr id="7" name="TextBox 6">
            <a:extLst>
              <a:ext uri="{FF2B5EF4-FFF2-40B4-BE49-F238E27FC236}">
                <a16:creationId xmlns:a16="http://schemas.microsoft.com/office/drawing/2014/main" id="{6DE92C04-AC72-4EA3-9111-E23CE941ABEF}"/>
              </a:ext>
            </a:extLst>
          </p:cNvPr>
          <p:cNvSpPr txBox="1"/>
          <p:nvPr/>
        </p:nvSpPr>
        <p:spPr>
          <a:xfrm>
            <a:off x="827318" y="2308240"/>
            <a:ext cx="2939142" cy="1077218"/>
          </a:xfrm>
          <a:prstGeom prst="rect">
            <a:avLst/>
          </a:prstGeom>
          <a:noFill/>
        </p:spPr>
        <p:txBody>
          <a:bodyPr wrap="square" rtlCol="0">
            <a:spAutoFit/>
          </a:bodyPr>
          <a:lstStyle/>
          <a:p>
            <a:r>
              <a:rPr lang="en-US" sz="3200" dirty="0"/>
              <a:t>Me </a:t>
            </a:r>
          </a:p>
          <a:p>
            <a:r>
              <a:rPr lang="en-US" sz="3200" dirty="0"/>
              <a:t>Untrustworthy </a:t>
            </a:r>
          </a:p>
        </p:txBody>
      </p:sp>
      <p:sp>
        <p:nvSpPr>
          <p:cNvPr id="8" name="TextBox 7">
            <a:extLst>
              <a:ext uri="{FF2B5EF4-FFF2-40B4-BE49-F238E27FC236}">
                <a16:creationId xmlns:a16="http://schemas.microsoft.com/office/drawing/2014/main" id="{51CEF2D4-D245-4C9F-A5C4-561E8EDF240D}"/>
              </a:ext>
            </a:extLst>
          </p:cNvPr>
          <p:cNvSpPr txBox="1"/>
          <p:nvPr/>
        </p:nvSpPr>
        <p:spPr>
          <a:xfrm>
            <a:off x="827316" y="4136571"/>
            <a:ext cx="2939142" cy="1077218"/>
          </a:xfrm>
          <a:prstGeom prst="rect">
            <a:avLst/>
          </a:prstGeom>
          <a:noFill/>
        </p:spPr>
        <p:txBody>
          <a:bodyPr wrap="square" rtlCol="0">
            <a:spAutoFit/>
          </a:bodyPr>
          <a:lstStyle/>
          <a:p>
            <a:r>
              <a:rPr lang="en-US" sz="3200" dirty="0"/>
              <a:t>Expert </a:t>
            </a:r>
          </a:p>
          <a:p>
            <a:r>
              <a:rPr lang="en-US" sz="3200" dirty="0"/>
              <a:t>Untrustworthy </a:t>
            </a:r>
          </a:p>
        </p:txBody>
      </p:sp>
      <p:sp>
        <p:nvSpPr>
          <p:cNvPr id="9" name="TextBox 8">
            <a:extLst>
              <a:ext uri="{FF2B5EF4-FFF2-40B4-BE49-F238E27FC236}">
                <a16:creationId xmlns:a16="http://schemas.microsoft.com/office/drawing/2014/main" id="{0CAFDC81-6DA1-4C96-BD33-720BAE7F5DCF}"/>
              </a:ext>
            </a:extLst>
          </p:cNvPr>
          <p:cNvSpPr txBox="1"/>
          <p:nvPr/>
        </p:nvSpPr>
        <p:spPr>
          <a:xfrm>
            <a:off x="8240488" y="2308241"/>
            <a:ext cx="2939142" cy="1077218"/>
          </a:xfrm>
          <a:prstGeom prst="rect">
            <a:avLst/>
          </a:prstGeom>
          <a:noFill/>
        </p:spPr>
        <p:txBody>
          <a:bodyPr wrap="square" rtlCol="0">
            <a:spAutoFit/>
          </a:bodyPr>
          <a:lstStyle/>
          <a:p>
            <a:pPr algn="r"/>
            <a:r>
              <a:rPr lang="en-US" sz="3200" dirty="0"/>
              <a:t>Me </a:t>
            </a:r>
          </a:p>
          <a:p>
            <a:pPr algn="r"/>
            <a:r>
              <a:rPr lang="en-US" sz="3200" dirty="0"/>
              <a:t>Trustworthy </a:t>
            </a:r>
          </a:p>
        </p:txBody>
      </p:sp>
      <p:sp>
        <p:nvSpPr>
          <p:cNvPr id="10" name="TextBox 9">
            <a:extLst>
              <a:ext uri="{FF2B5EF4-FFF2-40B4-BE49-F238E27FC236}">
                <a16:creationId xmlns:a16="http://schemas.microsoft.com/office/drawing/2014/main" id="{21E29526-DAAB-49FB-85BD-68F705D3ED0E}"/>
              </a:ext>
            </a:extLst>
          </p:cNvPr>
          <p:cNvSpPr txBox="1"/>
          <p:nvPr/>
        </p:nvSpPr>
        <p:spPr>
          <a:xfrm>
            <a:off x="8240488" y="4136571"/>
            <a:ext cx="2939142" cy="1077218"/>
          </a:xfrm>
          <a:prstGeom prst="rect">
            <a:avLst/>
          </a:prstGeom>
          <a:noFill/>
        </p:spPr>
        <p:txBody>
          <a:bodyPr wrap="square" rtlCol="0">
            <a:spAutoFit/>
          </a:bodyPr>
          <a:lstStyle/>
          <a:p>
            <a:pPr algn="r"/>
            <a:r>
              <a:rPr lang="en-US" sz="3200" dirty="0"/>
              <a:t>Expert </a:t>
            </a:r>
          </a:p>
          <a:p>
            <a:pPr algn="r"/>
            <a:r>
              <a:rPr lang="en-US" sz="3200" dirty="0"/>
              <a:t>Trustworthy </a:t>
            </a:r>
          </a:p>
        </p:txBody>
      </p:sp>
    </p:spTree>
    <p:extLst>
      <p:ext uri="{BB962C8B-B14F-4D97-AF65-F5344CB8AC3E}">
        <p14:creationId xmlns:p14="http://schemas.microsoft.com/office/powerpoint/2010/main" val="1292200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F58FB0-FCCE-4145-8D85-6FD400E66062}"/>
              </a:ext>
            </a:extLst>
          </p:cNvPr>
          <p:cNvSpPr txBox="1"/>
          <p:nvPr/>
        </p:nvSpPr>
        <p:spPr>
          <a:xfrm>
            <a:off x="680999" y="5889171"/>
            <a:ext cx="10095858" cy="646331"/>
          </a:xfrm>
          <a:prstGeom prst="rect">
            <a:avLst/>
          </a:prstGeom>
          <a:noFill/>
        </p:spPr>
        <p:txBody>
          <a:bodyPr wrap="square" rtlCol="0">
            <a:spAutoFit/>
          </a:bodyPr>
          <a:lstStyle/>
          <a:p>
            <a:r>
              <a:rPr lang="en-US" dirty="0" err="1"/>
              <a:t>Ofir</a:t>
            </a:r>
            <a:r>
              <a:rPr lang="en-US" dirty="0"/>
              <a:t> </a:t>
            </a:r>
            <a:r>
              <a:rPr lang="en-US" dirty="0" err="1"/>
              <a:t>Turel</a:t>
            </a:r>
            <a:r>
              <a:rPr lang="en-US" dirty="0"/>
              <a:t> and </a:t>
            </a:r>
            <a:r>
              <a:rPr lang="en-US" dirty="0" err="1"/>
              <a:t>Shivam</a:t>
            </a:r>
            <a:r>
              <a:rPr lang="en-US" dirty="0"/>
              <a:t> </a:t>
            </a:r>
            <a:r>
              <a:rPr lang="en-US" dirty="0" err="1"/>
              <a:t>Kalhan</a:t>
            </a:r>
            <a:r>
              <a:rPr lang="en-US" dirty="0"/>
              <a:t>, </a:t>
            </a:r>
            <a:r>
              <a:rPr lang="en-US" b="1" dirty="0"/>
              <a:t>“Prejudiced Against the Machine? Implicit Associations and the Transience of Algorithm Aversion,” </a:t>
            </a:r>
            <a:r>
              <a:rPr lang="en-US" i="1" dirty="0"/>
              <a:t>MIS Quarterly</a:t>
            </a:r>
            <a:r>
              <a:rPr lang="en-US" dirty="0"/>
              <a:t>, 47.4 (Dec. 2023): 1369-94.  </a:t>
            </a:r>
          </a:p>
        </p:txBody>
      </p:sp>
      <p:sp>
        <p:nvSpPr>
          <p:cNvPr id="5" name="TextBox 4">
            <a:extLst>
              <a:ext uri="{FF2B5EF4-FFF2-40B4-BE49-F238E27FC236}">
                <a16:creationId xmlns:a16="http://schemas.microsoft.com/office/drawing/2014/main" id="{4047C403-3EA7-4837-8C7A-A3EB29957FCF}"/>
              </a:ext>
            </a:extLst>
          </p:cNvPr>
          <p:cNvSpPr txBox="1"/>
          <p:nvPr/>
        </p:nvSpPr>
        <p:spPr>
          <a:xfrm>
            <a:off x="827316" y="838201"/>
            <a:ext cx="2939142" cy="1077218"/>
          </a:xfrm>
          <a:prstGeom prst="rect">
            <a:avLst/>
          </a:prstGeom>
          <a:noFill/>
        </p:spPr>
        <p:txBody>
          <a:bodyPr wrap="square" rtlCol="0">
            <a:spAutoFit/>
          </a:bodyPr>
          <a:lstStyle/>
          <a:p>
            <a:r>
              <a:rPr lang="en-US" sz="3200" b="1" dirty="0"/>
              <a:t>AI </a:t>
            </a:r>
          </a:p>
          <a:p>
            <a:r>
              <a:rPr lang="en-US" sz="3200" b="1" dirty="0"/>
              <a:t>Untrustworthy </a:t>
            </a:r>
          </a:p>
        </p:txBody>
      </p:sp>
      <p:sp>
        <p:nvSpPr>
          <p:cNvPr id="6" name="TextBox 5">
            <a:extLst>
              <a:ext uri="{FF2B5EF4-FFF2-40B4-BE49-F238E27FC236}">
                <a16:creationId xmlns:a16="http://schemas.microsoft.com/office/drawing/2014/main" id="{AA903072-D6F2-46D2-B07A-AFAEFAA31FA9}"/>
              </a:ext>
            </a:extLst>
          </p:cNvPr>
          <p:cNvSpPr txBox="1"/>
          <p:nvPr/>
        </p:nvSpPr>
        <p:spPr>
          <a:xfrm>
            <a:off x="8240488" y="838201"/>
            <a:ext cx="2939142" cy="1077218"/>
          </a:xfrm>
          <a:prstGeom prst="rect">
            <a:avLst/>
          </a:prstGeom>
          <a:noFill/>
        </p:spPr>
        <p:txBody>
          <a:bodyPr wrap="square" rtlCol="0">
            <a:spAutoFit/>
          </a:bodyPr>
          <a:lstStyle/>
          <a:p>
            <a:pPr algn="r"/>
            <a:r>
              <a:rPr lang="en-US" sz="3200" dirty="0"/>
              <a:t>AI </a:t>
            </a:r>
          </a:p>
          <a:p>
            <a:pPr algn="r"/>
            <a:r>
              <a:rPr lang="en-US" sz="3200" dirty="0"/>
              <a:t>Trustworthy </a:t>
            </a:r>
          </a:p>
        </p:txBody>
      </p:sp>
      <p:sp>
        <p:nvSpPr>
          <p:cNvPr id="7" name="TextBox 6">
            <a:extLst>
              <a:ext uri="{FF2B5EF4-FFF2-40B4-BE49-F238E27FC236}">
                <a16:creationId xmlns:a16="http://schemas.microsoft.com/office/drawing/2014/main" id="{6DE92C04-AC72-4EA3-9111-E23CE941ABEF}"/>
              </a:ext>
            </a:extLst>
          </p:cNvPr>
          <p:cNvSpPr txBox="1"/>
          <p:nvPr/>
        </p:nvSpPr>
        <p:spPr>
          <a:xfrm>
            <a:off x="827318" y="2308240"/>
            <a:ext cx="2939142" cy="1077218"/>
          </a:xfrm>
          <a:prstGeom prst="rect">
            <a:avLst/>
          </a:prstGeom>
          <a:noFill/>
        </p:spPr>
        <p:txBody>
          <a:bodyPr wrap="square" rtlCol="0">
            <a:spAutoFit/>
          </a:bodyPr>
          <a:lstStyle/>
          <a:p>
            <a:r>
              <a:rPr lang="en-US" sz="3200" dirty="0"/>
              <a:t>Me </a:t>
            </a:r>
          </a:p>
          <a:p>
            <a:r>
              <a:rPr lang="en-US" sz="3200" dirty="0"/>
              <a:t>Untrustworthy </a:t>
            </a:r>
          </a:p>
        </p:txBody>
      </p:sp>
      <p:sp>
        <p:nvSpPr>
          <p:cNvPr id="8" name="TextBox 7">
            <a:extLst>
              <a:ext uri="{FF2B5EF4-FFF2-40B4-BE49-F238E27FC236}">
                <a16:creationId xmlns:a16="http://schemas.microsoft.com/office/drawing/2014/main" id="{51CEF2D4-D245-4C9F-A5C4-561E8EDF240D}"/>
              </a:ext>
            </a:extLst>
          </p:cNvPr>
          <p:cNvSpPr txBox="1"/>
          <p:nvPr/>
        </p:nvSpPr>
        <p:spPr>
          <a:xfrm>
            <a:off x="827316" y="4136571"/>
            <a:ext cx="2939142" cy="1077218"/>
          </a:xfrm>
          <a:prstGeom prst="rect">
            <a:avLst/>
          </a:prstGeom>
          <a:noFill/>
        </p:spPr>
        <p:txBody>
          <a:bodyPr wrap="square" rtlCol="0">
            <a:spAutoFit/>
          </a:bodyPr>
          <a:lstStyle/>
          <a:p>
            <a:r>
              <a:rPr lang="en-US" sz="3200" dirty="0"/>
              <a:t>Expert </a:t>
            </a:r>
          </a:p>
          <a:p>
            <a:r>
              <a:rPr lang="en-US" sz="3200" dirty="0"/>
              <a:t>Untrustworthy </a:t>
            </a:r>
          </a:p>
        </p:txBody>
      </p:sp>
      <p:sp>
        <p:nvSpPr>
          <p:cNvPr id="9" name="TextBox 8">
            <a:extLst>
              <a:ext uri="{FF2B5EF4-FFF2-40B4-BE49-F238E27FC236}">
                <a16:creationId xmlns:a16="http://schemas.microsoft.com/office/drawing/2014/main" id="{0CAFDC81-6DA1-4C96-BD33-720BAE7F5DCF}"/>
              </a:ext>
            </a:extLst>
          </p:cNvPr>
          <p:cNvSpPr txBox="1"/>
          <p:nvPr/>
        </p:nvSpPr>
        <p:spPr>
          <a:xfrm>
            <a:off x="8240488" y="2308241"/>
            <a:ext cx="2939142" cy="1077218"/>
          </a:xfrm>
          <a:prstGeom prst="rect">
            <a:avLst/>
          </a:prstGeom>
          <a:noFill/>
        </p:spPr>
        <p:txBody>
          <a:bodyPr wrap="square" rtlCol="0">
            <a:spAutoFit/>
          </a:bodyPr>
          <a:lstStyle/>
          <a:p>
            <a:pPr algn="r"/>
            <a:r>
              <a:rPr lang="en-US" sz="3200" b="1" dirty="0"/>
              <a:t>Me </a:t>
            </a:r>
          </a:p>
          <a:p>
            <a:pPr algn="r"/>
            <a:r>
              <a:rPr lang="en-US" sz="3200" b="1" dirty="0"/>
              <a:t>Trustworthy </a:t>
            </a:r>
          </a:p>
        </p:txBody>
      </p:sp>
      <p:sp>
        <p:nvSpPr>
          <p:cNvPr id="10" name="TextBox 9">
            <a:extLst>
              <a:ext uri="{FF2B5EF4-FFF2-40B4-BE49-F238E27FC236}">
                <a16:creationId xmlns:a16="http://schemas.microsoft.com/office/drawing/2014/main" id="{21E29526-DAAB-49FB-85BD-68F705D3ED0E}"/>
              </a:ext>
            </a:extLst>
          </p:cNvPr>
          <p:cNvSpPr txBox="1"/>
          <p:nvPr/>
        </p:nvSpPr>
        <p:spPr>
          <a:xfrm>
            <a:off x="8240488" y="4136571"/>
            <a:ext cx="2939142" cy="1077218"/>
          </a:xfrm>
          <a:prstGeom prst="rect">
            <a:avLst/>
          </a:prstGeom>
          <a:noFill/>
        </p:spPr>
        <p:txBody>
          <a:bodyPr wrap="square" rtlCol="0">
            <a:spAutoFit/>
          </a:bodyPr>
          <a:lstStyle/>
          <a:p>
            <a:pPr algn="r"/>
            <a:r>
              <a:rPr lang="en-US" sz="3200" b="1" dirty="0"/>
              <a:t>Expert </a:t>
            </a:r>
          </a:p>
          <a:p>
            <a:pPr algn="r"/>
            <a:r>
              <a:rPr lang="en-US" sz="3200" b="1" dirty="0"/>
              <a:t>Trustworthy </a:t>
            </a:r>
          </a:p>
        </p:txBody>
      </p:sp>
    </p:spTree>
    <p:extLst>
      <p:ext uri="{BB962C8B-B14F-4D97-AF65-F5344CB8AC3E}">
        <p14:creationId xmlns:p14="http://schemas.microsoft.com/office/powerpoint/2010/main" val="110251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F58FB0-FCCE-4145-8D85-6FD400E66062}"/>
              </a:ext>
            </a:extLst>
          </p:cNvPr>
          <p:cNvSpPr txBox="1"/>
          <p:nvPr/>
        </p:nvSpPr>
        <p:spPr>
          <a:xfrm>
            <a:off x="680999" y="5889171"/>
            <a:ext cx="10095858" cy="646331"/>
          </a:xfrm>
          <a:prstGeom prst="rect">
            <a:avLst/>
          </a:prstGeom>
          <a:noFill/>
        </p:spPr>
        <p:txBody>
          <a:bodyPr wrap="square" rtlCol="0">
            <a:spAutoFit/>
          </a:bodyPr>
          <a:lstStyle/>
          <a:p>
            <a:r>
              <a:rPr lang="en-US" dirty="0" err="1"/>
              <a:t>Ofir</a:t>
            </a:r>
            <a:r>
              <a:rPr lang="en-US" dirty="0"/>
              <a:t> </a:t>
            </a:r>
            <a:r>
              <a:rPr lang="en-US" dirty="0" err="1"/>
              <a:t>Turel</a:t>
            </a:r>
            <a:r>
              <a:rPr lang="en-US" dirty="0"/>
              <a:t> and </a:t>
            </a:r>
            <a:r>
              <a:rPr lang="en-US" dirty="0" err="1"/>
              <a:t>Shivam</a:t>
            </a:r>
            <a:r>
              <a:rPr lang="en-US" dirty="0"/>
              <a:t> </a:t>
            </a:r>
            <a:r>
              <a:rPr lang="en-US" dirty="0" err="1"/>
              <a:t>Kalhan</a:t>
            </a:r>
            <a:r>
              <a:rPr lang="en-US" dirty="0"/>
              <a:t>, </a:t>
            </a:r>
            <a:r>
              <a:rPr lang="en-US" b="1" dirty="0"/>
              <a:t>“Prejudiced Against the Machine? Implicit Associations and the Transience of Algorithm Aversion,” </a:t>
            </a:r>
            <a:r>
              <a:rPr lang="en-US" i="1" dirty="0"/>
              <a:t>MIS Quarterly</a:t>
            </a:r>
            <a:r>
              <a:rPr lang="en-US" dirty="0"/>
              <a:t>, 47.4 (Dec. 2023): 1369-94.  </a:t>
            </a:r>
          </a:p>
        </p:txBody>
      </p:sp>
      <p:sp>
        <p:nvSpPr>
          <p:cNvPr id="6" name="TextBox 5">
            <a:extLst>
              <a:ext uri="{FF2B5EF4-FFF2-40B4-BE49-F238E27FC236}">
                <a16:creationId xmlns:a16="http://schemas.microsoft.com/office/drawing/2014/main" id="{AA903072-D6F2-46D2-B07A-AFAEFAA31FA9}"/>
              </a:ext>
            </a:extLst>
          </p:cNvPr>
          <p:cNvSpPr txBox="1"/>
          <p:nvPr/>
        </p:nvSpPr>
        <p:spPr>
          <a:xfrm>
            <a:off x="8240488" y="838201"/>
            <a:ext cx="2939142" cy="1077218"/>
          </a:xfrm>
          <a:prstGeom prst="rect">
            <a:avLst/>
          </a:prstGeom>
          <a:noFill/>
        </p:spPr>
        <p:txBody>
          <a:bodyPr wrap="square" rtlCol="0">
            <a:spAutoFit/>
          </a:bodyPr>
          <a:lstStyle/>
          <a:p>
            <a:pPr algn="r"/>
            <a:r>
              <a:rPr lang="en-US" sz="3200" dirty="0">
                <a:solidFill>
                  <a:schemeClr val="bg1"/>
                </a:solidFill>
              </a:rPr>
              <a:t>AI </a:t>
            </a:r>
          </a:p>
          <a:p>
            <a:pPr algn="r"/>
            <a:r>
              <a:rPr lang="en-US" sz="3200" dirty="0">
                <a:solidFill>
                  <a:schemeClr val="bg1"/>
                </a:solidFill>
              </a:rPr>
              <a:t>Trustworthy </a:t>
            </a:r>
          </a:p>
        </p:txBody>
      </p:sp>
      <p:sp>
        <p:nvSpPr>
          <p:cNvPr id="7" name="TextBox 6">
            <a:extLst>
              <a:ext uri="{FF2B5EF4-FFF2-40B4-BE49-F238E27FC236}">
                <a16:creationId xmlns:a16="http://schemas.microsoft.com/office/drawing/2014/main" id="{6DE92C04-AC72-4EA3-9111-E23CE941ABEF}"/>
              </a:ext>
            </a:extLst>
          </p:cNvPr>
          <p:cNvSpPr txBox="1"/>
          <p:nvPr/>
        </p:nvSpPr>
        <p:spPr>
          <a:xfrm>
            <a:off x="827318" y="2308240"/>
            <a:ext cx="2939142" cy="1077218"/>
          </a:xfrm>
          <a:prstGeom prst="rect">
            <a:avLst/>
          </a:prstGeom>
          <a:noFill/>
        </p:spPr>
        <p:txBody>
          <a:bodyPr wrap="square" rtlCol="0">
            <a:spAutoFit/>
          </a:bodyPr>
          <a:lstStyle/>
          <a:p>
            <a:r>
              <a:rPr lang="en-US" sz="3200" dirty="0">
                <a:solidFill>
                  <a:schemeClr val="bg1"/>
                </a:solidFill>
              </a:rPr>
              <a:t>Me </a:t>
            </a:r>
          </a:p>
          <a:p>
            <a:r>
              <a:rPr lang="en-US" sz="3200" dirty="0">
                <a:solidFill>
                  <a:schemeClr val="bg1"/>
                </a:solidFill>
              </a:rPr>
              <a:t>Untrustworthy </a:t>
            </a:r>
          </a:p>
        </p:txBody>
      </p:sp>
      <p:sp>
        <p:nvSpPr>
          <p:cNvPr id="8" name="TextBox 7">
            <a:extLst>
              <a:ext uri="{FF2B5EF4-FFF2-40B4-BE49-F238E27FC236}">
                <a16:creationId xmlns:a16="http://schemas.microsoft.com/office/drawing/2014/main" id="{51CEF2D4-D245-4C9F-A5C4-561E8EDF240D}"/>
              </a:ext>
            </a:extLst>
          </p:cNvPr>
          <p:cNvSpPr txBox="1"/>
          <p:nvPr/>
        </p:nvSpPr>
        <p:spPr>
          <a:xfrm>
            <a:off x="827316" y="4136571"/>
            <a:ext cx="2939142" cy="1077218"/>
          </a:xfrm>
          <a:prstGeom prst="rect">
            <a:avLst/>
          </a:prstGeom>
          <a:noFill/>
        </p:spPr>
        <p:txBody>
          <a:bodyPr wrap="square" rtlCol="0">
            <a:spAutoFit/>
          </a:bodyPr>
          <a:lstStyle/>
          <a:p>
            <a:r>
              <a:rPr lang="en-US" sz="3200" dirty="0">
                <a:solidFill>
                  <a:schemeClr val="bg1"/>
                </a:solidFill>
              </a:rPr>
              <a:t>Expert </a:t>
            </a:r>
          </a:p>
          <a:p>
            <a:r>
              <a:rPr lang="en-US" sz="3200" dirty="0">
                <a:solidFill>
                  <a:schemeClr val="bg1"/>
                </a:solidFill>
              </a:rPr>
              <a:t>Untrustworthy </a:t>
            </a:r>
          </a:p>
        </p:txBody>
      </p:sp>
      <p:sp>
        <p:nvSpPr>
          <p:cNvPr id="9" name="TextBox 8">
            <a:extLst>
              <a:ext uri="{FF2B5EF4-FFF2-40B4-BE49-F238E27FC236}">
                <a16:creationId xmlns:a16="http://schemas.microsoft.com/office/drawing/2014/main" id="{0CAFDC81-6DA1-4C96-BD33-720BAE7F5DCF}"/>
              </a:ext>
            </a:extLst>
          </p:cNvPr>
          <p:cNvSpPr txBox="1"/>
          <p:nvPr/>
        </p:nvSpPr>
        <p:spPr>
          <a:xfrm>
            <a:off x="8240488" y="2308241"/>
            <a:ext cx="2939142" cy="1077218"/>
          </a:xfrm>
          <a:prstGeom prst="rect">
            <a:avLst/>
          </a:prstGeom>
          <a:noFill/>
        </p:spPr>
        <p:txBody>
          <a:bodyPr wrap="square" rtlCol="0">
            <a:spAutoFit/>
          </a:bodyPr>
          <a:lstStyle/>
          <a:p>
            <a:pPr algn="r"/>
            <a:r>
              <a:rPr lang="en-US" sz="3200" b="1" dirty="0">
                <a:solidFill>
                  <a:schemeClr val="bg1"/>
                </a:solidFill>
              </a:rPr>
              <a:t>Me </a:t>
            </a:r>
          </a:p>
          <a:p>
            <a:pPr algn="r"/>
            <a:r>
              <a:rPr lang="en-US" sz="3200" b="1" dirty="0">
                <a:solidFill>
                  <a:schemeClr val="bg1"/>
                </a:solidFill>
              </a:rPr>
              <a:t>Trustworthy </a:t>
            </a:r>
          </a:p>
        </p:txBody>
      </p:sp>
      <p:sp>
        <p:nvSpPr>
          <p:cNvPr id="10" name="TextBox 9">
            <a:extLst>
              <a:ext uri="{FF2B5EF4-FFF2-40B4-BE49-F238E27FC236}">
                <a16:creationId xmlns:a16="http://schemas.microsoft.com/office/drawing/2014/main" id="{21E29526-DAAB-49FB-85BD-68F705D3ED0E}"/>
              </a:ext>
            </a:extLst>
          </p:cNvPr>
          <p:cNvSpPr txBox="1"/>
          <p:nvPr/>
        </p:nvSpPr>
        <p:spPr>
          <a:xfrm>
            <a:off x="8240488" y="4136571"/>
            <a:ext cx="2939142" cy="1077218"/>
          </a:xfrm>
          <a:prstGeom prst="rect">
            <a:avLst/>
          </a:prstGeom>
          <a:noFill/>
        </p:spPr>
        <p:txBody>
          <a:bodyPr wrap="square" rtlCol="0">
            <a:spAutoFit/>
          </a:bodyPr>
          <a:lstStyle/>
          <a:p>
            <a:pPr algn="r"/>
            <a:r>
              <a:rPr lang="en-US" sz="3200" b="1" dirty="0">
                <a:solidFill>
                  <a:schemeClr val="bg1"/>
                </a:solidFill>
              </a:rPr>
              <a:t>Expert </a:t>
            </a:r>
          </a:p>
          <a:p>
            <a:pPr algn="r"/>
            <a:r>
              <a:rPr lang="en-US" sz="3200" b="1" dirty="0">
                <a:solidFill>
                  <a:schemeClr val="bg1"/>
                </a:solidFill>
              </a:rPr>
              <a:t>Untrustworthy </a:t>
            </a:r>
          </a:p>
        </p:txBody>
      </p:sp>
      <p:sp>
        <p:nvSpPr>
          <p:cNvPr id="3" name="TextBox 2">
            <a:extLst>
              <a:ext uri="{FF2B5EF4-FFF2-40B4-BE49-F238E27FC236}">
                <a16:creationId xmlns:a16="http://schemas.microsoft.com/office/drawing/2014/main" id="{E77CAC81-3EDB-4498-BD04-9A7324D35A16}"/>
              </a:ext>
            </a:extLst>
          </p:cNvPr>
          <p:cNvSpPr txBox="1"/>
          <p:nvPr/>
        </p:nvSpPr>
        <p:spPr>
          <a:xfrm>
            <a:off x="827316" y="2086413"/>
            <a:ext cx="10422430" cy="1815882"/>
          </a:xfrm>
          <a:prstGeom prst="rect">
            <a:avLst/>
          </a:prstGeom>
          <a:noFill/>
        </p:spPr>
        <p:txBody>
          <a:bodyPr wrap="square" rtlCol="0">
            <a:spAutoFit/>
          </a:bodyPr>
          <a:lstStyle/>
          <a:p>
            <a:r>
              <a:rPr lang="en-US" sz="2800" dirty="0"/>
              <a:t>“[H]</a:t>
            </a:r>
            <a:r>
              <a:rPr lang="en-US" sz="2800" dirty="0" err="1"/>
              <a:t>umans</a:t>
            </a:r>
            <a:r>
              <a:rPr lang="en-US" sz="2800" dirty="0"/>
              <a:t>—given their evolutionary focus on external groups, the decision processes of which are unknown—are likely to </a:t>
            </a:r>
            <a:r>
              <a:rPr lang="en-US" sz="2800" b="1" dirty="0"/>
              <a:t>unconsciously view AI as a different ‘species’</a:t>
            </a:r>
            <a:r>
              <a:rPr lang="en-US" sz="2800" dirty="0"/>
              <a:t> that might be perceived as untrustworthy” </a:t>
            </a:r>
            <a:r>
              <a:rPr lang="en-US" sz="2000" dirty="0"/>
              <a:t>(1373)</a:t>
            </a:r>
          </a:p>
        </p:txBody>
      </p:sp>
    </p:spTree>
    <p:extLst>
      <p:ext uri="{BB962C8B-B14F-4D97-AF65-F5344CB8AC3E}">
        <p14:creationId xmlns:p14="http://schemas.microsoft.com/office/powerpoint/2010/main" val="3046985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47C403-3EA7-4837-8C7A-A3EB29957FCF}"/>
              </a:ext>
            </a:extLst>
          </p:cNvPr>
          <p:cNvSpPr txBox="1"/>
          <p:nvPr/>
        </p:nvSpPr>
        <p:spPr>
          <a:xfrm>
            <a:off x="827316" y="838201"/>
            <a:ext cx="2939142" cy="1077218"/>
          </a:xfrm>
          <a:prstGeom prst="rect">
            <a:avLst/>
          </a:prstGeom>
          <a:noFill/>
        </p:spPr>
        <p:txBody>
          <a:bodyPr wrap="square" rtlCol="0">
            <a:spAutoFit/>
          </a:bodyPr>
          <a:lstStyle/>
          <a:p>
            <a:r>
              <a:rPr lang="en-US" sz="3200" b="1" dirty="0">
                <a:solidFill>
                  <a:schemeClr val="accent2"/>
                </a:solidFill>
              </a:rPr>
              <a:t>AI </a:t>
            </a:r>
          </a:p>
          <a:p>
            <a:r>
              <a:rPr lang="en-US" sz="3200" b="1" dirty="0">
                <a:solidFill>
                  <a:schemeClr val="accent2"/>
                </a:solidFill>
              </a:rPr>
              <a:t>Untrustworthy</a:t>
            </a:r>
            <a:r>
              <a:rPr lang="en-US" sz="3200" b="1" dirty="0"/>
              <a:t> </a:t>
            </a:r>
          </a:p>
        </p:txBody>
      </p:sp>
      <p:sp>
        <p:nvSpPr>
          <p:cNvPr id="6" name="TextBox 5">
            <a:extLst>
              <a:ext uri="{FF2B5EF4-FFF2-40B4-BE49-F238E27FC236}">
                <a16:creationId xmlns:a16="http://schemas.microsoft.com/office/drawing/2014/main" id="{AA903072-D6F2-46D2-B07A-AFAEFAA31FA9}"/>
              </a:ext>
            </a:extLst>
          </p:cNvPr>
          <p:cNvSpPr txBox="1"/>
          <p:nvPr/>
        </p:nvSpPr>
        <p:spPr>
          <a:xfrm>
            <a:off x="8240488" y="838201"/>
            <a:ext cx="2939142" cy="1077218"/>
          </a:xfrm>
          <a:prstGeom prst="rect">
            <a:avLst/>
          </a:prstGeom>
          <a:noFill/>
        </p:spPr>
        <p:txBody>
          <a:bodyPr wrap="square" rtlCol="0">
            <a:spAutoFit/>
          </a:bodyPr>
          <a:lstStyle/>
          <a:p>
            <a:pPr algn="r"/>
            <a:r>
              <a:rPr lang="en-US" sz="3200" dirty="0">
                <a:solidFill>
                  <a:schemeClr val="bg1"/>
                </a:solidFill>
              </a:rPr>
              <a:t>AI </a:t>
            </a:r>
          </a:p>
          <a:p>
            <a:pPr algn="r"/>
            <a:r>
              <a:rPr lang="en-US" sz="3200" dirty="0">
                <a:solidFill>
                  <a:schemeClr val="bg1"/>
                </a:solidFill>
              </a:rPr>
              <a:t>Trustworthy </a:t>
            </a:r>
          </a:p>
        </p:txBody>
      </p:sp>
      <p:sp>
        <p:nvSpPr>
          <p:cNvPr id="7" name="TextBox 6">
            <a:extLst>
              <a:ext uri="{FF2B5EF4-FFF2-40B4-BE49-F238E27FC236}">
                <a16:creationId xmlns:a16="http://schemas.microsoft.com/office/drawing/2014/main" id="{6DE92C04-AC72-4EA3-9111-E23CE941ABEF}"/>
              </a:ext>
            </a:extLst>
          </p:cNvPr>
          <p:cNvSpPr txBox="1"/>
          <p:nvPr/>
        </p:nvSpPr>
        <p:spPr>
          <a:xfrm>
            <a:off x="827318" y="2308240"/>
            <a:ext cx="2939142" cy="1077218"/>
          </a:xfrm>
          <a:prstGeom prst="rect">
            <a:avLst/>
          </a:prstGeom>
          <a:noFill/>
        </p:spPr>
        <p:txBody>
          <a:bodyPr wrap="square" rtlCol="0">
            <a:spAutoFit/>
          </a:bodyPr>
          <a:lstStyle/>
          <a:p>
            <a:r>
              <a:rPr lang="en-US" sz="3200" dirty="0">
                <a:solidFill>
                  <a:schemeClr val="bg1"/>
                </a:solidFill>
              </a:rPr>
              <a:t>Me </a:t>
            </a:r>
          </a:p>
          <a:p>
            <a:r>
              <a:rPr lang="en-US" sz="3200" dirty="0">
                <a:solidFill>
                  <a:schemeClr val="bg1"/>
                </a:solidFill>
              </a:rPr>
              <a:t>Untrustworthy </a:t>
            </a:r>
          </a:p>
        </p:txBody>
      </p:sp>
      <p:sp>
        <p:nvSpPr>
          <p:cNvPr id="8" name="TextBox 7">
            <a:extLst>
              <a:ext uri="{FF2B5EF4-FFF2-40B4-BE49-F238E27FC236}">
                <a16:creationId xmlns:a16="http://schemas.microsoft.com/office/drawing/2014/main" id="{51CEF2D4-D245-4C9F-A5C4-561E8EDF240D}"/>
              </a:ext>
            </a:extLst>
          </p:cNvPr>
          <p:cNvSpPr txBox="1"/>
          <p:nvPr/>
        </p:nvSpPr>
        <p:spPr>
          <a:xfrm>
            <a:off x="827316" y="4136571"/>
            <a:ext cx="2939142" cy="1077218"/>
          </a:xfrm>
          <a:prstGeom prst="rect">
            <a:avLst/>
          </a:prstGeom>
          <a:noFill/>
        </p:spPr>
        <p:txBody>
          <a:bodyPr wrap="square" rtlCol="0">
            <a:spAutoFit/>
          </a:bodyPr>
          <a:lstStyle/>
          <a:p>
            <a:r>
              <a:rPr lang="en-US" sz="3200" dirty="0">
                <a:solidFill>
                  <a:schemeClr val="bg1"/>
                </a:solidFill>
              </a:rPr>
              <a:t>Expert </a:t>
            </a:r>
          </a:p>
          <a:p>
            <a:r>
              <a:rPr lang="en-US" sz="3200" dirty="0">
                <a:solidFill>
                  <a:schemeClr val="bg1"/>
                </a:solidFill>
              </a:rPr>
              <a:t>Untrustworthy </a:t>
            </a:r>
          </a:p>
        </p:txBody>
      </p:sp>
      <p:sp>
        <p:nvSpPr>
          <p:cNvPr id="9" name="TextBox 8">
            <a:extLst>
              <a:ext uri="{FF2B5EF4-FFF2-40B4-BE49-F238E27FC236}">
                <a16:creationId xmlns:a16="http://schemas.microsoft.com/office/drawing/2014/main" id="{0CAFDC81-6DA1-4C96-BD33-720BAE7F5DCF}"/>
              </a:ext>
            </a:extLst>
          </p:cNvPr>
          <p:cNvSpPr txBox="1"/>
          <p:nvPr/>
        </p:nvSpPr>
        <p:spPr>
          <a:xfrm>
            <a:off x="8240488" y="2308241"/>
            <a:ext cx="2939142" cy="1077218"/>
          </a:xfrm>
          <a:prstGeom prst="rect">
            <a:avLst/>
          </a:prstGeom>
          <a:noFill/>
        </p:spPr>
        <p:txBody>
          <a:bodyPr wrap="square" rtlCol="0">
            <a:spAutoFit/>
          </a:bodyPr>
          <a:lstStyle/>
          <a:p>
            <a:pPr algn="r"/>
            <a:r>
              <a:rPr lang="en-US" sz="3200" b="1" dirty="0">
                <a:solidFill>
                  <a:schemeClr val="bg1"/>
                </a:solidFill>
              </a:rPr>
              <a:t>Me </a:t>
            </a:r>
          </a:p>
          <a:p>
            <a:pPr algn="r"/>
            <a:r>
              <a:rPr lang="en-US" sz="3200" b="1" dirty="0">
                <a:solidFill>
                  <a:schemeClr val="bg1"/>
                </a:solidFill>
              </a:rPr>
              <a:t>Trustworthy </a:t>
            </a:r>
          </a:p>
        </p:txBody>
      </p:sp>
      <p:sp>
        <p:nvSpPr>
          <p:cNvPr id="10" name="TextBox 9">
            <a:extLst>
              <a:ext uri="{FF2B5EF4-FFF2-40B4-BE49-F238E27FC236}">
                <a16:creationId xmlns:a16="http://schemas.microsoft.com/office/drawing/2014/main" id="{21E29526-DAAB-49FB-85BD-68F705D3ED0E}"/>
              </a:ext>
            </a:extLst>
          </p:cNvPr>
          <p:cNvSpPr txBox="1"/>
          <p:nvPr/>
        </p:nvSpPr>
        <p:spPr>
          <a:xfrm>
            <a:off x="8240488" y="4136571"/>
            <a:ext cx="2939142" cy="1077218"/>
          </a:xfrm>
          <a:prstGeom prst="rect">
            <a:avLst/>
          </a:prstGeom>
          <a:noFill/>
        </p:spPr>
        <p:txBody>
          <a:bodyPr wrap="square" rtlCol="0">
            <a:spAutoFit/>
          </a:bodyPr>
          <a:lstStyle/>
          <a:p>
            <a:pPr algn="r"/>
            <a:r>
              <a:rPr lang="en-US" sz="3200" b="1" dirty="0">
                <a:solidFill>
                  <a:schemeClr val="bg1"/>
                </a:solidFill>
              </a:rPr>
              <a:t>Expert </a:t>
            </a:r>
          </a:p>
          <a:p>
            <a:pPr algn="r"/>
            <a:r>
              <a:rPr lang="en-US" sz="3200" b="1" dirty="0">
                <a:solidFill>
                  <a:schemeClr val="bg1"/>
                </a:solidFill>
              </a:rPr>
              <a:t>Untrustworthy </a:t>
            </a:r>
          </a:p>
        </p:txBody>
      </p:sp>
      <p:sp>
        <p:nvSpPr>
          <p:cNvPr id="2" name="TextBox 1">
            <a:extLst>
              <a:ext uri="{FF2B5EF4-FFF2-40B4-BE49-F238E27FC236}">
                <a16:creationId xmlns:a16="http://schemas.microsoft.com/office/drawing/2014/main" id="{30B9BBAF-A2EC-4851-9879-2AFE0A3A52DA}"/>
              </a:ext>
            </a:extLst>
          </p:cNvPr>
          <p:cNvSpPr txBox="1"/>
          <p:nvPr/>
        </p:nvSpPr>
        <p:spPr>
          <a:xfrm>
            <a:off x="6096000" y="649098"/>
            <a:ext cx="5415001" cy="5093702"/>
          </a:xfrm>
          <a:prstGeom prst="rect">
            <a:avLst/>
          </a:prstGeom>
          <a:noFill/>
        </p:spPr>
        <p:txBody>
          <a:bodyPr wrap="square" rtlCol="0">
            <a:spAutoFit/>
          </a:bodyPr>
          <a:lstStyle/>
          <a:p>
            <a:pPr>
              <a:spcAft>
                <a:spcPts val="1200"/>
              </a:spcAft>
            </a:pPr>
            <a:r>
              <a:rPr lang="en-US" dirty="0">
                <a:effectLst/>
                <a:latin typeface="Ink Free" panose="03080402000500000000" pitchFamily="66" charset="0"/>
                <a:ea typeface="Times New Roman" panose="02020603050405020304" pitchFamily="18" charset="0"/>
                <a:cs typeface="Times New Roman" panose="02020603050405020304" pitchFamily="18" charset="0"/>
              </a:rPr>
              <a:t>“while the AI writes well, I find that on actually technical topics it makes mistakes, and students need to know that this is not likely to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fool </a:t>
            </a:r>
            <a:r>
              <a:rPr lang="en-US" dirty="0">
                <a:effectLst/>
                <a:latin typeface="Ink Free" panose="03080402000500000000" pitchFamily="66" charset="0"/>
                <a:ea typeface="Times New Roman" panose="02020603050405020304" pitchFamily="18" charset="0"/>
                <a:cs typeface="Times New Roman" panose="02020603050405020304" pitchFamily="18" charset="0"/>
              </a:rPr>
              <a:t>a professional who works in a specific area.”</a:t>
            </a:r>
            <a:endParaRPr lang="en-US" dirty="0">
              <a:latin typeface="Ink Free" panose="03080402000500000000" pitchFamily="66" charset="0"/>
              <a:ea typeface="Times New Roman" panose="02020603050405020304" pitchFamily="18" charset="0"/>
              <a:cs typeface="Times New Roman" panose="02020603050405020304" pitchFamily="18" charset="0"/>
            </a:endParaRPr>
          </a:p>
          <a:p>
            <a:pPr>
              <a:spcAft>
                <a:spcPts val="1200"/>
              </a:spcAft>
            </a:pPr>
            <a:r>
              <a:rPr lang="en-US" dirty="0">
                <a:effectLst/>
                <a:latin typeface="Ink Free" panose="03080402000500000000" pitchFamily="66" charset="0"/>
                <a:ea typeface="Times New Roman" panose="02020603050405020304" pitchFamily="18" charset="0"/>
                <a:cs typeface="Times New Roman" panose="02020603050405020304" pitchFamily="18" charset="0"/>
              </a:rPr>
              <a:t>“I want to see the specific sources they are working with and that the sources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actually exist</a:t>
            </a:r>
            <a:r>
              <a:rPr lang="en-US" dirty="0">
                <a:effectLst/>
                <a:latin typeface="Ink Free" panose="03080402000500000000" pitchFamily="66" charset="0"/>
                <a:ea typeface="Times New Roman" panose="02020603050405020304" pitchFamily="18" charset="0"/>
                <a:cs typeface="Times New Roman" panose="02020603050405020304" pitchFamily="18" charset="0"/>
              </a:rPr>
              <a:t>.” </a:t>
            </a:r>
            <a:endParaRPr lang="en-US" dirty="0">
              <a:latin typeface="Ink Free" panose="03080402000500000000" pitchFamily="66" charset="0"/>
              <a:ea typeface="Times New Roman" panose="02020603050405020304" pitchFamily="18" charset="0"/>
              <a:cs typeface="Times New Roman" panose="02020603050405020304" pitchFamily="18" charset="0"/>
            </a:endParaRPr>
          </a:p>
          <a:p>
            <a:pPr>
              <a:spcAft>
                <a:spcPts val="1200"/>
              </a:spcAft>
            </a:pPr>
            <a:r>
              <a:rPr lang="en-US" dirty="0">
                <a:effectLst/>
                <a:latin typeface="Ink Free" panose="03080402000500000000" pitchFamily="66" charset="0"/>
                <a:ea typeface="Times New Roman" panose="02020603050405020304" pitchFamily="18" charset="0"/>
                <a:cs typeface="Times New Roman" panose="02020603050405020304" pitchFamily="18" charset="0"/>
              </a:rPr>
              <a:t>“</a:t>
            </a:r>
            <a:r>
              <a:rPr lang="en-US" dirty="0" err="1">
                <a:effectLst/>
                <a:latin typeface="Ink Free" panose="03080402000500000000" pitchFamily="66" charset="0"/>
                <a:ea typeface="Times New Roman" panose="02020603050405020304" pitchFamily="18" charset="0"/>
                <a:cs typeface="Times New Roman" panose="02020603050405020304" pitchFamily="18" charset="0"/>
              </a:rPr>
              <a:t>ChatGPT</a:t>
            </a:r>
            <a:r>
              <a:rPr lang="en-US" dirty="0">
                <a:effectLst/>
                <a:latin typeface="Ink Free" panose="03080402000500000000" pitchFamily="66" charset="0"/>
                <a:ea typeface="Times New Roman" panose="02020603050405020304" pitchFamily="18" charset="0"/>
                <a:cs typeface="Times New Roman" panose="02020603050405020304" pitchFamily="18" charset="0"/>
              </a:rPr>
              <a:t> can be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fooled </a:t>
            </a:r>
            <a:r>
              <a:rPr lang="en-US" dirty="0">
                <a:effectLst/>
                <a:latin typeface="Ink Free" panose="03080402000500000000" pitchFamily="66" charset="0"/>
                <a:ea typeface="Times New Roman" panose="02020603050405020304" pitchFamily="18" charset="0"/>
                <a:cs typeface="Times New Roman" panose="02020603050405020304" pitchFamily="18" charset="0"/>
              </a:rPr>
              <a:t>by its own writing by throwing in some details. if students can figure this out, it is really hard for us to detect cheating.”</a:t>
            </a:r>
          </a:p>
          <a:p>
            <a:pPr>
              <a:spcAft>
                <a:spcPts val="1200"/>
              </a:spcAft>
            </a:pPr>
            <a:r>
              <a:rPr lang="en-US" dirty="0">
                <a:effectLst/>
                <a:latin typeface="Ink Free" panose="03080402000500000000" pitchFamily="66" charset="0"/>
                <a:ea typeface="Times New Roman" panose="02020603050405020304" pitchFamily="18" charset="0"/>
                <a:cs typeface="Times New Roman" panose="02020603050405020304" pitchFamily="18" charset="0"/>
              </a:rPr>
              <a:t>“If the writing is too good to be true, it is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automatically suspect</a:t>
            </a:r>
            <a:r>
              <a:rPr lang="en-US" dirty="0">
                <a:effectLst/>
                <a:latin typeface="Ink Free" panose="03080402000500000000" pitchFamily="66" charset="0"/>
                <a:ea typeface="Times New Roman" panose="02020603050405020304" pitchFamily="18" charset="0"/>
                <a:cs typeface="Times New Roman" panose="02020603050405020304" pitchFamily="18" charset="0"/>
              </a:rPr>
              <a:t>.” </a:t>
            </a:r>
          </a:p>
          <a:p>
            <a:pPr>
              <a:spcAft>
                <a:spcPts val="1200"/>
              </a:spcAft>
            </a:pPr>
            <a:r>
              <a:rPr lang="en-US" dirty="0">
                <a:effectLst/>
                <a:latin typeface="Ink Free" panose="03080402000500000000" pitchFamily="66" charset="0"/>
                <a:ea typeface="Times New Roman" panose="02020603050405020304" pitchFamily="18" charset="0"/>
                <a:cs typeface="Times New Roman" panose="02020603050405020304" pitchFamily="18" charset="0"/>
              </a:rPr>
              <a:t>“it seems to completely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take over the brain </a:t>
            </a:r>
            <a:r>
              <a:rPr lang="en-US" dirty="0">
                <a:effectLst/>
                <a:latin typeface="Ink Free" panose="03080402000500000000" pitchFamily="66" charset="0"/>
                <a:ea typeface="Times New Roman" panose="02020603050405020304" pitchFamily="18" charset="0"/>
                <a:cs typeface="Times New Roman" panose="02020603050405020304" pitchFamily="18" charset="0"/>
              </a:rPr>
              <a:t>&amp; cognitive processes</a:t>
            </a:r>
            <a:r>
              <a:rPr lang="en-US" dirty="0">
                <a:latin typeface="Ink Free" panose="03080402000500000000" pitchFamily="66" charset="0"/>
                <a:ea typeface="Times New Roman" panose="02020603050405020304" pitchFamily="18" charset="0"/>
                <a:cs typeface="Times New Roman" panose="02020603050405020304" pitchFamily="18" charset="0"/>
              </a:rPr>
              <a:t>”</a:t>
            </a:r>
          </a:p>
          <a:p>
            <a:pPr>
              <a:spcAft>
                <a:spcPts val="600"/>
              </a:spcAft>
            </a:pPr>
            <a:r>
              <a:rPr lang="en-US" dirty="0">
                <a:effectLst/>
                <a:latin typeface="Ink Free" panose="03080402000500000000" pitchFamily="66" charset="0"/>
                <a:ea typeface="Times New Roman" panose="02020603050405020304" pitchFamily="18" charset="0"/>
                <a:cs typeface="Times New Roman" panose="02020603050405020304" pitchFamily="18" charset="0"/>
              </a:rPr>
              <a:t>“told the students to be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careful trusting </a:t>
            </a:r>
            <a:r>
              <a:rPr lang="en-US" dirty="0">
                <a:effectLst/>
                <a:latin typeface="Ink Free" panose="03080402000500000000" pitchFamily="66" charset="0"/>
                <a:ea typeface="Times New Roman" panose="02020603050405020304" pitchFamily="18" charset="0"/>
                <a:cs typeface="Times New Roman" panose="02020603050405020304" pitchFamily="18" charset="0"/>
              </a:rPr>
              <a:t>the ai”</a:t>
            </a:r>
          </a:p>
          <a:p>
            <a:r>
              <a:rPr lang="en-US" kern="0" dirty="0">
                <a:effectLst/>
                <a:latin typeface="Ink Free" panose="03080402000500000000" pitchFamily="66" charset="0"/>
                <a:ea typeface="Times New Roman" panose="02020603050405020304" pitchFamily="18" charset="0"/>
                <a:cs typeface="Times New Roman" panose="02020603050405020304" pitchFamily="18" charset="0"/>
              </a:rPr>
              <a:t>“You need to use your brain to </a:t>
            </a:r>
            <a:r>
              <a:rPr lang="en-US" b="1" kern="0" dirty="0">
                <a:effectLst/>
                <a:latin typeface="Ink Free" panose="03080402000500000000" pitchFamily="66" charset="0"/>
                <a:ea typeface="Times New Roman" panose="02020603050405020304" pitchFamily="18" charset="0"/>
                <a:cs typeface="Times New Roman" panose="02020603050405020304" pitchFamily="18" charset="0"/>
              </a:rPr>
              <a:t>catch </a:t>
            </a:r>
            <a:r>
              <a:rPr lang="en-US" kern="0" dirty="0">
                <a:effectLst/>
                <a:latin typeface="Ink Free" panose="03080402000500000000" pitchFamily="66" charset="0"/>
                <a:ea typeface="Times New Roman" panose="02020603050405020304" pitchFamily="18" charset="0"/>
                <a:cs typeface="Times New Roman" panose="02020603050405020304" pitchFamily="18" charset="0"/>
              </a:rPr>
              <a:t>it</a:t>
            </a:r>
            <a:r>
              <a:rPr lang="en-US" b="1" kern="0" dirty="0">
                <a:effectLst/>
                <a:latin typeface="Ink Free" panose="03080402000500000000" pitchFamily="66" charset="0"/>
                <a:ea typeface="Times New Roman" panose="02020603050405020304" pitchFamily="18" charset="0"/>
                <a:cs typeface="Times New Roman" panose="02020603050405020304" pitchFamily="18" charset="0"/>
              </a:rPr>
              <a:t> </a:t>
            </a:r>
            <a:r>
              <a:rPr lang="en-US" kern="0" dirty="0">
                <a:effectLst/>
                <a:latin typeface="Ink Free" panose="03080402000500000000" pitchFamily="66" charset="0"/>
                <a:ea typeface="Times New Roman" panose="02020603050405020304" pitchFamily="18" charset="0"/>
                <a:cs typeface="Times New Roman" panose="02020603050405020304" pitchFamily="18" charset="0"/>
              </a:rPr>
              <a:t>and its errors”</a:t>
            </a:r>
            <a:endParaRPr lang="en-US" dirty="0">
              <a:latin typeface="Ink Free" panose="03080402000500000000" pitchFamily="66"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AF0EC71-D734-444D-B6E5-CA1B7D0DF5A7}"/>
              </a:ext>
            </a:extLst>
          </p:cNvPr>
          <p:cNvSpPr txBox="1"/>
          <p:nvPr/>
        </p:nvSpPr>
        <p:spPr>
          <a:xfrm>
            <a:off x="827316" y="2408423"/>
            <a:ext cx="4763141" cy="4031873"/>
          </a:xfrm>
          <a:prstGeom prst="rect">
            <a:avLst/>
          </a:prstGeom>
          <a:noFill/>
        </p:spPr>
        <p:txBody>
          <a:bodyPr wrap="square" rtlCol="0">
            <a:spAutoFit/>
          </a:bodyPr>
          <a:lstStyle/>
          <a:p>
            <a:pPr>
              <a:spcAft>
                <a:spcPts val="1200"/>
              </a:spcAft>
            </a:pPr>
            <a:r>
              <a:rPr lang="en-US" sz="1800" dirty="0">
                <a:latin typeface="Ink Free" panose="03080402000500000000" pitchFamily="66" charset="0"/>
                <a:ea typeface="Times New Roman" panose="02020603050405020304" pitchFamily="18" charset="0"/>
                <a:cs typeface="Times New Roman" panose="02020603050405020304" pitchFamily="18" charset="0"/>
              </a:rPr>
              <a:t>“</a:t>
            </a:r>
            <a:r>
              <a:rPr lang="en-US" sz="1800" dirty="0">
                <a:effectLst/>
                <a:latin typeface="Ink Free" panose="03080402000500000000" pitchFamily="66" charset="0"/>
                <a:ea typeface="Times New Roman" panose="02020603050405020304" pitchFamily="18" charset="0"/>
                <a:cs typeface="Times New Roman" panose="02020603050405020304" pitchFamily="18" charset="0"/>
              </a:rPr>
              <a:t>I’m not a mind-reader. </a:t>
            </a:r>
            <a:r>
              <a:rPr lang="en-US" sz="1800" b="1" dirty="0">
                <a:effectLst/>
                <a:latin typeface="Ink Free" panose="03080402000500000000" pitchFamily="66" charset="0"/>
                <a:ea typeface="Times New Roman" panose="02020603050405020304" pitchFamily="18" charset="0"/>
                <a:cs typeface="Times New Roman" panose="02020603050405020304" pitchFamily="18" charset="0"/>
              </a:rPr>
              <a:t>Not sure if it’s their own thoughts</a:t>
            </a:r>
            <a:r>
              <a:rPr lang="en-US" sz="1800" dirty="0">
                <a:effectLst/>
                <a:latin typeface="Ink Free" panose="03080402000500000000" pitchFamily="66" charset="0"/>
                <a:ea typeface="Times New Roman" panose="02020603050405020304" pitchFamily="18" charset="0"/>
                <a:cs typeface="Times New Roman" panose="02020603050405020304" pitchFamily="18" charset="0"/>
              </a:rPr>
              <a:t> or if they learned from </a:t>
            </a:r>
            <a:r>
              <a:rPr lang="en-US" sz="1800" dirty="0" err="1">
                <a:effectLst/>
                <a:latin typeface="Ink Free" panose="03080402000500000000" pitchFamily="66" charset="0"/>
                <a:ea typeface="Times New Roman" panose="02020603050405020304" pitchFamily="18" charset="0"/>
                <a:cs typeface="Times New Roman" panose="02020603050405020304" pitchFamily="18" charset="0"/>
              </a:rPr>
              <a:t>ChatGPT</a:t>
            </a:r>
            <a:r>
              <a:rPr lang="en-US" sz="1800" dirty="0">
                <a:effectLst/>
                <a:latin typeface="Ink Free" panose="03080402000500000000" pitchFamily="66" charset="0"/>
                <a:ea typeface="Times New Roman" panose="02020603050405020304" pitchFamily="18" charset="0"/>
                <a:cs typeface="Times New Roman" panose="02020603050405020304" pitchFamily="18" charset="0"/>
              </a:rPr>
              <a:t>.”</a:t>
            </a:r>
          </a:p>
          <a:p>
            <a:pPr>
              <a:spcAft>
                <a:spcPts val="1200"/>
              </a:spcAft>
            </a:pPr>
            <a:r>
              <a:rPr lang="en-US" sz="1800" dirty="0">
                <a:effectLst/>
                <a:latin typeface="Ink Free" panose="03080402000500000000" pitchFamily="66" charset="0"/>
                <a:ea typeface="Times New Roman" panose="02020603050405020304" pitchFamily="18" charset="0"/>
                <a:cs typeface="Arial" panose="020B0604020202020204" pitchFamily="34" charset="0"/>
              </a:rPr>
              <a:t>“I am warning students that if I </a:t>
            </a:r>
            <a:r>
              <a:rPr lang="en-US" sz="1800" b="1" dirty="0">
                <a:effectLst/>
                <a:latin typeface="Ink Free" panose="03080402000500000000" pitchFamily="66" charset="0"/>
                <a:ea typeface="Times New Roman" panose="02020603050405020304" pitchFamily="18" charset="0"/>
                <a:cs typeface="Arial" panose="020B0604020202020204" pitchFamily="34" charset="0"/>
              </a:rPr>
              <a:t>suspect</a:t>
            </a:r>
            <a:r>
              <a:rPr lang="en-US" sz="1800" dirty="0">
                <a:effectLst/>
                <a:latin typeface="Ink Free" panose="03080402000500000000" pitchFamily="66" charset="0"/>
                <a:ea typeface="Times New Roman" panose="02020603050405020304" pitchFamily="18" charset="0"/>
                <a:cs typeface="Arial" panose="020B0604020202020204" pitchFamily="34" charset="0"/>
              </a:rPr>
              <a:t> the use of AI in their papers</a:t>
            </a:r>
            <a:r>
              <a:rPr lang="en-US" dirty="0">
                <a:latin typeface="Ink Free" panose="03080402000500000000" pitchFamily="66" charset="0"/>
                <a:ea typeface="Times New Roman" panose="02020603050405020304" pitchFamily="18" charset="0"/>
                <a:cs typeface="Times New Roman" panose="02020603050405020304" pitchFamily="18" charset="0"/>
              </a:rPr>
              <a:t>…”</a:t>
            </a:r>
          </a:p>
          <a:p>
            <a:pPr>
              <a:spcAft>
                <a:spcPts val="1200"/>
              </a:spcAft>
            </a:pPr>
            <a:r>
              <a:rPr lang="en-US" sz="1800" dirty="0">
                <a:effectLst/>
                <a:latin typeface="Ink Free" panose="03080402000500000000" pitchFamily="66" charset="0"/>
                <a:ea typeface="Times New Roman" panose="02020603050405020304" pitchFamily="18" charset="0"/>
                <a:cs typeface="Times New Roman" panose="02020603050405020304" pitchFamily="18" charset="0"/>
              </a:rPr>
              <a:t>“I have moved to having students complete writing assignments during class in order to ensure they at </a:t>
            </a:r>
            <a:r>
              <a:rPr lang="en-US" sz="1800" b="1" dirty="0">
                <a:effectLst/>
                <a:latin typeface="Ink Free" panose="03080402000500000000" pitchFamily="66" charset="0"/>
                <a:ea typeface="Times New Roman" panose="02020603050405020304" pitchFamily="18" charset="0"/>
                <a:cs typeface="Times New Roman" panose="02020603050405020304" pitchFamily="18" charset="0"/>
              </a:rPr>
              <a:t>not using </a:t>
            </a:r>
            <a:r>
              <a:rPr lang="en-US" sz="1800" dirty="0">
                <a:effectLst/>
                <a:latin typeface="Ink Free" panose="03080402000500000000" pitchFamily="66" charset="0"/>
                <a:ea typeface="Times New Roman" panose="02020603050405020304" pitchFamily="18" charset="0"/>
                <a:cs typeface="Times New Roman" panose="02020603050405020304" pitchFamily="18" charset="0"/>
              </a:rPr>
              <a:t>AI tools when </a:t>
            </a:r>
            <a:r>
              <a:rPr lang="en-US" sz="1800" b="1" dirty="0">
                <a:effectLst/>
                <a:latin typeface="Ink Free" panose="03080402000500000000" pitchFamily="66" charset="0"/>
                <a:ea typeface="Times New Roman" panose="02020603050405020304" pitchFamily="18" charset="0"/>
                <a:cs typeface="Times New Roman" panose="02020603050405020304" pitchFamily="18" charset="0"/>
              </a:rPr>
              <a:t>I do not want them to use them.”</a:t>
            </a:r>
          </a:p>
          <a:p>
            <a:pPr>
              <a:spcAft>
                <a:spcPts val="1200"/>
              </a:spcAft>
            </a:pPr>
            <a:r>
              <a:rPr lang="en-US" sz="1800" dirty="0">
                <a:effectLst/>
                <a:latin typeface="Ink Free" panose="03080402000500000000" pitchFamily="66" charset="0"/>
                <a:ea typeface="Times New Roman" panose="02020603050405020304" pitchFamily="18" charset="0"/>
                <a:cs typeface="Times New Roman" panose="02020603050405020304" pitchFamily="18" charset="0"/>
              </a:rPr>
              <a:t>“identify when students are being </a:t>
            </a:r>
            <a:r>
              <a:rPr lang="en-US" sz="1800" b="1" dirty="0">
                <a:effectLst/>
                <a:latin typeface="Ink Free" panose="03080402000500000000" pitchFamily="66" charset="0"/>
                <a:ea typeface="Times New Roman" panose="02020603050405020304" pitchFamily="18" charset="0"/>
                <a:cs typeface="Times New Roman" panose="02020603050405020304" pitchFamily="18" charset="0"/>
              </a:rPr>
              <a:t>disingenuous”</a:t>
            </a:r>
          </a:p>
          <a:p>
            <a:pPr>
              <a:spcAft>
                <a:spcPts val="1200"/>
              </a:spcAft>
            </a:pPr>
            <a:endParaRPr lang="en-US" dirty="0">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204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47C403-3EA7-4837-8C7A-A3EB29957FCF}"/>
              </a:ext>
            </a:extLst>
          </p:cNvPr>
          <p:cNvSpPr txBox="1"/>
          <p:nvPr/>
        </p:nvSpPr>
        <p:spPr>
          <a:xfrm>
            <a:off x="827316" y="838201"/>
            <a:ext cx="2939142" cy="1077218"/>
          </a:xfrm>
          <a:prstGeom prst="rect">
            <a:avLst/>
          </a:prstGeom>
          <a:noFill/>
        </p:spPr>
        <p:txBody>
          <a:bodyPr wrap="square" rtlCol="0">
            <a:spAutoFit/>
          </a:bodyPr>
          <a:lstStyle/>
          <a:p>
            <a:r>
              <a:rPr lang="en-US" sz="3200" b="1" dirty="0">
                <a:solidFill>
                  <a:schemeClr val="accent2"/>
                </a:solidFill>
              </a:rPr>
              <a:t>AI </a:t>
            </a:r>
          </a:p>
          <a:p>
            <a:r>
              <a:rPr lang="en-US" sz="3200" b="1" dirty="0">
                <a:solidFill>
                  <a:schemeClr val="accent2"/>
                </a:solidFill>
              </a:rPr>
              <a:t>Untrustworthy</a:t>
            </a:r>
            <a:r>
              <a:rPr lang="en-US" sz="3200" b="1" dirty="0"/>
              <a:t> </a:t>
            </a:r>
          </a:p>
        </p:txBody>
      </p:sp>
      <p:sp>
        <p:nvSpPr>
          <p:cNvPr id="6" name="TextBox 5">
            <a:extLst>
              <a:ext uri="{FF2B5EF4-FFF2-40B4-BE49-F238E27FC236}">
                <a16:creationId xmlns:a16="http://schemas.microsoft.com/office/drawing/2014/main" id="{AA903072-D6F2-46D2-B07A-AFAEFAA31FA9}"/>
              </a:ext>
            </a:extLst>
          </p:cNvPr>
          <p:cNvSpPr txBox="1"/>
          <p:nvPr/>
        </p:nvSpPr>
        <p:spPr>
          <a:xfrm>
            <a:off x="8240488" y="838201"/>
            <a:ext cx="2939142" cy="1077218"/>
          </a:xfrm>
          <a:prstGeom prst="rect">
            <a:avLst/>
          </a:prstGeom>
          <a:noFill/>
        </p:spPr>
        <p:txBody>
          <a:bodyPr wrap="square" rtlCol="0">
            <a:spAutoFit/>
          </a:bodyPr>
          <a:lstStyle/>
          <a:p>
            <a:pPr algn="r"/>
            <a:r>
              <a:rPr lang="en-US" sz="3200" dirty="0">
                <a:solidFill>
                  <a:schemeClr val="bg1"/>
                </a:solidFill>
              </a:rPr>
              <a:t>AI </a:t>
            </a:r>
          </a:p>
          <a:p>
            <a:pPr algn="r"/>
            <a:r>
              <a:rPr lang="en-US" sz="3200" dirty="0">
                <a:solidFill>
                  <a:schemeClr val="bg1"/>
                </a:solidFill>
              </a:rPr>
              <a:t>Trustworthy </a:t>
            </a:r>
          </a:p>
        </p:txBody>
      </p:sp>
      <p:sp>
        <p:nvSpPr>
          <p:cNvPr id="7" name="TextBox 6">
            <a:extLst>
              <a:ext uri="{FF2B5EF4-FFF2-40B4-BE49-F238E27FC236}">
                <a16:creationId xmlns:a16="http://schemas.microsoft.com/office/drawing/2014/main" id="{6DE92C04-AC72-4EA3-9111-E23CE941ABEF}"/>
              </a:ext>
            </a:extLst>
          </p:cNvPr>
          <p:cNvSpPr txBox="1"/>
          <p:nvPr/>
        </p:nvSpPr>
        <p:spPr>
          <a:xfrm>
            <a:off x="827318" y="2308240"/>
            <a:ext cx="2939142" cy="1077218"/>
          </a:xfrm>
          <a:prstGeom prst="rect">
            <a:avLst/>
          </a:prstGeom>
          <a:noFill/>
        </p:spPr>
        <p:txBody>
          <a:bodyPr wrap="square" rtlCol="0">
            <a:spAutoFit/>
          </a:bodyPr>
          <a:lstStyle/>
          <a:p>
            <a:r>
              <a:rPr lang="en-US" sz="3200" dirty="0">
                <a:solidFill>
                  <a:schemeClr val="bg1"/>
                </a:solidFill>
              </a:rPr>
              <a:t>Me </a:t>
            </a:r>
          </a:p>
          <a:p>
            <a:r>
              <a:rPr lang="en-US" sz="3200" dirty="0">
                <a:solidFill>
                  <a:schemeClr val="bg1"/>
                </a:solidFill>
              </a:rPr>
              <a:t>Untrustworthy </a:t>
            </a:r>
          </a:p>
        </p:txBody>
      </p:sp>
      <p:sp>
        <p:nvSpPr>
          <p:cNvPr id="8" name="TextBox 7">
            <a:extLst>
              <a:ext uri="{FF2B5EF4-FFF2-40B4-BE49-F238E27FC236}">
                <a16:creationId xmlns:a16="http://schemas.microsoft.com/office/drawing/2014/main" id="{51CEF2D4-D245-4C9F-A5C4-561E8EDF240D}"/>
              </a:ext>
            </a:extLst>
          </p:cNvPr>
          <p:cNvSpPr txBox="1"/>
          <p:nvPr/>
        </p:nvSpPr>
        <p:spPr>
          <a:xfrm>
            <a:off x="827316" y="4136571"/>
            <a:ext cx="2939142" cy="1077218"/>
          </a:xfrm>
          <a:prstGeom prst="rect">
            <a:avLst/>
          </a:prstGeom>
          <a:noFill/>
        </p:spPr>
        <p:txBody>
          <a:bodyPr wrap="square" rtlCol="0">
            <a:spAutoFit/>
          </a:bodyPr>
          <a:lstStyle/>
          <a:p>
            <a:r>
              <a:rPr lang="en-US" sz="3200" dirty="0">
                <a:solidFill>
                  <a:schemeClr val="bg1"/>
                </a:solidFill>
              </a:rPr>
              <a:t>Expert </a:t>
            </a:r>
          </a:p>
          <a:p>
            <a:r>
              <a:rPr lang="en-US" sz="3200" dirty="0">
                <a:solidFill>
                  <a:schemeClr val="bg1"/>
                </a:solidFill>
              </a:rPr>
              <a:t>Untrustworthy </a:t>
            </a:r>
          </a:p>
        </p:txBody>
      </p:sp>
      <p:sp>
        <p:nvSpPr>
          <p:cNvPr id="9" name="TextBox 8">
            <a:extLst>
              <a:ext uri="{FF2B5EF4-FFF2-40B4-BE49-F238E27FC236}">
                <a16:creationId xmlns:a16="http://schemas.microsoft.com/office/drawing/2014/main" id="{0CAFDC81-6DA1-4C96-BD33-720BAE7F5DCF}"/>
              </a:ext>
            </a:extLst>
          </p:cNvPr>
          <p:cNvSpPr txBox="1"/>
          <p:nvPr/>
        </p:nvSpPr>
        <p:spPr>
          <a:xfrm>
            <a:off x="8240488" y="2308241"/>
            <a:ext cx="2939142" cy="1077218"/>
          </a:xfrm>
          <a:prstGeom prst="rect">
            <a:avLst/>
          </a:prstGeom>
          <a:noFill/>
        </p:spPr>
        <p:txBody>
          <a:bodyPr wrap="square" rtlCol="0">
            <a:spAutoFit/>
          </a:bodyPr>
          <a:lstStyle/>
          <a:p>
            <a:pPr algn="r"/>
            <a:r>
              <a:rPr lang="en-US" sz="3200" b="1" dirty="0">
                <a:solidFill>
                  <a:schemeClr val="bg1"/>
                </a:solidFill>
              </a:rPr>
              <a:t>Me </a:t>
            </a:r>
          </a:p>
          <a:p>
            <a:pPr algn="r"/>
            <a:r>
              <a:rPr lang="en-US" sz="3200" b="1" dirty="0">
                <a:solidFill>
                  <a:schemeClr val="bg1"/>
                </a:solidFill>
              </a:rPr>
              <a:t>Trustworthy </a:t>
            </a:r>
          </a:p>
        </p:txBody>
      </p:sp>
      <p:sp>
        <p:nvSpPr>
          <p:cNvPr id="10" name="TextBox 9">
            <a:extLst>
              <a:ext uri="{FF2B5EF4-FFF2-40B4-BE49-F238E27FC236}">
                <a16:creationId xmlns:a16="http://schemas.microsoft.com/office/drawing/2014/main" id="{21E29526-DAAB-49FB-85BD-68F705D3ED0E}"/>
              </a:ext>
            </a:extLst>
          </p:cNvPr>
          <p:cNvSpPr txBox="1"/>
          <p:nvPr/>
        </p:nvSpPr>
        <p:spPr>
          <a:xfrm>
            <a:off x="8240488" y="4136571"/>
            <a:ext cx="2939142" cy="1077218"/>
          </a:xfrm>
          <a:prstGeom prst="rect">
            <a:avLst/>
          </a:prstGeom>
          <a:noFill/>
        </p:spPr>
        <p:txBody>
          <a:bodyPr wrap="square" rtlCol="0">
            <a:spAutoFit/>
          </a:bodyPr>
          <a:lstStyle/>
          <a:p>
            <a:pPr algn="r"/>
            <a:r>
              <a:rPr lang="en-US" sz="3200" b="1" dirty="0">
                <a:solidFill>
                  <a:schemeClr val="bg1"/>
                </a:solidFill>
              </a:rPr>
              <a:t>Expert </a:t>
            </a:r>
          </a:p>
          <a:p>
            <a:pPr algn="r"/>
            <a:r>
              <a:rPr lang="en-US" sz="3200" b="1" dirty="0">
                <a:solidFill>
                  <a:schemeClr val="bg1"/>
                </a:solidFill>
              </a:rPr>
              <a:t>Untrustworthy </a:t>
            </a:r>
          </a:p>
        </p:txBody>
      </p:sp>
      <p:sp>
        <p:nvSpPr>
          <p:cNvPr id="2" name="TextBox 1">
            <a:extLst>
              <a:ext uri="{FF2B5EF4-FFF2-40B4-BE49-F238E27FC236}">
                <a16:creationId xmlns:a16="http://schemas.microsoft.com/office/drawing/2014/main" id="{30B9BBAF-A2EC-4851-9879-2AFE0A3A52DA}"/>
              </a:ext>
            </a:extLst>
          </p:cNvPr>
          <p:cNvSpPr txBox="1"/>
          <p:nvPr/>
        </p:nvSpPr>
        <p:spPr>
          <a:xfrm>
            <a:off x="6096000" y="649098"/>
            <a:ext cx="5415001" cy="5093702"/>
          </a:xfrm>
          <a:prstGeom prst="rect">
            <a:avLst/>
          </a:prstGeom>
          <a:noFill/>
        </p:spPr>
        <p:txBody>
          <a:bodyPr wrap="square" rtlCol="0">
            <a:spAutoFit/>
          </a:bodyPr>
          <a:lstStyle/>
          <a:p>
            <a:pPr>
              <a:spcAft>
                <a:spcPts val="1200"/>
              </a:spcAft>
            </a:pPr>
            <a:r>
              <a:rPr lang="en-US" dirty="0">
                <a:effectLst/>
                <a:latin typeface="Ink Free" panose="03080402000500000000" pitchFamily="66" charset="0"/>
                <a:ea typeface="Times New Roman" panose="02020603050405020304" pitchFamily="18" charset="0"/>
                <a:cs typeface="Times New Roman" panose="02020603050405020304" pitchFamily="18" charset="0"/>
              </a:rPr>
              <a:t>“while the </a:t>
            </a:r>
            <a:r>
              <a:rPr lang="en-US"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AI </a:t>
            </a:r>
            <a:r>
              <a:rPr lang="en-US" dirty="0">
                <a:effectLst/>
                <a:latin typeface="Ink Free" panose="03080402000500000000" pitchFamily="66" charset="0"/>
                <a:ea typeface="Times New Roman" panose="02020603050405020304" pitchFamily="18" charset="0"/>
                <a:cs typeface="Times New Roman" panose="02020603050405020304" pitchFamily="18" charset="0"/>
              </a:rPr>
              <a:t>writes well, I find that on actually technical topics it makes mistakes, and students need to know that this is not likely to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fool </a:t>
            </a:r>
            <a:r>
              <a:rPr lang="en-US" dirty="0">
                <a:effectLst/>
                <a:latin typeface="Ink Free" panose="03080402000500000000" pitchFamily="66" charset="0"/>
                <a:ea typeface="Times New Roman" panose="02020603050405020304" pitchFamily="18" charset="0"/>
                <a:cs typeface="Times New Roman" panose="02020603050405020304" pitchFamily="18" charset="0"/>
              </a:rPr>
              <a:t>a professional who works in a specific area.”</a:t>
            </a:r>
            <a:endParaRPr lang="en-US" dirty="0">
              <a:latin typeface="Ink Free" panose="03080402000500000000" pitchFamily="66" charset="0"/>
              <a:ea typeface="Times New Roman" panose="02020603050405020304" pitchFamily="18" charset="0"/>
              <a:cs typeface="Times New Roman" panose="02020603050405020304" pitchFamily="18" charset="0"/>
            </a:endParaRPr>
          </a:p>
          <a:p>
            <a:pPr>
              <a:spcAft>
                <a:spcPts val="1200"/>
              </a:spcAft>
            </a:pPr>
            <a:r>
              <a:rPr lang="en-US" dirty="0">
                <a:effectLst/>
                <a:latin typeface="Ink Free" panose="03080402000500000000" pitchFamily="66" charset="0"/>
                <a:ea typeface="Times New Roman" panose="02020603050405020304" pitchFamily="18" charset="0"/>
                <a:cs typeface="Times New Roman" panose="02020603050405020304" pitchFamily="18" charset="0"/>
              </a:rPr>
              <a:t>“I want to see the specific sources they are working with and that the sources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actually exist</a:t>
            </a:r>
            <a:r>
              <a:rPr lang="en-US" dirty="0">
                <a:effectLst/>
                <a:latin typeface="Ink Free" panose="03080402000500000000" pitchFamily="66" charset="0"/>
                <a:ea typeface="Times New Roman" panose="02020603050405020304" pitchFamily="18" charset="0"/>
                <a:cs typeface="Times New Roman" panose="02020603050405020304" pitchFamily="18" charset="0"/>
              </a:rPr>
              <a:t>.” </a:t>
            </a:r>
            <a:endParaRPr lang="en-US" dirty="0">
              <a:latin typeface="Ink Free" panose="03080402000500000000" pitchFamily="66" charset="0"/>
              <a:ea typeface="Times New Roman" panose="02020603050405020304" pitchFamily="18" charset="0"/>
              <a:cs typeface="Times New Roman" panose="02020603050405020304" pitchFamily="18" charset="0"/>
            </a:endParaRPr>
          </a:p>
          <a:p>
            <a:pPr>
              <a:spcAft>
                <a:spcPts val="1200"/>
              </a:spcAft>
            </a:pPr>
            <a:r>
              <a:rPr lang="en-US"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a:t>
            </a:r>
            <a:r>
              <a:rPr lang="en-US" b="1" dirty="0" err="1">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ChatGPT</a:t>
            </a:r>
            <a:r>
              <a:rPr lang="en-US"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 </a:t>
            </a:r>
            <a:r>
              <a:rPr lang="en-US" dirty="0">
                <a:effectLst/>
                <a:latin typeface="Ink Free" panose="03080402000500000000" pitchFamily="66" charset="0"/>
                <a:ea typeface="Times New Roman" panose="02020603050405020304" pitchFamily="18" charset="0"/>
                <a:cs typeface="Times New Roman" panose="02020603050405020304" pitchFamily="18" charset="0"/>
              </a:rPr>
              <a:t>can be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fooled </a:t>
            </a:r>
            <a:r>
              <a:rPr lang="en-US" dirty="0">
                <a:effectLst/>
                <a:latin typeface="Ink Free" panose="03080402000500000000" pitchFamily="66" charset="0"/>
                <a:ea typeface="Times New Roman" panose="02020603050405020304" pitchFamily="18" charset="0"/>
                <a:cs typeface="Times New Roman" panose="02020603050405020304" pitchFamily="18" charset="0"/>
              </a:rPr>
              <a:t>by its own writing by throwing in some details. if students can figure this out, it is really hard for us to detect cheating.”</a:t>
            </a:r>
          </a:p>
          <a:p>
            <a:pPr>
              <a:spcAft>
                <a:spcPts val="1200"/>
              </a:spcAft>
            </a:pPr>
            <a:r>
              <a:rPr lang="en-US" dirty="0">
                <a:effectLst/>
                <a:latin typeface="Ink Free" panose="03080402000500000000" pitchFamily="66" charset="0"/>
                <a:ea typeface="Times New Roman" panose="02020603050405020304" pitchFamily="18" charset="0"/>
                <a:cs typeface="Times New Roman" panose="02020603050405020304" pitchFamily="18" charset="0"/>
              </a:rPr>
              <a:t>“If the writing is too good to be true, it is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automatically suspect</a:t>
            </a:r>
            <a:r>
              <a:rPr lang="en-US" dirty="0">
                <a:effectLst/>
                <a:latin typeface="Ink Free" panose="03080402000500000000" pitchFamily="66" charset="0"/>
                <a:ea typeface="Times New Roman" panose="02020603050405020304" pitchFamily="18" charset="0"/>
                <a:cs typeface="Times New Roman" panose="02020603050405020304" pitchFamily="18" charset="0"/>
              </a:rPr>
              <a:t>.” </a:t>
            </a:r>
          </a:p>
          <a:p>
            <a:pPr>
              <a:spcAft>
                <a:spcPts val="1200"/>
              </a:spcAft>
            </a:pPr>
            <a:r>
              <a:rPr lang="en-US"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“it </a:t>
            </a:r>
            <a:r>
              <a:rPr lang="en-US" dirty="0">
                <a:effectLst/>
                <a:latin typeface="Ink Free" panose="03080402000500000000" pitchFamily="66" charset="0"/>
                <a:ea typeface="Times New Roman" panose="02020603050405020304" pitchFamily="18" charset="0"/>
                <a:cs typeface="Times New Roman" panose="02020603050405020304" pitchFamily="18" charset="0"/>
              </a:rPr>
              <a:t>seems to completely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take over the brain </a:t>
            </a:r>
            <a:r>
              <a:rPr lang="en-US" dirty="0">
                <a:effectLst/>
                <a:latin typeface="Ink Free" panose="03080402000500000000" pitchFamily="66" charset="0"/>
                <a:ea typeface="Times New Roman" panose="02020603050405020304" pitchFamily="18" charset="0"/>
                <a:cs typeface="Times New Roman" panose="02020603050405020304" pitchFamily="18" charset="0"/>
              </a:rPr>
              <a:t>&amp; cognitive processes</a:t>
            </a:r>
            <a:r>
              <a:rPr lang="en-US" dirty="0">
                <a:latin typeface="Ink Free" panose="03080402000500000000" pitchFamily="66" charset="0"/>
                <a:ea typeface="Times New Roman" panose="02020603050405020304" pitchFamily="18" charset="0"/>
                <a:cs typeface="Times New Roman" panose="02020603050405020304" pitchFamily="18" charset="0"/>
              </a:rPr>
              <a:t>”</a:t>
            </a:r>
          </a:p>
          <a:p>
            <a:pPr>
              <a:spcAft>
                <a:spcPts val="600"/>
              </a:spcAft>
            </a:pPr>
            <a:r>
              <a:rPr lang="en-US" dirty="0">
                <a:effectLst/>
                <a:latin typeface="Ink Free" panose="03080402000500000000" pitchFamily="66" charset="0"/>
                <a:ea typeface="Times New Roman" panose="02020603050405020304" pitchFamily="18" charset="0"/>
                <a:cs typeface="Times New Roman" panose="02020603050405020304" pitchFamily="18" charset="0"/>
              </a:rPr>
              <a:t>“told the students to be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careful trusting </a:t>
            </a:r>
            <a:r>
              <a:rPr lang="en-US" dirty="0">
                <a:effectLst/>
                <a:latin typeface="Ink Free" panose="03080402000500000000" pitchFamily="66" charset="0"/>
                <a:ea typeface="Times New Roman" panose="02020603050405020304" pitchFamily="18" charset="0"/>
                <a:cs typeface="Times New Roman" panose="02020603050405020304" pitchFamily="18" charset="0"/>
              </a:rPr>
              <a:t>the </a:t>
            </a:r>
            <a:r>
              <a:rPr lang="en-US"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ai</a:t>
            </a:r>
            <a:r>
              <a:rPr lang="en-US" dirty="0">
                <a:effectLst/>
                <a:latin typeface="Ink Free" panose="03080402000500000000" pitchFamily="66" charset="0"/>
                <a:ea typeface="Times New Roman" panose="02020603050405020304" pitchFamily="18" charset="0"/>
                <a:cs typeface="Times New Roman" panose="02020603050405020304" pitchFamily="18" charset="0"/>
              </a:rPr>
              <a:t>”</a:t>
            </a:r>
          </a:p>
          <a:p>
            <a:r>
              <a:rPr lang="en-US" kern="0" dirty="0">
                <a:effectLst/>
                <a:latin typeface="Ink Free" panose="03080402000500000000" pitchFamily="66" charset="0"/>
                <a:ea typeface="Times New Roman" panose="02020603050405020304" pitchFamily="18" charset="0"/>
                <a:cs typeface="Times New Roman" panose="02020603050405020304" pitchFamily="18" charset="0"/>
              </a:rPr>
              <a:t>“You need to use your brain to </a:t>
            </a:r>
            <a:r>
              <a:rPr lang="en-US" b="1" kern="0" dirty="0">
                <a:effectLst/>
                <a:latin typeface="Ink Free" panose="03080402000500000000" pitchFamily="66" charset="0"/>
                <a:ea typeface="Times New Roman" panose="02020603050405020304" pitchFamily="18" charset="0"/>
                <a:cs typeface="Times New Roman" panose="02020603050405020304" pitchFamily="18" charset="0"/>
              </a:rPr>
              <a:t>catch </a:t>
            </a:r>
            <a:r>
              <a:rPr lang="en-US" b="1" kern="0"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it</a:t>
            </a:r>
            <a:r>
              <a:rPr lang="en-US" b="1" kern="0" dirty="0">
                <a:effectLst/>
                <a:latin typeface="Ink Free" panose="03080402000500000000" pitchFamily="66" charset="0"/>
                <a:ea typeface="Times New Roman" panose="02020603050405020304" pitchFamily="18" charset="0"/>
                <a:cs typeface="Times New Roman" panose="02020603050405020304" pitchFamily="18" charset="0"/>
              </a:rPr>
              <a:t> </a:t>
            </a:r>
            <a:r>
              <a:rPr lang="en-US" kern="0" dirty="0">
                <a:effectLst/>
                <a:latin typeface="Ink Free" panose="03080402000500000000" pitchFamily="66" charset="0"/>
                <a:ea typeface="Times New Roman" panose="02020603050405020304" pitchFamily="18" charset="0"/>
                <a:cs typeface="Times New Roman" panose="02020603050405020304" pitchFamily="18" charset="0"/>
              </a:rPr>
              <a:t>and its errors”</a:t>
            </a:r>
            <a:endParaRPr lang="en-US" dirty="0">
              <a:latin typeface="Ink Free" panose="03080402000500000000" pitchFamily="66"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AF0EC71-D734-444D-B6E5-CA1B7D0DF5A7}"/>
              </a:ext>
            </a:extLst>
          </p:cNvPr>
          <p:cNvSpPr txBox="1"/>
          <p:nvPr/>
        </p:nvSpPr>
        <p:spPr>
          <a:xfrm>
            <a:off x="827316" y="2398263"/>
            <a:ext cx="4763141" cy="4031873"/>
          </a:xfrm>
          <a:prstGeom prst="rect">
            <a:avLst/>
          </a:prstGeom>
          <a:noFill/>
        </p:spPr>
        <p:txBody>
          <a:bodyPr wrap="square" rtlCol="0">
            <a:spAutoFit/>
          </a:bodyPr>
          <a:lstStyle/>
          <a:p>
            <a:pPr>
              <a:spcAft>
                <a:spcPts val="1200"/>
              </a:spcAft>
            </a:pPr>
            <a:r>
              <a:rPr lang="en-US" sz="1800" dirty="0">
                <a:latin typeface="Ink Free" panose="03080402000500000000" pitchFamily="66" charset="0"/>
                <a:ea typeface="Times New Roman" panose="02020603050405020304" pitchFamily="18" charset="0"/>
                <a:cs typeface="Times New Roman" panose="02020603050405020304" pitchFamily="18" charset="0"/>
              </a:rPr>
              <a:t>“</a:t>
            </a:r>
            <a:r>
              <a:rPr lang="en-US" sz="1800" dirty="0">
                <a:effectLst/>
                <a:latin typeface="Ink Free" panose="03080402000500000000" pitchFamily="66" charset="0"/>
                <a:ea typeface="Times New Roman" panose="02020603050405020304" pitchFamily="18" charset="0"/>
                <a:cs typeface="Times New Roman" panose="02020603050405020304" pitchFamily="18" charset="0"/>
              </a:rPr>
              <a:t>I’m not a mind-reader. Not sure if it’s their own thoughts or if they learned from </a:t>
            </a:r>
            <a:r>
              <a:rPr lang="en-US" sz="1800" b="1" dirty="0" err="1">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ChatGPT</a:t>
            </a:r>
            <a:r>
              <a:rPr lang="en-US" sz="1800" dirty="0">
                <a:effectLst/>
                <a:latin typeface="Ink Free" panose="03080402000500000000" pitchFamily="66" charset="0"/>
                <a:ea typeface="Times New Roman" panose="02020603050405020304" pitchFamily="18" charset="0"/>
                <a:cs typeface="Times New Roman" panose="02020603050405020304" pitchFamily="18" charset="0"/>
              </a:rPr>
              <a:t>.”</a:t>
            </a:r>
          </a:p>
          <a:p>
            <a:pPr>
              <a:spcAft>
                <a:spcPts val="1200"/>
              </a:spcAft>
            </a:pPr>
            <a:r>
              <a:rPr lang="en-US" sz="1800" dirty="0">
                <a:solidFill>
                  <a:srgbClr val="000000"/>
                </a:solidFill>
                <a:effectLst/>
                <a:latin typeface="Ink Free" panose="03080402000500000000" pitchFamily="66" charset="0"/>
                <a:ea typeface="Times New Roman" panose="02020603050405020304" pitchFamily="18" charset="0"/>
                <a:cs typeface="Arial" panose="020B0604020202020204" pitchFamily="34" charset="0"/>
              </a:rPr>
              <a:t>“I am warning </a:t>
            </a:r>
            <a:r>
              <a:rPr lang="en-US" sz="1800" dirty="0">
                <a:effectLst/>
                <a:latin typeface="Ink Free" panose="03080402000500000000" pitchFamily="66" charset="0"/>
                <a:ea typeface="Times New Roman" panose="02020603050405020304" pitchFamily="18" charset="0"/>
                <a:cs typeface="Arial" panose="020B0604020202020204" pitchFamily="34" charset="0"/>
              </a:rPr>
              <a:t>students that if </a:t>
            </a:r>
            <a:r>
              <a:rPr lang="en-US" sz="1800" dirty="0">
                <a:solidFill>
                  <a:srgbClr val="000000"/>
                </a:solidFill>
                <a:effectLst/>
                <a:latin typeface="Ink Free" panose="03080402000500000000" pitchFamily="66" charset="0"/>
                <a:ea typeface="Times New Roman" panose="02020603050405020304" pitchFamily="18" charset="0"/>
                <a:cs typeface="Arial" panose="020B0604020202020204" pitchFamily="34" charset="0"/>
              </a:rPr>
              <a:t>I </a:t>
            </a:r>
            <a:r>
              <a:rPr lang="en-US" sz="1800" b="1" dirty="0">
                <a:solidFill>
                  <a:srgbClr val="000000"/>
                </a:solidFill>
                <a:effectLst/>
                <a:latin typeface="Ink Free" panose="03080402000500000000" pitchFamily="66" charset="0"/>
                <a:ea typeface="Times New Roman" panose="02020603050405020304" pitchFamily="18" charset="0"/>
                <a:cs typeface="Arial" panose="020B0604020202020204" pitchFamily="34" charset="0"/>
              </a:rPr>
              <a:t>suspect</a:t>
            </a:r>
            <a:r>
              <a:rPr lang="en-US" sz="1800" dirty="0">
                <a:solidFill>
                  <a:srgbClr val="000000"/>
                </a:solidFill>
                <a:effectLst/>
                <a:latin typeface="Ink Free" panose="03080402000500000000" pitchFamily="66" charset="0"/>
                <a:ea typeface="Times New Roman" panose="02020603050405020304" pitchFamily="18" charset="0"/>
                <a:cs typeface="Arial" panose="020B0604020202020204" pitchFamily="34" charset="0"/>
              </a:rPr>
              <a:t> the use of </a:t>
            </a:r>
            <a:r>
              <a:rPr lang="en-US" sz="1800" b="1" dirty="0">
                <a:solidFill>
                  <a:schemeClr val="accent2"/>
                </a:solidFill>
                <a:effectLst/>
                <a:latin typeface="Ink Free" panose="03080402000500000000" pitchFamily="66" charset="0"/>
                <a:ea typeface="Times New Roman" panose="02020603050405020304" pitchFamily="18" charset="0"/>
                <a:cs typeface="Arial" panose="020B0604020202020204" pitchFamily="34" charset="0"/>
              </a:rPr>
              <a:t>AI</a:t>
            </a:r>
            <a:r>
              <a:rPr lang="en-US" sz="1800" dirty="0">
                <a:solidFill>
                  <a:srgbClr val="000000"/>
                </a:solidFill>
                <a:effectLst/>
                <a:latin typeface="Ink Free" panose="03080402000500000000" pitchFamily="66" charset="0"/>
                <a:ea typeface="Times New Roman" panose="02020603050405020304" pitchFamily="18" charset="0"/>
                <a:cs typeface="Arial" panose="020B0604020202020204" pitchFamily="34" charset="0"/>
              </a:rPr>
              <a:t> in their papers</a:t>
            </a:r>
            <a:r>
              <a:rPr lang="en-US" dirty="0">
                <a:solidFill>
                  <a:srgbClr val="000000"/>
                </a:solidFill>
                <a:latin typeface="Ink Free" panose="03080402000500000000" pitchFamily="66" charset="0"/>
                <a:ea typeface="Times New Roman" panose="02020603050405020304" pitchFamily="18" charset="0"/>
                <a:cs typeface="Times New Roman" panose="02020603050405020304" pitchFamily="18" charset="0"/>
              </a:rPr>
              <a:t>…”</a:t>
            </a:r>
          </a:p>
          <a:p>
            <a:pPr>
              <a:spcAft>
                <a:spcPts val="1200"/>
              </a:spcAft>
            </a:pP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“I have moved to </a:t>
            </a:r>
            <a:r>
              <a:rPr lang="en-US" sz="1800" dirty="0">
                <a:effectLst/>
                <a:latin typeface="Ink Free" panose="03080402000500000000" pitchFamily="66" charset="0"/>
                <a:ea typeface="Times New Roman" panose="02020603050405020304" pitchFamily="18" charset="0"/>
                <a:cs typeface="Times New Roman" panose="02020603050405020304" pitchFamily="18" charset="0"/>
              </a:rPr>
              <a:t>having students </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complete writing assignments during class in order to ensure they at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not using </a:t>
            </a:r>
            <a:r>
              <a:rPr lang="en-US" sz="1800"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AI</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tools when I do not want them to use them.”</a:t>
            </a:r>
          </a:p>
          <a:p>
            <a:pPr>
              <a:spcAft>
                <a:spcPts val="1200"/>
              </a:spcAft>
            </a:pP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“identify when </a:t>
            </a:r>
            <a:r>
              <a:rPr lang="en-US" sz="1800" dirty="0">
                <a:effectLst/>
                <a:latin typeface="Ink Free" panose="03080402000500000000" pitchFamily="66" charset="0"/>
                <a:ea typeface="Times New Roman" panose="02020603050405020304" pitchFamily="18" charset="0"/>
                <a:cs typeface="Times New Roman" panose="02020603050405020304" pitchFamily="18" charset="0"/>
              </a:rPr>
              <a:t>students </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are being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disingenuous”</a:t>
            </a:r>
            <a:endParaRPr lang="en-US" sz="1800" b="1" dirty="0">
              <a:effectLst/>
              <a:latin typeface="Ink Free" panose="03080402000500000000" pitchFamily="66" charset="0"/>
              <a:ea typeface="Times New Roman" panose="02020603050405020304" pitchFamily="18" charset="0"/>
              <a:cs typeface="Times New Roman" panose="02020603050405020304" pitchFamily="18" charset="0"/>
            </a:endParaRPr>
          </a:p>
          <a:p>
            <a:pPr>
              <a:spcAft>
                <a:spcPts val="1200"/>
              </a:spcAft>
            </a:pPr>
            <a:endParaRPr lang="en-US" dirty="0">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647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47C403-3EA7-4837-8C7A-A3EB29957FCF}"/>
              </a:ext>
            </a:extLst>
          </p:cNvPr>
          <p:cNvSpPr txBox="1"/>
          <p:nvPr/>
        </p:nvSpPr>
        <p:spPr>
          <a:xfrm>
            <a:off x="827316" y="838201"/>
            <a:ext cx="2939142" cy="1077218"/>
          </a:xfrm>
          <a:prstGeom prst="rect">
            <a:avLst/>
          </a:prstGeom>
          <a:noFill/>
        </p:spPr>
        <p:txBody>
          <a:bodyPr wrap="square" rtlCol="0">
            <a:spAutoFit/>
          </a:bodyPr>
          <a:lstStyle/>
          <a:p>
            <a:r>
              <a:rPr lang="en-US" sz="3200" b="1" dirty="0">
                <a:solidFill>
                  <a:schemeClr val="accent2"/>
                </a:solidFill>
              </a:rPr>
              <a:t>AI </a:t>
            </a:r>
            <a:r>
              <a:rPr lang="en-US" sz="3200" b="1" dirty="0">
                <a:solidFill>
                  <a:schemeClr val="accent1"/>
                </a:solidFill>
              </a:rPr>
              <a:t>+ students?</a:t>
            </a:r>
          </a:p>
          <a:p>
            <a:r>
              <a:rPr lang="en-US" sz="3200" b="1" dirty="0">
                <a:solidFill>
                  <a:schemeClr val="accent2"/>
                </a:solidFill>
              </a:rPr>
              <a:t>Untrustworthy</a:t>
            </a:r>
            <a:r>
              <a:rPr lang="en-US" sz="3200" b="1" dirty="0"/>
              <a:t> </a:t>
            </a:r>
          </a:p>
        </p:txBody>
      </p:sp>
      <p:sp>
        <p:nvSpPr>
          <p:cNvPr id="6" name="TextBox 5">
            <a:extLst>
              <a:ext uri="{FF2B5EF4-FFF2-40B4-BE49-F238E27FC236}">
                <a16:creationId xmlns:a16="http://schemas.microsoft.com/office/drawing/2014/main" id="{AA903072-D6F2-46D2-B07A-AFAEFAA31FA9}"/>
              </a:ext>
            </a:extLst>
          </p:cNvPr>
          <p:cNvSpPr txBox="1"/>
          <p:nvPr/>
        </p:nvSpPr>
        <p:spPr>
          <a:xfrm>
            <a:off x="8240488" y="838201"/>
            <a:ext cx="2939142" cy="1077218"/>
          </a:xfrm>
          <a:prstGeom prst="rect">
            <a:avLst/>
          </a:prstGeom>
          <a:noFill/>
        </p:spPr>
        <p:txBody>
          <a:bodyPr wrap="square" rtlCol="0">
            <a:spAutoFit/>
          </a:bodyPr>
          <a:lstStyle/>
          <a:p>
            <a:pPr algn="r"/>
            <a:r>
              <a:rPr lang="en-US" sz="3200" dirty="0">
                <a:solidFill>
                  <a:schemeClr val="bg1"/>
                </a:solidFill>
              </a:rPr>
              <a:t>AI </a:t>
            </a:r>
          </a:p>
          <a:p>
            <a:pPr algn="r"/>
            <a:r>
              <a:rPr lang="en-US" sz="3200" dirty="0">
                <a:solidFill>
                  <a:schemeClr val="bg1"/>
                </a:solidFill>
              </a:rPr>
              <a:t>Trustworthy </a:t>
            </a:r>
          </a:p>
        </p:txBody>
      </p:sp>
      <p:sp>
        <p:nvSpPr>
          <p:cNvPr id="7" name="TextBox 6">
            <a:extLst>
              <a:ext uri="{FF2B5EF4-FFF2-40B4-BE49-F238E27FC236}">
                <a16:creationId xmlns:a16="http://schemas.microsoft.com/office/drawing/2014/main" id="{6DE92C04-AC72-4EA3-9111-E23CE941ABEF}"/>
              </a:ext>
            </a:extLst>
          </p:cNvPr>
          <p:cNvSpPr txBox="1"/>
          <p:nvPr/>
        </p:nvSpPr>
        <p:spPr>
          <a:xfrm>
            <a:off x="827318" y="2308240"/>
            <a:ext cx="2939142" cy="1077218"/>
          </a:xfrm>
          <a:prstGeom prst="rect">
            <a:avLst/>
          </a:prstGeom>
          <a:noFill/>
        </p:spPr>
        <p:txBody>
          <a:bodyPr wrap="square" rtlCol="0">
            <a:spAutoFit/>
          </a:bodyPr>
          <a:lstStyle/>
          <a:p>
            <a:r>
              <a:rPr lang="en-US" sz="3200" dirty="0">
                <a:solidFill>
                  <a:schemeClr val="bg1"/>
                </a:solidFill>
              </a:rPr>
              <a:t>Me </a:t>
            </a:r>
          </a:p>
          <a:p>
            <a:r>
              <a:rPr lang="en-US" sz="3200" dirty="0">
                <a:solidFill>
                  <a:schemeClr val="bg1"/>
                </a:solidFill>
              </a:rPr>
              <a:t>Untrustworthy </a:t>
            </a:r>
          </a:p>
        </p:txBody>
      </p:sp>
      <p:sp>
        <p:nvSpPr>
          <p:cNvPr id="8" name="TextBox 7">
            <a:extLst>
              <a:ext uri="{FF2B5EF4-FFF2-40B4-BE49-F238E27FC236}">
                <a16:creationId xmlns:a16="http://schemas.microsoft.com/office/drawing/2014/main" id="{51CEF2D4-D245-4C9F-A5C4-561E8EDF240D}"/>
              </a:ext>
            </a:extLst>
          </p:cNvPr>
          <p:cNvSpPr txBox="1"/>
          <p:nvPr/>
        </p:nvSpPr>
        <p:spPr>
          <a:xfrm>
            <a:off x="827316" y="4136571"/>
            <a:ext cx="2939142" cy="1077218"/>
          </a:xfrm>
          <a:prstGeom prst="rect">
            <a:avLst/>
          </a:prstGeom>
          <a:noFill/>
        </p:spPr>
        <p:txBody>
          <a:bodyPr wrap="square" rtlCol="0">
            <a:spAutoFit/>
          </a:bodyPr>
          <a:lstStyle/>
          <a:p>
            <a:r>
              <a:rPr lang="en-US" sz="3200" dirty="0">
                <a:solidFill>
                  <a:schemeClr val="bg1"/>
                </a:solidFill>
              </a:rPr>
              <a:t>Expert </a:t>
            </a:r>
          </a:p>
          <a:p>
            <a:r>
              <a:rPr lang="en-US" sz="3200" dirty="0">
                <a:solidFill>
                  <a:schemeClr val="bg1"/>
                </a:solidFill>
              </a:rPr>
              <a:t>Untrustworthy </a:t>
            </a:r>
          </a:p>
        </p:txBody>
      </p:sp>
      <p:sp>
        <p:nvSpPr>
          <p:cNvPr id="9" name="TextBox 8">
            <a:extLst>
              <a:ext uri="{FF2B5EF4-FFF2-40B4-BE49-F238E27FC236}">
                <a16:creationId xmlns:a16="http://schemas.microsoft.com/office/drawing/2014/main" id="{0CAFDC81-6DA1-4C96-BD33-720BAE7F5DCF}"/>
              </a:ext>
            </a:extLst>
          </p:cNvPr>
          <p:cNvSpPr txBox="1"/>
          <p:nvPr/>
        </p:nvSpPr>
        <p:spPr>
          <a:xfrm>
            <a:off x="8240488" y="2308241"/>
            <a:ext cx="2939142" cy="1077218"/>
          </a:xfrm>
          <a:prstGeom prst="rect">
            <a:avLst/>
          </a:prstGeom>
          <a:noFill/>
        </p:spPr>
        <p:txBody>
          <a:bodyPr wrap="square" rtlCol="0">
            <a:spAutoFit/>
          </a:bodyPr>
          <a:lstStyle/>
          <a:p>
            <a:pPr algn="r"/>
            <a:r>
              <a:rPr lang="en-US" sz="3200" b="1" dirty="0">
                <a:solidFill>
                  <a:schemeClr val="bg1"/>
                </a:solidFill>
              </a:rPr>
              <a:t>Me </a:t>
            </a:r>
          </a:p>
          <a:p>
            <a:pPr algn="r"/>
            <a:r>
              <a:rPr lang="en-US" sz="3200" b="1" dirty="0">
                <a:solidFill>
                  <a:schemeClr val="bg1"/>
                </a:solidFill>
              </a:rPr>
              <a:t>Trustworthy </a:t>
            </a:r>
          </a:p>
        </p:txBody>
      </p:sp>
      <p:sp>
        <p:nvSpPr>
          <p:cNvPr id="10" name="TextBox 9">
            <a:extLst>
              <a:ext uri="{FF2B5EF4-FFF2-40B4-BE49-F238E27FC236}">
                <a16:creationId xmlns:a16="http://schemas.microsoft.com/office/drawing/2014/main" id="{21E29526-DAAB-49FB-85BD-68F705D3ED0E}"/>
              </a:ext>
            </a:extLst>
          </p:cNvPr>
          <p:cNvSpPr txBox="1"/>
          <p:nvPr/>
        </p:nvSpPr>
        <p:spPr>
          <a:xfrm>
            <a:off x="8240488" y="4136571"/>
            <a:ext cx="2939142" cy="1077218"/>
          </a:xfrm>
          <a:prstGeom prst="rect">
            <a:avLst/>
          </a:prstGeom>
          <a:noFill/>
        </p:spPr>
        <p:txBody>
          <a:bodyPr wrap="square" rtlCol="0">
            <a:spAutoFit/>
          </a:bodyPr>
          <a:lstStyle/>
          <a:p>
            <a:pPr algn="r"/>
            <a:r>
              <a:rPr lang="en-US" sz="3200" b="1" dirty="0">
                <a:solidFill>
                  <a:schemeClr val="bg1"/>
                </a:solidFill>
              </a:rPr>
              <a:t>Expert </a:t>
            </a:r>
          </a:p>
          <a:p>
            <a:pPr algn="r"/>
            <a:r>
              <a:rPr lang="en-US" sz="3200" b="1" dirty="0">
                <a:solidFill>
                  <a:schemeClr val="bg1"/>
                </a:solidFill>
              </a:rPr>
              <a:t>Untrustworthy </a:t>
            </a:r>
          </a:p>
        </p:txBody>
      </p:sp>
      <p:sp>
        <p:nvSpPr>
          <p:cNvPr id="2" name="TextBox 1">
            <a:extLst>
              <a:ext uri="{FF2B5EF4-FFF2-40B4-BE49-F238E27FC236}">
                <a16:creationId xmlns:a16="http://schemas.microsoft.com/office/drawing/2014/main" id="{30B9BBAF-A2EC-4851-9879-2AFE0A3A52DA}"/>
              </a:ext>
            </a:extLst>
          </p:cNvPr>
          <p:cNvSpPr txBox="1"/>
          <p:nvPr/>
        </p:nvSpPr>
        <p:spPr>
          <a:xfrm>
            <a:off x="6096000" y="649098"/>
            <a:ext cx="5415001" cy="5093702"/>
          </a:xfrm>
          <a:prstGeom prst="rect">
            <a:avLst/>
          </a:prstGeom>
          <a:noFill/>
        </p:spPr>
        <p:txBody>
          <a:bodyPr wrap="square" rtlCol="0">
            <a:spAutoFit/>
          </a:bodyPr>
          <a:lstStyle/>
          <a:p>
            <a:pPr>
              <a:spcAft>
                <a:spcPts val="1200"/>
              </a:spcAft>
            </a:pPr>
            <a:r>
              <a:rPr lang="en-US" dirty="0">
                <a:effectLst/>
                <a:latin typeface="Ink Free" panose="03080402000500000000" pitchFamily="66" charset="0"/>
                <a:ea typeface="Times New Roman" panose="02020603050405020304" pitchFamily="18" charset="0"/>
                <a:cs typeface="Times New Roman" panose="02020603050405020304" pitchFamily="18" charset="0"/>
              </a:rPr>
              <a:t>“while the </a:t>
            </a:r>
            <a:r>
              <a:rPr lang="en-US"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AI </a:t>
            </a:r>
            <a:r>
              <a:rPr lang="en-US" dirty="0">
                <a:effectLst/>
                <a:latin typeface="Ink Free" panose="03080402000500000000" pitchFamily="66" charset="0"/>
                <a:ea typeface="Times New Roman" panose="02020603050405020304" pitchFamily="18" charset="0"/>
                <a:cs typeface="Times New Roman" panose="02020603050405020304" pitchFamily="18" charset="0"/>
              </a:rPr>
              <a:t>writes well, I find that on actually technical topics it makes mistakes, and </a:t>
            </a:r>
            <a:r>
              <a:rPr lang="en-US" b="1" dirty="0">
                <a:solidFill>
                  <a:schemeClr val="accent1"/>
                </a:solidFill>
                <a:effectLst/>
                <a:latin typeface="Ink Free" panose="03080402000500000000" pitchFamily="66" charset="0"/>
                <a:ea typeface="Times New Roman" panose="02020603050405020304" pitchFamily="18" charset="0"/>
                <a:cs typeface="Times New Roman" panose="02020603050405020304" pitchFamily="18" charset="0"/>
              </a:rPr>
              <a:t>students </a:t>
            </a:r>
            <a:r>
              <a:rPr lang="en-US" dirty="0">
                <a:effectLst/>
                <a:latin typeface="Ink Free" panose="03080402000500000000" pitchFamily="66" charset="0"/>
                <a:ea typeface="Times New Roman" panose="02020603050405020304" pitchFamily="18" charset="0"/>
                <a:cs typeface="Times New Roman" panose="02020603050405020304" pitchFamily="18" charset="0"/>
              </a:rPr>
              <a:t>need to know that this is not likely to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fool </a:t>
            </a:r>
            <a:r>
              <a:rPr lang="en-US" dirty="0">
                <a:effectLst/>
                <a:latin typeface="Ink Free" panose="03080402000500000000" pitchFamily="66" charset="0"/>
                <a:ea typeface="Times New Roman" panose="02020603050405020304" pitchFamily="18" charset="0"/>
                <a:cs typeface="Times New Roman" panose="02020603050405020304" pitchFamily="18" charset="0"/>
              </a:rPr>
              <a:t>a professional who works in a specific area.”</a:t>
            </a:r>
            <a:endParaRPr lang="en-US" dirty="0">
              <a:latin typeface="Ink Free" panose="03080402000500000000" pitchFamily="66" charset="0"/>
              <a:ea typeface="Times New Roman" panose="02020603050405020304" pitchFamily="18" charset="0"/>
              <a:cs typeface="Times New Roman" panose="02020603050405020304" pitchFamily="18" charset="0"/>
            </a:endParaRPr>
          </a:p>
          <a:p>
            <a:pPr>
              <a:spcAft>
                <a:spcPts val="1200"/>
              </a:spcAft>
            </a:pPr>
            <a:r>
              <a:rPr lang="en-US" dirty="0">
                <a:effectLst/>
                <a:latin typeface="Ink Free" panose="03080402000500000000" pitchFamily="66" charset="0"/>
                <a:ea typeface="Times New Roman" panose="02020603050405020304" pitchFamily="18" charset="0"/>
                <a:cs typeface="Times New Roman" panose="02020603050405020304" pitchFamily="18" charset="0"/>
              </a:rPr>
              <a:t>“I want to see the specific sources they are working with and that the sources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actually exist</a:t>
            </a:r>
            <a:r>
              <a:rPr lang="en-US" dirty="0">
                <a:effectLst/>
                <a:latin typeface="Ink Free" panose="03080402000500000000" pitchFamily="66" charset="0"/>
                <a:ea typeface="Times New Roman" panose="02020603050405020304" pitchFamily="18" charset="0"/>
                <a:cs typeface="Times New Roman" panose="02020603050405020304" pitchFamily="18" charset="0"/>
              </a:rPr>
              <a:t>.” </a:t>
            </a:r>
            <a:endParaRPr lang="en-US" dirty="0">
              <a:latin typeface="Ink Free" panose="03080402000500000000" pitchFamily="66" charset="0"/>
              <a:ea typeface="Times New Roman" panose="02020603050405020304" pitchFamily="18" charset="0"/>
              <a:cs typeface="Times New Roman" panose="02020603050405020304" pitchFamily="18" charset="0"/>
            </a:endParaRPr>
          </a:p>
          <a:p>
            <a:pPr>
              <a:spcAft>
                <a:spcPts val="1200"/>
              </a:spcAft>
            </a:pPr>
            <a:r>
              <a:rPr lang="en-US"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a:t>
            </a:r>
            <a:r>
              <a:rPr lang="en-US" b="1" dirty="0" err="1">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ChatGPT</a:t>
            </a:r>
            <a:r>
              <a:rPr lang="en-US"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 </a:t>
            </a:r>
            <a:r>
              <a:rPr lang="en-US" dirty="0">
                <a:effectLst/>
                <a:latin typeface="Ink Free" panose="03080402000500000000" pitchFamily="66" charset="0"/>
                <a:ea typeface="Times New Roman" panose="02020603050405020304" pitchFamily="18" charset="0"/>
                <a:cs typeface="Times New Roman" panose="02020603050405020304" pitchFamily="18" charset="0"/>
              </a:rPr>
              <a:t>can be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fooled </a:t>
            </a:r>
            <a:r>
              <a:rPr lang="en-US" dirty="0">
                <a:effectLst/>
                <a:latin typeface="Ink Free" panose="03080402000500000000" pitchFamily="66" charset="0"/>
                <a:ea typeface="Times New Roman" panose="02020603050405020304" pitchFamily="18" charset="0"/>
                <a:cs typeface="Times New Roman" panose="02020603050405020304" pitchFamily="18" charset="0"/>
              </a:rPr>
              <a:t>by its own writing by throwing in some details. if </a:t>
            </a:r>
            <a:r>
              <a:rPr lang="en-US" b="1" dirty="0">
                <a:solidFill>
                  <a:schemeClr val="accent1"/>
                </a:solidFill>
                <a:effectLst/>
                <a:latin typeface="Ink Free" panose="03080402000500000000" pitchFamily="66" charset="0"/>
                <a:ea typeface="Times New Roman" panose="02020603050405020304" pitchFamily="18" charset="0"/>
                <a:cs typeface="Times New Roman" panose="02020603050405020304" pitchFamily="18" charset="0"/>
              </a:rPr>
              <a:t>students </a:t>
            </a:r>
            <a:r>
              <a:rPr lang="en-US" dirty="0">
                <a:effectLst/>
                <a:latin typeface="Ink Free" panose="03080402000500000000" pitchFamily="66" charset="0"/>
                <a:ea typeface="Times New Roman" panose="02020603050405020304" pitchFamily="18" charset="0"/>
                <a:cs typeface="Times New Roman" panose="02020603050405020304" pitchFamily="18" charset="0"/>
              </a:rPr>
              <a:t>can figure this out, it is really hard for us to detect cheating.”</a:t>
            </a:r>
          </a:p>
          <a:p>
            <a:pPr>
              <a:spcAft>
                <a:spcPts val="1200"/>
              </a:spcAft>
            </a:pPr>
            <a:r>
              <a:rPr lang="en-US" dirty="0">
                <a:effectLst/>
                <a:latin typeface="Ink Free" panose="03080402000500000000" pitchFamily="66" charset="0"/>
                <a:ea typeface="Times New Roman" panose="02020603050405020304" pitchFamily="18" charset="0"/>
                <a:cs typeface="Times New Roman" panose="02020603050405020304" pitchFamily="18" charset="0"/>
              </a:rPr>
              <a:t>“If the writing is too good to be true, it is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automatically suspect</a:t>
            </a:r>
            <a:r>
              <a:rPr lang="en-US" dirty="0">
                <a:effectLst/>
                <a:latin typeface="Ink Free" panose="03080402000500000000" pitchFamily="66" charset="0"/>
                <a:ea typeface="Times New Roman" panose="02020603050405020304" pitchFamily="18" charset="0"/>
                <a:cs typeface="Times New Roman" panose="02020603050405020304" pitchFamily="18" charset="0"/>
              </a:rPr>
              <a:t>.” </a:t>
            </a:r>
          </a:p>
          <a:p>
            <a:pPr>
              <a:spcAft>
                <a:spcPts val="1200"/>
              </a:spcAft>
            </a:pPr>
            <a:r>
              <a:rPr lang="en-US"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“it </a:t>
            </a:r>
            <a:r>
              <a:rPr lang="en-US" dirty="0">
                <a:effectLst/>
                <a:latin typeface="Ink Free" panose="03080402000500000000" pitchFamily="66" charset="0"/>
                <a:ea typeface="Times New Roman" panose="02020603050405020304" pitchFamily="18" charset="0"/>
                <a:cs typeface="Times New Roman" panose="02020603050405020304" pitchFamily="18" charset="0"/>
              </a:rPr>
              <a:t>seems to completely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take over the brain </a:t>
            </a:r>
            <a:r>
              <a:rPr lang="en-US" dirty="0">
                <a:effectLst/>
                <a:latin typeface="Ink Free" panose="03080402000500000000" pitchFamily="66" charset="0"/>
                <a:ea typeface="Times New Roman" panose="02020603050405020304" pitchFamily="18" charset="0"/>
                <a:cs typeface="Times New Roman" panose="02020603050405020304" pitchFamily="18" charset="0"/>
              </a:rPr>
              <a:t>&amp; cognitive processes</a:t>
            </a:r>
            <a:r>
              <a:rPr lang="en-US" dirty="0">
                <a:latin typeface="Ink Free" panose="03080402000500000000" pitchFamily="66" charset="0"/>
                <a:ea typeface="Times New Roman" panose="02020603050405020304" pitchFamily="18" charset="0"/>
                <a:cs typeface="Times New Roman" panose="02020603050405020304" pitchFamily="18" charset="0"/>
              </a:rPr>
              <a:t>”</a:t>
            </a:r>
          </a:p>
          <a:p>
            <a:pPr>
              <a:spcAft>
                <a:spcPts val="600"/>
              </a:spcAft>
            </a:pPr>
            <a:r>
              <a:rPr lang="en-US" dirty="0">
                <a:effectLst/>
                <a:latin typeface="Ink Free" panose="03080402000500000000" pitchFamily="66" charset="0"/>
                <a:ea typeface="Times New Roman" panose="02020603050405020304" pitchFamily="18" charset="0"/>
                <a:cs typeface="Times New Roman" panose="02020603050405020304" pitchFamily="18" charset="0"/>
              </a:rPr>
              <a:t>“told the </a:t>
            </a:r>
            <a:r>
              <a:rPr lang="en-US" b="1" dirty="0">
                <a:solidFill>
                  <a:schemeClr val="accent1"/>
                </a:solidFill>
                <a:effectLst/>
                <a:latin typeface="Ink Free" panose="03080402000500000000" pitchFamily="66" charset="0"/>
                <a:ea typeface="Times New Roman" panose="02020603050405020304" pitchFamily="18" charset="0"/>
                <a:cs typeface="Times New Roman" panose="02020603050405020304" pitchFamily="18" charset="0"/>
              </a:rPr>
              <a:t>students</a:t>
            </a:r>
            <a:r>
              <a:rPr lang="en-US" dirty="0">
                <a:effectLst/>
                <a:latin typeface="Ink Free" panose="03080402000500000000" pitchFamily="66" charset="0"/>
                <a:ea typeface="Times New Roman" panose="02020603050405020304" pitchFamily="18" charset="0"/>
                <a:cs typeface="Times New Roman" panose="02020603050405020304" pitchFamily="18" charset="0"/>
              </a:rPr>
              <a:t> to be </a:t>
            </a:r>
            <a:r>
              <a:rPr lang="en-US" b="1" dirty="0">
                <a:effectLst/>
                <a:latin typeface="Ink Free" panose="03080402000500000000" pitchFamily="66" charset="0"/>
                <a:ea typeface="Times New Roman" panose="02020603050405020304" pitchFamily="18" charset="0"/>
                <a:cs typeface="Times New Roman" panose="02020603050405020304" pitchFamily="18" charset="0"/>
              </a:rPr>
              <a:t>careful trusting </a:t>
            </a:r>
            <a:r>
              <a:rPr lang="en-US" dirty="0">
                <a:effectLst/>
                <a:latin typeface="Ink Free" panose="03080402000500000000" pitchFamily="66" charset="0"/>
                <a:ea typeface="Times New Roman" panose="02020603050405020304" pitchFamily="18" charset="0"/>
                <a:cs typeface="Times New Roman" panose="02020603050405020304" pitchFamily="18" charset="0"/>
              </a:rPr>
              <a:t>the </a:t>
            </a:r>
            <a:r>
              <a:rPr lang="en-US"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ai</a:t>
            </a:r>
            <a:r>
              <a:rPr lang="en-US" dirty="0">
                <a:effectLst/>
                <a:latin typeface="Ink Free" panose="03080402000500000000" pitchFamily="66" charset="0"/>
                <a:ea typeface="Times New Roman" panose="02020603050405020304" pitchFamily="18" charset="0"/>
                <a:cs typeface="Times New Roman" panose="02020603050405020304" pitchFamily="18" charset="0"/>
              </a:rPr>
              <a:t>”</a:t>
            </a:r>
          </a:p>
          <a:p>
            <a:r>
              <a:rPr lang="en-US" kern="0" dirty="0">
                <a:effectLst/>
                <a:latin typeface="Ink Free" panose="03080402000500000000" pitchFamily="66" charset="0"/>
                <a:ea typeface="Times New Roman" panose="02020603050405020304" pitchFamily="18" charset="0"/>
                <a:cs typeface="Times New Roman" panose="02020603050405020304" pitchFamily="18" charset="0"/>
              </a:rPr>
              <a:t>“</a:t>
            </a:r>
            <a:r>
              <a:rPr lang="en-US" b="1" kern="0" dirty="0">
                <a:solidFill>
                  <a:schemeClr val="accent1"/>
                </a:solidFill>
                <a:effectLst/>
                <a:latin typeface="Ink Free" panose="03080402000500000000" pitchFamily="66" charset="0"/>
                <a:ea typeface="Times New Roman" panose="02020603050405020304" pitchFamily="18" charset="0"/>
                <a:cs typeface="Times New Roman" panose="02020603050405020304" pitchFamily="18" charset="0"/>
              </a:rPr>
              <a:t>You</a:t>
            </a:r>
            <a:r>
              <a:rPr lang="en-US" kern="0" dirty="0">
                <a:effectLst/>
                <a:latin typeface="Ink Free" panose="03080402000500000000" pitchFamily="66" charset="0"/>
                <a:ea typeface="Times New Roman" panose="02020603050405020304" pitchFamily="18" charset="0"/>
                <a:cs typeface="Times New Roman" panose="02020603050405020304" pitchFamily="18" charset="0"/>
              </a:rPr>
              <a:t> need to use your brain to </a:t>
            </a:r>
            <a:r>
              <a:rPr lang="en-US" b="1" kern="0" dirty="0">
                <a:effectLst/>
                <a:latin typeface="Ink Free" panose="03080402000500000000" pitchFamily="66" charset="0"/>
                <a:ea typeface="Times New Roman" panose="02020603050405020304" pitchFamily="18" charset="0"/>
                <a:cs typeface="Times New Roman" panose="02020603050405020304" pitchFamily="18" charset="0"/>
              </a:rPr>
              <a:t>catch </a:t>
            </a:r>
            <a:r>
              <a:rPr lang="en-US" b="1" kern="0"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it</a:t>
            </a:r>
            <a:r>
              <a:rPr lang="en-US" b="1" kern="0" dirty="0">
                <a:effectLst/>
                <a:latin typeface="Ink Free" panose="03080402000500000000" pitchFamily="66" charset="0"/>
                <a:ea typeface="Times New Roman" panose="02020603050405020304" pitchFamily="18" charset="0"/>
                <a:cs typeface="Times New Roman" panose="02020603050405020304" pitchFamily="18" charset="0"/>
              </a:rPr>
              <a:t> </a:t>
            </a:r>
            <a:r>
              <a:rPr lang="en-US" kern="0" dirty="0">
                <a:effectLst/>
                <a:latin typeface="Ink Free" panose="03080402000500000000" pitchFamily="66" charset="0"/>
                <a:ea typeface="Times New Roman" panose="02020603050405020304" pitchFamily="18" charset="0"/>
                <a:cs typeface="Times New Roman" panose="02020603050405020304" pitchFamily="18" charset="0"/>
              </a:rPr>
              <a:t>and its errors”</a:t>
            </a:r>
            <a:endParaRPr lang="en-US" dirty="0">
              <a:latin typeface="Ink Free" panose="03080402000500000000" pitchFamily="66"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AF0EC71-D734-444D-B6E5-CA1B7D0DF5A7}"/>
              </a:ext>
            </a:extLst>
          </p:cNvPr>
          <p:cNvSpPr txBox="1"/>
          <p:nvPr/>
        </p:nvSpPr>
        <p:spPr>
          <a:xfrm>
            <a:off x="827316" y="2398263"/>
            <a:ext cx="4763141" cy="4031873"/>
          </a:xfrm>
          <a:prstGeom prst="rect">
            <a:avLst/>
          </a:prstGeom>
          <a:noFill/>
        </p:spPr>
        <p:txBody>
          <a:bodyPr wrap="square" rtlCol="0">
            <a:spAutoFit/>
          </a:bodyPr>
          <a:lstStyle/>
          <a:p>
            <a:pPr>
              <a:spcAft>
                <a:spcPts val="1200"/>
              </a:spcAft>
            </a:pPr>
            <a:r>
              <a:rPr lang="en-US" sz="1800" dirty="0">
                <a:latin typeface="Ink Free" panose="03080402000500000000" pitchFamily="66" charset="0"/>
                <a:ea typeface="Times New Roman" panose="02020603050405020304" pitchFamily="18" charset="0"/>
                <a:cs typeface="Times New Roman" panose="02020603050405020304" pitchFamily="18" charset="0"/>
              </a:rPr>
              <a:t>“</a:t>
            </a:r>
            <a:r>
              <a:rPr lang="en-US" sz="1800" dirty="0">
                <a:effectLst/>
                <a:latin typeface="Ink Free" panose="03080402000500000000" pitchFamily="66" charset="0"/>
                <a:ea typeface="Times New Roman" panose="02020603050405020304" pitchFamily="18" charset="0"/>
                <a:cs typeface="Times New Roman" panose="02020603050405020304" pitchFamily="18" charset="0"/>
              </a:rPr>
              <a:t>I’m not a mind-reader. Not sure if it’s their </a:t>
            </a:r>
            <a:r>
              <a:rPr lang="en-US" sz="1800" b="1" dirty="0">
                <a:solidFill>
                  <a:schemeClr val="accent1"/>
                </a:solidFill>
                <a:effectLst/>
                <a:latin typeface="Ink Free" panose="03080402000500000000" pitchFamily="66" charset="0"/>
                <a:ea typeface="Times New Roman" panose="02020603050405020304" pitchFamily="18" charset="0"/>
                <a:cs typeface="Times New Roman" panose="02020603050405020304" pitchFamily="18" charset="0"/>
              </a:rPr>
              <a:t>own </a:t>
            </a:r>
            <a:r>
              <a:rPr lang="en-US" sz="1800" dirty="0">
                <a:effectLst/>
                <a:latin typeface="Ink Free" panose="03080402000500000000" pitchFamily="66" charset="0"/>
                <a:ea typeface="Times New Roman" panose="02020603050405020304" pitchFamily="18" charset="0"/>
                <a:cs typeface="Times New Roman" panose="02020603050405020304" pitchFamily="18" charset="0"/>
              </a:rPr>
              <a:t>thoughts or if they learned from </a:t>
            </a:r>
            <a:r>
              <a:rPr lang="en-US" sz="1800" b="1" dirty="0" err="1">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ChatGPT</a:t>
            </a:r>
            <a:r>
              <a:rPr lang="en-US" sz="1800" dirty="0">
                <a:effectLst/>
                <a:latin typeface="Ink Free" panose="03080402000500000000" pitchFamily="66" charset="0"/>
                <a:ea typeface="Times New Roman" panose="02020603050405020304" pitchFamily="18" charset="0"/>
                <a:cs typeface="Times New Roman" panose="02020603050405020304" pitchFamily="18" charset="0"/>
              </a:rPr>
              <a:t>.”</a:t>
            </a:r>
          </a:p>
          <a:p>
            <a:pPr>
              <a:spcAft>
                <a:spcPts val="1200"/>
              </a:spcAft>
            </a:pPr>
            <a:r>
              <a:rPr lang="en-US" sz="1800" dirty="0">
                <a:solidFill>
                  <a:srgbClr val="000000"/>
                </a:solidFill>
                <a:effectLst/>
                <a:latin typeface="Ink Free" panose="03080402000500000000" pitchFamily="66" charset="0"/>
                <a:ea typeface="Times New Roman" panose="02020603050405020304" pitchFamily="18" charset="0"/>
                <a:cs typeface="Arial" panose="020B0604020202020204" pitchFamily="34" charset="0"/>
              </a:rPr>
              <a:t>“I am warning </a:t>
            </a:r>
            <a:r>
              <a:rPr lang="en-US" sz="1800" b="1" dirty="0">
                <a:solidFill>
                  <a:schemeClr val="accent1"/>
                </a:solidFill>
                <a:effectLst/>
                <a:latin typeface="Ink Free" panose="03080402000500000000" pitchFamily="66" charset="0"/>
                <a:ea typeface="Times New Roman" panose="02020603050405020304" pitchFamily="18" charset="0"/>
                <a:cs typeface="Arial" panose="020B0604020202020204" pitchFamily="34" charset="0"/>
              </a:rPr>
              <a:t>students </a:t>
            </a:r>
            <a:r>
              <a:rPr lang="en-US" sz="1800" dirty="0">
                <a:solidFill>
                  <a:srgbClr val="000000"/>
                </a:solidFill>
                <a:effectLst/>
                <a:latin typeface="Ink Free" panose="03080402000500000000" pitchFamily="66" charset="0"/>
                <a:ea typeface="Times New Roman" panose="02020603050405020304" pitchFamily="18" charset="0"/>
                <a:cs typeface="Arial" panose="020B0604020202020204" pitchFamily="34" charset="0"/>
              </a:rPr>
              <a:t>that if I </a:t>
            </a:r>
            <a:r>
              <a:rPr lang="en-US" sz="1800" b="1" dirty="0">
                <a:solidFill>
                  <a:srgbClr val="000000"/>
                </a:solidFill>
                <a:effectLst/>
                <a:latin typeface="Ink Free" panose="03080402000500000000" pitchFamily="66" charset="0"/>
                <a:ea typeface="Times New Roman" panose="02020603050405020304" pitchFamily="18" charset="0"/>
                <a:cs typeface="Arial" panose="020B0604020202020204" pitchFamily="34" charset="0"/>
              </a:rPr>
              <a:t>suspect</a:t>
            </a:r>
            <a:r>
              <a:rPr lang="en-US" sz="1800" dirty="0">
                <a:solidFill>
                  <a:srgbClr val="000000"/>
                </a:solidFill>
                <a:effectLst/>
                <a:latin typeface="Ink Free" panose="03080402000500000000" pitchFamily="66" charset="0"/>
                <a:ea typeface="Times New Roman" panose="02020603050405020304" pitchFamily="18" charset="0"/>
                <a:cs typeface="Arial" panose="020B0604020202020204" pitchFamily="34" charset="0"/>
              </a:rPr>
              <a:t> the use of </a:t>
            </a:r>
            <a:r>
              <a:rPr lang="en-US" sz="1800" b="1" dirty="0">
                <a:solidFill>
                  <a:schemeClr val="accent2"/>
                </a:solidFill>
                <a:effectLst/>
                <a:latin typeface="Ink Free" panose="03080402000500000000" pitchFamily="66" charset="0"/>
                <a:ea typeface="Times New Roman" panose="02020603050405020304" pitchFamily="18" charset="0"/>
                <a:cs typeface="Arial" panose="020B0604020202020204" pitchFamily="34" charset="0"/>
              </a:rPr>
              <a:t>AI</a:t>
            </a:r>
            <a:r>
              <a:rPr lang="en-US" sz="1800" dirty="0">
                <a:solidFill>
                  <a:srgbClr val="000000"/>
                </a:solidFill>
                <a:effectLst/>
                <a:latin typeface="Ink Free" panose="03080402000500000000" pitchFamily="66" charset="0"/>
                <a:ea typeface="Times New Roman" panose="02020603050405020304" pitchFamily="18" charset="0"/>
                <a:cs typeface="Arial" panose="020B0604020202020204" pitchFamily="34" charset="0"/>
              </a:rPr>
              <a:t> in their papers</a:t>
            </a:r>
            <a:r>
              <a:rPr lang="en-US" dirty="0">
                <a:solidFill>
                  <a:srgbClr val="000000"/>
                </a:solidFill>
                <a:latin typeface="Ink Free" panose="03080402000500000000" pitchFamily="66" charset="0"/>
                <a:ea typeface="Times New Roman" panose="02020603050405020304" pitchFamily="18" charset="0"/>
                <a:cs typeface="Times New Roman" panose="02020603050405020304" pitchFamily="18" charset="0"/>
              </a:rPr>
              <a:t>…”</a:t>
            </a:r>
          </a:p>
          <a:p>
            <a:pPr>
              <a:spcAft>
                <a:spcPts val="1200"/>
              </a:spcAft>
            </a:pP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“I have moved to having </a:t>
            </a:r>
            <a:r>
              <a:rPr lang="en-US" sz="1800" b="1" dirty="0">
                <a:solidFill>
                  <a:schemeClr val="accent1"/>
                </a:solidFill>
                <a:effectLst/>
                <a:latin typeface="Ink Free" panose="03080402000500000000" pitchFamily="66" charset="0"/>
                <a:ea typeface="Times New Roman" panose="02020603050405020304" pitchFamily="18" charset="0"/>
                <a:cs typeface="Times New Roman" panose="02020603050405020304" pitchFamily="18" charset="0"/>
              </a:rPr>
              <a:t>students</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 complete writing assignments during class in order to ensure they at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not using </a:t>
            </a:r>
            <a:r>
              <a:rPr lang="en-US" sz="1800"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AI</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tools when I do not want them to use them.”</a:t>
            </a:r>
          </a:p>
          <a:p>
            <a:pPr>
              <a:spcAft>
                <a:spcPts val="1200"/>
              </a:spcAft>
            </a:pP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“identify when </a:t>
            </a:r>
            <a:r>
              <a:rPr lang="en-US" sz="1800" b="1" dirty="0">
                <a:solidFill>
                  <a:schemeClr val="accent1"/>
                </a:solidFill>
                <a:effectLst/>
                <a:latin typeface="Ink Free" panose="03080402000500000000" pitchFamily="66" charset="0"/>
                <a:ea typeface="Times New Roman" panose="02020603050405020304" pitchFamily="18" charset="0"/>
                <a:cs typeface="Times New Roman" panose="02020603050405020304" pitchFamily="18" charset="0"/>
              </a:rPr>
              <a:t>students</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 are being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disingenuous”</a:t>
            </a:r>
            <a:endParaRPr lang="en-US" sz="1800" b="1" dirty="0">
              <a:effectLst/>
              <a:latin typeface="Ink Free" panose="03080402000500000000" pitchFamily="66" charset="0"/>
              <a:ea typeface="Times New Roman" panose="02020603050405020304" pitchFamily="18" charset="0"/>
              <a:cs typeface="Times New Roman" panose="02020603050405020304" pitchFamily="18" charset="0"/>
            </a:endParaRPr>
          </a:p>
          <a:p>
            <a:pPr>
              <a:spcAft>
                <a:spcPts val="1200"/>
              </a:spcAft>
            </a:pPr>
            <a:endParaRPr lang="en-US" dirty="0">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31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E52DC7-83C9-4707-B1F4-C98613979A99}"/>
              </a:ext>
            </a:extLst>
          </p:cNvPr>
          <p:cNvSpPr txBox="1"/>
          <p:nvPr/>
        </p:nvSpPr>
        <p:spPr>
          <a:xfrm>
            <a:off x="783771" y="521894"/>
            <a:ext cx="10371909"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breakdown of the old structure and the reality it held in place creates sort of a vacuum, a ‘</a:t>
            </a: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low-pressure area’ </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in the person and the organization, that will </a:t>
            </a: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attract bad intra- and interpersonal weather from all sides</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 Old issues that individuals and groups have apparently resolved suddenly return to haunt them</a:t>
            </a:r>
            <a:r>
              <a:rPr kumimoji="0" lang="en-US" sz="4000" i="0" u="none" strike="noStrike" kern="1200" cap="none" spc="0" normalizeH="0" baseline="0" noProof="0" dirty="0">
                <a:ln>
                  <a:noFill/>
                </a:ln>
                <a:solidFill>
                  <a:prstClr val="white"/>
                </a:solidFill>
                <a:effectLst/>
                <a:uLnTx/>
                <a:uFillTx/>
                <a:latin typeface="Calibri" panose="020F0502020204030204"/>
                <a:ea typeface="+mn-ea"/>
                <a:cs typeface="+mn-cs"/>
              </a:rPr>
              <a:t>. Long-dormant anxieties and antagonisms are stirred up.”</a:t>
            </a:r>
          </a:p>
        </p:txBody>
      </p:sp>
      <p:sp>
        <p:nvSpPr>
          <p:cNvPr id="3" name="TextBox 2">
            <a:extLst>
              <a:ext uri="{FF2B5EF4-FFF2-40B4-BE49-F238E27FC236}">
                <a16:creationId xmlns:a16="http://schemas.microsoft.com/office/drawing/2014/main" id="{2BA466C4-381B-4FA1-B07D-2A86E05099F2}"/>
              </a:ext>
            </a:extLst>
          </p:cNvPr>
          <p:cNvSpPr txBox="1"/>
          <p:nvPr/>
        </p:nvSpPr>
        <p:spPr>
          <a:xfrm>
            <a:off x="783771" y="6336106"/>
            <a:ext cx="120308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William Bridges, “Managing Organizational Transitions,” Organizational Dynamics (1986): 24-33. </a:t>
            </a:r>
          </a:p>
        </p:txBody>
      </p:sp>
    </p:spTree>
    <p:extLst>
      <p:ext uri="{BB962C8B-B14F-4D97-AF65-F5344CB8AC3E}">
        <p14:creationId xmlns:p14="http://schemas.microsoft.com/office/powerpoint/2010/main" val="2002436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CD4EEC-C2E8-45F9-9D33-D7D952660D5F}"/>
              </a:ext>
            </a:extLst>
          </p:cNvPr>
          <p:cNvSpPr txBox="1"/>
          <p:nvPr/>
        </p:nvSpPr>
        <p:spPr>
          <a:xfrm>
            <a:off x="250371" y="189251"/>
            <a:ext cx="11691257" cy="6668749"/>
          </a:xfrm>
          <a:prstGeom prst="rect">
            <a:avLst/>
          </a:prstGeom>
          <a:noFill/>
        </p:spPr>
        <p:txBody>
          <a:bodyPr wrap="square">
            <a:spAutoFit/>
          </a:bodyPr>
          <a:lstStyle/>
          <a:p>
            <a:pPr marL="0" marR="0">
              <a:lnSpc>
                <a:spcPct val="107000"/>
              </a:lnSpc>
              <a:spcBef>
                <a:spcPts val="0"/>
              </a:spcBef>
              <a:spcAft>
                <a:spcPts val="600"/>
              </a:spcAft>
            </a:pP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I use more collaborative peer review sessions so that students are </a:t>
            </a:r>
            <a:r>
              <a:rPr lang="en-US" sz="2800"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accountable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to one another and may be more aware of having a human audience</a:t>
            </a:r>
            <a:r>
              <a:rPr lang="en-US" b="1" dirty="0">
                <a:solidFill>
                  <a:srgbClr val="000000"/>
                </a:solidFill>
                <a:latin typeface="Ink Free" panose="03080402000500000000" pitchFamily="66" charset="0"/>
                <a:ea typeface="Times New Roman" panose="02020603050405020304" pitchFamily="18" charset="0"/>
                <a:cs typeface="Times New Roman" panose="02020603050405020304" pitchFamily="18" charset="0"/>
              </a:rPr>
              <a:t> ***</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Having students do group projects in class helps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encourage them to </a:t>
            </a:r>
            <a:r>
              <a:rPr lang="en-US" sz="2800"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interact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with each other </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and engage with the topics</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 rather than</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 take the opportunity to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cut and paste from Chat-GPT</a:t>
            </a:r>
            <a:r>
              <a:rPr lang="en-US" dirty="0">
                <a:latin typeface="Ink Free" panose="03080402000500000000" pitchFamily="66" charset="0"/>
                <a:ea typeface="Times New Roman" panose="02020603050405020304" pitchFamily="18" charset="0"/>
                <a:cs typeface="Times New Roman" panose="02020603050405020304" pitchFamily="18" charset="0"/>
              </a:rPr>
              <a:t> ***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To get to know my students as writers</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 to encourage students to come up with their own ideas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rather than letting AI suggest them</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 to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get students </a:t>
            </a:r>
            <a:r>
              <a:rPr lang="en-US" sz="2800"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talking to each other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and collaborating in the classroom</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 ***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Some of my students have had very few </a:t>
            </a:r>
            <a:r>
              <a:rPr lang="en-US" sz="2800"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humans interested in their writing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previously since computers often graded their essays</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 so they lack the basic understanding that the purpose of writing is to connect human writers to human audiences. </a:t>
            </a:r>
            <a:r>
              <a:rPr lang="en-US" dirty="0">
                <a:solidFill>
                  <a:srgbClr val="000000"/>
                </a:solidFill>
                <a:latin typeface="Ink Free" panose="03080402000500000000" pitchFamily="66" charset="0"/>
                <a:ea typeface="Times New Roman" panose="02020603050405020304" pitchFamily="18" charset="0"/>
                <a:cs typeface="Times New Roman" panose="02020603050405020304" pitchFamily="18" charset="0"/>
              </a:rPr>
              <a:t>*** </a:t>
            </a:r>
            <a:r>
              <a:rPr lang="en-US" sz="1800" b="1" dirty="0">
                <a:effectLst/>
                <a:latin typeface="Ink Free" panose="03080402000500000000" pitchFamily="66" charset="0"/>
                <a:ea typeface="Times New Roman" panose="02020603050405020304" pitchFamily="18" charset="0"/>
                <a:cs typeface="Times New Roman" panose="02020603050405020304" pitchFamily="18" charset="0"/>
              </a:rPr>
              <a:t>They see, when I </a:t>
            </a:r>
            <a:r>
              <a:rPr lang="en-US" sz="2800"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know and care</a:t>
            </a:r>
            <a:r>
              <a:rPr lang="en-US" sz="1800" b="1" dirty="0">
                <a:effectLst/>
                <a:latin typeface="Ink Free" panose="03080402000500000000" pitchFamily="66" charset="0"/>
                <a:ea typeface="Times New Roman" panose="02020603050405020304" pitchFamily="18" charset="0"/>
                <a:cs typeface="Times New Roman" panose="02020603050405020304" pitchFamily="18" charset="0"/>
              </a:rPr>
              <a:t> about the conversation, I can see that AI doesn’t know that</a:t>
            </a:r>
            <a:r>
              <a:rPr lang="en-US" sz="1800" dirty="0">
                <a:effectLst/>
                <a:latin typeface="Ink Free" panose="03080402000500000000" pitchFamily="66" charset="0"/>
                <a:ea typeface="Times New Roman" panose="02020603050405020304" pitchFamily="18" charset="0"/>
                <a:cs typeface="Times New Roman" panose="02020603050405020304" pitchFamily="18" charset="0"/>
              </a:rPr>
              <a:t>.</a:t>
            </a:r>
            <a:r>
              <a:rPr lang="en-US" dirty="0">
                <a:latin typeface="Ink Free" panose="03080402000500000000" pitchFamily="66" charset="0"/>
                <a:ea typeface="Times New Roman" panose="02020603050405020304" pitchFamily="18" charset="0"/>
                <a:cs typeface="Times New Roman" panose="02020603050405020304" pitchFamily="18" charset="0"/>
              </a:rPr>
              <a:t> *** </a:t>
            </a:r>
            <a:r>
              <a:rPr lang="en-US" sz="1800" dirty="0">
                <a:effectLst/>
                <a:latin typeface="Ink Free" panose="03080402000500000000" pitchFamily="66" charset="0"/>
                <a:ea typeface="Times New Roman" panose="02020603050405020304" pitchFamily="18" charset="0"/>
                <a:cs typeface="Times New Roman" panose="02020603050405020304" pitchFamily="18" charset="0"/>
              </a:rPr>
              <a:t>And now we can revise it, because you have something you want to say. That care is coming across more than ever. </a:t>
            </a:r>
            <a:r>
              <a:rPr lang="en-US" sz="1800" b="1" dirty="0">
                <a:effectLst/>
                <a:latin typeface="Ink Free" panose="03080402000500000000" pitchFamily="66" charset="0"/>
                <a:ea typeface="Times New Roman" panose="02020603050405020304" pitchFamily="18" charset="0"/>
                <a:cs typeface="Times New Roman" panose="02020603050405020304" pitchFamily="18" charset="0"/>
              </a:rPr>
              <a:t>They’re not just creating those ideas, but getting </a:t>
            </a:r>
            <a:r>
              <a:rPr lang="en-US" sz="2800"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someone to care about those ideas</a:t>
            </a:r>
            <a:r>
              <a:rPr lang="en-US" sz="1800" b="1" dirty="0">
                <a:effectLst/>
                <a:latin typeface="Ink Free" panose="03080402000500000000" pitchFamily="66" charset="0"/>
                <a:ea typeface="Times New Roman" panose="02020603050405020304" pitchFamily="18" charset="0"/>
                <a:cs typeface="Times New Roman" panose="02020603050405020304" pitchFamily="18" charset="0"/>
              </a:rPr>
              <a:t>. That’s where I see my irreplaceability. *** </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I want to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offer space to students to integrate AI into their writing</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 if they want without (yet) requiring students to do so. I also wanted to </a:t>
            </a:r>
            <a:r>
              <a:rPr lang="en-US" sz="2800"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learn from them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how they used AI</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 and whether they found it useful… My initial goals were to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test the waters a bit (of my tech use and of how students might be using AI), and to explore possible best practices</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 At this point, I see that </a:t>
            </a:r>
            <a:r>
              <a:rPr lang="en-US" sz="2800" b="1" dirty="0">
                <a:solidFill>
                  <a:schemeClr val="accent2"/>
                </a:solidFill>
                <a:effectLst/>
                <a:latin typeface="Ink Free" panose="03080402000500000000" pitchFamily="66" charset="0"/>
                <a:ea typeface="Times New Roman" panose="02020603050405020304" pitchFamily="18" charset="0"/>
                <a:cs typeface="Times New Roman" panose="02020603050405020304" pitchFamily="18" charset="0"/>
              </a:rPr>
              <a:t>transparency </a:t>
            </a:r>
            <a:r>
              <a:rPr lang="en-US" sz="1800" b="1"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is a little unnerving</a:t>
            </a:r>
            <a:r>
              <a:rPr lang="en-US" sz="1800" dirty="0">
                <a:solidFill>
                  <a:srgbClr val="000000"/>
                </a:solidFill>
                <a:effectLst/>
                <a:latin typeface="Ink Free" panose="03080402000500000000" pitchFamily="66" charset="0"/>
                <a:ea typeface="Times New Roman" panose="02020603050405020304" pitchFamily="18" charset="0"/>
                <a:cs typeface="Times New Roman" panose="02020603050405020304" pitchFamily="18" charset="0"/>
              </a:rPr>
              <a:t> but also important in today's classrooms, and I also see that using this technology has tremendous power for good or ill, so I want to channel my students toward good.</a:t>
            </a:r>
            <a:endParaRPr lang="en-US" sz="1800" dirty="0">
              <a:effectLst/>
              <a:latin typeface="Ink Free" panose="030804020005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435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FEC7E3-D69E-4393-9604-07134DC6BB54}"/>
              </a:ext>
            </a:extLst>
          </p:cNvPr>
          <p:cNvPicPr>
            <a:picLocks noChangeAspect="1"/>
          </p:cNvPicPr>
          <p:nvPr/>
        </p:nvPicPr>
        <p:blipFill>
          <a:blip r:embed="rId3">
            <a:alphaModFix amt="36000"/>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8670"/>
                    </a14:imgEffect>
                    <a14:imgEffect>
                      <a14:saturation sat="92000"/>
                    </a14:imgEffect>
                    <a14:imgEffect>
                      <a14:brightnessContrast bright="-8000"/>
                    </a14:imgEffect>
                  </a14:imgLayer>
                </a14:imgProps>
              </a:ext>
            </a:extLst>
          </a:blip>
          <a:stretch>
            <a:fillRect/>
          </a:stretch>
        </p:blipFill>
        <p:spPr>
          <a:xfrm>
            <a:off x="4153989" y="2378035"/>
            <a:ext cx="7577090" cy="4270958"/>
          </a:xfrm>
          <a:prstGeom prst="rect">
            <a:avLst/>
          </a:prstGeom>
        </p:spPr>
      </p:pic>
      <p:pic>
        <p:nvPicPr>
          <p:cNvPr id="7" name="Picture 6">
            <a:extLst>
              <a:ext uri="{FF2B5EF4-FFF2-40B4-BE49-F238E27FC236}">
                <a16:creationId xmlns:a16="http://schemas.microsoft.com/office/drawing/2014/main" id="{3228A1B7-CF5B-40C0-A620-9B85E1439CD6}"/>
              </a:ext>
            </a:extLst>
          </p:cNvPr>
          <p:cNvPicPr>
            <a:picLocks noChangeAspect="1"/>
          </p:cNvPicPr>
          <p:nvPr/>
        </p:nvPicPr>
        <p:blipFill>
          <a:blip r:embed="rId5"/>
          <a:stretch>
            <a:fillRect/>
          </a:stretch>
        </p:blipFill>
        <p:spPr>
          <a:xfrm>
            <a:off x="167570" y="249121"/>
            <a:ext cx="6172984" cy="1823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CC02CC9B-358E-4726-9D15-4A51CF65D8D3}"/>
              </a:ext>
            </a:extLst>
          </p:cNvPr>
          <p:cNvPicPr>
            <a:picLocks noChangeAspect="1"/>
          </p:cNvPicPr>
          <p:nvPr/>
        </p:nvPicPr>
        <p:blipFill>
          <a:blip r:embed="rId6"/>
          <a:stretch>
            <a:fillRect/>
          </a:stretch>
        </p:blipFill>
        <p:spPr>
          <a:xfrm>
            <a:off x="2937552" y="1591613"/>
            <a:ext cx="2867425" cy="771633"/>
          </a:xfrm>
          <a:prstGeom prst="rect">
            <a:avLst/>
          </a:prstGeom>
        </p:spPr>
      </p:pic>
    </p:spTree>
    <p:extLst>
      <p:ext uri="{BB962C8B-B14F-4D97-AF65-F5344CB8AC3E}">
        <p14:creationId xmlns:p14="http://schemas.microsoft.com/office/powerpoint/2010/main" val="590510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8DDA2-522A-4EA7-A809-DDE4EC6903B0}"/>
              </a:ext>
            </a:extLst>
          </p:cNvPr>
          <p:cNvSpPr/>
          <p:nvPr/>
        </p:nvSpPr>
        <p:spPr>
          <a:xfrm>
            <a:off x="2821577" y="0"/>
            <a:ext cx="6923314" cy="6858000"/>
          </a:xfrm>
          <a:prstGeom prst="rect">
            <a:avLst/>
          </a:prstGeom>
          <a:solidFill>
            <a:schemeClr val="lt1">
              <a:alpha val="58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2B5D27D5-CB5C-4014-9888-34E8F3AEE9B2}"/>
              </a:ext>
            </a:extLst>
          </p:cNvPr>
          <p:cNvSpPr/>
          <p:nvPr/>
        </p:nvSpPr>
        <p:spPr>
          <a:xfrm>
            <a:off x="3248297" y="542108"/>
            <a:ext cx="6122126" cy="5074921"/>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187C7AE-99E9-4AAD-A43E-61A9A8E9FD66}"/>
              </a:ext>
            </a:extLst>
          </p:cNvPr>
          <p:cNvSpPr txBox="1"/>
          <p:nvPr/>
        </p:nvSpPr>
        <p:spPr>
          <a:xfrm>
            <a:off x="5525588" y="1709448"/>
            <a:ext cx="1567543" cy="523220"/>
          </a:xfrm>
          <a:prstGeom prst="rect">
            <a:avLst/>
          </a:prstGeom>
          <a:noFill/>
        </p:spPr>
        <p:txBody>
          <a:bodyPr wrap="square" rtlCol="0">
            <a:spAutoFit/>
          </a:bodyPr>
          <a:lstStyle/>
          <a:p>
            <a:r>
              <a:rPr lang="en-US" sz="2800" dirty="0"/>
              <a:t>STUDENT</a:t>
            </a:r>
          </a:p>
        </p:txBody>
      </p:sp>
      <p:sp>
        <p:nvSpPr>
          <p:cNvPr id="6" name="TextBox 5">
            <a:extLst>
              <a:ext uri="{FF2B5EF4-FFF2-40B4-BE49-F238E27FC236}">
                <a16:creationId xmlns:a16="http://schemas.microsoft.com/office/drawing/2014/main" id="{C0DAD815-F402-4E01-A5A6-18F70EF30803}"/>
              </a:ext>
            </a:extLst>
          </p:cNvPr>
          <p:cNvSpPr txBox="1"/>
          <p:nvPr/>
        </p:nvSpPr>
        <p:spPr>
          <a:xfrm>
            <a:off x="3553095" y="5093809"/>
            <a:ext cx="1632857" cy="523220"/>
          </a:xfrm>
          <a:prstGeom prst="rect">
            <a:avLst/>
          </a:prstGeom>
          <a:noFill/>
        </p:spPr>
        <p:txBody>
          <a:bodyPr wrap="square" rtlCol="0">
            <a:spAutoFit/>
          </a:bodyPr>
          <a:lstStyle/>
          <a:p>
            <a:r>
              <a:rPr lang="en-US" sz="2800" dirty="0"/>
              <a:t>HUMAN</a:t>
            </a:r>
          </a:p>
        </p:txBody>
      </p:sp>
      <p:sp>
        <p:nvSpPr>
          <p:cNvPr id="7" name="TextBox 6">
            <a:extLst>
              <a:ext uri="{FF2B5EF4-FFF2-40B4-BE49-F238E27FC236}">
                <a16:creationId xmlns:a16="http://schemas.microsoft.com/office/drawing/2014/main" id="{47B7F73D-BB81-4FB1-A91F-5B7CBA2C8DF8}"/>
              </a:ext>
            </a:extLst>
          </p:cNvPr>
          <p:cNvSpPr txBox="1"/>
          <p:nvPr/>
        </p:nvSpPr>
        <p:spPr>
          <a:xfrm>
            <a:off x="7850777" y="5079313"/>
            <a:ext cx="1297577" cy="523220"/>
          </a:xfrm>
          <a:prstGeom prst="rect">
            <a:avLst/>
          </a:prstGeom>
          <a:noFill/>
        </p:spPr>
        <p:txBody>
          <a:bodyPr wrap="square" rtlCol="0">
            <a:spAutoFit/>
          </a:bodyPr>
          <a:lstStyle/>
          <a:p>
            <a:r>
              <a:rPr lang="en-US" sz="2800" dirty="0"/>
              <a:t>GEN AI</a:t>
            </a:r>
          </a:p>
        </p:txBody>
      </p:sp>
      <p:cxnSp>
        <p:nvCxnSpPr>
          <p:cNvPr id="9" name="Straight Arrow Connector 8">
            <a:extLst>
              <a:ext uri="{FF2B5EF4-FFF2-40B4-BE49-F238E27FC236}">
                <a16:creationId xmlns:a16="http://schemas.microsoft.com/office/drawing/2014/main" id="{A9291630-7B98-4AB2-B2A3-A5C239FB4101}"/>
              </a:ext>
            </a:extLst>
          </p:cNvPr>
          <p:cNvCxnSpPr>
            <a:cxnSpLocks/>
          </p:cNvCxnSpPr>
          <p:nvPr/>
        </p:nvCxnSpPr>
        <p:spPr>
          <a:xfrm>
            <a:off x="4885509" y="5355773"/>
            <a:ext cx="2965268" cy="0"/>
          </a:xfrm>
          <a:prstGeom prst="straightConnector1">
            <a:avLst/>
          </a:prstGeom>
          <a:ln w="76200">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E772201-141C-4C22-86E7-680796DA65E4}"/>
              </a:ext>
            </a:extLst>
          </p:cNvPr>
          <p:cNvCxnSpPr/>
          <p:nvPr/>
        </p:nvCxnSpPr>
        <p:spPr>
          <a:xfrm>
            <a:off x="6322423" y="2232668"/>
            <a:ext cx="0" cy="2861141"/>
          </a:xfrm>
          <a:prstGeom prst="straightConnector1">
            <a:avLst/>
          </a:prstGeom>
          <a:ln w="76200">
            <a:prstDash val="solid"/>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92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8DDA2-522A-4EA7-A809-DDE4EC6903B0}"/>
              </a:ext>
            </a:extLst>
          </p:cNvPr>
          <p:cNvSpPr/>
          <p:nvPr/>
        </p:nvSpPr>
        <p:spPr>
          <a:xfrm>
            <a:off x="2821577" y="0"/>
            <a:ext cx="6923314" cy="6858000"/>
          </a:xfrm>
          <a:prstGeom prst="rect">
            <a:avLst/>
          </a:prstGeom>
          <a:solidFill>
            <a:schemeClr val="lt1">
              <a:alpha val="74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2B5D27D5-CB5C-4014-9888-34E8F3AEE9B2}"/>
              </a:ext>
            </a:extLst>
          </p:cNvPr>
          <p:cNvSpPr/>
          <p:nvPr/>
        </p:nvSpPr>
        <p:spPr>
          <a:xfrm>
            <a:off x="3248297" y="542108"/>
            <a:ext cx="6122126" cy="5074921"/>
          </a:xfrm>
          <a:prstGeom prst="triangle">
            <a:avLst/>
          </a:prstGeom>
          <a:solidFill>
            <a:schemeClr val="bg1"/>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187C7AE-99E9-4AAD-A43E-61A9A8E9FD66}"/>
              </a:ext>
            </a:extLst>
          </p:cNvPr>
          <p:cNvSpPr txBox="1"/>
          <p:nvPr/>
        </p:nvSpPr>
        <p:spPr>
          <a:xfrm>
            <a:off x="5525588" y="1709448"/>
            <a:ext cx="1567543" cy="523220"/>
          </a:xfrm>
          <a:prstGeom prst="rect">
            <a:avLst/>
          </a:prstGeom>
          <a:noFill/>
        </p:spPr>
        <p:txBody>
          <a:bodyPr wrap="square" rtlCol="0">
            <a:spAutoFit/>
          </a:bodyPr>
          <a:lstStyle/>
          <a:p>
            <a:r>
              <a:rPr lang="en-US" sz="2800" dirty="0"/>
              <a:t>STUDENT</a:t>
            </a:r>
          </a:p>
        </p:txBody>
      </p:sp>
      <p:sp>
        <p:nvSpPr>
          <p:cNvPr id="6" name="TextBox 5">
            <a:extLst>
              <a:ext uri="{FF2B5EF4-FFF2-40B4-BE49-F238E27FC236}">
                <a16:creationId xmlns:a16="http://schemas.microsoft.com/office/drawing/2014/main" id="{C0DAD815-F402-4E01-A5A6-18F70EF30803}"/>
              </a:ext>
            </a:extLst>
          </p:cNvPr>
          <p:cNvSpPr txBox="1"/>
          <p:nvPr/>
        </p:nvSpPr>
        <p:spPr>
          <a:xfrm>
            <a:off x="3553095" y="5093809"/>
            <a:ext cx="1632857" cy="523220"/>
          </a:xfrm>
          <a:prstGeom prst="rect">
            <a:avLst/>
          </a:prstGeom>
          <a:noFill/>
        </p:spPr>
        <p:txBody>
          <a:bodyPr wrap="square" rtlCol="0">
            <a:spAutoFit/>
          </a:bodyPr>
          <a:lstStyle/>
          <a:p>
            <a:r>
              <a:rPr lang="en-US" sz="2800" dirty="0"/>
              <a:t>HUMAN</a:t>
            </a:r>
          </a:p>
        </p:txBody>
      </p:sp>
      <p:sp>
        <p:nvSpPr>
          <p:cNvPr id="7" name="TextBox 6">
            <a:extLst>
              <a:ext uri="{FF2B5EF4-FFF2-40B4-BE49-F238E27FC236}">
                <a16:creationId xmlns:a16="http://schemas.microsoft.com/office/drawing/2014/main" id="{47B7F73D-BB81-4FB1-A91F-5B7CBA2C8DF8}"/>
              </a:ext>
            </a:extLst>
          </p:cNvPr>
          <p:cNvSpPr txBox="1"/>
          <p:nvPr/>
        </p:nvSpPr>
        <p:spPr>
          <a:xfrm>
            <a:off x="7850777" y="5079313"/>
            <a:ext cx="1297577" cy="523220"/>
          </a:xfrm>
          <a:prstGeom prst="rect">
            <a:avLst/>
          </a:prstGeom>
          <a:noFill/>
        </p:spPr>
        <p:txBody>
          <a:bodyPr wrap="square" rtlCol="0">
            <a:spAutoFit/>
          </a:bodyPr>
          <a:lstStyle/>
          <a:p>
            <a:r>
              <a:rPr lang="en-US" sz="2800" dirty="0"/>
              <a:t>GEN AI</a:t>
            </a:r>
          </a:p>
        </p:txBody>
      </p:sp>
    </p:spTree>
    <p:extLst>
      <p:ext uri="{BB962C8B-B14F-4D97-AF65-F5344CB8AC3E}">
        <p14:creationId xmlns:p14="http://schemas.microsoft.com/office/powerpoint/2010/main" val="4231260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8DDA2-522A-4EA7-A809-DDE4EC6903B0}"/>
              </a:ext>
            </a:extLst>
          </p:cNvPr>
          <p:cNvSpPr/>
          <p:nvPr/>
        </p:nvSpPr>
        <p:spPr>
          <a:xfrm>
            <a:off x="2821577" y="0"/>
            <a:ext cx="6923314" cy="6858000"/>
          </a:xfrm>
          <a:prstGeom prst="rect">
            <a:avLst/>
          </a:prstGeom>
          <a:solidFill>
            <a:schemeClr val="lt1">
              <a:alpha val="74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2B5D27D5-CB5C-4014-9888-34E8F3AEE9B2}"/>
              </a:ext>
            </a:extLst>
          </p:cNvPr>
          <p:cNvSpPr/>
          <p:nvPr/>
        </p:nvSpPr>
        <p:spPr>
          <a:xfrm>
            <a:off x="3248297" y="542108"/>
            <a:ext cx="6122126" cy="5074921"/>
          </a:xfrm>
          <a:prstGeom prst="triangle">
            <a:avLst/>
          </a:prstGeom>
          <a:solidFill>
            <a:schemeClr val="bg1"/>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187C7AE-99E9-4AAD-A43E-61A9A8E9FD66}"/>
              </a:ext>
            </a:extLst>
          </p:cNvPr>
          <p:cNvSpPr txBox="1"/>
          <p:nvPr/>
        </p:nvSpPr>
        <p:spPr>
          <a:xfrm>
            <a:off x="5525588" y="1709448"/>
            <a:ext cx="1567543" cy="523220"/>
          </a:xfrm>
          <a:prstGeom prst="rect">
            <a:avLst/>
          </a:prstGeom>
          <a:noFill/>
        </p:spPr>
        <p:txBody>
          <a:bodyPr wrap="square" rtlCol="0">
            <a:spAutoFit/>
          </a:bodyPr>
          <a:lstStyle/>
          <a:p>
            <a:r>
              <a:rPr lang="en-US" sz="2800" dirty="0"/>
              <a:t>STUDENT</a:t>
            </a:r>
          </a:p>
        </p:txBody>
      </p:sp>
      <p:sp>
        <p:nvSpPr>
          <p:cNvPr id="6" name="TextBox 5">
            <a:extLst>
              <a:ext uri="{FF2B5EF4-FFF2-40B4-BE49-F238E27FC236}">
                <a16:creationId xmlns:a16="http://schemas.microsoft.com/office/drawing/2014/main" id="{C0DAD815-F402-4E01-A5A6-18F70EF30803}"/>
              </a:ext>
            </a:extLst>
          </p:cNvPr>
          <p:cNvSpPr txBox="1"/>
          <p:nvPr/>
        </p:nvSpPr>
        <p:spPr>
          <a:xfrm>
            <a:off x="3553095" y="5093809"/>
            <a:ext cx="1632857" cy="523220"/>
          </a:xfrm>
          <a:prstGeom prst="rect">
            <a:avLst/>
          </a:prstGeom>
          <a:noFill/>
        </p:spPr>
        <p:txBody>
          <a:bodyPr wrap="square" rtlCol="0">
            <a:spAutoFit/>
          </a:bodyPr>
          <a:lstStyle/>
          <a:p>
            <a:r>
              <a:rPr lang="en-US" sz="2800" dirty="0"/>
              <a:t>HUMAN</a:t>
            </a:r>
          </a:p>
        </p:txBody>
      </p:sp>
      <p:sp>
        <p:nvSpPr>
          <p:cNvPr id="7" name="TextBox 6">
            <a:extLst>
              <a:ext uri="{FF2B5EF4-FFF2-40B4-BE49-F238E27FC236}">
                <a16:creationId xmlns:a16="http://schemas.microsoft.com/office/drawing/2014/main" id="{47B7F73D-BB81-4FB1-A91F-5B7CBA2C8DF8}"/>
              </a:ext>
            </a:extLst>
          </p:cNvPr>
          <p:cNvSpPr txBox="1"/>
          <p:nvPr/>
        </p:nvSpPr>
        <p:spPr>
          <a:xfrm>
            <a:off x="7850777" y="5079313"/>
            <a:ext cx="1297577" cy="523220"/>
          </a:xfrm>
          <a:prstGeom prst="rect">
            <a:avLst/>
          </a:prstGeom>
          <a:noFill/>
        </p:spPr>
        <p:txBody>
          <a:bodyPr wrap="square" rtlCol="0">
            <a:spAutoFit/>
          </a:bodyPr>
          <a:lstStyle/>
          <a:p>
            <a:r>
              <a:rPr lang="en-US" sz="2800" dirty="0"/>
              <a:t>GEN AI</a:t>
            </a:r>
          </a:p>
        </p:txBody>
      </p:sp>
      <p:cxnSp>
        <p:nvCxnSpPr>
          <p:cNvPr id="8" name="Straight Arrow Connector 7">
            <a:extLst>
              <a:ext uri="{FF2B5EF4-FFF2-40B4-BE49-F238E27FC236}">
                <a16:creationId xmlns:a16="http://schemas.microsoft.com/office/drawing/2014/main" id="{C3313CF9-947C-480A-B335-1EF124122499}"/>
              </a:ext>
            </a:extLst>
          </p:cNvPr>
          <p:cNvCxnSpPr>
            <a:stCxn id="4" idx="0"/>
            <a:endCxn id="4" idx="2"/>
          </p:cNvCxnSpPr>
          <p:nvPr/>
        </p:nvCxnSpPr>
        <p:spPr>
          <a:xfrm flipH="1">
            <a:off x="3248297" y="542108"/>
            <a:ext cx="3061063" cy="5074921"/>
          </a:xfrm>
          <a:prstGeom prst="straightConnector1">
            <a:avLst/>
          </a:prstGeom>
          <a:ln w="762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372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8DDA2-522A-4EA7-A809-DDE4EC6903B0}"/>
              </a:ext>
            </a:extLst>
          </p:cNvPr>
          <p:cNvSpPr/>
          <p:nvPr/>
        </p:nvSpPr>
        <p:spPr>
          <a:xfrm>
            <a:off x="2821577" y="0"/>
            <a:ext cx="6923314" cy="6858000"/>
          </a:xfrm>
          <a:prstGeom prst="rect">
            <a:avLst/>
          </a:prstGeom>
          <a:solidFill>
            <a:schemeClr val="lt1">
              <a:alpha val="74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2B5D27D5-CB5C-4014-9888-34E8F3AEE9B2}"/>
              </a:ext>
            </a:extLst>
          </p:cNvPr>
          <p:cNvSpPr/>
          <p:nvPr/>
        </p:nvSpPr>
        <p:spPr>
          <a:xfrm>
            <a:off x="3248297" y="542108"/>
            <a:ext cx="6122126" cy="5074921"/>
          </a:xfrm>
          <a:prstGeom prst="triangle">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187C7AE-99E9-4AAD-A43E-61A9A8E9FD66}"/>
              </a:ext>
            </a:extLst>
          </p:cNvPr>
          <p:cNvSpPr txBox="1"/>
          <p:nvPr/>
        </p:nvSpPr>
        <p:spPr>
          <a:xfrm>
            <a:off x="5525588" y="1709448"/>
            <a:ext cx="1567543" cy="523220"/>
          </a:xfrm>
          <a:prstGeom prst="rect">
            <a:avLst/>
          </a:prstGeom>
          <a:noFill/>
        </p:spPr>
        <p:txBody>
          <a:bodyPr wrap="square" rtlCol="0">
            <a:spAutoFit/>
          </a:bodyPr>
          <a:lstStyle/>
          <a:p>
            <a:r>
              <a:rPr lang="en-US" sz="2800" dirty="0"/>
              <a:t>STUDENT</a:t>
            </a:r>
          </a:p>
        </p:txBody>
      </p:sp>
      <p:sp>
        <p:nvSpPr>
          <p:cNvPr id="6" name="TextBox 5">
            <a:extLst>
              <a:ext uri="{FF2B5EF4-FFF2-40B4-BE49-F238E27FC236}">
                <a16:creationId xmlns:a16="http://schemas.microsoft.com/office/drawing/2014/main" id="{C0DAD815-F402-4E01-A5A6-18F70EF30803}"/>
              </a:ext>
            </a:extLst>
          </p:cNvPr>
          <p:cNvSpPr txBox="1"/>
          <p:nvPr/>
        </p:nvSpPr>
        <p:spPr>
          <a:xfrm>
            <a:off x="3553095" y="5093809"/>
            <a:ext cx="1632857" cy="523220"/>
          </a:xfrm>
          <a:prstGeom prst="rect">
            <a:avLst/>
          </a:prstGeom>
          <a:noFill/>
        </p:spPr>
        <p:txBody>
          <a:bodyPr wrap="square" rtlCol="0">
            <a:spAutoFit/>
          </a:bodyPr>
          <a:lstStyle/>
          <a:p>
            <a:r>
              <a:rPr lang="en-US" sz="2800" dirty="0"/>
              <a:t>HUMAN</a:t>
            </a:r>
          </a:p>
        </p:txBody>
      </p:sp>
      <p:sp>
        <p:nvSpPr>
          <p:cNvPr id="7" name="TextBox 6">
            <a:extLst>
              <a:ext uri="{FF2B5EF4-FFF2-40B4-BE49-F238E27FC236}">
                <a16:creationId xmlns:a16="http://schemas.microsoft.com/office/drawing/2014/main" id="{47B7F73D-BB81-4FB1-A91F-5B7CBA2C8DF8}"/>
              </a:ext>
            </a:extLst>
          </p:cNvPr>
          <p:cNvSpPr txBox="1"/>
          <p:nvPr/>
        </p:nvSpPr>
        <p:spPr>
          <a:xfrm>
            <a:off x="7850777" y="5079313"/>
            <a:ext cx="1297577" cy="523220"/>
          </a:xfrm>
          <a:prstGeom prst="rect">
            <a:avLst/>
          </a:prstGeom>
          <a:noFill/>
        </p:spPr>
        <p:txBody>
          <a:bodyPr wrap="square" rtlCol="0">
            <a:spAutoFit/>
          </a:bodyPr>
          <a:lstStyle/>
          <a:p>
            <a:r>
              <a:rPr lang="en-US" sz="2800" dirty="0"/>
              <a:t>GEN AI</a:t>
            </a:r>
          </a:p>
        </p:txBody>
      </p:sp>
      <p:cxnSp>
        <p:nvCxnSpPr>
          <p:cNvPr id="8" name="Straight Arrow Connector 7">
            <a:extLst>
              <a:ext uri="{FF2B5EF4-FFF2-40B4-BE49-F238E27FC236}">
                <a16:creationId xmlns:a16="http://schemas.microsoft.com/office/drawing/2014/main" id="{C3313CF9-947C-480A-B335-1EF124122499}"/>
              </a:ext>
            </a:extLst>
          </p:cNvPr>
          <p:cNvCxnSpPr>
            <a:stCxn id="4" idx="0"/>
            <a:endCxn id="4" idx="2"/>
          </p:cNvCxnSpPr>
          <p:nvPr/>
        </p:nvCxnSpPr>
        <p:spPr>
          <a:xfrm flipH="1">
            <a:off x="3248297" y="542108"/>
            <a:ext cx="3061063" cy="5074921"/>
          </a:xfrm>
          <a:prstGeom prst="straightConnector1">
            <a:avLst/>
          </a:prstGeom>
          <a:ln w="762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47BD088-C5B5-4D9A-91A4-6D4DE8CDE17B}"/>
              </a:ext>
            </a:extLst>
          </p:cNvPr>
          <p:cNvCxnSpPr>
            <a:stCxn id="4" idx="0"/>
            <a:endCxn id="4" idx="4"/>
          </p:cNvCxnSpPr>
          <p:nvPr/>
        </p:nvCxnSpPr>
        <p:spPr>
          <a:xfrm>
            <a:off x="6309360" y="542108"/>
            <a:ext cx="3061063" cy="5074921"/>
          </a:xfrm>
          <a:prstGeom prst="straightConnector1">
            <a:avLst/>
          </a:prstGeom>
          <a:ln w="76200">
            <a:solidFill>
              <a:schemeClr val="bg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709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8DDA2-522A-4EA7-A809-DDE4EC6903B0}"/>
              </a:ext>
            </a:extLst>
          </p:cNvPr>
          <p:cNvSpPr/>
          <p:nvPr/>
        </p:nvSpPr>
        <p:spPr>
          <a:xfrm>
            <a:off x="2821577" y="0"/>
            <a:ext cx="6923314" cy="6858000"/>
          </a:xfrm>
          <a:prstGeom prst="rect">
            <a:avLst/>
          </a:prstGeom>
          <a:solidFill>
            <a:schemeClr val="lt1">
              <a:alpha val="74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2B5D27D5-CB5C-4014-9888-34E8F3AEE9B2}"/>
              </a:ext>
            </a:extLst>
          </p:cNvPr>
          <p:cNvSpPr/>
          <p:nvPr/>
        </p:nvSpPr>
        <p:spPr>
          <a:xfrm>
            <a:off x="3248297" y="542108"/>
            <a:ext cx="6122126" cy="5074921"/>
          </a:xfrm>
          <a:prstGeom prst="triangle">
            <a:avLst/>
          </a:prstGeom>
          <a:solidFill>
            <a:schemeClr val="bg1"/>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187C7AE-99E9-4AAD-A43E-61A9A8E9FD66}"/>
              </a:ext>
            </a:extLst>
          </p:cNvPr>
          <p:cNvSpPr txBox="1"/>
          <p:nvPr/>
        </p:nvSpPr>
        <p:spPr>
          <a:xfrm>
            <a:off x="5525588" y="1709448"/>
            <a:ext cx="1567543" cy="523220"/>
          </a:xfrm>
          <a:prstGeom prst="rect">
            <a:avLst/>
          </a:prstGeom>
          <a:noFill/>
        </p:spPr>
        <p:txBody>
          <a:bodyPr wrap="square" rtlCol="0">
            <a:spAutoFit/>
          </a:bodyPr>
          <a:lstStyle/>
          <a:p>
            <a:r>
              <a:rPr lang="en-US" sz="2800" dirty="0"/>
              <a:t>STUDENT</a:t>
            </a:r>
          </a:p>
        </p:txBody>
      </p:sp>
      <p:sp>
        <p:nvSpPr>
          <p:cNvPr id="6" name="TextBox 5">
            <a:extLst>
              <a:ext uri="{FF2B5EF4-FFF2-40B4-BE49-F238E27FC236}">
                <a16:creationId xmlns:a16="http://schemas.microsoft.com/office/drawing/2014/main" id="{C0DAD815-F402-4E01-A5A6-18F70EF30803}"/>
              </a:ext>
            </a:extLst>
          </p:cNvPr>
          <p:cNvSpPr txBox="1"/>
          <p:nvPr/>
        </p:nvSpPr>
        <p:spPr>
          <a:xfrm>
            <a:off x="3553095" y="5093809"/>
            <a:ext cx="1632857" cy="523220"/>
          </a:xfrm>
          <a:prstGeom prst="rect">
            <a:avLst/>
          </a:prstGeom>
          <a:noFill/>
        </p:spPr>
        <p:txBody>
          <a:bodyPr wrap="square" rtlCol="0">
            <a:spAutoFit/>
          </a:bodyPr>
          <a:lstStyle/>
          <a:p>
            <a:r>
              <a:rPr lang="en-US" sz="2800" dirty="0"/>
              <a:t>HUMAN</a:t>
            </a:r>
          </a:p>
        </p:txBody>
      </p:sp>
      <p:sp>
        <p:nvSpPr>
          <p:cNvPr id="7" name="TextBox 6">
            <a:extLst>
              <a:ext uri="{FF2B5EF4-FFF2-40B4-BE49-F238E27FC236}">
                <a16:creationId xmlns:a16="http://schemas.microsoft.com/office/drawing/2014/main" id="{47B7F73D-BB81-4FB1-A91F-5B7CBA2C8DF8}"/>
              </a:ext>
            </a:extLst>
          </p:cNvPr>
          <p:cNvSpPr txBox="1"/>
          <p:nvPr/>
        </p:nvSpPr>
        <p:spPr>
          <a:xfrm>
            <a:off x="7850777" y="5079313"/>
            <a:ext cx="1297577" cy="523220"/>
          </a:xfrm>
          <a:prstGeom prst="rect">
            <a:avLst/>
          </a:prstGeom>
          <a:noFill/>
        </p:spPr>
        <p:txBody>
          <a:bodyPr wrap="square" rtlCol="0">
            <a:spAutoFit/>
          </a:bodyPr>
          <a:lstStyle/>
          <a:p>
            <a:r>
              <a:rPr lang="en-US" sz="2800" dirty="0"/>
              <a:t>GEN AI</a:t>
            </a:r>
          </a:p>
        </p:txBody>
      </p:sp>
      <p:cxnSp>
        <p:nvCxnSpPr>
          <p:cNvPr id="8" name="Straight Arrow Connector 7">
            <a:extLst>
              <a:ext uri="{FF2B5EF4-FFF2-40B4-BE49-F238E27FC236}">
                <a16:creationId xmlns:a16="http://schemas.microsoft.com/office/drawing/2014/main" id="{49D17E51-B767-4706-B881-636F4BB2C36C}"/>
              </a:ext>
            </a:extLst>
          </p:cNvPr>
          <p:cNvCxnSpPr>
            <a:cxnSpLocks/>
          </p:cNvCxnSpPr>
          <p:nvPr/>
        </p:nvCxnSpPr>
        <p:spPr>
          <a:xfrm flipV="1">
            <a:off x="3248297" y="5602533"/>
            <a:ext cx="6222274" cy="14496"/>
          </a:xfrm>
          <a:prstGeom prst="straightConnector1">
            <a:avLst/>
          </a:prstGeom>
          <a:ln w="7620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136856C6-7836-4005-92A2-3327E4FDA007}"/>
              </a:ext>
            </a:extLst>
          </p:cNvPr>
          <p:cNvCxnSpPr>
            <a:cxnSpLocks/>
            <a:stCxn id="4" idx="0"/>
            <a:endCxn id="4" idx="4"/>
          </p:cNvCxnSpPr>
          <p:nvPr/>
        </p:nvCxnSpPr>
        <p:spPr>
          <a:xfrm>
            <a:off x="6309360" y="542108"/>
            <a:ext cx="3061063" cy="5074921"/>
          </a:xfrm>
          <a:prstGeom prst="straightConnector1">
            <a:avLst/>
          </a:prstGeom>
          <a:ln w="7620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09E0436A-EB87-432E-912A-DFB862A34CB2}"/>
              </a:ext>
            </a:extLst>
          </p:cNvPr>
          <p:cNvCxnSpPr/>
          <p:nvPr/>
        </p:nvCxnSpPr>
        <p:spPr>
          <a:xfrm flipH="1">
            <a:off x="3248297" y="542108"/>
            <a:ext cx="3061063" cy="5074921"/>
          </a:xfrm>
          <a:prstGeom prst="straightConnector1">
            <a:avLst/>
          </a:prstGeom>
          <a:ln w="762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72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D8AB3-83AD-458B-8E15-7564000397A4}"/>
              </a:ext>
            </a:extLst>
          </p:cNvPr>
          <p:cNvSpPr>
            <a:spLocks noGrp="1"/>
          </p:cNvSpPr>
          <p:nvPr>
            <p:ph type="title"/>
          </p:nvPr>
        </p:nvSpPr>
        <p:spPr/>
        <p:txBody>
          <a:bodyPr/>
          <a:lstStyle/>
          <a:p>
            <a:r>
              <a:rPr lang="en-US" b="1" dirty="0">
                <a:solidFill>
                  <a:schemeClr val="accent1"/>
                </a:solidFill>
              </a:rPr>
              <a:t>Key questions</a:t>
            </a:r>
          </a:p>
        </p:txBody>
      </p:sp>
      <p:pic>
        <p:nvPicPr>
          <p:cNvPr id="5" name="Content Placeholder 4">
            <a:extLst>
              <a:ext uri="{FF2B5EF4-FFF2-40B4-BE49-F238E27FC236}">
                <a16:creationId xmlns:a16="http://schemas.microsoft.com/office/drawing/2014/main" id="{1B6777FF-5725-4CF2-9FED-8994172AAC2E}"/>
              </a:ext>
            </a:extLst>
          </p:cNvPr>
          <p:cNvPicPr>
            <a:picLocks noGrp="1" noChangeAspect="1"/>
          </p:cNvPicPr>
          <p:nvPr>
            <p:ph idx="1"/>
          </p:nvPr>
        </p:nvPicPr>
        <p:blipFill>
          <a:blip r:embed="rId2"/>
          <a:stretch>
            <a:fillRect/>
          </a:stretch>
        </p:blipFill>
        <p:spPr>
          <a:xfrm>
            <a:off x="7673009" y="1921565"/>
            <a:ext cx="4438750" cy="3212452"/>
          </a:xfrm>
        </p:spPr>
      </p:pic>
      <p:sp>
        <p:nvSpPr>
          <p:cNvPr id="6" name="TextBox 5">
            <a:extLst>
              <a:ext uri="{FF2B5EF4-FFF2-40B4-BE49-F238E27FC236}">
                <a16:creationId xmlns:a16="http://schemas.microsoft.com/office/drawing/2014/main" id="{D7355974-9A07-4B96-A73F-939223BF5EB9}"/>
              </a:ext>
            </a:extLst>
          </p:cNvPr>
          <p:cNvSpPr txBox="1"/>
          <p:nvPr/>
        </p:nvSpPr>
        <p:spPr>
          <a:xfrm>
            <a:off x="1046922" y="1921565"/>
            <a:ext cx="6626087" cy="4524315"/>
          </a:xfrm>
          <a:prstGeom prst="rect">
            <a:avLst/>
          </a:prstGeom>
          <a:noFill/>
        </p:spPr>
        <p:txBody>
          <a:bodyPr wrap="square" rtlCol="0">
            <a:spAutoFit/>
          </a:bodyPr>
          <a:lstStyle/>
          <a:p>
            <a:pPr marL="342900" indent="-342900">
              <a:buAutoNum type="arabicPeriod"/>
            </a:pPr>
            <a:r>
              <a:rPr lang="en-US" sz="2800" dirty="0"/>
              <a:t>Do my feelings about AI – and my way of expressing those feelings to students – align with my values as a teacher? </a:t>
            </a:r>
          </a:p>
          <a:p>
            <a:pPr marL="342900" indent="-342900">
              <a:buAutoNum type="arabicPeriod"/>
            </a:pPr>
            <a:endParaRPr lang="en-US" sz="2800" dirty="0"/>
          </a:p>
          <a:p>
            <a:pPr marL="342900" indent="-342900">
              <a:buAutoNum type="arabicPeriod"/>
            </a:pPr>
            <a:r>
              <a:rPr lang="en-US" sz="2800" dirty="0"/>
              <a:t>Do I want students to engage with AI as part of their learning?</a:t>
            </a:r>
          </a:p>
          <a:p>
            <a:pPr marL="742950" lvl="1" indent="-285750">
              <a:buFont typeface="Arial" panose="020B0604020202020204" pitchFamily="34" charset="0"/>
              <a:buChar char="•"/>
            </a:pPr>
            <a:r>
              <a:rPr lang="en-US" sz="2400" b="1" dirty="0">
                <a:solidFill>
                  <a:schemeClr val="accent2"/>
                </a:solidFill>
                <a:sym typeface="Wingdings" panose="05000000000000000000" pitchFamily="2" charset="2"/>
              </a:rPr>
              <a:t>NO</a:t>
            </a:r>
            <a:r>
              <a:rPr lang="en-US" sz="2400" dirty="0">
                <a:sym typeface="Wingdings" panose="05000000000000000000" pitchFamily="2" charset="2"/>
              </a:rPr>
              <a:t>  Whom do I want them to trust instead of AI?</a:t>
            </a:r>
          </a:p>
          <a:p>
            <a:pPr marL="742950" lvl="1" indent="-285750">
              <a:buFont typeface="Arial" panose="020B0604020202020204" pitchFamily="34" charset="0"/>
              <a:buChar char="•"/>
            </a:pPr>
            <a:r>
              <a:rPr lang="en-US" sz="2400" b="1" dirty="0">
                <a:solidFill>
                  <a:schemeClr val="accent2"/>
                </a:solidFill>
                <a:sym typeface="Wingdings" panose="05000000000000000000" pitchFamily="2" charset="2"/>
              </a:rPr>
              <a:t>YES</a:t>
            </a:r>
            <a:r>
              <a:rPr lang="en-US" sz="2400" dirty="0">
                <a:sym typeface="Wingdings" panose="05000000000000000000" pitchFamily="2" charset="2"/>
              </a:rPr>
              <a:t>  How will I signal that I trust them to use the tools responsibility? What accountability structures will I put in place?</a:t>
            </a:r>
            <a:endParaRPr lang="en-US" sz="2400" dirty="0"/>
          </a:p>
        </p:txBody>
      </p:sp>
    </p:spTree>
    <p:extLst>
      <p:ext uri="{BB962C8B-B14F-4D97-AF65-F5344CB8AC3E}">
        <p14:creationId xmlns:p14="http://schemas.microsoft.com/office/powerpoint/2010/main" val="34043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F68D-3D08-4A31-A56A-EF23A7E5F1F2}"/>
              </a:ext>
            </a:extLst>
          </p:cNvPr>
          <p:cNvSpPr>
            <a:spLocks noGrp="1"/>
          </p:cNvSpPr>
          <p:nvPr>
            <p:ph type="title"/>
          </p:nvPr>
        </p:nvSpPr>
        <p:spPr/>
        <p:txBody>
          <a:bodyPr/>
          <a:lstStyle/>
          <a:p>
            <a:r>
              <a:rPr lang="en-US" b="1" dirty="0">
                <a:solidFill>
                  <a:schemeClr val="accent1"/>
                </a:solidFill>
              </a:rPr>
              <a:t>Roadmap</a:t>
            </a:r>
          </a:p>
        </p:txBody>
      </p:sp>
      <p:sp>
        <p:nvSpPr>
          <p:cNvPr id="3" name="Content Placeholder 2">
            <a:extLst>
              <a:ext uri="{FF2B5EF4-FFF2-40B4-BE49-F238E27FC236}">
                <a16:creationId xmlns:a16="http://schemas.microsoft.com/office/drawing/2014/main" id="{A8A16E2D-7430-414F-9199-30F0061A0EDD}"/>
              </a:ext>
            </a:extLst>
          </p:cNvPr>
          <p:cNvSpPr>
            <a:spLocks noGrp="1"/>
          </p:cNvSpPr>
          <p:nvPr>
            <p:ph idx="1"/>
          </p:nvPr>
        </p:nvSpPr>
        <p:spPr/>
        <p:txBody>
          <a:bodyPr/>
          <a:lstStyle/>
          <a:p>
            <a:pPr>
              <a:spcAft>
                <a:spcPts val="1800"/>
              </a:spcAft>
            </a:pPr>
            <a:r>
              <a:rPr lang="en-US" dirty="0"/>
              <a:t>Study overview</a:t>
            </a:r>
          </a:p>
          <a:p>
            <a:pPr>
              <a:spcAft>
                <a:spcPts val="1800"/>
              </a:spcAft>
            </a:pPr>
            <a:r>
              <a:rPr lang="en-US" dirty="0"/>
              <a:t>Faculty feelings about AI</a:t>
            </a:r>
          </a:p>
          <a:p>
            <a:pPr>
              <a:spcAft>
                <a:spcPts val="1800"/>
              </a:spcAft>
            </a:pPr>
            <a:r>
              <a:rPr lang="en-US" dirty="0"/>
              <a:t>Making sense of our feelings about AI</a:t>
            </a:r>
          </a:p>
          <a:p>
            <a:pPr marL="914400" lvl="1" indent="-457200">
              <a:buFont typeface="+mj-lt"/>
              <a:buAutoNum type="arabicPeriod"/>
            </a:pPr>
            <a:r>
              <a:rPr lang="en-US" dirty="0"/>
              <a:t>Human-AI relationships (“I don’t like AI”)</a:t>
            </a:r>
          </a:p>
          <a:p>
            <a:pPr marL="914400" lvl="1" indent="-457200">
              <a:buFont typeface="+mj-lt"/>
              <a:buAutoNum type="arabicPeriod"/>
            </a:pPr>
            <a:r>
              <a:rPr lang="en-US" dirty="0"/>
              <a:t>Human-human relationships (“I don’t trust my students with AI”)</a:t>
            </a:r>
          </a:p>
          <a:p>
            <a:pPr marL="914400" lvl="1" indent="-457200">
              <a:buFont typeface="+mj-lt"/>
              <a:buAutoNum type="arabicPeriod"/>
            </a:pPr>
            <a:r>
              <a:rPr lang="en-US" dirty="0"/>
              <a:t>Human-AI-human relationships (“I need my students to trust me rather than/alongside AI”)</a:t>
            </a:r>
          </a:p>
        </p:txBody>
      </p:sp>
    </p:spTree>
    <p:extLst>
      <p:ext uri="{BB962C8B-B14F-4D97-AF65-F5344CB8AC3E}">
        <p14:creationId xmlns:p14="http://schemas.microsoft.com/office/powerpoint/2010/main" val="3084326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52EC9E-3F77-4F1E-9D42-764EA31E5404}"/>
              </a:ext>
            </a:extLst>
          </p:cNvPr>
          <p:cNvSpPr>
            <a:spLocks noGrp="1"/>
          </p:cNvSpPr>
          <p:nvPr>
            <p:ph idx="1"/>
          </p:nvPr>
        </p:nvSpPr>
        <p:spPr>
          <a:xfrm>
            <a:off x="901336" y="483326"/>
            <a:ext cx="10452463" cy="6061165"/>
          </a:xfrm>
        </p:spPr>
        <p:txBody>
          <a:bodyPr>
            <a:normAutofit fontScale="70000" lnSpcReduction="20000"/>
          </a:bodyPr>
          <a:lstStyle/>
          <a:p>
            <a:pPr marL="0" indent="0">
              <a:buNone/>
            </a:pPr>
            <a:r>
              <a:rPr lang="en-US" sz="3200" b="1" dirty="0">
                <a:solidFill>
                  <a:schemeClr val="accent1"/>
                </a:solidFill>
              </a:rPr>
              <a:t>Survey (178 respondents across 16 institutions)</a:t>
            </a:r>
          </a:p>
          <a:p>
            <a:r>
              <a:rPr lang="en-US" sz="2400" i="0" dirty="0">
                <a:solidFill>
                  <a:srgbClr val="000000"/>
                </a:solidFill>
                <a:effectLst/>
              </a:rPr>
              <a:t>How </a:t>
            </a:r>
            <a:r>
              <a:rPr lang="en-US" sz="2400" b="1" i="0" dirty="0">
                <a:solidFill>
                  <a:srgbClr val="000000"/>
                </a:solidFill>
                <a:effectLst/>
              </a:rPr>
              <a:t>interested</a:t>
            </a:r>
            <a:r>
              <a:rPr lang="en-US" sz="2400" i="0" dirty="0">
                <a:solidFill>
                  <a:srgbClr val="000000"/>
                </a:solidFill>
                <a:effectLst/>
              </a:rPr>
              <a:t> are you in integrating AI technology into your teaching?</a:t>
            </a:r>
          </a:p>
          <a:p>
            <a:r>
              <a:rPr lang="en-US" sz="2400" i="0" dirty="0">
                <a:solidFill>
                  <a:srgbClr val="000000"/>
                </a:solidFill>
                <a:effectLst/>
              </a:rPr>
              <a:t>What do you </a:t>
            </a:r>
            <a:r>
              <a:rPr lang="en-US" sz="2400" b="1" i="0" dirty="0">
                <a:solidFill>
                  <a:srgbClr val="000000"/>
                </a:solidFill>
                <a:effectLst/>
              </a:rPr>
              <a:t>hope to achieve </a:t>
            </a:r>
            <a:r>
              <a:rPr lang="en-US" sz="2400" i="0" dirty="0">
                <a:solidFill>
                  <a:srgbClr val="000000"/>
                </a:solidFill>
                <a:effectLst/>
              </a:rPr>
              <a:t>by integrating AI into your teaching? </a:t>
            </a:r>
            <a:r>
              <a:rPr lang="en-US" sz="2400" dirty="0">
                <a:solidFill>
                  <a:srgbClr val="000000"/>
                </a:solidFill>
              </a:rPr>
              <a:t>OR </a:t>
            </a:r>
            <a:r>
              <a:rPr lang="en-US" sz="2400" i="0" dirty="0">
                <a:solidFill>
                  <a:srgbClr val="000000"/>
                </a:solidFill>
                <a:effectLst/>
              </a:rPr>
              <a:t>Why aren’t you interested in integrating AI…</a:t>
            </a:r>
          </a:p>
          <a:p>
            <a:r>
              <a:rPr lang="en-US" sz="2400" dirty="0"/>
              <a:t>What </a:t>
            </a:r>
            <a:r>
              <a:rPr lang="en-US" sz="2400" b="1" dirty="0"/>
              <a:t>challenges or concerns </a:t>
            </a:r>
            <a:r>
              <a:rPr lang="en-US" sz="2400" dirty="0"/>
              <a:t>do you foresee, or have you encountered, in incorporating AI into your teaching?</a:t>
            </a:r>
          </a:p>
          <a:p>
            <a:r>
              <a:rPr lang="en-US" sz="2400" i="0" dirty="0">
                <a:solidFill>
                  <a:srgbClr val="000000"/>
                </a:solidFill>
                <a:effectLst/>
              </a:rPr>
              <a:t>What is the </a:t>
            </a:r>
            <a:r>
              <a:rPr lang="en-US" sz="2400" b="1" i="0" dirty="0">
                <a:solidFill>
                  <a:srgbClr val="000000"/>
                </a:solidFill>
                <a:effectLst/>
              </a:rPr>
              <a:t>purpose</a:t>
            </a:r>
            <a:r>
              <a:rPr lang="en-US" sz="2400" i="0" dirty="0">
                <a:solidFill>
                  <a:srgbClr val="000000"/>
                </a:solidFill>
                <a:effectLst/>
              </a:rPr>
              <a:t> of student writing in your courses? (Writing to learn, writing to communicate, writing to engage, etc.)</a:t>
            </a:r>
          </a:p>
          <a:p>
            <a:r>
              <a:rPr lang="en-US" sz="2400" i="0" dirty="0">
                <a:solidFill>
                  <a:srgbClr val="000000"/>
                </a:solidFill>
                <a:effectLst/>
              </a:rPr>
              <a:t>What </a:t>
            </a:r>
            <a:r>
              <a:rPr lang="en-US" sz="2400" b="1" i="0" dirty="0">
                <a:solidFill>
                  <a:srgbClr val="000000"/>
                </a:solidFill>
                <a:effectLst/>
              </a:rPr>
              <a:t>kinds of writing </a:t>
            </a:r>
            <a:r>
              <a:rPr lang="en-US" sz="2400" i="0" dirty="0">
                <a:solidFill>
                  <a:srgbClr val="000000"/>
                </a:solidFill>
                <a:effectLst/>
              </a:rPr>
              <a:t>do you currently use in your courses?</a:t>
            </a:r>
          </a:p>
          <a:p>
            <a:r>
              <a:rPr lang="en-US" sz="2400" dirty="0"/>
              <a:t>Beyond what you currently use, what kinds of student writing have or would you consider incorporating into your courses? (Select all that apply.) </a:t>
            </a:r>
            <a:endParaRPr lang="en-US" sz="2400" i="0" dirty="0">
              <a:solidFill>
                <a:srgbClr val="000000"/>
              </a:solidFill>
              <a:effectLst/>
            </a:endParaRPr>
          </a:p>
          <a:p>
            <a:r>
              <a:rPr lang="en-US" sz="2400" dirty="0">
                <a:solidFill>
                  <a:srgbClr val="000000"/>
                </a:solidFill>
              </a:rPr>
              <a:t>What specific </a:t>
            </a:r>
            <a:r>
              <a:rPr lang="en-US" sz="2400" b="1" dirty="0">
                <a:solidFill>
                  <a:srgbClr val="000000"/>
                </a:solidFill>
              </a:rPr>
              <a:t>changes </a:t>
            </a:r>
            <a:r>
              <a:rPr lang="en-US" sz="2400" dirty="0">
                <a:solidFill>
                  <a:srgbClr val="000000"/>
                </a:solidFill>
              </a:rPr>
              <a:t>have you made, or do you anticipate making, to your writing assignments? </a:t>
            </a:r>
          </a:p>
          <a:p>
            <a:r>
              <a:rPr lang="en-US" sz="2400" dirty="0">
                <a:solidFill>
                  <a:srgbClr val="000000"/>
                </a:solidFill>
              </a:rPr>
              <a:t>What is/was the </a:t>
            </a:r>
            <a:r>
              <a:rPr lang="en-US" sz="2400" b="1" dirty="0">
                <a:solidFill>
                  <a:srgbClr val="000000"/>
                </a:solidFill>
              </a:rPr>
              <a:t>goal</a:t>
            </a:r>
            <a:r>
              <a:rPr lang="en-US" sz="2400" dirty="0">
                <a:solidFill>
                  <a:srgbClr val="000000"/>
                </a:solidFill>
              </a:rPr>
              <a:t> of these changes?</a:t>
            </a:r>
          </a:p>
          <a:p>
            <a:endParaRPr lang="en-US" sz="2400" dirty="0">
              <a:solidFill>
                <a:srgbClr val="000000"/>
              </a:solidFill>
            </a:endParaRPr>
          </a:p>
          <a:p>
            <a:pPr marL="0" indent="0">
              <a:buNone/>
            </a:pPr>
            <a:r>
              <a:rPr lang="en-US" sz="3200" b="1" dirty="0">
                <a:solidFill>
                  <a:schemeClr val="accent1"/>
                </a:solidFill>
              </a:rPr>
              <a:t>Focus groups (4 sessions, 12 participants across</a:t>
            </a:r>
            <a:r>
              <a:rPr lang="en-US" sz="3200" b="1" dirty="0">
                <a:solidFill>
                  <a:schemeClr val="accent2"/>
                </a:solidFill>
              </a:rPr>
              <a:t> </a:t>
            </a:r>
            <a:r>
              <a:rPr lang="en-US" sz="3200" b="1" dirty="0">
                <a:solidFill>
                  <a:schemeClr val="accent1"/>
                </a:solidFill>
              </a:rPr>
              <a:t>5 institutions)</a:t>
            </a:r>
          </a:p>
          <a:p>
            <a:r>
              <a:rPr lang="en-US" sz="2400" dirty="0">
                <a:solidFill>
                  <a:srgbClr val="000000"/>
                </a:solidFill>
              </a:rPr>
              <a:t>What specific </a:t>
            </a:r>
            <a:r>
              <a:rPr lang="en-US" sz="2400" b="1" dirty="0">
                <a:solidFill>
                  <a:srgbClr val="000000"/>
                </a:solidFill>
              </a:rPr>
              <a:t>changes </a:t>
            </a:r>
            <a:r>
              <a:rPr lang="en-US" sz="2400" dirty="0">
                <a:solidFill>
                  <a:srgbClr val="000000"/>
                </a:solidFill>
              </a:rPr>
              <a:t>have you made, or do you anticipate making, to your writing assignments? </a:t>
            </a:r>
          </a:p>
          <a:p>
            <a:r>
              <a:rPr lang="en-US" sz="2400" dirty="0">
                <a:solidFill>
                  <a:srgbClr val="000000"/>
                </a:solidFill>
              </a:rPr>
              <a:t>How do you </a:t>
            </a:r>
            <a:r>
              <a:rPr lang="en-US" sz="2400" b="1" dirty="0">
                <a:solidFill>
                  <a:srgbClr val="000000"/>
                </a:solidFill>
              </a:rPr>
              <a:t>feel </a:t>
            </a:r>
            <a:r>
              <a:rPr lang="en-US" sz="2400" dirty="0">
                <a:solidFill>
                  <a:srgbClr val="000000"/>
                </a:solidFill>
              </a:rPr>
              <a:t>about the changes? Will they enhance or diminish student writing?</a:t>
            </a:r>
          </a:p>
          <a:p>
            <a:r>
              <a:rPr lang="en-US" sz="2400" dirty="0">
                <a:solidFill>
                  <a:srgbClr val="000000"/>
                </a:solidFill>
              </a:rPr>
              <a:t>How </a:t>
            </a:r>
            <a:r>
              <a:rPr lang="en-US" sz="2400" b="1" dirty="0">
                <a:solidFill>
                  <a:srgbClr val="000000"/>
                </a:solidFill>
              </a:rPr>
              <a:t>prepared</a:t>
            </a:r>
            <a:r>
              <a:rPr lang="en-US" sz="2400" dirty="0">
                <a:solidFill>
                  <a:srgbClr val="000000"/>
                </a:solidFill>
              </a:rPr>
              <a:t> are you to make these changes?</a:t>
            </a:r>
          </a:p>
          <a:p>
            <a:r>
              <a:rPr lang="en-US" sz="2400" dirty="0">
                <a:solidFill>
                  <a:srgbClr val="000000"/>
                </a:solidFill>
              </a:rPr>
              <a:t>What </a:t>
            </a:r>
            <a:r>
              <a:rPr lang="en-US" sz="2400" b="1" dirty="0">
                <a:solidFill>
                  <a:srgbClr val="000000"/>
                </a:solidFill>
              </a:rPr>
              <a:t>doesn’t change </a:t>
            </a:r>
            <a:r>
              <a:rPr lang="en-US" sz="2400" dirty="0">
                <a:solidFill>
                  <a:srgbClr val="000000"/>
                </a:solidFill>
              </a:rPr>
              <a:t>as a result of AI?</a:t>
            </a:r>
          </a:p>
          <a:p>
            <a:r>
              <a:rPr lang="en-US" sz="2400" dirty="0">
                <a:solidFill>
                  <a:srgbClr val="000000"/>
                </a:solidFill>
              </a:rPr>
              <a:t>What changes were </a:t>
            </a:r>
            <a:r>
              <a:rPr lang="en-US" sz="2400" b="1" dirty="0">
                <a:solidFill>
                  <a:srgbClr val="000000"/>
                </a:solidFill>
              </a:rPr>
              <a:t>already underway </a:t>
            </a:r>
            <a:r>
              <a:rPr lang="en-US" sz="2400" dirty="0">
                <a:solidFill>
                  <a:srgbClr val="000000"/>
                </a:solidFill>
              </a:rPr>
              <a:t>before AI?</a:t>
            </a:r>
          </a:p>
          <a:p>
            <a:r>
              <a:rPr lang="en-US" sz="2400" dirty="0">
                <a:solidFill>
                  <a:srgbClr val="000000"/>
                </a:solidFill>
              </a:rPr>
              <a:t>Of the changes you described, which ones would </a:t>
            </a:r>
            <a:r>
              <a:rPr lang="en-US" sz="2400" b="1" dirty="0">
                <a:solidFill>
                  <a:srgbClr val="000000"/>
                </a:solidFill>
              </a:rPr>
              <a:t>make sense in a world where AI did not exist?</a:t>
            </a:r>
            <a:endParaRPr lang="en-US" sz="2400" b="1" dirty="0"/>
          </a:p>
        </p:txBody>
      </p:sp>
    </p:spTree>
    <p:extLst>
      <p:ext uri="{BB962C8B-B14F-4D97-AF65-F5344CB8AC3E}">
        <p14:creationId xmlns:p14="http://schemas.microsoft.com/office/powerpoint/2010/main" val="156516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8EEFB03-DA69-4F48-B5D2-496796FF082F}"/>
              </a:ext>
            </a:extLst>
          </p:cNvPr>
          <p:cNvSpPr txBox="1"/>
          <p:nvPr/>
        </p:nvSpPr>
        <p:spPr>
          <a:xfrm>
            <a:off x="874644" y="833809"/>
            <a:ext cx="9965634" cy="1754326"/>
          </a:xfrm>
          <a:prstGeom prst="rect">
            <a:avLst/>
          </a:prstGeom>
          <a:noFill/>
        </p:spPr>
        <p:txBody>
          <a:bodyPr wrap="square" rtlCol="0">
            <a:spAutoFit/>
          </a:bodyPr>
          <a:lstStyle/>
          <a:p>
            <a:r>
              <a:rPr lang="en-US" sz="3600" i="0" u="none" strike="noStrike" dirty="0">
                <a:solidFill>
                  <a:srgbClr val="000000"/>
                </a:solidFill>
                <a:effectLst/>
                <a:latin typeface="+mn-lt"/>
              </a:rPr>
              <a:t>What </a:t>
            </a:r>
            <a:r>
              <a:rPr lang="en-US" sz="3600" b="1" i="0" u="none" strike="noStrike" dirty="0">
                <a:solidFill>
                  <a:srgbClr val="000000"/>
                </a:solidFill>
                <a:effectLst/>
                <a:latin typeface="+mn-lt"/>
              </a:rPr>
              <a:t>specific changes </a:t>
            </a:r>
            <a:r>
              <a:rPr lang="en-US" sz="3600" i="0" u="none" strike="noStrike" dirty="0">
                <a:solidFill>
                  <a:srgbClr val="000000"/>
                </a:solidFill>
                <a:effectLst/>
                <a:latin typeface="+mn-lt"/>
              </a:rPr>
              <a:t>have you made, or do you anticipate making, to writing assignments as a result of new generative AI tools?</a:t>
            </a:r>
            <a:endParaRPr lang="en-US" sz="3600" dirty="0"/>
          </a:p>
        </p:txBody>
      </p:sp>
      <p:sp>
        <p:nvSpPr>
          <p:cNvPr id="11" name="TextBox 10">
            <a:extLst>
              <a:ext uri="{FF2B5EF4-FFF2-40B4-BE49-F238E27FC236}">
                <a16:creationId xmlns:a16="http://schemas.microsoft.com/office/drawing/2014/main" id="{833657A5-1BAC-49AF-9512-B13F639CB4C3}"/>
              </a:ext>
            </a:extLst>
          </p:cNvPr>
          <p:cNvSpPr txBox="1"/>
          <p:nvPr/>
        </p:nvSpPr>
        <p:spPr>
          <a:xfrm>
            <a:off x="874644" y="4269866"/>
            <a:ext cx="9621078" cy="1200329"/>
          </a:xfrm>
          <a:prstGeom prst="rect">
            <a:avLst/>
          </a:prstGeom>
          <a:noFill/>
        </p:spPr>
        <p:txBody>
          <a:bodyPr wrap="square" rtlCol="0">
            <a:spAutoFit/>
          </a:bodyPr>
          <a:lstStyle/>
          <a:p>
            <a:r>
              <a:rPr lang="en-US" sz="3600" i="0" dirty="0">
                <a:solidFill>
                  <a:srgbClr val="000000"/>
                </a:solidFill>
                <a:effectLst/>
              </a:rPr>
              <a:t>What is/was the </a:t>
            </a:r>
            <a:r>
              <a:rPr lang="en-US" sz="3600" b="1" i="0" dirty="0">
                <a:solidFill>
                  <a:srgbClr val="000000"/>
                </a:solidFill>
                <a:effectLst/>
              </a:rPr>
              <a:t>goal</a:t>
            </a:r>
            <a:r>
              <a:rPr lang="en-US" sz="3600" i="0" dirty="0">
                <a:solidFill>
                  <a:srgbClr val="000000"/>
                </a:solidFill>
                <a:effectLst/>
              </a:rPr>
              <a:t> of these changes to writing assignments?</a:t>
            </a:r>
            <a:endParaRPr lang="en-US" sz="3600" dirty="0"/>
          </a:p>
        </p:txBody>
      </p:sp>
      <p:cxnSp>
        <p:nvCxnSpPr>
          <p:cNvPr id="13" name="Straight Connector 12">
            <a:extLst>
              <a:ext uri="{FF2B5EF4-FFF2-40B4-BE49-F238E27FC236}">
                <a16:creationId xmlns:a16="http://schemas.microsoft.com/office/drawing/2014/main" id="{C8AE1FCF-031C-4106-AAAC-75A9D46F5E54}"/>
              </a:ext>
            </a:extLst>
          </p:cNvPr>
          <p:cNvCxnSpPr/>
          <p:nvPr/>
        </p:nvCxnSpPr>
        <p:spPr>
          <a:xfrm>
            <a:off x="3856383" y="3525078"/>
            <a:ext cx="4386469" cy="0"/>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8304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D9F80-9F83-4CE3-B879-ADF5358ED480}"/>
              </a:ext>
            </a:extLst>
          </p:cNvPr>
          <p:cNvSpPr>
            <a:spLocks noGrp="1"/>
          </p:cNvSpPr>
          <p:nvPr>
            <p:ph type="title"/>
          </p:nvPr>
        </p:nvSpPr>
        <p:spPr>
          <a:xfrm rot="16200000">
            <a:off x="-4595018" y="2766218"/>
            <a:ext cx="10515600" cy="1325563"/>
          </a:xfrm>
        </p:spPr>
        <p:txBody>
          <a:bodyPr>
            <a:normAutofit/>
          </a:bodyPr>
          <a:lstStyle/>
          <a:p>
            <a:pPr algn="ctr"/>
            <a:r>
              <a:rPr lang="en-US" sz="7200" b="1" dirty="0"/>
              <a:t>Specific changes</a:t>
            </a:r>
          </a:p>
        </p:txBody>
      </p:sp>
      <p:pic>
        <p:nvPicPr>
          <p:cNvPr id="5" name="Picture 4">
            <a:extLst>
              <a:ext uri="{FF2B5EF4-FFF2-40B4-BE49-F238E27FC236}">
                <a16:creationId xmlns:a16="http://schemas.microsoft.com/office/drawing/2014/main" id="{CA6010C1-CC01-4122-8BE5-CF6315513760}"/>
              </a:ext>
            </a:extLst>
          </p:cNvPr>
          <p:cNvPicPr>
            <a:picLocks noChangeAspect="1"/>
          </p:cNvPicPr>
          <p:nvPr/>
        </p:nvPicPr>
        <p:blipFill>
          <a:blip r:embed="rId2"/>
          <a:stretch>
            <a:fillRect/>
          </a:stretch>
        </p:blipFill>
        <p:spPr>
          <a:xfrm>
            <a:off x="1537566" y="2238207"/>
            <a:ext cx="6268325" cy="1190791"/>
          </a:xfrm>
          <a:prstGeom prst="rect">
            <a:avLst/>
          </a:prstGeom>
        </p:spPr>
      </p:pic>
      <p:pic>
        <p:nvPicPr>
          <p:cNvPr id="11" name="Picture 10">
            <a:extLst>
              <a:ext uri="{FF2B5EF4-FFF2-40B4-BE49-F238E27FC236}">
                <a16:creationId xmlns:a16="http://schemas.microsoft.com/office/drawing/2014/main" id="{D1FBB4C6-F72A-4FDE-907A-7DC504F76177}"/>
              </a:ext>
            </a:extLst>
          </p:cNvPr>
          <p:cNvPicPr>
            <a:picLocks noChangeAspect="1"/>
          </p:cNvPicPr>
          <p:nvPr/>
        </p:nvPicPr>
        <p:blipFill>
          <a:blip r:embed="rId3"/>
          <a:stretch>
            <a:fillRect/>
          </a:stretch>
        </p:blipFill>
        <p:spPr>
          <a:xfrm>
            <a:off x="1522239" y="5454220"/>
            <a:ext cx="9202434" cy="1209844"/>
          </a:xfrm>
          <a:prstGeom prst="rect">
            <a:avLst/>
          </a:prstGeom>
        </p:spPr>
      </p:pic>
      <p:pic>
        <p:nvPicPr>
          <p:cNvPr id="13" name="Picture 12">
            <a:extLst>
              <a:ext uri="{FF2B5EF4-FFF2-40B4-BE49-F238E27FC236}">
                <a16:creationId xmlns:a16="http://schemas.microsoft.com/office/drawing/2014/main" id="{17F368CE-A98F-49C0-92BE-7BF9D169A6D5}"/>
              </a:ext>
            </a:extLst>
          </p:cNvPr>
          <p:cNvPicPr>
            <a:picLocks noChangeAspect="1"/>
          </p:cNvPicPr>
          <p:nvPr/>
        </p:nvPicPr>
        <p:blipFill>
          <a:blip r:embed="rId4"/>
          <a:stretch>
            <a:fillRect/>
          </a:stretch>
        </p:blipFill>
        <p:spPr>
          <a:xfrm>
            <a:off x="1547093" y="3770768"/>
            <a:ext cx="6258798" cy="1286054"/>
          </a:xfrm>
          <a:prstGeom prst="rect">
            <a:avLst/>
          </a:prstGeom>
        </p:spPr>
      </p:pic>
      <p:pic>
        <p:nvPicPr>
          <p:cNvPr id="15" name="Picture 14">
            <a:extLst>
              <a:ext uri="{FF2B5EF4-FFF2-40B4-BE49-F238E27FC236}">
                <a16:creationId xmlns:a16="http://schemas.microsoft.com/office/drawing/2014/main" id="{AE01D92E-4C39-487A-84F3-0A858E87CA26}"/>
              </a:ext>
            </a:extLst>
          </p:cNvPr>
          <p:cNvPicPr>
            <a:picLocks noChangeAspect="1"/>
          </p:cNvPicPr>
          <p:nvPr/>
        </p:nvPicPr>
        <p:blipFill>
          <a:blip r:embed="rId5"/>
          <a:stretch>
            <a:fillRect/>
          </a:stretch>
        </p:blipFill>
        <p:spPr>
          <a:xfrm>
            <a:off x="1537566" y="324593"/>
            <a:ext cx="10431331" cy="1571844"/>
          </a:xfrm>
          <a:prstGeom prst="rect">
            <a:avLst/>
          </a:prstGeom>
        </p:spPr>
      </p:pic>
    </p:spTree>
    <p:extLst>
      <p:ext uri="{BB962C8B-B14F-4D97-AF65-F5344CB8AC3E}">
        <p14:creationId xmlns:p14="http://schemas.microsoft.com/office/powerpoint/2010/main" val="177774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73C3-676F-48C8-BE08-D311A745A6B3}"/>
              </a:ext>
            </a:extLst>
          </p:cNvPr>
          <p:cNvSpPr txBox="1">
            <a:spLocks/>
          </p:cNvSpPr>
          <p:nvPr/>
        </p:nvSpPr>
        <p:spPr>
          <a:xfrm rot="16200000">
            <a:off x="-4595018" y="276621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t>Goals</a:t>
            </a:r>
          </a:p>
        </p:txBody>
      </p:sp>
      <p:pic>
        <p:nvPicPr>
          <p:cNvPr id="5" name="Picture 4">
            <a:extLst>
              <a:ext uri="{FF2B5EF4-FFF2-40B4-BE49-F238E27FC236}">
                <a16:creationId xmlns:a16="http://schemas.microsoft.com/office/drawing/2014/main" id="{19842ECC-BA2E-4683-A052-6C371BA6E00B}"/>
              </a:ext>
            </a:extLst>
          </p:cNvPr>
          <p:cNvPicPr>
            <a:picLocks noChangeAspect="1"/>
          </p:cNvPicPr>
          <p:nvPr/>
        </p:nvPicPr>
        <p:blipFill>
          <a:blip r:embed="rId3"/>
          <a:stretch>
            <a:fillRect/>
          </a:stretch>
        </p:blipFill>
        <p:spPr>
          <a:xfrm>
            <a:off x="1103799" y="1370694"/>
            <a:ext cx="10126564" cy="4553028"/>
          </a:xfrm>
          <a:prstGeom prst="rect">
            <a:avLst/>
          </a:prstGeom>
        </p:spPr>
      </p:pic>
    </p:spTree>
    <p:extLst>
      <p:ext uri="{BB962C8B-B14F-4D97-AF65-F5344CB8AC3E}">
        <p14:creationId xmlns:p14="http://schemas.microsoft.com/office/powerpoint/2010/main" val="280482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73C3-676F-48C8-BE08-D311A745A6B3}"/>
              </a:ext>
            </a:extLst>
          </p:cNvPr>
          <p:cNvSpPr txBox="1">
            <a:spLocks/>
          </p:cNvSpPr>
          <p:nvPr/>
        </p:nvSpPr>
        <p:spPr>
          <a:xfrm rot="16200000">
            <a:off x="-4595018" y="276621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t>Goals</a:t>
            </a:r>
          </a:p>
        </p:txBody>
      </p:sp>
      <p:pic>
        <p:nvPicPr>
          <p:cNvPr id="5" name="Picture 4">
            <a:extLst>
              <a:ext uri="{FF2B5EF4-FFF2-40B4-BE49-F238E27FC236}">
                <a16:creationId xmlns:a16="http://schemas.microsoft.com/office/drawing/2014/main" id="{19842ECC-BA2E-4683-A052-6C371BA6E00B}"/>
              </a:ext>
            </a:extLst>
          </p:cNvPr>
          <p:cNvPicPr>
            <a:picLocks noChangeAspect="1"/>
          </p:cNvPicPr>
          <p:nvPr/>
        </p:nvPicPr>
        <p:blipFill>
          <a:blip r:embed="rId3"/>
          <a:stretch>
            <a:fillRect/>
          </a:stretch>
        </p:blipFill>
        <p:spPr>
          <a:xfrm>
            <a:off x="1103799" y="1370694"/>
            <a:ext cx="10126564" cy="4553028"/>
          </a:xfrm>
          <a:prstGeom prst="rect">
            <a:avLst/>
          </a:prstGeom>
        </p:spPr>
      </p:pic>
      <p:pic>
        <p:nvPicPr>
          <p:cNvPr id="4" name="Picture 3">
            <a:extLst>
              <a:ext uri="{FF2B5EF4-FFF2-40B4-BE49-F238E27FC236}">
                <a16:creationId xmlns:a16="http://schemas.microsoft.com/office/drawing/2014/main" id="{424BA657-9861-4AE2-A867-923324A6574C}"/>
              </a:ext>
            </a:extLst>
          </p:cNvPr>
          <p:cNvPicPr>
            <a:picLocks noChangeAspect="1"/>
          </p:cNvPicPr>
          <p:nvPr/>
        </p:nvPicPr>
        <p:blipFill>
          <a:blip r:embed="rId4"/>
          <a:stretch>
            <a:fillRect/>
          </a:stretch>
        </p:blipFill>
        <p:spPr>
          <a:xfrm>
            <a:off x="1429113" y="1505363"/>
            <a:ext cx="9544726" cy="3981943"/>
          </a:xfrm>
          <a:prstGeom prst="rect">
            <a:avLst/>
          </a:prstGeom>
        </p:spPr>
      </p:pic>
      <p:sp>
        <p:nvSpPr>
          <p:cNvPr id="6" name="Arrow: Left 5">
            <a:extLst>
              <a:ext uri="{FF2B5EF4-FFF2-40B4-BE49-F238E27FC236}">
                <a16:creationId xmlns:a16="http://schemas.microsoft.com/office/drawing/2014/main" id="{A731ADB6-7026-46CA-A894-A11B499B3CBE}"/>
              </a:ext>
            </a:extLst>
          </p:cNvPr>
          <p:cNvSpPr/>
          <p:nvPr/>
        </p:nvSpPr>
        <p:spPr>
          <a:xfrm>
            <a:off x="11153216" y="3647208"/>
            <a:ext cx="410818" cy="437322"/>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Left 6">
            <a:extLst>
              <a:ext uri="{FF2B5EF4-FFF2-40B4-BE49-F238E27FC236}">
                <a16:creationId xmlns:a16="http://schemas.microsoft.com/office/drawing/2014/main" id="{3E5FBADD-5286-4D26-9FA2-1118011D6726}"/>
              </a:ext>
            </a:extLst>
          </p:cNvPr>
          <p:cNvSpPr/>
          <p:nvPr/>
        </p:nvSpPr>
        <p:spPr>
          <a:xfrm>
            <a:off x="11191790" y="4926495"/>
            <a:ext cx="410818" cy="437322"/>
          </a:xfrm>
          <a:prstGeom prst="lef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95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2704</Words>
  <Application>Microsoft Macintosh PowerPoint</Application>
  <PresentationFormat>Widescreen</PresentationFormat>
  <Paragraphs>230</Paragraphs>
  <Slides>35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Georgia</vt:lpstr>
      <vt:lpstr>Ink Free</vt:lpstr>
      <vt:lpstr>Office Theme</vt:lpstr>
      <vt:lpstr>Substitution vs. Collaboration</vt:lpstr>
      <vt:lpstr>PowerPoint Presentation</vt:lpstr>
      <vt:lpstr>PowerPoint Presentation</vt:lpstr>
      <vt:lpstr>Roadmap</vt:lpstr>
      <vt:lpstr>PowerPoint Presentation</vt:lpstr>
      <vt:lpstr>PowerPoint Presentation</vt:lpstr>
      <vt:lpstr>Specific changes</vt:lpstr>
      <vt:lpstr>PowerPoint Presentation</vt:lpstr>
      <vt:lpstr>PowerPoint Presentation</vt:lpstr>
      <vt:lpstr>PowerPoint Presentation</vt:lpstr>
      <vt:lpstr>PowerPoint Presentation</vt:lpstr>
      <vt:lpstr>The Algorithm in the 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Roadmap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Kiera (ka6x)</dc:creator>
  <cp:lastModifiedBy>Allison, Kiera (ka6x)</cp:lastModifiedBy>
  <cp:revision>57</cp:revision>
  <dcterms:created xsi:type="dcterms:W3CDTF">2025-04-29T21:53:02Z</dcterms:created>
  <dcterms:modified xsi:type="dcterms:W3CDTF">2025-05-16T23:20:22Z</dcterms:modified>
</cp:coreProperties>
</file>