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36"/>
  </p:notesMasterIdLst>
  <p:sldIdLst>
    <p:sldId id="269" r:id="rId3"/>
    <p:sldId id="311" r:id="rId4"/>
    <p:sldId id="310" r:id="rId5"/>
    <p:sldId id="299" r:id="rId6"/>
    <p:sldId id="301" r:id="rId7"/>
    <p:sldId id="332" r:id="rId8"/>
    <p:sldId id="291" r:id="rId9"/>
    <p:sldId id="331" r:id="rId10"/>
    <p:sldId id="289" r:id="rId11"/>
    <p:sldId id="280" r:id="rId12"/>
    <p:sldId id="302" r:id="rId13"/>
    <p:sldId id="306" r:id="rId14"/>
    <p:sldId id="312" r:id="rId15"/>
    <p:sldId id="313" r:id="rId16"/>
    <p:sldId id="314" r:id="rId17"/>
    <p:sldId id="315" r:id="rId18"/>
    <p:sldId id="318" r:id="rId19"/>
    <p:sldId id="316" r:id="rId20"/>
    <p:sldId id="317" r:id="rId21"/>
    <p:sldId id="319" r:id="rId22"/>
    <p:sldId id="320" r:id="rId23"/>
    <p:sldId id="321" r:id="rId24"/>
    <p:sldId id="322" r:id="rId25"/>
    <p:sldId id="326" r:id="rId26"/>
    <p:sldId id="323" r:id="rId27"/>
    <p:sldId id="324" r:id="rId28"/>
    <p:sldId id="325" r:id="rId29"/>
    <p:sldId id="327" r:id="rId30"/>
    <p:sldId id="328" r:id="rId31"/>
    <p:sldId id="330" r:id="rId32"/>
    <p:sldId id="307" r:id="rId33"/>
    <p:sldId id="308" r:id="rId34"/>
    <p:sldId id="32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20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89"/>
    <p:restoredTop sz="74368"/>
  </p:normalViewPr>
  <p:slideViewPr>
    <p:cSldViewPr>
      <p:cViewPr varScale="1">
        <p:scale>
          <a:sx n="86" d="100"/>
          <a:sy n="86" d="100"/>
        </p:scale>
        <p:origin x="2648" y="184"/>
      </p:cViewPr>
      <p:guideLst>
        <p:guide orient="horz" pos="2160"/>
        <p:guide pos="2880"/>
      </p:guideLst>
    </p:cSldViewPr>
  </p:slideViewPr>
  <p:notesTextViewPr>
    <p:cViewPr>
      <p:scale>
        <a:sx n="1" d="1"/>
        <a:sy n="1" d="1"/>
      </p:scale>
      <p:origin x="0" y="0"/>
    </p:cViewPr>
  </p:notesTextViewPr>
  <p:notesViewPr>
    <p:cSldViewPr>
      <p:cViewPr varScale="1">
        <p:scale>
          <a:sx n="93" d="100"/>
          <a:sy n="93" d="100"/>
        </p:scale>
        <p:origin x="3128" y="2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312742-495B-4FDC-A45A-76E5D792A723}" type="datetimeFigureOut">
              <a:rPr lang="en-US" smtClean="0"/>
              <a:t>9/2/22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8BE51F-497A-46C5-AA96-110AC490A90C}" type="slidenum">
              <a:rPr lang="en-US" smtClean="0"/>
              <a:t>‹#›</a:t>
            </a:fld>
            <a:endParaRPr lang="en-US"/>
          </a:p>
        </p:txBody>
      </p:sp>
    </p:spTree>
    <p:extLst>
      <p:ext uri="{BB962C8B-B14F-4D97-AF65-F5344CB8AC3E}">
        <p14:creationId xmlns:p14="http://schemas.microsoft.com/office/powerpoint/2010/main" val="349625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aptrust.org/"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docs.google.com/spreadsheets/d/1PYOhBh6bglh6BkQFlpvNLOwlpzvQyguWAG8AkQMtU0s/edit#gid=0"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aptrust.org/"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docs.google.com/spreadsheets/d/1PYOhBh6bglh6BkQFlpvNLOwlpzvQyguWAG8AkQMtU0s/edit#gid=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lorentzcenter.n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orce11.org/group/fairgroup/fairprinciple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3667784-0612-DD40-88FE-AE366B2224B9}" type="slidenum">
              <a:rPr lang="en-US" smtClean="0"/>
              <a:t>1</a:t>
            </a:fld>
            <a:endParaRPr lang="en-US"/>
          </a:p>
        </p:txBody>
      </p:sp>
    </p:spTree>
    <p:extLst>
      <p:ext uri="{BB962C8B-B14F-4D97-AF65-F5344CB8AC3E}">
        <p14:creationId xmlns:p14="http://schemas.microsoft.com/office/powerpoint/2010/main" val="241732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Benefits of using Libra Data include:</a:t>
            </a:r>
          </a:p>
          <a:p>
            <a:r>
              <a:rPr lang="en-US" b="1" dirty="0"/>
              <a:t>Increased visibility and impact of your research data. </a:t>
            </a:r>
            <a:br>
              <a:rPr lang="en-US" dirty="0"/>
            </a:br>
            <a:r>
              <a:rPr lang="en-US" dirty="0"/>
              <a:t>Sharing your data publicly can increase your research impact and visibility, creating additional opportunities for collaboration and connection within and beyond your existing network. To assist in the sharing process, a persistent identifier (DOI) is created for each Libra Data dataset.</a:t>
            </a:r>
          </a:p>
          <a:p>
            <a:r>
              <a:rPr lang="en-US" b="1" dirty="0"/>
              <a:t>Safe management of your data.</a:t>
            </a:r>
            <a:br>
              <a:rPr lang="en-US" b="1" dirty="0"/>
            </a:br>
            <a:r>
              <a:rPr lang="en-US" dirty="0"/>
              <a:t>Depositing your research data in Libra Data not only makes your data discoverable and accessible to a wider audience, but also keeps your data safer. The UVA Library, and UVA’s Information Technology Services, are committed to the durability and sustainability of scholarship deposited in Libra. Libra uses standard data management practices, including security and backup procedures, to provide a reasonable assurance that files will remain retrievable over time. Libra Data will be preserved in the </a:t>
            </a:r>
            <a:r>
              <a:rPr lang="en-US" dirty="0">
                <a:hlinkClick r:id="rId3"/>
              </a:rPr>
              <a:t>Academic Preservation Trust</a:t>
            </a:r>
            <a:r>
              <a:rPr lang="en-US" dirty="0"/>
              <a:t>, of which UVA Library is a founding member and partner.</a:t>
            </a:r>
          </a:p>
          <a:p>
            <a:r>
              <a:rPr lang="en-US" b="1" dirty="0"/>
              <a:t>Fulfillment of journal and grant mandates.</a:t>
            </a:r>
            <a:br>
              <a:rPr lang="en-US" b="1" dirty="0"/>
            </a:br>
            <a:r>
              <a:rPr lang="en-US" dirty="0"/>
              <a:t>More journals and public and private </a:t>
            </a:r>
            <a:r>
              <a:rPr lang="en-US" dirty="0">
                <a:hlinkClick r:id="rId4"/>
              </a:rPr>
              <a:t>funding </a:t>
            </a:r>
            <a:r>
              <a:rPr lang="en-US" dirty="0" err="1">
                <a:hlinkClick r:id="rId4"/>
              </a:rPr>
              <a:t>agencies</a:t>
            </a:r>
            <a:r>
              <a:rPr lang="en-US" dirty="0" err="1"/>
              <a:t>are</a:t>
            </a:r>
            <a:r>
              <a:rPr lang="en-US" dirty="0"/>
              <a:t> requiring that researchers deposit data created as part of the research process. Publishing your data within Libra Data meets the requirements of these mandates.</a:t>
            </a:r>
          </a:p>
          <a:p>
            <a:r>
              <a:rPr lang="en-US" b="1" dirty="0"/>
              <a:t>Valuable research time saved.</a:t>
            </a:r>
            <a:br>
              <a:rPr lang="en-US" dirty="0"/>
            </a:br>
            <a:r>
              <a:rPr lang="en-US" dirty="0"/>
              <a:t>Using Libra Data’s easy-to-use interface to deposit, describe, and share your data saves you time and allows you to focus on your research.</a:t>
            </a:r>
          </a:p>
        </p:txBody>
      </p:sp>
      <p:sp>
        <p:nvSpPr>
          <p:cNvPr id="4" name="Slide Number Placeholder 3"/>
          <p:cNvSpPr>
            <a:spLocks noGrp="1"/>
          </p:cNvSpPr>
          <p:nvPr>
            <p:ph type="sldNum" sz="quarter" idx="10"/>
          </p:nvPr>
        </p:nvSpPr>
        <p:spPr/>
        <p:txBody>
          <a:bodyPr/>
          <a:lstStyle/>
          <a:p>
            <a:fld id="{A3667784-0612-DD40-88FE-AE366B2224B9}" type="slidenum">
              <a:rPr lang="en-US" smtClean="0"/>
              <a:t>10</a:t>
            </a:fld>
            <a:endParaRPr lang="en-US"/>
          </a:p>
        </p:txBody>
      </p:sp>
    </p:spTree>
    <p:extLst>
      <p:ext uri="{BB962C8B-B14F-4D97-AF65-F5344CB8AC3E}">
        <p14:creationId xmlns:p14="http://schemas.microsoft.com/office/powerpoint/2010/main" val="2138628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667784-0612-DD40-88FE-AE366B2224B9}" type="slidenum">
              <a:rPr lang="en-US" smtClean="0"/>
              <a:t>11</a:t>
            </a:fld>
            <a:endParaRPr lang="en-US"/>
          </a:p>
        </p:txBody>
      </p:sp>
    </p:spTree>
    <p:extLst>
      <p:ext uri="{BB962C8B-B14F-4D97-AF65-F5344CB8AC3E}">
        <p14:creationId xmlns:p14="http://schemas.microsoft.com/office/powerpoint/2010/main" val="2763212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demonstrate (on </a:t>
            </a:r>
            <a:r>
              <a:rPr lang="en-US" dirty="0" err="1"/>
              <a:t>dvdev</a:t>
            </a:r>
            <a:r>
              <a:rPr lang="en-US" dirty="0"/>
              <a:t>):</a:t>
            </a:r>
          </a:p>
          <a:p>
            <a:endParaRPr lang="en-US" dirty="0"/>
          </a:p>
          <a:p>
            <a:r>
              <a:rPr lang="en-US" dirty="0"/>
              <a:t>Home page</a:t>
            </a:r>
          </a:p>
          <a:p>
            <a:pPr marL="171450" indent="-171450">
              <a:buFont typeface="Arial" charset="0"/>
              <a:buChar char="•"/>
            </a:pPr>
            <a:r>
              <a:rPr lang="en-US" dirty="0"/>
              <a:t>Guides</a:t>
            </a:r>
          </a:p>
          <a:p>
            <a:pPr marL="171450" indent="-171450">
              <a:buFont typeface="Arial" charset="0"/>
              <a:buChar char="•"/>
            </a:pPr>
            <a:r>
              <a:rPr lang="en-US" dirty="0"/>
              <a:t>Web pages </a:t>
            </a:r>
            <a:r>
              <a:rPr lang="mr-IN" dirty="0"/>
              <a:t>–</a:t>
            </a:r>
            <a:r>
              <a:rPr lang="en-US" dirty="0"/>
              <a:t> with policies </a:t>
            </a:r>
            <a:r>
              <a:rPr lang="mr-IN" dirty="0"/>
              <a:t>–</a:t>
            </a:r>
            <a:r>
              <a:rPr lang="en-US" dirty="0"/>
              <a:t> deposit license - checklist</a:t>
            </a:r>
          </a:p>
          <a:p>
            <a:pPr marL="171450" indent="-171450">
              <a:buFont typeface="Arial" charset="0"/>
              <a:buChar char="•"/>
            </a:pPr>
            <a:endParaRPr lang="en-US" dirty="0"/>
          </a:p>
          <a:p>
            <a:pPr marL="171450" indent="-171450">
              <a:buFont typeface="Arial" charset="0"/>
              <a:buChar char="•"/>
            </a:pPr>
            <a:r>
              <a:rPr lang="en-US" dirty="0" err="1"/>
              <a:t>UVa</a:t>
            </a:r>
            <a:r>
              <a:rPr lang="en-US" dirty="0"/>
              <a:t> login credentials</a:t>
            </a:r>
          </a:p>
          <a:p>
            <a:pPr marL="171450" indent="-171450">
              <a:buFont typeface="Arial" charset="0"/>
              <a:buChar char="•"/>
            </a:pPr>
            <a:r>
              <a:rPr lang="en-US" dirty="0"/>
              <a:t>DOI generation</a:t>
            </a:r>
          </a:p>
          <a:p>
            <a:pPr marL="171450" indent="-171450">
              <a:buFont typeface="Arial" charset="0"/>
              <a:buChar char="•"/>
            </a:pPr>
            <a:r>
              <a:rPr lang="en-US" dirty="0"/>
              <a:t>Citation Visibility</a:t>
            </a:r>
          </a:p>
          <a:p>
            <a:pPr marL="171450" indent="-171450">
              <a:buFont typeface="Arial" charset="0"/>
              <a:buChar char="•"/>
            </a:pPr>
            <a:endParaRPr lang="en-US" dirty="0"/>
          </a:p>
          <a:p>
            <a:pPr marL="171450" indent="-171450">
              <a:buFont typeface="Arial" charset="0"/>
              <a:buChar char="•"/>
            </a:pPr>
            <a:r>
              <a:rPr lang="en-US" dirty="0"/>
              <a:t>Depositing</a:t>
            </a:r>
          </a:p>
          <a:p>
            <a:pPr marL="628650" lvl="1" indent="-171450">
              <a:buFont typeface="Arial" charset="0"/>
              <a:buChar char="•"/>
            </a:pPr>
            <a:r>
              <a:rPr lang="en-US" dirty="0"/>
              <a:t>Metadata only, URL to other repo</a:t>
            </a:r>
          </a:p>
          <a:p>
            <a:pPr marL="628650" lvl="1" indent="-171450">
              <a:buFont typeface="Arial" charset="0"/>
              <a:buChar char="•"/>
            </a:pPr>
            <a:r>
              <a:rPr lang="en-US" dirty="0"/>
              <a:t>Permissions, others to add</a:t>
            </a:r>
          </a:p>
          <a:p>
            <a:pPr marL="628650" lvl="1" indent="-171450">
              <a:buFont typeface="Arial" charset="0"/>
              <a:buChar char="•"/>
            </a:pPr>
            <a:r>
              <a:rPr lang="en-US" dirty="0" err="1"/>
              <a:t>UVa</a:t>
            </a:r>
            <a:r>
              <a:rPr lang="en-US" dirty="0"/>
              <a:t> deposit license (popup)</a:t>
            </a:r>
          </a:p>
          <a:p>
            <a:pPr marL="628650" lvl="1" indent="-171450">
              <a:buFont typeface="Arial" charset="0"/>
              <a:buChar char="•"/>
            </a:pPr>
            <a:r>
              <a:rPr lang="en-US" dirty="0"/>
              <a:t>Pre-publish URL for reviewers (but not anonymous)</a:t>
            </a:r>
          </a:p>
          <a:p>
            <a:pPr marL="628650" lvl="1" indent="-171450">
              <a:buFont typeface="Arial" charset="0"/>
              <a:buChar char="•"/>
            </a:pPr>
            <a:endParaRPr lang="en-US" dirty="0"/>
          </a:p>
          <a:p>
            <a:pPr marL="457200" lvl="1" indent="0">
              <a:buFont typeface="Arial" charset="0"/>
              <a:buNone/>
            </a:pPr>
            <a:endParaRPr lang="en-US" dirty="0"/>
          </a:p>
          <a:p>
            <a:pPr marL="0" lvl="0" indent="0">
              <a:buFont typeface="Arial" charset="0"/>
              <a:buNone/>
            </a:pPr>
            <a:r>
              <a:rPr lang="en-US" dirty="0"/>
              <a:t>Other Features </a:t>
            </a:r>
          </a:p>
          <a:p>
            <a:pPr marL="0" lvl="0" indent="0">
              <a:buFont typeface="Arial" charset="0"/>
              <a:buNone/>
            </a:pPr>
            <a:r>
              <a:rPr lang="en-US" dirty="0"/>
              <a:t>Linking papers &amp; data</a:t>
            </a:r>
          </a:p>
          <a:p>
            <a:pPr marL="0" lvl="0" indent="0">
              <a:buFont typeface="Arial" charset="0"/>
              <a:buNone/>
            </a:pPr>
            <a:endParaRPr lang="en-US" dirty="0"/>
          </a:p>
          <a:p>
            <a:pPr marL="0" lvl="0" indent="0">
              <a:buFont typeface="Arial" charset="0"/>
              <a:buNone/>
            </a:pPr>
            <a:r>
              <a:rPr lang="en-US" dirty="0"/>
              <a:t>Account – </a:t>
            </a:r>
          </a:p>
          <a:p>
            <a:pPr marL="0" lvl="0" indent="0">
              <a:buFont typeface="Arial" charset="0"/>
              <a:buNone/>
            </a:pPr>
            <a:r>
              <a:rPr lang="en-US" dirty="0"/>
              <a:t>API, </a:t>
            </a:r>
            <a:r>
              <a:rPr lang="en-US" dirty="0" err="1"/>
              <a:t>Mydata</a:t>
            </a:r>
            <a:endParaRPr lang="en-US" dirty="0"/>
          </a:p>
          <a:p>
            <a:pPr marL="0" lvl="0" indent="0">
              <a:buFont typeface="Arial" charset="0"/>
              <a:buNone/>
            </a:pPr>
            <a:endParaRPr lang="en-US" dirty="0"/>
          </a:p>
          <a:p>
            <a:pPr marL="171450" marR="0" lvl="0" indent="-171450" algn="l" defTabSz="457200" rtl="0" eaLnBrk="1" fontAlgn="auto" latinLnBrk="0" hangingPunct="1">
              <a:lnSpc>
                <a:spcPct val="100000"/>
              </a:lnSpc>
              <a:spcBef>
                <a:spcPts val="0"/>
              </a:spcBef>
              <a:spcAft>
                <a:spcPts val="0"/>
              </a:spcAft>
              <a:buClrTx/>
              <a:buSzTx/>
              <a:buFont typeface="Arial" charset="0"/>
              <a:buChar char="•"/>
              <a:tabLst/>
              <a:defRPr/>
            </a:pPr>
            <a:endParaRPr lang="en-US" dirty="0"/>
          </a:p>
          <a:p>
            <a:pPr marL="0" marR="0" lvl="0" indent="0" algn="l" defTabSz="457200" rtl="0" eaLnBrk="1" fontAlgn="auto" latinLnBrk="0" hangingPunct="1">
              <a:lnSpc>
                <a:spcPct val="100000"/>
              </a:lnSpc>
              <a:spcBef>
                <a:spcPts val="0"/>
              </a:spcBef>
              <a:spcAft>
                <a:spcPts val="0"/>
              </a:spcAft>
              <a:buClrTx/>
              <a:buSzTx/>
              <a:buFont typeface="Arial" charset="0"/>
              <a:buNone/>
              <a:tabLst/>
              <a:defRPr/>
            </a:pPr>
            <a:r>
              <a:rPr lang="en-US" dirty="0"/>
              <a:t>Search (here or Virgo or Libra page)</a:t>
            </a:r>
          </a:p>
          <a:p>
            <a:pPr marL="171450" marR="0" lvl="0" indent="-171450" algn="l" defTabSz="457200" rtl="0" eaLnBrk="1" fontAlgn="auto" latinLnBrk="0" hangingPunct="1">
              <a:lnSpc>
                <a:spcPct val="100000"/>
              </a:lnSpc>
              <a:spcBef>
                <a:spcPts val="0"/>
              </a:spcBef>
              <a:spcAft>
                <a:spcPts val="0"/>
              </a:spcAft>
              <a:buClrTx/>
              <a:buSzTx/>
              <a:buFont typeface="Arial" charset="0"/>
              <a:buChar char="•"/>
              <a:tabLst/>
              <a:defRPr/>
            </a:pPr>
            <a:r>
              <a:rPr lang="en-US" dirty="0"/>
              <a:t>Harvesting of Harvard </a:t>
            </a:r>
            <a:r>
              <a:rPr lang="en-US" dirty="0" err="1"/>
              <a:t>UVa-afflications</a:t>
            </a:r>
            <a:endParaRPr lang="en-US" dirty="0"/>
          </a:p>
          <a:p>
            <a:pPr marL="171450" indent="-171450">
              <a:buFont typeface="Arial" charset="0"/>
              <a:buChar char="•"/>
            </a:pPr>
            <a:endParaRPr lang="en-US" dirty="0"/>
          </a:p>
          <a:p>
            <a:endParaRPr lang="en-US" dirty="0"/>
          </a:p>
          <a:p>
            <a:endParaRPr lang="en-US" dirty="0">
              <a:latin typeface="Calibri" charset="0"/>
            </a:endParaRPr>
          </a:p>
        </p:txBody>
      </p:sp>
      <p:sp>
        <p:nvSpPr>
          <p:cNvPr id="4" name="Slide Number Placeholder 3"/>
          <p:cNvSpPr>
            <a:spLocks noGrp="1"/>
          </p:cNvSpPr>
          <p:nvPr>
            <p:ph type="sldNum" sz="quarter" idx="10"/>
          </p:nvPr>
        </p:nvSpPr>
        <p:spPr/>
        <p:txBody>
          <a:bodyPr/>
          <a:lstStyle/>
          <a:p>
            <a:fld id="{A3667784-0612-DD40-88FE-AE366B2224B9}" type="slidenum">
              <a:rPr lang="en-US" smtClean="0"/>
              <a:t>12</a:t>
            </a:fld>
            <a:endParaRPr lang="en-US"/>
          </a:p>
        </p:txBody>
      </p:sp>
    </p:spTree>
    <p:extLst>
      <p:ext uri="{BB962C8B-B14F-4D97-AF65-F5344CB8AC3E}">
        <p14:creationId xmlns:p14="http://schemas.microsoft.com/office/powerpoint/2010/main" val="3180068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BE51F-497A-46C5-AA96-110AC490A90C}" type="slidenum">
              <a:rPr lang="en-US" smtClean="0"/>
              <a:t>18</a:t>
            </a:fld>
            <a:endParaRPr lang="en-US"/>
          </a:p>
        </p:txBody>
      </p:sp>
    </p:spTree>
    <p:extLst>
      <p:ext uri="{BB962C8B-B14F-4D97-AF65-F5344CB8AC3E}">
        <p14:creationId xmlns:p14="http://schemas.microsoft.com/office/powerpoint/2010/main" val="2092338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BE51F-497A-46C5-AA96-110AC490A90C}" type="slidenum">
              <a:rPr lang="en-US" smtClean="0"/>
              <a:t>30</a:t>
            </a:fld>
            <a:endParaRPr lang="en-US"/>
          </a:p>
        </p:txBody>
      </p:sp>
    </p:spTree>
    <p:extLst>
      <p:ext uri="{BB962C8B-B14F-4D97-AF65-F5344CB8AC3E}">
        <p14:creationId xmlns:p14="http://schemas.microsoft.com/office/powerpoint/2010/main" val="267641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err="1"/>
              <a:t>LibraData</a:t>
            </a:r>
            <a:r>
              <a:rPr lang="en-US" dirty="0"/>
              <a:t> - </a:t>
            </a:r>
            <a:r>
              <a:rPr lang="en-US" dirty="0" err="1"/>
              <a:t>UVa’s</a:t>
            </a:r>
            <a:r>
              <a:rPr lang="en-US" dirty="0"/>
              <a:t> Open Data repository to comply with sharing requirements (funders AND publishers)</a:t>
            </a:r>
          </a:p>
          <a:p>
            <a:pPr marL="0" lvl="0" indent="0" algn="l" rtl="0">
              <a:spcBef>
                <a:spcPts val="0"/>
              </a:spcBef>
              <a:spcAft>
                <a:spcPts val="0"/>
              </a:spcAft>
              <a:buNone/>
            </a:pPr>
            <a:r>
              <a:rPr lang="en-US" dirty="0"/>
              <a:t>Based on </a:t>
            </a:r>
            <a:r>
              <a:rPr lang="en-US" dirty="0" err="1"/>
              <a:t>Dataverse</a:t>
            </a:r>
            <a:r>
              <a:rPr lang="en-US" dirty="0"/>
              <a:t> open source software developed and used at Harvard</a:t>
            </a:r>
          </a:p>
          <a:p>
            <a:pPr marL="0" lvl="0" indent="0" algn="l" rtl="0">
              <a:spcBef>
                <a:spcPts val="0"/>
              </a:spcBef>
              <a:spcAft>
                <a:spcPts val="0"/>
              </a:spcAft>
              <a:buNone/>
            </a:pPr>
            <a:r>
              <a:rPr lang="en-US" dirty="0" err="1"/>
              <a:t>LibraOpen</a:t>
            </a:r>
            <a:r>
              <a:rPr lang="en-US" dirty="0"/>
              <a:t> place to put “allowable” version of articles, but ANY output accepted.</a:t>
            </a:r>
          </a:p>
          <a:p>
            <a:endParaRPr lang="en-US" dirty="0"/>
          </a:p>
        </p:txBody>
      </p:sp>
      <p:sp>
        <p:nvSpPr>
          <p:cNvPr id="4" name="Slide Number Placeholder 3"/>
          <p:cNvSpPr>
            <a:spLocks noGrp="1"/>
          </p:cNvSpPr>
          <p:nvPr>
            <p:ph type="sldNum" sz="quarter" idx="5"/>
          </p:nvPr>
        </p:nvSpPr>
        <p:spPr/>
        <p:txBody>
          <a:bodyPr/>
          <a:lstStyle/>
          <a:p>
            <a:fld id="{988BE51F-497A-46C5-AA96-110AC490A90C}" type="slidenum">
              <a:rPr lang="en-US" smtClean="0"/>
              <a:t>31</a:t>
            </a:fld>
            <a:endParaRPr lang="en-US"/>
          </a:p>
        </p:txBody>
      </p:sp>
    </p:spTree>
    <p:extLst>
      <p:ext uri="{BB962C8B-B14F-4D97-AF65-F5344CB8AC3E}">
        <p14:creationId xmlns:p14="http://schemas.microsoft.com/office/powerpoint/2010/main" val="2472063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 Library has you covered across your research life cycle, from finding, collecting, analyzing your research to disseminating your research – all with an eye toward OPEN!</a:t>
            </a:r>
          </a:p>
          <a:p>
            <a:pPr marL="0" lvl="0" indent="0" algn="l" rtl="0">
              <a:spcBef>
                <a:spcPts val="0"/>
              </a:spcBef>
              <a:spcAft>
                <a:spcPts val="0"/>
              </a:spcAft>
              <a:buNone/>
            </a:pPr>
            <a:r>
              <a:rPr lang="en-US" dirty="0"/>
              <a:t>Open as possible, as closed as necessary.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5"/>
          </p:nvPr>
        </p:nvSpPr>
        <p:spPr/>
        <p:txBody>
          <a:bodyPr/>
          <a:lstStyle/>
          <a:p>
            <a:fld id="{988BE51F-497A-46C5-AA96-110AC490A90C}" type="slidenum">
              <a:rPr lang="en-US" smtClean="0"/>
              <a:t>32</a:t>
            </a:fld>
            <a:endParaRPr lang="en-US"/>
          </a:p>
        </p:txBody>
      </p:sp>
    </p:spTree>
    <p:extLst>
      <p:ext uri="{BB962C8B-B14F-4D97-AF65-F5344CB8AC3E}">
        <p14:creationId xmlns:p14="http://schemas.microsoft.com/office/powerpoint/2010/main" val="1721402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BE51F-497A-46C5-AA96-110AC490A90C}" type="slidenum">
              <a:rPr lang="en-US" smtClean="0"/>
              <a:t>33</a:t>
            </a:fld>
            <a:endParaRPr lang="en-US"/>
          </a:p>
        </p:txBody>
      </p:sp>
    </p:spTree>
    <p:extLst>
      <p:ext uri="{BB962C8B-B14F-4D97-AF65-F5344CB8AC3E}">
        <p14:creationId xmlns:p14="http://schemas.microsoft.com/office/powerpoint/2010/main" val="1795578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30000" dirty="0"/>
              <a:t>st</a:t>
            </a:r>
            <a:r>
              <a:rPr lang="en-US" dirty="0"/>
              <a:t> I want to hear from you about your use (and not use) of Data Repositories</a:t>
            </a:r>
          </a:p>
          <a:p>
            <a:endParaRPr lang="en-US" dirty="0"/>
          </a:p>
          <a:p>
            <a:r>
              <a:rPr lang="en-US" dirty="0"/>
              <a:t>Have you tried to find data online? </a:t>
            </a:r>
          </a:p>
          <a:p>
            <a:endParaRPr lang="en-US" dirty="0"/>
          </a:p>
          <a:p>
            <a:endParaRPr lang="en-US" dirty="0"/>
          </a:p>
        </p:txBody>
      </p:sp>
      <p:sp>
        <p:nvSpPr>
          <p:cNvPr id="4" name="Slide Number Placeholder 3"/>
          <p:cNvSpPr>
            <a:spLocks noGrp="1"/>
          </p:cNvSpPr>
          <p:nvPr>
            <p:ph type="sldNum" sz="quarter" idx="5"/>
          </p:nvPr>
        </p:nvSpPr>
        <p:spPr/>
        <p:txBody>
          <a:bodyPr/>
          <a:lstStyle/>
          <a:p>
            <a:fld id="{988BE51F-497A-46C5-AA96-110AC490A90C}" type="slidenum">
              <a:rPr lang="en-US" smtClean="0"/>
              <a:t>2</a:t>
            </a:fld>
            <a:endParaRPr lang="en-US"/>
          </a:p>
        </p:txBody>
      </p:sp>
    </p:spTree>
    <p:extLst>
      <p:ext uri="{BB962C8B-B14F-4D97-AF65-F5344CB8AC3E}">
        <p14:creationId xmlns:p14="http://schemas.microsoft.com/office/powerpoint/2010/main" val="608244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Funding agencies are establishing open requirements - Open Government Data Bill passed - not just Public funders but private, some who have pushed the Open envelop a couple of years ago with open data requirements and open access to results (articles) based on private research funding. Not just Open Data but Open access to published results (articles).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Journals are requiring data behind the article to be “available”, moving toward sharing in a repository - some specify where. Then there are Data Journals, which contain links to the data and only and abstract or description of the dataset.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two Newest trend is making research “reproducible”, Improving openness and Reproducible research -  means the data, software and description of the methods open (shared).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FAIR Data Principles useful framework for thinking about sharing data in a way that will enable maximum use and reuse.</a:t>
            </a:r>
          </a:p>
          <a:p>
            <a:endParaRPr lang="en-US" dirty="0"/>
          </a:p>
        </p:txBody>
      </p:sp>
      <p:sp>
        <p:nvSpPr>
          <p:cNvPr id="4" name="Slide Number Placeholder 3"/>
          <p:cNvSpPr>
            <a:spLocks noGrp="1"/>
          </p:cNvSpPr>
          <p:nvPr>
            <p:ph type="sldNum" sz="quarter" idx="5"/>
          </p:nvPr>
        </p:nvSpPr>
        <p:spPr/>
        <p:txBody>
          <a:bodyPr/>
          <a:lstStyle/>
          <a:p>
            <a:fld id="{988BE51F-497A-46C5-AA96-110AC490A90C}" type="slidenum">
              <a:rPr lang="en-US" smtClean="0"/>
              <a:t>3</a:t>
            </a:fld>
            <a:endParaRPr lang="en-US"/>
          </a:p>
        </p:txBody>
      </p:sp>
    </p:spTree>
    <p:extLst>
      <p:ext uri="{BB962C8B-B14F-4D97-AF65-F5344CB8AC3E}">
        <p14:creationId xmlns:p14="http://schemas.microsoft.com/office/powerpoint/2010/main" val="2088637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original White House memo on increasing the Public Access for research – February 22, 2013. Set the stage for funders (</a:t>
            </a:r>
          </a:p>
        </p:txBody>
      </p:sp>
      <p:sp>
        <p:nvSpPr>
          <p:cNvPr id="4" name="Slide Number Placeholder 3"/>
          <p:cNvSpPr>
            <a:spLocks noGrp="1"/>
          </p:cNvSpPr>
          <p:nvPr>
            <p:ph type="sldNum" sz="quarter" idx="5"/>
          </p:nvPr>
        </p:nvSpPr>
        <p:spPr/>
        <p:txBody>
          <a:bodyPr/>
          <a:lstStyle/>
          <a:p>
            <a:fld id="{A3667784-0612-DD40-88FE-AE366B2224B9}" type="slidenum">
              <a:rPr lang="en-US" smtClean="0"/>
              <a:t>4</a:t>
            </a:fld>
            <a:endParaRPr lang="en-US"/>
          </a:p>
        </p:txBody>
      </p:sp>
    </p:spTree>
    <p:extLst>
      <p:ext uri="{BB962C8B-B14F-4D97-AF65-F5344CB8AC3E}">
        <p14:creationId xmlns:p14="http://schemas.microsoft.com/office/powerpoint/2010/main" val="1783163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Holdren</a:t>
            </a:r>
            <a:r>
              <a:rPr lang="en-US" dirty="0"/>
              <a:t> Memo, 2013: </a:t>
            </a:r>
            <a:r>
              <a:rPr lang="en-US" sz="1200" i="1" dirty="0"/>
              <a:t>https://</a:t>
            </a:r>
            <a:r>
              <a:rPr lang="en-US" sz="1200" i="1" dirty="0" err="1"/>
              <a:t>obamawhitehouse.archives.gov</a:t>
            </a:r>
            <a:r>
              <a:rPr lang="en-US" sz="1200" i="1" dirty="0"/>
              <a:t>/sites/default/files/microsites/</a:t>
            </a:r>
            <a:r>
              <a:rPr lang="en-US" sz="1200" i="1" dirty="0" err="1"/>
              <a:t>ostp</a:t>
            </a:r>
            <a:r>
              <a:rPr lang="en-US" sz="1200" i="1" dirty="0"/>
              <a:t>/ostp_public_access_memo_2013.pdf</a:t>
            </a:r>
            <a:endParaRPr lang="en-US" dirty="0"/>
          </a:p>
          <a:p>
            <a:endParaRPr lang="en-US" dirty="0"/>
          </a:p>
        </p:txBody>
      </p:sp>
      <p:sp>
        <p:nvSpPr>
          <p:cNvPr id="4" name="Slide Number Placeholder 3"/>
          <p:cNvSpPr>
            <a:spLocks noGrp="1"/>
          </p:cNvSpPr>
          <p:nvPr>
            <p:ph type="sldNum" sz="quarter" idx="5"/>
          </p:nvPr>
        </p:nvSpPr>
        <p:spPr/>
        <p:txBody>
          <a:bodyPr/>
          <a:lstStyle/>
          <a:p>
            <a:fld id="{988BE51F-497A-46C5-AA96-110AC490A90C}" type="slidenum">
              <a:rPr lang="en-US" smtClean="0"/>
              <a:t>5</a:t>
            </a:fld>
            <a:endParaRPr lang="en-US"/>
          </a:p>
        </p:txBody>
      </p:sp>
    </p:spTree>
    <p:extLst>
      <p:ext uri="{BB962C8B-B14F-4D97-AF65-F5344CB8AC3E}">
        <p14:creationId xmlns:p14="http://schemas.microsoft.com/office/powerpoint/2010/main" val="3900116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original on increasing the Public Access for research – February 22, 2013. Set the stage for US funders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much more detail in the memo: </a:t>
            </a:r>
            <a:r>
              <a:rPr lang="en-US" sz="1200" i="1" dirty="0"/>
              <a:t>https://</a:t>
            </a:r>
            <a:r>
              <a:rPr lang="en-US" sz="1200" i="1" dirty="0" err="1"/>
              <a:t>www.whitehouse.gov</a:t>
            </a:r>
            <a:r>
              <a:rPr lang="en-US" sz="1200" i="1" dirty="0"/>
              <a:t>/wp-content/uploads/2022/08/08-2022-OSTP-Public-Access-Memo.pdf</a:t>
            </a:r>
          </a:p>
          <a:p>
            <a:endParaRPr lang="en-US" dirty="0"/>
          </a:p>
          <a:p>
            <a:endParaRPr lang="en-US" dirty="0"/>
          </a:p>
          <a:p>
            <a:r>
              <a:rPr lang="en-US" dirty="0"/>
              <a:t>All Federal Agencies: update or develop new public access plans – to ensure that all peer-reviewed scholarly publications are made freely available and publicly accessible by default in agency-designated repositories without any embargo or delay after publication.</a:t>
            </a:r>
          </a:p>
          <a:p>
            <a:endParaRPr lang="en-US" dirty="0"/>
          </a:p>
          <a:p>
            <a:r>
              <a:rPr lang="en-US" dirty="0"/>
              <a:t>Scientific data underlying peer-reviewed scholarly publications resulting from federally funded research should be made freely available and publicly accessible by default at the time of publication</a:t>
            </a:r>
          </a:p>
          <a:p>
            <a:endParaRPr lang="en-US" dirty="0"/>
          </a:p>
          <a:p>
            <a:r>
              <a:rPr lang="en-US" dirty="0"/>
              <a:t>develop approaches and timelines for sharing other federally funded scientific data that are not associated with peer-reviewed scholarly publications</a:t>
            </a:r>
          </a:p>
        </p:txBody>
      </p:sp>
      <p:sp>
        <p:nvSpPr>
          <p:cNvPr id="4" name="Slide Number Placeholder 3"/>
          <p:cNvSpPr>
            <a:spLocks noGrp="1"/>
          </p:cNvSpPr>
          <p:nvPr>
            <p:ph type="sldNum" sz="quarter" idx="5"/>
          </p:nvPr>
        </p:nvSpPr>
        <p:spPr/>
        <p:txBody>
          <a:bodyPr/>
          <a:lstStyle/>
          <a:p>
            <a:fld id="{A3667784-0612-DD40-88FE-AE366B2224B9}" type="slidenum">
              <a:rPr lang="en-US" smtClean="0"/>
              <a:t>6</a:t>
            </a:fld>
            <a:endParaRPr lang="en-US"/>
          </a:p>
        </p:txBody>
      </p:sp>
    </p:spTree>
    <p:extLst>
      <p:ext uri="{BB962C8B-B14F-4D97-AF65-F5344CB8AC3E}">
        <p14:creationId xmlns:p14="http://schemas.microsoft.com/office/powerpoint/2010/main" val="3835900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Benefits of using </a:t>
            </a:r>
            <a:r>
              <a:rPr lang="en-US" dirty="0" err="1"/>
              <a:t>LibraData</a:t>
            </a:r>
            <a:r>
              <a:rPr lang="en-US" dirty="0"/>
              <a:t> include:</a:t>
            </a:r>
          </a:p>
          <a:p>
            <a:endParaRPr lang="en-US" dirty="0"/>
          </a:p>
          <a:p>
            <a:r>
              <a:rPr lang="en-US" b="1" dirty="0"/>
              <a:t>Safe management of your data.</a:t>
            </a:r>
            <a:br>
              <a:rPr lang="en-US" b="1" dirty="0"/>
            </a:br>
            <a:r>
              <a:rPr lang="en-US" dirty="0"/>
              <a:t>Depositing your research data in Libra Data not only makes your data discoverable and accessible to a wider audience, but also keeps your data safer. The UVA Library, and UVA’s Information Technology Services, are committed to the durability and sustainability of scholarship deposited in Libra. Libra uses standard data management practices, including security and backup procedures, to provide a reasonable assurance that files will remain retrievable over time. Libra Data will be preserved in the </a:t>
            </a:r>
            <a:r>
              <a:rPr lang="en-US" dirty="0">
                <a:hlinkClick r:id="rId3"/>
              </a:rPr>
              <a:t>Academic Preservation Trust</a:t>
            </a:r>
            <a:r>
              <a:rPr lang="en-US" dirty="0"/>
              <a:t>, of which UVA Library is a founding member and partner.</a:t>
            </a:r>
          </a:p>
          <a:p>
            <a:endParaRPr lang="en-US" dirty="0"/>
          </a:p>
          <a:p>
            <a:r>
              <a:rPr lang="en-US" b="1" dirty="0"/>
              <a:t>Fulfillment of journal and grant mandates.</a:t>
            </a:r>
            <a:br>
              <a:rPr lang="en-US" b="1" dirty="0"/>
            </a:br>
            <a:r>
              <a:rPr lang="en-US" dirty="0"/>
              <a:t>More journals and public and private </a:t>
            </a:r>
            <a:r>
              <a:rPr lang="en-US" dirty="0">
                <a:hlinkClick r:id="rId4"/>
              </a:rPr>
              <a:t>funding agencies</a:t>
            </a:r>
            <a:r>
              <a:rPr lang="en-US" dirty="0"/>
              <a:t> are requiring that researchers deposit data created as part of the research process. Publishing your data within Libra Data meets the requirements of these mandates.</a:t>
            </a:r>
          </a:p>
          <a:p>
            <a:endParaRPr lang="en-US" dirty="0"/>
          </a:p>
          <a:p>
            <a:r>
              <a:rPr lang="en-US" b="1" dirty="0"/>
              <a:t>Increased visibility and impact of your research data. </a:t>
            </a:r>
            <a:br>
              <a:rPr lang="en-US" dirty="0"/>
            </a:br>
            <a:r>
              <a:rPr lang="en-US" dirty="0"/>
              <a:t>Sharing your data publicly can increase your research impact and visibility, creating additional opportunities for collaboration and connection within and beyond your existing network. To assist in the sharing process, a persistent identifier (DOI) is created for each Libra Data dataset.</a:t>
            </a:r>
          </a:p>
          <a:p>
            <a:endParaRPr lang="en-US" dirty="0"/>
          </a:p>
        </p:txBody>
      </p:sp>
      <p:sp>
        <p:nvSpPr>
          <p:cNvPr id="4" name="Slide Number Placeholder 3"/>
          <p:cNvSpPr>
            <a:spLocks noGrp="1"/>
          </p:cNvSpPr>
          <p:nvPr>
            <p:ph type="sldNum" sz="quarter" idx="10"/>
          </p:nvPr>
        </p:nvSpPr>
        <p:spPr/>
        <p:txBody>
          <a:bodyPr/>
          <a:lstStyle/>
          <a:p>
            <a:fld id="{A3667784-0612-DD40-88FE-AE366B2224B9}" type="slidenum">
              <a:rPr lang="en-US" smtClean="0"/>
              <a:t>7</a:t>
            </a:fld>
            <a:endParaRPr lang="en-US"/>
          </a:p>
        </p:txBody>
      </p:sp>
    </p:spTree>
    <p:extLst>
      <p:ext uri="{BB962C8B-B14F-4D97-AF65-F5344CB8AC3E}">
        <p14:creationId xmlns:p14="http://schemas.microsoft.com/office/powerpoint/2010/main" val="1891635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a:solidFill>
                  <a:schemeClr val="tx1"/>
                </a:solidFill>
                <a:effectLst/>
                <a:latin typeface="+mn-lt"/>
                <a:ea typeface="+mn-ea"/>
                <a:cs typeface="+mn-cs"/>
              </a:rPr>
              <a:t>How many have heard about FAIR??</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The FAIR Data Principles (Findable, Accessible, Interoperable, Reusable) were drafted at a </a:t>
            </a:r>
            <a:r>
              <a:rPr lang="en-US" sz="1200" b="0" i="0" u="none" strike="noStrike" kern="1200" baseline="0" dirty="0">
                <a:solidFill>
                  <a:schemeClr val="tx1"/>
                </a:solidFill>
                <a:effectLst/>
                <a:latin typeface="+mn-lt"/>
                <a:ea typeface="+mn-ea"/>
                <a:cs typeface="+mn-cs"/>
                <a:hlinkClick r:id="rId3" tooltip="Lorentz Centre"/>
              </a:rPr>
              <a:t>Lorentz Cente 0 </a:t>
            </a:r>
            <a:r>
              <a:rPr lang="en-US" sz="1200" b="0" i="0" u="none" strike="noStrike" kern="1200" baseline="0" dirty="0" err="1">
                <a:solidFill>
                  <a:schemeClr val="tx1"/>
                </a:solidFill>
                <a:effectLst/>
                <a:latin typeface="+mn-lt"/>
                <a:ea typeface="+mn-ea"/>
                <a:cs typeface="+mn-cs"/>
                <a:hlinkClick r:id="rId3" tooltip="Lorentz Centre"/>
              </a:rPr>
              <a:t>r</a:t>
            </a:r>
            <a:r>
              <a:rPr lang="en-US" sz="1200" b="0" i="0" kern="1200" baseline="0" dirty="0" err="1">
                <a:solidFill>
                  <a:schemeClr val="tx1"/>
                </a:solidFill>
                <a:effectLst/>
                <a:latin typeface="+mn-lt"/>
                <a:ea typeface="+mn-ea"/>
                <a:cs typeface="+mn-cs"/>
              </a:rPr>
              <a:t>workshop</a:t>
            </a:r>
            <a:r>
              <a:rPr lang="en-US" sz="1200" b="0" i="0" kern="1200" baseline="0" dirty="0">
                <a:solidFill>
                  <a:schemeClr val="tx1"/>
                </a:solidFill>
                <a:effectLst/>
                <a:latin typeface="+mn-lt"/>
                <a:ea typeface="+mn-ea"/>
                <a:cs typeface="+mn-cs"/>
              </a:rPr>
              <a:t> in Leiden in the Netherlands in 2015.</a:t>
            </a:r>
          </a:p>
          <a:p>
            <a:r>
              <a:rPr lang="en-US" sz="1200" b="0" i="0" kern="1200" baseline="0" dirty="0">
                <a:solidFill>
                  <a:schemeClr val="tx1"/>
                </a:solidFill>
                <a:effectLst/>
                <a:latin typeface="+mn-lt"/>
                <a:ea typeface="+mn-ea"/>
                <a:cs typeface="+mn-cs"/>
              </a:rPr>
              <a:t>The principles have since received worldwide recognition by various organizations including </a:t>
            </a:r>
            <a:r>
              <a:rPr lang="en-US" sz="1200" b="0" i="0" u="none" strike="noStrike" kern="1200" baseline="0" dirty="0">
                <a:solidFill>
                  <a:schemeClr val="tx1"/>
                </a:solidFill>
                <a:effectLst/>
                <a:latin typeface="+mn-lt"/>
                <a:ea typeface="+mn-ea"/>
                <a:cs typeface="+mn-cs"/>
                <a:hlinkClick r:id="rId4" tooltip="FORCE11 FAIR data principles"/>
              </a:rPr>
              <a:t>FORCE11</a:t>
            </a:r>
            <a:r>
              <a:rPr lang="en-US" sz="1200" b="0" i="0" kern="1200" baseline="0" dirty="0">
                <a:solidFill>
                  <a:schemeClr val="tx1"/>
                </a:solidFill>
                <a:effectLst/>
                <a:latin typeface="+mn-lt"/>
                <a:ea typeface="+mn-ea"/>
                <a:cs typeface="+mn-cs"/>
              </a:rPr>
              <a:t>, National Institutes of Health (NIH) and the European Commission as a useful framework for thinking about sharing data in a way that will enable maximum use and reuse. And more recently have become part of publishing polices by the AGU (American Geophysical union) and Nature.</a:t>
            </a:r>
          </a:p>
          <a:p>
            <a:endParaRPr lang="en-US" sz="1200" baseline="0" dirty="0"/>
          </a:p>
          <a:p>
            <a:r>
              <a:rPr lang="en-US" sz="1200" baseline="0" dirty="0"/>
              <a:t>The principles recommend that data (and/ or metadata) are: ‘findable’ by anyone using common search tools; ‘accessible’ so that the data and metadata can be examined; ‘inter- operable’ so that comparable data can be analyzed and integrated through the use of common vocabulary and formats; and ‘reusable’ by other researchers or the public as a result of robust metadata, provenance information and clear usage licenses</a:t>
            </a:r>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Data can be FAIR along a continuum, they may not have ALL the principles – differing degrees of FAIR.</a:t>
            </a:r>
          </a:p>
          <a:p>
            <a:endParaRPr lang="en-US" sz="1200" baseline="0" dirty="0"/>
          </a:p>
          <a:p>
            <a:r>
              <a:rPr lang="en-US" sz="1200" b="0" i="0" kern="1200" baseline="0" dirty="0">
                <a:solidFill>
                  <a:schemeClr val="tx1"/>
                </a:solidFill>
                <a:effectLst/>
                <a:latin typeface="+mn-lt"/>
                <a:ea typeface="+mn-ea"/>
                <a:cs typeface="+mn-cs"/>
              </a:rPr>
              <a:t>The ultimate goal of FAIR is to optimize the reuse of data. </a:t>
            </a: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information about data reduction or transformation processes to make data more usable, understandable or ‘science-ready’. “Reproducible”</a:t>
            </a:r>
            <a:endParaRPr lang="en-US" sz="1200" baseline="0" dirty="0"/>
          </a:p>
          <a:p>
            <a:endParaRPr lang="en-US" dirty="0"/>
          </a:p>
        </p:txBody>
      </p:sp>
      <p:sp>
        <p:nvSpPr>
          <p:cNvPr id="4" name="Slide Number Placeholder 3"/>
          <p:cNvSpPr>
            <a:spLocks noGrp="1"/>
          </p:cNvSpPr>
          <p:nvPr>
            <p:ph type="sldNum" sz="quarter" idx="5"/>
          </p:nvPr>
        </p:nvSpPr>
        <p:spPr/>
        <p:txBody>
          <a:bodyPr/>
          <a:lstStyle/>
          <a:p>
            <a:fld id="{988BE51F-497A-46C5-AA96-110AC490A90C}" type="slidenum">
              <a:rPr lang="en-US" smtClean="0"/>
              <a:t>8</a:t>
            </a:fld>
            <a:endParaRPr lang="en-US"/>
          </a:p>
        </p:txBody>
      </p:sp>
    </p:spTree>
    <p:extLst>
      <p:ext uri="{BB962C8B-B14F-4D97-AF65-F5344CB8AC3E}">
        <p14:creationId xmlns:p14="http://schemas.microsoft.com/office/powerpoint/2010/main" val="3908418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Libra Scholarly Repository suite of services which includes works of UVA scholarship such as articles, books, theses, and data.</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LibraData</a:t>
            </a:r>
            <a:r>
              <a:rPr lang="en-US" sz="1200" b="0" i="0" kern="1200" dirty="0">
                <a:solidFill>
                  <a:schemeClr val="tx1"/>
                </a:solidFill>
                <a:effectLst/>
                <a:latin typeface="+mn-lt"/>
                <a:ea typeface="+mn-ea"/>
                <a:cs typeface="+mn-cs"/>
              </a:rPr>
              <a:t> is part our</a:t>
            </a:r>
            <a:r>
              <a:rPr lang="en-US" sz="1200" b="0" i="0" kern="1200" baseline="0" dirty="0">
                <a:solidFill>
                  <a:schemeClr val="tx1"/>
                </a:solidFill>
                <a:effectLst/>
                <a:latin typeface="+mn-lt"/>
                <a:ea typeface="+mn-ea"/>
                <a:cs typeface="+mn-cs"/>
              </a:rPr>
              <a:t> Libra suite of repositories. </a:t>
            </a:r>
            <a:r>
              <a:rPr lang="en-US" sz="1200" b="0" i="0" kern="1200" dirty="0" err="1">
                <a:solidFill>
                  <a:schemeClr val="tx1"/>
                </a:solidFill>
                <a:effectLst/>
                <a:latin typeface="+mn-lt"/>
                <a:ea typeface="+mn-ea"/>
                <a:cs typeface="+mn-cs"/>
              </a:rPr>
              <a:t>LibraData</a:t>
            </a:r>
            <a:r>
              <a:rPr lang="en-US" sz="1200" b="0" i="0" kern="1200" dirty="0">
                <a:solidFill>
                  <a:schemeClr val="tx1"/>
                </a:solidFill>
                <a:effectLst/>
                <a:latin typeface="+mn-lt"/>
                <a:ea typeface="+mn-ea"/>
                <a:cs typeface="+mn-cs"/>
              </a:rPr>
              <a:t> is a place for UVA researchers to share data publicly. It is UVA's local instance of </a:t>
            </a:r>
            <a:r>
              <a:rPr lang="en-US" sz="1200" b="0" i="0" kern="1200" dirty="0" err="1">
                <a:solidFill>
                  <a:schemeClr val="tx1"/>
                </a:solidFill>
                <a:effectLst/>
                <a:latin typeface="+mn-lt"/>
                <a:ea typeface="+mn-ea"/>
                <a:cs typeface="+mn-cs"/>
              </a:rPr>
              <a:t>Dataverse</a:t>
            </a:r>
            <a:r>
              <a:rPr lang="en-US"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3667784-0612-DD40-88FE-AE366B2224B9}" type="slidenum">
              <a:rPr lang="en-US" smtClean="0"/>
              <a:t>9</a:t>
            </a:fld>
            <a:endParaRPr lang="en-US"/>
          </a:p>
        </p:txBody>
      </p:sp>
    </p:spTree>
    <p:extLst>
      <p:ext uri="{BB962C8B-B14F-4D97-AF65-F5344CB8AC3E}">
        <p14:creationId xmlns:p14="http://schemas.microsoft.com/office/powerpoint/2010/main" val="2760536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1026" name="Picture 2" descr="J:\stuff from P\OLE\UX\signs\renee templates\8.5x11_Sign_landscap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07818"/>
            <a:ext cx="9144000" cy="7065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74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E778188F-B1BB-244B-8329-768180DE0746}" type="datetimeFigureOut">
              <a:rPr lang="en-US" smtClean="0"/>
              <a:t>9/2/22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94BD878A-9B8B-5546-B354-617EA84B5F6A}" type="slidenum">
              <a:rPr lang="en-US" smtClean="0"/>
              <a:t>‹#›</a:t>
            </a:fld>
            <a:endParaRPr lang="en-US"/>
          </a:p>
        </p:txBody>
      </p:sp>
    </p:spTree>
    <p:extLst>
      <p:ext uri="{BB962C8B-B14F-4D97-AF65-F5344CB8AC3E}">
        <p14:creationId xmlns:p14="http://schemas.microsoft.com/office/powerpoint/2010/main" val="4146290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35F6077-5DD9-AE40-87EB-AE053A9D212F}" type="datetime1">
              <a:rPr lang="en-US"/>
              <a:pPr/>
              <a:t>9/2/22</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FC768F68-39E4-9748-91AB-07862DFFC46D}" type="slidenum">
              <a:rPr lang="en-US" smtClean="0"/>
              <a:pPr/>
              <a:t>‹#›</a:t>
            </a:fld>
            <a:endParaRPr lang="en-US" dirty="0"/>
          </a:p>
        </p:txBody>
      </p:sp>
    </p:spTree>
    <p:extLst>
      <p:ext uri="{BB962C8B-B14F-4D97-AF65-F5344CB8AC3E}">
        <p14:creationId xmlns:p14="http://schemas.microsoft.com/office/powerpoint/2010/main" val="2677554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BF7F94-4404-F949-9E4E-389CC9D6DBFB}" type="slidenum">
              <a:rPr lang="en-US" smtClean="0"/>
              <a:t>‹#›</a:t>
            </a:fld>
            <a:endParaRPr lang="en-US"/>
          </a:p>
        </p:txBody>
      </p:sp>
    </p:spTree>
    <p:extLst>
      <p:ext uri="{BB962C8B-B14F-4D97-AF65-F5344CB8AC3E}">
        <p14:creationId xmlns:p14="http://schemas.microsoft.com/office/powerpoint/2010/main" val="5280849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46227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499962"/>
      </p:ext>
    </p:extLst>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4.0/" TargetMode="External"/><Relationship Id="rId5" Type="http://schemas.openxmlformats.org/officeDocument/2006/relationships/image" Target="../media/image3.png"/><Relationship Id="rId4" Type="http://schemas.openxmlformats.org/officeDocument/2006/relationships/hyperlink" Target="mailto:shLake@virginia.edu"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dataverse.lib.virginia.edu/"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dvdev.lib.virginia.edu/"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library.virginia.edu/libra/datasets/public-dataset-license/" TargetMode="External"/><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jpeg"/><Relationship Id="rId2" Type="http://schemas.openxmlformats.org/officeDocument/2006/relationships/notesSlide" Target="../notesSlides/notesSlide3.xml"/><Relationship Id="rId16"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hyperlink" Target="http://dataverse.lib.virginia.edu/" TargetMode="Externa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idx="4294967295"/>
          </p:nvPr>
        </p:nvSpPr>
        <p:spPr>
          <a:xfrm>
            <a:off x="0" y="341426"/>
            <a:ext cx="9144000" cy="903287"/>
          </a:xfrm>
          <a:prstGeom prst="rect">
            <a:avLst/>
          </a:prstGeom>
        </p:spPr>
        <p:txBody>
          <a:bodyPr/>
          <a:lstStyle/>
          <a:p>
            <a:r>
              <a:rPr lang="en-US" sz="5000" dirty="0">
                <a:latin typeface="Helvetica" charset="0"/>
                <a:ea typeface="Helvetica" charset="0"/>
                <a:cs typeface="Helvetica" charset="0"/>
              </a:rPr>
              <a:t>Introduction to </a:t>
            </a:r>
            <a:r>
              <a:rPr lang="en-US" sz="5000" dirty="0" err="1">
                <a:latin typeface="Helvetica" charset="0"/>
                <a:ea typeface="Helvetica" charset="0"/>
                <a:cs typeface="Helvetica" charset="0"/>
              </a:rPr>
              <a:t>LibraData</a:t>
            </a:r>
            <a:endParaRPr lang="en-US" sz="5000" dirty="0">
              <a:latin typeface="Helvetica" charset="0"/>
              <a:ea typeface="Helvetica" charset="0"/>
              <a:cs typeface="Helvetica" charset="0"/>
            </a:endParaRPr>
          </a:p>
        </p:txBody>
      </p:sp>
      <p:pic>
        <p:nvPicPr>
          <p:cNvPr id="7" name="Picture 6" descr="Screen Shot 2016-01-27 at 3.11.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0" y="2045904"/>
            <a:ext cx="9232900" cy="1853643"/>
          </a:xfrm>
          <a:prstGeom prst="rect">
            <a:avLst/>
          </a:prstGeom>
        </p:spPr>
      </p:pic>
      <p:sp>
        <p:nvSpPr>
          <p:cNvPr id="9" name="Subtitle 2"/>
          <p:cNvSpPr txBox="1">
            <a:spLocks/>
          </p:cNvSpPr>
          <p:nvPr/>
        </p:nvSpPr>
        <p:spPr>
          <a:xfrm>
            <a:off x="5410200" y="4572000"/>
            <a:ext cx="3733800" cy="1610006"/>
          </a:xfrm>
          <a:prstGeom prst="rect">
            <a:avLst/>
          </a:prstGeom>
        </p:spPr>
        <p:txBody>
          <a:bodyP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800" dirty="0">
                <a:latin typeface="Helvetica" charset="0"/>
                <a:ea typeface="Helvetica" charset="0"/>
                <a:cs typeface="Helvetica" charset="0"/>
              </a:rPr>
              <a:t>Sherry Lake</a:t>
            </a:r>
          </a:p>
          <a:p>
            <a:pPr algn="l"/>
            <a:r>
              <a:rPr lang="en-US" sz="1800" dirty="0">
                <a:latin typeface="Helvetica" charset="0"/>
                <a:ea typeface="Helvetica" charset="0"/>
                <a:cs typeface="Helvetica" charset="0"/>
              </a:rPr>
              <a:t>Scholarly Repository Librarian</a:t>
            </a:r>
          </a:p>
          <a:p>
            <a:pPr algn="l"/>
            <a:r>
              <a:rPr lang="en-US" sz="1800" dirty="0">
                <a:latin typeface="Helvetica" charset="0"/>
                <a:ea typeface="Helvetica" charset="0"/>
                <a:cs typeface="Helvetica" charset="0"/>
              </a:rPr>
              <a:t>UVa </a:t>
            </a:r>
            <a:r>
              <a:rPr lang="en-US" sz="1800" dirty="0" err="1">
                <a:latin typeface="Helvetica" charset="0"/>
                <a:ea typeface="Helvetica" charset="0"/>
                <a:cs typeface="Helvetica" charset="0"/>
              </a:rPr>
              <a:t>Library</a:t>
            </a:r>
            <a:r>
              <a:rPr lang="en-US" sz="1800" dirty="0" err="1">
                <a:latin typeface="Helvetica" charset="0"/>
                <a:ea typeface="Helvetica" charset="0"/>
                <a:cs typeface="Helvetica" charset="0"/>
                <a:hlinkClick r:id="rId4"/>
              </a:rPr>
              <a:t>shLake@virginia.edu</a:t>
            </a:r>
            <a:endParaRPr lang="en-US" sz="1800" dirty="0">
              <a:latin typeface="Helvetica" charset="0"/>
              <a:ea typeface="Helvetica" charset="0"/>
              <a:cs typeface="Helvetica" charset="0"/>
            </a:endParaRPr>
          </a:p>
          <a:p>
            <a:pPr algn="l"/>
            <a:endParaRPr lang="en-US" sz="18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80384"/>
            <a:ext cx="9144000" cy="1444611"/>
          </a:xfrm>
          <a:prstGeom prst="rect">
            <a:avLst/>
          </a:prstGeom>
          <a:ln>
            <a:noFill/>
          </a:ln>
        </p:spPr>
      </p:pic>
      <p:pic>
        <p:nvPicPr>
          <p:cNvPr id="1026" name="Picture 2">
            <a:hlinkClick r:id="rId6"/>
            <a:extLst>
              <a:ext uri="{FF2B5EF4-FFF2-40B4-BE49-F238E27FC236}">
                <a16:creationId xmlns:a16="http://schemas.microsoft.com/office/drawing/2014/main" id="{287753CD-1B7F-9921-BD03-513D59C927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7600" y="6053024"/>
            <a:ext cx="1320943" cy="46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497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CA23DE8-8695-AA41-A218-2689719DE5F2}"/>
              </a:ext>
            </a:extLst>
          </p:cNvPr>
          <p:cNvGrpSpPr/>
          <p:nvPr/>
        </p:nvGrpSpPr>
        <p:grpSpPr>
          <a:xfrm>
            <a:off x="2425700" y="-152400"/>
            <a:ext cx="4292600" cy="542575"/>
            <a:chOff x="2349500" y="283662"/>
            <a:chExt cx="4292600" cy="542575"/>
          </a:xfrm>
        </p:grpSpPr>
        <p:sp>
          <p:nvSpPr>
            <p:cNvPr id="4" name="Rectangle 3"/>
            <p:cNvSpPr/>
            <p:nvPr/>
          </p:nvSpPr>
          <p:spPr>
            <a:xfrm>
              <a:off x="2349500" y="283662"/>
              <a:ext cx="4292600" cy="542575"/>
            </a:xfrm>
            <a:prstGeom prst="rect">
              <a:avLst/>
            </a:prstGeom>
            <a:solidFill>
              <a:schemeClr val="tx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349500" y="357232"/>
              <a:ext cx="4292600" cy="430887"/>
            </a:xfrm>
            <a:prstGeom prst="rect">
              <a:avLst/>
            </a:prstGeom>
            <a:noFill/>
          </p:spPr>
          <p:txBody>
            <a:bodyPr wrap="square" rtlCol="0">
              <a:spAutoFit/>
            </a:bodyPr>
            <a:lstStyle/>
            <a:p>
              <a:pPr algn="ctr"/>
              <a:r>
                <a:rPr lang="en-US" sz="2200" b="1" dirty="0">
                  <a:solidFill>
                    <a:schemeClr val="bg1"/>
                  </a:solidFill>
                  <a:hlinkClick r:id="rId3">
                    <a:extLst>
                      <a:ext uri="{A12FA001-AC4F-418D-AE19-62706E023703}">
                        <ahyp:hlinkClr xmlns:ahyp="http://schemas.microsoft.com/office/drawing/2018/hyperlinkcolor" val="tx"/>
                      </a:ext>
                    </a:extLst>
                  </a:hlinkClick>
                </a:rPr>
                <a:t>http://</a:t>
              </a:r>
              <a:r>
                <a:rPr lang="en-US" sz="2200" b="1" dirty="0" err="1">
                  <a:solidFill>
                    <a:schemeClr val="bg1"/>
                  </a:solidFill>
                  <a:hlinkClick r:id="rId3">
                    <a:extLst>
                      <a:ext uri="{A12FA001-AC4F-418D-AE19-62706E023703}">
                        <ahyp:hlinkClr xmlns:ahyp="http://schemas.microsoft.com/office/drawing/2018/hyperlinkcolor" val="tx"/>
                      </a:ext>
                    </a:extLst>
                  </a:hlinkClick>
                </a:rPr>
                <a:t>dataverse.lib.virginia.edu</a:t>
              </a:r>
              <a:endParaRPr lang="en-US" sz="2200" b="1" dirty="0">
                <a:solidFill>
                  <a:schemeClr val="bg1"/>
                </a:solidFill>
              </a:endParaRPr>
            </a:p>
          </p:txBody>
        </p:sp>
      </p:grpSp>
      <p:pic>
        <p:nvPicPr>
          <p:cNvPr id="6" name="Picture 5">
            <a:extLst>
              <a:ext uri="{FF2B5EF4-FFF2-40B4-BE49-F238E27FC236}">
                <a16:creationId xmlns:a16="http://schemas.microsoft.com/office/drawing/2014/main" id="{5A119990-6989-2D46-8092-7525F8DF5AE8}"/>
              </a:ext>
            </a:extLst>
          </p:cNvPr>
          <p:cNvPicPr>
            <a:picLocks noChangeAspect="1"/>
          </p:cNvPicPr>
          <p:nvPr/>
        </p:nvPicPr>
        <p:blipFill>
          <a:blip r:embed="rId4"/>
          <a:stretch>
            <a:fillRect/>
          </a:stretch>
        </p:blipFill>
        <p:spPr>
          <a:xfrm>
            <a:off x="1981200" y="639968"/>
            <a:ext cx="7058828" cy="6121124"/>
          </a:xfrm>
          <a:prstGeom prst="rect">
            <a:avLst/>
          </a:prstGeom>
        </p:spPr>
      </p:pic>
    </p:spTree>
    <p:extLst>
      <p:ext uri="{BB962C8B-B14F-4D97-AF65-F5344CB8AC3E}">
        <p14:creationId xmlns:p14="http://schemas.microsoft.com/office/powerpoint/2010/main" val="3231554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2"/>
          <p:cNvSpPr/>
          <p:nvPr/>
        </p:nvSpPr>
        <p:spPr>
          <a:xfrm>
            <a:off x="1528096" y="1307660"/>
            <a:ext cx="6345271" cy="3886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64" dirty="0"/>
          </a:p>
        </p:txBody>
      </p:sp>
      <p:sp>
        <p:nvSpPr>
          <p:cNvPr id="5" name="Title 1"/>
          <p:cNvSpPr txBox="1">
            <a:spLocks/>
          </p:cNvSpPr>
          <p:nvPr/>
        </p:nvSpPr>
        <p:spPr>
          <a:xfrm>
            <a:off x="875921" y="281241"/>
            <a:ext cx="7406640" cy="712946"/>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Times New Roman"/>
                <a:ea typeface="ＭＳ Ｐゴシック" pitchFamily="-112" charset="-128"/>
                <a:cs typeface="Times New Roman"/>
              </a:defRPr>
            </a:lvl1pPr>
            <a:lvl2pPr algn="ctr" defTabSz="457200" rtl="0" eaLnBrk="1" fontAlgn="base" hangingPunct="1">
              <a:spcBef>
                <a:spcPct val="0"/>
              </a:spcBef>
              <a:spcAft>
                <a:spcPct val="0"/>
              </a:spcAft>
              <a:defRPr sz="4400">
                <a:solidFill>
                  <a:schemeClr val="tx1"/>
                </a:solidFill>
                <a:latin typeface="Times New Roman" charset="0"/>
                <a:ea typeface="ＭＳ Ｐゴシック" pitchFamily="-112" charset="-128"/>
                <a:cs typeface="ＭＳ Ｐゴシック" pitchFamily="-112" charset="-128"/>
              </a:defRPr>
            </a:lvl2pPr>
            <a:lvl3pPr algn="ctr" defTabSz="457200" rtl="0" eaLnBrk="1" fontAlgn="base" hangingPunct="1">
              <a:spcBef>
                <a:spcPct val="0"/>
              </a:spcBef>
              <a:spcAft>
                <a:spcPct val="0"/>
              </a:spcAft>
              <a:defRPr sz="4400">
                <a:solidFill>
                  <a:schemeClr val="tx1"/>
                </a:solidFill>
                <a:latin typeface="Times New Roman" charset="0"/>
                <a:ea typeface="ＭＳ Ｐゴシック" pitchFamily="-112" charset="-128"/>
                <a:cs typeface="ＭＳ Ｐゴシック" pitchFamily="-112" charset="-128"/>
              </a:defRPr>
            </a:lvl3pPr>
            <a:lvl4pPr algn="ctr" defTabSz="457200" rtl="0" eaLnBrk="1" fontAlgn="base" hangingPunct="1">
              <a:spcBef>
                <a:spcPct val="0"/>
              </a:spcBef>
              <a:spcAft>
                <a:spcPct val="0"/>
              </a:spcAft>
              <a:defRPr sz="4400">
                <a:solidFill>
                  <a:schemeClr val="tx1"/>
                </a:solidFill>
                <a:latin typeface="Times New Roman" charset="0"/>
                <a:ea typeface="ＭＳ Ｐゴシック" pitchFamily="-112" charset="-128"/>
                <a:cs typeface="ＭＳ Ｐゴシック" pitchFamily="-112" charset="-128"/>
              </a:defRPr>
            </a:lvl4pPr>
            <a:lvl5pPr algn="ctr" defTabSz="457200" rtl="0" eaLnBrk="1" fontAlgn="base" hangingPunct="1">
              <a:spcBef>
                <a:spcPct val="0"/>
              </a:spcBef>
              <a:spcAft>
                <a:spcPct val="0"/>
              </a:spcAft>
              <a:defRPr sz="4400">
                <a:solidFill>
                  <a:schemeClr val="tx1"/>
                </a:solidFill>
                <a:latin typeface="Times New Roman" charset="0"/>
                <a:ea typeface="ＭＳ Ｐゴシック" pitchFamily="-112" charset="-128"/>
                <a:cs typeface="ＭＳ Ｐゴシック" pitchFamily="-112" charset="-128"/>
              </a:defRPr>
            </a:lvl5pPr>
            <a:lvl6pPr marL="4572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6pPr>
            <a:lvl7pPr marL="9144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7pPr>
            <a:lvl8pPr marL="13716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8pPr>
            <a:lvl9pPr marL="18288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9pPr>
          </a:lstStyle>
          <a:p>
            <a:r>
              <a:rPr lang="en-US" dirty="0">
                <a:latin typeface="Helvetica" charset="0"/>
              </a:rPr>
              <a:t>What is a Dataset?</a:t>
            </a:r>
          </a:p>
        </p:txBody>
      </p:sp>
      <p:pic>
        <p:nvPicPr>
          <p:cNvPr id="12" name="Picture 11" descr="DatasetDiagram.png">
            <a:extLst>
              <a:ext uri="{FF2B5EF4-FFF2-40B4-BE49-F238E27FC236}">
                <a16:creationId xmlns:a16="http://schemas.microsoft.com/office/drawing/2014/main" id="{33D0E7CF-D0E5-7B47-9E84-40E4DFB267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5908" y="994187"/>
            <a:ext cx="5432418" cy="4189354"/>
          </a:xfrm>
          <a:prstGeom prst="rect">
            <a:avLst/>
          </a:prstGeom>
        </p:spPr>
      </p:pic>
      <p:sp>
        <p:nvSpPr>
          <p:cNvPr id="16" name="TextBox 15">
            <a:extLst>
              <a:ext uri="{FF2B5EF4-FFF2-40B4-BE49-F238E27FC236}">
                <a16:creationId xmlns:a16="http://schemas.microsoft.com/office/drawing/2014/main" id="{7C1768CC-A9A3-644B-A336-71E14A6E00A4}"/>
              </a:ext>
            </a:extLst>
          </p:cNvPr>
          <p:cNvSpPr txBox="1"/>
          <p:nvPr/>
        </p:nvSpPr>
        <p:spPr>
          <a:xfrm>
            <a:off x="1144642" y="4915733"/>
            <a:ext cx="6994870" cy="286873"/>
          </a:xfrm>
          <a:prstGeom prst="rect">
            <a:avLst/>
          </a:prstGeom>
          <a:solidFill>
            <a:srgbClr val="FFFFFF"/>
          </a:solidFill>
        </p:spPr>
        <p:txBody>
          <a:bodyPr wrap="square" rtlCol="0">
            <a:spAutoFit/>
          </a:bodyPr>
          <a:lstStyle/>
          <a:p>
            <a:r>
              <a:rPr lang="en-US" sz="1264" dirty="0"/>
              <a:t>Container for your data, documentation, code and other products of research</a:t>
            </a:r>
          </a:p>
        </p:txBody>
      </p:sp>
      <p:cxnSp>
        <p:nvCxnSpPr>
          <p:cNvPr id="17" name="Straight Connector 16">
            <a:extLst>
              <a:ext uri="{FF2B5EF4-FFF2-40B4-BE49-F238E27FC236}">
                <a16:creationId xmlns:a16="http://schemas.microsoft.com/office/drawing/2014/main" id="{F1F4CAC9-614E-1842-9BCB-0952744F4BE5}"/>
              </a:ext>
            </a:extLst>
          </p:cNvPr>
          <p:cNvCxnSpPr/>
          <p:nvPr/>
        </p:nvCxnSpPr>
        <p:spPr>
          <a:xfrm>
            <a:off x="4191000" y="4250301"/>
            <a:ext cx="0" cy="700962"/>
          </a:xfrm>
          <a:prstGeom prst="line">
            <a:avLst/>
          </a:prstGeom>
          <a:ln w="508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8654EC8-76C2-3841-A32C-F15AC7196955}"/>
              </a:ext>
            </a:extLst>
          </p:cNvPr>
          <p:cNvCxnSpPr>
            <a:cxnSpLocks/>
          </p:cNvCxnSpPr>
          <p:nvPr/>
        </p:nvCxnSpPr>
        <p:spPr>
          <a:xfrm flipH="1">
            <a:off x="4196787" y="4937716"/>
            <a:ext cx="1591952" cy="0"/>
          </a:xfrm>
          <a:prstGeom prst="line">
            <a:avLst/>
          </a:prstGeom>
          <a:ln w="50800">
            <a:solidFill>
              <a:schemeClr val="accent6"/>
            </a:solidFill>
          </a:ln>
          <a:effectLst/>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BE7CE742-AA0D-C043-8B27-FD2709436FF6}"/>
              </a:ext>
            </a:extLst>
          </p:cNvPr>
          <p:cNvGrpSpPr/>
          <p:nvPr/>
        </p:nvGrpSpPr>
        <p:grpSpPr>
          <a:xfrm>
            <a:off x="5788739" y="4465199"/>
            <a:ext cx="2669461" cy="533812"/>
            <a:chOff x="6870354" y="3904735"/>
            <a:chExt cx="2966067" cy="593124"/>
          </a:xfrm>
        </p:grpSpPr>
        <p:sp>
          <p:nvSpPr>
            <p:cNvPr id="20" name="Rounded Rectangle 19">
              <a:extLst>
                <a:ext uri="{FF2B5EF4-FFF2-40B4-BE49-F238E27FC236}">
                  <a16:creationId xmlns:a16="http://schemas.microsoft.com/office/drawing/2014/main" id="{6353CD53-D59B-D247-9410-6CA2F1C1BA6E}"/>
                </a:ext>
              </a:extLst>
            </p:cNvPr>
            <p:cNvSpPr/>
            <p:nvPr/>
          </p:nvSpPr>
          <p:spPr>
            <a:xfrm>
              <a:off x="6870354" y="3904735"/>
              <a:ext cx="2026508" cy="593124"/>
            </a:xfrm>
            <a:prstGeom prst="roundRect">
              <a:avLst/>
            </a:prstGeom>
            <a:solidFill>
              <a:schemeClr val="accent6"/>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64"/>
            </a:p>
          </p:txBody>
        </p:sp>
        <p:sp>
          <p:nvSpPr>
            <p:cNvPr id="21" name="TextBox 20">
              <a:extLst>
                <a:ext uri="{FF2B5EF4-FFF2-40B4-BE49-F238E27FC236}">
                  <a16:creationId xmlns:a16="http://schemas.microsoft.com/office/drawing/2014/main" id="{2CD6822B-8110-2049-A4FD-F220EC765529}"/>
                </a:ext>
              </a:extLst>
            </p:cNvPr>
            <p:cNvSpPr txBox="1"/>
            <p:nvPr/>
          </p:nvSpPr>
          <p:spPr>
            <a:xfrm>
              <a:off x="7031437" y="4043322"/>
              <a:ext cx="2804984" cy="318748"/>
            </a:xfrm>
            <a:prstGeom prst="rect">
              <a:avLst/>
            </a:prstGeom>
            <a:noFill/>
          </p:spPr>
          <p:txBody>
            <a:bodyPr wrap="square" rtlCol="0">
              <a:spAutoFit/>
            </a:bodyPr>
            <a:lstStyle/>
            <a:p>
              <a:r>
                <a:rPr lang="en-US" sz="1264" dirty="0">
                  <a:solidFill>
                    <a:schemeClr val="bg1"/>
                  </a:solidFill>
                </a:rPr>
                <a:t>Products of Research</a:t>
              </a:r>
            </a:p>
          </p:txBody>
        </p:sp>
      </p:grpSp>
      <p:sp>
        <p:nvSpPr>
          <p:cNvPr id="7" name="Rectangle 6">
            <a:extLst>
              <a:ext uri="{FF2B5EF4-FFF2-40B4-BE49-F238E27FC236}">
                <a16:creationId xmlns:a16="http://schemas.microsoft.com/office/drawing/2014/main" id="{74B96D88-CE0F-304A-8B11-0F04E14DD4DE}"/>
              </a:ext>
            </a:extLst>
          </p:cNvPr>
          <p:cNvSpPr/>
          <p:nvPr/>
        </p:nvSpPr>
        <p:spPr>
          <a:xfrm>
            <a:off x="1528096" y="1003821"/>
            <a:ext cx="6472904" cy="7129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0505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CA23DE8-8695-AA41-A218-2689719DE5F2}"/>
              </a:ext>
            </a:extLst>
          </p:cNvPr>
          <p:cNvGrpSpPr/>
          <p:nvPr/>
        </p:nvGrpSpPr>
        <p:grpSpPr>
          <a:xfrm>
            <a:off x="2133600" y="0"/>
            <a:ext cx="5118100" cy="542575"/>
            <a:chOff x="2349500" y="283662"/>
            <a:chExt cx="4292600" cy="542575"/>
          </a:xfrm>
        </p:grpSpPr>
        <p:sp>
          <p:nvSpPr>
            <p:cNvPr id="4" name="Rectangle 3"/>
            <p:cNvSpPr/>
            <p:nvPr/>
          </p:nvSpPr>
          <p:spPr>
            <a:xfrm>
              <a:off x="2349500" y="283662"/>
              <a:ext cx="4292600" cy="542575"/>
            </a:xfrm>
            <a:prstGeom prst="rect">
              <a:avLst/>
            </a:prstGeom>
            <a:solidFill>
              <a:srgbClr val="E5720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349500" y="357232"/>
              <a:ext cx="4292600" cy="430887"/>
            </a:xfrm>
            <a:prstGeom prst="rect">
              <a:avLst/>
            </a:prstGeom>
            <a:noFill/>
          </p:spPr>
          <p:txBody>
            <a:bodyPr wrap="square" rtlCol="0">
              <a:spAutoFit/>
            </a:bodyPr>
            <a:lstStyle/>
            <a:p>
              <a:pPr algn="ctr"/>
              <a:r>
                <a:rPr lang="en-US" sz="2200" b="1" dirty="0">
                  <a:solidFill>
                    <a:schemeClr val="bg1"/>
                  </a:solidFill>
                  <a:hlinkClick r:id="rId3">
                    <a:extLst>
                      <a:ext uri="{A12FA001-AC4F-418D-AE19-62706E023703}">
                        <ahyp:hlinkClr xmlns:ahyp="http://schemas.microsoft.com/office/drawing/2018/hyperlinkcolor" val="tx"/>
                      </a:ext>
                    </a:extLst>
                  </a:hlinkClick>
                </a:rPr>
                <a:t>Demo: http://dvdev.lib.virginia.edu</a:t>
              </a:r>
              <a:endParaRPr lang="en-US" sz="2200" b="1" dirty="0">
                <a:solidFill>
                  <a:schemeClr val="bg1"/>
                </a:solidFill>
              </a:endParaRPr>
            </a:p>
          </p:txBody>
        </p:sp>
      </p:grpSp>
      <p:pic>
        <p:nvPicPr>
          <p:cNvPr id="6" name="Picture 5">
            <a:extLst>
              <a:ext uri="{FF2B5EF4-FFF2-40B4-BE49-F238E27FC236}">
                <a16:creationId xmlns:a16="http://schemas.microsoft.com/office/drawing/2014/main" id="{5A119990-6989-2D46-8092-7525F8DF5AE8}"/>
              </a:ext>
            </a:extLst>
          </p:cNvPr>
          <p:cNvPicPr>
            <a:picLocks noChangeAspect="1"/>
          </p:cNvPicPr>
          <p:nvPr/>
        </p:nvPicPr>
        <p:blipFill>
          <a:blip r:embed="rId4"/>
          <a:stretch>
            <a:fillRect/>
          </a:stretch>
        </p:blipFill>
        <p:spPr>
          <a:xfrm>
            <a:off x="1981200" y="639968"/>
            <a:ext cx="7058828" cy="6121124"/>
          </a:xfrm>
          <a:prstGeom prst="rect">
            <a:avLst/>
          </a:prstGeom>
        </p:spPr>
      </p:pic>
    </p:spTree>
    <p:extLst>
      <p:ext uri="{BB962C8B-B14F-4D97-AF65-F5344CB8AC3E}">
        <p14:creationId xmlns:p14="http://schemas.microsoft.com/office/powerpoint/2010/main" val="2971987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36128D-C05A-2647-B13F-53A62AAC5C4D}"/>
              </a:ext>
            </a:extLst>
          </p:cNvPr>
          <p:cNvSpPr txBox="1"/>
          <p:nvPr/>
        </p:nvSpPr>
        <p:spPr>
          <a:xfrm>
            <a:off x="381000" y="152400"/>
            <a:ext cx="8763000" cy="707886"/>
          </a:xfrm>
          <a:prstGeom prst="rect">
            <a:avLst/>
          </a:prstGeom>
          <a:noFill/>
        </p:spPr>
        <p:txBody>
          <a:bodyPr wrap="square" rtlCol="0">
            <a:spAutoFit/>
          </a:bodyPr>
          <a:lstStyle/>
          <a:p>
            <a:r>
              <a:rPr lang="en-US" sz="4000" dirty="0">
                <a:latin typeface="Helvetica" charset="0"/>
              </a:rPr>
              <a:t>Tips: Getting Help</a:t>
            </a:r>
            <a:endParaRPr lang="en-US" sz="4000" dirty="0"/>
          </a:p>
        </p:txBody>
      </p:sp>
      <p:pic>
        <p:nvPicPr>
          <p:cNvPr id="4" name="Picture 3">
            <a:extLst>
              <a:ext uri="{FF2B5EF4-FFF2-40B4-BE49-F238E27FC236}">
                <a16:creationId xmlns:a16="http://schemas.microsoft.com/office/drawing/2014/main" id="{A65B1862-CB05-E54F-9B42-C67284A9E269}"/>
              </a:ext>
            </a:extLst>
          </p:cNvPr>
          <p:cNvPicPr>
            <a:picLocks noChangeAspect="1"/>
          </p:cNvPicPr>
          <p:nvPr/>
        </p:nvPicPr>
        <p:blipFill>
          <a:blip r:embed="rId2"/>
          <a:stretch>
            <a:fillRect/>
          </a:stretch>
        </p:blipFill>
        <p:spPr>
          <a:xfrm>
            <a:off x="1233086" y="1524000"/>
            <a:ext cx="7058828" cy="6121124"/>
          </a:xfrm>
          <a:prstGeom prst="rect">
            <a:avLst/>
          </a:prstGeom>
        </p:spPr>
      </p:pic>
      <p:sp>
        <p:nvSpPr>
          <p:cNvPr id="5" name="Oval 4">
            <a:extLst>
              <a:ext uri="{FF2B5EF4-FFF2-40B4-BE49-F238E27FC236}">
                <a16:creationId xmlns:a16="http://schemas.microsoft.com/office/drawing/2014/main" id="{B4D324DA-3AB0-7B45-99F1-6A5906C3CCEF}"/>
              </a:ext>
            </a:extLst>
          </p:cNvPr>
          <p:cNvSpPr/>
          <p:nvPr/>
        </p:nvSpPr>
        <p:spPr>
          <a:xfrm>
            <a:off x="5715000" y="1524000"/>
            <a:ext cx="1945341" cy="177052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DD9DEC37-88E3-4E41-A0FA-A57D9236F22C}"/>
              </a:ext>
            </a:extLst>
          </p:cNvPr>
          <p:cNvCxnSpPr>
            <a:cxnSpLocks/>
          </p:cNvCxnSpPr>
          <p:nvPr/>
        </p:nvCxnSpPr>
        <p:spPr>
          <a:xfrm flipV="1">
            <a:off x="7578646" y="738983"/>
            <a:ext cx="377091" cy="878511"/>
          </a:xfrm>
          <a:prstGeom prst="straightConnector1">
            <a:avLst/>
          </a:prstGeom>
          <a:ln w="22225">
            <a:solidFill>
              <a:srgbClr val="FF0000"/>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372B176-1500-9B43-B025-1F9A95727907}"/>
              </a:ext>
            </a:extLst>
          </p:cNvPr>
          <p:cNvSpPr txBox="1"/>
          <p:nvPr/>
        </p:nvSpPr>
        <p:spPr>
          <a:xfrm>
            <a:off x="5991893" y="424253"/>
            <a:ext cx="2859741" cy="307777"/>
          </a:xfrm>
          <a:prstGeom prst="rect">
            <a:avLst/>
          </a:prstGeom>
          <a:noFill/>
        </p:spPr>
        <p:txBody>
          <a:bodyPr wrap="square" rtlCol="0">
            <a:spAutoFit/>
          </a:bodyPr>
          <a:lstStyle/>
          <a:p>
            <a:r>
              <a:rPr lang="en-US" sz="1400" dirty="0">
                <a:solidFill>
                  <a:srgbClr val="FF0000"/>
                </a:solidFill>
              </a:rPr>
              <a:t>Sends email to </a:t>
            </a:r>
            <a:r>
              <a:rPr lang="en-US" sz="1400" dirty="0" err="1">
                <a:solidFill>
                  <a:srgbClr val="FF0000"/>
                </a:solidFill>
              </a:rPr>
              <a:t>Libra@virginia.edu</a:t>
            </a:r>
            <a:endParaRPr lang="en-US" sz="1400" dirty="0">
              <a:solidFill>
                <a:srgbClr val="FF0000"/>
              </a:solidFill>
            </a:endParaRPr>
          </a:p>
        </p:txBody>
      </p:sp>
    </p:spTree>
    <p:extLst>
      <p:ext uri="{BB962C8B-B14F-4D97-AF65-F5344CB8AC3E}">
        <p14:creationId xmlns:p14="http://schemas.microsoft.com/office/powerpoint/2010/main" val="721544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A78C1D-F8CE-5644-8540-2E4508F83834}"/>
              </a:ext>
            </a:extLst>
          </p:cNvPr>
          <p:cNvSpPr txBox="1"/>
          <p:nvPr/>
        </p:nvSpPr>
        <p:spPr>
          <a:xfrm>
            <a:off x="381000" y="152400"/>
            <a:ext cx="8763000" cy="707886"/>
          </a:xfrm>
          <a:prstGeom prst="rect">
            <a:avLst/>
          </a:prstGeom>
          <a:noFill/>
        </p:spPr>
        <p:txBody>
          <a:bodyPr wrap="square" rtlCol="0">
            <a:spAutoFit/>
          </a:bodyPr>
          <a:lstStyle/>
          <a:p>
            <a:r>
              <a:rPr lang="en-US" sz="4000" dirty="0">
                <a:latin typeface="Helvetica" charset="0"/>
              </a:rPr>
              <a:t>Tips: Logging In</a:t>
            </a:r>
            <a:endParaRPr lang="en-US" sz="4000" dirty="0"/>
          </a:p>
        </p:txBody>
      </p:sp>
      <p:pic>
        <p:nvPicPr>
          <p:cNvPr id="6" name="Picture 5">
            <a:extLst>
              <a:ext uri="{FF2B5EF4-FFF2-40B4-BE49-F238E27FC236}">
                <a16:creationId xmlns:a16="http://schemas.microsoft.com/office/drawing/2014/main" id="{93204DCA-63D4-AE46-8B83-7EDA662CEC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295400"/>
            <a:ext cx="8664388" cy="488480"/>
          </a:xfrm>
          <a:prstGeom prst="rect">
            <a:avLst/>
          </a:prstGeom>
        </p:spPr>
      </p:pic>
      <p:cxnSp>
        <p:nvCxnSpPr>
          <p:cNvPr id="7" name="Straight Arrow Connector 6">
            <a:extLst>
              <a:ext uri="{FF2B5EF4-FFF2-40B4-BE49-F238E27FC236}">
                <a16:creationId xmlns:a16="http://schemas.microsoft.com/office/drawing/2014/main" id="{ECA87A77-BB4C-0240-AC9C-350A48084FB7}"/>
              </a:ext>
            </a:extLst>
          </p:cNvPr>
          <p:cNvCxnSpPr>
            <a:cxnSpLocks/>
          </p:cNvCxnSpPr>
          <p:nvPr/>
        </p:nvCxnSpPr>
        <p:spPr>
          <a:xfrm flipH="1" flipV="1">
            <a:off x="8001000" y="401015"/>
            <a:ext cx="609600" cy="1046785"/>
          </a:xfrm>
          <a:prstGeom prst="straightConnector1">
            <a:avLst/>
          </a:prstGeom>
          <a:ln w="22225">
            <a:solidFill>
              <a:srgbClr val="FF0000"/>
            </a:solidFill>
            <a:headEnd type="triangle" w="lg" len="lg"/>
            <a:tailEnd type="non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E05E553-35C8-AF4B-B108-6AA4064AEA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9197" y="1783880"/>
            <a:ext cx="6086605" cy="5083778"/>
          </a:xfrm>
          <a:prstGeom prst="rect">
            <a:avLst/>
          </a:prstGeom>
        </p:spPr>
      </p:pic>
    </p:spTree>
    <p:extLst>
      <p:ext uri="{BB962C8B-B14F-4D97-AF65-F5344CB8AC3E}">
        <p14:creationId xmlns:p14="http://schemas.microsoft.com/office/powerpoint/2010/main" val="357681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A78C1D-F8CE-5644-8540-2E4508F83834}"/>
              </a:ext>
            </a:extLst>
          </p:cNvPr>
          <p:cNvSpPr txBox="1"/>
          <p:nvPr/>
        </p:nvSpPr>
        <p:spPr>
          <a:xfrm>
            <a:off x="381000" y="152400"/>
            <a:ext cx="8763000" cy="707886"/>
          </a:xfrm>
          <a:prstGeom prst="rect">
            <a:avLst/>
          </a:prstGeom>
          <a:noFill/>
        </p:spPr>
        <p:txBody>
          <a:bodyPr wrap="square" rtlCol="0">
            <a:spAutoFit/>
          </a:bodyPr>
          <a:lstStyle/>
          <a:p>
            <a:r>
              <a:rPr lang="en-US" sz="4000" dirty="0">
                <a:latin typeface="Helvetica" charset="0"/>
              </a:rPr>
              <a:t>Tips: Adding Data</a:t>
            </a:r>
            <a:endParaRPr lang="en-US" sz="4000" dirty="0"/>
          </a:p>
        </p:txBody>
      </p:sp>
      <p:pic>
        <p:nvPicPr>
          <p:cNvPr id="4" name="Picture 3">
            <a:extLst>
              <a:ext uri="{FF2B5EF4-FFF2-40B4-BE49-F238E27FC236}">
                <a16:creationId xmlns:a16="http://schemas.microsoft.com/office/drawing/2014/main" id="{C23978C6-A6D0-F54B-8D30-73A1D547CC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994358"/>
            <a:ext cx="7332013" cy="2833969"/>
          </a:xfrm>
          <a:prstGeom prst="rect">
            <a:avLst/>
          </a:prstGeom>
          <a:ln>
            <a:solidFill>
              <a:schemeClr val="tx2"/>
            </a:solidFill>
          </a:ln>
        </p:spPr>
      </p:pic>
      <p:pic>
        <p:nvPicPr>
          <p:cNvPr id="6" name="Picture 5">
            <a:extLst>
              <a:ext uri="{FF2B5EF4-FFF2-40B4-BE49-F238E27FC236}">
                <a16:creationId xmlns:a16="http://schemas.microsoft.com/office/drawing/2014/main" id="{545888B3-5416-9A41-903B-F9189A35D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884" y="3962400"/>
            <a:ext cx="8091231" cy="1881466"/>
          </a:xfrm>
          <a:prstGeom prst="rect">
            <a:avLst/>
          </a:prstGeom>
        </p:spPr>
      </p:pic>
    </p:spTree>
    <p:extLst>
      <p:ext uri="{BB962C8B-B14F-4D97-AF65-F5344CB8AC3E}">
        <p14:creationId xmlns:p14="http://schemas.microsoft.com/office/powerpoint/2010/main" val="4160410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A78C1D-F8CE-5644-8540-2E4508F83834}"/>
              </a:ext>
            </a:extLst>
          </p:cNvPr>
          <p:cNvSpPr txBox="1"/>
          <p:nvPr/>
        </p:nvSpPr>
        <p:spPr>
          <a:xfrm>
            <a:off x="0" y="152400"/>
            <a:ext cx="9144000" cy="677108"/>
          </a:xfrm>
          <a:prstGeom prst="rect">
            <a:avLst/>
          </a:prstGeom>
          <a:noFill/>
        </p:spPr>
        <p:txBody>
          <a:bodyPr wrap="square" rtlCol="0">
            <a:spAutoFit/>
          </a:bodyPr>
          <a:lstStyle/>
          <a:p>
            <a:r>
              <a:rPr lang="en-US" sz="3800" dirty="0">
                <a:latin typeface="Helvetica" charset="0"/>
              </a:rPr>
              <a:t>Tips: Entering Metadata – for File Upload</a:t>
            </a:r>
            <a:endParaRPr lang="en-US" sz="3800" dirty="0"/>
          </a:p>
        </p:txBody>
      </p:sp>
      <p:pic>
        <p:nvPicPr>
          <p:cNvPr id="3" name="Picture 2">
            <a:extLst>
              <a:ext uri="{FF2B5EF4-FFF2-40B4-BE49-F238E27FC236}">
                <a16:creationId xmlns:a16="http://schemas.microsoft.com/office/drawing/2014/main" id="{E874388B-C65E-7146-8CAF-4A8E26A525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829508"/>
            <a:ext cx="7086600" cy="4468365"/>
          </a:xfrm>
          <a:prstGeom prst="rect">
            <a:avLst/>
          </a:prstGeom>
          <a:ln>
            <a:solidFill>
              <a:schemeClr val="tx2"/>
            </a:solidFill>
          </a:ln>
        </p:spPr>
      </p:pic>
      <p:sp>
        <p:nvSpPr>
          <p:cNvPr id="4" name="TextBox 3">
            <a:extLst>
              <a:ext uri="{FF2B5EF4-FFF2-40B4-BE49-F238E27FC236}">
                <a16:creationId xmlns:a16="http://schemas.microsoft.com/office/drawing/2014/main" id="{2E31C81C-C7A0-9049-A554-07C75104DDD7}"/>
              </a:ext>
            </a:extLst>
          </p:cNvPr>
          <p:cNvSpPr txBox="1"/>
          <p:nvPr/>
        </p:nvSpPr>
        <p:spPr>
          <a:xfrm>
            <a:off x="1295400" y="5513316"/>
            <a:ext cx="6553200" cy="923330"/>
          </a:xfrm>
          <a:prstGeom prst="rect">
            <a:avLst/>
          </a:prstGeom>
          <a:noFill/>
        </p:spPr>
        <p:txBody>
          <a:bodyPr wrap="square" rtlCol="0">
            <a:spAutoFit/>
          </a:bodyPr>
          <a:lstStyle/>
          <a:p>
            <a:r>
              <a:rPr lang="en-US" dirty="0"/>
              <a:t>Enter the required fields with an asterisk (e.g., the Dataset Title, Author, Dataset Description, Contact Email, Subject, and Data Creation Date). Scroll down and enter other fields as needed.</a:t>
            </a:r>
          </a:p>
        </p:txBody>
      </p:sp>
    </p:spTree>
    <p:extLst>
      <p:ext uri="{BB962C8B-B14F-4D97-AF65-F5344CB8AC3E}">
        <p14:creationId xmlns:p14="http://schemas.microsoft.com/office/powerpoint/2010/main" val="3214086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A78C1D-F8CE-5644-8540-2E4508F83834}"/>
              </a:ext>
            </a:extLst>
          </p:cNvPr>
          <p:cNvSpPr txBox="1"/>
          <p:nvPr/>
        </p:nvSpPr>
        <p:spPr>
          <a:xfrm>
            <a:off x="0" y="152400"/>
            <a:ext cx="9144000" cy="677108"/>
          </a:xfrm>
          <a:prstGeom prst="rect">
            <a:avLst/>
          </a:prstGeom>
          <a:noFill/>
        </p:spPr>
        <p:txBody>
          <a:bodyPr wrap="square" rtlCol="0">
            <a:spAutoFit/>
          </a:bodyPr>
          <a:lstStyle/>
          <a:p>
            <a:r>
              <a:rPr lang="en-US" sz="3800" dirty="0">
                <a:latin typeface="Helvetica" charset="0"/>
              </a:rPr>
              <a:t>Tips: Entering Metadata – with no files</a:t>
            </a:r>
            <a:endParaRPr lang="en-US" sz="3800" dirty="0"/>
          </a:p>
        </p:txBody>
      </p:sp>
      <p:pic>
        <p:nvPicPr>
          <p:cNvPr id="4" name="Picture 3">
            <a:extLst>
              <a:ext uri="{FF2B5EF4-FFF2-40B4-BE49-F238E27FC236}">
                <a16:creationId xmlns:a16="http://schemas.microsoft.com/office/drawing/2014/main" id="{CC396623-7BCE-8745-A801-AF328A592B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829508"/>
            <a:ext cx="7086600" cy="4468365"/>
          </a:xfrm>
          <a:prstGeom prst="rect">
            <a:avLst/>
          </a:prstGeom>
          <a:ln>
            <a:solidFill>
              <a:schemeClr val="tx2"/>
            </a:solidFill>
          </a:ln>
        </p:spPr>
      </p:pic>
      <p:sp>
        <p:nvSpPr>
          <p:cNvPr id="5" name="Oval 4">
            <a:extLst>
              <a:ext uri="{FF2B5EF4-FFF2-40B4-BE49-F238E27FC236}">
                <a16:creationId xmlns:a16="http://schemas.microsoft.com/office/drawing/2014/main" id="{3FD6960D-F6D6-3845-A78F-8A6F7C3F8AFD}"/>
              </a:ext>
            </a:extLst>
          </p:cNvPr>
          <p:cNvSpPr/>
          <p:nvPr/>
        </p:nvSpPr>
        <p:spPr>
          <a:xfrm>
            <a:off x="914400" y="1752600"/>
            <a:ext cx="60198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098F5C5-61C8-0C4C-BCB1-792A697A796B}"/>
              </a:ext>
            </a:extLst>
          </p:cNvPr>
          <p:cNvSpPr txBox="1"/>
          <p:nvPr/>
        </p:nvSpPr>
        <p:spPr>
          <a:xfrm>
            <a:off x="1219200" y="5513316"/>
            <a:ext cx="6705600" cy="923330"/>
          </a:xfrm>
          <a:prstGeom prst="rect">
            <a:avLst/>
          </a:prstGeom>
          <a:noFill/>
        </p:spPr>
        <p:txBody>
          <a:bodyPr wrap="square" rtlCol="0">
            <a:spAutoFit/>
          </a:bodyPr>
          <a:lstStyle/>
          <a:p>
            <a:r>
              <a:rPr lang="en-US" dirty="0"/>
              <a:t>If your data is already in another permanent repository, you do not have to upload the files to </a:t>
            </a:r>
            <a:r>
              <a:rPr lang="en-US" dirty="0" err="1"/>
              <a:t>LibraData</a:t>
            </a:r>
            <a:r>
              <a:rPr lang="en-US" dirty="0"/>
              <a:t> - enter the repository name and DOI in the metadata.</a:t>
            </a:r>
          </a:p>
        </p:txBody>
      </p:sp>
    </p:spTree>
    <p:extLst>
      <p:ext uri="{BB962C8B-B14F-4D97-AF65-F5344CB8AC3E}">
        <p14:creationId xmlns:p14="http://schemas.microsoft.com/office/powerpoint/2010/main" val="3603460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A78C1D-F8CE-5644-8540-2E4508F83834}"/>
              </a:ext>
            </a:extLst>
          </p:cNvPr>
          <p:cNvSpPr txBox="1"/>
          <p:nvPr/>
        </p:nvSpPr>
        <p:spPr>
          <a:xfrm>
            <a:off x="381000" y="152400"/>
            <a:ext cx="8763000" cy="707886"/>
          </a:xfrm>
          <a:prstGeom prst="rect">
            <a:avLst/>
          </a:prstGeom>
          <a:noFill/>
        </p:spPr>
        <p:txBody>
          <a:bodyPr wrap="square" rtlCol="0">
            <a:spAutoFit/>
          </a:bodyPr>
          <a:lstStyle/>
          <a:p>
            <a:r>
              <a:rPr lang="en-US" sz="4000" dirty="0">
                <a:latin typeface="Helvetica" charset="0"/>
              </a:rPr>
              <a:t>Tips: Uploading Files</a:t>
            </a:r>
            <a:endParaRPr lang="en-US" sz="4000" dirty="0"/>
          </a:p>
        </p:txBody>
      </p:sp>
      <p:pic>
        <p:nvPicPr>
          <p:cNvPr id="4" name="Picture 3">
            <a:extLst>
              <a:ext uri="{FF2B5EF4-FFF2-40B4-BE49-F238E27FC236}">
                <a16:creationId xmlns:a16="http://schemas.microsoft.com/office/drawing/2014/main" id="{95FACAA1-D940-0A4F-BA58-4B483890E2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9144000" cy="1165769"/>
          </a:xfrm>
          <a:prstGeom prst="rect">
            <a:avLst/>
          </a:prstGeom>
          <a:ln>
            <a:solidFill>
              <a:schemeClr val="tx2"/>
            </a:solidFill>
          </a:ln>
        </p:spPr>
      </p:pic>
      <p:sp>
        <p:nvSpPr>
          <p:cNvPr id="5" name="TextBox 4">
            <a:extLst>
              <a:ext uri="{FF2B5EF4-FFF2-40B4-BE49-F238E27FC236}">
                <a16:creationId xmlns:a16="http://schemas.microsoft.com/office/drawing/2014/main" id="{916FF36C-F9CE-9F4F-A852-2A4A27D63041}"/>
              </a:ext>
            </a:extLst>
          </p:cNvPr>
          <p:cNvSpPr txBox="1"/>
          <p:nvPr/>
        </p:nvSpPr>
        <p:spPr>
          <a:xfrm>
            <a:off x="685800" y="2422147"/>
            <a:ext cx="55626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Max 6BG per file</a:t>
            </a:r>
          </a:p>
          <a:p>
            <a:pPr marL="285750" indent="-285750">
              <a:buFont typeface="Arial" panose="020B0604020202020204" pitchFamily="34" charset="0"/>
              <a:buChar char="•"/>
            </a:pPr>
            <a:r>
              <a:rPr lang="en-US" dirty="0"/>
              <a:t>Drag and drop files or folders</a:t>
            </a:r>
          </a:p>
          <a:p>
            <a:pPr marL="742950" lvl="1" indent="-285750">
              <a:buFont typeface="Arial" panose="020B0604020202020204" pitchFamily="34" charset="0"/>
              <a:buChar char="•"/>
            </a:pPr>
            <a:r>
              <a:rPr lang="en-US" dirty="0"/>
              <a:t>OR Select files</a:t>
            </a:r>
          </a:p>
        </p:txBody>
      </p:sp>
      <p:sp>
        <p:nvSpPr>
          <p:cNvPr id="7" name="TextBox 6">
            <a:extLst>
              <a:ext uri="{FF2B5EF4-FFF2-40B4-BE49-F238E27FC236}">
                <a16:creationId xmlns:a16="http://schemas.microsoft.com/office/drawing/2014/main" id="{B355D51D-FBE3-6344-BC09-7B6E1C3A973C}"/>
              </a:ext>
            </a:extLst>
          </p:cNvPr>
          <p:cNvSpPr txBox="1"/>
          <p:nvPr/>
        </p:nvSpPr>
        <p:spPr>
          <a:xfrm>
            <a:off x="685800" y="3512523"/>
            <a:ext cx="8153400" cy="1862048"/>
          </a:xfrm>
          <a:prstGeom prst="rect">
            <a:avLst/>
          </a:prstGeom>
          <a:noFill/>
        </p:spPr>
        <p:txBody>
          <a:bodyPr wrap="square" rtlCol="0">
            <a:spAutoFit/>
          </a:bodyPr>
          <a:lstStyle/>
          <a:p>
            <a:r>
              <a:rPr lang="en-US" b="1" dirty="0"/>
              <a:t>Keeping Directory Structure</a:t>
            </a:r>
          </a:p>
          <a:p>
            <a:pPr marL="342900" indent="-342900">
              <a:buFont typeface="+mj-lt"/>
              <a:buAutoNum type="arabicPeriod"/>
            </a:pPr>
            <a:r>
              <a:rPr lang="en-US" dirty="0"/>
              <a:t>Zip files (compress)</a:t>
            </a:r>
          </a:p>
          <a:p>
            <a:pPr marL="342900" indent="-342900">
              <a:buFont typeface="+mj-lt"/>
              <a:buAutoNum type="arabicPeriod"/>
            </a:pPr>
            <a:r>
              <a:rPr lang="en-US" dirty="0"/>
              <a:t>Select or drag the “compressed” file</a:t>
            </a:r>
          </a:p>
          <a:p>
            <a:pPr marL="285750" indent="-285750">
              <a:buFont typeface="Arial" panose="020B0604020202020204" pitchFamily="34" charset="0"/>
              <a:buChar char="•"/>
            </a:pPr>
            <a:endParaRPr lang="en-US" sz="500" dirty="0"/>
          </a:p>
          <a:p>
            <a:r>
              <a:rPr lang="en-US" sz="1400" dirty="0"/>
              <a:t>Compressed files in zip format are unpacked automatically. If the uploaded .zip file contains a folder structure, </a:t>
            </a:r>
            <a:r>
              <a:rPr lang="en-US" sz="1400" dirty="0" err="1"/>
              <a:t>Dataverse</a:t>
            </a:r>
            <a:r>
              <a:rPr lang="en-US" sz="1400" dirty="0"/>
              <a:t> will keep track of this structure. A file’s location within this folder structure is displayed in the file metadata as the File Path. When you download the contents of the dataset, this folder structure will be preserved and files will appear in their original locations.</a:t>
            </a:r>
          </a:p>
        </p:txBody>
      </p:sp>
      <p:sp>
        <p:nvSpPr>
          <p:cNvPr id="8" name="Rectangle 7">
            <a:extLst>
              <a:ext uri="{FF2B5EF4-FFF2-40B4-BE49-F238E27FC236}">
                <a16:creationId xmlns:a16="http://schemas.microsoft.com/office/drawing/2014/main" id="{07387B3B-6089-104B-8B36-5D26A713BF33}"/>
              </a:ext>
            </a:extLst>
          </p:cNvPr>
          <p:cNvSpPr/>
          <p:nvPr/>
        </p:nvSpPr>
        <p:spPr>
          <a:xfrm>
            <a:off x="685800" y="5451012"/>
            <a:ext cx="8458200" cy="923330"/>
          </a:xfrm>
          <a:prstGeom prst="rect">
            <a:avLst/>
          </a:prstGeom>
        </p:spPr>
        <p:txBody>
          <a:bodyPr wrap="square">
            <a:spAutoFit/>
          </a:bodyPr>
          <a:lstStyle/>
          <a:p>
            <a:r>
              <a:rPr lang="en-US" b="1" dirty="0"/>
              <a:t>Keeping Zip file “zipped”</a:t>
            </a:r>
          </a:p>
          <a:p>
            <a:pPr marL="285750" indent="-285750">
              <a:buFont typeface="Arial" panose="020B0604020202020204" pitchFamily="34" charset="0"/>
              <a:buChar char="•"/>
            </a:pPr>
            <a:r>
              <a:rPr lang="en-US" dirty="0"/>
              <a:t>Double zip the file</a:t>
            </a:r>
          </a:p>
          <a:p>
            <a:pPr marL="12700" indent="-12700"/>
            <a:r>
              <a:rPr lang="en-US" dirty="0"/>
              <a:t>	</a:t>
            </a:r>
            <a:r>
              <a:rPr lang="en-US" sz="1400" dirty="0"/>
              <a:t>On a Mac: compress a folder and then in terminal window and run </a:t>
            </a:r>
            <a:r>
              <a:rPr lang="en-US" sz="1400" b="1" dirty="0" err="1"/>
              <a:t>gzip</a:t>
            </a:r>
            <a:r>
              <a:rPr lang="en-US" sz="1400" dirty="0"/>
              <a:t> on the compressed file </a:t>
            </a:r>
          </a:p>
        </p:txBody>
      </p:sp>
      <p:cxnSp>
        <p:nvCxnSpPr>
          <p:cNvPr id="10" name="Straight Connector 9">
            <a:extLst>
              <a:ext uri="{FF2B5EF4-FFF2-40B4-BE49-F238E27FC236}">
                <a16:creationId xmlns:a16="http://schemas.microsoft.com/office/drawing/2014/main" id="{49260F5B-7A9E-8145-902D-ADD852DD79F1}"/>
              </a:ext>
            </a:extLst>
          </p:cNvPr>
          <p:cNvCxnSpPr/>
          <p:nvPr/>
        </p:nvCxnSpPr>
        <p:spPr>
          <a:xfrm>
            <a:off x="381000" y="3429000"/>
            <a:ext cx="822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CFD980E-8228-CA45-8A4E-C68F71207421}"/>
              </a:ext>
            </a:extLst>
          </p:cNvPr>
          <p:cNvCxnSpPr/>
          <p:nvPr/>
        </p:nvCxnSpPr>
        <p:spPr>
          <a:xfrm>
            <a:off x="381000" y="5451012"/>
            <a:ext cx="8229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283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A78C1D-F8CE-5644-8540-2E4508F83834}"/>
              </a:ext>
            </a:extLst>
          </p:cNvPr>
          <p:cNvSpPr txBox="1"/>
          <p:nvPr/>
        </p:nvSpPr>
        <p:spPr>
          <a:xfrm>
            <a:off x="381000" y="152400"/>
            <a:ext cx="8763000" cy="707886"/>
          </a:xfrm>
          <a:prstGeom prst="rect">
            <a:avLst/>
          </a:prstGeom>
          <a:noFill/>
        </p:spPr>
        <p:txBody>
          <a:bodyPr wrap="square" rtlCol="0">
            <a:spAutoFit/>
          </a:bodyPr>
          <a:lstStyle/>
          <a:p>
            <a:r>
              <a:rPr lang="en-US" sz="4000" dirty="0">
                <a:latin typeface="Helvetica" charset="0"/>
              </a:rPr>
              <a:t>Tips: File Metadata</a:t>
            </a:r>
            <a:endParaRPr lang="en-US" sz="4000" dirty="0"/>
          </a:p>
        </p:txBody>
      </p:sp>
      <p:sp>
        <p:nvSpPr>
          <p:cNvPr id="6" name="TextBox 5">
            <a:extLst>
              <a:ext uri="{FF2B5EF4-FFF2-40B4-BE49-F238E27FC236}">
                <a16:creationId xmlns:a16="http://schemas.microsoft.com/office/drawing/2014/main" id="{697E52DD-A3C9-4E4C-B19A-A0F9355F8B04}"/>
              </a:ext>
            </a:extLst>
          </p:cNvPr>
          <p:cNvSpPr txBox="1"/>
          <p:nvPr/>
        </p:nvSpPr>
        <p:spPr>
          <a:xfrm>
            <a:off x="381000" y="990600"/>
            <a:ext cx="3352800" cy="923330"/>
          </a:xfrm>
          <a:prstGeom prst="rect">
            <a:avLst/>
          </a:prstGeom>
          <a:noFill/>
        </p:spPr>
        <p:txBody>
          <a:bodyPr wrap="square" rtlCol="0">
            <a:spAutoFit/>
          </a:bodyPr>
          <a:lstStyle/>
          <a:p>
            <a:r>
              <a:rPr lang="en-US" dirty="0"/>
              <a:t>On Initial Create:</a:t>
            </a:r>
          </a:p>
          <a:p>
            <a:endParaRPr lang="en-US" dirty="0"/>
          </a:p>
          <a:p>
            <a:endParaRPr lang="en-US" dirty="0"/>
          </a:p>
        </p:txBody>
      </p:sp>
      <p:pic>
        <p:nvPicPr>
          <p:cNvPr id="8" name="Picture 7">
            <a:extLst>
              <a:ext uri="{FF2B5EF4-FFF2-40B4-BE49-F238E27FC236}">
                <a16:creationId xmlns:a16="http://schemas.microsoft.com/office/drawing/2014/main" id="{2C83D481-C789-5948-9FE6-5253E15BA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484" y="1295400"/>
            <a:ext cx="7010400" cy="1922729"/>
          </a:xfrm>
          <a:prstGeom prst="rect">
            <a:avLst/>
          </a:prstGeom>
          <a:ln>
            <a:solidFill>
              <a:schemeClr val="tx2"/>
            </a:solidFill>
          </a:ln>
        </p:spPr>
      </p:pic>
      <p:sp>
        <p:nvSpPr>
          <p:cNvPr id="9" name="TextBox 8">
            <a:extLst>
              <a:ext uri="{FF2B5EF4-FFF2-40B4-BE49-F238E27FC236}">
                <a16:creationId xmlns:a16="http://schemas.microsoft.com/office/drawing/2014/main" id="{4DC26479-1CFA-3E4F-A3B5-F3CB379FFF5A}"/>
              </a:ext>
            </a:extLst>
          </p:cNvPr>
          <p:cNvSpPr txBox="1"/>
          <p:nvPr/>
        </p:nvSpPr>
        <p:spPr>
          <a:xfrm>
            <a:off x="381000" y="4338918"/>
            <a:ext cx="5334000" cy="923330"/>
          </a:xfrm>
          <a:prstGeom prst="rect">
            <a:avLst/>
          </a:prstGeom>
          <a:noFill/>
        </p:spPr>
        <p:txBody>
          <a:bodyPr wrap="square" rtlCol="0">
            <a:spAutoFit/>
          </a:bodyPr>
          <a:lstStyle/>
          <a:p>
            <a:r>
              <a:rPr lang="en-US" dirty="0"/>
              <a:t>After Initial Upload: Select file(s) on dataset page</a:t>
            </a:r>
          </a:p>
          <a:p>
            <a:endParaRPr lang="en-US" dirty="0"/>
          </a:p>
          <a:p>
            <a:endParaRPr lang="en-US" dirty="0"/>
          </a:p>
        </p:txBody>
      </p:sp>
      <p:pic>
        <p:nvPicPr>
          <p:cNvPr id="13" name="Picture 12">
            <a:extLst>
              <a:ext uri="{FF2B5EF4-FFF2-40B4-BE49-F238E27FC236}">
                <a16:creationId xmlns:a16="http://schemas.microsoft.com/office/drawing/2014/main" id="{4D6B08C7-D459-C544-92B0-9016AC8097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4648199"/>
            <a:ext cx="6781800" cy="1741273"/>
          </a:xfrm>
          <a:prstGeom prst="rect">
            <a:avLst/>
          </a:prstGeom>
          <a:ln>
            <a:solidFill>
              <a:schemeClr val="tx2"/>
            </a:solidFill>
          </a:ln>
        </p:spPr>
      </p:pic>
      <p:sp>
        <p:nvSpPr>
          <p:cNvPr id="14" name="Rectangle 13">
            <a:extLst>
              <a:ext uri="{FF2B5EF4-FFF2-40B4-BE49-F238E27FC236}">
                <a16:creationId xmlns:a16="http://schemas.microsoft.com/office/drawing/2014/main" id="{42F9BBD9-51EC-114E-98AA-02CA17867CA6}"/>
              </a:ext>
            </a:extLst>
          </p:cNvPr>
          <p:cNvSpPr/>
          <p:nvPr/>
        </p:nvSpPr>
        <p:spPr>
          <a:xfrm>
            <a:off x="5334000" y="5418653"/>
            <a:ext cx="8382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53276AC-CDD0-9647-8F72-18E96E8A7C80}"/>
              </a:ext>
            </a:extLst>
          </p:cNvPr>
          <p:cNvSpPr txBox="1"/>
          <p:nvPr/>
        </p:nvSpPr>
        <p:spPr>
          <a:xfrm>
            <a:off x="367553" y="3199763"/>
            <a:ext cx="8089900" cy="646331"/>
          </a:xfrm>
          <a:prstGeom prst="rect">
            <a:avLst/>
          </a:prstGeom>
          <a:noFill/>
        </p:spPr>
        <p:txBody>
          <a:bodyPr wrap="square" rtlCol="0">
            <a:spAutoFit/>
          </a:bodyPr>
          <a:lstStyle/>
          <a:p>
            <a:r>
              <a:rPr lang="en-US" dirty="0"/>
              <a:t>You can change the filename, add a description and add one or more Tags – See </a:t>
            </a:r>
            <a:r>
              <a:rPr lang="en-US" b="1" dirty="0"/>
              <a:t>Tips: File Tags</a:t>
            </a:r>
            <a:r>
              <a:rPr lang="en-US" dirty="0"/>
              <a:t> for more info</a:t>
            </a:r>
          </a:p>
        </p:txBody>
      </p:sp>
      <p:cxnSp>
        <p:nvCxnSpPr>
          <p:cNvPr id="16" name="Straight Connector 15">
            <a:extLst>
              <a:ext uri="{FF2B5EF4-FFF2-40B4-BE49-F238E27FC236}">
                <a16:creationId xmlns:a16="http://schemas.microsoft.com/office/drawing/2014/main" id="{D6CC8B50-4667-6143-9964-5995925673A5}"/>
              </a:ext>
            </a:extLst>
          </p:cNvPr>
          <p:cNvCxnSpPr/>
          <p:nvPr/>
        </p:nvCxnSpPr>
        <p:spPr>
          <a:xfrm>
            <a:off x="367553" y="4038600"/>
            <a:ext cx="8229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274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4298A7-ACC0-2A46-9E35-B18B88470C67}"/>
              </a:ext>
            </a:extLst>
          </p:cNvPr>
          <p:cNvSpPr txBox="1"/>
          <p:nvPr/>
        </p:nvSpPr>
        <p:spPr>
          <a:xfrm>
            <a:off x="685800" y="3886200"/>
            <a:ext cx="7239000"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Helvetica" pitchFamily="2" charset="0"/>
              </a:rPr>
              <a:t>Have you shared your research?</a:t>
            </a:r>
          </a:p>
          <a:p>
            <a:pPr marL="742950" lvl="1" indent="-285750">
              <a:buFont typeface="Arial" panose="020B0604020202020204" pitchFamily="34" charset="0"/>
              <a:buChar char="•"/>
            </a:pPr>
            <a:r>
              <a:rPr lang="en-US" sz="2800" dirty="0">
                <a:latin typeface="Helvetica" pitchFamily="2" charset="0"/>
              </a:rPr>
              <a:t>Why?</a:t>
            </a:r>
          </a:p>
          <a:p>
            <a:pPr marL="742950" lvl="1" indent="-285750">
              <a:buFont typeface="Arial" panose="020B0604020202020204" pitchFamily="34" charset="0"/>
              <a:buChar char="•"/>
            </a:pPr>
            <a:r>
              <a:rPr lang="en-US" sz="2800" dirty="0">
                <a:latin typeface="Helvetica" pitchFamily="2" charset="0"/>
              </a:rPr>
              <a:t>How?</a:t>
            </a:r>
          </a:p>
          <a:p>
            <a:pPr marL="742950" lvl="1" indent="-285750">
              <a:buFont typeface="Arial" panose="020B0604020202020204" pitchFamily="34" charset="0"/>
              <a:buChar char="•"/>
            </a:pPr>
            <a:r>
              <a:rPr lang="en-US" sz="2800" dirty="0">
                <a:latin typeface="Helvetica" pitchFamily="2" charset="0"/>
              </a:rPr>
              <a:t>Where?</a:t>
            </a:r>
          </a:p>
          <a:p>
            <a:r>
              <a:rPr lang="en-US" sz="2800" dirty="0">
                <a:latin typeface="Helvetica" pitchFamily="2" charset="0"/>
              </a:rPr>
              <a:t>	</a:t>
            </a:r>
          </a:p>
        </p:txBody>
      </p:sp>
      <p:sp>
        <p:nvSpPr>
          <p:cNvPr id="3" name="TextBox 2">
            <a:extLst>
              <a:ext uri="{FF2B5EF4-FFF2-40B4-BE49-F238E27FC236}">
                <a16:creationId xmlns:a16="http://schemas.microsoft.com/office/drawing/2014/main" id="{64E2A049-A81B-FA44-8471-D287AF3DBE70}"/>
              </a:ext>
            </a:extLst>
          </p:cNvPr>
          <p:cNvSpPr txBox="1"/>
          <p:nvPr/>
        </p:nvSpPr>
        <p:spPr>
          <a:xfrm>
            <a:off x="533400" y="1097832"/>
            <a:ext cx="7924800" cy="2954655"/>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Helvetica" pitchFamily="2" charset="0"/>
              </a:rPr>
              <a:t>Have you used data from a “repository” in your research?</a:t>
            </a:r>
          </a:p>
          <a:p>
            <a:pPr marL="742950" lvl="1" indent="-285750">
              <a:buFont typeface="Arial" panose="020B0604020202020204" pitchFamily="34" charset="0"/>
              <a:buChar char="•"/>
            </a:pPr>
            <a:r>
              <a:rPr lang="en-US" sz="2800" dirty="0">
                <a:latin typeface="Helvetica" pitchFamily="2" charset="0"/>
              </a:rPr>
              <a:t>Why?</a:t>
            </a:r>
          </a:p>
          <a:p>
            <a:pPr marL="742950" lvl="1" indent="-285750">
              <a:buFont typeface="Arial" panose="020B0604020202020204" pitchFamily="34" charset="0"/>
              <a:buChar char="•"/>
            </a:pPr>
            <a:r>
              <a:rPr lang="en-US" sz="2800" dirty="0">
                <a:latin typeface="Helvetica" pitchFamily="2" charset="0"/>
              </a:rPr>
              <a:t>Where?</a:t>
            </a:r>
          </a:p>
          <a:p>
            <a:pPr marL="1200150" lvl="2" indent="-285750">
              <a:buFont typeface="Arial" panose="020B0604020202020204" pitchFamily="34" charset="0"/>
              <a:buChar char="•"/>
            </a:pPr>
            <a:r>
              <a:rPr lang="en-US" sz="2400" dirty="0">
                <a:latin typeface="Helvetica" pitchFamily="2" charset="0"/>
              </a:rPr>
              <a:t>How did you find it?</a:t>
            </a:r>
          </a:p>
          <a:p>
            <a:pPr marL="742950" lvl="1" indent="-285750">
              <a:buFont typeface="Arial" panose="020B0604020202020204" pitchFamily="34" charset="0"/>
              <a:buChar char="•"/>
            </a:pPr>
            <a:r>
              <a:rPr lang="en-US" sz="2800" dirty="0">
                <a:latin typeface="Helvetica" pitchFamily="2" charset="0"/>
              </a:rPr>
              <a:t>Was it usable?</a:t>
            </a:r>
          </a:p>
          <a:p>
            <a:r>
              <a:rPr lang="en-US" dirty="0">
                <a:latin typeface="Helvetica" pitchFamily="2" charset="0"/>
              </a:rPr>
              <a:t>	</a:t>
            </a:r>
          </a:p>
        </p:txBody>
      </p:sp>
      <p:sp>
        <p:nvSpPr>
          <p:cNvPr id="4" name="TextBox 3">
            <a:extLst>
              <a:ext uri="{FF2B5EF4-FFF2-40B4-BE49-F238E27FC236}">
                <a16:creationId xmlns:a16="http://schemas.microsoft.com/office/drawing/2014/main" id="{8F4E000C-9973-3C43-B8D9-0718AA29DE46}"/>
              </a:ext>
            </a:extLst>
          </p:cNvPr>
          <p:cNvSpPr txBox="1"/>
          <p:nvPr/>
        </p:nvSpPr>
        <p:spPr>
          <a:xfrm>
            <a:off x="498987" y="17145"/>
            <a:ext cx="8610600" cy="707886"/>
          </a:xfrm>
          <a:prstGeom prst="rect">
            <a:avLst/>
          </a:prstGeom>
          <a:noFill/>
        </p:spPr>
        <p:txBody>
          <a:bodyPr wrap="square" rtlCol="0">
            <a:spAutoFit/>
          </a:bodyPr>
          <a:lstStyle/>
          <a:p>
            <a:r>
              <a:rPr lang="en-US" sz="4000" dirty="0">
                <a:latin typeface="Helvetica" pitchFamily="2" charset="0"/>
              </a:rPr>
              <a:t>Prompts: </a:t>
            </a:r>
            <a:r>
              <a:rPr lang="en-US" sz="3500" dirty="0">
                <a:latin typeface="Helvetica" pitchFamily="2" charset="0"/>
              </a:rPr>
              <a:t>Sharing and Re-using Data</a:t>
            </a:r>
          </a:p>
        </p:txBody>
      </p:sp>
    </p:spTree>
    <p:extLst>
      <p:ext uri="{BB962C8B-B14F-4D97-AF65-F5344CB8AC3E}">
        <p14:creationId xmlns:p14="http://schemas.microsoft.com/office/powerpoint/2010/main" val="17440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A78C1D-F8CE-5644-8540-2E4508F83834}"/>
              </a:ext>
            </a:extLst>
          </p:cNvPr>
          <p:cNvSpPr txBox="1"/>
          <p:nvPr/>
        </p:nvSpPr>
        <p:spPr>
          <a:xfrm>
            <a:off x="381000" y="152400"/>
            <a:ext cx="8763000" cy="707886"/>
          </a:xfrm>
          <a:prstGeom prst="rect">
            <a:avLst/>
          </a:prstGeom>
          <a:noFill/>
        </p:spPr>
        <p:txBody>
          <a:bodyPr wrap="square" rtlCol="0">
            <a:spAutoFit/>
          </a:bodyPr>
          <a:lstStyle/>
          <a:p>
            <a:r>
              <a:rPr lang="en-US" sz="4000" dirty="0">
                <a:latin typeface="Helvetica" charset="0"/>
              </a:rPr>
              <a:t>Tips: File Tags</a:t>
            </a:r>
            <a:endParaRPr lang="en-US" sz="4000" dirty="0"/>
          </a:p>
        </p:txBody>
      </p:sp>
      <p:pic>
        <p:nvPicPr>
          <p:cNvPr id="4" name="Picture 3">
            <a:extLst>
              <a:ext uri="{FF2B5EF4-FFF2-40B4-BE49-F238E27FC236}">
                <a16:creationId xmlns:a16="http://schemas.microsoft.com/office/drawing/2014/main" id="{FBBE163D-F723-4A40-8DD8-429FFDD684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133599"/>
            <a:ext cx="6731000" cy="4013200"/>
          </a:xfrm>
          <a:prstGeom prst="rect">
            <a:avLst/>
          </a:prstGeom>
          <a:ln>
            <a:solidFill>
              <a:schemeClr val="tx2"/>
            </a:solidFill>
          </a:ln>
        </p:spPr>
      </p:pic>
      <p:sp>
        <p:nvSpPr>
          <p:cNvPr id="5" name="TextBox 4">
            <a:extLst>
              <a:ext uri="{FF2B5EF4-FFF2-40B4-BE49-F238E27FC236}">
                <a16:creationId xmlns:a16="http://schemas.microsoft.com/office/drawing/2014/main" id="{0463E1EB-800C-AE4C-8265-F04438C71B5F}"/>
              </a:ext>
            </a:extLst>
          </p:cNvPr>
          <p:cNvSpPr txBox="1"/>
          <p:nvPr/>
        </p:nvSpPr>
        <p:spPr>
          <a:xfrm>
            <a:off x="381000" y="1173777"/>
            <a:ext cx="8089900" cy="646331"/>
          </a:xfrm>
          <a:prstGeom prst="rect">
            <a:avLst/>
          </a:prstGeom>
          <a:noFill/>
        </p:spPr>
        <p:txBody>
          <a:bodyPr wrap="square" rtlCol="0">
            <a:spAutoFit/>
          </a:bodyPr>
          <a:lstStyle/>
          <a:p>
            <a:r>
              <a:rPr lang="en-US" dirty="0"/>
              <a:t>See </a:t>
            </a:r>
            <a:r>
              <a:rPr lang="en-US" b="1" dirty="0"/>
              <a:t>Tips: File Metadata</a:t>
            </a:r>
            <a:r>
              <a:rPr lang="en-US" dirty="0"/>
              <a:t> for selecting “tags” during upload or after. </a:t>
            </a:r>
          </a:p>
          <a:p>
            <a:r>
              <a:rPr lang="en-US" dirty="0">
                <a:solidFill>
                  <a:srgbClr val="FF0000"/>
                </a:solidFill>
              </a:rPr>
              <a:t>After upload, you can select more than one file and apply the same tag.</a:t>
            </a:r>
          </a:p>
        </p:txBody>
      </p:sp>
    </p:spTree>
    <p:extLst>
      <p:ext uri="{BB962C8B-B14F-4D97-AF65-F5344CB8AC3E}">
        <p14:creationId xmlns:p14="http://schemas.microsoft.com/office/powerpoint/2010/main" val="211912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A78C1D-F8CE-5644-8540-2E4508F83834}"/>
              </a:ext>
            </a:extLst>
          </p:cNvPr>
          <p:cNvSpPr txBox="1"/>
          <p:nvPr/>
        </p:nvSpPr>
        <p:spPr>
          <a:xfrm>
            <a:off x="381000" y="165847"/>
            <a:ext cx="8763000" cy="707886"/>
          </a:xfrm>
          <a:prstGeom prst="rect">
            <a:avLst/>
          </a:prstGeom>
          <a:noFill/>
        </p:spPr>
        <p:txBody>
          <a:bodyPr wrap="square" rtlCol="0">
            <a:spAutoFit/>
          </a:bodyPr>
          <a:lstStyle/>
          <a:p>
            <a:r>
              <a:rPr lang="en-US" sz="4000" dirty="0">
                <a:latin typeface="Helvetica" charset="0"/>
              </a:rPr>
              <a:t>Tips: Publishing a Dataset</a:t>
            </a:r>
            <a:endParaRPr lang="en-US" sz="4000" dirty="0"/>
          </a:p>
        </p:txBody>
      </p:sp>
      <p:pic>
        <p:nvPicPr>
          <p:cNvPr id="4" name="Picture 3">
            <a:extLst>
              <a:ext uri="{FF2B5EF4-FFF2-40B4-BE49-F238E27FC236}">
                <a16:creationId xmlns:a16="http://schemas.microsoft.com/office/drawing/2014/main" id="{B29E8594-A2CF-CF46-9143-1B2638EF6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624" y="1002007"/>
            <a:ext cx="7924800" cy="1189614"/>
          </a:xfrm>
          <a:prstGeom prst="rect">
            <a:avLst/>
          </a:prstGeom>
          <a:ln>
            <a:solidFill>
              <a:schemeClr val="tx2"/>
            </a:solidFill>
          </a:ln>
        </p:spPr>
      </p:pic>
      <p:sp>
        <p:nvSpPr>
          <p:cNvPr id="7" name="Oval 6">
            <a:extLst>
              <a:ext uri="{FF2B5EF4-FFF2-40B4-BE49-F238E27FC236}">
                <a16:creationId xmlns:a16="http://schemas.microsoft.com/office/drawing/2014/main" id="{AD9399F6-4FA4-3B45-B054-5356401A58CA}"/>
              </a:ext>
            </a:extLst>
          </p:cNvPr>
          <p:cNvSpPr/>
          <p:nvPr/>
        </p:nvSpPr>
        <p:spPr>
          <a:xfrm>
            <a:off x="6705600" y="1143000"/>
            <a:ext cx="762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C57495F1-D1FD-BD47-89E4-B66F8152532E}"/>
              </a:ext>
            </a:extLst>
          </p:cNvPr>
          <p:cNvCxnSpPr>
            <a:cxnSpLocks/>
          </p:cNvCxnSpPr>
          <p:nvPr/>
        </p:nvCxnSpPr>
        <p:spPr>
          <a:xfrm flipV="1">
            <a:off x="7315200" y="401017"/>
            <a:ext cx="1030941" cy="741983"/>
          </a:xfrm>
          <a:prstGeom prst="straightConnector1">
            <a:avLst/>
          </a:prstGeom>
          <a:ln w="22225">
            <a:solidFill>
              <a:srgbClr val="FF0000"/>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BEF64F7-00A2-ED4B-A39C-3544ED0526D7}"/>
              </a:ext>
            </a:extLst>
          </p:cNvPr>
          <p:cNvSpPr txBox="1"/>
          <p:nvPr/>
        </p:nvSpPr>
        <p:spPr>
          <a:xfrm>
            <a:off x="421341" y="2445537"/>
            <a:ext cx="7924800" cy="584775"/>
          </a:xfrm>
          <a:prstGeom prst="rect">
            <a:avLst/>
          </a:prstGeom>
          <a:noFill/>
        </p:spPr>
        <p:txBody>
          <a:bodyPr wrap="square" rtlCol="0">
            <a:spAutoFit/>
          </a:bodyPr>
          <a:lstStyle/>
          <a:p>
            <a:r>
              <a:rPr lang="en-US" sz="1600" dirty="0"/>
              <a:t>A pop-up will appear (see below) to confirm that you are ready to Publish, per the </a:t>
            </a:r>
            <a:r>
              <a:rPr lang="en-US" sz="1600" dirty="0" err="1"/>
              <a:t>LibraData</a:t>
            </a:r>
            <a:r>
              <a:rPr lang="en-US" sz="1600" dirty="0"/>
              <a:t> Deposit license: </a:t>
            </a:r>
            <a:r>
              <a:rPr lang="en-US" sz="1600" dirty="0">
                <a:hlinkClick r:id="rId3"/>
              </a:rPr>
              <a:t>https://www.library.virginia.edu/libra/datasets/public-dataset-license/</a:t>
            </a:r>
            <a:r>
              <a:rPr lang="en-US" sz="1600" dirty="0"/>
              <a:t> </a:t>
            </a:r>
          </a:p>
        </p:txBody>
      </p:sp>
      <p:pic>
        <p:nvPicPr>
          <p:cNvPr id="13" name="Picture 12">
            <a:extLst>
              <a:ext uri="{FF2B5EF4-FFF2-40B4-BE49-F238E27FC236}">
                <a16:creationId xmlns:a16="http://schemas.microsoft.com/office/drawing/2014/main" id="{425F0485-836D-5548-84B6-DDCA54316D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012" y="3284228"/>
            <a:ext cx="8641976" cy="2987022"/>
          </a:xfrm>
          <a:prstGeom prst="rect">
            <a:avLst/>
          </a:prstGeom>
        </p:spPr>
      </p:pic>
    </p:spTree>
    <p:extLst>
      <p:ext uri="{BB962C8B-B14F-4D97-AF65-F5344CB8AC3E}">
        <p14:creationId xmlns:p14="http://schemas.microsoft.com/office/powerpoint/2010/main" val="2673839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A78C1D-F8CE-5644-8540-2E4508F83834}"/>
              </a:ext>
            </a:extLst>
          </p:cNvPr>
          <p:cNvSpPr txBox="1"/>
          <p:nvPr/>
        </p:nvSpPr>
        <p:spPr>
          <a:xfrm>
            <a:off x="381000" y="152400"/>
            <a:ext cx="8763000" cy="707886"/>
          </a:xfrm>
          <a:prstGeom prst="rect">
            <a:avLst/>
          </a:prstGeom>
          <a:noFill/>
        </p:spPr>
        <p:txBody>
          <a:bodyPr wrap="square" rtlCol="0">
            <a:spAutoFit/>
          </a:bodyPr>
          <a:lstStyle/>
          <a:p>
            <a:r>
              <a:rPr lang="en-US" sz="4000" dirty="0">
                <a:latin typeface="Helvetica" charset="0"/>
              </a:rPr>
              <a:t>Tips: Setting Permissions </a:t>
            </a:r>
            <a:endParaRPr lang="en-US" sz="4000" dirty="0"/>
          </a:p>
        </p:txBody>
      </p:sp>
      <p:sp>
        <p:nvSpPr>
          <p:cNvPr id="3" name="TextBox 2">
            <a:extLst>
              <a:ext uri="{FF2B5EF4-FFF2-40B4-BE49-F238E27FC236}">
                <a16:creationId xmlns:a16="http://schemas.microsoft.com/office/drawing/2014/main" id="{8F73A682-9E4A-AB46-8839-3F9B6B6EF7BA}"/>
              </a:ext>
            </a:extLst>
          </p:cNvPr>
          <p:cNvSpPr txBox="1"/>
          <p:nvPr/>
        </p:nvSpPr>
        <p:spPr>
          <a:xfrm>
            <a:off x="389965" y="1219200"/>
            <a:ext cx="8001000" cy="646331"/>
          </a:xfrm>
          <a:prstGeom prst="rect">
            <a:avLst/>
          </a:prstGeom>
          <a:noFill/>
        </p:spPr>
        <p:txBody>
          <a:bodyPr wrap="square" rtlCol="0">
            <a:spAutoFit/>
          </a:bodyPr>
          <a:lstStyle/>
          <a:p>
            <a:r>
              <a:rPr lang="en-US" dirty="0"/>
              <a:t>Owners of a dataset can assign roles and permissions to others at the dataset or file-level.</a:t>
            </a:r>
          </a:p>
        </p:txBody>
      </p:sp>
      <p:pic>
        <p:nvPicPr>
          <p:cNvPr id="5" name="Picture 4">
            <a:extLst>
              <a:ext uri="{FF2B5EF4-FFF2-40B4-BE49-F238E27FC236}">
                <a16:creationId xmlns:a16="http://schemas.microsoft.com/office/drawing/2014/main" id="{3401D548-6570-4C42-9120-C5A08FC45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865531"/>
            <a:ext cx="5181600" cy="1911368"/>
          </a:xfrm>
          <a:prstGeom prst="rect">
            <a:avLst/>
          </a:prstGeom>
          <a:ln>
            <a:solidFill>
              <a:schemeClr val="tx2"/>
            </a:solidFill>
          </a:ln>
        </p:spPr>
      </p:pic>
      <p:pic>
        <p:nvPicPr>
          <p:cNvPr id="6" name="Picture 5">
            <a:extLst>
              <a:ext uri="{FF2B5EF4-FFF2-40B4-BE49-F238E27FC236}">
                <a16:creationId xmlns:a16="http://schemas.microsoft.com/office/drawing/2014/main" id="{08CD265E-F697-B84F-97F2-0EFF7BCFE675}"/>
              </a:ext>
            </a:extLst>
          </p:cNvPr>
          <p:cNvPicPr>
            <a:picLocks noChangeAspect="1"/>
          </p:cNvPicPr>
          <p:nvPr/>
        </p:nvPicPr>
        <p:blipFill>
          <a:blip r:embed="rId3"/>
          <a:stretch>
            <a:fillRect/>
          </a:stretch>
        </p:blipFill>
        <p:spPr>
          <a:xfrm>
            <a:off x="3963148" y="4065605"/>
            <a:ext cx="4409888" cy="2450864"/>
          </a:xfrm>
          <a:prstGeom prst="rect">
            <a:avLst/>
          </a:prstGeom>
          <a:ln>
            <a:solidFill>
              <a:schemeClr val="tx2"/>
            </a:solidFill>
          </a:ln>
        </p:spPr>
      </p:pic>
      <p:sp>
        <p:nvSpPr>
          <p:cNvPr id="7" name="TextBox 6">
            <a:extLst>
              <a:ext uri="{FF2B5EF4-FFF2-40B4-BE49-F238E27FC236}">
                <a16:creationId xmlns:a16="http://schemas.microsoft.com/office/drawing/2014/main" id="{0A82AA18-8909-1B47-8F1B-CA9322698E88}"/>
              </a:ext>
            </a:extLst>
          </p:cNvPr>
          <p:cNvSpPr txBox="1"/>
          <p:nvPr/>
        </p:nvSpPr>
        <p:spPr>
          <a:xfrm>
            <a:off x="570754" y="4772869"/>
            <a:ext cx="3378947" cy="923330"/>
          </a:xfrm>
          <a:prstGeom prst="rect">
            <a:avLst/>
          </a:prstGeom>
          <a:noFill/>
        </p:spPr>
        <p:txBody>
          <a:bodyPr wrap="square" rtlCol="0">
            <a:spAutoFit/>
          </a:bodyPr>
          <a:lstStyle/>
          <a:p>
            <a:r>
              <a:rPr lang="en-US" dirty="0"/>
              <a:t>User must have a </a:t>
            </a:r>
            <a:r>
              <a:rPr lang="en-US" dirty="0" err="1"/>
              <a:t>UVa</a:t>
            </a:r>
            <a:r>
              <a:rPr lang="en-US" dirty="0"/>
              <a:t> </a:t>
            </a:r>
            <a:r>
              <a:rPr lang="en-US" dirty="0" err="1"/>
              <a:t>Dataverse</a:t>
            </a:r>
            <a:r>
              <a:rPr lang="en-US" dirty="0"/>
              <a:t> account before a role can be assigned.</a:t>
            </a:r>
          </a:p>
        </p:txBody>
      </p:sp>
    </p:spTree>
    <p:extLst>
      <p:ext uri="{BB962C8B-B14F-4D97-AF65-F5344CB8AC3E}">
        <p14:creationId xmlns:p14="http://schemas.microsoft.com/office/powerpoint/2010/main" val="2755193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A78C1D-F8CE-5644-8540-2E4508F83834}"/>
              </a:ext>
            </a:extLst>
          </p:cNvPr>
          <p:cNvSpPr txBox="1"/>
          <p:nvPr/>
        </p:nvSpPr>
        <p:spPr>
          <a:xfrm>
            <a:off x="381000" y="152400"/>
            <a:ext cx="8763000" cy="707886"/>
          </a:xfrm>
          <a:prstGeom prst="rect">
            <a:avLst/>
          </a:prstGeom>
          <a:noFill/>
        </p:spPr>
        <p:txBody>
          <a:bodyPr wrap="square" rtlCol="0">
            <a:spAutoFit/>
          </a:bodyPr>
          <a:lstStyle/>
          <a:p>
            <a:r>
              <a:rPr lang="en-US" sz="4000" dirty="0">
                <a:latin typeface="Helvetica" charset="0"/>
              </a:rPr>
              <a:t>Tips: Displaying Own Datasets</a:t>
            </a:r>
            <a:endParaRPr lang="en-US" sz="4000" dirty="0"/>
          </a:p>
        </p:txBody>
      </p:sp>
      <p:sp>
        <p:nvSpPr>
          <p:cNvPr id="3" name="TextBox 2">
            <a:extLst>
              <a:ext uri="{FF2B5EF4-FFF2-40B4-BE49-F238E27FC236}">
                <a16:creationId xmlns:a16="http://schemas.microsoft.com/office/drawing/2014/main" id="{993CB848-765B-564A-9382-1394E681A7F9}"/>
              </a:ext>
            </a:extLst>
          </p:cNvPr>
          <p:cNvSpPr txBox="1"/>
          <p:nvPr/>
        </p:nvSpPr>
        <p:spPr>
          <a:xfrm>
            <a:off x="762000" y="1279737"/>
            <a:ext cx="7354046" cy="2554545"/>
          </a:xfrm>
          <a:prstGeom prst="rect">
            <a:avLst/>
          </a:prstGeom>
          <a:noFill/>
        </p:spPr>
        <p:txBody>
          <a:bodyPr wrap="square" rtlCol="0">
            <a:spAutoFit/>
          </a:bodyPr>
          <a:lstStyle/>
          <a:p>
            <a:r>
              <a:rPr lang="en-US" dirty="0"/>
              <a:t>To see all published, draft and unpublished datasets that you have created or have access to edit, go to </a:t>
            </a:r>
            <a:r>
              <a:rPr lang="en-US" b="1" dirty="0"/>
              <a:t>My Data</a:t>
            </a:r>
          </a:p>
          <a:p>
            <a:endParaRPr lang="en-US" sz="800" b="1" dirty="0"/>
          </a:p>
          <a:p>
            <a:pPr marL="742950" lvl="1" indent="-285750">
              <a:buFont typeface="Arial" panose="020B0604020202020204" pitchFamily="34" charset="0"/>
              <a:buChar char="•"/>
            </a:pPr>
            <a:r>
              <a:rPr lang="en-US" dirty="0"/>
              <a:t>Log In</a:t>
            </a:r>
          </a:p>
          <a:p>
            <a:pPr marL="742950" lvl="1" indent="-285750">
              <a:buFont typeface="Arial" panose="020B0604020202020204" pitchFamily="34" charset="0"/>
              <a:buChar char="•"/>
            </a:pPr>
            <a:r>
              <a:rPr lang="en-US" dirty="0"/>
              <a:t>Click your name in the top-right. </a:t>
            </a:r>
          </a:p>
          <a:p>
            <a:pPr marL="742950" lvl="1" indent="-285750">
              <a:buFont typeface="Arial" panose="020B0604020202020204" pitchFamily="34" charset="0"/>
              <a:buChar char="•"/>
            </a:pPr>
            <a:r>
              <a:rPr lang="en-US" dirty="0"/>
              <a:t>Select “My Data”. </a:t>
            </a:r>
          </a:p>
          <a:p>
            <a:pPr marL="742950" lvl="1" indent="-285750">
              <a:buFont typeface="Arial" panose="020B0604020202020204" pitchFamily="34" charset="0"/>
              <a:buChar char="•"/>
            </a:pPr>
            <a:r>
              <a:rPr lang="en-US" dirty="0"/>
              <a:t>Click a dataset link to view.</a:t>
            </a:r>
          </a:p>
          <a:p>
            <a:pPr marL="742950" lvl="1" indent="-285750">
              <a:buFont typeface="Arial" panose="020B0604020202020204" pitchFamily="34" charset="0"/>
              <a:buChar char="•"/>
            </a:pPr>
            <a:endParaRPr lang="en-US" sz="800" dirty="0"/>
          </a:p>
          <a:p>
            <a:r>
              <a:rPr lang="en-US" dirty="0"/>
              <a:t>My Data gives you quick access to update your unpublished datasets. Or you could do a search of your name.</a:t>
            </a:r>
          </a:p>
        </p:txBody>
      </p:sp>
      <p:pic>
        <p:nvPicPr>
          <p:cNvPr id="5" name="Picture 4">
            <a:extLst>
              <a:ext uri="{FF2B5EF4-FFF2-40B4-BE49-F238E27FC236}">
                <a16:creationId xmlns:a16="http://schemas.microsoft.com/office/drawing/2014/main" id="{EC5A2901-222D-DB42-BB9B-D622A1FD14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4253733"/>
            <a:ext cx="1854200" cy="2247900"/>
          </a:xfrm>
          <a:prstGeom prst="rect">
            <a:avLst/>
          </a:prstGeom>
        </p:spPr>
      </p:pic>
      <p:sp>
        <p:nvSpPr>
          <p:cNvPr id="6" name="Rectangle 5">
            <a:extLst>
              <a:ext uri="{FF2B5EF4-FFF2-40B4-BE49-F238E27FC236}">
                <a16:creationId xmlns:a16="http://schemas.microsoft.com/office/drawing/2014/main" id="{AF4A1D7A-D31B-764F-9356-C37E8701082B}"/>
              </a:ext>
            </a:extLst>
          </p:cNvPr>
          <p:cNvSpPr/>
          <p:nvPr/>
        </p:nvSpPr>
        <p:spPr>
          <a:xfrm>
            <a:off x="2971800" y="4271662"/>
            <a:ext cx="381000" cy="470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3295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A78C1D-F8CE-5644-8540-2E4508F83834}"/>
              </a:ext>
            </a:extLst>
          </p:cNvPr>
          <p:cNvSpPr txBox="1"/>
          <p:nvPr/>
        </p:nvSpPr>
        <p:spPr>
          <a:xfrm>
            <a:off x="0" y="152400"/>
            <a:ext cx="9144000" cy="646331"/>
          </a:xfrm>
          <a:prstGeom prst="rect">
            <a:avLst/>
          </a:prstGeom>
          <a:noFill/>
        </p:spPr>
        <p:txBody>
          <a:bodyPr wrap="square" rtlCol="0">
            <a:spAutoFit/>
          </a:bodyPr>
          <a:lstStyle/>
          <a:p>
            <a:r>
              <a:rPr lang="en-US" sz="3600" dirty="0">
                <a:latin typeface="Helvetica" charset="0"/>
              </a:rPr>
              <a:t>Tips: Updating Metadata - before publishing</a:t>
            </a:r>
            <a:endParaRPr lang="en-US" sz="3600" dirty="0"/>
          </a:p>
        </p:txBody>
      </p:sp>
      <p:sp>
        <p:nvSpPr>
          <p:cNvPr id="3" name="TextBox 2">
            <a:extLst>
              <a:ext uri="{FF2B5EF4-FFF2-40B4-BE49-F238E27FC236}">
                <a16:creationId xmlns:a16="http://schemas.microsoft.com/office/drawing/2014/main" id="{A8A39A0D-7D73-8449-BDB8-65F9B13FB63C}"/>
              </a:ext>
            </a:extLst>
          </p:cNvPr>
          <p:cNvSpPr txBox="1"/>
          <p:nvPr/>
        </p:nvSpPr>
        <p:spPr>
          <a:xfrm>
            <a:off x="609600" y="1295400"/>
            <a:ext cx="77724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Go to your dataset to edit. </a:t>
            </a:r>
          </a:p>
          <a:p>
            <a:pPr marL="285750" indent="-285750">
              <a:buFont typeface="Arial" panose="020B0604020202020204" pitchFamily="34" charset="0"/>
              <a:buChar char="•"/>
            </a:pPr>
            <a:r>
              <a:rPr lang="en-US" dirty="0"/>
              <a:t>Go the </a:t>
            </a:r>
            <a:r>
              <a:rPr lang="en-US" b="1" dirty="0"/>
              <a:t>Metadata</a:t>
            </a:r>
            <a:r>
              <a:rPr lang="en-US" dirty="0"/>
              <a:t> tab. </a:t>
            </a:r>
          </a:p>
          <a:p>
            <a:pPr marL="285750" indent="-285750">
              <a:buFont typeface="Arial" panose="020B0604020202020204" pitchFamily="34" charset="0"/>
              <a:buChar char="•"/>
            </a:pPr>
            <a:r>
              <a:rPr lang="en-US" dirty="0"/>
              <a:t>Select "Add + Edit Metadata". </a:t>
            </a:r>
          </a:p>
          <a:p>
            <a:pPr marL="285750" indent="-285750">
              <a:buFont typeface="Arial" panose="020B0604020202020204" pitchFamily="34" charset="0"/>
              <a:buChar char="•"/>
            </a:pPr>
            <a:r>
              <a:rPr lang="en-US" dirty="0"/>
              <a:t>Fill in any additional fields and click "Save Changes".</a:t>
            </a:r>
          </a:p>
        </p:txBody>
      </p:sp>
      <p:pic>
        <p:nvPicPr>
          <p:cNvPr id="4" name="Picture 3">
            <a:extLst>
              <a:ext uri="{FF2B5EF4-FFF2-40B4-BE49-F238E27FC236}">
                <a16:creationId xmlns:a16="http://schemas.microsoft.com/office/drawing/2014/main" id="{2E8475AD-C759-D74A-ACD4-51AA33A03786}"/>
              </a:ext>
            </a:extLst>
          </p:cNvPr>
          <p:cNvPicPr>
            <a:picLocks noChangeAspect="1"/>
          </p:cNvPicPr>
          <p:nvPr/>
        </p:nvPicPr>
        <p:blipFill>
          <a:blip r:embed="rId2"/>
          <a:stretch>
            <a:fillRect/>
          </a:stretch>
        </p:blipFill>
        <p:spPr>
          <a:xfrm>
            <a:off x="44825" y="3124200"/>
            <a:ext cx="9144000" cy="2187935"/>
          </a:xfrm>
          <a:prstGeom prst="rect">
            <a:avLst/>
          </a:prstGeom>
          <a:ln>
            <a:solidFill>
              <a:schemeClr val="tx2"/>
            </a:solidFill>
          </a:ln>
        </p:spPr>
      </p:pic>
      <p:sp>
        <p:nvSpPr>
          <p:cNvPr id="5" name="Oval 4">
            <a:extLst>
              <a:ext uri="{FF2B5EF4-FFF2-40B4-BE49-F238E27FC236}">
                <a16:creationId xmlns:a16="http://schemas.microsoft.com/office/drawing/2014/main" id="{FC42EFEF-5C99-3247-9A37-0D94F44FF65B}"/>
              </a:ext>
            </a:extLst>
          </p:cNvPr>
          <p:cNvSpPr/>
          <p:nvPr/>
        </p:nvSpPr>
        <p:spPr>
          <a:xfrm>
            <a:off x="609600" y="3124200"/>
            <a:ext cx="762000" cy="4843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7A2D4C7-2004-2B49-A3E8-913E722FF4FB}"/>
              </a:ext>
            </a:extLst>
          </p:cNvPr>
          <p:cNvSpPr/>
          <p:nvPr/>
        </p:nvSpPr>
        <p:spPr>
          <a:xfrm>
            <a:off x="7552766" y="3463713"/>
            <a:ext cx="1636059"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3890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A78C1D-F8CE-5644-8540-2E4508F83834}"/>
              </a:ext>
            </a:extLst>
          </p:cNvPr>
          <p:cNvSpPr txBox="1"/>
          <p:nvPr/>
        </p:nvSpPr>
        <p:spPr>
          <a:xfrm>
            <a:off x="0" y="152400"/>
            <a:ext cx="9144000" cy="646331"/>
          </a:xfrm>
          <a:prstGeom prst="rect">
            <a:avLst/>
          </a:prstGeom>
          <a:noFill/>
        </p:spPr>
        <p:txBody>
          <a:bodyPr wrap="square" rtlCol="0">
            <a:spAutoFit/>
          </a:bodyPr>
          <a:lstStyle/>
          <a:p>
            <a:r>
              <a:rPr lang="en-US" sz="3600" dirty="0">
                <a:latin typeface="Helvetica" charset="0"/>
              </a:rPr>
              <a:t>Tips: Updating Metadata - after publishing</a:t>
            </a:r>
            <a:endParaRPr lang="en-US" sz="3600" dirty="0"/>
          </a:p>
        </p:txBody>
      </p:sp>
      <p:sp>
        <p:nvSpPr>
          <p:cNvPr id="3" name="Rectangle 2">
            <a:extLst>
              <a:ext uri="{FF2B5EF4-FFF2-40B4-BE49-F238E27FC236}">
                <a16:creationId xmlns:a16="http://schemas.microsoft.com/office/drawing/2014/main" id="{4A04E4B7-1877-7F4C-9AC6-E96DA854AB66}"/>
              </a:ext>
            </a:extLst>
          </p:cNvPr>
          <p:cNvSpPr/>
          <p:nvPr/>
        </p:nvSpPr>
        <p:spPr>
          <a:xfrm>
            <a:off x="533401" y="1371600"/>
            <a:ext cx="7543800" cy="1200329"/>
          </a:xfrm>
          <a:prstGeom prst="rect">
            <a:avLst/>
          </a:prstGeom>
        </p:spPr>
        <p:txBody>
          <a:bodyPr wrap="square">
            <a:spAutoFit/>
          </a:bodyPr>
          <a:lstStyle/>
          <a:p>
            <a:r>
              <a:rPr lang="en-US" dirty="0"/>
              <a:t>See </a:t>
            </a:r>
            <a:r>
              <a:rPr lang="en-US" b="1" dirty="0"/>
              <a:t>Tips: Updating Metadata – before publishing</a:t>
            </a:r>
            <a:r>
              <a:rPr lang="en-US" dirty="0"/>
              <a:t> to edit</a:t>
            </a:r>
          </a:p>
          <a:p>
            <a:endParaRPr lang="en-US" dirty="0"/>
          </a:p>
          <a:p>
            <a:r>
              <a:rPr lang="en-US" dirty="0"/>
              <a:t>If your dataset has been published, any edits will create a new DRAFT version. </a:t>
            </a:r>
          </a:p>
          <a:p>
            <a:endParaRPr lang="en-US" dirty="0"/>
          </a:p>
        </p:txBody>
      </p:sp>
      <p:pic>
        <p:nvPicPr>
          <p:cNvPr id="4" name="Picture 3">
            <a:extLst>
              <a:ext uri="{FF2B5EF4-FFF2-40B4-BE49-F238E27FC236}">
                <a16:creationId xmlns:a16="http://schemas.microsoft.com/office/drawing/2014/main" id="{162B4322-DCC2-694C-B467-324C6833A1C1}"/>
              </a:ext>
            </a:extLst>
          </p:cNvPr>
          <p:cNvPicPr>
            <a:picLocks noChangeAspect="1"/>
          </p:cNvPicPr>
          <p:nvPr/>
        </p:nvPicPr>
        <p:blipFill>
          <a:blip r:embed="rId2"/>
          <a:stretch>
            <a:fillRect/>
          </a:stretch>
        </p:blipFill>
        <p:spPr>
          <a:xfrm>
            <a:off x="0" y="2565285"/>
            <a:ext cx="8816788" cy="1765038"/>
          </a:xfrm>
          <a:prstGeom prst="rect">
            <a:avLst/>
          </a:prstGeom>
          <a:ln>
            <a:solidFill>
              <a:schemeClr val="tx2"/>
            </a:solidFill>
          </a:ln>
        </p:spPr>
      </p:pic>
      <p:sp>
        <p:nvSpPr>
          <p:cNvPr id="5" name="Rectangle 4">
            <a:extLst>
              <a:ext uri="{FF2B5EF4-FFF2-40B4-BE49-F238E27FC236}">
                <a16:creationId xmlns:a16="http://schemas.microsoft.com/office/drawing/2014/main" id="{571495C0-7C01-4A45-9F6E-51AD0A1E1F9E}"/>
              </a:ext>
            </a:extLst>
          </p:cNvPr>
          <p:cNvSpPr/>
          <p:nvPr/>
        </p:nvSpPr>
        <p:spPr>
          <a:xfrm>
            <a:off x="2438400" y="5170106"/>
            <a:ext cx="6705600" cy="369332"/>
          </a:xfrm>
          <a:prstGeom prst="rect">
            <a:avLst/>
          </a:prstGeom>
        </p:spPr>
        <p:txBody>
          <a:bodyPr wrap="square">
            <a:spAutoFit/>
          </a:bodyPr>
          <a:lstStyle/>
          <a:p>
            <a:r>
              <a:rPr lang="en-US" dirty="0"/>
              <a:t>You will have to publish again before the changes become public.</a:t>
            </a:r>
          </a:p>
        </p:txBody>
      </p:sp>
      <p:cxnSp>
        <p:nvCxnSpPr>
          <p:cNvPr id="6" name="Straight Arrow Connector 5">
            <a:extLst>
              <a:ext uri="{FF2B5EF4-FFF2-40B4-BE49-F238E27FC236}">
                <a16:creationId xmlns:a16="http://schemas.microsoft.com/office/drawing/2014/main" id="{C58F07AA-2BC7-CC42-A040-E32C18D41A4A}"/>
              </a:ext>
            </a:extLst>
          </p:cNvPr>
          <p:cNvCxnSpPr>
            <a:cxnSpLocks/>
          </p:cNvCxnSpPr>
          <p:nvPr/>
        </p:nvCxnSpPr>
        <p:spPr>
          <a:xfrm flipV="1">
            <a:off x="6019800" y="2209800"/>
            <a:ext cx="685800" cy="1238004"/>
          </a:xfrm>
          <a:prstGeom prst="straightConnector1">
            <a:avLst/>
          </a:prstGeom>
          <a:ln w="22225">
            <a:solidFill>
              <a:srgbClr val="FF0000"/>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1857929-A2AD-344E-AA23-3415D0F24CF2}"/>
              </a:ext>
            </a:extLst>
          </p:cNvPr>
          <p:cNvCxnSpPr>
            <a:cxnSpLocks/>
          </p:cNvCxnSpPr>
          <p:nvPr/>
        </p:nvCxnSpPr>
        <p:spPr>
          <a:xfrm flipH="1">
            <a:off x="4724400" y="2806963"/>
            <a:ext cx="2743202" cy="2547809"/>
          </a:xfrm>
          <a:prstGeom prst="straightConnector1">
            <a:avLst/>
          </a:prstGeom>
          <a:ln w="22225">
            <a:solidFill>
              <a:srgbClr val="FF0000"/>
            </a:solidFill>
            <a:headEnd type="triangle"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1110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A78C1D-F8CE-5644-8540-2E4508F83834}"/>
              </a:ext>
            </a:extLst>
          </p:cNvPr>
          <p:cNvSpPr txBox="1"/>
          <p:nvPr/>
        </p:nvSpPr>
        <p:spPr>
          <a:xfrm>
            <a:off x="381000" y="152400"/>
            <a:ext cx="8763000" cy="707886"/>
          </a:xfrm>
          <a:prstGeom prst="rect">
            <a:avLst/>
          </a:prstGeom>
          <a:noFill/>
        </p:spPr>
        <p:txBody>
          <a:bodyPr wrap="square" rtlCol="0">
            <a:spAutoFit/>
          </a:bodyPr>
          <a:lstStyle/>
          <a:p>
            <a:r>
              <a:rPr lang="en-US" sz="4000" dirty="0">
                <a:latin typeface="Helvetica" charset="0"/>
              </a:rPr>
              <a:t>Tips: Sharing Dataset Before Public</a:t>
            </a:r>
            <a:endParaRPr lang="en-US" sz="4000" dirty="0"/>
          </a:p>
        </p:txBody>
      </p:sp>
      <p:sp>
        <p:nvSpPr>
          <p:cNvPr id="4" name="Rectangle 3">
            <a:extLst>
              <a:ext uri="{FF2B5EF4-FFF2-40B4-BE49-F238E27FC236}">
                <a16:creationId xmlns:a16="http://schemas.microsoft.com/office/drawing/2014/main" id="{1880DE3F-0D33-4847-8279-4E65838520E6}"/>
              </a:ext>
            </a:extLst>
          </p:cNvPr>
          <p:cNvSpPr/>
          <p:nvPr/>
        </p:nvSpPr>
        <p:spPr>
          <a:xfrm>
            <a:off x="609600" y="1017512"/>
            <a:ext cx="6705600" cy="923330"/>
          </a:xfrm>
          <a:prstGeom prst="rect">
            <a:avLst/>
          </a:prstGeom>
        </p:spPr>
        <p:txBody>
          <a:bodyPr wrap="square">
            <a:spAutoFit/>
          </a:bodyPr>
          <a:lstStyle/>
          <a:p>
            <a:r>
              <a:rPr lang="en-US" dirty="0"/>
              <a:t>You can share your dataset before it is public two ways:</a:t>
            </a:r>
          </a:p>
          <a:p>
            <a:pPr marL="800100" lvl="1" indent="-342900">
              <a:buFont typeface="+mj-lt"/>
              <a:buAutoNum type="arabicPeriod"/>
            </a:pPr>
            <a:r>
              <a:rPr lang="en-US" dirty="0"/>
              <a:t>See </a:t>
            </a:r>
            <a:r>
              <a:rPr lang="en-US" b="1" dirty="0"/>
              <a:t>Tips: Setting Permissions </a:t>
            </a:r>
            <a:r>
              <a:rPr lang="en-US" dirty="0"/>
              <a:t>(for </a:t>
            </a:r>
            <a:r>
              <a:rPr lang="en-US" dirty="0" err="1"/>
              <a:t>UVa</a:t>
            </a:r>
            <a:r>
              <a:rPr lang="en-US" dirty="0"/>
              <a:t> Users)</a:t>
            </a:r>
          </a:p>
          <a:p>
            <a:pPr marL="800100" lvl="1" indent="-342900">
              <a:buFont typeface="+mj-lt"/>
              <a:buAutoNum type="arabicPeriod"/>
            </a:pPr>
            <a:r>
              <a:rPr lang="en-US" dirty="0"/>
              <a:t>Creating a Private URL -  for anyone (see below)</a:t>
            </a:r>
          </a:p>
        </p:txBody>
      </p:sp>
      <p:pic>
        <p:nvPicPr>
          <p:cNvPr id="5" name="Picture 4">
            <a:extLst>
              <a:ext uri="{FF2B5EF4-FFF2-40B4-BE49-F238E27FC236}">
                <a16:creationId xmlns:a16="http://schemas.microsoft.com/office/drawing/2014/main" id="{A6B8EE87-3C94-F04B-B56E-00E510BF59AA}"/>
              </a:ext>
            </a:extLst>
          </p:cNvPr>
          <p:cNvPicPr>
            <a:picLocks noChangeAspect="1"/>
          </p:cNvPicPr>
          <p:nvPr/>
        </p:nvPicPr>
        <p:blipFill>
          <a:blip r:embed="rId2"/>
          <a:stretch>
            <a:fillRect/>
          </a:stretch>
        </p:blipFill>
        <p:spPr>
          <a:xfrm>
            <a:off x="955561" y="2104448"/>
            <a:ext cx="1423748" cy="1796112"/>
          </a:xfrm>
          <a:prstGeom prst="rect">
            <a:avLst/>
          </a:prstGeom>
        </p:spPr>
      </p:pic>
      <p:pic>
        <p:nvPicPr>
          <p:cNvPr id="7" name="Picture 6">
            <a:extLst>
              <a:ext uri="{FF2B5EF4-FFF2-40B4-BE49-F238E27FC236}">
                <a16:creationId xmlns:a16="http://schemas.microsoft.com/office/drawing/2014/main" id="{D4B40B10-5956-B54C-A9FF-D3CFA99A1A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6312" y="1896174"/>
            <a:ext cx="4668931" cy="1879929"/>
          </a:xfrm>
          <a:prstGeom prst="rect">
            <a:avLst/>
          </a:prstGeom>
          <a:ln>
            <a:solidFill>
              <a:schemeClr val="tx2"/>
            </a:solidFill>
          </a:ln>
        </p:spPr>
      </p:pic>
      <p:cxnSp>
        <p:nvCxnSpPr>
          <p:cNvPr id="8" name="Straight Arrow Connector 7">
            <a:extLst>
              <a:ext uri="{FF2B5EF4-FFF2-40B4-BE49-F238E27FC236}">
                <a16:creationId xmlns:a16="http://schemas.microsoft.com/office/drawing/2014/main" id="{1BB42E5A-9BAB-104E-8D11-60FA9688C900}"/>
              </a:ext>
            </a:extLst>
          </p:cNvPr>
          <p:cNvCxnSpPr>
            <a:cxnSpLocks/>
          </p:cNvCxnSpPr>
          <p:nvPr/>
        </p:nvCxnSpPr>
        <p:spPr>
          <a:xfrm flipH="1">
            <a:off x="2379309" y="2878680"/>
            <a:ext cx="1004981" cy="0"/>
          </a:xfrm>
          <a:prstGeom prst="straightConnector1">
            <a:avLst/>
          </a:prstGeom>
          <a:ln w="22225">
            <a:solidFill>
              <a:srgbClr val="FF0000"/>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4DF5FC6-5E36-F24B-9904-6296F13CAE5C}"/>
              </a:ext>
            </a:extLst>
          </p:cNvPr>
          <p:cNvSpPr/>
          <p:nvPr/>
        </p:nvSpPr>
        <p:spPr>
          <a:xfrm>
            <a:off x="1031761" y="3898727"/>
            <a:ext cx="6705600" cy="646331"/>
          </a:xfrm>
          <a:prstGeom prst="rect">
            <a:avLst/>
          </a:prstGeom>
        </p:spPr>
        <p:txBody>
          <a:bodyPr wrap="square">
            <a:spAutoFit/>
          </a:bodyPr>
          <a:lstStyle/>
          <a:p>
            <a:r>
              <a:rPr lang="en-US" b="1" dirty="0"/>
              <a:t>NOTE: </a:t>
            </a:r>
            <a:r>
              <a:rPr lang="en-US" dirty="0"/>
              <a:t>The private URL is only good as long as the dataset is DRAFT and as long as it hasn’t been disabled (see below). </a:t>
            </a:r>
          </a:p>
        </p:txBody>
      </p:sp>
      <p:pic>
        <p:nvPicPr>
          <p:cNvPr id="13" name="Picture 12">
            <a:extLst>
              <a:ext uri="{FF2B5EF4-FFF2-40B4-BE49-F238E27FC236}">
                <a16:creationId xmlns:a16="http://schemas.microsoft.com/office/drawing/2014/main" id="{2694F7CC-F16E-434D-B2E3-1D4F7E20CA5C}"/>
              </a:ext>
            </a:extLst>
          </p:cNvPr>
          <p:cNvPicPr>
            <a:picLocks noChangeAspect="1"/>
          </p:cNvPicPr>
          <p:nvPr/>
        </p:nvPicPr>
        <p:blipFill>
          <a:blip r:embed="rId4"/>
          <a:stretch>
            <a:fillRect/>
          </a:stretch>
        </p:blipFill>
        <p:spPr>
          <a:xfrm>
            <a:off x="4572000" y="4510398"/>
            <a:ext cx="3924300" cy="2195202"/>
          </a:xfrm>
          <a:prstGeom prst="rect">
            <a:avLst/>
          </a:prstGeom>
          <a:ln>
            <a:solidFill>
              <a:schemeClr val="tx2"/>
            </a:solidFill>
          </a:ln>
        </p:spPr>
      </p:pic>
      <p:pic>
        <p:nvPicPr>
          <p:cNvPr id="14" name="Picture 13">
            <a:extLst>
              <a:ext uri="{FF2B5EF4-FFF2-40B4-BE49-F238E27FC236}">
                <a16:creationId xmlns:a16="http://schemas.microsoft.com/office/drawing/2014/main" id="{95A2C0AC-3A63-864D-AF01-F93C86273396}"/>
              </a:ext>
            </a:extLst>
          </p:cNvPr>
          <p:cNvPicPr>
            <a:picLocks noChangeAspect="1"/>
          </p:cNvPicPr>
          <p:nvPr/>
        </p:nvPicPr>
        <p:blipFill>
          <a:blip r:embed="rId2"/>
          <a:stretch>
            <a:fillRect/>
          </a:stretch>
        </p:blipFill>
        <p:spPr>
          <a:xfrm>
            <a:off x="1219200" y="4667048"/>
            <a:ext cx="1423748" cy="1796112"/>
          </a:xfrm>
          <a:prstGeom prst="rect">
            <a:avLst/>
          </a:prstGeom>
        </p:spPr>
      </p:pic>
      <p:cxnSp>
        <p:nvCxnSpPr>
          <p:cNvPr id="15" name="Straight Arrow Connector 14">
            <a:extLst>
              <a:ext uri="{FF2B5EF4-FFF2-40B4-BE49-F238E27FC236}">
                <a16:creationId xmlns:a16="http://schemas.microsoft.com/office/drawing/2014/main" id="{51AB356D-85B3-A54A-9FA8-B804378F686F}"/>
              </a:ext>
            </a:extLst>
          </p:cNvPr>
          <p:cNvCxnSpPr>
            <a:cxnSpLocks/>
          </p:cNvCxnSpPr>
          <p:nvPr/>
        </p:nvCxnSpPr>
        <p:spPr>
          <a:xfrm flipH="1">
            <a:off x="2743202" y="5557149"/>
            <a:ext cx="1641359" cy="0"/>
          </a:xfrm>
          <a:prstGeom prst="straightConnector1">
            <a:avLst/>
          </a:prstGeom>
          <a:ln w="22225">
            <a:solidFill>
              <a:srgbClr val="FF0000"/>
            </a:solidFill>
            <a:headEnd type="triangle"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2678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A78C1D-F8CE-5644-8540-2E4508F83834}"/>
              </a:ext>
            </a:extLst>
          </p:cNvPr>
          <p:cNvSpPr txBox="1"/>
          <p:nvPr/>
        </p:nvSpPr>
        <p:spPr>
          <a:xfrm>
            <a:off x="381000" y="152400"/>
            <a:ext cx="8763000" cy="707886"/>
          </a:xfrm>
          <a:prstGeom prst="rect">
            <a:avLst/>
          </a:prstGeom>
          <a:noFill/>
        </p:spPr>
        <p:txBody>
          <a:bodyPr wrap="square" rtlCol="0">
            <a:spAutoFit/>
          </a:bodyPr>
          <a:lstStyle/>
          <a:p>
            <a:r>
              <a:rPr lang="en-US" sz="4000" dirty="0">
                <a:latin typeface="Helvetica" charset="0"/>
              </a:rPr>
              <a:t>Tips: Permanent File URL</a:t>
            </a:r>
            <a:endParaRPr lang="en-US" sz="4000" dirty="0"/>
          </a:p>
        </p:txBody>
      </p:sp>
      <p:sp>
        <p:nvSpPr>
          <p:cNvPr id="4" name="Rectangle 3">
            <a:extLst>
              <a:ext uri="{FF2B5EF4-FFF2-40B4-BE49-F238E27FC236}">
                <a16:creationId xmlns:a16="http://schemas.microsoft.com/office/drawing/2014/main" id="{0F447126-EB57-FE48-9A52-05B5089EC65C}"/>
              </a:ext>
            </a:extLst>
          </p:cNvPr>
          <p:cNvSpPr/>
          <p:nvPr/>
        </p:nvSpPr>
        <p:spPr>
          <a:xfrm>
            <a:off x="1286435" y="1107295"/>
            <a:ext cx="6858000" cy="2062103"/>
          </a:xfrm>
          <a:prstGeom prst="rect">
            <a:avLst/>
          </a:prstGeom>
        </p:spPr>
        <p:txBody>
          <a:bodyPr wrap="square">
            <a:spAutoFit/>
          </a:bodyPr>
          <a:lstStyle/>
          <a:p>
            <a:r>
              <a:rPr lang="en-US" sz="1600" dirty="0"/>
              <a:t>Every </a:t>
            </a:r>
            <a:r>
              <a:rPr lang="en-US" sz="1600" b="1" dirty="0"/>
              <a:t>published dataset </a:t>
            </a:r>
            <a:r>
              <a:rPr lang="en-US" sz="1600" b="1" dirty="0">
                <a:solidFill>
                  <a:srgbClr val="FF0000"/>
                </a:solidFill>
              </a:rPr>
              <a:t>with the default CC-0 license</a:t>
            </a:r>
            <a:r>
              <a:rPr lang="en-US" sz="1600" b="1" dirty="0"/>
              <a:t> </a:t>
            </a:r>
            <a:r>
              <a:rPr lang="en-US" sz="1600" dirty="0"/>
              <a:t>has a permanent DOI which is listed in its citation block.</a:t>
            </a:r>
          </a:p>
          <a:p>
            <a:endParaRPr lang="en-US" sz="1600" dirty="0"/>
          </a:p>
          <a:p>
            <a:r>
              <a:rPr lang="en-US" sz="1600" dirty="0"/>
              <a:t>Files do not have DOIs (at </a:t>
            </a:r>
            <a:r>
              <a:rPr lang="en-US" sz="1600" dirty="0" err="1"/>
              <a:t>UVa</a:t>
            </a:r>
            <a:r>
              <a:rPr lang="en-US" sz="1600" dirty="0"/>
              <a:t>), but </a:t>
            </a:r>
            <a:r>
              <a:rPr lang="en-US" sz="1600" b="1" dirty="0"/>
              <a:t>public</a:t>
            </a:r>
            <a:r>
              <a:rPr lang="en-US" sz="1600" dirty="0"/>
              <a:t> individual files can be accessed via a permanent URL.</a:t>
            </a:r>
          </a:p>
          <a:p>
            <a:endParaRPr lang="en-US" sz="1600" dirty="0"/>
          </a:p>
          <a:p>
            <a:r>
              <a:rPr lang="en-US" sz="1600" dirty="0"/>
              <a:t>From the dataset page, click on the filename. The Download URL is on the file page under the Metadata tab. </a:t>
            </a:r>
          </a:p>
        </p:txBody>
      </p:sp>
      <p:pic>
        <p:nvPicPr>
          <p:cNvPr id="5" name="Picture 4">
            <a:extLst>
              <a:ext uri="{FF2B5EF4-FFF2-40B4-BE49-F238E27FC236}">
                <a16:creationId xmlns:a16="http://schemas.microsoft.com/office/drawing/2014/main" id="{3B469FFC-86E0-684E-B6C1-19F5808DF7AD}"/>
              </a:ext>
            </a:extLst>
          </p:cNvPr>
          <p:cNvPicPr>
            <a:picLocks noChangeAspect="1"/>
          </p:cNvPicPr>
          <p:nvPr/>
        </p:nvPicPr>
        <p:blipFill>
          <a:blip r:embed="rId2"/>
          <a:stretch>
            <a:fillRect/>
          </a:stretch>
        </p:blipFill>
        <p:spPr>
          <a:xfrm>
            <a:off x="1295400" y="3170186"/>
            <a:ext cx="6934200" cy="3339281"/>
          </a:xfrm>
          <a:prstGeom prst="rect">
            <a:avLst/>
          </a:prstGeom>
          <a:ln>
            <a:solidFill>
              <a:schemeClr val="tx2"/>
            </a:solidFill>
          </a:ln>
        </p:spPr>
      </p:pic>
      <p:cxnSp>
        <p:nvCxnSpPr>
          <p:cNvPr id="6" name="Straight Arrow Connector 5">
            <a:extLst>
              <a:ext uri="{FF2B5EF4-FFF2-40B4-BE49-F238E27FC236}">
                <a16:creationId xmlns:a16="http://schemas.microsoft.com/office/drawing/2014/main" id="{E075E863-CAAE-2D48-B02E-68A92AA553FD}"/>
              </a:ext>
            </a:extLst>
          </p:cNvPr>
          <p:cNvCxnSpPr>
            <a:cxnSpLocks/>
          </p:cNvCxnSpPr>
          <p:nvPr/>
        </p:nvCxnSpPr>
        <p:spPr>
          <a:xfrm flipV="1">
            <a:off x="6544235" y="4267200"/>
            <a:ext cx="1380565" cy="1923360"/>
          </a:xfrm>
          <a:prstGeom prst="straightConnector1">
            <a:avLst/>
          </a:prstGeom>
          <a:ln w="22225">
            <a:solidFill>
              <a:srgbClr val="FF0000"/>
            </a:solidFill>
            <a:headEnd type="triangle"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153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A78C1D-F8CE-5644-8540-2E4508F83834}"/>
              </a:ext>
            </a:extLst>
          </p:cNvPr>
          <p:cNvSpPr txBox="1"/>
          <p:nvPr/>
        </p:nvSpPr>
        <p:spPr>
          <a:xfrm>
            <a:off x="389965" y="152400"/>
            <a:ext cx="8763000" cy="677108"/>
          </a:xfrm>
          <a:prstGeom prst="rect">
            <a:avLst/>
          </a:prstGeom>
          <a:noFill/>
        </p:spPr>
        <p:txBody>
          <a:bodyPr wrap="square" rtlCol="0">
            <a:spAutoFit/>
          </a:bodyPr>
          <a:lstStyle/>
          <a:p>
            <a:r>
              <a:rPr lang="en-US" sz="3800" dirty="0">
                <a:latin typeface="Helvetica" charset="0"/>
              </a:rPr>
              <a:t>Tips: Setting Dataset Thumbnail Image</a:t>
            </a:r>
            <a:endParaRPr lang="en-US" sz="3800" dirty="0"/>
          </a:p>
        </p:txBody>
      </p:sp>
      <p:sp>
        <p:nvSpPr>
          <p:cNvPr id="3" name="Rectangle 2">
            <a:extLst>
              <a:ext uri="{FF2B5EF4-FFF2-40B4-BE49-F238E27FC236}">
                <a16:creationId xmlns:a16="http://schemas.microsoft.com/office/drawing/2014/main" id="{DD48C100-D00D-C34E-80B8-85776B8804F6}"/>
              </a:ext>
            </a:extLst>
          </p:cNvPr>
          <p:cNvSpPr/>
          <p:nvPr/>
        </p:nvSpPr>
        <p:spPr>
          <a:xfrm>
            <a:off x="809065" y="990600"/>
            <a:ext cx="7543800" cy="2862322"/>
          </a:xfrm>
          <a:prstGeom prst="rect">
            <a:avLst/>
          </a:prstGeom>
        </p:spPr>
        <p:txBody>
          <a:bodyPr wrap="square">
            <a:spAutoFit/>
          </a:bodyPr>
          <a:lstStyle/>
          <a:p>
            <a:r>
              <a:rPr lang="en-US" dirty="0">
                <a:solidFill>
                  <a:srgbClr val="333333"/>
                </a:solidFill>
              </a:rPr>
              <a:t>The thumbnail for a dataset appears on the search result card for that dataset and on the dataset page itself.</a:t>
            </a:r>
          </a:p>
          <a:p>
            <a:endParaRPr lang="en-US" dirty="0">
              <a:solidFill>
                <a:srgbClr val="333333"/>
              </a:solidFill>
            </a:endParaRPr>
          </a:p>
          <a:p>
            <a:r>
              <a:rPr lang="en-US" dirty="0">
                <a:solidFill>
                  <a:srgbClr val="333333"/>
                </a:solidFill>
              </a:rPr>
              <a:t>Thumbnails are set by one of the following:</a:t>
            </a:r>
          </a:p>
          <a:p>
            <a:pPr marL="285750" indent="-285750">
              <a:buFont typeface="Arial" panose="020B0604020202020204" pitchFamily="34" charset="0"/>
              <a:buChar char="•"/>
            </a:pPr>
            <a:r>
              <a:rPr lang="en-US" dirty="0">
                <a:solidFill>
                  <a:srgbClr val="333333"/>
                </a:solidFill>
              </a:rPr>
              <a:t>If a dataset contains one or more data files that </a:t>
            </a:r>
            <a:r>
              <a:rPr lang="en-US" dirty="0" err="1">
                <a:solidFill>
                  <a:srgbClr val="333333"/>
                </a:solidFill>
              </a:rPr>
              <a:t>Dataverse</a:t>
            </a:r>
            <a:r>
              <a:rPr lang="en-US" dirty="0">
                <a:solidFill>
                  <a:srgbClr val="333333"/>
                </a:solidFill>
              </a:rPr>
              <a:t> recognizes as an image, then one of those images is automatically selected as the dataset thumbnail.</a:t>
            </a:r>
          </a:p>
          <a:p>
            <a:pPr marL="285750" indent="-285750">
              <a:buFont typeface="Arial" panose="020B0604020202020204" pitchFamily="34" charset="0"/>
              <a:buChar char="•"/>
            </a:pPr>
            <a:r>
              <a:rPr lang="en-US" dirty="0">
                <a:solidFill>
                  <a:srgbClr val="333333"/>
                </a:solidFill>
              </a:rPr>
              <a:t>Dataset owner manually sets the thumbnail from one of the dataset files</a:t>
            </a:r>
          </a:p>
          <a:p>
            <a:pPr marL="285750" indent="-285750">
              <a:buFont typeface="Arial" panose="020B0604020202020204" pitchFamily="34" charset="0"/>
              <a:buChar char="•"/>
            </a:pPr>
            <a:r>
              <a:rPr lang="en-US" dirty="0">
                <a:solidFill>
                  <a:srgbClr val="333333"/>
                </a:solidFill>
              </a:rPr>
              <a:t>Data owner uploads an image for the thumbnail only (not part of the dataset)</a:t>
            </a:r>
          </a:p>
        </p:txBody>
      </p:sp>
      <p:pic>
        <p:nvPicPr>
          <p:cNvPr id="5" name="Picture 4">
            <a:extLst>
              <a:ext uri="{FF2B5EF4-FFF2-40B4-BE49-F238E27FC236}">
                <a16:creationId xmlns:a16="http://schemas.microsoft.com/office/drawing/2014/main" id="{A3373C3A-AE88-5946-A1DE-82A660AE5225}"/>
              </a:ext>
            </a:extLst>
          </p:cNvPr>
          <p:cNvPicPr>
            <a:picLocks noChangeAspect="1"/>
          </p:cNvPicPr>
          <p:nvPr/>
        </p:nvPicPr>
        <p:blipFill>
          <a:blip r:embed="rId2"/>
          <a:stretch>
            <a:fillRect/>
          </a:stretch>
        </p:blipFill>
        <p:spPr>
          <a:xfrm>
            <a:off x="533400" y="4248998"/>
            <a:ext cx="1564832" cy="1600195"/>
          </a:xfrm>
          <a:prstGeom prst="rect">
            <a:avLst/>
          </a:prstGeom>
        </p:spPr>
      </p:pic>
      <p:pic>
        <p:nvPicPr>
          <p:cNvPr id="10" name="Picture 9">
            <a:extLst>
              <a:ext uri="{FF2B5EF4-FFF2-40B4-BE49-F238E27FC236}">
                <a16:creationId xmlns:a16="http://schemas.microsoft.com/office/drawing/2014/main" id="{DBD1B3A9-D0DE-2E4D-B9DD-6049592082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4161490"/>
            <a:ext cx="6226735" cy="2032613"/>
          </a:xfrm>
          <a:prstGeom prst="rect">
            <a:avLst/>
          </a:prstGeom>
          <a:ln>
            <a:solidFill>
              <a:schemeClr val="tx2"/>
            </a:solidFill>
          </a:ln>
        </p:spPr>
      </p:pic>
      <p:cxnSp>
        <p:nvCxnSpPr>
          <p:cNvPr id="6" name="Straight Arrow Connector 5">
            <a:extLst>
              <a:ext uri="{FF2B5EF4-FFF2-40B4-BE49-F238E27FC236}">
                <a16:creationId xmlns:a16="http://schemas.microsoft.com/office/drawing/2014/main" id="{4ADE3E48-1C4A-C543-860E-4DE4B09199DD}"/>
              </a:ext>
            </a:extLst>
          </p:cNvPr>
          <p:cNvCxnSpPr>
            <a:cxnSpLocks/>
          </p:cNvCxnSpPr>
          <p:nvPr/>
        </p:nvCxnSpPr>
        <p:spPr>
          <a:xfrm flipH="1">
            <a:off x="2098232" y="5146216"/>
            <a:ext cx="1213736" cy="0"/>
          </a:xfrm>
          <a:prstGeom prst="straightConnector1">
            <a:avLst/>
          </a:prstGeom>
          <a:ln w="22225">
            <a:solidFill>
              <a:srgbClr val="FF0000"/>
            </a:solidFill>
            <a:headEnd type="triangle"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100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A78C1D-F8CE-5644-8540-2E4508F83834}"/>
              </a:ext>
            </a:extLst>
          </p:cNvPr>
          <p:cNvSpPr txBox="1"/>
          <p:nvPr/>
        </p:nvSpPr>
        <p:spPr>
          <a:xfrm>
            <a:off x="381000" y="152400"/>
            <a:ext cx="8763000" cy="646331"/>
          </a:xfrm>
          <a:prstGeom prst="rect">
            <a:avLst/>
          </a:prstGeom>
          <a:noFill/>
        </p:spPr>
        <p:txBody>
          <a:bodyPr wrap="square" rtlCol="0">
            <a:spAutoFit/>
          </a:bodyPr>
          <a:lstStyle/>
          <a:p>
            <a:r>
              <a:rPr lang="en-US" sz="3600" dirty="0">
                <a:latin typeface="Helvetica" charset="0"/>
              </a:rPr>
              <a:t>Tips: What is the Citation for my Dataset?</a:t>
            </a:r>
            <a:endParaRPr lang="en-US" sz="3600" dirty="0"/>
          </a:p>
        </p:txBody>
      </p:sp>
      <p:sp>
        <p:nvSpPr>
          <p:cNvPr id="3" name="Rectangle 2">
            <a:extLst>
              <a:ext uri="{FF2B5EF4-FFF2-40B4-BE49-F238E27FC236}">
                <a16:creationId xmlns:a16="http://schemas.microsoft.com/office/drawing/2014/main" id="{0B5E20DD-2896-144E-BFFE-597D7EA49A3F}"/>
              </a:ext>
            </a:extLst>
          </p:cNvPr>
          <p:cNvSpPr/>
          <p:nvPr/>
        </p:nvSpPr>
        <p:spPr>
          <a:xfrm>
            <a:off x="490818" y="1409145"/>
            <a:ext cx="7772400" cy="369332"/>
          </a:xfrm>
          <a:prstGeom prst="rect">
            <a:avLst/>
          </a:prstGeom>
        </p:spPr>
        <p:txBody>
          <a:bodyPr wrap="square">
            <a:spAutoFit/>
          </a:bodyPr>
          <a:lstStyle/>
          <a:p>
            <a:r>
              <a:rPr lang="en-US" dirty="0">
                <a:solidFill>
                  <a:srgbClr val="333333"/>
                </a:solidFill>
              </a:rPr>
              <a:t>The citation for the dataset at the top of the dataset page in a blue box. </a:t>
            </a:r>
          </a:p>
        </p:txBody>
      </p:sp>
      <p:sp>
        <p:nvSpPr>
          <p:cNvPr id="4" name="Rectangle 3">
            <a:extLst>
              <a:ext uri="{FF2B5EF4-FFF2-40B4-BE49-F238E27FC236}">
                <a16:creationId xmlns:a16="http://schemas.microsoft.com/office/drawing/2014/main" id="{62C66CB9-373B-6A4D-9AF6-0293A425ECC9}"/>
              </a:ext>
            </a:extLst>
          </p:cNvPr>
          <p:cNvSpPr/>
          <p:nvPr/>
        </p:nvSpPr>
        <p:spPr>
          <a:xfrm>
            <a:off x="495300" y="4495800"/>
            <a:ext cx="8039100" cy="646331"/>
          </a:xfrm>
          <a:prstGeom prst="rect">
            <a:avLst/>
          </a:prstGeom>
        </p:spPr>
        <p:txBody>
          <a:bodyPr wrap="square">
            <a:spAutoFit/>
          </a:bodyPr>
          <a:lstStyle/>
          <a:p>
            <a:r>
              <a:rPr lang="en-US" dirty="0">
                <a:solidFill>
                  <a:srgbClr val="333333"/>
                </a:solidFill>
              </a:rPr>
              <a:t>The Cite Dataset button that offers the option to download the citation as EndNote XML, RIS Format, or </a:t>
            </a:r>
            <a:r>
              <a:rPr lang="en-US" dirty="0" err="1">
                <a:solidFill>
                  <a:srgbClr val="333333"/>
                </a:solidFill>
              </a:rPr>
              <a:t>BibTeX</a:t>
            </a:r>
            <a:r>
              <a:rPr lang="en-US" dirty="0">
                <a:solidFill>
                  <a:srgbClr val="333333"/>
                </a:solidFill>
              </a:rPr>
              <a:t> Format.</a:t>
            </a:r>
            <a:endParaRPr lang="en-US" dirty="0"/>
          </a:p>
        </p:txBody>
      </p:sp>
      <p:pic>
        <p:nvPicPr>
          <p:cNvPr id="5" name="Picture 4">
            <a:extLst>
              <a:ext uri="{FF2B5EF4-FFF2-40B4-BE49-F238E27FC236}">
                <a16:creationId xmlns:a16="http://schemas.microsoft.com/office/drawing/2014/main" id="{DEA09A4E-5643-CD47-9229-6B9801D73414}"/>
              </a:ext>
            </a:extLst>
          </p:cNvPr>
          <p:cNvPicPr>
            <a:picLocks noChangeAspect="1"/>
          </p:cNvPicPr>
          <p:nvPr/>
        </p:nvPicPr>
        <p:blipFill>
          <a:blip r:embed="rId2"/>
          <a:stretch>
            <a:fillRect/>
          </a:stretch>
        </p:blipFill>
        <p:spPr>
          <a:xfrm>
            <a:off x="571500" y="2044860"/>
            <a:ext cx="8153400" cy="1999891"/>
          </a:xfrm>
          <a:prstGeom prst="rect">
            <a:avLst/>
          </a:prstGeom>
          <a:ln>
            <a:solidFill>
              <a:schemeClr val="tx2"/>
            </a:solidFill>
          </a:ln>
        </p:spPr>
      </p:pic>
    </p:spTree>
    <p:extLst>
      <p:ext uri="{BB962C8B-B14F-4D97-AF65-F5344CB8AC3E}">
        <p14:creationId xmlns:p14="http://schemas.microsoft.com/office/powerpoint/2010/main" val="2257895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2;p20">
            <a:extLst>
              <a:ext uri="{FF2B5EF4-FFF2-40B4-BE49-F238E27FC236}">
                <a16:creationId xmlns:a16="http://schemas.microsoft.com/office/drawing/2014/main" id="{88BBC889-67C5-C041-B376-98FE6716BF2F}"/>
              </a:ext>
            </a:extLst>
          </p:cNvPr>
          <p:cNvSpPr txBox="1">
            <a:spLocks/>
          </p:cNvSpPr>
          <p:nvPr/>
        </p:nvSpPr>
        <p:spPr>
          <a:xfrm>
            <a:off x="227707" y="244996"/>
            <a:ext cx="8520600" cy="6237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4000" dirty="0">
                <a:latin typeface="Helvetica" pitchFamily="2" charset="0"/>
              </a:rPr>
              <a:t>Trends in Open and FAIR Research</a:t>
            </a:r>
          </a:p>
        </p:txBody>
      </p:sp>
      <p:sp>
        <p:nvSpPr>
          <p:cNvPr id="3" name="Google Shape;123;p20">
            <a:extLst>
              <a:ext uri="{FF2B5EF4-FFF2-40B4-BE49-F238E27FC236}">
                <a16:creationId xmlns:a16="http://schemas.microsoft.com/office/drawing/2014/main" id="{04316F65-ECB5-4843-933C-F9C8CF712468}"/>
              </a:ext>
            </a:extLst>
          </p:cNvPr>
          <p:cNvSpPr txBox="1"/>
          <p:nvPr/>
        </p:nvSpPr>
        <p:spPr>
          <a:xfrm>
            <a:off x="405525" y="2377975"/>
            <a:ext cx="5616600" cy="2244000"/>
          </a:xfrm>
          <a:prstGeom prst="rect">
            <a:avLst/>
          </a:prstGeom>
          <a:noFill/>
          <a:ln>
            <a:noFill/>
          </a:ln>
        </p:spPr>
        <p:txBody>
          <a:bodyPr spcFirstLastPara="1" wrap="square" lIns="91425" tIns="91425" rIns="91425" bIns="91425" anchor="t" anchorCtr="0">
            <a:noAutofit/>
          </a:bodyPr>
          <a:lstStyle/>
          <a:p>
            <a:endParaRPr b="1" baseline="30000">
              <a:latin typeface="Roboto"/>
              <a:ea typeface="Roboto"/>
              <a:cs typeface="Roboto"/>
              <a:sym typeface="Roboto"/>
            </a:endParaRPr>
          </a:p>
          <a:p>
            <a:endParaRPr b="1" baseline="30000">
              <a:latin typeface="Roboto"/>
              <a:ea typeface="Roboto"/>
              <a:cs typeface="Roboto"/>
              <a:sym typeface="Roboto"/>
            </a:endParaRPr>
          </a:p>
          <a:p>
            <a:endParaRPr b="1" baseline="30000">
              <a:latin typeface="Roboto"/>
              <a:ea typeface="Roboto"/>
              <a:cs typeface="Roboto"/>
              <a:sym typeface="Roboto"/>
            </a:endParaRPr>
          </a:p>
        </p:txBody>
      </p:sp>
      <p:pic>
        <p:nvPicPr>
          <p:cNvPr id="4" name="Google Shape;124;p20">
            <a:extLst>
              <a:ext uri="{FF2B5EF4-FFF2-40B4-BE49-F238E27FC236}">
                <a16:creationId xmlns:a16="http://schemas.microsoft.com/office/drawing/2014/main" id="{93A7F120-6996-7B46-83B3-D655E3494E25}"/>
              </a:ext>
            </a:extLst>
          </p:cNvPr>
          <p:cNvPicPr preferRelativeResize="0"/>
          <p:nvPr/>
        </p:nvPicPr>
        <p:blipFill>
          <a:blip r:embed="rId3">
            <a:alphaModFix/>
          </a:blip>
          <a:stretch>
            <a:fillRect/>
          </a:stretch>
        </p:blipFill>
        <p:spPr>
          <a:xfrm>
            <a:off x="3791105" y="2175522"/>
            <a:ext cx="2153297" cy="381000"/>
          </a:xfrm>
          <a:prstGeom prst="rect">
            <a:avLst/>
          </a:prstGeom>
          <a:noFill/>
          <a:ln>
            <a:noFill/>
          </a:ln>
        </p:spPr>
      </p:pic>
      <p:grpSp>
        <p:nvGrpSpPr>
          <p:cNvPr id="5" name="Google Shape;125;p20">
            <a:extLst>
              <a:ext uri="{FF2B5EF4-FFF2-40B4-BE49-F238E27FC236}">
                <a16:creationId xmlns:a16="http://schemas.microsoft.com/office/drawing/2014/main" id="{8A8A3B09-4F9B-1049-BBA5-7CBD605892F6}"/>
              </a:ext>
            </a:extLst>
          </p:cNvPr>
          <p:cNvGrpSpPr/>
          <p:nvPr/>
        </p:nvGrpSpPr>
        <p:grpSpPr>
          <a:xfrm>
            <a:off x="301544" y="1412637"/>
            <a:ext cx="3768830" cy="3914536"/>
            <a:chOff x="27510" y="842189"/>
            <a:chExt cx="3768830" cy="3914536"/>
          </a:xfrm>
        </p:grpSpPr>
        <p:pic>
          <p:nvPicPr>
            <p:cNvPr id="6" name="Google Shape;126;p20">
              <a:extLst>
                <a:ext uri="{FF2B5EF4-FFF2-40B4-BE49-F238E27FC236}">
                  <a16:creationId xmlns:a16="http://schemas.microsoft.com/office/drawing/2014/main" id="{CE3A9BE1-C994-BD40-B440-06FE05AEA5AB}"/>
                </a:ext>
              </a:extLst>
            </p:cNvPr>
            <p:cNvPicPr preferRelativeResize="0"/>
            <p:nvPr/>
          </p:nvPicPr>
          <p:blipFill>
            <a:blip r:embed="rId4">
              <a:alphaModFix/>
            </a:blip>
            <a:stretch>
              <a:fillRect/>
            </a:stretch>
          </p:blipFill>
          <p:spPr>
            <a:xfrm>
              <a:off x="27510" y="842189"/>
              <a:ext cx="3768830" cy="752575"/>
            </a:xfrm>
            <a:prstGeom prst="rect">
              <a:avLst/>
            </a:prstGeom>
            <a:noFill/>
            <a:ln>
              <a:noFill/>
            </a:ln>
          </p:spPr>
        </p:pic>
        <p:pic>
          <p:nvPicPr>
            <p:cNvPr id="7" name="Google Shape;127;p20">
              <a:extLst>
                <a:ext uri="{FF2B5EF4-FFF2-40B4-BE49-F238E27FC236}">
                  <a16:creationId xmlns:a16="http://schemas.microsoft.com/office/drawing/2014/main" id="{F4099FE7-F224-AF43-BA86-76056F88AAD9}"/>
                </a:ext>
              </a:extLst>
            </p:cNvPr>
            <p:cNvPicPr preferRelativeResize="0"/>
            <p:nvPr/>
          </p:nvPicPr>
          <p:blipFill>
            <a:blip r:embed="rId5">
              <a:alphaModFix/>
            </a:blip>
            <a:stretch>
              <a:fillRect/>
            </a:stretch>
          </p:blipFill>
          <p:spPr>
            <a:xfrm>
              <a:off x="42975" y="1855035"/>
              <a:ext cx="1098525" cy="1098525"/>
            </a:xfrm>
            <a:prstGeom prst="rect">
              <a:avLst/>
            </a:prstGeom>
            <a:noFill/>
            <a:ln>
              <a:noFill/>
            </a:ln>
          </p:spPr>
        </p:pic>
        <p:pic>
          <p:nvPicPr>
            <p:cNvPr id="8" name="Google Shape;128;p20">
              <a:extLst>
                <a:ext uri="{FF2B5EF4-FFF2-40B4-BE49-F238E27FC236}">
                  <a16:creationId xmlns:a16="http://schemas.microsoft.com/office/drawing/2014/main" id="{14778403-C31C-7A45-B871-AB18AC4A7514}"/>
                </a:ext>
              </a:extLst>
            </p:cNvPr>
            <p:cNvPicPr preferRelativeResize="0"/>
            <p:nvPr/>
          </p:nvPicPr>
          <p:blipFill>
            <a:blip r:embed="rId6">
              <a:alphaModFix/>
            </a:blip>
            <a:stretch>
              <a:fillRect/>
            </a:stretch>
          </p:blipFill>
          <p:spPr>
            <a:xfrm>
              <a:off x="1230016" y="1577457"/>
              <a:ext cx="742950" cy="733425"/>
            </a:xfrm>
            <a:prstGeom prst="rect">
              <a:avLst/>
            </a:prstGeom>
            <a:noFill/>
            <a:ln>
              <a:noFill/>
            </a:ln>
          </p:spPr>
        </p:pic>
        <p:pic>
          <p:nvPicPr>
            <p:cNvPr id="9" name="Google Shape;129;p20">
              <a:extLst>
                <a:ext uri="{FF2B5EF4-FFF2-40B4-BE49-F238E27FC236}">
                  <a16:creationId xmlns:a16="http://schemas.microsoft.com/office/drawing/2014/main" id="{99018B67-9784-AE4A-AA29-820035386DF8}"/>
                </a:ext>
              </a:extLst>
            </p:cNvPr>
            <p:cNvPicPr preferRelativeResize="0"/>
            <p:nvPr/>
          </p:nvPicPr>
          <p:blipFill>
            <a:blip r:embed="rId7">
              <a:alphaModFix/>
            </a:blip>
            <a:stretch>
              <a:fillRect/>
            </a:stretch>
          </p:blipFill>
          <p:spPr>
            <a:xfrm>
              <a:off x="1911925" y="1997666"/>
              <a:ext cx="1552575" cy="942975"/>
            </a:xfrm>
            <a:prstGeom prst="rect">
              <a:avLst/>
            </a:prstGeom>
            <a:noFill/>
            <a:ln>
              <a:noFill/>
            </a:ln>
          </p:spPr>
        </p:pic>
        <p:pic>
          <p:nvPicPr>
            <p:cNvPr id="10" name="Google Shape;130;p20">
              <a:extLst>
                <a:ext uri="{FF2B5EF4-FFF2-40B4-BE49-F238E27FC236}">
                  <a16:creationId xmlns:a16="http://schemas.microsoft.com/office/drawing/2014/main" id="{3D7F13E4-6509-1D43-A82F-3E4A5E9C9E08}"/>
                </a:ext>
              </a:extLst>
            </p:cNvPr>
            <p:cNvPicPr preferRelativeResize="0"/>
            <p:nvPr/>
          </p:nvPicPr>
          <p:blipFill>
            <a:blip r:embed="rId8">
              <a:alphaModFix/>
            </a:blip>
            <a:stretch>
              <a:fillRect/>
            </a:stretch>
          </p:blipFill>
          <p:spPr>
            <a:xfrm>
              <a:off x="311725" y="4204275"/>
              <a:ext cx="1600200" cy="552450"/>
            </a:xfrm>
            <a:prstGeom prst="rect">
              <a:avLst/>
            </a:prstGeom>
            <a:noFill/>
            <a:ln>
              <a:noFill/>
            </a:ln>
          </p:spPr>
        </p:pic>
        <p:pic>
          <p:nvPicPr>
            <p:cNvPr id="11" name="Google Shape;131;p20">
              <a:extLst>
                <a:ext uri="{FF2B5EF4-FFF2-40B4-BE49-F238E27FC236}">
                  <a16:creationId xmlns:a16="http://schemas.microsoft.com/office/drawing/2014/main" id="{2B48D8DF-F4DA-5242-AADA-187D915EB00C}"/>
                </a:ext>
              </a:extLst>
            </p:cNvPr>
            <p:cNvPicPr preferRelativeResize="0"/>
            <p:nvPr/>
          </p:nvPicPr>
          <p:blipFill>
            <a:blip r:embed="rId9">
              <a:alphaModFix/>
            </a:blip>
            <a:stretch>
              <a:fillRect/>
            </a:stretch>
          </p:blipFill>
          <p:spPr>
            <a:xfrm>
              <a:off x="1141500" y="3327238"/>
              <a:ext cx="1209675" cy="476250"/>
            </a:xfrm>
            <a:prstGeom prst="rect">
              <a:avLst/>
            </a:prstGeom>
            <a:noFill/>
            <a:ln>
              <a:noFill/>
            </a:ln>
          </p:spPr>
        </p:pic>
        <p:pic>
          <p:nvPicPr>
            <p:cNvPr id="12" name="Google Shape;132;p20">
              <a:extLst>
                <a:ext uri="{FF2B5EF4-FFF2-40B4-BE49-F238E27FC236}">
                  <a16:creationId xmlns:a16="http://schemas.microsoft.com/office/drawing/2014/main" id="{3636B7EC-CA7E-FD41-BAB8-8F1E4C15F8B1}"/>
                </a:ext>
              </a:extLst>
            </p:cNvPr>
            <p:cNvPicPr preferRelativeResize="0"/>
            <p:nvPr/>
          </p:nvPicPr>
          <p:blipFill>
            <a:blip r:embed="rId10">
              <a:alphaModFix/>
            </a:blip>
            <a:stretch>
              <a:fillRect/>
            </a:stretch>
          </p:blipFill>
          <p:spPr>
            <a:xfrm>
              <a:off x="151200" y="3217200"/>
              <a:ext cx="733425" cy="781050"/>
            </a:xfrm>
            <a:prstGeom prst="rect">
              <a:avLst/>
            </a:prstGeom>
            <a:noFill/>
            <a:ln>
              <a:noFill/>
            </a:ln>
          </p:spPr>
        </p:pic>
      </p:grpSp>
      <p:pic>
        <p:nvPicPr>
          <p:cNvPr id="13" name="Google Shape;133;p20">
            <a:extLst>
              <a:ext uri="{FF2B5EF4-FFF2-40B4-BE49-F238E27FC236}">
                <a16:creationId xmlns:a16="http://schemas.microsoft.com/office/drawing/2014/main" id="{3885BCDD-B835-334F-B278-140E62274619}"/>
              </a:ext>
            </a:extLst>
          </p:cNvPr>
          <p:cNvPicPr preferRelativeResize="0"/>
          <p:nvPr/>
        </p:nvPicPr>
        <p:blipFill>
          <a:blip r:embed="rId11">
            <a:alphaModFix/>
          </a:blip>
          <a:stretch>
            <a:fillRect/>
          </a:stretch>
        </p:blipFill>
        <p:spPr>
          <a:xfrm>
            <a:off x="2883062" y="4774723"/>
            <a:ext cx="1638300" cy="638175"/>
          </a:xfrm>
          <a:prstGeom prst="rect">
            <a:avLst/>
          </a:prstGeom>
          <a:noFill/>
          <a:ln>
            <a:noFill/>
          </a:ln>
        </p:spPr>
      </p:pic>
      <p:pic>
        <p:nvPicPr>
          <p:cNvPr id="14" name="Google Shape;134;p20">
            <a:extLst>
              <a:ext uri="{FF2B5EF4-FFF2-40B4-BE49-F238E27FC236}">
                <a16:creationId xmlns:a16="http://schemas.microsoft.com/office/drawing/2014/main" id="{E278A849-CFAE-9740-A062-7D4F087F2877}"/>
              </a:ext>
            </a:extLst>
          </p:cNvPr>
          <p:cNvPicPr preferRelativeResize="0"/>
          <p:nvPr/>
        </p:nvPicPr>
        <p:blipFill>
          <a:blip r:embed="rId12">
            <a:alphaModFix/>
          </a:blip>
          <a:stretch>
            <a:fillRect/>
          </a:stretch>
        </p:blipFill>
        <p:spPr>
          <a:xfrm>
            <a:off x="5110965" y="3969371"/>
            <a:ext cx="1666875" cy="552450"/>
          </a:xfrm>
          <a:prstGeom prst="rect">
            <a:avLst/>
          </a:prstGeom>
          <a:noFill/>
          <a:ln>
            <a:noFill/>
          </a:ln>
        </p:spPr>
      </p:pic>
      <p:pic>
        <p:nvPicPr>
          <p:cNvPr id="15" name="Google Shape;135;p20">
            <a:extLst>
              <a:ext uri="{FF2B5EF4-FFF2-40B4-BE49-F238E27FC236}">
                <a16:creationId xmlns:a16="http://schemas.microsoft.com/office/drawing/2014/main" id="{29A154A4-2DF0-D24C-81C3-FF3128AA0D20}"/>
              </a:ext>
            </a:extLst>
          </p:cNvPr>
          <p:cNvPicPr preferRelativeResize="0"/>
          <p:nvPr/>
        </p:nvPicPr>
        <p:blipFill>
          <a:blip r:embed="rId13">
            <a:alphaModFix/>
          </a:blip>
          <a:stretch>
            <a:fillRect/>
          </a:stretch>
        </p:blipFill>
        <p:spPr>
          <a:xfrm>
            <a:off x="3062504" y="3838074"/>
            <a:ext cx="1685925" cy="619125"/>
          </a:xfrm>
          <a:prstGeom prst="rect">
            <a:avLst/>
          </a:prstGeom>
          <a:noFill/>
          <a:ln>
            <a:noFill/>
          </a:ln>
        </p:spPr>
      </p:pic>
      <p:pic>
        <p:nvPicPr>
          <p:cNvPr id="16" name="Google Shape;136;p20">
            <a:extLst>
              <a:ext uri="{FF2B5EF4-FFF2-40B4-BE49-F238E27FC236}">
                <a16:creationId xmlns:a16="http://schemas.microsoft.com/office/drawing/2014/main" id="{646A9218-80B7-C94A-9030-A544CF51CD2F}"/>
              </a:ext>
            </a:extLst>
          </p:cNvPr>
          <p:cNvPicPr preferRelativeResize="0"/>
          <p:nvPr/>
        </p:nvPicPr>
        <p:blipFill>
          <a:blip r:embed="rId14">
            <a:alphaModFix/>
          </a:blip>
          <a:stretch>
            <a:fillRect/>
          </a:stretch>
        </p:blipFill>
        <p:spPr>
          <a:xfrm>
            <a:off x="5220904" y="5003842"/>
            <a:ext cx="1200150" cy="381000"/>
          </a:xfrm>
          <a:prstGeom prst="rect">
            <a:avLst/>
          </a:prstGeom>
          <a:noFill/>
          <a:ln>
            <a:noFill/>
          </a:ln>
        </p:spPr>
      </p:pic>
      <p:pic>
        <p:nvPicPr>
          <p:cNvPr id="17" name="Google Shape;137;p20">
            <a:extLst>
              <a:ext uri="{FF2B5EF4-FFF2-40B4-BE49-F238E27FC236}">
                <a16:creationId xmlns:a16="http://schemas.microsoft.com/office/drawing/2014/main" id="{1ADDE0B6-3CDF-E54C-BFF7-EC23B321A37D}"/>
              </a:ext>
            </a:extLst>
          </p:cNvPr>
          <p:cNvPicPr preferRelativeResize="0"/>
          <p:nvPr/>
        </p:nvPicPr>
        <p:blipFill>
          <a:blip r:embed="rId15">
            <a:alphaModFix/>
          </a:blip>
          <a:stretch>
            <a:fillRect/>
          </a:stretch>
        </p:blipFill>
        <p:spPr>
          <a:xfrm>
            <a:off x="4902755" y="2794040"/>
            <a:ext cx="3949401" cy="806515"/>
          </a:xfrm>
          <a:prstGeom prst="rect">
            <a:avLst/>
          </a:prstGeom>
          <a:noFill/>
          <a:ln>
            <a:noFill/>
          </a:ln>
        </p:spPr>
      </p:pic>
      <p:pic>
        <p:nvPicPr>
          <p:cNvPr id="18" name="Google Shape;138;p20">
            <a:extLst>
              <a:ext uri="{FF2B5EF4-FFF2-40B4-BE49-F238E27FC236}">
                <a16:creationId xmlns:a16="http://schemas.microsoft.com/office/drawing/2014/main" id="{C6C1EBBE-7909-7B46-B491-68E92462FE70}"/>
              </a:ext>
            </a:extLst>
          </p:cNvPr>
          <p:cNvPicPr preferRelativeResize="0"/>
          <p:nvPr/>
        </p:nvPicPr>
        <p:blipFill>
          <a:blip r:embed="rId16">
            <a:alphaModFix/>
          </a:blip>
          <a:stretch>
            <a:fillRect/>
          </a:stretch>
        </p:blipFill>
        <p:spPr>
          <a:xfrm>
            <a:off x="7044011" y="4178173"/>
            <a:ext cx="1908534" cy="1029925"/>
          </a:xfrm>
          <a:prstGeom prst="rect">
            <a:avLst/>
          </a:prstGeom>
          <a:noFill/>
          <a:ln>
            <a:noFill/>
          </a:ln>
        </p:spPr>
      </p:pic>
      <p:pic>
        <p:nvPicPr>
          <p:cNvPr id="19" name="Picture 18">
            <a:extLst>
              <a:ext uri="{FF2B5EF4-FFF2-40B4-BE49-F238E27FC236}">
                <a16:creationId xmlns:a16="http://schemas.microsoft.com/office/drawing/2014/main" id="{A4A32C5C-F7DC-8946-B124-11C8EAD453B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807716" y="1130394"/>
            <a:ext cx="3034740" cy="1029925"/>
          </a:xfrm>
          <a:prstGeom prst="rect">
            <a:avLst/>
          </a:prstGeom>
        </p:spPr>
      </p:pic>
    </p:spTree>
    <p:extLst>
      <p:ext uri="{BB962C8B-B14F-4D97-AF65-F5344CB8AC3E}">
        <p14:creationId xmlns:p14="http://schemas.microsoft.com/office/powerpoint/2010/main" val="207259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childTnLst>
                                </p:cTn>
                              </p:par>
                              <p:par>
                                <p:cTn id="27" presetID="10"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2C7988E-AB4A-8542-A464-2B05A97B7099}"/>
              </a:ext>
            </a:extLst>
          </p:cNvPr>
          <p:cNvSpPr txBox="1">
            <a:spLocks/>
          </p:cNvSpPr>
          <p:nvPr/>
        </p:nvSpPr>
        <p:spPr>
          <a:xfrm>
            <a:off x="596900" y="1150938"/>
            <a:ext cx="8547100" cy="4525962"/>
          </a:xfr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pPr>
            <a:r>
              <a:rPr lang="en-US" dirty="0" err="1">
                <a:latin typeface="Helvetica" pitchFamily="2" charset="0"/>
                <a:ea typeface="MS PGothic" charset="0"/>
              </a:rPr>
              <a:t>LibraData</a:t>
            </a:r>
            <a:r>
              <a:rPr lang="en-US" dirty="0">
                <a:latin typeface="Helvetica" pitchFamily="2" charset="0"/>
                <a:ea typeface="MS PGothic" charset="0"/>
              </a:rPr>
              <a:t> Help:</a:t>
            </a:r>
          </a:p>
          <a:p>
            <a:pPr marL="0" indent="0">
              <a:buFont typeface="Arial" panose="020B0604020202020204" pitchFamily="34" charset="0"/>
              <a:buNone/>
            </a:pPr>
            <a:r>
              <a:rPr lang="en-US" sz="2000" b="1" dirty="0">
                <a:solidFill>
                  <a:srgbClr val="FF0000"/>
                </a:solidFill>
                <a:latin typeface="Helvetica" pitchFamily="2" charset="0"/>
              </a:rPr>
              <a:t>For your final, publishable products of research</a:t>
            </a:r>
            <a:endParaRPr lang="en-US" sz="2000" dirty="0">
              <a:solidFill>
                <a:srgbClr val="FF0000"/>
              </a:solidFill>
              <a:latin typeface="Helvetica" pitchFamily="2" charset="0"/>
            </a:endParaRPr>
          </a:p>
          <a:p>
            <a:pPr marL="571500"/>
            <a:r>
              <a:rPr lang="en-US" sz="2800" dirty="0">
                <a:latin typeface="Helvetica" pitchFamily="2" charset="0"/>
              </a:rPr>
              <a:t>Guides</a:t>
            </a:r>
            <a:r>
              <a:rPr lang="en-US" sz="2400" dirty="0">
                <a:latin typeface="Helvetica" pitchFamily="2" charset="0"/>
              </a:rPr>
              <a:t> </a:t>
            </a:r>
          </a:p>
          <a:p>
            <a:pPr marL="582613" lvl="1" indent="0">
              <a:buFont typeface="Arial" panose="020B0604020202020204" pitchFamily="34" charset="0"/>
              <a:buNone/>
            </a:pPr>
            <a:r>
              <a:rPr lang="en-US" sz="2000" dirty="0">
                <a:solidFill>
                  <a:srgbClr val="000000"/>
                </a:solidFill>
                <a:latin typeface="Helvetica" pitchFamily="2" charset="0"/>
                <a:ea typeface="Helvetica" charset="0"/>
                <a:cs typeface="Helvetica" charset="0"/>
              </a:rPr>
              <a:t>https://</a:t>
            </a:r>
            <a:r>
              <a:rPr lang="en-US" sz="2000" dirty="0" err="1">
                <a:solidFill>
                  <a:srgbClr val="000000"/>
                </a:solidFill>
                <a:latin typeface="Helvetica" pitchFamily="2" charset="0"/>
                <a:ea typeface="Helvetica" charset="0"/>
                <a:cs typeface="Helvetica" charset="0"/>
              </a:rPr>
              <a:t>guides.lib.virginia.edu</a:t>
            </a:r>
            <a:r>
              <a:rPr lang="en-US" sz="2000" dirty="0">
                <a:solidFill>
                  <a:srgbClr val="000000"/>
                </a:solidFill>
                <a:latin typeface="Helvetica" pitchFamily="2" charset="0"/>
                <a:ea typeface="Helvetica" charset="0"/>
                <a:cs typeface="Helvetica" charset="0"/>
              </a:rPr>
              <a:t>/</a:t>
            </a:r>
            <a:r>
              <a:rPr lang="en-US" sz="2000" dirty="0" err="1">
                <a:solidFill>
                  <a:srgbClr val="000000"/>
                </a:solidFill>
                <a:latin typeface="Helvetica" pitchFamily="2" charset="0"/>
                <a:ea typeface="Helvetica" charset="0"/>
                <a:cs typeface="Helvetica" charset="0"/>
              </a:rPr>
              <a:t>LibraDataUserGuide</a:t>
            </a:r>
            <a:endParaRPr lang="en-US" sz="2000" dirty="0">
              <a:solidFill>
                <a:srgbClr val="000000"/>
              </a:solidFill>
              <a:latin typeface="Helvetica" pitchFamily="2" charset="0"/>
              <a:ea typeface="Helvetica" charset="0"/>
              <a:cs typeface="Helvetica" charset="0"/>
            </a:endParaRPr>
          </a:p>
          <a:p>
            <a:pPr marL="571500" lvl="1" indent="-342900">
              <a:buFont typeface="Arial" charset="0"/>
              <a:buChar char="•"/>
            </a:pPr>
            <a:r>
              <a:rPr lang="en-US" altLang="ja-JP" dirty="0" err="1">
                <a:latin typeface="Helvetica" pitchFamily="2" charset="0"/>
                <a:ea typeface="MS PGothic" charset="0"/>
              </a:rPr>
              <a:t>LibraData</a:t>
            </a:r>
            <a:r>
              <a:rPr lang="en-US" altLang="ja-JP" dirty="0">
                <a:latin typeface="Helvetica" pitchFamily="2" charset="0"/>
                <a:ea typeface="MS PGothic" charset="0"/>
              </a:rPr>
              <a:t> Deposit Checklist</a:t>
            </a:r>
          </a:p>
          <a:p>
            <a:pPr marL="571500" lvl="1" indent="-342900">
              <a:buFont typeface="Arial" panose="020B0604020202020204" pitchFamily="34" charset="0"/>
              <a:buNone/>
            </a:pPr>
            <a:r>
              <a:rPr lang="en-US" altLang="ja-JP" sz="2400" dirty="0">
                <a:latin typeface="Helvetica" pitchFamily="2" charset="0"/>
                <a:ea typeface="MS PGothic" charset="0"/>
              </a:rPr>
              <a:t>	</a:t>
            </a:r>
            <a:r>
              <a:rPr lang="en-US" sz="2000" dirty="0">
                <a:solidFill>
                  <a:srgbClr val="000000"/>
                </a:solidFill>
                <a:latin typeface="Helvetica" pitchFamily="2" charset="0"/>
                <a:ea typeface="Helvetica" charset="0"/>
                <a:cs typeface="Helvetica" charset="0"/>
              </a:rPr>
              <a:t>http://</a:t>
            </a:r>
            <a:r>
              <a:rPr lang="en-US" sz="2000" dirty="0" err="1">
                <a:solidFill>
                  <a:srgbClr val="000000"/>
                </a:solidFill>
                <a:latin typeface="Helvetica" pitchFamily="2" charset="0"/>
                <a:ea typeface="Helvetica" charset="0"/>
                <a:cs typeface="Helvetica" charset="0"/>
              </a:rPr>
              <a:t>www.library.virginia.edu</a:t>
            </a:r>
            <a:r>
              <a:rPr lang="en-US" sz="2000" dirty="0">
                <a:solidFill>
                  <a:srgbClr val="000000"/>
                </a:solidFill>
                <a:latin typeface="Helvetica" pitchFamily="2" charset="0"/>
                <a:ea typeface="Helvetica" charset="0"/>
                <a:cs typeface="Helvetica" charset="0"/>
              </a:rPr>
              <a:t>/libra/datasets/libra-data-deposit-checklist/</a:t>
            </a:r>
            <a:endParaRPr lang="en-US" altLang="ja-JP" sz="2000" dirty="0">
              <a:latin typeface="Helvetica" pitchFamily="2" charset="0"/>
              <a:ea typeface="Helvetica" charset="0"/>
              <a:cs typeface="Helvetica" charset="0"/>
            </a:endParaRPr>
          </a:p>
          <a:p>
            <a:pPr marL="571500" lvl="1" indent="-342900">
              <a:buFont typeface="Arial" charset="0"/>
              <a:buChar char="•"/>
            </a:pPr>
            <a:r>
              <a:rPr lang="en-US" dirty="0">
                <a:latin typeface="Helvetica" pitchFamily="2" charset="0"/>
                <a:ea typeface="MS PGothic" charset="0"/>
              </a:rPr>
              <a:t>Dataset Questions/Answers</a:t>
            </a:r>
          </a:p>
          <a:p>
            <a:pPr marL="915988" lvl="1" indent="-344488">
              <a:buFont typeface="Arial" panose="020B0604020202020204" pitchFamily="34" charset="0"/>
              <a:buNone/>
            </a:pPr>
            <a:r>
              <a:rPr lang="en-US" sz="2000" dirty="0">
                <a:solidFill>
                  <a:srgbClr val="000000"/>
                </a:solidFill>
                <a:latin typeface="Helvetica" pitchFamily="2" charset="0"/>
                <a:ea typeface="Helvetica" charset="0"/>
                <a:cs typeface="Helvetica" charset="0"/>
              </a:rPr>
              <a:t>http://</a:t>
            </a:r>
            <a:r>
              <a:rPr lang="en-US" sz="2000" dirty="0" err="1">
                <a:solidFill>
                  <a:srgbClr val="000000"/>
                </a:solidFill>
                <a:latin typeface="Helvetica" pitchFamily="2" charset="0"/>
                <a:ea typeface="Helvetica" charset="0"/>
                <a:cs typeface="Helvetica" charset="0"/>
              </a:rPr>
              <a:t>www.library.virginia.edu</a:t>
            </a:r>
            <a:r>
              <a:rPr lang="en-US" sz="2000" dirty="0">
                <a:solidFill>
                  <a:srgbClr val="000000"/>
                </a:solidFill>
                <a:latin typeface="Helvetica" pitchFamily="2" charset="0"/>
                <a:ea typeface="Helvetica" charset="0"/>
                <a:cs typeface="Helvetica" charset="0"/>
              </a:rPr>
              <a:t>/libra/datasets/</a:t>
            </a:r>
            <a:r>
              <a:rPr lang="en-US" sz="2000" dirty="0" err="1">
                <a:solidFill>
                  <a:srgbClr val="000000"/>
                </a:solidFill>
                <a:latin typeface="Helvetica" pitchFamily="2" charset="0"/>
                <a:ea typeface="Helvetica" charset="0"/>
                <a:cs typeface="Helvetica" charset="0"/>
              </a:rPr>
              <a:t>libradata-faq</a:t>
            </a:r>
            <a:r>
              <a:rPr lang="en-US" sz="2000" dirty="0">
                <a:solidFill>
                  <a:srgbClr val="000000"/>
                </a:solidFill>
                <a:latin typeface="Helvetica" pitchFamily="2" charset="0"/>
                <a:ea typeface="Helvetica" charset="0"/>
                <a:cs typeface="Helvetica" charset="0"/>
              </a:rPr>
              <a:t>/</a:t>
            </a:r>
          </a:p>
        </p:txBody>
      </p:sp>
      <p:sp>
        <p:nvSpPr>
          <p:cNvPr id="3" name="TextBox 2">
            <a:extLst>
              <a:ext uri="{FF2B5EF4-FFF2-40B4-BE49-F238E27FC236}">
                <a16:creationId xmlns:a16="http://schemas.microsoft.com/office/drawing/2014/main" id="{3A56B397-9C01-584A-ACA0-D04325CF6BF1}"/>
              </a:ext>
            </a:extLst>
          </p:cNvPr>
          <p:cNvSpPr txBox="1"/>
          <p:nvPr/>
        </p:nvSpPr>
        <p:spPr>
          <a:xfrm>
            <a:off x="381000" y="152400"/>
            <a:ext cx="8763000" cy="707886"/>
          </a:xfrm>
          <a:prstGeom prst="rect">
            <a:avLst/>
          </a:prstGeom>
          <a:noFill/>
        </p:spPr>
        <p:txBody>
          <a:bodyPr wrap="square" rtlCol="0">
            <a:spAutoFit/>
          </a:bodyPr>
          <a:lstStyle/>
          <a:p>
            <a:r>
              <a:rPr lang="en-US" sz="4000" dirty="0">
                <a:latin typeface="Helvetica" charset="0"/>
              </a:rPr>
              <a:t>For more information…</a:t>
            </a:r>
            <a:endParaRPr lang="en-US" sz="4000" dirty="0"/>
          </a:p>
        </p:txBody>
      </p:sp>
    </p:spTree>
    <p:extLst>
      <p:ext uri="{BB962C8B-B14F-4D97-AF65-F5344CB8AC3E}">
        <p14:creationId xmlns:p14="http://schemas.microsoft.com/office/powerpoint/2010/main" val="4209982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8D32B7-580F-BA46-8EC7-B8F984AD0D8E}"/>
              </a:ext>
            </a:extLst>
          </p:cNvPr>
          <p:cNvSpPr txBox="1"/>
          <p:nvPr/>
        </p:nvSpPr>
        <p:spPr>
          <a:xfrm>
            <a:off x="838200" y="152400"/>
            <a:ext cx="8305800" cy="769441"/>
          </a:xfrm>
          <a:prstGeom prst="rect">
            <a:avLst/>
          </a:prstGeom>
          <a:noFill/>
        </p:spPr>
        <p:txBody>
          <a:bodyPr wrap="square" rtlCol="0">
            <a:spAutoFit/>
          </a:bodyPr>
          <a:lstStyle/>
          <a:p>
            <a:r>
              <a:rPr lang="en-US" sz="4400" dirty="0">
                <a:latin typeface="Helvetica" charset="0"/>
              </a:rPr>
              <a:t>Library Services</a:t>
            </a:r>
            <a:endParaRPr lang="en-US" sz="4400" dirty="0"/>
          </a:p>
        </p:txBody>
      </p:sp>
      <p:sp>
        <p:nvSpPr>
          <p:cNvPr id="3" name="TextBox 2">
            <a:extLst>
              <a:ext uri="{FF2B5EF4-FFF2-40B4-BE49-F238E27FC236}">
                <a16:creationId xmlns:a16="http://schemas.microsoft.com/office/drawing/2014/main" id="{DAC2AE04-1BFE-1B43-A2D4-F1B54B572FED}"/>
              </a:ext>
            </a:extLst>
          </p:cNvPr>
          <p:cNvSpPr txBox="1"/>
          <p:nvPr/>
        </p:nvSpPr>
        <p:spPr>
          <a:xfrm>
            <a:off x="838200" y="1143000"/>
            <a:ext cx="8042788" cy="4124206"/>
          </a:xfrm>
          <a:prstGeom prst="rect">
            <a:avLst/>
          </a:prstGeom>
          <a:noFill/>
        </p:spPr>
        <p:txBody>
          <a:bodyPr wrap="square" rtlCol="0">
            <a:spAutoFit/>
          </a:bodyPr>
          <a:lstStyle/>
          <a:p>
            <a:r>
              <a:rPr lang="en-US" sz="3000" dirty="0">
                <a:solidFill>
                  <a:srgbClr val="E57201"/>
                </a:solidFill>
                <a:latin typeface="Helvetica" pitchFamily="2" charset="0"/>
              </a:rPr>
              <a:t>Scholarly Communication</a:t>
            </a:r>
          </a:p>
          <a:p>
            <a:endParaRPr lang="en-US" sz="2000" dirty="0">
              <a:latin typeface="Helvetica" pitchFamily="2" charset="0"/>
            </a:endParaRPr>
          </a:p>
          <a:p>
            <a:pPr marL="525463"/>
            <a:r>
              <a:rPr lang="en-US" sz="2600" dirty="0">
                <a:latin typeface="Helvetica" pitchFamily="2" charset="0"/>
              </a:rPr>
              <a:t>Open Repositories</a:t>
            </a:r>
          </a:p>
          <a:p>
            <a:pPr marL="1258888" lvl="2" indent="-276225">
              <a:buFont typeface="Arial" panose="020B0604020202020204" pitchFamily="34" charset="0"/>
              <a:buChar char="•"/>
            </a:pPr>
            <a:r>
              <a:rPr lang="en-US" sz="2200" dirty="0" err="1">
                <a:latin typeface="Helvetica" pitchFamily="2" charset="0"/>
              </a:rPr>
              <a:t>LibraData</a:t>
            </a:r>
            <a:r>
              <a:rPr lang="en-US" sz="2200" dirty="0">
                <a:latin typeface="Helvetica" pitchFamily="2" charset="0"/>
              </a:rPr>
              <a:t> - </a:t>
            </a:r>
            <a:r>
              <a:rPr lang="en" sz="2200" dirty="0">
                <a:latin typeface="Helvetica" pitchFamily="2" charset="0"/>
                <a:sym typeface="Roboto"/>
              </a:rPr>
              <a:t>data repository for funder and journal requirements</a:t>
            </a:r>
            <a:endParaRPr lang="en-US" sz="2200" dirty="0">
              <a:latin typeface="Helvetica" pitchFamily="2" charset="0"/>
              <a:sym typeface="Roboto"/>
            </a:endParaRPr>
          </a:p>
          <a:p>
            <a:pPr marL="1258888" lvl="2" indent="-276225">
              <a:buFont typeface="Arial" panose="020B0604020202020204" pitchFamily="34" charset="0"/>
              <a:buChar char="•"/>
            </a:pPr>
            <a:r>
              <a:rPr lang="en-US" sz="2200" dirty="0" err="1">
                <a:latin typeface="Helvetica" pitchFamily="2" charset="0"/>
              </a:rPr>
              <a:t>LibraOpen</a:t>
            </a:r>
            <a:r>
              <a:rPr lang="en-US" sz="2200" dirty="0">
                <a:latin typeface="Helvetica" pitchFamily="2" charset="0"/>
              </a:rPr>
              <a:t> – other scholarly output</a:t>
            </a:r>
          </a:p>
          <a:p>
            <a:pPr marL="1258888" lvl="2" indent="-276225">
              <a:buFont typeface="Arial" panose="020B0604020202020204" pitchFamily="34" charset="0"/>
              <a:buChar char="•"/>
            </a:pPr>
            <a:r>
              <a:rPr lang="en-US" sz="2200" dirty="0" err="1">
                <a:latin typeface="Helvetica" pitchFamily="2" charset="0"/>
              </a:rPr>
              <a:t>LibraETD</a:t>
            </a:r>
            <a:r>
              <a:rPr lang="en-US" sz="2200" dirty="0">
                <a:latin typeface="Helvetica" pitchFamily="2" charset="0"/>
              </a:rPr>
              <a:t> – student works (theses/dissertations/capstones)</a:t>
            </a:r>
          </a:p>
          <a:p>
            <a:pPr marL="1258888" lvl="2" indent="-276225">
              <a:buFont typeface="Arial" panose="020B0604020202020204" pitchFamily="34" charset="0"/>
              <a:buChar char="•"/>
            </a:pPr>
            <a:endParaRPr lang="en-US" sz="1200" dirty="0">
              <a:latin typeface="Helvetica" pitchFamily="2" charset="0"/>
            </a:endParaRPr>
          </a:p>
          <a:p>
            <a:pPr marL="525463"/>
            <a:r>
              <a:rPr lang="en-US" sz="2600" dirty="0">
                <a:latin typeface="Helvetica" pitchFamily="2" charset="0"/>
              </a:rPr>
              <a:t>Copyright/License Advising</a:t>
            </a:r>
          </a:p>
          <a:p>
            <a:pPr marL="525463"/>
            <a:endParaRPr lang="en-US" sz="1200" dirty="0">
              <a:latin typeface="Helvetica" pitchFamily="2" charset="0"/>
            </a:endParaRPr>
          </a:p>
          <a:p>
            <a:pPr marL="525463"/>
            <a:r>
              <a:rPr lang="en-US" sz="2600" dirty="0" err="1">
                <a:latin typeface="Helvetica" pitchFamily="2" charset="0"/>
              </a:rPr>
              <a:t>Aperio</a:t>
            </a:r>
            <a:r>
              <a:rPr lang="en-US" sz="2600" dirty="0">
                <a:latin typeface="Helvetica" pitchFamily="2" charset="0"/>
              </a:rPr>
              <a:t> Open Access Press (http://</a:t>
            </a:r>
            <a:r>
              <a:rPr lang="en-US" sz="2600" dirty="0" err="1">
                <a:latin typeface="Helvetica" pitchFamily="2" charset="0"/>
              </a:rPr>
              <a:t>aperio.press</a:t>
            </a:r>
            <a:r>
              <a:rPr lang="en-US" sz="2600" dirty="0">
                <a:latin typeface="Helvetica" pitchFamily="2" charset="0"/>
              </a:rPr>
              <a:t>)</a:t>
            </a:r>
          </a:p>
        </p:txBody>
      </p:sp>
    </p:spTree>
    <p:extLst>
      <p:ext uri="{BB962C8B-B14F-4D97-AF65-F5344CB8AC3E}">
        <p14:creationId xmlns:p14="http://schemas.microsoft.com/office/powerpoint/2010/main" val="3554065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8D32B7-580F-BA46-8EC7-B8F984AD0D8E}"/>
              </a:ext>
            </a:extLst>
          </p:cNvPr>
          <p:cNvSpPr txBox="1"/>
          <p:nvPr/>
        </p:nvSpPr>
        <p:spPr>
          <a:xfrm>
            <a:off x="838200" y="152400"/>
            <a:ext cx="8305800" cy="769441"/>
          </a:xfrm>
          <a:prstGeom prst="rect">
            <a:avLst/>
          </a:prstGeom>
          <a:noFill/>
        </p:spPr>
        <p:txBody>
          <a:bodyPr wrap="square" rtlCol="0">
            <a:spAutoFit/>
          </a:bodyPr>
          <a:lstStyle/>
          <a:p>
            <a:r>
              <a:rPr lang="en-US" sz="4400" dirty="0">
                <a:latin typeface="Helvetica" charset="0"/>
              </a:rPr>
              <a:t>Library Services</a:t>
            </a:r>
            <a:endParaRPr lang="en-US" sz="4400" dirty="0"/>
          </a:p>
        </p:txBody>
      </p:sp>
      <p:sp>
        <p:nvSpPr>
          <p:cNvPr id="3" name="TextBox 2">
            <a:extLst>
              <a:ext uri="{FF2B5EF4-FFF2-40B4-BE49-F238E27FC236}">
                <a16:creationId xmlns:a16="http://schemas.microsoft.com/office/drawing/2014/main" id="{DAC2AE04-1BFE-1B43-A2D4-F1B54B572FED}"/>
              </a:ext>
            </a:extLst>
          </p:cNvPr>
          <p:cNvSpPr txBox="1"/>
          <p:nvPr/>
        </p:nvSpPr>
        <p:spPr>
          <a:xfrm>
            <a:off x="838200" y="1295400"/>
            <a:ext cx="8042788" cy="3108543"/>
          </a:xfrm>
          <a:prstGeom prst="rect">
            <a:avLst/>
          </a:prstGeom>
          <a:noFill/>
        </p:spPr>
        <p:txBody>
          <a:bodyPr wrap="square" rtlCol="0">
            <a:spAutoFit/>
          </a:bodyPr>
          <a:lstStyle/>
          <a:p>
            <a:r>
              <a:rPr lang="en-US" sz="3000" dirty="0">
                <a:solidFill>
                  <a:srgbClr val="E57201"/>
                </a:solidFill>
                <a:latin typeface="Helvetica" pitchFamily="2" charset="0"/>
              </a:rPr>
              <a:t>Research Data Services</a:t>
            </a:r>
          </a:p>
          <a:p>
            <a:endParaRPr lang="en-US" sz="2000" dirty="0">
              <a:latin typeface="Helvetica" pitchFamily="2" charset="0"/>
            </a:endParaRPr>
          </a:p>
          <a:p>
            <a:pPr marL="525463"/>
            <a:r>
              <a:rPr lang="en-US" sz="2600" dirty="0">
                <a:latin typeface="Helvetica" pitchFamily="2" charset="0"/>
              </a:rPr>
              <a:t>Research Management</a:t>
            </a:r>
          </a:p>
          <a:p>
            <a:pPr marL="1258888" lvl="2" indent="-276225">
              <a:buFont typeface="Arial" panose="020B0604020202020204" pitchFamily="34" charset="0"/>
              <a:buChar char="•"/>
            </a:pPr>
            <a:r>
              <a:rPr lang="en-US" sz="2200" dirty="0">
                <a:latin typeface="Helvetica" pitchFamily="2" charset="0"/>
              </a:rPr>
              <a:t>Data Management Plans (DMPs)</a:t>
            </a:r>
            <a:endParaRPr lang="en-US" sz="2200" dirty="0">
              <a:latin typeface="Helvetica" pitchFamily="2" charset="0"/>
              <a:sym typeface="Roboto"/>
            </a:endParaRPr>
          </a:p>
          <a:p>
            <a:pPr marL="1258888" lvl="2" indent="-276225">
              <a:buFont typeface="Arial" panose="020B0604020202020204" pitchFamily="34" charset="0"/>
              <a:buChar char="•"/>
            </a:pPr>
            <a:r>
              <a:rPr lang="en-US" sz="2200" dirty="0">
                <a:latin typeface="Helvetica" pitchFamily="2" charset="0"/>
              </a:rPr>
              <a:t>Reproducible Practices</a:t>
            </a:r>
          </a:p>
          <a:p>
            <a:pPr marL="1258888" lvl="2" indent="-276225">
              <a:buFont typeface="Arial" panose="020B0604020202020204" pitchFamily="34" charset="0"/>
              <a:buChar char="•"/>
            </a:pPr>
            <a:endParaRPr lang="en-US" sz="1200" dirty="0">
              <a:latin typeface="Helvetica" pitchFamily="2" charset="0"/>
            </a:endParaRPr>
          </a:p>
          <a:p>
            <a:pPr marL="525463"/>
            <a:r>
              <a:rPr lang="en-US" sz="2600" dirty="0">
                <a:latin typeface="Helvetica" pitchFamily="2" charset="0"/>
              </a:rPr>
              <a:t>Data Discovery</a:t>
            </a:r>
          </a:p>
          <a:p>
            <a:pPr marL="525463"/>
            <a:endParaRPr lang="en-US" sz="1200" dirty="0">
              <a:latin typeface="Helvetica" pitchFamily="2" charset="0"/>
            </a:endParaRPr>
          </a:p>
          <a:p>
            <a:pPr marL="525463"/>
            <a:r>
              <a:rPr lang="en-US" sz="2600" dirty="0">
                <a:latin typeface="Helvetica" pitchFamily="2" charset="0"/>
              </a:rPr>
              <a:t>Data Analysis, Visualization &amp; Computation</a:t>
            </a:r>
          </a:p>
        </p:txBody>
      </p:sp>
    </p:spTree>
    <p:extLst>
      <p:ext uri="{BB962C8B-B14F-4D97-AF65-F5344CB8AC3E}">
        <p14:creationId xmlns:p14="http://schemas.microsoft.com/office/powerpoint/2010/main" val="2615445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75A5A1-F22C-D74D-8B19-A903ABC48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04975"/>
            <a:ext cx="9144000" cy="981959"/>
          </a:xfrm>
          <a:prstGeom prst="rect">
            <a:avLst/>
          </a:prstGeom>
        </p:spPr>
      </p:pic>
      <p:pic>
        <p:nvPicPr>
          <p:cNvPr id="3" name="Picture 2">
            <a:extLst>
              <a:ext uri="{FF2B5EF4-FFF2-40B4-BE49-F238E27FC236}">
                <a16:creationId xmlns:a16="http://schemas.microsoft.com/office/drawing/2014/main" id="{6E488FED-8849-9743-B309-6B79F4208E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6019800"/>
            <a:ext cx="1526674" cy="517797"/>
          </a:xfrm>
          <a:prstGeom prst="rect">
            <a:avLst/>
          </a:prstGeom>
        </p:spPr>
      </p:pic>
      <p:sp>
        <p:nvSpPr>
          <p:cNvPr id="4" name="Rectangle 3">
            <a:extLst>
              <a:ext uri="{FF2B5EF4-FFF2-40B4-BE49-F238E27FC236}">
                <a16:creationId xmlns:a16="http://schemas.microsoft.com/office/drawing/2014/main" id="{C16B4E29-9A54-3A4A-8863-12EFFC40CEAA}"/>
              </a:ext>
            </a:extLst>
          </p:cNvPr>
          <p:cNvSpPr/>
          <p:nvPr/>
        </p:nvSpPr>
        <p:spPr>
          <a:xfrm>
            <a:off x="0" y="3268893"/>
            <a:ext cx="9144000" cy="1569660"/>
          </a:xfrm>
          <a:prstGeom prst="rect">
            <a:avLst/>
          </a:prstGeom>
        </p:spPr>
        <p:txBody>
          <a:bodyPr wrap="square">
            <a:spAutoFit/>
          </a:bodyPr>
          <a:lstStyle/>
          <a:p>
            <a:pPr algn="ctr"/>
            <a:r>
              <a:rPr lang="en-US" sz="3200" dirty="0">
                <a:latin typeface="Helvetica" charset="0"/>
                <a:ea typeface="MS PGothic" charset="0"/>
              </a:rPr>
              <a:t>Sherry Lake</a:t>
            </a:r>
          </a:p>
          <a:p>
            <a:pPr algn="ctr"/>
            <a:r>
              <a:rPr lang="en-US" sz="3200" dirty="0">
                <a:latin typeface="Helvetica" charset="0"/>
                <a:ea typeface="MS PGothic" charset="0"/>
              </a:rPr>
              <a:t>Scholarly Repository Librarian</a:t>
            </a:r>
          </a:p>
          <a:p>
            <a:pPr algn="ctr"/>
            <a:r>
              <a:rPr lang="en-US" sz="3200" dirty="0" err="1">
                <a:latin typeface="Helvetica" charset="0"/>
                <a:ea typeface="MS PGothic" charset="0"/>
              </a:rPr>
              <a:t>libra@virginia.edu</a:t>
            </a:r>
            <a:endParaRPr lang="en-US" sz="3200" dirty="0">
              <a:latin typeface="Helvetica" charset="0"/>
              <a:ea typeface="MS PGothic" charset="0"/>
            </a:endParaRPr>
          </a:p>
        </p:txBody>
      </p:sp>
      <p:sp>
        <p:nvSpPr>
          <p:cNvPr id="5" name="Title 1">
            <a:extLst>
              <a:ext uri="{FF2B5EF4-FFF2-40B4-BE49-F238E27FC236}">
                <a16:creationId xmlns:a16="http://schemas.microsoft.com/office/drawing/2014/main" id="{4D43015C-662B-E147-986A-23554E14FDB9}"/>
              </a:ext>
            </a:extLst>
          </p:cNvPr>
          <p:cNvSpPr txBox="1">
            <a:spLocks/>
          </p:cNvSpPr>
          <p:nvPr/>
        </p:nvSpPr>
        <p:spPr>
          <a:xfrm>
            <a:off x="457200" y="0"/>
            <a:ext cx="8229600" cy="7921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Helvetica" charset="0"/>
              </a:rPr>
              <a:t>Questions?</a:t>
            </a:r>
          </a:p>
        </p:txBody>
      </p:sp>
      <p:grpSp>
        <p:nvGrpSpPr>
          <p:cNvPr id="6" name="Group 5">
            <a:extLst>
              <a:ext uri="{FF2B5EF4-FFF2-40B4-BE49-F238E27FC236}">
                <a16:creationId xmlns:a16="http://schemas.microsoft.com/office/drawing/2014/main" id="{1A9C7880-C081-A34B-A3C0-B4264E3CFC2A}"/>
              </a:ext>
            </a:extLst>
          </p:cNvPr>
          <p:cNvGrpSpPr/>
          <p:nvPr/>
        </p:nvGrpSpPr>
        <p:grpSpPr>
          <a:xfrm>
            <a:off x="2590800" y="2286934"/>
            <a:ext cx="4292600" cy="542575"/>
            <a:chOff x="2349500" y="283662"/>
            <a:chExt cx="4292600" cy="542575"/>
          </a:xfrm>
        </p:grpSpPr>
        <p:sp>
          <p:nvSpPr>
            <p:cNvPr id="7" name="Rectangle 6">
              <a:extLst>
                <a:ext uri="{FF2B5EF4-FFF2-40B4-BE49-F238E27FC236}">
                  <a16:creationId xmlns:a16="http://schemas.microsoft.com/office/drawing/2014/main" id="{3D671124-0C4C-FA40-B664-AD42141264EF}"/>
                </a:ext>
              </a:extLst>
            </p:cNvPr>
            <p:cNvSpPr/>
            <p:nvPr/>
          </p:nvSpPr>
          <p:spPr>
            <a:xfrm>
              <a:off x="2349500" y="283662"/>
              <a:ext cx="4292600" cy="542575"/>
            </a:xfrm>
            <a:prstGeom prst="rect">
              <a:avLst/>
            </a:prstGeom>
            <a:solidFill>
              <a:schemeClr val="tx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78BE92D-FB44-E547-9ED8-78003D4AD92B}"/>
                </a:ext>
              </a:extLst>
            </p:cNvPr>
            <p:cNvSpPr txBox="1"/>
            <p:nvPr/>
          </p:nvSpPr>
          <p:spPr>
            <a:xfrm>
              <a:off x="2349500" y="357232"/>
              <a:ext cx="4292600" cy="430887"/>
            </a:xfrm>
            <a:prstGeom prst="rect">
              <a:avLst/>
            </a:prstGeom>
            <a:noFill/>
          </p:spPr>
          <p:txBody>
            <a:bodyPr wrap="square" rtlCol="0">
              <a:spAutoFit/>
            </a:bodyPr>
            <a:lstStyle/>
            <a:p>
              <a:pPr algn="ctr"/>
              <a:r>
                <a:rPr lang="en-US" sz="2200" b="1" dirty="0">
                  <a:solidFill>
                    <a:schemeClr val="bg1"/>
                  </a:solidFill>
                  <a:hlinkClick r:id="rId5">
                    <a:extLst>
                      <a:ext uri="{A12FA001-AC4F-418D-AE19-62706E023703}">
                        <ahyp:hlinkClr xmlns:ahyp="http://schemas.microsoft.com/office/drawing/2018/hyperlinkcolor" val="tx"/>
                      </a:ext>
                    </a:extLst>
                  </a:hlinkClick>
                </a:rPr>
                <a:t>http://</a:t>
              </a:r>
              <a:r>
                <a:rPr lang="en-US" sz="2200" b="1" dirty="0" err="1">
                  <a:solidFill>
                    <a:schemeClr val="bg1"/>
                  </a:solidFill>
                  <a:hlinkClick r:id="rId5">
                    <a:extLst>
                      <a:ext uri="{A12FA001-AC4F-418D-AE19-62706E023703}">
                        <ahyp:hlinkClr xmlns:ahyp="http://schemas.microsoft.com/office/drawing/2018/hyperlinkcolor" val="tx"/>
                      </a:ext>
                    </a:extLst>
                  </a:hlinkClick>
                </a:rPr>
                <a:t>dataverse.lib.virginia.edu</a:t>
              </a:r>
              <a:endParaRPr lang="en-US" sz="2200" b="1" dirty="0">
                <a:solidFill>
                  <a:schemeClr val="bg1"/>
                </a:solidFill>
              </a:endParaRPr>
            </a:p>
          </p:txBody>
        </p:sp>
      </p:grpSp>
    </p:spTree>
    <p:extLst>
      <p:ext uri="{BB962C8B-B14F-4D97-AF65-F5344CB8AC3E}">
        <p14:creationId xmlns:p14="http://schemas.microsoft.com/office/powerpoint/2010/main" val="2046707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48347F2-F882-8247-88CF-1B96F12FB66D}"/>
              </a:ext>
            </a:extLst>
          </p:cNvPr>
          <p:cNvSpPr txBox="1">
            <a:spLocks/>
          </p:cNvSpPr>
          <p:nvPr/>
        </p:nvSpPr>
        <p:spPr>
          <a:xfrm>
            <a:off x="366530" y="2209800"/>
            <a:ext cx="8534781" cy="378627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a:latin typeface="Helvetica" pitchFamily="2" charset="0"/>
              </a:rPr>
              <a:t>Memo released February 22, 2013</a:t>
            </a:r>
          </a:p>
          <a:p>
            <a:pPr marL="0" indent="0">
              <a:buFont typeface="Arial"/>
              <a:buNone/>
            </a:pPr>
            <a:endParaRPr lang="en-US" sz="1000" dirty="0">
              <a:latin typeface="Helvetica" pitchFamily="2" charset="0"/>
            </a:endParaRPr>
          </a:p>
          <a:p>
            <a:pPr marL="0" indent="0">
              <a:buFont typeface="Arial"/>
              <a:buNone/>
            </a:pPr>
            <a:r>
              <a:rPr lang="en-US" sz="2600" dirty="0">
                <a:latin typeface="Helvetica" pitchFamily="2" charset="0"/>
              </a:rPr>
              <a:t>To ensure that </a:t>
            </a:r>
            <a:r>
              <a:rPr lang="en-US" sz="2600" i="1" dirty="0">
                <a:latin typeface="Helvetica" pitchFamily="2" charset="0"/>
              </a:rPr>
              <a:t>“…direct </a:t>
            </a:r>
            <a:r>
              <a:rPr lang="en-US" sz="2600" b="1" i="1" dirty="0">
                <a:solidFill>
                  <a:srgbClr val="FF0000"/>
                </a:solidFill>
                <a:latin typeface="Helvetica" pitchFamily="2" charset="0"/>
              </a:rPr>
              <a:t>results</a:t>
            </a:r>
            <a:r>
              <a:rPr lang="en-US" sz="2600" i="1" dirty="0">
                <a:solidFill>
                  <a:srgbClr val="FF0000"/>
                </a:solidFill>
                <a:latin typeface="Helvetica" pitchFamily="2" charset="0"/>
              </a:rPr>
              <a:t> </a:t>
            </a:r>
            <a:r>
              <a:rPr lang="en-US" sz="2600" i="1" dirty="0">
                <a:latin typeface="Helvetica" pitchFamily="2" charset="0"/>
              </a:rPr>
              <a:t>of federally funded scientific research are made available… </a:t>
            </a:r>
            <a:r>
              <a:rPr lang="en-US" sz="2600" dirty="0">
                <a:latin typeface="Helvetica" pitchFamily="2" charset="0"/>
              </a:rPr>
              <a:t> </a:t>
            </a:r>
            <a:r>
              <a:rPr lang="en-US" sz="2600" i="1" dirty="0">
                <a:latin typeface="Helvetica" pitchFamily="2" charset="0"/>
              </a:rPr>
              <a:t>Federal agencies investing in research and development (more than $100M in annual expenditures) must develop plans to support </a:t>
            </a:r>
            <a:r>
              <a:rPr lang="en-US" sz="2600" b="1" i="1" dirty="0">
                <a:solidFill>
                  <a:srgbClr val="FF0000"/>
                </a:solidFill>
                <a:latin typeface="Helvetica" pitchFamily="2" charset="0"/>
              </a:rPr>
              <a:t>increased public access to the results of research </a:t>
            </a:r>
            <a:r>
              <a:rPr lang="en-US" sz="2600" b="1" i="1" dirty="0">
                <a:latin typeface="Helvetica" pitchFamily="2" charset="0"/>
              </a:rPr>
              <a:t>…</a:t>
            </a:r>
            <a:r>
              <a:rPr lang="en-US" sz="2600" dirty="0">
                <a:latin typeface="Helvetica" pitchFamily="2" charset="0"/>
              </a:rPr>
              <a:t>”</a:t>
            </a:r>
          </a:p>
        </p:txBody>
      </p:sp>
      <p:sp>
        <p:nvSpPr>
          <p:cNvPr id="3" name="Rectangle 2">
            <a:extLst>
              <a:ext uri="{FF2B5EF4-FFF2-40B4-BE49-F238E27FC236}">
                <a16:creationId xmlns:a16="http://schemas.microsoft.com/office/drawing/2014/main" id="{5E54BC18-C0AA-D341-A1A8-A64793C0B00A}"/>
              </a:ext>
            </a:extLst>
          </p:cNvPr>
          <p:cNvSpPr/>
          <p:nvPr/>
        </p:nvSpPr>
        <p:spPr>
          <a:xfrm>
            <a:off x="627957" y="5328525"/>
            <a:ext cx="8534781" cy="307777"/>
          </a:xfrm>
          <a:prstGeom prst="rect">
            <a:avLst/>
          </a:prstGeom>
        </p:spPr>
        <p:txBody>
          <a:bodyPr wrap="square">
            <a:spAutoFit/>
          </a:bodyPr>
          <a:lstStyle/>
          <a:p>
            <a:r>
              <a:rPr lang="en-US" sz="1400" i="1" dirty="0"/>
              <a:t>https://</a:t>
            </a:r>
            <a:r>
              <a:rPr lang="en-US" sz="1400" i="1" dirty="0" err="1"/>
              <a:t>obamawhitehouse.archives.gov</a:t>
            </a:r>
            <a:r>
              <a:rPr lang="en-US" sz="1400" i="1" dirty="0"/>
              <a:t>/sites/default/files/microsites/</a:t>
            </a:r>
            <a:r>
              <a:rPr lang="en-US" sz="1400" i="1" dirty="0" err="1"/>
              <a:t>ostp</a:t>
            </a:r>
            <a:r>
              <a:rPr lang="en-US" sz="1400" i="1" dirty="0"/>
              <a:t>/ostp_public_access_memo_2013.pdf</a:t>
            </a:r>
          </a:p>
        </p:txBody>
      </p:sp>
      <p:pic>
        <p:nvPicPr>
          <p:cNvPr id="4" name="Picture 3" descr="Untitled.pdf">
            <a:extLst>
              <a:ext uri="{FF2B5EF4-FFF2-40B4-BE49-F238E27FC236}">
                <a16:creationId xmlns:a16="http://schemas.microsoft.com/office/drawing/2014/main" id="{86D08977-B736-E54B-9572-4525C641B0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282" y="152400"/>
            <a:ext cx="6125318" cy="875046"/>
          </a:xfrm>
          <a:prstGeom prst="rect">
            <a:avLst/>
          </a:prstGeom>
        </p:spPr>
      </p:pic>
      <p:pic>
        <p:nvPicPr>
          <p:cNvPr id="5" name="Picture 4" descr="ostp.jpg">
            <a:extLst>
              <a:ext uri="{FF2B5EF4-FFF2-40B4-BE49-F238E27FC236}">
                <a16:creationId xmlns:a16="http://schemas.microsoft.com/office/drawing/2014/main" id="{ADBE500F-01E3-C249-95AB-4B50E28E2F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23099"/>
            <a:ext cx="1600200" cy="1600200"/>
          </a:xfrm>
          <a:prstGeom prst="rect">
            <a:avLst/>
          </a:prstGeom>
        </p:spPr>
      </p:pic>
      <p:sp>
        <p:nvSpPr>
          <p:cNvPr id="6" name="TextBox 5">
            <a:extLst>
              <a:ext uri="{FF2B5EF4-FFF2-40B4-BE49-F238E27FC236}">
                <a16:creationId xmlns:a16="http://schemas.microsoft.com/office/drawing/2014/main" id="{AE281BEA-B350-AC49-9BC7-10D366452921}"/>
              </a:ext>
            </a:extLst>
          </p:cNvPr>
          <p:cNvSpPr txBox="1"/>
          <p:nvPr/>
        </p:nvSpPr>
        <p:spPr>
          <a:xfrm>
            <a:off x="2486119" y="1219200"/>
            <a:ext cx="6657881" cy="1231106"/>
          </a:xfrm>
          <a:prstGeom prst="rect">
            <a:avLst/>
          </a:prstGeom>
          <a:noFill/>
        </p:spPr>
        <p:txBody>
          <a:bodyPr wrap="square" rtlCol="0">
            <a:spAutoFit/>
          </a:bodyPr>
          <a:lstStyle/>
          <a:p>
            <a:r>
              <a:rPr lang="en-US" sz="2600" b="1" dirty="0">
                <a:latin typeface="Helvetica" pitchFamily="2" charset="0"/>
              </a:rPr>
              <a:t>Increasing the Access to the Results</a:t>
            </a:r>
          </a:p>
          <a:p>
            <a:r>
              <a:rPr lang="en-US" sz="2600" b="1" dirty="0">
                <a:latin typeface="Helvetica" pitchFamily="2" charset="0"/>
              </a:rPr>
              <a:t>of Federally Funded Scientific Research</a:t>
            </a:r>
          </a:p>
          <a:p>
            <a:endParaRPr lang="en-US" sz="2200" dirty="0"/>
          </a:p>
        </p:txBody>
      </p:sp>
    </p:spTree>
    <p:extLst>
      <p:ext uri="{BB962C8B-B14F-4D97-AF65-F5344CB8AC3E}">
        <p14:creationId xmlns:p14="http://schemas.microsoft.com/office/powerpoint/2010/main" val="411561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A4931-A4FE-6842-B198-033CA66021A8}"/>
              </a:ext>
            </a:extLst>
          </p:cNvPr>
          <p:cNvSpPr txBox="1">
            <a:spLocks/>
          </p:cNvSpPr>
          <p:nvPr/>
        </p:nvSpPr>
        <p:spPr>
          <a:xfrm>
            <a:off x="0" y="53417"/>
            <a:ext cx="9144000" cy="792162"/>
          </a:xfrm>
          <a:prstGeom prst="rect">
            <a:avLst/>
          </a:prstGeom>
        </p:spPr>
        <p:txBody>
          <a:bodyPr>
            <a:noAutofit/>
          </a:bodyPr>
          <a:lstStyle>
            <a:lvl1pPr algn="l" defTabSz="457200" rtl="0" eaLnBrk="1" latinLnBrk="0" hangingPunct="1">
              <a:spcBef>
                <a:spcPct val="0"/>
              </a:spcBef>
              <a:buNone/>
              <a:defRPr sz="5000" b="0" i="0" kern="1200">
                <a:solidFill>
                  <a:schemeClr val="tx1"/>
                </a:solidFill>
                <a:latin typeface="Adobe Garamond Pro"/>
                <a:ea typeface="+mj-ea"/>
                <a:cs typeface="Adobe Garamond Pro"/>
              </a:defRPr>
            </a:lvl1pPr>
          </a:lstStyle>
          <a:p>
            <a:pPr algn="ctr"/>
            <a:r>
              <a:rPr lang="en-US" sz="3800" dirty="0">
                <a:latin typeface="Helvetica" pitchFamily="2" charset="0"/>
                <a:cs typeface="Times New Roman"/>
              </a:rPr>
              <a:t>Public Access to Scientific Publications and Scientific Data in Digital Formats</a:t>
            </a:r>
          </a:p>
        </p:txBody>
      </p:sp>
      <p:sp>
        <p:nvSpPr>
          <p:cNvPr id="3" name="Content Placeholder 2">
            <a:extLst>
              <a:ext uri="{FF2B5EF4-FFF2-40B4-BE49-F238E27FC236}">
                <a16:creationId xmlns:a16="http://schemas.microsoft.com/office/drawing/2014/main" id="{8D92A4AA-34CF-C741-94B5-EF16CC2689CF}"/>
              </a:ext>
            </a:extLst>
          </p:cNvPr>
          <p:cNvSpPr txBox="1">
            <a:spLocks/>
          </p:cNvSpPr>
          <p:nvPr/>
        </p:nvSpPr>
        <p:spPr>
          <a:xfrm>
            <a:off x="186874" y="1295400"/>
            <a:ext cx="8770252" cy="450808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8788" indent="-458788">
              <a:buFont typeface="Arial"/>
              <a:buNone/>
            </a:pPr>
            <a:r>
              <a:rPr lang="en-US" i="1" dirty="0">
                <a:latin typeface="Helvetica" pitchFamily="2" charset="0"/>
              </a:rPr>
              <a:t>… </a:t>
            </a:r>
            <a:r>
              <a:rPr lang="en-US" sz="2800" i="1" dirty="0">
                <a:latin typeface="Helvetica" pitchFamily="2" charset="0"/>
              </a:rPr>
              <a:t>“the results of unclassified research that are published in peer-reviewed publications …should be </a:t>
            </a:r>
            <a:r>
              <a:rPr lang="en-US" sz="2800" b="1" i="1" dirty="0">
                <a:solidFill>
                  <a:srgbClr val="FF0000"/>
                </a:solidFill>
                <a:latin typeface="Helvetica" pitchFamily="2" charset="0"/>
              </a:rPr>
              <a:t>stored for long-term preservation </a:t>
            </a:r>
            <a:r>
              <a:rPr lang="en-US" sz="2800" i="1" dirty="0">
                <a:latin typeface="Helvetica" pitchFamily="2" charset="0"/>
              </a:rPr>
              <a:t>and </a:t>
            </a:r>
            <a:r>
              <a:rPr lang="en-US" sz="2800" b="1" i="1" dirty="0">
                <a:solidFill>
                  <a:srgbClr val="FF0000"/>
                </a:solidFill>
                <a:latin typeface="Helvetica" pitchFamily="2" charset="0"/>
              </a:rPr>
              <a:t>publicly accessible </a:t>
            </a:r>
            <a:r>
              <a:rPr lang="en-US" sz="2800" i="1" dirty="0">
                <a:latin typeface="Helvetica" pitchFamily="2" charset="0"/>
              </a:rPr>
              <a:t>to search, retrieve, and …”</a:t>
            </a:r>
          </a:p>
          <a:p>
            <a:pPr marL="458788" indent="-458788">
              <a:buFont typeface="Arial"/>
              <a:buNone/>
            </a:pPr>
            <a:endParaRPr lang="en-US" sz="1200" i="1" dirty="0">
              <a:latin typeface="Helvetica" pitchFamily="2" charset="0"/>
            </a:endParaRPr>
          </a:p>
          <a:p>
            <a:pPr marL="458788" indent="-458788">
              <a:buNone/>
            </a:pPr>
            <a:r>
              <a:rPr lang="en-US" i="1" dirty="0">
                <a:latin typeface="Helvetica" pitchFamily="2" charset="0"/>
              </a:rPr>
              <a:t>… </a:t>
            </a:r>
            <a:r>
              <a:rPr lang="en-US" sz="2800" i="1" dirty="0">
                <a:latin typeface="Helvetica" pitchFamily="2" charset="0"/>
              </a:rPr>
              <a:t>“</a:t>
            </a:r>
            <a:r>
              <a:rPr lang="en-US" sz="2800" i="1" dirty="0">
                <a:solidFill>
                  <a:srgbClr val="000000"/>
                </a:solidFill>
                <a:latin typeface="Helvetica" pitchFamily="2" charset="0"/>
              </a:rPr>
              <a:t>digitally formatted scientific data resulting from unclassified research supported wholly or in part… should </a:t>
            </a:r>
            <a:r>
              <a:rPr lang="en-US" sz="2800" b="1" i="1" dirty="0">
                <a:solidFill>
                  <a:srgbClr val="FF0000"/>
                </a:solidFill>
                <a:latin typeface="Helvetica" pitchFamily="2" charset="0"/>
              </a:rPr>
              <a:t>be stored and publicly accessible to search, retrieve, and analyze</a:t>
            </a:r>
            <a:r>
              <a:rPr lang="en-US" sz="2800" i="1" dirty="0">
                <a:solidFill>
                  <a:srgbClr val="000000"/>
                </a:solidFill>
                <a:latin typeface="Helvetica" pitchFamily="2" charset="0"/>
              </a:rPr>
              <a:t>.” </a:t>
            </a:r>
            <a:endParaRPr lang="en-US" sz="2800" i="1" dirty="0">
              <a:latin typeface="Helvetica" pitchFamily="2" charset="0"/>
            </a:endParaRPr>
          </a:p>
          <a:p>
            <a:pPr marL="458788" indent="-458788">
              <a:buFont typeface="Arial"/>
              <a:buNone/>
            </a:pPr>
            <a:endParaRPr lang="en-US" i="1" dirty="0"/>
          </a:p>
          <a:p>
            <a:pPr marL="0" indent="0">
              <a:buFont typeface="Arial"/>
              <a:buNone/>
            </a:pPr>
            <a:endParaRPr lang="en-US" dirty="0"/>
          </a:p>
        </p:txBody>
      </p:sp>
      <p:sp>
        <p:nvSpPr>
          <p:cNvPr id="4" name="TextBox 3">
            <a:extLst>
              <a:ext uri="{FF2B5EF4-FFF2-40B4-BE49-F238E27FC236}">
                <a16:creationId xmlns:a16="http://schemas.microsoft.com/office/drawing/2014/main" id="{DDBFAB6C-8CEB-D25F-1F23-081899907427}"/>
              </a:ext>
            </a:extLst>
          </p:cNvPr>
          <p:cNvSpPr txBox="1"/>
          <p:nvPr/>
        </p:nvSpPr>
        <p:spPr>
          <a:xfrm>
            <a:off x="5791200" y="5193268"/>
            <a:ext cx="4648200" cy="369332"/>
          </a:xfrm>
          <a:prstGeom prst="rect">
            <a:avLst/>
          </a:prstGeom>
          <a:noFill/>
        </p:spPr>
        <p:txBody>
          <a:bodyPr wrap="square" rtlCol="0">
            <a:spAutoFit/>
          </a:bodyPr>
          <a:lstStyle/>
          <a:p>
            <a:r>
              <a:rPr lang="en-US" dirty="0"/>
              <a:t>From the </a:t>
            </a:r>
            <a:r>
              <a:rPr lang="en-US" dirty="0" err="1"/>
              <a:t>Holdren</a:t>
            </a:r>
            <a:r>
              <a:rPr lang="en-US" dirty="0"/>
              <a:t> Memo, 2013</a:t>
            </a:r>
          </a:p>
        </p:txBody>
      </p:sp>
    </p:spTree>
    <p:extLst>
      <p:ext uri="{BB962C8B-B14F-4D97-AF65-F5344CB8AC3E}">
        <p14:creationId xmlns:p14="http://schemas.microsoft.com/office/powerpoint/2010/main" val="3884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48347F2-F882-8247-88CF-1B96F12FB66D}"/>
              </a:ext>
            </a:extLst>
          </p:cNvPr>
          <p:cNvSpPr txBox="1">
            <a:spLocks/>
          </p:cNvSpPr>
          <p:nvPr/>
        </p:nvSpPr>
        <p:spPr>
          <a:xfrm>
            <a:off x="304609" y="2309721"/>
            <a:ext cx="8534781" cy="378627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a:latin typeface="Helvetica" pitchFamily="2" charset="0"/>
              </a:rPr>
              <a:t>Memo released August 25, 2022</a:t>
            </a:r>
          </a:p>
          <a:p>
            <a:pPr marL="0" indent="0">
              <a:buFont typeface="Arial"/>
              <a:buNone/>
            </a:pPr>
            <a:endParaRPr lang="en-US" sz="1000" dirty="0">
              <a:latin typeface="Helvetica" pitchFamily="2" charset="0"/>
            </a:endParaRPr>
          </a:p>
          <a:p>
            <a:pPr marL="0" indent="0">
              <a:buFont typeface="Arial"/>
              <a:buNone/>
            </a:pPr>
            <a:r>
              <a:rPr lang="en-US" sz="2600" dirty="0">
                <a:latin typeface="Helvetica" pitchFamily="2" charset="0"/>
              </a:rPr>
              <a:t>Extends the original 2013 memo to include </a:t>
            </a:r>
            <a:r>
              <a:rPr lang="en-US" sz="2600" b="1" dirty="0">
                <a:solidFill>
                  <a:srgbClr val="FF0000"/>
                </a:solidFill>
                <a:latin typeface="Helvetica" pitchFamily="2" charset="0"/>
              </a:rPr>
              <a:t>ALL Federal Agencies</a:t>
            </a:r>
            <a:r>
              <a:rPr lang="en-US" sz="2600" dirty="0">
                <a:latin typeface="Helvetica" pitchFamily="2" charset="0"/>
              </a:rPr>
              <a:t>: </a:t>
            </a:r>
            <a:r>
              <a:rPr lang="en-US" sz="2600" i="1" dirty="0">
                <a:latin typeface="Helvetica" pitchFamily="2" charset="0"/>
              </a:rPr>
              <a:t>must develop plans to ensure </a:t>
            </a:r>
            <a:r>
              <a:rPr lang="en-US" sz="2600" b="1" i="1" dirty="0">
                <a:latin typeface="Helvetica" pitchFamily="2" charset="0"/>
              </a:rPr>
              <a:t>research publications </a:t>
            </a:r>
            <a:r>
              <a:rPr lang="en-US" sz="2600" i="1" dirty="0">
                <a:latin typeface="Helvetica" pitchFamily="2" charset="0"/>
              </a:rPr>
              <a:t>are made freely available </a:t>
            </a:r>
            <a:r>
              <a:rPr lang="en-US" sz="2600" b="1" i="1" dirty="0">
                <a:solidFill>
                  <a:srgbClr val="FF0000"/>
                </a:solidFill>
                <a:latin typeface="Helvetica" pitchFamily="2" charset="0"/>
              </a:rPr>
              <a:t>without embargo </a:t>
            </a:r>
            <a:r>
              <a:rPr lang="en-US" sz="2600" dirty="0">
                <a:latin typeface="Helvetica" pitchFamily="2" charset="0"/>
              </a:rPr>
              <a:t>and</a:t>
            </a:r>
            <a:r>
              <a:rPr lang="en-US" sz="2600" b="1" i="1" dirty="0">
                <a:solidFill>
                  <a:srgbClr val="FF0000"/>
                </a:solidFill>
                <a:latin typeface="Helvetica" pitchFamily="2" charset="0"/>
              </a:rPr>
              <a:t> </a:t>
            </a:r>
            <a:r>
              <a:rPr lang="en-US" sz="2600" b="1" i="1" dirty="0">
                <a:latin typeface="Helvetica" pitchFamily="2" charset="0"/>
              </a:rPr>
              <a:t>scientific data underlying publications </a:t>
            </a:r>
            <a:r>
              <a:rPr lang="en-US" sz="2600" i="1" dirty="0">
                <a:latin typeface="Helvetica" pitchFamily="2" charset="0"/>
              </a:rPr>
              <a:t>made freely available </a:t>
            </a:r>
            <a:r>
              <a:rPr lang="en-US" sz="2600" b="1" i="1" dirty="0">
                <a:solidFill>
                  <a:srgbClr val="FF0000"/>
                </a:solidFill>
                <a:latin typeface="Helvetica" pitchFamily="2" charset="0"/>
              </a:rPr>
              <a:t>at time of publication</a:t>
            </a:r>
            <a:endParaRPr lang="en-US" sz="2600" b="1" i="1" dirty="0">
              <a:latin typeface="Helvetica" pitchFamily="2" charset="0"/>
            </a:endParaRPr>
          </a:p>
        </p:txBody>
      </p:sp>
      <p:sp>
        <p:nvSpPr>
          <p:cNvPr id="3" name="Rectangle 2">
            <a:extLst>
              <a:ext uri="{FF2B5EF4-FFF2-40B4-BE49-F238E27FC236}">
                <a16:creationId xmlns:a16="http://schemas.microsoft.com/office/drawing/2014/main" id="{5E54BC18-C0AA-D341-A1A8-A64793C0B00A}"/>
              </a:ext>
            </a:extLst>
          </p:cNvPr>
          <p:cNvSpPr/>
          <p:nvPr/>
        </p:nvSpPr>
        <p:spPr>
          <a:xfrm>
            <a:off x="1333500" y="5328525"/>
            <a:ext cx="8534781" cy="307777"/>
          </a:xfrm>
          <a:prstGeom prst="rect">
            <a:avLst/>
          </a:prstGeom>
        </p:spPr>
        <p:txBody>
          <a:bodyPr wrap="square">
            <a:spAutoFit/>
          </a:bodyPr>
          <a:lstStyle/>
          <a:p>
            <a:r>
              <a:rPr lang="en-US" sz="1400" i="1" dirty="0"/>
              <a:t>https://</a:t>
            </a:r>
            <a:r>
              <a:rPr lang="en-US" sz="1400" i="1" dirty="0" err="1"/>
              <a:t>www.whitehouse.gov</a:t>
            </a:r>
            <a:r>
              <a:rPr lang="en-US" sz="1400" i="1" dirty="0"/>
              <a:t>/wp-content/uploads/2022/08/08-2022-OSTP-Public-Access-Memo.pdf</a:t>
            </a:r>
          </a:p>
        </p:txBody>
      </p:sp>
      <p:pic>
        <p:nvPicPr>
          <p:cNvPr id="4" name="Picture 3" descr="Untitled.pdf">
            <a:extLst>
              <a:ext uri="{FF2B5EF4-FFF2-40B4-BE49-F238E27FC236}">
                <a16:creationId xmlns:a16="http://schemas.microsoft.com/office/drawing/2014/main" id="{86D08977-B736-E54B-9572-4525C641B0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282" y="152400"/>
            <a:ext cx="6125318" cy="875046"/>
          </a:xfrm>
          <a:prstGeom prst="rect">
            <a:avLst/>
          </a:prstGeom>
        </p:spPr>
      </p:pic>
      <p:pic>
        <p:nvPicPr>
          <p:cNvPr id="5" name="Picture 4" descr="ostp.jpg">
            <a:extLst>
              <a:ext uri="{FF2B5EF4-FFF2-40B4-BE49-F238E27FC236}">
                <a16:creationId xmlns:a16="http://schemas.microsoft.com/office/drawing/2014/main" id="{ADBE500F-01E3-C249-95AB-4B50E28E2F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23099"/>
            <a:ext cx="1600200" cy="1600200"/>
          </a:xfrm>
          <a:prstGeom prst="rect">
            <a:avLst/>
          </a:prstGeom>
        </p:spPr>
      </p:pic>
      <p:sp>
        <p:nvSpPr>
          <p:cNvPr id="6" name="TextBox 5">
            <a:extLst>
              <a:ext uri="{FF2B5EF4-FFF2-40B4-BE49-F238E27FC236}">
                <a16:creationId xmlns:a16="http://schemas.microsoft.com/office/drawing/2014/main" id="{AE281BEA-B350-AC49-9BC7-10D366452921}"/>
              </a:ext>
            </a:extLst>
          </p:cNvPr>
          <p:cNvSpPr txBox="1"/>
          <p:nvPr/>
        </p:nvSpPr>
        <p:spPr>
          <a:xfrm>
            <a:off x="2485282" y="1221698"/>
            <a:ext cx="6657881" cy="892552"/>
          </a:xfrm>
          <a:prstGeom prst="rect">
            <a:avLst/>
          </a:prstGeom>
          <a:noFill/>
        </p:spPr>
        <p:txBody>
          <a:bodyPr wrap="square" rtlCol="0">
            <a:spAutoFit/>
          </a:bodyPr>
          <a:lstStyle/>
          <a:p>
            <a:r>
              <a:rPr lang="en-US" sz="2600" b="1" dirty="0">
                <a:latin typeface="Helvetica" pitchFamily="2" charset="0"/>
              </a:rPr>
              <a:t>Ensuring Free, Immediate, and Equitable Access to Federally Funded Research</a:t>
            </a:r>
          </a:p>
        </p:txBody>
      </p:sp>
    </p:spTree>
    <p:extLst>
      <p:ext uri="{BB962C8B-B14F-4D97-AF65-F5344CB8AC3E}">
        <p14:creationId xmlns:p14="http://schemas.microsoft.com/office/powerpoint/2010/main" val="2803689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905000"/>
            <a:ext cx="8229600" cy="4119563"/>
          </a:xfrm>
        </p:spPr>
        <p:txBody>
          <a:bodyPr/>
          <a:lstStyle/>
          <a:p>
            <a:r>
              <a:rPr lang="en-US" sz="2800" dirty="0">
                <a:latin typeface="Helvetica" pitchFamily="2" charset="0"/>
              </a:rPr>
              <a:t>Recommended as general repository for </a:t>
            </a:r>
            <a:r>
              <a:rPr lang="en-US" sz="2800" b="1" dirty="0">
                <a:solidFill>
                  <a:srgbClr val="E57301"/>
                </a:solidFill>
                <a:latin typeface="Helvetica" pitchFamily="2" charset="0"/>
              </a:rPr>
              <a:t>journal</a:t>
            </a:r>
            <a:r>
              <a:rPr lang="en-US" sz="2800" dirty="0">
                <a:solidFill>
                  <a:srgbClr val="E57301"/>
                </a:solidFill>
                <a:latin typeface="Helvetica" pitchFamily="2" charset="0"/>
              </a:rPr>
              <a:t> </a:t>
            </a:r>
            <a:r>
              <a:rPr lang="en-US" sz="2800" dirty="0">
                <a:latin typeface="Helvetica" pitchFamily="2" charset="0"/>
              </a:rPr>
              <a:t>data </a:t>
            </a:r>
            <a:r>
              <a:rPr lang="en-US" sz="2800" b="1" dirty="0">
                <a:solidFill>
                  <a:srgbClr val="E57301"/>
                </a:solidFill>
                <a:latin typeface="Helvetica" pitchFamily="2" charset="0"/>
              </a:rPr>
              <a:t>sharing</a:t>
            </a:r>
            <a:r>
              <a:rPr lang="en-US" sz="2800" dirty="0">
                <a:latin typeface="Helvetica" pitchFamily="2" charset="0"/>
              </a:rPr>
              <a:t> and </a:t>
            </a:r>
            <a:r>
              <a:rPr lang="en-US" sz="2800" b="1" dirty="0">
                <a:solidFill>
                  <a:srgbClr val="E57301"/>
                </a:solidFill>
                <a:latin typeface="Helvetica" pitchFamily="2" charset="0"/>
              </a:rPr>
              <a:t>replication</a:t>
            </a:r>
            <a:r>
              <a:rPr lang="en-US" sz="2800" dirty="0">
                <a:latin typeface="Helvetica" pitchFamily="2" charset="0"/>
              </a:rPr>
              <a:t> requirements</a:t>
            </a:r>
          </a:p>
          <a:p>
            <a:pPr lvl="1"/>
            <a:r>
              <a:rPr lang="en-US" sz="2600" dirty="0">
                <a:latin typeface="Helvetica" pitchFamily="2" charset="0"/>
              </a:rPr>
              <a:t>e.g., </a:t>
            </a:r>
            <a:r>
              <a:rPr lang="en-US" sz="2600" dirty="0" err="1">
                <a:latin typeface="Helvetica" pitchFamily="2" charset="0"/>
              </a:rPr>
              <a:t>PLoS</a:t>
            </a:r>
            <a:r>
              <a:rPr lang="en-US" sz="2600" dirty="0">
                <a:latin typeface="Helvetica" pitchFamily="2" charset="0"/>
              </a:rPr>
              <a:t>, Nature, Elsevier</a:t>
            </a:r>
          </a:p>
          <a:p>
            <a:pPr lvl="1"/>
            <a:endParaRPr lang="en-US" sz="1000" dirty="0">
              <a:latin typeface="Helvetica" pitchFamily="2" charset="0"/>
            </a:endParaRPr>
          </a:p>
          <a:p>
            <a:r>
              <a:rPr lang="en-US" sz="2800" dirty="0">
                <a:latin typeface="Helvetica" pitchFamily="2" charset="0"/>
              </a:rPr>
              <a:t>Fulfills </a:t>
            </a:r>
            <a:r>
              <a:rPr lang="en-US" sz="2800" b="1" dirty="0">
                <a:solidFill>
                  <a:srgbClr val="E57301"/>
                </a:solidFill>
                <a:latin typeface="Helvetica" pitchFamily="2" charset="0"/>
              </a:rPr>
              <a:t>funders</a:t>
            </a:r>
            <a:r>
              <a:rPr lang="en-US" sz="2800" dirty="0">
                <a:solidFill>
                  <a:srgbClr val="E57301"/>
                </a:solidFill>
                <a:latin typeface="Helvetica" pitchFamily="2" charset="0"/>
              </a:rPr>
              <a:t>’</a:t>
            </a:r>
            <a:r>
              <a:rPr lang="en-US" sz="2800" dirty="0">
                <a:latin typeface="Helvetica" pitchFamily="2" charset="0"/>
              </a:rPr>
              <a:t> data sharing </a:t>
            </a:r>
            <a:r>
              <a:rPr lang="en-US" sz="2800" b="1" dirty="0">
                <a:solidFill>
                  <a:srgbClr val="E57301"/>
                </a:solidFill>
                <a:latin typeface="Helvetica" pitchFamily="2" charset="0"/>
              </a:rPr>
              <a:t>policies, </a:t>
            </a:r>
          </a:p>
          <a:p>
            <a:pPr lvl="1"/>
            <a:r>
              <a:rPr lang="en-US" sz="2400" dirty="0">
                <a:latin typeface="Helvetica" pitchFamily="2" charset="0"/>
              </a:rPr>
              <a:t>including NIH 2023 policy, as a general repository</a:t>
            </a:r>
          </a:p>
          <a:p>
            <a:endParaRPr lang="en-US" sz="1000" b="1" dirty="0">
              <a:solidFill>
                <a:srgbClr val="E57301"/>
              </a:solidFill>
              <a:latin typeface="Helvetica" pitchFamily="2" charset="0"/>
            </a:endParaRPr>
          </a:p>
          <a:p>
            <a:r>
              <a:rPr lang="en-US" sz="2800" dirty="0">
                <a:latin typeface="Helvetica" pitchFamily="2" charset="0"/>
              </a:rPr>
              <a:t>Increases </a:t>
            </a:r>
            <a:r>
              <a:rPr lang="en-US" sz="2800" b="1" dirty="0">
                <a:solidFill>
                  <a:srgbClr val="E57301"/>
                </a:solidFill>
                <a:latin typeface="Helvetica" pitchFamily="2" charset="0"/>
              </a:rPr>
              <a:t>visibility</a:t>
            </a:r>
            <a:r>
              <a:rPr lang="en-US" sz="2800" dirty="0">
                <a:solidFill>
                  <a:srgbClr val="E57301"/>
                </a:solidFill>
                <a:latin typeface="Helvetica" pitchFamily="2" charset="0"/>
              </a:rPr>
              <a:t> </a:t>
            </a:r>
            <a:r>
              <a:rPr lang="en-US" sz="2800" dirty="0">
                <a:latin typeface="Helvetica" pitchFamily="2" charset="0"/>
              </a:rPr>
              <a:t>and </a:t>
            </a:r>
            <a:r>
              <a:rPr lang="en-US" sz="2800" b="1" dirty="0">
                <a:solidFill>
                  <a:srgbClr val="E57301"/>
                </a:solidFill>
                <a:latin typeface="Helvetica" pitchFamily="2" charset="0"/>
              </a:rPr>
              <a:t>impact</a:t>
            </a:r>
            <a:r>
              <a:rPr lang="en-US" sz="2800" dirty="0">
                <a:solidFill>
                  <a:srgbClr val="E57301"/>
                </a:solidFill>
                <a:latin typeface="Helvetica" pitchFamily="2" charset="0"/>
              </a:rPr>
              <a:t> </a:t>
            </a:r>
            <a:r>
              <a:rPr lang="en-US" sz="2800" dirty="0">
                <a:latin typeface="Helvetica" pitchFamily="2" charset="0"/>
              </a:rPr>
              <a:t>by openly sharing your research</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476"/>
            <a:ext cx="9144000" cy="1444611"/>
          </a:xfrm>
          <a:prstGeom prst="rect">
            <a:avLst/>
          </a:prstGeom>
        </p:spPr>
      </p:pic>
    </p:spTree>
    <p:extLst>
      <p:ext uri="{BB962C8B-B14F-4D97-AF65-F5344CB8AC3E}">
        <p14:creationId xmlns:p14="http://schemas.microsoft.com/office/powerpoint/2010/main" val="128523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BAB8829-69E8-F448-A9AF-D414AF9B007F}"/>
              </a:ext>
            </a:extLst>
          </p:cNvPr>
          <p:cNvSpPr txBox="1">
            <a:spLocks/>
          </p:cNvSpPr>
          <p:nvPr/>
        </p:nvSpPr>
        <p:spPr>
          <a:xfrm>
            <a:off x="834300" y="-12700"/>
            <a:ext cx="8309699" cy="4965700"/>
          </a:xfr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rgbClr val="E57301"/>
                </a:solidFill>
                <a:latin typeface="Helvetica" pitchFamily="2" charset="0"/>
              </a:rPr>
              <a:t>F</a:t>
            </a:r>
            <a:r>
              <a:rPr lang="en-US" sz="1000" dirty="0">
                <a:solidFill>
                  <a:srgbClr val="E57301"/>
                </a:solidFill>
                <a:latin typeface="Helvetica" pitchFamily="2" charset="0"/>
              </a:rPr>
              <a:t> </a:t>
            </a:r>
            <a:r>
              <a:rPr lang="en-US" sz="2800" dirty="0" err="1">
                <a:latin typeface="Helvetica" pitchFamily="2" charset="0"/>
              </a:rPr>
              <a:t>indable</a:t>
            </a:r>
            <a:endParaRPr lang="en-US" sz="2800" dirty="0">
              <a:latin typeface="Helvetica" pitchFamily="2" charset="0"/>
            </a:endParaRPr>
          </a:p>
          <a:p>
            <a:pPr lvl="1">
              <a:spcBef>
                <a:spcPts val="200"/>
              </a:spcBef>
            </a:pPr>
            <a:r>
              <a:rPr lang="en-US" sz="2200" dirty="0">
                <a:latin typeface="Helvetica" pitchFamily="2" charset="0"/>
              </a:rPr>
              <a:t>Assigned DOI</a:t>
            </a:r>
          </a:p>
          <a:p>
            <a:pPr lvl="1">
              <a:spcBef>
                <a:spcPts val="200"/>
              </a:spcBef>
            </a:pPr>
            <a:r>
              <a:rPr lang="en-US" sz="2200" dirty="0">
                <a:latin typeface="Helvetica" pitchFamily="2" charset="0"/>
              </a:rPr>
              <a:t>Indexed by Virgo and </a:t>
            </a:r>
            <a:r>
              <a:rPr lang="en-US" sz="2200" dirty="0" err="1">
                <a:latin typeface="Helvetica" pitchFamily="2" charset="0"/>
              </a:rPr>
              <a:t>DataCite</a:t>
            </a:r>
            <a:r>
              <a:rPr lang="en-US" sz="2200" dirty="0">
                <a:latin typeface="Helvetica" pitchFamily="2" charset="0"/>
              </a:rPr>
              <a:t>, Google Data Search (soon)</a:t>
            </a:r>
          </a:p>
          <a:p>
            <a:pPr marL="0" indent="0">
              <a:buFont typeface="Arial" panose="020B0604020202020204" pitchFamily="34" charset="0"/>
              <a:buNone/>
            </a:pPr>
            <a:r>
              <a:rPr lang="en-US" sz="3600" b="1" dirty="0">
                <a:solidFill>
                  <a:srgbClr val="E57301"/>
                </a:solidFill>
                <a:latin typeface="Helvetica" pitchFamily="2" charset="0"/>
              </a:rPr>
              <a:t>A</a:t>
            </a:r>
            <a:r>
              <a:rPr lang="en-US" sz="1000" dirty="0">
                <a:solidFill>
                  <a:srgbClr val="E57301"/>
                </a:solidFill>
                <a:latin typeface="Helvetica" pitchFamily="2" charset="0"/>
              </a:rPr>
              <a:t> </a:t>
            </a:r>
            <a:r>
              <a:rPr lang="en-US" sz="2800" dirty="0" err="1">
                <a:latin typeface="Helvetica" pitchFamily="2" charset="0"/>
              </a:rPr>
              <a:t>ccessible</a:t>
            </a:r>
            <a:endParaRPr lang="en-US" sz="2800" dirty="0">
              <a:latin typeface="Helvetica" pitchFamily="2" charset="0"/>
            </a:endParaRPr>
          </a:p>
          <a:p>
            <a:pPr lvl="1">
              <a:spcBef>
                <a:spcPts val="200"/>
              </a:spcBef>
            </a:pPr>
            <a:r>
              <a:rPr lang="en-US" sz="2200" dirty="0">
                <a:latin typeface="Helvetica" pitchFamily="2" charset="0"/>
              </a:rPr>
              <a:t>Open to ALL not just UVa</a:t>
            </a:r>
          </a:p>
          <a:p>
            <a:pPr lvl="1">
              <a:spcBef>
                <a:spcPts val="200"/>
              </a:spcBef>
            </a:pPr>
            <a:r>
              <a:rPr lang="en-US" sz="2200" dirty="0">
                <a:latin typeface="Helvetica" pitchFamily="2" charset="0"/>
              </a:rPr>
              <a:t>Clickable button for download</a:t>
            </a:r>
          </a:p>
          <a:p>
            <a:pPr marL="0" indent="0">
              <a:buFont typeface="Arial" panose="020B0604020202020204" pitchFamily="34" charset="0"/>
              <a:buNone/>
            </a:pPr>
            <a:r>
              <a:rPr lang="en-US" sz="3600" b="1" dirty="0">
                <a:solidFill>
                  <a:srgbClr val="E57301"/>
                </a:solidFill>
                <a:latin typeface="Helvetica" pitchFamily="2" charset="0"/>
              </a:rPr>
              <a:t>I</a:t>
            </a:r>
            <a:r>
              <a:rPr lang="en-US" sz="1000" dirty="0">
                <a:solidFill>
                  <a:srgbClr val="E57301"/>
                </a:solidFill>
                <a:latin typeface="Helvetica" pitchFamily="2" charset="0"/>
              </a:rPr>
              <a:t> </a:t>
            </a:r>
            <a:r>
              <a:rPr lang="en-US" sz="2800" dirty="0" err="1">
                <a:latin typeface="Helvetica" pitchFamily="2" charset="0"/>
              </a:rPr>
              <a:t>nteroperable</a:t>
            </a:r>
            <a:endParaRPr lang="en-US" sz="2800" dirty="0">
              <a:latin typeface="Helvetica" pitchFamily="2" charset="0"/>
            </a:endParaRPr>
          </a:p>
          <a:p>
            <a:pPr lvl="1">
              <a:spcBef>
                <a:spcPts val="200"/>
              </a:spcBef>
            </a:pPr>
            <a:r>
              <a:rPr lang="en-US" sz="2200" dirty="0">
                <a:latin typeface="Helvetica" pitchFamily="2" charset="0"/>
              </a:rPr>
              <a:t>Common metadata standards (DDI, DC)</a:t>
            </a:r>
          </a:p>
          <a:p>
            <a:pPr lvl="1">
              <a:spcBef>
                <a:spcPts val="200"/>
              </a:spcBef>
            </a:pPr>
            <a:r>
              <a:rPr lang="en-US" sz="2200" dirty="0">
                <a:latin typeface="Helvetica" pitchFamily="2" charset="0"/>
              </a:rPr>
              <a:t>Machine exchange via OAI-PMH</a:t>
            </a:r>
          </a:p>
          <a:p>
            <a:pPr marL="0" indent="0">
              <a:buFont typeface="Arial" panose="020B0604020202020204" pitchFamily="34" charset="0"/>
              <a:buNone/>
            </a:pPr>
            <a:r>
              <a:rPr lang="en-US" sz="3600" b="1" dirty="0">
                <a:solidFill>
                  <a:srgbClr val="E57301"/>
                </a:solidFill>
                <a:latin typeface="Helvetica" pitchFamily="2" charset="0"/>
              </a:rPr>
              <a:t>R</a:t>
            </a:r>
            <a:r>
              <a:rPr lang="en-US" sz="1000" dirty="0">
                <a:solidFill>
                  <a:srgbClr val="E57301"/>
                </a:solidFill>
                <a:latin typeface="Helvetica" pitchFamily="2" charset="0"/>
              </a:rPr>
              <a:t> </a:t>
            </a:r>
            <a:r>
              <a:rPr lang="en-US" sz="2800" dirty="0" err="1">
                <a:latin typeface="Helvetica" pitchFamily="2" charset="0"/>
              </a:rPr>
              <a:t>eusable</a:t>
            </a:r>
            <a:endParaRPr lang="en-US" sz="2800" dirty="0">
              <a:latin typeface="Helvetica" pitchFamily="2" charset="0"/>
            </a:endParaRPr>
          </a:p>
          <a:p>
            <a:pPr lvl="1">
              <a:spcBef>
                <a:spcPts val="200"/>
              </a:spcBef>
            </a:pPr>
            <a:r>
              <a:rPr lang="en-US" sz="2200" dirty="0">
                <a:latin typeface="Helvetica" pitchFamily="2" charset="0"/>
              </a:rPr>
              <a:t>CC0 License</a:t>
            </a:r>
          </a:p>
          <a:p>
            <a:pPr lvl="1">
              <a:spcBef>
                <a:spcPts val="200"/>
              </a:spcBef>
            </a:pPr>
            <a:r>
              <a:rPr lang="en-US" sz="2200" dirty="0">
                <a:latin typeface="Helvetica" pitchFamily="2" charset="0"/>
              </a:rPr>
              <a:t>Citation Easily Visible</a:t>
            </a:r>
          </a:p>
        </p:txBody>
      </p:sp>
      <p:sp>
        <p:nvSpPr>
          <p:cNvPr id="3" name="TextBox 2">
            <a:extLst>
              <a:ext uri="{FF2B5EF4-FFF2-40B4-BE49-F238E27FC236}">
                <a16:creationId xmlns:a16="http://schemas.microsoft.com/office/drawing/2014/main" id="{5E6EE597-82F1-6D4A-88A6-F8D4BA304C06}"/>
              </a:ext>
            </a:extLst>
          </p:cNvPr>
          <p:cNvSpPr txBox="1"/>
          <p:nvPr/>
        </p:nvSpPr>
        <p:spPr>
          <a:xfrm>
            <a:off x="2895600" y="5715000"/>
            <a:ext cx="6545402" cy="338554"/>
          </a:xfrm>
          <a:prstGeom prst="rect">
            <a:avLst/>
          </a:prstGeom>
          <a:noFill/>
        </p:spPr>
        <p:txBody>
          <a:bodyPr wrap="square" rtlCol="0">
            <a:spAutoFit/>
          </a:bodyPr>
          <a:lstStyle/>
          <a:p>
            <a:r>
              <a:rPr lang="en-US" sz="1600" dirty="0">
                <a:solidFill>
                  <a:schemeClr val="bg1"/>
                </a:solidFill>
              </a:rPr>
              <a:t>FAIR Guiding Principles: https://</a:t>
            </a:r>
            <a:r>
              <a:rPr lang="en-US" sz="1600" dirty="0" err="1">
                <a:solidFill>
                  <a:schemeClr val="bg1"/>
                </a:solidFill>
              </a:rPr>
              <a:t>www.nature.com</a:t>
            </a:r>
            <a:r>
              <a:rPr lang="en-US" sz="1600" dirty="0">
                <a:solidFill>
                  <a:schemeClr val="bg1"/>
                </a:solidFill>
              </a:rPr>
              <a:t>/articles/sdata201618</a:t>
            </a:r>
          </a:p>
        </p:txBody>
      </p:sp>
    </p:spTree>
    <p:extLst>
      <p:ext uri="{BB962C8B-B14F-4D97-AF65-F5344CB8AC3E}">
        <p14:creationId xmlns:p14="http://schemas.microsoft.com/office/powerpoint/2010/main" val="1742363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0CEA0DAC-3B03-EF6B-355D-C06EE88955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612" y="248480"/>
            <a:ext cx="8006510" cy="5231976"/>
          </a:xfrm>
          <a:prstGeom prst="rect">
            <a:avLst/>
          </a:prstGeom>
        </p:spPr>
      </p:pic>
      <p:grpSp>
        <p:nvGrpSpPr>
          <p:cNvPr id="5" name="Group 4"/>
          <p:cNvGrpSpPr/>
          <p:nvPr/>
        </p:nvGrpSpPr>
        <p:grpSpPr>
          <a:xfrm>
            <a:off x="5867400" y="1377544"/>
            <a:ext cx="2948322" cy="705888"/>
            <a:chOff x="5869858" y="2774731"/>
            <a:chExt cx="2948322" cy="705888"/>
          </a:xfrm>
        </p:grpSpPr>
        <p:sp>
          <p:nvSpPr>
            <p:cNvPr id="3" name="Rectangle 2"/>
            <p:cNvSpPr/>
            <p:nvPr/>
          </p:nvSpPr>
          <p:spPr>
            <a:xfrm>
              <a:off x="5869858" y="2774731"/>
              <a:ext cx="2948322" cy="705888"/>
            </a:xfrm>
            <a:prstGeom prst="rect">
              <a:avLst/>
            </a:prstGeom>
            <a:solidFill>
              <a:srgbClr val="E57201"/>
            </a:solidFill>
            <a:ln>
              <a:solidFill>
                <a:schemeClr val="accent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5869858" y="2934929"/>
              <a:ext cx="2948322" cy="369332"/>
            </a:xfrm>
            <a:prstGeom prst="rect">
              <a:avLst/>
            </a:prstGeom>
            <a:noFill/>
          </p:spPr>
          <p:txBody>
            <a:bodyPr wrap="square" rtlCol="0">
              <a:spAutoFit/>
            </a:bodyPr>
            <a:lstStyle/>
            <a:p>
              <a:pPr algn="ctr"/>
              <a:r>
                <a:rPr lang="en-US" b="1" dirty="0">
                  <a:solidFill>
                    <a:schemeClr val="bg1"/>
                  </a:solidFill>
                </a:rPr>
                <a:t>http://libra.virginia.edu</a:t>
              </a:r>
            </a:p>
          </p:txBody>
        </p:sp>
      </p:grpSp>
    </p:spTree>
    <p:extLst>
      <p:ext uri="{BB962C8B-B14F-4D97-AF65-F5344CB8AC3E}">
        <p14:creationId xmlns:p14="http://schemas.microsoft.com/office/powerpoint/2010/main" val="2645032646"/>
      </p:ext>
    </p:extLst>
  </p:cSld>
  <p:clrMapOvr>
    <a:masterClrMapping/>
  </p:clrMapOvr>
</p:sld>
</file>

<file path=ppt/theme/theme1.xml><?xml version="1.0" encoding="utf-8"?>
<a:theme xmlns:a="http://schemas.openxmlformats.org/drawingml/2006/main" name="Presentation1">
  <a:themeElements>
    <a:clrScheme name="Office">
      <a:dk1>
        <a:sysClr val="windowText" lastClr="000000"/>
      </a:dk1>
      <a:lt1>
        <a:sysClr val="window" lastClr="E0E0E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FD21578E-189D-9E43-83AF-154F4D360111}" vid="{9A3AD94E-B1AE-394C-B715-2701834006AD}"/>
    </a:ext>
  </a:extLst>
</a:theme>
</file>

<file path=ppt/theme/theme2.xml><?xml version="1.0" encoding="utf-8"?>
<a:theme xmlns:a="http://schemas.openxmlformats.org/drawingml/2006/main" name="Custom Design">
  <a:themeElements>
    <a:clrScheme name="Office">
      <a:dk1>
        <a:sysClr val="windowText" lastClr="000000"/>
      </a:dk1>
      <a:lt1>
        <a:sysClr val="window" lastClr="E0E0E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FD21578E-189D-9E43-83AF-154F4D360111}" vid="{9E7C930D-7CE4-F54B-B598-B5C96D0C5314}"/>
    </a:ext>
  </a:extLst>
</a:theme>
</file>

<file path=ppt/theme/theme3.xml><?xml version="1.0" encoding="utf-8"?>
<a:theme xmlns:a="http://schemas.openxmlformats.org/drawingml/2006/main" name="Office Theme">
  <a:themeElements>
    <a:clrScheme name="Office">
      <a:dk1>
        <a:sysClr val="windowText" lastClr="000000"/>
      </a:dk1>
      <a:lt1>
        <a:sysClr val="window" lastClr="E0E0E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771</TotalTime>
  <Words>2741</Words>
  <Application>Microsoft Macintosh PowerPoint</Application>
  <PresentationFormat>On-screen Show (4:3)</PresentationFormat>
  <Paragraphs>264</Paragraphs>
  <Slides>33</Slides>
  <Notes>17</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Helvetica</vt:lpstr>
      <vt:lpstr>Roboto</vt:lpstr>
      <vt:lpstr>Presentation1</vt:lpstr>
      <vt:lpstr>Custom Design</vt:lpstr>
      <vt:lpstr>Introduction to LibraData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LibraData</dc:title>
  <dc:creator>Lake, Sherry Heitchew (sah)</dc:creator>
  <cp:lastModifiedBy>Lake, Sherry Heitchew (sah)</cp:lastModifiedBy>
  <cp:revision>90</cp:revision>
  <cp:lastPrinted>2019-06-27T15:23:43Z</cp:lastPrinted>
  <dcterms:created xsi:type="dcterms:W3CDTF">2019-10-07T17:50:10Z</dcterms:created>
  <dcterms:modified xsi:type="dcterms:W3CDTF">2022-09-02T14:56:28Z</dcterms:modified>
</cp:coreProperties>
</file>