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2"/>
  </p:notesMasterIdLst>
  <p:sldIdLst>
    <p:sldId id="687" r:id="rId2"/>
    <p:sldId id="763" r:id="rId3"/>
    <p:sldId id="938" r:id="rId4"/>
    <p:sldId id="681" r:id="rId5"/>
    <p:sldId id="773" r:id="rId6"/>
    <p:sldId id="696" r:id="rId7"/>
    <p:sldId id="697" r:id="rId8"/>
    <p:sldId id="698" r:id="rId9"/>
    <p:sldId id="777" r:id="rId10"/>
    <p:sldId id="778" r:id="rId11"/>
    <p:sldId id="805" r:id="rId12"/>
    <p:sldId id="806" r:id="rId13"/>
    <p:sldId id="808" r:id="rId14"/>
    <p:sldId id="896" r:id="rId15"/>
    <p:sldId id="897" r:id="rId16"/>
    <p:sldId id="898" r:id="rId17"/>
    <p:sldId id="865" r:id="rId18"/>
    <p:sldId id="866" r:id="rId19"/>
    <p:sldId id="749" r:id="rId20"/>
    <p:sldId id="895" r:id="rId21"/>
    <p:sldId id="867" r:id="rId22"/>
    <p:sldId id="875" r:id="rId23"/>
    <p:sldId id="893" r:id="rId24"/>
    <p:sldId id="900" r:id="rId25"/>
    <p:sldId id="901" r:id="rId26"/>
    <p:sldId id="899" r:id="rId27"/>
    <p:sldId id="902" r:id="rId28"/>
    <p:sldId id="894" r:id="rId29"/>
    <p:sldId id="903" r:id="rId30"/>
    <p:sldId id="904" r:id="rId31"/>
    <p:sldId id="874" r:id="rId32"/>
    <p:sldId id="887" r:id="rId33"/>
    <p:sldId id="913" r:id="rId34"/>
    <p:sldId id="911" r:id="rId35"/>
    <p:sldId id="871" r:id="rId36"/>
    <p:sldId id="868" r:id="rId37"/>
    <p:sldId id="880" r:id="rId38"/>
    <p:sldId id="882" r:id="rId39"/>
    <p:sldId id="884" r:id="rId40"/>
    <p:sldId id="886" r:id="rId41"/>
    <p:sldId id="888" r:id="rId42"/>
    <p:sldId id="924" r:id="rId43"/>
    <p:sldId id="774" r:id="rId44"/>
    <p:sldId id="775" r:id="rId45"/>
    <p:sldId id="776" r:id="rId46"/>
    <p:sldId id="781" r:id="rId47"/>
    <p:sldId id="784" r:id="rId48"/>
    <p:sldId id="785" r:id="rId49"/>
    <p:sldId id="786" r:id="rId50"/>
    <p:sldId id="793" r:id="rId51"/>
    <p:sldId id="788" r:id="rId52"/>
    <p:sldId id="779" r:id="rId53"/>
    <p:sldId id="780" r:id="rId54"/>
    <p:sldId id="719" r:id="rId55"/>
    <p:sldId id="782" r:id="rId56"/>
    <p:sldId id="783" r:id="rId57"/>
    <p:sldId id="722" r:id="rId58"/>
    <p:sldId id="724" r:id="rId59"/>
    <p:sldId id="726" r:id="rId60"/>
    <p:sldId id="787" r:id="rId61"/>
    <p:sldId id="725" r:id="rId62"/>
    <p:sldId id="801" r:id="rId63"/>
    <p:sldId id="720" r:id="rId64"/>
    <p:sldId id="790" r:id="rId65"/>
    <p:sldId id="861" r:id="rId66"/>
    <p:sldId id="705" r:id="rId67"/>
    <p:sldId id="858" r:id="rId68"/>
    <p:sldId id="796" r:id="rId69"/>
    <p:sldId id="910" r:id="rId70"/>
    <p:sldId id="797" r:id="rId71"/>
    <p:sldId id="798" r:id="rId72"/>
    <p:sldId id="864" r:id="rId73"/>
    <p:sldId id="928" r:id="rId74"/>
    <p:sldId id="795" r:id="rId75"/>
    <p:sldId id="799" r:id="rId76"/>
    <p:sldId id="723" r:id="rId77"/>
    <p:sldId id="731" r:id="rId78"/>
    <p:sldId id="814" r:id="rId79"/>
    <p:sldId id="809" r:id="rId80"/>
    <p:sldId id="741" r:id="rId81"/>
    <p:sldId id="742" r:id="rId82"/>
    <p:sldId id="693" r:id="rId83"/>
    <p:sldId id="740" r:id="rId84"/>
    <p:sldId id="745" r:id="rId85"/>
    <p:sldId id="699" r:id="rId86"/>
    <p:sldId id="764" r:id="rId87"/>
    <p:sldId id="735" r:id="rId88"/>
    <p:sldId id="736" r:id="rId89"/>
    <p:sldId id="700" r:id="rId90"/>
    <p:sldId id="706" r:id="rId91"/>
    <p:sldId id="707" r:id="rId92"/>
    <p:sldId id="702" r:id="rId93"/>
    <p:sldId id="703" r:id="rId94"/>
    <p:sldId id="747" r:id="rId95"/>
    <p:sldId id="748" r:id="rId96"/>
    <p:sldId id="746" r:id="rId97"/>
    <p:sldId id="815" r:id="rId98"/>
    <p:sldId id="813" r:id="rId99"/>
    <p:sldId id="800" r:id="rId100"/>
    <p:sldId id="830" r:id="rId101"/>
    <p:sldId id="762" r:id="rId102"/>
    <p:sldId id="837" r:id="rId103"/>
    <p:sldId id="836" r:id="rId104"/>
    <p:sldId id="838" r:id="rId105"/>
    <p:sldId id="831" r:id="rId106"/>
    <p:sldId id="832" r:id="rId107"/>
    <p:sldId id="833" r:id="rId108"/>
    <p:sldId id="840" r:id="rId109"/>
    <p:sldId id="841" r:id="rId110"/>
    <p:sldId id="842" r:id="rId111"/>
    <p:sldId id="839" r:id="rId112"/>
    <p:sldId id="761" r:id="rId113"/>
    <p:sldId id="772" r:id="rId114"/>
    <p:sldId id="754" r:id="rId115"/>
    <p:sldId id="851" r:id="rId116"/>
    <p:sldId id="753" r:id="rId117"/>
    <p:sldId id="823" r:id="rId118"/>
    <p:sldId id="935" r:id="rId119"/>
    <p:sldId id="768" r:id="rId120"/>
    <p:sldId id="766" r:id="rId121"/>
    <p:sldId id="770" r:id="rId122"/>
    <p:sldId id="771" r:id="rId123"/>
    <p:sldId id="804" r:id="rId124"/>
    <p:sldId id="862" r:id="rId125"/>
    <p:sldId id="929" r:id="rId126"/>
    <p:sldId id="931" r:id="rId127"/>
    <p:sldId id="855" r:id="rId128"/>
    <p:sldId id="856" r:id="rId129"/>
    <p:sldId id="802" r:id="rId130"/>
    <p:sldId id="860" r:id="rId131"/>
    <p:sldId id="803" r:id="rId132"/>
    <p:sldId id="932" r:id="rId133"/>
    <p:sldId id="873" r:id="rId134"/>
    <p:sldId id="933" r:id="rId135"/>
    <p:sldId id="863" r:id="rId136"/>
    <p:sldId id="716" r:id="rId137"/>
    <p:sldId id="708" r:id="rId138"/>
    <p:sldId id="695" r:id="rId139"/>
    <p:sldId id="934" r:id="rId140"/>
    <p:sldId id="936" r:id="rId141"/>
    <p:sldId id="709" r:id="rId142"/>
    <p:sldId id="711" r:id="rId143"/>
    <p:sldId id="715" r:id="rId144"/>
    <p:sldId id="751" r:id="rId145"/>
    <p:sldId id="909" r:id="rId146"/>
    <p:sldId id="713" r:id="rId147"/>
    <p:sldId id="937" r:id="rId148"/>
    <p:sldId id="752" r:id="rId149"/>
    <p:sldId id="914" r:id="rId150"/>
    <p:sldId id="926" r:id="rId151"/>
    <p:sldId id="927" r:id="rId152"/>
    <p:sldId id="915" r:id="rId153"/>
    <p:sldId id="916" r:id="rId154"/>
    <p:sldId id="908" r:id="rId155"/>
    <p:sldId id="728" r:id="rId156"/>
    <p:sldId id="869" r:id="rId157"/>
    <p:sldId id="879" r:id="rId158"/>
    <p:sldId id="750" r:id="rId159"/>
    <p:sldId id="721" r:id="rId160"/>
    <p:sldId id="486"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B6DC"/>
    <a:srgbClr val="FFC032"/>
    <a:srgbClr val="40B82C"/>
    <a:srgbClr val="B39C81"/>
    <a:srgbClr val="527194"/>
    <a:srgbClr val="4C6086"/>
    <a:srgbClr val="6C5B38"/>
    <a:srgbClr val="265528"/>
    <a:srgbClr val="5A887F"/>
    <a:srgbClr val="7EB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05" autoAdjust="0"/>
    <p:restoredTop sz="76463"/>
  </p:normalViewPr>
  <p:slideViewPr>
    <p:cSldViewPr snapToGrid="0">
      <p:cViewPr>
        <p:scale>
          <a:sx n="89" d="100"/>
          <a:sy n="89" d="100"/>
        </p:scale>
        <p:origin x="1616"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6B590-10D2-440B-B177-FC384CBAE561}" type="datetimeFigureOut">
              <a:rPr lang="en-US" smtClean="0"/>
              <a:t>7/29/22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11910-369A-490D-B618-3CD319D62216}" type="slidenum">
              <a:rPr lang="en-US" smtClean="0"/>
              <a:t>‹#›</a:t>
            </a:fld>
            <a:endParaRPr lang="en-US"/>
          </a:p>
        </p:txBody>
      </p:sp>
    </p:spTree>
    <p:extLst>
      <p:ext uri="{BB962C8B-B14F-4D97-AF65-F5344CB8AC3E}">
        <p14:creationId xmlns:p14="http://schemas.microsoft.com/office/powerpoint/2010/main" val="58425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abrikbrands.com/font-psychology-and-typography-inspiration-in-logo-desig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2779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bored</a:t>
            </a:r>
          </a:p>
        </p:txBody>
      </p:sp>
      <p:sp>
        <p:nvSpPr>
          <p:cNvPr id="4" name="Slide Number Placeholder 3"/>
          <p:cNvSpPr>
            <a:spLocks noGrp="1"/>
          </p:cNvSpPr>
          <p:nvPr>
            <p:ph type="sldNum" sz="quarter" idx="5"/>
          </p:nvPr>
        </p:nvSpPr>
        <p:spPr/>
        <p:txBody>
          <a:bodyPr/>
          <a:lstStyle/>
          <a:p>
            <a:fld id="{08711910-369A-490D-B618-3CD319D62216}" type="slidenum">
              <a:rPr lang="en-US" smtClean="0"/>
              <a:t>27</a:t>
            </a:fld>
            <a:endParaRPr lang="en-US"/>
          </a:p>
        </p:txBody>
      </p:sp>
    </p:spTree>
    <p:extLst>
      <p:ext uri="{BB962C8B-B14F-4D97-AF65-F5344CB8AC3E}">
        <p14:creationId xmlns:p14="http://schemas.microsoft.com/office/powerpoint/2010/main" val="2944036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would never have pixelated images like this on your poster….</a:t>
            </a:r>
          </a:p>
        </p:txBody>
      </p:sp>
      <p:sp>
        <p:nvSpPr>
          <p:cNvPr id="4" name="Slide Number Placeholder 3"/>
          <p:cNvSpPr>
            <a:spLocks noGrp="1"/>
          </p:cNvSpPr>
          <p:nvPr>
            <p:ph type="sldNum" sz="quarter" idx="5"/>
          </p:nvPr>
        </p:nvSpPr>
        <p:spPr/>
        <p:txBody>
          <a:bodyPr/>
          <a:lstStyle/>
          <a:p>
            <a:fld id="{08711910-369A-490D-B618-3CD319D62216}" type="slidenum">
              <a:rPr lang="en-US" smtClean="0"/>
              <a:t>28</a:t>
            </a:fld>
            <a:endParaRPr lang="en-US"/>
          </a:p>
        </p:txBody>
      </p:sp>
    </p:spTree>
    <p:extLst>
      <p:ext uri="{BB962C8B-B14F-4D97-AF65-F5344CB8AC3E}">
        <p14:creationId xmlns:p14="http://schemas.microsoft.com/office/powerpoint/2010/main" val="257678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29</a:t>
            </a:fld>
            <a:endParaRPr lang="en-US"/>
          </a:p>
        </p:txBody>
      </p:sp>
    </p:spTree>
    <p:extLst>
      <p:ext uri="{BB962C8B-B14F-4D97-AF65-F5344CB8AC3E}">
        <p14:creationId xmlns:p14="http://schemas.microsoft.com/office/powerpoint/2010/main" val="2556039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30</a:t>
            </a:fld>
            <a:endParaRPr lang="en-US"/>
          </a:p>
        </p:txBody>
      </p:sp>
    </p:spTree>
    <p:extLst>
      <p:ext uri="{BB962C8B-B14F-4D97-AF65-F5344CB8AC3E}">
        <p14:creationId xmlns:p14="http://schemas.microsoft.com/office/powerpoint/2010/main" val="2124163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probably a 4x8</a:t>
            </a:r>
          </a:p>
          <a:p>
            <a:endParaRPr lang="en-US" dirty="0"/>
          </a:p>
          <a:p>
            <a:r>
              <a:rPr lang="en-US" dirty="0"/>
              <a:t>Look at a lot of posters- especially sites like </a:t>
            </a:r>
            <a:r>
              <a:rPr lang="en-US" dirty="0" err="1"/>
              <a:t>betterposters</a:t>
            </a:r>
            <a:r>
              <a:rPr lang="en-US" dirty="0"/>
              <a:t> blog – to see the range of possibilities</a:t>
            </a:r>
          </a:p>
          <a:p>
            <a:r>
              <a:rPr lang="en-US" dirty="0"/>
              <a:t>The best option for you may not be an </a:t>
            </a:r>
            <a:r>
              <a:rPr lang="en-US" dirty="0" err="1"/>
              <a:t>imrd</a:t>
            </a:r>
            <a:r>
              <a:rPr lang="en-US" dirty="0"/>
              <a:t> 3 column set up</a:t>
            </a:r>
          </a:p>
          <a:p>
            <a:endParaRPr lang="en-US" dirty="0"/>
          </a:p>
          <a:p>
            <a:r>
              <a:rPr lang="en-US" dirty="0"/>
              <a:t>For all of the examples click the link t o learn more about the poster</a:t>
            </a:r>
          </a:p>
        </p:txBody>
      </p:sp>
      <p:sp>
        <p:nvSpPr>
          <p:cNvPr id="4" name="Slide Number Placeholder 3"/>
          <p:cNvSpPr>
            <a:spLocks noGrp="1"/>
          </p:cNvSpPr>
          <p:nvPr>
            <p:ph type="sldNum" sz="quarter" idx="5"/>
          </p:nvPr>
        </p:nvSpPr>
        <p:spPr/>
        <p:txBody>
          <a:bodyPr/>
          <a:lstStyle/>
          <a:p>
            <a:fld id="{08711910-369A-490D-B618-3CD319D62216}" type="slidenum">
              <a:rPr lang="en-US" smtClean="0"/>
              <a:t>31</a:t>
            </a:fld>
            <a:endParaRPr lang="en-US"/>
          </a:p>
        </p:txBody>
      </p:sp>
    </p:spTree>
    <p:extLst>
      <p:ext uri="{BB962C8B-B14F-4D97-AF65-F5344CB8AC3E}">
        <p14:creationId xmlns:p14="http://schemas.microsoft.com/office/powerpoint/2010/main" val="2578245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 with infographics- can overload info, can lack reading pattern, </a:t>
            </a:r>
            <a:r>
              <a:rPr lang="en-US" dirty="0" err="1"/>
              <a:t>reqs</a:t>
            </a:r>
            <a:r>
              <a:rPr lang="en-US" dirty="0"/>
              <a:t> design to make it work well at all</a:t>
            </a:r>
          </a:p>
          <a:p>
            <a:r>
              <a:rPr lang="en-US" dirty="0"/>
              <a:t>These have been some of the better ones but can go wrong easily</a:t>
            </a:r>
          </a:p>
          <a:p>
            <a:r>
              <a:rPr lang="en-US" dirty="0"/>
              <a:t>Info graphics as posters are often informational, or look up, or meant for </a:t>
            </a:r>
            <a:r>
              <a:rPr lang="en-US" dirty="0" err="1"/>
              <a:t>ppl</a:t>
            </a:r>
            <a:r>
              <a:rPr lang="en-US" dirty="0"/>
              <a:t> to look at over time or while waiting and it takes additional effort to use infographics in a way that supplies a key message and story for a research poster</a:t>
            </a:r>
          </a:p>
          <a:p>
            <a:r>
              <a:rPr lang="en-US" dirty="0"/>
              <a:t>Note- some </a:t>
            </a:r>
            <a:r>
              <a:rPr lang="en-US" dirty="0" err="1"/>
              <a:t>ppl</a:t>
            </a:r>
            <a:r>
              <a:rPr lang="en-US" dirty="0"/>
              <a:t> also partner with a graphic designer, or undergrad graphic design or data viz course- not very common but a possibility- </a:t>
            </a:r>
          </a:p>
        </p:txBody>
      </p:sp>
      <p:sp>
        <p:nvSpPr>
          <p:cNvPr id="4" name="Slide Number Placeholder 3"/>
          <p:cNvSpPr>
            <a:spLocks noGrp="1"/>
          </p:cNvSpPr>
          <p:nvPr>
            <p:ph type="sldNum" sz="quarter" idx="5"/>
          </p:nvPr>
        </p:nvSpPr>
        <p:spPr/>
        <p:txBody>
          <a:bodyPr/>
          <a:lstStyle/>
          <a:p>
            <a:fld id="{08711910-369A-490D-B618-3CD319D62216}" type="slidenum">
              <a:rPr lang="en-US" smtClean="0"/>
              <a:t>34</a:t>
            </a:fld>
            <a:endParaRPr lang="en-US"/>
          </a:p>
        </p:txBody>
      </p:sp>
    </p:spTree>
    <p:extLst>
      <p:ext uri="{BB962C8B-B14F-4D97-AF65-F5344CB8AC3E}">
        <p14:creationId xmlns:p14="http://schemas.microsoft.com/office/powerpoint/2010/main" val="43363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 watch the video as to the why behind the design as well as the many critiques and improvements- </a:t>
            </a:r>
            <a:r>
              <a:rPr lang="en-US" dirty="0" err="1"/>
              <a:t>exs</a:t>
            </a:r>
            <a:r>
              <a:rPr lang="en-US" dirty="0"/>
              <a:t> below (video is in the resources at end- watch it if you plan to try this)</a:t>
            </a:r>
          </a:p>
          <a:p>
            <a:r>
              <a:rPr lang="en-US" dirty="0"/>
              <a:t>Also note the 2019 mike </a:t>
            </a:r>
            <a:r>
              <a:rPr lang="en-US" dirty="0" err="1"/>
              <a:t>morrison</a:t>
            </a:r>
            <a:r>
              <a:rPr lang="en-US" dirty="0"/>
              <a:t> #</a:t>
            </a:r>
            <a:r>
              <a:rPr lang="en-US" dirty="0" err="1"/>
              <a:t>betterposters</a:t>
            </a:r>
            <a:r>
              <a:rPr lang="en-US" dirty="0"/>
              <a:t> came years after the well established better posters blog and they are completely different</a:t>
            </a:r>
          </a:p>
          <a:p>
            <a:r>
              <a:rPr lang="en-US" dirty="0"/>
              <a:t> http://</a:t>
            </a:r>
            <a:r>
              <a:rPr lang="en-US" dirty="0" err="1"/>
              <a:t>betterposters.blogspot.com</a:t>
            </a:r>
            <a:r>
              <a:rPr lang="en-US" dirty="0"/>
              <a:t>/2019/06/link-roundup-for-june-2019.html https://</a:t>
            </a:r>
            <a:r>
              <a:rPr lang="en-US" dirty="0" err="1"/>
              <a:t>derekcrowe.net</a:t>
            </a:r>
            <a:r>
              <a:rPr lang="en-US" dirty="0"/>
              <a:t>/</a:t>
            </a:r>
            <a:r>
              <a:rPr lang="en-US" dirty="0" err="1"/>
              <a:t>butterposter</a:t>
            </a:r>
            <a:endParaRPr lang="en-US" dirty="0"/>
          </a:p>
          <a:p>
            <a:r>
              <a:rPr lang="en-US" dirty="0"/>
              <a:t>http://</a:t>
            </a:r>
            <a:r>
              <a:rPr lang="en-US" dirty="0" err="1"/>
              <a:t>betterposters.blogspot.com</a:t>
            </a:r>
            <a:r>
              <a:rPr lang="en-US" dirty="0"/>
              <a:t>/2019/05/the-morrison-billboard-poster-part-2.html http://</a:t>
            </a:r>
            <a:r>
              <a:rPr lang="en-US" dirty="0" err="1"/>
              <a:t>betterposters.blogspot.com</a:t>
            </a:r>
            <a:r>
              <a:rPr lang="en-US" dirty="0"/>
              <a:t>/2019/04/critique-</a:t>
            </a:r>
            <a:r>
              <a:rPr lang="en-US" dirty="0" err="1"/>
              <a:t>morrison</a:t>
            </a:r>
            <a:r>
              <a:rPr lang="en-US" dirty="0"/>
              <a:t>-billboard-</a:t>
            </a:r>
            <a:r>
              <a:rPr lang="en-US" dirty="0" err="1"/>
              <a:t>poster.html</a:t>
            </a:r>
            <a:r>
              <a:rPr lang="en-US" dirty="0"/>
              <a:t> </a:t>
            </a:r>
          </a:p>
          <a:p>
            <a:r>
              <a:rPr lang="en-US" dirty="0"/>
              <a:t>http://</a:t>
            </a:r>
            <a:r>
              <a:rPr lang="en-US" dirty="0" err="1"/>
              <a:t>betterposters.blogspot.com</a:t>
            </a:r>
            <a:r>
              <a:rPr lang="en-US" dirty="0"/>
              <a:t>/2019/04/critique-</a:t>
            </a:r>
            <a:r>
              <a:rPr lang="en-US" dirty="0" err="1"/>
              <a:t>morrison</a:t>
            </a:r>
            <a:r>
              <a:rPr lang="en-US" dirty="0"/>
              <a:t>-billboard-</a:t>
            </a:r>
            <a:r>
              <a:rPr lang="en-US" dirty="0" err="1"/>
              <a:t>poster.html</a:t>
            </a:r>
            <a:endParaRPr lang="en-US" dirty="0"/>
          </a:p>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36</a:t>
            </a:fld>
            <a:endParaRPr lang="en-US"/>
          </a:p>
        </p:txBody>
      </p:sp>
    </p:spTree>
    <p:extLst>
      <p:ext uri="{BB962C8B-B14F-4D97-AF65-F5344CB8AC3E}">
        <p14:creationId xmlns:p14="http://schemas.microsoft.com/office/powerpoint/2010/main" val="1037883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derekcrowe.net</a:t>
            </a:r>
            <a:r>
              <a:rPr lang="en-US" dirty="0"/>
              <a:t>/</a:t>
            </a:r>
            <a:r>
              <a:rPr lang="en-US" dirty="0" err="1"/>
              <a:t>butterposter</a:t>
            </a:r>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38</a:t>
            </a:fld>
            <a:endParaRPr lang="en-US"/>
          </a:p>
        </p:txBody>
      </p:sp>
    </p:spTree>
    <p:extLst>
      <p:ext uri="{BB962C8B-B14F-4D97-AF65-F5344CB8AC3E}">
        <p14:creationId xmlns:p14="http://schemas.microsoft.com/office/powerpoint/2010/main" val="2977117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derekcrowe.net</a:t>
            </a:r>
            <a:r>
              <a:rPr lang="en-US" dirty="0"/>
              <a:t>/</a:t>
            </a:r>
            <a:r>
              <a:rPr lang="en-US" dirty="0" err="1"/>
              <a:t>butterposter</a:t>
            </a:r>
            <a:endParaRPr lang="en-US" dirty="0"/>
          </a:p>
          <a:p>
            <a:r>
              <a:rPr lang="en-US" dirty="0"/>
              <a:t>Visual abstract lower left</a:t>
            </a:r>
          </a:p>
        </p:txBody>
      </p:sp>
      <p:sp>
        <p:nvSpPr>
          <p:cNvPr id="4" name="Slide Number Placeholder 3"/>
          <p:cNvSpPr>
            <a:spLocks noGrp="1"/>
          </p:cNvSpPr>
          <p:nvPr>
            <p:ph type="sldNum" sz="quarter" idx="5"/>
          </p:nvPr>
        </p:nvSpPr>
        <p:spPr/>
        <p:txBody>
          <a:bodyPr/>
          <a:lstStyle/>
          <a:p>
            <a:fld id="{08711910-369A-490D-B618-3CD319D62216}" type="slidenum">
              <a:rPr lang="en-US" smtClean="0"/>
              <a:t>39</a:t>
            </a:fld>
            <a:endParaRPr lang="en-US"/>
          </a:p>
        </p:txBody>
      </p:sp>
    </p:spTree>
    <p:extLst>
      <p:ext uri="{BB962C8B-B14F-4D97-AF65-F5344CB8AC3E}">
        <p14:creationId xmlns:p14="http://schemas.microsoft.com/office/powerpoint/2010/main" val="3321440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derekcrowe.net</a:t>
            </a:r>
            <a:r>
              <a:rPr lang="en-US" dirty="0"/>
              <a:t>/</a:t>
            </a:r>
            <a:r>
              <a:rPr lang="en-US" dirty="0" err="1"/>
              <a:t>butterposter</a:t>
            </a:r>
            <a:endParaRPr lang="en-US" dirty="0"/>
          </a:p>
          <a:p>
            <a:r>
              <a:rPr lang="en-US" dirty="0"/>
              <a:t>Visual abstract lower left</a:t>
            </a:r>
          </a:p>
        </p:txBody>
      </p:sp>
      <p:sp>
        <p:nvSpPr>
          <p:cNvPr id="4" name="Slide Number Placeholder 3"/>
          <p:cNvSpPr>
            <a:spLocks noGrp="1"/>
          </p:cNvSpPr>
          <p:nvPr>
            <p:ph type="sldNum" sz="quarter" idx="5"/>
          </p:nvPr>
        </p:nvSpPr>
        <p:spPr/>
        <p:txBody>
          <a:bodyPr/>
          <a:lstStyle/>
          <a:p>
            <a:fld id="{08711910-369A-490D-B618-3CD319D62216}" type="slidenum">
              <a:rPr lang="en-US" smtClean="0"/>
              <a:t>40</a:t>
            </a:fld>
            <a:endParaRPr lang="en-US"/>
          </a:p>
        </p:txBody>
      </p:sp>
    </p:spTree>
    <p:extLst>
      <p:ext uri="{BB962C8B-B14F-4D97-AF65-F5344CB8AC3E}">
        <p14:creationId xmlns:p14="http://schemas.microsoft.com/office/powerpoint/2010/main" val="415895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texts</a:t>
            </a:r>
          </a:p>
          <a:p>
            <a:r>
              <a:rPr lang="en-US" dirty="0"/>
              <a:t>The one on left- writing in engineering is small portable concise book</a:t>
            </a:r>
          </a:p>
          <a:p>
            <a:r>
              <a:rPr lang="en-US" dirty="0"/>
              <a:t>The one on right – designing science presentations is a visually focused </a:t>
            </a:r>
            <a:r>
              <a:rPr lang="en-US" dirty="0" err="1"/>
              <a:t>ebook</a:t>
            </a:r>
            <a:r>
              <a:rPr lang="en-US" dirty="0"/>
              <a:t>- free </a:t>
            </a:r>
            <a:r>
              <a:rPr lang="en-US" dirty="0" err="1"/>
              <a:t>uva</a:t>
            </a:r>
            <a:r>
              <a:rPr lang="en-US" dirty="0"/>
              <a:t> library access (link under refs at end)</a:t>
            </a:r>
          </a:p>
        </p:txBody>
      </p:sp>
      <p:sp>
        <p:nvSpPr>
          <p:cNvPr id="4" name="Slide Number Placeholder 3"/>
          <p:cNvSpPr>
            <a:spLocks noGrp="1"/>
          </p:cNvSpPr>
          <p:nvPr>
            <p:ph type="sldNum" sz="quarter" idx="5"/>
          </p:nvPr>
        </p:nvSpPr>
        <p:spPr/>
        <p:txBody>
          <a:bodyPr/>
          <a:lstStyle/>
          <a:p>
            <a:fld id="{08711910-369A-490D-B618-3CD319D62216}" type="slidenum">
              <a:rPr lang="en-US" smtClean="0"/>
              <a:t>2</a:t>
            </a:fld>
            <a:endParaRPr lang="en-US"/>
          </a:p>
        </p:txBody>
      </p:sp>
    </p:spTree>
    <p:extLst>
      <p:ext uri="{BB962C8B-B14F-4D97-AF65-F5344CB8AC3E}">
        <p14:creationId xmlns:p14="http://schemas.microsoft.com/office/powerpoint/2010/main" val="2490925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41</a:t>
            </a:fld>
            <a:endParaRPr lang="en-US"/>
          </a:p>
        </p:txBody>
      </p:sp>
    </p:spTree>
    <p:extLst>
      <p:ext uri="{BB962C8B-B14F-4D97-AF65-F5344CB8AC3E}">
        <p14:creationId xmlns:p14="http://schemas.microsoft.com/office/powerpoint/2010/main" val="924432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diff </a:t>
            </a:r>
            <a:r>
              <a:rPr lang="en-US" dirty="0" err="1"/>
              <a:t>bmes</a:t>
            </a:r>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46</a:t>
            </a:fld>
            <a:endParaRPr lang="en-US"/>
          </a:p>
        </p:txBody>
      </p:sp>
    </p:spTree>
    <p:extLst>
      <p:ext uri="{BB962C8B-B14F-4D97-AF65-F5344CB8AC3E}">
        <p14:creationId xmlns:p14="http://schemas.microsoft.com/office/powerpoint/2010/main" val="972812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Guidelines should function as links back to the source- click image for source</a:t>
            </a:r>
          </a:p>
          <a:p>
            <a:r>
              <a:rPr lang="en-US" dirty="0"/>
              <a:t>But also, just look at your guidelines as a start</a:t>
            </a:r>
          </a:p>
        </p:txBody>
      </p:sp>
      <p:sp>
        <p:nvSpPr>
          <p:cNvPr id="4" name="Slide Number Placeholder 3"/>
          <p:cNvSpPr>
            <a:spLocks noGrp="1"/>
          </p:cNvSpPr>
          <p:nvPr>
            <p:ph type="sldNum" sz="quarter" idx="5"/>
          </p:nvPr>
        </p:nvSpPr>
        <p:spPr/>
        <p:txBody>
          <a:bodyPr/>
          <a:lstStyle/>
          <a:p>
            <a:fld id="{08711910-369A-490D-B618-3CD319D62216}" type="slidenum">
              <a:rPr lang="en-US" smtClean="0"/>
              <a:t>48</a:t>
            </a:fld>
            <a:endParaRPr lang="en-US"/>
          </a:p>
        </p:txBody>
      </p:sp>
    </p:spTree>
    <p:extLst>
      <p:ext uri="{BB962C8B-B14F-4D97-AF65-F5344CB8AC3E}">
        <p14:creationId xmlns:p14="http://schemas.microsoft.com/office/powerpoint/2010/main" val="596609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1”=1’ scale in the shape attributes box.</a:t>
            </a:r>
          </a:p>
          <a:p>
            <a:r>
              <a:rPr lang="en-US" dirty="0"/>
              <a:t>Really, we might hang posters a little bit higher than this- and if you hang your poster, </a:t>
            </a:r>
            <a:r>
              <a:rPr lang="en-US" dirty="0" err="1"/>
              <a:t>tryt</a:t>
            </a:r>
            <a:r>
              <a:rPr lang="en-US" dirty="0"/>
              <a:t> o get the title above everyone’s head if you can and adjust eye level for key content</a:t>
            </a:r>
          </a:p>
        </p:txBody>
      </p:sp>
      <p:sp>
        <p:nvSpPr>
          <p:cNvPr id="4" name="Slide Number Placeholder 3"/>
          <p:cNvSpPr>
            <a:spLocks noGrp="1"/>
          </p:cNvSpPr>
          <p:nvPr>
            <p:ph type="sldNum" sz="quarter" idx="5"/>
          </p:nvPr>
        </p:nvSpPr>
        <p:spPr/>
        <p:txBody>
          <a:bodyPr/>
          <a:lstStyle/>
          <a:p>
            <a:fld id="{08711910-369A-490D-B618-3CD319D62216}" type="slidenum">
              <a:rPr lang="en-US" smtClean="0"/>
              <a:t>54</a:t>
            </a:fld>
            <a:endParaRPr lang="en-US"/>
          </a:p>
        </p:txBody>
      </p:sp>
    </p:spTree>
    <p:extLst>
      <p:ext uri="{BB962C8B-B14F-4D97-AF65-F5344CB8AC3E}">
        <p14:creationId xmlns:p14="http://schemas.microsoft.com/office/powerpoint/2010/main" val="1305135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1”=1’ scale in the shape attributes box.</a:t>
            </a:r>
          </a:p>
        </p:txBody>
      </p:sp>
      <p:sp>
        <p:nvSpPr>
          <p:cNvPr id="4" name="Slide Number Placeholder 3"/>
          <p:cNvSpPr>
            <a:spLocks noGrp="1"/>
          </p:cNvSpPr>
          <p:nvPr>
            <p:ph type="sldNum" sz="quarter" idx="5"/>
          </p:nvPr>
        </p:nvSpPr>
        <p:spPr/>
        <p:txBody>
          <a:bodyPr/>
          <a:lstStyle/>
          <a:p>
            <a:fld id="{08711910-369A-490D-B618-3CD319D62216}" type="slidenum">
              <a:rPr lang="en-US" smtClean="0"/>
              <a:t>55</a:t>
            </a:fld>
            <a:endParaRPr lang="en-US"/>
          </a:p>
        </p:txBody>
      </p:sp>
    </p:spTree>
    <p:extLst>
      <p:ext uri="{BB962C8B-B14F-4D97-AF65-F5344CB8AC3E}">
        <p14:creationId xmlns:p14="http://schemas.microsoft.com/office/powerpoint/2010/main" val="631918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1”=1’ scale in the shape attributes box.</a:t>
            </a:r>
          </a:p>
        </p:txBody>
      </p:sp>
      <p:sp>
        <p:nvSpPr>
          <p:cNvPr id="4" name="Slide Number Placeholder 3"/>
          <p:cNvSpPr>
            <a:spLocks noGrp="1"/>
          </p:cNvSpPr>
          <p:nvPr>
            <p:ph type="sldNum" sz="quarter" idx="5"/>
          </p:nvPr>
        </p:nvSpPr>
        <p:spPr/>
        <p:txBody>
          <a:bodyPr/>
          <a:lstStyle/>
          <a:p>
            <a:fld id="{08711910-369A-490D-B618-3CD319D62216}" type="slidenum">
              <a:rPr lang="en-US" smtClean="0"/>
              <a:t>56</a:t>
            </a:fld>
            <a:endParaRPr lang="en-US"/>
          </a:p>
        </p:txBody>
      </p:sp>
    </p:spTree>
    <p:extLst>
      <p:ext uri="{BB962C8B-B14F-4D97-AF65-F5344CB8AC3E}">
        <p14:creationId xmlns:p14="http://schemas.microsoft.com/office/powerpoint/2010/main" val="558470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62</a:t>
            </a:fld>
            <a:endParaRPr lang="en-US"/>
          </a:p>
        </p:txBody>
      </p:sp>
    </p:spTree>
    <p:extLst>
      <p:ext uri="{BB962C8B-B14F-4D97-AF65-F5344CB8AC3E}">
        <p14:creationId xmlns:p14="http://schemas.microsoft.com/office/powerpoint/2010/main" val="1352678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various guides and guidelines</a:t>
            </a:r>
          </a:p>
        </p:txBody>
      </p:sp>
      <p:sp>
        <p:nvSpPr>
          <p:cNvPr id="4" name="Slide Number Placeholder 3"/>
          <p:cNvSpPr>
            <a:spLocks noGrp="1"/>
          </p:cNvSpPr>
          <p:nvPr>
            <p:ph type="sldNum" sz="quarter" idx="5"/>
          </p:nvPr>
        </p:nvSpPr>
        <p:spPr/>
        <p:txBody>
          <a:bodyPr/>
          <a:lstStyle/>
          <a:p>
            <a:fld id="{08711910-369A-490D-B618-3CD319D62216}" type="slidenum">
              <a:rPr lang="en-US" smtClean="0"/>
              <a:t>63</a:t>
            </a:fld>
            <a:endParaRPr lang="en-US"/>
          </a:p>
        </p:txBody>
      </p:sp>
    </p:spTree>
    <p:extLst>
      <p:ext uri="{BB962C8B-B14F-4D97-AF65-F5344CB8AC3E}">
        <p14:creationId xmlns:p14="http://schemas.microsoft.com/office/powerpoint/2010/main" val="2700094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the 3x4 print to letter may let you get away with some even smaller type so  keep that as your </a:t>
            </a:r>
            <a:r>
              <a:rPr lang="en-US" dirty="0" err="1"/>
              <a:t>minmin</a:t>
            </a:r>
            <a:r>
              <a:rPr lang="en-US" dirty="0"/>
              <a:t>.</a:t>
            </a:r>
          </a:p>
          <a:p>
            <a:r>
              <a:rPr lang="en-US" dirty="0"/>
              <a:t>Also, refs- those, make those tiny, we aren’t reading them, the 32 </a:t>
            </a:r>
            <a:r>
              <a:rPr lang="en-US" dirty="0" err="1"/>
              <a:t>pt</a:t>
            </a:r>
            <a:r>
              <a:rPr lang="en-US" dirty="0"/>
              <a:t> rule need not apply</a:t>
            </a:r>
          </a:p>
          <a:p>
            <a:r>
              <a:rPr lang="en-US" dirty="0"/>
              <a:t>Stuff we will read though- figure captions, keep those readable</a:t>
            </a:r>
          </a:p>
        </p:txBody>
      </p:sp>
      <p:sp>
        <p:nvSpPr>
          <p:cNvPr id="4" name="Slide Number Placeholder 3"/>
          <p:cNvSpPr>
            <a:spLocks noGrp="1"/>
          </p:cNvSpPr>
          <p:nvPr>
            <p:ph type="sldNum" sz="quarter" idx="5"/>
          </p:nvPr>
        </p:nvSpPr>
        <p:spPr/>
        <p:txBody>
          <a:bodyPr/>
          <a:lstStyle/>
          <a:p>
            <a:fld id="{08711910-369A-490D-B618-3CD319D62216}" type="slidenum">
              <a:rPr lang="en-US" smtClean="0"/>
              <a:t>65</a:t>
            </a:fld>
            <a:endParaRPr lang="en-US"/>
          </a:p>
        </p:txBody>
      </p:sp>
    </p:spTree>
    <p:extLst>
      <p:ext uri="{BB962C8B-B14F-4D97-AF65-F5344CB8AC3E}">
        <p14:creationId xmlns:p14="http://schemas.microsoft.com/office/powerpoint/2010/main" val="4104643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handout for scale and up to date image</a:t>
            </a:r>
          </a:p>
        </p:txBody>
      </p:sp>
      <p:sp>
        <p:nvSpPr>
          <p:cNvPr id="4" name="Slide Number Placeholder 3"/>
          <p:cNvSpPr>
            <a:spLocks noGrp="1"/>
          </p:cNvSpPr>
          <p:nvPr>
            <p:ph type="sldNum" sz="quarter" idx="5"/>
          </p:nvPr>
        </p:nvSpPr>
        <p:spPr/>
        <p:txBody>
          <a:bodyPr/>
          <a:lstStyle/>
          <a:p>
            <a:fld id="{08711910-369A-490D-B618-3CD319D62216}" type="slidenum">
              <a:rPr lang="en-US" smtClean="0"/>
              <a:t>67</a:t>
            </a:fld>
            <a:endParaRPr lang="en-US"/>
          </a:p>
        </p:txBody>
      </p:sp>
    </p:spTree>
    <p:extLst>
      <p:ext uri="{BB962C8B-B14F-4D97-AF65-F5344CB8AC3E}">
        <p14:creationId xmlns:p14="http://schemas.microsoft.com/office/powerpoint/2010/main" val="3108163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4</a:t>
            </a:fld>
            <a:endParaRPr lang="en-US"/>
          </a:p>
        </p:txBody>
      </p:sp>
    </p:spTree>
    <p:extLst>
      <p:ext uri="{BB962C8B-B14F-4D97-AF65-F5344CB8AC3E}">
        <p14:creationId xmlns:p14="http://schemas.microsoft.com/office/powerpoint/2010/main" val="2967131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 lined fonts can be difficult to read from distance in print- </a:t>
            </a:r>
            <a:r>
              <a:rPr lang="en-US" dirty="0" err="1"/>
              <a:t>esp</a:t>
            </a:r>
            <a:r>
              <a:rPr lang="en-US" dirty="0"/>
              <a:t> light on dark background</a:t>
            </a:r>
          </a:p>
          <a:p>
            <a:endParaRPr lang="en-US" dirty="0"/>
          </a:p>
          <a:p>
            <a:r>
              <a:rPr lang="en-US" dirty="0"/>
              <a:t>Capitalize on how people already associate fonts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also </a:t>
            </a:r>
            <a:r>
              <a:rPr lang="en-US" dirty="0">
                <a:hlinkClick r:id="rId3"/>
              </a:rPr>
              <a:t>https://fabrikbrands.com/font-psychology-and-typography-inspiration-in-logo-design/</a:t>
            </a:r>
            <a:r>
              <a:rPr lang="en-US" dirty="0"/>
              <a:t> </a:t>
            </a:r>
          </a:p>
          <a:p>
            <a:r>
              <a:rPr lang="en-US" dirty="0"/>
              <a:t>And similar</a:t>
            </a:r>
          </a:p>
        </p:txBody>
      </p:sp>
      <p:sp>
        <p:nvSpPr>
          <p:cNvPr id="4" name="Slide Number Placeholder 3"/>
          <p:cNvSpPr>
            <a:spLocks noGrp="1"/>
          </p:cNvSpPr>
          <p:nvPr>
            <p:ph type="sldNum" sz="quarter" idx="5"/>
          </p:nvPr>
        </p:nvSpPr>
        <p:spPr/>
        <p:txBody>
          <a:bodyPr/>
          <a:lstStyle/>
          <a:p>
            <a:fld id="{08711910-369A-490D-B618-3CD319D62216}" type="slidenum">
              <a:rPr lang="en-US" smtClean="0"/>
              <a:t>69</a:t>
            </a:fld>
            <a:endParaRPr lang="en-US"/>
          </a:p>
        </p:txBody>
      </p:sp>
    </p:spTree>
    <p:extLst>
      <p:ext uri="{BB962C8B-B14F-4D97-AF65-F5344CB8AC3E}">
        <p14:creationId xmlns:p14="http://schemas.microsoft.com/office/powerpoint/2010/main" val="397431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Sans serif- more common posters- </a:t>
            </a:r>
            <a:r>
              <a:rPr lang="en-US" dirty="0" err="1"/>
              <a:t>esp</a:t>
            </a:r>
            <a:r>
              <a:rPr lang="en-US" dirty="0"/>
              <a:t> headings</a:t>
            </a:r>
          </a:p>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71</a:t>
            </a:fld>
            <a:endParaRPr lang="en-US"/>
          </a:p>
        </p:txBody>
      </p:sp>
    </p:spTree>
    <p:extLst>
      <p:ext uri="{BB962C8B-B14F-4D97-AF65-F5344CB8AC3E}">
        <p14:creationId xmlns:p14="http://schemas.microsoft.com/office/powerpoint/2010/main" val="108095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Yours will probably not look like this</a:t>
            </a:r>
          </a:p>
        </p:txBody>
      </p:sp>
      <p:sp>
        <p:nvSpPr>
          <p:cNvPr id="4" name="Slide Number Placeholder 3"/>
          <p:cNvSpPr>
            <a:spLocks noGrp="1"/>
          </p:cNvSpPr>
          <p:nvPr>
            <p:ph type="sldNum" sz="quarter" idx="5"/>
          </p:nvPr>
        </p:nvSpPr>
        <p:spPr/>
        <p:txBody>
          <a:bodyPr/>
          <a:lstStyle/>
          <a:p>
            <a:fld id="{08711910-369A-490D-B618-3CD319D62216}" type="slidenum">
              <a:rPr lang="en-US" smtClean="0"/>
              <a:t>77</a:t>
            </a:fld>
            <a:endParaRPr lang="en-US"/>
          </a:p>
        </p:txBody>
      </p:sp>
    </p:spTree>
    <p:extLst>
      <p:ext uri="{BB962C8B-B14F-4D97-AF65-F5344CB8AC3E}">
        <p14:creationId xmlns:p14="http://schemas.microsoft.com/office/powerpoint/2010/main" val="1761199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Gestalt grouping principles, etc.- read up on them for more</a:t>
            </a:r>
          </a:p>
        </p:txBody>
      </p:sp>
      <p:sp>
        <p:nvSpPr>
          <p:cNvPr id="4" name="Slide Number Placeholder 3"/>
          <p:cNvSpPr>
            <a:spLocks noGrp="1"/>
          </p:cNvSpPr>
          <p:nvPr>
            <p:ph type="sldNum" sz="quarter" idx="5"/>
          </p:nvPr>
        </p:nvSpPr>
        <p:spPr/>
        <p:txBody>
          <a:bodyPr/>
          <a:lstStyle/>
          <a:p>
            <a:fld id="{08711910-369A-490D-B618-3CD319D62216}" type="slidenum">
              <a:rPr lang="en-US" smtClean="0"/>
              <a:t>79</a:t>
            </a:fld>
            <a:endParaRPr lang="en-US"/>
          </a:p>
        </p:txBody>
      </p:sp>
    </p:spTree>
    <p:extLst>
      <p:ext uri="{BB962C8B-B14F-4D97-AF65-F5344CB8AC3E}">
        <p14:creationId xmlns:p14="http://schemas.microsoft.com/office/powerpoint/2010/main" val="410661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to your advantage to strategically group things by color- headings, variables, highlighting</a:t>
            </a:r>
          </a:p>
        </p:txBody>
      </p:sp>
      <p:sp>
        <p:nvSpPr>
          <p:cNvPr id="4" name="Slide Number Placeholder 3"/>
          <p:cNvSpPr>
            <a:spLocks noGrp="1"/>
          </p:cNvSpPr>
          <p:nvPr>
            <p:ph type="sldNum" sz="quarter" idx="5"/>
          </p:nvPr>
        </p:nvSpPr>
        <p:spPr/>
        <p:txBody>
          <a:bodyPr/>
          <a:lstStyle/>
          <a:p>
            <a:fld id="{08711910-369A-490D-B618-3CD319D62216}" type="slidenum">
              <a:rPr lang="en-US" smtClean="0"/>
              <a:t>83</a:t>
            </a:fld>
            <a:endParaRPr lang="en-US"/>
          </a:p>
        </p:txBody>
      </p:sp>
    </p:spTree>
    <p:extLst>
      <p:ext uri="{BB962C8B-B14F-4D97-AF65-F5344CB8AC3E}">
        <p14:creationId xmlns:p14="http://schemas.microsoft.com/office/powerpoint/2010/main" val="85184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most in posters</a:t>
            </a:r>
          </a:p>
        </p:txBody>
      </p:sp>
      <p:sp>
        <p:nvSpPr>
          <p:cNvPr id="4" name="Slide Number Placeholder 3"/>
          <p:cNvSpPr>
            <a:spLocks noGrp="1"/>
          </p:cNvSpPr>
          <p:nvPr>
            <p:ph type="sldNum" sz="quarter" idx="5"/>
          </p:nvPr>
        </p:nvSpPr>
        <p:spPr/>
        <p:txBody>
          <a:bodyPr/>
          <a:lstStyle/>
          <a:p>
            <a:fld id="{08711910-369A-490D-B618-3CD319D62216}" type="slidenum">
              <a:rPr lang="en-US" smtClean="0"/>
              <a:t>85</a:t>
            </a:fld>
            <a:endParaRPr lang="en-US"/>
          </a:p>
        </p:txBody>
      </p:sp>
    </p:spTree>
    <p:extLst>
      <p:ext uri="{BB962C8B-B14F-4D97-AF65-F5344CB8AC3E}">
        <p14:creationId xmlns:p14="http://schemas.microsoft.com/office/powerpoint/2010/main" val="3378813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means we don’t have to fit everything in boxes- we saw this in examples</a:t>
            </a:r>
          </a:p>
        </p:txBody>
      </p:sp>
      <p:sp>
        <p:nvSpPr>
          <p:cNvPr id="4" name="Slide Number Placeholder 3"/>
          <p:cNvSpPr>
            <a:spLocks noGrp="1"/>
          </p:cNvSpPr>
          <p:nvPr>
            <p:ph type="sldNum" sz="quarter" idx="5"/>
          </p:nvPr>
        </p:nvSpPr>
        <p:spPr/>
        <p:txBody>
          <a:bodyPr/>
          <a:lstStyle/>
          <a:p>
            <a:fld id="{08711910-369A-490D-B618-3CD319D62216}" type="slidenum">
              <a:rPr lang="en-US" smtClean="0"/>
              <a:t>86</a:t>
            </a:fld>
            <a:endParaRPr lang="en-US"/>
          </a:p>
        </p:txBody>
      </p:sp>
    </p:spTree>
    <p:extLst>
      <p:ext uri="{BB962C8B-B14F-4D97-AF65-F5344CB8AC3E}">
        <p14:creationId xmlns:p14="http://schemas.microsoft.com/office/powerpoint/2010/main" val="1818907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Enclosure can be very subtle and work well, modern trend in posters is subtle enclosure if used- not thick bold high contrast lines or big bright boxes- think more thin gray or dashed/dotted lines</a:t>
            </a:r>
          </a:p>
        </p:txBody>
      </p:sp>
      <p:sp>
        <p:nvSpPr>
          <p:cNvPr id="4" name="Slide Number Placeholder 3"/>
          <p:cNvSpPr>
            <a:spLocks noGrp="1"/>
          </p:cNvSpPr>
          <p:nvPr>
            <p:ph type="sldNum" sz="quarter" idx="5"/>
          </p:nvPr>
        </p:nvSpPr>
        <p:spPr/>
        <p:txBody>
          <a:bodyPr/>
          <a:lstStyle/>
          <a:p>
            <a:fld id="{08711910-369A-490D-B618-3CD319D62216}" type="slidenum">
              <a:rPr lang="en-US" smtClean="0"/>
              <a:t>88</a:t>
            </a:fld>
            <a:endParaRPr lang="en-US"/>
          </a:p>
        </p:txBody>
      </p:sp>
    </p:spTree>
    <p:extLst>
      <p:ext uri="{BB962C8B-B14F-4D97-AF65-F5344CB8AC3E}">
        <p14:creationId xmlns:p14="http://schemas.microsoft.com/office/powerpoint/2010/main" val="4189697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graph as a square</a:t>
            </a:r>
          </a:p>
          <a:p>
            <a:r>
              <a:rPr lang="en-US" dirty="0"/>
              <a:t>Don’t need to put it in a box</a:t>
            </a:r>
          </a:p>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94</a:t>
            </a:fld>
            <a:endParaRPr lang="en-US"/>
          </a:p>
        </p:txBody>
      </p:sp>
    </p:spTree>
    <p:extLst>
      <p:ext uri="{BB962C8B-B14F-4D97-AF65-F5344CB8AC3E}">
        <p14:creationId xmlns:p14="http://schemas.microsoft.com/office/powerpoint/2010/main" val="3699870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the square</a:t>
            </a:r>
          </a:p>
          <a:p>
            <a:r>
              <a:rPr lang="en-US" dirty="0"/>
              <a:t>Don’t need to put it in a box</a:t>
            </a:r>
          </a:p>
          <a:p>
            <a:endParaRPr lang="en-US" dirty="0"/>
          </a:p>
          <a:p>
            <a:r>
              <a:rPr lang="en-US" dirty="0"/>
              <a:t>For more look into gestalt grouping principles- basics in design fields, cog psych, etc.</a:t>
            </a:r>
          </a:p>
          <a:p>
            <a:r>
              <a:rPr lang="en-US" dirty="0"/>
              <a:t>Online there are examples of this applied well in posters- the </a:t>
            </a:r>
            <a:r>
              <a:rPr lang="en-US" dirty="0" err="1"/>
              <a:t>ebook</a:t>
            </a:r>
            <a:r>
              <a:rPr lang="en-US" dirty="0"/>
              <a:t> ref’d also has some on this</a:t>
            </a:r>
          </a:p>
        </p:txBody>
      </p:sp>
      <p:sp>
        <p:nvSpPr>
          <p:cNvPr id="4" name="Slide Number Placeholder 3"/>
          <p:cNvSpPr>
            <a:spLocks noGrp="1"/>
          </p:cNvSpPr>
          <p:nvPr>
            <p:ph type="sldNum" sz="quarter" idx="5"/>
          </p:nvPr>
        </p:nvSpPr>
        <p:spPr/>
        <p:txBody>
          <a:bodyPr/>
          <a:lstStyle/>
          <a:p>
            <a:fld id="{08711910-369A-490D-B618-3CD319D62216}" type="slidenum">
              <a:rPr lang="en-US" smtClean="0"/>
              <a:t>95</a:t>
            </a:fld>
            <a:endParaRPr lang="en-US"/>
          </a:p>
        </p:txBody>
      </p:sp>
    </p:spTree>
    <p:extLst>
      <p:ext uri="{BB962C8B-B14F-4D97-AF65-F5344CB8AC3E}">
        <p14:creationId xmlns:p14="http://schemas.microsoft.com/office/powerpoint/2010/main" val="132286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a:t>
            </a:r>
            <a:r>
              <a:rPr lang="en-US" dirty="0" err="1"/>
              <a:t>mitcommlab.mit.edu</a:t>
            </a:r>
            <a:r>
              <a:rPr lang="en-US" dirty="0"/>
              <a:t>/</a:t>
            </a:r>
            <a:r>
              <a:rPr lang="en-US" dirty="0" err="1"/>
              <a:t>nse</a:t>
            </a:r>
            <a:r>
              <a:rPr lang="en-US" dirty="0"/>
              <a:t>/</a:t>
            </a:r>
            <a:r>
              <a:rPr lang="en-US" dirty="0" err="1"/>
              <a:t>commkit</a:t>
            </a:r>
            <a:r>
              <a:rPr lang="en-US" dirty="0"/>
              <a:t>/poster/ for side by side same project 2 contexts – check titles especially</a:t>
            </a:r>
          </a:p>
        </p:txBody>
      </p:sp>
      <p:sp>
        <p:nvSpPr>
          <p:cNvPr id="4" name="Slide Number Placeholder 3"/>
          <p:cNvSpPr>
            <a:spLocks noGrp="1"/>
          </p:cNvSpPr>
          <p:nvPr>
            <p:ph type="sldNum" sz="quarter" idx="5"/>
          </p:nvPr>
        </p:nvSpPr>
        <p:spPr/>
        <p:txBody>
          <a:bodyPr/>
          <a:lstStyle/>
          <a:p>
            <a:fld id="{08711910-369A-490D-B618-3CD319D62216}" type="slidenum">
              <a:rPr lang="en-US" smtClean="0"/>
              <a:t>13</a:t>
            </a:fld>
            <a:endParaRPr lang="en-US"/>
          </a:p>
        </p:txBody>
      </p:sp>
    </p:spTree>
    <p:extLst>
      <p:ext uri="{BB962C8B-B14F-4D97-AF65-F5344CB8AC3E}">
        <p14:creationId xmlns:p14="http://schemas.microsoft.com/office/powerpoint/2010/main" val="1504905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Primaries- difficult to work with</a:t>
            </a:r>
          </a:p>
          <a:p>
            <a:r>
              <a:rPr lang="en-US" dirty="0"/>
              <a:t>Contrast</a:t>
            </a:r>
          </a:p>
          <a:p>
            <a:r>
              <a:rPr lang="en-US" dirty="0"/>
              <a:t>Red/blue blur</a:t>
            </a:r>
          </a:p>
          <a:p>
            <a:endParaRPr lang="en-US" dirty="0"/>
          </a:p>
          <a:p>
            <a:r>
              <a:rPr lang="en-US" dirty="0"/>
              <a:t>*********check your print colors &amp; your color set up!!!!!!!!- are you mixing light or ink?</a:t>
            </a:r>
          </a:p>
        </p:txBody>
      </p:sp>
      <p:sp>
        <p:nvSpPr>
          <p:cNvPr id="4" name="Slide Number Placeholder 3"/>
          <p:cNvSpPr>
            <a:spLocks noGrp="1"/>
          </p:cNvSpPr>
          <p:nvPr>
            <p:ph type="sldNum" sz="quarter" idx="5"/>
          </p:nvPr>
        </p:nvSpPr>
        <p:spPr/>
        <p:txBody>
          <a:bodyPr/>
          <a:lstStyle/>
          <a:p>
            <a:fld id="{08711910-369A-490D-B618-3CD319D62216}" type="slidenum">
              <a:rPr lang="en-US" smtClean="0"/>
              <a:t>98</a:t>
            </a:fld>
            <a:endParaRPr lang="en-US"/>
          </a:p>
        </p:txBody>
      </p:sp>
    </p:spTree>
    <p:extLst>
      <p:ext uri="{BB962C8B-B14F-4D97-AF65-F5344CB8AC3E}">
        <p14:creationId xmlns:p14="http://schemas.microsoft.com/office/powerpoint/2010/main" val="2077863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Tint/shade/tone</a:t>
            </a:r>
          </a:p>
        </p:txBody>
      </p:sp>
      <p:sp>
        <p:nvSpPr>
          <p:cNvPr id="4" name="Slide Number Placeholder 3"/>
          <p:cNvSpPr>
            <a:spLocks noGrp="1"/>
          </p:cNvSpPr>
          <p:nvPr>
            <p:ph type="sldNum" sz="quarter" idx="5"/>
          </p:nvPr>
        </p:nvSpPr>
        <p:spPr/>
        <p:txBody>
          <a:bodyPr/>
          <a:lstStyle/>
          <a:p>
            <a:fld id="{08711910-369A-490D-B618-3CD319D62216}" type="slidenum">
              <a:rPr lang="en-US" smtClean="0"/>
              <a:t>100</a:t>
            </a:fld>
            <a:endParaRPr lang="en-US"/>
          </a:p>
        </p:txBody>
      </p:sp>
    </p:spTree>
    <p:extLst>
      <p:ext uri="{BB962C8B-B14F-4D97-AF65-F5344CB8AC3E}">
        <p14:creationId xmlns:p14="http://schemas.microsoft.com/office/powerpoint/2010/main" val="942816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c4 of designing science presentations</a:t>
            </a:r>
          </a:p>
        </p:txBody>
      </p:sp>
      <p:sp>
        <p:nvSpPr>
          <p:cNvPr id="4" name="Slide Number Placeholder 3"/>
          <p:cNvSpPr>
            <a:spLocks noGrp="1"/>
          </p:cNvSpPr>
          <p:nvPr>
            <p:ph type="sldNum" sz="quarter" idx="5"/>
          </p:nvPr>
        </p:nvSpPr>
        <p:spPr/>
        <p:txBody>
          <a:bodyPr/>
          <a:lstStyle/>
          <a:p>
            <a:fld id="{08711910-369A-490D-B618-3CD319D62216}" type="slidenum">
              <a:rPr lang="en-US" smtClean="0"/>
              <a:t>101</a:t>
            </a:fld>
            <a:endParaRPr lang="en-US"/>
          </a:p>
        </p:txBody>
      </p:sp>
    </p:spTree>
    <p:extLst>
      <p:ext uri="{BB962C8B-B14F-4D97-AF65-F5344CB8AC3E}">
        <p14:creationId xmlns:p14="http://schemas.microsoft.com/office/powerpoint/2010/main" val="4048226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Primaries- difficult to work with</a:t>
            </a:r>
          </a:p>
          <a:p>
            <a:r>
              <a:rPr lang="en-US" dirty="0"/>
              <a:t>Contrast</a:t>
            </a:r>
          </a:p>
          <a:p>
            <a:r>
              <a:rPr lang="en-US" dirty="0"/>
              <a:t>Red/blue blur</a:t>
            </a:r>
          </a:p>
          <a:p>
            <a:endParaRPr lang="en-US" dirty="0"/>
          </a:p>
          <a:p>
            <a:r>
              <a:rPr lang="en-US" dirty="0"/>
              <a:t>*********check your print colors &amp; your color set up!!!!!!!!- are you mixing light or ink?</a:t>
            </a:r>
          </a:p>
        </p:txBody>
      </p:sp>
      <p:sp>
        <p:nvSpPr>
          <p:cNvPr id="4" name="Slide Number Placeholder 3"/>
          <p:cNvSpPr>
            <a:spLocks noGrp="1"/>
          </p:cNvSpPr>
          <p:nvPr>
            <p:ph type="sldNum" sz="quarter" idx="5"/>
          </p:nvPr>
        </p:nvSpPr>
        <p:spPr/>
        <p:txBody>
          <a:bodyPr/>
          <a:lstStyle/>
          <a:p>
            <a:fld id="{08711910-369A-490D-B618-3CD319D62216}" type="slidenum">
              <a:rPr lang="en-US" smtClean="0"/>
              <a:t>102</a:t>
            </a:fld>
            <a:endParaRPr lang="en-US"/>
          </a:p>
        </p:txBody>
      </p:sp>
    </p:spTree>
    <p:extLst>
      <p:ext uri="{BB962C8B-B14F-4D97-AF65-F5344CB8AC3E}">
        <p14:creationId xmlns:p14="http://schemas.microsoft.com/office/powerpoint/2010/main" val="26408713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103</a:t>
            </a:fld>
            <a:endParaRPr lang="en-US"/>
          </a:p>
        </p:txBody>
      </p:sp>
    </p:spTree>
    <p:extLst>
      <p:ext uri="{BB962C8B-B14F-4D97-AF65-F5344CB8AC3E}">
        <p14:creationId xmlns:p14="http://schemas.microsoft.com/office/powerpoint/2010/main" val="2801338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to make things pop</a:t>
            </a:r>
          </a:p>
          <a:p>
            <a:r>
              <a:rPr lang="en-US" dirty="0"/>
              <a:t>Red line is behind the blue but looks </a:t>
            </a:r>
            <a:r>
              <a:rPr lang="en-US" dirty="0" err="1"/>
              <a:t>infront</a:t>
            </a:r>
            <a:r>
              <a:rPr lang="en-US" dirty="0"/>
              <a:t>- see c4 of book for more</a:t>
            </a:r>
          </a:p>
        </p:txBody>
      </p:sp>
      <p:sp>
        <p:nvSpPr>
          <p:cNvPr id="4" name="Slide Number Placeholder 3"/>
          <p:cNvSpPr>
            <a:spLocks noGrp="1"/>
          </p:cNvSpPr>
          <p:nvPr>
            <p:ph type="sldNum" sz="quarter" idx="5"/>
          </p:nvPr>
        </p:nvSpPr>
        <p:spPr/>
        <p:txBody>
          <a:bodyPr/>
          <a:lstStyle/>
          <a:p>
            <a:fld id="{08711910-369A-490D-B618-3CD319D62216}" type="slidenum">
              <a:rPr lang="en-US" smtClean="0"/>
              <a:t>106</a:t>
            </a:fld>
            <a:endParaRPr lang="en-US"/>
          </a:p>
        </p:txBody>
      </p:sp>
    </p:spTree>
    <p:extLst>
      <p:ext uri="{BB962C8B-B14F-4D97-AF65-F5344CB8AC3E}">
        <p14:creationId xmlns:p14="http://schemas.microsoft.com/office/powerpoint/2010/main" val="2270560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107</a:t>
            </a:fld>
            <a:endParaRPr lang="en-US"/>
          </a:p>
        </p:txBody>
      </p:sp>
    </p:spTree>
    <p:extLst>
      <p:ext uri="{BB962C8B-B14F-4D97-AF65-F5344CB8AC3E}">
        <p14:creationId xmlns:p14="http://schemas.microsoft.com/office/powerpoint/2010/main" val="2014004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temp chart….</a:t>
            </a:r>
          </a:p>
        </p:txBody>
      </p:sp>
      <p:sp>
        <p:nvSpPr>
          <p:cNvPr id="4" name="Slide Number Placeholder 3"/>
          <p:cNvSpPr>
            <a:spLocks noGrp="1"/>
          </p:cNvSpPr>
          <p:nvPr>
            <p:ph type="sldNum" sz="quarter" idx="5"/>
          </p:nvPr>
        </p:nvSpPr>
        <p:spPr/>
        <p:txBody>
          <a:bodyPr/>
          <a:lstStyle/>
          <a:p>
            <a:fld id="{08711910-369A-490D-B618-3CD319D62216}" type="slidenum">
              <a:rPr lang="en-US" smtClean="0"/>
              <a:t>108</a:t>
            </a:fld>
            <a:endParaRPr lang="en-US"/>
          </a:p>
        </p:txBody>
      </p:sp>
    </p:spTree>
    <p:extLst>
      <p:ext uri="{BB962C8B-B14F-4D97-AF65-F5344CB8AC3E}">
        <p14:creationId xmlns:p14="http://schemas.microsoft.com/office/powerpoint/2010/main" val="2733010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what your audience already knows/thinks/associations</a:t>
            </a:r>
          </a:p>
          <a:p>
            <a:r>
              <a:rPr lang="en-US" dirty="0" err="1"/>
              <a:t>Ie</a:t>
            </a:r>
            <a:r>
              <a:rPr lang="en-US" dirty="0"/>
              <a:t>. red is hot, blue is cold</a:t>
            </a:r>
          </a:p>
          <a:p>
            <a:r>
              <a:rPr lang="en-US" dirty="0"/>
              <a:t>Less work to get the message</a:t>
            </a:r>
          </a:p>
        </p:txBody>
      </p:sp>
      <p:sp>
        <p:nvSpPr>
          <p:cNvPr id="4" name="Slide Number Placeholder 3"/>
          <p:cNvSpPr>
            <a:spLocks noGrp="1"/>
          </p:cNvSpPr>
          <p:nvPr>
            <p:ph type="sldNum" sz="quarter" idx="5"/>
          </p:nvPr>
        </p:nvSpPr>
        <p:spPr/>
        <p:txBody>
          <a:bodyPr/>
          <a:lstStyle/>
          <a:p>
            <a:fld id="{08711910-369A-490D-B618-3CD319D62216}" type="slidenum">
              <a:rPr lang="en-US" smtClean="0"/>
              <a:t>109</a:t>
            </a:fld>
            <a:endParaRPr lang="en-US"/>
          </a:p>
        </p:txBody>
      </p:sp>
    </p:spTree>
    <p:extLst>
      <p:ext uri="{BB962C8B-B14F-4D97-AF65-F5344CB8AC3E}">
        <p14:creationId xmlns:p14="http://schemas.microsoft.com/office/powerpoint/2010/main" val="1808585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colors that relate to your content if possible</a:t>
            </a:r>
          </a:p>
        </p:txBody>
      </p:sp>
      <p:sp>
        <p:nvSpPr>
          <p:cNvPr id="4" name="Slide Number Placeholder 3"/>
          <p:cNvSpPr>
            <a:spLocks noGrp="1"/>
          </p:cNvSpPr>
          <p:nvPr>
            <p:ph type="sldNum" sz="quarter" idx="5"/>
          </p:nvPr>
        </p:nvSpPr>
        <p:spPr/>
        <p:txBody>
          <a:bodyPr/>
          <a:lstStyle/>
          <a:p>
            <a:fld id="{08711910-369A-490D-B618-3CD319D62216}" type="slidenum">
              <a:rPr lang="en-US" smtClean="0"/>
              <a:t>110</a:t>
            </a:fld>
            <a:endParaRPr lang="en-US"/>
          </a:p>
        </p:txBody>
      </p:sp>
    </p:spTree>
    <p:extLst>
      <p:ext uri="{BB962C8B-B14F-4D97-AF65-F5344CB8AC3E}">
        <p14:creationId xmlns:p14="http://schemas.microsoft.com/office/powerpoint/2010/main" val="3264545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 box is 20% of a 3x4</a:t>
            </a:r>
          </a:p>
          <a:p>
            <a:endParaRPr lang="en-US" dirty="0"/>
          </a:p>
          <a:p>
            <a:r>
              <a:rPr lang="en-US" dirty="0"/>
              <a:t>https://</a:t>
            </a:r>
            <a:r>
              <a:rPr lang="en-US" dirty="0" err="1"/>
              <a:t>mitcommlab.mit.edu</a:t>
            </a:r>
            <a:r>
              <a:rPr lang="en-US" dirty="0"/>
              <a:t>/</a:t>
            </a:r>
            <a:r>
              <a:rPr lang="en-US" dirty="0" err="1"/>
              <a:t>nse</a:t>
            </a:r>
            <a:r>
              <a:rPr lang="en-US" dirty="0"/>
              <a:t>/</a:t>
            </a:r>
            <a:r>
              <a:rPr lang="en-US" dirty="0" err="1"/>
              <a:t>commkit</a:t>
            </a:r>
            <a:r>
              <a:rPr lang="en-US" dirty="0"/>
              <a:t>/poster/</a:t>
            </a:r>
          </a:p>
        </p:txBody>
      </p:sp>
      <p:sp>
        <p:nvSpPr>
          <p:cNvPr id="4" name="Slide Number Placeholder 3"/>
          <p:cNvSpPr>
            <a:spLocks noGrp="1"/>
          </p:cNvSpPr>
          <p:nvPr>
            <p:ph type="sldNum" sz="quarter" idx="5"/>
          </p:nvPr>
        </p:nvSpPr>
        <p:spPr/>
        <p:txBody>
          <a:bodyPr/>
          <a:lstStyle/>
          <a:p>
            <a:fld id="{08711910-369A-490D-B618-3CD319D62216}" type="slidenum">
              <a:rPr lang="en-US" smtClean="0"/>
              <a:t>19</a:t>
            </a:fld>
            <a:endParaRPr lang="en-US"/>
          </a:p>
        </p:txBody>
      </p:sp>
    </p:spTree>
    <p:extLst>
      <p:ext uri="{BB962C8B-B14F-4D97-AF65-F5344CB8AC3E}">
        <p14:creationId xmlns:p14="http://schemas.microsoft.com/office/powerpoint/2010/main" val="472363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colors that relate to your content if possible</a:t>
            </a:r>
          </a:p>
          <a:p>
            <a:r>
              <a:rPr lang="en-US" dirty="0"/>
              <a:t>It doesn’t need to be quite this obvious, but color can play a very strong role in interpretation</a:t>
            </a:r>
          </a:p>
        </p:txBody>
      </p:sp>
      <p:sp>
        <p:nvSpPr>
          <p:cNvPr id="4" name="Slide Number Placeholder 3"/>
          <p:cNvSpPr>
            <a:spLocks noGrp="1"/>
          </p:cNvSpPr>
          <p:nvPr>
            <p:ph type="sldNum" sz="quarter" idx="5"/>
          </p:nvPr>
        </p:nvSpPr>
        <p:spPr/>
        <p:txBody>
          <a:bodyPr/>
          <a:lstStyle/>
          <a:p>
            <a:fld id="{08711910-369A-490D-B618-3CD319D62216}" type="slidenum">
              <a:rPr lang="en-US" smtClean="0"/>
              <a:t>111</a:t>
            </a:fld>
            <a:endParaRPr lang="en-US"/>
          </a:p>
        </p:txBody>
      </p:sp>
    </p:spTree>
    <p:extLst>
      <p:ext uri="{BB962C8B-B14F-4D97-AF65-F5344CB8AC3E}">
        <p14:creationId xmlns:p14="http://schemas.microsoft.com/office/powerpoint/2010/main" val="612825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brewer- use for choosing color palette</a:t>
            </a:r>
          </a:p>
          <a:p>
            <a:r>
              <a:rPr lang="en-US" dirty="0"/>
              <a:t>Also works w </a:t>
            </a:r>
            <a:r>
              <a:rPr lang="en-US" dirty="0" err="1"/>
              <a:t>ggplot</a:t>
            </a:r>
            <a:r>
              <a:rPr lang="en-US" dirty="0"/>
              <a:t> 2  in R</a:t>
            </a:r>
          </a:p>
          <a:p>
            <a:endParaRPr lang="en-US" dirty="0"/>
          </a:p>
          <a:p>
            <a:r>
              <a:rPr lang="en-US" dirty="0"/>
              <a:t>Other similar tools out there for choosing colors</a:t>
            </a:r>
          </a:p>
        </p:txBody>
      </p:sp>
      <p:sp>
        <p:nvSpPr>
          <p:cNvPr id="4" name="Slide Number Placeholder 3"/>
          <p:cNvSpPr>
            <a:spLocks noGrp="1"/>
          </p:cNvSpPr>
          <p:nvPr>
            <p:ph type="sldNum" sz="quarter" idx="5"/>
          </p:nvPr>
        </p:nvSpPr>
        <p:spPr/>
        <p:txBody>
          <a:bodyPr/>
          <a:lstStyle/>
          <a:p>
            <a:fld id="{08711910-369A-490D-B618-3CD319D62216}" type="slidenum">
              <a:rPr lang="en-US" smtClean="0"/>
              <a:t>113</a:t>
            </a:fld>
            <a:endParaRPr lang="en-US"/>
          </a:p>
        </p:txBody>
      </p:sp>
    </p:spTree>
    <p:extLst>
      <p:ext uri="{BB962C8B-B14F-4D97-AF65-F5344CB8AC3E}">
        <p14:creationId xmlns:p14="http://schemas.microsoft.com/office/powerpoint/2010/main" val="40144138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a data viz- multiple tints/shades can show levels of a single variable</a:t>
            </a:r>
          </a:p>
        </p:txBody>
      </p:sp>
      <p:sp>
        <p:nvSpPr>
          <p:cNvPr id="4" name="Slide Number Placeholder 3"/>
          <p:cNvSpPr>
            <a:spLocks noGrp="1"/>
          </p:cNvSpPr>
          <p:nvPr>
            <p:ph type="sldNum" sz="quarter" idx="5"/>
          </p:nvPr>
        </p:nvSpPr>
        <p:spPr/>
        <p:txBody>
          <a:bodyPr/>
          <a:lstStyle/>
          <a:p>
            <a:fld id="{08711910-369A-490D-B618-3CD319D62216}" type="slidenum">
              <a:rPr lang="en-US" smtClean="0"/>
              <a:t>114</a:t>
            </a:fld>
            <a:endParaRPr lang="en-US"/>
          </a:p>
        </p:txBody>
      </p:sp>
    </p:spTree>
    <p:extLst>
      <p:ext uri="{BB962C8B-B14F-4D97-AF65-F5344CB8AC3E}">
        <p14:creationId xmlns:p14="http://schemas.microsoft.com/office/powerpoint/2010/main" val="3246529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Complementary- show opposition/differences- useful for comparisons – hot/cold</a:t>
            </a:r>
          </a:p>
          <a:p>
            <a:r>
              <a:rPr lang="en-US" dirty="0"/>
              <a:t>Complementary- opposite sides of color wheel</a:t>
            </a:r>
          </a:p>
          <a:p>
            <a:r>
              <a:rPr lang="en-US" dirty="0"/>
              <a:t>Just 1 way of thinking about color</a:t>
            </a:r>
          </a:p>
        </p:txBody>
      </p:sp>
      <p:sp>
        <p:nvSpPr>
          <p:cNvPr id="4" name="Slide Number Placeholder 3"/>
          <p:cNvSpPr>
            <a:spLocks noGrp="1"/>
          </p:cNvSpPr>
          <p:nvPr>
            <p:ph type="sldNum" sz="quarter" idx="5"/>
          </p:nvPr>
        </p:nvSpPr>
        <p:spPr/>
        <p:txBody>
          <a:bodyPr/>
          <a:lstStyle/>
          <a:p>
            <a:fld id="{08711910-369A-490D-B618-3CD319D62216}" type="slidenum">
              <a:rPr lang="en-US" smtClean="0"/>
              <a:t>115</a:t>
            </a:fld>
            <a:endParaRPr lang="en-US"/>
          </a:p>
        </p:txBody>
      </p:sp>
    </p:spTree>
    <p:extLst>
      <p:ext uri="{BB962C8B-B14F-4D97-AF65-F5344CB8AC3E}">
        <p14:creationId xmlns:p14="http://schemas.microsoft.com/office/powerpoint/2010/main" val="1870169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Enables comparison across diff parts of poster</a:t>
            </a:r>
          </a:p>
          <a:p>
            <a:r>
              <a:rPr lang="en-US" dirty="0"/>
              <a:t>Helps us track a particular variable or sample throughout your research story- think color is designating a character in your story or a characteristic</a:t>
            </a:r>
          </a:p>
        </p:txBody>
      </p:sp>
      <p:sp>
        <p:nvSpPr>
          <p:cNvPr id="4" name="Slide Number Placeholder 3"/>
          <p:cNvSpPr>
            <a:spLocks noGrp="1"/>
          </p:cNvSpPr>
          <p:nvPr>
            <p:ph type="sldNum" sz="quarter" idx="5"/>
          </p:nvPr>
        </p:nvSpPr>
        <p:spPr/>
        <p:txBody>
          <a:bodyPr/>
          <a:lstStyle/>
          <a:p>
            <a:fld id="{08711910-369A-490D-B618-3CD319D62216}" type="slidenum">
              <a:rPr lang="en-US" smtClean="0"/>
              <a:t>117</a:t>
            </a:fld>
            <a:endParaRPr lang="en-US"/>
          </a:p>
        </p:txBody>
      </p:sp>
    </p:spTree>
    <p:extLst>
      <p:ext uri="{BB962C8B-B14F-4D97-AF65-F5344CB8AC3E}">
        <p14:creationId xmlns:p14="http://schemas.microsoft.com/office/powerpoint/2010/main" val="21003790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square cray fish example at the beginning did this</a:t>
            </a:r>
          </a:p>
        </p:txBody>
      </p:sp>
      <p:sp>
        <p:nvSpPr>
          <p:cNvPr id="4" name="Slide Number Placeholder 3"/>
          <p:cNvSpPr>
            <a:spLocks noGrp="1"/>
          </p:cNvSpPr>
          <p:nvPr>
            <p:ph type="sldNum" sz="quarter" idx="5"/>
          </p:nvPr>
        </p:nvSpPr>
        <p:spPr/>
        <p:txBody>
          <a:bodyPr/>
          <a:lstStyle/>
          <a:p>
            <a:fld id="{08711910-369A-490D-B618-3CD319D62216}" type="slidenum">
              <a:rPr lang="en-US" smtClean="0"/>
              <a:t>118</a:t>
            </a:fld>
            <a:endParaRPr lang="en-US"/>
          </a:p>
        </p:txBody>
      </p:sp>
    </p:spTree>
    <p:extLst>
      <p:ext uri="{BB962C8B-B14F-4D97-AF65-F5344CB8AC3E}">
        <p14:creationId xmlns:p14="http://schemas.microsoft.com/office/powerpoint/2010/main" val="9220692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choose a color from the photo using the dropper- not only for shapes, but for text as well</a:t>
            </a:r>
          </a:p>
          <a:p>
            <a:r>
              <a:rPr lang="en-US" dirty="0"/>
              <a:t>Can develop whole palettes around images</a:t>
            </a:r>
          </a:p>
        </p:txBody>
      </p:sp>
      <p:sp>
        <p:nvSpPr>
          <p:cNvPr id="4" name="Slide Number Placeholder 3"/>
          <p:cNvSpPr>
            <a:spLocks noGrp="1"/>
          </p:cNvSpPr>
          <p:nvPr>
            <p:ph type="sldNum" sz="quarter" idx="5"/>
          </p:nvPr>
        </p:nvSpPr>
        <p:spPr/>
        <p:txBody>
          <a:bodyPr/>
          <a:lstStyle/>
          <a:p>
            <a:fld id="{08711910-369A-490D-B618-3CD319D62216}" type="slidenum">
              <a:rPr lang="en-US" smtClean="0"/>
              <a:t>119</a:t>
            </a:fld>
            <a:endParaRPr lang="en-US"/>
          </a:p>
        </p:txBody>
      </p:sp>
    </p:spTree>
    <p:extLst>
      <p:ext uri="{BB962C8B-B14F-4D97-AF65-F5344CB8AC3E}">
        <p14:creationId xmlns:p14="http://schemas.microsoft.com/office/powerpoint/2010/main" val="2438559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120</a:t>
            </a:fld>
            <a:endParaRPr lang="en-US"/>
          </a:p>
        </p:txBody>
      </p:sp>
    </p:spTree>
    <p:extLst>
      <p:ext uri="{BB962C8B-B14F-4D97-AF65-F5344CB8AC3E}">
        <p14:creationId xmlns:p14="http://schemas.microsoft.com/office/powerpoint/2010/main" val="1284812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choose a color from the photo using the dropper</a:t>
            </a:r>
          </a:p>
        </p:txBody>
      </p:sp>
      <p:sp>
        <p:nvSpPr>
          <p:cNvPr id="4" name="Slide Number Placeholder 3"/>
          <p:cNvSpPr>
            <a:spLocks noGrp="1"/>
          </p:cNvSpPr>
          <p:nvPr>
            <p:ph type="sldNum" sz="quarter" idx="5"/>
          </p:nvPr>
        </p:nvSpPr>
        <p:spPr/>
        <p:txBody>
          <a:bodyPr/>
          <a:lstStyle/>
          <a:p>
            <a:fld id="{08711910-369A-490D-B618-3CD319D62216}" type="slidenum">
              <a:rPr lang="en-US" smtClean="0"/>
              <a:t>121</a:t>
            </a:fld>
            <a:endParaRPr lang="en-US"/>
          </a:p>
        </p:txBody>
      </p:sp>
    </p:spTree>
    <p:extLst>
      <p:ext uri="{BB962C8B-B14F-4D97-AF65-F5344CB8AC3E}">
        <p14:creationId xmlns:p14="http://schemas.microsoft.com/office/powerpoint/2010/main" val="20038175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 choose a color from the photo using the dropper</a:t>
            </a:r>
          </a:p>
        </p:txBody>
      </p:sp>
      <p:sp>
        <p:nvSpPr>
          <p:cNvPr id="4" name="Slide Number Placeholder 3"/>
          <p:cNvSpPr>
            <a:spLocks noGrp="1"/>
          </p:cNvSpPr>
          <p:nvPr>
            <p:ph type="sldNum" sz="quarter" idx="5"/>
          </p:nvPr>
        </p:nvSpPr>
        <p:spPr/>
        <p:txBody>
          <a:bodyPr/>
          <a:lstStyle/>
          <a:p>
            <a:fld id="{08711910-369A-490D-B618-3CD319D62216}" type="slidenum">
              <a:rPr lang="en-US" smtClean="0"/>
              <a:t>122</a:t>
            </a:fld>
            <a:endParaRPr lang="en-US"/>
          </a:p>
        </p:txBody>
      </p:sp>
    </p:spTree>
    <p:extLst>
      <p:ext uri="{BB962C8B-B14F-4D97-AF65-F5344CB8AC3E}">
        <p14:creationId xmlns:p14="http://schemas.microsoft.com/office/powerpoint/2010/main" val="223115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23</a:t>
            </a:fld>
            <a:endParaRPr lang="en-US"/>
          </a:p>
        </p:txBody>
      </p:sp>
    </p:spTree>
    <p:extLst>
      <p:ext uri="{BB962C8B-B14F-4D97-AF65-F5344CB8AC3E}">
        <p14:creationId xmlns:p14="http://schemas.microsoft.com/office/powerpoint/2010/main" val="4179440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choosing those- keep in mind their relationship to one another and contrast and other constraints</a:t>
            </a:r>
          </a:p>
        </p:txBody>
      </p:sp>
      <p:sp>
        <p:nvSpPr>
          <p:cNvPr id="4" name="Slide Number Placeholder 3"/>
          <p:cNvSpPr>
            <a:spLocks noGrp="1"/>
          </p:cNvSpPr>
          <p:nvPr>
            <p:ph type="sldNum" sz="quarter" idx="5"/>
          </p:nvPr>
        </p:nvSpPr>
        <p:spPr/>
        <p:txBody>
          <a:bodyPr/>
          <a:lstStyle/>
          <a:p>
            <a:fld id="{08711910-369A-490D-B618-3CD319D62216}" type="slidenum">
              <a:rPr lang="en-US" smtClean="0"/>
              <a:t>123</a:t>
            </a:fld>
            <a:endParaRPr lang="en-US"/>
          </a:p>
        </p:txBody>
      </p:sp>
    </p:spTree>
    <p:extLst>
      <p:ext uri="{BB962C8B-B14F-4D97-AF65-F5344CB8AC3E}">
        <p14:creationId xmlns:p14="http://schemas.microsoft.com/office/powerpoint/2010/main" val="5308694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wide range of ways to display data- choose wisely- see data viz resources for more</a:t>
            </a:r>
          </a:p>
          <a:p>
            <a:r>
              <a:rPr lang="en-US" dirty="0"/>
              <a:t>If you are using actual images like photos- include scale</a:t>
            </a:r>
          </a:p>
          <a:p>
            <a:r>
              <a:rPr lang="en-US" dirty="0"/>
              <a:t>Consider positioning, cropping, rule of thirds, layout, direction, etc.</a:t>
            </a:r>
          </a:p>
        </p:txBody>
      </p:sp>
      <p:sp>
        <p:nvSpPr>
          <p:cNvPr id="4" name="Slide Number Placeholder 3"/>
          <p:cNvSpPr>
            <a:spLocks noGrp="1"/>
          </p:cNvSpPr>
          <p:nvPr>
            <p:ph type="sldNum" sz="quarter" idx="5"/>
          </p:nvPr>
        </p:nvSpPr>
        <p:spPr/>
        <p:txBody>
          <a:bodyPr/>
          <a:lstStyle/>
          <a:p>
            <a:fld id="{08711910-369A-490D-B618-3CD319D62216}" type="slidenum">
              <a:rPr lang="en-US" smtClean="0"/>
              <a:t>125</a:t>
            </a:fld>
            <a:endParaRPr lang="en-US"/>
          </a:p>
        </p:txBody>
      </p:sp>
    </p:spTree>
    <p:extLst>
      <p:ext uri="{BB962C8B-B14F-4D97-AF65-F5344CB8AC3E}">
        <p14:creationId xmlns:p14="http://schemas.microsoft.com/office/powerpoint/2010/main" val="4176608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127</a:t>
            </a:fld>
            <a:endParaRPr lang="en-US"/>
          </a:p>
        </p:txBody>
      </p:sp>
    </p:spTree>
    <p:extLst>
      <p:ext uri="{BB962C8B-B14F-4D97-AF65-F5344CB8AC3E}">
        <p14:creationId xmlns:p14="http://schemas.microsoft.com/office/powerpoint/2010/main" val="27210303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file in </a:t>
            </a:r>
            <a:r>
              <a:rPr lang="en-US" dirty="0" err="1"/>
              <a:t>inkscape</a:t>
            </a:r>
            <a:r>
              <a:rPr lang="en-US" dirty="0"/>
              <a:t>- </a:t>
            </a:r>
            <a:r>
              <a:rPr lang="en-US" dirty="0" err="1"/>
              <a:t>svg</a:t>
            </a:r>
            <a:r>
              <a:rPr lang="en-US" dirty="0"/>
              <a:t>, </a:t>
            </a:r>
            <a:r>
              <a:rPr lang="en-US" dirty="0" err="1"/>
              <a:t>png</a:t>
            </a:r>
            <a:r>
              <a:rPr lang="en-US" dirty="0"/>
              <a:t>, eps, pdf all saved from </a:t>
            </a:r>
            <a:r>
              <a:rPr lang="en-US" dirty="0" err="1"/>
              <a:t>inkscape</a:t>
            </a:r>
            <a:r>
              <a:rPr lang="en-US" dirty="0"/>
              <a:t> (</a:t>
            </a:r>
            <a:r>
              <a:rPr lang="en-US" dirty="0" err="1"/>
              <a:t>png</a:t>
            </a:r>
            <a:r>
              <a:rPr lang="en-US" dirty="0"/>
              <a:t> exported from </a:t>
            </a:r>
            <a:r>
              <a:rPr lang="en-US" dirty="0" err="1"/>
              <a:t>inkscape</a:t>
            </a:r>
            <a:r>
              <a:rPr lang="en-US" dirty="0"/>
              <a:t>)</a:t>
            </a:r>
          </a:p>
          <a:p>
            <a:r>
              <a:rPr lang="en-US" dirty="0"/>
              <a:t>Ppt is all file forms put into ppt, then printed from ppt</a:t>
            </a:r>
          </a:p>
          <a:p>
            <a:r>
              <a:rPr lang="en-US" dirty="0"/>
              <a:t>Save as pdf to retain size (if using ppt print dialogue be ware the different fitting options)</a:t>
            </a:r>
          </a:p>
          <a:p>
            <a:r>
              <a:rPr lang="en-US" dirty="0"/>
              <a:t>These are all printed on the same printer</a:t>
            </a:r>
          </a:p>
          <a:p>
            <a:r>
              <a:rPr lang="en-US" dirty="0"/>
              <a:t>Note the sticker was a pdf sent to a professional printer with UVA standard color definitions and it still printed unexpected colors</a:t>
            </a:r>
          </a:p>
          <a:p>
            <a:r>
              <a:rPr lang="en-US" dirty="0"/>
              <a:t>This is all on mac</a:t>
            </a:r>
          </a:p>
        </p:txBody>
      </p:sp>
      <p:sp>
        <p:nvSpPr>
          <p:cNvPr id="4" name="Slide Number Placeholder 3"/>
          <p:cNvSpPr>
            <a:spLocks noGrp="1"/>
          </p:cNvSpPr>
          <p:nvPr>
            <p:ph type="sldNum" sz="quarter" idx="5"/>
          </p:nvPr>
        </p:nvSpPr>
        <p:spPr/>
        <p:txBody>
          <a:bodyPr/>
          <a:lstStyle/>
          <a:p>
            <a:fld id="{08711910-369A-490D-B618-3CD319D62216}" type="slidenum">
              <a:rPr lang="en-US" smtClean="0"/>
              <a:t>128</a:t>
            </a:fld>
            <a:endParaRPr lang="en-US"/>
          </a:p>
        </p:txBody>
      </p:sp>
    </p:spTree>
    <p:extLst>
      <p:ext uri="{BB962C8B-B14F-4D97-AF65-F5344CB8AC3E}">
        <p14:creationId xmlns:p14="http://schemas.microsoft.com/office/powerpoint/2010/main" val="40288170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129</a:t>
            </a:fld>
            <a:endParaRPr lang="en-US"/>
          </a:p>
        </p:txBody>
      </p:sp>
    </p:spTree>
    <p:extLst>
      <p:ext uri="{BB962C8B-B14F-4D97-AF65-F5344CB8AC3E}">
        <p14:creationId xmlns:p14="http://schemas.microsoft.com/office/powerpoint/2010/main" val="38256218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Pixelated flames</a:t>
            </a:r>
          </a:p>
        </p:txBody>
      </p:sp>
      <p:sp>
        <p:nvSpPr>
          <p:cNvPr id="4" name="Slide Number Placeholder 3"/>
          <p:cNvSpPr>
            <a:spLocks noGrp="1"/>
          </p:cNvSpPr>
          <p:nvPr>
            <p:ph type="sldNum" sz="quarter" idx="5"/>
          </p:nvPr>
        </p:nvSpPr>
        <p:spPr/>
        <p:txBody>
          <a:bodyPr/>
          <a:lstStyle/>
          <a:p>
            <a:fld id="{08711910-369A-490D-B618-3CD319D62216}" type="slidenum">
              <a:rPr lang="en-US" smtClean="0"/>
              <a:t>130</a:t>
            </a:fld>
            <a:endParaRPr lang="en-US"/>
          </a:p>
        </p:txBody>
      </p:sp>
    </p:spTree>
    <p:extLst>
      <p:ext uri="{BB962C8B-B14F-4D97-AF65-F5344CB8AC3E}">
        <p14:creationId xmlns:p14="http://schemas.microsoft.com/office/powerpoint/2010/main" val="3782740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what is appropriate for your context &amp; situation</a:t>
            </a:r>
          </a:p>
        </p:txBody>
      </p:sp>
      <p:sp>
        <p:nvSpPr>
          <p:cNvPr id="4" name="Slide Number Placeholder 3"/>
          <p:cNvSpPr>
            <a:spLocks noGrp="1"/>
          </p:cNvSpPr>
          <p:nvPr>
            <p:ph type="sldNum" sz="quarter" idx="5"/>
          </p:nvPr>
        </p:nvSpPr>
        <p:spPr/>
        <p:txBody>
          <a:bodyPr/>
          <a:lstStyle/>
          <a:p>
            <a:fld id="{08711910-369A-490D-B618-3CD319D62216}" type="slidenum">
              <a:rPr lang="en-US" smtClean="0"/>
              <a:t>134</a:t>
            </a:fld>
            <a:endParaRPr lang="en-US"/>
          </a:p>
        </p:txBody>
      </p:sp>
    </p:spTree>
    <p:extLst>
      <p:ext uri="{BB962C8B-B14F-4D97-AF65-F5344CB8AC3E}">
        <p14:creationId xmlns:p14="http://schemas.microsoft.com/office/powerpoint/2010/main" val="6977313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Vector handling preferred</a:t>
            </a:r>
          </a:p>
          <a:p>
            <a:r>
              <a:rPr lang="en-US" dirty="0"/>
              <a:t>Inkscape is free but results may vary based on device</a:t>
            </a:r>
          </a:p>
          <a:p>
            <a:r>
              <a:rPr lang="en-US" dirty="0"/>
              <a:t>Canva- have not used, some like it- free version templates only? Paid is like $120 annually?</a:t>
            </a:r>
          </a:p>
          <a:p>
            <a:r>
              <a:rPr lang="en-US" dirty="0"/>
              <a:t>Adobe products might be on some computers around campus?</a:t>
            </a:r>
          </a:p>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136</a:t>
            </a:fld>
            <a:endParaRPr lang="en-US"/>
          </a:p>
        </p:txBody>
      </p:sp>
    </p:spTree>
    <p:extLst>
      <p:ext uri="{BB962C8B-B14F-4D97-AF65-F5344CB8AC3E}">
        <p14:creationId xmlns:p14="http://schemas.microsoft.com/office/powerpoint/2010/main" val="3531363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Fabric- spoon flower, but sagging</a:t>
            </a:r>
          </a:p>
        </p:txBody>
      </p:sp>
      <p:sp>
        <p:nvSpPr>
          <p:cNvPr id="4" name="Slide Number Placeholder 3"/>
          <p:cNvSpPr>
            <a:spLocks noGrp="1"/>
          </p:cNvSpPr>
          <p:nvPr>
            <p:ph type="sldNum" sz="quarter" idx="5"/>
          </p:nvPr>
        </p:nvSpPr>
        <p:spPr/>
        <p:txBody>
          <a:bodyPr/>
          <a:lstStyle/>
          <a:p>
            <a:fld id="{08711910-369A-490D-B618-3CD319D62216}" type="slidenum">
              <a:rPr lang="en-US" smtClean="0"/>
              <a:t>139</a:t>
            </a:fld>
            <a:endParaRPr lang="en-US"/>
          </a:p>
        </p:txBody>
      </p:sp>
    </p:spTree>
    <p:extLst>
      <p:ext uri="{BB962C8B-B14F-4D97-AF65-F5344CB8AC3E}">
        <p14:creationId xmlns:p14="http://schemas.microsoft.com/office/powerpoint/2010/main" val="38040437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140</a:t>
            </a:fld>
            <a:endParaRPr lang="en-US"/>
          </a:p>
        </p:txBody>
      </p:sp>
    </p:spTree>
    <p:extLst>
      <p:ext uri="{BB962C8B-B14F-4D97-AF65-F5344CB8AC3E}">
        <p14:creationId xmlns:p14="http://schemas.microsoft.com/office/powerpoint/2010/main" val="327058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focus, hierarchy of info, direction, and one key message</a:t>
            </a:r>
          </a:p>
        </p:txBody>
      </p:sp>
      <p:sp>
        <p:nvSpPr>
          <p:cNvPr id="4" name="Slide Number Placeholder 3"/>
          <p:cNvSpPr>
            <a:spLocks noGrp="1"/>
          </p:cNvSpPr>
          <p:nvPr>
            <p:ph type="sldNum" sz="quarter" idx="5"/>
          </p:nvPr>
        </p:nvSpPr>
        <p:spPr/>
        <p:txBody>
          <a:bodyPr/>
          <a:lstStyle/>
          <a:p>
            <a:fld id="{08711910-369A-490D-B618-3CD319D62216}" type="slidenum">
              <a:rPr lang="en-US" smtClean="0"/>
              <a:t>24</a:t>
            </a:fld>
            <a:endParaRPr lang="en-US"/>
          </a:p>
        </p:txBody>
      </p:sp>
    </p:spTree>
    <p:extLst>
      <p:ext uri="{BB962C8B-B14F-4D97-AF65-F5344CB8AC3E}">
        <p14:creationId xmlns:p14="http://schemas.microsoft.com/office/powerpoint/2010/main" val="6398505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through where to stand when presenting- especially depending on size and layout- avoid needing to cross poster multiple times if possible</a:t>
            </a:r>
          </a:p>
        </p:txBody>
      </p:sp>
      <p:sp>
        <p:nvSpPr>
          <p:cNvPr id="4" name="Slide Number Placeholder 3"/>
          <p:cNvSpPr>
            <a:spLocks noGrp="1"/>
          </p:cNvSpPr>
          <p:nvPr>
            <p:ph type="sldNum" sz="quarter" idx="5"/>
          </p:nvPr>
        </p:nvSpPr>
        <p:spPr/>
        <p:txBody>
          <a:bodyPr/>
          <a:lstStyle/>
          <a:p>
            <a:fld id="{08711910-369A-490D-B618-3CD319D62216}" type="slidenum">
              <a:rPr lang="en-US" smtClean="0"/>
              <a:t>146</a:t>
            </a:fld>
            <a:endParaRPr lang="en-US"/>
          </a:p>
        </p:txBody>
      </p:sp>
    </p:spTree>
    <p:extLst>
      <p:ext uri="{BB962C8B-B14F-4D97-AF65-F5344CB8AC3E}">
        <p14:creationId xmlns:p14="http://schemas.microsoft.com/office/powerpoint/2010/main" val="34275576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148</a:t>
            </a:fld>
            <a:endParaRPr lang="en-US"/>
          </a:p>
        </p:txBody>
      </p:sp>
    </p:spTree>
    <p:extLst>
      <p:ext uri="{BB962C8B-B14F-4D97-AF65-F5344CB8AC3E}">
        <p14:creationId xmlns:p14="http://schemas.microsoft.com/office/powerpoint/2010/main" val="2540201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actual university poster template</a:t>
            </a:r>
          </a:p>
          <a:p>
            <a:r>
              <a:rPr lang="en-US" dirty="0"/>
              <a:t>Title 80, content 40</a:t>
            </a:r>
          </a:p>
        </p:txBody>
      </p:sp>
      <p:sp>
        <p:nvSpPr>
          <p:cNvPr id="4" name="Slide Number Placeholder 3"/>
          <p:cNvSpPr>
            <a:spLocks noGrp="1"/>
          </p:cNvSpPr>
          <p:nvPr>
            <p:ph type="sldNum" sz="quarter" idx="5"/>
          </p:nvPr>
        </p:nvSpPr>
        <p:spPr/>
        <p:txBody>
          <a:bodyPr/>
          <a:lstStyle/>
          <a:p>
            <a:fld id="{08711910-369A-490D-B618-3CD319D62216}" type="slidenum">
              <a:rPr lang="en-US" smtClean="0"/>
              <a:t>149</a:t>
            </a:fld>
            <a:endParaRPr lang="en-US"/>
          </a:p>
        </p:txBody>
      </p:sp>
    </p:spTree>
    <p:extLst>
      <p:ext uri="{BB962C8B-B14F-4D97-AF65-F5344CB8AC3E}">
        <p14:creationId xmlns:p14="http://schemas.microsoft.com/office/powerpoint/2010/main" val="11301320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actual university poster template</a:t>
            </a:r>
          </a:p>
          <a:p>
            <a:r>
              <a:rPr lang="en-US" dirty="0"/>
              <a:t>Title 80, content 40</a:t>
            </a:r>
          </a:p>
          <a:p>
            <a:endParaRPr lang="en-US" dirty="0"/>
          </a:p>
          <a:p>
            <a:r>
              <a:rPr lang="en-US" dirty="0"/>
              <a:t>Adding scaling features- green </a:t>
            </a:r>
            <a:r>
              <a:rPr lang="en-US" dirty="0" err="1"/>
              <a:t>sq</a:t>
            </a:r>
            <a:r>
              <a:rPr lang="en-US" dirty="0"/>
              <a:t> </a:t>
            </a:r>
            <a:r>
              <a:rPr lang="en-US" dirty="0" err="1"/>
              <a:t>postit</a:t>
            </a:r>
            <a:r>
              <a:rPr lang="en-US" dirty="0"/>
              <a:t> note 3”</a:t>
            </a:r>
          </a:p>
          <a:p>
            <a:r>
              <a:rPr lang="en-US" dirty="0"/>
              <a:t>Little blue square is 1”</a:t>
            </a:r>
          </a:p>
          <a:p>
            <a:r>
              <a:rPr lang="en-US" dirty="0"/>
              <a:t>Light green box is 4” height</a:t>
            </a:r>
          </a:p>
        </p:txBody>
      </p:sp>
      <p:sp>
        <p:nvSpPr>
          <p:cNvPr id="4" name="Slide Number Placeholder 3"/>
          <p:cNvSpPr>
            <a:spLocks noGrp="1"/>
          </p:cNvSpPr>
          <p:nvPr>
            <p:ph type="sldNum" sz="quarter" idx="5"/>
          </p:nvPr>
        </p:nvSpPr>
        <p:spPr/>
        <p:txBody>
          <a:bodyPr/>
          <a:lstStyle/>
          <a:p>
            <a:fld id="{08711910-369A-490D-B618-3CD319D62216}" type="slidenum">
              <a:rPr lang="en-US" smtClean="0"/>
              <a:t>150</a:t>
            </a:fld>
            <a:endParaRPr lang="en-US"/>
          </a:p>
        </p:txBody>
      </p:sp>
    </p:spTree>
    <p:extLst>
      <p:ext uri="{BB962C8B-B14F-4D97-AF65-F5344CB8AC3E}">
        <p14:creationId xmlns:p14="http://schemas.microsoft.com/office/powerpoint/2010/main" val="26214266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actual university poster template</a:t>
            </a:r>
          </a:p>
          <a:p>
            <a:r>
              <a:rPr lang="en-US" dirty="0"/>
              <a:t>Title 80, content 40</a:t>
            </a:r>
          </a:p>
          <a:p>
            <a:endParaRPr lang="en-US" dirty="0"/>
          </a:p>
          <a:p>
            <a:r>
              <a:rPr lang="en-US" dirty="0"/>
              <a:t>Adding scaling features- green </a:t>
            </a:r>
            <a:r>
              <a:rPr lang="en-US" dirty="0" err="1"/>
              <a:t>sq</a:t>
            </a:r>
            <a:r>
              <a:rPr lang="en-US" dirty="0"/>
              <a:t> </a:t>
            </a:r>
            <a:r>
              <a:rPr lang="en-US" dirty="0" err="1"/>
              <a:t>postit</a:t>
            </a:r>
            <a:r>
              <a:rPr lang="en-US" dirty="0"/>
              <a:t> note 3”</a:t>
            </a:r>
          </a:p>
          <a:p>
            <a:r>
              <a:rPr lang="en-US" dirty="0"/>
              <a:t>Little blue square is 1”</a:t>
            </a:r>
          </a:p>
          <a:p>
            <a:r>
              <a:rPr lang="en-US" dirty="0"/>
              <a:t>Light green box is 4” height</a:t>
            </a:r>
          </a:p>
        </p:txBody>
      </p:sp>
      <p:sp>
        <p:nvSpPr>
          <p:cNvPr id="4" name="Slide Number Placeholder 3"/>
          <p:cNvSpPr>
            <a:spLocks noGrp="1"/>
          </p:cNvSpPr>
          <p:nvPr>
            <p:ph type="sldNum" sz="quarter" idx="5"/>
          </p:nvPr>
        </p:nvSpPr>
        <p:spPr/>
        <p:txBody>
          <a:bodyPr/>
          <a:lstStyle/>
          <a:p>
            <a:fld id="{08711910-369A-490D-B618-3CD319D62216}" type="slidenum">
              <a:rPr lang="en-US" smtClean="0"/>
              <a:t>151</a:t>
            </a:fld>
            <a:endParaRPr lang="en-US"/>
          </a:p>
        </p:txBody>
      </p:sp>
    </p:spTree>
    <p:extLst>
      <p:ext uri="{BB962C8B-B14F-4D97-AF65-F5344CB8AC3E}">
        <p14:creationId xmlns:p14="http://schemas.microsoft.com/office/powerpoint/2010/main" val="2781107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155</a:t>
            </a:fld>
            <a:endParaRPr lang="en-US"/>
          </a:p>
        </p:txBody>
      </p:sp>
    </p:spTree>
    <p:extLst>
      <p:ext uri="{BB962C8B-B14F-4D97-AF65-F5344CB8AC3E}">
        <p14:creationId xmlns:p14="http://schemas.microsoft.com/office/powerpoint/2010/main" val="29450607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156</a:t>
            </a:fld>
            <a:endParaRPr lang="en-US"/>
          </a:p>
        </p:txBody>
      </p:sp>
    </p:spTree>
    <p:extLst>
      <p:ext uri="{BB962C8B-B14F-4D97-AF65-F5344CB8AC3E}">
        <p14:creationId xmlns:p14="http://schemas.microsoft.com/office/powerpoint/2010/main" val="22009691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971D5-E0FE-F140-BF93-BE7DF2E4179F}" type="slidenum">
              <a:rPr lang="en-US" smtClean="0"/>
              <a:t>160</a:t>
            </a:fld>
            <a:endParaRPr lang="en-US"/>
          </a:p>
        </p:txBody>
      </p:sp>
    </p:spTree>
    <p:extLst>
      <p:ext uri="{BB962C8B-B14F-4D97-AF65-F5344CB8AC3E}">
        <p14:creationId xmlns:p14="http://schemas.microsoft.com/office/powerpoint/2010/main" val="234519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overkill, not many small things- even lots of small images can be problematic</a:t>
            </a:r>
          </a:p>
          <a:p>
            <a:r>
              <a:rPr lang="en-US" dirty="0"/>
              <a:t>Even organizing and grouping may not fix too much info and confusion</a:t>
            </a:r>
          </a:p>
          <a:p>
            <a:endParaRPr lang="en-US" dirty="0"/>
          </a:p>
        </p:txBody>
      </p:sp>
      <p:sp>
        <p:nvSpPr>
          <p:cNvPr id="4" name="Slide Number Placeholder 3"/>
          <p:cNvSpPr>
            <a:spLocks noGrp="1"/>
          </p:cNvSpPr>
          <p:nvPr>
            <p:ph type="sldNum" sz="quarter" idx="5"/>
          </p:nvPr>
        </p:nvSpPr>
        <p:spPr/>
        <p:txBody>
          <a:bodyPr/>
          <a:lstStyle/>
          <a:p>
            <a:fld id="{08711910-369A-490D-B618-3CD319D62216}" type="slidenum">
              <a:rPr lang="en-US" smtClean="0"/>
              <a:t>25</a:t>
            </a:fld>
            <a:endParaRPr lang="en-US"/>
          </a:p>
        </p:txBody>
      </p:sp>
    </p:spTree>
    <p:extLst>
      <p:ext uri="{BB962C8B-B14F-4D97-AF65-F5344CB8AC3E}">
        <p14:creationId xmlns:p14="http://schemas.microsoft.com/office/powerpoint/2010/main" val="237053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go so wrong</a:t>
            </a:r>
          </a:p>
        </p:txBody>
      </p:sp>
      <p:sp>
        <p:nvSpPr>
          <p:cNvPr id="4" name="Slide Number Placeholder 3"/>
          <p:cNvSpPr>
            <a:spLocks noGrp="1"/>
          </p:cNvSpPr>
          <p:nvPr>
            <p:ph type="sldNum" sz="quarter" idx="5"/>
          </p:nvPr>
        </p:nvSpPr>
        <p:spPr/>
        <p:txBody>
          <a:bodyPr/>
          <a:lstStyle/>
          <a:p>
            <a:fld id="{08711910-369A-490D-B618-3CD319D62216}" type="slidenum">
              <a:rPr lang="en-US" smtClean="0"/>
              <a:t>26</a:t>
            </a:fld>
            <a:endParaRPr lang="en-US"/>
          </a:p>
        </p:txBody>
      </p:sp>
    </p:spTree>
    <p:extLst>
      <p:ext uri="{BB962C8B-B14F-4D97-AF65-F5344CB8AC3E}">
        <p14:creationId xmlns:p14="http://schemas.microsoft.com/office/powerpoint/2010/main" val="2024128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578800" y="436133"/>
            <a:ext cx="11034400" cy="188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569900" y="840300"/>
            <a:ext cx="11034400" cy="2056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64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22" name="Shape 22"/>
          <p:cNvSpPr txBox="1">
            <a:spLocks noGrp="1"/>
          </p:cNvSpPr>
          <p:nvPr>
            <p:ph type="subTitle" idx="1"/>
          </p:nvPr>
        </p:nvSpPr>
        <p:spPr>
          <a:xfrm>
            <a:off x="594633" y="4317933"/>
            <a:ext cx="11034400" cy="16556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32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0438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610680" y="3396576"/>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323045"/>
            <a:ext cx="11849319" cy="847200"/>
          </a:xfrm>
        </p:spPr>
        <p:txBody>
          <a:bodyPr/>
          <a:lstStyle>
            <a:lvl1pPr algn="ctr">
              <a:defRPr sz="8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77735" y="1700962"/>
            <a:ext cx="11849100" cy="913287"/>
          </a:xfrm>
        </p:spPr>
        <p:txBody>
          <a:bodyPr/>
          <a:lstStyle>
            <a:lvl1pPr marL="101597" indent="0" algn="ctr">
              <a:buNone/>
              <a:defRPr sz="16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3757901"/>
            <a:ext cx="6471343" cy="626532"/>
          </a:xfrm>
        </p:spPr>
        <p:txBody>
          <a:bodyPr vert="horz"/>
          <a:lstStyle>
            <a:lvl1pPr marL="101597" indent="0" algn="r">
              <a:buNone/>
              <a:defRPr b="1">
                <a:solidFill>
                  <a:srgbClr val="212D4A"/>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4396856"/>
            <a:ext cx="7265751" cy="1476120"/>
          </a:xfrm>
        </p:spPr>
        <p:txBody>
          <a:bodyPr vert="horz"/>
          <a:lstStyle>
            <a:lvl1pPr marL="101597" indent="0" algn="r">
              <a:buNone/>
              <a:defRPr b="0">
                <a:solidFill>
                  <a:srgbClr val="212D4A"/>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2530149"/>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00956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310300" y="1069533"/>
            <a:ext cx="11332000" cy="208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555000" y="222333"/>
            <a:ext cx="11082000" cy="8472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872267" y="1467000"/>
            <a:ext cx="10334995" cy="4664000"/>
          </a:xfrm>
          <a:prstGeom prst="rect">
            <a:avLst/>
          </a:prstGeom>
        </p:spPr>
        <p:txBody>
          <a:bodyPr spcFirstLastPara="1" wrap="square" lIns="91425" tIns="91425" rIns="91425" bIns="91425" anchor="t" anchorCtr="0"/>
          <a:lstStyle>
            <a:lvl1pPr marL="609585" lvl="0" indent="-507987" rtl="0">
              <a:spcBef>
                <a:spcPts val="0"/>
              </a:spcBef>
              <a:spcAft>
                <a:spcPts val="0"/>
              </a:spcAft>
              <a:buSzPts val="2400"/>
              <a:buChar char="●"/>
              <a:defRPr/>
            </a:lvl1pPr>
            <a:lvl2pPr marL="1219170" lvl="1" indent="-491054" rtl="0">
              <a:spcBef>
                <a:spcPts val="1733"/>
              </a:spcBef>
              <a:spcAft>
                <a:spcPts val="0"/>
              </a:spcAft>
              <a:buSzPts val="2200"/>
              <a:buChar char="○"/>
              <a:defRPr/>
            </a:lvl2pPr>
            <a:lvl3pPr marL="1828754" lvl="2" indent="-474121" rtl="0">
              <a:spcBef>
                <a:spcPts val="1733"/>
              </a:spcBef>
              <a:spcAft>
                <a:spcPts val="0"/>
              </a:spcAft>
              <a:buSzPts val="2000"/>
              <a:buChar char="■"/>
              <a:defRPr/>
            </a:lvl3pPr>
            <a:lvl4pPr marL="2438339" lvl="3" indent="-465655" rtl="0">
              <a:spcBef>
                <a:spcPts val="1733"/>
              </a:spcBef>
              <a:spcAft>
                <a:spcPts val="0"/>
              </a:spcAft>
              <a:buSzPts val="1900"/>
              <a:buChar char="●"/>
              <a:defRPr/>
            </a:lvl4pPr>
            <a:lvl5pPr marL="3047924" lvl="4" indent="-457189" rtl="0">
              <a:spcBef>
                <a:spcPts val="1733"/>
              </a:spcBef>
              <a:spcAft>
                <a:spcPts val="0"/>
              </a:spcAft>
              <a:buSzPts val="1800"/>
              <a:buChar char="○"/>
              <a:defRPr/>
            </a:lvl5pPr>
            <a:lvl6pPr marL="3657509" lvl="5" indent="-440256" rtl="0">
              <a:spcBef>
                <a:spcPts val="1733"/>
              </a:spcBef>
              <a:spcAft>
                <a:spcPts val="0"/>
              </a:spcAft>
              <a:buSzPts val="1600"/>
              <a:buChar char="■"/>
              <a:defRPr/>
            </a:lvl6pPr>
            <a:lvl7pPr marL="4267093" lvl="6" indent="-423323" rtl="0">
              <a:spcBef>
                <a:spcPts val="1733"/>
              </a:spcBef>
              <a:spcAft>
                <a:spcPts val="0"/>
              </a:spcAft>
              <a:buSzPts val="1400"/>
              <a:buChar char="●"/>
              <a:defRPr/>
            </a:lvl7pPr>
            <a:lvl8pPr marL="4876678" lvl="7" indent="-423323" rtl="0">
              <a:spcBef>
                <a:spcPts val="1733"/>
              </a:spcBef>
              <a:spcAft>
                <a:spcPts val="0"/>
              </a:spcAft>
              <a:buSzPts val="1400"/>
              <a:buChar char="○"/>
              <a:defRPr/>
            </a:lvl8pPr>
            <a:lvl9pPr marL="5486263" lvl="8" indent="-423323" rtl="0">
              <a:spcBef>
                <a:spcPts val="1733"/>
              </a:spcBef>
              <a:spcAft>
                <a:spcPts val="1733"/>
              </a:spcAft>
              <a:buSzPts val="1400"/>
              <a:buChar char="■"/>
              <a:defRPr/>
            </a:lvl9pPr>
          </a:lstStyle>
          <a:p>
            <a:endParaRPr dirty="0"/>
          </a:p>
        </p:txBody>
      </p:sp>
      <p:sp>
        <p:nvSpPr>
          <p:cNvPr id="169" name="Shape 16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504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3303632" y="554200"/>
            <a:ext cx="83256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3162300" y="840300"/>
            <a:ext cx="8442000" cy="2056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3187023" y="4317933"/>
            <a:ext cx="8442000" cy="16556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89329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2">
  <p:cSld name="Title slide 1 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230367" y="602367"/>
            <a:ext cx="11678000" cy="356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35800" y="840300"/>
            <a:ext cx="11920400" cy="2056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35800" y="3508767"/>
            <a:ext cx="11920400" cy="11872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9" name="Shape 39"/>
          <p:cNvPicPr preferRelativeResize="0"/>
          <p:nvPr/>
        </p:nvPicPr>
        <p:blipFill>
          <a:blip r:embed="rId2">
            <a:alphaModFix/>
          </a:blip>
          <a:stretch>
            <a:fillRect/>
          </a:stretch>
        </p:blipFill>
        <p:spPr>
          <a:xfrm>
            <a:off x="1435401" y="4856134"/>
            <a:ext cx="9538167" cy="1912367"/>
          </a:xfrm>
          <a:prstGeom prst="rect">
            <a:avLst/>
          </a:prstGeom>
          <a:noFill/>
          <a:ln>
            <a:noFill/>
          </a:ln>
        </p:spPr>
      </p:pic>
    </p:spTree>
    <p:extLst>
      <p:ext uri="{BB962C8B-B14F-4D97-AF65-F5344CB8AC3E}">
        <p14:creationId xmlns:p14="http://schemas.microsoft.com/office/powerpoint/2010/main" val="4099014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2 1">
  <p:cSld name="Title slide 1 2 2 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230367" y="1265600"/>
            <a:ext cx="11920400" cy="2056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49" name="Shape 49"/>
          <p:cNvPicPr preferRelativeResize="0"/>
          <p:nvPr/>
        </p:nvPicPr>
        <p:blipFill>
          <a:blip r:embed="rId2">
            <a:alphaModFix/>
          </a:blip>
          <a:stretch>
            <a:fillRect/>
          </a:stretch>
        </p:blipFill>
        <p:spPr>
          <a:xfrm>
            <a:off x="2371468" y="2691069"/>
            <a:ext cx="7449065" cy="3762299"/>
          </a:xfrm>
          <a:prstGeom prst="rect">
            <a:avLst/>
          </a:prstGeom>
          <a:noFill/>
          <a:ln>
            <a:noFill/>
          </a:ln>
        </p:spPr>
      </p:pic>
      <p:sp>
        <p:nvSpPr>
          <p:cNvPr id="50" name="Shape 50"/>
          <p:cNvSpPr txBox="1">
            <a:spLocks noGrp="1"/>
          </p:cNvSpPr>
          <p:nvPr>
            <p:ph type="subTitle" idx="1"/>
          </p:nvPr>
        </p:nvSpPr>
        <p:spPr>
          <a:xfrm>
            <a:off x="0" y="5266167"/>
            <a:ext cx="11920400" cy="11872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257000" y="2976967"/>
            <a:ext cx="11678000" cy="35600"/>
          </a:xfrm>
          <a:prstGeom prst="straightConnector1">
            <a:avLst/>
          </a:prstGeom>
          <a:noFill/>
          <a:ln w="28575" cap="flat" cmpd="sng">
            <a:solidFill>
              <a:schemeClr val="lt1"/>
            </a:solidFill>
            <a:prstDash val="dot"/>
            <a:round/>
            <a:headEnd type="none" w="sm" len="sm"/>
            <a:tailEnd type="none" w="sm" len="sm"/>
          </a:ln>
        </p:spPr>
      </p:cxnSp>
    </p:spTree>
    <p:extLst>
      <p:ext uri="{BB962C8B-B14F-4D97-AF65-F5344CB8AC3E}">
        <p14:creationId xmlns:p14="http://schemas.microsoft.com/office/powerpoint/2010/main" val="2821241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2 2 1 1">
  <p:cSld name="Title slide 1 2 2 1 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230367" y="1265600"/>
            <a:ext cx="11920400" cy="2056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55" name="Shape 55"/>
          <p:cNvPicPr preferRelativeResize="0"/>
          <p:nvPr/>
        </p:nvPicPr>
        <p:blipFill>
          <a:blip r:embed="rId2">
            <a:alphaModFix/>
          </a:blip>
          <a:stretch>
            <a:fillRect/>
          </a:stretch>
        </p:blipFill>
        <p:spPr>
          <a:xfrm>
            <a:off x="2371468" y="4011869"/>
            <a:ext cx="7449065" cy="3762299"/>
          </a:xfrm>
          <a:prstGeom prst="rect">
            <a:avLst/>
          </a:prstGeom>
          <a:noFill/>
          <a:ln>
            <a:noFill/>
          </a:ln>
        </p:spPr>
      </p:pic>
      <p:sp>
        <p:nvSpPr>
          <p:cNvPr id="56" name="Shape 56"/>
          <p:cNvSpPr txBox="1">
            <a:spLocks noGrp="1"/>
          </p:cNvSpPr>
          <p:nvPr>
            <p:ph type="subTitle" idx="1"/>
          </p:nvPr>
        </p:nvSpPr>
        <p:spPr>
          <a:xfrm>
            <a:off x="135800" y="3007333"/>
            <a:ext cx="11920400" cy="11872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257000" y="2976967"/>
            <a:ext cx="11678000" cy="35600"/>
          </a:xfrm>
          <a:prstGeom prst="straightConnector1">
            <a:avLst/>
          </a:prstGeom>
          <a:noFill/>
          <a:ln w="28575" cap="flat" cmpd="sng">
            <a:solidFill>
              <a:schemeClr val="lt1"/>
            </a:solidFill>
            <a:prstDash val="dot"/>
            <a:round/>
            <a:headEnd type="none" w="sm" len="sm"/>
            <a:tailEnd type="none" w="sm" len="sm"/>
          </a:ln>
        </p:spPr>
      </p:cxnSp>
    </p:spTree>
    <p:extLst>
      <p:ext uri="{BB962C8B-B14F-4D97-AF65-F5344CB8AC3E}">
        <p14:creationId xmlns:p14="http://schemas.microsoft.com/office/powerpoint/2010/main" val="2839482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2 2 1 1 1">
  <p:cSld name="Title slide 1 2 2 1 1 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230367" y="1265600"/>
            <a:ext cx="11920400" cy="2056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61" name="Shape 61"/>
          <p:cNvPicPr preferRelativeResize="0"/>
          <p:nvPr/>
        </p:nvPicPr>
        <p:blipFill>
          <a:blip r:embed="rId2">
            <a:alphaModFix/>
          </a:blip>
          <a:stretch>
            <a:fillRect/>
          </a:stretch>
        </p:blipFill>
        <p:spPr>
          <a:xfrm>
            <a:off x="2371468" y="4011869"/>
            <a:ext cx="7449065" cy="3762299"/>
          </a:xfrm>
          <a:prstGeom prst="rect">
            <a:avLst/>
          </a:prstGeom>
          <a:noFill/>
          <a:ln>
            <a:noFill/>
          </a:ln>
        </p:spPr>
      </p:pic>
      <p:sp>
        <p:nvSpPr>
          <p:cNvPr id="62" name="Shape 62"/>
          <p:cNvSpPr txBox="1">
            <a:spLocks noGrp="1"/>
          </p:cNvSpPr>
          <p:nvPr>
            <p:ph type="subTitle" idx="1"/>
          </p:nvPr>
        </p:nvSpPr>
        <p:spPr>
          <a:xfrm>
            <a:off x="135800" y="3007333"/>
            <a:ext cx="11920400" cy="11872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257000" y="2976967"/>
            <a:ext cx="11678000" cy="35600"/>
          </a:xfrm>
          <a:prstGeom prst="straightConnector1">
            <a:avLst/>
          </a:prstGeom>
          <a:noFill/>
          <a:ln w="28575" cap="flat" cmpd="sng">
            <a:solidFill>
              <a:srgbClr val="E57200"/>
            </a:solidFill>
            <a:prstDash val="dot"/>
            <a:round/>
            <a:headEnd type="none" w="sm" len="sm"/>
            <a:tailEnd type="none" w="sm" len="sm"/>
          </a:ln>
        </p:spPr>
      </p:cxnSp>
    </p:spTree>
    <p:extLst>
      <p:ext uri="{BB962C8B-B14F-4D97-AF65-F5344CB8AC3E}">
        <p14:creationId xmlns:p14="http://schemas.microsoft.com/office/powerpoint/2010/main" val="2714828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2 2 1 1 1 1">
  <p:cSld name="Title slide 1 2 2 1 1 1 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2432201" y="-406398"/>
            <a:ext cx="7449065" cy="3762299"/>
          </a:xfrm>
          <a:prstGeom prst="rect">
            <a:avLst/>
          </a:prstGeom>
          <a:noFill/>
          <a:ln>
            <a:noFill/>
          </a:ln>
        </p:spPr>
      </p:pic>
      <p:sp>
        <p:nvSpPr>
          <p:cNvPr id="66" name="Shape 66"/>
          <p:cNvSpPr txBox="1">
            <a:spLocks noGrp="1"/>
          </p:cNvSpPr>
          <p:nvPr>
            <p:ph type="ctrTitle"/>
          </p:nvPr>
        </p:nvSpPr>
        <p:spPr>
          <a:xfrm>
            <a:off x="135800" y="3186400"/>
            <a:ext cx="11920400" cy="2056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68" name="Shape 68"/>
          <p:cNvSpPr txBox="1">
            <a:spLocks noGrp="1"/>
          </p:cNvSpPr>
          <p:nvPr>
            <p:ph type="subTitle" idx="1"/>
          </p:nvPr>
        </p:nvSpPr>
        <p:spPr>
          <a:xfrm>
            <a:off x="196533" y="5242400"/>
            <a:ext cx="11920400" cy="11872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317733" y="2517067"/>
            <a:ext cx="11678000" cy="35600"/>
          </a:xfrm>
          <a:prstGeom prst="straightConnector1">
            <a:avLst/>
          </a:prstGeom>
          <a:noFill/>
          <a:ln w="28575" cap="flat" cmpd="sng">
            <a:solidFill>
              <a:srgbClr val="E57200"/>
            </a:solidFill>
            <a:prstDash val="dot"/>
            <a:round/>
            <a:headEnd type="none" w="sm" len="sm"/>
            <a:tailEnd type="none" w="sm" len="sm"/>
          </a:ln>
        </p:spPr>
      </p:cxnSp>
    </p:spTree>
    <p:extLst>
      <p:ext uri="{BB962C8B-B14F-4D97-AF65-F5344CB8AC3E}">
        <p14:creationId xmlns:p14="http://schemas.microsoft.com/office/powerpoint/2010/main" val="1423316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1">
  <p:cSld name="Title slide 1 2 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230367" y="602367"/>
            <a:ext cx="11678000" cy="356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35800" y="840300"/>
            <a:ext cx="11920400" cy="2056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64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35800" y="3508767"/>
            <a:ext cx="11920400" cy="11872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5" name="Shape 75"/>
          <p:cNvPicPr preferRelativeResize="0"/>
          <p:nvPr/>
        </p:nvPicPr>
        <p:blipFill>
          <a:blip r:embed="rId2">
            <a:alphaModFix/>
          </a:blip>
          <a:stretch>
            <a:fillRect/>
          </a:stretch>
        </p:blipFill>
        <p:spPr>
          <a:xfrm>
            <a:off x="1435401" y="4856134"/>
            <a:ext cx="9538167" cy="1912367"/>
          </a:xfrm>
          <a:prstGeom prst="rect">
            <a:avLst/>
          </a:prstGeom>
          <a:noFill/>
          <a:ln>
            <a:noFill/>
          </a:ln>
        </p:spPr>
      </p:pic>
    </p:spTree>
    <p:extLst>
      <p:ext uri="{BB962C8B-B14F-4D97-AF65-F5344CB8AC3E}">
        <p14:creationId xmlns:p14="http://schemas.microsoft.com/office/powerpoint/2010/main" val="484267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3">
  <p:cSld name="Custom Layout 3">
    <p:spTree>
      <p:nvGrpSpPr>
        <p:cNvPr id="1" name="Shape 101"/>
        <p:cNvGrpSpPr/>
        <p:nvPr/>
      </p:nvGrpSpPr>
      <p:grpSpPr>
        <a:xfrm>
          <a:off x="0" y="0"/>
          <a:ext cx="0" cy="0"/>
          <a:chOff x="0" y="0"/>
          <a:chExt cx="0" cy="0"/>
        </a:xfrm>
      </p:grpSpPr>
      <p:sp>
        <p:nvSpPr>
          <p:cNvPr id="102" name="Shape 102"/>
          <p:cNvSpPr/>
          <p:nvPr/>
        </p:nvSpPr>
        <p:spPr>
          <a:xfrm>
            <a:off x="-159500" y="2516367"/>
            <a:ext cx="12528800" cy="2552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103" name="Shape 103"/>
          <p:cNvSpPr txBox="1">
            <a:spLocks noGrp="1"/>
          </p:cNvSpPr>
          <p:nvPr>
            <p:ph type="title"/>
          </p:nvPr>
        </p:nvSpPr>
        <p:spPr>
          <a:xfrm>
            <a:off x="792967" y="767933"/>
            <a:ext cx="11082000" cy="8472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extLst>
      <p:ext uri="{BB962C8B-B14F-4D97-AF65-F5344CB8AC3E}">
        <p14:creationId xmlns:p14="http://schemas.microsoft.com/office/powerpoint/2010/main" val="169314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1024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24"/>
        <p:cNvGrpSpPr/>
        <p:nvPr/>
      </p:nvGrpSpPr>
      <p:grpSpPr>
        <a:xfrm>
          <a:off x="0" y="0"/>
          <a:ext cx="0" cy="0"/>
          <a:chOff x="0" y="0"/>
          <a:chExt cx="0" cy="0"/>
        </a:xfrm>
      </p:grpSpPr>
      <p:cxnSp>
        <p:nvCxnSpPr>
          <p:cNvPr id="125" name="Shape 125"/>
          <p:cNvCxnSpPr/>
          <p:nvPr/>
        </p:nvCxnSpPr>
        <p:spPr>
          <a:xfrm rot="10800000" flipH="1">
            <a:off x="310300" y="1069533"/>
            <a:ext cx="11332000" cy="208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555000" y="222333"/>
            <a:ext cx="11082000" cy="8472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01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1 1 2">
  <p:cSld name="Title and body 1 1 2">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555000" y="222333"/>
            <a:ext cx="11082000" cy="8472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6" name="Shape 14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8035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1 1 1 3">
  <p:cSld name="Title and body 1 1 1 3">
    <p:spTree>
      <p:nvGrpSpPr>
        <p:cNvPr id="1" name="Shape 161"/>
        <p:cNvGrpSpPr/>
        <p:nvPr/>
      </p:nvGrpSpPr>
      <p:grpSpPr>
        <a:xfrm>
          <a:off x="0" y="0"/>
          <a:ext cx="0" cy="0"/>
          <a:chOff x="0" y="0"/>
          <a:chExt cx="0" cy="0"/>
        </a:xfrm>
      </p:grpSpPr>
      <p:cxnSp>
        <p:nvCxnSpPr>
          <p:cNvPr id="162" name="Shape 162"/>
          <p:cNvCxnSpPr/>
          <p:nvPr/>
        </p:nvCxnSpPr>
        <p:spPr>
          <a:xfrm rot="10800000" flipH="1">
            <a:off x="310300" y="1063133"/>
            <a:ext cx="10552800" cy="272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555000" y="222333"/>
            <a:ext cx="11082000" cy="8472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65755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1">
  <p:cSld name="Main point 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77465" y="949533"/>
            <a:ext cx="11378400" cy="51140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64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76" name="Shape 17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547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1 1 1 3">
  <p:cSld name="Main point 1 1 1 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77465" y="949533"/>
            <a:ext cx="11378400" cy="51140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64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endParaRPr/>
          </a:p>
        </p:txBody>
      </p:sp>
      <p:sp>
        <p:nvSpPr>
          <p:cNvPr id="188" name="Shape 18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6902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2 1">
  <p:cSld name="Section title and description 2 1">
    <p:spTree>
      <p:nvGrpSpPr>
        <p:cNvPr id="1" name="Shape 214"/>
        <p:cNvGrpSpPr/>
        <p:nvPr/>
      </p:nvGrpSpPr>
      <p:grpSpPr>
        <a:xfrm>
          <a:off x="0" y="0"/>
          <a:ext cx="0" cy="0"/>
          <a:chOff x="0" y="0"/>
          <a:chExt cx="0" cy="0"/>
        </a:xfrm>
      </p:grpSpPr>
      <p:sp>
        <p:nvSpPr>
          <p:cNvPr id="215" name="Shape 215"/>
          <p:cNvSpPr/>
          <p:nvPr/>
        </p:nvSpPr>
        <p:spPr>
          <a:xfrm>
            <a:off x="6096000" y="167"/>
            <a:ext cx="6096000" cy="6858000"/>
          </a:xfrm>
          <a:prstGeom prst="rect">
            <a:avLst/>
          </a:prstGeom>
          <a:solidFill>
            <a:srgbClr val="EB5F0C"/>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16" name="Shape 216"/>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4800">
                <a:solidFill>
                  <a:srgbClr val="232D4B"/>
                </a:solidFill>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17" name="Shape 217"/>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800">
                <a:solidFill>
                  <a:schemeClr val="lt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18" name="Shape 218"/>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507987" rtl="0">
              <a:spcBef>
                <a:spcPts val="0"/>
              </a:spcBef>
              <a:spcAft>
                <a:spcPts val="0"/>
              </a:spcAft>
              <a:buClr>
                <a:schemeClr val="lt1"/>
              </a:buClr>
              <a:buSzPts val="2400"/>
              <a:buChar char="●"/>
              <a:defRPr>
                <a:solidFill>
                  <a:schemeClr val="lt1"/>
                </a:solidFill>
              </a:defRPr>
            </a:lvl1pPr>
            <a:lvl2pPr marL="1219170" lvl="1" indent="-491054" rtl="0">
              <a:spcBef>
                <a:spcPts val="1733"/>
              </a:spcBef>
              <a:spcAft>
                <a:spcPts val="0"/>
              </a:spcAft>
              <a:buClr>
                <a:schemeClr val="lt1"/>
              </a:buClr>
              <a:buSzPts val="2200"/>
              <a:buChar char="○"/>
              <a:defRPr>
                <a:solidFill>
                  <a:schemeClr val="lt1"/>
                </a:solidFill>
              </a:defRPr>
            </a:lvl2pPr>
            <a:lvl3pPr marL="1828754" lvl="2" indent="-474121" rtl="0">
              <a:spcBef>
                <a:spcPts val="1733"/>
              </a:spcBef>
              <a:spcAft>
                <a:spcPts val="0"/>
              </a:spcAft>
              <a:buClr>
                <a:schemeClr val="lt1"/>
              </a:buClr>
              <a:buSzPts val="2000"/>
              <a:buChar char="■"/>
              <a:defRPr>
                <a:solidFill>
                  <a:schemeClr val="lt1"/>
                </a:solidFill>
              </a:defRPr>
            </a:lvl3pPr>
            <a:lvl4pPr marL="2438339" lvl="3" indent="-465655" rtl="0">
              <a:spcBef>
                <a:spcPts val="1733"/>
              </a:spcBef>
              <a:spcAft>
                <a:spcPts val="0"/>
              </a:spcAft>
              <a:buClr>
                <a:schemeClr val="lt1"/>
              </a:buClr>
              <a:buSzPts val="1900"/>
              <a:buChar char="●"/>
              <a:defRPr>
                <a:solidFill>
                  <a:schemeClr val="lt1"/>
                </a:solidFill>
              </a:defRPr>
            </a:lvl4pPr>
            <a:lvl5pPr marL="3047924" lvl="4" indent="-457189" rtl="0">
              <a:spcBef>
                <a:spcPts val="1733"/>
              </a:spcBef>
              <a:spcAft>
                <a:spcPts val="0"/>
              </a:spcAft>
              <a:buClr>
                <a:schemeClr val="lt1"/>
              </a:buClr>
              <a:buSzPts val="1800"/>
              <a:buChar char="○"/>
              <a:defRPr>
                <a:solidFill>
                  <a:schemeClr val="lt1"/>
                </a:solidFill>
              </a:defRPr>
            </a:lvl5pPr>
            <a:lvl6pPr marL="3657509" lvl="5" indent="-440256" rtl="0">
              <a:spcBef>
                <a:spcPts val="1733"/>
              </a:spcBef>
              <a:spcAft>
                <a:spcPts val="0"/>
              </a:spcAft>
              <a:buClr>
                <a:schemeClr val="lt1"/>
              </a:buClr>
              <a:buSzPts val="1600"/>
              <a:buChar char="■"/>
              <a:defRPr>
                <a:solidFill>
                  <a:schemeClr val="lt1"/>
                </a:solidFill>
              </a:defRPr>
            </a:lvl6pPr>
            <a:lvl7pPr marL="4267093" lvl="6" indent="-423323" rtl="0">
              <a:spcBef>
                <a:spcPts val="1733"/>
              </a:spcBef>
              <a:spcAft>
                <a:spcPts val="0"/>
              </a:spcAft>
              <a:buClr>
                <a:schemeClr val="lt1"/>
              </a:buClr>
              <a:buSzPts val="1400"/>
              <a:buChar char="●"/>
              <a:defRPr>
                <a:solidFill>
                  <a:schemeClr val="lt1"/>
                </a:solidFill>
              </a:defRPr>
            </a:lvl7pPr>
            <a:lvl8pPr marL="4876678" lvl="7" indent="-423323" rtl="0">
              <a:spcBef>
                <a:spcPts val="1733"/>
              </a:spcBef>
              <a:spcAft>
                <a:spcPts val="0"/>
              </a:spcAft>
              <a:buClr>
                <a:schemeClr val="lt1"/>
              </a:buClr>
              <a:buSzPts val="1400"/>
              <a:buChar char="○"/>
              <a:defRPr>
                <a:solidFill>
                  <a:schemeClr val="lt1"/>
                </a:solidFill>
              </a:defRPr>
            </a:lvl8pPr>
            <a:lvl9pPr marL="5486263" lvl="8" indent="-423323" rtl="0">
              <a:spcBef>
                <a:spcPts val="1733"/>
              </a:spcBef>
              <a:spcAft>
                <a:spcPts val="1733"/>
              </a:spcAft>
              <a:buClr>
                <a:schemeClr val="lt1"/>
              </a:buClr>
              <a:buSzPts val="1400"/>
              <a:buChar char="■"/>
              <a:defRPr>
                <a:solidFill>
                  <a:schemeClr val="lt1"/>
                </a:solidFill>
              </a:defRPr>
            </a:lvl9pPr>
          </a:lstStyle>
          <a:p>
            <a:endParaRPr/>
          </a:p>
        </p:txBody>
      </p:sp>
      <p:sp>
        <p:nvSpPr>
          <p:cNvPr id="219" name="Shape 219"/>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61826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26"/>
        <p:cNvGrpSpPr/>
        <p:nvPr/>
      </p:nvGrpSpPr>
      <p:grpSpPr>
        <a:xfrm>
          <a:off x="0" y="0"/>
          <a:ext cx="0" cy="0"/>
          <a:chOff x="0" y="0"/>
          <a:chExt cx="0" cy="0"/>
        </a:xfrm>
      </p:grpSpPr>
      <p:sp>
        <p:nvSpPr>
          <p:cNvPr id="227" name="Shape 227"/>
          <p:cNvSpPr/>
          <p:nvPr/>
        </p:nvSpPr>
        <p:spPr>
          <a:xfrm>
            <a:off x="6096000" y="167"/>
            <a:ext cx="6096000" cy="6858000"/>
          </a:xfrm>
          <a:prstGeom prst="rect">
            <a:avLst/>
          </a:prstGeom>
          <a:solidFill>
            <a:srgbClr val="EB5F0C"/>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28" name="Shape 228"/>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48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29" name="Shape 22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800">
                <a:solidFill>
                  <a:srgbClr val="232D4B"/>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0" name="Shape 23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507987" rtl="0">
              <a:spcBef>
                <a:spcPts val="0"/>
              </a:spcBef>
              <a:spcAft>
                <a:spcPts val="0"/>
              </a:spcAft>
              <a:buClr>
                <a:schemeClr val="lt1"/>
              </a:buClr>
              <a:buSzPts val="2400"/>
              <a:buChar char="●"/>
              <a:defRPr>
                <a:solidFill>
                  <a:schemeClr val="lt1"/>
                </a:solidFill>
              </a:defRPr>
            </a:lvl1pPr>
            <a:lvl2pPr marL="1219170" lvl="1" indent="-491054" rtl="0">
              <a:spcBef>
                <a:spcPts val="1733"/>
              </a:spcBef>
              <a:spcAft>
                <a:spcPts val="0"/>
              </a:spcAft>
              <a:buClr>
                <a:schemeClr val="lt1"/>
              </a:buClr>
              <a:buSzPts val="2200"/>
              <a:buChar char="○"/>
              <a:defRPr>
                <a:solidFill>
                  <a:schemeClr val="lt1"/>
                </a:solidFill>
              </a:defRPr>
            </a:lvl2pPr>
            <a:lvl3pPr marL="1828754" lvl="2" indent="-474121" rtl="0">
              <a:spcBef>
                <a:spcPts val="1733"/>
              </a:spcBef>
              <a:spcAft>
                <a:spcPts val="0"/>
              </a:spcAft>
              <a:buClr>
                <a:schemeClr val="lt1"/>
              </a:buClr>
              <a:buSzPts val="2000"/>
              <a:buChar char="■"/>
              <a:defRPr>
                <a:solidFill>
                  <a:schemeClr val="lt1"/>
                </a:solidFill>
              </a:defRPr>
            </a:lvl3pPr>
            <a:lvl4pPr marL="2438339" lvl="3" indent="-465655" rtl="0">
              <a:spcBef>
                <a:spcPts val="1733"/>
              </a:spcBef>
              <a:spcAft>
                <a:spcPts val="0"/>
              </a:spcAft>
              <a:buClr>
                <a:schemeClr val="lt1"/>
              </a:buClr>
              <a:buSzPts val="1900"/>
              <a:buChar char="●"/>
              <a:defRPr>
                <a:solidFill>
                  <a:schemeClr val="lt1"/>
                </a:solidFill>
              </a:defRPr>
            </a:lvl4pPr>
            <a:lvl5pPr marL="3047924" lvl="4" indent="-457189" rtl="0">
              <a:spcBef>
                <a:spcPts val="1733"/>
              </a:spcBef>
              <a:spcAft>
                <a:spcPts val="0"/>
              </a:spcAft>
              <a:buClr>
                <a:schemeClr val="lt1"/>
              </a:buClr>
              <a:buSzPts val="1800"/>
              <a:buChar char="○"/>
              <a:defRPr>
                <a:solidFill>
                  <a:schemeClr val="lt1"/>
                </a:solidFill>
              </a:defRPr>
            </a:lvl5pPr>
            <a:lvl6pPr marL="3657509" lvl="5" indent="-440256" rtl="0">
              <a:spcBef>
                <a:spcPts val="1733"/>
              </a:spcBef>
              <a:spcAft>
                <a:spcPts val="0"/>
              </a:spcAft>
              <a:buClr>
                <a:schemeClr val="lt1"/>
              </a:buClr>
              <a:buSzPts val="1600"/>
              <a:buChar char="■"/>
              <a:defRPr>
                <a:solidFill>
                  <a:schemeClr val="lt1"/>
                </a:solidFill>
              </a:defRPr>
            </a:lvl6pPr>
            <a:lvl7pPr marL="4267093" lvl="6" indent="-423323" rtl="0">
              <a:spcBef>
                <a:spcPts val="1733"/>
              </a:spcBef>
              <a:spcAft>
                <a:spcPts val="0"/>
              </a:spcAft>
              <a:buClr>
                <a:schemeClr val="lt1"/>
              </a:buClr>
              <a:buSzPts val="1400"/>
              <a:buChar char="●"/>
              <a:defRPr>
                <a:solidFill>
                  <a:schemeClr val="lt1"/>
                </a:solidFill>
              </a:defRPr>
            </a:lvl7pPr>
            <a:lvl8pPr marL="4876678" lvl="7" indent="-423323" rtl="0">
              <a:spcBef>
                <a:spcPts val="1733"/>
              </a:spcBef>
              <a:spcAft>
                <a:spcPts val="0"/>
              </a:spcAft>
              <a:buClr>
                <a:schemeClr val="lt1"/>
              </a:buClr>
              <a:buSzPts val="1400"/>
              <a:buChar char="○"/>
              <a:defRPr>
                <a:solidFill>
                  <a:schemeClr val="lt1"/>
                </a:solidFill>
              </a:defRPr>
            </a:lvl8pPr>
            <a:lvl9pPr marL="5486263" lvl="8" indent="-423323" rtl="0">
              <a:spcBef>
                <a:spcPts val="1733"/>
              </a:spcBef>
              <a:spcAft>
                <a:spcPts val="1733"/>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86507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1 1">
  <p:cSld name="Section title and description 1 1">
    <p:spTree>
      <p:nvGrpSpPr>
        <p:cNvPr id="1" name="Shape 232"/>
        <p:cNvGrpSpPr/>
        <p:nvPr/>
      </p:nvGrpSpPr>
      <p:grpSpPr>
        <a:xfrm>
          <a:off x="0" y="0"/>
          <a:ext cx="0" cy="0"/>
          <a:chOff x="0" y="0"/>
          <a:chExt cx="0" cy="0"/>
        </a:xfrm>
      </p:grpSpPr>
      <p:sp>
        <p:nvSpPr>
          <p:cNvPr id="233" name="Shape 233"/>
          <p:cNvSpPr/>
          <p:nvPr/>
        </p:nvSpPr>
        <p:spPr>
          <a:xfrm>
            <a:off x="6096000" y="167"/>
            <a:ext cx="6096000" cy="6858000"/>
          </a:xfrm>
          <a:prstGeom prst="rect">
            <a:avLst/>
          </a:prstGeom>
          <a:solidFill>
            <a:srgbClr val="EB5F0C"/>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34" name="Shape 234"/>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48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35" name="Shape 235"/>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800">
                <a:solidFill>
                  <a:schemeClr val="lt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36" name="Shape 236"/>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507987" rtl="0">
              <a:spcBef>
                <a:spcPts val="0"/>
              </a:spcBef>
              <a:spcAft>
                <a:spcPts val="0"/>
              </a:spcAft>
              <a:buClr>
                <a:schemeClr val="lt1"/>
              </a:buClr>
              <a:buSzPts val="2400"/>
              <a:buChar char="●"/>
              <a:defRPr>
                <a:solidFill>
                  <a:schemeClr val="lt1"/>
                </a:solidFill>
              </a:defRPr>
            </a:lvl1pPr>
            <a:lvl2pPr marL="1219170" lvl="1" indent="-491054" rtl="0">
              <a:spcBef>
                <a:spcPts val="1733"/>
              </a:spcBef>
              <a:spcAft>
                <a:spcPts val="0"/>
              </a:spcAft>
              <a:buClr>
                <a:schemeClr val="lt1"/>
              </a:buClr>
              <a:buSzPts val="2200"/>
              <a:buChar char="○"/>
              <a:defRPr>
                <a:solidFill>
                  <a:schemeClr val="lt1"/>
                </a:solidFill>
              </a:defRPr>
            </a:lvl2pPr>
            <a:lvl3pPr marL="1828754" lvl="2" indent="-474121" rtl="0">
              <a:spcBef>
                <a:spcPts val="1733"/>
              </a:spcBef>
              <a:spcAft>
                <a:spcPts val="0"/>
              </a:spcAft>
              <a:buClr>
                <a:schemeClr val="lt1"/>
              </a:buClr>
              <a:buSzPts val="2000"/>
              <a:buChar char="■"/>
              <a:defRPr>
                <a:solidFill>
                  <a:schemeClr val="lt1"/>
                </a:solidFill>
              </a:defRPr>
            </a:lvl3pPr>
            <a:lvl4pPr marL="2438339" lvl="3" indent="-465655" rtl="0">
              <a:spcBef>
                <a:spcPts val="1733"/>
              </a:spcBef>
              <a:spcAft>
                <a:spcPts val="0"/>
              </a:spcAft>
              <a:buClr>
                <a:schemeClr val="lt1"/>
              </a:buClr>
              <a:buSzPts val="1900"/>
              <a:buChar char="●"/>
              <a:defRPr>
                <a:solidFill>
                  <a:schemeClr val="lt1"/>
                </a:solidFill>
              </a:defRPr>
            </a:lvl4pPr>
            <a:lvl5pPr marL="3047924" lvl="4" indent="-457189" rtl="0">
              <a:spcBef>
                <a:spcPts val="1733"/>
              </a:spcBef>
              <a:spcAft>
                <a:spcPts val="0"/>
              </a:spcAft>
              <a:buClr>
                <a:schemeClr val="lt1"/>
              </a:buClr>
              <a:buSzPts val="1800"/>
              <a:buChar char="○"/>
              <a:defRPr>
                <a:solidFill>
                  <a:schemeClr val="lt1"/>
                </a:solidFill>
              </a:defRPr>
            </a:lvl5pPr>
            <a:lvl6pPr marL="3657509" lvl="5" indent="-440256" rtl="0">
              <a:spcBef>
                <a:spcPts val="1733"/>
              </a:spcBef>
              <a:spcAft>
                <a:spcPts val="0"/>
              </a:spcAft>
              <a:buClr>
                <a:schemeClr val="lt1"/>
              </a:buClr>
              <a:buSzPts val="1600"/>
              <a:buChar char="■"/>
              <a:defRPr>
                <a:solidFill>
                  <a:schemeClr val="lt1"/>
                </a:solidFill>
              </a:defRPr>
            </a:lvl6pPr>
            <a:lvl7pPr marL="4267093" lvl="6" indent="-423323" rtl="0">
              <a:spcBef>
                <a:spcPts val="1733"/>
              </a:spcBef>
              <a:spcAft>
                <a:spcPts val="0"/>
              </a:spcAft>
              <a:buClr>
                <a:schemeClr val="lt1"/>
              </a:buClr>
              <a:buSzPts val="1400"/>
              <a:buChar char="●"/>
              <a:defRPr>
                <a:solidFill>
                  <a:schemeClr val="lt1"/>
                </a:solidFill>
              </a:defRPr>
            </a:lvl7pPr>
            <a:lvl8pPr marL="4876678" lvl="7" indent="-423323" rtl="0">
              <a:spcBef>
                <a:spcPts val="1733"/>
              </a:spcBef>
              <a:spcAft>
                <a:spcPts val="0"/>
              </a:spcAft>
              <a:buClr>
                <a:schemeClr val="lt1"/>
              </a:buClr>
              <a:buSzPts val="1400"/>
              <a:buChar char="○"/>
              <a:defRPr>
                <a:solidFill>
                  <a:schemeClr val="lt1"/>
                </a:solidFill>
              </a:defRPr>
            </a:lvl8pPr>
            <a:lvl9pPr marL="5486263" lvl="8" indent="-423323" rtl="0">
              <a:spcBef>
                <a:spcPts val="1733"/>
              </a:spcBef>
              <a:spcAft>
                <a:spcPts val="1733"/>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0892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 title and description 1 1 1">
    <p:spTree>
      <p:nvGrpSpPr>
        <p:cNvPr id="1" name="Shape 238"/>
        <p:cNvGrpSpPr/>
        <p:nvPr/>
      </p:nvGrpSpPr>
      <p:grpSpPr>
        <a:xfrm>
          <a:off x="0" y="0"/>
          <a:ext cx="0" cy="0"/>
          <a:chOff x="0" y="0"/>
          <a:chExt cx="0" cy="0"/>
        </a:xfrm>
      </p:grpSpPr>
      <p:sp>
        <p:nvSpPr>
          <p:cNvPr id="239" name="Shape 239"/>
          <p:cNvSpPr/>
          <p:nvPr/>
        </p:nvSpPr>
        <p:spPr>
          <a:xfrm>
            <a:off x="6096000" y="167"/>
            <a:ext cx="6096000" cy="6858000"/>
          </a:xfrm>
          <a:prstGeom prst="rect">
            <a:avLst/>
          </a:prstGeom>
          <a:solidFill>
            <a:srgbClr val="232D4B"/>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40" name="Shape 240"/>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48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41" name="Shape 241"/>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800">
                <a:solidFill>
                  <a:schemeClr val="lt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2" name="Shape 242"/>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507987" rtl="0">
              <a:spcBef>
                <a:spcPts val="0"/>
              </a:spcBef>
              <a:spcAft>
                <a:spcPts val="0"/>
              </a:spcAft>
              <a:buClr>
                <a:schemeClr val="lt1"/>
              </a:buClr>
              <a:buSzPts val="2400"/>
              <a:buChar char="●"/>
              <a:defRPr>
                <a:solidFill>
                  <a:schemeClr val="lt1"/>
                </a:solidFill>
              </a:defRPr>
            </a:lvl1pPr>
            <a:lvl2pPr marL="1219170" lvl="1" indent="-491054" rtl="0">
              <a:spcBef>
                <a:spcPts val="1733"/>
              </a:spcBef>
              <a:spcAft>
                <a:spcPts val="0"/>
              </a:spcAft>
              <a:buClr>
                <a:schemeClr val="lt1"/>
              </a:buClr>
              <a:buSzPts val="2200"/>
              <a:buChar char="○"/>
              <a:defRPr>
                <a:solidFill>
                  <a:schemeClr val="lt1"/>
                </a:solidFill>
              </a:defRPr>
            </a:lvl2pPr>
            <a:lvl3pPr marL="1828754" lvl="2" indent="-474121" rtl="0">
              <a:spcBef>
                <a:spcPts val="1733"/>
              </a:spcBef>
              <a:spcAft>
                <a:spcPts val="0"/>
              </a:spcAft>
              <a:buClr>
                <a:schemeClr val="lt1"/>
              </a:buClr>
              <a:buSzPts val="2000"/>
              <a:buChar char="■"/>
              <a:defRPr>
                <a:solidFill>
                  <a:schemeClr val="lt1"/>
                </a:solidFill>
              </a:defRPr>
            </a:lvl3pPr>
            <a:lvl4pPr marL="2438339" lvl="3" indent="-465655" rtl="0">
              <a:spcBef>
                <a:spcPts val="1733"/>
              </a:spcBef>
              <a:spcAft>
                <a:spcPts val="0"/>
              </a:spcAft>
              <a:buClr>
                <a:schemeClr val="lt1"/>
              </a:buClr>
              <a:buSzPts val="1900"/>
              <a:buChar char="●"/>
              <a:defRPr>
                <a:solidFill>
                  <a:schemeClr val="lt1"/>
                </a:solidFill>
              </a:defRPr>
            </a:lvl4pPr>
            <a:lvl5pPr marL="3047924" lvl="4" indent="-457189" rtl="0">
              <a:spcBef>
                <a:spcPts val="1733"/>
              </a:spcBef>
              <a:spcAft>
                <a:spcPts val="0"/>
              </a:spcAft>
              <a:buClr>
                <a:schemeClr val="lt1"/>
              </a:buClr>
              <a:buSzPts val="1800"/>
              <a:buChar char="○"/>
              <a:defRPr>
                <a:solidFill>
                  <a:schemeClr val="lt1"/>
                </a:solidFill>
              </a:defRPr>
            </a:lvl5pPr>
            <a:lvl6pPr marL="3657509" lvl="5" indent="-440256" rtl="0">
              <a:spcBef>
                <a:spcPts val="1733"/>
              </a:spcBef>
              <a:spcAft>
                <a:spcPts val="0"/>
              </a:spcAft>
              <a:buClr>
                <a:schemeClr val="lt1"/>
              </a:buClr>
              <a:buSzPts val="1600"/>
              <a:buChar char="■"/>
              <a:defRPr>
                <a:solidFill>
                  <a:schemeClr val="lt1"/>
                </a:solidFill>
              </a:defRPr>
            </a:lvl6pPr>
            <a:lvl7pPr marL="4267093" lvl="6" indent="-423323" rtl="0">
              <a:spcBef>
                <a:spcPts val="1733"/>
              </a:spcBef>
              <a:spcAft>
                <a:spcPts val="0"/>
              </a:spcAft>
              <a:buClr>
                <a:schemeClr val="lt1"/>
              </a:buClr>
              <a:buSzPts val="1400"/>
              <a:buChar char="●"/>
              <a:defRPr>
                <a:solidFill>
                  <a:schemeClr val="lt1"/>
                </a:solidFill>
              </a:defRPr>
            </a:lvl7pPr>
            <a:lvl8pPr marL="4876678" lvl="7" indent="-423323" rtl="0">
              <a:spcBef>
                <a:spcPts val="1733"/>
              </a:spcBef>
              <a:spcAft>
                <a:spcPts val="0"/>
              </a:spcAft>
              <a:buClr>
                <a:schemeClr val="lt1"/>
              </a:buClr>
              <a:buSzPts val="1400"/>
              <a:buChar char="○"/>
              <a:defRPr>
                <a:solidFill>
                  <a:schemeClr val="lt1"/>
                </a:solidFill>
              </a:defRPr>
            </a:lvl8pPr>
            <a:lvl9pPr marL="5486263" lvl="8" indent="-423323" rtl="0">
              <a:spcBef>
                <a:spcPts val="1733"/>
              </a:spcBef>
              <a:spcAft>
                <a:spcPts val="1733"/>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8873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 title and description 1 1 1 1 1 1">
    <p:spTree>
      <p:nvGrpSpPr>
        <p:cNvPr id="1" name="Shape 256"/>
        <p:cNvGrpSpPr/>
        <p:nvPr/>
      </p:nvGrpSpPr>
      <p:grpSpPr>
        <a:xfrm>
          <a:off x="0" y="0"/>
          <a:ext cx="0" cy="0"/>
          <a:chOff x="0" y="0"/>
          <a:chExt cx="0" cy="0"/>
        </a:xfrm>
      </p:grpSpPr>
      <p:sp>
        <p:nvSpPr>
          <p:cNvPr id="257" name="Shape 257"/>
          <p:cNvSpPr/>
          <p:nvPr/>
        </p:nvSpPr>
        <p:spPr>
          <a:xfrm>
            <a:off x="6096000" y="167"/>
            <a:ext cx="6096000" cy="6858000"/>
          </a:xfrm>
          <a:prstGeom prst="rect">
            <a:avLst/>
          </a:prstGeom>
          <a:solidFill>
            <a:srgbClr val="232D4B"/>
          </a:solidFill>
          <a:ln>
            <a:noFill/>
          </a:ln>
        </p:spPr>
        <p:txBody>
          <a:bodyPr spcFirstLastPara="1" wrap="square" lIns="121900" tIns="121900" rIns="121900" bIns="121900" anchor="ctr" anchorCtr="0">
            <a:noAutofit/>
          </a:bodyPr>
          <a:lstStyle/>
          <a:p>
            <a:pPr marL="0" lvl="0" indent="0">
              <a:spcBef>
                <a:spcPts val="0"/>
              </a:spcBef>
              <a:spcAft>
                <a:spcPts val="0"/>
              </a:spcAft>
              <a:buNone/>
            </a:pPr>
            <a:endParaRPr sz="2400"/>
          </a:p>
        </p:txBody>
      </p:sp>
      <p:sp>
        <p:nvSpPr>
          <p:cNvPr id="258" name="Shape 258"/>
          <p:cNvSpPr txBox="1">
            <a:spLocks noGrp="1"/>
          </p:cNvSpPr>
          <p:nvPr>
            <p:ph type="title"/>
          </p:nvPr>
        </p:nvSpPr>
        <p:spPr>
          <a:xfrm>
            <a:off x="354000" y="1863133"/>
            <a:ext cx="5393600" cy="17576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48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259" name="Shape 259"/>
          <p:cNvSpPr txBox="1">
            <a:spLocks noGrp="1"/>
          </p:cNvSpPr>
          <p:nvPr>
            <p:ph type="subTitle" idx="1"/>
          </p:nvPr>
        </p:nvSpPr>
        <p:spPr>
          <a:xfrm>
            <a:off x="354000" y="3647161"/>
            <a:ext cx="5393600" cy="17940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800">
                <a:solidFill>
                  <a:schemeClr val="lt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0" name="Shape 260"/>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lstStyle>
            <a:lvl1pPr marL="609585" lvl="0" indent="-507987" rtl="0">
              <a:spcBef>
                <a:spcPts val="0"/>
              </a:spcBef>
              <a:spcAft>
                <a:spcPts val="0"/>
              </a:spcAft>
              <a:buClr>
                <a:schemeClr val="lt1"/>
              </a:buClr>
              <a:buSzPts val="2400"/>
              <a:buChar char="●"/>
              <a:defRPr>
                <a:solidFill>
                  <a:schemeClr val="lt1"/>
                </a:solidFill>
              </a:defRPr>
            </a:lvl1pPr>
            <a:lvl2pPr marL="1219170" lvl="1" indent="-491054" rtl="0">
              <a:spcBef>
                <a:spcPts val="1733"/>
              </a:spcBef>
              <a:spcAft>
                <a:spcPts val="0"/>
              </a:spcAft>
              <a:buClr>
                <a:schemeClr val="lt1"/>
              </a:buClr>
              <a:buSzPts val="2200"/>
              <a:buChar char="○"/>
              <a:defRPr>
                <a:solidFill>
                  <a:schemeClr val="lt1"/>
                </a:solidFill>
              </a:defRPr>
            </a:lvl2pPr>
            <a:lvl3pPr marL="1828754" lvl="2" indent="-474121" rtl="0">
              <a:spcBef>
                <a:spcPts val="1733"/>
              </a:spcBef>
              <a:spcAft>
                <a:spcPts val="0"/>
              </a:spcAft>
              <a:buClr>
                <a:schemeClr val="lt1"/>
              </a:buClr>
              <a:buSzPts val="2000"/>
              <a:buChar char="■"/>
              <a:defRPr>
                <a:solidFill>
                  <a:schemeClr val="lt1"/>
                </a:solidFill>
              </a:defRPr>
            </a:lvl3pPr>
            <a:lvl4pPr marL="2438339" lvl="3" indent="-465655" rtl="0">
              <a:spcBef>
                <a:spcPts val="1733"/>
              </a:spcBef>
              <a:spcAft>
                <a:spcPts val="0"/>
              </a:spcAft>
              <a:buClr>
                <a:schemeClr val="lt1"/>
              </a:buClr>
              <a:buSzPts val="1900"/>
              <a:buChar char="●"/>
              <a:defRPr>
                <a:solidFill>
                  <a:schemeClr val="lt1"/>
                </a:solidFill>
              </a:defRPr>
            </a:lvl4pPr>
            <a:lvl5pPr marL="3047924" lvl="4" indent="-457189" rtl="0">
              <a:spcBef>
                <a:spcPts val="1733"/>
              </a:spcBef>
              <a:spcAft>
                <a:spcPts val="0"/>
              </a:spcAft>
              <a:buClr>
                <a:schemeClr val="lt1"/>
              </a:buClr>
              <a:buSzPts val="1800"/>
              <a:buChar char="○"/>
              <a:defRPr>
                <a:solidFill>
                  <a:schemeClr val="lt1"/>
                </a:solidFill>
              </a:defRPr>
            </a:lvl5pPr>
            <a:lvl6pPr marL="3657509" lvl="5" indent="-440256" rtl="0">
              <a:spcBef>
                <a:spcPts val="1733"/>
              </a:spcBef>
              <a:spcAft>
                <a:spcPts val="0"/>
              </a:spcAft>
              <a:buClr>
                <a:schemeClr val="lt1"/>
              </a:buClr>
              <a:buSzPts val="1600"/>
              <a:buChar char="■"/>
              <a:defRPr>
                <a:solidFill>
                  <a:schemeClr val="lt1"/>
                </a:solidFill>
              </a:defRPr>
            </a:lvl6pPr>
            <a:lvl7pPr marL="4267093" lvl="6" indent="-423323" rtl="0">
              <a:spcBef>
                <a:spcPts val="1733"/>
              </a:spcBef>
              <a:spcAft>
                <a:spcPts val="0"/>
              </a:spcAft>
              <a:buClr>
                <a:schemeClr val="lt1"/>
              </a:buClr>
              <a:buSzPts val="1400"/>
              <a:buChar char="●"/>
              <a:defRPr>
                <a:solidFill>
                  <a:schemeClr val="lt1"/>
                </a:solidFill>
              </a:defRPr>
            </a:lvl7pPr>
            <a:lvl8pPr marL="4876678" lvl="7" indent="-423323" rtl="0">
              <a:spcBef>
                <a:spcPts val="1733"/>
              </a:spcBef>
              <a:spcAft>
                <a:spcPts val="0"/>
              </a:spcAft>
              <a:buClr>
                <a:schemeClr val="lt1"/>
              </a:buClr>
              <a:buSzPts val="1400"/>
              <a:buChar char="○"/>
              <a:defRPr>
                <a:solidFill>
                  <a:schemeClr val="lt1"/>
                </a:solidFill>
              </a:defRPr>
            </a:lvl8pPr>
            <a:lvl9pPr marL="5486263" lvl="8" indent="-423323" rtl="0">
              <a:spcBef>
                <a:spcPts val="1733"/>
              </a:spcBef>
              <a:spcAft>
                <a:spcPts val="1733"/>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5810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rgbClr val="212D4A"/>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rgbClr val="212D4A"/>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15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1 1">
  <p:cSld name="Caption 1 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273" name="Shape 273"/>
          <p:cNvCxnSpPr/>
          <p:nvPr/>
        </p:nvCxnSpPr>
        <p:spPr>
          <a:xfrm>
            <a:off x="564800" y="6251667"/>
            <a:ext cx="11062400" cy="0"/>
          </a:xfrm>
          <a:prstGeom prst="straightConnector1">
            <a:avLst/>
          </a:prstGeom>
          <a:noFill/>
          <a:ln w="38100" cap="flat" cmpd="sng">
            <a:solidFill>
              <a:srgbClr val="232D4B"/>
            </a:solidFill>
            <a:prstDash val="dot"/>
            <a:round/>
            <a:headEnd type="none" w="sm" len="sm"/>
            <a:tailEnd type="none" w="sm" len="sm"/>
          </a:ln>
        </p:spPr>
      </p:cxnSp>
    </p:spTree>
    <p:extLst>
      <p:ext uri="{BB962C8B-B14F-4D97-AF65-F5344CB8AC3E}">
        <p14:creationId xmlns:p14="http://schemas.microsoft.com/office/powerpoint/2010/main" val="1218471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1 1 2">
  <p:cSld name="Caption 1 1 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lstStyle>
            <a:lvl1pPr marL="609585" lvl="0" indent="-304792"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277" name="Shape 277"/>
          <p:cNvCxnSpPr/>
          <p:nvPr/>
        </p:nvCxnSpPr>
        <p:spPr>
          <a:xfrm>
            <a:off x="564800" y="6251667"/>
            <a:ext cx="110624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9020193" y="3647234"/>
            <a:ext cx="2512265" cy="2512265"/>
          </a:xfrm>
          <a:prstGeom prst="rect">
            <a:avLst/>
          </a:prstGeom>
          <a:noFill/>
          <a:ln>
            <a:noFill/>
          </a:ln>
        </p:spPr>
      </p:pic>
    </p:spTree>
    <p:extLst>
      <p:ext uri="{BB962C8B-B14F-4D97-AF65-F5344CB8AC3E}">
        <p14:creationId xmlns:p14="http://schemas.microsoft.com/office/powerpoint/2010/main" val="2213179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1 1 1">
  <p:cSld name="Caption 1 1 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437356" y="5634700"/>
            <a:ext cx="11184800" cy="524800"/>
          </a:xfrm>
          <a:prstGeom prst="rect">
            <a:avLst/>
          </a:prstGeom>
        </p:spPr>
        <p:txBody>
          <a:bodyPr spcFirstLastPara="1" wrap="square" lIns="91425" tIns="91425" rIns="91425" bIns="91425" anchor="ctr" anchorCtr="0"/>
          <a:lstStyle>
            <a:lvl1pPr marL="609585" lvl="0" indent="-304792"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cxnSp>
        <p:nvCxnSpPr>
          <p:cNvPr id="282" name="Shape 282"/>
          <p:cNvCxnSpPr/>
          <p:nvPr/>
        </p:nvCxnSpPr>
        <p:spPr>
          <a:xfrm>
            <a:off x="564800" y="6251667"/>
            <a:ext cx="110624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3415618" y="314234"/>
            <a:ext cx="5228300" cy="5228300"/>
          </a:xfrm>
          <a:prstGeom prst="rect">
            <a:avLst/>
          </a:prstGeom>
          <a:noFill/>
          <a:ln>
            <a:noFill/>
          </a:ln>
        </p:spPr>
      </p:pic>
    </p:spTree>
    <p:extLst>
      <p:ext uri="{BB962C8B-B14F-4D97-AF65-F5344CB8AC3E}">
        <p14:creationId xmlns:p14="http://schemas.microsoft.com/office/powerpoint/2010/main" val="1220742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4"/>
        <p:cNvGrpSpPr/>
        <p:nvPr/>
      </p:nvGrpSpPr>
      <p:grpSpPr>
        <a:xfrm>
          <a:off x="0" y="0"/>
          <a:ext cx="0" cy="0"/>
          <a:chOff x="0" y="0"/>
          <a:chExt cx="0" cy="0"/>
        </a:xfrm>
      </p:grpSpPr>
      <p:cxnSp>
        <p:nvCxnSpPr>
          <p:cNvPr id="285" name="Shape 285"/>
          <p:cNvCxnSpPr/>
          <p:nvPr/>
        </p:nvCxnSpPr>
        <p:spPr>
          <a:xfrm>
            <a:off x="566933" y="554200"/>
            <a:ext cx="110624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564600" y="1739800"/>
            <a:ext cx="11062400" cy="20512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3333">
                <a:solidFill>
                  <a:srgbClr val="EB5F0C"/>
                </a:solidFill>
              </a:defRPr>
            </a:lvl1pPr>
            <a:lvl2pPr lvl="1"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128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564800" y="3892600"/>
            <a:ext cx="11062400" cy="1428800"/>
          </a:xfrm>
          <a:prstGeom prst="rect">
            <a:avLst/>
          </a:prstGeom>
        </p:spPr>
        <p:txBody>
          <a:bodyPr spcFirstLastPara="1" wrap="square" lIns="91425" tIns="91425" rIns="91425" bIns="91425" anchor="t" anchorCtr="0"/>
          <a:lstStyle>
            <a:lvl1pPr marL="609585" lvl="0" indent="-507987" algn="ctr">
              <a:spcBef>
                <a:spcPts val="0"/>
              </a:spcBef>
              <a:spcAft>
                <a:spcPts val="0"/>
              </a:spcAft>
              <a:buClr>
                <a:srgbClr val="232D4B"/>
              </a:buClr>
              <a:buSzPts val="2400"/>
              <a:buChar char="●"/>
              <a:defRPr>
                <a:solidFill>
                  <a:srgbClr val="232D4B"/>
                </a:solidFill>
              </a:defRPr>
            </a:lvl1pPr>
            <a:lvl2pPr marL="1219170" lvl="1" indent="-491054" algn="ctr">
              <a:spcBef>
                <a:spcPts val="1733"/>
              </a:spcBef>
              <a:spcAft>
                <a:spcPts val="0"/>
              </a:spcAft>
              <a:buClr>
                <a:srgbClr val="232D4B"/>
              </a:buClr>
              <a:buSzPts val="2200"/>
              <a:buChar char="○"/>
              <a:defRPr>
                <a:solidFill>
                  <a:srgbClr val="232D4B"/>
                </a:solidFill>
              </a:defRPr>
            </a:lvl2pPr>
            <a:lvl3pPr marL="1828754" lvl="2" indent="-474121" algn="ctr">
              <a:spcBef>
                <a:spcPts val="1733"/>
              </a:spcBef>
              <a:spcAft>
                <a:spcPts val="0"/>
              </a:spcAft>
              <a:buClr>
                <a:srgbClr val="232D4B"/>
              </a:buClr>
              <a:buSzPts val="2000"/>
              <a:buChar char="■"/>
              <a:defRPr>
                <a:solidFill>
                  <a:srgbClr val="232D4B"/>
                </a:solidFill>
              </a:defRPr>
            </a:lvl3pPr>
            <a:lvl4pPr marL="2438339" lvl="3" indent="-465655" algn="ctr">
              <a:spcBef>
                <a:spcPts val="1733"/>
              </a:spcBef>
              <a:spcAft>
                <a:spcPts val="0"/>
              </a:spcAft>
              <a:buClr>
                <a:srgbClr val="232D4B"/>
              </a:buClr>
              <a:buSzPts val="1900"/>
              <a:buChar char="●"/>
              <a:defRPr>
                <a:solidFill>
                  <a:srgbClr val="232D4B"/>
                </a:solidFill>
              </a:defRPr>
            </a:lvl4pPr>
            <a:lvl5pPr marL="3047924" lvl="4" indent="-457189" algn="ctr">
              <a:spcBef>
                <a:spcPts val="1733"/>
              </a:spcBef>
              <a:spcAft>
                <a:spcPts val="0"/>
              </a:spcAft>
              <a:buClr>
                <a:srgbClr val="232D4B"/>
              </a:buClr>
              <a:buSzPts val="1800"/>
              <a:buChar char="○"/>
              <a:defRPr>
                <a:solidFill>
                  <a:srgbClr val="232D4B"/>
                </a:solidFill>
              </a:defRPr>
            </a:lvl5pPr>
            <a:lvl6pPr marL="3657509" lvl="5" indent="-440256" algn="ctr">
              <a:spcBef>
                <a:spcPts val="1733"/>
              </a:spcBef>
              <a:spcAft>
                <a:spcPts val="0"/>
              </a:spcAft>
              <a:buClr>
                <a:srgbClr val="232D4B"/>
              </a:buClr>
              <a:buSzPts val="1600"/>
              <a:buChar char="■"/>
              <a:defRPr>
                <a:solidFill>
                  <a:srgbClr val="232D4B"/>
                </a:solidFill>
              </a:defRPr>
            </a:lvl6pPr>
            <a:lvl7pPr marL="4267093" lvl="6" indent="-423323" algn="ctr">
              <a:spcBef>
                <a:spcPts val="1733"/>
              </a:spcBef>
              <a:spcAft>
                <a:spcPts val="0"/>
              </a:spcAft>
              <a:buClr>
                <a:srgbClr val="232D4B"/>
              </a:buClr>
              <a:buSzPts val="1400"/>
              <a:buChar char="●"/>
              <a:defRPr>
                <a:solidFill>
                  <a:srgbClr val="232D4B"/>
                </a:solidFill>
              </a:defRPr>
            </a:lvl7pPr>
            <a:lvl8pPr marL="4876678" lvl="7" indent="-423323" algn="ctr">
              <a:spcBef>
                <a:spcPts val="1733"/>
              </a:spcBef>
              <a:spcAft>
                <a:spcPts val="0"/>
              </a:spcAft>
              <a:buClr>
                <a:srgbClr val="232D4B"/>
              </a:buClr>
              <a:buSzPts val="1400"/>
              <a:buChar char="○"/>
              <a:defRPr>
                <a:solidFill>
                  <a:srgbClr val="232D4B"/>
                </a:solidFill>
              </a:defRPr>
            </a:lvl8pPr>
            <a:lvl9pPr marL="5486263" lvl="8" indent="-423323" algn="ctr">
              <a:spcBef>
                <a:spcPts val="1733"/>
              </a:spcBef>
              <a:spcAft>
                <a:spcPts val="1733"/>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11330665" y="6251679"/>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89" name="Shape 289"/>
          <p:cNvCxnSpPr/>
          <p:nvPr/>
        </p:nvCxnSpPr>
        <p:spPr>
          <a:xfrm>
            <a:off x="564800" y="6347900"/>
            <a:ext cx="11062400" cy="0"/>
          </a:xfrm>
          <a:prstGeom prst="straightConnector1">
            <a:avLst/>
          </a:prstGeom>
          <a:noFill/>
          <a:ln w="38100" cap="flat" cmpd="sng">
            <a:solidFill>
              <a:srgbClr val="232D4B"/>
            </a:solidFill>
            <a:prstDash val="dot"/>
            <a:round/>
            <a:headEnd type="none" w="sm" len="sm"/>
            <a:tailEnd type="none" w="sm" len="sm"/>
          </a:ln>
        </p:spPr>
      </p:cxnSp>
    </p:spTree>
    <p:extLst>
      <p:ext uri="{BB962C8B-B14F-4D97-AF65-F5344CB8AC3E}">
        <p14:creationId xmlns:p14="http://schemas.microsoft.com/office/powerpoint/2010/main" val="12145627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3386667" y="2658533"/>
            <a:ext cx="5452533" cy="863600"/>
          </a:xfrm>
          <a:prstGeom prst="rect">
            <a:avLst/>
          </a:prstGeom>
        </p:spPr>
        <p:txBody>
          <a:bodyPr vert="horz"/>
          <a:lstStyle>
            <a:lvl1pPr marL="0" indent="0" algn="ctr">
              <a:buNone/>
              <a:defRPr sz="5867"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63809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rgbClr val="E46E20"/>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rgbClr val="E46E20"/>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606329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rgbClr val="E46E20"/>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rgbClr val="E46E20"/>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98711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rgbClr val="212D4A"/>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rgbClr val="212D4A"/>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81212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0650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467811"/>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52853"/>
            <a:ext cx="11849319" cy="847200"/>
          </a:xfrm>
        </p:spPr>
        <p:txBody>
          <a:bodyPr/>
          <a:lstStyle>
            <a:lvl1pPr algn="ctr">
              <a:defRPr sz="8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13287"/>
          </a:xfrm>
        </p:spPr>
        <p:txBody>
          <a:bodyPr/>
          <a:lstStyle>
            <a:lvl1pPr marL="101597" indent="0" algn="ctr">
              <a:buNone/>
              <a:defRPr sz="16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45140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fld id="{00000000-1234-1234-1234-123412341234}" type="slidenum">
              <a:rPr lang="en" smtClean="0"/>
              <a:pPr/>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1" y="3467811"/>
            <a:ext cx="12204572" cy="3390189"/>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71235"/>
            <a:ext cx="12204571" cy="3892232"/>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02657" y="4047241"/>
            <a:ext cx="2584515" cy="2584515"/>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212947" y="897456"/>
            <a:ext cx="11849319" cy="847200"/>
          </a:xfrm>
        </p:spPr>
        <p:txBody>
          <a:bodyPr/>
          <a:lstStyle>
            <a:lvl1pPr algn="ctr">
              <a:defRPr sz="8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213166" y="2411726"/>
            <a:ext cx="11849100" cy="957889"/>
          </a:xfrm>
        </p:spPr>
        <p:txBody>
          <a:bodyPr/>
          <a:lstStyle>
            <a:lvl1pPr marL="101597" indent="0" algn="ctr">
              <a:buNone/>
              <a:defRPr sz="16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5394691" y="4599353"/>
            <a:ext cx="6471343" cy="626532"/>
          </a:xfrm>
        </p:spPr>
        <p:txBody>
          <a:bodyPr vert="horz"/>
          <a:lstStyle>
            <a:lvl1pPr marL="101597" indent="0" algn="r">
              <a:buNone/>
              <a:defRPr b="1">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4600283" y="5112249"/>
            <a:ext cx="7265751" cy="1068196"/>
          </a:xfrm>
        </p:spPr>
        <p:txBody>
          <a:bodyPr vert="horz"/>
          <a:lstStyle>
            <a:lvl1pPr marL="101597" indent="0" algn="r">
              <a:buNone/>
              <a:defRPr b="0">
                <a:solidFill>
                  <a:schemeClr val="bg1"/>
                </a:solidFill>
              </a:defRPr>
            </a:lvl1pPr>
            <a:lvl2pPr marL="728115" indent="0">
              <a:buNone/>
              <a:defRPr/>
            </a:lvl2pPr>
            <a:lvl3pPr marL="1354633" indent="0">
              <a:buNone/>
              <a:defRPr/>
            </a:lvl3pPr>
            <a:lvl4pPr marL="1972684" indent="0">
              <a:buNone/>
              <a:defRPr/>
            </a:lvl4pPr>
            <a:lvl5pPr marL="2590735"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1" y="3366287"/>
            <a:ext cx="12204572" cy="115444"/>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051483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792967" y="767933"/>
            <a:ext cx="11082000" cy="8472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863497" y="2127700"/>
            <a:ext cx="9778800" cy="40032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11330665" y="6251679"/>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Lato"/>
                <a:ea typeface="Lato"/>
                <a:cs typeface="Lato"/>
                <a:sym typeface="Lato"/>
              </a:defRPr>
            </a:lvl1pPr>
            <a:lvl2pPr lvl="1" algn="r">
              <a:buNone/>
              <a:defRPr sz="1333">
                <a:solidFill>
                  <a:schemeClr val="dk2"/>
                </a:solidFill>
                <a:latin typeface="Lato"/>
                <a:ea typeface="Lato"/>
                <a:cs typeface="Lato"/>
                <a:sym typeface="Lato"/>
              </a:defRPr>
            </a:lvl2pPr>
            <a:lvl3pPr lvl="2" algn="r">
              <a:buNone/>
              <a:defRPr sz="1333">
                <a:solidFill>
                  <a:schemeClr val="dk2"/>
                </a:solidFill>
                <a:latin typeface="Lato"/>
                <a:ea typeface="Lato"/>
                <a:cs typeface="Lato"/>
                <a:sym typeface="Lato"/>
              </a:defRPr>
            </a:lvl3pPr>
            <a:lvl4pPr lvl="3" algn="r">
              <a:buNone/>
              <a:defRPr sz="1333">
                <a:solidFill>
                  <a:schemeClr val="dk2"/>
                </a:solidFill>
                <a:latin typeface="Lato"/>
                <a:ea typeface="Lato"/>
                <a:cs typeface="Lato"/>
                <a:sym typeface="Lato"/>
              </a:defRPr>
            </a:lvl4pPr>
            <a:lvl5pPr lvl="4" algn="r">
              <a:buNone/>
              <a:defRPr sz="1333">
                <a:solidFill>
                  <a:schemeClr val="dk2"/>
                </a:solidFill>
                <a:latin typeface="Lato"/>
                <a:ea typeface="Lato"/>
                <a:cs typeface="Lato"/>
                <a:sym typeface="Lato"/>
              </a:defRPr>
            </a:lvl5pPr>
            <a:lvl6pPr lvl="5" algn="r">
              <a:buNone/>
              <a:defRPr sz="1333">
                <a:solidFill>
                  <a:schemeClr val="dk2"/>
                </a:solidFill>
                <a:latin typeface="Lato"/>
                <a:ea typeface="Lato"/>
                <a:cs typeface="Lato"/>
                <a:sym typeface="Lato"/>
              </a:defRPr>
            </a:lvl6pPr>
            <a:lvl7pPr lvl="6" algn="r">
              <a:buNone/>
              <a:defRPr sz="1333">
                <a:solidFill>
                  <a:schemeClr val="dk2"/>
                </a:solidFill>
                <a:latin typeface="Lato"/>
                <a:ea typeface="Lato"/>
                <a:cs typeface="Lato"/>
                <a:sym typeface="Lato"/>
              </a:defRPr>
            </a:lvl7pPr>
            <a:lvl8pPr lvl="7" algn="r">
              <a:buNone/>
              <a:defRPr sz="1333">
                <a:solidFill>
                  <a:schemeClr val="dk2"/>
                </a:solidFill>
                <a:latin typeface="Lato"/>
                <a:ea typeface="Lato"/>
                <a:cs typeface="Lato"/>
                <a:sym typeface="Lato"/>
              </a:defRPr>
            </a:lvl8pPr>
            <a:lvl9pPr lvl="8" algn="r">
              <a:buNone/>
              <a:defRPr sz="1333">
                <a:solidFill>
                  <a:schemeClr val="dk2"/>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548572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2" r:id="rId20"/>
    <p:sldLayoutId id="2147483683" r:id="rId21"/>
    <p:sldLayoutId id="2147483684" r:id="rId22"/>
    <p:sldLayoutId id="2147483685" r:id="rId23"/>
    <p:sldLayoutId id="2147483687"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2.xml.rels><?xml version="1.0" encoding="UTF-8" standalone="yes"?>
<Relationships xmlns="http://schemas.openxmlformats.org/package/2006/relationships"><Relationship Id="rId3" Type="http://schemas.openxmlformats.org/officeDocument/2006/relationships/hyperlink" Target="http://colorbrewer2.org/" TargetMode="External"/><Relationship Id="rId2" Type="http://schemas.openxmlformats.org/officeDocument/2006/relationships/hyperlink" Target="https://brand.virginia.edu/" TargetMode="Externa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1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mitcommlab.mit.edu/nse/commkit/poster/"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2" Type="http://schemas.openxmlformats.org/officeDocument/2006/relationships/hyperlink" Target="http://betterposters.blogspot.com/2019/10/how-to-make-3-d-poster.html" TargetMode="Externa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71.xml"/><Relationship Id="rId16"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hyperlink" Target="http://betterposters.blogspot.com/2019/10/critique-agricultural-landscapes.html" TargetMode="External"/><Relationship Id="rId2" Type="http://schemas.openxmlformats.org/officeDocument/2006/relationships/hyperlink" Target="https://ecologyforlifeblog.wordpress.com/2019/08/27/my-advice-for-creating-an-academic-poster/" TargetMode="Externa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153.xml.rels><?xml version="1.0" encoding="UTF-8" standalone="yes"?>
<Relationships xmlns="http://schemas.openxmlformats.org/package/2006/relationships"><Relationship Id="rId3" Type="http://schemas.openxmlformats.org/officeDocument/2006/relationships/hyperlink" Target="http://betterposters.blogspot.com/2019/10/critique-agricultural-landscapes.html" TargetMode="External"/><Relationship Id="rId2" Type="http://schemas.openxmlformats.org/officeDocument/2006/relationships/hyperlink" Target="https://ecologyforlifeblog.wordpress.com/2019/08/27/my-advice-for-creating-an-academic-poster/" TargetMode="Externa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hyperlink" Target="https://blogs.lse.ac.uk/impactofsocialsciences/2018/05/11/how-to-design-an-award-winning-conference-poster/" TargetMode="External"/><Relationship Id="rId2" Type="http://schemas.openxmlformats.org/officeDocument/2006/relationships/notesSlide" Target="../notesSlides/notesSlide75.xml"/><Relationship Id="rId1" Type="http://schemas.openxmlformats.org/officeDocument/2006/relationships/slideLayout" Target="../slideLayouts/slideLayout11.xml"/><Relationship Id="rId6" Type="http://schemas.openxmlformats.org/officeDocument/2006/relationships/hyperlink" Target="http://colinpurrington.com/tips/poster-design" TargetMode="External"/><Relationship Id="rId5" Type="http://schemas.openxmlformats.org/officeDocument/2006/relationships/hyperlink" Target="http://blogs.lse.ac.uk/impactofsocialsciences/2018/05/11/how-to-design-an-award-winning-conference-poster/" TargetMode="External"/><Relationship Id="rId4" Type="http://schemas.openxmlformats.org/officeDocument/2006/relationships/hyperlink" Target="http://betterposters.blogspot.com/" TargetMode="External"/></Relationships>
</file>

<file path=ppt/slides/_rels/slide156.xml.rels><?xml version="1.0" encoding="UTF-8" standalone="yes"?>
<Relationships xmlns="http://schemas.openxmlformats.org/package/2006/relationships"><Relationship Id="rId8" Type="http://schemas.openxmlformats.org/officeDocument/2006/relationships/hyperlink" Target="http://betterposters.blogspot.com/2019/04/critique-morrison-billboard-poster.html" TargetMode="External"/><Relationship Id="rId3" Type="http://schemas.openxmlformats.org/officeDocument/2006/relationships/hyperlink" Target="http://mitcommlab.mit.edu/be/commkit/poster/" TargetMode="External"/><Relationship Id="rId7" Type="http://schemas.openxmlformats.org/officeDocument/2006/relationships/hyperlink" Target="https://www.youtube.com/watch?v=1RwJbhkCA58" TargetMode="External"/><Relationship Id="rId2" Type="http://schemas.openxmlformats.org/officeDocument/2006/relationships/notesSlide" Target="../notesSlides/notesSlide76.xml"/><Relationship Id="rId1" Type="http://schemas.openxmlformats.org/officeDocument/2006/relationships/slideLayout" Target="../slideLayouts/slideLayout11.xml"/><Relationship Id="rId6" Type="http://schemas.openxmlformats.org/officeDocument/2006/relationships/hyperlink" Target="https://visual.ly/community/infographic/science/how-design-better-research-posters" TargetMode="External"/><Relationship Id="rId11" Type="http://schemas.openxmlformats.org/officeDocument/2006/relationships/hyperlink" Target="https://methodos.hypotheses.org/1460" TargetMode="External"/><Relationship Id="rId5" Type="http://schemas.openxmlformats.org/officeDocument/2006/relationships/hyperlink" Target="http://mitcommlab.mit.edu/cheme/commkit/poster/" TargetMode="External"/><Relationship Id="rId10" Type="http://schemas.openxmlformats.org/officeDocument/2006/relationships/hyperlink" Target="https://journals.sagepub.com/doi/full/10.1177/1609406919862370" TargetMode="External"/><Relationship Id="rId4" Type="http://schemas.openxmlformats.org/officeDocument/2006/relationships/hyperlink" Target="http://mitcommlab.mit.edu/eecs/commkit/poster/" TargetMode="External"/><Relationship Id="rId9" Type="http://schemas.openxmlformats.org/officeDocument/2006/relationships/hyperlink" Target="http://www.chestnet.org/-/media/chesnetorg/Education/Documents/FacultyResources/2019PosterSamples.ashx?la=en&amp;hash=B851AD99A505F24ACB1604AD84BF97F80E040EE5"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www.nature.com/articles/nclimate3162" TargetMode="External"/><Relationship Id="rId2" Type="http://schemas.openxmlformats.org/officeDocument/2006/relationships/hyperlink" Target="http://www.thefunctionalart.com/" TargetMode="Externa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hyperlink" Target="https://www.sciencedirect.com/book/9780123859693/designing-science-presentations" TargetMode="External"/><Relationship Id="rId2" Type="http://schemas.openxmlformats.org/officeDocument/2006/relationships/hyperlink" Target="https://doi.org/10.1016/C2010-0-67985-5" TargetMode="External"/><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hyperlink" Target="https://libguides.tru.ca/academicposters/size" TargetMode="External"/><Relationship Id="rId2" Type="http://schemas.openxmlformats.org/officeDocument/2006/relationships/hyperlink" Target="https://grad.uc.edu/content/dam/refresh/grad-62/docs/prof-devel/expo/Creating-Poster-Presentations-Using-PowerPoint-2010.pdf" TargetMode="External"/><Relationship Id="rId1" Type="http://schemas.openxmlformats.org/officeDocument/2006/relationships/slideLayout" Target="../slideLayouts/slideLayout11.xml"/><Relationship Id="rId4" Type="http://schemas.openxmlformats.org/officeDocument/2006/relationships/hyperlink" Target="https://web.archive.org/web/20150906151920/http:/www.sicb.org/newsletters/fa97nl/sicb/poster.html"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mitcommlab.mit.edu/cheme/commkit/poster/" TargetMode="Externa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direct.com/book/9780123859693/designing-science-presentations" TargetMode="External"/><Relationship Id="rId7" Type="http://schemas.openxmlformats.org/officeDocument/2006/relationships/hyperlink" Target="http://colinpurrington.com/tips/poster-design" TargetMode="External"/><Relationship Id="rId2" Type="http://schemas.openxmlformats.org/officeDocument/2006/relationships/hyperlink" Target="https://doi.org/10.1016/C2010-0-67985-5" TargetMode="External"/><Relationship Id="rId1" Type="http://schemas.openxmlformats.org/officeDocument/2006/relationships/slideLayout" Target="../slideLayouts/slideLayout11.xml"/><Relationship Id="rId6" Type="http://schemas.openxmlformats.org/officeDocument/2006/relationships/hyperlink" Target="http://blogs.lse.ac.uk/impactofsocialsciences/2018/05/11/how-to-design-an-award-winning-conference-poster/" TargetMode="External"/><Relationship Id="rId5" Type="http://schemas.openxmlformats.org/officeDocument/2006/relationships/hyperlink" Target="https://blogs.lse.ac.uk/impactofsocialsciences/2018/05/11/how-to-design-an-award-winning-conference-poster/" TargetMode="External"/><Relationship Id="rId4" Type="http://schemas.openxmlformats.org/officeDocument/2006/relationships/hyperlink" Target="http://betterposters.blogspot.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jamesohanlonresearch.wordpress.com/2015/01/09/conference-posters-less-is-more/" TargetMode="Externa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bmes.org/content.asp?contentid=349" TargetMode="External"/><Relationship Id="rId7" Type="http://schemas.openxmlformats.org/officeDocument/2006/relationships/hyperlink" Target="http://www.azsce.org/downloads/ASCE_Poster_Competition.pdf"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hyperlink" Target="https://www.bmes.org/cmbeconf19posters" TargetMode="External"/><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hyperlink" Target="https://www.geocongress.org/sites/geocongress.org/2019/files/inline-files/geo-congress-2019-poster-presenters-guidelines.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eocongress.org/sites/geocongress.org/2019/files/inline-files/geo-congress-2019-poster-presenters-guidelines.pdf" TargetMode="Externa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www.etsconference.org/sites/etsconference.org/2018/files/inline-files/ets-conference-2018-poster-guidelines.pdf"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hyperlink" Target="https://lsc.ieee.org/2017/poster-board-guidelines/" TargetMode="Externa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asee.org/documents/conferences/annual/2019/2019_Poster_Presentation_Guidelines.pdf" TargetMode="Externa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site.ieee.org/ius-2018/technical-program/presentation-guidelines/poster-presentation-guidelines/" TargetMode="Externa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hyperlink" Target="https://phdposters.com/howto"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hyperlink" Target="https://chemistry.as.virginia.edu/how-prepare-and-present-scientific-poster" TargetMode="External"/><Relationship Id="rId5" Type="http://schemas.openxmlformats.org/officeDocument/2006/relationships/hyperlink" Target="https://www.makesigns.com/tutorials/poster-design-layout.aspx" TargetMode="External"/><Relationship Id="rId4" Type="http://schemas.openxmlformats.org/officeDocument/2006/relationships/hyperlink" Target="https://writing.colostate.edu/guides/page.cfm?pageid=1529&amp;guideid=78"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visual.ly/community/infographic/science/how-design-better-research-posters" TargetMode="External"/><Relationship Id="rId2" Type="http://schemas.openxmlformats.org/officeDocument/2006/relationships/hyperlink" Target="https://site.ieee.org/ius-2018/technical-program/presentation-guidelines/poster-presentation-guidelines/" TargetMode="Externa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47.jpg"/><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8CF52-DCF2-0549-BA4E-CF0246545550}"/>
              </a:ext>
            </a:extLst>
          </p:cNvPr>
          <p:cNvSpPr/>
          <p:nvPr/>
        </p:nvSpPr>
        <p:spPr>
          <a:xfrm>
            <a:off x="-12571" y="-71235"/>
            <a:ext cx="12204571" cy="3467811"/>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Rectangle 9">
            <a:extLst>
              <a:ext uri="{FF2B5EF4-FFF2-40B4-BE49-F238E27FC236}">
                <a16:creationId xmlns:a16="http://schemas.microsoft.com/office/drawing/2014/main" id="{751F896C-CA29-9449-B115-3EEA189808E9}"/>
              </a:ext>
            </a:extLst>
          </p:cNvPr>
          <p:cNvSpPr/>
          <p:nvPr/>
        </p:nvSpPr>
        <p:spPr>
          <a:xfrm>
            <a:off x="-12570" y="3467811"/>
            <a:ext cx="12204572" cy="3390189"/>
          </a:xfrm>
          <a:prstGeom prst="rect">
            <a:avLst/>
          </a:prstGeom>
          <a:solidFill>
            <a:schemeClr val="accent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 name="Subtitle 2">
            <a:extLst>
              <a:ext uri="{FF2B5EF4-FFF2-40B4-BE49-F238E27FC236}">
                <a16:creationId xmlns:a16="http://schemas.microsoft.com/office/drawing/2014/main" id="{909A88AA-2633-854B-B7E2-EF12E61D4BDB}"/>
              </a:ext>
            </a:extLst>
          </p:cNvPr>
          <p:cNvSpPr txBox="1">
            <a:spLocks/>
          </p:cNvSpPr>
          <p:nvPr/>
        </p:nvSpPr>
        <p:spPr>
          <a:xfrm>
            <a:off x="285008" y="4648352"/>
            <a:ext cx="11568485" cy="1655600"/>
          </a:xfrm>
          <a:prstGeom prst="rect">
            <a:avLst/>
          </a:prstGeom>
          <a:noFill/>
          <a:ln>
            <a:noFill/>
          </a:ln>
        </p:spPr>
        <p:txBody>
          <a:bodyPr spcFirstLastPara="1" wrap="square" lIns="121900" tIns="121900" rIns="121900" bIns="121900"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marL="609585" indent="-507987" algn="r" defTabSz="1219170">
              <a:buClr>
                <a:srgbClr val="FFFFFF"/>
              </a:buClr>
            </a:pPr>
            <a:r>
              <a:rPr lang="en-US" sz="3200" b="1" kern="0" dirty="0">
                <a:solidFill>
                  <a:srgbClr val="01579B">
                    <a:lumMod val="50000"/>
                  </a:srgbClr>
                </a:solidFill>
              </a:rPr>
              <a:t>Kelly J Cunningham, PhD</a:t>
            </a:r>
          </a:p>
          <a:p>
            <a:pPr marL="609585" indent="-507987" algn="r" defTabSz="1219170">
              <a:buClr>
                <a:srgbClr val="FFFFFF"/>
              </a:buClr>
            </a:pPr>
            <a:r>
              <a:rPr lang="en-US" sz="3200" kern="0" dirty="0">
                <a:solidFill>
                  <a:srgbClr val="01579B">
                    <a:lumMod val="50000"/>
                  </a:srgbClr>
                </a:solidFill>
              </a:rPr>
              <a:t>Director, Graduate Writing Lab</a:t>
            </a:r>
          </a:p>
          <a:p>
            <a:pPr marL="609585" indent="-507987" algn="r" defTabSz="1219170">
              <a:buClr>
                <a:srgbClr val="FFFFFF"/>
              </a:buClr>
            </a:pPr>
            <a:r>
              <a:rPr lang="en-US" sz="3200" kern="0" dirty="0">
                <a:solidFill>
                  <a:srgbClr val="01579B">
                    <a:lumMod val="50000"/>
                  </a:srgbClr>
                </a:solidFill>
              </a:rPr>
              <a:t>School of Engineering &amp; Applied Science, University of Virginia</a:t>
            </a:r>
          </a:p>
          <a:p>
            <a:pPr marL="609585" indent="-507987" algn="r" defTabSz="1219170">
              <a:buClr>
                <a:srgbClr val="FFFFFF"/>
              </a:buClr>
            </a:pPr>
            <a:r>
              <a:rPr lang="en-US" sz="3200" kern="0" dirty="0" err="1">
                <a:solidFill>
                  <a:srgbClr val="01579B">
                    <a:lumMod val="50000"/>
                  </a:srgbClr>
                </a:solidFill>
              </a:rPr>
              <a:t>gradwritinglab@virginia.edu</a:t>
            </a:r>
            <a:r>
              <a:rPr lang="en-US" sz="3200" kern="0" dirty="0">
                <a:solidFill>
                  <a:srgbClr val="01579B">
                    <a:lumMod val="50000"/>
                  </a:srgbClr>
                </a:solidFill>
              </a:rPr>
              <a:t>  |  </a:t>
            </a:r>
            <a:r>
              <a:rPr lang="en-US" sz="3200" kern="0" dirty="0" err="1">
                <a:solidFill>
                  <a:srgbClr val="01579B">
                    <a:lumMod val="50000"/>
                  </a:srgbClr>
                </a:solidFill>
              </a:rPr>
              <a:t>bit.ly</a:t>
            </a:r>
            <a:r>
              <a:rPr lang="en-US" sz="3200" kern="0" dirty="0">
                <a:solidFill>
                  <a:srgbClr val="01579B">
                    <a:lumMod val="50000"/>
                  </a:srgbClr>
                </a:solidFill>
              </a:rPr>
              <a:t>/SEASGWL</a:t>
            </a:r>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726465" y="1024495"/>
            <a:ext cx="6400845" cy="1276349"/>
          </a:xfrm>
          <a:prstGeom prst="rect">
            <a:avLst/>
          </a:prstGeom>
          <a:noFill/>
          <a:ln w="28575">
            <a:solidFill>
              <a:schemeClr val="accent1"/>
            </a:solidFill>
          </a:ln>
        </p:spPr>
        <p:txBody>
          <a:bodyPr spcFirstLastPara="1" wrap="square" lIns="121900" tIns="121900" rIns="121900" bIns="121900"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marL="609585" indent="-507987" defTabSz="1219170">
              <a:buClr>
                <a:srgbClr val="FFFFFF"/>
              </a:buClr>
            </a:pPr>
            <a:r>
              <a:rPr lang="en-US" sz="6200" b="1" kern="0" dirty="0">
                <a:solidFill>
                  <a:srgbClr val="F46524"/>
                </a:solidFill>
              </a:rPr>
              <a:t>Designing Posters</a:t>
            </a:r>
          </a:p>
        </p:txBody>
      </p:sp>
      <p:pic>
        <p:nvPicPr>
          <p:cNvPr id="5" name="Picture 4">
            <a:extLst>
              <a:ext uri="{FF2B5EF4-FFF2-40B4-BE49-F238E27FC236}">
                <a16:creationId xmlns:a16="http://schemas.microsoft.com/office/drawing/2014/main" id="{AFACAEF4-3367-2E40-801B-C0DFBE136037}"/>
              </a:ext>
            </a:extLst>
          </p:cNvPr>
          <p:cNvPicPr>
            <a:picLocks noChangeAspect="1"/>
          </p:cNvPicPr>
          <p:nvPr/>
        </p:nvPicPr>
        <p:blipFill>
          <a:blip r:embed="rId3"/>
          <a:stretch>
            <a:fillRect/>
          </a:stretch>
        </p:blipFill>
        <p:spPr>
          <a:xfrm>
            <a:off x="8460406" y="1474818"/>
            <a:ext cx="2398498" cy="1652051"/>
          </a:xfrm>
          <a:prstGeom prst="rect">
            <a:avLst/>
          </a:prstGeom>
        </p:spPr>
      </p:pic>
      <p:sp>
        <p:nvSpPr>
          <p:cNvPr id="2" name="TextBox 4">
            <a:extLst>
              <a:ext uri="{FF2B5EF4-FFF2-40B4-BE49-F238E27FC236}">
                <a16:creationId xmlns:a16="http://schemas.microsoft.com/office/drawing/2014/main" id="{5E45BBFD-4B83-34F7-5C18-13005EE6FDCD}"/>
              </a:ext>
            </a:extLst>
          </p:cNvPr>
          <p:cNvSpPr txBox="1"/>
          <p:nvPr/>
        </p:nvSpPr>
        <p:spPr>
          <a:xfrm>
            <a:off x="726465" y="3513556"/>
            <a:ext cx="9068587" cy="261610"/>
          </a:xfrm>
          <a:prstGeom prst="rect">
            <a:avLst/>
          </a:prstGeom>
          <a:noFill/>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spcBef>
                <a:spcPts val="0"/>
              </a:spcBef>
              <a:spcAft>
                <a:spcPts val="0"/>
              </a:spcAft>
            </a:pPr>
            <a:r>
              <a:rPr lang="en-US" sz="1100" dirty="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Individual images and examples &amp; materials from other sources are not included in any licensing of these materials. Blue </a:t>
            </a:r>
            <a:r>
              <a:rPr lang="en-US" sz="1100" dirty="0" err="1">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dino</a:t>
            </a:r>
            <a:r>
              <a:rPr lang="en-US" sz="1100" dirty="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 is a GWL icon &amp; not CC-BY.</a:t>
            </a:r>
          </a:p>
        </p:txBody>
      </p:sp>
    </p:spTree>
    <p:extLst>
      <p:ext uri="{BB962C8B-B14F-4D97-AF65-F5344CB8AC3E}">
        <p14:creationId xmlns:p14="http://schemas.microsoft.com/office/powerpoint/2010/main" val="364195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0DC4-A561-B942-9398-B50ED6C30AE9}"/>
              </a:ext>
            </a:extLst>
          </p:cNvPr>
          <p:cNvSpPr>
            <a:spLocks noGrp="1"/>
          </p:cNvSpPr>
          <p:nvPr>
            <p:ph type="title"/>
          </p:nvPr>
        </p:nvSpPr>
        <p:spPr/>
        <p:txBody>
          <a:bodyPr/>
          <a:lstStyle/>
          <a:p>
            <a:r>
              <a:rPr lang="en-US" dirty="0"/>
              <a:t>Even more on context?</a:t>
            </a:r>
          </a:p>
        </p:txBody>
      </p:sp>
      <p:sp>
        <p:nvSpPr>
          <p:cNvPr id="3" name="Text Placeholder 2">
            <a:extLst>
              <a:ext uri="{FF2B5EF4-FFF2-40B4-BE49-F238E27FC236}">
                <a16:creationId xmlns:a16="http://schemas.microsoft.com/office/drawing/2014/main" id="{35E82097-B99E-B647-BF4B-785AE309E02C}"/>
              </a:ext>
            </a:extLst>
          </p:cNvPr>
          <p:cNvSpPr>
            <a:spLocks noGrp="1"/>
          </p:cNvSpPr>
          <p:nvPr>
            <p:ph type="body" idx="1"/>
          </p:nvPr>
        </p:nvSpPr>
        <p:spPr/>
        <p:txBody>
          <a:bodyPr/>
          <a:lstStyle/>
          <a:p>
            <a:r>
              <a:rPr lang="en-US" dirty="0"/>
              <a:t>Talk to previous attendees &amp; presenters</a:t>
            </a:r>
          </a:p>
          <a:p>
            <a:r>
              <a:rPr lang="en-US" dirty="0"/>
              <a:t>Look at conference pictures</a:t>
            </a:r>
          </a:p>
          <a:p>
            <a:r>
              <a:rPr lang="en-US" dirty="0"/>
              <a:t>Check conference schedules</a:t>
            </a:r>
          </a:p>
          <a:p>
            <a:r>
              <a:rPr lang="en-US" dirty="0"/>
              <a:t>Who attends this conference &amp; why?</a:t>
            </a:r>
          </a:p>
          <a:p>
            <a:r>
              <a:rPr lang="en-US" dirty="0"/>
              <a:t>Is the poster fair during some kind of refreshments or cocktail event?</a:t>
            </a:r>
          </a:p>
          <a:p>
            <a:endParaRPr lang="en-US" dirty="0"/>
          </a:p>
        </p:txBody>
      </p:sp>
    </p:spTree>
    <p:extLst>
      <p:ext uri="{BB962C8B-B14F-4D97-AF65-F5344CB8AC3E}">
        <p14:creationId xmlns:p14="http://schemas.microsoft.com/office/powerpoint/2010/main" val="38397477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9CF0-B8BE-7644-93B6-434C1225AF38}"/>
              </a:ext>
            </a:extLst>
          </p:cNvPr>
          <p:cNvSpPr>
            <a:spLocks noGrp="1"/>
          </p:cNvSpPr>
          <p:nvPr>
            <p:ph type="title"/>
          </p:nvPr>
        </p:nvSpPr>
        <p:spPr/>
        <p:txBody>
          <a:bodyPr/>
          <a:lstStyle/>
          <a:p>
            <a:r>
              <a:rPr lang="en-US" dirty="0"/>
              <a:t>Think about how colors work together</a:t>
            </a:r>
          </a:p>
        </p:txBody>
      </p:sp>
      <p:sp>
        <p:nvSpPr>
          <p:cNvPr id="3" name="Text Placeholder 2">
            <a:extLst>
              <a:ext uri="{FF2B5EF4-FFF2-40B4-BE49-F238E27FC236}">
                <a16:creationId xmlns:a16="http://schemas.microsoft.com/office/drawing/2014/main" id="{A07F5346-D45C-4F47-AEF9-A0E4DBA44697}"/>
              </a:ext>
            </a:extLst>
          </p:cNvPr>
          <p:cNvSpPr>
            <a:spLocks noGrp="1"/>
          </p:cNvSpPr>
          <p:nvPr>
            <p:ph type="body" idx="1"/>
          </p:nvPr>
        </p:nvSpPr>
        <p:spPr/>
        <p:txBody>
          <a:bodyPr/>
          <a:lstStyle/>
          <a:p>
            <a:r>
              <a:rPr lang="en-US" dirty="0"/>
              <a:t>Hue (which color), value (light/dark)</a:t>
            </a:r>
          </a:p>
          <a:p>
            <a:r>
              <a:rPr lang="en-US" dirty="0"/>
              <a:t>Contrast</a:t>
            </a:r>
          </a:p>
          <a:p>
            <a:r>
              <a:rPr lang="en-US" dirty="0"/>
              <a:t>Red/blue blur</a:t>
            </a:r>
          </a:p>
        </p:txBody>
      </p:sp>
    </p:spTree>
    <p:extLst>
      <p:ext uri="{BB962C8B-B14F-4D97-AF65-F5344CB8AC3E}">
        <p14:creationId xmlns:p14="http://schemas.microsoft.com/office/powerpoint/2010/main" val="388365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27458-04E0-BD43-A6F9-F10B3B184D7B}"/>
              </a:ext>
            </a:extLst>
          </p:cNvPr>
          <p:cNvSpPr>
            <a:spLocks noGrp="1"/>
          </p:cNvSpPr>
          <p:nvPr>
            <p:ph type="title"/>
          </p:nvPr>
        </p:nvSpPr>
        <p:spPr/>
        <p:txBody>
          <a:bodyPr/>
          <a:lstStyle/>
          <a:p>
            <a:r>
              <a:rPr lang="en-US" dirty="0"/>
              <a:t>Contrast: Convert Colors to Gray Scale to Check</a:t>
            </a:r>
          </a:p>
        </p:txBody>
      </p:sp>
      <p:sp>
        <p:nvSpPr>
          <p:cNvPr id="3" name="Text Placeholder 2">
            <a:extLst>
              <a:ext uri="{FF2B5EF4-FFF2-40B4-BE49-F238E27FC236}">
                <a16:creationId xmlns:a16="http://schemas.microsoft.com/office/drawing/2014/main" id="{0E39084A-932B-824B-8E6E-6C9B8B42E63E}"/>
              </a:ext>
            </a:extLst>
          </p:cNvPr>
          <p:cNvSpPr>
            <a:spLocks noGrp="1"/>
          </p:cNvSpPr>
          <p:nvPr>
            <p:ph type="body" idx="1"/>
          </p:nvPr>
        </p:nvSpPr>
        <p:spPr/>
        <p:txBody>
          <a:bodyPr/>
          <a:lstStyle/>
          <a:p>
            <a:endParaRPr lang="en-US" dirty="0"/>
          </a:p>
        </p:txBody>
      </p:sp>
      <p:pic>
        <p:nvPicPr>
          <p:cNvPr id="10" name="Picture 9">
            <a:extLst>
              <a:ext uri="{FF2B5EF4-FFF2-40B4-BE49-F238E27FC236}">
                <a16:creationId xmlns:a16="http://schemas.microsoft.com/office/drawing/2014/main" id="{535DF8EA-754F-794D-8E52-CBE330589A0C}"/>
              </a:ext>
            </a:extLst>
          </p:cNvPr>
          <p:cNvPicPr>
            <a:picLocks noChangeAspect="1"/>
          </p:cNvPicPr>
          <p:nvPr/>
        </p:nvPicPr>
        <p:blipFill rotWithShape="1">
          <a:blip r:embed="rId3">
            <a:extLst>
              <a:ext uri="{28A0092B-C50C-407E-A947-70E740481C1C}">
                <a14:useLocalDpi xmlns:a14="http://schemas.microsoft.com/office/drawing/2010/main" val="0"/>
              </a:ext>
            </a:extLst>
          </a:blip>
          <a:srcRect t="45722" b="945"/>
          <a:stretch/>
        </p:blipFill>
        <p:spPr>
          <a:xfrm>
            <a:off x="1313138" y="1086505"/>
            <a:ext cx="8239076" cy="5424990"/>
          </a:xfrm>
          <a:prstGeom prst="rect">
            <a:avLst/>
          </a:prstGeom>
        </p:spPr>
      </p:pic>
      <p:sp>
        <p:nvSpPr>
          <p:cNvPr id="4" name="Rectangle 3">
            <a:extLst>
              <a:ext uri="{FF2B5EF4-FFF2-40B4-BE49-F238E27FC236}">
                <a16:creationId xmlns:a16="http://schemas.microsoft.com/office/drawing/2014/main" id="{E4F3F964-55D4-F041-AA47-9AF8DEDEC635}"/>
              </a:ext>
            </a:extLst>
          </p:cNvPr>
          <p:cNvSpPr/>
          <p:nvPr/>
        </p:nvSpPr>
        <p:spPr>
          <a:xfrm>
            <a:off x="8516010" y="6581001"/>
            <a:ext cx="3552576" cy="276999"/>
          </a:xfrm>
          <a:prstGeom prst="rect">
            <a:avLst/>
          </a:prstGeom>
        </p:spPr>
        <p:txBody>
          <a:bodyPr wrap="none">
            <a:spAutoFit/>
          </a:bodyPr>
          <a:lstStyle/>
          <a:p>
            <a:r>
              <a:rPr lang="en-US" sz="1200" dirty="0">
                <a:solidFill>
                  <a:schemeClr val="tx2"/>
                </a:solidFill>
              </a:rPr>
              <a:t>image from c4 of designing science presentations</a:t>
            </a:r>
          </a:p>
        </p:txBody>
      </p:sp>
    </p:spTree>
    <p:extLst>
      <p:ext uri="{BB962C8B-B14F-4D97-AF65-F5344CB8AC3E}">
        <p14:creationId xmlns:p14="http://schemas.microsoft.com/office/powerpoint/2010/main" val="13524799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003-628A-884D-9ECD-D3499C213E28}"/>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AD4BF42-4C49-4C48-B14B-0077859FFB55}"/>
              </a:ext>
            </a:extLst>
          </p:cNvPr>
          <p:cNvSpPr/>
          <p:nvPr/>
        </p:nvSpPr>
        <p:spPr>
          <a:xfrm>
            <a:off x="0" y="0"/>
            <a:ext cx="12192000" cy="2432957"/>
          </a:xfrm>
          <a:prstGeom prst="rect">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rPr>
              <a:t>Color</a:t>
            </a:r>
          </a:p>
        </p:txBody>
      </p:sp>
      <p:sp>
        <p:nvSpPr>
          <p:cNvPr id="4" name="Rectangle 3">
            <a:extLst>
              <a:ext uri="{FF2B5EF4-FFF2-40B4-BE49-F238E27FC236}">
                <a16:creationId xmlns:a16="http://schemas.microsoft.com/office/drawing/2014/main" id="{1787EA6F-B2FE-3E4B-A5F7-F90B8856A8E9}"/>
              </a:ext>
            </a:extLst>
          </p:cNvPr>
          <p:cNvSpPr/>
          <p:nvPr/>
        </p:nvSpPr>
        <p:spPr>
          <a:xfrm>
            <a:off x="0" y="2432957"/>
            <a:ext cx="12192000" cy="2432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FF00"/>
                </a:solidFill>
              </a:rPr>
              <a:t>is</a:t>
            </a:r>
          </a:p>
        </p:txBody>
      </p:sp>
      <p:sp>
        <p:nvSpPr>
          <p:cNvPr id="5" name="Rectangle 4">
            <a:extLst>
              <a:ext uri="{FF2B5EF4-FFF2-40B4-BE49-F238E27FC236}">
                <a16:creationId xmlns:a16="http://schemas.microsoft.com/office/drawing/2014/main" id="{267F3482-615F-3B46-9458-8BAD234913A0}"/>
              </a:ext>
            </a:extLst>
          </p:cNvPr>
          <p:cNvSpPr/>
          <p:nvPr/>
        </p:nvSpPr>
        <p:spPr>
          <a:xfrm>
            <a:off x="-29335" y="4457700"/>
            <a:ext cx="12192000" cy="28411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FF00"/>
                </a:solidFill>
              </a:rPr>
              <a:t>complex</a:t>
            </a:r>
          </a:p>
        </p:txBody>
      </p:sp>
    </p:spTree>
    <p:extLst>
      <p:ext uri="{BB962C8B-B14F-4D97-AF65-F5344CB8AC3E}">
        <p14:creationId xmlns:p14="http://schemas.microsoft.com/office/powerpoint/2010/main" val="6592096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F9285-83EF-2543-AD41-DBCCE945A28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C2F8D5D-0DAA-3340-9A56-7B30D45ED11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1ADC930-EBEC-E841-AEAE-FF6E5FBC9D3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27750"/>
            <a:ext cx="12192000" cy="7113500"/>
          </a:xfrm>
          <a:prstGeom prst="rect">
            <a:avLst/>
          </a:prstGeom>
        </p:spPr>
      </p:pic>
    </p:spTree>
    <p:extLst>
      <p:ext uri="{BB962C8B-B14F-4D97-AF65-F5344CB8AC3E}">
        <p14:creationId xmlns:p14="http://schemas.microsoft.com/office/powerpoint/2010/main" val="8436486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8A1AD-2935-2F41-BECE-AC0971FCD6CB}"/>
              </a:ext>
            </a:extLst>
          </p:cNvPr>
          <p:cNvSpPr>
            <a:spLocks noGrp="1"/>
          </p:cNvSpPr>
          <p:nvPr>
            <p:ph type="title"/>
          </p:nvPr>
        </p:nvSpPr>
        <p:spPr/>
        <p:txBody>
          <a:bodyPr/>
          <a:lstStyle/>
          <a:p>
            <a:r>
              <a:rPr lang="en-US" dirty="0"/>
              <a:t>To check Contrast</a:t>
            </a:r>
          </a:p>
        </p:txBody>
      </p:sp>
      <p:sp>
        <p:nvSpPr>
          <p:cNvPr id="3" name="Text Placeholder 2">
            <a:extLst>
              <a:ext uri="{FF2B5EF4-FFF2-40B4-BE49-F238E27FC236}">
                <a16:creationId xmlns:a16="http://schemas.microsoft.com/office/drawing/2014/main" id="{960CCFFB-9368-2A46-8B7D-66A9DE82EDBC}"/>
              </a:ext>
            </a:extLst>
          </p:cNvPr>
          <p:cNvSpPr>
            <a:spLocks noGrp="1"/>
          </p:cNvSpPr>
          <p:nvPr>
            <p:ph type="body" idx="1"/>
          </p:nvPr>
        </p:nvSpPr>
        <p:spPr/>
        <p:txBody>
          <a:bodyPr/>
          <a:lstStyle/>
          <a:p>
            <a:r>
              <a:rPr lang="en-US" dirty="0"/>
              <a:t>Convert to gray scale</a:t>
            </a:r>
          </a:p>
          <a:p>
            <a:r>
              <a:rPr lang="en-US" dirty="0"/>
              <a:t>Use an online checker</a:t>
            </a:r>
          </a:p>
          <a:p>
            <a:endParaRPr lang="en-US" dirty="0"/>
          </a:p>
        </p:txBody>
      </p:sp>
    </p:spTree>
    <p:extLst>
      <p:ext uri="{BB962C8B-B14F-4D97-AF65-F5344CB8AC3E}">
        <p14:creationId xmlns:p14="http://schemas.microsoft.com/office/powerpoint/2010/main" val="34969681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C83B1-91E6-E343-AC6D-FE5AC06030F6}"/>
              </a:ext>
            </a:extLst>
          </p:cNvPr>
          <p:cNvSpPr>
            <a:spLocks noGrp="1"/>
          </p:cNvSpPr>
          <p:nvPr>
            <p:ph type="title"/>
          </p:nvPr>
        </p:nvSpPr>
        <p:spPr/>
        <p:txBody>
          <a:bodyPr/>
          <a:lstStyle/>
          <a:p>
            <a:r>
              <a:rPr lang="en-US" dirty="0"/>
              <a:t>Some colors Pop Out &amp; others Recede</a:t>
            </a:r>
          </a:p>
        </p:txBody>
      </p:sp>
      <p:sp>
        <p:nvSpPr>
          <p:cNvPr id="3" name="Text Placeholder 2">
            <a:extLst>
              <a:ext uri="{FF2B5EF4-FFF2-40B4-BE49-F238E27FC236}">
                <a16:creationId xmlns:a16="http://schemas.microsoft.com/office/drawing/2014/main" id="{858900BB-7D5B-FA44-9AB2-1F7D8B2101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461295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FA3-0B90-9E48-8105-FFE612668E99}"/>
              </a:ext>
            </a:extLst>
          </p:cNvPr>
          <p:cNvSpPr>
            <a:spLocks noGrp="1"/>
          </p:cNvSpPr>
          <p:nvPr>
            <p:ph type="title"/>
          </p:nvPr>
        </p:nvSpPr>
        <p:spPr/>
        <p:txBody>
          <a:bodyPr/>
          <a:lstStyle/>
          <a:p>
            <a:r>
              <a:rPr lang="en-US" dirty="0"/>
              <a:t>Warm colors seem to be in foreground vs cool colors</a:t>
            </a:r>
          </a:p>
        </p:txBody>
      </p:sp>
      <p:sp>
        <p:nvSpPr>
          <p:cNvPr id="4" name="Process 3">
            <a:extLst>
              <a:ext uri="{FF2B5EF4-FFF2-40B4-BE49-F238E27FC236}">
                <a16:creationId xmlns:a16="http://schemas.microsoft.com/office/drawing/2014/main" id="{ADC44493-71BB-1243-B602-9FDF09AF8D72}"/>
              </a:ext>
            </a:extLst>
          </p:cNvPr>
          <p:cNvSpPr/>
          <p:nvPr/>
        </p:nvSpPr>
        <p:spPr>
          <a:xfrm>
            <a:off x="2798765" y="3529209"/>
            <a:ext cx="839244" cy="864296"/>
          </a:xfrm>
          <a:prstGeom prst="flowChart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BFCB08E6-9A88-5741-9F71-6D2A35939AB8}"/>
              </a:ext>
            </a:extLst>
          </p:cNvPr>
          <p:cNvSpPr/>
          <p:nvPr/>
        </p:nvSpPr>
        <p:spPr>
          <a:xfrm>
            <a:off x="3490631" y="2839295"/>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C324D23B-0B3B-1942-B876-8113FE29DE63}"/>
              </a:ext>
            </a:extLst>
          </p:cNvPr>
          <p:cNvSpPr/>
          <p:nvPr/>
        </p:nvSpPr>
        <p:spPr>
          <a:xfrm>
            <a:off x="1660641" y="2757814"/>
            <a:ext cx="839244" cy="864296"/>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FC1A20D1-2D06-A34F-9182-ABACB641981F}"/>
              </a:ext>
            </a:extLst>
          </p:cNvPr>
          <p:cNvSpPr/>
          <p:nvPr/>
        </p:nvSpPr>
        <p:spPr>
          <a:xfrm>
            <a:off x="2798765" y="2843731"/>
            <a:ext cx="515654" cy="513567"/>
          </a:xfrm>
          <a:prstGeom prst="flowChart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652C1028-D48C-6E4C-930E-676FBEF33525}"/>
              </a:ext>
            </a:extLst>
          </p:cNvPr>
          <p:cNvSpPr/>
          <p:nvPr/>
        </p:nvSpPr>
        <p:spPr>
          <a:xfrm>
            <a:off x="3726720" y="1753184"/>
            <a:ext cx="839244" cy="864296"/>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482A8DA1-8783-1543-A011-DAE1CE6E13A6}"/>
              </a:ext>
            </a:extLst>
          </p:cNvPr>
          <p:cNvSpPr/>
          <p:nvPr/>
        </p:nvSpPr>
        <p:spPr>
          <a:xfrm>
            <a:off x="4988560" y="1777792"/>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575D30C4-DF34-A240-B675-7068EB03A70D}"/>
              </a:ext>
            </a:extLst>
          </p:cNvPr>
          <p:cNvSpPr/>
          <p:nvPr/>
        </p:nvSpPr>
        <p:spPr>
          <a:xfrm>
            <a:off x="2811467" y="4599202"/>
            <a:ext cx="839244" cy="864296"/>
          </a:xfrm>
          <a:prstGeom prst="flowChart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1064E8B0-BC85-A647-B7C1-66952CC06301}"/>
              </a:ext>
            </a:extLst>
          </p:cNvPr>
          <p:cNvSpPr/>
          <p:nvPr/>
        </p:nvSpPr>
        <p:spPr>
          <a:xfrm>
            <a:off x="2811467" y="5635854"/>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8FBFB85C-9C2D-5047-AB23-50E1C47F7F40}"/>
              </a:ext>
            </a:extLst>
          </p:cNvPr>
          <p:cNvSpPr/>
          <p:nvPr/>
        </p:nvSpPr>
        <p:spPr>
          <a:xfrm>
            <a:off x="1716847" y="3799869"/>
            <a:ext cx="839244" cy="864296"/>
          </a:xfrm>
          <a:prstGeom prst="flowChart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32895F20-2F28-B948-83AC-E4AB46024F72}"/>
              </a:ext>
            </a:extLst>
          </p:cNvPr>
          <p:cNvSpPr/>
          <p:nvPr/>
        </p:nvSpPr>
        <p:spPr>
          <a:xfrm>
            <a:off x="962604" y="4371584"/>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A0F9-87F6-514E-B831-0502FFCC39E6}"/>
              </a:ext>
            </a:extLst>
          </p:cNvPr>
          <p:cNvSpPr/>
          <p:nvPr/>
        </p:nvSpPr>
        <p:spPr>
          <a:xfrm>
            <a:off x="1676186" y="1839798"/>
            <a:ext cx="839244" cy="81419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6F4E1F-4B36-A140-B950-99AE2216B57E}"/>
              </a:ext>
            </a:extLst>
          </p:cNvPr>
          <p:cNvSpPr/>
          <p:nvPr/>
        </p:nvSpPr>
        <p:spPr>
          <a:xfrm>
            <a:off x="3797891" y="3529209"/>
            <a:ext cx="839244" cy="81419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9AF86-C95B-3D4C-8E9D-EA25C171D154}"/>
              </a:ext>
            </a:extLst>
          </p:cNvPr>
          <p:cNvSpPr/>
          <p:nvPr/>
        </p:nvSpPr>
        <p:spPr>
          <a:xfrm>
            <a:off x="734047" y="3287591"/>
            <a:ext cx="839244" cy="8141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A1B9E-D027-7A40-88E8-8E3EE620FECD}"/>
              </a:ext>
            </a:extLst>
          </p:cNvPr>
          <p:cNvSpPr/>
          <p:nvPr/>
        </p:nvSpPr>
        <p:spPr>
          <a:xfrm>
            <a:off x="836942" y="5139049"/>
            <a:ext cx="839244" cy="8141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1970D-77FC-5F4F-A10D-0EDDF89700DE}"/>
              </a:ext>
            </a:extLst>
          </p:cNvPr>
          <p:cNvSpPr/>
          <p:nvPr/>
        </p:nvSpPr>
        <p:spPr>
          <a:xfrm>
            <a:off x="4156637" y="2757814"/>
            <a:ext cx="636740" cy="5699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3792D0-9F2A-7443-B8E5-F145E1AFFF01}"/>
              </a:ext>
            </a:extLst>
          </p:cNvPr>
          <p:cNvSpPr/>
          <p:nvPr/>
        </p:nvSpPr>
        <p:spPr>
          <a:xfrm>
            <a:off x="3638009" y="5568066"/>
            <a:ext cx="551526" cy="61633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D84BB4C-CDF3-084A-A91C-943CB7D062DB}"/>
              </a:ext>
            </a:extLst>
          </p:cNvPr>
          <p:cNvSpPr/>
          <p:nvPr/>
        </p:nvSpPr>
        <p:spPr>
          <a:xfrm>
            <a:off x="2689346" y="1793387"/>
            <a:ext cx="839244" cy="81419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062A5-EA95-484D-A7AE-F27207E2EFCE}"/>
              </a:ext>
            </a:extLst>
          </p:cNvPr>
          <p:cNvSpPr/>
          <p:nvPr/>
        </p:nvSpPr>
        <p:spPr>
          <a:xfrm>
            <a:off x="3879050" y="4635675"/>
            <a:ext cx="839244" cy="8141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8B60DE-1390-6A44-8C6D-BAE8666ECB2D}"/>
              </a:ext>
            </a:extLst>
          </p:cNvPr>
          <p:cNvSpPr/>
          <p:nvPr/>
        </p:nvSpPr>
        <p:spPr>
          <a:xfrm>
            <a:off x="1809441" y="4850152"/>
            <a:ext cx="654056" cy="57779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BE01AF-1FD2-804F-A8FF-C4C30DCA39BE}"/>
              </a:ext>
            </a:extLst>
          </p:cNvPr>
          <p:cNvSpPr/>
          <p:nvPr/>
        </p:nvSpPr>
        <p:spPr>
          <a:xfrm>
            <a:off x="1013623" y="2615131"/>
            <a:ext cx="545664" cy="46346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064F09-9CD6-E745-8F24-FCEF03F8E30A}"/>
              </a:ext>
            </a:extLst>
          </p:cNvPr>
          <p:cNvSpPr/>
          <p:nvPr/>
        </p:nvSpPr>
        <p:spPr>
          <a:xfrm>
            <a:off x="4988560" y="3193234"/>
            <a:ext cx="839244" cy="81419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598785-F755-D546-9CDA-5F3312DAC989}"/>
              </a:ext>
            </a:extLst>
          </p:cNvPr>
          <p:cNvSpPr/>
          <p:nvPr/>
        </p:nvSpPr>
        <p:spPr>
          <a:xfrm>
            <a:off x="1953728" y="5613933"/>
            <a:ext cx="470508" cy="3903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rocess 25">
            <a:extLst>
              <a:ext uri="{FF2B5EF4-FFF2-40B4-BE49-F238E27FC236}">
                <a16:creationId xmlns:a16="http://schemas.microsoft.com/office/drawing/2014/main" id="{22F57510-59F8-6E4C-AD86-BBCEC51DCF1C}"/>
              </a:ext>
            </a:extLst>
          </p:cNvPr>
          <p:cNvSpPr/>
          <p:nvPr/>
        </p:nvSpPr>
        <p:spPr>
          <a:xfrm>
            <a:off x="1028628" y="1965620"/>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4D7DFDCC-0C6F-E349-8CA5-C3A276FEF3FF}"/>
              </a:ext>
            </a:extLst>
          </p:cNvPr>
          <p:cNvSpPr/>
          <p:nvPr/>
        </p:nvSpPr>
        <p:spPr>
          <a:xfrm>
            <a:off x="4988560" y="4167054"/>
            <a:ext cx="839244" cy="864296"/>
          </a:xfrm>
          <a:prstGeom prst="flowChartProcess">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CFB2EC-2BF6-924D-A9C0-8BE4E34EBD44}"/>
              </a:ext>
            </a:extLst>
          </p:cNvPr>
          <p:cNvSpPr/>
          <p:nvPr/>
        </p:nvSpPr>
        <p:spPr>
          <a:xfrm>
            <a:off x="5751754" y="1725846"/>
            <a:ext cx="470508" cy="3903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11B10B6F-AE3D-8B45-A5DF-0E59A868426F}"/>
              </a:ext>
            </a:extLst>
          </p:cNvPr>
          <p:cNvSpPr/>
          <p:nvPr/>
        </p:nvSpPr>
        <p:spPr>
          <a:xfrm>
            <a:off x="4988560" y="2485513"/>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rocess 29">
            <a:extLst>
              <a:ext uri="{FF2B5EF4-FFF2-40B4-BE49-F238E27FC236}">
                <a16:creationId xmlns:a16="http://schemas.microsoft.com/office/drawing/2014/main" id="{EBD643C5-99CA-D44E-9F08-1286060FDBEC}"/>
              </a:ext>
            </a:extLst>
          </p:cNvPr>
          <p:cNvSpPr/>
          <p:nvPr/>
        </p:nvSpPr>
        <p:spPr>
          <a:xfrm>
            <a:off x="5779023" y="2364673"/>
            <a:ext cx="515654" cy="513567"/>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F48A3E81-4AA1-0349-8DA0-9DF00F895845}"/>
              </a:ext>
            </a:extLst>
          </p:cNvPr>
          <p:cNvSpPr/>
          <p:nvPr/>
        </p:nvSpPr>
        <p:spPr>
          <a:xfrm>
            <a:off x="7084962" y="1806488"/>
            <a:ext cx="4733657" cy="1793842"/>
          </a:xfrm>
          <a:custGeom>
            <a:avLst/>
            <a:gdLst>
              <a:gd name="connsiteX0" fmla="*/ 0 w 4411980"/>
              <a:gd name="connsiteY0" fmla="*/ 1488174 h 1793842"/>
              <a:gd name="connsiteX1" fmla="*/ 3200400 w 4411980"/>
              <a:gd name="connsiteY1" fmla="*/ 2274 h 1793842"/>
              <a:gd name="connsiteX2" fmla="*/ 4023360 w 4411980"/>
              <a:gd name="connsiteY2" fmla="*/ 1785354 h 1793842"/>
              <a:gd name="connsiteX3" fmla="*/ 4411980 w 4411980"/>
              <a:gd name="connsiteY3" fmla="*/ 550914 h 1793842"/>
            </a:gdLst>
            <a:ahLst/>
            <a:cxnLst>
              <a:cxn ang="0">
                <a:pos x="connsiteX0" y="connsiteY0"/>
              </a:cxn>
              <a:cxn ang="0">
                <a:pos x="connsiteX1" y="connsiteY1"/>
              </a:cxn>
              <a:cxn ang="0">
                <a:pos x="connsiteX2" y="connsiteY2"/>
              </a:cxn>
              <a:cxn ang="0">
                <a:pos x="connsiteX3" y="connsiteY3"/>
              </a:cxn>
            </a:cxnLst>
            <a:rect l="l" t="t" r="r" b="b"/>
            <a:pathLst>
              <a:path w="4411980" h="1793842">
                <a:moveTo>
                  <a:pt x="0" y="1488174"/>
                </a:moveTo>
                <a:cubicBezTo>
                  <a:pt x="1264920" y="720459"/>
                  <a:pt x="2529840" y="-47256"/>
                  <a:pt x="3200400" y="2274"/>
                </a:cubicBezTo>
                <a:cubicBezTo>
                  <a:pt x="3870960" y="51804"/>
                  <a:pt x="3821430" y="1693914"/>
                  <a:pt x="4023360" y="1785354"/>
                </a:cubicBezTo>
                <a:cubicBezTo>
                  <a:pt x="4225290" y="1876794"/>
                  <a:pt x="4318635" y="1213854"/>
                  <a:pt x="4411980" y="55091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BA8CBF51-1622-BD4A-8998-82A8767F5A94}"/>
              </a:ext>
            </a:extLst>
          </p:cNvPr>
          <p:cNvSpPr/>
          <p:nvPr/>
        </p:nvSpPr>
        <p:spPr>
          <a:xfrm rot="10263131">
            <a:off x="7266757" y="1816709"/>
            <a:ext cx="4733657" cy="1793842"/>
          </a:xfrm>
          <a:custGeom>
            <a:avLst/>
            <a:gdLst>
              <a:gd name="connsiteX0" fmla="*/ 0 w 4411980"/>
              <a:gd name="connsiteY0" fmla="*/ 1488174 h 1793842"/>
              <a:gd name="connsiteX1" fmla="*/ 3200400 w 4411980"/>
              <a:gd name="connsiteY1" fmla="*/ 2274 h 1793842"/>
              <a:gd name="connsiteX2" fmla="*/ 4023360 w 4411980"/>
              <a:gd name="connsiteY2" fmla="*/ 1785354 h 1793842"/>
              <a:gd name="connsiteX3" fmla="*/ 4411980 w 4411980"/>
              <a:gd name="connsiteY3" fmla="*/ 550914 h 1793842"/>
            </a:gdLst>
            <a:ahLst/>
            <a:cxnLst>
              <a:cxn ang="0">
                <a:pos x="connsiteX0" y="connsiteY0"/>
              </a:cxn>
              <a:cxn ang="0">
                <a:pos x="connsiteX1" y="connsiteY1"/>
              </a:cxn>
              <a:cxn ang="0">
                <a:pos x="connsiteX2" y="connsiteY2"/>
              </a:cxn>
              <a:cxn ang="0">
                <a:pos x="connsiteX3" y="connsiteY3"/>
              </a:cxn>
            </a:cxnLst>
            <a:rect l="l" t="t" r="r" b="b"/>
            <a:pathLst>
              <a:path w="4411980" h="1793842">
                <a:moveTo>
                  <a:pt x="0" y="1488174"/>
                </a:moveTo>
                <a:cubicBezTo>
                  <a:pt x="1264920" y="720459"/>
                  <a:pt x="2529840" y="-47256"/>
                  <a:pt x="3200400" y="2274"/>
                </a:cubicBezTo>
                <a:cubicBezTo>
                  <a:pt x="3870960" y="51804"/>
                  <a:pt x="3821430" y="1693914"/>
                  <a:pt x="4023360" y="1785354"/>
                </a:cubicBezTo>
                <a:cubicBezTo>
                  <a:pt x="4225290" y="1876794"/>
                  <a:pt x="4318635" y="1213854"/>
                  <a:pt x="4411980" y="5509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7306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FA3-0B90-9E48-8105-FFE612668E99}"/>
              </a:ext>
            </a:extLst>
          </p:cNvPr>
          <p:cNvSpPr>
            <a:spLocks noGrp="1"/>
          </p:cNvSpPr>
          <p:nvPr>
            <p:ph type="title"/>
          </p:nvPr>
        </p:nvSpPr>
        <p:spPr/>
        <p:txBody>
          <a:bodyPr/>
          <a:lstStyle/>
          <a:p>
            <a:r>
              <a:rPr lang="en-US" dirty="0"/>
              <a:t>Warm colors pop out from cool colors</a:t>
            </a:r>
          </a:p>
        </p:txBody>
      </p:sp>
    </p:spTree>
    <p:extLst>
      <p:ext uri="{BB962C8B-B14F-4D97-AF65-F5344CB8AC3E}">
        <p14:creationId xmlns:p14="http://schemas.microsoft.com/office/powerpoint/2010/main" val="20791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939C-B880-434C-B76D-6711E491D9E7}"/>
              </a:ext>
            </a:extLst>
          </p:cNvPr>
          <p:cNvSpPr>
            <a:spLocks noGrp="1"/>
          </p:cNvSpPr>
          <p:nvPr>
            <p:ph type="title"/>
          </p:nvPr>
        </p:nvSpPr>
        <p:spPr/>
        <p:txBody>
          <a:bodyPr/>
          <a:lstStyle/>
          <a:p>
            <a:r>
              <a:rPr lang="en-US" dirty="0"/>
              <a:t>Be mindful of color associations- use them</a:t>
            </a:r>
          </a:p>
        </p:txBody>
      </p:sp>
      <p:sp>
        <p:nvSpPr>
          <p:cNvPr id="3" name="Text Placeholder 2">
            <a:extLst>
              <a:ext uri="{FF2B5EF4-FFF2-40B4-BE49-F238E27FC236}">
                <a16:creationId xmlns:a16="http://schemas.microsoft.com/office/drawing/2014/main" id="{DEEB6C85-0368-164C-99EA-EC5D54F17D9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E59E3AB-AC18-8940-A65E-988AB9AD4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702" y="1305906"/>
            <a:ext cx="9852560" cy="5552094"/>
          </a:xfrm>
          <a:prstGeom prst="rect">
            <a:avLst/>
          </a:prstGeom>
        </p:spPr>
      </p:pic>
    </p:spTree>
    <p:extLst>
      <p:ext uri="{BB962C8B-B14F-4D97-AF65-F5344CB8AC3E}">
        <p14:creationId xmlns:p14="http://schemas.microsoft.com/office/powerpoint/2010/main" val="21710791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2939C-B880-434C-B76D-6711E491D9E7}"/>
              </a:ext>
            </a:extLst>
          </p:cNvPr>
          <p:cNvSpPr>
            <a:spLocks noGrp="1"/>
          </p:cNvSpPr>
          <p:nvPr>
            <p:ph type="title"/>
          </p:nvPr>
        </p:nvSpPr>
        <p:spPr/>
        <p:txBody>
          <a:bodyPr/>
          <a:lstStyle/>
          <a:p>
            <a:r>
              <a:rPr lang="en-US" dirty="0"/>
              <a:t>Be mindful of color associations- use them</a:t>
            </a:r>
          </a:p>
        </p:txBody>
      </p:sp>
      <p:sp>
        <p:nvSpPr>
          <p:cNvPr id="3" name="Text Placeholder 2">
            <a:extLst>
              <a:ext uri="{FF2B5EF4-FFF2-40B4-BE49-F238E27FC236}">
                <a16:creationId xmlns:a16="http://schemas.microsoft.com/office/drawing/2014/main" id="{DEEB6C85-0368-164C-99EA-EC5D54F17D9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2E59E3AB-AC18-8940-A65E-988AB9AD4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991" y="1305906"/>
            <a:ext cx="9779981" cy="5552094"/>
          </a:xfrm>
          <a:prstGeom prst="rect">
            <a:avLst/>
          </a:prstGeom>
        </p:spPr>
      </p:pic>
    </p:spTree>
    <p:extLst>
      <p:ext uri="{BB962C8B-B14F-4D97-AF65-F5344CB8AC3E}">
        <p14:creationId xmlns:p14="http://schemas.microsoft.com/office/powerpoint/2010/main" val="164280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8471-E7AE-5040-9651-6FABD81E6AB4}"/>
              </a:ext>
            </a:extLst>
          </p:cNvPr>
          <p:cNvSpPr>
            <a:spLocks noGrp="1"/>
          </p:cNvSpPr>
          <p:nvPr>
            <p:ph type="title"/>
          </p:nvPr>
        </p:nvSpPr>
        <p:spPr/>
        <p:txBody>
          <a:bodyPr/>
          <a:lstStyle/>
          <a:p>
            <a:r>
              <a:rPr lang="en-US" dirty="0"/>
              <a:t>Audience</a:t>
            </a:r>
          </a:p>
        </p:txBody>
      </p:sp>
      <p:sp>
        <p:nvSpPr>
          <p:cNvPr id="3" name="Text Placeholder 2">
            <a:extLst>
              <a:ext uri="{FF2B5EF4-FFF2-40B4-BE49-F238E27FC236}">
                <a16:creationId xmlns:a16="http://schemas.microsoft.com/office/drawing/2014/main" id="{2AAA26D4-9F4F-3F45-B3B3-96ABC1F987F4}"/>
              </a:ext>
            </a:extLst>
          </p:cNvPr>
          <p:cNvSpPr>
            <a:spLocks noGrp="1"/>
          </p:cNvSpPr>
          <p:nvPr>
            <p:ph type="body" idx="1"/>
          </p:nvPr>
        </p:nvSpPr>
        <p:spPr/>
        <p:txBody>
          <a:bodyPr/>
          <a:lstStyle/>
          <a:p>
            <a:r>
              <a:rPr lang="en-US" dirty="0"/>
              <a:t>Who usually attends the poster fair?</a:t>
            </a:r>
          </a:p>
          <a:p>
            <a:r>
              <a:rPr lang="en-US" dirty="0"/>
              <a:t>What groups?</a:t>
            </a:r>
          </a:p>
          <a:p>
            <a:pPr lvl="1"/>
            <a:r>
              <a:rPr lang="en-US" dirty="0"/>
              <a:t>Specialists in your field</a:t>
            </a:r>
          </a:p>
          <a:p>
            <a:pPr lvl="1"/>
            <a:r>
              <a:rPr lang="en-US" dirty="0"/>
              <a:t>Related fields</a:t>
            </a:r>
          </a:p>
          <a:p>
            <a:pPr lvl="1"/>
            <a:r>
              <a:rPr lang="en-US" dirty="0"/>
              <a:t>Rivals</a:t>
            </a:r>
          </a:p>
          <a:p>
            <a:pPr lvl="1"/>
            <a:r>
              <a:rPr lang="en-US" dirty="0"/>
              <a:t>Grad students</a:t>
            </a:r>
          </a:p>
          <a:p>
            <a:pPr lvl="1"/>
            <a:r>
              <a:rPr lang="en-US" dirty="0"/>
              <a:t>General public</a:t>
            </a:r>
          </a:p>
          <a:p>
            <a:pPr lvl="1"/>
            <a:r>
              <a:rPr lang="en-US" dirty="0"/>
              <a:t>Employers/industry </a:t>
            </a:r>
          </a:p>
          <a:p>
            <a:r>
              <a:rPr lang="en-US" dirty="0"/>
              <a:t>What are their purposes for seeing your poster?</a:t>
            </a:r>
          </a:p>
        </p:txBody>
      </p:sp>
    </p:spTree>
    <p:extLst>
      <p:ext uri="{BB962C8B-B14F-4D97-AF65-F5344CB8AC3E}">
        <p14:creationId xmlns:p14="http://schemas.microsoft.com/office/powerpoint/2010/main" val="10710368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6207-74AD-2A4C-A5C8-808B22ADC045}"/>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FF9E47A2-7815-E846-B879-06CA7BF963A7}"/>
              </a:ext>
            </a:extLst>
          </p:cNvPr>
          <p:cNvSpPr/>
          <p:nvPr/>
        </p:nvSpPr>
        <p:spPr>
          <a:xfrm>
            <a:off x="1517073" y="1433945"/>
            <a:ext cx="8749145" cy="500841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E41E5C-A5D5-DE4E-A250-EA38D64E8005}"/>
              </a:ext>
            </a:extLst>
          </p:cNvPr>
          <p:cNvSpPr txBox="1"/>
          <p:nvPr/>
        </p:nvSpPr>
        <p:spPr>
          <a:xfrm>
            <a:off x="1517074" y="1433945"/>
            <a:ext cx="8749144" cy="800189"/>
          </a:xfrm>
          <a:prstGeom prst="rect">
            <a:avLst/>
          </a:prstGeom>
          <a:solidFill>
            <a:srgbClr val="C00000"/>
          </a:solidFill>
          <a:ln>
            <a:noFill/>
          </a:ln>
        </p:spPr>
        <p:txBody>
          <a:bodyPr spcFirstLastPara="1" wrap="square" lIns="91425" tIns="91425" rIns="91425" bIns="91425" rtlCol="0" anchor="b" anchorCtr="0">
            <a:spAutoFit/>
          </a:bodyPr>
          <a:lstStyle/>
          <a:p>
            <a:pPr algn="ctr"/>
            <a:r>
              <a:rPr lang="en-US" sz="4000" b="1" dirty="0">
                <a:solidFill>
                  <a:schemeClr val="bg1"/>
                </a:solidFill>
              </a:rPr>
              <a:t>All about Water</a:t>
            </a:r>
          </a:p>
        </p:txBody>
      </p:sp>
      <p:sp>
        <p:nvSpPr>
          <p:cNvPr id="6" name="TextBox 5">
            <a:extLst>
              <a:ext uri="{FF2B5EF4-FFF2-40B4-BE49-F238E27FC236}">
                <a16:creationId xmlns:a16="http://schemas.microsoft.com/office/drawing/2014/main" id="{63C98955-2CD7-4746-BD6E-87FE52A76FBA}"/>
              </a:ext>
            </a:extLst>
          </p:cNvPr>
          <p:cNvSpPr txBox="1"/>
          <p:nvPr/>
        </p:nvSpPr>
        <p:spPr>
          <a:xfrm>
            <a:off x="1683327" y="2290784"/>
            <a:ext cx="2154381" cy="615523"/>
          </a:xfrm>
          <a:prstGeom prst="rect">
            <a:avLst/>
          </a:prstGeom>
          <a:solidFill>
            <a:schemeClr val="tx1">
              <a:lumMod val="5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Intro</a:t>
            </a:r>
          </a:p>
        </p:txBody>
      </p:sp>
      <p:sp>
        <p:nvSpPr>
          <p:cNvPr id="7" name="TextBox 6">
            <a:extLst>
              <a:ext uri="{FF2B5EF4-FFF2-40B4-BE49-F238E27FC236}">
                <a16:creationId xmlns:a16="http://schemas.microsoft.com/office/drawing/2014/main" id="{19BCA5C4-3D86-2646-A3A9-FDBC28C4CAFB}"/>
              </a:ext>
            </a:extLst>
          </p:cNvPr>
          <p:cNvSpPr txBox="1"/>
          <p:nvPr/>
        </p:nvSpPr>
        <p:spPr>
          <a:xfrm>
            <a:off x="1679038" y="3554432"/>
            <a:ext cx="3241964" cy="615523"/>
          </a:xfrm>
          <a:prstGeom prst="rect">
            <a:avLst/>
          </a:prstGeom>
          <a:solidFill>
            <a:schemeClr val="tx1">
              <a:lumMod val="5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Methods</a:t>
            </a:r>
          </a:p>
        </p:txBody>
      </p:sp>
      <p:sp>
        <p:nvSpPr>
          <p:cNvPr id="8" name="TextBox 7">
            <a:extLst>
              <a:ext uri="{FF2B5EF4-FFF2-40B4-BE49-F238E27FC236}">
                <a16:creationId xmlns:a16="http://schemas.microsoft.com/office/drawing/2014/main" id="{73E9F8CE-7D5F-944B-99DA-1C9B1903B622}"/>
              </a:ext>
            </a:extLst>
          </p:cNvPr>
          <p:cNvSpPr txBox="1"/>
          <p:nvPr/>
        </p:nvSpPr>
        <p:spPr>
          <a:xfrm>
            <a:off x="5143500" y="2290784"/>
            <a:ext cx="4914900" cy="615523"/>
          </a:xfrm>
          <a:prstGeom prst="rect">
            <a:avLst/>
          </a:prstGeom>
          <a:solidFill>
            <a:schemeClr val="tx1">
              <a:lumMod val="50000"/>
            </a:schemeClr>
          </a:solidFill>
          <a:ln>
            <a:solidFill>
              <a:schemeClr val="tx1">
                <a:lumMod val="75000"/>
              </a:schemeClr>
            </a:solidFill>
          </a:ln>
        </p:spPr>
        <p:txBody>
          <a:bodyPr spcFirstLastPara="1" wrap="square" lIns="91425" tIns="91425" rIns="91425" bIns="91425" rtlCol="0" anchor="b" anchorCtr="0">
            <a:spAutoFit/>
          </a:bodyPr>
          <a:lstStyle/>
          <a:p>
            <a:pPr algn="ctr"/>
            <a:r>
              <a:rPr lang="en-US" sz="2800" b="1" dirty="0">
                <a:solidFill>
                  <a:schemeClr val="bg1"/>
                </a:solidFill>
              </a:rPr>
              <a:t>Results</a:t>
            </a:r>
          </a:p>
        </p:txBody>
      </p:sp>
      <p:sp>
        <p:nvSpPr>
          <p:cNvPr id="9" name="TextBox 8">
            <a:extLst>
              <a:ext uri="{FF2B5EF4-FFF2-40B4-BE49-F238E27FC236}">
                <a16:creationId xmlns:a16="http://schemas.microsoft.com/office/drawing/2014/main" id="{F06D8769-CE5D-4348-94F1-F89D37F67122}"/>
              </a:ext>
            </a:extLst>
          </p:cNvPr>
          <p:cNvSpPr txBox="1"/>
          <p:nvPr/>
        </p:nvSpPr>
        <p:spPr>
          <a:xfrm>
            <a:off x="7116170" y="4565616"/>
            <a:ext cx="2942230" cy="615523"/>
          </a:xfrm>
          <a:prstGeom prst="rect">
            <a:avLst/>
          </a:prstGeom>
          <a:solidFill>
            <a:schemeClr val="tx1">
              <a:lumMod val="5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Conclusion</a:t>
            </a:r>
          </a:p>
        </p:txBody>
      </p:sp>
      <p:sp>
        <p:nvSpPr>
          <p:cNvPr id="10" name="TextBox 9">
            <a:extLst>
              <a:ext uri="{FF2B5EF4-FFF2-40B4-BE49-F238E27FC236}">
                <a16:creationId xmlns:a16="http://schemas.microsoft.com/office/drawing/2014/main" id="{2A39D10C-E48D-2048-9884-344873FA4C83}"/>
              </a:ext>
            </a:extLst>
          </p:cNvPr>
          <p:cNvSpPr txBox="1"/>
          <p:nvPr/>
        </p:nvSpPr>
        <p:spPr>
          <a:xfrm>
            <a:off x="2226451" y="4225916"/>
            <a:ext cx="877289" cy="1046410"/>
          </a:xfrm>
          <a:prstGeom prst="rect">
            <a:avLst/>
          </a:prstGeom>
          <a:noFill/>
          <a:ln>
            <a:noFill/>
          </a:ln>
        </p:spPr>
        <p:txBody>
          <a:bodyPr spcFirstLastPara="1" wrap="square" lIns="91425" tIns="91425" rIns="91425" bIns="91425" rtlCol="0" anchor="b" anchorCtr="0">
            <a:spAutoFit/>
          </a:bodyPr>
          <a:lstStyle/>
          <a:p>
            <a:r>
              <a:rPr lang="en-US" sz="1400" b="1" dirty="0">
                <a:solidFill>
                  <a:schemeClr val="bg1"/>
                </a:solidFill>
              </a:rPr>
              <a:t>Thing 1</a:t>
            </a:r>
          </a:p>
          <a:p>
            <a:r>
              <a:rPr lang="en-US" sz="1400" b="1" dirty="0">
                <a:solidFill>
                  <a:schemeClr val="bg1"/>
                </a:solidFill>
              </a:rPr>
              <a:t>Thing 2</a:t>
            </a:r>
          </a:p>
          <a:p>
            <a:r>
              <a:rPr lang="en-US" sz="1400" b="1" dirty="0">
                <a:solidFill>
                  <a:schemeClr val="bg1"/>
                </a:solidFill>
              </a:rPr>
              <a:t>Thing 3</a:t>
            </a:r>
          </a:p>
          <a:p>
            <a:r>
              <a:rPr lang="en-US" sz="1400" b="1" dirty="0">
                <a:solidFill>
                  <a:schemeClr val="bg1"/>
                </a:solidFill>
              </a:rPr>
              <a:t>Thing 4</a:t>
            </a:r>
          </a:p>
        </p:txBody>
      </p:sp>
      <p:sp>
        <p:nvSpPr>
          <p:cNvPr id="11" name="TextBox 10">
            <a:extLst>
              <a:ext uri="{FF2B5EF4-FFF2-40B4-BE49-F238E27FC236}">
                <a16:creationId xmlns:a16="http://schemas.microsoft.com/office/drawing/2014/main" id="{F72002E6-14EF-3348-B6B6-D052242CB4F0}"/>
              </a:ext>
            </a:extLst>
          </p:cNvPr>
          <p:cNvSpPr txBox="1"/>
          <p:nvPr/>
        </p:nvSpPr>
        <p:spPr>
          <a:xfrm>
            <a:off x="1683327" y="2906524"/>
            <a:ext cx="2154381" cy="615523"/>
          </a:xfrm>
          <a:prstGeom prst="rect">
            <a:avLst/>
          </a:prstGeom>
          <a:noFill/>
          <a:ln>
            <a:noFill/>
          </a:ln>
        </p:spPr>
        <p:txBody>
          <a:bodyPr spcFirstLastPara="1" wrap="square" lIns="91425" tIns="91425" rIns="91425" bIns="91425" rtlCol="0" anchor="b" anchorCtr="0">
            <a:spAutoFit/>
          </a:bodyPr>
          <a:lstStyle/>
          <a:p>
            <a:r>
              <a:rPr lang="en-US" sz="1400" b="1" dirty="0" err="1">
                <a:solidFill>
                  <a:schemeClr val="tx2"/>
                </a:solidFill>
              </a:rPr>
              <a:t>Writey</a:t>
            </a:r>
            <a:r>
              <a:rPr lang="en-US" sz="1400" b="1" dirty="0">
                <a:solidFill>
                  <a:schemeClr val="tx2"/>
                </a:solidFill>
              </a:rPr>
              <a:t> write stuff. </a:t>
            </a:r>
            <a:r>
              <a:rPr lang="en-US" sz="1400" b="1" dirty="0" err="1">
                <a:solidFill>
                  <a:schemeClr val="tx2"/>
                </a:solidFill>
              </a:rPr>
              <a:t>Writey</a:t>
            </a:r>
            <a:r>
              <a:rPr lang="en-US" sz="1400" b="1" dirty="0">
                <a:solidFill>
                  <a:schemeClr val="tx2"/>
                </a:solidFill>
              </a:rPr>
              <a:t> write..</a:t>
            </a:r>
          </a:p>
        </p:txBody>
      </p:sp>
      <p:sp>
        <p:nvSpPr>
          <p:cNvPr id="12" name="TextBox 11">
            <a:extLst>
              <a:ext uri="{FF2B5EF4-FFF2-40B4-BE49-F238E27FC236}">
                <a16:creationId xmlns:a16="http://schemas.microsoft.com/office/drawing/2014/main" id="{A4ECC8C7-56F6-7D41-8D65-AD7D306EC696}"/>
              </a:ext>
            </a:extLst>
          </p:cNvPr>
          <p:cNvSpPr txBox="1"/>
          <p:nvPr/>
        </p:nvSpPr>
        <p:spPr>
          <a:xfrm>
            <a:off x="5107132" y="2892350"/>
            <a:ext cx="2493818" cy="615523"/>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sz="1400" b="1" dirty="0">
                <a:solidFill>
                  <a:schemeClr val="tx2"/>
                </a:solidFill>
              </a:rPr>
              <a:t>Things &amp; stuff</a:t>
            </a:r>
          </a:p>
          <a:p>
            <a:pPr marL="285750" indent="-285750">
              <a:buFont typeface="Arial" panose="020B0604020202020204" pitchFamily="34" charset="0"/>
              <a:buChar char="•"/>
            </a:pPr>
            <a:r>
              <a:rPr lang="en-US" sz="1400" b="1" dirty="0">
                <a:solidFill>
                  <a:schemeClr val="tx2"/>
                </a:solidFill>
              </a:rPr>
              <a:t>Stuff and things.</a:t>
            </a:r>
          </a:p>
        </p:txBody>
      </p:sp>
      <p:sp>
        <p:nvSpPr>
          <p:cNvPr id="13" name="TextBox 12">
            <a:extLst>
              <a:ext uri="{FF2B5EF4-FFF2-40B4-BE49-F238E27FC236}">
                <a16:creationId xmlns:a16="http://schemas.microsoft.com/office/drawing/2014/main" id="{8A085B50-3842-0A49-A88E-26995CBCA11F}"/>
              </a:ext>
            </a:extLst>
          </p:cNvPr>
          <p:cNvSpPr txBox="1"/>
          <p:nvPr/>
        </p:nvSpPr>
        <p:spPr>
          <a:xfrm>
            <a:off x="7116170" y="5249776"/>
            <a:ext cx="2942230" cy="830966"/>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sz="1400" b="1" dirty="0">
                <a:solidFill>
                  <a:schemeClr val="tx2"/>
                </a:solidFill>
              </a:rPr>
              <a:t>Things &amp; stuff</a:t>
            </a:r>
          </a:p>
          <a:p>
            <a:pPr marL="285750" indent="-285750">
              <a:buFont typeface="Arial" panose="020B0604020202020204" pitchFamily="34" charset="0"/>
              <a:buChar char="•"/>
            </a:pPr>
            <a:r>
              <a:rPr lang="en-US" sz="1400" b="1" dirty="0">
                <a:solidFill>
                  <a:schemeClr val="tx2"/>
                </a:solidFill>
              </a:rPr>
              <a:t>Stuff and things.</a:t>
            </a:r>
          </a:p>
          <a:p>
            <a:pPr marL="285750" indent="-285750">
              <a:buFont typeface="Arial" panose="020B0604020202020204" pitchFamily="34" charset="0"/>
              <a:buChar char="•"/>
            </a:pPr>
            <a:r>
              <a:rPr lang="en-US" sz="1400" b="1" dirty="0">
                <a:solidFill>
                  <a:schemeClr val="tx2"/>
                </a:solidFill>
              </a:rPr>
              <a:t>Important stuff &amp; things</a:t>
            </a:r>
          </a:p>
        </p:txBody>
      </p:sp>
      <p:pic>
        <p:nvPicPr>
          <p:cNvPr id="17" name="Picture 16">
            <a:extLst>
              <a:ext uri="{FF2B5EF4-FFF2-40B4-BE49-F238E27FC236}">
                <a16:creationId xmlns:a16="http://schemas.microsoft.com/office/drawing/2014/main" id="{59332B56-92FA-1745-BABF-97C2116F4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427" y="3552444"/>
            <a:ext cx="1411074" cy="830966"/>
          </a:xfrm>
          <a:prstGeom prst="rect">
            <a:avLst/>
          </a:prstGeom>
        </p:spPr>
      </p:pic>
      <p:pic>
        <p:nvPicPr>
          <p:cNvPr id="19" name="Picture 18">
            <a:extLst>
              <a:ext uri="{FF2B5EF4-FFF2-40B4-BE49-F238E27FC236}">
                <a16:creationId xmlns:a16="http://schemas.microsoft.com/office/drawing/2014/main" id="{6E2A943B-DAF4-894D-A02A-DF9852686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956" y="5476313"/>
            <a:ext cx="1254306" cy="762064"/>
          </a:xfrm>
          <a:prstGeom prst="rect">
            <a:avLst/>
          </a:prstGeom>
        </p:spPr>
      </p:pic>
      <p:pic>
        <p:nvPicPr>
          <p:cNvPr id="21" name="Picture 20">
            <a:extLst>
              <a:ext uri="{FF2B5EF4-FFF2-40B4-BE49-F238E27FC236}">
                <a16:creationId xmlns:a16="http://schemas.microsoft.com/office/drawing/2014/main" id="{A6B7DB61-6B6D-B64A-B6F6-DA875F418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6026" y="4246268"/>
            <a:ext cx="1751205" cy="1026058"/>
          </a:xfrm>
          <a:prstGeom prst="rect">
            <a:avLst/>
          </a:prstGeom>
        </p:spPr>
      </p:pic>
      <p:pic>
        <p:nvPicPr>
          <p:cNvPr id="27" name="Picture 26">
            <a:extLst>
              <a:ext uri="{FF2B5EF4-FFF2-40B4-BE49-F238E27FC236}">
                <a16:creationId xmlns:a16="http://schemas.microsoft.com/office/drawing/2014/main" id="{4906E42E-571D-3D4D-BA6C-DFEDDFE76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3916" y="3291877"/>
            <a:ext cx="1641640" cy="985914"/>
          </a:xfrm>
          <a:prstGeom prst="rect">
            <a:avLst/>
          </a:prstGeom>
        </p:spPr>
      </p:pic>
      <p:pic>
        <p:nvPicPr>
          <p:cNvPr id="29" name="Picture 28">
            <a:extLst>
              <a:ext uri="{FF2B5EF4-FFF2-40B4-BE49-F238E27FC236}">
                <a16:creationId xmlns:a16="http://schemas.microsoft.com/office/drawing/2014/main" id="{297BA876-D344-9645-B583-F340CB2DE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6170" y="3064545"/>
            <a:ext cx="1167084" cy="979774"/>
          </a:xfrm>
          <a:prstGeom prst="rect">
            <a:avLst/>
          </a:prstGeom>
        </p:spPr>
      </p:pic>
      <p:sp>
        <p:nvSpPr>
          <p:cNvPr id="3" name="Rounded Rectangle 2">
            <a:extLst>
              <a:ext uri="{FF2B5EF4-FFF2-40B4-BE49-F238E27FC236}">
                <a16:creationId xmlns:a16="http://schemas.microsoft.com/office/drawing/2014/main" id="{F5951DB1-E6DA-BD42-B934-D10FD88C7977}"/>
              </a:ext>
            </a:extLst>
          </p:cNvPr>
          <p:cNvSpPr/>
          <p:nvPr/>
        </p:nvSpPr>
        <p:spPr>
          <a:xfrm>
            <a:off x="2103120" y="4351020"/>
            <a:ext cx="190500" cy="16002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363B2B0D-E748-544C-BB1B-2BD1FBEBC316}"/>
              </a:ext>
            </a:extLst>
          </p:cNvPr>
          <p:cNvSpPr/>
          <p:nvPr/>
        </p:nvSpPr>
        <p:spPr>
          <a:xfrm>
            <a:off x="2103120" y="4576862"/>
            <a:ext cx="190500" cy="160020"/>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DB5BD60-148E-1744-9B4D-50E656E32642}"/>
              </a:ext>
            </a:extLst>
          </p:cNvPr>
          <p:cNvSpPr/>
          <p:nvPr/>
        </p:nvSpPr>
        <p:spPr>
          <a:xfrm>
            <a:off x="2103120" y="4792843"/>
            <a:ext cx="190500" cy="16002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E5337D0A-9A88-0D45-BE62-9F365ED11A80}"/>
              </a:ext>
            </a:extLst>
          </p:cNvPr>
          <p:cNvSpPr/>
          <p:nvPr/>
        </p:nvSpPr>
        <p:spPr>
          <a:xfrm>
            <a:off x="2103120" y="5021284"/>
            <a:ext cx="190500" cy="160020"/>
          </a:xfrm>
          <a:prstGeom prst="roundRect">
            <a:avLst/>
          </a:prstGeom>
          <a:solidFill>
            <a:srgbClr val="FFC03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61185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6207-74AD-2A4C-A5C8-808B22ADC045}"/>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FF9E47A2-7815-E846-B879-06CA7BF963A7}"/>
              </a:ext>
            </a:extLst>
          </p:cNvPr>
          <p:cNvSpPr/>
          <p:nvPr/>
        </p:nvSpPr>
        <p:spPr>
          <a:xfrm>
            <a:off x="1517073" y="1433945"/>
            <a:ext cx="8749145" cy="500841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E41E5C-A5D5-DE4E-A250-EA38D64E8005}"/>
              </a:ext>
            </a:extLst>
          </p:cNvPr>
          <p:cNvSpPr txBox="1"/>
          <p:nvPr/>
        </p:nvSpPr>
        <p:spPr>
          <a:xfrm>
            <a:off x="1517074" y="1433945"/>
            <a:ext cx="8749144" cy="800189"/>
          </a:xfrm>
          <a:prstGeom prst="rect">
            <a:avLst/>
          </a:prstGeom>
          <a:solidFill>
            <a:schemeClr val="accent3">
              <a:lumMod val="75000"/>
            </a:schemeClr>
          </a:solidFill>
          <a:ln>
            <a:noFill/>
          </a:ln>
        </p:spPr>
        <p:txBody>
          <a:bodyPr spcFirstLastPara="1" wrap="square" lIns="91425" tIns="91425" rIns="91425" bIns="91425" rtlCol="0" anchor="b" anchorCtr="0">
            <a:spAutoFit/>
          </a:bodyPr>
          <a:lstStyle/>
          <a:p>
            <a:pPr algn="ctr"/>
            <a:r>
              <a:rPr lang="en-US" sz="4000" b="1" dirty="0">
                <a:solidFill>
                  <a:schemeClr val="bg1"/>
                </a:solidFill>
              </a:rPr>
              <a:t>All about Water</a:t>
            </a:r>
          </a:p>
        </p:txBody>
      </p:sp>
      <p:sp>
        <p:nvSpPr>
          <p:cNvPr id="6" name="TextBox 5">
            <a:extLst>
              <a:ext uri="{FF2B5EF4-FFF2-40B4-BE49-F238E27FC236}">
                <a16:creationId xmlns:a16="http://schemas.microsoft.com/office/drawing/2014/main" id="{63C98955-2CD7-4746-BD6E-87FE52A76FBA}"/>
              </a:ext>
            </a:extLst>
          </p:cNvPr>
          <p:cNvSpPr txBox="1"/>
          <p:nvPr/>
        </p:nvSpPr>
        <p:spPr>
          <a:xfrm>
            <a:off x="1683327" y="2290784"/>
            <a:ext cx="2154381" cy="615523"/>
          </a:xfrm>
          <a:prstGeom prst="rect">
            <a:avLst/>
          </a:prstGeom>
          <a:solidFill>
            <a:schemeClr val="accent1">
              <a:lumMod val="60000"/>
              <a:lumOff val="4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Intro</a:t>
            </a:r>
          </a:p>
        </p:txBody>
      </p:sp>
      <p:sp>
        <p:nvSpPr>
          <p:cNvPr id="7" name="TextBox 6">
            <a:extLst>
              <a:ext uri="{FF2B5EF4-FFF2-40B4-BE49-F238E27FC236}">
                <a16:creationId xmlns:a16="http://schemas.microsoft.com/office/drawing/2014/main" id="{19BCA5C4-3D86-2646-A3A9-FDBC28C4CAFB}"/>
              </a:ext>
            </a:extLst>
          </p:cNvPr>
          <p:cNvSpPr txBox="1"/>
          <p:nvPr/>
        </p:nvSpPr>
        <p:spPr>
          <a:xfrm>
            <a:off x="1679038" y="3554432"/>
            <a:ext cx="3241964" cy="615523"/>
          </a:xfrm>
          <a:prstGeom prst="rect">
            <a:avLst/>
          </a:prstGeom>
          <a:solidFill>
            <a:schemeClr val="accent1">
              <a:lumMod val="60000"/>
              <a:lumOff val="4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Methods</a:t>
            </a:r>
          </a:p>
        </p:txBody>
      </p:sp>
      <p:sp>
        <p:nvSpPr>
          <p:cNvPr id="8" name="TextBox 7">
            <a:extLst>
              <a:ext uri="{FF2B5EF4-FFF2-40B4-BE49-F238E27FC236}">
                <a16:creationId xmlns:a16="http://schemas.microsoft.com/office/drawing/2014/main" id="{73E9F8CE-7D5F-944B-99DA-1C9B1903B622}"/>
              </a:ext>
            </a:extLst>
          </p:cNvPr>
          <p:cNvSpPr txBox="1"/>
          <p:nvPr/>
        </p:nvSpPr>
        <p:spPr>
          <a:xfrm>
            <a:off x="5143500" y="2290784"/>
            <a:ext cx="4914900" cy="615523"/>
          </a:xfrm>
          <a:prstGeom prst="rect">
            <a:avLst/>
          </a:prstGeom>
          <a:solidFill>
            <a:schemeClr val="accent1">
              <a:lumMod val="60000"/>
              <a:lumOff val="4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Results</a:t>
            </a:r>
          </a:p>
        </p:txBody>
      </p:sp>
      <p:sp>
        <p:nvSpPr>
          <p:cNvPr id="9" name="TextBox 8">
            <a:extLst>
              <a:ext uri="{FF2B5EF4-FFF2-40B4-BE49-F238E27FC236}">
                <a16:creationId xmlns:a16="http://schemas.microsoft.com/office/drawing/2014/main" id="{F06D8769-CE5D-4348-94F1-F89D37F67122}"/>
              </a:ext>
            </a:extLst>
          </p:cNvPr>
          <p:cNvSpPr txBox="1"/>
          <p:nvPr/>
        </p:nvSpPr>
        <p:spPr>
          <a:xfrm>
            <a:off x="7116170" y="4565616"/>
            <a:ext cx="2942230" cy="615523"/>
          </a:xfrm>
          <a:prstGeom prst="rect">
            <a:avLst/>
          </a:prstGeom>
          <a:solidFill>
            <a:schemeClr val="accent1">
              <a:lumMod val="60000"/>
              <a:lumOff val="40000"/>
            </a:schemeClr>
          </a:solidFill>
          <a:ln>
            <a:noFill/>
          </a:ln>
        </p:spPr>
        <p:txBody>
          <a:bodyPr spcFirstLastPara="1" wrap="square" lIns="91425" tIns="91425" rIns="91425" bIns="91425" rtlCol="0" anchor="b" anchorCtr="0">
            <a:spAutoFit/>
          </a:bodyPr>
          <a:lstStyle/>
          <a:p>
            <a:pPr algn="ctr"/>
            <a:r>
              <a:rPr lang="en-US" sz="2800" b="1" dirty="0">
                <a:solidFill>
                  <a:schemeClr val="bg1"/>
                </a:solidFill>
              </a:rPr>
              <a:t>Conclusion</a:t>
            </a:r>
          </a:p>
        </p:txBody>
      </p:sp>
      <p:sp>
        <p:nvSpPr>
          <p:cNvPr id="10" name="TextBox 9">
            <a:extLst>
              <a:ext uri="{FF2B5EF4-FFF2-40B4-BE49-F238E27FC236}">
                <a16:creationId xmlns:a16="http://schemas.microsoft.com/office/drawing/2014/main" id="{2A39D10C-E48D-2048-9884-344873FA4C83}"/>
              </a:ext>
            </a:extLst>
          </p:cNvPr>
          <p:cNvSpPr txBox="1"/>
          <p:nvPr/>
        </p:nvSpPr>
        <p:spPr>
          <a:xfrm>
            <a:off x="2226451" y="4225916"/>
            <a:ext cx="877289" cy="1046410"/>
          </a:xfrm>
          <a:prstGeom prst="rect">
            <a:avLst/>
          </a:prstGeom>
          <a:noFill/>
          <a:ln>
            <a:noFill/>
          </a:ln>
        </p:spPr>
        <p:txBody>
          <a:bodyPr spcFirstLastPara="1" wrap="square" lIns="91425" tIns="91425" rIns="91425" bIns="91425" rtlCol="0" anchor="b" anchorCtr="0">
            <a:spAutoFit/>
          </a:bodyPr>
          <a:lstStyle/>
          <a:p>
            <a:r>
              <a:rPr lang="en-US" sz="1400" b="1" dirty="0">
                <a:solidFill>
                  <a:schemeClr val="bg1"/>
                </a:solidFill>
              </a:rPr>
              <a:t>Thing 1</a:t>
            </a:r>
          </a:p>
          <a:p>
            <a:r>
              <a:rPr lang="en-US" sz="1400" b="1" dirty="0">
                <a:solidFill>
                  <a:schemeClr val="bg1"/>
                </a:solidFill>
              </a:rPr>
              <a:t>Thing 2</a:t>
            </a:r>
          </a:p>
          <a:p>
            <a:r>
              <a:rPr lang="en-US" sz="1400" b="1" dirty="0">
                <a:solidFill>
                  <a:schemeClr val="bg1"/>
                </a:solidFill>
              </a:rPr>
              <a:t>Thing 3</a:t>
            </a:r>
          </a:p>
          <a:p>
            <a:r>
              <a:rPr lang="en-US" sz="1400" b="1" dirty="0">
                <a:solidFill>
                  <a:schemeClr val="bg1"/>
                </a:solidFill>
              </a:rPr>
              <a:t>Thing 4</a:t>
            </a:r>
          </a:p>
        </p:txBody>
      </p:sp>
      <p:sp>
        <p:nvSpPr>
          <p:cNvPr id="11" name="TextBox 10">
            <a:extLst>
              <a:ext uri="{FF2B5EF4-FFF2-40B4-BE49-F238E27FC236}">
                <a16:creationId xmlns:a16="http://schemas.microsoft.com/office/drawing/2014/main" id="{F72002E6-14EF-3348-B6B6-D052242CB4F0}"/>
              </a:ext>
            </a:extLst>
          </p:cNvPr>
          <p:cNvSpPr txBox="1"/>
          <p:nvPr/>
        </p:nvSpPr>
        <p:spPr>
          <a:xfrm>
            <a:off x="1683327" y="2906524"/>
            <a:ext cx="2154381" cy="615523"/>
          </a:xfrm>
          <a:prstGeom prst="rect">
            <a:avLst/>
          </a:prstGeom>
          <a:noFill/>
          <a:ln>
            <a:noFill/>
          </a:ln>
        </p:spPr>
        <p:txBody>
          <a:bodyPr spcFirstLastPara="1" wrap="square" lIns="91425" tIns="91425" rIns="91425" bIns="91425" rtlCol="0" anchor="b" anchorCtr="0">
            <a:spAutoFit/>
          </a:bodyPr>
          <a:lstStyle/>
          <a:p>
            <a:r>
              <a:rPr lang="en-US" sz="1400" b="1" dirty="0" err="1">
                <a:solidFill>
                  <a:schemeClr val="tx2"/>
                </a:solidFill>
              </a:rPr>
              <a:t>Writey</a:t>
            </a:r>
            <a:r>
              <a:rPr lang="en-US" sz="1400" b="1" dirty="0">
                <a:solidFill>
                  <a:schemeClr val="tx2"/>
                </a:solidFill>
              </a:rPr>
              <a:t> write stuff. </a:t>
            </a:r>
            <a:r>
              <a:rPr lang="en-US" sz="1400" b="1" dirty="0" err="1">
                <a:solidFill>
                  <a:schemeClr val="tx2"/>
                </a:solidFill>
              </a:rPr>
              <a:t>Writey</a:t>
            </a:r>
            <a:r>
              <a:rPr lang="en-US" sz="1400" b="1" dirty="0">
                <a:solidFill>
                  <a:schemeClr val="tx2"/>
                </a:solidFill>
              </a:rPr>
              <a:t> write..</a:t>
            </a:r>
          </a:p>
        </p:txBody>
      </p:sp>
      <p:sp>
        <p:nvSpPr>
          <p:cNvPr id="12" name="TextBox 11">
            <a:extLst>
              <a:ext uri="{FF2B5EF4-FFF2-40B4-BE49-F238E27FC236}">
                <a16:creationId xmlns:a16="http://schemas.microsoft.com/office/drawing/2014/main" id="{A4ECC8C7-56F6-7D41-8D65-AD7D306EC696}"/>
              </a:ext>
            </a:extLst>
          </p:cNvPr>
          <p:cNvSpPr txBox="1"/>
          <p:nvPr/>
        </p:nvSpPr>
        <p:spPr>
          <a:xfrm>
            <a:off x="5107132" y="2892350"/>
            <a:ext cx="2493818" cy="615523"/>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sz="1400" b="1" dirty="0">
                <a:solidFill>
                  <a:schemeClr val="tx2"/>
                </a:solidFill>
              </a:rPr>
              <a:t>Things &amp; stuff</a:t>
            </a:r>
          </a:p>
          <a:p>
            <a:pPr marL="285750" indent="-285750">
              <a:buFont typeface="Arial" panose="020B0604020202020204" pitchFamily="34" charset="0"/>
              <a:buChar char="•"/>
            </a:pPr>
            <a:r>
              <a:rPr lang="en-US" sz="1400" b="1" dirty="0">
                <a:solidFill>
                  <a:schemeClr val="tx2"/>
                </a:solidFill>
              </a:rPr>
              <a:t>Stuff and things.</a:t>
            </a:r>
          </a:p>
        </p:txBody>
      </p:sp>
      <p:sp>
        <p:nvSpPr>
          <p:cNvPr id="13" name="TextBox 12">
            <a:extLst>
              <a:ext uri="{FF2B5EF4-FFF2-40B4-BE49-F238E27FC236}">
                <a16:creationId xmlns:a16="http://schemas.microsoft.com/office/drawing/2014/main" id="{8A085B50-3842-0A49-A88E-26995CBCA11F}"/>
              </a:ext>
            </a:extLst>
          </p:cNvPr>
          <p:cNvSpPr txBox="1"/>
          <p:nvPr/>
        </p:nvSpPr>
        <p:spPr>
          <a:xfrm>
            <a:off x="7116170" y="5249776"/>
            <a:ext cx="2942230" cy="830966"/>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sz="1400" b="1" dirty="0">
                <a:solidFill>
                  <a:schemeClr val="tx2"/>
                </a:solidFill>
              </a:rPr>
              <a:t>Things &amp; stuff</a:t>
            </a:r>
          </a:p>
          <a:p>
            <a:pPr marL="285750" indent="-285750">
              <a:buFont typeface="Arial" panose="020B0604020202020204" pitchFamily="34" charset="0"/>
              <a:buChar char="•"/>
            </a:pPr>
            <a:r>
              <a:rPr lang="en-US" sz="1400" b="1" dirty="0">
                <a:solidFill>
                  <a:schemeClr val="tx2"/>
                </a:solidFill>
              </a:rPr>
              <a:t>Stuff and things.</a:t>
            </a:r>
          </a:p>
          <a:p>
            <a:pPr marL="285750" indent="-285750">
              <a:buFont typeface="Arial" panose="020B0604020202020204" pitchFamily="34" charset="0"/>
              <a:buChar char="•"/>
            </a:pPr>
            <a:r>
              <a:rPr lang="en-US" sz="1400" b="1" dirty="0">
                <a:solidFill>
                  <a:schemeClr val="tx2"/>
                </a:solidFill>
              </a:rPr>
              <a:t>Important stuff &amp; things</a:t>
            </a:r>
          </a:p>
        </p:txBody>
      </p:sp>
      <p:pic>
        <p:nvPicPr>
          <p:cNvPr id="17" name="Picture 16">
            <a:extLst>
              <a:ext uri="{FF2B5EF4-FFF2-40B4-BE49-F238E27FC236}">
                <a16:creationId xmlns:a16="http://schemas.microsoft.com/office/drawing/2014/main" id="{59332B56-92FA-1745-BABF-97C2116F4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427" y="3552444"/>
            <a:ext cx="1411074" cy="830966"/>
          </a:xfrm>
          <a:prstGeom prst="rect">
            <a:avLst/>
          </a:prstGeom>
        </p:spPr>
      </p:pic>
      <p:pic>
        <p:nvPicPr>
          <p:cNvPr id="19" name="Picture 18">
            <a:extLst>
              <a:ext uri="{FF2B5EF4-FFF2-40B4-BE49-F238E27FC236}">
                <a16:creationId xmlns:a16="http://schemas.microsoft.com/office/drawing/2014/main" id="{6E2A943B-DAF4-894D-A02A-DF9852686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956" y="5476313"/>
            <a:ext cx="1254306" cy="762064"/>
          </a:xfrm>
          <a:prstGeom prst="rect">
            <a:avLst/>
          </a:prstGeom>
        </p:spPr>
      </p:pic>
      <p:pic>
        <p:nvPicPr>
          <p:cNvPr id="21" name="Picture 20">
            <a:extLst>
              <a:ext uri="{FF2B5EF4-FFF2-40B4-BE49-F238E27FC236}">
                <a16:creationId xmlns:a16="http://schemas.microsoft.com/office/drawing/2014/main" id="{A6B7DB61-6B6D-B64A-B6F6-DA875F418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6026" y="4246268"/>
            <a:ext cx="1751205" cy="1026058"/>
          </a:xfrm>
          <a:prstGeom prst="rect">
            <a:avLst/>
          </a:prstGeom>
        </p:spPr>
      </p:pic>
      <p:pic>
        <p:nvPicPr>
          <p:cNvPr id="27" name="Picture 26">
            <a:extLst>
              <a:ext uri="{FF2B5EF4-FFF2-40B4-BE49-F238E27FC236}">
                <a16:creationId xmlns:a16="http://schemas.microsoft.com/office/drawing/2014/main" id="{4906E42E-571D-3D4D-BA6C-DFEDDFE76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3916" y="3291877"/>
            <a:ext cx="1641640" cy="985914"/>
          </a:xfrm>
          <a:prstGeom prst="rect">
            <a:avLst/>
          </a:prstGeom>
        </p:spPr>
      </p:pic>
      <p:pic>
        <p:nvPicPr>
          <p:cNvPr id="29" name="Picture 28">
            <a:extLst>
              <a:ext uri="{FF2B5EF4-FFF2-40B4-BE49-F238E27FC236}">
                <a16:creationId xmlns:a16="http://schemas.microsoft.com/office/drawing/2014/main" id="{297BA876-D344-9645-B583-F340CB2DE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6170" y="3064545"/>
            <a:ext cx="1167084" cy="979774"/>
          </a:xfrm>
          <a:prstGeom prst="rect">
            <a:avLst/>
          </a:prstGeom>
        </p:spPr>
      </p:pic>
      <p:sp>
        <p:nvSpPr>
          <p:cNvPr id="3" name="Rounded Rectangle 2">
            <a:extLst>
              <a:ext uri="{FF2B5EF4-FFF2-40B4-BE49-F238E27FC236}">
                <a16:creationId xmlns:a16="http://schemas.microsoft.com/office/drawing/2014/main" id="{F5951DB1-E6DA-BD42-B934-D10FD88C7977}"/>
              </a:ext>
            </a:extLst>
          </p:cNvPr>
          <p:cNvSpPr/>
          <p:nvPr/>
        </p:nvSpPr>
        <p:spPr>
          <a:xfrm>
            <a:off x="2103120" y="4351020"/>
            <a:ext cx="190500" cy="160020"/>
          </a:xfrm>
          <a:prstGeom prst="round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363B2B0D-E748-544C-BB1B-2BD1FBEBC316}"/>
              </a:ext>
            </a:extLst>
          </p:cNvPr>
          <p:cNvSpPr/>
          <p:nvPr/>
        </p:nvSpPr>
        <p:spPr>
          <a:xfrm>
            <a:off x="2103120" y="4576862"/>
            <a:ext cx="190500" cy="160020"/>
          </a:xfrm>
          <a:prstGeom prst="round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DB5BD60-148E-1744-9B4D-50E656E32642}"/>
              </a:ext>
            </a:extLst>
          </p:cNvPr>
          <p:cNvSpPr/>
          <p:nvPr/>
        </p:nvSpPr>
        <p:spPr>
          <a:xfrm>
            <a:off x="2103120" y="4792843"/>
            <a:ext cx="190500" cy="160020"/>
          </a:xfrm>
          <a:prstGeom prst="round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E5337D0A-9A88-0D45-BE62-9F365ED11A80}"/>
              </a:ext>
            </a:extLst>
          </p:cNvPr>
          <p:cNvSpPr/>
          <p:nvPr/>
        </p:nvSpPr>
        <p:spPr>
          <a:xfrm>
            <a:off x="2103120" y="5021284"/>
            <a:ext cx="190500" cy="160020"/>
          </a:xfrm>
          <a:prstGeom prst="roundRect">
            <a:avLst/>
          </a:prstGeom>
          <a:solidFill>
            <a:srgbClr val="FFC03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4256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9706-DD9D-2E47-9052-3615FB0CCAD6}"/>
              </a:ext>
            </a:extLst>
          </p:cNvPr>
          <p:cNvSpPr>
            <a:spLocks noGrp="1"/>
          </p:cNvSpPr>
          <p:nvPr>
            <p:ph type="title"/>
          </p:nvPr>
        </p:nvSpPr>
        <p:spPr/>
        <p:txBody>
          <a:bodyPr/>
          <a:lstStyle/>
          <a:p>
            <a:r>
              <a:rPr lang="en-US" dirty="0"/>
              <a:t>Choosing colors</a:t>
            </a:r>
          </a:p>
        </p:txBody>
      </p:sp>
      <p:sp>
        <p:nvSpPr>
          <p:cNvPr id="3" name="Text Placeholder 2">
            <a:extLst>
              <a:ext uri="{FF2B5EF4-FFF2-40B4-BE49-F238E27FC236}">
                <a16:creationId xmlns:a16="http://schemas.microsoft.com/office/drawing/2014/main" id="{92C5418B-38CE-0E4C-87D4-7479EE1D7ABE}"/>
              </a:ext>
            </a:extLst>
          </p:cNvPr>
          <p:cNvSpPr>
            <a:spLocks noGrp="1"/>
          </p:cNvSpPr>
          <p:nvPr>
            <p:ph type="body" idx="1"/>
          </p:nvPr>
        </p:nvSpPr>
        <p:spPr/>
        <p:txBody>
          <a:bodyPr/>
          <a:lstStyle/>
          <a:p>
            <a:r>
              <a:rPr lang="en-US" dirty="0"/>
              <a:t>Be mindful of constraints</a:t>
            </a:r>
          </a:p>
          <a:p>
            <a:pPr lvl="1"/>
            <a:r>
              <a:rPr lang="en-US" dirty="0"/>
              <a:t>Contrast</a:t>
            </a:r>
          </a:p>
          <a:p>
            <a:pPr lvl="1"/>
            <a:r>
              <a:rPr lang="en-US" dirty="0"/>
              <a:t>Colorblind friendly palettes</a:t>
            </a:r>
          </a:p>
          <a:p>
            <a:pPr lvl="1"/>
            <a:endParaRPr lang="en-US" dirty="0"/>
          </a:p>
          <a:p>
            <a:r>
              <a:rPr lang="en-US" dirty="0"/>
              <a:t>Have an image? Choose colors from it for consistency (eye dropper)</a:t>
            </a:r>
          </a:p>
          <a:p>
            <a:r>
              <a:rPr lang="en-US" dirty="0"/>
              <a:t>No clue?- use established palettes</a:t>
            </a:r>
          </a:p>
          <a:p>
            <a:pPr lvl="1"/>
            <a:r>
              <a:rPr lang="en-US" dirty="0"/>
              <a:t>university branding color palettes – ex. </a:t>
            </a:r>
            <a:r>
              <a:rPr lang="en-US" dirty="0">
                <a:hlinkClick r:id="rId2"/>
              </a:rPr>
              <a:t>https://brand.virginia.edu</a:t>
            </a:r>
            <a:endParaRPr lang="en-US" dirty="0"/>
          </a:p>
          <a:p>
            <a:pPr lvl="1"/>
            <a:r>
              <a:rPr lang="en-US" dirty="0">
                <a:hlinkClick r:id="rId3"/>
              </a:rPr>
              <a:t>Color brewer</a:t>
            </a:r>
            <a:endParaRPr lang="en-US" dirty="0"/>
          </a:p>
          <a:p>
            <a:pPr lvl="1"/>
            <a:r>
              <a:rPr lang="en-US" dirty="0"/>
              <a:t>Color chooser</a:t>
            </a:r>
          </a:p>
        </p:txBody>
      </p:sp>
    </p:spTree>
    <p:extLst>
      <p:ext uri="{BB962C8B-B14F-4D97-AF65-F5344CB8AC3E}">
        <p14:creationId xmlns:p14="http://schemas.microsoft.com/office/powerpoint/2010/main" val="8863345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536AE-DDE8-5642-925D-18ED8C51644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CFCC747-8ADB-5445-AE71-3E9F59DB276A}"/>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92C0BFB-0C2B-BA43-ACA8-9B7A9CE20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73" y="0"/>
            <a:ext cx="11029253" cy="6858000"/>
          </a:xfrm>
          <a:prstGeom prst="rect">
            <a:avLst/>
          </a:prstGeom>
        </p:spPr>
      </p:pic>
      <p:sp>
        <p:nvSpPr>
          <p:cNvPr id="6" name="Rounded Rectangle 5">
            <a:extLst>
              <a:ext uri="{FF2B5EF4-FFF2-40B4-BE49-F238E27FC236}">
                <a16:creationId xmlns:a16="http://schemas.microsoft.com/office/drawing/2014/main" id="{C89EE391-B808-E244-A511-A4F19DF86F23}"/>
              </a:ext>
            </a:extLst>
          </p:cNvPr>
          <p:cNvSpPr/>
          <p:nvPr/>
        </p:nvSpPr>
        <p:spPr>
          <a:xfrm>
            <a:off x="555000" y="3069771"/>
            <a:ext cx="1437086" cy="979715"/>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4039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48F-4802-6E46-8E30-58FAA381376F}"/>
              </a:ext>
            </a:extLst>
          </p:cNvPr>
          <p:cNvSpPr>
            <a:spLocks noGrp="1"/>
          </p:cNvSpPr>
          <p:nvPr>
            <p:ph type="title"/>
          </p:nvPr>
        </p:nvSpPr>
        <p:spPr/>
        <p:txBody>
          <a:bodyPr/>
          <a:lstStyle/>
          <a:p>
            <a:r>
              <a:rPr lang="en-US" dirty="0"/>
              <a:t>1 hue : multiple tints/shades</a:t>
            </a:r>
          </a:p>
        </p:txBody>
      </p:sp>
      <p:sp>
        <p:nvSpPr>
          <p:cNvPr id="3" name="Text Placeholder 2">
            <a:extLst>
              <a:ext uri="{FF2B5EF4-FFF2-40B4-BE49-F238E27FC236}">
                <a16:creationId xmlns:a16="http://schemas.microsoft.com/office/drawing/2014/main" id="{699292BA-1FBB-5942-8D92-5B752D04100E}"/>
              </a:ext>
            </a:extLst>
          </p:cNvPr>
          <p:cNvSpPr>
            <a:spLocks noGrp="1"/>
          </p:cNvSpPr>
          <p:nvPr>
            <p:ph type="body" idx="1"/>
          </p:nvPr>
        </p:nvSpPr>
        <p:spPr/>
        <p:txBody>
          <a:bodyPr/>
          <a:lstStyle/>
          <a:p>
            <a:r>
              <a:rPr lang="en-US" dirty="0"/>
              <a:t>Unified</a:t>
            </a:r>
          </a:p>
          <a:p>
            <a:r>
              <a:rPr lang="en-US" dirty="0"/>
              <a:t>Useful for showing related variations</a:t>
            </a:r>
          </a:p>
          <a:p>
            <a:r>
              <a:rPr lang="en-US" dirty="0"/>
              <a:t>Consistency similarity</a:t>
            </a:r>
          </a:p>
        </p:txBody>
      </p:sp>
      <p:pic>
        <p:nvPicPr>
          <p:cNvPr id="5" name="Picture 4">
            <a:extLst>
              <a:ext uri="{FF2B5EF4-FFF2-40B4-BE49-F238E27FC236}">
                <a16:creationId xmlns:a16="http://schemas.microsoft.com/office/drawing/2014/main" id="{B3CD7A23-F293-1B40-A7EA-1297D7D87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4600" y="3133800"/>
            <a:ext cx="5232400" cy="2997200"/>
          </a:xfrm>
          <a:prstGeom prst="rect">
            <a:avLst/>
          </a:prstGeom>
        </p:spPr>
      </p:pic>
    </p:spTree>
    <p:extLst>
      <p:ext uri="{BB962C8B-B14F-4D97-AF65-F5344CB8AC3E}">
        <p14:creationId xmlns:p14="http://schemas.microsoft.com/office/powerpoint/2010/main" val="17094805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9973-D644-3A4C-9C84-E7BAD0AE1B2F}"/>
              </a:ext>
            </a:extLst>
          </p:cNvPr>
          <p:cNvSpPr>
            <a:spLocks noGrp="1"/>
          </p:cNvSpPr>
          <p:nvPr>
            <p:ph type="title"/>
          </p:nvPr>
        </p:nvSpPr>
        <p:spPr/>
        <p:txBody>
          <a:bodyPr/>
          <a:lstStyle/>
          <a:p>
            <a:r>
              <a:rPr lang="en-US" dirty="0"/>
              <a:t>Complementary Colors</a:t>
            </a:r>
          </a:p>
        </p:txBody>
      </p:sp>
      <p:sp>
        <p:nvSpPr>
          <p:cNvPr id="3" name="Text Placeholder 2">
            <a:extLst>
              <a:ext uri="{FF2B5EF4-FFF2-40B4-BE49-F238E27FC236}">
                <a16:creationId xmlns:a16="http://schemas.microsoft.com/office/drawing/2014/main" id="{83AEBD43-3FD6-4A4D-AF3D-F667FF1E75A9}"/>
              </a:ext>
            </a:extLst>
          </p:cNvPr>
          <p:cNvSpPr>
            <a:spLocks noGrp="1"/>
          </p:cNvSpPr>
          <p:nvPr>
            <p:ph type="body" idx="1"/>
          </p:nvPr>
        </p:nvSpPr>
        <p:spPr/>
        <p:txBody>
          <a:bodyPr/>
          <a:lstStyle/>
          <a:p>
            <a:r>
              <a:rPr lang="en-US" dirty="0"/>
              <a:t>Enhance difference</a:t>
            </a:r>
          </a:p>
        </p:txBody>
      </p:sp>
      <p:pic>
        <p:nvPicPr>
          <p:cNvPr id="5" name="Picture 4">
            <a:extLst>
              <a:ext uri="{FF2B5EF4-FFF2-40B4-BE49-F238E27FC236}">
                <a16:creationId xmlns:a16="http://schemas.microsoft.com/office/drawing/2014/main" id="{30213439-FBDC-CC42-980A-0034DF961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899" y="3090012"/>
            <a:ext cx="5293101" cy="3040988"/>
          </a:xfrm>
          <a:prstGeom prst="rect">
            <a:avLst/>
          </a:prstGeom>
        </p:spPr>
      </p:pic>
    </p:spTree>
    <p:extLst>
      <p:ext uri="{BB962C8B-B14F-4D97-AF65-F5344CB8AC3E}">
        <p14:creationId xmlns:p14="http://schemas.microsoft.com/office/powerpoint/2010/main" val="25216767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68E0-B011-B645-9324-4E3AEA6ADD19}"/>
              </a:ext>
            </a:extLst>
          </p:cNvPr>
          <p:cNvSpPr>
            <a:spLocks noGrp="1"/>
          </p:cNvSpPr>
          <p:nvPr>
            <p:ph type="title"/>
          </p:nvPr>
        </p:nvSpPr>
        <p:spPr/>
        <p:txBody>
          <a:bodyPr/>
          <a:lstStyle/>
          <a:p>
            <a:r>
              <a:rPr lang="en-US" dirty="0"/>
              <a:t>On Color- Why?</a:t>
            </a:r>
          </a:p>
        </p:txBody>
      </p:sp>
      <p:sp>
        <p:nvSpPr>
          <p:cNvPr id="3" name="Text Placeholder 2">
            <a:extLst>
              <a:ext uri="{FF2B5EF4-FFF2-40B4-BE49-F238E27FC236}">
                <a16:creationId xmlns:a16="http://schemas.microsoft.com/office/drawing/2014/main" id="{1F9CD288-029F-5C4C-9662-01596D15423D}"/>
              </a:ext>
            </a:extLst>
          </p:cNvPr>
          <p:cNvSpPr>
            <a:spLocks noGrp="1"/>
          </p:cNvSpPr>
          <p:nvPr>
            <p:ph type="body" idx="1"/>
          </p:nvPr>
        </p:nvSpPr>
        <p:spPr/>
        <p:txBody>
          <a:bodyPr/>
          <a:lstStyle/>
          <a:p>
            <a:r>
              <a:rPr lang="en-US" dirty="0"/>
              <a:t>Highlight, direct, connect</a:t>
            </a:r>
          </a:p>
          <a:p>
            <a:r>
              <a:rPr lang="en-US" dirty="0"/>
              <a:t>Color groups</a:t>
            </a:r>
          </a:p>
          <a:p>
            <a:pPr lvl="1"/>
            <a:r>
              <a:rPr lang="en-US" dirty="0"/>
              <a:t>Use it to show characteristics, variables, etc. provide consistency</a:t>
            </a:r>
          </a:p>
          <a:p>
            <a:r>
              <a:rPr lang="en-US" dirty="0"/>
              <a:t>Help direct viewer attention</a:t>
            </a:r>
          </a:p>
          <a:p>
            <a:r>
              <a:rPr lang="en-US" dirty="0"/>
              <a:t>Help group or differentiate</a:t>
            </a:r>
          </a:p>
          <a:p>
            <a:r>
              <a:rPr lang="en-US" dirty="0"/>
              <a:t>Set tone, mood consistency</a:t>
            </a:r>
          </a:p>
          <a:p>
            <a:r>
              <a:rPr lang="en-US" dirty="0"/>
              <a:t>Use associations</a:t>
            </a:r>
          </a:p>
          <a:p>
            <a:r>
              <a:rPr lang="en-US" dirty="0"/>
              <a:t>Maintain contrast</a:t>
            </a:r>
          </a:p>
        </p:txBody>
      </p:sp>
    </p:spTree>
    <p:extLst>
      <p:ext uri="{BB962C8B-B14F-4D97-AF65-F5344CB8AC3E}">
        <p14:creationId xmlns:p14="http://schemas.microsoft.com/office/powerpoint/2010/main" val="39097557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60F5-1FED-034D-AAE8-F45EF416F74F}"/>
              </a:ext>
            </a:extLst>
          </p:cNvPr>
          <p:cNvSpPr>
            <a:spLocks noGrp="1"/>
          </p:cNvSpPr>
          <p:nvPr>
            <p:ph type="title"/>
          </p:nvPr>
        </p:nvSpPr>
        <p:spPr/>
        <p:txBody>
          <a:bodyPr/>
          <a:lstStyle/>
          <a:p>
            <a:r>
              <a:rPr lang="en-US" dirty="0"/>
              <a:t>Maintain color for variables or samples</a:t>
            </a:r>
          </a:p>
        </p:txBody>
      </p:sp>
      <p:sp>
        <p:nvSpPr>
          <p:cNvPr id="3" name="Text Placeholder 2">
            <a:extLst>
              <a:ext uri="{FF2B5EF4-FFF2-40B4-BE49-F238E27FC236}">
                <a16:creationId xmlns:a16="http://schemas.microsoft.com/office/drawing/2014/main" id="{A940C342-70CF-9843-9D14-B0CD15E9358E}"/>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D7544C6C-2A28-2B4E-A890-95EF53758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03" y="2715843"/>
            <a:ext cx="4432300" cy="2755900"/>
          </a:xfrm>
          <a:prstGeom prst="rect">
            <a:avLst/>
          </a:prstGeom>
        </p:spPr>
      </p:pic>
      <p:pic>
        <p:nvPicPr>
          <p:cNvPr id="7" name="Picture 6">
            <a:extLst>
              <a:ext uri="{FF2B5EF4-FFF2-40B4-BE49-F238E27FC236}">
                <a16:creationId xmlns:a16="http://schemas.microsoft.com/office/drawing/2014/main" id="{EC8E79DD-8E8D-2747-9C53-D1C376DCA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1462" y="2792043"/>
            <a:ext cx="4495800" cy="2679700"/>
          </a:xfrm>
          <a:prstGeom prst="rect">
            <a:avLst/>
          </a:prstGeom>
        </p:spPr>
      </p:pic>
    </p:spTree>
    <p:extLst>
      <p:ext uri="{BB962C8B-B14F-4D97-AF65-F5344CB8AC3E}">
        <p14:creationId xmlns:p14="http://schemas.microsoft.com/office/powerpoint/2010/main" val="239381971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BB6D0-CCE9-5344-A2FC-AE66AAFA6AC3}"/>
              </a:ext>
            </a:extLst>
          </p:cNvPr>
          <p:cNvSpPr>
            <a:spLocks noGrp="1"/>
          </p:cNvSpPr>
          <p:nvPr>
            <p:ph type="title"/>
          </p:nvPr>
        </p:nvSpPr>
        <p:spPr/>
        <p:txBody>
          <a:bodyPr/>
          <a:lstStyle/>
          <a:p>
            <a:r>
              <a:rPr lang="en-US" dirty="0"/>
              <a:t>Choose color from an image</a:t>
            </a:r>
          </a:p>
        </p:txBody>
      </p:sp>
      <p:sp>
        <p:nvSpPr>
          <p:cNvPr id="3" name="Text Placeholder 2">
            <a:extLst>
              <a:ext uri="{FF2B5EF4-FFF2-40B4-BE49-F238E27FC236}">
                <a16:creationId xmlns:a16="http://schemas.microsoft.com/office/drawing/2014/main" id="{FAF8C7C9-E97C-9B46-9A14-69ABE44FE12D}"/>
              </a:ext>
            </a:extLst>
          </p:cNvPr>
          <p:cNvSpPr>
            <a:spLocks noGrp="1"/>
          </p:cNvSpPr>
          <p:nvPr>
            <p:ph type="body" idx="1"/>
          </p:nvPr>
        </p:nvSpPr>
        <p:spPr/>
        <p:txBody>
          <a:bodyPr/>
          <a:lstStyle/>
          <a:p>
            <a:r>
              <a:rPr lang="en-US" dirty="0"/>
              <a:t>For background, accent or text colors</a:t>
            </a:r>
          </a:p>
          <a:p>
            <a:r>
              <a:rPr lang="en-US" dirty="0"/>
              <a:t>Can build whole palette on an image</a:t>
            </a:r>
          </a:p>
          <a:p>
            <a:r>
              <a:rPr lang="en-US" dirty="0"/>
              <a:t>Use eyedropper tool</a:t>
            </a:r>
          </a:p>
        </p:txBody>
      </p:sp>
    </p:spTree>
    <p:extLst>
      <p:ext uri="{BB962C8B-B14F-4D97-AF65-F5344CB8AC3E}">
        <p14:creationId xmlns:p14="http://schemas.microsoft.com/office/powerpoint/2010/main" val="1227119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s 4">
            <a:extLst>
              <a:ext uri="{FF2B5EF4-FFF2-40B4-BE49-F238E27FC236}">
                <a16:creationId xmlns:a16="http://schemas.microsoft.com/office/drawing/2014/main" id="{56EB3723-705D-8641-8F8D-0850EA4AA095}"/>
              </a:ext>
            </a:extLst>
          </p:cNvPr>
          <p:cNvSpPr/>
          <p:nvPr/>
        </p:nvSpPr>
        <p:spPr>
          <a:xfrm>
            <a:off x="0" y="0"/>
            <a:ext cx="12192000" cy="6858000"/>
          </a:xfrm>
          <a:prstGeom prst="flowChartProcess">
            <a:avLst/>
          </a:prstGeom>
          <a:solidFill>
            <a:srgbClr val="4B4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868F0-F6B0-2B47-A7D5-D42C0D1BE481}"/>
              </a:ext>
            </a:extLst>
          </p:cNvPr>
          <p:cNvSpPr>
            <a:spLocks noGrp="1"/>
          </p:cNvSpPr>
          <p:nvPr>
            <p:ph type="title"/>
          </p:nvPr>
        </p:nvSpPr>
        <p:spPr>
          <a:xfrm>
            <a:off x="263165" y="378033"/>
            <a:ext cx="11378400" cy="1287481"/>
          </a:xfrm>
        </p:spPr>
        <p:txBody>
          <a:bodyPr/>
          <a:lstStyle/>
          <a:p>
            <a:r>
              <a:rPr lang="en-US" dirty="0">
                <a:solidFill>
                  <a:srgbClr val="F4F4F4"/>
                </a:solidFill>
              </a:rPr>
              <a:t>Flooding is Bad</a:t>
            </a:r>
          </a:p>
        </p:txBody>
      </p:sp>
      <p:pic>
        <p:nvPicPr>
          <p:cNvPr id="4" name="Picture 3">
            <a:extLst>
              <a:ext uri="{FF2B5EF4-FFF2-40B4-BE49-F238E27FC236}">
                <a16:creationId xmlns:a16="http://schemas.microsoft.com/office/drawing/2014/main" id="{4471BDF8-04C3-C440-A978-C4455895E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067"/>
            <a:ext cx="12192000" cy="4334933"/>
          </a:xfrm>
          <a:prstGeom prst="rect">
            <a:avLst/>
          </a:prstGeom>
        </p:spPr>
      </p:pic>
      <p:sp>
        <p:nvSpPr>
          <p:cNvPr id="6" name="Title 1">
            <a:extLst>
              <a:ext uri="{FF2B5EF4-FFF2-40B4-BE49-F238E27FC236}">
                <a16:creationId xmlns:a16="http://schemas.microsoft.com/office/drawing/2014/main" id="{5A9125B0-80FD-DF4C-9A5D-57B8B84BE4BD}"/>
              </a:ext>
            </a:extLst>
          </p:cNvPr>
          <p:cNvSpPr txBox="1">
            <a:spLocks/>
          </p:cNvSpPr>
          <p:nvPr/>
        </p:nvSpPr>
        <p:spPr>
          <a:xfrm>
            <a:off x="257723" y="5298376"/>
            <a:ext cx="5838277" cy="172290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64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9pPr>
          </a:lstStyle>
          <a:p>
            <a:r>
              <a:rPr lang="en-US" sz="3600" kern="0" dirty="0"/>
              <a:t>This is water. Lots of water.</a:t>
            </a:r>
          </a:p>
        </p:txBody>
      </p:sp>
    </p:spTree>
    <p:extLst>
      <p:ext uri="{BB962C8B-B14F-4D97-AF65-F5344CB8AC3E}">
        <p14:creationId xmlns:p14="http://schemas.microsoft.com/office/powerpoint/2010/main" val="429206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A341-B068-014F-9773-2975A091D880}"/>
              </a:ext>
            </a:extLst>
          </p:cNvPr>
          <p:cNvSpPr>
            <a:spLocks noGrp="1"/>
          </p:cNvSpPr>
          <p:nvPr>
            <p:ph type="title"/>
          </p:nvPr>
        </p:nvSpPr>
        <p:spPr>
          <a:xfrm>
            <a:off x="555000" y="222333"/>
            <a:ext cx="11491226" cy="847200"/>
          </a:xfrm>
        </p:spPr>
        <p:txBody>
          <a:bodyPr/>
          <a:lstStyle/>
          <a:p>
            <a:r>
              <a:rPr lang="en-US" dirty="0"/>
              <a:t>Tailor content &amp; design to your audience/purpose/context</a:t>
            </a:r>
          </a:p>
        </p:txBody>
      </p:sp>
      <p:graphicFrame>
        <p:nvGraphicFramePr>
          <p:cNvPr id="4" name="Table 3">
            <a:extLst>
              <a:ext uri="{FF2B5EF4-FFF2-40B4-BE49-F238E27FC236}">
                <a16:creationId xmlns:a16="http://schemas.microsoft.com/office/drawing/2014/main" id="{00F54159-6786-7B43-8419-041A97796F50}"/>
              </a:ext>
            </a:extLst>
          </p:cNvPr>
          <p:cNvGraphicFramePr>
            <a:graphicFrameLocks noGrp="1"/>
          </p:cNvGraphicFramePr>
          <p:nvPr>
            <p:extLst>
              <p:ext uri="{D42A27DB-BD31-4B8C-83A1-F6EECF244321}">
                <p14:modId xmlns:p14="http://schemas.microsoft.com/office/powerpoint/2010/main" val="635170835"/>
              </p:ext>
            </p:extLst>
          </p:nvPr>
        </p:nvGraphicFramePr>
        <p:xfrm>
          <a:off x="555000" y="811591"/>
          <a:ext cx="11082000" cy="5192778"/>
        </p:xfrm>
        <a:graphic>
          <a:graphicData uri="http://schemas.openxmlformats.org/drawingml/2006/table">
            <a:tbl>
              <a:tblPr firstRow="1" bandRow="1">
                <a:tableStyleId>{5C22544A-7EE6-4342-B048-85BDC9FD1C3A}</a:tableStyleId>
              </a:tblPr>
              <a:tblGrid>
                <a:gridCol w="2216400">
                  <a:extLst>
                    <a:ext uri="{9D8B030D-6E8A-4147-A177-3AD203B41FA5}">
                      <a16:colId xmlns:a16="http://schemas.microsoft.com/office/drawing/2014/main" val="1693238533"/>
                    </a:ext>
                  </a:extLst>
                </a:gridCol>
                <a:gridCol w="2216400">
                  <a:extLst>
                    <a:ext uri="{9D8B030D-6E8A-4147-A177-3AD203B41FA5}">
                      <a16:colId xmlns:a16="http://schemas.microsoft.com/office/drawing/2014/main" val="1140212983"/>
                    </a:ext>
                  </a:extLst>
                </a:gridCol>
                <a:gridCol w="2216400">
                  <a:extLst>
                    <a:ext uri="{9D8B030D-6E8A-4147-A177-3AD203B41FA5}">
                      <a16:colId xmlns:a16="http://schemas.microsoft.com/office/drawing/2014/main" val="2642847982"/>
                    </a:ext>
                  </a:extLst>
                </a:gridCol>
                <a:gridCol w="2216400">
                  <a:extLst>
                    <a:ext uri="{9D8B030D-6E8A-4147-A177-3AD203B41FA5}">
                      <a16:colId xmlns:a16="http://schemas.microsoft.com/office/drawing/2014/main" val="81688333"/>
                    </a:ext>
                  </a:extLst>
                </a:gridCol>
                <a:gridCol w="2216400">
                  <a:extLst>
                    <a:ext uri="{9D8B030D-6E8A-4147-A177-3AD203B41FA5}">
                      <a16:colId xmlns:a16="http://schemas.microsoft.com/office/drawing/2014/main" val="1366979513"/>
                    </a:ext>
                  </a:extLst>
                </a:gridCol>
              </a:tblGrid>
              <a:tr h="370840">
                <a:tc>
                  <a:txBody>
                    <a:bodyPr/>
                    <a:lstStyle/>
                    <a:p>
                      <a:r>
                        <a:rPr lang="en-US" dirty="0"/>
                        <a:t>Audience</a:t>
                      </a:r>
                    </a:p>
                  </a:txBody>
                  <a:tcPr/>
                </a:tc>
                <a:tc>
                  <a:txBody>
                    <a:bodyPr/>
                    <a:lstStyle/>
                    <a:p>
                      <a:r>
                        <a:rPr lang="en-US" dirty="0"/>
                        <a:t>Purpose</a:t>
                      </a:r>
                    </a:p>
                  </a:txBody>
                  <a:tcPr/>
                </a:tc>
                <a:tc>
                  <a:txBody>
                    <a:bodyPr/>
                    <a:lstStyle/>
                    <a:p>
                      <a:r>
                        <a:rPr lang="en-US" dirty="0"/>
                        <a:t>Context</a:t>
                      </a:r>
                    </a:p>
                  </a:txBody>
                  <a:tcPr/>
                </a:tc>
                <a:tc>
                  <a:txBody>
                    <a:bodyPr/>
                    <a:lstStyle/>
                    <a:p>
                      <a:r>
                        <a:rPr lang="en-US" dirty="0"/>
                        <a:t>considerations</a:t>
                      </a:r>
                    </a:p>
                  </a:txBody>
                  <a:tcPr/>
                </a:tc>
                <a:tc>
                  <a:txBody>
                    <a:bodyPr/>
                    <a:lstStyle/>
                    <a:p>
                      <a:endParaRPr lang="en-US"/>
                    </a:p>
                  </a:txBody>
                  <a:tcPr/>
                </a:tc>
                <a:extLst>
                  <a:ext uri="{0D108BD9-81ED-4DB2-BD59-A6C34878D82A}">
                    <a16:rowId xmlns:a16="http://schemas.microsoft.com/office/drawing/2014/main" val="2201353407"/>
                  </a:ext>
                </a:extLst>
              </a:tr>
              <a:tr h="370840">
                <a:tc>
                  <a:txBody>
                    <a:bodyPr/>
                    <a:lstStyle/>
                    <a:p>
                      <a:r>
                        <a:rPr lang="en-US" dirty="0">
                          <a:solidFill>
                            <a:schemeClr val="bg2"/>
                          </a:solidFill>
                        </a:rPr>
                        <a:t>Academic- near &amp; adjacent fields</a:t>
                      </a:r>
                    </a:p>
                  </a:txBody>
                  <a:tcPr/>
                </a:tc>
                <a:tc>
                  <a:txBody>
                    <a:bodyPr/>
                    <a:lstStyle/>
                    <a:p>
                      <a:r>
                        <a:rPr lang="en-US" dirty="0">
                          <a:solidFill>
                            <a:schemeClr val="bg2"/>
                          </a:solidFill>
                        </a:rPr>
                        <a:t>Get feedback on your next steps</a:t>
                      </a:r>
                    </a:p>
                  </a:txBody>
                  <a:tcPr/>
                </a:tc>
                <a:tc>
                  <a:txBody>
                    <a:bodyPr/>
                    <a:lstStyle/>
                    <a:p>
                      <a:r>
                        <a:rPr lang="en-US" dirty="0">
                          <a:solidFill>
                            <a:schemeClr val="bg2"/>
                          </a:solidFill>
                        </a:rPr>
                        <a:t>Academic conference grad student poster fair</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1396374650"/>
                  </a:ext>
                </a:extLst>
              </a:tr>
              <a:tr h="370840">
                <a:tc>
                  <a:txBody>
                    <a:bodyPr/>
                    <a:lstStyle/>
                    <a:p>
                      <a:r>
                        <a:rPr lang="en-US" dirty="0">
                          <a:solidFill>
                            <a:schemeClr val="bg2"/>
                          </a:solidFill>
                        </a:rPr>
                        <a:t>Broad engineering</a:t>
                      </a:r>
                    </a:p>
                  </a:txBody>
                  <a:tcPr/>
                </a:tc>
                <a:tc>
                  <a:txBody>
                    <a:bodyPr/>
                    <a:lstStyle/>
                    <a:p>
                      <a:r>
                        <a:rPr lang="en-US" dirty="0">
                          <a:solidFill>
                            <a:schemeClr val="bg2"/>
                          </a:solidFill>
                        </a:rPr>
                        <a:t>Share your key findings/win $$</a:t>
                      </a:r>
                    </a:p>
                  </a:txBody>
                  <a:tcPr/>
                </a:tc>
                <a:tc>
                  <a:txBody>
                    <a:bodyPr/>
                    <a:lstStyle/>
                    <a:p>
                      <a:r>
                        <a:rPr lang="en-US" dirty="0">
                          <a:solidFill>
                            <a:schemeClr val="bg2"/>
                          </a:solidFill>
                        </a:rPr>
                        <a:t>UVERS</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2682534395"/>
                  </a:ext>
                </a:extLst>
              </a:tr>
              <a:tr h="370840">
                <a:tc>
                  <a:txBody>
                    <a:bodyPr/>
                    <a:lstStyle/>
                    <a:p>
                      <a:r>
                        <a:rPr lang="en-US" dirty="0">
                          <a:solidFill>
                            <a:schemeClr val="bg2"/>
                          </a:solidFill>
                        </a:rPr>
                        <a:t>Potential employers</a:t>
                      </a:r>
                    </a:p>
                  </a:txBody>
                  <a:tcPr/>
                </a:tc>
                <a:tc>
                  <a:txBody>
                    <a:bodyPr/>
                    <a:lstStyle/>
                    <a:p>
                      <a:r>
                        <a:rPr lang="en-US" dirty="0">
                          <a:solidFill>
                            <a:schemeClr val="bg2"/>
                          </a:solidFill>
                        </a:rPr>
                        <a:t>Show off your skills &amp; passion</a:t>
                      </a:r>
                    </a:p>
                  </a:txBody>
                  <a:tcPr/>
                </a:tc>
                <a:tc>
                  <a:txBody>
                    <a:bodyPr/>
                    <a:lstStyle/>
                    <a:p>
                      <a:r>
                        <a:rPr lang="en-US" dirty="0">
                          <a:solidFill>
                            <a:schemeClr val="bg2"/>
                          </a:solidFill>
                        </a:rPr>
                        <a:t>Recruiting fair</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3344514212"/>
                  </a:ext>
                </a:extLst>
              </a:tr>
              <a:tr h="370840">
                <a:tc>
                  <a:txBody>
                    <a:bodyPr/>
                    <a:lstStyle/>
                    <a:p>
                      <a:r>
                        <a:rPr lang="en-US" dirty="0">
                          <a:solidFill>
                            <a:schemeClr val="bg2"/>
                          </a:solidFill>
                        </a:rPr>
                        <a:t>General public</a:t>
                      </a:r>
                    </a:p>
                  </a:txBody>
                  <a:tcPr/>
                </a:tc>
                <a:tc>
                  <a:txBody>
                    <a:bodyPr/>
                    <a:lstStyle/>
                    <a:p>
                      <a:r>
                        <a:rPr lang="en-US" dirty="0">
                          <a:solidFill>
                            <a:schemeClr val="bg2"/>
                          </a:solidFill>
                        </a:rPr>
                        <a:t>Engage them with engineering</a:t>
                      </a:r>
                    </a:p>
                  </a:txBody>
                  <a:tcPr/>
                </a:tc>
                <a:tc>
                  <a:txBody>
                    <a:bodyPr/>
                    <a:lstStyle/>
                    <a:p>
                      <a:r>
                        <a:rPr lang="en-US" dirty="0">
                          <a:solidFill>
                            <a:schemeClr val="bg2"/>
                          </a:solidFill>
                        </a:rPr>
                        <a:t>STEM library event</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2598232528"/>
                  </a:ext>
                </a:extLst>
              </a:tr>
              <a:tr h="370840">
                <a:tc>
                  <a:txBody>
                    <a:bodyPr/>
                    <a:lstStyle/>
                    <a:p>
                      <a:r>
                        <a:rPr lang="en-US" dirty="0">
                          <a:solidFill>
                            <a:schemeClr val="bg2"/>
                          </a:solidFill>
                        </a:rPr>
                        <a:t>Highschool seniors</a:t>
                      </a:r>
                    </a:p>
                  </a:txBody>
                  <a:tcPr/>
                </a:tc>
                <a:tc>
                  <a:txBody>
                    <a:bodyPr/>
                    <a:lstStyle/>
                    <a:p>
                      <a:r>
                        <a:rPr lang="en-US" dirty="0">
                          <a:solidFill>
                            <a:schemeClr val="bg2"/>
                          </a:solidFill>
                        </a:rPr>
                        <a:t>Encourage them to apply to UVA engineering</a:t>
                      </a:r>
                    </a:p>
                  </a:txBody>
                  <a:tcPr/>
                </a:tc>
                <a:tc>
                  <a:txBody>
                    <a:bodyPr/>
                    <a:lstStyle/>
                    <a:p>
                      <a:r>
                        <a:rPr lang="en-US" dirty="0">
                          <a:solidFill>
                            <a:schemeClr val="bg2"/>
                          </a:solidFill>
                        </a:rPr>
                        <a:t>College exploration fair</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1897750009"/>
                  </a:ext>
                </a:extLst>
              </a:tr>
              <a:tr h="370840">
                <a:tc>
                  <a:txBody>
                    <a:bodyPr/>
                    <a:lstStyle/>
                    <a:p>
                      <a:r>
                        <a:rPr lang="en-US" dirty="0">
                          <a:solidFill>
                            <a:schemeClr val="bg2"/>
                          </a:solidFill>
                        </a:rPr>
                        <a:t>Graduating undergrads</a:t>
                      </a:r>
                    </a:p>
                  </a:txBody>
                  <a:tcPr/>
                </a:tc>
                <a:tc>
                  <a:txBody>
                    <a:bodyPr/>
                    <a:lstStyle/>
                    <a:p>
                      <a:r>
                        <a:rPr lang="en-US" dirty="0">
                          <a:solidFill>
                            <a:schemeClr val="bg2"/>
                          </a:solidFill>
                        </a:rPr>
                        <a:t>Encourage them to apply to grad school</a:t>
                      </a:r>
                    </a:p>
                  </a:txBody>
                  <a:tcPr/>
                </a:tc>
                <a:tc>
                  <a:txBody>
                    <a:bodyPr/>
                    <a:lstStyle/>
                    <a:p>
                      <a:r>
                        <a:rPr lang="en-US" dirty="0">
                          <a:solidFill>
                            <a:schemeClr val="bg2"/>
                          </a:solidFill>
                        </a:rPr>
                        <a:t>Undergrad next steps fair</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362591920"/>
                  </a:ext>
                </a:extLst>
              </a:tr>
            </a:tbl>
          </a:graphicData>
        </a:graphic>
      </p:graphicFrame>
    </p:spTree>
    <p:extLst>
      <p:ext uri="{BB962C8B-B14F-4D97-AF65-F5344CB8AC3E}">
        <p14:creationId xmlns:p14="http://schemas.microsoft.com/office/powerpoint/2010/main" val="42642321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s 4">
            <a:extLst>
              <a:ext uri="{FF2B5EF4-FFF2-40B4-BE49-F238E27FC236}">
                <a16:creationId xmlns:a16="http://schemas.microsoft.com/office/drawing/2014/main" id="{56EB3723-705D-8641-8F8D-0850EA4AA095}"/>
              </a:ext>
            </a:extLst>
          </p:cNvPr>
          <p:cNvSpPr/>
          <p:nvPr/>
        </p:nvSpPr>
        <p:spPr>
          <a:xfrm>
            <a:off x="0" y="0"/>
            <a:ext cx="12192000" cy="6858000"/>
          </a:xfrm>
          <a:prstGeom prst="flowChartProcess">
            <a:avLst/>
          </a:prstGeom>
          <a:solidFill>
            <a:srgbClr val="527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868F0-F6B0-2B47-A7D5-D42C0D1BE481}"/>
              </a:ext>
            </a:extLst>
          </p:cNvPr>
          <p:cNvSpPr>
            <a:spLocks noGrp="1"/>
          </p:cNvSpPr>
          <p:nvPr>
            <p:ph type="title"/>
          </p:nvPr>
        </p:nvSpPr>
        <p:spPr>
          <a:xfrm>
            <a:off x="263165" y="378033"/>
            <a:ext cx="11378400" cy="1287481"/>
          </a:xfrm>
        </p:spPr>
        <p:txBody>
          <a:bodyPr/>
          <a:lstStyle/>
          <a:p>
            <a:r>
              <a:rPr lang="en-US" dirty="0">
                <a:solidFill>
                  <a:srgbClr val="F4F4F4"/>
                </a:solidFill>
              </a:rPr>
              <a:t>Flooding is Bad</a:t>
            </a:r>
          </a:p>
        </p:txBody>
      </p:sp>
      <p:pic>
        <p:nvPicPr>
          <p:cNvPr id="4" name="Picture 3">
            <a:extLst>
              <a:ext uri="{FF2B5EF4-FFF2-40B4-BE49-F238E27FC236}">
                <a16:creationId xmlns:a16="http://schemas.microsoft.com/office/drawing/2014/main" id="{4471BDF8-04C3-C440-A978-C4455895E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067"/>
            <a:ext cx="12192000" cy="4334933"/>
          </a:xfrm>
          <a:prstGeom prst="rect">
            <a:avLst/>
          </a:prstGeom>
        </p:spPr>
      </p:pic>
      <p:sp>
        <p:nvSpPr>
          <p:cNvPr id="6" name="Title 1">
            <a:extLst>
              <a:ext uri="{FF2B5EF4-FFF2-40B4-BE49-F238E27FC236}">
                <a16:creationId xmlns:a16="http://schemas.microsoft.com/office/drawing/2014/main" id="{5A9125B0-80FD-DF4C-9A5D-57B8B84BE4BD}"/>
              </a:ext>
            </a:extLst>
          </p:cNvPr>
          <p:cNvSpPr txBox="1">
            <a:spLocks/>
          </p:cNvSpPr>
          <p:nvPr/>
        </p:nvSpPr>
        <p:spPr>
          <a:xfrm>
            <a:off x="257723" y="5298376"/>
            <a:ext cx="5838277" cy="172290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64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9pPr>
          </a:lstStyle>
          <a:p>
            <a:r>
              <a:rPr lang="en-US" sz="3600" kern="0" dirty="0"/>
              <a:t>This is water. Lots of water.</a:t>
            </a:r>
          </a:p>
        </p:txBody>
      </p:sp>
      <p:sp>
        <p:nvSpPr>
          <p:cNvPr id="3" name="Rounded Rectangle 2">
            <a:extLst>
              <a:ext uri="{FF2B5EF4-FFF2-40B4-BE49-F238E27FC236}">
                <a16:creationId xmlns:a16="http://schemas.microsoft.com/office/drawing/2014/main" id="{39D511A7-0A87-1445-A4E9-EAA07D105DB2}"/>
              </a:ext>
            </a:extLst>
          </p:cNvPr>
          <p:cNvSpPr/>
          <p:nvPr/>
        </p:nvSpPr>
        <p:spPr>
          <a:xfrm>
            <a:off x="7208874" y="4359349"/>
            <a:ext cx="4432691" cy="2211572"/>
          </a:xfrm>
          <a:prstGeom prst="roundRect">
            <a:avLst/>
          </a:prstGeom>
          <a:solidFill>
            <a:srgbClr val="B39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5684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s 4">
            <a:extLst>
              <a:ext uri="{FF2B5EF4-FFF2-40B4-BE49-F238E27FC236}">
                <a16:creationId xmlns:a16="http://schemas.microsoft.com/office/drawing/2014/main" id="{56EB3723-705D-8641-8F8D-0850EA4AA095}"/>
              </a:ext>
            </a:extLst>
          </p:cNvPr>
          <p:cNvSpPr/>
          <p:nvPr/>
        </p:nvSpPr>
        <p:spPr>
          <a:xfrm>
            <a:off x="0" y="0"/>
            <a:ext cx="12192000" cy="6858000"/>
          </a:xfrm>
          <a:prstGeom prst="flowChartProcess">
            <a:avLst/>
          </a:prstGeom>
          <a:solidFill>
            <a:srgbClr val="E4F1FB"/>
          </a:solidFill>
          <a:ln>
            <a:solidFill>
              <a:srgbClr val="86B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868F0-F6B0-2B47-A7D5-D42C0D1BE481}"/>
              </a:ext>
            </a:extLst>
          </p:cNvPr>
          <p:cNvSpPr>
            <a:spLocks noGrp="1"/>
          </p:cNvSpPr>
          <p:nvPr>
            <p:ph type="title"/>
          </p:nvPr>
        </p:nvSpPr>
        <p:spPr>
          <a:xfrm>
            <a:off x="263165" y="378033"/>
            <a:ext cx="11378400" cy="1287481"/>
          </a:xfrm>
        </p:spPr>
        <p:txBody>
          <a:bodyPr/>
          <a:lstStyle/>
          <a:p>
            <a:r>
              <a:rPr lang="en-US" dirty="0">
                <a:solidFill>
                  <a:srgbClr val="45331D"/>
                </a:solidFill>
              </a:rPr>
              <a:t>Flooding is Bad</a:t>
            </a:r>
          </a:p>
        </p:txBody>
      </p:sp>
      <p:pic>
        <p:nvPicPr>
          <p:cNvPr id="4" name="Picture 3">
            <a:extLst>
              <a:ext uri="{FF2B5EF4-FFF2-40B4-BE49-F238E27FC236}">
                <a16:creationId xmlns:a16="http://schemas.microsoft.com/office/drawing/2014/main" id="{4471BDF8-04C3-C440-A978-C4455895E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067"/>
            <a:ext cx="12192000" cy="4334933"/>
          </a:xfrm>
          <a:prstGeom prst="rect">
            <a:avLst/>
          </a:prstGeom>
        </p:spPr>
      </p:pic>
      <p:sp>
        <p:nvSpPr>
          <p:cNvPr id="6" name="Title 1">
            <a:extLst>
              <a:ext uri="{FF2B5EF4-FFF2-40B4-BE49-F238E27FC236}">
                <a16:creationId xmlns:a16="http://schemas.microsoft.com/office/drawing/2014/main" id="{5A9125B0-80FD-DF4C-9A5D-57B8B84BE4BD}"/>
              </a:ext>
            </a:extLst>
          </p:cNvPr>
          <p:cNvSpPr txBox="1">
            <a:spLocks/>
          </p:cNvSpPr>
          <p:nvPr/>
        </p:nvSpPr>
        <p:spPr>
          <a:xfrm>
            <a:off x="257723" y="5298376"/>
            <a:ext cx="5838277" cy="172290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64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9pPr>
          </a:lstStyle>
          <a:p>
            <a:r>
              <a:rPr lang="en-US" sz="3600" kern="0" dirty="0"/>
              <a:t>This is water. Lots of water.</a:t>
            </a:r>
          </a:p>
        </p:txBody>
      </p:sp>
    </p:spTree>
    <p:extLst>
      <p:ext uri="{BB962C8B-B14F-4D97-AF65-F5344CB8AC3E}">
        <p14:creationId xmlns:p14="http://schemas.microsoft.com/office/powerpoint/2010/main" val="21793403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cess 4">
            <a:extLst>
              <a:ext uri="{FF2B5EF4-FFF2-40B4-BE49-F238E27FC236}">
                <a16:creationId xmlns:a16="http://schemas.microsoft.com/office/drawing/2014/main" id="{56EB3723-705D-8641-8F8D-0850EA4AA095}"/>
              </a:ext>
            </a:extLst>
          </p:cNvPr>
          <p:cNvSpPr/>
          <p:nvPr/>
        </p:nvSpPr>
        <p:spPr>
          <a:xfrm>
            <a:off x="0" y="0"/>
            <a:ext cx="12192000" cy="6858000"/>
          </a:xfrm>
          <a:prstGeom prst="flowChartProcess">
            <a:avLst/>
          </a:prstGeom>
          <a:solidFill>
            <a:srgbClr val="F4F4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868F0-F6B0-2B47-A7D5-D42C0D1BE481}"/>
              </a:ext>
            </a:extLst>
          </p:cNvPr>
          <p:cNvSpPr>
            <a:spLocks noGrp="1"/>
          </p:cNvSpPr>
          <p:nvPr>
            <p:ph type="title"/>
          </p:nvPr>
        </p:nvSpPr>
        <p:spPr>
          <a:xfrm>
            <a:off x="263165" y="378033"/>
            <a:ext cx="11378400" cy="1287481"/>
          </a:xfrm>
        </p:spPr>
        <p:txBody>
          <a:bodyPr/>
          <a:lstStyle/>
          <a:p>
            <a:r>
              <a:rPr lang="en-US" dirty="0">
                <a:solidFill>
                  <a:srgbClr val="45331D"/>
                </a:solidFill>
              </a:rPr>
              <a:t>Flooding is Bad</a:t>
            </a:r>
          </a:p>
        </p:txBody>
      </p:sp>
      <p:pic>
        <p:nvPicPr>
          <p:cNvPr id="4" name="Picture 3">
            <a:extLst>
              <a:ext uri="{FF2B5EF4-FFF2-40B4-BE49-F238E27FC236}">
                <a16:creationId xmlns:a16="http://schemas.microsoft.com/office/drawing/2014/main" id="{4471BDF8-04C3-C440-A978-C4455895E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067"/>
            <a:ext cx="12192000" cy="4334933"/>
          </a:xfrm>
          <a:prstGeom prst="rect">
            <a:avLst/>
          </a:prstGeom>
        </p:spPr>
      </p:pic>
      <p:sp>
        <p:nvSpPr>
          <p:cNvPr id="6" name="Title 1">
            <a:extLst>
              <a:ext uri="{FF2B5EF4-FFF2-40B4-BE49-F238E27FC236}">
                <a16:creationId xmlns:a16="http://schemas.microsoft.com/office/drawing/2014/main" id="{5A9125B0-80FD-DF4C-9A5D-57B8B84BE4BD}"/>
              </a:ext>
            </a:extLst>
          </p:cNvPr>
          <p:cNvSpPr txBox="1">
            <a:spLocks/>
          </p:cNvSpPr>
          <p:nvPr/>
        </p:nvSpPr>
        <p:spPr>
          <a:xfrm>
            <a:off x="257723" y="5298376"/>
            <a:ext cx="5838277" cy="172290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800"/>
              <a:buFont typeface="Franklin Gothic"/>
              <a:buNone/>
              <a:defRPr sz="64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2pPr>
            <a:lvl3pPr marR="0" lvl="2"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3pPr>
            <a:lvl4pPr marR="0" lvl="3"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4pPr>
            <a:lvl5pPr marR="0" lvl="4"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5pPr>
            <a:lvl6pPr marR="0" lvl="5"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6pPr>
            <a:lvl7pPr marR="0" lvl="6"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7pPr>
            <a:lvl8pPr marR="0" lvl="7"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8pPr>
            <a:lvl9pPr marR="0" lvl="8" algn="l" rtl="0">
              <a:lnSpc>
                <a:spcPct val="100000"/>
              </a:lnSpc>
              <a:spcBef>
                <a:spcPts val="0"/>
              </a:spcBef>
              <a:spcAft>
                <a:spcPts val="0"/>
              </a:spcAft>
              <a:buClr>
                <a:schemeClr val="lt1"/>
              </a:buClr>
              <a:buSzPts val="4800"/>
              <a:buFont typeface="Raleway"/>
              <a:buNone/>
              <a:defRPr sz="6400" b="1" i="0" u="none" strike="noStrike" cap="none">
                <a:solidFill>
                  <a:schemeClr val="lt1"/>
                </a:solidFill>
                <a:latin typeface="Raleway"/>
                <a:ea typeface="Raleway"/>
                <a:cs typeface="Raleway"/>
                <a:sym typeface="Raleway"/>
              </a:defRPr>
            </a:lvl9pPr>
          </a:lstStyle>
          <a:p>
            <a:r>
              <a:rPr lang="en-US" sz="3600" kern="0" dirty="0"/>
              <a:t>This is water. Lots of water.</a:t>
            </a:r>
          </a:p>
        </p:txBody>
      </p:sp>
    </p:spTree>
    <p:extLst>
      <p:ext uri="{BB962C8B-B14F-4D97-AF65-F5344CB8AC3E}">
        <p14:creationId xmlns:p14="http://schemas.microsoft.com/office/powerpoint/2010/main" val="23720887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A8F9-4FD8-2746-87E3-37903C9690E4}"/>
              </a:ext>
            </a:extLst>
          </p:cNvPr>
          <p:cNvSpPr>
            <a:spLocks noGrp="1"/>
          </p:cNvSpPr>
          <p:nvPr>
            <p:ph type="title"/>
          </p:nvPr>
        </p:nvSpPr>
        <p:spPr/>
        <p:txBody>
          <a:bodyPr/>
          <a:lstStyle/>
          <a:p>
            <a:r>
              <a:rPr lang="en-US" dirty="0"/>
              <a:t>Not all the colors</a:t>
            </a:r>
          </a:p>
        </p:txBody>
      </p:sp>
      <p:sp>
        <p:nvSpPr>
          <p:cNvPr id="3" name="Text Placeholder 2">
            <a:extLst>
              <a:ext uri="{FF2B5EF4-FFF2-40B4-BE49-F238E27FC236}">
                <a16:creationId xmlns:a16="http://schemas.microsoft.com/office/drawing/2014/main" id="{503A5A8E-D2D3-9F4E-88D3-F4A8494F5CAF}"/>
              </a:ext>
            </a:extLst>
          </p:cNvPr>
          <p:cNvSpPr>
            <a:spLocks noGrp="1"/>
          </p:cNvSpPr>
          <p:nvPr>
            <p:ph type="body" idx="1"/>
          </p:nvPr>
        </p:nvSpPr>
        <p:spPr/>
        <p:txBody>
          <a:bodyPr/>
          <a:lstStyle/>
          <a:p>
            <a:r>
              <a:rPr lang="en-US" dirty="0"/>
              <a:t>Choose a few strategically</a:t>
            </a:r>
          </a:p>
          <a:p>
            <a:pPr lvl="1"/>
            <a:r>
              <a:rPr lang="en-US" dirty="0"/>
              <a:t>2 core is good start</a:t>
            </a:r>
          </a:p>
          <a:p>
            <a:pPr lvl="1"/>
            <a:r>
              <a:rPr lang="en-US" dirty="0"/>
              <a:t>Accent colors</a:t>
            </a:r>
          </a:p>
          <a:p>
            <a:pPr lvl="1"/>
            <a:r>
              <a:rPr lang="en-US" dirty="0"/>
              <a:t>3-5 max</a:t>
            </a:r>
          </a:p>
          <a:p>
            <a:pPr lvl="1"/>
            <a:endParaRPr lang="en-US" dirty="0"/>
          </a:p>
        </p:txBody>
      </p:sp>
      <p:pic>
        <p:nvPicPr>
          <p:cNvPr id="5" name="Picture 4">
            <a:extLst>
              <a:ext uri="{FF2B5EF4-FFF2-40B4-BE49-F238E27FC236}">
                <a16:creationId xmlns:a16="http://schemas.microsoft.com/office/drawing/2014/main" id="{6F98786D-DEB9-E24B-91F7-469FE6AD7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300" y="3171900"/>
            <a:ext cx="5219700" cy="2959100"/>
          </a:xfrm>
          <a:prstGeom prst="rect">
            <a:avLst/>
          </a:prstGeom>
        </p:spPr>
      </p:pic>
    </p:spTree>
    <p:extLst>
      <p:ext uri="{BB962C8B-B14F-4D97-AF65-F5344CB8AC3E}">
        <p14:creationId xmlns:p14="http://schemas.microsoft.com/office/powerpoint/2010/main" val="9991828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8B8190-57E2-7340-B7ED-F19E4E757D0B}"/>
              </a:ext>
            </a:extLst>
          </p:cNvPr>
          <p:cNvSpPr>
            <a:spLocks noGrp="1"/>
          </p:cNvSpPr>
          <p:nvPr>
            <p:ph type="title"/>
          </p:nvPr>
        </p:nvSpPr>
        <p:spPr/>
        <p:txBody>
          <a:bodyPr/>
          <a:lstStyle/>
          <a:p>
            <a:r>
              <a:rPr lang="en-US" dirty="0"/>
              <a:t>Using Images/Figures/Visuals</a:t>
            </a:r>
          </a:p>
        </p:txBody>
      </p:sp>
    </p:spTree>
    <p:extLst>
      <p:ext uri="{BB962C8B-B14F-4D97-AF65-F5344CB8AC3E}">
        <p14:creationId xmlns:p14="http://schemas.microsoft.com/office/powerpoint/2010/main" val="28133784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4EA7-257F-E74E-9AAD-9F94F20394F7}"/>
              </a:ext>
            </a:extLst>
          </p:cNvPr>
          <p:cNvSpPr>
            <a:spLocks noGrp="1"/>
          </p:cNvSpPr>
          <p:nvPr>
            <p:ph type="title"/>
          </p:nvPr>
        </p:nvSpPr>
        <p:spPr/>
        <p:txBody>
          <a:bodyPr/>
          <a:lstStyle/>
          <a:p>
            <a:r>
              <a:rPr lang="en-US" dirty="0"/>
              <a:t>Use relevant key visuals</a:t>
            </a:r>
          </a:p>
        </p:txBody>
      </p:sp>
      <p:pic>
        <p:nvPicPr>
          <p:cNvPr id="5" name="Picture 4">
            <a:extLst>
              <a:ext uri="{FF2B5EF4-FFF2-40B4-BE49-F238E27FC236}">
                <a16:creationId xmlns:a16="http://schemas.microsoft.com/office/drawing/2014/main" id="{3E3C496C-9DBC-A045-9FF6-3D4E4700E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116" y="4380610"/>
            <a:ext cx="2105294" cy="2072905"/>
          </a:xfrm>
          <a:prstGeom prst="rect">
            <a:avLst/>
          </a:prstGeom>
        </p:spPr>
      </p:pic>
      <p:pic>
        <p:nvPicPr>
          <p:cNvPr id="9" name="Picture 8">
            <a:extLst>
              <a:ext uri="{FF2B5EF4-FFF2-40B4-BE49-F238E27FC236}">
                <a16:creationId xmlns:a16="http://schemas.microsoft.com/office/drawing/2014/main" id="{3843B72F-7918-D14F-9C20-92CAF936B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00" y="4646950"/>
            <a:ext cx="2285656" cy="1755549"/>
          </a:xfrm>
          <a:prstGeom prst="rect">
            <a:avLst/>
          </a:prstGeom>
        </p:spPr>
      </p:pic>
      <p:pic>
        <p:nvPicPr>
          <p:cNvPr id="11" name="Picture 10">
            <a:extLst>
              <a:ext uri="{FF2B5EF4-FFF2-40B4-BE49-F238E27FC236}">
                <a16:creationId xmlns:a16="http://schemas.microsoft.com/office/drawing/2014/main" id="{3634CB60-012D-5946-85D5-A13929A16D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133" y="3799000"/>
            <a:ext cx="2768600" cy="2603500"/>
          </a:xfrm>
          <a:prstGeom prst="rect">
            <a:avLst/>
          </a:prstGeom>
        </p:spPr>
      </p:pic>
      <p:pic>
        <p:nvPicPr>
          <p:cNvPr id="13" name="Picture 12">
            <a:extLst>
              <a:ext uri="{FF2B5EF4-FFF2-40B4-BE49-F238E27FC236}">
                <a16:creationId xmlns:a16="http://schemas.microsoft.com/office/drawing/2014/main" id="{B8B99C10-02B9-4D40-BBD8-1104150F76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8980" y="4595334"/>
            <a:ext cx="1858780" cy="1858780"/>
          </a:xfrm>
          <a:prstGeom prst="rect">
            <a:avLst/>
          </a:prstGeom>
        </p:spPr>
      </p:pic>
      <p:pic>
        <p:nvPicPr>
          <p:cNvPr id="15" name="Picture 14">
            <a:extLst>
              <a:ext uri="{FF2B5EF4-FFF2-40B4-BE49-F238E27FC236}">
                <a16:creationId xmlns:a16="http://schemas.microsoft.com/office/drawing/2014/main" id="{B7AEE47C-400A-834C-86A0-6F4F0B8793C1}"/>
              </a:ext>
            </a:extLst>
          </p:cNvPr>
          <p:cNvPicPr>
            <a:picLocks noChangeAspect="1"/>
          </p:cNvPicPr>
          <p:nvPr/>
        </p:nvPicPr>
        <p:blipFill rotWithShape="1">
          <a:blip r:embed="rId7">
            <a:extLst>
              <a:ext uri="{28A0092B-C50C-407E-A947-70E740481C1C}">
                <a14:useLocalDpi xmlns:a14="http://schemas.microsoft.com/office/drawing/2010/main" val="0"/>
              </a:ext>
            </a:extLst>
          </a:blip>
          <a:srcRect r="52891"/>
          <a:stretch/>
        </p:blipFill>
        <p:spPr>
          <a:xfrm flipH="1">
            <a:off x="10183890" y="1438197"/>
            <a:ext cx="1505467" cy="2087178"/>
          </a:xfrm>
          <a:prstGeom prst="rect">
            <a:avLst/>
          </a:prstGeom>
        </p:spPr>
      </p:pic>
      <p:pic>
        <p:nvPicPr>
          <p:cNvPr id="17" name="Picture 16">
            <a:extLst>
              <a:ext uri="{FF2B5EF4-FFF2-40B4-BE49-F238E27FC236}">
                <a16:creationId xmlns:a16="http://schemas.microsoft.com/office/drawing/2014/main" id="{A90D2A73-EC42-7B42-A17F-1881368830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8183" y="4001024"/>
            <a:ext cx="1762527" cy="2441596"/>
          </a:xfrm>
          <a:prstGeom prst="rect">
            <a:avLst/>
          </a:prstGeom>
        </p:spPr>
      </p:pic>
      <p:pic>
        <p:nvPicPr>
          <p:cNvPr id="7" name="Picture 6">
            <a:extLst>
              <a:ext uri="{FF2B5EF4-FFF2-40B4-BE49-F238E27FC236}">
                <a16:creationId xmlns:a16="http://schemas.microsoft.com/office/drawing/2014/main" id="{031A769A-3872-F24C-9599-4FAC758A1632}"/>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6910" y="2039112"/>
            <a:ext cx="2387600" cy="1816100"/>
          </a:xfrm>
          <a:prstGeom prst="rect">
            <a:avLst/>
          </a:prstGeom>
        </p:spPr>
      </p:pic>
      <p:sp>
        <p:nvSpPr>
          <p:cNvPr id="19" name="Text Placeholder 18">
            <a:extLst>
              <a:ext uri="{FF2B5EF4-FFF2-40B4-BE49-F238E27FC236}">
                <a16:creationId xmlns:a16="http://schemas.microsoft.com/office/drawing/2014/main" id="{B0B0F50B-DA11-4B45-A2AF-EA18C8C22B11}"/>
              </a:ext>
            </a:extLst>
          </p:cNvPr>
          <p:cNvSpPr>
            <a:spLocks noGrp="1"/>
          </p:cNvSpPr>
          <p:nvPr>
            <p:ph type="body" idx="1"/>
          </p:nvPr>
        </p:nvSpPr>
        <p:spPr/>
        <p:txBody>
          <a:bodyPr/>
          <a:lstStyle/>
          <a:p>
            <a:r>
              <a:rPr lang="en-US" dirty="0"/>
              <a:t>Range of options for visuals</a:t>
            </a:r>
          </a:p>
          <a:p>
            <a:r>
              <a:rPr lang="en-US" dirty="0"/>
              <a:t>Choose wisely</a:t>
            </a:r>
          </a:p>
          <a:p>
            <a:r>
              <a:rPr lang="en-US" dirty="0"/>
              <a:t>Include scale for real images</a:t>
            </a:r>
          </a:p>
        </p:txBody>
      </p:sp>
    </p:spTree>
    <p:extLst>
      <p:ext uri="{BB962C8B-B14F-4D97-AF65-F5344CB8AC3E}">
        <p14:creationId xmlns:p14="http://schemas.microsoft.com/office/powerpoint/2010/main" val="12936993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54EA7-257F-E74E-9AAD-9F94F20394F7}"/>
              </a:ext>
            </a:extLst>
          </p:cNvPr>
          <p:cNvSpPr>
            <a:spLocks noGrp="1"/>
          </p:cNvSpPr>
          <p:nvPr>
            <p:ph type="title"/>
          </p:nvPr>
        </p:nvSpPr>
        <p:spPr/>
        <p:txBody>
          <a:bodyPr/>
          <a:lstStyle/>
          <a:p>
            <a:r>
              <a:rPr lang="en-US" dirty="0"/>
              <a:t>Use relevant key visuals</a:t>
            </a:r>
          </a:p>
        </p:txBody>
      </p:sp>
      <p:sp>
        <p:nvSpPr>
          <p:cNvPr id="3" name="Text Placeholder 2">
            <a:extLst>
              <a:ext uri="{FF2B5EF4-FFF2-40B4-BE49-F238E27FC236}">
                <a16:creationId xmlns:a16="http://schemas.microsoft.com/office/drawing/2014/main" id="{5FE3537A-8D55-E14B-B662-DF5FEA81101A}"/>
              </a:ext>
            </a:extLst>
          </p:cNvPr>
          <p:cNvSpPr>
            <a:spLocks noGrp="1"/>
          </p:cNvSpPr>
          <p:nvPr>
            <p:ph type="body" idx="1"/>
          </p:nvPr>
        </p:nvSpPr>
        <p:spPr/>
        <p:txBody>
          <a:bodyPr/>
          <a:lstStyle/>
          <a:p>
            <a:r>
              <a:rPr lang="en-US" dirty="0"/>
              <a:t>How does it work for this purpose, with this audience, in this context?</a:t>
            </a:r>
          </a:p>
          <a:p>
            <a:r>
              <a:rPr lang="en-US" dirty="0"/>
              <a:t>What does the visual/figure/diagram add?</a:t>
            </a:r>
          </a:p>
          <a:p>
            <a:r>
              <a:rPr lang="en-US" dirty="0"/>
              <a:t>What is the quick main message of including this visual?</a:t>
            </a:r>
          </a:p>
          <a:p>
            <a:r>
              <a:rPr lang="en-US" dirty="0"/>
              <a:t>How does it fit the overall message?</a:t>
            </a:r>
          </a:p>
          <a:p>
            <a:r>
              <a:rPr lang="en-US" dirty="0"/>
              <a:t>How would a viewer understand it?</a:t>
            </a:r>
          </a:p>
          <a:p>
            <a:r>
              <a:rPr lang="en-US" dirty="0"/>
              <a:t>How might I use it?</a:t>
            </a:r>
          </a:p>
          <a:p>
            <a:endParaRPr lang="en-US" dirty="0"/>
          </a:p>
        </p:txBody>
      </p:sp>
    </p:spTree>
    <p:extLst>
      <p:ext uri="{BB962C8B-B14F-4D97-AF65-F5344CB8AC3E}">
        <p14:creationId xmlns:p14="http://schemas.microsoft.com/office/powerpoint/2010/main" val="14063109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8D22D-E124-DA4F-AFB9-FC3BDF66888B}"/>
              </a:ext>
            </a:extLst>
          </p:cNvPr>
          <p:cNvSpPr>
            <a:spLocks noGrp="1"/>
          </p:cNvSpPr>
          <p:nvPr>
            <p:ph type="title"/>
          </p:nvPr>
        </p:nvSpPr>
        <p:spPr/>
        <p:txBody>
          <a:bodyPr/>
          <a:lstStyle/>
          <a:p>
            <a:r>
              <a:rPr lang="en-US" dirty="0"/>
              <a:t>Color may change w/ file type + printing</a:t>
            </a:r>
          </a:p>
        </p:txBody>
      </p:sp>
      <p:sp>
        <p:nvSpPr>
          <p:cNvPr id="3" name="Text Placeholder 2">
            <a:extLst>
              <a:ext uri="{FF2B5EF4-FFF2-40B4-BE49-F238E27FC236}">
                <a16:creationId xmlns:a16="http://schemas.microsoft.com/office/drawing/2014/main" id="{DFFD2756-EEAE-5B46-86B9-55EA406B9AD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86531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AD5F-4115-7C41-9625-DA27C659B14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181CA97-B19D-504E-9CC4-FF6643393628}"/>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5746CB4F-4395-904D-A13B-930F47339A3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9013" r="9584" b="9753"/>
          <a:stretch/>
        </p:blipFill>
        <p:spPr>
          <a:xfrm rot="16200000">
            <a:off x="2864964" y="-2518403"/>
            <a:ext cx="6462072" cy="11943545"/>
          </a:xfrm>
          <a:prstGeom prst="rect">
            <a:avLst/>
          </a:prstGeom>
        </p:spPr>
      </p:pic>
      <p:sp>
        <p:nvSpPr>
          <p:cNvPr id="6" name="TextBox 5">
            <a:extLst>
              <a:ext uri="{FF2B5EF4-FFF2-40B4-BE49-F238E27FC236}">
                <a16:creationId xmlns:a16="http://schemas.microsoft.com/office/drawing/2014/main" id="{9E19FA96-1028-2E49-9872-74D55A678E86}"/>
              </a:ext>
            </a:extLst>
          </p:cNvPr>
          <p:cNvSpPr txBox="1"/>
          <p:nvPr/>
        </p:nvSpPr>
        <p:spPr>
          <a:xfrm>
            <a:off x="935181" y="2400608"/>
            <a:ext cx="2099733" cy="738633"/>
          </a:xfrm>
          <a:prstGeom prst="rect">
            <a:avLst/>
          </a:prstGeom>
          <a:noFill/>
          <a:ln>
            <a:noFill/>
          </a:ln>
        </p:spPr>
        <p:txBody>
          <a:bodyPr spcFirstLastPara="1" wrap="square" lIns="91425" tIns="91425" rIns="91425" bIns="91425" rtlCol="0" anchor="b" anchorCtr="0">
            <a:spAutoFit/>
          </a:bodyPr>
          <a:lstStyle/>
          <a:p>
            <a:pPr algn="r"/>
            <a:r>
              <a:rPr lang="en-US" b="1" dirty="0"/>
              <a:t>pdf + color info to printer</a:t>
            </a:r>
          </a:p>
        </p:txBody>
      </p:sp>
      <p:sp>
        <p:nvSpPr>
          <p:cNvPr id="7" name="TextBox 6">
            <a:extLst>
              <a:ext uri="{FF2B5EF4-FFF2-40B4-BE49-F238E27FC236}">
                <a16:creationId xmlns:a16="http://schemas.microsoft.com/office/drawing/2014/main" id="{9464EE3D-A71D-A943-B262-C12B8C220E51}"/>
              </a:ext>
            </a:extLst>
          </p:cNvPr>
          <p:cNvSpPr txBox="1"/>
          <p:nvPr/>
        </p:nvSpPr>
        <p:spPr>
          <a:xfrm>
            <a:off x="315329" y="5632550"/>
            <a:ext cx="2697912" cy="738633"/>
          </a:xfrm>
          <a:prstGeom prst="rect">
            <a:avLst/>
          </a:prstGeom>
          <a:noFill/>
          <a:ln>
            <a:noFill/>
          </a:ln>
        </p:spPr>
        <p:txBody>
          <a:bodyPr spcFirstLastPara="1" wrap="square" lIns="91425" tIns="91425" rIns="91425" bIns="91425" rtlCol="0" anchor="b" anchorCtr="0">
            <a:spAutoFit/>
          </a:bodyPr>
          <a:lstStyle/>
          <a:p>
            <a:pPr algn="r"/>
            <a:r>
              <a:rPr lang="en-US" b="1" dirty="0" err="1"/>
              <a:t>Png</a:t>
            </a:r>
            <a:r>
              <a:rPr lang="en-US" b="1" dirty="0"/>
              <a:t>-&gt;word-&gt;color laser on </a:t>
            </a:r>
            <a:r>
              <a:rPr lang="en-US" b="1" dirty="0" err="1"/>
              <a:t>avery</a:t>
            </a:r>
            <a:r>
              <a:rPr lang="en-US" b="1" dirty="0"/>
              <a:t> label</a:t>
            </a:r>
          </a:p>
        </p:txBody>
      </p:sp>
      <p:sp>
        <p:nvSpPr>
          <p:cNvPr id="8" name="TextBox 7">
            <a:extLst>
              <a:ext uri="{FF2B5EF4-FFF2-40B4-BE49-F238E27FC236}">
                <a16:creationId xmlns:a16="http://schemas.microsoft.com/office/drawing/2014/main" id="{07127457-6C03-BD4E-9815-01AB969540E9}"/>
              </a:ext>
            </a:extLst>
          </p:cNvPr>
          <p:cNvSpPr txBox="1"/>
          <p:nvPr/>
        </p:nvSpPr>
        <p:spPr>
          <a:xfrm>
            <a:off x="3578961" y="2249974"/>
            <a:ext cx="2099733" cy="461635"/>
          </a:xfrm>
          <a:prstGeom prst="rect">
            <a:avLst/>
          </a:prstGeom>
          <a:noFill/>
          <a:ln>
            <a:noFill/>
          </a:ln>
        </p:spPr>
        <p:txBody>
          <a:bodyPr spcFirstLastPara="1" wrap="square" lIns="91425" tIns="91425" rIns="91425" bIns="91425" rtlCol="0" anchor="b" anchorCtr="0">
            <a:spAutoFit/>
          </a:bodyPr>
          <a:lstStyle/>
          <a:p>
            <a:pPr algn="r"/>
            <a:r>
              <a:rPr lang="en-US" b="1" dirty="0" err="1"/>
              <a:t>png</a:t>
            </a:r>
            <a:endParaRPr lang="en-US" b="1" dirty="0"/>
          </a:p>
        </p:txBody>
      </p:sp>
      <p:sp>
        <p:nvSpPr>
          <p:cNvPr id="9" name="TextBox 8">
            <a:extLst>
              <a:ext uri="{FF2B5EF4-FFF2-40B4-BE49-F238E27FC236}">
                <a16:creationId xmlns:a16="http://schemas.microsoft.com/office/drawing/2014/main" id="{B19B968E-A233-B640-8FD4-594C9DF177E0}"/>
              </a:ext>
            </a:extLst>
          </p:cNvPr>
          <p:cNvSpPr txBox="1"/>
          <p:nvPr/>
        </p:nvSpPr>
        <p:spPr>
          <a:xfrm>
            <a:off x="424083" y="184298"/>
            <a:ext cx="2099733" cy="461635"/>
          </a:xfrm>
          <a:prstGeom prst="rect">
            <a:avLst/>
          </a:prstGeom>
          <a:noFill/>
          <a:ln>
            <a:noFill/>
          </a:ln>
        </p:spPr>
        <p:txBody>
          <a:bodyPr spcFirstLastPara="1" wrap="square" lIns="91425" tIns="91425" rIns="91425" bIns="91425" rtlCol="0" anchor="b" anchorCtr="0">
            <a:spAutoFit/>
          </a:bodyPr>
          <a:lstStyle/>
          <a:p>
            <a:pPr algn="r"/>
            <a:r>
              <a:rPr lang="en-US" b="1" dirty="0"/>
              <a:t>Ppt-&gt;pdf</a:t>
            </a:r>
          </a:p>
        </p:txBody>
      </p:sp>
      <p:sp>
        <p:nvSpPr>
          <p:cNvPr id="10" name="TextBox 9">
            <a:extLst>
              <a:ext uri="{FF2B5EF4-FFF2-40B4-BE49-F238E27FC236}">
                <a16:creationId xmlns:a16="http://schemas.microsoft.com/office/drawing/2014/main" id="{1A3B25BE-1579-1041-80D3-42FEFA595AF5}"/>
              </a:ext>
            </a:extLst>
          </p:cNvPr>
          <p:cNvSpPr txBox="1"/>
          <p:nvPr/>
        </p:nvSpPr>
        <p:spPr>
          <a:xfrm>
            <a:off x="2823672" y="184298"/>
            <a:ext cx="2099733" cy="461635"/>
          </a:xfrm>
          <a:prstGeom prst="rect">
            <a:avLst/>
          </a:prstGeom>
          <a:noFill/>
          <a:ln>
            <a:noFill/>
          </a:ln>
        </p:spPr>
        <p:txBody>
          <a:bodyPr spcFirstLastPara="1" wrap="square" lIns="91425" tIns="91425" rIns="91425" bIns="91425" rtlCol="0" anchor="b" anchorCtr="0">
            <a:spAutoFit/>
          </a:bodyPr>
          <a:lstStyle/>
          <a:p>
            <a:pPr algn="r"/>
            <a:r>
              <a:rPr lang="en-US" b="1" dirty="0"/>
              <a:t>ppt</a:t>
            </a:r>
          </a:p>
        </p:txBody>
      </p:sp>
      <p:sp>
        <p:nvSpPr>
          <p:cNvPr id="11" name="TextBox 10">
            <a:extLst>
              <a:ext uri="{FF2B5EF4-FFF2-40B4-BE49-F238E27FC236}">
                <a16:creationId xmlns:a16="http://schemas.microsoft.com/office/drawing/2014/main" id="{48F74023-640A-9343-90B4-C8F05D4E0307}"/>
              </a:ext>
            </a:extLst>
          </p:cNvPr>
          <p:cNvSpPr txBox="1"/>
          <p:nvPr/>
        </p:nvSpPr>
        <p:spPr>
          <a:xfrm>
            <a:off x="6508982" y="222333"/>
            <a:ext cx="2099733" cy="461635"/>
          </a:xfrm>
          <a:prstGeom prst="rect">
            <a:avLst/>
          </a:prstGeom>
          <a:noFill/>
          <a:ln>
            <a:noFill/>
          </a:ln>
        </p:spPr>
        <p:txBody>
          <a:bodyPr spcFirstLastPara="1" wrap="square" lIns="91425" tIns="91425" rIns="91425" bIns="91425" rtlCol="0" anchor="b" anchorCtr="0">
            <a:spAutoFit/>
          </a:bodyPr>
          <a:lstStyle/>
          <a:p>
            <a:pPr algn="r"/>
            <a:r>
              <a:rPr lang="en-US" b="1" dirty="0"/>
              <a:t>Pdf-&gt;ppt</a:t>
            </a:r>
          </a:p>
        </p:txBody>
      </p:sp>
      <p:sp>
        <p:nvSpPr>
          <p:cNvPr id="12" name="TextBox 11">
            <a:extLst>
              <a:ext uri="{FF2B5EF4-FFF2-40B4-BE49-F238E27FC236}">
                <a16:creationId xmlns:a16="http://schemas.microsoft.com/office/drawing/2014/main" id="{C386C64F-81D1-E349-9E64-869D78E926C0}"/>
              </a:ext>
            </a:extLst>
          </p:cNvPr>
          <p:cNvSpPr txBox="1"/>
          <p:nvPr/>
        </p:nvSpPr>
        <p:spPr>
          <a:xfrm>
            <a:off x="8711429" y="1552354"/>
            <a:ext cx="3052771" cy="461635"/>
          </a:xfrm>
          <a:prstGeom prst="rect">
            <a:avLst/>
          </a:prstGeom>
          <a:noFill/>
          <a:ln>
            <a:noFill/>
          </a:ln>
        </p:spPr>
        <p:txBody>
          <a:bodyPr spcFirstLastPara="1" wrap="square" lIns="91425" tIns="91425" rIns="91425" bIns="91425" rtlCol="0" anchor="b" anchorCtr="0">
            <a:spAutoFit/>
          </a:bodyPr>
          <a:lstStyle/>
          <a:p>
            <a:pPr algn="r"/>
            <a:r>
              <a:rPr lang="en-US" b="1" dirty="0"/>
              <a:t>Pdf-&gt;ppt-&gt;print to pdf</a:t>
            </a:r>
          </a:p>
        </p:txBody>
      </p:sp>
      <p:sp>
        <p:nvSpPr>
          <p:cNvPr id="13" name="TextBox 12">
            <a:extLst>
              <a:ext uri="{FF2B5EF4-FFF2-40B4-BE49-F238E27FC236}">
                <a16:creationId xmlns:a16="http://schemas.microsoft.com/office/drawing/2014/main" id="{9A48C272-7EDC-D646-A099-B4B50C096156}"/>
              </a:ext>
            </a:extLst>
          </p:cNvPr>
          <p:cNvSpPr txBox="1"/>
          <p:nvPr/>
        </p:nvSpPr>
        <p:spPr>
          <a:xfrm>
            <a:off x="8863215" y="2013989"/>
            <a:ext cx="3052771" cy="461635"/>
          </a:xfrm>
          <a:prstGeom prst="rect">
            <a:avLst/>
          </a:prstGeom>
          <a:noFill/>
          <a:ln>
            <a:noFill/>
          </a:ln>
        </p:spPr>
        <p:txBody>
          <a:bodyPr spcFirstLastPara="1" wrap="square" lIns="91425" tIns="91425" rIns="91425" bIns="91425" rtlCol="0" anchor="b" anchorCtr="0">
            <a:spAutoFit/>
          </a:bodyPr>
          <a:lstStyle/>
          <a:p>
            <a:pPr algn="r"/>
            <a:r>
              <a:rPr lang="en-US" b="1" dirty="0"/>
              <a:t>Pdf-&gt;ppt-&gt;save to pdf</a:t>
            </a:r>
          </a:p>
        </p:txBody>
      </p:sp>
      <p:sp>
        <p:nvSpPr>
          <p:cNvPr id="14" name="TextBox 13">
            <a:extLst>
              <a:ext uri="{FF2B5EF4-FFF2-40B4-BE49-F238E27FC236}">
                <a16:creationId xmlns:a16="http://schemas.microsoft.com/office/drawing/2014/main" id="{40B28A91-3C8B-3B47-99AD-2A02111E6AC1}"/>
              </a:ext>
            </a:extLst>
          </p:cNvPr>
          <p:cNvSpPr txBox="1"/>
          <p:nvPr/>
        </p:nvSpPr>
        <p:spPr>
          <a:xfrm>
            <a:off x="5980521" y="2134080"/>
            <a:ext cx="3052771" cy="461635"/>
          </a:xfrm>
          <a:prstGeom prst="rect">
            <a:avLst/>
          </a:prstGeom>
          <a:noFill/>
          <a:ln>
            <a:noFill/>
          </a:ln>
        </p:spPr>
        <p:txBody>
          <a:bodyPr spcFirstLastPara="1" wrap="square" lIns="91425" tIns="91425" rIns="91425" bIns="91425" rtlCol="0" anchor="b" anchorCtr="0">
            <a:spAutoFit/>
          </a:bodyPr>
          <a:lstStyle/>
          <a:p>
            <a:pPr algn="r"/>
            <a:r>
              <a:rPr lang="en-US" b="1" dirty="0"/>
              <a:t>SVG (CMYK+)</a:t>
            </a:r>
          </a:p>
        </p:txBody>
      </p:sp>
      <p:sp>
        <p:nvSpPr>
          <p:cNvPr id="15" name="TextBox 14">
            <a:extLst>
              <a:ext uri="{FF2B5EF4-FFF2-40B4-BE49-F238E27FC236}">
                <a16:creationId xmlns:a16="http://schemas.microsoft.com/office/drawing/2014/main" id="{8A6E4CFA-86C1-6A4F-ABBF-B08735F43206}"/>
              </a:ext>
            </a:extLst>
          </p:cNvPr>
          <p:cNvSpPr txBox="1"/>
          <p:nvPr/>
        </p:nvSpPr>
        <p:spPr>
          <a:xfrm>
            <a:off x="5810444" y="6415553"/>
            <a:ext cx="3052771" cy="461635"/>
          </a:xfrm>
          <a:prstGeom prst="rect">
            <a:avLst/>
          </a:prstGeom>
          <a:noFill/>
          <a:ln>
            <a:noFill/>
          </a:ln>
        </p:spPr>
        <p:txBody>
          <a:bodyPr spcFirstLastPara="1" wrap="square" lIns="91425" tIns="91425" rIns="91425" bIns="91425" rtlCol="0" anchor="b" anchorCtr="0">
            <a:spAutoFit/>
          </a:bodyPr>
          <a:lstStyle/>
          <a:p>
            <a:pPr algn="r"/>
            <a:r>
              <a:rPr lang="en-US" b="1" dirty="0"/>
              <a:t>SVG (CMYK-&gt;SWOP)</a:t>
            </a:r>
          </a:p>
        </p:txBody>
      </p:sp>
      <p:sp>
        <p:nvSpPr>
          <p:cNvPr id="16" name="TextBox 15">
            <a:extLst>
              <a:ext uri="{FF2B5EF4-FFF2-40B4-BE49-F238E27FC236}">
                <a16:creationId xmlns:a16="http://schemas.microsoft.com/office/drawing/2014/main" id="{49638743-EE93-5743-9F75-762E632A0D16}"/>
              </a:ext>
            </a:extLst>
          </p:cNvPr>
          <p:cNvSpPr txBox="1"/>
          <p:nvPr/>
        </p:nvSpPr>
        <p:spPr>
          <a:xfrm>
            <a:off x="8766029" y="4567709"/>
            <a:ext cx="3052771" cy="461635"/>
          </a:xfrm>
          <a:prstGeom prst="rect">
            <a:avLst/>
          </a:prstGeom>
          <a:noFill/>
          <a:ln>
            <a:noFill/>
          </a:ln>
        </p:spPr>
        <p:txBody>
          <a:bodyPr spcFirstLastPara="1" wrap="square" lIns="91425" tIns="91425" rIns="91425" bIns="91425" rtlCol="0" anchor="b" anchorCtr="0">
            <a:spAutoFit/>
          </a:bodyPr>
          <a:lstStyle/>
          <a:p>
            <a:pPr algn="r"/>
            <a:r>
              <a:rPr lang="en-US" b="1" dirty="0"/>
              <a:t>PDF</a:t>
            </a:r>
          </a:p>
        </p:txBody>
      </p:sp>
      <p:sp>
        <p:nvSpPr>
          <p:cNvPr id="17" name="TextBox 16">
            <a:extLst>
              <a:ext uri="{FF2B5EF4-FFF2-40B4-BE49-F238E27FC236}">
                <a16:creationId xmlns:a16="http://schemas.microsoft.com/office/drawing/2014/main" id="{9DDEAF84-19A9-884A-8FB2-92AEAE4E48C7}"/>
              </a:ext>
            </a:extLst>
          </p:cNvPr>
          <p:cNvSpPr txBox="1"/>
          <p:nvPr/>
        </p:nvSpPr>
        <p:spPr>
          <a:xfrm>
            <a:off x="2823672" y="4580665"/>
            <a:ext cx="3052771" cy="461635"/>
          </a:xfrm>
          <a:prstGeom prst="rect">
            <a:avLst/>
          </a:prstGeom>
          <a:noFill/>
          <a:ln>
            <a:noFill/>
          </a:ln>
        </p:spPr>
        <p:txBody>
          <a:bodyPr spcFirstLastPara="1" wrap="square" lIns="91425" tIns="91425" rIns="91425" bIns="91425" rtlCol="0" anchor="b" anchorCtr="0">
            <a:spAutoFit/>
          </a:bodyPr>
          <a:lstStyle/>
          <a:p>
            <a:pPr algn="r"/>
            <a:r>
              <a:rPr lang="en-US" b="1" dirty="0"/>
              <a:t>EPS</a:t>
            </a:r>
          </a:p>
        </p:txBody>
      </p:sp>
    </p:spTree>
    <p:extLst>
      <p:ext uri="{BB962C8B-B14F-4D97-AF65-F5344CB8AC3E}">
        <p14:creationId xmlns:p14="http://schemas.microsoft.com/office/powerpoint/2010/main" val="12074620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5C29-2E2A-C141-822A-5655B0BEAA89}"/>
              </a:ext>
            </a:extLst>
          </p:cNvPr>
          <p:cNvSpPr>
            <a:spLocks noGrp="1"/>
          </p:cNvSpPr>
          <p:nvPr>
            <p:ph type="title"/>
          </p:nvPr>
        </p:nvSpPr>
        <p:spPr/>
        <p:txBody>
          <a:bodyPr/>
          <a:lstStyle/>
          <a:p>
            <a:r>
              <a:rPr lang="en-US" dirty="0"/>
              <a:t>Avoid Pixelated Images</a:t>
            </a:r>
          </a:p>
        </p:txBody>
      </p:sp>
      <p:sp>
        <p:nvSpPr>
          <p:cNvPr id="3" name="Text Placeholder 2">
            <a:extLst>
              <a:ext uri="{FF2B5EF4-FFF2-40B4-BE49-F238E27FC236}">
                <a16:creationId xmlns:a16="http://schemas.microsoft.com/office/drawing/2014/main" id="{E28B2DD0-34DF-C54C-85BF-17B5D3869AE9}"/>
              </a:ext>
            </a:extLst>
          </p:cNvPr>
          <p:cNvSpPr>
            <a:spLocks noGrp="1"/>
          </p:cNvSpPr>
          <p:nvPr>
            <p:ph type="body" idx="1"/>
          </p:nvPr>
        </p:nvSpPr>
        <p:spPr/>
        <p:txBody>
          <a:bodyPr/>
          <a:lstStyle/>
          <a:p>
            <a:r>
              <a:rPr lang="en-US" dirty="0"/>
              <a:t>Get print-ready logo files</a:t>
            </a:r>
          </a:p>
          <a:p>
            <a:r>
              <a:rPr lang="en-US" dirty="0"/>
              <a:t>300 dpi or vector</a:t>
            </a:r>
          </a:p>
          <a:p>
            <a:r>
              <a:rPr lang="en-US" dirty="0"/>
              <a:t>Be careful of</a:t>
            </a:r>
          </a:p>
          <a:p>
            <a:pPr lvl="1"/>
            <a:r>
              <a:rPr lang="en-US" dirty="0"/>
              <a:t>Scaling</a:t>
            </a:r>
          </a:p>
          <a:p>
            <a:pPr lvl="1"/>
            <a:r>
              <a:rPr lang="en-US" dirty="0"/>
              <a:t>Compression</a:t>
            </a:r>
          </a:p>
          <a:p>
            <a:pPr lvl="1"/>
            <a:r>
              <a:rPr lang="en-US" dirty="0"/>
              <a:t>Web graphics</a:t>
            </a:r>
          </a:p>
          <a:p>
            <a:pPr lvl="1"/>
            <a:r>
              <a:rPr lang="en-US" dirty="0"/>
              <a:t>Etc.</a:t>
            </a:r>
          </a:p>
        </p:txBody>
      </p:sp>
    </p:spTree>
    <p:extLst>
      <p:ext uri="{BB962C8B-B14F-4D97-AF65-F5344CB8AC3E}">
        <p14:creationId xmlns:p14="http://schemas.microsoft.com/office/powerpoint/2010/main" val="93835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1A341-B068-014F-9773-2975A091D880}"/>
              </a:ext>
            </a:extLst>
          </p:cNvPr>
          <p:cNvSpPr>
            <a:spLocks noGrp="1"/>
          </p:cNvSpPr>
          <p:nvPr>
            <p:ph type="title"/>
          </p:nvPr>
        </p:nvSpPr>
        <p:spPr>
          <a:xfrm>
            <a:off x="555000" y="222333"/>
            <a:ext cx="11491226" cy="847200"/>
          </a:xfrm>
        </p:spPr>
        <p:txBody>
          <a:bodyPr/>
          <a:lstStyle/>
          <a:p>
            <a:r>
              <a:rPr lang="en-US" dirty="0"/>
              <a:t>Tailor content &amp; design to your audience/purpose/context</a:t>
            </a:r>
          </a:p>
        </p:txBody>
      </p:sp>
      <p:graphicFrame>
        <p:nvGraphicFramePr>
          <p:cNvPr id="4" name="Table 3">
            <a:extLst>
              <a:ext uri="{FF2B5EF4-FFF2-40B4-BE49-F238E27FC236}">
                <a16:creationId xmlns:a16="http://schemas.microsoft.com/office/drawing/2014/main" id="{00F54159-6786-7B43-8419-041A97796F50}"/>
              </a:ext>
            </a:extLst>
          </p:cNvPr>
          <p:cNvGraphicFramePr>
            <a:graphicFrameLocks noGrp="1"/>
          </p:cNvGraphicFramePr>
          <p:nvPr>
            <p:extLst>
              <p:ext uri="{D42A27DB-BD31-4B8C-83A1-F6EECF244321}">
                <p14:modId xmlns:p14="http://schemas.microsoft.com/office/powerpoint/2010/main" val="3476055851"/>
              </p:ext>
            </p:extLst>
          </p:nvPr>
        </p:nvGraphicFramePr>
        <p:xfrm>
          <a:off x="145775" y="1069533"/>
          <a:ext cx="12046225" cy="5761865"/>
        </p:xfrm>
        <a:graphic>
          <a:graphicData uri="http://schemas.openxmlformats.org/drawingml/2006/table">
            <a:tbl>
              <a:tblPr firstRow="1" bandRow="1">
                <a:tableStyleId>{5C22544A-7EE6-4342-B048-85BDC9FD1C3A}</a:tableStyleId>
              </a:tblPr>
              <a:tblGrid>
                <a:gridCol w="2409245">
                  <a:extLst>
                    <a:ext uri="{9D8B030D-6E8A-4147-A177-3AD203B41FA5}">
                      <a16:colId xmlns:a16="http://schemas.microsoft.com/office/drawing/2014/main" val="1693238533"/>
                    </a:ext>
                  </a:extLst>
                </a:gridCol>
                <a:gridCol w="2409245">
                  <a:extLst>
                    <a:ext uri="{9D8B030D-6E8A-4147-A177-3AD203B41FA5}">
                      <a16:colId xmlns:a16="http://schemas.microsoft.com/office/drawing/2014/main" val="1140212983"/>
                    </a:ext>
                  </a:extLst>
                </a:gridCol>
                <a:gridCol w="2113938">
                  <a:extLst>
                    <a:ext uri="{9D8B030D-6E8A-4147-A177-3AD203B41FA5}">
                      <a16:colId xmlns:a16="http://schemas.microsoft.com/office/drawing/2014/main" val="2642847982"/>
                    </a:ext>
                  </a:extLst>
                </a:gridCol>
                <a:gridCol w="2062716">
                  <a:extLst>
                    <a:ext uri="{9D8B030D-6E8A-4147-A177-3AD203B41FA5}">
                      <a16:colId xmlns:a16="http://schemas.microsoft.com/office/drawing/2014/main" val="81688333"/>
                    </a:ext>
                  </a:extLst>
                </a:gridCol>
                <a:gridCol w="3051081">
                  <a:extLst>
                    <a:ext uri="{9D8B030D-6E8A-4147-A177-3AD203B41FA5}">
                      <a16:colId xmlns:a16="http://schemas.microsoft.com/office/drawing/2014/main" val="1366979513"/>
                    </a:ext>
                  </a:extLst>
                </a:gridCol>
              </a:tblGrid>
              <a:tr h="370840">
                <a:tc>
                  <a:txBody>
                    <a:bodyPr/>
                    <a:lstStyle/>
                    <a:p>
                      <a:r>
                        <a:rPr lang="en-US" dirty="0"/>
                        <a:t>Audience</a:t>
                      </a:r>
                    </a:p>
                  </a:txBody>
                  <a:tcPr/>
                </a:tc>
                <a:tc>
                  <a:txBody>
                    <a:bodyPr/>
                    <a:lstStyle/>
                    <a:p>
                      <a:r>
                        <a:rPr lang="en-US" dirty="0"/>
                        <a:t>Purpose</a:t>
                      </a:r>
                    </a:p>
                  </a:txBody>
                  <a:tcPr/>
                </a:tc>
                <a:tc>
                  <a:txBody>
                    <a:bodyPr/>
                    <a:lstStyle/>
                    <a:p>
                      <a:r>
                        <a:rPr lang="en-US" dirty="0"/>
                        <a:t>Context</a:t>
                      </a:r>
                    </a:p>
                  </a:txBody>
                  <a:tcPr/>
                </a:tc>
                <a:tc>
                  <a:txBody>
                    <a:bodyPr/>
                    <a:lstStyle/>
                    <a:p>
                      <a:r>
                        <a:rPr lang="en-US" dirty="0"/>
                        <a:t>considerations</a:t>
                      </a:r>
                    </a:p>
                  </a:txBody>
                  <a:tcPr/>
                </a:tc>
                <a:tc>
                  <a:txBody>
                    <a:bodyPr/>
                    <a:lstStyle/>
                    <a:p>
                      <a:endParaRPr lang="en-US"/>
                    </a:p>
                  </a:txBody>
                  <a:tcPr/>
                </a:tc>
                <a:extLst>
                  <a:ext uri="{0D108BD9-81ED-4DB2-BD59-A6C34878D82A}">
                    <a16:rowId xmlns:a16="http://schemas.microsoft.com/office/drawing/2014/main" val="2201353407"/>
                  </a:ext>
                </a:extLst>
              </a:tr>
              <a:tr h="370840">
                <a:tc>
                  <a:txBody>
                    <a:bodyPr/>
                    <a:lstStyle/>
                    <a:p>
                      <a:r>
                        <a:rPr lang="en-US" dirty="0">
                          <a:solidFill>
                            <a:schemeClr val="bg2"/>
                          </a:solidFill>
                        </a:rPr>
                        <a:t>Academic- near &amp; adjacent fields</a:t>
                      </a:r>
                    </a:p>
                  </a:txBody>
                  <a:tcPr/>
                </a:tc>
                <a:tc>
                  <a:txBody>
                    <a:bodyPr/>
                    <a:lstStyle/>
                    <a:p>
                      <a:r>
                        <a:rPr lang="en-US" dirty="0">
                          <a:solidFill>
                            <a:schemeClr val="bg2"/>
                          </a:solidFill>
                        </a:rPr>
                        <a:t>Get feedback on your next steps</a:t>
                      </a:r>
                    </a:p>
                  </a:txBody>
                  <a:tcPr/>
                </a:tc>
                <a:tc>
                  <a:txBody>
                    <a:bodyPr/>
                    <a:lstStyle/>
                    <a:p>
                      <a:r>
                        <a:rPr lang="en-US" dirty="0">
                          <a:solidFill>
                            <a:schemeClr val="bg2"/>
                          </a:solidFill>
                        </a:rPr>
                        <a:t>Academic conference grad student poster fair</a:t>
                      </a:r>
                    </a:p>
                  </a:txBody>
                  <a:tcPr/>
                </a:tc>
                <a:tc>
                  <a:txBody>
                    <a:bodyPr/>
                    <a:lstStyle/>
                    <a:p>
                      <a:r>
                        <a:rPr lang="en-US" dirty="0">
                          <a:solidFill>
                            <a:schemeClr val="bg2"/>
                          </a:solidFill>
                        </a:rPr>
                        <a:t>What do you want to discuss? What’s proposed?</a:t>
                      </a:r>
                    </a:p>
                  </a:txBody>
                  <a:tcPr/>
                </a:tc>
                <a:tc>
                  <a:txBody>
                    <a:bodyPr/>
                    <a:lstStyle/>
                    <a:p>
                      <a:r>
                        <a:rPr lang="en-US" dirty="0">
                          <a:solidFill>
                            <a:schemeClr val="bg2"/>
                          </a:solidFill>
                        </a:rPr>
                        <a:t>Feedback mechanisms?</a:t>
                      </a:r>
                    </a:p>
                  </a:txBody>
                  <a:tcPr/>
                </a:tc>
                <a:extLst>
                  <a:ext uri="{0D108BD9-81ED-4DB2-BD59-A6C34878D82A}">
                    <a16:rowId xmlns:a16="http://schemas.microsoft.com/office/drawing/2014/main" val="1396374650"/>
                  </a:ext>
                </a:extLst>
              </a:tr>
              <a:tr h="370840">
                <a:tc>
                  <a:txBody>
                    <a:bodyPr/>
                    <a:lstStyle/>
                    <a:p>
                      <a:r>
                        <a:rPr lang="en-US" dirty="0">
                          <a:solidFill>
                            <a:schemeClr val="bg2"/>
                          </a:solidFill>
                        </a:rPr>
                        <a:t>Broad engineering</a:t>
                      </a:r>
                    </a:p>
                  </a:txBody>
                  <a:tcPr/>
                </a:tc>
                <a:tc>
                  <a:txBody>
                    <a:bodyPr/>
                    <a:lstStyle/>
                    <a:p>
                      <a:r>
                        <a:rPr lang="en-US" dirty="0">
                          <a:solidFill>
                            <a:schemeClr val="bg2"/>
                          </a:solidFill>
                        </a:rPr>
                        <a:t>Share your key findings/win $$</a:t>
                      </a:r>
                    </a:p>
                  </a:txBody>
                  <a:tcPr/>
                </a:tc>
                <a:tc>
                  <a:txBody>
                    <a:bodyPr/>
                    <a:lstStyle/>
                    <a:p>
                      <a:r>
                        <a:rPr lang="en-US" dirty="0">
                          <a:solidFill>
                            <a:schemeClr val="bg2"/>
                          </a:solidFill>
                        </a:rPr>
                        <a:t>UVERS</a:t>
                      </a:r>
                    </a:p>
                  </a:txBody>
                  <a:tcPr/>
                </a:tc>
                <a:tc>
                  <a:txBody>
                    <a:bodyPr/>
                    <a:lstStyle/>
                    <a:p>
                      <a:r>
                        <a:rPr lang="en-US" dirty="0">
                          <a:solidFill>
                            <a:schemeClr val="bg2"/>
                          </a:solidFill>
                        </a:rPr>
                        <a:t>Key findings &amp; purpose?</a:t>
                      </a:r>
                    </a:p>
                  </a:txBody>
                  <a:tcPr/>
                </a:tc>
                <a:tc>
                  <a:txBody>
                    <a:bodyPr/>
                    <a:lstStyle/>
                    <a:p>
                      <a:r>
                        <a:rPr lang="en-US" dirty="0">
                          <a:solidFill>
                            <a:schemeClr val="bg2"/>
                          </a:solidFill>
                        </a:rPr>
                        <a:t>See </a:t>
                      </a:r>
                      <a:r>
                        <a:rPr lang="en-US" dirty="0">
                          <a:solidFill>
                            <a:schemeClr val="bg2"/>
                          </a:solidFill>
                          <a:hlinkClick r:id="rId3"/>
                        </a:rPr>
                        <a:t>https://mitcommlab.mit.edu/nse/commkit/poster/</a:t>
                      </a:r>
                      <a:r>
                        <a:rPr lang="en-US" dirty="0">
                          <a:solidFill>
                            <a:schemeClr val="bg2"/>
                          </a:solidFill>
                        </a:rPr>
                        <a:t> for ex</a:t>
                      </a:r>
                    </a:p>
                  </a:txBody>
                  <a:tcPr/>
                </a:tc>
                <a:extLst>
                  <a:ext uri="{0D108BD9-81ED-4DB2-BD59-A6C34878D82A}">
                    <a16:rowId xmlns:a16="http://schemas.microsoft.com/office/drawing/2014/main" val="2682534395"/>
                  </a:ext>
                </a:extLst>
              </a:tr>
              <a:tr h="370840">
                <a:tc>
                  <a:txBody>
                    <a:bodyPr/>
                    <a:lstStyle/>
                    <a:p>
                      <a:r>
                        <a:rPr lang="en-US" dirty="0">
                          <a:solidFill>
                            <a:schemeClr val="bg2"/>
                          </a:solidFill>
                        </a:rPr>
                        <a:t>Potential employers</a:t>
                      </a:r>
                    </a:p>
                  </a:txBody>
                  <a:tcPr/>
                </a:tc>
                <a:tc>
                  <a:txBody>
                    <a:bodyPr/>
                    <a:lstStyle/>
                    <a:p>
                      <a:r>
                        <a:rPr lang="en-US" dirty="0">
                          <a:solidFill>
                            <a:schemeClr val="bg2"/>
                          </a:solidFill>
                        </a:rPr>
                        <a:t>Show off your skills &amp; passion</a:t>
                      </a:r>
                    </a:p>
                  </a:txBody>
                  <a:tcPr/>
                </a:tc>
                <a:tc>
                  <a:txBody>
                    <a:bodyPr/>
                    <a:lstStyle/>
                    <a:p>
                      <a:r>
                        <a:rPr lang="en-US" dirty="0">
                          <a:solidFill>
                            <a:schemeClr val="bg2"/>
                          </a:solidFill>
                        </a:rPr>
                        <a:t>Recruiting fair</a:t>
                      </a:r>
                    </a:p>
                  </a:txBody>
                  <a:tcPr/>
                </a:tc>
                <a:tc>
                  <a:txBody>
                    <a:bodyPr/>
                    <a:lstStyle/>
                    <a:p>
                      <a:endParaRPr lang="en-US" dirty="0">
                        <a:solidFill>
                          <a:schemeClr val="bg2"/>
                        </a:solidFill>
                      </a:endParaRPr>
                    </a:p>
                  </a:txBody>
                  <a:tcPr/>
                </a:tc>
                <a:tc>
                  <a:txBody>
                    <a:bodyPr/>
                    <a:lstStyle/>
                    <a:p>
                      <a:endParaRPr lang="en-US" dirty="0">
                        <a:solidFill>
                          <a:schemeClr val="bg2"/>
                        </a:solidFill>
                      </a:endParaRPr>
                    </a:p>
                  </a:txBody>
                  <a:tcPr/>
                </a:tc>
                <a:extLst>
                  <a:ext uri="{0D108BD9-81ED-4DB2-BD59-A6C34878D82A}">
                    <a16:rowId xmlns:a16="http://schemas.microsoft.com/office/drawing/2014/main" val="3344514212"/>
                  </a:ext>
                </a:extLst>
              </a:tr>
              <a:tr h="370840">
                <a:tc>
                  <a:txBody>
                    <a:bodyPr/>
                    <a:lstStyle/>
                    <a:p>
                      <a:r>
                        <a:rPr lang="en-US" dirty="0">
                          <a:solidFill>
                            <a:schemeClr val="bg2"/>
                          </a:solidFill>
                        </a:rPr>
                        <a:t>General public</a:t>
                      </a:r>
                    </a:p>
                  </a:txBody>
                  <a:tcPr/>
                </a:tc>
                <a:tc>
                  <a:txBody>
                    <a:bodyPr/>
                    <a:lstStyle/>
                    <a:p>
                      <a:r>
                        <a:rPr lang="en-US" dirty="0">
                          <a:solidFill>
                            <a:schemeClr val="bg2"/>
                          </a:solidFill>
                        </a:rPr>
                        <a:t>Engage them with engineering</a:t>
                      </a:r>
                    </a:p>
                  </a:txBody>
                  <a:tcPr/>
                </a:tc>
                <a:tc>
                  <a:txBody>
                    <a:bodyPr/>
                    <a:lstStyle/>
                    <a:p>
                      <a:r>
                        <a:rPr lang="en-US" dirty="0">
                          <a:solidFill>
                            <a:schemeClr val="bg2"/>
                          </a:solidFill>
                        </a:rPr>
                        <a:t>STEM library event</a:t>
                      </a:r>
                    </a:p>
                  </a:txBody>
                  <a:tcPr/>
                </a:tc>
                <a:tc>
                  <a:txBody>
                    <a:bodyPr/>
                    <a:lstStyle/>
                    <a:p>
                      <a:r>
                        <a:rPr lang="en-US" dirty="0">
                          <a:solidFill>
                            <a:schemeClr val="bg2"/>
                          </a:solidFill>
                        </a:rPr>
                        <a:t>Broader, less precise language</a:t>
                      </a:r>
                    </a:p>
                  </a:txBody>
                  <a:tcPr/>
                </a:tc>
                <a:tc>
                  <a:txBody>
                    <a:bodyPr/>
                    <a:lstStyle/>
                    <a:p>
                      <a:r>
                        <a:rPr lang="en-US" dirty="0">
                          <a:solidFill>
                            <a:schemeClr val="bg2"/>
                          </a:solidFill>
                        </a:rPr>
                        <a:t>Connect to broader context; more on impact</a:t>
                      </a:r>
                    </a:p>
                  </a:txBody>
                  <a:tcPr/>
                </a:tc>
                <a:extLst>
                  <a:ext uri="{0D108BD9-81ED-4DB2-BD59-A6C34878D82A}">
                    <a16:rowId xmlns:a16="http://schemas.microsoft.com/office/drawing/2014/main" val="2598232528"/>
                  </a:ext>
                </a:extLst>
              </a:tr>
              <a:tr h="370840">
                <a:tc>
                  <a:txBody>
                    <a:bodyPr/>
                    <a:lstStyle/>
                    <a:p>
                      <a:r>
                        <a:rPr lang="en-US" dirty="0">
                          <a:solidFill>
                            <a:schemeClr val="bg2"/>
                          </a:solidFill>
                        </a:rPr>
                        <a:t>Highschool seniors</a:t>
                      </a:r>
                    </a:p>
                  </a:txBody>
                  <a:tcPr/>
                </a:tc>
                <a:tc>
                  <a:txBody>
                    <a:bodyPr/>
                    <a:lstStyle/>
                    <a:p>
                      <a:r>
                        <a:rPr lang="en-US" dirty="0">
                          <a:solidFill>
                            <a:schemeClr val="bg2"/>
                          </a:solidFill>
                        </a:rPr>
                        <a:t>Encourage them to apply to UVA engineering</a:t>
                      </a:r>
                    </a:p>
                  </a:txBody>
                  <a:tcPr/>
                </a:tc>
                <a:tc>
                  <a:txBody>
                    <a:bodyPr/>
                    <a:lstStyle/>
                    <a:p>
                      <a:r>
                        <a:rPr lang="en-US" dirty="0">
                          <a:solidFill>
                            <a:schemeClr val="bg2"/>
                          </a:solidFill>
                        </a:rPr>
                        <a:t>College exploration fair</a:t>
                      </a:r>
                    </a:p>
                  </a:txBody>
                  <a:tcPr/>
                </a:tc>
                <a:tc>
                  <a:txBody>
                    <a:bodyPr/>
                    <a:lstStyle/>
                    <a:p>
                      <a:r>
                        <a:rPr lang="en-US" dirty="0">
                          <a:solidFill>
                            <a:schemeClr val="bg2"/>
                          </a:solidFill>
                        </a:rPr>
                        <a:t>Why engineering might be interesting</a:t>
                      </a:r>
                    </a:p>
                  </a:txBody>
                  <a:tcPr/>
                </a:tc>
                <a:tc>
                  <a:txBody>
                    <a:bodyPr/>
                    <a:lstStyle/>
                    <a:p>
                      <a:r>
                        <a:rPr lang="en-US" dirty="0">
                          <a:solidFill>
                            <a:schemeClr val="bg2"/>
                          </a:solidFill>
                        </a:rPr>
                        <a:t>What might it enable them to do?</a:t>
                      </a:r>
                    </a:p>
                  </a:txBody>
                  <a:tcPr/>
                </a:tc>
                <a:extLst>
                  <a:ext uri="{0D108BD9-81ED-4DB2-BD59-A6C34878D82A}">
                    <a16:rowId xmlns:a16="http://schemas.microsoft.com/office/drawing/2014/main" val="1897750009"/>
                  </a:ext>
                </a:extLst>
              </a:tr>
              <a:tr h="370840">
                <a:tc>
                  <a:txBody>
                    <a:bodyPr/>
                    <a:lstStyle/>
                    <a:p>
                      <a:r>
                        <a:rPr lang="en-US" dirty="0">
                          <a:solidFill>
                            <a:schemeClr val="bg2"/>
                          </a:solidFill>
                        </a:rPr>
                        <a:t>Graduating undergrads</a:t>
                      </a:r>
                    </a:p>
                  </a:txBody>
                  <a:tcPr/>
                </a:tc>
                <a:tc>
                  <a:txBody>
                    <a:bodyPr/>
                    <a:lstStyle/>
                    <a:p>
                      <a:r>
                        <a:rPr lang="en-US" dirty="0">
                          <a:solidFill>
                            <a:schemeClr val="bg2"/>
                          </a:solidFill>
                        </a:rPr>
                        <a:t>Encourage them to apply to grad school</a:t>
                      </a:r>
                    </a:p>
                  </a:txBody>
                  <a:tcPr/>
                </a:tc>
                <a:tc>
                  <a:txBody>
                    <a:bodyPr/>
                    <a:lstStyle/>
                    <a:p>
                      <a:r>
                        <a:rPr lang="en-US" dirty="0">
                          <a:solidFill>
                            <a:schemeClr val="bg2"/>
                          </a:solidFill>
                        </a:rPr>
                        <a:t>Undergrad next steps fair</a:t>
                      </a:r>
                    </a:p>
                  </a:txBody>
                  <a:tcPr/>
                </a:tc>
                <a:tc>
                  <a:txBody>
                    <a:bodyPr/>
                    <a:lstStyle/>
                    <a:p>
                      <a:r>
                        <a:rPr lang="en-US" dirty="0">
                          <a:solidFill>
                            <a:schemeClr val="bg2"/>
                          </a:solidFill>
                        </a:rPr>
                        <a:t>Why UVA/your </a:t>
                      </a:r>
                      <a:r>
                        <a:rPr lang="en-US" dirty="0" err="1">
                          <a:solidFill>
                            <a:schemeClr val="bg2"/>
                          </a:solidFill>
                        </a:rPr>
                        <a:t>prgm</a:t>
                      </a:r>
                      <a:r>
                        <a:rPr lang="en-US" dirty="0">
                          <a:solidFill>
                            <a:schemeClr val="bg2"/>
                          </a:solidFill>
                        </a:rPr>
                        <a:t> might be interesting?</a:t>
                      </a:r>
                    </a:p>
                  </a:txBody>
                  <a:tcPr/>
                </a:tc>
                <a:tc>
                  <a:txBody>
                    <a:bodyPr/>
                    <a:lstStyle/>
                    <a:p>
                      <a:r>
                        <a:rPr lang="en-US" dirty="0">
                          <a:solidFill>
                            <a:schemeClr val="bg2"/>
                          </a:solidFill>
                        </a:rPr>
                        <a:t>?</a:t>
                      </a:r>
                    </a:p>
                  </a:txBody>
                  <a:tcPr/>
                </a:tc>
                <a:extLst>
                  <a:ext uri="{0D108BD9-81ED-4DB2-BD59-A6C34878D82A}">
                    <a16:rowId xmlns:a16="http://schemas.microsoft.com/office/drawing/2014/main" val="362591920"/>
                  </a:ext>
                </a:extLst>
              </a:tr>
            </a:tbl>
          </a:graphicData>
        </a:graphic>
      </p:graphicFrame>
    </p:spTree>
    <p:extLst>
      <p:ext uri="{BB962C8B-B14F-4D97-AF65-F5344CB8AC3E}">
        <p14:creationId xmlns:p14="http://schemas.microsoft.com/office/powerpoint/2010/main" val="34041331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05F85-4A34-1E49-9069-82C6A3E8A5A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A81A0DD-E278-4649-B48B-40BA7B7B1673}"/>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997BFC67-EEF1-7843-A44A-0B048621FD70}"/>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l="8895" t="79076" r="29884" b="-143"/>
          <a:stretch/>
        </p:blipFill>
        <p:spPr>
          <a:xfrm>
            <a:off x="-14403520" y="-1962000"/>
            <a:ext cx="40999039" cy="6858000"/>
          </a:xfrm>
          <a:prstGeom prst="rect">
            <a:avLst/>
          </a:prstGeom>
        </p:spPr>
      </p:pic>
    </p:spTree>
    <p:extLst>
      <p:ext uri="{BB962C8B-B14F-4D97-AF65-F5344CB8AC3E}">
        <p14:creationId xmlns:p14="http://schemas.microsoft.com/office/powerpoint/2010/main" val="12588827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2298-0A16-024F-A30B-161FB2A354A5}"/>
              </a:ext>
            </a:extLst>
          </p:cNvPr>
          <p:cNvSpPr>
            <a:spLocks noGrp="1"/>
          </p:cNvSpPr>
          <p:nvPr>
            <p:ph type="title"/>
          </p:nvPr>
        </p:nvSpPr>
        <p:spPr/>
        <p:txBody>
          <a:bodyPr/>
          <a:lstStyle/>
          <a:p>
            <a:r>
              <a:rPr lang="en-US" dirty="0"/>
              <a:t>Don’t Stretch or Warp Images</a:t>
            </a:r>
          </a:p>
        </p:txBody>
      </p:sp>
      <p:sp>
        <p:nvSpPr>
          <p:cNvPr id="3" name="Text Placeholder 2">
            <a:extLst>
              <a:ext uri="{FF2B5EF4-FFF2-40B4-BE49-F238E27FC236}">
                <a16:creationId xmlns:a16="http://schemas.microsoft.com/office/drawing/2014/main" id="{25E3E422-3BF1-914A-BD83-A7CE888ADFF6}"/>
              </a:ext>
            </a:extLst>
          </p:cNvPr>
          <p:cNvSpPr>
            <a:spLocks noGrp="1"/>
          </p:cNvSpPr>
          <p:nvPr>
            <p:ph type="body" idx="1"/>
          </p:nvPr>
        </p:nvSpPr>
        <p:spPr/>
        <p:txBody>
          <a:bodyPr/>
          <a:lstStyle/>
          <a:p>
            <a:r>
              <a:rPr lang="en-US" dirty="0"/>
              <a:t>Maintain aspect ratios</a:t>
            </a:r>
          </a:p>
          <a:p>
            <a:pPr lvl="1"/>
            <a:r>
              <a:rPr lang="en-US" dirty="0"/>
              <a:t>Lock, shift resize</a:t>
            </a:r>
          </a:p>
        </p:txBody>
      </p:sp>
      <p:pic>
        <p:nvPicPr>
          <p:cNvPr id="8" name="Picture 7">
            <a:extLst>
              <a:ext uri="{FF2B5EF4-FFF2-40B4-BE49-F238E27FC236}">
                <a16:creationId xmlns:a16="http://schemas.microsoft.com/office/drawing/2014/main" id="{4B798D03-34B2-3B44-9875-E56B19485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710" y="4059936"/>
            <a:ext cx="8875059" cy="2798064"/>
          </a:xfrm>
          <a:prstGeom prst="rect">
            <a:avLst/>
          </a:prstGeom>
        </p:spPr>
      </p:pic>
      <p:pic>
        <p:nvPicPr>
          <p:cNvPr id="9" name="Picture 8">
            <a:extLst>
              <a:ext uri="{FF2B5EF4-FFF2-40B4-BE49-F238E27FC236}">
                <a16:creationId xmlns:a16="http://schemas.microsoft.com/office/drawing/2014/main" id="{DDBF9F1B-E4F2-E04A-A3C1-996DCD63E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5328" y="645933"/>
            <a:ext cx="1205187" cy="2798064"/>
          </a:xfrm>
          <a:prstGeom prst="rect">
            <a:avLst/>
          </a:prstGeom>
        </p:spPr>
      </p:pic>
      <p:pic>
        <p:nvPicPr>
          <p:cNvPr id="10" name="Picture 9">
            <a:extLst>
              <a:ext uri="{FF2B5EF4-FFF2-40B4-BE49-F238E27FC236}">
                <a16:creationId xmlns:a16="http://schemas.microsoft.com/office/drawing/2014/main" id="{F5BEACDA-C114-8C42-8014-207D11714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5629">
            <a:off x="7114033" y="2565774"/>
            <a:ext cx="4016444" cy="2193389"/>
          </a:xfrm>
          <a:prstGeom prst="rect">
            <a:avLst/>
          </a:prstGeom>
        </p:spPr>
      </p:pic>
      <p:pic>
        <p:nvPicPr>
          <p:cNvPr id="11" name="Picture 10">
            <a:extLst>
              <a:ext uri="{FF2B5EF4-FFF2-40B4-BE49-F238E27FC236}">
                <a16:creationId xmlns:a16="http://schemas.microsoft.com/office/drawing/2014/main" id="{AD6F12FC-CE33-B24B-8895-6B627C4D7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962860">
            <a:off x="7877184" y="1181037"/>
            <a:ext cx="4016444" cy="2193389"/>
          </a:xfrm>
          <a:prstGeom prst="rect">
            <a:avLst/>
          </a:prstGeom>
          <a:scene3d>
            <a:camera prst="isometricRightUp"/>
            <a:lightRig rig="threePt" dir="t"/>
          </a:scene3d>
        </p:spPr>
      </p:pic>
    </p:spTree>
    <p:extLst>
      <p:ext uri="{BB962C8B-B14F-4D97-AF65-F5344CB8AC3E}">
        <p14:creationId xmlns:p14="http://schemas.microsoft.com/office/powerpoint/2010/main" val="12960786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2D1A-E62F-E641-B62A-C91B5D829F8C}"/>
              </a:ext>
            </a:extLst>
          </p:cNvPr>
          <p:cNvSpPr>
            <a:spLocks noGrp="1"/>
          </p:cNvSpPr>
          <p:nvPr>
            <p:ph type="title"/>
          </p:nvPr>
        </p:nvSpPr>
        <p:spPr/>
        <p:txBody>
          <a:bodyPr/>
          <a:lstStyle/>
          <a:p>
            <a:r>
              <a:rPr lang="en-US" dirty="0"/>
              <a:t>More to Consider</a:t>
            </a:r>
          </a:p>
        </p:txBody>
      </p:sp>
    </p:spTree>
    <p:extLst>
      <p:ext uri="{BB962C8B-B14F-4D97-AF65-F5344CB8AC3E}">
        <p14:creationId xmlns:p14="http://schemas.microsoft.com/office/powerpoint/2010/main" val="32255244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2834-AAFA-1E48-B40B-30D082F193B2}"/>
              </a:ext>
            </a:extLst>
          </p:cNvPr>
          <p:cNvSpPr>
            <a:spLocks noGrp="1"/>
          </p:cNvSpPr>
          <p:nvPr>
            <p:ph type="title"/>
          </p:nvPr>
        </p:nvSpPr>
        <p:spPr/>
        <p:txBody>
          <a:bodyPr/>
          <a:lstStyle/>
          <a:p>
            <a:r>
              <a:rPr lang="en-US" dirty="0"/>
              <a:t>Extras</a:t>
            </a:r>
          </a:p>
        </p:txBody>
      </p:sp>
      <p:sp>
        <p:nvSpPr>
          <p:cNvPr id="3" name="Text Placeholder 2">
            <a:extLst>
              <a:ext uri="{FF2B5EF4-FFF2-40B4-BE49-F238E27FC236}">
                <a16:creationId xmlns:a16="http://schemas.microsoft.com/office/drawing/2014/main" id="{93FC7E7B-9720-5D48-B52C-09DAEF3AFA13}"/>
              </a:ext>
            </a:extLst>
          </p:cNvPr>
          <p:cNvSpPr>
            <a:spLocks noGrp="1"/>
          </p:cNvSpPr>
          <p:nvPr>
            <p:ph type="body" idx="1"/>
          </p:nvPr>
        </p:nvSpPr>
        <p:spPr/>
        <p:txBody>
          <a:bodyPr/>
          <a:lstStyle/>
          <a:p>
            <a:r>
              <a:rPr lang="en-US" dirty="0"/>
              <a:t>Activities</a:t>
            </a:r>
          </a:p>
          <a:p>
            <a:pPr lvl="1"/>
            <a:r>
              <a:rPr lang="en-US" dirty="0"/>
              <a:t>How could your poster be interactive or accompanied by an activity</a:t>
            </a:r>
          </a:p>
          <a:p>
            <a:r>
              <a:rPr lang="en-US" dirty="0"/>
              <a:t>Sound</a:t>
            </a:r>
          </a:p>
          <a:p>
            <a:r>
              <a:rPr lang="en-US" dirty="0"/>
              <a:t>3-d (</a:t>
            </a:r>
            <a:r>
              <a:rPr lang="en-US" dirty="0">
                <a:hlinkClick r:id="rId2"/>
              </a:rPr>
              <a:t>w/basic images &amp; glasses</a:t>
            </a:r>
            <a:r>
              <a:rPr lang="en-US" dirty="0"/>
              <a:t>)</a:t>
            </a:r>
          </a:p>
          <a:p>
            <a:r>
              <a:rPr lang="en-US" dirty="0"/>
              <a:t>Embedded tech (mount a tablet?) </a:t>
            </a:r>
          </a:p>
          <a:p>
            <a:r>
              <a:rPr lang="en-US" dirty="0"/>
              <a:t>QR codes</a:t>
            </a:r>
          </a:p>
          <a:p>
            <a:r>
              <a:rPr lang="en-US" dirty="0"/>
              <a:t>Handouts/postcards/etc.</a:t>
            </a:r>
          </a:p>
        </p:txBody>
      </p:sp>
    </p:spTree>
    <p:extLst>
      <p:ext uri="{BB962C8B-B14F-4D97-AF65-F5344CB8AC3E}">
        <p14:creationId xmlns:p14="http://schemas.microsoft.com/office/powerpoint/2010/main" val="4613740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8824-3A43-AC47-9179-DD76283A3C5A}"/>
              </a:ext>
            </a:extLst>
          </p:cNvPr>
          <p:cNvSpPr>
            <a:spLocks noGrp="1"/>
          </p:cNvSpPr>
          <p:nvPr>
            <p:ph type="title"/>
          </p:nvPr>
        </p:nvSpPr>
        <p:spPr/>
        <p:txBody>
          <a:bodyPr/>
          <a:lstStyle/>
          <a:p>
            <a:r>
              <a:rPr lang="en-US" dirty="0"/>
              <a:t>Connecting Presenter &amp; Poster</a:t>
            </a:r>
          </a:p>
        </p:txBody>
      </p:sp>
      <p:sp>
        <p:nvSpPr>
          <p:cNvPr id="3" name="Text Placeholder 2">
            <a:extLst>
              <a:ext uri="{FF2B5EF4-FFF2-40B4-BE49-F238E27FC236}">
                <a16:creationId xmlns:a16="http://schemas.microsoft.com/office/drawing/2014/main" id="{43067E22-39BE-E44D-9BA6-9C11D5F26E61}"/>
              </a:ext>
            </a:extLst>
          </p:cNvPr>
          <p:cNvSpPr>
            <a:spLocks noGrp="1"/>
          </p:cNvSpPr>
          <p:nvPr>
            <p:ph type="body" idx="1"/>
          </p:nvPr>
        </p:nvSpPr>
        <p:spPr/>
        <p:txBody>
          <a:bodyPr/>
          <a:lstStyle/>
          <a:p>
            <a:r>
              <a:rPr lang="en-US" dirty="0"/>
              <a:t>Your photo on poster</a:t>
            </a:r>
          </a:p>
          <a:p>
            <a:r>
              <a:rPr lang="en-US" dirty="0"/>
              <a:t>Wearable poster- poster on you (shirt, bag, etc.)</a:t>
            </a:r>
          </a:p>
          <a:p>
            <a:r>
              <a:rPr lang="en-US" dirty="0"/>
              <a:t>Poster on your name badge</a:t>
            </a:r>
          </a:p>
          <a:p>
            <a:r>
              <a:rPr lang="en-US" dirty="0"/>
              <a:t>Hand out mini poster w/contact info &amp;/or poster time/location</a:t>
            </a:r>
          </a:p>
          <a:p>
            <a:pPr lvl="1"/>
            <a:r>
              <a:rPr lang="en-US" dirty="0"/>
              <a:t>Business card, postcard, moo </a:t>
            </a:r>
            <a:r>
              <a:rPr lang="en-US" dirty="0" err="1"/>
              <a:t>minicards</a:t>
            </a:r>
            <a:r>
              <a:rPr lang="en-US" dirty="0"/>
              <a:t>, stickers</a:t>
            </a:r>
          </a:p>
          <a:p>
            <a:pPr lvl="1"/>
            <a:r>
              <a:rPr lang="en-US" dirty="0"/>
              <a:t>Include social media info if public &amp; professional</a:t>
            </a:r>
          </a:p>
          <a:p>
            <a:r>
              <a:rPr lang="en-US" dirty="0"/>
              <a:t>Advertise your poster</a:t>
            </a:r>
          </a:p>
          <a:p>
            <a:pPr lvl="1"/>
            <a:r>
              <a:rPr lang="en-US" dirty="0"/>
              <a:t>Ex. twitter conference hashtag</a:t>
            </a:r>
          </a:p>
          <a:p>
            <a:r>
              <a:rPr lang="en-US" dirty="0"/>
              <a:t>QR code to more info/your website</a:t>
            </a:r>
          </a:p>
          <a:p>
            <a:r>
              <a:rPr lang="en-US" dirty="0"/>
              <a:t>Link to preprint</a:t>
            </a:r>
          </a:p>
          <a:p>
            <a:r>
              <a:rPr lang="en-US" dirty="0"/>
              <a:t>Poster on your website</a:t>
            </a:r>
          </a:p>
        </p:txBody>
      </p:sp>
    </p:spTree>
    <p:extLst>
      <p:ext uri="{BB962C8B-B14F-4D97-AF65-F5344CB8AC3E}">
        <p14:creationId xmlns:p14="http://schemas.microsoft.com/office/powerpoint/2010/main" val="135620503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070E96-316A-7F43-AFE0-92236B61C4B1}"/>
              </a:ext>
            </a:extLst>
          </p:cNvPr>
          <p:cNvSpPr>
            <a:spLocks noGrp="1"/>
          </p:cNvSpPr>
          <p:nvPr>
            <p:ph type="title"/>
          </p:nvPr>
        </p:nvSpPr>
        <p:spPr/>
        <p:txBody>
          <a:bodyPr/>
          <a:lstStyle/>
          <a:p>
            <a:r>
              <a:rPr lang="en-US" dirty="0"/>
              <a:t>Practical </a:t>
            </a:r>
          </a:p>
        </p:txBody>
      </p:sp>
    </p:spTree>
    <p:extLst>
      <p:ext uri="{BB962C8B-B14F-4D97-AF65-F5344CB8AC3E}">
        <p14:creationId xmlns:p14="http://schemas.microsoft.com/office/powerpoint/2010/main" val="37178249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2CB-604E-8E46-82E6-EF2337CF4CC7}"/>
              </a:ext>
            </a:extLst>
          </p:cNvPr>
          <p:cNvSpPr>
            <a:spLocks noGrp="1"/>
          </p:cNvSpPr>
          <p:nvPr>
            <p:ph type="title"/>
          </p:nvPr>
        </p:nvSpPr>
        <p:spPr/>
        <p:txBody>
          <a:bodyPr/>
          <a:lstStyle/>
          <a:p>
            <a:r>
              <a:rPr lang="en-US" dirty="0"/>
              <a:t>Software</a:t>
            </a:r>
          </a:p>
        </p:txBody>
      </p:sp>
      <p:sp>
        <p:nvSpPr>
          <p:cNvPr id="3" name="Text Placeholder 2">
            <a:extLst>
              <a:ext uri="{FF2B5EF4-FFF2-40B4-BE49-F238E27FC236}">
                <a16:creationId xmlns:a16="http://schemas.microsoft.com/office/drawing/2014/main" id="{2F6C9B52-246D-AF45-9300-07977C0379C5}"/>
              </a:ext>
            </a:extLst>
          </p:cNvPr>
          <p:cNvSpPr>
            <a:spLocks noGrp="1"/>
          </p:cNvSpPr>
          <p:nvPr>
            <p:ph type="body" idx="1"/>
          </p:nvPr>
        </p:nvSpPr>
        <p:spPr/>
        <p:txBody>
          <a:bodyPr/>
          <a:lstStyle/>
          <a:p>
            <a:r>
              <a:rPr lang="en-US" dirty="0"/>
              <a:t>PowerPoint- note color conversion</a:t>
            </a:r>
          </a:p>
          <a:p>
            <a:r>
              <a:rPr lang="en-US" dirty="0" err="1"/>
              <a:t>Canva</a:t>
            </a:r>
            <a:endParaRPr lang="en-US" dirty="0"/>
          </a:p>
          <a:p>
            <a:r>
              <a:rPr lang="en-US" dirty="0"/>
              <a:t>Adobe InDesign</a:t>
            </a:r>
          </a:p>
          <a:p>
            <a:r>
              <a:rPr lang="en-US" dirty="0"/>
              <a:t>Adobe Illustrator</a:t>
            </a:r>
          </a:p>
          <a:p>
            <a:r>
              <a:rPr lang="en-US" dirty="0"/>
              <a:t>Inkscape</a:t>
            </a:r>
          </a:p>
          <a:p>
            <a:r>
              <a:rPr lang="en-US" dirty="0"/>
              <a:t>CorelDRAW</a:t>
            </a:r>
          </a:p>
        </p:txBody>
      </p:sp>
    </p:spTree>
    <p:extLst>
      <p:ext uri="{BB962C8B-B14F-4D97-AF65-F5344CB8AC3E}">
        <p14:creationId xmlns:p14="http://schemas.microsoft.com/office/powerpoint/2010/main" val="4690566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8AD7-CFD9-F74C-B004-A3073A76E918}"/>
              </a:ext>
            </a:extLst>
          </p:cNvPr>
          <p:cNvSpPr>
            <a:spLocks noGrp="1"/>
          </p:cNvSpPr>
          <p:nvPr>
            <p:ph type="title"/>
          </p:nvPr>
        </p:nvSpPr>
        <p:spPr/>
        <p:txBody>
          <a:bodyPr/>
          <a:lstStyle/>
          <a:p>
            <a:r>
              <a:rPr lang="en-US" dirty="0"/>
              <a:t>Set Up your document</a:t>
            </a:r>
          </a:p>
        </p:txBody>
      </p:sp>
      <p:sp>
        <p:nvSpPr>
          <p:cNvPr id="3" name="Text Placeholder 2">
            <a:extLst>
              <a:ext uri="{FF2B5EF4-FFF2-40B4-BE49-F238E27FC236}">
                <a16:creationId xmlns:a16="http://schemas.microsoft.com/office/drawing/2014/main" id="{E4401F6C-1C4F-CD4B-AB29-BF6D11A07879}"/>
              </a:ext>
            </a:extLst>
          </p:cNvPr>
          <p:cNvSpPr>
            <a:spLocks noGrp="1"/>
          </p:cNvSpPr>
          <p:nvPr>
            <p:ph type="body" idx="1"/>
          </p:nvPr>
        </p:nvSpPr>
        <p:spPr/>
        <p:txBody>
          <a:bodyPr/>
          <a:lstStyle/>
          <a:p>
            <a:r>
              <a:rPr lang="en-US" dirty="0"/>
              <a:t>Color: CMYK print, RGB screens</a:t>
            </a:r>
          </a:p>
          <a:p>
            <a:r>
              <a:rPr lang="en-US" dirty="0"/>
              <a:t>Size &amp; orientation</a:t>
            </a:r>
          </a:p>
          <a:p>
            <a:r>
              <a:rPr lang="en-US" dirty="0"/>
              <a:t>Colors</a:t>
            </a:r>
          </a:p>
          <a:p>
            <a:r>
              <a:rPr lang="en-US" dirty="0"/>
              <a:t>Fonts</a:t>
            </a:r>
          </a:p>
          <a:p>
            <a:endParaRPr lang="en-US" dirty="0"/>
          </a:p>
          <a:p>
            <a:r>
              <a:rPr lang="en-US" dirty="0"/>
              <a:t>High </a:t>
            </a:r>
            <a:r>
              <a:rPr lang="en-US" dirty="0" err="1"/>
              <a:t>qual</a:t>
            </a:r>
            <a:r>
              <a:rPr lang="en-US" dirty="0"/>
              <a:t> logos</a:t>
            </a:r>
          </a:p>
          <a:p>
            <a:r>
              <a:rPr lang="en-US" dirty="0"/>
              <a:t>Graphics, figures, etc.</a:t>
            </a:r>
          </a:p>
        </p:txBody>
      </p:sp>
    </p:spTree>
    <p:extLst>
      <p:ext uri="{BB962C8B-B14F-4D97-AF65-F5344CB8AC3E}">
        <p14:creationId xmlns:p14="http://schemas.microsoft.com/office/powerpoint/2010/main" val="12793044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FB569-67B5-8148-B17C-5AC1F9975E6F}"/>
              </a:ext>
            </a:extLst>
          </p:cNvPr>
          <p:cNvSpPr>
            <a:spLocks noGrp="1"/>
          </p:cNvSpPr>
          <p:nvPr>
            <p:ph type="title"/>
          </p:nvPr>
        </p:nvSpPr>
        <p:spPr/>
        <p:txBody>
          <a:bodyPr/>
          <a:lstStyle/>
          <a:p>
            <a:r>
              <a:rPr lang="en-US" dirty="0"/>
              <a:t>Consider printing realities</a:t>
            </a:r>
          </a:p>
        </p:txBody>
      </p:sp>
      <p:sp>
        <p:nvSpPr>
          <p:cNvPr id="3" name="Text Placeholder 2">
            <a:extLst>
              <a:ext uri="{FF2B5EF4-FFF2-40B4-BE49-F238E27FC236}">
                <a16:creationId xmlns:a16="http://schemas.microsoft.com/office/drawing/2014/main" id="{4551C197-EC91-5045-AA12-2BA21F85EB12}"/>
              </a:ext>
            </a:extLst>
          </p:cNvPr>
          <p:cNvSpPr>
            <a:spLocks noGrp="1"/>
          </p:cNvSpPr>
          <p:nvPr>
            <p:ph type="body" idx="1"/>
          </p:nvPr>
        </p:nvSpPr>
        <p:spPr/>
        <p:txBody>
          <a:bodyPr/>
          <a:lstStyle/>
          <a:p>
            <a:r>
              <a:rPr lang="en-US" dirty="0"/>
              <a:t>Resolution/vector</a:t>
            </a:r>
          </a:p>
          <a:p>
            <a:r>
              <a:rPr lang="en-US" dirty="0"/>
              <a:t>Contrast</a:t>
            </a:r>
          </a:p>
          <a:p>
            <a:r>
              <a:rPr lang="en-US" dirty="0"/>
              <a:t>Print color</a:t>
            </a:r>
          </a:p>
          <a:p>
            <a:r>
              <a:rPr lang="en-US" dirty="0"/>
              <a:t>Fine lines</a:t>
            </a:r>
          </a:p>
          <a:p>
            <a:r>
              <a:rPr lang="en-US" dirty="0"/>
              <a:t>Light on dark background</a:t>
            </a:r>
          </a:p>
          <a:p>
            <a:r>
              <a:rPr lang="en-US" dirty="0"/>
              <a:t>Ink saturation &amp; medium</a:t>
            </a:r>
          </a:p>
          <a:p>
            <a:endParaRPr lang="en-US" dirty="0"/>
          </a:p>
          <a:p>
            <a:endParaRPr lang="en-US" dirty="0"/>
          </a:p>
        </p:txBody>
      </p:sp>
    </p:spTree>
    <p:extLst>
      <p:ext uri="{BB962C8B-B14F-4D97-AF65-F5344CB8AC3E}">
        <p14:creationId xmlns:p14="http://schemas.microsoft.com/office/powerpoint/2010/main" val="5599535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FB569-67B5-8148-B17C-5AC1F9975E6F}"/>
              </a:ext>
            </a:extLst>
          </p:cNvPr>
          <p:cNvSpPr>
            <a:spLocks noGrp="1"/>
          </p:cNvSpPr>
          <p:nvPr>
            <p:ph type="title"/>
          </p:nvPr>
        </p:nvSpPr>
        <p:spPr/>
        <p:txBody>
          <a:bodyPr/>
          <a:lstStyle/>
          <a:p>
            <a:r>
              <a:rPr lang="en-US" dirty="0"/>
              <a:t>Consider printing realities</a:t>
            </a:r>
          </a:p>
        </p:txBody>
      </p:sp>
      <p:sp>
        <p:nvSpPr>
          <p:cNvPr id="3" name="Text Placeholder 2">
            <a:extLst>
              <a:ext uri="{FF2B5EF4-FFF2-40B4-BE49-F238E27FC236}">
                <a16:creationId xmlns:a16="http://schemas.microsoft.com/office/drawing/2014/main" id="{4551C197-EC91-5045-AA12-2BA21F85EB12}"/>
              </a:ext>
            </a:extLst>
          </p:cNvPr>
          <p:cNvSpPr>
            <a:spLocks noGrp="1"/>
          </p:cNvSpPr>
          <p:nvPr>
            <p:ph type="body" idx="1"/>
          </p:nvPr>
        </p:nvSpPr>
        <p:spPr/>
        <p:txBody>
          <a:bodyPr/>
          <a:lstStyle/>
          <a:p>
            <a:r>
              <a:rPr lang="en-US" dirty="0"/>
              <a:t>Paper, digital, fabric</a:t>
            </a:r>
          </a:p>
          <a:p>
            <a:pPr lvl="1"/>
            <a:r>
              <a:rPr lang="en-US" dirty="0"/>
              <a:t>If fabric- check others experience, wrinkles, creases, sagging</a:t>
            </a:r>
          </a:p>
          <a:p>
            <a:pPr lvl="1"/>
            <a:r>
              <a:rPr lang="en-US" dirty="0"/>
              <a:t>Consider mounting at least top and bottom edges (stick)</a:t>
            </a:r>
          </a:p>
          <a:p>
            <a:r>
              <a:rPr lang="en-US" dirty="0"/>
              <a:t>One time or multi use</a:t>
            </a:r>
          </a:p>
          <a:p>
            <a:r>
              <a:rPr lang="en-US" dirty="0"/>
              <a:t>Cost? – you, dept., grant, conference?</a:t>
            </a:r>
          </a:p>
          <a:p>
            <a:r>
              <a:rPr lang="en-US" dirty="0"/>
              <a:t>Travel</a:t>
            </a:r>
          </a:p>
          <a:p>
            <a:pPr lvl="1"/>
            <a:r>
              <a:rPr lang="en-US" dirty="0"/>
              <a:t>Shipping? Tube? Foldable? Print on site?</a:t>
            </a:r>
          </a:p>
          <a:p>
            <a:r>
              <a:rPr lang="en-US" dirty="0"/>
              <a:t>Pdf vs ppt vs etc.- vs your printer: maintain fonts </a:t>
            </a:r>
            <a:r>
              <a:rPr lang="en-US" dirty="0" err="1"/>
              <a:t>etc</a:t>
            </a:r>
            <a:r>
              <a:rPr lang="en-US" dirty="0"/>
              <a:t>?</a:t>
            </a:r>
          </a:p>
          <a:p>
            <a:r>
              <a:rPr lang="en-US" dirty="0"/>
              <a:t>Pdf it</a:t>
            </a:r>
          </a:p>
          <a:p>
            <a:endParaRPr lang="en-US" dirty="0"/>
          </a:p>
          <a:p>
            <a:endParaRPr lang="en-US" dirty="0"/>
          </a:p>
        </p:txBody>
      </p:sp>
    </p:spTree>
    <p:extLst>
      <p:ext uri="{BB962C8B-B14F-4D97-AF65-F5344CB8AC3E}">
        <p14:creationId xmlns:p14="http://schemas.microsoft.com/office/powerpoint/2010/main" val="1320882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D64E-2874-C048-9D7E-351B14FE5043}"/>
              </a:ext>
            </a:extLst>
          </p:cNvPr>
          <p:cNvSpPr>
            <a:spLocks noGrp="1"/>
          </p:cNvSpPr>
          <p:nvPr>
            <p:ph type="title"/>
          </p:nvPr>
        </p:nvSpPr>
        <p:spPr/>
        <p:txBody>
          <a:bodyPr/>
          <a:lstStyle/>
          <a:p>
            <a:r>
              <a:rPr lang="en-US" dirty="0"/>
              <a:t>Titles</a:t>
            </a:r>
          </a:p>
        </p:txBody>
      </p:sp>
      <p:sp>
        <p:nvSpPr>
          <p:cNvPr id="3" name="Text Placeholder 2">
            <a:extLst>
              <a:ext uri="{FF2B5EF4-FFF2-40B4-BE49-F238E27FC236}">
                <a16:creationId xmlns:a16="http://schemas.microsoft.com/office/drawing/2014/main" id="{B0C803AB-5CDA-AE4F-80C2-0500C5B046AB}"/>
              </a:ext>
            </a:extLst>
          </p:cNvPr>
          <p:cNvSpPr>
            <a:spLocks noGrp="1"/>
          </p:cNvSpPr>
          <p:nvPr>
            <p:ph type="body" idx="1"/>
          </p:nvPr>
        </p:nvSpPr>
        <p:spPr/>
        <p:txBody>
          <a:bodyPr/>
          <a:lstStyle/>
          <a:p>
            <a:r>
              <a:rPr lang="en-US" dirty="0"/>
              <a:t>Main idea summary</a:t>
            </a:r>
          </a:p>
          <a:p>
            <a:r>
              <a:rPr lang="en-US" dirty="0"/>
              <a:t>Draws viewers in</a:t>
            </a:r>
          </a:p>
          <a:p>
            <a:r>
              <a:rPr lang="en-US" dirty="0"/>
              <a:t>Readable at 15’ or more (1” min, high contrast)</a:t>
            </a:r>
          </a:p>
          <a:p>
            <a:endParaRPr lang="en-US" dirty="0"/>
          </a:p>
          <a:p>
            <a:r>
              <a:rPr lang="en-US" dirty="0"/>
              <a:t>“consider making your title broad to the point that if you made it even a little broader, it would either no longer be an interesting idea or a true representation of your work.”- MIT </a:t>
            </a:r>
            <a:r>
              <a:rPr lang="en-US" dirty="0" err="1"/>
              <a:t>CommKit</a:t>
            </a:r>
            <a:endParaRPr lang="en-US" dirty="0"/>
          </a:p>
        </p:txBody>
      </p:sp>
      <p:sp>
        <p:nvSpPr>
          <p:cNvPr id="4" name="Rectangle 3">
            <a:extLst>
              <a:ext uri="{FF2B5EF4-FFF2-40B4-BE49-F238E27FC236}">
                <a16:creationId xmlns:a16="http://schemas.microsoft.com/office/drawing/2014/main" id="{CD5561D3-27B7-4D45-B990-DD5E3CF9439D}"/>
              </a:ext>
            </a:extLst>
          </p:cNvPr>
          <p:cNvSpPr/>
          <p:nvPr/>
        </p:nvSpPr>
        <p:spPr>
          <a:xfrm>
            <a:off x="7005965" y="6343801"/>
            <a:ext cx="5186035" cy="369332"/>
          </a:xfrm>
          <a:prstGeom prst="rect">
            <a:avLst/>
          </a:prstGeom>
        </p:spPr>
        <p:txBody>
          <a:bodyPr wrap="none">
            <a:spAutoFit/>
          </a:bodyPr>
          <a:lstStyle/>
          <a:p>
            <a:r>
              <a:rPr lang="en-US" dirty="0">
                <a:solidFill>
                  <a:schemeClr val="tx2"/>
                </a:solidFill>
              </a:rPr>
              <a:t>https://</a:t>
            </a:r>
            <a:r>
              <a:rPr lang="en-US" dirty="0" err="1">
                <a:solidFill>
                  <a:schemeClr val="tx2"/>
                </a:solidFill>
              </a:rPr>
              <a:t>mitcommlab.mit.edu</a:t>
            </a:r>
            <a:r>
              <a:rPr lang="en-US" dirty="0">
                <a:solidFill>
                  <a:schemeClr val="tx2"/>
                </a:solidFill>
              </a:rPr>
              <a:t>/</a:t>
            </a:r>
            <a:r>
              <a:rPr lang="en-US" dirty="0" err="1">
                <a:solidFill>
                  <a:schemeClr val="tx2"/>
                </a:solidFill>
              </a:rPr>
              <a:t>eecs</a:t>
            </a:r>
            <a:r>
              <a:rPr lang="en-US" dirty="0">
                <a:solidFill>
                  <a:schemeClr val="tx2"/>
                </a:solidFill>
              </a:rPr>
              <a:t>/</a:t>
            </a:r>
            <a:r>
              <a:rPr lang="en-US" dirty="0" err="1">
                <a:solidFill>
                  <a:schemeClr val="tx2"/>
                </a:solidFill>
              </a:rPr>
              <a:t>commkit</a:t>
            </a:r>
            <a:r>
              <a:rPr lang="en-US" dirty="0">
                <a:solidFill>
                  <a:schemeClr val="tx2"/>
                </a:solidFill>
              </a:rPr>
              <a:t>/poster/</a:t>
            </a:r>
          </a:p>
        </p:txBody>
      </p:sp>
    </p:spTree>
    <p:extLst>
      <p:ext uri="{BB962C8B-B14F-4D97-AF65-F5344CB8AC3E}">
        <p14:creationId xmlns:p14="http://schemas.microsoft.com/office/powerpoint/2010/main" val="23092750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CB5E9-6914-6F48-9E97-4BE59414F700}"/>
              </a:ext>
            </a:extLst>
          </p:cNvPr>
          <p:cNvSpPr>
            <a:spLocks noGrp="1"/>
          </p:cNvSpPr>
          <p:nvPr>
            <p:ph type="title"/>
          </p:nvPr>
        </p:nvSpPr>
        <p:spPr/>
        <p:txBody>
          <a:bodyPr/>
          <a:lstStyle/>
          <a:p>
            <a:r>
              <a:rPr lang="en-US" dirty="0"/>
              <a:t>Check it twice &amp; then again</a:t>
            </a:r>
          </a:p>
        </p:txBody>
      </p:sp>
      <p:sp>
        <p:nvSpPr>
          <p:cNvPr id="3" name="Text Placeholder 2">
            <a:extLst>
              <a:ext uri="{FF2B5EF4-FFF2-40B4-BE49-F238E27FC236}">
                <a16:creationId xmlns:a16="http://schemas.microsoft.com/office/drawing/2014/main" id="{D015D58F-5D51-084A-8FA5-7D135C53ACF2}"/>
              </a:ext>
            </a:extLst>
          </p:cNvPr>
          <p:cNvSpPr>
            <a:spLocks noGrp="1"/>
          </p:cNvSpPr>
          <p:nvPr>
            <p:ph type="body" idx="1"/>
          </p:nvPr>
        </p:nvSpPr>
        <p:spPr/>
        <p:txBody>
          <a:bodyPr/>
          <a:lstStyle/>
          <a:p>
            <a:r>
              <a:rPr lang="en-US" dirty="0"/>
              <a:t>Get Feedback on multiple drafts by multiple people</a:t>
            </a:r>
          </a:p>
          <a:p>
            <a:pPr lvl="1"/>
            <a:r>
              <a:rPr lang="en-US" dirty="0"/>
              <a:t>PRGs, 1on1, research group, post-it party</a:t>
            </a:r>
          </a:p>
          <a:p>
            <a:pPr lvl="1"/>
            <a:endParaRPr lang="en-US" dirty="0"/>
          </a:p>
          <a:p>
            <a:r>
              <a:rPr lang="en-US" dirty="0"/>
              <a:t>Proof &amp; have others proof</a:t>
            </a:r>
          </a:p>
          <a:p>
            <a:endParaRPr lang="en-US" dirty="0"/>
          </a:p>
          <a:p>
            <a:r>
              <a:rPr lang="en-US" dirty="0"/>
              <a:t>Print small versions first</a:t>
            </a:r>
          </a:p>
          <a:p>
            <a:pPr lvl="1"/>
            <a:r>
              <a:rPr lang="en-US" dirty="0"/>
              <a:t>Check carefully</a:t>
            </a:r>
          </a:p>
          <a:p>
            <a:pPr lvl="1"/>
            <a:endParaRPr lang="en-US" dirty="0"/>
          </a:p>
          <a:p>
            <a:r>
              <a:rPr lang="en-US" dirty="0"/>
              <a:t>Check print colors</a:t>
            </a:r>
          </a:p>
          <a:p>
            <a:endParaRPr lang="en-US" dirty="0"/>
          </a:p>
        </p:txBody>
      </p:sp>
    </p:spTree>
    <p:extLst>
      <p:ext uri="{BB962C8B-B14F-4D97-AF65-F5344CB8AC3E}">
        <p14:creationId xmlns:p14="http://schemas.microsoft.com/office/powerpoint/2010/main" val="32729064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DBE2B-0F0E-6D4A-AF37-483BA44DB1E4}"/>
              </a:ext>
            </a:extLst>
          </p:cNvPr>
          <p:cNvSpPr>
            <a:spLocks noGrp="1"/>
          </p:cNvSpPr>
          <p:nvPr>
            <p:ph type="title"/>
          </p:nvPr>
        </p:nvSpPr>
        <p:spPr/>
        <p:txBody>
          <a:bodyPr/>
          <a:lstStyle/>
          <a:p>
            <a:r>
              <a:rPr lang="en-US" dirty="0"/>
              <a:t>Practical things for day of</a:t>
            </a:r>
          </a:p>
        </p:txBody>
      </p:sp>
      <p:sp>
        <p:nvSpPr>
          <p:cNvPr id="3" name="Text Placeholder 2">
            <a:extLst>
              <a:ext uri="{FF2B5EF4-FFF2-40B4-BE49-F238E27FC236}">
                <a16:creationId xmlns:a16="http://schemas.microsoft.com/office/drawing/2014/main" id="{59902CB8-392C-4D48-9396-9AD106C81396}"/>
              </a:ext>
            </a:extLst>
          </p:cNvPr>
          <p:cNvSpPr>
            <a:spLocks noGrp="1"/>
          </p:cNvSpPr>
          <p:nvPr>
            <p:ph type="body" idx="1"/>
          </p:nvPr>
        </p:nvSpPr>
        <p:spPr/>
        <p:txBody>
          <a:bodyPr/>
          <a:lstStyle/>
          <a:p>
            <a:r>
              <a:rPr lang="en-US" dirty="0"/>
              <a:t>Comfortable shoes</a:t>
            </a:r>
          </a:p>
          <a:p>
            <a:r>
              <a:rPr lang="en-US" dirty="0"/>
              <a:t>Water</a:t>
            </a:r>
          </a:p>
          <a:p>
            <a:r>
              <a:rPr lang="en-US" dirty="0"/>
              <a:t>Clear tacks/hanging just in case</a:t>
            </a:r>
          </a:p>
          <a:p>
            <a:r>
              <a:rPr lang="en-US" dirty="0"/>
              <a:t>Repair kit</a:t>
            </a:r>
          </a:p>
          <a:p>
            <a:r>
              <a:rPr lang="en-US" dirty="0"/>
              <a:t>Demo/laptop/ other things</a:t>
            </a:r>
          </a:p>
          <a:p>
            <a:r>
              <a:rPr lang="en-US" dirty="0"/>
              <a:t>Business card/mini posters/handouts </a:t>
            </a:r>
            <a:r>
              <a:rPr lang="en-US" dirty="0" err="1"/>
              <a:t>etc</a:t>
            </a:r>
            <a:endParaRPr lang="en-US" dirty="0"/>
          </a:p>
          <a:p>
            <a:r>
              <a:rPr lang="en-US" dirty="0"/>
              <a:t>Notes/notebook</a:t>
            </a:r>
          </a:p>
          <a:p>
            <a:r>
              <a:rPr lang="en-US" dirty="0"/>
              <a:t>Activities/extras</a:t>
            </a:r>
          </a:p>
          <a:p>
            <a:r>
              <a:rPr lang="en-US" dirty="0"/>
              <a:t>Post-it notes</a:t>
            </a:r>
          </a:p>
          <a:p>
            <a:r>
              <a:rPr lang="en-US" dirty="0"/>
              <a:t>Pens</a:t>
            </a:r>
          </a:p>
          <a:p>
            <a:endParaRPr lang="en-US" dirty="0"/>
          </a:p>
          <a:p>
            <a:endParaRPr lang="en-US" dirty="0"/>
          </a:p>
        </p:txBody>
      </p:sp>
    </p:spTree>
    <p:extLst>
      <p:ext uri="{BB962C8B-B14F-4D97-AF65-F5344CB8AC3E}">
        <p14:creationId xmlns:p14="http://schemas.microsoft.com/office/powerpoint/2010/main" val="7842575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60F0-8F39-374D-906E-871E287A0C54}"/>
              </a:ext>
            </a:extLst>
          </p:cNvPr>
          <p:cNvSpPr>
            <a:spLocks noGrp="1"/>
          </p:cNvSpPr>
          <p:nvPr>
            <p:ph type="title"/>
          </p:nvPr>
        </p:nvSpPr>
        <p:spPr/>
        <p:txBody>
          <a:bodyPr/>
          <a:lstStyle/>
          <a:p>
            <a:r>
              <a:rPr lang="en-US" dirty="0"/>
              <a:t>Poster Repair kit</a:t>
            </a:r>
          </a:p>
        </p:txBody>
      </p:sp>
      <p:sp>
        <p:nvSpPr>
          <p:cNvPr id="3" name="Text Placeholder 2">
            <a:extLst>
              <a:ext uri="{FF2B5EF4-FFF2-40B4-BE49-F238E27FC236}">
                <a16:creationId xmlns:a16="http://schemas.microsoft.com/office/drawing/2014/main" id="{89C37770-F5A5-A74B-95A3-267C7B19349E}"/>
              </a:ext>
            </a:extLst>
          </p:cNvPr>
          <p:cNvSpPr>
            <a:spLocks noGrp="1"/>
          </p:cNvSpPr>
          <p:nvPr>
            <p:ph type="body" idx="1"/>
          </p:nvPr>
        </p:nvSpPr>
        <p:spPr/>
        <p:txBody>
          <a:bodyPr/>
          <a:lstStyle/>
          <a:p>
            <a:r>
              <a:rPr lang="en-US" dirty="0"/>
              <a:t>Clear tape (to tape rips from the back)</a:t>
            </a:r>
          </a:p>
          <a:p>
            <a:r>
              <a:rPr lang="en-US" dirty="0"/>
              <a:t>Pens/marker in colors matching poster (fix typos)</a:t>
            </a:r>
          </a:p>
          <a:p>
            <a:r>
              <a:rPr lang="en-US" dirty="0"/>
              <a:t>Correction tape/white out</a:t>
            </a:r>
          </a:p>
          <a:p>
            <a:r>
              <a:rPr lang="en-US" dirty="0"/>
              <a:t>Extra paper/post it for bigger corrections if needed</a:t>
            </a:r>
          </a:p>
          <a:p>
            <a:r>
              <a:rPr lang="en-US" dirty="0"/>
              <a:t>Cloth to clear finger prints from glossy poster</a:t>
            </a:r>
          </a:p>
        </p:txBody>
      </p:sp>
    </p:spTree>
    <p:extLst>
      <p:ext uri="{BB962C8B-B14F-4D97-AF65-F5344CB8AC3E}">
        <p14:creationId xmlns:p14="http://schemas.microsoft.com/office/powerpoint/2010/main" val="18623282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0AEA-6335-2A4D-8707-9A602B93639D}"/>
              </a:ext>
            </a:extLst>
          </p:cNvPr>
          <p:cNvSpPr>
            <a:spLocks noGrp="1"/>
          </p:cNvSpPr>
          <p:nvPr>
            <p:ph type="title"/>
          </p:nvPr>
        </p:nvSpPr>
        <p:spPr/>
        <p:txBody>
          <a:bodyPr/>
          <a:lstStyle/>
          <a:p>
            <a:r>
              <a:rPr lang="en-US" dirty="0"/>
              <a:t>Don’t distract</a:t>
            </a:r>
          </a:p>
        </p:txBody>
      </p:sp>
      <p:sp>
        <p:nvSpPr>
          <p:cNvPr id="3" name="Text Placeholder 2">
            <a:extLst>
              <a:ext uri="{FF2B5EF4-FFF2-40B4-BE49-F238E27FC236}">
                <a16:creationId xmlns:a16="http://schemas.microsoft.com/office/drawing/2014/main" id="{A17562E1-07BD-5A49-B97E-74F99D364DEB}"/>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5BBBC4FC-9DCD-0C4C-85D7-19F8499AB733}"/>
              </a:ext>
            </a:extLst>
          </p:cNvPr>
          <p:cNvPicPr>
            <a:picLocks noChangeAspect="1"/>
          </p:cNvPicPr>
          <p:nvPr/>
        </p:nvPicPr>
        <p:blipFill rotWithShape="1">
          <a:blip r:embed="rId2">
            <a:extLst>
              <a:ext uri="{28A0092B-C50C-407E-A947-70E740481C1C}">
                <a14:useLocalDpi xmlns:a14="http://schemas.microsoft.com/office/drawing/2010/main" val="0"/>
              </a:ext>
            </a:extLst>
          </a:blip>
          <a:srcRect l="18052" t="19235" r="2446" b="20875"/>
          <a:stretch/>
        </p:blipFill>
        <p:spPr>
          <a:xfrm>
            <a:off x="4636959" y="39452"/>
            <a:ext cx="7555041" cy="6530225"/>
          </a:xfrm>
          <a:prstGeom prst="rect">
            <a:avLst/>
          </a:prstGeom>
        </p:spPr>
      </p:pic>
      <p:sp>
        <p:nvSpPr>
          <p:cNvPr id="6" name="Rectangle 5">
            <a:extLst>
              <a:ext uri="{FF2B5EF4-FFF2-40B4-BE49-F238E27FC236}">
                <a16:creationId xmlns:a16="http://schemas.microsoft.com/office/drawing/2014/main" id="{8C58A18C-D14A-1F4C-B7F5-BE4F3F0B7ABB}"/>
              </a:ext>
            </a:extLst>
          </p:cNvPr>
          <p:cNvSpPr/>
          <p:nvPr/>
        </p:nvSpPr>
        <p:spPr>
          <a:xfrm>
            <a:off x="7874769" y="6415789"/>
            <a:ext cx="1535741" cy="307777"/>
          </a:xfrm>
          <a:prstGeom prst="rect">
            <a:avLst/>
          </a:prstGeom>
        </p:spPr>
        <p:txBody>
          <a:bodyPr wrap="none">
            <a:spAutoFit/>
          </a:bodyPr>
          <a:lstStyle/>
          <a:p>
            <a:r>
              <a:rPr lang="en-US" sz="1400" dirty="0">
                <a:solidFill>
                  <a:schemeClr val="tx2"/>
                </a:solidFill>
              </a:rPr>
              <a:t>Carter, M. (2013)</a:t>
            </a:r>
          </a:p>
        </p:txBody>
      </p:sp>
    </p:spTree>
    <p:extLst>
      <p:ext uri="{BB962C8B-B14F-4D97-AF65-F5344CB8AC3E}">
        <p14:creationId xmlns:p14="http://schemas.microsoft.com/office/powerpoint/2010/main" val="303090954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F8BDD-3C4D-BF4C-8C84-D326BE489E30}"/>
              </a:ext>
            </a:extLst>
          </p:cNvPr>
          <p:cNvSpPr>
            <a:spLocks noGrp="1"/>
          </p:cNvSpPr>
          <p:nvPr>
            <p:ph type="title"/>
          </p:nvPr>
        </p:nvSpPr>
        <p:spPr/>
        <p:txBody>
          <a:bodyPr/>
          <a:lstStyle/>
          <a:p>
            <a:r>
              <a:rPr lang="en-US" dirty="0"/>
              <a:t>Messaging</a:t>
            </a:r>
          </a:p>
        </p:txBody>
      </p:sp>
      <p:sp>
        <p:nvSpPr>
          <p:cNvPr id="3" name="Text Placeholder 2">
            <a:extLst>
              <a:ext uri="{FF2B5EF4-FFF2-40B4-BE49-F238E27FC236}">
                <a16:creationId xmlns:a16="http://schemas.microsoft.com/office/drawing/2014/main" id="{DE3C912F-D557-F64A-B240-C939B4EA402A}"/>
              </a:ext>
            </a:extLst>
          </p:cNvPr>
          <p:cNvSpPr>
            <a:spLocks noGrp="1"/>
          </p:cNvSpPr>
          <p:nvPr>
            <p:ph type="body" idx="1"/>
          </p:nvPr>
        </p:nvSpPr>
        <p:spPr>
          <a:xfrm>
            <a:off x="872267" y="1069533"/>
            <a:ext cx="10334995" cy="5061467"/>
          </a:xfrm>
        </p:spPr>
        <p:txBody>
          <a:bodyPr/>
          <a:lstStyle/>
          <a:p>
            <a:r>
              <a:rPr lang="en-US" dirty="0"/>
              <a:t>Billboard/Tweet Style Audience capture</a:t>
            </a:r>
          </a:p>
          <a:p>
            <a:pPr lvl="1"/>
            <a:r>
              <a:rPr lang="en-US" dirty="0"/>
              <a:t>Capture interest, passerby gain something</a:t>
            </a:r>
          </a:p>
          <a:p>
            <a:pPr lvl="2"/>
            <a:r>
              <a:rPr lang="en-US" dirty="0"/>
              <a:t>Crisp clear title, strong purpose, powerful central image</a:t>
            </a:r>
          </a:p>
          <a:p>
            <a:pPr lvl="2"/>
            <a:r>
              <a:rPr lang="en-US" dirty="0"/>
              <a:t>See also #</a:t>
            </a:r>
            <a:r>
              <a:rPr lang="en-US" dirty="0" err="1"/>
              <a:t>betterposters</a:t>
            </a:r>
            <a:r>
              <a:rPr lang="en-US" dirty="0"/>
              <a:t> billboard messaging</a:t>
            </a:r>
          </a:p>
          <a:p>
            <a:r>
              <a:rPr lang="en-US" dirty="0"/>
              <a:t>Summary:</a:t>
            </a:r>
          </a:p>
          <a:p>
            <a:pPr lvl="1"/>
            <a:r>
              <a:rPr lang="en-US" dirty="0"/>
              <a:t>Key points in 2 mins</a:t>
            </a:r>
          </a:p>
          <a:p>
            <a:pPr lvl="2"/>
            <a:r>
              <a:rPr lang="en-US" dirty="0"/>
              <a:t>Reading path, headings, visuals</a:t>
            </a:r>
          </a:p>
          <a:p>
            <a:pPr lvl="2"/>
            <a:r>
              <a:rPr lang="en-US" dirty="0"/>
              <a:t>Get the message, not much text</a:t>
            </a:r>
          </a:p>
          <a:p>
            <a:r>
              <a:rPr lang="en-US" dirty="0"/>
              <a:t>Story:</a:t>
            </a:r>
          </a:p>
          <a:p>
            <a:pPr lvl="1"/>
            <a:r>
              <a:rPr lang="en-US" dirty="0"/>
              <a:t>Sufficient info for the interested/technically minded</a:t>
            </a:r>
          </a:p>
          <a:p>
            <a:pPr lvl="1"/>
            <a:r>
              <a:rPr lang="en-US" dirty="0"/>
              <a:t>Sufficient detail to support conversation</a:t>
            </a:r>
          </a:p>
        </p:txBody>
      </p:sp>
      <p:sp>
        <p:nvSpPr>
          <p:cNvPr id="4" name="TextBox 3">
            <a:extLst>
              <a:ext uri="{FF2B5EF4-FFF2-40B4-BE49-F238E27FC236}">
                <a16:creationId xmlns:a16="http://schemas.microsoft.com/office/drawing/2014/main" id="{EC4737A7-3121-3845-A780-1FFE4D79E6E3}"/>
              </a:ext>
            </a:extLst>
          </p:cNvPr>
          <p:cNvSpPr txBox="1"/>
          <p:nvPr/>
        </p:nvSpPr>
        <p:spPr>
          <a:xfrm>
            <a:off x="9816860" y="6008176"/>
            <a:ext cx="1820140" cy="461635"/>
          </a:xfrm>
          <a:prstGeom prst="rect">
            <a:avLst/>
          </a:prstGeom>
          <a:noFill/>
          <a:ln>
            <a:noFill/>
          </a:ln>
        </p:spPr>
        <p:txBody>
          <a:bodyPr spcFirstLastPara="1" wrap="square" lIns="91425" tIns="91425" rIns="91425" bIns="91425" rtlCol="0" anchor="b" anchorCtr="0">
            <a:spAutoFit/>
          </a:bodyPr>
          <a:lstStyle/>
          <a:p>
            <a:pPr algn="r"/>
            <a:r>
              <a:rPr lang="en-US" b="1" dirty="0"/>
              <a:t>Irish (2015)</a:t>
            </a:r>
          </a:p>
        </p:txBody>
      </p:sp>
    </p:spTree>
    <p:extLst>
      <p:ext uri="{BB962C8B-B14F-4D97-AF65-F5344CB8AC3E}">
        <p14:creationId xmlns:p14="http://schemas.microsoft.com/office/powerpoint/2010/main" val="17654154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8178-4D0E-9A41-A1D6-E167F8C1B79C}"/>
              </a:ext>
            </a:extLst>
          </p:cNvPr>
          <p:cNvSpPr>
            <a:spLocks noGrp="1"/>
          </p:cNvSpPr>
          <p:nvPr>
            <p:ph type="title"/>
          </p:nvPr>
        </p:nvSpPr>
        <p:spPr/>
        <p:txBody>
          <a:bodyPr/>
          <a:lstStyle/>
          <a:p>
            <a:r>
              <a:rPr lang="en-US" dirty="0"/>
              <a:t>Presenting</a:t>
            </a:r>
          </a:p>
        </p:txBody>
      </p:sp>
      <p:sp>
        <p:nvSpPr>
          <p:cNvPr id="3" name="Text Placeholder 2">
            <a:extLst>
              <a:ext uri="{FF2B5EF4-FFF2-40B4-BE49-F238E27FC236}">
                <a16:creationId xmlns:a16="http://schemas.microsoft.com/office/drawing/2014/main" id="{B0D53A64-39DB-8B43-92C2-EE5D115C8F37}"/>
              </a:ext>
            </a:extLst>
          </p:cNvPr>
          <p:cNvSpPr>
            <a:spLocks noGrp="1"/>
          </p:cNvSpPr>
          <p:nvPr>
            <p:ph type="body" idx="1"/>
          </p:nvPr>
        </p:nvSpPr>
        <p:spPr/>
        <p:txBody>
          <a:bodyPr/>
          <a:lstStyle/>
          <a:p>
            <a:r>
              <a:rPr lang="en-US" dirty="0"/>
              <a:t>20 (-30) second pitch</a:t>
            </a:r>
          </a:p>
          <a:p>
            <a:pPr lvl="1"/>
            <a:r>
              <a:rPr lang="en-US" dirty="0"/>
              <a:t>Key message, capture interest</a:t>
            </a:r>
          </a:p>
          <a:p>
            <a:pPr lvl="1"/>
            <a:endParaRPr lang="en-US" dirty="0"/>
          </a:p>
          <a:p>
            <a:r>
              <a:rPr lang="en-US" dirty="0"/>
              <a:t>2 minute summary</a:t>
            </a:r>
          </a:p>
          <a:p>
            <a:pPr lvl="1"/>
            <a:r>
              <a:rPr lang="en-US" dirty="0"/>
              <a:t>Key message as a story</a:t>
            </a:r>
          </a:p>
          <a:p>
            <a:pPr lvl="1"/>
            <a:endParaRPr lang="en-US" dirty="0"/>
          </a:p>
          <a:p>
            <a:r>
              <a:rPr lang="en-US" dirty="0"/>
              <a:t>5 minute max (optional)</a:t>
            </a:r>
          </a:p>
          <a:p>
            <a:pPr lvl="1"/>
            <a:r>
              <a:rPr lang="en-US" dirty="0"/>
              <a:t>More details, vary by audience background</a:t>
            </a:r>
          </a:p>
          <a:p>
            <a:pPr lvl="1"/>
            <a:r>
              <a:rPr lang="en-US" dirty="0"/>
              <a:t>Full walk through</a:t>
            </a:r>
          </a:p>
        </p:txBody>
      </p:sp>
    </p:spTree>
    <p:extLst>
      <p:ext uri="{BB962C8B-B14F-4D97-AF65-F5344CB8AC3E}">
        <p14:creationId xmlns:p14="http://schemas.microsoft.com/office/powerpoint/2010/main" val="29976957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70B54-7992-4A43-BA37-9BFEE889E94C}"/>
              </a:ext>
            </a:extLst>
          </p:cNvPr>
          <p:cNvSpPr>
            <a:spLocks noGrp="1"/>
          </p:cNvSpPr>
          <p:nvPr>
            <p:ph type="title"/>
          </p:nvPr>
        </p:nvSpPr>
        <p:spPr/>
        <p:txBody>
          <a:bodyPr/>
          <a:lstStyle/>
          <a:p>
            <a:r>
              <a:rPr lang="en-US" dirty="0"/>
              <a:t>When presenting: Start on left – transition to right</a:t>
            </a:r>
          </a:p>
        </p:txBody>
      </p:sp>
      <p:sp>
        <p:nvSpPr>
          <p:cNvPr id="3" name="Text Placeholder 2">
            <a:extLst>
              <a:ext uri="{FF2B5EF4-FFF2-40B4-BE49-F238E27FC236}">
                <a16:creationId xmlns:a16="http://schemas.microsoft.com/office/drawing/2014/main" id="{D4F4E7C2-4020-174A-B230-C23835AED635}"/>
              </a:ext>
            </a:extLst>
          </p:cNvPr>
          <p:cNvSpPr>
            <a:spLocks noGrp="1"/>
          </p:cNvSpPr>
          <p:nvPr>
            <p:ph type="body" idx="1"/>
          </p:nvPr>
        </p:nvSpPr>
        <p:spPr>
          <a:xfrm>
            <a:off x="7024502" y="6355278"/>
            <a:ext cx="10334995" cy="502722"/>
          </a:xfrm>
        </p:spPr>
        <p:txBody>
          <a:bodyPr/>
          <a:lstStyle/>
          <a:p>
            <a:pPr marL="101598" indent="0">
              <a:buNone/>
            </a:pPr>
            <a:r>
              <a:rPr lang="en-US" sz="1800" dirty="0">
                <a:solidFill>
                  <a:schemeClr val="tx2"/>
                </a:solidFill>
              </a:rPr>
              <a:t>Image from Designing Science Presentations book</a:t>
            </a:r>
          </a:p>
        </p:txBody>
      </p:sp>
      <p:pic>
        <p:nvPicPr>
          <p:cNvPr id="5" name="Picture 4">
            <a:extLst>
              <a:ext uri="{FF2B5EF4-FFF2-40B4-BE49-F238E27FC236}">
                <a16:creationId xmlns:a16="http://schemas.microsoft.com/office/drawing/2014/main" id="{5C92DA7C-4A59-C345-BB5D-134F5684A83E}"/>
              </a:ext>
            </a:extLst>
          </p:cNvPr>
          <p:cNvPicPr>
            <a:picLocks noChangeAspect="1"/>
          </p:cNvPicPr>
          <p:nvPr/>
        </p:nvPicPr>
        <p:blipFill rotWithShape="1">
          <a:blip r:embed="rId3">
            <a:extLst>
              <a:ext uri="{28A0092B-C50C-407E-A947-70E740481C1C}">
                <a14:useLocalDpi xmlns:a14="http://schemas.microsoft.com/office/drawing/2010/main" val="0"/>
              </a:ext>
            </a:extLst>
          </a:blip>
          <a:srcRect t="27686" b="38301"/>
          <a:stretch/>
        </p:blipFill>
        <p:spPr>
          <a:xfrm>
            <a:off x="750135" y="2210937"/>
            <a:ext cx="5925074" cy="2332610"/>
          </a:xfrm>
          <a:prstGeom prst="rect">
            <a:avLst/>
          </a:prstGeom>
        </p:spPr>
      </p:pic>
      <p:pic>
        <p:nvPicPr>
          <p:cNvPr id="6" name="Picture 5">
            <a:extLst>
              <a:ext uri="{FF2B5EF4-FFF2-40B4-BE49-F238E27FC236}">
                <a16:creationId xmlns:a16="http://schemas.microsoft.com/office/drawing/2014/main" id="{EB14E1C2-434F-C54C-AE85-182B987C0418}"/>
              </a:ext>
            </a:extLst>
          </p:cNvPr>
          <p:cNvPicPr>
            <a:picLocks noChangeAspect="1"/>
          </p:cNvPicPr>
          <p:nvPr/>
        </p:nvPicPr>
        <p:blipFill rotWithShape="1">
          <a:blip r:embed="rId3">
            <a:extLst>
              <a:ext uri="{28A0092B-C50C-407E-A947-70E740481C1C}">
                <a14:useLocalDpi xmlns:a14="http://schemas.microsoft.com/office/drawing/2010/main" val="0"/>
              </a:ext>
            </a:extLst>
          </a:blip>
          <a:srcRect t="68502"/>
          <a:stretch/>
        </p:blipFill>
        <p:spPr>
          <a:xfrm>
            <a:off x="5711926" y="2268853"/>
            <a:ext cx="5925074" cy="2160105"/>
          </a:xfrm>
          <a:prstGeom prst="rect">
            <a:avLst/>
          </a:prstGeom>
        </p:spPr>
      </p:pic>
    </p:spTree>
    <p:extLst>
      <p:ext uri="{BB962C8B-B14F-4D97-AF65-F5344CB8AC3E}">
        <p14:creationId xmlns:p14="http://schemas.microsoft.com/office/powerpoint/2010/main" val="5942838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6C4E-387B-4D43-B6F4-F03B0A2C840F}"/>
              </a:ext>
            </a:extLst>
          </p:cNvPr>
          <p:cNvSpPr>
            <a:spLocks noGrp="1"/>
          </p:cNvSpPr>
          <p:nvPr>
            <p:ph type="title"/>
          </p:nvPr>
        </p:nvSpPr>
        <p:spPr/>
        <p:txBody>
          <a:bodyPr/>
          <a:lstStyle/>
          <a:p>
            <a:r>
              <a:rPr lang="en-US" dirty="0"/>
              <a:t>How could we improve these?</a:t>
            </a:r>
          </a:p>
        </p:txBody>
      </p:sp>
    </p:spTree>
    <p:extLst>
      <p:ext uri="{BB962C8B-B14F-4D97-AF65-F5344CB8AC3E}">
        <p14:creationId xmlns:p14="http://schemas.microsoft.com/office/powerpoint/2010/main" val="2022833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CD46DBD1-41DC-0A4F-93F2-22F8F1A7538C}"/>
              </a:ext>
            </a:extLst>
          </p:cNvPr>
          <p:cNvSpPr>
            <a:spLocks noGrp="1"/>
          </p:cNvSpPr>
          <p:nvPr>
            <p:ph type="subTitle" idx="1"/>
          </p:nvPr>
        </p:nvSpPr>
        <p:spPr>
          <a:xfrm>
            <a:off x="-4725" y="138691"/>
            <a:ext cx="12192000" cy="655608"/>
          </a:xfrm>
          <a:solidFill>
            <a:schemeClr val="accent6">
              <a:lumMod val="75000"/>
            </a:schemeClr>
          </a:solidFill>
        </p:spPr>
        <p:txBody>
          <a:bodyPr/>
          <a:lstStyle/>
          <a:p>
            <a:pPr algn="just"/>
            <a:r>
              <a:rPr lang="en-US" sz="1400" dirty="0"/>
              <a:t>A PHRASEOLOGICAL EXPLORATION OF RECENT MATHEMATICS RESEARCH ARTICLES THROUGH KEY PHRASE FRAMES</a:t>
            </a:r>
          </a:p>
          <a:p>
            <a:pPr algn="just"/>
            <a:r>
              <a:rPr lang="en-US" sz="1400" dirty="0"/>
              <a:t>Kelly J Cunningham, PhD</a:t>
            </a:r>
          </a:p>
          <a:p>
            <a:pPr algn="just"/>
            <a:endParaRPr lang="en-US" sz="1400" dirty="0"/>
          </a:p>
        </p:txBody>
      </p:sp>
      <p:sp>
        <p:nvSpPr>
          <p:cNvPr id="6" name="TextBox 5">
            <a:extLst>
              <a:ext uri="{FF2B5EF4-FFF2-40B4-BE49-F238E27FC236}">
                <a16:creationId xmlns:a16="http://schemas.microsoft.com/office/drawing/2014/main" id="{6DA6465B-D0AB-9043-8029-8EF492BF6D2B}"/>
              </a:ext>
            </a:extLst>
          </p:cNvPr>
          <p:cNvSpPr txBox="1"/>
          <p:nvPr/>
        </p:nvSpPr>
        <p:spPr>
          <a:xfrm>
            <a:off x="100750" y="562290"/>
            <a:ext cx="6069125" cy="5416837"/>
          </a:xfrm>
          <a:prstGeom prst="rect">
            <a:avLst/>
          </a:prstGeom>
          <a:solidFill>
            <a:schemeClr val="accent2"/>
          </a:solidFill>
          <a:ln>
            <a:noFill/>
          </a:ln>
        </p:spPr>
        <p:txBody>
          <a:bodyPr spcFirstLastPara="1" wrap="square" lIns="91425" tIns="91425" rIns="91425" bIns="91425" rtlCol="0" anchor="b" anchorCtr="0">
            <a:spAutoFit/>
          </a:bodyPr>
          <a:lstStyle/>
          <a:p>
            <a:r>
              <a:rPr lang="en-US" sz="500" b="1" dirty="0">
                <a:solidFill>
                  <a:srgbClr val="0030FF"/>
                </a:solidFill>
              </a:rPr>
              <a:t>Intro</a:t>
            </a:r>
            <a:r>
              <a:rPr lang="en-US" sz="500" dirty="0">
                <a:solidFill>
                  <a:srgbClr val="0030FF"/>
                </a:solidFill>
              </a:rPr>
              <a:t> Graduate English for Academic Purposes instructors often work with students from multiple disciplines at once. Previous research has sought to identify and define differences between some of these fields (e.g. Peacock, 2002) by considering for example how knowledge is constructed (e.g. Gray, 2013) or the common field specific multiword expressions (e.g. Hyland, 2008). These studies, however, often fail to provide instructors with adequate guidance for working with students from mathematics. Instructors who have mathematicians in their graduate writing courses can likely attest that even within the highly controlled genre of published research articles, mathematics seems different. While fine distinctions can be drawn between other scientific disciplines, the publications of many major fields maintain at least the residue of the IMRD structure. Instructors can draw on this structure and the multitude of articles detailing its purposes, moves, and steps to teach a large percentage of their other students. However, when it comes to working with their mathematics students, these instructors are not able to draw from the same depth of research. One of the aims of the present study is to offer these instructors, and those teaching ESP courses for mathematicians, a greater understanding of these mathematics research texts and the language within them from a phraseological standpoint. An additional aim of this study is to introduce and show the promise of </a:t>
            </a:r>
            <a:r>
              <a:rPr lang="en-US" sz="500" dirty="0" err="1">
                <a:solidFill>
                  <a:srgbClr val="0030FF"/>
                </a:solidFill>
              </a:rPr>
              <a:t>aphraseological</a:t>
            </a:r>
            <a:r>
              <a:rPr lang="en-US" sz="500" dirty="0">
                <a:solidFill>
                  <a:srgbClr val="0030FF"/>
                </a:solidFill>
              </a:rPr>
              <a:t> form, the key phrase frame, for research that can aid not only in informing our teaching and understanding of discipline-specific language and texts but also in sparking new areas of research techniques. 1.1. </a:t>
            </a:r>
            <a:r>
              <a:rPr lang="en-US" sz="500" dirty="0" err="1">
                <a:solidFill>
                  <a:srgbClr val="0030FF"/>
                </a:solidFill>
              </a:rPr>
              <a:t>Formulaicity</a:t>
            </a:r>
            <a:r>
              <a:rPr lang="en-US" sz="500" dirty="0">
                <a:solidFill>
                  <a:srgbClr val="0030FF"/>
                </a:solidFill>
              </a:rPr>
              <a:t> and writing in mathematics The writing of math is inextricably linked to the doing of math. Inherently contained within a mathematical text, such as a research article, is the math itself and the statements and proofs that represent it. In such, analysis of the language of a mathematics research article is likely to bring to light elements of article writing and also proof and statement writing. It may also be that elements of proof and statement writing carry over to the other areas of the article. At the time of writing, the language of mathematics research articles has only begun to be linguistically described through a few recent studies. With the notable exception of the work of </a:t>
            </a:r>
            <a:r>
              <a:rPr lang="en-US" sz="500" dirty="0" err="1">
                <a:solidFill>
                  <a:srgbClr val="0030FF"/>
                </a:solidFill>
              </a:rPr>
              <a:t>Ganesalingam</a:t>
            </a:r>
            <a:r>
              <a:rPr lang="en-US" sz="500" dirty="0">
                <a:solidFill>
                  <a:srgbClr val="0030FF"/>
                </a:solidFill>
              </a:rPr>
              <a:t> (2013) on the syntax and parsing of mathematics and that situated in systemic functional linguistics (Burton &amp; Morgan, 2000; Morgan, 1998), the majority of research on mathematical texts have been limited to applying frameworks from the research articles of other disciplines to those in mathematics (e.g. McGrath &amp; </a:t>
            </a:r>
            <a:r>
              <a:rPr lang="en-US" sz="500" dirty="0" err="1">
                <a:solidFill>
                  <a:srgbClr val="0030FF"/>
                </a:solidFill>
              </a:rPr>
              <a:t>Kuteeva</a:t>
            </a:r>
            <a:r>
              <a:rPr lang="en-US" sz="500" dirty="0">
                <a:solidFill>
                  <a:srgbClr val="0030FF"/>
                </a:solidFill>
              </a:rPr>
              <a:t>, 2012). The problem arises that frameworks developed for other disciplines often do not transfer well to the domain of mathematics writing. This is easily seen when porting move-step schemes (Swales &amp; Najjar, 1987; Swales, 1990) created for traditional IMRD structured articles. Behnam and </a:t>
            </a:r>
            <a:r>
              <a:rPr lang="en-US" sz="500" dirty="0" err="1">
                <a:solidFill>
                  <a:srgbClr val="0030FF"/>
                </a:solidFill>
              </a:rPr>
              <a:t>Golpour</a:t>
            </a:r>
            <a:r>
              <a:rPr lang="en-US" sz="500" dirty="0">
                <a:solidFill>
                  <a:srgbClr val="0030FF"/>
                </a:solidFill>
              </a:rPr>
              <a:t> (2014) note that mathematics abstracts avoid the expected use of moves of other research articles. Graves, </a:t>
            </a:r>
            <a:r>
              <a:rPr lang="en-US" sz="500" dirty="0" err="1">
                <a:solidFill>
                  <a:srgbClr val="0030FF"/>
                </a:solidFill>
              </a:rPr>
              <a:t>Moghaddasi</a:t>
            </a:r>
            <a:r>
              <a:rPr lang="en-US" sz="500" dirty="0">
                <a:solidFill>
                  <a:srgbClr val="0030FF"/>
                </a:solidFill>
              </a:rPr>
              <a:t>, and </a:t>
            </a:r>
            <a:r>
              <a:rPr lang="en-US" sz="500" dirty="0" err="1">
                <a:solidFill>
                  <a:srgbClr val="0030FF"/>
                </a:solidFill>
              </a:rPr>
              <a:t>Hashim</a:t>
            </a:r>
            <a:r>
              <a:rPr lang="en-US" sz="500" dirty="0">
                <a:solidFill>
                  <a:srgbClr val="0030FF"/>
                </a:solidFill>
              </a:rPr>
              <a:t> (2014) in studying mathematics research article introductions note mathematics writing's deviation from the expected moves and developed a new </a:t>
            </a:r>
            <a:r>
              <a:rPr lang="en-US" sz="500" dirty="0" err="1">
                <a:solidFill>
                  <a:srgbClr val="0030FF"/>
                </a:solidFill>
              </a:rPr>
              <a:t>moved‘establishing</a:t>
            </a:r>
            <a:r>
              <a:rPr lang="en-US" sz="500" dirty="0">
                <a:solidFill>
                  <a:srgbClr val="0030FF"/>
                </a:solidFill>
              </a:rPr>
              <a:t> </a:t>
            </a:r>
            <a:r>
              <a:rPr lang="en-US" sz="500" dirty="0" err="1">
                <a:solidFill>
                  <a:srgbClr val="0030FF"/>
                </a:solidFill>
              </a:rPr>
              <a:t>presumptions’d</a:t>
            </a:r>
            <a:r>
              <a:rPr lang="en-US" sz="500" dirty="0">
                <a:solidFill>
                  <a:srgbClr val="0030FF"/>
                </a:solidFill>
              </a:rPr>
              <a:t> in response. With the analysis of mathematics research articles largely limited to investigations of abstracts, introductions and stance and limited to borrowing frameworks and categories not designed for the genre, our understanding of these texts and the language that builds them remains incomplete. Mathematics as a language is often seen to display a preference for a concise symbolic orthography over prose. Additionally, while it has been suggested that all language exhibits a degree of </a:t>
            </a:r>
            <a:r>
              <a:rPr lang="en-US" sz="500" dirty="0" err="1">
                <a:solidFill>
                  <a:srgbClr val="0030FF"/>
                </a:solidFill>
              </a:rPr>
              <a:t>formulaicity</a:t>
            </a:r>
            <a:r>
              <a:rPr lang="en-US" sz="500" dirty="0">
                <a:solidFill>
                  <a:srgbClr val="0030FF"/>
                </a:solidFill>
              </a:rPr>
              <a:t> (</a:t>
            </a:r>
            <a:r>
              <a:rPr lang="en-US" sz="500" dirty="0" err="1">
                <a:solidFill>
                  <a:srgbClr val="0030FF"/>
                </a:solidFill>
              </a:rPr>
              <a:t>Nattinger</a:t>
            </a:r>
            <a:r>
              <a:rPr lang="en-US" sz="500" dirty="0">
                <a:solidFill>
                  <a:srgbClr val="0030FF"/>
                </a:solidFill>
              </a:rPr>
              <a:t> &amp; </a:t>
            </a:r>
            <a:r>
              <a:rPr lang="en-US" sz="500" dirty="0" err="1">
                <a:solidFill>
                  <a:srgbClr val="0030FF"/>
                </a:solidFill>
              </a:rPr>
              <a:t>DeCarrico</a:t>
            </a:r>
            <a:r>
              <a:rPr lang="en-US" sz="500" dirty="0">
                <a:solidFill>
                  <a:srgbClr val="0030FF"/>
                </a:solidFill>
              </a:rPr>
              <a:t>, 1992; Schmitt &amp; Carter, 2004), mathematics is particularly formulaic. The formulaic nature of mathematics is present not simply in the use of mathematical formulae, but also in the use of symbolic shorthand for prose. For instance, the expressions such that, if and only if, for all, and there exists each have a simplified notation (H, </a:t>
            </a:r>
            <a:r>
              <a:rPr lang="en-US" sz="500" dirty="0" err="1">
                <a:solidFill>
                  <a:srgbClr val="0030FF"/>
                </a:solidFill>
              </a:rPr>
              <a:t>iff,c</a:t>
            </a:r>
            <a:r>
              <a:rPr lang="en-US" sz="500" dirty="0">
                <a:solidFill>
                  <a:srgbClr val="0030FF"/>
                </a:solidFill>
              </a:rPr>
              <a:t>, </a:t>
            </a:r>
            <a:r>
              <a:rPr lang="en-US" sz="500" dirty="0" err="1">
                <a:solidFill>
                  <a:srgbClr val="0030FF"/>
                </a:solidFill>
              </a:rPr>
              <a:t>andd</a:t>
            </a:r>
            <a:r>
              <a:rPr lang="en-US" sz="500" dirty="0">
                <a:solidFill>
                  <a:srgbClr val="0030FF"/>
                </a:solidFill>
              </a:rPr>
              <a:t>, respectively) that removes the need to write out such expressions. This symbolic notation leads to uniformity and interpretability. The notation often comes with a specific learned meaning and verbal equivalent when read that seems to be evidence of their being processed as single units. These units may then be formulaic sequences, prefabricated language segments treated as wholes in one's memory (Wray, 1999). A common way to identify multiword units of language of interest in a study is through frequency and range criteria. However, the specific parameters used to identify multiword units, often segments of three to five continuous words, have varied across studies. For instance, in terms of frequency, cut offs have been placed at 10 (</a:t>
            </a:r>
            <a:r>
              <a:rPr lang="en-US" sz="500" dirty="0" err="1">
                <a:solidFill>
                  <a:srgbClr val="0030FF"/>
                </a:solidFill>
              </a:rPr>
              <a:t>Biber</a:t>
            </a:r>
            <a:r>
              <a:rPr lang="en-US" sz="500" dirty="0">
                <a:solidFill>
                  <a:srgbClr val="0030FF"/>
                </a:solidFill>
              </a:rPr>
              <a:t>, Johansson, Leech, Conrad, &amp; </a:t>
            </a:r>
            <a:r>
              <a:rPr lang="en-US" sz="500" dirty="0" err="1">
                <a:solidFill>
                  <a:srgbClr val="0030FF"/>
                </a:solidFill>
              </a:rPr>
              <a:t>Finegan</a:t>
            </a:r>
            <a:r>
              <a:rPr lang="en-US" sz="500" dirty="0">
                <a:solidFill>
                  <a:srgbClr val="0030FF"/>
                </a:solidFill>
              </a:rPr>
              <a:t>, 1999; Simpson-Vlach &amp; Ellis, 2010), 20 (Hyland, 2008) or 40 (</a:t>
            </a:r>
            <a:r>
              <a:rPr lang="en-US" sz="500" dirty="0" err="1">
                <a:solidFill>
                  <a:srgbClr val="0030FF"/>
                </a:solidFill>
              </a:rPr>
              <a:t>Biber</a:t>
            </a:r>
            <a:r>
              <a:rPr lang="en-US" sz="500" dirty="0">
                <a:solidFill>
                  <a:srgbClr val="0030FF"/>
                </a:solidFill>
              </a:rPr>
              <a:t>, Conrad, &amp; Cortes, 2004) times per million words in lexical bundle studies, a specific subset of multiword unit investigation. In identifying range, studies have required expressions to appear across a given number of texts, such as six texts (</a:t>
            </a:r>
            <a:r>
              <a:rPr lang="en-US" sz="500" dirty="0" err="1">
                <a:solidFill>
                  <a:srgbClr val="0030FF"/>
                </a:solidFill>
              </a:rPr>
              <a:t>Biber</a:t>
            </a:r>
            <a:r>
              <a:rPr lang="en-US" sz="500" dirty="0">
                <a:solidFill>
                  <a:srgbClr val="0030FF"/>
                </a:solidFill>
              </a:rPr>
              <a:t> et al., 1999), a given percentage of texts, perhaps 10% (Hyland, 2008), or across a number of </a:t>
            </a:r>
            <a:r>
              <a:rPr lang="en-US" sz="500" dirty="0" err="1">
                <a:solidFill>
                  <a:srgbClr val="0030FF"/>
                </a:solidFill>
              </a:rPr>
              <a:t>subcorpora</a:t>
            </a:r>
            <a:r>
              <a:rPr lang="en-US" sz="500" dirty="0">
                <a:solidFill>
                  <a:srgbClr val="0030FF"/>
                </a:solidFill>
              </a:rPr>
              <a:t>, such as in four out of five genres or three out of four academic divisions (Simpson-Vlach &amp; Ellis, 2010). The combination of such parameters identifies multiword expressions that are prevalent in the corpus, but not simply frequently used by a single author. Studies on frequent multiword expressions in academic language abound. These have included investigations of multiword units of language across different registers such as spoken </a:t>
            </a:r>
            <a:r>
              <a:rPr lang="en-US" sz="500" dirty="0" err="1">
                <a:solidFill>
                  <a:srgbClr val="0030FF"/>
                </a:solidFill>
              </a:rPr>
              <a:t>andwritten</a:t>
            </a:r>
            <a:r>
              <a:rPr lang="en-US" sz="500" dirty="0">
                <a:solidFill>
                  <a:srgbClr val="0030FF"/>
                </a:solidFill>
              </a:rPr>
              <a:t> language (</a:t>
            </a:r>
            <a:r>
              <a:rPr lang="en-US" sz="500" dirty="0" err="1">
                <a:solidFill>
                  <a:srgbClr val="0030FF"/>
                </a:solidFill>
              </a:rPr>
              <a:t>Biber</a:t>
            </a:r>
            <a:r>
              <a:rPr lang="en-US" sz="500" dirty="0">
                <a:solidFill>
                  <a:srgbClr val="0030FF"/>
                </a:solidFill>
              </a:rPr>
              <a:t> et al., 2004; Simpson-Vlach &amp; Ellis, 2010), published and </a:t>
            </a:r>
            <a:r>
              <a:rPr lang="en-US" sz="500" dirty="0" err="1">
                <a:solidFill>
                  <a:srgbClr val="0030FF"/>
                </a:solidFill>
              </a:rPr>
              <a:t>studentwriting</a:t>
            </a:r>
            <a:r>
              <a:rPr lang="en-US" sz="500" dirty="0">
                <a:solidFill>
                  <a:srgbClr val="0030FF"/>
                </a:solidFill>
              </a:rPr>
              <a:t> (Cortes, 2004), and British and American English (Liu, 2012). The resulting lists of expressions are then often categorized by structure and function to further understand the language of the corpus. Some research has even tied the use of </a:t>
            </a:r>
            <a:r>
              <a:rPr lang="en-US" sz="500" dirty="0" err="1">
                <a:solidFill>
                  <a:srgbClr val="0030FF"/>
                </a:solidFill>
              </a:rPr>
              <a:t>specificmultiword</a:t>
            </a:r>
            <a:r>
              <a:rPr lang="en-US" sz="500" dirty="0">
                <a:solidFill>
                  <a:srgbClr val="0030FF"/>
                </a:solidFill>
              </a:rPr>
              <a:t> units to </a:t>
            </a:r>
            <a:r>
              <a:rPr lang="en-US" sz="500" dirty="0" err="1">
                <a:solidFill>
                  <a:srgbClr val="0030FF"/>
                </a:solidFill>
              </a:rPr>
              <a:t>themoves</a:t>
            </a:r>
            <a:r>
              <a:rPr lang="en-US" sz="500" dirty="0">
                <a:solidFill>
                  <a:srgbClr val="0030FF"/>
                </a:solidFill>
              </a:rPr>
              <a:t> and steps in research articles (e.g. Cortes, 2013). Such functional categorization is critical in not only helping us understand the language used, but also in making the research more useful for teaching (Simpson-Vlach &amp; Ellis, 2010). Studies have shown that grammar patterns (Groom, 2005) and lexical bundles (Cortes, 2004;Hyland, 2008) vary systematically across disciplines. However, while multiword expressions may offer insight </a:t>
            </a:r>
            <a:r>
              <a:rPr lang="en-US" sz="500" dirty="0" err="1">
                <a:solidFill>
                  <a:srgbClr val="0030FF"/>
                </a:solidFill>
              </a:rPr>
              <a:t>intomathematicswriting</a:t>
            </a:r>
            <a:r>
              <a:rPr lang="en-US" sz="500" dirty="0">
                <a:solidFill>
                  <a:srgbClr val="0030FF"/>
                </a:solidFill>
              </a:rPr>
              <a:t>, similar investigations involving the language </a:t>
            </a:r>
            <a:r>
              <a:rPr lang="en-US" sz="500" dirty="0" err="1">
                <a:solidFill>
                  <a:srgbClr val="0030FF"/>
                </a:solidFill>
              </a:rPr>
              <a:t>ofmathematics</a:t>
            </a:r>
            <a:r>
              <a:rPr lang="en-US" sz="500" dirty="0">
                <a:solidFill>
                  <a:srgbClr val="0030FF"/>
                </a:solidFill>
              </a:rPr>
              <a:t> have been limited to classroom and educational discourse below the graduate level (e.g. Gardella &amp; Tong, 2002; </a:t>
            </a:r>
            <a:r>
              <a:rPr lang="en-US" sz="500" dirty="0" err="1">
                <a:solidFill>
                  <a:srgbClr val="0030FF"/>
                </a:solidFill>
              </a:rPr>
              <a:t>Gueunier</a:t>
            </a:r>
            <a:r>
              <a:rPr lang="en-US" sz="500" dirty="0">
                <a:solidFill>
                  <a:srgbClr val="0030FF"/>
                </a:solidFill>
              </a:rPr>
              <a:t> &amp; </a:t>
            </a:r>
            <a:r>
              <a:rPr lang="en-US" sz="500" dirty="0" err="1">
                <a:solidFill>
                  <a:srgbClr val="0030FF"/>
                </a:solidFill>
              </a:rPr>
              <a:t>Larcheveque</a:t>
            </a:r>
            <a:r>
              <a:rPr lang="en-US" sz="500" dirty="0">
                <a:solidFill>
                  <a:srgbClr val="0030FF"/>
                </a:solidFill>
              </a:rPr>
              <a:t>, 1972; </a:t>
            </a:r>
            <a:r>
              <a:rPr lang="en-US" sz="500" dirty="0" err="1">
                <a:solidFill>
                  <a:srgbClr val="0030FF"/>
                </a:solidFill>
              </a:rPr>
              <a:t>Herbel</a:t>
            </a:r>
            <a:r>
              <a:rPr lang="en-US" sz="500" dirty="0">
                <a:solidFill>
                  <a:srgbClr val="0030FF"/>
                </a:solidFill>
              </a:rPr>
              <a:t>-Eisenmann &amp; Wagner, 2010; </a:t>
            </a:r>
            <a:r>
              <a:rPr lang="en-US" sz="500" dirty="0" err="1">
                <a:solidFill>
                  <a:srgbClr val="0030FF"/>
                </a:solidFill>
              </a:rPr>
              <a:t>Herbel</a:t>
            </a:r>
            <a:r>
              <a:rPr lang="en-US" sz="500" dirty="0">
                <a:solidFill>
                  <a:srgbClr val="0030FF"/>
                </a:solidFill>
              </a:rPr>
              <a:t>-Eisenmann, Wagner, &amp; Cortes, 2010; </a:t>
            </a:r>
            <a:r>
              <a:rPr lang="en-US" sz="500" dirty="0" err="1">
                <a:solidFill>
                  <a:srgbClr val="0030FF"/>
                </a:solidFill>
              </a:rPr>
              <a:t>Jingzi</a:t>
            </a:r>
            <a:r>
              <a:rPr lang="en-US" sz="500" dirty="0">
                <a:solidFill>
                  <a:srgbClr val="0030FF"/>
                </a:solidFill>
              </a:rPr>
              <a:t> &amp; </a:t>
            </a:r>
            <a:r>
              <a:rPr lang="en-US" sz="500" dirty="0" err="1">
                <a:solidFill>
                  <a:srgbClr val="0030FF"/>
                </a:solidFill>
              </a:rPr>
              <a:t>Normandia</a:t>
            </a:r>
            <a:r>
              <a:rPr lang="en-US" sz="500" dirty="0">
                <a:solidFill>
                  <a:srgbClr val="0030FF"/>
                </a:solidFill>
              </a:rPr>
              <a:t>, 2007; Morgan, 2005). 1.2. Phrase frames and </a:t>
            </a:r>
            <a:r>
              <a:rPr lang="en-US" sz="500" dirty="0" err="1">
                <a:solidFill>
                  <a:srgbClr val="0030FF"/>
                </a:solidFill>
              </a:rPr>
              <a:t>keyness</a:t>
            </a:r>
            <a:r>
              <a:rPr lang="en-US" sz="500" dirty="0">
                <a:solidFill>
                  <a:srgbClr val="0030FF"/>
                </a:solidFill>
              </a:rPr>
              <a:t> Although continuous multiword expressions provide one phraseological path for beginning the study of mathematics research articles, another related phraseological form, the phrase frame, may provide a more comprehensive understanding of the language of these texts. The approach taken in the present study of mathematics texts is through phrase frames as </a:t>
            </a:r>
            <a:r>
              <a:rPr lang="en-US" sz="500" dirty="0" err="1">
                <a:solidFill>
                  <a:srgbClr val="0030FF"/>
                </a:solidFill>
              </a:rPr>
              <a:t>Fuster</a:t>
            </a:r>
            <a:r>
              <a:rPr lang="en-US" sz="500" dirty="0">
                <a:solidFill>
                  <a:srgbClr val="0030FF"/>
                </a:solidFill>
              </a:rPr>
              <a:t>-Marquez and Pennock-Speck (2015) have suggested that the identification of phrase frames distinctive to a particular genre can be useful to the teaching of English for specific purposes. Rather than being a continuous multiword expression, a phrase frame is a piece of language made up of several words and a blank. Much like simpler formulae of mathematics, phrase frames allow for an element, often a word, to be ‘plugged in’ a standardized functional piece of language. 1.2. Phrase frames and </a:t>
            </a:r>
            <a:r>
              <a:rPr lang="en-US" sz="500" dirty="0" err="1">
                <a:solidFill>
                  <a:srgbClr val="0030FF"/>
                </a:solidFill>
              </a:rPr>
              <a:t>keyness</a:t>
            </a:r>
            <a:r>
              <a:rPr lang="en-US" sz="500" dirty="0">
                <a:solidFill>
                  <a:srgbClr val="0030FF"/>
                </a:solidFill>
              </a:rPr>
              <a:t> Although continuous multiword expressions provide one phraseological path for beginning the study of mathematics research articles, another related phraseological form, the phrase frame, may provide a more comprehensive understanding of the language of these texts. The approach taken in the present study of mathematics texts is through phrase frames as </a:t>
            </a:r>
            <a:r>
              <a:rPr lang="en-US" sz="500" dirty="0" err="1">
                <a:solidFill>
                  <a:srgbClr val="0030FF"/>
                </a:solidFill>
              </a:rPr>
              <a:t>Fuster</a:t>
            </a:r>
            <a:r>
              <a:rPr lang="en-US" sz="500" dirty="0">
                <a:solidFill>
                  <a:srgbClr val="0030FF"/>
                </a:solidFill>
              </a:rPr>
              <a:t>-Marquez and Pennock-Speck (2015) have suggested that the identification of phrase frames distinctive to a particular genre can be useful to the teaching of English for specific purposes. Rather than being a continuous multiword expression, a phrase frame is a piece of language made up of several words and a blank. Much like simpler formulae of mathematics, phrase frames allow for an element, often a word, to be ‘plugged in’ a standardized functional piece of language. Phrase frames, as identified and defined by </a:t>
            </a:r>
            <a:r>
              <a:rPr lang="en-US" sz="500" dirty="0" err="1">
                <a:solidFill>
                  <a:srgbClr val="0030FF"/>
                </a:solidFill>
              </a:rPr>
              <a:t>kfNgram</a:t>
            </a:r>
            <a:r>
              <a:rPr lang="en-US" sz="500" dirty="0">
                <a:solidFill>
                  <a:srgbClr val="0030FF"/>
                </a:solidFill>
              </a:rPr>
              <a:t> (Fletcher, 2012), are sets of </a:t>
            </a:r>
            <a:r>
              <a:rPr lang="en-US" sz="500" dirty="0" err="1">
                <a:solidFill>
                  <a:srgbClr val="0030FF"/>
                </a:solidFill>
              </a:rPr>
              <a:t>ngrams</a:t>
            </a:r>
            <a:r>
              <a:rPr lang="en-US" sz="500" dirty="0">
                <a:solidFill>
                  <a:srgbClr val="0030FF"/>
                </a:solidFill>
              </a:rPr>
              <a:t> (a continuous string of n words) that differ by a single slot. This variable slot is denoted by a *. Thus, the frame we * to show that would include the </a:t>
            </a:r>
            <a:r>
              <a:rPr lang="en-US" sz="500" dirty="0" err="1">
                <a:solidFill>
                  <a:srgbClr val="0030FF"/>
                </a:solidFill>
              </a:rPr>
              <a:t>ngrams</a:t>
            </a:r>
            <a:r>
              <a:rPr lang="en-US" sz="500" dirty="0">
                <a:solidFill>
                  <a:srgbClr val="0030FF"/>
                </a:solidFill>
              </a:rPr>
              <a:t> we want to show that, we need to show that, we hope to show that. Words that occur in the slot marked by * can be referred to as fillers. Hence, frames can also be discussed in terms of a frame with a set of fillers. For instance, the example frame we * to show that has the fillers want, need, and hope. Frames can be interesting for a number of reasons. Much like the formulae of mathematics, these frames may have constraints determining the elements on which they may operate. For instance, the fillers of a given frame might show semantic relationships in particular contexts. Consider the frame you did a * job as found in teacher feedback on student writing. The fillers likely include only positive words such as good, great and wonderful. An understanding of the functions and forms of such frames could be useful in teaching students how the language works and what expectations certain linguistic forms bring. Additionally, frames, like other multiword expressions, may be functionally classified or reveal the communicative purposes of a text, thus providing insight into a particular genre, text type, register or discipline. </a:t>
            </a:r>
            <a:r>
              <a:rPr lang="en-US" sz="500" dirty="0" err="1">
                <a:solidFill>
                  <a:srgbClr val="0030FF"/>
                </a:solidFill>
              </a:rPr>
              <a:t>R€omer</a:t>
            </a:r>
            <a:r>
              <a:rPr lang="en-US" sz="500" dirty="0">
                <a:solidFill>
                  <a:srgbClr val="0030FF"/>
                </a:solidFill>
              </a:rPr>
              <a:t> (2010) suggests that phrase frames, their internal variation, functions and distribution across texts can offer a ‘phraseological profile’ of a text type. The basic structure of a phrase frame varies from study to study. This variation primarily concerns where a variable slot is allowed to occur. </a:t>
            </a:r>
            <a:r>
              <a:rPr lang="en-US" sz="500" dirty="0" err="1">
                <a:solidFill>
                  <a:srgbClr val="0030FF"/>
                </a:solidFill>
              </a:rPr>
              <a:t>R€omer</a:t>
            </a:r>
            <a:r>
              <a:rPr lang="en-US" sz="500" dirty="0">
                <a:solidFill>
                  <a:srgbClr val="0030FF"/>
                </a:solidFill>
              </a:rPr>
              <a:t> (2010), for instance, only considers frames with open slots in medial positions such as A*CD and AB*D. The present study maintains the </a:t>
            </a:r>
            <a:r>
              <a:rPr lang="en-US" sz="500" dirty="0" err="1">
                <a:solidFill>
                  <a:srgbClr val="0030FF"/>
                </a:solidFill>
              </a:rPr>
              <a:t>kfNgram</a:t>
            </a:r>
            <a:r>
              <a:rPr lang="en-US" sz="500" dirty="0">
                <a:solidFill>
                  <a:srgbClr val="0030FF"/>
                </a:solidFill>
              </a:rPr>
              <a:t> (Fletcher, 2012) definition of a frame allowing for variation in any slot (ex. *BCD, A*CD, AB*D, ABC*) and viewing the phrase frame as a starting place for understanding the text. Following many phraseological and corpus studies, the present study will employ measures of both frequency and range in determining phrase frames of interest. Similarly, the frames will be categorized by function to give insight into the discipline. However, one additional measure will be added to the present study, an element of ‘</a:t>
            </a:r>
            <a:r>
              <a:rPr lang="en-US" sz="500" dirty="0" err="1">
                <a:solidFill>
                  <a:srgbClr val="0030FF"/>
                </a:solidFill>
              </a:rPr>
              <a:t>keyness</a:t>
            </a:r>
            <a:r>
              <a:rPr lang="en-US" sz="500" dirty="0">
                <a:solidFill>
                  <a:srgbClr val="0030FF"/>
                </a:solidFill>
              </a:rPr>
              <a:t>’, that will serve to identify phrase frames distinctive of mathematics texts. </a:t>
            </a:r>
            <a:r>
              <a:rPr lang="en-US" sz="500" dirty="0" err="1">
                <a:solidFill>
                  <a:srgbClr val="0030FF"/>
                </a:solidFill>
              </a:rPr>
              <a:t>Keyness</a:t>
            </a:r>
            <a:r>
              <a:rPr lang="en-US" sz="500" dirty="0">
                <a:solidFill>
                  <a:srgbClr val="0030FF"/>
                </a:solidFill>
              </a:rPr>
              <a:t> is usually discussed in the context of single keywords. Scott (1997, p. 236) defines keywords as those which occur with “unusual frequency” in a particular domain or text and key keywords as those key across “a large number of texts of a given type” (p. 237). Baker (2004) notes that keyword lists, like any other quantitatively derived language patterns, must still be interpreted in context by the researcher. The present study extends this concept of </a:t>
            </a:r>
            <a:r>
              <a:rPr lang="en-US" sz="500" dirty="0" err="1">
                <a:solidFill>
                  <a:srgbClr val="0030FF"/>
                </a:solidFill>
              </a:rPr>
              <a:t>keyness</a:t>
            </a:r>
            <a:r>
              <a:rPr lang="en-US" sz="500" dirty="0">
                <a:solidFill>
                  <a:srgbClr val="0030FF"/>
                </a:solidFill>
              </a:rPr>
              <a:t> to phrase frames. Similar to </a:t>
            </a:r>
            <a:r>
              <a:rPr lang="en-US" sz="500" dirty="0" err="1">
                <a:solidFill>
                  <a:srgbClr val="0030FF"/>
                </a:solidFill>
              </a:rPr>
              <a:t>Fuster</a:t>
            </a:r>
            <a:r>
              <a:rPr lang="en-US" sz="500" dirty="0">
                <a:solidFill>
                  <a:srgbClr val="0030FF"/>
                </a:solidFill>
              </a:rPr>
              <a:t>-Marquez and Pennock-Speck’s (2015) target phrase frames, identifying key phrase frames will allow for an understanding of the frame distinctive of mathematics texts. By coupling </a:t>
            </a:r>
            <a:r>
              <a:rPr lang="en-US" sz="500" dirty="0" err="1">
                <a:solidFill>
                  <a:srgbClr val="0030FF"/>
                </a:solidFill>
              </a:rPr>
              <a:t>keyness</a:t>
            </a:r>
            <a:r>
              <a:rPr lang="en-US" sz="500" dirty="0">
                <a:solidFill>
                  <a:srgbClr val="0030FF"/>
                </a:solidFill>
              </a:rPr>
              <a:t> with frequency and range criteria, the key phrase frames in the present study may be more similar to Scott’s (1997) key keywords. Since the focus of the present study is on exploring writing </a:t>
            </a:r>
            <a:r>
              <a:rPr lang="en-US" sz="500" dirty="0" err="1">
                <a:solidFill>
                  <a:srgbClr val="0030FF"/>
                </a:solidFill>
              </a:rPr>
              <a:t>inmathematics</a:t>
            </a:r>
            <a:r>
              <a:rPr lang="en-US" sz="500" dirty="0">
                <a:solidFill>
                  <a:srgbClr val="0030FF"/>
                </a:solidFill>
              </a:rPr>
              <a:t>, the search for key phrase frames will begin in the mathematics texts using frequency and range cut offs before employing a measure of </a:t>
            </a:r>
            <a:r>
              <a:rPr lang="en-US" sz="500" dirty="0" err="1">
                <a:solidFill>
                  <a:srgbClr val="0030FF"/>
                </a:solidFill>
              </a:rPr>
              <a:t>keyness</a:t>
            </a:r>
            <a:r>
              <a:rPr lang="en-US" sz="500" dirty="0">
                <a:solidFill>
                  <a:srgbClr val="0030FF"/>
                </a:solidFill>
              </a:rPr>
              <a:t> that compares the frequency of each frame against its frequency in a broader academic reference corpus. While this comparison to a reference corpus is similar to the procedures of target phrase frame identification by </a:t>
            </a:r>
            <a:r>
              <a:rPr lang="en-US" sz="500" dirty="0" err="1">
                <a:solidFill>
                  <a:srgbClr val="0030FF"/>
                </a:solidFill>
              </a:rPr>
              <a:t>Fuster</a:t>
            </a:r>
            <a:r>
              <a:rPr lang="en-US" sz="500" dirty="0">
                <a:solidFill>
                  <a:srgbClr val="0030FF"/>
                </a:solidFill>
              </a:rPr>
              <a:t>-Marquez and Pennock-Speck (2015), the present study quantifies this comparison and does not include a parameter of semantic consistency of frame fillers in determining key phrase frames. The resultant set of phrase frames are those prevalent in and distinctive to mathematics texts. It is these key phrase frames that will serve as the focus of the present study. Measures of frequency, range and </a:t>
            </a:r>
            <a:r>
              <a:rPr lang="en-US" sz="500" dirty="0" err="1">
                <a:solidFill>
                  <a:srgbClr val="0030FF"/>
                </a:solidFill>
              </a:rPr>
              <a:t>keyness</a:t>
            </a:r>
            <a:r>
              <a:rPr lang="en-US" sz="500" dirty="0">
                <a:solidFill>
                  <a:srgbClr val="0030FF"/>
                </a:solidFill>
              </a:rPr>
              <a:t> will be employed in pursuit of the following aims: 1) to use phraseology, specifically frames, to better understand the writing of mathematics research articles, 2) show the potential of key phrase frames for understanding subgenres/registers and for teaching, 3) and specifically provide phraseological understanding of mathematics research articles for the purposes of teaching and learning English for mathematics. There is obvious overlap among these three aims. It is hoped that the understanding gleaned here about mathematics research articles will be particularly helpful for those working with writing classes of mixed-discipline graduate students where instructors may lack resources for understanding these texts. Both the phraseological patterns described here and the disciplinary insights obtained should give instructors a more informed perspective for working with graduate mathematics students. Further, the type of analysis presented here and the extension of the key frame analysis will also demonstrate the opportunities such analysis holds for both teaching and research.  </a:t>
            </a:r>
          </a:p>
        </p:txBody>
      </p:sp>
      <p:sp>
        <p:nvSpPr>
          <p:cNvPr id="7" name="TextBox 6">
            <a:extLst>
              <a:ext uri="{FF2B5EF4-FFF2-40B4-BE49-F238E27FC236}">
                <a16:creationId xmlns:a16="http://schemas.microsoft.com/office/drawing/2014/main" id="{F3F2E469-2AC0-A342-B826-7EB500AF1A3D}"/>
              </a:ext>
            </a:extLst>
          </p:cNvPr>
          <p:cNvSpPr txBox="1"/>
          <p:nvPr/>
        </p:nvSpPr>
        <p:spPr>
          <a:xfrm>
            <a:off x="6259884" y="486165"/>
            <a:ext cx="5591788" cy="4163435"/>
          </a:xfrm>
          <a:prstGeom prst="rect">
            <a:avLst/>
          </a:prstGeom>
          <a:solidFill>
            <a:schemeClr val="accent5"/>
          </a:solidFill>
          <a:ln>
            <a:noFill/>
          </a:ln>
        </p:spPr>
        <p:txBody>
          <a:bodyPr spcFirstLastPara="1" wrap="square" lIns="91425" tIns="91425" rIns="91425" bIns="91425" rtlCol="0" anchor="b" anchorCtr="0">
            <a:spAutoFit/>
          </a:bodyPr>
          <a:lstStyle/>
          <a:p>
            <a:r>
              <a:rPr lang="en-US" sz="500" b="1" dirty="0">
                <a:solidFill>
                  <a:srgbClr val="0030FF"/>
                </a:solidFill>
              </a:rPr>
              <a:t>METHODS 2. Methods 2.1. Corpus The corpus for this study consisted of a total of 128 recently published mathematics research articles collected from eight broad, </a:t>
            </a:r>
            <a:r>
              <a:rPr lang="en-US" sz="500" b="1" dirty="0" err="1">
                <a:solidFill>
                  <a:srgbClr val="0030FF"/>
                </a:solidFill>
              </a:rPr>
              <a:t>nonspecialty</a:t>
            </a:r>
            <a:r>
              <a:rPr lang="en-US" sz="500" b="1" dirty="0">
                <a:solidFill>
                  <a:srgbClr val="0030FF"/>
                </a:solidFill>
              </a:rPr>
              <a:t>, highly rated mathematics journals. The PDF of each article was downloaded and the text copied and pasted into a plain text file. Each file was further prepared by removing elements not of interest to this study that might otherwise interfere with the analysis: header, abstract, references and appendices. Thus, the analyzed text files consisted primarily of the main body text of each article. Unlike McGrath and </a:t>
            </a:r>
            <a:r>
              <a:rPr lang="en-US" sz="500" b="1" dirty="0" err="1">
                <a:solidFill>
                  <a:srgbClr val="0030FF"/>
                </a:solidFill>
              </a:rPr>
              <a:t>Kuteeva</a:t>
            </a:r>
            <a:r>
              <a:rPr lang="en-US" sz="500" b="1" dirty="0">
                <a:solidFill>
                  <a:srgbClr val="0030FF"/>
                </a:solidFill>
              </a:rPr>
              <a:t> (2012), mathematical symbols were not removed, being instead viewed as integral parts of the text. The resulting corpus contained 2,289,670 tokens as counted in </a:t>
            </a:r>
            <a:r>
              <a:rPr lang="en-US" sz="500" b="1" dirty="0" err="1">
                <a:solidFill>
                  <a:srgbClr val="0030FF"/>
                </a:solidFill>
              </a:rPr>
              <a:t>kfngram</a:t>
            </a:r>
            <a:r>
              <a:rPr lang="en-US" sz="500" b="1" dirty="0">
                <a:solidFill>
                  <a:srgbClr val="0030FF"/>
                </a:solidFill>
              </a:rPr>
              <a:t> on default settings. The breakdown of the corpus can be seen in Table 1. K.J. Cunningham / Journal of English for Academic Purposes 25 (2017) 71e83 73 2.2. Procedure The procedure is broken into four main sections. The first three sections detail the steps taken to identify key phrase frames. First, the majority of phrase frames in the corpus were identified using a bottom-up approach. Then frequency and range cut offs were used as the first step in data reduction and identifying key phrase frames. After this, measures of </a:t>
            </a:r>
            <a:r>
              <a:rPr lang="en-US" sz="500" b="1" dirty="0" err="1">
                <a:solidFill>
                  <a:srgbClr val="0030FF"/>
                </a:solidFill>
              </a:rPr>
              <a:t>keyness</a:t>
            </a:r>
            <a:r>
              <a:rPr lang="en-US" sz="500" b="1" dirty="0">
                <a:solidFill>
                  <a:srgbClr val="0030FF"/>
                </a:solidFill>
              </a:rPr>
              <a:t> were applied as the frequency in the mathematics corpus was compared to a reference corpus. These key phrase frames were then coded for slot position, form and function. 2.2.1. Phrase frame identification After the corpus was prepared, the phrase-frames were extracted using </a:t>
            </a:r>
            <a:r>
              <a:rPr lang="en-US" sz="500" b="1" dirty="0" err="1">
                <a:solidFill>
                  <a:srgbClr val="0030FF"/>
                </a:solidFill>
              </a:rPr>
              <a:t>kfNgram</a:t>
            </a:r>
            <a:r>
              <a:rPr lang="en-US" sz="500" b="1" dirty="0">
                <a:solidFill>
                  <a:srgbClr val="0030FF"/>
                </a:solidFill>
              </a:rPr>
              <a:t> (Fletcher, 2012), a free windows-based linguistic analysis software. This initial extraction involved two steps. First, </a:t>
            </a:r>
            <a:r>
              <a:rPr lang="en-US" sz="500" b="1" dirty="0" err="1">
                <a:solidFill>
                  <a:srgbClr val="0030FF"/>
                </a:solidFill>
              </a:rPr>
              <a:t>ngrams</a:t>
            </a:r>
            <a:r>
              <a:rPr lang="en-US" sz="500" b="1" dirty="0">
                <a:solidFill>
                  <a:srgbClr val="0030FF"/>
                </a:solidFill>
              </a:rPr>
              <a:t> of size five and six were generated. Following </a:t>
            </a:r>
            <a:r>
              <a:rPr lang="en-US" sz="500" b="1" dirty="0" err="1">
                <a:solidFill>
                  <a:srgbClr val="0030FF"/>
                </a:solidFill>
              </a:rPr>
              <a:t>R€omer</a:t>
            </a:r>
            <a:r>
              <a:rPr lang="en-US" sz="500" b="1" dirty="0">
                <a:solidFill>
                  <a:srgbClr val="0030FF"/>
                </a:solidFill>
              </a:rPr>
              <a:t> (2009), instead of generating all five and six-grams in the corpus, only </a:t>
            </a:r>
            <a:r>
              <a:rPr lang="en-US" sz="500" b="1" dirty="0" err="1">
                <a:solidFill>
                  <a:srgbClr val="0030FF"/>
                </a:solidFill>
              </a:rPr>
              <a:t>ngrams</a:t>
            </a:r>
            <a:r>
              <a:rPr lang="en-US" sz="500" b="1" dirty="0">
                <a:solidFill>
                  <a:srgbClr val="0030FF"/>
                </a:solidFill>
              </a:rPr>
              <a:t> occurring at least three times in the corpus were generated by setting the floor in </a:t>
            </a:r>
            <a:r>
              <a:rPr lang="en-US" sz="500" b="1" dirty="0" err="1">
                <a:solidFill>
                  <a:srgbClr val="0030FF"/>
                </a:solidFill>
              </a:rPr>
              <a:t>kfNgram</a:t>
            </a:r>
            <a:r>
              <a:rPr lang="en-US" sz="500" b="1" dirty="0">
                <a:solidFill>
                  <a:srgbClr val="0030FF"/>
                </a:solidFill>
              </a:rPr>
              <a:t> to three. This eased the computational burden, allowing for the program to run smoothly, and was the first stage in data reduction. Because of the aim to find key phrase frames and to identify structures of use in teaching, using a floor of </a:t>
            </a:r>
            <a:r>
              <a:rPr lang="en-US" sz="500" b="1" dirty="0" err="1">
                <a:solidFill>
                  <a:srgbClr val="0030FF"/>
                </a:solidFill>
              </a:rPr>
              <a:t>threewas</a:t>
            </a:r>
            <a:r>
              <a:rPr lang="en-US" sz="500" b="1" dirty="0">
                <a:solidFill>
                  <a:srgbClr val="0030FF"/>
                </a:solidFill>
              </a:rPr>
              <a:t> deemed acceptable. The generated </a:t>
            </a:r>
            <a:r>
              <a:rPr lang="en-US" sz="500" b="1" dirty="0" err="1">
                <a:solidFill>
                  <a:srgbClr val="0030FF"/>
                </a:solidFill>
              </a:rPr>
              <a:t>ngrams</a:t>
            </a:r>
            <a:r>
              <a:rPr lang="en-US" sz="500" b="1" dirty="0">
                <a:solidFill>
                  <a:srgbClr val="0030FF"/>
                </a:solidFill>
              </a:rPr>
              <a:t> were then used as a basis for creating phrase-frames of length five and six (five and six-grams with a single variable slot). In this second step, the software identified </a:t>
            </a:r>
            <a:r>
              <a:rPr lang="en-US" sz="500" b="1" dirty="0" err="1">
                <a:solidFill>
                  <a:srgbClr val="0030FF"/>
                </a:solidFill>
              </a:rPr>
              <a:t>ngrams</a:t>
            </a:r>
            <a:r>
              <a:rPr lang="en-US" sz="500" b="1" dirty="0">
                <a:solidFill>
                  <a:srgbClr val="0030FF"/>
                </a:solidFill>
              </a:rPr>
              <a:t> that overlapped by one word and synthesized them into a frame. For example, the </a:t>
            </a:r>
            <a:r>
              <a:rPr lang="en-US" sz="500" b="1" dirty="0" err="1">
                <a:solidFill>
                  <a:srgbClr val="0030FF"/>
                </a:solidFill>
              </a:rPr>
              <a:t>ngrams</a:t>
            </a:r>
            <a:r>
              <a:rPr lang="en-US" sz="500" b="1" dirty="0">
                <a:solidFill>
                  <a:srgbClr val="0030FF"/>
                </a:solidFill>
              </a:rPr>
              <a:t> we will show that (71), we will see that (60), and we will find that (10) would generate the frame we will * that with the fillers show (71), see (60) and find (10). Due to the cut off, highly variable phrase frames with only very low frequency fillers (those occurring only once or twice) were not captured. This was deemed acceptable for the present study in part because such highly variable frames might be more difficult to incorporate in EAP or ESP instruction without further analysis. The total number of occurrences of each frame was also recorded. Given the method of generating the frames, the counts used also do not include instances of the frame where it contained a filler that occurred only once or twice in the corpus, offering a more conservative frequency than might be obtained otherwise. Frames made up of only symbols, punctuation or copyright notices were not carried through for analysis since they would be unlikely to be of use in an EAP or ESP course. 2.2.2. Frequency and range criteria Further data reduction and analysis was carried out in Excel. The raw count of each frame was normed to occurrences per million words. To be considered for analysis of </a:t>
            </a:r>
            <a:r>
              <a:rPr lang="en-US" sz="500" b="1" dirty="0" err="1">
                <a:solidFill>
                  <a:srgbClr val="0030FF"/>
                </a:solidFill>
              </a:rPr>
              <a:t>keyness</a:t>
            </a:r>
            <a:r>
              <a:rPr lang="en-US" sz="500" b="1" dirty="0">
                <a:solidFill>
                  <a:srgbClr val="0030FF"/>
                </a:solidFill>
              </a:rPr>
              <a:t>, frames had to meet a frequency cutoff of 20 occurrences per million words. Additionally, frames needed to show wide distribution amongst the texts in the corpus, here arbitrarily defined as being found in 75% (six of the eight) journals in the corpus, similar to the Simpson-Vlach and Ellis (2010) parameter of occurring in three of four divisions. This range identification was done in </a:t>
            </a:r>
            <a:r>
              <a:rPr lang="en-US" sz="500" b="1" dirty="0" err="1">
                <a:solidFill>
                  <a:srgbClr val="0030FF"/>
                </a:solidFill>
              </a:rPr>
              <a:t>AntConc</a:t>
            </a:r>
            <a:r>
              <a:rPr lang="en-US" sz="500" b="1" dirty="0">
                <a:solidFill>
                  <a:srgbClr val="0030FF"/>
                </a:solidFill>
              </a:rPr>
              <a:t> 3.2.4m (Anthony, 2014) by searching eight files each containing all articles for one journal and viewing the concordance plots. 2.2.3. Identifying key phrase frames The next step in the analysis was to determine </a:t>
            </a:r>
            <a:r>
              <a:rPr lang="en-US" sz="500" b="1" dirty="0" err="1">
                <a:solidFill>
                  <a:srgbClr val="0030FF"/>
                </a:solidFill>
              </a:rPr>
              <a:t>keyness</a:t>
            </a:r>
            <a:r>
              <a:rPr lang="en-US" sz="500" b="1" dirty="0">
                <a:solidFill>
                  <a:srgbClr val="0030FF"/>
                </a:solidFill>
              </a:rPr>
              <a:t> in order to identify those frames distinctive of mathematical research articles. The normed frequency of each frame as determined above was compared to the frame's normed frequency in the academic section of the Corpus of Contemporary American English (COCA) (Davies, 2008). Specifically, each frame was searched in the academic section of COCA, which at the time of analysis consisted of over 91 million words from peer reviewed academic articles from over 100 journals across a range of disciplines from 1990 to 2012. The raw number of occurrences of the frame in COCA was recorded and then normed to 1 million words. While this comparison to a reference corpus is similar to the procedures of target phrase frame identification by </a:t>
            </a:r>
            <a:r>
              <a:rPr lang="en-US" sz="500" b="1" dirty="0" err="1">
                <a:solidFill>
                  <a:srgbClr val="0030FF"/>
                </a:solidFill>
              </a:rPr>
              <a:t>Fuster</a:t>
            </a:r>
            <a:r>
              <a:rPr lang="en-US" sz="500" b="1" dirty="0">
                <a:solidFill>
                  <a:srgbClr val="0030FF"/>
                </a:solidFill>
              </a:rPr>
              <a:t>-Marquez and Pennock-Speck (2015), the present study quantifies this comparison. Similar to </a:t>
            </a:r>
            <a:r>
              <a:rPr lang="en-US" sz="500" b="1" dirty="0" err="1">
                <a:solidFill>
                  <a:srgbClr val="0030FF"/>
                </a:solidFill>
              </a:rPr>
              <a:t>Fuster</a:t>
            </a:r>
            <a:r>
              <a:rPr lang="en-US" sz="500" b="1" dirty="0">
                <a:solidFill>
                  <a:srgbClr val="0030FF"/>
                </a:solidFill>
              </a:rPr>
              <a:t>-Marquez and Pennock-Speck (2015) and given the goal to identify frames distinctive of mathematics texts (those occurring at much higher rates in the mathematics corpus), frames with higher frequencies in COCA were not carried through for further analysis. Due to the ease of computing </a:t>
            </a:r>
            <a:r>
              <a:rPr lang="en-US" sz="500" b="1" dirty="0" err="1">
                <a:solidFill>
                  <a:srgbClr val="0030FF"/>
                </a:solidFill>
              </a:rPr>
              <a:t>keyness</a:t>
            </a:r>
            <a:r>
              <a:rPr lang="en-US" sz="500" b="1" dirty="0">
                <a:solidFill>
                  <a:srgbClr val="0030FF"/>
                </a:solidFill>
              </a:rPr>
              <a:t> and the slowness of computing the fisher exact test for significant difference, </a:t>
            </a:r>
            <a:r>
              <a:rPr lang="en-US" sz="500" b="1" dirty="0" err="1">
                <a:solidFill>
                  <a:srgbClr val="0030FF"/>
                </a:solidFill>
              </a:rPr>
              <a:t>keyness</a:t>
            </a:r>
            <a:r>
              <a:rPr lang="en-US" sz="500" b="1" dirty="0">
                <a:solidFill>
                  <a:srgbClr val="0030FF"/>
                </a:solidFill>
              </a:rPr>
              <a:t> was computed first. Then a striated selection of those frames meeting the stringent </a:t>
            </a:r>
            <a:r>
              <a:rPr lang="en-US" sz="500" b="1" dirty="0" err="1">
                <a:solidFill>
                  <a:srgbClr val="0030FF"/>
                </a:solidFill>
              </a:rPr>
              <a:t>keyness</a:t>
            </a:r>
            <a:r>
              <a:rPr lang="en-US" sz="500" b="1" dirty="0">
                <a:solidFill>
                  <a:srgbClr val="0030FF"/>
                </a:solidFill>
              </a:rPr>
              <a:t> cut offs were tested with Fisher's exact test as a secondary measure of difference. Table 1 Corpus of mathematics research article texts by journal. Journal Years included Number of articles Number of tokens Journal of the London Mathematical Society 2014e2015 16 189,419 Duke Mathematical Journal 2013e2015 16 220,554 Journal des </a:t>
            </a:r>
            <a:r>
              <a:rPr lang="en-US" sz="500" b="1" dirty="0" err="1">
                <a:solidFill>
                  <a:srgbClr val="0030FF"/>
                </a:solidFill>
              </a:rPr>
              <a:t>Mathematiques</a:t>
            </a:r>
            <a:r>
              <a:rPr lang="en-US" sz="500" b="1" dirty="0">
                <a:solidFill>
                  <a:srgbClr val="0030FF"/>
                </a:solidFill>
              </a:rPr>
              <a:t> </a:t>
            </a:r>
            <a:r>
              <a:rPr lang="en-US" sz="500" b="1" dirty="0" err="1">
                <a:solidFill>
                  <a:srgbClr val="0030FF"/>
                </a:solidFill>
              </a:rPr>
              <a:t>Pures</a:t>
            </a:r>
            <a:r>
              <a:rPr lang="en-US" sz="500" b="1" dirty="0">
                <a:solidFill>
                  <a:srgbClr val="0030FF"/>
                </a:solidFill>
              </a:rPr>
              <a:t> et Appliques 2014e2015 16 241,985 American Journal of Mathematics 2013e2015 16 245,269 Acta Mathematica 2012e2015 16 274,591 </a:t>
            </a:r>
            <a:r>
              <a:rPr lang="en-US" sz="500" b="1" dirty="0" err="1">
                <a:solidFill>
                  <a:srgbClr val="0030FF"/>
                </a:solidFill>
              </a:rPr>
              <a:t>Inventiones</a:t>
            </a:r>
            <a:r>
              <a:rPr lang="en-US" sz="500" b="1" dirty="0">
                <a:solidFill>
                  <a:srgbClr val="0030FF"/>
                </a:solidFill>
              </a:rPr>
              <a:t> </a:t>
            </a:r>
            <a:r>
              <a:rPr lang="en-US" sz="500" b="1" dirty="0" err="1">
                <a:solidFill>
                  <a:srgbClr val="0030FF"/>
                </a:solidFill>
              </a:rPr>
              <a:t>Mathematicae</a:t>
            </a:r>
            <a:r>
              <a:rPr lang="en-US" sz="500" b="1" dirty="0">
                <a:solidFill>
                  <a:srgbClr val="0030FF"/>
                </a:solidFill>
              </a:rPr>
              <a:t> 2013e2014 16 302,647 Annals of Mathematics 2014e2015 16 342,942 Journal of the American Mathematical Society 2012e2014 16 472,263 Total 2012e2015 128 2,289,670 74 K.J. Cunningham / Journal of English for Academic Purposes 25 (2017) 71e83 First, each frame's normed frequency in the mathematics corpus was compared to that in COCA using the symmetric mean absolute percentage error (</a:t>
            </a:r>
            <a:r>
              <a:rPr lang="en-US" sz="500" b="1" dirty="0" err="1">
                <a:solidFill>
                  <a:srgbClr val="0030FF"/>
                </a:solidFill>
              </a:rPr>
              <a:t>sMAPE</a:t>
            </a:r>
            <a:r>
              <a:rPr lang="en-US" sz="500" b="1" dirty="0">
                <a:solidFill>
                  <a:srgbClr val="0030FF"/>
                </a:solidFill>
              </a:rPr>
              <a:t>). The </a:t>
            </a:r>
            <a:r>
              <a:rPr lang="en-US" sz="500" b="1" dirty="0" err="1">
                <a:solidFill>
                  <a:srgbClr val="0030FF"/>
                </a:solidFill>
              </a:rPr>
              <a:t>sMAPE</a:t>
            </a:r>
            <a:r>
              <a:rPr lang="en-US" sz="500" b="1" dirty="0">
                <a:solidFill>
                  <a:srgbClr val="0030FF"/>
                </a:solidFill>
              </a:rPr>
              <a:t>, using the definition from Z. Chen and Yang (2004) and modifying it for a single observation as in the present case, is the difference of the two values over the average of the two values. That is (MATHCOCA)/(( COCA </a:t>
            </a:r>
            <a:r>
              <a:rPr lang="en-US" sz="500" b="1" dirty="0" err="1">
                <a:solidFill>
                  <a:srgbClr val="0030FF"/>
                </a:solidFill>
              </a:rPr>
              <a:t>ﬂ</a:t>
            </a:r>
            <a:r>
              <a:rPr lang="en-US" sz="500" b="1" dirty="0">
                <a:solidFill>
                  <a:srgbClr val="0030FF"/>
                </a:solidFill>
              </a:rPr>
              <a:t> MATH)/2). The </a:t>
            </a:r>
            <a:r>
              <a:rPr lang="en-US" sz="500" b="1" dirty="0" err="1">
                <a:solidFill>
                  <a:srgbClr val="0030FF"/>
                </a:solidFill>
              </a:rPr>
              <a:t>sMAPE</a:t>
            </a:r>
            <a:r>
              <a:rPr lang="en-US" sz="500" b="1" dirty="0">
                <a:solidFill>
                  <a:srgbClr val="0030FF"/>
                </a:solidFill>
              </a:rPr>
              <a:t> has a maximum value of 2, provided at least one of the frequencies in the corpora is not 0 (Z. Chen &amp; Yang, 2004). Using </a:t>
            </a:r>
            <a:r>
              <a:rPr lang="en-US" sz="500" b="1" dirty="0" err="1">
                <a:solidFill>
                  <a:srgbClr val="0030FF"/>
                </a:solidFill>
              </a:rPr>
              <a:t>sMAPE</a:t>
            </a:r>
            <a:r>
              <a:rPr lang="en-US" sz="500" b="1" dirty="0">
                <a:solidFill>
                  <a:srgbClr val="0030FF"/>
                </a:solidFill>
              </a:rPr>
              <a:t> avoids the potential problem of dividing by zero found with relative error when the reference value is zero. In the present study, an arbitrary cut off at </a:t>
            </a:r>
            <a:r>
              <a:rPr lang="en-US" sz="500" b="1" dirty="0" err="1">
                <a:solidFill>
                  <a:srgbClr val="0030FF"/>
                </a:solidFill>
              </a:rPr>
              <a:t>sMAPE</a:t>
            </a:r>
            <a:r>
              <a:rPr lang="en-US" sz="500" b="1" dirty="0">
                <a:solidFill>
                  <a:srgbClr val="0030FF"/>
                </a:solidFill>
              </a:rPr>
              <a:t> . 1.95 was chosen so that included frames occurred approximately 100 times more frequently in the math corpus than in COCA. Only frames meeting these criteria were analyzed further. 2.2.4. Position, structure and functional analysis The resulting frames were coded for slot </a:t>
            </a:r>
            <a:r>
              <a:rPr lang="en-US" sz="500" b="1" dirty="0" err="1">
                <a:solidFill>
                  <a:srgbClr val="0030FF"/>
                </a:solidFill>
              </a:rPr>
              <a:t>positiondinitial</a:t>
            </a:r>
            <a:r>
              <a:rPr lang="en-US" sz="500" b="1" dirty="0">
                <a:solidFill>
                  <a:srgbClr val="0030FF"/>
                </a:solidFill>
              </a:rPr>
              <a:t>, medial or </a:t>
            </a:r>
            <a:r>
              <a:rPr lang="en-US" sz="500" b="1" dirty="0" err="1">
                <a:solidFill>
                  <a:srgbClr val="0030FF"/>
                </a:solidFill>
              </a:rPr>
              <a:t>finaldand</a:t>
            </a:r>
            <a:r>
              <a:rPr lang="en-US" sz="500" b="1" dirty="0">
                <a:solidFill>
                  <a:srgbClr val="0030FF"/>
                </a:solidFill>
              </a:rPr>
              <a:t> for structure using the common patterns for academic four-word lexical bundles from </a:t>
            </a:r>
            <a:r>
              <a:rPr lang="en-US" sz="500" b="1" dirty="0" err="1">
                <a:solidFill>
                  <a:srgbClr val="0030FF"/>
                </a:solidFill>
              </a:rPr>
              <a:t>Biber</a:t>
            </a:r>
            <a:r>
              <a:rPr lang="en-US" sz="500" b="1" dirty="0">
                <a:solidFill>
                  <a:srgbClr val="0030FF"/>
                </a:solidFill>
              </a:rPr>
              <a:t> et al. (1999) as used in Hyland (2008) as a starting point. These categories were applied with only slight modifications to accommodate the five and six-word phrase frames. As noted by Y. H. Chen and Baker (2010) and Cortes (2004) longer lexical bundles often show containment of or overlap with shorter bundles. The same is seen with phrase frames. Thus following the position and structure coding, the </a:t>
            </a:r>
            <a:r>
              <a:rPr lang="en-US" sz="500" b="1" dirty="0" err="1">
                <a:solidFill>
                  <a:srgbClr val="0030FF"/>
                </a:solidFill>
              </a:rPr>
              <a:t>phraseframes</a:t>
            </a:r>
            <a:r>
              <a:rPr lang="en-US" sz="500" b="1" dirty="0">
                <a:solidFill>
                  <a:srgbClr val="0030FF"/>
                </a:solidFill>
              </a:rPr>
              <a:t> were examined for overlap and simplification. During this stage some patterns were combined. For instance, * the proof of theorem and the proof of theorem * might be combined in notation to * the proof of theorem *. Additionally, frames with salient patterns of a mathematical variable or symbol in a given slot were collapsed into a single pattern. For example, the patterns * let z be a and * let x be a would be collapsed into a single pattern * let variable be a. After the phrase-frames were condensed, they were grouped and analyzed for theme and function. Exploratory analysis through </a:t>
            </a:r>
            <a:r>
              <a:rPr lang="en-US" sz="500" b="1" dirty="0" err="1">
                <a:solidFill>
                  <a:srgbClr val="0030FF"/>
                </a:solidFill>
              </a:rPr>
              <a:t>concordancing</a:t>
            </a:r>
            <a:r>
              <a:rPr lang="en-US" sz="500" b="1" dirty="0">
                <a:solidFill>
                  <a:srgbClr val="0030FF"/>
                </a:solidFill>
              </a:rPr>
              <a:t> was used to identify additional salient contextual or functional information to assist with grouping or understanding the frames further. Examples of this largely qualitative analysis are offered throughout the presentation of the functional groupings in section 3 to demonstrate the potential of phrase frames as a starting point for text exploration. Finally, a more practical unified list of common condensed patterns was constructed to highlight some of the most prominent fillers and extensions. This list is not a comprehensive list of all key phrase frames in the corpus but rather a simplified overview with examples from each category. </a:t>
            </a:r>
            <a:r>
              <a:rPr lang="en-US" sz="500" dirty="0">
                <a:solidFill>
                  <a:srgbClr val="0030FF"/>
                </a:solidFill>
              </a:rPr>
              <a:t> </a:t>
            </a:r>
          </a:p>
        </p:txBody>
      </p:sp>
      <p:pic>
        <p:nvPicPr>
          <p:cNvPr id="10" name="Picture 9">
            <a:extLst>
              <a:ext uri="{FF2B5EF4-FFF2-40B4-BE49-F238E27FC236}">
                <a16:creationId xmlns:a16="http://schemas.microsoft.com/office/drawing/2014/main" id="{C8CCA038-A3A1-BA42-9775-5E3764848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042" y="4520956"/>
            <a:ext cx="2248639" cy="2389915"/>
          </a:xfrm>
          <a:prstGeom prst="rect">
            <a:avLst/>
          </a:prstGeom>
        </p:spPr>
      </p:pic>
      <p:pic>
        <p:nvPicPr>
          <p:cNvPr id="12" name="Picture 11">
            <a:extLst>
              <a:ext uri="{FF2B5EF4-FFF2-40B4-BE49-F238E27FC236}">
                <a16:creationId xmlns:a16="http://schemas.microsoft.com/office/drawing/2014/main" id="{D2C4B11A-2B9D-9D4E-9CBD-3B3A5D679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294" y="5538935"/>
            <a:ext cx="1263966" cy="1281460"/>
          </a:xfrm>
          <a:prstGeom prst="rect">
            <a:avLst/>
          </a:prstGeom>
        </p:spPr>
      </p:pic>
      <p:pic>
        <p:nvPicPr>
          <p:cNvPr id="14" name="Picture 13">
            <a:extLst>
              <a:ext uri="{FF2B5EF4-FFF2-40B4-BE49-F238E27FC236}">
                <a16:creationId xmlns:a16="http://schemas.microsoft.com/office/drawing/2014/main" id="{4D500403-5AFA-6843-9198-F7C19F2FC9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5615" y="5915952"/>
            <a:ext cx="2634260" cy="827250"/>
          </a:xfrm>
          <a:prstGeom prst="rect">
            <a:avLst/>
          </a:prstGeom>
        </p:spPr>
      </p:pic>
      <p:pic>
        <p:nvPicPr>
          <p:cNvPr id="16" name="Picture 15">
            <a:extLst>
              <a:ext uri="{FF2B5EF4-FFF2-40B4-BE49-F238E27FC236}">
                <a16:creationId xmlns:a16="http://schemas.microsoft.com/office/drawing/2014/main" id="{5A8B44D3-F585-A94B-9C8B-B9589CCC0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416" y="6701720"/>
            <a:ext cx="1544158" cy="145837"/>
          </a:xfrm>
          <a:prstGeom prst="rect">
            <a:avLst/>
          </a:prstGeom>
        </p:spPr>
      </p:pic>
      <p:pic>
        <p:nvPicPr>
          <p:cNvPr id="18" name="Picture 17">
            <a:extLst>
              <a:ext uri="{FF2B5EF4-FFF2-40B4-BE49-F238E27FC236}">
                <a16:creationId xmlns:a16="http://schemas.microsoft.com/office/drawing/2014/main" id="{D9E47142-6212-0F41-A365-8E63FF1F5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853" y="6391563"/>
            <a:ext cx="802321" cy="224650"/>
          </a:xfrm>
          <a:prstGeom prst="rect">
            <a:avLst/>
          </a:prstGeom>
        </p:spPr>
      </p:pic>
      <p:pic>
        <p:nvPicPr>
          <p:cNvPr id="20" name="Picture 19">
            <a:extLst>
              <a:ext uri="{FF2B5EF4-FFF2-40B4-BE49-F238E27FC236}">
                <a16:creationId xmlns:a16="http://schemas.microsoft.com/office/drawing/2014/main" id="{F1475103-9092-044A-B30A-870530A39B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5830" y="4617818"/>
            <a:ext cx="2174747" cy="862871"/>
          </a:xfrm>
          <a:prstGeom prst="rect">
            <a:avLst/>
          </a:prstGeom>
        </p:spPr>
      </p:pic>
      <p:pic>
        <p:nvPicPr>
          <p:cNvPr id="22" name="Picture 21">
            <a:extLst>
              <a:ext uri="{FF2B5EF4-FFF2-40B4-BE49-F238E27FC236}">
                <a16:creationId xmlns:a16="http://schemas.microsoft.com/office/drawing/2014/main" id="{38CFD228-8211-B448-ABE6-259255A628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01" y="6376056"/>
            <a:ext cx="652688" cy="299521"/>
          </a:xfrm>
          <a:prstGeom prst="rect">
            <a:avLst/>
          </a:prstGeom>
        </p:spPr>
      </p:pic>
      <p:pic>
        <p:nvPicPr>
          <p:cNvPr id="24" name="Picture 23">
            <a:extLst>
              <a:ext uri="{FF2B5EF4-FFF2-40B4-BE49-F238E27FC236}">
                <a16:creationId xmlns:a16="http://schemas.microsoft.com/office/drawing/2014/main" id="{0AF2D127-2FF9-2744-B375-69A9C1E3AD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2130" y="4939239"/>
            <a:ext cx="1210742" cy="541450"/>
          </a:xfrm>
          <a:prstGeom prst="rect">
            <a:avLst/>
          </a:prstGeom>
        </p:spPr>
      </p:pic>
      <p:pic>
        <p:nvPicPr>
          <p:cNvPr id="26" name="Picture 25">
            <a:extLst>
              <a:ext uri="{FF2B5EF4-FFF2-40B4-BE49-F238E27FC236}">
                <a16:creationId xmlns:a16="http://schemas.microsoft.com/office/drawing/2014/main" id="{5A4259EE-37A2-5943-BC3A-6595AEB57A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3819" y="5656223"/>
            <a:ext cx="1553223" cy="158604"/>
          </a:xfrm>
          <a:prstGeom prst="rect">
            <a:avLst/>
          </a:prstGeom>
        </p:spPr>
      </p:pic>
      <p:pic>
        <p:nvPicPr>
          <p:cNvPr id="28" name="Picture 27">
            <a:extLst>
              <a:ext uri="{FF2B5EF4-FFF2-40B4-BE49-F238E27FC236}">
                <a16:creationId xmlns:a16="http://schemas.microsoft.com/office/drawing/2014/main" id="{B3CCD0BC-E3F6-9447-93DC-17A9174819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75350" y="5816994"/>
            <a:ext cx="1799539" cy="858583"/>
          </a:xfrm>
          <a:prstGeom prst="rect">
            <a:avLst/>
          </a:prstGeom>
        </p:spPr>
      </p:pic>
      <p:pic>
        <p:nvPicPr>
          <p:cNvPr id="30" name="Picture 29">
            <a:extLst>
              <a:ext uri="{FF2B5EF4-FFF2-40B4-BE49-F238E27FC236}">
                <a16:creationId xmlns:a16="http://schemas.microsoft.com/office/drawing/2014/main" id="{D7FC8726-496A-2A4E-AB78-FC8FD8CCCB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4400" y="4649600"/>
            <a:ext cx="1228966" cy="250345"/>
          </a:xfrm>
          <a:prstGeom prst="rect">
            <a:avLst/>
          </a:prstGeom>
        </p:spPr>
      </p:pic>
      <p:pic>
        <p:nvPicPr>
          <p:cNvPr id="32" name="Picture 31">
            <a:extLst>
              <a:ext uri="{FF2B5EF4-FFF2-40B4-BE49-F238E27FC236}">
                <a16:creationId xmlns:a16="http://schemas.microsoft.com/office/drawing/2014/main" id="{BABF9B2F-0DA1-EE4F-B7B4-6544081B6D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666" y="5922629"/>
            <a:ext cx="1004633" cy="396323"/>
          </a:xfrm>
          <a:prstGeom prst="rect">
            <a:avLst/>
          </a:prstGeom>
        </p:spPr>
      </p:pic>
      <p:pic>
        <p:nvPicPr>
          <p:cNvPr id="34" name="Picture 33">
            <a:extLst>
              <a:ext uri="{FF2B5EF4-FFF2-40B4-BE49-F238E27FC236}">
                <a16:creationId xmlns:a16="http://schemas.microsoft.com/office/drawing/2014/main" id="{3CD686C3-9753-EA47-BA1B-B3E297CE6C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22130" y="5538935"/>
            <a:ext cx="1095871" cy="94643"/>
          </a:xfrm>
          <a:prstGeom prst="rect">
            <a:avLst/>
          </a:prstGeom>
        </p:spPr>
      </p:pic>
      <p:pic>
        <p:nvPicPr>
          <p:cNvPr id="36" name="Picture 35">
            <a:extLst>
              <a:ext uri="{FF2B5EF4-FFF2-40B4-BE49-F238E27FC236}">
                <a16:creationId xmlns:a16="http://schemas.microsoft.com/office/drawing/2014/main" id="{2F353675-8C27-4042-AD86-D334D22650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9037" y="6001644"/>
            <a:ext cx="2416578" cy="244641"/>
          </a:xfrm>
          <a:prstGeom prst="rect">
            <a:avLst/>
          </a:prstGeom>
        </p:spPr>
      </p:pic>
      <p:pic>
        <p:nvPicPr>
          <p:cNvPr id="38" name="Picture 37">
            <a:extLst>
              <a:ext uri="{FF2B5EF4-FFF2-40B4-BE49-F238E27FC236}">
                <a16:creationId xmlns:a16="http://schemas.microsoft.com/office/drawing/2014/main" id="{BE74AE03-3190-6A45-A2DE-B9EE4EEABDB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04211" y="6295540"/>
            <a:ext cx="1897152" cy="486704"/>
          </a:xfrm>
          <a:prstGeom prst="rect">
            <a:avLst/>
          </a:prstGeom>
        </p:spPr>
      </p:pic>
    </p:spTree>
    <p:extLst>
      <p:ext uri="{BB962C8B-B14F-4D97-AF65-F5344CB8AC3E}">
        <p14:creationId xmlns:p14="http://schemas.microsoft.com/office/powerpoint/2010/main" val="230886736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D192-FF7D-C448-9D34-969E078CECF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CDE1503-7BDB-0343-ADF2-8C11BF0AD4C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2DA1C41-E356-C344-B92F-900758D3E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816" y="240028"/>
            <a:ext cx="8145633" cy="6089706"/>
          </a:xfrm>
          <a:prstGeom prst="rect">
            <a:avLst/>
          </a:prstGeom>
        </p:spPr>
      </p:pic>
      <p:sp>
        <p:nvSpPr>
          <p:cNvPr id="6" name="Rectangle 5">
            <a:extLst>
              <a:ext uri="{FF2B5EF4-FFF2-40B4-BE49-F238E27FC236}">
                <a16:creationId xmlns:a16="http://schemas.microsoft.com/office/drawing/2014/main" id="{A827ABE7-7271-E14F-BD1A-E76986F8AB7C}"/>
              </a:ext>
            </a:extLst>
          </p:cNvPr>
          <p:cNvSpPr/>
          <p:nvPr/>
        </p:nvSpPr>
        <p:spPr>
          <a:xfrm>
            <a:off x="6800538" y="6528467"/>
            <a:ext cx="7669967" cy="307777"/>
          </a:xfrm>
          <a:prstGeom prst="rect">
            <a:avLst/>
          </a:prstGeom>
        </p:spPr>
        <p:txBody>
          <a:bodyPr wrap="square">
            <a:spAutoFit/>
          </a:bodyPr>
          <a:lstStyle/>
          <a:p>
            <a:r>
              <a:rPr lang="en-US" sz="1400" dirty="0">
                <a:solidFill>
                  <a:schemeClr val="bg1">
                    <a:lumMod val="65000"/>
                  </a:schemeClr>
                </a:solidFill>
              </a:rPr>
              <a:t>https://</a:t>
            </a:r>
            <a:r>
              <a:rPr lang="en-US" sz="1400" dirty="0" err="1">
                <a:solidFill>
                  <a:schemeClr val="bg1">
                    <a:lumMod val="65000"/>
                  </a:schemeClr>
                </a:solidFill>
              </a:rPr>
              <a:t>www.print.iastate.edu</a:t>
            </a:r>
            <a:r>
              <a:rPr lang="en-US" sz="1400" dirty="0">
                <a:solidFill>
                  <a:schemeClr val="bg1">
                    <a:lumMod val="65000"/>
                  </a:schemeClr>
                </a:solidFill>
              </a:rPr>
              <a:t>/</a:t>
            </a:r>
            <a:r>
              <a:rPr lang="en-US" sz="1400" dirty="0" err="1">
                <a:solidFill>
                  <a:schemeClr val="bg1">
                    <a:lumMod val="65000"/>
                  </a:schemeClr>
                </a:solidFill>
              </a:rPr>
              <a:t>PrintingResources</a:t>
            </a:r>
            <a:r>
              <a:rPr lang="en-US" sz="1400" dirty="0">
                <a:solidFill>
                  <a:schemeClr val="bg1">
                    <a:lumMod val="65000"/>
                  </a:schemeClr>
                </a:solidFill>
              </a:rPr>
              <a:t>/</a:t>
            </a:r>
            <a:r>
              <a:rPr lang="en-US" sz="1400" dirty="0" err="1">
                <a:solidFill>
                  <a:schemeClr val="bg1">
                    <a:lumMod val="65000"/>
                  </a:schemeClr>
                </a:solidFill>
              </a:rPr>
              <a:t>DesignTemplates</a:t>
            </a:r>
            <a:r>
              <a:rPr lang="en-US" sz="1400" dirty="0">
                <a:solidFill>
                  <a:schemeClr val="bg1">
                    <a:lumMod val="65000"/>
                  </a:schemeClr>
                </a:solidFill>
              </a:rPr>
              <a:t>/</a:t>
            </a:r>
          </a:p>
        </p:txBody>
      </p:sp>
    </p:spTree>
    <p:extLst>
      <p:ext uri="{BB962C8B-B14F-4D97-AF65-F5344CB8AC3E}">
        <p14:creationId xmlns:p14="http://schemas.microsoft.com/office/powerpoint/2010/main" val="3699768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E298C-A249-7045-9FBE-EAAAC41960CF}"/>
              </a:ext>
            </a:extLst>
          </p:cNvPr>
          <p:cNvSpPr>
            <a:spLocks noGrp="1"/>
          </p:cNvSpPr>
          <p:nvPr>
            <p:ph type="title"/>
          </p:nvPr>
        </p:nvSpPr>
        <p:spPr/>
        <p:txBody>
          <a:bodyPr/>
          <a:lstStyle/>
          <a:p>
            <a:r>
              <a:rPr lang="en-US" dirty="0"/>
              <a:t>Titles</a:t>
            </a:r>
          </a:p>
        </p:txBody>
      </p:sp>
      <p:sp>
        <p:nvSpPr>
          <p:cNvPr id="3" name="Text Placeholder 2">
            <a:extLst>
              <a:ext uri="{FF2B5EF4-FFF2-40B4-BE49-F238E27FC236}">
                <a16:creationId xmlns:a16="http://schemas.microsoft.com/office/drawing/2014/main" id="{0DF5E245-3239-9748-8141-7EE5EC9B32DA}"/>
              </a:ext>
            </a:extLst>
          </p:cNvPr>
          <p:cNvSpPr>
            <a:spLocks noGrp="1"/>
          </p:cNvSpPr>
          <p:nvPr>
            <p:ph type="body" idx="1"/>
          </p:nvPr>
        </p:nvSpPr>
        <p:spPr/>
        <p:txBody>
          <a:bodyPr/>
          <a:lstStyle/>
          <a:p>
            <a:r>
              <a:rPr lang="en-US" dirty="0"/>
              <a:t>Key nouns &amp; verbs</a:t>
            </a:r>
          </a:p>
          <a:p>
            <a:r>
              <a:rPr lang="en-US" dirty="0"/>
              <a:t>Generalize</a:t>
            </a:r>
          </a:p>
          <a:p>
            <a:r>
              <a:rPr lang="en-US" dirty="0"/>
              <a:t>Link together as concisely as possible</a:t>
            </a:r>
          </a:p>
          <a:p>
            <a:r>
              <a:rPr lang="en-US" dirty="0"/>
              <a:t>Ex.</a:t>
            </a:r>
          </a:p>
          <a:p>
            <a:r>
              <a:rPr lang="en-US" i="1" dirty="0"/>
              <a:t>Old Title: </a:t>
            </a:r>
          </a:p>
          <a:p>
            <a:pPr lvl="1"/>
            <a:r>
              <a:rPr lang="en-US" i="1" dirty="0"/>
              <a:t>Novel Method for imaging temperature and electric current variations across a wide-field of view on </a:t>
            </a:r>
            <a:r>
              <a:rPr lang="en-US" i="1" dirty="0" err="1"/>
              <a:t>GaN</a:t>
            </a:r>
            <a:r>
              <a:rPr lang="en-US" i="1" dirty="0"/>
              <a:t> HEMTs using Nitrogen Vacancy Centers</a:t>
            </a:r>
          </a:p>
          <a:p>
            <a:pPr lvl="2"/>
            <a:r>
              <a:rPr lang="en-US" dirty="0"/>
              <a:t>Nouns: temperature, electric current, wide field</a:t>
            </a:r>
          </a:p>
          <a:p>
            <a:pPr lvl="2"/>
            <a:r>
              <a:rPr lang="en-US" dirty="0"/>
              <a:t>Verbs: imaging</a:t>
            </a:r>
          </a:p>
          <a:p>
            <a:r>
              <a:rPr lang="en-US" dirty="0"/>
              <a:t>New Title: </a:t>
            </a:r>
          </a:p>
          <a:p>
            <a:pPr lvl="1"/>
            <a:r>
              <a:rPr lang="en-US" i="1" dirty="0"/>
              <a:t>Wide-field Temperature and Electrical Current Imaging</a:t>
            </a:r>
            <a:endParaRPr lang="en-US" dirty="0"/>
          </a:p>
        </p:txBody>
      </p:sp>
      <p:sp>
        <p:nvSpPr>
          <p:cNvPr id="4" name="Rectangle 3">
            <a:extLst>
              <a:ext uri="{FF2B5EF4-FFF2-40B4-BE49-F238E27FC236}">
                <a16:creationId xmlns:a16="http://schemas.microsoft.com/office/drawing/2014/main" id="{0AFCEFCF-160C-4147-A91D-AEBF11F869FE}"/>
              </a:ext>
            </a:extLst>
          </p:cNvPr>
          <p:cNvSpPr/>
          <p:nvPr/>
        </p:nvSpPr>
        <p:spPr>
          <a:xfrm>
            <a:off x="6777810" y="6343801"/>
            <a:ext cx="5186035" cy="369332"/>
          </a:xfrm>
          <a:prstGeom prst="rect">
            <a:avLst/>
          </a:prstGeom>
        </p:spPr>
        <p:txBody>
          <a:bodyPr wrap="none">
            <a:spAutoFit/>
          </a:bodyPr>
          <a:lstStyle/>
          <a:p>
            <a:r>
              <a:rPr lang="en-US" dirty="0">
                <a:solidFill>
                  <a:schemeClr val="tx2"/>
                </a:solidFill>
              </a:rPr>
              <a:t>https://</a:t>
            </a:r>
            <a:r>
              <a:rPr lang="en-US" dirty="0" err="1">
                <a:solidFill>
                  <a:schemeClr val="tx2"/>
                </a:solidFill>
              </a:rPr>
              <a:t>mitcommlab.mit.edu</a:t>
            </a:r>
            <a:r>
              <a:rPr lang="en-US" dirty="0">
                <a:solidFill>
                  <a:schemeClr val="tx2"/>
                </a:solidFill>
              </a:rPr>
              <a:t>/</a:t>
            </a:r>
            <a:r>
              <a:rPr lang="en-US" dirty="0" err="1">
                <a:solidFill>
                  <a:schemeClr val="tx2"/>
                </a:solidFill>
              </a:rPr>
              <a:t>eecs</a:t>
            </a:r>
            <a:r>
              <a:rPr lang="en-US" dirty="0">
                <a:solidFill>
                  <a:schemeClr val="tx2"/>
                </a:solidFill>
              </a:rPr>
              <a:t>/</a:t>
            </a:r>
            <a:r>
              <a:rPr lang="en-US" dirty="0" err="1">
                <a:solidFill>
                  <a:schemeClr val="tx2"/>
                </a:solidFill>
              </a:rPr>
              <a:t>commkit</a:t>
            </a:r>
            <a:r>
              <a:rPr lang="en-US" dirty="0">
                <a:solidFill>
                  <a:schemeClr val="tx2"/>
                </a:solidFill>
              </a:rPr>
              <a:t>/poster/</a:t>
            </a:r>
          </a:p>
        </p:txBody>
      </p:sp>
    </p:spTree>
    <p:extLst>
      <p:ext uri="{BB962C8B-B14F-4D97-AF65-F5344CB8AC3E}">
        <p14:creationId xmlns:p14="http://schemas.microsoft.com/office/powerpoint/2010/main" val="13166266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D192-FF7D-C448-9D34-969E078CECF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CDE1503-7BDB-0343-ADF2-8C11BF0AD4C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2DA1C41-E356-C344-B92F-900758D3E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147" y="240028"/>
            <a:ext cx="8110970" cy="6089706"/>
          </a:xfrm>
          <a:prstGeom prst="rect">
            <a:avLst/>
          </a:prstGeom>
        </p:spPr>
      </p:pic>
      <p:sp>
        <p:nvSpPr>
          <p:cNvPr id="6" name="Rectangle 5">
            <a:extLst>
              <a:ext uri="{FF2B5EF4-FFF2-40B4-BE49-F238E27FC236}">
                <a16:creationId xmlns:a16="http://schemas.microsoft.com/office/drawing/2014/main" id="{A827ABE7-7271-E14F-BD1A-E76986F8AB7C}"/>
              </a:ext>
            </a:extLst>
          </p:cNvPr>
          <p:cNvSpPr/>
          <p:nvPr/>
        </p:nvSpPr>
        <p:spPr>
          <a:xfrm>
            <a:off x="6800538" y="6528467"/>
            <a:ext cx="7669967" cy="307777"/>
          </a:xfrm>
          <a:prstGeom prst="rect">
            <a:avLst/>
          </a:prstGeom>
        </p:spPr>
        <p:txBody>
          <a:bodyPr wrap="square">
            <a:spAutoFit/>
          </a:bodyPr>
          <a:lstStyle/>
          <a:p>
            <a:r>
              <a:rPr lang="en-US" sz="1400" dirty="0">
                <a:solidFill>
                  <a:schemeClr val="bg1">
                    <a:lumMod val="65000"/>
                  </a:schemeClr>
                </a:solidFill>
              </a:rPr>
              <a:t>https://</a:t>
            </a:r>
            <a:r>
              <a:rPr lang="en-US" sz="1400" dirty="0" err="1">
                <a:solidFill>
                  <a:schemeClr val="bg1">
                    <a:lumMod val="65000"/>
                  </a:schemeClr>
                </a:solidFill>
              </a:rPr>
              <a:t>www.print.iastate.edu</a:t>
            </a:r>
            <a:r>
              <a:rPr lang="en-US" sz="1400" dirty="0">
                <a:solidFill>
                  <a:schemeClr val="bg1">
                    <a:lumMod val="65000"/>
                  </a:schemeClr>
                </a:solidFill>
              </a:rPr>
              <a:t>/</a:t>
            </a:r>
            <a:r>
              <a:rPr lang="en-US" sz="1400" dirty="0" err="1">
                <a:solidFill>
                  <a:schemeClr val="bg1">
                    <a:lumMod val="65000"/>
                  </a:schemeClr>
                </a:solidFill>
              </a:rPr>
              <a:t>PrintingResources</a:t>
            </a:r>
            <a:r>
              <a:rPr lang="en-US" sz="1400" dirty="0">
                <a:solidFill>
                  <a:schemeClr val="bg1">
                    <a:lumMod val="65000"/>
                  </a:schemeClr>
                </a:solidFill>
              </a:rPr>
              <a:t>/</a:t>
            </a:r>
            <a:r>
              <a:rPr lang="en-US" sz="1400" dirty="0" err="1">
                <a:solidFill>
                  <a:schemeClr val="bg1">
                    <a:lumMod val="65000"/>
                  </a:schemeClr>
                </a:solidFill>
              </a:rPr>
              <a:t>DesignTemplates</a:t>
            </a:r>
            <a:r>
              <a:rPr lang="en-US" sz="1400" dirty="0">
                <a:solidFill>
                  <a:schemeClr val="bg1">
                    <a:lumMod val="65000"/>
                  </a:schemeClr>
                </a:solidFill>
              </a:rPr>
              <a:t>/</a:t>
            </a:r>
          </a:p>
        </p:txBody>
      </p:sp>
    </p:spTree>
    <p:extLst>
      <p:ext uri="{BB962C8B-B14F-4D97-AF65-F5344CB8AC3E}">
        <p14:creationId xmlns:p14="http://schemas.microsoft.com/office/powerpoint/2010/main" val="19668174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2D192-FF7D-C448-9D34-969E078CECF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CDE1503-7BDB-0343-ADF2-8C11BF0AD4C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C2DA1C41-E356-C344-B92F-900758D3E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5147" y="240028"/>
            <a:ext cx="8110970" cy="6089706"/>
          </a:xfrm>
          <a:prstGeom prst="rect">
            <a:avLst/>
          </a:prstGeom>
        </p:spPr>
      </p:pic>
      <p:sp>
        <p:nvSpPr>
          <p:cNvPr id="6" name="Rectangle 5">
            <a:extLst>
              <a:ext uri="{FF2B5EF4-FFF2-40B4-BE49-F238E27FC236}">
                <a16:creationId xmlns:a16="http://schemas.microsoft.com/office/drawing/2014/main" id="{A827ABE7-7271-E14F-BD1A-E76986F8AB7C}"/>
              </a:ext>
            </a:extLst>
          </p:cNvPr>
          <p:cNvSpPr/>
          <p:nvPr/>
        </p:nvSpPr>
        <p:spPr>
          <a:xfrm>
            <a:off x="6800538" y="6528467"/>
            <a:ext cx="7669967" cy="307777"/>
          </a:xfrm>
          <a:prstGeom prst="rect">
            <a:avLst/>
          </a:prstGeom>
        </p:spPr>
        <p:txBody>
          <a:bodyPr wrap="square">
            <a:spAutoFit/>
          </a:bodyPr>
          <a:lstStyle/>
          <a:p>
            <a:r>
              <a:rPr lang="en-US" sz="1400" dirty="0">
                <a:solidFill>
                  <a:schemeClr val="bg1">
                    <a:lumMod val="65000"/>
                  </a:schemeClr>
                </a:solidFill>
              </a:rPr>
              <a:t>https://</a:t>
            </a:r>
            <a:r>
              <a:rPr lang="en-US" sz="1400" dirty="0" err="1">
                <a:solidFill>
                  <a:schemeClr val="bg1">
                    <a:lumMod val="65000"/>
                  </a:schemeClr>
                </a:solidFill>
              </a:rPr>
              <a:t>www.print.iastate.edu</a:t>
            </a:r>
            <a:r>
              <a:rPr lang="en-US" sz="1400" dirty="0">
                <a:solidFill>
                  <a:schemeClr val="bg1">
                    <a:lumMod val="65000"/>
                  </a:schemeClr>
                </a:solidFill>
              </a:rPr>
              <a:t>/</a:t>
            </a:r>
            <a:r>
              <a:rPr lang="en-US" sz="1400" dirty="0" err="1">
                <a:solidFill>
                  <a:schemeClr val="bg1">
                    <a:lumMod val="65000"/>
                  </a:schemeClr>
                </a:solidFill>
              </a:rPr>
              <a:t>PrintingResources</a:t>
            </a:r>
            <a:r>
              <a:rPr lang="en-US" sz="1400" dirty="0">
                <a:solidFill>
                  <a:schemeClr val="bg1">
                    <a:lumMod val="65000"/>
                  </a:schemeClr>
                </a:solidFill>
              </a:rPr>
              <a:t>/</a:t>
            </a:r>
            <a:r>
              <a:rPr lang="en-US" sz="1400" dirty="0" err="1">
                <a:solidFill>
                  <a:schemeClr val="bg1">
                    <a:lumMod val="65000"/>
                  </a:schemeClr>
                </a:solidFill>
              </a:rPr>
              <a:t>DesignTemplates</a:t>
            </a:r>
            <a:r>
              <a:rPr lang="en-US" sz="1400" dirty="0">
                <a:solidFill>
                  <a:schemeClr val="bg1">
                    <a:lumMod val="65000"/>
                  </a:schemeClr>
                </a:solidFill>
              </a:rPr>
              <a:t>/</a:t>
            </a:r>
          </a:p>
        </p:txBody>
      </p:sp>
      <p:sp>
        <p:nvSpPr>
          <p:cNvPr id="8" name="Rounded Rectangle 7">
            <a:extLst>
              <a:ext uri="{FF2B5EF4-FFF2-40B4-BE49-F238E27FC236}">
                <a16:creationId xmlns:a16="http://schemas.microsoft.com/office/drawing/2014/main" id="{12E197F8-B925-064A-A024-6733862E0ABE}"/>
              </a:ext>
            </a:extLst>
          </p:cNvPr>
          <p:cNvSpPr/>
          <p:nvPr/>
        </p:nvSpPr>
        <p:spPr>
          <a:xfrm>
            <a:off x="1855147" y="104931"/>
            <a:ext cx="8218243" cy="1139253"/>
          </a:xfrm>
          <a:prstGeom prst="roundRect">
            <a:avLst/>
          </a:prstGeom>
          <a:noFill/>
          <a:ln w="57150">
            <a:solidFill>
              <a:srgbClr val="FFC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D680659-0A83-444E-9D05-4F0569478D5E}"/>
              </a:ext>
            </a:extLst>
          </p:cNvPr>
          <p:cNvSpPr/>
          <p:nvPr/>
        </p:nvSpPr>
        <p:spPr>
          <a:xfrm>
            <a:off x="1747874" y="5996066"/>
            <a:ext cx="8325516" cy="357750"/>
          </a:xfrm>
          <a:prstGeom prst="roundRect">
            <a:avLst/>
          </a:prstGeom>
          <a:noFill/>
          <a:ln w="57150">
            <a:solidFill>
              <a:srgbClr val="FFC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Brace 9">
            <a:extLst>
              <a:ext uri="{FF2B5EF4-FFF2-40B4-BE49-F238E27FC236}">
                <a16:creationId xmlns:a16="http://schemas.microsoft.com/office/drawing/2014/main" id="{C51D6541-37A7-F64D-B10E-C003FE7E00B6}"/>
              </a:ext>
            </a:extLst>
          </p:cNvPr>
          <p:cNvSpPr/>
          <p:nvPr/>
        </p:nvSpPr>
        <p:spPr>
          <a:xfrm>
            <a:off x="10073390" y="659567"/>
            <a:ext cx="1004341" cy="5471433"/>
          </a:xfrm>
          <a:prstGeom prst="rightBrace">
            <a:avLst/>
          </a:prstGeom>
          <a:ln w="38100">
            <a:solidFill>
              <a:srgbClr val="FFC0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466D8CB-E0B5-914D-8A01-D2003A74E83E}"/>
              </a:ext>
            </a:extLst>
          </p:cNvPr>
          <p:cNvSpPr txBox="1"/>
          <p:nvPr/>
        </p:nvSpPr>
        <p:spPr>
          <a:xfrm>
            <a:off x="10979623" y="2937256"/>
            <a:ext cx="1314753" cy="861744"/>
          </a:xfrm>
          <a:prstGeom prst="rect">
            <a:avLst/>
          </a:prstGeom>
          <a:noFill/>
          <a:ln>
            <a:noFill/>
          </a:ln>
        </p:spPr>
        <p:txBody>
          <a:bodyPr spcFirstLastPara="1" wrap="none" lIns="91425" tIns="91425" rIns="91425" bIns="91425" rtlCol="0" anchor="b" anchorCtr="0">
            <a:spAutoFit/>
          </a:bodyPr>
          <a:lstStyle/>
          <a:p>
            <a:pPr algn="r"/>
            <a:r>
              <a:rPr lang="en-US" sz="4400" b="1" dirty="0">
                <a:solidFill>
                  <a:srgbClr val="FFC000"/>
                </a:solidFill>
              </a:rPr>
              <a:t>20%</a:t>
            </a:r>
          </a:p>
        </p:txBody>
      </p:sp>
    </p:spTree>
    <p:extLst>
      <p:ext uri="{BB962C8B-B14F-4D97-AF65-F5344CB8AC3E}">
        <p14:creationId xmlns:p14="http://schemas.microsoft.com/office/powerpoint/2010/main" val="2591442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4B1-06DD-8544-95FD-A6F058C8C53F}"/>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A8919018-12C4-BE4D-8963-0270ED170F45}"/>
              </a:ext>
            </a:extLst>
          </p:cNvPr>
          <p:cNvSpPr/>
          <p:nvPr/>
        </p:nvSpPr>
        <p:spPr>
          <a:xfrm>
            <a:off x="169991" y="5464026"/>
            <a:ext cx="7217400" cy="1200329"/>
          </a:xfrm>
          <a:prstGeom prst="rect">
            <a:avLst/>
          </a:prstGeom>
        </p:spPr>
        <p:txBody>
          <a:bodyPr wrap="square">
            <a:spAutoFit/>
          </a:bodyPr>
          <a:lstStyle/>
          <a:p>
            <a:r>
              <a:rPr lang="en-US" dirty="0">
                <a:solidFill>
                  <a:schemeClr val="tx2"/>
                </a:solidFill>
                <a:hlinkClick r:id="rId2">
                  <a:extLst>
                    <a:ext uri="{A12FA001-AC4F-418D-AE19-62706E023703}">
                      <ahyp:hlinkClr xmlns:ahyp="http://schemas.microsoft.com/office/drawing/2018/hyperlinkcolor" val="tx"/>
                    </a:ext>
                  </a:extLst>
                </a:hlinkClick>
              </a:rPr>
              <a:t>https://ecologyforlifeblog.wordpress.com/2019/08/27/my-advice-for-creating-an-academic-poster/</a:t>
            </a:r>
            <a:r>
              <a:rPr lang="en-US" dirty="0">
                <a:solidFill>
                  <a:schemeClr val="tx2"/>
                </a:solidFill>
              </a:rPr>
              <a:t> &lt;-also lists useful link at end of post</a:t>
            </a:r>
          </a:p>
          <a:p>
            <a:r>
              <a:rPr lang="en-US" dirty="0">
                <a:solidFill>
                  <a:schemeClr val="tx2"/>
                </a:solidFill>
                <a:hlinkClick r:id="rId3">
                  <a:extLst>
                    <a:ext uri="{A12FA001-AC4F-418D-AE19-62706E023703}">
                      <ahyp:hlinkClr xmlns:ahyp="http://schemas.microsoft.com/office/drawing/2018/hyperlinkcolor" val="tx"/>
                    </a:ext>
                  </a:extLst>
                </a:hlinkClick>
              </a:rPr>
              <a:t>http://betterposters.blogspot.com/2019/10/critique-agricultural-landscapes.html</a:t>
            </a:r>
            <a:r>
              <a:rPr lang="en-US" dirty="0">
                <a:solidFill>
                  <a:schemeClr val="tx2"/>
                </a:solidFill>
              </a:rPr>
              <a:t> </a:t>
            </a:r>
          </a:p>
        </p:txBody>
      </p:sp>
      <p:pic>
        <p:nvPicPr>
          <p:cNvPr id="6" name="Picture 5">
            <a:extLst>
              <a:ext uri="{FF2B5EF4-FFF2-40B4-BE49-F238E27FC236}">
                <a16:creationId xmlns:a16="http://schemas.microsoft.com/office/drawing/2014/main" id="{F30B3CF0-126F-B547-A4AE-320F7F0F5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3958" y="645933"/>
            <a:ext cx="4344403" cy="5762050"/>
          </a:xfrm>
          <a:prstGeom prst="rect">
            <a:avLst/>
          </a:prstGeom>
        </p:spPr>
      </p:pic>
    </p:spTree>
    <p:extLst>
      <p:ext uri="{BB962C8B-B14F-4D97-AF65-F5344CB8AC3E}">
        <p14:creationId xmlns:p14="http://schemas.microsoft.com/office/powerpoint/2010/main" val="10498945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4B1-06DD-8544-95FD-A6F058C8C53F}"/>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A8919018-12C4-BE4D-8963-0270ED170F45}"/>
              </a:ext>
            </a:extLst>
          </p:cNvPr>
          <p:cNvSpPr/>
          <p:nvPr/>
        </p:nvSpPr>
        <p:spPr>
          <a:xfrm>
            <a:off x="169991" y="5464026"/>
            <a:ext cx="7217400" cy="1200329"/>
          </a:xfrm>
          <a:prstGeom prst="rect">
            <a:avLst/>
          </a:prstGeom>
        </p:spPr>
        <p:txBody>
          <a:bodyPr wrap="square">
            <a:spAutoFit/>
          </a:bodyPr>
          <a:lstStyle/>
          <a:p>
            <a:r>
              <a:rPr lang="en-US" dirty="0">
                <a:solidFill>
                  <a:schemeClr val="tx2"/>
                </a:solidFill>
                <a:hlinkClick r:id="rId2">
                  <a:extLst>
                    <a:ext uri="{A12FA001-AC4F-418D-AE19-62706E023703}">
                      <ahyp:hlinkClr xmlns:ahyp="http://schemas.microsoft.com/office/drawing/2018/hyperlinkcolor" val="tx"/>
                    </a:ext>
                  </a:extLst>
                </a:hlinkClick>
              </a:rPr>
              <a:t>https://ecologyforlifeblog.wordpress.com/2019/08/27/my-advice-for-creating-an-academic-poster/</a:t>
            </a:r>
            <a:r>
              <a:rPr lang="en-US" dirty="0">
                <a:solidFill>
                  <a:schemeClr val="tx2"/>
                </a:solidFill>
              </a:rPr>
              <a:t> &lt;-also lists useful link at end of post</a:t>
            </a:r>
          </a:p>
          <a:p>
            <a:r>
              <a:rPr lang="en-US" dirty="0">
                <a:solidFill>
                  <a:schemeClr val="tx2"/>
                </a:solidFill>
                <a:hlinkClick r:id="rId3">
                  <a:extLst>
                    <a:ext uri="{A12FA001-AC4F-418D-AE19-62706E023703}">
                      <ahyp:hlinkClr xmlns:ahyp="http://schemas.microsoft.com/office/drawing/2018/hyperlinkcolor" val="tx"/>
                    </a:ext>
                  </a:extLst>
                </a:hlinkClick>
              </a:rPr>
              <a:t>http://betterposters.blogspot.com/2019/10/critique-agricultural-landscapes.html</a:t>
            </a:r>
            <a:r>
              <a:rPr lang="en-US" dirty="0">
                <a:solidFill>
                  <a:schemeClr val="tx2"/>
                </a:solidFill>
              </a:rPr>
              <a:t> </a:t>
            </a:r>
          </a:p>
        </p:txBody>
      </p:sp>
      <p:pic>
        <p:nvPicPr>
          <p:cNvPr id="6" name="Picture 5">
            <a:extLst>
              <a:ext uri="{FF2B5EF4-FFF2-40B4-BE49-F238E27FC236}">
                <a16:creationId xmlns:a16="http://schemas.microsoft.com/office/drawing/2014/main" id="{F30B3CF0-126F-B547-A4AE-320F7F0F5845}"/>
              </a:ext>
            </a:extLst>
          </p:cNvPr>
          <p:cNvPicPr>
            <a:picLocks noChangeAspect="1"/>
          </p:cNvPicPr>
          <p:nvPr/>
        </p:nvPicPr>
        <p:blipFill>
          <a:blip r:embed="rId4">
            <a:grayscl/>
            <a:extLst>
              <a:ext uri="{BEBA8EAE-BF5A-486C-A8C5-ECC9F3942E4B}">
                <a14:imgProps xmlns:a14="http://schemas.microsoft.com/office/drawing/2010/main">
                  <a14:imgLayer>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603958" y="645933"/>
            <a:ext cx="4344403" cy="5762050"/>
          </a:xfrm>
          <a:prstGeom prst="rect">
            <a:avLst/>
          </a:prstGeom>
        </p:spPr>
      </p:pic>
    </p:spTree>
    <p:extLst>
      <p:ext uri="{BB962C8B-B14F-4D97-AF65-F5344CB8AC3E}">
        <p14:creationId xmlns:p14="http://schemas.microsoft.com/office/powerpoint/2010/main" val="22620253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D8BB-5CC5-AA46-8BEE-D1A8BB744D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BC7E9BD-C9FC-E740-97BC-7076F0C0F54C}"/>
              </a:ext>
            </a:extLst>
          </p:cNvPr>
          <p:cNvSpPr>
            <a:spLocks noGrp="1"/>
          </p:cNvSpPr>
          <p:nvPr>
            <p:ph type="body" idx="1"/>
          </p:nvPr>
        </p:nvSpPr>
        <p:spPr/>
        <p:txBody>
          <a:bodyPr/>
          <a:lstStyle/>
          <a:p>
            <a:r>
              <a:rPr lang="en-US" dirty="0"/>
              <a:t>Consider purpose, context, audience</a:t>
            </a:r>
          </a:p>
          <a:p>
            <a:r>
              <a:rPr lang="en-US" dirty="0"/>
              <a:t>Maintain 1 key main message</a:t>
            </a:r>
          </a:p>
          <a:p>
            <a:r>
              <a:rPr lang="en-US" dirty="0"/>
              <a:t>Make intentional design choices</a:t>
            </a:r>
          </a:p>
          <a:p>
            <a:r>
              <a:rPr lang="en-US" dirty="0"/>
              <a:t>Get feedback from multiple sources on drafts</a:t>
            </a:r>
          </a:p>
          <a:p>
            <a:r>
              <a:rPr lang="en-US" dirty="0"/>
              <a:t>Print &amp; proof – multiple times, multiple people</a:t>
            </a:r>
          </a:p>
        </p:txBody>
      </p:sp>
    </p:spTree>
    <p:extLst>
      <p:ext uri="{BB962C8B-B14F-4D97-AF65-F5344CB8AC3E}">
        <p14:creationId xmlns:p14="http://schemas.microsoft.com/office/powerpoint/2010/main" val="3661371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81B2-10E0-784B-B24B-93405BBFEBE1}"/>
              </a:ext>
            </a:extLst>
          </p:cNvPr>
          <p:cNvSpPr>
            <a:spLocks noGrp="1"/>
          </p:cNvSpPr>
          <p:nvPr>
            <p:ph type="title"/>
          </p:nvPr>
        </p:nvSpPr>
        <p:spPr/>
        <p:txBody>
          <a:bodyPr/>
          <a:lstStyle/>
          <a:p>
            <a:r>
              <a:rPr lang="en-US" dirty="0"/>
              <a:t>Resources &amp; references</a:t>
            </a:r>
          </a:p>
        </p:txBody>
      </p:sp>
      <p:sp>
        <p:nvSpPr>
          <p:cNvPr id="3" name="Text Placeholder 2">
            <a:extLst>
              <a:ext uri="{FF2B5EF4-FFF2-40B4-BE49-F238E27FC236}">
                <a16:creationId xmlns:a16="http://schemas.microsoft.com/office/drawing/2014/main" id="{DFFD978D-6236-4341-B08E-EE0250460EEF}"/>
              </a:ext>
            </a:extLst>
          </p:cNvPr>
          <p:cNvSpPr>
            <a:spLocks noGrp="1"/>
          </p:cNvSpPr>
          <p:nvPr>
            <p:ph type="body" idx="1"/>
          </p:nvPr>
        </p:nvSpPr>
        <p:spPr/>
        <p:txBody>
          <a:bodyPr/>
          <a:lstStyle/>
          <a:p>
            <a:r>
              <a:rPr lang="en-US" dirty="0">
                <a:hlinkClick r:id="rId3"/>
              </a:rPr>
              <a:t>https://blogs.lse.ac.uk/impactofsocialsciences/2018/05/11/how-to-design-an-award-winning-conference-poster/</a:t>
            </a:r>
            <a:endParaRPr lang="en-US" dirty="0"/>
          </a:p>
          <a:p>
            <a:r>
              <a:rPr lang="en-US" cap="all" dirty="0">
                <a:hlinkClick r:id="rId4"/>
              </a:rPr>
              <a:t>BETTER POSTERS</a:t>
            </a:r>
            <a:r>
              <a:rPr lang="en-US" dirty="0"/>
              <a:t> Incredibly useful blog about academic posters with numerous posts that include tips for creating, presenting and revising posters, stand out examples, critiques and before and </a:t>
            </a:r>
            <a:r>
              <a:rPr lang="en-US" dirty="0" err="1"/>
              <a:t>afters</a:t>
            </a:r>
            <a:r>
              <a:rPr lang="en-US" dirty="0"/>
              <a:t>/makeovers of posters; be sure to check out the link round up posts for many more resources</a:t>
            </a:r>
          </a:p>
          <a:p>
            <a:r>
              <a:rPr lang="en-US" cap="all" dirty="0">
                <a:hlinkClick r:id="rId5"/>
              </a:rPr>
              <a:t>HOW TO DESIGN AN AWARD WINNING CONFERENCE POSTER</a:t>
            </a:r>
            <a:r>
              <a:rPr lang="en-US" dirty="0"/>
              <a:t> An article outlining key steps and practical perspectives for designing your poster</a:t>
            </a:r>
          </a:p>
          <a:p>
            <a:r>
              <a:rPr lang="en-US" cap="all" dirty="0">
                <a:hlinkClick r:id="rId6"/>
              </a:rPr>
              <a:t>DESIGNING CONFERENCE POSTERS</a:t>
            </a:r>
            <a:r>
              <a:rPr lang="en-US" dirty="0"/>
              <a:t> </a:t>
            </a:r>
            <a:r>
              <a:rPr lang="en-US" dirty="0" err="1"/>
              <a:t>multipost</a:t>
            </a:r>
            <a:r>
              <a:rPr lang="en-US" dirty="0"/>
              <a:t> resource by Colin </a:t>
            </a:r>
            <a:r>
              <a:rPr lang="en-US" dirty="0" err="1"/>
              <a:t>Purrington</a:t>
            </a:r>
            <a:r>
              <a:rPr lang="en-US" dirty="0"/>
              <a:t> with extensive linked list of poster resources, tips, templates, software suggestions and more</a:t>
            </a:r>
          </a:p>
        </p:txBody>
      </p:sp>
    </p:spTree>
    <p:extLst>
      <p:ext uri="{BB962C8B-B14F-4D97-AF65-F5344CB8AC3E}">
        <p14:creationId xmlns:p14="http://schemas.microsoft.com/office/powerpoint/2010/main" val="9432509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5105-A56E-C748-AC31-8A893DB5152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B3B9FB3-695C-2D4B-8C3E-8ABED8A31581}"/>
              </a:ext>
            </a:extLst>
          </p:cNvPr>
          <p:cNvSpPr>
            <a:spLocks noGrp="1"/>
          </p:cNvSpPr>
          <p:nvPr>
            <p:ph type="body" idx="1"/>
          </p:nvPr>
        </p:nvSpPr>
        <p:spPr/>
        <p:txBody>
          <a:bodyPr/>
          <a:lstStyle/>
          <a:p>
            <a:endParaRPr lang="en-US" dirty="0"/>
          </a:p>
          <a:p>
            <a:r>
              <a:rPr lang="en-US" cap="all" dirty="0">
                <a:hlinkClick r:id="rId3"/>
              </a:rPr>
              <a:t>MIT COMMKIT ON POSTERS</a:t>
            </a:r>
            <a:r>
              <a:rPr lang="en-US" dirty="0"/>
              <a:t> - scroll to the bottom for annotated examples; discipline specific guide from </a:t>
            </a:r>
            <a:r>
              <a:rPr lang="en-US" cap="all" dirty="0">
                <a:hlinkClick r:id="rId3"/>
              </a:rPr>
              <a:t>BIOLOGICAL ENGINEERING</a:t>
            </a:r>
            <a:r>
              <a:rPr lang="en-US" dirty="0"/>
              <a:t>, </a:t>
            </a:r>
            <a:r>
              <a:rPr lang="en-US" cap="all" dirty="0">
                <a:hlinkClick r:id="rId4"/>
              </a:rPr>
              <a:t>ELECTRICAL ENGINEERING/COMPUTER SCIENCE</a:t>
            </a:r>
            <a:r>
              <a:rPr lang="en-US" dirty="0"/>
              <a:t> and </a:t>
            </a:r>
            <a:r>
              <a:rPr lang="en-US" cap="all" dirty="0">
                <a:hlinkClick r:id="rId5"/>
              </a:rPr>
              <a:t>CHEMICAL ENGINEERING</a:t>
            </a:r>
            <a:endParaRPr lang="en-US" dirty="0"/>
          </a:p>
          <a:p>
            <a:r>
              <a:rPr lang="en-US" cap="all" dirty="0">
                <a:hlinkClick r:id="rId6"/>
              </a:rPr>
              <a:t>INFOGRAPHIC: TIPS FOR DESIGNING BETTER RESEARCH POSTERS</a:t>
            </a:r>
            <a:r>
              <a:rPr lang="en-US" dirty="0"/>
              <a:t> </a:t>
            </a:r>
          </a:p>
          <a:p>
            <a:r>
              <a:rPr lang="en-US" cap="all" dirty="0">
                <a:hlinkClick r:id="rId7"/>
              </a:rPr>
              <a:t>HOW TO CREATE A BETTER POSTER IN LESS TIME</a:t>
            </a:r>
            <a:r>
              <a:rPr lang="en-US" dirty="0"/>
              <a:t> - animated explanation of a new style of poster design, see also </a:t>
            </a:r>
            <a:r>
              <a:rPr lang="en-US" cap="all" dirty="0">
                <a:hlinkClick r:id="rId8"/>
              </a:rPr>
              <a:t>BETTER POSTER'S CRITIQUE OF THIS DESIGN</a:t>
            </a:r>
            <a:r>
              <a:rPr lang="en-US" dirty="0"/>
              <a:t>, - see web for more like butter posters etc.</a:t>
            </a:r>
          </a:p>
          <a:p>
            <a:r>
              <a:rPr lang="en-US" cap="all" dirty="0">
                <a:hlinkClick r:id="rId9"/>
              </a:rPr>
              <a:t>ALTERNATIVE POSTER TEMPLATES</a:t>
            </a:r>
            <a:r>
              <a:rPr lang="en-US" dirty="0"/>
              <a:t> (ppt download) from American College of Chest Physicians</a:t>
            </a:r>
          </a:p>
          <a:p>
            <a:r>
              <a:rPr lang="en-US" dirty="0"/>
              <a:t>Six Insights to Make Better Academic Conference Posters </a:t>
            </a:r>
            <a:r>
              <a:rPr lang="en-US" dirty="0">
                <a:hlinkClick r:id="rId10"/>
              </a:rPr>
              <a:t>https://journals.sagepub.com/doi/full/10.1177/1609406919862370</a:t>
            </a:r>
            <a:r>
              <a:rPr lang="en-US" dirty="0"/>
              <a:t> </a:t>
            </a:r>
          </a:p>
          <a:p>
            <a:r>
              <a:rPr lang="en-US" dirty="0">
                <a:hlinkClick r:id="rId11"/>
              </a:rPr>
              <a:t>https://methodos.hypotheses.org/1460</a:t>
            </a:r>
            <a:r>
              <a:rPr lang="en-US" dirty="0"/>
              <a:t> </a:t>
            </a:r>
          </a:p>
        </p:txBody>
      </p:sp>
    </p:spTree>
    <p:extLst>
      <p:ext uri="{BB962C8B-B14F-4D97-AF65-F5344CB8AC3E}">
        <p14:creationId xmlns:p14="http://schemas.microsoft.com/office/powerpoint/2010/main" val="27172282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8BC6-853B-A24D-9118-5A8700B7725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D32E04F-9AD6-0F4E-9C31-F71CBB2E9275}"/>
              </a:ext>
            </a:extLst>
          </p:cNvPr>
          <p:cNvSpPr>
            <a:spLocks noGrp="1"/>
          </p:cNvSpPr>
          <p:nvPr>
            <p:ph type="body" idx="1"/>
          </p:nvPr>
        </p:nvSpPr>
        <p:spPr/>
        <p:txBody>
          <a:bodyPr/>
          <a:lstStyle/>
          <a:p>
            <a:r>
              <a:rPr lang="en-US" dirty="0"/>
              <a:t>For data Viz- Alberto Cairo, </a:t>
            </a:r>
            <a:r>
              <a:rPr lang="en-US" dirty="0">
                <a:hlinkClick r:id="rId2"/>
              </a:rPr>
              <a:t>blog</a:t>
            </a:r>
            <a:endParaRPr lang="en-US" dirty="0"/>
          </a:p>
          <a:p>
            <a:r>
              <a:rPr lang="en-US" dirty="0">
                <a:hlinkClick r:id="rId3"/>
              </a:rPr>
              <a:t>https://www.nature.com/articles/nclimate3162</a:t>
            </a:r>
            <a:endParaRPr lang="en-US" dirty="0"/>
          </a:p>
          <a:p>
            <a:r>
              <a:rPr lang="en-US" dirty="0"/>
              <a:t> </a:t>
            </a:r>
          </a:p>
          <a:p>
            <a:endParaRPr lang="en-US" dirty="0"/>
          </a:p>
        </p:txBody>
      </p:sp>
    </p:spTree>
    <p:extLst>
      <p:ext uri="{BB962C8B-B14F-4D97-AF65-F5344CB8AC3E}">
        <p14:creationId xmlns:p14="http://schemas.microsoft.com/office/powerpoint/2010/main" val="33126827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8A562-4B08-A849-9B08-897B917E0F85}"/>
              </a:ext>
            </a:extLst>
          </p:cNvPr>
          <p:cNvSpPr>
            <a:spLocks noGrp="1"/>
          </p:cNvSpPr>
          <p:nvPr>
            <p:ph type="title"/>
          </p:nvPr>
        </p:nvSpPr>
        <p:spPr/>
        <p:txBody>
          <a:bodyPr/>
          <a:lstStyle/>
          <a:p>
            <a:r>
              <a:rPr lang="en-US" dirty="0"/>
              <a:t>Refs</a:t>
            </a:r>
          </a:p>
        </p:txBody>
      </p:sp>
      <p:sp>
        <p:nvSpPr>
          <p:cNvPr id="3" name="Text Placeholder 2">
            <a:extLst>
              <a:ext uri="{FF2B5EF4-FFF2-40B4-BE49-F238E27FC236}">
                <a16:creationId xmlns:a16="http://schemas.microsoft.com/office/drawing/2014/main" id="{15CE0F9B-EDDD-E04A-90EF-569A402C872C}"/>
              </a:ext>
            </a:extLst>
          </p:cNvPr>
          <p:cNvSpPr>
            <a:spLocks noGrp="1"/>
          </p:cNvSpPr>
          <p:nvPr>
            <p:ph type="body" idx="1"/>
          </p:nvPr>
        </p:nvSpPr>
        <p:spPr/>
        <p:txBody>
          <a:bodyPr/>
          <a:lstStyle/>
          <a:p>
            <a:r>
              <a:rPr lang="en-US" dirty="0"/>
              <a:t>Carter, M. (2013) Designing Science Presentations: A Visual Guide to Figures, Papers, Slides, Posters, and More.</a:t>
            </a:r>
            <a:r>
              <a:rPr lang="en-US" dirty="0">
                <a:hlinkClick r:id="rId2"/>
              </a:rPr>
              <a:t> https://doi.org/10.1016/C2010-0-67985-5</a:t>
            </a:r>
            <a:r>
              <a:rPr lang="en-US" dirty="0"/>
              <a:t> </a:t>
            </a:r>
            <a:r>
              <a:rPr lang="en-US" dirty="0">
                <a:hlinkClick r:id="rId3"/>
              </a:rPr>
              <a:t>https://www.sciencedirect.com/book/9780123859693/designing-science-presentations</a:t>
            </a:r>
            <a:endParaRPr lang="en-US" dirty="0"/>
          </a:p>
          <a:p>
            <a:r>
              <a:rPr lang="en-US" dirty="0"/>
              <a:t>Irish, R. (2015) Writing in Engineering a Brief Guide</a:t>
            </a:r>
          </a:p>
          <a:p>
            <a:endParaRPr lang="en-US" dirty="0"/>
          </a:p>
        </p:txBody>
      </p:sp>
    </p:spTree>
    <p:extLst>
      <p:ext uri="{BB962C8B-B14F-4D97-AF65-F5344CB8AC3E}">
        <p14:creationId xmlns:p14="http://schemas.microsoft.com/office/powerpoint/2010/main" val="382527564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A644A-DE6C-DC40-9E57-9B4250E4A3DE}"/>
              </a:ext>
            </a:extLst>
          </p:cNvPr>
          <p:cNvSpPr>
            <a:spLocks noGrp="1"/>
          </p:cNvSpPr>
          <p:nvPr>
            <p:ph type="title"/>
          </p:nvPr>
        </p:nvSpPr>
        <p:spPr/>
        <p:txBody>
          <a:bodyPr/>
          <a:lstStyle/>
          <a:p>
            <a:r>
              <a:rPr lang="en-US" dirty="0"/>
              <a:t>Resources bonus- ppt</a:t>
            </a:r>
          </a:p>
        </p:txBody>
      </p:sp>
      <p:sp>
        <p:nvSpPr>
          <p:cNvPr id="3" name="Text Placeholder 2">
            <a:extLst>
              <a:ext uri="{FF2B5EF4-FFF2-40B4-BE49-F238E27FC236}">
                <a16:creationId xmlns:a16="http://schemas.microsoft.com/office/drawing/2014/main" id="{2F1E74EF-A939-824C-9B18-FE10761EAEC9}"/>
              </a:ext>
            </a:extLst>
          </p:cNvPr>
          <p:cNvSpPr>
            <a:spLocks noGrp="1"/>
          </p:cNvSpPr>
          <p:nvPr>
            <p:ph type="body" idx="1"/>
          </p:nvPr>
        </p:nvSpPr>
        <p:spPr/>
        <p:txBody>
          <a:bodyPr/>
          <a:lstStyle/>
          <a:p>
            <a:r>
              <a:rPr lang="en-US" dirty="0">
                <a:hlinkClick r:id="rId2"/>
              </a:rPr>
              <a:t>https://grad.uc.edu/content/dam/refresh/grad-62/docs/prof-devel/expo/Creating-Poster-Presentations-Using-PowerPoint-2010.pdf</a:t>
            </a:r>
            <a:endParaRPr lang="en-US" dirty="0"/>
          </a:p>
          <a:p>
            <a:r>
              <a:rPr lang="en-US" dirty="0">
                <a:hlinkClick r:id="rId3"/>
              </a:rPr>
              <a:t>https://libguides.tru.ca/academicposters/size</a:t>
            </a:r>
            <a:endParaRPr lang="en-US" dirty="0"/>
          </a:p>
          <a:p>
            <a:r>
              <a:rPr lang="en-US" b="1" dirty="0"/>
              <a:t>Mortal Sins in Poster Presentations or How to Give the Poster No One Remembers </a:t>
            </a:r>
            <a:r>
              <a:rPr lang="en-US" dirty="0">
                <a:hlinkClick r:id="rId4"/>
              </a:rPr>
              <a:t>https://web.archive.org/web/20150906151920/http://www.sicb.org/newsletters/fa97nl/sicb/poster.html</a:t>
            </a:r>
            <a:endParaRPr lang="en-US" dirty="0"/>
          </a:p>
          <a:p>
            <a:endParaRPr lang="en-US" b="1" dirty="0"/>
          </a:p>
          <a:p>
            <a:endParaRPr lang="en-US" dirty="0"/>
          </a:p>
          <a:p>
            <a:endParaRPr lang="en-US" dirty="0"/>
          </a:p>
          <a:p>
            <a:endParaRPr lang="en-US" dirty="0"/>
          </a:p>
        </p:txBody>
      </p:sp>
    </p:spTree>
    <p:extLst>
      <p:ext uri="{BB962C8B-B14F-4D97-AF65-F5344CB8AC3E}">
        <p14:creationId xmlns:p14="http://schemas.microsoft.com/office/powerpoint/2010/main" val="381829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E51B-FC0A-0F47-9025-BDC4FF6CC33A}"/>
              </a:ext>
            </a:extLst>
          </p:cNvPr>
          <p:cNvSpPr>
            <a:spLocks noGrp="1"/>
          </p:cNvSpPr>
          <p:nvPr>
            <p:ph type="title"/>
          </p:nvPr>
        </p:nvSpPr>
        <p:spPr/>
        <p:txBody>
          <a:bodyPr/>
          <a:lstStyle/>
          <a:p>
            <a:r>
              <a:rPr lang="en-US" dirty="0"/>
              <a:t>Titles- more examples</a:t>
            </a:r>
          </a:p>
        </p:txBody>
      </p:sp>
      <p:sp>
        <p:nvSpPr>
          <p:cNvPr id="3" name="Text Placeholder 2">
            <a:extLst>
              <a:ext uri="{FF2B5EF4-FFF2-40B4-BE49-F238E27FC236}">
                <a16:creationId xmlns:a16="http://schemas.microsoft.com/office/drawing/2014/main" id="{ECFC3BDE-8346-6C4B-A31D-073424BEF22F}"/>
              </a:ext>
            </a:extLst>
          </p:cNvPr>
          <p:cNvSpPr>
            <a:spLocks noGrp="1"/>
          </p:cNvSpPr>
          <p:nvPr>
            <p:ph type="body" idx="1"/>
          </p:nvPr>
        </p:nvSpPr>
        <p:spPr/>
        <p:txBody>
          <a:bodyPr/>
          <a:lstStyle/>
          <a:p>
            <a:r>
              <a:rPr lang="en-US" i="1" dirty="0"/>
              <a:t>Old: A method for </a:t>
            </a:r>
            <a:r>
              <a:rPr lang="en-US" i="1" u="sng" dirty="0"/>
              <a:t>performing</a:t>
            </a:r>
            <a:r>
              <a:rPr lang="en-US" i="1" dirty="0"/>
              <a:t> </a:t>
            </a:r>
            <a:r>
              <a:rPr lang="en-US" b="1" i="1" dirty="0"/>
              <a:t>diagnostics</a:t>
            </a:r>
            <a:r>
              <a:rPr lang="en-US" i="1" dirty="0"/>
              <a:t> of </a:t>
            </a:r>
            <a:r>
              <a:rPr lang="en-US" b="1" i="1" dirty="0"/>
              <a:t>resiliently mounted </a:t>
            </a:r>
            <a:r>
              <a:rPr lang="en-US" i="1" dirty="0"/>
              <a:t>rotational </a:t>
            </a:r>
            <a:r>
              <a:rPr lang="en-US" b="1" i="1" dirty="0"/>
              <a:t>machinery</a:t>
            </a:r>
            <a:r>
              <a:rPr lang="en-US" i="1" dirty="0"/>
              <a:t> </a:t>
            </a:r>
            <a:r>
              <a:rPr lang="en-US" i="1" u="sng" dirty="0"/>
              <a:t>utilizing</a:t>
            </a:r>
            <a:r>
              <a:rPr lang="en-US" i="1" dirty="0"/>
              <a:t> voltage and vibration measurements made during </a:t>
            </a:r>
            <a:r>
              <a:rPr lang="en-US" b="1" i="1" dirty="0"/>
              <a:t>spin-down transients</a:t>
            </a:r>
            <a:r>
              <a:rPr lang="en-US" i="1" dirty="0"/>
              <a:t> as the rotor slowed from rated speed to stand-still</a:t>
            </a:r>
            <a:endParaRPr lang="en-US" dirty="0"/>
          </a:p>
          <a:p>
            <a:pPr lvl="1"/>
            <a:r>
              <a:rPr lang="en-US" i="1" dirty="0"/>
              <a:t>New: Using Spin-down Transients for Diagnostics of Resiliently Mounted Machines</a:t>
            </a:r>
          </a:p>
          <a:p>
            <a:pPr lvl="1"/>
            <a:r>
              <a:rPr lang="en-US" dirty="0">
                <a:hlinkClick r:id="rId2"/>
              </a:rPr>
              <a:t>https://mitcommlab.mit.edu/cheme/commkit/poster/</a:t>
            </a:r>
            <a:endParaRPr lang="en-US" dirty="0"/>
          </a:p>
          <a:p>
            <a:endParaRPr lang="en-US" dirty="0"/>
          </a:p>
        </p:txBody>
      </p:sp>
    </p:spTree>
    <p:extLst>
      <p:ext uri="{BB962C8B-B14F-4D97-AF65-F5344CB8AC3E}">
        <p14:creationId xmlns:p14="http://schemas.microsoft.com/office/powerpoint/2010/main" val="39334935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6398E-A511-AD44-B6E3-A43E5C28A8D9}"/>
              </a:ext>
            </a:extLst>
          </p:cNvPr>
          <p:cNvSpPr>
            <a:spLocks noGrp="1"/>
          </p:cNvSpPr>
          <p:nvPr>
            <p:ph type="body" sz="quarter" idx="10"/>
          </p:nvPr>
        </p:nvSpPr>
        <p:spPr>
          <a:xfrm>
            <a:off x="1" y="5200651"/>
            <a:ext cx="12191999" cy="1714500"/>
          </a:xfrm>
          <a:ln>
            <a:noFill/>
          </a:ln>
        </p:spPr>
        <p:style>
          <a:lnRef idx="2">
            <a:schemeClr val="accent1"/>
          </a:lnRef>
          <a:fillRef idx="1">
            <a:schemeClr val="lt1"/>
          </a:fillRef>
          <a:effectRef idx="0">
            <a:schemeClr val="accent1"/>
          </a:effectRef>
          <a:fontRef idx="minor">
            <a:schemeClr val="dk1"/>
          </a:fontRef>
        </p:style>
        <p:txBody>
          <a:bodyPr/>
          <a:lstStyle/>
          <a:p>
            <a:r>
              <a:rPr lang="en-US" sz="5333" b="1" cap="none" dirty="0" err="1">
                <a:solidFill>
                  <a:schemeClr val="tx1">
                    <a:lumMod val="75000"/>
                  </a:schemeClr>
                </a:solidFill>
              </a:rPr>
              <a:t>bit.ly</a:t>
            </a:r>
            <a:r>
              <a:rPr lang="en-US" sz="5333" b="1" cap="none" dirty="0">
                <a:solidFill>
                  <a:schemeClr val="tx1">
                    <a:lumMod val="75000"/>
                  </a:schemeClr>
                </a:solidFill>
              </a:rPr>
              <a:t>/SEASGWL</a:t>
            </a:r>
          </a:p>
          <a:p>
            <a:r>
              <a:rPr lang="en-US" sz="4267" cap="none" dirty="0" err="1">
                <a:solidFill>
                  <a:schemeClr val="accent1">
                    <a:lumMod val="50000"/>
                  </a:schemeClr>
                </a:solidFill>
              </a:rPr>
              <a:t>gradwritinglab@virginia.edu</a:t>
            </a:r>
            <a:endParaRPr lang="en-US" sz="4267" cap="none" dirty="0">
              <a:solidFill>
                <a:schemeClr val="accent1">
                  <a:lumMod val="50000"/>
                </a:schemeClr>
              </a:solidFill>
            </a:endParaRPr>
          </a:p>
        </p:txBody>
      </p:sp>
    </p:spTree>
    <p:extLst>
      <p:ext uri="{BB962C8B-B14F-4D97-AF65-F5344CB8AC3E}">
        <p14:creationId xmlns:p14="http://schemas.microsoft.com/office/powerpoint/2010/main" val="112248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18C26-FCAA-814B-B3F7-D9EB0CBD5846}"/>
              </a:ext>
            </a:extLst>
          </p:cNvPr>
          <p:cNvSpPr>
            <a:spLocks noGrp="1"/>
          </p:cNvSpPr>
          <p:nvPr>
            <p:ph type="title"/>
          </p:nvPr>
        </p:nvSpPr>
        <p:spPr/>
        <p:txBody>
          <a:bodyPr/>
          <a:lstStyle/>
          <a:p>
            <a:r>
              <a:rPr lang="en-US" dirty="0"/>
              <a:t>Layout &amp; composition</a:t>
            </a:r>
          </a:p>
        </p:txBody>
      </p:sp>
    </p:spTree>
    <p:extLst>
      <p:ext uri="{BB962C8B-B14F-4D97-AF65-F5344CB8AC3E}">
        <p14:creationId xmlns:p14="http://schemas.microsoft.com/office/powerpoint/2010/main" val="242656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D886A-3975-774A-AEF0-E8A009B82D79}"/>
              </a:ext>
            </a:extLst>
          </p:cNvPr>
          <p:cNvSpPr>
            <a:spLocks noGrp="1"/>
          </p:cNvSpPr>
          <p:nvPr>
            <p:ph type="title"/>
          </p:nvPr>
        </p:nvSpPr>
        <p:spPr/>
        <p:txBody>
          <a:bodyPr/>
          <a:lstStyle/>
          <a:p>
            <a:r>
              <a:rPr lang="en-US" dirty="0"/>
              <a:t>Layout &amp; composition</a:t>
            </a:r>
          </a:p>
        </p:txBody>
      </p:sp>
      <p:sp>
        <p:nvSpPr>
          <p:cNvPr id="3" name="Text Placeholder 2">
            <a:extLst>
              <a:ext uri="{FF2B5EF4-FFF2-40B4-BE49-F238E27FC236}">
                <a16:creationId xmlns:a16="http://schemas.microsoft.com/office/drawing/2014/main" id="{CFE3FDEF-6A55-3D4D-944C-1302D78BC46F}"/>
              </a:ext>
            </a:extLst>
          </p:cNvPr>
          <p:cNvSpPr>
            <a:spLocks noGrp="1"/>
          </p:cNvSpPr>
          <p:nvPr>
            <p:ph type="body" idx="1"/>
          </p:nvPr>
        </p:nvSpPr>
        <p:spPr/>
        <p:txBody>
          <a:bodyPr/>
          <a:lstStyle/>
          <a:p>
            <a:r>
              <a:rPr lang="en-US" dirty="0"/>
              <a:t>Purpose, context, audience dependent</a:t>
            </a:r>
          </a:p>
          <a:p>
            <a:endParaRPr lang="en-US" dirty="0"/>
          </a:p>
          <a:p>
            <a:r>
              <a:rPr lang="en-US" dirty="0"/>
              <a:t>Clarity &amp; organization</a:t>
            </a:r>
          </a:p>
          <a:p>
            <a:pPr lvl="1"/>
            <a:r>
              <a:rPr lang="en-US" dirty="0"/>
              <a:t>Reading/presenting order</a:t>
            </a:r>
          </a:p>
          <a:p>
            <a:pPr lvl="1"/>
            <a:r>
              <a:rPr lang="en-US" dirty="0"/>
              <a:t>Left to right, top to bottom</a:t>
            </a:r>
          </a:p>
          <a:p>
            <a:pPr lvl="1"/>
            <a:endParaRPr lang="en-US" dirty="0"/>
          </a:p>
          <a:p>
            <a:r>
              <a:rPr lang="en-US" dirty="0"/>
              <a:t>BUT- No one is going to read your poster all the way through</a:t>
            </a:r>
          </a:p>
          <a:p>
            <a:endParaRPr lang="en-US" dirty="0"/>
          </a:p>
        </p:txBody>
      </p:sp>
    </p:spTree>
    <p:extLst>
      <p:ext uri="{BB962C8B-B14F-4D97-AF65-F5344CB8AC3E}">
        <p14:creationId xmlns:p14="http://schemas.microsoft.com/office/powerpoint/2010/main" val="42345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122B-208B-1240-A608-A0D38B0F3147}"/>
              </a:ext>
            </a:extLst>
          </p:cNvPr>
          <p:cNvSpPr>
            <a:spLocks noGrp="1"/>
          </p:cNvSpPr>
          <p:nvPr>
            <p:ph type="title"/>
          </p:nvPr>
        </p:nvSpPr>
        <p:spPr/>
        <p:txBody>
          <a:bodyPr/>
          <a:lstStyle/>
          <a:p>
            <a:r>
              <a:rPr lang="en-US" dirty="0"/>
              <a:t>Image&gt;Text</a:t>
            </a:r>
          </a:p>
        </p:txBody>
      </p:sp>
      <p:sp>
        <p:nvSpPr>
          <p:cNvPr id="3" name="Text Placeholder 2">
            <a:extLst>
              <a:ext uri="{FF2B5EF4-FFF2-40B4-BE49-F238E27FC236}">
                <a16:creationId xmlns:a16="http://schemas.microsoft.com/office/drawing/2014/main" id="{06AA2056-3558-F448-BBE9-56CBB246A8A7}"/>
              </a:ext>
            </a:extLst>
          </p:cNvPr>
          <p:cNvSpPr>
            <a:spLocks noGrp="1"/>
          </p:cNvSpPr>
          <p:nvPr>
            <p:ph type="body" idx="1"/>
          </p:nvPr>
        </p:nvSpPr>
        <p:spPr/>
        <p:txBody>
          <a:bodyPr/>
          <a:lstStyle/>
          <a:p>
            <a:r>
              <a:rPr lang="en-US" dirty="0"/>
              <a:t>20% text, 40% image, 40% blank space </a:t>
            </a:r>
          </a:p>
          <a:p>
            <a:pPr lvl="1"/>
            <a:r>
              <a:rPr lang="en-US" dirty="0"/>
              <a:t>-Irish (2015)</a:t>
            </a:r>
          </a:p>
          <a:p>
            <a:r>
              <a:rPr lang="en-US" dirty="0"/>
              <a:t>20% text, 80% image </a:t>
            </a:r>
          </a:p>
          <a:p>
            <a:pPr lvl="1"/>
            <a:r>
              <a:rPr lang="en-US" dirty="0" err="1"/>
              <a:t>MITCommKits</a:t>
            </a:r>
            <a:endParaRPr lang="en-US" dirty="0"/>
          </a:p>
          <a:p>
            <a:r>
              <a:rPr lang="en-US" dirty="0"/>
              <a:t>10% title, 10% text, 80% figures</a:t>
            </a:r>
          </a:p>
          <a:p>
            <a:pPr lvl="1"/>
            <a:r>
              <a:rPr lang="en-US" dirty="0"/>
              <a:t>MIT NSE </a:t>
            </a:r>
            <a:r>
              <a:rPr lang="en-US" dirty="0" err="1"/>
              <a:t>CommKit</a:t>
            </a:r>
            <a:endParaRPr lang="en-US" dirty="0"/>
          </a:p>
        </p:txBody>
      </p:sp>
      <p:pic>
        <p:nvPicPr>
          <p:cNvPr id="5" name="Picture 4">
            <a:extLst>
              <a:ext uri="{FF2B5EF4-FFF2-40B4-BE49-F238E27FC236}">
                <a16:creationId xmlns:a16="http://schemas.microsoft.com/office/drawing/2014/main" id="{F08BF6A7-4250-0F42-88D7-EAB296C55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874" y="2569125"/>
            <a:ext cx="5255126" cy="3959342"/>
          </a:xfrm>
          <a:prstGeom prst="rect">
            <a:avLst/>
          </a:prstGeom>
        </p:spPr>
      </p:pic>
      <p:sp>
        <p:nvSpPr>
          <p:cNvPr id="6" name="TextBox 5">
            <a:extLst>
              <a:ext uri="{FF2B5EF4-FFF2-40B4-BE49-F238E27FC236}">
                <a16:creationId xmlns:a16="http://schemas.microsoft.com/office/drawing/2014/main" id="{DE3838EF-0782-9475-7FC7-9333CB45C450}"/>
              </a:ext>
            </a:extLst>
          </p:cNvPr>
          <p:cNvSpPr txBox="1"/>
          <p:nvPr/>
        </p:nvSpPr>
        <p:spPr>
          <a:xfrm>
            <a:off x="163286" y="6488668"/>
            <a:ext cx="6097978" cy="369332"/>
          </a:xfrm>
          <a:prstGeom prst="rect">
            <a:avLst/>
          </a:prstGeom>
          <a:noFill/>
          <a:ln>
            <a:noFill/>
          </a:ln>
        </p:spPr>
        <p:txBody>
          <a:bodyPr wrap="square">
            <a:spAutoFit/>
          </a:bodyPr>
          <a:lstStyle/>
          <a:p>
            <a:r>
              <a:rPr lang="en-US" dirty="0"/>
              <a:t>https://</a:t>
            </a:r>
            <a:r>
              <a:rPr lang="en-US" dirty="0" err="1"/>
              <a:t>mitcommlab.mit.edu</a:t>
            </a:r>
            <a:r>
              <a:rPr lang="en-US" dirty="0"/>
              <a:t>/</a:t>
            </a:r>
            <a:r>
              <a:rPr lang="en-US" dirty="0" err="1"/>
              <a:t>nse</a:t>
            </a:r>
            <a:r>
              <a:rPr lang="en-US" dirty="0"/>
              <a:t>/</a:t>
            </a:r>
            <a:r>
              <a:rPr lang="en-US" dirty="0" err="1"/>
              <a:t>commkit</a:t>
            </a:r>
            <a:r>
              <a:rPr lang="en-US" dirty="0"/>
              <a:t>/poster/</a:t>
            </a:r>
          </a:p>
        </p:txBody>
      </p:sp>
    </p:spTree>
    <p:extLst>
      <p:ext uri="{BB962C8B-B14F-4D97-AF65-F5344CB8AC3E}">
        <p14:creationId xmlns:p14="http://schemas.microsoft.com/office/powerpoint/2010/main" val="2167002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58E6E-6C16-3A48-B6A2-1CF6AC8B011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08F0710-14B9-E24A-8548-D0C924AE086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3338AA46-075E-BF47-A4F9-10DE34E3E526}"/>
              </a:ext>
            </a:extLst>
          </p:cNvPr>
          <p:cNvPicPr>
            <a:picLocks noChangeAspect="1"/>
          </p:cNvPicPr>
          <p:nvPr/>
        </p:nvPicPr>
        <p:blipFill>
          <a:blip r:embed="rId3"/>
          <a:stretch>
            <a:fillRect/>
          </a:stretch>
        </p:blipFill>
        <p:spPr>
          <a:xfrm>
            <a:off x="566957" y="38800"/>
            <a:ext cx="4330713" cy="6690482"/>
          </a:xfrm>
          <a:prstGeom prst="rect">
            <a:avLst/>
          </a:prstGeom>
        </p:spPr>
      </p:pic>
      <p:pic>
        <p:nvPicPr>
          <p:cNvPr id="6" name="Picture 5">
            <a:extLst>
              <a:ext uri="{FF2B5EF4-FFF2-40B4-BE49-F238E27FC236}">
                <a16:creationId xmlns:a16="http://schemas.microsoft.com/office/drawing/2014/main" id="{E44B423E-26E6-3448-BB48-681EB950F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514" y="0"/>
            <a:ext cx="5601786" cy="6858000"/>
          </a:xfrm>
          <a:prstGeom prst="rect">
            <a:avLst/>
          </a:prstGeom>
        </p:spPr>
      </p:pic>
      <p:cxnSp>
        <p:nvCxnSpPr>
          <p:cNvPr id="8" name="Straight Connector 7">
            <a:extLst>
              <a:ext uri="{FF2B5EF4-FFF2-40B4-BE49-F238E27FC236}">
                <a16:creationId xmlns:a16="http://schemas.microsoft.com/office/drawing/2014/main" id="{00A13AD2-ED3A-BF4B-823E-21703B51BA5F}"/>
              </a:ext>
            </a:extLst>
          </p:cNvPr>
          <p:cNvCxnSpPr/>
          <p:nvPr/>
        </p:nvCxnSpPr>
        <p:spPr>
          <a:xfrm>
            <a:off x="2764971" y="653144"/>
            <a:ext cx="58238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1E89030-473B-D346-934E-AA7B52C53D53}"/>
              </a:ext>
            </a:extLst>
          </p:cNvPr>
          <p:cNvCxnSpPr/>
          <p:nvPr/>
        </p:nvCxnSpPr>
        <p:spPr>
          <a:xfrm>
            <a:off x="7116829" y="6569530"/>
            <a:ext cx="582387"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5949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CCBA-0969-0247-9EA4-F1C8F823CAB4}"/>
              </a:ext>
            </a:extLst>
          </p:cNvPr>
          <p:cNvSpPr>
            <a:spLocks noGrp="1"/>
          </p:cNvSpPr>
          <p:nvPr>
            <p:ph type="title"/>
          </p:nvPr>
        </p:nvSpPr>
        <p:spPr/>
        <p:txBody>
          <a:bodyPr/>
          <a:lstStyle/>
          <a:p>
            <a:r>
              <a:rPr lang="en-US" dirty="0"/>
              <a:t>Content</a:t>
            </a:r>
          </a:p>
        </p:txBody>
      </p:sp>
      <p:sp>
        <p:nvSpPr>
          <p:cNvPr id="3" name="Text Placeholder 2">
            <a:extLst>
              <a:ext uri="{FF2B5EF4-FFF2-40B4-BE49-F238E27FC236}">
                <a16:creationId xmlns:a16="http://schemas.microsoft.com/office/drawing/2014/main" id="{2D003B83-D34A-BA4B-89A0-0FE4BC5185ED}"/>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8CCA91B-9F48-4345-94B0-7B0CE9304CBE}"/>
              </a:ext>
            </a:extLst>
          </p:cNvPr>
          <p:cNvSpPr/>
          <p:nvPr/>
        </p:nvSpPr>
        <p:spPr>
          <a:xfrm>
            <a:off x="4642883" y="6343801"/>
            <a:ext cx="7350642" cy="369332"/>
          </a:xfrm>
          <a:prstGeom prst="rect">
            <a:avLst/>
          </a:prstGeom>
        </p:spPr>
        <p:txBody>
          <a:bodyPr wrap="square">
            <a:spAutoFit/>
          </a:bodyPr>
          <a:lstStyle/>
          <a:p>
            <a:r>
              <a:rPr lang="en-US" dirty="0">
                <a:solidFill>
                  <a:schemeClr val="tx2"/>
                </a:solidFill>
              </a:rPr>
              <a:t>https://</a:t>
            </a:r>
            <a:r>
              <a:rPr lang="en-US" dirty="0" err="1">
                <a:solidFill>
                  <a:schemeClr val="tx2"/>
                </a:solidFill>
              </a:rPr>
              <a:t>twitter.com</a:t>
            </a:r>
            <a:r>
              <a:rPr lang="en-US" dirty="0">
                <a:solidFill>
                  <a:schemeClr val="tx2"/>
                </a:solidFill>
              </a:rPr>
              <a:t>/</a:t>
            </a:r>
            <a:r>
              <a:rPr lang="en-US" dirty="0" err="1">
                <a:solidFill>
                  <a:schemeClr val="tx2"/>
                </a:solidFill>
              </a:rPr>
              <a:t>redpenblackpen</a:t>
            </a:r>
            <a:r>
              <a:rPr lang="en-US" dirty="0">
                <a:solidFill>
                  <a:schemeClr val="tx2"/>
                </a:solidFill>
              </a:rPr>
              <a:t>/status/1050417709106704384</a:t>
            </a:r>
          </a:p>
        </p:txBody>
      </p:sp>
      <p:pic>
        <p:nvPicPr>
          <p:cNvPr id="6" name="Picture 5">
            <a:extLst>
              <a:ext uri="{FF2B5EF4-FFF2-40B4-BE49-F238E27FC236}">
                <a16:creationId xmlns:a16="http://schemas.microsoft.com/office/drawing/2014/main" id="{467B7A7D-E356-8544-9DE6-28F31E2E5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747" y="1404009"/>
            <a:ext cx="11579777" cy="3976065"/>
          </a:xfrm>
          <a:prstGeom prst="rect">
            <a:avLst/>
          </a:prstGeom>
        </p:spPr>
      </p:pic>
    </p:spTree>
    <p:extLst>
      <p:ext uri="{BB962C8B-B14F-4D97-AF65-F5344CB8AC3E}">
        <p14:creationId xmlns:p14="http://schemas.microsoft.com/office/powerpoint/2010/main" val="974295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153C-4604-D744-B70D-424F755BAE34}"/>
              </a:ext>
            </a:extLst>
          </p:cNvPr>
          <p:cNvSpPr>
            <a:spLocks noGrp="1"/>
          </p:cNvSpPr>
          <p:nvPr>
            <p:ph type="title"/>
          </p:nvPr>
        </p:nvSpPr>
        <p:spPr/>
        <p:txBody>
          <a:bodyPr/>
          <a:lstStyle/>
          <a:p>
            <a:r>
              <a:rPr lang="en-US" dirty="0"/>
              <a:t>Content Inclusion</a:t>
            </a:r>
          </a:p>
        </p:txBody>
      </p:sp>
      <p:sp>
        <p:nvSpPr>
          <p:cNvPr id="3" name="Text Placeholder 2">
            <a:extLst>
              <a:ext uri="{FF2B5EF4-FFF2-40B4-BE49-F238E27FC236}">
                <a16:creationId xmlns:a16="http://schemas.microsoft.com/office/drawing/2014/main" id="{065F7EEA-3B7A-0347-A2C9-6A231BA78FA1}"/>
              </a:ext>
            </a:extLst>
          </p:cNvPr>
          <p:cNvSpPr>
            <a:spLocks noGrp="1"/>
          </p:cNvSpPr>
          <p:nvPr>
            <p:ph type="body" idx="1"/>
          </p:nvPr>
        </p:nvSpPr>
        <p:spPr/>
        <p:txBody>
          <a:bodyPr/>
          <a:lstStyle/>
          <a:p>
            <a:r>
              <a:rPr lang="en-US" dirty="0"/>
              <a:t>Know your context, audience &amp; purpose</a:t>
            </a:r>
          </a:p>
          <a:p>
            <a:r>
              <a:rPr lang="en-US" dirty="0"/>
              <a:t>Identify 1 main message &amp; appropriate scope</a:t>
            </a:r>
          </a:p>
          <a:p>
            <a:r>
              <a:rPr lang="en-US" dirty="0"/>
              <a:t>Test all content vs the above</a:t>
            </a:r>
          </a:p>
          <a:p>
            <a:r>
              <a:rPr lang="en-US" dirty="0"/>
              <a:t>Can you clearly convey it in a figure/image/diagram?</a:t>
            </a:r>
          </a:p>
          <a:p>
            <a:r>
              <a:rPr lang="en-US" dirty="0"/>
              <a:t>If not- what is the core message? Write in bullets</a:t>
            </a:r>
          </a:p>
          <a:p>
            <a:endParaRPr lang="en-US" dirty="0"/>
          </a:p>
          <a:p>
            <a:r>
              <a:rPr lang="en-US" dirty="0"/>
              <a:t>Broader audience = less precise info (still accurate)</a:t>
            </a:r>
          </a:p>
          <a:p>
            <a:r>
              <a:rPr lang="en-US" dirty="0"/>
              <a:t>Level of detail poster&lt;talk&lt;paper</a:t>
            </a:r>
          </a:p>
          <a:p>
            <a:endParaRPr lang="en-US" dirty="0"/>
          </a:p>
          <a:p>
            <a:endParaRPr lang="en-US" dirty="0"/>
          </a:p>
        </p:txBody>
      </p:sp>
    </p:spTree>
    <p:extLst>
      <p:ext uri="{BB962C8B-B14F-4D97-AF65-F5344CB8AC3E}">
        <p14:creationId xmlns:p14="http://schemas.microsoft.com/office/powerpoint/2010/main" val="38315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0262-6A16-1749-8050-43DC90DBAA12}"/>
              </a:ext>
            </a:extLst>
          </p:cNvPr>
          <p:cNvSpPr>
            <a:spLocks noGrp="1"/>
          </p:cNvSpPr>
          <p:nvPr>
            <p:ph type="title"/>
          </p:nvPr>
        </p:nvSpPr>
        <p:spPr/>
        <p:txBody>
          <a:bodyPr/>
          <a:lstStyle/>
          <a:p>
            <a:r>
              <a:rPr lang="en-US" dirty="0"/>
              <a:t>Layout</a:t>
            </a:r>
          </a:p>
        </p:txBody>
      </p:sp>
      <p:sp>
        <p:nvSpPr>
          <p:cNvPr id="3" name="Text Placeholder 2">
            <a:extLst>
              <a:ext uri="{FF2B5EF4-FFF2-40B4-BE49-F238E27FC236}">
                <a16:creationId xmlns:a16="http://schemas.microsoft.com/office/drawing/2014/main" id="{7BD348CA-2D91-AA46-9898-9FA4ECBE00D2}"/>
              </a:ext>
            </a:extLst>
          </p:cNvPr>
          <p:cNvSpPr>
            <a:spLocks noGrp="1"/>
          </p:cNvSpPr>
          <p:nvPr>
            <p:ph type="body" idx="1"/>
          </p:nvPr>
        </p:nvSpPr>
        <p:spPr/>
        <p:txBody>
          <a:bodyPr/>
          <a:lstStyle/>
          <a:p>
            <a:r>
              <a:rPr lang="en-US" dirty="0"/>
              <a:t>Many options &amp; choices</a:t>
            </a:r>
          </a:p>
          <a:p>
            <a:r>
              <a:rPr lang="en-US" dirty="0"/>
              <a:t>What can be seen overheads &amp; in context?</a:t>
            </a:r>
          </a:p>
          <a:p>
            <a:r>
              <a:rPr lang="en-US" dirty="0"/>
              <a:t>What is most important?</a:t>
            </a:r>
          </a:p>
          <a:p>
            <a:r>
              <a:rPr lang="en-US" dirty="0"/>
              <a:t>What will draw interest?</a:t>
            </a:r>
          </a:p>
          <a:p>
            <a:r>
              <a:rPr lang="en-US" dirty="0"/>
              <a:t>Don’t HAVE to do IMRD or columns</a:t>
            </a:r>
          </a:p>
          <a:p>
            <a:endParaRPr lang="en-US" dirty="0"/>
          </a:p>
          <a:p>
            <a:r>
              <a:rPr lang="en-US" dirty="0"/>
              <a:t>Consideration &amp; strategic use of</a:t>
            </a:r>
          </a:p>
          <a:p>
            <a:pPr lvl="1"/>
            <a:r>
              <a:rPr lang="en-US" dirty="0"/>
              <a:t>Hierarchy</a:t>
            </a:r>
          </a:p>
          <a:p>
            <a:pPr lvl="1"/>
            <a:r>
              <a:rPr lang="en-US" dirty="0"/>
              <a:t>Proportions </a:t>
            </a:r>
          </a:p>
          <a:p>
            <a:pPr lvl="1"/>
            <a:r>
              <a:rPr lang="en-US" dirty="0"/>
              <a:t>Eye level area</a:t>
            </a:r>
          </a:p>
          <a:p>
            <a:pPr lvl="1"/>
            <a:r>
              <a:rPr lang="en-US" dirty="0"/>
              <a:t>Size &amp; location</a:t>
            </a:r>
          </a:p>
          <a:p>
            <a:endParaRPr lang="en-US" dirty="0"/>
          </a:p>
          <a:p>
            <a:endParaRPr lang="en-US" dirty="0"/>
          </a:p>
          <a:p>
            <a:endParaRPr lang="en-US" dirty="0"/>
          </a:p>
        </p:txBody>
      </p:sp>
      <p:sp>
        <p:nvSpPr>
          <p:cNvPr id="4" name="TextBox 3">
            <a:extLst>
              <a:ext uri="{FF2B5EF4-FFF2-40B4-BE49-F238E27FC236}">
                <a16:creationId xmlns:a16="http://schemas.microsoft.com/office/drawing/2014/main" id="{B84ABA7B-FD7B-C94A-BFCC-4D55D38FF5DF}"/>
              </a:ext>
            </a:extLst>
          </p:cNvPr>
          <p:cNvSpPr txBox="1"/>
          <p:nvPr/>
        </p:nvSpPr>
        <p:spPr>
          <a:xfrm>
            <a:off x="7239672" y="4163006"/>
            <a:ext cx="4397327" cy="615523"/>
          </a:xfrm>
          <a:prstGeom prst="rect">
            <a:avLst/>
          </a:prstGeom>
          <a:solidFill>
            <a:schemeClr val="accent6">
              <a:lumMod val="75000"/>
            </a:schemeClr>
          </a:solidFill>
          <a:ln>
            <a:noFill/>
          </a:ln>
        </p:spPr>
        <p:txBody>
          <a:bodyPr spcFirstLastPara="1" wrap="none" lIns="91425" tIns="91425" rIns="91425" bIns="91425" rtlCol="0" anchor="ctr" anchorCtr="0">
            <a:spAutoFit/>
          </a:bodyPr>
          <a:lstStyle/>
          <a:p>
            <a:pPr algn="ctr"/>
            <a:r>
              <a:rPr lang="en-US" sz="2800" b="1" dirty="0">
                <a:solidFill>
                  <a:schemeClr val="bg1"/>
                </a:solidFill>
              </a:rPr>
              <a:t>What is most important?</a:t>
            </a:r>
          </a:p>
        </p:txBody>
      </p:sp>
    </p:spTree>
    <p:extLst>
      <p:ext uri="{BB962C8B-B14F-4D97-AF65-F5344CB8AC3E}">
        <p14:creationId xmlns:p14="http://schemas.microsoft.com/office/powerpoint/2010/main" val="4046284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FB38-9136-D94C-94DA-F447C5EE44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EEA5885-9659-1C4F-8BC2-8F521296CC0F}"/>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BD491F2D-ED7A-7A4D-A06E-D7ED8C1932A3}"/>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5F466D-5868-A242-9264-24D50997CD71}"/>
              </a:ext>
            </a:extLst>
          </p:cNvPr>
          <p:cNvSpPr txBox="1"/>
          <p:nvPr/>
        </p:nvSpPr>
        <p:spPr>
          <a:xfrm>
            <a:off x="178356" y="300106"/>
            <a:ext cx="12013644" cy="1538853"/>
          </a:xfrm>
          <a:prstGeom prst="rect">
            <a:avLst/>
          </a:prstGeom>
          <a:noFill/>
          <a:ln>
            <a:noFill/>
          </a:ln>
        </p:spPr>
        <p:txBody>
          <a:bodyPr spcFirstLastPara="1" wrap="none" lIns="91425" tIns="91425" rIns="91425" bIns="91425" rtlCol="0" anchor="b" anchorCtr="0">
            <a:spAutoFit/>
          </a:bodyPr>
          <a:lstStyle/>
          <a:p>
            <a:pPr algn="r"/>
            <a:r>
              <a:rPr lang="en-US" sz="8800" b="1" dirty="0"/>
              <a:t>Woohoo Look at This!</a:t>
            </a:r>
          </a:p>
        </p:txBody>
      </p:sp>
      <p:sp>
        <p:nvSpPr>
          <p:cNvPr id="6" name="TextBox 5">
            <a:extLst>
              <a:ext uri="{FF2B5EF4-FFF2-40B4-BE49-F238E27FC236}">
                <a16:creationId xmlns:a16="http://schemas.microsoft.com/office/drawing/2014/main" id="{344F9C90-B17F-E741-9542-884C274DFDE5}"/>
              </a:ext>
            </a:extLst>
          </p:cNvPr>
          <p:cNvSpPr txBox="1"/>
          <p:nvPr/>
        </p:nvSpPr>
        <p:spPr>
          <a:xfrm>
            <a:off x="9165463" y="6313038"/>
            <a:ext cx="2877681" cy="430857"/>
          </a:xfrm>
          <a:prstGeom prst="rect">
            <a:avLst/>
          </a:prstGeom>
          <a:noFill/>
          <a:ln>
            <a:noFill/>
          </a:ln>
        </p:spPr>
        <p:txBody>
          <a:bodyPr spcFirstLastPara="1" wrap="none" lIns="91425" tIns="91425" rIns="91425" bIns="91425" rtlCol="0" anchor="b" anchorCtr="0">
            <a:spAutoFit/>
          </a:bodyPr>
          <a:lstStyle/>
          <a:p>
            <a:pPr algn="r"/>
            <a:r>
              <a:rPr lang="en-US" sz="1600" i="1" dirty="0">
                <a:solidFill>
                  <a:schemeClr val="tx2"/>
                </a:solidFill>
              </a:rPr>
              <a:t>Nope, not me, don’t look here</a:t>
            </a:r>
          </a:p>
        </p:txBody>
      </p:sp>
      <p:sp>
        <p:nvSpPr>
          <p:cNvPr id="7" name="Rounded Rectangle 6">
            <a:extLst>
              <a:ext uri="{FF2B5EF4-FFF2-40B4-BE49-F238E27FC236}">
                <a16:creationId xmlns:a16="http://schemas.microsoft.com/office/drawing/2014/main" id="{F6D21A6D-437E-5740-A334-AC577E37F632}"/>
              </a:ext>
            </a:extLst>
          </p:cNvPr>
          <p:cNvSpPr/>
          <p:nvPr/>
        </p:nvSpPr>
        <p:spPr>
          <a:xfrm>
            <a:off x="5295014" y="1838959"/>
            <a:ext cx="5912248" cy="349858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20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FB38-9136-D94C-94DA-F447C5EE44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EEA5885-9659-1C4F-8BC2-8F521296CC0F}"/>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BD491F2D-ED7A-7A4D-A06E-D7ED8C1932A3}"/>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5F466D-5868-A242-9264-24D50997CD71}"/>
              </a:ext>
            </a:extLst>
          </p:cNvPr>
          <p:cNvSpPr txBox="1"/>
          <p:nvPr/>
        </p:nvSpPr>
        <p:spPr>
          <a:xfrm>
            <a:off x="555000" y="222333"/>
            <a:ext cx="5023781" cy="738633"/>
          </a:xfrm>
          <a:prstGeom prst="rect">
            <a:avLst/>
          </a:prstGeom>
          <a:noFill/>
          <a:ln>
            <a:noFill/>
          </a:ln>
        </p:spPr>
        <p:txBody>
          <a:bodyPr spcFirstLastPara="1" wrap="none" lIns="91425" tIns="91425" rIns="91425" bIns="91425" rtlCol="0" anchor="b" anchorCtr="0">
            <a:spAutoFit/>
          </a:bodyPr>
          <a:lstStyle/>
          <a:p>
            <a:pPr algn="r"/>
            <a:r>
              <a:rPr lang="en-US" sz="3600" b="1" dirty="0"/>
              <a:t>Woohoo Look at This!</a:t>
            </a:r>
          </a:p>
        </p:txBody>
      </p:sp>
      <p:sp>
        <p:nvSpPr>
          <p:cNvPr id="7" name="Rounded Rectangle 6">
            <a:extLst>
              <a:ext uri="{FF2B5EF4-FFF2-40B4-BE49-F238E27FC236}">
                <a16:creationId xmlns:a16="http://schemas.microsoft.com/office/drawing/2014/main" id="{F6D21A6D-437E-5740-A334-AC577E37F632}"/>
              </a:ext>
            </a:extLst>
          </p:cNvPr>
          <p:cNvSpPr/>
          <p:nvPr/>
        </p:nvSpPr>
        <p:spPr>
          <a:xfrm>
            <a:off x="1073486" y="3344585"/>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B1F7024-F215-4043-B064-5AB05AE4301C}"/>
              </a:ext>
            </a:extLst>
          </p:cNvPr>
          <p:cNvSpPr txBox="1"/>
          <p:nvPr/>
        </p:nvSpPr>
        <p:spPr>
          <a:xfrm>
            <a:off x="509180" y="1070253"/>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9" name="TextBox 8">
            <a:extLst>
              <a:ext uri="{FF2B5EF4-FFF2-40B4-BE49-F238E27FC236}">
                <a16:creationId xmlns:a16="http://schemas.microsoft.com/office/drawing/2014/main" id="{335A54B8-5DA7-564A-A1B3-835240EE6F2D}"/>
              </a:ext>
            </a:extLst>
          </p:cNvPr>
          <p:cNvSpPr txBox="1"/>
          <p:nvPr/>
        </p:nvSpPr>
        <p:spPr>
          <a:xfrm>
            <a:off x="555000" y="2583336"/>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0" name="TextBox 9">
            <a:extLst>
              <a:ext uri="{FF2B5EF4-FFF2-40B4-BE49-F238E27FC236}">
                <a16:creationId xmlns:a16="http://schemas.microsoft.com/office/drawing/2014/main" id="{362DBF89-FC7D-5C46-97A2-5A5C6E76C67B}"/>
              </a:ext>
            </a:extLst>
          </p:cNvPr>
          <p:cNvSpPr txBox="1"/>
          <p:nvPr/>
        </p:nvSpPr>
        <p:spPr>
          <a:xfrm>
            <a:off x="7094425" y="930971"/>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1" name="TextBox 10">
            <a:extLst>
              <a:ext uri="{FF2B5EF4-FFF2-40B4-BE49-F238E27FC236}">
                <a16:creationId xmlns:a16="http://schemas.microsoft.com/office/drawing/2014/main" id="{E215664C-D490-9149-A2EE-0C1E3998772D}"/>
              </a:ext>
            </a:extLst>
          </p:cNvPr>
          <p:cNvSpPr txBox="1"/>
          <p:nvPr/>
        </p:nvSpPr>
        <p:spPr>
          <a:xfrm>
            <a:off x="2822955" y="3719436"/>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2" name="TextBox 11">
            <a:extLst>
              <a:ext uri="{FF2B5EF4-FFF2-40B4-BE49-F238E27FC236}">
                <a16:creationId xmlns:a16="http://schemas.microsoft.com/office/drawing/2014/main" id="{D16B4103-E8F9-BE4F-8FB7-A607CF687110}"/>
              </a:ext>
            </a:extLst>
          </p:cNvPr>
          <p:cNvSpPr txBox="1"/>
          <p:nvPr/>
        </p:nvSpPr>
        <p:spPr>
          <a:xfrm>
            <a:off x="1217763" y="4640107"/>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3" name="TextBox 12">
            <a:extLst>
              <a:ext uri="{FF2B5EF4-FFF2-40B4-BE49-F238E27FC236}">
                <a16:creationId xmlns:a16="http://schemas.microsoft.com/office/drawing/2014/main" id="{21B862A9-17AD-7C41-A9E5-71C16EE8A284}"/>
              </a:ext>
            </a:extLst>
          </p:cNvPr>
          <p:cNvSpPr txBox="1"/>
          <p:nvPr/>
        </p:nvSpPr>
        <p:spPr>
          <a:xfrm>
            <a:off x="3268446" y="1838959"/>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4" name="TextBox 13">
            <a:extLst>
              <a:ext uri="{FF2B5EF4-FFF2-40B4-BE49-F238E27FC236}">
                <a16:creationId xmlns:a16="http://schemas.microsoft.com/office/drawing/2014/main" id="{9F403995-FD59-664E-8A30-D942472A44C7}"/>
              </a:ext>
            </a:extLst>
          </p:cNvPr>
          <p:cNvSpPr txBox="1"/>
          <p:nvPr/>
        </p:nvSpPr>
        <p:spPr>
          <a:xfrm>
            <a:off x="7169707" y="3922039"/>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5" name="TextBox 14">
            <a:extLst>
              <a:ext uri="{FF2B5EF4-FFF2-40B4-BE49-F238E27FC236}">
                <a16:creationId xmlns:a16="http://schemas.microsoft.com/office/drawing/2014/main" id="{233A7AAD-1A6F-1947-A4FD-A8BA6E735CFC}"/>
              </a:ext>
            </a:extLst>
          </p:cNvPr>
          <p:cNvSpPr txBox="1"/>
          <p:nvPr/>
        </p:nvSpPr>
        <p:spPr>
          <a:xfrm>
            <a:off x="4939287" y="5415277"/>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6" name="TextBox 15">
            <a:extLst>
              <a:ext uri="{FF2B5EF4-FFF2-40B4-BE49-F238E27FC236}">
                <a16:creationId xmlns:a16="http://schemas.microsoft.com/office/drawing/2014/main" id="{4576DD44-A563-B249-8FB1-249DC3D31DB1}"/>
              </a:ext>
            </a:extLst>
          </p:cNvPr>
          <p:cNvSpPr txBox="1"/>
          <p:nvPr/>
        </p:nvSpPr>
        <p:spPr>
          <a:xfrm>
            <a:off x="6452016" y="2479316"/>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7" name="TextBox 16">
            <a:extLst>
              <a:ext uri="{FF2B5EF4-FFF2-40B4-BE49-F238E27FC236}">
                <a16:creationId xmlns:a16="http://schemas.microsoft.com/office/drawing/2014/main" id="{73CC8385-8AD9-0D49-86D8-17613A0B2DF7}"/>
              </a:ext>
            </a:extLst>
          </p:cNvPr>
          <p:cNvSpPr txBox="1"/>
          <p:nvPr/>
        </p:nvSpPr>
        <p:spPr>
          <a:xfrm>
            <a:off x="9006307" y="4835772"/>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18" name="Rounded Rectangle 17">
            <a:extLst>
              <a:ext uri="{FF2B5EF4-FFF2-40B4-BE49-F238E27FC236}">
                <a16:creationId xmlns:a16="http://schemas.microsoft.com/office/drawing/2014/main" id="{7BB7C571-DA05-4F4E-878A-3367958C9F85}"/>
              </a:ext>
            </a:extLst>
          </p:cNvPr>
          <p:cNvSpPr/>
          <p:nvPr/>
        </p:nvSpPr>
        <p:spPr>
          <a:xfrm>
            <a:off x="9728718" y="5556190"/>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5002963-E609-794E-8B26-D1FB6E9D700C}"/>
              </a:ext>
            </a:extLst>
          </p:cNvPr>
          <p:cNvSpPr/>
          <p:nvPr/>
        </p:nvSpPr>
        <p:spPr>
          <a:xfrm>
            <a:off x="3744965" y="2544016"/>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B19AF8E-2917-084B-99A4-145F30B19D0B}"/>
              </a:ext>
            </a:extLst>
          </p:cNvPr>
          <p:cNvSpPr/>
          <p:nvPr/>
        </p:nvSpPr>
        <p:spPr>
          <a:xfrm>
            <a:off x="7510526" y="1548264"/>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53693274-184B-B646-A884-507DEBE34731}"/>
              </a:ext>
            </a:extLst>
          </p:cNvPr>
          <p:cNvSpPr/>
          <p:nvPr/>
        </p:nvSpPr>
        <p:spPr>
          <a:xfrm>
            <a:off x="7087068" y="3076694"/>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4705E19A-46C7-3E41-9368-42845602F8D2}"/>
              </a:ext>
            </a:extLst>
          </p:cNvPr>
          <p:cNvSpPr/>
          <p:nvPr/>
        </p:nvSpPr>
        <p:spPr>
          <a:xfrm>
            <a:off x="7638667" y="4537478"/>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FE48642B-8A6F-F444-B0D8-9F41745FFDB3}"/>
              </a:ext>
            </a:extLst>
          </p:cNvPr>
          <p:cNvSpPr/>
          <p:nvPr/>
        </p:nvSpPr>
        <p:spPr>
          <a:xfrm>
            <a:off x="3809033" y="4409214"/>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744C206-2609-1947-913A-59B29362A121}"/>
              </a:ext>
            </a:extLst>
          </p:cNvPr>
          <p:cNvSpPr/>
          <p:nvPr/>
        </p:nvSpPr>
        <p:spPr>
          <a:xfrm>
            <a:off x="9930809" y="1838960"/>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A8A27E62-2BB8-C641-AB76-2626711E6A45}"/>
              </a:ext>
            </a:extLst>
          </p:cNvPr>
          <p:cNvSpPr/>
          <p:nvPr/>
        </p:nvSpPr>
        <p:spPr>
          <a:xfrm>
            <a:off x="964162" y="1704685"/>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A49E132-BD22-C449-9FFD-D951FE3AE2F5}"/>
              </a:ext>
            </a:extLst>
          </p:cNvPr>
          <p:cNvSpPr txBox="1"/>
          <p:nvPr/>
        </p:nvSpPr>
        <p:spPr>
          <a:xfrm>
            <a:off x="9558920" y="953916"/>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28" name="Rounded Rectangle 27">
            <a:extLst>
              <a:ext uri="{FF2B5EF4-FFF2-40B4-BE49-F238E27FC236}">
                <a16:creationId xmlns:a16="http://schemas.microsoft.com/office/drawing/2014/main" id="{E1AE077E-68D9-8D4E-9E86-9F2A5A600B05}"/>
              </a:ext>
            </a:extLst>
          </p:cNvPr>
          <p:cNvSpPr/>
          <p:nvPr/>
        </p:nvSpPr>
        <p:spPr>
          <a:xfrm>
            <a:off x="1749543" y="5329782"/>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C3DD4816-BCDF-3149-A143-D8B07B68B210}"/>
              </a:ext>
            </a:extLst>
          </p:cNvPr>
          <p:cNvSpPr/>
          <p:nvPr/>
        </p:nvSpPr>
        <p:spPr>
          <a:xfrm>
            <a:off x="5531012" y="6029574"/>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982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FB38-9136-D94C-94DA-F447C5EE44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EEA5885-9659-1C4F-8BC2-8F521296CC0F}"/>
              </a:ext>
            </a:extLst>
          </p:cNvPr>
          <p:cNvSpPr>
            <a:spLocks noGrp="1"/>
          </p:cNvSpPr>
          <p:nvPr>
            <p:ph type="body" idx="1"/>
          </p:nvPr>
        </p:nvSpPr>
        <p:spPr>
          <a:xfrm>
            <a:off x="492929" y="1639599"/>
            <a:ext cx="10334995" cy="4664000"/>
          </a:xfrm>
        </p:spPr>
        <p:txBody>
          <a:bodyPr/>
          <a:lstStyle/>
          <a:p>
            <a:endParaRPr lang="en-US"/>
          </a:p>
        </p:txBody>
      </p:sp>
      <p:sp>
        <p:nvSpPr>
          <p:cNvPr id="4" name="Rectangle 3">
            <a:extLst>
              <a:ext uri="{FF2B5EF4-FFF2-40B4-BE49-F238E27FC236}">
                <a16:creationId xmlns:a16="http://schemas.microsoft.com/office/drawing/2014/main" id="{BD491F2D-ED7A-7A4D-A06E-D7ED8C1932A3}"/>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5F466D-5868-A242-9264-24D50997CD71}"/>
              </a:ext>
            </a:extLst>
          </p:cNvPr>
          <p:cNvSpPr txBox="1"/>
          <p:nvPr/>
        </p:nvSpPr>
        <p:spPr>
          <a:xfrm>
            <a:off x="555000" y="222333"/>
            <a:ext cx="5023781" cy="738633"/>
          </a:xfrm>
          <a:prstGeom prst="rect">
            <a:avLst/>
          </a:prstGeom>
          <a:noFill/>
          <a:ln>
            <a:noFill/>
          </a:ln>
        </p:spPr>
        <p:txBody>
          <a:bodyPr spcFirstLastPara="1" wrap="none" lIns="91425" tIns="91425" rIns="91425" bIns="91425" rtlCol="0" anchor="b" anchorCtr="0">
            <a:spAutoFit/>
          </a:bodyPr>
          <a:lstStyle/>
          <a:p>
            <a:pPr algn="r"/>
            <a:r>
              <a:rPr lang="en-US" sz="3600" b="1" dirty="0"/>
              <a:t>Woohoo Look at This!</a:t>
            </a:r>
          </a:p>
        </p:txBody>
      </p:sp>
      <p:sp>
        <p:nvSpPr>
          <p:cNvPr id="30" name="Rounded Rectangle 29">
            <a:extLst>
              <a:ext uri="{FF2B5EF4-FFF2-40B4-BE49-F238E27FC236}">
                <a16:creationId xmlns:a16="http://schemas.microsoft.com/office/drawing/2014/main" id="{C1930266-6D75-074E-A2EE-D6877E074FBD}"/>
              </a:ext>
            </a:extLst>
          </p:cNvPr>
          <p:cNvSpPr/>
          <p:nvPr/>
        </p:nvSpPr>
        <p:spPr>
          <a:xfrm>
            <a:off x="3906291" y="2267403"/>
            <a:ext cx="282920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1410EBCF-A096-4443-944B-63A07F7BF27E}"/>
              </a:ext>
            </a:extLst>
          </p:cNvPr>
          <p:cNvSpPr/>
          <p:nvPr/>
        </p:nvSpPr>
        <p:spPr>
          <a:xfrm>
            <a:off x="2250648" y="2274837"/>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28CACE10-98FF-F34B-9782-099EDD63B382}"/>
              </a:ext>
            </a:extLst>
          </p:cNvPr>
          <p:cNvSpPr/>
          <p:nvPr/>
        </p:nvSpPr>
        <p:spPr>
          <a:xfrm>
            <a:off x="7563529" y="2241624"/>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04A64537-5C4E-A34A-B7A6-8511C8E7E718}"/>
              </a:ext>
            </a:extLst>
          </p:cNvPr>
          <p:cNvSpPr/>
          <p:nvPr/>
        </p:nvSpPr>
        <p:spPr>
          <a:xfrm>
            <a:off x="9288852" y="2272425"/>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2817566C-8602-3849-88B7-75C05A097451}"/>
              </a:ext>
            </a:extLst>
          </p:cNvPr>
          <p:cNvSpPr/>
          <p:nvPr/>
        </p:nvSpPr>
        <p:spPr>
          <a:xfrm>
            <a:off x="10822137" y="2252306"/>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8E36FB8D-FACE-144E-9979-DCBE8325BC27}"/>
              </a:ext>
            </a:extLst>
          </p:cNvPr>
          <p:cNvSpPr/>
          <p:nvPr/>
        </p:nvSpPr>
        <p:spPr>
          <a:xfrm>
            <a:off x="439598" y="2249894"/>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1E1652C2-C8DF-FE45-9E7E-C7BADF01250D}"/>
              </a:ext>
            </a:extLst>
          </p:cNvPr>
          <p:cNvSpPr/>
          <p:nvPr/>
        </p:nvSpPr>
        <p:spPr>
          <a:xfrm>
            <a:off x="509084" y="4876010"/>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CB51D44A-22D3-0247-9B30-69E8D1E78C97}"/>
              </a:ext>
            </a:extLst>
          </p:cNvPr>
          <p:cNvSpPr/>
          <p:nvPr/>
        </p:nvSpPr>
        <p:spPr>
          <a:xfrm>
            <a:off x="2250648" y="4908956"/>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DBA3ACB-5806-C24B-9836-DCD8E0FBB245}"/>
              </a:ext>
            </a:extLst>
          </p:cNvPr>
          <p:cNvSpPr/>
          <p:nvPr/>
        </p:nvSpPr>
        <p:spPr>
          <a:xfrm>
            <a:off x="4017987" y="4952085"/>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0CF722AB-4277-464F-90DE-AFE3EBF4608A}"/>
              </a:ext>
            </a:extLst>
          </p:cNvPr>
          <p:cNvSpPr/>
          <p:nvPr/>
        </p:nvSpPr>
        <p:spPr>
          <a:xfrm>
            <a:off x="5780166" y="4908283"/>
            <a:ext cx="1276452" cy="4995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EAB7C616-BA1D-A44D-B7A2-D1547C187B03}"/>
              </a:ext>
            </a:extLst>
          </p:cNvPr>
          <p:cNvSpPr/>
          <p:nvPr/>
        </p:nvSpPr>
        <p:spPr>
          <a:xfrm>
            <a:off x="7513119" y="4908283"/>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0363F74B-BA1E-1F48-985C-5E7B74250C32}"/>
              </a:ext>
            </a:extLst>
          </p:cNvPr>
          <p:cNvSpPr/>
          <p:nvPr/>
        </p:nvSpPr>
        <p:spPr>
          <a:xfrm>
            <a:off x="9365812" y="4931001"/>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7862682C-9906-F94E-A1D4-C496FE57E35B}"/>
              </a:ext>
            </a:extLst>
          </p:cNvPr>
          <p:cNvSpPr/>
          <p:nvPr/>
        </p:nvSpPr>
        <p:spPr>
          <a:xfrm>
            <a:off x="5780166" y="5481742"/>
            <a:ext cx="1276452" cy="46791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0978FF55-E63F-AF4B-B4AE-C0636E1F91AF}"/>
              </a:ext>
            </a:extLst>
          </p:cNvPr>
          <p:cNvSpPr/>
          <p:nvPr/>
        </p:nvSpPr>
        <p:spPr>
          <a:xfrm>
            <a:off x="5680194" y="311669"/>
            <a:ext cx="1276452" cy="9467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3ED1FE2D-144F-B94D-BE41-0B1F178A1AA6}"/>
              </a:ext>
            </a:extLst>
          </p:cNvPr>
          <p:cNvSpPr/>
          <p:nvPr/>
        </p:nvSpPr>
        <p:spPr>
          <a:xfrm>
            <a:off x="7563529" y="3527651"/>
            <a:ext cx="1276452" cy="4995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369332E1-826E-D142-952D-98E03A16EAB6}"/>
              </a:ext>
            </a:extLst>
          </p:cNvPr>
          <p:cNvSpPr/>
          <p:nvPr/>
        </p:nvSpPr>
        <p:spPr>
          <a:xfrm>
            <a:off x="7563529" y="4101110"/>
            <a:ext cx="1276452" cy="46791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6F639485-4091-3E4D-A2C2-48C568AD5E67}"/>
              </a:ext>
            </a:extLst>
          </p:cNvPr>
          <p:cNvSpPr/>
          <p:nvPr/>
        </p:nvSpPr>
        <p:spPr>
          <a:xfrm>
            <a:off x="9332910" y="3527651"/>
            <a:ext cx="1276452" cy="4995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CF8F03A4-0BE3-3944-989B-5C410471F039}"/>
              </a:ext>
            </a:extLst>
          </p:cNvPr>
          <p:cNvSpPr/>
          <p:nvPr/>
        </p:nvSpPr>
        <p:spPr>
          <a:xfrm>
            <a:off x="9332910" y="4101110"/>
            <a:ext cx="1276452" cy="46791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F6E07D4E-F8ED-A049-94A4-B385F8FBF92D}"/>
              </a:ext>
            </a:extLst>
          </p:cNvPr>
          <p:cNvSpPr/>
          <p:nvPr/>
        </p:nvSpPr>
        <p:spPr>
          <a:xfrm>
            <a:off x="10845278" y="3509048"/>
            <a:ext cx="1276452" cy="4995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3C8260FE-BD53-F346-9814-A1DA862E2ABA}"/>
              </a:ext>
            </a:extLst>
          </p:cNvPr>
          <p:cNvSpPr/>
          <p:nvPr/>
        </p:nvSpPr>
        <p:spPr>
          <a:xfrm>
            <a:off x="10845278" y="4082507"/>
            <a:ext cx="1276452" cy="46791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DBE2D50-E5D8-5543-8677-4061EE680878}"/>
              </a:ext>
            </a:extLst>
          </p:cNvPr>
          <p:cNvSpPr txBox="1"/>
          <p:nvPr/>
        </p:nvSpPr>
        <p:spPr>
          <a:xfrm>
            <a:off x="1924162" y="1038287"/>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55" name="TextBox 54">
            <a:extLst>
              <a:ext uri="{FF2B5EF4-FFF2-40B4-BE49-F238E27FC236}">
                <a16:creationId xmlns:a16="http://schemas.microsoft.com/office/drawing/2014/main" id="{99BC7F83-B7AC-DD4E-88A3-0361DCB4B741}"/>
              </a:ext>
            </a:extLst>
          </p:cNvPr>
          <p:cNvSpPr txBox="1"/>
          <p:nvPr/>
        </p:nvSpPr>
        <p:spPr>
          <a:xfrm>
            <a:off x="5031542" y="3999633"/>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56" name="TextBox 55">
            <a:extLst>
              <a:ext uri="{FF2B5EF4-FFF2-40B4-BE49-F238E27FC236}">
                <a16:creationId xmlns:a16="http://schemas.microsoft.com/office/drawing/2014/main" id="{46023C73-DAFD-194E-BCDA-03F83F4BEBC9}"/>
              </a:ext>
            </a:extLst>
          </p:cNvPr>
          <p:cNvSpPr txBox="1"/>
          <p:nvPr/>
        </p:nvSpPr>
        <p:spPr>
          <a:xfrm>
            <a:off x="2604165" y="3913033"/>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57" name="TextBox 56">
            <a:extLst>
              <a:ext uri="{FF2B5EF4-FFF2-40B4-BE49-F238E27FC236}">
                <a16:creationId xmlns:a16="http://schemas.microsoft.com/office/drawing/2014/main" id="{D9645D40-7638-864C-AF92-7E8E7AA1AE25}"/>
              </a:ext>
            </a:extLst>
          </p:cNvPr>
          <p:cNvSpPr txBox="1"/>
          <p:nvPr/>
        </p:nvSpPr>
        <p:spPr>
          <a:xfrm>
            <a:off x="9558920" y="6016143"/>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58" name="Rounded Rectangle 57">
            <a:extLst>
              <a:ext uri="{FF2B5EF4-FFF2-40B4-BE49-F238E27FC236}">
                <a16:creationId xmlns:a16="http://schemas.microsoft.com/office/drawing/2014/main" id="{0F913F5D-3FAA-DB4B-9608-0A8106511DE1}"/>
              </a:ext>
            </a:extLst>
          </p:cNvPr>
          <p:cNvSpPr/>
          <p:nvPr/>
        </p:nvSpPr>
        <p:spPr>
          <a:xfrm>
            <a:off x="5745265" y="3510839"/>
            <a:ext cx="1276452" cy="49957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F6831235-2AB9-1343-85D2-E8ECBC0CB03C}"/>
              </a:ext>
            </a:extLst>
          </p:cNvPr>
          <p:cNvSpPr/>
          <p:nvPr/>
        </p:nvSpPr>
        <p:spPr>
          <a:xfrm>
            <a:off x="3914980" y="3574385"/>
            <a:ext cx="1276452" cy="46791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27E6CC2E-B1AB-244C-B81D-E879F471D2F8}"/>
              </a:ext>
            </a:extLst>
          </p:cNvPr>
          <p:cNvSpPr/>
          <p:nvPr/>
        </p:nvSpPr>
        <p:spPr>
          <a:xfrm>
            <a:off x="2302044" y="3556995"/>
            <a:ext cx="1276452" cy="467915"/>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67A768A0-0A25-4F47-B8C4-68B93A28A67E}"/>
              </a:ext>
            </a:extLst>
          </p:cNvPr>
          <p:cNvSpPr txBox="1"/>
          <p:nvPr/>
        </p:nvSpPr>
        <p:spPr>
          <a:xfrm>
            <a:off x="4034719" y="1555105"/>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2" name="TextBox 61">
            <a:extLst>
              <a:ext uri="{FF2B5EF4-FFF2-40B4-BE49-F238E27FC236}">
                <a16:creationId xmlns:a16="http://schemas.microsoft.com/office/drawing/2014/main" id="{73AC7801-AD79-D545-8851-048713E208DD}"/>
              </a:ext>
            </a:extLst>
          </p:cNvPr>
          <p:cNvSpPr txBox="1"/>
          <p:nvPr/>
        </p:nvSpPr>
        <p:spPr>
          <a:xfrm>
            <a:off x="6956646" y="1494781"/>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3" name="TextBox 62">
            <a:extLst>
              <a:ext uri="{FF2B5EF4-FFF2-40B4-BE49-F238E27FC236}">
                <a16:creationId xmlns:a16="http://schemas.microsoft.com/office/drawing/2014/main" id="{E1086188-802E-1848-BD24-9582B5947139}"/>
              </a:ext>
            </a:extLst>
          </p:cNvPr>
          <p:cNvSpPr txBox="1"/>
          <p:nvPr/>
        </p:nvSpPr>
        <p:spPr>
          <a:xfrm>
            <a:off x="9452649" y="1451931"/>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4" name="TextBox 63">
            <a:extLst>
              <a:ext uri="{FF2B5EF4-FFF2-40B4-BE49-F238E27FC236}">
                <a16:creationId xmlns:a16="http://schemas.microsoft.com/office/drawing/2014/main" id="{6DDD6F0F-D69A-CA43-AE36-55C452B40C6D}"/>
              </a:ext>
            </a:extLst>
          </p:cNvPr>
          <p:cNvSpPr txBox="1"/>
          <p:nvPr/>
        </p:nvSpPr>
        <p:spPr>
          <a:xfrm>
            <a:off x="555000" y="5917745"/>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5" name="TextBox 64">
            <a:extLst>
              <a:ext uri="{FF2B5EF4-FFF2-40B4-BE49-F238E27FC236}">
                <a16:creationId xmlns:a16="http://schemas.microsoft.com/office/drawing/2014/main" id="{8195D62D-AA12-5543-9F90-6C9C09F0BF5B}"/>
              </a:ext>
            </a:extLst>
          </p:cNvPr>
          <p:cNvSpPr txBox="1"/>
          <p:nvPr/>
        </p:nvSpPr>
        <p:spPr>
          <a:xfrm>
            <a:off x="6994632" y="152783"/>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6" name="TextBox 65">
            <a:extLst>
              <a:ext uri="{FF2B5EF4-FFF2-40B4-BE49-F238E27FC236}">
                <a16:creationId xmlns:a16="http://schemas.microsoft.com/office/drawing/2014/main" id="{20CC7261-C481-C640-BF5E-9A1CA37D3A3A}"/>
              </a:ext>
            </a:extLst>
          </p:cNvPr>
          <p:cNvSpPr txBox="1"/>
          <p:nvPr/>
        </p:nvSpPr>
        <p:spPr>
          <a:xfrm>
            <a:off x="6994631" y="727746"/>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7" name="TextBox 66">
            <a:extLst>
              <a:ext uri="{FF2B5EF4-FFF2-40B4-BE49-F238E27FC236}">
                <a16:creationId xmlns:a16="http://schemas.microsoft.com/office/drawing/2014/main" id="{2D65B597-6997-3748-A20E-8B4DAF5FE80D}"/>
              </a:ext>
            </a:extLst>
          </p:cNvPr>
          <p:cNvSpPr txBox="1"/>
          <p:nvPr/>
        </p:nvSpPr>
        <p:spPr>
          <a:xfrm>
            <a:off x="9452649" y="114844"/>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8" name="TextBox 67">
            <a:extLst>
              <a:ext uri="{FF2B5EF4-FFF2-40B4-BE49-F238E27FC236}">
                <a16:creationId xmlns:a16="http://schemas.microsoft.com/office/drawing/2014/main" id="{A267A232-695A-954C-9102-84E3F6312BDE}"/>
              </a:ext>
            </a:extLst>
          </p:cNvPr>
          <p:cNvSpPr txBox="1"/>
          <p:nvPr/>
        </p:nvSpPr>
        <p:spPr>
          <a:xfrm>
            <a:off x="9412286" y="728017"/>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69" name="TextBox 68">
            <a:extLst>
              <a:ext uri="{FF2B5EF4-FFF2-40B4-BE49-F238E27FC236}">
                <a16:creationId xmlns:a16="http://schemas.microsoft.com/office/drawing/2014/main" id="{62F45882-788A-BC40-9EB6-208737DFF72E}"/>
              </a:ext>
            </a:extLst>
          </p:cNvPr>
          <p:cNvSpPr txBox="1"/>
          <p:nvPr/>
        </p:nvSpPr>
        <p:spPr>
          <a:xfrm>
            <a:off x="193766" y="1520475"/>
            <a:ext cx="2313425" cy="738633"/>
          </a:xfrm>
          <a:prstGeom prst="rect">
            <a:avLst/>
          </a:prstGeom>
          <a:noFill/>
          <a:ln>
            <a:noFill/>
          </a:ln>
        </p:spPr>
        <p:txBody>
          <a:bodyPr spcFirstLastPara="1" wrap="none" lIns="91425" tIns="91425" rIns="91425" bIns="91425" rtlCol="0" anchor="b" anchorCtr="0">
            <a:spAutoFit/>
          </a:bodyPr>
          <a:lstStyle/>
          <a:p>
            <a:pPr algn="r"/>
            <a:r>
              <a:rPr lang="en-US" sz="3600" b="1" dirty="0"/>
              <a:t>And This!</a:t>
            </a:r>
          </a:p>
        </p:txBody>
      </p:sp>
      <p:sp>
        <p:nvSpPr>
          <p:cNvPr id="70" name="TextBox 69">
            <a:extLst>
              <a:ext uri="{FF2B5EF4-FFF2-40B4-BE49-F238E27FC236}">
                <a16:creationId xmlns:a16="http://schemas.microsoft.com/office/drawing/2014/main" id="{B67FC321-2457-3747-8733-166E7D426ADE}"/>
              </a:ext>
            </a:extLst>
          </p:cNvPr>
          <p:cNvSpPr txBox="1"/>
          <p:nvPr/>
        </p:nvSpPr>
        <p:spPr>
          <a:xfrm>
            <a:off x="10449295" y="4683275"/>
            <a:ext cx="1615637" cy="1292631"/>
          </a:xfrm>
          <a:prstGeom prst="rect">
            <a:avLst/>
          </a:prstGeom>
          <a:noFill/>
          <a:ln>
            <a:noFill/>
          </a:ln>
        </p:spPr>
        <p:txBody>
          <a:bodyPr spcFirstLastPara="1" wrap="square" lIns="91425" tIns="91425" rIns="91425" bIns="91425" rtlCol="0" anchor="b" anchorCtr="0">
            <a:spAutoFit/>
          </a:bodyPr>
          <a:lstStyle/>
          <a:p>
            <a:pPr algn="r"/>
            <a:r>
              <a:rPr lang="en-US" sz="3600" b="1" dirty="0"/>
              <a:t>And This!</a:t>
            </a:r>
          </a:p>
        </p:txBody>
      </p:sp>
      <p:sp>
        <p:nvSpPr>
          <p:cNvPr id="72" name="TextBox 71">
            <a:extLst>
              <a:ext uri="{FF2B5EF4-FFF2-40B4-BE49-F238E27FC236}">
                <a16:creationId xmlns:a16="http://schemas.microsoft.com/office/drawing/2014/main" id="{88A854E1-E0AE-C142-A725-858268904C60}"/>
              </a:ext>
            </a:extLst>
          </p:cNvPr>
          <p:cNvSpPr txBox="1"/>
          <p:nvPr/>
        </p:nvSpPr>
        <p:spPr>
          <a:xfrm>
            <a:off x="123734" y="3424536"/>
            <a:ext cx="1615637" cy="1292631"/>
          </a:xfrm>
          <a:prstGeom prst="rect">
            <a:avLst/>
          </a:prstGeom>
          <a:noFill/>
          <a:ln>
            <a:noFill/>
          </a:ln>
        </p:spPr>
        <p:txBody>
          <a:bodyPr spcFirstLastPara="1" wrap="square" lIns="91425" tIns="91425" rIns="91425" bIns="91425" rtlCol="0" anchor="b" anchorCtr="0">
            <a:spAutoFit/>
          </a:bodyPr>
          <a:lstStyle/>
          <a:p>
            <a:pPr algn="r"/>
            <a:r>
              <a:rPr lang="en-US" sz="3600" b="1" dirty="0"/>
              <a:t>And This!</a:t>
            </a:r>
          </a:p>
        </p:txBody>
      </p:sp>
    </p:spTree>
    <p:extLst>
      <p:ext uri="{BB962C8B-B14F-4D97-AF65-F5344CB8AC3E}">
        <p14:creationId xmlns:p14="http://schemas.microsoft.com/office/powerpoint/2010/main" val="266658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EEEFF-79D1-AA41-9F0F-EDDDF0CC83E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7EA39D0-1D48-BF41-A33F-CD09829FA884}"/>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5A20FD06-1970-C24B-93B8-9768CC3AD22F}"/>
              </a:ext>
            </a:extLst>
          </p:cNvPr>
          <p:cNvSpPr/>
          <p:nvPr/>
        </p:nvSpPr>
        <p:spPr>
          <a:xfrm>
            <a:off x="6039764" y="6211669"/>
            <a:ext cx="6096000" cy="646331"/>
          </a:xfrm>
          <a:prstGeom prst="rect">
            <a:avLst/>
          </a:prstGeom>
        </p:spPr>
        <p:txBody>
          <a:bodyPr>
            <a:spAutoFit/>
          </a:bodyPr>
          <a:lstStyle/>
          <a:p>
            <a:r>
              <a:rPr lang="en-US" dirty="0">
                <a:solidFill>
                  <a:schemeClr val="tx2"/>
                </a:solidFill>
              </a:rPr>
              <a:t>http://</a:t>
            </a:r>
            <a:r>
              <a:rPr lang="en-US" dirty="0" err="1">
                <a:solidFill>
                  <a:schemeClr val="tx2"/>
                </a:solidFill>
              </a:rPr>
              <a:t>betterposters.blogspot.com</a:t>
            </a:r>
            <a:r>
              <a:rPr lang="en-US" dirty="0">
                <a:solidFill>
                  <a:schemeClr val="tx2"/>
                </a:solidFill>
              </a:rPr>
              <a:t>/2011/04/critique-breast-cancer-</a:t>
            </a:r>
            <a:r>
              <a:rPr lang="en-US" dirty="0" err="1">
                <a:solidFill>
                  <a:schemeClr val="tx2"/>
                </a:solidFill>
              </a:rPr>
              <a:t>inhibition.html</a:t>
            </a:r>
            <a:endParaRPr lang="en-US" dirty="0">
              <a:solidFill>
                <a:schemeClr val="tx2"/>
              </a:solidFill>
            </a:endParaRPr>
          </a:p>
        </p:txBody>
      </p:sp>
      <p:pic>
        <p:nvPicPr>
          <p:cNvPr id="6" name="Picture 5">
            <a:extLst>
              <a:ext uri="{FF2B5EF4-FFF2-40B4-BE49-F238E27FC236}">
                <a16:creationId xmlns:a16="http://schemas.microsoft.com/office/drawing/2014/main" id="{A11A858E-141D-5645-B118-89D66AB0F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308" y="60905"/>
            <a:ext cx="8152912" cy="6110429"/>
          </a:xfrm>
          <a:prstGeom prst="rect">
            <a:avLst/>
          </a:prstGeom>
        </p:spPr>
      </p:pic>
    </p:spTree>
    <p:extLst>
      <p:ext uri="{BB962C8B-B14F-4D97-AF65-F5344CB8AC3E}">
        <p14:creationId xmlns:p14="http://schemas.microsoft.com/office/powerpoint/2010/main" val="2529158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E8BEA-7BC0-6B41-B351-7694F6CE9832}"/>
              </a:ext>
            </a:extLst>
          </p:cNvPr>
          <p:cNvSpPr>
            <a:spLocks noGrp="1"/>
          </p:cNvSpPr>
          <p:nvPr>
            <p:ph type="title"/>
          </p:nvPr>
        </p:nvSpPr>
        <p:spPr/>
        <p:txBody>
          <a:bodyPr/>
          <a:lstStyle/>
          <a:p>
            <a:r>
              <a:rPr lang="en-US" dirty="0"/>
              <a:t>Traditional</a:t>
            </a:r>
          </a:p>
        </p:txBody>
      </p:sp>
      <p:sp>
        <p:nvSpPr>
          <p:cNvPr id="3" name="Text Placeholder 2">
            <a:extLst>
              <a:ext uri="{FF2B5EF4-FFF2-40B4-BE49-F238E27FC236}">
                <a16:creationId xmlns:a16="http://schemas.microsoft.com/office/drawing/2014/main" id="{19A889CA-B07C-EB4A-99E5-2B3F9B172D30}"/>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D9673D0B-B2E7-C14C-8411-739AFE0737A9}"/>
              </a:ext>
            </a:extLst>
          </p:cNvPr>
          <p:cNvSpPr/>
          <p:nvPr/>
        </p:nvSpPr>
        <p:spPr>
          <a:xfrm>
            <a:off x="7352214" y="6343801"/>
            <a:ext cx="4839786" cy="369332"/>
          </a:xfrm>
          <a:prstGeom prst="rect">
            <a:avLst/>
          </a:prstGeom>
        </p:spPr>
        <p:txBody>
          <a:bodyPr wrap="none">
            <a:spAutoFit/>
          </a:bodyPr>
          <a:lstStyle/>
          <a:p>
            <a:r>
              <a:rPr lang="en-US" dirty="0">
                <a:solidFill>
                  <a:schemeClr val="tx2"/>
                </a:solidFill>
              </a:rPr>
              <a:t>https://</a:t>
            </a:r>
            <a:r>
              <a:rPr lang="en-US" dirty="0" err="1">
                <a:solidFill>
                  <a:schemeClr val="tx2"/>
                </a:solidFill>
              </a:rPr>
              <a:t>colinpurrington.com</a:t>
            </a:r>
            <a:r>
              <a:rPr lang="en-US" dirty="0">
                <a:solidFill>
                  <a:schemeClr val="tx2"/>
                </a:solidFill>
              </a:rPr>
              <a:t>/tips/poster-design/</a:t>
            </a:r>
          </a:p>
        </p:txBody>
      </p:sp>
      <p:pic>
        <p:nvPicPr>
          <p:cNvPr id="6" name="Picture 5">
            <a:extLst>
              <a:ext uri="{FF2B5EF4-FFF2-40B4-BE49-F238E27FC236}">
                <a16:creationId xmlns:a16="http://schemas.microsoft.com/office/drawing/2014/main" id="{B826AF01-38EC-684D-8B50-32963937E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371" y="194380"/>
            <a:ext cx="7066316" cy="4501927"/>
          </a:xfrm>
          <a:prstGeom prst="rect">
            <a:avLst/>
          </a:prstGeom>
        </p:spPr>
      </p:pic>
      <p:pic>
        <p:nvPicPr>
          <p:cNvPr id="8" name="Picture 7">
            <a:extLst>
              <a:ext uri="{FF2B5EF4-FFF2-40B4-BE49-F238E27FC236}">
                <a16:creationId xmlns:a16="http://schemas.microsoft.com/office/drawing/2014/main" id="{955B348B-4524-CD4D-9480-B614260077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25583"/>
            <a:ext cx="5217056" cy="3338916"/>
          </a:xfrm>
          <a:prstGeom prst="rect">
            <a:avLst/>
          </a:prstGeom>
        </p:spPr>
      </p:pic>
    </p:spTree>
    <p:extLst>
      <p:ext uri="{BB962C8B-B14F-4D97-AF65-F5344CB8AC3E}">
        <p14:creationId xmlns:p14="http://schemas.microsoft.com/office/powerpoint/2010/main" val="2925345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AFA6-FB3F-0544-9641-6C5A23631A08}"/>
              </a:ext>
            </a:extLst>
          </p:cNvPr>
          <p:cNvSpPr>
            <a:spLocks noGrp="1"/>
          </p:cNvSpPr>
          <p:nvPr>
            <p:ph type="title"/>
          </p:nvPr>
        </p:nvSpPr>
        <p:spPr/>
        <p:txBody>
          <a:bodyPr/>
          <a:lstStyle/>
          <a:p>
            <a:r>
              <a:rPr lang="en-US" dirty="0"/>
              <a:t>Other traditional ideas</a:t>
            </a:r>
          </a:p>
        </p:txBody>
      </p:sp>
      <p:sp>
        <p:nvSpPr>
          <p:cNvPr id="3" name="Text Placeholder 2">
            <a:extLst>
              <a:ext uri="{FF2B5EF4-FFF2-40B4-BE49-F238E27FC236}">
                <a16:creationId xmlns:a16="http://schemas.microsoft.com/office/drawing/2014/main" id="{D210400C-858E-E149-A2AF-0DACEDEF865C}"/>
              </a:ext>
            </a:extLst>
          </p:cNvPr>
          <p:cNvSpPr>
            <a:spLocks noGrp="1"/>
          </p:cNvSpPr>
          <p:nvPr>
            <p:ph type="body" idx="1"/>
          </p:nvPr>
        </p:nvSpPr>
        <p:spPr/>
        <p:txBody>
          <a:bodyPr/>
          <a:lstStyle/>
          <a:p>
            <a:endParaRPr lang="en-US" dirty="0"/>
          </a:p>
        </p:txBody>
      </p:sp>
      <p:sp>
        <p:nvSpPr>
          <p:cNvPr id="4" name="Rectangle 3">
            <a:extLst>
              <a:ext uri="{FF2B5EF4-FFF2-40B4-BE49-F238E27FC236}">
                <a16:creationId xmlns:a16="http://schemas.microsoft.com/office/drawing/2014/main" id="{D3CFAC5D-A0F1-474E-8E5E-D487F55ED908}"/>
              </a:ext>
            </a:extLst>
          </p:cNvPr>
          <p:cNvSpPr/>
          <p:nvPr/>
        </p:nvSpPr>
        <p:spPr>
          <a:xfrm>
            <a:off x="7121381" y="6343801"/>
            <a:ext cx="5070619" cy="369332"/>
          </a:xfrm>
          <a:prstGeom prst="rect">
            <a:avLst/>
          </a:prstGeom>
        </p:spPr>
        <p:txBody>
          <a:bodyPr wrap="none">
            <a:spAutoFit/>
          </a:bodyPr>
          <a:lstStyle/>
          <a:p>
            <a:r>
              <a:rPr lang="en-US" dirty="0">
                <a:solidFill>
                  <a:schemeClr val="tx2"/>
                </a:solidFill>
              </a:rPr>
              <a:t>https://</a:t>
            </a:r>
            <a:r>
              <a:rPr lang="en-US" dirty="0" err="1">
                <a:solidFill>
                  <a:schemeClr val="tx2"/>
                </a:solidFill>
              </a:rPr>
              <a:t>mitcommlab.mit.edu</a:t>
            </a:r>
            <a:r>
              <a:rPr lang="en-US" dirty="0">
                <a:solidFill>
                  <a:schemeClr val="tx2"/>
                </a:solidFill>
              </a:rPr>
              <a:t>/</a:t>
            </a:r>
            <a:r>
              <a:rPr lang="en-US" dirty="0" err="1">
                <a:solidFill>
                  <a:schemeClr val="tx2"/>
                </a:solidFill>
              </a:rPr>
              <a:t>nse</a:t>
            </a:r>
            <a:r>
              <a:rPr lang="en-US" dirty="0">
                <a:solidFill>
                  <a:schemeClr val="tx2"/>
                </a:solidFill>
              </a:rPr>
              <a:t>/</a:t>
            </a:r>
            <a:r>
              <a:rPr lang="en-US" dirty="0" err="1">
                <a:solidFill>
                  <a:schemeClr val="tx2"/>
                </a:solidFill>
              </a:rPr>
              <a:t>commkit</a:t>
            </a:r>
            <a:r>
              <a:rPr lang="en-US" dirty="0">
                <a:solidFill>
                  <a:schemeClr val="tx2"/>
                </a:solidFill>
              </a:rPr>
              <a:t>/poster/</a:t>
            </a:r>
          </a:p>
        </p:txBody>
      </p:sp>
      <p:pic>
        <p:nvPicPr>
          <p:cNvPr id="6" name="Picture 5">
            <a:extLst>
              <a:ext uri="{FF2B5EF4-FFF2-40B4-BE49-F238E27FC236}">
                <a16:creationId xmlns:a16="http://schemas.microsoft.com/office/drawing/2014/main" id="{7B95A6D3-9352-4B49-8398-5B10CA97A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267" y="1467000"/>
            <a:ext cx="10764733" cy="4312477"/>
          </a:xfrm>
          <a:prstGeom prst="rect">
            <a:avLst/>
          </a:prstGeom>
        </p:spPr>
      </p:pic>
    </p:spTree>
    <p:extLst>
      <p:ext uri="{BB962C8B-B14F-4D97-AF65-F5344CB8AC3E}">
        <p14:creationId xmlns:p14="http://schemas.microsoft.com/office/powerpoint/2010/main" val="3261704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FA22-CA9A-1B44-8EB9-A9A4B1D86DE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DACDA0B-CA3D-EB4E-A2BA-76E44DCFB5F4}"/>
              </a:ext>
            </a:extLst>
          </p:cNvPr>
          <p:cNvSpPr>
            <a:spLocks noGrp="1"/>
          </p:cNvSpPr>
          <p:nvPr>
            <p:ph type="body" idx="1"/>
          </p:nvPr>
        </p:nvSpPr>
        <p:spPr/>
        <p:txBody>
          <a:bodyPr/>
          <a:lstStyle/>
          <a:p>
            <a:r>
              <a:rPr lang="en-US" dirty="0"/>
              <a:t>Breathing room for all text</a:t>
            </a:r>
          </a:p>
          <a:p>
            <a:r>
              <a:rPr lang="en-US" dirty="0"/>
              <a:t>Align left, ragged right</a:t>
            </a:r>
          </a:p>
          <a:p>
            <a:r>
              <a:rPr lang="en-US" dirty="0"/>
              <a:t>Align bullets &amp; content where possible to create shapes</a:t>
            </a:r>
          </a:p>
          <a:p>
            <a:r>
              <a:rPr lang="en-US" dirty="0"/>
              <a:t>Bullets over paragraphs</a:t>
            </a:r>
          </a:p>
        </p:txBody>
      </p:sp>
    </p:spTree>
    <p:extLst>
      <p:ext uri="{BB962C8B-B14F-4D97-AF65-F5344CB8AC3E}">
        <p14:creationId xmlns:p14="http://schemas.microsoft.com/office/powerpoint/2010/main" val="252434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3D24BC-8CF4-BDA6-0448-A0E014CF4818}"/>
              </a:ext>
            </a:extLst>
          </p:cNvPr>
          <p:cNvSpPr>
            <a:spLocks noGrp="1"/>
          </p:cNvSpPr>
          <p:nvPr>
            <p:ph type="title"/>
          </p:nvPr>
        </p:nvSpPr>
        <p:spPr/>
        <p:txBody>
          <a:bodyPr/>
          <a:lstStyle/>
          <a:p>
            <a:r>
              <a:rPr lang="en-US" dirty="0"/>
              <a:t>This workshop draws extensively on a number of resources</a:t>
            </a:r>
          </a:p>
        </p:txBody>
      </p:sp>
      <p:sp>
        <p:nvSpPr>
          <p:cNvPr id="6" name="Text Placeholder 5">
            <a:extLst>
              <a:ext uri="{FF2B5EF4-FFF2-40B4-BE49-F238E27FC236}">
                <a16:creationId xmlns:a16="http://schemas.microsoft.com/office/drawing/2014/main" id="{73C8D572-833F-B025-D939-330AC78F9E14}"/>
              </a:ext>
            </a:extLst>
          </p:cNvPr>
          <p:cNvSpPr>
            <a:spLocks noGrp="1"/>
          </p:cNvSpPr>
          <p:nvPr>
            <p:ph type="body" idx="1"/>
          </p:nvPr>
        </p:nvSpPr>
        <p:spPr/>
        <p:txBody>
          <a:bodyPr/>
          <a:lstStyle/>
          <a:p>
            <a:r>
              <a:rPr lang="en-US" sz="1600" dirty="0"/>
              <a:t>Carter, M. (2013) Designing Science Presentations: A Visual Guide to Figures, Papers, Slides, Posters, and More.</a:t>
            </a:r>
            <a:r>
              <a:rPr lang="en-US" sz="1600" dirty="0">
                <a:hlinkClick r:id="rId2"/>
              </a:rPr>
              <a:t> https://doi.org/10.1016/C2010-0-67985-5</a:t>
            </a:r>
            <a:r>
              <a:rPr lang="en-US" sz="1600" dirty="0"/>
              <a:t> </a:t>
            </a:r>
            <a:r>
              <a:rPr lang="en-US" sz="1600" dirty="0">
                <a:hlinkClick r:id="rId3"/>
              </a:rPr>
              <a:t>https://www.sciencedirect.com/book/9780123859693/designing-science-presentations</a:t>
            </a:r>
            <a:endParaRPr lang="en-US" sz="1600" dirty="0"/>
          </a:p>
          <a:p>
            <a:r>
              <a:rPr lang="en-US" sz="1600" dirty="0"/>
              <a:t>Irish, R. (2015) Writing in Engineering a Brief Guide</a:t>
            </a:r>
          </a:p>
          <a:p>
            <a:r>
              <a:rPr lang="en-US" sz="1600" cap="all" dirty="0">
                <a:hlinkClick r:id="rId4"/>
              </a:rPr>
              <a:t>BETTER POSTERS</a:t>
            </a:r>
            <a:r>
              <a:rPr lang="en-US" sz="1600" dirty="0"/>
              <a:t> Incredibly useful blog about academic posters with numerous posts that include tips for creating, presenting and revising posters, stand out examples, critiques and before and </a:t>
            </a:r>
            <a:r>
              <a:rPr lang="en-US" sz="1600" dirty="0" err="1"/>
              <a:t>afters</a:t>
            </a:r>
            <a:r>
              <a:rPr lang="en-US" sz="1600" dirty="0"/>
              <a:t>/makeovers of posters; be sure to check out the link round up posts for many more resources</a:t>
            </a:r>
          </a:p>
          <a:p>
            <a:endParaRPr lang="en-US" sz="1600" dirty="0"/>
          </a:p>
          <a:p>
            <a:pPr marL="101598" indent="0">
              <a:buNone/>
            </a:pPr>
            <a:r>
              <a:rPr lang="en-US" sz="1600" dirty="0"/>
              <a:t>To a lesser extent or follow up resources:</a:t>
            </a:r>
          </a:p>
          <a:p>
            <a:r>
              <a:rPr lang="en-US" sz="1600" dirty="0">
                <a:hlinkClick r:id="rId5"/>
              </a:rPr>
              <a:t>https://blogs.lse.ac.uk/impactofsocialsciences/2018/05/11/how-to-design-an-award-winning-conference-poster/</a:t>
            </a:r>
            <a:endParaRPr lang="en-US" sz="1600" dirty="0"/>
          </a:p>
          <a:p>
            <a:r>
              <a:rPr lang="en-US" sz="1600" cap="all" dirty="0">
                <a:hlinkClick r:id="rId6"/>
              </a:rPr>
              <a:t>HOW TO DESIGN AN AWARD WINNING CONFERENCE POSTER</a:t>
            </a:r>
            <a:r>
              <a:rPr lang="en-US" sz="1600" dirty="0"/>
              <a:t> An article outlining key steps and practical perspectives for designing your poster</a:t>
            </a:r>
          </a:p>
          <a:p>
            <a:r>
              <a:rPr lang="en-US" sz="1600" cap="all" dirty="0">
                <a:hlinkClick r:id="rId7"/>
              </a:rPr>
              <a:t>DESIGNING CONFERENCE POSTERS</a:t>
            </a:r>
            <a:r>
              <a:rPr lang="en-US" sz="1600" dirty="0"/>
              <a:t> </a:t>
            </a:r>
            <a:r>
              <a:rPr lang="en-US" sz="1600" dirty="0" err="1"/>
              <a:t>multipost</a:t>
            </a:r>
            <a:r>
              <a:rPr lang="en-US" sz="1600" dirty="0"/>
              <a:t> resource by Colin </a:t>
            </a:r>
            <a:r>
              <a:rPr lang="en-US" sz="1600" dirty="0" err="1"/>
              <a:t>Purrington</a:t>
            </a:r>
            <a:r>
              <a:rPr lang="en-US" sz="1600" dirty="0"/>
              <a:t> with extensive linked list of poster resources, tips, templates, software suggestions and more</a:t>
            </a:r>
          </a:p>
          <a:p>
            <a:endParaRPr lang="en-US" sz="1600" dirty="0"/>
          </a:p>
          <a:p>
            <a:r>
              <a:rPr lang="en-US" sz="1600" dirty="0"/>
              <a:t>Additional sources are cited throughout</a:t>
            </a:r>
          </a:p>
          <a:p>
            <a:r>
              <a:rPr lang="en-US" sz="1600" dirty="0"/>
              <a:t>No image, example, or cited information is included in </a:t>
            </a:r>
            <a:r>
              <a:rPr lang="en-US" sz="1600" dirty="0" err="1"/>
              <a:t>liscensing</a:t>
            </a:r>
            <a:r>
              <a:rPr lang="en-US" sz="1600" dirty="0"/>
              <a:t> </a:t>
            </a:r>
          </a:p>
        </p:txBody>
      </p:sp>
    </p:spTree>
    <p:extLst>
      <p:ext uri="{BB962C8B-B14F-4D97-AF65-F5344CB8AC3E}">
        <p14:creationId xmlns:p14="http://schemas.microsoft.com/office/powerpoint/2010/main" val="2864873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FB38-9136-D94C-94DA-F447C5EE447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EEA5885-9659-1C4F-8BC2-8F521296CC0F}"/>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BD491F2D-ED7A-7A4D-A06E-D7ED8C1932A3}"/>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5F466D-5868-A242-9264-24D50997CD71}"/>
              </a:ext>
            </a:extLst>
          </p:cNvPr>
          <p:cNvSpPr txBox="1"/>
          <p:nvPr/>
        </p:nvSpPr>
        <p:spPr>
          <a:xfrm>
            <a:off x="555000" y="27228"/>
            <a:ext cx="6904424" cy="1292631"/>
          </a:xfrm>
          <a:prstGeom prst="rect">
            <a:avLst/>
          </a:prstGeom>
          <a:noFill/>
          <a:ln>
            <a:noFill/>
          </a:ln>
        </p:spPr>
        <p:txBody>
          <a:bodyPr spcFirstLastPara="1" wrap="none" lIns="91425" tIns="91425" rIns="91425" bIns="91425" rtlCol="0" anchor="b" anchorCtr="0">
            <a:spAutoFit/>
          </a:bodyPr>
          <a:lstStyle/>
          <a:p>
            <a:pPr algn="r"/>
            <a:r>
              <a:rPr lang="en-US" sz="7200" b="1" dirty="0"/>
              <a:t>More bad ideas</a:t>
            </a:r>
          </a:p>
        </p:txBody>
      </p:sp>
      <p:sp>
        <p:nvSpPr>
          <p:cNvPr id="6" name="TextBox 5">
            <a:extLst>
              <a:ext uri="{FF2B5EF4-FFF2-40B4-BE49-F238E27FC236}">
                <a16:creationId xmlns:a16="http://schemas.microsoft.com/office/drawing/2014/main" id="{344F9C90-B17F-E741-9542-884C274DFDE5}"/>
              </a:ext>
            </a:extLst>
          </p:cNvPr>
          <p:cNvSpPr txBox="1"/>
          <p:nvPr/>
        </p:nvSpPr>
        <p:spPr>
          <a:xfrm>
            <a:off x="10951535" y="5820597"/>
            <a:ext cx="1091609" cy="923299"/>
          </a:xfrm>
          <a:prstGeom prst="rect">
            <a:avLst/>
          </a:prstGeom>
          <a:noFill/>
          <a:ln>
            <a:noFill/>
          </a:ln>
        </p:spPr>
        <p:txBody>
          <a:bodyPr spcFirstLastPara="1" wrap="square" lIns="91425" tIns="91425" rIns="91425" bIns="91425" rtlCol="0" anchor="b" anchorCtr="0">
            <a:spAutoFit/>
          </a:bodyPr>
          <a:lstStyle/>
          <a:p>
            <a:pPr algn="r"/>
            <a:r>
              <a:rPr lang="en-US" sz="1600" i="1" dirty="0">
                <a:solidFill>
                  <a:schemeClr val="tx2"/>
                </a:solidFill>
              </a:rPr>
              <a:t>Nope, not me, don’t look here</a:t>
            </a:r>
          </a:p>
        </p:txBody>
      </p:sp>
      <p:sp>
        <p:nvSpPr>
          <p:cNvPr id="7" name="Rounded Rectangle 6">
            <a:extLst>
              <a:ext uri="{FF2B5EF4-FFF2-40B4-BE49-F238E27FC236}">
                <a16:creationId xmlns:a16="http://schemas.microsoft.com/office/drawing/2014/main" id="{F6D21A6D-437E-5740-A334-AC577E37F632}"/>
              </a:ext>
            </a:extLst>
          </p:cNvPr>
          <p:cNvSpPr/>
          <p:nvPr/>
        </p:nvSpPr>
        <p:spPr>
          <a:xfrm>
            <a:off x="191386" y="1137891"/>
            <a:ext cx="11851758" cy="14414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Intro</a:t>
            </a:r>
          </a:p>
          <a:p>
            <a:pPr algn="ctr"/>
            <a:r>
              <a:rPr lang="en-US" dirty="0"/>
              <a:t>Do not make me try to read a paragraph or any kind of text that spans the width of a 4 foot poster in the body of the poster. Nope. Not a good idea. It just ends up being ridiculous. It’s not only difficult to track text, but then you have people going back and forth  like human type writers. Not practical for the situation or the way people read and process text. No full width paragraphs. Also- no intro paragraphs needed. Bullets. Just bullets is great.</a:t>
            </a:r>
          </a:p>
        </p:txBody>
      </p:sp>
      <p:sp>
        <p:nvSpPr>
          <p:cNvPr id="9" name="Rectangle 8">
            <a:extLst>
              <a:ext uri="{FF2B5EF4-FFF2-40B4-BE49-F238E27FC236}">
                <a16:creationId xmlns:a16="http://schemas.microsoft.com/office/drawing/2014/main" id="{F67FAD1B-5BC2-7545-B4D5-EEBA482ADDC6}"/>
              </a:ext>
            </a:extLst>
          </p:cNvPr>
          <p:cNvSpPr/>
          <p:nvPr/>
        </p:nvSpPr>
        <p:spPr>
          <a:xfrm>
            <a:off x="0" y="2559832"/>
            <a:ext cx="5386220" cy="4247317"/>
          </a:xfrm>
          <a:prstGeom prst="rect">
            <a:avLst/>
          </a:prstGeom>
          <a:solidFill>
            <a:srgbClr val="265528"/>
          </a:solidFill>
        </p:spPr>
        <p:txBody>
          <a:bodyPr wrap="square">
            <a:spAutoFit/>
          </a:bodyPr>
          <a:lstStyle/>
          <a:p>
            <a:pPr algn="ctr"/>
            <a:r>
              <a:rPr lang="en-US" dirty="0"/>
              <a:t>Things &amp; Stuff</a:t>
            </a:r>
          </a:p>
          <a:p>
            <a:pPr algn="ctr"/>
            <a:r>
              <a:rPr lang="en-US" dirty="0"/>
              <a:t>Crowded, can’t breath. Give me some space please. Typing more things here. Give me some space please. Typing more things here. Give me some space please. Typing more things here. Give me some space please. Typing more things here. Give me some space please </a:t>
            </a:r>
            <a:r>
              <a:rPr lang="en-US" b="1" dirty="0"/>
              <a:t>Also- Don’t center a paragraph. </a:t>
            </a:r>
            <a:r>
              <a:rPr lang="en-US" dirty="0"/>
              <a:t>Typing more things here. Give me some space please. Typing more things here. Give me some space please. Typing more things here. Give me some space please. Typing more things here. Give me some space please. Typing more things here. Give me some space please. Typing more things here. Give me some space please. Typing more things here.</a:t>
            </a:r>
          </a:p>
        </p:txBody>
      </p:sp>
      <p:sp>
        <p:nvSpPr>
          <p:cNvPr id="10" name="Rectangle 9">
            <a:extLst>
              <a:ext uri="{FF2B5EF4-FFF2-40B4-BE49-F238E27FC236}">
                <a16:creationId xmlns:a16="http://schemas.microsoft.com/office/drawing/2014/main" id="{D50BB156-9BAB-1549-A70C-0FE8E4EB4CDB}"/>
              </a:ext>
            </a:extLst>
          </p:cNvPr>
          <p:cNvSpPr/>
          <p:nvPr/>
        </p:nvSpPr>
        <p:spPr>
          <a:xfrm>
            <a:off x="5386220" y="2518702"/>
            <a:ext cx="6805780" cy="2031325"/>
          </a:xfrm>
          <a:prstGeom prst="rect">
            <a:avLst/>
          </a:prstGeom>
          <a:solidFill>
            <a:schemeClr val="bg1"/>
          </a:solidFill>
        </p:spPr>
        <p:txBody>
          <a:bodyPr wrap="square">
            <a:spAutoFit/>
          </a:bodyPr>
          <a:lstStyle/>
          <a:p>
            <a:pPr algn="just"/>
            <a:r>
              <a:rPr lang="en-US" dirty="0"/>
              <a:t>Things &amp; Stuff</a:t>
            </a:r>
          </a:p>
          <a:p>
            <a:pPr algn="just"/>
            <a:r>
              <a:rPr lang="en-US" sz="1200" dirty="0"/>
              <a:t>Nope, nope. </a:t>
            </a:r>
          </a:p>
          <a:p>
            <a:pPr algn="just"/>
            <a:r>
              <a:rPr lang="en-US" sz="1200" dirty="0"/>
              <a:t>Justified- where it stretched the text to make a box shape- not your friend. You can end up with weird stuff and it can be difficult to read. Left aligned and ragged right is fine. We can read that.</a:t>
            </a:r>
          </a:p>
          <a:p>
            <a:pPr algn="just"/>
            <a:r>
              <a:rPr lang="en-US" sz="1200" dirty="0"/>
              <a:t>me some space please. Typing more things here. Give me some space please. Typing more things here. Give me some space please. Typing more things here. Give me some space please. Typing more things here. Give me some space please. Typing more things here. Give me some space please. Typing more things here. Give me some space please. Typing more things here. Give me some space please. Typing more things here. Give me some space please. Typing more things here. Give me some space please. Typing more things here.</a:t>
            </a:r>
          </a:p>
        </p:txBody>
      </p:sp>
      <p:sp>
        <p:nvSpPr>
          <p:cNvPr id="11" name="Rectangle 10">
            <a:extLst>
              <a:ext uri="{FF2B5EF4-FFF2-40B4-BE49-F238E27FC236}">
                <a16:creationId xmlns:a16="http://schemas.microsoft.com/office/drawing/2014/main" id="{8D1CDFF5-1C66-8C4C-9B2F-A1708F9A168A}"/>
              </a:ext>
            </a:extLst>
          </p:cNvPr>
          <p:cNvSpPr/>
          <p:nvPr/>
        </p:nvSpPr>
        <p:spPr>
          <a:xfrm>
            <a:off x="5538620" y="4712571"/>
            <a:ext cx="6805780" cy="3077766"/>
          </a:xfrm>
          <a:prstGeom prst="rect">
            <a:avLst/>
          </a:prstGeom>
          <a:solidFill>
            <a:schemeClr val="bg1"/>
          </a:solidFill>
        </p:spPr>
        <p:txBody>
          <a:bodyPr wrap="square">
            <a:spAutoFit/>
          </a:bodyPr>
          <a:lstStyle/>
          <a:p>
            <a:pPr algn="just"/>
            <a:r>
              <a:rPr lang="en-US" dirty="0"/>
              <a:t>References</a:t>
            </a:r>
          </a:p>
          <a:p>
            <a:pPr algn="just"/>
            <a:r>
              <a:rPr lang="en-US" sz="1600" dirty="0"/>
              <a:t>References just as big as everything else</a:t>
            </a:r>
          </a:p>
          <a:p>
            <a:pPr algn="just"/>
            <a:r>
              <a:rPr lang="en-US" sz="1600" dirty="0"/>
              <a:t>More things you don’t need to give lots of space to</a:t>
            </a:r>
          </a:p>
          <a:p>
            <a:pPr algn="just"/>
            <a:r>
              <a:rPr lang="en-US" sz="1600" dirty="0"/>
              <a:t>References just as big as everything else</a:t>
            </a:r>
          </a:p>
          <a:p>
            <a:pPr algn="just"/>
            <a:r>
              <a:rPr lang="en-US" sz="1600" dirty="0"/>
              <a:t>More things you don’t need to give lots of space to </a:t>
            </a:r>
          </a:p>
          <a:p>
            <a:pPr algn="just"/>
            <a:r>
              <a:rPr lang="en-US" sz="1600" dirty="0"/>
              <a:t>References just as big as everything else</a:t>
            </a:r>
          </a:p>
          <a:p>
            <a:pPr algn="just"/>
            <a:r>
              <a:rPr lang="en-US" sz="1600" dirty="0"/>
              <a:t>More things you don’t need to give lots of space to </a:t>
            </a:r>
          </a:p>
          <a:p>
            <a:pPr algn="just"/>
            <a:r>
              <a:rPr lang="en-US" sz="1600" dirty="0"/>
              <a:t>References just as big as everything else</a:t>
            </a:r>
          </a:p>
          <a:p>
            <a:pPr algn="just"/>
            <a:r>
              <a:rPr lang="en-US" sz="1600" dirty="0"/>
              <a:t>More things you don’t need to give lots of space to </a:t>
            </a:r>
          </a:p>
          <a:p>
            <a:pPr algn="just"/>
            <a:r>
              <a:rPr lang="en-US" sz="1600" dirty="0"/>
              <a:t>References just as big as everything else</a:t>
            </a:r>
          </a:p>
          <a:p>
            <a:pPr algn="just"/>
            <a:r>
              <a:rPr lang="en-US" sz="1600" dirty="0"/>
              <a:t>More things you don’t need to give lots of space to </a:t>
            </a:r>
          </a:p>
          <a:p>
            <a:pPr algn="just"/>
            <a:r>
              <a:rPr lang="en-US" sz="1600" dirty="0"/>
              <a:t> </a:t>
            </a:r>
          </a:p>
        </p:txBody>
      </p:sp>
    </p:spTree>
    <p:extLst>
      <p:ext uri="{BB962C8B-B14F-4D97-AF65-F5344CB8AC3E}">
        <p14:creationId xmlns:p14="http://schemas.microsoft.com/office/powerpoint/2010/main" val="83127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EDC725-872E-D84D-A676-BA9D9998246F}"/>
              </a:ext>
            </a:extLst>
          </p:cNvPr>
          <p:cNvSpPr/>
          <p:nvPr/>
        </p:nvSpPr>
        <p:spPr>
          <a:xfrm>
            <a:off x="-721894" y="1069533"/>
            <a:ext cx="13210674" cy="53254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411216-4010-BE41-BDC8-1FAB5D6A993B}"/>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01F3A45F-6AE1-BC45-BA24-D77C4CADAC38}"/>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62E71A5D-42DB-CE4A-9A91-ADFAFE8CF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00" y="1130872"/>
            <a:ext cx="11255829" cy="5191878"/>
          </a:xfrm>
          <a:prstGeom prst="rect">
            <a:avLst/>
          </a:prstGeom>
        </p:spPr>
      </p:pic>
      <p:sp>
        <p:nvSpPr>
          <p:cNvPr id="6" name="Rectangle 5">
            <a:extLst>
              <a:ext uri="{FF2B5EF4-FFF2-40B4-BE49-F238E27FC236}">
                <a16:creationId xmlns:a16="http://schemas.microsoft.com/office/drawing/2014/main" id="{4EF99957-FC74-A641-8E55-0DE779E8630F}"/>
              </a:ext>
            </a:extLst>
          </p:cNvPr>
          <p:cNvSpPr/>
          <p:nvPr/>
        </p:nvSpPr>
        <p:spPr>
          <a:xfrm>
            <a:off x="3803440" y="6343801"/>
            <a:ext cx="7756358" cy="369332"/>
          </a:xfrm>
          <a:prstGeom prst="rect">
            <a:avLst/>
          </a:prstGeom>
        </p:spPr>
        <p:txBody>
          <a:bodyPr wrap="square">
            <a:spAutoFit/>
          </a:bodyPr>
          <a:lstStyle/>
          <a:p>
            <a:r>
              <a:rPr lang="en-US" dirty="0">
                <a:solidFill>
                  <a:schemeClr val="tx2"/>
                </a:solidFill>
              </a:rPr>
              <a:t>http://</a:t>
            </a:r>
            <a:r>
              <a:rPr lang="en-US" dirty="0" err="1">
                <a:solidFill>
                  <a:schemeClr val="tx2"/>
                </a:solidFill>
              </a:rPr>
              <a:t>betterposters.blogspot.com</a:t>
            </a:r>
            <a:r>
              <a:rPr lang="en-US" dirty="0">
                <a:solidFill>
                  <a:schemeClr val="tx2"/>
                </a:solidFill>
              </a:rPr>
              <a:t>/2020/01/critique-bee-</a:t>
            </a:r>
            <a:r>
              <a:rPr lang="en-US" dirty="0" err="1">
                <a:solidFill>
                  <a:schemeClr val="tx2"/>
                </a:solidFill>
              </a:rPr>
              <a:t>dna.html</a:t>
            </a:r>
            <a:endParaRPr lang="en-US" dirty="0">
              <a:solidFill>
                <a:schemeClr val="tx2"/>
              </a:solidFill>
            </a:endParaRPr>
          </a:p>
        </p:txBody>
      </p:sp>
    </p:spTree>
    <p:extLst>
      <p:ext uri="{BB962C8B-B14F-4D97-AF65-F5344CB8AC3E}">
        <p14:creationId xmlns:p14="http://schemas.microsoft.com/office/powerpoint/2010/main" val="2557271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E8A08-EAE0-6945-9118-D71257656659}"/>
              </a:ext>
            </a:extLst>
          </p:cNvPr>
          <p:cNvSpPr>
            <a:spLocks noGrp="1"/>
          </p:cNvSpPr>
          <p:nvPr>
            <p:ph type="title"/>
          </p:nvPr>
        </p:nvSpPr>
        <p:spPr/>
        <p:txBody>
          <a:bodyPr/>
          <a:lstStyle/>
          <a:p>
            <a:r>
              <a:rPr lang="en-US" dirty="0"/>
              <a:t>Visual abstract as poster</a:t>
            </a:r>
          </a:p>
        </p:txBody>
      </p:sp>
      <p:sp>
        <p:nvSpPr>
          <p:cNvPr id="3" name="Text Placeholder 2">
            <a:extLst>
              <a:ext uri="{FF2B5EF4-FFF2-40B4-BE49-F238E27FC236}">
                <a16:creationId xmlns:a16="http://schemas.microsoft.com/office/drawing/2014/main" id="{431DE8BE-8E00-4248-952B-B18242F713B1}"/>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89826F47-848D-7D47-872B-72D668DFE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441450"/>
            <a:ext cx="7239000" cy="3975100"/>
          </a:xfrm>
          <a:prstGeom prst="rect">
            <a:avLst/>
          </a:prstGeom>
        </p:spPr>
      </p:pic>
      <p:sp>
        <p:nvSpPr>
          <p:cNvPr id="6" name="Rectangle 5">
            <a:extLst>
              <a:ext uri="{FF2B5EF4-FFF2-40B4-BE49-F238E27FC236}">
                <a16:creationId xmlns:a16="http://schemas.microsoft.com/office/drawing/2014/main" id="{FB8B7269-47A9-E247-88EB-3A536460DC94}"/>
              </a:ext>
            </a:extLst>
          </p:cNvPr>
          <p:cNvSpPr/>
          <p:nvPr/>
        </p:nvSpPr>
        <p:spPr>
          <a:xfrm>
            <a:off x="4764505" y="6211669"/>
            <a:ext cx="6641431" cy="369332"/>
          </a:xfrm>
          <a:prstGeom prst="rect">
            <a:avLst/>
          </a:prstGeom>
        </p:spPr>
        <p:txBody>
          <a:bodyPr wrap="square">
            <a:spAutoFit/>
          </a:bodyPr>
          <a:lstStyle/>
          <a:p>
            <a:r>
              <a:rPr lang="en-US" dirty="0">
                <a:solidFill>
                  <a:schemeClr val="tx2"/>
                </a:solidFill>
              </a:rPr>
              <a:t>https://</a:t>
            </a:r>
            <a:r>
              <a:rPr lang="en-US" dirty="0" err="1">
                <a:solidFill>
                  <a:schemeClr val="tx2"/>
                </a:solidFill>
              </a:rPr>
              <a:t>twitter.com</a:t>
            </a:r>
            <a:r>
              <a:rPr lang="en-US" dirty="0">
                <a:solidFill>
                  <a:schemeClr val="tx2"/>
                </a:solidFill>
              </a:rPr>
              <a:t>/</a:t>
            </a:r>
            <a:r>
              <a:rPr lang="en-US" dirty="0" err="1">
                <a:solidFill>
                  <a:schemeClr val="tx2"/>
                </a:solidFill>
              </a:rPr>
              <a:t>iamscicomm</a:t>
            </a:r>
            <a:r>
              <a:rPr lang="en-US" dirty="0">
                <a:solidFill>
                  <a:schemeClr val="tx2"/>
                </a:solidFill>
              </a:rPr>
              <a:t>/status/1111292730926338049</a:t>
            </a:r>
          </a:p>
        </p:txBody>
      </p:sp>
    </p:spTree>
    <p:extLst>
      <p:ext uri="{BB962C8B-B14F-4D97-AF65-F5344CB8AC3E}">
        <p14:creationId xmlns:p14="http://schemas.microsoft.com/office/powerpoint/2010/main" val="2774102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4B1-06DD-8544-95FD-A6F058C8C53F}"/>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A8919018-12C4-BE4D-8963-0270ED170F45}"/>
              </a:ext>
            </a:extLst>
          </p:cNvPr>
          <p:cNvSpPr/>
          <p:nvPr/>
        </p:nvSpPr>
        <p:spPr>
          <a:xfrm>
            <a:off x="140011" y="6348445"/>
            <a:ext cx="7217400" cy="369332"/>
          </a:xfrm>
          <a:prstGeom prst="rect">
            <a:avLst/>
          </a:prstGeom>
        </p:spPr>
        <p:txBody>
          <a:bodyPr wrap="square">
            <a:spAutoFit/>
          </a:bodyPr>
          <a:lstStyle/>
          <a:p>
            <a:r>
              <a:rPr lang="en-US" dirty="0">
                <a:solidFill>
                  <a:schemeClr val="tx2"/>
                </a:solidFill>
              </a:rPr>
              <a:t>https://</a:t>
            </a:r>
            <a:r>
              <a:rPr lang="en-US" dirty="0" err="1">
                <a:solidFill>
                  <a:schemeClr val="tx2"/>
                </a:solidFill>
              </a:rPr>
              <a:t>betterposters.blogspot.com</a:t>
            </a:r>
            <a:r>
              <a:rPr lang="en-US" dirty="0">
                <a:solidFill>
                  <a:schemeClr val="tx2"/>
                </a:solidFill>
              </a:rPr>
              <a:t>/2017/11/critique-life-in-</a:t>
            </a:r>
            <a:r>
              <a:rPr lang="en-US" dirty="0" err="1">
                <a:solidFill>
                  <a:schemeClr val="tx2"/>
                </a:solidFill>
              </a:rPr>
              <a:t>cold.html</a:t>
            </a:r>
            <a:endParaRPr lang="en-US" dirty="0">
              <a:solidFill>
                <a:schemeClr val="tx2"/>
              </a:solidFill>
            </a:endParaRPr>
          </a:p>
        </p:txBody>
      </p:sp>
      <p:pic>
        <p:nvPicPr>
          <p:cNvPr id="5" name="Picture 4">
            <a:extLst>
              <a:ext uri="{FF2B5EF4-FFF2-40B4-BE49-F238E27FC236}">
                <a16:creationId xmlns:a16="http://schemas.microsoft.com/office/drawing/2014/main" id="{5CC69DC1-67C3-914C-9C07-92E74E3FD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358" y="399440"/>
            <a:ext cx="4786860" cy="6133671"/>
          </a:xfrm>
          <a:prstGeom prst="rect">
            <a:avLst/>
          </a:prstGeom>
        </p:spPr>
      </p:pic>
    </p:spTree>
    <p:extLst>
      <p:ext uri="{BB962C8B-B14F-4D97-AF65-F5344CB8AC3E}">
        <p14:creationId xmlns:p14="http://schemas.microsoft.com/office/powerpoint/2010/main" val="287684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48C9-282C-124C-8AAF-8F03ABB047E0}"/>
              </a:ext>
            </a:extLst>
          </p:cNvPr>
          <p:cNvSpPr>
            <a:spLocks noGrp="1"/>
          </p:cNvSpPr>
          <p:nvPr>
            <p:ph type="title"/>
          </p:nvPr>
        </p:nvSpPr>
        <p:spPr/>
        <p:txBody>
          <a:bodyPr/>
          <a:lstStyle/>
          <a:p>
            <a:r>
              <a:rPr lang="en-US" dirty="0"/>
              <a:t>Infographic Approaches – central image</a:t>
            </a:r>
          </a:p>
        </p:txBody>
      </p:sp>
      <p:sp>
        <p:nvSpPr>
          <p:cNvPr id="3" name="Text Placeholder 2">
            <a:extLst>
              <a:ext uri="{FF2B5EF4-FFF2-40B4-BE49-F238E27FC236}">
                <a16:creationId xmlns:a16="http://schemas.microsoft.com/office/drawing/2014/main" id="{EABA0C0E-0087-C54F-8266-5F2C80049DA6}"/>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4447CAAA-972A-5246-AFD6-A1C4256922C4}"/>
              </a:ext>
            </a:extLst>
          </p:cNvPr>
          <p:cNvSpPr/>
          <p:nvPr/>
        </p:nvSpPr>
        <p:spPr>
          <a:xfrm>
            <a:off x="144542" y="6419416"/>
            <a:ext cx="7684957" cy="307777"/>
          </a:xfrm>
          <a:prstGeom prst="rect">
            <a:avLst/>
          </a:prstGeom>
        </p:spPr>
        <p:txBody>
          <a:bodyPr wrap="square">
            <a:spAutoFit/>
          </a:bodyPr>
          <a:lstStyle/>
          <a:p>
            <a:r>
              <a:rPr lang="en-US" sz="1400" dirty="0">
                <a:solidFill>
                  <a:schemeClr val="bg1">
                    <a:lumMod val="65000"/>
                  </a:schemeClr>
                </a:solidFill>
              </a:rPr>
              <a:t>https://</a:t>
            </a:r>
            <a:r>
              <a:rPr lang="en-US" sz="1400" dirty="0" err="1">
                <a:solidFill>
                  <a:schemeClr val="bg1">
                    <a:lumMod val="65000"/>
                  </a:schemeClr>
                </a:solidFill>
              </a:rPr>
              <a:t>www.planetary.org</a:t>
            </a:r>
            <a:r>
              <a:rPr lang="en-US" sz="1400" dirty="0">
                <a:solidFill>
                  <a:schemeClr val="bg1">
                    <a:lumMod val="65000"/>
                  </a:schemeClr>
                </a:solidFill>
              </a:rPr>
              <a:t>/blogs/guest-blogs/design-sci-</a:t>
            </a:r>
            <a:r>
              <a:rPr lang="en-US" sz="1400" dirty="0" err="1">
                <a:solidFill>
                  <a:schemeClr val="bg1">
                    <a:lumMod val="65000"/>
                  </a:schemeClr>
                </a:solidFill>
              </a:rPr>
              <a:t>poster.html</a:t>
            </a:r>
            <a:endParaRPr lang="en-US" sz="1400" dirty="0">
              <a:solidFill>
                <a:schemeClr val="bg1">
                  <a:lumMod val="65000"/>
                </a:schemeClr>
              </a:solidFill>
            </a:endParaRPr>
          </a:p>
        </p:txBody>
      </p:sp>
      <p:pic>
        <p:nvPicPr>
          <p:cNvPr id="6" name="Picture 5">
            <a:extLst>
              <a:ext uri="{FF2B5EF4-FFF2-40B4-BE49-F238E27FC236}">
                <a16:creationId xmlns:a16="http://schemas.microsoft.com/office/drawing/2014/main" id="{5997C792-91D0-054B-80B6-33642E6F7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898" y="891949"/>
            <a:ext cx="5814102" cy="5814102"/>
          </a:xfrm>
          <a:prstGeom prst="rect">
            <a:avLst/>
          </a:prstGeom>
        </p:spPr>
      </p:pic>
    </p:spTree>
    <p:extLst>
      <p:ext uri="{BB962C8B-B14F-4D97-AF65-F5344CB8AC3E}">
        <p14:creationId xmlns:p14="http://schemas.microsoft.com/office/powerpoint/2010/main" val="4064504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3A3E1-C03A-B144-8288-52F3A876EC94}"/>
              </a:ext>
            </a:extLst>
          </p:cNvPr>
          <p:cNvSpPr>
            <a:spLocks noGrp="1"/>
          </p:cNvSpPr>
          <p:nvPr>
            <p:ph type="title"/>
          </p:nvPr>
        </p:nvSpPr>
        <p:spPr/>
        <p:txBody>
          <a:bodyPr/>
          <a:lstStyle/>
          <a:p>
            <a:pPr algn="r"/>
            <a:r>
              <a:rPr lang="en-US" dirty="0"/>
              <a:t>Minimalist</a:t>
            </a:r>
          </a:p>
        </p:txBody>
      </p:sp>
      <p:sp>
        <p:nvSpPr>
          <p:cNvPr id="3" name="Text Placeholder 2">
            <a:extLst>
              <a:ext uri="{FF2B5EF4-FFF2-40B4-BE49-F238E27FC236}">
                <a16:creationId xmlns:a16="http://schemas.microsoft.com/office/drawing/2014/main" id="{D0343454-6749-8E46-A904-37308B078BA4}"/>
              </a:ext>
            </a:extLst>
          </p:cNvPr>
          <p:cNvSpPr>
            <a:spLocks noGrp="1"/>
          </p:cNvSpPr>
          <p:nvPr>
            <p:ph type="body" idx="1"/>
          </p:nvPr>
        </p:nvSpPr>
        <p:spPr>
          <a:xfrm>
            <a:off x="288758" y="6112042"/>
            <a:ext cx="11903242" cy="516929"/>
          </a:xfrm>
        </p:spPr>
        <p:txBody>
          <a:bodyPr/>
          <a:lstStyle/>
          <a:p>
            <a:pPr marL="101598" indent="0">
              <a:buNone/>
            </a:pPr>
            <a:r>
              <a:rPr lang="en-US" sz="1800" dirty="0">
                <a:solidFill>
                  <a:schemeClr val="tx2"/>
                </a:solidFill>
                <a:hlinkClick r:id="rId2"/>
              </a:rPr>
              <a:t>https://jamesohanlonresearch.wordpress.com/2015/01/09/conference-posters-less-is-more/</a:t>
            </a:r>
            <a:endParaRPr lang="en-US" sz="1800" dirty="0">
              <a:solidFill>
                <a:schemeClr val="tx2"/>
              </a:solidFill>
            </a:endParaRPr>
          </a:p>
          <a:p>
            <a:pPr marL="101598" indent="0">
              <a:buNone/>
            </a:pPr>
            <a:r>
              <a:rPr lang="en-US" sz="1800" dirty="0">
                <a:solidFill>
                  <a:schemeClr val="tx2"/>
                </a:solidFill>
              </a:rPr>
              <a:t>Additional interview: https://</a:t>
            </a:r>
            <a:r>
              <a:rPr lang="en-US" sz="1800" dirty="0" err="1">
                <a:solidFill>
                  <a:schemeClr val="tx2"/>
                </a:solidFill>
              </a:rPr>
              <a:t>crastina.se</a:t>
            </a:r>
            <a:r>
              <a:rPr lang="en-US" sz="1800" dirty="0">
                <a:solidFill>
                  <a:schemeClr val="tx2"/>
                </a:solidFill>
              </a:rPr>
              <a:t>/the-best-poster-ever-made-interview-james-ohanlon-macquarie-university/</a:t>
            </a:r>
          </a:p>
        </p:txBody>
      </p:sp>
      <p:pic>
        <p:nvPicPr>
          <p:cNvPr id="5" name="Picture 4">
            <a:extLst>
              <a:ext uri="{FF2B5EF4-FFF2-40B4-BE49-F238E27FC236}">
                <a16:creationId xmlns:a16="http://schemas.microsoft.com/office/drawing/2014/main" id="{576F2404-EF22-E142-9C2A-06510744F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000" y="222332"/>
            <a:ext cx="4065126" cy="5739001"/>
          </a:xfrm>
          <a:prstGeom prst="rect">
            <a:avLst/>
          </a:prstGeom>
        </p:spPr>
      </p:pic>
      <p:sp>
        <p:nvSpPr>
          <p:cNvPr id="6" name="Text Placeholder 2">
            <a:extLst>
              <a:ext uri="{FF2B5EF4-FFF2-40B4-BE49-F238E27FC236}">
                <a16:creationId xmlns:a16="http://schemas.microsoft.com/office/drawing/2014/main" id="{556EC13D-7323-424D-BEE4-0526A769AF61}"/>
              </a:ext>
            </a:extLst>
          </p:cNvPr>
          <p:cNvSpPr txBox="1">
            <a:spLocks/>
          </p:cNvSpPr>
          <p:nvPr/>
        </p:nvSpPr>
        <p:spPr>
          <a:xfrm>
            <a:off x="4932947" y="1467000"/>
            <a:ext cx="6274315" cy="74681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1219170" marR="0" lvl="1" indent="-491054" algn="l" rtl="0">
              <a:lnSpc>
                <a:spcPct val="100000"/>
              </a:lnSpc>
              <a:spcBef>
                <a:spcPts val="1733"/>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828754" marR="0" lvl="2" indent="-474121" algn="l" rtl="0">
              <a:lnSpc>
                <a:spcPct val="100000"/>
              </a:lnSpc>
              <a:spcBef>
                <a:spcPts val="1733"/>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2438339" marR="0" lvl="3" indent="-465655" algn="l" rtl="0">
              <a:lnSpc>
                <a:spcPct val="100000"/>
              </a:lnSpc>
              <a:spcBef>
                <a:spcPts val="1733"/>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3047924" marR="0" lvl="4" indent="-457189" algn="l" rtl="0">
              <a:lnSpc>
                <a:spcPct val="100000"/>
              </a:lnSpc>
              <a:spcBef>
                <a:spcPts val="1733"/>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3657509" marR="0" lvl="5" indent="-440256" algn="l" rtl="0">
              <a:lnSpc>
                <a:spcPct val="100000"/>
              </a:lnSpc>
              <a:spcBef>
                <a:spcPts val="1733"/>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4267093" marR="0" lvl="6" indent="-423323" algn="l" rtl="0">
              <a:lnSpc>
                <a:spcPct val="100000"/>
              </a:lnSpc>
              <a:spcBef>
                <a:spcPts val="1733"/>
              </a:spcBef>
              <a:spcAft>
                <a:spcPts val="0"/>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7pPr>
            <a:lvl8pPr marL="4876678" marR="0" lvl="7" indent="-423323" algn="l" rtl="0">
              <a:lnSpc>
                <a:spcPct val="100000"/>
              </a:lnSpc>
              <a:spcBef>
                <a:spcPts val="1733"/>
              </a:spcBef>
              <a:spcAft>
                <a:spcPts val="0"/>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8pPr>
            <a:lvl9pPr marL="5486263" marR="0" lvl="8" indent="-423323" algn="l" rtl="0">
              <a:lnSpc>
                <a:spcPct val="100000"/>
              </a:lnSpc>
              <a:spcBef>
                <a:spcPts val="1733"/>
              </a:spcBef>
              <a:spcAft>
                <a:spcPts val="1733"/>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9pPr>
          </a:lstStyle>
          <a:p>
            <a:r>
              <a:rPr lang="en-US" kern="0" dirty="0"/>
              <a:t>RQ at top</a:t>
            </a:r>
          </a:p>
          <a:p>
            <a:r>
              <a:rPr lang="en-US" kern="0" dirty="0"/>
              <a:t>Discrete well placed QR code</a:t>
            </a:r>
          </a:p>
        </p:txBody>
      </p:sp>
      <p:sp>
        <p:nvSpPr>
          <p:cNvPr id="7" name="Text Placeholder 2">
            <a:extLst>
              <a:ext uri="{FF2B5EF4-FFF2-40B4-BE49-F238E27FC236}">
                <a16:creationId xmlns:a16="http://schemas.microsoft.com/office/drawing/2014/main" id="{B071E845-C908-504A-B351-B41643EC8093}"/>
              </a:ext>
            </a:extLst>
          </p:cNvPr>
          <p:cNvSpPr txBox="1">
            <a:spLocks/>
          </p:cNvSpPr>
          <p:nvPr/>
        </p:nvSpPr>
        <p:spPr>
          <a:xfrm>
            <a:off x="4932946" y="4054214"/>
            <a:ext cx="6274315" cy="734354"/>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1219170" marR="0" lvl="1" indent="-491054" algn="l" rtl="0">
              <a:lnSpc>
                <a:spcPct val="100000"/>
              </a:lnSpc>
              <a:spcBef>
                <a:spcPts val="1733"/>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828754" marR="0" lvl="2" indent="-474121" algn="l" rtl="0">
              <a:lnSpc>
                <a:spcPct val="100000"/>
              </a:lnSpc>
              <a:spcBef>
                <a:spcPts val="1733"/>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2438339" marR="0" lvl="3" indent="-465655" algn="l" rtl="0">
              <a:lnSpc>
                <a:spcPct val="100000"/>
              </a:lnSpc>
              <a:spcBef>
                <a:spcPts val="1733"/>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3047924" marR="0" lvl="4" indent="-457189" algn="l" rtl="0">
              <a:lnSpc>
                <a:spcPct val="100000"/>
              </a:lnSpc>
              <a:spcBef>
                <a:spcPts val="1733"/>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3657509" marR="0" lvl="5" indent="-440256" algn="l" rtl="0">
              <a:lnSpc>
                <a:spcPct val="100000"/>
              </a:lnSpc>
              <a:spcBef>
                <a:spcPts val="1733"/>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4267093" marR="0" lvl="6" indent="-423323" algn="l" rtl="0">
              <a:lnSpc>
                <a:spcPct val="100000"/>
              </a:lnSpc>
              <a:spcBef>
                <a:spcPts val="1733"/>
              </a:spcBef>
              <a:spcAft>
                <a:spcPts val="0"/>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7pPr>
            <a:lvl8pPr marL="4876678" marR="0" lvl="7" indent="-423323" algn="l" rtl="0">
              <a:lnSpc>
                <a:spcPct val="100000"/>
              </a:lnSpc>
              <a:spcBef>
                <a:spcPts val="1733"/>
              </a:spcBef>
              <a:spcAft>
                <a:spcPts val="0"/>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8pPr>
            <a:lvl9pPr marL="5486263" marR="0" lvl="8" indent="-423323" algn="l" rtl="0">
              <a:lnSpc>
                <a:spcPct val="100000"/>
              </a:lnSpc>
              <a:spcBef>
                <a:spcPts val="1733"/>
              </a:spcBef>
              <a:spcAft>
                <a:spcPts val="1733"/>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9pPr>
          </a:lstStyle>
          <a:p>
            <a:r>
              <a:rPr lang="en-US" kern="0" dirty="0"/>
              <a:t>Answer at bottom</a:t>
            </a:r>
          </a:p>
        </p:txBody>
      </p:sp>
    </p:spTree>
    <p:extLst>
      <p:ext uri="{BB962C8B-B14F-4D97-AF65-F5344CB8AC3E}">
        <p14:creationId xmlns:p14="http://schemas.microsoft.com/office/powerpoint/2010/main" val="2989572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E312-18B8-A041-A34C-72A3C4D013D7}"/>
              </a:ext>
            </a:extLst>
          </p:cNvPr>
          <p:cNvSpPr>
            <a:spLocks noGrp="1"/>
          </p:cNvSpPr>
          <p:nvPr>
            <p:ph type="title"/>
          </p:nvPr>
        </p:nvSpPr>
        <p:spPr/>
        <p:txBody>
          <a:bodyPr/>
          <a:lstStyle/>
          <a:p>
            <a:r>
              <a:rPr lang="en-US" dirty="0"/>
              <a:t>Billboard</a:t>
            </a:r>
          </a:p>
        </p:txBody>
      </p:sp>
      <p:sp>
        <p:nvSpPr>
          <p:cNvPr id="3" name="Text Placeholder 2">
            <a:extLst>
              <a:ext uri="{FF2B5EF4-FFF2-40B4-BE49-F238E27FC236}">
                <a16:creationId xmlns:a16="http://schemas.microsoft.com/office/drawing/2014/main" id="{C5E00576-FED3-9F43-BCF6-87E56ED1266D}"/>
              </a:ext>
            </a:extLst>
          </p:cNvPr>
          <p:cNvSpPr>
            <a:spLocks noGrp="1"/>
          </p:cNvSpPr>
          <p:nvPr>
            <p:ph type="body" idx="1"/>
          </p:nvPr>
        </p:nvSpPr>
        <p:spPr>
          <a:xfrm>
            <a:off x="928502" y="6160169"/>
            <a:ext cx="10334995" cy="524284"/>
          </a:xfrm>
        </p:spPr>
        <p:txBody>
          <a:bodyPr/>
          <a:lstStyle/>
          <a:p>
            <a:pPr marL="101598" indent="0">
              <a:buNone/>
            </a:pPr>
            <a:r>
              <a:rPr lang="en-US" dirty="0">
                <a:solidFill>
                  <a:schemeClr val="tx2"/>
                </a:solidFill>
              </a:rPr>
              <a:t>Mike Morrison #</a:t>
            </a:r>
            <a:r>
              <a:rPr lang="en-US" dirty="0" err="1">
                <a:solidFill>
                  <a:schemeClr val="tx2"/>
                </a:solidFill>
              </a:rPr>
              <a:t>betterposters</a:t>
            </a:r>
            <a:r>
              <a:rPr lang="en-US" dirty="0">
                <a:solidFill>
                  <a:schemeClr val="tx2"/>
                </a:solidFill>
              </a:rPr>
              <a:t> @</a:t>
            </a:r>
            <a:r>
              <a:rPr lang="en-US" dirty="0" err="1">
                <a:solidFill>
                  <a:schemeClr val="tx2"/>
                </a:solidFill>
              </a:rPr>
              <a:t>mikemorrison</a:t>
            </a:r>
            <a:endParaRPr lang="en-US" dirty="0">
              <a:solidFill>
                <a:schemeClr val="tx2"/>
              </a:solidFill>
            </a:endParaRPr>
          </a:p>
        </p:txBody>
      </p:sp>
      <p:pic>
        <p:nvPicPr>
          <p:cNvPr id="7" name="Picture 6">
            <a:extLst>
              <a:ext uri="{FF2B5EF4-FFF2-40B4-BE49-F238E27FC236}">
                <a16:creationId xmlns:a16="http://schemas.microsoft.com/office/drawing/2014/main" id="{89D3FDEC-2C94-4344-917E-4AA7D9662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797" y="857203"/>
            <a:ext cx="6889108" cy="4568567"/>
          </a:xfrm>
          <a:prstGeom prst="rect">
            <a:avLst/>
          </a:prstGeom>
        </p:spPr>
      </p:pic>
      <p:sp>
        <p:nvSpPr>
          <p:cNvPr id="12" name="TextBox 11">
            <a:extLst>
              <a:ext uri="{FF2B5EF4-FFF2-40B4-BE49-F238E27FC236}">
                <a16:creationId xmlns:a16="http://schemas.microsoft.com/office/drawing/2014/main" id="{F53A3AC4-0E42-9044-BAF2-C1347BE4B15B}"/>
              </a:ext>
            </a:extLst>
          </p:cNvPr>
          <p:cNvSpPr txBox="1"/>
          <p:nvPr/>
        </p:nvSpPr>
        <p:spPr>
          <a:xfrm>
            <a:off x="336884" y="3135535"/>
            <a:ext cx="2478505" cy="738633"/>
          </a:xfrm>
          <a:prstGeom prst="rect">
            <a:avLst/>
          </a:prstGeom>
          <a:noFill/>
          <a:ln>
            <a:noFill/>
          </a:ln>
        </p:spPr>
        <p:txBody>
          <a:bodyPr spcFirstLastPara="1" wrap="square" lIns="91425" tIns="91425" rIns="91425" bIns="91425" rtlCol="0" anchor="b" anchorCtr="0">
            <a:spAutoFit/>
          </a:bodyPr>
          <a:lstStyle/>
          <a:p>
            <a:pPr algn="r"/>
            <a:r>
              <a:rPr lang="en-US" b="1" dirty="0"/>
              <a:t>Presenter free walk through-&gt;</a:t>
            </a:r>
          </a:p>
        </p:txBody>
      </p:sp>
      <p:sp>
        <p:nvSpPr>
          <p:cNvPr id="13" name="TextBox 12">
            <a:extLst>
              <a:ext uri="{FF2B5EF4-FFF2-40B4-BE49-F238E27FC236}">
                <a16:creationId xmlns:a16="http://schemas.microsoft.com/office/drawing/2014/main" id="{CD9B1014-03C5-F843-B933-ACCCE33C6691}"/>
              </a:ext>
            </a:extLst>
          </p:cNvPr>
          <p:cNvSpPr txBox="1"/>
          <p:nvPr/>
        </p:nvSpPr>
        <p:spPr>
          <a:xfrm>
            <a:off x="10250905" y="3255306"/>
            <a:ext cx="1602663" cy="1292631"/>
          </a:xfrm>
          <a:prstGeom prst="rect">
            <a:avLst/>
          </a:prstGeom>
          <a:noFill/>
          <a:ln>
            <a:noFill/>
          </a:ln>
        </p:spPr>
        <p:txBody>
          <a:bodyPr spcFirstLastPara="1" wrap="square" lIns="91425" tIns="91425" rIns="91425" bIns="91425" rtlCol="0" anchor="b" anchorCtr="0">
            <a:spAutoFit/>
          </a:bodyPr>
          <a:lstStyle/>
          <a:p>
            <a:pPr algn="r"/>
            <a:r>
              <a:rPr lang="en-US" b="1" dirty="0"/>
              <a:t>&lt;-Cheat sheet/more detailed graphs etc.</a:t>
            </a:r>
          </a:p>
        </p:txBody>
      </p:sp>
      <p:sp>
        <p:nvSpPr>
          <p:cNvPr id="14" name="TextBox 13">
            <a:extLst>
              <a:ext uri="{FF2B5EF4-FFF2-40B4-BE49-F238E27FC236}">
                <a16:creationId xmlns:a16="http://schemas.microsoft.com/office/drawing/2014/main" id="{3B29E65D-36F0-1544-B0D4-00BCE2D053A3}"/>
              </a:ext>
            </a:extLst>
          </p:cNvPr>
          <p:cNvSpPr txBox="1"/>
          <p:nvPr/>
        </p:nvSpPr>
        <p:spPr>
          <a:xfrm>
            <a:off x="3970422" y="308951"/>
            <a:ext cx="4957010" cy="461635"/>
          </a:xfrm>
          <a:prstGeom prst="rect">
            <a:avLst/>
          </a:prstGeom>
          <a:noFill/>
          <a:ln>
            <a:noFill/>
          </a:ln>
        </p:spPr>
        <p:txBody>
          <a:bodyPr spcFirstLastPara="1" wrap="square" lIns="91425" tIns="91425" rIns="91425" bIns="91425" rtlCol="0" anchor="b" anchorCtr="0">
            <a:spAutoFit/>
          </a:bodyPr>
          <a:lstStyle/>
          <a:p>
            <a:pPr algn="r"/>
            <a:r>
              <a:rPr lang="en-US" b="1" dirty="0"/>
              <a:t>Key take away- short, simple, imprecise</a:t>
            </a:r>
          </a:p>
        </p:txBody>
      </p:sp>
      <p:sp>
        <p:nvSpPr>
          <p:cNvPr id="15" name="TextBox 14">
            <a:extLst>
              <a:ext uri="{FF2B5EF4-FFF2-40B4-BE49-F238E27FC236}">
                <a16:creationId xmlns:a16="http://schemas.microsoft.com/office/drawing/2014/main" id="{1AB32848-459F-6D45-A0DC-89DCB7B09FDE}"/>
              </a:ext>
            </a:extLst>
          </p:cNvPr>
          <p:cNvSpPr txBox="1"/>
          <p:nvPr/>
        </p:nvSpPr>
        <p:spPr>
          <a:xfrm>
            <a:off x="4804122" y="3643350"/>
            <a:ext cx="3634513" cy="461635"/>
          </a:xfrm>
          <a:prstGeom prst="rect">
            <a:avLst/>
          </a:prstGeom>
          <a:noFill/>
          <a:ln>
            <a:noFill/>
          </a:ln>
        </p:spPr>
        <p:txBody>
          <a:bodyPr spcFirstLastPara="1" wrap="square" lIns="91425" tIns="91425" rIns="91425" bIns="91425" rtlCol="0" anchor="b" anchorCtr="0">
            <a:spAutoFit/>
          </a:bodyPr>
          <a:lstStyle/>
          <a:p>
            <a:pPr algn="r"/>
            <a:r>
              <a:rPr lang="en-US" b="1" dirty="0"/>
              <a:t>Key visual or icon (optional)</a:t>
            </a:r>
          </a:p>
        </p:txBody>
      </p:sp>
      <p:sp>
        <p:nvSpPr>
          <p:cNvPr id="16" name="TextBox 15">
            <a:extLst>
              <a:ext uri="{FF2B5EF4-FFF2-40B4-BE49-F238E27FC236}">
                <a16:creationId xmlns:a16="http://schemas.microsoft.com/office/drawing/2014/main" id="{31D3BA5D-8703-974A-B1B7-EEB476F0002D}"/>
              </a:ext>
            </a:extLst>
          </p:cNvPr>
          <p:cNvSpPr txBox="1"/>
          <p:nvPr/>
        </p:nvSpPr>
        <p:spPr>
          <a:xfrm>
            <a:off x="3361797" y="5486399"/>
            <a:ext cx="3634513" cy="461635"/>
          </a:xfrm>
          <a:prstGeom prst="rect">
            <a:avLst/>
          </a:prstGeom>
          <a:noFill/>
          <a:ln>
            <a:noFill/>
          </a:ln>
        </p:spPr>
        <p:txBody>
          <a:bodyPr spcFirstLastPara="1" wrap="square" lIns="91425" tIns="91425" rIns="91425" bIns="91425" rtlCol="0" anchor="b" anchorCtr="0">
            <a:spAutoFit/>
          </a:bodyPr>
          <a:lstStyle/>
          <a:p>
            <a:pPr algn="r"/>
            <a:r>
              <a:rPr lang="en-US" b="1" dirty="0"/>
              <a:t>QR code for more</a:t>
            </a:r>
          </a:p>
        </p:txBody>
      </p:sp>
      <p:cxnSp>
        <p:nvCxnSpPr>
          <p:cNvPr id="18" name="Straight Arrow Connector 17">
            <a:extLst>
              <a:ext uri="{FF2B5EF4-FFF2-40B4-BE49-F238E27FC236}">
                <a16:creationId xmlns:a16="http://schemas.microsoft.com/office/drawing/2014/main" id="{EB0054C8-5CC1-A745-ACDC-4E5411C7ED65}"/>
              </a:ext>
            </a:extLst>
          </p:cNvPr>
          <p:cNvCxnSpPr>
            <a:cxnSpLocks/>
          </p:cNvCxnSpPr>
          <p:nvPr/>
        </p:nvCxnSpPr>
        <p:spPr>
          <a:xfrm>
            <a:off x="6673514" y="770586"/>
            <a:ext cx="0" cy="84720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731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E312-18B8-A041-A34C-72A3C4D013D7}"/>
              </a:ext>
            </a:extLst>
          </p:cNvPr>
          <p:cNvSpPr>
            <a:spLocks noGrp="1"/>
          </p:cNvSpPr>
          <p:nvPr>
            <p:ph type="title"/>
          </p:nvPr>
        </p:nvSpPr>
        <p:spPr/>
        <p:txBody>
          <a:bodyPr/>
          <a:lstStyle/>
          <a:p>
            <a:r>
              <a:rPr lang="en-US" dirty="0"/>
              <a:t>Billboard</a:t>
            </a:r>
          </a:p>
        </p:txBody>
      </p:sp>
      <p:sp>
        <p:nvSpPr>
          <p:cNvPr id="3" name="Text Placeholder 2">
            <a:extLst>
              <a:ext uri="{FF2B5EF4-FFF2-40B4-BE49-F238E27FC236}">
                <a16:creationId xmlns:a16="http://schemas.microsoft.com/office/drawing/2014/main" id="{C5E00576-FED3-9F43-BCF6-87E56ED1266D}"/>
              </a:ext>
            </a:extLst>
          </p:cNvPr>
          <p:cNvSpPr>
            <a:spLocks noGrp="1"/>
          </p:cNvSpPr>
          <p:nvPr>
            <p:ph type="body" idx="1"/>
          </p:nvPr>
        </p:nvSpPr>
        <p:spPr>
          <a:xfrm>
            <a:off x="928502" y="6160169"/>
            <a:ext cx="10334995" cy="524284"/>
          </a:xfrm>
        </p:spPr>
        <p:txBody>
          <a:bodyPr/>
          <a:lstStyle/>
          <a:p>
            <a:pPr marL="101598" indent="0">
              <a:buNone/>
            </a:pPr>
            <a:r>
              <a:rPr lang="en-US" dirty="0">
                <a:solidFill>
                  <a:schemeClr val="tx2"/>
                </a:solidFill>
              </a:rPr>
              <a:t>Mike Morrison #</a:t>
            </a:r>
            <a:r>
              <a:rPr lang="en-US" dirty="0" err="1">
                <a:solidFill>
                  <a:schemeClr val="tx2"/>
                </a:solidFill>
              </a:rPr>
              <a:t>betterposters</a:t>
            </a:r>
            <a:r>
              <a:rPr lang="en-US" dirty="0">
                <a:solidFill>
                  <a:schemeClr val="tx2"/>
                </a:solidFill>
              </a:rPr>
              <a:t> @</a:t>
            </a:r>
            <a:r>
              <a:rPr lang="en-US" dirty="0" err="1">
                <a:solidFill>
                  <a:schemeClr val="tx2"/>
                </a:solidFill>
              </a:rPr>
              <a:t>mikemorrison</a:t>
            </a:r>
            <a:endParaRPr lang="en-US" dirty="0">
              <a:solidFill>
                <a:schemeClr val="tx2"/>
              </a:solidFill>
            </a:endParaRPr>
          </a:p>
        </p:txBody>
      </p:sp>
      <p:pic>
        <p:nvPicPr>
          <p:cNvPr id="5" name="Picture 4">
            <a:extLst>
              <a:ext uri="{FF2B5EF4-FFF2-40B4-BE49-F238E27FC236}">
                <a16:creationId xmlns:a16="http://schemas.microsoft.com/office/drawing/2014/main" id="{8BE69718-17F7-4446-9967-ECE9FB824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0933" y="3716123"/>
            <a:ext cx="4390953" cy="2881563"/>
          </a:xfrm>
          <a:prstGeom prst="rect">
            <a:avLst/>
          </a:prstGeom>
        </p:spPr>
      </p:pic>
      <p:pic>
        <p:nvPicPr>
          <p:cNvPr id="9" name="Picture 8">
            <a:extLst>
              <a:ext uri="{FF2B5EF4-FFF2-40B4-BE49-F238E27FC236}">
                <a16:creationId xmlns:a16="http://schemas.microsoft.com/office/drawing/2014/main" id="{B8FE4262-553C-4D41-A618-6775069F9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933" y="449907"/>
            <a:ext cx="4471067" cy="2918935"/>
          </a:xfrm>
          <a:prstGeom prst="rect">
            <a:avLst/>
          </a:prstGeom>
        </p:spPr>
      </p:pic>
      <p:pic>
        <p:nvPicPr>
          <p:cNvPr id="11" name="Picture 10">
            <a:extLst>
              <a:ext uri="{FF2B5EF4-FFF2-40B4-BE49-F238E27FC236}">
                <a16:creationId xmlns:a16="http://schemas.microsoft.com/office/drawing/2014/main" id="{4E8C702C-9B75-274A-9F78-99E13646E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52" y="1322197"/>
            <a:ext cx="6859795" cy="4490691"/>
          </a:xfrm>
          <a:prstGeom prst="rect">
            <a:avLst/>
          </a:prstGeom>
        </p:spPr>
      </p:pic>
    </p:spTree>
    <p:extLst>
      <p:ext uri="{BB962C8B-B14F-4D97-AF65-F5344CB8AC3E}">
        <p14:creationId xmlns:p14="http://schemas.microsoft.com/office/powerpoint/2010/main" val="2933445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7D9B-787D-F645-A79D-47617D96140C}"/>
              </a:ext>
            </a:extLst>
          </p:cNvPr>
          <p:cNvSpPr>
            <a:spLocks noGrp="1"/>
          </p:cNvSpPr>
          <p:nvPr>
            <p:ph type="title"/>
          </p:nvPr>
        </p:nvSpPr>
        <p:spPr/>
        <p:txBody>
          <a:bodyPr/>
          <a:lstStyle/>
          <a:p>
            <a:r>
              <a:rPr lang="en-US" dirty="0"/>
              <a:t>Butter Posters</a:t>
            </a:r>
          </a:p>
        </p:txBody>
      </p:sp>
      <p:sp>
        <p:nvSpPr>
          <p:cNvPr id="3" name="Text Placeholder 2">
            <a:extLst>
              <a:ext uri="{FF2B5EF4-FFF2-40B4-BE49-F238E27FC236}">
                <a16:creationId xmlns:a16="http://schemas.microsoft.com/office/drawing/2014/main" id="{8B9AC511-D129-1E46-9A07-9E5E1E20344D}"/>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FBA3EBD9-73B8-8A4E-9ACA-FDABA3B74988}"/>
              </a:ext>
            </a:extLst>
          </p:cNvPr>
          <p:cNvSpPr/>
          <p:nvPr/>
        </p:nvSpPr>
        <p:spPr>
          <a:xfrm>
            <a:off x="8442256" y="6343801"/>
            <a:ext cx="3749744" cy="369332"/>
          </a:xfrm>
          <a:prstGeom prst="rect">
            <a:avLst/>
          </a:prstGeom>
        </p:spPr>
        <p:txBody>
          <a:bodyPr wrap="none">
            <a:spAutoFit/>
          </a:bodyPr>
          <a:lstStyle/>
          <a:p>
            <a:r>
              <a:rPr lang="en-US" dirty="0">
                <a:solidFill>
                  <a:schemeClr val="tx2"/>
                </a:solidFill>
              </a:rPr>
              <a:t>https://</a:t>
            </a:r>
            <a:r>
              <a:rPr lang="en-US" dirty="0" err="1">
                <a:solidFill>
                  <a:schemeClr val="tx2"/>
                </a:solidFill>
              </a:rPr>
              <a:t>derekcrowe.net</a:t>
            </a:r>
            <a:r>
              <a:rPr lang="en-US" dirty="0">
                <a:solidFill>
                  <a:schemeClr val="tx2"/>
                </a:solidFill>
              </a:rPr>
              <a:t>/</a:t>
            </a:r>
            <a:r>
              <a:rPr lang="en-US" dirty="0" err="1">
                <a:solidFill>
                  <a:schemeClr val="tx2"/>
                </a:solidFill>
              </a:rPr>
              <a:t>butterposter</a:t>
            </a:r>
            <a:endParaRPr lang="en-US" dirty="0">
              <a:solidFill>
                <a:schemeClr val="tx2"/>
              </a:solidFill>
            </a:endParaRPr>
          </a:p>
        </p:txBody>
      </p:sp>
      <p:pic>
        <p:nvPicPr>
          <p:cNvPr id="6" name="Picture 5">
            <a:extLst>
              <a:ext uri="{FF2B5EF4-FFF2-40B4-BE49-F238E27FC236}">
                <a16:creationId xmlns:a16="http://schemas.microsoft.com/office/drawing/2014/main" id="{46252B43-EE01-0647-9E5B-7CA5D87B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85" y="1334503"/>
            <a:ext cx="7570871" cy="5009298"/>
          </a:xfrm>
          <a:prstGeom prst="rect">
            <a:avLst/>
          </a:prstGeom>
        </p:spPr>
      </p:pic>
    </p:spTree>
    <p:extLst>
      <p:ext uri="{BB962C8B-B14F-4D97-AF65-F5344CB8AC3E}">
        <p14:creationId xmlns:p14="http://schemas.microsoft.com/office/powerpoint/2010/main" val="1410285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7D9B-787D-F645-A79D-47617D96140C}"/>
              </a:ext>
            </a:extLst>
          </p:cNvPr>
          <p:cNvSpPr>
            <a:spLocks noGrp="1"/>
          </p:cNvSpPr>
          <p:nvPr>
            <p:ph type="title"/>
          </p:nvPr>
        </p:nvSpPr>
        <p:spPr/>
        <p:txBody>
          <a:bodyPr/>
          <a:lstStyle/>
          <a:p>
            <a:r>
              <a:rPr lang="en-US" dirty="0"/>
              <a:t>Butter Posters</a:t>
            </a:r>
          </a:p>
        </p:txBody>
      </p:sp>
      <p:sp>
        <p:nvSpPr>
          <p:cNvPr id="3" name="Text Placeholder 2">
            <a:extLst>
              <a:ext uri="{FF2B5EF4-FFF2-40B4-BE49-F238E27FC236}">
                <a16:creationId xmlns:a16="http://schemas.microsoft.com/office/drawing/2014/main" id="{8B9AC511-D129-1E46-9A07-9E5E1E20344D}"/>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FBA3EBD9-73B8-8A4E-9ACA-FDABA3B74988}"/>
              </a:ext>
            </a:extLst>
          </p:cNvPr>
          <p:cNvSpPr/>
          <p:nvPr/>
        </p:nvSpPr>
        <p:spPr>
          <a:xfrm>
            <a:off x="8442256" y="6343801"/>
            <a:ext cx="3749744" cy="369332"/>
          </a:xfrm>
          <a:prstGeom prst="rect">
            <a:avLst/>
          </a:prstGeom>
        </p:spPr>
        <p:txBody>
          <a:bodyPr wrap="none">
            <a:spAutoFit/>
          </a:bodyPr>
          <a:lstStyle/>
          <a:p>
            <a:r>
              <a:rPr lang="en-US" dirty="0">
                <a:solidFill>
                  <a:schemeClr val="tx2"/>
                </a:solidFill>
              </a:rPr>
              <a:t>https://</a:t>
            </a:r>
            <a:r>
              <a:rPr lang="en-US" dirty="0" err="1">
                <a:solidFill>
                  <a:schemeClr val="tx2"/>
                </a:solidFill>
              </a:rPr>
              <a:t>derekcrowe.net</a:t>
            </a:r>
            <a:r>
              <a:rPr lang="en-US" dirty="0">
                <a:solidFill>
                  <a:schemeClr val="tx2"/>
                </a:solidFill>
              </a:rPr>
              <a:t>/</a:t>
            </a:r>
            <a:r>
              <a:rPr lang="en-US" dirty="0" err="1">
                <a:solidFill>
                  <a:schemeClr val="tx2"/>
                </a:solidFill>
              </a:rPr>
              <a:t>butterposter</a:t>
            </a:r>
            <a:endParaRPr lang="en-US" dirty="0">
              <a:solidFill>
                <a:schemeClr val="tx2"/>
              </a:solidFill>
            </a:endParaRPr>
          </a:p>
        </p:txBody>
      </p:sp>
      <p:pic>
        <p:nvPicPr>
          <p:cNvPr id="6" name="Picture 5">
            <a:extLst>
              <a:ext uri="{FF2B5EF4-FFF2-40B4-BE49-F238E27FC236}">
                <a16:creationId xmlns:a16="http://schemas.microsoft.com/office/drawing/2014/main" id="{46252B43-EE01-0647-9E5B-7CA5D87B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57" y="1334503"/>
            <a:ext cx="7523327" cy="5009298"/>
          </a:xfrm>
          <a:prstGeom prst="rect">
            <a:avLst/>
          </a:prstGeom>
        </p:spPr>
      </p:pic>
    </p:spTree>
    <p:extLst>
      <p:ext uri="{BB962C8B-B14F-4D97-AF65-F5344CB8AC3E}">
        <p14:creationId xmlns:p14="http://schemas.microsoft.com/office/powerpoint/2010/main" val="2832943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663B-87C6-4094-AE4C-3A90E06C2FC1}"/>
              </a:ext>
            </a:extLst>
          </p:cNvPr>
          <p:cNvSpPr>
            <a:spLocks noGrp="1"/>
          </p:cNvSpPr>
          <p:nvPr>
            <p:ph type="ctrTitle"/>
          </p:nvPr>
        </p:nvSpPr>
        <p:spPr>
          <a:xfrm>
            <a:off x="91440" y="0"/>
            <a:ext cx="3014980" cy="2056000"/>
          </a:xfrm>
        </p:spPr>
        <p:txBody>
          <a:bodyPr/>
          <a:lstStyle/>
          <a:p>
            <a:r>
              <a:rPr lang="en-CA" dirty="0"/>
              <a:t>Areas</a:t>
            </a:r>
            <a:endParaRPr lang="en-US" dirty="0"/>
          </a:p>
        </p:txBody>
      </p:sp>
      <p:sp>
        <p:nvSpPr>
          <p:cNvPr id="3" name="Subtitle 2">
            <a:extLst>
              <a:ext uri="{FF2B5EF4-FFF2-40B4-BE49-F238E27FC236}">
                <a16:creationId xmlns:a16="http://schemas.microsoft.com/office/drawing/2014/main" id="{3E81B5F4-FA59-467A-9C82-04C58BEFBD55}"/>
              </a:ext>
            </a:extLst>
          </p:cNvPr>
          <p:cNvSpPr>
            <a:spLocks noGrp="1"/>
          </p:cNvSpPr>
          <p:nvPr>
            <p:ph type="subTitle" idx="1"/>
          </p:nvPr>
        </p:nvSpPr>
        <p:spPr>
          <a:xfrm>
            <a:off x="3280672" y="145776"/>
            <a:ext cx="8442000" cy="5539822"/>
          </a:xfrm>
          <a:solidFill>
            <a:schemeClr val="accent1">
              <a:lumMod val="50000"/>
            </a:schemeClr>
          </a:solidFill>
        </p:spPr>
        <p:txBody>
          <a:bodyPr numCol="2"/>
          <a:lstStyle/>
          <a:p>
            <a:pPr marL="76200" lvl="0" indent="0"/>
            <a:r>
              <a:rPr lang="en-US" sz="2800" dirty="0">
                <a:solidFill>
                  <a:schemeClr val="bg1"/>
                </a:solidFill>
              </a:rPr>
              <a:t>Posters in Context</a:t>
            </a:r>
          </a:p>
          <a:p>
            <a:pPr marL="533400" lvl="0" indent="-457200">
              <a:buFont typeface="Arial" panose="020B0604020202020204" pitchFamily="34" charset="0"/>
              <a:buChar char="•"/>
            </a:pPr>
            <a:r>
              <a:rPr lang="en-US" sz="2800" dirty="0"/>
              <a:t>Purpose &amp; Approach</a:t>
            </a:r>
          </a:p>
          <a:p>
            <a:pPr marL="533400" lvl="0" indent="-457200">
              <a:buFont typeface="Arial" panose="020B0604020202020204" pitchFamily="34" charset="0"/>
              <a:buChar char="•"/>
            </a:pPr>
            <a:r>
              <a:rPr lang="en-US" sz="2800" dirty="0"/>
              <a:t>Audience</a:t>
            </a:r>
          </a:p>
          <a:p>
            <a:pPr marL="533400" lvl="0" indent="-457200">
              <a:buFont typeface="Arial" panose="020B0604020202020204" pitchFamily="34" charset="0"/>
              <a:buChar char="•"/>
            </a:pPr>
            <a:r>
              <a:rPr lang="en-US" sz="2800" dirty="0"/>
              <a:t>Context</a:t>
            </a:r>
          </a:p>
          <a:p>
            <a:pPr marL="533400" lvl="0" indent="-457200">
              <a:buFont typeface="Arial" panose="020B0604020202020204" pitchFamily="34" charset="0"/>
              <a:buChar char="•"/>
            </a:pPr>
            <a:endParaRPr lang="en-US" sz="2800" dirty="0"/>
          </a:p>
          <a:p>
            <a:pPr marL="76200" lvl="0" indent="0"/>
            <a:r>
              <a:rPr lang="en-US" sz="2800" dirty="0"/>
              <a:t>Size &amp; Text</a:t>
            </a:r>
          </a:p>
          <a:p>
            <a:pPr marL="533400" indent="-457200">
              <a:buFont typeface="Arial" panose="020B0604020202020204" pitchFamily="34" charset="0"/>
              <a:buChar char="•"/>
            </a:pPr>
            <a:r>
              <a:rPr lang="en-US" sz="2800" dirty="0"/>
              <a:t>Poster Size</a:t>
            </a:r>
          </a:p>
          <a:p>
            <a:pPr marL="533400" indent="-457200">
              <a:buFont typeface="Arial" panose="020B0604020202020204" pitchFamily="34" charset="0"/>
              <a:buChar char="•"/>
            </a:pPr>
            <a:r>
              <a:rPr lang="en-US" sz="2800" dirty="0"/>
              <a:t>Fonts</a:t>
            </a:r>
          </a:p>
          <a:p>
            <a:pPr marL="76200" lvl="0" indent="0"/>
            <a:endParaRPr lang="en-US" sz="2800" dirty="0"/>
          </a:p>
          <a:p>
            <a:pPr marL="76200" lvl="0" indent="0"/>
            <a:endParaRPr lang="en-US" sz="2800" dirty="0"/>
          </a:p>
          <a:p>
            <a:pPr marL="76200" lvl="0" indent="0"/>
            <a:endParaRPr lang="en-US" sz="2800" dirty="0"/>
          </a:p>
          <a:p>
            <a:pPr marL="76200" lvl="0" indent="0"/>
            <a:endParaRPr lang="en-US" sz="2800" dirty="0"/>
          </a:p>
          <a:p>
            <a:pPr marL="76200" lvl="0" indent="0"/>
            <a:r>
              <a:rPr lang="en-US" sz="2800" dirty="0"/>
              <a:t>Visuals &amp; Design</a:t>
            </a:r>
          </a:p>
          <a:p>
            <a:pPr>
              <a:buFont typeface="Arial" panose="020B0604020202020204" pitchFamily="34" charset="0"/>
              <a:buChar char="•"/>
            </a:pPr>
            <a:r>
              <a:rPr lang="en-US" sz="2800" dirty="0"/>
              <a:t>Layout</a:t>
            </a:r>
          </a:p>
          <a:p>
            <a:pPr lvl="0">
              <a:buFont typeface="Arial" panose="020B0604020202020204" pitchFamily="34" charset="0"/>
              <a:buChar char="•"/>
            </a:pPr>
            <a:r>
              <a:rPr lang="en-US" sz="2800" dirty="0"/>
              <a:t>Principles</a:t>
            </a:r>
          </a:p>
          <a:p>
            <a:pPr lvl="0">
              <a:buFont typeface="Arial" panose="020B0604020202020204" pitchFamily="34" charset="0"/>
              <a:buChar char="•"/>
            </a:pPr>
            <a:r>
              <a:rPr lang="en-US" sz="2800" dirty="0"/>
              <a:t>Grouping</a:t>
            </a:r>
          </a:p>
          <a:p>
            <a:pPr lvl="0">
              <a:buFont typeface="Arial" panose="020B0604020202020204" pitchFamily="34" charset="0"/>
              <a:buChar char="•"/>
            </a:pPr>
            <a:r>
              <a:rPr lang="en-US" sz="2800" dirty="0"/>
              <a:t>Color</a:t>
            </a:r>
          </a:p>
          <a:p>
            <a:pPr marL="76200" lvl="0" indent="0"/>
            <a:endParaRPr lang="en-US" sz="2800" dirty="0"/>
          </a:p>
          <a:p>
            <a:pPr marL="76200" lvl="0" indent="0"/>
            <a:r>
              <a:rPr lang="en-US" sz="2800" dirty="0"/>
              <a:t>Message</a:t>
            </a:r>
          </a:p>
          <a:p>
            <a:pPr lvl="0">
              <a:buFont typeface="Arial" panose="020B0604020202020204" pitchFamily="34" charset="0"/>
              <a:buChar char="•"/>
            </a:pPr>
            <a:r>
              <a:rPr lang="en-US" sz="2800" dirty="0"/>
              <a:t>Prepping with design &amp; Words</a:t>
            </a:r>
          </a:p>
          <a:p>
            <a:pPr lvl="0">
              <a:buFont typeface="Arial" panose="020B0604020202020204" pitchFamily="34" charset="0"/>
              <a:buChar char="•"/>
            </a:pPr>
            <a:endParaRPr lang="en-US" sz="2800" dirty="0"/>
          </a:p>
          <a:p>
            <a:pPr marL="76200" lvl="0" indent="0"/>
            <a:r>
              <a:rPr lang="en-US" sz="2800" dirty="0"/>
              <a:t>Practical Tips</a:t>
            </a:r>
          </a:p>
        </p:txBody>
      </p:sp>
      <p:sp>
        <p:nvSpPr>
          <p:cNvPr id="4" name="TextBox 3">
            <a:extLst>
              <a:ext uri="{FF2B5EF4-FFF2-40B4-BE49-F238E27FC236}">
                <a16:creationId xmlns:a16="http://schemas.microsoft.com/office/drawing/2014/main" id="{E52C1EB5-4501-D848-9333-E2A6246C71D5}"/>
              </a:ext>
            </a:extLst>
          </p:cNvPr>
          <p:cNvSpPr txBox="1"/>
          <p:nvPr/>
        </p:nvSpPr>
        <p:spPr>
          <a:xfrm>
            <a:off x="-153615" y="4662110"/>
            <a:ext cx="6520069" cy="1661963"/>
          </a:xfrm>
          <a:prstGeom prst="rect">
            <a:avLst/>
          </a:prstGeom>
          <a:solidFill>
            <a:schemeClr val="accent6">
              <a:lumMod val="75000"/>
            </a:schemeClr>
          </a:solidFill>
          <a:ln>
            <a:noFill/>
          </a:ln>
        </p:spPr>
        <p:txBody>
          <a:bodyPr spcFirstLastPara="1" wrap="square" lIns="91425" tIns="91425" rIns="91425" bIns="91425" rtlCol="0" anchor="b" anchorCtr="0">
            <a:spAutoFit/>
          </a:bodyPr>
          <a:lstStyle/>
          <a:p>
            <a:pPr algn="r"/>
            <a:r>
              <a:rPr lang="en-US" sz="4800" b="1" dirty="0">
                <a:solidFill>
                  <a:schemeClr val="bg1"/>
                </a:solidFill>
              </a:rPr>
              <a:t>Be intentional with your choices</a:t>
            </a:r>
          </a:p>
        </p:txBody>
      </p:sp>
    </p:spTree>
    <p:extLst>
      <p:ext uri="{BB962C8B-B14F-4D97-AF65-F5344CB8AC3E}">
        <p14:creationId xmlns:p14="http://schemas.microsoft.com/office/powerpoint/2010/main" val="117716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87D9B-787D-F645-A79D-47617D96140C}"/>
              </a:ext>
            </a:extLst>
          </p:cNvPr>
          <p:cNvSpPr>
            <a:spLocks noGrp="1"/>
          </p:cNvSpPr>
          <p:nvPr>
            <p:ph type="title"/>
          </p:nvPr>
        </p:nvSpPr>
        <p:spPr/>
        <p:txBody>
          <a:bodyPr/>
          <a:lstStyle/>
          <a:p>
            <a:r>
              <a:rPr lang="en-US" dirty="0"/>
              <a:t>Butter Posters</a:t>
            </a:r>
          </a:p>
        </p:txBody>
      </p:sp>
      <p:sp>
        <p:nvSpPr>
          <p:cNvPr id="3" name="Text Placeholder 2">
            <a:extLst>
              <a:ext uri="{FF2B5EF4-FFF2-40B4-BE49-F238E27FC236}">
                <a16:creationId xmlns:a16="http://schemas.microsoft.com/office/drawing/2014/main" id="{8B9AC511-D129-1E46-9A07-9E5E1E20344D}"/>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FBA3EBD9-73B8-8A4E-9ACA-FDABA3B74988}"/>
              </a:ext>
            </a:extLst>
          </p:cNvPr>
          <p:cNvSpPr/>
          <p:nvPr/>
        </p:nvSpPr>
        <p:spPr>
          <a:xfrm>
            <a:off x="8442256" y="6343801"/>
            <a:ext cx="3749744" cy="369332"/>
          </a:xfrm>
          <a:prstGeom prst="rect">
            <a:avLst/>
          </a:prstGeom>
        </p:spPr>
        <p:txBody>
          <a:bodyPr wrap="none">
            <a:spAutoFit/>
          </a:bodyPr>
          <a:lstStyle/>
          <a:p>
            <a:r>
              <a:rPr lang="en-US" dirty="0">
                <a:solidFill>
                  <a:schemeClr val="tx2"/>
                </a:solidFill>
              </a:rPr>
              <a:t>https://</a:t>
            </a:r>
            <a:r>
              <a:rPr lang="en-US" dirty="0" err="1">
                <a:solidFill>
                  <a:schemeClr val="tx2"/>
                </a:solidFill>
              </a:rPr>
              <a:t>derekcrowe.net</a:t>
            </a:r>
            <a:r>
              <a:rPr lang="en-US" dirty="0">
                <a:solidFill>
                  <a:schemeClr val="tx2"/>
                </a:solidFill>
              </a:rPr>
              <a:t>/</a:t>
            </a:r>
            <a:r>
              <a:rPr lang="en-US" dirty="0" err="1">
                <a:solidFill>
                  <a:schemeClr val="tx2"/>
                </a:solidFill>
              </a:rPr>
              <a:t>butterposter</a:t>
            </a:r>
            <a:endParaRPr lang="en-US" dirty="0">
              <a:solidFill>
                <a:schemeClr val="tx2"/>
              </a:solidFill>
            </a:endParaRPr>
          </a:p>
        </p:txBody>
      </p:sp>
      <p:pic>
        <p:nvPicPr>
          <p:cNvPr id="6" name="Picture 5">
            <a:extLst>
              <a:ext uri="{FF2B5EF4-FFF2-40B4-BE49-F238E27FC236}">
                <a16:creationId xmlns:a16="http://schemas.microsoft.com/office/drawing/2014/main" id="{46252B43-EE01-0647-9E5B-7CA5D87B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58" y="1340804"/>
            <a:ext cx="7523325" cy="4996695"/>
          </a:xfrm>
          <a:prstGeom prst="rect">
            <a:avLst/>
          </a:prstGeom>
        </p:spPr>
      </p:pic>
    </p:spTree>
    <p:extLst>
      <p:ext uri="{BB962C8B-B14F-4D97-AF65-F5344CB8AC3E}">
        <p14:creationId xmlns:p14="http://schemas.microsoft.com/office/powerpoint/2010/main" val="15051851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3E23-3E87-A047-B96D-4C9C6E9F21B2}"/>
              </a:ext>
            </a:extLst>
          </p:cNvPr>
          <p:cNvSpPr>
            <a:spLocks noGrp="1"/>
          </p:cNvSpPr>
          <p:nvPr>
            <p:ph type="title"/>
          </p:nvPr>
        </p:nvSpPr>
        <p:spPr/>
        <p:txBody>
          <a:bodyPr/>
          <a:lstStyle/>
          <a:p>
            <a:r>
              <a:rPr lang="en-US" dirty="0"/>
              <a:t>Draw your poster by hand first</a:t>
            </a:r>
          </a:p>
        </p:txBody>
      </p:sp>
      <p:sp>
        <p:nvSpPr>
          <p:cNvPr id="3" name="Text Placeholder 2">
            <a:extLst>
              <a:ext uri="{FF2B5EF4-FFF2-40B4-BE49-F238E27FC236}">
                <a16:creationId xmlns:a16="http://schemas.microsoft.com/office/drawing/2014/main" id="{E574C0DF-9017-2442-AB4B-F51BE0C1C4DF}"/>
              </a:ext>
            </a:extLst>
          </p:cNvPr>
          <p:cNvSpPr>
            <a:spLocks noGrp="1"/>
          </p:cNvSpPr>
          <p:nvPr>
            <p:ph type="body" idx="1"/>
          </p:nvPr>
        </p:nvSpPr>
        <p:spPr/>
        <p:txBody>
          <a:bodyPr/>
          <a:lstStyle/>
          <a:p>
            <a:r>
              <a:rPr lang="en-US" dirty="0"/>
              <a:t>Bring ideas &amp; evidence together</a:t>
            </a:r>
          </a:p>
          <a:p>
            <a:r>
              <a:rPr lang="en-US" dirty="0"/>
              <a:t>Use layout strategically</a:t>
            </a:r>
          </a:p>
        </p:txBody>
      </p:sp>
    </p:spTree>
    <p:extLst>
      <p:ext uri="{BB962C8B-B14F-4D97-AF65-F5344CB8AC3E}">
        <p14:creationId xmlns:p14="http://schemas.microsoft.com/office/powerpoint/2010/main" val="3926247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D3C69-C8D1-1C4C-B4AD-624E6FF24508}"/>
              </a:ext>
            </a:extLst>
          </p:cNvPr>
          <p:cNvSpPr>
            <a:spLocks noGrp="1"/>
          </p:cNvSpPr>
          <p:nvPr>
            <p:ph type="title"/>
          </p:nvPr>
        </p:nvSpPr>
        <p:spPr/>
        <p:txBody>
          <a:bodyPr/>
          <a:lstStyle/>
          <a:p>
            <a:r>
              <a:rPr lang="en-US" dirty="0"/>
              <a:t>Which to choose?</a:t>
            </a:r>
          </a:p>
        </p:txBody>
      </p:sp>
      <p:sp>
        <p:nvSpPr>
          <p:cNvPr id="3" name="Text Placeholder 2">
            <a:extLst>
              <a:ext uri="{FF2B5EF4-FFF2-40B4-BE49-F238E27FC236}">
                <a16:creationId xmlns:a16="http://schemas.microsoft.com/office/drawing/2014/main" id="{27621F6F-8A13-3544-B03A-5B20C2F041EA}"/>
              </a:ext>
            </a:extLst>
          </p:cNvPr>
          <p:cNvSpPr>
            <a:spLocks noGrp="1"/>
          </p:cNvSpPr>
          <p:nvPr>
            <p:ph type="body" idx="1"/>
          </p:nvPr>
        </p:nvSpPr>
        <p:spPr>
          <a:xfrm>
            <a:off x="872267" y="1069533"/>
            <a:ext cx="10334995" cy="5061467"/>
          </a:xfrm>
        </p:spPr>
        <p:txBody>
          <a:bodyPr/>
          <a:lstStyle/>
          <a:p>
            <a:r>
              <a:rPr lang="en-US" dirty="0"/>
              <a:t>Depends on your </a:t>
            </a:r>
          </a:p>
          <a:p>
            <a:pPr lvl="1"/>
            <a:r>
              <a:rPr lang="en-US" dirty="0"/>
              <a:t>Purpose, Audience, Context, key message, how it will be used</a:t>
            </a:r>
          </a:p>
          <a:p>
            <a:pPr lvl="1"/>
            <a:r>
              <a:rPr lang="en-US" dirty="0"/>
              <a:t>Resources</a:t>
            </a:r>
          </a:p>
          <a:p>
            <a:pPr lvl="1"/>
            <a:r>
              <a:rPr lang="en-US" dirty="0"/>
              <a:t>Content </a:t>
            </a:r>
          </a:p>
          <a:p>
            <a:pPr lvl="1"/>
            <a:endParaRPr lang="en-US" dirty="0"/>
          </a:p>
          <a:p>
            <a:r>
              <a:rPr lang="en-US" dirty="0"/>
              <a:t>Can </a:t>
            </a:r>
          </a:p>
          <a:p>
            <a:pPr lvl="1"/>
            <a:r>
              <a:rPr lang="en-US" dirty="0"/>
              <a:t>Come up with new layouts</a:t>
            </a:r>
          </a:p>
          <a:p>
            <a:pPr lvl="1"/>
            <a:r>
              <a:rPr lang="en-US" dirty="0"/>
              <a:t>Combine aspects</a:t>
            </a:r>
          </a:p>
          <a:p>
            <a:pPr lvl="1"/>
            <a:r>
              <a:rPr lang="en-US" dirty="0"/>
              <a:t>Use combo of hand drawing &amp; digital production</a:t>
            </a:r>
          </a:p>
          <a:p>
            <a:pPr lvl="1"/>
            <a:endParaRPr lang="en-US" dirty="0"/>
          </a:p>
          <a:p>
            <a:r>
              <a:rPr lang="en-US" dirty="0"/>
              <a:t>Templates are not necessarily helpful</a:t>
            </a:r>
          </a:p>
        </p:txBody>
      </p:sp>
    </p:spTree>
    <p:extLst>
      <p:ext uri="{BB962C8B-B14F-4D97-AF65-F5344CB8AC3E}">
        <p14:creationId xmlns:p14="http://schemas.microsoft.com/office/powerpoint/2010/main" val="2117936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F3C2A0-0701-7D49-8FB6-ED5D207DFC84}"/>
              </a:ext>
            </a:extLst>
          </p:cNvPr>
          <p:cNvSpPr>
            <a:spLocks noGrp="1"/>
          </p:cNvSpPr>
          <p:nvPr>
            <p:ph type="title"/>
          </p:nvPr>
        </p:nvSpPr>
        <p:spPr/>
        <p:txBody>
          <a:bodyPr/>
          <a:lstStyle/>
          <a:p>
            <a:r>
              <a:rPr lang="en-US" dirty="0"/>
              <a:t>Size</a:t>
            </a:r>
          </a:p>
        </p:txBody>
      </p:sp>
    </p:spTree>
    <p:extLst>
      <p:ext uri="{BB962C8B-B14F-4D97-AF65-F5344CB8AC3E}">
        <p14:creationId xmlns:p14="http://schemas.microsoft.com/office/powerpoint/2010/main" val="2977375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BFF9C6-0F49-084C-A81E-4FD1D3C1E7F0}"/>
              </a:ext>
            </a:extLst>
          </p:cNvPr>
          <p:cNvSpPr>
            <a:spLocks noGrp="1"/>
          </p:cNvSpPr>
          <p:nvPr>
            <p:ph type="title"/>
          </p:nvPr>
        </p:nvSpPr>
        <p:spPr/>
        <p:txBody>
          <a:bodyPr/>
          <a:lstStyle/>
          <a:p>
            <a:r>
              <a:rPr lang="en-US" dirty="0"/>
              <a:t>Poster Size</a:t>
            </a:r>
          </a:p>
        </p:txBody>
      </p:sp>
    </p:spTree>
    <p:extLst>
      <p:ext uri="{BB962C8B-B14F-4D97-AF65-F5344CB8AC3E}">
        <p14:creationId xmlns:p14="http://schemas.microsoft.com/office/powerpoint/2010/main" val="1899008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6197-25F8-234E-B6B2-BCB69998327A}"/>
              </a:ext>
            </a:extLst>
          </p:cNvPr>
          <p:cNvSpPr>
            <a:spLocks noGrp="1"/>
          </p:cNvSpPr>
          <p:nvPr>
            <p:ph type="title"/>
          </p:nvPr>
        </p:nvSpPr>
        <p:spPr/>
        <p:txBody>
          <a:bodyPr/>
          <a:lstStyle/>
          <a:p>
            <a:r>
              <a:rPr lang="en-US" dirty="0"/>
              <a:t>Check your guide lines</a:t>
            </a:r>
          </a:p>
        </p:txBody>
      </p:sp>
      <p:sp>
        <p:nvSpPr>
          <p:cNvPr id="3" name="Text Placeholder 2">
            <a:extLst>
              <a:ext uri="{FF2B5EF4-FFF2-40B4-BE49-F238E27FC236}">
                <a16:creationId xmlns:a16="http://schemas.microsoft.com/office/drawing/2014/main" id="{D895FBE7-137E-8B4B-9628-C5166B4D0EC9}"/>
              </a:ext>
            </a:extLst>
          </p:cNvPr>
          <p:cNvSpPr>
            <a:spLocks noGrp="1"/>
          </p:cNvSpPr>
          <p:nvPr>
            <p:ph type="body" idx="1"/>
          </p:nvPr>
        </p:nvSpPr>
        <p:spPr/>
        <p:txBody>
          <a:bodyPr/>
          <a:lstStyle/>
          <a:p>
            <a:r>
              <a:rPr lang="en-US" dirty="0"/>
              <a:t>How big should posters be?</a:t>
            </a:r>
          </a:p>
          <a:p>
            <a:pPr lvl="1"/>
            <a:r>
              <a:rPr lang="en-US" dirty="0"/>
              <a:t>Specific size, specific size range, a few options?</a:t>
            </a:r>
          </a:p>
          <a:p>
            <a:r>
              <a:rPr lang="en-US" dirty="0"/>
              <a:t>How big will the hanging area be?</a:t>
            </a:r>
          </a:p>
          <a:p>
            <a:r>
              <a:rPr lang="en-US" dirty="0"/>
              <a:t>What kind of display will it be?</a:t>
            </a:r>
          </a:p>
          <a:p>
            <a:pPr lvl="1"/>
            <a:r>
              <a:rPr lang="en-US" dirty="0"/>
              <a:t>Easel w/ or w/out board, partition, wall, other stand, digital display</a:t>
            </a:r>
          </a:p>
          <a:p>
            <a:r>
              <a:rPr lang="en-US" dirty="0"/>
              <a:t>What orientation of poster is required or recommended?</a:t>
            </a:r>
          </a:p>
          <a:p>
            <a:endParaRPr lang="en-US" dirty="0"/>
          </a:p>
          <a:p>
            <a:r>
              <a:rPr lang="en-US" dirty="0"/>
              <a:t>READ COMPLETE GUIDELINES</a:t>
            </a:r>
          </a:p>
        </p:txBody>
      </p:sp>
    </p:spTree>
    <p:extLst>
      <p:ext uri="{BB962C8B-B14F-4D97-AF65-F5344CB8AC3E}">
        <p14:creationId xmlns:p14="http://schemas.microsoft.com/office/powerpoint/2010/main" val="2315926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2162-D509-084D-BC12-DFA450A07915}"/>
              </a:ext>
            </a:extLst>
          </p:cNvPr>
          <p:cNvSpPr>
            <a:spLocks noGrp="1"/>
          </p:cNvSpPr>
          <p:nvPr>
            <p:ph type="title"/>
          </p:nvPr>
        </p:nvSpPr>
        <p:spPr/>
        <p:txBody>
          <a:bodyPr/>
          <a:lstStyle/>
          <a:p>
            <a:r>
              <a:rPr lang="en-US" dirty="0"/>
              <a:t>Example Poster Size guidelines</a:t>
            </a:r>
          </a:p>
        </p:txBody>
      </p:sp>
      <p:sp>
        <p:nvSpPr>
          <p:cNvPr id="3" name="Text Placeholder 2">
            <a:extLst>
              <a:ext uri="{FF2B5EF4-FFF2-40B4-BE49-F238E27FC236}">
                <a16:creationId xmlns:a16="http://schemas.microsoft.com/office/drawing/2014/main" id="{230324F3-C8B0-CB46-96AB-91ED56DB8C28}"/>
              </a:ext>
            </a:extLst>
          </p:cNvPr>
          <p:cNvSpPr>
            <a:spLocks noGrp="1"/>
          </p:cNvSpPr>
          <p:nvPr>
            <p:ph type="body" idx="1"/>
          </p:nvPr>
        </p:nvSpPr>
        <p:spPr/>
        <p:txBody>
          <a:bodyPr/>
          <a:lstStyle/>
          <a:p>
            <a:endParaRPr lang="en-US" dirty="0"/>
          </a:p>
        </p:txBody>
      </p:sp>
      <p:pic>
        <p:nvPicPr>
          <p:cNvPr id="5" name="Picture 4">
            <a:hlinkClick r:id="rId3"/>
            <a:extLst>
              <a:ext uri="{FF2B5EF4-FFF2-40B4-BE49-F238E27FC236}">
                <a16:creationId xmlns:a16="http://schemas.microsoft.com/office/drawing/2014/main" id="{E849E647-F406-5346-9CA8-C4887AD4C5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945" y="1516696"/>
            <a:ext cx="9015154" cy="749426"/>
          </a:xfrm>
          <a:prstGeom prst="rect">
            <a:avLst/>
          </a:prstGeom>
        </p:spPr>
      </p:pic>
      <p:pic>
        <p:nvPicPr>
          <p:cNvPr id="7" name="Picture 6">
            <a:hlinkClick r:id="rId5"/>
            <a:extLst>
              <a:ext uri="{FF2B5EF4-FFF2-40B4-BE49-F238E27FC236}">
                <a16:creationId xmlns:a16="http://schemas.microsoft.com/office/drawing/2014/main" id="{9115E3BF-9076-5146-8F86-D0FA6B14C6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944" y="2481111"/>
            <a:ext cx="9325043" cy="792176"/>
          </a:xfrm>
          <a:prstGeom prst="rect">
            <a:avLst/>
          </a:prstGeom>
        </p:spPr>
      </p:pic>
      <p:pic>
        <p:nvPicPr>
          <p:cNvPr id="9" name="Picture 8">
            <a:hlinkClick r:id="rId7"/>
            <a:extLst>
              <a:ext uri="{FF2B5EF4-FFF2-40B4-BE49-F238E27FC236}">
                <a16:creationId xmlns:a16="http://schemas.microsoft.com/office/drawing/2014/main" id="{11A2AC62-96D1-E542-8A1D-FE6E07454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943" y="3442153"/>
            <a:ext cx="8308839" cy="1038605"/>
          </a:xfrm>
          <a:prstGeom prst="rect">
            <a:avLst/>
          </a:prstGeom>
        </p:spPr>
      </p:pic>
      <p:pic>
        <p:nvPicPr>
          <p:cNvPr id="11" name="Picture 10">
            <a:hlinkClick r:id="rId9"/>
            <a:extLst>
              <a:ext uri="{FF2B5EF4-FFF2-40B4-BE49-F238E27FC236}">
                <a16:creationId xmlns:a16="http://schemas.microsoft.com/office/drawing/2014/main" id="{52AE0BA8-45AD-CC40-B02C-8706C74F7F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942" y="4634161"/>
            <a:ext cx="7208909" cy="1445689"/>
          </a:xfrm>
          <a:prstGeom prst="rect">
            <a:avLst/>
          </a:prstGeom>
        </p:spPr>
      </p:pic>
    </p:spTree>
    <p:extLst>
      <p:ext uri="{BB962C8B-B14F-4D97-AF65-F5344CB8AC3E}">
        <p14:creationId xmlns:p14="http://schemas.microsoft.com/office/powerpoint/2010/main" val="4018990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B82C-1CDA-2B4A-B6B5-824F3D8C316B}"/>
              </a:ext>
            </a:extLst>
          </p:cNvPr>
          <p:cNvSpPr>
            <a:spLocks noGrp="1"/>
          </p:cNvSpPr>
          <p:nvPr>
            <p:ph type="title"/>
          </p:nvPr>
        </p:nvSpPr>
        <p:spPr/>
        <p:txBody>
          <a:bodyPr/>
          <a:lstStyle/>
          <a:p>
            <a:r>
              <a:rPr lang="en-US" dirty="0"/>
              <a:t>A poster stand might look like this…</a:t>
            </a:r>
          </a:p>
        </p:txBody>
      </p:sp>
      <p:sp>
        <p:nvSpPr>
          <p:cNvPr id="3" name="Text Placeholder 2">
            <a:extLst>
              <a:ext uri="{FF2B5EF4-FFF2-40B4-BE49-F238E27FC236}">
                <a16:creationId xmlns:a16="http://schemas.microsoft.com/office/drawing/2014/main" id="{86F26791-D34F-934B-9EC6-47EFD7B70DAA}"/>
              </a:ext>
            </a:extLst>
          </p:cNvPr>
          <p:cNvSpPr>
            <a:spLocks noGrp="1"/>
          </p:cNvSpPr>
          <p:nvPr>
            <p:ph type="body" idx="1"/>
          </p:nvPr>
        </p:nvSpPr>
        <p:spPr/>
        <p:txBody>
          <a:bodyPr/>
          <a:lstStyle/>
          <a:p>
            <a:endParaRPr lang="en-US"/>
          </a:p>
        </p:txBody>
      </p:sp>
      <p:pic>
        <p:nvPicPr>
          <p:cNvPr id="5" name="Picture 4">
            <a:hlinkClick r:id="rId2"/>
            <a:extLst>
              <a:ext uri="{FF2B5EF4-FFF2-40B4-BE49-F238E27FC236}">
                <a16:creationId xmlns:a16="http://schemas.microsoft.com/office/drawing/2014/main" id="{3377FC78-A642-8145-9DA7-01E815855D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250" y="1638300"/>
            <a:ext cx="4635500" cy="3581400"/>
          </a:xfrm>
          <a:prstGeom prst="rect">
            <a:avLst/>
          </a:prstGeom>
        </p:spPr>
      </p:pic>
    </p:spTree>
    <p:extLst>
      <p:ext uri="{BB962C8B-B14F-4D97-AF65-F5344CB8AC3E}">
        <p14:creationId xmlns:p14="http://schemas.microsoft.com/office/powerpoint/2010/main" val="1757677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7C90D-CFF7-B044-9866-6869C3DC59AA}"/>
              </a:ext>
            </a:extLst>
          </p:cNvPr>
          <p:cNvSpPr>
            <a:spLocks noGrp="1"/>
          </p:cNvSpPr>
          <p:nvPr>
            <p:ph type="title"/>
          </p:nvPr>
        </p:nvSpPr>
        <p:spPr/>
        <p:txBody>
          <a:bodyPr/>
          <a:lstStyle/>
          <a:p>
            <a:r>
              <a:rPr lang="en-US" dirty="0"/>
              <a:t>Sometimes you get posters size, sometimes board size</a:t>
            </a:r>
          </a:p>
        </p:txBody>
      </p:sp>
      <p:sp>
        <p:nvSpPr>
          <p:cNvPr id="3" name="Text Placeholder 2">
            <a:extLst>
              <a:ext uri="{FF2B5EF4-FFF2-40B4-BE49-F238E27FC236}">
                <a16:creationId xmlns:a16="http://schemas.microsoft.com/office/drawing/2014/main" id="{250CE34D-1880-F74B-B5BE-93104B13925D}"/>
              </a:ext>
            </a:extLst>
          </p:cNvPr>
          <p:cNvSpPr>
            <a:spLocks noGrp="1"/>
          </p:cNvSpPr>
          <p:nvPr>
            <p:ph type="body" idx="1"/>
          </p:nvPr>
        </p:nvSpPr>
        <p:spPr/>
        <p:txBody>
          <a:bodyPr/>
          <a:lstStyle/>
          <a:p>
            <a:endParaRPr lang="en-US"/>
          </a:p>
        </p:txBody>
      </p:sp>
      <p:pic>
        <p:nvPicPr>
          <p:cNvPr id="5" name="Picture 4">
            <a:hlinkClick r:id="rId3"/>
            <a:extLst>
              <a:ext uri="{FF2B5EF4-FFF2-40B4-BE49-F238E27FC236}">
                <a16:creationId xmlns:a16="http://schemas.microsoft.com/office/drawing/2014/main" id="{A9EC0CAE-D003-B743-B17F-54750EFE8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267" y="1327668"/>
            <a:ext cx="7465283" cy="3003032"/>
          </a:xfrm>
          <a:prstGeom prst="rect">
            <a:avLst/>
          </a:prstGeom>
        </p:spPr>
      </p:pic>
      <p:pic>
        <p:nvPicPr>
          <p:cNvPr id="7" name="Picture 6">
            <a:hlinkClick r:id="rId5"/>
            <a:extLst>
              <a:ext uri="{FF2B5EF4-FFF2-40B4-BE49-F238E27FC236}">
                <a16:creationId xmlns:a16="http://schemas.microsoft.com/office/drawing/2014/main" id="{D807D53C-A263-7841-A06B-A1170D9B8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267" y="4588834"/>
            <a:ext cx="8325668" cy="1374643"/>
          </a:xfrm>
          <a:prstGeom prst="rect">
            <a:avLst/>
          </a:prstGeom>
        </p:spPr>
      </p:pic>
    </p:spTree>
    <p:extLst>
      <p:ext uri="{BB962C8B-B14F-4D97-AF65-F5344CB8AC3E}">
        <p14:creationId xmlns:p14="http://schemas.microsoft.com/office/powerpoint/2010/main" val="37030502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428B-CE51-5142-B528-A729CADBB85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2614FC5-092E-1C48-8A7B-80AAF619E8A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EE04E869-FA17-C746-A238-A71EDEAB6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267" y="1367935"/>
            <a:ext cx="7090633" cy="2797665"/>
          </a:xfrm>
          <a:prstGeom prst="rect">
            <a:avLst/>
          </a:prstGeom>
        </p:spPr>
      </p:pic>
    </p:spTree>
    <p:extLst>
      <p:ext uri="{BB962C8B-B14F-4D97-AF65-F5344CB8AC3E}">
        <p14:creationId xmlns:p14="http://schemas.microsoft.com/office/powerpoint/2010/main" val="846731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733A6-EEBC-7243-9E94-81F63FC0CF09}"/>
              </a:ext>
            </a:extLst>
          </p:cNvPr>
          <p:cNvSpPr>
            <a:spLocks noGrp="1"/>
          </p:cNvSpPr>
          <p:nvPr>
            <p:ph type="title"/>
          </p:nvPr>
        </p:nvSpPr>
        <p:spPr/>
        <p:txBody>
          <a:bodyPr/>
          <a:lstStyle/>
          <a:p>
            <a:r>
              <a:rPr lang="en-US" dirty="0"/>
              <a:t>Posters in Context</a:t>
            </a:r>
          </a:p>
        </p:txBody>
      </p:sp>
    </p:spTree>
    <p:extLst>
      <p:ext uri="{BB962C8B-B14F-4D97-AF65-F5344CB8AC3E}">
        <p14:creationId xmlns:p14="http://schemas.microsoft.com/office/powerpoint/2010/main" val="1587494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73CE-9A66-5B4A-8E00-B3EAE398A57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82771A9-8D3F-134D-A3C6-771544310C5B}"/>
              </a:ext>
            </a:extLst>
          </p:cNvPr>
          <p:cNvSpPr>
            <a:spLocks noGrp="1"/>
          </p:cNvSpPr>
          <p:nvPr>
            <p:ph type="body" idx="1"/>
          </p:nvPr>
        </p:nvSpPr>
        <p:spPr/>
        <p:txBody>
          <a:bodyPr/>
          <a:lstStyle/>
          <a:p>
            <a:endParaRPr lang="en-US"/>
          </a:p>
        </p:txBody>
      </p:sp>
      <p:pic>
        <p:nvPicPr>
          <p:cNvPr id="4" name="Picture 3">
            <a:hlinkClick r:id="rId2"/>
            <a:extLst>
              <a:ext uri="{FF2B5EF4-FFF2-40B4-BE49-F238E27FC236}">
                <a16:creationId xmlns:a16="http://schemas.microsoft.com/office/drawing/2014/main" id="{445852F7-B4EA-2442-B6C8-A61207A3C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166" y="1659282"/>
            <a:ext cx="9955031" cy="752614"/>
          </a:xfrm>
          <a:prstGeom prst="rect">
            <a:avLst/>
          </a:prstGeom>
        </p:spPr>
      </p:pic>
    </p:spTree>
    <p:extLst>
      <p:ext uri="{BB962C8B-B14F-4D97-AF65-F5344CB8AC3E}">
        <p14:creationId xmlns:p14="http://schemas.microsoft.com/office/powerpoint/2010/main" val="1445607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9897-3102-C046-AE15-B7C5C37FD3A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0A58928-800F-E54B-ACBD-0BC724347EEF}"/>
              </a:ext>
            </a:extLst>
          </p:cNvPr>
          <p:cNvSpPr>
            <a:spLocks noGrp="1"/>
          </p:cNvSpPr>
          <p:nvPr>
            <p:ph type="body" idx="1"/>
          </p:nvPr>
        </p:nvSpPr>
        <p:spPr/>
        <p:txBody>
          <a:bodyPr/>
          <a:lstStyle/>
          <a:p>
            <a:endParaRPr lang="en-US"/>
          </a:p>
        </p:txBody>
      </p:sp>
      <p:pic>
        <p:nvPicPr>
          <p:cNvPr id="5" name="Picture 4">
            <a:hlinkClick r:id="rId2"/>
            <a:extLst>
              <a:ext uri="{FF2B5EF4-FFF2-40B4-BE49-F238E27FC236}">
                <a16:creationId xmlns:a16="http://schemas.microsoft.com/office/drawing/2014/main" id="{1138878C-7320-D949-914C-1A8CC2F25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557" y="222333"/>
            <a:ext cx="5329030" cy="5763667"/>
          </a:xfrm>
          <a:prstGeom prst="rect">
            <a:avLst/>
          </a:prstGeom>
        </p:spPr>
      </p:pic>
    </p:spTree>
    <p:extLst>
      <p:ext uri="{BB962C8B-B14F-4D97-AF65-F5344CB8AC3E}">
        <p14:creationId xmlns:p14="http://schemas.microsoft.com/office/powerpoint/2010/main" val="2311414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08B4-7867-3247-9E4B-DC0A3D05BB3E}"/>
              </a:ext>
            </a:extLst>
          </p:cNvPr>
          <p:cNvSpPr>
            <a:spLocks noGrp="1"/>
          </p:cNvSpPr>
          <p:nvPr>
            <p:ph type="title"/>
          </p:nvPr>
        </p:nvSpPr>
        <p:spPr/>
        <p:txBody>
          <a:bodyPr/>
          <a:lstStyle/>
          <a:p>
            <a:r>
              <a:rPr lang="en-US" dirty="0"/>
              <a:t>Also consider</a:t>
            </a:r>
          </a:p>
        </p:txBody>
      </p:sp>
      <p:sp>
        <p:nvSpPr>
          <p:cNvPr id="3" name="Text Placeholder 2">
            <a:extLst>
              <a:ext uri="{FF2B5EF4-FFF2-40B4-BE49-F238E27FC236}">
                <a16:creationId xmlns:a16="http://schemas.microsoft.com/office/drawing/2014/main" id="{68FACB8C-DF66-F54B-A4AF-2637A7D48C42}"/>
              </a:ext>
            </a:extLst>
          </p:cNvPr>
          <p:cNvSpPr>
            <a:spLocks noGrp="1"/>
          </p:cNvSpPr>
          <p:nvPr>
            <p:ph type="body" idx="1"/>
          </p:nvPr>
        </p:nvSpPr>
        <p:spPr/>
        <p:txBody>
          <a:bodyPr/>
          <a:lstStyle/>
          <a:p>
            <a:r>
              <a:rPr lang="en-US" dirty="0"/>
              <a:t>Printing</a:t>
            </a:r>
          </a:p>
          <a:p>
            <a:pPr lvl="1"/>
            <a:r>
              <a:rPr lang="en-US" dirty="0"/>
              <a:t>Availability</a:t>
            </a:r>
          </a:p>
          <a:p>
            <a:pPr lvl="1"/>
            <a:r>
              <a:rPr lang="en-US" dirty="0"/>
              <a:t>Cost</a:t>
            </a:r>
          </a:p>
          <a:p>
            <a:pPr lvl="1"/>
            <a:r>
              <a:rPr lang="en-US" dirty="0"/>
              <a:t>Who is printing it</a:t>
            </a:r>
          </a:p>
          <a:p>
            <a:r>
              <a:rPr lang="en-US" dirty="0"/>
              <a:t>Travel &amp; Practicality</a:t>
            </a:r>
          </a:p>
          <a:p>
            <a:endParaRPr lang="en-US" dirty="0"/>
          </a:p>
        </p:txBody>
      </p:sp>
    </p:spTree>
    <p:extLst>
      <p:ext uri="{BB962C8B-B14F-4D97-AF65-F5344CB8AC3E}">
        <p14:creationId xmlns:p14="http://schemas.microsoft.com/office/powerpoint/2010/main" val="4020891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8B946-CCB8-6849-A0B6-7054469A0B70}"/>
              </a:ext>
            </a:extLst>
          </p:cNvPr>
          <p:cNvSpPr>
            <a:spLocks noGrp="1"/>
          </p:cNvSpPr>
          <p:nvPr>
            <p:ph type="body" sz="quarter" idx="10"/>
          </p:nvPr>
        </p:nvSpPr>
        <p:spPr>
          <a:xfrm>
            <a:off x="3386667" y="2107096"/>
            <a:ext cx="5452533" cy="2610677"/>
          </a:xfrm>
          <a:solidFill>
            <a:schemeClr val="accent2"/>
          </a:solidFill>
        </p:spPr>
        <p:txBody>
          <a:bodyPr anchor="ctr"/>
          <a:lstStyle/>
          <a:p>
            <a:r>
              <a:rPr lang="en-US" dirty="0"/>
              <a:t>What does it look like?</a:t>
            </a:r>
          </a:p>
        </p:txBody>
      </p:sp>
    </p:spTree>
    <p:extLst>
      <p:ext uri="{BB962C8B-B14F-4D97-AF65-F5344CB8AC3E}">
        <p14:creationId xmlns:p14="http://schemas.microsoft.com/office/powerpoint/2010/main" val="939288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4’x8’</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73152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3">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4">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5">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1269287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4’x4’</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36576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3">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4">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5">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1200522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3.75’x3.75’</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3429000"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3">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4">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5">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1973299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4’x5’</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45720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2">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3">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4">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3438405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3’x4’ – (UVERS size)</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3657600" cy="274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2">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3">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4">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295006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4’x3’</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274320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2">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3">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4">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281075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C768-C3B5-4E40-9874-D1D9F99A911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5F4D954-42C6-D445-AB4D-0EFC071A7DC7}"/>
              </a:ext>
            </a:extLst>
          </p:cNvPr>
          <p:cNvSpPr>
            <a:spLocks noGrp="1"/>
          </p:cNvSpPr>
          <p:nvPr>
            <p:ph type="body" idx="1"/>
          </p:nvPr>
        </p:nvSpPr>
        <p:spPr/>
        <p:txBody>
          <a:bodyPr/>
          <a:lstStyle/>
          <a:p>
            <a:r>
              <a:rPr lang="en-US" dirty="0"/>
              <a:t>Purpose, message &amp; type</a:t>
            </a:r>
          </a:p>
          <a:p>
            <a:r>
              <a:rPr lang="en-US" dirty="0"/>
              <a:t>How do you see that particular poster fair?</a:t>
            </a:r>
          </a:p>
          <a:p>
            <a:pPr lvl="1"/>
            <a:r>
              <a:rPr lang="en-US" dirty="0"/>
              <a:t>Poster standalone?</a:t>
            </a:r>
          </a:p>
          <a:p>
            <a:pPr lvl="1"/>
            <a:r>
              <a:rPr lang="en-US" dirty="0"/>
              <a:t>You always with your poster?</a:t>
            </a:r>
          </a:p>
          <a:p>
            <a:pPr lvl="1"/>
            <a:r>
              <a:rPr lang="en-US" dirty="0" err="1"/>
              <a:t>Ppl</a:t>
            </a:r>
            <a:r>
              <a:rPr lang="en-US" dirty="0"/>
              <a:t> try to glean info from lots of posters quickly? – billboard</a:t>
            </a:r>
          </a:p>
          <a:p>
            <a:pPr lvl="1"/>
            <a:endParaRPr lang="en-US" dirty="0"/>
          </a:p>
        </p:txBody>
      </p:sp>
    </p:spTree>
    <p:extLst>
      <p:ext uri="{BB962C8B-B14F-4D97-AF65-F5344CB8AC3E}">
        <p14:creationId xmlns:p14="http://schemas.microsoft.com/office/powerpoint/2010/main" val="1300322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4’x2.9’ (AO)</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2651760" cy="3657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2">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3">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4">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593880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6F9A-92F5-DE47-83D7-F26EE9B21CE8}"/>
              </a:ext>
            </a:extLst>
          </p:cNvPr>
          <p:cNvSpPr>
            <a:spLocks noGrp="1"/>
          </p:cNvSpPr>
          <p:nvPr>
            <p:ph type="title"/>
          </p:nvPr>
        </p:nvSpPr>
        <p:spPr/>
        <p:txBody>
          <a:bodyPr/>
          <a:lstStyle/>
          <a:p>
            <a:r>
              <a:rPr lang="en-US" dirty="0"/>
              <a:t>5’ x 4’</a:t>
            </a:r>
          </a:p>
        </p:txBody>
      </p:sp>
      <p:sp>
        <p:nvSpPr>
          <p:cNvPr id="3" name="Text Placeholder 2">
            <a:extLst>
              <a:ext uri="{FF2B5EF4-FFF2-40B4-BE49-F238E27FC236}">
                <a16:creationId xmlns:a16="http://schemas.microsoft.com/office/drawing/2014/main" id="{368D9BFB-8D56-A94F-AC47-7AC4BDA7ED31}"/>
              </a:ext>
            </a:extLst>
          </p:cNvPr>
          <p:cNvSpPr>
            <a:spLocks noGrp="1"/>
          </p:cNvSpPr>
          <p:nvPr>
            <p:ph type="body" idx="1"/>
          </p:nvPr>
        </p:nvSpPr>
        <p:spPr/>
        <p:txBody>
          <a:bodyPr/>
          <a:lstStyle/>
          <a:p>
            <a:endParaRPr lang="en-US"/>
          </a:p>
        </p:txBody>
      </p:sp>
      <p:sp>
        <p:nvSpPr>
          <p:cNvPr id="4" name="Rectangle 3">
            <a:extLst>
              <a:ext uri="{FF2B5EF4-FFF2-40B4-BE49-F238E27FC236}">
                <a16:creationId xmlns:a16="http://schemas.microsoft.com/office/drawing/2014/main" id="{075712FD-7C87-7945-B8DE-C1781F6F35DB}"/>
              </a:ext>
            </a:extLst>
          </p:cNvPr>
          <p:cNvSpPr/>
          <p:nvPr/>
        </p:nvSpPr>
        <p:spPr>
          <a:xfrm>
            <a:off x="2382164" y="1303259"/>
            <a:ext cx="3657600" cy="45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0D30B35-4A51-F141-9195-900C4866CDA7}"/>
              </a:ext>
            </a:extLst>
          </p:cNvPr>
          <p:cNvPicPr>
            <a:picLocks noChangeAspect="1"/>
          </p:cNvPicPr>
          <p:nvPr/>
        </p:nvPicPr>
        <p:blipFill rotWithShape="1">
          <a:blip r:embed="rId2">
            <a:clrChange>
              <a:clrFrom>
                <a:srgbClr val="FEFEFE"/>
              </a:clrFrom>
              <a:clrTo>
                <a:srgbClr val="FEFEFE">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l="30096" t="8492" r="31304" b="8237"/>
          <a:stretch/>
        </p:blipFill>
        <p:spPr>
          <a:xfrm>
            <a:off x="3960635" y="1740076"/>
            <a:ext cx="1992856" cy="5120640"/>
          </a:xfrm>
          <a:prstGeom prst="rect">
            <a:avLst/>
          </a:prstGeom>
        </p:spPr>
      </p:pic>
      <p:pic>
        <p:nvPicPr>
          <p:cNvPr id="8" name="Picture 7">
            <a:extLst>
              <a:ext uri="{FF2B5EF4-FFF2-40B4-BE49-F238E27FC236}">
                <a16:creationId xmlns:a16="http://schemas.microsoft.com/office/drawing/2014/main" id="{FFF04A0F-32C9-E743-AE24-2EDD393F93A7}"/>
              </a:ext>
            </a:extLst>
          </p:cNvPr>
          <p:cNvPicPr>
            <a:picLocks noChangeAspect="1"/>
          </p:cNvPicPr>
          <p:nvPr/>
        </p:nvPicPr>
        <p:blipFill rotWithShape="1">
          <a:blip r:embed="rId3">
            <a:extLst>
              <a:ext uri="{28A0092B-C50C-407E-A947-70E740481C1C}">
                <a14:useLocalDpi xmlns:a14="http://schemas.microsoft.com/office/drawing/2010/main" val="0"/>
              </a:ext>
            </a:extLst>
          </a:blip>
          <a:srcRect l="29199" t="6848" r="39193" b="4264"/>
          <a:stretch/>
        </p:blipFill>
        <p:spPr>
          <a:xfrm>
            <a:off x="1083084" y="1876623"/>
            <a:ext cx="1723346" cy="4846320"/>
          </a:xfrm>
          <a:prstGeom prst="rect">
            <a:avLst/>
          </a:prstGeom>
        </p:spPr>
      </p:pic>
      <p:pic>
        <p:nvPicPr>
          <p:cNvPr id="10" name="Picture 9">
            <a:extLst>
              <a:ext uri="{FF2B5EF4-FFF2-40B4-BE49-F238E27FC236}">
                <a16:creationId xmlns:a16="http://schemas.microsoft.com/office/drawing/2014/main" id="{6DAFC4BD-31AE-5B4D-945F-87A4DF317516}"/>
              </a:ext>
            </a:extLst>
          </p:cNvPr>
          <p:cNvPicPr>
            <a:picLocks noChangeAspect="1"/>
          </p:cNvPicPr>
          <p:nvPr/>
        </p:nvPicPr>
        <p:blipFill rotWithShape="1">
          <a:blip r:embed="rId4">
            <a:extLst>
              <a:ext uri="{28A0092B-C50C-407E-A947-70E740481C1C}">
                <a14:useLocalDpi xmlns:a14="http://schemas.microsoft.com/office/drawing/2010/main" val="0"/>
              </a:ext>
            </a:extLst>
          </a:blip>
          <a:srcRect l="34469" t="6434" r="47705" b="516"/>
          <a:stretch/>
        </p:blipFill>
        <p:spPr>
          <a:xfrm>
            <a:off x="7244014" y="2014396"/>
            <a:ext cx="1648955" cy="4846320"/>
          </a:xfrm>
          <a:prstGeom prst="rect">
            <a:avLst/>
          </a:prstGeom>
        </p:spPr>
      </p:pic>
      <p:pic>
        <p:nvPicPr>
          <p:cNvPr id="12" name="Picture 11">
            <a:extLst>
              <a:ext uri="{FF2B5EF4-FFF2-40B4-BE49-F238E27FC236}">
                <a16:creationId xmlns:a16="http://schemas.microsoft.com/office/drawing/2014/main" id="{4C923BE9-CE67-E14D-A771-4F0732D22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4802" y="1831516"/>
            <a:ext cx="2514600" cy="5029200"/>
          </a:xfrm>
          <a:prstGeom prst="rect">
            <a:avLst/>
          </a:prstGeom>
        </p:spPr>
      </p:pic>
      <p:pic>
        <p:nvPicPr>
          <p:cNvPr id="14" name="Picture 13">
            <a:extLst>
              <a:ext uri="{FF2B5EF4-FFF2-40B4-BE49-F238E27FC236}">
                <a16:creationId xmlns:a16="http://schemas.microsoft.com/office/drawing/2014/main" id="{5209D721-608C-3148-9936-76CB43D516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8341" y="1189703"/>
            <a:ext cx="2788920" cy="5577840"/>
          </a:xfrm>
          <a:prstGeom prst="rect">
            <a:avLst/>
          </a:prstGeom>
        </p:spPr>
      </p:pic>
      <p:pic>
        <p:nvPicPr>
          <p:cNvPr id="16" name="Picture 15">
            <a:extLst>
              <a:ext uri="{FF2B5EF4-FFF2-40B4-BE49-F238E27FC236}">
                <a16:creationId xmlns:a16="http://schemas.microsoft.com/office/drawing/2014/main" id="{30108B81-4C50-844A-A2BD-8DBE38D6C3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6775" y="1558440"/>
            <a:ext cx="2697480" cy="5394960"/>
          </a:xfrm>
          <a:prstGeom prst="rect">
            <a:avLst/>
          </a:prstGeom>
        </p:spPr>
      </p:pic>
    </p:spTree>
    <p:extLst>
      <p:ext uri="{BB962C8B-B14F-4D97-AF65-F5344CB8AC3E}">
        <p14:creationId xmlns:p14="http://schemas.microsoft.com/office/powerpoint/2010/main" val="23053814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3261-61FF-3245-83E9-C8064F0160F1}"/>
              </a:ext>
            </a:extLst>
          </p:cNvPr>
          <p:cNvSpPr>
            <a:spLocks noGrp="1"/>
          </p:cNvSpPr>
          <p:nvPr>
            <p:ph type="title"/>
          </p:nvPr>
        </p:nvSpPr>
        <p:spPr>
          <a:ln>
            <a:noFill/>
          </a:ln>
        </p:spPr>
        <p:txBody>
          <a:bodyPr/>
          <a:lstStyle/>
          <a:p>
            <a:pPr algn="ctr"/>
            <a:r>
              <a:rPr lang="en-US" dirty="0"/>
              <a:t>Use</a:t>
            </a:r>
            <a:br>
              <a:rPr lang="en-US" dirty="0"/>
            </a:br>
            <a:br>
              <a:rPr lang="en-US" dirty="0"/>
            </a:br>
            <a:r>
              <a:rPr lang="en-US" sz="900" dirty="0">
                <a:solidFill>
                  <a:schemeClr val="bg1"/>
                </a:solidFill>
              </a:rPr>
              <a:t>readable size text</a:t>
            </a:r>
          </a:p>
        </p:txBody>
      </p:sp>
    </p:spTree>
    <p:extLst>
      <p:ext uri="{BB962C8B-B14F-4D97-AF65-F5344CB8AC3E}">
        <p14:creationId xmlns:p14="http://schemas.microsoft.com/office/powerpoint/2010/main" val="1718362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A33C-86DA-344D-9FB2-54E95ACDB2C5}"/>
              </a:ext>
            </a:extLst>
          </p:cNvPr>
          <p:cNvSpPr>
            <a:spLocks noGrp="1"/>
          </p:cNvSpPr>
          <p:nvPr>
            <p:ph type="title"/>
          </p:nvPr>
        </p:nvSpPr>
        <p:spPr/>
        <p:txBody>
          <a:bodyPr/>
          <a:lstStyle/>
          <a:p>
            <a:r>
              <a:rPr lang="en-US" dirty="0"/>
              <a:t>How small can the type be?</a:t>
            </a:r>
          </a:p>
        </p:txBody>
      </p:sp>
      <p:sp>
        <p:nvSpPr>
          <p:cNvPr id="3" name="Text Placeholder 2">
            <a:extLst>
              <a:ext uri="{FF2B5EF4-FFF2-40B4-BE49-F238E27FC236}">
                <a16:creationId xmlns:a16="http://schemas.microsoft.com/office/drawing/2014/main" id="{29C69A6B-C545-FF45-BB49-0E7F5459BBCA}"/>
              </a:ext>
            </a:extLst>
          </p:cNvPr>
          <p:cNvSpPr>
            <a:spLocks noGrp="1"/>
          </p:cNvSpPr>
          <p:nvPr>
            <p:ph type="body" idx="1"/>
          </p:nvPr>
        </p:nvSpPr>
        <p:spPr>
          <a:xfrm>
            <a:off x="872267" y="1225296"/>
            <a:ext cx="11106373" cy="4905704"/>
          </a:xfrm>
        </p:spPr>
        <p:txBody>
          <a:bodyPr/>
          <a:lstStyle/>
          <a:p>
            <a:r>
              <a:rPr lang="en-US" i="1" dirty="0"/>
              <a:t>at least</a:t>
            </a:r>
            <a:r>
              <a:rPr lang="en-US" dirty="0"/>
              <a:t> 24pt for normal text, 48pt for headings, and 72pt for titles.</a:t>
            </a:r>
          </a:p>
          <a:p>
            <a:pPr lvl="1"/>
            <a:r>
              <a:rPr lang="en-US" dirty="0"/>
              <a:t>larger min for some fonts 40pt, 100pt, and 160pt</a:t>
            </a:r>
          </a:p>
          <a:p>
            <a:pPr lvl="1"/>
            <a:r>
              <a:rPr lang="en-US" dirty="0">
                <a:hlinkClick r:id="rId3"/>
              </a:rPr>
              <a:t>https://phdposters.com/howto</a:t>
            </a:r>
            <a:r>
              <a:rPr lang="en-US" dirty="0"/>
              <a:t> </a:t>
            </a:r>
          </a:p>
          <a:p>
            <a:r>
              <a:rPr lang="en-US" dirty="0"/>
              <a:t>Min 36 </a:t>
            </a:r>
            <a:r>
              <a:rPr lang="en-US" dirty="0" err="1"/>
              <a:t>pt</a:t>
            </a:r>
            <a:r>
              <a:rPr lang="en-US" dirty="0"/>
              <a:t>, min 48 on headings </a:t>
            </a:r>
          </a:p>
          <a:p>
            <a:pPr lvl="1"/>
            <a:r>
              <a:rPr lang="en-US" dirty="0">
                <a:hlinkClick r:id="rId4"/>
              </a:rPr>
              <a:t>https://writing.colostate.edu/guides/page.cfm?pageid=1529&amp;guideid=78</a:t>
            </a:r>
            <a:endParaRPr lang="en-US" dirty="0"/>
          </a:p>
          <a:p>
            <a:r>
              <a:rPr lang="en-US" dirty="0"/>
              <a:t>Min: body 24, heading 36, captions 18, author 56, title 85. line spacing 1.25-1.5- these are minimums for 4 foot distance </a:t>
            </a:r>
          </a:p>
          <a:p>
            <a:pPr lvl="1"/>
            <a:r>
              <a:rPr lang="en-US" dirty="0">
                <a:hlinkClick r:id="rId5"/>
              </a:rPr>
              <a:t>https://www.makesigns.com/tutorials/poster-design-layout.aspx</a:t>
            </a:r>
            <a:r>
              <a:rPr lang="en-US" dirty="0"/>
              <a:t> </a:t>
            </a:r>
          </a:p>
          <a:p>
            <a:r>
              <a:rPr lang="en-US" dirty="0"/>
              <a:t>never use less than a size 24 point font, and make sure the main points can be read at eye level.</a:t>
            </a:r>
          </a:p>
          <a:p>
            <a:pPr lvl="1"/>
            <a:r>
              <a:rPr lang="en-US" dirty="0">
                <a:hlinkClick r:id="rId6"/>
              </a:rPr>
              <a:t>https://chemistry.as.virginia.edu/how-prepare-and-present-scientific-poster</a:t>
            </a:r>
            <a:endParaRPr lang="en-US" dirty="0"/>
          </a:p>
          <a:p>
            <a:r>
              <a:rPr lang="en-US" dirty="0"/>
              <a:t>Note some suggest minimums need to account for at least 5 foot viewing distance</a:t>
            </a:r>
          </a:p>
        </p:txBody>
      </p:sp>
    </p:spTree>
    <p:extLst>
      <p:ext uri="{BB962C8B-B14F-4D97-AF65-F5344CB8AC3E}">
        <p14:creationId xmlns:p14="http://schemas.microsoft.com/office/powerpoint/2010/main" val="16545605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A33C-86DA-344D-9FB2-54E95ACDB2C5}"/>
              </a:ext>
            </a:extLst>
          </p:cNvPr>
          <p:cNvSpPr>
            <a:spLocks noGrp="1"/>
          </p:cNvSpPr>
          <p:nvPr>
            <p:ph type="title"/>
          </p:nvPr>
        </p:nvSpPr>
        <p:spPr/>
        <p:txBody>
          <a:bodyPr/>
          <a:lstStyle/>
          <a:p>
            <a:r>
              <a:rPr lang="en-US" dirty="0"/>
              <a:t>How small can the type be?</a:t>
            </a:r>
          </a:p>
        </p:txBody>
      </p:sp>
      <p:sp>
        <p:nvSpPr>
          <p:cNvPr id="3" name="Text Placeholder 2">
            <a:extLst>
              <a:ext uri="{FF2B5EF4-FFF2-40B4-BE49-F238E27FC236}">
                <a16:creationId xmlns:a16="http://schemas.microsoft.com/office/drawing/2014/main" id="{29C69A6B-C545-FF45-BB49-0E7F5459BBCA}"/>
              </a:ext>
            </a:extLst>
          </p:cNvPr>
          <p:cNvSpPr>
            <a:spLocks noGrp="1"/>
          </p:cNvSpPr>
          <p:nvPr>
            <p:ph type="body" idx="1"/>
          </p:nvPr>
        </p:nvSpPr>
        <p:spPr/>
        <p:txBody>
          <a:bodyPr/>
          <a:lstStyle/>
          <a:p>
            <a:pPr fontAlgn="base"/>
            <a:r>
              <a:rPr lang="en-US" dirty="0"/>
              <a:t>The title of your poster should be done in block letters which are AT LEAST 8 to 10 cm (3 to 4 inches) high.</a:t>
            </a:r>
          </a:p>
          <a:p>
            <a:pPr fontAlgn="base"/>
            <a:endParaRPr lang="en-US" dirty="0"/>
          </a:p>
          <a:p>
            <a:pPr fontAlgn="base"/>
            <a:r>
              <a:rPr lang="en-US" dirty="0"/>
              <a:t>All text must be easily readable from a distance of 1 to 2 meters. Make the lettering at least 1 cm high, smaller lettering will not be legible from a distance of 1 to 2 meters.</a:t>
            </a:r>
          </a:p>
          <a:p>
            <a:pPr fontAlgn="base"/>
            <a:endParaRPr lang="en-US" dirty="0"/>
          </a:p>
          <a:p>
            <a:pPr fontAlgn="base"/>
            <a:r>
              <a:rPr lang="en-US" dirty="0"/>
              <a:t>All graphs and charts should be AT LEAST 25 X 30 cm (approximately 8.5 x 11 inches) or larger.</a:t>
            </a:r>
          </a:p>
          <a:p>
            <a:pPr fontAlgn="base"/>
            <a:endParaRPr lang="en-US" dirty="0"/>
          </a:p>
          <a:p>
            <a:pPr lvl="1"/>
            <a:r>
              <a:rPr lang="en-US" sz="1200" dirty="0">
                <a:solidFill>
                  <a:schemeClr val="bg1">
                    <a:lumMod val="65000"/>
                  </a:schemeClr>
                </a:solidFill>
                <a:hlinkClick r:id="rId2">
                  <a:extLst>
                    <a:ext uri="{A12FA001-AC4F-418D-AE19-62706E023703}">
                      <ahyp:hlinkClr xmlns:ahyp="http://schemas.microsoft.com/office/drawing/2018/hyperlinkcolor" val="tx"/>
                    </a:ext>
                  </a:extLst>
                </a:hlinkClick>
              </a:rPr>
              <a:t>https://site.ieee.org/ius-2018/technical-program/presentation-guidelines/poster-presentation-guidelines/</a:t>
            </a:r>
            <a:endParaRPr lang="en-US" sz="1200" dirty="0">
              <a:solidFill>
                <a:schemeClr val="bg1">
                  <a:lumMod val="65000"/>
                </a:schemeClr>
              </a:solidFill>
            </a:endParaRPr>
          </a:p>
          <a:p>
            <a:r>
              <a:rPr lang="en-US" dirty="0"/>
              <a:t>Readable 2-3 meters, catch interest at 5-6 meters </a:t>
            </a:r>
            <a:r>
              <a:rPr lang="en-US" sz="1400" dirty="0">
                <a:solidFill>
                  <a:schemeClr val="bg1">
                    <a:lumMod val="65000"/>
                  </a:schemeClr>
                </a:solidFill>
                <a:hlinkClick r:id="rId3">
                  <a:extLst>
                    <a:ext uri="{A12FA001-AC4F-418D-AE19-62706E023703}">
                      <ahyp:hlinkClr xmlns:ahyp="http://schemas.microsoft.com/office/drawing/2018/hyperlinkcolor" val="tx"/>
                    </a:ext>
                  </a:extLst>
                </a:hlinkClick>
              </a:rPr>
              <a:t>https://visual.ly/community/infographic/science/how-design-better-research-posters</a:t>
            </a:r>
            <a:r>
              <a:rPr lang="en-US" sz="1400" dirty="0">
                <a:solidFill>
                  <a:schemeClr val="bg1">
                    <a:lumMod val="65000"/>
                  </a:schemeClr>
                </a:solidFill>
              </a:rPr>
              <a:t> </a:t>
            </a:r>
          </a:p>
        </p:txBody>
      </p:sp>
    </p:spTree>
    <p:extLst>
      <p:ext uri="{BB962C8B-B14F-4D97-AF65-F5344CB8AC3E}">
        <p14:creationId xmlns:p14="http://schemas.microsoft.com/office/powerpoint/2010/main" val="160774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C6AB-A2CF-3640-B59D-8CBE891EF63E}"/>
              </a:ext>
            </a:extLst>
          </p:cNvPr>
          <p:cNvSpPr>
            <a:spLocks noGrp="1"/>
          </p:cNvSpPr>
          <p:nvPr>
            <p:ph type="title"/>
          </p:nvPr>
        </p:nvSpPr>
        <p:spPr/>
        <p:txBody>
          <a:bodyPr/>
          <a:lstStyle/>
          <a:p>
            <a:r>
              <a:rPr lang="en-US" dirty="0"/>
              <a:t>So how do I choose sizes?</a:t>
            </a:r>
          </a:p>
        </p:txBody>
      </p:sp>
      <p:sp>
        <p:nvSpPr>
          <p:cNvPr id="3" name="Text Placeholder 2">
            <a:extLst>
              <a:ext uri="{FF2B5EF4-FFF2-40B4-BE49-F238E27FC236}">
                <a16:creationId xmlns:a16="http://schemas.microsoft.com/office/drawing/2014/main" id="{4C1EF109-248F-5341-B5DF-B6496155FE3B}"/>
              </a:ext>
            </a:extLst>
          </p:cNvPr>
          <p:cNvSpPr>
            <a:spLocks noGrp="1"/>
          </p:cNvSpPr>
          <p:nvPr>
            <p:ph type="body" idx="1"/>
          </p:nvPr>
        </p:nvSpPr>
        <p:spPr/>
        <p:txBody>
          <a:bodyPr/>
          <a:lstStyle/>
          <a:p>
            <a:r>
              <a:rPr lang="en-US" dirty="0"/>
              <a:t>Context </a:t>
            </a:r>
          </a:p>
          <a:p>
            <a:pPr lvl="1"/>
            <a:r>
              <a:rPr lang="en-US" dirty="0"/>
              <a:t>Size depends in part on reading distance</a:t>
            </a:r>
          </a:p>
          <a:p>
            <a:pPr lvl="1"/>
            <a:endParaRPr lang="en-US" dirty="0"/>
          </a:p>
          <a:p>
            <a:r>
              <a:rPr lang="en-US" dirty="0"/>
              <a:t>Purpose</a:t>
            </a:r>
          </a:p>
          <a:p>
            <a:pPr lvl="1"/>
            <a:r>
              <a:rPr lang="en-US" dirty="0"/>
              <a:t>When &amp; how will people look at the poster?</a:t>
            </a:r>
          </a:p>
          <a:p>
            <a:pPr lvl="1"/>
            <a:endParaRPr lang="en-US" dirty="0"/>
          </a:p>
          <a:p>
            <a:r>
              <a:rPr lang="en-US" dirty="0"/>
              <a:t>Bigger tends to be better than too small</a:t>
            </a:r>
          </a:p>
          <a:p>
            <a:pPr lvl="1"/>
            <a:r>
              <a:rPr lang="en-US" dirty="0"/>
              <a:t>But be careful</a:t>
            </a:r>
          </a:p>
          <a:p>
            <a:pPr lvl="1"/>
            <a:endParaRPr lang="en-US" dirty="0"/>
          </a:p>
          <a:p>
            <a:r>
              <a:rPr lang="en-US" dirty="0"/>
              <a:t>Use actual size scale to help w/ font size choices</a:t>
            </a:r>
          </a:p>
        </p:txBody>
      </p:sp>
      <p:sp>
        <p:nvSpPr>
          <p:cNvPr id="4" name="Text Placeholder 2">
            <a:extLst>
              <a:ext uri="{FF2B5EF4-FFF2-40B4-BE49-F238E27FC236}">
                <a16:creationId xmlns:a16="http://schemas.microsoft.com/office/drawing/2014/main" id="{070303B4-C131-2C40-ACA3-DE2537C38637}"/>
              </a:ext>
            </a:extLst>
          </p:cNvPr>
          <p:cNvSpPr txBox="1">
            <a:spLocks/>
          </p:cNvSpPr>
          <p:nvPr/>
        </p:nvSpPr>
        <p:spPr>
          <a:xfrm>
            <a:off x="7781250" y="826920"/>
            <a:ext cx="4325142" cy="4860648"/>
          </a:xfrm>
          <a:prstGeom prst="rect">
            <a:avLst/>
          </a:prstGeom>
          <a:solidFill>
            <a:schemeClr val="accent2">
              <a:lumMod val="20000"/>
              <a:lumOff val="8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609585" marR="0" lvl="0" indent="-507987"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1219170" marR="0" lvl="1" indent="-491054" algn="l" rtl="0">
              <a:lnSpc>
                <a:spcPct val="100000"/>
              </a:lnSpc>
              <a:spcBef>
                <a:spcPts val="1733"/>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828754" marR="0" lvl="2" indent="-474121" algn="l" rtl="0">
              <a:lnSpc>
                <a:spcPct val="100000"/>
              </a:lnSpc>
              <a:spcBef>
                <a:spcPts val="1733"/>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2438339" marR="0" lvl="3" indent="-465655" algn="l" rtl="0">
              <a:lnSpc>
                <a:spcPct val="100000"/>
              </a:lnSpc>
              <a:spcBef>
                <a:spcPts val="1733"/>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3047924" marR="0" lvl="4" indent="-457189" algn="l" rtl="0">
              <a:lnSpc>
                <a:spcPct val="100000"/>
              </a:lnSpc>
              <a:spcBef>
                <a:spcPts val="1733"/>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3657509" marR="0" lvl="5" indent="-440256" algn="l" rtl="0">
              <a:lnSpc>
                <a:spcPct val="100000"/>
              </a:lnSpc>
              <a:spcBef>
                <a:spcPts val="1733"/>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4267093" marR="0" lvl="6" indent="-423323" algn="l" rtl="0">
              <a:lnSpc>
                <a:spcPct val="100000"/>
              </a:lnSpc>
              <a:spcBef>
                <a:spcPts val="1733"/>
              </a:spcBef>
              <a:spcAft>
                <a:spcPts val="0"/>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7pPr>
            <a:lvl8pPr marL="4876678" marR="0" lvl="7" indent="-423323" algn="l" rtl="0">
              <a:lnSpc>
                <a:spcPct val="100000"/>
              </a:lnSpc>
              <a:spcBef>
                <a:spcPts val="1733"/>
              </a:spcBef>
              <a:spcAft>
                <a:spcPts val="0"/>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8pPr>
            <a:lvl9pPr marL="5486263" marR="0" lvl="8" indent="-423323" algn="l" rtl="0">
              <a:lnSpc>
                <a:spcPct val="100000"/>
              </a:lnSpc>
              <a:spcBef>
                <a:spcPts val="1733"/>
              </a:spcBef>
              <a:spcAft>
                <a:spcPts val="1733"/>
              </a:spcAft>
              <a:buClr>
                <a:schemeClr val="dk2"/>
              </a:buClr>
              <a:buSzPts val="1400"/>
              <a:buFont typeface="Franklin Gothic"/>
              <a:buChar char="■"/>
              <a:defRPr sz="1867" b="0" i="0" u="none" strike="noStrike" cap="none">
                <a:solidFill>
                  <a:schemeClr val="dk2"/>
                </a:solidFill>
                <a:latin typeface="Franklin Gothic"/>
                <a:ea typeface="Franklin Gothic"/>
                <a:cs typeface="Franklin Gothic"/>
                <a:sym typeface="Franklin Gothic"/>
              </a:defRPr>
            </a:lvl9pPr>
          </a:lstStyle>
          <a:p>
            <a:pPr marL="101598" indent="0">
              <a:buNone/>
            </a:pPr>
            <a:r>
              <a:rPr lang="en-US" kern="0" dirty="0"/>
              <a:t>Possible </a:t>
            </a:r>
            <a:r>
              <a:rPr lang="en-US" b="1" kern="0" dirty="0"/>
              <a:t>minimum</a:t>
            </a:r>
            <a:r>
              <a:rPr lang="en-US" kern="0" dirty="0"/>
              <a:t> guidelines</a:t>
            </a:r>
          </a:p>
          <a:p>
            <a:pPr marL="101598" indent="0">
              <a:buNone/>
            </a:pPr>
            <a:endParaRPr lang="en-US" kern="0" dirty="0"/>
          </a:p>
          <a:p>
            <a:pPr marL="101598" indent="0">
              <a:buNone/>
            </a:pPr>
            <a:r>
              <a:rPr lang="en-US" kern="0" dirty="0"/>
              <a:t>4-5’ reading distance</a:t>
            </a:r>
          </a:p>
          <a:p>
            <a:r>
              <a:rPr lang="en-US" kern="0" dirty="0"/>
              <a:t>32-36 min overall</a:t>
            </a:r>
          </a:p>
          <a:p>
            <a:r>
              <a:rPr lang="en-US" kern="0" dirty="0"/>
              <a:t>48 min headings (</a:t>
            </a:r>
            <a:r>
              <a:rPr lang="en-US" kern="0" dirty="0" err="1"/>
              <a:t>incl</a:t>
            </a:r>
            <a:r>
              <a:rPr lang="en-US" kern="0" dirty="0"/>
              <a:t> sub)</a:t>
            </a:r>
          </a:p>
          <a:p>
            <a:endParaRPr lang="en-US" kern="0" dirty="0"/>
          </a:p>
          <a:p>
            <a:pPr marL="101598" indent="0">
              <a:buNone/>
            </a:pPr>
            <a:r>
              <a:rPr lang="en-US" kern="0" dirty="0"/>
              <a:t>1-2 meters (IEEE)</a:t>
            </a:r>
          </a:p>
          <a:p>
            <a:r>
              <a:rPr lang="en-US" kern="0" dirty="0"/>
              <a:t>1 cm high min (~54pt)</a:t>
            </a:r>
          </a:p>
          <a:p>
            <a:r>
              <a:rPr lang="en-US" kern="0" dirty="0"/>
              <a:t>3-4” title (~288+pt)</a:t>
            </a:r>
          </a:p>
          <a:p>
            <a:pPr marL="101598" indent="0">
              <a:buNone/>
            </a:pPr>
            <a:endParaRPr lang="en-US" kern="0" dirty="0"/>
          </a:p>
          <a:p>
            <a:pPr marL="101598" indent="0">
              <a:buNone/>
            </a:pPr>
            <a:r>
              <a:rPr lang="en-US" kern="0" dirty="0"/>
              <a:t>3x4’ poster</a:t>
            </a:r>
          </a:p>
          <a:p>
            <a:r>
              <a:rPr lang="en-US" kern="0" dirty="0"/>
              <a:t>Readable in letter print out</a:t>
            </a:r>
          </a:p>
          <a:p>
            <a:endParaRPr lang="en-US" kern="0" dirty="0"/>
          </a:p>
        </p:txBody>
      </p:sp>
    </p:spTree>
    <p:extLst>
      <p:ext uri="{BB962C8B-B14F-4D97-AF65-F5344CB8AC3E}">
        <p14:creationId xmlns:p14="http://schemas.microsoft.com/office/powerpoint/2010/main" val="21987498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2C3C-F3C9-3C4C-9B38-4C330A4C95CF}"/>
              </a:ext>
            </a:extLst>
          </p:cNvPr>
          <p:cNvSpPr>
            <a:spLocks noGrp="1"/>
          </p:cNvSpPr>
          <p:nvPr>
            <p:ph type="title"/>
          </p:nvPr>
        </p:nvSpPr>
        <p:spPr/>
        <p:txBody>
          <a:bodyPr/>
          <a:lstStyle/>
          <a:p>
            <a:r>
              <a:rPr lang="en-US" dirty="0"/>
              <a:t>PPT might change your font size…</a:t>
            </a:r>
          </a:p>
        </p:txBody>
      </p:sp>
      <p:sp>
        <p:nvSpPr>
          <p:cNvPr id="3" name="Text Placeholder 2">
            <a:extLst>
              <a:ext uri="{FF2B5EF4-FFF2-40B4-BE49-F238E27FC236}">
                <a16:creationId xmlns:a16="http://schemas.microsoft.com/office/drawing/2014/main" id="{8E1228D8-207D-0C4E-A700-A169D390CE69}"/>
              </a:ext>
            </a:extLst>
          </p:cNvPr>
          <p:cNvSpPr>
            <a:spLocks noGrp="1"/>
          </p:cNvSpPr>
          <p:nvPr>
            <p:ph type="body" idx="1"/>
          </p:nvPr>
        </p:nvSpPr>
        <p:spPr>
          <a:xfrm>
            <a:off x="872267" y="1467000"/>
            <a:ext cx="10334995" cy="1349352"/>
          </a:xfrm>
        </p:spPr>
        <p:txBody>
          <a:bodyPr/>
          <a:lstStyle/>
          <a:p>
            <a:r>
              <a:rPr lang="en-US" dirty="0"/>
              <a:t>Put too much in a text box</a:t>
            </a:r>
          </a:p>
          <a:p>
            <a:r>
              <a:rPr lang="en-US" dirty="0"/>
              <a:t>Ppt might start making it smaller to ‘fit’</a:t>
            </a:r>
          </a:p>
          <a:p>
            <a:r>
              <a:rPr lang="en-US" dirty="0"/>
              <a:t>To turn it off in an item click the two arrows near the item</a:t>
            </a:r>
          </a:p>
          <a:p>
            <a:endParaRPr lang="en-US" dirty="0"/>
          </a:p>
        </p:txBody>
      </p:sp>
      <p:pic>
        <p:nvPicPr>
          <p:cNvPr id="8" name="Picture 7">
            <a:extLst>
              <a:ext uri="{FF2B5EF4-FFF2-40B4-BE49-F238E27FC236}">
                <a16:creationId xmlns:a16="http://schemas.microsoft.com/office/drawing/2014/main" id="{A5C2DB03-50B9-D042-8FC7-10188542D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6584" y="3213819"/>
            <a:ext cx="4029808" cy="3175000"/>
          </a:xfrm>
          <a:prstGeom prst="rect">
            <a:avLst/>
          </a:prstGeom>
        </p:spPr>
      </p:pic>
    </p:spTree>
    <p:extLst>
      <p:ext uri="{BB962C8B-B14F-4D97-AF65-F5344CB8AC3E}">
        <p14:creationId xmlns:p14="http://schemas.microsoft.com/office/powerpoint/2010/main" val="2395293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85B0-C0F4-094F-9495-7F41C7D3E91F}"/>
              </a:ext>
            </a:extLst>
          </p:cNvPr>
          <p:cNvSpPr>
            <a:spLocks noGrp="1"/>
          </p:cNvSpPr>
          <p:nvPr>
            <p:ph type="title"/>
          </p:nvPr>
        </p:nvSpPr>
        <p:spPr/>
        <p:txBody>
          <a:bodyPr/>
          <a:lstStyle/>
          <a:p>
            <a:r>
              <a:rPr lang="en-US" dirty="0"/>
              <a:t>Size</a:t>
            </a:r>
          </a:p>
        </p:txBody>
      </p:sp>
      <p:sp>
        <p:nvSpPr>
          <p:cNvPr id="3" name="Text Placeholder 2">
            <a:extLst>
              <a:ext uri="{FF2B5EF4-FFF2-40B4-BE49-F238E27FC236}">
                <a16:creationId xmlns:a16="http://schemas.microsoft.com/office/drawing/2014/main" id="{49A02347-126A-FF4A-9845-FC4894203D59}"/>
              </a:ext>
            </a:extLst>
          </p:cNvPr>
          <p:cNvSpPr>
            <a:spLocks noGrp="1"/>
          </p:cNvSpPr>
          <p:nvPr>
            <p:ph type="body" idx="1"/>
          </p:nvPr>
        </p:nvSpPr>
        <p:spPr>
          <a:xfrm>
            <a:off x="1" y="1467000"/>
            <a:ext cx="4480178" cy="4664000"/>
          </a:xfrm>
        </p:spPr>
        <p:txBody>
          <a:bodyPr/>
          <a:lstStyle/>
          <a:p>
            <a:r>
              <a:rPr lang="en-US" dirty="0"/>
              <a:t>Add scaled shapes for sense of size when planning</a:t>
            </a:r>
          </a:p>
          <a:p>
            <a:endParaRPr lang="en-US" dirty="0"/>
          </a:p>
          <a:p>
            <a:r>
              <a:rPr lang="en-US" dirty="0"/>
              <a:t>Print fit to paper</a:t>
            </a:r>
          </a:p>
          <a:p>
            <a:pPr lvl="1"/>
            <a:r>
              <a:rPr lang="en-US" dirty="0"/>
              <a:t>Readable in print out on 8.5x11” (letter size)</a:t>
            </a:r>
          </a:p>
          <a:p>
            <a:pPr lvl="1"/>
            <a:endParaRPr lang="en-US" dirty="0"/>
          </a:p>
          <a:p>
            <a:r>
              <a:rPr lang="en-US" dirty="0"/>
              <a:t>Beware ppt resizing</a:t>
            </a:r>
          </a:p>
        </p:txBody>
      </p:sp>
      <p:pic>
        <p:nvPicPr>
          <p:cNvPr id="5" name="Picture 4">
            <a:extLst>
              <a:ext uri="{FF2B5EF4-FFF2-40B4-BE49-F238E27FC236}">
                <a16:creationId xmlns:a16="http://schemas.microsoft.com/office/drawing/2014/main" id="{7C5A97F8-E11C-3845-AD6D-401C06B8EF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8792" y="222333"/>
            <a:ext cx="4305736" cy="3179235"/>
          </a:xfrm>
          <a:prstGeom prst="rect">
            <a:avLst/>
          </a:prstGeom>
        </p:spPr>
      </p:pic>
      <p:pic>
        <p:nvPicPr>
          <p:cNvPr id="7" name="Picture 6">
            <a:extLst>
              <a:ext uri="{FF2B5EF4-FFF2-40B4-BE49-F238E27FC236}">
                <a16:creationId xmlns:a16="http://schemas.microsoft.com/office/drawing/2014/main" id="{EA0BC231-A831-D941-AB4C-1897CD81BC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0179" y="1682969"/>
            <a:ext cx="3231642" cy="4858455"/>
          </a:xfrm>
          <a:prstGeom prst="rect">
            <a:avLst/>
          </a:prstGeom>
        </p:spPr>
      </p:pic>
    </p:spTree>
    <p:extLst>
      <p:ext uri="{BB962C8B-B14F-4D97-AF65-F5344CB8AC3E}">
        <p14:creationId xmlns:p14="http://schemas.microsoft.com/office/powerpoint/2010/main" val="26708014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B808-2BEB-E44D-BC73-B4F2D4041A3E}"/>
              </a:ext>
            </a:extLst>
          </p:cNvPr>
          <p:cNvSpPr>
            <a:spLocks noGrp="1"/>
          </p:cNvSpPr>
          <p:nvPr>
            <p:ph type="title"/>
          </p:nvPr>
        </p:nvSpPr>
        <p:spPr/>
        <p:txBody>
          <a:bodyPr/>
          <a:lstStyle/>
          <a:p>
            <a:r>
              <a:rPr lang="en-US" dirty="0"/>
              <a:t>These are all 24 </a:t>
            </a:r>
            <a:r>
              <a:rPr lang="en-US" dirty="0" err="1"/>
              <a:t>pt</a:t>
            </a:r>
            <a:endParaRPr lang="en-US" dirty="0"/>
          </a:p>
        </p:txBody>
      </p:sp>
      <p:sp>
        <p:nvSpPr>
          <p:cNvPr id="3" name="Text Placeholder 2">
            <a:extLst>
              <a:ext uri="{FF2B5EF4-FFF2-40B4-BE49-F238E27FC236}">
                <a16:creationId xmlns:a16="http://schemas.microsoft.com/office/drawing/2014/main" id="{707654F9-7F89-BD48-BC26-D8449FE5B23F}"/>
              </a:ext>
            </a:extLst>
          </p:cNvPr>
          <p:cNvSpPr>
            <a:spLocks noGrp="1"/>
          </p:cNvSpPr>
          <p:nvPr>
            <p:ph type="body" idx="1"/>
          </p:nvPr>
        </p:nvSpPr>
        <p:spPr>
          <a:xfrm>
            <a:off x="872267" y="1467000"/>
            <a:ext cx="10334995" cy="4664000"/>
          </a:xfrm>
        </p:spPr>
        <p:txBody>
          <a:bodyPr/>
          <a:lstStyle/>
          <a:p>
            <a:r>
              <a:rPr lang="en-US" dirty="0"/>
              <a:t>This is some text</a:t>
            </a:r>
            <a:r>
              <a:rPr lang="en-US" dirty="0">
                <a:solidFill>
                  <a:schemeClr val="accent2"/>
                </a:solidFill>
              </a:rPr>
              <a:t>.</a:t>
            </a:r>
            <a:r>
              <a:rPr lang="en-US" dirty="0"/>
              <a:t> </a:t>
            </a:r>
            <a:r>
              <a:rPr lang="en-US" dirty="0">
                <a:solidFill>
                  <a:schemeClr val="tx2"/>
                </a:solidFill>
              </a:rPr>
              <a:t>- Franklin Gothic</a:t>
            </a:r>
          </a:p>
          <a:p>
            <a:r>
              <a:rPr lang="en-US" dirty="0">
                <a:latin typeface="Franklin Gothic Medium Cond" panose="020B0606030402020204" pitchFamily="34" charset="0"/>
              </a:rPr>
              <a:t>This is some text</a:t>
            </a:r>
            <a:r>
              <a:rPr lang="en-US" dirty="0">
                <a:solidFill>
                  <a:schemeClr val="accent2"/>
                </a:solidFill>
                <a:latin typeface="Franklin Gothic Medium Cond" panose="020B0606030402020204" pitchFamily="34" charset="0"/>
              </a:rPr>
              <a:t>.</a:t>
            </a:r>
            <a:r>
              <a:rPr lang="en-US" dirty="0">
                <a:latin typeface="Franklin Gothic Medium Cond" panose="020B0606030402020204" pitchFamily="34" charset="0"/>
              </a:rPr>
              <a:t> </a:t>
            </a:r>
            <a:r>
              <a:rPr lang="en-US" dirty="0">
                <a:solidFill>
                  <a:schemeClr val="tx2"/>
                </a:solidFill>
                <a:latin typeface="Franklin Gothic Medium Cond" panose="020B0606030402020204" pitchFamily="34" charset="0"/>
              </a:rPr>
              <a:t>- Franklin Gothic Condensed Medium</a:t>
            </a:r>
          </a:p>
          <a:p>
            <a:r>
              <a:rPr lang="en-US" dirty="0">
                <a:latin typeface="Arial" panose="020B0604020202020204" pitchFamily="34" charset="0"/>
                <a:cs typeface="Arial" panose="020B0604020202020204" pitchFamily="34" charset="0"/>
              </a:rPr>
              <a:t>This is some text</a:t>
            </a:r>
            <a:r>
              <a:rPr lang="en-US" dirty="0">
                <a:solidFill>
                  <a:schemeClr val="accent2"/>
                </a:solidFill>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dirty="0">
                <a:solidFill>
                  <a:schemeClr val="tx2"/>
                </a:solidFill>
                <a:latin typeface="Arial" panose="020B0604020202020204" pitchFamily="34" charset="0"/>
                <a:cs typeface="Arial" panose="020B0604020202020204" pitchFamily="34" charset="0"/>
              </a:rPr>
              <a:t>- Arial</a:t>
            </a:r>
          </a:p>
          <a:p>
            <a:r>
              <a:rPr lang="en-US" dirty="0">
                <a:latin typeface="Arial Narrow" panose="020B0604020202020204" pitchFamily="34" charset="0"/>
                <a:cs typeface="Arial Narrow" panose="020B0604020202020204" pitchFamily="34" charset="0"/>
              </a:rPr>
              <a:t>This is some text</a:t>
            </a:r>
            <a:r>
              <a:rPr lang="en-US" dirty="0">
                <a:solidFill>
                  <a:schemeClr val="accent2"/>
                </a:solidFill>
                <a:latin typeface="Arial Narrow" panose="020B0604020202020204" pitchFamily="34" charset="0"/>
                <a:cs typeface="Arial Narrow" panose="020B0604020202020204" pitchFamily="34" charset="0"/>
              </a:rPr>
              <a:t>.</a:t>
            </a:r>
            <a:r>
              <a:rPr lang="en-US" dirty="0">
                <a:latin typeface="Arial Narrow" panose="020B0604020202020204" pitchFamily="34" charset="0"/>
                <a:cs typeface="Arial Narrow" panose="020B0604020202020204" pitchFamily="34" charset="0"/>
              </a:rPr>
              <a:t> </a:t>
            </a:r>
            <a:r>
              <a:rPr lang="en-US" dirty="0">
                <a:solidFill>
                  <a:schemeClr val="tx2"/>
                </a:solidFill>
                <a:latin typeface="Arial Narrow" panose="020B0604020202020204" pitchFamily="34" charset="0"/>
                <a:cs typeface="Arial Narrow" panose="020B0604020202020204" pitchFamily="34" charset="0"/>
              </a:rPr>
              <a:t>- Arial Narrow</a:t>
            </a:r>
          </a:p>
          <a:p>
            <a:r>
              <a:rPr lang="en-US" dirty="0">
                <a:latin typeface="Times New Roman" panose="02020603050405020304" pitchFamily="18" charset="0"/>
                <a:cs typeface="Times New Roman" panose="02020603050405020304" pitchFamily="18" charset="0"/>
              </a:rPr>
              <a:t>This is some text</a:t>
            </a:r>
            <a:r>
              <a:rPr lang="en-US" dirty="0">
                <a:solidFill>
                  <a:schemeClr val="accent2"/>
                </a:solidFill>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rPr>
              <a:t>- Times New Roman</a:t>
            </a:r>
          </a:p>
          <a:p>
            <a:r>
              <a:rPr lang="en-US" dirty="0">
                <a:latin typeface="Garamond" panose="02020404030301010803" pitchFamily="18" charset="0"/>
              </a:rPr>
              <a:t>This is some text</a:t>
            </a:r>
            <a:r>
              <a:rPr lang="en-US" dirty="0">
                <a:solidFill>
                  <a:schemeClr val="accent2"/>
                </a:solidFill>
                <a:latin typeface="Garamond" panose="02020404030301010803" pitchFamily="18" charset="0"/>
              </a:rPr>
              <a:t>.</a:t>
            </a:r>
            <a:r>
              <a:rPr lang="en-US" dirty="0">
                <a:latin typeface="Garamond" panose="02020404030301010803" pitchFamily="18" charset="0"/>
              </a:rPr>
              <a:t> </a:t>
            </a:r>
            <a:r>
              <a:rPr lang="en-US" dirty="0">
                <a:solidFill>
                  <a:schemeClr val="tx2"/>
                </a:solidFill>
                <a:latin typeface="Garamond" panose="02020404030301010803" pitchFamily="18" charset="0"/>
              </a:rPr>
              <a:t>- Garamond</a:t>
            </a:r>
          </a:p>
          <a:p>
            <a:r>
              <a:rPr lang="en-US" dirty="0">
                <a:latin typeface="Abadi MT Condensed Light" panose="020B0306030101010103" pitchFamily="34" charset="77"/>
              </a:rPr>
              <a:t>This is some text</a:t>
            </a:r>
            <a:r>
              <a:rPr lang="en-US" dirty="0">
                <a:solidFill>
                  <a:schemeClr val="accent2"/>
                </a:solidFill>
                <a:latin typeface="Abadi MT Condensed Light" panose="020B0306030101010103" pitchFamily="34" charset="77"/>
              </a:rPr>
              <a:t>.</a:t>
            </a:r>
            <a:r>
              <a:rPr lang="en-US" dirty="0">
                <a:latin typeface="Abadi MT Condensed Light" panose="020B0306030101010103" pitchFamily="34" charset="77"/>
              </a:rPr>
              <a:t> </a:t>
            </a:r>
            <a:r>
              <a:rPr lang="en-US" dirty="0">
                <a:solidFill>
                  <a:schemeClr val="tx2"/>
                </a:solidFill>
                <a:latin typeface="Abadi MT Condensed Light" panose="020B0306030101010103" pitchFamily="34" charset="77"/>
              </a:rPr>
              <a:t>- Abadi</a:t>
            </a:r>
          </a:p>
          <a:p>
            <a:r>
              <a:rPr lang="en-US" dirty="0">
                <a:latin typeface="American Typewriter" panose="02090604020004020304" pitchFamily="18" charset="77"/>
              </a:rPr>
              <a:t>This is some text</a:t>
            </a:r>
            <a:r>
              <a:rPr lang="en-US" dirty="0">
                <a:solidFill>
                  <a:schemeClr val="accent2"/>
                </a:solidFill>
                <a:latin typeface="American Typewriter" panose="02090604020004020304" pitchFamily="18" charset="77"/>
              </a:rPr>
              <a:t>.</a:t>
            </a:r>
            <a:r>
              <a:rPr lang="en-US" dirty="0">
                <a:latin typeface="American Typewriter" panose="02090604020004020304" pitchFamily="18" charset="77"/>
              </a:rPr>
              <a:t> </a:t>
            </a:r>
            <a:r>
              <a:rPr lang="en-US" dirty="0">
                <a:solidFill>
                  <a:schemeClr val="tx2"/>
                </a:solidFill>
                <a:latin typeface="American Typewriter" panose="02090604020004020304" pitchFamily="18" charset="77"/>
              </a:rPr>
              <a:t>- American Type Writer</a:t>
            </a:r>
          </a:p>
          <a:p>
            <a:r>
              <a:rPr lang="en-US" dirty="0">
                <a:latin typeface="Braggadocio" pitchFamily="82" charset="77"/>
              </a:rPr>
              <a:t>This is some text</a:t>
            </a:r>
            <a:r>
              <a:rPr lang="en-US" dirty="0">
                <a:solidFill>
                  <a:schemeClr val="accent2"/>
                </a:solidFill>
                <a:latin typeface="Braggadocio" pitchFamily="82" charset="77"/>
              </a:rPr>
              <a:t>.</a:t>
            </a:r>
            <a:r>
              <a:rPr lang="en-US" dirty="0">
                <a:latin typeface="Braggadocio" pitchFamily="82" charset="77"/>
              </a:rPr>
              <a:t> </a:t>
            </a:r>
            <a:r>
              <a:rPr lang="en-US" dirty="0">
                <a:solidFill>
                  <a:schemeClr val="tx2"/>
                </a:solidFill>
                <a:latin typeface="Braggadocio" pitchFamily="82" charset="77"/>
              </a:rPr>
              <a:t>- Braggadocio</a:t>
            </a:r>
          </a:p>
          <a:p>
            <a:r>
              <a:rPr lang="en-US" dirty="0">
                <a:latin typeface="Gloucester MT Extra Condensed" panose="02030808020601010101" pitchFamily="18" charset="77"/>
              </a:rPr>
              <a:t>This is some text</a:t>
            </a:r>
            <a:r>
              <a:rPr lang="en-US" dirty="0">
                <a:solidFill>
                  <a:schemeClr val="accent2"/>
                </a:solidFill>
                <a:latin typeface="Gloucester MT Extra Condensed" panose="02030808020601010101" pitchFamily="18" charset="77"/>
              </a:rPr>
              <a:t>.</a:t>
            </a:r>
            <a:r>
              <a:rPr lang="en-US" dirty="0">
                <a:latin typeface="Gloucester MT Extra Condensed" panose="02030808020601010101" pitchFamily="18" charset="77"/>
              </a:rPr>
              <a:t> </a:t>
            </a:r>
            <a:r>
              <a:rPr lang="en-US" dirty="0">
                <a:solidFill>
                  <a:schemeClr val="tx2"/>
                </a:solidFill>
                <a:latin typeface="Gloucester MT Extra Condensed" panose="02030808020601010101" pitchFamily="18" charset="77"/>
              </a:rPr>
              <a:t>- Gloucester MT</a:t>
            </a:r>
          </a:p>
          <a:p>
            <a:r>
              <a:rPr lang="en-US" dirty="0">
                <a:latin typeface="Wide Latin" panose="020A0A07050505020404" pitchFamily="18" charset="77"/>
              </a:rPr>
              <a:t>This is some text</a:t>
            </a:r>
            <a:r>
              <a:rPr lang="en-US" dirty="0">
                <a:solidFill>
                  <a:schemeClr val="accent2"/>
                </a:solidFill>
                <a:latin typeface="Wide Latin" panose="020A0A07050505020404" pitchFamily="18" charset="77"/>
              </a:rPr>
              <a:t>.</a:t>
            </a:r>
            <a:r>
              <a:rPr lang="en-US" dirty="0">
                <a:latin typeface="Wide Latin" panose="020A0A07050505020404" pitchFamily="18" charset="77"/>
              </a:rPr>
              <a:t> </a:t>
            </a:r>
            <a:r>
              <a:rPr lang="en-US" dirty="0">
                <a:solidFill>
                  <a:schemeClr val="tx2"/>
                </a:solidFill>
                <a:latin typeface="Wide Latin" panose="020A0A07050505020404" pitchFamily="18" charset="77"/>
              </a:rPr>
              <a:t>- Wide Latin</a:t>
            </a:r>
          </a:p>
          <a:p>
            <a:r>
              <a:rPr lang="en-US" dirty="0">
                <a:latin typeface="Zapfino" panose="03030300040707070C03" pitchFamily="66" charset="77"/>
              </a:rPr>
              <a:t>This is some text</a:t>
            </a:r>
            <a:r>
              <a:rPr lang="en-US" dirty="0">
                <a:solidFill>
                  <a:schemeClr val="accent2"/>
                </a:solidFill>
                <a:latin typeface="Zapfino" panose="03030300040707070C03" pitchFamily="66" charset="77"/>
              </a:rPr>
              <a:t>.</a:t>
            </a:r>
            <a:r>
              <a:rPr lang="en-US" dirty="0">
                <a:latin typeface="Zapfino" panose="03030300040707070C03" pitchFamily="66" charset="77"/>
              </a:rPr>
              <a:t> </a:t>
            </a:r>
            <a:r>
              <a:rPr lang="en-US" dirty="0">
                <a:solidFill>
                  <a:schemeClr val="tx2"/>
                </a:solidFill>
                <a:latin typeface="Zapfino" panose="03030300040707070C03" pitchFamily="66" charset="77"/>
              </a:rPr>
              <a:t>- </a:t>
            </a:r>
            <a:r>
              <a:rPr lang="en-US" dirty="0" err="1">
                <a:solidFill>
                  <a:schemeClr val="tx2"/>
                </a:solidFill>
                <a:latin typeface="Zapfino" panose="03030300040707070C03" pitchFamily="66" charset="77"/>
              </a:rPr>
              <a:t>Zapfino</a:t>
            </a:r>
            <a:endParaRPr lang="en-US" dirty="0">
              <a:solidFill>
                <a:schemeClr val="tx2"/>
              </a:solidFill>
              <a:latin typeface="Zapfino" panose="03030300040707070C03" pitchFamily="66" charset="77"/>
            </a:endParaRPr>
          </a:p>
          <a:p>
            <a:endParaRPr lang="en-US" dirty="0">
              <a:latin typeface="American Typewriter" panose="02090604020004020304" pitchFamily="18" charset="77"/>
            </a:endParaRPr>
          </a:p>
        </p:txBody>
      </p:sp>
    </p:spTree>
    <p:extLst>
      <p:ext uri="{BB962C8B-B14F-4D97-AF65-F5344CB8AC3E}">
        <p14:creationId xmlns:p14="http://schemas.microsoft.com/office/powerpoint/2010/main" val="17491585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6EAE-FFC4-574C-BEE5-93E70D73DDD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FB60A21-1A6F-894A-82D6-F2009983BC74}"/>
              </a:ext>
            </a:extLst>
          </p:cNvPr>
          <p:cNvSpPr>
            <a:spLocks noGrp="1"/>
          </p:cNvSpPr>
          <p:nvPr>
            <p:ph type="body" idx="1"/>
          </p:nvPr>
        </p:nvSpPr>
        <p:spPr>
          <a:xfrm>
            <a:off x="872267" y="1467000"/>
            <a:ext cx="6374849" cy="4664000"/>
          </a:xfrm>
        </p:spPr>
        <p:txBody>
          <a:bodyPr/>
          <a:lstStyle/>
          <a:p>
            <a:r>
              <a:rPr lang="en-US" dirty="0"/>
              <a:t>Focus on clear readable fonts</a:t>
            </a:r>
          </a:p>
          <a:p>
            <a:r>
              <a:rPr lang="en-US" dirty="0"/>
              <a:t>Avoid very thin fonts</a:t>
            </a:r>
          </a:p>
          <a:p>
            <a:r>
              <a:rPr lang="en-US" dirty="0"/>
              <a:t>Keep in mind associations</a:t>
            </a:r>
          </a:p>
        </p:txBody>
      </p:sp>
      <p:sp>
        <p:nvSpPr>
          <p:cNvPr id="4" name="TextBox 3">
            <a:extLst>
              <a:ext uri="{FF2B5EF4-FFF2-40B4-BE49-F238E27FC236}">
                <a16:creationId xmlns:a16="http://schemas.microsoft.com/office/drawing/2014/main" id="{2034EB91-147F-3249-86BB-B4D1AB224383}"/>
              </a:ext>
            </a:extLst>
          </p:cNvPr>
          <p:cNvSpPr txBox="1"/>
          <p:nvPr/>
        </p:nvSpPr>
        <p:spPr>
          <a:xfrm>
            <a:off x="6039764" y="3522016"/>
            <a:ext cx="1245825" cy="553968"/>
          </a:xfrm>
          <a:prstGeom prst="rect">
            <a:avLst/>
          </a:prstGeom>
          <a:noFill/>
          <a:ln>
            <a:noFill/>
          </a:ln>
        </p:spPr>
        <p:txBody>
          <a:bodyPr spcFirstLastPara="1" wrap="none" lIns="91425" tIns="91425" rIns="91425" bIns="91425" rtlCol="0" anchor="b" anchorCtr="0">
            <a:spAutoFit/>
          </a:bodyPr>
          <a:lstStyle/>
          <a:p>
            <a:pPr algn="r"/>
            <a:r>
              <a:rPr lang="en-US" sz="2400" b="1" dirty="0"/>
              <a:t>Danger</a:t>
            </a:r>
          </a:p>
        </p:txBody>
      </p:sp>
      <p:sp>
        <p:nvSpPr>
          <p:cNvPr id="5" name="TextBox 4">
            <a:extLst>
              <a:ext uri="{FF2B5EF4-FFF2-40B4-BE49-F238E27FC236}">
                <a16:creationId xmlns:a16="http://schemas.microsoft.com/office/drawing/2014/main" id="{BA6A420E-00C9-3441-8363-111A37367E73}"/>
              </a:ext>
            </a:extLst>
          </p:cNvPr>
          <p:cNvSpPr txBox="1"/>
          <p:nvPr/>
        </p:nvSpPr>
        <p:spPr>
          <a:xfrm>
            <a:off x="8420944" y="4588816"/>
            <a:ext cx="1207352"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Bauhaus 93" pitchFamily="82" charset="77"/>
              </a:rPr>
              <a:t>Danger</a:t>
            </a:r>
          </a:p>
        </p:txBody>
      </p:sp>
      <p:sp>
        <p:nvSpPr>
          <p:cNvPr id="6" name="TextBox 5">
            <a:extLst>
              <a:ext uri="{FF2B5EF4-FFF2-40B4-BE49-F238E27FC236}">
                <a16:creationId xmlns:a16="http://schemas.microsoft.com/office/drawing/2014/main" id="{0A34CC60-F4E1-1E47-9105-14D8E4B031E0}"/>
              </a:ext>
            </a:extLst>
          </p:cNvPr>
          <p:cNvSpPr txBox="1"/>
          <p:nvPr/>
        </p:nvSpPr>
        <p:spPr>
          <a:xfrm>
            <a:off x="6039764" y="5142784"/>
            <a:ext cx="1207352"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Bradley Hand" pitchFamily="2" charset="77"/>
              </a:rPr>
              <a:t>Danger</a:t>
            </a:r>
          </a:p>
        </p:txBody>
      </p:sp>
      <p:sp>
        <p:nvSpPr>
          <p:cNvPr id="7" name="TextBox 6">
            <a:extLst>
              <a:ext uri="{FF2B5EF4-FFF2-40B4-BE49-F238E27FC236}">
                <a16:creationId xmlns:a16="http://schemas.microsoft.com/office/drawing/2014/main" id="{D67B3455-798D-104A-A265-84969F25AD80}"/>
              </a:ext>
            </a:extLst>
          </p:cNvPr>
          <p:cNvSpPr txBox="1"/>
          <p:nvPr/>
        </p:nvSpPr>
        <p:spPr>
          <a:xfrm>
            <a:off x="8233264" y="3046632"/>
            <a:ext cx="1395032"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Chalkduster" panose="03050602040202020205" pitchFamily="66" charset="77"/>
              </a:rPr>
              <a:t>Danger</a:t>
            </a:r>
          </a:p>
        </p:txBody>
      </p:sp>
      <p:sp>
        <p:nvSpPr>
          <p:cNvPr id="8" name="TextBox 7">
            <a:extLst>
              <a:ext uri="{FF2B5EF4-FFF2-40B4-BE49-F238E27FC236}">
                <a16:creationId xmlns:a16="http://schemas.microsoft.com/office/drawing/2014/main" id="{2DCE3C62-A9CF-0F4E-9D5C-9EA9724B8158}"/>
              </a:ext>
            </a:extLst>
          </p:cNvPr>
          <p:cNvSpPr txBox="1"/>
          <p:nvPr/>
        </p:nvSpPr>
        <p:spPr>
          <a:xfrm>
            <a:off x="3675764" y="5633372"/>
            <a:ext cx="1511667"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Copperplate Gothic Bold" panose="020E0705020206020404" pitchFamily="34" charset="77"/>
              </a:rPr>
              <a:t>Danger</a:t>
            </a:r>
          </a:p>
        </p:txBody>
      </p:sp>
      <p:sp>
        <p:nvSpPr>
          <p:cNvPr id="9" name="TextBox 8">
            <a:extLst>
              <a:ext uri="{FF2B5EF4-FFF2-40B4-BE49-F238E27FC236}">
                <a16:creationId xmlns:a16="http://schemas.microsoft.com/office/drawing/2014/main" id="{816CEDC8-6FC8-9349-8ABF-95DEA9BDE033}"/>
              </a:ext>
            </a:extLst>
          </p:cNvPr>
          <p:cNvSpPr txBox="1"/>
          <p:nvPr/>
        </p:nvSpPr>
        <p:spPr>
          <a:xfrm>
            <a:off x="8499107" y="5974499"/>
            <a:ext cx="1245824"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Luminari" panose="02000505000000020004" pitchFamily="2" charset="0"/>
              </a:rPr>
              <a:t>Danger</a:t>
            </a:r>
          </a:p>
        </p:txBody>
      </p:sp>
      <p:sp>
        <p:nvSpPr>
          <p:cNvPr id="10" name="TextBox 9">
            <a:extLst>
              <a:ext uri="{FF2B5EF4-FFF2-40B4-BE49-F238E27FC236}">
                <a16:creationId xmlns:a16="http://schemas.microsoft.com/office/drawing/2014/main" id="{B9DC0C18-56FF-754D-BF20-ABB7DC542782}"/>
              </a:ext>
            </a:extLst>
          </p:cNvPr>
          <p:cNvSpPr txBox="1"/>
          <p:nvPr/>
        </p:nvSpPr>
        <p:spPr>
          <a:xfrm>
            <a:off x="10515215" y="3799000"/>
            <a:ext cx="1099951"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Impact" panose="020B0806030902050204" pitchFamily="34" charset="0"/>
              </a:rPr>
              <a:t>Danger</a:t>
            </a:r>
          </a:p>
        </p:txBody>
      </p:sp>
      <p:sp>
        <p:nvSpPr>
          <p:cNvPr id="11" name="TextBox 10">
            <a:extLst>
              <a:ext uri="{FF2B5EF4-FFF2-40B4-BE49-F238E27FC236}">
                <a16:creationId xmlns:a16="http://schemas.microsoft.com/office/drawing/2014/main" id="{8707BFAF-47D8-0049-9568-4C8F97A53928}"/>
              </a:ext>
            </a:extLst>
          </p:cNvPr>
          <p:cNvSpPr txBox="1"/>
          <p:nvPr/>
        </p:nvSpPr>
        <p:spPr>
          <a:xfrm>
            <a:off x="3003466" y="4152761"/>
            <a:ext cx="2140300"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Engravers MT" panose="02090707080505020304" pitchFamily="18" charset="77"/>
              </a:rPr>
              <a:t>Danger</a:t>
            </a:r>
          </a:p>
        </p:txBody>
      </p:sp>
      <p:sp>
        <p:nvSpPr>
          <p:cNvPr id="12" name="TextBox 11">
            <a:extLst>
              <a:ext uri="{FF2B5EF4-FFF2-40B4-BE49-F238E27FC236}">
                <a16:creationId xmlns:a16="http://schemas.microsoft.com/office/drawing/2014/main" id="{A1C18938-A3CB-0B4C-844A-E7D1B2A960C8}"/>
              </a:ext>
            </a:extLst>
          </p:cNvPr>
          <p:cNvSpPr txBox="1"/>
          <p:nvPr/>
        </p:nvSpPr>
        <p:spPr>
          <a:xfrm>
            <a:off x="1780513" y="5328218"/>
            <a:ext cx="1369255"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Stencil" pitchFamily="82" charset="77"/>
              </a:rPr>
              <a:t>Danger</a:t>
            </a:r>
          </a:p>
        </p:txBody>
      </p:sp>
      <p:sp>
        <p:nvSpPr>
          <p:cNvPr id="13" name="TextBox 12">
            <a:extLst>
              <a:ext uri="{FF2B5EF4-FFF2-40B4-BE49-F238E27FC236}">
                <a16:creationId xmlns:a16="http://schemas.microsoft.com/office/drawing/2014/main" id="{3D22F3A9-079D-CD4C-8171-AFD21C433855}"/>
              </a:ext>
            </a:extLst>
          </p:cNvPr>
          <p:cNvSpPr txBox="1"/>
          <p:nvPr/>
        </p:nvSpPr>
        <p:spPr>
          <a:xfrm>
            <a:off x="9993388" y="2020968"/>
            <a:ext cx="1206454"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Papyrus" panose="020B0602040200020303" pitchFamily="34" charset="77"/>
              </a:rPr>
              <a:t>Danger</a:t>
            </a:r>
          </a:p>
        </p:txBody>
      </p:sp>
      <p:sp>
        <p:nvSpPr>
          <p:cNvPr id="14" name="TextBox 13">
            <a:extLst>
              <a:ext uri="{FF2B5EF4-FFF2-40B4-BE49-F238E27FC236}">
                <a16:creationId xmlns:a16="http://schemas.microsoft.com/office/drawing/2014/main" id="{F9FA6B57-F874-1443-8B20-549421DCEE17}"/>
              </a:ext>
            </a:extLst>
          </p:cNvPr>
          <p:cNvSpPr txBox="1"/>
          <p:nvPr/>
        </p:nvSpPr>
        <p:spPr>
          <a:xfrm>
            <a:off x="6976483" y="2095197"/>
            <a:ext cx="1436581"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Verdana" panose="020B0604030504040204" pitchFamily="34" charset="0"/>
                <a:ea typeface="Verdana" panose="020B0604030504040204" pitchFamily="34" charset="0"/>
                <a:cs typeface="Verdana" panose="020B0604030504040204" pitchFamily="34" charset="0"/>
              </a:rPr>
              <a:t>Danger</a:t>
            </a:r>
          </a:p>
        </p:txBody>
      </p:sp>
      <p:sp>
        <p:nvSpPr>
          <p:cNvPr id="15" name="TextBox 14">
            <a:extLst>
              <a:ext uri="{FF2B5EF4-FFF2-40B4-BE49-F238E27FC236}">
                <a16:creationId xmlns:a16="http://schemas.microsoft.com/office/drawing/2014/main" id="{32FD531B-10FB-7D44-BADB-6474D97414B1}"/>
              </a:ext>
            </a:extLst>
          </p:cNvPr>
          <p:cNvSpPr txBox="1"/>
          <p:nvPr/>
        </p:nvSpPr>
        <p:spPr>
          <a:xfrm>
            <a:off x="6284010" y="6105251"/>
            <a:ext cx="1188115"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Snell Roundhand" panose="02000603080000090004" pitchFamily="2" charset="77"/>
              </a:rPr>
              <a:t>Danger</a:t>
            </a:r>
          </a:p>
        </p:txBody>
      </p:sp>
      <p:sp>
        <p:nvSpPr>
          <p:cNvPr id="16" name="TextBox 15">
            <a:extLst>
              <a:ext uri="{FF2B5EF4-FFF2-40B4-BE49-F238E27FC236}">
                <a16:creationId xmlns:a16="http://schemas.microsoft.com/office/drawing/2014/main" id="{F69E44AD-B9E0-2041-A53F-54399023437B}"/>
              </a:ext>
            </a:extLst>
          </p:cNvPr>
          <p:cNvSpPr txBox="1"/>
          <p:nvPr/>
        </p:nvSpPr>
        <p:spPr>
          <a:xfrm>
            <a:off x="10187831" y="5328218"/>
            <a:ext cx="1223383" cy="553968"/>
          </a:xfrm>
          <a:prstGeom prst="rect">
            <a:avLst/>
          </a:prstGeom>
          <a:noFill/>
          <a:ln>
            <a:noFill/>
          </a:ln>
        </p:spPr>
        <p:txBody>
          <a:bodyPr spcFirstLastPara="1" wrap="none" lIns="91425" tIns="91425" rIns="91425" bIns="91425" rtlCol="0" anchor="b" anchorCtr="0">
            <a:spAutoFit/>
          </a:bodyPr>
          <a:lstStyle/>
          <a:p>
            <a:pPr algn="r"/>
            <a:r>
              <a:rPr lang="en-US" sz="2400" b="1" dirty="0">
                <a:latin typeface="Comic Sans MS" panose="030F0902030302020204" pitchFamily="66" charset="0"/>
              </a:rPr>
              <a:t>Danger</a:t>
            </a:r>
          </a:p>
        </p:txBody>
      </p:sp>
    </p:spTree>
    <p:extLst>
      <p:ext uri="{BB962C8B-B14F-4D97-AF65-F5344CB8AC3E}">
        <p14:creationId xmlns:p14="http://schemas.microsoft.com/office/powerpoint/2010/main" val="3743650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9027-346E-DC49-84EA-D8D7C8065B9B}"/>
              </a:ext>
            </a:extLst>
          </p:cNvPr>
          <p:cNvSpPr>
            <a:spLocks noGrp="1"/>
          </p:cNvSpPr>
          <p:nvPr>
            <p:ph type="title"/>
          </p:nvPr>
        </p:nvSpPr>
        <p:spPr/>
        <p:txBody>
          <a:bodyPr/>
          <a:lstStyle/>
          <a:p>
            <a:r>
              <a:rPr lang="en-US" dirty="0"/>
              <a:t>Posters do not have to </a:t>
            </a:r>
          </a:p>
        </p:txBody>
      </p:sp>
      <p:sp>
        <p:nvSpPr>
          <p:cNvPr id="3" name="Text Placeholder 2">
            <a:extLst>
              <a:ext uri="{FF2B5EF4-FFF2-40B4-BE49-F238E27FC236}">
                <a16:creationId xmlns:a16="http://schemas.microsoft.com/office/drawing/2014/main" id="{4E994166-C59D-7942-92DC-F3A1AFE29900}"/>
              </a:ext>
            </a:extLst>
          </p:cNvPr>
          <p:cNvSpPr>
            <a:spLocks noGrp="1"/>
          </p:cNvSpPr>
          <p:nvPr>
            <p:ph type="body" idx="1"/>
          </p:nvPr>
        </p:nvSpPr>
        <p:spPr/>
        <p:txBody>
          <a:bodyPr/>
          <a:lstStyle/>
          <a:p>
            <a:r>
              <a:rPr lang="en-US" dirty="0"/>
              <a:t>Be of complete studies</a:t>
            </a:r>
          </a:p>
          <a:p>
            <a:r>
              <a:rPr lang="en-US" dirty="0"/>
              <a:t>Talk about the level of detail a paper does</a:t>
            </a:r>
          </a:p>
          <a:p>
            <a:r>
              <a:rPr lang="en-US" dirty="0"/>
              <a:t>Come from paper level data</a:t>
            </a:r>
          </a:p>
          <a:p>
            <a:r>
              <a:rPr lang="en-US" dirty="0"/>
              <a:t>Have everything written out in detail</a:t>
            </a:r>
          </a:p>
        </p:txBody>
      </p:sp>
    </p:spTree>
    <p:extLst>
      <p:ext uri="{BB962C8B-B14F-4D97-AF65-F5344CB8AC3E}">
        <p14:creationId xmlns:p14="http://schemas.microsoft.com/office/powerpoint/2010/main" val="31552911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4B808-2BEB-E44D-BC73-B4F2D4041A3E}"/>
              </a:ext>
            </a:extLst>
          </p:cNvPr>
          <p:cNvSpPr>
            <a:spLocks noGrp="1"/>
          </p:cNvSpPr>
          <p:nvPr>
            <p:ph type="title"/>
          </p:nvPr>
        </p:nvSpPr>
        <p:spPr/>
        <p:txBody>
          <a:bodyPr/>
          <a:lstStyle/>
          <a:p>
            <a:r>
              <a:rPr lang="en-US" dirty="0"/>
              <a:t>Fonts have variations</a:t>
            </a:r>
          </a:p>
        </p:txBody>
      </p:sp>
      <p:sp>
        <p:nvSpPr>
          <p:cNvPr id="3" name="Text Placeholder 2">
            <a:extLst>
              <a:ext uri="{FF2B5EF4-FFF2-40B4-BE49-F238E27FC236}">
                <a16:creationId xmlns:a16="http://schemas.microsoft.com/office/drawing/2014/main" id="{707654F9-7F89-BD48-BC26-D8449FE5B23F}"/>
              </a:ext>
            </a:extLst>
          </p:cNvPr>
          <p:cNvSpPr>
            <a:spLocks noGrp="1"/>
          </p:cNvSpPr>
          <p:nvPr>
            <p:ph type="body" idx="1"/>
          </p:nvPr>
        </p:nvSpPr>
        <p:spPr/>
        <p:txBody>
          <a:bodyPr/>
          <a:lstStyle/>
          <a:p>
            <a:r>
              <a:rPr lang="en-US" dirty="0"/>
              <a:t>Franklin Gothic</a:t>
            </a:r>
          </a:p>
          <a:p>
            <a:r>
              <a:rPr lang="en-US" b="1" dirty="0">
                <a:latin typeface="Franklin Gothic Demi Cond" panose="020B0603020102020204" pitchFamily="34" charset="0"/>
              </a:rPr>
              <a:t>Franklin Gothic Condensed Demi</a:t>
            </a:r>
          </a:p>
          <a:p>
            <a:r>
              <a:rPr lang="en-US" dirty="0">
                <a:latin typeface="Franklin Gothic Medium Cond" panose="020B0606030402020204" pitchFamily="34" charset="0"/>
              </a:rPr>
              <a:t>Franklin Gothic Condensed Medium</a:t>
            </a:r>
          </a:p>
          <a:p>
            <a:r>
              <a:rPr lang="en-US" b="1" dirty="0">
                <a:latin typeface="Franklin Gothic Heavy" panose="020B0603020102020204" pitchFamily="34" charset="0"/>
              </a:rPr>
              <a:t>Franklin Gothic Heavy</a:t>
            </a:r>
          </a:p>
          <a:p>
            <a:endParaRPr lang="en-US" b="1" dirty="0">
              <a:latin typeface="Franklin Gothic Heavy" panose="020B0603020102020204" pitchFamily="34" charset="0"/>
            </a:endParaRPr>
          </a:p>
          <a:p>
            <a:r>
              <a:rPr lang="en-US" dirty="0">
                <a:latin typeface="Franklin Gothic Medium Cond" panose="020B0606030402020204" pitchFamily="34" charset="0"/>
              </a:rPr>
              <a:t>Condensed or narrow fonts may let you fit more text in</a:t>
            </a:r>
          </a:p>
          <a:p>
            <a:endParaRPr lang="en-US" b="1" dirty="0">
              <a:latin typeface="Franklin Gothic Heavy" panose="020B0603020102020204" pitchFamily="34" charset="0"/>
            </a:endParaRPr>
          </a:p>
        </p:txBody>
      </p:sp>
    </p:spTree>
    <p:extLst>
      <p:ext uri="{BB962C8B-B14F-4D97-AF65-F5344CB8AC3E}">
        <p14:creationId xmlns:p14="http://schemas.microsoft.com/office/powerpoint/2010/main" val="2225172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0020DF-6536-D848-A5D9-0E435E5DF35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63608E3-034B-F54F-87AD-F60DE5708646}"/>
              </a:ext>
            </a:extLst>
          </p:cNvPr>
          <p:cNvSpPr>
            <a:spLocks noGrp="1"/>
          </p:cNvSpPr>
          <p:nvPr>
            <p:ph type="body" idx="1"/>
          </p:nvPr>
        </p:nvSpPr>
        <p:spPr>
          <a:xfrm>
            <a:off x="872267" y="1467000"/>
            <a:ext cx="10334995" cy="1541243"/>
          </a:xfrm>
        </p:spPr>
        <p:txBody>
          <a:bodyPr/>
          <a:lstStyle/>
          <a:p>
            <a:pPr marL="101598" indent="0" algn="ctr">
              <a:buNone/>
            </a:pPr>
            <a:r>
              <a:rPr lang="en-US" sz="13500" dirty="0">
                <a:latin typeface="Times New Roman" panose="02020603050405020304" pitchFamily="18" charset="0"/>
                <a:cs typeface="Times New Roman" panose="02020603050405020304" pitchFamily="18" charset="0"/>
              </a:rPr>
              <a:t>n</a:t>
            </a:r>
            <a:r>
              <a:rPr lang="en-US" sz="13500" dirty="0"/>
              <a:t>						</a:t>
            </a:r>
            <a:r>
              <a:rPr lang="en-US" sz="13500" dirty="0">
                <a:latin typeface="+mn-lt"/>
              </a:rPr>
              <a:t>n</a:t>
            </a:r>
          </a:p>
        </p:txBody>
      </p:sp>
      <p:sp>
        <p:nvSpPr>
          <p:cNvPr id="4" name="TextBox 3">
            <a:extLst>
              <a:ext uri="{FF2B5EF4-FFF2-40B4-BE49-F238E27FC236}">
                <a16:creationId xmlns:a16="http://schemas.microsoft.com/office/drawing/2014/main" id="{623CA533-8043-0B47-BE26-AF228684F7A6}"/>
              </a:ext>
            </a:extLst>
          </p:cNvPr>
          <p:cNvSpPr txBox="1"/>
          <p:nvPr/>
        </p:nvSpPr>
        <p:spPr>
          <a:xfrm>
            <a:off x="872267" y="4009535"/>
            <a:ext cx="4045140" cy="1569630"/>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Has the </a:t>
            </a:r>
            <a:r>
              <a:rPr lang="en-US" b="1" dirty="0">
                <a:solidFill>
                  <a:schemeClr val="accent1"/>
                </a:solidFill>
                <a:latin typeface="Times New Roman" panose="02020603050405020304" pitchFamily="18" charset="0"/>
                <a:cs typeface="Times New Roman" panose="02020603050405020304" pitchFamily="18" charset="0"/>
              </a:rPr>
              <a:t>little feet</a:t>
            </a:r>
          </a:p>
          <a:p>
            <a:pPr marL="285750" indent="-285750">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Creates lines for eyes to follow</a:t>
            </a:r>
          </a:p>
          <a:p>
            <a:pPr marL="285750" indent="-285750">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Good for </a:t>
            </a:r>
            <a:r>
              <a:rPr lang="en-US" b="1" dirty="0">
                <a:solidFill>
                  <a:schemeClr val="accent1"/>
                </a:solidFill>
                <a:latin typeface="Times New Roman" panose="02020603050405020304" pitchFamily="18" charset="0"/>
                <a:cs typeface="Times New Roman" panose="02020603050405020304" pitchFamily="18" charset="0"/>
              </a:rPr>
              <a:t>body text</a:t>
            </a:r>
          </a:p>
          <a:p>
            <a:pPr marL="285750" indent="-285750">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Use in paper, body</a:t>
            </a:r>
          </a:p>
          <a:p>
            <a:pPr marL="285750" indent="-285750">
              <a:buFont typeface="Arial" panose="020B0604020202020204" pitchFamily="34" charset="0"/>
              <a:buChar char="•"/>
            </a:pPr>
            <a:r>
              <a:rPr lang="en-US" dirty="0">
                <a:solidFill>
                  <a:schemeClr val="accent1"/>
                </a:solidFill>
                <a:latin typeface="Times New Roman" panose="02020603050405020304" pitchFamily="18" charset="0"/>
                <a:cs typeface="Times New Roman" panose="02020603050405020304" pitchFamily="18" charset="0"/>
              </a:rPr>
              <a:t>Avoid in headings</a:t>
            </a:r>
          </a:p>
        </p:txBody>
      </p:sp>
      <p:sp>
        <p:nvSpPr>
          <p:cNvPr id="5" name="TextBox 4">
            <a:extLst>
              <a:ext uri="{FF2B5EF4-FFF2-40B4-BE49-F238E27FC236}">
                <a16:creationId xmlns:a16="http://schemas.microsoft.com/office/drawing/2014/main" id="{CE802D58-311E-3A4F-B72A-A9103C69A7AC}"/>
              </a:ext>
            </a:extLst>
          </p:cNvPr>
          <p:cNvSpPr txBox="1"/>
          <p:nvPr/>
        </p:nvSpPr>
        <p:spPr>
          <a:xfrm>
            <a:off x="7591860" y="4009535"/>
            <a:ext cx="4045140" cy="1015632"/>
          </a:xfrm>
          <a:prstGeom prst="rect">
            <a:avLst/>
          </a:prstGeom>
          <a:noFill/>
          <a:ln>
            <a:noFill/>
          </a:ln>
        </p:spPr>
        <p:txBody>
          <a:bodyPr spcFirstLastPara="1" wrap="square" lIns="91425" tIns="91425" rIns="91425" bIns="91425" rtlCol="0" anchor="b" anchorCtr="0">
            <a:spAutoFit/>
          </a:bodyPr>
          <a:lstStyle/>
          <a:p>
            <a:pPr marL="285750" indent="-285750">
              <a:buFont typeface="Arial" panose="020B0604020202020204" pitchFamily="34" charset="0"/>
              <a:buChar char="•"/>
            </a:pPr>
            <a:r>
              <a:rPr lang="en-US" b="1" dirty="0">
                <a:solidFill>
                  <a:schemeClr val="accent1"/>
                </a:solidFill>
              </a:rPr>
              <a:t>No little feet</a:t>
            </a:r>
          </a:p>
          <a:p>
            <a:pPr marL="285750" indent="-285750">
              <a:buFont typeface="Arial" panose="020B0604020202020204" pitchFamily="34" charset="0"/>
              <a:buChar char="•"/>
            </a:pPr>
            <a:r>
              <a:rPr lang="en-US" dirty="0">
                <a:solidFill>
                  <a:schemeClr val="accent1"/>
                </a:solidFill>
              </a:rPr>
              <a:t>Good for </a:t>
            </a:r>
            <a:r>
              <a:rPr lang="en-US" b="1" dirty="0">
                <a:solidFill>
                  <a:schemeClr val="accent1"/>
                </a:solidFill>
              </a:rPr>
              <a:t>headings</a:t>
            </a:r>
          </a:p>
          <a:p>
            <a:pPr marL="285750" indent="-285750">
              <a:buFont typeface="Arial" panose="020B0604020202020204" pitchFamily="34" charset="0"/>
              <a:buChar char="•"/>
            </a:pPr>
            <a:r>
              <a:rPr lang="en-US" dirty="0">
                <a:solidFill>
                  <a:schemeClr val="accent1"/>
                </a:solidFill>
              </a:rPr>
              <a:t>Avoid as body text in papers</a:t>
            </a:r>
          </a:p>
        </p:txBody>
      </p:sp>
      <p:cxnSp>
        <p:nvCxnSpPr>
          <p:cNvPr id="7" name="Straight Arrow Connector 6">
            <a:extLst>
              <a:ext uri="{FF2B5EF4-FFF2-40B4-BE49-F238E27FC236}">
                <a16:creationId xmlns:a16="http://schemas.microsoft.com/office/drawing/2014/main" id="{306844CA-6AB4-CC43-BABA-15D9054701E1}"/>
              </a:ext>
            </a:extLst>
          </p:cNvPr>
          <p:cNvCxnSpPr/>
          <p:nvPr/>
        </p:nvCxnSpPr>
        <p:spPr>
          <a:xfrm flipV="1">
            <a:off x="2544417" y="3220278"/>
            <a:ext cx="251792" cy="848139"/>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2A3466C-DD6B-C647-9EEE-FAB16297C69B}"/>
              </a:ext>
            </a:extLst>
          </p:cNvPr>
          <p:cNvSpPr/>
          <p:nvPr/>
        </p:nvSpPr>
        <p:spPr>
          <a:xfrm>
            <a:off x="872267" y="1368990"/>
            <a:ext cx="816249" cy="461665"/>
          </a:xfrm>
          <a:prstGeom prst="rect">
            <a:avLst/>
          </a:prstGeom>
        </p:spPr>
        <p:txBody>
          <a:bodyPr wrap="none">
            <a:spAutoFit/>
          </a:bodyPr>
          <a:lstStyle/>
          <a:p>
            <a:r>
              <a:rPr lang="en-US" sz="2400" b="1" dirty="0">
                <a:solidFill>
                  <a:schemeClr val="accent1"/>
                </a:solidFill>
                <a:latin typeface="Times New Roman" panose="02020603050405020304" pitchFamily="18" charset="0"/>
                <a:cs typeface="Times New Roman" panose="02020603050405020304" pitchFamily="18" charset="0"/>
              </a:rPr>
              <a:t>Serif</a:t>
            </a:r>
          </a:p>
        </p:txBody>
      </p:sp>
      <p:sp>
        <p:nvSpPr>
          <p:cNvPr id="9" name="Rectangle 8">
            <a:extLst>
              <a:ext uri="{FF2B5EF4-FFF2-40B4-BE49-F238E27FC236}">
                <a16:creationId xmlns:a16="http://schemas.microsoft.com/office/drawing/2014/main" id="{DC1FA358-2AE1-D44F-A776-867CDFB88E06}"/>
              </a:ext>
            </a:extLst>
          </p:cNvPr>
          <p:cNvSpPr/>
          <p:nvPr/>
        </p:nvSpPr>
        <p:spPr>
          <a:xfrm>
            <a:off x="7591860" y="1368990"/>
            <a:ext cx="1689886" cy="461665"/>
          </a:xfrm>
          <a:prstGeom prst="rect">
            <a:avLst/>
          </a:prstGeom>
        </p:spPr>
        <p:txBody>
          <a:bodyPr wrap="none">
            <a:spAutoFit/>
          </a:bodyPr>
          <a:lstStyle/>
          <a:p>
            <a:r>
              <a:rPr lang="en-US" sz="2400" b="1" dirty="0">
                <a:solidFill>
                  <a:schemeClr val="accent1"/>
                </a:solidFill>
              </a:rPr>
              <a:t>Sans Serif</a:t>
            </a:r>
          </a:p>
        </p:txBody>
      </p:sp>
      <p:sp>
        <p:nvSpPr>
          <p:cNvPr id="11" name="Rounded Rectangle 10">
            <a:extLst>
              <a:ext uri="{FF2B5EF4-FFF2-40B4-BE49-F238E27FC236}">
                <a16:creationId xmlns:a16="http://schemas.microsoft.com/office/drawing/2014/main" id="{43BA2782-DB71-8347-B8DF-602BCE8F66CF}"/>
              </a:ext>
            </a:extLst>
          </p:cNvPr>
          <p:cNvSpPr/>
          <p:nvPr/>
        </p:nvSpPr>
        <p:spPr>
          <a:xfrm>
            <a:off x="562792" y="917713"/>
            <a:ext cx="4466833" cy="50225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08A24A2-1D35-5F48-B59B-9BD5745C2179}"/>
              </a:ext>
            </a:extLst>
          </p:cNvPr>
          <p:cNvSpPr/>
          <p:nvPr/>
        </p:nvSpPr>
        <p:spPr>
          <a:xfrm>
            <a:off x="7001224" y="917713"/>
            <a:ext cx="4466833" cy="50225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2775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4827C-AEC9-844F-8835-12849A10FB22}"/>
              </a:ext>
            </a:extLst>
          </p:cNvPr>
          <p:cNvSpPr>
            <a:spLocks noGrp="1"/>
          </p:cNvSpPr>
          <p:nvPr>
            <p:ph type="title"/>
          </p:nvPr>
        </p:nvSpPr>
        <p:spPr/>
        <p:txBody>
          <a:bodyPr/>
          <a:lstStyle/>
          <a:p>
            <a:r>
              <a:rPr lang="en-US" dirty="0"/>
              <a:t>Deemphasize noncritical info</a:t>
            </a:r>
          </a:p>
        </p:txBody>
      </p:sp>
      <p:sp>
        <p:nvSpPr>
          <p:cNvPr id="3" name="Text Placeholder 2">
            <a:extLst>
              <a:ext uri="{FF2B5EF4-FFF2-40B4-BE49-F238E27FC236}">
                <a16:creationId xmlns:a16="http://schemas.microsoft.com/office/drawing/2014/main" id="{BE9A6CD9-93B5-6549-82C0-FE46E668AC2C}"/>
              </a:ext>
            </a:extLst>
          </p:cNvPr>
          <p:cNvSpPr>
            <a:spLocks noGrp="1"/>
          </p:cNvSpPr>
          <p:nvPr>
            <p:ph type="body" idx="1"/>
          </p:nvPr>
        </p:nvSpPr>
        <p:spPr/>
        <p:txBody>
          <a:bodyPr/>
          <a:lstStyle/>
          <a:p>
            <a:r>
              <a:rPr lang="en-US" dirty="0"/>
              <a:t>Use font color &amp; size</a:t>
            </a:r>
          </a:p>
          <a:p>
            <a:pPr lvl="1"/>
            <a:r>
              <a:rPr lang="en-US" dirty="0"/>
              <a:t>References</a:t>
            </a:r>
          </a:p>
          <a:p>
            <a:pPr lvl="1"/>
            <a:r>
              <a:rPr lang="en-US" dirty="0"/>
              <a:t>Smaller, light gray type</a:t>
            </a:r>
          </a:p>
          <a:p>
            <a:pPr lvl="1"/>
            <a:endParaRPr lang="en-US" dirty="0"/>
          </a:p>
          <a:p>
            <a:r>
              <a:rPr lang="en-US" dirty="0"/>
              <a:t>Use position</a:t>
            </a:r>
          </a:p>
          <a:p>
            <a:pPr lvl="1"/>
            <a:r>
              <a:rPr lang="en-US" dirty="0"/>
              <a:t>Lower right bottom corner</a:t>
            </a:r>
          </a:p>
          <a:p>
            <a:pPr lvl="1"/>
            <a:r>
              <a:rPr lang="en-US" dirty="0"/>
              <a:t>Lower edges</a:t>
            </a:r>
          </a:p>
          <a:p>
            <a:pPr lvl="1"/>
            <a:endParaRPr lang="en-US" dirty="0"/>
          </a:p>
          <a:p>
            <a:r>
              <a:rPr lang="en-US" dirty="0"/>
              <a:t>Consider if the info needs to be on poster or if it could be on handout/website as supplemental: more details, references</a:t>
            </a:r>
          </a:p>
        </p:txBody>
      </p:sp>
      <p:sp>
        <p:nvSpPr>
          <p:cNvPr id="4" name="TextBox 3">
            <a:extLst>
              <a:ext uri="{FF2B5EF4-FFF2-40B4-BE49-F238E27FC236}">
                <a16:creationId xmlns:a16="http://schemas.microsoft.com/office/drawing/2014/main" id="{D807E8D3-AAFD-6045-A36C-006C8F0D7AFB}"/>
              </a:ext>
            </a:extLst>
          </p:cNvPr>
          <p:cNvSpPr txBox="1"/>
          <p:nvPr/>
        </p:nvSpPr>
        <p:spPr>
          <a:xfrm>
            <a:off x="9865751" y="6396365"/>
            <a:ext cx="2326249" cy="461635"/>
          </a:xfrm>
          <a:prstGeom prst="rect">
            <a:avLst/>
          </a:prstGeom>
          <a:noFill/>
          <a:ln>
            <a:noFill/>
          </a:ln>
        </p:spPr>
        <p:txBody>
          <a:bodyPr spcFirstLastPara="1" wrap="none" lIns="91425" tIns="91425" rIns="91425" bIns="91425" rtlCol="0" anchor="b" anchorCtr="0">
            <a:spAutoFit/>
          </a:bodyPr>
          <a:lstStyle/>
          <a:p>
            <a:pPr algn="r"/>
            <a:r>
              <a:rPr lang="en-US" dirty="0">
                <a:solidFill>
                  <a:schemeClr val="bg1">
                    <a:lumMod val="65000"/>
                  </a:schemeClr>
                </a:solidFill>
              </a:rPr>
              <a:t>This is not important.</a:t>
            </a:r>
          </a:p>
        </p:txBody>
      </p:sp>
    </p:spTree>
    <p:extLst>
      <p:ext uri="{BB962C8B-B14F-4D97-AF65-F5344CB8AC3E}">
        <p14:creationId xmlns:p14="http://schemas.microsoft.com/office/powerpoint/2010/main" val="2388192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5C85-6938-B845-92BE-9A0C358E9F73}"/>
              </a:ext>
            </a:extLst>
          </p:cNvPr>
          <p:cNvSpPr>
            <a:spLocks noGrp="1"/>
          </p:cNvSpPr>
          <p:nvPr>
            <p:ph type="title"/>
          </p:nvPr>
        </p:nvSpPr>
        <p:spPr/>
        <p:txBody>
          <a:bodyPr/>
          <a:lstStyle/>
          <a:p>
            <a:r>
              <a:rPr lang="en-US" dirty="0"/>
              <a:t>In text blocks</a:t>
            </a:r>
          </a:p>
        </p:txBody>
      </p:sp>
      <p:sp>
        <p:nvSpPr>
          <p:cNvPr id="3" name="Text Placeholder 2">
            <a:extLst>
              <a:ext uri="{FF2B5EF4-FFF2-40B4-BE49-F238E27FC236}">
                <a16:creationId xmlns:a16="http://schemas.microsoft.com/office/drawing/2014/main" id="{D9D4FABF-00A1-4740-9C11-A2531A309A68}"/>
              </a:ext>
            </a:extLst>
          </p:cNvPr>
          <p:cNvSpPr>
            <a:spLocks noGrp="1"/>
          </p:cNvSpPr>
          <p:nvPr>
            <p:ph type="body" idx="1"/>
          </p:nvPr>
        </p:nvSpPr>
        <p:spPr/>
        <p:txBody>
          <a:bodyPr/>
          <a:lstStyle/>
          <a:p>
            <a:r>
              <a:rPr lang="en-US" dirty="0"/>
              <a:t>Align left (usually) w/ragged right</a:t>
            </a:r>
          </a:p>
          <a:p>
            <a:r>
              <a:rPr lang="en-US" dirty="0"/>
              <a:t>Check for ‘widows &amp; orphans’ – </a:t>
            </a:r>
          </a:p>
          <a:p>
            <a:pPr lvl="1"/>
            <a:r>
              <a:rPr lang="en-US" dirty="0"/>
              <a:t>1-2 words on line by themselves</a:t>
            </a:r>
          </a:p>
          <a:p>
            <a:pPr lvl="1"/>
            <a:r>
              <a:rPr lang="en-US" dirty="0"/>
              <a:t>Bits of text extending to next page/column</a:t>
            </a:r>
          </a:p>
          <a:p>
            <a:pPr lvl="1"/>
            <a:endParaRPr lang="en-US" dirty="0"/>
          </a:p>
          <a:p>
            <a:r>
              <a:rPr lang="en-US" dirty="0"/>
              <a:t>Consider line spacing</a:t>
            </a:r>
          </a:p>
          <a:p>
            <a:endParaRPr lang="en-US" dirty="0"/>
          </a:p>
          <a:p>
            <a:endParaRPr lang="en-US" dirty="0"/>
          </a:p>
          <a:p>
            <a:r>
              <a:rPr lang="en-US" dirty="0"/>
              <a:t>Strategic Intentional Use of  Text Features (also sparingly)</a:t>
            </a:r>
          </a:p>
          <a:p>
            <a:pPr lvl="1"/>
            <a:r>
              <a:rPr lang="en-US" dirty="0"/>
              <a:t>Bold</a:t>
            </a:r>
          </a:p>
          <a:p>
            <a:pPr lvl="1"/>
            <a:r>
              <a:rPr lang="en-US" dirty="0"/>
              <a:t>All Caps</a:t>
            </a:r>
          </a:p>
        </p:txBody>
      </p:sp>
    </p:spTree>
    <p:extLst>
      <p:ext uri="{BB962C8B-B14F-4D97-AF65-F5344CB8AC3E}">
        <p14:creationId xmlns:p14="http://schemas.microsoft.com/office/powerpoint/2010/main" val="101113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4451-E401-8A41-995E-046948312C43}"/>
              </a:ext>
            </a:extLst>
          </p:cNvPr>
          <p:cNvSpPr>
            <a:spLocks noGrp="1"/>
          </p:cNvSpPr>
          <p:nvPr>
            <p:ph type="title"/>
          </p:nvPr>
        </p:nvSpPr>
        <p:spPr/>
        <p:txBody>
          <a:bodyPr/>
          <a:lstStyle/>
          <a:p>
            <a:r>
              <a:rPr lang="en-US" dirty="0"/>
              <a:t>Text Take </a:t>
            </a:r>
            <a:r>
              <a:rPr lang="en-US" dirty="0" err="1"/>
              <a:t>Aways</a:t>
            </a:r>
            <a:endParaRPr lang="en-US" dirty="0"/>
          </a:p>
        </p:txBody>
      </p:sp>
      <p:sp>
        <p:nvSpPr>
          <p:cNvPr id="3" name="Text Placeholder 2">
            <a:extLst>
              <a:ext uri="{FF2B5EF4-FFF2-40B4-BE49-F238E27FC236}">
                <a16:creationId xmlns:a16="http://schemas.microsoft.com/office/drawing/2014/main" id="{E4486978-A3AC-8745-9ECF-7A6BCB63A3F0}"/>
              </a:ext>
            </a:extLst>
          </p:cNvPr>
          <p:cNvSpPr>
            <a:spLocks noGrp="1"/>
          </p:cNvSpPr>
          <p:nvPr>
            <p:ph type="body" idx="1"/>
          </p:nvPr>
        </p:nvSpPr>
        <p:spPr/>
        <p:txBody>
          <a:bodyPr/>
          <a:lstStyle/>
          <a:p>
            <a:r>
              <a:rPr lang="en-US" dirty="0"/>
              <a:t>Don’t use all the fonts</a:t>
            </a:r>
          </a:p>
          <a:p>
            <a:r>
              <a:rPr lang="en-US" dirty="0"/>
              <a:t>Keep it readable and clear</a:t>
            </a:r>
          </a:p>
          <a:p>
            <a:r>
              <a:rPr lang="en-US" dirty="0"/>
              <a:t>Size varies with font type – check your scale</a:t>
            </a:r>
          </a:p>
          <a:p>
            <a:r>
              <a:rPr lang="en-US" dirty="0"/>
              <a:t>Make intentional choices for you audience, context, purpose, message</a:t>
            </a:r>
          </a:p>
          <a:p>
            <a:r>
              <a:rPr lang="en-US" dirty="0"/>
              <a:t>Consider printing &amp; practical reality (</a:t>
            </a:r>
            <a:r>
              <a:rPr lang="en-US" dirty="0" err="1"/>
              <a:t>ie</a:t>
            </a:r>
            <a:r>
              <a:rPr lang="en-US" dirty="0"/>
              <a:t>. thin lines may not be visible</a:t>
            </a:r>
          </a:p>
        </p:txBody>
      </p:sp>
    </p:spTree>
    <p:extLst>
      <p:ext uri="{BB962C8B-B14F-4D97-AF65-F5344CB8AC3E}">
        <p14:creationId xmlns:p14="http://schemas.microsoft.com/office/powerpoint/2010/main" val="1658425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F65312-D069-6C4D-A56A-1FAFFBE0E34B}"/>
              </a:ext>
            </a:extLst>
          </p:cNvPr>
          <p:cNvSpPr/>
          <p:nvPr/>
        </p:nvSpPr>
        <p:spPr>
          <a:xfrm>
            <a:off x="2165599" y="2026432"/>
            <a:ext cx="7802137" cy="923330"/>
          </a:xfrm>
          <a:prstGeom prst="rect">
            <a:avLst/>
          </a:prstGeom>
          <a:noFill/>
        </p:spPr>
        <p:txBody>
          <a:bodyPr wrap="none" lIns="91440" tIns="45720" rIns="91440" bIns="45720">
            <a:spAutoFit/>
            <a:scene3d>
              <a:camera prst="orthographicFront">
                <a:rot lat="300000" lon="1800000" rev="300000"/>
              </a:camera>
              <a:lightRig rig="threePt" dir="t"/>
            </a:scene3d>
            <a:sp3d>
              <a:bevelB w="38100" h="38100" prst="convex"/>
            </a:sp3d>
          </a:bodyPr>
          <a:lstStyle/>
          <a:p>
            <a:pPr algn="ctr"/>
            <a:r>
              <a:rPr lang="en-US" sz="5400" b="0" cap="none" spc="0" dirty="0">
                <a:ln w="0"/>
                <a:gradFill flip="none" rotWithShape="1">
                  <a:gsLst>
                    <a:gs pos="21000">
                      <a:srgbClr val="7030A0"/>
                    </a:gs>
                    <a:gs pos="88000">
                      <a:srgbClr val="FFFF00"/>
                    </a:gs>
                  </a:gsLst>
                  <a:path path="circle">
                    <a:fillToRect l="50000" t="50000" r="50000" b="50000"/>
                  </a:path>
                  <a:tileRect/>
                </a:gradFill>
                <a:effectLst>
                  <a:glow rad="177800">
                    <a:schemeClr val="accent2">
                      <a:alpha val="45000"/>
                    </a:schemeClr>
                  </a:glow>
                  <a:outerShdw blurRad="76200" dist="50800" dir="4740000" algn="ctr" rotWithShape="0">
                    <a:schemeClr val="accent5"/>
                  </a:outerShdw>
                  <a:reflection blurRad="6350" stA="60000" endA="900" endPos="60000" dist="76200" dir="5400000" sy="-100000" algn="bl" rotWithShape="0"/>
                </a:effectLst>
              </a:rPr>
              <a:t>Should we use word art?</a:t>
            </a:r>
          </a:p>
        </p:txBody>
      </p:sp>
    </p:spTree>
    <p:extLst>
      <p:ext uri="{BB962C8B-B14F-4D97-AF65-F5344CB8AC3E}">
        <p14:creationId xmlns:p14="http://schemas.microsoft.com/office/powerpoint/2010/main" val="234314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A3B092-604B-4C43-88C8-FCF01E3FE6DC}"/>
              </a:ext>
            </a:extLst>
          </p:cNvPr>
          <p:cNvSpPr>
            <a:spLocks noGrp="1"/>
          </p:cNvSpPr>
          <p:nvPr>
            <p:ph type="title"/>
          </p:nvPr>
        </p:nvSpPr>
        <p:spPr/>
        <p:txBody>
          <a:bodyPr/>
          <a:lstStyle/>
          <a:p>
            <a:r>
              <a:rPr lang="en-US" dirty="0"/>
              <a:t>Visual Choices &amp; Considerations</a:t>
            </a:r>
          </a:p>
        </p:txBody>
      </p:sp>
    </p:spTree>
    <p:extLst>
      <p:ext uri="{BB962C8B-B14F-4D97-AF65-F5344CB8AC3E}">
        <p14:creationId xmlns:p14="http://schemas.microsoft.com/office/powerpoint/2010/main" val="606964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8BA3D7-D253-D748-BB62-6BB5A250F012}"/>
              </a:ext>
            </a:extLst>
          </p:cNvPr>
          <p:cNvSpPr/>
          <p:nvPr/>
        </p:nvSpPr>
        <p:spPr>
          <a:xfrm>
            <a:off x="0" y="0"/>
            <a:ext cx="12192000" cy="6858000"/>
          </a:xfrm>
          <a:prstGeom prst="rect">
            <a:avLst/>
          </a:prstGeom>
          <a:pattFill prst="lgCheck">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69C2BFDF-72A4-6244-B5FC-404482260C33}"/>
              </a:ext>
            </a:extLst>
          </p:cNvPr>
          <p:cNvSpPr/>
          <p:nvPr/>
        </p:nvSpPr>
        <p:spPr>
          <a:xfrm>
            <a:off x="11018106" y="860929"/>
            <a:ext cx="1358153" cy="2257548"/>
          </a:xfrm>
          <a:prstGeom prst="flowChartProcess">
            <a:avLst/>
          </a:prstGeom>
          <a:blipFill dpi="0" rotWithShape="1">
            <a:blip r:embed="rId3">
              <a:alphaModFix amt="7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81538B-E63E-9F42-911B-DD8EB049E5B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26D4315-C3A3-7048-ADB3-A5441FD8F883}"/>
              </a:ext>
            </a:extLst>
          </p:cNvPr>
          <p:cNvSpPr>
            <a:spLocks noGrp="1"/>
          </p:cNvSpPr>
          <p:nvPr>
            <p:ph type="body" idx="1"/>
          </p:nvPr>
        </p:nvSpPr>
        <p:spPr/>
        <p:txBody>
          <a:bodyPr/>
          <a:lstStyle/>
          <a:p>
            <a:endParaRPr lang="en-US"/>
          </a:p>
        </p:txBody>
      </p:sp>
      <p:sp>
        <p:nvSpPr>
          <p:cNvPr id="5" name="TextBox 4">
            <a:extLst>
              <a:ext uri="{FF2B5EF4-FFF2-40B4-BE49-F238E27FC236}">
                <a16:creationId xmlns:a16="http://schemas.microsoft.com/office/drawing/2014/main" id="{E8AE2229-AF6B-8C40-BDDC-3F88ECBD6AFA}"/>
              </a:ext>
            </a:extLst>
          </p:cNvPr>
          <p:cNvSpPr txBox="1"/>
          <p:nvPr/>
        </p:nvSpPr>
        <p:spPr>
          <a:xfrm>
            <a:off x="958817" y="-77020"/>
            <a:ext cx="11223812" cy="954077"/>
          </a:xfrm>
          <a:prstGeom prst="rect">
            <a:avLst/>
          </a:prstGeom>
          <a:noFill/>
          <a:ln>
            <a:noFill/>
          </a:ln>
        </p:spPr>
        <p:txBody>
          <a:bodyPr spcFirstLastPara="1" wrap="square" lIns="91425" tIns="91425" rIns="91425" bIns="91425" rtlCol="0" anchor="b" anchorCtr="0">
            <a:spAutoFit/>
          </a:bodyPr>
          <a:lstStyle/>
          <a:p>
            <a:pPr algn="r"/>
            <a:r>
              <a:rPr lang="en-US" b="1" dirty="0"/>
              <a:t>This is a Poster About POSTERS made just for your for this presentation and it’s great</a:t>
            </a:r>
          </a:p>
          <a:p>
            <a:pPr algn="r"/>
            <a:r>
              <a:rPr lang="en-US" sz="1600" b="1" dirty="0"/>
              <a:t>My name who made the poster, the place where I </a:t>
            </a:r>
            <a:r>
              <a:rPr lang="en-US" sz="1600" b="1" dirty="0" err="1"/>
              <a:t>madeit</a:t>
            </a:r>
            <a:r>
              <a:rPr lang="en-US" sz="1600" b="1" dirty="0"/>
              <a:t>, another place I’m affiliated with, my home town, some other stuff too</a:t>
            </a:r>
          </a:p>
        </p:txBody>
      </p:sp>
      <p:sp>
        <p:nvSpPr>
          <p:cNvPr id="6" name="Process 5">
            <a:extLst>
              <a:ext uri="{FF2B5EF4-FFF2-40B4-BE49-F238E27FC236}">
                <a16:creationId xmlns:a16="http://schemas.microsoft.com/office/drawing/2014/main" id="{2945874C-3C86-CC44-A28B-D886910F41CC}"/>
              </a:ext>
            </a:extLst>
          </p:cNvPr>
          <p:cNvSpPr/>
          <p:nvPr/>
        </p:nvSpPr>
        <p:spPr>
          <a:xfrm>
            <a:off x="212705" y="808525"/>
            <a:ext cx="11654117" cy="1060573"/>
          </a:xfrm>
          <a:prstGeom prst="flowChartProcess">
            <a:avLst/>
          </a:prstGeom>
          <a:solidFill>
            <a:schemeClr val="bg2">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dirty="0">
                <a:latin typeface="Copperplate Gothic Bold" panose="020E0705020206020404" pitchFamily="34" charset="77"/>
              </a:rPr>
              <a:t>Here is the first box on my poster and it has information in it that I felt like I had to put here. It’s like referenced and stuff and there are so many things to go in this box. Maybe if I type enough here, I won’t </a:t>
            </a:r>
            <a:r>
              <a:rPr lang="en-US" sz="1400" dirty="0" err="1">
                <a:latin typeface="Copperplate Gothic Bold" panose="020E0705020206020404" pitchFamily="34" charset="77"/>
              </a:rPr>
              <a:t>hav</a:t>
            </a:r>
            <a:r>
              <a:rPr lang="en-US" sz="1400" dirty="0">
                <a:latin typeface="Copperplate Gothic Bold" panose="020E0705020206020404" pitchFamily="34" charset="77"/>
              </a:rPr>
              <a:t> </a:t>
            </a:r>
            <a:r>
              <a:rPr lang="en-US" sz="1400" dirty="0" err="1">
                <a:latin typeface="Copperplate Gothic Bold" panose="020E0705020206020404" pitchFamily="34" charset="77"/>
              </a:rPr>
              <a:t>eto</a:t>
            </a:r>
            <a:r>
              <a:rPr lang="en-US" sz="1400" dirty="0">
                <a:latin typeface="Copperplate Gothic Bold" panose="020E0705020206020404" pitchFamily="34" charset="77"/>
              </a:rPr>
              <a:t> talk to anyone because they will just be like reading this box and it’ll be fine. No one is </a:t>
            </a:r>
            <a:r>
              <a:rPr lang="en-US" sz="1400" dirty="0" err="1">
                <a:latin typeface="Copperplate Gothic Bold" panose="020E0705020206020404" pitchFamily="34" charset="77"/>
              </a:rPr>
              <a:t>gonna</a:t>
            </a:r>
            <a:r>
              <a:rPr lang="en-US" sz="1400" dirty="0">
                <a:latin typeface="Copperplate Gothic Bold" panose="020E0705020206020404" pitchFamily="34" charset="77"/>
              </a:rPr>
              <a:t> come look at my poster any way. But maybe they will, but I don’t want to stand there. It’s a poster. Why do I have to make this. I’ll just copy/paste some stuff I already have.</a:t>
            </a:r>
          </a:p>
        </p:txBody>
      </p:sp>
      <p:sp>
        <p:nvSpPr>
          <p:cNvPr id="7" name="Process 6">
            <a:extLst>
              <a:ext uri="{FF2B5EF4-FFF2-40B4-BE49-F238E27FC236}">
                <a16:creationId xmlns:a16="http://schemas.microsoft.com/office/drawing/2014/main" id="{AFDC0683-C3AD-9C49-8672-74829B0CE0BC}"/>
              </a:ext>
            </a:extLst>
          </p:cNvPr>
          <p:cNvSpPr/>
          <p:nvPr/>
        </p:nvSpPr>
        <p:spPr>
          <a:xfrm>
            <a:off x="394447" y="1928754"/>
            <a:ext cx="3056965" cy="4929245"/>
          </a:xfrm>
          <a:prstGeom prst="flowChartProcess">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Braggadocio" pitchFamily="82" charset="77"/>
              </a:rPr>
              <a:t>I’ll write some more stuff here. Who am I kidding, I have an hour before the print shop closes. I’m just </a:t>
            </a:r>
            <a:r>
              <a:rPr lang="en-US" sz="1400" dirty="0" err="1">
                <a:latin typeface="Braggadocio" pitchFamily="82" charset="77"/>
              </a:rPr>
              <a:t>gonna</a:t>
            </a:r>
            <a:r>
              <a:rPr lang="en-US" sz="1400" dirty="0">
                <a:latin typeface="Braggadocio" pitchFamily="82" charset="77"/>
              </a:rPr>
              <a:t> paste some more here. Yup paste, paste. </a:t>
            </a:r>
            <a:r>
              <a:rPr lang="en-US" sz="1400" dirty="0" err="1">
                <a:latin typeface="Braggadocio" pitchFamily="82" charset="77"/>
              </a:rPr>
              <a:t>Uhh</a:t>
            </a:r>
            <a:r>
              <a:rPr lang="en-US" sz="1400" dirty="0">
                <a:latin typeface="Braggadocio" pitchFamily="82" charset="77"/>
              </a:rPr>
              <a:t>… yeah, my intro should fill this box I think. Intro stuff intro stuff. It doesn’t fit, but I’ll make it, more intro stuff. I put all my intro here. Yup all of it. It fit just fine. Except reference.</a:t>
            </a:r>
          </a:p>
          <a:p>
            <a:pPr algn="ctr"/>
            <a:endParaRPr lang="en-US" sz="1400" dirty="0">
              <a:latin typeface="Braggadocio" pitchFamily="82" charset="77"/>
            </a:endParaRPr>
          </a:p>
          <a:p>
            <a:pPr algn="ctr"/>
            <a:r>
              <a:rPr lang="en-US" sz="1400" dirty="0">
                <a:latin typeface="Braggadocio" pitchFamily="82" charset="77"/>
              </a:rPr>
              <a:t>Reference 1</a:t>
            </a:r>
          </a:p>
          <a:p>
            <a:pPr algn="ctr"/>
            <a:r>
              <a:rPr lang="en-US" sz="1400" dirty="0">
                <a:latin typeface="Braggadocio" pitchFamily="82" charset="77"/>
              </a:rPr>
              <a:t>Reference 2</a:t>
            </a:r>
          </a:p>
          <a:p>
            <a:pPr algn="ctr"/>
            <a:r>
              <a:rPr lang="en-US" sz="1400" dirty="0">
                <a:latin typeface="Braggadocio" pitchFamily="82" charset="77"/>
              </a:rPr>
              <a:t>Reference 3</a:t>
            </a:r>
          </a:p>
          <a:p>
            <a:pPr algn="ctr"/>
            <a:r>
              <a:rPr lang="en-US" sz="1400" dirty="0">
                <a:latin typeface="Braggadocio" pitchFamily="82" charset="77"/>
              </a:rPr>
              <a:t>Reference 4</a:t>
            </a:r>
          </a:p>
          <a:p>
            <a:pPr algn="ctr"/>
            <a:r>
              <a:rPr lang="en-US" sz="1400" dirty="0">
                <a:latin typeface="Braggadocio" pitchFamily="82" charset="77"/>
              </a:rPr>
              <a:t>Reference 5</a:t>
            </a:r>
          </a:p>
          <a:p>
            <a:pPr algn="ctr"/>
            <a:endParaRPr lang="en-US" dirty="0"/>
          </a:p>
        </p:txBody>
      </p:sp>
      <p:sp>
        <p:nvSpPr>
          <p:cNvPr id="8" name="Process 7">
            <a:extLst>
              <a:ext uri="{FF2B5EF4-FFF2-40B4-BE49-F238E27FC236}">
                <a16:creationId xmlns:a16="http://schemas.microsoft.com/office/drawing/2014/main" id="{EDE68ED7-0699-2C4C-88F8-5E2056C62C7B}"/>
              </a:ext>
            </a:extLst>
          </p:cNvPr>
          <p:cNvSpPr/>
          <p:nvPr/>
        </p:nvSpPr>
        <p:spPr>
          <a:xfrm>
            <a:off x="3567953" y="1748113"/>
            <a:ext cx="2916220" cy="2339793"/>
          </a:xfrm>
          <a:prstGeom prst="flowChartProcess">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Apple Chancery" panose="03020702040506060504" pitchFamily="66" charset="-79"/>
                <a:cs typeface="Apple Chancery" panose="03020702040506060504" pitchFamily="66" charset="-79"/>
              </a:rPr>
              <a:t>Ok, I have to say every detail in my methods. So I’ll past my methods, </a:t>
            </a:r>
            <a:r>
              <a:rPr lang="en-US" sz="1100" dirty="0" err="1">
                <a:latin typeface="Apple Chancery" panose="03020702040506060504" pitchFamily="66" charset="-79"/>
                <a:cs typeface="Apple Chancery" panose="03020702040506060504" pitchFamily="66" charset="-79"/>
              </a:rPr>
              <a:t>pastey</a:t>
            </a:r>
            <a:r>
              <a:rPr lang="en-US" sz="1100" dirty="0">
                <a:latin typeface="Apple Chancery" panose="03020702040506060504" pitchFamily="66" charset="-79"/>
                <a:cs typeface="Apple Chancery" panose="03020702040506060504" pitchFamily="66" charset="-79"/>
              </a:rPr>
              <a:t> paste. I’ll put in that 1 diagram and that table of 64 unorganized things and every single equation I can find. I’ll past my methods, </a:t>
            </a:r>
            <a:r>
              <a:rPr lang="en-US" sz="1100" dirty="0" err="1">
                <a:latin typeface="Apple Chancery" panose="03020702040506060504" pitchFamily="66" charset="-79"/>
                <a:cs typeface="Apple Chancery" panose="03020702040506060504" pitchFamily="66" charset="-79"/>
              </a:rPr>
              <a:t>pastey</a:t>
            </a:r>
            <a:r>
              <a:rPr lang="en-US" sz="1100" dirty="0">
                <a:latin typeface="Apple Chancery" panose="03020702040506060504" pitchFamily="66" charset="-79"/>
                <a:cs typeface="Apple Chancery" panose="03020702040506060504" pitchFamily="66" charset="-79"/>
              </a:rPr>
              <a:t> paste. I’ll put in that 1 diagram and that table of 64 unorganized things and every single equation I can find.</a:t>
            </a:r>
            <a:r>
              <a:rPr lang="en-US" sz="1100" dirty="0"/>
              <a:t> I’ll past my methods, </a:t>
            </a:r>
            <a:r>
              <a:rPr lang="en-US" sz="1100" dirty="0" err="1"/>
              <a:t>pastey</a:t>
            </a:r>
            <a:r>
              <a:rPr lang="en-US" sz="1100" dirty="0"/>
              <a:t> paste. I’ll put in that 1 diagram and that table of 64 unorganized things and every single equation I can find.</a:t>
            </a:r>
            <a:endParaRPr lang="en-US" sz="1100" dirty="0">
              <a:latin typeface="Apple Chancery" panose="03020702040506060504" pitchFamily="66" charset="-79"/>
              <a:cs typeface="Apple Chancery" panose="03020702040506060504" pitchFamily="66" charset="-79"/>
            </a:endParaRPr>
          </a:p>
        </p:txBody>
      </p:sp>
      <p:sp>
        <p:nvSpPr>
          <p:cNvPr id="9" name="Process 8">
            <a:extLst>
              <a:ext uri="{FF2B5EF4-FFF2-40B4-BE49-F238E27FC236}">
                <a16:creationId xmlns:a16="http://schemas.microsoft.com/office/drawing/2014/main" id="{4DB81D68-F85A-7541-BFA2-75A33D6496E2}"/>
              </a:ext>
            </a:extLst>
          </p:cNvPr>
          <p:cNvSpPr/>
          <p:nvPr/>
        </p:nvSpPr>
        <p:spPr>
          <a:xfrm>
            <a:off x="3641583" y="4369018"/>
            <a:ext cx="3406588" cy="2004978"/>
          </a:xfrm>
          <a:prstGeom prst="flowChartProcess">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I’ll past my methods, </a:t>
            </a:r>
            <a:r>
              <a:rPr lang="en-US" sz="800" dirty="0" err="1"/>
              <a:t>pastey</a:t>
            </a:r>
            <a:r>
              <a:rPr lang="en-US" sz="800" dirty="0"/>
              <a:t> paste. I’ll put in that 1 diagram and that table of 64 unorganized things and every single equation I can find. I’ll past my methods, </a:t>
            </a:r>
            <a:r>
              <a:rPr lang="en-US" sz="800" dirty="0" err="1"/>
              <a:t>pastey</a:t>
            </a:r>
            <a:r>
              <a:rPr lang="en-US" sz="800" dirty="0"/>
              <a:t> paste. I’ll put in that 1 diagram and that table of 64 unorganized things and every single equation I can find. I’ll past my methods, </a:t>
            </a:r>
            <a:r>
              <a:rPr lang="en-US" sz="800" dirty="0" err="1"/>
              <a:t>pastey</a:t>
            </a:r>
            <a:r>
              <a:rPr lang="en-US" sz="800" dirty="0"/>
              <a:t> paste. I’ll put in that 1 diagram and that table of 64 unorganized things and every single equation I can find. I’ll past my methods, </a:t>
            </a:r>
            <a:r>
              <a:rPr lang="en-US" sz="800" dirty="0" err="1"/>
              <a:t>pastey</a:t>
            </a:r>
            <a:r>
              <a:rPr lang="en-US" sz="800" dirty="0"/>
              <a:t> paste. I’ll put in that 1 diagram and that table of 64 unorganized things and every single equation I can find.</a:t>
            </a:r>
          </a:p>
          <a:p>
            <a:pPr algn="ctr"/>
            <a:r>
              <a:rPr lang="en-US" sz="800" dirty="0"/>
              <a:t>I’ll past my methods, </a:t>
            </a:r>
            <a:r>
              <a:rPr lang="en-US" sz="800" dirty="0" err="1"/>
              <a:t>pastey</a:t>
            </a:r>
            <a:r>
              <a:rPr lang="en-US" sz="800" dirty="0"/>
              <a:t> paste. I’ll put in that 1 diagram and that table of 64 unorganized things and every single equation I can find. I’ll past my methods, </a:t>
            </a:r>
            <a:r>
              <a:rPr lang="en-US" sz="800" dirty="0" err="1"/>
              <a:t>pastey</a:t>
            </a:r>
            <a:r>
              <a:rPr lang="en-US" sz="800" dirty="0"/>
              <a:t> paste. I’ll put in that 1 diagram and that table of 64 unorganized things and every single equation I can find.</a:t>
            </a:r>
          </a:p>
          <a:p>
            <a:pPr algn="ctr"/>
            <a:endParaRPr lang="en-US" sz="800" dirty="0"/>
          </a:p>
        </p:txBody>
      </p:sp>
      <p:sp>
        <p:nvSpPr>
          <p:cNvPr id="10" name="Process 9">
            <a:extLst>
              <a:ext uri="{FF2B5EF4-FFF2-40B4-BE49-F238E27FC236}">
                <a16:creationId xmlns:a16="http://schemas.microsoft.com/office/drawing/2014/main" id="{82F1D043-3D14-8E44-8BEF-9A899CA696DA}"/>
              </a:ext>
            </a:extLst>
          </p:cNvPr>
          <p:cNvSpPr/>
          <p:nvPr/>
        </p:nvSpPr>
        <p:spPr>
          <a:xfrm>
            <a:off x="6974541" y="2136620"/>
            <a:ext cx="4930588" cy="1970344"/>
          </a:xfrm>
          <a:prstGeom prst="flowChartProcess">
            <a:avLst/>
          </a:prstGeom>
          <a:gradFill>
            <a:gsLst>
              <a:gs pos="0">
                <a:srgbClr val="0030FF"/>
              </a:gs>
              <a:gs pos="50000">
                <a:schemeClr val="accent6">
                  <a:lumMod val="75000"/>
                </a:schemeClr>
              </a:gs>
              <a:gs pos="100000">
                <a:srgbClr val="FFFF00"/>
              </a:gs>
            </a:gsLst>
            <a:path path="circle">
              <a:fillToRect l="100000" b="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B57AE46F-79C8-0A40-B9E9-DE354D7F119E}"/>
              </a:ext>
            </a:extLst>
          </p:cNvPr>
          <p:cNvSpPr/>
          <p:nvPr/>
        </p:nvSpPr>
        <p:spPr>
          <a:xfrm>
            <a:off x="7691718" y="4518212"/>
            <a:ext cx="1039906" cy="2339788"/>
          </a:xfrm>
          <a:prstGeom prst="flowChartProcess">
            <a:avLst/>
          </a:prstGeom>
          <a:gradFill flip="none" rotWithShape="1">
            <a:gsLst>
              <a:gs pos="0">
                <a:srgbClr val="0030FF"/>
              </a:gs>
              <a:gs pos="50000">
                <a:srgbClr val="FFFF00"/>
              </a:gs>
              <a:gs pos="100000">
                <a:schemeClr val="accent6">
                  <a:lumMod val="7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Here </a:t>
            </a:r>
            <a:r>
              <a:rPr lang="en-US" sz="1050" dirty="0" err="1"/>
              <a:t>ar</a:t>
            </a:r>
            <a:r>
              <a:rPr lang="en-US" sz="1050" dirty="0"/>
              <a:t> </a:t>
            </a:r>
            <a:r>
              <a:rPr lang="en-US" sz="1000" dirty="0" err="1"/>
              <a:t>emy</a:t>
            </a:r>
            <a:r>
              <a:rPr lang="en-US" sz="1000" dirty="0"/>
              <a:t> results, let me write them down for you. See look I included a figure. Nope no title, key or caption but I have. </a:t>
            </a:r>
            <a:r>
              <a:rPr lang="en-US" sz="1000" dirty="0" err="1"/>
              <a:t>Apicture</a:t>
            </a:r>
            <a:r>
              <a:rPr lang="en-US" sz="1000" dirty="0"/>
              <a:t> there and stuff </a:t>
            </a:r>
            <a:r>
              <a:rPr lang="en-US" sz="1000" dirty="0" err="1"/>
              <a:t>lalala</a:t>
            </a:r>
            <a:r>
              <a:rPr lang="en-US" sz="1000" dirty="0"/>
              <a:t>. Like my results….</a:t>
            </a:r>
          </a:p>
        </p:txBody>
      </p:sp>
      <p:sp>
        <p:nvSpPr>
          <p:cNvPr id="12" name="Process 11">
            <a:extLst>
              <a:ext uri="{FF2B5EF4-FFF2-40B4-BE49-F238E27FC236}">
                <a16:creationId xmlns:a16="http://schemas.microsoft.com/office/drawing/2014/main" id="{6BABD28B-8064-D242-88B4-381DE4CB21C1}"/>
              </a:ext>
            </a:extLst>
          </p:cNvPr>
          <p:cNvSpPr/>
          <p:nvPr/>
        </p:nvSpPr>
        <p:spPr>
          <a:xfrm>
            <a:off x="9081246" y="4518212"/>
            <a:ext cx="2603835" cy="2181912"/>
          </a:xfrm>
          <a:prstGeom prst="flowChartProcess">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latin typeface="Arial Narrow" panose="020B0604020202020204" pitchFamily="34" charset="0"/>
                <a:cs typeface="Arial Narrow" panose="020B0604020202020204" pitchFamily="34" charset="0"/>
              </a:rPr>
              <a:t>This research was funded by change I found in my roommate’s couch, and under the table at the coffee shop and while waiting for the bus. Oh and my advisor has a grant so I should put that here too.</a:t>
            </a:r>
          </a:p>
          <a:p>
            <a:pPr algn="ctr"/>
            <a:r>
              <a:rPr lang="en-US" sz="1000" i="1" dirty="0">
                <a:latin typeface="Arial Narrow" panose="020B0604020202020204" pitchFamily="34" charset="0"/>
                <a:cs typeface="Arial Narrow" panose="020B0604020202020204" pitchFamily="34" charset="0"/>
              </a:rPr>
              <a:t>Also I’d like to thank everyone I ever met and a bunch of people I barely know who I was told I should maybe put in the acknowledgements or I’m really just not sure about who to put here and I’m afraid of offending someone and other people have </a:t>
            </a:r>
            <a:r>
              <a:rPr lang="en-US" sz="1000" i="1" dirty="0" err="1">
                <a:latin typeface="Arial Narrow" panose="020B0604020202020204" pitchFamily="34" charset="0"/>
                <a:cs typeface="Arial Narrow" panose="020B0604020202020204" pitchFamily="34" charset="0"/>
              </a:rPr>
              <a:t>lso</a:t>
            </a:r>
            <a:r>
              <a:rPr lang="en-US" sz="1000" i="1" dirty="0">
                <a:latin typeface="Arial Narrow" panose="020B0604020202020204" pitchFamily="34" charset="0"/>
                <a:cs typeface="Arial Narrow" panose="020B0604020202020204" pitchFamily="34" charset="0"/>
              </a:rPr>
              <a:t> many people in the </a:t>
            </a:r>
            <a:r>
              <a:rPr lang="en-US" sz="1000" i="1" dirty="0" err="1">
                <a:latin typeface="Arial Narrow" panose="020B0604020202020204" pitchFamily="34" charset="0"/>
                <a:cs typeface="Arial Narrow" panose="020B0604020202020204" pitchFamily="34" charset="0"/>
              </a:rPr>
              <a:t>akcnowledgements</a:t>
            </a:r>
            <a:r>
              <a:rPr lang="en-US" sz="1000" i="1" dirty="0">
                <a:latin typeface="Arial Narrow" panose="020B0604020202020204" pitchFamily="34" charset="0"/>
                <a:cs typeface="Arial Narrow" panose="020B0604020202020204" pitchFamily="34" charset="0"/>
              </a:rPr>
              <a:t> I feel like I should too. So also acknowledge oh right my advisor, my lab, my freshmen year PE teacher, my cat, fluffy, for typing on the keyboard for me, that squirrel that stole my lunch and the cricket that refuses to let me sleep</a:t>
            </a:r>
          </a:p>
        </p:txBody>
      </p:sp>
      <p:sp>
        <p:nvSpPr>
          <p:cNvPr id="14" name="Process 13">
            <a:extLst>
              <a:ext uri="{FF2B5EF4-FFF2-40B4-BE49-F238E27FC236}">
                <a16:creationId xmlns:a16="http://schemas.microsoft.com/office/drawing/2014/main" id="{4AF67FF9-2F1E-EB40-A2E8-DBEF2DB09AF6}"/>
              </a:ext>
            </a:extLst>
          </p:cNvPr>
          <p:cNvSpPr/>
          <p:nvPr/>
        </p:nvSpPr>
        <p:spPr>
          <a:xfrm>
            <a:off x="3754008" y="6504311"/>
            <a:ext cx="3406588" cy="263477"/>
          </a:xfrm>
          <a:prstGeom prst="flowChartProcess">
            <a:avLst/>
          </a:prstGeom>
          <a:solidFill>
            <a:schemeClr val="accent1">
              <a:alpha val="5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merican Typewriter" panose="02090604020004020304" pitchFamily="18" charset="77"/>
              </a:rPr>
              <a:t>This is my most really important thing, </a:t>
            </a:r>
            <a:r>
              <a:rPr lang="en-US" sz="1050" dirty="0" err="1">
                <a:latin typeface="American Typewriter" panose="02090604020004020304" pitchFamily="18" charset="77"/>
              </a:rPr>
              <a:t>shhhhhhhh</a:t>
            </a:r>
            <a:r>
              <a:rPr lang="en-US" sz="1050" dirty="0">
                <a:latin typeface="American Typewriter" panose="02090604020004020304" pitchFamily="18" charset="77"/>
              </a:rPr>
              <a:t>.</a:t>
            </a:r>
          </a:p>
        </p:txBody>
      </p:sp>
      <p:graphicFrame>
        <p:nvGraphicFramePr>
          <p:cNvPr id="15" name="Table 14">
            <a:extLst>
              <a:ext uri="{FF2B5EF4-FFF2-40B4-BE49-F238E27FC236}">
                <a16:creationId xmlns:a16="http://schemas.microsoft.com/office/drawing/2014/main" id="{966544CC-CA22-A445-AC11-32781034454A}"/>
              </a:ext>
            </a:extLst>
          </p:cNvPr>
          <p:cNvGraphicFramePr>
            <a:graphicFrameLocks noGrp="1"/>
          </p:cNvGraphicFramePr>
          <p:nvPr/>
        </p:nvGraphicFramePr>
        <p:xfrm>
          <a:off x="7036103" y="2142303"/>
          <a:ext cx="2082800" cy="9753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269001565"/>
                    </a:ext>
                  </a:extLst>
                </a:gridCol>
                <a:gridCol w="208280">
                  <a:extLst>
                    <a:ext uri="{9D8B030D-6E8A-4147-A177-3AD203B41FA5}">
                      <a16:colId xmlns:a16="http://schemas.microsoft.com/office/drawing/2014/main" val="705637769"/>
                    </a:ext>
                  </a:extLst>
                </a:gridCol>
                <a:gridCol w="208280">
                  <a:extLst>
                    <a:ext uri="{9D8B030D-6E8A-4147-A177-3AD203B41FA5}">
                      <a16:colId xmlns:a16="http://schemas.microsoft.com/office/drawing/2014/main" val="2334789649"/>
                    </a:ext>
                  </a:extLst>
                </a:gridCol>
                <a:gridCol w="208280">
                  <a:extLst>
                    <a:ext uri="{9D8B030D-6E8A-4147-A177-3AD203B41FA5}">
                      <a16:colId xmlns:a16="http://schemas.microsoft.com/office/drawing/2014/main" val="1438782837"/>
                    </a:ext>
                  </a:extLst>
                </a:gridCol>
                <a:gridCol w="208280">
                  <a:extLst>
                    <a:ext uri="{9D8B030D-6E8A-4147-A177-3AD203B41FA5}">
                      <a16:colId xmlns:a16="http://schemas.microsoft.com/office/drawing/2014/main" val="3546404138"/>
                    </a:ext>
                  </a:extLst>
                </a:gridCol>
                <a:gridCol w="208280">
                  <a:extLst>
                    <a:ext uri="{9D8B030D-6E8A-4147-A177-3AD203B41FA5}">
                      <a16:colId xmlns:a16="http://schemas.microsoft.com/office/drawing/2014/main" val="799817308"/>
                    </a:ext>
                  </a:extLst>
                </a:gridCol>
                <a:gridCol w="208280">
                  <a:extLst>
                    <a:ext uri="{9D8B030D-6E8A-4147-A177-3AD203B41FA5}">
                      <a16:colId xmlns:a16="http://schemas.microsoft.com/office/drawing/2014/main" val="582793508"/>
                    </a:ext>
                  </a:extLst>
                </a:gridCol>
                <a:gridCol w="208280">
                  <a:extLst>
                    <a:ext uri="{9D8B030D-6E8A-4147-A177-3AD203B41FA5}">
                      <a16:colId xmlns:a16="http://schemas.microsoft.com/office/drawing/2014/main" val="2369866861"/>
                    </a:ext>
                  </a:extLst>
                </a:gridCol>
                <a:gridCol w="208280">
                  <a:extLst>
                    <a:ext uri="{9D8B030D-6E8A-4147-A177-3AD203B41FA5}">
                      <a16:colId xmlns:a16="http://schemas.microsoft.com/office/drawing/2014/main" val="3824001641"/>
                    </a:ext>
                  </a:extLst>
                </a:gridCol>
                <a:gridCol w="208280">
                  <a:extLst>
                    <a:ext uri="{9D8B030D-6E8A-4147-A177-3AD203B41FA5}">
                      <a16:colId xmlns:a16="http://schemas.microsoft.com/office/drawing/2014/main" val="372850938"/>
                    </a:ext>
                  </a:extLst>
                </a:gridCol>
              </a:tblGrid>
              <a:tr h="0">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3915750537"/>
                  </a:ext>
                </a:extLst>
              </a:tr>
              <a:tr h="0">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299528007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334153713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2341751023"/>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139844728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extLst>
                  <a:ext uri="{0D108BD9-81ED-4DB2-BD59-A6C34878D82A}">
                    <a16:rowId xmlns:a16="http://schemas.microsoft.com/office/drawing/2014/main" val="110784314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tc>
                  <a:txBody>
                    <a:bodyPr/>
                    <a:lstStyle/>
                    <a:p>
                      <a:endParaRPr lang="en-US" sz="200"/>
                    </a:p>
                  </a:txBody>
                  <a:tcPr/>
                </a:tc>
                <a:extLst>
                  <a:ext uri="{0D108BD9-81ED-4DB2-BD59-A6C34878D82A}">
                    <a16:rowId xmlns:a16="http://schemas.microsoft.com/office/drawing/2014/main" val="1967231941"/>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3643086174"/>
                  </a:ext>
                </a:extLst>
              </a:tr>
            </a:tbl>
          </a:graphicData>
        </a:graphic>
      </p:graphicFrame>
      <p:pic>
        <p:nvPicPr>
          <p:cNvPr id="17" name="Picture 16">
            <a:extLst>
              <a:ext uri="{FF2B5EF4-FFF2-40B4-BE49-F238E27FC236}">
                <a16:creationId xmlns:a16="http://schemas.microsoft.com/office/drawing/2014/main" id="{A72CA199-5064-4F41-9458-0BD6C29AB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1422" y="4737505"/>
            <a:ext cx="427654" cy="258412"/>
          </a:xfrm>
          <a:prstGeom prst="rect">
            <a:avLst/>
          </a:prstGeom>
        </p:spPr>
      </p:pic>
      <p:pic>
        <p:nvPicPr>
          <p:cNvPr id="18" name="Picture 17">
            <a:extLst>
              <a:ext uri="{FF2B5EF4-FFF2-40B4-BE49-F238E27FC236}">
                <a16:creationId xmlns:a16="http://schemas.microsoft.com/office/drawing/2014/main" id="{0501E69C-24AE-A549-8FA7-07DDC22D9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4017" y="6208020"/>
            <a:ext cx="242821" cy="146726"/>
          </a:xfrm>
          <a:prstGeom prst="rect">
            <a:avLst/>
          </a:prstGeom>
        </p:spPr>
      </p:pic>
      <p:graphicFrame>
        <p:nvGraphicFramePr>
          <p:cNvPr id="19" name="Table 18">
            <a:extLst>
              <a:ext uri="{FF2B5EF4-FFF2-40B4-BE49-F238E27FC236}">
                <a16:creationId xmlns:a16="http://schemas.microsoft.com/office/drawing/2014/main" id="{F345B3CF-7403-9546-B6FA-95C843CE9842}"/>
              </a:ext>
            </a:extLst>
          </p:cNvPr>
          <p:cNvGraphicFramePr>
            <a:graphicFrameLocks noGrp="1"/>
          </p:cNvGraphicFramePr>
          <p:nvPr/>
        </p:nvGraphicFramePr>
        <p:xfrm>
          <a:off x="7048171" y="3120974"/>
          <a:ext cx="2082800" cy="97536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3269001565"/>
                    </a:ext>
                  </a:extLst>
                </a:gridCol>
                <a:gridCol w="208280">
                  <a:extLst>
                    <a:ext uri="{9D8B030D-6E8A-4147-A177-3AD203B41FA5}">
                      <a16:colId xmlns:a16="http://schemas.microsoft.com/office/drawing/2014/main" val="705637769"/>
                    </a:ext>
                  </a:extLst>
                </a:gridCol>
                <a:gridCol w="208280">
                  <a:extLst>
                    <a:ext uri="{9D8B030D-6E8A-4147-A177-3AD203B41FA5}">
                      <a16:colId xmlns:a16="http://schemas.microsoft.com/office/drawing/2014/main" val="2334789649"/>
                    </a:ext>
                  </a:extLst>
                </a:gridCol>
                <a:gridCol w="208280">
                  <a:extLst>
                    <a:ext uri="{9D8B030D-6E8A-4147-A177-3AD203B41FA5}">
                      <a16:colId xmlns:a16="http://schemas.microsoft.com/office/drawing/2014/main" val="1438782837"/>
                    </a:ext>
                  </a:extLst>
                </a:gridCol>
                <a:gridCol w="208280">
                  <a:extLst>
                    <a:ext uri="{9D8B030D-6E8A-4147-A177-3AD203B41FA5}">
                      <a16:colId xmlns:a16="http://schemas.microsoft.com/office/drawing/2014/main" val="3546404138"/>
                    </a:ext>
                  </a:extLst>
                </a:gridCol>
                <a:gridCol w="208280">
                  <a:extLst>
                    <a:ext uri="{9D8B030D-6E8A-4147-A177-3AD203B41FA5}">
                      <a16:colId xmlns:a16="http://schemas.microsoft.com/office/drawing/2014/main" val="799817308"/>
                    </a:ext>
                  </a:extLst>
                </a:gridCol>
                <a:gridCol w="208280">
                  <a:extLst>
                    <a:ext uri="{9D8B030D-6E8A-4147-A177-3AD203B41FA5}">
                      <a16:colId xmlns:a16="http://schemas.microsoft.com/office/drawing/2014/main" val="582793508"/>
                    </a:ext>
                  </a:extLst>
                </a:gridCol>
                <a:gridCol w="208280">
                  <a:extLst>
                    <a:ext uri="{9D8B030D-6E8A-4147-A177-3AD203B41FA5}">
                      <a16:colId xmlns:a16="http://schemas.microsoft.com/office/drawing/2014/main" val="2369866861"/>
                    </a:ext>
                  </a:extLst>
                </a:gridCol>
                <a:gridCol w="208280">
                  <a:extLst>
                    <a:ext uri="{9D8B030D-6E8A-4147-A177-3AD203B41FA5}">
                      <a16:colId xmlns:a16="http://schemas.microsoft.com/office/drawing/2014/main" val="3824001641"/>
                    </a:ext>
                  </a:extLst>
                </a:gridCol>
                <a:gridCol w="208280">
                  <a:extLst>
                    <a:ext uri="{9D8B030D-6E8A-4147-A177-3AD203B41FA5}">
                      <a16:colId xmlns:a16="http://schemas.microsoft.com/office/drawing/2014/main" val="372850938"/>
                    </a:ext>
                  </a:extLst>
                </a:gridCol>
              </a:tblGrid>
              <a:tr h="0">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3915750537"/>
                  </a:ext>
                </a:extLst>
              </a:tr>
              <a:tr h="0">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299528007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334153713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extLst>
                  <a:ext uri="{0D108BD9-81ED-4DB2-BD59-A6C34878D82A}">
                    <a16:rowId xmlns:a16="http://schemas.microsoft.com/office/drawing/2014/main" val="2341751023"/>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139844728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extLst>
                  <a:ext uri="{0D108BD9-81ED-4DB2-BD59-A6C34878D82A}">
                    <a16:rowId xmlns:a16="http://schemas.microsoft.com/office/drawing/2014/main" val="1107843148"/>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tc>
                  <a:txBody>
                    <a:bodyPr/>
                    <a:lstStyle/>
                    <a:p>
                      <a:endParaRPr lang="en-US" sz="200"/>
                    </a:p>
                  </a:txBody>
                  <a:tcPr/>
                </a:tc>
                <a:extLst>
                  <a:ext uri="{0D108BD9-81ED-4DB2-BD59-A6C34878D82A}">
                    <a16:rowId xmlns:a16="http://schemas.microsoft.com/office/drawing/2014/main" val="1967231941"/>
                  </a:ext>
                </a:extLst>
              </a:tr>
              <a:tr h="0">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3643086174"/>
                  </a:ext>
                </a:extLst>
              </a:tr>
            </a:tbl>
          </a:graphicData>
        </a:graphic>
      </p:graphicFrame>
      <p:graphicFrame>
        <p:nvGraphicFramePr>
          <p:cNvPr id="20" name="Table 19">
            <a:extLst>
              <a:ext uri="{FF2B5EF4-FFF2-40B4-BE49-F238E27FC236}">
                <a16:creationId xmlns:a16="http://schemas.microsoft.com/office/drawing/2014/main" id="{ADC28B24-F3B4-F14B-B5E9-846F90780E65}"/>
              </a:ext>
            </a:extLst>
          </p:cNvPr>
          <p:cNvGraphicFramePr>
            <a:graphicFrameLocks noGrp="1"/>
          </p:cNvGraphicFramePr>
          <p:nvPr/>
        </p:nvGraphicFramePr>
        <p:xfrm>
          <a:off x="9415155" y="2017668"/>
          <a:ext cx="2084830" cy="2441442"/>
        </p:xfrm>
        <a:graphic>
          <a:graphicData uri="http://schemas.openxmlformats.org/drawingml/2006/table">
            <a:tbl>
              <a:tblPr firstRow="1" bandRow="1">
                <a:tableStyleId>{284E427A-3D55-4303-BF80-6455036E1DE7}</a:tableStyleId>
              </a:tblPr>
              <a:tblGrid>
                <a:gridCol w="208483">
                  <a:extLst>
                    <a:ext uri="{9D8B030D-6E8A-4147-A177-3AD203B41FA5}">
                      <a16:colId xmlns:a16="http://schemas.microsoft.com/office/drawing/2014/main" val="3269001565"/>
                    </a:ext>
                  </a:extLst>
                </a:gridCol>
                <a:gridCol w="208483">
                  <a:extLst>
                    <a:ext uri="{9D8B030D-6E8A-4147-A177-3AD203B41FA5}">
                      <a16:colId xmlns:a16="http://schemas.microsoft.com/office/drawing/2014/main" val="705637769"/>
                    </a:ext>
                  </a:extLst>
                </a:gridCol>
                <a:gridCol w="208483">
                  <a:extLst>
                    <a:ext uri="{9D8B030D-6E8A-4147-A177-3AD203B41FA5}">
                      <a16:colId xmlns:a16="http://schemas.microsoft.com/office/drawing/2014/main" val="2334789649"/>
                    </a:ext>
                  </a:extLst>
                </a:gridCol>
                <a:gridCol w="208483">
                  <a:extLst>
                    <a:ext uri="{9D8B030D-6E8A-4147-A177-3AD203B41FA5}">
                      <a16:colId xmlns:a16="http://schemas.microsoft.com/office/drawing/2014/main" val="1438782837"/>
                    </a:ext>
                  </a:extLst>
                </a:gridCol>
                <a:gridCol w="208483">
                  <a:extLst>
                    <a:ext uri="{9D8B030D-6E8A-4147-A177-3AD203B41FA5}">
                      <a16:colId xmlns:a16="http://schemas.microsoft.com/office/drawing/2014/main" val="3546404138"/>
                    </a:ext>
                  </a:extLst>
                </a:gridCol>
                <a:gridCol w="208483">
                  <a:extLst>
                    <a:ext uri="{9D8B030D-6E8A-4147-A177-3AD203B41FA5}">
                      <a16:colId xmlns:a16="http://schemas.microsoft.com/office/drawing/2014/main" val="799817308"/>
                    </a:ext>
                  </a:extLst>
                </a:gridCol>
                <a:gridCol w="208483">
                  <a:extLst>
                    <a:ext uri="{9D8B030D-6E8A-4147-A177-3AD203B41FA5}">
                      <a16:colId xmlns:a16="http://schemas.microsoft.com/office/drawing/2014/main" val="582793508"/>
                    </a:ext>
                  </a:extLst>
                </a:gridCol>
                <a:gridCol w="208483">
                  <a:extLst>
                    <a:ext uri="{9D8B030D-6E8A-4147-A177-3AD203B41FA5}">
                      <a16:colId xmlns:a16="http://schemas.microsoft.com/office/drawing/2014/main" val="2369866861"/>
                    </a:ext>
                  </a:extLst>
                </a:gridCol>
                <a:gridCol w="208483">
                  <a:extLst>
                    <a:ext uri="{9D8B030D-6E8A-4147-A177-3AD203B41FA5}">
                      <a16:colId xmlns:a16="http://schemas.microsoft.com/office/drawing/2014/main" val="3824001641"/>
                    </a:ext>
                  </a:extLst>
                </a:gridCol>
                <a:gridCol w="208483">
                  <a:extLst>
                    <a:ext uri="{9D8B030D-6E8A-4147-A177-3AD203B41FA5}">
                      <a16:colId xmlns:a16="http://schemas.microsoft.com/office/drawing/2014/main" val="372850938"/>
                    </a:ext>
                  </a:extLst>
                </a:gridCol>
              </a:tblGrid>
              <a:tr h="122072">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3915750537"/>
                  </a:ext>
                </a:extLst>
              </a:tr>
              <a:tr h="122072">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2995280078"/>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3341537138"/>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2341751023"/>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extLst>
                  <a:ext uri="{0D108BD9-81ED-4DB2-BD59-A6C34878D82A}">
                    <a16:rowId xmlns:a16="http://schemas.microsoft.com/office/drawing/2014/main" val="1398447288"/>
                  </a:ext>
                </a:extLst>
              </a:tr>
              <a:tr h="488290">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1107843148"/>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tc>
                  <a:txBody>
                    <a:bodyPr/>
                    <a:lstStyle/>
                    <a:p>
                      <a:endParaRPr lang="en-US" sz="200"/>
                    </a:p>
                  </a:txBody>
                  <a:tcPr/>
                </a:tc>
                <a:extLst>
                  <a:ext uri="{0D108BD9-81ED-4DB2-BD59-A6C34878D82A}">
                    <a16:rowId xmlns:a16="http://schemas.microsoft.com/office/drawing/2014/main" val="1967231941"/>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3643086174"/>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770787299"/>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2372644772"/>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1961661178"/>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2228898263"/>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3492250511"/>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210734075"/>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831090083"/>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2705421837"/>
                  </a:ext>
                </a:extLst>
              </a:tr>
              <a:tr h="122072">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a:p>
                  </a:txBody>
                  <a:tcPr/>
                </a:tc>
                <a:tc>
                  <a:txBody>
                    <a:bodyPr/>
                    <a:lstStyle/>
                    <a:p>
                      <a:endParaRPr lang="en-US" sz="200" dirty="0"/>
                    </a:p>
                  </a:txBody>
                  <a:tcPr/>
                </a:tc>
                <a:tc>
                  <a:txBody>
                    <a:bodyPr/>
                    <a:lstStyle/>
                    <a:p>
                      <a:endParaRPr lang="en-US" sz="200" dirty="0"/>
                    </a:p>
                  </a:txBody>
                  <a:tcPr/>
                </a:tc>
                <a:tc>
                  <a:txBody>
                    <a:bodyPr/>
                    <a:lstStyle/>
                    <a:p>
                      <a:endParaRPr lang="en-US" sz="200" dirty="0"/>
                    </a:p>
                  </a:txBody>
                  <a:tcPr/>
                </a:tc>
                <a:extLst>
                  <a:ext uri="{0D108BD9-81ED-4DB2-BD59-A6C34878D82A}">
                    <a16:rowId xmlns:a16="http://schemas.microsoft.com/office/drawing/2014/main" val="519491812"/>
                  </a:ext>
                </a:extLst>
              </a:tr>
            </a:tbl>
          </a:graphicData>
        </a:graphic>
      </p:graphicFrame>
      <p:pic>
        <p:nvPicPr>
          <p:cNvPr id="22" name="Picture 21">
            <a:extLst>
              <a:ext uri="{FF2B5EF4-FFF2-40B4-BE49-F238E27FC236}">
                <a16:creationId xmlns:a16="http://schemas.microsoft.com/office/drawing/2014/main" id="{364C88AB-9B0A-4D4A-9CAA-02A643498E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58112" y="3479541"/>
            <a:ext cx="326073" cy="495414"/>
          </a:xfrm>
          <a:prstGeom prst="rect">
            <a:avLst/>
          </a:prstGeom>
        </p:spPr>
      </p:pic>
      <p:sp>
        <p:nvSpPr>
          <p:cNvPr id="24" name="Rounded Rectangle 23">
            <a:extLst>
              <a:ext uri="{FF2B5EF4-FFF2-40B4-BE49-F238E27FC236}">
                <a16:creationId xmlns:a16="http://schemas.microsoft.com/office/drawing/2014/main" id="{512EFAEE-4253-6A47-B9A5-7DA37931CC15}"/>
              </a:ext>
            </a:extLst>
          </p:cNvPr>
          <p:cNvSpPr/>
          <p:nvPr/>
        </p:nvSpPr>
        <p:spPr>
          <a:xfrm>
            <a:off x="7013439" y="6965111"/>
            <a:ext cx="1783975" cy="2751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art 22">
            <a:extLst>
              <a:ext uri="{FF2B5EF4-FFF2-40B4-BE49-F238E27FC236}">
                <a16:creationId xmlns:a16="http://schemas.microsoft.com/office/drawing/2014/main" id="{CB218D94-B032-E142-843B-D664F3DCD61A}"/>
              </a:ext>
            </a:extLst>
          </p:cNvPr>
          <p:cNvSpPr/>
          <p:nvPr/>
        </p:nvSpPr>
        <p:spPr>
          <a:xfrm>
            <a:off x="11532713" y="6362128"/>
            <a:ext cx="744831" cy="62689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0276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A840-BACC-7B4B-8340-3CA91C9E83DE}"/>
              </a:ext>
            </a:extLst>
          </p:cNvPr>
          <p:cNvSpPr>
            <a:spLocks noGrp="1"/>
          </p:cNvSpPr>
          <p:nvPr>
            <p:ph type="title"/>
          </p:nvPr>
        </p:nvSpPr>
        <p:spPr/>
        <p:txBody>
          <a:bodyPr/>
          <a:lstStyle/>
          <a:p>
            <a:r>
              <a:rPr lang="en-US" dirty="0"/>
              <a:t>Be intentional</a:t>
            </a:r>
          </a:p>
        </p:txBody>
      </p:sp>
    </p:spTree>
    <p:extLst>
      <p:ext uri="{BB962C8B-B14F-4D97-AF65-F5344CB8AC3E}">
        <p14:creationId xmlns:p14="http://schemas.microsoft.com/office/powerpoint/2010/main" val="33057366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C4BF-B0F3-D94E-A40D-D4387CCF7089}"/>
              </a:ext>
            </a:extLst>
          </p:cNvPr>
          <p:cNvSpPr>
            <a:spLocks noGrp="1"/>
          </p:cNvSpPr>
          <p:nvPr>
            <p:ph type="title"/>
          </p:nvPr>
        </p:nvSpPr>
        <p:spPr/>
        <p:txBody>
          <a:bodyPr/>
          <a:lstStyle/>
          <a:p>
            <a:r>
              <a:rPr lang="en-US" dirty="0"/>
              <a:t>Grouping</a:t>
            </a:r>
          </a:p>
        </p:txBody>
      </p:sp>
    </p:spTree>
    <p:extLst>
      <p:ext uri="{BB962C8B-B14F-4D97-AF65-F5344CB8AC3E}">
        <p14:creationId xmlns:p14="http://schemas.microsoft.com/office/powerpoint/2010/main" val="302947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312F-1827-F545-A3DC-C8B3C97E8C3A}"/>
              </a:ext>
            </a:extLst>
          </p:cNvPr>
          <p:cNvSpPr>
            <a:spLocks noGrp="1"/>
          </p:cNvSpPr>
          <p:nvPr>
            <p:ph type="title"/>
          </p:nvPr>
        </p:nvSpPr>
        <p:spPr/>
        <p:txBody>
          <a:bodyPr/>
          <a:lstStyle/>
          <a:p>
            <a:r>
              <a:rPr lang="en-US" dirty="0"/>
              <a:t>Posters can</a:t>
            </a:r>
          </a:p>
        </p:txBody>
      </p:sp>
      <p:sp>
        <p:nvSpPr>
          <p:cNvPr id="3" name="Text Placeholder 2">
            <a:extLst>
              <a:ext uri="{FF2B5EF4-FFF2-40B4-BE49-F238E27FC236}">
                <a16:creationId xmlns:a16="http://schemas.microsoft.com/office/drawing/2014/main" id="{233066D7-0CB9-7343-82B8-A832C6711632}"/>
              </a:ext>
            </a:extLst>
          </p:cNvPr>
          <p:cNvSpPr>
            <a:spLocks noGrp="1"/>
          </p:cNvSpPr>
          <p:nvPr>
            <p:ph type="body" idx="1"/>
          </p:nvPr>
        </p:nvSpPr>
        <p:spPr/>
        <p:txBody>
          <a:bodyPr/>
          <a:lstStyle/>
          <a:p>
            <a:r>
              <a:rPr lang="en-US" dirty="0"/>
              <a:t>Focus on a single aspect of your work</a:t>
            </a:r>
          </a:p>
          <a:p>
            <a:r>
              <a:rPr lang="en-US" dirty="0"/>
              <a:t>Invite conversation</a:t>
            </a:r>
          </a:p>
          <a:p>
            <a:r>
              <a:rPr lang="en-US" dirty="0"/>
              <a:t>Present unfinished work</a:t>
            </a:r>
          </a:p>
          <a:p>
            <a:r>
              <a:rPr lang="en-US" dirty="0"/>
              <a:t>Be smaller in scope than a paper</a:t>
            </a:r>
          </a:p>
          <a:p>
            <a:r>
              <a:rPr lang="en-US" dirty="0"/>
              <a:t>Be like a visual abstract</a:t>
            </a:r>
          </a:p>
          <a:p>
            <a:r>
              <a:rPr lang="en-US" dirty="0"/>
              <a:t>Be results focused</a:t>
            </a:r>
          </a:p>
          <a:p>
            <a:r>
              <a:rPr lang="en-US" dirty="0"/>
              <a:t>Be methods focused</a:t>
            </a:r>
          </a:p>
          <a:p>
            <a:r>
              <a:rPr lang="en-US" dirty="0"/>
              <a:t>Present a program or other content that doesn’t fit a research paper</a:t>
            </a:r>
          </a:p>
        </p:txBody>
      </p:sp>
    </p:spTree>
    <p:extLst>
      <p:ext uri="{BB962C8B-B14F-4D97-AF65-F5344CB8AC3E}">
        <p14:creationId xmlns:p14="http://schemas.microsoft.com/office/powerpoint/2010/main" val="1330281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134-46F0-CB44-A68C-974079BBD4C3}"/>
              </a:ext>
            </a:extLst>
          </p:cNvPr>
          <p:cNvSpPr>
            <a:spLocks noGrp="1"/>
          </p:cNvSpPr>
          <p:nvPr>
            <p:ph type="title"/>
          </p:nvPr>
        </p:nvSpPr>
        <p:spPr/>
        <p:txBody>
          <a:bodyPr/>
          <a:lstStyle/>
          <a:p>
            <a:r>
              <a:rPr lang="en-US" dirty="0"/>
              <a:t>Similarity- Size</a:t>
            </a:r>
          </a:p>
        </p:txBody>
      </p:sp>
      <p:sp>
        <p:nvSpPr>
          <p:cNvPr id="4" name="Process 3">
            <a:extLst>
              <a:ext uri="{FF2B5EF4-FFF2-40B4-BE49-F238E27FC236}">
                <a16:creationId xmlns:a16="http://schemas.microsoft.com/office/drawing/2014/main" id="{28656EE1-E5C8-A84B-AAA3-06D5A88A7699}"/>
              </a:ext>
            </a:extLst>
          </p:cNvPr>
          <p:cNvSpPr/>
          <p:nvPr/>
        </p:nvSpPr>
        <p:spPr>
          <a:xfrm>
            <a:off x="4797468" y="394569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D72A60A1-DA68-4F43-9420-6D1F874134E9}"/>
              </a:ext>
            </a:extLst>
          </p:cNvPr>
          <p:cNvSpPr/>
          <p:nvPr/>
        </p:nvSpPr>
        <p:spPr>
          <a:xfrm>
            <a:off x="6801633" y="308140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BA3A486D-D781-4343-BFDA-265ACB9EBAF0}"/>
              </a:ext>
            </a:extLst>
          </p:cNvPr>
          <p:cNvSpPr/>
          <p:nvPr/>
        </p:nvSpPr>
        <p:spPr>
          <a:xfrm>
            <a:off x="3116893" y="330895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D6E52478-27A4-E04D-A838-4C191C4F07BC}"/>
              </a:ext>
            </a:extLst>
          </p:cNvPr>
          <p:cNvSpPr/>
          <p:nvPr/>
        </p:nvSpPr>
        <p:spPr>
          <a:xfrm>
            <a:off x="5121058" y="244466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85868610-F0D9-E849-82E1-8F14B1EE3C11}"/>
              </a:ext>
            </a:extLst>
          </p:cNvPr>
          <p:cNvSpPr/>
          <p:nvPr/>
        </p:nvSpPr>
        <p:spPr>
          <a:xfrm>
            <a:off x="8204928" y="2730674"/>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FA8CD30E-3D70-0C48-BBF9-F69DA8EB2AC1}"/>
              </a:ext>
            </a:extLst>
          </p:cNvPr>
          <p:cNvSpPr/>
          <p:nvPr/>
        </p:nvSpPr>
        <p:spPr>
          <a:xfrm>
            <a:off x="10209093" y="186637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7C544871-954E-414D-A05E-FF14C5313B35}"/>
              </a:ext>
            </a:extLst>
          </p:cNvPr>
          <p:cNvSpPr/>
          <p:nvPr/>
        </p:nvSpPr>
        <p:spPr>
          <a:xfrm>
            <a:off x="5942936" y="5266704"/>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CD77EDE-B774-6A4C-BB8A-3A2CB50652B6}"/>
              </a:ext>
            </a:extLst>
          </p:cNvPr>
          <p:cNvSpPr/>
          <p:nvPr/>
        </p:nvSpPr>
        <p:spPr>
          <a:xfrm>
            <a:off x="7947101" y="440240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51A39BCE-FAEB-2A48-A3CF-E2A42CE1B3BF}"/>
              </a:ext>
            </a:extLst>
          </p:cNvPr>
          <p:cNvSpPr/>
          <p:nvPr/>
        </p:nvSpPr>
        <p:spPr>
          <a:xfrm>
            <a:off x="1517854" y="5488488"/>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12E6381E-F5DC-3F48-AEA4-052917CD49C0}"/>
              </a:ext>
            </a:extLst>
          </p:cNvPr>
          <p:cNvSpPr/>
          <p:nvPr/>
        </p:nvSpPr>
        <p:spPr>
          <a:xfrm>
            <a:off x="3522019" y="462419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CF6EF66B-83A0-2A40-B8F7-200E911A92CF}"/>
              </a:ext>
            </a:extLst>
          </p:cNvPr>
          <p:cNvSpPr/>
          <p:nvPr/>
        </p:nvSpPr>
        <p:spPr>
          <a:xfrm>
            <a:off x="2150301" y="189436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rocess 27">
            <a:extLst>
              <a:ext uri="{FF2B5EF4-FFF2-40B4-BE49-F238E27FC236}">
                <a16:creationId xmlns:a16="http://schemas.microsoft.com/office/drawing/2014/main" id="{15A86835-738A-EA49-9E50-CF3F7C00F18D}"/>
              </a:ext>
            </a:extLst>
          </p:cNvPr>
          <p:cNvSpPr/>
          <p:nvPr/>
        </p:nvSpPr>
        <p:spPr>
          <a:xfrm>
            <a:off x="3505200" y="120249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B20B6616-6C9F-E94B-BC87-73B9AED3B50C}"/>
              </a:ext>
            </a:extLst>
          </p:cNvPr>
          <p:cNvSpPr/>
          <p:nvPr/>
        </p:nvSpPr>
        <p:spPr>
          <a:xfrm>
            <a:off x="10815064" y="5648748"/>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rocess 30">
            <a:extLst>
              <a:ext uri="{FF2B5EF4-FFF2-40B4-BE49-F238E27FC236}">
                <a16:creationId xmlns:a16="http://schemas.microsoft.com/office/drawing/2014/main" id="{4D2060D4-F964-EF44-A4EF-9FDE1EC7A676}"/>
              </a:ext>
            </a:extLst>
          </p:cNvPr>
          <p:cNvSpPr/>
          <p:nvPr/>
        </p:nvSpPr>
        <p:spPr>
          <a:xfrm>
            <a:off x="10058117" y="3058516"/>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rocess 31">
            <a:extLst>
              <a:ext uri="{FF2B5EF4-FFF2-40B4-BE49-F238E27FC236}">
                <a16:creationId xmlns:a16="http://schemas.microsoft.com/office/drawing/2014/main" id="{2F37B167-6A50-7D49-A004-112DC581AFAF}"/>
              </a:ext>
            </a:extLst>
          </p:cNvPr>
          <p:cNvSpPr/>
          <p:nvPr/>
        </p:nvSpPr>
        <p:spPr>
          <a:xfrm>
            <a:off x="10888251" y="410178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165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134-46F0-CB44-A68C-974079BBD4C3}"/>
              </a:ext>
            </a:extLst>
          </p:cNvPr>
          <p:cNvSpPr>
            <a:spLocks noGrp="1"/>
          </p:cNvSpPr>
          <p:nvPr>
            <p:ph type="title"/>
          </p:nvPr>
        </p:nvSpPr>
        <p:spPr/>
        <p:txBody>
          <a:bodyPr/>
          <a:lstStyle/>
          <a:p>
            <a:r>
              <a:rPr lang="en-US" dirty="0"/>
              <a:t>Similarity- Shape</a:t>
            </a:r>
          </a:p>
        </p:txBody>
      </p:sp>
      <p:sp>
        <p:nvSpPr>
          <p:cNvPr id="5" name="Process 4">
            <a:extLst>
              <a:ext uri="{FF2B5EF4-FFF2-40B4-BE49-F238E27FC236}">
                <a16:creationId xmlns:a16="http://schemas.microsoft.com/office/drawing/2014/main" id="{D72A60A1-DA68-4F43-9420-6D1F874134E9}"/>
              </a:ext>
            </a:extLst>
          </p:cNvPr>
          <p:cNvSpPr/>
          <p:nvPr/>
        </p:nvSpPr>
        <p:spPr>
          <a:xfrm>
            <a:off x="7101506" y="266853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D6E52478-27A4-E04D-A838-4C191C4F07BC}"/>
              </a:ext>
            </a:extLst>
          </p:cNvPr>
          <p:cNvSpPr/>
          <p:nvPr/>
        </p:nvSpPr>
        <p:spPr>
          <a:xfrm>
            <a:off x="5121058" y="244466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FA8CD30E-3D70-0C48-BBF9-F69DA8EB2AC1}"/>
              </a:ext>
            </a:extLst>
          </p:cNvPr>
          <p:cNvSpPr/>
          <p:nvPr/>
        </p:nvSpPr>
        <p:spPr>
          <a:xfrm>
            <a:off x="9693439" y="150031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CD77EDE-B774-6A4C-BB8A-3A2CB50652B6}"/>
              </a:ext>
            </a:extLst>
          </p:cNvPr>
          <p:cNvSpPr/>
          <p:nvPr/>
        </p:nvSpPr>
        <p:spPr>
          <a:xfrm>
            <a:off x="7129867" y="4524316"/>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12E6381E-F5DC-3F48-AEA4-052917CD49C0}"/>
              </a:ext>
            </a:extLst>
          </p:cNvPr>
          <p:cNvSpPr/>
          <p:nvPr/>
        </p:nvSpPr>
        <p:spPr>
          <a:xfrm>
            <a:off x="3782623" y="4358566"/>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CF6EF66B-83A0-2A40-B8F7-200E911A92CF}"/>
              </a:ext>
            </a:extLst>
          </p:cNvPr>
          <p:cNvSpPr/>
          <p:nvPr/>
        </p:nvSpPr>
        <p:spPr>
          <a:xfrm>
            <a:off x="2150301" y="189436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rocess 27">
            <a:extLst>
              <a:ext uri="{FF2B5EF4-FFF2-40B4-BE49-F238E27FC236}">
                <a16:creationId xmlns:a16="http://schemas.microsoft.com/office/drawing/2014/main" id="{15A86835-738A-EA49-9E50-CF3F7C00F18D}"/>
              </a:ext>
            </a:extLst>
          </p:cNvPr>
          <p:cNvSpPr/>
          <p:nvPr/>
        </p:nvSpPr>
        <p:spPr>
          <a:xfrm>
            <a:off x="3505200" y="120249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rocess 30">
            <a:extLst>
              <a:ext uri="{FF2B5EF4-FFF2-40B4-BE49-F238E27FC236}">
                <a16:creationId xmlns:a16="http://schemas.microsoft.com/office/drawing/2014/main" id="{4D2060D4-F964-EF44-A4EF-9FDE1EC7A676}"/>
              </a:ext>
            </a:extLst>
          </p:cNvPr>
          <p:cNvSpPr/>
          <p:nvPr/>
        </p:nvSpPr>
        <p:spPr>
          <a:xfrm>
            <a:off x="8566300" y="280173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rocess 31">
            <a:extLst>
              <a:ext uri="{FF2B5EF4-FFF2-40B4-BE49-F238E27FC236}">
                <a16:creationId xmlns:a16="http://schemas.microsoft.com/office/drawing/2014/main" id="{2F37B167-6A50-7D49-A004-112DC581AFAF}"/>
              </a:ext>
            </a:extLst>
          </p:cNvPr>
          <p:cNvSpPr/>
          <p:nvPr/>
        </p:nvSpPr>
        <p:spPr>
          <a:xfrm>
            <a:off x="10888251" y="410178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CC2ED46-DFA8-664C-8B7E-30DA489DFD66}"/>
              </a:ext>
            </a:extLst>
          </p:cNvPr>
          <p:cNvSpPr/>
          <p:nvPr/>
        </p:nvSpPr>
        <p:spPr>
          <a:xfrm>
            <a:off x="6176920" y="1454122"/>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62C90A4-D3EB-F345-ABF3-9F80D9517B9D}"/>
              </a:ext>
            </a:extLst>
          </p:cNvPr>
          <p:cNvSpPr/>
          <p:nvPr/>
        </p:nvSpPr>
        <p:spPr>
          <a:xfrm>
            <a:off x="5378885" y="4023398"/>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DFD4C1C-77E6-3946-9ED3-DBDF98A622BA}"/>
              </a:ext>
            </a:extLst>
          </p:cNvPr>
          <p:cNvSpPr/>
          <p:nvPr/>
        </p:nvSpPr>
        <p:spPr>
          <a:xfrm>
            <a:off x="7947966" y="2147325"/>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7B11BEB-1A0B-1346-99A0-6BBC47895708}"/>
              </a:ext>
            </a:extLst>
          </p:cNvPr>
          <p:cNvSpPr/>
          <p:nvPr/>
        </p:nvSpPr>
        <p:spPr>
          <a:xfrm>
            <a:off x="3261415" y="3026448"/>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AFA6B7-BA74-6747-BB1D-1842A6C119C5}"/>
              </a:ext>
            </a:extLst>
          </p:cNvPr>
          <p:cNvSpPr/>
          <p:nvPr/>
        </p:nvSpPr>
        <p:spPr>
          <a:xfrm>
            <a:off x="8875296" y="3542101"/>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7161D9F-9D50-7947-A132-03B5F32FC9E0}"/>
              </a:ext>
            </a:extLst>
          </p:cNvPr>
          <p:cNvSpPr/>
          <p:nvPr/>
        </p:nvSpPr>
        <p:spPr>
          <a:xfrm>
            <a:off x="2144747" y="5425487"/>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DBD359-5594-5A4A-ACAE-908DF962EC27}"/>
              </a:ext>
            </a:extLst>
          </p:cNvPr>
          <p:cNvSpPr/>
          <p:nvPr/>
        </p:nvSpPr>
        <p:spPr>
          <a:xfrm>
            <a:off x="7520735" y="3664093"/>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86C3CED-FC0F-F143-B0F9-F74BFCDA0062}"/>
              </a:ext>
            </a:extLst>
          </p:cNvPr>
          <p:cNvSpPr/>
          <p:nvPr/>
        </p:nvSpPr>
        <p:spPr>
          <a:xfrm>
            <a:off x="6510447" y="5425487"/>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FB41576A-DC31-AA41-A930-7C201BF82A09}"/>
              </a:ext>
            </a:extLst>
          </p:cNvPr>
          <p:cNvSpPr/>
          <p:nvPr/>
        </p:nvSpPr>
        <p:spPr>
          <a:xfrm>
            <a:off x="10536022" y="3194206"/>
            <a:ext cx="521208" cy="5212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77665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134-46F0-CB44-A68C-974079BBD4C3}"/>
              </a:ext>
            </a:extLst>
          </p:cNvPr>
          <p:cNvSpPr>
            <a:spLocks noGrp="1"/>
          </p:cNvSpPr>
          <p:nvPr>
            <p:ph type="title"/>
          </p:nvPr>
        </p:nvSpPr>
        <p:spPr/>
        <p:txBody>
          <a:bodyPr/>
          <a:lstStyle/>
          <a:p>
            <a:r>
              <a:rPr lang="en-US" dirty="0"/>
              <a:t>Similarity- Size &amp; Shape</a:t>
            </a:r>
          </a:p>
        </p:txBody>
      </p:sp>
      <p:sp>
        <p:nvSpPr>
          <p:cNvPr id="4" name="Process 3">
            <a:extLst>
              <a:ext uri="{FF2B5EF4-FFF2-40B4-BE49-F238E27FC236}">
                <a16:creationId xmlns:a16="http://schemas.microsoft.com/office/drawing/2014/main" id="{28656EE1-E5C8-A84B-AAA3-06D5A88A7699}"/>
              </a:ext>
            </a:extLst>
          </p:cNvPr>
          <p:cNvSpPr/>
          <p:nvPr/>
        </p:nvSpPr>
        <p:spPr>
          <a:xfrm>
            <a:off x="4797468" y="394569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D72A60A1-DA68-4F43-9420-6D1F874134E9}"/>
              </a:ext>
            </a:extLst>
          </p:cNvPr>
          <p:cNvSpPr/>
          <p:nvPr/>
        </p:nvSpPr>
        <p:spPr>
          <a:xfrm>
            <a:off x="6801633" y="308140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BA3A486D-D781-4343-BFDA-265ACB9EBAF0}"/>
              </a:ext>
            </a:extLst>
          </p:cNvPr>
          <p:cNvSpPr/>
          <p:nvPr/>
        </p:nvSpPr>
        <p:spPr>
          <a:xfrm>
            <a:off x="3116893" y="330895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D6E52478-27A4-E04D-A838-4C191C4F07BC}"/>
              </a:ext>
            </a:extLst>
          </p:cNvPr>
          <p:cNvSpPr/>
          <p:nvPr/>
        </p:nvSpPr>
        <p:spPr>
          <a:xfrm>
            <a:off x="5121058" y="244466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85868610-F0D9-E849-82E1-8F14B1EE3C11}"/>
              </a:ext>
            </a:extLst>
          </p:cNvPr>
          <p:cNvSpPr/>
          <p:nvPr/>
        </p:nvSpPr>
        <p:spPr>
          <a:xfrm>
            <a:off x="8204928" y="2730674"/>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FA8CD30E-3D70-0C48-BBF9-F69DA8EB2AC1}"/>
              </a:ext>
            </a:extLst>
          </p:cNvPr>
          <p:cNvSpPr/>
          <p:nvPr/>
        </p:nvSpPr>
        <p:spPr>
          <a:xfrm>
            <a:off x="10209093" y="186637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7C544871-954E-414D-A05E-FF14C5313B35}"/>
              </a:ext>
            </a:extLst>
          </p:cNvPr>
          <p:cNvSpPr/>
          <p:nvPr/>
        </p:nvSpPr>
        <p:spPr>
          <a:xfrm>
            <a:off x="5942936" y="5266704"/>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CD77EDE-B774-6A4C-BB8A-3A2CB50652B6}"/>
              </a:ext>
            </a:extLst>
          </p:cNvPr>
          <p:cNvSpPr/>
          <p:nvPr/>
        </p:nvSpPr>
        <p:spPr>
          <a:xfrm>
            <a:off x="7947101" y="440240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51A39BCE-FAEB-2A48-A3CF-E2A42CE1B3BF}"/>
              </a:ext>
            </a:extLst>
          </p:cNvPr>
          <p:cNvSpPr/>
          <p:nvPr/>
        </p:nvSpPr>
        <p:spPr>
          <a:xfrm>
            <a:off x="1517854" y="5488488"/>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12E6381E-F5DC-3F48-AEA4-052917CD49C0}"/>
              </a:ext>
            </a:extLst>
          </p:cNvPr>
          <p:cNvSpPr/>
          <p:nvPr/>
        </p:nvSpPr>
        <p:spPr>
          <a:xfrm>
            <a:off x="3522019" y="462419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7D1983A-B18F-8C49-8829-F5A93C01F572}"/>
              </a:ext>
            </a:extLst>
          </p:cNvPr>
          <p:cNvSpPr/>
          <p:nvPr/>
        </p:nvSpPr>
        <p:spPr>
          <a:xfrm>
            <a:off x="3116893" y="202921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E63D4BB-3D95-2A42-8065-0CE7A841A9A2}"/>
              </a:ext>
            </a:extLst>
          </p:cNvPr>
          <p:cNvSpPr/>
          <p:nvPr/>
        </p:nvSpPr>
        <p:spPr>
          <a:xfrm>
            <a:off x="6096000" y="3964488"/>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00EC2A-3A95-4D4B-936E-1E9BEEA7A739}"/>
              </a:ext>
            </a:extLst>
          </p:cNvPr>
          <p:cNvSpPr/>
          <p:nvPr/>
        </p:nvSpPr>
        <p:spPr>
          <a:xfrm>
            <a:off x="1544282" y="4148203"/>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301FFA-DFEF-4841-8C49-A267E91644BC}"/>
              </a:ext>
            </a:extLst>
          </p:cNvPr>
          <p:cNvSpPr/>
          <p:nvPr/>
        </p:nvSpPr>
        <p:spPr>
          <a:xfrm>
            <a:off x="4377846" y="542794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B16A71-35F1-F747-903E-F82DF4138E72}"/>
              </a:ext>
            </a:extLst>
          </p:cNvPr>
          <p:cNvSpPr/>
          <p:nvPr/>
        </p:nvSpPr>
        <p:spPr>
          <a:xfrm>
            <a:off x="4797468" y="1142278"/>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B0EFBFA-A61E-3245-9943-9B6929A5B30E}"/>
              </a:ext>
            </a:extLst>
          </p:cNvPr>
          <p:cNvSpPr/>
          <p:nvPr/>
        </p:nvSpPr>
        <p:spPr>
          <a:xfrm>
            <a:off x="7137748" y="1459282"/>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92A487-122D-0644-9138-DDF044AA68B6}"/>
              </a:ext>
            </a:extLst>
          </p:cNvPr>
          <p:cNvSpPr/>
          <p:nvPr/>
        </p:nvSpPr>
        <p:spPr>
          <a:xfrm>
            <a:off x="9657567" y="4042853"/>
            <a:ext cx="551526" cy="616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B25977-75F4-A942-95B1-EBC2DC41052E}"/>
              </a:ext>
            </a:extLst>
          </p:cNvPr>
          <p:cNvSpPr/>
          <p:nvPr/>
        </p:nvSpPr>
        <p:spPr>
          <a:xfrm>
            <a:off x="8818323" y="1479192"/>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871860A-AC72-7C43-8CBA-82142AEBFF3B}"/>
              </a:ext>
            </a:extLst>
          </p:cNvPr>
          <p:cNvSpPr/>
          <p:nvPr/>
        </p:nvSpPr>
        <p:spPr>
          <a:xfrm>
            <a:off x="7505012" y="542794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F5F817-83F4-B54F-B795-CC92A0AA382A}"/>
              </a:ext>
            </a:extLst>
          </p:cNvPr>
          <p:cNvSpPr/>
          <p:nvPr/>
        </p:nvSpPr>
        <p:spPr>
          <a:xfrm>
            <a:off x="3206663" y="550310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5914D3-BD6A-BE4F-B899-C63C32B74C6E}"/>
              </a:ext>
            </a:extLst>
          </p:cNvPr>
          <p:cNvSpPr/>
          <p:nvPr/>
        </p:nvSpPr>
        <p:spPr>
          <a:xfrm>
            <a:off x="2029216" y="3081402"/>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88DF75F-D0FC-3A4F-9BB7-9DB8780E7578}"/>
              </a:ext>
            </a:extLst>
          </p:cNvPr>
          <p:cNvSpPr/>
          <p:nvPr/>
        </p:nvSpPr>
        <p:spPr>
          <a:xfrm>
            <a:off x="9369849" y="5266704"/>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465FDCA-A458-934C-8B47-B4B6BE4F576D}"/>
              </a:ext>
            </a:extLst>
          </p:cNvPr>
          <p:cNvSpPr/>
          <p:nvPr/>
        </p:nvSpPr>
        <p:spPr>
          <a:xfrm>
            <a:off x="4525407" y="3113762"/>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CF6EF66B-83A0-2A40-B8F7-200E911A92CF}"/>
              </a:ext>
            </a:extLst>
          </p:cNvPr>
          <p:cNvSpPr/>
          <p:nvPr/>
        </p:nvSpPr>
        <p:spPr>
          <a:xfrm>
            <a:off x="2150301" y="189436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rocess 27">
            <a:extLst>
              <a:ext uri="{FF2B5EF4-FFF2-40B4-BE49-F238E27FC236}">
                <a16:creationId xmlns:a16="http://schemas.microsoft.com/office/drawing/2014/main" id="{15A86835-738A-EA49-9E50-CF3F7C00F18D}"/>
              </a:ext>
            </a:extLst>
          </p:cNvPr>
          <p:cNvSpPr/>
          <p:nvPr/>
        </p:nvSpPr>
        <p:spPr>
          <a:xfrm>
            <a:off x="3505200" y="120249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B20B6616-6C9F-E94B-BC87-73B9AED3B50C}"/>
              </a:ext>
            </a:extLst>
          </p:cNvPr>
          <p:cNvSpPr/>
          <p:nvPr/>
        </p:nvSpPr>
        <p:spPr>
          <a:xfrm>
            <a:off x="10815064" y="5648748"/>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7785C9A-993B-5146-ADFA-210064186C5E}"/>
              </a:ext>
            </a:extLst>
          </p:cNvPr>
          <p:cNvSpPr/>
          <p:nvPr/>
        </p:nvSpPr>
        <p:spPr>
          <a:xfrm>
            <a:off x="11073532" y="2899776"/>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rocess 30">
            <a:extLst>
              <a:ext uri="{FF2B5EF4-FFF2-40B4-BE49-F238E27FC236}">
                <a16:creationId xmlns:a16="http://schemas.microsoft.com/office/drawing/2014/main" id="{4D2060D4-F964-EF44-A4EF-9FDE1EC7A676}"/>
              </a:ext>
            </a:extLst>
          </p:cNvPr>
          <p:cNvSpPr/>
          <p:nvPr/>
        </p:nvSpPr>
        <p:spPr>
          <a:xfrm>
            <a:off x="10058117" y="3058516"/>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rocess 31">
            <a:extLst>
              <a:ext uri="{FF2B5EF4-FFF2-40B4-BE49-F238E27FC236}">
                <a16:creationId xmlns:a16="http://schemas.microsoft.com/office/drawing/2014/main" id="{2F37B167-6A50-7D49-A004-112DC581AFAF}"/>
              </a:ext>
            </a:extLst>
          </p:cNvPr>
          <p:cNvSpPr/>
          <p:nvPr/>
        </p:nvSpPr>
        <p:spPr>
          <a:xfrm>
            <a:off x="10888251" y="410178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24406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134-46F0-CB44-A68C-974079BBD4C3}"/>
              </a:ext>
            </a:extLst>
          </p:cNvPr>
          <p:cNvSpPr>
            <a:spLocks noGrp="1"/>
          </p:cNvSpPr>
          <p:nvPr>
            <p:ph type="title"/>
          </p:nvPr>
        </p:nvSpPr>
        <p:spPr/>
        <p:txBody>
          <a:bodyPr/>
          <a:lstStyle/>
          <a:p>
            <a:r>
              <a:rPr lang="en-US" dirty="0"/>
              <a:t>Similarity: Color Groups before Shape</a:t>
            </a:r>
          </a:p>
        </p:txBody>
      </p:sp>
      <p:sp>
        <p:nvSpPr>
          <p:cNvPr id="4" name="Process 3">
            <a:extLst>
              <a:ext uri="{FF2B5EF4-FFF2-40B4-BE49-F238E27FC236}">
                <a16:creationId xmlns:a16="http://schemas.microsoft.com/office/drawing/2014/main" id="{28656EE1-E5C8-A84B-AAA3-06D5A88A7699}"/>
              </a:ext>
            </a:extLst>
          </p:cNvPr>
          <p:cNvSpPr/>
          <p:nvPr/>
        </p:nvSpPr>
        <p:spPr>
          <a:xfrm>
            <a:off x="4797468" y="3945699"/>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D72A60A1-DA68-4F43-9420-6D1F874134E9}"/>
              </a:ext>
            </a:extLst>
          </p:cNvPr>
          <p:cNvSpPr/>
          <p:nvPr/>
        </p:nvSpPr>
        <p:spPr>
          <a:xfrm>
            <a:off x="6801633" y="308140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BA3A486D-D781-4343-BFDA-265ACB9EBAF0}"/>
              </a:ext>
            </a:extLst>
          </p:cNvPr>
          <p:cNvSpPr/>
          <p:nvPr/>
        </p:nvSpPr>
        <p:spPr>
          <a:xfrm>
            <a:off x="3116893" y="3308959"/>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D6E52478-27A4-E04D-A838-4C191C4F07BC}"/>
              </a:ext>
            </a:extLst>
          </p:cNvPr>
          <p:cNvSpPr/>
          <p:nvPr/>
        </p:nvSpPr>
        <p:spPr>
          <a:xfrm>
            <a:off x="5121058" y="244466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85868610-F0D9-E849-82E1-8F14B1EE3C11}"/>
              </a:ext>
            </a:extLst>
          </p:cNvPr>
          <p:cNvSpPr/>
          <p:nvPr/>
        </p:nvSpPr>
        <p:spPr>
          <a:xfrm>
            <a:off x="8204928" y="2730674"/>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FA8CD30E-3D70-0C48-BBF9-F69DA8EB2AC1}"/>
              </a:ext>
            </a:extLst>
          </p:cNvPr>
          <p:cNvSpPr/>
          <p:nvPr/>
        </p:nvSpPr>
        <p:spPr>
          <a:xfrm>
            <a:off x="10209093" y="1866378"/>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7C544871-954E-414D-A05E-FF14C5313B35}"/>
              </a:ext>
            </a:extLst>
          </p:cNvPr>
          <p:cNvSpPr/>
          <p:nvPr/>
        </p:nvSpPr>
        <p:spPr>
          <a:xfrm>
            <a:off x="5942936" y="5266704"/>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CD77EDE-B774-6A4C-BB8A-3A2CB50652B6}"/>
              </a:ext>
            </a:extLst>
          </p:cNvPr>
          <p:cNvSpPr/>
          <p:nvPr/>
        </p:nvSpPr>
        <p:spPr>
          <a:xfrm>
            <a:off x="7947101" y="440240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51A39BCE-FAEB-2A48-A3CF-E2A42CE1B3BF}"/>
              </a:ext>
            </a:extLst>
          </p:cNvPr>
          <p:cNvSpPr/>
          <p:nvPr/>
        </p:nvSpPr>
        <p:spPr>
          <a:xfrm>
            <a:off x="1517854" y="5488488"/>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12E6381E-F5DC-3F48-AEA4-052917CD49C0}"/>
              </a:ext>
            </a:extLst>
          </p:cNvPr>
          <p:cNvSpPr/>
          <p:nvPr/>
        </p:nvSpPr>
        <p:spPr>
          <a:xfrm>
            <a:off x="3522019" y="462419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7D1983A-B18F-8C49-8829-F5A93C01F572}"/>
              </a:ext>
            </a:extLst>
          </p:cNvPr>
          <p:cNvSpPr/>
          <p:nvPr/>
        </p:nvSpPr>
        <p:spPr>
          <a:xfrm>
            <a:off x="3116893" y="2029216"/>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E63D4BB-3D95-2A42-8065-0CE7A841A9A2}"/>
              </a:ext>
            </a:extLst>
          </p:cNvPr>
          <p:cNvSpPr/>
          <p:nvPr/>
        </p:nvSpPr>
        <p:spPr>
          <a:xfrm>
            <a:off x="6096000" y="396448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00EC2A-3A95-4D4B-936E-1E9BEEA7A739}"/>
              </a:ext>
            </a:extLst>
          </p:cNvPr>
          <p:cNvSpPr/>
          <p:nvPr/>
        </p:nvSpPr>
        <p:spPr>
          <a:xfrm>
            <a:off x="1544282" y="4148203"/>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301FFA-DFEF-4841-8C49-A267E91644BC}"/>
              </a:ext>
            </a:extLst>
          </p:cNvPr>
          <p:cNvSpPr/>
          <p:nvPr/>
        </p:nvSpPr>
        <p:spPr>
          <a:xfrm>
            <a:off x="4377846" y="5427946"/>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B16A71-35F1-F747-903E-F82DF4138E72}"/>
              </a:ext>
            </a:extLst>
          </p:cNvPr>
          <p:cNvSpPr/>
          <p:nvPr/>
        </p:nvSpPr>
        <p:spPr>
          <a:xfrm>
            <a:off x="4797468" y="114227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B0EFBFA-A61E-3245-9943-9B6929A5B30E}"/>
              </a:ext>
            </a:extLst>
          </p:cNvPr>
          <p:cNvSpPr/>
          <p:nvPr/>
        </p:nvSpPr>
        <p:spPr>
          <a:xfrm>
            <a:off x="7137748" y="1459282"/>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92A487-122D-0644-9138-DDF044AA68B6}"/>
              </a:ext>
            </a:extLst>
          </p:cNvPr>
          <p:cNvSpPr/>
          <p:nvPr/>
        </p:nvSpPr>
        <p:spPr>
          <a:xfrm>
            <a:off x="9657567" y="4042853"/>
            <a:ext cx="551526" cy="616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B25977-75F4-A942-95B1-EBC2DC41052E}"/>
              </a:ext>
            </a:extLst>
          </p:cNvPr>
          <p:cNvSpPr/>
          <p:nvPr/>
        </p:nvSpPr>
        <p:spPr>
          <a:xfrm>
            <a:off x="8818323" y="1479192"/>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871860A-AC72-7C43-8CBA-82142AEBFF3B}"/>
              </a:ext>
            </a:extLst>
          </p:cNvPr>
          <p:cNvSpPr/>
          <p:nvPr/>
        </p:nvSpPr>
        <p:spPr>
          <a:xfrm>
            <a:off x="7505012" y="5427946"/>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F5F817-83F4-B54F-B795-CC92A0AA382A}"/>
              </a:ext>
            </a:extLst>
          </p:cNvPr>
          <p:cNvSpPr/>
          <p:nvPr/>
        </p:nvSpPr>
        <p:spPr>
          <a:xfrm>
            <a:off x="3206663" y="550310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5914D3-BD6A-BE4F-B899-C63C32B74C6E}"/>
              </a:ext>
            </a:extLst>
          </p:cNvPr>
          <p:cNvSpPr/>
          <p:nvPr/>
        </p:nvSpPr>
        <p:spPr>
          <a:xfrm>
            <a:off x="2029216" y="3081402"/>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88DF75F-D0FC-3A4F-9BB7-9DB8780E7578}"/>
              </a:ext>
            </a:extLst>
          </p:cNvPr>
          <p:cNvSpPr/>
          <p:nvPr/>
        </p:nvSpPr>
        <p:spPr>
          <a:xfrm>
            <a:off x="9369849" y="5266704"/>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465FDCA-A458-934C-8B47-B4B6BE4F576D}"/>
              </a:ext>
            </a:extLst>
          </p:cNvPr>
          <p:cNvSpPr/>
          <p:nvPr/>
        </p:nvSpPr>
        <p:spPr>
          <a:xfrm>
            <a:off x="4525407" y="3113762"/>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CF6EF66B-83A0-2A40-B8F7-200E911A92CF}"/>
              </a:ext>
            </a:extLst>
          </p:cNvPr>
          <p:cNvSpPr/>
          <p:nvPr/>
        </p:nvSpPr>
        <p:spPr>
          <a:xfrm>
            <a:off x="2150301" y="1894362"/>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rocess 27">
            <a:extLst>
              <a:ext uri="{FF2B5EF4-FFF2-40B4-BE49-F238E27FC236}">
                <a16:creationId xmlns:a16="http://schemas.microsoft.com/office/drawing/2014/main" id="{15A86835-738A-EA49-9E50-CF3F7C00F18D}"/>
              </a:ext>
            </a:extLst>
          </p:cNvPr>
          <p:cNvSpPr/>
          <p:nvPr/>
        </p:nvSpPr>
        <p:spPr>
          <a:xfrm>
            <a:off x="3505200" y="120249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B20B6616-6C9F-E94B-BC87-73B9AED3B50C}"/>
              </a:ext>
            </a:extLst>
          </p:cNvPr>
          <p:cNvSpPr/>
          <p:nvPr/>
        </p:nvSpPr>
        <p:spPr>
          <a:xfrm>
            <a:off x="10815064" y="564874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7785C9A-993B-5146-ADFA-210064186C5E}"/>
              </a:ext>
            </a:extLst>
          </p:cNvPr>
          <p:cNvSpPr/>
          <p:nvPr/>
        </p:nvSpPr>
        <p:spPr>
          <a:xfrm>
            <a:off x="11073532" y="2899776"/>
            <a:ext cx="470508" cy="39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rocess 30">
            <a:extLst>
              <a:ext uri="{FF2B5EF4-FFF2-40B4-BE49-F238E27FC236}">
                <a16:creationId xmlns:a16="http://schemas.microsoft.com/office/drawing/2014/main" id="{4D2060D4-F964-EF44-A4EF-9FDE1EC7A676}"/>
              </a:ext>
            </a:extLst>
          </p:cNvPr>
          <p:cNvSpPr/>
          <p:nvPr/>
        </p:nvSpPr>
        <p:spPr>
          <a:xfrm>
            <a:off x="10058117" y="3058516"/>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rocess 31">
            <a:extLst>
              <a:ext uri="{FF2B5EF4-FFF2-40B4-BE49-F238E27FC236}">
                <a16:creationId xmlns:a16="http://schemas.microsoft.com/office/drawing/2014/main" id="{2F37B167-6A50-7D49-A004-112DC581AFAF}"/>
              </a:ext>
            </a:extLst>
          </p:cNvPr>
          <p:cNvSpPr/>
          <p:nvPr/>
        </p:nvSpPr>
        <p:spPr>
          <a:xfrm>
            <a:off x="10888251" y="410178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683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B134-46F0-CB44-A68C-974079BBD4C3}"/>
              </a:ext>
            </a:extLst>
          </p:cNvPr>
          <p:cNvSpPr>
            <a:spLocks noGrp="1"/>
          </p:cNvSpPr>
          <p:nvPr>
            <p:ph type="title"/>
          </p:nvPr>
        </p:nvSpPr>
        <p:spPr/>
        <p:txBody>
          <a:bodyPr/>
          <a:lstStyle/>
          <a:p>
            <a:r>
              <a:rPr lang="en-US" dirty="0"/>
              <a:t>Enclosure</a:t>
            </a:r>
          </a:p>
        </p:txBody>
      </p:sp>
      <p:sp>
        <p:nvSpPr>
          <p:cNvPr id="4" name="Process 3">
            <a:extLst>
              <a:ext uri="{FF2B5EF4-FFF2-40B4-BE49-F238E27FC236}">
                <a16:creationId xmlns:a16="http://schemas.microsoft.com/office/drawing/2014/main" id="{28656EE1-E5C8-A84B-AAA3-06D5A88A7699}"/>
              </a:ext>
            </a:extLst>
          </p:cNvPr>
          <p:cNvSpPr/>
          <p:nvPr/>
        </p:nvSpPr>
        <p:spPr>
          <a:xfrm>
            <a:off x="4797468" y="3945699"/>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D72A60A1-DA68-4F43-9420-6D1F874134E9}"/>
              </a:ext>
            </a:extLst>
          </p:cNvPr>
          <p:cNvSpPr/>
          <p:nvPr/>
        </p:nvSpPr>
        <p:spPr>
          <a:xfrm>
            <a:off x="6801633" y="308140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BA3A486D-D781-4343-BFDA-265ACB9EBAF0}"/>
              </a:ext>
            </a:extLst>
          </p:cNvPr>
          <p:cNvSpPr/>
          <p:nvPr/>
        </p:nvSpPr>
        <p:spPr>
          <a:xfrm>
            <a:off x="3116893" y="3308959"/>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D6E52478-27A4-E04D-A838-4C191C4F07BC}"/>
              </a:ext>
            </a:extLst>
          </p:cNvPr>
          <p:cNvSpPr/>
          <p:nvPr/>
        </p:nvSpPr>
        <p:spPr>
          <a:xfrm>
            <a:off x="5121058" y="244466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85868610-F0D9-E849-82E1-8F14B1EE3C11}"/>
              </a:ext>
            </a:extLst>
          </p:cNvPr>
          <p:cNvSpPr/>
          <p:nvPr/>
        </p:nvSpPr>
        <p:spPr>
          <a:xfrm>
            <a:off x="8204928" y="2730674"/>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FA8CD30E-3D70-0C48-BBF9-F69DA8EB2AC1}"/>
              </a:ext>
            </a:extLst>
          </p:cNvPr>
          <p:cNvSpPr/>
          <p:nvPr/>
        </p:nvSpPr>
        <p:spPr>
          <a:xfrm>
            <a:off x="10209093" y="1866378"/>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7C544871-954E-414D-A05E-FF14C5313B35}"/>
              </a:ext>
            </a:extLst>
          </p:cNvPr>
          <p:cNvSpPr/>
          <p:nvPr/>
        </p:nvSpPr>
        <p:spPr>
          <a:xfrm>
            <a:off x="5942936" y="5266704"/>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DCD77EDE-B774-6A4C-BB8A-3A2CB50652B6}"/>
              </a:ext>
            </a:extLst>
          </p:cNvPr>
          <p:cNvSpPr/>
          <p:nvPr/>
        </p:nvSpPr>
        <p:spPr>
          <a:xfrm>
            <a:off x="7947101" y="4402408"/>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51A39BCE-FAEB-2A48-A3CF-E2A42CE1B3BF}"/>
              </a:ext>
            </a:extLst>
          </p:cNvPr>
          <p:cNvSpPr/>
          <p:nvPr/>
        </p:nvSpPr>
        <p:spPr>
          <a:xfrm>
            <a:off x="1517854" y="5488488"/>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12E6381E-F5DC-3F48-AEA4-052917CD49C0}"/>
              </a:ext>
            </a:extLst>
          </p:cNvPr>
          <p:cNvSpPr/>
          <p:nvPr/>
        </p:nvSpPr>
        <p:spPr>
          <a:xfrm>
            <a:off x="3522019" y="4624192"/>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7D1983A-B18F-8C49-8829-F5A93C01F572}"/>
              </a:ext>
            </a:extLst>
          </p:cNvPr>
          <p:cNvSpPr/>
          <p:nvPr/>
        </p:nvSpPr>
        <p:spPr>
          <a:xfrm>
            <a:off x="3116893" y="2029216"/>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E63D4BB-3D95-2A42-8065-0CE7A841A9A2}"/>
              </a:ext>
            </a:extLst>
          </p:cNvPr>
          <p:cNvSpPr/>
          <p:nvPr/>
        </p:nvSpPr>
        <p:spPr>
          <a:xfrm>
            <a:off x="6096000" y="396448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C00EC2A-3A95-4D4B-936E-1E9BEEA7A739}"/>
              </a:ext>
            </a:extLst>
          </p:cNvPr>
          <p:cNvSpPr/>
          <p:nvPr/>
        </p:nvSpPr>
        <p:spPr>
          <a:xfrm>
            <a:off x="1544282" y="4148203"/>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301FFA-DFEF-4841-8C49-A267E91644BC}"/>
              </a:ext>
            </a:extLst>
          </p:cNvPr>
          <p:cNvSpPr/>
          <p:nvPr/>
        </p:nvSpPr>
        <p:spPr>
          <a:xfrm>
            <a:off x="4377846" y="5427946"/>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3B16A71-35F1-F747-903E-F82DF4138E72}"/>
              </a:ext>
            </a:extLst>
          </p:cNvPr>
          <p:cNvSpPr/>
          <p:nvPr/>
        </p:nvSpPr>
        <p:spPr>
          <a:xfrm>
            <a:off x="5465108" y="1133759"/>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B0EFBFA-A61E-3245-9943-9B6929A5B30E}"/>
              </a:ext>
            </a:extLst>
          </p:cNvPr>
          <p:cNvSpPr/>
          <p:nvPr/>
        </p:nvSpPr>
        <p:spPr>
          <a:xfrm>
            <a:off x="7137748" y="1459282"/>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192A487-122D-0644-9138-DDF044AA68B6}"/>
              </a:ext>
            </a:extLst>
          </p:cNvPr>
          <p:cNvSpPr/>
          <p:nvPr/>
        </p:nvSpPr>
        <p:spPr>
          <a:xfrm>
            <a:off x="9657567" y="4042853"/>
            <a:ext cx="551526" cy="616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FB25977-75F4-A942-95B1-EBC2DC41052E}"/>
              </a:ext>
            </a:extLst>
          </p:cNvPr>
          <p:cNvSpPr/>
          <p:nvPr/>
        </p:nvSpPr>
        <p:spPr>
          <a:xfrm>
            <a:off x="8818323" y="1479192"/>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871860A-AC72-7C43-8CBA-82142AEBFF3B}"/>
              </a:ext>
            </a:extLst>
          </p:cNvPr>
          <p:cNvSpPr/>
          <p:nvPr/>
        </p:nvSpPr>
        <p:spPr>
          <a:xfrm>
            <a:off x="7505012" y="5427946"/>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EF5F817-83F4-B54F-B795-CC92A0AA382A}"/>
              </a:ext>
            </a:extLst>
          </p:cNvPr>
          <p:cNvSpPr/>
          <p:nvPr/>
        </p:nvSpPr>
        <p:spPr>
          <a:xfrm>
            <a:off x="3206663" y="550310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95914D3-BD6A-BE4F-B899-C63C32B74C6E}"/>
              </a:ext>
            </a:extLst>
          </p:cNvPr>
          <p:cNvSpPr/>
          <p:nvPr/>
        </p:nvSpPr>
        <p:spPr>
          <a:xfrm>
            <a:off x="2029216" y="3081402"/>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88DF75F-D0FC-3A4F-9BB7-9DB8780E7578}"/>
              </a:ext>
            </a:extLst>
          </p:cNvPr>
          <p:cNvSpPr/>
          <p:nvPr/>
        </p:nvSpPr>
        <p:spPr>
          <a:xfrm>
            <a:off x="9369849" y="5266704"/>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465FDCA-A458-934C-8B47-B4B6BE4F576D}"/>
              </a:ext>
            </a:extLst>
          </p:cNvPr>
          <p:cNvSpPr/>
          <p:nvPr/>
        </p:nvSpPr>
        <p:spPr>
          <a:xfrm>
            <a:off x="4525407" y="3113762"/>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CF6EF66B-83A0-2A40-B8F7-200E911A92CF}"/>
              </a:ext>
            </a:extLst>
          </p:cNvPr>
          <p:cNvSpPr/>
          <p:nvPr/>
        </p:nvSpPr>
        <p:spPr>
          <a:xfrm>
            <a:off x="2150301" y="1894362"/>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rocess 27">
            <a:extLst>
              <a:ext uri="{FF2B5EF4-FFF2-40B4-BE49-F238E27FC236}">
                <a16:creationId xmlns:a16="http://schemas.microsoft.com/office/drawing/2014/main" id="{15A86835-738A-EA49-9E50-CF3F7C00F18D}"/>
              </a:ext>
            </a:extLst>
          </p:cNvPr>
          <p:cNvSpPr/>
          <p:nvPr/>
        </p:nvSpPr>
        <p:spPr>
          <a:xfrm>
            <a:off x="3505200" y="117599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B20B6616-6C9F-E94B-BC87-73B9AED3B50C}"/>
              </a:ext>
            </a:extLst>
          </p:cNvPr>
          <p:cNvSpPr/>
          <p:nvPr/>
        </p:nvSpPr>
        <p:spPr>
          <a:xfrm>
            <a:off x="10815064" y="564874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7785C9A-993B-5146-ADFA-210064186C5E}"/>
              </a:ext>
            </a:extLst>
          </p:cNvPr>
          <p:cNvSpPr/>
          <p:nvPr/>
        </p:nvSpPr>
        <p:spPr>
          <a:xfrm>
            <a:off x="11073532" y="2899776"/>
            <a:ext cx="470508" cy="39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rocess 30">
            <a:extLst>
              <a:ext uri="{FF2B5EF4-FFF2-40B4-BE49-F238E27FC236}">
                <a16:creationId xmlns:a16="http://schemas.microsoft.com/office/drawing/2014/main" id="{4D2060D4-F964-EF44-A4EF-9FDE1EC7A676}"/>
              </a:ext>
            </a:extLst>
          </p:cNvPr>
          <p:cNvSpPr/>
          <p:nvPr/>
        </p:nvSpPr>
        <p:spPr>
          <a:xfrm>
            <a:off x="10058117" y="3058516"/>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rocess 31">
            <a:extLst>
              <a:ext uri="{FF2B5EF4-FFF2-40B4-BE49-F238E27FC236}">
                <a16:creationId xmlns:a16="http://schemas.microsoft.com/office/drawing/2014/main" id="{2F37B167-6A50-7D49-A004-112DC581AFAF}"/>
              </a:ext>
            </a:extLst>
          </p:cNvPr>
          <p:cNvSpPr/>
          <p:nvPr/>
        </p:nvSpPr>
        <p:spPr>
          <a:xfrm>
            <a:off x="10888251" y="410178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763C96F-3815-B147-96E8-812C70F42F41}"/>
              </a:ext>
            </a:extLst>
          </p:cNvPr>
          <p:cNvSpPr/>
          <p:nvPr/>
        </p:nvSpPr>
        <p:spPr>
          <a:xfrm>
            <a:off x="1298712" y="1755821"/>
            <a:ext cx="4488975" cy="485076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4CC872D2-0547-B042-88DF-740BB7B3CC8D}"/>
              </a:ext>
            </a:extLst>
          </p:cNvPr>
          <p:cNvSpPr/>
          <p:nvPr/>
        </p:nvSpPr>
        <p:spPr>
          <a:xfrm>
            <a:off x="7427603" y="3859459"/>
            <a:ext cx="4723736" cy="287652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141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FA3-0B90-9E48-8105-FFE612668E99}"/>
              </a:ext>
            </a:extLst>
          </p:cNvPr>
          <p:cNvSpPr>
            <a:spLocks noGrp="1"/>
          </p:cNvSpPr>
          <p:nvPr>
            <p:ph type="title"/>
          </p:nvPr>
        </p:nvSpPr>
        <p:spPr/>
        <p:txBody>
          <a:bodyPr/>
          <a:lstStyle/>
          <a:p>
            <a:r>
              <a:rPr lang="en-US" dirty="0"/>
              <a:t>Proximity</a:t>
            </a:r>
          </a:p>
        </p:txBody>
      </p:sp>
      <p:sp>
        <p:nvSpPr>
          <p:cNvPr id="4" name="Process 3">
            <a:extLst>
              <a:ext uri="{FF2B5EF4-FFF2-40B4-BE49-F238E27FC236}">
                <a16:creationId xmlns:a16="http://schemas.microsoft.com/office/drawing/2014/main" id="{ADC44493-71BB-1243-B602-9FDF09AF8D72}"/>
              </a:ext>
            </a:extLst>
          </p:cNvPr>
          <p:cNvSpPr/>
          <p:nvPr/>
        </p:nvSpPr>
        <p:spPr>
          <a:xfrm>
            <a:off x="4457938" y="350728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BFCB08E6-9A88-5741-9F71-6D2A35939AB8}"/>
              </a:ext>
            </a:extLst>
          </p:cNvPr>
          <p:cNvSpPr/>
          <p:nvPr/>
        </p:nvSpPr>
        <p:spPr>
          <a:xfrm>
            <a:off x="5149804" y="281737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C324D23B-0B3B-1942-B876-8113FE29DE63}"/>
              </a:ext>
            </a:extLst>
          </p:cNvPr>
          <p:cNvSpPr/>
          <p:nvPr/>
        </p:nvSpPr>
        <p:spPr>
          <a:xfrm>
            <a:off x="1660641" y="2757814"/>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FC1A20D1-2D06-A34F-9182-ABACB641981F}"/>
              </a:ext>
            </a:extLst>
          </p:cNvPr>
          <p:cNvSpPr/>
          <p:nvPr/>
        </p:nvSpPr>
        <p:spPr>
          <a:xfrm>
            <a:off x="4457938" y="2821810"/>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652C1028-D48C-6E4C-930E-676FBEF33525}"/>
              </a:ext>
            </a:extLst>
          </p:cNvPr>
          <p:cNvSpPr/>
          <p:nvPr/>
        </p:nvSpPr>
        <p:spPr>
          <a:xfrm>
            <a:off x="5385893" y="1731263"/>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482A8DA1-8783-1543-A011-DAE1CE6E13A6}"/>
              </a:ext>
            </a:extLst>
          </p:cNvPr>
          <p:cNvSpPr/>
          <p:nvPr/>
        </p:nvSpPr>
        <p:spPr>
          <a:xfrm>
            <a:off x="8305137" y="1771466"/>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575D30C4-DF34-A240-B675-7068EB03A70D}"/>
              </a:ext>
            </a:extLst>
          </p:cNvPr>
          <p:cNvSpPr/>
          <p:nvPr/>
        </p:nvSpPr>
        <p:spPr>
          <a:xfrm>
            <a:off x="4470640" y="4577281"/>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1064E8B0-BC85-A647-B7C1-66952CC06301}"/>
              </a:ext>
            </a:extLst>
          </p:cNvPr>
          <p:cNvSpPr/>
          <p:nvPr/>
        </p:nvSpPr>
        <p:spPr>
          <a:xfrm>
            <a:off x="4470640" y="561393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8FBFB85C-9C2D-5047-AB23-50E1C47F7F40}"/>
              </a:ext>
            </a:extLst>
          </p:cNvPr>
          <p:cNvSpPr/>
          <p:nvPr/>
        </p:nvSpPr>
        <p:spPr>
          <a:xfrm>
            <a:off x="1716847" y="379986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32895F20-2F28-B948-83AC-E4AB46024F72}"/>
              </a:ext>
            </a:extLst>
          </p:cNvPr>
          <p:cNvSpPr/>
          <p:nvPr/>
        </p:nvSpPr>
        <p:spPr>
          <a:xfrm>
            <a:off x="962604" y="437158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A0F9-87F6-514E-B831-0502FFCC39E6}"/>
              </a:ext>
            </a:extLst>
          </p:cNvPr>
          <p:cNvSpPr/>
          <p:nvPr/>
        </p:nvSpPr>
        <p:spPr>
          <a:xfrm>
            <a:off x="1676186" y="183979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6F4E1F-4B36-A140-B950-99AE2216B57E}"/>
              </a:ext>
            </a:extLst>
          </p:cNvPr>
          <p:cNvSpPr/>
          <p:nvPr/>
        </p:nvSpPr>
        <p:spPr>
          <a:xfrm>
            <a:off x="5463837" y="3532340"/>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9AF86-C95B-3D4C-8E9D-EA25C171D154}"/>
              </a:ext>
            </a:extLst>
          </p:cNvPr>
          <p:cNvSpPr/>
          <p:nvPr/>
        </p:nvSpPr>
        <p:spPr>
          <a:xfrm>
            <a:off x="734047" y="3287591"/>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A1B9E-D027-7A40-88E8-8E3EE620FECD}"/>
              </a:ext>
            </a:extLst>
          </p:cNvPr>
          <p:cNvSpPr/>
          <p:nvPr/>
        </p:nvSpPr>
        <p:spPr>
          <a:xfrm>
            <a:off x="836942" y="5139049"/>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1970D-77FC-5F4F-A10D-0EDDF89700DE}"/>
              </a:ext>
            </a:extLst>
          </p:cNvPr>
          <p:cNvSpPr/>
          <p:nvPr/>
        </p:nvSpPr>
        <p:spPr>
          <a:xfrm>
            <a:off x="5815810" y="2735893"/>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3792D0-9F2A-7443-B8E5-F145E1AFFF01}"/>
              </a:ext>
            </a:extLst>
          </p:cNvPr>
          <p:cNvSpPr/>
          <p:nvPr/>
        </p:nvSpPr>
        <p:spPr>
          <a:xfrm>
            <a:off x="5297182" y="5546145"/>
            <a:ext cx="551526" cy="616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D84BB4C-CDF3-084A-A91C-943CB7D062DB}"/>
              </a:ext>
            </a:extLst>
          </p:cNvPr>
          <p:cNvSpPr/>
          <p:nvPr/>
        </p:nvSpPr>
        <p:spPr>
          <a:xfrm>
            <a:off x="4348519" y="177146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062A5-EA95-484D-A7AE-F27207E2EFCE}"/>
              </a:ext>
            </a:extLst>
          </p:cNvPr>
          <p:cNvSpPr/>
          <p:nvPr/>
        </p:nvSpPr>
        <p:spPr>
          <a:xfrm>
            <a:off x="5538223" y="4613754"/>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8B60DE-1390-6A44-8C6D-BAE8666ECB2D}"/>
              </a:ext>
            </a:extLst>
          </p:cNvPr>
          <p:cNvSpPr/>
          <p:nvPr/>
        </p:nvSpPr>
        <p:spPr>
          <a:xfrm>
            <a:off x="1809441" y="485015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BE01AF-1FD2-804F-A8FF-C4C30DCA39BE}"/>
              </a:ext>
            </a:extLst>
          </p:cNvPr>
          <p:cNvSpPr/>
          <p:nvPr/>
        </p:nvSpPr>
        <p:spPr>
          <a:xfrm>
            <a:off x="1013623" y="2615131"/>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064F09-9CD6-E745-8F24-FCEF03F8E30A}"/>
              </a:ext>
            </a:extLst>
          </p:cNvPr>
          <p:cNvSpPr/>
          <p:nvPr/>
        </p:nvSpPr>
        <p:spPr>
          <a:xfrm>
            <a:off x="8305137" y="3186908"/>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598785-F755-D546-9CDA-5F3312DAC989}"/>
              </a:ext>
            </a:extLst>
          </p:cNvPr>
          <p:cNvSpPr/>
          <p:nvPr/>
        </p:nvSpPr>
        <p:spPr>
          <a:xfrm>
            <a:off x="1953728" y="5613933"/>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rocess 25">
            <a:extLst>
              <a:ext uri="{FF2B5EF4-FFF2-40B4-BE49-F238E27FC236}">
                <a16:creationId xmlns:a16="http://schemas.microsoft.com/office/drawing/2014/main" id="{22F57510-59F8-6E4C-AD86-BBCEC51DCF1C}"/>
              </a:ext>
            </a:extLst>
          </p:cNvPr>
          <p:cNvSpPr/>
          <p:nvPr/>
        </p:nvSpPr>
        <p:spPr>
          <a:xfrm>
            <a:off x="1028628" y="1965620"/>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4D7DFDCC-0C6F-E349-8CA5-C3A276FEF3FF}"/>
              </a:ext>
            </a:extLst>
          </p:cNvPr>
          <p:cNvSpPr/>
          <p:nvPr/>
        </p:nvSpPr>
        <p:spPr>
          <a:xfrm>
            <a:off x="8305137" y="416072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CFB2EC-2BF6-924D-A9C0-8BE4E34EBD44}"/>
              </a:ext>
            </a:extLst>
          </p:cNvPr>
          <p:cNvSpPr/>
          <p:nvPr/>
        </p:nvSpPr>
        <p:spPr>
          <a:xfrm>
            <a:off x="9068331" y="1719520"/>
            <a:ext cx="470508" cy="39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11B10B6F-AE3D-8B45-A5DF-0E59A868426F}"/>
              </a:ext>
            </a:extLst>
          </p:cNvPr>
          <p:cNvSpPr/>
          <p:nvPr/>
        </p:nvSpPr>
        <p:spPr>
          <a:xfrm>
            <a:off x="8305137" y="2479187"/>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rocess 29">
            <a:extLst>
              <a:ext uri="{FF2B5EF4-FFF2-40B4-BE49-F238E27FC236}">
                <a16:creationId xmlns:a16="http://schemas.microsoft.com/office/drawing/2014/main" id="{EBD643C5-99CA-D44E-9F08-1286060FDBEC}"/>
              </a:ext>
            </a:extLst>
          </p:cNvPr>
          <p:cNvSpPr/>
          <p:nvPr/>
        </p:nvSpPr>
        <p:spPr>
          <a:xfrm>
            <a:off x="9095600" y="2358347"/>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974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DE3BE8-DCCB-024F-BB58-7F9469586749}"/>
              </a:ext>
            </a:extLst>
          </p:cNvPr>
          <p:cNvSpPr/>
          <p:nvPr/>
        </p:nvSpPr>
        <p:spPr>
          <a:xfrm>
            <a:off x="555000" y="1731263"/>
            <a:ext cx="2188200" cy="458789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635AEE9-B127-CE46-9815-481F727BA6D0}"/>
              </a:ext>
            </a:extLst>
          </p:cNvPr>
          <p:cNvSpPr/>
          <p:nvPr/>
        </p:nvSpPr>
        <p:spPr>
          <a:xfrm>
            <a:off x="4288779" y="1574589"/>
            <a:ext cx="2188200" cy="474456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8114F87-F010-894A-AABF-C1EA7B3F9261}"/>
              </a:ext>
            </a:extLst>
          </p:cNvPr>
          <p:cNvSpPr/>
          <p:nvPr/>
        </p:nvSpPr>
        <p:spPr>
          <a:xfrm>
            <a:off x="7974231" y="1567152"/>
            <a:ext cx="2188200" cy="373963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C4FA3-0B90-9E48-8105-FFE612668E99}"/>
              </a:ext>
            </a:extLst>
          </p:cNvPr>
          <p:cNvSpPr>
            <a:spLocks noGrp="1"/>
          </p:cNvSpPr>
          <p:nvPr>
            <p:ph type="title"/>
          </p:nvPr>
        </p:nvSpPr>
        <p:spPr/>
        <p:txBody>
          <a:bodyPr/>
          <a:lstStyle/>
          <a:p>
            <a:r>
              <a:rPr lang="en-US" dirty="0"/>
              <a:t>Proximity is enough</a:t>
            </a:r>
          </a:p>
        </p:txBody>
      </p:sp>
      <p:sp>
        <p:nvSpPr>
          <p:cNvPr id="4" name="Process 3">
            <a:extLst>
              <a:ext uri="{FF2B5EF4-FFF2-40B4-BE49-F238E27FC236}">
                <a16:creationId xmlns:a16="http://schemas.microsoft.com/office/drawing/2014/main" id="{ADC44493-71BB-1243-B602-9FDF09AF8D72}"/>
              </a:ext>
            </a:extLst>
          </p:cNvPr>
          <p:cNvSpPr/>
          <p:nvPr/>
        </p:nvSpPr>
        <p:spPr>
          <a:xfrm>
            <a:off x="4457938" y="350728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BFCB08E6-9A88-5741-9F71-6D2A35939AB8}"/>
              </a:ext>
            </a:extLst>
          </p:cNvPr>
          <p:cNvSpPr/>
          <p:nvPr/>
        </p:nvSpPr>
        <p:spPr>
          <a:xfrm>
            <a:off x="5149804" y="281737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C324D23B-0B3B-1942-B876-8113FE29DE63}"/>
              </a:ext>
            </a:extLst>
          </p:cNvPr>
          <p:cNvSpPr/>
          <p:nvPr/>
        </p:nvSpPr>
        <p:spPr>
          <a:xfrm>
            <a:off x="1660641" y="2757814"/>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FC1A20D1-2D06-A34F-9182-ABACB641981F}"/>
              </a:ext>
            </a:extLst>
          </p:cNvPr>
          <p:cNvSpPr/>
          <p:nvPr/>
        </p:nvSpPr>
        <p:spPr>
          <a:xfrm>
            <a:off x="4457938" y="2821810"/>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652C1028-D48C-6E4C-930E-676FBEF33525}"/>
              </a:ext>
            </a:extLst>
          </p:cNvPr>
          <p:cNvSpPr/>
          <p:nvPr/>
        </p:nvSpPr>
        <p:spPr>
          <a:xfrm>
            <a:off x="5385893" y="1731263"/>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482A8DA1-8783-1543-A011-DAE1CE6E13A6}"/>
              </a:ext>
            </a:extLst>
          </p:cNvPr>
          <p:cNvSpPr/>
          <p:nvPr/>
        </p:nvSpPr>
        <p:spPr>
          <a:xfrm>
            <a:off x="8305137" y="1771466"/>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575D30C4-DF34-A240-B675-7068EB03A70D}"/>
              </a:ext>
            </a:extLst>
          </p:cNvPr>
          <p:cNvSpPr/>
          <p:nvPr/>
        </p:nvSpPr>
        <p:spPr>
          <a:xfrm>
            <a:off x="4470640" y="4577281"/>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1064E8B0-BC85-A647-B7C1-66952CC06301}"/>
              </a:ext>
            </a:extLst>
          </p:cNvPr>
          <p:cNvSpPr/>
          <p:nvPr/>
        </p:nvSpPr>
        <p:spPr>
          <a:xfrm>
            <a:off x="4470640" y="561393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8FBFB85C-9C2D-5047-AB23-50E1C47F7F40}"/>
              </a:ext>
            </a:extLst>
          </p:cNvPr>
          <p:cNvSpPr/>
          <p:nvPr/>
        </p:nvSpPr>
        <p:spPr>
          <a:xfrm>
            <a:off x="1716847" y="379986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32895F20-2F28-B948-83AC-E4AB46024F72}"/>
              </a:ext>
            </a:extLst>
          </p:cNvPr>
          <p:cNvSpPr/>
          <p:nvPr/>
        </p:nvSpPr>
        <p:spPr>
          <a:xfrm>
            <a:off x="962604" y="437158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A0F9-87F6-514E-B831-0502FFCC39E6}"/>
              </a:ext>
            </a:extLst>
          </p:cNvPr>
          <p:cNvSpPr/>
          <p:nvPr/>
        </p:nvSpPr>
        <p:spPr>
          <a:xfrm>
            <a:off x="1676186" y="183979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6F4E1F-4B36-A140-B950-99AE2216B57E}"/>
              </a:ext>
            </a:extLst>
          </p:cNvPr>
          <p:cNvSpPr/>
          <p:nvPr/>
        </p:nvSpPr>
        <p:spPr>
          <a:xfrm>
            <a:off x="5463837" y="3532340"/>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9AF86-C95B-3D4C-8E9D-EA25C171D154}"/>
              </a:ext>
            </a:extLst>
          </p:cNvPr>
          <p:cNvSpPr/>
          <p:nvPr/>
        </p:nvSpPr>
        <p:spPr>
          <a:xfrm>
            <a:off x="734047" y="3287591"/>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A1B9E-D027-7A40-88E8-8E3EE620FECD}"/>
              </a:ext>
            </a:extLst>
          </p:cNvPr>
          <p:cNvSpPr/>
          <p:nvPr/>
        </p:nvSpPr>
        <p:spPr>
          <a:xfrm>
            <a:off x="836942" y="5139049"/>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1970D-77FC-5F4F-A10D-0EDDF89700DE}"/>
              </a:ext>
            </a:extLst>
          </p:cNvPr>
          <p:cNvSpPr/>
          <p:nvPr/>
        </p:nvSpPr>
        <p:spPr>
          <a:xfrm>
            <a:off x="5815810" y="2735893"/>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3792D0-9F2A-7443-B8E5-F145E1AFFF01}"/>
              </a:ext>
            </a:extLst>
          </p:cNvPr>
          <p:cNvSpPr/>
          <p:nvPr/>
        </p:nvSpPr>
        <p:spPr>
          <a:xfrm>
            <a:off x="5297182" y="5546145"/>
            <a:ext cx="551526" cy="616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D84BB4C-CDF3-084A-A91C-943CB7D062DB}"/>
              </a:ext>
            </a:extLst>
          </p:cNvPr>
          <p:cNvSpPr/>
          <p:nvPr/>
        </p:nvSpPr>
        <p:spPr>
          <a:xfrm>
            <a:off x="4348519" y="177146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062A5-EA95-484D-A7AE-F27207E2EFCE}"/>
              </a:ext>
            </a:extLst>
          </p:cNvPr>
          <p:cNvSpPr/>
          <p:nvPr/>
        </p:nvSpPr>
        <p:spPr>
          <a:xfrm>
            <a:off x="5538223" y="4613754"/>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8B60DE-1390-6A44-8C6D-BAE8666ECB2D}"/>
              </a:ext>
            </a:extLst>
          </p:cNvPr>
          <p:cNvSpPr/>
          <p:nvPr/>
        </p:nvSpPr>
        <p:spPr>
          <a:xfrm>
            <a:off x="1809441" y="485015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BE01AF-1FD2-804F-A8FF-C4C30DCA39BE}"/>
              </a:ext>
            </a:extLst>
          </p:cNvPr>
          <p:cNvSpPr/>
          <p:nvPr/>
        </p:nvSpPr>
        <p:spPr>
          <a:xfrm>
            <a:off x="1013623" y="2615131"/>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064F09-9CD6-E745-8F24-FCEF03F8E30A}"/>
              </a:ext>
            </a:extLst>
          </p:cNvPr>
          <p:cNvSpPr/>
          <p:nvPr/>
        </p:nvSpPr>
        <p:spPr>
          <a:xfrm>
            <a:off x="8305137" y="3186908"/>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598785-F755-D546-9CDA-5F3312DAC989}"/>
              </a:ext>
            </a:extLst>
          </p:cNvPr>
          <p:cNvSpPr/>
          <p:nvPr/>
        </p:nvSpPr>
        <p:spPr>
          <a:xfrm>
            <a:off x="1953728" y="5613933"/>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rocess 25">
            <a:extLst>
              <a:ext uri="{FF2B5EF4-FFF2-40B4-BE49-F238E27FC236}">
                <a16:creationId xmlns:a16="http://schemas.microsoft.com/office/drawing/2014/main" id="{22F57510-59F8-6E4C-AD86-BBCEC51DCF1C}"/>
              </a:ext>
            </a:extLst>
          </p:cNvPr>
          <p:cNvSpPr/>
          <p:nvPr/>
        </p:nvSpPr>
        <p:spPr>
          <a:xfrm>
            <a:off x="1028628" y="1965620"/>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4D7DFDCC-0C6F-E349-8CA5-C3A276FEF3FF}"/>
              </a:ext>
            </a:extLst>
          </p:cNvPr>
          <p:cNvSpPr/>
          <p:nvPr/>
        </p:nvSpPr>
        <p:spPr>
          <a:xfrm>
            <a:off x="8305137" y="416072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CFB2EC-2BF6-924D-A9C0-8BE4E34EBD44}"/>
              </a:ext>
            </a:extLst>
          </p:cNvPr>
          <p:cNvSpPr/>
          <p:nvPr/>
        </p:nvSpPr>
        <p:spPr>
          <a:xfrm>
            <a:off x="9068331" y="1719520"/>
            <a:ext cx="470508" cy="39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11B10B6F-AE3D-8B45-A5DF-0E59A868426F}"/>
              </a:ext>
            </a:extLst>
          </p:cNvPr>
          <p:cNvSpPr/>
          <p:nvPr/>
        </p:nvSpPr>
        <p:spPr>
          <a:xfrm>
            <a:off x="8305137" y="2479187"/>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rocess 29">
            <a:extLst>
              <a:ext uri="{FF2B5EF4-FFF2-40B4-BE49-F238E27FC236}">
                <a16:creationId xmlns:a16="http://schemas.microsoft.com/office/drawing/2014/main" id="{EBD643C5-99CA-D44E-9F08-1286060FDBEC}"/>
              </a:ext>
            </a:extLst>
          </p:cNvPr>
          <p:cNvSpPr/>
          <p:nvPr/>
        </p:nvSpPr>
        <p:spPr>
          <a:xfrm>
            <a:off x="9095600" y="2358347"/>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9723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FA3-0B90-9E48-8105-FFE612668E99}"/>
              </a:ext>
            </a:extLst>
          </p:cNvPr>
          <p:cNvSpPr>
            <a:spLocks noGrp="1"/>
          </p:cNvSpPr>
          <p:nvPr>
            <p:ph type="title"/>
          </p:nvPr>
        </p:nvSpPr>
        <p:spPr/>
        <p:txBody>
          <a:bodyPr/>
          <a:lstStyle/>
          <a:p>
            <a:r>
              <a:rPr lang="en-US" dirty="0"/>
              <a:t>Enclosure + Proximity</a:t>
            </a:r>
          </a:p>
        </p:txBody>
      </p:sp>
      <p:sp>
        <p:nvSpPr>
          <p:cNvPr id="4" name="Process 3">
            <a:extLst>
              <a:ext uri="{FF2B5EF4-FFF2-40B4-BE49-F238E27FC236}">
                <a16:creationId xmlns:a16="http://schemas.microsoft.com/office/drawing/2014/main" id="{ADC44493-71BB-1243-B602-9FDF09AF8D72}"/>
              </a:ext>
            </a:extLst>
          </p:cNvPr>
          <p:cNvSpPr/>
          <p:nvPr/>
        </p:nvSpPr>
        <p:spPr>
          <a:xfrm>
            <a:off x="4457938" y="350728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BFCB08E6-9A88-5741-9F71-6D2A35939AB8}"/>
              </a:ext>
            </a:extLst>
          </p:cNvPr>
          <p:cNvSpPr/>
          <p:nvPr/>
        </p:nvSpPr>
        <p:spPr>
          <a:xfrm>
            <a:off x="5149804" y="281737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C324D23B-0B3B-1942-B876-8113FE29DE63}"/>
              </a:ext>
            </a:extLst>
          </p:cNvPr>
          <p:cNvSpPr/>
          <p:nvPr/>
        </p:nvSpPr>
        <p:spPr>
          <a:xfrm>
            <a:off x="1660641" y="2757814"/>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FC1A20D1-2D06-A34F-9182-ABACB641981F}"/>
              </a:ext>
            </a:extLst>
          </p:cNvPr>
          <p:cNvSpPr/>
          <p:nvPr/>
        </p:nvSpPr>
        <p:spPr>
          <a:xfrm>
            <a:off x="4457938" y="2821810"/>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652C1028-D48C-6E4C-930E-676FBEF33525}"/>
              </a:ext>
            </a:extLst>
          </p:cNvPr>
          <p:cNvSpPr/>
          <p:nvPr/>
        </p:nvSpPr>
        <p:spPr>
          <a:xfrm>
            <a:off x="5385893" y="1731263"/>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482A8DA1-8783-1543-A011-DAE1CE6E13A6}"/>
              </a:ext>
            </a:extLst>
          </p:cNvPr>
          <p:cNvSpPr/>
          <p:nvPr/>
        </p:nvSpPr>
        <p:spPr>
          <a:xfrm>
            <a:off x="8305137" y="1771466"/>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575D30C4-DF34-A240-B675-7068EB03A70D}"/>
              </a:ext>
            </a:extLst>
          </p:cNvPr>
          <p:cNvSpPr/>
          <p:nvPr/>
        </p:nvSpPr>
        <p:spPr>
          <a:xfrm>
            <a:off x="4470640" y="4577281"/>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1064E8B0-BC85-A647-B7C1-66952CC06301}"/>
              </a:ext>
            </a:extLst>
          </p:cNvPr>
          <p:cNvSpPr/>
          <p:nvPr/>
        </p:nvSpPr>
        <p:spPr>
          <a:xfrm>
            <a:off x="4470640" y="561393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8FBFB85C-9C2D-5047-AB23-50E1C47F7F40}"/>
              </a:ext>
            </a:extLst>
          </p:cNvPr>
          <p:cNvSpPr/>
          <p:nvPr/>
        </p:nvSpPr>
        <p:spPr>
          <a:xfrm>
            <a:off x="1716847" y="379986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32895F20-2F28-B948-83AC-E4AB46024F72}"/>
              </a:ext>
            </a:extLst>
          </p:cNvPr>
          <p:cNvSpPr/>
          <p:nvPr/>
        </p:nvSpPr>
        <p:spPr>
          <a:xfrm>
            <a:off x="962604" y="437158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A0F9-87F6-514E-B831-0502FFCC39E6}"/>
              </a:ext>
            </a:extLst>
          </p:cNvPr>
          <p:cNvSpPr/>
          <p:nvPr/>
        </p:nvSpPr>
        <p:spPr>
          <a:xfrm>
            <a:off x="1676186" y="183979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6F4E1F-4B36-A140-B950-99AE2216B57E}"/>
              </a:ext>
            </a:extLst>
          </p:cNvPr>
          <p:cNvSpPr/>
          <p:nvPr/>
        </p:nvSpPr>
        <p:spPr>
          <a:xfrm>
            <a:off x="5463837" y="3532340"/>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9AF86-C95B-3D4C-8E9D-EA25C171D154}"/>
              </a:ext>
            </a:extLst>
          </p:cNvPr>
          <p:cNvSpPr/>
          <p:nvPr/>
        </p:nvSpPr>
        <p:spPr>
          <a:xfrm>
            <a:off x="734047" y="3287591"/>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A1B9E-D027-7A40-88E8-8E3EE620FECD}"/>
              </a:ext>
            </a:extLst>
          </p:cNvPr>
          <p:cNvSpPr/>
          <p:nvPr/>
        </p:nvSpPr>
        <p:spPr>
          <a:xfrm>
            <a:off x="836942" y="5139049"/>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1970D-77FC-5F4F-A10D-0EDDF89700DE}"/>
              </a:ext>
            </a:extLst>
          </p:cNvPr>
          <p:cNvSpPr/>
          <p:nvPr/>
        </p:nvSpPr>
        <p:spPr>
          <a:xfrm>
            <a:off x="5815810" y="2735893"/>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3792D0-9F2A-7443-B8E5-F145E1AFFF01}"/>
              </a:ext>
            </a:extLst>
          </p:cNvPr>
          <p:cNvSpPr/>
          <p:nvPr/>
        </p:nvSpPr>
        <p:spPr>
          <a:xfrm>
            <a:off x="5297182" y="5546145"/>
            <a:ext cx="551526" cy="616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D84BB4C-CDF3-084A-A91C-943CB7D062DB}"/>
              </a:ext>
            </a:extLst>
          </p:cNvPr>
          <p:cNvSpPr/>
          <p:nvPr/>
        </p:nvSpPr>
        <p:spPr>
          <a:xfrm>
            <a:off x="4348519" y="177146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062A5-EA95-484D-A7AE-F27207E2EFCE}"/>
              </a:ext>
            </a:extLst>
          </p:cNvPr>
          <p:cNvSpPr/>
          <p:nvPr/>
        </p:nvSpPr>
        <p:spPr>
          <a:xfrm>
            <a:off x="5538223" y="4613754"/>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8B60DE-1390-6A44-8C6D-BAE8666ECB2D}"/>
              </a:ext>
            </a:extLst>
          </p:cNvPr>
          <p:cNvSpPr/>
          <p:nvPr/>
        </p:nvSpPr>
        <p:spPr>
          <a:xfrm>
            <a:off x="1809441" y="485015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BE01AF-1FD2-804F-A8FF-C4C30DCA39BE}"/>
              </a:ext>
            </a:extLst>
          </p:cNvPr>
          <p:cNvSpPr/>
          <p:nvPr/>
        </p:nvSpPr>
        <p:spPr>
          <a:xfrm>
            <a:off x="1013623" y="2615131"/>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064F09-9CD6-E745-8F24-FCEF03F8E30A}"/>
              </a:ext>
            </a:extLst>
          </p:cNvPr>
          <p:cNvSpPr/>
          <p:nvPr/>
        </p:nvSpPr>
        <p:spPr>
          <a:xfrm>
            <a:off x="8305137" y="3186908"/>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598785-F755-D546-9CDA-5F3312DAC989}"/>
              </a:ext>
            </a:extLst>
          </p:cNvPr>
          <p:cNvSpPr/>
          <p:nvPr/>
        </p:nvSpPr>
        <p:spPr>
          <a:xfrm>
            <a:off x="1953728" y="5613933"/>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rocess 25">
            <a:extLst>
              <a:ext uri="{FF2B5EF4-FFF2-40B4-BE49-F238E27FC236}">
                <a16:creationId xmlns:a16="http://schemas.microsoft.com/office/drawing/2014/main" id="{22F57510-59F8-6E4C-AD86-BBCEC51DCF1C}"/>
              </a:ext>
            </a:extLst>
          </p:cNvPr>
          <p:cNvSpPr/>
          <p:nvPr/>
        </p:nvSpPr>
        <p:spPr>
          <a:xfrm>
            <a:off x="1028628" y="1965620"/>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4D7DFDCC-0C6F-E349-8CA5-C3A276FEF3FF}"/>
              </a:ext>
            </a:extLst>
          </p:cNvPr>
          <p:cNvSpPr/>
          <p:nvPr/>
        </p:nvSpPr>
        <p:spPr>
          <a:xfrm>
            <a:off x="8305137" y="416072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CFB2EC-2BF6-924D-A9C0-8BE4E34EBD44}"/>
              </a:ext>
            </a:extLst>
          </p:cNvPr>
          <p:cNvSpPr/>
          <p:nvPr/>
        </p:nvSpPr>
        <p:spPr>
          <a:xfrm>
            <a:off x="9068331" y="1719520"/>
            <a:ext cx="470508" cy="39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11B10B6F-AE3D-8B45-A5DF-0E59A868426F}"/>
              </a:ext>
            </a:extLst>
          </p:cNvPr>
          <p:cNvSpPr/>
          <p:nvPr/>
        </p:nvSpPr>
        <p:spPr>
          <a:xfrm>
            <a:off x="8305137" y="2479187"/>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rocess 29">
            <a:extLst>
              <a:ext uri="{FF2B5EF4-FFF2-40B4-BE49-F238E27FC236}">
                <a16:creationId xmlns:a16="http://schemas.microsoft.com/office/drawing/2014/main" id="{EBD643C5-99CA-D44E-9F08-1286060FDBEC}"/>
              </a:ext>
            </a:extLst>
          </p:cNvPr>
          <p:cNvSpPr/>
          <p:nvPr/>
        </p:nvSpPr>
        <p:spPr>
          <a:xfrm>
            <a:off x="9095600" y="2358347"/>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C87AD08E-4B1D-7043-A647-74BB5E12A73E}"/>
              </a:ext>
            </a:extLst>
          </p:cNvPr>
          <p:cNvSpPr/>
          <p:nvPr/>
        </p:nvSpPr>
        <p:spPr>
          <a:xfrm>
            <a:off x="4348519" y="3428233"/>
            <a:ext cx="2104031" cy="2864992"/>
          </a:xfrm>
          <a:prstGeom prst="roundRect">
            <a:avLst>
              <a:gd name="adj" fmla="val 9850"/>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189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4FA3-0B90-9E48-8105-FFE612668E99}"/>
              </a:ext>
            </a:extLst>
          </p:cNvPr>
          <p:cNvSpPr>
            <a:spLocks noGrp="1"/>
          </p:cNvSpPr>
          <p:nvPr>
            <p:ph type="title"/>
          </p:nvPr>
        </p:nvSpPr>
        <p:spPr/>
        <p:txBody>
          <a:bodyPr/>
          <a:lstStyle/>
          <a:p>
            <a:r>
              <a:rPr lang="en-US" dirty="0"/>
              <a:t>Enclosure + Proximity</a:t>
            </a:r>
          </a:p>
        </p:txBody>
      </p:sp>
      <p:sp>
        <p:nvSpPr>
          <p:cNvPr id="4" name="Process 3">
            <a:extLst>
              <a:ext uri="{FF2B5EF4-FFF2-40B4-BE49-F238E27FC236}">
                <a16:creationId xmlns:a16="http://schemas.microsoft.com/office/drawing/2014/main" id="{ADC44493-71BB-1243-B602-9FDF09AF8D72}"/>
              </a:ext>
            </a:extLst>
          </p:cNvPr>
          <p:cNvSpPr/>
          <p:nvPr/>
        </p:nvSpPr>
        <p:spPr>
          <a:xfrm>
            <a:off x="4457938" y="350728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cess 4">
            <a:extLst>
              <a:ext uri="{FF2B5EF4-FFF2-40B4-BE49-F238E27FC236}">
                <a16:creationId xmlns:a16="http://schemas.microsoft.com/office/drawing/2014/main" id="{BFCB08E6-9A88-5741-9F71-6D2A35939AB8}"/>
              </a:ext>
            </a:extLst>
          </p:cNvPr>
          <p:cNvSpPr/>
          <p:nvPr/>
        </p:nvSpPr>
        <p:spPr>
          <a:xfrm>
            <a:off x="5149804" y="281737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C324D23B-0B3B-1942-B876-8113FE29DE63}"/>
              </a:ext>
            </a:extLst>
          </p:cNvPr>
          <p:cNvSpPr/>
          <p:nvPr/>
        </p:nvSpPr>
        <p:spPr>
          <a:xfrm>
            <a:off x="1660641" y="2757814"/>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FC1A20D1-2D06-A34F-9182-ABACB641981F}"/>
              </a:ext>
            </a:extLst>
          </p:cNvPr>
          <p:cNvSpPr/>
          <p:nvPr/>
        </p:nvSpPr>
        <p:spPr>
          <a:xfrm>
            <a:off x="4457938" y="2821810"/>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652C1028-D48C-6E4C-930E-676FBEF33525}"/>
              </a:ext>
            </a:extLst>
          </p:cNvPr>
          <p:cNvSpPr/>
          <p:nvPr/>
        </p:nvSpPr>
        <p:spPr>
          <a:xfrm>
            <a:off x="5385893" y="1731263"/>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482A8DA1-8783-1543-A011-DAE1CE6E13A6}"/>
              </a:ext>
            </a:extLst>
          </p:cNvPr>
          <p:cNvSpPr/>
          <p:nvPr/>
        </p:nvSpPr>
        <p:spPr>
          <a:xfrm>
            <a:off x="8305137" y="1771466"/>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rocess 9">
            <a:extLst>
              <a:ext uri="{FF2B5EF4-FFF2-40B4-BE49-F238E27FC236}">
                <a16:creationId xmlns:a16="http://schemas.microsoft.com/office/drawing/2014/main" id="{575D30C4-DF34-A240-B675-7068EB03A70D}"/>
              </a:ext>
            </a:extLst>
          </p:cNvPr>
          <p:cNvSpPr/>
          <p:nvPr/>
        </p:nvSpPr>
        <p:spPr>
          <a:xfrm>
            <a:off x="4470640" y="4577281"/>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rocess 10">
            <a:extLst>
              <a:ext uri="{FF2B5EF4-FFF2-40B4-BE49-F238E27FC236}">
                <a16:creationId xmlns:a16="http://schemas.microsoft.com/office/drawing/2014/main" id="{1064E8B0-BC85-A647-B7C1-66952CC06301}"/>
              </a:ext>
            </a:extLst>
          </p:cNvPr>
          <p:cNvSpPr/>
          <p:nvPr/>
        </p:nvSpPr>
        <p:spPr>
          <a:xfrm>
            <a:off x="4470640" y="5613933"/>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8FBFB85C-9C2D-5047-AB23-50E1C47F7F40}"/>
              </a:ext>
            </a:extLst>
          </p:cNvPr>
          <p:cNvSpPr/>
          <p:nvPr/>
        </p:nvSpPr>
        <p:spPr>
          <a:xfrm>
            <a:off x="1716847" y="3799869"/>
            <a:ext cx="839244" cy="864296"/>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32895F20-2F28-B948-83AC-E4AB46024F72}"/>
              </a:ext>
            </a:extLst>
          </p:cNvPr>
          <p:cNvSpPr/>
          <p:nvPr/>
        </p:nvSpPr>
        <p:spPr>
          <a:xfrm>
            <a:off x="962604" y="4371584"/>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B4CA0F9-87F6-514E-B831-0502FFCC39E6}"/>
              </a:ext>
            </a:extLst>
          </p:cNvPr>
          <p:cNvSpPr/>
          <p:nvPr/>
        </p:nvSpPr>
        <p:spPr>
          <a:xfrm>
            <a:off x="1676186" y="1839798"/>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16F4E1F-4B36-A140-B950-99AE2216B57E}"/>
              </a:ext>
            </a:extLst>
          </p:cNvPr>
          <p:cNvSpPr/>
          <p:nvPr/>
        </p:nvSpPr>
        <p:spPr>
          <a:xfrm>
            <a:off x="5463837" y="3532340"/>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79AF86-C95B-3D4C-8E9D-EA25C171D154}"/>
              </a:ext>
            </a:extLst>
          </p:cNvPr>
          <p:cNvSpPr/>
          <p:nvPr/>
        </p:nvSpPr>
        <p:spPr>
          <a:xfrm>
            <a:off x="734047" y="3287591"/>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A1B9E-D027-7A40-88E8-8E3EE620FECD}"/>
              </a:ext>
            </a:extLst>
          </p:cNvPr>
          <p:cNvSpPr/>
          <p:nvPr/>
        </p:nvSpPr>
        <p:spPr>
          <a:xfrm>
            <a:off x="836942" y="5139049"/>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F1970D-77FC-5F4F-A10D-0EDDF89700DE}"/>
              </a:ext>
            </a:extLst>
          </p:cNvPr>
          <p:cNvSpPr/>
          <p:nvPr/>
        </p:nvSpPr>
        <p:spPr>
          <a:xfrm>
            <a:off x="5815810" y="2735893"/>
            <a:ext cx="636740" cy="5699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53792D0-9F2A-7443-B8E5-F145E1AFFF01}"/>
              </a:ext>
            </a:extLst>
          </p:cNvPr>
          <p:cNvSpPr/>
          <p:nvPr/>
        </p:nvSpPr>
        <p:spPr>
          <a:xfrm>
            <a:off x="5297182" y="5546145"/>
            <a:ext cx="551526" cy="6163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D84BB4C-CDF3-084A-A91C-943CB7D062DB}"/>
              </a:ext>
            </a:extLst>
          </p:cNvPr>
          <p:cNvSpPr/>
          <p:nvPr/>
        </p:nvSpPr>
        <p:spPr>
          <a:xfrm>
            <a:off x="4348519" y="1771466"/>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B8062A5-EA95-484D-A7AE-F27207E2EFCE}"/>
              </a:ext>
            </a:extLst>
          </p:cNvPr>
          <p:cNvSpPr/>
          <p:nvPr/>
        </p:nvSpPr>
        <p:spPr>
          <a:xfrm>
            <a:off x="5538223" y="4613754"/>
            <a:ext cx="839244" cy="814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8B60DE-1390-6A44-8C6D-BAE8666ECB2D}"/>
              </a:ext>
            </a:extLst>
          </p:cNvPr>
          <p:cNvSpPr/>
          <p:nvPr/>
        </p:nvSpPr>
        <p:spPr>
          <a:xfrm>
            <a:off x="1809441" y="4850152"/>
            <a:ext cx="654056" cy="5777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BE01AF-1FD2-804F-A8FF-C4C30DCA39BE}"/>
              </a:ext>
            </a:extLst>
          </p:cNvPr>
          <p:cNvSpPr/>
          <p:nvPr/>
        </p:nvSpPr>
        <p:spPr>
          <a:xfrm>
            <a:off x="1013623" y="2615131"/>
            <a:ext cx="545664" cy="4634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064F09-9CD6-E745-8F24-FCEF03F8E30A}"/>
              </a:ext>
            </a:extLst>
          </p:cNvPr>
          <p:cNvSpPr/>
          <p:nvPr/>
        </p:nvSpPr>
        <p:spPr>
          <a:xfrm>
            <a:off x="8305137" y="3186908"/>
            <a:ext cx="839244" cy="8141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E598785-F755-D546-9CDA-5F3312DAC989}"/>
              </a:ext>
            </a:extLst>
          </p:cNvPr>
          <p:cNvSpPr/>
          <p:nvPr/>
        </p:nvSpPr>
        <p:spPr>
          <a:xfrm>
            <a:off x="1953728" y="5613933"/>
            <a:ext cx="470508" cy="3903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rocess 25">
            <a:extLst>
              <a:ext uri="{FF2B5EF4-FFF2-40B4-BE49-F238E27FC236}">
                <a16:creationId xmlns:a16="http://schemas.microsoft.com/office/drawing/2014/main" id="{22F57510-59F8-6E4C-AD86-BBCEC51DCF1C}"/>
              </a:ext>
            </a:extLst>
          </p:cNvPr>
          <p:cNvSpPr/>
          <p:nvPr/>
        </p:nvSpPr>
        <p:spPr>
          <a:xfrm>
            <a:off x="1028628" y="1965620"/>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rocess 26">
            <a:extLst>
              <a:ext uri="{FF2B5EF4-FFF2-40B4-BE49-F238E27FC236}">
                <a16:creationId xmlns:a16="http://schemas.microsoft.com/office/drawing/2014/main" id="{4D7DFDCC-0C6F-E349-8CA5-C3A276FEF3FF}"/>
              </a:ext>
            </a:extLst>
          </p:cNvPr>
          <p:cNvSpPr/>
          <p:nvPr/>
        </p:nvSpPr>
        <p:spPr>
          <a:xfrm>
            <a:off x="8305137" y="4160728"/>
            <a:ext cx="839244" cy="864296"/>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5CFB2EC-2BF6-924D-A9C0-8BE4E34EBD44}"/>
              </a:ext>
            </a:extLst>
          </p:cNvPr>
          <p:cNvSpPr/>
          <p:nvPr/>
        </p:nvSpPr>
        <p:spPr>
          <a:xfrm>
            <a:off x="9068331" y="1719520"/>
            <a:ext cx="470508" cy="390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rocess 28">
            <a:extLst>
              <a:ext uri="{FF2B5EF4-FFF2-40B4-BE49-F238E27FC236}">
                <a16:creationId xmlns:a16="http://schemas.microsoft.com/office/drawing/2014/main" id="{11B10B6F-AE3D-8B45-A5DF-0E59A868426F}"/>
              </a:ext>
            </a:extLst>
          </p:cNvPr>
          <p:cNvSpPr/>
          <p:nvPr/>
        </p:nvSpPr>
        <p:spPr>
          <a:xfrm>
            <a:off x="8305137" y="2479187"/>
            <a:ext cx="515654" cy="51356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rocess 29">
            <a:extLst>
              <a:ext uri="{FF2B5EF4-FFF2-40B4-BE49-F238E27FC236}">
                <a16:creationId xmlns:a16="http://schemas.microsoft.com/office/drawing/2014/main" id="{EBD643C5-99CA-D44E-9F08-1286060FDBEC}"/>
              </a:ext>
            </a:extLst>
          </p:cNvPr>
          <p:cNvSpPr/>
          <p:nvPr/>
        </p:nvSpPr>
        <p:spPr>
          <a:xfrm>
            <a:off x="9095600" y="2358347"/>
            <a:ext cx="515654" cy="513567"/>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45BF9A92-4ED6-8A4D-93D7-C163F63096D5}"/>
              </a:ext>
            </a:extLst>
          </p:cNvPr>
          <p:cNvSpPr/>
          <p:nvPr/>
        </p:nvSpPr>
        <p:spPr>
          <a:xfrm>
            <a:off x="4159624" y="1434353"/>
            <a:ext cx="5773270" cy="502023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15118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40BB5-5E1C-7E4A-8393-94D3CEF2F44F}"/>
              </a:ext>
            </a:extLst>
          </p:cNvPr>
          <p:cNvSpPr>
            <a:spLocks noGrp="1"/>
          </p:cNvSpPr>
          <p:nvPr>
            <p:ph type="title"/>
          </p:nvPr>
        </p:nvSpPr>
        <p:spPr/>
        <p:txBody>
          <a:bodyPr/>
          <a:lstStyle/>
          <a:p>
            <a:r>
              <a:rPr lang="en-US" dirty="0"/>
              <a:t>Proximity Uses</a:t>
            </a:r>
          </a:p>
        </p:txBody>
      </p:sp>
      <p:sp>
        <p:nvSpPr>
          <p:cNvPr id="3" name="Text Placeholder 2">
            <a:extLst>
              <a:ext uri="{FF2B5EF4-FFF2-40B4-BE49-F238E27FC236}">
                <a16:creationId xmlns:a16="http://schemas.microsoft.com/office/drawing/2014/main" id="{79EEB7D3-4BCC-7B41-918B-0DEC45F9464C}"/>
              </a:ext>
            </a:extLst>
          </p:cNvPr>
          <p:cNvSpPr>
            <a:spLocks noGrp="1"/>
          </p:cNvSpPr>
          <p:nvPr>
            <p:ph type="body" idx="1"/>
          </p:nvPr>
        </p:nvSpPr>
        <p:spPr>
          <a:xfrm>
            <a:off x="872267" y="1187532"/>
            <a:ext cx="10334995" cy="4943468"/>
          </a:xfrm>
        </p:spPr>
        <p:txBody>
          <a:bodyPr/>
          <a:lstStyle/>
          <a:p>
            <a:r>
              <a:rPr lang="en-US" dirty="0"/>
              <a:t>Group text &amp; visuals</a:t>
            </a:r>
          </a:p>
          <a:p>
            <a:endParaRPr lang="en-US" dirty="0"/>
          </a:p>
          <a:p>
            <a:r>
              <a:rPr lang="en-US" dirty="0"/>
              <a:t>Separate sections</a:t>
            </a:r>
          </a:p>
          <a:p>
            <a:endParaRPr lang="en-US" dirty="0"/>
          </a:p>
          <a:p>
            <a:r>
              <a:rPr lang="en-US" dirty="0"/>
              <a:t>Bullets</a:t>
            </a:r>
          </a:p>
          <a:p>
            <a:pPr lvl="1"/>
            <a:r>
              <a:rPr lang="en-US" dirty="0"/>
              <a:t>Less space between multiple lines of the same point</a:t>
            </a:r>
          </a:p>
          <a:p>
            <a:pPr lvl="1"/>
            <a:r>
              <a:rPr lang="en-US" dirty="0"/>
              <a:t>More space between different points</a:t>
            </a:r>
          </a:p>
          <a:p>
            <a:pPr lvl="1"/>
            <a:endParaRPr lang="en-US" dirty="0"/>
          </a:p>
          <a:p>
            <a:r>
              <a:rPr lang="en-US" dirty="0"/>
              <a:t>Goal</a:t>
            </a:r>
          </a:p>
          <a:p>
            <a:pPr lvl="1"/>
            <a:r>
              <a:rPr lang="en-US" dirty="0"/>
              <a:t>Grouped items closer</a:t>
            </a:r>
          </a:p>
          <a:p>
            <a:pPr lvl="1"/>
            <a:r>
              <a:rPr lang="en-US" dirty="0"/>
              <a:t>Separate items further</a:t>
            </a:r>
          </a:p>
        </p:txBody>
      </p:sp>
    </p:spTree>
    <p:extLst>
      <p:ext uri="{BB962C8B-B14F-4D97-AF65-F5344CB8AC3E}">
        <p14:creationId xmlns:p14="http://schemas.microsoft.com/office/powerpoint/2010/main" val="135070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6918B-1009-8C41-A223-48CC700038E0}"/>
              </a:ext>
            </a:extLst>
          </p:cNvPr>
          <p:cNvSpPr>
            <a:spLocks noGrp="1"/>
          </p:cNvSpPr>
          <p:nvPr>
            <p:ph type="title"/>
          </p:nvPr>
        </p:nvSpPr>
        <p:spPr/>
        <p:txBody>
          <a:bodyPr/>
          <a:lstStyle/>
          <a:p>
            <a:r>
              <a:rPr lang="en-US" dirty="0"/>
              <a:t>Check your guidelines</a:t>
            </a:r>
          </a:p>
        </p:txBody>
      </p:sp>
      <p:sp>
        <p:nvSpPr>
          <p:cNvPr id="3" name="Text Placeholder 2">
            <a:extLst>
              <a:ext uri="{FF2B5EF4-FFF2-40B4-BE49-F238E27FC236}">
                <a16:creationId xmlns:a16="http://schemas.microsoft.com/office/drawing/2014/main" id="{872BEF1E-E707-9947-A93C-2247E74DF897}"/>
              </a:ext>
            </a:extLst>
          </p:cNvPr>
          <p:cNvSpPr>
            <a:spLocks noGrp="1"/>
          </p:cNvSpPr>
          <p:nvPr>
            <p:ph type="body" idx="1"/>
          </p:nvPr>
        </p:nvSpPr>
        <p:spPr/>
        <p:txBody>
          <a:bodyPr/>
          <a:lstStyle/>
          <a:p>
            <a:r>
              <a:rPr lang="en-US" dirty="0"/>
              <a:t>How long will your poster be up?</a:t>
            </a:r>
          </a:p>
          <a:p>
            <a:r>
              <a:rPr lang="en-US" dirty="0"/>
              <a:t>What time of day will it be?</a:t>
            </a:r>
          </a:p>
          <a:p>
            <a:r>
              <a:rPr lang="en-US" dirty="0"/>
              <a:t>Will you be with your poster the whole time?</a:t>
            </a:r>
          </a:p>
          <a:p>
            <a:r>
              <a:rPr lang="en-US" dirty="0"/>
              <a:t>Are there rules you should pay attention to?</a:t>
            </a:r>
          </a:p>
          <a:p>
            <a:r>
              <a:rPr lang="en-US" dirty="0"/>
              <a:t>Are poster fairs thematic?</a:t>
            </a:r>
          </a:p>
          <a:p>
            <a:r>
              <a:rPr lang="en-US" dirty="0"/>
              <a:t>How big is the poster fair?</a:t>
            </a:r>
          </a:p>
          <a:p>
            <a:r>
              <a:rPr lang="en-US" dirty="0"/>
              <a:t>Are there awards? How does judging work?</a:t>
            </a:r>
          </a:p>
          <a:p>
            <a:endParaRPr lang="en-US" dirty="0"/>
          </a:p>
        </p:txBody>
      </p:sp>
    </p:spTree>
    <p:extLst>
      <p:ext uri="{BB962C8B-B14F-4D97-AF65-F5344CB8AC3E}">
        <p14:creationId xmlns:p14="http://schemas.microsoft.com/office/powerpoint/2010/main" val="8834717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3AEA-D307-6549-8D31-334C344BCD43}"/>
              </a:ext>
            </a:extLst>
          </p:cNvPr>
          <p:cNvSpPr>
            <a:spLocks noGrp="1"/>
          </p:cNvSpPr>
          <p:nvPr>
            <p:ph type="title"/>
          </p:nvPr>
        </p:nvSpPr>
        <p:spPr/>
        <p:txBody>
          <a:bodyPr/>
          <a:lstStyle/>
          <a:p>
            <a:r>
              <a:rPr lang="en-US" dirty="0"/>
              <a:t>Default</a:t>
            </a:r>
          </a:p>
        </p:txBody>
      </p:sp>
      <p:sp>
        <p:nvSpPr>
          <p:cNvPr id="3" name="Text Placeholder 2">
            <a:extLst>
              <a:ext uri="{FF2B5EF4-FFF2-40B4-BE49-F238E27FC236}">
                <a16:creationId xmlns:a16="http://schemas.microsoft.com/office/drawing/2014/main" id="{4396ADBA-DD12-F045-8538-7FE8F5176491}"/>
              </a:ext>
            </a:extLst>
          </p:cNvPr>
          <p:cNvSpPr>
            <a:spLocks noGrp="1"/>
          </p:cNvSpPr>
          <p:nvPr>
            <p:ph type="body" idx="1"/>
          </p:nvPr>
        </p:nvSpPr>
        <p:spPr/>
        <p:txBody>
          <a:bodyPr/>
          <a:lstStyle/>
          <a:p>
            <a:r>
              <a:rPr lang="en-US" dirty="0"/>
              <a:t>Bullet 1</a:t>
            </a:r>
          </a:p>
          <a:p>
            <a:r>
              <a:rPr lang="en-US" dirty="0"/>
              <a:t>Bullet 2</a:t>
            </a:r>
          </a:p>
          <a:p>
            <a:r>
              <a:rPr lang="en-US" dirty="0"/>
              <a:t>Bullet 3</a:t>
            </a:r>
          </a:p>
          <a:p>
            <a:pPr lvl="1"/>
            <a:r>
              <a:rPr lang="en-US" dirty="0"/>
              <a:t>Bullet 3 sub</a:t>
            </a:r>
          </a:p>
          <a:p>
            <a:pPr lvl="1"/>
            <a:r>
              <a:rPr lang="en-US" dirty="0"/>
              <a:t>Bullet 3 sub2</a:t>
            </a:r>
          </a:p>
          <a:p>
            <a:r>
              <a:rPr lang="en-US" dirty="0"/>
              <a:t>Bullet 4</a:t>
            </a:r>
          </a:p>
          <a:p>
            <a:r>
              <a:rPr lang="en-US" dirty="0"/>
              <a:t>Bullet 5 is really long like so long that it is eventually going to go on to another line. Yup here’s that line.</a:t>
            </a:r>
          </a:p>
        </p:txBody>
      </p:sp>
      <p:sp>
        <p:nvSpPr>
          <p:cNvPr id="4" name="Oval 3">
            <a:extLst>
              <a:ext uri="{FF2B5EF4-FFF2-40B4-BE49-F238E27FC236}">
                <a16:creationId xmlns:a16="http://schemas.microsoft.com/office/drawing/2014/main" id="{C2C0D1F6-C977-BC40-95AE-0112F52D5970}"/>
              </a:ext>
            </a:extLst>
          </p:cNvPr>
          <p:cNvSpPr/>
          <p:nvPr/>
        </p:nvSpPr>
        <p:spPr>
          <a:xfrm>
            <a:off x="776614" y="3306871"/>
            <a:ext cx="3231715" cy="876822"/>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B9C2CF9-BACD-7F44-B65A-07587EE0DF39}"/>
              </a:ext>
            </a:extLst>
          </p:cNvPr>
          <p:cNvSpPr/>
          <p:nvPr/>
        </p:nvSpPr>
        <p:spPr>
          <a:xfrm>
            <a:off x="776613" y="2231315"/>
            <a:ext cx="3231715" cy="1075555"/>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0D7ABF-47D9-1A4C-9373-9F9F90572CE6}"/>
              </a:ext>
            </a:extLst>
          </p:cNvPr>
          <p:cNvPicPr>
            <a:picLocks noChangeAspect="1"/>
          </p:cNvPicPr>
          <p:nvPr/>
        </p:nvPicPr>
        <p:blipFill rotWithShape="1">
          <a:blip r:embed="rId2">
            <a:extLst>
              <a:ext uri="{28A0092B-C50C-407E-A947-70E740481C1C}">
                <a14:useLocalDpi xmlns:a14="http://schemas.microsoft.com/office/drawing/2010/main" val="0"/>
              </a:ext>
            </a:extLst>
          </a:blip>
          <a:srcRect r="16810"/>
          <a:stretch/>
        </p:blipFill>
        <p:spPr>
          <a:xfrm>
            <a:off x="6332546" y="-12526"/>
            <a:ext cx="4464890" cy="3877377"/>
          </a:xfrm>
          <a:prstGeom prst="rect">
            <a:avLst/>
          </a:prstGeom>
        </p:spPr>
      </p:pic>
      <p:sp>
        <p:nvSpPr>
          <p:cNvPr id="10" name="Oval 9">
            <a:extLst>
              <a:ext uri="{FF2B5EF4-FFF2-40B4-BE49-F238E27FC236}">
                <a16:creationId xmlns:a16="http://schemas.microsoft.com/office/drawing/2014/main" id="{B6D88A13-C6BE-A945-BCA8-145FFC86FD35}"/>
              </a:ext>
            </a:extLst>
          </p:cNvPr>
          <p:cNvSpPr/>
          <p:nvPr/>
        </p:nvSpPr>
        <p:spPr>
          <a:xfrm>
            <a:off x="7402882" y="2333611"/>
            <a:ext cx="1066799" cy="1075555"/>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2C7116-BBD4-9E40-8050-2C36E3DB8991}"/>
              </a:ext>
            </a:extLst>
          </p:cNvPr>
          <p:cNvSpPr/>
          <p:nvPr/>
        </p:nvSpPr>
        <p:spPr>
          <a:xfrm>
            <a:off x="7645706" y="2599981"/>
            <a:ext cx="347031" cy="19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228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3AEA-D307-6549-8D31-334C344BCD43}"/>
              </a:ext>
            </a:extLst>
          </p:cNvPr>
          <p:cNvSpPr>
            <a:spLocks noGrp="1"/>
          </p:cNvSpPr>
          <p:nvPr>
            <p:ph type="title"/>
          </p:nvPr>
        </p:nvSpPr>
        <p:spPr/>
        <p:txBody>
          <a:bodyPr/>
          <a:lstStyle/>
          <a:p>
            <a:r>
              <a:rPr lang="en-US" dirty="0"/>
              <a:t>Default</a:t>
            </a:r>
          </a:p>
        </p:txBody>
      </p:sp>
      <p:sp>
        <p:nvSpPr>
          <p:cNvPr id="3" name="Text Placeholder 2">
            <a:extLst>
              <a:ext uri="{FF2B5EF4-FFF2-40B4-BE49-F238E27FC236}">
                <a16:creationId xmlns:a16="http://schemas.microsoft.com/office/drawing/2014/main" id="{4396ADBA-DD12-F045-8538-7FE8F5176491}"/>
              </a:ext>
            </a:extLst>
          </p:cNvPr>
          <p:cNvSpPr>
            <a:spLocks noGrp="1"/>
          </p:cNvSpPr>
          <p:nvPr>
            <p:ph type="body" idx="1"/>
          </p:nvPr>
        </p:nvSpPr>
        <p:spPr/>
        <p:txBody>
          <a:bodyPr/>
          <a:lstStyle/>
          <a:p>
            <a:r>
              <a:rPr lang="en-US" dirty="0"/>
              <a:t>Bullet 1</a:t>
            </a:r>
          </a:p>
          <a:p>
            <a:r>
              <a:rPr lang="en-US" dirty="0"/>
              <a:t>Bullet 2</a:t>
            </a:r>
          </a:p>
          <a:p>
            <a:r>
              <a:rPr lang="en-US" dirty="0"/>
              <a:t>Bullet 3</a:t>
            </a:r>
          </a:p>
          <a:p>
            <a:pPr lvl="1">
              <a:spcBef>
                <a:spcPts val="0"/>
              </a:spcBef>
            </a:pPr>
            <a:r>
              <a:rPr lang="en-US" dirty="0"/>
              <a:t>Bullet 3 sub</a:t>
            </a:r>
          </a:p>
          <a:p>
            <a:pPr lvl="1">
              <a:spcBef>
                <a:spcPts val="0"/>
              </a:spcBef>
            </a:pPr>
            <a:r>
              <a:rPr lang="en-US" dirty="0"/>
              <a:t>Bullet 3 sub2</a:t>
            </a:r>
          </a:p>
          <a:p>
            <a:r>
              <a:rPr lang="en-US" dirty="0"/>
              <a:t>Bullet 4</a:t>
            </a:r>
          </a:p>
          <a:p>
            <a:r>
              <a:rPr lang="en-US" dirty="0"/>
              <a:t>Bullet 5 is really long like so long that it is eventually going to go on to another line. Yup here’s that line.</a:t>
            </a:r>
          </a:p>
        </p:txBody>
      </p:sp>
      <p:pic>
        <p:nvPicPr>
          <p:cNvPr id="8" name="Picture 7">
            <a:extLst>
              <a:ext uri="{FF2B5EF4-FFF2-40B4-BE49-F238E27FC236}">
                <a16:creationId xmlns:a16="http://schemas.microsoft.com/office/drawing/2014/main" id="{580D7ABF-47D9-1A4C-9373-9F9F90572CE6}"/>
              </a:ext>
            </a:extLst>
          </p:cNvPr>
          <p:cNvPicPr>
            <a:picLocks noChangeAspect="1"/>
          </p:cNvPicPr>
          <p:nvPr/>
        </p:nvPicPr>
        <p:blipFill rotWithShape="1">
          <a:blip r:embed="rId2">
            <a:extLst>
              <a:ext uri="{28A0092B-C50C-407E-A947-70E740481C1C}">
                <a14:useLocalDpi xmlns:a14="http://schemas.microsoft.com/office/drawing/2010/main" val="0"/>
              </a:ext>
            </a:extLst>
          </a:blip>
          <a:srcRect r="16810"/>
          <a:stretch/>
        </p:blipFill>
        <p:spPr>
          <a:xfrm>
            <a:off x="6332546" y="-12526"/>
            <a:ext cx="4464890" cy="3877377"/>
          </a:xfrm>
          <a:prstGeom prst="rect">
            <a:avLst/>
          </a:prstGeom>
        </p:spPr>
      </p:pic>
      <p:sp>
        <p:nvSpPr>
          <p:cNvPr id="10" name="Oval 9">
            <a:extLst>
              <a:ext uri="{FF2B5EF4-FFF2-40B4-BE49-F238E27FC236}">
                <a16:creationId xmlns:a16="http://schemas.microsoft.com/office/drawing/2014/main" id="{B6D88A13-C6BE-A945-BCA8-145FFC86FD35}"/>
              </a:ext>
            </a:extLst>
          </p:cNvPr>
          <p:cNvSpPr/>
          <p:nvPr/>
        </p:nvSpPr>
        <p:spPr>
          <a:xfrm>
            <a:off x="7402882" y="2333611"/>
            <a:ext cx="1066799" cy="1075555"/>
          </a:xfrm>
          <a:prstGeom prst="ellipse">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22130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3AEA-D307-6549-8D31-334C344BCD4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396ADBA-DD12-F045-8538-7FE8F5176491}"/>
              </a:ext>
            </a:extLst>
          </p:cNvPr>
          <p:cNvSpPr>
            <a:spLocks noGrp="1"/>
          </p:cNvSpPr>
          <p:nvPr>
            <p:ph type="body" idx="1"/>
          </p:nvPr>
        </p:nvSpPr>
        <p:spPr/>
        <p:txBody>
          <a:bodyPr/>
          <a:lstStyle/>
          <a:p>
            <a:pPr>
              <a:spcBef>
                <a:spcPts val="300"/>
              </a:spcBef>
            </a:pPr>
            <a:r>
              <a:rPr lang="en-US" dirty="0"/>
              <a:t>Bullet 1</a:t>
            </a:r>
          </a:p>
          <a:p>
            <a:pPr>
              <a:spcBef>
                <a:spcPts val="300"/>
              </a:spcBef>
            </a:pPr>
            <a:r>
              <a:rPr lang="en-US" dirty="0"/>
              <a:t>Bullet 2</a:t>
            </a:r>
          </a:p>
          <a:p>
            <a:pPr>
              <a:spcBef>
                <a:spcPts val="300"/>
              </a:spcBef>
            </a:pPr>
            <a:r>
              <a:rPr lang="en-US" dirty="0"/>
              <a:t>Bullet 3</a:t>
            </a:r>
          </a:p>
          <a:p>
            <a:pPr lvl="1">
              <a:spcBef>
                <a:spcPts val="0"/>
              </a:spcBef>
            </a:pPr>
            <a:r>
              <a:rPr lang="en-US" dirty="0"/>
              <a:t>Bullet 3 sub</a:t>
            </a:r>
          </a:p>
          <a:p>
            <a:pPr lvl="1">
              <a:spcBef>
                <a:spcPts val="0"/>
              </a:spcBef>
            </a:pPr>
            <a:r>
              <a:rPr lang="en-US" dirty="0"/>
              <a:t>Bullet 3 sub2</a:t>
            </a:r>
          </a:p>
          <a:p>
            <a:pPr>
              <a:spcBef>
                <a:spcPts val="400"/>
              </a:spcBef>
              <a:spcAft>
                <a:spcPts val="300"/>
              </a:spcAft>
            </a:pPr>
            <a:r>
              <a:rPr lang="en-US" dirty="0"/>
              <a:t>Bullet 4</a:t>
            </a:r>
          </a:p>
          <a:p>
            <a:r>
              <a:rPr lang="en-US" dirty="0"/>
              <a:t>Bullet 5 is really long like so long that it is eventually going to go on to another line. Yup here’s that line.</a:t>
            </a:r>
          </a:p>
          <a:p>
            <a:r>
              <a:rPr lang="en-US" dirty="0"/>
              <a:t>Bullet 5 is really long like so long that it is eventually going to go on to another line. Yup here’s that line.</a:t>
            </a:r>
          </a:p>
          <a:p>
            <a:endParaRPr lang="en-US" dirty="0"/>
          </a:p>
        </p:txBody>
      </p:sp>
    </p:spTree>
    <p:extLst>
      <p:ext uri="{BB962C8B-B14F-4D97-AF65-F5344CB8AC3E}">
        <p14:creationId xmlns:p14="http://schemas.microsoft.com/office/powerpoint/2010/main" val="2795400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A3AEA-D307-6549-8D31-334C344BCD4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396ADBA-DD12-F045-8538-7FE8F5176491}"/>
              </a:ext>
            </a:extLst>
          </p:cNvPr>
          <p:cNvSpPr>
            <a:spLocks noGrp="1"/>
          </p:cNvSpPr>
          <p:nvPr>
            <p:ph type="body" idx="1"/>
          </p:nvPr>
        </p:nvSpPr>
        <p:spPr>
          <a:xfrm>
            <a:off x="801015" y="1097000"/>
            <a:ext cx="10334995" cy="4664000"/>
          </a:xfrm>
        </p:spPr>
        <p:txBody>
          <a:bodyPr/>
          <a:lstStyle/>
          <a:p>
            <a:pPr>
              <a:spcBef>
                <a:spcPts val="1800"/>
              </a:spcBef>
            </a:pPr>
            <a:r>
              <a:rPr lang="en-US" dirty="0"/>
              <a:t>Bullet 1</a:t>
            </a:r>
          </a:p>
          <a:p>
            <a:pPr>
              <a:spcBef>
                <a:spcPts val="1800"/>
              </a:spcBef>
            </a:pPr>
            <a:r>
              <a:rPr lang="en-US" dirty="0"/>
              <a:t>Bullet 2</a:t>
            </a:r>
          </a:p>
          <a:p>
            <a:pPr>
              <a:spcBef>
                <a:spcPts val="1800"/>
              </a:spcBef>
            </a:pPr>
            <a:r>
              <a:rPr lang="en-US" dirty="0"/>
              <a:t>Bullet 3</a:t>
            </a:r>
          </a:p>
          <a:p>
            <a:pPr lvl="1">
              <a:spcBef>
                <a:spcPts val="600"/>
              </a:spcBef>
            </a:pPr>
            <a:r>
              <a:rPr lang="en-US" dirty="0"/>
              <a:t>Bullet 3 sub</a:t>
            </a:r>
          </a:p>
          <a:p>
            <a:pPr lvl="1">
              <a:spcBef>
                <a:spcPts val="600"/>
              </a:spcBef>
            </a:pPr>
            <a:r>
              <a:rPr lang="en-US" dirty="0"/>
              <a:t>Bullet 3 sub2</a:t>
            </a:r>
          </a:p>
          <a:p>
            <a:pPr>
              <a:spcBef>
                <a:spcPts val="1800"/>
              </a:spcBef>
            </a:pPr>
            <a:r>
              <a:rPr lang="en-US" dirty="0"/>
              <a:t>Bullet 4</a:t>
            </a:r>
          </a:p>
          <a:p>
            <a:pPr>
              <a:spcBef>
                <a:spcPts val="1800"/>
              </a:spcBef>
            </a:pPr>
            <a:r>
              <a:rPr lang="en-US" dirty="0"/>
              <a:t>Bullet 5 is really long like so long that it is eventually going to go on to another line. Yup here’s that line.</a:t>
            </a:r>
          </a:p>
          <a:p>
            <a:pPr>
              <a:spcBef>
                <a:spcPts val="1800"/>
              </a:spcBef>
            </a:pPr>
            <a:r>
              <a:rPr lang="en-US" dirty="0"/>
              <a:t>Bullet 5 is really long like so long that it is eventually going to go on to another line. Yup here’s that line.</a:t>
            </a:r>
          </a:p>
          <a:p>
            <a:pPr>
              <a:spcBef>
                <a:spcPts val="1800"/>
              </a:spcBef>
            </a:pPr>
            <a:endParaRPr lang="en-US" dirty="0"/>
          </a:p>
        </p:txBody>
      </p:sp>
    </p:spTree>
    <p:extLst>
      <p:ext uri="{BB962C8B-B14F-4D97-AF65-F5344CB8AC3E}">
        <p14:creationId xmlns:p14="http://schemas.microsoft.com/office/powerpoint/2010/main" val="23979635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ocess 15">
            <a:extLst>
              <a:ext uri="{FF2B5EF4-FFF2-40B4-BE49-F238E27FC236}">
                <a16:creationId xmlns:a16="http://schemas.microsoft.com/office/drawing/2014/main" id="{A47B255B-625C-C143-93C2-B7326594DA56}"/>
              </a:ext>
            </a:extLst>
          </p:cNvPr>
          <p:cNvSpPr/>
          <p:nvPr/>
        </p:nvSpPr>
        <p:spPr>
          <a:xfrm>
            <a:off x="6866965" y="1828801"/>
            <a:ext cx="3836894" cy="3711388"/>
          </a:xfrm>
          <a:prstGeom prst="flowChartProcess">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9B8BE4-D1D8-A249-97D6-E7688CB7A8BD}"/>
              </a:ext>
            </a:extLst>
          </p:cNvPr>
          <p:cNvSpPr>
            <a:spLocks noGrp="1"/>
          </p:cNvSpPr>
          <p:nvPr>
            <p:ph type="title"/>
          </p:nvPr>
        </p:nvSpPr>
        <p:spPr/>
        <p:txBody>
          <a:bodyPr/>
          <a:lstStyle/>
          <a:p>
            <a:r>
              <a:rPr lang="en-US" dirty="0"/>
              <a:t>Continuity</a:t>
            </a:r>
          </a:p>
        </p:txBody>
      </p:sp>
      <p:sp>
        <p:nvSpPr>
          <p:cNvPr id="4" name="Rectangle 3">
            <a:extLst>
              <a:ext uri="{FF2B5EF4-FFF2-40B4-BE49-F238E27FC236}">
                <a16:creationId xmlns:a16="http://schemas.microsoft.com/office/drawing/2014/main" id="{80367E58-10BB-D54F-B8A6-63F54F724A3A}"/>
              </a:ext>
            </a:extLst>
          </p:cNvPr>
          <p:cNvSpPr/>
          <p:nvPr/>
        </p:nvSpPr>
        <p:spPr>
          <a:xfrm>
            <a:off x="7028329" y="2223247"/>
            <a:ext cx="3352800" cy="3191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E946CA5-F948-214B-9EA5-CDA91F20001F}"/>
              </a:ext>
            </a:extLst>
          </p:cNvPr>
          <p:cNvSpPr/>
          <p:nvPr/>
        </p:nvSpPr>
        <p:spPr>
          <a:xfrm>
            <a:off x="7180729" y="2052917"/>
            <a:ext cx="3352800" cy="319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cess 5">
            <a:extLst>
              <a:ext uri="{FF2B5EF4-FFF2-40B4-BE49-F238E27FC236}">
                <a16:creationId xmlns:a16="http://schemas.microsoft.com/office/drawing/2014/main" id="{DC5227A3-95C3-2747-82C2-AE9E07EDB93A}"/>
              </a:ext>
            </a:extLst>
          </p:cNvPr>
          <p:cNvSpPr/>
          <p:nvPr/>
        </p:nvSpPr>
        <p:spPr>
          <a:xfrm>
            <a:off x="7351059" y="3648634"/>
            <a:ext cx="573741" cy="153027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rocess 6">
            <a:extLst>
              <a:ext uri="{FF2B5EF4-FFF2-40B4-BE49-F238E27FC236}">
                <a16:creationId xmlns:a16="http://schemas.microsoft.com/office/drawing/2014/main" id="{C35B05B4-4060-F74C-A44E-6A5C557411A8}"/>
              </a:ext>
            </a:extLst>
          </p:cNvPr>
          <p:cNvSpPr/>
          <p:nvPr/>
        </p:nvSpPr>
        <p:spPr>
          <a:xfrm>
            <a:off x="7974796" y="2832847"/>
            <a:ext cx="573741" cy="23460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cess 7">
            <a:extLst>
              <a:ext uri="{FF2B5EF4-FFF2-40B4-BE49-F238E27FC236}">
                <a16:creationId xmlns:a16="http://schemas.microsoft.com/office/drawing/2014/main" id="{837F9694-3EFA-C540-A53F-CFE8339B1AE2}"/>
              </a:ext>
            </a:extLst>
          </p:cNvPr>
          <p:cNvSpPr/>
          <p:nvPr/>
        </p:nvSpPr>
        <p:spPr>
          <a:xfrm>
            <a:off x="8598533" y="3155576"/>
            <a:ext cx="573741" cy="202333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rocess 8">
            <a:extLst>
              <a:ext uri="{FF2B5EF4-FFF2-40B4-BE49-F238E27FC236}">
                <a16:creationId xmlns:a16="http://schemas.microsoft.com/office/drawing/2014/main" id="{17335F9F-C23D-4D49-B835-A913799F08EC}"/>
              </a:ext>
            </a:extLst>
          </p:cNvPr>
          <p:cNvSpPr/>
          <p:nvPr/>
        </p:nvSpPr>
        <p:spPr>
          <a:xfrm>
            <a:off x="9222270" y="3442447"/>
            <a:ext cx="573741" cy="173646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4F7A193-D34E-2645-A7AA-45A125A8FC0D}"/>
              </a:ext>
            </a:extLst>
          </p:cNvPr>
          <p:cNvSpPr/>
          <p:nvPr/>
        </p:nvSpPr>
        <p:spPr>
          <a:xfrm>
            <a:off x="1694329" y="2142563"/>
            <a:ext cx="3352800" cy="3191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94C149-ADB0-2D4A-875C-B39E887BE24D}"/>
              </a:ext>
            </a:extLst>
          </p:cNvPr>
          <p:cNvSpPr/>
          <p:nvPr/>
        </p:nvSpPr>
        <p:spPr>
          <a:xfrm>
            <a:off x="1846729" y="1972233"/>
            <a:ext cx="3352800" cy="3191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rocess 11">
            <a:extLst>
              <a:ext uri="{FF2B5EF4-FFF2-40B4-BE49-F238E27FC236}">
                <a16:creationId xmlns:a16="http://schemas.microsoft.com/office/drawing/2014/main" id="{748F9217-EAD2-C742-9FC8-FA72D3FE8287}"/>
              </a:ext>
            </a:extLst>
          </p:cNvPr>
          <p:cNvSpPr/>
          <p:nvPr/>
        </p:nvSpPr>
        <p:spPr>
          <a:xfrm>
            <a:off x="2017059" y="3567950"/>
            <a:ext cx="573741" cy="153027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rocess 12">
            <a:extLst>
              <a:ext uri="{FF2B5EF4-FFF2-40B4-BE49-F238E27FC236}">
                <a16:creationId xmlns:a16="http://schemas.microsoft.com/office/drawing/2014/main" id="{2A759B24-BDA0-1F48-A81A-F9E62424FBA0}"/>
              </a:ext>
            </a:extLst>
          </p:cNvPr>
          <p:cNvSpPr/>
          <p:nvPr/>
        </p:nvSpPr>
        <p:spPr>
          <a:xfrm>
            <a:off x="2640796" y="2752163"/>
            <a:ext cx="573741" cy="234606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rocess 13">
            <a:extLst>
              <a:ext uri="{FF2B5EF4-FFF2-40B4-BE49-F238E27FC236}">
                <a16:creationId xmlns:a16="http://schemas.microsoft.com/office/drawing/2014/main" id="{0CC93218-8BE9-C44F-869D-F47CEB0A9C60}"/>
              </a:ext>
            </a:extLst>
          </p:cNvPr>
          <p:cNvSpPr/>
          <p:nvPr/>
        </p:nvSpPr>
        <p:spPr>
          <a:xfrm>
            <a:off x="3264533" y="3074892"/>
            <a:ext cx="573741" cy="2023333"/>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rocess 14">
            <a:extLst>
              <a:ext uri="{FF2B5EF4-FFF2-40B4-BE49-F238E27FC236}">
                <a16:creationId xmlns:a16="http://schemas.microsoft.com/office/drawing/2014/main" id="{60C48FB4-74EB-CD40-8E44-B2AB8E5D7394}"/>
              </a:ext>
            </a:extLst>
          </p:cNvPr>
          <p:cNvSpPr/>
          <p:nvPr/>
        </p:nvSpPr>
        <p:spPr>
          <a:xfrm>
            <a:off x="3888270" y="3361763"/>
            <a:ext cx="573741" cy="1736461"/>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7451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8BE4-D1D8-A249-97D6-E7688CB7A8BD}"/>
              </a:ext>
            </a:extLst>
          </p:cNvPr>
          <p:cNvSpPr>
            <a:spLocks noGrp="1"/>
          </p:cNvSpPr>
          <p:nvPr>
            <p:ph type="title"/>
          </p:nvPr>
        </p:nvSpPr>
        <p:spPr/>
        <p:txBody>
          <a:bodyPr/>
          <a:lstStyle/>
          <a:p>
            <a:r>
              <a:rPr lang="en-US" dirty="0"/>
              <a:t>Continuity</a:t>
            </a:r>
          </a:p>
        </p:txBody>
      </p:sp>
      <p:sp>
        <p:nvSpPr>
          <p:cNvPr id="17" name="Pie 16">
            <a:extLst>
              <a:ext uri="{FF2B5EF4-FFF2-40B4-BE49-F238E27FC236}">
                <a16:creationId xmlns:a16="http://schemas.microsoft.com/office/drawing/2014/main" id="{2A073BD0-9274-B641-BCDB-C635DA4A357D}"/>
              </a:ext>
            </a:extLst>
          </p:cNvPr>
          <p:cNvSpPr/>
          <p:nvPr/>
        </p:nvSpPr>
        <p:spPr>
          <a:xfrm>
            <a:off x="1272989" y="3783106"/>
            <a:ext cx="1703294" cy="1703294"/>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Pie 17">
            <a:extLst>
              <a:ext uri="{FF2B5EF4-FFF2-40B4-BE49-F238E27FC236}">
                <a16:creationId xmlns:a16="http://schemas.microsoft.com/office/drawing/2014/main" id="{FA05BC6A-F423-9949-96C6-7972609C5AC9}"/>
              </a:ext>
            </a:extLst>
          </p:cNvPr>
          <p:cNvSpPr/>
          <p:nvPr/>
        </p:nvSpPr>
        <p:spPr>
          <a:xfrm rot="10800000">
            <a:off x="2976283" y="2079812"/>
            <a:ext cx="1703294" cy="1703294"/>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Pie 18">
            <a:extLst>
              <a:ext uri="{FF2B5EF4-FFF2-40B4-BE49-F238E27FC236}">
                <a16:creationId xmlns:a16="http://schemas.microsoft.com/office/drawing/2014/main" id="{CC854E2E-2BE7-6E42-B50C-CF095267EF4A}"/>
              </a:ext>
            </a:extLst>
          </p:cNvPr>
          <p:cNvSpPr/>
          <p:nvPr/>
        </p:nvSpPr>
        <p:spPr>
          <a:xfrm>
            <a:off x="7754471" y="3783106"/>
            <a:ext cx="1703294" cy="1703294"/>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ie 19">
            <a:extLst>
              <a:ext uri="{FF2B5EF4-FFF2-40B4-BE49-F238E27FC236}">
                <a16:creationId xmlns:a16="http://schemas.microsoft.com/office/drawing/2014/main" id="{EF23D577-8541-2B46-9C93-B829003BA496}"/>
              </a:ext>
            </a:extLst>
          </p:cNvPr>
          <p:cNvSpPr/>
          <p:nvPr/>
        </p:nvSpPr>
        <p:spPr>
          <a:xfrm rot="10800000">
            <a:off x="9457765" y="2079812"/>
            <a:ext cx="1703294" cy="1703294"/>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rocess 20">
            <a:extLst>
              <a:ext uri="{FF2B5EF4-FFF2-40B4-BE49-F238E27FC236}">
                <a16:creationId xmlns:a16="http://schemas.microsoft.com/office/drawing/2014/main" id="{D30492D5-B074-CD42-B992-016FD55AC136}"/>
              </a:ext>
            </a:extLst>
          </p:cNvPr>
          <p:cNvSpPr/>
          <p:nvPr/>
        </p:nvSpPr>
        <p:spPr>
          <a:xfrm>
            <a:off x="8603310" y="2940424"/>
            <a:ext cx="1706101" cy="1687235"/>
          </a:xfrm>
          <a:prstGeom prst="flowChartProcess">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6140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39BFB-97EC-2842-9023-CC771B8C3D78}"/>
              </a:ext>
            </a:extLst>
          </p:cNvPr>
          <p:cNvSpPr>
            <a:spLocks noGrp="1"/>
          </p:cNvSpPr>
          <p:nvPr>
            <p:ph type="title"/>
          </p:nvPr>
        </p:nvSpPr>
        <p:spPr/>
        <p:txBody>
          <a:bodyPr/>
          <a:lstStyle/>
          <a:p>
            <a:r>
              <a:rPr lang="en-US" dirty="0"/>
              <a:t>For Posters</a:t>
            </a:r>
          </a:p>
        </p:txBody>
      </p:sp>
      <p:sp>
        <p:nvSpPr>
          <p:cNvPr id="3" name="Text Placeholder 2">
            <a:extLst>
              <a:ext uri="{FF2B5EF4-FFF2-40B4-BE49-F238E27FC236}">
                <a16:creationId xmlns:a16="http://schemas.microsoft.com/office/drawing/2014/main" id="{578C79D9-8244-4347-9D0F-760E3558E3F8}"/>
              </a:ext>
            </a:extLst>
          </p:cNvPr>
          <p:cNvSpPr>
            <a:spLocks noGrp="1"/>
          </p:cNvSpPr>
          <p:nvPr>
            <p:ph type="body" idx="1"/>
          </p:nvPr>
        </p:nvSpPr>
        <p:spPr/>
        <p:txBody>
          <a:bodyPr/>
          <a:lstStyle/>
          <a:p>
            <a:r>
              <a:rPr lang="en-US" dirty="0"/>
              <a:t>Color</a:t>
            </a:r>
          </a:p>
          <a:p>
            <a:r>
              <a:rPr lang="en-US" dirty="0"/>
              <a:t>Proximity</a:t>
            </a:r>
          </a:p>
          <a:p>
            <a:r>
              <a:rPr lang="en-US" dirty="0"/>
              <a:t>Size - Headings</a:t>
            </a:r>
          </a:p>
          <a:p>
            <a:r>
              <a:rPr lang="en-US" dirty="0"/>
              <a:t>Closure</a:t>
            </a:r>
          </a:p>
        </p:txBody>
      </p:sp>
    </p:spTree>
    <p:extLst>
      <p:ext uri="{BB962C8B-B14F-4D97-AF65-F5344CB8AC3E}">
        <p14:creationId xmlns:p14="http://schemas.microsoft.com/office/powerpoint/2010/main" val="8743468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8808-F56B-1C41-ABEE-DD27BDCBF7A8}"/>
              </a:ext>
            </a:extLst>
          </p:cNvPr>
          <p:cNvSpPr>
            <a:spLocks noGrp="1"/>
          </p:cNvSpPr>
          <p:nvPr>
            <p:ph type="title"/>
          </p:nvPr>
        </p:nvSpPr>
        <p:spPr/>
        <p:txBody>
          <a:bodyPr/>
          <a:lstStyle/>
          <a:p>
            <a:r>
              <a:rPr lang="en-US" dirty="0"/>
              <a:t>Color</a:t>
            </a:r>
          </a:p>
        </p:txBody>
      </p:sp>
    </p:spTree>
    <p:extLst>
      <p:ext uri="{BB962C8B-B14F-4D97-AF65-F5344CB8AC3E}">
        <p14:creationId xmlns:p14="http://schemas.microsoft.com/office/powerpoint/2010/main" val="8653798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B003-628A-884D-9ECD-D3499C213E28}"/>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8AD4BF42-4C49-4C48-B14B-0077859FFB55}"/>
              </a:ext>
            </a:extLst>
          </p:cNvPr>
          <p:cNvSpPr/>
          <p:nvPr/>
        </p:nvSpPr>
        <p:spPr>
          <a:xfrm>
            <a:off x="0" y="0"/>
            <a:ext cx="12192000" cy="2432957"/>
          </a:xfrm>
          <a:prstGeom prst="rect">
            <a:avLst/>
          </a:prstGeom>
          <a:solidFill>
            <a:srgbClr val="003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0000"/>
                </a:solidFill>
              </a:rPr>
              <a:t>Color</a:t>
            </a:r>
          </a:p>
        </p:txBody>
      </p:sp>
      <p:sp>
        <p:nvSpPr>
          <p:cNvPr id="4" name="Rectangle 3">
            <a:extLst>
              <a:ext uri="{FF2B5EF4-FFF2-40B4-BE49-F238E27FC236}">
                <a16:creationId xmlns:a16="http://schemas.microsoft.com/office/drawing/2014/main" id="{1787EA6F-B2FE-3E4B-A5F7-F90B8856A8E9}"/>
              </a:ext>
            </a:extLst>
          </p:cNvPr>
          <p:cNvSpPr/>
          <p:nvPr/>
        </p:nvSpPr>
        <p:spPr>
          <a:xfrm>
            <a:off x="0" y="2432957"/>
            <a:ext cx="12192000" cy="2432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FF00"/>
                </a:solidFill>
              </a:rPr>
              <a:t>is</a:t>
            </a:r>
          </a:p>
        </p:txBody>
      </p:sp>
      <p:sp>
        <p:nvSpPr>
          <p:cNvPr id="5" name="Rectangle 4">
            <a:extLst>
              <a:ext uri="{FF2B5EF4-FFF2-40B4-BE49-F238E27FC236}">
                <a16:creationId xmlns:a16="http://schemas.microsoft.com/office/drawing/2014/main" id="{267F3482-615F-3B46-9458-8BAD234913A0}"/>
              </a:ext>
            </a:extLst>
          </p:cNvPr>
          <p:cNvSpPr/>
          <p:nvPr/>
        </p:nvSpPr>
        <p:spPr>
          <a:xfrm>
            <a:off x="-29335" y="4457700"/>
            <a:ext cx="12192000" cy="2841171"/>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rgbClr val="FFFF00"/>
                </a:solidFill>
              </a:rPr>
              <a:t>complex</a:t>
            </a:r>
          </a:p>
        </p:txBody>
      </p:sp>
    </p:spTree>
    <p:extLst>
      <p:ext uri="{BB962C8B-B14F-4D97-AF65-F5344CB8AC3E}">
        <p14:creationId xmlns:p14="http://schemas.microsoft.com/office/powerpoint/2010/main" val="39180994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6A7099-3A74-2C43-9B7E-2B83F819477E}"/>
              </a:ext>
            </a:extLst>
          </p:cNvPr>
          <p:cNvSpPr/>
          <p:nvPr/>
        </p:nvSpPr>
        <p:spPr>
          <a:xfrm>
            <a:off x="0" y="0"/>
            <a:ext cx="12192000" cy="6858000"/>
          </a:xfrm>
          <a:prstGeom prst="rect">
            <a:avLst/>
          </a:prstGeom>
          <a:pattFill prst="lgCheck">
            <a:fgClr>
              <a:schemeClr val="lt2"/>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6ECA072-425D-414C-A0F5-9A10D2195BBE}"/>
              </a:ext>
            </a:extLst>
          </p:cNvPr>
          <p:cNvSpPr/>
          <p:nvPr/>
        </p:nvSpPr>
        <p:spPr>
          <a:xfrm>
            <a:off x="0" y="0"/>
            <a:ext cx="12192000" cy="6858000"/>
          </a:xfrm>
          <a:prstGeom prst="rect">
            <a:avLst/>
          </a:prstGeom>
          <a:gradFill flip="none" rotWithShape="1">
            <a:gsLst>
              <a:gs pos="0">
                <a:srgbClr val="6F4F9B">
                  <a:alpha val="67000"/>
                </a:srgbClr>
              </a:gs>
              <a:gs pos="15000">
                <a:srgbClr val="FF0000">
                  <a:alpha val="64000"/>
                </a:srgbClr>
              </a:gs>
              <a:gs pos="100000">
                <a:schemeClr val="accent1">
                  <a:tint val="23500"/>
                  <a:satMod val="160000"/>
                  <a:alpha val="26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E8FE2E-A276-D54A-9033-BE76CCECD249}"/>
              </a:ext>
            </a:extLst>
          </p:cNvPr>
          <p:cNvSpPr>
            <a:spLocks noGrp="1"/>
          </p:cNvSpPr>
          <p:nvPr>
            <p:ph type="title"/>
          </p:nvPr>
        </p:nvSpPr>
        <p:spPr/>
        <p:txBody>
          <a:bodyPr/>
          <a:lstStyle/>
          <a:p>
            <a:pPr algn="ctr"/>
            <a:r>
              <a:rPr lang="en-US" dirty="0"/>
              <a:t>Use</a:t>
            </a:r>
            <a:br>
              <a:rPr lang="en-US" dirty="0"/>
            </a:br>
            <a:br>
              <a:rPr lang="en-US" dirty="0"/>
            </a:br>
            <a:r>
              <a:rPr lang="en-US" dirty="0">
                <a:solidFill>
                  <a:schemeClr val="accent6">
                    <a:lumMod val="75000"/>
                  </a:schemeClr>
                </a:solidFill>
              </a:rPr>
              <a:t>Colors</a:t>
            </a:r>
            <a:br>
              <a:rPr lang="en-US" dirty="0">
                <a:solidFill>
                  <a:schemeClr val="accent6">
                    <a:lumMod val="75000"/>
                  </a:schemeClr>
                </a:solidFill>
              </a:rPr>
            </a:br>
            <a:r>
              <a:rPr lang="en-US" dirty="0">
                <a:solidFill>
                  <a:schemeClr val="accent6">
                    <a:lumMod val="75000"/>
                  </a:schemeClr>
                </a:solidFill>
              </a:rPr>
              <a:t>&amp; Backgrounds</a:t>
            </a:r>
            <a:br>
              <a:rPr lang="en-US" dirty="0">
                <a:solidFill>
                  <a:schemeClr val="accent6">
                    <a:lumMod val="75000"/>
                  </a:schemeClr>
                </a:solidFill>
              </a:rPr>
            </a:br>
            <a:r>
              <a:rPr lang="en-US" dirty="0">
                <a:solidFill>
                  <a:schemeClr val="accent6">
                    <a:lumMod val="75000"/>
                  </a:schemeClr>
                </a:solidFill>
              </a:rPr>
              <a:t>Wisely</a:t>
            </a:r>
          </a:p>
        </p:txBody>
      </p:sp>
    </p:spTree>
    <p:extLst>
      <p:ext uri="{BB962C8B-B14F-4D97-AF65-F5344CB8AC3E}">
        <p14:creationId xmlns:p14="http://schemas.microsoft.com/office/powerpoint/2010/main" val="1846097498"/>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15095</TotalTime>
  <Words>11343</Words>
  <Application>Microsoft Macintosh PowerPoint</Application>
  <PresentationFormat>Widescreen</PresentationFormat>
  <Paragraphs>1043</Paragraphs>
  <Slides>160</Slides>
  <Notes>77</Notes>
  <HiddenSlides>0</HiddenSlides>
  <MMClips>0</MMClips>
  <ScaleCrop>false</ScaleCrop>
  <HeadingPairs>
    <vt:vector size="6" baseType="variant">
      <vt:variant>
        <vt:lpstr>Fonts Used</vt:lpstr>
      </vt:variant>
      <vt:variant>
        <vt:i4>33</vt:i4>
      </vt:variant>
      <vt:variant>
        <vt:lpstr>Theme</vt:lpstr>
      </vt:variant>
      <vt:variant>
        <vt:i4>1</vt:i4>
      </vt:variant>
      <vt:variant>
        <vt:lpstr>Slide Titles</vt:lpstr>
      </vt:variant>
      <vt:variant>
        <vt:i4>160</vt:i4>
      </vt:variant>
    </vt:vector>
  </HeadingPairs>
  <TitlesOfParts>
    <vt:vector size="194" baseType="lpstr">
      <vt:lpstr>Abadi MT Condensed Light</vt:lpstr>
      <vt:lpstr>Adobe Caslon Pro</vt:lpstr>
      <vt:lpstr>American Typewriter</vt:lpstr>
      <vt:lpstr>Apple Chancery</vt:lpstr>
      <vt:lpstr>Arial</vt:lpstr>
      <vt:lpstr>Arial Narrow</vt:lpstr>
      <vt:lpstr>Bauhaus 93</vt:lpstr>
      <vt:lpstr>Bodoni</vt:lpstr>
      <vt:lpstr>Bradley Hand</vt:lpstr>
      <vt:lpstr>Braggadocio</vt:lpstr>
      <vt:lpstr>Calibri</vt:lpstr>
      <vt:lpstr>Chalkduster</vt:lpstr>
      <vt:lpstr>Comic Sans MS</vt:lpstr>
      <vt:lpstr>Copperplate Gothic Bold</vt:lpstr>
      <vt:lpstr>Engravers MT</vt:lpstr>
      <vt:lpstr>Franklin Gothic</vt:lpstr>
      <vt:lpstr>Franklin Gothic Demi Cond</vt:lpstr>
      <vt:lpstr>Franklin Gothic Heavy</vt:lpstr>
      <vt:lpstr>Franklin Gothic Medium Cond</vt:lpstr>
      <vt:lpstr>Garamond</vt:lpstr>
      <vt:lpstr>Gloucester MT Extra Condensed</vt:lpstr>
      <vt:lpstr>Impact</vt:lpstr>
      <vt:lpstr>ITC Franklin Gothic Std Bk Cd</vt:lpstr>
      <vt:lpstr>Lato</vt:lpstr>
      <vt:lpstr>Luminari</vt:lpstr>
      <vt:lpstr>Papyrus</vt:lpstr>
      <vt:lpstr>Raleway</vt:lpstr>
      <vt:lpstr>Snell Roundhand</vt:lpstr>
      <vt:lpstr>Stencil</vt:lpstr>
      <vt:lpstr>Times New Roman</vt:lpstr>
      <vt:lpstr>Verdana</vt:lpstr>
      <vt:lpstr>Wide Latin</vt:lpstr>
      <vt:lpstr>Zapfino</vt:lpstr>
      <vt:lpstr>Swiss</vt:lpstr>
      <vt:lpstr>PowerPoint Presentation</vt:lpstr>
      <vt:lpstr>PowerPoint Presentation</vt:lpstr>
      <vt:lpstr>This workshop draws extensively on a number of resources</vt:lpstr>
      <vt:lpstr>Areas</vt:lpstr>
      <vt:lpstr>Posters in Context</vt:lpstr>
      <vt:lpstr>PowerPoint Presentation</vt:lpstr>
      <vt:lpstr>Posters do not have to </vt:lpstr>
      <vt:lpstr>Posters can</vt:lpstr>
      <vt:lpstr>Check your guidelines</vt:lpstr>
      <vt:lpstr>Even more on context?</vt:lpstr>
      <vt:lpstr>Audience</vt:lpstr>
      <vt:lpstr>Tailor content &amp; design to your audience/purpose/context</vt:lpstr>
      <vt:lpstr>Tailor content &amp; design to your audience/purpose/context</vt:lpstr>
      <vt:lpstr>Titles</vt:lpstr>
      <vt:lpstr>Titles</vt:lpstr>
      <vt:lpstr>Titles- more examples</vt:lpstr>
      <vt:lpstr>Layout &amp; composition</vt:lpstr>
      <vt:lpstr>Layout &amp; composition</vt:lpstr>
      <vt:lpstr>Image&gt;Text</vt:lpstr>
      <vt:lpstr>Content</vt:lpstr>
      <vt:lpstr>Content Inclusion</vt:lpstr>
      <vt:lpstr>Layout</vt:lpstr>
      <vt:lpstr>PowerPoint Presentation</vt:lpstr>
      <vt:lpstr>PowerPoint Presentation</vt:lpstr>
      <vt:lpstr>PowerPoint Presentation</vt:lpstr>
      <vt:lpstr>PowerPoint Presentation</vt:lpstr>
      <vt:lpstr>Traditional</vt:lpstr>
      <vt:lpstr>Other traditional ideas</vt:lpstr>
      <vt:lpstr>PowerPoint Presentation</vt:lpstr>
      <vt:lpstr>PowerPoint Presentation</vt:lpstr>
      <vt:lpstr>PowerPoint Presentation</vt:lpstr>
      <vt:lpstr>Visual abstract as poster</vt:lpstr>
      <vt:lpstr>PowerPoint Presentation</vt:lpstr>
      <vt:lpstr>Infographic Approaches – central image</vt:lpstr>
      <vt:lpstr>Minimalist</vt:lpstr>
      <vt:lpstr>Billboard</vt:lpstr>
      <vt:lpstr>Billboard</vt:lpstr>
      <vt:lpstr>Butter Posters</vt:lpstr>
      <vt:lpstr>Butter Posters</vt:lpstr>
      <vt:lpstr>Butter Posters</vt:lpstr>
      <vt:lpstr>Draw your poster by hand first</vt:lpstr>
      <vt:lpstr>Which to choose?</vt:lpstr>
      <vt:lpstr>Size</vt:lpstr>
      <vt:lpstr>Poster Size</vt:lpstr>
      <vt:lpstr>Check your guide lines</vt:lpstr>
      <vt:lpstr>Example Poster Size guidelines</vt:lpstr>
      <vt:lpstr>A poster stand might look like this…</vt:lpstr>
      <vt:lpstr>Sometimes you get posters size, sometimes board size</vt:lpstr>
      <vt:lpstr>PowerPoint Presentation</vt:lpstr>
      <vt:lpstr>PowerPoint Presentation</vt:lpstr>
      <vt:lpstr>PowerPoint Presentation</vt:lpstr>
      <vt:lpstr>Also consider</vt:lpstr>
      <vt:lpstr>PowerPoint Presentation</vt:lpstr>
      <vt:lpstr>4’x8’</vt:lpstr>
      <vt:lpstr>4’x4’</vt:lpstr>
      <vt:lpstr>3.75’x3.75’</vt:lpstr>
      <vt:lpstr>4’x5’</vt:lpstr>
      <vt:lpstr>3’x4’ – (UVERS size)</vt:lpstr>
      <vt:lpstr>4’x3’</vt:lpstr>
      <vt:lpstr>4’x2.9’ (AO)</vt:lpstr>
      <vt:lpstr>5’ x 4’</vt:lpstr>
      <vt:lpstr>Use  readable size text</vt:lpstr>
      <vt:lpstr>How small can the type be?</vt:lpstr>
      <vt:lpstr>How small can the type be?</vt:lpstr>
      <vt:lpstr>So how do I choose sizes?</vt:lpstr>
      <vt:lpstr>PPT might change your font size…</vt:lpstr>
      <vt:lpstr>Size</vt:lpstr>
      <vt:lpstr>These are all 24 pt</vt:lpstr>
      <vt:lpstr>PowerPoint Presentation</vt:lpstr>
      <vt:lpstr>Fonts have variations</vt:lpstr>
      <vt:lpstr>PowerPoint Presentation</vt:lpstr>
      <vt:lpstr>Deemphasize noncritical info</vt:lpstr>
      <vt:lpstr>In text blocks</vt:lpstr>
      <vt:lpstr>Text Take Aways</vt:lpstr>
      <vt:lpstr>PowerPoint Presentation</vt:lpstr>
      <vt:lpstr>Visual Choices &amp; Considerations</vt:lpstr>
      <vt:lpstr>PowerPoint Presentation</vt:lpstr>
      <vt:lpstr>Be intentional</vt:lpstr>
      <vt:lpstr>Grouping</vt:lpstr>
      <vt:lpstr>Similarity- Size</vt:lpstr>
      <vt:lpstr>Similarity- Shape</vt:lpstr>
      <vt:lpstr>Similarity- Size &amp; Shape</vt:lpstr>
      <vt:lpstr>Similarity: Color Groups before Shape</vt:lpstr>
      <vt:lpstr>Enclosure</vt:lpstr>
      <vt:lpstr>Proximity</vt:lpstr>
      <vt:lpstr>Proximity is enough</vt:lpstr>
      <vt:lpstr>Enclosure + Proximity</vt:lpstr>
      <vt:lpstr>Enclosure + Proximity</vt:lpstr>
      <vt:lpstr>Proximity Uses</vt:lpstr>
      <vt:lpstr>Default</vt:lpstr>
      <vt:lpstr>Default</vt:lpstr>
      <vt:lpstr>PowerPoint Presentation</vt:lpstr>
      <vt:lpstr>PowerPoint Presentation</vt:lpstr>
      <vt:lpstr>Continuity</vt:lpstr>
      <vt:lpstr>Continuity</vt:lpstr>
      <vt:lpstr>For Posters</vt:lpstr>
      <vt:lpstr>Color</vt:lpstr>
      <vt:lpstr>PowerPoint Presentation</vt:lpstr>
      <vt:lpstr>Use  Colors &amp; Backgrounds Wisely</vt:lpstr>
      <vt:lpstr>Think about how colors work together</vt:lpstr>
      <vt:lpstr>Contrast: Convert Colors to Gray Scale to Check</vt:lpstr>
      <vt:lpstr>PowerPoint Presentation</vt:lpstr>
      <vt:lpstr>PowerPoint Presentation</vt:lpstr>
      <vt:lpstr>To check Contrast</vt:lpstr>
      <vt:lpstr>Some colors Pop Out &amp; others Recede</vt:lpstr>
      <vt:lpstr>Warm colors seem to be in foreground vs cool colors</vt:lpstr>
      <vt:lpstr>Warm colors pop out from cool colors</vt:lpstr>
      <vt:lpstr>Be mindful of color associations- use them</vt:lpstr>
      <vt:lpstr>Be mindful of color associations- use them</vt:lpstr>
      <vt:lpstr>PowerPoint Presentation</vt:lpstr>
      <vt:lpstr>PowerPoint Presentation</vt:lpstr>
      <vt:lpstr>Choosing colors</vt:lpstr>
      <vt:lpstr>PowerPoint Presentation</vt:lpstr>
      <vt:lpstr>1 hue : multiple tints/shades</vt:lpstr>
      <vt:lpstr>Complementary Colors</vt:lpstr>
      <vt:lpstr>On Color- Why?</vt:lpstr>
      <vt:lpstr>Maintain color for variables or samples</vt:lpstr>
      <vt:lpstr>Choose color from an image</vt:lpstr>
      <vt:lpstr>Flooding is Bad</vt:lpstr>
      <vt:lpstr>Flooding is Bad</vt:lpstr>
      <vt:lpstr>Flooding is Bad</vt:lpstr>
      <vt:lpstr>Flooding is Bad</vt:lpstr>
      <vt:lpstr>Not all the colors</vt:lpstr>
      <vt:lpstr>Using Images/Figures/Visuals</vt:lpstr>
      <vt:lpstr>Use relevant key visuals</vt:lpstr>
      <vt:lpstr>Use relevant key visuals</vt:lpstr>
      <vt:lpstr>Color may change w/ file type + printing</vt:lpstr>
      <vt:lpstr>PowerPoint Presentation</vt:lpstr>
      <vt:lpstr>Avoid Pixelated Images</vt:lpstr>
      <vt:lpstr>PowerPoint Presentation</vt:lpstr>
      <vt:lpstr>Don’t Stretch or Warp Images</vt:lpstr>
      <vt:lpstr>More to Consider</vt:lpstr>
      <vt:lpstr>Extras</vt:lpstr>
      <vt:lpstr>Connecting Presenter &amp; Poster</vt:lpstr>
      <vt:lpstr>Practical </vt:lpstr>
      <vt:lpstr>Software</vt:lpstr>
      <vt:lpstr>Set Up your document</vt:lpstr>
      <vt:lpstr>Consider printing realities</vt:lpstr>
      <vt:lpstr>Consider printing realities</vt:lpstr>
      <vt:lpstr>Check it twice &amp; then again</vt:lpstr>
      <vt:lpstr>Practical things for day of</vt:lpstr>
      <vt:lpstr>Poster Repair kit</vt:lpstr>
      <vt:lpstr>Don’t distract</vt:lpstr>
      <vt:lpstr>Messaging</vt:lpstr>
      <vt:lpstr>Presenting</vt:lpstr>
      <vt:lpstr>When presenting: Start on left – transition to right</vt:lpstr>
      <vt:lpstr>How could we improve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&amp; references</vt:lpstr>
      <vt:lpstr>PowerPoint Presentation</vt:lpstr>
      <vt:lpstr>PowerPoint Presentation</vt:lpstr>
      <vt:lpstr>Refs</vt:lpstr>
      <vt:lpstr>Resources bonus- ppt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dc:creator>
  <cp:lastModifiedBy>Cunningham, Kelly J. (kjc5z)</cp:lastModifiedBy>
  <cp:revision>184</cp:revision>
  <cp:lastPrinted>2020-02-03T15:07:52Z</cp:lastPrinted>
  <dcterms:created xsi:type="dcterms:W3CDTF">2019-11-01T17:05:42Z</dcterms:created>
  <dcterms:modified xsi:type="dcterms:W3CDTF">2022-07-30T00:57:22Z</dcterms:modified>
</cp:coreProperties>
</file>