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2" r:id="rId1"/>
  </p:sldMasterIdLst>
  <p:notesMasterIdLst>
    <p:notesMasterId r:id="rId116"/>
  </p:notesMasterIdLst>
  <p:sldIdLst>
    <p:sldId id="574" r:id="rId2"/>
    <p:sldId id="565" r:id="rId3"/>
    <p:sldId id="712" r:id="rId4"/>
    <p:sldId id="598" r:id="rId5"/>
    <p:sldId id="617" r:id="rId6"/>
    <p:sldId id="626" r:id="rId7"/>
    <p:sldId id="620" r:id="rId8"/>
    <p:sldId id="621" r:id="rId9"/>
    <p:sldId id="618" r:id="rId10"/>
    <p:sldId id="622" r:id="rId11"/>
    <p:sldId id="676" r:id="rId12"/>
    <p:sldId id="665" r:id="rId13"/>
    <p:sldId id="619" r:id="rId14"/>
    <p:sldId id="743" r:id="rId15"/>
    <p:sldId id="629" r:id="rId16"/>
    <p:sldId id="631" r:id="rId17"/>
    <p:sldId id="630" r:id="rId18"/>
    <p:sldId id="681" r:id="rId19"/>
    <p:sldId id="682" r:id="rId20"/>
    <p:sldId id="677" r:id="rId21"/>
    <p:sldId id="710" r:id="rId22"/>
    <p:sldId id="711" r:id="rId23"/>
    <p:sldId id="679" r:id="rId24"/>
    <p:sldId id="696" r:id="rId25"/>
    <p:sldId id="695" r:id="rId26"/>
    <p:sldId id="588" r:id="rId27"/>
    <p:sldId id="666" r:id="rId28"/>
    <p:sldId id="697" r:id="rId29"/>
    <p:sldId id="667" r:id="rId30"/>
    <p:sldId id="497" r:id="rId31"/>
    <p:sldId id="611" r:id="rId32"/>
    <p:sldId id="632" r:id="rId33"/>
    <p:sldId id="683" r:id="rId34"/>
    <p:sldId id="612" r:id="rId35"/>
    <p:sldId id="647" r:id="rId36"/>
    <p:sldId id="699" r:id="rId37"/>
    <p:sldId id="698" r:id="rId38"/>
    <p:sldId id="635" r:id="rId39"/>
    <p:sldId id="700" r:id="rId40"/>
    <p:sldId id="636" r:id="rId41"/>
    <p:sldId id="703" r:id="rId42"/>
    <p:sldId id="633" r:id="rId43"/>
    <p:sldId id="637" r:id="rId44"/>
    <p:sldId id="638" r:id="rId45"/>
    <p:sldId id="651" r:id="rId46"/>
    <p:sldId id="704" r:id="rId47"/>
    <p:sldId id="639" r:id="rId48"/>
    <p:sldId id="668" r:id="rId49"/>
    <p:sldId id="705" r:id="rId50"/>
    <p:sldId id="640" r:id="rId51"/>
    <p:sldId id="634" r:id="rId52"/>
    <p:sldId id="641" r:id="rId53"/>
    <p:sldId id="669" r:id="rId54"/>
    <p:sldId id="720" r:id="rId55"/>
    <p:sldId id="722" r:id="rId56"/>
    <p:sldId id="642" r:id="rId57"/>
    <p:sldId id="721" r:id="rId58"/>
    <p:sldId id="643" r:id="rId59"/>
    <p:sldId id="644" r:id="rId60"/>
    <p:sldId id="725" r:id="rId61"/>
    <p:sldId id="645" r:id="rId62"/>
    <p:sldId id="724" r:id="rId63"/>
    <p:sldId id="706" r:id="rId64"/>
    <p:sldId id="670" r:id="rId65"/>
    <p:sldId id="740" r:id="rId66"/>
    <p:sldId id="729" r:id="rId67"/>
    <p:sldId id="731" r:id="rId68"/>
    <p:sldId id="733" r:id="rId69"/>
    <p:sldId id="735" r:id="rId70"/>
    <p:sldId id="734" r:id="rId71"/>
    <p:sldId id="736" r:id="rId72"/>
    <p:sldId id="737" r:id="rId73"/>
    <p:sldId id="726" r:id="rId74"/>
    <p:sldId id="738" r:id="rId75"/>
    <p:sldId id="739" r:id="rId76"/>
    <p:sldId id="727" r:id="rId77"/>
    <p:sldId id="671" r:id="rId78"/>
    <p:sldId id="646" r:id="rId79"/>
    <p:sldId id="672" r:id="rId80"/>
    <p:sldId id="675" r:id="rId81"/>
    <p:sldId id="594" r:id="rId82"/>
    <p:sldId id="596" r:id="rId83"/>
    <p:sldId id="688" r:id="rId84"/>
    <p:sldId id="599" r:id="rId85"/>
    <p:sldId id="601" r:id="rId86"/>
    <p:sldId id="678" r:id="rId87"/>
    <p:sldId id="674" r:id="rId88"/>
    <p:sldId id="595" r:id="rId89"/>
    <p:sldId id="597" r:id="rId90"/>
    <p:sldId id="605" r:id="rId91"/>
    <p:sldId id="604" r:id="rId92"/>
    <p:sldId id="684" r:id="rId93"/>
    <p:sldId id="708" r:id="rId94"/>
    <p:sldId id="495" r:id="rId95"/>
    <p:sldId id="716" r:id="rId96"/>
    <p:sldId id="717" r:id="rId97"/>
    <p:sldId id="673" r:id="rId98"/>
    <p:sldId id="498" r:id="rId99"/>
    <p:sldId id="563" r:id="rId100"/>
    <p:sldId id="685" r:id="rId101"/>
    <p:sldId id="686" r:id="rId102"/>
    <p:sldId id="687" r:id="rId103"/>
    <p:sldId id="589" r:id="rId104"/>
    <p:sldId id="625" r:id="rId105"/>
    <p:sldId id="741" r:id="rId106"/>
    <p:sldId id="567" r:id="rId107"/>
    <p:sldId id="568" r:id="rId108"/>
    <p:sldId id="486" r:id="rId109"/>
    <p:sldId id="593" r:id="rId110"/>
    <p:sldId id="616" r:id="rId111"/>
    <p:sldId id="592" r:id="rId112"/>
    <p:sldId id="591" r:id="rId113"/>
    <p:sldId id="555" r:id="rId114"/>
    <p:sldId id="590" r:id="rId1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D4A"/>
    <a:srgbClr val="D2F6F4"/>
    <a:srgbClr val="01579B"/>
    <a:srgbClr val="E46E20"/>
    <a:srgbClr val="BFBFBF"/>
    <a:srgbClr val="757575"/>
    <a:srgbClr val="3E4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3ADC22-76E4-49B3-990F-D2468D07EFF4}">
  <a:tblStyle styleId="{113ADC22-76E4-49B3-990F-D2468D07EF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B46229-5FCC-42EF-A936-21BA63BC924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3537"/>
  </p:normalViewPr>
  <p:slideViewPr>
    <p:cSldViewPr snapToGrid="0">
      <p:cViewPr varScale="1">
        <p:scale>
          <a:sx n="104" d="100"/>
          <a:sy n="104" d="100"/>
        </p:scale>
        <p:origin x="216" y="79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5" d="100"/>
          <a:sy n="85" d="100"/>
        </p:scale>
        <p:origin x="2416"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081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endParaRPr lang="en-US" dirty="0"/>
          </a:p>
        </p:txBody>
      </p:sp>
    </p:spTree>
    <p:extLst>
      <p:ext uri="{BB962C8B-B14F-4D97-AF65-F5344CB8AC3E}">
        <p14:creationId xmlns:p14="http://schemas.microsoft.com/office/powerpoint/2010/main" val="136745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r>
              <a:rPr lang="en-US" dirty="0"/>
              <a:t>For big broad journals expect an intro </a:t>
            </a:r>
            <a:r>
              <a:rPr lang="en-US" dirty="0" err="1"/>
              <a:t>tha</a:t>
            </a:r>
            <a:r>
              <a:rPr lang="en-US" dirty="0"/>
              <a:t> starts broader</a:t>
            </a:r>
          </a:p>
        </p:txBody>
      </p:sp>
    </p:spTree>
    <p:extLst>
      <p:ext uri="{BB962C8B-B14F-4D97-AF65-F5344CB8AC3E}">
        <p14:creationId xmlns:p14="http://schemas.microsoft.com/office/powerpoint/2010/main" val="34369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r>
              <a:rPr lang="en-US" dirty="0"/>
              <a:t>For niche journals, you can start closer</a:t>
            </a:r>
          </a:p>
        </p:txBody>
      </p:sp>
    </p:spTree>
    <p:extLst>
      <p:ext uri="{BB962C8B-B14F-4D97-AF65-F5344CB8AC3E}">
        <p14:creationId xmlns:p14="http://schemas.microsoft.com/office/powerpoint/2010/main" val="74780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r>
              <a:rPr lang="en-US" dirty="0"/>
              <a:t>For short papers for niche audiences the intro will be shorter</a:t>
            </a:r>
          </a:p>
          <a:p>
            <a:r>
              <a:rPr lang="en-US" dirty="0"/>
              <a:t>Not to scale</a:t>
            </a:r>
          </a:p>
          <a:p>
            <a:endParaRPr lang="en-US" dirty="0"/>
          </a:p>
        </p:txBody>
      </p:sp>
    </p:spTree>
    <p:extLst>
      <p:ext uri="{BB962C8B-B14F-4D97-AF65-F5344CB8AC3E}">
        <p14:creationId xmlns:p14="http://schemas.microsoft.com/office/powerpoint/2010/main" val="63533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r>
              <a:rPr lang="en-US" dirty="0"/>
              <a:t>You tend to have multiple audience choices and even more options for where to begin</a:t>
            </a:r>
          </a:p>
          <a:p>
            <a:r>
              <a:rPr lang="en-US" dirty="0"/>
              <a:t>Use your publication venue to help guide you- who do they say they target? What is the journal about? Its goals?</a:t>
            </a:r>
          </a:p>
          <a:p>
            <a:r>
              <a:rPr lang="en-US" dirty="0"/>
              <a:t>Your intro will likely need to be adjusted if you switch venues</a:t>
            </a:r>
          </a:p>
          <a:p>
            <a:endParaRPr lang="en-US" dirty="0"/>
          </a:p>
          <a:p>
            <a:endParaRPr lang="en-US" dirty="0"/>
          </a:p>
        </p:txBody>
      </p:sp>
    </p:spTree>
    <p:extLst>
      <p:ext uri="{BB962C8B-B14F-4D97-AF65-F5344CB8AC3E}">
        <p14:creationId xmlns:p14="http://schemas.microsoft.com/office/powerpoint/2010/main" val="368939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r>
              <a:rPr lang="en-US" dirty="0"/>
              <a:t>You tend to have multiple audience choices and even more options for where to begin</a:t>
            </a:r>
          </a:p>
          <a:p>
            <a:r>
              <a:rPr lang="en-US" dirty="0"/>
              <a:t>Different angels to start from</a:t>
            </a:r>
          </a:p>
          <a:p>
            <a:r>
              <a:rPr lang="en-US" dirty="0"/>
              <a:t>Choose something familiar to your context/audience- modelling journal start with and frame problem for a modelling audience vs in a journal on the topic you are modelling, you might start out talking about the topic and then show how modelling helps</a:t>
            </a:r>
          </a:p>
          <a:p>
            <a:endParaRPr lang="en-US" dirty="0"/>
          </a:p>
        </p:txBody>
      </p:sp>
    </p:spTree>
    <p:extLst>
      <p:ext uri="{BB962C8B-B14F-4D97-AF65-F5344CB8AC3E}">
        <p14:creationId xmlns:p14="http://schemas.microsoft.com/office/powerpoint/2010/main" val="206505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Overly simplified</a:t>
            </a:r>
          </a:p>
          <a:p>
            <a:r>
              <a:rPr lang="en-US" dirty="0"/>
              <a:t>There are usually more than one angle for your study and multiple audiences to consider</a:t>
            </a:r>
          </a:p>
          <a:p>
            <a:r>
              <a:rPr lang="en-US" dirty="0"/>
              <a:t>Your study could probably be submitted toa range of journals</a:t>
            </a:r>
          </a:p>
          <a:p>
            <a:r>
              <a:rPr lang="en-US" dirty="0"/>
              <a:t>You need to carefully consider the scope and audience of a journal in order to write an intro that will help your study fit in that journal</a:t>
            </a:r>
          </a:p>
          <a:p>
            <a:endParaRPr lang="en-US" dirty="0"/>
          </a:p>
        </p:txBody>
      </p:sp>
    </p:spTree>
    <p:extLst>
      <p:ext uri="{BB962C8B-B14F-4D97-AF65-F5344CB8AC3E}">
        <p14:creationId xmlns:p14="http://schemas.microsoft.com/office/powerpoint/2010/main" val="141286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angle to approach from?</a:t>
            </a:r>
          </a:p>
          <a:p>
            <a:r>
              <a:rPr lang="en-US" dirty="0"/>
              <a:t>Depends on the journal</a:t>
            </a:r>
          </a:p>
        </p:txBody>
      </p:sp>
    </p:spTree>
    <p:extLst>
      <p:ext uri="{BB962C8B-B14F-4D97-AF65-F5344CB8AC3E}">
        <p14:creationId xmlns:p14="http://schemas.microsoft.com/office/powerpoint/2010/main" val="1171400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 figure that out you keep fine tuning</a:t>
            </a:r>
          </a:p>
          <a:p>
            <a:r>
              <a:rPr lang="en-US" dirty="0"/>
              <a:t>If the reader is further away, you’ll have to start broader and you’ll likely have a longer intro</a:t>
            </a:r>
          </a:p>
          <a:p>
            <a:r>
              <a:rPr lang="en-US" dirty="0"/>
              <a:t>You tend to have multiple audience choices and even more options for where to begin</a:t>
            </a:r>
          </a:p>
          <a:p>
            <a:r>
              <a:rPr lang="en-US" dirty="0"/>
              <a:t>What audience do you want to capture? Who do you want to invite to your work?</a:t>
            </a:r>
          </a:p>
          <a:p>
            <a:endParaRPr lang="en-US" dirty="0"/>
          </a:p>
        </p:txBody>
      </p:sp>
    </p:spTree>
    <p:extLst>
      <p:ext uri="{BB962C8B-B14F-4D97-AF65-F5344CB8AC3E}">
        <p14:creationId xmlns:p14="http://schemas.microsoft.com/office/powerpoint/2010/main" val="397469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a:t>
            </a:r>
            <a:r>
              <a:rPr lang="en-US" dirty="0" err="1"/>
              <a:t>ecoevoevoeco.blogspot.com</a:t>
            </a:r>
            <a:r>
              <a:rPr lang="en-US" dirty="0"/>
              <a:t>/2014/10/how-to-</a:t>
            </a:r>
            <a:r>
              <a:rPr lang="en-US" dirty="0" err="1"/>
              <a:t>writepresent</a:t>
            </a:r>
            <a:r>
              <a:rPr lang="en-US" dirty="0"/>
              <a:t>-science-</a:t>
            </a:r>
            <a:r>
              <a:rPr lang="en-US" dirty="0" err="1"/>
              <a:t>baby.html</a:t>
            </a:r>
            <a:endParaRPr lang="en-US" dirty="0"/>
          </a:p>
          <a:p>
            <a:r>
              <a:rPr lang="en-US" dirty="0"/>
              <a:t>Baby- make ppl care about something and determine on their own that it is important; don’t say that it is cute or important</a:t>
            </a:r>
          </a:p>
          <a:p>
            <a:r>
              <a:rPr lang="en-US" dirty="0"/>
              <a:t>Werewolf- show a threat to the baby, but don’t have to say it is scary, add info and detail to let that come form the reader</a:t>
            </a:r>
          </a:p>
          <a:p>
            <a:r>
              <a:rPr lang="en-US" dirty="0"/>
              <a:t>Silver bullet- explain how your work has the potential to slay/wound/identify/rid us of the werewolf</a:t>
            </a:r>
          </a:p>
        </p:txBody>
      </p:sp>
    </p:spTree>
    <p:extLst>
      <p:ext uri="{BB962C8B-B14F-4D97-AF65-F5344CB8AC3E}">
        <p14:creationId xmlns:p14="http://schemas.microsoft.com/office/powerpoint/2010/main" val="262451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732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endParaRPr lang="en-US" dirty="0"/>
          </a:p>
        </p:txBody>
      </p:sp>
    </p:spTree>
    <p:extLst>
      <p:ext uri="{BB962C8B-B14F-4D97-AF65-F5344CB8AC3E}">
        <p14:creationId xmlns:p14="http://schemas.microsoft.com/office/powerpoint/2010/main" val="2342100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reader is further away, you’ll have to start broader and you’ll likely have a longer intro</a:t>
            </a:r>
          </a:p>
          <a:p>
            <a:endParaRPr lang="en-US" dirty="0"/>
          </a:p>
        </p:txBody>
      </p:sp>
    </p:spTree>
    <p:extLst>
      <p:ext uri="{BB962C8B-B14F-4D97-AF65-F5344CB8AC3E}">
        <p14:creationId xmlns:p14="http://schemas.microsoft.com/office/powerpoint/2010/main" val="1840856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Purposes- </a:t>
            </a:r>
            <a:r>
              <a:rPr lang="en-US" dirty="0" err="1"/>
              <a:t>ie</a:t>
            </a:r>
            <a:r>
              <a:rPr lang="en-US" dirty="0"/>
              <a:t> things your audience expects you to do (with language) in the intro</a:t>
            </a:r>
          </a:p>
          <a:p>
            <a:r>
              <a:rPr lang="en-US" dirty="0"/>
              <a:t>Steps- more specific ways to achieve those purposes with language</a:t>
            </a:r>
          </a:p>
          <a:p>
            <a:r>
              <a:rPr lang="en-US" dirty="0"/>
              <a:t>You need to move to a goal and you do it by taking steps</a:t>
            </a:r>
          </a:p>
          <a:p>
            <a:r>
              <a:rPr lang="en-US" dirty="0"/>
              <a:t>This concept comes from Swales 1990- expanded through many other sources since then</a:t>
            </a:r>
          </a:p>
          <a:p>
            <a:r>
              <a:rPr lang="en-US" dirty="0"/>
              <a:t>You can apply a similar methodology to a wide range of writing types and narrow your analysis to more specific text types as your would with any study population</a:t>
            </a:r>
          </a:p>
          <a:p>
            <a:r>
              <a:rPr lang="en-US" dirty="0"/>
              <a:t>The blue dinosaur is a GWL icon, not for other uses</a:t>
            </a:r>
          </a:p>
          <a:p>
            <a:endParaRPr lang="en-US" dirty="0"/>
          </a:p>
        </p:txBody>
      </p:sp>
    </p:spTree>
    <p:extLst>
      <p:ext uri="{BB962C8B-B14F-4D97-AF65-F5344CB8AC3E}">
        <p14:creationId xmlns:p14="http://schemas.microsoft.com/office/powerpoint/2010/main" val="266735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a:p>
            <a:r>
              <a:rPr lang="en-US" dirty="0"/>
              <a:t>Think- where are we? </a:t>
            </a:r>
            <a:r>
              <a:rPr lang="en-US" dirty="0" err="1"/>
              <a:t>Oirient</a:t>
            </a:r>
            <a:r>
              <a:rPr lang="en-US" dirty="0"/>
              <a:t> the reader in the space/context/field, connect with the reader</a:t>
            </a:r>
          </a:p>
        </p:txBody>
      </p:sp>
    </p:spTree>
    <p:extLst>
      <p:ext uri="{BB962C8B-B14F-4D97-AF65-F5344CB8AC3E}">
        <p14:creationId xmlns:p14="http://schemas.microsoft.com/office/powerpoint/2010/main" val="309309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a:p>
            <a:r>
              <a:rPr lang="en-US" dirty="0"/>
              <a:t>Think- where are we? </a:t>
            </a:r>
            <a:r>
              <a:rPr lang="en-US" dirty="0" err="1"/>
              <a:t>Oirient</a:t>
            </a:r>
            <a:r>
              <a:rPr lang="en-US" dirty="0"/>
              <a:t> the reader in the space/context/field, connect with the reader</a:t>
            </a:r>
          </a:p>
        </p:txBody>
      </p:sp>
    </p:spTree>
    <p:extLst>
      <p:ext uri="{BB962C8B-B14F-4D97-AF65-F5344CB8AC3E}">
        <p14:creationId xmlns:p14="http://schemas.microsoft.com/office/powerpoint/2010/main" val="56276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the Academic </a:t>
            </a:r>
            <a:r>
              <a:rPr lang="en-US" dirty="0" err="1"/>
              <a:t>phrasebank</a:t>
            </a:r>
            <a:endParaRPr lang="en-US" dirty="0"/>
          </a:p>
        </p:txBody>
      </p:sp>
    </p:spTree>
    <p:extLst>
      <p:ext uri="{BB962C8B-B14F-4D97-AF65-F5344CB8AC3E}">
        <p14:creationId xmlns:p14="http://schemas.microsoft.com/office/powerpoint/2010/main" val="2967239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672177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985632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2578526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89128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 56 https://ebookcentral-proquest-com.proxy01.its.virginia.edu/lib/</a:t>
            </a:r>
            <a:r>
              <a:rPr lang="en-US" dirty="0" err="1"/>
              <a:t>uva</a:t>
            </a:r>
            <a:r>
              <a:rPr lang="en-US" dirty="0"/>
              <a:t>/</a:t>
            </a:r>
            <a:r>
              <a:rPr lang="en-US" dirty="0" err="1"/>
              <a:t>reader.action?docID</a:t>
            </a:r>
            <a:r>
              <a:rPr lang="en-US" dirty="0"/>
              <a:t>=845932</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Check this book, but here think lit review as standalone lit review, not the lit review in a paper?</a:t>
            </a:r>
          </a:p>
          <a:p>
            <a:endParaRPr lang="en-US" dirty="0"/>
          </a:p>
          <a:p>
            <a:r>
              <a:rPr lang="en-US" dirty="0"/>
              <a:t>Note that if you hear of intros as showing motivation for the study, they do not mean your personal motivation. The intro often has little to do with that, the intro is all about convincing the audience that your study is needed/important/warranted etc. and getting the reader from where they are to your study.</a:t>
            </a:r>
          </a:p>
        </p:txBody>
      </p:sp>
    </p:spTree>
    <p:extLst>
      <p:ext uri="{BB962C8B-B14F-4D97-AF65-F5344CB8AC3E}">
        <p14:creationId xmlns:p14="http://schemas.microsoft.com/office/powerpoint/2010/main" val="3946725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2376630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598239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2519662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2468124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1186737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3551438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a:p>
            <a:endParaRPr lang="en-US" dirty="0"/>
          </a:p>
          <a:p>
            <a:r>
              <a:rPr lang="en-US" dirty="0"/>
              <a:t>More useful if you have subsections, or multiple things that go beyond </a:t>
            </a:r>
            <a:r>
              <a:rPr lang="en-US" dirty="0" err="1"/>
              <a:t>imrd</a:t>
            </a:r>
            <a:endParaRPr lang="en-US" dirty="0"/>
          </a:p>
        </p:txBody>
      </p:sp>
    </p:spTree>
    <p:extLst>
      <p:ext uri="{BB962C8B-B14F-4D97-AF65-F5344CB8AC3E}">
        <p14:creationId xmlns:p14="http://schemas.microsoft.com/office/powerpoint/2010/main" val="3000979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Swales</a:t>
            </a:r>
          </a:p>
          <a:p>
            <a:r>
              <a:rPr lang="en-US" dirty="0"/>
              <a:t>Adapted from http://</a:t>
            </a:r>
            <a:r>
              <a:rPr lang="en-US" dirty="0" err="1"/>
              <a:t>www.cs.tut.fi</a:t>
            </a:r>
            <a:r>
              <a:rPr lang="en-US" dirty="0"/>
              <a:t>/</a:t>
            </a:r>
            <a:r>
              <a:rPr lang="en-US" dirty="0" err="1"/>
              <a:t>kurssit</a:t>
            </a:r>
            <a:r>
              <a:rPr lang="en-US" dirty="0"/>
              <a:t>/SGN-16006/</a:t>
            </a:r>
            <a:r>
              <a:rPr lang="en-US" dirty="0" err="1"/>
              <a:t>academic_writing</a:t>
            </a:r>
            <a:r>
              <a:rPr lang="en-US" dirty="0"/>
              <a:t>/</a:t>
            </a:r>
            <a:r>
              <a:rPr lang="en-US" dirty="0" err="1"/>
              <a:t>cars_model_handout.pdf</a:t>
            </a:r>
            <a:r>
              <a:rPr lang="en-US" dirty="0"/>
              <a:t> &amp; https://</a:t>
            </a:r>
            <a:r>
              <a:rPr lang="en-US" dirty="0" err="1"/>
              <a:t>libguides.usc.edu</a:t>
            </a:r>
            <a:r>
              <a:rPr lang="en-US" dirty="0"/>
              <a:t>/</a:t>
            </a:r>
            <a:r>
              <a:rPr lang="en-US" dirty="0" err="1"/>
              <a:t>writingguide</a:t>
            </a:r>
            <a:r>
              <a:rPr lang="en-US" dirty="0"/>
              <a:t>/CARS</a:t>
            </a:r>
          </a:p>
        </p:txBody>
      </p:sp>
    </p:spTree>
    <p:extLst>
      <p:ext uri="{BB962C8B-B14F-4D97-AF65-F5344CB8AC3E}">
        <p14:creationId xmlns:p14="http://schemas.microsoft.com/office/powerpoint/2010/main" val="1276419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Efficient, better, achieve, important, improve, effective, increased, rather than</a:t>
            </a:r>
          </a:p>
          <a:p>
            <a:r>
              <a:rPr lang="en-US" dirty="0"/>
              <a:t>Often very boosting, explicit, organized, author crediting – we/our</a:t>
            </a:r>
          </a:p>
          <a:p>
            <a:r>
              <a:rPr lang="en-US" dirty="0"/>
              <a:t>From - </a:t>
            </a:r>
            <a:r>
              <a:rPr lang="en-US" sz="1100" b="0" i="0" u="none" strike="noStrike" cap="none" dirty="0">
                <a:solidFill>
                  <a:srgbClr val="000000"/>
                </a:solidFill>
                <a:effectLst/>
                <a:latin typeface="Arial"/>
                <a:ea typeface="Arial"/>
                <a:cs typeface="Arial"/>
                <a:sym typeface="Arial"/>
              </a:rPr>
              <a:t>Shehzad, W. (2010). Announcement of the principal findings and value addition in computer science research papers. </a:t>
            </a:r>
            <a:r>
              <a:rPr lang="en-US" sz="1100" b="0" i="1" u="none" strike="noStrike" cap="none" dirty="0" err="1">
                <a:solidFill>
                  <a:srgbClr val="000000"/>
                </a:solidFill>
                <a:effectLst/>
                <a:latin typeface="Arial"/>
                <a:ea typeface="Arial"/>
                <a:cs typeface="Arial"/>
                <a:sym typeface="Arial"/>
              </a:rPr>
              <a:t>Ibérica</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Revista</a:t>
            </a:r>
            <a:r>
              <a:rPr lang="en-US" sz="1100" b="0" i="1" u="none" strike="noStrike" cap="none" dirty="0">
                <a:solidFill>
                  <a:srgbClr val="000000"/>
                </a:solidFill>
                <a:effectLst/>
                <a:latin typeface="Arial"/>
                <a:ea typeface="Arial"/>
                <a:cs typeface="Arial"/>
                <a:sym typeface="Arial"/>
              </a:rPr>
              <a:t> de la </a:t>
            </a:r>
            <a:r>
              <a:rPr lang="en-US" sz="1100" b="0" i="1" u="none" strike="noStrike" cap="none" dirty="0" err="1">
                <a:solidFill>
                  <a:srgbClr val="000000"/>
                </a:solidFill>
                <a:effectLst/>
                <a:latin typeface="Arial"/>
                <a:ea typeface="Arial"/>
                <a:cs typeface="Arial"/>
                <a:sym typeface="Arial"/>
              </a:rPr>
              <a:t>Asociación</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Europea</a:t>
            </a:r>
            <a:r>
              <a:rPr lang="en-US" sz="1100" b="0" i="1" u="none" strike="noStrike" cap="none" dirty="0">
                <a:solidFill>
                  <a:srgbClr val="000000"/>
                </a:solidFill>
                <a:effectLst/>
                <a:latin typeface="Arial"/>
                <a:ea typeface="Arial"/>
                <a:cs typeface="Arial"/>
                <a:sym typeface="Arial"/>
              </a:rPr>
              <a:t> de </a:t>
            </a:r>
            <a:r>
              <a:rPr lang="en-US" sz="1100" b="0" i="1" u="none" strike="noStrike" cap="none" dirty="0" err="1">
                <a:solidFill>
                  <a:srgbClr val="000000"/>
                </a:solidFill>
                <a:effectLst/>
                <a:latin typeface="Arial"/>
                <a:ea typeface="Arial"/>
                <a:cs typeface="Arial"/>
                <a:sym typeface="Arial"/>
              </a:rPr>
              <a:t>Lenguas</a:t>
            </a:r>
            <a:r>
              <a:rPr lang="en-US" sz="1100" b="0" i="1" u="none" strike="noStrike" cap="none" dirty="0">
                <a:solidFill>
                  <a:srgbClr val="000000"/>
                </a:solidFill>
                <a:effectLst/>
                <a:latin typeface="Arial"/>
                <a:ea typeface="Arial"/>
                <a:cs typeface="Arial"/>
                <a:sym typeface="Arial"/>
              </a:rPr>
              <a:t> para Fines </a:t>
            </a:r>
            <a:r>
              <a:rPr lang="en-US" sz="1100" b="0" i="1" u="none" strike="noStrike" cap="none" dirty="0" err="1">
                <a:solidFill>
                  <a:srgbClr val="000000"/>
                </a:solidFill>
                <a:effectLst/>
                <a:latin typeface="Arial"/>
                <a:ea typeface="Arial"/>
                <a:cs typeface="Arial"/>
                <a:sym typeface="Arial"/>
              </a:rPr>
              <a:t>Específicos</a:t>
            </a:r>
            <a:r>
              <a:rPr lang="en-US" sz="1100" b="0" i="0" u="none" strike="noStrike" cap="none" dirty="0">
                <a:solidFill>
                  <a:srgbClr val="000000"/>
                </a:solidFill>
                <a:effectLst/>
                <a:latin typeface="Arial"/>
                <a:ea typeface="Arial"/>
                <a:cs typeface="Arial"/>
                <a:sym typeface="Arial"/>
              </a:rPr>
              <a:t>, (19), 97-118.</a:t>
            </a:r>
          </a:p>
          <a:p>
            <a:r>
              <a:rPr lang="en-US" sz="1100" b="0" i="0" u="none" strike="noStrike" cap="none" dirty="0">
                <a:solidFill>
                  <a:srgbClr val="000000"/>
                </a:solidFill>
                <a:effectLst/>
                <a:latin typeface="Arial"/>
                <a:cs typeface="Arial"/>
                <a:sym typeface="Arial"/>
              </a:rPr>
              <a:t>Note this is an old 2010 study, so practices may have changed. See </a:t>
            </a:r>
            <a:r>
              <a:rPr lang="en-US" sz="1100" b="0" i="0" u="none" strike="noStrike" cap="none" dirty="0" err="1">
                <a:solidFill>
                  <a:srgbClr val="000000"/>
                </a:solidFill>
                <a:effectLst/>
                <a:latin typeface="Arial"/>
                <a:cs typeface="Arial"/>
                <a:sym typeface="Arial"/>
              </a:rPr>
              <a:t>th</a:t>
            </a:r>
            <a:r>
              <a:rPr lang="en-US" sz="1100" b="0" i="0" u="none" strike="noStrike" cap="none" dirty="0">
                <a:solidFill>
                  <a:srgbClr val="000000"/>
                </a:solidFill>
                <a:effectLst/>
                <a:latin typeface="Arial"/>
                <a:cs typeface="Arial"/>
                <a:sym typeface="Arial"/>
              </a:rPr>
              <a:t> rest of the study for more details</a:t>
            </a:r>
            <a:endParaRPr lang="en-US" dirty="0"/>
          </a:p>
        </p:txBody>
      </p:sp>
    </p:spTree>
    <p:extLst>
      <p:ext uri="{BB962C8B-B14F-4D97-AF65-F5344CB8AC3E}">
        <p14:creationId xmlns:p14="http://schemas.microsoft.com/office/powerpoint/2010/main" val="1605821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Zinc </a:t>
            </a:r>
          </a:p>
          <a:p>
            <a:r>
              <a:rPr lang="en-US" dirty="0"/>
              <a:t>zinc oxide</a:t>
            </a:r>
          </a:p>
          <a:p>
            <a:r>
              <a:rPr lang="en-US" dirty="0"/>
              <a:t>Pulsed laser deposition</a:t>
            </a:r>
          </a:p>
          <a:p>
            <a:endParaRPr lang="en-US" dirty="0"/>
          </a:p>
        </p:txBody>
      </p:sp>
    </p:spTree>
    <p:extLst>
      <p:ext uri="{BB962C8B-B14F-4D97-AF65-F5344CB8AC3E}">
        <p14:creationId xmlns:p14="http://schemas.microsoft.com/office/powerpoint/2010/main" val="72672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Start where the reader is</a:t>
            </a:r>
          </a:p>
        </p:txBody>
      </p:sp>
    </p:spTree>
    <p:extLst>
      <p:ext uri="{BB962C8B-B14F-4D97-AF65-F5344CB8AC3E}">
        <p14:creationId xmlns:p14="http://schemas.microsoft.com/office/powerpoint/2010/main" val="132500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0821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633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5934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Number of words per move: move 1</a:t>
            </a:r>
            <a:r>
              <a:rPr lang="en-US" dirty="0"/>
              <a:t> </a:t>
            </a:r>
            <a:r>
              <a:rPr lang="en-US" sz="1100" b="0" i="0" u="none" strike="noStrike" cap="none" dirty="0">
                <a:solidFill>
                  <a:srgbClr val="000000"/>
                </a:solidFill>
                <a:effectLst/>
                <a:latin typeface="Arial"/>
                <a:ea typeface="Arial"/>
                <a:cs typeface="Arial"/>
                <a:sym typeface="Arial"/>
              </a:rPr>
              <a:t>move 2</a:t>
            </a:r>
            <a:r>
              <a:rPr lang="en-US" dirty="0"/>
              <a:t> </a:t>
            </a:r>
            <a:r>
              <a:rPr lang="en-US" sz="1100" b="0" i="0" u="none" strike="noStrike" cap="none" dirty="0">
                <a:solidFill>
                  <a:srgbClr val="000000"/>
                </a:solidFill>
                <a:effectLst/>
                <a:latin typeface="Arial"/>
                <a:ea typeface="Arial"/>
                <a:cs typeface="Arial"/>
                <a:sym typeface="Arial"/>
              </a:rPr>
              <a:t>move 3</a:t>
            </a:r>
            <a:r>
              <a:rPr lang="en-US" dirty="0"/>
              <a:t> </a:t>
            </a:r>
            <a:r>
              <a:rPr lang="en-US" sz="1100" b="0" i="0" u="none" strike="noStrike" cap="none" dirty="0">
                <a:solidFill>
                  <a:srgbClr val="000000"/>
                </a:solidFill>
                <a:effectLst/>
                <a:latin typeface="Arial"/>
                <a:ea typeface="Arial"/>
                <a:cs typeface="Arial"/>
                <a:sym typeface="Arial"/>
              </a:rPr>
              <a:t>total</a:t>
            </a:r>
            <a:r>
              <a:rPr lang="en-US" dirty="0"/>
              <a:t> </a:t>
            </a:r>
            <a:r>
              <a:rPr lang="en-US" sz="1100" b="0" i="0" u="none" strike="noStrike" cap="none" dirty="0">
                <a:solidFill>
                  <a:srgbClr val="000000"/>
                </a:solidFill>
                <a:effectLst/>
                <a:latin typeface="Arial"/>
                <a:ea typeface="Arial"/>
                <a:cs typeface="Arial"/>
                <a:sym typeface="Arial"/>
              </a:rPr>
              <a:t>BME</a:t>
            </a:r>
            <a:r>
              <a:rPr lang="en-US" dirty="0"/>
              <a:t> </a:t>
            </a:r>
            <a:r>
              <a:rPr lang="en-US" sz="1100" b="0" i="0" u="none" strike="noStrike" cap="none" dirty="0">
                <a:solidFill>
                  <a:srgbClr val="000000"/>
                </a:solidFill>
                <a:effectLst/>
                <a:latin typeface="Arial"/>
                <a:ea typeface="Arial"/>
                <a:cs typeface="Arial"/>
                <a:sym typeface="Arial"/>
              </a:rPr>
              <a:t>225</a:t>
            </a:r>
            <a:r>
              <a:rPr lang="en-US" dirty="0"/>
              <a:t> </a:t>
            </a:r>
            <a:r>
              <a:rPr lang="en-US" sz="1100" b="0" i="0" u="none" strike="noStrike" cap="none" dirty="0">
                <a:solidFill>
                  <a:srgbClr val="000000"/>
                </a:solidFill>
                <a:effectLst/>
                <a:latin typeface="Arial"/>
                <a:ea typeface="Arial"/>
                <a:cs typeface="Arial"/>
                <a:sym typeface="Arial"/>
              </a:rPr>
              <a:t>115</a:t>
            </a:r>
            <a:r>
              <a:rPr lang="en-US" dirty="0"/>
              <a:t> </a:t>
            </a:r>
            <a:r>
              <a:rPr lang="en-US" sz="1100" b="0" i="0" u="none" strike="noStrike" cap="none" dirty="0">
                <a:solidFill>
                  <a:srgbClr val="000000"/>
                </a:solidFill>
                <a:effectLst/>
                <a:latin typeface="Arial"/>
                <a:ea typeface="Arial"/>
                <a:cs typeface="Arial"/>
                <a:sym typeface="Arial"/>
              </a:rPr>
              <a:t>159</a:t>
            </a:r>
            <a:r>
              <a:rPr lang="en-US" dirty="0"/>
              <a:t> </a:t>
            </a:r>
            <a:r>
              <a:rPr lang="en-US" sz="1100" b="0" i="0" u="none" strike="noStrike" cap="none" dirty="0">
                <a:solidFill>
                  <a:srgbClr val="000000"/>
                </a:solidFill>
                <a:effectLst/>
                <a:latin typeface="Arial"/>
                <a:ea typeface="Arial"/>
                <a:cs typeface="Arial"/>
                <a:sym typeface="Arial"/>
              </a:rPr>
              <a:t>484</a:t>
            </a:r>
            <a:r>
              <a:rPr lang="en-US" dirty="0"/>
              <a:t> </a:t>
            </a:r>
            <a:r>
              <a:rPr lang="en-US" sz="1100" b="0" i="0" u="none" strike="noStrike" cap="none" dirty="0">
                <a:solidFill>
                  <a:srgbClr val="000000"/>
                </a:solidFill>
                <a:effectLst/>
                <a:latin typeface="Arial"/>
                <a:ea typeface="Arial"/>
                <a:cs typeface="Arial"/>
                <a:sym typeface="Arial"/>
              </a:rPr>
              <a:t>CEE</a:t>
            </a:r>
            <a:r>
              <a:rPr lang="en-US" dirty="0"/>
              <a:t> </a:t>
            </a:r>
            <a:r>
              <a:rPr lang="en-US" sz="1100" b="0" i="0" u="none" strike="noStrike" cap="none" dirty="0">
                <a:solidFill>
                  <a:srgbClr val="000000"/>
                </a:solidFill>
                <a:effectLst/>
                <a:latin typeface="Arial"/>
                <a:ea typeface="Arial"/>
                <a:cs typeface="Arial"/>
                <a:sym typeface="Arial"/>
              </a:rPr>
              <a:t>602</a:t>
            </a:r>
            <a:r>
              <a:rPr lang="en-US" dirty="0"/>
              <a:t> </a:t>
            </a:r>
            <a:r>
              <a:rPr lang="en-US" sz="1100" b="0" i="0" u="none" strike="noStrike" cap="none" dirty="0">
                <a:solidFill>
                  <a:srgbClr val="000000"/>
                </a:solidFill>
                <a:effectLst/>
                <a:latin typeface="Arial"/>
                <a:ea typeface="Arial"/>
                <a:cs typeface="Arial"/>
                <a:sym typeface="Arial"/>
              </a:rPr>
              <a:t>163</a:t>
            </a:r>
            <a:r>
              <a:rPr lang="en-US" dirty="0"/>
              <a:t> </a:t>
            </a:r>
            <a:r>
              <a:rPr lang="en-US" sz="1100" b="0" i="0" u="none" strike="noStrike" cap="none" dirty="0">
                <a:solidFill>
                  <a:srgbClr val="000000"/>
                </a:solidFill>
                <a:effectLst/>
                <a:latin typeface="Arial"/>
                <a:ea typeface="Arial"/>
                <a:cs typeface="Arial"/>
                <a:sym typeface="Arial"/>
              </a:rPr>
              <a:t>57</a:t>
            </a:r>
            <a:r>
              <a:rPr lang="en-US" dirty="0"/>
              <a:t> </a:t>
            </a:r>
            <a:r>
              <a:rPr lang="en-US" sz="1100" b="0" i="0" u="none" strike="noStrike" cap="none" dirty="0">
                <a:solidFill>
                  <a:srgbClr val="000000"/>
                </a:solidFill>
                <a:effectLst/>
                <a:latin typeface="Arial"/>
                <a:ea typeface="Arial"/>
                <a:cs typeface="Arial"/>
                <a:sym typeface="Arial"/>
              </a:rPr>
              <a:t>831</a:t>
            </a:r>
            <a:r>
              <a:rPr lang="en-US" dirty="0"/>
              <a:t> </a:t>
            </a:r>
            <a:r>
              <a:rPr lang="en-US" sz="1100" b="0" i="0" u="none" strike="noStrike" cap="none" dirty="0">
                <a:solidFill>
                  <a:srgbClr val="000000"/>
                </a:solidFill>
                <a:effectLst/>
                <a:latin typeface="Arial"/>
                <a:ea typeface="Arial"/>
                <a:cs typeface="Arial"/>
                <a:sym typeface="Arial"/>
              </a:rPr>
              <a:t>MSE</a:t>
            </a:r>
            <a:r>
              <a:rPr lang="en-US" dirty="0"/>
              <a:t> </a:t>
            </a:r>
            <a:r>
              <a:rPr lang="en-US" sz="1100" b="0" i="0" u="none" strike="noStrike" cap="none" dirty="0">
                <a:solidFill>
                  <a:srgbClr val="000000"/>
                </a:solidFill>
                <a:effectLst/>
                <a:latin typeface="Arial"/>
                <a:ea typeface="Arial"/>
                <a:cs typeface="Arial"/>
                <a:sym typeface="Arial"/>
              </a:rPr>
              <a:t>300</a:t>
            </a:r>
            <a:r>
              <a:rPr lang="en-US" dirty="0"/>
              <a:t> </a:t>
            </a:r>
            <a:r>
              <a:rPr lang="en-US" sz="1100" b="0" i="0" u="none" strike="noStrike" cap="none" dirty="0">
                <a:solidFill>
                  <a:srgbClr val="000000"/>
                </a:solidFill>
                <a:effectLst/>
                <a:latin typeface="Arial"/>
                <a:ea typeface="Arial"/>
                <a:cs typeface="Arial"/>
                <a:sym typeface="Arial"/>
              </a:rPr>
              <a:t>31</a:t>
            </a:r>
            <a:r>
              <a:rPr lang="en-US" dirty="0"/>
              <a:t> </a:t>
            </a:r>
            <a:r>
              <a:rPr lang="en-US" sz="1100" b="0" i="0" u="none" strike="noStrike" cap="none" dirty="0">
                <a:solidFill>
                  <a:srgbClr val="000000"/>
                </a:solidFill>
                <a:effectLst/>
                <a:latin typeface="Arial"/>
                <a:ea typeface="Arial"/>
                <a:cs typeface="Arial"/>
                <a:sym typeface="Arial"/>
              </a:rPr>
              <a:t>78</a:t>
            </a:r>
            <a:r>
              <a:rPr lang="en-US" dirty="0"/>
              <a:t> </a:t>
            </a:r>
            <a:r>
              <a:rPr lang="en-US" sz="1100" b="0" i="0" u="none" strike="noStrike" cap="none" dirty="0">
                <a:solidFill>
                  <a:srgbClr val="000000"/>
                </a:solidFill>
                <a:effectLst/>
                <a:latin typeface="Arial"/>
                <a:ea typeface="Arial"/>
                <a:cs typeface="Arial"/>
                <a:sym typeface="Arial"/>
              </a:rPr>
              <a:t>409</a:t>
            </a:r>
            <a:r>
              <a:rPr lang="en-US" dirty="0"/>
              <a:t> </a:t>
            </a:r>
          </a:p>
          <a:p>
            <a:r>
              <a:rPr lang="en-US" dirty="0"/>
              <a:t>Percent of words in intro per move :</a:t>
            </a:r>
            <a:r>
              <a:rPr lang="en-US" sz="1100" b="0" i="0" u="none" strike="noStrike" cap="none" dirty="0">
                <a:solidFill>
                  <a:srgbClr val="000000"/>
                </a:solidFill>
                <a:effectLst/>
                <a:latin typeface="Arial"/>
                <a:ea typeface="Arial"/>
                <a:cs typeface="Arial"/>
                <a:sym typeface="Arial"/>
              </a:rPr>
              <a:t>move 1</a:t>
            </a:r>
            <a:r>
              <a:rPr lang="en-US" dirty="0"/>
              <a:t> </a:t>
            </a:r>
            <a:r>
              <a:rPr lang="en-US" sz="1100" b="0" i="0" u="none" strike="noStrike" cap="none" dirty="0">
                <a:solidFill>
                  <a:srgbClr val="000000"/>
                </a:solidFill>
                <a:effectLst/>
                <a:latin typeface="Arial"/>
                <a:ea typeface="Arial"/>
                <a:cs typeface="Arial"/>
                <a:sym typeface="Arial"/>
              </a:rPr>
              <a:t>move 2</a:t>
            </a:r>
            <a:r>
              <a:rPr lang="en-US" dirty="0"/>
              <a:t> </a:t>
            </a:r>
            <a:r>
              <a:rPr lang="en-US" sz="1100" b="0" i="0" u="none" strike="noStrike" cap="none" dirty="0">
                <a:solidFill>
                  <a:srgbClr val="000000"/>
                </a:solidFill>
                <a:effectLst/>
                <a:latin typeface="Arial"/>
                <a:ea typeface="Arial"/>
                <a:cs typeface="Arial"/>
                <a:sym typeface="Arial"/>
              </a:rPr>
              <a:t>move 3</a:t>
            </a:r>
            <a:r>
              <a:rPr lang="en-US" dirty="0"/>
              <a:t> </a:t>
            </a:r>
            <a:r>
              <a:rPr lang="en-US" sz="1100" b="0" i="0" u="none" strike="noStrike" cap="none" dirty="0">
                <a:solidFill>
                  <a:srgbClr val="000000"/>
                </a:solidFill>
                <a:effectLst/>
                <a:latin typeface="Arial"/>
                <a:ea typeface="Arial"/>
                <a:cs typeface="Arial"/>
                <a:sym typeface="Arial"/>
              </a:rPr>
              <a:t>BME</a:t>
            </a:r>
            <a:r>
              <a:rPr lang="en-US" dirty="0"/>
              <a:t> </a:t>
            </a:r>
            <a:r>
              <a:rPr lang="en-US" sz="1100" b="0" i="0" u="none" strike="noStrike" cap="none" dirty="0">
                <a:solidFill>
                  <a:srgbClr val="000000"/>
                </a:solidFill>
                <a:effectLst/>
                <a:latin typeface="Arial"/>
                <a:ea typeface="Arial"/>
                <a:cs typeface="Arial"/>
                <a:sym typeface="Arial"/>
              </a:rPr>
              <a:t>46</a:t>
            </a:r>
            <a:r>
              <a:rPr lang="en-US" dirty="0"/>
              <a:t> </a:t>
            </a:r>
            <a:r>
              <a:rPr lang="en-US" sz="1100" b="0" i="0" u="none" strike="noStrike" cap="none" dirty="0">
                <a:solidFill>
                  <a:srgbClr val="000000"/>
                </a:solidFill>
                <a:effectLst/>
                <a:latin typeface="Arial"/>
                <a:ea typeface="Arial"/>
                <a:cs typeface="Arial"/>
                <a:sym typeface="Arial"/>
              </a:rPr>
              <a:t>24</a:t>
            </a:r>
            <a:r>
              <a:rPr lang="en-US" dirty="0"/>
              <a:t> </a:t>
            </a:r>
            <a:r>
              <a:rPr lang="en-US" sz="1100" b="0" i="0" u="none" strike="noStrike" cap="none" dirty="0">
                <a:solidFill>
                  <a:srgbClr val="000000"/>
                </a:solidFill>
                <a:effectLst/>
                <a:latin typeface="Arial"/>
                <a:ea typeface="Arial"/>
                <a:cs typeface="Arial"/>
                <a:sym typeface="Arial"/>
              </a:rPr>
              <a:t>33</a:t>
            </a:r>
            <a:r>
              <a:rPr lang="en-US" dirty="0"/>
              <a:t> </a:t>
            </a:r>
            <a:r>
              <a:rPr lang="en-US" sz="1100" b="0" i="0" u="none" strike="noStrike" cap="none" dirty="0">
                <a:solidFill>
                  <a:srgbClr val="000000"/>
                </a:solidFill>
                <a:effectLst/>
                <a:latin typeface="Arial"/>
                <a:ea typeface="Arial"/>
                <a:cs typeface="Arial"/>
                <a:sym typeface="Arial"/>
              </a:rPr>
              <a:t>CEE</a:t>
            </a:r>
            <a:r>
              <a:rPr lang="en-US" dirty="0"/>
              <a:t> </a:t>
            </a:r>
            <a:r>
              <a:rPr lang="en-US" sz="1100" b="0" i="0" u="none" strike="noStrike" cap="none" dirty="0">
                <a:solidFill>
                  <a:srgbClr val="000000"/>
                </a:solidFill>
                <a:effectLst/>
                <a:latin typeface="Arial"/>
                <a:ea typeface="Arial"/>
                <a:cs typeface="Arial"/>
                <a:sym typeface="Arial"/>
              </a:rPr>
              <a:t>72</a:t>
            </a:r>
            <a:r>
              <a:rPr lang="en-US" dirty="0"/>
              <a:t> </a:t>
            </a:r>
            <a:r>
              <a:rPr lang="en-US" sz="1100" b="0" i="0" u="none" strike="noStrike" cap="none" dirty="0">
                <a:solidFill>
                  <a:srgbClr val="000000"/>
                </a:solidFill>
                <a:effectLst/>
                <a:latin typeface="Arial"/>
                <a:ea typeface="Arial"/>
                <a:cs typeface="Arial"/>
                <a:sym typeface="Arial"/>
              </a:rPr>
              <a:t>20</a:t>
            </a:r>
            <a:r>
              <a:rPr lang="en-US" dirty="0"/>
              <a:t> </a:t>
            </a:r>
            <a:r>
              <a:rPr lang="en-US" sz="1100" b="0" i="0" u="none" strike="noStrike" cap="none" dirty="0">
                <a:solidFill>
                  <a:srgbClr val="000000"/>
                </a:solidFill>
                <a:effectLst/>
                <a:latin typeface="Arial"/>
                <a:ea typeface="Arial"/>
                <a:cs typeface="Arial"/>
                <a:sym typeface="Arial"/>
              </a:rPr>
              <a:t>7</a:t>
            </a:r>
            <a:r>
              <a:rPr lang="en-US" dirty="0"/>
              <a:t> </a:t>
            </a:r>
            <a:r>
              <a:rPr lang="en-US" sz="1100" b="0" i="0" u="none" strike="noStrike" cap="none" dirty="0">
                <a:solidFill>
                  <a:srgbClr val="000000"/>
                </a:solidFill>
                <a:effectLst/>
                <a:latin typeface="Arial"/>
                <a:ea typeface="Arial"/>
                <a:cs typeface="Arial"/>
                <a:sym typeface="Arial"/>
              </a:rPr>
              <a:t>MSE</a:t>
            </a:r>
            <a:r>
              <a:rPr lang="en-US" dirty="0"/>
              <a:t> </a:t>
            </a:r>
            <a:r>
              <a:rPr lang="en-US" sz="1100" b="0" i="0" u="none" strike="noStrike" cap="none" dirty="0">
                <a:solidFill>
                  <a:srgbClr val="000000"/>
                </a:solidFill>
                <a:effectLst/>
                <a:latin typeface="Arial"/>
                <a:ea typeface="Arial"/>
                <a:cs typeface="Arial"/>
                <a:sym typeface="Arial"/>
              </a:rPr>
              <a:t>73</a:t>
            </a:r>
            <a:r>
              <a:rPr lang="en-US" dirty="0"/>
              <a:t> </a:t>
            </a:r>
            <a:r>
              <a:rPr lang="en-US" sz="1100" b="0" i="0" u="none" strike="noStrike" cap="none" dirty="0">
                <a:solidFill>
                  <a:srgbClr val="000000"/>
                </a:solidFill>
                <a:effectLst/>
                <a:latin typeface="Arial"/>
                <a:ea typeface="Arial"/>
                <a:cs typeface="Arial"/>
                <a:sym typeface="Arial"/>
              </a:rPr>
              <a:t>8</a:t>
            </a:r>
            <a:r>
              <a:rPr lang="en-US" dirty="0"/>
              <a:t> </a:t>
            </a:r>
            <a:r>
              <a:rPr lang="en-US" sz="1100" b="0" i="0" u="none" strike="noStrike" cap="none" dirty="0">
                <a:solidFill>
                  <a:srgbClr val="000000"/>
                </a:solidFill>
                <a:effectLst/>
                <a:latin typeface="Arial"/>
                <a:ea typeface="Arial"/>
                <a:cs typeface="Arial"/>
                <a:sym typeface="Arial"/>
              </a:rPr>
              <a:t>19</a:t>
            </a:r>
            <a:r>
              <a:rPr lang="en-US" dirty="0"/>
              <a:t> </a:t>
            </a:r>
          </a:p>
        </p:txBody>
      </p:sp>
    </p:spTree>
    <p:extLst>
      <p:ext uri="{BB962C8B-B14F-4D97-AF65-F5344CB8AC3E}">
        <p14:creationId xmlns:p14="http://schemas.microsoft.com/office/powerpoint/2010/main" val="25750456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Lin &amp; </a:t>
            </a:r>
            <a:r>
              <a:rPr lang="en-US" dirty="0" err="1"/>
              <a:t>Kuo</a:t>
            </a:r>
            <a:r>
              <a:rPr lang="en-US" dirty="0"/>
              <a:t> 2014 “</a:t>
            </a:r>
            <a:r>
              <a:rPr lang="en-US" sz="1100" b="0" i="0" u="none" strike="noStrike" cap="none" dirty="0">
                <a:solidFill>
                  <a:srgbClr val="000000"/>
                </a:solidFill>
                <a:effectLst/>
                <a:latin typeface="Arial"/>
                <a:ea typeface="Arial"/>
                <a:cs typeface="Arial"/>
                <a:sym typeface="Arial"/>
              </a:rPr>
              <a:t>The Rhetorical Functions of Lexical Bundles in Computer Science Research Article Introductions” The Asian </a:t>
            </a:r>
            <a:r>
              <a:rPr lang="en-US" sz="1100" b="0" i="0" u="none" strike="noStrike" cap="none" dirty="0" err="1">
                <a:solidFill>
                  <a:srgbClr val="000000"/>
                </a:solidFill>
                <a:effectLst/>
                <a:latin typeface="Arial"/>
                <a:ea typeface="Arial"/>
                <a:cs typeface="Arial"/>
                <a:sym typeface="Arial"/>
              </a:rPr>
              <a:t>Esp</a:t>
            </a:r>
            <a:r>
              <a:rPr lang="en-US" sz="1100" b="0" i="0" u="none" strike="noStrike" cap="none" dirty="0">
                <a:solidFill>
                  <a:srgbClr val="000000"/>
                </a:solidFill>
                <a:effectLst/>
                <a:latin typeface="Arial"/>
                <a:ea typeface="Arial"/>
                <a:cs typeface="Arial"/>
                <a:sym typeface="Arial"/>
              </a:rPr>
              <a:t> Journal</a:t>
            </a:r>
          </a:p>
          <a:p>
            <a:r>
              <a:rPr lang="en-US" sz="1100" b="0" i="0" u="none" strike="noStrike" cap="none" dirty="0">
                <a:solidFill>
                  <a:srgbClr val="000000"/>
                </a:solidFill>
                <a:effectLst/>
                <a:latin typeface="Arial"/>
                <a:ea typeface="Arial"/>
                <a:cs typeface="Arial"/>
                <a:sym typeface="Arial"/>
              </a:rPr>
              <a:t>Based on only 3 journals- IEEE Transactions on Computers, IEEE Transactions on Pattern Analysis and Machine Intelligence, and Computational Linguistics,</a:t>
            </a:r>
          </a:p>
          <a:p>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946726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mitcommlab.mit.edu</a:t>
            </a:r>
            <a:r>
              <a:rPr lang="en-US" dirty="0"/>
              <a:t>/</a:t>
            </a:r>
            <a:r>
              <a:rPr lang="en-US" dirty="0" err="1"/>
              <a:t>eecs</a:t>
            </a:r>
            <a:r>
              <a:rPr lang="en-US" dirty="0"/>
              <a:t>/</a:t>
            </a:r>
            <a:r>
              <a:rPr lang="en-US" dirty="0" err="1"/>
              <a:t>commkit</a:t>
            </a:r>
            <a:r>
              <a:rPr lang="en-US" dirty="0"/>
              <a:t>/journal-article-introduction/</a:t>
            </a:r>
          </a:p>
          <a:p>
            <a:endParaRPr lang="en-US" dirty="0"/>
          </a:p>
          <a:p>
            <a:r>
              <a:rPr lang="en-US" dirty="0"/>
              <a:t>https://</a:t>
            </a:r>
            <a:r>
              <a:rPr lang="en-US" dirty="0" err="1"/>
              <a:t>mitcommlab.mit.edu</a:t>
            </a:r>
            <a:r>
              <a:rPr lang="en-US" dirty="0"/>
              <a:t>/be/</a:t>
            </a:r>
            <a:r>
              <a:rPr lang="en-US" dirty="0" err="1"/>
              <a:t>commkit</a:t>
            </a:r>
            <a:r>
              <a:rPr lang="en-US" dirty="0"/>
              <a:t>/journal-article-introduction/</a:t>
            </a:r>
          </a:p>
          <a:p>
            <a:endParaRPr lang="en-US" dirty="0"/>
          </a:p>
        </p:txBody>
      </p:sp>
    </p:spTree>
    <p:extLst>
      <p:ext uri="{BB962C8B-B14F-4D97-AF65-F5344CB8AC3E}">
        <p14:creationId xmlns:p14="http://schemas.microsoft.com/office/powerpoint/2010/main" val="2635913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a:t>
            </a:r>
          </a:p>
          <a:p>
            <a:r>
              <a:rPr lang="en-US" dirty="0"/>
              <a:t>Sets up expectations</a:t>
            </a:r>
          </a:p>
          <a:p>
            <a:r>
              <a:rPr lang="en-US" dirty="0"/>
              <a:t>What do you expect to come next</a:t>
            </a:r>
          </a:p>
        </p:txBody>
      </p:sp>
    </p:spTree>
    <p:extLst>
      <p:ext uri="{BB962C8B-B14F-4D97-AF65-F5344CB8AC3E}">
        <p14:creationId xmlns:p14="http://schemas.microsoft.com/office/powerpoint/2010/main" val="1967515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https://ebookcentral-proquest-com.proxy01.its.virginia.edu/lib/</a:t>
            </a:r>
            <a:r>
              <a:rPr lang="en-US" dirty="0" err="1"/>
              <a:t>uva</a:t>
            </a:r>
            <a:r>
              <a:rPr lang="en-US" dirty="0"/>
              <a:t>/</a:t>
            </a:r>
            <a:r>
              <a:rPr lang="en-US" dirty="0" err="1"/>
              <a:t>reader.action?docID</a:t>
            </a:r>
            <a:r>
              <a:rPr lang="en-US" dirty="0"/>
              <a:t>=845932 – figure 5.1</a:t>
            </a:r>
          </a:p>
          <a:p>
            <a:r>
              <a:rPr lang="en-US" dirty="0"/>
              <a:t>Match intro and conclusion &amp; deliver what you promise</a:t>
            </a:r>
          </a:p>
          <a:p>
            <a:endParaRPr lang="en-US" dirty="0"/>
          </a:p>
        </p:txBody>
      </p:sp>
    </p:spTree>
    <p:extLst>
      <p:ext uri="{BB962C8B-B14F-4D97-AF65-F5344CB8AC3E}">
        <p14:creationId xmlns:p14="http://schemas.microsoft.com/office/powerpoint/2010/main" val="307728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https://ebookcentral-proquest-com.proxy01.its.virginia.edu/lib/</a:t>
            </a:r>
            <a:r>
              <a:rPr lang="en-US" dirty="0" err="1"/>
              <a:t>uva</a:t>
            </a:r>
            <a:r>
              <a:rPr lang="en-US" dirty="0"/>
              <a:t>/</a:t>
            </a:r>
            <a:r>
              <a:rPr lang="en-US" dirty="0" err="1"/>
              <a:t>reader.action?docID</a:t>
            </a:r>
            <a:r>
              <a:rPr lang="en-US" dirty="0"/>
              <a:t>=845932 </a:t>
            </a:r>
          </a:p>
        </p:txBody>
      </p:sp>
    </p:spTree>
    <p:extLst>
      <p:ext uri="{BB962C8B-B14F-4D97-AF65-F5344CB8AC3E}">
        <p14:creationId xmlns:p14="http://schemas.microsoft.com/office/powerpoint/2010/main" val="1695791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https://ebookcentral-proquest-com.proxy01.its.virginia.edu/lib/</a:t>
            </a:r>
            <a:r>
              <a:rPr lang="en-US" dirty="0" err="1"/>
              <a:t>uva</a:t>
            </a:r>
            <a:r>
              <a:rPr lang="en-US" dirty="0"/>
              <a:t>/</a:t>
            </a:r>
            <a:r>
              <a:rPr lang="en-US" dirty="0" err="1"/>
              <a:t>reader.action?docID</a:t>
            </a:r>
            <a:r>
              <a:rPr lang="en-US" dirty="0"/>
              <a:t>=845932 </a:t>
            </a:r>
          </a:p>
        </p:txBody>
      </p:sp>
    </p:spTree>
    <p:extLst>
      <p:ext uri="{BB962C8B-B14F-4D97-AF65-F5344CB8AC3E}">
        <p14:creationId xmlns:p14="http://schemas.microsoft.com/office/powerpoint/2010/main" val="5902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Start where the reader is</a:t>
            </a:r>
          </a:p>
        </p:txBody>
      </p:sp>
    </p:spTree>
    <p:extLst>
      <p:ext uri="{BB962C8B-B14F-4D97-AF65-F5344CB8AC3E}">
        <p14:creationId xmlns:p14="http://schemas.microsoft.com/office/powerpoint/2010/main" val="4043882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https://ebookcentral-proquest-com.proxy01.its.virginia.edu/lib/</a:t>
            </a:r>
            <a:r>
              <a:rPr lang="en-US" dirty="0" err="1"/>
              <a:t>uva</a:t>
            </a:r>
            <a:r>
              <a:rPr lang="en-US" dirty="0"/>
              <a:t>/</a:t>
            </a:r>
            <a:r>
              <a:rPr lang="en-US" dirty="0" err="1"/>
              <a:t>reader.action?docID</a:t>
            </a:r>
            <a:r>
              <a:rPr lang="en-US" dirty="0"/>
              <a:t>=845932</a:t>
            </a:r>
          </a:p>
        </p:txBody>
      </p:sp>
    </p:spTree>
    <p:extLst>
      <p:ext uri="{BB962C8B-B14F-4D97-AF65-F5344CB8AC3E}">
        <p14:creationId xmlns:p14="http://schemas.microsoft.com/office/powerpoint/2010/main" val="2293811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https://ebookcentral-proquest-com.proxy01.its.virginia.edu/lib/</a:t>
            </a:r>
            <a:r>
              <a:rPr lang="en-US" dirty="0" err="1"/>
              <a:t>uva</a:t>
            </a:r>
            <a:r>
              <a:rPr lang="en-US" dirty="0"/>
              <a:t>/</a:t>
            </a:r>
            <a:r>
              <a:rPr lang="en-US" dirty="0" err="1"/>
              <a:t>reader.action?docID</a:t>
            </a:r>
            <a:r>
              <a:rPr lang="en-US" dirty="0"/>
              <a:t>=845932 p. 54</a:t>
            </a:r>
          </a:p>
        </p:txBody>
      </p:sp>
    </p:spTree>
    <p:extLst>
      <p:ext uri="{BB962C8B-B14F-4D97-AF65-F5344CB8AC3E}">
        <p14:creationId xmlns:p14="http://schemas.microsoft.com/office/powerpoint/2010/main" val="582203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Citations are markers of ongoing conversation and positioning within fields and subfields</a:t>
            </a:r>
          </a:p>
          <a:p>
            <a:r>
              <a:rPr lang="en-US" dirty="0"/>
              <a:t>You need to show you are a part of the right conversations</a:t>
            </a:r>
          </a:p>
          <a:p>
            <a:r>
              <a:rPr lang="en-US" dirty="0"/>
              <a:t>Cannot be disconnected, then you are just talking to yourself. </a:t>
            </a:r>
          </a:p>
        </p:txBody>
      </p:sp>
    </p:spTree>
    <p:extLst>
      <p:ext uri="{BB962C8B-B14F-4D97-AF65-F5344CB8AC3E}">
        <p14:creationId xmlns:p14="http://schemas.microsoft.com/office/powerpoint/2010/main" val="9309578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a:t>
            </a:r>
            <a:r>
              <a:rPr lang="en-US" dirty="0" err="1"/>
              <a:t>vosviewer</a:t>
            </a:r>
            <a:r>
              <a:rPr lang="en-US" dirty="0"/>
              <a:t> generated diagram from Cunningham &amp; Link (2017) International Interdisciplinary </a:t>
            </a:r>
            <a:r>
              <a:rPr lang="en-US" dirty="0" err="1"/>
              <a:t>InterConnected</a:t>
            </a:r>
            <a:r>
              <a:rPr lang="en-US" dirty="0"/>
              <a:t>: a decade of CALL research through bibliometric connections, TSLL – a bibliometric map of journals related to CALL/</a:t>
            </a:r>
            <a:r>
              <a:rPr lang="en-US" dirty="0" err="1"/>
              <a:t>edtech</a:t>
            </a:r>
            <a:r>
              <a:rPr lang="en-US" dirty="0"/>
              <a:t> showing citations as connections, representing 38388 articles in 202 journals</a:t>
            </a:r>
          </a:p>
        </p:txBody>
      </p:sp>
    </p:spTree>
    <p:extLst>
      <p:ext uri="{BB962C8B-B14F-4D97-AF65-F5344CB8AC3E}">
        <p14:creationId xmlns:p14="http://schemas.microsoft.com/office/powerpoint/2010/main" val="2704123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Cunningham &amp; Link (2017) International Interdisciplinary </a:t>
            </a:r>
            <a:r>
              <a:rPr lang="en-US" dirty="0" err="1"/>
              <a:t>InterConnected</a:t>
            </a:r>
            <a:r>
              <a:rPr lang="en-US" dirty="0"/>
              <a:t>: a decade of CALL research through bibliometric connections, TSLL – a bibliometric visualization generated in </a:t>
            </a:r>
            <a:r>
              <a:rPr lang="en-US" dirty="0" err="1"/>
              <a:t>VosViewer</a:t>
            </a:r>
            <a:r>
              <a:rPr lang="en-US" dirty="0"/>
              <a:t> with bibliometric coupling- clustering articles by shared references – CALL articles 2007-2017 – the clustering reveals key subfields</a:t>
            </a:r>
          </a:p>
          <a:p>
            <a:r>
              <a:rPr lang="en-US" dirty="0"/>
              <a:t>Thus, a marker of being part of a subfield is often citing articles that other articles in your subfield also cite. Readers immersed in a subfield are likely to notice if you miss citing key relevant research in the area</a:t>
            </a:r>
          </a:p>
          <a:p>
            <a:endParaRPr lang="en-US" dirty="0"/>
          </a:p>
        </p:txBody>
      </p:sp>
    </p:spTree>
    <p:extLst>
      <p:ext uri="{BB962C8B-B14F-4D97-AF65-F5344CB8AC3E}">
        <p14:creationId xmlns:p14="http://schemas.microsoft.com/office/powerpoint/2010/main" val="2401444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Citations are markers of ongoing conversation and positioning within fields and subfields</a:t>
            </a:r>
          </a:p>
          <a:p>
            <a:r>
              <a:rPr lang="en-US" dirty="0"/>
              <a:t>You need to show you are a part of the right conversations</a:t>
            </a:r>
          </a:p>
          <a:p>
            <a:r>
              <a:rPr lang="en-US" dirty="0"/>
              <a:t>Cannot be disconnected, then you are just talking to yourself. </a:t>
            </a:r>
          </a:p>
          <a:p>
            <a:endParaRPr lang="en-US" dirty="0"/>
          </a:p>
          <a:p>
            <a:r>
              <a:rPr lang="en-US" dirty="0"/>
              <a:t>Depending on what you are connecting to it can show where you fit or maybe don’t fit</a:t>
            </a:r>
          </a:p>
          <a:p>
            <a:r>
              <a:rPr lang="en-US" dirty="0"/>
              <a:t>If all your citations are from somewhere else, it may look odd for another journal</a:t>
            </a:r>
          </a:p>
          <a:p>
            <a:endParaRPr lang="en-US" dirty="0"/>
          </a:p>
          <a:p>
            <a:r>
              <a:rPr lang="en-US" dirty="0"/>
              <a:t>Also consider those threads as supporting your article</a:t>
            </a:r>
          </a:p>
          <a:p>
            <a:endParaRPr lang="en-US" dirty="0"/>
          </a:p>
          <a:p>
            <a:r>
              <a:rPr lang="en-US" dirty="0"/>
              <a:t>Also don’t want to miss something and say that no literature exists on </a:t>
            </a:r>
            <a:r>
              <a:rPr lang="en-US" dirty="0" err="1"/>
              <a:t>abc</a:t>
            </a:r>
            <a:endParaRPr lang="en-US" dirty="0"/>
          </a:p>
          <a:p>
            <a:endParaRPr lang="en-US" dirty="0"/>
          </a:p>
        </p:txBody>
      </p:sp>
    </p:spTree>
    <p:extLst>
      <p:ext uri="{BB962C8B-B14F-4D97-AF65-F5344CB8AC3E}">
        <p14:creationId xmlns:p14="http://schemas.microsoft.com/office/powerpoint/2010/main" val="68056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Base your type of methods. If you are doing a modelling paper, look for modelling papers in that journal rather than a survey study or experimental study</a:t>
            </a:r>
          </a:p>
        </p:txBody>
      </p:sp>
    </p:spTree>
    <p:extLst>
      <p:ext uri="{BB962C8B-B14F-4D97-AF65-F5344CB8AC3E}">
        <p14:creationId xmlns:p14="http://schemas.microsoft.com/office/powerpoint/2010/main" val="2163675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Academic phrase bank- mentioned in previous workshops, this pdf with phrases by function and section of research paper is probably one of the more useful list based resources- caution- British dissertations, phrases may be different in American varieties of English </a:t>
            </a:r>
          </a:p>
        </p:txBody>
      </p:sp>
    </p:spTree>
    <p:extLst>
      <p:ext uri="{BB962C8B-B14F-4D97-AF65-F5344CB8AC3E}">
        <p14:creationId xmlns:p14="http://schemas.microsoft.com/office/powerpoint/2010/main" val="6512994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selecting a section on the top, scroll down</a:t>
            </a:r>
          </a:p>
          <a:p>
            <a:r>
              <a:rPr lang="en-US" dirty="0"/>
              <a:t>There are different functions listed</a:t>
            </a:r>
          </a:p>
          <a:p>
            <a:r>
              <a:rPr lang="en-US" dirty="0"/>
              <a:t>Clicking a function will give a list of phrases used for that function</a:t>
            </a:r>
          </a:p>
          <a:p>
            <a:r>
              <a:rPr lang="en-US" dirty="0"/>
              <a:t>The pdf includes tables of common language frames</a:t>
            </a:r>
          </a:p>
        </p:txBody>
      </p:sp>
    </p:spTree>
    <p:extLst>
      <p:ext uri="{BB962C8B-B14F-4D97-AF65-F5344CB8AC3E}">
        <p14:creationId xmlns:p14="http://schemas.microsoft.com/office/powerpoint/2010/main" val="1677822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Walks you through key info you need for your intro (or any section) , has you type it in and helps build a skeleton for your paper.</a:t>
            </a:r>
          </a:p>
        </p:txBody>
      </p:sp>
    </p:spTree>
    <p:extLst>
      <p:ext uri="{BB962C8B-B14F-4D97-AF65-F5344CB8AC3E}">
        <p14:creationId xmlns:p14="http://schemas.microsoft.com/office/powerpoint/2010/main" val="90807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Start where the reader is</a:t>
            </a:r>
          </a:p>
        </p:txBody>
      </p:sp>
    </p:spTree>
    <p:extLst>
      <p:ext uri="{BB962C8B-B14F-4D97-AF65-F5344CB8AC3E}">
        <p14:creationId xmlns:p14="http://schemas.microsoft.com/office/powerpoint/2010/main" val="1758514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Blue </a:t>
            </a:r>
            <a:r>
              <a:rPr lang="en-US" dirty="0" err="1"/>
              <a:t>dino</a:t>
            </a:r>
            <a:r>
              <a:rPr lang="en-US" dirty="0"/>
              <a:t> is a GWL icon. This and other images in this presentation are not included in the CC-BY</a:t>
            </a:r>
          </a:p>
        </p:txBody>
      </p:sp>
    </p:spTree>
    <p:extLst>
      <p:ext uri="{BB962C8B-B14F-4D97-AF65-F5344CB8AC3E}">
        <p14:creationId xmlns:p14="http://schemas.microsoft.com/office/powerpoint/2010/main" val="4178259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971D5-E0FE-F140-BF93-BE7DF2E4179F}" type="slidenum">
              <a:rPr lang="en-US" smtClean="0"/>
              <a:t>108</a:t>
            </a:fld>
            <a:endParaRPr lang="en-US"/>
          </a:p>
        </p:txBody>
      </p:sp>
    </p:spTree>
    <p:extLst>
      <p:ext uri="{BB962C8B-B14F-4D97-AF65-F5344CB8AC3E}">
        <p14:creationId xmlns:p14="http://schemas.microsoft.com/office/powerpoint/2010/main" val="23451996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slides in </a:t>
            </a:r>
            <a:r>
              <a:rPr lang="en-US" dirty="0" err="1"/>
              <a:t>collab</a:t>
            </a:r>
            <a:r>
              <a:rPr lang="en-US" dirty="0"/>
              <a:t> &amp; online tutorials</a:t>
            </a:r>
          </a:p>
          <a:p>
            <a:r>
              <a:rPr lang="en-US" dirty="0"/>
              <a:t>Refer to 2 other workshops on this software</a:t>
            </a:r>
          </a:p>
        </p:txBody>
      </p:sp>
    </p:spTree>
    <p:extLst>
      <p:ext uri="{BB962C8B-B14F-4D97-AF65-F5344CB8AC3E}">
        <p14:creationId xmlns:p14="http://schemas.microsoft.com/office/powerpoint/2010/main" val="382449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Start where the reader is</a:t>
            </a:r>
          </a:p>
        </p:txBody>
      </p:sp>
    </p:spTree>
    <p:extLst>
      <p:ext uri="{BB962C8B-B14F-4D97-AF65-F5344CB8AC3E}">
        <p14:creationId xmlns:p14="http://schemas.microsoft.com/office/powerpoint/2010/main" val="156058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Flip it and start where the reader is at</a:t>
            </a:r>
          </a:p>
        </p:txBody>
      </p:sp>
    </p:spTree>
    <p:extLst>
      <p:ext uri="{BB962C8B-B14F-4D97-AF65-F5344CB8AC3E}">
        <p14:creationId xmlns:p14="http://schemas.microsoft.com/office/powerpoint/2010/main" val="99012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also helpful in choosing a journal- look at your problem statements- who is interested </a:t>
            </a:r>
            <a:r>
              <a:rPr lang="en-US"/>
              <a:t>in this?</a:t>
            </a:r>
          </a:p>
        </p:txBody>
      </p:sp>
    </p:spTree>
    <p:extLst>
      <p:ext uri="{BB962C8B-B14F-4D97-AF65-F5344CB8AC3E}">
        <p14:creationId xmlns:p14="http://schemas.microsoft.com/office/powerpoint/2010/main" val="351200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_2">
    <p:bg>
      <p:bgPr>
        <a:solidFill>
          <a:srgbClr val="EB5F0C"/>
        </a:solidFill>
        <a:effectLst/>
      </p:bgPr>
    </p:bg>
    <p:spTree>
      <p:nvGrpSpPr>
        <p:cNvPr id="1" name="Shape 19"/>
        <p:cNvGrpSpPr/>
        <p:nvPr/>
      </p:nvGrpSpPr>
      <p:grpSpPr>
        <a:xfrm>
          <a:off x="0" y="0"/>
          <a:ext cx="0" cy="0"/>
          <a:chOff x="0" y="0"/>
          <a:chExt cx="0" cy="0"/>
        </a:xfrm>
      </p:grpSpPr>
      <p:cxnSp>
        <p:nvCxnSpPr>
          <p:cNvPr id="20" name="Shape 20"/>
          <p:cNvCxnSpPr/>
          <p:nvPr/>
        </p:nvCxnSpPr>
        <p:spPr>
          <a:xfrm>
            <a:off x="434100" y="327100"/>
            <a:ext cx="8275800" cy="14100"/>
          </a:xfrm>
          <a:prstGeom prst="straightConnector1">
            <a:avLst/>
          </a:prstGeom>
          <a:noFill/>
          <a:ln w="28575" cap="flat" cmpd="sng">
            <a:solidFill>
              <a:schemeClr val="lt1"/>
            </a:solidFill>
            <a:prstDash val="dot"/>
            <a:round/>
            <a:headEnd type="none" w="sm" len="sm"/>
            <a:tailEnd type="none" w="sm" len="sm"/>
          </a:ln>
        </p:spPr>
      </p:cxnSp>
      <p:sp>
        <p:nvSpPr>
          <p:cNvPr id="21" name="Shape 21"/>
          <p:cNvSpPr txBox="1">
            <a:spLocks noGrp="1"/>
          </p:cNvSpPr>
          <p:nvPr>
            <p:ph type="ctrTitle"/>
          </p:nvPr>
        </p:nvSpPr>
        <p:spPr>
          <a:xfrm>
            <a:off x="427425" y="630225"/>
            <a:ext cx="8275800" cy="1542000"/>
          </a:xfrm>
          <a:prstGeom prst="rect">
            <a:avLst/>
          </a:prstGeom>
        </p:spPr>
        <p:txBody>
          <a:bodyPr spcFirstLastPara="1" wrap="square" lIns="91425" tIns="91425" rIns="91425" bIns="91425" anchor="t" anchorCtr="0"/>
          <a:lstStyle>
            <a:lvl1pPr lvl="0" algn="ctr" rtl="0">
              <a:spcBef>
                <a:spcPts val="0"/>
              </a:spcBef>
              <a:spcAft>
                <a:spcPts val="0"/>
              </a:spcAft>
              <a:buClr>
                <a:srgbClr val="232D4B"/>
              </a:buClr>
              <a:buSzPts val="4800"/>
              <a:buFont typeface="Franklin Gothic"/>
              <a:buNone/>
              <a:defRPr sz="4800">
                <a:solidFill>
                  <a:srgbClr val="232D4B"/>
                </a:solidFill>
                <a:latin typeface="Franklin Gothic"/>
                <a:ea typeface="Franklin Gothic"/>
                <a:cs typeface="Franklin Gothic"/>
                <a:sym typeface="Franklin Gothic"/>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2" name="Shape 22"/>
          <p:cNvSpPr txBox="1">
            <a:spLocks noGrp="1"/>
          </p:cNvSpPr>
          <p:nvPr>
            <p:ph type="subTitle" idx="1"/>
          </p:nvPr>
        </p:nvSpPr>
        <p:spPr>
          <a:xfrm>
            <a:off x="445975" y="3238450"/>
            <a:ext cx="8275800" cy="12417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9pPr>
          </a:lstStyle>
          <a:p>
            <a:endParaRPr/>
          </a:p>
        </p:txBody>
      </p:sp>
      <p:sp>
        <p:nvSpPr>
          <p:cNvPr id="23" name="Shape 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458010" y="2547432"/>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242284"/>
            <a:ext cx="8886989" cy="635400"/>
          </a:xfrm>
        </p:spPr>
        <p:txBody>
          <a:bodyPr/>
          <a:lstStyle>
            <a:lvl1pPr algn="ctr">
              <a:defRPr sz="6000">
                <a:solidFill>
                  <a:srgbClr val="E46E20"/>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33301" y="1275721"/>
            <a:ext cx="8886825" cy="684965"/>
          </a:xfrm>
        </p:spPr>
        <p:txBody>
          <a:bodyPr/>
          <a:lstStyle>
            <a:lvl1pPr marL="76200" indent="0" algn="ctr">
              <a:buNone/>
              <a:defRPr sz="1200" i="1">
                <a:solidFill>
                  <a:srgbClr val="212D4A"/>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2818425"/>
            <a:ext cx="4853507" cy="469899"/>
          </a:xfrm>
        </p:spPr>
        <p:txBody>
          <a:bodyPr vert="horz"/>
          <a:lstStyle>
            <a:lvl1pPr marL="76200" indent="0" algn="r">
              <a:buNone/>
              <a:defRPr b="1">
                <a:solidFill>
                  <a:srgbClr val="212D4A"/>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297642"/>
            <a:ext cx="5449313" cy="1107090"/>
          </a:xfrm>
        </p:spPr>
        <p:txBody>
          <a:bodyPr vert="horz"/>
          <a:lstStyle>
            <a:lvl1pPr marL="76200" indent="0" algn="r">
              <a:buNone/>
              <a:defRPr b="0">
                <a:solidFill>
                  <a:srgbClr val="212D4A"/>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1897611"/>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05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preserve="1" userDrawn="1">
  <p:cSld name="1_Title and body 1 1 1 1">
    <p:spTree>
      <p:nvGrpSpPr>
        <p:cNvPr id="1" name="Shape 165"/>
        <p:cNvGrpSpPr/>
        <p:nvPr/>
      </p:nvGrpSpPr>
      <p:grpSpPr>
        <a:xfrm>
          <a:off x="0" y="0"/>
          <a:ext cx="0" cy="0"/>
          <a:chOff x="0" y="0"/>
          <a:chExt cx="0" cy="0"/>
        </a:xfrm>
      </p:grpSpPr>
      <p:cxnSp>
        <p:nvCxnSpPr>
          <p:cNvPr id="166" name="Shape 166"/>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67" name="Shape 167"/>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68" name="Shape 168"/>
          <p:cNvSpPr txBox="1">
            <a:spLocks noGrp="1"/>
          </p:cNvSpPr>
          <p:nvPr>
            <p:ph type="body" idx="1"/>
          </p:nvPr>
        </p:nvSpPr>
        <p:spPr>
          <a:xfrm>
            <a:off x="654200" y="1100250"/>
            <a:ext cx="7751246" cy="3498000"/>
          </a:xfrm>
          <a:prstGeom prst="rect">
            <a:avLst/>
          </a:prstGeom>
        </p:spPr>
        <p:txBody>
          <a:bodyPr spcFirstLastPara="1" wrap="square" lIns="91425" tIns="91425" rIns="91425" bIns="91425" anchor="t" anchorCtr="0"/>
          <a:lstStyle>
            <a:lvl1pPr marL="457200" lvl="0" indent="-381000" rtl="0">
              <a:spcBef>
                <a:spcPts val="0"/>
              </a:spcBef>
              <a:spcAft>
                <a:spcPts val="0"/>
              </a:spcAft>
              <a:buSzPts val="2400"/>
              <a:buChar char="●"/>
              <a:defRPr/>
            </a:lvl1pPr>
            <a:lvl2pPr marL="914400" lvl="1" indent="-368300" rtl="0">
              <a:spcBef>
                <a:spcPts val="1300"/>
              </a:spcBef>
              <a:spcAft>
                <a:spcPts val="0"/>
              </a:spcAft>
              <a:buSzPts val="2200"/>
              <a:buChar char="○"/>
              <a:defRPr/>
            </a:lvl2pPr>
            <a:lvl3pPr marL="1371600" lvl="2" indent="-355600" rtl="0">
              <a:spcBef>
                <a:spcPts val="1300"/>
              </a:spcBef>
              <a:spcAft>
                <a:spcPts val="0"/>
              </a:spcAft>
              <a:buSzPts val="2000"/>
              <a:buChar char="■"/>
              <a:defRPr/>
            </a:lvl3pPr>
            <a:lvl4pPr marL="1828800" lvl="3" indent="-349250" rtl="0">
              <a:spcBef>
                <a:spcPts val="1300"/>
              </a:spcBef>
              <a:spcAft>
                <a:spcPts val="0"/>
              </a:spcAft>
              <a:buSzPts val="1900"/>
              <a:buChar char="●"/>
              <a:defRPr/>
            </a:lvl4pPr>
            <a:lvl5pPr marL="2286000" lvl="4" indent="-342900" rtl="0">
              <a:spcBef>
                <a:spcPts val="1300"/>
              </a:spcBef>
              <a:spcAft>
                <a:spcPts val="0"/>
              </a:spcAft>
              <a:buSzPts val="1800"/>
              <a:buChar char="○"/>
              <a:defRPr/>
            </a:lvl5pPr>
            <a:lvl6pPr marL="2743200" lvl="5" indent="-330200" rtl="0">
              <a:spcBef>
                <a:spcPts val="1300"/>
              </a:spcBef>
              <a:spcAft>
                <a:spcPts val="0"/>
              </a:spcAft>
              <a:buSzPts val="1600"/>
              <a:buChar char="■"/>
              <a:defRPr/>
            </a:lvl6pPr>
            <a:lvl7pPr marL="3200400" lvl="6" indent="-317500" rtl="0">
              <a:spcBef>
                <a:spcPts val="1300"/>
              </a:spcBef>
              <a:spcAft>
                <a:spcPts val="0"/>
              </a:spcAft>
              <a:buSzPts val="1400"/>
              <a:buChar char="●"/>
              <a:defRPr/>
            </a:lvl7pPr>
            <a:lvl8pPr marL="3657600" lvl="7" indent="-317500" rtl="0">
              <a:spcBef>
                <a:spcPts val="1300"/>
              </a:spcBef>
              <a:spcAft>
                <a:spcPts val="0"/>
              </a:spcAft>
              <a:buSzPts val="1400"/>
              <a:buChar char="○"/>
              <a:defRPr/>
            </a:lvl8pPr>
            <a:lvl9pPr marL="4114800" lvl="8" indent="-317500" rtl="0">
              <a:spcBef>
                <a:spcPts val="1300"/>
              </a:spcBef>
              <a:spcAft>
                <a:spcPts val="1300"/>
              </a:spcAft>
              <a:buSzPts val="1400"/>
              <a:buChar char="■"/>
              <a:defRPr/>
            </a:lvl9pPr>
          </a:lstStyle>
          <a:p>
            <a:endParaRPr dirty="0"/>
          </a:p>
        </p:txBody>
      </p:sp>
      <p:sp>
        <p:nvSpPr>
          <p:cNvPr id="169" name="Shape 16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86570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232D4B"/>
        </a:solidFill>
        <a:effectLst/>
      </p:bgPr>
    </p:bg>
    <p:spTree>
      <p:nvGrpSpPr>
        <p:cNvPr id="1" name="Shape 29"/>
        <p:cNvGrpSpPr/>
        <p:nvPr/>
      </p:nvGrpSpPr>
      <p:grpSpPr>
        <a:xfrm>
          <a:off x="0" y="0"/>
          <a:ext cx="0" cy="0"/>
          <a:chOff x="0" y="0"/>
          <a:chExt cx="0" cy="0"/>
        </a:xfrm>
      </p:grpSpPr>
      <p:cxnSp>
        <p:nvCxnSpPr>
          <p:cNvPr id="30" name="Shape 30"/>
          <p:cNvCxnSpPr/>
          <p:nvPr/>
        </p:nvCxnSpPr>
        <p:spPr>
          <a:xfrm>
            <a:off x="2477724" y="415650"/>
            <a:ext cx="6244200" cy="0"/>
          </a:xfrm>
          <a:prstGeom prst="straightConnector1">
            <a:avLst/>
          </a:prstGeom>
          <a:noFill/>
          <a:ln w="38100" cap="flat" cmpd="sng">
            <a:solidFill>
              <a:schemeClr val="lt1"/>
            </a:solidFill>
            <a:prstDash val="dot"/>
            <a:round/>
            <a:headEnd type="none" w="sm" len="sm"/>
            <a:tailEnd type="none" w="sm" len="sm"/>
          </a:ln>
        </p:spPr>
      </p:cxnSp>
      <p:sp>
        <p:nvSpPr>
          <p:cNvPr id="31" name="Shape 31"/>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32" name="Shape 3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2400"/>
              <a:buFont typeface="Franklin Gothic"/>
              <a:buNone/>
              <a:defRPr>
                <a:solidFill>
                  <a:schemeClr val="lt1"/>
                </a:solidFill>
                <a:latin typeface="Franklin Gothic"/>
                <a:ea typeface="Franklin Gothic"/>
                <a:cs typeface="Franklin Gothic"/>
                <a:sym typeface="Franklin Gothic"/>
              </a:defRPr>
            </a:lvl1pPr>
            <a:lvl2pPr lvl="1"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33" name="Shape 3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2">
  <p:cSld name="TITLE_1_2">
    <p:bg>
      <p:bgPr>
        <a:solidFill>
          <a:srgbClr val="232D4B"/>
        </a:solidFill>
        <a:effectLst/>
      </p:bgPr>
    </p:bg>
    <p:spTree>
      <p:nvGrpSpPr>
        <p:cNvPr id="1" name="Shape 34"/>
        <p:cNvGrpSpPr/>
        <p:nvPr/>
      </p:nvGrpSpPr>
      <p:grpSpPr>
        <a:xfrm>
          <a:off x="0" y="0"/>
          <a:ext cx="0" cy="0"/>
          <a:chOff x="0" y="0"/>
          <a:chExt cx="0" cy="0"/>
        </a:xfrm>
      </p:grpSpPr>
      <p:cxnSp>
        <p:nvCxnSpPr>
          <p:cNvPr id="35" name="Shape 35"/>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36" name="Shape 36"/>
          <p:cNvSpPr txBox="1">
            <a:spLocks noGrp="1"/>
          </p:cNvSpPr>
          <p:nvPr>
            <p:ph type="ctrTitle"/>
          </p:nvPr>
        </p:nvSpPr>
        <p:spPr>
          <a:xfrm>
            <a:off x="101850" y="630225"/>
            <a:ext cx="8940300" cy="1542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37" name="Shape 37"/>
          <p:cNvSpPr txBox="1">
            <a:spLocks noGrp="1"/>
          </p:cNvSpPr>
          <p:nvPr>
            <p:ph type="subTitle" idx="1"/>
          </p:nvPr>
        </p:nvSpPr>
        <p:spPr>
          <a:xfrm>
            <a:off x="101850" y="2631575"/>
            <a:ext cx="8940300" cy="890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pic>
        <p:nvPicPr>
          <p:cNvPr id="39" name="Shape 39"/>
          <p:cNvPicPr preferRelativeResize="0"/>
          <p:nvPr/>
        </p:nvPicPr>
        <p:blipFill>
          <a:blip r:embed="rId2">
            <a:alphaModFix/>
          </a:blip>
          <a:stretch>
            <a:fillRect/>
          </a:stretch>
        </p:blipFill>
        <p:spPr>
          <a:xfrm>
            <a:off x="1076550" y="3642100"/>
            <a:ext cx="7153625" cy="14342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2 2 1">
  <p:cSld name="TITLE_1_2_2_1">
    <p:bg>
      <p:bgPr>
        <a:solidFill>
          <a:srgbClr val="232D4B"/>
        </a:solidFill>
        <a:effectLst/>
      </p:bgPr>
    </p:bg>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172775" y="949200"/>
            <a:ext cx="8940300" cy="1542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48" name="Shape 4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pic>
        <p:nvPicPr>
          <p:cNvPr id="49" name="Shape 49"/>
          <p:cNvPicPr preferRelativeResize="0"/>
          <p:nvPr/>
        </p:nvPicPr>
        <p:blipFill>
          <a:blip r:embed="rId2">
            <a:alphaModFix/>
          </a:blip>
          <a:stretch>
            <a:fillRect/>
          </a:stretch>
        </p:blipFill>
        <p:spPr>
          <a:xfrm>
            <a:off x="1778600" y="2018302"/>
            <a:ext cx="5586799" cy="2821724"/>
          </a:xfrm>
          <a:prstGeom prst="rect">
            <a:avLst/>
          </a:prstGeom>
          <a:noFill/>
          <a:ln>
            <a:noFill/>
          </a:ln>
        </p:spPr>
      </p:pic>
      <p:sp>
        <p:nvSpPr>
          <p:cNvPr id="50" name="Shape 50"/>
          <p:cNvSpPr txBox="1">
            <a:spLocks noGrp="1"/>
          </p:cNvSpPr>
          <p:nvPr>
            <p:ph type="subTitle" idx="1"/>
          </p:nvPr>
        </p:nvSpPr>
        <p:spPr>
          <a:xfrm>
            <a:off x="0" y="3949625"/>
            <a:ext cx="8940300" cy="890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51" name="Shape 51"/>
          <p:cNvCxnSpPr/>
          <p:nvPr/>
        </p:nvCxnSpPr>
        <p:spPr>
          <a:xfrm rot="10800000" flipH="1">
            <a:off x="192750" y="2232725"/>
            <a:ext cx="8758500" cy="26700"/>
          </a:xfrm>
          <a:prstGeom prst="straightConnector1">
            <a:avLst/>
          </a:prstGeom>
          <a:noFill/>
          <a:ln w="28575" cap="flat" cmpd="sng">
            <a:solidFill>
              <a:schemeClr val="lt1"/>
            </a:solidFill>
            <a:prstDash val="dot"/>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2 2 1 1">
  <p:cSld name="TITLE_1_2_2_1_1">
    <p:bg>
      <p:bgPr>
        <a:solidFill>
          <a:srgbClr val="232D4B"/>
        </a:solidFill>
        <a:effectLst/>
      </p:bgPr>
    </p:bg>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172775" y="949200"/>
            <a:ext cx="8940300" cy="1542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pic>
        <p:nvPicPr>
          <p:cNvPr id="55" name="Shape 55"/>
          <p:cNvPicPr preferRelativeResize="0"/>
          <p:nvPr/>
        </p:nvPicPr>
        <p:blipFill>
          <a:blip r:embed="rId2">
            <a:alphaModFix/>
          </a:blip>
          <a:stretch>
            <a:fillRect/>
          </a:stretch>
        </p:blipFill>
        <p:spPr>
          <a:xfrm>
            <a:off x="1778600" y="3008902"/>
            <a:ext cx="5586799" cy="2821724"/>
          </a:xfrm>
          <a:prstGeom prst="rect">
            <a:avLst/>
          </a:prstGeom>
          <a:noFill/>
          <a:ln>
            <a:noFill/>
          </a:ln>
        </p:spPr>
      </p:pic>
      <p:sp>
        <p:nvSpPr>
          <p:cNvPr id="56" name="Shape 56"/>
          <p:cNvSpPr txBox="1">
            <a:spLocks noGrp="1"/>
          </p:cNvSpPr>
          <p:nvPr>
            <p:ph type="subTitle" idx="1"/>
          </p:nvPr>
        </p:nvSpPr>
        <p:spPr>
          <a:xfrm>
            <a:off x="101850" y="2255500"/>
            <a:ext cx="8940300" cy="890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57" name="Shape 57"/>
          <p:cNvCxnSpPr/>
          <p:nvPr/>
        </p:nvCxnSpPr>
        <p:spPr>
          <a:xfrm rot="10800000" flipH="1">
            <a:off x="192750" y="2232725"/>
            <a:ext cx="8758500" cy="26700"/>
          </a:xfrm>
          <a:prstGeom prst="straightConnector1">
            <a:avLst/>
          </a:prstGeom>
          <a:noFill/>
          <a:ln w="28575" cap="flat" cmpd="sng">
            <a:solidFill>
              <a:schemeClr val="lt1"/>
            </a:solidFill>
            <a:prstDash val="dot"/>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2 2 1 1 1">
  <p:cSld name="TITLE_1_2_2_1_1_1">
    <p:bg>
      <p:bgPr>
        <a:solidFill>
          <a:srgbClr val="232D4B"/>
        </a:solidFill>
        <a:effectLst/>
      </p:bgPr>
    </p:bg>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72775" y="949200"/>
            <a:ext cx="8940300" cy="1542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60" name="Shape 6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pic>
        <p:nvPicPr>
          <p:cNvPr id="61" name="Shape 61"/>
          <p:cNvPicPr preferRelativeResize="0"/>
          <p:nvPr/>
        </p:nvPicPr>
        <p:blipFill>
          <a:blip r:embed="rId2">
            <a:alphaModFix/>
          </a:blip>
          <a:stretch>
            <a:fillRect/>
          </a:stretch>
        </p:blipFill>
        <p:spPr>
          <a:xfrm>
            <a:off x="1778600" y="3008902"/>
            <a:ext cx="5586799" cy="2821724"/>
          </a:xfrm>
          <a:prstGeom prst="rect">
            <a:avLst/>
          </a:prstGeom>
          <a:noFill/>
          <a:ln>
            <a:noFill/>
          </a:ln>
        </p:spPr>
      </p:pic>
      <p:sp>
        <p:nvSpPr>
          <p:cNvPr id="62" name="Shape 62"/>
          <p:cNvSpPr txBox="1">
            <a:spLocks noGrp="1"/>
          </p:cNvSpPr>
          <p:nvPr>
            <p:ph type="subTitle" idx="1"/>
          </p:nvPr>
        </p:nvSpPr>
        <p:spPr>
          <a:xfrm>
            <a:off x="101850" y="2255500"/>
            <a:ext cx="8940300" cy="890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63" name="Shape 63"/>
          <p:cNvCxnSpPr/>
          <p:nvPr/>
        </p:nvCxnSpPr>
        <p:spPr>
          <a:xfrm rot="10800000" flipH="1">
            <a:off x="192750" y="2232725"/>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2 2 1 1 1 1">
  <p:cSld name="TITLE_1_2_2_1_1_1_1">
    <p:bg>
      <p:bgPr>
        <a:solidFill>
          <a:srgbClr val="232D4B"/>
        </a:solidFill>
        <a:effectLst/>
      </p:bgPr>
    </p:bg>
    <p:spTree>
      <p:nvGrpSpPr>
        <p:cNvPr id="1" name="Shape 64"/>
        <p:cNvGrpSpPr/>
        <p:nvPr/>
      </p:nvGrpSpPr>
      <p:grpSpPr>
        <a:xfrm>
          <a:off x="0" y="0"/>
          <a:ext cx="0" cy="0"/>
          <a:chOff x="0" y="0"/>
          <a:chExt cx="0" cy="0"/>
        </a:xfrm>
      </p:grpSpPr>
      <p:pic>
        <p:nvPicPr>
          <p:cNvPr id="65" name="Shape 65"/>
          <p:cNvPicPr preferRelativeResize="0"/>
          <p:nvPr/>
        </p:nvPicPr>
        <p:blipFill>
          <a:blip r:embed="rId2">
            <a:alphaModFix/>
          </a:blip>
          <a:stretch>
            <a:fillRect/>
          </a:stretch>
        </p:blipFill>
        <p:spPr>
          <a:xfrm>
            <a:off x="1824150" y="-304798"/>
            <a:ext cx="5586799" cy="2821724"/>
          </a:xfrm>
          <a:prstGeom prst="rect">
            <a:avLst/>
          </a:prstGeom>
          <a:noFill/>
          <a:ln>
            <a:noFill/>
          </a:ln>
        </p:spPr>
      </p:pic>
      <p:sp>
        <p:nvSpPr>
          <p:cNvPr id="66" name="Shape 66"/>
          <p:cNvSpPr txBox="1">
            <a:spLocks noGrp="1"/>
          </p:cNvSpPr>
          <p:nvPr>
            <p:ph type="ctrTitle"/>
          </p:nvPr>
        </p:nvSpPr>
        <p:spPr>
          <a:xfrm>
            <a:off x="101850" y="2389800"/>
            <a:ext cx="8940300" cy="1542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67" name="Shape 6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
        <p:nvSpPr>
          <p:cNvPr id="68" name="Shape 68"/>
          <p:cNvSpPr txBox="1">
            <a:spLocks noGrp="1"/>
          </p:cNvSpPr>
          <p:nvPr>
            <p:ph type="subTitle" idx="1"/>
          </p:nvPr>
        </p:nvSpPr>
        <p:spPr>
          <a:xfrm>
            <a:off x="147400" y="3931800"/>
            <a:ext cx="8940300" cy="890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69" name="Shape 69"/>
          <p:cNvCxnSpPr/>
          <p:nvPr/>
        </p:nvCxnSpPr>
        <p:spPr>
          <a:xfrm rot="10800000" flipH="1">
            <a:off x="238300" y="1887800"/>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2 1">
  <p:cSld name="TITLE_1_2_1">
    <p:bg>
      <p:bgPr>
        <a:solidFill>
          <a:srgbClr val="232D4B"/>
        </a:solidFill>
        <a:effectLst/>
      </p:bgPr>
    </p:bg>
    <p:spTree>
      <p:nvGrpSpPr>
        <p:cNvPr id="1" name="Shape 70"/>
        <p:cNvGrpSpPr/>
        <p:nvPr/>
      </p:nvGrpSpPr>
      <p:grpSpPr>
        <a:xfrm>
          <a:off x="0" y="0"/>
          <a:ext cx="0" cy="0"/>
          <a:chOff x="0" y="0"/>
          <a:chExt cx="0" cy="0"/>
        </a:xfrm>
      </p:grpSpPr>
      <p:cxnSp>
        <p:nvCxnSpPr>
          <p:cNvPr id="71" name="Shape 71"/>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72" name="Shape 72"/>
          <p:cNvSpPr txBox="1">
            <a:spLocks noGrp="1"/>
          </p:cNvSpPr>
          <p:nvPr>
            <p:ph type="ctrTitle"/>
          </p:nvPr>
        </p:nvSpPr>
        <p:spPr>
          <a:xfrm>
            <a:off x="101850" y="630225"/>
            <a:ext cx="8940300" cy="1542000"/>
          </a:xfrm>
          <a:prstGeom prst="rect">
            <a:avLst/>
          </a:prstGeom>
        </p:spPr>
        <p:txBody>
          <a:bodyPr spcFirstLastPara="1" wrap="square" lIns="91425" tIns="91425" rIns="91425" bIns="91425" anchor="t" anchorCtr="0"/>
          <a:lstStyle>
            <a:lvl1pPr lvl="0" algn="ctr"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rtl="0">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73" name="Shape 73"/>
          <p:cNvSpPr txBox="1">
            <a:spLocks noGrp="1"/>
          </p:cNvSpPr>
          <p:nvPr>
            <p:ph type="subTitle" idx="1"/>
          </p:nvPr>
        </p:nvSpPr>
        <p:spPr>
          <a:xfrm>
            <a:off x="101850" y="2631575"/>
            <a:ext cx="8940300" cy="890400"/>
          </a:xfrm>
          <a:prstGeom prst="rect">
            <a:avLst/>
          </a:prstGeom>
        </p:spPr>
        <p:txBody>
          <a:bodyPr spcFirstLastPara="1" wrap="square" lIns="91425" tIns="91425" rIns="91425" bIns="91425" anchor="b" anchorCtr="0"/>
          <a:lstStyle>
            <a:lvl1pPr lvl="0" algn="ctr" rtl="0">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rtl="0">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74" name="Shape 7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pic>
        <p:nvPicPr>
          <p:cNvPr id="75" name="Shape 75"/>
          <p:cNvPicPr preferRelativeResize="0"/>
          <p:nvPr/>
        </p:nvPicPr>
        <p:blipFill>
          <a:blip r:embed="rId2">
            <a:alphaModFix/>
          </a:blip>
          <a:stretch>
            <a:fillRect/>
          </a:stretch>
        </p:blipFill>
        <p:spPr>
          <a:xfrm>
            <a:off x="1076550" y="3642100"/>
            <a:ext cx="7153625" cy="14342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3">
  <p:cSld name="SECTION_HEADER_3">
    <p:bg>
      <p:bgPr>
        <a:solidFill>
          <a:srgbClr val="E57200"/>
        </a:solidFill>
        <a:effectLst/>
      </p:bgPr>
    </p:bg>
    <p:spTree>
      <p:nvGrpSpPr>
        <p:cNvPr id="1" name="Shape 86"/>
        <p:cNvGrpSpPr/>
        <p:nvPr/>
      </p:nvGrpSpPr>
      <p:grpSpPr>
        <a:xfrm>
          <a:off x="0" y="0"/>
          <a:ext cx="0" cy="0"/>
          <a:chOff x="0" y="0"/>
          <a:chExt cx="0" cy="0"/>
        </a:xfrm>
      </p:grpSpPr>
      <p:cxnSp>
        <p:nvCxnSpPr>
          <p:cNvPr id="87" name="Shape 87"/>
          <p:cNvCxnSpPr/>
          <p:nvPr/>
        </p:nvCxnSpPr>
        <p:spPr>
          <a:xfrm>
            <a:off x="425200" y="415650"/>
            <a:ext cx="8296800" cy="0"/>
          </a:xfrm>
          <a:prstGeom prst="straightConnector1">
            <a:avLst/>
          </a:prstGeom>
          <a:noFill/>
          <a:ln w="38100" cap="flat" cmpd="sng">
            <a:solidFill>
              <a:schemeClr val="lt1"/>
            </a:solidFill>
            <a:prstDash val="dot"/>
            <a:round/>
            <a:headEnd type="none" w="sm" len="sm"/>
            <a:tailEnd type="none" w="sm" len="sm"/>
          </a:ln>
        </p:spPr>
      </p:cxnSp>
      <p:sp>
        <p:nvSpPr>
          <p:cNvPr id="88" name="Shape 88"/>
          <p:cNvSpPr txBox="1">
            <a:spLocks noGrp="1"/>
          </p:cNvSpPr>
          <p:nvPr>
            <p:ph type="title"/>
          </p:nvPr>
        </p:nvSpPr>
        <p:spPr>
          <a:xfrm>
            <a:off x="406425" y="579875"/>
            <a:ext cx="8296800" cy="4012500"/>
          </a:xfrm>
          <a:prstGeom prst="rect">
            <a:avLst/>
          </a:prstGeom>
        </p:spPr>
        <p:txBody>
          <a:bodyPr spcFirstLastPara="1" wrap="square" lIns="91425" tIns="91425" rIns="91425" bIns="91425" anchor="ctr" anchorCtr="0"/>
          <a:lstStyle>
            <a:lvl1pPr lvl="0" algn="ctr" rtl="0">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2pPr>
            <a:lvl3pPr lvl="2"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3pPr>
            <a:lvl4pPr lvl="3"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4pPr>
            <a:lvl5pPr lvl="4"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5pPr>
            <a:lvl6pPr lvl="5"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6pPr>
            <a:lvl7pPr lvl="6"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7pPr>
            <a:lvl8pPr lvl="7"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8pPr>
            <a:lvl9pPr lvl="8" algn="ctr"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9pPr>
          </a:lstStyle>
          <a:p>
            <a:endParaRPr/>
          </a:p>
        </p:txBody>
      </p:sp>
      <p:sp>
        <p:nvSpPr>
          <p:cNvPr id="89" name="Shape 8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cxnSp>
        <p:nvCxnSpPr>
          <p:cNvPr id="90" name="Shape 90"/>
          <p:cNvCxnSpPr/>
          <p:nvPr/>
        </p:nvCxnSpPr>
        <p:spPr>
          <a:xfrm>
            <a:off x="425200" y="4688750"/>
            <a:ext cx="8296800" cy="0"/>
          </a:xfrm>
          <a:prstGeom prst="straightConnector1">
            <a:avLst/>
          </a:prstGeom>
          <a:noFill/>
          <a:ln w="38100" cap="flat" cmpd="sng">
            <a:solidFill>
              <a:schemeClr val="lt1"/>
            </a:solidFill>
            <a:prstDash val="dot"/>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39640"/>
            <a:ext cx="8886989" cy="635400"/>
          </a:xfrm>
        </p:spPr>
        <p:txBody>
          <a:bodyPr/>
          <a:lstStyle>
            <a:lvl1pPr algn="ctr">
              <a:defRPr sz="6000">
                <a:solidFill>
                  <a:srgbClr val="E46E20"/>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684965"/>
          </a:xfrm>
        </p:spPr>
        <p:txBody>
          <a:bodyPr/>
          <a:lstStyle>
            <a:lvl1pPr marL="76200" indent="0" algn="ctr">
              <a:buNone/>
              <a:defRPr sz="1200" i="1">
                <a:solidFill>
                  <a:srgbClr val="212D4A"/>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988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101"/>
        <p:cNvGrpSpPr/>
        <p:nvPr/>
      </p:nvGrpSpPr>
      <p:grpSpPr>
        <a:xfrm>
          <a:off x="0" y="0"/>
          <a:ext cx="0" cy="0"/>
          <a:chOff x="0" y="0"/>
          <a:chExt cx="0" cy="0"/>
        </a:xfrm>
      </p:grpSpPr>
      <p:sp>
        <p:nvSpPr>
          <p:cNvPr id="102" name="Shape 102"/>
          <p:cNvSpPr/>
          <p:nvPr/>
        </p:nvSpPr>
        <p:spPr>
          <a:xfrm>
            <a:off x="-119625" y="1887275"/>
            <a:ext cx="9396600" cy="1914000"/>
          </a:xfrm>
          <a:prstGeom prst="rect">
            <a:avLst/>
          </a:prstGeom>
          <a:solidFill>
            <a:srgbClr val="EB5F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txBox="1">
            <a:spLocks noGrp="1"/>
          </p:cNvSpPr>
          <p:nvPr>
            <p:ph type="title"/>
          </p:nvPr>
        </p:nvSpPr>
        <p:spPr>
          <a:xfrm>
            <a:off x="594725" y="575950"/>
            <a:ext cx="8311500" cy="635400"/>
          </a:xfrm>
          <a:prstGeom prst="rect">
            <a:avLst/>
          </a:prstGeom>
        </p:spPr>
        <p:txBody>
          <a:bodyPr spcFirstLastPara="1" wrap="square" lIns="91425" tIns="91425" rIns="91425" bIns="91425" anchor="t" anchorCtr="0"/>
          <a:lstStyle>
            <a:lvl1pPr lvl="0">
              <a:spcBef>
                <a:spcPts val="0"/>
              </a:spcBef>
              <a:spcAft>
                <a:spcPts val="0"/>
              </a:spcAft>
              <a:buNone/>
              <a:defRPr>
                <a:solidFill>
                  <a:srgbClr val="012158"/>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119"/>
        <p:cNvGrpSpPr/>
        <p:nvPr/>
      </p:nvGrpSpPr>
      <p:grpSpPr>
        <a:xfrm>
          <a:off x="0" y="0"/>
          <a:ext cx="0" cy="0"/>
          <a:chOff x="0" y="0"/>
          <a:chExt cx="0" cy="0"/>
        </a:xfrm>
      </p:grpSpPr>
      <p:cxnSp>
        <p:nvCxnSpPr>
          <p:cNvPr id="120" name="Shape 120"/>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21" name="Shape 121"/>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lstStyle>
            <a:lvl1pPr lvl="0" rtl="0">
              <a:spcBef>
                <a:spcPts val="0"/>
              </a:spcBef>
              <a:spcAft>
                <a:spcPts val="0"/>
              </a:spcAft>
              <a:buClr>
                <a:srgbClr val="232D4B"/>
              </a:buClr>
              <a:buSzPts val="3600"/>
              <a:buNone/>
              <a:defRPr>
                <a:solidFill>
                  <a:srgbClr val="232D4B"/>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22" name="Shape 122"/>
          <p:cNvSpPr txBox="1">
            <a:spLocks noGrp="1"/>
          </p:cNvSpPr>
          <p:nvPr>
            <p:ph type="body" idx="1"/>
          </p:nvPr>
        </p:nvSpPr>
        <p:spPr>
          <a:xfrm>
            <a:off x="654200" y="1100250"/>
            <a:ext cx="8077500" cy="3498000"/>
          </a:xfrm>
          <a:prstGeom prst="rect">
            <a:avLst/>
          </a:prstGeom>
        </p:spPr>
        <p:txBody>
          <a:bodyPr spcFirstLastPara="1" wrap="square" lIns="91425" tIns="91425" rIns="91425" bIns="91425" anchor="t" anchorCtr="0"/>
          <a:lstStyle>
            <a:lvl1pPr marL="457200" lvl="0" indent="-381000" rtl="0">
              <a:spcBef>
                <a:spcPts val="0"/>
              </a:spcBef>
              <a:spcAft>
                <a:spcPts val="0"/>
              </a:spcAft>
              <a:buClr>
                <a:srgbClr val="666666"/>
              </a:buClr>
              <a:buSzPts val="2400"/>
              <a:buChar char="●"/>
              <a:defRPr>
                <a:solidFill>
                  <a:srgbClr val="666666"/>
                </a:solidFill>
              </a:defRPr>
            </a:lvl1pPr>
            <a:lvl2pPr marL="914400" lvl="1" indent="-368300" rtl="0">
              <a:spcBef>
                <a:spcPts val="1300"/>
              </a:spcBef>
              <a:spcAft>
                <a:spcPts val="0"/>
              </a:spcAft>
              <a:buClr>
                <a:srgbClr val="666666"/>
              </a:buClr>
              <a:buSzPts val="2200"/>
              <a:buChar char="○"/>
              <a:defRPr>
                <a:solidFill>
                  <a:srgbClr val="666666"/>
                </a:solidFill>
              </a:defRPr>
            </a:lvl2pPr>
            <a:lvl3pPr marL="1371600" lvl="2" indent="-355600" rtl="0">
              <a:spcBef>
                <a:spcPts val="1300"/>
              </a:spcBef>
              <a:spcAft>
                <a:spcPts val="0"/>
              </a:spcAft>
              <a:buClr>
                <a:srgbClr val="666666"/>
              </a:buClr>
              <a:buSzPts val="2000"/>
              <a:buChar char="■"/>
              <a:defRPr>
                <a:solidFill>
                  <a:srgbClr val="666666"/>
                </a:solidFill>
              </a:defRPr>
            </a:lvl3pPr>
            <a:lvl4pPr marL="1828800" lvl="3" indent="-349250" rtl="0">
              <a:spcBef>
                <a:spcPts val="1300"/>
              </a:spcBef>
              <a:spcAft>
                <a:spcPts val="0"/>
              </a:spcAft>
              <a:buClr>
                <a:srgbClr val="666666"/>
              </a:buClr>
              <a:buSzPts val="1900"/>
              <a:buChar char="●"/>
              <a:defRPr>
                <a:solidFill>
                  <a:srgbClr val="666666"/>
                </a:solidFill>
              </a:defRPr>
            </a:lvl4pPr>
            <a:lvl5pPr marL="2286000" lvl="4" indent="-342900" rtl="0">
              <a:spcBef>
                <a:spcPts val="1300"/>
              </a:spcBef>
              <a:spcAft>
                <a:spcPts val="0"/>
              </a:spcAft>
              <a:buClr>
                <a:srgbClr val="666666"/>
              </a:buClr>
              <a:buSzPts val="1800"/>
              <a:buChar char="○"/>
              <a:defRPr>
                <a:solidFill>
                  <a:srgbClr val="666666"/>
                </a:solidFill>
              </a:defRPr>
            </a:lvl5pPr>
            <a:lvl6pPr marL="2743200" lvl="5" indent="-330200" rtl="0">
              <a:spcBef>
                <a:spcPts val="1300"/>
              </a:spcBef>
              <a:spcAft>
                <a:spcPts val="0"/>
              </a:spcAft>
              <a:buClr>
                <a:srgbClr val="666666"/>
              </a:buClr>
              <a:buSzPts val="1600"/>
              <a:buChar char="■"/>
              <a:defRPr>
                <a:solidFill>
                  <a:srgbClr val="666666"/>
                </a:solidFill>
              </a:defRPr>
            </a:lvl6pPr>
            <a:lvl7pPr marL="3200400" lvl="6" indent="-317500" rtl="0">
              <a:spcBef>
                <a:spcPts val="1300"/>
              </a:spcBef>
              <a:spcAft>
                <a:spcPts val="0"/>
              </a:spcAft>
              <a:buClr>
                <a:srgbClr val="666666"/>
              </a:buClr>
              <a:buSzPts val="1400"/>
              <a:buChar char="●"/>
              <a:defRPr>
                <a:solidFill>
                  <a:srgbClr val="666666"/>
                </a:solidFill>
              </a:defRPr>
            </a:lvl7pPr>
            <a:lvl8pPr marL="3657600" lvl="7" indent="-317500" rtl="0">
              <a:spcBef>
                <a:spcPts val="1300"/>
              </a:spcBef>
              <a:spcAft>
                <a:spcPts val="0"/>
              </a:spcAft>
              <a:buClr>
                <a:srgbClr val="666666"/>
              </a:buClr>
              <a:buSzPts val="1400"/>
              <a:buChar char="○"/>
              <a:defRPr>
                <a:solidFill>
                  <a:srgbClr val="666666"/>
                </a:solidFill>
              </a:defRPr>
            </a:lvl8pPr>
            <a:lvl9pPr marL="4114800" lvl="8" indent="-317500" rtl="0">
              <a:spcBef>
                <a:spcPts val="1300"/>
              </a:spcBef>
              <a:spcAft>
                <a:spcPts val="1300"/>
              </a:spcAft>
              <a:buClr>
                <a:srgbClr val="666666"/>
              </a:buClr>
              <a:buSzPts val="1400"/>
              <a:buChar char="■"/>
              <a:defRPr>
                <a:solidFill>
                  <a:srgbClr val="666666"/>
                </a:solidFill>
              </a:defRPr>
            </a:lvl9pPr>
          </a:lstStyle>
          <a:p>
            <a:endParaRPr/>
          </a:p>
        </p:txBody>
      </p:sp>
      <p:sp>
        <p:nvSpPr>
          <p:cNvPr id="123" name="Shape 1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24"/>
        <p:cNvGrpSpPr/>
        <p:nvPr/>
      </p:nvGrpSpPr>
      <p:grpSpPr>
        <a:xfrm>
          <a:off x="0" y="0"/>
          <a:ext cx="0" cy="0"/>
          <a:chOff x="0" y="0"/>
          <a:chExt cx="0" cy="0"/>
        </a:xfrm>
      </p:grpSpPr>
      <p:cxnSp>
        <p:nvCxnSpPr>
          <p:cNvPr id="125" name="Shape 125"/>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26" name="Shape 126"/>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lstStyle>
            <a:lvl1pPr lvl="0" rtl="0">
              <a:spcBef>
                <a:spcPts val="0"/>
              </a:spcBef>
              <a:spcAft>
                <a:spcPts val="0"/>
              </a:spcAft>
              <a:buClr>
                <a:srgbClr val="232D4B"/>
              </a:buClr>
              <a:buSzPts val="3600"/>
              <a:buNone/>
              <a:defRPr>
                <a:solidFill>
                  <a:srgbClr val="232D4B"/>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27" name="Shape 1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1 2">
  <p:cSld name="TITLE_AND_BODY_1_1_2">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46" name="Shape 14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1 1 3">
  <p:cSld name="TITLE_AND_BODY_1_1_1_3">
    <p:spTree>
      <p:nvGrpSpPr>
        <p:cNvPr id="1" name="Shape 161"/>
        <p:cNvGrpSpPr/>
        <p:nvPr/>
      </p:nvGrpSpPr>
      <p:grpSpPr>
        <a:xfrm>
          <a:off x="0" y="0"/>
          <a:ext cx="0" cy="0"/>
          <a:chOff x="0" y="0"/>
          <a:chExt cx="0" cy="0"/>
        </a:xfrm>
      </p:grpSpPr>
      <p:cxnSp>
        <p:nvCxnSpPr>
          <p:cNvPr id="162" name="Shape 162"/>
          <p:cNvCxnSpPr/>
          <p:nvPr/>
        </p:nvCxnSpPr>
        <p:spPr>
          <a:xfrm rot="10800000" flipH="1">
            <a:off x="232725" y="797350"/>
            <a:ext cx="7914600" cy="20400"/>
          </a:xfrm>
          <a:prstGeom prst="straightConnector1">
            <a:avLst/>
          </a:prstGeom>
          <a:noFill/>
          <a:ln w="38100" cap="flat" cmpd="sng">
            <a:solidFill>
              <a:srgbClr val="232D4B"/>
            </a:solidFill>
            <a:prstDash val="dot"/>
            <a:round/>
            <a:headEnd type="none" w="sm" len="sm"/>
            <a:tailEnd type="none" w="sm" len="sm"/>
          </a:ln>
        </p:spPr>
      </p:cxnSp>
      <p:sp>
        <p:nvSpPr>
          <p:cNvPr id="163" name="Shape 163"/>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lstStyle>
            <a:lvl1pPr lvl="0" rtl="0">
              <a:spcBef>
                <a:spcPts val="0"/>
              </a:spcBef>
              <a:spcAft>
                <a:spcPts val="0"/>
              </a:spcAft>
              <a:buClr>
                <a:srgbClr val="E57200"/>
              </a:buClr>
              <a:buSzPts val="3600"/>
              <a:buNone/>
              <a:defRPr>
                <a:solidFill>
                  <a:srgbClr val="E57200"/>
                </a:solidFill>
              </a:defRPr>
            </a:lvl1pPr>
            <a:lvl2pPr lvl="1" rtl="0">
              <a:spcBef>
                <a:spcPts val="0"/>
              </a:spcBef>
              <a:spcAft>
                <a:spcPts val="0"/>
              </a:spcAft>
              <a:buClr>
                <a:srgbClr val="232D4B"/>
              </a:buClr>
              <a:buSzPts val="3000"/>
              <a:buNone/>
              <a:defRPr>
                <a:solidFill>
                  <a:srgbClr val="232D4B"/>
                </a:solidFill>
              </a:defRPr>
            </a:lvl2pPr>
            <a:lvl3pPr lvl="2" rtl="0">
              <a:spcBef>
                <a:spcPts val="0"/>
              </a:spcBef>
              <a:spcAft>
                <a:spcPts val="0"/>
              </a:spcAft>
              <a:buClr>
                <a:srgbClr val="232D4B"/>
              </a:buClr>
              <a:buSzPts val="3000"/>
              <a:buNone/>
              <a:defRPr>
                <a:solidFill>
                  <a:srgbClr val="232D4B"/>
                </a:solidFill>
              </a:defRPr>
            </a:lvl3pPr>
            <a:lvl4pPr lvl="3" rtl="0">
              <a:spcBef>
                <a:spcPts val="0"/>
              </a:spcBef>
              <a:spcAft>
                <a:spcPts val="0"/>
              </a:spcAft>
              <a:buClr>
                <a:srgbClr val="232D4B"/>
              </a:buClr>
              <a:buSzPts val="3000"/>
              <a:buNone/>
              <a:defRPr>
                <a:solidFill>
                  <a:srgbClr val="232D4B"/>
                </a:solidFill>
              </a:defRPr>
            </a:lvl4pPr>
            <a:lvl5pPr lvl="4" rtl="0">
              <a:spcBef>
                <a:spcPts val="0"/>
              </a:spcBef>
              <a:spcAft>
                <a:spcPts val="0"/>
              </a:spcAft>
              <a:buClr>
                <a:srgbClr val="232D4B"/>
              </a:buClr>
              <a:buSzPts val="3000"/>
              <a:buNone/>
              <a:defRPr>
                <a:solidFill>
                  <a:srgbClr val="232D4B"/>
                </a:solidFill>
              </a:defRPr>
            </a:lvl5pPr>
            <a:lvl6pPr lvl="5" rtl="0">
              <a:spcBef>
                <a:spcPts val="0"/>
              </a:spcBef>
              <a:spcAft>
                <a:spcPts val="0"/>
              </a:spcAft>
              <a:buClr>
                <a:srgbClr val="232D4B"/>
              </a:buClr>
              <a:buSzPts val="3000"/>
              <a:buNone/>
              <a:defRPr>
                <a:solidFill>
                  <a:srgbClr val="232D4B"/>
                </a:solidFill>
              </a:defRPr>
            </a:lvl6pPr>
            <a:lvl7pPr lvl="6" rtl="0">
              <a:spcBef>
                <a:spcPts val="0"/>
              </a:spcBef>
              <a:spcAft>
                <a:spcPts val="0"/>
              </a:spcAft>
              <a:buClr>
                <a:srgbClr val="232D4B"/>
              </a:buClr>
              <a:buSzPts val="3000"/>
              <a:buNone/>
              <a:defRPr>
                <a:solidFill>
                  <a:srgbClr val="232D4B"/>
                </a:solidFill>
              </a:defRPr>
            </a:lvl7pPr>
            <a:lvl8pPr lvl="7" rtl="0">
              <a:spcBef>
                <a:spcPts val="0"/>
              </a:spcBef>
              <a:spcAft>
                <a:spcPts val="0"/>
              </a:spcAft>
              <a:buClr>
                <a:srgbClr val="232D4B"/>
              </a:buClr>
              <a:buSzPts val="3000"/>
              <a:buNone/>
              <a:defRPr>
                <a:solidFill>
                  <a:srgbClr val="232D4B"/>
                </a:solidFill>
              </a:defRPr>
            </a:lvl8pPr>
            <a:lvl9pPr lvl="8" rtl="0">
              <a:spcBef>
                <a:spcPts val="0"/>
              </a:spcBef>
              <a:spcAft>
                <a:spcPts val="0"/>
              </a:spcAft>
              <a:buClr>
                <a:srgbClr val="232D4B"/>
              </a:buClr>
              <a:buSzPts val="3000"/>
              <a:buNone/>
              <a:defRPr>
                <a:solidFill>
                  <a:srgbClr val="232D4B"/>
                </a:solidFill>
              </a:defRPr>
            </a:lvl9pPr>
          </a:lstStyle>
          <a:p>
            <a:endParaRPr/>
          </a:p>
        </p:txBody>
      </p:sp>
      <p:sp>
        <p:nvSpPr>
          <p:cNvPr id="164" name="Shape 16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1 1 1 3">
  <p:cSld name="MAIN_POINT_1_1_1_3">
    <p:bg>
      <p:bgPr>
        <a:solidFill>
          <a:srgbClr val="232D4B"/>
        </a:solidFill>
        <a:effectLst/>
      </p:bgPr>
    </p:bg>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88" name="Shape 18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1 1 1 2">
  <p:cSld name="MAIN_POINT_1_1_1_2">
    <p:bg>
      <p:bgPr>
        <a:solidFill>
          <a:srgbClr val="E57200"/>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lstStyle>
            <a:lvl1pPr lvl="0" rtl="0">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91" name="Shape 19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226"/>
        <p:cNvGrpSpPr/>
        <p:nvPr/>
      </p:nvGrpSpPr>
      <p:grpSpPr>
        <a:xfrm>
          <a:off x="0" y="0"/>
          <a:ext cx="0" cy="0"/>
          <a:chOff x="0" y="0"/>
          <a:chExt cx="0" cy="0"/>
        </a:xfrm>
      </p:grpSpPr>
      <p:sp>
        <p:nvSpPr>
          <p:cNvPr id="227" name="Shape 227"/>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29" name="Shape 22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232D4B"/>
              </a:buClr>
              <a:buSzPts val="2100"/>
              <a:buNone/>
              <a:defRPr sz="2100">
                <a:solidFill>
                  <a:srgbClr val="232D4B"/>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0" name="Shape 2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81000" rtl="0">
              <a:spcBef>
                <a:spcPts val="0"/>
              </a:spcBef>
              <a:spcAft>
                <a:spcPts val="0"/>
              </a:spcAft>
              <a:buClr>
                <a:schemeClr val="lt1"/>
              </a:buClr>
              <a:buSzPts val="2400"/>
              <a:buChar char="●"/>
              <a:defRPr>
                <a:solidFill>
                  <a:schemeClr val="lt1"/>
                </a:solidFill>
              </a:defRPr>
            </a:lvl1pPr>
            <a:lvl2pPr marL="914400" lvl="1" indent="-368300" rtl="0">
              <a:spcBef>
                <a:spcPts val="1300"/>
              </a:spcBef>
              <a:spcAft>
                <a:spcPts val="0"/>
              </a:spcAft>
              <a:buClr>
                <a:schemeClr val="lt1"/>
              </a:buClr>
              <a:buSzPts val="2200"/>
              <a:buChar char="○"/>
              <a:defRPr>
                <a:solidFill>
                  <a:schemeClr val="lt1"/>
                </a:solidFill>
              </a:defRPr>
            </a:lvl2pPr>
            <a:lvl3pPr marL="1371600" lvl="2" indent="-355600" rtl="0">
              <a:spcBef>
                <a:spcPts val="1300"/>
              </a:spcBef>
              <a:spcAft>
                <a:spcPts val="0"/>
              </a:spcAft>
              <a:buClr>
                <a:schemeClr val="lt1"/>
              </a:buClr>
              <a:buSzPts val="2000"/>
              <a:buChar char="■"/>
              <a:defRPr>
                <a:solidFill>
                  <a:schemeClr val="lt1"/>
                </a:solidFill>
              </a:defRPr>
            </a:lvl3pPr>
            <a:lvl4pPr marL="1828800" lvl="3" indent="-349250" rtl="0">
              <a:spcBef>
                <a:spcPts val="1300"/>
              </a:spcBef>
              <a:spcAft>
                <a:spcPts val="0"/>
              </a:spcAft>
              <a:buClr>
                <a:schemeClr val="lt1"/>
              </a:buClr>
              <a:buSzPts val="1900"/>
              <a:buChar char="●"/>
              <a:defRPr>
                <a:solidFill>
                  <a:schemeClr val="lt1"/>
                </a:solidFill>
              </a:defRPr>
            </a:lvl4pPr>
            <a:lvl5pPr marL="2286000" lvl="4" indent="-342900" rtl="0">
              <a:spcBef>
                <a:spcPts val="1300"/>
              </a:spcBef>
              <a:spcAft>
                <a:spcPts val="0"/>
              </a:spcAft>
              <a:buClr>
                <a:schemeClr val="lt1"/>
              </a:buClr>
              <a:buSzPts val="1800"/>
              <a:buChar char="○"/>
              <a:defRPr>
                <a:solidFill>
                  <a:schemeClr val="lt1"/>
                </a:solidFill>
              </a:defRPr>
            </a:lvl5pPr>
            <a:lvl6pPr marL="2743200" lvl="5" indent="-330200" rtl="0">
              <a:spcBef>
                <a:spcPts val="1300"/>
              </a:spcBef>
              <a:spcAft>
                <a:spcPts val="0"/>
              </a:spcAft>
              <a:buClr>
                <a:schemeClr val="lt1"/>
              </a:buClr>
              <a:buSzPts val="16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1300"/>
              </a:spcBef>
              <a:spcAft>
                <a:spcPts val="0"/>
              </a:spcAft>
              <a:buClr>
                <a:schemeClr val="lt1"/>
              </a:buClr>
              <a:buSzPts val="1400"/>
              <a:buChar char="○"/>
              <a:defRPr>
                <a:solidFill>
                  <a:schemeClr val="lt1"/>
                </a:solidFill>
              </a:defRPr>
            </a:lvl8pPr>
            <a:lvl9pPr marL="4114800" lvl="8" indent="-317500" rtl="0">
              <a:spcBef>
                <a:spcPts val="1300"/>
              </a:spcBef>
              <a:spcAft>
                <a:spcPts val="1300"/>
              </a:spcAft>
              <a:buClr>
                <a:schemeClr val="lt1"/>
              </a:buClr>
              <a:buSzPts val="1400"/>
              <a:buChar char="■"/>
              <a:defRPr>
                <a:solidFill>
                  <a:schemeClr val="lt1"/>
                </a:solidFill>
              </a:defRPr>
            </a:lvl9pPr>
          </a:lstStyle>
          <a:p>
            <a:endParaRPr/>
          </a:p>
        </p:txBody>
      </p:sp>
      <p:sp>
        <p:nvSpPr>
          <p:cNvPr id="231" name="Shape 23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spTree>
      <p:nvGrpSpPr>
        <p:cNvPr id="1" name="Shape 232"/>
        <p:cNvGrpSpPr/>
        <p:nvPr/>
      </p:nvGrpSpPr>
      <p:grpSpPr>
        <a:xfrm>
          <a:off x="0" y="0"/>
          <a:ext cx="0" cy="0"/>
          <a:chOff x="0" y="0"/>
          <a:chExt cx="0" cy="0"/>
        </a:xfrm>
      </p:grpSpPr>
      <p:sp>
        <p:nvSpPr>
          <p:cNvPr id="233" name="Shape 233"/>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rgbClr val="232D4B"/>
              </a:buClr>
              <a:buSzPts val="3600"/>
              <a:buFont typeface="Bodoni"/>
              <a:buNone/>
              <a:defRPr sz="3600">
                <a:solidFill>
                  <a:srgbClr val="232D4B"/>
                </a:solidFill>
                <a:latin typeface="Bodoni"/>
                <a:ea typeface="Bodoni"/>
                <a:cs typeface="Bodoni"/>
                <a:sym typeface="Bodoni"/>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35" name="Shape 235"/>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100">
                <a:solidFill>
                  <a:schemeClr val="l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36" name="Shape 2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81000" rtl="0">
              <a:spcBef>
                <a:spcPts val="0"/>
              </a:spcBef>
              <a:spcAft>
                <a:spcPts val="0"/>
              </a:spcAft>
              <a:buClr>
                <a:schemeClr val="lt1"/>
              </a:buClr>
              <a:buSzPts val="2400"/>
              <a:buChar char="●"/>
              <a:defRPr>
                <a:solidFill>
                  <a:schemeClr val="lt1"/>
                </a:solidFill>
              </a:defRPr>
            </a:lvl1pPr>
            <a:lvl2pPr marL="914400" lvl="1" indent="-368300" rtl="0">
              <a:spcBef>
                <a:spcPts val="1300"/>
              </a:spcBef>
              <a:spcAft>
                <a:spcPts val="0"/>
              </a:spcAft>
              <a:buClr>
                <a:schemeClr val="lt1"/>
              </a:buClr>
              <a:buSzPts val="2200"/>
              <a:buChar char="○"/>
              <a:defRPr>
                <a:solidFill>
                  <a:schemeClr val="lt1"/>
                </a:solidFill>
              </a:defRPr>
            </a:lvl2pPr>
            <a:lvl3pPr marL="1371600" lvl="2" indent="-355600" rtl="0">
              <a:spcBef>
                <a:spcPts val="1300"/>
              </a:spcBef>
              <a:spcAft>
                <a:spcPts val="0"/>
              </a:spcAft>
              <a:buClr>
                <a:schemeClr val="lt1"/>
              </a:buClr>
              <a:buSzPts val="2000"/>
              <a:buChar char="■"/>
              <a:defRPr>
                <a:solidFill>
                  <a:schemeClr val="lt1"/>
                </a:solidFill>
              </a:defRPr>
            </a:lvl3pPr>
            <a:lvl4pPr marL="1828800" lvl="3" indent="-349250" rtl="0">
              <a:spcBef>
                <a:spcPts val="1300"/>
              </a:spcBef>
              <a:spcAft>
                <a:spcPts val="0"/>
              </a:spcAft>
              <a:buClr>
                <a:schemeClr val="lt1"/>
              </a:buClr>
              <a:buSzPts val="1900"/>
              <a:buChar char="●"/>
              <a:defRPr>
                <a:solidFill>
                  <a:schemeClr val="lt1"/>
                </a:solidFill>
              </a:defRPr>
            </a:lvl4pPr>
            <a:lvl5pPr marL="2286000" lvl="4" indent="-342900" rtl="0">
              <a:spcBef>
                <a:spcPts val="1300"/>
              </a:spcBef>
              <a:spcAft>
                <a:spcPts val="0"/>
              </a:spcAft>
              <a:buClr>
                <a:schemeClr val="lt1"/>
              </a:buClr>
              <a:buSzPts val="1800"/>
              <a:buChar char="○"/>
              <a:defRPr>
                <a:solidFill>
                  <a:schemeClr val="lt1"/>
                </a:solidFill>
              </a:defRPr>
            </a:lvl5pPr>
            <a:lvl6pPr marL="2743200" lvl="5" indent="-330200" rtl="0">
              <a:spcBef>
                <a:spcPts val="1300"/>
              </a:spcBef>
              <a:spcAft>
                <a:spcPts val="0"/>
              </a:spcAft>
              <a:buClr>
                <a:schemeClr val="lt1"/>
              </a:buClr>
              <a:buSzPts val="16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1300"/>
              </a:spcBef>
              <a:spcAft>
                <a:spcPts val="0"/>
              </a:spcAft>
              <a:buClr>
                <a:schemeClr val="lt1"/>
              </a:buClr>
              <a:buSzPts val="1400"/>
              <a:buChar char="○"/>
              <a:defRPr>
                <a:solidFill>
                  <a:schemeClr val="lt1"/>
                </a:solidFill>
              </a:defRPr>
            </a:lvl8pPr>
            <a:lvl9pPr marL="4114800" lvl="8" indent="-317500" rtl="0">
              <a:spcBef>
                <a:spcPts val="1300"/>
              </a:spcBef>
              <a:spcAft>
                <a:spcPts val="1300"/>
              </a:spcAft>
              <a:buClr>
                <a:schemeClr val="lt1"/>
              </a:buClr>
              <a:buSzPts val="1400"/>
              <a:buChar char="■"/>
              <a:defRPr>
                <a:solidFill>
                  <a:schemeClr val="lt1"/>
                </a:solidFill>
              </a:defRPr>
            </a:lvl9pPr>
          </a:lstStyle>
          <a:p>
            <a:endParaRPr/>
          </a:p>
        </p:txBody>
      </p:sp>
      <p:sp>
        <p:nvSpPr>
          <p:cNvPr id="237" name="Shape 2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spTree>
      <p:nvGrpSpPr>
        <p:cNvPr id="1" name="Shape 238"/>
        <p:cNvGrpSpPr/>
        <p:nvPr/>
      </p:nvGrpSpPr>
      <p:grpSpPr>
        <a:xfrm>
          <a:off x="0" y="0"/>
          <a:ext cx="0" cy="0"/>
          <a:chOff x="0" y="0"/>
          <a:chExt cx="0" cy="0"/>
        </a:xfrm>
      </p:grpSpPr>
      <p:sp>
        <p:nvSpPr>
          <p:cNvPr id="239" name="Shape 239"/>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rgbClr val="232D4B"/>
              </a:buClr>
              <a:buSzPts val="3600"/>
              <a:buFont typeface="Bodoni"/>
              <a:buNone/>
              <a:defRPr sz="3600">
                <a:solidFill>
                  <a:srgbClr val="232D4B"/>
                </a:solidFill>
                <a:latin typeface="Bodoni"/>
                <a:ea typeface="Bodoni"/>
                <a:cs typeface="Bodoni"/>
                <a:sym typeface="Bodoni"/>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41" name="Shape 24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100">
                <a:solidFill>
                  <a:schemeClr val="l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2" name="Shape 2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81000" rtl="0">
              <a:spcBef>
                <a:spcPts val="0"/>
              </a:spcBef>
              <a:spcAft>
                <a:spcPts val="0"/>
              </a:spcAft>
              <a:buClr>
                <a:schemeClr val="lt1"/>
              </a:buClr>
              <a:buSzPts val="2400"/>
              <a:buChar char="●"/>
              <a:defRPr>
                <a:solidFill>
                  <a:schemeClr val="lt1"/>
                </a:solidFill>
              </a:defRPr>
            </a:lvl1pPr>
            <a:lvl2pPr marL="914400" lvl="1" indent="-368300" rtl="0">
              <a:spcBef>
                <a:spcPts val="1300"/>
              </a:spcBef>
              <a:spcAft>
                <a:spcPts val="0"/>
              </a:spcAft>
              <a:buClr>
                <a:schemeClr val="lt1"/>
              </a:buClr>
              <a:buSzPts val="2200"/>
              <a:buChar char="○"/>
              <a:defRPr>
                <a:solidFill>
                  <a:schemeClr val="lt1"/>
                </a:solidFill>
              </a:defRPr>
            </a:lvl2pPr>
            <a:lvl3pPr marL="1371600" lvl="2" indent="-355600" rtl="0">
              <a:spcBef>
                <a:spcPts val="1300"/>
              </a:spcBef>
              <a:spcAft>
                <a:spcPts val="0"/>
              </a:spcAft>
              <a:buClr>
                <a:schemeClr val="lt1"/>
              </a:buClr>
              <a:buSzPts val="2000"/>
              <a:buChar char="■"/>
              <a:defRPr>
                <a:solidFill>
                  <a:schemeClr val="lt1"/>
                </a:solidFill>
              </a:defRPr>
            </a:lvl3pPr>
            <a:lvl4pPr marL="1828800" lvl="3" indent="-349250" rtl="0">
              <a:spcBef>
                <a:spcPts val="1300"/>
              </a:spcBef>
              <a:spcAft>
                <a:spcPts val="0"/>
              </a:spcAft>
              <a:buClr>
                <a:schemeClr val="lt1"/>
              </a:buClr>
              <a:buSzPts val="1900"/>
              <a:buChar char="●"/>
              <a:defRPr>
                <a:solidFill>
                  <a:schemeClr val="lt1"/>
                </a:solidFill>
              </a:defRPr>
            </a:lvl4pPr>
            <a:lvl5pPr marL="2286000" lvl="4" indent="-342900" rtl="0">
              <a:spcBef>
                <a:spcPts val="1300"/>
              </a:spcBef>
              <a:spcAft>
                <a:spcPts val="0"/>
              </a:spcAft>
              <a:buClr>
                <a:schemeClr val="lt1"/>
              </a:buClr>
              <a:buSzPts val="1800"/>
              <a:buChar char="○"/>
              <a:defRPr>
                <a:solidFill>
                  <a:schemeClr val="lt1"/>
                </a:solidFill>
              </a:defRPr>
            </a:lvl5pPr>
            <a:lvl6pPr marL="2743200" lvl="5" indent="-330200" rtl="0">
              <a:spcBef>
                <a:spcPts val="1300"/>
              </a:spcBef>
              <a:spcAft>
                <a:spcPts val="0"/>
              </a:spcAft>
              <a:buClr>
                <a:schemeClr val="lt1"/>
              </a:buClr>
              <a:buSzPts val="16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1300"/>
              </a:spcBef>
              <a:spcAft>
                <a:spcPts val="0"/>
              </a:spcAft>
              <a:buClr>
                <a:schemeClr val="lt1"/>
              </a:buClr>
              <a:buSzPts val="1400"/>
              <a:buChar char="○"/>
              <a:defRPr>
                <a:solidFill>
                  <a:schemeClr val="lt1"/>
                </a:solidFill>
              </a:defRPr>
            </a:lvl8pPr>
            <a:lvl9pPr marL="4114800" lvl="8" indent="-317500" rtl="0">
              <a:spcBef>
                <a:spcPts val="1300"/>
              </a:spcBef>
              <a:spcAft>
                <a:spcPts val="1300"/>
              </a:spcAft>
              <a:buClr>
                <a:schemeClr val="lt1"/>
              </a:buClr>
              <a:buSzPts val="1400"/>
              <a:buChar char="■"/>
              <a:defRPr>
                <a:solidFill>
                  <a:schemeClr val="lt1"/>
                </a:solidFill>
              </a:defRPr>
            </a:lvl9pPr>
          </a:lstStyle>
          <a:p>
            <a:endParaRPr/>
          </a:p>
        </p:txBody>
      </p:sp>
      <p:sp>
        <p:nvSpPr>
          <p:cNvPr id="243" name="Shape 2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39640"/>
            <a:ext cx="8886989" cy="635400"/>
          </a:xfrm>
        </p:spPr>
        <p:txBody>
          <a:bodyPr/>
          <a:lstStyle>
            <a:lvl1pPr algn="ctr">
              <a:defRPr sz="6000">
                <a:solidFill>
                  <a:srgbClr val="E46E20"/>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684965"/>
          </a:xfrm>
        </p:spPr>
        <p:txBody>
          <a:bodyPr/>
          <a:lstStyle>
            <a:lvl1pPr marL="76200" indent="0" algn="ctr">
              <a:buNone/>
              <a:defRPr sz="1200" i="1">
                <a:solidFill>
                  <a:srgbClr val="212D4A"/>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rgbClr val="212D4A"/>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rgbClr val="212D4A"/>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807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1 1 1 1 1 1">
  <p:cSld name="SECTION_TITLE_AND_DESCRIPTION_1_1_1_1_1_1">
    <p:spTree>
      <p:nvGrpSpPr>
        <p:cNvPr id="1" name="Shape 256"/>
        <p:cNvGrpSpPr/>
        <p:nvPr/>
      </p:nvGrpSpPr>
      <p:grpSpPr>
        <a:xfrm>
          <a:off x="0" y="0"/>
          <a:ext cx="0" cy="0"/>
          <a:chOff x="0" y="0"/>
          <a:chExt cx="0" cy="0"/>
        </a:xfrm>
      </p:grpSpPr>
      <p:sp>
        <p:nvSpPr>
          <p:cNvPr id="257" name="Shape 257"/>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59" name="Shape 25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lt2"/>
              </a:buClr>
              <a:buSzPts val="2100"/>
              <a:buNone/>
              <a:defRPr sz="2100">
                <a:solidFill>
                  <a:schemeClr val="lt2"/>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0" name="Shape 26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81000" rtl="0">
              <a:spcBef>
                <a:spcPts val="0"/>
              </a:spcBef>
              <a:spcAft>
                <a:spcPts val="0"/>
              </a:spcAft>
              <a:buClr>
                <a:schemeClr val="lt1"/>
              </a:buClr>
              <a:buSzPts val="2400"/>
              <a:buChar char="●"/>
              <a:defRPr>
                <a:solidFill>
                  <a:schemeClr val="lt1"/>
                </a:solidFill>
              </a:defRPr>
            </a:lvl1pPr>
            <a:lvl2pPr marL="914400" lvl="1" indent="-368300" rtl="0">
              <a:spcBef>
                <a:spcPts val="1300"/>
              </a:spcBef>
              <a:spcAft>
                <a:spcPts val="0"/>
              </a:spcAft>
              <a:buClr>
                <a:schemeClr val="lt1"/>
              </a:buClr>
              <a:buSzPts val="2200"/>
              <a:buChar char="○"/>
              <a:defRPr>
                <a:solidFill>
                  <a:schemeClr val="lt1"/>
                </a:solidFill>
              </a:defRPr>
            </a:lvl2pPr>
            <a:lvl3pPr marL="1371600" lvl="2" indent="-355600" rtl="0">
              <a:spcBef>
                <a:spcPts val="1300"/>
              </a:spcBef>
              <a:spcAft>
                <a:spcPts val="0"/>
              </a:spcAft>
              <a:buClr>
                <a:schemeClr val="lt1"/>
              </a:buClr>
              <a:buSzPts val="2000"/>
              <a:buChar char="■"/>
              <a:defRPr>
                <a:solidFill>
                  <a:schemeClr val="lt1"/>
                </a:solidFill>
              </a:defRPr>
            </a:lvl3pPr>
            <a:lvl4pPr marL="1828800" lvl="3" indent="-349250" rtl="0">
              <a:spcBef>
                <a:spcPts val="1300"/>
              </a:spcBef>
              <a:spcAft>
                <a:spcPts val="0"/>
              </a:spcAft>
              <a:buClr>
                <a:schemeClr val="lt1"/>
              </a:buClr>
              <a:buSzPts val="1900"/>
              <a:buChar char="●"/>
              <a:defRPr>
                <a:solidFill>
                  <a:schemeClr val="lt1"/>
                </a:solidFill>
              </a:defRPr>
            </a:lvl4pPr>
            <a:lvl5pPr marL="2286000" lvl="4" indent="-342900" rtl="0">
              <a:spcBef>
                <a:spcPts val="1300"/>
              </a:spcBef>
              <a:spcAft>
                <a:spcPts val="0"/>
              </a:spcAft>
              <a:buClr>
                <a:schemeClr val="lt1"/>
              </a:buClr>
              <a:buSzPts val="1800"/>
              <a:buChar char="○"/>
              <a:defRPr>
                <a:solidFill>
                  <a:schemeClr val="lt1"/>
                </a:solidFill>
              </a:defRPr>
            </a:lvl5pPr>
            <a:lvl6pPr marL="2743200" lvl="5" indent="-330200" rtl="0">
              <a:spcBef>
                <a:spcPts val="1300"/>
              </a:spcBef>
              <a:spcAft>
                <a:spcPts val="0"/>
              </a:spcAft>
              <a:buClr>
                <a:schemeClr val="lt1"/>
              </a:buClr>
              <a:buSzPts val="1600"/>
              <a:buChar char="■"/>
              <a:defRPr>
                <a:solidFill>
                  <a:schemeClr val="lt1"/>
                </a:solidFill>
              </a:defRPr>
            </a:lvl6pPr>
            <a:lvl7pPr marL="3200400" lvl="6" indent="-317500" rtl="0">
              <a:spcBef>
                <a:spcPts val="1300"/>
              </a:spcBef>
              <a:spcAft>
                <a:spcPts val="0"/>
              </a:spcAft>
              <a:buClr>
                <a:schemeClr val="lt1"/>
              </a:buClr>
              <a:buSzPts val="1400"/>
              <a:buChar char="●"/>
              <a:defRPr>
                <a:solidFill>
                  <a:schemeClr val="lt1"/>
                </a:solidFill>
              </a:defRPr>
            </a:lvl7pPr>
            <a:lvl8pPr marL="3657600" lvl="7" indent="-317500" rtl="0">
              <a:spcBef>
                <a:spcPts val="1300"/>
              </a:spcBef>
              <a:spcAft>
                <a:spcPts val="0"/>
              </a:spcAft>
              <a:buClr>
                <a:schemeClr val="lt1"/>
              </a:buClr>
              <a:buSzPts val="1400"/>
              <a:buChar char="○"/>
              <a:defRPr>
                <a:solidFill>
                  <a:schemeClr val="lt1"/>
                </a:solidFill>
              </a:defRPr>
            </a:lvl8pPr>
            <a:lvl9pPr marL="4114800" lvl="8" indent="-317500" rtl="0">
              <a:spcBef>
                <a:spcPts val="1300"/>
              </a:spcBef>
              <a:spcAft>
                <a:spcPts val="1300"/>
              </a:spcAft>
              <a:buClr>
                <a:schemeClr val="lt1"/>
              </a:buClr>
              <a:buSzPts val="1400"/>
              <a:buChar char="■"/>
              <a:defRPr>
                <a:solidFill>
                  <a:schemeClr val="lt1"/>
                </a:solidFill>
              </a:defRPr>
            </a:lvl9pPr>
          </a:lstStyle>
          <a:p>
            <a:endParaRPr/>
          </a:p>
        </p:txBody>
      </p:sp>
      <p:sp>
        <p:nvSpPr>
          <p:cNvPr id="261" name="Shape 26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1 1">
  <p:cSld name="CAPTION_ONLY_1_1">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rgbClr val="EB5F0C"/>
              </a:buClr>
              <a:buSzPts val="2400"/>
              <a:buNone/>
              <a:defRPr>
                <a:solidFill>
                  <a:srgbClr val="EB5F0C"/>
                </a:solidFill>
              </a:defRPr>
            </a:lvl1pPr>
          </a:lstStyle>
          <a:p>
            <a:endParaRPr/>
          </a:p>
        </p:txBody>
      </p:sp>
      <p:sp>
        <p:nvSpPr>
          <p:cNvPr id="272" name="Shape 27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cxnSp>
        <p:nvCxnSpPr>
          <p:cNvPr id="273" name="Shape 273"/>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1 1 2">
  <p:cSld name="CAPTION_ONLY_1_1_2">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rgbClr val="EB5F0C"/>
              </a:buClr>
              <a:buSzPts val="2400"/>
              <a:buNone/>
              <a:defRPr>
                <a:solidFill>
                  <a:srgbClr val="EB5F0C"/>
                </a:solidFill>
              </a:defRPr>
            </a:lvl1pPr>
          </a:lstStyle>
          <a:p>
            <a:endParaRPr/>
          </a:p>
        </p:txBody>
      </p:sp>
      <p:sp>
        <p:nvSpPr>
          <p:cNvPr id="276" name="Shape 27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cxnSp>
        <p:nvCxnSpPr>
          <p:cNvPr id="277" name="Shape 277"/>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278" name="Shape 278"/>
          <p:cNvPicPr preferRelativeResize="0"/>
          <p:nvPr/>
        </p:nvPicPr>
        <p:blipFill>
          <a:blip r:embed="rId2">
            <a:alphaModFix/>
          </a:blip>
          <a:stretch>
            <a:fillRect/>
          </a:stretch>
        </p:blipFill>
        <p:spPr>
          <a:xfrm>
            <a:off x="6765144" y="2735425"/>
            <a:ext cx="1884199" cy="188419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1 1 1">
  <p:cSld name="CAPTION_ONLY_1_1_1">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gn="ctr" rtl="0">
              <a:lnSpc>
                <a:spcPct val="100000"/>
              </a:lnSpc>
              <a:spcBef>
                <a:spcPts val="0"/>
              </a:spcBef>
              <a:spcAft>
                <a:spcPts val="0"/>
              </a:spcAft>
              <a:buClr>
                <a:srgbClr val="EB5F0C"/>
              </a:buClr>
              <a:buSzPts val="2400"/>
              <a:buNone/>
              <a:defRPr>
                <a:solidFill>
                  <a:srgbClr val="EB5F0C"/>
                </a:solidFill>
              </a:defRPr>
            </a:lvl1pPr>
          </a:lstStyle>
          <a:p>
            <a:endParaRPr/>
          </a:p>
        </p:txBody>
      </p:sp>
      <p:sp>
        <p:nvSpPr>
          <p:cNvPr id="281" name="Shape 28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cxnSp>
        <p:nvCxnSpPr>
          <p:cNvPr id="282" name="Shape 282"/>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283" name="Shape 283"/>
          <p:cNvPicPr preferRelativeResize="0"/>
          <p:nvPr/>
        </p:nvPicPr>
        <p:blipFill>
          <a:blip r:embed="rId2">
            <a:alphaModFix/>
          </a:blip>
          <a:stretch>
            <a:fillRect/>
          </a:stretch>
        </p:blipFill>
        <p:spPr>
          <a:xfrm>
            <a:off x="2561713" y="235675"/>
            <a:ext cx="3921225" cy="39212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4"/>
        <p:cNvGrpSpPr/>
        <p:nvPr/>
      </p:nvGrpSpPr>
      <p:grpSpPr>
        <a:xfrm>
          <a:off x="0" y="0"/>
          <a:ext cx="0" cy="0"/>
          <a:chOff x="0" y="0"/>
          <a:chExt cx="0" cy="0"/>
        </a:xfrm>
      </p:grpSpPr>
      <p:cxnSp>
        <p:nvCxnSpPr>
          <p:cNvPr id="285" name="Shape 285"/>
          <p:cNvCxnSpPr/>
          <p:nvPr/>
        </p:nvCxnSpPr>
        <p:spPr>
          <a:xfrm>
            <a:off x="425200" y="415650"/>
            <a:ext cx="8296800" cy="0"/>
          </a:xfrm>
          <a:prstGeom prst="straightConnector1">
            <a:avLst/>
          </a:prstGeom>
          <a:noFill/>
          <a:ln w="38100" cap="flat" cmpd="sng">
            <a:solidFill>
              <a:srgbClr val="232D4B"/>
            </a:solidFill>
            <a:prstDash val="dot"/>
            <a:round/>
            <a:headEnd type="none" w="sm" len="sm"/>
            <a:tailEnd type="none" w="sm" len="sm"/>
          </a:ln>
        </p:spPr>
      </p:cxnSp>
      <p:sp>
        <p:nvSpPr>
          <p:cNvPr id="286" name="Shape 286"/>
          <p:cNvSpPr txBox="1">
            <a:spLocks noGrp="1"/>
          </p:cNvSpPr>
          <p:nvPr>
            <p:ph type="title" hasCustomPrompt="1"/>
          </p:nvPr>
        </p:nvSpPr>
        <p:spPr>
          <a:xfrm>
            <a:off x="423450" y="1304850"/>
            <a:ext cx="8296800" cy="1538400"/>
          </a:xfrm>
          <a:prstGeom prst="rect">
            <a:avLst/>
          </a:prstGeom>
        </p:spPr>
        <p:txBody>
          <a:bodyPr spcFirstLastPara="1" wrap="square" lIns="91425" tIns="91425" rIns="91425" bIns="91425" anchor="ctr" anchorCtr="0"/>
          <a:lstStyle>
            <a:lvl1pPr lvl="0" algn="ctr">
              <a:spcBef>
                <a:spcPts val="0"/>
              </a:spcBef>
              <a:spcAft>
                <a:spcPts val="0"/>
              </a:spcAft>
              <a:buClr>
                <a:srgbClr val="EB5F0C"/>
              </a:buClr>
              <a:buSzPts val="10000"/>
              <a:buNone/>
              <a:defRPr sz="10000">
                <a:solidFill>
                  <a:srgbClr val="EB5F0C"/>
                </a:solidFill>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87" name="Shape 287"/>
          <p:cNvSpPr txBox="1">
            <a:spLocks noGrp="1"/>
          </p:cNvSpPr>
          <p:nvPr>
            <p:ph type="body" idx="1"/>
          </p:nvPr>
        </p:nvSpPr>
        <p:spPr>
          <a:xfrm>
            <a:off x="423600" y="2919450"/>
            <a:ext cx="8296800" cy="1071600"/>
          </a:xfrm>
          <a:prstGeom prst="rect">
            <a:avLst/>
          </a:prstGeom>
        </p:spPr>
        <p:txBody>
          <a:bodyPr spcFirstLastPara="1" wrap="square" lIns="91425" tIns="91425" rIns="91425" bIns="91425" anchor="t" anchorCtr="0"/>
          <a:lstStyle>
            <a:lvl1pPr marL="457200" lvl="0" indent="-381000" algn="ctr">
              <a:spcBef>
                <a:spcPts val="0"/>
              </a:spcBef>
              <a:spcAft>
                <a:spcPts val="0"/>
              </a:spcAft>
              <a:buClr>
                <a:srgbClr val="232D4B"/>
              </a:buClr>
              <a:buSzPts val="2400"/>
              <a:buChar char="●"/>
              <a:defRPr>
                <a:solidFill>
                  <a:srgbClr val="232D4B"/>
                </a:solidFill>
              </a:defRPr>
            </a:lvl1pPr>
            <a:lvl2pPr marL="914400" lvl="1" indent="-368300" algn="ctr">
              <a:spcBef>
                <a:spcPts val="1300"/>
              </a:spcBef>
              <a:spcAft>
                <a:spcPts val="0"/>
              </a:spcAft>
              <a:buClr>
                <a:srgbClr val="232D4B"/>
              </a:buClr>
              <a:buSzPts val="2200"/>
              <a:buChar char="○"/>
              <a:defRPr>
                <a:solidFill>
                  <a:srgbClr val="232D4B"/>
                </a:solidFill>
              </a:defRPr>
            </a:lvl2pPr>
            <a:lvl3pPr marL="1371600" lvl="2" indent="-355600" algn="ctr">
              <a:spcBef>
                <a:spcPts val="1300"/>
              </a:spcBef>
              <a:spcAft>
                <a:spcPts val="0"/>
              </a:spcAft>
              <a:buClr>
                <a:srgbClr val="232D4B"/>
              </a:buClr>
              <a:buSzPts val="2000"/>
              <a:buChar char="■"/>
              <a:defRPr>
                <a:solidFill>
                  <a:srgbClr val="232D4B"/>
                </a:solidFill>
              </a:defRPr>
            </a:lvl3pPr>
            <a:lvl4pPr marL="1828800" lvl="3" indent="-349250" algn="ctr">
              <a:spcBef>
                <a:spcPts val="1300"/>
              </a:spcBef>
              <a:spcAft>
                <a:spcPts val="0"/>
              </a:spcAft>
              <a:buClr>
                <a:srgbClr val="232D4B"/>
              </a:buClr>
              <a:buSzPts val="1900"/>
              <a:buChar char="●"/>
              <a:defRPr>
                <a:solidFill>
                  <a:srgbClr val="232D4B"/>
                </a:solidFill>
              </a:defRPr>
            </a:lvl4pPr>
            <a:lvl5pPr marL="2286000" lvl="4" indent="-342900" algn="ctr">
              <a:spcBef>
                <a:spcPts val="1300"/>
              </a:spcBef>
              <a:spcAft>
                <a:spcPts val="0"/>
              </a:spcAft>
              <a:buClr>
                <a:srgbClr val="232D4B"/>
              </a:buClr>
              <a:buSzPts val="1800"/>
              <a:buChar char="○"/>
              <a:defRPr>
                <a:solidFill>
                  <a:srgbClr val="232D4B"/>
                </a:solidFill>
              </a:defRPr>
            </a:lvl5pPr>
            <a:lvl6pPr marL="2743200" lvl="5" indent="-330200" algn="ctr">
              <a:spcBef>
                <a:spcPts val="1300"/>
              </a:spcBef>
              <a:spcAft>
                <a:spcPts val="0"/>
              </a:spcAft>
              <a:buClr>
                <a:srgbClr val="232D4B"/>
              </a:buClr>
              <a:buSzPts val="1600"/>
              <a:buChar char="■"/>
              <a:defRPr>
                <a:solidFill>
                  <a:srgbClr val="232D4B"/>
                </a:solidFill>
              </a:defRPr>
            </a:lvl6pPr>
            <a:lvl7pPr marL="3200400" lvl="6" indent="-317500" algn="ctr">
              <a:spcBef>
                <a:spcPts val="1300"/>
              </a:spcBef>
              <a:spcAft>
                <a:spcPts val="0"/>
              </a:spcAft>
              <a:buClr>
                <a:srgbClr val="232D4B"/>
              </a:buClr>
              <a:buSzPts val="1400"/>
              <a:buChar char="●"/>
              <a:defRPr>
                <a:solidFill>
                  <a:srgbClr val="232D4B"/>
                </a:solidFill>
              </a:defRPr>
            </a:lvl7pPr>
            <a:lvl8pPr marL="3657600" lvl="7" indent="-317500" algn="ctr">
              <a:spcBef>
                <a:spcPts val="1300"/>
              </a:spcBef>
              <a:spcAft>
                <a:spcPts val="0"/>
              </a:spcAft>
              <a:buClr>
                <a:srgbClr val="232D4B"/>
              </a:buClr>
              <a:buSzPts val="1400"/>
              <a:buChar char="○"/>
              <a:defRPr>
                <a:solidFill>
                  <a:srgbClr val="232D4B"/>
                </a:solidFill>
              </a:defRPr>
            </a:lvl8pPr>
            <a:lvl9pPr marL="4114800" lvl="8" indent="-317500" algn="ctr">
              <a:spcBef>
                <a:spcPts val="1300"/>
              </a:spcBef>
              <a:spcAft>
                <a:spcPts val="1300"/>
              </a:spcAft>
              <a:buClr>
                <a:srgbClr val="232D4B"/>
              </a:buClr>
              <a:buSzPts val="1400"/>
              <a:buChar char="■"/>
              <a:defRPr>
                <a:solidFill>
                  <a:srgbClr val="232D4B"/>
                </a:solidFill>
              </a:defRPr>
            </a:lvl9pPr>
          </a:lstStyle>
          <a:p>
            <a:endParaRPr/>
          </a:p>
        </p:txBody>
      </p:sp>
      <p:sp>
        <p:nvSpPr>
          <p:cNvPr id="288" name="Shape 28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289" name="Shape 289"/>
          <p:cNvCxnSpPr/>
          <p:nvPr/>
        </p:nvCxnSpPr>
        <p:spPr>
          <a:xfrm>
            <a:off x="423600" y="4760925"/>
            <a:ext cx="8296800" cy="0"/>
          </a:xfrm>
          <a:prstGeom prst="straightConnector1">
            <a:avLst/>
          </a:prstGeom>
          <a:noFill/>
          <a:ln w="38100" cap="flat" cmpd="sng">
            <a:solidFill>
              <a:srgbClr val="232D4B"/>
            </a:solidFill>
            <a:prstDash val="dot"/>
            <a:round/>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2: Title P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40000" y="1993900"/>
            <a:ext cx="4089400" cy="647700"/>
          </a:xfrm>
          <a:prstGeom prst="rect">
            <a:avLst/>
          </a:prstGeom>
        </p:spPr>
        <p:txBody>
          <a:bodyPr vert="horz"/>
          <a:lstStyle>
            <a:lvl1pPr marL="0" indent="0" algn="ctr">
              <a:buNone/>
              <a:defRPr sz="4400" cap="all" baseline="0">
                <a:solidFill>
                  <a:schemeClr val="bg1"/>
                </a:solidFill>
                <a:latin typeface="ITC Franklin Gothic Std Bk Cd"/>
              </a:defRPr>
            </a:lvl1pPr>
          </a:lstStyle>
          <a:p>
            <a:pPr lvl="0"/>
            <a:r>
              <a:rPr lang="en-US" dirty="0"/>
              <a:t>Title Here</a:t>
            </a:r>
          </a:p>
        </p:txBody>
      </p:sp>
    </p:spTree>
    <p:extLst>
      <p:ext uri="{BB962C8B-B14F-4D97-AF65-F5344CB8AC3E}">
        <p14:creationId xmlns:p14="http://schemas.microsoft.com/office/powerpoint/2010/main" val="127868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1">
  <p:cSld name="Main point 1">
    <p:bg>
      <p:bgPr>
        <a:solidFill>
          <a:schemeClr val="lt2"/>
        </a:solidFill>
        <a:effectLst/>
      </p:bgPr>
    </p:bg>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76" name="Shape 17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3855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rgbClr val="212D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39640"/>
            <a:ext cx="8886989" cy="635400"/>
          </a:xfrm>
        </p:spPr>
        <p:txBody>
          <a:bodyPr/>
          <a:lstStyle>
            <a:lvl1pPr algn="ctr">
              <a:defRPr sz="6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684965"/>
          </a:xfrm>
        </p:spPr>
        <p:txBody>
          <a:bodyPr/>
          <a:lstStyle>
            <a:lvl1pPr marL="76200" indent="0" algn="ctr">
              <a:buNone/>
              <a:defRPr sz="12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rgbClr val="E46E20"/>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rgbClr val="E46E20"/>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8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39640"/>
            <a:ext cx="8886989" cy="635400"/>
          </a:xfrm>
        </p:spPr>
        <p:txBody>
          <a:bodyPr/>
          <a:lstStyle>
            <a:lvl1pPr algn="ctr">
              <a:defRPr sz="6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684965"/>
          </a:xfrm>
        </p:spPr>
        <p:txBody>
          <a:bodyPr/>
          <a:lstStyle>
            <a:lvl1pPr marL="76200" indent="0" algn="ctr">
              <a:buNone/>
              <a:defRPr sz="12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rgbClr val="E46E20"/>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rgbClr val="E46E20"/>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72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39640"/>
            <a:ext cx="8886989" cy="635400"/>
          </a:xfrm>
        </p:spPr>
        <p:txBody>
          <a:bodyPr/>
          <a:lstStyle>
            <a:lvl1pPr algn="ctr">
              <a:defRPr sz="6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684965"/>
          </a:xfrm>
        </p:spPr>
        <p:txBody>
          <a:bodyPr/>
          <a:lstStyle>
            <a:lvl1pPr marL="76200" indent="0" algn="ctr">
              <a:buNone/>
              <a:defRPr sz="12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rgbClr val="212D4A"/>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rgbClr val="212D4A"/>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28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39640"/>
            <a:ext cx="8886989" cy="635400"/>
          </a:xfrm>
        </p:spPr>
        <p:txBody>
          <a:bodyPr/>
          <a:lstStyle>
            <a:lvl1pPr algn="ctr">
              <a:defRPr sz="6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684965"/>
          </a:xfrm>
        </p:spPr>
        <p:txBody>
          <a:bodyPr/>
          <a:lstStyle>
            <a:lvl1pPr marL="76200" indent="0" algn="ctr">
              <a:buNone/>
              <a:defRPr sz="12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80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600858"/>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39640"/>
            <a:ext cx="8886989" cy="635400"/>
          </a:xfrm>
        </p:spPr>
        <p:txBody>
          <a:bodyPr/>
          <a:lstStyle>
            <a:lvl1pPr algn="ctr">
              <a:defRPr sz="6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684965"/>
          </a:xfrm>
        </p:spPr>
        <p:txBody>
          <a:bodyPr/>
          <a:lstStyle>
            <a:lvl1pPr marL="76200" indent="0" algn="ctr">
              <a:buNone/>
              <a:defRPr sz="12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47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6AA07A-EECE-F648-8088-0163C4CA1A0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4" name="Rectangle 3">
            <a:extLst>
              <a:ext uri="{FF2B5EF4-FFF2-40B4-BE49-F238E27FC236}">
                <a16:creationId xmlns:a16="http://schemas.microsoft.com/office/drawing/2014/main" id="{FCA89315-7F28-C847-8B26-EE44981D7574}"/>
              </a:ext>
            </a:extLst>
          </p:cNvPr>
          <p:cNvSpPr/>
          <p:nvPr userDrawn="1"/>
        </p:nvSpPr>
        <p:spPr>
          <a:xfrm>
            <a:off x="0" y="2600858"/>
            <a:ext cx="9153429" cy="2542642"/>
          </a:xfrm>
          <a:prstGeom prst="rect">
            <a:avLst/>
          </a:prstGeom>
          <a:solidFill>
            <a:srgbClr val="E46E2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6810B7-696D-154C-8E03-29308B699AA9}"/>
              </a:ext>
            </a:extLst>
          </p:cNvPr>
          <p:cNvSpPr/>
          <p:nvPr userDrawn="1"/>
        </p:nvSpPr>
        <p:spPr>
          <a:xfrm>
            <a:off x="0" y="-53426"/>
            <a:ext cx="9153428" cy="2919174"/>
          </a:xfrm>
          <a:prstGeom prst="rect">
            <a:avLst/>
          </a:prstGeom>
          <a:solidFill>
            <a:srgbClr val="212D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E6EF69F-AF27-074F-BD0F-6046E8E81BC2}"/>
              </a:ext>
            </a:extLst>
          </p:cNvPr>
          <p:cNvPicPr>
            <a:picLocks noChangeAspect="1"/>
          </p:cNvPicPr>
          <p:nvPr userDrawn="1"/>
        </p:nvPicPr>
        <p:blipFill>
          <a:blip r:embed="rId2"/>
          <a:stretch>
            <a:fillRect/>
          </a:stretch>
        </p:blipFill>
        <p:spPr>
          <a:xfrm>
            <a:off x="301993" y="3035431"/>
            <a:ext cx="1938386" cy="1938386"/>
          </a:xfrm>
          <a:prstGeom prst="rect">
            <a:avLst/>
          </a:prstGeom>
        </p:spPr>
      </p:pic>
      <p:sp>
        <p:nvSpPr>
          <p:cNvPr id="10" name="Title 9">
            <a:extLst>
              <a:ext uri="{FF2B5EF4-FFF2-40B4-BE49-F238E27FC236}">
                <a16:creationId xmlns:a16="http://schemas.microsoft.com/office/drawing/2014/main" id="{7F52974E-9253-FC43-A8D5-67A9A8835358}"/>
              </a:ext>
            </a:extLst>
          </p:cNvPr>
          <p:cNvSpPr>
            <a:spLocks noGrp="1"/>
          </p:cNvSpPr>
          <p:nvPr>
            <p:ph type="title"/>
          </p:nvPr>
        </p:nvSpPr>
        <p:spPr>
          <a:xfrm>
            <a:off x="159710" y="673092"/>
            <a:ext cx="8886989" cy="635400"/>
          </a:xfrm>
        </p:spPr>
        <p:txBody>
          <a:bodyPr/>
          <a:lstStyle>
            <a:lvl1pPr algn="ctr">
              <a:defRPr sz="6000">
                <a:solidFill>
                  <a:schemeClr val="bg1"/>
                </a:solidFill>
              </a:defRPr>
            </a:lvl1pPr>
          </a:lstStyle>
          <a:p>
            <a:r>
              <a:rPr lang="en-US" dirty="0"/>
              <a:t>Click to edit Master title</a:t>
            </a:r>
          </a:p>
        </p:txBody>
      </p:sp>
      <p:sp>
        <p:nvSpPr>
          <p:cNvPr id="12" name="Text Placeholder 11">
            <a:extLst>
              <a:ext uri="{FF2B5EF4-FFF2-40B4-BE49-F238E27FC236}">
                <a16:creationId xmlns:a16="http://schemas.microsoft.com/office/drawing/2014/main" id="{8E2392A6-A7CC-F64A-BA63-49DB8DF61C65}"/>
              </a:ext>
            </a:extLst>
          </p:cNvPr>
          <p:cNvSpPr>
            <a:spLocks noGrp="1"/>
          </p:cNvSpPr>
          <p:nvPr>
            <p:ph type="body" sz="quarter" idx="11"/>
          </p:nvPr>
        </p:nvSpPr>
        <p:spPr>
          <a:xfrm>
            <a:off x="159874" y="1808794"/>
            <a:ext cx="8886825" cy="718417"/>
          </a:xfrm>
        </p:spPr>
        <p:txBody>
          <a:bodyPr/>
          <a:lstStyle>
            <a:lvl1pPr marL="76200" indent="0" algn="ctr">
              <a:buNone/>
              <a:defRPr sz="1200" i="1">
                <a:solidFill>
                  <a:schemeClr val="bg1"/>
                </a:solidFill>
              </a:defRPr>
            </a:lvl1pPr>
          </a:lstStyle>
          <a:p>
            <a:pPr lvl="0"/>
            <a:endParaRPr lang="en-US" dirty="0"/>
          </a:p>
        </p:txBody>
      </p:sp>
      <p:sp>
        <p:nvSpPr>
          <p:cNvPr id="14" name="Vertical Text Placeholder 13">
            <a:extLst>
              <a:ext uri="{FF2B5EF4-FFF2-40B4-BE49-F238E27FC236}">
                <a16:creationId xmlns:a16="http://schemas.microsoft.com/office/drawing/2014/main" id="{4C9100D9-F437-9742-99DC-440C761BAED0}"/>
              </a:ext>
            </a:extLst>
          </p:cNvPr>
          <p:cNvSpPr>
            <a:spLocks noGrp="1"/>
          </p:cNvSpPr>
          <p:nvPr>
            <p:ph type="body" orient="vert" sz="quarter" idx="12"/>
          </p:nvPr>
        </p:nvSpPr>
        <p:spPr>
          <a:xfrm>
            <a:off x="4046018" y="3449514"/>
            <a:ext cx="4853507" cy="469899"/>
          </a:xfrm>
        </p:spPr>
        <p:txBody>
          <a:bodyPr vert="horz"/>
          <a:lstStyle>
            <a:lvl1pPr marL="76200" indent="0" algn="r">
              <a:buNone/>
              <a:defRPr b="1">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 styles</a:t>
            </a:r>
          </a:p>
        </p:txBody>
      </p:sp>
      <p:sp>
        <p:nvSpPr>
          <p:cNvPr id="15" name="Vertical Text Placeholder 13">
            <a:extLst>
              <a:ext uri="{FF2B5EF4-FFF2-40B4-BE49-F238E27FC236}">
                <a16:creationId xmlns:a16="http://schemas.microsoft.com/office/drawing/2014/main" id="{20A05537-700E-E844-A338-9007B042602A}"/>
              </a:ext>
            </a:extLst>
          </p:cNvPr>
          <p:cNvSpPr>
            <a:spLocks noGrp="1"/>
          </p:cNvSpPr>
          <p:nvPr>
            <p:ph type="body" orient="vert" sz="quarter" idx="13"/>
          </p:nvPr>
        </p:nvSpPr>
        <p:spPr>
          <a:xfrm>
            <a:off x="3450212" y="3834186"/>
            <a:ext cx="5449313" cy="801147"/>
          </a:xfrm>
        </p:spPr>
        <p:txBody>
          <a:bodyPr vert="horz"/>
          <a:lstStyle>
            <a:lvl1pPr marL="76200" indent="0" algn="r">
              <a:buNone/>
              <a:defRPr b="0">
                <a:solidFill>
                  <a:schemeClr val="bg1"/>
                </a:solidFill>
              </a:defRPr>
            </a:lvl1pPr>
            <a:lvl2pPr marL="546100" indent="0">
              <a:buNone/>
              <a:defRPr/>
            </a:lvl2pPr>
            <a:lvl3pPr marL="1016000" indent="0">
              <a:buNone/>
              <a:defRPr/>
            </a:lvl3pPr>
            <a:lvl4pPr marL="1479550" indent="0">
              <a:buNone/>
              <a:defRPr/>
            </a:lvl4pPr>
            <a:lvl5pPr marL="1943100" indent="0">
              <a:buNone/>
              <a:defRPr/>
            </a:lvl5pPr>
          </a:lstStyle>
          <a:p>
            <a:pPr lvl="0"/>
            <a:r>
              <a:rPr lang="en-US" dirty="0"/>
              <a:t>Edit Master text</a:t>
            </a:r>
          </a:p>
        </p:txBody>
      </p:sp>
      <p:sp>
        <p:nvSpPr>
          <p:cNvPr id="16" name="Rectangle 15">
            <a:extLst>
              <a:ext uri="{FF2B5EF4-FFF2-40B4-BE49-F238E27FC236}">
                <a16:creationId xmlns:a16="http://schemas.microsoft.com/office/drawing/2014/main" id="{7ED2B468-31B9-5047-AE26-4A0EDE4F0FFC}"/>
              </a:ext>
            </a:extLst>
          </p:cNvPr>
          <p:cNvSpPr/>
          <p:nvPr userDrawn="1"/>
        </p:nvSpPr>
        <p:spPr>
          <a:xfrm>
            <a:off x="0" y="2524715"/>
            <a:ext cx="9153429" cy="86583"/>
          </a:xfrm>
          <a:prstGeom prst="rect">
            <a:avLst/>
          </a:prstGeom>
          <a:solidFill>
            <a:srgbClr val="212D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0488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94725" y="575950"/>
            <a:ext cx="8311500" cy="635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600"/>
              <a:buFont typeface="Franklin Gothic"/>
              <a:buNone/>
              <a:defRPr sz="3600" b="1">
                <a:solidFill>
                  <a:schemeClr val="dk2"/>
                </a:solidFill>
                <a:latin typeface="Franklin Gothic"/>
                <a:ea typeface="Franklin Gothic"/>
                <a:cs typeface="Franklin Gothic"/>
                <a:sym typeface="Franklin Gothic"/>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397623" y="1595775"/>
            <a:ext cx="7334100" cy="3002400"/>
          </a:xfrm>
          <a:prstGeom prst="rect">
            <a:avLst/>
          </a:prstGeom>
          <a:noFill/>
          <a:ln>
            <a:noFill/>
          </a:ln>
        </p:spPr>
        <p:txBody>
          <a:bodyPr spcFirstLastPara="1" wrap="square" lIns="91425" tIns="91425" rIns="91425" bIns="91425" anchor="t" anchorCtr="0"/>
          <a:lstStyle>
            <a:lvl1pPr marL="457200" lvl="0" indent="-381000">
              <a:lnSpc>
                <a:spcPct val="100000"/>
              </a:lnSpc>
              <a:spcBef>
                <a:spcPts val="0"/>
              </a:spcBef>
              <a:spcAft>
                <a:spcPts val="0"/>
              </a:spcAft>
              <a:buClr>
                <a:schemeClr val="dk2"/>
              </a:buClr>
              <a:buSzPts val="2400"/>
              <a:buFont typeface="Franklin Gothic"/>
              <a:buChar char="●"/>
              <a:defRPr sz="2400">
                <a:solidFill>
                  <a:schemeClr val="dk2"/>
                </a:solidFill>
                <a:latin typeface="Franklin Gothic"/>
                <a:ea typeface="Franklin Gothic"/>
                <a:cs typeface="Franklin Gothic"/>
                <a:sym typeface="Franklin Gothic"/>
              </a:defRPr>
            </a:lvl1pPr>
            <a:lvl2pPr marL="914400" lvl="1" indent="-368300">
              <a:lnSpc>
                <a:spcPct val="100000"/>
              </a:lnSpc>
              <a:spcBef>
                <a:spcPts val="1300"/>
              </a:spcBef>
              <a:spcAft>
                <a:spcPts val="0"/>
              </a:spcAft>
              <a:buClr>
                <a:schemeClr val="dk2"/>
              </a:buClr>
              <a:buSzPts val="2200"/>
              <a:buFont typeface="Franklin Gothic"/>
              <a:buChar char="○"/>
              <a:defRPr sz="2200">
                <a:solidFill>
                  <a:schemeClr val="dk2"/>
                </a:solidFill>
                <a:latin typeface="Franklin Gothic"/>
                <a:ea typeface="Franklin Gothic"/>
                <a:cs typeface="Franklin Gothic"/>
                <a:sym typeface="Franklin Gothic"/>
              </a:defRPr>
            </a:lvl2pPr>
            <a:lvl3pPr marL="1371600" lvl="2" indent="-355600">
              <a:lnSpc>
                <a:spcPct val="100000"/>
              </a:lnSpc>
              <a:spcBef>
                <a:spcPts val="1300"/>
              </a:spcBef>
              <a:spcAft>
                <a:spcPts val="0"/>
              </a:spcAft>
              <a:buClr>
                <a:schemeClr val="dk2"/>
              </a:buClr>
              <a:buSzPts val="2000"/>
              <a:buFont typeface="Franklin Gothic"/>
              <a:buChar char="■"/>
              <a:defRPr sz="2000">
                <a:solidFill>
                  <a:schemeClr val="dk2"/>
                </a:solidFill>
                <a:latin typeface="Franklin Gothic"/>
                <a:ea typeface="Franklin Gothic"/>
                <a:cs typeface="Franklin Gothic"/>
                <a:sym typeface="Franklin Gothic"/>
              </a:defRPr>
            </a:lvl3pPr>
            <a:lvl4pPr marL="1828800" lvl="3" indent="-349250">
              <a:lnSpc>
                <a:spcPct val="100000"/>
              </a:lnSpc>
              <a:spcBef>
                <a:spcPts val="1300"/>
              </a:spcBef>
              <a:spcAft>
                <a:spcPts val="0"/>
              </a:spcAft>
              <a:buClr>
                <a:schemeClr val="dk2"/>
              </a:buClr>
              <a:buSzPts val="1900"/>
              <a:buFont typeface="Franklin Gothic"/>
              <a:buChar char="●"/>
              <a:defRPr sz="1900">
                <a:solidFill>
                  <a:schemeClr val="dk2"/>
                </a:solidFill>
                <a:latin typeface="Franklin Gothic"/>
                <a:ea typeface="Franklin Gothic"/>
                <a:cs typeface="Franklin Gothic"/>
                <a:sym typeface="Franklin Gothic"/>
              </a:defRPr>
            </a:lvl4pPr>
            <a:lvl5pPr marL="2286000" lvl="4" indent="-342900">
              <a:lnSpc>
                <a:spcPct val="100000"/>
              </a:lnSpc>
              <a:spcBef>
                <a:spcPts val="1300"/>
              </a:spcBef>
              <a:spcAft>
                <a:spcPts val="0"/>
              </a:spcAft>
              <a:buClr>
                <a:schemeClr val="dk2"/>
              </a:buClr>
              <a:buSzPts val="1800"/>
              <a:buFont typeface="Franklin Gothic"/>
              <a:buChar char="○"/>
              <a:defRPr sz="1800" i="1">
                <a:solidFill>
                  <a:schemeClr val="dk2"/>
                </a:solidFill>
                <a:latin typeface="Franklin Gothic"/>
                <a:ea typeface="Franklin Gothic"/>
                <a:cs typeface="Franklin Gothic"/>
                <a:sym typeface="Franklin Gothic"/>
              </a:defRPr>
            </a:lvl5pPr>
            <a:lvl6pPr marL="2743200" lvl="5" indent="-330200">
              <a:lnSpc>
                <a:spcPct val="100000"/>
              </a:lnSpc>
              <a:spcBef>
                <a:spcPts val="1300"/>
              </a:spcBef>
              <a:spcAft>
                <a:spcPts val="0"/>
              </a:spcAft>
              <a:buClr>
                <a:schemeClr val="dk2"/>
              </a:buClr>
              <a:buSzPts val="1600"/>
              <a:buFont typeface="Franklin Gothic"/>
              <a:buChar char="■"/>
              <a:defRPr sz="1600">
                <a:solidFill>
                  <a:schemeClr val="dk2"/>
                </a:solidFill>
                <a:latin typeface="Franklin Gothic"/>
                <a:ea typeface="Franklin Gothic"/>
                <a:cs typeface="Franklin Gothic"/>
                <a:sym typeface="Franklin Gothic"/>
              </a:defRPr>
            </a:lvl6pPr>
            <a:lvl7pPr marL="3200400" lvl="6" indent="-317500">
              <a:lnSpc>
                <a:spcPct val="100000"/>
              </a:lnSpc>
              <a:spcBef>
                <a:spcPts val="1300"/>
              </a:spcBef>
              <a:spcAft>
                <a:spcPts val="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7pPr>
            <a:lvl8pPr marL="3657600" lvl="7" indent="-317500">
              <a:lnSpc>
                <a:spcPct val="100000"/>
              </a:lnSpc>
              <a:spcBef>
                <a:spcPts val="1300"/>
              </a:spcBef>
              <a:spcAft>
                <a:spcPts val="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8pPr>
            <a:lvl9pPr marL="4114800" lvl="8" indent="-317500">
              <a:lnSpc>
                <a:spcPct val="100000"/>
              </a:lnSpc>
              <a:spcBef>
                <a:spcPts val="1300"/>
              </a:spcBef>
              <a:spcAft>
                <a:spcPts val="1300"/>
              </a:spcAft>
              <a:buClr>
                <a:schemeClr val="dk2"/>
              </a:buClr>
              <a:buSzPts val="1400"/>
              <a:buFont typeface="Franklin Gothic"/>
              <a:buChar char="■"/>
              <a:defRPr>
                <a:solidFill>
                  <a:schemeClr val="dk2"/>
                </a:solidFill>
                <a:latin typeface="Franklin Gothic"/>
                <a:ea typeface="Franklin Gothic"/>
                <a:cs typeface="Franklin Gothic"/>
                <a:sym typeface="Franklin Gothic"/>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788" r:id="rId2"/>
    <p:sldLayoutId id="2147483790" r:id="rId3"/>
    <p:sldLayoutId id="2147483791" r:id="rId4"/>
    <p:sldLayoutId id="2147483792" r:id="rId5"/>
    <p:sldLayoutId id="2147483793" r:id="rId6"/>
    <p:sldLayoutId id="2147483794" r:id="rId7"/>
    <p:sldLayoutId id="2147483795" r:id="rId8"/>
    <p:sldLayoutId id="2147483789" r:id="rId9"/>
    <p:sldLayoutId id="2147483796" r:id="rId10"/>
    <p:sldLayoutId id="2147483787" r:id="rId11"/>
    <p:sldLayoutId id="2147483652" r:id="rId12"/>
    <p:sldLayoutId id="2147483653" r:id="rId13"/>
    <p:sldLayoutId id="2147483655" r:id="rId14"/>
    <p:sldLayoutId id="2147483656" r:id="rId15"/>
    <p:sldLayoutId id="2147483657" r:id="rId16"/>
    <p:sldLayoutId id="2147483658" r:id="rId17"/>
    <p:sldLayoutId id="2147483659" r:id="rId18"/>
    <p:sldLayoutId id="2147483662" r:id="rId19"/>
    <p:sldLayoutId id="2147483665" r:id="rId20"/>
    <p:sldLayoutId id="2147483669" r:id="rId21"/>
    <p:sldLayoutId id="2147483670" r:id="rId22"/>
    <p:sldLayoutId id="2147483674" r:id="rId23"/>
    <p:sldLayoutId id="2147483678" r:id="rId24"/>
    <p:sldLayoutId id="2147483685" r:id="rId25"/>
    <p:sldLayoutId id="2147483686" r:id="rId26"/>
    <p:sldLayoutId id="2147483693" r:id="rId27"/>
    <p:sldLayoutId id="2147483694" r:id="rId28"/>
    <p:sldLayoutId id="2147483695" r:id="rId29"/>
    <p:sldLayoutId id="2147483698" r:id="rId30"/>
    <p:sldLayoutId id="2147483701" r:id="rId31"/>
    <p:sldLayoutId id="2147483702" r:id="rId32"/>
    <p:sldLayoutId id="2147483703" r:id="rId33"/>
    <p:sldLayoutId id="2147483704" r:id="rId34"/>
    <p:sldLayoutId id="2147483786" r:id="rId35"/>
    <p:sldLayoutId id="2147483798"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hyperlink" Target="http://www.phrasebank.manchester.ac.uk/"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hyperlink" Target="https://jphmpdirect.com/elearning-module/"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3" Type="http://schemas.openxmlformats.org/officeDocument/2006/relationships/hyperlink" Target="http://ecoevoevoeco.blogspot.ca/2014/10/how-to-writepresent-science-baby.html" TargetMode="External"/><Relationship Id="rId2" Type="http://schemas.openxmlformats.org/officeDocument/2006/relationships/hyperlink" Target="https://search.lib.virginia.edu/catalog/u6831438" TargetMode="External"/><Relationship Id="rId1" Type="http://schemas.openxmlformats.org/officeDocument/2006/relationships/slideLayout" Target="../slideLayouts/slideLayout11.xml"/><Relationship Id="rId6" Type="http://schemas.openxmlformats.org/officeDocument/2006/relationships/hyperlink" Target="https://mitcommlab.mit.edu/find-comm-labs/" TargetMode="External"/><Relationship Id="rId5" Type="http://schemas.openxmlformats.org/officeDocument/2006/relationships/hyperlink" Target="http://libguides.usc.edu/writingguide/CARS" TargetMode="External"/><Relationship Id="rId4" Type="http://schemas.openxmlformats.org/officeDocument/2006/relationships/hyperlink" Target="http://www.cs.tut.fi/kurssit/SGN-16006/academic_writing/cars_model_handout.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3" Type="http://schemas.openxmlformats.org/officeDocument/2006/relationships/hyperlink" Target="https://mitcommlab.mit.edu/meche/commkit/journal-article-introduction/" TargetMode="External"/><Relationship Id="rId2" Type="http://schemas.openxmlformats.org/officeDocument/2006/relationships/hyperlink" Target="https://mitcommlab.mit.edu/nse/commkit/journal-article-introduction/" TargetMode="External"/><Relationship Id="rId1" Type="http://schemas.openxmlformats.org/officeDocument/2006/relationships/slideLayout" Target="../slideLayouts/slideLayout11.xml"/><Relationship Id="rId6" Type="http://schemas.openxmlformats.org/officeDocument/2006/relationships/hyperlink" Target="https://mitcommlab.mit.edu/be/commkit/journal-article-introduction/" TargetMode="External"/><Relationship Id="rId5" Type="http://schemas.openxmlformats.org/officeDocument/2006/relationships/hyperlink" Target="https://mitcommlab.mit.edu/broad/commkit/journal-article-introduction/" TargetMode="External"/><Relationship Id="rId4" Type="http://schemas.openxmlformats.org/officeDocument/2006/relationships/hyperlink" Target="https://mitcommlab.mit.edu/eecs/commkit/journal-article-introduction/"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raulpacheco.org/resources/literature-reviews/" TargetMode="External"/><Relationship Id="rId2" Type="http://schemas.openxmlformats.org/officeDocument/2006/relationships/hyperlink" Target="http://writeonline.ca/litreview.php?content=intro" TargetMode="External"/><Relationship Id="rId1" Type="http://schemas.openxmlformats.org/officeDocument/2006/relationships/slideLayout" Target="../slideLayouts/slideLayout11.xml"/><Relationship Id="rId4" Type="http://schemas.openxmlformats.org/officeDocument/2006/relationships/hyperlink" Target="https://library.curtin.edu.au/guides/study-skills-support/grasp/"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mitcommlab.mit.edu/eecs/commkit/poster/" TargetMode="External"/><Relationship Id="rId3" Type="http://schemas.openxmlformats.org/officeDocument/2006/relationships/hyperlink" Target="https://jphmpdirect.com/elearning-module/" TargetMode="External"/><Relationship Id="rId7" Type="http://schemas.openxmlformats.org/officeDocument/2006/relationships/hyperlink" Target="http://mitcommlab.mit.edu/be/commkit/poster/" TargetMode="External"/><Relationship Id="rId2" Type="http://schemas.openxmlformats.org/officeDocument/2006/relationships/hyperlink" Target="http://languages.ait.ac.th/wp-content/uploads/sites/18/2018/08/Writing-Research-Articles-for-Publication1.pdf" TargetMode="External"/><Relationship Id="rId1" Type="http://schemas.openxmlformats.org/officeDocument/2006/relationships/slideLayout" Target="../slideLayouts/slideLayout11.xml"/><Relationship Id="rId6" Type="http://schemas.openxmlformats.org/officeDocument/2006/relationships/hyperlink" Target="http://www-mech.eng.cam.ac.uk/mmd/ashby-paper-V6.pdf" TargetMode="External"/><Relationship Id="rId5" Type="http://schemas.openxmlformats.org/officeDocument/2006/relationships/hyperlink" Target="https://writingcenter.gmu.edu/guides/writing-an-imrad-report" TargetMode="External"/><Relationship Id="rId10" Type="http://schemas.openxmlformats.org/officeDocument/2006/relationships/hyperlink" Target="https://www.morganclaypool.com/doi/abs/10.2200/S00128ED1V01Y200809ENG009" TargetMode="External"/><Relationship Id="rId4" Type="http://schemas.openxmlformats.org/officeDocument/2006/relationships/hyperlink" Target="https://www.cste.org/page/scientificwriting" TargetMode="External"/><Relationship Id="rId9" Type="http://schemas.openxmlformats.org/officeDocument/2006/relationships/hyperlink" Target="http://mitcommlab.mit.edu/cheme/commkit/poster/"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laurenceanthony.net/software/antconc/"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hyperlink" Target="http://www.cs.tut.fi/kurssit/SGN-16006/academic_writing/cars_model_handout.pdf"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1.xml"/><Relationship Id="rId5" Type="http://schemas.openxmlformats.org/officeDocument/2006/relationships/image" Target="../media/image10.png"/><Relationship Id="rId4" Type="http://schemas.openxmlformats.org/officeDocument/2006/relationships/image" Target="../media/image9.png"/></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1F896C-CA29-9449-B115-3EEA189808E9}"/>
              </a:ext>
            </a:extLst>
          </p:cNvPr>
          <p:cNvSpPr/>
          <p:nvPr/>
        </p:nvSpPr>
        <p:spPr>
          <a:xfrm>
            <a:off x="-9428" y="2600858"/>
            <a:ext cx="9153429" cy="25426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18CF52-DCF2-0549-BA4E-CF0246545550}"/>
              </a:ext>
            </a:extLst>
          </p:cNvPr>
          <p:cNvSpPr/>
          <p:nvPr/>
        </p:nvSpPr>
        <p:spPr>
          <a:xfrm>
            <a:off x="-9428" y="-53426"/>
            <a:ext cx="9153428" cy="260085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909A88AA-2633-854B-B7E2-EF12E61D4BDB}"/>
              </a:ext>
            </a:extLst>
          </p:cNvPr>
          <p:cNvSpPr txBox="1">
            <a:spLocks/>
          </p:cNvSpPr>
          <p:nvPr/>
        </p:nvSpPr>
        <p:spPr>
          <a:xfrm>
            <a:off x="150284" y="3486264"/>
            <a:ext cx="8739836" cy="12417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Franklin Gothic"/>
              <a:buNone/>
              <a:defRPr sz="2400" b="0" i="0" u="none" strike="noStrike" cap="none">
                <a:solidFill>
                  <a:schemeClr val="lt1"/>
                </a:solidFill>
                <a:latin typeface="Franklin Gothic"/>
                <a:ea typeface="Franklin Gothic"/>
                <a:cs typeface="Franklin Gothic"/>
                <a:sym typeface="Franklin Gothic"/>
              </a:defRPr>
            </a:lvl1pPr>
            <a:lvl2pPr marL="914400" marR="0" lvl="1" indent="-3683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2pPr>
            <a:lvl3pPr marL="1371600" marR="0" lvl="2" indent="-3556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3pPr>
            <a:lvl4pPr marL="1828800" marR="0" lvl="3" indent="-34925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4pPr>
            <a:lvl5pPr marL="2286000" marR="0" lvl="4" indent="-342900" algn="l" rtl="0">
              <a:lnSpc>
                <a:spcPct val="100000"/>
              </a:lnSpc>
              <a:spcBef>
                <a:spcPts val="0"/>
              </a:spcBef>
              <a:spcAft>
                <a:spcPts val="0"/>
              </a:spcAft>
              <a:buClr>
                <a:schemeClr val="lt1"/>
              </a:buClr>
              <a:buSzPts val="1800"/>
              <a:buFont typeface="Franklin Gothic"/>
              <a:buNone/>
              <a:defRPr sz="1800" b="0" i="1" u="none" strike="noStrike" cap="none">
                <a:solidFill>
                  <a:schemeClr val="lt1"/>
                </a:solidFill>
                <a:latin typeface="Franklin Gothic"/>
                <a:ea typeface="Franklin Gothic"/>
                <a:cs typeface="Franklin Gothic"/>
                <a:sym typeface="Franklin Gothic"/>
              </a:defRPr>
            </a:lvl5pPr>
            <a:lvl6pPr marL="2743200" marR="0" lvl="5" indent="-3302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6pPr>
            <a:lvl7pPr marL="3200400" marR="0" lvl="6"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7pPr>
            <a:lvl8pPr marL="3657600" marR="0" lvl="7"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8pPr>
            <a:lvl9pPr marL="4114800" marR="0" lvl="8"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9pPr>
          </a:lstStyle>
          <a:p>
            <a:pPr algn="r"/>
            <a:r>
              <a:rPr lang="en-US" b="1" dirty="0"/>
              <a:t>Kelly J Cunningham, PhD</a:t>
            </a:r>
          </a:p>
          <a:p>
            <a:pPr algn="r"/>
            <a:r>
              <a:rPr lang="en-US" dirty="0">
                <a:solidFill>
                  <a:schemeClr val="bg1"/>
                </a:solidFill>
              </a:rPr>
              <a:t>Director, Graduate Writing Lab</a:t>
            </a:r>
          </a:p>
          <a:p>
            <a:pPr algn="r"/>
            <a:r>
              <a:rPr lang="en-US" dirty="0">
                <a:solidFill>
                  <a:schemeClr val="bg1"/>
                </a:solidFill>
              </a:rPr>
              <a:t>School of Engineering &amp; Applied Science | University of Virginia</a:t>
            </a:r>
          </a:p>
          <a:p>
            <a:pPr algn="r"/>
            <a:r>
              <a:rPr lang="en-US" dirty="0" err="1">
                <a:solidFill>
                  <a:schemeClr val="bg1"/>
                </a:solidFill>
              </a:rPr>
              <a:t>kellyc@virginia.edu</a:t>
            </a:r>
            <a:r>
              <a:rPr lang="en-US" dirty="0">
                <a:solidFill>
                  <a:schemeClr val="bg1"/>
                </a:solidFill>
              </a:rPr>
              <a:t>  |  </a:t>
            </a:r>
            <a:r>
              <a:rPr lang="en-US" dirty="0" err="1">
                <a:solidFill>
                  <a:schemeClr val="bg1"/>
                </a:solidFill>
              </a:rPr>
              <a:t>bit.ly</a:t>
            </a:r>
            <a:r>
              <a:rPr lang="en-US" dirty="0">
                <a:solidFill>
                  <a:schemeClr val="bg1"/>
                </a:solidFill>
              </a:rPr>
              <a:t>/SEASGWL</a:t>
            </a:r>
            <a:endParaRPr lang="en-US" sz="1600" i="1" dirty="0">
              <a:solidFill>
                <a:schemeClr val="bg1"/>
              </a:solidFill>
            </a:endParaRPr>
          </a:p>
        </p:txBody>
      </p:sp>
      <p:sp>
        <p:nvSpPr>
          <p:cNvPr id="9" name="Subtitle 2">
            <a:extLst>
              <a:ext uri="{FF2B5EF4-FFF2-40B4-BE49-F238E27FC236}">
                <a16:creationId xmlns:a16="http://schemas.microsoft.com/office/drawing/2014/main" id="{58C86B65-90D4-A445-922C-B00DCB5AA315}"/>
              </a:ext>
            </a:extLst>
          </p:cNvPr>
          <p:cNvSpPr txBox="1">
            <a:spLocks/>
          </p:cNvSpPr>
          <p:nvPr/>
        </p:nvSpPr>
        <p:spPr>
          <a:xfrm>
            <a:off x="150283" y="58216"/>
            <a:ext cx="6447287" cy="1921792"/>
          </a:xfrm>
          <a:prstGeom prst="rect">
            <a:avLst/>
          </a:prstGeom>
          <a:noFill/>
          <a:ln>
            <a:solidFill>
              <a:schemeClr val="accent1"/>
            </a:solidFill>
          </a:ln>
        </p:spPr>
        <p:txBody>
          <a:bodyPr spcFirstLastPara="1" wrap="square" lIns="91425" tIns="91425" rIns="91425" bIns="91425" anchor="b"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Franklin Gothic"/>
              <a:buNone/>
              <a:defRPr sz="2400" b="0" i="0" u="none" strike="noStrike" cap="none">
                <a:solidFill>
                  <a:schemeClr val="lt1"/>
                </a:solidFill>
                <a:latin typeface="Franklin Gothic"/>
                <a:ea typeface="Franklin Gothic"/>
                <a:cs typeface="Franklin Gothic"/>
                <a:sym typeface="Franklin Gothic"/>
              </a:defRPr>
            </a:lvl1pPr>
            <a:lvl2pPr marL="914400" marR="0" lvl="1" indent="-3683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2pPr>
            <a:lvl3pPr marL="1371600" marR="0" lvl="2" indent="-3556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3pPr>
            <a:lvl4pPr marL="1828800" marR="0" lvl="3" indent="-34925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4pPr>
            <a:lvl5pPr marL="2286000" marR="0" lvl="4" indent="-342900" algn="l" rtl="0">
              <a:lnSpc>
                <a:spcPct val="100000"/>
              </a:lnSpc>
              <a:spcBef>
                <a:spcPts val="0"/>
              </a:spcBef>
              <a:spcAft>
                <a:spcPts val="0"/>
              </a:spcAft>
              <a:buClr>
                <a:schemeClr val="lt1"/>
              </a:buClr>
              <a:buSzPts val="1800"/>
              <a:buFont typeface="Franklin Gothic"/>
              <a:buNone/>
              <a:defRPr sz="1800" b="0" i="1" u="none" strike="noStrike" cap="none">
                <a:solidFill>
                  <a:schemeClr val="lt1"/>
                </a:solidFill>
                <a:latin typeface="Franklin Gothic"/>
                <a:ea typeface="Franklin Gothic"/>
                <a:cs typeface="Franklin Gothic"/>
                <a:sym typeface="Franklin Gothic"/>
              </a:defRPr>
            </a:lvl5pPr>
            <a:lvl6pPr marL="2743200" marR="0" lvl="5" indent="-3302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6pPr>
            <a:lvl7pPr marL="3200400" marR="0" lvl="6"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7pPr>
            <a:lvl8pPr marL="3657600" marR="0" lvl="7"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8pPr>
            <a:lvl9pPr marL="4114800" marR="0" lvl="8" indent="-317500" algn="l" rtl="0">
              <a:lnSpc>
                <a:spcPct val="100000"/>
              </a:lnSpc>
              <a:spcBef>
                <a:spcPts val="0"/>
              </a:spcBef>
              <a:spcAft>
                <a:spcPts val="0"/>
              </a:spcAft>
              <a:buClr>
                <a:schemeClr val="lt1"/>
              </a:buClr>
              <a:buSzPts val="1800"/>
              <a:buFont typeface="Franklin Gothic"/>
              <a:buNone/>
              <a:defRPr sz="1800" b="0" i="0" u="none" strike="noStrike" cap="none">
                <a:solidFill>
                  <a:schemeClr val="lt1"/>
                </a:solidFill>
                <a:latin typeface="Franklin Gothic"/>
                <a:ea typeface="Franklin Gothic"/>
                <a:cs typeface="Franklin Gothic"/>
                <a:sym typeface="Franklin Gothic"/>
              </a:defRPr>
            </a:lvl9pPr>
          </a:lstStyle>
          <a:p>
            <a:r>
              <a:rPr lang="en-US" sz="6000" b="1" dirty="0">
                <a:solidFill>
                  <a:srgbClr val="E46E20"/>
                </a:solidFill>
              </a:rPr>
              <a:t>Writing Introductions</a:t>
            </a:r>
          </a:p>
        </p:txBody>
      </p:sp>
      <p:sp>
        <p:nvSpPr>
          <p:cNvPr id="3" name="TextBox 2">
            <a:extLst>
              <a:ext uri="{FF2B5EF4-FFF2-40B4-BE49-F238E27FC236}">
                <a16:creationId xmlns:a16="http://schemas.microsoft.com/office/drawing/2014/main" id="{688C7607-9A65-2565-C3EA-0532AF3B235E}"/>
              </a:ext>
            </a:extLst>
          </p:cNvPr>
          <p:cNvSpPr txBox="1"/>
          <p:nvPr/>
        </p:nvSpPr>
        <p:spPr>
          <a:xfrm>
            <a:off x="237868" y="2033434"/>
            <a:ext cx="8906132" cy="523220"/>
          </a:xfrm>
          <a:prstGeom prst="rect">
            <a:avLst/>
          </a:prstGeom>
          <a:noFill/>
          <a:ln>
            <a:noFill/>
          </a:ln>
        </p:spPr>
        <p:txBody>
          <a:bodyPr wrap="square">
            <a:spAutoFit/>
          </a:bodyPr>
          <a:lstStyle/>
          <a:p>
            <a:r>
              <a:rPr lang="en-US" dirty="0"/>
              <a:t>This presentation is CC-BY and must include proper citation &amp; </a:t>
            </a:r>
            <a:r>
              <a:rPr lang="en-US" dirty="0" err="1"/>
              <a:t>doi</a:t>
            </a:r>
            <a:r>
              <a:rPr lang="en-US" dirty="0"/>
              <a:t>. Individual images and examples in the presentation are not CC-BY. Blue </a:t>
            </a:r>
            <a:r>
              <a:rPr lang="en-US" dirty="0" err="1"/>
              <a:t>dino</a:t>
            </a:r>
            <a:r>
              <a:rPr lang="en-US" dirty="0"/>
              <a:t> is a GWL icon.</a:t>
            </a:r>
          </a:p>
        </p:txBody>
      </p:sp>
    </p:spTree>
    <p:extLst>
      <p:ext uri="{BB962C8B-B14F-4D97-AF65-F5344CB8AC3E}">
        <p14:creationId xmlns:p14="http://schemas.microsoft.com/office/powerpoint/2010/main" val="42005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F50-B01F-304E-967D-F838F7B61BB3}"/>
              </a:ext>
            </a:extLst>
          </p:cNvPr>
          <p:cNvSpPr>
            <a:spLocks noGrp="1"/>
          </p:cNvSpPr>
          <p:nvPr>
            <p:ph type="title"/>
          </p:nvPr>
        </p:nvSpPr>
        <p:spPr/>
        <p:txBody>
          <a:bodyPr/>
          <a:lstStyle/>
          <a:p>
            <a:r>
              <a:rPr lang="en-US" dirty="0"/>
              <a:t>Think about the reader</a:t>
            </a:r>
          </a:p>
        </p:txBody>
      </p:sp>
      <p:sp>
        <p:nvSpPr>
          <p:cNvPr id="3" name="Text Placeholder 2">
            <a:extLst>
              <a:ext uri="{FF2B5EF4-FFF2-40B4-BE49-F238E27FC236}">
                <a16:creationId xmlns:a16="http://schemas.microsoft.com/office/drawing/2014/main" id="{BB10F8D3-37D7-354A-AF7B-82DC6F89E6C6}"/>
              </a:ext>
            </a:extLst>
          </p:cNvPr>
          <p:cNvSpPr>
            <a:spLocks noGrp="1"/>
          </p:cNvSpPr>
          <p:nvPr>
            <p:ph type="body" idx="1"/>
          </p:nvPr>
        </p:nvSpPr>
        <p:spPr>
          <a:xfrm>
            <a:off x="247437" y="748552"/>
            <a:ext cx="8601140" cy="635400"/>
          </a:xfrm>
        </p:spPr>
        <p:txBody>
          <a:bodyPr/>
          <a:lstStyle/>
          <a:p>
            <a:r>
              <a:rPr lang="en-US" dirty="0">
                <a:solidFill>
                  <a:srgbClr val="212D4A"/>
                </a:solidFill>
              </a:rPr>
              <a:t>To learn A, we did X. – </a:t>
            </a:r>
            <a:r>
              <a:rPr lang="en-US" dirty="0">
                <a:solidFill>
                  <a:srgbClr val="01579B"/>
                </a:solidFill>
              </a:rPr>
              <a:t>To patch the hole we applied a cement compound</a:t>
            </a:r>
          </a:p>
        </p:txBody>
      </p:sp>
      <p:sp>
        <p:nvSpPr>
          <p:cNvPr id="4" name="Text Placeholder 2">
            <a:extLst>
              <a:ext uri="{FF2B5EF4-FFF2-40B4-BE49-F238E27FC236}">
                <a16:creationId xmlns:a16="http://schemas.microsoft.com/office/drawing/2014/main" id="{5D91ECDA-0AC7-3A48-A8BF-C45592E9D5E9}"/>
              </a:ext>
            </a:extLst>
          </p:cNvPr>
          <p:cNvSpPr txBox="1">
            <a:spLocks/>
          </p:cNvSpPr>
          <p:nvPr/>
        </p:nvSpPr>
        <p:spPr>
          <a:xfrm>
            <a:off x="527564" y="1383952"/>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But why should I care about A?</a:t>
            </a:r>
          </a:p>
        </p:txBody>
      </p:sp>
      <p:sp>
        <p:nvSpPr>
          <p:cNvPr id="5" name="Text Placeholder 2">
            <a:extLst>
              <a:ext uri="{FF2B5EF4-FFF2-40B4-BE49-F238E27FC236}">
                <a16:creationId xmlns:a16="http://schemas.microsoft.com/office/drawing/2014/main" id="{06A7A7B1-515B-0D4E-A8FC-D39F1351E3FC}"/>
              </a:ext>
            </a:extLst>
          </p:cNvPr>
          <p:cNvSpPr txBox="1">
            <a:spLocks/>
          </p:cNvSpPr>
          <p:nvPr/>
        </p:nvSpPr>
        <p:spPr>
          <a:xfrm>
            <a:off x="247436" y="2019352"/>
            <a:ext cx="8601141"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If we know A, we can do B. – </a:t>
            </a:r>
            <a:r>
              <a:rPr lang="en-US" dirty="0">
                <a:solidFill>
                  <a:srgbClr val="01579B"/>
                </a:solidFill>
              </a:rPr>
              <a:t>patching the hole could restore the integrity of the wall.</a:t>
            </a:r>
          </a:p>
        </p:txBody>
      </p:sp>
      <p:sp>
        <p:nvSpPr>
          <p:cNvPr id="6" name="Text Placeholder 2">
            <a:extLst>
              <a:ext uri="{FF2B5EF4-FFF2-40B4-BE49-F238E27FC236}">
                <a16:creationId xmlns:a16="http://schemas.microsoft.com/office/drawing/2014/main" id="{D4AB166B-FCF8-FD4C-B1BC-B417D303C77F}"/>
              </a:ext>
            </a:extLst>
          </p:cNvPr>
          <p:cNvSpPr txBox="1">
            <a:spLocks/>
          </p:cNvSpPr>
          <p:nvPr/>
        </p:nvSpPr>
        <p:spPr>
          <a:xfrm>
            <a:off x="527564" y="2681357"/>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And B is important because?</a:t>
            </a:r>
          </a:p>
        </p:txBody>
      </p:sp>
      <p:sp>
        <p:nvSpPr>
          <p:cNvPr id="7" name="Text Placeholder 2">
            <a:extLst>
              <a:ext uri="{FF2B5EF4-FFF2-40B4-BE49-F238E27FC236}">
                <a16:creationId xmlns:a16="http://schemas.microsoft.com/office/drawing/2014/main" id="{C5B07E56-9EA4-5649-83A1-F6699157DB02}"/>
              </a:ext>
            </a:extLst>
          </p:cNvPr>
          <p:cNvSpPr txBox="1">
            <a:spLocks/>
          </p:cNvSpPr>
          <p:nvPr/>
        </p:nvSpPr>
        <p:spPr>
          <a:xfrm>
            <a:off x="247437" y="3233880"/>
            <a:ext cx="869961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B is an important part of familiar problem C. If we can B, we might actually be closer to solving C. – </a:t>
            </a:r>
            <a:r>
              <a:rPr lang="en-US" dirty="0">
                <a:solidFill>
                  <a:srgbClr val="01579B"/>
                </a:solidFill>
              </a:rPr>
              <a:t>restoring the integrity of the wall is necessary to keep the town from flooding.</a:t>
            </a:r>
          </a:p>
        </p:txBody>
      </p:sp>
      <p:sp>
        <p:nvSpPr>
          <p:cNvPr id="8" name="Text Placeholder 2">
            <a:extLst>
              <a:ext uri="{FF2B5EF4-FFF2-40B4-BE49-F238E27FC236}">
                <a16:creationId xmlns:a16="http://schemas.microsoft.com/office/drawing/2014/main" id="{91A7889B-B899-2141-AD22-D083407A78E5}"/>
              </a:ext>
            </a:extLst>
          </p:cNvPr>
          <p:cNvSpPr txBox="1">
            <a:spLocks/>
          </p:cNvSpPr>
          <p:nvPr/>
        </p:nvSpPr>
        <p:spPr>
          <a:xfrm>
            <a:off x="247436" y="4341350"/>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Oh C! I know about C. You’re telling me your research might help us with part of C? Maybe I should hear more</a:t>
            </a:r>
          </a:p>
        </p:txBody>
      </p:sp>
    </p:spTree>
    <p:extLst>
      <p:ext uri="{BB962C8B-B14F-4D97-AF65-F5344CB8AC3E}">
        <p14:creationId xmlns:p14="http://schemas.microsoft.com/office/powerpoint/2010/main" val="6130387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E647-39B0-994D-80C8-B2654FEB7EA6}"/>
              </a:ext>
            </a:extLst>
          </p:cNvPr>
          <p:cNvSpPr>
            <a:spLocks noGrp="1"/>
          </p:cNvSpPr>
          <p:nvPr>
            <p:ph type="title"/>
          </p:nvPr>
        </p:nvSpPr>
        <p:spPr/>
        <p:txBody>
          <a:bodyPr/>
          <a:lstStyle/>
          <a:p>
            <a:r>
              <a:rPr lang="en-US" dirty="0"/>
              <a:t>What words to use?</a:t>
            </a:r>
          </a:p>
        </p:txBody>
      </p:sp>
      <p:sp>
        <p:nvSpPr>
          <p:cNvPr id="3" name="Text Placeholder 2">
            <a:extLst>
              <a:ext uri="{FF2B5EF4-FFF2-40B4-BE49-F238E27FC236}">
                <a16:creationId xmlns:a16="http://schemas.microsoft.com/office/drawing/2014/main" id="{21B49260-EDFD-2141-9DF2-F01576A0030B}"/>
              </a:ext>
            </a:extLst>
          </p:cNvPr>
          <p:cNvSpPr>
            <a:spLocks noGrp="1"/>
          </p:cNvSpPr>
          <p:nvPr>
            <p:ph type="body" idx="1"/>
          </p:nvPr>
        </p:nvSpPr>
        <p:spPr/>
        <p:txBody>
          <a:bodyPr/>
          <a:lstStyle/>
          <a:p>
            <a:r>
              <a:rPr lang="en-US" dirty="0">
                <a:hlinkClick r:id="rId3"/>
              </a:rPr>
              <a:t>Academic Phrasebank</a:t>
            </a:r>
            <a:r>
              <a:rPr lang="en-US" dirty="0"/>
              <a:t>-Examples of some of the phrases used in British dissertations organized according to the main sections of a research paper and the functions in academic writing</a:t>
            </a:r>
          </a:p>
          <a:p>
            <a:pPr lvl="1"/>
            <a:r>
              <a:rPr lang="en-US" dirty="0"/>
              <a:t>Free website, 5$ searchable pdf includes American English</a:t>
            </a:r>
          </a:p>
          <a:p>
            <a:endParaRPr lang="en-US" dirty="0"/>
          </a:p>
        </p:txBody>
      </p:sp>
    </p:spTree>
    <p:extLst>
      <p:ext uri="{BB962C8B-B14F-4D97-AF65-F5344CB8AC3E}">
        <p14:creationId xmlns:p14="http://schemas.microsoft.com/office/powerpoint/2010/main" val="26511171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A818-6C8C-AD45-8A74-9F362DBBD563}"/>
              </a:ext>
            </a:extLst>
          </p:cNvPr>
          <p:cNvSpPr>
            <a:spLocks noGrp="1"/>
          </p:cNvSpPr>
          <p:nvPr>
            <p:ph type="title"/>
          </p:nvPr>
        </p:nvSpPr>
        <p:spPr/>
        <p:txBody>
          <a:bodyPr/>
          <a:lstStyle/>
          <a:p>
            <a:r>
              <a:rPr lang="en-US" dirty="0"/>
              <a:t>Academic </a:t>
            </a:r>
            <a:r>
              <a:rPr lang="en-US" dirty="0" err="1"/>
              <a:t>Phrasebank</a:t>
            </a:r>
            <a:endParaRPr lang="en-US" dirty="0"/>
          </a:p>
        </p:txBody>
      </p:sp>
      <p:sp>
        <p:nvSpPr>
          <p:cNvPr id="3" name="Text Placeholder 2">
            <a:extLst>
              <a:ext uri="{FF2B5EF4-FFF2-40B4-BE49-F238E27FC236}">
                <a16:creationId xmlns:a16="http://schemas.microsoft.com/office/drawing/2014/main" id="{62221B26-DB46-CD47-8C7D-2EB56BAE9561}"/>
              </a:ext>
            </a:extLst>
          </p:cNvPr>
          <p:cNvSpPr>
            <a:spLocks noGrp="1"/>
          </p:cNvSpPr>
          <p:nvPr>
            <p:ph type="body" idx="1"/>
          </p:nvPr>
        </p:nvSpPr>
        <p:spPr/>
        <p:txBody>
          <a:body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22CCEBC7-0101-8C4C-A27E-2301A97EB8C8}"/>
              </a:ext>
            </a:extLst>
          </p:cNvPr>
          <p:cNvPicPr>
            <a:picLocks noChangeAspect="1"/>
          </p:cNvPicPr>
          <p:nvPr/>
        </p:nvPicPr>
        <p:blipFill>
          <a:blip r:embed="rId2"/>
          <a:stretch>
            <a:fillRect/>
          </a:stretch>
        </p:blipFill>
        <p:spPr>
          <a:xfrm>
            <a:off x="1572321" y="1205118"/>
            <a:ext cx="6213883" cy="3691232"/>
          </a:xfrm>
          <a:prstGeom prst="rect">
            <a:avLst/>
          </a:prstGeom>
        </p:spPr>
      </p:pic>
      <p:grpSp>
        <p:nvGrpSpPr>
          <p:cNvPr id="11" name="Group 10">
            <a:extLst>
              <a:ext uri="{FF2B5EF4-FFF2-40B4-BE49-F238E27FC236}">
                <a16:creationId xmlns:a16="http://schemas.microsoft.com/office/drawing/2014/main" id="{F2D8C561-D295-2747-8BCE-72010B59CF3B}"/>
              </a:ext>
            </a:extLst>
          </p:cNvPr>
          <p:cNvGrpSpPr/>
          <p:nvPr/>
        </p:nvGrpSpPr>
        <p:grpSpPr>
          <a:xfrm>
            <a:off x="-526226" y="2561182"/>
            <a:ext cx="2296655" cy="1832397"/>
            <a:chOff x="-526226" y="2561182"/>
            <a:chExt cx="2296655" cy="1832397"/>
          </a:xfrm>
        </p:grpSpPr>
        <p:sp>
          <p:nvSpPr>
            <p:cNvPr id="7" name="TextBox 6">
              <a:extLst>
                <a:ext uri="{FF2B5EF4-FFF2-40B4-BE49-F238E27FC236}">
                  <a16:creationId xmlns:a16="http://schemas.microsoft.com/office/drawing/2014/main" id="{4CB4F86C-8A49-CF4F-81E3-1F717800820C}"/>
                </a:ext>
              </a:extLst>
            </p:cNvPr>
            <p:cNvSpPr txBox="1"/>
            <p:nvPr/>
          </p:nvSpPr>
          <p:spPr>
            <a:xfrm>
              <a:off x="-526226" y="3050734"/>
              <a:ext cx="1674800" cy="615523"/>
            </a:xfrm>
            <a:prstGeom prst="rect">
              <a:avLst/>
            </a:prstGeom>
            <a:noFill/>
            <a:ln>
              <a:noFill/>
            </a:ln>
          </p:spPr>
          <p:txBody>
            <a:bodyPr spcFirstLastPara="1" wrap="square" lIns="91425" tIns="91425" rIns="91425" bIns="91425" rtlCol="0" anchor="b" anchorCtr="0">
              <a:spAutoFit/>
            </a:bodyPr>
            <a:lstStyle/>
            <a:p>
              <a:pPr algn="r"/>
              <a:r>
                <a:rPr lang="en-US" b="1" dirty="0">
                  <a:solidFill>
                    <a:srgbClr val="01579B"/>
                  </a:solidFill>
                </a:rPr>
                <a:t>General functions</a:t>
              </a:r>
            </a:p>
          </p:txBody>
        </p:sp>
        <p:sp>
          <p:nvSpPr>
            <p:cNvPr id="8" name="Left Brace 7">
              <a:extLst>
                <a:ext uri="{FF2B5EF4-FFF2-40B4-BE49-F238E27FC236}">
                  <a16:creationId xmlns:a16="http://schemas.microsoft.com/office/drawing/2014/main" id="{FA4B12E9-6BDB-A149-83AB-6208F6AEF018}"/>
                </a:ext>
              </a:extLst>
            </p:cNvPr>
            <p:cNvSpPr/>
            <p:nvPr/>
          </p:nvSpPr>
          <p:spPr>
            <a:xfrm>
              <a:off x="1145961" y="2561182"/>
              <a:ext cx="624468" cy="1832397"/>
            </a:xfrm>
            <a:prstGeom prst="leftBrace">
              <a:avLst>
                <a:gd name="adj1" fmla="val 8333"/>
                <a:gd name="adj2" fmla="val 43914"/>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C836869-D904-E04C-8E53-47548F7C9324}"/>
              </a:ext>
            </a:extLst>
          </p:cNvPr>
          <p:cNvGrpSpPr/>
          <p:nvPr/>
        </p:nvGrpSpPr>
        <p:grpSpPr>
          <a:xfrm>
            <a:off x="1770429" y="846436"/>
            <a:ext cx="6371326" cy="966127"/>
            <a:chOff x="1770429" y="846436"/>
            <a:chExt cx="6371326" cy="966127"/>
          </a:xfrm>
        </p:grpSpPr>
        <p:sp>
          <p:nvSpPr>
            <p:cNvPr id="6" name="TextBox 5">
              <a:extLst>
                <a:ext uri="{FF2B5EF4-FFF2-40B4-BE49-F238E27FC236}">
                  <a16:creationId xmlns:a16="http://schemas.microsoft.com/office/drawing/2014/main" id="{8E39DD7A-FA01-2840-82EA-F73F99258E44}"/>
                </a:ext>
              </a:extLst>
            </p:cNvPr>
            <p:cNvSpPr txBox="1"/>
            <p:nvPr/>
          </p:nvSpPr>
          <p:spPr>
            <a:xfrm>
              <a:off x="4369990" y="846436"/>
              <a:ext cx="3771765" cy="400079"/>
            </a:xfrm>
            <a:prstGeom prst="rect">
              <a:avLst/>
            </a:prstGeom>
            <a:noFill/>
            <a:ln>
              <a:noFill/>
            </a:ln>
          </p:spPr>
          <p:txBody>
            <a:bodyPr spcFirstLastPara="1" wrap="square" lIns="91425" tIns="91425" rIns="91425" bIns="91425" rtlCol="0" anchor="b" anchorCtr="0">
              <a:spAutoFit/>
            </a:bodyPr>
            <a:lstStyle/>
            <a:p>
              <a:pPr algn="r"/>
              <a:r>
                <a:rPr lang="en-US" b="1" dirty="0">
                  <a:solidFill>
                    <a:srgbClr val="01579B"/>
                  </a:solidFill>
                </a:rPr>
                <a:t>Phrases by article section &amp; function</a:t>
              </a:r>
            </a:p>
          </p:txBody>
        </p:sp>
        <p:sp>
          <p:nvSpPr>
            <p:cNvPr id="9" name="Left Brace 8">
              <a:extLst>
                <a:ext uri="{FF2B5EF4-FFF2-40B4-BE49-F238E27FC236}">
                  <a16:creationId xmlns:a16="http://schemas.microsoft.com/office/drawing/2014/main" id="{C6B0F285-C2E0-944A-BBD1-ECE2EB09B0DC}"/>
                </a:ext>
              </a:extLst>
            </p:cNvPr>
            <p:cNvSpPr/>
            <p:nvPr/>
          </p:nvSpPr>
          <p:spPr>
            <a:xfrm rot="5400000">
              <a:off x="4420152" y="-1461628"/>
              <a:ext cx="624468" cy="5923914"/>
            </a:xfrm>
            <a:prstGeom prst="leftBrace">
              <a:avLst>
                <a:gd name="adj1" fmla="val 8333"/>
                <a:gd name="adj2" fmla="val 297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733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4984-FD0D-8543-88D9-71F35DC44B04}"/>
              </a:ext>
            </a:extLst>
          </p:cNvPr>
          <p:cNvSpPr>
            <a:spLocks noGrp="1"/>
          </p:cNvSpPr>
          <p:nvPr>
            <p:ph type="title"/>
          </p:nvPr>
        </p:nvSpPr>
        <p:spPr/>
        <p:txBody>
          <a:bodyPr/>
          <a:lstStyle/>
          <a:p>
            <a:r>
              <a:rPr lang="en-US" dirty="0"/>
              <a:t>Academic </a:t>
            </a:r>
            <a:r>
              <a:rPr lang="en-US" dirty="0" err="1"/>
              <a:t>Phrasebank</a:t>
            </a:r>
            <a:endParaRPr lang="en-US" dirty="0"/>
          </a:p>
        </p:txBody>
      </p:sp>
      <p:sp>
        <p:nvSpPr>
          <p:cNvPr id="3" name="Text Placeholder 2">
            <a:extLst>
              <a:ext uri="{FF2B5EF4-FFF2-40B4-BE49-F238E27FC236}">
                <a16:creationId xmlns:a16="http://schemas.microsoft.com/office/drawing/2014/main" id="{383BE56E-AB34-D345-948F-CEB07EF66737}"/>
              </a:ext>
            </a:extLst>
          </p:cNvPr>
          <p:cNvSpPr>
            <a:spLocks noGrp="1"/>
          </p:cNvSpPr>
          <p:nvPr>
            <p:ph type="body"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4CA53730-0F8E-7641-A44F-D2922A6045E5}"/>
              </a:ext>
            </a:extLst>
          </p:cNvPr>
          <p:cNvPicPr>
            <a:picLocks noChangeAspect="1"/>
          </p:cNvPicPr>
          <p:nvPr/>
        </p:nvPicPr>
        <p:blipFill>
          <a:blip r:embed="rId3"/>
          <a:stretch>
            <a:fillRect/>
          </a:stretch>
        </p:blipFill>
        <p:spPr>
          <a:xfrm>
            <a:off x="2724714" y="802150"/>
            <a:ext cx="6003036" cy="4710939"/>
          </a:xfrm>
          <a:prstGeom prst="rect">
            <a:avLst/>
          </a:prstGeom>
        </p:spPr>
      </p:pic>
    </p:spTree>
    <p:extLst>
      <p:ext uri="{BB962C8B-B14F-4D97-AF65-F5344CB8AC3E}">
        <p14:creationId xmlns:p14="http://schemas.microsoft.com/office/powerpoint/2010/main" val="37400657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D6DD-FF09-2840-916D-2441CA1FB195}"/>
              </a:ext>
            </a:extLst>
          </p:cNvPr>
          <p:cNvSpPr>
            <a:spLocks noGrp="1"/>
          </p:cNvSpPr>
          <p:nvPr>
            <p:ph type="title"/>
          </p:nvPr>
        </p:nvSpPr>
        <p:spPr/>
        <p:txBody>
          <a:bodyPr/>
          <a:lstStyle/>
          <a:p>
            <a:r>
              <a:rPr lang="en-US" dirty="0"/>
              <a:t>Resources to Help</a:t>
            </a:r>
          </a:p>
        </p:txBody>
      </p:sp>
      <p:sp>
        <p:nvSpPr>
          <p:cNvPr id="3" name="Text Placeholder 2">
            <a:extLst>
              <a:ext uri="{FF2B5EF4-FFF2-40B4-BE49-F238E27FC236}">
                <a16:creationId xmlns:a16="http://schemas.microsoft.com/office/drawing/2014/main" id="{089603AC-2472-2A45-BAE6-72FA412D8474}"/>
              </a:ext>
            </a:extLst>
          </p:cNvPr>
          <p:cNvSpPr>
            <a:spLocks noGrp="1"/>
          </p:cNvSpPr>
          <p:nvPr>
            <p:ph type="body" idx="1"/>
          </p:nvPr>
        </p:nvSpPr>
        <p:spPr/>
        <p:txBody>
          <a:bodyPr/>
          <a:lstStyle/>
          <a:p>
            <a:r>
              <a:rPr lang="en-US" dirty="0"/>
              <a:t>Writing in Boxes</a:t>
            </a:r>
          </a:p>
          <a:p>
            <a:r>
              <a:rPr lang="en-US" dirty="0"/>
              <a:t>Pdfs &amp; web pages, books</a:t>
            </a:r>
          </a:p>
          <a:p>
            <a:r>
              <a:rPr lang="en-US" dirty="0"/>
              <a:t>See resources at the very end of slide deck on</a:t>
            </a:r>
          </a:p>
          <a:p>
            <a:pPr lvl="1"/>
            <a:r>
              <a:rPr lang="en-US" dirty="0"/>
              <a:t>Intros</a:t>
            </a:r>
          </a:p>
          <a:p>
            <a:pPr lvl="1"/>
            <a:r>
              <a:rPr lang="en-US" dirty="0"/>
              <a:t>Lit reviews</a:t>
            </a:r>
          </a:p>
          <a:p>
            <a:pPr lvl="1"/>
            <a:r>
              <a:rPr lang="en-US" dirty="0"/>
              <a:t>Research article writing</a:t>
            </a:r>
          </a:p>
          <a:p>
            <a:pPr lvl="1"/>
            <a:r>
              <a:rPr lang="en-US" dirty="0"/>
              <a:t>Corpus software</a:t>
            </a:r>
          </a:p>
          <a:p>
            <a:endParaRPr lang="en-US" dirty="0"/>
          </a:p>
        </p:txBody>
      </p:sp>
    </p:spTree>
    <p:extLst>
      <p:ext uri="{BB962C8B-B14F-4D97-AF65-F5344CB8AC3E}">
        <p14:creationId xmlns:p14="http://schemas.microsoft.com/office/powerpoint/2010/main" val="39714608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BB9BEBAF-4514-C24E-B0D6-ADBE7FAA23CF}"/>
              </a:ext>
            </a:extLst>
          </p:cNvPr>
          <p:cNvPicPr>
            <a:picLocks noChangeAspect="1"/>
          </p:cNvPicPr>
          <p:nvPr/>
        </p:nvPicPr>
        <p:blipFill>
          <a:blip r:embed="rId3"/>
          <a:stretch>
            <a:fillRect/>
          </a:stretch>
        </p:blipFill>
        <p:spPr>
          <a:xfrm>
            <a:off x="235380" y="1100250"/>
            <a:ext cx="2516107" cy="3334797"/>
          </a:xfrm>
          <a:prstGeom prst="rect">
            <a:avLst/>
          </a:prstGeom>
        </p:spPr>
      </p:pic>
      <p:sp>
        <p:nvSpPr>
          <p:cNvPr id="2" name="Title 1">
            <a:extLst>
              <a:ext uri="{FF2B5EF4-FFF2-40B4-BE49-F238E27FC236}">
                <a16:creationId xmlns:a16="http://schemas.microsoft.com/office/drawing/2014/main" id="{2DF1E450-C843-394D-A6DC-47DF13888EC2}"/>
              </a:ext>
            </a:extLst>
          </p:cNvPr>
          <p:cNvSpPr>
            <a:spLocks noGrp="1"/>
          </p:cNvSpPr>
          <p:nvPr>
            <p:ph type="title"/>
          </p:nvPr>
        </p:nvSpPr>
        <p:spPr/>
        <p:txBody>
          <a:bodyPr/>
          <a:lstStyle/>
          <a:p>
            <a:r>
              <a:rPr lang="en-US" dirty="0"/>
              <a:t>Writing in Boxes - </a:t>
            </a:r>
            <a:r>
              <a:rPr lang="en-US" sz="1200" dirty="0">
                <a:hlinkClick r:id="rId4"/>
              </a:rPr>
              <a:t>https://jphmpdirect.com/elearning-module/</a:t>
            </a:r>
            <a:r>
              <a:rPr lang="en-US" sz="1200" dirty="0"/>
              <a:t> </a:t>
            </a:r>
          </a:p>
        </p:txBody>
      </p:sp>
      <p:pic>
        <p:nvPicPr>
          <p:cNvPr id="5" name="Picture 4" descr="Graphical user interface, application&#10;&#10;Description automatically generated">
            <a:extLst>
              <a:ext uri="{FF2B5EF4-FFF2-40B4-BE49-F238E27FC236}">
                <a16:creationId xmlns:a16="http://schemas.microsoft.com/office/drawing/2014/main" id="{471AFCD9-3A00-9B42-A755-A6EDE0F9A945}"/>
              </a:ext>
            </a:extLst>
          </p:cNvPr>
          <p:cNvPicPr>
            <a:picLocks noChangeAspect="1"/>
          </p:cNvPicPr>
          <p:nvPr/>
        </p:nvPicPr>
        <p:blipFill>
          <a:blip r:embed="rId5"/>
          <a:stretch>
            <a:fillRect/>
          </a:stretch>
        </p:blipFill>
        <p:spPr>
          <a:xfrm>
            <a:off x="2672861" y="966094"/>
            <a:ext cx="6235759" cy="3938374"/>
          </a:xfrm>
          <a:prstGeom prst="rect">
            <a:avLst/>
          </a:prstGeom>
        </p:spPr>
      </p:pic>
    </p:spTree>
    <p:extLst>
      <p:ext uri="{BB962C8B-B14F-4D97-AF65-F5344CB8AC3E}">
        <p14:creationId xmlns:p14="http://schemas.microsoft.com/office/powerpoint/2010/main" val="7880000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1077304-3EFD-774B-A095-C35FC32739A4}"/>
              </a:ext>
            </a:extLst>
          </p:cNvPr>
          <p:cNvSpPr/>
          <p:nvPr/>
        </p:nvSpPr>
        <p:spPr>
          <a:xfrm>
            <a:off x="5686123" y="484450"/>
            <a:ext cx="3041627" cy="47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37D7B-C1D9-2B4A-9788-9D4DAA3A5354}"/>
              </a:ext>
            </a:extLst>
          </p:cNvPr>
          <p:cNvSpPr>
            <a:spLocks noGrp="1"/>
          </p:cNvSpPr>
          <p:nvPr>
            <p:ph type="title"/>
          </p:nvPr>
        </p:nvSpPr>
        <p:spPr/>
        <p:txBody>
          <a:bodyPr/>
          <a:lstStyle/>
          <a:p>
            <a:r>
              <a:rPr lang="en-US" dirty="0"/>
              <a:t>Intros</a:t>
            </a:r>
          </a:p>
        </p:txBody>
      </p:sp>
      <p:sp>
        <p:nvSpPr>
          <p:cNvPr id="3" name="Text Placeholder 2">
            <a:extLst>
              <a:ext uri="{FF2B5EF4-FFF2-40B4-BE49-F238E27FC236}">
                <a16:creationId xmlns:a16="http://schemas.microsoft.com/office/drawing/2014/main" id="{3B14FEEB-83FA-0E45-8C0F-872FEB3675FC}"/>
              </a:ext>
            </a:extLst>
          </p:cNvPr>
          <p:cNvSpPr>
            <a:spLocks noGrp="1"/>
          </p:cNvSpPr>
          <p:nvPr>
            <p:ph type="body" idx="1"/>
          </p:nvPr>
        </p:nvSpPr>
        <p:spPr>
          <a:xfrm>
            <a:off x="654200" y="1100250"/>
            <a:ext cx="5441800" cy="3498000"/>
          </a:xfrm>
        </p:spPr>
        <p:txBody>
          <a:bodyPr/>
          <a:lstStyle/>
          <a:p>
            <a:r>
              <a:rPr lang="en-US" dirty="0"/>
              <a:t>Guide the reader from where they are to your study</a:t>
            </a:r>
          </a:p>
          <a:p>
            <a:endParaRPr lang="en-US" dirty="0"/>
          </a:p>
          <a:p>
            <a:r>
              <a:rPr lang="en-US" dirty="0"/>
              <a:t>Employ key strategies</a:t>
            </a:r>
          </a:p>
          <a:p>
            <a:pPr lvl="1"/>
            <a:r>
              <a:rPr lang="en-US" dirty="0"/>
              <a:t>Territory/context/situation</a:t>
            </a:r>
          </a:p>
          <a:p>
            <a:pPr lvl="1"/>
            <a:r>
              <a:rPr lang="en-US" dirty="0"/>
              <a:t>Niche/gap/problem</a:t>
            </a:r>
          </a:p>
          <a:p>
            <a:pPr lvl="1"/>
            <a:r>
              <a:rPr lang="en-US" dirty="0"/>
              <a:t>Occupy/fill/solve</a:t>
            </a:r>
          </a:p>
          <a:p>
            <a:pPr lvl="1"/>
            <a:endParaRPr lang="en-US" dirty="0"/>
          </a:p>
          <a:p>
            <a:r>
              <a:rPr lang="en-US" dirty="0"/>
              <a:t>Become part of the conversation</a:t>
            </a:r>
          </a:p>
        </p:txBody>
      </p:sp>
      <p:pic>
        <p:nvPicPr>
          <p:cNvPr id="4" name="Picture 3" descr="Map&#10;&#10;Description automatically generated">
            <a:extLst>
              <a:ext uri="{FF2B5EF4-FFF2-40B4-BE49-F238E27FC236}">
                <a16:creationId xmlns:a16="http://schemas.microsoft.com/office/drawing/2014/main" id="{A963CF43-5198-F843-9E90-21C2195980DB}"/>
              </a:ext>
            </a:extLst>
          </p:cNvPr>
          <p:cNvPicPr>
            <a:picLocks noChangeAspect="1"/>
          </p:cNvPicPr>
          <p:nvPr/>
        </p:nvPicPr>
        <p:blipFill>
          <a:blip r:embed="rId2"/>
          <a:stretch>
            <a:fillRect/>
          </a:stretch>
        </p:blipFill>
        <p:spPr>
          <a:xfrm>
            <a:off x="6575066" y="3140976"/>
            <a:ext cx="1951589" cy="1814270"/>
          </a:xfrm>
          <a:prstGeom prst="rect">
            <a:avLst/>
          </a:prstGeom>
        </p:spPr>
      </p:pic>
      <p:grpSp>
        <p:nvGrpSpPr>
          <p:cNvPr id="8" name="Group 7">
            <a:extLst>
              <a:ext uri="{FF2B5EF4-FFF2-40B4-BE49-F238E27FC236}">
                <a16:creationId xmlns:a16="http://schemas.microsoft.com/office/drawing/2014/main" id="{721CA5D6-C67C-CF4E-A496-C07E4B409D8D}"/>
              </a:ext>
            </a:extLst>
          </p:cNvPr>
          <p:cNvGrpSpPr/>
          <p:nvPr/>
        </p:nvGrpSpPr>
        <p:grpSpPr>
          <a:xfrm>
            <a:off x="6316298" y="470175"/>
            <a:ext cx="1449999" cy="1937959"/>
            <a:chOff x="3771358" y="1592681"/>
            <a:chExt cx="1449999" cy="1937959"/>
          </a:xfrm>
        </p:grpSpPr>
        <p:sp>
          <p:nvSpPr>
            <p:cNvPr id="5" name="Subtitle 2">
              <a:extLst>
                <a:ext uri="{FF2B5EF4-FFF2-40B4-BE49-F238E27FC236}">
                  <a16:creationId xmlns:a16="http://schemas.microsoft.com/office/drawing/2014/main" id="{17B29C58-82BB-364D-9E2C-9A7A5E1776EC}"/>
                </a:ext>
              </a:extLst>
            </p:cNvPr>
            <p:cNvSpPr txBox="1">
              <a:spLocks/>
            </p:cNvSpPr>
            <p:nvPr/>
          </p:nvSpPr>
          <p:spPr>
            <a:xfrm>
              <a:off x="3771359" y="1592681"/>
              <a:ext cx="1449997"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pPr marL="76200" indent="0" algn="ctr">
                <a:buNone/>
              </a:pPr>
              <a:r>
                <a:rPr lang="en-US" sz="2000" dirty="0"/>
                <a:t>Reader</a:t>
              </a:r>
            </a:p>
          </p:txBody>
        </p:sp>
        <p:sp>
          <p:nvSpPr>
            <p:cNvPr id="6" name="Triangle 5">
              <a:extLst>
                <a:ext uri="{FF2B5EF4-FFF2-40B4-BE49-F238E27FC236}">
                  <a16:creationId xmlns:a16="http://schemas.microsoft.com/office/drawing/2014/main" id="{333D3C9F-54DD-9348-81B6-A9267FBEFE86}"/>
                </a:ext>
              </a:extLst>
            </p:cNvPr>
            <p:cNvSpPr/>
            <p:nvPr/>
          </p:nvSpPr>
          <p:spPr>
            <a:xfrm rot="10800000">
              <a:off x="3771361" y="2082831"/>
              <a:ext cx="1449996" cy="12302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4E436C0A-2B8E-D14A-ABD8-D180B1DAB5C4}"/>
                </a:ext>
              </a:extLst>
            </p:cNvPr>
            <p:cNvSpPr txBox="1">
              <a:spLocks/>
            </p:cNvSpPr>
            <p:nvPr/>
          </p:nvSpPr>
          <p:spPr>
            <a:xfrm>
              <a:off x="3771358" y="3284433"/>
              <a:ext cx="1449997" cy="24620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t>Your study</a:t>
              </a:r>
            </a:p>
          </p:txBody>
        </p:sp>
      </p:grpSp>
      <p:grpSp>
        <p:nvGrpSpPr>
          <p:cNvPr id="29" name="Group 28">
            <a:extLst>
              <a:ext uri="{FF2B5EF4-FFF2-40B4-BE49-F238E27FC236}">
                <a16:creationId xmlns:a16="http://schemas.microsoft.com/office/drawing/2014/main" id="{33D398C6-C277-8541-8AAB-328F76BAC540}"/>
              </a:ext>
            </a:extLst>
          </p:cNvPr>
          <p:cNvGrpSpPr/>
          <p:nvPr/>
        </p:nvGrpSpPr>
        <p:grpSpPr>
          <a:xfrm>
            <a:off x="5435006" y="2652091"/>
            <a:ext cx="488716" cy="1593403"/>
            <a:chOff x="4070683" y="2287009"/>
            <a:chExt cx="488716" cy="1593403"/>
          </a:xfrm>
        </p:grpSpPr>
        <p:sp>
          <p:nvSpPr>
            <p:cNvPr id="10" name="Smiley Face 9">
              <a:extLst>
                <a:ext uri="{FF2B5EF4-FFF2-40B4-BE49-F238E27FC236}">
                  <a16:creationId xmlns:a16="http://schemas.microsoft.com/office/drawing/2014/main" id="{75035ADB-C6B4-374E-90EF-CCE3056796F1}"/>
                </a:ext>
              </a:extLst>
            </p:cNvPr>
            <p:cNvSpPr/>
            <p:nvPr/>
          </p:nvSpPr>
          <p:spPr>
            <a:xfrm>
              <a:off x="4103255" y="2287009"/>
              <a:ext cx="380446" cy="406644"/>
            </a:xfrm>
            <a:prstGeom prst="smileyFac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A2BC9D2-7357-4A4E-A4A1-6DB0485A9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4070683" y="2849250"/>
              <a:ext cx="445589" cy="437907"/>
            </a:xfrm>
            <a:prstGeom prst="rect">
              <a:avLst/>
            </a:prstGeom>
          </p:spPr>
        </p:pic>
        <p:grpSp>
          <p:nvGrpSpPr>
            <p:cNvPr id="12" name="Group 11">
              <a:extLst>
                <a:ext uri="{FF2B5EF4-FFF2-40B4-BE49-F238E27FC236}">
                  <a16:creationId xmlns:a16="http://schemas.microsoft.com/office/drawing/2014/main" id="{C4382C83-25F5-2D40-A902-8629639255EB}"/>
                </a:ext>
              </a:extLst>
            </p:cNvPr>
            <p:cNvGrpSpPr/>
            <p:nvPr/>
          </p:nvGrpSpPr>
          <p:grpSpPr>
            <a:xfrm>
              <a:off x="4113810" y="3442505"/>
              <a:ext cx="445589" cy="437907"/>
              <a:chOff x="6209958" y="1464906"/>
              <a:chExt cx="2137387" cy="2109728"/>
            </a:xfrm>
          </p:grpSpPr>
          <p:grpSp>
            <p:nvGrpSpPr>
              <p:cNvPr id="13" name="Group 12">
                <a:extLst>
                  <a:ext uri="{FF2B5EF4-FFF2-40B4-BE49-F238E27FC236}">
                    <a16:creationId xmlns:a16="http://schemas.microsoft.com/office/drawing/2014/main" id="{0FF15C08-5F80-F94C-A303-9DC3EFEC5B24}"/>
                  </a:ext>
                </a:extLst>
              </p:cNvPr>
              <p:cNvGrpSpPr/>
              <p:nvPr/>
            </p:nvGrpSpPr>
            <p:grpSpPr>
              <a:xfrm>
                <a:off x="6742444" y="2051132"/>
                <a:ext cx="978266" cy="1523502"/>
                <a:chOff x="6611815" y="1153551"/>
                <a:chExt cx="1336431" cy="2327777"/>
              </a:xfrm>
            </p:grpSpPr>
            <p:sp>
              <p:nvSpPr>
                <p:cNvPr id="21" name="Freeform 20">
                  <a:extLst>
                    <a:ext uri="{FF2B5EF4-FFF2-40B4-BE49-F238E27FC236}">
                      <a16:creationId xmlns:a16="http://schemas.microsoft.com/office/drawing/2014/main" id="{903B9A28-514E-C547-88D3-A8F2A15BE790}"/>
                    </a:ext>
                  </a:extLst>
                </p:cNvPr>
                <p:cNvSpPr/>
                <p:nvPr/>
              </p:nvSpPr>
              <p:spPr>
                <a:xfrm>
                  <a:off x="6611815" y="1153551"/>
                  <a:ext cx="1336431" cy="2025747"/>
                </a:xfrm>
                <a:custGeom>
                  <a:avLst/>
                  <a:gdLst>
                    <a:gd name="connsiteX0" fmla="*/ 365760 w 1336431"/>
                    <a:gd name="connsiteY0" fmla="*/ 1899138 h 2025747"/>
                    <a:gd name="connsiteX1" fmla="*/ 323557 w 1336431"/>
                    <a:gd name="connsiteY1" fmla="*/ 1631852 h 2025747"/>
                    <a:gd name="connsiteX2" fmla="*/ 309490 w 1336431"/>
                    <a:gd name="connsiteY2" fmla="*/ 1575581 h 2025747"/>
                    <a:gd name="connsiteX3" fmla="*/ 281354 w 1336431"/>
                    <a:gd name="connsiteY3" fmla="*/ 1491175 h 2025747"/>
                    <a:gd name="connsiteX4" fmla="*/ 239151 w 1336431"/>
                    <a:gd name="connsiteY4" fmla="*/ 1350498 h 2025747"/>
                    <a:gd name="connsiteX5" fmla="*/ 196948 w 1336431"/>
                    <a:gd name="connsiteY5" fmla="*/ 1308295 h 2025747"/>
                    <a:gd name="connsiteX6" fmla="*/ 154745 w 1336431"/>
                    <a:gd name="connsiteY6" fmla="*/ 1223889 h 2025747"/>
                    <a:gd name="connsiteX7" fmla="*/ 140677 w 1336431"/>
                    <a:gd name="connsiteY7" fmla="*/ 1181686 h 2025747"/>
                    <a:gd name="connsiteX8" fmla="*/ 112542 w 1336431"/>
                    <a:gd name="connsiteY8" fmla="*/ 1139483 h 2025747"/>
                    <a:gd name="connsiteX9" fmla="*/ 84407 w 1336431"/>
                    <a:gd name="connsiteY9" fmla="*/ 1055077 h 2025747"/>
                    <a:gd name="connsiteX10" fmla="*/ 56271 w 1336431"/>
                    <a:gd name="connsiteY10" fmla="*/ 1012874 h 2025747"/>
                    <a:gd name="connsiteX11" fmla="*/ 28136 w 1336431"/>
                    <a:gd name="connsiteY11" fmla="*/ 900332 h 2025747"/>
                    <a:gd name="connsiteX12" fmla="*/ 0 w 1336431"/>
                    <a:gd name="connsiteY12" fmla="*/ 745587 h 2025747"/>
                    <a:gd name="connsiteX13" fmla="*/ 14068 w 1336431"/>
                    <a:gd name="connsiteY13" fmla="*/ 520504 h 2025747"/>
                    <a:gd name="connsiteX14" fmla="*/ 42203 w 1336431"/>
                    <a:gd name="connsiteY14" fmla="*/ 436098 h 2025747"/>
                    <a:gd name="connsiteX15" fmla="*/ 98474 w 1336431"/>
                    <a:gd name="connsiteY15" fmla="*/ 379827 h 2025747"/>
                    <a:gd name="connsiteX16" fmla="*/ 126610 w 1336431"/>
                    <a:gd name="connsiteY16" fmla="*/ 351692 h 2025747"/>
                    <a:gd name="connsiteX17" fmla="*/ 140677 w 1336431"/>
                    <a:gd name="connsiteY17" fmla="*/ 309489 h 2025747"/>
                    <a:gd name="connsiteX18" fmla="*/ 196948 w 1336431"/>
                    <a:gd name="connsiteY18" fmla="*/ 253218 h 2025747"/>
                    <a:gd name="connsiteX19" fmla="*/ 239151 w 1336431"/>
                    <a:gd name="connsiteY19" fmla="*/ 211015 h 2025747"/>
                    <a:gd name="connsiteX20" fmla="*/ 295422 w 1336431"/>
                    <a:gd name="connsiteY20" fmla="*/ 154744 h 2025747"/>
                    <a:gd name="connsiteX21" fmla="*/ 337625 w 1336431"/>
                    <a:gd name="connsiteY21" fmla="*/ 112541 h 2025747"/>
                    <a:gd name="connsiteX22" fmla="*/ 422031 w 1336431"/>
                    <a:gd name="connsiteY22" fmla="*/ 56271 h 2025747"/>
                    <a:gd name="connsiteX23" fmla="*/ 464234 w 1336431"/>
                    <a:gd name="connsiteY23" fmla="*/ 28135 h 2025747"/>
                    <a:gd name="connsiteX24" fmla="*/ 548640 w 1336431"/>
                    <a:gd name="connsiteY24" fmla="*/ 0 h 2025747"/>
                    <a:gd name="connsiteX25" fmla="*/ 872197 w 1336431"/>
                    <a:gd name="connsiteY25" fmla="*/ 14067 h 2025747"/>
                    <a:gd name="connsiteX26" fmla="*/ 956603 w 1336431"/>
                    <a:gd name="connsiteY26" fmla="*/ 42203 h 2025747"/>
                    <a:gd name="connsiteX27" fmla="*/ 1055077 w 1336431"/>
                    <a:gd name="connsiteY27" fmla="*/ 70338 h 2025747"/>
                    <a:gd name="connsiteX28" fmla="*/ 1083213 w 1336431"/>
                    <a:gd name="connsiteY28" fmla="*/ 98474 h 2025747"/>
                    <a:gd name="connsiteX29" fmla="*/ 1125416 w 1336431"/>
                    <a:gd name="connsiteY29" fmla="*/ 126609 h 2025747"/>
                    <a:gd name="connsiteX30" fmla="*/ 1139483 w 1336431"/>
                    <a:gd name="connsiteY30" fmla="*/ 168812 h 2025747"/>
                    <a:gd name="connsiteX31" fmla="*/ 1167619 w 1336431"/>
                    <a:gd name="connsiteY31" fmla="*/ 196947 h 2025747"/>
                    <a:gd name="connsiteX32" fmla="*/ 1181687 w 1336431"/>
                    <a:gd name="connsiteY32" fmla="*/ 239151 h 2025747"/>
                    <a:gd name="connsiteX33" fmla="*/ 1266093 w 1336431"/>
                    <a:gd name="connsiteY33" fmla="*/ 351692 h 2025747"/>
                    <a:gd name="connsiteX34" fmla="*/ 1308296 w 1336431"/>
                    <a:gd name="connsiteY34" fmla="*/ 422031 h 2025747"/>
                    <a:gd name="connsiteX35" fmla="*/ 1336431 w 1336431"/>
                    <a:gd name="connsiteY35" fmla="*/ 520504 h 2025747"/>
                    <a:gd name="connsiteX36" fmla="*/ 1322363 w 1336431"/>
                    <a:gd name="connsiteY36" fmla="*/ 801858 h 2025747"/>
                    <a:gd name="connsiteX37" fmla="*/ 1280160 w 1336431"/>
                    <a:gd name="connsiteY37" fmla="*/ 942535 h 2025747"/>
                    <a:gd name="connsiteX38" fmla="*/ 1266093 w 1336431"/>
                    <a:gd name="connsiteY38" fmla="*/ 984738 h 2025747"/>
                    <a:gd name="connsiteX39" fmla="*/ 1209822 w 1336431"/>
                    <a:gd name="connsiteY39" fmla="*/ 1069144 h 2025747"/>
                    <a:gd name="connsiteX40" fmla="*/ 1181687 w 1336431"/>
                    <a:gd name="connsiteY40" fmla="*/ 1111347 h 2025747"/>
                    <a:gd name="connsiteX41" fmla="*/ 1153551 w 1336431"/>
                    <a:gd name="connsiteY41" fmla="*/ 1139483 h 2025747"/>
                    <a:gd name="connsiteX42" fmla="*/ 1097280 w 1336431"/>
                    <a:gd name="connsiteY42" fmla="*/ 1223889 h 2025747"/>
                    <a:gd name="connsiteX43" fmla="*/ 1026942 w 1336431"/>
                    <a:gd name="connsiteY43" fmla="*/ 1322363 h 2025747"/>
                    <a:gd name="connsiteX44" fmla="*/ 970671 w 1336431"/>
                    <a:gd name="connsiteY44" fmla="*/ 1392701 h 2025747"/>
                    <a:gd name="connsiteX45" fmla="*/ 928468 w 1336431"/>
                    <a:gd name="connsiteY45" fmla="*/ 1463040 h 2025747"/>
                    <a:gd name="connsiteX46" fmla="*/ 914400 w 1336431"/>
                    <a:gd name="connsiteY46" fmla="*/ 1505243 h 2025747"/>
                    <a:gd name="connsiteX47" fmla="*/ 886265 w 1336431"/>
                    <a:gd name="connsiteY47" fmla="*/ 1547446 h 2025747"/>
                    <a:gd name="connsiteX48" fmla="*/ 858130 w 1336431"/>
                    <a:gd name="connsiteY48" fmla="*/ 1645920 h 2025747"/>
                    <a:gd name="connsiteX49" fmla="*/ 844062 w 1336431"/>
                    <a:gd name="connsiteY49" fmla="*/ 1688123 h 2025747"/>
                    <a:gd name="connsiteX50" fmla="*/ 829994 w 1336431"/>
                    <a:gd name="connsiteY50" fmla="*/ 1955409 h 2025747"/>
                    <a:gd name="connsiteX51" fmla="*/ 787791 w 1336431"/>
                    <a:gd name="connsiteY51" fmla="*/ 1969477 h 2025747"/>
                    <a:gd name="connsiteX52" fmla="*/ 703385 w 1336431"/>
                    <a:gd name="connsiteY52" fmla="*/ 2025747 h 2025747"/>
                    <a:gd name="connsiteX53" fmla="*/ 450167 w 1336431"/>
                    <a:gd name="connsiteY53" fmla="*/ 2011680 h 2025747"/>
                    <a:gd name="connsiteX54" fmla="*/ 365760 w 1336431"/>
                    <a:gd name="connsiteY54" fmla="*/ 1983544 h 2025747"/>
                    <a:gd name="connsiteX55" fmla="*/ 323557 w 1336431"/>
                    <a:gd name="connsiteY55" fmla="*/ 1969477 h 2025747"/>
                    <a:gd name="connsiteX56" fmla="*/ 337625 w 1336431"/>
                    <a:gd name="connsiteY56" fmla="*/ 1899138 h 2025747"/>
                    <a:gd name="connsiteX57" fmla="*/ 365760 w 1336431"/>
                    <a:gd name="connsiteY57" fmla="*/ 1899138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36431" h="2025747">
                      <a:moveTo>
                        <a:pt x="365760" y="1899138"/>
                      </a:moveTo>
                      <a:cubicBezTo>
                        <a:pt x="363415" y="1854590"/>
                        <a:pt x="352731" y="1748553"/>
                        <a:pt x="323557" y="1631852"/>
                      </a:cubicBezTo>
                      <a:cubicBezTo>
                        <a:pt x="318868" y="1613095"/>
                        <a:pt x="315046" y="1594100"/>
                        <a:pt x="309490" y="1575581"/>
                      </a:cubicBezTo>
                      <a:cubicBezTo>
                        <a:pt x="300968" y="1547174"/>
                        <a:pt x="288547" y="1519947"/>
                        <a:pt x="281354" y="1491175"/>
                      </a:cubicBezTo>
                      <a:cubicBezTo>
                        <a:pt x="274978" y="1465671"/>
                        <a:pt x="250570" y="1361917"/>
                        <a:pt x="239151" y="1350498"/>
                      </a:cubicBezTo>
                      <a:lnTo>
                        <a:pt x="196948" y="1308295"/>
                      </a:lnTo>
                      <a:cubicBezTo>
                        <a:pt x="161588" y="1202216"/>
                        <a:pt x="209286" y="1332971"/>
                        <a:pt x="154745" y="1223889"/>
                      </a:cubicBezTo>
                      <a:cubicBezTo>
                        <a:pt x="148113" y="1210626"/>
                        <a:pt x="147309" y="1194949"/>
                        <a:pt x="140677" y="1181686"/>
                      </a:cubicBezTo>
                      <a:cubicBezTo>
                        <a:pt x="133116" y="1166564"/>
                        <a:pt x="119409" y="1154933"/>
                        <a:pt x="112542" y="1139483"/>
                      </a:cubicBezTo>
                      <a:cubicBezTo>
                        <a:pt x="100497" y="1112382"/>
                        <a:pt x="100858" y="1079753"/>
                        <a:pt x="84407" y="1055077"/>
                      </a:cubicBezTo>
                      <a:cubicBezTo>
                        <a:pt x="75028" y="1041009"/>
                        <a:pt x="63832" y="1027996"/>
                        <a:pt x="56271" y="1012874"/>
                      </a:cubicBezTo>
                      <a:cubicBezTo>
                        <a:pt x="42324" y="984981"/>
                        <a:pt x="32723" y="925561"/>
                        <a:pt x="28136" y="900332"/>
                      </a:cubicBezTo>
                      <a:cubicBezTo>
                        <a:pt x="-7848" y="702417"/>
                        <a:pt x="34738" y="919277"/>
                        <a:pt x="0" y="745587"/>
                      </a:cubicBezTo>
                      <a:cubicBezTo>
                        <a:pt x="4689" y="670559"/>
                        <a:pt x="3911" y="594989"/>
                        <a:pt x="14068" y="520504"/>
                      </a:cubicBezTo>
                      <a:cubicBezTo>
                        <a:pt x="18075" y="491119"/>
                        <a:pt x="21232" y="457069"/>
                        <a:pt x="42203" y="436098"/>
                      </a:cubicBezTo>
                      <a:lnTo>
                        <a:pt x="98474" y="379827"/>
                      </a:lnTo>
                      <a:lnTo>
                        <a:pt x="126610" y="351692"/>
                      </a:lnTo>
                      <a:cubicBezTo>
                        <a:pt x="131299" y="337624"/>
                        <a:pt x="132058" y="321556"/>
                        <a:pt x="140677" y="309489"/>
                      </a:cubicBezTo>
                      <a:cubicBezTo>
                        <a:pt x="156095" y="287904"/>
                        <a:pt x="178191" y="271975"/>
                        <a:pt x="196948" y="253218"/>
                      </a:cubicBezTo>
                      <a:lnTo>
                        <a:pt x="239151" y="211015"/>
                      </a:lnTo>
                      <a:lnTo>
                        <a:pt x="295422" y="154744"/>
                      </a:lnTo>
                      <a:cubicBezTo>
                        <a:pt x="309490" y="140676"/>
                        <a:pt x="321072" y="123576"/>
                        <a:pt x="337625" y="112541"/>
                      </a:cubicBezTo>
                      <a:lnTo>
                        <a:pt x="422031" y="56271"/>
                      </a:lnTo>
                      <a:cubicBezTo>
                        <a:pt x="436099" y="46892"/>
                        <a:pt x="448194" y="33482"/>
                        <a:pt x="464234" y="28135"/>
                      </a:cubicBezTo>
                      <a:lnTo>
                        <a:pt x="548640" y="0"/>
                      </a:lnTo>
                      <a:cubicBezTo>
                        <a:pt x="656492" y="4689"/>
                        <a:pt x="764816" y="2959"/>
                        <a:pt x="872197" y="14067"/>
                      </a:cubicBezTo>
                      <a:cubicBezTo>
                        <a:pt x="901697" y="17119"/>
                        <a:pt x="927831" y="35010"/>
                        <a:pt x="956603" y="42203"/>
                      </a:cubicBezTo>
                      <a:cubicBezTo>
                        <a:pt x="1027260" y="59868"/>
                        <a:pt x="994532" y="50157"/>
                        <a:pt x="1055077" y="70338"/>
                      </a:cubicBezTo>
                      <a:cubicBezTo>
                        <a:pt x="1064456" y="79717"/>
                        <a:pt x="1072856" y="90188"/>
                        <a:pt x="1083213" y="98474"/>
                      </a:cubicBezTo>
                      <a:cubicBezTo>
                        <a:pt x="1096415" y="109036"/>
                        <a:pt x="1114854" y="113407"/>
                        <a:pt x="1125416" y="126609"/>
                      </a:cubicBezTo>
                      <a:cubicBezTo>
                        <a:pt x="1134679" y="138188"/>
                        <a:pt x="1131854" y="156097"/>
                        <a:pt x="1139483" y="168812"/>
                      </a:cubicBezTo>
                      <a:cubicBezTo>
                        <a:pt x="1146307" y="180185"/>
                        <a:pt x="1158240" y="187569"/>
                        <a:pt x="1167619" y="196947"/>
                      </a:cubicBezTo>
                      <a:cubicBezTo>
                        <a:pt x="1172308" y="211015"/>
                        <a:pt x="1174485" y="226188"/>
                        <a:pt x="1181687" y="239151"/>
                      </a:cubicBezTo>
                      <a:cubicBezTo>
                        <a:pt x="1221455" y="310735"/>
                        <a:pt x="1223405" y="309005"/>
                        <a:pt x="1266093" y="351692"/>
                      </a:cubicBezTo>
                      <a:cubicBezTo>
                        <a:pt x="1305942" y="471244"/>
                        <a:pt x="1250365" y="325479"/>
                        <a:pt x="1308296" y="422031"/>
                      </a:cubicBezTo>
                      <a:cubicBezTo>
                        <a:pt x="1316943" y="436443"/>
                        <a:pt x="1333804" y="509998"/>
                        <a:pt x="1336431" y="520504"/>
                      </a:cubicBezTo>
                      <a:cubicBezTo>
                        <a:pt x="1331742" y="614289"/>
                        <a:pt x="1330161" y="708281"/>
                        <a:pt x="1322363" y="801858"/>
                      </a:cubicBezTo>
                      <a:cubicBezTo>
                        <a:pt x="1320000" y="830212"/>
                        <a:pt x="1285424" y="926744"/>
                        <a:pt x="1280160" y="942535"/>
                      </a:cubicBezTo>
                      <a:cubicBezTo>
                        <a:pt x="1275471" y="956603"/>
                        <a:pt x="1274318" y="972400"/>
                        <a:pt x="1266093" y="984738"/>
                      </a:cubicBezTo>
                      <a:lnTo>
                        <a:pt x="1209822" y="1069144"/>
                      </a:lnTo>
                      <a:cubicBezTo>
                        <a:pt x="1200444" y="1083212"/>
                        <a:pt x="1193642" y="1099392"/>
                        <a:pt x="1181687" y="1111347"/>
                      </a:cubicBezTo>
                      <a:cubicBezTo>
                        <a:pt x="1172308" y="1120726"/>
                        <a:pt x="1161509" y="1128872"/>
                        <a:pt x="1153551" y="1139483"/>
                      </a:cubicBezTo>
                      <a:cubicBezTo>
                        <a:pt x="1133262" y="1166535"/>
                        <a:pt x="1097280" y="1223889"/>
                        <a:pt x="1097280" y="1223889"/>
                      </a:cubicBezTo>
                      <a:cubicBezTo>
                        <a:pt x="1062386" y="1328575"/>
                        <a:pt x="1115949" y="1188850"/>
                        <a:pt x="1026942" y="1322363"/>
                      </a:cubicBezTo>
                      <a:cubicBezTo>
                        <a:pt x="991450" y="1375602"/>
                        <a:pt x="1010762" y="1352611"/>
                        <a:pt x="970671" y="1392701"/>
                      </a:cubicBezTo>
                      <a:cubicBezTo>
                        <a:pt x="930819" y="1512255"/>
                        <a:pt x="986399" y="1366487"/>
                        <a:pt x="928468" y="1463040"/>
                      </a:cubicBezTo>
                      <a:cubicBezTo>
                        <a:pt x="920839" y="1475756"/>
                        <a:pt x="921032" y="1491980"/>
                        <a:pt x="914400" y="1505243"/>
                      </a:cubicBezTo>
                      <a:cubicBezTo>
                        <a:pt x="906839" y="1520365"/>
                        <a:pt x="893826" y="1532324"/>
                        <a:pt x="886265" y="1547446"/>
                      </a:cubicBezTo>
                      <a:cubicBezTo>
                        <a:pt x="875019" y="1569938"/>
                        <a:pt x="864142" y="1624879"/>
                        <a:pt x="858130" y="1645920"/>
                      </a:cubicBezTo>
                      <a:cubicBezTo>
                        <a:pt x="854056" y="1660178"/>
                        <a:pt x="848751" y="1674055"/>
                        <a:pt x="844062" y="1688123"/>
                      </a:cubicBezTo>
                      <a:cubicBezTo>
                        <a:pt x="839373" y="1777218"/>
                        <a:pt x="847491" y="1867923"/>
                        <a:pt x="829994" y="1955409"/>
                      </a:cubicBezTo>
                      <a:cubicBezTo>
                        <a:pt x="827086" y="1969950"/>
                        <a:pt x="800754" y="1962276"/>
                        <a:pt x="787791" y="1969477"/>
                      </a:cubicBezTo>
                      <a:cubicBezTo>
                        <a:pt x="758232" y="1985899"/>
                        <a:pt x="703385" y="2025747"/>
                        <a:pt x="703385" y="2025747"/>
                      </a:cubicBezTo>
                      <a:cubicBezTo>
                        <a:pt x="618979" y="2021058"/>
                        <a:pt x="534050" y="2022165"/>
                        <a:pt x="450167" y="2011680"/>
                      </a:cubicBezTo>
                      <a:cubicBezTo>
                        <a:pt x="420738" y="2008001"/>
                        <a:pt x="393896" y="1992922"/>
                        <a:pt x="365760" y="1983544"/>
                      </a:cubicBezTo>
                      <a:lnTo>
                        <a:pt x="323557" y="1969477"/>
                      </a:lnTo>
                      <a:cubicBezTo>
                        <a:pt x="328246" y="1946031"/>
                        <a:pt x="331826" y="1922335"/>
                        <a:pt x="337625" y="1899138"/>
                      </a:cubicBezTo>
                      <a:cubicBezTo>
                        <a:pt x="341222" y="1884752"/>
                        <a:pt x="368105" y="1943686"/>
                        <a:pt x="365760" y="1899138"/>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B9DC453A-33A4-984C-883B-3442798990B5}"/>
                    </a:ext>
                  </a:extLst>
                </p:cNvPr>
                <p:cNvSpPr/>
                <p:nvPr/>
              </p:nvSpPr>
              <p:spPr>
                <a:xfrm>
                  <a:off x="6855195" y="1978749"/>
                  <a:ext cx="729276" cy="972014"/>
                </a:xfrm>
                <a:custGeom>
                  <a:avLst/>
                  <a:gdLst>
                    <a:gd name="connsiteX0" fmla="*/ 207563 w 729276"/>
                    <a:gd name="connsiteY0" fmla="*/ 915916 h 972014"/>
                    <a:gd name="connsiteX1" fmla="*/ 213173 w 729276"/>
                    <a:gd name="connsiteY1" fmla="*/ 876647 h 972014"/>
                    <a:gd name="connsiteX2" fmla="*/ 218783 w 729276"/>
                    <a:gd name="connsiteY2" fmla="*/ 842988 h 972014"/>
                    <a:gd name="connsiteX3" fmla="*/ 224393 w 729276"/>
                    <a:gd name="connsiteY3" fmla="*/ 792500 h 972014"/>
                    <a:gd name="connsiteX4" fmla="*/ 218783 w 729276"/>
                    <a:gd name="connsiteY4" fmla="*/ 489570 h 972014"/>
                    <a:gd name="connsiteX5" fmla="*/ 207563 w 729276"/>
                    <a:gd name="connsiteY5" fmla="*/ 394203 h 972014"/>
                    <a:gd name="connsiteX6" fmla="*/ 196344 w 729276"/>
                    <a:gd name="connsiteY6" fmla="*/ 349325 h 972014"/>
                    <a:gd name="connsiteX7" fmla="*/ 190734 w 729276"/>
                    <a:gd name="connsiteY7" fmla="*/ 321276 h 972014"/>
                    <a:gd name="connsiteX8" fmla="*/ 185124 w 729276"/>
                    <a:gd name="connsiteY8" fmla="*/ 304446 h 972014"/>
                    <a:gd name="connsiteX9" fmla="*/ 173904 w 729276"/>
                    <a:gd name="connsiteY9" fmla="*/ 259568 h 972014"/>
                    <a:gd name="connsiteX10" fmla="*/ 168295 w 729276"/>
                    <a:gd name="connsiteY10" fmla="*/ 237128 h 972014"/>
                    <a:gd name="connsiteX11" fmla="*/ 157075 w 729276"/>
                    <a:gd name="connsiteY11" fmla="*/ 203469 h 972014"/>
                    <a:gd name="connsiteX12" fmla="*/ 134636 w 729276"/>
                    <a:gd name="connsiteY12" fmla="*/ 169811 h 972014"/>
                    <a:gd name="connsiteX13" fmla="*/ 112196 w 729276"/>
                    <a:gd name="connsiteY13" fmla="*/ 136152 h 972014"/>
                    <a:gd name="connsiteX14" fmla="*/ 100977 w 729276"/>
                    <a:gd name="connsiteY14" fmla="*/ 119322 h 972014"/>
                    <a:gd name="connsiteX15" fmla="*/ 50488 w 729276"/>
                    <a:gd name="connsiteY15" fmla="*/ 91273 h 972014"/>
                    <a:gd name="connsiteX16" fmla="*/ 11220 w 729276"/>
                    <a:gd name="connsiteY16" fmla="*/ 113712 h 972014"/>
                    <a:gd name="connsiteX17" fmla="*/ 0 w 729276"/>
                    <a:gd name="connsiteY17" fmla="*/ 147371 h 972014"/>
                    <a:gd name="connsiteX18" fmla="*/ 5610 w 729276"/>
                    <a:gd name="connsiteY18" fmla="*/ 181030 h 972014"/>
                    <a:gd name="connsiteX19" fmla="*/ 22439 w 729276"/>
                    <a:gd name="connsiteY19" fmla="*/ 192250 h 972014"/>
                    <a:gd name="connsiteX20" fmla="*/ 56098 w 729276"/>
                    <a:gd name="connsiteY20" fmla="*/ 203469 h 972014"/>
                    <a:gd name="connsiteX21" fmla="*/ 106587 w 729276"/>
                    <a:gd name="connsiteY21" fmla="*/ 214689 h 972014"/>
                    <a:gd name="connsiteX22" fmla="*/ 190734 w 729276"/>
                    <a:gd name="connsiteY22" fmla="*/ 209079 h 972014"/>
                    <a:gd name="connsiteX23" fmla="*/ 207563 w 729276"/>
                    <a:gd name="connsiteY23" fmla="*/ 197860 h 972014"/>
                    <a:gd name="connsiteX24" fmla="*/ 241222 w 729276"/>
                    <a:gd name="connsiteY24" fmla="*/ 164201 h 972014"/>
                    <a:gd name="connsiteX25" fmla="*/ 258052 w 729276"/>
                    <a:gd name="connsiteY25" fmla="*/ 147371 h 972014"/>
                    <a:gd name="connsiteX26" fmla="*/ 291711 w 729276"/>
                    <a:gd name="connsiteY26" fmla="*/ 80053 h 972014"/>
                    <a:gd name="connsiteX27" fmla="*/ 297320 w 729276"/>
                    <a:gd name="connsiteY27" fmla="*/ 63224 h 972014"/>
                    <a:gd name="connsiteX28" fmla="*/ 291711 w 729276"/>
                    <a:gd name="connsiteY28" fmla="*/ 35175 h 972014"/>
                    <a:gd name="connsiteX29" fmla="*/ 258052 w 729276"/>
                    <a:gd name="connsiteY29" fmla="*/ 18345 h 972014"/>
                    <a:gd name="connsiteX30" fmla="*/ 241222 w 729276"/>
                    <a:gd name="connsiteY30" fmla="*/ 23955 h 972014"/>
                    <a:gd name="connsiteX31" fmla="*/ 235612 w 729276"/>
                    <a:gd name="connsiteY31" fmla="*/ 102493 h 972014"/>
                    <a:gd name="connsiteX32" fmla="*/ 252442 w 729276"/>
                    <a:gd name="connsiteY32" fmla="*/ 119322 h 972014"/>
                    <a:gd name="connsiteX33" fmla="*/ 269271 w 729276"/>
                    <a:gd name="connsiteY33" fmla="*/ 130542 h 972014"/>
                    <a:gd name="connsiteX34" fmla="*/ 325369 w 729276"/>
                    <a:gd name="connsiteY34" fmla="*/ 147371 h 972014"/>
                    <a:gd name="connsiteX35" fmla="*/ 392687 w 729276"/>
                    <a:gd name="connsiteY35" fmla="*/ 141761 h 972014"/>
                    <a:gd name="connsiteX36" fmla="*/ 426346 w 729276"/>
                    <a:gd name="connsiteY36" fmla="*/ 124932 h 972014"/>
                    <a:gd name="connsiteX37" fmla="*/ 465615 w 729276"/>
                    <a:gd name="connsiteY37" fmla="*/ 102493 h 972014"/>
                    <a:gd name="connsiteX38" fmla="*/ 499274 w 729276"/>
                    <a:gd name="connsiteY38" fmla="*/ 68834 h 972014"/>
                    <a:gd name="connsiteX39" fmla="*/ 516103 w 729276"/>
                    <a:gd name="connsiteY39" fmla="*/ 57614 h 972014"/>
                    <a:gd name="connsiteX40" fmla="*/ 544152 w 729276"/>
                    <a:gd name="connsiteY40" fmla="*/ 23955 h 972014"/>
                    <a:gd name="connsiteX41" fmla="*/ 549762 w 729276"/>
                    <a:gd name="connsiteY41" fmla="*/ 7126 h 972014"/>
                    <a:gd name="connsiteX42" fmla="*/ 504884 w 729276"/>
                    <a:gd name="connsiteY42" fmla="*/ 7126 h 972014"/>
                    <a:gd name="connsiteX43" fmla="*/ 493664 w 729276"/>
                    <a:gd name="connsiteY43" fmla="*/ 40785 h 972014"/>
                    <a:gd name="connsiteX44" fmla="*/ 488054 w 729276"/>
                    <a:gd name="connsiteY44" fmla="*/ 57614 h 972014"/>
                    <a:gd name="connsiteX45" fmla="*/ 482444 w 729276"/>
                    <a:gd name="connsiteY45" fmla="*/ 74444 h 972014"/>
                    <a:gd name="connsiteX46" fmla="*/ 476834 w 729276"/>
                    <a:gd name="connsiteY46" fmla="*/ 91273 h 972014"/>
                    <a:gd name="connsiteX47" fmla="*/ 499274 w 729276"/>
                    <a:gd name="connsiteY47" fmla="*/ 158591 h 972014"/>
                    <a:gd name="connsiteX48" fmla="*/ 516103 w 729276"/>
                    <a:gd name="connsiteY48" fmla="*/ 164201 h 972014"/>
                    <a:gd name="connsiteX49" fmla="*/ 667568 w 729276"/>
                    <a:gd name="connsiteY49" fmla="*/ 158591 h 972014"/>
                    <a:gd name="connsiteX50" fmla="*/ 684398 w 729276"/>
                    <a:gd name="connsiteY50" fmla="*/ 152981 h 972014"/>
                    <a:gd name="connsiteX51" fmla="*/ 718057 w 729276"/>
                    <a:gd name="connsiteY51" fmla="*/ 124932 h 972014"/>
                    <a:gd name="connsiteX52" fmla="*/ 729276 w 729276"/>
                    <a:gd name="connsiteY52" fmla="*/ 108103 h 972014"/>
                    <a:gd name="connsiteX53" fmla="*/ 723666 w 729276"/>
                    <a:gd name="connsiteY53" fmla="*/ 91273 h 972014"/>
                    <a:gd name="connsiteX54" fmla="*/ 667568 w 729276"/>
                    <a:gd name="connsiteY54" fmla="*/ 108103 h 972014"/>
                    <a:gd name="connsiteX55" fmla="*/ 628299 w 729276"/>
                    <a:gd name="connsiteY55" fmla="*/ 158591 h 972014"/>
                    <a:gd name="connsiteX56" fmla="*/ 622690 w 729276"/>
                    <a:gd name="connsiteY56" fmla="*/ 175420 h 972014"/>
                    <a:gd name="connsiteX57" fmla="*/ 611470 w 729276"/>
                    <a:gd name="connsiteY57" fmla="*/ 197860 h 972014"/>
                    <a:gd name="connsiteX58" fmla="*/ 600250 w 729276"/>
                    <a:gd name="connsiteY58" fmla="*/ 242738 h 972014"/>
                    <a:gd name="connsiteX59" fmla="*/ 589031 w 729276"/>
                    <a:gd name="connsiteY59" fmla="*/ 298836 h 972014"/>
                    <a:gd name="connsiteX60" fmla="*/ 572201 w 729276"/>
                    <a:gd name="connsiteY60" fmla="*/ 349325 h 972014"/>
                    <a:gd name="connsiteX61" fmla="*/ 566592 w 729276"/>
                    <a:gd name="connsiteY61" fmla="*/ 366154 h 972014"/>
                    <a:gd name="connsiteX62" fmla="*/ 560982 w 729276"/>
                    <a:gd name="connsiteY62" fmla="*/ 382984 h 972014"/>
                    <a:gd name="connsiteX63" fmla="*/ 549762 w 729276"/>
                    <a:gd name="connsiteY63" fmla="*/ 444691 h 972014"/>
                    <a:gd name="connsiteX64" fmla="*/ 538542 w 729276"/>
                    <a:gd name="connsiteY64" fmla="*/ 489570 h 972014"/>
                    <a:gd name="connsiteX65" fmla="*/ 532933 w 729276"/>
                    <a:gd name="connsiteY65" fmla="*/ 512009 h 972014"/>
                    <a:gd name="connsiteX66" fmla="*/ 510493 w 729276"/>
                    <a:gd name="connsiteY66" fmla="*/ 590547 h 972014"/>
                    <a:gd name="connsiteX67" fmla="*/ 504884 w 729276"/>
                    <a:gd name="connsiteY67" fmla="*/ 629815 h 972014"/>
                    <a:gd name="connsiteX68" fmla="*/ 499274 w 729276"/>
                    <a:gd name="connsiteY68" fmla="*/ 685914 h 972014"/>
                    <a:gd name="connsiteX69" fmla="*/ 493664 w 729276"/>
                    <a:gd name="connsiteY69" fmla="*/ 708353 h 972014"/>
                    <a:gd name="connsiteX70" fmla="*/ 482444 w 729276"/>
                    <a:gd name="connsiteY70" fmla="*/ 786890 h 972014"/>
                    <a:gd name="connsiteX71" fmla="*/ 471225 w 729276"/>
                    <a:gd name="connsiteY71" fmla="*/ 820549 h 972014"/>
                    <a:gd name="connsiteX72" fmla="*/ 460005 w 729276"/>
                    <a:gd name="connsiteY72" fmla="*/ 842988 h 972014"/>
                    <a:gd name="connsiteX73" fmla="*/ 443176 w 729276"/>
                    <a:gd name="connsiteY73" fmla="*/ 893477 h 972014"/>
                    <a:gd name="connsiteX74" fmla="*/ 431956 w 729276"/>
                    <a:gd name="connsiteY74" fmla="*/ 927136 h 972014"/>
                    <a:gd name="connsiteX75" fmla="*/ 426346 w 729276"/>
                    <a:gd name="connsiteY75" fmla="*/ 943965 h 972014"/>
                    <a:gd name="connsiteX76" fmla="*/ 426346 w 729276"/>
                    <a:gd name="connsiteY76" fmla="*/ 972014 h 9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9276" h="972014">
                      <a:moveTo>
                        <a:pt x="207563" y="915916"/>
                      </a:moveTo>
                      <a:cubicBezTo>
                        <a:pt x="209433" y="902826"/>
                        <a:pt x="211162" y="889716"/>
                        <a:pt x="213173" y="876647"/>
                      </a:cubicBezTo>
                      <a:cubicBezTo>
                        <a:pt x="214903" y="865405"/>
                        <a:pt x="217280" y="854263"/>
                        <a:pt x="218783" y="842988"/>
                      </a:cubicBezTo>
                      <a:cubicBezTo>
                        <a:pt x="221021" y="826204"/>
                        <a:pt x="222523" y="809329"/>
                        <a:pt x="224393" y="792500"/>
                      </a:cubicBezTo>
                      <a:cubicBezTo>
                        <a:pt x="222523" y="691523"/>
                        <a:pt x="221889" y="590516"/>
                        <a:pt x="218783" y="489570"/>
                      </a:cubicBezTo>
                      <a:cubicBezTo>
                        <a:pt x="218055" y="465925"/>
                        <a:pt x="213313" y="421035"/>
                        <a:pt x="207563" y="394203"/>
                      </a:cubicBezTo>
                      <a:cubicBezTo>
                        <a:pt x="204332" y="379126"/>
                        <a:pt x="199368" y="364445"/>
                        <a:pt x="196344" y="349325"/>
                      </a:cubicBezTo>
                      <a:cubicBezTo>
                        <a:pt x="194474" y="339975"/>
                        <a:pt x="193047" y="330526"/>
                        <a:pt x="190734" y="321276"/>
                      </a:cubicBezTo>
                      <a:cubicBezTo>
                        <a:pt x="189300" y="315539"/>
                        <a:pt x="186680" y="310151"/>
                        <a:pt x="185124" y="304446"/>
                      </a:cubicBezTo>
                      <a:cubicBezTo>
                        <a:pt x="181067" y="289570"/>
                        <a:pt x="177644" y="274527"/>
                        <a:pt x="173904" y="259568"/>
                      </a:cubicBezTo>
                      <a:cubicBezTo>
                        <a:pt x="172034" y="252088"/>
                        <a:pt x="170733" y="244442"/>
                        <a:pt x="168295" y="237128"/>
                      </a:cubicBezTo>
                      <a:cubicBezTo>
                        <a:pt x="164555" y="225908"/>
                        <a:pt x="163635" y="213309"/>
                        <a:pt x="157075" y="203469"/>
                      </a:cubicBezTo>
                      <a:lnTo>
                        <a:pt x="134636" y="169811"/>
                      </a:lnTo>
                      <a:lnTo>
                        <a:pt x="112196" y="136152"/>
                      </a:lnTo>
                      <a:cubicBezTo>
                        <a:pt x="108456" y="130542"/>
                        <a:pt x="106587" y="123062"/>
                        <a:pt x="100977" y="119322"/>
                      </a:cubicBezTo>
                      <a:cubicBezTo>
                        <a:pt x="62398" y="93603"/>
                        <a:pt x="80110" y="101147"/>
                        <a:pt x="50488" y="91273"/>
                      </a:cubicBezTo>
                      <a:cubicBezTo>
                        <a:pt x="24369" y="96497"/>
                        <a:pt x="21689" y="90157"/>
                        <a:pt x="11220" y="113712"/>
                      </a:cubicBezTo>
                      <a:cubicBezTo>
                        <a:pt x="6417" y="124519"/>
                        <a:pt x="0" y="147371"/>
                        <a:pt x="0" y="147371"/>
                      </a:cubicBezTo>
                      <a:cubicBezTo>
                        <a:pt x="1870" y="158591"/>
                        <a:pt x="523" y="170856"/>
                        <a:pt x="5610" y="181030"/>
                      </a:cubicBezTo>
                      <a:cubicBezTo>
                        <a:pt x="8625" y="187060"/>
                        <a:pt x="16278" y="189512"/>
                        <a:pt x="22439" y="192250"/>
                      </a:cubicBezTo>
                      <a:cubicBezTo>
                        <a:pt x="33246" y="197053"/>
                        <a:pt x="44625" y="200601"/>
                        <a:pt x="56098" y="203469"/>
                      </a:cubicBezTo>
                      <a:cubicBezTo>
                        <a:pt x="87788" y="211392"/>
                        <a:pt x="70978" y="207567"/>
                        <a:pt x="106587" y="214689"/>
                      </a:cubicBezTo>
                      <a:cubicBezTo>
                        <a:pt x="134636" y="212819"/>
                        <a:pt x="163005" y="213700"/>
                        <a:pt x="190734" y="209079"/>
                      </a:cubicBezTo>
                      <a:cubicBezTo>
                        <a:pt x="197384" y="207971"/>
                        <a:pt x="202524" y="202339"/>
                        <a:pt x="207563" y="197860"/>
                      </a:cubicBezTo>
                      <a:cubicBezTo>
                        <a:pt x="219422" y="187319"/>
                        <a:pt x="230002" y="175421"/>
                        <a:pt x="241222" y="164201"/>
                      </a:cubicBezTo>
                      <a:cubicBezTo>
                        <a:pt x="246832" y="158591"/>
                        <a:pt x="253651" y="153972"/>
                        <a:pt x="258052" y="147371"/>
                      </a:cubicBezTo>
                      <a:cubicBezTo>
                        <a:pt x="287049" y="103874"/>
                        <a:pt x="276228" y="126502"/>
                        <a:pt x="291711" y="80053"/>
                      </a:cubicBezTo>
                      <a:lnTo>
                        <a:pt x="297320" y="63224"/>
                      </a:lnTo>
                      <a:cubicBezTo>
                        <a:pt x="295450" y="53874"/>
                        <a:pt x="296442" y="43454"/>
                        <a:pt x="291711" y="35175"/>
                      </a:cubicBezTo>
                      <a:cubicBezTo>
                        <a:pt x="286594" y="26220"/>
                        <a:pt x="266690" y="21225"/>
                        <a:pt x="258052" y="18345"/>
                      </a:cubicBezTo>
                      <a:cubicBezTo>
                        <a:pt x="252442" y="20215"/>
                        <a:pt x="245840" y="20261"/>
                        <a:pt x="241222" y="23955"/>
                      </a:cubicBezTo>
                      <a:cubicBezTo>
                        <a:pt x="218397" y="42216"/>
                        <a:pt x="229852" y="82334"/>
                        <a:pt x="235612" y="102493"/>
                      </a:cubicBezTo>
                      <a:cubicBezTo>
                        <a:pt x="237791" y="110121"/>
                        <a:pt x="246347" y="114243"/>
                        <a:pt x="252442" y="119322"/>
                      </a:cubicBezTo>
                      <a:cubicBezTo>
                        <a:pt x="257621" y="123638"/>
                        <a:pt x="263110" y="127804"/>
                        <a:pt x="269271" y="130542"/>
                      </a:cubicBezTo>
                      <a:cubicBezTo>
                        <a:pt x="286826" y="138344"/>
                        <a:pt x="306724" y="142709"/>
                        <a:pt x="325369" y="147371"/>
                      </a:cubicBezTo>
                      <a:cubicBezTo>
                        <a:pt x="347808" y="145501"/>
                        <a:pt x="370367" y="144737"/>
                        <a:pt x="392687" y="141761"/>
                      </a:cubicBezTo>
                      <a:cubicBezTo>
                        <a:pt x="409461" y="139525"/>
                        <a:pt x="411954" y="133156"/>
                        <a:pt x="426346" y="124932"/>
                      </a:cubicBezTo>
                      <a:cubicBezTo>
                        <a:pt x="440562" y="116808"/>
                        <a:pt x="453318" y="113423"/>
                        <a:pt x="465615" y="102493"/>
                      </a:cubicBezTo>
                      <a:cubicBezTo>
                        <a:pt x="477474" y="91952"/>
                        <a:pt x="486072" y="77636"/>
                        <a:pt x="499274" y="68834"/>
                      </a:cubicBezTo>
                      <a:cubicBezTo>
                        <a:pt x="504884" y="65094"/>
                        <a:pt x="510924" y="61930"/>
                        <a:pt x="516103" y="57614"/>
                      </a:cubicBezTo>
                      <a:cubicBezTo>
                        <a:pt x="526741" y="48749"/>
                        <a:pt x="537846" y="36567"/>
                        <a:pt x="544152" y="23955"/>
                      </a:cubicBezTo>
                      <a:cubicBezTo>
                        <a:pt x="546796" y="18666"/>
                        <a:pt x="547892" y="12736"/>
                        <a:pt x="549762" y="7126"/>
                      </a:cubicBezTo>
                      <a:cubicBezTo>
                        <a:pt x="536482" y="2699"/>
                        <a:pt x="518423" y="-6413"/>
                        <a:pt x="504884" y="7126"/>
                      </a:cubicBezTo>
                      <a:cubicBezTo>
                        <a:pt x="496521" y="15489"/>
                        <a:pt x="497404" y="29565"/>
                        <a:pt x="493664" y="40785"/>
                      </a:cubicBezTo>
                      <a:lnTo>
                        <a:pt x="488054" y="57614"/>
                      </a:lnTo>
                      <a:lnTo>
                        <a:pt x="482444" y="74444"/>
                      </a:lnTo>
                      <a:lnTo>
                        <a:pt x="476834" y="91273"/>
                      </a:lnTo>
                      <a:cubicBezTo>
                        <a:pt x="481527" y="138206"/>
                        <a:pt x="467377" y="142642"/>
                        <a:pt x="499274" y="158591"/>
                      </a:cubicBezTo>
                      <a:cubicBezTo>
                        <a:pt x="504563" y="161236"/>
                        <a:pt x="510493" y="162331"/>
                        <a:pt x="516103" y="164201"/>
                      </a:cubicBezTo>
                      <a:cubicBezTo>
                        <a:pt x="566591" y="162331"/>
                        <a:pt x="617157" y="161952"/>
                        <a:pt x="667568" y="158591"/>
                      </a:cubicBezTo>
                      <a:cubicBezTo>
                        <a:pt x="673468" y="158198"/>
                        <a:pt x="679109" y="155626"/>
                        <a:pt x="684398" y="152981"/>
                      </a:cubicBezTo>
                      <a:cubicBezTo>
                        <a:pt x="697003" y="146678"/>
                        <a:pt x="709197" y="135563"/>
                        <a:pt x="718057" y="124932"/>
                      </a:cubicBezTo>
                      <a:cubicBezTo>
                        <a:pt x="722373" y="119753"/>
                        <a:pt x="725536" y="113713"/>
                        <a:pt x="729276" y="108103"/>
                      </a:cubicBezTo>
                      <a:cubicBezTo>
                        <a:pt x="727406" y="102493"/>
                        <a:pt x="729403" y="92707"/>
                        <a:pt x="723666" y="91273"/>
                      </a:cubicBezTo>
                      <a:cubicBezTo>
                        <a:pt x="697414" y="84710"/>
                        <a:pt x="685359" y="96242"/>
                        <a:pt x="667568" y="108103"/>
                      </a:cubicBezTo>
                      <a:cubicBezTo>
                        <a:pt x="640728" y="148362"/>
                        <a:pt x="654664" y="132226"/>
                        <a:pt x="628299" y="158591"/>
                      </a:cubicBezTo>
                      <a:cubicBezTo>
                        <a:pt x="626429" y="164201"/>
                        <a:pt x="625019" y="169985"/>
                        <a:pt x="622690" y="175420"/>
                      </a:cubicBezTo>
                      <a:cubicBezTo>
                        <a:pt x="619396" y="183107"/>
                        <a:pt x="614115" y="189926"/>
                        <a:pt x="611470" y="197860"/>
                      </a:cubicBezTo>
                      <a:cubicBezTo>
                        <a:pt x="606594" y="212488"/>
                        <a:pt x="603595" y="227685"/>
                        <a:pt x="600250" y="242738"/>
                      </a:cubicBezTo>
                      <a:cubicBezTo>
                        <a:pt x="596113" y="261354"/>
                        <a:pt x="595062" y="280745"/>
                        <a:pt x="589031" y="298836"/>
                      </a:cubicBezTo>
                      <a:lnTo>
                        <a:pt x="572201" y="349325"/>
                      </a:lnTo>
                      <a:lnTo>
                        <a:pt x="566592" y="366154"/>
                      </a:lnTo>
                      <a:cubicBezTo>
                        <a:pt x="564722" y="371764"/>
                        <a:pt x="561954" y="377151"/>
                        <a:pt x="560982" y="382984"/>
                      </a:cubicBezTo>
                      <a:cubicBezTo>
                        <a:pt x="557546" y="403600"/>
                        <a:pt x="554466" y="424306"/>
                        <a:pt x="549762" y="444691"/>
                      </a:cubicBezTo>
                      <a:cubicBezTo>
                        <a:pt x="546295" y="459716"/>
                        <a:pt x="542282" y="474610"/>
                        <a:pt x="538542" y="489570"/>
                      </a:cubicBezTo>
                      <a:cubicBezTo>
                        <a:pt x="536672" y="497050"/>
                        <a:pt x="535371" y="504695"/>
                        <a:pt x="532933" y="512009"/>
                      </a:cubicBezTo>
                      <a:cubicBezTo>
                        <a:pt x="524941" y="535984"/>
                        <a:pt x="514014" y="565895"/>
                        <a:pt x="510493" y="590547"/>
                      </a:cubicBezTo>
                      <a:cubicBezTo>
                        <a:pt x="508623" y="603636"/>
                        <a:pt x="506429" y="616683"/>
                        <a:pt x="504884" y="629815"/>
                      </a:cubicBezTo>
                      <a:cubicBezTo>
                        <a:pt x="502688" y="648479"/>
                        <a:pt x="501932" y="667310"/>
                        <a:pt x="499274" y="685914"/>
                      </a:cubicBezTo>
                      <a:cubicBezTo>
                        <a:pt x="498184" y="693546"/>
                        <a:pt x="494932" y="700748"/>
                        <a:pt x="493664" y="708353"/>
                      </a:cubicBezTo>
                      <a:cubicBezTo>
                        <a:pt x="489316" y="734438"/>
                        <a:pt x="490806" y="761802"/>
                        <a:pt x="482444" y="786890"/>
                      </a:cubicBezTo>
                      <a:cubicBezTo>
                        <a:pt x="478704" y="798110"/>
                        <a:pt x="476514" y="809971"/>
                        <a:pt x="471225" y="820549"/>
                      </a:cubicBezTo>
                      <a:cubicBezTo>
                        <a:pt x="467485" y="828029"/>
                        <a:pt x="463111" y="835224"/>
                        <a:pt x="460005" y="842988"/>
                      </a:cubicBezTo>
                      <a:cubicBezTo>
                        <a:pt x="459985" y="843039"/>
                        <a:pt x="445989" y="885036"/>
                        <a:pt x="443176" y="893477"/>
                      </a:cubicBezTo>
                      <a:lnTo>
                        <a:pt x="431956" y="927136"/>
                      </a:lnTo>
                      <a:cubicBezTo>
                        <a:pt x="430086" y="932746"/>
                        <a:pt x="426346" y="938052"/>
                        <a:pt x="426346" y="943965"/>
                      </a:cubicBezTo>
                      <a:lnTo>
                        <a:pt x="426346" y="9720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4C9332B-B5F9-D64A-8006-7B97981433CB}"/>
                    </a:ext>
                  </a:extLst>
                </p:cNvPr>
                <p:cNvSpPr/>
                <p:nvPr/>
              </p:nvSpPr>
              <p:spPr>
                <a:xfrm>
                  <a:off x="6935372" y="2844980"/>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E86A18F-B4C5-5041-BA17-1E8B9A179C07}"/>
                    </a:ext>
                  </a:extLst>
                </p:cNvPr>
                <p:cNvSpPr/>
                <p:nvPr/>
              </p:nvSpPr>
              <p:spPr>
                <a:xfrm>
                  <a:off x="6935372" y="2950487"/>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A039DC4-7903-9744-A2F7-E1108EF900EA}"/>
                    </a:ext>
                  </a:extLst>
                </p:cNvPr>
                <p:cNvSpPr/>
                <p:nvPr/>
              </p:nvSpPr>
              <p:spPr>
                <a:xfrm>
                  <a:off x="6935372" y="3017855"/>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20BB04-4EBA-794E-8983-E923A986DA21}"/>
                    </a:ext>
                  </a:extLst>
                </p:cNvPr>
                <p:cNvSpPr/>
                <p:nvPr/>
              </p:nvSpPr>
              <p:spPr>
                <a:xfrm>
                  <a:off x="6935372" y="3119299"/>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A71C4A-3EE6-6841-B59F-BB282D92B8A6}"/>
                    </a:ext>
                  </a:extLst>
                </p:cNvPr>
                <p:cNvSpPr/>
                <p:nvPr/>
              </p:nvSpPr>
              <p:spPr>
                <a:xfrm>
                  <a:off x="6935372" y="3206384"/>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6B03978-A43A-0046-90CC-8C5E47728CBF}"/>
                    </a:ext>
                  </a:extLst>
                </p:cNvPr>
                <p:cNvSpPr/>
                <p:nvPr/>
              </p:nvSpPr>
              <p:spPr>
                <a:xfrm>
                  <a:off x="6935372" y="3270313"/>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C8EA6F94-D41A-464D-B9F6-2B140F99C203}"/>
                  </a:ext>
                </a:extLst>
              </p:cNvPr>
              <p:cNvCxnSpPr>
                <a:cxnSpLocks/>
              </p:cNvCxnSpPr>
              <p:nvPr/>
            </p:nvCxnSpPr>
            <p:spPr>
              <a:xfrm flipV="1">
                <a:off x="7380891" y="1464906"/>
                <a:ext cx="73536" cy="438539"/>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Straight Connector 14">
                <a:extLst>
                  <a:ext uri="{FF2B5EF4-FFF2-40B4-BE49-F238E27FC236}">
                    <a16:creationId xmlns:a16="http://schemas.microsoft.com/office/drawing/2014/main" id="{E826832A-1D8A-6A48-BA53-F5406DE5D7AA}"/>
                  </a:ext>
                </a:extLst>
              </p:cNvPr>
              <p:cNvCxnSpPr>
                <a:cxnSpLocks/>
              </p:cNvCxnSpPr>
              <p:nvPr/>
            </p:nvCxnSpPr>
            <p:spPr>
              <a:xfrm flipV="1">
                <a:off x="7804715" y="1903445"/>
                <a:ext cx="299730" cy="287849"/>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Connector 15">
                <a:extLst>
                  <a:ext uri="{FF2B5EF4-FFF2-40B4-BE49-F238E27FC236}">
                    <a16:creationId xmlns:a16="http://schemas.microsoft.com/office/drawing/2014/main" id="{B9BBB883-7E31-1141-86F8-1CC3D733A474}"/>
                  </a:ext>
                </a:extLst>
              </p:cNvPr>
              <p:cNvCxnSpPr>
                <a:cxnSpLocks/>
              </p:cNvCxnSpPr>
              <p:nvPr/>
            </p:nvCxnSpPr>
            <p:spPr>
              <a:xfrm flipH="1" flipV="1">
                <a:off x="6530532" y="1822967"/>
                <a:ext cx="276347" cy="287568"/>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5E90FA38-B87E-F043-A5CC-B228302544CE}"/>
                  </a:ext>
                </a:extLst>
              </p:cNvPr>
              <p:cNvCxnSpPr>
                <a:cxnSpLocks/>
              </p:cNvCxnSpPr>
              <p:nvPr/>
            </p:nvCxnSpPr>
            <p:spPr>
              <a:xfrm>
                <a:off x="7763337" y="2792629"/>
                <a:ext cx="382486" cy="228939"/>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Straight Connector 17">
                <a:extLst>
                  <a:ext uri="{FF2B5EF4-FFF2-40B4-BE49-F238E27FC236}">
                    <a16:creationId xmlns:a16="http://schemas.microsoft.com/office/drawing/2014/main" id="{14F51C33-A535-7249-BEF7-B79514FBCD74}"/>
                  </a:ext>
                </a:extLst>
              </p:cNvPr>
              <p:cNvCxnSpPr>
                <a:cxnSpLocks/>
              </p:cNvCxnSpPr>
              <p:nvPr/>
            </p:nvCxnSpPr>
            <p:spPr>
              <a:xfrm flipV="1">
                <a:off x="6235862" y="2712645"/>
                <a:ext cx="430742" cy="39786"/>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9BB1C7E4-0A48-D94C-94B8-3D20DC70F5E2}"/>
                  </a:ext>
                </a:extLst>
              </p:cNvPr>
              <p:cNvCxnSpPr>
                <a:cxnSpLocks/>
              </p:cNvCxnSpPr>
              <p:nvPr/>
            </p:nvCxnSpPr>
            <p:spPr>
              <a:xfrm flipV="1">
                <a:off x="7871835" y="2489394"/>
                <a:ext cx="475510" cy="34098"/>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5E0C4B09-A108-7941-9B4E-370D8CFDBD73}"/>
                  </a:ext>
                </a:extLst>
              </p:cNvPr>
              <p:cNvCxnSpPr>
                <a:cxnSpLocks/>
              </p:cNvCxnSpPr>
              <p:nvPr/>
            </p:nvCxnSpPr>
            <p:spPr>
              <a:xfrm>
                <a:off x="6209958" y="2283362"/>
                <a:ext cx="426530" cy="130444"/>
              </a:xfrm>
              <a:prstGeom prst="line">
                <a:avLst/>
              </a:prstGeom>
            </p:spPr>
            <p:style>
              <a:lnRef idx="3">
                <a:schemeClr val="accent5"/>
              </a:lnRef>
              <a:fillRef idx="0">
                <a:schemeClr val="accent5"/>
              </a:fillRef>
              <a:effectRef idx="2">
                <a:schemeClr val="accent5"/>
              </a:effectRef>
              <a:fontRef idx="minor">
                <a:schemeClr val="tx1"/>
              </a:fontRef>
            </p:style>
          </p:cxnSp>
        </p:grpSp>
      </p:grpSp>
    </p:spTree>
    <p:extLst>
      <p:ext uri="{BB962C8B-B14F-4D97-AF65-F5344CB8AC3E}">
        <p14:creationId xmlns:p14="http://schemas.microsoft.com/office/powerpoint/2010/main" val="14871656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11D285-72EA-C349-A891-96816D9CF2F1}"/>
              </a:ext>
            </a:extLst>
          </p:cNvPr>
          <p:cNvPicPr>
            <a:picLocks noChangeAspect="1"/>
          </p:cNvPicPr>
          <p:nvPr/>
        </p:nvPicPr>
        <p:blipFill>
          <a:blip r:embed="rId2"/>
          <a:stretch>
            <a:fillRect/>
          </a:stretch>
        </p:blipFill>
        <p:spPr>
          <a:xfrm>
            <a:off x="603733" y="914802"/>
            <a:ext cx="7715250" cy="5143500"/>
          </a:xfrm>
          <a:prstGeom prst="rect">
            <a:avLst/>
          </a:prstGeom>
        </p:spPr>
      </p:pic>
      <p:sp>
        <p:nvSpPr>
          <p:cNvPr id="2" name="Text Placeholder 1">
            <a:extLst>
              <a:ext uri="{FF2B5EF4-FFF2-40B4-BE49-F238E27FC236}">
                <a16:creationId xmlns:a16="http://schemas.microsoft.com/office/drawing/2014/main" id="{FE95AE9B-AB36-904B-A060-BBA7B02DB24A}"/>
              </a:ext>
            </a:extLst>
          </p:cNvPr>
          <p:cNvSpPr>
            <a:spLocks noGrp="1"/>
          </p:cNvSpPr>
          <p:nvPr>
            <p:ph type="body" sz="quarter" idx="10"/>
          </p:nvPr>
        </p:nvSpPr>
        <p:spPr>
          <a:xfrm>
            <a:off x="1747777" y="623033"/>
            <a:ext cx="5764193" cy="1623028"/>
          </a:xfrm>
        </p:spPr>
        <p:txBody>
          <a:bodyPr/>
          <a:lstStyle/>
          <a:p>
            <a:r>
              <a:rPr lang="en-US" dirty="0">
                <a:solidFill>
                  <a:schemeClr val="tx2"/>
                </a:solidFill>
              </a:rPr>
              <a:t>Writing Can be Scary</a:t>
            </a:r>
          </a:p>
          <a:p>
            <a:r>
              <a:rPr lang="en-US" dirty="0">
                <a:solidFill>
                  <a:schemeClr val="tx2"/>
                </a:solidFill>
              </a:rPr>
              <a:t>&amp; lonely</a:t>
            </a:r>
          </a:p>
          <a:p>
            <a:endParaRPr lang="en-US" dirty="0">
              <a:solidFill>
                <a:schemeClr val="tx2"/>
              </a:solidFill>
            </a:endParaRPr>
          </a:p>
        </p:txBody>
      </p:sp>
      <p:pic>
        <p:nvPicPr>
          <p:cNvPr id="7" name="Picture 6">
            <a:extLst>
              <a:ext uri="{FF2B5EF4-FFF2-40B4-BE49-F238E27FC236}">
                <a16:creationId xmlns:a16="http://schemas.microsoft.com/office/drawing/2014/main" id="{FC087C1B-AC51-DB4D-8416-2306DD39C03B}"/>
              </a:ext>
            </a:extLst>
          </p:cNvPr>
          <p:cNvPicPr>
            <a:picLocks noChangeAspect="1"/>
          </p:cNvPicPr>
          <p:nvPr/>
        </p:nvPicPr>
        <p:blipFill>
          <a:blip r:embed="rId3"/>
          <a:stretch>
            <a:fillRect/>
          </a:stretch>
        </p:blipFill>
        <p:spPr>
          <a:xfrm>
            <a:off x="9345914" y="1840947"/>
            <a:ext cx="1440405" cy="810228"/>
          </a:xfrm>
          <a:prstGeom prst="rect">
            <a:avLst/>
          </a:prstGeom>
        </p:spPr>
      </p:pic>
    </p:spTree>
    <p:extLst>
      <p:ext uri="{BB962C8B-B14F-4D97-AF65-F5344CB8AC3E}">
        <p14:creationId xmlns:p14="http://schemas.microsoft.com/office/powerpoint/2010/main" val="2295569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95AE9B-AB36-904B-A060-BBA7B02DB24A}"/>
              </a:ext>
            </a:extLst>
          </p:cNvPr>
          <p:cNvSpPr>
            <a:spLocks noGrp="1"/>
          </p:cNvSpPr>
          <p:nvPr>
            <p:ph type="body" sz="quarter" idx="10"/>
          </p:nvPr>
        </p:nvSpPr>
        <p:spPr>
          <a:xfrm>
            <a:off x="1111170" y="1018572"/>
            <a:ext cx="6886935" cy="1623028"/>
          </a:xfrm>
        </p:spPr>
        <p:txBody>
          <a:bodyPr/>
          <a:lstStyle/>
          <a:p>
            <a:r>
              <a:rPr lang="en-US" dirty="0">
                <a:solidFill>
                  <a:schemeClr val="tx2"/>
                </a:solidFill>
              </a:rPr>
              <a:t>But it doesn’t have to be</a:t>
            </a:r>
          </a:p>
          <a:p>
            <a:endParaRPr lang="en-US" dirty="0">
              <a:solidFill>
                <a:schemeClr val="tx2"/>
              </a:solidFill>
            </a:endParaRPr>
          </a:p>
        </p:txBody>
      </p:sp>
      <p:pic>
        <p:nvPicPr>
          <p:cNvPr id="5" name="Picture 4">
            <a:extLst>
              <a:ext uri="{FF2B5EF4-FFF2-40B4-BE49-F238E27FC236}">
                <a16:creationId xmlns:a16="http://schemas.microsoft.com/office/drawing/2014/main" id="{4C17190C-EB35-C245-BF39-D68543635DC2}"/>
              </a:ext>
            </a:extLst>
          </p:cNvPr>
          <p:cNvPicPr>
            <a:picLocks noChangeAspect="1"/>
          </p:cNvPicPr>
          <p:nvPr/>
        </p:nvPicPr>
        <p:blipFill>
          <a:blip r:embed="rId3"/>
          <a:stretch>
            <a:fillRect/>
          </a:stretch>
        </p:blipFill>
        <p:spPr>
          <a:xfrm>
            <a:off x="2268638" y="2174271"/>
            <a:ext cx="4777057" cy="2687095"/>
          </a:xfrm>
          <a:prstGeom prst="rect">
            <a:avLst/>
          </a:prstGeom>
        </p:spPr>
      </p:pic>
    </p:spTree>
    <p:extLst>
      <p:ext uri="{BB962C8B-B14F-4D97-AF65-F5344CB8AC3E}">
        <p14:creationId xmlns:p14="http://schemas.microsoft.com/office/powerpoint/2010/main" val="33748346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E6398E-A511-AD44-B6E3-A43E5C28A8D9}"/>
              </a:ext>
            </a:extLst>
          </p:cNvPr>
          <p:cNvSpPr>
            <a:spLocks noGrp="1"/>
          </p:cNvSpPr>
          <p:nvPr>
            <p:ph type="body" sz="quarter" idx="10"/>
          </p:nvPr>
        </p:nvSpPr>
        <p:spPr>
          <a:xfrm>
            <a:off x="0" y="3900488"/>
            <a:ext cx="9143999" cy="1285875"/>
          </a:xfrm>
          <a:ln>
            <a:noFill/>
          </a:ln>
        </p:spPr>
        <p:style>
          <a:lnRef idx="2">
            <a:schemeClr val="accent1"/>
          </a:lnRef>
          <a:fillRef idx="1">
            <a:schemeClr val="lt1"/>
          </a:fillRef>
          <a:effectRef idx="0">
            <a:schemeClr val="accent1"/>
          </a:effectRef>
          <a:fontRef idx="minor">
            <a:schemeClr val="dk1"/>
          </a:fontRef>
        </p:style>
        <p:txBody>
          <a:bodyPr/>
          <a:lstStyle/>
          <a:p>
            <a:r>
              <a:rPr lang="en-US" sz="4000" b="1" cap="none" dirty="0" err="1">
                <a:solidFill>
                  <a:schemeClr val="tx1">
                    <a:lumMod val="75000"/>
                  </a:schemeClr>
                </a:solidFill>
              </a:rPr>
              <a:t>bit.ly</a:t>
            </a:r>
            <a:r>
              <a:rPr lang="en-US" sz="4000" b="1" cap="none" dirty="0">
                <a:solidFill>
                  <a:schemeClr val="tx1">
                    <a:lumMod val="75000"/>
                  </a:schemeClr>
                </a:solidFill>
              </a:rPr>
              <a:t>/SEASGWL</a:t>
            </a:r>
          </a:p>
          <a:p>
            <a:r>
              <a:rPr lang="en-US" sz="3200" cap="none" dirty="0" err="1">
                <a:solidFill>
                  <a:schemeClr val="accent1">
                    <a:lumMod val="50000"/>
                  </a:schemeClr>
                </a:solidFill>
              </a:rPr>
              <a:t>gradwritinglab@virginia.edu</a:t>
            </a:r>
            <a:endParaRPr lang="en-US" sz="3200" cap="none" dirty="0">
              <a:solidFill>
                <a:schemeClr val="accent1">
                  <a:lumMod val="50000"/>
                </a:schemeClr>
              </a:solidFill>
            </a:endParaRPr>
          </a:p>
        </p:txBody>
      </p:sp>
    </p:spTree>
    <p:extLst>
      <p:ext uri="{BB962C8B-B14F-4D97-AF65-F5344CB8AC3E}">
        <p14:creationId xmlns:p14="http://schemas.microsoft.com/office/powerpoint/2010/main" val="11224840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67B5-A159-1B4F-B06E-8B40EE43FE58}"/>
              </a:ext>
            </a:extLst>
          </p:cNvPr>
          <p:cNvSpPr>
            <a:spLocks noGrp="1"/>
          </p:cNvSpPr>
          <p:nvPr>
            <p:ph type="title"/>
          </p:nvPr>
        </p:nvSpPr>
        <p:spPr/>
        <p:txBody>
          <a:bodyPr/>
          <a:lstStyle/>
          <a:p>
            <a:r>
              <a:rPr lang="en-US" dirty="0"/>
              <a:t>Intros Resources</a:t>
            </a:r>
          </a:p>
        </p:txBody>
      </p:sp>
      <p:sp>
        <p:nvSpPr>
          <p:cNvPr id="5" name="Rectangle 4">
            <a:extLst>
              <a:ext uri="{FF2B5EF4-FFF2-40B4-BE49-F238E27FC236}">
                <a16:creationId xmlns:a16="http://schemas.microsoft.com/office/drawing/2014/main" id="{BFCEFD8C-CE21-D843-A2DD-988C551BD727}"/>
              </a:ext>
            </a:extLst>
          </p:cNvPr>
          <p:cNvSpPr/>
          <p:nvPr/>
        </p:nvSpPr>
        <p:spPr>
          <a:xfrm>
            <a:off x="245327" y="1568119"/>
            <a:ext cx="8482423" cy="3108543"/>
          </a:xfrm>
          <a:prstGeom prst="rect">
            <a:avLst/>
          </a:prstGeom>
        </p:spPr>
        <p:txBody>
          <a:bodyPr wrap="square">
            <a:spAutoFit/>
          </a:bodyPr>
          <a:lstStyle/>
          <a:p>
            <a:pPr lvl="0" eaLnBrk="0" fontAlgn="base" hangingPunct="0">
              <a:spcBef>
                <a:spcPct val="0"/>
              </a:spcBef>
              <a:spcAft>
                <a:spcPct val="0"/>
              </a:spcAft>
              <a:buClrTx/>
            </a:pPr>
            <a:r>
              <a:rPr lang="en-US" altLang="en-US"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2" tooltip="https://search.lib.virginia.edu/catalog/u6831438"/>
              </a:rPr>
              <a:t>WRITING SCIENCE: HOW TO WRITE PAPERS THAT GET CITED &amp; PROPOSALS THAT GET FUNDED</a:t>
            </a:r>
            <a:r>
              <a:rPr lang="en-US" altLang="en-US" dirty="0">
                <a:latin typeface="Arial" panose="020B0604020202020204" pitchFamily="34" charset="0"/>
                <a:ea typeface="Times New Roman" panose="02020603050405020304" pitchFamily="18" charset="0"/>
                <a:cs typeface="Arial" panose="020B0604020202020204" pitchFamily="34" charset="0"/>
              </a:rPr>
              <a:t>- Schimel (2012) - </a:t>
            </a:r>
            <a:r>
              <a:rPr lang="en-US" altLang="en-US" dirty="0" err="1">
                <a:latin typeface="Arial" panose="020B0604020202020204" pitchFamily="34" charset="0"/>
                <a:ea typeface="Times New Roman" panose="02020603050405020304" pitchFamily="18" charset="0"/>
                <a:cs typeface="Arial" panose="020B0604020202020204" pitchFamily="34" charset="0"/>
              </a:rPr>
              <a:t>ebook</a:t>
            </a:r>
            <a:r>
              <a:rPr lang="en-US" altLang="en-US" dirty="0">
                <a:latin typeface="Arial" panose="020B0604020202020204" pitchFamily="34" charset="0"/>
                <a:ea typeface="Times New Roman" panose="02020603050405020304" pitchFamily="18" charset="0"/>
                <a:cs typeface="Arial" panose="020B0604020202020204" pitchFamily="34" charset="0"/>
              </a:rPr>
              <a:t> through UVA library – very useful for the ‘story’ aspect of research article writing; useful chapters on writing intros</a:t>
            </a:r>
            <a:endParaRPr lang="en-US" altLang="en-US" dirty="0">
              <a:solidFill>
                <a:schemeClr val="tx1"/>
              </a:solidFill>
              <a:ea typeface="Times New Roman" panose="02020603050405020304" pitchFamily="18" charset="0"/>
            </a:endParaRPr>
          </a:p>
          <a:p>
            <a:pPr lvl="0" eaLnBrk="0" fontAlgn="base" hangingPunct="0">
              <a:spcBef>
                <a:spcPct val="0"/>
              </a:spcBef>
              <a:spcAft>
                <a:spcPct val="0"/>
              </a:spcAft>
              <a:buClrTx/>
            </a:pPr>
            <a:r>
              <a:rPr lang="en-US" altLang="en-US" dirty="0">
                <a:latin typeface="Arial" panose="020B0604020202020204" pitchFamily="34" charset="0"/>
                <a:ea typeface="Times New Roman" panose="02020603050405020304" pitchFamily="18" charset="0"/>
                <a:cs typeface="Arial" panose="020B0604020202020204" pitchFamily="34" charset="0"/>
              </a:rPr>
              <a:t> </a:t>
            </a:r>
            <a:endParaRPr lang="en-US" altLang="en-US" dirty="0">
              <a:solidFill>
                <a:schemeClr val="tx1"/>
              </a:solidFill>
              <a:ea typeface="Times New Roman" panose="02020603050405020304" pitchFamily="18" charset="0"/>
            </a:endParaRPr>
          </a:p>
          <a:p>
            <a:pPr lvl="0" eaLnBrk="0" fontAlgn="base" hangingPunct="0">
              <a:spcBef>
                <a:spcPct val="0"/>
              </a:spcBef>
              <a:spcAft>
                <a:spcPct val="0"/>
              </a:spcAft>
              <a:buClrTx/>
            </a:pPr>
            <a:r>
              <a:rPr lang="en-US" altLang="en-US" dirty="0">
                <a:latin typeface="Arial" panose="020B0604020202020204" pitchFamily="34" charset="0"/>
                <a:ea typeface="Times New Roman" panose="02020603050405020304" pitchFamily="18" charset="0"/>
                <a:cs typeface="Arial" panose="020B0604020202020204" pitchFamily="34" charset="0"/>
              </a:rPr>
              <a:t>Intros specific:</a:t>
            </a:r>
          </a:p>
          <a:p>
            <a:pPr lvl="0" eaLnBrk="0" fontAlgn="base" hangingPunct="0">
              <a:spcBef>
                <a:spcPct val="0"/>
              </a:spcBef>
              <a:spcAft>
                <a:spcPct val="0"/>
              </a:spcAft>
              <a:buClrTx/>
            </a:pPr>
            <a:r>
              <a:rPr lang="en-US" altLang="en-US"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3"/>
              </a:rPr>
              <a:t>HOW TO WRITE/PRESENT SCIENCE: BABY-WEREWOLF-SILVER BULLET</a:t>
            </a:r>
            <a:r>
              <a:rPr lang="en-US" altLang="en-US" dirty="0">
                <a:latin typeface="Arial" panose="020B0604020202020204" pitchFamily="34" charset="0"/>
                <a:ea typeface="Times New Roman" panose="02020603050405020304" pitchFamily="18" charset="0"/>
                <a:cs typeface="Arial" panose="020B0604020202020204" pitchFamily="34" charset="0"/>
              </a:rPr>
              <a:t> An eco-evo evo-eco blog post on setting up your scientific presentation or paper. Very useful for setting up introductions, conceptualizing your larger argument or thinking through the big picture of your presentation.</a:t>
            </a:r>
          </a:p>
          <a:p>
            <a:pPr lvl="0" eaLnBrk="0" fontAlgn="base" hangingPunct="0">
              <a:spcBef>
                <a:spcPct val="0"/>
              </a:spcBef>
              <a:spcAft>
                <a:spcPct val="0"/>
              </a:spcAft>
              <a:buClrTx/>
            </a:pPr>
            <a:r>
              <a:rPr lang="en-US" altLang="en-US"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4"/>
              </a:rPr>
              <a:t>THE INTRODUCTION SECTION</a:t>
            </a:r>
            <a:r>
              <a:rPr lang="en-US" altLang="en-US" dirty="0">
                <a:latin typeface="Arial" panose="020B0604020202020204" pitchFamily="34" charset="0"/>
                <a:ea typeface="Times New Roman" panose="02020603050405020304" pitchFamily="18" charset="0"/>
                <a:cs typeface="Arial" panose="020B0604020202020204" pitchFamily="34" charset="0"/>
              </a:rPr>
              <a:t> -a pdf overview of the CARS model of moves and steps in research article introductions from Helsinki University of Technology</a:t>
            </a:r>
          </a:p>
          <a:p>
            <a:pPr lvl="0" eaLnBrk="0" fontAlgn="base" hangingPunct="0">
              <a:spcBef>
                <a:spcPct val="0"/>
              </a:spcBef>
              <a:spcAft>
                <a:spcPct val="0"/>
              </a:spcAft>
              <a:buClrTx/>
            </a:pPr>
            <a:r>
              <a:rPr lang="en-US" altLang="en-US"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5"/>
              </a:rPr>
              <a:t>ORGANIZING YOU SOCIAL SCIENCES RESEARCH PAPER: THE CARS MODEL</a:t>
            </a:r>
            <a:r>
              <a:rPr lang="en-US" altLang="en-US" dirty="0">
                <a:latin typeface="Arial" panose="020B0604020202020204" pitchFamily="34" charset="0"/>
                <a:ea typeface="Times New Roman" panose="02020603050405020304" pitchFamily="18" charset="0"/>
                <a:cs typeface="Arial" panose="020B0604020202020204" pitchFamily="34" charset="0"/>
              </a:rPr>
              <a:t> A nice library guide with an overview of introductions. May need some adaptation for engineering but good place to start</a:t>
            </a:r>
          </a:p>
          <a:p>
            <a:pPr lvl="0" eaLnBrk="0" fontAlgn="base" hangingPunct="0">
              <a:spcBef>
                <a:spcPct val="0"/>
              </a:spcBef>
              <a:spcAft>
                <a:spcPct val="0"/>
              </a:spcAft>
              <a:buClrTx/>
            </a:pPr>
            <a:endParaRPr lang="en-US" altLang="en-US" dirty="0">
              <a:solidFill>
                <a:schemeClr val="tx1"/>
              </a:solidFill>
              <a:latin typeface="Arial" panose="020B0604020202020204" pitchFamily="34" charset="0"/>
              <a:cs typeface="Arial" panose="020B0604020202020204" pitchFamily="34" charset="0"/>
            </a:endParaRPr>
          </a:p>
          <a:p>
            <a:pPr lvl="0" eaLnBrk="0" fontAlgn="base" hangingPunct="0">
              <a:spcBef>
                <a:spcPct val="0"/>
              </a:spcBef>
              <a:spcAft>
                <a:spcPct val="0"/>
              </a:spcAft>
              <a:buClrTx/>
            </a:pPr>
            <a:r>
              <a:rPr lang="en-US" altLang="en-US" dirty="0">
                <a:solidFill>
                  <a:schemeClr val="tx1"/>
                </a:solidFill>
                <a:latin typeface="Arial" panose="020B0604020202020204" pitchFamily="34" charset="0"/>
                <a:cs typeface="Arial" panose="020B0604020202020204" pitchFamily="34" charset="0"/>
                <a:hlinkClick r:id="rId6"/>
              </a:rPr>
              <a:t>MIT </a:t>
            </a:r>
            <a:r>
              <a:rPr lang="en-US" altLang="en-US" dirty="0" err="1">
                <a:solidFill>
                  <a:schemeClr val="tx1"/>
                </a:solidFill>
                <a:latin typeface="Arial" panose="020B0604020202020204" pitchFamily="34" charset="0"/>
                <a:cs typeface="Arial" panose="020B0604020202020204" pitchFamily="34" charset="0"/>
                <a:hlinkClick r:id="rId6"/>
              </a:rPr>
              <a:t>CommKits</a:t>
            </a:r>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151780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F50-B01F-304E-967D-F838F7B61BB3}"/>
              </a:ext>
            </a:extLst>
          </p:cNvPr>
          <p:cNvSpPr>
            <a:spLocks noGrp="1"/>
          </p:cNvSpPr>
          <p:nvPr>
            <p:ph type="title"/>
          </p:nvPr>
        </p:nvSpPr>
        <p:spPr/>
        <p:txBody>
          <a:bodyPr/>
          <a:lstStyle/>
          <a:p>
            <a:r>
              <a:rPr lang="en-US" dirty="0"/>
              <a:t>Think about the reader</a:t>
            </a:r>
          </a:p>
        </p:txBody>
      </p:sp>
      <p:sp>
        <p:nvSpPr>
          <p:cNvPr id="3" name="Text Placeholder 2">
            <a:extLst>
              <a:ext uri="{FF2B5EF4-FFF2-40B4-BE49-F238E27FC236}">
                <a16:creationId xmlns:a16="http://schemas.microsoft.com/office/drawing/2014/main" id="{BB10F8D3-37D7-354A-AF7B-82DC6F89E6C6}"/>
              </a:ext>
            </a:extLst>
          </p:cNvPr>
          <p:cNvSpPr>
            <a:spLocks noGrp="1"/>
          </p:cNvSpPr>
          <p:nvPr>
            <p:ph type="body" idx="1"/>
          </p:nvPr>
        </p:nvSpPr>
        <p:spPr>
          <a:xfrm>
            <a:off x="247437" y="748552"/>
            <a:ext cx="8601140" cy="635400"/>
          </a:xfrm>
        </p:spPr>
        <p:txBody>
          <a:bodyPr/>
          <a:lstStyle/>
          <a:p>
            <a:r>
              <a:rPr lang="en-US" dirty="0">
                <a:solidFill>
                  <a:srgbClr val="212D4A"/>
                </a:solidFill>
              </a:rPr>
              <a:t>To learn A, we did X. </a:t>
            </a:r>
            <a:endParaRPr lang="en-US" dirty="0">
              <a:solidFill>
                <a:srgbClr val="01579B"/>
              </a:solidFill>
            </a:endParaRPr>
          </a:p>
        </p:txBody>
      </p:sp>
      <p:sp>
        <p:nvSpPr>
          <p:cNvPr id="4" name="Text Placeholder 2">
            <a:extLst>
              <a:ext uri="{FF2B5EF4-FFF2-40B4-BE49-F238E27FC236}">
                <a16:creationId xmlns:a16="http://schemas.microsoft.com/office/drawing/2014/main" id="{5D91ECDA-0AC7-3A48-A8BF-C45592E9D5E9}"/>
              </a:ext>
            </a:extLst>
          </p:cNvPr>
          <p:cNvSpPr txBox="1">
            <a:spLocks/>
          </p:cNvSpPr>
          <p:nvPr/>
        </p:nvSpPr>
        <p:spPr>
          <a:xfrm>
            <a:off x="527564" y="1383952"/>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But why should I care about A?</a:t>
            </a:r>
          </a:p>
        </p:txBody>
      </p:sp>
      <p:sp>
        <p:nvSpPr>
          <p:cNvPr id="5" name="Text Placeholder 2">
            <a:extLst>
              <a:ext uri="{FF2B5EF4-FFF2-40B4-BE49-F238E27FC236}">
                <a16:creationId xmlns:a16="http://schemas.microsoft.com/office/drawing/2014/main" id="{06A7A7B1-515B-0D4E-A8FC-D39F1351E3FC}"/>
              </a:ext>
            </a:extLst>
          </p:cNvPr>
          <p:cNvSpPr txBox="1">
            <a:spLocks/>
          </p:cNvSpPr>
          <p:nvPr/>
        </p:nvSpPr>
        <p:spPr>
          <a:xfrm>
            <a:off x="247436" y="2019352"/>
            <a:ext cx="8601141"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If we know A, we can do B. </a:t>
            </a:r>
            <a:endParaRPr lang="en-US" dirty="0">
              <a:solidFill>
                <a:srgbClr val="01579B"/>
              </a:solidFill>
            </a:endParaRPr>
          </a:p>
        </p:txBody>
      </p:sp>
      <p:sp>
        <p:nvSpPr>
          <p:cNvPr id="6" name="Text Placeholder 2">
            <a:extLst>
              <a:ext uri="{FF2B5EF4-FFF2-40B4-BE49-F238E27FC236}">
                <a16:creationId xmlns:a16="http://schemas.microsoft.com/office/drawing/2014/main" id="{D4AB166B-FCF8-FD4C-B1BC-B417D303C77F}"/>
              </a:ext>
            </a:extLst>
          </p:cNvPr>
          <p:cNvSpPr txBox="1">
            <a:spLocks/>
          </p:cNvSpPr>
          <p:nvPr/>
        </p:nvSpPr>
        <p:spPr>
          <a:xfrm>
            <a:off x="527564" y="2681357"/>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And B is important because?</a:t>
            </a:r>
          </a:p>
        </p:txBody>
      </p:sp>
      <p:sp>
        <p:nvSpPr>
          <p:cNvPr id="7" name="Text Placeholder 2">
            <a:extLst>
              <a:ext uri="{FF2B5EF4-FFF2-40B4-BE49-F238E27FC236}">
                <a16:creationId xmlns:a16="http://schemas.microsoft.com/office/drawing/2014/main" id="{C5B07E56-9EA4-5649-83A1-F6699157DB02}"/>
              </a:ext>
            </a:extLst>
          </p:cNvPr>
          <p:cNvSpPr txBox="1">
            <a:spLocks/>
          </p:cNvSpPr>
          <p:nvPr/>
        </p:nvSpPr>
        <p:spPr>
          <a:xfrm>
            <a:off x="247437" y="3233880"/>
            <a:ext cx="869961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B is an important part of familiar problem C. If we can B, we might actually be closer to solving C. </a:t>
            </a:r>
            <a:endParaRPr lang="en-US" dirty="0">
              <a:solidFill>
                <a:srgbClr val="01579B"/>
              </a:solidFill>
            </a:endParaRPr>
          </a:p>
        </p:txBody>
      </p:sp>
      <p:sp>
        <p:nvSpPr>
          <p:cNvPr id="8" name="Text Placeholder 2">
            <a:extLst>
              <a:ext uri="{FF2B5EF4-FFF2-40B4-BE49-F238E27FC236}">
                <a16:creationId xmlns:a16="http://schemas.microsoft.com/office/drawing/2014/main" id="{91A7889B-B899-2141-AD22-D083407A78E5}"/>
              </a:ext>
            </a:extLst>
          </p:cNvPr>
          <p:cNvSpPr txBox="1">
            <a:spLocks/>
          </p:cNvSpPr>
          <p:nvPr/>
        </p:nvSpPr>
        <p:spPr>
          <a:xfrm>
            <a:off x="247436" y="4130708"/>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Oh C! I know about C. You’re telling me your research might help us with part of C? Maybe I should hear more</a:t>
            </a:r>
          </a:p>
        </p:txBody>
      </p:sp>
    </p:spTree>
    <p:extLst>
      <p:ext uri="{BB962C8B-B14F-4D97-AF65-F5344CB8AC3E}">
        <p14:creationId xmlns:p14="http://schemas.microsoft.com/office/powerpoint/2010/main" val="36041999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6244-F90B-EB46-BB6D-C94C2159C91B}"/>
              </a:ext>
            </a:extLst>
          </p:cNvPr>
          <p:cNvSpPr>
            <a:spLocks noGrp="1"/>
          </p:cNvSpPr>
          <p:nvPr>
            <p:ph type="title"/>
          </p:nvPr>
        </p:nvSpPr>
        <p:spPr/>
        <p:txBody>
          <a:bodyPr/>
          <a:lstStyle/>
          <a:p>
            <a:r>
              <a:rPr lang="en-US" dirty="0"/>
              <a:t>MIT </a:t>
            </a:r>
            <a:r>
              <a:rPr lang="en-US" dirty="0" err="1"/>
              <a:t>CommKit</a:t>
            </a:r>
            <a:r>
              <a:rPr lang="en-US" dirty="0"/>
              <a:t>: Introductions by area</a:t>
            </a:r>
          </a:p>
        </p:txBody>
      </p:sp>
      <p:sp>
        <p:nvSpPr>
          <p:cNvPr id="3" name="Text Placeholder 2">
            <a:extLst>
              <a:ext uri="{FF2B5EF4-FFF2-40B4-BE49-F238E27FC236}">
                <a16:creationId xmlns:a16="http://schemas.microsoft.com/office/drawing/2014/main" id="{CCF7937B-8B35-ED42-A0D9-983E0280E007}"/>
              </a:ext>
            </a:extLst>
          </p:cNvPr>
          <p:cNvSpPr>
            <a:spLocks noGrp="1"/>
          </p:cNvSpPr>
          <p:nvPr>
            <p:ph type="body" idx="1"/>
          </p:nvPr>
        </p:nvSpPr>
        <p:spPr/>
        <p:txBody>
          <a:bodyPr/>
          <a:lstStyle/>
          <a:p>
            <a:r>
              <a:rPr lang="en-US" dirty="0">
                <a:hlinkClick r:id="rId2"/>
              </a:rPr>
              <a:t>Nuclear science &amp; engineering</a:t>
            </a:r>
            <a:r>
              <a:rPr lang="en-US" dirty="0"/>
              <a:t> – most detail</a:t>
            </a:r>
          </a:p>
          <a:p>
            <a:r>
              <a:rPr lang="en-US" dirty="0">
                <a:hlinkClick r:id="rId3"/>
              </a:rPr>
              <a:t>Mechanical engineering </a:t>
            </a:r>
            <a:endParaRPr lang="en-US" dirty="0"/>
          </a:p>
          <a:p>
            <a:r>
              <a:rPr lang="en-US" dirty="0">
                <a:hlinkClick r:id="rId4"/>
              </a:rPr>
              <a:t>Electrical engineering &amp; Computer Science</a:t>
            </a:r>
            <a:r>
              <a:rPr lang="en-US" dirty="0"/>
              <a:t>- slightly different</a:t>
            </a:r>
          </a:p>
          <a:p>
            <a:r>
              <a:rPr lang="en-US" dirty="0">
                <a:hlinkClick r:id="rId5"/>
              </a:rPr>
              <a:t>Broad Institute </a:t>
            </a:r>
            <a:r>
              <a:rPr lang="en-US" dirty="0"/>
              <a:t>(human health genomics)</a:t>
            </a:r>
          </a:p>
          <a:p>
            <a:r>
              <a:rPr lang="en-US" dirty="0">
                <a:hlinkClick r:id="rId6"/>
              </a:rPr>
              <a:t>Biological engineering</a:t>
            </a:r>
            <a:endParaRPr lang="en-US" dirty="0"/>
          </a:p>
          <a:p>
            <a:endParaRPr lang="en-US" dirty="0"/>
          </a:p>
          <a:p>
            <a:pPr marL="76200" indent="0">
              <a:buNone/>
            </a:pPr>
            <a:r>
              <a:rPr lang="en-US" sz="1400" dirty="0"/>
              <a:t>Look at more than 1 discipline- most have similar info with varied level of detail provided. Bottom of each page has sample annotated examples</a:t>
            </a:r>
          </a:p>
          <a:p>
            <a:endParaRPr lang="en-US" dirty="0"/>
          </a:p>
          <a:p>
            <a:endParaRPr lang="en-US" dirty="0"/>
          </a:p>
        </p:txBody>
      </p:sp>
    </p:spTree>
    <p:extLst>
      <p:ext uri="{BB962C8B-B14F-4D97-AF65-F5344CB8AC3E}">
        <p14:creationId xmlns:p14="http://schemas.microsoft.com/office/powerpoint/2010/main" val="17653623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2C68-8EEA-AE41-938A-55E666B9DB1C}"/>
              </a:ext>
            </a:extLst>
          </p:cNvPr>
          <p:cNvSpPr>
            <a:spLocks noGrp="1"/>
          </p:cNvSpPr>
          <p:nvPr>
            <p:ph type="title"/>
          </p:nvPr>
        </p:nvSpPr>
        <p:spPr/>
        <p:txBody>
          <a:bodyPr/>
          <a:lstStyle/>
          <a:p>
            <a:r>
              <a:rPr lang="en-US" dirty="0"/>
              <a:t>Lit Review resources</a:t>
            </a:r>
          </a:p>
        </p:txBody>
      </p:sp>
      <p:sp>
        <p:nvSpPr>
          <p:cNvPr id="3" name="Text Placeholder 2">
            <a:extLst>
              <a:ext uri="{FF2B5EF4-FFF2-40B4-BE49-F238E27FC236}">
                <a16:creationId xmlns:a16="http://schemas.microsoft.com/office/drawing/2014/main" id="{9584A218-14CA-C94C-A1C9-FBC396450A91}"/>
              </a:ext>
            </a:extLst>
          </p:cNvPr>
          <p:cNvSpPr>
            <a:spLocks noGrp="1"/>
          </p:cNvSpPr>
          <p:nvPr>
            <p:ph type="body" idx="1"/>
          </p:nvPr>
        </p:nvSpPr>
        <p:spPr/>
        <p:txBody>
          <a:bodyPr/>
          <a:lstStyle/>
          <a:p>
            <a:pPr marL="0" lvl="0" indent="0" eaLnBrk="0" fontAlgn="base" hangingPunct="0">
              <a:spcBef>
                <a:spcPct val="0"/>
              </a:spcBef>
              <a:spcAft>
                <a:spcPct val="0"/>
              </a:spcAft>
              <a:buClrTx/>
              <a:buSzTx/>
              <a:buNone/>
            </a:pPr>
            <a:r>
              <a:rPr lang="en-US" altLang="en-US" sz="14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2"/>
              </a:rPr>
              <a:t>LITERATURE REVIEW WRITING GUIDE</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 from the University of Waterloo on </a:t>
            </a:r>
            <a:r>
              <a:rPr lang="en-US" altLang="en-US"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writeonline.ca</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 well organized multipart step by step guide for planning, writing &amp; revising lit reviews; includes a section outlining the key parts of a lit review and tips for writing.</a:t>
            </a:r>
            <a:endParaRPr lang="en-US" altLang="en-US" sz="14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4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3"/>
              </a:rPr>
              <a:t>LITERATURE REVIEWS</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 posts from Raul </a:t>
            </a:r>
            <a:r>
              <a:rPr lang="en-US" altLang="en-US"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Pacheo</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-Vega on various strategies and stages of writing a literature review</a:t>
            </a:r>
            <a:endParaRPr lang="en-US" altLang="en-US" sz="14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4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4"/>
              </a:rPr>
              <a:t>GRADUATE RESEARCH ADVANCED SKILLS PROGRAM RESOURCES</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from Curtin University in Australia. Includes videos, handouts, slides, etc. for a number of workshops on research writing topics including Lit Reviews and abstracts</a:t>
            </a:r>
            <a:endParaRPr lang="en-US" altLang="en-US" sz="14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12367430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05EE-317D-B54A-AA7B-1A6C5D0AB9FE}"/>
              </a:ext>
            </a:extLst>
          </p:cNvPr>
          <p:cNvSpPr>
            <a:spLocks noGrp="1"/>
          </p:cNvSpPr>
          <p:nvPr>
            <p:ph type="title"/>
          </p:nvPr>
        </p:nvSpPr>
        <p:spPr/>
        <p:txBody>
          <a:bodyPr/>
          <a:lstStyle/>
          <a:p>
            <a:r>
              <a:rPr lang="en-US" dirty="0"/>
              <a:t>Whole Article Resources</a:t>
            </a:r>
          </a:p>
        </p:txBody>
      </p:sp>
      <p:sp>
        <p:nvSpPr>
          <p:cNvPr id="4" name="Rectangle 1">
            <a:extLst>
              <a:ext uri="{FF2B5EF4-FFF2-40B4-BE49-F238E27FC236}">
                <a16:creationId xmlns:a16="http://schemas.microsoft.com/office/drawing/2014/main" id="{F37EC632-65D6-8A4E-95EE-E4611AB13DD2}"/>
              </a:ext>
            </a:extLst>
          </p:cNvPr>
          <p:cNvSpPr>
            <a:spLocks noGrp="1" noChangeArrowheads="1"/>
          </p:cNvSpPr>
          <p:nvPr>
            <p:ph type="body" idx="1"/>
          </p:nvPr>
        </p:nvSpPr>
        <p:spPr bwMode="auto">
          <a:xfrm>
            <a:off x="100361" y="1545865"/>
            <a:ext cx="8095786" cy="283154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US" altLang="en-US" sz="1200" b="1" dirty="0">
                <a:solidFill>
                  <a:srgbClr val="000000"/>
                </a:solidFill>
                <a:latin typeface="Arial" panose="020B0604020202020204" pitchFamily="34" charset="0"/>
                <a:ea typeface="Times New Roman" panose="02020603050405020304" pitchFamily="18" charset="0"/>
              </a:rPr>
              <a:t>Whole article resources:</a:t>
            </a:r>
            <a:endParaRPr lang="en-US" altLang="en-US" sz="12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200" b="1"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2"/>
              </a:rPr>
              <a:t>WRITING RESEARCH ARTICLES FOR PUBLICATION</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 (pdf)- Burrows (2011) from Asian Institute of Technology, includes overviews of sections, perspectives, common issues, language, and engineering examples throughout</a:t>
            </a:r>
            <a:endParaRPr lang="en-US" altLang="en-US" sz="12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200" b="1"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3"/>
              </a:rPr>
              <a:t>WRITING IN BOXES</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An interactive tutorial and tool</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to get you started on writing the different sections of an IMRD article from JPHMP Direct; outlines what goes in each section; includes a video overview of how the tool works. While it is public health specific, you can adapt it to your field as well.</a:t>
            </a:r>
            <a:endParaRPr lang="en-US" altLang="en-US" sz="12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2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4"/>
              </a:rPr>
              <a:t>SCIENTIFIC WRITING TOOLKIT</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Many links, articles and tutorials for research writing and planning from the council of state and territorial epidemiologists</a:t>
            </a:r>
            <a:endParaRPr lang="en-US" altLang="en-US" sz="12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2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5"/>
              </a:rPr>
              <a:t>WRITING AN IMRAD REPORT</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Very basic overview of sections</a:t>
            </a:r>
            <a:endParaRPr lang="en-US" altLang="en-US" sz="12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2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6"/>
              </a:rPr>
              <a:t>HOW TO WRITE A PAPER (ASHBY, 2005)</a:t>
            </a:r>
            <a:endParaRPr lang="en-US" altLang="en-US" sz="12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MIT </a:t>
            </a:r>
            <a:r>
              <a:rPr lang="en-US" altLang="en-US" sz="1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CommKits</a:t>
            </a:r>
            <a:r>
              <a:rPr lang="en-US" alt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altLang="en-US" sz="11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7"/>
              </a:rPr>
              <a:t>BIOLOGICAL ENGINEERING</a:t>
            </a:r>
            <a:r>
              <a:rPr lang="en-US" alt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11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8"/>
              </a:rPr>
              <a:t>ELECTRICAL ENGINEERING/COMPUTER SCIENCE</a:t>
            </a:r>
            <a:r>
              <a:rPr lang="en-US" alt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US" altLang="en-US" sz="11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9"/>
              </a:rPr>
              <a:t>CHEMICAL ENGINEERING</a:t>
            </a:r>
            <a:r>
              <a:rPr lang="en-US" alt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 - have clear simplified overviews for each section of a research article that work across disciplines</a:t>
            </a:r>
            <a:endParaRPr lang="en-US" altLang="en-US" sz="1200" dirty="0">
              <a:solidFill>
                <a:schemeClr val="tx1"/>
              </a:solidFill>
              <a:ea typeface="Times New Roman" panose="02020603050405020304" pitchFamily="18" charset="0"/>
            </a:endParaRPr>
          </a:p>
          <a:p>
            <a:pPr marL="0" lvl="0" indent="0" eaLnBrk="0" fontAlgn="base" hangingPunct="0">
              <a:spcBef>
                <a:spcPct val="0"/>
              </a:spcBef>
              <a:spcAft>
                <a:spcPct val="0"/>
              </a:spcAft>
              <a:buClrTx/>
              <a:buSzTx/>
              <a:buNone/>
            </a:pPr>
            <a:r>
              <a:rPr lang="en-US" altLang="en-US" sz="1200" dirty="0">
                <a:solidFill>
                  <a:srgbClr val="666666"/>
                </a:solidFill>
                <a:latin typeface="Arial" panose="020B0604020202020204" pitchFamily="34" charset="0"/>
                <a:ea typeface="Times New Roman" panose="02020603050405020304" pitchFamily="18" charset="0"/>
                <a:cs typeface="Arial" panose="020B0604020202020204" pitchFamily="34" charset="0"/>
                <a:hlinkClick r:id="rId10"/>
              </a:rPr>
              <a:t>STYLE AND ETHICS OF COMMUNICATION IN SCIENCE AND ENGINEERING</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1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ebook</a:t>
            </a:r>
            <a:r>
              <a:rPr lang="en-US" alt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/pdf, free access through UVA library) covers issues in writing, scientific publishing, dissertations, proposals &amp; grant applications, oral communication, authorship, record keeping, ownership; authors from biomedical sciences &amp; engineering background</a:t>
            </a:r>
            <a:endParaRPr lang="en-US" altLang="en-US" sz="1200"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22925683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A808-64D0-4244-AEEB-DCB9D7772C6A}"/>
              </a:ext>
            </a:extLst>
          </p:cNvPr>
          <p:cNvSpPr>
            <a:spLocks noGrp="1"/>
          </p:cNvSpPr>
          <p:nvPr>
            <p:ph type="title"/>
          </p:nvPr>
        </p:nvSpPr>
        <p:spPr/>
        <p:txBody>
          <a:bodyPr/>
          <a:lstStyle/>
          <a:p>
            <a:r>
              <a:rPr lang="en-US" dirty="0" err="1"/>
              <a:t>AntConc</a:t>
            </a:r>
            <a:r>
              <a:rPr lang="en-US" dirty="0"/>
              <a:t> (</a:t>
            </a:r>
            <a:r>
              <a:rPr lang="en-US" dirty="0">
                <a:hlinkClick r:id="rId3"/>
              </a:rPr>
              <a:t>free software</a:t>
            </a:r>
            <a:r>
              <a:rPr lang="en-US" dirty="0"/>
              <a:t>)</a:t>
            </a:r>
          </a:p>
        </p:txBody>
      </p:sp>
      <p:sp>
        <p:nvSpPr>
          <p:cNvPr id="3" name="Text Placeholder 2">
            <a:extLst>
              <a:ext uri="{FF2B5EF4-FFF2-40B4-BE49-F238E27FC236}">
                <a16:creationId xmlns:a16="http://schemas.microsoft.com/office/drawing/2014/main" id="{728694FE-5A31-454D-BF55-D176B13A25EA}"/>
              </a:ext>
            </a:extLst>
          </p:cNvPr>
          <p:cNvSpPr>
            <a:spLocks noGrp="1"/>
          </p:cNvSpPr>
          <p:nvPr>
            <p:ph type="body" idx="1"/>
          </p:nvPr>
        </p:nvSpPr>
        <p:spPr>
          <a:xfrm>
            <a:off x="416250" y="1102056"/>
            <a:ext cx="8471272" cy="3434575"/>
          </a:xfrm>
        </p:spPr>
        <p:txBody>
          <a:bodyPr/>
          <a:lstStyle/>
          <a:p>
            <a:r>
              <a:rPr lang="en-US" dirty="0"/>
              <a:t>You give the program .</a:t>
            </a:r>
            <a:r>
              <a:rPr lang="en-US" dirty="0" err="1"/>
              <a:t>txts</a:t>
            </a:r>
            <a:r>
              <a:rPr lang="en-US" dirty="0"/>
              <a:t> of the type of writing to explore</a:t>
            </a:r>
          </a:p>
          <a:p>
            <a:pPr lvl="1"/>
            <a:r>
              <a:rPr lang="en-US" dirty="0"/>
              <a:t>Ex. Chemical engineering research paper abstracts</a:t>
            </a:r>
          </a:p>
          <a:p>
            <a:r>
              <a:rPr lang="en-US" dirty="0"/>
              <a:t>Concordance/KWIC lines, Plots, Collocations, N-Grams</a:t>
            </a:r>
          </a:p>
          <a:p>
            <a:endParaRPr lang="en-US" dirty="0"/>
          </a:p>
          <a:p>
            <a:r>
              <a:rPr lang="en-US" dirty="0"/>
              <a:t>Find common phrases, patterns of use, </a:t>
            </a:r>
            <a:r>
              <a:rPr lang="en-US" dirty="0" err="1"/>
              <a:t>etc</a:t>
            </a:r>
            <a:endParaRPr lang="en-US" dirty="0"/>
          </a:p>
          <a:p>
            <a:r>
              <a:rPr lang="en-US" dirty="0"/>
              <a:t>Big picture view of where terms/phrases occur in the text</a:t>
            </a:r>
          </a:p>
          <a:p>
            <a:r>
              <a:rPr lang="en-US" dirty="0"/>
              <a:t>Terms/usage in context: what prepositions w/this verb?</a:t>
            </a:r>
          </a:p>
          <a:p>
            <a:endParaRPr lang="en-US" dirty="0"/>
          </a:p>
          <a:p>
            <a:r>
              <a:rPr lang="en-US" dirty="0"/>
              <a:t>Slides, tutorials, download links in </a:t>
            </a:r>
            <a:r>
              <a:rPr lang="en-US" dirty="0" err="1"/>
              <a:t>collab</a:t>
            </a:r>
            <a:r>
              <a:rPr lang="en-US" dirty="0"/>
              <a:t> </a:t>
            </a:r>
          </a:p>
          <a:p>
            <a:endParaRPr lang="en-US" dirty="0"/>
          </a:p>
        </p:txBody>
      </p:sp>
      <p:pic>
        <p:nvPicPr>
          <p:cNvPr id="4" name="Picture 3">
            <a:extLst>
              <a:ext uri="{FF2B5EF4-FFF2-40B4-BE49-F238E27FC236}">
                <a16:creationId xmlns:a16="http://schemas.microsoft.com/office/drawing/2014/main" id="{B3817C6C-9073-204F-8746-76D1C5571434}"/>
              </a:ext>
            </a:extLst>
          </p:cNvPr>
          <p:cNvPicPr>
            <a:picLocks noChangeAspect="1"/>
          </p:cNvPicPr>
          <p:nvPr/>
        </p:nvPicPr>
        <p:blipFill>
          <a:blip r:embed="rId4"/>
          <a:stretch>
            <a:fillRect/>
          </a:stretch>
        </p:blipFill>
        <p:spPr>
          <a:xfrm>
            <a:off x="7913276" y="-133156"/>
            <a:ext cx="1230724" cy="1315185"/>
          </a:xfrm>
          <a:prstGeom prst="rect">
            <a:avLst/>
          </a:prstGeom>
        </p:spPr>
      </p:pic>
    </p:spTree>
    <p:extLst>
      <p:ext uri="{BB962C8B-B14F-4D97-AF65-F5344CB8AC3E}">
        <p14:creationId xmlns:p14="http://schemas.microsoft.com/office/powerpoint/2010/main" val="37208407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A41F-901F-6649-8007-1A78600AB561}"/>
              </a:ext>
            </a:extLst>
          </p:cNvPr>
          <p:cNvSpPr>
            <a:spLocks noGrp="1"/>
          </p:cNvSpPr>
          <p:nvPr>
            <p:ph type="title"/>
          </p:nvPr>
        </p:nvSpPr>
        <p:spPr/>
        <p:txBody>
          <a:bodyPr/>
          <a:lstStyle/>
          <a:p>
            <a:r>
              <a:rPr lang="en-US" dirty="0" err="1"/>
              <a:t>AntConc</a:t>
            </a:r>
            <a:endParaRPr lang="en-US" dirty="0"/>
          </a:p>
        </p:txBody>
      </p:sp>
      <p:sp>
        <p:nvSpPr>
          <p:cNvPr id="3" name="Text Placeholder 2">
            <a:extLst>
              <a:ext uri="{FF2B5EF4-FFF2-40B4-BE49-F238E27FC236}">
                <a16:creationId xmlns:a16="http://schemas.microsoft.com/office/drawing/2014/main" id="{FAA00033-B6EE-FE47-ACF5-D5D1D8D759DA}"/>
              </a:ext>
            </a:extLst>
          </p:cNvPr>
          <p:cNvSpPr>
            <a:spLocks noGrp="1"/>
          </p:cNvSpPr>
          <p:nvPr>
            <p:ph type="body" idx="1"/>
          </p:nvPr>
        </p:nvSpPr>
        <p:spPr/>
        <p:txBody>
          <a:bodyPr/>
          <a:lstStyle/>
          <a:p>
            <a:r>
              <a:rPr lang="en-US" dirty="0"/>
              <a:t>Use in conjunction with </a:t>
            </a:r>
            <a:r>
              <a:rPr lang="en-US" dirty="0" err="1"/>
              <a:t>AntCorGen</a:t>
            </a:r>
            <a:r>
              <a:rPr lang="en-US" dirty="0"/>
              <a:t> to quickly grab research articles segmented by section</a:t>
            </a:r>
          </a:p>
          <a:p>
            <a:r>
              <a:rPr lang="en-US" dirty="0"/>
              <a:t>Compare intros to other sections, etc.</a:t>
            </a:r>
          </a:p>
        </p:txBody>
      </p:sp>
    </p:spTree>
    <p:extLst>
      <p:ext uri="{BB962C8B-B14F-4D97-AF65-F5344CB8AC3E}">
        <p14:creationId xmlns:p14="http://schemas.microsoft.com/office/powerpoint/2010/main" val="25944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F50-B01F-304E-967D-F838F7B61BB3}"/>
              </a:ext>
            </a:extLst>
          </p:cNvPr>
          <p:cNvSpPr>
            <a:spLocks noGrp="1"/>
          </p:cNvSpPr>
          <p:nvPr>
            <p:ph type="title"/>
          </p:nvPr>
        </p:nvSpPr>
        <p:spPr/>
        <p:txBody>
          <a:bodyPr/>
          <a:lstStyle/>
          <a:p>
            <a:r>
              <a:rPr lang="en-US" dirty="0"/>
              <a:t>Think about the reader</a:t>
            </a:r>
          </a:p>
        </p:txBody>
      </p:sp>
      <p:sp>
        <p:nvSpPr>
          <p:cNvPr id="3" name="Text Placeholder 2">
            <a:extLst>
              <a:ext uri="{FF2B5EF4-FFF2-40B4-BE49-F238E27FC236}">
                <a16:creationId xmlns:a16="http://schemas.microsoft.com/office/drawing/2014/main" id="{BB10F8D3-37D7-354A-AF7B-82DC6F89E6C6}"/>
              </a:ext>
            </a:extLst>
          </p:cNvPr>
          <p:cNvSpPr>
            <a:spLocks noGrp="1"/>
          </p:cNvSpPr>
          <p:nvPr>
            <p:ph type="body" idx="1"/>
          </p:nvPr>
        </p:nvSpPr>
        <p:spPr>
          <a:xfrm>
            <a:off x="247437" y="748552"/>
            <a:ext cx="8601140" cy="635400"/>
          </a:xfrm>
        </p:spPr>
        <p:txBody>
          <a:bodyPr/>
          <a:lstStyle/>
          <a:p>
            <a:r>
              <a:rPr lang="en-US" dirty="0">
                <a:solidFill>
                  <a:srgbClr val="212D4A"/>
                </a:solidFill>
              </a:rPr>
              <a:t>To learn A, </a:t>
            </a:r>
            <a:r>
              <a:rPr lang="en-US" u="sng" dirty="0">
                <a:solidFill>
                  <a:srgbClr val="01579B"/>
                </a:solidFill>
              </a:rPr>
              <a:t>we did X. </a:t>
            </a:r>
          </a:p>
        </p:txBody>
      </p:sp>
      <p:sp>
        <p:nvSpPr>
          <p:cNvPr id="4" name="Text Placeholder 2">
            <a:extLst>
              <a:ext uri="{FF2B5EF4-FFF2-40B4-BE49-F238E27FC236}">
                <a16:creationId xmlns:a16="http://schemas.microsoft.com/office/drawing/2014/main" id="{5D91ECDA-0AC7-3A48-A8BF-C45592E9D5E9}"/>
              </a:ext>
            </a:extLst>
          </p:cNvPr>
          <p:cNvSpPr txBox="1">
            <a:spLocks/>
          </p:cNvSpPr>
          <p:nvPr/>
        </p:nvSpPr>
        <p:spPr>
          <a:xfrm>
            <a:off x="527564" y="1383952"/>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But why should I care about A?</a:t>
            </a:r>
          </a:p>
        </p:txBody>
      </p:sp>
      <p:sp>
        <p:nvSpPr>
          <p:cNvPr id="5" name="Text Placeholder 2">
            <a:extLst>
              <a:ext uri="{FF2B5EF4-FFF2-40B4-BE49-F238E27FC236}">
                <a16:creationId xmlns:a16="http://schemas.microsoft.com/office/drawing/2014/main" id="{06A7A7B1-515B-0D4E-A8FC-D39F1351E3FC}"/>
              </a:ext>
            </a:extLst>
          </p:cNvPr>
          <p:cNvSpPr txBox="1">
            <a:spLocks/>
          </p:cNvSpPr>
          <p:nvPr/>
        </p:nvSpPr>
        <p:spPr>
          <a:xfrm>
            <a:off x="247436" y="2019352"/>
            <a:ext cx="8601141"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If we know A, we can do B. </a:t>
            </a:r>
            <a:endParaRPr lang="en-US" dirty="0">
              <a:solidFill>
                <a:srgbClr val="01579B"/>
              </a:solidFill>
            </a:endParaRPr>
          </a:p>
        </p:txBody>
      </p:sp>
      <p:sp>
        <p:nvSpPr>
          <p:cNvPr id="6" name="Text Placeholder 2">
            <a:extLst>
              <a:ext uri="{FF2B5EF4-FFF2-40B4-BE49-F238E27FC236}">
                <a16:creationId xmlns:a16="http://schemas.microsoft.com/office/drawing/2014/main" id="{D4AB166B-FCF8-FD4C-B1BC-B417D303C77F}"/>
              </a:ext>
            </a:extLst>
          </p:cNvPr>
          <p:cNvSpPr txBox="1">
            <a:spLocks/>
          </p:cNvSpPr>
          <p:nvPr/>
        </p:nvSpPr>
        <p:spPr>
          <a:xfrm>
            <a:off x="527564" y="2681357"/>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And B is important because?</a:t>
            </a:r>
          </a:p>
        </p:txBody>
      </p:sp>
      <p:sp>
        <p:nvSpPr>
          <p:cNvPr id="7" name="Text Placeholder 2">
            <a:extLst>
              <a:ext uri="{FF2B5EF4-FFF2-40B4-BE49-F238E27FC236}">
                <a16:creationId xmlns:a16="http://schemas.microsoft.com/office/drawing/2014/main" id="{C5B07E56-9EA4-5649-83A1-F6699157DB02}"/>
              </a:ext>
            </a:extLst>
          </p:cNvPr>
          <p:cNvSpPr txBox="1">
            <a:spLocks/>
          </p:cNvSpPr>
          <p:nvPr/>
        </p:nvSpPr>
        <p:spPr>
          <a:xfrm>
            <a:off x="247437" y="3233880"/>
            <a:ext cx="869961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B is an important part of familiar problem C. If we can B, we might actually be closer to solving C. </a:t>
            </a:r>
            <a:endParaRPr lang="en-US" dirty="0">
              <a:solidFill>
                <a:srgbClr val="01579B"/>
              </a:solidFill>
            </a:endParaRPr>
          </a:p>
        </p:txBody>
      </p:sp>
      <p:sp>
        <p:nvSpPr>
          <p:cNvPr id="8" name="Text Placeholder 2">
            <a:extLst>
              <a:ext uri="{FF2B5EF4-FFF2-40B4-BE49-F238E27FC236}">
                <a16:creationId xmlns:a16="http://schemas.microsoft.com/office/drawing/2014/main" id="{91A7889B-B899-2141-AD22-D083407A78E5}"/>
              </a:ext>
            </a:extLst>
          </p:cNvPr>
          <p:cNvSpPr txBox="1">
            <a:spLocks/>
          </p:cNvSpPr>
          <p:nvPr/>
        </p:nvSpPr>
        <p:spPr>
          <a:xfrm>
            <a:off x="247436" y="4130708"/>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Oh C! I know about C. You’re telling me your research might help us with part of C? Maybe I should hear more</a:t>
            </a:r>
          </a:p>
        </p:txBody>
      </p:sp>
      <p:sp>
        <p:nvSpPr>
          <p:cNvPr id="9" name="TextBox 8">
            <a:extLst>
              <a:ext uri="{FF2B5EF4-FFF2-40B4-BE49-F238E27FC236}">
                <a16:creationId xmlns:a16="http://schemas.microsoft.com/office/drawing/2014/main" id="{68343E76-3BB7-4D4A-9901-1181E7680975}"/>
              </a:ext>
            </a:extLst>
          </p:cNvPr>
          <p:cNvSpPr txBox="1"/>
          <p:nvPr/>
        </p:nvSpPr>
        <p:spPr>
          <a:xfrm>
            <a:off x="7569336" y="4248368"/>
            <a:ext cx="1418948"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Reader is here</a:t>
            </a:r>
          </a:p>
        </p:txBody>
      </p:sp>
      <p:sp>
        <p:nvSpPr>
          <p:cNvPr id="10" name="TextBox 9">
            <a:extLst>
              <a:ext uri="{FF2B5EF4-FFF2-40B4-BE49-F238E27FC236}">
                <a16:creationId xmlns:a16="http://schemas.microsoft.com/office/drawing/2014/main" id="{5C22CF0C-7B7B-4443-BFB8-FCAD65FBB96B}"/>
              </a:ext>
            </a:extLst>
          </p:cNvPr>
          <p:cNvSpPr txBox="1"/>
          <p:nvPr/>
        </p:nvSpPr>
        <p:spPr>
          <a:xfrm>
            <a:off x="7458482" y="919810"/>
            <a:ext cx="1390095"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Your research</a:t>
            </a:r>
          </a:p>
        </p:txBody>
      </p:sp>
      <p:cxnSp>
        <p:nvCxnSpPr>
          <p:cNvPr id="12" name="Straight Arrow Connector 11">
            <a:extLst>
              <a:ext uri="{FF2B5EF4-FFF2-40B4-BE49-F238E27FC236}">
                <a16:creationId xmlns:a16="http://schemas.microsoft.com/office/drawing/2014/main" id="{2C67A4A8-CE6D-4D4D-B0A9-4EEBF2D177E6}"/>
              </a:ext>
            </a:extLst>
          </p:cNvPr>
          <p:cNvCxnSpPr>
            <a:cxnSpLocks/>
            <a:stCxn id="10" idx="1"/>
          </p:cNvCxnSpPr>
          <p:nvPr/>
        </p:nvCxnSpPr>
        <p:spPr>
          <a:xfrm flipH="1">
            <a:off x="3550024" y="1119850"/>
            <a:ext cx="39084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Up Arrow 13">
            <a:extLst>
              <a:ext uri="{FF2B5EF4-FFF2-40B4-BE49-F238E27FC236}">
                <a16:creationId xmlns:a16="http://schemas.microsoft.com/office/drawing/2014/main" id="{0E6DBDCE-D10E-894B-8005-41CE82F6DA65}"/>
              </a:ext>
            </a:extLst>
          </p:cNvPr>
          <p:cNvSpPr/>
          <p:nvPr/>
        </p:nvSpPr>
        <p:spPr>
          <a:xfrm>
            <a:off x="8248101" y="1319889"/>
            <a:ext cx="403824" cy="29284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0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F50-B01F-304E-967D-F838F7B61BB3}"/>
              </a:ext>
            </a:extLst>
          </p:cNvPr>
          <p:cNvSpPr>
            <a:spLocks noGrp="1"/>
          </p:cNvSpPr>
          <p:nvPr>
            <p:ph type="title"/>
          </p:nvPr>
        </p:nvSpPr>
        <p:spPr/>
        <p:txBody>
          <a:bodyPr/>
          <a:lstStyle/>
          <a:p>
            <a:r>
              <a:rPr lang="en-US" dirty="0"/>
              <a:t>Start where the reader is at</a:t>
            </a:r>
          </a:p>
        </p:txBody>
      </p:sp>
      <p:sp>
        <p:nvSpPr>
          <p:cNvPr id="3" name="Text Placeholder 2">
            <a:extLst>
              <a:ext uri="{FF2B5EF4-FFF2-40B4-BE49-F238E27FC236}">
                <a16:creationId xmlns:a16="http://schemas.microsoft.com/office/drawing/2014/main" id="{BB10F8D3-37D7-354A-AF7B-82DC6F89E6C6}"/>
              </a:ext>
            </a:extLst>
          </p:cNvPr>
          <p:cNvSpPr>
            <a:spLocks noGrp="1"/>
          </p:cNvSpPr>
          <p:nvPr>
            <p:ph type="body" idx="1"/>
          </p:nvPr>
        </p:nvSpPr>
        <p:spPr>
          <a:xfrm>
            <a:off x="388115" y="4041214"/>
            <a:ext cx="7751246" cy="635400"/>
          </a:xfrm>
        </p:spPr>
        <p:txBody>
          <a:bodyPr/>
          <a:lstStyle/>
          <a:p>
            <a:r>
              <a:rPr lang="en-US" dirty="0">
                <a:solidFill>
                  <a:srgbClr val="212D4A"/>
                </a:solidFill>
              </a:rPr>
              <a:t>To learn A, we did X.</a:t>
            </a:r>
          </a:p>
        </p:txBody>
      </p:sp>
      <p:sp>
        <p:nvSpPr>
          <p:cNvPr id="5" name="Text Placeholder 2">
            <a:extLst>
              <a:ext uri="{FF2B5EF4-FFF2-40B4-BE49-F238E27FC236}">
                <a16:creationId xmlns:a16="http://schemas.microsoft.com/office/drawing/2014/main" id="{06A7A7B1-515B-0D4E-A8FC-D39F1351E3FC}"/>
              </a:ext>
            </a:extLst>
          </p:cNvPr>
          <p:cNvSpPr txBox="1">
            <a:spLocks/>
          </p:cNvSpPr>
          <p:nvPr/>
        </p:nvSpPr>
        <p:spPr>
          <a:xfrm>
            <a:off x="388115" y="3158242"/>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If we know A, we can do B and potentially get closer to solving C.</a:t>
            </a:r>
          </a:p>
        </p:txBody>
      </p:sp>
      <p:sp>
        <p:nvSpPr>
          <p:cNvPr id="7" name="Text Placeholder 2">
            <a:extLst>
              <a:ext uri="{FF2B5EF4-FFF2-40B4-BE49-F238E27FC236}">
                <a16:creationId xmlns:a16="http://schemas.microsoft.com/office/drawing/2014/main" id="{C5B07E56-9EA4-5649-83A1-F6699157DB02}"/>
              </a:ext>
            </a:extLst>
          </p:cNvPr>
          <p:cNvSpPr txBox="1">
            <a:spLocks/>
          </p:cNvSpPr>
          <p:nvPr/>
        </p:nvSpPr>
        <p:spPr>
          <a:xfrm>
            <a:off x="388115" y="1405425"/>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A key part of solving problem C is B. If we can B, we might actually be closer to solving C. </a:t>
            </a:r>
          </a:p>
        </p:txBody>
      </p:sp>
      <p:sp>
        <p:nvSpPr>
          <p:cNvPr id="9" name="Text Placeholder 2">
            <a:extLst>
              <a:ext uri="{FF2B5EF4-FFF2-40B4-BE49-F238E27FC236}">
                <a16:creationId xmlns:a16="http://schemas.microsoft.com/office/drawing/2014/main" id="{E70E861E-DD55-CA43-A020-7C1102EC632B}"/>
              </a:ext>
            </a:extLst>
          </p:cNvPr>
          <p:cNvSpPr txBox="1">
            <a:spLocks/>
          </p:cNvSpPr>
          <p:nvPr/>
        </p:nvSpPr>
        <p:spPr>
          <a:xfrm>
            <a:off x="416250" y="881358"/>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We both care about solving C. </a:t>
            </a:r>
          </a:p>
        </p:txBody>
      </p:sp>
      <p:sp>
        <p:nvSpPr>
          <p:cNvPr id="10" name="Text Placeholder 2">
            <a:extLst>
              <a:ext uri="{FF2B5EF4-FFF2-40B4-BE49-F238E27FC236}">
                <a16:creationId xmlns:a16="http://schemas.microsoft.com/office/drawing/2014/main" id="{A610B355-8793-C04B-80BA-F98DF046A200}"/>
              </a:ext>
            </a:extLst>
          </p:cNvPr>
          <p:cNvSpPr txBox="1">
            <a:spLocks/>
          </p:cNvSpPr>
          <p:nvPr/>
        </p:nvSpPr>
        <p:spPr>
          <a:xfrm>
            <a:off x="388115" y="2326400"/>
            <a:ext cx="7278777"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But B is complicated and right now we can’t do it because no one has figured out A.</a:t>
            </a:r>
          </a:p>
        </p:txBody>
      </p:sp>
      <p:sp>
        <p:nvSpPr>
          <p:cNvPr id="11" name="Right Brace 10">
            <a:extLst>
              <a:ext uri="{FF2B5EF4-FFF2-40B4-BE49-F238E27FC236}">
                <a16:creationId xmlns:a16="http://schemas.microsoft.com/office/drawing/2014/main" id="{29682B86-EDBC-DD42-BD41-E6CBC0C8047F}"/>
              </a:ext>
            </a:extLst>
          </p:cNvPr>
          <p:cNvSpPr/>
          <p:nvPr/>
        </p:nvSpPr>
        <p:spPr>
          <a:xfrm>
            <a:off x="7174523" y="802150"/>
            <a:ext cx="492369" cy="15242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3C15E9CB-6C12-1A45-B955-FFD5490107C6}"/>
              </a:ext>
            </a:extLst>
          </p:cNvPr>
          <p:cNvSpPr txBox="1"/>
          <p:nvPr/>
        </p:nvSpPr>
        <p:spPr>
          <a:xfrm>
            <a:off x="7639880" y="1241327"/>
            <a:ext cx="998961" cy="615523"/>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Situation/</a:t>
            </a:r>
          </a:p>
          <a:p>
            <a:pPr algn="r"/>
            <a:r>
              <a:rPr lang="en-US" b="1" dirty="0">
                <a:solidFill>
                  <a:srgbClr val="01579B"/>
                </a:solidFill>
              </a:rPr>
              <a:t>Context</a:t>
            </a:r>
          </a:p>
        </p:txBody>
      </p:sp>
      <p:sp>
        <p:nvSpPr>
          <p:cNvPr id="13" name="Right Brace 12">
            <a:extLst>
              <a:ext uri="{FF2B5EF4-FFF2-40B4-BE49-F238E27FC236}">
                <a16:creationId xmlns:a16="http://schemas.microsoft.com/office/drawing/2014/main" id="{BCCAB939-7354-0241-925C-905B2F232BDE}"/>
              </a:ext>
            </a:extLst>
          </p:cNvPr>
          <p:cNvSpPr/>
          <p:nvPr/>
        </p:nvSpPr>
        <p:spPr>
          <a:xfrm>
            <a:off x="7674003" y="2490542"/>
            <a:ext cx="492369" cy="635401"/>
          </a:xfrm>
          <a:prstGeom prst="rightBrace">
            <a:avLst/>
          </a:prstGeom>
          <a:ln>
            <a:solidFill>
              <a:srgbClr val="E46E2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E46E20"/>
              </a:solidFill>
            </a:endParaRPr>
          </a:p>
        </p:txBody>
      </p:sp>
      <p:sp>
        <p:nvSpPr>
          <p:cNvPr id="14" name="TextBox 13">
            <a:extLst>
              <a:ext uri="{FF2B5EF4-FFF2-40B4-BE49-F238E27FC236}">
                <a16:creationId xmlns:a16="http://schemas.microsoft.com/office/drawing/2014/main" id="{3DA8CDBF-0795-D94B-AAB3-BFA80AA54245}"/>
              </a:ext>
            </a:extLst>
          </p:cNvPr>
          <p:cNvSpPr txBox="1"/>
          <p:nvPr/>
        </p:nvSpPr>
        <p:spPr>
          <a:xfrm>
            <a:off x="8031102" y="2487153"/>
            <a:ext cx="952475" cy="615523"/>
          </a:xfrm>
          <a:prstGeom prst="rect">
            <a:avLst/>
          </a:prstGeom>
          <a:noFill/>
          <a:ln>
            <a:noFill/>
          </a:ln>
        </p:spPr>
        <p:txBody>
          <a:bodyPr spcFirstLastPara="1" wrap="none" lIns="91425" tIns="91425" rIns="91425" bIns="91425" rtlCol="0" anchor="b" anchorCtr="0">
            <a:spAutoFit/>
          </a:bodyPr>
          <a:lstStyle/>
          <a:p>
            <a:pPr algn="r"/>
            <a:r>
              <a:rPr lang="en-US" b="1" dirty="0">
                <a:solidFill>
                  <a:srgbClr val="E46E20"/>
                </a:solidFill>
              </a:rPr>
              <a:t>Problem/</a:t>
            </a:r>
          </a:p>
          <a:p>
            <a:pPr algn="r"/>
            <a:r>
              <a:rPr lang="en-US" b="1" dirty="0">
                <a:solidFill>
                  <a:srgbClr val="E46E20"/>
                </a:solidFill>
              </a:rPr>
              <a:t>Gap</a:t>
            </a:r>
          </a:p>
        </p:txBody>
      </p:sp>
      <p:sp>
        <p:nvSpPr>
          <p:cNvPr id="15" name="Right Brace 14">
            <a:extLst>
              <a:ext uri="{FF2B5EF4-FFF2-40B4-BE49-F238E27FC236}">
                <a16:creationId xmlns:a16="http://schemas.microsoft.com/office/drawing/2014/main" id="{E179737C-6D77-D541-9883-406963DD9CA7}"/>
              </a:ext>
            </a:extLst>
          </p:cNvPr>
          <p:cNvSpPr/>
          <p:nvPr/>
        </p:nvSpPr>
        <p:spPr>
          <a:xfrm>
            <a:off x="7333035" y="3966521"/>
            <a:ext cx="492369" cy="635401"/>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E46E20"/>
              </a:solidFill>
            </a:endParaRPr>
          </a:p>
        </p:txBody>
      </p:sp>
      <p:sp>
        <p:nvSpPr>
          <p:cNvPr id="16" name="TextBox 15">
            <a:extLst>
              <a:ext uri="{FF2B5EF4-FFF2-40B4-BE49-F238E27FC236}">
                <a16:creationId xmlns:a16="http://schemas.microsoft.com/office/drawing/2014/main" id="{B543B57D-3B47-9445-BB68-DDB901859C35}"/>
              </a:ext>
            </a:extLst>
          </p:cNvPr>
          <p:cNvSpPr txBox="1"/>
          <p:nvPr/>
        </p:nvSpPr>
        <p:spPr>
          <a:xfrm>
            <a:off x="7693277" y="3963132"/>
            <a:ext cx="949332" cy="615523"/>
          </a:xfrm>
          <a:prstGeom prst="rect">
            <a:avLst/>
          </a:prstGeom>
          <a:noFill/>
          <a:ln>
            <a:noFill/>
          </a:ln>
        </p:spPr>
        <p:txBody>
          <a:bodyPr spcFirstLastPara="1" wrap="none" lIns="91425" tIns="91425" rIns="91425" bIns="91425" rtlCol="0" anchor="b" anchorCtr="0">
            <a:spAutoFit/>
          </a:bodyPr>
          <a:lstStyle/>
          <a:p>
            <a:pPr algn="r"/>
            <a:r>
              <a:rPr lang="en-US" b="1" dirty="0">
                <a:solidFill>
                  <a:schemeClr val="accent2"/>
                </a:solidFill>
              </a:rPr>
              <a:t>Solution/</a:t>
            </a:r>
          </a:p>
          <a:p>
            <a:pPr algn="r"/>
            <a:r>
              <a:rPr lang="en-US" b="1" dirty="0">
                <a:solidFill>
                  <a:schemeClr val="accent2"/>
                </a:solidFill>
              </a:rPr>
              <a:t>Fill Gap</a:t>
            </a:r>
          </a:p>
        </p:txBody>
      </p:sp>
    </p:spTree>
    <p:extLst>
      <p:ext uri="{BB962C8B-B14F-4D97-AF65-F5344CB8AC3E}">
        <p14:creationId xmlns:p14="http://schemas.microsoft.com/office/powerpoint/2010/main" val="3608751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80F0-278D-784A-AA46-32F7520681A8}"/>
              </a:ext>
            </a:extLst>
          </p:cNvPr>
          <p:cNvSpPr>
            <a:spLocks noGrp="1"/>
          </p:cNvSpPr>
          <p:nvPr>
            <p:ph type="title"/>
          </p:nvPr>
        </p:nvSpPr>
        <p:spPr/>
        <p:txBody>
          <a:bodyPr/>
          <a:lstStyle/>
          <a:p>
            <a:r>
              <a:rPr lang="en-US" dirty="0"/>
              <a:t>Frame your study as </a:t>
            </a:r>
            <a:br>
              <a:rPr lang="en-US" dirty="0"/>
            </a:br>
            <a:r>
              <a:rPr lang="en-US" dirty="0"/>
              <a:t>addressing a problem </a:t>
            </a:r>
            <a:br>
              <a:rPr lang="en-US" dirty="0"/>
            </a:br>
            <a:r>
              <a:rPr lang="en-US" dirty="0"/>
              <a:t>the audience is interested in</a:t>
            </a:r>
          </a:p>
        </p:txBody>
      </p:sp>
    </p:spTree>
    <p:extLst>
      <p:ext uri="{BB962C8B-B14F-4D97-AF65-F5344CB8AC3E}">
        <p14:creationId xmlns:p14="http://schemas.microsoft.com/office/powerpoint/2010/main" val="366736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E13-002E-5040-ACCF-7C8378584062}"/>
              </a:ext>
            </a:extLst>
          </p:cNvPr>
          <p:cNvSpPr>
            <a:spLocks noGrp="1"/>
          </p:cNvSpPr>
          <p:nvPr>
            <p:ph type="title"/>
          </p:nvPr>
        </p:nvSpPr>
        <p:spPr>
          <a:xfrm>
            <a:off x="265500" y="65100"/>
            <a:ext cx="4045200" cy="577995"/>
          </a:xfrm>
        </p:spPr>
        <p:txBody>
          <a:bodyPr/>
          <a:lstStyle/>
          <a:p>
            <a:r>
              <a:rPr lang="en-US" dirty="0"/>
              <a:t>Intro as Funnel</a:t>
            </a:r>
          </a:p>
        </p:txBody>
      </p:sp>
      <p:sp>
        <p:nvSpPr>
          <p:cNvPr id="3" name="Subtitle 2">
            <a:extLst>
              <a:ext uri="{FF2B5EF4-FFF2-40B4-BE49-F238E27FC236}">
                <a16:creationId xmlns:a16="http://schemas.microsoft.com/office/drawing/2014/main" id="{0B194557-CC11-6647-B55A-AC5FEF0DE753}"/>
              </a:ext>
            </a:extLst>
          </p:cNvPr>
          <p:cNvSpPr>
            <a:spLocks noGrp="1"/>
          </p:cNvSpPr>
          <p:nvPr>
            <p:ph type="subTitle" idx="1"/>
          </p:nvPr>
        </p:nvSpPr>
        <p:spPr>
          <a:xfrm>
            <a:off x="173114" y="907200"/>
            <a:ext cx="4045200" cy="490150"/>
          </a:xfrm>
        </p:spPr>
        <p:txBody>
          <a:bodyPr/>
          <a:lstStyle/>
          <a:p>
            <a:r>
              <a:rPr lang="en-US" dirty="0"/>
              <a:t>Where the reader is at</a:t>
            </a:r>
          </a:p>
        </p:txBody>
      </p:sp>
      <p:sp>
        <p:nvSpPr>
          <p:cNvPr id="7" name="Triangle 6">
            <a:extLst>
              <a:ext uri="{FF2B5EF4-FFF2-40B4-BE49-F238E27FC236}">
                <a16:creationId xmlns:a16="http://schemas.microsoft.com/office/drawing/2014/main" id="{ECB2A9F0-0ADA-6144-A900-0273D0FE6CFF}"/>
              </a:ext>
            </a:extLst>
          </p:cNvPr>
          <p:cNvSpPr/>
          <p:nvPr/>
        </p:nvSpPr>
        <p:spPr>
          <a:xfrm rot="10800000">
            <a:off x="876306" y="1397350"/>
            <a:ext cx="2823587" cy="24618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99390EEF-588A-B34E-AFBD-5601CD538853}"/>
              </a:ext>
            </a:extLst>
          </p:cNvPr>
          <p:cNvSpPr txBox="1">
            <a:spLocks/>
          </p:cNvSpPr>
          <p:nvPr/>
        </p:nvSpPr>
        <p:spPr>
          <a:xfrm>
            <a:off x="173114" y="374615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t>Your study</a:t>
            </a:r>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4797157" y="90720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Where the reader is at</a:t>
            </a:r>
          </a:p>
        </p:txBody>
      </p:sp>
      <p:sp>
        <p:nvSpPr>
          <p:cNvPr id="13" name="Subtitle 2">
            <a:extLst>
              <a:ext uri="{FF2B5EF4-FFF2-40B4-BE49-F238E27FC236}">
                <a16:creationId xmlns:a16="http://schemas.microsoft.com/office/drawing/2014/main" id="{8FB76617-1C21-3D41-B955-CA7607CBA5A7}"/>
              </a:ext>
            </a:extLst>
          </p:cNvPr>
          <p:cNvSpPr txBox="1">
            <a:spLocks/>
          </p:cNvSpPr>
          <p:nvPr/>
        </p:nvSpPr>
        <p:spPr>
          <a:xfrm>
            <a:off x="4797157" y="3859197"/>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Your study</a:t>
            </a:r>
          </a:p>
        </p:txBody>
      </p:sp>
      <p:sp>
        <p:nvSpPr>
          <p:cNvPr id="11" name="Triangle 10">
            <a:extLst>
              <a:ext uri="{FF2B5EF4-FFF2-40B4-BE49-F238E27FC236}">
                <a16:creationId xmlns:a16="http://schemas.microsoft.com/office/drawing/2014/main" id="{6C467591-FBBC-8C46-99E7-0C5EEB69678D}"/>
              </a:ext>
            </a:extLst>
          </p:cNvPr>
          <p:cNvSpPr/>
          <p:nvPr/>
        </p:nvSpPr>
        <p:spPr>
          <a:xfrm rot="10800000">
            <a:off x="5444109" y="1397351"/>
            <a:ext cx="2823587" cy="24618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20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E13-002E-5040-ACCF-7C8378584062}"/>
              </a:ext>
            </a:extLst>
          </p:cNvPr>
          <p:cNvSpPr>
            <a:spLocks noGrp="1"/>
          </p:cNvSpPr>
          <p:nvPr>
            <p:ph type="title"/>
          </p:nvPr>
        </p:nvSpPr>
        <p:spPr>
          <a:xfrm>
            <a:off x="265500" y="65100"/>
            <a:ext cx="4045200" cy="577995"/>
          </a:xfrm>
        </p:spPr>
        <p:txBody>
          <a:bodyPr/>
          <a:lstStyle/>
          <a:p>
            <a:r>
              <a:rPr lang="en-US" dirty="0"/>
              <a:t>Intro as Funnel</a:t>
            </a:r>
          </a:p>
        </p:txBody>
      </p:sp>
      <p:sp>
        <p:nvSpPr>
          <p:cNvPr id="3" name="Subtitle 2">
            <a:extLst>
              <a:ext uri="{FF2B5EF4-FFF2-40B4-BE49-F238E27FC236}">
                <a16:creationId xmlns:a16="http://schemas.microsoft.com/office/drawing/2014/main" id="{0B194557-CC11-6647-B55A-AC5FEF0DE753}"/>
              </a:ext>
            </a:extLst>
          </p:cNvPr>
          <p:cNvSpPr>
            <a:spLocks noGrp="1"/>
          </p:cNvSpPr>
          <p:nvPr>
            <p:ph type="subTitle" idx="1"/>
          </p:nvPr>
        </p:nvSpPr>
        <p:spPr>
          <a:xfrm>
            <a:off x="173114" y="907200"/>
            <a:ext cx="4045200" cy="490150"/>
          </a:xfrm>
        </p:spPr>
        <p:txBody>
          <a:bodyPr/>
          <a:lstStyle/>
          <a:p>
            <a:r>
              <a:rPr lang="en-US" dirty="0"/>
              <a:t>Where the reader is at</a:t>
            </a:r>
          </a:p>
        </p:txBody>
      </p:sp>
      <p:sp>
        <p:nvSpPr>
          <p:cNvPr id="7" name="Triangle 6">
            <a:extLst>
              <a:ext uri="{FF2B5EF4-FFF2-40B4-BE49-F238E27FC236}">
                <a16:creationId xmlns:a16="http://schemas.microsoft.com/office/drawing/2014/main" id="{ECB2A9F0-0ADA-6144-A900-0273D0FE6CFF}"/>
              </a:ext>
            </a:extLst>
          </p:cNvPr>
          <p:cNvSpPr/>
          <p:nvPr/>
        </p:nvSpPr>
        <p:spPr>
          <a:xfrm rot="10800000">
            <a:off x="876306" y="1397350"/>
            <a:ext cx="2823587" cy="24618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99390EEF-588A-B34E-AFBD-5601CD538853}"/>
              </a:ext>
            </a:extLst>
          </p:cNvPr>
          <p:cNvSpPr txBox="1">
            <a:spLocks/>
          </p:cNvSpPr>
          <p:nvPr/>
        </p:nvSpPr>
        <p:spPr>
          <a:xfrm>
            <a:off x="173114" y="374615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t>Your study</a:t>
            </a:r>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4833302" y="-2689"/>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Where the reader is at</a:t>
            </a:r>
          </a:p>
        </p:txBody>
      </p:sp>
      <p:sp>
        <p:nvSpPr>
          <p:cNvPr id="13" name="Subtitle 2">
            <a:extLst>
              <a:ext uri="{FF2B5EF4-FFF2-40B4-BE49-F238E27FC236}">
                <a16:creationId xmlns:a16="http://schemas.microsoft.com/office/drawing/2014/main" id="{8FB76617-1C21-3D41-B955-CA7607CBA5A7}"/>
              </a:ext>
            </a:extLst>
          </p:cNvPr>
          <p:cNvSpPr txBox="1">
            <a:spLocks/>
          </p:cNvSpPr>
          <p:nvPr/>
        </p:nvSpPr>
        <p:spPr>
          <a:xfrm>
            <a:off x="4797157" y="3859197"/>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Your study</a:t>
            </a:r>
          </a:p>
        </p:txBody>
      </p:sp>
      <p:sp>
        <p:nvSpPr>
          <p:cNvPr id="10" name="Triangle 9">
            <a:extLst>
              <a:ext uri="{FF2B5EF4-FFF2-40B4-BE49-F238E27FC236}">
                <a16:creationId xmlns:a16="http://schemas.microsoft.com/office/drawing/2014/main" id="{A0950C35-6DD0-014A-BA1F-EAA7E70ADEC7}"/>
              </a:ext>
            </a:extLst>
          </p:cNvPr>
          <p:cNvSpPr/>
          <p:nvPr/>
        </p:nvSpPr>
        <p:spPr>
          <a:xfrm rot="10800000">
            <a:off x="4813927" y="393332"/>
            <a:ext cx="4117052" cy="358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40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E13-002E-5040-ACCF-7C8378584062}"/>
              </a:ext>
            </a:extLst>
          </p:cNvPr>
          <p:cNvSpPr>
            <a:spLocks noGrp="1"/>
          </p:cNvSpPr>
          <p:nvPr>
            <p:ph type="title"/>
          </p:nvPr>
        </p:nvSpPr>
        <p:spPr>
          <a:xfrm>
            <a:off x="265500" y="65100"/>
            <a:ext cx="4045200" cy="577995"/>
          </a:xfrm>
        </p:spPr>
        <p:txBody>
          <a:bodyPr/>
          <a:lstStyle/>
          <a:p>
            <a:r>
              <a:rPr lang="en-US" dirty="0"/>
              <a:t>Intro as Funnel</a:t>
            </a:r>
          </a:p>
        </p:txBody>
      </p:sp>
      <p:sp>
        <p:nvSpPr>
          <p:cNvPr id="3" name="Subtitle 2">
            <a:extLst>
              <a:ext uri="{FF2B5EF4-FFF2-40B4-BE49-F238E27FC236}">
                <a16:creationId xmlns:a16="http://schemas.microsoft.com/office/drawing/2014/main" id="{0B194557-CC11-6647-B55A-AC5FEF0DE753}"/>
              </a:ext>
            </a:extLst>
          </p:cNvPr>
          <p:cNvSpPr>
            <a:spLocks noGrp="1"/>
          </p:cNvSpPr>
          <p:nvPr>
            <p:ph type="subTitle" idx="1"/>
          </p:nvPr>
        </p:nvSpPr>
        <p:spPr>
          <a:xfrm>
            <a:off x="173114" y="907200"/>
            <a:ext cx="4045200" cy="490150"/>
          </a:xfrm>
        </p:spPr>
        <p:txBody>
          <a:bodyPr/>
          <a:lstStyle/>
          <a:p>
            <a:r>
              <a:rPr lang="en-US" dirty="0"/>
              <a:t>Where the reader is at</a:t>
            </a:r>
          </a:p>
        </p:txBody>
      </p:sp>
      <p:sp>
        <p:nvSpPr>
          <p:cNvPr id="7" name="Triangle 6">
            <a:extLst>
              <a:ext uri="{FF2B5EF4-FFF2-40B4-BE49-F238E27FC236}">
                <a16:creationId xmlns:a16="http://schemas.microsoft.com/office/drawing/2014/main" id="{ECB2A9F0-0ADA-6144-A900-0273D0FE6CFF}"/>
              </a:ext>
            </a:extLst>
          </p:cNvPr>
          <p:cNvSpPr/>
          <p:nvPr/>
        </p:nvSpPr>
        <p:spPr>
          <a:xfrm rot="10800000">
            <a:off x="876306" y="1397350"/>
            <a:ext cx="2823587" cy="24618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99390EEF-588A-B34E-AFBD-5601CD538853}"/>
              </a:ext>
            </a:extLst>
          </p:cNvPr>
          <p:cNvSpPr txBox="1">
            <a:spLocks/>
          </p:cNvSpPr>
          <p:nvPr/>
        </p:nvSpPr>
        <p:spPr>
          <a:xfrm>
            <a:off x="173114" y="374615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t>Your study</a:t>
            </a:r>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4797156" y="1601633"/>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Where the reader is at</a:t>
            </a:r>
          </a:p>
        </p:txBody>
      </p:sp>
      <p:sp>
        <p:nvSpPr>
          <p:cNvPr id="13" name="Subtitle 2">
            <a:extLst>
              <a:ext uri="{FF2B5EF4-FFF2-40B4-BE49-F238E27FC236}">
                <a16:creationId xmlns:a16="http://schemas.microsoft.com/office/drawing/2014/main" id="{8FB76617-1C21-3D41-B955-CA7607CBA5A7}"/>
              </a:ext>
            </a:extLst>
          </p:cNvPr>
          <p:cNvSpPr txBox="1">
            <a:spLocks/>
          </p:cNvSpPr>
          <p:nvPr/>
        </p:nvSpPr>
        <p:spPr>
          <a:xfrm>
            <a:off x="4797157" y="3859197"/>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Your study</a:t>
            </a:r>
          </a:p>
        </p:txBody>
      </p:sp>
      <p:sp>
        <p:nvSpPr>
          <p:cNvPr id="10" name="Triangle 9">
            <a:extLst>
              <a:ext uri="{FF2B5EF4-FFF2-40B4-BE49-F238E27FC236}">
                <a16:creationId xmlns:a16="http://schemas.microsoft.com/office/drawing/2014/main" id="{A0950C35-6DD0-014A-BA1F-EAA7E70ADEC7}"/>
              </a:ext>
            </a:extLst>
          </p:cNvPr>
          <p:cNvSpPr/>
          <p:nvPr/>
        </p:nvSpPr>
        <p:spPr>
          <a:xfrm rot="10800000">
            <a:off x="5730485" y="2091783"/>
            <a:ext cx="2178544" cy="18994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40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6C467591-FBBC-8C46-99E7-0C5EEB69678D}"/>
              </a:ext>
            </a:extLst>
          </p:cNvPr>
          <p:cNvSpPr/>
          <p:nvPr/>
        </p:nvSpPr>
        <p:spPr>
          <a:xfrm rot="10800000">
            <a:off x="2074495" y="325756"/>
            <a:ext cx="5355900" cy="46697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2539313" y="-1"/>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Unfamiliar popular audience</a:t>
            </a:r>
          </a:p>
        </p:txBody>
      </p:sp>
      <p:sp>
        <p:nvSpPr>
          <p:cNvPr id="13" name="Subtitle 2">
            <a:extLst>
              <a:ext uri="{FF2B5EF4-FFF2-40B4-BE49-F238E27FC236}">
                <a16:creationId xmlns:a16="http://schemas.microsoft.com/office/drawing/2014/main" id="{8FB76617-1C21-3D41-B955-CA7607CBA5A7}"/>
              </a:ext>
            </a:extLst>
          </p:cNvPr>
          <p:cNvSpPr txBox="1">
            <a:spLocks/>
          </p:cNvSpPr>
          <p:nvPr/>
        </p:nvSpPr>
        <p:spPr>
          <a:xfrm>
            <a:off x="2729845" y="465335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Your study</a:t>
            </a:r>
          </a:p>
        </p:txBody>
      </p:sp>
      <p:sp>
        <p:nvSpPr>
          <p:cNvPr id="9" name="Subtitle 2">
            <a:extLst>
              <a:ext uri="{FF2B5EF4-FFF2-40B4-BE49-F238E27FC236}">
                <a16:creationId xmlns:a16="http://schemas.microsoft.com/office/drawing/2014/main" id="{713372EB-5EE8-CB47-AA12-2BC9AEC5585A}"/>
              </a:ext>
            </a:extLst>
          </p:cNvPr>
          <p:cNvSpPr txBox="1">
            <a:spLocks/>
          </p:cNvSpPr>
          <p:nvPr/>
        </p:nvSpPr>
        <p:spPr>
          <a:xfrm>
            <a:off x="2729845" y="4408275"/>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Your lab group</a:t>
            </a:r>
          </a:p>
        </p:txBody>
      </p:sp>
      <p:sp>
        <p:nvSpPr>
          <p:cNvPr id="14" name="Subtitle 2">
            <a:extLst>
              <a:ext uri="{FF2B5EF4-FFF2-40B4-BE49-F238E27FC236}">
                <a16:creationId xmlns:a16="http://schemas.microsoft.com/office/drawing/2014/main" id="{AA9E97D2-CA7E-7A4A-829B-A7BCD59597A9}"/>
              </a:ext>
            </a:extLst>
          </p:cNvPr>
          <p:cNvSpPr txBox="1">
            <a:spLocks/>
          </p:cNvSpPr>
          <p:nvPr/>
        </p:nvSpPr>
        <p:spPr>
          <a:xfrm>
            <a:off x="2729844" y="3918125"/>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Specialist niche journal</a:t>
            </a:r>
          </a:p>
        </p:txBody>
      </p:sp>
      <p:sp>
        <p:nvSpPr>
          <p:cNvPr id="15" name="Subtitle 2">
            <a:extLst>
              <a:ext uri="{FF2B5EF4-FFF2-40B4-BE49-F238E27FC236}">
                <a16:creationId xmlns:a16="http://schemas.microsoft.com/office/drawing/2014/main" id="{C0348C46-2C0C-7D43-8F1E-A774685D340C}"/>
              </a:ext>
            </a:extLst>
          </p:cNvPr>
          <p:cNvSpPr txBox="1">
            <a:spLocks/>
          </p:cNvSpPr>
          <p:nvPr/>
        </p:nvSpPr>
        <p:spPr>
          <a:xfrm>
            <a:off x="2729844" y="3427975"/>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Area journal</a:t>
            </a:r>
          </a:p>
        </p:txBody>
      </p:sp>
      <p:sp>
        <p:nvSpPr>
          <p:cNvPr id="16" name="Subtitle 2">
            <a:extLst>
              <a:ext uri="{FF2B5EF4-FFF2-40B4-BE49-F238E27FC236}">
                <a16:creationId xmlns:a16="http://schemas.microsoft.com/office/drawing/2014/main" id="{27311B4B-2386-1F41-ADA2-6A2C39B72341}"/>
              </a:ext>
            </a:extLst>
          </p:cNvPr>
          <p:cNvSpPr txBox="1">
            <a:spLocks/>
          </p:cNvSpPr>
          <p:nvPr/>
        </p:nvSpPr>
        <p:spPr>
          <a:xfrm>
            <a:off x="2729844" y="2838488"/>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Subfield journal</a:t>
            </a:r>
          </a:p>
        </p:txBody>
      </p:sp>
      <p:sp>
        <p:nvSpPr>
          <p:cNvPr id="17" name="Subtitle 2">
            <a:extLst>
              <a:ext uri="{FF2B5EF4-FFF2-40B4-BE49-F238E27FC236}">
                <a16:creationId xmlns:a16="http://schemas.microsoft.com/office/drawing/2014/main" id="{AA6D25F0-8CFB-5044-973E-48A509AA4713}"/>
              </a:ext>
            </a:extLst>
          </p:cNvPr>
          <p:cNvSpPr txBox="1">
            <a:spLocks/>
          </p:cNvSpPr>
          <p:nvPr/>
        </p:nvSpPr>
        <p:spPr>
          <a:xfrm>
            <a:off x="2729844" y="2121941"/>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Field journal</a:t>
            </a:r>
          </a:p>
        </p:txBody>
      </p:sp>
      <p:sp>
        <p:nvSpPr>
          <p:cNvPr id="18" name="Subtitle 2">
            <a:extLst>
              <a:ext uri="{FF2B5EF4-FFF2-40B4-BE49-F238E27FC236}">
                <a16:creationId xmlns:a16="http://schemas.microsoft.com/office/drawing/2014/main" id="{5E857A3C-6B5A-4C4A-8490-61C1813DE0CD}"/>
              </a:ext>
            </a:extLst>
          </p:cNvPr>
          <p:cNvSpPr txBox="1">
            <a:spLocks/>
          </p:cNvSpPr>
          <p:nvPr/>
        </p:nvSpPr>
        <p:spPr>
          <a:xfrm>
            <a:off x="2729844" y="957503"/>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Major Cross Cutting Journal</a:t>
            </a:r>
          </a:p>
        </p:txBody>
      </p:sp>
    </p:spTree>
    <p:extLst>
      <p:ext uri="{BB962C8B-B14F-4D97-AF65-F5344CB8AC3E}">
        <p14:creationId xmlns:p14="http://schemas.microsoft.com/office/powerpoint/2010/main" val="131263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FB76617-1C21-3D41-B955-CA7607CBA5A7}"/>
              </a:ext>
            </a:extLst>
          </p:cNvPr>
          <p:cNvSpPr txBox="1">
            <a:spLocks/>
          </p:cNvSpPr>
          <p:nvPr/>
        </p:nvSpPr>
        <p:spPr>
          <a:xfrm>
            <a:off x="4492538" y="4630556"/>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Your study</a:t>
            </a:r>
          </a:p>
        </p:txBody>
      </p:sp>
      <p:sp>
        <p:nvSpPr>
          <p:cNvPr id="15" name="Triangle 14">
            <a:extLst>
              <a:ext uri="{FF2B5EF4-FFF2-40B4-BE49-F238E27FC236}">
                <a16:creationId xmlns:a16="http://schemas.microsoft.com/office/drawing/2014/main" id="{039243EE-DC6D-4B43-AD81-1076567B8091}"/>
              </a:ext>
            </a:extLst>
          </p:cNvPr>
          <p:cNvSpPr/>
          <p:nvPr/>
        </p:nvSpPr>
        <p:spPr>
          <a:xfrm rot="10800000">
            <a:off x="4041283" y="353243"/>
            <a:ext cx="5088203" cy="4277313"/>
          </a:xfrm>
          <a:prstGeom prst="triangle">
            <a:avLst/>
          </a:prstGeom>
          <a:solidFill>
            <a:srgbClr val="01579B">
              <a:alpha val="4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AEC3A179-D6E3-744C-8726-4897274B3C3A}"/>
              </a:ext>
            </a:extLst>
          </p:cNvPr>
          <p:cNvSpPr txBox="1">
            <a:spLocks/>
          </p:cNvSpPr>
          <p:nvPr/>
        </p:nvSpPr>
        <p:spPr>
          <a:xfrm>
            <a:off x="5425866" y="2409802"/>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9" name="Subtitle 2">
            <a:extLst>
              <a:ext uri="{FF2B5EF4-FFF2-40B4-BE49-F238E27FC236}">
                <a16:creationId xmlns:a16="http://schemas.microsoft.com/office/drawing/2014/main" id="{9BF51705-4B21-8C42-86D8-28F59BCE6203}"/>
              </a:ext>
            </a:extLst>
          </p:cNvPr>
          <p:cNvSpPr txBox="1">
            <a:spLocks/>
          </p:cNvSpPr>
          <p:nvPr/>
        </p:nvSpPr>
        <p:spPr>
          <a:xfrm>
            <a:off x="791082" y="690510"/>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20" name="Triangle 19">
            <a:extLst>
              <a:ext uri="{FF2B5EF4-FFF2-40B4-BE49-F238E27FC236}">
                <a16:creationId xmlns:a16="http://schemas.microsoft.com/office/drawing/2014/main" id="{3F3E0492-C438-624C-8797-E5068C367FD6}"/>
              </a:ext>
            </a:extLst>
          </p:cNvPr>
          <p:cNvSpPr/>
          <p:nvPr/>
        </p:nvSpPr>
        <p:spPr>
          <a:xfrm rot="10800000">
            <a:off x="1880355" y="4150774"/>
            <a:ext cx="339066" cy="30221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btitle 2">
            <a:extLst>
              <a:ext uri="{FF2B5EF4-FFF2-40B4-BE49-F238E27FC236}">
                <a16:creationId xmlns:a16="http://schemas.microsoft.com/office/drawing/2014/main" id="{A8CAA5AB-3730-B340-9360-39097F910139}"/>
              </a:ext>
            </a:extLst>
          </p:cNvPr>
          <p:cNvSpPr txBox="1">
            <a:spLocks/>
          </p:cNvSpPr>
          <p:nvPr/>
        </p:nvSpPr>
        <p:spPr>
          <a:xfrm>
            <a:off x="-3917" y="445299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Your study</a:t>
            </a:r>
          </a:p>
        </p:txBody>
      </p:sp>
    </p:spTree>
    <p:extLst>
      <p:ext uri="{BB962C8B-B14F-4D97-AF65-F5344CB8AC3E}">
        <p14:creationId xmlns:p14="http://schemas.microsoft.com/office/powerpoint/2010/main" val="129027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9FEA9-85E4-F44E-910C-CB1A1D1D0D22}"/>
              </a:ext>
            </a:extLst>
          </p:cNvPr>
          <p:cNvSpPr>
            <a:spLocks noGrp="1"/>
          </p:cNvSpPr>
          <p:nvPr>
            <p:ph type="title"/>
          </p:nvPr>
        </p:nvSpPr>
        <p:spPr/>
        <p:txBody>
          <a:bodyPr/>
          <a:lstStyle/>
          <a:p>
            <a:r>
              <a:rPr lang="en-US" dirty="0"/>
              <a:t>Focus</a:t>
            </a:r>
          </a:p>
        </p:txBody>
      </p:sp>
      <p:sp>
        <p:nvSpPr>
          <p:cNvPr id="5" name="Text Placeholder 4">
            <a:extLst>
              <a:ext uri="{FF2B5EF4-FFF2-40B4-BE49-F238E27FC236}">
                <a16:creationId xmlns:a16="http://schemas.microsoft.com/office/drawing/2014/main" id="{4DCC37A1-85B0-7F44-A8F1-983908FB6EF7}"/>
              </a:ext>
            </a:extLst>
          </p:cNvPr>
          <p:cNvSpPr>
            <a:spLocks noGrp="1"/>
          </p:cNvSpPr>
          <p:nvPr>
            <p:ph type="body" idx="1"/>
          </p:nvPr>
        </p:nvSpPr>
        <p:spPr/>
        <p:txBody>
          <a:bodyPr/>
          <a:lstStyle/>
          <a:p>
            <a:pPr lvl="1"/>
            <a:r>
              <a:rPr lang="en-US" dirty="0"/>
              <a:t>Overview to Intros</a:t>
            </a:r>
          </a:p>
          <a:p>
            <a:pPr lvl="1"/>
            <a:r>
              <a:rPr lang="en-US" dirty="0"/>
              <a:t>Purposes of Intros</a:t>
            </a:r>
          </a:p>
          <a:p>
            <a:pPr lvl="1"/>
            <a:r>
              <a:rPr lang="en-US" dirty="0"/>
              <a:t>Language to achieve these purposes</a:t>
            </a:r>
          </a:p>
          <a:p>
            <a:pPr lvl="1"/>
            <a:r>
              <a:rPr lang="en-US" dirty="0"/>
              <a:t>Ways to refine</a:t>
            </a:r>
          </a:p>
        </p:txBody>
      </p:sp>
    </p:spTree>
    <p:extLst>
      <p:ext uri="{BB962C8B-B14F-4D97-AF65-F5344CB8AC3E}">
        <p14:creationId xmlns:p14="http://schemas.microsoft.com/office/powerpoint/2010/main" val="186862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6">
            <a:extLst>
              <a:ext uri="{FF2B5EF4-FFF2-40B4-BE49-F238E27FC236}">
                <a16:creationId xmlns:a16="http://schemas.microsoft.com/office/drawing/2014/main" id="{ECB2A9F0-0ADA-6144-A900-0273D0FE6CFF}"/>
              </a:ext>
            </a:extLst>
          </p:cNvPr>
          <p:cNvSpPr/>
          <p:nvPr/>
        </p:nvSpPr>
        <p:spPr>
          <a:xfrm rot="5913115">
            <a:off x="207119" y="638838"/>
            <a:ext cx="3847792" cy="3354836"/>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3431041" y="56507"/>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3" name="Subtitle 2">
            <a:extLst>
              <a:ext uri="{FF2B5EF4-FFF2-40B4-BE49-F238E27FC236}">
                <a16:creationId xmlns:a16="http://schemas.microsoft.com/office/drawing/2014/main" id="{8FB76617-1C21-3D41-B955-CA7607CBA5A7}"/>
              </a:ext>
            </a:extLst>
          </p:cNvPr>
          <p:cNvSpPr txBox="1">
            <a:spLocks/>
          </p:cNvSpPr>
          <p:nvPr/>
        </p:nvSpPr>
        <p:spPr>
          <a:xfrm>
            <a:off x="2497713" y="2346274"/>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Your study</a:t>
            </a:r>
          </a:p>
        </p:txBody>
      </p:sp>
      <p:sp>
        <p:nvSpPr>
          <p:cNvPr id="10" name="Triangle 9">
            <a:extLst>
              <a:ext uri="{FF2B5EF4-FFF2-40B4-BE49-F238E27FC236}">
                <a16:creationId xmlns:a16="http://schemas.microsoft.com/office/drawing/2014/main" id="{A0950C35-6DD0-014A-BA1F-EAA7E70ADEC7}"/>
              </a:ext>
            </a:extLst>
          </p:cNvPr>
          <p:cNvSpPr/>
          <p:nvPr/>
        </p:nvSpPr>
        <p:spPr>
          <a:xfrm rot="10800000">
            <a:off x="3431042" y="546657"/>
            <a:ext cx="2178544" cy="1899442"/>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A6B364A4-41DD-884B-867F-F9495BC329EE}"/>
              </a:ext>
            </a:extLst>
          </p:cNvPr>
          <p:cNvSpPr/>
          <p:nvPr/>
        </p:nvSpPr>
        <p:spPr>
          <a:xfrm rot="14555873">
            <a:off x="5063835" y="1283878"/>
            <a:ext cx="1998747" cy="17426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62D52526-D8E0-324E-B590-EB8E32A48044}"/>
              </a:ext>
            </a:extLst>
          </p:cNvPr>
          <p:cNvSpPr/>
          <p:nvPr/>
        </p:nvSpPr>
        <p:spPr>
          <a:xfrm rot="14555873">
            <a:off x="2380757" y="3268178"/>
            <a:ext cx="2405565" cy="2097379"/>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039243EE-DC6D-4B43-AD81-1076567B8091}"/>
              </a:ext>
            </a:extLst>
          </p:cNvPr>
          <p:cNvSpPr/>
          <p:nvPr/>
        </p:nvSpPr>
        <p:spPr>
          <a:xfrm rot="16642676">
            <a:off x="4898075" y="1224883"/>
            <a:ext cx="3765031" cy="3282679"/>
          </a:xfrm>
          <a:prstGeom prst="triangle">
            <a:avLst/>
          </a:prstGeom>
          <a:solidFill>
            <a:srgbClr val="01579B">
              <a:alpha val="4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5809751B-0849-384A-8F05-34422D496F13}"/>
              </a:ext>
            </a:extLst>
          </p:cNvPr>
          <p:cNvSpPr txBox="1">
            <a:spLocks/>
          </p:cNvSpPr>
          <p:nvPr/>
        </p:nvSpPr>
        <p:spPr>
          <a:xfrm rot="3673544">
            <a:off x="5830548" y="1051324"/>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7" name="Subtitle 2">
            <a:extLst>
              <a:ext uri="{FF2B5EF4-FFF2-40B4-BE49-F238E27FC236}">
                <a16:creationId xmlns:a16="http://schemas.microsoft.com/office/drawing/2014/main" id="{AEC3A179-D6E3-744C-8726-4897274B3C3A}"/>
              </a:ext>
            </a:extLst>
          </p:cNvPr>
          <p:cNvSpPr txBox="1">
            <a:spLocks/>
          </p:cNvSpPr>
          <p:nvPr/>
        </p:nvSpPr>
        <p:spPr>
          <a:xfrm rot="5880173">
            <a:off x="7560809" y="2621147"/>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8" name="Subtitle 2">
            <a:extLst>
              <a:ext uri="{FF2B5EF4-FFF2-40B4-BE49-F238E27FC236}">
                <a16:creationId xmlns:a16="http://schemas.microsoft.com/office/drawing/2014/main" id="{A0FE36E4-5436-E24C-9839-CA65EC2B3DE2}"/>
              </a:ext>
            </a:extLst>
          </p:cNvPr>
          <p:cNvSpPr txBox="1">
            <a:spLocks/>
          </p:cNvSpPr>
          <p:nvPr/>
        </p:nvSpPr>
        <p:spPr>
          <a:xfrm rot="254188">
            <a:off x="2415753" y="4706079"/>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9" name="Subtitle 2">
            <a:extLst>
              <a:ext uri="{FF2B5EF4-FFF2-40B4-BE49-F238E27FC236}">
                <a16:creationId xmlns:a16="http://schemas.microsoft.com/office/drawing/2014/main" id="{9BF51705-4B21-8C42-86D8-28F59BCE6203}"/>
              </a:ext>
            </a:extLst>
          </p:cNvPr>
          <p:cNvSpPr txBox="1">
            <a:spLocks/>
          </p:cNvSpPr>
          <p:nvPr/>
        </p:nvSpPr>
        <p:spPr>
          <a:xfrm rot="16646998">
            <a:off x="-766114" y="1634752"/>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Tree>
    <p:extLst>
      <p:ext uri="{BB962C8B-B14F-4D97-AF65-F5344CB8AC3E}">
        <p14:creationId xmlns:p14="http://schemas.microsoft.com/office/powerpoint/2010/main" val="218329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F1F1-ED7D-C545-9095-126E391DE909}"/>
              </a:ext>
            </a:extLst>
          </p:cNvPr>
          <p:cNvSpPr>
            <a:spLocks noGrp="1"/>
          </p:cNvSpPr>
          <p:nvPr>
            <p:ph type="title"/>
          </p:nvPr>
        </p:nvSpPr>
        <p:spPr/>
        <p:txBody>
          <a:bodyPr/>
          <a:lstStyle/>
          <a:p>
            <a:endParaRPr lang="en-US"/>
          </a:p>
        </p:txBody>
      </p:sp>
      <p:sp>
        <p:nvSpPr>
          <p:cNvPr id="3" name="Oval 2">
            <a:extLst>
              <a:ext uri="{FF2B5EF4-FFF2-40B4-BE49-F238E27FC236}">
                <a16:creationId xmlns:a16="http://schemas.microsoft.com/office/drawing/2014/main" id="{19740900-FE07-E148-AE5B-57633A92B931}"/>
              </a:ext>
            </a:extLst>
          </p:cNvPr>
          <p:cNvSpPr/>
          <p:nvPr/>
        </p:nvSpPr>
        <p:spPr>
          <a:xfrm>
            <a:off x="-1285874" y="-1214437"/>
            <a:ext cx="5911430" cy="5500687"/>
          </a:xfrm>
          <a:prstGeom prst="ellipse">
            <a:avLst/>
          </a:prstGeom>
          <a:solidFill>
            <a:srgbClr val="7030A0">
              <a:alpha val="5568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Method/</a:t>
            </a:r>
          </a:p>
          <a:p>
            <a:pPr algn="ctr"/>
            <a:r>
              <a:rPr lang="en-US" sz="2000" dirty="0">
                <a:solidFill>
                  <a:schemeClr val="accent1"/>
                </a:solidFill>
              </a:rPr>
              <a:t>modelling</a:t>
            </a:r>
          </a:p>
        </p:txBody>
      </p:sp>
      <p:sp>
        <p:nvSpPr>
          <p:cNvPr id="4" name="Oval 3">
            <a:extLst>
              <a:ext uri="{FF2B5EF4-FFF2-40B4-BE49-F238E27FC236}">
                <a16:creationId xmlns:a16="http://schemas.microsoft.com/office/drawing/2014/main" id="{012A20E0-B4CE-814F-9C2A-BCEFC20A24BB}"/>
              </a:ext>
            </a:extLst>
          </p:cNvPr>
          <p:cNvSpPr/>
          <p:nvPr/>
        </p:nvSpPr>
        <p:spPr>
          <a:xfrm>
            <a:off x="3100388" y="-1214437"/>
            <a:ext cx="6715125" cy="5772150"/>
          </a:xfrm>
          <a:prstGeom prst="ellipse">
            <a:avLst/>
          </a:prstGeom>
          <a:solidFill>
            <a:schemeClr val="accent3">
              <a:alpha val="5568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Discipline/field/</a:t>
            </a:r>
          </a:p>
          <a:p>
            <a:pPr algn="ctr"/>
            <a:r>
              <a:rPr lang="en-US" sz="2000" dirty="0">
                <a:solidFill>
                  <a:schemeClr val="accent1"/>
                </a:solidFill>
              </a:rPr>
              <a:t>knowledge area/domain</a:t>
            </a:r>
          </a:p>
        </p:txBody>
      </p:sp>
      <p:sp>
        <p:nvSpPr>
          <p:cNvPr id="5" name="Oval 4">
            <a:extLst>
              <a:ext uri="{FF2B5EF4-FFF2-40B4-BE49-F238E27FC236}">
                <a16:creationId xmlns:a16="http://schemas.microsoft.com/office/drawing/2014/main" id="{993BE791-DDD0-BB4C-BA55-DA993C6FFC25}"/>
              </a:ext>
            </a:extLst>
          </p:cNvPr>
          <p:cNvSpPr/>
          <p:nvPr/>
        </p:nvSpPr>
        <p:spPr>
          <a:xfrm>
            <a:off x="871538" y="2475312"/>
            <a:ext cx="6600825" cy="4339826"/>
          </a:xfrm>
          <a:prstGeom prst="ellipse">
            <a:avLst/>
          </a:prstGeom>
          <a:solidFill>
            <a:schemeClr val="accent2">
              <a:alpha val="5568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Application/</a:t>
            </a:r>
          </a:p>
          <a:p>
            <a:pPr algn="ctr"/>
            <a:r>
              <a:rPr lang="en-US" sz="2000" dirty="0">
                <a:solidFill>
                  <a:schemeClr val="accent1"/>
                </a:solidFill>
              </a:rPr>
              <a:t>practitioners</a:t>
            </a:r>
          </a:p>
        </p:txBody>
      </p:sp>
      <p:sp>
        <p:nvSpPr>
          <p:cNvPr id="6" name="Subtitle 2">
            <a:extLst>
              <a:ext uri="{FF2B5EF4-FFF2-40B4-BE49-F238E27FC236}">
                <a16:creationId xmlns:a16="http://schemas.microsoft.com/office/drawing/2014/main" id="{42007BDC-6789-A543-90F5-6C9E1BFCCD62}"/>
              </a:ext>
            </a:extLst>
          </p:cNvPr>
          <p:cNvSpPr txBox="1">
            <a:spLocks/>
          </p:cNvSpPr>
          <p:nvPr/>
        </p:nvSpPr>
        <p:spPr>
          <a:xfrm>
            <a:off x="3100388" y="2434856"/>
            <a:ext cx="134302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b="1" dirty="0">
                <a:solidFill>
                  <a:schemeClr val="bg2"/>
                </a:solidFill>
              </a:rPr>
              <a:t>Your</a:t>
            </a:r>
          </a:p>
          <a:p>
            <a:r>
              <a:rPr lang="en-US" b="1" dirty="0">
                <a:solidFill>
                  <a:schemeClr val="bg2"/>
                </a:solidFill>
              </a:rPr>
              <a:t>study</a:t>
            </a:r>
          </a:p>
        </p:txBody>
      </p:sp>
    </p:spTree>
    <p:extLst>
      <p:ext uri="{BB962C8B-B14F-4D97-AF65-F5344CB8AC3E}">
        <p14:creationId xmlns:p14="http://schemas.microsoft.com/office/powerpoint/2010/main" val="158998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F1F1-ED7D-C545-9095-126E391DE909}"/>
              </a:ext>
            </a:extLst>
          </p:cNvPr>
          <p:cNvSpPr>
            <a:spLocks noGrp="1"/>
          </p:cNvSpPr>
          <p:nvPr>
            <p:ph type="title"/>
          </p:nvPr>
        </p:nvSpPr>
        <p:spPr/>
        <p:txBody>
          <a:bodyPr/>
          <a:lstStyle/>
          <a:p>
            <a:endParaRPr lang="en-US"/>
          </a:p>
        </p:txBody>
      </p:sp>
      <p:sp>
        <p:nvSpPr>
          <p:cNvPr id="3" name="Oval 2">
            <a:extLst>
              <a:ext uri="{FF2B5EF4-FFF2-40B4-BE49-F238E27FC236}">
                <a16:creationId xmlns:a16="http://schemas.microsoft.com/office/drawing/2014/main" id="{19740900-FE07-E148-AE5B-57633A92B931}"/>
              </a:ext>
            </a:extLst>
          </p:cNvPr>
          <p:cNvSpPr/>
          <p:nvPr/>
        </p:nvSpPr>
        <p:spPr>
          <a:xfrm>
            <a:off x="-1285874" y="-1214437"/>
            <a:ext cx="5911430" cy="5500687"/>
          </a:xfrm>
          <a:prstGeom prst="ellipse">
            <a:avLst/>
          </a:prstGeom>
          <a:solidFill>
            <a:srgbClr val="7030A0">
              <a:alpha val="55686"/>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Method/</a:t>
            </a:r>
          </a:p>
          <a:p>
            <a:pPr algn="ctr"/>
            <a:r>
              <a:rPr lang="en-US" sz="2000" dirty="0">
                <a:solidFill>
                  <a:schemeClr val="accent1"/>
                </a:solidFill>
              </a:rPr>
              <a:t>modelling</a:t>
            </a:r>
          </a:p>
        </p:txBody>
      </p:sp>
      <p:sp>
        <p:nvSpPr>
          <p:cNvPr id="4" name="Oval 3">
            <a:extLst>
              <a:ext uri="{FF2B5EF4-FFF2-40B4-BE49-F238E27FC236}">
                <a16:creationId xmlns:a16="http://schemas.microsoft.com/office/drawing/2014/main" id="{012A20E0-B4CE-814F-9C2A-BCEFC20A24BB}"/>
              </a:ext>
            </a:extLst>
          </p:cNvPr>
          <p:cNvSpPr/>
          <p:nvPr/>
        </p:nvSpPr>
        <p:spPr>
          <a:xfrm>
            <a:off x="3100388" y="-1214437"/>
            <a:ext cx="6715125" cy="5772150"/>
          </a:xfrm>
          <a:prstGeom prst="ellipse">
            <a:avLst/>
          </a:prstGeom>
          <a:solidFill>
            <a:schemeClr val="accent3">
              <a:alpha val="5568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Discipline/field/area</a:t>
            </a:r>
          </a:p>
        </p:txBody>
      </p:sp>
      <p:sp>
        <p:nvSpPr>
          <p:cNvPr id="5" name="Oval 4">
            <a:extLst>
              <a:ext uri="{FF2B5EF4-FFF2-40B4-BE49-F238E27FC236}">
                <a16:creationId xmlns:a16="http://schemas.microsoft.com/office/drawing/2014/main" id="{993BE791-DDD0-BB4C-BA55-DA993C6FFC25}"/>
              </a:ext>
            </a:extLst>
          </p:cNvPr>
          <p:cNvSpPr/>
          <p:nvPr/>
        </p:nvSpPr>
        <p:spPr>
          <a:xfrm>
            <a:off x="871538" y="2475312"/>
            <a:ext cx="6600825" cy="4339826"/>
          </a:xfrm>
          <a:prstGeom prst="ellipse">
            <a:avLst/>
          </a:prstGeom>
          <a:solidFill>
            <a:schemeClr val="accent2">
              <a:alpha val="55686"/>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Application/</a:t>
            </a:r>
          </a:p>
          <a:p>
            <a:pPr algn="ctr"/>
            <a:r>
              <a:rPr lang="en-US" sz="2000" dirty="0">
                <a:solidFill>
                  <a:schemeClr val="accent1"/>
                </a:solidFill>
              </a:rPr>
              <a:t>practitioners</a:t>
            </a:r>
          </a:p>
        </p:txBody>
      </p:sp>
      <p:sp>
        <p:nvSpPr>
          <p:cNvPr id="6" name="Subtitle 2">
            <a:extLst>
              <a:ext uri="{FF2B5EF4-FFF2-40B4-BE49-F238E27FC236}">
                <a16:creationId xmlns:a16="http://schemas.microsoft.com/office/drawing/2014/main" id="{42007BDC-6789-A543-90F5-6C9E1BFCCD62}"/>
              </a:ext>
            </a:extLst>
          </p:cNvPr>
          <p:cNvSpPr txBox="1">
            <a:spLocks/>
          </p:cNvSpPr>
          <p:nvPr/>
        </p:nvSpPr>
        <p:spPr>
          <a:xfrm>
            <a:off x="3100388" y="2434856"/>
            <a:ext cx="134302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b="1" dirty="0">
                <a:solidFill>
                  <a:schemeClr val="bg2"/>
                </a:solidFill>
              </a:rPr>
              <a:t>Your</a:t>
            </a:r>
          </a:p>
          <a:p>
            <a:r>
              <a:rPr lang="en-US" b="1" dirty="0">
                <a:solidFill>
                  <a:schemeClr val="bg2"/>
                </a:solidFill>
              </a:rPr>
              <a:t>study</a:t>
            </a:r>
          </a:p>
        </p:txBody>
      </p:sp>
      <p:cxnSp>
        <p:nvCxnSpPr>
          <p:cNvPr id="8" name="Straight Arrow Connector 7">
            <a:extLst>
              <a:ext uri="{FF2B5EF4-FFF2-40B4-BE49-F238E27FC236}">
                <a16:creationId xmlns:a16="http://schemas.microsoft.com/office/drawing/2014/main" id="{ADD3428D-C595-3840-ADB7-C54F711E38C4}"/>
              </a:ext>
            </a:extLst>
          </p:cNvPr>
          <p:cNvCxnSpPr/>
          <p:nvPr/>
        </p:nvCxnSpPr>
        <p:spPr>
          <a:xfrm>
            <a:off x="3786188" y="1643063"/>
            <a:ext cx="0" cy="9286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989BBB-79A2-6F46-8469-FEAEB3B32BD2}"/>
              </a:ext>
            </a:extLst>
          </p:cNvPr>
          <p:cNvCxnSpPr>
            <a:cxnSpLocks/>
          </p:cNvCxnSpPr>
          <p:nvPr/>
        </p:nvCxnSpPr>
        <p:spPr>
          <a:xfrm flipH="1">
            <a:off x="4331496" y="2134303"/>
            <a:ext cx="919162" cy="4143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44ADCA7-9602-C445-996D-51CCD7A7BD72}"/>
              </a:ext>
            </a:extLst>
          </p:cNvPr>
          <p:cNvCxnSpPr>
            <a:cxnSpLocks/>
          </p:cNvCxnSpPr>
          <p:nvPr/>
        </p:nvCxnSpPr>
        <p:spPr>
          <a:xfrm flipH="1" flipV="1">
            <a:off x="4112419" y="2901387"/>
            <a:ext cx="1110831" cy="5919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0F4E355-C3B5-9D44-99B9-1190791012F5}"/>
              </a:ext>
            </a:extLst>
          </p:cNvPr>
          <p:cNvCxnSpPr>
            <a:cxnSpLocks/>
          </p:cNvCxnSpPr>
          <p:nvPr/>
        </p:nvCxnSpPr>
        <p:spPr>
          <a:xfrm flipV="1">
            <a:off x="3586163" y="3225559"/>
            <a:ext cx="185738" cy="9004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186225-92B6-C542-B0A0-3E8BFEA55099}"/>
              </a:ext>
            </a:extLst>
          </p:cNvPr>
          <p:cNvCxnSpPr>
            <a:cxnSpLocks/>
          </p:cNvCxnSpPr>
          <p:nvPr/>
        </p:nvCxnSpPr>
        <p:spPr>
          <a:xfrm flipV="1">
            <a:off x="2502694" y="2679931"/>
            <a:ext cx="969169" cy="5456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A3A814-30C0-F54D-8171-3E599FF4D39C}"/>
              </a:ext>
            </a:extLst>
          </p:cNvPr>
          <p:cNvCxnSpPr>
            <a:cxnSpLocks/>
          </p:cNvCxnSpPr>
          <p:nvPr/>
        </p:nvCxnSpPr>
        <p:spPr>
          <a:xfrm flipH="1">
            <a:off x="4171951" y="2054287"/>
            <a:ext cx="3686174" cy="6256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44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6">
            <a:extLst>
              <a:ext uri="{FF2B5EF4-FFF2-40B4-BE49-F238E27FC236}">
                <a16:creationId xmlns:a16="http://schemas.microsoft.com/office/drawing/2014/main" id="{ECB2A9F0-0ADA-6144-A900-0273D0FE6CFF}"/>
              </a:ext>
            </a:extLst>
          </p:cNvPr>
          <p:cNvSpPr/>
          <p:nvPr/>
        </p:nvSpPr>
        <p:spPr>
          <a:xfrm rot="10641449">
            <a:off x="1676826" y="1188803"/>
            <a:ext cx="3847792" cy="3354836"/>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2516534" y="3049265"/>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3" name="Subtitle 2">
            <a:extLst>
              <a:ext uri="{FF2B5EF4-FFF2-40B4-BE49-F238E27FC236}">
                <a16:creationId xmlns:a16="http://schemas.microsoft.com/office/drawing/2014/main" id="{8FB76617-1C21-3D41-B955-CA7607CBA5A7}"/>
              </a:ext>
            </a:extLst>
          </p:cNvPr>
          <p:cNvSpPr txBox="1">
            <a:spLocks/>
          </p:cNvSpPr>
          <p:nvPr/>
        </p:nvSpPr>
        <p:spPr>
          <a:xfrm>
            <a:off x="2313993" y="4504823"/>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Your study</a:t>
            </a:r>
          </a:p>
        </p:txBody>
      </p:sp>
      <p:sp>
        <p:nvSpPr>
          <p:cNvPr id="10" name="Triangle 9">
            <a:extLst>
              <a:ext uri="{FF2B5EF4-FFF2-40B4-BE49-F238E27FC236}">
                <a16:creationId xmlns:a16="http://schemas.microsoft.com/office/drawing/2014/main" id="{A0950C35-6DD0-014A-BA1F-EAA7E70ADEC7}"/>
              </a:ext>
            </a:extLst>
          </p:cNvPr>
          <p:cNvSpPr/>
          <p:nvPr/>
        </p:nvSpPr>
        <p:spPr>
          <a:xfrm rot="10800000">
            <a:off x="3285347" y="3465675"/>
            <a:ext cx="1137143" cy="1027628"/>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A6B364A4-41DD-884B-867F-F9495BC329EE}"/>
              </a:ext>
            </a:extLst>
          </p:cNvPr>
          <p:cNvSpPr/>
          <p:nvPr/>
        </p:nvSpPr>
        <p:spPr>
          <a:xfrm rot="10800000">
            <a:off x="3940010" y="2752858"/>
            <a:ext cx="1998747" cy="17426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039243EE-DC6D-4B43-AD81-1076567B8091}"/>
              </a:ext>
            </a:extLst>
          </p:cNvPr>
          <p:cNvSpPr/>
          <p:nvPr/>
        </p:nvSpPr>
        <p:spPr>
          <a:xfrm rot="10800000">
            <a:off x="2917482" y="231938"/>
            <a:ext cx="5088203" cy="4277313"/>
          </a:xfrm>
          <a:prstGeom prst="triangle">
            <a:avLst/>
          </a:prstGeom>
          <a:solidFill>
            <a:srgbClr val="01579B">
              <a:alpha val="4862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5809751B-0849-384A-8F05-34422D496F13}"/>
              </a:ext>
            </a:extLst>
          </p:cNvPr>
          <p:cNvSpPr txBox="1">
            <a:spLocks/>
          </p:cNvSpPr>
          <p:nvPr/>
        </p:nvSpPr>
        <p:spPr>
          <a:xfrm>
            <a:off x="3713817" y="2300606"/>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7" name="Subtitle 2">
            <a:extLst>
              <a:ext uri="{FF2B5EF4-FFF2-40B4-BE49-F238E27FC236}">
                <a16:creationId xmlns:a16="http://schemas.microsoft.com/office/drawing/2014/main" id="{AEC3A179-D6E3-744C-8726-4897274B3C3A}"/>
              </a:ext>
            </a:extLst>
          </p:cNvPr>
          <p:cNvSpPr txBox="1">
            <a:spLocks/>
          </p:cNvSpPr>
          <p:nvPr/>
        </p:nvSpPr>
        <p:spPr>
          <a:xfrm>
            <a:off x="5461583" y="-157423"/>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8" name="Subtitle 2">
            <a:extLst>
              <a:ext uri="{FF2B5EF4-FFF2-40B4-BE49-F238E27FC236}">
                <a16:creationId xmlns:a16="http://schemas.microsoft.com/office/drawing/2014/main" id="{A0FE36E4-5436-E24C-9839-CA65EC2B3DE2}"/>
              </a:ext>
            </a:extLst>
          </p:cNvPr>
          <p:cNvSpPr txBox="1">
            <a:spLocks/>
          </p:cNvSpPr>
          <p:nvPr/>
        </p:nvSpPr>
        <p:spPr>
          <a:xfrm rot="21371262">
            <a:off x="1747580" y="719842"/>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19" name="Subtitle 2">
            <a:extLst>
              <a:ext uri="{FF2B5EF4-FFF2-40B4-BE49-F238E27FC236}">
                <a16:creationId xmlns:a16="http://schemas.microsoft.com/office/drawing/2014/main" id="{9BF51705-4B21-8C42-86D8-28F59BCE6203}"/>
              </a:ext>
            </a:extLst>
          </p:cNvPr>
          <p:cNvSpPr txBox="1">
            <a:spLocks/>
          </p:cNvSpPr>
          <p:nvPr/>
        </p:nvSpPr>
        <p:spPr>
          <a:xfrm>
            <a:off x="3247321" y="3962840"/>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20" name="Triangle 19">
            <a:extLst>
              <a:ext uri="{FF2B5EF4-FFF2-40B4-BE49-F238E27FC236}">
                <a16:creationId xmlns:a16="http://schemas.microsoft.com/office/drawing/2014/main" id="{3F3E0492-C438-624C-8797-E5068C367FD6}"/>
              </a:ext>
            </a:extLst>
          </p:cNvPr>
          <p:cNvSpPr/>
          <p:nvPr/>
        </p:nvSpPr>
        <p:spPr>
          <a:xfrm rot="10800000">
            <a:off x="4206040" y="4317970"/>
            <a:ext cx="339066" cy="302216"/>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a:extLst>
              <a:ext uri="{FF2B5EF4-FFF2-40B4-BE49-F238E27FC236}">
                <a16:creationId xmlns:a16="http://schemas.microsoft.com/office/drawing/2014/main" id="{CE946D99-401D-8145-B4F2-E0C92830C990}"/>
              </a:ext>
            </a:extLst>
          </p:cNvPr>
          <p:cNvSpPr txBox="1">
            <a:spLocks/>
          </p:cNvSpPr>
          <p:nvPr/>
        </p:nvSpPr>
        <p:spPr>
          <a:xfrm rot="21371262">
            <a:off x="2232669" y="2081630"/>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22" name="Subtitle 2">
            <a:extLst>
              <a:ext uri="{FF2B5EF4-FFF2-40B4-BE49-F238E27FC236}">
                <a16:creationId xmlns:a16="http://schemas.microsoft.com/office/drawing/2014/main" id="{85261061-E5EF-5746-A503-175E856C9BB0}"/>
              </a:ext>
            </a:extLst>
          </p:cNvPr>
          <p:cNvSpPr txBox="1">
            <a:spLocks/>
          </p:cNvSpPr>
          <p:nvPr/>
        </p:nvSpPr>
        <p:spPr>
          <a:xfrm rot="21371262">
            <a:off x="3249843" y="684540"/>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23" name="Subtitle 2">
            <a:extLst>
              <a:ext uri="{FF2B5EF4-FFF2-40B4-BE49-F238E27FC236}">
                <a16:creationId xmlns:a16="http://schemas.microsoft.com/office/drawing/2014/main" id="{2E9D5A56-0EA4-7A47-9CEA-C1D621804716}"/>
              </a:ext>
            </a:extLst>
          </p:cNvPr>
          <p:cNvSpPr txBox="1">
            <a:spLocks/>
          </p:cNvSpPr>
          <p:nvPr/>
        </p:nvSpPr>
        <p:spPr>
          <a:xfrm rot="21371262">
            <a:off x="3052074" y="1514687"/>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24" name="Subtitle 2">
            <a:extLst>
              <a:ext uri="{FF2B5EF4-FFF2-40B4-BE49-F238E27FC236}">
                <a16:creationId xmlns:a16="http://schemas.microsoft.com/office/drawing/2014/main" id="{7E6E98ED-544D-7242-B4A2-3D5BEB236388}"/>
              </a:ext>
            </a:extLst>
          </p:cNvPr>
          <p:cNvSpPr txBox="1">
            <a:spLocks/>
          </p:cNvSpPr>
          <p:nvPr/>
        </p:nvSpPr>
        <p:spPr>
          <a:xfrm rot="21371262">
            <a:off x="1747580" y="1626631"/>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
        <p:nvSpPr>
          <p:cNvPr id="25" name="Subtitle 2">
            <a:extLst>
              <a:ext uri="{FF2B5EF4-FFF2-40B4-BE49-F238E27FC236}">
                <a16:creationId xmlns:a16="http://schemas.microsoft.com/office/drawing/2014/main" id="{A30A6566-FC22-834B-99EE-DF3FA1A391DD}"/>
              </a:ext>
            </a:extLst>
          </p:cNvPr>
          <p:cNvSpPr txBox="1">
            <a:spLocks/>
          </p:cNvSpPr>
          <p:nvPr/>
        </p:nvSpPr>
        <p:spPr>
          <a:xfrm rot="21371262">
            <a:off x="4623883" y="1617271"/>
            <a:ext cx="2178545"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bg2">
                    <a:lumMod val="65000"/>
                    <a:lumOff val="35000"/>
                  </a:schemeClr>
                </a:solidFill>
              </a:rPr>
              <a:t>Reader</a:t>
            </a:r>
          </a:p>
        </p:txBody>
      </p:sp>
    </p:spTree>
    <p:extLst>
      <p:ext uri="{BB962C8B-B14F-4D97-AF65-F5344CB8AC3E}">
        <p14:creationId xmlns:p14="http://schemas.microsoft.com/office/powerpoint/2010/main" val="2513027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3212-4D4B-3E4D-88B6-F8C400F22C45}"/>
              </a:ext>
            </a:extLst>
          </p:cNvPr>
          <p:cNvSpPr>
            <a:spLocks noGrp="1"/>
          </p:cNvSpPr>
          <p:nvPr>
            <p:ph type="title"/>
          </p:nvPr>
        </p:nvSpPr>
        <p:spPr/>
        <p:txBody>
          <a:bodyPr/>
          <a:lstStyle/>
          <a:p>
            <a:r>
              <a:rPr lang="en-US" dirty="0"/>
              <a:t>Start where the audience is- </a:t>
            </a:r>
            <a:br>
              <a:rPr lang="en-US" dirty="0"/>
            </a:br>
            <a:r>
              <a:rPr lang="en-US" dirty="0"/>
              <a:t>consider the journal</a:t>
            </a:r>
          </a:p>
        </p:txBody>
      </p:sp>
      <p:sp>
        <p:nvSpPr>
          <p:cNvPr id="3" name="Rectangle 2">
            <a:extLst>
              <a:ext uri="{FF2B5EF4-FFF2-40B4-BE49-F238E27FC236}">
                <a16:creationId xmlns:a16="http://schemas.microsoft.com/office/drawing/2014/main" id="{B4C997A4-1C0F-5542-B6DF-895FF4739B66}"/>
              </a:ext>
            </a:extLst>
          </p:cNvPr>
          <p:cNvSpPr/>
          <p:nvPr/>
        </p:nvSpPr>
        <p:spPr>
          <a:xfrm>
            <a:off x="902368" y="1552465"/>
            <a:ext cx="7339263" cy="2862322"/>
          </a:xfrm>
          <a:prstGeom prst="rect">
            <a:avLst/>
          </a:prstGeom>
        </p:spPr>
        <p:txBody>
          <a:bodyPr wrap="square">
            <a:spAutoFit/>
          </a:bodyPr>
          <a:lstStyle/>
          <a:p>
            <a:r>
              <a:rPr lang="en-US" sz="2000" u="sng" dirty="0">
                <a:latin typeface="+mn-lt"/>
              </a:rPr>
              <a:t>Example</a:t>
            </a:r>
          </a:p>
          <a:p>
            <a:r>
              <a:rPr lang="en-US" sz="2000" dirty="0">
                <a:latin typeface="+mn-lt"/>
              </a:rPr>
              <a:t>The goals of this study were to: </a:t>
            </a:r>
          </a:p>
          <a:p>
            <a:pPr marL="285750" lvl="3" indent="-285750">
              <a:buFont typeface="Arial" panose="020B0604020202020204" pitchFamily="34" charset="0"/>
              <a:buChar char="•"/>
            </a:pPr>
            <a:r>
              <a:rPr lang="en-US" sz="2000" dirty="0">
                <a:latin typeface="+mn-lt"/>
              </a:rPr>
              <a:t>(</a:t>
            </a:r>
            <a:r>
              <a:rPr lang="en-US" sz="2000" dirty="0" err="1">
                <a:latin typeface="+mn-lt"/>
              </a:rPr>
              <a:t>i</a:t>
            </a:r>
            <a:r>
              <a:rPr lang="en-US" sz="2000" dirty="0">
                <a:latin typeface="+mn-lt"/>
              </a:rPr>
              <a:t>) develop methods to construct subject-specific biomechanical models from magnetic resonance (MR) images, </a:t>
            </a:r>
          </a:p>
          <a:p>
            <a:pPr marL="285750" lvl="3" indent="-285750">
              <a:buFont typeface="Arial" panose="020B0604020202020204" pitchFamily="34" charset="0"/>
              <a:buChar char="•"/>
            </a:pPr>
            <a:r>
              <a:rPr lang="en-US" sz="2000" dirty="0">
                <a:latin typeface="+mn-lt"/>
              </a:rPr>
              <a:t>(ii) create models of three lower-extremity cadaveric specimens, and </a:t>
            </a:r>
          </a:p>
          <a:p>
            <a:pPr marL="285750" lvl="3" indent="-285750">
              <a:buFont typeface="Arial" panose="020B0604020202020204" pitchFamily="34" charset="0"/>
              <a:buChar char="•"/>
            </a:pPr>
            <a:r>
              <a:rPr lang="en-US" sz="2000" dirty="0">
                <a:latin typeface="+mn-lt"/>
              </a:rPr>
              <a:t>(iii) quantify the accuracy of muscle-tendon lengths and moment arms estimated using these models.</a:t>
            </a:r>
            <a:endParaRPr lang="en-US" sz="2000" dirty="0">
              <a:effectLst/>
              <a:latin typeface="+mn-lt"/>
            </a:endParaRPr>
          </a:p>
        </p:txBody>
      </p:sp>
      <p:sp>
        <p:nvSpPr>
          <p:cNvPr id="4" name="Rectangle 3">
            <a:extLst>
              <a:ext uri="{FF2B5EF4-FFF2-40B4-BE49-F238E27FC236}">
                <a16:creationId xmlns:a16="http://schemas.microsoft.com/office/drawing/2014/main" id="{AA371C32-F670-7C4D-BFA6-B790D323D7CD}"/>
              </a:ext>
            </a:extLst>
          </p:cNvPr>
          <p:cNvSpPr/>
          <p:nvPr/>
        </p:nvSpPr>
        <p:spPr>
          <a:xfrm>
            <a:off x="192504" y="4422752"/>
            <a:ext cx="8758990" cy="553998"/>
          </a:xfrm>
          <a:prstGeom prst="rect">
            <a:avLst/>
          </a:prstGeom>
        </p:spPr>
        <p:txBody>
          <a:bodyPr wrap="square">
            <a:spAutoFit/>
          </a:bodyPr>
          <a:lstStyle/>
          <a:p>
            <a:r>
              <a:rPr lang="en-US" sz="1000" dirty="0">
                <a:latin typeface="Helvetica" pitchFamily="2" charset="0"/>
              </a:rPr>
              <a:t>Allison S. Arnold, Silvia Salinas, Deanna J. </a:t>
            </a:r>
            <a:r>
              <a:rPr lang="en-US" sz="1000" dirty="0" err="1">
                <a:latin typeface="Helvetica" pitchFamily="2" charset="0"/>
              </a:rPr>
              <a:t>Hakawa</a:t>
            </a:r>
            <a:r>
              <a:rPr lang="en-US" sz="1000" dirty="0">
                <a:latin typeface="Helvetica" pitchFamily="2" charset="0"/>
              </a:rPr>
              <a:t> &amp; Scott L. </a:t>
            </a:r>
            <a:r>
              <a:rPr lang="en-US" sz="1000" dirty="0" err="1">
                <a:latin typeface="Helvetica" pitchFamily="2" charset="0"/>
              </a:rPr>
              <a:t>Delp</a:t>
            </a:r>
            <a:r>
              <a:rPr lang="en-US" sz="1000" dirty="0">
                <a:latin typeface="Helvetica" pitchFamily="2" charset="0"/>
              </a:rPr>
              <a:t> (2000)</a:t>
            </a:r>
          </a:p>
          <a:p>
            <a:r>
              <a:rPr lang="en-US" sz="1000" dirty="0">
                <a:latin typeface="Helvetica" pitchFamily="2" charset="0"/>
              </a:rPr>
              <a:t>Accuracy of Muscle Moment Arms Estimated from MRI-Based Musculoskeletal Models of the</a:t>
            </a:r>
          </a:p>
          <a:p>
            <a:r>
              <a:rPr lang="en-US" sz="1000" dirty="0">
                <a:latin typeface="Helvetica" pitchFamily="2" charset="0"/>
              </a:rPr>
              <a:t>Lower Extremity, Computer Aided Surgery, 5:2, 108-119, DOI: 10.3109/10929080009148877</a:t>
            </a:r>
            <a:endParaRPr lang="en-US" sz="1000" dirty="0">
              <a:effectLst/>
              <a:latin typeface="Helvetica" pitchFamily="2" charset="0"/>
            </a:endParaRPr>
          </a:p>
        </p:txBody>
      </p:sp>
    </p:spTree>
    <p:extLst>
      <p:ext uri="{BB962C8B-B14F-4D97-AF65-F5344CB8AC3E}">
        <p14:creationId xmlns:p14="http://schemas.microsoft.com/office/powerpoint/2010/main" val="154113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F6F7-EDEF-0E48-9700-AF95BE24A091}"/>
              </a:ext>
            </a:extLst>
          </p:cNvPr>
          <p:cNvSpPr>
            <a:spLocks noGrp="1"/>
          </p:cNvSpPr>
          <p:nvPr>
            <p:ph type="title"/>
          </p:nvPr>
        </p:nvSpPr>
        <p:spPr/>
        <p:txBody>
          <a:bodyPr/>
          <a:lstStyle/>
          <a:p>
            <a:r>
              <a:rPr lang="en-US" dirty="0"/>
              <a:t>Journal: Computer Aided Surgery</a:t>
            </a:r>
          </a:p>
        </p:txBody>
      </p:sp>
      <p:sp>
        <p:nvSpPr>
          <p:cNvPr id="3" name="Rectangle 2">
            <a:extLst>
              <a:ext uri="{FF2B5EF4-FFF2-40B4-BE49-F238E27FC236}">
                <a16:creationId xmlns:a16="http://schemas.microsoft.com/office/drawing/2014/main" id="{92CEF801-D5CA-1E4C-9F4E-772BC1AC458F}"/>
              </a:ext>
            </a:extLst>
          </p:cNvPr>
          <p:cNvSpPr/>
          <p:nvPr/>
        </p:nvSpPr>
        <p:spPr>
          <a:xfrm>
            <a:off x="192505" y="4238086"/>
            <a:ext cx="8758990" cy="738664"/>
          </a:xfrm>
          <a:prstGeom prst="rect">
            <a:avLst/>
          </a:prstGeom>
        </p:spPr>
        <p:txBody>
          <a:bodyPr wrap="square">
            <a:spAutoFit/>
          </a:bodyPr>
          <a:lstStyle/>
          <a:p>
            <a:r>
              <a:rPr lang="en-US" dirty="0">
                <a:latin typeface="Helvetica" pitchFamily="2" charset="0"/>
              </a:rPr>
              <a:t>Allison S. Arnold, Silvia Salinas, Deanna J. </a:t>
            </a:r>
            <a:r>
              <a:rPr lang="en-US" dirty="0" err="1">
                <a:latin typeface="Helvetica" pitchFamily="2" charset="0"/>
              </a:rPr>
              <a:t>Hakawa</a:t>
            </a:r>
            <a:r>
              <a:rPr lang="en-US" dirty="0">
                <a:latin typeface="Helvetica" pitchFamily="2" charset="0"/>
              </a:rPr>
              <a:t> &amp; Scott L. </a:t>
            </a:r>
            <a:r>
              <a:rPr lang="en-US" dirty="0" err="1">
                <a:latin typeface="Helvetica" pitchFamily="2" charset="0"/>
              </a:rPr>
              <a:t>Delp</a:t>
            </a:r>
            <a:r>
              <a:rPr lang="en-US" dirty="0">
                <a:latin typeface="Helvetica" pitchFamily="2" charset="0"/>
              </a:rPr>
              <a:t> (2000)</a:t>
            </a:r>
          </a:p>
          <a:p>
            <a:r>
              <a:rPr lang="en-US" dirty="0">
                <a:latin typeface="Helvetica" pitchFamily="2" charset="0"/>
              </a:rPr>
              <a:t>Accuracy of Muscle Moment Arms Estimated from MRI-Based Musculoskeletal Models of the</a:t>
            </a:r>
          </a:p>
          <a:p>
            <a:r>
              <a:rPr lang="en-US" dirty="0">
                <a:latin typeface="Helvetica" pitchFamily="2" charset="0"/>
              </a:rPr>
              <a:t>Lower Extremity, Computer Aided Surgery, 5:2, 108-119, DOI: 10.3109/10929080009148877</a:t>
            </a:r>
            <a:endParaRPr lang="en-US" dirty="0">
              <a:effectLst/>
              <a:latin typeface="Helvetica" pitchFamily="2" charset="0"/>
            </a:endParaRPr>
          </a:p>
        </p:txBody>
      </p:sp>
      <p:sp>
        <p:nvSpPr>
          <p:cNvPr id="4" name="Rectangle 3">
            <a:extLst>
              <a:ext uri="{FF2B5EF4-FFF2-40B4-BE49-F238E27FC236}">
                <a16:creationId xmlns:a16="http://schemas.microsoft.com/office/drawing/2014/main" id="{3C448EB9-0EE9-054E-B6A0-334112B65061}"/>
              </a:ext>
            </a:extLst>
          </p:cNvPr>
          <p:cNvSpPr/>
          <p:nvPr/>
        </p:nvSpPr>
        <p:spPr>
          <a:xfrm>
            <a:off x="416250" y="1396778"/>
            <a:ext cx="8021053" cy="2585323"/>
          </a:xfrm>
          <a:prstGeom prst="rect">
            <a:avLst/>
          </a:prstGeom>
        </p:spPr>
        <p:txBody>
          <a:bodyPr wrap="square">
            <a:spAutoFit/>
          </a:bodyPr>
          <a:lstStyle/>
          <a:p>
            <a:r>
              <a:rPr lang="en-US" sz="1800" b="1" dirty="0">
                <a:latin typeface="+mn-lt"/>
              </a:rPr>
              <a:t>Surgeons frequently lengthen “tight” muscles in persons with cerebral palsy in an attempt to improve ambulation. </a:t>
            </a:r>
            <a:r>
              <a:rPr lang="en-US" dirty="0">
                <a:latin typeface="+mn-lt"/>
              </a:rPr>
              <a:t>For example, children who walk with excessive flexion of their knees often have their hamstrings lengthened in an effort to diminish the crouched posture, increase the efficiency of movement, and prevent the progression of deformities. Exaggerated hip flexion during walking is commonly treated by surgical lengthening of the psoas muscle at the pelvic brim. Unfortunately, the outcomes of soft-tissue procedures to correct crouch gait and other movement abnormalities in persons with neuromuscular disorders are unpredictable and sometimes unsatisfactory. We believe that analyses of the muscle-tendon lengths during movement may help distinguish patients who have short muscles from those who do not have short muscles, and thus may provide a more effective means to identify candidates who would benefit from surgery.</a:t>
            </a:r>
            <a:endParaRPr lang="en-US" dirty="0">
              <a:effectLst/>
              <a:latin typeface="+mn-lt"/>
            </a:endParaRPr>
          </a:p>
        </p:txBody>
      </p:sp>
    </p:spTree>
    <p:extLst>
      <p:ext uri="{BB962C8B-B14F-4D97-AF65-F5344CB8AC3E}">
        <p14:creationId xmlns:p14="http://schemas.microsoft.com/office/powerpoint/2010/main" val="198926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720C-5B48-D941-BFF9-61C3DA806DD3}"/>
              </a:ext>
            </a:extLst>
          </p:cNvPr>
          <p:cNvSpPr>
            <a:spLocks noGrp="1"/>
          </p:cNvSpPr>
          <p:nvPr>
            <p:ph type="title"/>
          </p:nvPr>
        </p:nvSpPr>
        <p:spPr/>
        <p:txBody>
          <a:bodyPr/>
          <a:lstStyle/>
          <a:p>
            <a:r>
              <a:rPr lang="en-US" dirty="0"/>
              <a:t>Big Picture Ways of Looking at Intros</a:t>
            </a:r>
          </a:p>
        </p:txBody>
      </p:sp>
      <p:sp>
        <p:nvSpPr>
          <p:cNvPr id="3" name="Text Placeholder 2">
            <a:extLst>
              <a:ext uri="{FF2B5EF4-FFF2-40B4-BE49-F238E27FC236}">
                <a16:creationId xmlns:a16="http://schemas.microsoft.com/office/drawing/2014/main" id="{949C154D-62AB-E541-BB3C-F6A3B3F015BF}"/>
              </a:ext>
            </a:extLst>
          </p:cNvPr>
          <p:cNvSpPr>
            <a:spLocks noGrp="1"/>
          </p:cNvSpPr>
          <p:nvPr>
            <p:ph type="body" idx="1"/>
          </p:nvPr>
        </p:nvSpPr>
        <p:spPr/>
        <p:txBody>
          <a:bodyPr/>
          <a:lstStyle/>
          <a:p>
            <a:r>
              <a:rPr lang="en-US" dirty="0"/>
              <a:t>Baby-Werewolf-Silver Bullet</a:t>
            </a:r>
          </a:p>
          <a:p>
            <a:endParaRPr lang="en-US" dirty="0"/>
          </a:p>
        </p:txBody>
      </p:sp>
      <p:sp>
        <p:nvSpPr>
          <p:cNvPr id="4" name="Smiley Face 3">
            <a:extLst>
              <a:ext uri="{FF2B5EF4-FFF2-40B4-BE49-F238E27FC236}">
                <a16:creationId xmlns:a16="http://schemas.microsoft.com/office/drawing/2014/main" id="{59C15921-D54C-5945-8D8C-3E712F6137E6}"/>
              </a:ext>
            </a:extLst>
          </p:cNvPr>
          <p:cNvSpPr/>
          <p:nvPr/>
        </p:nvSpPr>
        <p:spPr>
          <a:xfrm>
            <a:off x="1252026" y="2283362"/>
            <a:ext cx="928467" cy="938139"/>
          </a:xfrm>
          <a:prstGeom prst="smileyFac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9F277C-B9D0-B44D-95F0-834F92C06B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244110" y="1748790"/>
            <a:ext cx="2270425" cy="2231280"/>
          </a:xfrm>
          <a:prstGeom prst="rect">
            <a:avLst/>
          </a:prstGeom>
        </p:spPr>
      </p:pic>
      <p:grpSp>
        <p:nvGrpSpPr>
          <p:cNvPr id="35" name="Group 34">
            <a:extLst>
              <a:ext uri="{FF2B5EF4-FFF2-40B4-BE49-F238E27FC236}">
                <a16:creationId xmlns:a16="http://schemas.microsoft.com/office/drawing/2014/main" id="{F4C237A9-B44D-1146-A32B-6DAFE7A05919}"/>
              </a:ext>
            </a:extLst>
          </p:cNvPr>
          <p:cNvGrpSpPr/>
          <p:nvPr/>
        </p:nvGrpSpPr>
        <p:grpSpPr>
          <a:xfrm>
            <a:off x="6209958" y="1464906"/>
            <a:ext cx="2137387" cy="2109728"/>
            <a:chOff x="6209958" y="1464906"/>
            <a:chExt cx="2137387" cy="2109728"/>
          </a:xfrm>
        </p:grpSpPr>
        <p:grpSp>
          <p:nvGrpSpPr>
            <p:cNvPr id="17" name="Group 16">
              <a:extLst>
                <a:ext uri="{FF2B5EF4-FFF2-40B4-BE49-F238E27FC236}">
                  <a16:creationId xmlns:a16="http://schemas.microsoft.com/office/drawing/2014/main" id="{A25710A3-2149-4D4E-9068-8D5ABBBE2D16}"/>
                </a:ext>
              </a:extLst>
            </p:cNvPr>
            <p:cNvGrpSpPr/>
            <p:nvPr/>
          </p:nvGrpSpPr>
          <p:grpSpPr>
            <a:xfrm>
              <a:off x="6742444" y="2051132"/>
              <a:ext cx="978266" cy="1523502"/>
              <a:chOff x="6611815" y="1153551"/>
              <a:chExt cx="1336431" cy="2327777"/>
            </a:xfrm>
          </p:grpSpPr>
          <p:sp>
            <p:nvSpPr>
              <p:cNvPr id="7" name="Freeform 6">
                <a:extLst>
                  <a:ext uri="{FF2B5EF4-FFF2-40B4-BE49-F238E27FC236}">
                    <a16:creationId xmlns:a16="http://schemas.microsoft.com/office/drawing/2014/main" id="{7B53A9AB-3FED-6E49-956C-8CAC953449BC}"/>
                  </a:ext>
                </a:extLst>
              </p:cNvPr>
              <p:cNvSpPr/>
              <p:nvPr/>
            </p:nvSpPr>
            <p:spPr>
              <a:xfrm>
                <a:off x="6611815" y="1153551"/>
                <a:ext cx="1336431" cy="2025747"/>
              </a:xfrm>
              <a:custGeom>
                <a:avLst/>
                <a:gdLst>
                  <a:gd name="connsiteX0" fmla="*/ 365760 w 1336431"/>
                  <a:gd name="connsiteY0" fmla="*/ 1899138 h 2025747"/>
                  <a:gd name="connsiteX1" fmla="*/ 323557 w 1336431"/>
                  <a:gd name="connsiteY1" fmla="*/ 1631852 h 2025747"/>
                  <a:gd name="connsiteX2" fmla="*/ 309490 w 1336431"/>
                  <a:gd name="connsiteY2" fmla="*/ 1575581 h 2025747"/>
                  <a:gd name="connsiteX3" fmla="*/ 281354 w 1336431"/>
                  <a:gd name="connsiteY3" fmla="*/ 1491175 h 2025747"/>
                  <a:gd name="connsiteX4" fmla="*/ 239151 w 1336431"/>
                  <a:gd name="connsiteY4" fmla="*/ 1350498 h 2025747"/>
                  <a:gd name="connsiteX5" fmla="*/ 196948 w 1336431"/>
                  <a:gd name="connsiteY5" fmla="*/ 1308295 h 2025747"/>
                  <a:gd name="connsiteX6" fmla="*/ 154745 w 1336431"/>
                  <a:gd name="connsiteY6" fmla="*/ 1223889 h 2025747"/>
                  <a:gd name="connsiteX7" fmla="*/ 140677 w 1336431"/>
                  <a:gd name="connsiteY7" fmla="*/ 1181686 h 2025747"/>
                  <a:gd name="connsiteX8" fmla="*/ 112542 w 1336431"/>
                  <a:gd name="connsiteY8" fmla="*/ 1139483 h 2025747"/>
                  <a:gd name="connsiteX9" fmla="*/ 84407 w 1336431"/>
                  <a:gd name="connsiteY9" fmla="*/ 1055077 h 2025747"/>
                  <a:gd name="connsiteX10" fmla="*/ 56271 w 1336431"/>
                  <a:gd name="connsiteY10" fmla="*/ 1012874 h 2025747"/>
                  <a:gd name="connsiteX11" fmla="*/ 28136 w 1336431"/>
                  <a:gd name="connsiteY11" fmla="*/ 900332 h 2025747"/>
                  <a:gd name="connsiteX12" fmla="*/ 0 w 1336431"/>
                  <a:gd name="connsiteY12" fmla="*/ 745587 h 2025747"/>
                  <a:gd name="connsiteX13" fmla="*/ 14068 w 1336431"/>
                  <a:gd name="connsiteY13" fmla="*/ 520504 h 2025747"/>
                  <a:gd name="connsiteX14" fmla="*/ 42203 w 1336431"/>
                  <a:gd name="connsiteY14" fmla="*/ 436098 h 2025747"/>
                  <a:gd name="connsiteX15" fmla="*/ 98474 w 1336431"/>
                  <a:gd name="connsiteY15" fmla="*/ 379827 h 2025747"/>
                  <a:gd name="connsiteX16" fmla="*/ 126610 w 1336431"/>
                  <a:gd name="connsiteY16" fmla="*/ 351692 h 2025747"/>
                  <a:gd name="connsiteX17" fmla="*/ 140677 w 1336431"/>
                  <a:gd name="connsiteY17" fmla="*/ 309489 h 2025747"/>
                  <a:gd name="connsiteX18" fmla="*/ 196948 w 1336431"/>
                  <a:gd name="connsiteY18" fmla="*/ 253218 h 2025747"/>
                  <a:gd name="connsiteX19" fmla="*/ 239151 w 1336431"/>
                  <a:gd name="connsiteY19" fmla="*/ 211015 h 2025747"/>
                  <a:gd name="connsiteX20" fmla="*/ 295422 w 1336431"/>
                  <a:gd name="connsiteY20" fmla="*/ 154744 h 2025747"/>
                  <a:gd name="connsiteX21" fmla="*/ 337625 w 1336431"/>
                  <a:gd name="connsiteY21" fmla="*/ 112541 h 2025747"/>
                  <a:gd name="connsiteX22" fmla="*/ 422031 w 1336431"/>
                  <a:gd name="connsiteY22" fmla="*/ 56271 h 2025747"/>
                  <a:gd name="connsiteX23" fmla="*/ 464234 w 1336431"/>
                  <a:gd name="connsiteY23" fmla="*/ 28135 h 2025747"/>
                  <a:gd name="connsiteX24" fmla="*/ 548640 w 1336431"/>
                  <a:gd name="connsiteY24" fmla="*/ 0 h 2025747"/>
                  <a:gd name="connsiteX25" fmla="*/ 872197 w 1336431"/>
                  <a:gd name="connsiteY25" fmla="*/ 14067 h 2025747"/>
                  <a:gd name="connsiteX26" fmla="*/ 956603 w 1336431"/>
                  <a:gd name="connsiteY26" fmla="*/ 42203 h 2025747"/>
                  <a:gd name="connsiteX27" fmla="*/ 1055077 w 1336431"/>
                  <a:gd name="connsiteY27" fmla="*/ 70338 h 2025747"/>
                  <a:gd name="connsiteX28" fmla="*/ 1083213 w 1336431"/>
                  <a:gd name="connsiteY28" fmla="*/ 98474 h 2025747"/>
                  <a:gd name="connsiteX29" fmla="*/ 1125416 w 1336431"/>
                  <a:gd name="connsiteY29" fmla="*/ 126609 h 2025747"/>
                  <a:gd name="connsiteX30" fmla="*/ 1139483 w 1336431"/>
                  <a:gd name="connsiteY30" fmla="*/ 168812 h 2025747"/>
                  <a:gd name="connsiteX31" fmla="*/ 1167619 w 1336431"/>
                  <a:gd name="connsiteY31" fmla="*/ 196947 h 2025747"/>
                  <a:gd name="connsiteX32" fmla="*/ 1181687 w 1336431"/>
                  <a:gd name="connsiteY32" fmla="*/ 239151 h 2025747"/>
                  <a:gd name="connsiteX33" fmla="*/ 1266093 w 1336431"/>
                  <a:gd name="connsiteY33" fmla="*/ 351692 h 2025747"/>
                  <a:gd name="connsiteX34" fmla="*/ 1308296 w 1336431"/>
                  <a:gd name="connsiteY34" fmla="*/ 422031 h 2025747"/>
                  <a:gd name="connsiteX35" fmla="*/ 1336431 w 1336431"/>
                  <a:gd name="connsiteY35" fmla="*/ 520504 h 2025747"/>
                  <a:gd name="connsiteX36" fmla="*/ 1322363 w 1336431"/>
                  <a:gd name="connsiteY36" fmla="*/ 801858 h 2025747"/>
                  <a:gd name="connsiteX37" fmla="*/ 1280160 w 1336431"/>
                  <a:gd name="connsiteY37" fmla="*/ 942535 h 2025747"/>
                  <a:gd name="connsiteX38" fmla="*/ 1266093 w 1336431"/>
                  <a:gd name="connsiteY38" fmla="*/ 984738 h 2025747"/>
                  <a:gd name="connsiteX39" fmla="*/ 1209822 w 1336431"/>
                  <a:gd name="connsiteY39" fmla="*/ 1069144 h 2025747"/>
                  <a:gd name="connsiteX40" fmla="*/ 1181687 w 1336431"/>
                  <a:gd name="connsiteY40" fmla="*/ 1111347 h 2025747"/>
                  <a:gd name="connsiteX41" fmla="*/ 1153551 w 1336431"/>
                  <a:gd name="connsiteY41" fmla="*/ 1139483 h 2025747"/>
                  <a:gd name="connsiteX42" fmla="*/ 1097280 w 1336431"/>
                  <a:gd name="connsiteY42" fmla="*/ 1223889 h 2025747"/>
                  <a:gd name="connsiteX43" fmla="*/ 1026942 w 1336431"/>
                  <a:gd name="connsiteY43" fmla="*/ 1322363 h 2025747"/>
                  <a:gd name="connsiteX44" fmla="*/ 970671 w 1336431"/>
                  <a:gd name="connsiteY44" fmla="*/ 1392701 h 2025747"/>
                  <a:gd name="connsiteX45" fmla="*/ 928468 w 1336431"/>
                  <a:gd name="connsiteY45" fmla="*/ 1463040 h 2025747"/>
                  <a:gd name="connsiteX46" fmla="*/ 914400 w 1336431"/>
                  <a:gd name="connsiteY46" fmla="*/ 1505243 h 2025747"/>
                  <a:gd name="connsiteX47" fmla="*/ 886265 w 1336431"/>
                  <a:gd name="connsiteY47" fmla="*/ 1547446 h 2025747"/>
                  <a:gd name="connsiteX48" fmla="*/ 858130 w 1336431"/>
                  <a:gd name="connsiteY48" fmla="*/ 1645920 h 2025747"/>
                  <a:gd name="connsiteX49" fmla="*/ 844062 w 1336431"/>
                  <a:gd name="connsiteY49" fmla="*/ 1688123 h 2025747"/>
                  <a:gd name="connsiteX50" fmla="*/ 829994 w 1336431"/>
                  <a:gd name="connsiteY50" fmla="*/ 1955409 h 2025747"/>
                  <a:gd name="connsiteX51" fmla="*/ 787791 w 1336431"/>
                  <a:gd name="connsiteY51" fmla="*/ 1969477 h 2025747"/>
                  <a:gd name="connsiteX52" fmla="*/ 703385 w 1336431"/>
                  <a:gd name="connsiteY52" fmla="*/ 2025747 h 2025747"/>
                  <a:gd name="connsiteX53" fmla="*/ 450167 w 1336431"/>
                  <a:gd name="connsiteY53" fmla="*/ 2011680 h 2025747"/>
                  <a:gd name="connsiteX54" fmla="*/ 365760 w 1336431"/>
                  <a:gd name="connsiteY54" fmla="*/ 1983544 h 2025747"/>
                  <a:gd name="connsiteX55" fmla="*/ 323557 w 1336431"/>
                  <a:gd name="connsiteY55" fmla="*/ 1969477 h 2025747"/>
                  <a:gd name="connsiteX56" fmla="*/ 337625 w 1336431"/>
                  <a:gd name="connsiteY56" fmla="*/ 1899138 h 2025747"/>
                  <a:gd name="connsiteX57" fmla="*/ 365760 w 1336431"/>
                  <a:gd name="connsiteY57" fmla="*/ 1899138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36431" h="2025747">
                    <a:moveTo>
                      <a:pt x="365760" y="1899138"/>
                    </a:moveTo>
                    <a:cubicBezTo>
                      <a:pt x="363415" y="1854590"/>
                      <a:pt x="352731" y="1748553"/>
                      <a:pt x="323557" y="1631852"/>
                    </a:cubicBezTo>
                    <a:cubicBezTo>
                      <a:pt x="318868" y="1613095"/>
                      <a:pt x="315046" y="1594100"/>
                      <a:pt x="309490" y="1575581"/>
                    </a:cubicBezTo>
                    <a:cubicBezTo>
                      <a:pt x="300968" y="1547174"/>
                      <a:pt x="288547" y="1519947"/>
                      <a:pt x="281354" y="1491175"/>
                    </a:cubicBezTo>
                    <a:cubicBezTo>
                      <a:pt x="274978" y="1465671"/>
                      <a:pt x="250570" y="1361917"/>
                      <a:pt x="239151" y="1350498"/>
                    </a:cubicBezTo>
                    <a:lnTo>
                      <a:pt x="196948" y="1308295"/>
                    </a:lnTo>
                    <a:cubicBezTo>
                      <a:pt x="161588" y="1202216"/>
                      <a:pt x="209286" y="1332971"/>
                      <a:pt x="154745" y="1223889"/>
                    </a:cubicBezTo>
                    <a:cubicBezTo>
                      <a:pt x="148113" y="1210626"/>
                      <a:pt x="147309" y="1194949"/>
                      <a:pt x="140677" y="1181686"/>
                    </a:cubicBezTo>
                    <a:cubicBezTo>
                      <a:pt x="133116" y="1166564"/>
                      <a:pt x="119409" y="1154933"/>
                      <a:pt x="112542" y="1139483"/>
                    </a:cubicBezTo>
                    <a:cubicBezTo>
                      <a:pt x="100497" y="1112382"/>
                      <a:pt x="100858" y="1079753"/>
                      <a:pt x="84407" y="1055077"/>
                    </a:cubicBezTo>
                    <a:cubicBezTo>
                      <a:pt x="75028" y="1041009"/>
                      <a:pt x="63832" y="1027996"/>
                      <a:pt x="56271" y="1012874"/>
                    </a:cubicBezTo>
                    <a:cubicBezTo>
                      <a:pt x="42324" y="984981"/>
                      <a:pt x="32723" y="925561"/>
                      <a:pt x="28136" y="900332"/>
                    </a:cubicBezTo>
                    <a:cubicBezTo>
                      <a:pt x="-7848" y="702417"/>
                      <a:pt x="34738" y="919277"/>
                      <a:pt x="0" y="745587"/>
                    </a:cubicBezTo>
                    <a:cubicBezTo>
                      <a:pt x="4689" y="670559"/>
                      <a:pt x="3911" y="594989"/>
                      <a:pt x="14068" y="520504"/>
                    </a:cubicBezTo>
                    <a:cubicBezTo>
                      <a:pt x="18075" y="491119"/>
                      <a:pt x="21232" y="457069"/>
                      <a:pt x="42203" y="436098"/>
                    </a:cubicBezTo>
                    <a:lnTo>
                      <a:pt x="98474" y="379827"/>
                    </a:lnTo>
                    <a:lnTo>
                      <a:pt x="126610" y="351692"/>
                    </a:lnTo>
                    <a:cubicBezTo>
                      <a:pt x="131299" y="337624"/>
                      <a:pt x="132058" y="321556"/>
                      <a:pt x="140677" y="309489"/>
                    </a:cubicBezTo>
                    <a:cubicBezTo>
                      <a:pt x="156095" y="287904"/>
                      <a:pt x="178191" y="271975"/>
                      <a:pt x="196948" y="253218"/>
                    </a:cubicBezTo>
                    <a:lnTo>
                      <a:pt x="239151" y="211015"/>
                    </a:lnTo>
                    <a:lnTo>
                      <a:pt x="295422" y="154744"/>
                    </a:lnTo>
                    <a:cubicBezTo>
                      <a:pt x="309490" y="140676"/>
                      <a:pt x="321072" y="123576"/>
                      <a:pt x="337625" y="112541"/>
                    </a:cubicBezTo>
                    <a:lnTo>
                      <a:pt x="422031" y="56271"/>
                    </a:lnTo>
                    <a:cubicBezTo>
                      <a:pt x="436099" y="46892"/>
                      <a:pt x="448194" y="33482"/>
                      <a:pt x="464234" y="28135"/>
                    </a:cubicBezTo>
                    <a:lnTo>
                      <a:pt x="548640" y="0"/>
                    </a:lnTo>
                    <a:cubicBezTo>
                      <a:pt x="656492" y="4689"/>
                      <a:pt x="764816" y="2959"/>
                      <a:pt x="872197" y="14067"/>
                    </a:cubicBezTo>
                    <a:cubicBezTo>
                      <a:pt x="901697" y="17119"/>
                      <a:pt x="927831" y="35010"/>
                      <a:pt x="956603" y="42203"/>
                    </a:cubicBezTo>
                    <a:cubicBezTo>
                      <a:pt x="1027260" y="59868"/>
                      <a:pt x="994532" y="50157"/>
                      <a:pt x="1055077" y="70338"/>
                    </a:cubicBezTo>
                    <a:cubicBezTo>
                      <a:pt x="1064456" y="79717"/>
                      <a:pt x="1072856" y="90188"/>
                      <a:pt x="1083213" y="98474"/>
                    </a:cubicBezTo>
                    <a:cubicBezTo>
                      <a:pt x="1096415" y="109036"/>
                      <a:pt x="1114854" y="113407"/>
                      <a:pt x="1125416" y="126609"/>
                    </a:cubicBezTo>
                    <a:cubicBezTo>
                      <a:pt x="1134679" y="138188"/>
                      <a:pt x="1131854" y="156097"/>
                      <a:pt x="1139483" y="168812"/>
                    </a:cubicBezTo>
                    <a:cubicBezTo>
                      <a:pt x="1146307" y="180185"/>
                      <a:pt x="1158240" y="187569"/>
                      <a:pt x="1167619" y="196947"/>
                    </a:cubicBezTo>
                    <a:cubicBezTo>
                      <a:pt x="1172308" y="211015"/>
                      <a:pt x="1174485" y="226188"/>
                      <a:pt x="1181687" y="239151"/>
                    </a:cubicBezTo>
                    <a:cubicBezTo>
                      <a:pt x="1221455" y="310735"/>
                      <a:pt x="1223405" y="309005"/>
                      <a:pt x="1266093" y="351692"/>
                    </a:cubicBezTo>
                    <a:cubicBezTo>
                      <a:pt x="1305942" y="471244"/>
                      <a:pt x="1250365" y="325479"/>
                      <a:pt x="1308296" y="422031"/>
                    </a:cubicBezTo>
                    <a:cubicBezTo>
                      <a:pt x="1316943" y="436443"/>
                      <a:pt x="1333804" y="509998"/>
                      <a:pt x="1336431" y="520504"/>
                    </a:cubicBezTo>
                    <a:cubicBezTo>
                      <a:pt x="1331742" y="614289"/>
                      <a:pt x="1330161" y="708281"/>
                      <a:pt x="1322363" y="801858"/>
                    </a:cubicBezTo>
                    <a:cubicBezTo>
                      <a:pt x="1320000" y="830212"/>
                      <a:pt x="1285424" y="926744"/>
                      <a:pt x="1280160" y="942535"/>
                    </a:cubicBezTo>
                    <a:cubicBezTo>
                      <a:pt x="1275471" y="956603"/>
                      <a:pt x="1274318" y="972400"/>
                      <a:pt x="1266093" y="984738"/>
                    </a:cubicBezTo>
                    <a:lnTo>
                      <a:pt x="1209822" y="1069144"/>
                    </a:lnTo>
                    <a:cubicBezTo>
                      <a:pt x="1200444" y="1083212"/>
                      <a:pt x="1193642" y="1099392"/>
                      <a:pt x="1181687" y="1111347"/>
                    </a:cubicBezTo>
                    <a:cubicBezTo>
                      <a:pt x="1172308" y="1120726"/>
                      <a:pt x="1161509" y="1128872"/>
                      <a:pt x="1153551" y="1139483"/>
                    </a:cubicBezTo>
                    <a:cubicBezTo>
                      <a:pt x="1133262" y="1166535"/>
                      <a:pt x="1097280" y="1223889"/>
                      <a:pt x="1097280" y="1223889"/>
                    </a:cubicBezTo>
                    <a:cubicBezTo>
                      <a:pt x="1062386" y="1328575"/>
                      <a:pt x="1115949" y="1188850"/>
                      <a:pt x="1026942" y="1322363"/>
                    </a:cubicBezTo>
                    <a:cubicBezTo>
                      <a:pt x="991450" y="1375602"/>
                      <a:pt x="1010762" y="1352611"/>
                      <a:pt x="970671" y="1392701"/>
                    </a:cubicBezTo>
                    <a:cubicBezTo>
                      <a:pt x="930819" y="1512255"/>
                      <a:pt x="986399" y="1366487"/>
                      <a:pt x="928468" y="1463040"/>
                    </a:cubicBezTo>
                    <a:cubicBezTo>
                      <a:pt x="920839" y="1475756"/>
                      <a:pt x="921032" y="1491980"/>
                      <a:pt x="914400" y="1505243"/>
                    </a:cubicBezTo>
                    <a:cubicBezTo>
                      <a:pt x="906839" y="1520365"/>
                      <a:pt x="893826" y="1532324"/>
                      <a:pt x="886265" y="1547446"/>
                    </a:cubicBezTo>
                    <a:cubicBezTo>
                      <a:pt x="875019" y="1569938"/>
                      <a:pt x="864142" y="1624879"/>
                      <a:pt x="858130" y="1645920"/>
                    </a:cubicBezTo>
                    <a:cubicBezTo>
                      <a:pt x="854056" y="1660178"/>
                      <a:pt x="848751" y="1674055"/>
                      <a:pt x="844062" y="1688123"/>
                    </a:cubicBezTo>
                    <a:cubicBezTo>
                      <a:pt x="839373" y="1777218"/>
                      <a:pt x="847491" y="1867923"/>
                      <a:pt x="829994" y="1955409"/>
                    </a:cubicBezTo>
                    <a:cubicBezTo>
                      <a:pt x="827086" y="1969950"/>
                      <a:pt x="800754" y="1962276"/>
                      <a:pt x="787791" y="1969477"/>
                    </a:cubicBezTo>
                    <a:cubicBezTo>
                      <a:pt x="758232" y="1985899"/>
                      <a:pt x="703385" y="2025747"/>
                      <a:pt x="703385" y="2025747"/>
                    </a:cubicBezTo>
                    <a:cubicBezTo>
                      <a:pt x="618979" y="2021058"/>
                      <a:pt x="534050" y="2022165"/>
                      <a:pt x="450167" y="2011680"/>
                    </a:cubicBezTo>
                    <a:cubicBezTo>
                      <a:pt x="420738" y="2008001"/>
                      <a:pt x="393896" y="1992922"/>
                      <a:pt x="365760" y="1983544"/>
                    </a:cubicBezTo>
                    <a:lnTo>
                      <a:pt x="323557" y="1969477"/>
                    </a:lnTo>
                    <a:cubicBezTo>
                      <a:pt x="328246" y="1946031"/>
                      <a:pt x="331826" y="1922335"/>
                      <a:pt x="337625" y="1899138"/>
                    </a:cubicBezTo>
                    <a:cubicBezTo>
                      <a:pt x="341222" y="1884752"/>
                      <a:pt x="368105" y="1943686"/>
                      <a:pt x="365760" y="1899138"/>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D79FE162-7253-4D4E-95EE-F41DA3E09A38}"/>
                  </a:ext>
                </a:extLst>
              </p:cNvPr>
              <p:cNvSpPr/>
              <p:nvPr/>
            </p:nvSpPr>
            <p:spPr>
              <a:xfrm>
                <a:off x="6855195" y="1978749"/>
                <a:ext cx="729276" cy="972014"/>
              </a:xfrm>
              <a:custGeom>
                <a:avLst/>
                <a:gdLst>
                  <a:gd name="connsiteX0" fmla="*/ 207563 w 729276"/>
                  <a:gd name="connsiteY0" fmla="*/ 915916 h 972014"/>
                  <a:gd name="connsiteX1" fmla="*/ 213173 w 729276"/>
                  <a:gd name="connsiteY1" fmla="*/ 876647 h 972014"/>
                  <a:gd name="connsiteX2" fmla="*/ 218783 w 729276"/>
                  <a:gd name="connsiteY2" fmla="*/ 842988 h 972014"/>
                  <a:gd name="connsiteX3" fmla="*/ 224393 w 729276"/>
                  <a:gd name="connsiteY3" fmla="*/ 792500 h 972014"/>
                  <a:gd name="connsiteX4" fmla="*/ 218783 w 729276"/>
                  <a:gd name="connsiteY4" fmla="*/ 489570 h 972014"/>
                  <a:gd name="connsiteX5" fmla="*/ 207563 w 729276"/>
                  <a:gd name="connsiteY5" fmla="*/ 394203 h 972014"/>
                  <a:gd name="connsiteX6" fmla="*/ 196344 w 729276"/>
                  <a:gd name="connsiteY6" fmla="*/ 349325 h 972014"/>
                  <a:gd name="connsiteX7" fmla="*/ 190734 w 729276"/>
                  <a:gd name="connsiteY7" fmla="*/ 321276 h 972014"/>
                  <a:gd name="connsiteX8" fmla="*/ 185124 w 729276"/>
                  <a:gd name="connsiteY8" fmla="*/ 304446 h 972014"/>
                  <a:gd name="connsiteX9" fmla="*/ 173904 w 729276"/>
                  <a:gd name="connsiteY9" fmla="*/ 259568 h 972014"/>
                  <a:gd name="connsiteX10" fmla="*/ 168295 w 729276"/>
                  <a:gd name="connsiteY10" fmla="*/ 237128 h 972014"/>
                  <a:gd name="connsiteX11" fmla="*/ 157075 w 729276"/>
                  <a:gd name="connsiteY11" fmla="*/ 203469 h 972014"/>
                  <a:gd name="connsiteX12" fmla="*/ 134636 w 729276"/>
                  <a:gd name="connsiteY12" fmla="*/ 169811 h 972014"/>
                  <a:gd name="connsiteX13" fmla="*/ 112196 w 729276"/>
                  <a:gd name="connsiteY13" fmla="*/ 136152 h 972014"/>
                  <a:gd name="connsiteX14" fmla="*/ 100977 w 729276"/>
                  <a:gd name="connsiteY14" fmla="*/ 119322 h 972014"/>
                  <a:gd name="connsiteX15" fmla="*/ 50488 w 729276"/>
                  <a:gd name="connsiteY15" fmla="*/ 91273 h 972014"/>
                  <a:gd name="connsiteX16" fmla="*/ 11220 w 729276"/>
                  <a:gd name="connsiteY16" fmla="*/ 113712 h 972014"/>
                  <a:gd name="connsiteX17" fmla="*/ 0 w 729276"/>
                  <a:gd name="connsiteY17" fmla="*/ 147371 h 972014"/>
                  <a:gd name="connsiteX18" fmla="*/ 5610 w 729276"/>
                  <a:gd name="connsiteY18" fmla="*/ 181030 h 972014"/>
                  <a:gd name="connsiteX19" fmla="*/ 22439 w 729276"/>
                  <a:gd name="connsiteY19" fmla="*/ 192250 h 972014"/>
                  <a:gd name="connsiteX20" fmla="*/ 56098 w 729276"/>
                  <a:gd name="connsiteY20" fmla="*/ 203469 h 972014"/>
                  <a:gd name="connsiteX21" fmla="*/ 106587 w 729276"/>
                  <a:gd name="connsiteY21" fmla="*/ 214689 h 972014"/>
                  <a:gd name="connsiteX22" fmla="*/ 190734 w 729276"/>
                  <a:gd name="connsiteY22" fmla="*/ 209079 h 972014"/>
                  <a:gd name="connsiteX23" fmla="*/ 207563 w 729276"/>
                  <a:gd name="connsiteY23" fmla="*/ 197860 h 972014"/>
                  <a:gd name="connsiteX24" fmla="*/ 241222 w 729276"/>
                  <a:gd name="connsiteY24" fmla="*/ 164201 h 972014"/>
                  <a:gd name="connsiteX25" fmla="*/ 258052 w 729276"/>
                  <a:gd name="connsiteY25" fmla="*/ 147371 h 972014"/>
                  <a:gd name="connsiteX26" fmla="*/ 291711 w 729276"/>
                  <a:gd name="connsiteY26" fmla="*/ 80053 h 972014"/>
                  <a:gd name="connsiteX27" fmla="*/ 297320 w 729276"/>
                  <a:gd name="connsiteY27" fmla="*/ 63224 h 972014"/>
                  <a:gd name="connsiteX28" fmla="*/ 291711 w 729276"/>
                  <a:gd name="connsiteY28" fmla="*/ 35175 h 972014"/>
                  <a:gd name="connsiteX29" fmla="*/ 258052 w 729276"/>
                  <a:gd name="connsiteY29" fmla="*/ 18345 h 972014"/>
                  <a:gd name="connsiteX30" fmla="*/ 241222 w 729276"/>
                  <a:gd name="connsiteY30" fmla="*/ 23955 h 972014"/>
                  <a:gd name="connsiteX31" fmla="*/ 235612 w 729276"/>
                  <a:gd name="connsiteY31" fmla="*/ 102493 h 972014"/>
                  <a:gd name="connsiteX32" fmla="*/ 252442 w 729276"/>
                  <a:gd name="connsiteY32" fmla="*/ 119322 h 972014"/>
                  <a:gd name="connsiteX33" fmla="*/ 269271 w 729276"/>
                  <a:gd name="connsiteY33" fmla="*/ 130542 h 972014"/>
                  <a:gd name="connsiteX34" fmla="*/ 325369 w 729276"/>
                  <a:gd name="connsiteY34" fmla="*/ 147371 h 972014"/>
                  <a:gd name="connsiteX35" fmla="*/ 392687 w 729276"/>
                  <a:gd name="connsiteY35" fmla="*/ 141761 h 972014"/>
                  <a:gd name="connsiteX36" fmla="*/ 426346 w 729276"/>
                  <a:gd name="connsiteY36" fmla="*/ 124932 h 972014"/>
                  <a:gd name="connsiteX37" fmla="*/ 465615 w 729276"/>
                  <a:gd name="connsiteY37" fmla="*/ 102493 h 972014"/>
                  <a:gd name="connsiteX38" fmla="*/ 499274 w 729276"/>
                  <a:gd name="connsiteY38" fmla="*/ 68834 h 972014"/>
                  <a:gd name="connsiteX39" fmla="*/ 516103 w 729276"/>
                  <a:gd name="connsiteY39" fmla="*/ 57614 h 972014"/>
                  <a:gd name="connsiteX40" fmla="*/ 544152 w 729276"/>
                  <a:gd name="connsiteY40" fmla="*/ 23955 h 972014"/>
                  <a:gd name="connsiteX41" fmla="*/ 549762 w 729276"/>
                  <a:gd name="connsiteY41" fmla="*/ 7126 h 972014"/>
                  <a:gd name="connsiteX42" fmla="*/ 504884 w 729276"/>
                  <a:gd name="connsiteY42" fmla="*/ 7126 h 972014"/>
                  <a:gd name="connsiteX43" fmla="*/ 493664 w 729276"/>
                  <a:gd name="connsiteY43" fmla="*/ 40785 h 972014"/>
                  <a:gd name="connsiteX44" fmla="*/ 488054 w 729276"/>
                  <a:gd name="connsiteY44" fmla="*/ 57614 h 972014"/>
                  <a:gd name="connsiteX45" fmla="*/ 482444 w 729276"/>
                  <a:gd name="connsiteY45" fmla="*/ 74444 h 972014"/>
                  <a:gd name="connsiteX46" fmla="*/ 476834 w 729276"/>
                  <a:gd name="connsiteY46" fmla="*/ 91273 h 972014"/>
                  <a:gd name="connsiteX47" fmla="*/ 499274 w 729276"/>
                  <a:gd name="connsiteY47" fmla="*/ 158591 h 972014"/>
                  <a:gd name="connsiteX48" fmla="*/ 516103 w 729276"/>
                  <a:gd name="connsiteY48" fmla="*/ 164201 h 972014"/>
                  <a:gd name="connsiteX49" fmla="*/ 667568 w 729276"/>
                  <a:gd name="connsiteY49" fmla="*/ 158591 h 972014"/>
                  <a:gd name="connsiteX50" fmla="*/ 684398 w 729276"/>
                  <a:gd name="connsiteY50" fmla="*/ 152981 h 972014"/>
                  <a:gd name="connsiteX51" fmla="*/ 718057 w 729276"/>
                  <a:gd name="connsiteY51" fmla="*/ 124932 h 972014"/>
                  <a:gd name="connsiteX52" fmla="*/ 729276 w 729276"/>
                  <a:gd name="connsiteY52" fmla="*/ 108103 h 972014"/>
                  <a:gd name="connsiteX53" fmla="*/ 723666 w 729276"/>
                  <a:gd name="connsiteY53" fmla="*/ 91273 h 972014"/>
                  <a:gd name="connsiteX54" fmla="*/ 667568 w 729276"/>
                  <a:gd name="connsiteY54" fmla="*/ 108103 h 972014"/>
                  <a:gd name="connsiteX55" fmla="*/ 628299 w 729276"/>
                  <a:gd name="connsiteY55" fmla="*/ 158591 h 972014"/>
                  <a:gd name="connsiteX56" fmla="*/ 622690 w 729276"/>
                  <a:gd name="connsiteY56" fmla="*/ 175420 h 972014"/>
                  <a:gd name="connsiteX57" fmla="*/ 611470 w 729276"/>
                  <a:gd name="connsiteY57" fmla="*/ 197860 h 972014"/>
                  <a:gd name="connsiteX58" fmla="*/ 600250 w 729276"/>
                  <a:gd name="connsiteY58" fmla="*/ 242738 h 972014"/>
                  <a:gd name="connsiteX59" fmla="*/ 589031 w 729276"/>
                  <a:gd name="connsiteY59" fmla="*/ 298836 h 972014"/>
                  <a:gd name="connsiteX60" fmla="*/ 572201 w 729276"/>
                  <a:gd name="connsiteY60" fmla="*/ 349325 h 972014"/>
                  <a:gd name="connsiteX61" fmla="*/ 566592 w 729276"/>
                  <a:gd name="connsiteY61" fmla="*/ 366154 h 972014"/>
                  <a:gd name="connsiteX62" fmla="*/ 560982 w 729276"/>
                  <a:gd name="connsiteY62" fmla="*/ 382984 h 972014"/>
                  <a:gd name="connsiteX63" fmla="*/ 549762 w 729276"/>
                  <a:gd name="connsiteY63" fmla="*/ 444691 h 972014"/>
                  <a:gd name="connsiteX64" fmla="*/ 538542 w 729276"/>
                  <a:gd name="connsiteY64" fmla="*/ 489570 h 972014"/>
                  <a:gd name="connsiteX65" fmla="*/ 532933 w 729276"/>
                  <a:gd name="connsiteY65" fmla="*/ 512009 h 972014"/>
                  <a:gd name="connsiteX66" fmla="*/ 510493 w 729276"/>
                  <a:gd name="connsiteY66" fmla="*/ 590547 h 972014"/>
                  <a:gd name="connsiteX67" fmla="*/ 504884 w 729276"/>
                  <a:gd name="connsiteY67" fmla="*/ 629815 h 972014"/>
                  <a:gd name="connsiteX68" fmla="*/ 499274 w 729276"/>
                  <a:gd name="connsiteY68" fmla="*/ 685914 h 972014"/>
                  <a:gd name="connsiteX69" fmla="*/ 493664 w 729276"/>
                  <a:gd name="connsiteY69" fmla="*/ 708353 h 972014"/>
                  <a:gd name="connsiteX70" fmla="*/ 482444 w 729276"/>
                  <a:gd name="connsiteY70" fmla="*/ 786890 h 972014"/>
                  <a:gd name="connsiteX71" fmla="*/ 471225 w 729276"/>
                  <a:gd name="connsiteY71" fmla="*/ 820549 h 972014"/>
                  <a:gd name="connsiteX72" fmla="*/ 460005 w 729276"/>
                  <a:gd name="connsiteY72" fmla="*/ 842988 h 972014"/>
                  <a:gd name="connsiteX73" fmla="*/ 443176 w 729276"/>
                  <a:gd name="connsiteY73" fmla="*/ 893477 h 972014"/>
                  <a:gd name="connsiteX74" fmla="*/ 431956 w 729276"/>
                  <a:gd name="connsiteY74" fmla="*/ 927136 h 972014"/>
                  <a:gd name="connsiteX75" fmla="*/ 426346 w 729276"/>
                  <a:gd name="connsiteY75" fmla="*/ 943965 h 972014"/>
                  <a:gd name="connsiteX76" fmla="*/ 426346 w 729276"/>
                  <a:gd name="connsiteY76" fmla="*/ 972014 h 9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9276" h="972014">
                    <a:moveTo>
                      <a:pt x="207563" y="915916"/>
                    </a:moveTo>
                    <a:cubicBezTo>
                      <a:pt x="209433" y="902826"/>
                      <a:pt x="211162" y="889716"/>
                      <a:pt x="213173" y="876647"/>
                    </a:cubicBezTo>
                    <a:cubicBezTo>
                      <a:pt x="214903" y="865405"/>
                      <a:pt x="217280" y="854263"/>
                      <a:pt x="218783" y="842988"/>
                    </a:cubicBezTo>
                    <a:cubicBezTo>
                      <a:pt x="221021" y="826204"/>
                      <a:pt x="222523" y="809329"/>
                      <a:pt x="224393" y="792500"/>
                    </a:cubicBezTo>
                    <a:cubicBezTo>
                      <a:pt x="222523" y="691523"/>
                      <a:pt x="221889" y="590516"/>
                      <a:pt x="218783" y="489570"/>
                    </a:cubicBezTo>
                    <a:cubicBezTo>
                      <a:pt x="218055" y="465925"/>
                      <a:pt x="213313" y="421035"/>
                      <a:pt x="207563" y="394203"/>
                    </a:cubicBezTo>
                    <a:cubicBezTo>
                      <a:pt x="204332" y="379126"/>
                      <a:pt x="199368" y="364445"/>
                      <a:pt x="196344" y="349325"/>
                    </a:cubicBezTo>
                    <a:cubicBezTo>
                      <a:pt x="194474" y="339975"/>
                      <a:pt x="193047" y="330526"/>
                      <a:pt x="190734" y="321276"/>
                    </a:cubicBezTo>
                    <a:cubicBezTo>
                      <a:pt x="189300" y="315539"/>
                      <a:pt x="186680" y="310151"/>
                      <a:pt x="185124" y="304446"/>
                    </a:cubicBezTo>
                    <a:cubicBezTo>
                      <a:pt x="181067" y="289570"/>
                      <a:pt x="177644" y="274527"/>
                      <a:pt x="173904" y="259568"/>
                    </a:cubicBezTo>
                    <a:cubicBezTo>
                      <a:pt x="172034" y="252088"/>
                      <a:pt x="170733" y="244442"/>
                      <a:pt x="168295" y="237128"/>
                    </a:cubicBezTo>
                    <a:cubicBezTo>
                      <a:pt x="164555" y="225908"/>
                      <a:pt x="163635" y="213309"/>
                      <a:pt x="157075" y="203469"/>
                    </a:cubicBezTo>
                    <a:lnTo>
                      <a:pt x="134636" y="169811"/>
                    </a:lnTo>
                    <a:lnTo>
                      <a:pt x="112196" y="136152"/>
                    </a:lnTo>
                    <a:cubicBezTo>
                      <a:pt x="108456" y="130542"/>
                      <a:pt x="106587" y="123062"/>
                      <a:pt x="100977" y="119322"/>
                    </a:cubicBezTo>
                    <a:cubicBezTo>
                      <a:pt x="62398" y="93603"/>
                      <a:pt x="80110" y="101147"/>
                      <a:pt x="50488" y="91273"/>
                    </a:cubicBezTo>
                    <a:cubicBezTo>
                      <a:pt x="24369" y="96497"/>
                      <a:pt x="21689" y="90157"/>
                      <a:pt x="11220" y="113712"/>
                    </a:cubicBezTo>
                    <a:cubicBezTo>
                      <a:pt x="6417" y="124519"/>
                      <a:pt x="0" y="147371"/>
                      <a:pt x="0" y="147371"/>
                    </a:cubicBezTo>
                    <a:cubicBezTo>
                      <a:pt x="1870" y="158591"/>
                      <a:pt x="523" y="170856"/>
                      <a:pt x="5610" y="181030"/>
                    </a:cubicBezTo>
                    <a:cubicBezTo>
                      <a:pt x="8625" y="187060"/>
                      <a:pt x="16278" y="189512"/>
                      <a:pt x="22439" y="192250"/>
                    </a:cubicBezTo>
                    <a:cubicBezTo>
                      <a:pt x="33246" y="197053"/>
                      <a:pt x="44625" y="200601"/>
                      <a:pt x="56098" y="203469"/>
                    </a:cubicBezTo>
                    <a:cubicBezTo>
                      <a:pt x="87788" y="211392"/>
                      <a:pt x="70978" y="207567"/>
                      <a:pt x="106587" y="214689"/>
                    </a:cubicBezTo>
                    <a:cubicBezTo>
                      <a:pt x="134636" y="212819"/>
                      <a:pt x="163005" y="213700"/>
                      <a:pt x="190734" y="209079"/>
                    </a:cubicBezTo>
                    <a:cubicBezTo>
                      <a:pt x="197384" y="207971"/>
                      <a:pt x="202524" y="202339"/>
                      <a:pt x="207563" y="197860"/>
                    </a:cubicBezTo>
                    <a:cubicBezTo>
                      <a:pt x="219422" y="187319"/>
                      <a:pt x="230002" y="175421"/>
                      <a:pt x="241222" y="164201"/>
                    </a:cubicBezTo>
                    <a:cubicBezTo>
                      <a:pt x="246832" y="158591"/>
                      <a:pt x="253651" y="153972"/>
                      <a:pt x="258052" y="147371"/>
                    </a:cubicBezTo>
                    <a:cubicBezTo>
                      <a:pt x="287049" y="103874"/>
                      <a:pt x="276228" y="126502"/>
                      <a:pt x="291711" y="80053"/>
                    </a:cubicBezTo>
                    <a:lnTo>
                      <a:pt x="297320" y="63224"/>
                    </a:lnTo>
                    <a:cubicBezTo>
                      <a:pt x="295450" y="53874"/>
                      <a:pt x="296442" y="43454"/>
                      <a:pt x="291711" y="35175"/>
                    </a:cubicBezTo>
                    <a:cubicBezTo>
                      <a:pt x="286594" y="26220"/>
                      <a:pt x="266690" y="21225"/>
                      <a:pt x="258052" y="18345"/>
                    </a:cubicBezTo>
                    <a:cubicBezTo>
                      <a:pt x="252442" y="20215"/>
                      <a:pt x="245840" y="20261"/>
                      <a:pt x="241222" y="23955"/>
                    </a:cubicBezTo>
                    <a:cubicBezTo>
                      <a:pt x="218397" y="42216"/>
                      <a:pt x="229852" y="82334"/>
                      <a:pt x="235612" y="102493"/>
                    </a:cubicBezTo>
                    <a:cubicBezTo>
                      <a:pt x="237791" y="110121"/>
                      <a:pt x="246347" y="114243"/>
                      <a:pt x="252442" y="119322"/>
                    </a:cubicBezTo>
                    <a:cubicBezTo>
                      <a:pt x="257621" y="123638"/>
                      <a:pt x="263110" y="127804"/>
                      <a:pt x="269271" y="130542"/>
                    </a:cubicBezTo>
                    <a:cubicBezTo>
                      <a:pt x="286826" y="138344"/>
                      <a:pt x="306724" y="142709"/>
                      <a:pt x="325369" y="147371"/>
                    </a:cubicBezTo>
                    <a:cubicBezTo>
                      <a:pt x="347808" y="145501"/>
                      <a:pt x="370367" y="144737"/>
                      <a:pt x="392687" y="141761"/>
                    </a:cubicBezTo>
                    <a:cubicBezTo>
                      <a:pt x="409461" y="139525"/>
                      <a:pt x="411954" y="133156"/>
                      <a:pt x="426346" y="124932"/>
                    </a:cubicBezTo>
                    <a:cubicBezTo>
                      <a:pt x="440562" y="116808"/>
                      <a:pt x="453318" y="113423"/>
                      <a:pt x="465615" y="102493"/>
                    </a:cubicBezTo>
                    <a:cubicBezTo>
                      <a:pt x="477474" y="91952"/>
                      <a:pt x="486072" y="77636"/>
                      <a:pt x="499274" y="68834"/>
                    </a:cubicBezTo>
                    <a:cubicBezTo>
                      <a:pt x="504884" y="65094"/>
                      <a:pt x="510924" y="61930"/>
                      <a:pt x="516103" y="57614"/>
                    </a:cubicBezTo>
                    <a:cubicBezTo>
                      <a:pt x="526741" y="48749"/>
                      <a:pt x="537846" y="36567"/>
                      <a:pt x="544152" y="23955"/>
                    </a:cubicBezTo>
                    <a:cubicBezTo>
                      <a:pt x="546796" y="18666"/>
                      <a:pt x="547892" y="12736"/>
                      <a:pt x="549762" y="7126"/>
                    </a:cubicBezTo>
                    <a:cubicBezTo>
                      <a:pt x="536482" y="2699"/>
                      <a:pt x="518423" y="-6413"/>
                      <a:pt x="504884" y="7126"/>
                    </a:cubicBezTo>
                    <a:cubicBezTo>
                      <a:pt x="496521" y="15489"/>
                      <a:pt x="497404" y="29565"/>
                      <a:pt x="493664" y="40785"/>
                    </a:cubicBezTo>
                    <a:lnTo>
                      <a:pt x="488054" y="57614"/>
                    </a:lnTo>
                    <a:lnTo>
                      <a:pt x="482444" y="74444"/>
                    </a:lnTo>
                    <a:lnTo>
                      <a:pt x="476834" y="91273"/>
                    </a:lnTo>
                    <a:cubicBezTo>
                      <a:pt x="481527" y="138206"/>
                      <a:pt x="467377" y="142642"/>
                      <a:pt x="499274" y="158591"/>
                    </a:cubicBezTo>
                    <a:cubicBezTo>
                      <a:pt x="504563" y="161236"/>
                      <a:pt x="510493" y="162331"/>
                      <a:pt x="516103" y="164201"/>
                    </a:cubicBezTo>
                    <a:cubicBezTo>
                      <a:pt x="566591" y="162331"/>
                      <a:pt x="617157" y="161952"/>
                      <a:pt x="667568" y="158591"/>
                    </a:cubicBezTo>
                    <a:cubicBezTo>
                      <a:pt x="673468" y="158198"/>
                      <a:pt x="679109" y="155626"/>
                      <a:pt x="684398" y="152981"/>
                    </a:cubicBezTo>
                    <a:cubicBezTo>
                      <a:pt x="697003" y="146678"/>
                      <a:pt x="709197" y="135563"/>
                      <a:pt x="718057" y="124932"/>
                    </a:cubicBezTo>
                    <a:cubicBezTo>
                      <a:pt x="722373" y="119753"/>
                      <a:pt x="725536" y="113713"/>
                      <a:pt x="729276" y="108103"/>
                    </a:cubicBezTo>
                    <a:cubicBezTo>
                      <a:pt x="727406" y="102493"/>
                      <a:pt x="729403" y="92707"/>
                      <a:pt x="723666" y="91273"/>
                    </a:cubicBezTo>
                    <a:cubicBezTo>
                      <a:pt x="697414" y="84710"/>
                      <a:pt x="685359" y="96242"/>
                      <a:pt x="667568" y="108103"/>
                    </a:cubicBezTo>
                    <a:cubicBezTo>
                      <a:pt x="640728" y="148362"/>
                      <a:pt x="654664" y="132226"/>
                      <a:pt x="628299" y="158591"/>
                    </a:cubicBezTo>
                    <a:cubicBezTo>
                      <a:pt x="626429" y="164201"/>
                      <a:pt x="625019" y="169985"/>
                      <a:pt x="622690" y="175420"/>
                    </a:cubicBezTo>
                    <a:cubicBezTo>
                      <a:pt x="619396" y="183107"/>
                      <a:pt x="614115" y="189926"/>
                      <a:pt x="611470" y="197860"/>
                    </a:cubicBezTo>
                    <a:cubicBezTo>
                      <a:pt x="606594" y="212488"/>
                      <a:pt x="603595" y="227685"/>
                      <a:pt x="600250" y="242738"/>
                    </a:cubicBezTo>
                    <a:cubicBezTo>
                      <a:pt x="596113" y="261354"/>
                      <a:pt x="595062" y="280745"/>
                      <a:pt x="589031" y="298836"/>
                    </a:cubicBezTo>
                    <a:lnTo>
                      <a:pt x="572201" y="349325"/>
                    </a:lnTo>
                    <a:lnTo>
                      <a:pt x="566592" y="366154"/>
                    </a:lnTo>
                    <a:cubicBezTo>
                      <a:pt x="564722" y="371764"/>
                      <a:pt x="561954" y="377151"/>
                      <a:pt x="560982" y="382984"/>
                    </a:cubicBezTo>
                    <a:cubicBezTo>
                      <a:pt x="557546" y="403600"/>
                      <a:pt x="554466" y="424306"/>
                      <a:pt x="549762" y="444691"/>
                    </a:cubicBezTo>
                    <a:cubicBezTo>
                      <a:pt x="546295" y="459716"/>
                      <a:pt x="542282" y="474610"/>
                      <a:pt x="538542" y="489570"/>
                    </a:cubicBezTo>
                    <a:cubicBezTo>
                      <a:pt x="536672" y="497050"/>
                      <a:pt x="535371" y="504695"/>
                      <a:pt x="532933" y="512009"/>
                    </a:cubicBezTo>
                    <a:cubicBezTo>
                      <a:pt x="524941" y="535984"/>
                      <a:pt x="514014" y="565895"/>
                      <a:pt x="510493" y="590547"/>
                    </a:cubicBezTo>
                    <a:cubicBezTo>
                      <a:pt x="508623" y="603636"/>
                      <a:pt x="506429" y="616683"/>
                      <a:pt x="504884" y="629815"/>
                    </a:cubicBezTo>
                    <a:cubicBezTo>
                      <a:pt x="502688" y="648479"/>
                      <a:pt x="501932" y="667310"/>
                      <a:pt x="499274" y="685914"/>
                    </a:cubicBezTo>
                    <a:cubicBezTo>
                      <a:pt x="498184" y="693546"/>
                      <a:pt x="494932" y="700748"/>
                      <a:pt x="493664" y="708353"/>
                    </a:cubicBezTo>
                    <a:cubicBezTo>
                      <a:pt x="489316" y="734438"/>
                      <a:pt x="490806" y="761802"/>
                      <a:pt x="482444" y="786890"/>
                    </a:cubicBezTo>
                    <a:cubicBezTo>
                      <a:pt x="478704" y="798110"/>
                      <a:pt x="476514" y="809971"/>
                      <a:pt x="471225" y="820549"/>
                    </a:cubicBezTo>
                    <a:cubicBezTo>
                      <a:pt x="467485" y="828029"/>
                      <a:pt x="463111" y="835224"/>
                      <a:pt x="460005" y="842988"/>
                    </a:cubicBezTo>
                    <a:cubicBezTo>
                      <a:pt x="459985" y="843039"/>
                      <a:pt x="445989" y="885036"/>
                      <a:pt x="443176" y="893477"/>
                    </a:cubicBezTo>
                    <a:lnTo>
                      <a:pt x="431956" y="927136"/>
                    </a:lnTo>
                    <a:cubicBezTo>
                      <a:pt x="430086" y="932746"/>
                      <a:pt x="426346" y="938052"/>
                      <a:pt x="426346" y="943965"/>
                    </a:cubicBezTo>
                    <a:lnTo>
                      <a:pt x="426346" y="9720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BD94AF5-8A60-3247-BC33-A4828275CC70}"/>
                  </a:ext>
                </a:extLst>
              </p:cNvPr>
              <p:cNvSpPr/>
              <p:nvPr/>
            </p:nvSpPr>
            <p:spPr>
              <a:xfrm>
                <a:off x="6935372" y="2844980"/>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82921E-9200-5A49-8CFD-EAB88E450906}"/>
                  </a:ext>
                </a:extLst>
              </p:cNvPr>
              <p:cNvSpPr/>
              <p:nvPr/>
            </p:nvSpPr>
            <p:spPr>
              <a:xfrm>
                <a:off x="6935372" y="2950487"/>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AF00F3-DB6D-8C47-9813-3E233712DA51}"/>
                  </a:ext>
                </a:extLst>
              </p:cNvPr>
              <p:cNvSpPr/>
              <p:nvPr/>
            </p:nvSpPr>
            <p:spPr>
              <a:xfrm>
                <a:off x="6935372" y="3017855"/>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C17E1BD-B193-954E-B98B-590651485A89}"/>
                  </a:ext>
                </a:extLst>
              </p:cNvPr>
              <p:cNvSpPr/>
              <p:nvPr/>
            </p:nvSpPr>
            <p:spPr>
              <a:xfrm>
                <a:off x="6935372" y="3119299"/>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A71600-6C7A-784C-96EF-C135DBBF6BAD}"/>
                  </a:ext>
                </a:extLst>
              </p:cNvPr>
              <p:cNvSpPr/>
              <p:nvPr/>
            </p:nvSpPr>
            <p:spPr>
              <a:xfrm>
                <a:off x="6935372" y="3206384"/>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CC5B13-6FE2-1F43-85B2-A3EB0CAA720D}"/>
                  </a:ext>
                </a:extLst>
              </p:cNvPr>
              <p:cNvSpPr/>
              <p:nvPr/>
            </p:nvSpPr>
            <p:spPr>
              <a:xfrm>
                <a:off x="6935372" y="3270313"/>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01E0B67C-59AC-0643-81E3-566DE0AFAC80}"/>
                </a:ext>
              </a:extLst>
            </p:cNvPr>
            <p:cNvCxnSpPr>
              <a:cxnSpLocks/>
            </p:cNvCxnSpPr>
            <p:nvPr/>
          </p:nvCxnSpPr>
          <p:spPr>
            <a:xfrm flipV="1">
              <a:off x="7380891" y="1464906"/>
              <a:ext cx="73536" cy="438539"/>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673581AF-CE92-DF47-9979-70981E3077BB}"/>
                </a:ext>
              </a:extLst>
            </p:cNvPr>
            <p:cNvCxnSpPr>
              <a:cxnSpLocks/>
            </p:cNvCxnSpPr>
            <p:nvPr/>
          </p:nvCxnSpPr>
          <p:spPr>
            <a:xfrm flipV="1">
              <a:off x="7804715" y="1903445"/>
              <a:ext cx="299730" cy="287849"/>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E1872CE1-C747-4541-9E39-C0CFD8FA44B8}"/>
                </a:ext>
              </a:extLst>
            </p:cNvPr>
            <p:cNvCxnSpPr>
              <a:cxnSpLocks/>
            </p:cNvCxnSpPr>
            <p:nvPr/>
          </p:nvCxnSpPr>
          <p:spPr>
            <a:xfrm flipH="1" flipV="1">
              <a:off x="6530532" y="1822967"/>
              <a:ext cx="276347" cy="287568"/>
            </a:xfrm>
            <a:prstGeom prst="line">
              <a:avLst/>
            </a:prstGeom>
          </p:spPr>
          <p:style>
            <a:lnRef idx="3">
              <a:schemeClr val="accent5"/>
            </a:lnRef>
            <a:fillRef idx="0">
              <a:schemeClr val="accent5"/>
            </a:fillRef>
            <a:effectRef idx="2">
              <a:schemeClr val="accent5"/>
            </a:effectRef>
            <a:fontRef idx="minor">
              <a:schemeClr val="tx1"/>
            </a:fontRef>
          </p:style>
        </p:cxnSp>
        <p:cxnSp>
          <p:nvCxnSpPr>
            <p:cNvPr id="23" name="Straight Connector 22">
              <a:extLst>
                <a:ext uri="{FF2B5EF4-FFF2-40B4-BE49-F238E27FC236}">
                  <a16:creationId xmlns:a16="http://schemas.microsoft.com/office/drawing/2014/main" id="{35992F5D-09B1-464D-B3BF-2D955CEF9E1A}"/>
                </a:ext>
              </a:extLst>
            </p:cNvPr>
            <p:cNvCxnSpPr>
              <a:cxnSpLocks/>
            </p:cNvCxnSpPr>
            <p:nvPr/>
          </p:nvCxnSpPr>
          <p:spPr>
            <a:xfrm>
              <a:off x="7763337" y="2792629"/>
              <a:ext cx="382486" cy="228939"/>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Straight Connector 23">
              <a:extLst>
                <a:ext uri="{FF2B5EF4-FFF2-40B4-BE49-F238E27FC236}">
                  <a16:creationId xmlns:a16="http://schemas.microsoft.com/office/drawing/2014/main" id="{DC08CF09-8455-5E4A-BF30-6ED27B7B0860}"/>
                </a:ext>
              </a:extLst>
            </p:cNvPr>
            <p:cNvCxnSpPr>
              <a:cxnSpLocks/>
            </p:cNvCxnSpPr>
            <p:nvPr/>
          </p:nvCxnSpPr>
          <p:spPr>
            <a:xfrm flipV="1">
              <a:off x="6235862" y="2712645"/>
              <a:ext cx="430742" cy="39786"/>
            </a:xfrm>
            <a:prstGeom prst="line">
              <a:avLst/>
            </a:prstGeom>
          </p:spPr>
          <p:style>
            <a:lnRef idx="3">
              <a:schemeClr val="accent5"/>
            </a:lnRef>
            <a:fillRef idx="0">
              <a:schemeClr val="accent5"/>
            </a:fillRef>
            <a:effectRef idx="2">
              <a:schemeClr val="accent5"/>
            </a:effectRef>
            <a:fontRef idx="minor">
              <a:schemeClr val="tx1"/>
            </a:fontRef>
          </p:style>
        </p:cxnSp>
        <p:cxnSp>
          <p:nvCxnSpPr>
            <p:cNvPr id="30" name="Straight Connector 29">
              <a:extLst>
                <a:ext uri="{FF2B5EF4-FFF2-40B4-BE49-F238E27FC236}">
                  <a16:creationId xmlns:a16="http://schemas.microsoft.com/office/drawing/2014/main" id="{52BA7D3E-0F78-E34F-A60B-121A37301DE0}"/>
                </a:ext>
              </a:extLst>
            </p:cNvPr>
            <p:cNvCxnSpPr>
              <a:cxnSpLocks/>
            </p:cNvCxnSpPr>
            <p:nvPr/>
          </p:nvCxnSpPr>
          <p:spPr>
            <a:xfrm flipV="1">
              <a:off x="7871835" y="2489394"/>
              <a:ext cx="475510" cy="34098"/>
            </a:xfrm>
            <a:prstGeom prst="line">
              <a:avLst/>
            </a:prstGeom>
          </p:spPr>
          <p:style>
            <a:lnRef idx="3">
              <a:schemeClr val="accent5"/>
            </a:lnRef>
            <a:fillRef idx="0">
              <a:schemeClr val="accent5"/>
            </a:fillRef>
            <a:effectRef idx="2">
              <a:schemeClr val="accent5"/>
            </a:effectRef>
            <a:fontRef idx="minor">
              <a:schemeClr val="tx1"/>
            </a:fontRef>
          </p:style>
        </p:cxnSp>
        <p:cxnSp>
          <p:nvCxnSpPr>
            <p:cNvPr id="32" name="Straight Connector 31">
              <a:extLst>
                <a:ext uri="{FF2B5EF4-FFF2-40B4-BE49-F238E27FC236}">
                  <a16:creationId xmlns:a16="http://schemas.microsoft.com/office/drawing/2014/main" id="{249F4EED-2427-7D4E-974C-3AE2EEBDFBCF}"/>
                </a:ext>
              </a:extLst>
            </p:cNvPr>
            <p:cNvCxnSpPr>
              <a:cxnSpLocks/>
            </p:cNvCxnSpPr>
            <p:nvPr/>
          </p:nvCxnSpPr>
          <p:spPr>
            <a:xfrm>
              <a:off x="6209958" y="2283362"/>
              <a:ext cx="426530" cy="130444"/>
            </a:xfrm>
            <a:prstGeom prst="line">
              <a:avLst/>
            </a:prstGeom>
          </p:spPr>
          <p:style>
            <a:lnRef idx="3">
              <a:schemeClr val="accent5"/>
            </a:lnRef>
            <a:fillRef idx="0">
              <a:schemeClr val="accent5"/>
            </a:fillRef>
            <a:effectRef idx="2">
              <a:schemeClr val="accent5"/>
            </a:effectRef>
            <a:fontRef idx="minor">
              <a:schemeClr val="tx1"/>
            </a:fontRef>
          </p:style>
        </p:cxnSp>
      </p:grpSp>
      <p:sp>
        <p:nvSpPr>
          <p:cNvPr id="34" name="Rectangle 33">
            <a:extLst>
              <a:ext uri="{FF2B5EF4-FFF2-40B4-BE49-F238E27FC236}">
                <a16:creationId xmlns:a16="http://schemas.microsoft.com/office/drawing/2014/main" id="{3428B1B9-D77C-6247-A910-541BF36365A5}"/>
              </a:ext>
            </a:extLst>
          </p:cNvPr>
          <p:cNvSpPr/>
          <p:nvPr/>
        </p:nvSpPr>
        <p:spPr>
          <a:xfrm>
            <a:off x="1441939" y="4667303"/>
            <a:ext cx="6960637" cy="276999"/>
          </a:xfrm>
          <a:prstGeom prst="rect">
            <a:avLst/>
          </a:prstGeom>
        </p:spPr>
        <p:txBody>
          <a:bodyPr wrap="square">
            <a:spAutoFit/>
          </a:bodyPr>
          <a:lstStyle/>
          <a:p>
            <a:r>
              <a:rPr lang="en-US" sz="1200" dirty="0"/>
              <a:t>http://</a:t>
            </a:r>
            <a:r>
              <a:rPr lang="en-US" sz="1200" dirty="0" err="1"/>
              <a:t>ecoevoevoeco.blogspot.com</a:t>
            </a:r>
            <a:r>
              <a:rPr lang="en-US" sz="1200" dirty="0"/>
              <a:t>/2014/10/how-to-</a:t>
            </a:r>
            <a:r>
              <a:rPr lang="en-US" sz="1200" dirty="0" err="1"/>
              <a:t>writepresent</a:t>
            </a:r>
            <a:r>
              <a:rPr lang="en-US" sz="1200" dirty="0"/>
              <a:t>-science-</a:t>
            </a:r>
            <a:r>
              <a:rPr lang="en-US" sz="1200" dirty="0" err="1"/>
              <a:t>baby.html</a:t>
            </a:r>
            <a:endParaRPr lang="en-US" sz="1200" dirty="0"/>
          </a:p>
        </p:txBody>
      </p:sp>
    </p:spTree>
    <p:extLst>
      <p:ext uri="{BB962C8B-B14F-4D97-AF65-F5344CB8AC3E}">
        <p14:creationId xmlns:p14="http://schemas.microsoft.com/office/powerpoint/2010/main" val="41273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E13-002E-5040-ACCF-7C8378584062}"/>
              </a:ext>
            </a:extLst>
          </p:cNvPr>
          <p:cNvSpPr>
            <a:spLocks noGrp="1"/>
          </p:cNvSpPr>
          <p:nvPr>
            <p:ph type="title"/>
          </p:nvPr>
        </p:nvSpPr>
        <p:spPr>
          <a:xfrm>
            <a:off x="265500" y="65100"/>
            <a:ext cx="4045200" cy="577995"/>
          </a:xfrm>
        </p:spPr>
        <p:txBody>
          <a:bodyPr/>
          <a:lstStyle/>
          <a:p>
            <a:r>
              <a:rPr lang="en-US" dirty="0"/>
              <a:t>Intro as Funnel</a:t>
            </a:r>
          </a:p>
        </p:txBody>
      </p:sp>
      <p:sp>
        <p:nvSpPr>
          <p:cNvPr id="3" name="Subtitle 2">
            <a:extLst>
              <a:ext uri="{FF2B5EF4-FFF2-40B4-BE49-F238E27FC236}">
                <a16:creationId xmlns:a16="http://schemas.microsoft.com/office/drawing/2014/main" id="{0B194557-CC11-6647-B55A-AC5FEF0DE753}"/>
              </a:ext>
            </a:extLst>
          </p:cNvPr>
          <p:cNvSpPr>
            <a:spLocks noGrp="1"/>
          </p:cNvSpPr>
          <p:nvPr>
            <p:ph type="subTitle" idx="1"/>
          </p:nvPr>
        </p:nvSpPr>
        <p:spPr>
          <a:xfrm>
            <a:off x="173114" y="907200"/>
            <a:ext cx="4045200" cy="490150"/>
          </a:xfrm>
        </p:spPr>
        <p:txBody>
          <a:bodyPr/>
          <a:lstStyle/>
          <a:p>
            <a:r>
              <a:rPr lang="en-US" dirty="0"/>
              <a:t>Where the reader is at</a:t>
            </a:r>
          </a:p>
        </p:txBody>
      </p:sp>
      <p:sp>
        <p:nvSpPr>
          <p:cNvPr id="7" name="Triangle 6">
            <a:extLst>
              <a:ext uri="{FF2B5EF4-FFF2-40B4-BE49-F238E27FC236}">
                <a16:creationId xmlns:a16="http://schemas.microsoft.com/office/drawing/2014/main" id="{ECB2A9F0-0ADA-6144-A900-0273D0FE6CFF}"/>
              </a:ext>
            </a:extLst>
          </p:cNvPr>
          <p:cNvSpPr/>
          <p:nvPr/>
        </p:nvSpPr>
        <p:spPr>
          <a:xfrm rot="10800000">
            <a:off x="876306" y="1397350"/>
            <a:ext cx="2823587" cy="24618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99390EEF-588A-B34E-AFBD-5601CD538853}"/>
              </a:ext>
            </a:extLst>
          </p:cNvPr>
          <p:cNvSpPr txBox="1">
            <a:spLocks/>
          </p:cNvSpPr>
          <p:nvPr/>
        </p:nvSpPr>
        <p:spPr>
          <a:xfrm>
            <a:off x="173114" y="374615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t>Your study</a:t>
            </a:r>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4797157" y="90720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Where the reader is at</a:t>
            </a:r>
          </a:p>
        </p:txBody>
      </p:sp>
      <p:sp>
        <p:nvSpPr>
          <p:cNvPr id="13" name="Subtitle 2">
            <a:extLst>
              <a:ext uri="{FF2B5EF4-FFF2-40B4-BE49-F238E27FC236}">
                <a16:creationId xmlns:a16="http://schemas.microsoft.com/office/drawing/2014/main" id="{8FB76617-1C21-3D41-B955-CA7607CBA5A7}"/>
              </a:ext>
            </a:extLst>
          </p:cNvPr>
          <p:cNvSpPr txBox="1">
            <a:spLocks/>
          </p:cNvSpPr>
          <p:nvPr/>
        </p:nvSpPr>
        <p:spPr>
          <a:xfrm>
            <a:off x="4797157" y="3859197"/>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Your study</a:t>
            </a:r>
          </a:p>
        </p:txBody>
      </p:sp>
      <p:sp>
        <p:nvSpPr>
          <p:cNvPr id="11" name="Triangle 10">
            <a:extLst>
              <a:ext uri="{FF2B5EF4-FFF2-40B4-BE49-F238E27FC236}">
                <a16:creationId xmlns:a16="http://schemas.microsoft.com/office/drawing/2014/main" id="{6C467591-FBBC-8C46-99E7-0C5EEB69678D}"/>
              </a:ext>
            </a:extLst>
          </p:cNvPr>
          <p:cNvSpPr/>
          <p:nvPr/>
        </p:nvSpPr>
        <p:spPr>
          <a:xfrm rot="10800000">
            <a:off x="5444109" y="1397351"/>
            <a:ext cx="2823587" cy="24618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a:extLst>
              <a:ext uri="{FF2B5EF4-FFF2-40B4-BE49-F238E27FC236}">
                <a16:creationId xmlns:a16="http://schemas.microsoft.com/office/drawing/2014/main" id="{DD35E216-D965-DD4E-AB2D-B04E2208DD48}"/>
              </a:ext>
            </a:extLst>
          </p:cNvPr>
          <p:cNvSpPr/>
          <p:nvPr/>
        </p:nvSpPr>
        <p:spPr>
          <a:xfrm>
            <a:off x="6508376" y="1404891"/>
            <a:ext cx="623500" cy="666435"/>
          </a:xfrm>
          <a:prstGeom prst="smileyFac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7C5EEB-638C-8E4C-BE8B-A05BD80768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6468850" y="2278937"/>
            <a:ext cx="730261" cy="717671"/>
          </a:xfrm>
          <a:prstGeom prst="rect">
            <a:avLst/>
          </a:prstGeom>
        </p:spPr>
      </p:pic>
      <p:grpSp>
        <p:nvGrpSpPr>
          <p:cNvPr id="14" name="Group 13">
            <a:extLst>
              <a:ext uri="{FF2B5EF4-FFF2-40B4-BE49-F238E27FC236}">
                <a16:creationId xmlns:a16="http://schemas.microsoft.com/office/drawing/2014/main" id="{71631A7C-5A00-C345-8857-749F796AE248}"/>
              </a:ext>
            </a:extLst>
          </p:cNvPr>
          <p:cNvGrpSpPr/>
          <p:nvPr/>
        </p:nvGrpSpPr>
        <p:grpSpPr>
          <a:xfrm>
            <a:off x="6522230" y="3027766"/>
            <a:ext cx="730261" cy="717671"/>
            <a:chOff x="6209958" y="1464906"/>
            <a:chExt cx="2137387" cy="2109728"/>
          </a:xfrm>
        </p:grpSpPr>
        <p:grpSp>
          <p:nvGrpSpPr>
            <p:cNvPr id="15" name="Group 14">
              <a:extLst>
                <a:ext uri="{FF2B5EF4-FFF2-40B4-BE49-F238E27FC236}">
                  <a16:creationId xmlns:a16="http://schemas.microsoft.com/office/drawing/2014/main" id="{6657E0E9-E051-424D-8FD2-83F12DF2F4C9}"/>
                </a:ext>
              </a:extLst>
            </p:cNvPr>
            <p:cNvGrpSpPr/>
            <p:nvPr/>
          </p:nvGrpSpPr>
          <p:grpSpPr>
            <a:xfrm>
              <a:off x="6742444" y="2051132"/>
              <a:ext cx="978266" cy="1523502"/>
              <a:chOff x="6611815" y="1153551"/>
              <a:chExt cx="1336431" cy="2327777"/>
            </a:xfrm>
          </p:grpSpPr>
          <p:sp>
            <p:nvSpPr>
              <p:cNvPr id="23" name="Freeform 22">
                <a:extLst>
                  <a:ext uri="{FF2B5EF4-FFF2-40B4-BE49-F238E27FC236}">
                    <a16:creationId xmlns:a16="http://schemas.microsoft.com/office/drawing/2014/main" id="{169952FA-B5E1-9348-8CBA-CB8240E6E2F6}"/>
                  </a:ext>
                </a:extLst>
              </p:cNvPr>
              <p:cNvSpPr/>
              <p:nvPr/>
            </p:nvSpPr>
            <p:spPr>
              <a:xfrm>
                <a:off x="6611815" y="1153551"/>
                <a:ext cx="1336431" cy="2025747"/>
              </a:xfrm>
              <a:custGeom>
                <a:avLst/>
                <a:gdLst>
                  <a:gd name="connsiteX0" fmla="*/ 365760 w 1336431"/>
                  <a:gd name="connsiteY0" fmla="*/ 1899138 h 2025747"/>
                  <a:gd name="connsiteX1" fmla="*/ 323557 w 1336431"/>
                  <a:gd name="connsiteY1" fmla="*/ 1631852 h 2025747"/>
                  <a:gd name="connsiteX2" fmla="*/ 309490 w 1336431"/>
                  <a:gd name="connsiteY2" fmla="*/ 1575581 h 2025747"/>
                  <a:gd name="connsiteX3" fmla="*/ 281354 w 1336431"/>
                  <a:gd name="connsiteY3" fmla="*/ 1491175 h 2025747"/>
                  <a:gd name="connsiteX4" fmla="*/ 239151 w 1336431"/>
                  <a:gd name="connsiteY4" fmla="*/ 1350498 h 2025747"/>
                  <a:gd name="connsiteX5" fmla="*/ 196948 w 1336431"/>
                  <a:gd name="connsiteY5" fmla="*/ 1308295 h 2025747"/>
                  <a:gd name="connsiteX6" fmla="*/ 154745 w 1336431"/>
                  <a:gd name="connsiteY6" fmla="*/ 1223889 h 2025747"/>
                  <a:gd name="connsiteX7" fmla="*/ 140677 w 1336431"/>
                  <a:gd name="connsiteY7" fmla="*/ 1181686 h 2025747"/>
                  <a:gd name="connsiteX8" fmla="*/ 112542 w 1336431"/>
                  <a:gd name="connsiteY8" fmla="*/ 1139483 h 2025747"/>
                  <a:gd name="connsiteX9" fmla="*/ 84407 w 1336431"/>
                  <a:gd name="connsiteY9" fmla="*/ 1055077 h 2025747"/>
                  <a:gd name="connsiteX10" fmla="*/ 56271 w 1336431"/>
                  <a:gd name="connsiteY10" fmla="*/ 1012874 h 2025747"/>
                  <a:gd name="connsiteX11" fmla="*/ 28136 w 1336431"/>
                  <a:gd name="connsiteY11" fmla="*/ 900332 h 2025747"/>
                  <a:gd name="connsiteX12" fmla="*/ 0 w 1336431"/>
                  <a:gd name="connsiteY12" fmla="*/ 745587 h 2025747"/>
                  <a:gd name="connsiteX13" fmla="*/ 14068 w 1336431"/>
                  <a:gd name="connsiteY13" fmla="*/ 520504 h 2025747"/>
                  <a:gd name="connsiteX14" fmla="*/ 42203 w 1336431"/>
                  <a:gd name="connsiteY14" fmla="*/ 436098 h 2025747"/>
                  <a:gd name="connsiteX15" fmla="*/ 98474 w 1336431"/>
                  <a:gd name="connsiteY15" fmla="*/ 379827 h 2025747"/>
                  <a:gd name="connsiteX16" fmla="*/ 126610 w 1336431"/>
                  <a:gd name="connsiteY16" fmla="*/ 351692 h 2025747"/>
                  <a:gd name="connsiteX17" fmla="*/ 140677 w 1336431"/>
                  <a:gd name="connsiteY17" fmla="*/ 309489 h 2025747"/>
                  <a:gd name="connsiteX18" fmla="*/ 196948 w 1336431"/>
                  <a:gd name="connsiteY18" fmla="*/ 253218 h 2025747"/>
                  <a:gd name="connsiteX19" fmla="*/ 239151 w 1336431"/>
                  <a:gd name="connsiteY19" fmla="*/ 211015 h 2025747"/>
                  <a:gd name="connsiteX20" fmla="*/ 295422 w 1336431"/>
                  <a:gd name="connsiteY20" fmla="*/ 154744 h 2025747"/>
                  <a:gd name="connsiteX21" fmla="*/ 337625 w 1336431"/>
                  <a:gd name="connsiteY21" fmla="*/ 112541 h 2025747"/>
                  <a:gd name="connsiteX22" fmla="*/ 422031 w 1336431"/>
                  <a:gd name="connsiteY22" fmla="*/ 56271 h 2025747"/>
                  <a:gd name="connsiteX23" fmla="*/ 464234 w 1336431"/>
                  <a:gd name="connsiteY23" fmla="*/ 28135 h 2025747"/>
                  <a:gd name="connsiteX24" fmla="*/ 548640 w 1336431"/>
                  <a:gd name="connsiteY24" fmla="*/ 0 h 2025747"/>
                  <a:gd name="connsiteX25" fmla="*/ 872197 w 1336431"/>
                  <a:gd name="connsiteY25" fmla="*/ 14067 h 2025747"/>
                  <a:gd name="connsiteX26" fmla="*/ 956603 w 1336431"/>
                  <a:gd name="connsiteY26" fmla="*/ 42203 h 2025747"/>
                  <a:gd name="connsiteX27" fmla="*/ 1055077 w 1336431"/>
                  <a:gd name="connsiteY27" fmla="*/ 70338 h 2025747"/>
                  <a:gd name="connsiteX28" fmla="*/ 1083213 w 1336431"/>
                  <a:gd name="connsiteY28" fmla="*/ 98474 h 2025747"/>
                  <a:gd name="connsiteX29" fmla="*/ 1125416 w 1336431"/>
                  <a:gd name="connsiteY29" fmla="*/ 126609 h 2025747"/>
                  <a:gd name="connsiteX30" fmla="*/ 1139483 w 1336431"/>
                  <a:gd name="connsiteY30" fmla="*/ 168812 h 2025747"/>
                  <a:gd name="connsiteX31" fmla="*/ 1167619 w 1336431"/>
                  <a:gd name="connsiteY31" fmla="*/ 196947 h 2025747"/>
                  <a:gd name="connsiteX32" fmla="*/ 1181687 w 1336431"/>
                  <a:gd name="connsiteY32" fmla="*/ 239151 h 2025747"/>
                  <a:gd name="connsiteX33" fmla="*/ 1266093 w 1336431"/>
                  <a:gd name="connsiteY33" fmla="*/ 351692 h 2025747"/>
                  <a:gd name="connsiteX34" fmla="*/ 1308296 w 1336431"/>
                  <a:gd name="connsiteY34" fmla="*/ 422031 h 2025747"/>
                  <a:gd name="connsiteX35" fmla="*/ 1336431 w 1336431"/>
                  <a:gd name="connsiteY35" fmla="*/ 520504 h 2025747"/>
                  <a:gd name="connsiteX36" fmla="*/ 1322363 w 1336431"/>
                  <a:gd name="connsiteY36" fmla="*/ 801858 h 2025747"/>
                  <a:gd name="connsiteX37" fmla="*/ 1280160 w 1336431"/>
                  <a:gd name="connsiteY37" fmla="*/ 942535 h 2025747"/>
                  <a:gd name="connsiteX38" fmla="*/ 1266093 w 1336431"/>
                  <a:gd name="connsiteY38" fmla="*/ 984738 h 2025747"/>
                  <a:gd name="connsiteX39" fmla="*/ 1209822 w 1336431"/>
                  <a:gd name="connsiteY39" fmla="*/ 1069144 h 2025747"/>
                  <a:gd name="connsiteX40" fmla="*/ 1181687 w 1336431"/>
                  <a:gd name="connsiteY40" fmla="*/ 1111347 h 2025747"/>
                  <a:gd name="connsiteX41" fmla="*/ 1153551 w 1336431"/>
                  <a:gd name="connsiteY41" fmla="*/ 1139483 h 2025747"/>
                  <a:gd name="connsiteX42" fmla="*/ 1097280 w 1336431"/>
                  <a:gd name="connsiteY42" fmla="*/ 1223889 h 2025747"/>
                  <a:gd name="connsiteX43" fmla="*/ 1026942 w 1336431"/>
                  <a:gd name="connsiteY43" fmla="*/ 1322363 h 2025747"/>
                  <a:gd name="connsiteX44" fmla="*/ 970671 w 1336431"/>
                  <a:gd name="connsiteY44" fmla="*/ 1392701 h 2025747"/>
                  <a:gd name="connsiteX45" fmla="*/ 928468 w 1336431"/>
                  <a:gd name="connsiteY45" fmla="*/ 1463040 h 2025747"/>
                  <a:gd name="connsiteX46" fmla="*/ 914400 w 1336431"/>
                  <a:gd name="connsiteY46" fmla="*/ 1505243 h 2025747"/>
                  <a:gd name="connsiteX47" fmla="*/ 886265 w 1336431"/>
                  <a:gd name="connsiteY47" fmla="*/ 1547446 h 2025747"/>
                  <a:gd name="connsiteX48" fmla="*/ 858130 w 1336431"/>
                  <a:gd name="connsiteY48" fmla="*/ 1645920 h 2025747"/>
                  <a:gd name="connsiteX49" fmla="*/ 844062 w 1336431"/>
                  <a:gd name="connsiteY49" fmla="*/ 1688123 h 2025747"/>
                  <a:gd name="connsiteX50" fmla="*/ 829994 w 1336431"/>
                  <a:gd name="connsiteY50" fmla="*/ 1955409 h 2025747"/>
                  <a:gd name="connsiteX51" fmla="*/ 787791 w 1336431"/>
                  <a:gd name="connsiteY51" fmla="*/ 1969477 h 2025747"/>
                  <a:gd name="connsiteX52" fmla="*/ 703385 w 1336431"/>
                  <a:gd name="connsiteY52" fmla="*/ 2025747 h 2025747"/>
                  <a:gd name="connsiteX53" fmla="*/ 450167 w 1336431"/>
                  <a:gd name="connsiteY53" fmla="*/ 2011680 h 2025747"/>
                  <a:gd name="connsiteX54" fmla="*/ 365760 w 1336431"/>
                  <a:gd name="connsiteY54" fmla="*/ 1983544 h 2025747"/>
                  <a:gd name="connsiteX55" fmla="*/ 323557 w 1336431"/>
                  <a:gd name="connsiteY55" fmla="*/ 1969477 h 2025747"/>
                  <a:gd name="connsiteX56" fmla="*/ 337625 w 1336431"/>
                  <a:gd name="connsiteY56" fmla="*/ 1899138 h 2025747"/>
                  <a:gd name="connsiteX57" fmla="*/ 365760 w 1336431"/>
                  <a:gd name="connsiteY57" fmla="*/ 1899138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36431" h="2025747">
                    <a:moveTo>
                      <a:pt x="365760" y="1899138"/>
                    </a:moveTo>
                    <a:cubicBezTo>
                      <a:pt x="363415" y="1854590"/>
                      <a:pt x="352731" y="1748553"/>
                      <a:pt x="323557" y="1631852"/>
                    </a:cubicBezTo>
                    <a:cubicBezTo>
                      <a:pt x="318868" y="1613095"/>
                      <a:pt x="315046" y="1594100"/>
                      <a:pt x="309490" y="1575581"/>
                    </a:cubicBezTo>
                    <a:cubicBezTo>
                      <a:pt x="300968" y="1547174"/>
                      <a:pt x="288547" y="1519947"/>
                      <a:pt x="281354" y="1491175"/>
                    </a:cubicBezTo>
                    <a:cubicBezTo>
                      <a:pt x="274978" y="1465671"/>
                      <a:pt x="250570" y="1361917"/>
                      <a:pt x="239151" y="1350498"/>
                    </a:cubicBezTo>
                    <a:lnTo>
                      <a:pt x="196948" y="1308295"/>
                    </a:lnTo>
                    <a:cubicBezTo>
                      <a:pt x="161588" y="1202216"/>
                      <a:pt x="209286" y="1332971"/>
                      <a:pt x="154745" y="1223889"/>
                    </a:cubicBezTo>
                    <a:cubicBezTo>
                      <a:pt x="148113" y="1210626"/>
                      <a:pt x="147309" y="1194949"/>
                      <a:pt x="140677" y="1181686"/>
                    </a:cubicBezTo>
                    <a:cubicBezTo>
                      <a:pt x="133116" y="1166564"/>
                      <a:pt x="119409" y="1154933"/>
                      <a:pt x="112542" y="1139483"/>
                    </a:cubicBezTo>
                    <a:cubicBezTo>
                      <a:pt x="100497" y="1112382"/>
                      <a:pt x="100858" y="1079753"/>
                      <a:pt x="84407" y="1055077"/>
                    </a:cubicBezTo>
                    <a:cubicBezTo>
                      <a:pt x="75028" y="1041009"/>
                      <a:pt x="63832" y="1027996"/>
                      <a:pt x="56271" y="1012874"/>
                    </a:cubicBezTo>
                    <a:cubicBezTo>
                      <a:pt x="42324" y="984981"/>
                      <a:pt x="32723" y="925561"/>
                      <a:pt x="28136" y="900332"/>
                    </a:cubicBezTo>
                    <a:cubicBezTo>
                      <a:pt x="-7848" y="702417"/>
                      <a:pt x="34738" y="919277"/>
                      <a:pt x="0" y="745587"/>
                    </a:cubicBezTo>
                    <a:cubicBezTo>
                      <a:pt x="4689" y="670559"/>
                      <a:pt x="3911" y="594989"/>
                      <a:pt x="14068" y="520504"/>
                    </a:cubicBezTo>
                    <a:cubicBezTo>
                      <a:pt x="18075" y="491119"/>
                      <a:pt x="21232" y="457069"/>
                      <a:pt x="42203" y="436098"/>
                    </a:cubicBezTo>
                    <a:lnTo>
                      <a:pt x="98474" y="379827"/>
                    </a:lnTo>
                    <a:lnTo>
                      <a:pt x="126610" y="351692"/>
                    </a:lnTo>
                    <a:cubicBezTo>
                      <a:pt x="131299" y="337624"/>
                      <a:pt x="132058" y="321556"/>
                      <a:pt x="140677" y="309489"/>
                    </a:cubicBezTo>
                    <a:cubicBezTo>
                      <a:pt x="156095" y="287904"/>
                      <a:pt x="178191" y="271975"/>
                      <a:pt x="196948" y="253218"/>
                    </a:cubicBezTo>
                    <a:lnTo>
                      <a:pt x="239151" y="211015"/>
                    </a:lnTo>
                    <a:lnTo>
                      <a:pt x="295422" y="154744"/>
                    </a:lnTo>
                    <a:cubicBezTo>
                      <a:pt x="309490" y="140676"/>
                      <a:pt x="321072" y="123576"/>
                      <a:pt x="337625" y="112541"/>
                    </a:cubicBezTo>
                    <a:lnTo>
                      <a:pt x="422031" y="56271"/>
                    </a:lnTo>
                    <a:cubicBezTo>
                      <a:pt x="436099" y="46892"/>
                      <a:pt x="448194" y="33482"/>
                      <a:pt x="464234" y="28135"/>
                    </a:cubicBezTo>
                    <a:lnTo>
                      <a:pt x="548640" y="0"/>
                    </a:lnTo>
                    <a:cubicBezTo>
                      <a:pt x="656492" y="4689"/>
                      <a:pt x="764816" y="2959"/>
                      <a:pt x="872197" y="14067"/>
                    </a:cubicBezTo>
                    <a:cubicBezTo>
                      <a:pt x="901697" y="17119"/>
                      <a:pt x="927831" y="35010"/>
                      <a:pt x="956603" y="42203"/>
                    </a:cubicBezTo>
                    <a:cubicBezTo>
                      <a:pt x="1027260" y="59868"/>
                      <a:pt x="994532" y="50157"/>
                      <a:pt x="1055077" y="70338"/>
                    </a:cubicBezTo>
                    <a:cubicBezTo>
                      <a:pt x="1064456" y="79717"/>
                      <a:pt x="1072856" y="90188"/>
                      <a:pt x="1083213" y="98474"/>
                    </a:cubicBezTo>
                    <a:cubicBezTo>
                      <a:pt x="1096415" y="109036"/>
                      <a:pt x="1114854" y="113407"/>
                      <a:pt x="1125416" y="126609"/>
                    </a:cubicBezTo>
                    <a:cubicBezTo>
                      <a:pt x="1134679" y="138188"/>
                      <a:pt x="1131854" y="156097"/>
                      <a:pt x="1139483" y="168812"/>
                    </a:cubicBezTo>
                    <a:cubicBezTo>
                      <a:pt x="1146307" y="180185"/>
                      <a:pt x="1158240" y="187569"/>
                      <a:pt x="1167619" y="196947"/>
                    </a:cubicBezTo>
                    <a:cubicBezTo>
                      <a:pt x="1172308" y="211015"/>
                      <a:pt x="1174485" y="226188"/>
                      <a:pt x="1181687" y="239151"/>
                    </a:cubicBezTo>
                    <a:cubicBezTo>
                      <a:pt x="1221455" y="310735"/>
                      <a:pt x="1223405" y="309005"/>
                      <a:pt x="1266093" y="351692"/>
                    </a:cubicBezTo>
                    <a:cubicBezTo>
                      <a:pt x="1305942" y="471244"/>
                      <a:pt x="1250365" y="325479"/>
                      <a:pt x="1308296" y="422031"/>
                    </a:cubicBezTo>
                    <a:cubicBezTo>
                      <a:pt x="1316943" y="436443"/>
                      <a:pt x="1333804" y="509998"/>
                      <a:pt x="1336431" y="520504"/>
                    </a:cubicBezTo>
                    <a:cubicBezTo>
                      <a:pt x="1331742" y="614289"/>
                      <a:pt x="1330161" y="708281"/>
                      <a:pt x="1322363" y="801858"/>
                    </a:cubicBezTo>
                    <a:cubicBezTo>
                      <a:pt x="1320000" y="830212"/>
                      <a:pt x="1285424" y="926744"/>
                      <a:pt x="1280160" y="942535"/>
                    </a:cubicBezTo>
                    <a:cubicBezTo>
                      <a:pt x="1275471" y="956603"/>
                      <a:pt x="1274318" y="972400"/>
                      <a:pt x="1266093" y="984738"/>
                    </a:cubicBezTo>
                    <a:lnTo>
                      <a:pt x="1209822" y="1069144"/>
                    </a:lnTo>
                    <a:cubicBezTo>
                      <a:pt x="1200444" y="1083212"/>
                      <a:pt x="1193642" y="1099392"/>
                      <a:pt x="1181687" y="1111347"/>
                    </a:cubicBezTo>
                    <a:cubicBezTo>
                      <a:pt x="1172308" y="1120726"/>
                      <a:pt x="1161509" y="1128872"/>
                      <a:pt x="1153551" y="1139483"/>
                    </a:cubicBezTo>
                    <a:cubicBezTo>
                      <a:pt x="1133262" y="1166535"/>
                      <a:pt x="1097280" y="1223889"/>
                      <a:pt x="1097280" y="1223889"/>
                    </a:cubicBezTo>
                    <a:cubicBezTo>
                      <a:pt x="1062386" y="1328575"/>
                      <a:pt x="1115949" y="1188850"/>
                      <a:pt x="1026942" y="1322363"/>
                    </a:cubicBezTo>
                    <a:cubicBezTo>
                      <a:pt x="991450" y="1375602"/>
                      <a:pt x="1010762" y="1352611"/>
                      <a:pt x="970671" y="1392701"/>
                    </a:cubicBezTo>
                    <a:cubicBezTo>
                      <a:pt x="930819" y="1512255"/>
                      <a:pt x="986399" y="1366487"/>
                      <a:pt x="928468" y="1463040"/>
                    </a:cubicBezTo>
                    <a:cubicBezTo>
                      <a:pt x="920839" y="1475756"/>
                      <a:pt x="921032" y="1491980"/>
                      <a:pt x="914400" y="1505243"/>
                    </a:cubicBezTo>
                    <a:cubicBezTo>
                      <a:pt x="906839" y="1520365"/>
                      <a:pt x="893826" y="1532324"/>
                      <a:pt x="886265" y="1547446"/>
                    </a:cubicBezTo>
                    <a:cubicBezTo>
                      <a:pt x="875019" y="1569938"/>
                      <a:pt x="864142" y="1624879"/>
                      <a:pt x="858130" y="1645920"/>
                    </a:cubicBezTo>
                    <a:cubicBezTo>
                      <a:pt x="854056" y="1660178"/>
                      <a:pt x="848751" y="1674055"/>
                      <a:pt x="844062" y="1688123"/>
                    </a:cubicBezTo>
                    <a:cubicBezTo>
                      <a:pt x="839373" y="1777218"/>
                      <a:pt x="847491" y="1867923"/>
                      <a:pt x="829994" y="1955409"/>
                    </a:cubicBezTo>
                    <a:cubicBezTo>
                      <a:pt x="827086" y="1969950"/>
                      <a:pt x="800754" y="1962276"/>
                      <a:pt x="787791" y="1969477"/>
                    </a:cubicBezTo>
                    <a:cubicBezTo>
                      <a:pt x="758232" y="1985899"/>
                      <a:pt x="703385" y="2025747"/>
                      <a:pt x="703385" y="2025747"/>
                    </a:cubicBezTo>
                    <a:cubicBezTo>
                      <a:pt x="618979" y="2021058"/>
                      <a:pt x="534050" y="2022165"/>
                      <a:pt x="450167" y="2011680"/>
                    </a:cubicBezTo>
                    <a:cubicBezTo>
                      <a:pt x="420738" y="2008001"/>
                      <a:pt x="393896" y="1992922"/>
                      <a:pt x="365760" y="1983544"/>
                    </a:cubicBezTo>
                    <a:lnTo>
                      <a:pt x="323557" y="1969477"/>
                    </a:lnTo>
                    <a:cubicBezTo>
                      <a:pt x="328246" y="1946031"/>
                      <a:pt x="331826" y="1922335"/>
                      <a:pt x="337625" y="1899138"/>
                    </a:cubicBezTo>
                    <a:cubicBezTo>
                      <a:pt x="341222" y="1884752"/>
                      <a:pt x="368105" y="1943686"/>
                      <a:pt x="365760" y="1899138"/>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BDE06A4C-3551-1147-A144-4404F7D9A844}"/>
                  </a:ext>
                </a:extLst>
              </p:cNvPr>
              <p:cNvSpPr/>
              <p:nvPr/>
            </p:nvSpPr>
            <p:spPr>
              <a:xfrm>
                <a:off x="6855195" y="1978749"/>
                <a:ext cx="729276" cy="972014"/>
              </a:xfrm>
              <a:custGeom>
                <a:avLst/>
                <a:gdLst>
                  <a:gd name="connsiteX0" fmla="*/ 207563 w 729276"/>
                  <a:gd name="connsiteY0" fmla="*/ 915916 h 972014"/>
                  <a:gd name="connsiteX1" fmla="*/ 213173 w 729276"/>
                  <a:gd name="connsiteY1" fmla="*/ 876647 h 972014"/>
                  <a:gd name="connsiteX2" fmla="*/ 218783 w 729276"/>
                  <a:gd name="connsiteY2" fmla="*/ 842988 h 972014"/>
                  <a:gd name="connsiteX3" fmla="*/ 224393 w 729276"/>
                  <a:gd name="connsiteY3" fmla="*/ 792500 h 972014"/>
                  <a:gd name="connsiteX4" fmla="*/ 218783 w 729276"/>
                  <a:gd name="connsiteY4" fmla="*/ 489570 h 972014"/>
                  <a:gd name="connsiteX5" fmla="*/ 207563 w 729276"/>
                  <a:gd name="connsiteY5" fmla="*/ 394203 h 972014"/>
                  <a:gd name="connsiteX6" fmla="*/ 196344 w 729276"/>
                  <a:gd name="connsiteY6" fmla="*/ 349325 h 972014"/>
                  <a:gd name="connsiteX7" fmla="*/ 190734 w 729276"/>
                  <a:gd name="connsiteY7" fmla="*/ 321276 h 972014"/>
                  <a:gd name="connsiteX8" fmla="*/ 185124 w 729276"/>
                  <a:gd name="connsiteY8" fmla="*/ 304446 h 972014"/>
                  <a:gd name="connsiteX9" fmla="*/ 173904 w 729276"/>
                  <a:gd name="connsiteY9" fmla="*/ 259568 h 972014"/>
                  <a:gd name="connsiteX10" fmla="*/ 168295 w 729276"/>
                  <a:gd name="connsiteY10" fmla="*/ 237128 h 972014"/>
                  <a:gd name="connsiteX11" fmla="*/ 157075 w 729276"/>
                  <a:gd name="connsiteY11" fmla="*/ 203469 h 972014"/>
                  <a:gd name="connsiteX12" fmla="*/ 134636 w 729276"/>
                  <a:gd name="connsiteY12" fmla="*/ 169811 h 972014"/>
                  <a:gd name="connsiteX13" fmla="*/ 112196 w 729276"/>
                  <a:gd name="connsiteY13" fmla="*/ 136152 h 972014"/>
                  <a:gd name="connsiteX14" fmla="*/ 100977 w 729276"/>
                  <a:gd name="connsiteY14" fmla="*/ 119322 h 972014"/>
                  <a:gd name="connsiteX15" fmla="*/ 50488 w 729276"/>
                  <a:gd name="connsiteY15" fmla="*/ 91273 h 972014"/>
                  <a:gd name="connsiteX16" fmla="*/ 11220 w 729276"/>
                  <a:gd name="connsiteY16" fmla="*/ 113712 h 972014"/>
                  <a:gd name="connsiteX17" fmla="*/ 0 w 729276"/>
                  <a:gd name="connsiteY17" fmla="*/ 147371 h 972014"/>
                  <a:gd name="connsiteX18" fmla="*/ 5610 w 729276"/>
                  <a:gd name="connsiteY18" fmla="*/ 181030 h 972014"/>
                  <a:gd name="connsiteX19" fmla="*/ 22439 w 729276"/>
                  <a:gd name="connsiteY19" fmla="*/ 192250 h 972014"/>
                  <a:gd name="connsiteX20" fmla="*/ 56098 w 729276"/>
                  <a:gd name="connsiteY20" fmla="*/ 203469 h 972014"/>
                  <a:gd name="connsiteX21" fmla="*/ 106587 w 729276"/>
                  <a:gd name="connsiteY21" fmla="*/ 214689 h 972014"/>
                  <a:gd name="connsiteX22" fmla="*/ 190734 w 729276"/>
                  <a:gd name="connsiteY22" fmla="*/ 209079 h 972014"/>
                  <a:gd name="connsiteX23" fmla="*/ 207563 w 729276"/>
                  <a:gd name="connsiteY23" fmla="*/ 197860 h 972014"/>
                  <a:gd name="connsiteX24" fmla="*/ 241222 w 729276"/>
                  <a:gd name="connsiteY24" fmla="*/ 164201 h 972014"/>
                  <a:gd name="connsiteX25" fmla="*/ 258052 w 729276"/>
                  <a:gd name="connsiteY25" fmla="*/ 147371 h 972014"/>
                  <a:gd name="connsiteX26" fmla="*/ 291711 w 729276"/>
                  <a:gd name="connsiteY26" fmla="*/ 80053 h 972014"/>
                  <a:gd name="connsiteX27" fmla="*/ 297320 w 729276"/>
                  <a:gd name="connsiteY27" fmla="*/ 63224 h 972014"/>
                  <a:gd name="connsiteX28" fmla="*/ 291711 w 729276"/>
                  <a:gd name="connsiteY28" fmla="*/ 35175 h 972014"/>
                  <a:gd name="connsiteX29" fmla="*/ 258052 w 729276"/>
                  <a:gd name="connsiteY29" fmla="*/ 18345 h 972014"/>
                  <a:gd name="connsiteX30" fmla="*/ 241222 w 729276"/>
                  <a:gd name="connsiteY30" fmla="*/ 23955 h 972014"/>
                  <a:gd name="connsiteX31" fmla="*/ 235612 w 729276"/>
                  <a:gd name="connsiteY31" fmla="*/ 102493 h 972014"/>
                  <a:gd name="connsiteX32" fmla="*/ 252442 w 729276"/>
                  <a:gd name="connsiteY32" fmla="*/ 119322 h 972014"/>
                  <a:gd name="connsiteX33" fmla="*/ 269271 w 729276"/>
                  <a:gd name="connsiteY33" fmla="*/ 130542 h 972014"/>
                  <a:gd name="connsiteX34" fmla="*/ 325369 w 729276"/>
                  <a:gd name="connsiteY34" fmla="*/ 147371 h 972014"/>
                  <a:gd name="connsiteX35" fmla="*/ 392687 w 729276"/>
                  <a:gd name="connsiteY35" fmla="*/ 141761 h 972014"/>
                  <a:gd name="connsiteX36" fmla="*/ 426346 w 729276"/>
                  <a:gd name="connsiteY36" fmla="*/ 124932 h 972014"/>
                  <a:gd name="connsiteX37" fmla="*/ 465615 w 729276"/>
                  <a:gd name="connsiteY37" fmla="*/ 102493 h 972014"/>
                  <a:gd name="connsiteX38" fmla="*/ 499274 w 729276"/>
                  <a:gd name="connsiteY38" fmla="*/ 68834 h 972014"/>
                  <a:gd name="connsiteX39" fmla="*/ 516103 w 729276"/>
                  <a:gd name="connsiteY39" fmla="*/ 57614 h 972014"/>
                  <a:gd name="connsiteX40" fmla="*/ 544152 w 729276"/>
                  <a:gd name="connsiteY40" fmla="*/ 23955 h 972014"/>
                  <a:gd name="connsiteX41" fmla="*/ 549762 w 729276"/>
                  <a:gd name="connsiteY41" fmla="*/ 7126 h 972014"/>
                  <a:gd name="connsiteX42" fmla="*/ 504884 w 729276"/>
                  <a:gd name="connsiteY42" fmla="*/ 7126 h 972014"/>
                  <a:gd name="connsiteX43" fmla="*/ 493664 w 729276"/>
                  <a:gd name="connsiteY43" fmla="*/ 40785 h 972014"/>
                  <a:gd name="connsiteX44" fmla="*/ 488054 w 729276"/>
                  <a:gd name="connsiteY44" fmla="*/ 57614 h 972014"/>
                  <a:gd name="connsiteX45" fmla="*/ 482444 w 729276"/>
                  <a:gd name="connsiteY45" fmla="*/ 74444 h 972014"/>
                  <a:gd name="connsiteX46" fmla="*/ 476834 w 729276"/>
                  <a:gd name="connsiteY46" fmla="*/ 91273 h 972014"/>
                  <a:gd name="connsiteX47" fmla="*/ 499274 w 729276"/>
                  <a:gd name="connsiteY47" fmla="*/ 158591 h 972014"/>
                  <a:gd name="connsiteX48" fmla="*/ 516103 w 729276"/>
                  <a:gd name="connsiteY48" fmla="*/ 164201 h 972014"/>
                  <a:gd name="connsiteX49" fmla="*/ 667568 w 729276"/>
                  <a:gd name="connsiteY49" fmla="*/ 158591 h 972014"/>
                  <a:gd name="connsiteX50" fmla="*/ 684398 w 729276"/>
                  <a:gd name="connsiteY50" fmla="*/ 152981 h 972014"/>
                  <a:gd name="connsiteX51" fmla="*/ 718057 w 729276"/>
                  <a:gd name="connsiteY51" fmla="*/ 124932 h 972014"/>
                  <a:gd name="connsiteX52" fmla="*/ 729276 w 729276"/>
                  <a:gd name="connsiteY52" fmla="*/ 108103 h 972014"/>
                  <a:gd name="connsiteX53" fmla="*/ 723666 w 729276"/>
                  <a:gd name="connsiteY53" fmla="*/ 91273 h 972014"/>
                  <a:gd name="connsiteX54" fmla="*/ 667568 w 729276"/>
                  <a:gd name="connsiteY54" fmla="*/ 108103 h 972014"/>
                  <a:gd name="connsiteX55" fmla="*/ 628299 w 729276"/>
                  <a:gd name="connsiteY55" fmla="*/ 158591 h 972014"/>
                  <a:gd name="connsiteX56" fmla="*/ 622690 w 729276"/>
                  <a:gd name="connsiteY56" fmla="*/ 175420 h 972014"/>
                  <a:gd name="connsiteX57" fmla="*/ 611470 w 729276"/>
                  <a:gd name="connsiteY57" fmla="*/ 197860 h 972014"/>
                  <a:gd name="connsiteX58" fmla="*/ 600250 w 729276"/>
                  <a:gd name="connsiteY58" fmla="*/ 242738 h 972014"/>
                  <a:gd name="connsiteX59" fmla="*/ 589031 w 729276"/>
                  <a:gd name="connsiteY59" fmla="*/ 298836 h 972014"/>
                  <a:gd name="connsiteX60" fmla="*/ 572201 w 729276"/>
                  <a:gd name="connsiteY60" fmla="*/ 349325 h 972014"/>
                  <a:gd name="connsiteX61" fmla="*/ 566592 w 729276"/>
                  <a:gd name="connsiteY61" fmla="*/ 366154 h 972014"/>
                  <a:gd name="connsiteX62" fmla="*/ 560982 w 729276"/>
                  <a:gd name="connsiteY62" fmla="*/ 382984 h 972014"/>
                  <a:gd name="connsiteX63" fmla="*/ 549762 w 729276"/>
                  <a:gd name="connsiteY63" fmla="*/ 444691 h 972014"/>
                  <a:gd name="connsiteX64" fmla="*/ 538542 w 729276"/>
                  <a:gd name="connsiteY64" fmla="*/ 489570 h 972014"/>
                  <a:gd name="connsiteX65" fmla="*/ 532933 w 729276"/>
                  <a:gd name="connsiteY65" fmla="*/ 512009 h 972014"/>
                  <a:gd name="connsiteX66" fmla="*/ 510493 w 729276"/>
                  <a:gd name="connsiteY66" fmla="*/ 590547 h 972014"/>
                  <a:gd name="connsiteX67" fmla="*/ 504884 w 729276"/>
                  <a:gd name="connsiteY67" fmla="*/ 629815 h 972014"/>
                  <a:gd name="connsiteX68" fmla="*/ 499274 w 729276"/>
                  <a:gd name="connsiteY68" fmla="*/ 685914 h 972014"/>
                  <a:gd name="connsiteX69" fmla="*/ 493664 w 729276"/>
                  <a:gd name="connsiteY69" fmla="*/ 708353 h 972014"/>
                  <a:gd name="connsiteX70" fmla="*/ 482444 w 729276"/>
                  <a:gd name="connsiteY70" fmla="*/ 786890 h 972014"/>
                  <a:gd name="connsiteX71" fmla="*/ 471225 w 729276"/>
                  <a:gd name="connsiteY71" fmla="*/ 820549 h 972014"/>
                  <a:gd name="connsiteX72" fmla="*/ 460005 w 729276"/>
                  <a:gd name="connsiteY72" fmla="*/ 842988 h 972014"/>
                  <a:gd name="connsiteX73" fmla="*/ 443176 w 729276"/>
                  <a:gd name="connsiteY73" fmla="*/ 893477 h 972014"/>
                  <a:gd name="connsiteX74" fmla="*/ 431956 w 729276"/>
                  <a:gd name="connsiteY74" fmla="*/ 927136 h 972014"/>
                  <a:gd name="connsiteX75" fmla="*/ 426346 w 729276"/>
                  <a:gd name="connsiteY75" fmla="*/ 943965 h 972014"/>
                  <a:gd name="connsiteX76" fmla="*/ 426346 w 729276"/>
                  <a:gd name="connsiteY76" fmla="*/ 972014 h 9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9276" h="972014">
                    <a:moveTo>
                      <a:pt x="207563" y="915916"/>
                    </a:moveTo>
                    <a:cubicBezTo>
                      <a:pt x="209433" y="902826"/>
                      <a:pt x="211162" y="889716"/>
                      <a:pt x="213173" y="876647"/>
                    </a:cubicBezTo>
                    <a:cubicBezTo>
                      <a:pt x="214903" y="865405"/>
                      <a:pt x="217280" y="854263"/>
                      <a:pt x="218783" y="842988"/>
                    </a:cubicBezTo>
                    <a:cubicBezTo>
                      <a:pt x="221021" y="826204"/>
                      <a:pt x="222523" y="809329"/>
                      <a:pt x="224393" y="792500"/>
                    </a:cubicBezTo>
                    <a:cubicBezTo>
                      <a:pt x="222523" y="691523"/>
                      <a:pt x="221889" y="590516"/>
                      <a:pt x="218783" y="489570"/>
                    </a:cubicBezTo>
                    <a:cubicBezTo>
                      <a:pt x="218055" y="465925"/>
                      <a:pt x="213313" y="421035"/>
                      <a:pt x="207563" y="394203"/>
                    </a:cubicBezTo>
                    <a:cubicBezTo>
                      <a:pt x="204332" y="379126"/>
                      <a:pt x="199368" y="364445"/>
                      <a:pt x="196344" y="349325"/>
                    </a:cubicBezTo>
                    <a:cubicBezTo>
                      <a:pt x="194474" y="339975"/>
                      <a:pt x="193047" y="330526"/>
                      <a:pt x="190734" y="321276"/>
                    </a:cubicBezTo>
                    <a:cubicBezTo>
                      <a:pt x="189300" y="315539"/>
                      <a:pt x="186680" y="310151"/>
                      <a:pt x="185124" y="304446"/>
                    </a:cubicBezTo>
                    <a:cubicBezTo>
                      <a:pt x="181067" y="289570"/>
                      <a:pt x="177644" y="274527"/>
                      <a:pt x="173904" y="259568"/>
                    </a:cubicBezTo>
                    <a:cubicBezTo>
                      <a:pt x="172034" y="252088"/>
                      <a:pt x="170733" y="244442"/>
                      <a:pt x="168295" y="237128"/>
                    </a:cubicBezTo>
                    <a:cubicBezTo>
                      <a:pt x="164555" y="225908"/>
                      <a:pt x="163635" y="213309"/>
                      <a:pt x="157075" y="203469"/>
                    </a:cubicBezTo>
                    <a:lnTo>
                      <a:pt x="134636" y="169811"/>
                    </a:lnTo>
                    <a:lnTo>
                      <a:pt x="112196" y="136152"/>
                    </a:lnTo>
                    <a:cubicBezTo>
                      <a:pt x="108456" y="130542"/>
                      <a:pt x="106587" y="123062"/>
                      <a:pt x="100977" y="119322"/>
                    </a:cubicBezTo>
                    <a:cubicBezTo>
                      <a:pt x="62398" y="93603"/>
                      <a:pt x="80110" y="101147"/>
                      <a:pt x="50488" y="91273"/>
                    </a:cubicBezTo>
                    <a:cubicBezTo>
                      <a:pt x="24369" y="96497"/>
                      <a:pt x="21689" y="90157"/>
                      <a:pt x="11220" y="113712"/>
                    </a:cubicBezTo>
                    <a:cubicBezTo>
                      <a:pt x="6417" y="124519"/>
                      <a:pt x="0" y="147371"/>
                      <a:pt x="0" y="147371"/>
                    </a:cubicBezTo>
                    <a:cubicBezTo>
                      <a:pt x="1870" y="158591"/>
                      <a:pt x="523" y="170856"/>
                      <a:pt x="5610" y="181030"/>
                    </a:cubicBezTo>
                    <a:cubicBezTo>
                      <a:pt x="8625" y="187060"/>
                      <a:pt x="16278" y="189512"/>
                      <a:pt x="22439" y="192250"/>
                    </a:cubicBezTo>
                    <a:cubicBezTo>
                      <a:pt x="33246" y="197053"/>
                      <a:pt x="44625" y="200601"/>
                      <a:pt x="56098" y="203469"/>
                    </a:cubicBezTo>
                    <a:cubicBezTo>
                      <a:pt x="87788" y="211392"/>
                      <a:pt x="70978" y="207567"/>
                      <a:pt x="106587" y="214689"/>
                    </a:cubicBezTo>
                    <a:cubicBezTo>
                      <a:pt x="134636" y="212819"/>
                      <a:pt x="163005" y="213700"/>
                      <a:pt x="190734" y="209079"/>
                    </a:cubicBezTo>
                    <a:cubicBezTo>
                      <a:pt x="197384" y="207971"/>
                      <a:pt x="202524" y="202339"/>
                      <a:pt x="207563" y="197860"/>
                    </a:cubicBezTo>
                    <a:cubicBezTo>
                      <a:pt x="219422" y="187319"/>
                      <a:pt x="230002" y="175421"/>
                      <a:pt x="241222" y="164201"/>
                    </a:cubicBezTo>
                    <a:cubicBezTo>
                      <a:pt x="246832" y="158591"/>
                      <a:pt x="253651" y="153972"/>
                      <a:pt x="258052" y="147371"/>
                    </a:cubicBezTo>
                    <a:cubicBezTo>
                      <a:pt x="287049" y="103874"/>
                      <a:pt x="276228" y="126502"/>
                      <a:pt x="291711" y="80053"/>
                    </a:cubicBezTo>
                    <a:lnTo>
                      <a:pt x="297320" y="63224"/>
                    </a:lnTo>
                    <a:cubicBezTo>
                      <a:pt x="295450" y="53874"/>
                      <a:pt x="296442" y="43454"/>
                      <a:pt x="291711" y="35175"/>
                    </a:cubicBezTo>
                    <a:cubicBezTo>
                      <a:pt x="286594" y="26220"/>
                      <a:pt x="266690" y="21225"/>
                      <a:pt x="258052" y="18345"/>
                    </a:cubicBezTo>
                    <a:cubicBezTo>
                      <a:pt x="252442" y="20215"/>
                      <a:pt x="245840" y="20261"/>
                      <a:pt x="241222" y="23955"/>
                    </a:cubicBezTo>
                    <a:cubicBezTo>
                      <a:pt x="218397" y="42216"/>
                      <a:pt x="229852" y="82334"/>
                      <a:pt x="235612" y="102493"/>
                    </a:cubicBezTo>
                    <a:cubicBezTo>
                      <a:pt x="237791" y="110121"/>
                      <a:pt x="246347" y="114243"/>
                      <a:pt x="252442" y="119322"/>
                    </a:cubicBezTo>
                    <a:cubicBezTo>
                      <a:pt x="257621" y="123638"/>
                      <a:pt x="263110" y="127804"/>
                      <a:pt x="269271" y="130542"/>
                    </a:cubicBezTo>
                    <a:cubicBezTo>
                      <a:pt x="286826" y="138344"/>
                      <a:pt x="306724" y="142709"/>
                      <a:pt x="325369" y="147371"/>
                    </a:cubicBezTo>
                    <a:cubicBezTo>
                      <a:pt x="347808" y="145501"/>
                      <a:pt x="370367" y="144737"/>
                      <a:pt x="392687" y="141761"/>
                    </a:cubicBezTo>
                    <a:cubicBezTo>
                      <a:pt x="409461" y="139525"/>
                      <a:pt x="411954" y="133156"/>
                      <a:pt x="426346" y="124932"/>
                    </a:cubicBezTo>
                    <a:cubicBezTo>
                      <a:pt x="440562" y="116808"/>
                      <a:pt x="453318" y="113423"/>
                      <a:pt x="465615" y="102493"/>
                    </a:cubicBezTo>
                    <a:cubicBezTo>
                      <a:pt x="477474" y="91952"/>
                      <a:pt x="486072" y="77636"/>
                      <a:pt x="499274" y="68834"/>
                    </a:cubicBezTo>
                    <a:cubicBezTo>
                      <a:pt x="504884" y="65094"/>
                      <a:pt x="510924" y="61930"/>
                      <a:pt x="516103" y="57614"/>
                    </a:cubicBezTo>
                    <a:cubicBezTo>
                      <a:pt x="526741" y="48749"/>
                      <a:pt x="537846" y="36567"/>
                      <a:pt x="544152" y="23955"/>
                    </a:cubicBezTo>
                    <a:cubicBezTo>
                      <a:pt x="546796" y="18666"/>
                      <a:pt x="547892" y="12736"/>
                      <a:pt x="549762" y="7126"/>
                    </a:cubicBezTo>
                    <a:cubicBezTo>
                      <a:pt x="536482" y="2699"/>
                      <a:pt x="518423" y="-6413"/>
                      <a:pt x="504884" y="7126"/>
                    </a:cubicBezTo>
                    <a:cubicBezTo>
                      <a:pt x="496521" y="15489"/>
                      <a:pt x="497404" y="29565"/>
                      <a:pt x="493664" y="40785"/>
                    </a:cubicBezTo>
                    <a:lnTo>
                      <a:pt x="488054" y="57614"/>
                    </a:lnTo>
                    <a:lnTo>
                      <a:pt x="482444" y="74444"/>
                    </a:lnTo>
                    <a:lnTo>
                      <a:pt x="476834" y="91273"/>
                    </a:lnTo>
                    <a:cubicBezTo>
                      <a:pt x="481527" y="138206"/>
                      <a:pt x="467377" y="142642"/>
                      <a:pt x="499274" y="158591"/>
                    </a:cubicBezTo>
                    <a:cubicBezTo>
                      <a:pt x="504563" y="161236"/>
                      <a:pt x="510493" y="162331"/>
                      <a:pt x="516103" y="164201"/>
                    </a:cubicBezTo>
                    <a:cubicBezTo>
                      <a:pt x="566591" y="162331"/>
                      <a:pt x="617157" y="161952"/>
                      <a:pt x="667568" y="158591"/>
                    </a:cubicBezTo>
                    <a:cubicBezTo>
                      <a:pt x="673468" y="158198"/>
                      <a:pt x="679109" y="155626"/>
                      <a:pt x="684398" y="152981"/>
                    </a:cubicBezTo>
                    <a:cubicBezTo>
                      <a:pt x="697003" y="146678"/>
                      <a:pt x="709197" y="135563"/>
                      <a:pt x="718057" y="124932"/>
                    </a:cubicBezTo>
                    <a:cubicBezTo>
                      <a:pt x="722373" y="119753"/>
                      <a:pt x="725536" y="113713"/>
                      <a:pt x="729276" y="108103"/>
                    </a:cubicBezTo>
                    <a:cubicBezTo>
                      <a:pt x="727406" y="102493"/>
                      <a:pt x="729403" y="92707"/>
                      <a:pt x="723666" y="91273"/>
                    </a:cubicBezTo>
                    <a:cubicBezTo>
                      <a:pt x="697414" y="84710"/>
                      <a:pt x="685359" y="96242"/>
                      <a:pt x="667568" y="108103"/>
                    </a:cubicBezTo>
                    <a:cubicBezTo>
                      <a:pt x="640728" y="148362"/>
                      <a:pt x="654664" y="132226"/>
                      <a:pt x="628299" y="158591"/>
                    </a:cubicBezTo>
                    <a:cubicBezTo>
                      <a:pt x="626429" y="164201"/>
                      <a:pt x="625019" y="169985"/>
                      <a:pt x="622690" y="175420"/>
                    </a:cubicBezTo>
                    <a:cubicBezTo>
                      <a:pt x="619396" y="183107"/>
                      <a:pt x="614115" y="189926"/>
                      <a:pt x="611470" y="197860"/>
                    </a:cubicBezTo>
                    <a:cubicBezTo>
                      <a:pt x="606594" y="212488"/>
                      <a:pt x="603595" y="227685"/>
                      <a:pt x="600250" y="242738"/>
                    </a:cubicBezTo>
                    <a:cubicBezTo>
                      <a:pt x="596113" y="261354"/>
                      <a:pt x="595062" y="280745"/>
                      <a:pt x="589031" y="298836"/>
                    </a:cubicBezTo>
                    <a:lnTo>
                      <a:pt x="572201" y="349325"/>
                    </a:lnTo>
                    <a:lnTo>
                      <a:pt x="566592" y="366154"/>
                    </a:lnTo>
                    <a:cubicBezTo>
                      <a:pt x="564722" y="371764"/>
                      <a:pt x="561954" y="377151"/>
                      <a:pt x="560982" y="382984"/>
                    </a:cubicBezTo>
                    <a:cubicBezTo>
                      <a:pt x="557546" y="403600"/>
                      <a:pt x="554466" y="424306"/>
                      <a:pt x="549762" y="444691"/>
                    </a:cubicBezTo>
                    <a:cubicBezTo>
                      <a:pt x="546295" y="459716"/>
                      <a:pt x="542282" y="474610"/>
                      <a:pt x="538542" y="489570"/>
                    </a:cubicBezTo>
                    <a:cubicBezTo>
                      <a:pt x="536672" y="497050"/>
                      <a:pt x="535371" y="504695"/>
                      <a:pt x="532933" y="512009"/>
                    </a:cubicBezTo>
                    <a:cubicBezTo>
                      <a:pt x="524941" y="535984"/>
                      <a:pt x="514014" y="565895"/>
                      <a:pt x="510493" y="590547"/>
                    </a:cubicBezTo>
                    <a:cubicBezTo>
                      <a:pt x="508623" y="603636"/>
                      <a:pt x="506429" y="616683"/>
                      <a:pt x="504884" y="629815"/>
                    </a:cubicBezTo>
                    <a:cubicBezTo>
                      <a:pt x="502688" y="648479"/>
                      <a:pt x="501932" y="667310"/>
                      <a:pt x="499274" y="685914"/>
                    </a:cubicBezTo>
                    <a:cubicBezTo>
                      <a:pt x="498184" y="693546"/>
                      <a:pt x="494932" y="700748"/>
                      <a:pt x="493664" y="708353"/>
                    </a:cubicBezTo>
                    <a:cubicBezTo>
                      <a:pt x="489316" y="734438"/>
                      <a:pt x="490806" y="761802"/>
                      <a:pt x="482444" y="786890"/>
                    </a:cubicBezTo>
                    <a:cubicBezTo>
                      <a:pt x="478704" y="798110"/>
                      <a:pt x="476514" y="809971"/>
                      <a:pt x="471225" y="820549"/>
                    </a:cubicBezTo>
                    <a:cubicBezTo>
                      <a:pt x="467485" y="828029"/>
                      <a:pt x="463111" y="835224"/>
                      <a:pt x="460005" y="842988"/>
                    </a:cubicBezTo>
                    <a:cubicBezTo>
                      <a:pt x="459985" y="843039"/>
                      <a:pt x="445989" y="885036"/>
                      <a:pt x="443176" y="893477"/>
                    </a:cubicBezTo>
                    <a:lnTo>
                      <a:pt x="431956" y="927136"/>
                    </a:lnTo>
                    <a:cubicBezTo>
                      <a:pt x="430086" y="932746"/>
                      <a:pt x="426346" y="938052"/>
                      <a:pt x="426346" y="943965"/>
                    </a:cubicBezTo>
                    <a:lnTo>
                      <a:pt x="426346" y="9720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B4C8B9B-D3AE-BB47-99B4-A7CEC848A4A2}"/>
                  </a:ext>
                </a:extLst>
              </p:cNvPr>
              <p:cNvSpPr/>
              <p:nvPr/>
            </p:nvSpPr>
            <p:spPr>
              <a:xfrm>
                <a:off x="6935372" y="2844980"/>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629380-23E7-954B-8725-0B8FA7E64530}"/>
                  </a:ext>
                </a:extLst>
              </p:cNvPr>
              <p:cNvSpPr/>
              <p:nvPr/>
            </p:nvSpPr>
            <p:spPr>
              <a:xfrm>
                <a:off x="6935372" y="2950487"/>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19AB473-F8E4-0441-8F52-C7AE71C4D6FF}"/>
                  </a:ext>
                </a:extLst>
              </p:cNvPr>
              <p:cNvSpPr/>
              <p:nvPr/>
            </p:nvSpPr>
            <p:spPr>
              <a:xfrm>
                <a:off x="6935372" y="3017855"/>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3A98D2-5712-0D4C-84D2-6460C190CE9F}"/>
                  </a:ext>
                </a:extLst>
              </p:cNvPr>
              <p:cNvSpPr/>
              <p:nvPr/>
            </p:nvSpPr>
            <p:spPr>
              <a:xfrm>
                <a:off x="6935372" y="3119299"/>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1D6847-5372-474D-8C5B-F76B773CBA84}"/>
                  </a:ext>
                </a:extLst>
              </p:cNvPr>
              <p:cNvSpPr/>
              <p:nvPr/>
            </p:nvSpPr>
            <p:spPr>
              <a:xfrm>
                <a:off x="6935372" y="3206384"/>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890C35E-726B-D547-A4FB-6A9FE4185C89}"/>
                  </a:ext>
                </a:extLst>
              </p:cNvPr>
              <p:cNvSpPr/>
              <p:nvPr/>
            </p:nvSpPr>
            <p:spPr>
              <a:xfrm>
                <a:off x="6935372" y="3270313"/>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C434BA4E-5F96-ED4D-80D7-86E563FEEADA}"/>
                </a:ext>
              </a:extLst>
            </p:cNvPr>
            <p:cNvCxnSpPr>
              <a:cxnSpLocks/>
            </p:cNvCxnSpPr>
            <p:nvPr/>
          </p:nvCxnSpPr>
          <p:spPr>
            <a:xfrm flipV="1">
              <a:off x="7380891" y="1464906"/>
              <a:ext cx="73536" cy="438539"/>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4862C4C-2F51-4547-B9B1-AF5E177CA58B}"/>
                </a:ext>
              </a:extLst>
            </p:cNvPr>
            <p:cNvCxnSpPr>
              <a:cxnSpLocks/>
            </p:cNvCxnSpPr>
            <p:nvPr/>
          </p:nvCxnSpPr>
          <p:spPr>
            <a:xfrm flipV="1">
              <a:off x="7804715" y="1903445"/>
              <a:ext cx="299730" cy="287849"/>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Straight Connector 17">
              <a:extLst>
                <a:ext uri="{FF2B5EF4-FFF2-40B4-BE49-F238E27FC236}">
                  <a16:creationId xmlns:a16="http://schemas.microsoft.com/office/drawing/2014/main" id="{F8315AD3-67B4-D249-A3C4-6D906A84CE7E}"/>
                </a:ext>
              </a:extLst>
            </p:cNvPr>
            <p:cNvCxnSpPr>
              <a:cxnSpLocks/>
            </p:cNvCxnSpPr>
            <p:nvPr/>
          </p:nvCxnSpPr>
          <p:spPr>
            <a:xfrm flipH="1" flipV="1">
              <a:off x="6530532" y="1822967"/>
              <a:ext cx="276347" cy="287568"/>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9165CC9B-EC7A-EC46-9304-F5FDB4732349}"/>
                </a:ext>
              </a:extLst>
            </p:cNvPr>
            <p:cNvCxnSpPr>
              <a:cxnSpLocks/>
            </p:cNvCxnSpPr>
            <p:nvPr/>
          </p:nvCxnSpPr>
          <p:spPr>
            <a:xfrm>
              <a:off x="7763337" y="2792629"/>
              <a:ext cx="382486" cy="228939"/>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09317031-8B3D-2F48-B503-0D2B31C77585}"/>
                </a:ext>
              </a:extLst>
            </p:cNvPr>
            <p:cNvCxnSpPr>
              <a:cxnSpLocks/>
            </p:cNvCxnSpPr>
            <p:nvPr/>
          </p:nvCxnSpPr>
          <p:spPr>
            <a:xfrm flipV="1">
              <a:off x="6235862" y="2712645"/>
              <a:ext cx="430742" cy="39786"/>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8B622870-BA88-A844-8B42-3C961AF5E352}"/>
                </a:ext>
              </a:extLst>
            </p:cNvPr>
            <p:cNvCxnSpPr>
              <a:cxnSpLocks/>
            </p:cNvCxnSpPr>
            <p:nvPr/>
          </p:nvCxnSpPr>
          <p:spPr>
            <a:xfrm flipV="1">
              <a:off x="7871835" y="2489394"/>
              <a:ext cx="475510" cy="34098"/>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72432568-373D-734D-8538-1DD22B22A4FE}"/>
                </a:ext>
              </a:extLst>
            </p:cNvPr>
            <p:cNvCxnSpPr>
              <a:cxnSpLocks/>
            </p:cNvCxnSpPr>
            <p:nvPr/>
          </p:nvCxnSpPr>
          <p:spPr>
            <a:xfrm>
              <a:off x="6209958" y="2283362"/>
              <a:ext cx="426530" cy="130444"/>
            </a:xfrm>
            <a:prstGeom prst="line">
              <a:avLst/>
            </a:prstGeom>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4208502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E13-002E-5040-ACCF-7C8378584062}"/>
              </a:ext>
            </a:extLst>
          </p:cNvPr>
          <p:cNvSpPr>
            <a:spLocks noGrp="1"/>
          </p:cNvSpPr>
          <p:nvPr>
            <p:ph type="title"/>
          </p:nvPr>
        </p:nvSpPr>
        <p:spPr/>
        <p:txBody>
          <a:bodyPr/>
          <a:lstStyle/>
          <a:p>
            <a:r>
              <a:rPr lang="en-US" dirty="0"/>
              <a:t>Intro as Funnel</a:t>
            </a:r>
          </a:p>
        </p:txBody>
      </p:sp>
      <p:sp>
        <p:nvSpPr>
          <p:cNvPr id="12" name="Subtitle 2">
            <a:extLst>
              <a:ext uri="{FF2B5EF4-FFF2-40B4-BE49-F238E27FC236}">
                <a16:creationId xmlns:a16="http://schemas.microsoft.com/office/drawing/2014/main" id="{175E488C-38C5-8344-B355-2FCD2D4F938B}"/>
              </a:ext>
            </a:extLst>
          </p:cNvPr>
          <p:cNvSpPr txBox="1">
            <a:spLocks/>
          </p:cNvSpPr>
          <p:nvPr/>
        </p:nvSpPr>
        <p:spPr>
          <a:xfrm>
            <a:off x="1128427" y="738827"/>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solidFill>
                  <a:schemeClr val="accent2"/>
                </a:solidFill>
              </a:rPr>
              <a:t>Where the reader is at</a:t>
            </a:r>
          </a:p>
        </p:txBody>
      </p:sp>
      <p:sp>
        <p:nvSpPr>
          <p:cNvPr id="9" name="Smiley Face 8">
            <a:extLst>
              <a:ext uri="{FF2B5EF4-FFF2-40B4-BE49-F238E27FC236}">
                <a16:creationId xmlns:a16="http://schemas.microsoft.com/office/drawing/2014/main" id="{DD35E216-D965-DD4E-AB2D-B04E2208DD48}"/>
              </a:ext>
            </a:extLst>
          </p:cNvPr>
          <p:cNvSpPr/>
          <p:nvPr/>
        </p:nvSpPr>
        <p:spPr>
          <a:xfrm>
            <a:off x="7040352" y="1567560"/>
            <a:ext cx="623500" cy="666435"/>
          </a:xfrm>
          <a:prstGeom prst="smileyFac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7C5EEB-638C-8E4C-BE8B-A05BD80768AE}"/>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6903982" y="2813039"/>
            <a:ext cx="730261" cy="717671"/>
          </a:xfrm>
          <a:prstGeom prst="rect">
            <a:avLst/>
          </a:prstGeom>
        </p:spPr>
      </p:pic>
      <p:grpSp>
        <p:nvGrpSpPr>
          <p:cNvPr id="14" name="Group 13">
            <a:extLst>
              <a:ext uri="{FF2B5EF4-FFF2-40B4-BE49-F238E27FC236}">
                <a16:creationId xmlns:a16="http://schemas.microsoft.com/office/drawing/2014/main" id="{71631A7C-5A00-C345-8857-749F796AE248}"/>
              </a:ext>
            </a:extLst>
          </p:cNvPr>
          <p:cNvGrpSpPr/>
          <p:nvPr/>
        </p:nvGrpSpPr>
        <p:grpSpPr>
          <a:xfrm>
            <a:off x="6986971" y="3617233"/>
            <a:ext cx="730261" cy="717671"/>
            <a:chOff x="6209958" y="1464906"/>
            <a:chExt cx="2137387" cy="2109728"/>
          </a:xfrm>
        </p:grpSpPr>
        <p:grpSp>
          <p:nvGrpSpPr>
            <p:cNvPr id="15" name="Group 14">
              <a:extLst>
                <a:ext uri="{FF2B5EF4-FFF2-40B4-BE49-F238E27FC236}">
                  <a16:creationId xmlns:a16="http://schemas.microsoft.com/office/drawing/2014/main" id="{6657E0E9-E051-424D-8FD2-83F12DF2F4C9}"/>
                </a:ext>
              </a:extLst>
            </p:cNvPr>
            <p:cNvGrpSpPr/>
            <p:nvPr/>
          </p:nvGrpSpPr>
          <p:grpSpPr>
            <a:xfrm>
              <a:off x="6742444" y="2051132"/>
              <a:ext cx="978266" cy="1523502"/>
              <a:chOff x="6611815" y="1153551"/>
              <a:chExt cx="1336431" cy="2327777"/>
            </a:xfrm>
          </p:grpSpPr>
          <p:sp>
            <p:nvSpPr>
              <p:cNvPr id="23" name="Freeform 22">
                <a:extLst>
                  <a:ext uri="{FF2B5EF4-FFF2-40B4-BE49-F238E27FC236}">
                    <a16:creationId xmlns:a16="http://schemas.microsoft.com/office/drawing/2014/main" id="{169952FA-B5E1-9348-8CBA-CB8240E6E2F6}"/>
                  </a:ext>
                </a:extLst>
              </p:cNvPr>
              <p:cNvSpPr/>
              <p:nvPr/>
            </p:nvSpPr>
            <p:spPr>
              <a:xfrm>
                <a:off x="6611815" y="1153551"/>
                <a:ext cx="1336431" cy="2025747"/>
              </a:xfrm>
              <a:custGeom>
                <a:avLst/>
                <a:gdLst>
                  <a:gd name="connsiteX0" fmla="*/ 365760 w 1336431"/>
                  <a:gd name="connsiteY0" fmla="*/ 1899138 h 2025747"/>
                  <a:gd name="connsiteX1" fmla="*/ 323557 w 1336431"/>
                  <a:gd name="connsiteY1" fmla="*/ 1631852 h 2025747"/>
                  <a:gd name="connsiteX2" fmla="*/ 309490 w 1336431"/>
                  <a:gd name="connsiteY2" fmla="*/ 1575581 h 2025747"/>
                  <a:gd name="connsiteX3" fmla="*/ 281354 w 1336431"/>
                  <a:gd name="connsiteY3" fmla="*/ 1491175 h 2025747"/>
                  <a:gd name="connsiteX4" fmla="*/ 239151 w 1336431"/>
                  <a:gd name="connsiteY4" fmla="*/ 1350498 h 2025747"/>
                  <a:gd name="connsiteX5" fmla="*/ 196948 w 1336431"/>
                  <a:gd name="connsiteY5" fmla="*/ 1308295 h 2025747"/>
                  <a:gd name="connsiteX6" fmla="*/ 154745 w 1336431"/>
                  <a:gd name="connsiteY6" fmla="*/ 1223889 h 2025747"/>
                  <a:gd name="connsiteX7" fmla="*/ 140677 w 1336431"/>
                  <a:gd name="connsiteY7" fmla="*/ 1181686 h 2025747"/>
                  <a:gd name="connsiteX8" fmla="*/ 112542 w 1336431"/>
                  <a:gd name="connsiteY8" fmla="*/ 1139483 h 2025747"/>
                  <a:gd name="connsiteX9" fmla="*/ 84407 w 1336431"/>
                  <a:gd name="connsiteY9" fmla="*/ 1055077 h 2025747"/>
                  <a:gd name="connsiteX10" fmla="*/ 56271 w 1336431"/>
                  <a:gd name="connsiteY10" fmla="*/ 1012874 h 2025747"/>
                  <a:gd name="connsiteX11" fmla="*/ 28136 w 1336431"/>
                  <a:gd name="connsiteY11" fmla="*/ 900332 h 2025747"/>
                  <a:gd name="connsiteX12" fmla="*/ 0 w 1336431"/>
                  <a:gd name="connsiteY12" fmla="*/ 745587 h 2025747"/>
                  <a:gd name="connsiteX13" fmla="*/ 14068 w 1336431"/>
                  <a:gd name="connsiteY13" fmla="*/ 520504 h 2025747"/>
                  <a:gd name="connsiteX14" fmla="*/ 42203 w 1336431"/>
                  <a:gd name="connsiteY14" fmla="*/ 436098 h 2025747"/>
                  <a:gd name="connsiteX15" fmla="*/ 98474 w 1336431"/>
                  <a:gd name="connsiteY15" fmla="*/ 379827 h 2025747"/>
                  <a:gd name="connsiteX16" fmla="*/ 126610 w 1336431"/>
                  <a:gd name="connsiteY16" fmla="*/ 351692 h 2025747"/>
                  <a:gd name="connsiteX17" fmla="*/ 140677 w 1336431"/>
                  <a:gd name="connsiteY17" fmla="*/ 309489 h 2025747"/>
                  <a:gd name="connsiteX18" fmla="*/ 196948 w 1336431"/>
                  <a:gd name="connsiteY18" fmla="*/ 253218 h 2025747"/>
                  <a:gd name="connsiteX19" fmla="*/ 239151 w 1336431"/>
                  <a:gd name="connsiteY19" fmla="*/ 211015 h 2025747"/>
                  <a:gd name="connsiteX20" fmla="*/ 295422 w 1336431"/>
                  <a:gd name="connsiteY20" fmla="*/ 154744 h 2025747"/>
                  <a:gd name="connsiteX21" fmla="*/ 337625 w 1336431"/>
                  <a:gd name="connsiteY21" fmla="*/ 112541 h 2025747"/>
                  <a:gd name="connsiteX22" fmla="*/ 422031 w 1336431"/>
                  <a:gd name="connsiteY22" fmla="*/ 56271 h 2025747"/>
                  <a:gd name="connsiteX23" fmla="*/ 464234 w 1336431"/>
                  <a:gd name="connsiteY23" fmla="*/ 28135 h 2025747"/>
                  <a:gd name="connsiteX24" fmla="*/ 548640 w 1336431"/>
                  <a:gd name="connsiteY24" fmla="*/ 0 h 2025747"/>
                  <a:gd name="connsiteX25" fmla="*/ 872197 w 1336431"/>
                  <a:gd name="connsiteY25" fmla="*/ 14067 h 2025747"/>
                  <a:gd name="connsiteX26" fmla="*/ 956603 w 1336431"/>
                  <a:gd name="connsiteY26" fmla="*/ 42203 h 2025747"/>
                  <a:gd name="connsiteX27" fmla="*/ 1055077 w 1336431"/>
                  <a:gd name="connsiteY27" fmla="*/ 70338 h 2025747"/>
                  <a:gd name="connsiteX28" fmla="*/ 1083213 w 1336431"/>
                  <a:gd name="connsiteY28" fmla="*/ 98474 h 2025747"/>
                  <a:gd name="connsiteX29" fmla="*/ 1125416 w 1336431"/>
                  <a:gd name="connsiteY29" fmla="*/ 126609 h 2025747"/>
                  <a:gd name="connsiteX30" fmla="*/ 1139483 w 1336431"/>
                  <a:gd name="connsiteY30" fmla="*/ 168812 h 2025747"/>
                  <a:gd name="connsiteX31" fmla="*/ 1167619 w 1336431"/>
                  <a:gd name="connsiteY31" fmla="*/ 196947 h 2025747"/>
                  <a:gd name="connsiteX32" fmla="*/ 1181687 w 1336431"/>
                  <a:gd name="connsiteY32" fmla="*/ 239151 h 2025747"/>
                  <a:gd name="connsiteX33" fmla="*/ 1266093 w 1336431"/>
                  <a:gd name="connsiteY33" fmla="*/ 351692 h 2025747"/>
                  <a:gd name="connsiteX34" fmla="*/ 1308296 w 1336431"/>
                  <a:gd name="connsiteY34" fmla="*/ 422031 h 2025747"/>
                  <a:gd name="connsiteX35" fmla="*/ 1336431 w 1336431"/>
                  <a:gd name="connsiteY35" fmla="*/ 520504 h 2025747"/>
                  <a:gd name="connsiteX36" fmla="*/ 1322363 w 1336431"/>
                  <a:gd name="connsiteY36" fmla="*/ 801858 h 2025747"/>
                  <a:gd name="connsiteX37" fmla="*/ 1280160 w 1336431"/>
                  <a:gd name="connsiteY37" fmla="*/ 942535 h 2025747"/>
                  <a:gd name="connsiteX38" fmla="*/ 1266093 w 1336431"/>
                  <a:gd name="connsiteY38" fmla="*/ 984738 h 2025747"/>
                  <a:gd name="connsiteX39" fmla="*/ 1209822 w 1336431"/>
                  <a:gd name="connsiteY39" fmla="*/ 1069144 h 2025747"/>
                  <a:gd name="connsiteX40" fmla="*/ 1181687 w 1336431"/>
                  <a:gd name="connsiteY40" fmla="*/ 1111347 h 2025747"/>
                  <a:gd name="connsiteX41" fmla="*/ 1153551 w 1336431"/>
                  <a:gd name="connsiteY41" fmla="*/ 1139483 h 2025747"/>
                  <a:gd name="connsiteX42" fmla="*/ 1097280 w 1336431"/>
                  <a:gd name="connsiteY42" fmla="*/ 1223889 h 2025747"/>
                  <a:gd name="connsiteX43" fmla="*/ 1026942 w 1336431"/>
                  <a:gd name="connsiteY43" fmla="*/ 1322363 h 2025747"/>
                  <a:gd name="connsiteX44" fmla="*/ 970671 w 1336431"/>
                  <a:gd name="connsiteY44" fmla="*/ 1392701 h 2025747"/>
                  <a:gd name="connsiteX45" fmla="*/ 928468 w 1336431"/>
                  <a:gd name="connsiteY45" fmla="*/ 1463040 h 2025747"/>
                  <a:gd name="connsiteX46" fmla="*/ 914400 w 1336431"/>
                  <a:gd name="connsiteY46" fmla="*/ 1505243 h 2025747"/>
                  <a:gd name="connsiteX47" fmla="*/ 886265 w 1336431"/>
                  <a:gd name="connsiteY47" fmla="*/ 1547446 h 2025747"/>
                  <a:gd name="connsiteX48" fmla="*/ 858130 w 1336431"/>
                  <a:gd name="connsiteY48" fmla="*/ 1645920 h 2025747"/>
                  <a:gd name="connsiteX49" fmla="*/ 844062 w 1336431"/>
                  <a:gd name="connsiteY49" fmla="*/ 1688123 h 2025747"/>
                  <a:gd name="connsiteX50" fmla="*/ 829994 w 1336431"/>
                  <a:gd name="connsiteY50" fmla="*/ 1955409 h 2025747"/>
                  <a:gd name="connsiteX51" fmla="*/ 787791 w 1336431"/>
                  <a:gd name="connsiteY51" fmla="*/ 1969477 h 2025747"/>
                  <a:gd name="connsiteX52" fmla="*/ 703385 w 1336431"/>
                  <a:gd name="connsiteY52" fmla="*/ 2025747 h 2025747"/>
                  <a:gd name="connsiteX53" fmla="*/ 450167 w 1336431"/>
                  <a:gd name="connsiteY53" fmla="*/ 2011680 h 2025747"/>
                  <a:gd name="connsiteX54" fmla="*/ 365760 w 1336431"/>
                  <a:gd name="connsiteY54" fmla="*/ 1983544 h 2025747"/>
                  <a:gd name="connsiteX55" fmla="*/ 323557 w 1336431"/>
                  <a:gd name="connsiteY55" fmla="*/ 1969477 h 2025747"/>
                  <a:gd name="connsiteX56" fmla="*/ 337625 w 1336431"/>
                  <a:gd name="connsiteY56" fmla="*/ 1899138 h 2025747"/>
                  <a:gd name="connsiteX57" fmla="*/ 365760 w 1336431"/>
                  <a:gd name="connsiteY57" fmla="*/ 1899138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36431" h="2025747">
                    <a:moveTo>
                      <a:pt x="365760" y="1899138"/>
                    </a:moveTo>
                    <a:cubicBezTo>
                      <a:pt x="363415" y="1854590"/>
                      <a:pt x="352731" y="1748553"/>
                      <a:pt x="323557" y="1631852"/>
                    </a:cubicBezTo>
                    <a:cubicBezTo>
                      <a:pt x="318868" y="1613095"/>
                      <a:pt x="315046" y="1594100"/>
                      <a:pt x="309490" y="1575581"/>
                    </a:cubicBezTo>
                    <a:cubicBezTo>
                      <a:pt x="300968" y="1547174"/>
                      <a:pt x="288547" y="1519947"/>
                      <a:pt x="281354" y="1491175"/>
                    </a:cubicBezTo>
                    <a:cubicBezTo>
                      <a:pt x="274978" y="1465671"/>
                      <a:pt x="250570" y="1361917"/>
                      <a:pt x="239151" y="1350498"/>
                    </a:cubicBezTo>
                    <a:lnTo>
                      <a:pt x="196948" y="1308295"/>
                    </a:lnTo>
                    <a:cubicBezTo>
                      <a:pt x="161588" y="1202216"/>
                      <a:pt x="209286" y="1332971"/>
                      <a:pt x="154745" y="1223889"/>
                    </a:cubicBezTo>
                    <a:cubicBezTo>
                      <a:pt x="148113" y="1210626"/>
                      <a:pt x="147309" y="1194949"/>
                      <a:pt x="140677" y="1181686"/>
                    </a:cubicBezTo>
                    <a:cubicBezTo>
                      <a:pt x="133116" y="1166564"/>
                      <a:pt x="119409" y="1154933"/>
                      <a:pt x="112542" y="1139483"/>
                    </a:cubicBezTo>
                    <a:cubicBezTo>
                      <a:pt x="100497" y="1112382"/>
                      <a:pt x="100858" y="1079753"/>
                      <a:pt x="84407" y="1055077"/>
                    </a:cubicBezTo>
                    <a:cubicBezTo>
                      <a:pt x="75028" y="1041009"/>
                      <a:pt x="63832" y="1027996"/>
                      <a:pt x="56271" y="1012874"/>
                    </a:cubicBezTo>
                    <a:cubicBezTo>
                      <a:pt x="42324" y="984981"/>
                      <a:pt x="32723" y="925561"/>
                      <a:pt x="28136" y="900332"/>
                    </a:cubicBezTo>
                    <a:cubicBezTo>
                      <a:pt x="-7848" y="702417"/>
                      <a:pt x="34738" y="919277"/>
                      <a:pt x="0" y="745587"/>
                    </a:cubicBezTo>
                    <a:cubicBezTo>
                      <a:pt x="4689" y="670559"/>
                      <a:pt x="3911" y="594989"/>
                      <a:pt x="14068" y="520504"/>
                    </a:cubicBezTo>
                    <a:cubicBezTo>
                      <a:pt x="18075" y="491119"/>
                      <a:pt x="21232" y="457069"/>
                      <a:pt x="42203" y="436098"/>
                    </a:cubicBezTo>
                    <a:lnTo>
                      <a:pt x="98474" y="379827"/>
                    </a:lnTo>
                    <a:lnTo>
                      <a:pt x="126610" y="351692"/>
                    </a:lnTo>
                    <a:cubicBezTo>
                      <a:pt x="131299" y="337624"/>
                      <a:pt x="132058" y="321556"/>
                      <a:pt x="140677" y="309489"/>
                    </a:cubicBezTo>
                    <a:cubicBezTo>
                      <a:pt x="156095" y="287904"/>
                      <a:pt x="178191" y="271975"/>
                      <a:pt x="196948" y="253218"/>
                    </a:cubicBezTo>
                    <a:lnTo>
                      <a:pt x="239151" y="211015"/>
                    </a:lnTo>
                    <a:lnTo>
                      <a:pt x="295422" y="154744"/>
                    </a:lnTo>
                    <a:cubicBezTo>
                      <a:pt x="309490" y="140676"/>
                      <a:pt x="321072" y="123576"/>
                      <a:pt x="337625" y="112541"/>
                    </a:cubicBezTo>
                    <a:lnTo>
                      <a:pt x="422031" y="56271"/>
                    </a:lnTo>
                    <a:cubicBezTo>
                      <a:pt x="436099" y="46892"/>
                      <a:pt x="448194" y="33482"/>
                      <a:pt x="464234" y="28135"/>
                    </a:cubicBezTo>
                    <a:lnTo>
                      <a:pt x="548640" y="0"/>
                    </a:lnTo>
                    <a:cubicBezTo>
                      <a:pt x="656492" y="4689"/>
                      <a:pt x="764816" y="2959"/>
                      <a:pt x="872197" y="14067"/>
                    </a:cubicBezTo>
                    <a:cubicBezTo>
                      <a:pt x="901697" y="17119"/>
                      <a:pt x="927831" y="35010"/>
                      <a:pt x="956603" y="42203"/>
                    </a:cubicBezTo>
                    <a:cubicBezTo>
                      <a:pt x="1027260" y="59868"/>
                      <a:pt x="994532" y="50157"/>
                      <a:pt x="1055077" y="70338"/>
                    </a:cubicBezTo>
                    <a:cubicBezTo>
                      <a:pt x="1064456" y="79717"/>
                      <a:pt x="1072856" y="90188"/>
                      <a:pt x="1083213" y="98474"/>
                    </a:cubicBezTo>
                    <a:cubicBezTo>
                      <a:pt x="1096415" y="109036"/>
                      <a:pt x="1114854" y="113407"/>
                      <a:pt x="1125416" y="126609"/>
                    </a:cubicBezTo>
                    <a:cubicBezTo>
                      <a:pt x="1134679" y="138188"/>
                      <a:pt x="1131854" y="156097"/>
                      <a:pt x="1139483" y="168812"/>
                    </a:cubicBezTo>
                    <a:cubicBezTo>
                      <a:pt x="1146307" y="180185"/>
                      <a:pt x="1158240" y="187569"/>
                      <a:pt x="1167619" y="196947"/>
                    </a:cubicBezTo>
                    <a:cubicBezTo>
                      <a:pt x="1172308" y="211015"/>
                      <a:pt x="1174485" y="226188"/>
                      <a:pt x="1181687" y="239151"/>
                    </a:cubicBezTo>
                    <a:cubicBezTo>
                      <a:pt x="1221455" y="310735"/>
                      <a:pt x="1223405" y="309005"/>
                      <a:pt x="1266093" y="351692"/>
                    </a:cubicBezTo>
                    <a:cubicBezTo>
                      <a:pt x="1305942" y="471244"/>
                      <a:pt x="1250365" y="325479"/>
                      <a:pt x="1308296" y="422031"/>
                    </a:cubicBezTo>
                    <a:cubicBezTo>
                      <a:pt x="1316943" y="436443"/>
                      <a:pt x="1333804" y="509998"/>
                      <a:pt x="1336431" y="520504"/>
                    </a:cubicBezTo>
                    <a:cubicBezTo>
                      <a:pt x="1331742" y="614289"/>
                      <a:pt x="1330161" y="708281"/>
                      <a:pt x="1322363" y="801858"/>
                    </a:cubicBezTo>
                    <a:cubicBezTo>
                      <a:pt x="1320000" y="830212"/>
                      <a:pt x="1285424" y="926744"/>
                      <a:pt x="1280160" y="942535"/>
                    </a:cubicBezTo>
                    <a:cubicBezTo>
                      <a:pt x="1275471" y="956603"/>
                      <a:pt x="1274318" y="972400"/>
                      <a:pt x="1266093" y="984738"/>
                    </a:cubicBezTo>
                    <a:lnTo>
                      <a:pt x="1209822" y="1069144"/>
                    </a:lnTo>
                    <a:cubicBezTo>
                      <a:pt x="1200444" y="1083212"/>
                      <a:pt x="1193642" y="1099392"/>
                      <a:pt x="1181687" y="1111347"/>
                    </a:cubicBezTo>
                    <a:cubicBezTo>
                      <a:pt x="1172308" y="1120726"/>
                      <a:pt x="1161509" y="1128872"/>
                      <a:pt x="1153551" y="1139483"/>
                    </a:cubicBezTo>
                    <a:cubicBezTo>
                      <a:pt x="1133262" y="1166535"/>
                      <a:pt x="1097280" y="1223889"/>
                      <a:pt x="1097280" y="1223889"/>
                    </a:cubicBezTo>
                    <a:cubicBezTo>
                      <a:pt x="1062386" y="1328575"/>
                      <a:pt x="1115949" y="1188850"/>
                      <a:pt x="1026942" y="1322363"/>
                    </a:cubicBezTo>
                    <a:cubicBezTo>
                      <a:pt x="991450" y="1375602"/>
                      <a:pt x="1010762" y="1352611"/>
                      <a:pt x="970671" y="1392701"/>
                    </a:cubicBezTo>
                    <a:cubicBezTo>
                      <a:pt x="930819" y="1512255"/>
                      <a:pt x="986399" y="1366487"/>
                      <a:pt x="928468" y="1463040"/>
                    </a:cubicBezTo>
                    <a:cubicBezTo>
                      <a:pt x="920839" y="1475756"/>
                      <a:pt x="921032" y="1491980"/>
                      <a:pt x="914400" y="1505243"/>
                    </a:cubicBezTo>
                    <a:cubicBezTo>
                      <a:pt x="906839" y="1520365"/>
                      <a:pt x="893826" y="1532324"/>
                      <a:pt x="886265" y="1547446"/>
                    </a:cubicBezTo>
                    <a:cubicBezTo>
                      <a:pt x="875019" y="1569938"/>
                      <a:pt x="864142" y="1624879"/>
                      <a:pt x="858130" y="1645920"/>
                    </a:cubicBezTo>
                    <a:cubicBezTo>
                      <a:pt x="854056" y="1660178"/>
                      <a:pt x="848751" y="1674055"/>
                      <a:pt x="844062" y="1688123"/>
                    </a:cubicBezTo>
                    <a:cubicBezTo>
                      <a:pt x="839373" y="1777218"/>
                      <a:pt x="847491" y="1867923"/>
                      <a:pt x="829994" y="1955409"/>
                    </a:cubicBezTo>
                    <a:cubicBezTo>
                      <a:pt x="827086" y="1969950"/>
                      <a:pt x="800754" y="1962276"/>
                      <a:pt x="787791" y="1969477"/>
                    </a:cubicBezTo>
                    <a:cubicBezTo>
                      <a:pt x="758232" y="1985899"/>
                      <a:pt x="703385" y="2025747"/>
                      <a:pt x="703385" y="2025747"/>
                    </a:cubicBezTo>
                    <a:cubicBezTo>
                      <a:pt x="618979" y="2021058"/>
                      <a:pt x="534050" y="2022165"/>
                      <a:pt x="450167" y="2011680"/>
                    </a:cubicBezTo>
                    <a:cubicBezTo>
                      <a:pt x="420738" y="2008001"/>
                      <a:pt x="393896" y="1992922"/>
                      <a:pt x="365760" y="1983544"/>
                    </a:cubicBezTo>
                    <a:lnTo>
                      <a:pt x="323557" y="1969477"/>
                    </a:lnTo>
                    <a:cubicBezTo>
                      <a:pt x="328246" y="1946031"/>
                      <a:pt x="331826" y="1922335"/>
                      <a:pt x="337625" y="1899138"/>
                    </a:cubicBezTo>
                    <a:cubicBezTo>
                      <a:pt x="341222" y="1884752"/>
                      <a:pt x="368105" y="1943686"/>
                      <a:pt x="365760" y="1899138"/>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BDE06A4C-3551-1147-A144-4404F7D9A844}"/>
                  </a:ext>
                </a:extLst>
              </p:cNvPr>
              <p:cNvSpPr/>
              <p:nvPr/>
            </p:nvSpPr>
            <p:spPr>
              <a:xfrm>
                <a:off x="6855195" y="1978749"/>
                <a:ext cx="729276" cy="972014"/>
              </a:xfrm>
              <a:custGeom>
                <a:avLst/>
                <a:gdLst>
                  <a:gd name="connsiteX0" fmla="*/ 207563 w 729276"/>
                  <a:gd name="connsiteY0" fmla="*/ 915916 h 972014"/>
                  <a:gd name="connsiteX1" fmla="*/ 213173 w 729276"/>
                  <a:gd name="connsiteY1" fmla="*/ 876647 h 972014"/>
                  <a:gd name="connsiteX2" fmla="*/ 218783 w 729276"/>
                  <a:gd name="connsiteY2" fmla="*/ 842988 h 972014"/>
                  <a:gd name="connsiteX3" fmla="*/ 224393 w 729276"/>
                  <a:gd name="connsiteY3" fmla="*/ 792500 h 972014"/>
                  <a:gd name="connsiteX4" fmla="*/ 218783 w 729276"/>
                  <a:gd name="connsiteY4" fmla="*/ 489570 h 972014"/>
                  <a:gd name="connsiteX5" fmla="*/ 207563 w 729276"/>
                  <a:gd name="connsiteY5" fmla="*/ 394203 h 972014"/>
                  <a:gd name="connsiteX6" fmla="*/ 196344 w 729276"/>
                  <a:gd name="connsiteY6" fmla="*/ 349325 h 972014"/>
                  <a:gd name="connsiteX7" fmla="*/ 190734 w 729276"/>
                  <a:gd name="connsiteY7" fmla="*/ 321276 h 972014"/>
                  <a:gd name="connsiteX8" fmla="*/ 185124 w 729276"/>
                  <a:gd name="connsiteY8" fmla="*/ 304446 h 972014"/>
                  <a:gd name="connsiteX9" fmla="*/ 173904 w 729276"/>
                  <a:gd name="connsiteY9" fmla="*/ 259568 h 972014"/>
                  <a:gd name="connsiteX10" fmla="*/ 168295 w 729276"/>
                  <a:gd name="connsiteY10" fmla="*/ 237128 h 972014"/>
                  <a:gd name="connsiteX11" fmla="*/ 157075 w 729276"/>
                  <a:gd name="connsiteY11" fmla="*/ 203469 h 972014"/>
                  <a:gd name="connsiteX12" fmla="*/ 134636 w 729276"/>
                  <a:gd name="connsiteY12" fmla="*/ 169811 h 972014"/>
                  <a:gd name="connsiteX13" fmla="*/ 112196 w 729276"/>
                  <a:gd name="connsiteY13" fmla="*/ 136152 h 972014"/>
                  <a:gd name="connsiteX14" fmla="*/ 100977 w 729276"/>
                  <a:gd name="connsiteY14" fmla="*/ 119322 h 972014"/>
                  <a:gd name="connsiteX15" fmla="*/ 50488 w 729276"/>
                  <a:gd name="connsiteY15" fmla="*/ 91273 h 972014"/>
                  <a:gd name="connsiteX16" fmla="*/ 11220 w 729276"/>
                  <a:gd name="connsiteY16" fmla="*/ 113712 h 972014"/>
                  <a:gd name="connsiteX17" fmla="*/ 0 w 729276"/>
                  <a:gd name="connsiteY17" fmla="*/ 147371 h 972014"/>
                  <a:gd name="connsiteX18" fmla="*/ 5610 w 729276"/>
                  <a:gd name="connsiteY18" fmla="*/ 181030 h 972014"/>
                  <a:gd name="connsiteX19" fmla="*/ 22439 w 729276"/>
                  <a:gd name="connsiteY19" fmla="*/ 192250 h 972014"/>
                  <a:gd name="connsiteX20" fmla="*/ 56098 w 729276"/>
                  <a:gd name="connsiteY20" fmla="*/ 203469 h 972014"/>
                  <a:gd name="connsiteX21" fmla="*/ 106587 w 729276"/>
                  <a:gd name="connsiteY21" fmla="*/ 214689 h 972014"/>
                  <a:gd name="connsiteX22" fmla="*/ 190734 w 729276"/>
                  <a:gd name="connsiteY22" fmla="*/ 209079 h 972014"/>
                  <a:gd name="connsiteX23" fmla="*/ 207563 w 729276"/>
                  <a:gd name="connsiteY23" fmla="*/ 197860 h 972014"/>
                  <a:gd name="connsiteX24" fmla="*/ 241222 w 729276"/>
                  <a:gd name="connsiteY24" fmla="*/ 164201 h 972014"/>
                  <a:gd name="connsiteX25" fmla="*/ 258052 w 729276"/>
                  <a:gd name="connsiteY25" fmla="*/ 147371 h 972014"/>
                  <a:gd name="connsiteX26" fmla="*/ 291711 w 729276"/>
                  <a:gd name="connsiteY26" fmla="*/ 80053 h 972014"/>
                  <a:gd name="connsiteX27" fmla="*/ 297320 w 729276"/>
                  <a:gd name="connsiteY27" fmla="*/ 63224 h 972014"/>
                  <a:gd name="connsiteX28" fmla="*/ 291711 w 729276"/>
                  <a:gd name="connsiteY28" fmla="*/ 35175 h 972014"/>
                  <a:gd name="connsiteX29" fmla="*/ 258052 w 729276"/>
                  <a:gd name="connsiteY29" fmla="*/ 18345 h 972014"/>
                  <a:gd name="connsiteX30" fmla="*/ 241222 w 729276"/>
                  <a:gd name="connsiteY30" fmla="*/ 23955 h 972014"/>
                  <a:gd name="connsiteX31" fmla="*/ 235612 w 729276"/>
                  <a:gd name="connsiteY31" fmla="*/ 102493 h 972014"/>
                  <a:gd name="connsiteX32" fmla="*/ 252442 w 729276"/>
                  <a:gd name="connsiteY32" fmla="*/ 119322 h 972014"/>
                  <a:gd name="connsiteX33" fmla="*/ 269271 w 729276"/>
                  <a:gd name="connsiteY33" fmla="*/ 130542 h 972014"/>
                  <a:gd name="connsiteX34" fmla="*/ 325369 w 729276"/>
                  <a:gd name="connsiteY34" fmla="*/ 147371 h 972014"/>
                  <a:gd name="connsiteX35" fmla="*/ 392687 w 729276"/>
                  <a:gd name="connsiteY35" fmla="*/ 141761 h 972014"/>
                  <a:gd name="connsiteX36" fmla="*/ 426346 w 729276"/>
                  <a:gd name="connsiteY36" fmla="*/ 124932 h 972014"/>
                  <a:gd name="connsiteX37" fmla="*/ 465615 w 729276"/>
                  <a:gd name="connsiteY37" fmla="*/ 102493 h 972014"/>
                  <a:gd name="connsiteX38" fmla="*/ 499274 w 729276"/>
                  <a:gd name="connsiteY38" fmla="*/ 68834 h 972014"/>
                  <a:gd name="connsiteX39" fmla="*/ 516103 w 729276"/>
                  <a:gd name="connsiteY39" fmla="*/ 57614 h 972014"/>
                  <a:gd name="connsiteX40" fmla="*/ 544152 w 729276"/>
                  <a:gd name="connsiteY40" fmla="*/ 23955 h 972014"/>
                  <a:gd name="connsiteX41" fmla="*/ 549762 w 729276"/>
                  <a:gd name="connsiteY41" fmla="*/ 7126 h 972014"/>
                  <a:gd name="connsiteX42" fmla="*/ 504884 w 729276"/>
                  <a:gd name="connsiteY42" fmla="*/ 7126 h 972014"/>
                  <a:gd name="connsiteX43" fmla="*/ 493664 w 729276"/>
                  <a:gd name="connsiteY43" fmla="*/ 40785 h 972014"/>
                  <a:gd name="connsiteX44" fmla="*/ 488054 w 729276"/>
                  <a:gd name="connsiteY44" fmla="*/ 57614 h 972014"/>
                  <a:gd name="connsiteX45" fmla="*/ 482444 w 729276"/>
                  <a:gd name="connsiteY45" fmla="*/ 74444 h 972014"/>
                  <a:gd name="connsiteX46" fmla="*/ 476834 w 729276"/>
                  <a:gd name="connsiteY46" fmla="*/ 91273 h 972014"/>
                  <a:gd name="connsiteX47" fmla="*/ 499274 w 729276"/>
                  <a:gd name="connsiteY47" fmla="*/ 158591 h 972014"/>
                  <a:gd name="connsiteX48" fmla="*/ 516103 w 729276"/>
                  <a:gd name="connsiteY48" fmla="*/ 164201 h 972014"/>
                  <a:gd name="connsiteX49" fmla="*/ 667568 w 729276"/>
                  <a:gd name="connsiteY49" fmla="*/ 158591 h 972014"/>
                  <a:gd name="connsiteX50" fmla="*/ 684398 w 729276"/>
                  <a:gd name="connsiteY50" fmla="*/ 152981 h 972014"/>
                  <a:gd name="connsiteX51" fmla="*/ 718057 w 729276"/>
                  <a:gd name="connsiteY51" fmla="*/ 124932 h 972014"/>
                  <a:gd name="connsiteX52" fmla="*/ 729276 w 729276"/>
                  <a:gd name="connsiteY52" fmla="*/ 108103 h 972014"/>
                  <a:gd name="connsiteX53" fmla="*/ 723666 w 729276"/>
                  <a:gd name="connsiteY53" fmla="*/ 91273 h 972014"/>
                  <a:gd name="connsiteX54" fmla="*/ 667568 w 729276"/>
                  <a:gd name="connsiteY54" fmla="*/ 108103 h 972014"/>
                  <a:gd name="connsiteX55" fmla="*/ 628299 w 729276"/>
                  <a:gd name="connsiteY55" fmla="*/ 158591 h 972014"/>
                  <a:gd name="connsiteX56" fmla="*/ 622690 w 729276"/>
                  <a:gd name="connsiteY56" fmla="*/ 175420 h 972014"/>
                  <a:gd name="connsiteX57" fmla="*/ 611470 w 729276"/>
                  <a:gd name="connsiteY57" fmla="*/ 197860 h 972014"/>
                  <a:gd name="connsiteX58" fmla="*/ 600250 w 729276"/>
                  <a:gd name="connsiteY58" fmla="*/ 242738 h 972014"/>
                  <a:gd name="connsiteX59" fmla="*/ 589031 w 729276"/>
                  <a:gd name="connsiteY59" fmla="*/ 298836 h 972014"/>
                  <a:gd name="connsiteX60" fmla="*/ 572201 w 729276"/>
                  <a:gd name="connsiteY60" fmla="*/ 349325 h 972014"/>
                  <a:gd name="connsiteX61" fmla="*/ 566592 w 729276"/>
                  <a:gd name="connsiteY61" fmla="*/ 366154 h 972014"/>
                  <a:gd name="connsiteX62" fmla="*/ 560982 w 729276"/>
                  <a:gd name="connsiteY62" fmla="*/ 382984 h 972014"/>
                  <a:gd name="connsiteX63" fmla="*/ 549762 w 729276"/>
                  <a:gd name="connsiteY63" fmla="*/ 444691 h 972014"/>
                  <a:gd name="connsiteX64" fmla="*/ 538542 w 729276"/>
                  <a:gd name="connsiteY64" fmla="*/ 489570 h 972014"/>
                  <a:gd name="connsiteX65" fmla="*/ 532933 w 729276"/>
                  <a:gd name="connsiteY65" fmla="*/ 512009 h 972014"/>
                  <a:gd name="connsiteX66" fmla="*/ 510493 w 729276"/>
                  <a:gd name="connsiteY66" fmla="*/ 590547 h 972014"/>
                  <a:gd name="connsiteX67" fmla="*/ 504884 w 729276"/>
                  <a:gd name="connsiteY67" fmla="*/ 629815 h 972014"/>
                  <a:gd name="connsiteX68" fmla="*/ 499274 w 729276"/>
                  <a:gd name="connsiteY68" fmla="*/ 685914 h 972014"/>
                  <a:gd name="connsiteX69" fmla="*/ 493664 w 729276"/>
                  <a:gd name="connsiteY69" fmla="*/ 708353 h 972014"/>
                  <a:gd name="connsiteX70" fmla="*/ 482444 w 729276"/>
                  <a:gd name="connsiteY70" fmla="*/ 786890 h 972014"/>
                  <a:gd name="connsiteX71" fmla="*/ 471225 w 729276"/>
                  <a:gd name="connsiteY71" fmla="*/ 820549 h 972014"/>
                  <a:gd name="connsiteX72" fmla="*/ 460005 w 729276"/>
                  <a:gd name="connsiteY72" fmla="*/ 842988 h 972014"/>
                  <a:gd name="connsiteX73" fmla="*/ 443176 w 729276"/>
                  <a:gd name="connsiteY73" fmla="*/ 893477 h 972014"/>
                  <a:gd name="connsiteX74" fmla="*/ 431956 w 729276"/>
                  <a:gd name="connsiteY74" fmla="*/ 927136 h 972014"/>
                  <a:gd name="connsiteX75" fmla="*/ 426346 w 729276"/>
                  <a:gd name="connsiteY75" fmla="*/ 943965 h 972014"/>
                  <a:gd name="connsiteX76" fmla="*/ 426346 w 729276"/>
                  <a:gd name="connsiteY76" fmla="*/ 972014 h 97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29276" h="972014">
                    <a:moveTo>
                      <a:pt x="207563" y="915916"/>
                    </a:moveTo>
                    <a:cubicBezTo>
                      <a:pt x="209433" y="902826"/>
                      <a:pt x="211162" y="889716"/>
                      <a:pt x="213173" y="876647"/>
                    </a:cubicBezTo>
                    <a:cubicBezTo>
                      <a:pt x="214903" y="865405"/>
                      <a:pt x="217280" y="854263"/>
                      <a:pt x="218783" y="842988"/>
                    </a:cubicBezTo>
                    <a:cubicBezTo>
                      <a:pt x="221021" y="826204"/>
                      <a:pt x="222523" y="809329"/>
                      <a:pt x="224393" y="792500"/>
                    </a:cubicBezTo>
                    <a:cubicBezTo>
                      <a:pt x="222523" y="691523"/>
                      <a:pt x="221889" y="590516"/>
                      <a:pt x="218783" y="489570"/>
                    </a:cubicBezTo>
                    <a:cubicBezTo>
                      <a:pt x="218055" y="465925"/>
                      <a:pt x="213313" y="421035"/>
                      <a:pt x="207563" y="394203"/>
                    </a:cubicBezTo>
                    <a:cubicBezTo>
                      <a:pt x="204332" y="379126"/>
                      <a:pt x="199368" y="364445"/>
                      <a:pt x="196344" y="349325"/>
                    </a:cubicBezTo>
                    <a:cubicBezTo>
                      <a:pt x="194474" y="339975"/>
                      <a:pt x="193047" y="330526"/>
                      <a:pt x="190734" y="321276"/>
                    </a:cubicBezTo>
                    <a:cubicBezTo>
                      <a:pt x="189300" y="315539"/>
                      <a:pt x="186680" y="310151"/>
                      <a:pt x="185124" y="304446"/>
                    </a:cubicBezTo>
                    <a:cubicBezTo>
                      <a:pt x="181067" y="289570"/>
                      <a:pt x="177644" y="274527"/>
                      <a:pt x="173904" y="259568"/>
                    </a:cubicBezTo>
                    <a:cubicBezTo>
                      <a:pt x="172034" y="252088"/>
                      <a:pt x="170733" y="244442"/>
                      <a:pt x="168295" y="237128"/>
                    </a:cubicBezTo>
                    <a:cubicBezTo>
                      <a:pt x="164555" y="225908"/>
                      <a:pt x="163635" y="213309"/>
                      <a:pt x="157075" y="203469"/>
                    </a:cubicBezTo>
                    <a:lnTo>
                      <a:pt x="134636" y="169811"/>
                    </a:lnTo>
                    <a:lnTo>
                      <a:pt x="112196" y="136152"/>
                    </a:lnTo>
                    <a:cubicBezTo>
                      <a:pt x="108456" y="130542"/>
                      <a:pt x="106587" y="123062"/>
                      <a:pt x="100977" y="119322"/>
                    </a:cubicBezTo>
                    <a:cubicBezTo>
                      <a:pt x="62398" y="93603"/>
                      <a:pt x="80110" y="101147"/>
                      <a:pt x="50488" y="91273"/>
                    </a:cubicBezTo>
                    <a:cubicBezTo>
                      <a:pt x="24369" y="96497"/>
                      <a:pt x="21689" y="90157"/>
                      <a:pt x="11220" y="113712"/>
                    </a:cubicBezTo>
                    <a:cubicBezTo>
                      <a:pt x="6417" y="124519"/>
                      <a:pt x="0" y="147371"/>
                      <a:pt x="0" y="147371"/>
                    </a:cubicBezTo>
                    <a:cubicBezTo>
                      <a:pt x="1870" y="158591"/>
                      <a:pt x="523" y="170856"/>
                      <a:pt x="5610" y="181030"/>
                    </a:cubicBezTo>
                    <a:cubicBezTo>
                      <a:pt x="8625" y="187060"/>
                      <a:pt x="16278" y="189512"/>
                      <a:pt x="22439" y="192250"/>
                    </a:cubicBezTo>
                    <a:cubicBezTo>
                      <a:pt x="33246" y="197053"/>
                      <a:pt x="44625" y="200601"/>
                      <a:pt x="56098" y="203469"/>
                    </a:cubicBezTo>
                    <a:cubicBezTo>
                      <a:pt x="87788" y="211392"/>
                      <a:pt x="70978" y="207567"/>
                      <a:pt x="106587" y="214689"/>
                    </a:cubicBezTo>
                    <a:cubicBezTo>
                      <a:pt x="134636" y="212819"/>
                      <a:pt x="163005" y="213700"/>
                      <a:pt x="190734" y="209079"/>
                    </a:cubicBezTo>
                    <a:cubicBezTo>
                      <a:pt x="197384" y="207971"/>
                      <a:pt x="202524" y="202339"/>
                      <a:pt x="207563" y="197860"/>
                    </a:cubicBezTo>
                    <a:cubicBezTo>
                      <a:pt x="219422" y="187319"/>
                      <a:pt x="230002" y="175421"/>
                      <a:pt x="241222" y="164201"/>
                    </a:cubicBezTo>
                    <a:cubicBezTo>
                      <a:pt x="246832" y="158591"/>
                      <a:pt x="253651" y="153972"/>
                      <a:pt x="258052" y="147371"/>
                    </a:cubicBezTo>
                    <a:cubicBezTo>
                      <a:pt x="287049" y="103874"/>
                      <a:pt x="276228" y="126502"/>
                      <a:pt x="291711" y="80053"/>
                    </a:cubicBezTo>
                    <a:lnTo>
                      <a:pt x="297320" y="63224"/>
                    </a:lnTo>
                    <a:cubicBezTo>
                      <a:pt x="295450" y="53874"/>
                      <a:pt x="296442" y="43454"/>
                      <a:pt x="291711" y="35175"/>
                    </a:cubicBezTo>
                    <a:cubicBezTo>
                      <a:pt x="286594" y="26220"/>
                      <a:pt x="266690" y="21225"/>
                      <a:pt x="258052" y="18345"/>
                    </a:cubicBezTo>
                    <a:cubicBezTo>
                      <a:pt x="252442" y="20215"/>
                      <a:pt x="245840" y="20261"/>
                      <a:pt x="241222" y="23955"/>
                    </a:cubicBezTo>
                    <a:cubicBezTo>
                      <a:pt x="218397" y="42216"/>
                      <a:pt x="229852" y="82334"/>
                      <a:pt x="235612" y="102493"/>
                    </a:cubicBezTo>
                    <a:cubicBezTo>
                      <a:pt x="237791" y="110121"/>
                      <a:pt x="246347" y="114243"/>
                      <a:pt x="252442" y="119322"/>
                    </a:cubicBezTo>
                    <a:cubicBezTo>
                      <a:pt x="257621" y="123638"/>
                      <a:pt x="263110" y="127804"/>
                      <a:pt x="269271" y="130542"/>
                    </a:cubicBezTo>
                    <a:cubicBezTo>
                      <a:pt x="286826" y="138344"/>
                      <a:pt x="306724" y="142709"/>
                      <a:pt x="325369" y="147371"/>
                    </a:cubicBezTo>
                    <a:cubicBezTo>
                      <a:pt x="347808" y="145501"/>
                      <a:pt x="370367" y="144737"/>
                      <a:pt x="392687" y="141761"/>
                    </a:cubicBezTo>
                    <a:cubicBezTo>
                      <a:pt x="409461" y="139525"/>
                      <a:pt x="411954" y="133156"/>
                      <a:pt x="426346" y="124932"/>
                    </a:cubicBezTo>
                    <a:cubicBezTo>
                      <a:pt x="440562" y="116808"/>
                      <a:pt x="453318" y="113423"/>
                      <a:pt x="465615" y="102493"/>
                    </a:cubicBezTo>
                    <a:cubicBezTo>
                      <a:pt x="477474" y="91952"/>
                      <a:pt x="486072" y="77636"/>
                      <a:pt x="499274" y="68834"/>
                    </a:cubicBezTo>
                    <a:cubicBezTo>
                      <a:pt x="504884" y="65094"/>
                      <a:pt x="510924" y="61930"/>
                      <a:pt x="516103" y="57614"/>
                    </a:cubicBezTo>
                    <a:cubicBezTo>
                      <a:pt x="526741" y="48749"/>
                      <a:pt x="537846" y="36567"/>
                      <a:pt x="544152" y="23955"/>
                    </a:cubicBezTo>
                    <a:cubicBezTo>
                      <a:pt x="546796" y="18666"/>
                      <a:pt x="547892" y="12736"/>
                      <a:pt x="549762" y="7126"/>
                    </a:cubicBezTo>
                    <a:cubicBezTo>
                      <a:pt x="536482" y="2699"/>
                      <a:pt x="518423" y="-6413"/>
                      <a:pt x="504884" y="7126"/>
                    </a:cubicBezTo>
                    <a:cubicBezTo>
                      <a:pt x="496521" y="15489"/>
                      <a:pt x="497404" y="29565"/>
                      <a:pt x="493664" y="40785"/>
                    </a:cubicBezTo>
                    <a:lnTo>
                      <a:pt x="488054" y="57614"/>
                    </a:lnTo>
                    <a:lnTo>
                      <a:pt x="482444" y="74444"/>
                    </a:lnTo>
                    <a:lnTo>
                      <a:pt x="476834" y="91273"/>
                    </a:lnTo>
                    <a:cubicBezTo>
                      <a:pt x="481527" y="138206"/>
                      <a:pt x="467377" y="142642"/>
                      <a:pt x="499274" y="158591"/>
                    </a:cubicBezTo>
                    <a:cubicBezTo>
                      <a:pt x="504563" y="161236"/>
                      <a:pt x="510493" y="162331"/>
                      <a:pt x="516103" y="164201"/>
                    </a:cubicBezTo>
                    <a:cubicBezTo>
                      <a:pt x="566591" y="162331"/>
                      <a:pt x="617157" y="161952"/>
                      <a:pt x="667568" y="158591"/>
                    </a:cubicBezTo>
                    <a:cubicBezTo>
                      <a:pt x="673468" y="158198"/>
                      <a:pt x="679109" y="155626"/>
                      <a:pt x="684398" y="152981"/>
                    </a:cubicBezTo>
                    <a:cubicBezTo>
                      <a:pt x="697003" y="146678"/>
                      <a:pt x="709197" y="135563"/>
                      <a:pt x="718057" y="124932"/>
                    </a:cubicBezTo>
                    <a:cubicBezTo>
                      <a:pt x="722373" y="119753"/>
                      <a:pt x="725536" y="113713"/>
                      <a:pt x="729276" y="108103"/>
                    </a:cubicBezTo>
                    <a:cubicBezTo>
                      <a:pt x="727406" y="102493"/>
                      <a:pt x="729403" y="92707"/>
                      <a:pt x="723666" y="91273"/>
                    </a:cubicBezTo>
                    <a:cubicBezTo>
                      <a:pt x="697414" y="84710"/>
                      <a:pt x="685359" y="96242"/>
                      <a:pt x="667568" y="108103"/>
                    </a:cubicBezTo>
                    <a:cubicBezTo>
                      <a:pt x="640728" y="148362"/>
                      <a:pt x="654664" y="132226"/>
                      <a:pt x="628299" y="158591"/>
                    </a:cubicBezTo>
                    <a:cubicBezTo>
                      <a:pt x="626429" y="164201"/>
                      <a:pt x="625019" y="169985"/>
                      <a:pt x="622690" y="175420"/>
                    </a:cubicBezTo>
                    <a:cubicBezTo>
                      <a:pt x="619396" y="183107"/>
                      <a:pt x="614115" y="189926"/>
                      <a:pt x="611470" y="197860"/>
                    </a:cubicBezTo>
                    <a:cubicBezTo>
                      <a:pt x="606594" y="212488"/>
                      <a:pt x="603595" y="227685"/>
                      <a:pt x="600250" y="242738"/>
                    </a:cubicBezTo>
                    <a:cubicBezTo>
                      <a:pt x="596113" y="261354"/>
                      <a:pt x="595062" y="280745"/>
                      <a:pt x="589031" y="298836"/>
                    </a:cubicBezTo>
                    <a:lnTo>
                      <a:pt x="572201" y="349325"/>
                    </a:lnTo>
                    <a:lnTo>
                      <a:pt x="566592" y="366154"/>
                    </a:lnTo>
                    <a:cubicBezTo>
                      <a:pt x="564722" y="371764"/>
                      <a:pt x="561954" y="377151"/>
                      <a:pt x="560982" y="382984"/>
                    </a:cubicBezTo>
                    <a:cubicBezTo>
                      <a:pt x="557546" y="403600"/>
                      <a:pt x="554466" y="424306"/>
                      <a:pt x="549762" y="444691"/>
                    </a:cubicBezTo>
                    <a:cubicBezTo>
                      <a:pt x="546295" y="459716"/>
                      <a:pt x="542282" y="474610"/>
                      <a:pt x="538542" y="489570"/>
                    </a:cubicBezTo>
                    <a:cubicBezTo>
                      <a:pt x="536672" y="497050"/>
                      <a:pt x="535371" y="504695"/>
                      <a:pt x="532933" y="512009"/>
                    </a:cubicBezTo>
                    <a:cubicBezTo>
                      <a:pt x="524941" y="535984"/>
                      <a:pt x="514014" y="565895"/>
                      <a:pt x="510493" y="590547"/>
                    </a:cubicBezTo>
                    <a:cubicBezTo>
                      <a:pt x="508623" y="603636"/>
                      <a:pt x="506429" y="616683"/>
                      <a:pt x="504884" y="629815"/>
                    </a:cubicBezTo>
                    <a:cubicBezTo>
                      <a:pt x="502688" y="648479"/>
                      <a:pt x="501932" y="667310"/>
                      <a:pt x="499274" y="685914"/>
                    </a:cubicBezTo>
                    <a:cubicBezTo>
                      <a:pt x="498184" y="693546"/>
                      <a:pt x="494932" y="700748"/>
                      <a:pt x="493664" y="708353"/>
                    </a:cubicBezTo>
                    <a:cubicBezTo>
                      <a:pt x="489316" y="734438"/>
                      <a:pt x="490806" y="761802"/>
                      <a:pt x="482444" y="786890"/>
                    </a:cubicBezTo>
                    <a:cubicBezTo>
                      <a:pt x="478704" y="798110"/>
                      <a:pt x="476514" y="809971"/>
                      <a:pt x="471225" y="820549"/>
                    </a:cubicBezTo>
                    <a:cubicBezTo>
                      <a:pt x="467485" y="828029"/>
                      <a:pt x="463111" y="835224"/>
                      <a:pt x="460005" y="842988"/>
                    </a:cubicBezTo>
                    <a:cubicBezTo>
                      <a:pt x="459985" y="843039"/>
                      <a:pt x="445989" y="885036"/>
                      <a:pt x="443176" y="893477"/>
                    </a:cubicBezTo>
                    <a:lnTo>
                      <a:pt x="431956" y="927136"/>
                    </a:lnTo>
                    <a:cubicBezTo>
                      <a:pt x="430086" y="932746"/>
                      <a:pt x="426346" y="938052"/>
                      <a:pt x="426346" y="943965"/>
                    </a:cubicBezTo>
                    <a:lnTo>
                      <a:pt x="426346" y="9720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B4C8B9B-D3AE-BB47-99B4-A7CEC848A4A2}"/>
                  </a:ext>
                </a:extLst>
              </p:cNvPr>
              <p:cNvSpPr/>
              <p:nvPr/>
            </p:nvSpPr>
            <p:spPr>
              <a:xfrm>
                <a:off x="6935372" y="2844980"/>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629380-23E7-954B-8725-0B8FA7E64530}"/>
                  </a:ext>
                </a:extLst>
              </p:cNvPr>
              <p:cNvSpPr/>
              <p:nvPr/>
            </p:nvSpPr>
            <p:spPr>
              <a:xfrm>
                <a:off x="6935372" y="2950487"/>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19AB473-F8E4-0441-8F52-C7AE71C4D6FF}"/>
                  </a:ext>
                </a:extLst>
              </p:cNvPr>
              <p:cNvSpPr/>
              <p:nvPr/>
            </p:nvSpPr>
            <p:spPr>
              <a:xfrm>
                <a:off x="6935372" y="3017855"/>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3A98D2-5712-0D4C-84D2-6460C190CE9F}"/>
                  </a:ext>
                </a:extLst>
              </p:cNvPr>
              <p:cNvSpPr/>
              <p:nvPr/>
            </p:nvSpPr>
            <p:spPr>
              <a:xfrm>
                <a:off x="6935372" y="3119299"/>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1D6847-5372-474D-8C5B-F76B773CBA84}"/>
                  </a:ext>
                </a:extLst>
              </p:cNvPr>
              <p:cNvSpPr/>
              <p:nvPr/>
            </p:nvSpPr>
            <p:spPr>
              <a:xfrm>
                <a:off x="6935372" y="3206384"/>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890C35E-726B-D547-A4FB-6A9FE4185C89}"/>
                  </a:ext>
                </a:extLst>
              </p:cNvPr>
              <p:cNvSpPr/>
              <p:nvPr/>
            </p:nvSpPr>
            <p:spPr>
              <a:xfrm>
                <a:off x="6935372" y="3270313"/>
                <a:ext cx="548640" cy="211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C434BA4E-5F96-ED4D-80D7-86E563FEEADA}"/>
                </a:ext>
              </a:extLst>
            </p:cNvPr>
            <p:cNvCxnSpPr>
              <a:cxnSpLocks/>
            </p:cNvCxnSpPr>
            <p:nvPr/>
          </p:nvCxnSpPr>
          <p:spPr>
            <a:xfrm flipV="1">
              <a:off x="7380891" y="1464906"/>
              <a:ext cx="73536" cy="438539"/>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C4862C4C-2F51-4547-B9B1-AF5E177CA58B}"/>
                </a:ext>
              </a:extLst>
            </p:cNvPr>
            <p:cNvCxnSpPr>
              <a:cxnSpLocks/>
            </p:cNvCxnSpPr>
            <p:nvPr/>
          </p:nvCxnSpPr>
          <p:spPr>
            <a:xfrm flipV="1">
              <a:off x="7804715" y="1903445"/>
              <a:ext cx="299730" cy="287849"/>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Straight Connector 17">
              <a:extLst>
                <a:ext uri="{FF2B5EF4-FFF2-40B4-BE49-F238E27FC236}">
                  <a16:creationId xmlns:a16="http://schemas.microsoft.com/office/drawing/2014/main" id="{F8315AD3-67B4-D249-A3C4-6D906A84CE7E}"/>
                </a:ext>
              </a:extLst>
            </p:cNvPr>
            <p:cNvCxnSpPr>
              <a:cxnSpLocks/>
            </p:cNvCxnSpPr>
            <p:nvPr/>
          </p:nvCxnSpPr>
          <p:spPr>
            <a:xfrm flipH="1" flipV="1">
              <a:off x="6530532" y="1822967"/>
              <a:ext cx="276347" cy="287568"/>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9165CC9B-EC7A-EC46-9304-F5FDB4732349}"/>
                </a:ext>
              </a:extLst>
            </p:cNvPr>
            <p:cNvCxnSpPr>
              <a:cxnSpLocks/>
            </p:cNvCxnSpPr>
            <p:nvPr/>
          </p:nvCxnSpPr>
          <p:spPr>
            <a:xfrm>
              <a:off x="7763337" y="2792629"/>
              <a:ext cx="382486" cy="228939"/>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Straight Connector 19">
              <a:extLst>
                <a:ext uri="{FF2B5EF4-FFF2-40B4-BE49-F238E27FC236}">
                  <a16:creationId xmlns:a16="http://schemas.microsoft.com/office/drawing/2014/main" id="{09317031-8B3D-2F48-B503-0D2B31C77585}"/>
                </a:ext>
              </a:extLst>
            </p:cNvPr>
            <p:cNvCxnSpPr>
              <a:cxnSpLocks/>
            </p:cNvCxnSpPr>
            <p:nvPr/>
          </p:nvCxnSpPr>
          <p:spPr>
            <a:xfrm flipV="1">
              <a:off x="6235862" y="2712645"/>
              <a:ext cx="430742" cy="39786"/>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8B622870-BA88-A844-8B42-3C961AF5E352}"/>
                </a:ext>
              </a:extLst>
            </p:cNvPr>
            <p:cNvCxnSpPr>
              <a:cxnSpLocks/>
            </p:cNvCxnSpPr>
            <p:nvPr/>
          </p:nvCxnSpPr>
          <p:spPr>
            <a:xfrm flipV="1">
              <a:off x="7871835" y="2489394"/>
              <a:ext cx="475510" cy="34098"/>
            </a:xfrm>
            <a:prstGeom prst="line">
              <a:avLst/>
            </a:prstGeom>
          </p:spPr>
          <p:style>
            <a:lnRef idx="3">
              <a:schemeClr val="accent5"/>
            </a:lnRef>
            <a:fillRef idx="0">
              <a:schemeClr val="accent5"/>
            </a:fillRef>
            <a:effectRef idx="2">
              <a:schemeClr val="accent5"/>
            </a:effectRef>
            <a:fontRef idx="minor">
              <a:schemeClr val="tx1"/>
            </a:fontRef>
          </p:style>
        </p:cxnSp>
        <p:cxnSp>
          <p:nvCxnSpPr>
            <p:cNvPr id="22" name="Straight Connector 21">
              <a:extLst>
                <a:ext uri="{FF2B5EF4-FFF2-40B4-BE49-F238E27FC236}">
                  <a16:creationId xmlns:a16="http://schemas.microsoft.com/office/drawing/2014/main" id="{72432568-373D-734D-8538-1DD22B22A4FE}"/>
                </a:ext>
              </a:extLst>
            </p:cNvPr>
            <p:cNvCxnSpPr>
              <a:cxnSpLocks/>
            </p:cNvCxnSpPr>
            <p:nvPr/>
          </p:nvCxnSpPr>
          <p:spPr>
            <a:xfrm>
              <a:off x="6209958" y="2283362"/>
              <a:ext cx="426530" cy="130444"/>
            </a:xfrm>
            <a:prstGeom prst="line">
              <a:avLst/>
            </a:prstGeom>
          </p:spPr>
          <p:style>
            <a:lnRef idx="3">
              <a:schemeClr val="accent5"/>
            </a:lnRef>
            <a:fillRef idx="0">
              <a:schemeClr val="accent5"/>
            </a:fillRef>
            <a:effectRef idx="2">
              <a:schemeClr val="accent5"/>
            </a:effectRef>
            <a:fontRef idx="minor">
              <a:schemeClr val="tx1"/>
            </a:fontRef>
          </p:style>
        </p:cxnSp>
      </p:grpSp>
      <p:sp>
        <p:nvSpPr>
          <p:cNvPr id="6" name="Rectangle 5">
            <a:extLst>
              <a:ext uri="{FF2B5EF4-FFF2-40B4-BE49-F238E27FC236}">
                <a16:creationId xmlns:a16="http://schemas.microsoft.com/office/drawing/2014/main" id="{A1D1D6D6-6B63-5E46-AE6F-B0E6218EE756}"/>
              </a:ext>
            </a:extLst>
          </p:cNvPr>
          <p:cNvSpPr/>
          <p:nvPr/>
        </p:nvSpPr>
        <p:spPr>
          <a:xfrm>
            <a:off x="165316" y="1090041"/>
            <a:ext cx="6479994" cy="3662541"/>
          </a:xfrm>
          <a:prstGeom prst="rect">
            <a:avLst/>
          </a:prstGeom>
        </p:spPr>
        <p:txBody>
          <a:bodyPr wrap="square">
            <a:spAutoFit/>
          </a:bodyPr>
          <a:lstStyle/>
          <a:p>
            <a:r>
              <a:rPr lang="en-US" sz="1800" b="1" dirty="0"/>
              <a:t>Surgeons frequently lengthen “tight” muscles in persons with cerebral palsy in an attempt to improve ambulation. </a:t>
            </a:r>
            <a:r>
              <a:rPr lang="en-US" dirty="0"/>
              <a:t>For example, children who walk with excessive flexion of their knees often have their hamstrings lengthened in an effort to diminish the crouched posture, increase the efficiency of movement, and prevent the progression of deformities. Exaggerated hip flexion during walking is commonly treated by surgical lengthening of the psoas muscle at the pelvic brim. </a:t>
            </a:r>
          </a:p>
          <a:p>
            <a:endParaRPr lang="en-US" dirty="0"/>
          </a:p>
          <a:p>
            <a:r>
              <a:rPr lang="en-US" b="1" dirty="0"/>
              <a:t>Unfortunately,</a:t>
            </a:r>
            <a:r>
              <a:rPr lang="en-US" dirty="0"/>
              <a:t> the outcomes of soft-tissue procedures to correct crouch gait and other movement abnormalities in persons with neuromuscular disorders are </a:t>
            </a:r>
            <a:r>
              <a:rPr lang="en-US" b="1" dirty="0"/>
              <a:t>unpredictable and sometimes unsatisfactory</a:t>
            </a:r>
            <a:r>
              <a:rPr lang="en-US" dirty="0"/>
              <a:t>. </a:t>
            </a:r>
          </a:p>
          <a:p>
            <a:endParaRPr lang="en-US" dirty="0"/>
          </a:p>
          <a:p>
            <a:r>
              <a:rPr lang="en-US" dirty="0"/>
              <a:t>We believe that analyses of the muscle-tendon lengths during movement may help distinguish patients who have short muscles from those who do not have short muscles, and thus may </a:t>
            </a:r>
            <a:r>
              <a:rPr lang="en-US" b="1" dirty="0"/>
              <a:t>provide a more effective means to </a:t>
            </a:r>
            <a:r>
              <a:rPr lang="en-US" dirty="0"/>
              <a:t>identify candidates who would benefit from surgery</a:t>
            </a:r>
          </a:p>
        </p:txBody>
      </p:sp>
    </p:spTree>
    <p:extLst>
      <p:ext uri="{BB962C8B-B14F-4D97-AF65-F5344CB8AC3E}">
        <p14:creationId xmlns:p14="http://schemas.microsoft.com/office/powerpoint/2010/main" val="953579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A83D4A-55C9-644B-9F2A-F796E3EDC979}"/>
              </a:ext>
            </a:extLst>
          </p:cNvPr>
          <p:cNvSpPr>
            <a:spLocks noGrp="1"/>
          </p:cNvSpPr>
          <p:nvPr>
            <p:ph type="title"/>
          </p:nvPr>
        </p:nvSpPr>
        <p:spPr/>
        <p:txBody>
          <a:bodyPr/>
          <a:lstStyle/>
          <a:p>
            <a:pPr algn="ctr"/>
            <a:r>
              <a:rPr lang="en-US" dirty="0"/>
              <a:t>Key Purposes in the Intro</a:t>
            </a:r>
          </a:p>
        </p:txBody>
      </p:sp>
      <p:sp>
        <p:nvSpPr>
          <p:cNvPr id="5" name="Rectangle 4">
            <a:extLst>
              <a:ext uri="{FF2B5EF4-FFF2-40B4-BE49-F238E27FC236}">
                <a16:creationId xmlns:a16="http://schemas.microsoft.com/office/drawing/2014/main" id="{58A6E7E8-07DF-0646-B61D-564213DA34A7}"/>
              </a:ext>
            </a:extLst>
          </p:cNvPr>
          <p:cNvSpPr/>
          <p:nvPr/>
        </p:nvSpPr>
        <p:spPr>
          <a:xfrm>
            <a:off x="205367" y="4431350"/>
            <a:ext cx="8655534" cy="553998"/>
          </a:xfrm>
          <a:prstGeom prst="rect">
            <a:avLst/>
          </a:prstGeom>
        </p:spPr>
        <p:txBody>
          <a:bodyPr wrap="square">
            <a:spAutoFit/>
          </a:bodyPr>
          <a:lstStyle/>
          <a:p>
            <a:r>
              <a:rPr lang="en-US" sz="1000" dirty="0">
                <a:solidFill>
                  <a:schemeClr val="bg2"/>
                </a:solidFill>
              </a:rPr>
              <a:t>Concepts from Swales (1990 &amp; later)</a:t>
            </a:r>
          </a:p>
          <a:p>
            <a:r>
              <a:rPr lang="en-US" sz="1000" dirty="0">
                <a:solidFill>
                  <a:schemeClr val="bg2"/>
                </a:solidFill>
              </a:rPr>
              <a:t>Adapted from </a:t>
            </a:r>
            <a:r>
              <a:rPr lang="en-US" sz="1000" dirty="0">
                <a:solidFill>
                  <a:schemeClr val="bg2"/>
                </a:solidFill>
                <a:hlinkClick r:id="rId2">
                  <a:extLst>
                    <a:ext uri="{A12FA001-AC4F-418D-AE19-62706E023703}">
                      <ahyp:hlinkClr xmlns:ahyp="http://schemas.microsoft.com/office/drawing/2018/hyperlinkcolor" val="tx"/>
                    </a:ext>
                  </a:extLst>
                </a:hlinkClick>
              </a:rPr>
              <a:t>http://www.cs.tut.fi/kurssit/SGN-16006/academic_writing/cars_model_handout.pdf</a:t>
            </a:r>
            <a:endParaRPr lang="en-US" sz="1000" dirty="0">
              <a:solidFill>
                <a:schemeClr val="bg2"/>
              </a:solidFill>
            </a:endParaRPr>
          </a:p>
          <a:p>
            <a:r>
              <a:rPr lang="en-US" sz="1000" dirty="0">
                <a:solidFill>
                  <a:schemeClr val="bg2"/>
                </a:solidFill>
              </a:rPr>
              <a:t>Addition language examples from the Academic </a:t>
            </a:r>
            <a:r>
              <a:rPr lang="en-US" sz="1000" dirty="0" err="1">
                <a:solidFill>
                  <a:schemeClr val="bg2"/>
                </a:solidFill>
              </a:rPr>
              <a:t>Phrasebank</a:t>
            </a:r>
            <a:r>
              <a:rPr lang="en-US" sz="1000" dirty="0">
                <a:solidFill>
                  <a:schemeClr val="bg2"/>
                </a:solidFill>
              </a:rPr>
              <a:t> </a:t>
            </a:r>
          </a:p>
        </p:txBody>
      </p:sp>
    </p:spTree>
    <p:extLst>
      <p:ext uri="{BB962C8B-B14F-4D97-AF65-F5344CB8AC3E}">
        <p14:creationId xmlns:p14="http://schemas.microsoft.com/office/powerpoint/2010/main" val="5459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9BB5-1720-494B-AD49-03D99FA3647C}"/>
              </a:ext>
            </a:extLst>
          </p:cNvPr>
          <p:cNvSpPr>
            <a:spLocks noGrp="1"/>
          </p:cNvSpPr>
          <p:nvPr>
            <p:ph type="title"/>
          </p:nvPr>
        </p:nvSpPr>
        <p:spPr/>
        <p:txBody>
          <a:bodyPr/>
          <a:lstStyle/>
          <a:p>
            <a:r>
              <a:rPr lang="en-US" dirty="0"/>
              <a:t>Why Intros?</a:t>
            </a:r>
          </a:p>
        </p:txBody>
      </p:sp>
      <p:sp>
        <p:nvSpPr>
          <p:cNvPr id="3" name="Text Placeholder 2">
            <a:extLst>
              <a:ext uri="{FF2B5EF4-FFF2-40B4-BE49-F238E27FC236}">
                <a16:creationId xmlns:a16="http://schemas.microsoft.com/office/drawing/2014/main" id="{DF8110F8-5E77-B140-8D8E-F8FFA257B1AF}"/>
              </a:ext>
            </a:extLst>
          </p:cNvPr>
          <p:cNvSpPr>
            <a:spLocks noGrp="1"/>
          </p:cNvSpPr>
          <p:nvPr>
            <p:ph type="body" idx="1"/>
          </p:nvPr>
        </p:nvSpPr>
        <p:spPr/>
        <p:txBody>
          <a:bodyPr/>
          <a:lstStyle/>
          <a:p>
            <a:r>
              <a:rPr lang="en-US" dirty="0"/>
              <a:t>Situate your work in larger conversation</a:t>
            </a:r>
          </a:p>
          <a:p>
            <a:endParaRPr lang="en-US" dirty="0"/>
          </a:p>
          <a:p>
            <a:r>
              <a:rPr lang="en-US" dirty="0"/>
              <a:t>Acclimate the reader to your work</a:t>
            </a:r>
          </a:p>
          <a:p>
            <a:pPr lvl="1"/>
            <a:r>
              <a:rPr lang="en-US" dirty="0"/>
              <a:t>Convince the audience your paper is worth reading</a:t>
            </a:r>
          </a:p>
          <a:p>
            <a:pPr lvl="1"/>
            <a:r>
              <a:rPr lang="en-US" dirty="0"/>
              <a:t>Provide needed background to understand your study</a:t>
            </a:r>
          </a:p>
          <a:p>
            <a:pPr lvl="1"/>
            <a:endParaRPr lang="en-US" dirty="0"/>
          </a:p>
        </p:txBody>
      </p:sp>
    </p:spTree>
    <p:extLst>
      <p:ext uri="{BB962C8B-B14F-4D97-AF65-F5344CB8AC3E}">
        <p14:creationId xmlns:p14="http://schemas.microsoft.com/office/powerpoint/2010/main" val="1199744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B173-35DC-2C47-AA6B-E57D55DBBD01}"/>
              </a:ext>
            </a:extLst>
          </p:cNvPr>
          <p:cNvSpPr>
            <a:spLocks noGrp="1"/>
          </p:cNvSpPr>
          <p:nvPr>
            <p:ph type="title"/>
          </p:nvPr>
        </p:nvSpPr>
        <p:spPr/>
        <p:txBody>
          <a:bodyPr/>
          <a:lstStyle/>
          <a:p>
            <a:r>
              <a:rPr lang="en-US" dirty="0"/>
              <a:t>Break it Down: </a:t>
            </a:r>
            <a:br>
              <a:rPr lang="en-US" dirty="0"/>
            </a:br>
            <a:r>
              <a:rPr lang="en-US" dirty="0"/>
              <a:t>Key purposes- Moves &amp; Steps</a:t>
            </a:r>
          </a:p>
        </p:txBody>
      </p:sp>
      <p:sp>
        <p:nvSpPr>
          <p:cNvPr id="3" name="Text Placeholder 2">
            <a:extLst>
              <a:ext uri="{FF2B5EF4-FFF2-40B4-BE49-F238E27FC236}">
                <a16:creationId xmlns:a16="http://schemas.microsoft.com/office/drawing/2014/main" id="{56191BDD-1FB3-1043-BA34-D555F7330843}"/>
              </a:ext>
            </a:extLst>
          </p:cNvPr>
          <p:cNvSpPr>
            <a:spLocks noGrp="1"/>
          </p:cNvSpPr>
          <p:nvPr>
            <p:ph type="body" idx="1"/>
          </p:nvPr>
        </p:nvSpPr>
        <p:spPr>
          <a:xfrm>
            <a:off x="105103" y="1422400"/>
            <a:ext cx="8860597" cy="1149350"/>
          </a:xfrm>
        </p:spPr>
        <p:txBody>
          <a:bodyPr/>
          <a:lstStyle/>
          <a:p>
            <a:r>
              <a:rPr lang="en-US" dirty="0"/>
              <a:t>Moves- key purposes you need to achieve (goals)</a:t>
            </a:r>
          </a:p>
          <a:p>
            <a:r>
              <a:rPr lang="en-US" dirty="0"/>
              <a:t>Steps- how you get there/accomplish these purposes (strategies)</a:t>
            </a:r>
          </a:p>
          <a:p>
            <a:endParaRPr lang="en-US" dirty="0"/>
          </a:p>
          <a:p>
            <a:endParaRPr lang="en-US" dirty="0"/>
          </a:p>
        </p:txBody>
      </p:sp>
      <p:sp>
        <p:nvSpPr>
          <p:cNvPr id="4" name="TextBox 3">
            <a:extLst>
              <a:ext uri="{FF2B5EF4-FFF2-40B4-BE49-F238E27FC236}">
                <a16:creationId xmlns:a16="http://schemas.microsoft.com/office/drawing/2014/main" id="{31EEF586-99AC-9F41-ABDF-D7D260FB82A1}"/>
              </a:ext>
            </a:extLst>
          </p:cNvPr>
          <p:cNvSpPr txBox="1"/>
          <p:nvPr/>
        </p:nvSpPr>
        <p:spPr>
          <a:xfrm>
            <a:off x="2166371" y="2308268"/>
            <a:ext cx="821028"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Move A</a:t>
            </a:r>
          </a:p>
        </p:txBody>
      </p:sp>
      <p:sp>
        <p:nvSpPr>
          <p:cNvPr id="5" name="TextBox 4">
            <a:extLst>
              <a:ext uri="{FF2B5EF4-FFF2-40B4-BE49-F238E27FC236}">
                <a16:creationId xmlns:a16="http://schemas.microsoft.com/office/drawing/2014/main" id="{33172F0B-E75F-FB48-A456-1621C0B294F5}"/>
              </a:ext>
            </a:extLst>
          </p:cNvPr>
          <p:cNvSpPr txBox="1"/>
          <p:nvPr/>
        </p:nvSpPr>
        <p:spPr>
          <a:xfrm>
            <a:off x="1031251" y="3202250"/>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Step A1</a:t>
            </a:r>
          </a:p>
        </p:txBody>
      </p:sp>
      <p:sp>
        <p:nvSpPr>
          <p:cNvPr id="6" name="TextBox 5">
            <a:extLst>
              <a:ext uri="{FF2B5EF4-FFF2-40B4-BE49-F238E27FC236}">
                <a16:creationId xmlns:a16="http://schemas.microsoft.com/office/drawing/2014/main" id="{A636B6C8-613F-9C47-A408-26D3CF9D7884}"/>
              </a:ext>
            </a:extLst>
          </p:cNvPr>
          <p:cNvSpPr txBox="1"/>
          <p:nvPr/>
        </p:nvSpPr>
        <p:spPr>
          <a:xfrm>
            <a:off x="2151143" y="3202250"/>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Step A2</a:t>
            </a:r>
          </a:p>
        </p:txBody>
      </p:sp>
      <p:sp>
        <p:nvSpPr>
          <p:cNvPr id="7" name="TextBox 6">
            <a:extLst>
              <a:ext uri="{FF2B5EF4-FFF2-40B4-BE49-F238E27FC236}">
                <a16:creationId xmlns:a16="http://schemas.microsoft.com/office/drawing/2014/main" id="{17A730AF-6D1A-4E42-AF7A-2A637826BFEB}"/>
              </a:ext>
            </a:extLst>
          </p:cNvPr>
          <p:cNvSpPr txBox="1"/>
          <p:nvPr/>
        </p:nvSpPr>
        <p:spPr>
          <a:xfrm>
            <a:off x="3136663" y="3202250"/>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Step A3</a:t>
            </a:r>
          </a:p>
        </p:txBody>
      </p:sp>
      <p:cxnSp>
        <p:nvCxnSpPr>
          <p:cNvPr id="9" name="Straight Connector 8">
            <a:extLst>
              <a:ext uri="{FF2B5EF4-FFF2-40B4-BE49-F238E27FC236}">
                <a16:creationId xmlns:a16="http://schemas.microsoft.com/office/drawing/2014/main" id="{AFD7BA43-CCC5-964D-8B6F-23A5118C3AA8}"/>
              </a:ext>
            </a:extLst>
          </p:cNvPr>
          <p:cNvCxnSpPr>
            <a:endCxn id="5" idx="0"/>
          </p:cNvCxnSpPr>
          <p:nvPr/>
        </p:nvCxnSpPr>
        <p:spPr>
          <a:xfrm flipH="1">
            <a:off x="1456994" y="2708347"/>
            <a:ext cx="844544" cy="493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7585AC9-B75D-5747-8410-ED476E983F1E}"/>
              </a:ext>
            </a:extLst>
          </p:cNvPr>
          <p:cNvCxnSpPr>
            <a:cxnSpLocks/>
            <a:stCxn id="4" idx="2"/>
            <a:endCxn id="6" idx="0"/>
          </p:cNvCxnSpPr>
          <p:nvPr/>
        </p:nvCxnSpPr>
        <p:spPr>
          <a:xfrm>
            <a:off x="2576885" y="2708347"/>
            <a:ext cx="1" cy="493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1428E87-96CE-CF45-91F7-6944D8655FD9}"/>
              </a:ext>
            </a:extLst>
          </p:cNvPr>
          <p:cNvCxnSpPr>
            <a:cxnSpLocks/>
            <a:endCxn id="7" idx="0"/>
          </p:cNvCxnSpPr>
          <p:nvPr/>
        </p:nvCxnSpPr>
        <p:spPr>
          <a:xfrm>
            <a:off x="2840018" y="2689983"/>
            <a:ext cx="722388" cy="512267"/>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69C6D0E-CA1D-6B46-962C-5B30F559B1F6}"/>
              </a:ext>
            </a:extLst>
          </p:cNvPr>
          <p:cNvSpPr txBox="1"/>
          <p:nvPr/>
        </p:nvSpPr>
        <p:spPr>
          <a:xfrm>
            <a:off x="5625742" y="2289904"/>
            <a:ext cx="821028" cy="400079"/>
          </a:xfrm>
          <a:prstGeom prst="rect">
            <a:avLst/>
          </a:prstGeom>
          <a:noFill/>
          <a:ln>
            <a:noFill/>
          </a:ln>
        </p:spPr>
        <p:txBody>
          <a:bodyPr spcFirstLastPara="1" wrap="none" lIns="91425" tIns="91425" rIns="91425" bIns="91425" rtlCol="0" anchor="b" anchorCtr="0">
            <a:spAutoFit/>
          </a:bodyPr>
          <a:lstStyle/>
          <a:p>
            <a:pPr algn="r"/>
            <a:r>
              <a:rPr lang="en-US" b="1" dirty="0">
                <a:solidFill>
                  <a:schemeClr val="accent2"/>
                </a:solidFill>
              </a:rPr>
              <a:t>Move B</a:t>
            </a:r>
          </a:p>
        </p:txBody>
      </p:sp>
      <p:sp>
        <p:nvSpPr>
          <p:cNvPr id="17" name="TextBox 16">
            <a:extLst>
              <a:ext uri="{FF2B5EF4-FFF2-40B4-BE49-F238E27FC236}">
                <a16:creationId xmlns:a16="http://schemas.microsoft.com/office/drawing/2014/main" id="{51E5D446-C65B-7C45-9058-85F203D19C12}"/>
              </a:ext>
            </a:extLst>
          </p:cNvPr>
          <p:cNvSpPr txBox="1"/>
          <p:nvPr/>
        </p:nvSpPr>
        <p:spPr>
          <a:xfrm>
            <a:off x="4490622" y="3183886"/>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chemeClr val="accent2"/>
                </a:solidFill>
              </a:rPr>
              <a:t>Step B1</a:t>
            </a:r>
          </a:p>
        </p:txBody>
      </p:sp>
      <p:sp>
        <p:nvSpPr>
          <p:cNvPr id="18" name="TextBox 17">
            <a:extLst>
              <a:ext uri="{FF2B5EF4-FFF2-40B4-BE49-F238E27FC236}">
                <a16:creationId xmlns:a16="http://schemas.microsoft.com/office/drawing/2014/main" id="{5397B249-BE6A-F54F-B07B-2530639A1F81}"/>
              </a:ext>
            </a:extLst>
          </p:cNvPr>
          <p:cNvSpPr txBox="1"/>
          <p:nvPr/>
        </p:nvSpPr>
        <p:spPr>
          <a:xfrm>
            <a:off x="5610514" y="3183886"/>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chemeClr val="accent2"/>
                </a:solidFill>
              </a:rPr>
              <a:t>Step B2</a:t>
            </a:r>
          </a:p>
        </p:txBody>
      </p:sp>
      <p:sp>
        <p:nvSpPr>
          <p:cNvPr id="19" name="TextBox 18">
            <a:extLst>
              <a:ext uri="{FF2B5EF4-FFF2-40B4-BE49-F238E27FC236}">
                <a16:creationId xmlns:a16="http://schemas.microsoft.com/office/drawing/2014/main" id="{DCD67592-04BF-B44B-9008-3E2986416B62}"/>
              </a:ext>
            </a:extLst>
          </p:cNvPr>
          <p:cNvSpPr txBox="1"/>
          <p:nvPr/>
        </p:nvSpPr>
        <p:spPr>
          <a:xfrm>
            <a:off x="6596034" y="3183886"/>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chemeClr val="accent2"/>
                </a:solidFill>
              </a:rPr>
              <a:t>Step B3</a:t>
            </a:r>
          </a:p>
        </p:txBody>
      </p:sp>
      <p:cxnSp>
        <p:nvCxnSpPr>
          <p:cNvPr id="20" name="Straight Connector 19">
            <a:extLst>
              <a:ext uri="{FF2B5EF4-FFF2-40B4-BE49-F238E27FC236}">
                <a16:creationId xmlns:a16="http://schemas.microsoft.com/office/drawing/2014/main" id="{DE168CED-750F-9F4E-ADC6-0C9E2528D163}"/>
              </a:ext>
            </a:extLst>
          </p:cNvPr>
          <p:cNvCxnSpPr>
            <a:endCxn id="17" idx="0"/>
          </p:cNvCxnSpPr>
          <p:nvPr/>
        </p:nvCxnSpPr>
        <p:spPr>
          <a:xfrm flipH="1">
            <a:off x="4916365" y="2689983"/>
            <a:ext cx="844544" cy="49390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E488709-8C06-3746-9617-B17F55AAA967}"/>
              </a:ext>
            </a:extLst>
          </p:cNvPr>
          <p:cNvCxnSpPr>
            <a:cxnSpLocks/>
            <a:stCxn id="16" idx="2"/>
            <a:endCxn id="18" idx="0"/>
          </p:cNvCxnSpPr>
          <p:nvPr/>
        </p:nvCxnSpPr>
        <p:spPr>
          <a:xfrm>
            <a:off x="6036256" y="2689983"/>
            <a:ext cx="1" cy="49390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0C5EF4D-25B7-D842-B8FA-583C3B4D0F03}"/>
              </a:ext>
            </a:extLst>
          </p:cNvPr>
          <p:cNvCxnSpPr>
            <a:cxnSpLocks/>
            <a:endCxn id="19" idx="0"/>
          </p:cNvCxnSpPr>
          <p:nvPr/>
        </p:nvCxnSpPr>
        <p:spPr>
          <a:xfrm>
            <a:off x="6299389" y="2671619"/>
            <a:ext cx="722388" cy="512267"/>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33D00DA-A8DD-A742-9173-BAE575EEE5BE}"/>
              </a:ext>
            </a:extLst>
          </p:cNvPr>
          <p:cNvCxnSpPr>
            <a:cxnSpLocks/>
          </p:cNvCxnSpPr>
          <p:nvPr/>
        </p:nvCxnSpPr>
        <p:spPr>
          <a:xfrm>
            <a:off x="1456994" y="4805082"/>
            <a:ext cx="64319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Icon&#10;&#10;Description automatically generated with medium confidence">
            <a:extLst>
              <a:ext uri="{FF2B5EF4-FFF2-40B4-BE49-F238E27FC236}">
                <a16:creationId xmlns:a16="http://schemas.microsoft.com/office/drawing/2014/main" id="{2B9BDDE5-2C95-A14C-B2FF-73DA4F8C4B72}"/>
              </a:ext>
            </a:extLst>
          </p:cNvPr>
          <p:cNvPicPr>
            <a:picLocks noChangeAspect="1"/>
          </p:cNvPicPr>
          <p:nvPr/>
        </p:nvPicPr>
        <p:blipFill>
          <a:blip r:embed="rId3"/>
          <a:stretch>
            <a:fillRect/>
          </a:stretch>
        </p:blipFill>
        <p:spPr>
          <a:xfrm flipH="1">
            <a:off x="681703" y="4232829"/>
            <a:ext cx="775290" cy="527669"/>
          </a:xfrm>
          <a:prstGeom prst="rect">
            <a:avLst/>
          </a:prstGeom>
        </p:spPr>
      </p:pic>
      <p:sp>
        <p:nvSpPr>
          <p:cNvPr id="26" name="TextBox 25">
            <a:extLst>
              <a:ext uri="{FF2B5EF4-FFF2-40B4-BE49-F238E27FC236}">
                <a16:creationId xmlns:a16="http://schemas.microsoft.com/office/drawing/2014/main" id="{875BE50B-7D8A-2945-8C10-24FC7AD8F106}"/>
              </a:ext>
            </a:extLst>
          </p:cNvPr>
          <p:cNvSpPr txBox="1"/>
          <p:nvPr/>
        </p:nvSpPr>
        <p:spPr>
          <a:xfrm>
            <a:off x="2301538" y="3974542"/>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Step A2</a:t>
            </a:r>
          </a:p>
        </p:txBody>
      </p:sp>
      <p:sp>
        <p:nvSpPr>
          <p:cNvPr id="27" name="TextBox 26">
            <a:extLst>
              <a:ext uri="{FF2B5EF4-FFF2-40B4-BE49-F238E27FC236}">
                <a16:creationId xmlns:a16="http://schemas.microsoft.com/office/drawing/2014/main" id="{C9E51EB9-ED69-6E4A-9BA8-B2A6821EFE0C}"/>
              </a:ext>
            </a:extLst>
          </p:cNvPr>
          <p:cNvSpPr txBox="1"/>
          <p:nvPr/>
        </p:nvSpPr>
        <p:spPr>
          <a:xfrm>
            <a:off x="6170291" y="3877828"/>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Step A2</a:t>
            </a:r>
          </a:p>
        </p:txBody>
      </p:sp>
      <p:sp>
        <p:nvSpPr>
          <p:cNvPr id="28" name="TextBox 27">
            <a:extLst>
              <a:ext uri="{FF2B5EF4-FFF2-40B4-BE49-F238E27FC236}">
                <a16:creationId xmlns:a16="http://schemas.microsoft.com/office/drawing/2014/main" id="{52253411-F5FE-E140-BC46-006BF0FC63EC}"/>
              </a:ext>
            </a:extLst>
          </p:cNvPr>
          <p:cNvSpPr txBox="1"/>
          <p:nvPr/>
        </p:nvSpPr>
        <p:spPr>
          <a:xfrm>
            <a:off x="4235914" y="4268334"/>
            <a:ext cx="851485"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Step A1</a:t>
            </a:r>
          </a:p>
        </p:txBody>
      </p:sp>
      <p:sp>
        <p:nvSpPr>
          <p:cNvPr id="29" name="TextBox 28">
            <a:extLst>
              <a:ext uri="{FF2B5EF4-FFF2-40B4-BE49-F238E27FC236}">
                <a16:creationId xmlns:a16="http://schemas.microsoft.com/office/drawing/2014/main" id="{ACE55D82-2458-8D43-B023-82C5A00D519C}"/>
              </a:ext>
            </a:extLst>
          </p:cNvPr>
          <p:cNvSpPr txBox="1"/>
          <p:nvPr/>
        </p:nvSpPr>
        <p:spPr>
          <a:xfrm>
            <a:off x="7478427" y="4805082"/>
            <a:ext cx="821028"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Move A</a:t>
            </a:r>
          </a:p>
        </p:txBody>
      </p:sp>
    </p:spTree>
    <p:extLst>
      <p:ext uri="{BB962C8B-B14F-4D97-AF65-F5344CB8AC3E}">
        <p14:creationId xmlns:p14="http://schemas.microsoft.com/office/powerpoint/2010/main" val="219459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57 0.02192 C 0.02656 0.01945 0.03056 0.01698 0.03472 0.01513 C 0.03819 0.01328 0.04184 0.01173 0.04531 0.0105 L 0.05608 0.00556 L 0.06129 0.0034 C 0.06302 0.00278 0.06476 0.00186 0.06649 0.00124 C 0.06892 0.00031 0.07135 -0.0003 0.07379 -0.00123 C 0.07951 -0.00277 0.08542 -0.00401 0.09132 -0.00555 C 0.09427 -0.00648 0.09722 -0.0074 0.10017 -0.00802 C 0.10434 -0.00895 0.10833 -0.00926 0.1125 -0.01018 C 0.11545 -0.0108 0.1184 -0.01203 0.12135 -0.01265 C 0.12552 -0.01358 0.12969 -0.01388 0.13368 -0.01512 C 0.13958 -0.01605 0.14566 -0.01759 0.15139 -0.01944 C 0.15382 -0.02037 0.15608 -0.02129 0.15851 -0.02191 C 0.16198 -0.02284 0.16563 -0.02314 0.1691 -0.02407 C 0.18819 -0.0287 0.16667 -0.02438 0.19045 -0.0287 C 0.20156 -0.02808 0.21267 -0.02839 0.22379 -0.02654 C 0.2276 -0.02561 0.2309 -0.02345 0.23438 -0.02191 L 0.23976 -0.01944 C 0.24167 -0.01882 0.24323 -0.0179 0.24514 -0.01728 C 0.25399 -0.01419 0.24983 -0.01605 0.25764 -0.01265 C 0.25938 -0.01111 0.26094 -0.00926 0.26285 -0.00802 C 0.26944 -0.0037 0.26701 -0.00864 0.27153 -0.00123 C 0.27292 0.00124 0.27379 0.00371 0.27517 0.00556 C 0.27778 0.00988 0.28108 0.01358 0.28403 0.01729 C 0.28524 0.01883 0.28663 0.02007 0.2875 0.02192 C 0.28872 0.02408 0.28941 0.02716 0.29115 0.02871 C 0.29254 0.03025 0.29462 0.03025 0.29635 0.03087 C 0.36736 0.02747 0.32135 0.03179 0.35469 0.02655 C 0.36406 0.0247 0.37344 0.02408 0.38299 0.02192 C 0.38542 0.0213 0.3875 0.02037 0.38993 0.01945 C 0.40747 0.02007 0.44618 0.01605 0.47135 0.02408 C 0.47326 0.0247 0.47483 0.02562 0.47674 0.02655 C 0.49167 0.02007 0.46892 0.03179 0.48524 0.0105 C 0.50104 -0.00987 0.47465 0.025 0.49271 -0.00123 C 0.49583 -0.00586 0.49965 -0.01018 0.50295 -0.01512 C 0.50434 -0.01635 0.50504 -0.01882 0.5066 -0.01944 C 0.53194 -0.03055 0.50573 -0.01944 0.52413 -0.02654 C 0.52622 -0.02716 0.52795 -0.02808 0.52951 -0.0287 C 0.53194 -0.02963 0.5342 -0.02993 0.53663 -0.03086 C 0.53854 -0.03179 0.5401 -0.03271 0.54219 -0.03333 C 0.54635 -0.03456 0.56094 -0.03703 0.5651 -0.03765 L 0.64288 -0.03549 C 0.64583 -0.03549 0.64879 -0.03456 0.65156 -0.03333 C 0.65347 -0.0324 0.65504 -0.02993 0.65694 -0.0287 C 0.65868 -0.02747 0.66059 -0.02747 0.66233 -0.02654 C 0.66424 -0.0253 0.66563 -0.02314 0.66754 -0.02191 C 0.66927 -0.02067 0.67118 -0.02037 0.67274 -0.01944 C 0.68455 -0.01203 0.67049 -0.01605 0.68872 -0.01018 C 0.69115 -0.00956 0.6934 -0.00895 0.69583 -0.00802 C 0.69931 -0.00648 0.70642 -0.00339 0.70642 -0.00308 C 0.70764 -0.00185 0.70868 -0.0003 0.71007 0.00124 C 0.71163 0.00309 0.71406 0.0034 0.71528 0.00556 C 0.71719 0.00988 0.71754 0.01513 0.71875 0.01945 C 0.71927 0.02192 0.71927 0.0247 0.72049 0.02655 L 0.72604 0.03365 " pathEditMode="relative" rAng="0" ptsTypes="AAAAAAAAAAAAAAAAAAAAAAAAAAAAAAAAAAAAAAAAAAAAAAAAAAAAAAAA">
                                      <p:cBhvr>
                                        <p:cTn id="6" dur="2500" fill="hold"/>
                                        <p:tgtEl>
                                          <p:spTgt spid="25"/>
                                        </p:tgtEl>
                                        <p:attrNameLst>
                                          <p:attrName>ppt_x</p:attrName>
                                          <p:attrName>ppt_y</p:attrName>
                                        </p:attrNameLst>
                                      </p:cBhvr>
                                      <p:rCtr x="35174" y="-2407"/>
                                    </p:animMotion>
                                  </p:childTnLst>
                                </p:cTn>
                              </p:par>
                            </p:childTnLst>
                          </p:cTn>
                        </p:par>
                        <p:par>
                          <p:cTn id="7" fill="hold">
                            <p:stCondLst>
                              <p:cond delay="2500"/>
                            </p:stCondLst>
                            <p:childTnLst>
                              <p:par>
                                <p:cTn id="8" presetID="10"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6072-C029-5946-97EF-B4E6E15D9D2E}"/>
              </a:ext>
            </a:extLst>
          </p:cNvPr>
          <p:cNvSpPr>
            <a:spLocks noGrp="1"/>
          </p:cNvSpPr>
          <p:nvPr>
            <p:ph type="title"/>
          </p:nvPr>
        </p:nvSpPr>
        <p:spPr/>
        <p:txBody>
          <a:bodyPr/>
          <a:lstStyle/>
          <a:p>
            <a:r>
              <a:rPr lang="en-US" dirty="0"/>
              <a:t>Moves &amp; Steps</a:t>
            </a:r>
          </a:p>
        </p:txBody>
      </p:sp>
      <p:sp>
        <p:nvSpPr>
          <p:cNvPr id="3" name="Text Placeholder 2">
            <a:extLst>
              <a:ext uri="{FF2B5EF4-FFF2-40B4-BE49-F238E27FC236}">
                <a16:creationId xmlns:a16="http://schemas.microsoft.com/office/drawing/2014/main" id="{A9A580E5-E6FC-E74C-9B1B-481135D1333D}"/>
              </a:ext>
            </a:extLst>
          </p:cNvPr>
          <p:cNvSpPr>
            <a:spLocks noGrp="1"/>
          </p:cNvSpPr>
          <p:nvPr>
            <p:ph type="body" idx="1"/>
          </p:nvPr>
        </p:nvSpPr>
        <p:spPr/>
        <p:txBody>
          <a:bodyPr/>
          <a:lstStyle/>
          <a:p>
            <a:r>
              <a:rPr lang="en-US" dirty="0"/>
              <a:t>are not necessarily sequential</a:t>
            </a:r>
          </a:p>
          <a:p>
            <a:r>
              <a:rPr lang="en-US" dirty="0"/>
              <a:t>may be cyclical</a:t>
            </a:r>
          </a:p>
          <a:p>
            <a:r>
              <a:rPr lang="en-US" dirty="0"/>
              <a:t>may be very common or optional</a:t>
            </a:r>
          </a:p>
          <a:p>
            <a:endParaRPr lang="en-US" dirty="0"/>
          </a:p>
          <a:p>
            <a:pPr>
              <a:spcBef>
                <a:spcPts val="600"/>
              </a:spcBef>
            </a:pPr>
            <a:r>
              <a:rPr lang="en-US" dirty="0"/>
              <a:t>Prevalence and order may vary by context</a:t>
            </a:r>
          </a:p>
          <a:p>
            <a:pPr lvl="2">
              <a:spcBef>
                <a:spcPts val="100"/>
              </a:spcBef>
            </a:pPr>
            <a:r>
              <a:rPr lang="en-US" dirty="0"/>
              <a:t>Type of paper/work (ex. experimental, modelling, </a:t>
            </a:r>
            <a:r>
              <a:rPr lang="en-US" dirty="0" err="1"/>
              <a:t>etc</a:t>
            </a:r>
            <a:r>
              <a:rPr lang="en-US" dirty="0"/>
              <a:t>)</a:t>
            </a:r>
          </a:p>
          <a:p>
            <a:pPr lvl="2">
              <a:spcBef>
                <a:spcPts val="100"/>
              </a:spcBef>
            </a:pPr>
            <a:r>
              <a:rPr lang="en-US" dirty="0"/>
              <a:t>Publication venue</a:t>
            </a:r>
          </a:p>
          <a:p>
            <a:pPr lvl="2">
              <a:spcBef>
                <a:spcPts val="100"/>
              </a:spcBef>
            </a:pPr>
            <a:r>
              <a:rPr lang="en-US" dirty="0"/>
              <a:t>Discipline </a:t>
            </a:r>
          </a:p>
          <a:p>
            <a:pPr lvl="2">
              <a:spcBef>
                <a:spcPts val="100"/>
              </a:spcBef>
            </a:pPr>
            <a:endParaRPr lang="en-US" dirty="0"/>
          </a:p>
          <a:p>
            <a:pPr>
              <a:spcBef>
                <a:spcPts val="100"/>
              </a:spcBef>
            </a:pPr>
            <a:r>
              <a:rPr lang="en-US" dirty="0"/>
              <a:t>Things we tend to &amp; readers often expect to see in intros</a:t>
            </a:r>
          </a:p>
        </p:txBody>
      </p:sp>
    </p:spTree>
    <p:extLst>
      <p:ext uri="{BB962C8B-B14F-4D97-AF65-F5344CB8AC3E}">
        <p14:creationId xmlns:p14="http://schemas.microsoft.com/office/powerpoint/2010/main" val="840865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E03B37-E5B2-CD46-9092-B9F5DF22CF30}"/>
              </a:ext>
            </a:extLst>
          </p:cNvPr>
          <p:cNvSpPr>
            <a:spLocks noGrp="1"/>
          </p:cNvSpPr>
          <p:nvPr>
            <p:ph type="title"/>
          </p:nvPr>
        </p:nvSpPr>
        <p:spPr/>
        <p:txBody>
          <a:bodyPr/>
          <a:lstStyle/>
          <a:p>
            <a:pPr algn="ctr"/>
            <a:r>
              <a:rPr lang="en-US" i="0" dirty="0"/>
              <a:t>Move 1: </a:t>
            </a:r>
            <a:br>
              <a:rPr lang="en-US" i="0" dirty="0"/>
            </a:br>
            <a:r>
              <a:rPr lang="en-US" dirty="0"/>
              <a:t>Establishing a Territory</a:t>
            </a:r>
            <a:br>
              <a:rPr lang="en-US" dirty="0"/>
            </a:br>
            <a:r>
              <a:rPr lang="en-US" dirty="0"/>
              <a:t>(context/situation)</a:t>
            </a:r>
          </a:p>
        </p:txBody>
      </p:sp>
    </p:spTree>
    <p:extLst>
      <p:ext uri="{BB962C8B-B14F-4D97-AF65-F5344CB8AC3E}">
        <p14:creationId xmlns:p14="http://schemas.microsoft.com/office/powerpoint/2010/main" val="3511240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1- establish a territory</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r>
              <a:rPr lang="en-US" dirty="0"/>
              <a:t>Demonstrate relevance</a:t>
            </a:r>
          </a:p>
          <a:p>
            <a:r>
              <a:rPr lang="en-US" dirty="0"/>
              <a:t>Help the audience understand the topic &amp; follow your work</a:t>
            </a:r>
          </a:p>
          <a:p>
            <a:r>
              <a:rPr lang="en-US" dirty="0"/>
              <a:t>Bigger picture</a:t>
            </a:r>
          </a:p>
          <a:p>
            <a:r>
              <a:rPr lang="en-US" dirty="0"/>
              <a:t>Meet the audience</a:t>
            </a:r>
          </a:p>
          <a:p>
            <a:endParaRPr lang="en-US" dirty="0"/>
          </a:p>
        </p:txBody>
      </p:sp>
    </p:spTree>
    <p:extLst>
      <p:ext uri="{BB962C8B-B14F-4D97-AF65-F5344CB8AC3E}">
        <p14:creationId xmlns:p14="http://schemas.microsoft.com/office/powerpoint/2010/main" val="3629639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1- establish a territory</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1: Claiming Centrality</a:t>
            </a:r>
          </a:p>
          <a:p>
            <a:r>
              <a:rPr lang="en-US" dirty="0"/>
              <a:t>State that the research is useful, relevant, important, worth investigating</a:t>
            </a:r>
          </a:p>
          <a:p>
            <a:r>
              <a:rPr lang="en-US" dirty="0"/>
              <a:t>Part of a significant research area</a:t>
            </a:r>
          </a:p>
          <a:p>
            <a:r>
              <a:rPr lang="en-US" dirty="0"/>
              <a:t>Often in a topic sentence</a:t>
            </a:r>
          </a:p>
          <a:p>
            <a:endParaRPr lang="en-US" dirty="0"/>
          </a:p>
          <a:p>
            <a:pPr marL="76200" indent="0">
              <a:buNone/>
            </a:pPr>
            <a:r>
              <a:rPr lang="en-US" b="1" dirty="0"/>
              <a:t>Language</a:t>
            </a:r>
          </a:p>
          <a:p>
            <a:r>
              <a:rPr lang="en-US" dirty="0"/>
              <a:t>Has been studied extensively, increasingly interested in, long-standing, central issue</a:t>
            </a:r>
          </a:p>
          <a:p>
            <a:endParaRPr lang="en-US" dirty="0"/>
          </a:p>
        </p:txBody>
      </p:sp>
    </p:spTree>
    <p:extLst>
      <p:ext uri="{BB962C8B-B14F-4D97-AF65-F5344CB8AC3E}">
        <p14:creationId xmlns:p14="http://schemas.microsoft.com/office/powerpoint/2010/main" val="140775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5A9C-0D25-EE4E-AD57-DAEC694049F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57E9D41-0773-7444-8710-16D3FB83C96D}"/>
              </a:ext>
            </a:extLst>
          </p:cNvPr>
          <p:cNvSpPr>
            <a:spLocks noGrp="1"/>
          </p:cNvSpPr>
          <p:nvPr>
            <p:ph type="body" idx="1"/>
          </p:nvPr>
        </p:nvSpPr>
        <p:spPr/>
        <p:txBody>
          <a:bodyPr/>
          <a:lstStyle/>
          <a:p>
            <a:r>
              <a:rPr lang="en-US" dirty="0"/>
              <a:t>A key aspect of X is…</a:t>
            </a:r>
          </a:p>
          <a:p>
            <a:r>
              <a:rPr lang="en-US" dirty="0"/>
              <a:t>A primary concern of X is…</a:t>
            </a:r>
          </a:p>
          <a:p>
            <a:r>
              <a:rPr lang="en-US" dirty="0"/>
              <a:t>Studies on X represent a growing field</a:t>
            </a:r>
          </a:p>
          <a:p>
            <a:endParaRPr lang="en-US" dirty="0"/>
          </a:p>
          <a:p>
            <a:r>
              <a:rPr lang="en-US" dirty="0"/>
              <a:t>X plays a key/vital/essential role in …</a:t>
            </a:r>
          </a:p>
          <a:p>
            <a:r>
              <a:rPr lang="en-US" dirty="0"/>
              <a:t>X is a key part of/ issue in/ factor in/ element of/ mechanism for…</a:t>
            </a:r>
          </a:p>
          <a:p>
            <a:endParaRPr lang="en-US" dirty="0"/>
          </a:p>
        </p:txBody>
      </p:sp>
      <p:sp>
        <p:nvSpPr>
          <p:cNvPr id="6" name="TextBox 5">
            <a:extLst>
              <a:ext uri="{FF2B5EF4-FFF2-40B4-BE49-F238E27FC236}">
                <a16:creationId xmlns:a16="http://schemas.microsoft.com/office/drawing/2014/main" id="{AEB3487E-56EF-0F44-88BF-5CC262C97481}"/>
              </a:ext>
            </a:extLst>
          </p:cNvPr>
          <p:cNvSpPr txBox="1"/>
          <p:nvPr/>
        </p:nvSpPr>
        <p:spPr>
          <a:xfrm>
            <a:off x="654200" y="4398210"/>
            <a:ext cx="3199885" cy="400079"/>
          </a:xfrm>
          <a:prstGeom prst="rect">
            <a:avLst/>
          </a:prstGeom>
          <a:noFill/>
          <a:ln>
            <a:noFill/>
          </a:ln>
        </p:spPr>
        <p:txBody>
          <a:bodyPr spcFirstLastPara="1" wrap="none" lIns="91425" tIns="91425" rIns="91425" bIns="91425" rtlCol="0" anchor="b" anchorCtr="0">
            <a:spAutoFit/>
          </a:bodyPr>
          <a:lstStyle/>
          <a:p>
            <a:pPr algn="r"/>
            <a:r>
              <a:rPr lang="en-US" b="1" dirty="0"/>
              <a:t>See academic </a:t>
            </a:r>
            <a:r>
              <a:rPr lang="en-US" b="1" dirty="0" err="1"/>
              <a:t>phrasebank</a:t>
            </a:r>
            <a:r>
              <a:rPr lang="en-US" b="1" dirty="0"/>
              <a:t> for more</a:t>
            </a:r>
          </a:p>
        </p:txBody>
      </p:sp>
    </p:spTree>
    <p:extLst>
      <p:ext uri="{BB962C8B-B14F-4D97-AF65-F5344CB8AC3E}">
        <p14:creationId xmlns:p14="http://schemas.microsoft.com/office/powerpoint/2010/main" val="2880693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158D-8A36-3E4E-9115-9E12604D1AA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7C2B7D7-B32E-134D-BA61-AABFB10ABCF2}"/>
              </a:ext>
            </a:extLst>
          </p:cNvPr>
          <p:cNvSpPr>
            <a:spLocks noGrp="1"/>
          </p:cNvSpPr>
          <p:nvPr>
            <p:ph type="body" idx="1"/>
          </p:nvPr>
        </p:nvSpPr>
        <p:spPr/>
        <p:txBody>
          <a:bodyPr/>
          <a:lstStyle/>
          <a:p>
            <a:r>
              <a:rPr lang="en-US" dirty="0"/>
              <a:t>THE UBIQUITOUS use of light-emitting diodes (LED) for lighting purposes has motivated researchers to consider visible light communications (VLC) technology in future developments of indoor wireless access networks because of its potential to establish high throughput, secure, and low latency data transmission [2]–[4]. </a:t>
            </a:r>
            <a:r>
              <a:rPr lang="en-US" sz="1000" dirty="0" err="1"/>
              <a:t>Hosseinianfar</a:t>
            </a:r>
            <a:r>
              <a:rPr lang="en-US" sz="1000" dirty="0"/>
              <a:t>, H., &amp; Brandt-Pearce, M. (2020). Cooperative Passive Pedestrian Detection and Localization Using a Visible Light Communication Access Network. </a:t>
            </a:r>
            <a:r>
              <a:rPr lang="en-US" sz="1000" i="1" dirty="0"/>
              <a:t>IEEE Open Journal of the Communications Society</a:t>
            </a:r>
            <a:r>
              <a:rPr lang="en-US" sz="1000" dirty="0"/>
              <a:t>, </a:t>
            </a:r>
            <a:r>
              <a:rPr lang="en-US" sz="1000" i="1" dirty="0"/>
              <a:t>1</a:t>
            </a:r>
            <a:r>
              <a:rPr lang="en-US" sz="1000" dirty="0"/>
              <a:t>, 1325-1335.</a:t>
            </a:r>
          </a:p>
          <a:p>
            <a:endParaRPr lang="en-US" dirty="0"/>
          </a:p>
        </p:txBody>
      </p:sp>
    </p:spTree>
    <p:extLst>
      <p:ext uri="{BB962C8B-B14F-4D97-AF65-F5344CB8AC3E}">
        <p14:creationId xmlns:p14="http://schemas.microsoft.com/office/powerpoint/2010/main" val="4286013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CCFF-AB90-1241-A674-D1A8978AB93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6DD354B-72C2-5840-BF57-9A8E2BBEF3F7}"/>
              </a:ext>
            </a:extLst>
          </p:cNvPr>
          <p:cNvSpPr>
            <a:spLocks noGrp="1"/>
          </p:cNvSpPr>
          <p:nvPr>
            <p:ph type="body" idx="1"/>
          </p:nvPr>
        </p:nvSpPr>
        <p:spPr/>
        <p:txBody>
          <a:bodyPr/>
          <a:lstStyle/>
          <a:p>
            <a:endParaRPr lang="en-US" dirty="0"/>
          </a:p>
          <a:p>
            <a:r>
              <a:rPr lang="en-US" dirty="0"/>
              <a:t>In the last few years, researchers have found or argued that explanations in recommendation systems could be very beneficial. </a:t>
            </a:r>
            <a:r>
              <a:rPr lang="en-US" sz="1000" dirty="0"/>
              <a:t>Zhang, Y., Lai, G., Zhang, M., Zhang, Y., Liu, Y., &amp; Ma, S. (2014, July). Explicit factor models for explainable recommendation based on phrase-level sentiment analysis. In </a:t>
            </a:r>
            <a:r>
              <a:rPr lang="en-US" sz="1000" i="1" dirty="0"/>
              <a:t>Proceedings of the 37th international ACM SIGIR conference on Research &amp; development in information retrieval</a:t>
            </a:r>
            <a:r>
              <a:rPr lang="en-US" sz="1000" dirty="0"/>
              <a:t> (pp. 83-92).</a:t>
            </a:r>
          </a:p>
          <a:p>
            <a:endParaRPr lang="en-US" dirty="0"/>
          </a:p>
        </p:txBody>
      </p:sp>
    </p:spTree>
    <p:extLst>
      <p:ext uri="{BB962C8B-B14F-4D97-AF65-F5344CB8AC3E}">
        <p14:creationId xmlns:p14="http://schemas.microsoft.com/office/powerpoint/2010/main" val="442096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1- establish a territory</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2: Make Topic Generalization </a:t>
            </a:r>
          </a:p>
          <a:p>
            <a:r>
              <a:rPr lang="en-US" dirty="0"/>
              <a:t>About the current state of knowledge</a:t>
            </a:r>
          </a:p>
          <a:p>
            <a:r>
              <a:rPr lang="en-US" dirty="0"/>
              <a:t>Consensus, practice, phenomena</a:t>
            </a:r>
          </a:p>
          <a:p>
            <a:pPr marL="76200" indent="0">
              <a:buNone/>
            </a:pPr>
            <a:r>
              <a:rPr lang="en-US" b="1" dirty="0"/>
              <a:t>Language</a:t>
            </a:r>
          </a:p>
          <a:p>
            <a:r>
              <a:rPr lang="en-US" dirty="0"/>
              <a:t>XYZ is well known/known to/has been well documented/ generally accepted</a:t>
            </a:r>
          </a:p>
          <a:p>
            <a:r>
              <a:rPr lang="en-US" dirty="0"/>
              <a:t>Often, commonly, tend to, standard procedure</a:t>
            </a:r>
          </a:p>
          <a:p>
            <a:endParaRPr lang="en-US" dirty="0"/>
          </a:p>
        </p:txBody>
      </p:sp>
    </p:spTree>
    <p:extLst>
      <p:ext uri="{BB962C8B-B14F-4D97-AF65-F5344CB8AC3E}">
        <p14:creationId xmlns:p14="http://schemas.microsoft.com/office/powerpoint/2010/main" val="2290721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1002-9162-E446-9D5E-C7B7400799A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9139FF7-BC2C-B04F-B9D4-A4F067AAEDAD}"/>
              </a:ext>
            </a:extLst>
          </p:cNvPr>
          <p:cNvSpPr>
            <a:spLocks noGrp="1"/>
          </p:cNvSpPr>
          <p:nvPr>
            <p:ph type="body" idx="1"/>
          </p:nvPr>
        </p:nvSpPr>
        <p:spPr/>
        <p:txBody>
          <a:bodyPr/>
          <a:lstStyle/>
          <a:p>
            <a:r>
              <a:rPr lang="en-US" dirty="0"/>
              <a:t>From a communications perspective, most research studies address the LOS blockage problem by introducing robust multiplexing techniques. </a:t>
            </a:r>
            <a:r>
              <a:rPr lang="en-US" sz="1000" dirty="0" err="1"/>
              <a:t>Hosseinianfar</a:t>
            </a:r>
            <a:r>
              <a:rPr lang="en-US" sz="1000" dirty="0"/>
              <a:t>, H., &amp; Brandt-Pearce, M. (2020). Cooperative Passive Pedestrian Detection and Localization Using a Visible Light Communication Access Network. </a:t>
            </a:r>
            <a:r>
              <a:rPr lang="en-US" sz="1000" i="1" dirty="0"/>
              <a:t>IEEE Open Journal of the </a:t>
            </a:r>
            <a:r>
              <a:rPr lang="en-US" sz="1000" dirty="0">
                <a:latin typeface="Abadi MT Condensed Light" panose="020B0306030101010103" pitchFamily="34" charset="77"/>
              </a:rPr>
              <a:t>Communications Society, 1, 1325-1335.</a:t>
            </a:r>
          </a:p>
          <a:p>
            <a:endParaRPr lang="en-US" sz="1000" i="1" dirty="0"/>
          </a:p>
          <a:p>
            <a:r>
              <a:rPr lang="en-US" dirty="0"/>
              <a:t>The properties of individual fibers have been studied in isolation over the last four decades (e.g., Gordon et al., 1966; </a:t>
            </a:r>
            <a:r>
              <a:rPr lang="en-US" dirty="0" err="1"/>
              <a:t>Denoth</a:t>
            </a:r>
            <a:r>
              <a:rPr lang="en-US" dirty="0"/>
              <a:t> et al., 2002). </a:t>
            </a:r>
            <a:r>
              <a:rPr lang="en-US" sz="10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Blemker</a:t>
            </a: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 S., Pinsky, P. M., &amp; </a:t>
            </a:r>
            <a:r>
              <a:rPr lang="en-US" sz="10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Delp</a:t>
            </a: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 L. (2005). A 3D model of muscle reveals the causes of nonuniform strains in the biceps brachii. </a:t>
            </a:r>
            <a:r>
              <a:rPr lang="en-US" sz="1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Journal of biomechanics</a:t>
            </a: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000"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38</a:t>
            </a: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(4), 657-665</a:t>
            </a:r>
            <a:endParaRPr lang="en-US" sz="1000" dirty="0">
              <a:latin typeface="Franklin Gothic Medium Cond" panose="020B0606030402020204" pitchFamily="34" charset="0"/>
            </a:endParaRPr>
          </a:p>
        </p:txBody>
      </p:sp>
      <p:sp>
        <p:nvSpPr>
          <p:cNvPr id="5" name="Rectangle 4">
            <a:extLst>
              <a:ext uri="{FF2B5EF4-FFF2-40B4-BE49-F238E27FC236}">
                <a16:creationId xmlns:a16="http://schemas.microsoft.com/office/drawing/2014/main" id="{3A301CE3-1045-0943-99B1-1C991CFFF3AD}"/>
              </a:ext>
            </a:extLst>
          </p:cNvPr>
          <p:cNvSpPr/>
          <p:nvPr/>
        </p:nvSpPr>
        <p:spPr>
          <a:xfrm>
            <a:off x="500604" y="4453530"/>
            <a:ext cx="7989196" cy="307777"/>
          </a:xfrm>
          <a:prstGeom prst="rect">
            <a:avLst/>
          </a:prstGeom>
        </p:spPr>
        <p:txBody>
          <a:bodyPr wrap="square">
            <a:spAutoFit/>
          </a:bodyPr>
          <a:lstStyle/>
          <a:p>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20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0CCB-1D81-2C48-90F2-A3E00EEDB513}"/>
              </a:ext>
            </a:extLst>
          </p:cNvPr>
          <p:cNvSpPr>
            <a:spLocks noGrp="1"/>
          </p:cNvSpPr>
          <p:nvPr>
            <p:ph type="title"/>
          </p:nvPr>
        </p:nvSpPr>
        <p:spPr/>
        <p:txBody>
          <a:bodyPr/>
          <a:lstStyle/>
          <a:p>
            <a:r>
              <a:rPr lang="en-US" dirty="0"/>
              <a:t>Challenges with Intros</a:t>
            </a:r>
          </a:p>
        </p:txBody>
      </p:sp>
      <p:sp>
        <p:nvSpPr>
          <p:cNvPr id="3" name="Text Placeholder 2">
            <a:extLst>
              <a:ext uri="{FF2B5EF4-FFF2-40B4-BE49-F238E27FC236}">
                <a16:creationId xmlns:a16="http://schemas.microsoft.com/office/drawing/2014/main" id="{DD06D290-9CCD-634F-BE02-F2E25F4A1522}"/>
              </a:ext>
            </a:extLst>
          </p:cNvPr>
          <p:cNvSpPr>
            <a:spLocks noGrp="1"/>
          </p:cNvSpPr>
          <p:nvPr>
            <p:ph type="body" idx="1"/>
          </p:nvPr>
        </p:nvSpPr>
        <p:spPr/>
        <p:txBody>
          <a:bodyPr/>
          <a:lstStyle/>
          <a:p>
            <a:r>
              <a:rPr lang="en-US" dirty="0"/>
              <a:t>Many choices</a:t>
            </a:r>
          </a:p>
          <a:p>
            <a:r>
              <a:rPr lang="en-US" dirty="0"/>
              <a:t>Must change for the audience &amp; context</a:t>
            </a:r>
          </a:p>
          <a:p>
            <a:endParaRPr lang="en-US" dirty="0"/>
          </a:p>
          <a:p>
            <a:r>
              <a:rPr lang="en-US" dirty="0"/>
              <a:t>First in paper but one of the last sections to write</a:t>
            </a:r>
          </a:p>
          <a:p>
            <a:r>
              <a:rPr lang="en-US" dirty="0"/>
              <a:t>Match with conclusion</a:t>
            </a:r>
          </a:p>
        </p:txBody>
      </p:sp>
    </p:spTree>
    <p:extLst>
      <p:ext uri="{BB962C8B-B14F-4D97-AF65-F5344CB8AC3E}">
        <p14:creationId xmlns:p14="http://schemas.microsoft.com/office/powerpoint/2010/main" val="3856121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1- establish a territory</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3: Review previous research</a:t>
            </a:r>
          </a:p>
          <a:p>
            <a:r>
              <a:rPr lang="en-US" dirty="0"/>
              <a:t>What has been found specifically</a:t>
            </a:r>
          </a:p>
          <a:p>
            <a:pPr marL="76200" indent="0">
              <a:buNone/>
            </a:pPr>
            <a:r>
              <a:rPr lang="en-US" b="1" dirty="0"/>
              <a:t>Language</a:t>
            </a:r>
          </a:p>
          <a:p>
            <a:r>
              <a:rPr lang="en-US" dirty="0"/>
              <a:t>Recent/several studies have found/reported/shown/investigated</a:t>
            </a:r>
          </a:p>
          <a:p>
            <a:r>
              <a:rPr lang="en-US" dirty="0"/>
              <a:t>It has been noted/shown/reported/shown/established/proposed</a:t>
            </a:r>
          </a:p>
          <a:p>
            <a:endParaRPr lang="en-US" dirty="0"/>
          </a:p>
        </p:txBody>
      </p:sp>
      <p:sp>
        <p:nvSpPr>
          <p:cNvPr id="4" name="TextBox 3">
            <a:extLst>
              <a:ext uri="{FF2B5EF4-FFF2-40B4-BE49-F238E27FC236}">
                <a16:creationId xmlns:a16="http://schemas.microsoft.com/office/drawing/2014/main" id="{D994520B-8358-604F-9758-74B98FCF81DF}"/>
              </a:ext>
            </a:extLst>
          </p:cNvPr>
          <p:cNvSpPr txBox="1"/>
          <p:nvPr/>
        </p:nvSpPr>
        <p:spPr>
          <a:xfrm>
            <a:off x="5251008" y="4616368"/>
            <a:ext cx="3395451" cy="400079"/>
          </a:xfrm>
          <a:prstGeom prst="rect">
            <a:avLst/>
          </a:prstGeom>
          <a:noFill/>
          <a:ln>
            <a:noFill/>
          </a:ln>
        </p:spPr>
        <p:txBody>
          <a:bodyPr spcFirstLastPara="1" wrap="none" lIns="91425" tIns="91425" rIns="91425" bIns="91425" rtlCol="0" anchor="b" anchorCtr="0">
            <a:spAutoFit/>
          </a:bodyPr>
          <a:lstStyle/>
          <a:p>
            <a:pPr algn="r"/>
            <a:r>
              <a:rPr lang="en-US" b="1" dirty="0"/>
              <a:t>Language from academic </a:t>
            </a:r>
            <a:r>
              <a:rPr lang="en-US" b="1" dirty="0" err="1"/>
              <a:t>phrasebank</a:t>
            </a:r>
            <a:endParaRPr lang="en-US" b="1" dirty="0"/>
          </a:p>
        </p:txBody>
      </p:sp>
    </p:spTree>
    <p:extLst>
      <p:ext uri="{BB962C8B-B14F-4D97-AF65-F5344CB8AC3E}">
        <p14:creationId xmlns:p14="http://schemas.microsoft.com/office/powerpoint/2010/main" val="1494636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DFF4-2F55-3848-943E-4BE9A534B5E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045CC7E-8850-1344-8228-843666E6615B}"/>
              </a:ext>
            </a:extLst>
          </p:cNvPr>
          <p:cNvSpPr>
            <a:spLocks noGrp="1"/>
          </p:cNvSpPr>
          <p:nvPr>
            <p:ph type="body" idx="1"/>
          </p:nvPr>
        </p:nvSpPr>
        <p:spPr/>
        <p:txBody>
          <a:bodyPr/>
          <a:lstStyle/>
          <a:p>
            <a:r>
              <a:rPr lang="en-US" dirty="0"/>
              <a:t>Such algorithms have demonstrated their applicability by, for example, classifying tissue-specific metabolic activity in the human network and by identifying novel drug targets in </a:t>
            </a:r>
            <a:r>
              <a:rPr lang="en-US" i="1" dirty="0" err="1"/>
              <a:t>Mycobacteriumtuberculosis</a:t>
            </a:r>
            <a:r>
              <a:rPr lang="en-US" i="1" dirty="0"/>
              <a:t>  </a:t>
            </a:r>
            <a:r>
              <a:rPr lang="en-US" dirty="0"/>
              <a:t>(Shlomietal.,2008; Colijnetal.,2009). </a:t>
            </a:r>
            <a:r>
              <a:rPr lang="en-US" sz="1000" dirty="0" err="1"/>
              <a:t>Blazier</a:t>
            </a:r>
            <a:r>
              <a:rPr lang="en-US" sz="1000" dirty="0"/>
              <a:t>, A. S., &amp; </a:t>
            </a:r>
            <a:r>
              <a:rPr lang="en-US" sz="1000" dirty="0" err="1"/>
              <a:t>Papin</a:t>
            </a:r>
            <a:r>
              <a:rPr lang="en-US" sz="1000" dirty="0"/>
              <a:t>, J. A. (2012). Integration of expression data in genome-scale metabolic network reconstructions. </a:t>
            </a:r>
            <a:r>
              <a:rPr lang="en-US" sz="1000" i="1" dirty="0"/>
              <a:t>Frontiers in physiology</a:t>
            </a:r>
            <a:r>
              <a:rPr lang="en-US" sz="1000" dirty="0"/>
              <a:t>, </a:t>
            </a:r>
            <a:r>
              <a:rPr lang="en-US" sz="1000" i="1" dirty="0"/>
              <a:t>3</a:t>
            </a:r>
            <a:r>
              <a:rPr lang="en-US" sz="1000" dirty="0"/>
              <a:t>, 299.</a:t>
            </a:r>
          </a:p>
          <a:p>
            <a:endParaRPr lang="en-US" dirty="0"/>
          </a:p>
          <a:p>
            <a:endParaRPr lang="en-US" dirty="0"/>
          </a:p>
        </p:txBody>
      </p:sp>
    </p:spTree>
    <p:extLst>
      <p:ext uri="{BB962C8B-B14F-4D97-AF65-F5344CB8AC3E}">
        <p14:creationId xmlns:p14="http://schemas.microsoft.com/office/powerpoint/2010/main" val="3252563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E03B37-E5B2-CD46-9092-B9F5DF22CF30}"/>
              </a:ext>
            </a:extLst>
          </p:cNvPr>
          <p:cNvSpPr>
            <a:spLocks noGrp="1"/>
          </p:cNvSpPr>
          <p:nvPr>
            <p:ph type="title"/>
          </p:nvPr>
        </p:nvSpPr>
        <p:spPr/>
        <p:txBody>
          <a:bodyPr/>
          <a:lstStyle/>
          <a:p>
            <a:pPr algn="ctr"/>
            <a:r>
              <a:rPr lang="en-US" i="0" dirty="0"/>
              <a:t>Move 2: </a:t>
            </a:r>
            <a:br>
              <a:rPr lang="en-US" i="0" dirty="0"/>
            </a:br>
            <a:r>
              <a:rPr lang="en-US" dirty="0"/>
              <a:t>Establishing a Niche</a:t>
            </a:r>
            <a:br>
              <a:rPr lang="en-US" dirty="0"/>
            </a:br>
            <a:r>
              <a:rPr lang="en-US" dirty="0"/>
              <a:t>(identify gap/problem)</a:t>
            </a:r>
          </a:p>
        </p:txBody>
      </p:sp>
    </p:spTree>
    <p:extLst>
      <p:ext uri="{BB962C8B-B14F-4D97-AF65-F5344CB8AC3E}">
        <p14:creationId xmlns:p14="http://schemas.microsoft.com/office/powerpoint/2010/main" val="1095392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2- establish a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a:xfrm>
            <a:off x="654200" y="802150"/>
            <a:ext cx="7751246" cy="3796100"/>
          </a:xfrm>
        </p:spPr>
        <p:txBody>
          <a:bodyPr/>
          <a:lstStyle/>
          <a:p>
            <a:r>
              <a:rPr lang="en-US" dirty="0"/>
              <a:t>Carve out the small area where your research fits</a:t>
            </a:r>
          </a:p>
          <a:p>
            <a:r>
              <a:rPr lang="en-US" dirty="0"/>
              <a:t>Narrow the focus &amp; identify importance</a:t>
            </a:r>
          </a:p>
          <a:p>
            <a:r>
              <a:rPr lang="en-US" dirty="0"/>
              <a:t>Show that this will be novel</a:t>
            </a:r>
          </a:p>
          <a:p>
            <a:endParaRPr lang="en-US" dirty="0"/>
          </a:p>
          <a:p>
            <a:pPr marL="76200" indent="0">
              <a:buNone/>
            </a:pPr>
            <a:r>
              <a:rPr lang="en-US" b="1" dirty="0"/>
              <a:t>Language: </a:t>
            </a:r>
            <a:r>
              <a:rPr lang="en-US" dirty="0"/>
              <a:t>often signals contrast or negative evaluation</a:t>
            </a:r>
          </a:p>
          <a:p>
            <a:r>
              <a:rPr lang="en-US" dirty="0"/>
              <a:t>However, but, yet, nevertheless, although</a:t>
            </a:r>
          </a:p>
          <a:p>
            <a:r>
              <a:rPr lang="en-US" dirty="0"/>
              <a:t>Few, less, little, no, none, not</a:t>
            </a:r>
          </a:p>
          <a:p>
            <a:r>
              <a:rPr lang="en-US" dirty="0"/>
              <a:t>Fail, ignore, lack, prevent, neglect, overlook, question, challenge, limit</a:t>
            </a:r>
          </a:p>
          <a:p>
            <a:r>
              <a:rPr lang="en-US" dirty="0"/>
              <a:t>Scarce, inconclusive, uncertain, unclear, difficult, inefficient, restricted</a:t>
            </a:r>
          </a:p>
          <a:p>
            <a:endParaRPr lang="en-US" dirty="0"/>
          </a:p>
        </p:txBody>
      </p:sp>
      <p:sp>
        <p:nvSpPr>
          <p:cNvPr id="5" name="Rectangle 4">
            <a:extLst>
              <a:ext uri="{FF2B5EF4-FFF2-40B4-BE49-F238E27FC236}">
                <a16:creationId xmlns:a16="http://schemas.microsoft.com/office/drawing/2014/main" id="{8AAD990A-7FF4-554E-B3C4-C29C83B30043}"/>
              </a:ext>
            </a:extLst>
          </p:cNvPr>
          <p:cNvSpPr/>
          <p:nvPr/>
        </p:nvSpPr>
        <p:spPr>
          <a:xfrm>
            <a:off x="4811694" y="4598250"/>
            <a:ext cx="4332306" cy="523220"/>
          </a:xfrm>
          <a:prstGeom prst="rect">
            <a:avLst/>
          </a:prstGeom>
        </p:spPr>
        <p:txBody>
          <a:bodyPr wrap="square">
            <a:spAutoFit/>
          </a:bodyPr>
          <a:lstStyle/>
          <a:p>
            <a:r>
              <a:rPr lang="en-US" dirty="0">
                <a:solidFill>
                  <a:schemeClr val="tx2">
                    <a:lumMod val="50000"/>
                  </a:schemeClr>
                </a:solidFill>
              </a:rPr>
              <a:t>http://</a:t>
            </a:r>
            <a:r>
              <a:rPr lang="en-US" dirty="0" err="1">
                <a:solidFill>
                  <a:schemeClr val="tx2">
                    <a:lumMod val="50000"/>
                  </a:schemeClr>
                </a:solidFill>
              </a:rPr>
              <a:t>www.cs.tut.fi</a:t>
            </a:r>
            <a:r>
              <a:rPr lang="en-US" dirty="0">
                <a:solidFill>
                  <a:schemeClr val="tx2">
                    <a:lumMod val="50000"/>
                  </a:schemeClr>
                </a:solidFill>
              </a:rPr>
              <a:t>/</a:t>
            </a:r>
            <a:r>
              <a:rPr lang="en-US" dirty="0" err="1">
                <a:solidFill>
                  <a:schemeClr val="tx2">
                    <a:lumMod val="50000"/>
                  </a:schemeClr>
                </a:solidFill>
              </a:rPr>
              <a:t>kurssit</a:t>
            </a:r>
            <a:r>
              <a:rPr lang="en-US" dirty="0">
                <a:solidFill>
                  <a:schemeClr val="tx2">
                    <a:lumMod val="50000"/>
                  </a:schemeClr>
                </a:solidFill>
              </a:rPr>
              <a:t>/SGN-16006/</a:t>
            </a:r>
            <a:r>
              <a:rPr lang="en-US" dirty="0" err="1">
                <a:solidFill>
                  <a:schemeClr val="tx2">
                    <a:lumMod val="50000"/>
                  </a:schemeClr>
                </a:solidFill>
              </a:rPr>
              <a:t>academic_writing</a:t>
            </a:r>
            <a:r>
              <a:rPr lang="en-US" dirty="0">
                <a:solidFill>
                  <a:schemeClr val="tx2">
                    <a:lumMod val="50000"/>
                  </a:schemeClr>
                </a:solidFill>
              </a:rPr>
              <a:t>/</a:t>
            </a:r>
            <a:r>
              <a:rPr lang="en-US" dirty="0" err="1">
                <a:solidFill>
                  <a:schemeClr val="tx2">
                    <a:lumMod val="50000"/>
                  </a:schemeClr>
                </a:solidFill>
              </a:rPr>
              <a:t>cars_model_handout.pdf</a:t>
            </a:r>
            <a:r>
              <a:rPr lang="en-US" dirty="0">
                <a:solidFill>
                  <a:schemeClr val="tx2">
                    <a:lumMod val="50000"/>
                  </a:schemeClr>
                </a:solidFill>
              </a:rPr>
              <a:t> </a:t>
            </a:r>
          </a:p>
        </p:txBody>
      </p:sp>
    </p:spTree>
    <p:extLst>
      <p:ext uri="{BB962C8B-B14F-4D97-AF65-F5344CB8AC3E}">
        <p14:creationId xmlns:p14="http://schemas.microsoft.com/office/powerpoint/2010/main" val="1483294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2- establish a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1A: Counter-Claim</a:t>
            </a:r>
          </a:p>
          <a:p>
            <a:r>
              <a:rPr lang="en-US" dirty="0"/>
              <a:t>Introduce opposing perspective or weakness</a:t>
            </a:r>
          </a:p>
          <a:p>
            <a:r>
              <a:rPr lang="en-US" dirty="0"/>
              <a:t>Often after Move 1, s3 </a:t>
            </a:r>
          </a:p>
          <a:p>
            <a:r>
              <a:rPr lang="en-US" dirty="0"/>
              <a:t>Review previous work (m1s3) then point out weakness</a:t>
            </a:r>
          </a:p>
          <a:p>
            <a:pPr marL="76200" indent="0">
              <a:buNone/>
            </a:pPr>
            <a:r>
              <a:rPr lang="en-US" b="1" dirty="0"/>
              <a:t>Language</a:t>
            </a:r>
          </a:p>
          <a:p>
            <a:r>
              <a:rPr lang="en-US" dirty="0"/>
              <a:t>However</a:t>
            </a:r>
          </a:p>
          <a:p>
            <a:r>
              <a:rPr lang="en-US" dirty="0"/>
              <a:t>Challenged, failed, but</a:t>
            </a:r>
          </a:p>
          <a:p>
            <a:endParaRPr lang="en-US" dirty="0"/>
          </a:p>
          <a:p>
            <a:endParaRPr lang="en-US" dirty="0"/>
          </a:p>
        </p:txBody>
      </p:sp>
    </p:spTree>
    <p:extLst>
      <p:ext uri="{BB962C8B-B14F-4D97-AF65-F5344CB8AC3E}">
        <p14:creationId xmlns:p14="http://schemas.microsoft.com/office/powerpoint/2010/main" val="1990218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D849-00EA-5A44-9A0D-CF7C551D176D}"/>
              </a:ext>
            </a:extLst>
          </p:cNvPr>
          <p:cNvSpPr>
            <a:spLocks noGrp="1"/>
          </p:cNvSpPr>
          <p:nvPr>
            <p:ph type="title"/>
          </p:nvPr>
        </p:nvSpPr>
        <p:spPr/>
        <p:txBody>
          <a:bodyPr/>
          <a:lstStyle/>
          <a:p>
            <a:r>
              <a:rPr lang="en-US" dirty="0"/>
              <a:t>Language examples</a:t>
            </a:r>
          </a:p>
        </p:txBody>
      </p:sp>
      <p:sp>
        <p:nvSpPr>
          <p:cNvPr id="3" name="Text Placeholder 2">
            <a:extLst>
              <a:ext uri="{FF2B5EF4-FFF2-40B4-BE49-F238E27FC236}">
                <a16:creationId xmlns:a16="http://schemas.microsoft.com/office/drawing/2014/main" id="{F0EB4E41-F49D-EA4E-B3F7-FFFF7CCF9C0F}"/>
              </a:ext>
            </a:extLst>
          </p:cNvPr>
          <p:cNvSpPr>
            <a:spLocks noGrp="1"/>
          </p:cNvSpPr>
          <p:nvPr>
            <p:ph type="body" idx="1"/>
          </p:nvPr>
        </p:nvSpPr>
        <p:spPr>
          <a:xfrm>
            <a:off x="696377" y="822750"/>
            <a:ext cx="7751246" cy="3498000"/>
          </a:xfrm>
        </p:spPr>
        <p:txBody>
          <a:bodyPr/>
          <a:lstStyle/>
          <a:p>
            <a:r>
              <a:rPr lang="en-US" dirty="0"/>
              <a:t>However,</a:t>
            </a:r>
          </a:p>
          <a:p>
            <a:pPr lvl="1"/>
            <a:r>
              <a:rPr lang="en-US" dirty="0"/>
              <a:t>X may cause..</a:t>
            </a:r>
          </a:p>
          <a:p>
            <a:pPr lvl="1"/>
            <a:r>
              <a:rPr lang="en-US" dirty="0"/>
              <a:t>X  is limited by..</a:t>
            </a:r>
          </a:p>
          <a:p>
            <a:pPr lvl="1"/>
            <a:r>
              <a:rPr lang="en-US" dirty="0"/>
              <a:t>X suffers from</a:t>
            </a:r>
          </a:p>
          <a:p>
            <a:pPr lvl="1"/>
            <a:r>
              <a:rPr lang="en-US" dirty="0"/>
              <a:t>X is too expensive</a:t>
            </a:r>
          </a:p>
          <a:p>
            <a:pPr lvl="1"/>
            <a:r>
              <a:rPr lang="en-US" dirty="0"/>
              <a:t>X has accentuated the problem</a:t>
            </a:r>
          </a:p>
          <a:p>
            <a:pPr lvl="1"/>
            <a:r>
              <a:rPr lang="en-US" dirty="0"/>
              <a:t>X could be a contributing factor to</a:t>
            </a:r>
          </a:p>
          <a:p>
            <a:pPr lvl="1"/>
            <a:r>
              <a:rPr lang="en-US" dirty="0"/>
              <a:t>Determining X is technically challenging…</a:t>
            </a:r>
          </a:p>
        </p:txBody>
      </p:sp>
      <p:sp>
        <p:nvSpPr>
          <p:cNvPr id="6" name="TextBox 5">
            <a:extLst>
              <a:ext uri="{FF2B5EF4-FFF2-40B4-BE49-F238E27FC236}">
                <a16:creationId xmlns:a16="http://schemas.microsoft.com/office/drawing/2014/main" id="{27CB74C7-1099-DD4F-9F00-FE9C4DC4EB41}"/>
              </a:ext>
            </a:extLst>
          </p:cNvPr>
          <p:cNvSpPr txBox="1"/>
          <p:nvPr/>
        </p:nvSpPr>
        <p:spPr>
          <a:xfrm>
            <a:off x="6274334" y="4743421"/>
            <a:ext cx="2869666" cy="400079"/>
          </a:xfrm>
          <a:prstGeom prst="rect">
            <a:avLst/>
          </a:prstGeom>
          <a:noFill/>
          <a:ln>
            <a:noFill/>
          </a:ln>
        </p:spPr>
        <p:txBody>
          <a:bodyPr spcFirstLastPara="1" wrap="none" lIns="91425" tIns="91425" rIns="91425" bIns="91425" rtlCol="0" anchor="b" anchorCtr="0">
            <a:spAutoFit/>
          </a:bodyPr>
          <a:lstStyle/>
          <a:p>
            <a:pPr algn="r"/>
            <a:r>
              <a:rPr lang="en-US" b="1" dirty="0"/>
              <a:t>From the academic </a:t>
            </a:r>
            <a:r>
              <a:rPr lang="en-US" b="1" dirty="0" err="1"/>
              <a:t>phrasebank</a:t>
            </a:r>
            <a:endParaRPr lang="en-US" b="1" dirty="0"/>
          </a:p>
        </p:txBody>
      </p:sp>
    </p:spTree>
    <p:extLst>
      <p:ext uri="{BB962C8B-B14F-4D97-AF65-F5344CB8AC3E}">
        <p14:creationId xmlns:p14="http://schemas.microsoft.com/office/powerpoint/2010/main" val="1239162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2F8A-896B-124C-A9E9-22468A26B82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F39B412-3394-A940-9CB1-802032B45C4F}"/>
              </a:ext>
            </a:extLst>
          </p:cNvPr>
          <p:cNvSpPr>
            <a:spLocks noGrp="1"/>
          </p:cNvSpPr>
          <p:nvPr>
            <p:ph type="body" idx="1"/>
          </p:nvPr>
        </p:nvSpPr>
        <p:spPr/>
        <p:txBody>
          <a:bodyPr/>
          <a:lstStyle/>
          <a:p>
            <a:r>
              <a:rPr lang="en-US" dirty="0"/>
              <a:t>Meanwhile, Latent Factor Models (LFM) such as Matrix Factorization (MF) [14] techniques have gained much attention from the research community and industry due to their good prediction accuracy on some benchmark datasets. </a:t>
            </a:r>
            <a:r>
              <a:rPr lang="en-US" b="1" dirty="0"/>
              <a:t>However, recommender systems based on these algorithms encounter some important problems in practical applications</a:t>
            </a:r>
            <a:r>
              <a:rPr lang="en-US" dirty="0"/>
              <a:t>. </a:t>
            </a:r>
            <a:r>
              <a:rPr lang="en-US" sz="1000" dirty="0"/>
              <a:t>Zhang, Y., Lai, G., Zhang, M., Zhang, Y., Liu, Y., &amp; Ma, S. (2014, July). Explicit factor models for explainable recommendation based on phrase-level sentiment analysis. In </a:t>
            </a:r>
            <a:r>
              <a:rPr lang="en-US" sz="1000" i="1" dirty="0"/>
              <a:t>Proceedings of the 37th international ACM SIGIR conference on Research &amp; development in information retrieval</a:t>
            </a:r>
            <a:r>
              <a:rPr lang="en-US" sz="1000" dirty="0"/>
              <a:t> (pp. 83-92).</a:t>
            </a:r>
          </a:p>
          <a:p>
            <a:endParaRPr lang="en-US" dirty="0"/>
          </a:p>
        </p:txBody>
      </p:sp>
    </p:spTree>
    <p:extLst>
      <p:ext uri="{BB962C8B-B14F-4D97-AF65-F5344CB8AC3E}">
        <p14:creationId xmlns:p14="http://schemas.microsoft.com/office/powerpoint/2010/main" val="1897810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2- establish a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1B: Indicating a Gap (in previous work)</a:t>
            </a:r>
          </a:p>
          <a:p>
            <a:pPr marL="76200" indent="0">
              <a:buNone/>
            </a:pPr>
            <a:r>
              <a:rPr lang="en-US" b="1" dirty="0"/>
              <a:t>Language</a:t>
            </a:r>
          </a:p>
          <a:p>
            <a:r>
              <a:rPr lang="en-US" dirty="0"/>
              <a:t>However, less attention; but little; no; despite; inconclusive; limited; not completely; few studies</a:t>
            </a:r>
          </a:p>
          <a:p>
            <a:r>
              <a:rPr lang="en-US" dirty="0"/>
              <a:t>Often after move 1 s2</a:t>
            </a:r>
          </a:p>
          <a:p>
            <a:endParaRPr lang="en-US" dirty="0"/>
          </a:p>
          <a:p>
            <a:pPr marL="76200" indent="0">
              <a:buNone/>
            </a:pPr>
            <a:r>
              <a:rPr lang="en-US" b="1" dirty="0"/>
              <a:t>Step 1C: Raising a Question (about previous work)</a:t>
            </a:r>
          </a:p>
          <a:p>
            <a:pPr marL="76200" indent="0">
              <a:buNone/>
            </a:pPr>
            <a:r>
              <a:rPr lang="en-US" b="1" dirty="0"/>
              <a:t>Language</a:t>
            </a:r>
          </a:p>
          <a:p>
            <a:r>
              <a:rPr lang="en-US" dirty="0"/>
              <a:t>However, not clear, in spite of, question remains…</a:t>
            </a:r>
          </a:p>
          <a:p>
            <a:endParaRPr lang="en-US" dirty="0"/>
          </a:p>
          <a:p>
            <a:endParaRPr lang="en-US" dirty="0"/>
          </a:p>
        </p:txBody>
      </p:sp>
    </p:spTree>
    <p:extLst>
      <p:ext uri="{BB962C8B-B14F-4D97-AF65-F5344CB8AC3E}">
        <p14:creationId xmlns:p14="http://schemas.microsoft.com/office/powerpoint/2010/main" val="3375099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D6E5-A9EA-7E48-A8DF-CD5F71837EF8}"/>
              </a:ext>
            </a:extLst>
          </p:cNvPr>
          <p:cNvSpPr>
            <a:spLocks noGrp="1"/>
          </p:cNvSpPr>
          <p:nvPr>
            <p:ph type="title"/>
          </p:nvPr>
        </p:nvSpPr>
        <p:spPr/>
        <p:txBody>
          <a:bodyPr/>
          <a:lstStyle/>
          <a:p>
            <a:r>
              <a:rPr lang="en-US" dirty="0"/>
              <a:t>Language examples</a:t>
            </a:r>
          </a:p>
        </p:txBody>
      </p:sp>
      <p:sp>
        <p:nvSpPr>
          <p:cNvPr id="3" name="Text Placeholder 2">
            <a:extLst>
              <a:ext uri="{FF2B5EF4-FFF2-40B4-BE49-F238E27FC236}">
                <a16:creationId xmlns:a16="http://schemas.microsoft.com/office/drawing/2014/main" id="{FAC5B4AB-DD41-DE45-982D-EABCF0A8DCAF}"/>
              </a:ext>
            </a:extLst>
          </p:cNvPr>
          <p:cNvSpPr>
            <a:spLocks noGrp="1"/>
          </p:cNvSpPr>
          <p:nvPr>
            <p:ph type="body" idx="1"/>
          </p:nvPr>
        </p:nvSpPr>
        <p:spPr/>
        <p:txBody>
          <a:bodyPr/>
          <a:lstStyle/>
          <a:p>
            <a:r>
              <a:rPr lang="en-US" dirty="0"/>
              <a:t>To date there has been little agreement on…</a:t>
            </a:r>
          </a:p>
          <a:p>
            <a:r>
              <a:rPr lang="en-US" dirty="0"/>
              <a:t>Few studies have/little research has – explored/focused on/controlled for/ examined/attempted to…</a:t>
            </a:r>
          </a:p>
          <a:p>
            <a:endParaRPr lang="en-US" dirty="0"/>
          </a:p>
          <a:p>
            <a:endParaRPr lang="en-US" dirty="0"/>
          </a:p>
        </p:txBody>
      </p:sp>
    </p:spTree>
    <p:extLst>
      <p:ext uri="{BB962C8B-B14F-4D97-AF65-F5344CB8AC3E}">
        <p14:creationId xmlns:p14="http://schemas.microsoft.com/office/powerpoint/2010/main" val="668762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8E56-32F6-A942-96A9-90016C40B9D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8A1AA3C-934B-1148-88F6-D428148D6065}"/>
              </a:ext>
            </a:extLst>
          </p:cNvPr>
          <p:cNvSpPr>
            <a:spLocks noGrp="1"/>
          </p:cNvSpPr>
          <p:nvPr>
            <p:ph type="body" idx="1"/>
          </p:nvPr>
        </p:nvSpPr>
        <p:spPr/>
        <p:txBody>
          <a:bodyPr/>
          <a:lstStyle/>
          <a:p>
            <a:r>
              <a:rPr lang="en-US" dirty="0"/>
              <a:t>These studies have provided some useful clinical insights. </a:t>
            </a:r>
            <a:r>
              <a:rPr lang="en-US" b="1" dirty="0"/>
              <a:t>However, it is not clear how variations in size, age, or bone geometry affect the accuracy of muscle-tendon length calculations. </a:t>
            </a:r>
            <a:r>
              <a:rPr lang="en-US" sz="1000" dirty="0">
                <a:latin typeface="Helvetica" pitchFamily="2" charset="0"/>
              </a:rPr>
              <a:t>Allison S. Arnold, Silvia Salinas, Deanna J. </a:t>
            </a:r>
            <a:r>
              <a:rPr lang="en-US" sz="1000" dirty="0" err="1">
                <a:latin typeface="Helvetica" pitchFamily="2" charset="0"/>
              </a:rPr>
              <a:t>Hakawa</a:t>
            </a:r>
            <a:r>
              <a:rPr lang="en-US" sz="1000" dirty="0">
                <a:latin typeface="Helvetica" pitchFamily="2" charset="0"/>
              </a:rPr>
              <a:t> &amp; Scott L. </a:t>
            </a:r>
            <a:r>
              <a:rPr lang="en-US" sz="1000" dirty="0" err="1">
                <a:latin typeface="Helvetica" pitchFamily="2" charset="0"/>
              </a:rPr>
              <a:t>Delp</a:t>
            </a:r>
            <a:r>
              <a:rPr lang="en-US" sz="1000" dirty="0">
                <a:latin typeface="Helvetica" pitchFamily="2" charset="0"/>
              </a:rPr>
              <a:t> (2000) Accuracy of Muscle Moment Arms Estimated from MRI-Based Musculoskeletal Models of the Lower Extremity, Computer Aided Surgery, 5:2, 108-119, DOI: 10.3109/10929080009148877</a:t>
            </a:r>
          </a:p>
          <a:p>
            <a:r>
              <a:rPr lang="en-US" dirty="0"/>
              <a:t>Thus, </a:t>
            </a:r>
            <a:r>
              <a:rPr lang="en-US" b="1" dirty="0"/>
              <a:t>there is a gap</a:t>
            </a:r>
            <a:r>
              <a:rPr lang="en-US" dirty="0"/>
              <a:t> that needs to be closed in the community’s understanding of the </a:t>
            </a:r>
            <a:r>
              <a:rPr lang="en-US" dirty="0" err="1"/>
              <a:t>behaviour</a:t>
            </a:r>
            <a:r>
              <a:rPr lang="en-US" dirty="0"/>
              <a:t> of membranes in the presence of ions other than sodium and chloride, or group 1 cations and group 17 anions, in general. </a:t>
            </a:r>
            <a:r>
              <a:rPr lang="en-US" sz="1000" dirty="0" err="1"/>
              <a:t>Geise</a:t>
            </a:r>
            <a:r>
              <a:rPr lang="en-US" sz="1000" dirty="0"/>
              <a:t>, G. M., Cassady, H. J., Paul, D. R., Logan, B. E., &amp; Hickner, M. A. (2014). Specific ion effects on membrane potential and the </a:t>
            </a:r>
            <a:r>
              <a:rPr lang="en-US" sz="1000" dirty="0" err="1"/>
              <a:t>permselectivity</a:t>
            </a:r>
            <a:r>
              <a:rPr lang="en-US" sz="1000" dirty="0"/>
              <a:t> of ion exchange membranes. </a:t>
            </a:r>
            <a:r>
              <a:rPr lang="en-US" sz="1000" i="1" dirty="0"/>
              <a:t>Physical Chemistry Chemical Physics</a:t>
            </a:r>
            <a:r>
              <a:rPr lang="en-US" sz="1000" dirty="0"/>
              <a:t>, </a:t>
            </a:r>
            <a:r>
              <a:rPr lang="en-US" sz="1000" i="1" dirty="0"/>
              <a:t>16</a:t>
            </a:r>
            <a:r>
              <a:rPr lang="en-US" sz="1000" dirty="0"/>
              <a:t>(39), 21673-21681.</a:t>
            </a:r>
          </a:p>
          <a:p>
            <a:endParaRPr lang="en-US" dirty="0"/>
          </a:p>
          <a:p>
            <a:endParaRPr lang="en-US" b="1" dirty="0"/>
          </a:p>
          <a:p>
            <a:endParaRPr lang="en-US" dirty="0"/>
          </a:p>
        </p:txBody>
      </p:sp>
    </p:spTree>
    <p:extLst>
      <p:ext uri="{BB962C8B-B14F-4D97-AF65-F5344CB8AC3E}">
        <p14:creationId xmlns:p14="http://schemas.microsoft.com/office/powerpoint/2010/main" val="39861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B0B1F2-348A-EC48-B2AD-3A922238BA4D}"/>
              </a:ext>
            </a:extLst>
          </p:cNvPr>
          <p:cNvSpPr>
            <a:spLocks noGrp="1"/>
          </p:cNvSpPr>
          <p:nvPr>
            <p:ph type="title"/>
          </p:nvPr>
        </p:nvSpPr>
        <p:spPr>
          <a:xfrm>
            <a:off x="265500" y="206581"/>
            <a:ext cx="4045200" cy="659100"/>
          </a:xfrm>
        </p:spPr>
        <p:txBody>
          <a:bodyPr/>
          <a:lstStyle/>
          <a:p>
            <a:r>
              <a:rPr lang="en-US" dirty="0"/>
              <a:t>Intro</a:t>
            </a:r>
          </a:p>
        </p:txBody>
      </p:sp>
      <p:sp>
        <p:nvSpPr>
          <p:cNvPr id="6" name="Text Placeholder 5">
            <a:extLst>
              <a:ext uri="{FF2B5EF4-FFF2-40B4-BE49-F238E27FC236}">
                <a16:creationId xmlns:a16="http://schemas.microsoft.com/office/drawing/2014/main" id="{08992343-2C6F-874F-A7B6-C06DE04DE9CD}"/>
              </a:ext>
            </a:extLst>
          </p:cNvPr>
          <p:cNvSpPr>
            <a:spLocks noGrp="1"/>
          </p:cNvSpPr>
          <p:nvPr>
            <p:ph type="body" idx="2"/>
          </p:nvPr>
        </p:nvSpPr>
        <p:spPr>
          <a:xfrm>
            <a:off x="369600" y="681024"/>
            <a:ext cx="3837000" cy="2914582"/>
          </a:xfrm>
        </p:spPr>
        <p:txBody>
          <a:bodyPr/>
          <a:lstStyle/>
          <a:p>
            <a:r>
              <a:rPr lang="en-US" dirty="0">
                <a:solidFill>
                  <a:srgbClr val="212D4A"/>
                </a:solidFill>
              </a:rPr>
              <a:t>Focus on edges/boundaries</a:t>
            </a:r>
          </a:p>
          <a:p>
            <a:r>
              <a:rPr lang="en-US" dirty="0">
                <a:solidFill>
                  <a:srgbClr val="212D4A"/>
                </a:solidFill>
              </a:rPr>
              <a:t>What we </a:t>
            </a:r>
            <a:r>
              <a:rPr lang="en-US" b="1" dirty="0">
                <a:solidFill>
                  <a:srgbClr val="212D4A"/>
                </a:solidFill>
              </a:rPr>
              <a:t>don’t know</a:t>
            </a:r>
          </a:p>
          <a:p>
            <a:pPr lvl="1"/>
            <a:r>
              <a:rPr lang="en-US" dirty="0">
                <a:solidFill>
                  <a:srgbClr val="212D4A"/>
                </a:solidFill>
              </a:rPr>
              <a:t>Why that’s important</a:t>
            </a:r>
          </a:p>
          <a:p>
            <a:r>
              <a:rPr lang="en-US" dirty="0">
                <a:solidFill>
                  <a:srgbClr val="212D4A"/>
                </a:solidFill>
              </a:rPr>
              <a:t>Convince reader of importance of problem</a:t>
            </a:r>
          </a:p>
          <a:p>
            <a:endParaRPr lang="en-US" dirty="0">
              <a:solidFill>
                <a:srgbClr val="212D4A"/>
              </a:solidFill>
            </a:endParaRPr>
          </a:p>
        </p:txBody>
      </p:sp>
      <p:sp>
        <p:nvSpPr>
          <p:cNvPr id="7" name="Text Placeholder 5">
            <a:extLst>
              <a:ext uri="{FF2B5EF4-FFF2-40B4-BE49-F238E27FC236}">
                <a16:creationId xmlns:a16="http://schemas.microsoft.com/office/drawing/2014/main" id="{84DC010C-ED83-3442-ABC0-F25785F7E261}"/>
              </a:ext>
            </a:extLst>
          </p:cNvPr>
          <p:cNvSpPr txBox="1">
            <a:spLocks/>
          </p:cNvSpPr>
          <p:nvPr/>
        </p:nvSpPr>
        <p:spPr>
          <a:xfrm>
            <a:off x="4833302" y="865681"/>
            <a:ext cx="3837000" cy="985421"/>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Franklin Gothic"/>
              <a:buChar char="●"/>
              <a:defRPr sz="2400" b="0" i="0" u="none" strike="noStrike" cap="none">
                <a:solidFill>
                  <a:schemeClr val="lt1"/>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lt1"/>
              </a:buClr>
              <a:buSzPts val="2200"/>
              <a:buFont typeface="Franklin Gothic"/>
              <a:buChar char="○"/>
              <a:defRPr sz="2200" b="0" i="0" u="none" strike="noStrike" cap="none">
                <a:solidFill>
                  <a:schemeClr val="lt1"/>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lt1"/>
              </a:buClr>
              <a:buSzPts val="2000"/>
              <a:buFont typeface="Franklin Gothic"/>
              <a:buChar char="■"/>
              <a:defRPr sz="2000" b="0" i="0" u="none" strike="noStrike" cap="none">
                <a:solidFill>
                  <a:schemeClr val="lt1"/>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lt1"/>
              </a:buClr>
              <a:buSzPts val="1900"/>
              <a:buFont typeface="Franklin Gothic"/>
              <a:buChar char="●"/>
              <a:defRPr sz="1900" b="0" i="0" u="none" strike="noStrike" cap="none">
                <a:solidFill>
                  <a:schemeClr val="lt1"/>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lt1"/>
              </a:buClr>
              <a:buSzPts val="1800"/>
              <a:buFont typeface="Franklin Gothic"/>
              <a:buChar char="○"/>
              <a:defRPr sz="1800" b="0" i="1" u="none" strike="noStrike" cap="none">
                <a:solidFill>
                  <a:schemeClr val="lt1"/>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lt1"/>
              </a:buClr>
              <a:buSzPts val="1600"/>
              <a:buFont typeface="Franklin Gothic"/>
              <a:buChar char="■"/>
              <a:defRPr sz="1600" b="0" i="0" u="none" strike="noStrike" cap="none">
                <a:solidFill>
                  <a:schemeClr val="lt1"/>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lt1"/>
              </a:buClr>
              <a:buSzPts val="1400"/>
              <a:buFont typeface="Franklin Gothic"/>
              <a:buChar char="●"/>
              <a:defRPr sz="1400" b="0" i="0" u="none" strike="noStrike" cap="none">
                <a:solidFill>
                  <a:schemeClr val="lt1"/>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lt1"/>
              </a:buClr>
              <a:buSzPts val="1400"/>
              <a:buFont typeface="Franklin Gothic"/>
              <a:buChar char="○"/>
              <a:defRPr sz="1400" b="0" i="0" u="none" strike="noStrike" cap="none">
                <a:solidFill>
                  <a:schemeClr val="lt1"/>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lt1"/>
              </a:buClr>
              <a:buSzPts val="1400"/>
              <a:buFont typeface="Franklin Gothic"/>
              <a:buChar char="■"/>
              <a:defRPr sz="1400" b="0" i="0" u="none" strike="noStrike" cap="none">
                <a:solidFill>
                  <a:schemeClr val="lt1"/>
                </a:solidFill>
                <a:latin typeface="Franklin Gothic"/>
                <a:ea typeface="Franklin Gothic"/>
                <a:cs typeface="Franklin Gothic"/>
                <a:sym typeface="Franklin Gothic"/>
              </a:defRPr>
            </a:lvl9pPr>
          </a:lstStyle>
          <a:p>
            <a:pPr marL="76200" indent="0">
              <a:buNone/>
            </a:pPr>
            <a:r>
              <a:rPr lang="en-US" dirty="0"/>
              <a:t>Bigger picture (wall)</a:t>
            </a:r>
          </a:p>
          <a:p>
            <a:pPr marL="76200" indent="0">
              <a:buNone/>
            </a:pPr>
            <a:r>
              <a:rPr lang="en-US" dirty="0"/>
              <a:t>What we </a:t>
            </a:r>
            <a:r>
              <a:rPr lang="en-US" b="1" dirty="0"/>
              <a:t>do know</a:t>
            </a:r>
          </a:p>
        </p:txBody>
      </p:sp>
      <p:sp>
        <p:nvSpPr>
          <p:cNvPr id="8" name="Title 3">
            <a:extLst>
              <a:ext uri="{FF2B5EF4-FFF2-40B4-BE49-F238E27FC236}">
                <a16:creationId xmlns:a16="http://schemas.microsoft.com/office/drawing/2014/main" id="{4511E397-79CE-FB42-8A1F-16888B2470CE}"/>
              </a:ext>
            </a:extLst>
          </p:cNvPr>
          <p:cNvSpPr txBox="1">
            <a:spLocks/>
          </p:cNvSpPr>
          <p:nvPr/>
        </p:nvSpPr>
        <p:spPr>
          <a:xfrm>
            <a:off x="4937402" y="253169"/>
            <a:ext cx="4045200" cy="6591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32D4B"/>
              </a:buClr>
              <a:buSzPts val="3600"/>
              <a:buFont typeface="Bodoni"/>
              <a:buNone/>
              <a:defRPr sz="3600" b="1" i="0" u="none" strike="noStrike" cap="none">
                <a:solidFill>
                  <a:srgbClr val="232D4B"/>
                </a:solidFill>
                <a:latin typeface="Bodoni"/>
                <a:ea typeface="Bodoni"/>
                <a:cs typeface="Bodoni"/>
                <a:sym typeface="Bodoni"/>
              </a:defRPr>
            </a:lvl1pPr>
            <a:lvl2pPr marR="0" lvl="1"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2pPr>
            <a:lvl3pPr marR="0" lvl="2"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3pPr>
            <a:lvl4pPr marR="0" lvl="3"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4pPr>
            <a:lvl5pPr marR="0" lvl="4"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5pPr>
            <a:lvl6pPr marR="0" lvl="5"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6pPr>
            <a:lvl7pPr marR="0" lvl="6"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7pPr>
            <a:lvl8pPr marR="0" lvl="7"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8pPr>
            <a:lvl9pPr marR="0" lvl="8" algn="ctr" rtl="0">
              <a:lnSpc>
                <a:spcPct val="100000"/>
              </a:lnSpc>
              <a:spcBef>
                <a:spcPts val="0"/>
              </a:spcBef>
              <a:spcAft>
                <a:spcPts val="0"/>
              </a:spcAft>
              <a:buClr>
                <a:schemeClr val="dk1"/>
              </a:buClr>
              <a:buSzPts val="3600"/>
              <a:buFont typeface="Raleway"/>
              <a:buNone/>
              <a:defRPr sz="3600" b="1" i="0" u="none" strike="noStrike" cap="none">
                <a:solidFill>
                  <a:schemeClr val="dk1"/>
                </a:solidFill>
                <a:latin typeface="Raleway"/>
                <a:ea typeface="Raleway"/>
                <a:cs typeface="Raleway"/>
                <a:sym typeface="Raleway"/>
              </a:defRPr>
            </a:lvl9pPr>
          </a:lstStyle>
          <a:p>
            <a:r>
              <a:rPr lang="en-US" dirty="0">
                <a:solidFill>
                  <a:schemeClr val="bg1"/>
                </a:solidFill>
              </a:rPr>
              <a:t>Lit Review</a:t>
            </a:r>
          </a:p>
        </p:txBody>
      </p:sp>
      <p:sp>
        <p:nvSpPr>
          <p:cNvPr id="9" name="Rounded Rectangle 8">
            <a:extLst>
              <a:ext uri="{FF2B5EF4-FFF2-40B4-BE49-F238E27FC236}">
                <a16:creationId xmlns:a16="http://schemas.microsoft.com/office/drawing/2014/main" id="{E5CCA373-7F41-F441-8317-1B90E3E0CA43}"/>
              </a:ext>
            </a:extLst>
          </p:cNvPr>
          <p:cNvSpPr/>
          <p:nvPr/>
        </p:nvSpPr>
        <p:spPr>
          <a:xfrm>
            <a:off x="2476063" y="3292399"/>
            <a:ext cx="4275739" cy="1694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4913C95-7A2A-EB4F-A0AC-6DC9BAFF9722}"/>
              </a:ext>
            </a:extLst>
          </p:cNvPr>
          <p:cNvSpPr/>
          <p:nvPr/>
        </p:nvSpPr>
        <p:spPr>
          <a:xfrm>
            <a:off x="3044283" y="4208118"/>
            <a:ext cx="144966" cy="1520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EC9F36-3FA8-1F4B-A7BB-6CE29FC193AA}"/>
              </a:ext>
            </a:extLst>
          </p:cNvPr>
          <p:cNvSpPr/>
          <p:nvPr/>
        </p:nvSpPr>
        <p:spPr>
          <a:xfrm>
            <a:off x="4792435" y="4442254"/>
            <a:ext cx="249121" cy="2218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099BF8E-D76C-5B48-BC10-7686F12BE74A}"/>
              </a:ext>
            </a:extLst>
          </p:cNvPr>
          <p:cNvSpPr/>
          <p:nvPr/>
        </p:nvSpPr>
        <p:spPr>
          <a:xfrm>
            <a:off x="5549438" y="3755412"/>
            <a:ext cx="144966" cy="22964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ED875188-DE88-774C-9F85-149B4C386C73}"/>
              </a:ext>
            </a:extLst>
          </p:cNvPr>
          <p:cNvSpPr/>
          <p:nvPr/>
        </p:nvSpPr>
        <p:spPr>
          <a:xfrm>
            <a:off x="3859465" y="3558322"/>
            <a:ext cx="388710" cy="383060"/>
          </a:xfrm>
          <a:custGeom>
            <a:avLst/>
            <a:gdLst>
              <a:gd name="connsiteX0" fmla="*/ 110683 w 388710"/>
              <a:gd name="connsiteY0" fmla="*/ 67963 h 383060"/>
              <a:gd name="connsiteX1" fmla="*/ 191002 w 388710"/>
              <a:gd name="connsiteY1" fmla="*/ 6179 h 383060"/>
              <a:gd name="connsiteX2" fmla="*/ 209537 w 388710"/>
              <a:gd name="connsiteY2" fmla="*/ 0 h 383060"/>
              <a:gd name="connsiteX3" fmla="*/ 240429 w 388710"/>
              <a:gd name="connsiteY3" fmla="*/ 6179 h 383060"/>
              <a:gd name="connsiteX4" fmla="*/ 246607 w 388710"/>
              <a:gd name="connsiteY4" fmla="*/ 24714 h 383060"/>
              <a:gd name="connsiteX5" fmla="*/ 271321 w 388710"/>
              <a:gd name="connsiteY5" fmla="*/ 61784 h 383060"/>
              <a:gd name="connsiteX6" fmla="*/ 339283 w 388710"/>
              <a:gd name="connsiteY6" fmla="*/ 80319 h 383060"/>
              <a:gd name="connsiteX7" fmla="*/ 345461 w 388710"/>
              <a:gd name="connsiteY7" fmla="*/ 98855 h 383060"/>
              <a:gd name="connsiteX8" fmla="*/ 345461 w 388710"/>
              <a:gd name="connsiteY8" fmla="*/ 160638 h 383060"/>
              <a:gd name="connsiteX9" fmla="*/ 363996 w 388710"/>
              <a:gd name="connsiteY9" fmla="*/ 172995 h 383060"/>
              <a:gd name="connsiteX10" fmla="*/ 382531 w 388710"/>
              <a:gd name="connsiteY10" fmla="*/ 210065 h 383060"/>
              <a:gd name="connsiteX11" fmla="*/ 388710 w 388710"/>
              <a:gd name="connsiteY11" fmla="*/ 228600 h 383060"/>
              <a:gd name="connsiteX12" fmla="*/ 382531 w 388710"/>
              <a:gd name="connsiteY12" fmla="*/ 247136 h 383060"/>
              <a:gd name="connsiteX13" fmla="*/ 326926 w 388710"/>
              <a:gd name="connsiteY13" fmla="*/ 278027 h 383060"/>
              <a:gd name="connsiteX14" fmla="*/ 283677 w 388710"/>
              <a:gd name="connsiteY14" fmla="*/ 284206 h 383060"/>
              <a:gd name="connsiteX15" fmla="*/ 240429 w 388710"/>
              <a:gd name="connsiteY15" fmla="*/ 339811 h 383060"/>
              <a:gd name="connsiteX16" fmla="*/ 228072 w 388710"/>
              <a:gd name="connsiteY16" fmla="*/ 358346 h 383060"/>
              <a:gd name="connsiteX17" fmla="*/ 215715 w 388710"/>
              <a:gd name="connsiteY17" fmla="*/ 376882 h 383060"/>
              <a:gd name="connsiteX18" fmla="*/ 197180 w 388710"/>
              <a:gd name="connsiteY18" fmla="*/ 383060 h 383060"/>
              <a:gd name="connsiteX19" fmla="*/ 184823 w 388710"/>
              <a:gd name="connsiteY19" fmla="*/ 364525 h 383060"/>
              <a:gd name="connsiteX20" fmla="*/ 153931 w 388710"/>
              <a:gd name="connsiteY20" fmla="*/ 321276 h 383060"/>
              <a:gd name="connsiteX21" fmla="*/ 61256 w 388710"/>
              <a:gd name="connsiteY21" fmla="*/ 315098 h 383060"/>
              <a:gd name="connsiteX22" fmla="*/ 36542 w 388710"/>
              <a:gd name="connsiteY22" fmla="*/ 308919 h 383060"/>
              <a:gd name="connsiteX23" fmla="*/ 48899 w 388710"/>
              <a:gd name="connsiteY23" fmla="*/ 234779 h 383060"/>
              <a:gd name="connsiteX24" fmla="*/ 61256 w 388710"/>
              <a:gd name="connsiteY24" fmla="*/ 216244 h 383060"/>
              <a:gd name="connsiteX25" fmla="*/ 73613 w 388710"/>
              <a:gd name="connsiteY25" fmla="*/ 172995 h 383060"/>
              <a:gd name="connsiteX26" fmla="*/ 55077 w 388710"/>
              <a:gd name="connsiteY26" fmla="*/ 166817 h 383060"/>
              <a:gd name="connsiteX27" fmla="*/ 18007 w 388710"/>
              <a:gd name="connsiteY27" fmla="*/ 160638 h 383060"/>
              <a:gd name="connsiteX28" fmla="*/ 11829 w 388710"/>
              <a:gd name="connsiteY28" fmla="*/ 105033 h 383060"/>
              <a:gd name="connsiteX29" fmla="*/ 55077 w 388710"/>
              <a:gd name="connsiteY29" fmla="*/ 111211 h 383060"/>
              <a:gd name="connsiteX30" fmla="*/ 73613 w 388710"/>
              <a:gd name="connsiteY30" fmla="*/ 105033 h 383060"/>
              <a:gd name="connsiteX31" fmla="*/ 79791 w 388710"/>
              <a:gd name="connsiteY31" fmla="*/ 86498 h 383060"/>
              <a:gd name="connsiteX32" fmla="*/ 92148 w 388710"/>
              <a:gd name="connsiteY32" fmla="*/ 67963 h 383060"/>
              <a:gd name="connsiteX33" fmla="*/ 110683 w 388710"/>
              <a:gd name="connsiteY33" fmla="*/ 61784 h 383060"/>
              <a:gd name="connsiteX34" fmla="*/ 129218 w 388710"/>
              <a:gd name="connsiteY34" fmla="*/ 49427 h 383060"/>
              <a:gd name="connsiteX35" fmla="*/ 110683 w 388710"/>
              <a:gd name="connsiteY35" fmla="*/ 67963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710" h="383060">
                <a:moveTo>
                  <a:pt x="110683" y="67963"/>
                </a:moveTo>
                <a:cubicBezTo>
                  <a:pt x="122200" y="58091"/>
                  <a:pt x="171771" y="12590"/>
                  <a:pt x="191002" y="6179"/>
                </a:cubicBezTo>
                <a:lnTo>
                  <a:pt x="209537" y="0"/>
                </a:lnTo>
                <a:cubicBezTo>
                  <a:pt x="219834" y="2060"/>
                  <a:pt x="231691" y="354"/>
                  <a:pt x="240429" y="6179"/>
                </a:cubicBezTo>
                <a:cubicBezTo>
                  <a:pt x="245848" y="9792"/>
                  <a:pt x="243444" y="19021"/>
                  <a:pt x="246607" y="24714"/>
                </a:cubicBezTo>
                <a:cubicBezTo>
                  <a:pt x="253819" y="37696"/>
                  <a:pt x="258964" y="53546"/>
                  <a:pt x="271321" y="61784"/>
                </a:cubicBezTo>
                <a:cubicBezTo>
                  <a:pt x="303671" y="83351"/>
                  <a:pt x="282488" y="73220"/>
                  <a:pt x="339283" y="80319"/>
                </a:cubicBezTo>
                <a:cubicBezTo>
                  <a:pt x="341342" y="86498"/>
                  <a:pt x="345461" y="92342"/>
                  <a:pt x="345461" y="98855"/>
                </a:cubicBezTo>
                <a:cubicBezTo>
                  <a:pt x="345461" y="133617"/>
                  <a:pt x="324290" y="118296"/>
                  <a:pt x="345461" y="160638"/>
                </a:cubicBezTo>
                <a:cubicBezTo>
                  <a:pt x="348782" y="167280"/>
                  <a:pt x="357818" y="168876"/>
                  <a:pt x="363996" y="172995"/>
                </a:cubicBezTo>
                <a:cubicBezTo>
                  <a:pt x="379527" y="219584"/>
                  <a:pt x="358577" y="162157"/>
                  <a:pt x="382531" y="210065"/>
                </a:cubicBezTo>
                <a:cubicBezTo>
                  <a:pt x="385444" y="215890"/>
                  <a:pt x="386650" y="222422"/>
                  <a:pt x="388710" y="228600"/>
                </a:cubicBezTo>
                <a:cubicBezTo>
                  <a:pt x="386650" y="234779"/>
                  <a:pt x="387136" y="242531"/>
                  <a:pt x="382531" y="247136"/>
                </a:cubicBezTo>
                <a:cubicBezTo>
                  <a:pt x="370143" y="259524"/>
                  <a:pt x="346350" y="274142"/>
                  <a:pt x="326926" y="278027"/>
                </a:cubicBezTo>
                <a:cubicBezTo>
                  <a:pt x="312646" y="280883"/>
                  <a:pt x="298093" y="282146"/>
                  <a:pt x="283677" y="284206"/>
                </a:cubicBezTo>
                <a:cubicBezTo>
                  <a:pt x="254640" y="313243"/>
                  <a:pt x="269990" y="295470"/>
                  <a:pt x="240429" y="339811"/>
                </a:cubicBezTo>
                <a:lnTo>
                  <a:pt x="228072" y="358346"/>
                </a:lnTo>
                <a:cubicBezTo>
                  <a:pt x="223953" y="364525"/>
                  <a:pt x="222760" y="374534"/>
                  <a:pt x="215715" y="376882"/>
                </a:cubicBezTo>
                <a:lnTo>
                  <a:pt x="197180" y="383060"/>
                </a:lnTo>
                <a:cubicBezTo>
                  <a:pt x="193061" y="376882"/>
                  <a:pt x="187839" y="371311"/>
                  <a:pt x="184823" y="364525"/>
                </a:cubicBezTo>
                <a:cubicBezTo>
                  <a:pt x="171771" y="335158"/>
                  <a:pt x="184142" y="324633"/>
                  <a:pt x="153931" y="321276"/>
                </a:cubicBezTo>
                <a:cubicBezTo>
                  <a:pt x="123160" y="317857"/>
                  <a:pt x="92148" y="317157"/>
                  <a:pt x="61256" y="315098"/>
                </a:cubicBezTo>
                <a:cubicBezTo>
                  <a:pt x="53018" y="313038"/>
                  <a:pt x="38982" y="317052"/>
                  <a:pt x="36542" y="308919"/>
                </a:cubicBezTo>
                <a:cubicBezTo>
                  <a:pt x="33974" y="300358"/>
                  <a:pt x="40130" y="252317"/>
                  <a:pt x="48899" y="234779"/>
                </a:cubicBezTo>
                <a:cubicBezTo>
                  <a:pt x="52220" y="228137"/>
                  <a:pt x="57137" y="222422"/>
                  <a:pt x="61256" y="216244"/>
                </a:cubicBezTo>
                <a:cubicBezTo>
                  <a:pt x="63087" y="210749"/>
                  <a:pt x="75023" y="176520"/>
                  <a:pt x="73613" y="172995"/>
                </a:cubicBezTo>
                <a:cubicBezTo>
                  <a:pt x="71194" y="166948"/>
                  <a:pt x="61435" y="168230"/>
                  <a:pt x="55077" y="166817"/>
                </a:cubicBezTo>
                <a:cubicBezTo>
                  <a:pt x="42848" y="164099"/>
                  <a:pt x="30364" y="162698"/>
                  <a:pt x="18007" y="160638"/>
                </a:cubicBezTo>
                <a:cubicBezTo>
                  <a:pt x="9795" y="148320"/>
                  <a:pt x="-14286" y="121355"/>
                  <a:pt x="11829" y="105033"/>
                </a:cubicBezTo>
                <a:cubicBezTo>
                  <a:pt x="24178" y="97315"/>
                  <a:pt x="40661" y="109152"/>
                  <a:pt x="55077" y="111211"/>
                </a:cubicBezTo>
                <a:cubicBezTo>
                  <a:pt x="61256" y="109152"/>
                  <a:pt x="69008" y="109638"/>
                  <a:pt x="73613" y="105033"/>
                </a:cubicBezTo>
                <a:cubicBezTo>
                  <a:pt x="78218" y="100428"/>
                  <a:pt x="76879" y="92323"/>
                  <a:pt x="79791" y="86498"/>
                </a:cubicBezTo>
                <a:cubicBezTo>
                  <a:pt x="83112" y="79856"/>
                  <a:pt x="86350" y="72602"/>
                  <a:pt x="92148" y="67963"/>
                </a:cubicBezTo>
                <a:cubicBezTo>
                  <a:pt x="97233" y="63895"/>
                  <a:pt x="104858" y="64697"/>
                  <a:pt x="110683" y="61784"/>
                </a:cubicBezTo>
                <a:cubicBezTo>
                  <a:pt x="117324" y="58463"/>
                  <a:pt x="122576" y="52748"/>
                  <a:pt x="129218" y="49427"/>
                </a:cubicBezTo>
                <a:cubicBezTo>
                  <a:pt x="135043" y="46515"/>
                  <a:pt x="147753" y="43249"/>
                  <a:pt x="110683" y="67963"/>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D8FBD1-4D38-2D4F-8E0D-B87839BC5C50}"/>
              </a:ext>
            </a:extLst>
          </p:cNvPr>
          <p:cNvSpPr/>
          <p:nvPr/>
        </p:nvSpPr>
        <p:spPr>
          <a:xfrm>
            <a:off x="3981337" y="3673848"/>
            <a:ext cx="144966" cy="152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lbow Connector 16">
            <a:extLst>
              <a:ext uri="{FF2B5EF4-FFF2-40B4-BE49-F238E27FC236}">
                <a16:creationId xmlns:a16="http://schemas.microsoft.com/office/drawing/2014/main" id="{B401BD39-10D6-474B-BADB-729CF904283C}"/>
              </a:ext>
            </a:extLst>
          </p:cNvPr>
          <p:cNvCxnSpPr>
            <a:endCxn id="15" idx="4"/>
          </p:cNvCxnSpPr>
          <p:nvPr/>
        </p:nvCxnSpPr>
        <p:spPr>
          <a:xfrm rot="16200000" flipH="1">
            <a:off x="2182538" y="1659501"/>
            <a:ext cx="3046905" cy="800164"/>
          </a:xfrm>
          <a:prstGeom prst="bentConnector4">
            <a:avLst>
              <a:gd name="adj1" fmla="val 20968"/>
              <a:gd name="adj2" fmla="val 118198"/>
            </a:avLst>
          </a:prstGeom>
          <a:ln/>
        </p:spPr>
        <p:style>
          <a:lnRef idx="2">
            <a:schemeClr val="accent3"/>
          </a:lnRef>
          <a:fillRef idx="0">
            <a:schemeClr val="accent3"/>
          </a:fillRef>
          <a:effectRef idx="1">
            <a:schemeClr val="accent3"/>
          </a:effectRef>
          <a:fontRef idx="minor">
            <a:schemeClr val="tx1"/>
          </a:fontRef>
        </p:style>
      </p:cxnSp>
      <p:cxnSp>
        <p:nvCxnSpPr>
          <p:cNvPr id="20" name="Elbow Connector 19">
            <a:extLst>
              <a:ext uri="{FF2B5EF4-FFF2-40B4-BE49-F238E27FC236}">
                <a16:creationId xmlns:a16="http://schemas.microsoft.com/office/drawing/2014/main" id="{07750C97-972A-5647-B2AB-9495B6A9610F}"/>
              </a:ext>
            </a:extLst>
          </p:cNvPr>
          <p:cNvCxnSpPr>
            <a:cxnSpLocks/>
          </p:cNvCxnSpPr>
          <p:nvPr/>
        </p:nvCxnSpPr>
        <p:spPr>
          <a:xfrm rot="5400000">
            <a:off x="4161160" y="1390945"/>
            <a:ext cx="2613909" cy="1246400"/>
          </a:xfrm>
          <a:prstGeom prst="bentConnector3">
            <a:avLst>
              <a:gd name="adj1" fmla="val 8021"/>
            </a:avLst>
          </a:prstGeom>
          <a:ln/>
        </p:spPr>
        <p:style>
          <a:lnRef idx="2">
            <a:schemeClr val="accent1"/>
          </a:lnRef>
          <a:fillRef idx="0">
            <a:schemeClr val="accent1"/>
          </a:fillRef>
          <a:effectRef idx="1">
            <a:schemeClr val="accent1"/>
          </a:effectRef>
          <a:fontRef idx="minor">
            <a:schemeClr val="tx1"/>
          </a:fontRef>
        </p:style>
      </p:cxnSp>
      <p:sp>
        <p:nvSpPr>
          <p:cNvPr id="25" name="Freeform 24">
            <a:extLst>
              <a:ext uri="{FF2B5EF4-FFF2-40B4-BE49-F238E27FC236}">
                <a16:creationId xmlns:a16="http://schemas.microsoft.com/office/drawing/2014/main" id="{CAFCEFF2-398F-A445-949B-8632FD6624F9}"/>
              </a:ext>
            </a:extLst>
          </p:cNvPr>
          <p:cNvSpPr/>
          <p:nvPr/>
        </p:nvSpPr>
        <p:spPr>
          <a:xfrm>
            <a:off x="506918" y="3386578"/>
            <a:ext cx="1340049" cy="1276662"/>
          </a:xfrm>
          <a:custGeom>
            <a:avLst/>
            <a:gdLst>
              <a:gd name="connsiteX0" fmla="*/ 110683 w 388710"/>
              <a:gd name="connsiteY0" fmla="*/ 67963 h 383060"/>
              <a:gd name="connsiteX1" fmla="*/ 191002 w 388710"/>
              <a:gd name="connsiteY1" fmla="*/ 6179 h 383060"/>
              <a:gd name="connsiteX2" fmla="*/ 209537 w 388710"/>
              <a:gd name="connsiteY2" fmla="*/ 0 h 383060"/>
              <a:gd name="connsiteX3" fmla="*/ 240429 w 388710"/>
              <a:gd name="connsiteY3" fmla="*/ 6179 h 383060"/>
              <a:gd name="connsiteX4" fmla="*/ 246607 w 388710"/>
              <a:gd name="connsiteY4" fmla="*/ 24714 h 383060"/>
              <a:gd name="connsiteX5" fmla="*/ 271321 w 388710"/>
              <a:gd name="connsiteY5" fmla="*/ 61784 h 383060"/>
              <a:gd name="connsiteX6" fmla="*/ 339283 w 388710"/>
              <a:gd name="connsiteY6" fmla="*/ 80319 h 383060"/>
              <a:gd name="connsiteX7" fmla="*/ 345461 w 388710"/>
              <a:gd name="connsiteY7" fmla="*/ 98855 h 383060"/>
              <a:gd name="connsiteX8" fmla="*/ 345461 w 388710"/>
              <a:gd name="connsiteY8" fmla="*/ 160638 h 383060"/>
              <a:gd name="connsiteX9" fmla="*/ 363996 w 388710"/>
              <a:gd name="connsiteY9" fmla="*/ 172995 h 383060"/>
              <a:gd name="connsiteX10" fmla="*/ 382531 w 388710"/>
              <a:gd name="connsiteY10" fmla="*/ 210065 h 383060"/>
              <a:gd name="connsiteX11" fmla="*/ 388710 w 388710"/>
              <a:gd name="connsiteY11" fmla="*/ 228600 h 383060"/>
              <a:gd name="connsiteX12" fmla="*/ 382531 w 388710"/>
              <a:gd name="connsiteY12" fmla="*/ 247136 h 383060"/>
              <a:gd name="connsiteX13" fmla="*/ 326926 w 388710"/>
              <a:gd name="connsiteY13" fmla="*/ 278027 h 383060"/>
              <a:gd name="connsiteX14" fmla="*/ 283677 w 388710"/>
              <a:gd name="connsiteY14" fmla="*/ 284206 h 383060"/>
              <a:gd name="connsiteX15" fmla="*/ 240429 w 388710"/>
              <a:gd name="connsiteY15" fmla="*/ 339811 h 383060"/>
              <a:gd name="connsiteX16" fmla="*/ 228072 w 388710"/>
              <a:gd name="connsiteY16" fmla="*/ 358346 h 383060"/>
              <a:gd name="connsiteX17" fmla="*/ 215715 w 388710"/>
              <a:gd name="connsiteY17" fmla="*/ 376882 h 383060"/>
              <a:gd name="connsiteX18" fmla="*/ 197180 w 388710"/>
              <a:gd name="connsiteY18" fmla="*/ 383060 h 383060"/>
              <a:gd name="connsiteX19" fmla="*/ 184823 w 388710"/>
              <a:gd name="connsiteY19" fmla="*/ 364525 h 383060"/>
              <a:gd name="connsiteX20" fmla="*/ 153931 w 388710"/>
              <a:gd name="connsiteY20" fmla="*/ 321276 h 383060"/>
              <a:gd name="connsiteX21" fmla="*/ 61256 w 388710"/>
              <a:gd name="connsiteY21" fmla="*/ 315098 h 383060"/>
              <a:gd name="connsiteX22" fmla="*/ 36542 w 388710"/>
              <a:gd name="connsiteY22" fmla="*/ 308919 h 383060"/>
              <a:gd name="connsiteX23" fmla="*/ 48899 w 388710"/>
              <a:gd name="connsiteY23" fmla="*/ 234779 h 383060"/>
              <a:gd name="connsiteX24" fmla="*/ 61256 w 388710"/>
              <a:gd name="connsiteY24" fmla="*/ 216244 h 383060"/>
              <a:gd name="connsiteX25" fmla="*/ 73613 w 388710"/>
              <a:gd name="connsiteY25" fmla="*/ 172995 h 383060"/>
              <a:gd name="connsiteX26" fmla="*/ 55077 w 388710"/>
              <a:gd name="connsiteY26" fmla="*/ 166817 h 383060"/>
              <a:gd name="connsiteX27" fmla="*/ 18007 w 388710"/>
              <a:gd name="connsiteY27" fmla="*/ 160638 h 383060"/>
              <a:gd name="connsiteX28" fmla="*/ 11829 w 388710"/>
              <a:gd name="connsiteY28" fmla="*/ 105033 h 383060"/>
              <a:gd name="connsiteX29" fmla="*/ 55077 w 388710"/>
              <a:gd name="connsiteY29" fmla="*/ 111211 h 383060"/>
              <a:gd name="connsiteX30" fmla="*/ 73613 w 388710"/>
              <a:gd name="connsiteY30" fmla="*/ 105033 h 383060"/>
              <a:gd name="connsiteX31" fmla="*/ 79791 w 388710"/>
              <a:gd name="connsiteY31" fmla="*/ 86498 h 383060"/>
              <a:gd name="connsiteX32" fmla="*/ 92148 w 388710"/>
              <a:gd name="connsiteY32" fmla="*/ 67963 h 383060"/>
              <a:gd name="connsiteX33" fmla="*/ 110683 w 388710"/>
              <a:gd name="connsiteY33" fmla="*/ 61784 h 383060"/>
              <a:gd name="connsiteX34" fmla="*/ 129218 w 388710"/>
              <a:gd name="connsiteY34" fmla="*/ 49427 h 383060"/>
              <a:gd name="connsiteX35" fmla="*/ 110683 w 388710"/>
              <a:gd name="connsiteY35" fmla="*/ 67963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710" h="383060">
                <a:moveTo>
                  <a:pt x="110683" y="67963"/>
                </a:moveTo>
                <a:cubicBezTo>
                  <a:pt x="122200" y="58091"/>
                  <a:pt x="171771" y="12590"/>
                  <a:pt x="191002" y="6179"/>
                </a:cubicBezTo>
                <a:lnTo>
                  <a:pt x="209537" y="0"/>
                </a:lnTo>
                <a:cubicBezTo>
                  <a:pt x="219834" y="2060"/>
                  <a:pt x="231691" y="354"/>
                  <a:pt x="240429" y="6179"/>
                </a:cubicBezTo>
                <a:cubicBezTo>
                  <a:pt x="245848" y="9792"/>
                  <a:pt x="243444" y="19021"/>
                  <a:pt x="246607" y="24714"/>
                </a:cubicBezTo>
                <a:cubicBezTo>
                  <a:pt x="253819" y="37696"/>
                  <a:pt x="258964" y="53546"/>
                  <a:pt x="271321" y="61784"/>
                </a:cubicBezTo>
                <a:cubicBezTo>
                  <a:pt x="303671" y="83351"/>
                  <a:pt x="282488" y="73220"/>
                  <a:pt x="339283" y="80319"/>
                </a:cubicBezTo>
                <a:cubicBezTo>
                  <a:pt x="341342" y="86498"/>
                  <a:pt x="345461" y="92342"/>
                  <a:pt x="345461" y="98855"/>
                </a:cubicBezTo>
                <a:cubicBezTo>
                  <a:pt x="345461" y="133617"/>
                  <a:pt x="324290" y="118296"/>
                  <a:pt x="345461" y="160638"/>
                </a:cubicBezTo>
                <a:cubicBezTo>
                  <a:pt x="348782" y="167280"/>
                  <a:pt x="357818" y="168876"/>
                  <a:pt x="363996" y="172995"/>
                </a:cubicBezTo>
                <a:cubicBezTo>
                  <a:pt x="379527" y="219584"/>
                  <a:pt x="358577" y="162157"/>
                  <a:pt x="382531" y="210065"/>
                </a:cubicBezTo>
                <a:cubicBezTo>
                  <a:pt x="385444" y="215890"/>
                  <a:pt x="386650" y="222422"/>
                  <a:pt x="388710" y="228600"/>
                </a:cubicBezTo>
                <a:cubicBezTo>
                  <a:pt x="386650" y="234779"/>
                  <a:pt x="387136" y="242531"/>
                  <a:pt x="382531" y="247136"/>
                </a:cubicBezTo>
                <a:cubicBezTo>
                  <a:pt x="370143" y="259524"/>
                  <a:pt x="346350" y="274142"/>
                  <a:pt x="326926" y="278027"/>
                </a:cubicBezTo>
                <a:cubicBezTo>
                  <a:pt x="312646" y="280883"/>
                  <a:pt x="298093" y="282146"/>
                  <a:pt x="283677" y="284206"/>
                </a:cubicBezTo>
                <a:cubicBezTo>
                  <a:pt x="254640" y="313243"/>
                  <a:pt x="269990" y="295470"/>
                  <a:pt x="240429" y="339811"/>
                </a:cubicBezTo>
                <a:lnTo>
                  <a:pt x="228072" y="358346"/>
                </a:lnTo>
                <a:cubicBezTo>
                  <a:pt x="223953" y="364525"/>
                  <a:pt x="222760" y="374534"/>
                  <a:pt x="215715" y="376882"/>
                </a:cubicBezTo>
                <a:lnTo>
                  <a:pt x="197180" y="383060"/>
                </a:lnTo>
                <a:cubicBezTo>
                  <a:pt x="193061" y="376882"/>
                  <a:pt x="187839" y="371311"/>
                  <a:pt x="184823" y="364525"/>
                </a:cubicBezTo>
                <a:cubicBezTo>
                  <a:pt x="171771" y="335158"/>
                  <a:pt x="184142" y="324633"/>
                  <a:pt x="153931" y="321276"/>
                </a:cubicBezTo>
                <a:cubicBezTo>
                  <a:pt x="123160" y="317857"/>
                  <a:pt x="92148" y="317157"/>
                  <a:pt x="61256" y="315098"/>
                </a:cubicBezTo>
                <a:cubicBezTo>
                  <a:pt x="53018" y="313038"/>
                  <a:pt x="38982" y="317052"/>
                  <a:pt x="36542" y="308919"/>
                </a:cubicBezTo>
                <a:cubicBezTo>
                  <a:pt x="33974" y="300358"/>
                  <a:pt x="40130" y="252317"/>
                  <a:pt x="48899" y="234779"/>
                </a:cubicBezTo>
                <a:cubicBezTo>
                  <a:pt x="52220" y="228137"/>
                  <a:pt x="57137" y="222422"/>
                  <a:pt x="61256" y="216244"/>
                </a:cubicBezTo>
                <a:cubicBezTo>
                  <a:pt x="63087" y="210749"/>
                  <a:pt x="75023" y="176520"/>
                  <a:pt x="73613" y="172995"/>
                </a:cubicBezTo>
                <a:cubicBezTo>
                  <a:pt x="71194" y="166948"/>
                  <a:pt x="61435" y="168230"/>
                  <a:pt x="55077" y="166817"/>
                </a:cubicBezTo>
                <a:cubicBezTo>
                  <a:pt x="42848" y="164099"/>
                  <a:pt x="30364" y="162698"/>
                  <a:pt x="18007" y="160638"/>
                </a:cubicBezTo>
                <a:cubicBezTo>
                  <a:pt x="9795" y="148320"/>
                  <a:pt x="-14286" y="121355"/>
                  <a:pt x="11829" y="105033"/>
                </a:cubicBezTo>
                <a:cubicBezTo>
                  <a:pt x="24178" y="97315"/>
                  <a:pt x="40661" y="109152"/>
                  <a:pt x="55077" y="111211"/>
                </a:cubicBezTo>
                <a:cubicBezTo>
                  <a:pt x="61256" y="109152"/>
                  <a:pt x="69008" y="109638"/>
                  <a:pt x="73613" y="105033"/>
                </a:cubicBezTo>
                <a:cubicBezTo>
                  <a:pt x="78218" y="100428"/>
                  <a:pt x="76879" y="92323"/>
                  <a:pt x="79791" y="86498"/>
                </a:cubicBezTo>
                <a:cubicBezTo>
                  <a:pt x="83112" y="79856"/>
                  <a:pt x="86350" y="72602"/>
                  <a:pt x="92148" y="67963"/>
                </a:cubicBezTo>
                <a:cubicBezTo>
                  <a:pt x="97233" y="63895"/>
                  <a:pt x="104858" y="64697"/>
                  <a:pt x="110683" y="61784"/>
                </a:cubicBezTo>
                <a:cubicBezTo>
                  <a:pt x="117324" y="58463"/>
                  <a:pt x="122576" y="52748"/>
                  <a:pt x="129218" y="49427"/>
                </a:cubicBezTo>
                <a:cubicBezTo>
                  <a:pt x="135043" y="46515"/>
                  <a:pt x="147753" y="43249"/>
                  <a:pt x="110683" y="67963"/>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F46FED75-52C5-6449-9537-1A2EC65CD0BB}"/>
              </a:ext>
            </a:extLst>
          </p:cNvPr>
          <p:cNvSpPr/>
          <p:nvPr/>
        </p:nvSpPr>
        <p:spPr>
          <a:xfrm>
            <a:off x="872197" y="3643532"/>
            <a:ext cx="548640" cy="564586"/>
          </a:xfrm>
          <a:custGeom>
            <a:avLst/>
            <a:gdLst>
              <a:gd name="connsiteX0" fmla="*/ 374134 w 627353"/>
              <a:gd name="connsiteY0" fmla="*/ 98474 h 661182"/>
              <a:gd name="connsiteX1" fmla="*/ 219390 w 627353"/>
              <a:gd name="connsiteY1" fmla="*/ 126610 h 661182"/>
              <a:gd name="connsiteX2" fmla="*/ 134984 w 627353"/>
              <a:gd name="connsiteY2" fmla="*/ 154745 h 661182"/>
              <a:gd name="connsiteX3" fmla="*/ 78713 w 627353"/>
              <a:gd name="connsiteY3" fmla="*/ 211016 h 661182"/>
              <a:gd name="connsiteX4" fmla="*/ 22442 w 627353"/>
              <a:gd name="connsiteY4" fmla="*/ 281354 h 661182"/>
              <a:gd name="connsiteX5" fmla="*/ 22442 w 627353"/>
              <a:gd name="connsiteY5" fmla="*/ 548640 h 661182"/>
              <a:gd name="connsiteX6" fmla="*/ 36510 w 627353"/>
              <a:gd name="connsiteY6" fmla="*/ 590843 h 661182"/>
              <a:gd name="connsiteX7" fmla="*/ 149051 w 627353"/>
              <a:gd name="connsiteY7" fmla="*/ 647114 h 661182"/>
              <a:gd name="connsiteX8" fmla="*/ 191254 w 627353"/>
              <a:gd name="connsiteY8" fmla="*/ 661182 h 661182"/>
              <a:gd name="connsiteX9" fmla="*/ 402270 w 627353"/>
              <a:gd name="connsiteY9" fmla="*/ 647114 h 661182"/>
              <a:gd name="connsiteX10" fmla="*/ 486676 w 627353"/>
              <a:gd name="connsiteY10" fmla="*/ 618979 h 661182"/>
              <a:gd name="connsiteX11" fmla="*/ 528879 w 627353"/>
              <a:gd name="connsiteY11" fmla="*/ 604911 h 661182"/>
              <a:gd name="connsiteX12" fmla="*/ 557014 w 627353"/>
              <a:gd name="connsiteY12" fmla="*/ 562708 h 661182"/>
              <a:gd name="connsiteX13" fmla="*/ 613285 w 627353"/>
              <a:gd name="connsiteY13" fmla="*/ 506437 h 661182"/>
              <a:gd name="connsiteX14" fmla="*/ 627353 w 627353"/>
              <a:gd name="connsiteY14" fmla="*/ 464234 h 661182"/>
              <a:gd name="connsiteX15" fmla="*/ 613285 w 627353"/>
              <a:gd name="connsiteY15" fmla="*/ 365760 h 661182"/>
              <a:gd name="connsiteX16" fmla="*/ 528879 w 627353"/>
              <a:gd name="connsiteY16" fmla="*/ 323557 h 661182"/>
              <a:gd name="connsiteX17" fmla="*/ 486676 w 627353"/>
              <a:gd name="connsiteY17" fmla="*/ 295422 h 661182"/>
              <a:gd name="connsiteX18" fmla="*/ 486676 w 627353"/>
              <a:gd name="connsiteY18" fmla="*/ 211016 h 661182"/>
              <a:gd name="connsiteX19" fmla="*/ 528879 w 627353"/>
              <a:gd name="connsiteY19" fmla="*/ 196948 h 661182"/>
              <a:gd name="connsiteX20" fmla="*/ 571082 w 627353"/>
              <a:gd name="connsiteY20" fmla="*/ 112542 h 661182"/>
              <a:gd name="connsiteX21" fmla="*/ 528879 w 627353"/>
              <a:gd name="connsiteY21" fmla="*/ 42203 h 661182"/>
              <a:gd name="connsiteX22" fmla="*/ 486676 w 627353"/>
              <a:gd name="connsiteY22" fmla="*/ 14068 h 661182"/>
              <a:gd name="connsiteX23" fmla="*/ 444473 w 627353"/>
              <a:gd name="connsiteY23" fmla="*/ 0 h 661182"/>
              <a:gd name="connsiteX24" fmla="*/ 360067 w 627353"/>
              <a:gd name="connsiteY24" fmla="*/ 14068 h 661182"/>
              <a:gd name="connsiteX25" fmla="*/ 317864 w 627353"/>
              <a:gd name="connsiteY25" fmla="*/ 28136 h 661182"/>
              <a:gd name="connsiteX26" fmla="*/ 303796 w 627353"/>
              <a:gd name="connsiteY26" fmla="*/ 70339 h 661182"/>
              <a:gd name="connsiteX27" fmla="*/ 275661 w 627353"/>
              <a:gd name="connsiteY27" fmla="*/ 112542 h 661182"/>
              <a:gd name="connsiteX28" fmla="*/ 261593 w 627353"/>
              <a:gd name="connsiteY28" fmla="*/ 112542 h 6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7353" h="661182">
                <a:moveTo>
                  <a:pt x="374134" y="98474"/>
                </a:moveTo>
                <a:cubicBezTo>
                  <a:pt x="304776" y="108383"/>
                  <a:pt x="279691" y="108520"/>
                  <a:pt x="219390" y="126610"/>
                </a:cubicBezTo>
                <a:cubicBezTo>
                  <a:pt x="190984" y="135132"/>
                  <a:pt x="134984" y="154745"/>
                  <a:pt x="134984" y="154745"/>
                </a:cubicBezTo>
                <a:cubicBezTo>
                  <a:pt x="116227" y="173502"/>
                  <a:pt x="93427" y="188945"/>
                  <a:pt x="78713" y="211016"/>
                </a:cubicBezTo>
                <a:cubicBezTo>
                  <a:pt x="43221" y="264255"/>
                  <a:pt x="62533" y="241264"/>
                  <a:pt x="22442" y="281354"/>
                </a:cubicBezTo>
                <a:cubicBezTo>
                  <a:pt x="-13861" y="390260"/>
                  <a:pt x="-347" y="332146"/>
                  <a:pt x="22442" y="548640"/>
                </a:cubicBezTo>
                <a:cubicBezTo>
                  <a:pt x="23994" y="563387"/>
                  <a:pt x="28881" y="578127"/>
                  <a:pt x="36510" y="590843"/>
                </a:cubicBezTo>
                <a:cubicBezTo>
                  <a:pt x="61064" y="631767"/>
                  <a:pt x="106961" y="633084"/>
                  <a:pt x="149051" y="647114"/>
                </a:cubicBezTo>
                <a:lnTo>
                  <a:pt x="191254" y="661182"/>
                </a:lnTo>
                <a:cubicBezTo>
                  <a:pt x="261593" y="656493"/>
                  <a:pt x="332484" y="657083"/>
                  <a:pt x="402270" y="647114"/>
                </a:cubicBezTo>
                <a:cubicBezTo>
                  <a:pt x="431629" y="642920"/>
                  <a:pt x="458541" y="628357"/>
                  <a:pt x="486676" y="618979"/>
                </a:cubicBezTo>
                <a:lnTo>
                  <a:pt x="528879" y="604911"/>
                </a:lnTo>
                <a:cubicBezTo>
                  <a:pt x="538257" y="590843"/>
                  <a:pt x="546011" y="575545"/>
                  <a:pt x="557014" y="562708"/>
                </a:cubicBezTo>
                <a:cubicBezTo>
                  <a:pt x="574277" y="542568"/>
                  <a:pt x="613285" y="506437"/>
                  <a:pt x="613285" y="506437"/>
                </a:cubicBezTo>
                <a:cubicBezTo>
                  <a:pt x="617974" y="492369"/>
                  <a:pt x="627353" y="479063"/>
                  <a:pt x="627353" y="464234"/>
                </a:cubicBezTo>
                <a:cubicBezTo>
                  <a:pt x="627353" y="431076"/>
                  <a:pt x="626752" y="396060"/>
                  <a:pt x="613285" y="365760"/>
                </a:cubicBezTo>
                <a:cubicBezTo>
                  <a:pt x="601767" y="339844"/>
                  <a:pt x="549388" y="333811"/>
                  <a:pt x="528879" y="323557"/>
                </a:cubicBezTo>
                <a:cubicBezTo>
                  <a:pt x="513757" y="315996"/>
                  <a:pt x="500744" y="304800"/>
                  <a:pt x="486676" y="295422"/>
                </a:cubicBezTo>
                <a:cubicBezTo>
                  <a:pt x="477297" y="267286"/>
                  <a:pt x="458540" y="239152"/>
                  <a:pt x="486676" y="211016"/>
                </a:cubicBezTo>
                <a:cubicBezTo>
                  <a:pt x="497161" y="200531"/>
                  <a:pt x="514811" y="201637"/>
                  <a:pt x="528879" y="196948"/>
                </a:cubicBezTo>
                <a:cubicBezTo>
                  <a:pt x="543103" y="175611"/>
                  <a:pt x="571082" y="141662"/>
                  <a:pt x="571082" y="112542"/>
                </a:cubicBezTo>
                <a:cubicBezTo>
                  <a:pt x="571082" y="81003"/>
                  <a:pt x="551165" y="60032"/>
                  <a:pt x="528879" y="42203"/>
                </a:cubicBezTo>
                <a:cubicBezTo>
                  <a:pt x="515677" y="31641"/>
                  <a:pt x="501798" y="21629"/>
                  <a:pt x="486676" y="14068"/>
                </a:cubicBezTo>
                <a:cubicBezTo>
                  <a:pt x="473413" y="7436"/>
                  <a:pt x="458541" y="4689"/>
                  <a:pt x="444473" y="0"/>
                </a:cubicBezTo>
                <a:cubicBezTo>
                  <a:pt x="416338" y="4689"/>
                  <a:pt x="387911" y="7880"/>
                  <a:pt x="360067" y="14068"/>
                </a:cubicBezTo>
                <a:cubicBezTo>
                  <a:pt x="345591" y="17285"/>
                  <a:pt x="328349" y="17651"/>
                  <a:pt x="317864" y="28136"/>
                </a:cubicBezTo>
                <a:cubicBezTo>
                  <a:pt x="307379" y="38621"/>
                  <a:pt x="310428" y="57076"/>
                  <a:pt x="303796" y="70339"/>
                </a:cubicBezTo>
                <a:cubicBezTo>
                  <a:pt x="296235" y="85461"/>
                  <a:pt x="287616" y="100587"/>
                  <a:pt x="275661" y="112542"/>
                </a:cubicBezTo>
                <a:cubicBezTo>
                  <a:pt x="272345" y="115858"/>
                  <a:pt x="266282" y="112542"/>
                  <a:pt x="261593" y="112542"/>
                </a:cubicBezTo>
              </a:path>
            </a:pathLst>
          </a:custGeom>
          <a:solidFill>
            <a:schemeClr val="tx1"/>
          </a:solidFill>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Freeform 27">
            <a:extLst>
              <a:ext uri="{FF2B5EF4-FFF2-40B4-BE49-F238E27FC236}">
                <a16:creationId xmlns:a16="http://schemas.microsoft.com/office/drawing/2014/main" id="{DDF5A249-6BCF-574B-A3C8-48F58CF79947}"/>
              </a:ext>
            </a:extLst>
          </p:cNvPr>
          <p:cNvSpPr/>
          <p:nvPr/>
        </p:nvSpPr>
        <p:spPr>
          <a:xfrm>
            <a:off x="1034645" y="3650790"/>
            <a:ext cx="342964" cy="111879"/>
          </a:xfrm>
          <a:custGeom>
            <a:avLst/>
            <a:gdLst>
              <a:gd name="connsiteX0" fmla="*/ 281354 w 365760"/>
              <a:gd name="connsiteY0" fmla="*/ 168813 h 183069"/>
              <a:gd name="connsiteX1" fmla="*/ 182880 w 365760"/>
              <a:gd name="connsiteY1" fmla="*/ 182880 h 183069"/>
              <a:gd name="connsiteX2" fmla="*/ 0 w 365760"/>
              <a:gd name="connsiteY2" fmla="*/ 140677 h 183069"/>
              <a:gd name="connsiteX3" fmla="*/ 14068 w 365760"/>
              <a:gd name="connsiteY3" fmla="*/ 98474 h 183069"/>
              <a:gd name="connsiteX4" fmla="*/ 84406 w 365760"/>
              <a:gd name="connsiteY4" fmla="*/ 28136 h 183069"/>
              <a:gd name="connsiteX5" fmla="*/ 168812 w 365760"/>
              <a:gd name="connsiteY5" fmla="*/ 0 h 183069"/>
              <a:gd name="connsiteX6" fmla="*/ 337624 w 365760"/>
              <a:gd name="connsiteY6" fmla="*/ 56271 h 183069"/>
              <a:gd name="connsiteX7" fmla="*/ 365760 w 365760"/>
              <a:gd name="connsiteY7" fmla="*/ 84407 h 183069"/>
              <a:gd name="connsiteX8" fmla="*/ 323557 w 365760"/>
              <a:gd name="connsiteY8" fmla="*/ 168813 h 183069"/>
              <a:gd name="connsiteX9" fmla="*/ 281354 w 365760"/>
              <a:gd name="connsiteY9" fmla="*/ 168813 h 18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 h="183069">
                <a:moveTo>
                  <a:pt x="281354" y="168813"/>
                </a:moveTo>
                <a:cubicBezTo>
                  <a:pt x="257908" y="171158"/>
                  <a:pt x="215981" y="184827"/>
                  <a:pt x="182880" y="182880"/>
                </a:cubicBezTo>
                <a:cubicBezTo>
                  <a:pt x="107484" y="178445"/>
                  <a:pt x="62818" y="161617"/>
                  <a:pt x="0" y="140677"/>
                </a:cubicBezTo>
                <a:cubicBezTo>
                  <a:pt x="4689" y="126609"/>
                  <a:pt x="7436" y="111737"/>
                  <a:pt x="14068" y="98474"/>
                </a:cubicBezTo>
                <a:cubicBezTo>
                  <a:pt x="31486" y="63639"/>
                  <a:pt x="48231" y="44214"/>
                  <a:pt x="84406" y="28136"/>
                </a:cubicBezTo>
                <a:cubicBezTo>
                  <a:pt x="111507" y="16091"/>
                  <a:pt x="168812" y="0"/>
                  <a:pt x="168812" y="0"/>
                </a:cubicBezTo>
                <a:cubicBezTo>
                  <a:pt x="428313" y="23591"/>
                  <a:pt x="281415" y="-37411"/>
                  <a:pt x="337624" y="56271"/>
                </a:cubicBezTo>
                <a:cubicBezTo>
                  <a:pt x="344448" y="67644"/>
                  <a:pt x="356381" y="75028"/>
                  <a:pt x="365760" y="84407"/>
                </a:cubicBezTo>
                <a:cubicBezTo>
                  <a:pt x="358633" y="112915"/>
                  <a:pt x="358395" y="154878"/>
                  <a:pt x="323557" y="168813"/>
                </a:cubicBezTo>
                <a:cubicBezTo>
                  <a:pt x="310496" y="174038"/>
                  <a:pt x="304800" y="166468"/>
                  <a:pt x="281354" y="168813"/>
                </a:cubicBez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007586-2AF4-8E48-B251-3B3C7F8548BA}"/>
              </a:ext>
            </a:extLst>
          </p:cNvPr>
          <p:cNvSpPr/>
          <p:nvPr/>
        </p:nvSpPr>
        <p:spPr>
          <a:xfrm>
            <a:off x="2643336" y="4948859"/>
            <a:ext cx="8216931" cy="246221"/>
          </a:xfrm>
          <a:prstGeom prst="rect">
            <a:avLst/>
          </a:prstGeom>
        </p:spPr>
        <p:txBody>
          <a:bodyPr wrap="square">
            <a:spAutoFit/>
          </a:bodyPr>
          <a:lstStyle/>
          <a:p>
            <a:pPr marL="158750" lvl="0">
              <a:buSzPts val="1100"/>
              <a:defRPr/>
            </a:pPr>
            <a:r>
              <a:rPr lang="en-US" sz="1000" dirty="0">
                <a:solidFill>
                  <a:schemeClr val="tx2"/>
                </a:solidFill>
              </a:rPr>
              <a:t>P. 56 https://ebookcentral-proquest-com.proxy01.its.virginia.edu/lib/</a:t>
            </a:r>
            <a:r>
              <a:rPr lang="en-US" sz="1000" dirty="0" err="1">
                <a:solidFill>
                  <a:schemeClr val="tx2"/>
                </a:solidFill>
              </a:rPr>
              <a:t>uva</a:t>
            </a:r>
            <a:r>
              <a:rPr lang="en-US" sz="1000" dirty="0">
                <a:solidFill>
                  <a:schemeClr val="tx2"/>
                </a:solidFill>
              </a:rPr>
              <a:t>/</a:t>
            </a:r>
            <a:r>
              <a:rPr lang="en-US" sz="1000" dirty="0" err="1">
                <a:solidFill>
                  <a:schemeClr val="tx2"/>
                </a:solidFill>
              </a:rPr>
              <a:t>reader.action?docID</a:t>
            </a:r>
            <a:r>
              <a:rPr lang="en-US" sz="1000" dirty="0">
                <a:solidFill>
                  <a:schemeClr val="tx2"/>
                </a:solidFill>
              </a:rPr>
              <a:t>=845932</a:t>
            </a:r>
          </a:p>
        </p:txBody>
      </p:sp>
    </p:spTree>
    <p:extLst>
      <p:ext uri="{BB962C8B-B14F-4D97-AF65-F5344CB8AC3E}">
        <p14:creationId xmlns:p14="http://schemas.microsoft.com/office/powerpoint/2010/main" val="1477952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2- establish a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1D: Continuing a Tradition</a:t>
            </a:r>
          </a:p>
          <a:p>
            <a:r>
              <a:rPr lang="en-US" dirty="0"/>
              <a:t>Therefore, consequently, thus</a:t>
            </a:r>
          </a:p>
          <a:p>
            <a:r>
              <a:rPr lang="en-US" dirty="0"/>
              <a:t>Additional studies are needed; </a:t>
            </a:r>
          </a:p>
          <a:p>
            <a:endParaRPr lang="en-US" dirty="0"/>
          </a:p>
        </p:txBody>
      </p:sp>
    </p:spTree>
    <p:extLst>
      <p:ext uri="{BB962C8B-B14F-4D97-AF65-F5344CB8AC3E}">
        <p14:creationId xmlns:p14="http://schemas.microsoft.com/office/powerpoint/2010/main" val="779764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5E03B37-E5B2-CD46-9092-B9F5DF22CF30}"/>
              </a:ext>
            </a:extLst>
          </p:cNvPr>
          <p:cNvSpPr>
            <a:spLocks noGrp="1"/>
          </p:cNvSpPr>
          <p:nvPr>
            <p:ph type="title"/>
          </p:nvPr>
        </p:nvSpPr>
        <p:spPr/>
        <p:txBody>
          <a:bodyPr/>
          <a:lstStyle/>
          <a:p>
            <a:pPr algn="ctr"/>
            <a:r>
              <a:rPr lang="en-US" i="0" dirty="0"/>
              <a:t>Move 3: </a:t>
            </a:r>
            <a:br>
              <a:rPr lang="en-US" i="0" dirty="0"/>
            </a:br>
            <a:r>
              <a:rPr lang="en-US" dirty="0"/>
              <a:t>Occupy the Niche</a:t>
            </a:r>
            <a:br>
              <a:rPr lang="en-US" dirty="0"/>
            </a:br>
            <a:r>
              <a:rPr lang="en-US" dirty="0"/>
              <a:t>(solution)</a:t>
            </a:r>
          </a:p>
        </p:txBody>
      </p:sp>
    </p:spTree>
    <p:extLst>
      <p:ext uri="{BB962C8B-B14F-4D97-AF65-F5344CB8AC3E}">
        <p14:creationId xmlns:p14="http://schemas.microsoft.com/office/powerpoint/2010/main" val="3909318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3- Occupy the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r>
              <a:rPr lang="en-US" dirty="0"/>
              <a:t>Fill the gap, answer a question, etc. that was established in move 2</a:t>
            </a:r>
          </a:p>
          <a:p>
            <a:r>
              <a:rPr lang="en-US" dirty="0"/>
              <a:t>Identify study purpose</a:t>
            </a:r>
          </a:p>
          <a:p>
            <a:r>
              <a:rPr lang="en-US" dirty="0"/>
              <a:t>Identify value/contribution/significance</a:t>
            </a:r>
          </a:p>
          <a:p>
            <a:endParaRPr lang="en-US" dirty="0"/>
          </a:p>
          <a:p>
            <a:endParaRPr lang="en-US" dirty="0"/>
          </a:p>
        </p:txBody>
      </p:sp>
    </p:spTree>
    <p:extLst>
      <p:ext uri="{BB962C8B-B14F-4D97-AF65-F5344CB8AC3E}">
        <p14:creationId xmlns:p14="http://schemas.microsoft.com/office/powerpoint/2010/main" val="3052767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3- Occupy the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1A: Outlining Purposes (why?)</a:t>
            </a:r>
          </a:p>
          <a:p>
            <a:r>
              <a:rPr lang="en-US" dirty="0"/>
              <a:t>State main purpose/aim of study</a:t>
            </a:r>
          </a:p>
          <a:p>
            <a:pPr marL="76200" indent="0">
              <a:buNone/>
            </a:pPr>
            <a:r>
              <a:rPr lang="en-US" b="1" dirty="0"/>
              <a:t>Language tendencies</a:t>
            </a:r>
          </a:p>
          <a:p>
            <a:r>
              <a:rPr lang="en-US" dirty="0"/>
              <a:t>Present tense: when referring to written product (article, paper, thesis)</a:t>
            </a:r>
          </a:p>
          <a:p>
            <a:r>
              <a:rPr lang="en-US" dirty="0"/>
              <a:t>Past tense: when referring to abstract concepts (study, investigation, experiment)</a:t>
            </a:r>
          </a:p>
          <a:p>
            <a:endParaRPr lang="en-US" dirty="0"/>
          </a:p>
          <a:p>
            <a:endParaRPr lang="en-US" dirty="0"/>
          </a:p>
        </p:txBody>
      </p:sp>
    </p:spTree>
    <p:extLst>
      <p:ext uri="{BB962C8B-B14F-4D97-AF65-F5344CB8AC3E}">
        <p14:creationId xmlns:p14="http://schemas.microsoft.com/office/powerpoint/2010/main" val="1802100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8141-375D-E743-8DA2-2D9A24E788D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CC72E26-6EB4-344E-9782-E0DFAFC3F966}"/>
              </a:ext>
            </a:extLst>
          </p:cNvPr>
          <p:cNvSpPr>
            <a:spLocks noGrp="1"/>
          </p:cNvSpPr>
          <p:nvPr>
            <p:ph type="body" idx="1"/>
          </p:nvPr>
        </p:nvSpPr>
        <p:spPr>
          <a:xfrm>
            <a:off x="654200" y="928688"/>
            <a:ext cx="7751246" cy="3669562"/>
          </a:xfrm>
        </p:spPr>
        <p:txBody>
          <a:bodyPr/>
          <a:lstStyle/>
          <a:p>
            <a:r>
              <a:rPr lang="en-US" dirty="0"/>
              <a:t> </a:t>
            </a:r>
            <a:r>
              <a:rPr lang="en-US" b="1" dirty="0"/>
              <a:t>The purpose of this work was </a:t>
            </a:r>
            <a:r>
              <a:rPr lang="en-US" dirty="0"/>
              <a:t>to uncover the features of the biceps architecture that contribute to the nonuniform strains. </a:t>
            </a:r>
            <a:r>
              <a:rPr lang="en-US" sz="1000" dirty="0" err="1"/>
              <a:t>Blemker</a:t>
            </a:r>
            <a:r>
              <a:rPr lang="en-US" sz="1000" dirty="0"/>
              <a:t>, S. S., Pinsky, P. M., &amp; </a:t>
            </a:r>
            <a:r>
              <a:rPr lang="en-US" sz="1000" dirty="0" err="1"/>
              <a:t>Delp</a:t>
            </a:r>
            <a:r>
              <a:rPr lang="en-US" sz="1000" dirty="0"/>
              <a:t>, S. L. (2005). A 3D model of muscle reveals the causes of nonuniform strains in the biceps brachii. </a:t>
            </a:r>
            <a:r>
              <a:rPr lang="en-US" sz="1000" i="1" dirty="0"/>
              <a:t>Journal of biomechanics</a:t>
            </a:r>
            <a:r>
              <a:rPr lang="en-US" sz="1000" dirty="0"/>
              <a:t>, </a:t>
            </a:r>
            <a:r>
              <a:rPr lang="en-US" sz="1000" i="1" dirty="0"/>
              <a:t>38</a:t>
            </a:r>
            <a:r>
              <a:rPr lang="en-US" sz="1000" dirty="0"/>
              <a:t>(4), 657-665.</a:t>
            </a:r>
          </a:p>
          <a:p>
            <a:endParaRPr lang="en-US" sz="1000" dirty="0"/>
          </a:p>
          <a:p>
            <a:endParaRPr lang="en-US" sz="1000" dirty="0"/>
          </a:p>
          <a:p>
            <a:r>
              <a:rPr lang="en-US" b="1" dirty="0"/>
              <a:t>The goals of this study were to </a:t>
            </a:r>
            <a:r>
              <a:rPr lang="en-US" dirty="0"/>
              <a:t>(</a:t>
            </a:r>
            <a:r>
              <a:rPr lang="en-US" dirty="0" err="1"/>
              <a:t>i</a:t>
            </a:r>
            <a:r>
              <a:rPr lang="en-US" dirty="0"/>
              <a:t>) determine relative volumes and lengths of lower limb muscles in this population, (ii) determine how muscles and bones scale with each other, and (iii) determine how lower limb muscle volume scales with the subject parameters of mass and height. </a:t>
            </a:r>
            <a:r>
              <a:rPr lang="en-US" sz="1000" dirty="0" err="1"/>
              <a:t>Handsfield</a:t>
            </a:r>
            <a:r>
              <a:rPr lang="en-US" sz="1000" dirty="0"/>
              <a:t>, G. G., Meyer, C. H., Hart, J. M., Abel, M. F., &amp; </a:t>
            </a:r>
            <a:r>
              <a:rPr lang="en-US" sz="1000" dirty="0" err="1"/>
              <a:t>Blemker</a:t>
            </a:r>
            <a:r>
              <a:rPr lang="en-US" sz="1000" dirty="0"/>
              <a:t>, S. S. (2014). Relationships of 35 lower limb muscles to height and body mass quantified using MRI. </a:t>
            </a:r>
            <a:r>
              <a:rPr lang="en-US" sz="1000" i="1" dirty="0"/>
              <a:t>Journal of biomechanics</a:t>
            </a:r>
            <a:r>
              <a:rPr lang="en-US" sz="1000" dirty="0"/>
              <a:t>, </a:t>
            </a:r>
            <a:r>
              <a:rPr lang="en-US" sz="1000" i="1" dirty="0"/>
              <a:t>47</a:t>
            </a:r>
            <a:r>
              <a:rPr lang="en-US" sz="1000" dirty="0"/>
              <a:t>(3), 631-638.</a:t>
            </a:r>
          </a:p>
          <a:p>
            <a:endParaRPr lang="en-US" dirty="0"/>
          </a:p>
        </p:txBody>
      </p:sp>
    </p:spTree>
    <p:extLst>
      <p:ext uri="{BB962C8B-B14F-4D97-AF65-F5344CB8AC3E}">
        <p14:creationId xmlns:p14="http://schemas.microsoft.com/office/powerpoint/2010/main" val="2277466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15D8-097E-9D43-9DD0-2D539A9F918A}"/>
              </a:ext>
            </a:extLst>
          </p:cNvPr>
          <p:cNvSpPr>
            <a:spLocks noGrp="1"/>
          </p:cNvSpPr>
          <p:nvPr>
            <p:ph type="title"/>
          </p:nvPr>
        </p:nvSpPr>
        <p:spPr/>
        <p:txBody>
          <a:bodyPr/>
          <a:lstStyle/>
          <a:p>
            <a:r>
              <a:rPr lang="en-US" dirty="0"/>
              <a:t>Present vs past tense</a:t>
            </a:r>
          </a:p>
        </p:txBody>
      </p:sp>
      <p:sp>
        <p:nvSpPr>
          <p:cNvPr id="3" name="Text Placeholder 2">
            <a:extLst>
              <a:ext uri="{FF2B5EF4-FFF2-40B4-BE49-F238E27FC236}">
                <a16:creationId xmlns:a16="http://schemas.microsoft.com/office/drawing/2014/main" id="{F547D8F2-2A30-2C4A-878B-28FE3A54332E}"/>
              </a:ext>
            </a:extLst>
          </p:cNvPr>
          <p:cNvSpPr>
            <a:spLocks noGrp="1"/>
          </p:cNvSpPr>
          <p:nvPr>
            <p:ph type="body" idx="1"/>
          </p:nvPr>
        </p:nvSpPr>
        <p:spPr/>
        <p:txBody>
          <a:bodyPr/>
          <a:lstStyle/>
          <a:p>
            <a:r>
              <a:rPr lang="en-US" b="1" dirty="0"/>
              <a:t>In this paper, we </a:t>
            </a:r>
            <a:r>
              <a:rPr lang="en-US" b="1" u="sng" dirty="0"/>
              <a:t>aim </a:t>
            </a:r>
            <a:r>
              <a:rPr lang="en-US" b="1" dirty="0"/>
              <a:t>to </a:t>
            </a:r>
            <a:r>
              <a:rPr lang="en-US" dirty="0"/>
              <a:t>tackle the above issues by introducing a new framework called Translation-based Recommendation (</a:t>
            </a:r>
            <a:r>
              <a:rPr lang="en-US" dirty="0" err="1"/>
              <a:t>TransRec</a:t>
            </a:r>
            <a:r>
              <a:rPr lang="en-US" dirty="0"/>
              <a:t>). </a:t>
            </a:r>
            <a:r>
              <a:rPr lang="en-US" sz="1000" dirty="0"/>
              <a:t>He, R., Kang, W. C., &amp; McAuley, J. (2017, August). Translation-based recommendation. In </a:t>
            </a:r>
            <a:r>
              <a:rPr lang="en-US" sz="1000" i="1" dirty="0"/>
              <a:t>Proceedings of the eleventh ACM conference on recommender systems</a:t>
            </a:r>
            <a:r>
              <a:rPr lang="en-US" sz="1000" dirty="0"/>
              <a:t> (pp. 161-169).</a:t>
            </a:r>
          </a:p>
          <a:p>
            <a:r>
              <a:rPr lang="en-US" b="1" dirty="0"/>
              <a:t> In this model, we </a:t>
            </a:r>
            <a:r>
              <a:rPr lang="en-US" b="1" u="sng" dirty="0"/>
              <a:t>used</a:t>
            </a:r>
            <a:r>
              <a:rPr lang="en-US" b="1" dirty="0"/>
              <a:t> </a:t>
            </a:r>
            <a:r>
              <a:rPr lang="en-US" dirty="0"/>
              <a:t>a new set of parameters to characterize tissue deformations that represents transverse properties of the tissue in a novel and intuitive manner.</a:t>
            </a:r>
          </a:p>
          <a:p>
            <a:endParaRPr lang="en-US" dirty="0"/>
          </a:p>
        </p:txBody>
      </p:sp>
    </p:spTree>
    <p:extLst>
      <p:ext uri="{BB962C8B-B14F-4D97-AF65-F5344CB8AC3E}">
        <p14:creationId xmlns:p14="http://schemas.microsoft.com/office/powerpoint/2010/main" val="3390479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3- Occupy the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1B: Announcing Present research (what? How? Where? When?)</a:t>
            </a:r>
          </a:p>
          <a:p>
            <a:r>
              <a:rPr lang="en-US" dirty="0"/>
              <a:t>What the research sets out to do/accomplish</a:t>
            </a:r>
          </a:p>
          <a:p>
            <a:pPr marL="76200" indent="0">
              <a:buNone/>
            </a:pPr>
            <a:endParaRPr lang="en-US" b="1" dirty="0"/>
          </a:p>
          <a:p>
            <a:pPr marL="76200" indent="0">
              <a:buNone/>
            </a:pPr>
            <a:r>
              <a:rPr lang="en-US" b="1" dirty="0"/>
              <a:t>Language tendencies</a:t>
            </a:r>
          </a:p>
          <a:p>
            <a:r>
              <a:rPr lang="en-US" dirty="0"/>
              <a:t>We- suggest, propose, attempt, provide, describe, present</a:t>
            </a:r>
          </a:p>
          <a:p>
            <a:r>
              <a:rPr lang="en-US" dirty="0"/>
              <a:t>This paper/research/study/thesis or the present study – evaluates, presents, focuses on, tested, introduces…</a:t>
            </a:r>
          </a:p>
          <a:p>
            <a:endParaRPr lang="en-US" dirty="0"/>
          </a:p>
          <a:p>
            <a:endParaRPr lang="en-US" dirty="0"/>
          </a:p>
        </p:txBody>
      </p:sp>
    </p:spTree>
    <p:extLst>
      <p:ext uri="{BB962C8B-B14F-4D97-AF65-F5344CB8AC3E}">
        <p14:creationId xmlns:p14="http://schemas.microsoft.com/office/powerpoint/2010/main" val="3311812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C6A5-0070-2B4F-A53A-5D577D1DD4B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2E0E59E-DEDC-C64D-B421-BC0BD63FE657}"/>
              </a:ext>
            </a:extLst>
          </p:cNvPr>
          <p:cNvSpPr>
            <a:spLocks noGrp="1"/>
          </p:cNvSpPr>
          <p:nvPr>
            <p:ph type="body" idx="1"/>
          </p:nvPr>
        </p:nvSpPr>
        <p:spPr/>
        <p:txBody>
          <a:bodyPr/>
          <a:lstStyle/>
          <a:p>
            <a:r>
              <a:rPr lang="en-US" b="1" dirty="0"/>
              <a:t>Here we report </a:t>
            </a:r>
            <a:r>
              <a:rPr lang="en-US" dirty="0" err="1"/>
              <a:t>permselectivity</a:t>
            </a:r>
            <a:r>
              <a:rPr lang="en-US" dirty="0"/>
              <a:t> data for a series of commercially available CEMs and AEMs measured using sodium chloride, ammonium bicarbonate, ammonium chloride, and sodium bicarbonate electrolytes in order to determine how membrane </a:t>
            </a:r>
            <a:r>
              <a:rPr lang="en-US" dirty="0" err="1"/>
              <a:t>permselectivity</a:t>
            </a:r>
            <a:r>
              <a:rPr lang="en-US" dirty="0"/>
              <a:t> depends on the properties of these different ions in aqueous solutions. </a:t>
            </a:r>
            <a:r>
              <a:rPr lang="en-US" sz="1000" dirty="0" err="1"/>
              <a:t>Geise</a:t>
            </a:r>
            <a:r>
              <a:rPr lang="en-US" sz="1000" dirty="0"/>
              <a:t>, G. M., Cassady, H. J., Paul, D. R., Logan, B. E., &amp; Hickner, M. A. (2014). Specific ion effects on membrane potential and the </a:t>
            </a:r>
            <a:r>
              <a:rPr lang="en-US" sz="1000" dirty="0" err="1"/>
              <a:t>permselectivity</a:t>
            </a:r>
            <a:r>
              <a:rPr lang="en-US" sz="1000" dirty="0"/>
              <a:t> of ion exchange membranes. </a:t>
            </a:r>
            <a:r>
              <a:rPr lang="en-US" sz="1000" i="1" dirty="0"/>
              <a:t>Physical Chemistry Chemical Physics</a:t>
            </a:r>
            <a:r>
              <a:rPr lang="en-US" sz="1000" dirty="0"/>
              <a:t>, </a:t>
            </a:r>
            <a:r>
              <a:rPr lang="en-US" sz="1000" i="1" dirty="0"/>
              <a:t>16</a:t>
            </a:r>
            <a:r>
              <a:rPr lang="en-US" sz="1000" dirty="0"/>
              <a:t>(39), 21673-21681.</a:t>
            </a:r>
          </a:p>
          <a:p>
            <a:endParaRPr lang="en-US" dirty="0"/>
          </a:p>
        </p:txBody>
      </p:sp>
    </p:spTree>
    <p:extLst>
      <p:ext uri="{BB962C8B-B14F-4D97-AF65-F5344CB8AC3E}">
        <p14:creationId xmlns:p14="http://schemas.microsoft.com/office/powerpoint/2010/main" val="1724018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3- Occupy the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2: Announcing main findings</a:t>
            </a:r>
            <a:r>
              <a:rPr lang="en-US" i="1" dirty="0"/>
              <a:t> (optional &amp; context dependent)</a:t>
            </a:r>
          </a:p>
          <a:p>
            <a:r>
              <a:rPr lang="en-US" dirty="0"/>
              <a:t>Reports key results – only in some disciplines/contexts</a:t>
            </a:r>
          </a:p>
          <a:p>
            <a:pPr marL="76200" indent="0">
              <a:buNone/>
            </a:pPr>
            <a:endParaRPr lang="en-US" b="1" dirty="0"/>
          </a:p>
          <a:p>
            <a:pPr marL="76200" indent="0">
              <a:buNone/>
            </a:pPr>
            <a:r>
              <a:rPr lang="en-US" b="1" dirty="0"/>
              <a:t>Language tendencies</a:t>
            </a:r>
          </a:p>
          <a:p>
            <a:r>
              <a:rPr lang="en-US" dirty="0"/>
              <a:t>This approach provides…</a:t>
            </a:r>
          </a:p>
          <a:p>
            <a:r>
              <a:rPr lang="en-US" dirty="0"/>
              <a:t>Our results indicate…</a:t>
            </a:r>
          </a:p>
          <a:p>
            <a:r>
              <a:rPr lang="en-US" dirty="0"/>
              <a:t>We argue…</a:t>
            </a:r>
          </a:p>
          <a:p>
            <a:endParaRPr lang="en-US" dirty="0"/>
          </a:p>
        </p:txBody>
      </p:sp>
      <p:sp>
        <p:nvSpPr>
          <p:cNvPr id="4" name="TextBox 3">
            <a:extLst>
              <a:ext uri="{FF2B5EF4-FFF2-40B4-BE49-F238E27FC236}">
                <a16:creationId xmlns:a16="http://schemas.microsoft.com/office/drawing/2014/main" id="{463FF019-E105-1249-80B6-A372069C8DD9}"/>
              </a:ext>
            </a:extLst>
          </p:cNvPr>
          <p:cNvSpPr txBox="1"/>
          <p:nvPr/>
        </p:nvSpPr>
        <p:spPr>
          <a:xfrm>
            <a:off x="207859" y="4576671"/>
            <a:ext cx="8153164" cy="400079"/>
          </a:xfrm>
          <a:prstGeom prst="rect">
            <a:avLst/>
          </a:prstGeom>
          <a:noFill/>
          <a:ln>
            <a:noFill/>
          </a:ln>
        </p:spPr>
        <p:txBody>
          <a:bodyPr spcFirstLastPara="1" wrap="none" lIns="91425" tIns="91425" rIns="91425" bIns="91425" rtlCol="0" anchor="b" anchorCtr="0">
            <a:spAutoFit/>
          </a:bodyPr>
          <a:lstStyle/>
          <a:p>
            <a:pPr algn="r"/>
            <a:r>
              <a:rPr lang="en-US" b="1" dirty="0"/>
              <a:t>Note- in CS it may be more common to focus on the added value or contributions of the study</a:t>
            </a:r>
          </a:p>
        </p:txBody>
      </p:sp>
    </p:spTree>
    <p:extLst>
      <p:ext uri="{BB962C8B-B14F-4D97-AF65-F5344CB8AC3E}">
        <p14:creationId xmlns:p14="http://schemas.microsoft.com/office/powerpoint/2010/main" val="4127256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3- Occupy the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3: Indicating Structure of the Paper</a:t>
            </a:r>
            <a:endParaRPr lang="en-US" i="1" dirty="0"/>
          </a:p>
          <a:p>
            <a:r>
              <a:rPr lang="en-US" i="1" dirty="0"/>
              <a:t>Note: NOT “the methods section talks about the methods, the results will be presented in the results section”</a:t>
            </a:r>
          </a:p>
          <a:p>
            <a:pPr marL="76200" indent="0">
              <a:buNone/>
            </a:pPr>
            <a:endParaRPr lang="en-US" b="1" dirty="0"/>
          </a:p>
          <a:p>
            <a:pPr marL="76200" indent="0">
              <a:buNone/>
            </a:pPr>
            <a:r>
              <a:rPr lang="en-US" b="1" dirty="0"/>
              <a:t>Language tendencies</a:t>
            </a:r>
          </a:p>
          <a:p>
            <a:r>
              <a:rPr lang="en-US" dirty="0"/>
              <a:t>The paper is structured as follows…</a:t>
            </a:r>
          </a:p>
          <a:p>
            <a:r>
              <a:rPr lang="en-US" dirty="0"/>
              <a:t>The reminder of the paper is divided into 5 sections</a:t>
            </a:r>
          </a:p>
          <a:p>
            <a:endParaRPr lang="en-US" dirty="0"/>
          </a:p>
          <a:p>
            <a:endParaRPr lang="en-US" dirty="0"/>
          </a:p>
        </p:txBody>
      </p:sp>
    </p:spTree>
    <p:extLst>
      <p:ext uri="{BB962C8B-B14F-4D97-AF65-F5344CB8AC3E}">
        <p14:creationId xmlns:p14="http://schemas.microsoft.com/office/powerpoint/2010/main" val="217795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E13-002E-5040-ACCF-7C8378584062}"/>
              </a:ext>
            </a:extLst>
          </p:cNvPr>
          <p:cNvSpPr>
            <a:spLocks noGrp="1"/>
          </p:cNvSpPr>
          <p:nvPr>
            <p:ph type="title"/>
          </p:nvPr>
        </p:nvSpPr>
        <p:spPr>
          <a:xfrm>
            <a:off x="265500" y="65100"/>
            <a:ext cx="4045200" cy="577995"/>
          </a:xfrm>
        </p:spPr>
        <p:txBody>
          <a:bodyPr/>
          <a:lstStyle/>
          <a:p>
            <a:r>
              <a:rPr lang="en-US" dirty="0"/>
              <a:t>Intro as Funnel</a:t>
            </a:r>
          </a:p>
        </p:txBody>
      </p:sp>
      <p:sp>
        <p:nvSpPr>
          <p:cNvPr id="3" name="Subtitle 2">
            <a:extLst>
              <a:ext uri="{FF2B5EF4-FFF2-40B4-BE49-F238E27FC236}">
                <a16:creationId xmlns:a16="http://schemas.microsoft.com/office/drawing/2014/main" id="{0B194557-CC11-6647-B55A-AC5FEF0DE753}"/>
              </a:ext>
            </a:extLst>
          </p:cNvPr>
          <p:cNvSpPr>
            <a:spLocks noGrp="1"/>
          </p:cNvSpPr>
          <p:nvPr>
            <p:ph type="subTitle" idx="1"/>
          </p:nvPr>
        </p:nvSpPr>
        <p:spPr>
          <a:xfrm>
            <a:off x="173114" y="907200"/>
            <a:ext cx="4045200" cy="490150"/>
          </a:xfrm>
        </p:spPr>
        <p:txBody>
          <a:bodyPr/>
          <a:lstStyle/>
          <a:p>
            <a:r>
              <a:rPr lang="en-US" dirty="0"/>
              <a:t>Where the reader is at</a:t>
            </a:r>
          </a:p>
        </p:txBody>
      </p:sp>
      <p:sp>
        <p:nvSpPr>
          <p:cNvPr id="4" name="Text Placeholder 3">
            <a:extLst>
              <a:ext uri="{FF2B5EF4-FFF2-40B4-BE49-F238E27FC236}">
                <a16:creationId xmlns:a16="http://schemas.microsoft.com/office/drawing/2014/main" id="{CD824516-D403-284B-95D1-D314E202CE2E}"/>
              </a:ext>
            </a:extLst>
          </p:cNvPr>
          <p:cNvSpPr>
            <a:spLocks noGrp="1"/>
          </p:cNvSpPr>
          <p:nvPr>
            <p:ph type="body" idx="2"/>
          </p:nvPr>
        </p:nvSpPr>
        <p:spPr/>
        <p:txBody>
          <a:bodyPr/>
          <a:lstStyle/>
          <a:p>
            <a:endParaRPr lang="en-US"/>
          </a:p>
        </p:txBody>
      </p:sp>
      <p:pic>
        <p:nvPicPr>
          <p:cNvPr id="6" name="Picture 5" descr="Diagram&#10;&#10;Description automatically generated">
            <a:extLst>
              <a:ext uri="{FF2B5EF4-FFF2-40B4-BE49-F238E27FC236}">
                <a16:creationId xmlns:a16="http://schemas.microsoft.com/office/drawing/2014/main" id="{C7594D99-7E86-AB40-A9B0-54292245AFBC}"/>
              </a:ext>
            </a:extLst>
          </p:cNvPr>
          <p:cNvPicPr>
            <a:picLocks noChangeAspect="1"/>
          </p:cNvPicPr>
          <p:nvPr/>
        </p:nvPicPr>
        <p:blipFill>
          <a:blip r:embed="rId2"/>
          <a:stretch>
            <a:fillRect/>
          </a:stretch>
        </p:blipFill>
        <p:spPr>
          <a:xfrm>
            <a:off x="4458709" y="0"/>
            <a:ext cx="4419791" cy="5143500"/>
          </a:xfrm>
          <a:prstGeom prst="rect">
            <a:avLst/>
          </a:prstGeom>
        </p:spPr>
      </p:pic>
      <p:sp>
        <p:nvSpPr>
          <p:cNvPr id="7" name="Triangle 6">
            <a:extLst>
              <a:ext uri="{FF2B5EF4-FFF2-40B4-BE49-F238E27FC236}">
                <a16:creationId xmlns:a16="http://schemas.microsoft.com/office/drawing/2014/main" id="{ECB2A9F0-0ADA-6144-A900-0273D0FE6CFF}"/>
              </a:ext>
            </a:extLst>
          </p:cNvPr>
          <p:cNvSpPr/>
          <p:nvPr/>
        </p:nvSpPr>
        <p:spPr>
          <a:xfrm rot="10800000">
            <a:off x="876306" y="1397350"/>
            <a:ext cx="2823587" cy="24618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99390EEF-588A-B34E-AFBD-5601CD538853}"/>
              </a:ext>
            </a:extLst>
          </p:cNvPr>
          <p:cNvSpPr txBox="1">
            <a:spLocks/>
          </p:cNvSpPr>
          <p:nvPr/>
        </p:nvSpPr>
        <p:spPr>
          <a:xfrm>
            <a:off x="173114" y="3746150"/>
            <a:ext cx="4045200" cy="49015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lt2"/>
              </a:buClr>
              <a:buSzPts val="2100"/>
              <a:buFont typeface="Franklin Gothic"/>
              <a:buNone/>
              <a:defRPr sz="2100" b="0" i="0" u="none" strike="noStrike" cap="none">
                <a:solidFill>
                  <a:schemeClr val="lt2"/>
                </a:solidFill>
                <a:latin typeface="Franklin Gothic"/>
                <a:ea typeface="Franklin Gothic"/>
                <a:cs typeface="Franklin Gothic"/>
                <a:sym typeface="Franklin Gothic"/>
              </a:defRPr>
            </a:lvl1pPr>
            <a:lvl2pPr marL="914400" marR="0" lvl="1" indent="-3683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2pPr>
            <a:lvl3pPr marL="1371600" marR="0" lvl="2" indent="-3556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3pPr>
            <a:lvl4pPr marL="1828800" marR="0" lvl="3" indent="-34925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4pPr>
            <a:lvl5pPr marL="2286000" marR="0" lvl="4" indent="-342900" algn="ctr" rtl="0">
              <a:lnSpc>
                <a:spcPct val="100000"/>
              </a:lnSpc>
              <a:spcBef>
                <a:spcPts val="0"/>
              </a:spcBef>
              <a:spcAft>
                <a:spcPts val="0"/>
              </a:spcAft>
              <a:buClr>
                <a:schemeClr val="dk2"/>
              </a:buClr>
              <a:buSzPts val="2100"/>
              <a:buFont typeface="Franklin Gothic"/>
              <a:buNone/>
              <a:defRPr sz="2100" b="0" i="1" u="none" strike="noStrike" cap="none">
                <a:solidFill>
                  <a:schemeClr val="dk2"/>
                </a:solidFill>
                <a:latin typeface="Franklin Gothic"/>
                <a:ea typeface="Franklin Gothic"/>
                <a:cs typeface="Franklin Gothic"/>
                <a:sym typeface="Franklin Gothic"/>
              </a:defRPr>
            </a:lvl5pPr>
            <a:lvl6pPr marL="2743200" marR="0" lvl="5" indent="-3302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6pPr>
            <a:lvl7pPr marL="3200400" marR="0" lvl="6"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7pPr>
            <a:lvl8pPr marL="3657600" marR="0" lvl="7"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8pPr>
            <a:lvl9pPr marL="4114800" marR="0" lvl="8" indent="-317500" algn="ctr" rtl="0">
              <a:lnSpc>
                <a:spcPct val="100000"/>
              </a:lnSpc>
              <a:spcBef>
                <a:spcPts val="0"/>
              </a:spcBef>
              <a:spcAft>
                <a:spcPts val="0"/>
              </a:spcAft>
              <a:buClr>
                <a:schemeClr val="dk2"/>
              </a:buClr>
              <a:buSzPts val="2100"/>
              <a:buFont typeface="Franklin Gothic"/>
              <a:buNone/>
              <a:defRPr sz="2100" b="0" i="0" u="none" strike="noStrike" cap="none">
                <a:solidFill>
                  <a:schemeClr val="dk2"/>
                </a:solidFill>
                <a:latin typeface="Franklin Gothic"/>
                <a:ea typeface="Franklin Gothic"/>
                <a:cs typeface="Franklin Gothic"/>
                <a:sym typeface="Franklin Gothic"/>
              </a:defRPr>
            </a:lvl9pPr>
          </a:lstStyle>
          <a:p>
            <a:r>
              <a:rPr lang="en-US" dirty="0"/>
              <a:t>Your study</a:t>
            </a:r>
          </a:p>
        </p:txBody>
      </p:sp>
      <p:sp>
        <p:nvSpPr>
          <p:cNvPr id="9" name="Rectangle 8">
            <a:extLst>
              <a:ext uri="{FF2B5EF4-FFF2-40B4-BE49-F238E27FC236}">
                <a16:creationId xmlns:a16="http://schemas.microsoft.com/office/drawing/2014/main" id="{4AF92D36-BD6C-7B41-ABB9-BC4455AD17EE}"/>
              </a:ext>
            </a:extLst>
          </p:cNvPr>
          <p:cNvSpPr/>
          <p:nvPr/>
        </p:nvSpPr>
        <p:spPr>
          <a:xfrm>
            <a:off x="2662518" y="4905435"/>
            <a:ext cx="6456377" cy="246221"/>
          </a:xfrm>
          <a:prstGeom prst="rect">
            <a:avLst/>
          </a:prstGeom>
        </p:spPr>
        <p:txBody>
          <a:bodyPr wrap="square">
            <a:spAutoFit/>
          </a:bodyPr>
          <a:lstStyle/>
          <a:p>
            <a:r>
              <a:rPr lang="en-US" sz="1000" dirty="0"/>
              <a:t>http://</a:t>
            </a:r>
            <a:r>
              <a:rPr lang="en-US" sz="1000" dirty="0" err="1"/>
              <a:t>languages.ait.ac.th</a:t>
            </a:r>
            <a:r>
              <a:rPr lang="en-US" sz="1000" dirty="0"/>
              <a:t>/wp-content/uploads/sites/18/2018/08/Writing-Research-Articles-for-Publication1.pdf</a:t>
            </a:r>
          </a:p>
        </p:txBody>
      </p:sp>
    </p:spTree>
    <p:extLst>
      <p:ext uri="{BB962C8B-B14F-4D97-AF65-F5344CB8AC3E}">
        <p14:creationId xmlns:p14="http://schemas.microsoft.com/office/powerpoint/2010/main" val="2972546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B5BE-928F-EA42-B4FA-58730B1928E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B3A1846-FC2F-594A-921D-D6AE22DFE15D}"/>
              </a:ext>
            </a:extLst>
          </p:cNvPr>
          <p:cNvSpPr>
            <a:spLocks noGrp="1"/>
          </p:cNvSpPr>
          <p:nvPr>
            <p:ph type="body" idx="1"/>
          </p:nvPr>
        </p:nvSpPr>
        <p:spPr/>
        <p:txBody>
          <a:bodyPr/>
          <a:lstStyle/>
          <a:p>
            <a:r>
              <a:rPr lang="en-US" b="1" dirty="0"/>
              <a:t>In the rest of this paper, we first review </a:t>
            </a:r>
            <a:r>
              <a:rPr lang="en-US" dirty="0"/>
              <a:t>some related work (Section 2) and provide detailed expositions of our approach, including the algorithm for model learning (Section 3). </a:t>
            </a:r>
            <a:r>
              <a:rPr lang="en-US" b="1" dirty="0"/>
              <a:t>Then we describe</a:t>
            </a:r>
            <a:r>
              <a:rPr lang="en-US" dirty="0"/>
              <a:t> the online experimental settings and results for verifying the performance of the proposed approach in terms of rating prediction and top-K recommendation (Section 4), as well as online experiments for testing the effect of intuitional explanations (Section 5). </a:t>
            </a:r>
            <a:r>
              <a:rPr lang="en-US" sz="1000" dirty="0"/>
              <a:t>Zhang, Y., Lai, G., Zhang, M., Zhang, Y., Liu, Y., &amp; Ma, S. (2014, July). Explicit factor models for explainable recommendation based on phrase-level sentiment analysis. In </a:t>
            </a:r>
            <a:r>
              <a:rPr lang="en-US" sz="1000" i="1" dirty="0"/>
              <a:t>Proceedings of the 37th international ACM SIGIR conference on Research &amp; development in information retrieval</a:t>
            </a:r>
            <a:r>
              <a:rPr lang="en-US" sz="1000" dirty="0"/>
              <a:t> (pp. 83-92).</a:t>
            </a:r>
          </a:p>
          <a:p>
            <a:endParaRPr lang="en-US" dirty="0"/>
          </a:p>
          <a:p>
            <a:endParaRPr lang="en-US" dirty="0"/>
          </a:p>
        </p:txBody>
      </p:sp>
    </p:spTree>
    <p:extLst>
      <p:ext uri="{BB962C8B-B14F-4D97-AF65-F5344CB8AC3E}">
        <p14:creationId xmlns:p14="http://schemas.microsoft.com/office/powerpoint/2010/main" val="2059195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3C89-A6EA-3C48-B7CB-60791285C575}"/>
              </a:ext>
            </a:extLst>
          </p:cNvPr>
          <p:cNvSpPr>
            <a:spLocks noGrp="1"/>
          </p:cNvSpPr>
          <p:nvPr>
            <p:ph type="title"/>
          </p:nvPr>
        </p:nvSpPr>
        <p:spPr/>
        <p:txBody>
          <a:bodyPr/>
          <a:lstStyle/>
          <a:p>
            <a:r>
              <a:rPr lang="en-US" dirty="0"/>
              <a:t>Move 3- Occupy the Niche</a:t>
            </a:r>
          </a:p>
        </p:txBody>
      </p:sp>
      <p:sp>
        <p:nvSpPr>
          <p:cNvPr id="3" name="Text Placeholder 2">
            <a:extLst>
              <a:ext uri="{FF2B5EF4-FFF2-40B4-BE49-F238E27FC236}">
                <a16:creationId xmlns:a16="http://schemas.microsoft.com/office/drawing/2014/main" id="{E79688AD-9042-A440-816D-1C96DFCA0E9B}"/>
              </a:ext>
            </a:extLst>
          </p:cNvPr>
          <p:cNvSpPr>
            <a:spLocks noGrp="1"/>
          </p:cNvSpPr>
          <p:nvPr>
            <p:ph type="body" idx="1"/>
          </p:nvPr>
        </p:nvSpPr>
        <p:spPr/>
        <p:txBody>
          <a:bodyPr/>
          <a:lstStyle/>
          <a:p>
            <a:pPr marL="76200" indent="0">
              <a:buNone/>
            </a:pPr>
            <a:r>
              <a:rPr lang="en-US" b="1" dirty="0"/>
              <a:t>Step 3: Evaluate Findings</a:t>
            </a:r>
            <a:endParaRPr lang="en-US" i="1" dirty="0"/>
          </a:p>
          <a:p>
            <a:r>
              <a:rPr lang="en-US" dirty="0"/>
              <a:t>Identify the value, contribution, significance</a:t>
            </a:r>
          </a:p>
          <a:p>
            <a:endParaRPr lang="en-US" dirty="0"/>
          </a:p>
          <a:p>
            <a:r>
              <a:rPr lang="en-US" dirty="0"/>
              <a:t>Ex. The proposed ABC not only XYZ but also…</a:t>
            </a:r>
          </a:p>
          <a:p>
            <a:endParaRPr lang="en-US" dirty="0"/>
          </a:p>
          <a:p>
            <a:endParaRPr lang="en-US" dirty="0"/>
          </a:p>
        </p:txBody>
      </p:sp>
    </p:spTree>
    <p:extLst>
      <p:ext uri="{BB962C8B-B14F-4D97-AF65-F5344CB8AC3E}">
        <p14:creationId xmlns:p14="http://schemas.microsoft.com/office/powerpoint/2010/main" val="4007476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063F-9D7C-E84F-8A75-08F3D5BB97B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0032F6C-2C3E-534E-9003-17EBF8FD5AF8}"/>
              </a:ext>
            </a:extLst>
          </p:cNvPr>
          <p:cNvSpPr>
            <a:spLocks noGrp="1"/>
          </p:cNvSpPr>
          <p:nvPr>
            <p:ph type="body" idx="1"/>
          </p:nvPr>
        </p:nvSpPr>
        <p:spPr/>
        <p:txBody>
          <a:bodyPr/>
          <a:lstStyle/>
          <a:p>
            <a:r>
              <a:rPr lang="en-US" dirty="0"/>
              <a:t> </a:t>
            </a:r>
            <a:r>
              <a:rPr lang="en-US" b="1" dirty="0"/>
              <a:t>This new representation addresses two major limitations </a:t>
            </a:r>
            <a:r>
              <a:rPr lang="en-US" dirty="0"/>
              <a:t>of models that characterize muscles with a series of line segments: (</a:t>
            </a:r>
            <a:r>
              <a:rPr lang="en-US" dirty="0" err="1"/>
              <a:t>i</a:t>
            </a:r>
            <a:r>
              <a:rPr lang="en-US" dirty="0"/>
              <a:t>) their limited capacity for representing muscles with complex geometry and (ii) their assumption that all fibers within each muscle compartment have the same length and moment arm. </a:t>
            </a:r>
            <a:r>
              <a:rPr lang="en-US" sz="1000" dirty="0" err="1"/>
              <a:t>Blemker</a:t>
            </a:r>
            <a:r>
              <a:rPr lang="en-US" sz="1000" dirty="0"/>
              <a:t>, S. S., &amp; </a:t>
            </a:r>
            <a:r>
              <a:rPr lang="en-US" sz="1000" dirty="0" err="1"/>
              <a:t>Delp</a:t>
            </a:r>
            <a:r>
              <a:rPr lang="en-US" sz="1000" dirty="0"/>
              <a:t>, S. L. (2005). Three-dimensional representation of complex muscle architectures and geometries. </a:t>
            </a:r>
            <a:r>
              <a:rPr lang="en-US" sz="1000" i="1" dirty="0"/>
              <a:t>Annals of biomedical engineering</a:t>
            </a:r>
            <a:r>
              <a:rPr lang="en-US" sz="1000" dirty="0"/>
              <a:t>, </a:t>
            </a:r>
            <a:r>
              <a:rPr lang="en-US" sz="1000" i="1" dirty="0"/>
              <a:t>33</a:t>
            </a:r>
            <a:r>
              <a:rPr lang="en-US" sz="1000" dirty="0"/>
              <a:t>(5), 661-673.</a:t>
            </a:r>
          </a:p>
          <a:p>
            <a:r>
              <a:rPr lang="en-US" dirty="0"/>
              <a:t>The advantages of such an approach are three-fold: (1)…</a:t>
            </a:r>
            <a:r>
              <a:rPr lang="en-US" sz="1000" dirty="0"/>
              <a:t>He, R., Kang, W. C., &amp; McAuley, J. (2017, August). Translation-based recommendation. In </a:t>
            </a:r>
            <a:r>
              <a:rPr lang="en-US" sz="1000" i="1" dirty="0"/>
              <a:t>Proceedings of the eleventh ACM conference on recommender systems</a:t>
            </a:r>
            <a:r>
              <a:rPr lang="en-US" sz="1000" dirty="0"/>
              <a:t> (pp. 161-169).</a:t>
            </a:r>
          </a:p>
          <a:p>
            <a:endParaRPr lang="en-US" dirty="0"/>
          </a:p>
          <a:p>
            <a:endParaRPr lang="en-US" dirty="0"/>
          </a:p>
        </p:txBody>
      </p:sp>
    </p:spTree>
    <p:extLst>
      <p:ext uri="{BB962C8B-B14F-4D97-AF65-F5344CB8AC3E}">
        <p14:creationId xmlns:p14="http://schemas.microsoft.com/office/powerpoint/2010/main" val="2368127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21A0-78D1-A446-9BBB-21DC4A8F45C6}"/>
              </a:ext>
            </a:extLst>
          </p:cNvPr>
          <p:cNvSpPr>
            <a:spLocks noGrp="1"/>
          </p:cNvSpPr>
          <p:nvPr>
            <p:ph type="title"/>
          </p:nvPr>
        </p:nvSpPr>
        <p:spPr/>
        <p:txBody>
          <a:bodyPr/>
          <a:lstStyle/>
          <a:p>
            <a:r>
              <a:rPr lang="en-US" dirty="0"/>
              <a:t>Note- value added highlighted in CS</a:t>
            </a:r>
          </a:p>
        </p:txBody>
      </p:sp>
      <p:sp>
        <p:nvSpPr>
          <p:cNvPr id="3" name="Text Placeholder 2">
            <a:extLst>
              <a:ext uri="{FF2B5EF4-FFF2-40B4-BE49-F238E27FC236}">
                <a16:creationId xmlns:a16="http://schemas.microsoft.com/office/drawing/2014/main" id="{42F56B24-7A56-C247-877F-05C91B6D31E0}"/>
              </a:ext>
            </a:extLst>
          </p:cNvPr>
          <p:cNvSpPr>
            <a:spLocks noGrp="1"/>
          </p:cNvSpPr>
          <p:nvPr>
            <p:ph type="body" idx="1"/>
          </p:nvPr>
        </p:nvSpPr>
        <p:spPr>
          <a:xfrm>
            <a:off x="654200" y="802150"/>
            <a:ext cx="7751246" cy="3796100"/>
          </a:xfrm>
        </p:spPr>
        <p:txBody>
          <a:bodyPr/>
          <a:lstStyle/>
          <a:p>
            <a:r>
              <a:rPr lang="en-US" dirty="0"/>
              <a:t>We developed a method</a:t>
            </a:r>
          </a:p>
          <a:p>
            <a:r>
              <a:rPr lang="en-US" dirty="0"/>
              <a:t>Our results show</a:t>
            </a:r>
          </a:p>
          <a:p>
            <a:r>
              <a:rPr lang="en-US" dirty="0"/>
              <a:t>Nature of the research &amp; the results may be intertwined</a:t>
            </a:r>
          </a:p>
          <a:p>
            <a:r>
              <a:rPr lang="en-US" dirty="0"/>
              <a:t>Contributions</a:t>
            </a:r>
          </a:p>
          <a:p>
            <a:pPr lvl="1"/>
            <a:r>
              <a:rPr lang="en-US" dirty="0"/>
              <a:t>This paper makes 3 important contributions to </a:t>
            </a:r>
            <a:r>
              <a:rPr lang="en-US" dirty="0" err="1"/>
              <a:t>blahblahblah</a:t>
            </a:r>
            <a:r>
              <a:rPr lang="en-US" dirty="0"/>
              <a:t>. First,….Second, … Third, …</a:t>
            </a:r>
          </a:p>
          <a:p>
            <a:pPr lvl="1"/>
            <a:r>
              <a:rPr lang="en-US" dirty="0"/>
              <a:t>This paper contributes to </a:t>
            </a:r>
            <a:r>
              <a:rPr lang="en-US" dirty="0" err="1"/>
              <a:t>blahblah</a:t>
            </a:r>
            <a:r>
              <a:rPr lang="en-US" dirty="0"/>
              <a:t> in the following ways</a:t>
            </a:r>
          </a:p>
          <a:p>
            <a:pPr lvl="2"/>
            <a:r>
              <a:rPr lang="en-US" dirty="0"/>
              <a:t>1. We show…</a:t>
            </a:r>
          </a:p>
          <a:p>
            <a:pPr lvl="1"/>
            <a:r>
              <a:rPr lang="en-US" dirty="0"/>
              <a:t>We are the first to…We quantify the benefits of…</a:t>
            </a:r>
          </a:p>
        </p:txBody>
      </p:sp>
      <p:sp>
        <p:nvSpPr>
          <p:cNvPr id="4" name="Rectangle 3">
            <a:extLst>
              <a:ext uri="{FF2B5EF4-FFF2-40B4-BE49-F238E27FC236}">
                <a16:creationId xmlns:a16="http://schemas.microsoft.com/office/drawing/2014/main" id="{6D40484D-43AE-C940-B140-933442CC06BD}"/>
              </a:ext>
            </a:extLst>
          </p:cNvPr>
          <p:cNvSpPr/>
          <p:nvPr/>
        </p:nvSpPr>
        <p:spPr>
          <a:xfrm>
            <a:off x="171450" y="4598250"/>
            <a:ext cx="8972550" cy="523220"/>
          </a:xfrm>
          <a:prstGeom prst="rect">
            <a:avLst/>
          </a:prstGeom>
        </p:spPr>
        <p:txBody>
          <a:bodyPr wrap="square">
            <a:spAutoFit/>
          </a:bodyPr>
          <a:lstStyle/>
          <a:p>
            <a:r>
              <a:rPr lang="en-US" dirty="0">
                <a:solidFill>
                  <a:srgbClr val="222222"/>
                </a:solidFill>
                <a:latin typeface="Arial" panose="020B0604020202020204" pitchFamily="34" charset="0"/>
              </a:rPr>
              <a:t>Shehzad, W. (</a:t>
            </a:r>
            <a:r>
              <a:rPr lang="en-US" b="1" dirty="0">
                <a:solidFill>
                  <a:srgbClr val="222222"/>
                </a:solidFill>
                <a:latin typeface="Arial" panose="020B0604020202020204" pitchFamily="34" charset="0"/>
              </a:rPr>
              <a:t>2010</a:t>
            </a:r>
            <a:r>
              <a:rPr lang="en-US" dirty="0">
                <a:solidFill>
                  <a:srgbClr val="222222"/>
                </a:solidFill>
                <a:latin typeface="Arial" panose="020B0604020202020204" pitchFamily="34" charset="0"/>
              </a:rPr>
              <a:t>). Announcement of the principal findings and value addition in computer science research papers. </a:t>
            </a:r>
            <a:r>
              <a:rPr lang="en-US" i="1" dirty="0" err="1">
                <a:solidFill>
                  <a:srgbClr val="222222"/>
                </a:solidFill>
                <a:latin typeface="Arial" panose="020B0604020202020204" pitchFamily="34" charset="0"/>
              </a:rPr>
              <a:t>Ibérica</a:t>
            </a:r>
            <a:r>
              <a:rPr lang="en-US" i="1" dirty="0">
                <a:solidFill>
                  <a:srgbClr val="222222"/>
                </a:solidFill>
                <a:latin typeface="Arial" panose="020B0604020202020204" pitchFamily="34" charset="0"/>
              </a:rPr>
              <a:t>, </a:t>
            </a:r>
            <a:r>
              <a:rPr lang="en-US" i="1" dirty="0" err="1">
                <a:solidFill>
                  <a:srgbClr val="222222"/>
                </a:solidFill>
                <a:latin typeface="Arial" panose="020B0604020202020204" pitchFamily="34" charset="0"/>
              </a:rPr>
              <a:t>Revista</a:t>
            </a:r>
            <a:r>
              <a:rPr lang="en-US" i="1" dirty="0">
                <a:solidFill>
                  <a:srgbClr val="222222"/>
                </a:solidFill>
                <a:latin typeface="Arial" panose="020B0604020202020204" pitchFamily="34" charset="0"/>
              </a:rPr>
              <a:t> de la </a:t>
            </a:r>
            <a:r>
              <a:rPr lang="en-US" i="1" dirty="0" err="1">
                <a:solidFill>
                  <a:srgbClr val="222222"/>
                </a:solidFill>
                <a:latin typeface="Arial" panose="020B0604020202020204" pitchFamily="34" charset="0"/>
              </a:rPr>
              <a:t>Asociación</a:t>
            </a:r>
            <a:r>
              <a:rPr lang="en-US" i="1" dirty="0">
                <a:solidFill>
                  <a:srgbClr val="222222"/>
                </a:solidFill>
                <a:latin typeface="Arial" panose="020B0604020202020204" pitchFamily="34" charset="0"/>
              </a:rPr>
              <a:t> </a:t>
            </a:r>
            <a:r>
              <a:rPr lang="en-US" i="1" dirty="0" err="1">
                <a:solidFill>
                  <a:srgbClr val="222222"/>
                </a:solidFill>
                <a:latin typeface="Arial" panose="020B0604020202020204" pitchFamily="34" charset="0"/>
              </a:rPr>
              <a:t>Europea</a:t>
            </a:r>
            <a:r>
              <a:rPr lang="en-US" i="1" dirty="0">
                <a:solidFill>
                  <a:srgbClr val="222222"/>
                </a:solidFill>
                <a:latin typeface="Arial" panose="020B0604020202020204" pitchFamily="34" charset="0"/>
              </a:rPr>
              <a:t> de </a:t>
            </a:r>
            <a:r>
              <a:rPr lang="en-US" i="1" dirty="0" err="1">
                <a:solidFill>
                  <a:srgbClr val="222222"/>
                </a:solidFill>
                <a:latin typeface="Arial" panose="020B0604020202020204" pitchFamily="34" charset="0"/>
              </a:rPr>
              <a:t>Lenguas</a:t>
            </a:r>
            <a:r>
              <a:rPr lang="en-US" i="1" dirty="0">
                <a:solidFill>
                  <a:srgbClr val="222222"/>
                </a:solidFill>
                <a:latin typeface="Arial" panose="020B0604020202020204" pitchFamily="34" charset="0"/>
              </a:rPr>
              <a:t> para Fines </a:t>
            </a:r>
            <a:r>
              <a:rPr lang="en-US" i="1" dirty="0" err="1">
                <a:solidFill>
                  <a:srgbClr val="222222"/>
                </a:solidFill>
                <a:latin typeface="Arial" panose="020B0604020202020204" pitchFamily="34" charset="0"/>
              </a:rPr>
              <a:t>Específicos</a:t>
            </a:r>
            <a:r>
              <a:rPr lang="en-US" dirty="0">
                <a:solidFill>
                  <a:srgbClr val="222222"/>
                </a:solidFill>
                <a:latin typeface="Arial" panose="020B0604020202020204" pitchFamily="34" charset="0"/>
              </a:rPr>
              <a:t>, (19), 97-118.</a:t>
            </a:r>
            <a:endParaRPr lang="en-US" dirty="0"/>
          </a:p>
        </p:txBody>
      </p:sp>
    </p:spTree>
    <p:extLst>
      <p:ext uri="{BB962C8B-B14F-4D97-AF65-F5344CB8AC3E}">
        <p14:creationId xmlns:p14="http://schemas.microsoft.com/office/powerpoint/2010/main" val="2524880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C723-7961-0841-8C4B-C0D6160845A9}"/>
              </a:ext>
            </a:extLst>
          </p:cNvPr>
          <p:cNvSpPr>
            <a:spLocks noGrp="1"/>
          </p:cNvSpPr>
          <p:nvPr>
            <p:ph type="title"/>
          </p:nvPr>
        </p:nvSpPr>
        <p:spPr/>
        <p:txBody>
          <a:bodyPr/>
          <a:lstStyle/>
          <a:p>
            <a:r>
              <a:rPr lang="en-US" dirty="0"/>
              <a:t>Moves Overview</a:t>
            </a:r>
            <a:br>
              <a:rPr lang="en-US" dirty="0"/>
            </a:br>
            <a:endParaRPr lang="en-US" dirty="0"/>
          </a:p>
        </p:txBody>
      </p:sp>
      <p:sp>
        <p:nvSpPr>
          <p:cNvPr id="3" name="Text Placeholder 2">
            <a:extLst>
              <a:ext uri="{FF2B5EF4-FFF2-40B4-BE49-F238E27FC236}">
                <a16:creationId xmlns:a16="http://schemas.microsoft.com/office/drawing/2014/main" id="{1755B3DE-A9B8-E94B-BFF4-382C99438275}"/>
              </a:ext>
            </a:extLst>
          </p:cNvPr>
          <p:cNvSpPr>
            <a:spLocks noGrp="1"/>
          </p:cNvSpPr>
          <p:nvPr>
            <p:ph type="body" idx="1"/>
          </p:nvPr>
        </p:nvSpPr>
        <p:spPr>
          <a:xfrm>
            <a:off x="654200" y="802150"/>
            <a:ext cx="7751246" cy="3796100"/>
          </a:xfrm>
        </p:spPr>
        <p:txBody>
          <a:bodyPr/>
          <a:lstStyle/>
          <a:p>
            <a:r>
              <a:rPr lang="en-US" b="1" dirty="0"/>
              <a:t>Move 1- establish territory (situation/context)</a:t>
            </a:r>
          </a:p>
          <a:p>
            <a:pPr lvl="1"/>
            <a:r>
              <a:rPr lang="en-US" dirty="0"/>
              <a:t>Orient the reader and show the research is useful, relevant, important, &amp; worthwhile while connecting with current research and larger field</a:t>
            </a:r>
          </a:p>
          <a:p>
            <a:r>
              <a:rPr lang="en-US" b="1" dirty="0"/>
              <a:t>Move 2-  establish niche (problem/gap)</a:t>
            </a:r>
          </a:p>
          <a:p>
            <a:pPr lvl="1"/>
            <a:r>
              <a:rPr lang="en-US" dirty="0"/>
              <a:t>Narrow the focus to carve out the small area where your research fits &amp; show that this is an important area</a:t>
            </a:r>
          </a:p>
          <a:p>
            <a:r>
              <a:rPr lang="en-US" b="1" dirty="0"/>
              <a:t>Move 3-  occupy the niche (solution/fill gap)</a:t>
            </a:r>
          </a:p>
          <a:p>
            <a:pPr lvl="1"/>
            <a:r>
              <a:rPr lang="en-US" dirty="0"/>
              <a:t>Fill the gap, answer question &amp; identify value/contribution/significance of research</a:t>
            </a:r>
          </a:p>
          <a:p>
            <a:pPr lvl="1"/>
            <a:endParaRPr lang="en-US" dirty="0"/>
          </a:p>
        </p:txBody>
      </p:sp>
    </p:spTree>
    <p:extLst>
      <p:ext uri="{BB962C8B-B14F-4D97-AF65-F5344CB8AC3E}">
        <p14:creationId xmlns:p14="http://schemas.microsoft.com/office/powerpoint/2010/main" val="4235237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30EDB-97CF-714C-88E4-C2EA8BDF0952}"/>
              </a:ext>
            </a:extLst>
          </p:cNvPr>
          <p:cNvSpPr>
            <a:spLocks noGrp="1"/>
          </p:cNvSpPr>
          <p:nvPr>
            <p:ph type="title"/>
          </p:nvPr>
        </p:nvSpPr>
        <p:spPr/>
        <p:txBody>
          <a:bodyPr/>
          <a:lstStyle/>
          <a:p>
            <a:r>
              <a:rPr lang="en-US" dirty="0"/>
              <a:t>Practice: Which move?</a:t>
            </a:r>
            <a:br>
              <a:rPr lang="en-US" dirty="0"/>
            </a:br>
            <a:r>
              <a:rPr lang="en-US" dirty="0"/>
              <a:t>	</a:t>
            </a:r>
            <a:r>
              <a:rPr lang="en-US" sz="1800" dirty="0"/>
              <a:t>See pdf- move examples intros workshop</a:t>
            </a:r>
          </a:p>
        </p:txBody>
      </p:sp>
    </p:spTree>
    <p:extLst>
      <p:ext uri="{BB962C8B-B14F-4D97-AF65-F5344CB8AC3E}">
        <p14:creationId xmlns:p14="http://schemas.microsoft.com/office/powerpoint/2010/main" val="2603484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D8DF-7F7F-A449-BE9E-77F18A3F95FC}"/>
              </a:ext>
            </a:extLst>
          </p:cNvPr>
          <p:cNvSpPr>
            <a:spLocks noGrp="1"/>
          </p:cNvSpPr>
          <p:nvPr>
            <p:ph type="title"/>
          </p:nvPr>
        </p:nvSpPr>
        <p:spPr/>
        <p:txBody>
          <a:bodyPr/>
          <a:lstStyle/>
          <a:p>
            <a:r>
              <a:rPr lang="en-US" dirty="0"/>
              <a:t>Which Move? 1, 2, 3</a:t>
            </a:r>
          </a:p>
        </p:txBody>
      </p:sp>
      <p:sp>
        <p:nvSpPr>
          <p:cNvPr id="3" name="Text Placeholder 2">
            <a:extLst>
              <a:ext uri="{FF2B5EF4-FFF2-40B4-BE49-F238E27FC236}">
                <a16:creationId xmlns:a16="http://schemas.microsoft.com/office/drawing/2014/main" id="{8A59F87A-5252-3B48-8F5A-9EF455838314}"/>
              </a:ext>
            </a:extLst>
          </p:cNvPr>
          <p:cNvSpPr>
            <a:spLocks noGrp="1"/>
          </p:cNvSpPr>
          <p:nvPr>
            <p:ph type="body" idx="1"/>
          </p:nvPr>
        </p:nvSpPr>
        <p:spPr>
          <a:xfrm>
            <a:off x="654200" y="891540"/>
            <a:ext cx="7751246" cy="3706710"/>
          </a:xfrm>
        </p:spPr>
        <p:txBody>
          <a:bodyPr/>
          <a:lstStyle/>
          <a:p>
            <a:pPr marL="533400" indent="-457200">
              <a:buFont typeface="+mj-lt"/>
              <a:buAutoNum type="arabicPeriod"/>
            </a:pPr>
            <a:r>
              <a:rPr lang="en-US" dirty="0"/>
              <a:t>Thus, the overall performance of woodchip biofilters under unsteady conditions is unclear. </a:t>
            </a:r>
          </a:p>
          <a:p>
            <a:pPr marL="533400" indent="-457200">
              <a:buFont typeface="+mj-lt"/>
              <a:buAutoNum type="arabicPeriod"/>
            </a:pPr>
            <a:endParaRPr lang="en-US" dirty="0"/>
          </a:p>
          <a:p>
            <a:pPr marL="533400" indent="-457200">
              <a:buFont typeface="+mj-lt"/>
              <a:buAutoNum type="arabicPeriod"/>
            </a:pPr>
            <a:r>
              <a:rPr lang="en-US" dirty="0"/>
              <a:t>To treat runoff, low impact development infrastructure such as biofilters have been increasingly incorporated into urban and agricultural landscapes. </a:t>
            </a:r>
          </a:p>
          <a:p>
            <a:pPr marL="533400" indent="-457200">
              <a:buFont typeface="+mj-lt"/>
              <a:buAutoNum type="arabicPeriod"/>
            </a:pPr>
            <a:endParaRPr lang="en-US" dirty="0"/>
          </a:p>
          <a:p>
            <a:pPr marL="533400" indent="-457200">
              <a:buFont typeface="+mj-lt"/>
              <a:buAutoNum type="arabicPeriod"/>
            </a:pPr>
            <a:r>
              <a:rPr lang="en-US" dirty="0"/>
              <a:t>However, few reports were published on long wavelength Laser (wavelength of 1064 nm, pulse duration of 100 ns) and Zn target (99.99% purity) applied in the growth of </a:t>
            </a:r>
            <a:r>
              <a:rPr lang="en-US" dirty="0" err="1"/>
              <a:t>ZnO</a:t>
            </a:r>
            <a:r>
              <a:rPr lang="en-US" dirty="0"/>
              <a:t> by PLD. </a:t>
            </a:r>
          </a:p>
          <a:p>
            <a:endParaRPr lang="en-US" dirty="0"/>
          </a:p>
          <a:p>
            <a:endParaRPr lang="en-US" dirty="0"/>
          </a:p>
          <a:p>
            <a:endParaRPr lang="en-US" b="1" dirty="0"/>
          </a:p>
          <a:p>
            <a:endParaRPr lang="en-US" dirty="0"/>
          </a:p>
          <a:p>
            <a:endParaRPr lang="en-US" dirty="0"/>
          </a:p>
        </p:txBody>
      </p:sp>
    </p:spTree>
    <p:extLst>
      <p:ext uri="{BB962C8B-B14F-4D97-AF65-F5344CB8AC3E}">
        <p14:creationId xmlns:p14="http://schemas.microsoft.com/office/powerpoint/2010/main" val="2489243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D8DF-7F7F-A449-BE9E-77F18A3F95FC}"/>
              </a:ext>
            </a:extLst>
          </p:cNvPr>
          <p:cNvSpPr>
            <a:spLocks noGrp="1"/>
          </p:cNvSpPr>
          <p:nvPr>
            <p:ph type="title"/>
          </p:nvPr>
        </p:nvSpPr>
        <p:spPr/>
        <p:txBody>
          <a:bodyPr/>
          <a:lstStyle/>
          <a:p>
            <a:r>
              <a:rPr lang="en-US" dirty="0"/>
              <a:t>Which Move? 1, 2, 3</a:t>
            </a:r>
          </a:p>
        </p:txBody>
      </p:sp>
      <p:sp>
        <p:nvSpPr>
          <p:cNvPr id="3" name="Text Placeholder 2">
            <a:extLst>
              <a:ext uri="{FF2B5EF4-FFF2-40B4-BE49-F238E27FC236}">
                <a16:creationId xmlns:a16="http://schemas.microsoft.com/office/drawing/2014/main" id="{8A59F87A-5252-3B48-8F5A-9EF455838314}"/>
              </a:ext>
            </a:extLst>
          </p:cNvPr>
          <p:cNvSpPr>
            <a:spLocks noGrp="1"/>
          </p:cNvSpPr>
          <p:nvPr>
            <p:ph type="body" idx="1"/>
          </p:nvPr>
        </p:nvSpPr>
        <p:spPr>
          <a:xfrm>
            <a:off x="654200" y="891540"/>
            <a:ext cx="7751246" cy="3706710"/>
          </a:xfrm>
        </p:spPr>
        <p:txBody>
          <a:bodyPr/>
          <a:lstStyle/>
          <a:p>
            <a:pPr marL="533400" indent="-457200">
              <a:buFont typeface="+mj-lt"/>
              <a:buAutoNum type="arabicPeriod"/>
            </a:pPr>
            <a:r>
              <a:rPr lang="en-US" dirty="0">
                <a:highlight>
                  <a:srgbClr val="00FF00"/>
                </a:highlight>
              </a:rPr>
              <a:t>Thus, the overall performance of woodchip biofilters under unsteady conditions </a:t>
            </a:r>
            <a:r>
              <a:rPr lang="en-US" b="1" dirty="0">
                <a:highlight>
                  <a:srgbClr val="00FF00"/>
                </a:highlight>
              </a:rPr>
              <a:t>is unclear. 2</a:t>
            </a:r>
          </a:p>
          <a:p>
            <a:pPr marL="533400" indent="-457200">
              <a:buFont typeface="+mj-lt"/>
              <a:buAutoNum type="arabicPeriod"/>
            </a:pPr>
            <a:endParaRPr lang="en-US" dirty="0"/>
          </a:p>
          <a:p>
            <a:pPr marL="533400" indent="-457200">
              <a:buFont typeface="+mj-lt"/>
              <a:buAutoNum type="arabicPeriod"/>
            </a:pPr>
            <a:r>
              <a:rPr lang="en-US" dirty="0">
                <a:highlight>
                  <a:srgbClr val="00FFFF"/>
                </a:highlight>
              </a:rPr>
              <a:t>To treat runoff, low impact development infrastructure such as biofilters have been increasingly incorporated into urban and agricultural landscapes.</a:t>
            </a:r>
            <a:r>
              <a:rPr lang="en-US" b="1" dirty="0">
                <a:highlight>
                  <a:srgbClr val="00FFFF"/>
                </a:highlight>
              </a:rPr>
              <a:t> 1</a:t>
            </a:r>
          </a:p>
          <a:p>
            <a:pPr marL="533400" indent="-457200">
              <a:buFont typeface="+mj-lt"/>
              <a:buAutoNum type="arabicPeriod"/>
            </a:pPr>
            <a:endParaRPr lang="en-US" dirty="0"/>
          </a:p>
          <a:p>
            <a:pPr marL="533400" indent="-457200">
              <a:buFont typeface="+mj-lt"/>
              <a:buAutoNum type="arabicPeriod"/>
            </a:pPr>
            <a:r>
              <a:rPr lang="en-US" b="1" dirty="0">
                <a:highlight>
                  <a:srgbClr val="00FF00"/>
                </a:highlight>
              </a:rPr>
              <a:t>However,</a:t>
            </a:r>
            <a:r>
              <a:rPr lang="en-US" dirty="0">
                <a:highlight>
                  <a:srgbClr val="00FF00"/>
                </a:highlight>
              </a:rPr>
              <a:t> </a:t>
            </a:r>
            <a:r>
              <a:rPr lang="en-US" b="1" dirty="0">
                <a:highlight>
                  <a:srgbClr val="00FF00"/>
                </a:highlight>
              </a:rPr>
              <a:t>few reports </a:t>
            </a:r>
            <a:r>
              <a:rPr lang="en-US" dirty="0">
                <a:highlight>
                  <a:srgbClr val="00FF00"/>
                </a:highlight>
              </a:rPr>
              <a:t>were published on long wavelength Laser (wavelength of 1064 nm, pulse duration of 100 ns) and Zn target (99.99% purity) applied in the growth of </a:t>
            </a:r>
            <a:r>
              <a:rPr lang="en-US" dirty="0" err="1">
                <a:highlight>
                  <a:srgbClr val="00FF00"/>
                </a:highlight>
              </a:rPr>
              <a:t>ZnO</a:t>
            </a:r>
            <a:r>
              <a:rPr lang="en-US" dirty="0">
                <a:highlight>
                  <a:srgbClr val="00FF00"/>
                </a:highlight>
              </a:rPr>
              <a:t> by PLD. </a:t>
            </a:r>
            <a:r>
              <a:rPr lang="en-US" b="1" dirty="0">
                <a:highlight>
                  <a:srgbClr val="00FF00"/>
                </a:highlight>
              </a:rPr>
              <a:t>2</a:t>
            </a:r>
            <a:endParaRPr lang="en-US" dirty="0">
              <a:highlight>
                <a:srgbClr val="00FF00"/>
              </a:highlight>
            </a:endParaRPr>
          </a:p>
          <a:p>
            <a:endParaRPr lang="en-US" dirty="0"/>
          </a:p>
          <a:p>
            <a:endParaRPr lang="en-US" dirty="0"/>
          </a:p>
          <a:p>
            <a:endParaRPr lang="en-US" b="1" dirty="0"/>
          </a:p>
          <a:p>
            <a:endParaRPr lang="en-US" dirty="0"/>
          </a:p>
          <a:p>
            <a:endParaRPr lang="en-US" dirty="0"/>
          </a:p>
        </p:txBody>
      </p:sp>
    </p:spTree>
    <p:extLst>
      <p:ext uri="{BB962C8B-B14F-4D97-AF65-F5344CB8AC3E}">
        <p14:creationId xmlns:p14="http://schemas.microsoft.com/office/powerpoint/2010/main" val="1622496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D8DF-7F7F-A449-BE9E-77F18A3F95FC}"/>
              </a:ext>
            </a:extLst>
          </p:cNvPr>
          <p:cNvSpPr>
            <a:spLocks noGrp="1"/>
          </p:cNvSpPr>
          <p:nvPr>
            <p:ph type="title"/>
          </p:nvPr>
        </p:nvSpPr>
        <p:spPr/>
        <p:txBody>
          <a:bodyPr/>
          <a:lstStyle/>
          <a:p>
            <a:r>
              <a:rPr lang="en-US" dirty="0"/>
              <a:t>Which Move? 1, 2, 3</a:t>
            </a:r>
          </a:p>
        </p:txBody>
      </p:sp>
      <p:sp>
        <p:nvSpPr>
          <p:cNvPr id="3" name="Text Placeholder 2">
            <a:extLst>
              <a:ext uri="{FF2B5EF4-FFF2-40B4-BE49-F238E27FC236}">
                <a16:creationId xmlns:a16="http://schemas.microsoft.com/office/drawing/2014/main" id="{8A59F87A-5252-3B48-8F5A-9EF455838314}"/>
              </a:ext>
            </a:extLst>
          </p:cNvPr>
          <p:cNvSpPr>
            <a:spLocks noGrp="1"/>
          </p:cNvSpPr>
          <p:nvPr>
            <p:ph type="body" idx="1"/>
          </p:nvPr>
        </p:nvSpPr>
        <p:spPr/>
        <p:txBody>
          <a:bodyPr/>
          <a:lstStyle/>
          <a:p>
            <a:pPr marL="533400" indent="-457200">
              <a:buFont typeface="+mj-lt"/>
              <a:buAutoNum type="arabicPeriod"/>
            </a:pPr>
            <a:r>
              <a:rPr lang="en-US" dirty="0"/>
              <a:t>To explore the effects of fascicle geometry and passive structures on the strain distributions, a model that incorporates the fiber properties, volume preservation, shear properties, and detailed fascicle geometry of the biceps muscle is needed.</a:t>
            </a:r>
          </a:p>
          <a:p>
            <a:pPr marL="533400" indent="-457200">
              <a:buFont typeface="+mj-lt"/>
              <a:buAutoNum type="arabicPeriod"/>
            </a:pPr>
            <a:endParaRPr lang="en-US" dirty="0"/>
          </a:p>
          <a:p>
            <a:pPr marL="533400" indent="-457200">
              <a:buFont typeface="+mj-lt"/>
              <a:buAutoNum type="arabicPeriod"/>
            </a:pPr>
            <a:r>
              <a:rPr lang="en-US" dirty="0"/>
              <a:t>The purpose of this work was to uncover the features of the biceps architecture that contribute to the nonuniform strains.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72127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D8DF-7F7F-A449-BE9E-77F18A3F95FC}"/>
              </a:ext>
            </a:extLst>
          </p:cNvPr>
          <p:cNvSpPr>
            <a:spLocks noGrp="1"/>
          </p:cNvSpPr>
          <p:nvPr>
            <p:ph type="title"/>
          </p:nvPr>
        </p:nvSpPr>
        <p:spPr/>
        <p:txBody>
          <a:bodyPr/>
          <a:lstStyle/>
          <a:p>
            <a:r>
              <a:rPr lang="en-US" dirty="0"/>
              <a:t>Which Move? 1, 2, 3</a:t>
            </a:r>
          </a:p>
        </p:txBody>
      </p:sp>
      <p:sp>
        <p:nvSpPr>
          <p:cNvPr id="3" name="Text Placeholder 2">
            <a:extLst>
              <a:ext uri="{FF2B5EF4-FFF2-40B4-BE49-F238E27FC236}">
                <a16:creationId xmlns:a16="http://schemas.microsoft.com/office/drawing/2014/main" id="{8A59F87A-5252-3B48-8F5A-9EF455838314}"/>
              </a:ext>
            </a:extLst>
          </p:cNvPr>
          <p:cNvSpPr>
            <a:spLocks noGrp="1"/>
          </p:cNvSpPr>
          <p:nvPr>
            <p:ph type="body" idx="1"/>
          </p:nvPr>
        </p:nvSpPr>
        <p:spPr/>
        <p:txBody>
          <a:bodyPr/>
          <a:lstStyle/>
          <a:p>
            <a:pPr marL="533400" indent="-457200">
              <a:buFont typeface="+mj-lt"/>
              <a:buAutoNum type="arabicPeriod"/>
            </a:pPr>
            <a:r>
              <a:rPr lang="en-US" dirty="0">
                <a:highlight>
                  <a:srgbClr val="00FF00"/>
                </a:highlight>
              </a:rPr>
              <a:t>To explore the effects of fascicle geometry and passive structures on the strain distributions, a model that incorporates the fiber properties, volume preservation, shear properties, and detailed fascicle geometry of the biceps muscle </a:t>
            </a:r>
            <a:r>
              <a:rPr lang="en-US" b="1" dirty="0">
                <a:highlight>
                  <a:srgbClr val="00FF00"/>
                </a:highlight>
              </a:rPr>
              <a:t>is needed</a:t>
            </a:r>
            <a:r>
              <a:rPr lang="en-US" dirty="0">
                <a:highlight>
                  <a:srgbClr val="00FF00"/>
                </a:highlight>
              </a:rPr>
              <a:t>. </a:t>
            </a:r>
            <a:r>
              <a:rPr lang="en-US" b="1" dirty="0"/>
              <a:t>2</a:t>
            </a:r>
          </a:p>
          <a:p>
            <a:pPr marL="533400" indent="-457200">
              <a:buFont typeface="+mj-lt"/>
              <a:buAutoNum type="arabicPeriod"/>
            </a:pPr>
            <a:endParaRPr lang="en-US" dirty="0"/>
          </a:p>
          <a:p>
            <a:pPr marL="533400" indent="-457200">
              <a:buFont typeface="+mj-lt"/>
              <a:buAutoNum type="arabicPeriod"/>
            </a:pPr>
            <a:r>
              <a:rPr lang="en-US" dirty="0">
                <a:highlight>
                  <a:srgbClr val="FFFF00"/>
                </a:highlight>
              </a:rPr>
              <a:t>The </a:t>
            </a:r>
            <a:r>
              <a:rPr lang="en-US" b="1" dirty="0">
                <a:highlight>
                  <a:srgbClr val="FFFF00"/>
                </a:highlight>
              </a:rPr>
              <a:t>purpose of this work </a:t>
            </a:r>
            <a:r>
              <a:rPr lang="en-US" dirty="0">
                <a:highlight>
                  <a:srgbClr val="FFFF00"/>
                </a:highlight>
              </a:rPr>
              <a:t>was to uncover the features of the biceps architecture that contribute to the nonuniform strains. </a:t>
            </a:r>
            <a:r>
              <a:rPr lang="en-US" b="1" dirty="0"/>
              <a:t>3</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0937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F50-B01F-304E-967D-F838F7B61B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10F8D3-37D7-354A-AF7B-82DC6F89E6C6}"/>
              </a:ext>
            </a:extLst>
          </p:cNvPr>
          <p:cNvSpPr>
            <a:spLocks noGrp="1"/>
          </p:cNvSpPr>
          <p:nvPr>
            <p:ph type="body" idx="1"/>
          </p:nvPr>
        </p:nvSpPr>
        <p:spPr>
          <a:xfrm>
            <a:off x="247437" y="945504"/>
            <a:ext cx="7751246" cy="635400"/>
          </a:xfrm>
        </p:spPr>
        <p:txBody>
          <a:bodyPr/>
          <a:lstStyle/>
          <a:p>
            <a:r>
              <a:rPr lang="en-US" dirty="0">
                <a:solidFill>
                  <a:srgbClr val="212D4A"/>
                </a:solidFill>
              </a:rPr>
              <a:t>We did X.: </a:t>
            </a:r>
            <a:r>
              <a:rPr lang="en-US" dirty="0">
                <a:solidFill>
                  <a:srgbClr val="01579B"/>
                </a:solidFill>
              </a:rPr>
              <a:t>We applied a cement compound.</a:t>
            </a:r>
          </a:p>
          <a:p>
            <a:pPr lvl="1"/>
            <a:r>
              <a:rPr lang="en-US" dirty="0">
                <a:solidFill>
                  <a:srgbClr val="E46E20"/>
                </a:solidFill>
              </a:rPr>
              <a:t>Who cares? Why should I care?</a:t>
            </a:r>
          </a:p>
        </p:txBody>
      </p:sp>
    </p:spTree>
    <p:extLst>
      <p:ext uri="{BB962C8B-B14F-4D97-AF65-F5344CB8AC3E}">
        <p14:creationId xmlns:p14="http://schemas.microsoft.com/office/powerpoint/2010/main" val="1528115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D8DF-7F7F-A449-BE9E-77F18A3F95FC}"/>
              </a:ext>
            </a:extLst>
          </p:cNvPr>
          <p:cNvSpPr>
            <a:spLocks noGrp="1"/>
          </p:cNvSpPr>
          <p:nvPr>
            <p:ph type="title"/>
          </p:nvPr>
        </p:nvSpPr>
        <p:spPr/>
        <p:txBody>
          <a:bodyPr/>
          <a:lstStyle/>
          <a:p>
            <a:r>
              <a:rPr lang="en-US" dirty="0"/>
              <a:t>Which Move? 1, 2, 3</a:t>
            </a:r>
          </a:p>
        </p:txBody>
      </p:sp>
      <p:sp>
        <p:nvSpPr>
          <p:cNvPr id="3" name="Text Placeholder 2">
            <a:extLst>
              <a:ext uri="{FF2B5EF4-FFF2-40B4-BE49-F238E27FC236}">
                <a16:creationId xmlns:a16="http://schemas.microsoft.com/office/drawing/2014/main" id="{8A59F87A-5252-3B48-8F5A-9EF455838314}"/>
              </a:ext>
            </a:extLst>
          </p:cNvPr>
          <p:cNvSpPr>
            <a:spLocks noGrp="1"/>
          </p:cNvSpPr>
          <p:nvPr>
            <p:ph type="body" idx="1"/>
          </p:nvPr>
        </p:nvSpPr>
        <p:spPr/>
        <p:txBody>
          <a:bodyPr/>
          <a:lstStyle/>
          <a:p>
            <a:pPr marL="533400" indent="-457200">
              <a:buFont typeface="+mj-lt"/>
              <a:buAutoNum type="arabicPeriod"/>
            </a:pPr>
            <a:r>
              <a:rPr lang="en-US" dirty="0"/>
              <a:t>In this work, we develop new techniques for constructing designated-</a:t>
            </a:r>
            <a:r>
              <a:rPr lang="en-US" dirty="0" err="1"/>
              <a:t>verier</a:t>
            </a:r>
            <a:r>
              <a:rPr lang="en-US" dirty="0"/>
              <a:t> SNARGs1 </a:t>
            </a:r>
          </a:p>
          <a:p>
            <a:pPr marL="533400" indent="-457200">
              <a:buFont typeface="+mj-lt"/>
              <a:buAutoNum type="arabicPeriod"/>
            </a:pPr>
            <a:endParaRPr lang="en-US" dirty="0"/>
          </a:p>
          <a:p>
            <a:pPr marL="533400" indent="-457200">
              <a:buFont typeface="+mj-lt"/>
              <a:buAutoNum type="arabicPeriod"/>
            </a:pPr>
            <a:r>
              <a:rPr lang="en-US" dirty="0"/>
              <a:t>A sandbox is a security mechanism that separates applications from the rest of the system and prevents vulnerabilities in one component from compromising others. </a:t>
            </a:r>
          </a:p>
          <a:p>
            <a:pPr marL="533400" indent="-457200">
              <a:buFont typeface="+mj-lt"/>
              <a:buAutoNum type="arabicPeriod"/>
            </a:pPr>
            <a:endParaRPr lang="en-US" dirty="0"/>
          </a:p>
          <a:p>
            <a:pPr marL="533400" indent="-457200">
              <a:buFont typeface="+mj-lt"/>
              <a:buAutoNum type="arabicPeriod"/>
            </a:pPr>
            <a:r>
              <a:rPr lang="en-US" dirty="0"/>
              <a:t>In summary, this paper makes the following contributions: </a:t>
            </a:r>
          </a:p>
          <a:p>
            <a:endParaRPr lang="en-US" dirty="0"/>
          </a:p>
          <a:p>
            <a:endParaRPr lang="en-US" dirty="0"/>
          </a:p>
          <a:p>
            <a:endParaRPr lang="en-US" dirty="0"/>
          </a:p>
          <a:p>
            <a:endParaRPr lang="en-US" dirty="0"/>
          </a:p>
          <a:p>
            <a:endParaRPr lang="en-US" b="1" dirty="0"/>
          </a:p>
          <a:p>
            <a:endParaRPr lang="en-US" dirty="0"/>
          </a:p>
          <a:p>
            <a:endParaRPr lang="en-US" dirty="0"/>
          </a:p>
        </p:txBody>
      </p:sp>
    </p:spTree>
    <p:extLst>
      <p:ext uri="{BB962C8B-B14F-4D97-AF65-F5344CB8AC3E}">
        <p14:creationId xmlns:p14="http://schemas.microsoft.com/office/powerpoint/2010/main" val="17762828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D8DF-7F7F-A449-BE9E-77F18A3F95FC}"/>
              </a:ext>
            </a:extLst>
          </p:cNvPr>
          <p:cNvSpPr>
            <a:spLocks noGrp="1"/>
          </p:cNvSpPr>
          <p:nvPr>
            <p:ph type="title"/>
          </p:nvPr>
        </p:nvSpPr>
        <p:spPr/>
        <p:txBody>
          <a:bodyPr/>
          <a:lstStyle/>
          <a:p>
            <a:r>
              <a:rPr lang="en-US" dirty="0"/>
              <a:t>Which Move? 1, 2, 3</a:t>
            </a:r>
          </a:p>
        </p:txBody>
      </p:sp>
      <p:sp>
        <p:nvSpPr>
          <p:cNvPr id="3" name="Text Placeholder 2">
            <a:extLst>
              <a:ext uri="{FF2B5EF4-FFF2-40B4-BE49-F238E27FC236}">
                <a16:creationId xmlns:a16="http://schemas.microsoft.com/office/drawing/2014/main" id="{8A59F87A-5252-3B48-8F5A-9EF455838314}"/>
              </a:ext>
            </a:extLst>
          </p:cNvPr>
          <p:cNvSpPr>
            <a:spLocks noGrp="1"/>
          </p:cNvSpPr>
          <p:nvPr>
            <p:ph type="body" idx="1"/>
          </p:nvPr>
        </p:nvSpPr>
        <p:spPr/>
        <p:txBody>
          <a:bodyPr/>
          <a:lstStyle/>
          <a:p>
            <a:pPr marL="533400" indent="-457200">
              <a:buFont typeface="+mj-lt"/>
              <a:buAutoNum type="arabicPeriod"/>
            </a:pPr>
            <a:r>
              <a:rPr lang="en-US" b="1" dirty="0">
                <a:highlight>
                  <a:srgbClr val="FFFF00"/>
                </a:highlight>
              </a:rPr>
              <a:t>In this work, we </a:t>
            </a:r>
            <a:r>
              <a:rPr lang="en-US" dirty="0">
                <a:highlight>
                  <a:srgbClr val="FFFF00"/>
                </a:highlight>
              </a:rPr>
              <a:t>develop new techniques for constructing designated-</a:t>
            </a:r>
            <a:r>
              <a:rPr lang="en-US" dirty="0" err="1">
                <a:highlight>
                  <a:srgbClr val="FFFF00"/>
                </a:highlight>
              </a:rPr>
              <a:t>verier</a:t>
            </a:r>
            <a:r>
              <a:rPr lang="en-US" dirty="0">
                <a:highlight>
                  <a:srgbClr val="FFFF00"/>
                </a:highlight>
              </a:rPr>
              <a:t> SNARGs1… </a:t>
            </a:r>
            <a:r>
              <a:rPr lang="en-US" b="1" dirty="0"/>
              <a:t>3</a:t>
            </a:r>
          </a:p>
          <a:p>
            <a:pPr marL="533400" indent="-457200">
              <a:buFont typeface="+mj-lt"/>
              <a:buAutoNum type="arabicPeriod"/>
            </a:pPr>
            <a:endParaRPr lang="en-US" dirty="0"/>
          </a:p>
          <a:p>
            <a:pPr marL="533400" indent="-457200">
              <a:buFont typeface="+mj-lt"/>
              <a:buAutoNum type="arabicPeriod"/>
            </a:pPr>
            <a:r>
              <a:rPr lang="en-US" dirty="0">
                <a:highlight>
                  <a:srgbClr val="00FFFF"/>
                </a:highlight>
              </a:rPr>
              <a:t>A sandbox is a security mechanism that separates applications from the rest of the system and prevents vulnerabilities in one component from compromising others. </a:t>
            </a:r>
            <a:r>
              <a:rPr lang="en-US" b="1" dirty="0"/>
              <a:t>1</a:t>
            </a:r>
          </a:p>
          <a:p>
            <a:pPr marL="533400" indent="-457200">
              <a:buFont typeface="+mj-lt"/>
              <a:buAutoNum type="arabicPeriod"/>
            </a:pPr>
            <a:endParaRPr lang="en-US" dirty="0"/>
          </a:p>
          <a:p>
            <a:pPr marL="533400" indent="-457200">
              <a:buFont typeface="+mj-lt"/>
              <a:buAutoNum type="arabicPeriod"/>
            </a:pPr>
            <a:r>
              <a:rPr lang="en-US" dirty="0">
                <a:highlight>
                  <a:srgbClr val="FFFF00"/>
                </a:highlight>
              </a:rPr>
              <a:t>In summary, </a:t>
            </a:r>
            <a:r>
              <a:rPr lang="en-US" b="1" dirty="0">
                <a:highlight>
                  <a:srgbClr val="FFFF00"/>
                </a:highlight>
              </a:rPr>
              <a:t>this paper makes the following contributions</a:t>
            </a:r>
            <a:r>
              <a:rPr lang="en-US" dirty="0">
                <a:highlight>
                  <a:srgbClr val="FFFF00"/>
                </a:highlight>
              </a:rPr>
              <a:t>: </a:t>
            </a:r>
            <a:r>
              <a:rPr lang="en-US" b="1" dirty="0"/>
              <a:t>3</a:t>
            </a:r>
          </a:p>
          <a:p>
            <a:endParaRPr lang="en-US" dirty="0"/>
          </a:p>
          <a:p>
            <a:endParaRPr lang="en-US" dirty="0"/>
          </a:p>
          <a:p>
            <a:endParaRPr lang="en-US" dirty="0"/>
          </a:p>
          <a:p>
            <a:endParaRPr lang="en-US" dirty="0"/>
          </a:p>
          <a:p>
            <a:endParaRPr lang="en-US" b="1" dirty="0"/>
          </a:p>
          <a:p>
            <a:endParaRPr lang="en-US" dirty="0"/>
          </a:p>
          <a:p>
            <a:endParaRPr lang="en-US" dirty="0"/>
          </a:p>
        </p:txBody>
      </p:sp>
    </p:spTree>
    <p:extLst>
      <p:ext uri="{BB962C8B-B14F-4D97-AF65-F5344CB8AC3E}">
        <p14:creationId xmlns:p14="http://schemas.microsoft.com/office/powerpoint/2010/main" val="580028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9B51EE-1016-B24C-8688-13A31236E8D5}"/>
              </a:ext>
            </a:extLst>
          </p:cNvPr>
          <p:cNvSpPr>
            <a:spLocks noGrp="1"/>
          </p:cNvSpPr>
          <p:nvPr>
            <p:ph type="title"/>
          </p:nvPr>
        </p:nvSpPr>
        <p:spPr/>
        <p:txBody>
          <a:bodyPr/>
          <a:lstStyle/>
          <a:p>
            <a:r>
              <a:rPr lang="en-US" dirty="0"/>
              <a:t>Moves can &amp; often do cycle</a:t>
            </a:r>
          </a:p>
        </p:txBody>
      </p:sp>
    </p:spTree>
    <p:extLst>
      <p:ext uri="{BB962C8B-B14F-4D97-AF65-F5344CB8AC3E}">
        <p14:creationId xmlns:p14="http://schemas.microsoft.com/office/powerpoint/2010/main" val="2074809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verview screenshot-not readable- of color coded text in a BME intro showing 3 cycles of move 1 and 2 and. afinal section of move 3">
            <a:extLst>
              <a:ext uri="{FF2B5EF4-FFF2-40B4-BE49-F238E27FC236}">
                <a16:creationId xmlns:a16="http://schemas.microsoft.com/office/drawing/2014/main" id="{69DB6CB7-8762-5843-8118-0D6202089249}"/>
              </a:ext>
            </a:extLst>
          </p:cNvPr>
          <p:cNvPicPr>
            <a:picLocks noChangeAspect="1"/>
          </p:cNvPicPr>
          <p:nvPr/>
        </p:nvPicPr>
        <p:blipFill rotWithShape="1">
          <a:blip r:embed="rId3"/>
          <a:srcRect t="1074"/>
          <a:stretch/>
        </p:blipFill>
        <p:spPr>
          <a:xfrm>
            <a:off x="416250" y="211928"/>
            <a:ext cx="1619553" cy="4163879"/>
          </a:xfrm>
          <a:prstGeom prst="rect">
            <a:avLst/>
          </a:prstGeom>
        </p:spPr>
      </p:pic>
      <p:sp>
        <p:nvSpPr>
          <p:cNvPr id="6" name="TextBox 5">
            <a:extLst>
              <a:ext uri="{FF2B5EF4-FFF2-40B4-BE49-F238E27FC236}">
                <a16:creationId xmlns:a16="http://schemas.microsoft.com/office/drawing/2014/main" id="{C6736910-6685-9C42-9075-67B241AB4197}"/>
              </a:ext>
            </a:extLst>
          </p:cNvPr>
          <p:cNvSpPr txBox="1"/>
          <p:nvPr/>
        </p:nvSpPr>
        <p:spPr>
          <a:xfrm>
            <a:off x="1844632" y="19925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7" name="TextBox 6">
            <a:extLst>
              <a:ext uri="{FF2B5EF4-FFF2-40B4-BE49-F238E27FC236}">
                <a16:creationId xmlns:a16="http://schemas.microsoft.com/office/drawing/2014/main" id="{5B9EA919-E523-ED40-9915-F1EEAB0ED520}"/>
              </a:ext>
            </a:extLst>
          </p:cNvPr>
          <p:cNvSpPr txBox="1"/>
          <p:nvPr/>
        </p:nvSpPr>
        <p:spPr>
          <a:xfrm>
            <a:off x="1844632" y="416514"/>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8" name="TextBox 7">
            <a:extLst>
              <a:ext uri="{FF2B5EF4-FFF2-40B4-BE49-F238E27FC236}">
                <a16:creationId xmlns:a16="http://schemas.microsoft.com/office/drawing/2014/main" id="{A74C558A-0D56-D14D-887E-C028921BB602}"/>
              </a:ext>
            </a:extLst>
          </p:cNvPr>
          <p:cNvSpPr txBox="1"/>
          <p:nvPr/>
        </p:nvSpPr>
        <p:spPr>
          <a:xfrm>
            <a:off x="1844632" y="81850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9" name="TextBox 8">
            <a:extLst>
              <a:ext uri="{FF2B5EF4-FFF2-40B4-BE49-F238E27FC236}">
                <a16:creationId xmlns:a16="http://schemas.microsoft.com/office/drawing/2014/main" id="{4AD59535-98F0-8748-B49C-10F76D24F7E2}"/>
              </a:ext>
            </a:extLst>
          </p:cNvPr>
          <p:cNvSpPr txBox="1"/>
          <p:nvPr/>
        </p:nvSpPr>
        <p:spPr>
          <a:xfrm>
            <a:off x="1844632" y="1404442"/>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10" name="TextBox 9">
            <a:extLst>
              <a:ext uri="{FF2B5EF4-FFF2-40B4-BE49-F238E27FC236}">
                <a16:creationId xmlns:a16="http://schemas.microsoft.com/office/drawing/2014/main" id="{F418BCF9-5446-6943-B5E9-DB7397742BE5}"/>
              </a:ext>
            </a:extLst>
          </p:cNvPr>
          <p:cNvSpPr txBox="1"/>
          <p:nvPr/>
        </p:nvSpPr>
        <p:spPr>
          <a:xfrm>
            <a:off x="1844632" y="210405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1" name="TextBox 10">
            <a:extLst>
              <a:ext uri="{FF2B5EF4-FFF2-40B4-BE49-F238E27FC236}">
                <a16:creationId xmlns:a16="http://schemas.microsoft.com/office/drawing/2014/main" id="{7F5A64AA-D002-8A45-9F74-CB5941A5A1EC}"/>
              </a:ext>
            </a:extLst>
          </p:cNvPr>
          <p:cNvSpPr txBox="1"/>
          <p:nvPr/>
        </p:nvSpPr>
        <p:spPr>
          <a:xfrm>
            <a:off x="1844632" y="265890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12" name="TextBox 11">
            <a:extLst>
              <a:ext uri="{FF2B5EF4-FFF2-40B4-BE49-F238E27FC236}">
                <a16:creationId xmlns:a16="http://schemas.microsoft.com/office/drawing/2014/main" id="{EA696981-83D0-3D45-96C3-FE587CE7FA06}"/>
              </a:ext>
            </a:extLst>
          </p:cNvPr>
          <p:cNvSpPr txBox="1"/>
          <p:nvPr/>
        </p:nvSpPr>
        <p:spPr>
          <a:xfrm>
            <a:off x="1848665" y="3502032"/>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sp>
        <p:nvSpPr>
          <p:cNvPr id="13" name="TextBox 12">
            <a:extLst>
              <a:ext uri="{FF2B5EF4-FFF2-40B4-BE49-F238E27FC236}">
                <a16:creationId xmlns:a16="http://schemas.microsoft.com/office/drawing/2014/main" id="{BD4E2088-FE51-0145-9D54-1CE7717133DD}"/>
              </a:ext>
            </a:extLst>
          </p:cNvPr>
          <p:cNvSpPr txBox="1"/>
          <p:nvPr/>
        </p:nvSpPr>
        <p:spPr>
          <a:xfrm>
            <a:off x="3419403" y="4692515"/>
            <a:ext cx="2470087" cy="400079"/>
          </a:xfrm>
          <a:prstGeom prst="rect">
            <a:avLst/>
          </a:prstGeom>
          <a:noFill/>
          <a:ln>
            <a:noFill/>
          </a:ln>
        </p:spPr>
        <p:txBody>
          <a:bodyPr spcFirstLastPara="1" wrap="square" lIns="91425" tIns="91425" rIns="91425" bIns="91425" rtlCol="0" anchor="b" anchorCtr="0">
            <a:spAutoFit/>
          </a:bodyPr>
          <a:lstStyle/>
          <a:p>
            <a:r>
              <a:rPr lang="en-US" b="1" dirty="0"/>
              <a:t>831/5580 words (14.9%)</a:t>
            </a:r>
          </a:p>
        </p:txBody>
      </p:sp>
      <p:pic>
        <p:nvPicPr>
          <p:cNvPr id="15" name="Picture 14" descr="overview screenshot-not readable- of color coded text in a CEE intro showing 5 cycles of move 1 and 2 and a final section of move 3">
            <a:extLst>
              <a:ext uri="{FF2B5EF4-FFF2-40B4-BE49-F238E27FC236}">
                <a16:creationId xmlns:a16="http://schemas.microsoft.com/office/drawing/2014/main" id="{BF3EF980-9DAE-D946-A0A7-74043D626820}"/>
              </a:ext>
            </a:extLst>
          </p:cNvPr>
          <p:cNvPicPr>
            <a:picLocks noChangeAspect="1"/>
          </p:cNvPicPr>
          <p:nvPr/>
        </p:nvPicPr>
        <p:blipFill rotWithShape="1">
          <a:blip r:embed="rId4"/>
          <a:srcRect b="2233"/>
          <a:stretch/>
        </p:blipFill>
        <p:spPr>
          <a:xfrm>
            <a:off x="3419404" y="187828"/>
            <a:ext cx="1436658" cy="4587732"/>
          </a:xfrm>
          <a:prstGeom prst="rect">
            <a:avLst/>
          </a:prstGeom>
        </p:spPr>
      </p:pic>
      <p:sp>
        <p:nvSpPr>
          <p:cNvPr id="16" name="TextBox 15">
            <a:extLst>
              <a:ext uri="{FF2B5EF4-FFF2-40B4-BE49-F238E27FC236}">
                <a16:creationId xmlns:a16="http://schemas.microsoft.com/office/drawing/2014/main" id="{9A3370A6-2DD6-EA45-A21B-E8A4CF90A5CF}"/>
              </a:ext>
            </a:extLst>
          </p:cNvPr>
          <p:cNvSpPr txBox="1"/>
          <p:nvPr/>
        </p:nvSpPr>
        <p:spPr>
          <a:xfrm>
            <a:off x="4691909" y="285054"/>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7" name="TextBox 16">
            <a:extLst>
              <a:ext uri="{FF2B5EF4-FFF2-40B4-BE49-F238E27FC236}">
                <a16:creationId xmlns:a16="http://schemas.microsoft.com/office/drawing/2014/main" id="{1F98EE97-51E7-4945-9077-1E17A3215BE1}"/>
              </a:ext>
            </a:extLst>
          </p:cNvPr>
          <p:cNvSpPr txBox="1"/>
          <p:nvPr/>
        </p:nvSpPr>
        <p:spPr>
          <a:xfrm>
            <a:off x="4691909" y="82192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8" name="TextBox 17">
            <a:extLst>
              <a:ext uri="{FF2B5EF4-FFF2-40B4-BE49-F238E27FC236}">
                <a16:creationId xmlns:a16="http://schemas.microsoft.com/office/drawing/2014/main" id="{654BBA85-1972-414D-82BC-49B2CEB52E1F}"/>
              </a:ext>
            </a:extLst>
          </p:cNvPr>
          <p:cNvSpPr txBox="1"/>
          <p:nvPr/>
        </p:nvSpPr>
        <p:spPr>
          <a:xfrm>
            <a:off x="4691909" y="181827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9" name="TextBox 18">
            <a:extLst>
              <a:ext uri="{FF2B5EF4-FFF2-40B4-BE49-F238E27FC236}">
                <a16:creationId xmlns:a16="http://schemas.microsoft.com/office/drawing/2014/main" id="{48B9C581-C664-BD41-A6A8-F30A298F8407}"/>
              </a:ext>
            </a:extLst>
          </p:cNvPr>
          <p:cNvSpPr txBox="1"/>
          <p:nvPr/>
        </p:nvSpPr>
        <p:spPr>
          <a:xfrm>
            <a:off x="4691909" y="321754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20" name="TextBox 19">
            <a:extLst>
              <a:ext uri="{FF2B5EF4-FFF2-40B4-BE49-F238E27FC236}">
                <a16:creationId xmlns:a16="http://schemas.microsoft.com/office/drawing/2014/main" id="{A2FAC4C7-2F71-8745-9C24-709B31AD9372}"/>
              </a:ext>
            </a:extLst>
          </p:cNvPr>
          <p:cNvSpPr txBox="1"/>
          <p:nvPr/>
        </p:nvSpPr>
        <p:spPr>
          <a:xfrm>
            <a:off x="4691909" y="365659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21" name="TextBox 20">
            <a:extLst>
              <a:ext uri="{FF2B5EF4-FFF2-40B4-BE49-F238E27FC236}">
                <a16:creationId xmlns:a16="http://schemas.microsoft.com/office/drawing/2014/main" id="{2702BF5B-3428-5A4C-A2AA-88A9FEE16AA3}"/>
              </a:ext>
            </a:extLst>
          </p:cNvPr>
          <p:cNvSpPr txBox="1"/>
          <p:nvPr/>
        </p:nvSpPr>
        <p:spPr>
          <a:xfrm>
            <a:off x="4691909" y="619047"/>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2" name="TextBox 21">
            <a:extLst>
              <a:ext uri="{FF2B5EF4-FFF2-40B4-BE49-F238E27FC236}">
                <a16:creationId xmlns:a16="http://schemas.microsoft.com/office/drawing/2014/main" id="{2F49BCF9-03EC-0D45-97FC-6B2DCF75854F}"/>
              </a:ext>
            </a:extLst>
          </p:cNvPr>
          <p:cNvSpPr txBox="1"/>
          <p:nvPr/>
        </p:nvSpPr>
        <p:spPr>
          <a:xfrm>
            <a:off x="4691909" y="2959251"/>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3" name="TextBox 22">
            <a:extLst>
              <a:ext uri="{FF2B5EF4-FFF2-40B4-BE49-F238E27FC236}">
                <a16:creationId xmlns:a16="http://schemas.microsoft.com/office/drawing/2014/main" id="{0A214E50-E4C1-7C43-9954-D2FEFFD1435A}"/>
              </a:ext>
            </a:extLst>
          </p:cNvPr>
          <p:cNvSpPr txBox="1"/>
          <p:nvPr/>
        </p:nvSpPr>
        <p:spPr>
          <a:xfrm>
            <a:off x="4691909" y="3437073"/>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4" name="TextBox 23">
            <a:extLst>
              <a:ext uri="{FF2B5EF4-FFF2-40B4-BE49-F238E27FC236}">
                <a16:creationId xmlns:a16="http://schemas.microsoft.com/office/drawing/2014/main" id="{685160D8-A525-8A48-893A-BD4A2C1AF569}"/>
              </a:ext>
            </a:extLst>
          </p:cNvPr>
          <p:cNvSpPr txBox="1"/>
          <p:nvPr/>
        </p:nvSpPr>
        <p:spPr>
          <a:xfrm>
            <a:off x="4691909" y="397572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5" name="TextBox 24">
            <a:extLst>
              <a:ext uri="{FF2B5EF4-FFF2-40B4-BE49-F238E27FC236}">
                <a16:creationId xmlns:a16="http://schemas.microsoft.com/office/drawing/2014/main" id="{400EADC2-D0BC-264C-9849-96FCAE4FE39D}"/>
              </a:ext>
            </a:extLst>
          </p:cNvPr>
          <p:cNvSpPr txBox="1"/>
          <p:nvPr/>
        </p:nvSpPr>
        <p:spPr>
          <a:xfrm>
            <a:off x="4691909" y="4350725"/>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pic>
        <p:nvPicPr>
          <p:cNvPr id="27" name="Picture 26" descr="overview screenshot-not readable- of color coded text in an MSE intro showing move 1 then 2 then 3 only">
            <a:extLst>
              <a:ext uri="{FF2B5EF4-FFF2-40B4-BE49-F238E27FC236}">
                <a16:creationId xmlns:a16="http://schemas.microsoft.com/office/drawing/2014/main" id="{6234CFB8-4316-F04A-8C6D-CD385D8DE115}"/>
              </a:ext>
            </a:extLst>
          </p:cNvPr>
          <p:cNvPicPr>
            <a:picLocks noChangeAspect="1"/>
          </p:cNvPicPr>
          <p:nvPr/>
        </p:nvPicPr>
        <p:blipFill>
          <a:blip r:embed="rId5"/>
          <a:srcRect/>
          <a:stretch/>
        </p:blipFill>
        <p:spPr>
          <a:xfrm>
            <a:off x="6453103" y="211928"/>
            <a:ext cx="1289540" cy="2995700"/>
          </a:xfrm>
          <a:prstGeom prst="rect">
            <a:avLst/>
          </a:prstGeom>
        </p:spPr>
      </p:pic>
      <p:sp>
        <p:nvSpPr>
          <p:cNvPr id="28" name="TextBox 27">
            <a:extLst>
              <a:ext uri="{FF2B5EF4-FFF2-40B4-BE49-F238E27FC236}">
                <a16:creationId xmlns:a16="http://schemas.microsoft.com/office/drawing/2014/main" id="{993F6E92-5B78-294E-8F9D-24E560993498}"/>
              </a:ext>
            </a:extLst>
          </p:cNvPr>
          <p:cNvSpPr txBox="1"/>
          <p:nvPr/>
        </p:nvSpPr>
        <p:spPr>
          <a:xfrm>
            <a:off x="6400678" y="4692514"/>
            <a:ext cx="2481806" cy="400079"/>
          </a:xfrm>
          <a:prstGeom prst="rect">
            <a:avLst/>
          </a:prstGeom>
          <a:noFill/>
          <a:ln>
            <a:noFill/>
          </a:ln>
        </p:spPr>
        <p:txBody>
          <a:bodyPr spcFirstLastPara="1" wrap="square" lIns="91425" tIns="91425" rIns="91425" bIns="91425" rtlCol="0" anchor="b" anchorCtr="0">
            <a:spAutoFit/>
          </a:bodyPr>
          <a:lstStyle/>
          <a:p>
            <a:r>
              <a:rPr lang="en-US" b="1" dirty="0"/>
              <a:t>409/2878 words (14.2%)</a:t>
            </a:r>
          </a:p>
        </p:txBody>
      </p:sp>
      <p:sp>
        <p:nvSpPr>
          <p:cNvPr id="29" name="TextBox 28">
            <a:extLst>
              <a:ext uri="{FF2B5EF4-FFF2-40B4-BE49-F238E27FC236}">
                <a16:creationId xmlns:a16="http://schemas.microsoft.com/office/drawing/2014/main" id="{A0F1A947-17B8-924B-9804-D0F461F15652}"/>
              </a:ext>
            </a:extLst>
          </p:cNvPr>
          <p:cNvSpPr txBox="1"/>
          <p:nvPr/>
        </p:nvSpPr>
        <p:spPr>
          <a:xfrm>
            <a:off x="7742643" y="288365"/>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30" name="TextBox 29">
            <a:extLst>
              <a:ext uri="{FF2B5EF4-FFF2-40B4-BE49-F238E27FC236}">
                <a16:creationId xmlns:a16="http://schemas.microsoft.com/office/drawing/2014/main" id="{9E40DF3D-78D0-4445-B0AC-14EC6AF6891D}"/>
              </a:ext>
            </a:extLst>
          </p:cNvPr>
          <p:cNvSpPr txBox="1"/>
          <p:nvPr/>
        </p:nvSpPr>
        <p:spPr>
          <a:xfrm>
            <a:off x="7684902" y="2290399"/>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31" name="TextBox 30">
            <a:extLst>
              <a:ext uri="{FF2B5EF4-FFF2-40B4-BE49-F238E27FC236}">
                <a16:creationId xmlns:a16="http://schemas.microsoft.com/office/drawing/2014/main" id="{4A1FC2E4-4E14-4940-B7A8-9554F8BA5EEE}"/>
              </a:ext>
            </a:extLst>
          </p:cNvPr>
          <p:cNvSpPr txBox="1"/>
          <p:nvPr/>
        </p:nvSpPr>
        <p:spPr>
          <a:xfrm>
            <a:off x="7684902" y="2693850"/>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sp>
        <p:nvSpPr>
          <p:cNvPr id="34" name="TextBox 33">
            <a:extLst>
              <a:ext uri="{FF2B5EF4-FFF2-40B4-BE49-F238E27FC236}">
                <a16:creationId xmlns:a16="http://schemas.microsoft.com/office/drawing/2014/main" id="{A57C85FE-140C-A644-A22F-265C4218EE27}"/>
              </a:ext>
            </a:extLst>
          </p:cNvPr>
          <p:cNvSpPr txBox="1"/>
          <p:nvPr/>
        </p:nvSpPr>
        <p:spPr>
          <a:xfrm>
            <a:off x="416249" y="4692513"/>
            <a:ext cx="2676827" cy="400079"/>
          </a:xfrm>
          <a:prstGeom prst="rect">
            <a:avLst/>
          </a:prstGeom>
          <a:noFill/>
          <a:ln>
            <a:noFill/>
          </a:ln>
        </p:spPr>
        <p:txBody>
          <a:bodyPr spcFirstLastPara="1" wrap="square" lIns="91425" tIns="91425" rIns="91425" bIns="91425" rtlCol="0" anchor="b" anchorCtr="0">
            <a:spAutoFit/>
          </a:bodyPr>
          <a:lstStyle/>
          <a:p>
            <a:r>
              <a:rPr lang="en-US" b="1" dirty="0"/>
              <a:t>498/4344 words (11.5%)</a:t>
            </a:r>
          </a:p>
        </p:txBody>
      </p:sp>
      <p:sp>
        <p:nvSpPr>
          <p:cNvPr id="35" name="TextBox 34">
            <a:extLst>
              <a:ext uri="{FF2B5EF4-FFF2-40B4-BE49-F238E27FC236}">
                <a16:creationId xmlns:a16="http://schemas.microsoft.com/office/drawing/2014/main" id="{7722EDDF-67D8-EE4E-99F8-01EB10E90190}"/>
              </a:ext>
            </a:extLst>
          </p:cNvPr>
          <p:cNvSpPr txBox="1"/>
          <p:nvPr/>
        </p:nvSpPr>
        <p:spPr>
          <a:xfrm>
            <a:off x="4691908" y="1045057"/>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37" name="TextBox 36">
            <a:extLst>
              <a:ext uri="{FF2B5EF4-FFF2-40B4-BE49-F238E27FC236}">
                <a16:creationId xmlns:a16="http://schemas.microsoft.com/office/drawing/2014/main" id="{80F7D383-C097-D943-9790-B5EB73F7E168}"/>
              </a:ext>
            </a:extLst>
          </p:cNvPr>
          <p:cNvSpPr txBox="1"/>
          <p:nvPr/>
        </p:nvSpPr>
        <p:spPr>
          <a:xfrm>
            <a:off x="0" y="-36991"/>
            <a:ext cx="2409827"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BME/MAE- biomechanics</a:t>
            </a:r>
          </a:p>
        </p:txBody>
      </p:sp>
      <p:sp>
        <p:nvSpPr>
          <p:cNvPr id="38" name="TextBox 37">
            <a:extLst>
              <a:ext uri="{FF2B5EF4-FFF2-40B4-BE49-F238E27FC236}">
                <a16:creationId xmlns:a16="http://schemas.microsoft.com/office/drawing/2014/main" id="{DD83A892-6672-4B46-A55B-1F6DBF51381C}"/>
              </a:ext>
            </a:extLst>
          </p:cNvPr>
          <p:cNvSpPr txBox="1"/>
          <p:nvPr/>
        </p:nvSpPr>
        <p:spPr>
          <a:xfrm>
            <a:off x="3357554" y="-79168"/>
            <a:ext cx="2367043"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CEE- Water Research</a:t>
            </a:r>
          </a:p>
        </p:txBody>
      </p:sp>
      <p:sp>
        <p:nvSpPr>
          <p:cNvPr id="39" name="TextBox 38">
            <a:extLst>
              <a:ext uri="{FF2B5EF4-FFF2-40B4-BE49-F238E27FC236}">
                <a16:creationId xmlns:a16="http://schemas.microsoft.com/office/drawing/2014/main" id="{B50D49B3-877E-274C-9F7B-3F9DC1711F02}"/>
              </a:ext>
            </a:extLst>
          </p:cNvPr>
          <p:cNvSpPr txBox="1"/>
          <p:nvPr/>
        </p:nvSpPr>
        <p:spPr>
          <a:xfrm>
            <a:off x="6400678" y="-79168"/>
            <a:ext cx="2367043"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MSE- </a:t>
            </a:r>
            <a:r>
              <a:rPr lang="en-US" b="1" dirty="0" err="1">
                <a:solidFill>
                  <a:schemeClr val="tx2"/>
                </a:solidFill>
              </a:rPr>
              <a:t>Jrnl</a:t>
            </a:r>
            <a:r>
              <a:rPr lang="en-US" b="1" dirty="0">
                <a:solidFill>
                  <a:schemeClr val="tx2"/>
                </a:solidFill>
              </a:rPr>
              <a:t> of Materials Sci</a:t>
            </a:r>
          </a:p>
        </p:txBody>
      </p:sp>
      <p:cxnSp>
        <p:nvCxnSpPr>
          <p:cNvPr id="41" name="Straight Connector 40">
            <a:extLst>
              <a:ext uri="{FF2B5EF4-FFF2-40B4-BE49-F238E27FC236}">
                <a16:creationId xmlns:a16="http://schemas.microsoft.com/office/drawing/2014/main" id="{6EDBC452-5DAF-9245-8DD1-BB19D722000A}"/>
              </a:ext>
            </a:extLst>
          </p:cNvPr>
          <p:cNvCxnSpPr>
            <a:cxnSpLocks/>
          </p:cNvCxnSpPr>
          <p:nvPr/>
        </p:nvCxnSpPr>
        <p:spPr>
          <a:xfrm>
            <a:off x="3042214" y="163048"/>
            <a:ext cx="0" cy="43877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7723D9-A2E6-5243-9FF7-ACCA14A66FDF}"/>
              </a:ext>
            </a:extLst>
          </p:cNvPr>
          <p:cNvCxnSpPr>
            <a:cxnSpLocks/>
          </p:cNvCxnSpPr>
          <p:nvPr/>
        </p:nvCxnSpPr>
        <p:spPr>
          <a:xfrm>
            <a:off x="6181797" y="163048"/>
            <a:ext cx="0" cy="43877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71680FE-9A6F-B54D-83D2-3F6B661B13EC}"/>
              </a:ext>
            </a:extLst>
          </p:cNvPr>
          <p:cNvSpPr/>
          <p:nvPr/>
        </p:nvSpPr>
        <p:spPr>
          <a:xfrm>
            <a:off x="3211830" y="-79168"/>
            <a:ext cx="6332220" cy="554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713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verview screenshot-not readable- of color coded text in a BME intro showing 3 cycles of move 1 and 2 and. afinal section of move 3">
            <a:extLst>
              <a:ext uri="{FF2B5EF4-FFF2-40B4-BE49-F238E27FC236}">
                <a16:creationId xmlns:a16="http://schemas.microsoft.com/office/drawing/2014/main" id="{69DB6CB7-8762-5843-8118-0D6202089249}"/>
              </a:ext>
            </a:extLst>
          </p:cNvPr>
          <p:cNvPicPr>
            <a:picLocks noChangeAspect="1"/>
          </p:cNvPicPr>
          <p:nvPr/>
        </p:nvPicPr>
        <p:blipFill rotWithShape="1">
          <a:blip r:embed="rId3"/>
          <a:srcRect t="1074"/>
          <a:stretch/>
        </p:blipFill>
        <p:spPr>
          <a:xfrm>
            <a:off x="416250" y="211928"/>
            <a:ext cx="1619553" cy="4163879"/>
          </a:xfrm>
          <a:prstGeom prst="rect">
            <a:avLst/>
          </a:prstGeom>
        </p:spPr>
      </p:pic>
      <p:sp>
        <p:nvSpPr>
          <p:cNvPr id="6" name="TextBox 5">
            <a:extLst>
              <a:ext uri="{FF2B5EF4-FFF2-40B4-BE49-F238E27FC236}">
                <a16:creationId xmlns:a16="http://schemas.microsoft.com/office/drawing/2014/main" id="{C6736910-6685-9C42-9075-67B241AB4197}"/>
              </a:ext>
            </a:extLst>
          </p:cNvPr>
          <p:cNvSpPr txBox="1"/>
          <p:nvPr/>
        </p:nvSpPr>
        <p:spPr>
          <a:xfrm>
            <a:off x="1844632" y="19925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7" name="TextBox 6">
            <a:extLst>
              <a:ext uri="{FF2B5EF4-FFF2-40B4-BE49-F238E27FC236}">
                <a16:creationId xmlns:a16="http://schemas.microsoft.com/office/drawing/2014/main" id="{5B9EA919-E523-ED40-9915-F1EEAB0ED520}"/>
              </a:ext>
            </a:extLst>
          </p:cNvPr>
          <p:cNvSpPr txBox="1"/>
          <p:nvPr/>
        </p:nvSpPr>
        <p:spPr>
          <a:xfrm>
            <a:off x="1844632" y="416514"/>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8" name="TextBox 7">
            <a:extLst>
              <a:ext uri="{FF2B5EF4-FFF2-40B4-BE49-F238E27FC236}">
                <a16:creationId xmlns:a16="http://schemas.microsoft.com/office/drawing/2014/main" id="{A74C558A-0D56-D14D-887E-C028921BB602}"/>
              </a:ext>
            </a:extLst>
          </p:cNvPr>
          <p:cNvSpPr txBox="1"/>
          <p:nvPr/>
        </p:nvSpPr>
        <p:spPr>
          <a:xfrm>
            <a:off x="1844632" y="81850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9" name="TextBox 8">
            <a:extLst>
              <a:ext uri="{FF2B5EF4-FFF2-40B4-BE49-F238E27FC236}">
                <a16:creationId xmlns:a16="http://schemas.microsoft.com/office/drawing/2014/main" id="{4AD59535-98F0-8748-B49C-10F76D24F7E2}"/>
              </a:ext>
            </a:extLst>
          </p:cNvPr>
          <p:cNvSpPr txBox="1"/>
          <p:nvPr/>
        </p:nvSpPr>
        <p:spPr>
          <a:xfrm>
            <a:off x="1844632" y="1404442"/>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10" name="TextBox 9">
            <a:extLst>
              <a:ext uri="{FF2B5EF4-FFF2-40B4-BE49-F238E27FC236}">
                <a16:creationId xmlns:a16="http://schemas.microsoft.com/office/drawing/2014/main" id="{F418BCF9-5446-6943-B5E9-DB7397742BE5}"/>
              </a:ext>
            </a:extLst>
          </p:cNvPr>
          <p:cNvSpPr txBox="1"/>
          <p:nvPr/>
        </p:nvSpPr>
        <p:spPr>
          <a:xfrm>
            <a:off x="1844632" y="210405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1" name="TextBox 10">
            <a:extLst>
              <a:ext uri="{FF2B5EF4-FFF2-40B4-BE49-F238E27FC236}">
                <a16:creationId xmlns:a16="http://schemas.microsoft.com/office/drawing/2014/main" id="{7F5A64AA-D002-8A45-9F74-CB5941A5A1EC}"/>
              </a:ext>
            </a:extLst>
          </p:cNvPr>
          <p:cNvSpPr txBox="1"/>
          <p:nvPr/>
        </p:nvSpPr>
        <p:spPr>
          <a:xfrm>
            <a:off x="1844632" y="265890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12" name="TextBox 11">
            <a:extLst>
              <a:ext uri="{FF2B5EF4-FFF2-40B4-BE49-F238E27FC236}">
                <a16:creationId xmlns:a16="http://schemas.microsoft.com/office/drawing/2014/main" id="{EA696981-83D0-3D45-96C3-FE587CE7FA06}"/>
              </a:ext>
            </a:extLst>
          </p:cNvPr>
          <p:cNvSpPr txBox="1"/>
          <p:nvPr/>
        </p:nvSpPr>
        <p:spPr>
          <a:xfrm>
            <a:off x="1848665" y="3502032"/>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sp>
        <p:nvSpPr>
          <p:cNvPr id="13" name="TextBox 12">
            <a:extLst>
              <a:ext uri="{FF2B5EF4-FFF2-40B4-BE49-F238E27FC236}">
                <a16:creationId xmlns:a16="http://schemas.microsoft.com/office/drawing/2014/main" id="{BD4E2088-FE51-0145-9D54-1CE7717133DD}"/>
              </a:ext>
            </a:extLst>
          </p:cNvPr>
          <p:cNvSpPr txBox="1"/>
          <p:nvPr/>
        </p:nvSpPr>
        <p:spPr>
          <a:xfrm>
            <a:off x="3419403" y="4692515"/>
            <a:ext cx="2470087" cy="400079"/>
          </a:xfrm>
          <a:prstGeom prst="rect">
            <a:avLst/>
          </a:prstGeom>
          <a:noFill/>
          <a:ln>
            <a:noFill/>
          </a:ln>
        </p:spPr>
        <p:txBody>
          <a:bodyPr spcFirstLastPara="1" wrap="square" lIns="91425" tIns="91425" rIns="91425" bIns="91425" rtlCol="0" anchor="b" anchorCtr="0">
            <a:spAutoFit/>
          </a:bodyPr>
          <a:lstStyle/>
          <a:p>
            <a:r>
              <a:rPr lang="en-US" b="1" dirty="0"/>
              <a:t>831/5580 words (14.9%)</a:t>
            </a:r>
          </a:p>
        </p:txBody>
      </p:sp>
      <p:pic>
        <p:nvPicPr>
          <p:cNvPr id="15" name="Picture 14" descr="overview screenshot-not readable- of color coded text in a CEE intro showing 5 cycles of move 1 and 2 and a final section of move 3">
            <a:extLst>
              <a:ext uri="{FF2B5EF4-FFF2-40B4-BE49-F238E27FC236}">
                <a16:creationId xmlns:a16="http://schemas.microsoft.com/office/drawing/2014/main" id="{BF3EF980-9DAE-D946-A0A7-74043D626820}"/>
              </a:ext>
            </a:extLst>
          </p:cNvPr>
          <p:cNvPicPr>
            <a:picLocks noChangeAspect="1"/>
          </p:cNvPicPr>
          <p:nvPr/>
        </p:nvPicPr>
        <p:blipFill rotWithShape="1">
          <a:blip r:embed="rId4"/>
          <a:srcRect b="2233"/>
          <a:stretch/>
        </p:blipFill>
        <p:spPr>
          <a:xfrm>
            <a:off x="3419404" y="187828"/>
            <a:ext cx="1436658" cy="4587732"/>
          </a:xfrm>
          <a:prstGeom prst="rect">
            <a:avLst/>
          </a:prstGeom>
        </p:spPr>
      </p:pic>
      <p:sp>
        <p:nvSpPr>
          <p:cNvPr id="16" name="TextBox 15">
            <a:extLst>
              <a:ext uri="{FF2B5EF4-FFF2-40B4-BE49-F238E27FC236}">
                <a16:creationId xmlns:a16="http://schemas.microsoft.com/office/drawing/2014/main" id="{9A3370A6-2DD6-EA45-A21B-E8A4CF90A5CF}"/>
              </a:ext>
            </a:extLst>
          </p:cNvPr>
          <p:cNvSpPr txBox="1"/>
          <p:nvPr/>
        </p:nvSpPr>
        <p:spPr>
          <a:xfrm>
            <a:off x="4691909" y="285054"/>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7" name="TextBox 16">
            <a:extLst>
              <a:ext uri="{FF2B5EF4-FFF2-40B4-BE49-F238E27FC236}">
                <a16:creationId xmlns:a16="http://schemas.microsoft.com/office/drawing/2014/main" id="{1F98EE97-51E7-4945-9077-1E17A3215BE1}"/>
              </a:ext>
            </a:extLst>
          </p:cNvPr>
          <p:cNvSpPr txBox="1"/>
          <p:nvPr/>
        </p:nvSpPr>
        <p:spPr>
          <a:xfrm>
            <a:off x="4691909" y="82192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8" name="TextBox 17">
            <a:extLst>
              <a:ext uri="{FF2B5EF4-FFF2-40B4-BE49-F238E27FC236}">
                <a16:creationId xmlns:a16="http://schemas.microsoft.com/office/drawing/2014/main" id="{654BBA85-1972-414D-82BC-49B2CEB52E1F}"/>
              </a:ext>
            </a:extLst>
          </p:cNvPr>
          <p:cNvSpPr txBox="1"/>
          <p:nvPr/>
        </p:nvSpPr>
        <p:spPr>
          <a:xfrm>
            <a:off x="4691909" y="181827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9" name="TextBox 18">
            <a:extLst>
              <a:ext uri="{FF2B5EF4-FFF2-40B4-BE49-F238E27FC236}">
                <a16:creationId xmlns:a16="http://schemas.microsoft.com/office/drawing/2014/main" id="{48B9C581-C664-BD41-A6A8-F30A298F8407}"/>
              </a:ext>
            </a:extLst>
          </p:cNvPr>
          <p:cNvSpPr txBox="1"/>
          <p:nvPr/>
        </p:nvSpPr>
        <p:spPr>
          <a:xfrm>
            <a:off x="4691909" y="321754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20" name="TextBox 19">
            <a:extLst>
              <a:ext uri="{FF2B5EF4-FFF2-40B4-BE49-F238E27FC236}">
                <a16:creationId xmlns:a16="http://schemas.microsoft.com/office/drawing/2014/main" id="{A2FAC4C7-2F71-8745-9C24-709B31AD9372}"/>
              </a:ext>
            </a:extLst>
          </p:cNvPr>
          <p:cNvSpPr txBox="1"/>
          <p:nvPr/>
        </p:nvSpPr>
        <p:spPr>
          <a:xfrm>
            <a:off x="4691909" y="365659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21" name="TextBox 20">
            <a:extLst>
              <a:ext uri="{FF2B5EF4-FFF2-40B4-BE49-F238E27FC236}">
                <a16:creationId xmlns:a16="http://schemas.microsoft.com/office/drawing/2014/main" id="{2702BF5B-3428-5A4C-A2AA-88A9FEE16AA3}"/>
              </a:ext>
            </a:extLst>
          </p:cNvPr>
          <p:cNvSpPr txBox="1"/>
          <p:nvPr/>
        </p:nvSpPr>
        <p:spPr>
          <a:xfrm>
            <a:off x="4691909" y="619047"/>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2" name="TextBox 21">
            <a:extLst>
              <a:ext uri="{FF2B5EF4-FFF2-40B4-BE49-F238E27FC236}">
                <a16:creationId xmlns:a16="http://schemas.microsoft.com/office/drawing/2014/main" id="{2F49BCF9-03EC-0D45-97FC-6B2DCF75854F}"/>
              </a:ext>
            </a:extLst>
          </p:cNvPr>
          <p:cNvSpPr txBox="1"/>
          <p:nvPr/>
        </p:nvSpPr>
        <p:spPr>
          <a:xfrm>
            <a:off x="4691909" y="2959251"/>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3" name="TextBox 22">
            <a:extLst>
              <a:ext uri="{FF2B5EF4-FFF2-40B4-BE49-F238E27FC236}">
                <a16:creationId xmlns:a16="http://schemas.microsoft.com/office/drawing/2014/main" id="{0A214E50-E4C1-7C43-9954-D2FEFFD1435A}"/>
              </a:ext>
            </a:extLst>
          </p:cNvPr>
          <p:cNvSpPr txBox="1"/>
          <p:nvPr/>
        </p:nvSpPr>
        <p:spPr>
          <a:xfrm>
            <a:off x="4691909" y="3437073"/>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4" name="TextBox 23">
            <a:extLst>
              <a:ext uri="{FF2B5EF4-FFF2-40B4-BE49-F238E27FC236}">
                <a16:creationId xmlns:a16="http://schemas.microsoft.com/office/drawing/2014/main" id="{685160D8-A525-8A48-893A-BD4A2C1AF569}"/>
              </a:ext>
            </a:extLst>
          </p:cNvPr>
          <p:cNvSpPr txBox="1"/>
          <p:nvPr/>
        </p:nvSpPr>
        <p:spPr>
          <a:xfrm>
            <a:off x="4691909" y="397572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5" name="TextBox 24">
            <a:extLst>
              <a:ext uri="{FF2B5EF4-FFF2-40B4-BE49-F238E27FC236}">
                <a16:creationId xmlns:a16="http://schemas.microsoft.com/office/drawing/2014/main" id="{400EADC2-D0BC-264C-9849-96FCAE4FE39D}"/>
              </a:ext>
            </a:extLst>
          </p:cNvPr>
          <p:cNvSpPr txBox="1"/>
          <p:nvPr/>
        </p:nvSpPr>
        <p:spPr>
          <a:xfrm>
            <a:off x="4691909" y="4350725"/>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pic>
        <p:nvPicPr>
          <p:cNvPr id="27" name="Picture 26" descr="overview screenshot-not readable- of color coded text in an MSE intro showing move 1 then 2 then 3 only">
            <a:extLst>
              <a:ext uri="{FF2B5EF4-FFF2-40B4-BE49-F238E27FC236}">
                <a16:creationId xmlns:a16="http://schemas.microsoft.com/office/drawing/2014/main" id="{6234CFB8-4316-F04A-8C6D-CD385D8DE115}"/>
              </a:ext>
            </a:extLst>
          </p:cNvPr>
          <p:cNvPicPr>
            <a:picLocks noChangeAspect="1"/>
          </p:cNvPicPr>
          <p:nvPr/>
        </p:nvPicPr>
        <p:blipFill>
          <a:blip r:embed="rId5"/>
          <a:srcRect/>
          <a:stretch/>
        </p:blipFill>
        <p:spPr>
          <a:xfrm>
            <a:off x="6453103" y="211928"/>
            <a:ext cx="1289540" cy="2995700"/>
          </a:xfrm>
          <a:prstGeom prst="rect">
            <a:avLst/>
          </a:prstGeom>
        </p:spPr>
      </p:pic>
      <p:sp>
        <p:nvSpPr>
          <p:cNvPr id="28" name="TextBox 27">
            <a:extLst>
              <a:ext uri="{FF2B5EF4-FFF2-40B4-BE49-F238E27FC236}">
                <a16:creationId xmlns:a16="http://schemas.microsoft.com/office/drawing/2014/main" id="{993F6E92-5B78-294E-8F9D-24E560993498}"/>
              </a:ext>
            </a:extLst>
          </p:cNvPr>
          <p:cNvSpPr txBox="1"/>
          <p:nvPr/>
        </p:nvSpPr>
        <p:spPr>
          <a:xfrm>
            <a:off x="6400678" y="4692514"/>
            <a:ext cx="2481806" cy="400079"/>
          </a:xfrm>
          <a:prstGeom prst="rect">
            <a:avLst/>
          </a:prstGeom>
          <a:noFill/>
          <a:ln>
            <a:noFill/>
          </a:ln>
        </p:spPr>
        <p:txBody>
          <a:bodyPr spcFirstLastPara="1" wrap="square" lIns="91425" tIns="91425" rIns="91425" bIns="91425" rtlCol="0" anchor="b" anchorCtr="0">
            <a:spAutoFit/>
          </a:bodyPr>
          <a:lstStyle/>
          <a:p>
            <a:r>
              <a:rPr lang="en-US" b="1" dirty="0"/>
              <a:t>409/2878 words (14.2%)</a:t>
            </a:r>
          </a:p>
        </p:txBody>
      </p:sp>
      <p:sp>
        <p:nvSpPr>
          <p:cNvPr id="29" name="TextBox 28">
            <a:extLst>
              <a:ext uri="{FF2B5EF4-FFF2-40B4-BE49-F238E27FC236}">
                <a16:creationId xmlns:a16="http://schemas.microsoft.com/office/drawing/2014/main" id="{A0F1A947-17B8-924B-9804-D0F461F15652}"/>
              </a:ext>
            </a:extLst>
          </p:cNvPr>
          <p:cNvSpPr txBox="1"/>
          <p:nvPr/>
        </p:nvSpPr>
        <p:spPr>
          <a:xfrm>
            <a:off x="7742643" y="288365"/>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30" name="TextBox 29">
            <a:extLst>
              <a:ext uri="{FF2B5EF4-FFF2-40B4-BE49-F238E27FC236}">
                <a16:creationId xmlns:a16="http://schemas.microsoft.com/office/drawing/2014/main" id="{9E40DF3D-78D0-4445-B0AC-14EC6AF6891D}"/>
              </a:ext>
            </a:extLst>
          </p:cNvPr>
          <p:cNvSpPr txBox="1"/>
          <p:nvPr/>
        </p:nvSpPr>
        <p:spPr>
          <a:xfrm>
            <a:off x="7684902" y="2290399"/>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31" name="TextBox 30">
            <a:extLst>
              <a:ext uri="{FF2B5EF4-FFF2-40B4-BE49-F238E27FC236}">
                <a16:creationId xmlns:a16="http://schemas.microsoft.com/office/drawing/2014/main" id="{4A1FC2E4-4E14-4940-B7A8-9554F8BA5EEE}"/>
              </a:ext>
            </a:extLst>
          </p:cNvPr>
          <p:cNvSpPr txBox="1"/>
          <p:nvPr/>
        </p:nvSpPr>
        <p:spPr>
          <a:xfrm>
            <a:off x="7684902" y="2693850"/>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sp>
        <p:nvSpPr>
          <p:cNvPr id="34" name="TextBox 33">
            <a:extLst>
              <a:ext uri="{FF2B5EF4-FFF2-40B4-BE49-F238E27FC236}">
                <a16:creationId xmlns:a16="http://schemas.microsoft.com/office/drawing/2014/main" id="{A57C85FE-140C-A644-A22F-265C4218EE27}"/>
              </a:ext>
            </a:extLst>
          </p:cNvPr>
          <p:cNvSpPr txBox="1"/>
          <p:nvPr/>
        </p:nvSpPr>
        <p:spPr>
          <a:xfrm>
            <a:off x="416249" y="4692513"/>
            <a:ext cx="2676827" cy="400079"/>
          </a:xfrm>
          <a:prstGeom prst="rect">
            <a:avLst/>
          </a:prstGeom>
          <a:noFill/>
          <a:ln>
            <a:noFill/>
          </a:ln>
        </p:spPr>
        <p:txBody>
          <a:bodyPr spcFirstLastPara="1" wrap="square" lIns="91425" tIns="91425" rIns="91425" bIns="91425" rtlCol="0" anchor="b" anchorCtr="0">
            <a:spAutoFit/>
          </a:bodyPr>
          <a:lstStyle/>
          <a:p>
            <a:r>
              <a:rPr lang="en-US" b="1" dirty="0"/>
              <a:t>498/4344 words (11.5%)</a:t>
            </a:r>
          </a:p>
        </p:txBody>
      </p:sp>
      <p:sp>
        <p:nvSpPr>
          <p:cNvPr id="35" name="TextBox 34">
            <a:extLst>
              <a:ext uri="{FF2B5EF4-FFF2-40B4-BE49-F238E27FC236}">
                <a16:creationId xmlns:a16="http://schemas.microsoft.com/office/drawing/2014/main" id="{7722EDDF-67D8-EE4E-99F8-01EB10E90190}"/>
              </a:ext>
            </a:extLst>
          </p:cNvPr>
          <p:cNvSpPr txBox="1"/>
          <p:nvPr/>
        </p:nvSpPr>
        <p:spPr>
          <a:xfrm>
            <a:off x="4691908" y="1045057"/>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37" name="TextBox 36">
            <a:extLst>
              <a:ext uri="{FF2B5EF4-FFF2-40B4-BE49-F238E27FC236}">
                <a16:creationId xmlns:a16="http://schemas.microsoft.com/office/drawing/2014/main" id="{80F7D383-C097-D943-9790-B5EB73F7E168}"/>
              </a:ext>
            </a:extLst>
          </p:cNvPr>
          <p:cNvSpPr txBox="1"/>
          <p:nvPr/>
        </p:nvSpPr>
        <p:spPr>
          <a:xfrm>
            <a:off x="0" y="-36991"/>
            <a:ext cx="2409827"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BME/MAE- biomechanics</a:t>
            </a:r>
          </a:p>
        </p:txBody>
      </p:sp>
      <p:sp>
        <p:nvSpPr>
          <p:cNvPr id="38" name="TextBox 37">
            <a:extLst>
              <a:ext uri="{FF2B5EF4-FFF2-40B4-BE49-F238E27FC236}">
                <a16:creationId xmlns:a16="http://schemas.microsoft.com/office/drawing/2014/main" id="{DD83A892-6672-4B46-A55B-1F6DBF51381C}"/>
              </a:ext>
            </a:extLst>
          </p:cNvPr>
          <p:cNvSpPr txBox="1"/>
          <p:nvPr/>
        </p:nvSpPr>
        <p:spPr>
          <a:xfrm>
            <a:off x="3357554" y="-79168"/>
            <a:ext cx="2367043"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CEE- Water Research</a:t>
            </a:r>
          </a:p>
        </p:txBody>
      </p:sp>
      <p:sp>
        <p:nvSpPr>
          <p:cNvPr id="39" name="TextBox 38">
            <a:extLst>
              <a:ext uri="{FF2B5EF4-FFF2-40B4-BE49-F238E27FC236}">
                <a16:creationId xmlns:a16="http://schemas.microsoft.com/office/drawing/2014/main" id="{B50D49B3-877E-274C-9F7B-3F9DC1711F02}"/>
              </a:ext>
            </a:extLst>
          </p:cNvPr>
          <p:cNvSpPr txBox="1"/>
          <p:nvPr/>
        </p:nvSpPr>
        <p:spPr>
          <a:xfrm>
            <a:off x="6400678" y="-79168"/>
            <a:ext cx="2367043"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MSE- </a:t>
            </a:r>
            <a:r>
              <a:rPr lang="en-US" b="1" dirty="0" err="1">
                <a:solidFill>
                  <a:schemeClr val="tx2"/>
                </a:solidFill>
              </a:rPr>
              <a:t>Jrnl</a:t>
            </a:r>
            <a:r>
              <a:rPr lang="en-US" b="1" dirty="0">
                <a:solidFill>
                  <a:schemeClr val="tx2"/>
                </a:solidFill>
              </a:rPr>
              <a:t> of Materials Sci</a:t>
            </a:r>
          </a:p>
        </p:txBody>
      </p:sp>
      <p:cxnSp>
        <p:nvCxnSpPr>
          <p:cNvPr id="41" name="Straight Connector 40">
            <a:extLst>
              <a:ext uri="{FF2B5EF4-FFF2-40B4-BE49-F238E27FC236}">
                <a16:creationId xmlns:a16="http://schemas.microsoft.com/office/drawing/2014/main" id="{6EDBC452-5DAF-9245-8DD1-BB19D722000A}"/>
              </a:ext>
            </a:extLst>
          </p:cNvPr>
          <p:cNvCxnSpPr>
            <a:cxnSpLocks/>
          </p:cNvCxnSpPr>
          <p:nvPr/>
        </p:nvCxnSpPr>
        <p:spPr>
          <a:xfrm>
            <a:off x="3042214" y="163048"/>
            <a:ext cx="0" cy="43877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7723D9-A2E6-5243-9FF7-ACCA14A66FDF}"/>
              </a:ext>
            </a:extLst>
          </p:cNvPr>
          <p:cNvCxnSpPr>
            <a:cxnSpLocks/>
          </p:cNvCxnSpPr>
          <p:nvPr/>
        </p:nvCxnSpPr>
        <p:spPr>
          <a:xfrm>
            <a:off x="6181797" y="163048"/>
            <a:ext cx="0" cy="43877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573B578-11DF-9240-9004-A278D552BFB7}"/>
              </a:ext>
            </a:extLst>
          </p:cNvPr>
          <p:cNvSpPr/>
          <p:nvPr/>
        </p:nvSpPr>
        <p:spPr>
          <a:xfrm>
            <a:off x="6266678" y="-79168"/>
            <a:ext cx="3277371" cy="554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370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verview screenshot-not readable- of color coded text in a BME intro showing 3 cycles of move 1 and 2 and. afinal section of move 3">
            <a:extLst>
              <a:ext uri="{FF2B5EF4-FFF2-40B4-BE49-F238E27FC236}">
                <a16:creationId xmlns:a16="http://schemas.microsoft.com/office/drawing/2014/main" id="{69DB6CB7-8762-5843-8118-0D6202089249}"/>
              </a:ext>
            </a:extLst>
          </p:cNvPr>
          <p:cNvPicPr>
            <a:picLocks noChangeAspect="1"/>
          </p:cNvPicPr>
          <p:nvPr/>
        </p:nvPicPr>
        <p:blipFill rotWithShape="1">
          <a:blip r:embed="rId3"/>
          <a:srcRect t="1074"/>
          <a:stretch/>
        </p:blipFill>
        <p:spPr>
          <a:xfrm>
            <a:off x="416250" y="211928"/>
            <a:ext cx="1619553" cy="4163879"/>
          </a:xfrm>
          <a:prstGeom prst="rect">
            <a:avLst/>
          </a:prstGeom>
        </p:spPr>
      </p:pic>
      <p:sp>
        <p:nvSpPr>
          <p:cNvPr id="6" name="TextBox 5">
            <a:extLst>
              <a:ext uri="{FF2B5EF4-FFF2-40B4-BE49-F238E27FC236}">
                <a16:creationId xmlns:a16="http://schemas.microsoft.com/office/drawing/2014/main" id="{C6736910-6685-9C42-9075-67B241AB4197}"/>
              </a:ext>
            </a:extLst>
          </p:cNvPr>
          <p:cNvSpPr txBox="1"/>
          <p:nvPr/>
        </p:nvSpPr>
        <p:spPr>
          <a:xfrm>
            <a:off x="1844632" y="19925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7" name="TextBox 6">
            <a:extLst>
              <a:ext uri="{FF2B5EF4-FFF2-40B4-BE49-F238E27FC236}">
                <a16:creationId xmlns:a16="http://schemas.microsoft.com/office/drawing/2014/main" id="{5B9EA919-E523-ED40-9915-F1EEAB0ED520}"/>
              </a:ext>
            </a:extLst>
          </p:cNvPr>
          <p:cNvSpPr txBox="1"/>
          <p:nvPr/>
        </p:nvSpPr>
        <p:spPr>
          <a:xfrm>
            <a:off x="1844632" y="416514"/>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8" name="TextBox 7">
            <a:extLst>
              <a:ext uri="{FF2B5EF4-FFF2-40B4-BE49-F238E27FC236}">
                <a16:creationId xmlns:a16="http://schemas.microsoft.com/office/drawing/2014/main" id="{A74C558A-0D56-D14D-887E-C028921BB602}"/>
              </a:ext>
            </a:extLst>
          </p:cNvPr>
          <p:cNvSpPr txBox="1"/>
          <p:nvPr/>
        </p:nvSpPr>
        <p:spPr>
          <a:xfrm>
            <a:off x="1844632" y="81850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9" name="TextBox 8">
            <a:extLst>
              <a:ext uri="{FF2B5EF4-FFF2-40B4-BE49-F238E27FC236}">
                <a16:creationId xmlns:a16="http://schemas.microsoft.com/office/drawing/2014/main" id="{4AD59535-98F0-8748-B49C-10F76D24F7E2}"/>
              </a:ext>
            </a:extLst>
          </p:cNvPr>
          <p:cNvSpPr txBox="1"/>
          <p:nvPr/>
        </p:nvSpPr>
        <p:spPr>
          <a:xfrm>
            <a:off x="1844632" y="1404442"/>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10" name="TextBox 9">
            <a:extLst>
              <a:ext uri="{FF2B5EF4-FFF2-40B4-BE49-F238E27FC236}">
                <a16:creationId xmlns:a16="http://schemas.microsoft.com/office/drawing/2014/main" id="{F418BCF9-5446-6943-B5E9-DB7397742BE5}"/>
              </a:ext>
            </a:extLst>
          </p:cNvPr>
          <p:cNvSpPr txBox="1"/>
          <p:nvPr/>
        </p:nvSpPr>
        <p:spPr>
          <a:xfrm>
            <a:off x="1844632" y="210405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1" name="TextBox 10">
            <a:extLst>
              <a:ext uri="{FF2B5EF4-FFF2-40B4-BE49-F238E27FC236}">
                <a16:creationId xmlns:a16="http://schemas.microsoft.com/office/drawing/2014/main" id="{7F5A64AA-D002-8A45-9F74-CB5941A5A1EC}"/>
              </a:ext>
            </a:extLst>
          </p:cNvPr>
          <p:cNvSpPr txBox="1"/>
          <p:nvPr/>
        </p:nvSpPr>
        <p:spPr>
          <a:xfrm>
            <a:off x="1844632" y="2658903"/>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12" name="TextBox 11">
            <a:extLst>
              <a:ext uri="{FF2B5EF4-FFF2-40B4-BE49-F238E27FC236}">
                <a16:creationId xmlns:a16="http://schemas.microsoft.com/office/drawing/2014/main" id="{EA696981-83D0-3D45-96C3-FE587CE7FA06}"/>
              </a:ext>
            </a:extLst>
          </p:cNvPr>
          <p:cNvSpPr txBox="1"/>
          <p:nvPr/>
        </p:nvSpPr>
        <p:spPr>
          <a:xfrm>
            <a:off x="1848665" y="3502032"/>
            <a:ext cx="2143760"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sp>
        <p:nvSpPr>
          <p:cNvPr id="13" name="TextBox 12">
            <a:extLst>
              <a:ext uri="{FF2B5EF4-FFF2-40B4-BE49-F238E27FC236}">
                <a16:creationId xmlns:a16="http://schemas.microsoft.com/office/drawing/2014/main" id="{BD4E2088-FE51-0145-9D54-1CE7717133DD}"/>
              </a:ext>
            </a:extLst>
          </p:cNvPr>
          <p:cNvSpPr txBox="1"/>
          <p:nvPr/>
        </p:nvSpPr>
        <p:spPr>
          <a:xfrm>
            <a:off x="3419403" y="4692515"/>
            <a:ext cx="2470087" cy="400079"/>
          </a:xfrm>
          <a:prstGeom prst="rect">
            <a:avLst/>
          </a:prstGeom>
          <a:noFill/>
          <a:ln>
            <a:noFill/>
          </a:ln>
        </p:spPr>
        <p:txBody>
          <a:bodyPr spcFirstLastPara="1" wrap="square" lIns="91425" tIns="91425" rIns="91425" bIns="91425" rtlCol="0" anchor="b" anchorCtr="0">
            <a:spAutoFit/>
          </a:bodyPr>
          <a:lstStyle/>
          <a:p>
            <a:r>
              <a:rPr lang="en-US" b="1" dirty="0"/>
              <a:t>831/5580 words (14.9%)</a:t>
            </a:r>
          </a:p>
        </p:txBody>
      </p:sp>
      <p:pic>
        <p:nvPicPr>
          <p:cNvPr id="15" name="Picture 14" descr="overview screenshot-not readable- of color coded text in a CEE intro showing 5 cycles of move 1 and 2 and a final section of move 3">
            <a:extLst>
              <a:ext uri="{FF2B5EF4-FFF2-40B4-BE49-F238E27FC236}">
                <a16:creationId xmlns:a16="http://schemas.microsoft.com/office/drawing/2014/main" id="{BF3EF980-9DAE-D946-A0A7-74043D626820}"/>
              </a:ext>
            </a:extLst>
          </p:cNvPr>
          <p:cNvPicPr>
            <a:picLocks noChangeAspect="1"/>
          </p:cNvPicPr>
          <p:nvPr/>
        </p:nvPicPr>
        <p:blipFill rotWithShape="1">
          <a:blip r:embed="rId4"/>
          <a:srcRect b="2233"/>
          <a:stretch/>
        </p:blipFill>
        <p:spPr>
          <a:xfrm>
            <a:off x="3419404" y="187828"/>
            <a:ext cx="1436658" cy="4587732"/>
          </a:xfrm>
          <a:prstGeom prst="rect">
            <a:avLst/>
          </a:prstGeom>
        </p:spPr>
      </p:pic>
      <p:sp>
        <p:nvSpPr>
          <p:cNvPr id="16" name="TextBox 15">
            <a:extLst>
              <a:ext uri="{FF2B5EF4-FFF2-40B4-BE49-F238E27FC236}">
                <a16:creationId xmlns:a16="http://schemas.microsoft.com/office/drawing/2014/main" id="{9A3370A6-2DD6-EA45-A21B-E8A4CF90A5CF}"/>
              </a:ext>
            </a:extLst>
          </p:cNvPr>
          <p:cNvSpPr txBox="1"/>
          <p:nvPr/>
        </p:nvSpPr>
        <p:spPr>
          <a:xfrm>
            <a:off x="4691909" y="285054"/>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7" name="TextBox 16">
            <a:extLst>
              <a:ext uri="{FF2B5EF4-FFF2-40B4-BE49-F238E27FC236}">
                <a16:creationId xmlns:a16="http://schemas.microsoft.com/office/drawing/2014/main" id="{1F98EE97-51E7-4945-9077-1E17A3215BE1}"/>
              </a:ext>
            </a:extLst>
          </p:cNvPr>
          <p:cNvSpPr txBox="1"/>
          <p:nvPr/>
        </p:nvSpPr>
        <p:spPr>
          <a:xfrm>
            <a:off x="4691909" y="82192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8" name="TextBox 17">
            <a:extLst>
              <a:ext uri="{FF2B5EF4-FFF2-40B4-BE49-F238E27FC236}">
                <a16:creationId xmlns:a16="http://schemas.microsoft.com/office/drawing/2014/main" id="{654BBA85-1972-414D-82BC-49B2CEB52E1F}"/>
              </a:ext>
            </a:extLst>
          </p:cNvPr>
          <p:cNvSpPr txBox="1"/>
          <p:nvPr/>
        </p:nvSpPr>
        <p:spPr>
          <a:xfrm>
            <a:off x="4691909" y="181827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19" name="TextBox 18">
            <a:extLst>
              <a:ext uri="{FF2B5EF4-FFF2-40B4-BE49-F238E27FC236}">
                <a16:creationId xmlns:a16="http://schemas.microsoft.com/office/drawing/2014/main" id="{48B9C581-C664-BD41-A6A8-F30A298F8407}"/>
              </a:ext>
            </a:extLst>
          </p:cNvPr>
          <p:cNvSpPr txBox="1"/>
          <p:nvPr/>
        </p:nvSpPr>
        <p:spPr>
          <a:xfrm>
            <a:off x="4691909" y="321754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20" name="TextBox 19">
            <a:extLst>
              <a:ext uri="{FF2B5EF4-FFF2-40B4-BE49-F238E27FC236}">
                <a16:creationId xmlns:a16="http://schemas.microsoft.com/office/drawing/2014/main" id="{A2FAC4C7-2F71-8745-9C24-709B31AD9372}"/>
              </a:ext>
            </a:extLst>
          </p:cNvPr>
          <p:cNvSpPr txBox="1"/>
          <p:nvPr/>
        </p:nvSpPr>
        <p:spPr>
          <a:xfrm>
            <a:off x="4691909" y="365659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21" name="TextBox 20">
            <a:extLst>
              <a:ext uri="{FF2B5EF4-FFF2-40B4-BE49-F238E27FC236}">
                <a16:creationId xmlns:a16="http://schemas.microsoft.com/office/drawing/2014/main" id="{2702BF5B-3428-5A4C-A2AA-88A9FEE16AA3}"/>
              </a:ext>
            </a:extLst>
          </p:cNvPr>
          <p:cNvSpPr txBox="1"/>
          <p:nvPr/>
        </p:nvSpPr>
        <p:spPr>
          <a:xfrm>
            <a:off x="4691909" y="619047"/>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2" name="TextBox 21">
            <a:extLst>
              <a:ext uri="{FF2B5EF4-FFF2-40B4-BE49-F238E27FC236}">
                <a16:creationId xmlns:a16="http://schemas.microsoft.com/office/drawing/2014/main" id="{2F49BCF9-03EC-0D45-97FC-6B2DCF75854F}"/>
              </a:ext>
            </a:extLst>
          </p:cNvPr>
          <p:cNvSpPr txBox="1"/>
          <p:nvPr/>
        </p:nvSpPr>
        <p:spPr>
          <a:xfrm>
            <a:off x="4691909" y="2959251"/>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3" name="TextBox 22">
            <a:extLst>
              <a:ext uri="{FF2B5EF4-FFF2-40B4-BE49-F238E27FC236}">
                <a16:creationId xmlns:a16="http://schemas.microsoft.com/office/drawing/2014/main" id="{0A214E50-E4C1-7C43-9954-D2FEFFD1435A}"/>
              </a:ext>
            </a:extLst>
          </p:cNvPr>
          <p:cNvSpPr txBox="1"/>
          <p:nvPr/>
        </p:nvSpPr>
        <p:spPr>
          <a:xfrm>
            <a:off x="4691909" y="3437073"/>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4" name="TextBox 23">
            <a:extLst>
              <a:ext uri="{FF2B5EF4-FFF2-40B4-BE49-F238E27FC236}">
                <a16:creationId xmlns:a16="http://schemas.microsoft.com/office/drawing/2014/main" id="{685160D8-A525-8A48-893A-BD4A2C1AF569}"/>
              </a:ext>
            </a:extLst>
          </p:cNvPr>
          <p:cNvSpPr txBox="1"/>
          <p:nvPr/>
        </p:nvSpPr>
        <p:spPr>
          <a:xfrm>
            <a:off x="4691909" y="3975728"/>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25" name="TextBox 24">
            <a:extLst>
              <a:ext uri="{FF2B5EF4-FFF2-40B4-BE49-F238E27FC236}">
                <a16:creationId xmlns:a16="http://schemas.microsoft.com/office/drawing/2014/main" id="{400EADC2-D0BC-264C-9849-96FCAE4FE39D}"/>
              </a:ext>
            </a:extLst>
          </p:cNvPr>
          <p:cNvSpPr txBox="1"/>
          <p:nvPr/>
        </p:nvSpPr>
        <p:spPr>
          <a:xfrm>
            <a:off x="4691909" y="4350725"/>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pic>
        <p:nvPicPr>
          <p:cNvPr id="27" name="Picture 26" descr="overview screenshot-not readable- of color coded text in an MSE intro showing move 1 then 2 then 3 only">
            <a:extLst>
              <a:ext uri="{FF2B5EF4-FFF2-40B4-BE49-F238E27FC236}">
                <a16:creationId xmlns:a16="http://schemas.microsoft.com/office/drawing/2014/main" id="{6234CFB8-4316-F04A-8C6D-CD385D8DE115}"/>
              </a:ext>
            </a:extLst>
          </p:cNvPr>
          <p:cNvPicPr>
            <a:picLocks noChangeAspect="1"/>
          </p:cNvPicPr>
          <p:nvPr/>
        </p:nvPicPr>
        <p:blipFill>
          <a:blip r:embed="rId5"/>
          <a:srcRect/>
          <a:stretch/>
        </p:blipFill>
        <p:spPr>
          <a:xfrm>
            <a:off x="6453103" y="211928"/>
            <a:ext cx="1289540" cy="2995700"/>
          </a:xfrm>
          <a:prstGeom prst="rect">
            <a:avLst/>
          </a:prstGeom>
        </p:spPr>
      </p:pic>
      <p:sp>
        <p:nvSpPr>
          <p:cNvPr id="28" name="TextBox 27">
            <a:extLst>
              <a:ext uri="{FF2B5EF4-FFF2-40B4-BE49-F238E27FC236}">
                <a16:creationId xmlns:a16="http://schemas.microsoft.com/office/drawing/2014/main" id="{993F6E92-5B78-294E-8F9D-24E560993498}"/>
              </a:ext>
            </a:extLst>
          </p:cNvPr>
          <p:cNvSpPr txBox="1"/>
          <p:nvPr/>
        </p:nvSpPr>
        <p:spPr>
          <a:xfrm>
            <a:off x="6400678" y="4692514"/>
            <a:ext cx="2481806" cy="400079"/>
          </a:xfrm>
          <a:prstGeom prst="rect">
            <a:avLst/>
          </a:prstGeom>
          <a:noFill/>
          <a:ln>
            <a:noFill/>
          </a:ln>
        </p:spPr>
        <p:txBody>
          <a:bodyPr spcFirstLastPara="1" wrap="square" lIns="91425" tIns="91425" rIns="91425" bIns="91425" rtlCol="0" anchor="b" anchorCtr="0">
            <a:spAutoFit/>
          </a:bodyPr>
          <a:lstStyle/>
          <a:p>
            <a:r>
              <a:rPr lang="en-US" b="1" dirty="0"/>
              <a:t>409/2878 words (14.2%)</a:t>
            </a:r>
          </a:p>
        </p:txBody>
      </p:sp>
      <p:sp>
        <p:nvSpPr>
          <p:cNvPr id="29" name="TextBox 28">
            <a:extLst>
              <a:ext uri="{FF2B5EF4-FFF2-40B4-BE49-F238E27FC236}">
                <a16:creationId xmlns:a16="http://schemas.microsoft.com/office/drawing/2014/main" id="{A0F1A947-17B8-924B-9804-D0F461F15652}"/>
              </a:ext>
            </a:extLst>
          </p:cNvPr>
          <p:cNvSpPr txBox="1"/>
          <p:nvPr/>
        </p:nvSpPr>
        <p:spPr>
          <a:xfrm>
            <a:off x="7742643" y="288365"/>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1</a:t>
            </a:r>
          </a:p>
        </p:txBody>
      </p:sp>
      <p:sp>
        <p:nvSpPr>
          <p:cNvPr id="30" name="TextBox 29">
            <a:extLst>
              <a:ext uri="{FF2B5EF4-FFF2-40B4-BE49-F238E27FC236}">
                <a16:creationId xmlns:a16="http://schemas.microsoft.com/office/drawing/2014/main" id="{9E40DF3D-78D0-4445-B0AC-14EC6AF6891D}"/>
              </a:ext>
            </a:extLst>
          </p:cNvPr>
          <p:cNvSpPr txBox="1"/>
          <p:nvPr/>
        </p:nvSpPr>
        <p:spPr>
          <a:xfrm>
            <a:off x="7684902" y="2290399"/>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31" name="TextBox 30">
            <a:extLst>
              <a:ext uri="{FF2B5EF4-FFF2-40B4-BE49-F238E27FC236}">
                <a16:creationId xmlns:a16="http://schemas.microsoft.com/office/drawing/2014/main" id="{4A1FC2E4-4E14-4940-B7A8-9554F8BA5EEE}"/>
              </a:ext>
            </a:extLst>
          </p:cNvPr>
          <p:cNvSpPr txBox="1"/>
          <p:nvPr/>
        </p:nvSpPr>
        <p:spPr>
          <a:xfrm>
            <a:off x="7684902" y="2693850"/>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3</a:t>
            </a:r>
          </a:p>
        </p:txBody>
      </p:sp>
      <p:sp>
        <p:nvSpPr>
          <p:cNvPr id="34" name="TextBox 33">
            <a:extLst>
              <a:ext uri="{FF2B5EF4-FFF2-40B4-BE49-F238E27FC236}">
                <a16:creationId xmlns:a16="http://schemas.microsoft.com/office/drawing/2014/main" id="{A57C85FE-140C-A644-A22F-265C4218EE27}"/>
              </a:ext>
            </a:extLst>
          </p:cNvPr>
          <p:cNvSpPr txBox="1"/>
          <p:nvPr/>
        </p:nvSpPr>
        <p:spPr>
          <a:xfrm>
            <a:off x="416249" y="4692513"/>
            <a:ext cx="2676827" cy="400079"/>
          </a:xfrm>
          <a:prstGeom prst="rect">
            <a:avLst/>
          </a:prstGeom>
          <a:noFill/>
          <a:ln>
            <a:noFill/>
          </a:ln>
        </p:spPr>
        <p:txBody>
          <a:bodyPr spcFirstLastPara="1" wrap="square" lIns="91425" tIns="91425" rIns="91425" bIns="91425" rtlCol="0" anchor="b" anchorCtr="0">
            <a:spAutoFit/>
          </a:bodyPr>
          <a:lstStyle/>
          <a:p>
            <a:r>
              <a:rPr lang="en-US" b="1" dirty="0"/>
              <a:t>498/4344 words (11.5%)</a:t>
            </a:r>
          </a:p>
        </p:txBody>
      </p:sp>
      <p:sp>
        <p:nvSpPr>
          <p:cNvPr id="35" name="TextBox 34">
            <a:extLst>
              <a:ext uri="{FF2B5EF4-FFF2-40B4-BE49-F238E27FC236}">
                <a16:creationId xmlns:a16="http://schemas.microsoft.com/office/drawing/2014/main" id="{7722EDDF-67D8-EE4E-99F8-01EB10E90190}"/>
              </a:ext>
            </a:extLst>
          </p:cNvPr>
          <p:cNvSpPr txBox="1"/>
          <p:nvPr/>
        </p:nvSpPr>
        <p:spPr>
          <a:xfrm>
            <a:off x="4691908" y="1045057"/>
            <a:ext cx="1197582"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Move 2</a:t>
            </a:r>
          </a:p>
        </p:txBody>
      </p:sp>
      <p:sp>
        <p:nvSpPr>
          <p:cNvPr id="37" name="TextBox 36">
            <a:extLst>
              <a:ext uri="{FF2B5EF4-FFF2-40B4-BE49-F238E27FC236}">
                <a16:creationId xmlns:a16="http://schemas.microsoft.com/office/drawing/2014/main" id="{80F7D383-C097-D943-9790-B5EB73F7E168}"/>
              </a:ext>
            </a:extLst>
          </p:cNvPr>
          <p:cNvSpPr txBox="1"/>
          <p:nvPr/>
        </p:nvSpPr>
        <p:spPr>
          <a:xfrm>
            <a:off x="0" y="-36991"/>
            <a:ext cx="2409827"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BME/MAE- biomechanics</a:t>
            </a:r>
          </a:p>
        </p:txBody>
      </p:sp>
      <p:sp>
        <p:nvSpPr>
          <p:cNvPr id="38" name="TextBox 37">
            <a:extLst>
              <a:ext uri="{FF2B5EF4-FFF2-40B4-BE49-F238E27FC236}">
                <a16:creationId xmlns:a16="http://schemas.microsoft.com/office/drawing/2014/main" id="{DD83A892-6672-4B46-A55B-1F6DBF51381C}"/>
              </a:ext>
            </a:extLst>
          </p:cNvPr>
          <p:cNvSpPr txBox="1"/>
          <p:nvPr/>
        </p:nvSpPr>
        <p:spPr>
          <a:xfrm>
            <a:off x="3357554" y="-79168"/>
            <a:ext cx="2367043"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CEE- Water Research</a:t>
            </a:r>
          </a:p>
        </p:txBody>
      </p:sp>
      <p:sp>
        <p:nvSpPr>
          <p:cNvPr id="39" name="TextBox 38">
            <a:extLst>
              <a:ext uri="{FF2B5EF4-FFF2-40B4-BE49-F238E27FC236}">
                <a16:creationId xmlns:a16="http://schemas.microsoft.com/office/drawing/2014/main" id="{B50D49B3-877E-274C-9F7B-3F9DC1711F02}"/>
              </a:ext>
            </a:extLst>
          </p:cNvPr>
          <p:cNvSpPr txBox="1"/>
          <p:nvPr/>
        </p:nvSpPr>
        <p:spPr>
          <a:xfrm>
            <a:off x="6400678" y="-79168"/>
            <a:ext cx="2367043" cy="400079"/>
          </a:xfrm>
          <a:prstGeom prst="rect">
            <a:avLst/>
          </a:prstGeom>
          <a:noFill/>
          <a:ln>
            <a:noFill/>
          </a:ln>
        </p:spPr>
        <p:txBody>
          <a:bodyPr spcFirstLastPara="1" wrap="square" lIns="91425" tIns="91425" rIns="91425" bIns="91425" rtlCol="0" anchor="b" anchorCtr="0">
            <a:spAutoFit/>
          </a:bodyPr>
          <a:lstStyle/>
          <a:p>
            <a:r>
              <a:rPr lang="en-US" b="1" dirty="0">
                <a:solidFill>
                  <a:schemeClr val="tx2"/>
                </a:solidFill>
              </a:rPr>
              <a:t>MSE- </a:t>
            </a:r>
            <a:r>
              <a:rPr lang="en-US" b="1" dirty="0" err="1">
                <a:solidFill>
                  <a:schemeClr val="tx2"/>
                </a:solidFill>
              </a:rPr>
              <a:t>Jrnl</a:t>
            </a:r>
            <a:r>
              <a:rPr lang="en-US" b="1" dirty="0">
                <a:solidFill>
                  <a:schemeClr val="tx2"/>
                </a:solidFill>
              </a:rPr>
              <a:t> of Materials Sci</a:t>
            </a:r>
          </a:p>
        </p:txBody>
      </p:sp>
      <p:cxnSp>
        <p:nvCxnSpPr>
          <p:cNvPr id="41" name="Straight Connector 40">
            <a:extLst>
              <a:ext uri="{FF2B5EF4-FFF2-40B4-BE49-F238E27FC236}">
                <a16:creationId xmlns:a16="http://schemas.microsoft.com/office/drawing/2014/main" id="{6EDBC452-5DAF-9245-8DD1-BB19D722000A}"/>
              </a:ext>
            </a:extLst>
          </p:cNvPr>
          <p:cNvCxnSpPr>
            <a:cxnSpLocks/>
          </p:cNvCxnSpPr>
          <p:nvPr/>
        </p:nvCxnSpPr>
        <p:spPr>
          <a:xfrm>
            <a:off x="3042214" y="163048"/>
            <a:ext cx="0" cy="43877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7723D9-A2E6-5243-9FF7-ACCA14A66FDF}"/>
              </a:ext>
            </a:extLst>
          </p:cNvPr>
          <p:cNvCxnSpPr>
            <a:cxnSpLocks/>
          </p:cNvCxnSpPr>
          <p:nvPr/>
        </p:nvCxnSpPr>
        <p:spPr>
          <a:xfrm>
            <a:off x="6181797" y="163048"/>
            <a:ext cx="0" cy="4387716"/>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5860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4E2088-FE51-0145-9D54-1CE7717133DD}"/>
              </a:ext>
            </a:extLst>
          </p:cNvPr>
          <p:cNvSpPr txBox="1"/>
          <p:nvPr/>
        </p:nvSpPr>
        <p:spPr>
          <a:xfrm>
            <a:off x="3419403" y="4692515"/>
            <a:ext cx="2470087" cy="400079"/>
          </a:xfrm>
          <a:prstGeom prst="rect">
            <a:avLst/>
          </a:prstGeom>
          <a:noFill/>
          <a:ln>
            <a:noFill/>
          </a:ln>
        </p:spPr>
        <p:txBody>
          <a:bodyPr spcFirstLastPara="1" wrap="square" lIns="91425" tIns="91425" rIns="91425" bIns="91425" rtlCol="0" anchor="b" anchorCtr="0">
            <a:spAutoFit/>
          </a:bodyPr>
          <a:lstStyle/>
          <a:p>
            <a:r>
              <a:rPr lang="en-US" b="1" dirty="0"/>
              <a:t>831/5580 words (14.9%)</a:t>
            </a:r>
          </a:p>
        </p:txBody>
      </p:sp>
      <p:sp>
        <p:nvSpPr>
          <p:cNvPr id="28" name="TextBox 27">
            <a:extLst>
              <a:ext uri="{FF2B5EF4-FFF2-40B4-BE49-F238E27FC236}">
                <a16:creationId xmlns:a16="http://schemas.microsoft.com/office/drawing/2014/main" id="{993F6E92-5B78-294E-8F9D-24E560993498}"/>
              </a:ext>
            </a:extLst>
          </p:cNvPr>
          <p:cNvSpPr txBox="1"/>
          <p:nvPr/>
        </p:nvSpPr>
        <p:spPr>
          <a:xfrm>
            <a:off x="5943478" y="4692514"/>
            <a:ext cx="2481806" cy="400079"/>
          </a:xfrm>
          <a:prstGeom prst="rect">
            <a:avLst/>
          </a:prstGeom>
          <a:noFill/>
          <a:ln>
            <a:noFill/>
          </a:ln>
        </p:spPr>
        <p:txBody>
          <a:bodyPr spcFirstLastPara="1" wrap="square" lIns="91425" tIns="91425" rIns="91425" bIns="91425" rtlCol="0" anchor="b" anchorCtr="0">
            <a:spAutoFit/>
          </a:bodyPr>
          <a:lstStyle/>
          <a:p>
            <a:r>
              <a:rPr lang="en-US" b="1" dirty="0"/>
              <a:t>409/2878 words (14.2%)</a:t>
            </a:r>
          </a:p>
        </p:txBody>
      </p:sp>
      <p:sp>
        <p:nvSpPr>
          <p:cNvPr id="34" name="TextBox 33">
            <a:extLst>
              <a:ext uri="{FF2B5EF4-FFF2-40B4-BE49-F238E27FC236}">
                <a16:creationId xmlns:a16="http://schemas.microsoft.com/office/drawing/2014/main" id="{A57C85FE-140C-A644-A22F-265C4218EE27}"/>
              </a:ext>
            </a:extLst>
          </p:cNvPr>
          <p:cNvSpPr txBox="1"/>
          <p:nvPr/>
        </p:nvSpPr>
        <p:spPr>
          <a:xfrm>
            <a:off x="416249" y="4692513"/>
            <a:ext cx="2676827" cy="400079"/>
          </a:xfrm>
          <a:prstGeom prst="rect">
            <a:avLst/>
          </a:prstGeom>
          <a:noFill/>
          <a:ln>
            <a:noFill/>
          </a:ln>
        </p:spPr>
        <p:txBody>
          <a:bodyPr spcFirstLastPara="1" wrap="square" lIns="91425" tIns="91425" rIns="91425" bIns="91425" rtlCol="0" anchor="b" anchorCtr="0">
            <a:spAutoFit/>
          </a:bodyPr>
          <a:lstStyle/>
          <a:p>
            <a:r>
              <a:rPr lang="en-US" b="1" dirty="0"/>
              <a:t>498/4344 words (11.5%)</a:t>
            </a:r>
          </a:p>
        </p:txBody>
      </p:sp>
      <p:pic>
        <p:nvPicPr>
          <p:cNvPr id="3" name="Picture 2" descr="bar chart of the three example intros with percent of intros per move&#10;&#9;move 1&#9;move 2&#9;move 3&#10;BME&#9;46&#9;24&#9;33&#10;CEE&#9;72&#9;20&#9;7&#10;MSE&#9;73&#9;8&#9;19">
            <a:extLst>
              <a:ext uri="{FF2B5EF4-FFF2-40B4-BE49-F238E27FC236}">
                <a16:creationId xmlns:a16="http://schemas.microsoft.com/office/drawing/2014/main" id="{18C6F5C3-AFE7-2145-9B72-FAA31B31A3B7}"/>
              </a:ext>
            </a:extLst>
          </p:cNvPr>
          <p:cNvPicPr>
            <a:picLocks noChangeAspect="1"/>
          </p:cNvPicPr>
          <p:nvPr/>
        </p:nvPicPr>
        <p:blipFill>
          <a:blip r:embed="rId3"/>
          <a:stretch>
            <a:fillRect/>
          </a:stretch>
        </p:blipFill>
        <p:spPr>
          <a:xfrm>
            <a:off x="1144502" y="0"/>
            <a:ext cx="6632425" cy="4533435"/>
          </a:xfrm>
          <a:prstGeom prst="rect">
            <a:avLst/>
          </a:prstGeom>
        </p:spPr>
      </p:pic>
    </p:spTree>
    <p:extLst>
      <p:ext uri="{BB962C8B-B14F-4D97-AF65-F5344CB8AC3E}">
        <p14:creationId xmlns:p14="http://schemas.microsoft.com/office/powerpoint/2010/main" val="1373639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066E4-C4CF-1241-B641-E0CA8180E1A6}"/>
              </a:ext>
            </a:extLst>
          </p:cNvPr>
          <p:cNvSpPr>
            <a:spLocks noGrp="1"/>
          </p:cNvSpPr>
          <p:nvPr>
            <p:ph type="title"/>
          </p:nvPr>
        </p:nvSpPr>
        <p:spPr/>
        <p:txBody>
          <a:bodyPr/>
          <a:lstStyle/>
          <a:p>
            <a:r>
              <a:rPr lang="en-US" dirty="0"/>
              <a:t>Other set ups</a:t>
            </a:r>
          </a:p>
        </p:txBody>
      </p:sp>
    </p:spTree>
    <p:extLst>
      <p:ext uri="{BB962C8B-B14F-4D97-AF65-F5344CB8AC3E}">
        <p14:creationId xmlns:p14="http://schemas.microsoft.com/office/powerpoint/2010/main" val="4046619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9CC8-D807-2041-AB7E-45BC164005FC}"/>
              </a:ext>
            </a:extLst>
          </p:cNvPr>
          <p:cNvSpPr>
            <a:spLocks noGrp="1"/>
          </p:cNvSpPr>
          <p:nvPr>
            <p:ph type="title"/>
          </p:nvPr>
        </p:nvSpPr>
        <p:spPr/>
        <p:txBody>
          <a:bodyPr/>
          <a:lstStyle/>
          <a:p>
            <a:r>
              <a:rPr lang="en-US" dirty="0"/>
              <a:t>Moves- suggested for CS</a:t>
            </a:r>
          </a:p>
        </p:txBody>
      </p:sp>
      <p:sp>
        <p:nvSpPr>
          <p:cNvPr id="3" name="Text Placeholder 2">
            <a:extLst>
              <a:ext uri="{FF2B5EF4-FFF2-40B4-BE49-F238E27FC236}">
                <a16:creationId xmlns:a16="http://schemas.microsoft.com/office/drawing/2014/main" id="{513DCA50-3E3D-2F45-BAAC-55245B5998B4}"/>
              </a:ext>
            </a:extLst>
          </p:cNvPr>
          <p:cNvSpPr>
            <a:spLocks noGrp="1"/>
          </p:cNvSpPr>
          <p:nvPr>
            <p:ph type="body" idx="1"/>
          </p:nvPr>
        </p:nvSpPr>
        <p:spPr/>
        <p:txBody>
          <a:bodyPr/>
          <a:lstStyle/>
          <a:p>
            <a:endParaRPr lang="en-US"/>
          </a:p>
        </p:txBody>
      </p:sp>
      <p:pic>
        <p:nvPicPr>
          <p:cNvPr id="5" name="Picture 4" descr="Table&#10;&#10;Description automatically generated">
            <a:extLst>
              <a:ext uri="{FF2B5EF4-FFF2-40B4-BE49-F238E27FC236}">
                <a16:creationId xmlns:a16="http://schemas.microsoft.com/office/drawing/2014/main" id="{27CD0A7F-897C-E545-8731-B669CDA1904B}"/>
              </a:ext>
            </a:extLst>
          </p:cNvPr>
          <p:cNvPicPr>
            <a:picLocks noChangeAspect="1"/>
          </p:cNvPicPr>
          <p:nvPr/>
        </p:nvPicPr>
        <p:blipFill>
          <a:blip r:embed="rId3"/>
          <a:stretch>
            <a:fillRect/>
          </a:stretch>
        </p:blipFill>
        <p:spPr>
          <a:xfrm>
            <a:off x="3353785" y="764956"/>
            <a:ext cx="5790215" cy="4168588"/>
          </a:xfrm>
          <a:prstGeom prst="rect">
            <a:avLst/>
          </a:prstGeom>
        </p:spPr>
      </p:pic>
      <p:sp>
        <p:nvSpPr>
          <p:cNvPr id="6" name="Left Brace 5">
            <a:extLst>
              <a:ext uri="{FF2B5EF4-FFF2-40B4-BE49-F238E27FC236}">
                <a16:creationId xmlns:a16="http://schemas.microsoft.com/office/drawing/2014/main" id="{925A7BD4-356B-EA4D-BA91-AD4329EEB4E2}"/>
              </a:ext>
            </a:extLst>
          </p:cNvPr>
          <p:cNvSpPr/>
          <p:nvPr/>
        </p:nvSpPr>
        <p:spPr>
          <a:xfrm>
            <a:off x="3160059" y="1506071"/>
            <a:ext cx="645459" cy="146572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76DC3037-2A0F-DB4B-A4EA-706E3ECF5D73}"/>
              </a:ext>
            </a:extLst>
          </p:cNvPr>
          <p:cNvSpPr/>
          <p:nvPr/>
        </p:nvSpPr>
        <p:spPr>
          <a:xfrm>
            <a:off x="3160058" y="3132521"/>
            <a:ext cx="645459" cy="1465729"/>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ED7ABA7-97B0-934E-98D1-8E3C5A54F281}"/>
              </a:ext>
            </a:extLst>
          </p:cNvPr>
          <p:cNvSpPr txBox="1"/>
          <p:nvPr/>
        </p:nvSpPr>
        <p:spPr>
          <a:xfrm>
            <a:off x="1787371" y="2038895"/>
            <a:ext cx="1268267"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E46E20"/>
                </a:solidFill>
              </a:rPr>
              <a:t>Major Moves</a:t>
            </a:r>
          </a:p>
        </p:txBody>
      </p:sp>
      <p:sp>
        <p:nvSpPr>
          <p:cNvPr id="9" name="TextBox 8">
            <a:extLst>
              <a:ext uri="{FF2B5EF4-FFF2-40B4-BE49-F238E27FC236}">
                <a16:creationId xmlns:a16="http://schemas.microsoft.com/office/drawing/2014/main" id="{62D4044B-A5E1-7C43-A23C-50EEF6BED5F6}"/>
              </a:ext>
            </a:extLst>
          </p:cNvPr>
          <p:cNvSpPr txBox="1"/>
          <p:nvPr/>
        </p:nvSpPr>
        <p:spPr>
          <a:xfrm>
            <a:off x="1540508" y="3643171"/>
            <a:ext cx="1515129" cy="400079"/>
          </a:xfrm>
          <a:prstGeom prst="rect">
            <a:avLst/>
          </a:prstGeom>
          <a:noFill/>
          <a:ln>
            <a:noFill/>
          </a:ln>
        </p:spPr>
        <p:txBody>
          <a:bodyPr spcFirstLastPara="1" wrap="none" lIns="91425" tIns="91425" rIns="91425" bIns="91425" rtlCol="0" anchor="b" anchorCtr="0">
            <a:spAutoFit/>
          </a:bodyPr>
          <a:lstStyle/>
          <a:p>
            <a:pPr algn="r"/>
            <a:r>
              <a:rPr lang="en-US" b="1" dirty="0">
                <a:solidFill>
                  <a:srgbClr val="01579B"/>
                </a:solidFill>
              </a:rPr>
              <a:t>Optional Moves</a:t>
            </a:r>
          </a:p>
        </p:txBody>
      </p:sp>
      <p:sp>
        <p:nvSpPr>
          <p:cNvPr id="10" name="Rectangle 9">
            <a:extLst>
              <a:ext uri="{FF2B5EF4-FFF2-40B4-BE49-F238E27FC236}">
                <a16:creationId xmlns:a16="http://schemas.microsoft.com/office/drawing/2014/main" id="{FBBC12CD-71D9-5D40-AE7A-827DAC2B4E04}"/>
              </a:ext>
            </a:extLst>
          </p:cNvPr>
          <p:cNvSpPr/>
          <p:nvPr/>
        </p:nvSpPr>
        <p:spPr>
          <a:xfrm>
            <a:off x="268941" y="4766063"/>
            <a:ext cx="8646459" cy="246221"/>
          </a:xfrm>
          <a:prstGeom prst="rect">
            <a:avLst/>
          </a:prstGeom>
        </p:spPr>
        <p:txBody>
          <a:bodyPr wrap="square">
            <a:spAutoFit/>
          </a:bodyPr>
          <a:lstStyle/>
          <a:p>
            <a:r>
              <a:rPr lang="en-US" sz="1000" dirty="0"/>
              <a:t>Lin &amp; </a:t>
            </a:r>
            <a:r>
              <a:rPr lang="en-US" sz="1000" dirty="0" err="1"/>
              <a:t>Kuo</a:t>
            </a:r>
            <a:r>
              <a:rPr lang="en-US" sz="1000" dirty="0"/>
              <a:t> 2014 “The Rhetorical Functions of Lexical Bundles in Computer Science Research Article Introductions” The Asian </a:t>
            </a:r>
            <a:r>
              <a:rPr lang="en-US" sz="1000" dirty="0" err="1"/>
              <a:t>Esp</a:t>
            </a:r>
            <a:r>
              <a:rPr lang="en-US" sz="1000" dirty="0"/>
              <a:t> Journal</a:t>
            </a:r>
          </a:p>
        </p:txBody>
      </p:sp>
    </p:spTree>
    <p:extLst>
      <p:ext uri="{BB962C8B-B14F-4D97-AF65-F5344CB8AC3E}">
        <p14:creationId xmlns:p14="http://schemas.microsoft.com/office/powerpoint/2010/main" val="10770008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3AE-F322-5547-AC28-C1D380380C6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49D250B-DB98-EF40-9902-723E25FB39CD}"/>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F2813981-3284-DD44-B22A-186AE4616F61}"/>
              </a:ext>
            </a:extLst>
          </p:cNvPr>
          <p:cNvPicPr>
            <a:picLocks noChangeAspect="1"/>
          </p:cNvPicPr>
          <p:nvPr/>
        </p:nvPicPr>
        <p:blipFill>
          <a:blip r:embed="rId3"/>
          <a:stretch>
            <a:fillRect/>
          </a:stretch>
        </p:blipFill>
        <p:spPr>
          <a:xfrm>
            <a:off x="416250" y="793750"/>
            <a:ext cx="3390900" cy="3556000"/>
          </a:xfrm>
          <a:prstGeom prst="rect">
            <a:avLst/>
          </a:prstGeom>
        </p:spPr>
      </p:pic>
      <p:sp>
        <p:nvSpPr>
          <p:cNvPr id="6" name="TextBox 5">
            <a:extLst>
              <a:ext uri="{FF2B5EF4-FFF2-40B4-BE49-F238E27FC236}">
                <a16:creationId xmlns:a16="http://schemas.microsoft.com/office/drawing/2014/main" id="{35D5D3EC-A657-BB4F-9EA6-8C8D0829D301}"/>
              </a:ext>
            </a:extLst>
          </p:cNvPr>
          <p:cNvSpPr txBox="1"/>
          <p:nvPr/>
        </p:nvSpPr>
        <p:spPr>
          <a:xfrm>
            <a:off x="1088970" y="4232367"/>
            <a:ext cx="1290771" cy="830966"/>
          </a:xfrm>
          <a:prstGeom prst="rect">
            <a:avLst/>
          </a:prstGeom>
          <a:noFill/>
          <a:ln>
            <a:noFill/>
          </a:ln>
        </p:spPr>
        <p:txBody>
          <a:bodyPr spcFirstLastPara="1" wrap="none" lIns="91425" tIns="91425" rIns="91425" bIns="91425" rtlCol="0" anchor="b" anchorCtr="0">
            <a:spAutoFit/>
          </a:bodyPr>
          <a:lstStyle/>
          <a:p>
            <a:pPr algn="r"/>
            <a:r>
              <a:rPr lang="en-US" b="1" dirty="0" err="1"/>
              <a:t>Mit</a:t>
            </a:r>
            <a:r>
              <a:rPr lang="en-US" b="1" dirty="0"/>
              <a:t> </a:t>
            </a:r>
            <a:r>
              <a:rPr lang="en-US" b="1" dirty="0" err="1"/>
              <a:t>CommKit</a:t>
            </a:r>
            <a:endParaRPr lang="en-US" b="1" dirty="0"/>
          </a:p>
          <a:p>
            <a:pPr algn="r"/>
            <a:r>
              <a:rPr lang="en-US" b="1" dirty="0"/>
              <a:t>Mechanical</a:t>
            </a:r>
          </a:p>
          <a:p>
            <a:pPr algn="r"/>
            <a:r>
              <a:rPr lang="en-US" b="1" dirty="0"/>
              <a:t>Biological</a:t>
            </a:r>
          </a:p>
        </p:txBody>
      </p:sp>
      <p:pic>
        <p:nvPicPr>
          <p:cNvPr id="8" name="Picture 7" descr="Diagram&#10;&#10;Description automatically generated">
            <a:extLst>
              <a:ext uri="{FF2B5EF4-FFF2-40B4-BE49-F238E27FC236}">
                <a16:creationId xmlns:a16="http://schemas.microsoft.com/office/drawing/2014/main" id="{B22F940A-338A-014F-B2B3-03E56DD990F0}"/>
              </a:ext>
            </a:extLst>
          </p:cNvPr>
          <p:cNvPicPr>
            <a:picLocks noChangeAspect="1"/>
          </p:cNvPicPr>
          <p:nvPr/>
        </p:nvPicPr>
        <p:blipFill rotWithShape="1">
          <a:blip r:embed="rId4"/>
          <a:srcRect t="-1579" r="58345" b="1579"/>
          <a:stretch/>
        </p:blipFill>
        <p:spPr>
          <a:xfrm>
            <a:off x="4572000" y="667775"/>
            <a:ext cx="2837644" cy="3816350"/>
          </a:xfrm>
          <a:prstGeom prst="rect">
            <a:avLst/>
          </a:prstGeom>
        </p:spPr>
      </p:pic>
      <p:sp>
        <p:nvSpPr>
          <p:cNvPr id="9" name="TextBox 8">
            <a:extLst>
              <a:ext uri="{FF2B5EF4-FFF2-40B4-BE49-F238E27FC236}">
                <a16:creationId xmlns:a16="http://schemas.microsoft.com/office/drawing/2014/main" id="{388B2457-D266-A449-BC88-402B88DED643}"/>
              </a:ext>
            </a:extLst>
          </p:cNvPr>
          <p:cNvSpPr txBox="1"/>
          <p:nvPr/>
        </p:nvSpPr>
        <p:spPr>
          <a:xfrm>
            <a:off x="7585241" y="1100250"/>
            <a:ext cx="1318106" cy="615523"/>
          </a:xfrm>
          <a:prstGeom prst="rect">
            <a:avLst/>
          </a:prstGeom>
          <a:noFill/>
          <a:ln>
            <a:noFill/>
          </a:ln>
        </p:spPr>
        <p:txBody>
          <a:bodyPr spcFirstLastPara="1" wrap="square" lIns="91425" tIns="91425" rIns="91425" bIns="91425" rtlCol="0" anchor="b" anchorCtr="0">
            <a:spAutoFit/>
          </a:bodyPr>
          <a:lstStyle/>
          <a:p>
            <a:pPr algn="r"/>
            <a:r>
              <a:rPr lang="en-US" b="1" dirty="0"/>
              <a:t>Background as needed</a:t>
            </a:r>
          </a:p>
        </p:txBody>
      </p:sp>
      <p:sp>
        <p:nvSpPr>
          <p:cNvPr id="10" name="Right Brace 9">
            <a:extLst>
              <a:ext uri="{FF2B5EF4-FFF2-40B4-BE49-F238E27FC236}">
                <a16:creationId xmlns:a16="http://schemas.microsoft.com/office/drawing/2014/main" id="{C1429441-E37E-754D-9D32-4B35D5110BE3}"/>
              </a:ext>
            </a:extLst>
          </p:cNvPr>
          <p:cNvSpPr/>
          <p:nvPr/>
        </p:nvSpPr>
        <p:spPr>
          <a:xfrm>
            <a:off x="7409644" y="831393"/>
            <a:ext cx="241732" cy="118566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FDB89BD0-A947-8C45-BB45-79049932ED6F}"/>
              </a:ext>
            </a:extLst>
          </p:cNvPr>
          <p:cNvSpPr txBox="1"/>
          <p:nvPr/>
        </p:nvSpPr>
        <p:spPr>
          <a:xfrm>
            <a:off x="4975189" y="4369627"/>
            <a:ext cx="1290771" cy="615523"/>
          </a:xfrm>
          <a:prstGeom prst="rect">
            <a:avLst/>
          </a:prstGeom>
          <a:noFill/>
          <a:ln>
            <a:noFill/>
          </a:ln>
        </p:spPr>
        <p:txBody>
          <a:bodyPr spcFirstLastPara="1" wrap="none" lIns="91425" tIns="91425" rIns="91425" bIns="91425" rtlCol="0" anchor="b" anchorCtr="0">
            <a:spAutoFit/>
          </a:bodyPr>
          <a:lstStyle/>
          <a:p>
            <a:pPr algn="r"/>
            <a:r>
              <a:rPr lang="en-US" b="1" dirty="0" err="1"/>
              <a:t>Mit</a:t>
            </a:r>
            <a:r>
              <a:rPr lang="en-US" b="1" dirty="0"/>
              <a:t> </a:t>
            </a:r>
            <a:r>
              <a:rPr lang="en-US" b="1" dirty="0" err="1"/>
              <a:t>CommKit</a:t>
            </a:r>
            <a:endParaRPr lang="en-US" b="1" dirty="0"/>
          </a:p>
          <a:p>
            <a:pPr algn="r"/>
            <a:r>
              <a:rPr lang="en-US" b="1" dirty="0"/>
              <a:t>EE &amp; CS</a:t>
            </a:r>
          </a:p>
        </p:txBody>
      </p:sp>
    </p:spTree>
    <p:extLst>
      <p:ext uri="{BB962C8B-B14F-4D97-AF65-F5344CB8AC3E}">
        <p14:creationId xmlns:p14="http://schemas.microsoft.com/office/powerpoint/2010/main" val="3664903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F50-B01F-304E-967D-F838F7B61B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10F8D3-37D7-354A-AF7B-82DC6F89E6C6}"/>
              </a:ext>
            </a:extLst>
          </p:cNvPr>
          <p:cNvSpPr>
            <a:spLocks noGrp="1"/>
          </p:cNvSpPr>
          <p:nvPr>
            <p:ph type="body" idx="1"/>
          </p:nvPr>
        </p:nvSpPr>
        <p:spPr>
          <a:xfrm>
            <a:off x="247437" y="945504"/>
            <a:ext cx="7751246" cy="635400"/>
          </a:xfrm>
        </p:spPr>
        <p:txBody>
          <a:bodyPr/>
          <a:lstStyle/>
          <a:p>
            <a:r>
              <a:rPr lang="en-US" strike="sngStrike" dirty="0">
                <a:solidFill>
                  <a:srgbClr val="212D4A"/>
                </a:solidFill>
              </a:rPr>
              <a:t>We did X.</a:t>
            </a:r>
          </a:p>
          <a:p>
            <a:r>
              <a:rPr lang="en-US" dirty="0">
                <a:solidFill>
                  <a:srgbClr val="212D4A"/>
                </a:solidFill>
              </a:rPr>
              <a:t>To learn A, we did X.</a:t>
            </a:r>
          </a:p>
        </p:txBody>
      </p:sp>
    </p:spTree>
    <p:extLst>
      <p:ext uri="{BB962C8B-B14F-4D97-AF65-F5344CB8AC3E}">
        <p14:creationId xmlns:p14="http://schemas.microsoft.com/office/powerpoint/2010/main" val="4742938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67A72-EA00-5C43-8658-9DB80A4C586F}"/>
              </a:ext>
            </a:extLst>
          </p:cNvPr>
          <p:cNvSpPr>
            <a:spLocks noGrp="1"/>
          </p:cNvSpPr>
          <p:nvPr>
            <p:ph type="title"/>
          </p:nvPr>
        </p:nvSpPr>
        <p:spPr/>
        <p:txBody>
          <a:bodyPr/>
          <a:lstStyle/>
          <a:p>
            <a:r>
              <a:rPr lang="en-US" dirty="0"/>
              <a:t>Openers : </a:t>
            </a:r>
            <a:br>
              <a:rPr lang="en-US" dirty="0"/>
            </a:br>
            <a:r>
              <a:rPr lang="en-US" dirty="0"/>
              <a:t>1</a:t>
            </a:r>
            <a:r>
              <a:rPr lang="en-US" baseline="30000" dirty="0"/>
              <a:t>st</a:t>
            </a:r>
            <a:r>
              <a:rPr lang="en-US" dirty="0"/>
              <a:t> sent to paragraph</a:t>
            </a:r>
          </a:p>
        </p:txBody>
      </p:sp>
    </p:spTree>
    <p:extLst>
      <p:ext uri="{BB962C8B-B14F-4D97-AF65-F5344CB8AC3E}">
        <p14:creationId xmlns:p14="http://schemas.microsoft.com/office/powerpoint/2010/main" val="10177667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93A6-B121-444D-853A-FADAAB841E87}"/>
              </a:ext>
            </a:extLst>
          </p:cNvPr>
          <p:cNvSpPr>
            <a:spLocks noGrp="1"/>
          </p:cNvSpPr>
          <p:nvPr>
            <p:ph type="title"/>
          </p:nvPr>
        </p:nvSpPr>
        <p:spPr/>
        <p:txBody>
          <a:bodyPr/>
          <a:lstStyle/>
          <a:p>
            <a:r>
              <a:rPr lang="en-US" dirty="0"/>
              <a:t>Openers</a:t>
            </a:r>
          </a:p>
        </p:txBody>
      </p:sp>
      <p:sp>
        <p:nvSpPr>
          <p:cNvPr id="3" name="Text Placeholder 2">
            <a:extLst>
              <a:ext uri="{FF2B5EF4-FFF2-40B4-BE49-F238E27FC236}">
                <a16:creationId xmlns:a16="http://schemas.microsoft.com/office/drawing/2014/main" id="{2D5DFABD-ED45-EA4F-A81C-D6F8A5029915}"/>
              </a:ext>
            </a:extLst>
          </p:cNvPr>
          <p:cNvSpPr>
            <a:spLocks noGrp="1"/>
          </p:cNvSpPr>
          <p:nvPr>
            <p:ph type="body" idx="1"/>
          </p:nvPr>
        </p:nvSpPr>
        <p:spPr/>
        <p:txBody>
          <a:bodyPr/>
          <a:lstStyle/>
          <a:p>
            <a:r>
              <a:rPr lang="en-US" dirty="0"/>
              <a:t>Establishes expectations</a:t>
            </a:r>
          </a:p>
          <a:p>
            <a:r>
              <a:rPr lang="en-US" dirty="0"/>
              <a:t>Generates Momentum</a:t>
            </a:r>
          </a:p>
          <a:p>
            <a:endParaRPr lang="en-US" dirty="0"/>
          </a:p>
          <a:p>
            <a:r>
              <a:rPr lang="en-US" dirty="0"/>
              <a:t>ID the problem</a:t>
            </a:r>
          </a:p>
          <a:p>
            <a:r>
              <a:rPr lang="en-US" dirty="0"/>
              <a:t>Intro key ‘characters’</a:t>
            </a:r>
          </a:p>
          <a:p>
            <a:r>
              <a:rPr lang="en-US" dirty="0"/>
              <a:t>Target an audience</a:t>
            </a:r>
          </a:p>
          <a:p>
            <a:endParaRPr lang="en-US" dirty="0"/>
          </a:p>
          <a:p>
            <a:r>
              <a:rPr lang="en-US" dirty="0"/>
              <a:t>Make clear what the paper is about</a:t>
            </a:r>
          </a:p>
          <a:p>
            <a:r>
              <a:rPr lang="en-US" dirty="0"/>
              <a:t>Frame the problem</a:t>
            </a:r>
          </a:p>
          <a:p>
            <a:endParaRPr lang="en-US" dirty="0"/>
          </a:p>
        </p:txBody>
      </p:sp>
      <p:sp>
        <p:nvSpPr>
          <p:cNvPr id="4" name="TextBox 3">
            <a:extLst>
              <a:ext uri="{FF2B5EF4-FFF2-40B4-BE49-F238E27FC236}">
                <a16:creationId xmlns:a16="http://schemas.microsoft.com/office/drawing/2014/main" id="{F0C14656-3C7F-0D4F-9EDD-CC7768496733}"/>
              </a:ext>
            </a:extLst>
          </p:cNvPr>
          <p:cNvSpPr txBox="1"/>
          <p:nvPr/>
        </p:nvSpPr>
        <p:spPr>
          <a:xfrm>
            <a:off x="376297" y="4696310"/>
            <a:ext cx="8307052" cy="400079"/>
          </a:xfrm>
          <a:prstGeom prst="rect">
            <a:avLst/>
          </a:prstGeom>
          <a:noFill/>
          <a:ln>
            <a:noFill/>
          </a:ln>
        </p:spPr>
        <p:txBody>
          <a:bodyPr spcFirstLastPara="1" wrap="none" lIns="91425" tIns="91425" rIns="91425" bIns="91425" rtlCol="0" anchor="b" anchorCtr="0">
            <a:spAutoFit/>
          </a:bodyPr>
          <a:lstStyle/>
          <a:p>
            <a:pPr algn="r"/>
            <a:r>
              <a:rPr lang="en-US" b="1" dirty="0"/>
              <a:t>Schimel (2011) Writing Science: How to Write Papers that get Cited &amp; Proposals that get funded</a:t>
            </a:r>
          </a:p>
        </p:txBody>
      </p:sp>
    </p:spTree>
    <p:extLst>
      <p:ext uri="{BB962C8B-B14F-4D97-AF65-F5344CB8AC3E}">
        <p14:creationId xmlns:p14="http://schemas.microsoft.com/office/powerpoint/2010/main" val="29806877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947D-ED02-C648-8AD9-C083B31DFDED}"/>
              </a:ext>
            </a:extLst>
          </p:cNvPr>
          <p:cNvSpPr>
            <a:spLocks noGrp="1"/>
          </p:cNvSpPr>
          <p:nvPr>
            <p:ph type="title"/>
          </p:nvPr>
        </p:nvSpPr>
        <p:spPr/>
        <p:txBody>
          <a:bodyPr/>
          <a:lstStyle/>
          <a:p>
            <a:r>
              <a:rPr lang="en-US" dirty="0"/>
              <a:t>Openers</a:t>
            </a:r>
          </a:p>
        </p:txBody>
      </p:sp>
      <p:sp>
        <p:nvSpPr>
          <p:cNvPr id="3" name="Text Placeholder 2">
            <a:extLst>
              <a:ext uri="{FF2B5EF4-FFF2-40B4-BE49-F238E27FC236}">
                <a16:creationId xmlns:a16="http://schemas.microsoft.com/office/drawing/2014/main" id="{8B892793-0C77-DB4D-A3BD-5FE9CC82DB75}"/>
              </a:ext>
            </a:extLst>
          </p:cNvPr>
          <p:cNvSpPr>
            <a:spLocks noGrp="1"/>
          </p:cNvSpPr>
          <p:nvPr>
            <p:ph type="body" idx="1"/>
          </p:nvPr>
        </p:nvSpPr>
        <p:spPr/>
        <p:txBody>
          <a:bodyPr/>
          <a:lstStyle/>
          <a:p>
            <a:r>
              <a:rPr lang="en-US" dirty="0"/>
              <a:t>Quick opener: Short paper, narrow audience</a:t>
            </a:r>
          </a:p>
          <a:p>
            <a:r>
              <a:rPr lang="en-US" dirty="0"/>
              <a:t>Longer Opener: broader audience</a:t>
            </a:r>
          </a:p>
          <a:p>
            <a:endParaRPr lang="en-US" dirty="0"/>
          </a:p>
          <a:p>
            <a:r>
              <a:rPr lang="en-US" dirty="0"/>
              <a:t>Must convince the audience this is </a:t>
            </a:r>
          </a:p>
          <a:p>
            <a:pPr lvl="1"/>
            <a:r>
              <a:rPr lang="en-US" dirty="0"/>
              <a:t>for them</a:t>
            </a:r>
          </a:p>
          <a:p>
            <a:pPr lvl="1"/>
            <a:r>
              <a:rPr lang="en-US" dirty="0"/>
              <a:t>Interesting</a:t>
            </a:r>
          </a:p>
          <a:p>
            <a:pPr lvl="1"/>
            <a:r>
              <a:rPr lang="en-US" dirty="0"/>
              <a:t>Important</a:t>
            </a:r>
          </a:p>
          <a:p>
            <a:r>
              <a:rPr lang="en-US" dirty="0"/>
              <a:t>Start where the audience is &amp; bring them to your work</a:t>
            </a:r>
          </a:p>
        </p:txBody>
      </p:sp>
      <p:sp>
        <p:nvSpPr>
          <p:cNvPr id="4" name="TextBox 3">
            <a:extLst>
              <a:ext uri="{FF2B5EF4-FFF2-40B4-BE49-F238E27FC236}">
                <a16:creationId xmlns:a16="http://schemas.microsoft.com/office/drawing/2014/main" id="{E80EE19A-528D-6347-9AED-9376A9C6C008}"/>
              </a:ext>
            </a:extLst>
          </p:cNvPr>
          <p:cNvSpPr txBox="1"/>
          <p:nvPr/>
        </p:nvSpPr>
        <p:spPr>
          <a:xfrm>
            <a:off x="376297" y="4696310"/>
            <a:ext cx="8307052" cy="400079"/>
          </a:xfrm>
          <a:prstGeom prst="rect">
            <a:avLst/>
          </a:prstGeom>
          <a:noFill/>
          <a:ln>
            <a:noFill/>
          </a:ln>
        </p:spPr>
        <p:txBody>
          <a:bodyPr spcFirstLastPara="1" wrap="none" lIns="91425" tIns="91425" rIns="91425" bIns="91425" rtlCol="0" anchor="b" anchorCtr="0">
            <a:spAutoFit/>
          </a:bodyPr>
          <a:lstStyle/>
          <a:p>
            <a:pPr algn="r"/>
            <a:r>
              <a:rPr lang="en-US" b="1" dirty="0"/>
              <a:t>Schimel (2011) Writing Science: How to Write Papers that get Cited &amp; Proposals that get funded</a:t>
            </a:r>
          </a:p>
        </p:txBody>
      </p:sp>
      <p:sp>
        <p:nvSpPr>
          <p:cNvPr id="5" name="Triangle 4">
            <a:extLst>
              <a:ext uri="{FF2B5EF4-FFF2-40B4-BE49-F238E27FC236}">
                <a16:creationId xmlns:a16="http://schemas.microsoft.com/office/drawing/2014/main" id="{84F22D39-542F-1A48-B333-8997AF341D8E}"/>
              </a:ext>
            </a:extLst>
          </p:cNvPr>
          <p:cNvSpPr/>
          <p:nvPr/>
        </p:nvSpPr>
        <p:spPr>
          <a:xfrm rot="10800000">
            <a:off x="7180729" y="1303221"/>
            <a:ext cx="808775" cy="6062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1769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A95E-94BC-2644-9C3D-0FA4398D8CCC}"/>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9C307A89-AD23-A24B-9749-AB2119A244F7}"/>
              </a:ext>
            </a:extLst>
          </p:cNvPr>
          <p:cNvSpPr/>
          <p:nvPr/>
        </p:nvSpPr>
        <p:spPr>
          <a:xfrm>
            <a:off x="896247" y="1294477"/>
            <a:ext cx="6203800" cy="2554545"/>
          </a:xfrm>
          <a:prstGeom prst="rect">
            <a:avLst/>
          </a:prstGeom>
        </p:spPr>
        <p:txBody>
          <a:bodyPr wrap="square">
            <a:spAutoFit/>
          </a:bodyPr>
          <a:lstStyle/>
          <a:p>
            <a:r>
              <a:rPr lang="en-US" sz="2000" dirty="0">
                <a:latin typeface="Times New Roman" panose="02020603050405020304" pitchFamily="18" charset="0"/>
                <a:ea typeface="Calibri" panose="020F0502020204030204" pitchFamily="34" charset="0"/>
                <a:cs typeface="Times New Roman" panose="02020603050405020304" pitchFamily="18" charset="0"/>
              </a:rPr>
              <a:t>Skeletal muscle has a complex hierarchical organization</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in which thousands of force-producing muscle</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fibers are arranged within a connective tissue network.</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The properties of individual fibers have been studied in</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isolation over the last four decades (e.g., </a:t>
            </a:r>
            <a:r>
              <a:rPr lang="en-US" sz="2000" dirty="0">
                <a:solidFill>
                  <a:srgbClr val="000066"/>
                </a:solidFill>
                <a:latin typeface="Times New Roman" panose="02020603050405020304" pitchFamily="18" charset="0"/>
                <a:ea typeface="Calibri" panose="020F0502020204030204" pitchFamily="34" charset="0"/>
                <a:cs typeface="Times New Roman" panose="02020603050405020304" pitchFamily="18" charset="0"/>
              </a:rPr>
              <a:t>Gordon et al.,</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a:p>
            <a:r>
              <a:rPr lang="en-US" sz="2000" dirty="0">
                <a:solidFill>
                  <a:srgbClr val="000066"/>
                </a:solidFill>
                <a:latin typeface="Times New Roman" panose="02020603050405020304" pitchFamily="18" charset="0"/>
                <a:ea typeface="Calibri" panose="020F0502020204030204" pitchFamily="34" charset="0"/>
                <a:cs typeface="Times New Roman" panose="02020603050405020304" pitchFamily="18" charset="0"/>
              </a:rPr>
              <a:t>1966</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66"/>
                </a:solidFill>
                <a:latin typeface="Times New Roman" panose="02020603050405020304" pitchFamily="18" charset="0"/>
                <a:ea typeface="Calibri" panose="020F0502020204030204" pitchFamily="34" charset="0"/>
                <a:cs typeface="Times New Roman" panose="02020603050405020304" pitchFamily="18" charset="0"/>
              </a:rPr>
              <a:t>Denoth</a:t>
            </a:r>
            <a:r>
              <a:rPr lang="en-US" sz="2000" dirty="0">
                <a:solidFill>
                  <a:srgbClr val="000066"/>
                </a:solidFill>
                <a:latin typeface="Times New Roman" panose="02020603050405020304" pitchFamily="18" charset="0"/>
                <a:ea typeface="Calibri" panose="020F0502020204030204" pitchFamily="34" charset="0"/>
                <a:cs typeface="Times New Roman" panose="02020603050405020304" pitchFamily="18" charset="0"/>
              </a:rPr>
              <a:t> et al., 2002</a:t>
            </a:r>
            <a:r>
              <a:rPr lang="en-US" sz="2000" dirty="0">
                <a:latin typeface="Times New Roman" panose="02020603050405020304" pitchFamily="18" charset="0"/>
                <a:ea typeface="Calibri" panose="020F0502020204030204" pitchFamily="34" charset="0"/>
                <a:cs typeface="Times New Roman" panose="02020603050405020304" pitchFamily="18" charset="0"/>
              </a:rPr>
              <a:t>). However, how the behaviors</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of muscle fibers may change once they are arranged</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rPr>
              <a:t>within muscle is not well understood</a:t>
            </a:r>
            <a:r>
              <a:rPr lang="en-US" sz="2000" dirty="0"/>
              <a:t> </a:t>
            </a:r>
          </a:p>
        </p:txBody>
      </p:sp>
      <p:sp>
        <p:nvSpPr>
          <p:cNvPr id="5" name="Rectangle 4">
            <a:extLst>
              <a:ext uri="{FF2B5EF4-FFF2-40B4-BE49-F238E27FC236}">
                <a16:creationId xmlns:a16="http://schemas.microsoft.com/office/drawing/2014/main" id="{6E73A949-6ABD-E649-A8DD-D04B2D083532}"/>
              </a:ext>
            </a:extLst>
          </p:cNvPr>
          <p:cNvSpPr/>
          <p:nvPr/>
        </p:nvSpPr>
        <p:spPr>
          <a:xfrm>
            <a:off x="500604" y="4453530"/>
            <a:ext cx="7989196" cy="523220"/>
          </a:xfrm>
          <a:prstGeom prst="rect">
            <a:avLst/>
          </a:prstGeom>
        </p:spPr>
        <p:txBody>
          <a:bodyPr wrap="square">
            <a:spAutoFit/>
          </a:bodyPr>
          <a:lstStyle/>
          <a:p>
            <a:r>
              <a:rPr lang="en-US"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Blemker</a:t>
            </a: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 S., Pinsky, P. M., &amp; </a:t>
            </a:r>
            <a:r>
              <a:rPr lang="en-US"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Delp</a:t>
            </a: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 L. (2005). A 3D model of muscle reveals the causes of nonuniform strains in the biceps brachii. </a:t>
            </a:r>
            <a:r>
              <a:rPr lang="en-US"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Journal of biomechanics</a:t>
            </a: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38</a:t>
            </a:r>
            <a:r>
              <a:rPr lang="en-US"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(4), 657-665.</a:t>
            </a:r>
            <a:endParaRPr lang="en-US" sz="2000" dirty="0">
              <a:latin typeface="Adobe Caslon Pro" panose="0205050205050A020403" pitchFamily="18"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756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0EFCB8-D9CC-B941-BE09-108973EBF2BD}"/>
              </a:ext>
            </a:extLst>
          </p:cNvPr>
          <p:cNvSpPr>
            <a:spLocks noGrp="1"/>
          </p:cNvSpPr>
          <p:nvPr>
            <p:ph type="title"/>
          </p:nvPr>
        </p:nvSpPr>
        <p:spPr/>
        <p:txBody>
          <a:bodyPr/>
          <a:lstStyle/>
          <a:p>
            <a:r>
              <a:rPr lang="en-US" dirty="0"/>
              <a:t>The goal is not getting published</a:t>
            </a:r>
            <a:br>
              <a:rPr lang="en-US" dirty="0"/>
            </a:br>
            <a:r>
              <a:rPr lang="en-US" dirty="0"/>
              <a:t>The goal is </a:t>
            </a:r>
            <a:r>
              <a:rPr lang="en-US" u="sng" dirty="0"/>
              <a:t>getting cited</a:t>
            </a:r>
            <a:br>
              <a:rPr lang="en-US" u="sng" dirty="0"/>
            </a:br>
            <a:endParaRPr lang="en-US" dirty="0"/>
          </a:p>
        </p:txBody>
      </p:sp>
      <p:sp>
        <p:nvSpPr>
          <p:cNvPr id="3" name="Text Placeholder 2">
            <a:extLst>
              <a:ext uri="{FF2B5EF4-FFF2-40B4-BE49-F238E27FC236}">
                <a16:creationId xmlns:a16="http://schemas.microsoft.com/office/drawing/2014/main" id="{CA2C248B-78EC-D34E-9D0F-BBA77C0A127D}"/>
              </a:ext>
            </a:extLst>
          </p:cNvPr>
          <p:cNvSpPr>
            <a:spLocks noGrp="1"/>
          </p:cNvSpPr>
          <p:nvPr>
            <p:ph type="body" idx="4294967295"/>
          </p:nvPr>
        </p:nvSpPr>
        <p:spPr>
          <a:xfrm>
            <a:off x="0" y="1100138"/>
            <a:ext cx="7751763" cy="3498850"/>
          </a:xfrm>
        </p:spPr>
        <p:txBody>
          <a:bodyPr/>
          <a:lstStyle/>
          <a:p>
            <a:endParaRPr lang="en-US" u="sng" dirty="0"/>
          </a:p>
        </p:txBody>
      </p:sp>
      <p:sp>
        <p:nvSpPr>
          <p:cNvPr id="4" name="TextBox 3">
            <a:extLst>
              <a:ext uri="{FF2B5EF4-FFF2-40B4-BE49-F238E27FC236}">
                <a16:creationId xmlns:a16="http://schemas.microsoft.com/office/drawing/2014/main" id="{854850D8-6BF7-0D44-8EE6-8CC683DA2758}"/>
              </a:ext>
            </a:extLst>
          </p:cNvPr>
          <p:cNvSpPr txBox="1"/>
          <p:nvPr/>
        </p:nvSpPr>
        <p:spPr>
          <a:xfrm>
            <a:off x="115816" y="4473004"/>
            <a:ext cx="542106" cy="400079"/>
          </a:xfrm>
          <a:prstGeom prst="rect">
            <a:avLst/>
          </a:prstGeom>
          <a:noFill/>
          <a:ln>
            <a:noFill/>
          </a:ln>
        </p:spPr>
        <p:txBody>
          <a:bodyPr spcFirstLastPara="1" wrap="none" lIns="91425" tIns="91425" rIns="91425" bIns="91425" rtlCol="0" anchor="b" anchorCtr="0">
            <a:spAutoFit/>
          </a:bodyPr>
          <a:lstStyle/>
          <a:p>
            <a:pPr algn="r"/>
            <a:r>
              <a:rPr lang="en-US" b="1" dirty="0"/>
              <a:t>p.45</a:t>
            </a:r>
          </a:p>
        </p:txBody>
      </p:sp>
      <p:sp>
        <p:nvSpPr>
          <p:cNvPr id="5" name="TextBox 4">
            <a:extLst>
              <a:ext uri="{FF2B5EF4-FFF2-40B4-BE49-F238E27FC236}">
                <a16:creationId xmlns:a16="http://schemas.microsoft.com/office/drawing/2014/main" id="{B4B45F4E-39D0-1444-BB48-955B374BC244}"/>
              </a:ext>
            </a:extLst>
          </p:cNvPr>
          <p:cNvSpPr txBox="1"/>
          <p:nvPr/>
        </p:nvSpPr>
        <p:spPr>
          <a:xfrm>
            <a:off x="376297" y="4696310"/>
            <a:ext cx="8307052" cy="400079"/>
          </a:xfrm>
          <a:prstGeom prst="rect">
            <a:avLst/>
          </a:prstGeom>
          <a:noFill/>
          <a:ln>
            <a:noFill/>
          </a:ln>
        </p:spPr>
        <p:txBody>
          <a:bodyPr spcFirstLastPara="1" wrap="none" lIns="91425" tIns="91425" rIns="91425" bIns="91425" rtlCol="0" anchor="b" anchorCtr="0">
            <a:spAutoFit/>
          </a:bodyPr>
          <a:lstStyle/>
          <a:p>
            <a:pPr algn="r"/>
            <a:r>
              <a:rPr lang="en-US" b="1" dirty="0"/>
              <a:t>Schimel (2011) Writing Science: How to Write Papers that get Cited &amp; Proposals that get funded</a:t>
            </a:r>
          </a:p>
        </p:txBody>
      </p:sp>
    </p:spTree>
    <p:extLst>
      <p:ext uri="{BB962C8B-B14F-4D97-AF65-F5344CB8AC3E}">
        <p14:creationId xmlns:p14="http://schemas.microsoft.com/office/powerpoint/2010/main" val="24839735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D10E-149D-4544-9C1C-E961ADAC6AEC}"/>
              </a:ext>
            </a:extLst>
          </p:cNvPr>
          <p:cNvSpPr>
            <a:spLocks noGrp="1"/>
          </p:cNvSpPr>
          <p:nvPr>
            <p:ph type="title"/>
          </p:nvPr>
        </p:nvSpPr>
        <p:spPr/>
        <p:txBody>
          <a:bodyPr/>
          <a:lstStyle/>
          <a:p>
            <a:r>
              <a:rPr lang="en-US" dirty="0"/>
              <a:t>Match your intro &amp; conclusion to deliver what you promise</a:t>
            </a:r>
          </a:p>
        </p:txBody>
      </p:sp>
      <p:sp>
        <p:nvSpPr>
          <p:cNvPr id="3" name="Text Placeholder 2">
            <a:extLst>
              <a:ext uri="{FF2B5EF4-FFF2-40B4-BE49-F238E27FC236}">
                <a16:creationId xmlns:a16="http://schemas.microsoft.com/office/drawing/2014/main" id="{AFA3877F-92DB-1C40-A320-306BFC145C4F}"/>
              </a:ext>
            </a:extLst>
          </p:cNvPr>
          <p:cNvSpPr>
            <a:spLocks noGrp="1"/>
          </p:cNvSpPr>
          <p:nvPr>
            <p:ph type="body" idx="1"/>
          </p:nvPr>
        </p:nvSpPr>
        <p:spPr/>
        <p:txBody>
          <a:bodyPr/>
          <a:lstStyle/>
          <a:p>
            <a:endParaRPr lang="en-US"/>
          </a:p>
        </p:txBody>
      </p:sp>
      <p:pic>
        <p:nvPicPr>
          <p:cNvPr id="7" name="Picture 6" descr="Shape, polygon&#10;&#10;Description automatically generated">
            <a:extLst>
              <a:ext uri="{FF2B5EF4-FFF2-40B4-BE49-F238E27FC236}">
                <a16:creationId xmlns:a16="http://schemas.microsoft.com/office/drawing/2014/main" id="{992F4556-DB6A-3C4E-9936-27C1837DB940}"/>
              </a:ext>
            </a:extLst>
          </p:cNvPr>
          <p:cNvPicPr>
            <a:picLocks noChangeAspect="1"/>
          </p:cNvPicPr>
          <p:nvPr/>
        </p:nvPicPr>
        <p:blipFill rotWithShape="1">
          <a:blip r:embed="rId3"/>
          <a:srcRect l="4964" t="4953" r="3833" b="13452"/>
          <a:stretch/>
        </p:blipFill>
        <p:spPr>
          <a:xfrm>
            <a:off x="550296" y="1425388"/>
            <a:ext cx="7666892" cy="3307332"/>
          </a:xfrm>
          <a:prstGeom prst="rect">
            <a:avLst/>
          </a:prstGeom>
        </p:spPr>
      </p:pic>
      <p:sp>
        <p:nvSpPr>
          <p:cNvPr id="4" name="TextBox 3">
            <a:extLst>
              <a:ext uri="{FF2B5EF4-FFF2-40B4-BE49-F238E27FC236}">
                <a16:creationId xmlns:a16="http://schemas.microsoft.com/office/drawing/2014/main" id="{525E9A63-74AC-5940-9759-1A8B41C020D2}"/>
              </a:ext>
            </a:extLst>
          </p:cNvPr>
          <p:cNvSpPr txBox="1"/>
          <p:nvPr/>
        </p:nvSpPr>
        <p:spPr>
          <a:xfrm>
            <a:off x="139009" y="4747505"/>
            <a:ext cx="6216800" cy="492412"/>
          </a:xfrm>
          <a:prstGeom prst="rect">
            <a:avLst/>
          </a:prstGeom>
          <a:noFill/>
          <a:ln>
            <a:noFill/>
          </a:ln>
        </p:spPr>
        <p:txBody>
          <a:bodyPr spcFirstLastPara="1" wrap="none" lIns="91425" tIns="91425" rIns="91425" bIns="91425" rtlCol="0" anchor="b" anchorCtr="0">
            <a:spAutoFit/>
          </a:bodyPr>
          <a:lstStyle/>
          <a:p>
            <a:pPr algn="r"/>
            <a:r>
              <a:rPr lang="en-US" sz="1000" dirty="0"/>
              <a:t>https://ebookcentral-proquest-com.proxy01.its.virginia.edu/lib/</a:t>
            </a:r>
            <a:r>
              <a:rPr lang="en-US" sz="1000" dirty="0" err="1"/>
              <a:t>uva</a:t>
            </a:r>
            <a:r>
              <a:rPr lang="en-US" sz="1000" dirty="0"/>
              <a:t>/</a:t>
            </a:r>
            <a:r>
              <a:rPr lang="en-US" sz="1000" dirty="0" err="1"/>
              <a:t>reader.action?docID</a:t>
            </a:r>
            <a:r>
              <a:rPr lang="en-US" sz="1000" dirty="0"/>
              <a:t>=845932 – figure 5.1</a:t>
            </a:r>
          </a:p>
          <a:p>
            <a:pPr algn="r"/>
            <a:endParaRPr lang="en-US" sz="1000" b="1" dirty="0"/>
          </a:p>
        </p:txBody>
      </p:sp>
    </p:spTree>
    <p:extLst>
      <p:ext uri="{BB962C8B-B14F-4D97-AF65-F5344CB8AC3E}">
        <p14:creationId xmlns:p14="http://schemas.microsoft.com/office/powerpoint/2010/main" val="11664595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F11E-C44C-3D4E-90EF-B6B3DBBC36E1}"/>
              </a:ext>
            </a:extLst>
          </p:cNvPr>
          <p:cNvSpPr>
            <a:spLocks noGrp="1"/>
          </p:cNvSpPr>
          <p:nvPr>
            <p:ph type="title"/>
          </p:nvPr>
        </p:nvSpPr>
        <p:spPr/>
        <p:txBody>
          <a:bodyPr/>
          <a:lstStyle/>
          <a:p>
            <a:r>
              <a:rPr lang="en-US" dirty="0"/>
              <a:t>Consider the intro &amp; conclusion together</a:t>
            </a:r>
          </a:p>
        </p:txBody>
      </p:sp>
      <p:sp>
        <p:nvSpPr>
          <p:cNvPr id="3" name="Text Placeholder 2">
            <a:extLst>
              <a:ext uri="{FF2B5EF4-FFF2-40B4-BE49-F238E27FC236}">
                <a16:creationId xmlns:a16="http://schemas.microsoft.com/office/drawing/2014/main" id="{6F8FB421-7E64-0D4B-810B-09A480335237}"/>
              </a:ext>
            </a:extLst>
          </p:cNvPr>
          <p:cNvSpPr>
            <a:spLocks noGrp="1"/>
          </p:cNvSpPr>
          <p:nvPr>
            <p:ph type="body" idx="1"/>
          </p:nvPr>
        </p:nvSpPr>
        <p:spPr/>
        <p:txBody>
          <a:bodyPr/>
          <a:lstStyle/>
          <a:p>
            <a:r>
              <a:rPr lang="en-US" dirty="0"/>
              <a:t>Do they match?</a:t>
            </a:r>
          </a:p>
          <a:p>
            <a:r>
              <a:rPr lang="en-US" dirty="0"/>
              <a:t>Does the conclusion address what you brought up in the intro?</a:t>
            </a:r>
          </a:p>
          <a:p>
            <a:r>
              <a:rPr lang="en-US" dirty="0"/>
              <a:t>Are reader expectations met?</a:t>
            </a:r>
          </a:p>
          <a:p>
            <a:endParaRPr lang="en-US" dirty="0"/>
          </a:p>
          <a:p>
            <a:pPr marL="76200" indent="0">
              <a:buNone/>
            </a:pPr>
            <a:r>
              <a:rPr lang="en-US" dirty="0"/>
              <a:t>Intro &amp; conclusion writing/revising can be a cyclical process</a:t>
            </a:r>
          </a:p>
          <a:p>
            <a:endParaRPr lang="en-US" dirty="0"/>
          </a:p>
        </p:txBody>
      </p:sp>
    </p:spTree>
    <p:extLst>
      <p:ext uri="{BB962C8B-B14F-4D97-AF65-F5344CB8AC3E}">
        <p14:creationId xmlns:p14="http://schemas.microsoft.com/office/powerpoint/2010/main" val="34272855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0EF659-A4F7-D341-B1C9-777DC3625036}"/>
              </a:ext>
            </a:extLst>
          </p:cNvPr>
          <p:cNvSpPr>
            <a:spLocks noGrp="1"/>
          </p:cNvSpPr>
          <p:nvPr>
            <p:ph type="title"/>
          </p:nvPr>
        </p:nvSpPr>
        <p:spPr/>
        <p:txBody>
          <a:bodyPr/>
          <a:lstStyle/>
          <a:p>
            <a:r>
              <a:rPr lang="en-US" dirty="0"/>
              <a:t>Common issues</a:t>
            </a:r>
          </a:p>
        </p:txBody>
      </p:sp>
    </p:spTree>
    <p:extLst>
      <p:ext uri="{BB962C8B-B14F-4D97-AF65-F5344CB8AC3E}">
        <p14:creationId xmlns:p14="http://schemas.microsoft.com/office/powerpoint/2010/main" val="13729159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C91E-7CCB-EF4F-9ECB-2E82AF4B42DF}"/>
              </a:ext>
            </a:extLst>
          </p:cNvPr>
          <p:cNvSpPr>
            <a:spLocks noGrp="1"/>
          </p:cNvSpPr>
          <p:nvPr>
            <p:ph type="title"/>
          </p:nvPr>
        </p:nvSpPr>
        <p:spPr/>
        <p:txBody>
          <a:bodyPr/>
          <a:lstStyle/>
          <a:p>
            <a:r>
              <a:rPr lang="en-US" dirty="0"/>
              <a:t>Issues with openers</a:t>
            </a:r>
          </a:p>
        </p:txBody>
      </p:sp>
      <p:sp>
        <p:nvSpPr>
          <p:cNvPr id="3" name="Text Placeholder 2">
            <a:extLst>
              <a:ext uri="{FF2B5EF4-FFF2-40B4-BE49-F238E27FC236}">
                <a16:creationId xmlns:a16="http://schemas.microsoft.com/office/drawing/2014/main" id="{F30CEC34-7128-0E4E-B3C8-492BDBF80A11}"/>
              </a:ext>
            </a:extLst>
          </p:cNvPr>
          <p:cNvSpPr>
            <a:spLocks noGrp="1"/>
          </p:cNvSpPr>
          <p:nvPr>
            <p:ph type="body" idx="1"/>
          </p:nvPr>
        </p:nvSpPr>
        <p:spPr/>
        <p:txBody>
          <a:bodyPr/>
          <a:lstStyle/>
          <a:p>
            <a:r>
              <a:rPr lang="en-US" dirty="0"/>
              <a:t>Quick changes in direction</a:t>
            </a:r>
          </a:p>
          <a:p>
            <a:pPr lvl="1"/>
            <a:r>
              <a:rPr lang="en-US" dirty="0"/>
              <a:t>Difficult to follow</a:t>
            </a:r>
          </a:p>
          <a:p>
            <a:pPr marL="546100" lvl="1" indent="0">
              <a:buNone/>
            </a:pPr>
            <a:endParaRPr lang="en-US" dirty="0"/>
          </a:p>
          <a:p>
            <a:r>
              <a:rPr lang="en-US" dirty="0"/>
              <a:t>Misdirection</a:t>
            </a:r>
          </a:p>
          <a:p>
            <a:pPr lvl="1"/>
            <a:r>
              <a:rPr lang="en-US" dirty="0"/>
              <a:t>Misleading, won’t meet expectations, disconnect</a:t>
            </a:r>
          </a:p>
          <a:p>
            <a:pPr lvl="1"/>
            <a:endParaRPr lang="en-US" dirty="0"/>
          </a:p>
          <a:p>
            <a:r>
              <a:rPr lang="en-US" dirty="0"/>
              <a:t>No direction</a:t>
            </a:r>
          </a:p>
          <a:p>
            <a:pPr lvl="1"/>
            <a:r>
              <a:rPr lang="en-US" dirty="0"/>
              <a:t>Aimless, unsure of what is coming</a:t>
            </a:r>
          </a:p>
          <a:p>
            <a:endParaRPr lang="en-US" dirty="0"/>
          </a:p>
        </p:txBody>
      </p:sp>
      <p:sp>
        <p:nvSpPr>
          <p:cNvPr id="5" name="TextBox 4">
            <a:extLst>
              <a:ext uri="{FF2B5EF4-FFF2-40B4-BE49-F238E27FC236}">
                <a16:creationId xmlns:a16="http://schemas.microsoft.com/office/drawing/2014/main" id="{31DCAF16-5BA7-51F3-9610-506461F92671}"/>
              </a:ext>
            </a:extLst>
          </p:cNvPr>
          <p:cNvSpPr txBox="1"/>
          <p:nvPr/>
        </p:nvSpPr>
        <p:spPr>
          <a:xfrm>
            <a:off x="738554" y="4822861"/>
            <a:ext cx="8489800" cy="307777"/>
          </a:xfrm>
          <a:prstGeom prst="rect">
            <a:avLst/>
          </a:prstGeom>
          <a:noFill/>
          <a:ln>
            <a:noFill/>
          </a:ln>
        </p:spPr>
        <p:txBody>
          <a:bodyPr wrap="square">
            <a:spAutoFit/>
          </a:bodyPr>
          <a:lstStyle/>
          <a:p>
            <a:r>
              <a:rPr lang="en-US" dirty="0"/>
              <a:t>https://ebookcentral-proquest-com.proxy01.its.virginia.edu/lib/</a:t>
            </a:r>
            <a:r>
              <a:rPr lang="en-US" dirty="0" err="1"/>
              <a:t>uva</a:t>
            </a:r>
            <a:r>
              <a:rPr lang="en-US" dirty="0"/>
              <a:t>/</a:t>
            </a:r>
            <a:r>
              <a:rPr lang="en-US" dirty="0" err="1"/>
              <a:t>reader.action?docID</a:t>
            </a:r>
            <a:r>
              <a:rPr lang="en-US" dirty="0"/>
              <a:t>=845932 </a:t>
            </a:r>
          </a:p>
        </p:txBody>
      </p:sp>
    </p:spTree>
    <p:extLst>
      <p:ext uri="{BB962C8B-B14F-4D97-AF65-F5344CB8AC3E}">
        <p14:creationId xmlns:p14="http://schemas.microsoft.com/office/powerpoint/2010/main" val="28215757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F7D6-4927-D54C-8509-6EB63F7985E5}"/>
              </a:ext>
            </a:extLst>
          </p:cNvPr>
          <p:cNvSpPr>
            <a:spLocks noGrp="1"/>
          </p:cNvSpPr>
          <p:nvPr>
            <p:ph type="title"/>
          </p:nvPr>
        </p:nvSpPr>
        <p:spPr/>
        <p:txBody>
          <a:bodyPr/>
          <a:lstStyle/>
          <a:p>
            <a:r>
              <a:rPr lang="en-US" dirty="0"/>
              <a:t>Issue: Lack of direction</a:t>
            </a:r>
          </a:p>
        </p:txBody>
      </p:sp>
      <p:sp>
        <p:nvSpPr>
          <p:cNvPr id="3" name="Text Placeholder 2">
            <a:extLst>
              <a:ext uri="{FF2B5EF4-FFF2-40B4-BE49-F238E27FC236}">
                <a16:creationId xmlns:a16="http://schemas.microsoft.com/office/drawing/2014/main" id="{BE118C9B-0E88-4B48-922B-1AE16C6EDCD1}"/>
              </a:ext>
            </a:extLst>
          </p:cNvPr>
          <p:cNvSpPr>
            <a:spLocks noGrp="1"/>
          </p:cNvSpPr>
          <p:nvPr>
            <p:ph type="body" idx="1"/>
          </p:nvPr>
        </p:nvSpPr>
        <p:spPr/>
        <p:txBody>
          <a:bodyPr/>
          <a:lstStyle/>
          <a:p>
            <a:r>
              <a:rPr lang="en-US" dirty="0"/>
              <a:t>Explaining commonly understood concepts</a:t>
            </a:r>
          </a:p>
          <a:p>
            <a:endParaRPr lang="en-US" dirty="0"/>
          </a:p>
          <a:p>
            <a:r>
              <a:rPr lang="en-US" dirty="0"/>
              <a:t>Common advice from Journal Editors</a:t>
            </a:r>
          </a:p>
          <a:p>
            <a:pPr lvl="1"/>
            <a:r>
              <a:rPr lang="en-US" dirty="0"/>
              <a:t>Delete you first sentence, maybe 1</a:t>
            </a:r>
            <a:r>
              <a:rPr lang="en-US" baseline="30000" dirty="0"/>
              <a:t>st</a:t>
            </a:r>
            <a:r>
              <a:rPr lang="en-US" dirty="0"/>
              <a:t> 2 sentences</a:t>
            </a:r>
          </a:p>
          <a:p>
            <a:pPr lvl="2"/>
            <a:r>
              <a:rPr lang="en-US" dirty="0"/>
              <a:t>Often too broad</a:t>
            </a:r>
          </a:p>
        </p:txBody>
      </p:sp>
      <p:sp>
        <p:nvSpPr>
          <p:cNvPr id="4" name="TextBox 3">
            <a:extLst>
              <a:ext uri="{FF2B5EF4-FFF2-40B4-BE49-F238E27FC236}">
                <a16:creationId xmlns:a16="http://schemas.microsoft.com/office/drawing/2014/main" id="{04861B4B-40E1-BEFE-4124-BD6F14949744}"/>
              </a:ext>
            </a:extLst>
          </p:cNvPr>
          <p:cNvSpPr txBox="1"/>
          <p:nvPr/>
        </p:nvSpPr>
        <p:spPr>
          <a:xfrm>
            <a:off x="738554" y="4822861"/>
            <a:ext cx="8489800" cy="307777"/>
          </a:xfrm>
          <a:prstGeom prst="rect">
            <a:avLst/>
          </a:prstGeom>
          <a:noFill/>
          <a:ln>
            <a:noFill/>
          </a:ln>
        </p:spPr>
        <p:txBody>
          <a:bodyPr wrap="square">
            <a:spAutoFit/>
          </a:bodyPr>
          <a:lstStyle/>
          <a:p>
            <a:r>
              <a:rPr lang="en-US" dirty="0"/>
              <a:t>https://ebookcentral-proquest-com.proxy01.its.virginia.edu/lib/</a:t>
            </a:r>
            <a:r>
              <a:rPr lang="en-US" dirty="0" err="1"/>
              <a:t>uva</a:t>
            </a:r>
            <a:r>
              <a:rPr lang="en-US" dirty="0"/>
              <a:t>/</a:t>
            </a:r>
            <a:r>
              <a:rPr lang="en-US" dirty="0" err="1"/>
              <a:t>reader.action?docID</a:t>
            </a:r>
            <a:r>
              <a:rPr lang="en-US" dirty="0"/>
              <a:t>=845932 </a:t>
            </a:r>
          </a:p>
        </p:txBody>
      </p:sp>
    </p:spTree>
    <p:extLst>
      <p:ext uri="{BB962C8B-B14F-4D97-AF65-F5344CB8AC3E}">
        <p14:creationId xmlns:p14="http://schemas.microsoft.com/office/powerpoint/2010/main" val="71274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F50-B01F-304E-967D-F838F7B61BB3}"/>
              </a:ext>
            </a:extLst>
          </p:cNvPr>
          <p:cNvSpPr>
            <a:spLocks noGrp="1"/>
          </p:cNvSpPr>
          <p:nvPr>
            <p:ph type="title"/>
          </p:nvPr>
        </p:nvSpPr>
        <p:spPr/>
        <p:txBody>
          <a:bodyPr/>
          <a:lstStyle/>
          <a:p>
            <a:r>
              <a:rPr lang="en-US" dirty="0"/>
              <a:t>Think about the reader</a:t>
            </a:r>
          </a:p>
        </p:txBody>
      </p:sp>
      <p:sp>
        <p:nvSpPr>
          <p:cNvPr id="3" name="Text Placeholder 2">
            <a:extLst>
              <a:ext uri="{FF2B5EF4-FFF2-40B4-BE49-F238E27FC236}">
                <a16:creationId xmlns:a16="http://schemas.microsoft.com/office/drawing/2014/main" id="{BB10F8D3-37D7-354A-AF7B-82DC6F89E6C6}"/>
              </a:ext>
            </a:extLst>
          </p:cNvPr>
          <p:cNvSpPr>
            <a:spLocks noGrp="1"/>
          </p:cNvSpPr>
          <p:nvPr>
            <p:ph type="body" idx="1"/>
          </p:nvPr>
        </p:nvSpPr>
        <p:spPr>
          <a:xfrm>
            <a:off x="247437" y="748552"/>
            <a:ext cx="8601140" cy="635400"/>
          </a:xfrm>
        </p:spPr>
        <p:txBody>
          <a:bodyPr/>
          <a:lstStyle/>
          <a:p>
            <a:r>
              <a:rPr lang="en-US" dirty="0">
                <a:solidFill>
                  <a:srgbClr val="212D4A"/>
                </a:solidFill>
              </a:rPr>
              <a:t>To learn A, we did X. </a:t>
            </a:r>
            <a:endParaRPr lang="en-US" dirty="0">
              <a:solidFill>
                <a:srgbClr val="01579B"/>
              </a:solidFill>
            </a:endParaRPr>
          </a:p>
        </p:txBody>
      </p:sp>
      <p:sp>
        <p:nvSpPr>
          <p:cNvPr id="4" name="Text Placeholder 2">
            <a:extLst>
              <a:ext uri="{FF2B5EF4-FFF2-40B4-BE49-F238E27FC236}">
                <a16:creationId xmlns:a16="http://schemas.microsoft.com/office/drawing/2014/main" id="{5D91ECDA-0AC7-3A48-A8BF-C45592E9D5E9}"/>
              </a:ext>
            </a:extLst>
          </p:cNvPr>
          <p:cNvSpPr txBox="1">
            <a:spLocks/>
          </p:cNvSpPr>
          <p:nvPr/>
        </p:nvSpPr>
        <p:spPr>
          <a:xfrm>
            <a:off x="527564" y="1383952"/>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But why should I care about A?</a:t>
            </a:r>
          </a:p>
        </p:txBody>
      </p:sp>
      <p:sp>
        <p:nvSpPr>
          <p:cNvPr id="5" name="Text Placeholder 2">
            <a:extLst>
              <a:ext uri="{FF2B5EF4-FFF2-40B4-BE49-F238E27FC236}">
                <a16:creationId xmlns:a16="http://schemas.microsoft.com/office/drawing/2014/main" id="{06A7A7B1-515B-0D4E-A8FC-D39F1351E3FC}"/>
              </a:ext>
            </a:extLst>
          </p:cNvPr>
          <p:cNvSpPr txBox="1">
            <a:spLocks/>
          </p:cNvSpPr>
          <p:nvPr/>
        </p:nvSpPr>
        <p:spPr>
          <a:xfrm>
            <a:off x="247436" y="2019352"/>
            <a:ext cx="8601141"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If we know A, we can do B. </a:t>
            </a:r>
            <a:endParaRPr lang="en-US" dirty="0">
              <a:solidFill>
                <a:srgbClr val="01579B"/>
              </a:solidFill>
            </a:endParaRPr>
          </a:p>
        </p:txBody>
      </p:sp>
      <p:sp>
        <p:nvSpPr>
          <p:cNvPr id="6" name="Text Placeholder 2">
            <a:extLst>
              <a:ext uri="{FF2B5EF4-FFF2-40B4-BE49-F238E27FC236}">
                <a16:creationId xmlns:a16="http://schemas.microsoft.com/office/drawing/2014/main" id="{D4AB166B-FCF8-FD4C-B1BC-B417D303C77F}"/>
              </a:ext>
            </a:extLst>
          </p:cNvPr>
          <p:cNvSpPr txBox="1">
            <a:spLocks/>
          </p:cNvSpPr>
          <p:nvPr/>
        </p:nvSpPr>
        <p:spPr>
          <a:xfrm>
            <a:off x="527564" y="2681357"/>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And B is important because?</a:t>
            </a:r>
          </a:p>
        </p:txBody>
      </p:sp>
      <p:sp>
        <p:nvSpPr>
          <p:cNvPr id="7" name="Text Placeholder 2">
            <a:extLst>
              <a:ext uri="{FF2B5EF4-FFF2-40B4-BE49-F238E27FC236}">
                <a16:creationId xmlns:a16="http://schemas.microsoft.com/office/drawing/2014/main" id="{C5B07E56-9EA4-5649-83A1-F6699157DB02}"/>
              </a:ext>
            </a:extLst>
          </p:cNvPr>
          <p:cNvSpPr txBox="1">
            <a:spLocks/>
          </p:cNvSpPr>
          <p:nvPr/>
        </p:nvSpPr>
        <p:spPr>
          <a:xfrm>
            <a:off x="247437" y="3233880"/>
            <a:ext cx="869961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212D4A"/>
                </a:solidFill>
              </a:rPr>
              <a:t>B is an important part of familiar problem C. If we can B, we might actually be closer to solving C. </a:t>
            </a:r>
            <a:endParaRPr lang="en-US" dirty="0">
              <a:solidFill>
                <a:srgbClr val="01579B"/>
              </a:solidFill>
            </a:endParaRPr>
          </a:p>
        </p:txBody>
      </p:sp>
      <p:sp>
        <p:nvSpPr>
          <p:cNvPr id="8" name="Text Placeholder 2">
            <a:extLst>
              <a:ext uri="{FF2B5EF4-FFF2-40B4-BE49-F238E27FC236}">
                <a16:creationId xmlns:a16="http://schemas.microsoft.com/office/drawing/2014/main" id="{91A7889B-B899-2141-AD22-D083407A78E5}"/>
              </a:ext>
            </a:extLst>
          </p:cNvPr>
          <p:cNvSpPr txBox="1">
            <a:spLocks/>
          </p:cNvSpPr>
          <p:nvPr/>
        </p:nvSpPr>
        <p:spPr>
          <a:xfrm>
            <a:off x="247436" y="4130708"/>
            <a:ext cx="7751246" cy="635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r>
              <a:rPr lang="en-US" dirty="0">
                <a:solidFill>
                  <a:srgbClr val="E46E20"/>
                </a:solidFill>
              </a:rPr>
              <a:t>Oh C! I know about C. You’re telling me your research might help us with part of C? Maybe I should hear more</a:t>
            </a:r>
          </a:p>
        </p:txBody>
      </p:sp>
    </p:spTree>
    <p:extLst>
      <p:ext uri="{BB962C8B-B14F-4D97-AF65-F5344CB8AC3E}">
        <p14:creationId xmlns:p14="http://schemas.microsoft.com/office/powerpoint/2010/main" val="12178766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F76C-9DDF-F249-BE11-5CBE036FB611}"/>
              </a:ext>
            </a:extLst>
          </p:cNvPr>
          <p:cNvSpPr>
            <a:spLocks noGrp="1"/>
          </p:cNvSpPr>
          <p:nvPr>
            <p:ph type="title"/>
          </p:nvPr>
        </p:nvSpPr>
        <p:spPr/>
        <p:txBody>
          <a:bodyPr/>
          <a:lstStyle/>
          <a:p>
            <a:r>
              <a:rPr lang="en-US" dirty="0"/>
              <a:t>Issue: offer solution before defining problem</a:t>
            </a:r>
          </a:p>
        </p:txBody>
      </p:sp>
      <p:sp>
        <p:nvSpPr>
          <p:cNvPr id="3" name="Text Placeholder 2">
            <a:extLst>
              <a:ext uri="{FF2B5EF4-FFF2-40B4-BE49-F238E27FC236}">
                <a16:creationId xmlns:a16="http://schemas.microsoft.com/office/drawing/2014/main" id="{5020CE22-850A-0C42-9ABF-2E8E0B51A9E6}"/>
              </a:ext>
            </a:extLst>
          </p:cNvPr>
          <p:cNvSpPr>
            <a:spLocks noGrp="1"/>
          </p:cNvSpPr>
          <p:nvPr>
            <p:ph type="body" idx="1"/>
          </p:nvPr>
        </p:nvSpPr>
        <p:spPr>
          <a:xfrm>
            <a:off x="654200" y="1393902"/>
            <a:ext cx="7751246" cy="3204348"/>
          </a:xfrm>
        </p:spPr>
        <p:txBody>
          <a:bodyPr/>
          <a:lstStyle/>
          <a:p>
            <a:pPr marL="76200" indent="0">
              <a:buNone/>
            </a:pPr>
            <a:r>
              <a:rPr lang="en-US" dirty="0"/>
              <a:t>To avoid this issue:</a:t>
            </a:r>
          </a:p>
          <a:p>
            <a:r>
              <a:rPr lang="en-US" dirty="0"/>
              <a:t>Do not assume the audience knows the problem</a:t>
            </a:r>
          </a:p>
          <a:p>
            <a:r>
              <a:rPr lang="en-US" dirty="0"/>
              <a:t>Define the problem before offering a solution</a:t>
            </a:r>
          </a:p>
        </p:txBody>
      </p:sp>
      <p:sp>
        <p:nvSpPr>
          <p:cNvPr id="4" name="TextBox 3">
            <a:extLst>
              <a:ext uri="{FF2B5EF4-FFF2-40B4-BE49-F238E27FC236}">
                <a16:creationId xmlns:a16="http://schemas.microsoft.com/office/drawing/2014/main" id="{22B37073-31EC-5D5E-C044-8C9AA022FDA2}"/>
              </a:ext>
            </a:extLst>
          </p:cNvPr>
          <p:cNvSpPr txBox="1"/>
          <p:nvPr/>
        </p:nvSpPr>
        <p:spPr>
          <a:xfrm>
            <a:off x="738554" y="4822861"/>
            <a:ext cx="8489800" cy="307777"/>
          </a:xfrm>
          <a:prstGeom prst="rect">
            <a:avLst/>
          </a:prstGeom>
          <a:noFill/>
          <a:ln>
            <a:noFill/>
          </a:ln>
        </p:spPr>
        <p:txBody>
          <a:bodyPr wrap="square">
            <a:spAutoFit/>
          </a:bodyPr>
          <a:lstStyle/>
          <a:p>
            <a:r>
              <a:rPr lang="en-US" dirty="0"/>
              <a:t>https://ebookcentral-proquest-com.proxy01.its.virginia.edu/lib/</a:t>
            </a:r>
            <a:r>
              <a:rPr lang="en-US" dirty="0" err="1"/>
              <a:t>uva</a:t>
            </a:r>
            <a:r>
              <a:rPr lang="en-US" dirty="0"/>
              <a:t>/</a:t>
            </a:r>
            <a:r>
              <a:rPr lang="en-US" dirty="0" err="1"/>
              <a:t>reader.action?docID</a:t>
            </a:r>
            <a:r>
              <a:rPr lang="en-US" dirty="0"/>
              <a:t>=845932 </a:t>
            </a:r>
          </a:p>
        </p:txBody>
      </p:sp>
    </p:spTree>
    <p:extLst>
      <p:ext uri="{BB962C8B-B14F-4D97-AF65-F5344CB8AC3E}">
        <p14:creationId xmlns:p14="http://schemas.microsoft.com/office/powerpoint/2010/main" val="8325205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FFAF-2CC2-5846-A443-5464DB1987A5}"/>
              </a:ext>
            </a:extLst>
          </p:cNvPr>
          <p:cNvSpPr>
            <a:spLocks noGrp="1"/>
          </p:cNvSpPr>
          <p:nvPr>
            <p:ph type="title"/>
          </p:nvPr>
        </p:nvSpPr>
        <p:spPr/>
        <p:txBody>
          <a:bodyPr/>
          <a:lstStyle/>
          <a:p>
            <a:r>
              <a:rPr lang="en-US" dirty="0"/>
              <a:t>Issues in early versions</a:t>
            </a:r>
          </a:p>
        </p:txBody>
      </p:sp>
      <p:sp>
        <p:nvSpPr>
          <p:cNvPr id="3" name="Text Placeholder 2">
            <a:extLst>
              <a:ext uri="{FF2B5EF4-FFF2-40B4-BE49-F238E27FC236}">
                <a16:creationId xmlns:a16="http://schemas.microsoft.com/office/drawing/2014/main" id="{A31B375C-7B5F-6846-B4E3-54A721D5EF92}"/>
              </a:ext>
            </a:extLst>
          </p:cNvPr>
          <p:cNvSpPr>
            <a:spLocks noGrp="1"/>
          </p:cNvSpPr>
          <p:nvPr>
            <p:ph type="body" idx="1"/>
          </p:nvPr>
        </p:nvSpPr>
        <p:spPr/>
        <p:txBody>
          <a:bodyPr/>
          <a:lstStyle/>
          <a:p>
            <a:r>
              <a:rPr lang="en-US" dirty="0"/>
              <a:t>Little is known about topic A</a:t>
            </a:r>
          </a:p>
          <a:p>
            <a:pPr lvl="1"/>
            <a:r>
              <a:rPr lang="en-US" dirty="0"/>
              <a:t>Unconvincing, often followed by explanation of topic A</a:t>
            </a:r>
          </a:p>
          <a:p>
            <a:pPr lvl="1"/>
            <a:r>
              <a:rPr lang="en-US" dirty="0"/>
              <a:t>Fuzzy- how much is little?</a:t>
            </a:r>
          </a:p>
          <a:p>
            <a:pPr lvl="1"/>
            <a:r>
              <a:rPr lang="en-US" dirty="0"/>
              <a:t>Not concrete</a:t>
            </a:r>
          </a:p>
          <a:p>
            <a:r>
              <a:rPr lang="en-US" dirty="0"/>
              <a:t>Our objectives were </a:t>
            </a:r>
            <a:r>
              <a:rPr lang="en-US" dirty="0" err="1"/>
              <a:t>blahblahblah</a:t>
            </a:r>
            <a:endParaRPr lang="en-US" dirty="0"/>
          </a:p>
          <a:p>
            <a:endParaRPr lang="en-US" dirty="0"/>
          </a:p>
          <a:p>
            <a:endParaRPr lang="en-US" dirty="0"/>
          </a:p>
        </p:txBody>
      </p:sp>
      <p:sp>
        <p:nvSpPr>
          <p:cNvPr id="4" name="TextBox 3">
            <a:extLst>
              <a:ext uri="{FF2B5EF4-FFF2-40B4-BE49-F238E27FC236}">
                <a16:creationId xmlns:a16="http://schemas.microsoft.com/office/drawing/2014/main" id="{4B253D6A-E35A-0B18-2176-75A12F0F5A32}"/>
              </a:ext>
            </a:extLst>
          </p:cNvPr>
          <p:cNvSpPr txBox="1"/>
          <p:nvPr/>
        </p:nvSpPr>
        <p:spPr>
          <a:xfrm>
            <a:off x="738554" y="4822861"/>
            <a:ext cx="8489800" cy="307777"/>
          </a:xfrm>
          <a:prstGeom prst="rect">
            <a:avLst/>
          </a:prstGeom>
          <a:noFill/>
          <a:ln>
            <a:noFill/>
          </a:ln>
        </p:spPr>
        <p:txBody>
          <a:bodyPr wrap="square">
            <a:spAutoFit/>
          </a:bodyPr>
          <a:lstStyle/>
          <a:p>
            <a:r>
              <a:rPr lang="en-US" dirty="0"/>
              <a:t>https://ebookcentral-proquest-com.proxy01.its.virginia.edu/lib/</a:t>
            </a:r>
            <a:r>
              <a:rPr lang="en-US" dirty="0" err="1"/>
              <a:t>uva</a:t>
            </a:r>
            <a:r>
              <a:rPr lang="en-US" dirty="0"/>
              <a:t>/</a:t>
            </a:r>
            <a:r>
              <a:rPr lang="en-US" dirty="0" err="1"/>
              <a:t>reader.action?docID</a:t>
            </a:r>
            <a:r>
              <a:rPr lang="en-US" dirty="0"/>
              <a:t>=845932 </a:t>
            </a:r>
          </a:p>
        </p:txBody>
      </p:sp>
    </p:spTree>
    <p:extLst>
      <p:ext uri="{BB962C8B-B14F-4D97-AF65-F5344CB8AC3E}">
        <p14:creationId xmlns:p14="http://schemas.microsoft.com/office/powerpoint/2010/main" val="23310493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E38E-8586-8447-9F4B-28FF4F354350}"/>
              </a:ext>
            </a:extLst>
          </p:cNvPr>
          <p:cNvSpPr>
            <a:spLocks noGrp="1"/>
          </p:cNvSpPr>
          <p:nvPr>
            <p:ph type="title"/>
          </p:nvPr>
        </p:nvSpPr>
        <p:spPr/>
        <p:txBody>
          <a:bodyPr/>
          <a:lstStyle/>
          <a:p>
            <a:r>
              <a:rPr lang="en-US" dirty="0"/>
              <a:t>How to solve it?</a:t>
            </a:r>
          </a:p>
        </p:txBody>
      </p:sp>
      <p:sp>
        <p:nvSpPr>
          <p:cNvPr id="3" name="Text Placeholder 2">
            <a:extLst>
              <a:ext uri="{FF2B5EF4-FFF2-40B4-BE49-F238E27FC236}">
                <a16:creationId xmlns:a16="http://schemas.microsoft.com/office/drawing/2014/main" id="{FB23EB46-6ACF-7B43-A88A-134837C6F3BC}"/>
              </a:ext>
            </a:extLst>
          </p:cNvPr>
          <p:cNvSpPr>
            <a:spLocks noGrp="1"/>
          </p:cNvSpPr>
          <p:nvPr>
            <p:ph type="body" idx="1"/>
          </p:nvPr>
        </p:nvSpPr>
        <p:spPr/>
        <p:txBody>
          <a:bodyPr/>
          <a:lstStyle/>
          <a:p>
            <a:r>
              <a:rPr lang="en-US" dirty="0"/>
              <a:t>Be concrete,</a:t>
            </a:r>
          </a:p>
          <a:p>
            <a:r>
              <a:rPr lang="en-US" dirty="0"/>
              <a:t>Narrow appropriately</a:t>
            </a:r>
          </a:p>
          <a:p>
            <a:r>
              <a:rPr lang="en-US" dirty="0"/>
              <a:t>Link together</a:t>
            </a:r>
          </a:p>
          <a:p>
            <a:endParaRPr lang="en-US" dirty="0"/>
          </a:p>
          <a:p>
            <a:r>
              <a:rPr lang="en-US" dirty="0"/>
              <a:t>Engage curiosity</a:t>
            </a:r>
          </a:p>
          <a:p>
            <a:pPr lvl="1"/>
            <a:r>
              <a:rPr lang="en-US" dirty="0"/>
              <a:t>Show something is important rather than simply stating that it is</a:t>
            </a:r>
          </a:p>
          <a:p>
            <a:endParaRPr lang="en-US" dirty="0"/>
          </a:p>
        </p:txBody>
      </p:sp>
      <p:sp>
        <p:nvSpPr>
          <p:cNvPr id="4" name="TextBox 3">
            <a:extLst>
              <a:ext uri="{FF2B5EF4-FFF2-40B4-BE49-F238E27FC236}">
                <a16:creationId xmlns:a16="http://schemas.microsoft.com/office/drawing/2014/main" id="{8A315D23-0839-0862-0214-C53C7CB6FB12}"/>
              </a:ext>
            </a:extLst>
          </p:cNvPr>
          <p:cNvSpPr txBox="1"/>
          <p:nvPr/>
        </p:nvSpPr>
        <p:spPr>
          <a:xfrm>
            <a:off x="738554" y="4822861"/>
            <a:ext cx="8489800" cy="307777"/>
          </a:xfrm>
          <a:prstGeom prst="rect">
            <a:avLst/>
          </a:prstGeom>
          <a:noFill/>
          <a:ln>
            <a:noFill/>
          </a:ln>
        </p:spPr>
        <p:txBody>
          <a:bodyPr wrap="square">
            <a:spAutoFit/>
          </a:bodyPr>
          <a:lstStyle/>
          <a:p>
            <a:r>
              <a:rPr lang="en-US" dirty="0"/>
              <a:t>https://ebookcentral-proquest-com.proxy01.its.virginia.edu/lib/</a:t>
            </a:r>
            <a:r>
              <a:rPr lang="en-US" dirty="0" err="1"/>
              <a:t>uva</a:t>
            </a:r>
            <a:r>
              <a:rPr lang="en-US" dirty="0"/>
              <a:t>/</a:t>
            </a:r>
            <a:r>
              <a:rPr lang="en-US" dirty="0" err="1"/>
              <a:t>reader.action?docID</a:t>
            </a:r>
            <a:r>
              <a:rPr lang="en-US" dirty="0"/>
              <a:t>=845932 </a:t>
            </a:r>
          </a:p>
        </p:txBody>
      </p:sp>
    </p:spTree>
    <p:extLst>
      <p:ext uri="{BB962C8B-B14F-4D97-AF65-F5344CB8AC3E}">
        <p14:creationId xmlns:p14="http://schemas.microsoft.com/office/powerpoint/2010/main" val="20699391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822F-3611-694E-B1BE-974C0C63F1BD}"/>
              </a:ext>
            </a:extLst>
          </p:cNvPr>
          <p:cNvSpPr>
            <a:spLocks noGrp="1"/>
          </p:cNvSpPr>
          <p:nvPr>
            <p:ph type="title"/>
          </p:nvPr>
        </p:nvSpPr>
        <p:spPr/>
        <p:txBody>
          <a:bodyPr/>
          <a:lstStyle/>
          <a:p>
            <a:r>
              <a:rPr lang="en-US" dirty="0"/>
              <a:t>Issue: not citing relevant literature</a:t>
            </a:r>
          </a:p>
        </p:txBody>
      </p:sp>
      <p:sp>
        <p:nvSpPr>
          <p:cNvPr id="4" name="Rectangle 3">
            <a:extLst>
              <a:ext uri="{FF2B5EF4-FFF2-40B4-BE49-F238E27FC236}">
                <a16:creationId xmlns:a16="http://schemas.microsoft.com/office/drawing/2014/main" id="{00BE2FDE-C125-E145-9EA3-B01FA80AB703}"/>
              </a:ext>
            </a:extLst>
          </p:cNvPr>
          <p:cNvSpPr/>
          <p:nvPr/>
        </p:nvSpPr>
        <p:spPr>
          <a:xfrm>
            <a:off x="4572000" y="792473"/>
            <a:ext cx="3627916" cy="307777"/>
          </a:xfrm>
          <a:prstGeom prst="rect">
            <a:avLst/>
          </a:prstGeom>
        </p:spPr>
        <p:txBody>
          <a:bodyPr wrap="none">
            <a:spAutoFit/>
          </a:bodyPr>
          <a:lstStyle/>
          <a:p>
            <a:r>
              <a:rPr lang="en-US" dirty="0"/>
              <a:t>(issue discussed at editors Panel </a:t>
            </a:r>
            <a:r>
              <a:rPr lang="en-US" dirty="0" err="1"/>
              <a:t>Sp</a:t>
            </a:r>
            <a:r>
              <a:rPr lang="en-US" dirty="0"/>
              <a:t> 2021)</a:t>
            </a:r>
          </a:p>
        </p:txBody>
      </p:sp>
      <p:pic>
        <p:nvPicPr>
          <p:cNvPr id="5" name="Picture 4" descr="Map&#10;&#10;Description automatically generated">
            <a:extLst>
              <a:ext uri="{FF2B5EF4-FFF2-40B4-BE49-F238E27FC236}">
                <a16:creationId xmlns:a16="http://schemas.microsoft.com/office/drawing/2014/main" id="{66525371-AE68-5E44-8387-1F30C3FD620B}"/>
              </a:ext>
            </a:extLst>
          </p:cNvPr>
          <p:cNvPicPr>
            <a:picLocks noChangeAspect="1"/>
          </p:cNvPicPr>
          <p:nvPr/>
        </p:nvPicPr>
        <p:blipFill>
          <a:blip r:embed="rId3"/>
          <a:stretch>
            <a:fillRect/>
          </a:stretch>
        </p:blipFill>
        <p:spPr>
          <a:xfrm>
            <a:off x="2298150" y="1157510"/>
            <a:ext cx="3563636" cy="3312889"/>
          </a:xfrm>
          <a:prstGeom prst="rect">
            <a:avLst/>
          </a:prstGeom>
        </p:spPr>
      </p:pic>
      <p:sp>
        <p:nvSpPr>
          <p:cNvPr id="6" name="Oval 5">
            <a:extLst>
              <a:ext uri="{FF2B5EF4-FFF2-40B4-BE49-F238E27FC236}">
                <a16:creationId xmlns:a16="http://schemas.microsoft.com/office/drawing/2014/main" id="{D11DE88D-A6AE-8E45-9815-95DEDD5DE879}"/>
              </a:ext>
            </a:extLst>
          </p:cNvPr>
          <p:cNvSpPr/>
          <p:nvPr/>
        </p:nvSpPr>
        <p:spPr>
          <a:xfrm>
            <a:off x="6993207" y="3774421"/>
            <a:ext cx="84354" cy="128605"/>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quot;No&quot; Symbol 6">
            <a:extLst>
              <a:ext uri="{FF2B5EF4-FFF2-40B4-BE49-F238E27FC236}">
                <a16:creationId xmlns:a16="http://schemas.microsoft.com/office/drawing/2014/main" id="{6E6F4B00-AB24-C842-B576-4A9FC03BEAA0}"/>
              </a:ext>
            </a:extLst>
          </p:cNvPr>
          <p:cNvSpPr/>
          <p:nvPr/>
        </p:nvSpPr>
        <p:spPr>
          <a:xfrm>
            <a:off x="6888801" y="3717294"/>
            <a:ext cx="288775" cy="257156"/>
          </a:xfrm>
          <a:prstGeom prst="noSmoking">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EE9EABB-F8B2-DD8C-FBED-40E3A1FE4C35}"/>
              </a:ext>
            </a:extLst>
          </p:cNvPr>
          <p:cNvSpPr txBox="1"/>
          <p:nvPr/>
        </p:nvSpPr>
        <p:spPr>
          <a:xfrm>
            <a:off x="180245" y="4526679"/>
            <a:ext cx="8699155" cy="430887"/>
          </a:xfrm>
          <a:prstGeom prst="rect">
            <a:avLst/>
          </a:prstGeom>
          <a:noFill/>
          <a:ln>
            <a:noFill/>
          </a:ln>
        </p:spPr>
        <p:txBody>
          <a:bodyPr wrap="square">
            <a:spAutoFit/>
          </a:bodyPr>
          <a:lstStyle/>
          <a:p>
            <a:r>
              <a:rPr lang="en-US" sz="1100" dirty="0" err="1"/>
              <a:t>vosviewer</a:t>
            </a:r>
            <a:r>
              <a:rPr lang="en-US" sz="1100" dirty="0"/>
              <a:t> generated diagram from Cunningham &amp; Link (2017) International Interdisciplinary </a:t>
            </a:r>
            <a:r>
              <a:rPr lang="en-US" sz="1100" dirty="0" err="1"/>
              <a:t>InterConnected</a:t>
            </a:r>
            <a:r>
              <a:rPr lang="en-US" sz="1100" dirty="0"/>
              <a:t>: a decade of CALL research through bibliometric connections, TSLL</a:t>
            </a:r>
          </a:p>
        </p:txBody>
      </p:sp>
    </p:spTree>
    <p:extLst>
      <p:ext uri="{BB962C8B-B14F-4D97-AF65-F5344CB8AC3E}">
        <p14:creationId xmlns:p14="http://schemas.microsoft.com/office/powerpoint/2010/main" val="1115556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9BB5-1720-494B-AD49-03D99FA3647C}"/>
              </a:ext>
            </a:extLst>
          </p:cNvPr>
          <p:cNvSpPr>
            <a:spLocks noGrp="1"/>
          </p:cNvSpPr>
          <p:nvPr>
            <p:ph type="title"/>
          </p:nvPr>
        </p:nvSpPr>
        <p:spPr/>
        <p:txBody>
          <a:bodyPr/>
          <a:lstStyle/>
          <a:p>
            <a:r>
              <a:rPr lang="en-US" dirty="0"/>
              <a:t>Remember- Why Intros?</a:t>
            </a:r>
          </a:p>
        </p:txBody>
      </p:sp>
      <p:sp>
        <p:nvSpPr>
          <p:cNvPr id="3" name="Text Placeholder 2">
            <a:extLst>
              <a:ext uri="{FF2B5EF4-FFF2-40B4-BE49-F238E27FC236}">
                <a16:creationId xmlns:a16="http://schemas.microsoft.com/office/drawing/2014/main" id="{DF8110F8-5E77-B140-8D8E-F8FFA257B1AF}"/>
              </a:ext>
            </a:extLst>
          </p:cNvPr>
          <p:cNvSpPr>
            <a:spLocks noGrp="1"/>
          </p:cNvSpPr>
          <p:nvPr>
            <p:ph type="body" idx="1"/>
          </p:nvPr>
        </p:nvSpPr>
        <p:spPr>
          <a:xfrm>
            <a:off x="654200" y="1100250"/>
            <a:ext cx="7751246" cy="942863"/>
          </a:xfrm>
        </p:spPr>
        <p:txBody>
          <a:bodyPr/>
          <a:lstStyle/>
          <a:p>
            <a:r>
              <a:rPr lang="en-US" dirty="0"/>
              <a:t>Situate your work in larger conversation</a:t>
            </a:r>
          </a:p>
          <a:p>
            <a:pPr lvl="1"/>
            <a:endParaRPr lang="en-US" dirty="0"/>
          </a:p>
        </p:txBody>
      </p:sp>
      <p:pic>
        <p:nvPicPr>
          <p:cNvPr id="6" name="Picture 5" descr="Diagram&#10;&#10;Description automatically generated">
            <a:extLst>
              <a:ext uri="{FF2B5EF4-FFF2-40B4-BE49-F238E27FC236}">
                <a16:creationId xmlns:a16="http://schemas.microsoft.com/office/drawing/2014/main" id="{4CF88E54-FFCD-184A-A72D-1D0F2B20E7A3}"/>
              </a:ext>
            </a:extLst>
          </p:cNvPr>
          <p:cNvPicPr>
            <a:picLocks noChangeAspect="1"/>
          </p:cNvPicPr>
          <p:nvPr/>
        </p:nvPicPr>
        <p:blipFill>
          <a:blip r:embed="rId3"/>
          <a:stretch>
            <a:fillRect/>
          </a:stretch>
        </p:blipFill>
        <p:spPr>
          <a:xfrm>
            <a:off x="-199232" y="2043113"/>
            <a:ext cx="9343232" cy="2494608"/>
          </a:xfrm>
          <a:prstGeom prst="rect">
            <a:avLst/>
          </a:prstGeom>
        </p:spPr>
      </p:pic>
      <p:sp>
        <p:nvSpPr>
          <p:cNvPr id="5" name="TextBox 4">
            <a:extLst>
              <a:ext uri="{FF2B5EF4-FFF2-40B4-BE49-F238E27FC236}">
                <a16:creationId xmlns:a16="http://schemas.microsoft.com/office/drawing/2014/main" id="{C0743D38-A085-39CA-7A84-35B4CC2244B5}"/>
              </a:ext>
            </a:extLst>
          </p:cNvPr>
          <p:cNvSpPr txBox="1"/>
          <p:nvPr/>
        </p:nvSpPr>
        <p:spPr>
          <a:xfrm>
            <a:off x="180245" y="4526679"/>
            <a:ext cx="8699155" cy="600164"/>
          </a:xfrm>
          <a:prstGeom prst="rect">
            <a:avLst/>
          </a:prstGeom>
          <a:noFill/>
          <a:ln>
            <a:noFill/>
          </a:ln>
        </p:spPr>
        <p:txBody>
          <a:bodyPr wrap="square">
            <a:spAutoFit/>
          </a:bodyPr>
          <a:lstStyle/>
          <a:p>
            <a:r>
              <a:rPr lang="en-US" sz="1100" dirty="0" err="1"/>
              <a:t>vosviewer</a:t>
            </a:r>
            <a:r>
              <a:rPr lang="en-US" sz="1100" dirty="0"/>
              <a:t> generated diagram from Cunningham &amp; Link (2017) International Interdisciplinary </a:t>
            </a:r>
            <a:r>
              <a:rPr lang="en-US" sz="1100" dirty="0" err="1"/>
              <a:t>InterConnected</a:t>
            </a:r>
            <a:r>
              <a:rPr lang="en-US" sz="1100" dirty="0"/>
              <a:t>: a decade of CALL research through bibliometric connections, TSLL – a bibliometric map of journals related to CALL/edtech showing citations as connections, representing 38388 articles in 202 journals</a:t>
            </a:r>
          </a:p>
        </p:txBody>
      </p:sp>
    </p:spTree>
    <p:extLst>
      <p:ext uri="{BB962C8B-B14F-4D97-AF65-F5344CB8AC3E}">
        <p14:creationId xmlns:p14="http://schemas.microsoft.com/office/powerpoint/2010/main" val="14836546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CA6E-C677-0046-B214-73F93A21729D}"/>
              </a:ext>
            </a:extLst>
          </p:cNvPr>
          <p:cNvSpPr>
            <a:spLocks noGrp="1"/>
          </p:cNvSpPr>
          <p:nvPr>
            <p:ph type="title"/>
          </p:nvPr>
        </p:nvSpPr>
        <p:spPr>
          <a:xfrm>
            <a:off x="416250" y="166750"/>
            <a:ext cx="3684263" cy="635400"/>
          </a:xfrm>
        </p:spPr>
        <p:txBody>
          <a:bodyPr/>
          <a:lstStyle/>
          <a:p>
            <a:r>
              <a:rPr lang="en-US" dirty="0"/>
              <a:t>Papers in a Subfield tend to</a:t>
            </a:r>
            <a:br>
              <a:rPr lang="en-US" dirty="0"/>
            </a:br>
            <a:r>
              <a:rPr lang="en-US" dirty="0"/>
              <a:t>cite similarly</a:t>
            </a:r>
          </a:p>
        </p:txBody>
      </p:sp>
      <p:sp>
        <p:nvSpPr>
          <p:cNvPr id="3" name="Text Placeholder 2">
            <a:extLst>
              <a:ext uri="{FF2B5EF4-FFF2-40B4-BE49-F238E27FC236}">
                <a16:creationId xmlns:a16="http://schemas.microsoft.com/office/drawing/2014/main" id="{76DEFA8F-BD8B-9D41-BABD-6686C50B1C07}"/>
              </a:ext>
            </a:extLst>
          </p:cNvPr>
          <p:cNvSpPr>
            <a:spLocks noGrp="1"/>
          </p:cNvSpPr>
          <p:nvPr>
            <p:ph type="body" idx="1"/>
          </p:nvPr>
        </p:nvSpPr>
        <p:spPr>
          <a:xfrm>
            <a:off x="224890" y="2300166"/>
            <a:ext cx="7751246" cy="3498000"/>
          </a:xfrm>
        </p:spPr>
        <p:txBody>
          <a:bodyPr/>
          <a:lstStyle/>
          <a:p>
            <a:endParaRPr lang="en-US" dirty="0"/>
          </a:p>
        </p:txBody>
      </p:sp>
      <p:pic>
        <p:nvPicPr>
          <p:cNvPr id="5" name="Picture 4" descr="Map&#10;&#10;Description automatically generated">
            <a:extLst>
              <a:ext uri="{FF2B5EF4-FFF2-40B4-BE49-F238E27FC236}">
                <a16:creationId xmlns:a16="http://schemas.microsoft.com/office/drawing/2014/main" id="{4D24DF01-5E04-FE48-802C-E40C2AB51C0E}"/>
              </a:ext>
            </a:extLst>
          </p:cNvPr>
          <p:cNvPicPr>
            <a:picLocks noChangeAspect="1"/>
          </p:cNvPicPr>
          <p:nvPr/>
        </p:nvPicPr>
        <p:blipFill>
          <a:blip r:embed="rId3"/>
          <a:stretch>
            <a:fillRect/>
          </a:stretch>
        </p:blipFill>
        <p:spPr>
          <a:xfrm>
            <a:off x="3691550" y="114543"/>
            <a:ext cx="5409589" cy="5028957"/>
          </a:xfrm>
          <a:prstGeom prst="rect">
            <a:avLst/>
          </a:prstGeom>
        </p:spPr>
      </p:pic>
      <p:sp>
        <p:nvSpPr>
          <p:cNvPr id="6" name="TextBox 5">
            <a:extLst>
              <a:ext uri="{FF2B5EF4-FFF2-40B4-BE49-F238E27FC236}">
                <a16:creationId xmlns:a16="http://schemas.microsoft.com/office/drawing/2014/main" id="{27DF8DD2-3183-4DCE-C9FF-F1C999AD3B9A}"/>
              </a:ext>
            </a:extLst>
          </p:cNvPr>
          <p:cNvSpPr txBox="1"/>
          <p:nvPr/>
        </p:nvSpPr>
        <p:spPr>
          <a:xfrm>
            <a:off x="62639" y="4589502"/>
            <a:ext cx="8856471" cy="553998"/>
          </a:xfrm>
          <a:prstGeom prst="rect">
            <a:avLst/>
          </a:prstGeom>
          <a:noFill/>
          <a:ln>
            <a:noFill/>
          </a:ln>
        </p:spPr>
        <p:txBody>
          <a:bodyPr wrap="square">
            <a:spAutoFit/>
          </a:bodyPr>
          <a:lstStyle/>
          <a:p>
            <a:r>
              <a:rPr lang="en-US" sz="1000" dirty="0"/>
              <a:t>Cunningham &amp; Link (2017) International Interdisciplinary </a:t>
            </a:r>
            <a:r>
              <a:rPr lang="en-US" sz="1000" dirty="0" err="1"/>
              <a:t>InterConnected</a:t>
            </a:r>
            <a:r>
              <a:rPr lang="en-US" sz="1000" dirty="0"/>
              <a:t>: a decade of CALL research through bibliometric connections, TSLL – a bibliometric visualization generated in </a:t>
            </a:r>
            <a:r>
              <a:rPr lang="en-US" sz="1000" dirty="0" err="1"/>
              <a:t>VosViewer</a:t>
            </a:r>
            <a:r>
              <a:rPr lang="en-US" sz="1000" dirty="0"/>
              <a:t> with bibliometric coupling- clustering articles by shared references – CALL articles 2007-2017 – the clustering reveals key subfields</a:t>
            </a:r>
          </a:p>
        </p:txBody>
      </p:sp>
    </p:spTree>
    <p:extLst>
      <p:ext uri="{BB962C8B-B14F-4D97-AF65-F5344CB8AC3E}">
        <p14:creationId xmlns:p14="http://schemas.microsoft.com/office/powerpoint/2010/main" val="1552396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822F-3611-694E-B1BE-974C0C63F1BD}"/>
              </a:ext>
            </a:extLst>
          </p:cNvPr>
          <p:cNvSpPr>
            <a:spLocks noGrp="1"/>
          </p:cNvSpPr>
          <p:nvPr>
            <p:ph type="title"/>
          </p:nvPr>
        </p:nvSpPr>
        <p:spPr/>
        <p:txBody>
          <a:bodyPr/>
          <a:lstStyle/>
          <a:p>
            <a:r>
              <a:rPr lang="en-US" dirty="0"/>
              <a:t>Issue: not citing relevant literature</a:t>
            </a:r>
          </a:p>
        </p:txBody>
      </p:sp>
      <p:sp>
        <p:nvSpPr>
          <p:cNvPr id="3" name="Text Placeholder 2">
            <a:extLst>
              <a:ext uri="{FF2B5EF4-FFF2-40B4-BE49-F238E27FC236}">
                <a16:creationId xmlns:a16="http://schemas.microsoft.com/office/drawing/2014/main" id="{B8780C88-C4CB-7C4C-9B41-4360BEF80868}"/>
              </a:ext>
            </a:extLst>
          </p:cNvPr>
          <p:cNvSpPr>
            <a:spLocks noGrp="1"/>
          </p:cNvSpPr>
          <p:nvPr>
            <p:ph type="body" idx="1"/>
          </p:nvPr>
        </p:nvSpPr>
        <p:spPr/>
        <p:txBody>
          <a:bodyPr/>
          <a:lstStyle/>
          <a:p>
            <a:r>
              <a:rPr lang="en-US" dirty="0"/>
              <a:t>Expected literature is missing</a:t>
            </a:r>
          </a:p>
          <a:p>
            <a:pPr marL="76200" indent="0">
              <a:buNone/>
            </a:pPr>
            <a:r>
              <a:rPr lang="en-US" dirty="0"/>
              <a:t>Fix it:</a:t>
            </a:r>
          </a:p>
          <a:p>
            <a:r>
              <a:rPr lang="en-US" dirty="0"/>
              <a:t>Search the base constructs, not your RQ</a:t>
            </a:r>
          </a:p>
          <a:p>
            <a:r>
              <a:rPr lang="en-US" dirty="0"/>
              <a:t>Cite </a:t>
            </a:r>
          </a:p>
          <a:p>
            <a:pPr lvl="1"/>
            <a:r>
              <a:rPr lang="en-US" dirty="0"/>
              <a:t>What fits logically in the story you are telling</a:t>
            </a:r>
          </a:p>
          <a:p>
            <a:pPr lvl="1"/>
            <a:r>
              <a:rPr lang="en-US" dirty="0"/>
              <a:t>What is necessary to understand your study</a:t>
            </a:r>
          </a:p>
          <a:p>
            <a:r>
              <a:rPr lang="en-US" dirty="0"/>
              <a:t>Consider the audience &amp; context</a:t>
            </a:r>
          </a:p>
          <a:p>
            <a:r>
              <a:rPr lang="en-US" dirty="0"/>
              <a:t>Look through past issues of the journal</a:t>
            </a:r>
          </a:p>
        </p:txBody>
      </p:sp>
      <p:sp>
        <p:nvSpPr>
          <p:cNvPr id="4" name="Rectangle 3">
            <a:extLst>
              <a:ext uri="{FF2B5EF4-FFF2-40B4-BE49-F238E27FC236}">
                <a16:creationId xmlns:a16="http://schemas.microsoft.com/office/drawing/2014/main" id="{00BE2FDE-C125-E145-9EA3-B01FA80AB703}"/>
              </a:ext>
            </a:extLst>
          </p:cNvPr>
          <p:cNvSpPr/>
          <p:nvPr/>
        </p:nvSpPr>
        <p:spPr>
          <a:xfrm>
            <a:off x="4572000" y="792473"/>
            <a:ext cx="3578224" cy="307777"/>
          </a:xfrm>
          <a:prstGeom prst="rect">
            <a:avLst/>
          </a:prstGeom>
        </p:spPr>
        <p:txBody>
          <a:bodyPr wrap="none">
            <a:spAutoFit/>
          </a:bodyPr>
          <a:lstStyle/>
          <a:p>
            <a:r>
              <a:rPr lang="en-US" dirty="0"/>
              <a:t>(issue discussed at editors Panel </a:t>
            </a:r>
            <a:r>
              <a:rPr lang="en-US" dirty="0" err="1"/>
              <a:t>Sp</a:t>
            </a:r>
            <a:r>
              <a:rPr lang="en-US" dirty="0"/>
              <a:t> 2021)</a:t>
            </a:r>
          </a:p>
        </p:txBody>
      </p:sp>
      <p:pic>
        <p:nvPicPr>
          <p:cNvPr id="5" name="Picture 4" descr="Map&#10;&#10;Description automatically generated">
            <a:extLst>
              <a:ext uri="{FF2B5EF4-FFF2-40B4-BE49-F238E27FC236}">
                <a16:creationId xmlns:a16="http://schemas.microsoft.com/office/drawing/2014/main" id="{66525371-AE68-5E44-8387-1F30C3FD620B}"/>
              </a:ext>
            </a:extLst>
          </p:cNvPr>
          <p:cNvPicPr>
            <a:picLocks noChangeAspect="1"/>
          </p:cNvPicPr>
          <p:nvPr/>
        </p:nvPicPr>
        <p:blipFill>
          <a:blip r:embed="rId3"/>
          <a:stretch>
            <a:fillRect/>
          </a:stretch>
        </p:blipFill>
        <p:spPr>
          <a:xfrm>
            <a:off x="6920950" y="1343250"/>
            <a:ext cx="1951589" cy="1814270"/>
          </a:xfrm>
          <a:prstGeom prst="rect">
            <a:avLst/>
          </a:prstGeom>
        </p:spPr>
      </p:pic>
      <p:sp>
        <p:nvSpPr>
          <p:cNvPr id="6" name="Oval 5">
            <a:extLst>
              <a:ext uri="{FF2B5EF4-FFF2-40B4-BE49-F238E27FC236}">
                <a16:creationId xmlns:a16="http://schemas.microsoft.com/office/drawing/2014/main" id="{D11DE88D-A6AE-8E45-9815-95DEDD5DE879}"/>
              </a:ext>
            </a:extLst>
          </p:cNvPr>
          <p:cNvSpPr/>
          <p:nvPr/>
        </p:nvSpPr>
        <p:spPr>
          <a:xfrm>
            <a:off x="8405447" y="2971781"/>
            <a:ext cx="84354" cy="128605"/>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quot;No&quot; Symbol 6">
            <a:extLst>
              <a:ext uri="{FF2B5EF4-FFF2-40B4-BE49-F238E27FC236}">
                <a16:creationId xmlns:a16="http://schemas.microsoft.com/office/drawing/2014/main" id="{6E6F4B00-AB24-C842-B576-4A9FC03BEAA0}"/>
              </a:ext>
            </a:extLst>
          </p:cNvPr>
          <p:cNvSpPr/>
          <p:nvPr/>
        </p:nvSpPr>
        <p:spPr>
          <a:xfrm>
            <a:off x="8301041" y="2914654"/>
            <a:ext cx="288775" cy="257156"/>
          </a:xfrm>
          <a:prstGeom prst="noSmoking">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33571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979D7-976B-054C-B763-0504527C8655}"/>
              </a:ext>
            </a:extLst>
          </p:cNvPr>
          <p:cNvSpPr>
            <a:spLocks noGrp="1"/>
          </p:cNvSpPr>
          <p:nvPr>
            <p:ph type="title"/>
          </p:nvPr>
        </p:nvSpPr>
        <p:spPr/>
        <p:txBody>
          <a:bodyPr/>
          <a:lstStyle/>
          <a:p>
            <a:r>
              <a:rPr lang="en-US" dirty="0"/>
              <a:t>More to Consider</a:t>
            </a:r>
          </a:p>
        </p:txBody>
      </p:sp>
    </p:spTree>
    <p:extLst>
      <p:ext uri="{BB962C8B-B14F-4D97-AF65-F5344CB8AC3E}">
        <p14:creationId xmlns:p14="http://schemas.microsoft.com/office/powerpoint/2010/main" val="19397909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1252-ED6A-3F47-8CDE-E2ACF18A28E8}"/>
              </a:ext>
            </a:extLst>
          </p:cNvPr>
          <p:cNvSpPr>
            <a:spLocks noGrp="1"/>
          </p:cNvSpPr>
          <p:nvPr>
            <p:ph type="title"/>
          </p:nvPr>
        </p:nvSpPr>
        <p:spPr/>
        <p:txBody>
          <a:bodyPr/>
          <a:lstStyle/>
          <a:p>
            <a:r>
              <a:rPr lang="en-US" dirty="0"/>
              <a:t>Variation by Discipline &amp; Methods</a:t>
            </a:r>
          </a:p>
        </p:txBody>
      </p:sp>
      <p:sp>
        <p:nvSpPr>
          <p:cNvPr id="3" name="Text Placeholder 2">
            <a:extLst>
              <a:ext uri="{FF2B5EF4-FFF2-40B4-BE49-F238E27FC236}">
                <a16:creationId xmlns:a16="http://schemas.microsoft.com/office/drawing/2014/main" id="{4413D0EA-C7B4-C541-9DF4-191A4A03F74C}"/>
              </a:ext>
            </a:extLst>
          </p:cNvPr>
          <p:cNvSpPr>
            <a:spLocks noGrp="1"/>
          </p:cNvSpPr>
          <p:nvPr>
            <p:ph type="body" idx="1"/>
          </p:nvPr>
        </p:nvSpPr>
        <p:spPr/>
        <p:txBody>
          <a:bodyPr/>
          <a:lstStyle/>
          <a:p>
            <a:r>
              <a:rPr lang="en-US" dirty="0"/>
              <a:t>May vary</a:t>
            </a:r>
          </a:p>
          <a:p>
            <a:pPr lvl="1"/>
            <a:r>
              <a:rPr lang="en-US" dirty="0"/>
              <a:t>Length</a:t>
            </a:r>
          </a:p>
          <a:p>
            <a:pPr lvl="1"/>
            <a:r>
              <a:rPr lang="en-US" dirty="0"/>
              <a:t>Order &amp; use of moves/steps</a:t>
            </a:r>
          </a:p>
          <a:p>
            <a:r>
              <a:rPr lang="en-US" dirty="0"/>
              <a:t>Always check similar types of articles in your target context</a:t>
            </a:r>
          </a:p>
          <a:p>
            <a:pPr lvl="1"/>
            <a:endParaRPr lang="en-US" dirty="0"/>
          </a:p>
        </p:txBody>
      </p:sp>
    </p:spTree>
    <p:custDataLst>
      <p:tags r:id="rId1"/>
    </p:custDataLst>
    <p:extLst>
      <p:ext uri="{BB962C8B-B14F-4D97-AF65-F5344CB8AC3E}">
        <p14:creationId xmlns:p14="http://schemas.microsoft.com/office/powerpoint/2010/main" val="4175136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BB31-91B8-7046-9B93-FE3BB41FAD4F}"/>
              </a:ext>
            </a:extLst>
          </p:cNvPr>
          <p:cNvSpPr>
            <a:spLocks noGrp="1"/>
          </p:cNvSpPr>
          <p:nvPr>
            <p:ph type="title"/>
          </p:nvPr>
        </p:nvSpPr>
        <p:spPr/>
        <p:txBody>
          <a:bodyPr/>
          <a:lstStyle/>
          <a:p>
            <a:r>
              <a:rPr lang="en-US" dirty="0"/>
              <a:t>Going Further- Self Study</a:t>
            </a:r>
          </a:p>
        </p:txBody>
      </p:sp>
      <p:sp>
        <p:nvSpPr>
          <p:cNvPr id="3" name="Text Placeholder 2">
            <a:extLst>
              <a:ext uri="{FF2B5EF4-FFF2-40B4-BE49-F238E27FC236}">
                <a16:creationId xmlns:a16="http://schemas.microsoft.com/office/drawing/2014/main" id="{B4FA3829-A82C-9743-9021-0DBDFE0C0EFD}"/>
              </a:ext>
            </a:extLst>
          </p:cNvPr>
          <p:cNvSpPr>
            <a:spLocks noGrp="1"/>
          </p:cNvSpPr>
          <p:nvPr>
            <p:ph type="body" idx="1"/>
          </p:nvPr>
        </p:nvSpPr>
        <p:spPr/>
        <p:txBody>
          <a:bodyPr/>
          <a:lstStyle/>
          <a:p>
            <a:r>
              <a:rPr lang="en-US" b="1" dirty="0"/>
              <a:t>Analyze an Article </a:t>
            </a:r>
          </a:p>
          <a:p>
            <a:endParaRPr lang="en-US" b="1" dirty="0"/>
          </a:p>
          <a:p>
            <a:r>
              <a:rPr lang="en-US" b="1" dirty="0"/>
              <a:t>Gather articles of a similar type from a Journal</a:t>
            </a:r>
          </a:p>
          <a:p>
            <a:pPr lvl="1"/>
            <a:r>
              <a:rPr lang="en-US" dirty="0"/>
              <a:t>How long are the intros?</a:t>
            </a:r>
          </a:p>
          <a:p>
            <a:pPr lvl="1"/>
            <a:r>
              <a:rPr lang="en-US" dirty="0"/>
              <a:t>Which moves &amp; steps do they use? In what order?</a:t>
            </a:r>
          </a:p>
          <a:p>
            <a:pPr lvl="1"/>
            <a:r>
              <a:rPr lang="en-US" dirty="0"/>
              <a:t>What language is used for each move?</a:t>
            </a:r>
          </a:p>
          <a:p>
            <a:pPr lvl="1"/>
            <a:r>
              <a:rPr lang="en-US" dirty="0"/>
              <a:t>What are the openers? How do they signal the issue and audience?</a:t>
            </a:r>
          </a:p>
        </p:txBody>
      </p:sp>
    </p:spTree>
    <p:extLst>
      <p:ext uri="{BB962C8B-B14F-4D97-AF65-F5344CB8AC3E}">
        <p14:creationId xmlns:p14="http://schemas.microsoft.com/office/powerpoint/2010/main" val="3012985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6"/>
</p:tagLst>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b" anchorCtr="0"/>
      <a:lstStyle>
        <a:defPPr algn="r">
          <a:defRPr b="1" dirty="0"/>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62163</TotalTime>
  <Words>8492</Words>
  <Application>Microsoft Macintosh PowerPoint</Application>
  <PresentationFormat>On-screen Show (16:9)</PresentationFormat>
  <Paragraphs>833</Paragraphs>
  <Slides>114</Slides>
  <Notes>62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114</vt:i4>
      </vt:variant>
    </vt:vector>
  </HeadingPairs>
  <TitlesOfParts>
    <vt:vector size="126" baseType="lpstr">
      <vt:lpstr>Abadi MT Condensed Light</vt:lpstr>
      <vt:lpstr>Adobe Caslon Pro</vt:lpstr>
      <vt:lpstr>Arial</vt:lpstr>
      <vt:lpstr>Bodoni</vt:lpstr>
      <vt:lpstr>Franklin Gothic</vt:lpstr>
      <vt:lpstr>Franklin Gothic Medium Cond</vt:lpstr>
      <vt:lpstr>Helvetica</vt:lpstr>
      <vt:lpstr>ITC Franklin Gothic Std Bk Cd</vt:lpstr>
      <vt:lpstr>Lato</vt:lpstr>
      <vt:lpstr>Raleway</vt:lpstr>
      <vt:lpstr>Times New Roman</vt:lpstr>
      <vt:lpstr>Swiss</vt:lpstr>
      <vt:lpstr>PowerPoint Presentation</vt:lpstr>
      <vt:lpstr>Focus</vt:lpstr>
      <vt:lpstr>Why Intros?</vt:lpstr>
      <vt:lpstr>Challenges with Intros</vt:lpstr>
      <vt:lpstr>Intro</vt:lpstr>
      <vt:lpstr>Intro as Funnel</vt:lpstr>
      <vt:lpstr>PowerPoint Presentation</vt:lpstr>
      <vt:lpstr>PowerPoint Presentation</vt:lpstr>
      <vt:lpstr>Think about the reader</vt:lpstr>
      <vt:lpstr>Think about the reader</vt:lpstr>
      <vt:lpstr>Think about the reader</vt:lpstr>
      <vt:lpstr>Think about the reader</vt:lpstr>
      <vt:lpstr>Start where the reader is at</vt:lpstr>
      <vt:lpstr>Frame your study as  addressing a problem  the audience is interested in</vt:lpstr>
      <vt:lpstr>Intro as Funnel</vt:lpstr>
      <vt:lpstr>Intro as Funnel</vt:lpstr>
      <vt:lpstr>Intro as Funnel</vt:lpstr>
      <vt:lpstr>PowerPoint Presentation</vt:lpstr>
      <vt:lpstr>PowerPoint Presentation</vt:lpstr>
      <vt:lpstr>PowerPoint Presentation</vt:lpstr>
      <vt:lpstr>PowerPoint Presentation</vt:lpstr>
      <vt:lpstr>PowerPoint Presentation</vt:lpstr>
      <vt:lpstr>PowerPoint Presentation</vt:lpstr>
      <vt:lpstr>Start where the audience is-  consider the journal</vt:lpstr>
      <vt:lpstr>Journal: Computer Aided Surgery</vt:lpstr>
      <vt:lpstr>Big Picture Ways of Looking at Intros</vt:lpstr>
      <vt:lpstr>Intro as Funnel</vt:lpstr>
      <vt:lpstr>Intro as Funnel</vt:lpstr>
      <vt:lpstr>Key Purposes in the Intro</vt:lpstr>
      <vt:lpstr>Break it Down:  Key purposes- Moves &amp; Steps</vt:lpstr>
      <vt:lpstr>Moves &amp; Steps</vt:lpstr>
      <vt:lpstr>Move 1:  Establishing a Territory (context/situation)</vt:lpstr>
      <vt:lpstr>Move 1- establish a territory</vt:lpstr>
      <vt:lpstr>Move 1- establish a territory</vt:lpstr>
      <vt:lpstr>PowerPoint Presentation</vt:lpstr>
      <vt:lpstr>PowerPoint Presentation</vt:lpstr>
      <vt:lpstr>PowerPoint Presentation</vt:lpstr>
      <vt:lpstr>Move 1- establish a territory</vt:lpstr>
      <vt:lpstr>PowerPoint Presentation</vt:lpstr>
      <vt:lpstr>Move 1- establish a territory</vt:lpstr>
      <vt:lpstr>PowerPoint Presentation</vt:lpstr>
      <vt:lpstr>Move 2:  Establishing a Niche (identify gap/problem)</vt:lpstr>
      <vt:lpstr>Move 2- establish a niche</vt:lpstr>
      <vt:lpstr>Move 2- establish a niche</vt:lpstr>
      <vt:lpstr>Language examples</vt:lpstr>
      <vt:lpstr>PowerPoint Presentation</vt:lpstr>
      <vt:lpstr>Move 2- establish a niche</vt:lpstr>
      <vt:lpstr>Language examples</vt:lpstr>
      <vt:lpstr>PowerPoint Presentation</vt:lpstr>
      <vt:lpstr>Move 2- establish a niche</vt:lpstr>
      <vt:lpstr>Move 3:  Occupy the Niche (solution)</vt:lpstr>
      <vt:lpstr>Move 3- Occupy the Niche</vt:lpstr>
      <vt:lpstr>Move 3- Occupy the Niche</vt:lpstr>
      <vt:lpstr>PowerPoint Presentation</vt:lpstr>
      <vt:lpstr>Present vs past tense</vt:lpstr>
      <vt:lpstr>Move 3- Occupy the Niche</vt:lpstr>
      <vt:lpstr>PowerPoint Presentation</vt:lpstr>
      <vt:lpstr>Move 3- Occupy the Niche</vt:lpstr>
      <vt:lpstr>Move 3- Occupy the Niche</vt:lpstr>
      <vt:lpstr>PowerPoint Presentation</vt:lpstr>
      <vt:lpstr>Move 3- Occupy the Niche</vt:lpstr>
      <vt:lpstr>PowerPoint Presentation</vt:lpstr>
      <vt:lpstr>Note- value added highlighted in CS</vt:lpstr>
      <vt:lpstr>Moves Overview </vt:lpstr>
      <vt:lpstr>Practice: Which move?  See pdf- move examples intros workshop</vt:lpstr>
      <vt:lpstr>Which Move? 1, 2, 3</vt:lpstr>
      <vt:lpstr>Which Move? 1, 2, 3</vt:lpstr>
      <vt:lpstr>Which Move? 1, 2, 3</vt:lpstr>
      <vt:lpstr>Which Move? 1, 2, 3</vt:lpstr>
      <vt:lpstr>Which Move? 1, 2, 3</vt:lpstr>
      <vt:lpstr>Which Move? 1, 2, 3</vt:lpstr>
      <vt:lpstr>Moves can &amp; often do cycle</vt:lpstr>
      <vt:lpstr>PowerPoint Presentation</vt:lpstr>
      <vt:lpstr>PowerPoint Presentation</vt:lpstr>
      <vt:lpstr>PowerPoint Presentation</vt:lpstr>
      <vt:lpstr>PowerPoint Presentation</vt:lpstr>
      <vt:lpstr>Other set ups</vt:lpstr>
      <vt:lpstr>Moves- suggested for CS</vt:lpstr>
      <vt:lpstr>PowerPoint Presentation</vt:lpstr>
      <vt:lpstr>Openers :  1st sent to paragraph</vt:lpstr>
      <vt:lpstr>Openers</vt:lpstr>
      <vt:lpstr>Openers</vt:lpstr>
      <vt:lpstr>PowerPoint Presentation</vt:lpstr>
      <vt:lpstr>The goal is not getting published The goal is getting cited </vt:lpstr>
      <vt:lpstr>Match your intro &amp; conclusion to deliver what you promise</vt:lpstr>
      <vt:lpstr>Consider the intro &amp; conclusion together</vt:lpstr>
      <vt:lpstr>Common issues</vt:lpstr>
      <vt:lpstr>Issues with openers</vt:lpstr>
      <vt:lpstr>Issue: Lack of direction</vt:lpstr>
      <vt:lpstr>Issue: offer solution before defining problem</vt:lpstr>
      <vt:lpstr>Issues in early versions</vt:lpstr>
      <vt:lpstr>How to solve it?</vt:lpstr>
      <vt:lpstr>Issue: not citing relevant literature</vt:lpstr>
      <vt:lpstr>Remember- Why Intros?</vt:lpstr>
      <vt:lpstr>Papers in a Subfield tend to cite similarly</vt:lpstr>
      <vt:lpstr>Issue: not citing relevant literature</vt:lpstr>
      <vt:lpstr>More to Consider</vt:lpstr>
      <vt:lpstr>Variation by Discipline &amp; Methods</vt:lpstr>
      <vt:lpstr>Going Further- Self Study</vt:lpstr>
      <vt:lpstr>What words to use?</vt:lpstr>
      <vt:lpstr>Academic Phrasebank</vt:lpstr>
      <vt:lpstr>Academic Phrasebank</vt:lpstr>
      <vt:lpstr>Resources to Help</vt:lpstr>
      <vt:lpstr>Writing in Boxes - https://jphmpdirect.com/elearning-module/ </vt:lpstr>
      <vt:lpstr>Intros</vt:lpstr>
      <vt:lpstr>PowerPoint Presentation</vt:lpstr>
      <vt:lpstr>PowerPoint Presentation</vt:lpstr>
      <vt:lpstr>PowerPoint Presentation</vt:lpstr>
      <vt:lpstr>Intros Resources</vt:lpstr>
      <vt:lpstr>MIT CommKit: Introductions by area</vt:lpstr>
      <vt:lpstr>Lit Review resources</vt:lpstr>
      <vt:lpstr>Whole Article Resources</vt:lpstr>
      <vt:lpstr>AntConc (free software)</vt:lpstr>
      <vt:lpstr>AntConc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consultants</dc:title>
  <cp:lastModifiedBy>Cunningham, Kelly J. (kjc5z)</cp:lastModifiedBy>
  <cp:revision>294</cp:revision>
  <cp:lastPrinted>2021-09-28T15:37:35Z</cp:lastPrinted>
  <dcterms:modified xsi:type="dcterms:W3CDTF">2022-07-29T20:44:00Z</dcterms:modified>
</cp:coreProperties>
</file>