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1"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92" r:id="rId19"/>
    <p:sldId id="291" r:id="rId20"/>
    <p:sldId id="290" r:id="rId21"/>
    <p:sldId id="289" r:id="rId22"/>
    <p:sldId id="288" r:id="rId23"/>
    <p:sldId id="287" r:id="rId24"/>
    <p:sldId id="286" r:id="rId25"/>
    <p:sldId id="285" r:id="rId26"/>
    <p:sldId id="284" r:id="rId27"/>
    <p:sldId id="283" r:id="rId28"/>
    <p:sldId id="282" r:id="rId29"/>
    <p:sldId id="281" r:id="rId30"/>
    <p:sldId id="280" r:id="rId31"/>
    <p:sldId id="279" r:id="rId32"/>
    <p:sldId id="278" r:id="rId33"/>
    <p:sldId id="277" r:id="rId34"/>
    <p:sldId id="274" r:id="rId35"/>
    <p:sldId id="275" r:id="rId36"/>
  </p:sldIdLst>
  <p:sldSz cx="9144000" cy="5143500" type="screen16x9"/>
  <p:notesSz cx="6858000" cy="9144000"/>
  <p:embeddedFontLst>
    <p:embeddedFont>
      <p:font typeface="Arial Narrow" panose="020B0604020202020204" pitchFamily="3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Trebuchet MS" panose="020B070302020209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8054" autoAdjust="0"/>
  </p:normalViewPr>
  <p:slideViewPr>
    <p:cSldViewPr snapToGrid="0">
      <p:cViewPr varScale="1">
        <p:scale>
          <a:sx n="109" d="100"/>
          <a:sy n="109" d="100"/>
        </p:scale>
        <p:origin x="2112"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Google Shape;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 name="Google Shape;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f5e172df2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f5e172df23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40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Overview</a:t>
            </a:r>
            <a:endParaRPr sz="1200">
              <a:solidFill>
                <a:schemeClr val="dk1"/>
              </a:solidFill>
              <a:latin typeface="Trebuchet MS"/>
              <a:ea typeface="Trebuchet MS"/>
              <a:cs typeface="Trebuchet MS"/>
              <a:sym typeface="Trebuchet MS"/>
            </a:endParaRPr>
          </a:p>
          <a:p>
            <a:pPr marL="0" lvl="0" indent="0" algn="l" rtl="0">
              <a:spcBef>
                <a:spcPts val="40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Leading Practices and Approaches</a:t>
            </a:r>
            <a:endParaRPr sz="1200">
              <a:solidFill>
                <a:schemeClr val="dk1"/>
              </a:solidFill>
              <a:latin typeface="Trebuchet MS"/>
              <a:ea typeface="Trebuchet MS"/>
              <a:cs typeface="Trebuchet MS"/>
              <a:sym typeface="Trebuchet MS"/>
            </a:endParaRPr>
          </a:p>
          <a:p>
            <a:pPr marL="0" lvl="0" indent="0" algn="l" rtl="0">
              <a:spcBef>
                <a:spcPts val="40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	Focus on rural Virginia programs, organizations</a:t>
            </a:r>
            <a:endParaRPr sz="1200">
              <a:solidFill>
                <a:schemeClr val="dk1"/>
              </a:solidFill>
              <a:latin typeface="Trebuchet MS"/>
              <a:ea typeface="Trebuchet MS"/>
              <a:cs typeface="Trebuchet MS"/>
              <a:sym typeface="Trebuchet MS"/>
            </a:endParaRPr>
          </a:p>
          <a:p>
            <a:pPr marL="0" lvl="0" indent="0" algn="l" rtl="0">
              <a:spcBef>
                <a:spcPts val="40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	Leading national programs, organizations </a:t>
            </a:r>
            <a:endParaRPr sz="1200">
              <a:solidFill>
                <a:schemeClr val="dk1"/>
              </a:solidFill>
              <a:latin typeface="Trebuchet MS"/>
              <a:ea typeface="Trebuchet MS"/>
              <a:cs typeface="Trebuchet MS"/>
              <a:sym typeface="Trebuchet MS"/>
            </a:endParaRPr>
          </a:p>
          <a:p>
            <a:pPr marL="0" lvl="0" indent="0" algn="l" rtl="0">
              <a:spcBef>
                <a:spcPts val="40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Need Addressed</a:t>
            </a:r>
            <a:endParaRPr sz="1200">
              <a:solidFill>
                <a:schemeClr val="dk1"/>
              </a:solidFill>
              <a:latin typeface="Trebuchet MS"/>
              <a:ea typeface="Trebuchet MS"/>
              <a:cs typeface="Trebuchet MS"/>
              <a:sym typeface="Trebuchet MS"/>
            </a:endParaRPr>
          </a:p>
          <a:p>
            <a:pPr marL="0" lvl="0" indent="0" algn="l" rtl="0">
              <a:spcBef>
                <a:spcPts val="40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Approach</a:t>
            </a:r>
            <a:endParaRPr sz="1200">
              <a:solidFill>
                <a:schemeClr val="dk1"/>
              </a:solidFill>
              <a:latin typeface="Trebuchet MS"/>
              <a:ea typeface="Trebuchet MS"/>
              <a:cs typeface="Trebuchet MS"/>
              <a:sym typeface="Trebuchet MS"/>
            </a:endParaRPr>
          </a:p>
          <a:p>
            <a:pPr marL="0" lvl="0" indent="0" algn="l" rtl="0">
              <a:spcBef>
                <a:spcPts val="40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Outcome</a:t>
            </a:r>
            <a:endParaRPr sz="1200">
              <a:solidFill>
                <a:schemeClr val="dk1"/>
              </a:solidFill>
              <a:latin typeface="Trebuchet MS"/>
              <a:ea typeface="Trebuchet MS"/>
              <a:cs typeface="Trebuchet MS"/>
              <a:sym typeface="Trebuchet MS"/>
            </a:endParaRPr>
          </a:p>
          <a:p>
            <a:pPr marL="0" lvl="0" indent="0" algn="l" rtl="0">
              <a:spcBef>
                <a:spcPts val="40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Opportunities for Growth</a:t>
            </a:r>
            <a:endParaRPr sz="1200">
              <a:solidFill>
                <a:schemeClr val="dk1"/>
              </a:solidFill>
              <a:latin typeface="Trebuchet MS"/>
              <a:ea typeface="Trebuchet MS"/>
              <a:cs typeface="Trebuchet MS"/>
              <a:sym typeface="Trebuchet MS"/>
            </a:endParaRPr>
          </a:p>
          <a:p>
            <a:pPr marL="0" lvl="0" indent="0" algn="l" rtl="0">
              <a:spcBef>
                <a:spcPts val="40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	Funding suggestion</a:t>
            </a:r>
            <a:endParaRPr sz="1200">
              <a:solidFill>
                <a:schemeClr val="dk1"/>
              </a:solidFill>
              <a:latin typeface="Trebuchet MS"/>
              <a:ea typeface="Trebuchet MS"/>
              <a:cs typeface="Trebuchet MS"/>
              <a:sym typeface="Trebuchet MS"/>
            </a:endParaRPr>
          </a:p>
          <a:p>
            <a:pPr marL="0" lvl="0" indent="0" algn="l" rtl="0">
              <a:spcBef>
                <a:spcPts val="40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Policy Recommendation</a:t>
            </a:r>
            <a:endParaRPr sz="1200">
              <a:solidFill>
                <a:schemeClr val="dk1"/>
              </a:solidFill>
              <a:latin typeface="Trebuchet MS"/>
              <a:ea typeface="Trebuchet MS"/>
              <a:cs typeface="Trebuchet MS"/>
              <a:sym typeface="Trebuchet MS"/>
            </a:endParaRPr>
          </a:p>
          <a:p>
            <a:pPr marL="0" lvl="0" indent="0" algn="l" rtl="0">
              <a:spcBef>
                <a:spcPts val="400"/>
              </a:spcBef>
              <a:spcAft>
                <a:spcPts val="0"/>
              </a:spcAft>
              <a:buClr>
                <a:schemeClr val="dk1"/>
              </a:buClr>
              <a:buSzPts val="1100"/>
              <a:buFont typeface="Arial"/>
              <a:buNone/>
            </a:pPr>
            <a:r>
              <a:rPr lang="en" sz="1200">
                <a:solidFill>
                  <a:schemeClr val="dk1"/>
                </a:solidFill>
                <a:latin typeface="Trebuchet MS"/>
                <a:ea typeface="Trebuchet MS"/>
                <a:cs typeface="Trebuchet MS"/>
                <a:sym typeface="Trebuchet MS"/>
              </a:rPr>
              <a:t>Program activity</a:t>
            </a:r>
            <a:endParaRPr sz="1200">
              <a:solidFill>
                <a:schemeClr val="dk1"/>
              </a:solidFill>
              <a:latin typeface="Trebuchet MS"/>
              <a:ea typeface="Trebuchet MS"/>
              <a:cs typeface="Trebuchet MS"/>
              <a:sym typeface="Trebuchet M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f3394621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f3394621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latin typeface="Trebuchet MS"/>
                <a:ea typeface="Trebuchet MS"/>
                <a:cs typeface="Trebuchet MS"/>
                <a:sym typeface="Trebuchet MS"/>
              </a:rPr>
              <a:t>In the plan we showcase the various types of rural classifications and definitions. </a:t>
            </a:r>
            <a:endParaRPr sz="1200">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sz="1200">
                <a:latin typeface="Trebuchet MS"/>
                <a:ea typeface="Trebuchet MS"/>
                <a:cs typeface="Trebuchet MS"/>
                <a:sym typeface="Trebuchet MS"/>
              </a:rPr>
              <a:t>Urbanization Perceptions Small Area Index</a:t>
            </a:r>
            <a:endParaRPr sz="1200">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sz="1200">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sz="1200">
                <a:latin typeface="Trebuchet MS"/>
                <a:ea typeface="Trebuchet MS"/>
                <a:cs typeface="Trebuchet MS"/>
                <a:sym typeface="Trebuchet MS"/>
              </a:rPr>
              <a:t>Rural-Urban continuum codes</a:t>
            </a:r>
            <a:endParaRPr sz="1200">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sz="1200">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sz="1200">
                <a:latin typeface="Trebuchet MS"/>
                <a:ea typeface="Trebuchet MS"/>
                <a:cs typeface="Trebuchet MS"/>
                <a:sym typeface="Trebuchet MS"/>
              </a:rPr>
              <a:t>Definitions historically have been tied to funding streams </a:t>
            </a:r>
            <a:endParaRPr sz="1200">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sz="1200">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sz="1200">
                <a:latin typeface="Trebuchet MS"/>
                <a:ea typeface="Trebuchet MS"/>
                <a:cs typeface="Trebuchet MS"/>
                <a:sym typeface="Trebuchet MS"/>
              </a:rPr>
              <a:t>Rural Virginia is diverse in geography, demographics, and cultural identity </a:t>
            </a:r>
            <a:endParaRPr sz="1200">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sz="1200">
                <a:latin typeface="Trebuchet MS"/>
                <a:ea typeface="Trebuchet MS"/>
                <a:cs typeface="Trebuchet MS"/>
                <a:sym typeface="Trebuchet MS"/>
              </a:rPr>
              <a:t>Definitions vary based on the lens (economic, statistical classifications, funding opportunities)</a:t>
            </a:r>
            <a:endParaRPr sz="1200">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sz="1200">
                <a:latin typeface="Trebuchet MS"/>
                <a:ea typeface="Trebuchet MS"/>
                <a:cs typeface="Trebuchet MS"/>
                <a:sym typeface="Trebuchet MS"/>
              </a:rPr>
              <a:t>Rurality exists within the shadows of urban cores and suburban areas</a:t>
            </a:r>
            <a:endParaRPr sz="1200">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sz="1200">
                <a:latin typeface="Trebuchet MS"/>
                <a:ea typeface="Trebuchet MS"/>
                <a:cs typeface="Trebuchet MS"/>
                <a:sym typeface="Trebuchet MS"/>
              </a:rPr>
              <a:t>Vary from hundreds of miles to less than a few miles </a:t>
            </a:r>
            <a:endParaRPr sz="1200">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sz="1200">
                <a:latin typeface="Trebuchet MS"/>
                <a:ea typeface="Trebuchet MS"/>
                <a:cs typeface="Trebuchet MS"/>
                <a:sym typeface="Trebuchet MS"/>
              </a:rPr>
              <a:t>The most common reason for the difference includes accessibility to the amenities of a metro area, such as airports, shopping centers, and cultural opportunities. </a:t>
            </a:r>
            <a:endParaRPr sz="1200">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sz="1200">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sz="1200">
                <a:latin typeface="Trebuchet MS"/>
                <a:ea typeface="Trebuchet MS"/>
                <a:cs typeface="Trebuchet MS"/>
                <a:sym typeface="Trebuchet MS"/>
              </a:rPr>
              <a:t>American Housing Survey (2017) asked respondents whether they thought they lived in urban, suburban, or rural areas. </a:t>
            </a:r>
            <a:endParaRPr sz="1200">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sz="1200">
                <a:latin typeface="Trebuchet MS"/>
                <a:ea typeface="Trebuchet MS"/>
                <a:cs typeface="Trebuchet MS"/>
                <a:sym typeface="Trebuchet MS"/>
              </a:rPr>
              <a:t>When examined through this lens, it turns out that most of Virginia is rural. Indeed, of the people surveyed people living in communities covering 88% of the state consider those communities rural. Despite occupying such a large area, however, only 26% of Virginians live in these communities. By contrast, nearly three quarters of Virginians live in neighborhoods that residents believe are urban or suburban, covering just 12% of Virginia’s land.</a:t>
            </a:r>
            <a:endParaRPr sz="1200">
              <a:latin typeface="Trebuchet MS"/>
              <a:ea typeface="Trebuchet MS"/>
              <a:cs typeface="Trebuchet MS"/>
              <a:sym typeface="Trebuchet M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f5e172df23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f5e172df23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Trebuchet MS"/>
              <a:ea typeface="Trebuchet MS"/>
              <a:cs typeface="Trebuchet MS"/>
              <a:sym typeface="Trebuchet M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fa1540033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fa1540033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a:solidFill>
                  <a:srgbClr val="0B5394"/>
                </a:solidFill>
                <a:latin typeface="Trebuchet MS"/>
                <a:ea typeface="Trebuchet MS"/>
                <a:cs typeface="Trebuchet MS"/>
                <a:sym typeface="Trebuchet MS"/>
              </a:rPr>
              <a:t>Opportunities for Growth</a:t>
            </a:r>
            <a:endParaRPr sz="1300" b="1">
              <a:solidFill>
                <a:srgbClr val="0B5394"/>
              </a:solidFill>
              <a:latin typeface="Trebuchet MS"/>
              <a:ea typeface="Trebuchet MS"/>
              <a:cs typeface="Trebuchet MS"/>
              <a:sym typeface="Trebuchet MS"/>
            </a:endParaRPr>
          </a:p>
          <a:p>
            <a:pPr marL="457200" lvl="0" indent="-304800" algn="l" rtl="0">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Promote literacy during early childhood by regularly providing books (recreational and educational) to children.</a:t>
            </a:r>
            <a:endParaRPr sz="1200">
              <a:solidFill>
                <a:schemeClr val="dk1"/>
              </a:solidFill>
              <a:latin typeface="Trebuchet MS"/>
              <a:ea typeface="Trebuchet MS"/>
              <a:cs typeface="Trebuchet MS"/>
              <a:sym typeface="Trebuchet MS"/>
            </a:endParaRPr>
          </a:p>
          <a:p>
            <a:pPr marL="457200" lvl="0" indent="-304800" algn="l" rtl="0">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Ensure access to broadband and invest in current technology to provide equitable access to education. </a:t>
            </a:r>
            <a:endParaRPr sz="1200">
              <a:solidFill>
                <a:schemeClr val="dk1"/>
              </a:solidFill>
              <a:latin typeface="Trebuchet MS"/>
              <a:ea typeface="Trebuchet MS"/>
              <a:cs typeface="Trebuchet MS"/>
              <a:sym typeface="Trebuchet MS"/>
            </a:endParaRPr>
          </a:p>
          <a:p>
            <a:pPr marL="457200" lvl="0" indent="-304800" algn="l" rtl="0">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Invest in pipeline educational programs that begin during middle school and provide students with hands-on exposure to a variety of trades and careers.</a:t>
            </a:r>
            <a:endParaRPr sz="1200">
              <a:solidFill>
                <a:schemeClr val="dk1"/>
              </a:solidFill>
              <a:latin typeface="Trebuchet MS"/>
              <a:ea typeface="Trebuchet MS"/>
              <a:cs typeface="Trebuchet MS"/>
              <a:sym typeface="Trebuchet MS"/>
            </a:endParaRPr>
          </a:p>
          <a:p>
            <a:pPr marL="457200" lvl="0" indent="-304800" algn="l" rtl="0">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Ensure and expand opportunities to combine college preparatory academics with technical training and workplace experience.</a:t>
            </a:r>
            <a:endParaRPr sz="1200">
              <a:solidFill>
                <a:schemeClr val="dk1"/>
              </a:solidFill>
              <a:latin typeface="Trebuchet MS"/>
              <a:ea typeface="Trebuchet MS"/>
              <a:cs typeface="Trebuchet MS"/>
              <a:sym typeface="Trebuchet MS"/>
            </a:endParaRPr>
          </a:p>
          <a:p>
            <a:pPr marL="457200" lvl="0" indent="-304800" algn="l" rtl="0">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Ensure that supporting students with learning differences is a priority. Provide regular, up-to-date information and resources to teachers on how best to support their students with learning differences and instruction on how to implement personalized education plans. </a:t>
            </a:r>
            <a:endParaRPr sz="1200">
              <a:solidFill>
                <a:schemeClr val="dk1"/>
              </a:solidFill>
              <a:latin typeface="Trebuchet MS"/>
              <a:ea typeface="Trebuchet MS"/>
              <a:cs typeface="Trebuchet MS"/>
              <a:sym typeface="Trebuchet MS"/>
            </a:endParaRPr>
          </a:p>
          <a:p>
            <a:pPr marL="457200" lvl="0" indent="-304800" algn="l" rtl="0">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Promote new and expand current after school programs and clubs like scouting, 4-H and Trail Life for students to gain exposure to a variety of experiences and learning opportunities.</a:t>
            </a:r>
            <a:endParaRPr sz="1200">
              <a:latin typeface="Trebuchet MS"/>
              <a:ea typeface="Trebuchet MS"/>
              <a:cs typeface="Trebuchet MS"/>
              <a:sym typeface="Trebuchet M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f5e172df23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f5e172df2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Trebuchet MS"/>
                <a:ea typeface="Trebuchet MS"/>
                <a:cs typeface="Trebuchet MS"/>
                <a:sym typeface="Trebuchet MS"/>
              </a:rPr>
              <a:t>The Rural Virginia Initiative (RVI) originated as a result of legislation passed in the Spring of 2018 that tasked the University of Virginia with leading a conversation on the challenges faced by residents of rural Virginia and to prepare a white paper that recommended possible solutions. Following these initial recommendations, the University of Virginia, Virginia Tech, UVA-Wise, and Virginia State University convened a broad group of stakeholders from academia, government and the private sector to continue the dialogue. The Healthcare and Community Well-being Working Group sought to address health disparities in rural Virginia. The group collaborated with the Virginia State Office of Rural Health to develop a toolkit of community and academic resources to be deployed as part of the State Rural Health Plan Update. The toolkit contains resources that are respective to each of the topic areas presented in the plan (e.g., food security, housing) and the toolkit is accessible online at the VA-SORH website. </a:t>
            </a:r>
            <a:endParaRPr sz="1200" dirty="0">
              <a:solidFill>
                <a:schemeClr val="dk1"/>
              </a:solidFill>
              <a:latin typeface="Trebuchet MS"/>
              <a:ea typeface="Trebuchet MS"/>
              <a:cs typeface="Trebuchet MS"/>
              <a:sym typeface="Trebuchet M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f7ceec003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f7ceec003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None/>
            </a:pPr>
            <a:r>
              <a:rPr lang="en" sz="1200">
                <a:solidFill>
                  <a:schemeClr val="dk1"/>
                </a:solidFill>
                <a:latin typeface="Trebuchet MS"/>
                <a:ea typeface="Trebuchet MS"/>
                <a:cs typeface="Trebuchet MS"/>
                <a:sym typeface="Trebuchet MS"/>
              </a:rPr>
              <a:t>The VA-SORH has chosen seven priority areas and respective metrics to study and monitor longitudinally. In partnership with the University of Virginia Biocomplexity Institute, trends of these metrics will be visualized in a public-facing, interactive dashboard which will be accessible to our partners, stakeholders, policy-makers and the public on the VA-SORH website. These metrics aim to provide a comprehensive evaluation of the overall health and well-being of Virginia’s rural communities.</a:t>
            </a:r>
            <a:endParaRPr sz="1200">
              <a:solidFill>
                <a:schemeClr val="dk1"/>
              </a:solidFill>
              <a:latin typeface="Trebuchet MS"/>
              <a:ea typeface="Trebuchet MS"/>
              <a:cs typeface="Trebuchet MS"/>
              <a:sym typeface="Trebuchet MS"/>
            </a:endParaRPr>
          </a:p>
          <a:p>
            <a:pPr marL="0" lvl="0" indent="0" algn="l" rtl="0">
              <a:lnSpc>
                <a:spcPct val="115000"/>
              </a:lnSpc>
              <a:spcBef>
                <a:spcPts val="1200"/>
              </a:spcBef>
              <a:spcAft>
                <a:spcPts val="1200"/>
              </a:spcAft>
              <a:buClr>
                <a:schemeClr val="dk1"/>
              </a:buClr>
              <a:buSzPts val="1100"/>
              <a:buFont typeface="Arial"/>
              <a:buNone/>
            </a:pPr>
            <a:r>
              <a:rPr lang="en" sz="1200">
                <a:solidFill>
                  <a:schemeClr val="dk1"/>
                </a:solidFill>
                <a:latin typeface="Trebuchet MS"/>
                <a:ea typeface="Trebuchet MS"/>
                <a:cs typeface="Trebuchet MS"/>
                <a:sym typeface="Trebuchet MS"/>
              </a:rPr>
              <a:t>The State Office of Rural Health team is committed to continuing its work showcasing Virginia’s rural communities, providing technical assistance and resources. A portion of this work will be to measure the impact of this plan and to benefit from continuous community feedback. </a:t>
            </a:r>
            <a:endParaRPr sz="1200">
              <a:latin typeface="Trebuchet MS"/>
              <a:ea typeface="Trebuchet MS"/>
              <a:cs typeface="Trebuchet MS"/>
              <a:sym typeface="Trebuchet M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5e172df2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5e172df2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f3977bc3ce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f3977bc3c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5e172df2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5e172df2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4747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5e172df2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5e172df2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2198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gf5e172df2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 name="Google Shape;32;gf5e172df2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5e172df2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5e172df2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2957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5e172df2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5e172df2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0939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5e172df2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5e172df2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276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5e172df2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5e172df2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3663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5e172df2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5e172df2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0229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5e172df2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5e172df2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8732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5e172df2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5e172df2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4914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5e172df2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5e172df2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9350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5e172df2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5e172df2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8690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5e172df2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5e172df2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2400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gf5e172df2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 name="Google Shape;40;gf5e172df2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5e172df2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5e172df2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876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5e172df2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5e172df2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3537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5e172df2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5e172df2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70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5e172df23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5e172df2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3975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f5e172df23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f5e172df2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f5e172df23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f5e172df2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f5e172df2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gf5e172df2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404040"/>
                </a:solidFill>
                <a:highlight>
                  <a:srgbClr val="FFFFFF"/>
                </a:highlight>
              </a:rPr>
              <a:t>The Virginia State Office of Rural Health (VA-SORH) was established in 1991 to create, fund and support quality and sustainable rural healthcare infrastructure.  VA-SORH is a designated, federally funded office by the Health Resources and Services Administration (HRSA) Federal Office of Rural Health Policy (FORHP). </a:t>
            </a:r>
            <a:endParaRPr sz="1200">
              <a:solidFill>
                <a:srgbClr val="404040"/>
              </a:solidFill>
              <a:highlight>
                <a:srgbClr val="FFFFFF"/>
              </a:highlight>
            </a:endParaRPr>
          </a:p>
          <a:p>
            <a:pPr marL="0" lvl="0" indent="0" algn="l" rtl="0">
              <a:spcBef>
                <a:spcPts val="0"/>
              </a:spcBef>
              <a:spcAft>
                <a:spcPts val="0"/>
              </a:spcAft>
              <a:buNone/>
            </a:pPr>
            <a:r>
              <a:rPr lang="en" sz="1200">
                <a:solidFill>
                  <a:srgbClr val="404040"/>
                </a:solidFill>
                <a:highlight>
                  <a:srgbClr val="FFFFFF"/>
                </a:highlight>
              </a:rPr>
              <a:t>The purpose and mission of VA-SORH is to address and rectify health disparities affecting the rural residents of the Commonwealth of Virginia.  </a:t>
            </a:r>
            <a:endParaRPr sz="1200">
              <a:solidFill>
                <a:srgbClr val="404040"/>
              </a:solidFill>
              <a:highlight>
                <a:srgbClr val="FFFFFF"/>
              </a:highlight>
            </a:endParaRPr>
          </a:p>
          <a:p>
            <a:pPr marL="0" lvl="0" indent="0" algn="l" rtl="0">
              <a:spcBef>
                <a:spcPts val="0"/>
              </a:spcBef>
              <a:spcAft>
                <a:spcPts val="0"/>
              </a:spcAft>
              <a:buNone/>
            </a:pPr>
            <a:r>
              <a:rPr lang="en" sz="1200">
                <a:solidFill>
                  <a:srgbClr val="404040"/>
                </a:solidFill>
                <a:highlight>
                  <a:srgbClr val="FFFFFF"/>
                </a:highlight>
              </a:rPr>
              <a:t>For nearly 30 years, VA-SORH has provided funding that connects small rural communities with state and federal resources with the goal of developing long-term solutions to address the root causes of rural health disparities.</a:t>
            </a:r>
            <a:endParaRPr sz="1200">
              <a:solidFill>
                <a:srgbClr val="404040"/>
              </a:solidFill>
              <a:highlight>
                <a:srgbClr val="FFFFFF"/>
              </a:highlight>
            </a:endParaRPr>
          </a:p>
          <a:p>
            <a:pPr marL="0" lvl="0" indent="0" algn="l" rtl="0">
              <a:spcBef>
                <a:spcPts val="0"/>
              </a:spcBef>
              <a:spcAft>
                <a:spcPts val="0"/>
              </a:spcAft>
              <a:buNone/>
            </a:pPr>
            <a:endParaRPr sz="1200">
              <a:solidFill>
                <a:srgbClr val="404040"/>
              </a:solidFill>
              <a:highlight>
                <a:srgbClr val="FFFFFF"/>
              </a:highlight>
            </a:endParaRPr>
          </a:p>
          <a:p>
            <a:pPr marL="0" lvl="0" indent="0" algn="l" rtl="0">
              <a:spcBef>
                <a:spcPts val="0"/>
              </a:spcBef>
              <a:spcAft>
                <a:spcPts val="0"/>
              </a:spcAft>
              <a:buNone/>
            </a:pPr>
            <a:r>
              <a:rPr lang="en" sz="1200">
                <a:solidFill>
                  <a:srgbClr val="404040"/>
                </a:solidFill>
                <a:highlight>
                  <a:srgbClr val="FFFFFF"/>
                </a:highlight>
              </a:rPr>
              <a:t>VA-SORH is dedicated to:</a:t>
            </a:r>
            <a:endParaRPr sz="1200">
              <a:solidFill>
                <a:srgbClr val="404040"/>
              </a:solidFill>
              <a:highlight>
                <a:srgbClr val="FFFFFF"/>
              </a:highlight>
            </a:endParaRPr>
          </a:p>
          <a:p>
            <a:pPr marL="0" lvl="0" indent="0" algn="l" rtl="0">
              <a:spcBef>
                <a:spcPts val="0"/>
              </a:spcBef>
              <a:spcAft>
                <a:spcPts val="0"/>
              </a:spcAft>
              <a:buNone/>
            </a:pPr>
            <a:r>
              <a:rPr lang="en" sz="1200">
                <a:solidFill>
                  <a:srgbClr val="404040"/>
                </a:solidFill>
                <a:highlight>
                  <a:srgbClr val="FFFFFF"/>
                </a:highlight>
              </a:rPr>
              <a:t>Fostering collaboration and leveraging resources across and within various levels of government, communities, and non-profit organizations</a:t>
            </a:r>
            <a:endParaRPr sz="1200">
              <a:solidFill>
                <a:srgbClr val="404040"/>
              </a:solidFill>
              <a:highlight>
                <a:srgbClr val="FFFFFF"/>
              </a:highlight>
            </a:endParaRPr>
          </a:p>
          <a:p>
            <a:pPr marL="0" lvl="0" indent="0" algn="l" rtl="0">
              <a:spcBef>
                <a:spcPts val="0"/>
              </a:spcBef>
              <a:spcAft>
                <a:spcPts val="0"/>
              </a:spcAft>
              <a:buNone/>
            </a:pPr>
            <a:r>
              <a:rPr lang="en" sz="1200">
                <a:solidFill>
                  <a:srgbClr val="404040"/>
                </a:solidFill>
                <a:highlight>
                  <a:srgbClr val="FFFFFF"/>
                </a:highlight>
              </a:rPr>
              <a:t>Collecting and disseminating information to stakeholders</a:t>
            </a:r>
            <a:endParaRPr sz="1200">
              <a:solidFill>
                <a:srgbClr val="404040"/>
              </a:solidFill>
              <a:highlight>
                <a:srgbClr val="FFFFFF"/>
              </a:highlight>
            </a:endParaRPr>
          </a:p>
          <a:p>
            <a:pPr marL="0" lvl="0" indent="0" algn="l" rtl="0">
              <a:spcBef>
                <a:spcPts val="0"/>
              </a:spcBef>
              <a:spcAft>
                <a:spcPts val="0"/>
              </a:spcAft>
              <a:buNone/>
            </a:pPr>
            <a:r>
              <a:rPr lang="en" sz="1200">
                <a:solidFill>
                  <a:srgbClr val="404040"/>
                </a:solidFill>
                <a:highlight>
                  <a:srgbClr val="FFFFFF"/>
                </a:highlight>
              </a:rPr>
              <a:t>Providing technical assistance</a:t>
            </a:r>
            <a:endParaRPr sz="1200">
              <a:solidFill>
                <a:srgbClr val="404040"/>
              </a:solidFill>
              <a:highlight>
                <a:srgbClr val="FFFFFF"/>
              </a:highlight>
            </a:endParaRPr>
          </a:p>
          <a:p>
            <a:pPr marL="0" lvl="0" indent="0" algn="l" rtl="0">
              <a:spcBef>
                <a:spcPts val="0"/>
              </a:spcBef>
              <a:spcAft>
                <a:spcPts val="0"/>
              </a:spcAft>
              <a:buNone/>
            </a:pPr>
            <a:r>
              <a:rPr lang="en" sz="1200">
                <a:solidFill>
                  <a:srgbClr val="404040"/>
                </a:solidFill>
                <a:highlight>
                  <a:srgbClr val="FFFFFF"/>
                </a:highlight>
              </a:rPr>
              <a:t>Assisting the coordination of rural health interests statewide through assessment and planning efforts</a:t>
            </a:r>
            <a:endParaRPr sz="1200">
              <a:solidFill>
                <a:srgbClr val="404040"/>
              </a:solidFill>
              <a:highlight>
                <a:srgbClr val="FFFFFF"/>
              </a:highlight>
            </a:endParaRPr>
          </a:p>
          <a:p>
            <a:pPr marL="0" lvl="0" indent="0" algn="l" rtl="0">
              <a:spcBef>
                <a:spcPts val="0"/>
              </a:spcBef>
              <a:spcAft>
                <a:spcPts val="0"/>
              </a:spcAft>
              <a:buNone/>
            </a:pPr>
            <a:r>
              <a:rPr lang="en" sz="1200">
                <a:solidFill>
                  <a:srgbClr val="404040"/>
                </a:solidFill>
                <a:highlight>
                  <a:srgbClr val="FFFFFF"/>
                </a:highlight>
              </a:rPr>
              <a:t>Supporting efforts to improve recruitment and retention of health professionals in rural and medically underserved areas</a:t>
            </a:r>
            <a:endParaRPr sz="1200">
              <a:solidFill>
                <a:srgbClr val="404040"/>
              </a:solidFill>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f3977bc3c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f3977bc3c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404040"/>
                </a:solidFill>
                <a:highlight>
                  <a:srgbClr val="FFFFFF"/>
                </a:highlight>
              </a:rPr>
              <a:t>Virginia State Office of Rural Health accomplishes its mission through several rural health programs:</a:t>
            </a:r>
            <a:endParaRPr sz="1200" dirty="0">
              <a:solidFill>
                <a:srgbClr val="404040"/>
              </a:solidFill>
              <a:highlight>
                <a:srgbClr val="FFFFFF"/>
              </a:highlight>
            </a:endParaRPr>
          </a:p>
          <a:p>
            <a:pPr marL="0" lvl="0" indent="0" algn="l" rtl="0">
              <a:spcBef>
                <a:spcPts val="0"/>
              </a:spcBef>
              <a:spcAft>
                <a:spcPts val="0"/>
              </a:spcAft>
              <a:buNone/>
            </a:pPr>
            <a:endParaRPr sz="1200" dirty="0">
              <a:solidFill>
                <a:srgbClr val="404040"/>
              </a:solidFill>
              <a:highlight>
                <a:srgbClr val="FFFFFF"/>
              </a:highlight>
            </a:endParaRPr>
          </a:p>
          <a:p>
            <a:pPr marL="0" lvl="0" indent="0" algn="l" rtl="0">
              <a:spcBef>
                <a:spcPts val="0"/>
              </a:spcBef>
              <a:spcAft>
                <a:spcPts val="0"/>
              </a:spcAft>
              <a:buNone/>
            </a:pPr>
            <a:r>
              <a:rPr lang="en" sz="1200" dirty="0">
                <a:solidFill>
                  <a:srgbClr val="404040"/>
                </a:solidFill>
                <a:highlight>
                  <a:srgbClr val="FFFFFF"/>
                </a:highlight>
              </a:rPr>
              <a:t>VA-SORH Innovative Rural Programming Awards</a:t>
            </a:r>
            <a:endParaRPr sz="1200" dirty="0">
              <a:solidFill>
                <a:srgbClr val="404040"/>
              </a:solidFill>
              <a:highlight>
                <a:srgbClr val="FFFFFF"/>
              </a:highlight>
            </a:endParaRPr>
          </a:p>
          <a:p>
            <a:pPr marL="457200" lvl="0" indent="0" algn="l" rtl="0">
              <a:spcBef>
                <a:spcPts val="0"/>
              </a:spcBef>
              <a:spcAft>
                <a:spcPts val="0"/>
              </a:spcAft>
              <a:buNone/>
            </a:pPr>
            <a:r>
              <a:rPr lang="en" sz="1200" dirty="0">
                <a:solidFill>
                  <a:srgbClr val="404040"/>
                </a:solidFill>
                <a:highlight>
                  <a:srgbClr val="FFFFFF"/>
                </a:highlight>
              </a:rPr>
              <a:t>Healthy Moms &amp; Babies</a:t>
            </a:r>
            <a:endParaRPr sz="1200" dirty="0">
              <a:solidFill>
                <a:srgbClr val="404040"/>
              </a:solidFill>
              <a:highlight>
                <a:srgbClr val="FFFFFF"/>
              </a:highlight>
            </a:endParaRPr>
          </a:p>
          <a:p>
            <a:pPr marL="457200" lvl="0" indent="0" algn="l" rtl="0">
              <a:spcBef>
                <a:spcPts val="0"/>
              </a:spcBef>
              <a:spcAft>
                <a:spcPts val="0"/>
              </a:spcAft>
              <a:buNone/>
            </a:pPr>
            <a:r>
              <a:rPr lang="en" sz="1200" dirty="0">
                <a:solidFill>
                  <a:srgbClr val="404040"/>
                </a:solidFill>
                <a:highlight>
                  <a:srgbClr val="FFFFFF"/>
                </a:highlight>
              </a:rPr>
              <a:t>Food Access &amp; Nutrition</a:t>
            </a:r>
            <a:endParaRPr sz="1200" dirty="0">
              <a:solidFill>
                <a:srgbClr val="404040"/>
              </a:solidFill>
              <a:highlight>
                <a:srgbClr val="FFFFFF"/>
              </a:highlight>
            </a:endParaRPr>
          </a:p>
          <a:p>
            <a:pPr marL="457200" lvl="0" indent="0" algn="l" rtl="0">
              <a:spcBef>
                <a:spcPts val="0"/>
              </a:spcBef>
              <a:spcAft>
                <a:spcPts val="0"/>
              </a:spcAft>
              <a:buNone/>
            </a:pPr>
            <a:r>
              <a:rPr lang="en" sz="1200" dirty="0">
                <a:solidFill>
                  <a:srgbClr val="404040"/>
                </a:solidFill>
                <a:highlight>
                  <a:srgbClr val="FFFFFF"/>
                </a:highlight>
              </a:rPr>
              <a:t>Workforce Development</a:t>
            </a:r>
            <a:endParaRPr sz="1200" dirty="0">
              <a:solidFill>
                <a:srgbClr val="404040"/>
              </a:solidFill>
              <a:highlight>
                <a:srgbClr val="FFFFFF"/>
              </a:highlight>
            </a:endParaRPr>
          </a:p>
          <a:p>
            <a:pPr marL="457200" lvl="0" indent="0" algn="l" rtl="0">
              <a:spcBef>
                <a:spcPts val="0"/>
              </a:spcBef>
              <a:spcAft>
                <a:spcPts val="0"/>
              </a:spcAft>
              <a:buNone/>
            </a:pPr>
            <a:r>
              <a:rPr lang="en" sz="1200" dirty="0">
                <a:solidFill>
                  <a:srgbClr val="404040"/>
                </a:solidFill>
                <a:highlight>
                  <a:srgbClr val="FFFFFF"/>
                </a:highlight>
              </a:rPr>
              <a:t>Behavioral Health</a:t>
            </a:r>
            <a:endParaRPr sz="1200" dirty="0">
              <a:solidFill>
                <a:srgbClr val="404040"/>
              </a:solidFill>
              <a:highlight>
                <a:srgbClr val="FFFFFF"/>
              </a:highlight>
            </a:endParaRPr>
          </a:p>
          <a:p>
            <a:pPr marL="457200" lvl="0" indent="0" algn="l" rtl="0">
              <a:spcBef>
                <a:spcPts val="0"/>
              </a:spcBef>
              <a:spcAft>
                <a:spcPts val="0"/>
              </a:spcAft>
              <a:buNone/>
            </a:pPr>
            <a:r>
              <a:rPr lang="en" sz="1200" dirty="0">
                <a:solidFill>
                  <a:srgbClr val="404040"/>
                </a:solidFill>
                <a:highlight>
                  <a:srgbClr val="FFFFFF"/>
                </a:highlight>
              </a:rPr>
              <a:t>Telehealth</a:t>
            </a:r>
            <a:endParaRPr sz="1200" dirty="0">
              <a:solidFill>
                <a:srgbClr val="404040"/>
              </a:solidFill>
              <a:highlight>
                <a:srgbClr val="FFFFFF"/>
              </a:highlight>
            </a:endParaRPr>
          </a:p>
          <a:p>
            <a:pPr marL="0" lvl="0" indent="0" algn="l" rtl="0">
              <a:spcBef>
                <a:spcPts val="0"/>
              </a:spcBef>
              <a:spcAft>
                <a:spcPts val="0"/>
              </a:spcAft>
              <a:buNone/>
            </a:pPr>
            <a:endParaRPr sz="1200" dirty="0">
              <a:solidFill>
                <a:srgbClr val="404040"/>
              </a:solidFill>
              <a:highlight>
                <a:srgbClr val="FFFFFF"/>
              </a:highlight>
            </a:endParaRPr>
          </a:p>
          <a:p>
            <a:pPr marL="0" lvl="0" indent="0" algn="l" rtl="0">
              <a:spcBef>
                <a:spcPts val="0"/>
              </a:spcBef>
              <a:spcAft>
                <a:spcPts val="0"/>
              </a:spcAft>
              <a:buNone/>
            </a:pPr>
            <a:r>
              <a:rPr lang="en" sz="1200" dirty="0">
                <a:solidFill>
                  <a:srgbClr val="404040"/>
                </a:solidFill>
                <a:highlight>
                  <a:srgbClr val="FFFFFF"/>
                </a:highlight>
              </a:rPr>
              <a:t>Rural Healthcare Workforce Incentive Programs</a:t>
            </a:r>
            <a:endParaRPr sz="1200" dirty="0">
              <a:solidFill>
                <a:srgbClr val="404040"/>
              </a:solidFill>
              <a:highlight>
                <a:srgbClr val="FFFFFF"/>
              </a:highlight>
            </a:endParaRPr>
          </a:p>
          <a:p>
            <a:pPr marL="457200" lvl="0" indent="0" algn="l" rtl="0">
              <a:spcBef>
                <a:spcPts val="0"/>
              </a:spcBef>
              <a:spcAft>
                <a:spcPts val="0"/>
              </a:spcAft>
              <a:buNone/>
            </a:pPr>
            <a:r>
              <a:rPr lang="en" sz="1200" dirty="0">
                <a:solidFill>
                  <a:srgbClr val="404040"/>
                </a:solidFill>
                <a:highlight>
                  <a:srgbClr val="FFFFFF"/>
                </a:highlight>
              </a:rPr>
              <a:t>State Loan Repayment Program (SLRP)</a:t>
            </a:r>
            <a:endParaRPr sz="1200" dirty="0">
              <a:solidFill>
                <a:srgbClr val="404040"/>
              </a:solidFill>
              <a:highlight>
                <a:srgbClr val="FFFFFF"/>
              </a:highlight>
            </a:endParaRPr>
          </a:p>
          <a:p>
            <a:pPr marL="457200" lvl="0" indent="0" algn="l" rtl="0">
              <a:spcBef>
                <a:spcPts val="0"/>
              </a:spcBef>
              <a:spcAft>
                <a:spcPts val="0"/>
              </a:spcAft>
              <a:buNone/>
            </a:pPr>
            <a:r>
              <a:rPr lang="en" sz="1200" dirty="0">
                <a:solidFill>
                  <a:srgbClr val="404040"/>
                </a:solidFill>
                <a:highlight>
                  <a:srgbClr val="FFFFFF"/>
                </a:highlight>
              </a:rPr>
              <a:t>Tobacco Region Revitalization Commission</a:t>
            </a:r>
            <a:endParaRPr sz="1200" dirty="0">
              <a:solidFill>
                <a:srgbClr val="404040"/>
              </a:solidFill>
              <a:highlight>
                <a:srgbClr val="FFFFFF"/>
              </a:highlight>
            </a:endParaRPr>
          </a:p>
          <a:p>
            <a:pPr marL="457200" lvl="0" indent="0" algn="l" rtl="0">
              <a:spcBef>
                <a:spcPts val="0"/>
              </a:spcBef>
              <a:spcAft>
                <a:spcPts val="0"/>
              </a:spcAft>
              <a:buNone/>
            </a:pPr>
            <a:r>
              <a:rPr lang="en" sz="1200" dirty="0">
                <a:solidFill>
                  <a:srgbClr val="404040"/>
                </a:solidFill>
                <a:highlight>
                  <a:srgbClr val="FFFFFF"/>
                </a:highlight>
              </a:rPr>
              <a:t>Behavioral Health Loan Repayment Program (BHLRP)</a:t>
            </a:r>
            <a:endParaRPr sz="1200" dirty="0">
              <a:solidFill>
                <a:srgbClr val="404040"/>
              </a:solidFill>
              <a:highlight>
                <a:srgbClr val="FFFFFF"/>
              </a:highlight>
            </a:endParaRPr>
          </a:p>
          <a:p>
            <a:pPr marL="457200" lvl="0" indent="0" algn="l" rtl="0">
              <a:spcBef>
                <a:spcPts val="0"/>
              </a:spcBef>
              <a:spcAft>
                <a:spcPts val="0"/>
              </a:spcAft>
              <a:buNone/>
            </a:pPr>
            <a:r>
              <a:rPr lang="en" sz="1200" dirty="0">
                <a:solidFill>
                  <a:srgbClr val="404040"/>
                </a:solidFill>
                <a:highlight>
                  <a:srgbClr val="FFFFFF"/>
                </a:highlight>
              </a:rPr>
              <a:t>Conrad 30 Waiver Program (J-1)</a:t>
            </a:r>
            <a:endParaRPr sz="1200" dirty="0">
              <a:solidFill>
                <a:srgbClr val="404040"/>
              </a:solidFill>
              <a:highlight>
                <a:srgbClr val="FFFFFF"/>
              </a:highlight>
            </a:endParaRPr>
          </a:p>
          <a:p>
            <a:pPr marL="457200" lvl="0" indent="0" algn="l" rtl="0">
              <a:spcBef>
                <a:spcPts val="0"/>
              </a:spcBef>
              <a:spcAft>
                <a:spcPts val="0"/>
              </a:spcAft>
              <a:buNone/>
            </a:pPr>
            <a:r>
              <a:rPr lang="en" sz="1200" dirty="0">
                <a:solidFill>
                  <a:srgbClr val="404040"/>
                </a:solidFill>
                <a:highlight>
                  <a:srgbClr val="FFFFFF"/>
                </a:highlight>
              </a:rPr>
              <a:t>Nursing Preceptor Incentive Program (NPIP)</a:t>
            </a:r>
            <a:endParaRPr sz="1200" dirty="0">
              <a:solidFill>
                <a:srgbClr val="404040"/>
              </a:solidFill>
              <a:highlight>
                <a:srgbClr val="FFFFFF"/>
              </a:highlight>
            </a:endParaRPr>
          </a:p>
          <a:p>
            <a:pPr marL="0" lvl="0" indent="0" algn="l" rtl="0">
              <a:spcBef>
                <a:spcPts val="0"/>
              </a:spcBef>
              <a:spcAft>
                <a:spcPts val="0"/>
              </a:spcAft>
              <a:buNone/>
            </a:pPr>
            <a:endParaRPr sz="1200" dirty="0">
              <a:solidFill>
                <a:srgbClr val="404040"/>
              </a:solidFill>
              <a:highlight>
                <a:srgbClr val="FFFFFF"/>
              </a:highlight>
            </a:endParaRPr>
          </a:p>
          <a:p>
            <a:pPr marL="0" lvl="0" indent="0" algn="l" rtl="0">
              <a:spcBef>
                <a:spcPts val="0"/>
              </a:spcBef>
              <a:spcAft>
                <a:spcPts val="0"/>
              </a:spcAft>
              <a:buNone/>
            </a:pPr>
            <a:r>
              <a:rPr lang="en" sz="1200" dirty="0">
                <a:solidFill>
                  <a:srgbClr val="404040"/>
                </a:solidFill>
                <a:highlight>
                  <a:srgbClr val="FFFFFF"/>
                </a:highlight>
              </a:rPr>
              <a:t>VA-SORH Partnerships &amp; Collaborations</a:t>
            </a:r>
            <a:endParaRPr sz="1200" dirty="0">
              <a:solidFill>
                <a:srgbClr val="404040"/>
              </a:solidFill>
              <a:highlight>
                <a:srgbClr val="FFFFFF"/>
              </a:highlight>
            </a:endParaRPr>
          </a:p>
          <a:p>
            <a:pPr marL="457200" lvl="0" indent="0" algn="l" rtl="0">
              <a:spcBef>
                <a:spcPts val="0"/>
              </a:spcBef>
              <a:spcAft>
                <a:spcPts val="0"/>
              </a:spcAft>
              <a:buNone/>
            </a:pPr>
            <a:r>
              <a:rPr lang="en" sz="1200" dirty="0">
                <a:solidFill>
                  <a:srgbClr val="404040"/>
                </a:solidFill>
                <a:highlight>
                  <a:srgbClr val="FFFFFF"/>
                </a:highlight>
              </a:rPr>
              <a:t>Virginia Rural COVID-19 Response &amp; Relief Program </a:t>
            </a:r>
            <a:endParaRPr sz="1200" dirty="0">
              <a:solidFill>
                <a:srgbClr val="404040"/>
              </a:solidFill>
              <a:highlight>
                <a:srgbClr val="FFFFFF"/>
              </a:highlight>
            </a:endParaRPr>
          </a:p>
          <a:p>
            <a:pPr marL="457200" lvl="0" indent="457200" algn="l" rtl="0">
              <a:spcBef>
                <a:spcPts val="0"/>
              </a:spcBef>
              <a:spcAft>
                <a:spcPts val="0"/>
              </a:spcAft>
              <a:buNone/>
            </a:pPr>
            <a:r>
              <a:rPr lang="en" sz="1200" dirty="0">
                <a:solidFill>
                  <a:srgbClr val="404040"/>
                </a:solidFill>
                <a:highlight>
                  <a:srgbClr val="FFFFFF"/>
                </a:highlight>
              </a:rPr>
              <a:t>(COVID-19 Rural Health Disparities Grant)</a:t>
            </a:r>
            <a:endParaRPr sz="1200" dirty="0">
              <a:solidFill>
                <a:srgbClr val="404040"/>
              </a:solidFill>
              <a:highlight>
                <a:srgbClr val="FFFFFF"/>
              </a:highlight>
            </a:endParaRPr>
          </a:p>
          <a:p>
            <a:pPr marL="457200" lvl="0" indent="0" algn="l" rtl="0">
              <a:spcBef>
                <a:spcPts val="0"/>
              </a:spcBef>
              <a:spcAft>
                <a:spcPts val="0"/>
              </a:spcAft>
              <a:buNone/>
            </a:pPr>
            <a:r>
              <a:rPr lang="en" sz="1200" dirty="0">
                <a:solidFill>
                  <a:srgbClr val="404040"/>
                </a:solidFill>
                <a:highlight>
                  <a:srgbClr val="FFFFFF"/>
                </a:highlight>
              </a:rPr>
              <a:t>Conference Sponsorships</a:t>
            </a:r>
            <a:endParaRPr sz="1200" dirty="0">
              <a:solidFill>
                <a:srgbClr val="404040"/>
              </a:solidFill>
              <a:highlight>
                <a:srgbClr val="FFFFFF"/>
              </a:highlight>
            </a:endParaRPr>
          </a:p>
          <a:p>
            <a:pPr marL="914400" lvl="0" indent="0" algn="l" rtl="0">
              <a:spcBef>
                <a:spcPts val="0"/>
              </a:spcBef>
              <a:spcAft>
                <a:spcPts val="0"/>
              </a:spcAft>
              <a:buNone/>
            </a:pPr>
            <a:r>
              <a:rPr lang="en" sz="1200" dirty="0">
                <a:solidFill>
                  <a:srgbClr val="404040"/>
                </a:solidFill>
                <a:highlight>
                  <a:srgbClr val="FFFFFF"/>
                </a:highlight>
              </a:rPr>
              <a:t>Virginia Association of Free &amp; Charitable Clinics</a:t>
            </a:r>
            <a:endParaRPr sz="1200" dirty="0">
              <a:solidFill>
                <a:srgbClr val="404040"/>
              </a:solidFill>
              <a:highlight>
                <a:srgbClr val="FFFFFF"/>
              </a:highlight>
            </a:endParaRPr>
          </a:p>
          <a:p>
            <a:pPr marL="914400" lvl="0" indent="0" algn="l" rtl="0">
              <a:spcBef>
                <a:spcPts val="0"/>
              </a:spcBef>
              <a:spcAft>
                <a:spcPts val="0"/>
              </a:spcAft>
              <a:buNone/>
            </a:pPr>
            <a:r>
              <a:rPr lang="en" sz="1200" dirty="0">
                <a:solidFill>
                  <a:srgbClr val="404040"/>
                </a:solidFill>
                <a:highlight>
                  <a:srgbClr val="FFFFFF"/>
                </a:highlight>
              </a:rPr>
              <a:t>United Way of Southwest Virginia</a:t>
            </a:r>
            <a:endParaRPr sz="1200" dirty="0">
              <a:solidFill>
                <a:srgbClr val="404040"/>
              </a:solidFill>
              <a:highlight>
                <a:srgbClr val="FFFFFF"/>
              </a:highlight>
            </a:endParaRPr>
          </a:p>
          <a:p>
            <a:pPr marL="457200" lvl="0" indent="0" algn="l" rtl="0">
              <a:spcBef>
                <a:spcPts val="0"/>
              </a:spcBef>
              <a:spcAft>
                <a:spcPts val="0"/>
              </a:spcAft>
              <a:buNone/>
            </a:pPr>
            <a:r>
              <a:rPr lang="en" sz="1200" dirty="0">
                <a:solidFill>
                  <a:srgbClr val="404040"/>
                </a:solidFill>
                <a:highlight>
                  <a:srgbClr val="FFFFFF"/>
                </a:highlight>
              </a:rPr>
              <a:t>Development of the Statewide Telehealth Pan</a:t>
            </a:r>
            <a:endParaRPr sz="1200" dirty="0">
              <a:solidFill>
                <a:srgbClr val="404040"/>
              </a:solidFill>
              <a:highlight>
                <a:srgbClr val="FFFFFF"/>
              </a:highlight>
            </a:endParaRPr>
          </a:p>
          <a:p>
            <a:pPr marL="457200" lvl="0" indent="0" algn="l" rtl="0">
              <a:spcBef>
                <a:spcPts val="0"/>
              </a:spcBef>
              <a:spcAft>
                <a:spcPts val="0"/>
              </a:spcAft>
              <a:buNone/>
            </a:pPr>
            <a:r>
              <a:rPr lang="en" sz="1200" dirty="0">
                <a:solidFill>
                  <a:srgbClr val="404040"/>
                </a:solidFill>
                <a:highlight>
                  <a:srgbClr val="FFFFFF"/>
                </a:highlight>
              </a:rPr>
              <a:t>Office of EMS Rescue Squad and Relief Fund</a:t>
            </a:r>
            <a:endParaRPr sz="1200" dirty="0">
              <a:solidFill>
                <a:srgbClr val="404040"/>
              </a:solidFill>
              <a:highlight>
                <a:srgbClr val="FFFFFF"/>
              </a:highlight>
            </a:endParaRPr>
          </a:p>
          <a:p>
            <a:pPr marL="457200" lvl="0" indent="0" algn="l" rtl="0">
              <a:spcBef>
                <a:spcPts val="0"/>
              </a:spcBef>
              <a:spcAft>
                <a:spcPts val="0"/>
              </a:spcAft>
              <a:buNone/>
            </a:pPr>
            <a:endParaRPr sz="1200" dirty="0">
              <a:solidFill>
                <a:srgbClr val="404040"/>
              </a:solidFill>
              <a:highlight>
                <a:srgbClr val="FFFFFF"/>
              </a:highlight>
            </a:endParaRPr>
          </a:p>
          <a:p>
            <a:pPr marL="0" lvl="0" indent="0" algn="l" rtl="0">
              <a:spcBef>
                <a:spcPts val="0"/>
              </a:spcBef>
              <a:spcAft>
                <a:spcPts val="0"/>
              </a:spcAft>
              <a:buNone/>
            </a:pPr>
            <a:r>
              <a:rPr lang="en" sz="1200" dirty="0">
                <a:solidFill>
                  <a:srgbClr val="404040"/>
                </a:solidFill>
                <a:highlight>
                  <a:srgbClr val="FFFFFF"/>
                </a:highlight>
              </a:rPr>
              <a:t>Rural Hospital Programs</a:t>
            </a:r>
            <a:endParaRPr sz="1200" dirty="0">
              <a:solidFill>
                <a:srgbClr val="404040"/>
              </a:solidFill>
              <a:highlight>
                <a:srgbClr val="FFFFFF"/>
              </a:highlight>
            </a:endParaRPr>
          </a:p>
          <a:p>
            <a:pPr marL="457200" lvl="0" indent="0" algn="l" rtl="0">
              <a:spcBef>
                <a:spcPts val="0"/>
              </a:spcBef>
              <a:spcAft>
                <a:spcPts val="0"/>
              </a:spcAft>
              <a:buNone/>
            </a:pPr>
            <a:r>
              <a:rPr lang="en" sz="1200" dirty="0">
                <a:solidFill>
                  <a:srgbClr val="404040"/>
                </a:solidFill>
                <a:highlight>
                  <a:srgbClr val="FFFFFF"/>
                </a:highlight>
              </a:rPr>
              <a:t>Small Rural Hospital Improvement Grant Program (SHIP)</a:t>
            </a:r>
            <a:endParaRPr sz="1200" dirty="0">
              <a:solidFill>
                <a:srgbClr val="404040"/>
              </a:solidFill>
              <a:highlight>
                <a:srgbClr val="FFFFFF"/>
              </a:highlight>
            </a:endParaRPr>
          </a:p>
          <a:p>
            <a:pPr marL="457200" lvl="0" indent="0" algn="l" rtl="0">
              <a:spcBef>
                <a:spcPts val="0"/>
              </a:spcBef>
              <a:spcAft>
                <a:spcPts val="0"/>
              </a:spcAft>
              <a:buNone/>
            </a:pPr>
            <a:r>
              <a:rPr lang="en" sz="1200" dirty="0">
                <a:solidFill>
                  <a:srgbClr val="404040"/>
                </a:solidFill>
                <a:highlight>
                  <a:srgbClr val="FFFFFF"/>
                </a:highlight>
              </a:rPr>
              <a:t>SHIP COVID-19 Testing &amp; Mitigation</a:t>
            </a:r>
            <a:endParaRPr sz="1200" dirty="0">
              <a:solidFill>
                <a:srgbClr val="404040"/>
              </a:solidFill>
              <a:highlight>
                <a:srgbClr val="FFFFFF"/>
              </a:highlight>
            </a:endParaRPr>
          </a:p>
          <a:p>
            <a:pPr marL="457200" lvl="0" indent="0" algn="l" rtl="0">
              <a:spcBef>
                <a:spcPts val="0"/>
              </a:spcBef>
              <a:spcAft>
                <a:spcPts val="0"/>
              </a:spcAft>
              <a:buNone/>
            </a:pPr>
            <a:r>
              <a:rPr lang="en" sz="1200" dirty="0">
                <a:solidFill>
                  <a:srgbClr val="404040"/>
                </a:solidFill>
                <a:highlight>
                  <a:srgbClr val="FFFFFF"/>
                </a:highlight>
              </a:rPr>
              <a:t>Medicare Rural Hospital Flexibility Program (FLEX)</a:t>
            </a:r>
            <a:endParaRPr sz="1200" dirty="0">
              <a:solidFill>
                <a:srgbClr val="404040"/>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f5e172df23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f5e172df2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f5e172df23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f5e172df2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f5e172df23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f5e172df23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a:solidFill>
                  <a:srgbClr val="212121"/>
                </a:solidFill>
                <a:latin typeface="Trebuchet MS"/>
                <a:ea typeface="Trebuchet MS"/>
                <a:cs typeface="Trebuchet MS"/>
                <a:sym typeface="Trebuchet MS"/>
              </a:rPr>
              <a:t>Virginia’s rural counties/communities are geographically spread out throughout the Commonwealth. We wanted to visit communities that were a little harder to reach geographically and whose voices may not have been heard in quite some time, but also used a data-informed lens to locate these communities.</a:t>
            </a:r>
            <a:endParaRPr sz="1200">
              <a:solidFill>
                <a:srgbClr val="212121"/>
              </a:solidFill>
              <a:latin typeface="Trebuchet MS"/>
              <a:ea typeface="Trebuchet MS"/>
              <a:cs typeface="Trebuchet MS"/>
              <a:sym typeface="Trebuchet MS"/>
            </a:endParaRPr>
          </a:p>
          <a:p>
            <a:pPr marL="457200" lvl="0" indent="0" algn="l" rtl="0">
              <a:lnSpc>
                <a:spcPct val="100000"/>
              </a:lnSpc>
              <a:spcBef>
                <a:spcPts val="0"/>
              </a:spcBef>
              <a:spcAft>
                <a:spcPts val="0"/>
              </a:spcAft>
              <a:buNone/>
            </a:pPr>
            <a:r>
              <a:rPr lang="en" sz="1200">
                <a:solidFill>
                  <a:srgbClr val="212121"/>
                </a:solidFill>
                <a:latin typeface="Trebuchet MS"/>
                <a:ea typeface="Trebuchet MS"/>
                <a:cs typeface="Trebuchet MS"/>
                <a:sym typeface="Trebuchet MS"/>
              </a:rPr>
              <a:t>We utilized the Robert Wood Johnson Foundation’s Virginia Community Health Rankings, Appalachian Regional Commission’s Economic Distress index for Virginia's Appalachian/highlands region.</a:t>
            </a:r>
            <a:endParaRPr sz="1200">
              <a:solidFill>
                <a:srgbClr val="212121"/>
              </a:solidFill>
              <a:latin typeface="Trebuchet MS"/>
              <a:ea typeface="Trebuchet MS"/>
              <a:cs typeface="Trebuchet MS"/>
              <a:sym typeface="Trebuchet MS"/>
            </a:endParaRPr>
          </a:p>
          <a:p>
            <a:pPr marL="457200" lvl="0" indent="0" algn="l" rtl="0">
              <a:lnSpc>
                <a:spcPct val="100000"/>
              </a:lnSpc>
              <a:spcBef>
                <a:spcPts val="0"/>
              </a:spcBef>
              <a:spcAft>
                <a:spcPts val="0"/>
              </a:spcAft>
              <a:buNone/>
            </a:pPr>
            <a:r>
              <a:rPr lang="en" sz="1200">
                <a:solidFill>
                  <a:srgbClr val="212121"/>
                </a:solidFill>
                <a:latin typeface="Trebuchet MS"/>
                <a:ea typeface="Trebuchet MS"/>
                <a:cs typeface="Trebuchet MS"/>
                <a:sym typeface="Trebuchet MS"/>
              </a:rPr>
              <a:t>We utilized our Health Opportunity Index and compared community profiles at the census tract level.</a:t>
            </a:r>
            <a:endParaRPr sz="1200">
              <a:solidFill>
                <a:srgbClr val="212121"/>
              </a:solidFill>
              <a:latin typeface="Trebuchet MS"/>
              <a:ea typeface="Trebuchet MS"/>
              <a:cs typeface="Trebuchet MS"/>
              <a:sym typeface="Trebuchet MS"/>
            </a:endParaRPr>
          </a:p>
          <a:p>
            <a:pPr marL="457200" lvl="0" indent="0" algn="l" rtl="0">
              <a:lnSpc>
                <a:spcPct val="100000"/>
              </a:lnSpc>
              <a:spcBef>
                <a:spcPts val="0"/>
              </a:spcBef>
              <a:spcAft>
                <a:spcPts val="0"/>
              </a:spcAft>
              <a:buNone/>
            </a:pPr>
            <a:r>
              <a:rPr lang="en" sz="1200">
                <a:solidFill>
                  <a:srgbClr val="212121"/>
                </a:solidFill>
                <a:latin typeface="Trebuchet MS"/>
                <a:ea typeface="Trebuchet MS"/>
                <a:cs typeface="Trebuchet MS"/>
                <a:sym typeface="Trebuchet MS"/>
              </a:rPr>
              <a:t>Finally, we took into account the lived experience of our workgroup. </a:t>
            </a:r>
            <a:endParaRPr sz="1200">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None/>
            </a:pPr>
            <a:endParaRPr sz="1200">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None/>
            </a:pPr>
            <a:r>
              <a:rPr lang="en" sz="1200">
                <a:solidFill>
                  <a:schemeClr val="dk1"/>
                </a:solidFill>
                <a:latin typeface="Trebuchet MS"/>
                <a:ea typeface="Trebuchet MS"/>
                <a:cs typeface="Trebuchet MS"/>
                <a:sym typeface="Trebuchet MS"/>
              </a:rPr>
              <a:t>The map illustrates our mixed-method approach to data collection, our outreach footprint and our pivoting to virtual means due to COVID-19.</a:t>
            </a:r>
            <a:endParaRPr sz="1200">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None/>
            </a:pPr>
            <a:endParaRPr sz="1200">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None/>
            </a:pPr>
            <a:r>
              <a:rPr lang="en" sz="1200">
                <a:solidFill>
                  <a:schemeClr val="dk1"/>
                </a:solidFill>
                <a:latin typeface="Trebuchet MS"/>
                <a:ea typeface="Trebuchet MS"/>
                <a:cs typeface="Trebuchet MS"/>
                <a:sym typeface="Trebuchet MS"/>
              </a:rPr>
              <a:t>The qualitative data we collected included commentary taken directly from attendees at the community conversations, “world cafe style” written responses on large poster boards, open-ended electronic survey responses, in-person and virtual key informant and subject matter expert interviews </a:t>
            </a:r>
            <a:endParaRPr sz="1200">
              <a:solidFill>
                <a:schemeClr val="dk1"/>
              </a:solidFill>
              <a:latin typeface="Trebuchet MS"/>
              <a:ea typeface="Trebuchet MS"/>
              <a:cs typeface="Trebuchet MS"/>
              <a:sym typeface="Trebuchet MS"/>
            </a:endParaRPr>
          </a:p>
          <a:p>
            <a:pPr marL="457200" lvl="0" indent="0" algn="l" rtl="0">
              <a:lnSpc>
                <a:spcPct val="100000"/>
              </a:lnSpc>
              <a:spcBef>
                <a:spcPts val="0"/>
              </a:spcBef>
              <a:spcAft>
                <a:spcPts val="0"/>
              </a:spcAft>
              <a:buNone/>
            </a:pPr>
            <a:r>
              <a:rPr lang="en" sz="1200">
                <a:solidFill>
                  <a:schemeClr val="dk1"/>
                </a:solidFill>
                <a:latin typeface="Trebuchet MS"/>
                <a:ea typeface="Trebuchet MS"/>
                <a:cs typeface="Trebuchet MS"/>
                <a:sym typeface="Trebuchet MS"/>
              </a:rPr>
              <a:t>Qualitative data analysis identified recurring topics that were discussed</a:t>
            </a:r>
            <a:endParaRPr sz="1200">
              <a:solidFill>
                <a:schemeClr val="dk1"/>
              </a:solidFill>
              <a:latin typeface="Trebuchet MS"/>
              <a:ea typeface="Trebuchet MS"/>
              <a:cs typeface="Trebuchet MS"/>
              <a:sym typeface="Trebuchet MS"/>
            </a:endParaRPr>
          </a:p>
          <a:p>
            <a:pPr marL="457200" lvl="0" indent="0" algn="l" rtl="0">
              <a:lnSpc>
                <a:spcPct val="100000"/>
              </a:lnSpc>
              <a:spcBef>
                <a:spcPts val="0"/>
              </a:spcBef>
              <a:spcAft>
                <a:spcPts val="0"/>
              </a:spcAft>
              <a:buNone/>
            </a:pPr>
            <a:r>
              <a:rPr lang="en" sz="1200">
                <a:solidFill>
                  <a:schemeClr val="dk1"/>
                </a:solidFill>
                <a:latin typeface="Trebuchet MS"/>
                <a:ea typeface="Trebuchet MS"/>
                <a:cs typeface="Trebuchet MS"/>
                <a:sym typeface="Trebuchet MS"/>
              </a:rPr>
              <a:t>Recurring topics yielded themes which laid the foundation of the VRHP</a:t>
            </a:r>
            <a:endParaRPr sz="1200">
              <a:solidFill>
                <a:schemeClr val="dk1"/>
              </a:solidFill>
              <a:latin typeface="Trebuchet MS"/>
              <a:ea typeface="Trebuchet MS"/>
              <a:cs typeface="Trebuchet MS"/>
              <a:sym typeface="Trebuchet MS"/>
            </a:endParaRPr>
          </a:p>
          <a:p>
            <a:pPr marL="457200" lvl="0" indent="0" algn="l" rtl="0">
              <a:lnSpc>
                <a:spcPct val="100000"/>
              </a:lnSpc>
              <a:spcBef>
                <a:spcPts val="0"/>
              </a:spcBef>
              <a:spcAft>
                <a:spcPts val="0"/>
              </a:spcAft>
              <a:buNone/>
            </a:pPr>
            <a:r>
              <a:rPr lang="en" sz="1200">
                <a:solidFill>
                  <a:schemeClr val="dk1"/>
                </a:solidFill>
                <a:latin typeface="Trebuchet MS"/>
                <a:ea typeface="Trebuchet MS"/>
                <a:cs typeface="Trebuchet MS"/>
                <a:sym typeface="Trebuchet MS"/>
              </a:rPr>
              <a:t>Identified community/regional leading practices to rural health challenges to spotlight within the plan</a:t>
            </a:r>
            <a:endParaRPr sz="1200">
              <a:solidFill>
                <a:schemeClr val="dk1"/>
              </a:solidFill>
              <a:latin typeface="Trebuchet MS"/>
              <a:ea typeface="Trebuchet MS"/>
              <a:cs typeface="Trebuchet MS"/>
              <a:sym typeface="Trebuchet MS"/>
            </a:endParaRPr>
          </a:p>
          <a:p>
            <a:pPr marL="457200" lvl="0" indent="0" algn="l" rtl="0">
              <a:lnSpc>
                <a:spcPct val="100000"/>
              </a:lnSpc>
              <a:spcBef>
                <a:spcPts val="0"/>
              </a:spcBef>
              <a:spcAft>
                <a:spcPts val="0"/>
              </a:spcAft>
              <a:buNone/>
            </a:pPr>
            <a:r>
              <a:rPr lang="en" sz="1200">
                <a:solidFill>
                  <a:schemeClr val="dk1"/>
                </a:solidFill>
                <a:latin typeface="Trebuchet MS"/>
                <a:ea typeface="Trebuchet MS"/>
                <a:cs typeface="Trebuchet MS"/>
                <a:sym typeface="Trebuchet MS"/>
              </a:rPr>
              <a:t>The qualitative data that we collected during our travels helped us validate the quantitative data, and also learn of upstream root causes to rural inequities that hasn't been quantified yet * </a:t>
            </a:r>
            <a:r>
              <a:rPr lang="en" sz="1200" b="1">
                <a:solidFill>
                  <a:schemeClr val="dk1"/>
                </a:solidFill>
                <a:latin typeface="Trebuchet MS"/>
                <a:ea typeface="Trebuchet MS"/>
                <a:cs typeface="Trebuchet MS"/>
                <a:sym typeface="Trebuchet MS"/>
              </a:rPr>
              <a:t>need an example or omit</a:t>
            </a:r>
            <a:endParaRPr sz="1200">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None/>
            </a:pPr>
            <a:endParaRPr sz="1200">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None/>
            </a:pPr>
            <a:r>
              <a:rPr lang="en" sz="1200">
                <a:solidFill>
                  <a:schemeClr val="dk1"/>
                </a:solidFill>
                <a:latin typeface="Trebuchet MS"/>
                <a:ea typeface="Trebuchet MS"/>
                <a:cs typeface="Trebuchet MS"/>
                <a:sym typeface="Trebuchet MS"/>
              </a:rPr>
              <a:t>(Not for speaking, just for reference) Qualitative Data Analysis Methodology:</a:t>
            </a:r>
            <a:endParaRPr sz="1200">
              <a:solidFill>
                <a:schemeClr val="dk1"/>
              </a:solidFill>
              <a:latin typeface="Trebuchet MS"/>
              <a:ea typeface="Trebuchet MS"/>
              <a:cs typeface="Trebuchet MS"/>
              <a:sym typeface="Trebuchet MS"/>
            </a:endParaRPr>
          </a:p>
          <a:p>
            <a:pPr marL="457200" lvl="0" indent="0" algn="l" rtl="0">
              <a:lnSpc>
                <a:spcPct val="100000"/>
              </a:lnSpc>
              <a:spcBef>
                <a:spcPts val="0"/>
              </a:spcBef>
              <a:spcAft>
                <a:spcPts val="0"/>
              </a:spcAft>
              <a:buNone/>
            </a:pPr>
            <a:r>
              <a:rPr lang="en" sz="1200">
                <a:solidFill>
                  <a:schemeClr val="dk1"/>
                </a:solidFill>
                <a:latin typeface="Trebuchet MS"/>
                <a:ea typeface="Trebuchet MS"/>
                <a:cs typeface="Trebuchet MS"/>
                <a:sym typeface="Trebuchet MS"/>
              </a:rPr>
              <a:t>Transcribed </a:t>
            </a:r>
            <a:r>
              <a:rPr lang="en" sz="1200" i="1">
                <a:solidFill>
                  <a:schemeClr val="dk1"/>
                </a:solidFill>
                <a:latin typeface="Trebuchet MS"/>
                <a:ea typeface="Trebuchet MS"/>
                <a:cs typeface="Trebuchet MS"/>
                <a:sym typeface="Trebuchet MS"/>
              </a:rPr>
              <a:t>all</a:t>
            </a:r>
            <a:r>
              <a:rPr lang="en" sz="1200">
                <a:solidFill>
                  <a:schemeClr val="dk1"/>
                </a:solidFill>
                <a:latin typeface="Trebuchet MS"/>
                <a:ea typeface="Trebuchet MS"/>
                <a:cs typeface="Trebuchet MS"/>
                <a:sym typeface="Trebuchet MS"/>
              </a:rPr>
              <a:t> responses</a:t>
            </a:r>
            <a:endParaRPr sz="1200">
              <a:solidFill>
                <a:schemeClr val="dk1"/>
              </a:solidFill>
              <a:latin typeface="Trebuchet MS"/>
              <a:ea typeface="Trebuchet MS"/>
              <a:cs typeface="Trebuchet MS"/>
              <a:sym typeface="Trebuchet MS"/>
            </a:endParaRPr>
          </a:p>
          <a:p>
            <a:pPr marL="457200" lvl="0" indent="0" algn="l" rtl="0">
              <a:lnSpc>
                <a:spcPct val="100000"/>
              </a:lnSpc>
              <a:spcBef>
                <a:spcPts val="0"/>
              </a:spcBef>
              <a:spcAft>
                <a:spcPts val="0"/>
              </a:spcAft>
              <a:buNone/>
            </a:pPr>
            <a:r>
              <a:rPr lang="en" sz="1200">
                <a:solidFill>
                  <a:schemeClr val="dk1"/>
                </a:solidFill>
                <a:latin typeface="Trebuchet MS"/>
                <a:ea typeface="Trebuchet MS"/>
                <a:cs typeface="Trebuchet MS"/>
                <a:sym typeface="Trebuchet MS"/>
              </a:rPr>
              <a:t>Software Utilized - NVivo</a:t>
            </a:r>
            <a:endParaRPr sz="1200">
              <a:solidFill>
                <a:schemeClr val="dk1"/>
              </a:solidFill>
              <a:latin typeface="Trebuchet MS"/>
              <a:ea typeface="Trebuchet MS"/>
              <a:cs typeface="Trebuchet MS"/>
              <a:sym typeface="Trebuchet MS"/>
            </a:endParaRPr>
          </a:p>
          <a:p>
            <a:pPr marL="457200" lvl="0" indent="0" algn="l" rtl="0">
              <a:lnSpc>
                <a:spcPct val="100000"/>
              </a:lnSpc>
              <a:spcBef>
                <a:spcPts val="0"/>
              </a:spcBef>
              <a:spcAft>
                <a:spcPts val="0"/>
              </a:spcAft>
              <a:buNone/>
            </a:pPr>
            <a:r>
              <a:rPr lang="en" sz="1200">
                <a:solidFill>
                  <a:schemeClr val="dk1"/>
                </a:solidFill>
                <a:latin typeface="Trebuchet MS"/>
                <a:ea typeface="Trebuchet MS"/>
                <a:cs typeface="Trebuchet MS"/>
                <a:sym typeface="Trebuchet MS"/>
              </a:rPr>
              <a:t>Generate cluster analysis diagram to group responses that share similar words, attribute values or coding.</a:t>
            </a:r>
            <a:endParaRPr sz="1200">
              <a:solidFill>
                <a:schemeClr val="dk1"/>
              </a:solidFill>
              <a:latin typeface="Trebuchet MS"/>
              <a:ea typeface="Trebuchet MS"/>
              <a:cs typeface="Trebuchet MS"/>
              <a:sym typeface="Trebuchet MS"/>
            </a:endParaRPr>
          </a:p>
          <a:p>
            <a:pPr marL="457200" lvl="0" indent="0" algn="l" rtl="0">
              <a:lnSpc>
                <a:spcPct val="100000"/>
              </a:lnSpc>
              <a:spcBef>
                <a:spcPts val="0"/>
              </a:spcBef>
              <a:spcAft>
                <a:spcPts val="0"/>
              </a:spcAft>
              <a:buNone/>
            </a:pPr>
            <a:r>
              <a:rPr lang="en" sz="1200">
                <a:solidFill>
                  <a:schemeClr val="dk1"/>
                </a:solidFill>
                <a:latin typeface="Trebuchet MS"/>
                <a:ea typeface="Trebuchet MS"/>
                <a:cs typeface="Trebuchet MS"/>
                <a:sym typeface="Trebuchet MS"/>
              </a:rPr>
              <a:t>Generated a hierarchical chart to visualize patterns of distribution of thematic codes</a:t>
            </a:r>
            <a:endParaRPr sz="1200">
              <a:solidFill>
                <a:schemeClr val="dk1"/>
              </a:solidFill>
              <a:latin typeface="Trebuchet MS"/>
              <a:ea typeface="Trebuchet MS"/>
              <a:cs typeface="Trebuchet MS"/>
              <a:sym typeface="Trebuchet MS"/>
            </a:endParaRPr>
          </a:p>
          <a:p>
            <a:pPr marL="457200" lvl="0" indent="0" algn="l" rtl="0">
              <a:lnSpc>
                <a:spcPct val="100000"/>
              </a:lnSpc>
              <a:spcBef>
                <a:spcPts val="0"/>
              </a:spcBef>
              <a:spcAft>
                <a:spcPts val="0"/>
              </a:spcAft>
              <a:buNone/>
            </a:pPr>
            <a:r>
              <a:rPr lang="en" sz="1200">
                <a:solidFill>
                  <a:schemeClr val="dk1"/>
                </a:solidFill>
                <a:latin typeface="Trebuchet MS"/>
                <a:ea typeface="Trebuchet MS"/>
                <a:cs typeface="Trebuchet MS"/>
                <a:sym typeface="Trebuchet MS"/>
              </a:rPr>
              <a:t>Working group discussed results in conjunction with quantitative data </a:t>
            </a:r>
            <a:endParaRPr sz="1200">
              <a:solidFill>
                <a:schemeClr val="dk1"/>
              </a:solidFill>
              <a:latin typeface="Trebuchet MS"/>
              <a:ea typeface="Trebuchet MS"/>
              <a:cs typeface="Trebuchet MS"/>
              <a:sym typeface="Trebuchet MS"/>
            </a:endParaRPr>
          </a:p>
          <a:p>
            <a:pPr marL="457200" lvl="0" indent="0" algn="l" rtl="0">
              <a:lnSpc>
                <a:spcPct val="100000"/>
              </a:lnSpc>
              <a:spcBef>
                <a:spcPts val="0"/>
              </a:spcBef>
              <a:spcAft>
                <a:spcPts val="0"/>
              </a:spcAft>
              <a:buNone/>
            </a:pPr>
            <a:r>
              <a:rPr lang="en" sz="1200">
                <a:solidFill>
                  <a:schemeClr val="dk1"/>
                </a:solidFill>
                <a:latin typeface="Trebuchet MS"/>
                <a:ea typeface="Trebuchet MS"/>
                <a:cs typeface="Trebuchet MS"/>
                <a:sym typeface="Trebuchet MS"/>
              </a:rPr>
              <a:t>Recommended 13 topics to create framework for the plan</a:t>
            </a:r>
            <a:endParaRPr sz="1200">
              <a:solidFill>
                <a:schemeClr val="dk1"/>
              </a:solidFill>
              <a:latin typeface="Trebuchet MS"/>
              <a:ea typeface="Trebuchet MS"/>
              <a:cs typeface="Trebuchet MS"/>
              <a:sym typeface="Trebuchet MS"/>
            </a:endParaRPr>
          </a:p>
          <a:p>
            <a:pPr marL="0" lvl="0" indent="0" algn="l" rtl="0">
              <a:lnSpc>
                <a:spcPct val="95000"/>
              </a:lnSpc>
              <a:spcBef>
                <a:spcPts val="400"/>
              </a:spcBef>
              <a:spcAft>
                <a:spcPts val="1600"/>
              </a:spcAft>
              <a:buNone/>
            </a:pPr>
            <a:endParaRPr sz="1200">
              <a:solidFill>
                <a:schemeClr val="dk1"/>
              </a:solidFill>
              <a:latin typeface="Trebuchet MS"/>
              <a:ea typeface="Trebuchet MS"/>
              <a:cs typeface="Trebuchet MS"/>
              <a:sym typeface="Trebuchet M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f5e172df2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f5e172df2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400"/>
              </a:spcBef>
              <a:spcAft>
                <a:spcPts val="0"/>
              </a:spcAft>
              <a:buClr>
                <a:schemeClr val="dk1"/>
              </a:buClr>
              <a:buSzPts val="1100"/>
              <a:buFont typeface="Arial"/>
              <a:buNone/>
            </a:pPr>
            <a:r>
              <a:rPr lang="en" sz="1200" b="1">
                <a:solidFill>
                  <a:srgbClr val="0A0A0A"/>
                </a:solidFill>
                <a:latin typeface="Trebuchet MS"/>
                <a:ea typeface="Trebuchet MS"/>
                <a:cs typeface="Trebuchet MS"/>
                <a:sym typeface="Trebuchet MS"/>
              </a:rPr>
              <a:t>Recurring Topics</a:t>
            </a:r>
            <a:endParaRPr sz="1200" b="1">
              <a:solidFill>
                <a:srgbClr val="0A0A0A"/>
              </a:solidFill>
              <a:latin typeface="Trebuchet MS"/>
              <a:ea typeface="Trebuchet MS"/>
              <a:cs typeface="Trebuchet MS"/>
              <a:sym typeface="Trebuchet MS"/>
            </a:endParaRPr>
          </a:p>
          <a:p>
            <a:pPr marL="457200" lvl="0" indent="-304800" algn="l" rtl="0">
              <a:spcBef>
                <a:spcPts val="400"/>
              </a:spcBef>
              <a:spcAft>
                <a:spcPts val="0"/>
              </a:spcAft>
              <a:buClr>
                <a:srgbClr val="0A0A0A"/>
              </a:buClr>
              <a:buSzPts val="1200"/>
              <a:buChar char="●"/>
            </a:pPr>
            <a:r>
              <a:rPr lang="en" sz="1200">
                <a:solidFill>
                  <a:srgbClr val="0A0A0A"/>
                </a:solidFill>
                <a:latin typeface="Trebuchet MS"/>
                <a:ea typeface="Trebuchet MS"/>
                <a:cs typeface="Trebuchet MS"/>
                <a:sym typeface="Trebuchet MS"/>
              </a:rPr>
              <a:t>Education as the Backbone in Rural Virginia</a:t>
            </a:r>
            <a:endParaRPr sz="1200">
              <a:solidFill>
                <a:srgbClr val="0A0A0A"/>
              </a:solidFill>
              <a:latin typeface="Trebuchet MS"/>
              <a:ea typeface="Trebuchet MS"/>
              <a:cs typeface="Trebuchet MS"/>
              <a:sym typeface="Trebuchet MS"/>
            </a:endParaRPr>
          </a:p>
          <a:p>
            <a:pPr marL="457200" lvl="0" indent="-304800" algn="l" rtl="0">
              <a:spcBef>
                <a:spcPts val="0"/>
              </a:spcBef>
              <a:spcAft>
                <a:spcPts val="0"/>
              </a:spcAft>
              <a:buClr>
                <a:srgbClr val="0A0A0A"/>
              </a:buClr>
              <a:buSzPts val="1200"/>
              <a:buChar char="●"/>
            </a:pPr>
            <a:r>
              <a:rPr lang="en" sz="1200">
                <a:solidFill>
                  <a:srgbClr val="0A0A0A"/>
                </a:solidFill>
                <a:latin typeface="Trebuchet MS"/>
                <a:ea typeface="Trebuchet MS"/>
                <a:cs typeface="Trebuchet MS"/>
                <a:sym typeface="Trebuchet MS"/>
              </a:rPr>
              <a:t>Broadband Internet Supporting Rural Virginia</a:t>
            </a:r>
            <a:endParaRPr sz="1200">
              <a:solidFill>
                <a:srgbClr val="0A0A0A"/>
              </a:solidFill>
              <a:latin typeface="Trebuchet MS"/>
              <a:ea typeface="Trebuchet MS"/>
              <a:cs typeface="Trebuchet MS"/>
              <a:sym typeface="Trebuchet MS"/>
            </a:endParaRPr>
          </a:p>
          <a:p>
            <a:pPr marL="457200" lvl="0" indent="-304800" algn="l" rtl="0">
              <a:spcBef>
                <a:spcPts val="0"/>
              </a:spcBef>
              <a:spcAft>
                <a:spcPts val="0"/>
              </a:spcAft>
              <a:buClr>
                <a:srgbClr val="0A0A0A"/>
              </a:buClr>
              <a:buSzPts val="1200"/>
              <a:buChar char="●"/>
            </a:pPr>
            <a:r>
              <a:rPr lang="en" sz="1200">
                <a:solidFill>
                  <a:srgbClr val="0A0A0A"/>
                </a:solidFill>
                <a:latin typeface="Trebuchet MS"/>
                <a:ea typeface="Trebuchet MS"/>
                <a:cs typeface="Trebuchet MS"/>
                <a:sym typeface="Trebuchet MS"/>
              </a:rPr>
              <a:t>Healthy Housing</a:t>
            </a:r>
            <a:endParaRPr sz="1200">
              <a:solidFill>
                <a:srgbClr val="0A0A0A"/>
              </a:solidFill>
              <a:latin typeface="Trebuchet MS"/>
              <a:ea typeface="Trebuchet MS"/>
              <a:cs typeface="Trebuchet MS"/>
              <a:sym typeface="Trebuchet MS"/>
            </a:endParaRPr>
          </a:p>
          <a:p>
            <a:pPr marL="457200" lvl="0" indent="-304800" algn="l" rtl="0">
              <a:spcBef>
                <a:spcPts val="0"/>
              </a:spcBef>
              <a:spcAft>
                <a:spcPts val="0"/>
              </a:spcAft>
              <a:buClr>
                <a:srgbClr val="0A0A0A"/>
              </a:buClr>
              <a:buSzPts val="1200"/>
              <a:buChar char="●"/>
            </a:pPr>
            <a:r>
              <a:rPr lang="en" sz="1200">
                <a:solidFill>
                  <a:srgbClr val="0A0A0A"/>
                </a:solidFill>
                <a:latin typeface="Trebuchet MS"/>
                <a:ea typeface="Trebuchet MS"/>
                <a:cs typeface="Trebuchet MS"/>
                <a:sym typeface="Trebuchet MS"/>
              </a:rPr>
              <a:t>Transportation</a:t>
            </a:r>
            <a:endParaRPr sz="1200">
              <a:solidFill>
                <a:srgbClr val="0A0A0A"/>
              </a:solidFill>
              <a:latin typeface="Trebuchet MS"/>
              <a:ea typeface="Trebuchet MS"/>
              <a:cs typeface="Trebuchet MS"/>
              <a:sym typeface="Trebuchet MS"/>
            </a:endParaRPr>
          </a:p>
          <a:p>
            <a:pPr marL="457200" lvl="0" indent="-304800" algn="l" rtl="0">
              <a:spcBef>
                <a:spcPts val="0"/>
              </a:spcBef>
              <a:spcAft>
                <a:spcPts val="0"/>
              </a:spcAft>
              <a:buClr>
                <a:srgbClr val="0A0A0A"/>
              </a:buClr>
              <a:buSzPts val="1200"/>
              <a:buChar char="●"/>
            </a:pPr>
            <a:r>
              <a:rPr lang="en" sz="1200">
                <a:solidFill>
                  <a:srgbClr val="0A0A0A"/>
                </a:solidFill>
                <a:latin typeface="Trebuchet MS"/>
                <a:ea typeface="Trebuchet MS"/>
                <a:cs typeface="Trebuchet MS"/>
                <a:sym typeface="Trebuchet MS"/>
              </a:rPr>
              <a:t>Nutrition and Food Security</a:t>
            </a:r>
            <a:endParaRPr sz="1200">
              <a:solidFill>
                <a:srgbClr val="0A0A0A"/>
              </a:solidFill>
              <a:latin typeface="Trebuchet MS"/>
              <a:ea typeface="Trebuchet MS"/>
              <a:cs typeface="Trebuchet MS"/>
              <a:sym typeface="Trebuchet MS"/>
            </a:endParaRPr>
          </a:p>
          <a:p>
            <a:pPr marL="457200" lvl="0" indent="-304800" algn="l" rtl="0">
              <a:spcBef>
                <a:spcPts val="0"/>
              </a:spcBef>
              <a:spcAft>
                <a:spcPts val="0"/>
              </a:spcAft>
              <a:buClr>
                <a:srgbClr val="0A0A0A"/>
              </a:buClr>
              <a:buSzPts val="1200"/>
              <a:buChar char="●"/>
            </a:pPr>
            <a:r>
              <a:rPr lang="en" sz="1200">
                <a:solidFill>
                  <a:srgbClr val="0A0A0A"/>
                </a:solidFill>
                <a:latin typeface="Trebuchet MS"/>
                <a:ea typeface="Trebuchet MS"/>
                <a:cs typeface="Trebuchet MS"/>
                <a:sym typeface="Trebuchet MS"/>
              </a:rPr>
              <a:t>Healthy Moms and Babies</a:t>
            </a:r>
            <a:endParaRPr sz="1200">
              <a:solidFill>
                <a:srgbClr val="0A0A0A"/>
              </a:solidFill>
              <a:latin typeface="Trebuchet MS"/>
              <a:ea typeface="Trebuchet MS"/>
              <a:cs typeface="Trebuchet MS"/>
              <a:sym typeface="Trebuchet MS"/>
            </a:endParaRPr>
          </a:p>
          <a:p>
            <a:pPr marL="457200" lvl="0" indent="-304800" algn="l" rtl="0">
              <a:spcBef>
                <a:spcPts val="0"/>
              </a:spcBef>
              <a:spcAft>
                <a:spcPts val="0"/>
              </a:spcAft>
              <a:buClr>
                <a:srgbClr val="0A0A0A"/>
              </a:buClr>
              <a:buSzPts val="1200"/>
              <a:buChar char="●"/>
            </a:pPr>
            <a:r>
              <a:rPr lang="en" sz="1200">
                <a:solidFill>
                  <a:srgbClr val="0A0A0A"/>
                </a:solidFill>
                <a:latin typeface="Trebuchet MS"/>
                <a:ea typeface="Trebuchet MS"/>
                <a:cs typeface="Trebuchet MS"/>
                <a:sym typeface="Trebuchet MS"/>
              </a:rPr>
              <a:t>Access to Health Care Services</a:t>
            </a:r>
            <a:endParaRPr sz="1200">
              <a:solidFill>
                <a:srgbClr val="0A0A0A"/>
              </a:solidFill>
              <a:latin typeface="Trebuchet MS"/>
              <a:ea typeface="Trebuchet MS"/>
              <a:cs typeface="Trebuchet MS"/>
              <a:sym typeface="Trebuchet MS"/>
            </a:endParaRPr>
          </a:p>
          <a:p>
            <a:pPr marL="457200" lvl="0" indent="-304800" algn="l" rtl="0">
              <a:spcBef>
                <a:spcPts val="0"/>
              </a:spcBef>
              <a:spcAft>
                <a:spcPts val="0"/>
              </a:spcAft>
              <a:buClr>
                <a:schemeClr val="dk1"/>
              </a:buClr>
              <a:buSzPts val="1200"/>
              <a:buChar char="●"/>
            </a:pPr>
            <a:r>
              <a:rPr lang="en" sz="1200">
                <a:solidFill>
                  <a:schemeClr val="dk1"/>
                </a:solidFill>
                <a:latin typeface="Trebuchet MS"/>
                <a:ea typeface="Trebuchet MS"/>
                <a:cs typeface="Trebuchet MS"/>
                <a:sym typeface="Trebuchet MS"/>
              </a:rPr>
              <a:t>Behavioral Health, Substance Use Disorder and Recovery</a:t>
            </a:r>
            <a:endParaRPr sz="1200">
              <a:solidFill>
                <a:schemeClr val="dk1"/>
              </a:solidFill>
              <a:latin typeface="Trebuchet MS"/>
              <a:ea typeface="Trebuchet MS"/>
              <a:cs typeface="Trebuchet MS"/>
              <a:sym typeface="Trebuchet MS"/>
            </a:endParaRPr>
          </a:p>
          <a:p>
            <a:pPr marL="457200" lvl="0" indent="-304800" algn="l" rtl="0">
              <a:spcBef>
                <a:spcPts val="0"/>
              </a:spcBef>
              <a:spcAft>
                <a:spcPts val="0"/>
              </a:spcAft>
              <a:buClr>
                <a:schemeClr val="dk1"/>
              </a:buClr>
              <a:buSzPts val="1200"/>
              <a:buChar char="●"/>
            </a:pPr>
            <a:r>
              <a:rPr lang="en" sz="1200">
                <a:solidFill>
                  <a:schemeClr val="dk1"/>
                </a:solidFill>
                <a:latin typeface="Trebuchet MS"/>
                <a:ea typeface="Trebuchet MS"/>
                <a:cs typeface="Trebuchet MS"/>
                <a:sym typeface="Trebuchet MS"/>
              </a:rPr>
              <a:t>Healthy Minds and Bodies</a:t>
            </a:r>
            <a:endParaRPr sz="1200">
              <a:solidFill>
                <a:schemeClr val="dk1"/>
              </a:solidFill>
              <a:latin typeface="Trebuchet MS"/>
              <a:ea typeface="Trebuchet MS"/>
              <a:cs typeface="Trebuchet MS"/>
              <a:sym typeface="Trebuchet MS"/>
            </a:endParaRPr>
          </a:p>
          <a:p>
            <a:pPr marL="457200" lvl="0" indent="-304800" algn="l" rtl="0">
              <a:spcBef>
                <a:spcPts val="0"/>
              </a:spcBef>
              <a:spcAft>
                <a:spcPts val="0"/>
              </a:spcAft>
              <a:buClr>
                <a:schemeClr val="dk1"/>
              </a:buClr>
              <a:buSzPts val="1200"/>
              <a:buChar char="●"/>
            </a:pPr>
            <a:r>
              <a:rPr lang="en" sz="1200">
                <a:solidFill>
                  <a:schemeClr val="dk1"/>
                </a:solidFill>
                <a:latin typeface="Trebuchet MS"/>
                <a:ea typeface="Trebuchet MS"/>
                <a:cs typeface="Trebuchet MS"/>
                <a:sym typeface="Trebuchet MS"/>
              </a:rPr>
              <a:t>Built and Natural Environment </a:t>
            </a:r>
            <a:endParaRPr sz="1200">
              <a:solidFill>
                <a:schemeClr val="dk1"/>
              </a:solidFill>
              <a:latin typeface="Trebuchet MS"/>
              <a:ea typeface="Trebuchet MS"/>
              <a:cs typeface="Trebuchet MS"/>
              <a:sym typeface="Trebuchet MS"/>
            </a:endParaRPr>
          </a:p>
          <a:p>
            <a:pPr marL="457200" lvl="0" indent="-304800" algn="l" rtl="0">
              <a:spcBef>
                <a:spcPts val="0"/>
              </a:spcBef>
              <a:spcAft>
                <a:spcPts val="0"/>
              </a:spcAft>
              <a:buClr>
                <a:schemeClr val="dk1"/>
              </a:buClr>
              <a:buSzPts val="1200"/>
              <a:buChar char="●"/>
            </a:pPr>
            <a:r>
              <a:rPr lang="en" sz="1200">
                <a:solidFill>
                  <a:schemeClr val="dk1"/>
                </a:solidFill>
                <a:latin typeface="Trebuchet MS"/>
                <a:ea typeface="Trebuchet MS"/>
                <a:cs typeface="Trebuchet MS"/>
                <a:sym typeface="Trebuchet MS"/>
              </a:rPr>
              <a:t>Aging in Place and Addressing Social Isolation</a:t>
            </a:r>
            <a:endParaRPr sz="1200">
              <a:solidFill>
                <a:schemeClr val="dk1"/>
              </a:solidFill>
              <a:latin typeface="Trebuchet MS"/>
              <a:ea typeface="Trebuchet MS"/>
              <a:cs typeface="Trebuchet MS"/>
              <a:sym typeface="Trebuchet MS"/>
            </a:endParaRPr>
          </a:p>
          <a:p>
            <a:pPr marL="457200" lvl="0" indent="-304800" algn="l" rtl="0">
              <a:spcBef>
                <a:spcPts val="0"/>
              </a:spcBef>
              <a:spcAft>
                <a:spcPts val="0"/>
              </a:spcAft>
              <a:buClr>
                <a:schemeClr val="dk1"/>
              </a:buClr>
              <a:buSzPts val="1200"/>
              <a:buChar char="●"/>
            </a:pPr>
            <a:r>
              <a:rPr lang="en" sz="1200">
                <a:solidFill>
                  <a:schemeClr val="dk1"/>
                </a:solidFill>
                <a:latin typeface="Trebuchet MS"/>
                <a:ea typeface="Trebuchet MS"/>
                <a:cs typeface="Trebuchet MS"/>
                <a:sym typeface="Trebuchet MS"/>
              </a:rPr>
              <a:t>Elevating Rural Workforce Development and Employment</a:t>
            </a:r>
            <a:endParaRPr sz="1200">
              <a:solidFill>
                <a:schemeClr val="dk1"/>
              </a:solidFill>
              <a:latin typeface="Trebuchet MS"/>
              <a:ea typeface="Trebuchet MS"/>
              <a:cs typeface="Trebuchet MS"/>
              <a:sym typeface="Trebuchet MS"/>
            </a:endParaRPr>
          </a:p>
          <a:p>
            <a:pPr marL="457200" lvl="0" indent="-304800" algn="l" rtl="0">
              <a:spcBef>
                <a:spcPts val="0"/>
              </a:spcBef>
              <a:spcAft>
                <a:spcPts val="0"/>
              </a:spcAft>
              <a:buClr>
                <a:schemeClr val="dk1"/>
              </a:buClr>
              <a:buSzPts val="1200"/>
              <a:buChar char="●"/>
            </a:pPr>
            <a:r>
              <a:rPr lang="en" sz="1200">
                <a:solidFill>
                  <a:schemeClr val="dk1"/>
                </a:solidFill>
                <a:latin typeface="Trebuchet MS"/>
                <a:ea typeface="Trebuchet MS"/>
                <a:cs typeface="Trebuchet MS"/>
                <a:sym typeface="Trebuchet MS"/>
              </a:rPr>
              <a:t>Financial Proficiency: Leveraging Individualized Resources</a:t>
            </a:r>
            <a:endParaRPr sz="1200">
              <a:solidFill>
                <a:srgbClr val="0A0A0A"/>
              </a:solidFill>
              <a:latin typeface="Trebuchet MS"/>
              <a:ea typeface="Trebuchet MS"/>
              <a:cs typeface="Trebuchet MS"/>
              <a:sym typeface="Trebuchet M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 name="Google Shape;11;p2"/>
          <p:cNvSpPr txBox="1">
            <a:spLocks noGrp="1"/>
          </p:cNvSpPr>
          <p:nvPr>
            <p:ph type="body" idx="1"/>
          </p:nvPr>
        </p:nvSpPr>
        <p:spPr>
          <a:xfrm>
            <a:off x="457200" y="1200150"/>
            <a:ext cx="8229600" cy="3600600"/>
          </a:xfrm>
          <a:prstGeom prst="rect">
            <a:avLst/>
          </a:prstGeom>
          <a:noFill/>
          <a:ln>
            <a:noFill/>
          </a:ln>
        </p:spPr>
        <p:txBody>
          <a:bodyPr spcFirstLastPara="1" wrap="square" lIns="68575" tIns="34275" rIns="68575" bIns="34275" anchor="t" anchorCtr="0">
            <a:noAutofit/>
          </a:bodyPr>
          <a:lstStyle>
            <a:lvl1pPr marL="457200" lvl="0" indent="-228600" algn="l">
              <a:spcBef>
                <a:spcPts val="300"/>
              </a:spcBef>
              <a:spcAft>
                <a:spcPts val="0"/>
              </a:spcAft>
              <a:buSzPts val="1100"/>
              <a:buNone/>
              <a:defRPr/>
            </a:lvl1pPr>
            <a:lvl2pPr marL="914400" lvl="1" indent="-317500" algn="l">
              <a:spcBef>
                <a:spcPts val="300"/>
              </a:spcBef>
              <a:spcAft>
                <a:spcPts val="0"/>
              </a:spcAft>
              <a:buClr>
                <a:srgbClr val="777777"/>
              </a:buClr>
              <a:buSzPts val="1400"/>
              <a:buChar char="•"/>
              <a:defRPr/>
            </a:lvl2pPr>
            <a:lvl3pPr marL="1371600" lvl="2" indent="-317500" algn="l">
              <a:spcBef>
                <a:spcPts val="300"/>
              </a:spcBef>
              <a:spcAft>
                <a:spcPts val="0"/>
              </a:spcAft>
              <a:buClr>
                <a:srgbClr val="777777"/>
              </a:buClr>
              <a:buSzPts val="1400"/>
              <a:buChar char="•"/>
              <a:defRPr/>
            </a:lvl3pPr>
            <a:lvl4pPr marL="1828800" lvl="3" indent="-317500" algn="l">
              <a:spcBef>
                <a:spcPts val="300"/>
              </a:spcBef>
              <a:spcAft>
                <a:spcPts val="0"/>
              </a:spcAft>
              <a:buClr>
                <a:srgbClr val="777777"/>
              </a:buClr>
              <a:buSzPts val="1400"/>
              <a:buChar char="•"/>
              <a:defRPr/>
            </a:lvl4pPr>
            <a:lvl5pPr marL="2286000" lvl="4" indent="-317500" algn="l">
              <a:spcBef>
                <a:spcPts val="300"/>
              </a:spcBef>
              <a:spcAft>
                <a:spcPts val="0"/>
              </a:spcAft>
              <a:buClr>
                <a:srgbClr val="777777"/>
              </a:buClr>
              <a:buSzPts val="1400"/>
              <a:buChar char="•"/>
              <a:defRPr/>
            </a:lvl5pPr>
            <a:lvl6pPr marL="2743200" lvl="5" indent="-317500" algn="l">
              <a:spcBef>
                <a:spcPts val="300"/>
              </a:spcBef>
              <a:spcAft>
                <a:spcPts val="0"/>
              </a:spcAft>
              <a:buClr>
                <a:srgbClr val="777777"/>
              </a:buClr>
              <a:buSzPts val="1400"/>
              <a:buChar char="•"/>
              <a:defRPr/>
            </a:lvl6pPr>
            <a:lvl7pPr marL="3200400" lvl="6" indent="-317500" algn="l">
              <a:spcBef>
                <a:spcPts val="300"/>
              </a:spcBef>
              <a:spcAft>
                <a:spcPts val="0"/>
              </a:spcAft>
              <a:buClr>
                <a:srgbClr val="777777"/>
              </a:buClr>
              <a:buSzPts val="1400"/>
              <a:buChar char="•"/>
              <a:defRPr/>
            </a:lvl7pPr>
            <a:lvl8pPr marL="3657600" lvl="7" indent="-317500" algn="l">
              <a:spcBef>
                <a:spcPts val="300"/>
              </a:spcBef>
              <a:spcAft>
                <a:spcPts val="0"/>
              </a:spcAft>
              <a:buClr>
                <a:srgbClr val="777777"/>
              </a:buClr>
              <a:buSzPts val="1400"/>
              <a:buChar char="•"/>
              <a:defRPr/>
            </a:lvl8pPr>
            <a:lvl9pPr marL="4114800" lvl="8" indent="-317500" algn="l">
              <a:spcBef>
                <a:spcPts val="300"/>
              </a:spcBef>
              <a:spcAft>
                <a:spcPts val="0"/>
              </a:spcAft>
              <a:buClr>
                <a:srgbClr val="777777"/>
              </a:buClr>
              <a:buSzPts val="1400"/>
              <a:buChar char="•"/>
              <a:defRPr/>
            </a:lvl9pPr>
          </a:lstStyle>
          <a:p>
            <a:endParaRPr/>
          </a:p>
        </p:txBody>
      </p:sp>
      <p:sp>
        <p:nvSpPr>
          <p:cNvPr id="12" name="Google Shape;12;p2"/>
          <p:cNvSpPr txBox="1">
            <a:spLocks noGrp="1"/>
          </p:cNvSpPr>
          <p:nvPr>
            <p:ph type="sldNum" idx="12"/>
          </p:nvPr>
        </p:nvSpPr>
        <p:spPr>
          <a:xfrm>
            <a:off x="57150" y="4686300"/>
            <a:ext cx="571500" cy="2511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BFBFBF"/>
              </a:buClr>
              <a:buSzPts val="1100"/>
              <a:buFont typeface="Trebuchet MS"/>
              <a:buNone/>
              <a:defRPr sz="1100" b="0" i="0" u="none" strike="noStrike" cap="none">
                <a:solidFill>
                  <a:srgbClr val="BFBFBF"/>
                </a:solidFill>
                <a:latin typeface="Trebuchet MS"/>
                <a:ea typeface="Trebuchet MS"/>
                <a:cs typeface="Trebuchet MS"/>
                <a:sym typeface="Trebuchet MS"/>
              </a:defRPr>
            </a:lvl1pPr>
            <a:lvl2pPr marL="0" marR="0" lvl="1" indent="0" algn="l">
              <a:lnSpc>
                <a:spcPct val="100000"/>
              </a:lnSpc>
              <a:spcBef>
                <a:spcPts val="0"/>
              </a:spcBef>
              <a:spcAft>
                <a:spcPts val="0"/>
              </a:spcAft>
              <a:buClr>
                <a:srgbClr val="BFBFBF"/>
              </a:buClr>
              <a:buSzPts val="1100"/>
              <a:buFont typeface="Trebuchet MS"/>
              <a:buNone/>
              <a:defRPr sz="1100" b="0" i="0" u="none" strike="noStrike" cap="none">
                <a:solidFill>
                  <a:srgbClr val="BFBFBF"/>
                </a:solidFill>
                <a:latin typeface="Trebuchet MS"/>
                <a:ea typeface="Trebuchet MS"/>
                <a:cs typeface="Trebuchet MS"/>
                <a:sym typeface="Trebuchet MS"/>
              </a:defRPr>
            </a:lvl2pPr>
            <a:lvl3pPr marL="0" marR="0" lvl="2" indent="0" algn="l">
              <a:lnSpc>
                <a:spcPct val="100000"/>
              </a:lnSpc>
              <a:spcBef>
                <a:spcPts val="0"/>
              </a:spcBef>
              <a:spcAft>
                <a:spcPts val="0"/>
              </a:spcAft>
              <a:buClr>
                <a:srgbClr val="BFBFBF"/>
              </a:buClr>
              <a:buSzPts val="1100"/>
              <a:buFont typeface="Trebuchet MS"/>
              <a:buNone/>
              <a:defRPr sz="1100" b="0" i="0" u="none" strike="noStrike" cap="none">
                <a:solidFill>
                  <a:srgbClr val="BFBFBF"/>
                </a:solidFill>
                <a:latin typeface="Trebuchet MS"/>
                <a:ea typeface="Trebuchet MS"/>
                <a:cs typeface="Trebuchet MS"/>
                <a:sym typeface="Trebuchet MS"/>
              </a:defRPr>
            </a:lvl3pPr>
            <a:lvl4pPr marL="0" marR="0" lvl="3" indent="0" algn="l">
              <a:lnSpc>
                <a:spcPct val="100000"/>
              </a:lnSpc>
              <a:spcBef>
                <a:spcPts val="0"/>
              </a:spcBef>
              <a:spcAft>
                <a:spcPts val="0"/>
              </a:spcAft>
              <a:buClr>
                <a:srgbClr val="BFBFBF"/>
              </a:buClr>
              <a:buSzPts val="1100"/>
              <a:buFont typeface="Trebuchet MS"/>
              <a:buNone/>
              <a:defRPr sz="1100" b="0" i="0" u="none" strike="noStrike" cap="none">
                <a:solidFill>
                  <a:srgbClr val="BFBFBF"/>
                </a:solidFill>
                <a:latin typeface="Trebuchet MS"/>
                <a:ea typeface="Trebuchet MS"/>
                <a:cs typeface="Trebuchet MS"/>
                <a:sym typeface="Trebuchet MS"/>
              </a:defRPr>
            </a:lvl4pPr>
            <a:lvl5pPr marL="0" marR="0" lvl="4" indent="0" algn="l">
              <a:lnSpc>
                <a:spcPct val="100000"/>
              </a:lnSpc>
              <a:spcBef>
                <a:spcPts val="0"/>
              </a:spcBef>
              <a:spcAft>
                <a:spcPts val="0"/>
              </a:spcAft>
              <a:buClr>
                <a:srgbClr val="BFBFBF"/>
              </a:buClr>
              <a:buSzPts val="1100"/>
              <a:buFont typeface="Trebuchet MS"/>
              <a:buNone/>
              <a:defRPr sz="1100" b="0" i="0" u="none" strike="noStrike" cap="none">
                <a:solidFill>
                  <a:srgbClr val="BFBFBF"/>
                </a:solidFill>
                <a:latin typeface="Trebuchet MS"/>
                <a:ea typeface="Trebuchet MS"/>
                <a:cs typeface="Trebuchet MS"/>
                <a:sym typeface="Trebuchet MS"/>
              </a:defRPr>
            </a:lvl5pPr>
            <a:lvl6pPr marL="0" marR="0" lvl="5" indent="0" algn="l">
              <a:lnSpc>
                <a:spcPct val="100000"/>
              </a:lnSpc>
              <a:spcBef>
                <a:spcPts val="0"/>
              </a:spcBef>
              <a:spcAft>
                <a:spcPts val="0"/>
              </a:spcAft>
              <a:buClr>
                <a:srgbClr val="BFBFBF"/>
              </a:buClr>
              <a:buSzPts val="1100"/>
              <a:buFont typeface="Trebuchet MS"/>
              <a:buNone/>
              <a:defRPr sz="1100" b="0" i="0" u="none" strike="noStrike" cap="none">
                <a:solidFill>
                  <a:srgbClr val="BFBFBF"/>
                </a:solidFill>
                <a:latin typeface="Trebuchet MS"/>
                <a:ea typeface="Trebuchet MS"/>
                <a:cs typeface="Trebuchet MS"/>
                <a:sym typeface="Trebuchet MS"/>
              </a:defRPr>
            </a:lvl6pPr>
            <a:lvl7pPr marL="0" marR="0" lvl="6" indent="0" algn="l">
              <a:lnSpc>
                <a:spcPct val="100000"/>
              </a:lnSpc>
              <a:spcBef>
                <a:spcPts val="0"/>
              </a:spcBef>
              <a:spcAft>
                <a:spcPts val="0"/>
              </a:spcAft>
              <a:buClr>
                <a:srgbClr val="BFBFBF"/>
              </a:buClr>
              <a:buSzPts val="1100"/>
              <a:buFont typeface="Trebuchet MS"/>
              <a:buNone/>
              <a:defRPr sz="1100" b="0" i="0" u="none" strike="noStrike" cap="none">
                <a:solidFill>
                  <a:srgbClr val="BFBFBF"/>
                </a:solidFill>
                <a:latin typeface="Trebuchet MS"/>
                <a:ea typeface="Trebuchet MS"/>
                <a:cs typeface="Trebuchet MS"/>
                <a:sym typeface="Trebuchet MS"/>
              </a:defRPr>
            </a:lvl7pPr>
            <a:lvl8pPr marL="0" marR="0" lvl="7" indent="0" algn="l">
              <a:lnSpc>
                <a:spcPct val="100000"/>
              </a:lnSpc>
              <a:spcBef>
                <a:spcPts val="0"/>
              </a:spcBef>
              <a:spcAft>
                <a:spcPts val="0"/>
              </a:spcAft>
              <a:buClr>
                <a:srgbClr val="BFBFBF"/>
              </a:buClr>
              <a:buSzPts val="1100"/>
              <a:buFont typeface="Trebuchet MS"/>
              <a:buNone/>
              <a:defRPr sz="1100" b="0" i="0" u="none" strike="noStrike" cap="none">
                <a:solidFill>
                  <a:srgbClr val="BFBFBF"/>
                </a:solidFill>
                <a:latin typeface="Trebuchet MS"/>
                <a:ea typeface="Trebuchet MS"/>
                <a:cs typeface="Trebuchet MS"/>
                <a:sym typeface="Trebuchet MS"/>
              </a:defRPr>
            </a:lvl8pPr>
            <a:lvl9pPr marL="0" marR="0" lvl="8" indent="0" algn="l">
              <a:lnSpc>
                <a:spcPct val="100000"/>
              </a:lnSpc>
              <a:spcBef>
                <a:spcPts val="0"/>
              </a:spcBef>
              <a:spcAft>
                <a:spcPts val="0"/>
              </a:spcAft>
              <a:buClr>
                <a:srgbClr val="BFBFBF"/>
              </a:buClr>
              <a:buSzPts val="1100"/>
              <a:buFont typeface="Trebuchet MS"/>
              <a:buNone/>
              <a:defRPr sz="1100" b="0" i="0" u="none" strike="noStrike" cap="none">
                <a:solidFill>
                  <a:srgbClr val="BFBFBF"/>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 name="Google Shape;15;p3"/>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Autofit/>
          </a:bodyPr>
          <a:lstStyle>
            <a:lvl1pPr lvl="0" algn="ctr" rtl="0">
              <a:lnSpc>
                <a:spcPct val="100000"/>
              </a:lnSpc>
              <a:spcBef>
                <a:spcPts val="400"/>
              </a:spcBef>
              <a:spcAft>
                <a:spcPts val="0"/>
              </a:spcAft>
              <a:buSzPts val="2800"/>
              <a:buNone/>
              <a:defRPr sz="2800"/>
            </a:lvl1pPr>
            <a:lvl2pPr lvl="1" algn="ctr" rtl="0">
              <a:lnSpc>
                <a:spcPct val="100000"/>
              </a:lnSpc>
              <a:spcBef>
                <a:spcPts val="400"/>
              </a:spcBef>
              <a:spcAft>
                <a:spcPts val="0"/>
              </a:spcAft>
              <a:buSzPts val="2800"/>
              <a:buNone/>
              <a:defRPr sz="2800"/>
            </a:lvl2pPr>
            <a:lvl3pPr lvl="2" algn="ctr" rtl="0">
              <a:lnSpc>
                <a:spcPct val="100000"/>
              </a:lnSpc>
              <a:spcBef>
                <a:spcPts val="400"/>
              </a:spcBef>
              <a:spcAft>
                <a:spcPts val="0"/>
              </a:spcAft>
              <a:buSzPts val="2800"/>
              <a:buNone/>
              <a:defRPr sz="2800"/>
            </a:lvl3pPr>
            <a:lvl4pPr lvl="3" algn="ctr" rtl="0">
              <a:lnSpc>
                <a:spcPct val="100000"/>
              </a:lnSpc>
              <a:spcBef>
                <a:spcPts val="400"/>
              </a:spcBef>
              <a:spcAft>
                <a:spcPts val="0"/>
              </a:spcAft>
              <a:buSzPts val="2800"/>
              <a:buNone/>
              <a:defRPr sz="2800"/>
            </a:lvl4pPr>
            <a:lvl5pPr lvl="4" algn="ctr" rtl="0">
              <a:lnSpc>
                <a:spcPct val="100000"/>
              </a:lnSpc>
              <a:spcBef>
                <a:spcPts val="40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lvl1pPr lvl="0" rtl="0">
              <a:spcBef>
                <a:spcPts val="0"/>
              </a:spcBef>
              <a:spcAft>
                <a:spcPts val="0"/>
              </a:spcAft>
              <a:buSzPts val="1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lvl1pPr marL="457200" lvl="0" indent="-228600" rtl="0">
              <a:spcBef>
                <a:spcPts val="400"/>
              </a:spcBef>
              <a:spcAft>
                <a:spcPts val="0"/>
              </a:spcAft>
              <a:buSzPts val="1100"/>
              <a:buNone/>
              <a:defRPr/>
            </a:lvl1pPr>
            <a:lvl2pPr marL="914400" lvl="1" indent="-342900" rtl="0">
              <a:spcBef>
                <a:spcPts val="400"/>
              </a:spcBef>
              <a:spcAft>
                <a:spcPts val="0"/>
              </a:spcAft>
              <a:buSzPts val="1800"/>
              <a:buChar char="•"/>
              <a:defRPr/>
            </a:lvl2pPr>
            <a:lvl3pPr marL="1371600" lvl="2" indent="-342900" rtl="0">
              <a:spcBef>
                <a:spcPts val="400"/>
              </a:spcBef>
              <a:spcAft>
                <a:spcPts val="0"/>
              </a:spcAft>
              <a:buSzPts val="1800"/>
              <a:buChar char="•"/>
              <a:defRPr/>
            </a:lvl3pPr>
            <a:lvl4pPr marL="1828800" lvl="3" indent="-342900" rtl="0">
              <a:spcBef>
                <a:spcPts val="400"/>
              </a:spcBef>
              <a:spcAft>
                <a:spcPts val="0"/>
              </a:spcAft>
              <a:buSzPts val="1800"/>
              <a:buChar char="•"/>
              <a:defRPr/>
            </a:lvl4pPr>
            <a:lvl5pPr marL="2286000" lvl="4" indent="-342900" rtl="0">
              <a:spcBef>
                <a:spcPts val="400"/>
              </a:spcBef>
              <a:spcAft>
                <a:spcPts val="0"/>
              </a:spcAft>
              <a:buSzPts val="1800"/>
              <a:buChar char="•"/>
              <a:defRPr/>
            </a:lvl5pPr>
            <a:lvl6pPr marL="2743200" lvl="5" indent="-342900" rtl="0">
              <a:spcBef>
                <a:spcPts val="400"/>
              </a:spcBef>
              <a:spcAft>
                <a:spcPts val="0"/>
              </a:spcAft>
              <a:buSzPts val="1800"/>
              <a:buChar char="•"/>
              <a:defRPr/>
            </a:lvl6pPr>
            <a:lvl7pPr marL="3200400" lvl="6" indent="-342900" rtl="0">
              <a:spcBef>
                <a:spcPts val="400"/>
              </a:spcBef>
              <a:spcAft>
                <a:spcPts val="0"/>
              </a:spcAft>
              <a:buSzPts val="1800"/>
              <a:buChar char="•"/>
              <a:defRPr/>
            </a:lvl7pPr>
            <a:lvl8pPr marL="3657600" lvl="7" indent="-342900" rtl="0">
              <a:spcBef>
                <a:spcPts val="400"/>
              </a:spcBef>
              <a:spcAft>
                <a:spcPts val="0"/>
              </a:spcAft>
              <a:buSzPts val="1800"/>
              <a:buChar char="•"/>
              <a:defRPr/>
            </a:lvl8pPr>
            <a:lvl9pPr marL="4114800" lvl="8" indent="-342900" rtl="0">
              <a:spcBef>
                <a:spcPts val="400"/>
              </a:spcBef>
              <a:spcAft>
                <a:spcPts val="0"/>
              </a:spcAft>
              <a:buSzPts val="18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2700" b="0" i="0" u="none" strike="noStrike" cap="none">
                <a:solidFill>
                  <a:srgbClr val="003366"/>
                </a:solidFill>
                <a:latin typeface="Trebuchet MS"/>
                <a:ea typeface="Trebuchet MS"/>
                <a:cs typeface="Trebuchet MS"/>
                <a:sym typeface="Trebuchet MS"/>
              </a:defRPr>
            </a:lvl1pPr>
            <a:lvl2pPr marR="0" lvl="1" algn="l" rtl="0">
              <a:spcBef>
                <a:spcPts val="0"/>
              </a:spcBef>
              <a:spcAft>
                <a:spcPts val="0"/>
              </a:spcAft>
              <a:buSzPts val="1100"/>
              <a:buNone/>
              <a:defRPr sz="2700" b="0" i="0" u="none" strike="noStrike" cap="none">
                <a:solidFill>
                  <a:srgbClr val="003366"/>
                </a:solidFill>
                <a:latin typeface="Trebuchet MS"/>
                <a:ea typeface="Trebuchet MS"/>
                <a:cs typeface="Trebuchet MS"/>
                <a:sym typeface="Trebuchet MS"/>
              </a:defRPr>
            </a:lvl2pPr>
            <a:lvl3pPr marR="0" lvl="2" algn="l" rtl="0">
              <a:spcBef>
                <a:spcPts val="0"/>
              </a:spcBef>
              <a:spcAft>
                <a:spcPts val="0"/>
              </a:spcAft>
              <a:buSzPts val="1100"/>
              <a:buNone/>
              <a:defRPr sz="2700" b="0" i="0" u="none" strike="noStrike" cap="none">
                <a:solidFill>
                  <a:srgbClr val="003366"/>
                </a:solidFill>
                <a:latin typeface="Trebuchet MS"/>
                <a:ea typeface="Trebuchet MS"/>
                <a:cs typeface="Trebuchet MS"/>
                <a:sym typeface="Trebuchet MS"/>
              </a:defRPr>
            </a:lvl3pPr>
            <a:lvl4pPr marR="0" lvl="3" algn="l" rtl="0">
              <a:spcBef>
                <a:spcPts val="0"/>
              </a:spcBef>
              <a:spcAft>
                <a:spcPts val="0"/>
              </a:spcAft>
              <a:buSzPts val="1100"/>
              <a:buNone/>
              <a:defRPr sz="2700" b="0" i="0" u="none" strike="noStrike" cap="none">
                <a:solidFill>
                  <a:srgbClr val="003366"/>
                </a:solidFill>
                <a:latin typeface="Trebuchet MS"/>
                <a:ea typeface="Trebuchet MS"/>
                <a:cs typeface="Trebuchet MS"/>
                <a:sym typeface="Trebuchet MS"/>
              </a:defRPr>
            </a:lvl4pPr>
            <a:lvl5pPr marR="0" lvl="4" algn="l" rtl="0">
              <a:spcBef>
                <a:spcPts val="0"/>
              </a:spcBef>
              <a:spcAft>
                <a:spcPts val="0"/>
              </a:spcAft>
              <a:buSzPts val="1100"/>
              <a:buNone/>
              <a:defRPr sz="2700" b="0" i="0" u="none" strike="noStrike" cap="none">
                <a:solidFill>
                  <a:srgbClr val="003366"/>
                </a:solidFill>
                <a:latin typeface="Trebuchet MS"/>
                <a:ea typeface="Trebuchet MS"/>
                <a:cs typeface="Trebuchet MS"/>
                <a:sym typeface="Trebuchet MS"/>
              </a:defRPr>
            </a:lvl5pPr>
            <a:lvl6pPr marR="0" lvl="5" algn="l" rtl="0">
              <a:spcBef>
                <a:spcPts val="0"/>
              </a:spcBef>
              <a:spcAft>
                <a:spcPts val="0"/>
              </a:spcAft>
              <a:buSzPts val="1100"/>
              <a:buNone/>
              <a:defRPr sz="2700" b="0" i="0" u="none" strike="noStrike" cap="none">
                <a:solidFill>
                  <a:srgbClr val="003366"/>
                </a:solidFill>
                <a:latin typeface="Trebuchet MS"/>
                <a:ea typeface="Trebuchet MS"/>
                <a:cs typeface="Trebuchet MS"/>
                <a:sym typeface="Trebuchet MS"/>
              </a:defRPr>
            </a:lvl6pPr>
            <a:lvl7pPr marR="0" lvl="6" algn="l" rtl="0">
              <a:spcBef>
                <a:spcPts val="0"/>
              </a:spcBef>
              <a:spcAft>
                <a:spcPts val="0"/>
              </a:spcAft>
              <a:buSzPts val="1100"/>
              <a:buNone/>
              <a:defRPr sz="2700" b="0" i="0" u="none" strike="noStrike" cap="none">
                <a:solidFill>
                  <a:srgbClr val="003366"/>
                </a:solidFill>
                <a:latin typeface="Trebuchet MS"/>
                <a:ea typeface="Trebuchet MS"/>
                <a:cs typeface="Trebuchet MS"/>
                <a:sym typeface="Trebuchet MS"/>
              </a:defRPr>
            </a:lvl7pPr>
            <a:lvl8pPr marR="0" lvl="7" algn="l" rtl="0">
              <a:spcBef>
                <a:spcPts val="0"/>
              </a:spcBef>
              <a:spcAft>
                <a:spcPts val="0"/>
              </a:spcAft>
              <a:buSzPts val="1100"/>
              <a:buNone/>
              <a:defRPr sz="2700" b="0" i="0" u="none" strike="noStrike" cap="none">
                <a:solidFill>
                  <a:srgbClr val="003366"/>
                </a:solidFill>
                <a:latin typeface="Trebuchet MS"/>
                <a:ea typeface="Trebuchet MS"/>
                <a:cs typeface="Trebuchet MS"/>
                <a:sym typeface="Trebuchet MS"/>
              </a:defRPr>
            </a:lvl8pPr>
            <a:lvl9pPr marR="0" lvl="8" algn="l" rtl="0">
              <a:spcBef>
                <a:spcPts val="0"/>
              </a:spcBef>
              <a:spcAft>
                <a:spcPts val="0"/>
              </a:spcAft>
              <a:buSzPts val="1100"/>
              <a:buNone/>
              <a:defRPr sz="2700" b="0" i="0" u="none" strike="noStrike" cap="none">
                <a:solidFill>
                  <a:srgbClr val="003366"/>
                </a:solidFill>
                <a:latin typeface="Trebuchet MS"/>
                <a:ea typeface="Trebuchet MS"/>
                <a:cs typeface="Trebuchet MS"/>
                <a:sym typeface="Trebuchet MS"/>
              </a:defRPr>
            </a:lvl9pPr>
          </a:lstStyle>
          <a:p>
            <a:endParaRPr/>
          </a:p>
        </p:txBody>
      </p:sp>
      <p:sp>
        <p:nvSpPr>
          <p:cNvPr id="7" name="Google Shape;7;p1"/>
          <p:cNvSpPr txBox="1">
            <a:spLocks noGrp="1"/>
          </p:cNvSpPr>
          <p:nvPr>
            <p:ph type="body" idx="1"/>
          </p:nvPr>
        </p:nvSpPr>
        <p:spPr>
          <a:xfrm>
            <a:off x="457200" y="1200150"/>
            <a:ext cx="8229600" cy="3600600"/>
          </a:xfrm>
          <a:prstGeom prst="rect">
            <a:avLst/>
          </a:prstGeom>
          <a:noFill/>
          <a:ln>
            <a:noFill/>
          </a:ln>
        </p:spPr>
        <p:txBody>
          <a:bodyPr spcFirstLastPara="1" wrap="square" lIns="68575" tIns="34275" rIns="68575" bIns="34275" anchor="t" anchorCtr="0">
            <a:noAutofit/>
          </a:bodyPr>
          <a:lstStyle>
            <a:lvl1pPr marL="457200" marR="0" lvl="0" indent="-228600" algn="l" rtl="0">
              <a:spcBef>
                <a:spcPts val="400"/>
              </a:spcBef>
              <a:spcAft>
                <a:spcPts val="0"/>
              </a:spcAft>
              <a:buSzPts val="1100"/>
              <a:buNone/>
              <a:defRPr sz="1800" b="0" i="0" u="none" strike="noStrike" cap="none">
                <a:solidFill>
                  <a:srgbClr val="4D4D4D"/>
                </a:solidFill>
                <a:latin typeface="Trebuchet MS"/>
                <a:ea typeface="Trebuchet MS"/>
                <a:cs typeface="Trebuchet MS"/>
                <a:sym typeface="Trebuchet MS"/>
              </a:defRPr>
            </a:lvl1pPr>
            <a:lvl2pPr marL="914400" marR="0" lvl="1" indent="-342900" algn="l" rtl="0">
              <a:spcBef>
                <a:spcPts val="400"/>
              </a:spcBef>
              <a:spcAft>
                <a:spcPts val="0"/>
              </a:spcAft>
              <a:buClr>
                <a:srgbClr val="777777"/>
              </a:buClr>
              <a:buSzPts val="1800"/>
              <a:buFont typeface="Trebuchet MS"/>
              <a:buChar char="•"/>
              <a:defRPr sz="1800" b="0" i="0" u="none" strike="noStrike" cap="none">
                <a:solidFill>
                  <a:srgbClr val="777777"/>
                </a:solidFill>
                <a:latin typeface="Trebuchet MS"/>
                <a:ea typeface="Trebuchet MS"/>
                <a:cs typeface="Trebuchet MS"/>
                <a:sym typeface="Trebuchet MS"/>
              </a:defRPr>
            </a:lvl2pPr>
            <a:lvl3pPr marL="1371600" marR="0" lvl="2" indent="-342900" algn="l" rtl="0">
              <a:spcBef>
                <a:spcPts val="400"/>
              </a:spcBef>
              <a:spcAft>
                <a:spcPts val="0"/>
              </a:spcAft>
              <a:buClr>
                <a:srgbClr val="777777"/>
              </a:buClr>
              <a:buSzPts val="1800"/>
              <a:buFont typeface="Trebuchet MS"/>
              <a:buChar char="•"/>
              <a:defRPr sz="1800" b="0" i="0" u="none" strike="noStrike" cap="none">
                <a:solidFill>
                  <a:srgbClr val="777777"/>
                </a:solidFill>
                <a:latin typeface="Trebuchet MS"/>
                <a:ea typeface="Trebuchet MS"/>
                <a:cs typeface="Trebuchet MS"/>
                <a:sym typeface="Trebuchet MS"/>
              </a:defRPr>
            </a:lvl3pPr>
            <a:lvl4pPr marL="1828800" marR="0" lvl="3" indent="-342900" algn="l" rtl="0">
              <a:spcBef>
                <a:spcPts val="400"/>
              </a:spcBef>
              <a:spcAft>
                <a:spcPts val="0"/>
              </a:spcAft>
              <a:buClr>
                <a:srgbClr val="777777"/>
              </a:buClr>
              <a:buSzPts val="1800"/>
              <a:buFont typeface="Trebuchet MS"/>
              <a:buChar char="•"/>
              <a:defRPr sz="1800" b="0" i="0" u="none" strike="noStrike" cap="none">
                <a:solidFill>
                  <a:srgbClr val="777777"/>
                </a:solidFill>
                <a:latin typeface="Trebuchet MS"/>
                <a:ea typeface="Trebuchet MS"/>
                <a:cs typeface="Trebuchet MS"/>
                <a:sym typeface="Trebuchet MS"/>
              </a:defRPr>
            </a:lvl4pPr>
            <a:lvl5pPr marL="2286000" marR="0" lvl="4" indent="-342900" algn="l" rtl="0">
              <a:spcBef>
                <a:spcPts val="400"/>
              </a:spcBef>
              <a:spcAft>
                <a:spcPts val="0"/>
              </a:spcAft>
              <a:buClr>
                <a:srgbClr val="777777"/>
              </a:buClr>
              <a:buSzPts val="1800"/>
              <a:buFont typeface="Trebuchet MS"/>
              <a:buChar char="•"/>
              <a:defRPr sz="1800" b="0" i="0" u="none" strike="noStrike" cap="none">
                <a:solidFill>
                  <a:srgbClr val="777777"/>
                </a:solidFill>
                <a:latin typeface="Trebuchet MS"/>
                <a:ea typeface="Trebuchet MS"/>
                <a:cs typeface="Trebuchet MS"/>
                <a:sym typeface="Trebuchet MS"/>
              </a:defRPr>
            </a:lvl5pPr>
            <a:lvl6pPr marL="2743200" marR="0" lvl="5" indent="-342900" algn="l" rtl="0">
              <a:spcBef>
                <a:spcPts val="400"/>
              </a:spcBef>
              <a:spcAft>
                <a:spcPts val="0"/>
              </a:spcAft>
              <a:buClr>
                <a:srgbClr val="777777"/>
              </a:buClr>
              <a:buSzPts val="1800"/>
              <a:buFont typeface="Trebuchet MS"/>
              <a:buChar char="•"/>
              <a:defRPr sz="1800" b="0" i="0" u="none" strike="noStrike" cap="none">
                <a:solidFill>
                  <a:srgbClr val="777777"/>
                </a:solidFill>
                <a:latin typeface="Trebuchet MS"/>
                <a:ea typeface="Trebuchet MS"/>
                <a:cs typeface="Trebuchet MS"/>
                <a:sym typeface="Trebuchet MS"/>
              </a:defRPr>
            </a:lvl6pPr>
            <a:lvl7pPr marL="3200400" marR="0" lvl="6" indent="-342900" algn="l" rtl="0">
              <a:spcBef>
                <a:spcPts val="400"/>
              </a:spcBef>
              <a:spcAft>
                <a:spcPts val="0"/>
              </a:spcAft>
              <a:buClr>
                <a:srgbClr val="777777"/>
              </a:buClr>
              <a:buSzPts val="1800"/>
              <a:buFont typeface="Trebuchet MS"/>
              <a:buChar char="•"/>
              <a:defRPr sz="1800" b="0" i="0" u="none" strike="noStrike" cap="none">
                <a:solidFill>
                  <a:srgbClr val="777777"/>
                </a:solidFill>
                <a:latin typeface="Trebuchet MS"/>
                <a:ea typeface="Trebuchet MS"/>
                <a:cs typeface="Trebuchet MS"/>
                <a:sym typeface="Trebuchet MS"/>
              </a:defRPr>
            </a:lvl7pPr>
            <a:lvl8pPr marL="3657600" marR="0" lvl="7" indent="-342900" algn="l" rtl="0">
              <a:spcBef>
                <a:spcPts val="400"/>
              </a:spcBef>
              <a:spcAft>
                <a:spcPts val="0"/>
              </a:spcAft>
              <a:buClr>
                <a:srgbClr val="777777"/>
              </a:buClr>
              <a:buSzPts val="1800"/>
              <a:buFont typeface="Trebuchet MS"/>
              <a:buChar char="•"/>
              <a:defRPr sz="1800" b="0" i="0" u="none" strike="noStrike" cap="none">
                <a:solidFill>
                  <a:srgbClr val="777777"/>
                </a:solidFill>
                <a:latin typeface="Trebuchet MS"/>
                <a:ea typeface="Trebuchet MS"/>
                <a:cs typeface="Trebuchet MS"/>
                <a:sym typeface="Trebuchet MS"/>
              </a:defRPr>
            </a:lvl8pPr>
            <a:lvl9pPr marL="4114800" marR="0" lvl="8" indent="-342900" algn="l" rtl="0">
              <a:spcBef>
                <a:spcPts val="400"/>
              </a:spcBef>
              <a:spcAft>
                <a:spcPts val="0"/>
              </a:spcAft>
              <a:buClr>
                <a:srgbClr val="777777"/>
              </a:buClr>
              <a:buSzPts val="1800"/>
              <a:buFont typeface="Trebuchet MS"/>
              <a:buChar char="•"/>
              <a:defRPr sz="1800" b="0" i="0" u="none" strike="noStrike" cap="none">
                <a:solidFill>
                  <a:srgbClr val="777777"/>
                </a:solidFill>
                <a:latin typeface="Trebuchet MS"/>
                <a:ea typeface="Trebuchet MS"/>
                <a:cs typeface="Trebuchet MS"/>
                <a:sym typeface="Trebuchet MS"/>
              </a:defRPr>
            </a:lvl9pPr>
          </a:lstStyle>
          <a:p>
            <a:endParaRPr/>
          </a:p>
        </p:txBody>
      </p:sp>
      <p:sp>
        <p:nvSpPr>
          <p:cNvPr id="8" name="Google Shape;8;p1"/>
          <p:cNvSpPr txBox="1">
            <a:spLocks noGrp="1"/>
          </p:cNvSpPr>
          <p:nvPr>
            <p:ph type="sldNum" idx="12"/>
          </p:nvPr>
        </p:nvSpPr>
        <p:spPr>
          <a:xfrm>
            <a:off x="57150" y="4686300"/>
            <a:ext cx="571500" cy="2511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BFBFBF"/>
              </a:buClr>
              <a:buSzPts val="1100"/>
              <a:buFont typeface="Trebuchet MS"/>
              <a:buNone/>
              <a:defRPr sz="1100" b="0" i="0" u="none" strike="noStrike" cap="none">
                <a:solidFill>
                  <a:srgbClr val="BFBFBF"/>
                </a:solidFill>
                <a:latin typeface="Trebuchet MS"/>
                <a:ea typeface="Trebuchet MS"/>
                <a:cs typeface="Trebuchet MS"/>
                <a:sym typeface="Trebuchet MS"/>
              </a:defRPr>
            </a:lvl1pPr>
            <a:lvl2pPr marL="0" marR="0" lvl="1" indent="0" algn="l" rtl="0">
              <a:lnSpc>
                <a:spcPct val="100000"/>
              </a:lnSpc>
              <a:spcBef>
                <a:spcPts val="0"/>
              </a:spcBef>
              <a:spcAft>
                <a:spcPts val="0"/>
              </a:spcAft>
              <a:buClr>
                <a:srgbClr val="BFBFBF"/>
              </a:buClr>
              <a:buSzPts val="1100"/>
              <a:buFont typeface="Trebuchet MS"/>
              <a:buNone/>
              <a:defRPr sz="1100" b="0" i="0" u="none" strike="noStrike" cap="none">
                <a:solidFill>
                  <a:srgbClr val="BFBFBF"/>
                </a:solidFill>
                <a:latin typeface="Trebuchet MS"/>
                <a:ea typeface="Trebuchet MS"/>
                <a:cs typeface="Trebuchet MS"/>
                <a:sym typeface="Trebuchet MS"/>
              </a:defRPr>
            </a:lvl2pPr>
            <a:lvl3pPr marL="0" marR="0" lvl="2" indent="0" algn="l" rtl="0">
              <a:lnSpc>
                <a:spcPct val="100000"/>
              </a:lnSpc>
              <a:spcBef>
                <a:spcPts val="0"/>
              </a:spcBef>
              <a:spcAft>
                <a:spcPts val="0"/>
              </a:spcAft>
              <a:buClr>
                <a:srgbClr val="BFBFBF"/>
              </a:buClr>
              <a:buSzPts val="1100"/>
              <a:buFont typeface="Trebuchet MS"/>
              <a:buNone/>
              <a:defRPr sz="1100" b="0" i="0" u="none" strike="noStrike" cap="none">
                <a:solidFill>
                  <a:srgbClr val="BFBFBF"/>
                </a:solidFill>
                <a:latin typeface="Trebuchet MS"/>
                <a:ea typeface="Trebuchet MS"/>
                <a:cs typeface="Trebuchet MS"/>
                <a:sym typeface="Trebuchet MS"/>
              </a:defRPr>
            </a:lvl3pPr>
            <a:lvl4pPr marL="0" marR="0" lvl="3" indent="0" algn="l" rtl="0">
              <a:lnSpc>
                <a:spcPct val="100000"/>
              </a:lnSpc>
              <a:spcBef>
                <a:spcPts val="0"/>
              </a:spcBef>
              <a:spcAft>
                <a:spcPts val="0"/>
              </a:spcAft>
              <a:buClr>
                <a:srgbClr val="BFBFBF"/>
              </a:buClr>
              <a:buSzPts val="1100"/>
              <a:buFont typeface="Trebuchet MS"/>
              <a:buNone/>
              <a:defRPr sz="1100" b="0" i="0" u="none" strike="noStrike" cap="none">
                <a:solidFill>
                  <a:srgbClr val="BFBFBF"/>
                </a:solidFill>
                <a:latin typeface="Trebuchet MS"/>
                <a:ea typeface="Trebuchet MS"/>
                <a:cs typeface="Trebuchet MS"/>
                <a:sym typeface="Trebuchet MS"/>
              </a:defRPr>
            </a:lvl4pPr>
            <a:lvl5pPr marL="0" marR="0" lvl="4" indent="0" algn="l" rtl="0">
              <a:lnSpc>
                <a:spcPct val="100000"/>
              </a:lnSpc>
              <a:spcBef>
                <a:spcPts val="0"/>
              </a:spcBef>
              <a:spcAft>
                <a:spcPts val="0"/>
              </a:spcAft>
              <a:buClr>
                <a:srgbClr val="BFBFBF"/>
              </a:buClr>
              <a:buSzPts val="1100"/>
              <a:buFont typeface="Trebuchet MS"/>
              <a:buNone/>
              <a:defRPr sz="1100" b="0" i="0" u="none" strike="noStrike" cap="none">
                <a:solidFill>
                  <a:srgbClr val="BFBFBF"/>
                </a:solidFill>
                <a:latin typeface="Trebuchet MS"/>
                <a:ea typeface="Trebuchet MS"/>
                <a:cs typeface="Trebuchet MS"/>
                <a:sym typeface="Trebuchet MS"/>
              </a:defRPr>
            </a:lvl5pPr>
            <a:lvl6pPr marL="0" marR="0" lvl="5" indent="0" algn="l" rtl="0">
              <a:lnSpc>
                <a:spcPct val="100000"/>
              </a:lnSpc>
              <a:spcBef>
                <a:spcPts val="0"/>
              </a:spcBef>
              <a:spcAft>
                <a:spcPts val="0"/>
              </a:spcAft>
              <a:buClr>
                <a:srgbClr val="BFBFBF"/>
              </a:buClr>
              <a:buSzPts val="1100"/>
              <a:buFont typeface="Trebuchet MS"/>
              <a:buNone/>
              <a:defRPr sz="1100" b="0" i="0" u="none" strike="noStrike" cap="none">
                <a:solidFill>
                  <a:srgbClr val="BFBFBF"/>
                </a:solidFill>
                <a:latin typeface="Trebuchet MS"/>
                <a:ea typeface="Trebuchet MS"/>
                <a:cs typeface="Trebuchet MS"/>
                <a:sym typeface="Trebuchet MS"/>
              </a:defRPr>
            </a:lvl6pPr>
            <a:lvl7pPr marL="0" marR="0" lvl="6" indent="0" algn="l" rtl="0">
              <a:lnSpc>
                <a:spcPct val="100000"/>
              </a:lnSpc>
              <a:spcBef>
                <a:spcPts val="0"/>
              </a:spcBef>
              <a:spcAft>
                <a:spcPts val="0"/>
              </a:spcAft>
              <a:buClr>
                <a:srgbClr val="BFBFBF"/>
              </a:buClr>
              <a:buSzPts val="1100"/>
              <a:buFont typeface="Trebuchet MS"/>
              <a:buNone/>
              <a:defRPr sz="1100" b="0" i="0" u="none" strike="noStrike" cap="none">
                <a:solidFill>
                  <a:srgbClr val="BFBFBF"/>
                </a:solidFill>
                <a:latin typeface="Trebuchet MS"/>
                <a:ea typeface="Trebuchet MS"/>
                <a:cs typeface="Trebuchet MS"/>
                <a:sym typeface="Trebuchet MS"/>
              </a:defRPr>
            </a:lvl7pPr>
            <a:lvl8pPr marL="0" marR="0" lvl="7" indent="0" algn="l" rtl="0">
              <a:lnSpc>
                <a:spcPct val="100000"/>
              </a:lnSpc>
              <a:spcBef>
                <a:spcPts val="0"/>
              </a:spcBef>
              <a:spcAft>
                <a:spcPts val="0"/>
              </a:spcAft>
              <a:buClr>
                <a:srgbClr val="BFBFBF"/>
              </a:buClr>
              <a:buSzPts val="1100"/>
              <a:buFont typeface="Trebuchet MS"/>
              <a:buNone/>
              <a:defRPr sz="1100" b="0" i="0" u="none" strike="noStrike" cap="none">
                <a:solidFill>
                  <a:srgbClr val="BFBFBF"/>
                </a:solidFill>
                <a:latin typeface="Trebuchet MS"/>
                <a:ea typeface="Trebuchet MS"/>
                <a:cs typeface="Trebuchet MS"/>
                <a:sym typeface="Trebuchet MS"/>
              </a:defRPr>
            </a:lvl8pPr>
            <a:lvl9pPr marL="0" marR="0" lvl="8" indent="0" algn="l" rtl="0">
              <a:lnSpc>
                <a:spcPct val="100000"/>
              </a:lnSpc>
              <a:spcBef>
                <a:spcPts val="0"/>
              </a:spcBef>
              <a:spcAft>
                <a:spcPts val="0"/>
              </a:spcAft>
              <a:buClr>
                <a:srgbClr val="BFBFBF"/>
              </a:buClr>
              <a:buSzPts val="1100"/>
              <a:buFont typeface="Trebuchet MS"/>
              <a:buNone/>
              <a:defRPr sz="1100" b="0" i="0" u="none" strike="noStrike" cap="none">
                <a:solidFill>
                  <a:srgbClr val="BFBFBF"/>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
        <p:cNvGrpSpPr/>
        <p:nvPr/>
      </p:nvGrpSpPr>
      <p:grpSpPr>
        <a:xfrm>
          <a:off x="0" y="0"/>
          <a:ext cx="0" cy="0"/>
          <a:chOff x="0" y="0"/>
          <a:chExt cx="0" cy="0"/>
        </a:xfrm>
      </p:grpSpPr>
      <p:sp>
        <p:nvSpPr>
          <p:cNvPr id="25" name="Google Shape;25;p5"/>
          <p:cNvSpPr txBox="1">
            <a:spLocks noGrp="1"/>
          </p:cNvSpPr>
          <p:nvPr>
            <p:ph type="ctrTitle"/>
          </p:nvPr>
        </p:nvSpPr>
        <p:spPr>
          <a:xfrm>
            <a:off x="311700" y="807100"/>
            <a:ext cx="8520600" cy="14823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endParaRPr sz="4000"/>
          </a:p>
          <a:p>
            <a:pPr marL="0" lvl="0" indent="0" algn="ctr" rtl="0">
              <a:spcBef>
                <a:spcPts val="0"/>
              </a:spcBef>
              <a:spcAft>
                <a:spcPts val="0"/>
              </a:spcAft>
              <a:buNone/>
            </a:pPr>
            <a:r>
              <a:rPr lang="en" sz="4000" b="1">
                <a:highlight>
                  <a:srgbClr val="FFFFFF"/>
                </a:highlight>
              </a:rPr>
              <a:t>Introduction of the 2022-2026 Virginia Rural Health Plan</a:t>
            </a:r>
            <a:endParaRPr sz="4000" b="1">
              <a:highlight>
                <a:srgbClr val="FFFFFF"/>
              </a:highlight>
            </a:endParaRPr>
          </a:p>
          <a:p>
            <a:pPr marL="0" lvl="0" indent="0" algn="ctr" rtl="0">
              <a:spcBef>
                <a:spcPts val="0"/>
              </a:spcBef>
              <a:spcAft>
                <a:spcPts val="0"/>
              </a:spcAft>
              <a:buNone/>
            </a:pPr>
            <a:r>
              <a:rPr lang="en" sz="4000" b="1">
                <a:highlight>
                  <a:srgbClr val="FFFFFF"/>
                </a:highlight>
              </a:rPr>
              <a:t> and Data Commons</a:t>
            </a:r>
            <a:endParaRPr sz="4000"/>
          </a:p>
        </p:txBody>
      </p:sp>
      <p:sp>
        <p:nvSpPr>
          <p:cNvPr id="26" name="Google Shape;26;p5"/>
          <p:cNvSpPr txBox="1">
            <a:spLocks noGrp="1"/>
          </p:cNvSpPr>
          <p:nvPr>
            <p:ph type="subTitle" idx="1"/>
          </p:nvPr>
        </p:nvSpPr>
        <p:spPr>
          <a:xfrm>
            <a:off x="1681475" y="2681450"/>
            <a:ext cx="2709600" cy="10404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sz="1200" b="1">
                <a:solidFill>
                  <a:schemeClr val="dk1"/>
                </a:solidFill>
                <a:highlight>
                  <a:srgbClr val="FFFFFF"/>
                </a:highlight>
              </a:rPr>
              <a:t>Presenting on behalf of the </a:t>
            </a:r>
            <a:endParaRPr sz="1200" b="1">
              <a:solidFill>
                <a:schemeClr val="dk1"/>
              </a:solidFill>
              <a:highlight>
                <a:srgbClr val="FFFFFF"/>
              </a:highlight>
            </a:endParaRPr>
          </a:p>
          <a:p>
            <a:pPr marL="0" lvl="0" indent="0" algn="ctr" rtl="0">
              <a:spcBef>
                <a:spcPts val="0"/>
              </a:spcBef>
              <a:spcAft>
                <a:spcPts val="0"/>
              </a:spcAft>
              <a:buNone/>
            </a:pPr>
            <a:r>
              <a:rPr lang="en" sz="1200" b="1">
                <a:solidFill>
                  <a:schemeClr val="dk1"/>
                </a:solidFill>
                <a:highlight>
                  <a:srgbClr val="FFFFFF"/>
                </a:highlight>
              </a:rPr>
              <a:t>Virginia State Office of Rural Health</a:t>
            </a:r>
            <a:endParaRPr sz="1200" b="1">
              <a:solidFill>
                <a:schemeClr val="dk1"/>
              </a:solidFill>
              <a:highlight>
                <a:srgbClr val="FFFFFF"/>
              </a:highlight>
            </a:endParaRPr>
          </a:p>
          <a:p>
            <a:pPr marL="0" lvl="0" indent="0" algn="ctr" rtl="0">
              <a:spcBef>
                <a:spcPts val="0"/>
              </a:spcBef>
              <a:spcAft>
                <a:spcPts val="0"/>
              </a:spcAft>
              <a:buNone/>
            </a:pPr>
            <a:endParaRPr sz="1200" b="1">
              <a:solidFill>
                <a:schemeClr val="dk1"/>
              </a:solidFill>
              <a:highlight>
                <a:srgbClr val="FFFFFF"/>
              </a:highlight>
            </a:endParaRPr>
          </a:p>
          <a:p>
            <a:pPr marL="0" lvl="0" indent="0" algn="ctr" rtl="0">
              <a:spcBef>
                <a:spcPts val="0"/>
              </a:spcBef>
              <a:spcAft>
                <a:spcPts val="0"/>
              </a:spcAft>
              <a:buNone/>
            </a:pPr>
            <a:r>
              <a:rPr lang="en" sz="1200" b="1">
                <a:solidFill>
                  <a:schemeClr val="dk1"/>
                </a:solidFill>
                <a:highlight>
                  <a:srgbClr val="FFFFFF"/>
                </a:highlight>
              </a:rPr>
              <a:t>Sarah O’Connor, MPH</a:t>
            </a:r>
            <a:endParaRPr sz="1200" b="1">
              <a:solidFill>
                <a:schemeClr val="dk1"/>
              </a:solidFill>
              <a:highlight>
                <a:srgbClr val="FFFFFF"/>
              </a:highlight>
            </a:endParaRPr>
          </a:p>
          <a:p>
            <a:pPr marL="0" lvl="0" indent="0" algn="ctr" rtl="0">
              <a:spcBef>
                <a:spcPts val="0"/>
              </a:spcBef>
              <a:spcAft>
                <a:spcPts val="0"/>
              </a:spcAft>
              <a:buNone/>
            </a:pPr>
            <a:r>
              <a:rPr lang="en" sz="1200" b="1">
                <a:solidFill>
                  <a:schemeClr val="dk1"/>
                </a:solidFill>
                <a:highlight>
                  <a:srgbClr val="FFFFFF"/>
                </a:highlight>
              </a:rPr>
              <a:t>Clarissa Noble, MPH</a:t>
            </a:r>
            <a:endParaRPr sz="1200" b="1">
              <a:solidFill>
                <a:schemeClr val="dk1"/>
              </a:solidFill>
              <a:highlight>
                <a:srgbClr val="FFFFFF"/>
              </a:highlight>
            </a:endParaRPr>
          </a:p>
        </p:txBody>
      </p:sp>
      <p:sp>
        <p:nvSpPr>
          <p:cNvPr id="27" name="Google Shape;27;p5"/>
          <p:cNvSpPr txBox="1">
            <a:spLocks noGrp="1"/>
          </p:cNvSpPr>
          <p:nvPr>
            <p:ph type="subTitle" idx="1"/>
          </p:nvPr>
        </p:nvSpPr>
        <p:spPr>
          <a:xfrm>
            <a:off x="4888025" y="2663150"/>
            <a:ext cx="2383200" cy="10770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sz="1200" b="1">
                <a:solidFill>
                  <a:schemeClr val="dk1"/>
                </a:solidFill>
                <a:highlight>
                  <a:srgbClr val="FFFFFF"/>
                </a:highlight>
              </a:rPr>
              <a:t>Presenting on behalf of the UVA Biocomplexity Institute</a:t>
            </a:r>
            <a:endParaRPr sz="1200" b="1">
              <a:solidFill>
                <a:schemeClr val="dk1"/>
              </a:solidFill>
              <a:highlight>
                <a:srgbClr val="FFFFFF"/>
              </a:highlight>
            </a:endParaRPr>
          </a:p>
          <a:p>
            <a:pPr marL="0" lvl="0" indent="0" algn="ctr" rtl="0">
              <a:spcBef>
                <a:spcPts val="0"/>
              </a:spcBef>
              <a:spcAft>
                <a:spcPts val="0"/>
              </a:spcAft>
              <a:buNone/>
            </a:pPr>
            <a:endParaRPr sz="1200" b="1">
              <a:solidFill>
                <a:schemeClr val="dk1"/>
              </a:solidFill>
              <a:highlight>
                <a:srgbClr val="FFFFFF"/>
              </a:highlight>
            </a:endParaRPr>
          </a:p>
          <a:p>
            <a:pPr marL="0" lvl="0" indent="0" algn="ctr" rtl="0">
              <a:spcBef>
                <a:spcPts val="0"/>
              </a:spcBef>
              <a:spcAft>
                <a:spcPts val="0"/>
              </a:spcAft>
              <a:buNone/>
            </a:pPr>
            <a:r>
              <a:rPr lang="en" sz="1200" b="1">
                <a:solidFill>
                  <a:schemeClr val="dk1"/>
                </a:solidFill>
                <a:highlight>
                  <a:srgbClr val="FFFFFF"/>
                </a:highlight>
              </a:rPr>
              <a:t>Aaron Schroeder, PhD</a:t>
            </a:r>
            <a:endParaRPr sz="1200" b="1">
              <a:solidFill>
                <a:schemeClr val="dk1"/>
              </a:solidFill>
              <a:highlight>
                <a:srgbClr val="FFFFFF"/>
              </a:highlight>
            </a:endParaRPr>
          </a:p>
          <a:p>
            <a:pPr marL="0" lvl="0" indent="0" algn="ctr" rtl="0">
              <a:spcBef>
                <a:spcPts val="0"/>
              </a:spcBef>
              <a:spcAft>
                <a:spcPts val="0"/>
              </a:spcAft>
              <a:buNone/>
            </a:pPr>
            <a:r>
              <a:rPr lang="en" sz="1200" b="1">
                <a:solidFill>
                  <a:schemeClr val="dk1"/>
                </a:solidFill>
                <a:highlight>
                  <a:srgbClr val="FFFFFF"/>
                </a:highlight>
              </a:rPr>
              <a:t>Sallie Ann Keller, PhD</a:t>
            </a:r>
            <a:endParaRPr sz="1200" b="1">
              <a:solidFill>
                <a:schemeClr val="dk1"/>
              </a:solidFill>
              <a:highlight>
                <a:srgbClr val="FFFFFF"/>
              </a:highlight>
            </a:endParaRPr>
          </a:p>
        </p:txBody>
      </p:sp>
      <p:sp>
        <p:nvSpPr>
          <p:cNvPr id="28" name="Google Shape;28;p5"/>
          <p:cNvSpPr txBox="1"/>
          <p:nvPr/>
        </p:nvSpPr>
        <p:spPr>
          <a:xfrm>
            <a:off x="1832075" y="4228200"/>
            <a:ext cx="6067800" cy="64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i="1">
                <a:solidFill>
                  <a:schemeClr val="dk1"/>
                </a:solidFill>
                <a:latin typeface="Arial Narrow"/>
                <a:ea typeface="Arial Narrow"/>
                <a:cs typeface="Arial Narrow"/>
                <a:sym typeface="Arial Narrow"/>
              </a:rPr>
              <a:t>This publication was supported by the Health Resources and Services Administration (HRSA) of the U.S. Department of Health and Human Services (HHS) as part of a financial assistance award totaling $125,236.09, with 100 percent funded by HRSA/HHS. The contents are those of the author(s) and do not necessarily represent the official views of, nor an endorsement, by HRSA/HHS, or the U.S. Government.</a:t>
            </a:r>
            <a:endParaRPr/>
          </a:p>
        </p:txBody>
      </p:sp>
      <p:pic>
        <p:nvPicPr>
          <p:cNvPr id="29" name="Google Shape;29;p5"/>
          <p:cNvPicPr preferRelativeResize="0"/>
          <p:nvPr/>
        </p:nvPicPr>
        <p:blipFill>
          <a:blip r:embed="rId3">
            <a:alphaModFix/>
          </a:blip>
          <a:stretch>
            <a:fillRect/>
          </a:stretch>
        </p:blipFill>
        <p:spPr>
          <a:xfrm>
            <a:off x="311701" y="4228200"/>
            <a:ext cx="1520375" cy="571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4"/>
          <p:cNvSpPr txBox="1">
            <a:spLocks noGrp="1"/>
          </p:cNvSpPr>
          <p:nvPr>
            <p:ph type="title"/>
          </p:nvPr>
        </p:nvSpPr>
        <p:spPr>
          <a:xfrm>
            <a:off x="311700" y="183825"/>
            <a:ext cx="85206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b="1"/>
              <a:t>Virginia Rural Health Plan 2022-2026	</a:t>
            </a:r>
            <a:endParaRPr b="1"/>
          </a:p>
        </p:txBody>
      </p:sp>
      <p:pic>
        <p:nvPicPr>
          <p:cNvPr id="113" name="Google Shape;113;p14"/>
          <p:cNvPicPr preferRelativeResize="0"/>
          <p:nvPr/>
        </p:nvPicPr>
        <p:blipFill>
          <a:blip r:embed="rId3">
            <a:alphaModFix/>
          </a:blip>
          <a:stretch>
            <a:fillRect/>
          </a:stretch>
        </p:blipFill>
        <p:spPr>
          <a:xfrm>
            <a:off x="721275" y="823200"/>
            <a:ext cx="3041099" cy="3938327"/>
          </a:xfrm>
          <a:prstGeom prst="rect">
            <a:avLst/>
          </a:prstGeom>
          <a:noFill/>
          <a:ln>
            <a:noFill/>
          </a:ln>
          <a:effectLst>
            <a:outerShdw blurRad="57150" dist="19050" dir="5400000" algn="bl" rotWithShape="0">
              <a:srgbClr val="000000"/>
            </a:outerShdw>
          </a:effectLst>
        </p:spPr>
      </p:pic>
      <p:sp>
        <p:nvSpPr>
          <p:cNvPr id="114" name="Google Shape;114;p14"/>
          <p:cNvSpPr/>
          <p:nvPr/>
        </p:nvSpPr>
        <p:spPr>
          <a:xfrm>
            <a:off x="4419600" y="1130700"/>
            <a:ext cx="3943200" cy="2882100"/>
          </a:xfrm>
          <a:prstGeom prst="rect">
            <a:avLst/>
          </a:prstGeom>
          <a:solidFill>
            <a:srgbClr val="C9DAF8">
              <a:alpha val="62010"/>
            </a:srgbClr>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400"/>
              </a:spcBef>
              <a:spcAft>
                <a:spcPts val="0"/>
              </a:spcAft>
              <a:buClr>
                <a:schemeClr val="dk1"/>
              </a:buClr>
              <a:buSzPts val="1100"/>
              <a:buFont typeface="Arial"/>
              <a:buNone/>
            </a:pPr>
            <a:r>
              <a:rPr lang="en" sz="1700" b="1">
                <a:solidFill>
                  <a:schemeClr val="dk1"/>
                </a:solidFill>
                <a:latin typeface="Trebuchet MS"/>
                <a:ea typeface="Trebuchet MS"/>
                <a:cs typeface="Trebuchet MS"/>
                <a:sym typeface="Trebuchet MS"/>
              </a:rPr>
              <a:t>Plan Development</a:t>
            </a:r>
            <a:endParaRPr sz="1700" b="1">
              <a:solidFill>
                <a:schemeClr val="dk1"/>
              </a:solidFill>
              <a:latin typeface="Trebuchet MS"/>
              <a:ea typeface="Trebuchet MS"/>
              <a:cs typeface="Trebuchet MS"/>
              <a:sym typeface="Trebuchet MS"/>
            </a:endParaRPr>
          </a:p>
          <a:p>
            <a:pPr marL="457200" lvl="0" indent="-336550" algn="l" rtl="0">
              <a:spcBef>
                <a:spcPts val="400"/>
              </a:spcBef>
              <a:spcAft>
                <a:spcPts val="0"/>
              </a:spcAft>
              <a:buClr>
                <a:schemeClr val="dk1"/>
              </a:buClr>
              <a:buSzPts val="1700"/>
              <a:buFont typeface="Trebuchet MS"/>
              <a:buChar char="●"/>
            </a:pPr>
            <a:r>
              <a:rPr lang="en" sz="1700">
                <a:solidFill>
                  <a:schemeClr val="dk1"/>
                </a:solidFill>
                <a:latin typeface="Trebuchet MS"/>
                <a:ea typeface="Trebuchet MS"/>
                <a:cs typeface="Trebuchet MS"/>
                <a:sym typeface="Trebuchet MS"/>
              </a:rPr>
              <a:t>Overview</a:t>
            </a:r>
            <a:endParaRPr sz="1700">
              <a:solidFill>
                <a:schemeClr val="dk1"/>
              </a:solidFill>
              <a:latin typeface="Trebuchet MS"/>
              <a:ea typeface="Trebuchet MS"/>
              <a:cs typeface="Trebuchet MS"/>
              <a:sym typeface="Trebuchet MS"/>
            </a:endParaRPr>
          </a:p>
          <a:p>
            <a:pPr marL="457200" lvl="0" indent="-336550" algn="l" rtl="0">
              <a:spcBef>
                <a:spcPts val="0"/>
              </a:spcBef>
              <a:spcAft>
                <a:spcPts val="0"/>
              </a:spcAft>
              <a:buClr>
                <a:schemeClr val="dk1"/>
              </a:buClr>
              <a:buSzPts val="1700"/>
              <a:buFont typeface="Trebuchet MS"/>
              <a:buChar char="●"/>
            </a:pPr>
            <a:r>
              <a:rPr lang="en" sz="1700">
                <a:solidFill>
                  <a:schemeClr val="dk1"/>
                </a:solidFill>
                <a:latin typeface="Trebuchet MS"/>
                <a:ea typeface="Trebuchet MS"/>
                <a:cs typeface="Trebuchet MS"/>
                <a:sym typeface="Trebuchet MS"/>
              </a:rPr>
              <a:t>Leading Practices and Approaches</a:t>
            </a:r>
            <a:endParaRPr sz="1700">
              <a:solidFill>
                <a:schemeClr val="dk1"/>
              </a:solidFill>
              <a:latin typeface="Trebuchet MS"/>
              <a:ea typeface="Trebuchet MS"/>
              <a:cs typeface="Trebuchet MS"/>
              <a:sym typeface="Trebuchet MS"/>
            </a:endParaRPr>
          </a:p>
          <a:p>
            <a:pPr marL="914400" lvl="1" indent="-336550" algn="l" rtl="0">
              <a:spcBef>
                <a:spcPts val="0"/>
              </a:spcBef>
              <a:spcAft>
                <a:spcPts val="0"/>
              </a:spcAft>
              <a:buClr>
                <a:schemeClr val="dk1"/>
              </a:buClr>
              <a:buSzPts val="1700"/>
              <a:buFont typeface="Trebuchet MS"/>
              <a:buChar char="○"/>
            </a:pPr>
            <a:r>
              <a:rPr lang="en" sz="1700">
                <a:solidFill>
                  <a:schemeClr val="dk1"/>
                </a:solidFill>
                <a:latin typeface="Trebuchet MS"/>
                <a:ea typeface="Trebuchet MS"/>
                <a:cs typeface="Trebuchet MS"/>
                <a:sym typeface="Trebuchet MS"/>
              </a:rPr>
              <a:t>Focus: Virginia </a:t>
            </a:r>
            <a:endParaRPr sz="1700">
              <a:solidFill>
                <a:schemeClr val="dk1"/>
              </a:solidFill>
              <a:latin typeface="Trebuchet MS"/>
              <a:ea typeface="Trebuchet MS"/>
              <a:cs typeface="Trebuchet MS"/>
              <a:sym typeface="Trebuchet MS"/>
            </a:endParaRPr>
          </a:p>
          <a:p>
            <a:pPr marL="914400" lvl="1" indent="-336550" algn="l" rtl="0">
              <a:spcBef>
                <a:spcPts val="0"/>
              </a:spcBef>
              <a:spcAft>
                <a:spcPts val="0"/>
              </a:spcAft>
              <a:buClr>
                <a:schemeClr val="dk1"/>
              </a:buClr>
              <a:buSzPts val="1700"/>
              <a:buFont typeface="Trebuchet MS"/>
              <a:buChar char="○"/>
            </a:pPr>
            <a:r>
              <a:rPr lang="en" sz="1700">
                <a:solidFill>
                  <a:schemeClr val="dk1"/>
                </a:solidFill>
                <a:latin typeface="Trebuchet MS"/>
                <a:ea typeface="Trebuchet MS"/>
                <a:cs typeface="Trebuchet MS"/>
                <a:sym typeface="Trebuchet MS"/>
              </a:rPr>
              <a:t>National programs/organizations</a:t>
            </a:r>
            <a:endParaRPr sz="1700">
              <a:solidFill>
                <a:schemeClr val="dk1"/>
              </a:solidFill>
              <a:latin typeface="Trebuchet MS"/>
              <a:ea typeface="Trebuchet MS"/>
              <a:cs typeface="Trebuchet MS"/>
              <a:sym typeface="Trebuchet MS"/>
            </a:endParaRPr>
          </a:p>
          <a:p>
            <a:pPr marL="457200" lvl="0" indent="-336550" algn="l" rtl="0">
              <a:spcBef>
                <a:spcPts val="0"/>
              </a:spcBef>
              <a:spcAft>
                <a:spcPts val="0"/>
              </a:spcAft>
              <a:buClr>
                <a:schemeClr val="dk1"/>
              </a:buClr>
              <a:buSzPts val="1700"/>
              <a:buFont typeface="Trebuchet MS"/>
              <a:buChar char="●"/>
            </a:pPr>
            <a:r>
              <a:rPr lang="en" sz="1700">
                <a:solidFill>
                  <a:schemeClr val="dk1"/>
                </a:solidFill>
                <a:latin typeface="Trebuchet MS"/>
                <a:ea typeface="Trebuchet MS"/>
                <a:cs typeface="Trebuchet MS"/>
                <a:sym typeface="Trebuchet MS"/>
              </a:rPr>
              <a:t>Opportunities for Growth</a:t>
            </a:r>
            <a:endParaRPr sz="1700">
              <a:solidFill>
                <a:schemeClr val="dk1"/>
              </a:solidFill>
              <a:latin typeface="Trebuchet MS"/>
              <a:ea typeface="Trebuchet MS"/>
              <a:cs typeface="Trebuchet MS"/>
              <a:sym typeface="Trebuchet MS"/>
            </a:endParaRPr>
          </a:p>
          <a:p>
            <a:pPr marL="914400" lvl="1" indent="-336550" algn="l" rtl="0">
              <a:spcBef>
                <a:spcPts val="0"/>
              </a:spcBef>
              <a:spcAft>
                <a:spcPts val="0"/>
              </a:spcAft>
              <a:buClr>
                <a:schemeClr val="dk1"/>
              </a:buClr>
              <a:buSzPts val="1700"/>
              <a:buFont typeface="Trebuchet MS"/>
              <a:buChar char="○"/>
            </a:pPr>
            <a:r>
              <a:rPr lang="en" sz="1700">
                <a:solidFill>
                  <a:schemeClr val="dk1"/>
                </a:solidFill>
                <a:latin typeface="Trebuchet MS"/>
                <a:ea typeface="Trebuchet MS"/>
                <a:cs typeface="Trebuchet MS"/>
                <a:sym typeface="Trebuchet MS"/>
              </a:rPr>
              <a:t>Policy recommendations</a:t>
            </a:r>
            <a:endParaRPr sz="1700">
              <a:solidFill>
                <a:schemeClr val="dk1"/>
              </a:solidFill>
              <a:latin typeface="Trebuchet MS"/>
              <a:ea typeface="Trebuchet MS"/>
              <a:cs typeface="Trebuchet MS"/>
              <a:sym typeface="Trebuchet MS"/>
            </a:endParaRPr>
          </a:p>
          <a:p>
            <a:pPr marL="914400" lvl="1" indent="-336550" algn="l" rtl="0">
              <a:spcBef>
                <a:spcPts val="0"/>
              </a:spcBef>
              <a:spcAft>
                <a:spcPts val="0"/>
              </a:spcAft>
              <a:buClr>
                <a:schemeClr val="dk1"/>
              </a:buClr>
              <a:buSzPts val="1700"/>
              <a:buFont typeface="Trebuchet MS"/>
              <a:buChar char="○"/>
            </a:pPr>
            <a:r>
              <a:rPr lang="en" sz="1700">
                <a:solidFill>
                  <a:schemeClr val="dk1"/>
                </a:solidFill>
                <a:latin typeface="Trebuchet MS"/>
                <a:ea typeface="Trebuchet MS"/>
                <a:cs typeface="Trebuchet MS"/>
                <a:sym typeface="Trebuchet MS"/>
              </a:rPr>
              <a:t>Pilot program(s)</a:t>
            </a:r>
            <a:endParaRPr sz="1700">
              <a:solidFill>
                <a:schemeClr val="dk1"/>
              </a:solidFill>
              <a:latin typeface="Trebuchet MS"/>
              <a:ea typeface="Trebuchet MS"/>
              <a:cs typeface="Trebuchet MS"/>
              <a:sym typeface="Trebuchet MS"/>
            </a:endParaRPr>
          </a:p>
          <a:p>
            <a:pPr marL="914400" lvl="1" indent="-336550" algn="l" rtl="0">
              <a:spcBef>
                <a:spcPts val="0"/>
              </a:spcBef>
              <a:spcAft>
                <a:spcPts val="0"/>
              </a:spcAft>
              <a:buClr>
                <a:schemeClr val="dk1"/>
              </a:buClr>
              <a:buSzPts val="1700"/>
              <a:buFont typeface="Trebuchet MS"/>
              <a:buChar char="○"/>
            </a:pPr>
            <a:r>
              <a:rPr lang="en" sz="1700">
                <a:solidFill>
                  <a:schemeClr val="dk1"/>
                </a:solidFill>
                <a:latin typeface="Trebuchet MS"/>
                <a:ea typeface="Trebuchet MS"/>
                <a:cs typeface="Trebuchet MS"/>
                <a:sym typeface="Trebuchet MS"/>
              </a:rPr>
              <a:t>Funding</a:t>
            </a:r>
            <a:endParaRPr sz="1200">
              <a:solidFill>
                <a:schemeClr val="dk2"/>
              </a:solidFill>
              <a:highlight>
                <a:schemeClr val="accent5"/>
              </a:highlight>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5"/>
          <p:cNvSpPr txBox="1">
            <a:spLocks noGrp="1"/>
          </p:cNvSpPr>
          <p:nvPr>
            <p:ph type="title"/>
          </p:nvPr>
        </p:nvSpPr>
        <p:spPr>
          <a:xfrm>
            <a:off x="485775" y="139250"/>
            <a:ext cx="43260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b="1"/>
              <a:t>Defining Rurality</a:t>
            </a:r>
            <a:endParaRPr b="1"/>
          </a:p>
        </p:txBody>
      </p:sp>
      <p:sp>
        <p:nvSpPr>
          <p:cNvPr id="120" name="Google Shape;120;p15"/>
          <p:cNvSpPr/>
          <p:nvPr/>
        </p:nvSpPr>
        <p:spPr>
          <a:xfrm>
            <a:off x="561975" y="823800"/>
            <a:ext cx="5124600" cy="1574100"/>
          </a:xfrm>
          <a:prstGeom prst="rect">
            <a:avLst/>
          </a:prstGeom>
          <a:solidFill>
            <a:srgbClr val="C9DAF8">
              <a:alpha val="62010"/>
            </a:srgbClr>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400"/>
              </a:spcBef>
              <a:spcAft>
                <a:spcPts val="0"/>
              </a:spcAft>
              <a:buClr>
                <a:schemeClr val="dk1"/>
              </a:buClr>
              <a:buSzPts val="1400"/>
              <a:buChar char="●"/>
            </a:pPr>
            <a:r>
              <a:rPr lang="en">
                <a:solidFill>
                  <a:schemeClr val="dk1"/>
                </a:solidFill>
                <a:latin typeface="Trebuchet MS"/>
                <a:ea typeface="Trebuchet MS"/>
                <a:cs typeface="Trebuchet MS"/>
                <a:sym typeface="Trebuchet MS"/>
              </a:rPr>
              <a:t>Rural Virginia is diverse in geography, demographics, and cultural identity </a:t>
            </a:r>
            <a:endParaRPr>
              <a:solidFill>
                <a:schemeClr val="dk1"/>
              </a:solidFill>
              <a:latin typeface="Trebuchet MS"/>
              <a:ea typeface="Trebuchet MS"/>
              <a:cs typeface="Trebuchet MS"/>
              <a:sym typeface="Trebuchet MS"/>
            </a:endParaRPr>
          </a:p>
          <a:p>
            <a:pPr marL="457200" lvl="0" indent="-317500" algn="l" rtl="0">
              <a:spcBef>
                <a:spcPts val="0"/>
              </a:spcBef>
              <a:spcAft>
                <a:spcPts val="0"/>
              </a:spcAft>
              <a:buClr>
                <a:schemeClr val="dk1"/>
              </a:buClr>
              <a:buSzPts val="1400"/>
              <a:buChar char="●"/>
            </a:pPr>
            <a:r>
              <a:rPr lang="en">
                <a:solidFill>
                  <a:schemeClr val="dk1"/>
                </a:solidFill>
                <a:latin typeface="Trebuchet MS"/>
                <a:ea typeface="Trebuchet MS"/>
                <a:cs typeface="Trebuchet MS"/>
                <a:sym typeface="Trebuchet MS"/>
              </a:rPr>
              <a:t>Definitions vary based on the lens (economic, statistical classifications, funding opportunities)</a:t>
            </a:r>
            <a:endParaRPr>
              <a:solidFill>
                <a:schemeClr val="dk1"/>
              </a:solidFill>
              <a:latin typeface="Trebuchet MS"/>
              <a:ea typeface="Trebuchet MS"/>
              <a:cs typeface="Trebuchet MS"/>
              <a:sym typeface="Trebuchet MS"/>
            </a:endParaRPr>
          </a:p>
          <a:p>
            <a:pPr marL="457200" lvl="0" indent="-317500" algn="l" rtl="0">
              <a:spcBef>
                <a:spcPts val="0"/>
              </a:spcBef>
              <a:spcAft>
                <a:spcPts val="0"/>
              </a:spcAft>
              <a:buClr>
                <a:schemeClr val="dk1"/>
              </a:buClr>
              <a:buSzPts val="1400"/>
              <a:buChar char="●"/>
            </a:pPr>
            <a:r>
              <a:rPr lang="en">
                <a:solidFill>
                  <a:schemeClr val="dk1"/>
                </a:solidFill>
                <a:latin typeface="Trebuchet MS"/>
                <a:ea typeface="Trebuchet MS"/>
                <a:cs typeface="Trebuchet MS"/>
                <a:sym typeface="Trebuchet MS"/>
              </a:rPr>
              <a:t>Rurality exists within the shadows of urban cores and suburban areas</a:t>
            </a:r>
            <a:endParaRPr>
              <a:solidFill>
                <a:schemeClr val="dk2"/>
              </a:solidFill>
              <a:highlight>
                <a:schemeClr val="accent5"/>
              </a:highlight>
              <a:latin typeface="Trebuchet MS"/>
              <a:ea typeface="Trebuchet MS"/>
              <a:cs typeface="Trebuchet MS"/>
              <a:sym typeface="Trebuchet MS"/>
            </a:endParaRPr>
          </a:p>
        </p:txBody>
      </p:sp>
      <p:pic>
        <p:nvPicPr>
          <p:cNvPr id="121" name="Google Shape;121;p15"/>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558734" y="654800"/>
            <a:ext cx="2226944" cy="1743102"/>
          </a:xfrm>
          <a:prstGeom prst="rect">
            <a:avLst/>
          </a:prstGeom>
          <a:noFill/>
          <a:ln>
            <a:noFill/>
          </a:ln>
          <a:effectLst>
            <a:outerShdw blurRad="57150" dist="19050" dir="5400000" algn="bl" rotWithShape="0">
              <a:srgbClr val="000000">
                <a:alpha val="50000"/>
              </a:srgbClr>
            </a:outerShdw>
          </a:effectLst>
        </p:spPr>
      </p:pic>
      <p:pic>
        <p:nvPicPr>
          <p:cNvPr id="122" name="Google Shape;122;p15"/>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6558725" y="2645525"/>
            <a:ext cx="2226951" cy="1743100"/>
          </a:xfrm>
          <a:prstGeom prst="rect">
            <a:avLst/>
          </a:prstGeom>
          <a:noFill/>
          <a:ln>
            <a:noFill/>
          </a:ln>
          <a:effectLst>
            <a:outerShdw blurRad="57150" dist="19050" dir="5400000" algn="bl" rotWithShape="0">
              <a:srgbClr val="000000">
                <a:alpha val="50000"/>
              </a:srgbClr>
            </a:outerShdw>
          </a:effectLst>
        </p:spPr>
      </p:pic>
      <p:sp>
        <p:nvSpPr>
          <p:cNvPr id="123" name="Google Shape;123;p15"/>
          <p:cNvSpPr txBox="1"/>
          <p:nvPr/>
        </p:nvSpPr>
        <p:spPr>
          <a:xfrm>
            <a:off x="6490800" y="2322425"/>
            <a:ext cx="2362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i="1">
                <a:solidFill>
                  <a:schemeClr val="dk1"/>
                </a:solidFill>
                <a:latin typeface="Trebuchet MS"/>
                <a:ea typeface="Trebuchet MS"/>
                <a:cs typeface="Trebuchet MS"/>
                <a:sym typeface="Trebuchet MS"/>
              </a:rPr>
              <a:t>Tazewell County</a:t>
            </a:r>
            <a:endParaRPr sz="900" i="1">
              <a:latin typeface="Trebuchet MS"/>
              <a:ea typeface="Trebuchet MS"/>
              <a:cs typeface="Trebuchet MS"/>
              <a:sym typeface="Trebuchet MS"/>
            </a:endParaRPr>
          </a:p>
        </p:txBody>
      </p:sp>
      <p:sp>
        <p:nvSpPr>
          <p:cNvPr id="124" name="Google Shape;124;p15"/>
          <p:cNvSpPr txBox="1"/>
          <p:nvPr/>
        </p:nvSpPr>
        <p:spPr>
          <a:xfrm>
            <a:off x="6490800" y="4332200"/>
            <a:ext cx="2362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i="1">
                <a:solidFill>
                  <a:schemeClr val="dk1"/>
                </a:solidFill>
                <a:latin typeface="Trebuchet MS"/>
                <a:ea typeface="Trebuchet MS"/>
                <a:cs typeface="Trebuchet MS"/>
                <a:sym typeface="Trebuchet MS"/>
              </a:rPr>
              <a:t>Accomack County</a:t>
            </a:r>
            <a:endParaRPr sz="900" i="1">
              <a:latin typeface="Trebuchet MS"/>
              <a:ea typeface="Trebuchet MS"/>
              <a:cs typeface="Trebuchet MS"/>
              <a:sym typeface="Trebuchet MS"/>
            </a:endParaRPr>
          </a:p>
        </p:txBody>
      </p:sp>
      <p:pic>
        <p:nvPicPr>
          <p:cNvPr id="125" name="Google Shape;125;p15"/>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1076638" y="2886075"/>
            <a:ext cx="4095275" cy="1857375"/>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126" name="Google Shape;126;p15"/>
          <p:cNvSpPr txBox="1">
            <a:spLocks noGrp="1"/>
          </p:cNvSpPr>
          <p:nvPr>
            <p:ph type="title"/>
          </p:nvPr>
        </p:nvSpPr>
        <p:spPr>
          <a:xfrm>
            <a:off x="1202625" y="2571750"/>
            <a:ext cx="3843300" cy="5727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sz="1400" b="1"/>
              <a:t>Urbanization Perceptions Small Area Index</a:t>
            </a:r>
            <a:endParaRPr sz="1400"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6"/>
          <p:cNvSpPr txBox="1">
            <a:spLocks noGrp="1"/>
          </p:cNvSpPr>
          <p:nvPr>
            <p:ph type="title"/>
          </p:nvPr>
        </p:nvSpPr>
        <p:spPr>
          <a:xfrm>
            <a:off x="582925" y="186125"/>
            <a:ext cx="46011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1800" b="1"/>
              <a:t>Topic Spotlight</a:t>
            </a:r>
            <a:endParaRPr sz="1800" b="1"/>
          </a:p>
          <a:p>
            <a:pPr marL="0" lvl="0" indent="0" algn="ctr" rtl="0">
              <a:spcBef>
                <a:spcPts val="0"/>
              </a:spcBef>
              <a:spcAft>
                <a:spcPts val="0"/>
              </a:spcAft>
              <a:buNone/>
            </a:pPr>
            <a:r>
              <a:rPr lang="en" sz="1800" b="1"/>
              <a:t>Education: A Backbone in Rural Virginia</a:t>
            </a:r>
            <a:endParaRPr sz="1800" b="1"/>
          </a:p>
        </p:txBody>
      </p:sp>
      <p:pic>
        <p:nvPicPr>
          <p:cNvPr id="132" name="Google Shape;132;p16"/>
          <p:cNvPicPr preferRelativeResize="0"/>
          <p:nvPr/>
        </p:nvPicPr>
        <p:blipFill>
          <a:blip r:embed="rId3">
            <a:alphaModFix/>
          </a:blip>
          <a:stretch>
            <a:fillRect/>
          </a:stretch>
        </p:blipFill>
        <p:spPr>
          <a:xfrm>
            <a:off x="6754950" y="298575"/>
            <a:ext cx="2004875" cy="1503650"/>
          </a:xfrm>
          <a:prstGeom prst="rect">
            <a:avLst/>
          </a:prstGeom>
          <a:noFill/>
          <a:ln>
            <a:noFill/>
          </a:ln>
          <a:effectLst>
            <a:outerShdw blurRad="57150" dist="19050" dir="5400000" algn="bl" rotWithShape="0">
              <a:srgbClr val="000000">
                <a:alpha val="50000"/>
              </a:srgbClr>
            </a:outerShdw>
          </a:effectLst>
        </p:spPr>
      </p:pic>
      <p:pic>
        <p:nvPicPr>
          <p:cNvPr id="133" name="Google Shape;133;p16"/>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3092763" y="964975"/>
            <a:ext cx="2066650" cy="3663299"/>
          </a:xfrm>
          <a:prstGeom prst="rect">
            <a:avLst/>
          </a:prstGeom>
          <a:noFill/>
          <a:ln>
            <a:noFill/>
          </a:ln>
          <a:effectLst>
            <a:outerShdw blurRad="57150" dist="19050" dir="5400000" algn="bl" rotWithShape="0">
              <a:srgbClr val="000000">
                <a:alpha val="50000"/>
              </a:srgbClr>
            </a:outerShdw>
          </a:effectLst>
        </p:spPr>
      </p:pic>
      <p:pic>
        <p:nvPicPr>
          <p:cNvPr id="134" name="Google Shape;134;p16"/>
          <p:cNvPicPr preferRelativeResize="0"/>
          <p:nvPr/>
        </p:nvPicPr>
        <p:blipFill>
          <a:blip r:embed="rId5">
            <a:alphaModFix/>
          </a:blip>
          <a:stretch>
            <a:fillRect/>
          </a:stretch>
        </p:blipFill>
        <p:spPr>
          <a:xfrm>
            <a:off x="5461425" y="2262998"/>
            <a:ext cx="2066649" cy="2365276"/>
          </a:xfrm>
          <a:prstGeom prst="rect">
            <a:avLst/>
          </a:prstGeom>
          <a:noFill/>
          <a:ln>
            <a:noFill/>
          </a:ln>
          <a:effectLst>
            <a:outerShdw blurRad="57150" dist="19050" dir="5400000" algn="bl" rotWithShape="0">
              <a:srgbClr val="000000">
                <a:alpha val="50000"/>
              </a:srgbClr>
            </a:outerShdw>
          </a:effectLst>
        </p:spPr>
      </p:pic>
      <p:pic>
        <p:nvPicPr>
          <p:cNvPr id="135" name="Google Shape;135;p16"/>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582925" y="964950"/>
            <a:ext cx="2066650" cy="3663344"/>
          </a:xfrm>
          <a:prstGeom prst="rect">
            <a:avLst/>
          </a:prstGeom>
          <a:noFill/>
          <a:ln>
            <a:noFill/>
          </a:ln>
          <a:effectLst>
            <a:outerShdw blurRad="57150" dist="19050" dir="5400000" algn="bl" rotWithShape="0">
              <a:srgbClr val="000000">
                <a:alpha val="50000"/>
              </a:srgbClr>
            </a:outerShdw>
          </a:effectLst>
        </p:spPr>
      </p:pic>
      <p:sp>
        <p:nvSpPr>
          <p:cNvPr id="136" name="Google Shape;136;p16"/>
          <p:cNvSpPr txBox="1"/>
          <p:nvPr/>
        </p:nvSpPr>
        <p:spPr>
          <a:xfrm>
            <a:off x="6826375" y="1736625"/>
            <a:ext cx="2004900" cy="438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00" i="1">
                <a:solidFill>
                  <a:srgbClr val="404040"/>
                </a:solidFill>
                <a:latin typeface="Trebuchet MS"/>
                <a:ea typeface="Trebuchet MS"/>
                <a:cs typeface="Trebuchet MS"/>
                <a:sym typeface="Trebuchet MS"/>
              </a:rPr>
              <a:t>Southern Virginia Botanical Garden &amp; Environmental Education Center</a:t>
            </a:r>
            <a:endParaRPr sz="700" i="1">
              <a:solidFill>
                <a:srgbClr val="404040"/>
              </a:solidFill>
              <a:latin typeface="Trebuchet MS"/>
              <a:ea typeface="Trebuchet MS"/>
              <a:cs typeface="Trebuchet MS"/>
              <a:sym typeface="Trebuchet MS"/>
            </a:endParaRPr>
          </a:p>
          <a:p>
            <a:pPr marL="0" lvl="0" indent="0" algn="r" rtl="0">
              <a:spcBef>
                <a:spcPts val="0"/>
              </a:spcBef>
              <a:spcAft>
                <a:spcPts val="0"/>
              </a:spcAft>
              <a:buNone/>
            </a:pPr>
            <a:r>
              <a:rPr lang="en" sz="700" i="1">
                <a:solidFill>
                  <a:srgbClr val="404040"/>
                </a:solidFill>
                <a:latin typeface="Trebuchet MS"/>
                <a:ea typeface="Trebuchet MS"/>
                <a:cs typeface="Trebuchet MS"/>
                <a:sym typeface="Trebuchet MS"/>
              </a:rPr>
              <a:t>       : VA-SORH Staff</a:t>
            </a:r>
            <a:endParaRPr sz="700" i="1">
              <a:solidFill>
                <a:srgbClr val="404040"/>
              </a:solidFill>
              <a:latin typeface="Trebuchet MS"/>
              <a:ea typeface="Trebuchet MS"/>
              <a:cs typeface="Trebuchet MS"/>
              <a:sym typeface="Trebuchet MS"/>
            </a:endParaRPr>
          </a:p>
        </p:txBody>
      </p:sp>
      <p:pic>
        <p:nvPicPr>
          <p:cNvPr id="137" name="Google Shape;137;p16"/>
          <p:cNvPicPr preferRelativeResize="0"/>
          <p:nvPr/>
        </p:nvPicPr>
        <p:blipFill rotWithShape="1">
          <a:blip r:embed="rId7">
            <a:alphaModFix/>
            <a:extLst>
              <a:ext uri="{28A0092B-C50C-407E-A947-70E740481C1C}">
                <a14:useLocalDpi xmlns:a14="http://schemas.microsoft.com/office/drawing/2010/main"/>
              </a:ext>
            </a:extLst>
          </a:blip>
          <a:srcRect r="4150" b="4589"/>
          <a:stretch/>
        </p:blipFill>
        <p:spPr>
          <a:xfrm>
            <a:off x="7893225" y="2055874"/>
            <a:ext cx="200674" cy="141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7"/>
          <p:cNvSpPr/>
          <p:nvPr/>
        </p:nvSpPr>
        <p:spPr>
          <a:xfrm>
            <a:off x="4826700" y="219075"/>
            <a:ext cx="4139400" cy="4363500"/>
          </a:xfrm>
          <a:prstGeom prst="rect">
            <a:avLst/>
          </a:prstGeom>
          <a:solidFill>
            <a:srgbClr val="F3F3F3">
              <a:alpha val="68160"/>
            </a:srgbClr>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spcBef>
                <a:spcPts val="400"/>
              </a:spcBef>
              <a:spcAft>
                <a:spcPts val="0"/>
              </a:spcAft>
              <a:buNone/>
            </a:pPr>
            <a:endParaRPr>
              <a:solidFill>
                <a:schemeClr val="dk2"/>
              </a:solidFill>
              <a:highlight>
                <a:schemeClr val="accent5"/>
              </a:highlight>
              <a:latin typeface="Trebuchet MS"/>
              <a:ea typeface="Trebuchet MS"/>
              <a:cs typeface="Trebuchet MS"/>
              <a:sym typeface="Trebuchet MS"/>
            </a:endParaRPr>
          </a:p>
        </p:txBody>
      </p:sp>
      <p:sp>
        <p:nvSpPr>
          <p:cNvPr id="143" name="Google Shape;143;p17"/>
          <p:cNvSpPr/>
          <p:nvPr/>
        </p:nvSpPr>
        <p:spPr>
          <a:xfrm>
            <a:off x="251775" y="942975"/>
            <a:ext cx="4139400" cy="2493600"/>
          </a:xfrm>
          <a:prstGeom prst="rect">
            <a:avLst/>
          </a:prstGeom>
          <a:solidFill>
            <a:srgbClr val="F3F3F3">
              <a:alpha val="68160"/>
            </a:srgbClr>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spcBef>
                <a:spcPts val="400"/>
              </a:spcBef>
              <a:spcAft>
                <a:spcPts val="0"/>
              </a:spcAft>
              <a:buNone/>
            </a:pPr>
            <a:endParaRPr>
              <a:solidFill>
                <a:schemeClr val="dk2"/>
              </a:solidFill>
              <a:highlight>
                <a:schemeClr val="accent5"/>
              </a:highlight>
              <a:latin typeface="Trebuchet MS"/>
              <a:ea typeface="Trebuchet MS"/>
              <a:cs typeface="Trebuchet MS"/>
              <a:sym typeface="Trebuchet MS"/>
            </a:endParaRPr>
          </a:p>
        </p:txBody>
      </p:sp>
      <p:sp>
        <p:nvSpPr>
          <p:cNvPr id="144" name="Google Shape;144;p17"/>
          <p:cNvSpPr txBox="1">
            <a:spLocks noGrp="1"/>
          </p:cNvSpPr>
          <p:nvPr>
            <p:ph type="title"/>
          </p:nvPr>
        </p:nvSpPr>
        <p:spPr>
          <a:xfrm>
            <a:off x="152400" y="157550"/>
            <a:ext cx="46011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1800" b="1"/>
              <a:t>Topic Spotlight</a:t>
            </a:r>
            <a:endParaRPr sz="1800" b="1"/>
          </a:p>
          <a:p>
            <a:pPr marL="0" lvl="0" indent="0" algn="ctr" rtl="0">
              <a:spcBef>
                <a:spcPts val="0"/>
              </a:spcBef>
              <a:spcAft>
                <a:spcPts val="0"/>
              </a:spcAft>
              <a:buNone/>
            </a:pPr>
            <a:r>
              <a:rPr lang="en" sz="1800" b="1"/>
              <a:t>Education: A Backbone in Rural Virginia</a:t>
            </a:r>
            <a:endParaRPr sz="1800" b="1"/>
          </a:p>
        </p:txBody>
      </p:sp>
      <p:sp>
        <p:nvSpPr>
          <p:cNvPr id="145" name="Google Shape;145;p17"/>
          <p:cNvSpPr txBox="1"/>
          <p:nvPr/>
        </p:nvSpPr>
        <p:spPr>
          <a:xfrm>
            <a:off x="323850" y="942975"/>
            <a:ext cx="42483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0B5394"/>
                </a:solidFill>
                <a:latin typeface="Trebuchet MS"/>
                <a:ea typeface="Trebuchet MS"/>
                <a:cs typeface="Trebuchet MS"/>
                <a:sym typeface="Trebuchet MS"/>
              </a:rPr>
              <a:t>Leading Practices &amp; Approaches</a:t>
            </a:r>
            <a:endParaRPr sz="1300" b="1">
              <a:solidFill>
                <a:srgbClr val="0B5394"/>
              </a:solidFill>
              <a:latin typeface="Trebuchet MS"/>
              <a:ea typeface="Trebuchet MS"/>
              <a:cs typeface="Trebuchet MS"/>
              <a:sym typeface="Trebuchet MS"/>
            </a:endParaRPr>
          </a:p>
          <a:p>
            <a:pPr marL="457200" lvl="0" indent="-311150" algn="l" rtl="0">
              <a:spcBef>
                <a:spcPts val="0"/>
              </a:spcBef>
              <a:spcAft>
                <a:spcPts val="0"/>
              </a:spcAft>
              <a:buClr>
                <a:srgbClr val="38761D"/>
              </a:buClr>
              <a:buSzPts val="1300"/>
              <a:buFont typeface="Trebuchet MS"/>
              <a:buChar char="●"/>
            </a:pPr>
            <a:r>
              <a:rPr lang="en" sz="1300">
                <a:solidFill>
                  <a:srgbClr val="38761D"/>
                </a:solidFill>
                <a:latin typeface="Trebuchet MS"/>
                <a:ea typeface="Trebuchet MS"/>
                <a:cs typeface="Trebuchet MS"/>
                <a:sym typeface="Trebuchet MS"/>
              </a:rPr>
              <a:t>School-Based Health Centers</a:t>
            </a:r>
            <a:endParaRPr sz="1300">
              <a:solidFill>
                <a:srgbClr val="38761D"/>
              </a:solidFill>
              <a:latin typeface="Trebuchet MS"/>
              <a:ea typeface="Trebuchet MS"/>
              <a:cs typeface="Trebuchet MS"/>
              <a:sym typeface="Trebuchet MS"/>
            </a:endParaRPr>
          </a:p>
          <a:p>
            <a:pPr marL="914400" lvl="1" indent="-304800" algn="l" rtl="0">
              <a:spcBef>
                <a:spcPts val="0"/>
              </a:spcBef>
              <a:spcAft>
                <a:spcPts val="0"/>
              </a:spcAft>
              <a:buSzPts val="1200"/>
              <a:buFont typeface="Trebuchet MS"/>
              <a:buChar char="○"/>
            </a:pPr>
            <a:r>
              <a:rPr lang="en" sz="1200">
                <a:solidFill>
                  <a:schemeClr val="dk1"/>
                </a:solidFill>
                <a:latin typeface="Trebuchet MS"/>
                <a:ea typeface="Trebuchet MS"/>
                <a:cs typeface="Trebuchet MS"/>
                <a:sym typeface="Trebuchet MS"/>
              </a:rPr>
              <a:t>Highland Medical Center</a:t>
            </a:r>
            <a:endParaRPr sz="1200">
              <a:solidFill>
                <a:schemeClr val="dk1"/>
              </a:solidFill>
              <a:latin typeface="Trebuchet MS"/>
              <a:ea typeface="Trebuchet MS"/>
              <a:cs typeface="Trebuchet MS"/>
              <a:sym typeface="Trebuchet MS"/>
            </a:endParaRPr>
          </a:p>
          <a:p>
            <a:pPr marL="914400" lvl="1" indent="-304800" algn="l" rtl="0">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Ballad Health &amp; Lee County’s School-Based Telehealth Program</a:t>
            </a:r>
            <a:endParaRPr sz="1200"/>
          </a:p>
          <a:p>
            <a:pPr marL="457200" marR="0" lvl="0" indent="-311150" algn="l" rtl="0">
              <a:lnSpc>
                <a:spcPct val="100000"/>
              </a:lnSpc>
              <a:spcBef>
                <a:spcPts val="0"/>
              </a:spcBef>
              <a:spcAft>
                <a:spcPts val="0"/>
              </a:spcAft>
              <a:buClr>
                <a:srgbClr val="38761D"/>
              </a:buClr>
              <a:buSzPts val="1300"/>
              <a:buFont typeface="Trebuchet MS"/>
              <a:buChar char="●"/>
            </a:pPr>
            <a:r>
              <a:rPr lang="en" sz="1300">
                <a:solidFill>
                  <a:srgbClr val="38761D"/>
                </a:solidFill>
                <a:latin typeface="Trebuchet MS"/>
                <a:ea typeface="Trebuchet MS"/>
                <a:cs typeface="Trebuchet MS"/>
                <a:sym typeface="Trebuchet MS"/>
              </a:rPr>
              <a:t>Career and Technical Education</a:t>
            </a:r>
            <a:endParaRPr sz="1300">
              <a:solidFill>
                <a:srgbClr val="38761D"/>
              </a:solidFill>
              <a:latin typeface="Trebuchet MS"/>
              <a:ea typeface="Trebuchet MS"/>
              <a:cs typeface="Trebuchet MS"/>
              <a:sym typeface="Trebuchet MS"/>
            </a:endParaRPr>
          </a:p>
          <a:p>
            <a:pPr marL="914400" marR="0" lvl="1" indent="-304800" algn="l" rtl="0">
              <a:lnSpc>
                <a:spcPct val="100000"/>
              </a:lnSpc>
              <a:spcBef>
                <a:spcPts val="0"/>
              </a:spcBef>
              <a:spcAft>
                <a:spcPts val="0"/>
              </a:spcAft>
              <a:buSzPts val="1200"/>
              <a:buFont typeface="Trebuchet MS"/>
              <a:buChar char="○"/>
            </a:pPr>
            <a:r>
              <a:rPr lang="en" sz="1200">
                <a:solidFill>
                  <a:schemeClr val="dk1"/>
                </a:solidFill>
                <a:latin typeface="Trebuchet MS"/>
                <a:ea typeface="Trebuchet MS"/>
                <a:cs typeface="Trebuchet MS"/>
                <a:sym typeface="Trebuchet MS"/>
              </a:rPr>
              <a:t>VDOE’s Project Lead the Way</a:t>
            </a:r>
            <a:endParaRPr sz="1200">
              <a:solidFill>
                <a:schemeClr val="dk1"/>
              </a:solidFill>
              <a:latin typeface="Trebuchet MS"/>
              <a:ea typeface="Trebuchet MS"/>
              <a:cs typeface="Trebuchet MS"/>
              <a:sym typeface="Trebuchet MS"/>
            </a:endParaRPr>
          </a:p>
          <a:p>
            <a:pPr marL="914400" marR="0" lvl="1" indent="-304800" algn="l" rtl="0">
              <a:lnSpc>
                <a:spcPct val="100000"/>
              </a:lnSpc>
              <a:spcBef>
                <a:spcPts val="0"/>
              </a:spcBef>
              <a:spcAft>
                <a:spcPts val="0"/>
              </a:spcAft>
              <a:buSzPts val="1200"/>
              <a:buFont typeface="Trebuchet MS"/>
              <a:buChar char="○"/>
            </a:pPr>
            <a:r>
              <a:rPr lang="en" sz="1200">
                <a:solidFill>
                  <a:schemeClr val="dk1"/>
                </a:solidFill>
                <a:latin typeface="Trebuchet MS"/>
                <a:ea typeface="Trebuchet MS"/>
                <a:cs typeface="Trebuchet MS"/>
                <a:sym typeface="Trebuchet MS"/>
              </a:rPr>
              <a:t>UWSWVA’s School to Career Pipeline Ignite Program</a:t>
            </a:r>
            <a:endParaRPr sz="1200">
              <a:solidFill>
                <a:schemeClr val="dk1"/>
              </a:solidFill>
              <a:latin typeface="Trebuchet MS"/>
              <a:ea typeface="Trebuchet MS"/>
              <a:cs typeface="Trebuchet MS"/>
              <a:sym typeface="Trebuchet MS"/>
            </a:endParaRPr>
          </a:p>
          <a:p>
            <a:pPr marL="457200" marR="0" lvl="0" indent="-311150" algn="l" rtl="0">
              <a:lnSpc>
                <a:spcPct val="100000"/>
              </a:lnSpc>
              <a:spcBef>
                <a:spcPts val="0"/>
              </a:spcBef>
              <a:spcAft>
                <a:spcPts val="0"/>
              </a:spcAft>
              <a:buClr>
                <a:srgbClr val="38761D"/>
              </a:buClr>
              <a:buSzPts val="1300"/>
              <a:buFont typeface="Trebuchet MS"/>
              <a:buChar char="●"/>
            </a:pPr>
            <a:r>
              <a:rPr lang="en" sz="1300">
                <a:solidFill>
                  <a:srgbClr val="38761D"/>
                </a:solidFill>
                <a:latin typeface="Trebuchet MS"/>
                <a:ea typeface="Trebuchet MS"/>
                <a:cs typeface="Trebuchet MS"/>
                <a:sym typeface="Trebuchet MS"/>
              </a:rPr>
              <a:t>Head Start</a:t>
            </a:r>
            <a:endParaRPr sz="1300">
              <a:solidFill>
                <a:srgbClr val="38761D"/>
              </a:solidFill>
              <a:latin typeface="Trebuchet MS"/>
              <a:ea typeface="Trebuchet MS"/>
              <a:cs typeface="Trebuchet MS"/>
              <a:sym typeface="Trebuchet MS"/>
            </a:endParaRPr>
          </a:p>
          <a:p>
            <a:pPr marL="457200" marR="0" lvl="0" indent="-311150" algn="l" rtl="0">
              <a:lnSpc>
                <a:spcPct val="100000"/>
              </a:lnSpc>
              <a:spcBef>
                <a:spcPts val="0"/>
              </a:spcBef>
              <a:spcAft>
                <a:spcPts val="0"/>
              </a:spcAft>
              <a:buClr>
                <a:srgbClr val="38761D"/>
              </a:buClr>
              <a:buSzPts val="1300"/>
              <a:buFont typeface="Trebuchet MS"/>
              <a:buChar char="●"/>
            </a:pPr>
            <a:r>
              <a:rPr lang="en" sz="1300">
                <a:solidFill>
                  <a:srgbClr val="38761D"/>
                </a:solidFill>
                <a:latin typeface="Trebuchet MS"/>
                <a:ea typeface="Trebuchet MS"/>
                <a:cs typeface="Trebuchet MS"/>
                <a:sym typeface="Trebuchet MS"/>
              </a:rPr>
              <a:t>Virginia Preschool Initiative</a:t>
            </a:r>
            <a:endParaRPr sz="1300">
              <a:solidFill>
                <a:srgbClr val="38761D"/>
              </a:solidFill>
              <a:latin typeface="Trebuchet MS"/>
              <a:ea typeface="Trebuchet MS"/>
              <a:cs typeface="Trebuchet MS"/>
              <a:sym typeface="Trebuchet MS"/>
            </a:endParaRPr>
          </a:p>
          <a:p>
            <a:pPr marL="457200" marR="0" lvl="0" indent="-311150" algn="l" rtl="0">
              <a:lnSpc>
                <a:spcPct val="100000"/>
              </a:lnSpc>
              <a:spcBef>
                <a:spcPts val="0"/>
              </a:spcBef>
              <a:spcAft>
                <a:spcPts val="0"/>
              </a:spcAft>
              <a:buClr>
                <a:srgbClr val="38761D"/>
              </a:buClr>
              <a:buSzPts val="1300"/>
              <a:buFont typeface="Trebuchet MS"/>
              <a:buChar char="●"/>
            </a:pPr>
            <a:r>
              <a:rPr lang="en" sz="1300">
                <a:solidFill>
                  <a:srgbClr val="38761D"/>
                </a:solidFill>
                <a:latin typeface="Trebuchet MS"/>
                <a:ea typeface="Trebuchet MS"/>
                <a:cs typeface="Trebuchet MS"/>
                <a:sym typeface="Trebuchet MS"/>
              </a:rPr>
              <a:t>4-H</a:t>
            </a:r>
            <a:endParaRPr sz="1300">
              <a:solidFill>
                <a:schemeClr val="dk1"/>
              </a:solidFill>
              <a:latin typeface="Trebuchet MS"/>
              <a:ea typeface="Trebuchet MS"/>
              <a:cs typeface="Trebuchet MS"/>
              <a:sym typeface="Trebuchet MS"/>
            </a:endParaRPr>
          </a:p>
        </p:txBody>
      </p:sp>
      <p:sp>
        <p:nvSpPr>
          <p:cNvPr id="146" name="Google Shape;146;p17"/>
          <p:cNvSpPr txBox="1"/>
          <p:nvPr/>
        </p:nvSpPr>
        <p:spPr>
          <a:xfrm>
            <a:off x="4867800" y="261225"/>
            <a:ext cx="4057200" cy="427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0B5394"/>
                </a:solidFill>
                <a:latin typeface="Trebuchet MS"/>
                <a:ea typeface="Trebuchet MS"/>
                <a:cs typeface="Trebuchet MS"/>
                <a:sym typeface="Trebuchet MS"/>
              </a:rPr>
              <a:t>Opportunities for Growth</a:t>
            </a:r>
            <a:endParaRPr sz="1300" b="1">
              <a:solidFill>
                <a:srgbClr val="0B5394"/>
              </a:solidFill>
              <a:latin typeface="Trebuchet MS"/>
              <a:ea typeface="Trebuchet MS"/>
              <a:cs typeface="Trebuchet MS"/>
              <a:sym typeface="Trebuchet MS"/>
            </a:endParaRPr>
          </a:p>
          <a:p>
            <a:pPr marL="0" lvl="0" indent="0" algn="l" rtl="0">
              <a:spcBef>
                <a:spcPts val="0"/>
              </a:spcBef>
              <a:spcAft>
                <a:spcPts val="0"/>
              </a:spcAft>
              <a:buNone/>
            </a:pPr>
            <a:endParaRPr sz="1300" b="1">
              <a:solidFill>
                <a:srgbClr val="0B5394"/>
              </a:solidFill>
              <a:latin typeface="Trebuchet MS"/>
              <a:ea typeface="Trebuchet MS"/>
              <a:cs typeface="Trebuchet MS"/>
              <a:sym typeface="Trebuchet MS"/>
            </a:endParaRPr>
          </a:p>
          <a:p>
            <a:pPr marL="457200" lvl="0" indent="-292100" algn="l" rtl="0">
              <a:spcBef>
                <a:spcPts val="0"/>
              </a:spcBef>
              <a:spcAft>
                <a:spcPts val="0"/>
              </a:spcAft>
              <a:buClr>
                <a:schemeClr val="dk1"/>
              </a:buClr>
              <a:buSzPts val="1000"/>
              <a:buFont typeface="Trebuchet MS"/>
              <a:buChar char="●"/>
            </a:pPr>
            <a:r>
              <a:rPr lang="en" sz="1000">
                <a:solidFill>
                  <a:schemeClr val="dk1"/>
                </a:solidFill>
                <a:latin typeface="Trebuchet MS"/>
                <a:ea typeface="Trebuchet MS"/>
                <a:cs typeface="Trebuchet MS"/>
                <a:sym typeface="Trebuchet MS"/>
              </a:rPr>
              <a:t>Promote literacy during early childhood by regularly providing books (recreational and educational) to children.</a:t>
            </a:r>
            <a:endParaRPr sz="10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000">
              <a:solidFill>
                <a:schemeClr val="dk1"/>
              </a:solidFill>
              <a:latin typeface="Trebuchet MS"/>
              <a:ea typeface="Trebuchet MS"/>
              <a:cs typeface="Trebuchet MS"/>
              <a:sym typeface="Trebuchet MS"/>
            </a:endParaRPr>
          </a:p>
          <a:p>
            <a:pPr marL="457200" lvl="0" indent="-292100" algn="l" rtl="0">
              <a:spcBef>
                <a:spcPts val="0"/>
              </a:spcBef>
              <a:spcAft>
                <a:spcPts val="0"/>
              </a:spcAft>
              <a:buClr>
                <a:schemeClr val="dk1"/>
              </a:buClr>
              <a:buSzPts val="1000"/>
              <a:buFont typeface="Trebuchet MS"/>
              <a:buChar char="●"/>
            </a:pPr>
            <a:r>
              <a:rPr lang="en" sz="1000">
                <a:solidFill>
                  <a:schemeClr val="dk1"/>
                </a:solidFill>
                <a:latin typeface="Trebuchet MS"/>
                <a:ea typeface="Trebuchet MS"/>
                <a:cs typeface="Trebuchet MS"/>
                <a:sym typeface="Trebuchet MS"/>
              </a:rPr>
              <a:t>Ensure access to broadband and invest in current technology to provide equitable access to education. </a:t>
            </a:r>
            <a:endParaRPr sz="10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000">
              <a:solidFill>
                <a:schemeClr val="dk1"/>
              </a:solidFill>
              <a:latin typeface="Trebuchet MS"/>
              <a:ea typeface="Trebuchet MS"/>
              <a:cs typeface="Trebuchet MS"/>
              <a:sym typeface="Trebuchet MS"/>
            </a:endParaRPr>
          </a:p>
          <a:p>
            <a:pPr marL="457200" lvl="0" indent="-292100" algn="l" rtl="0">
              <a:spcBef>
                <a:spcPts val="0"/>
              </a:spcBef>
              <a:spcAft>
                <a:spcPts val="0"/>
              </a:spcAft>
              <a:buClr>
                <a:schemeClr val="dk1"/>
              </a:buClr>
              <a:buSzPts val="1000"/>
              <a:buFont typeface="Trebuchet MS"/>
              <a:buChar char="●"/>
            </a:pPr>
            <a:r>
              <a:rPr lang="en" sz="1000">
                <a:solidFill>
                  <a:schemeClr val="dk1"/>
                </a:solidFill>
                <a:latin typeface="Trebuchet MS"/>
                <a:ea typeface="Trebuchet MS"/>
                <a:cs typeface="Trebuchet MS"/>
                <a:sym typeface="Trebuchet MS"/>
              </a:rPr>
              <a:t>Invest in pipeline educational programs that begin during middle school and provide students with hands-on exposure to a variety of trades and careers.</a:t>
            </a:r>
            <a:endParaRPr sz="10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000">
              <a:solidFill>
                <a:schemeClr val="dk1"/>
              </a:solidFill>
              <a:latin typeface="Trebuchet MS"/>
              <a:ea typeface="Trebuchet MS"/>
              <a:cs typeface="Trebuchet MS"/>
              <a:sym typeface="Trebuchet MS"/>
            </a:endParaRPr>
          </a:p>
          <a:p>
            <a:pPr marL="457200" lvl="0" indent="-292100" algn="l" rtl="0">
              <a:spcBef>
                <a:spcPts val="0"/>
              </a:spcBef>
              <a:spcAft>
                <a:spcPts val="0"/>
              </a:spcAft>
              <a:buClr>
                <a:schemeClr val="dk1"/>
              </a:buClr>
              <a:buSzPts val="1000"/>
              <a:buFont typeface="Trebuchet MS"/>
              <a:buChar char="●"/>
            </a:pPr>
            <a:r>
              <a:rPr lang="en" sz="1000">
                <a:solidFill>
                  <a:schemeClr val="dk1"/>
                </a:solidFill>
                <a:latin typeface="Trebuchet MS"/>
                <a:ea typeface="Trebuchet MS"/>
                <a:cs typeface="Trebuchet MS"/>
                <a:sym typeface="Trebuchet MS"/>
              </a:rPr>
              <a:t>Ensure and expand opportunities to combine college preparatory academics with technical training and workplace experience.</a:t>
            </a:r>
            <a:endParaRPr sz="10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000">
              <a:solidFill>
                <a:schemeClr val="dk1"/>
              </a:solidFill>
              <a:latin typeface="Trebuchet MS"/>
              <a:ea typeface="Trebuchet MS"/>
              <a:cs typeface="Trebuchet MS"/>
              <a:sym typeface="Trebuchet MS"/>
            </a:endParaRPr>
          </a:p>
          <a:p>
            <a:pPr marL="457200" lvl="0" indent="-292100" algn="l" rtl="0">
              <a:spcBef>
                <a:spcPts val="0"/>
              </a:spcBef>
              <a:spcAft>
                <a:spcPts val="0"/>
              </a:spcAft>
              <a:buClr>
                <a:schemeClr val="dk1"/>
              </a:buClr>
              <a:buSzPts val="1000"/>
              <a:buFont typeface="Trebuchet MS"/>
              <a:buChar char="●"/>
            </a:pPr>
            <a:r>
              <a:rPr lang="en" sz="1000">
                <a:solidFill>
                  <a:schemeClr val="dk1"/>
                </a:solidFill>
                <a:latin typeface="Trebuchet MS"/>
                <a:ea typeface="Trebuchet MS"/>
                <a:cs typeface="Trebuchet MS"/>
                <a:sym typeface="Trebuchet MS"/>
              </a:rPr>
              <a:t>Ensure that supporting students with learning differences is a priority. Provide regular, up-to-date information and resources to teachers on how best to support their students with learning differences and instruction on how to implement personalized education plans. </a:t>
            </a:r>
            <a:endParaRPr sz="1000">
              <a:solidFill>
                <a:schemeClr val="dk1"/>
              </a:solidFill>
              <a:latin typeface="Trebuchet MS"/>
              <a:ea typeface="Trebuchet MS"/>
              <a:cs typeface="Trebuchet MS"/>
              <a:sym typeface="Trebuchet MS"/>
            </a:endParaRPr>
          </a:p>
          <a:p>
            <a:pPr marL="457200" lvl="0" indent="0" algn="l" rtl="0">
              <a:spcBef>
                <a:spcPts val="0"/>
              </a:spcBef>
              <a:spcAft>
                <a:spcPts val="0"/>
              </a:spcAft>
              <a:buNone/>
            </a:pPr>
            <a:endParaRPr sz="1000">
              <a:solidFill>
                <a:schemeClr val="dk1"/>
              </a:solidFill>
              <a:latin typeface="Trebuchet MS"/>
              <a:ea typeface="Trebuchet MS"/>
              <a:cs typeface="Trebuchet MS"/>
              <a:sym typeface="Trebuchet MS"/>
            </a:endParaRPr>
          </a:p>
          <a:p>
            <a:pPr marL="457200" lvl="0" indent="-292100" algn="l" rtl="0">
              <a:spcBef>
                <a:spcPts val="0"/>
              </a:spcBef>
              <a:spcAft>
                <a:spcPts val="0"/>
              </a:spcAft>
              <a:buClr>
                <a:schemeClr val="dk1"/>
              </a:buClr>
              <a:buSzPts val="1000"/>
              <a:buFont typeface="Trebuchet MS"/>
              <a:buChar char="●"/>
            </a:pPr>
            <a:r>
              <a:rPr lang="en" sz="1000">
                <a:solidFill>
                  <a:schemeClr val="dk1"/>
                </a:solidFill>
                <a:latin typeface="Trebuchet MS"/>
                <a:ea typeface="Trebuchet MS"/>
                <a:cs typeface="Trebuchet MS"/>
                <a:sym typeface="Trebuchet MS"/>
              </a:rPr>
              <a:t>Promote new and expand current after school programs and clubs like scouting, 4-H and Trail Life for students to gain exposure to a variety of experiences and learning opportunities.</a:t>
            </a:r>
            <a:endParaRPr sz="1200">
              <a:solidFill>
                <a:schemeClr val="dk1"/>
              </a:solidFill>
              <a:latin typeface="Trebuchet MS"/>
              <a:ea typeface="Trebuchet MS"/>
              <a:cs typeface="Trebuchet MS"/>
              <a:sym typeface="Trebuchet MS"/>
            </a:endParaRPr>
          </a:p>
        </p:txBody>
      </p:sp>
      <p:pic>
        <p:nvPicPr>
          <p:cNvPr id="147" name="Google Shape;147;p17"/>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052125" y="2842075"/>
            <a:ext cx="2234252" cy="1906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8"/>
          <p:cNvSpPr/>
          <p:nvPr/>
        </p:nvSpPr>
        <p:spPr>
          <a:xfrm>
            <a:off x="304800" y="1143000"/>
            <a:ext cx="4152900" cy="2952600"/>
          </a:xfrm>
          <a:prstGeom prst="rect">
            <a:avLst/>
          </a:prstGeom>
          <a:solidFill>
            <a:srgbClr val="C9DAF8">
              <a:alpha val="62010"/>
            </a:srgbClr>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spcBef>
                <a:spcPts val="400"/>
              </a:spcBef>
              <a:spcAft>
                <a:spcPts val="0"/>
              </a:spcAft>
              <a:buNone/>
            </a:pPr>
            <a:endParaRPr>
              <a:solidFill>
                <a:schemeClr val="dk2"/>
              </a:solidFill>
              <a:highlight>
                <a:schemeClr val="accent5"/>
              </a:highlight>
              <a:latin typeface="Trebuchet MS"/>
              <a:ea typeface="Trebuchet MS"/>
              <a:cs typeface="Trebuchet MS"/>
              <a:sym typeface="Trebuchet MS"/>
            </a:endParaRPr>
          </a:p>
        </p:txBody>
      </p:sp>
      <p:sp>
        <p:nvSpPr>
          <p:cNvPr id="153" name="Google Shape;153;p18"/>
          <p:cNvSpPr txBox="1">
            <a:spLocks noGrp="1"/>
          </p:cNvSpPr>
          <p:nvPr>
            <p:ph type="title"/>
          </p:nvPr>
        </p:nvSpPr>
        <p:spPr>
          <a:xfrm>
            <a:off x="304800" y="269350"/>
            <a:ext cx="40005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2500" b="1"/>
              <a:t>Virginia Rural Health Plan Resource Online Toolkit</a:t>
            </a:r>
            <a:endParaRPr sz="2500" b="1"/>
          </a:p>
        </p:txBody>
      </p:sp>
      <p:sp>
        <p:nvSpPr>
          <p:cNvPr id="154" name="Google Shape;154;p18"/>
          <p:cNvSpPr txBox="1"/>
          <p:nvPr/>
        </p:nvSpPr>
        <p:spPr>
          <a:xfrm>
            <a:off x="181950" y="1186500"/>
            <a:ext cx="4055700" cy="2770500"/>
          </a:xfrm>
          <a:prstGeom prst="rect">
            <a:avLst/>
          </a:prstGeom>
          <a:noFill/>
          <a:ln>
            <a:noFill/>
          </a:ln>
        </p:spPr>
        <p:txBody>
          <a:bodyPr spcFirstLastPara="1" wrap="square" lIns="91425" tIns="91425" rIns="91425" bIns="91425" anchor="t" anchorCtr="0">
            <a:spAutoFit/>
          </a:bodyPr>
          <a:lstStyle/>
          <a:p>
            <a:pPr marL="457200" lvl="0" indent="-317500" algn="l" rtl="0">
              <a:spcBef>
                <a:spcPts val="40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Virtual</a:t>
            </a:r>
            <a:endParaRPr>
              <a:solidFill>
                <a:schemeClr val="dk1"/>
              </a:solidFill>
              <a:latin typeface="Trebuchet MS"/>
              <a:ea typeface="Trebuchet MS"/>
              <a:cs typeface="Trebuchet MS"/>
              <a:sym typeface="Trebuchet MS"/>
            </a:endParaRPr>
          </a:p>
          <a:p>
            <a:pPr marL="914400" lvl="1" indent="-317500" algn="l" rtl="0">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Housed on VA-SORH website</a:t>
            </a:r>
            <a:endParaRPr>
              <a:solidFill>
                <a:schemeClr val="dk1"/>
              </a:solidFill>
              <a:latin typeface="Trebuchet MS"/>
              <a:ea typeface="Trebuchet MS"/>
              <a:cs typeface="Trebuchet MS"/>
              <a:sym typeface="Trebuchet MS"/>
            </a:endParaRPr>
          </a:p>
          <a:p>
            <a:pPr marL="457200" lvl="0" indent="-317500" algn="l" rtl="0">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Option to search by Statewide, Health District, County/Counties</a:t>
            </a:r>
            <a:endParaRPr>
              <a:solidFill>
                <a:schemeClr val="dk1"/>
              </a:solidFill>
              <a:latin typeface="Trebuchet MS"/>
              <a:ea typeface="Trebuchet MS"/>
              <a:cs typeface="Trebuchet MS"/>
              <a:sym typeface="Trebuchet MS"/>
            </a:endParaRPr>
          </a:p>
          <a:p>
            <a:pPr marL="457200" lvl="0" indent="-317500" algn="l" rtl="0">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Category</a:t>
            </a:r>
            <a:endParaRPr>
              <a:solidFill>
                <a:schemeClr val="dk1"/>
              </a:solidFill>
              <a:latin typeface="Trebuchet MS"/>
              <a:ea typeface="Trebuchet MS"/>
              <a:cs typeface="Trebuchet MS"/>
              <a:sym typeface="Trebuchet MS"/>
            </a:endParaRPr>
          </a:p>
          <a:p>
            <a:pPr marL="914400" lvl="1" indent="-317500" algn="l" rtl="0">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Established Resources</a:t>
            </a:r>
            <a:endParaRPr>
              <a:solidFill>
                <a:schemeClr val="dk1"/>
              </a:solidFill>
              <a:latin typeface="Trebuchet MS"/>
              <a:ea typeface="Trebuchet MS"/>
              <a:cs typeface="Trebuchet MS"/>
              <a:sym typeface="Trebuchet MS"/>
            </a:endParaRPr>
          </a:p>
          <a:p>
            <a:pPr marL="914400" lvl="1" indent="-317500" algn="l" rtl="0">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Best Practices, Innovative Solutions</a:t>
            </a:r>
            <a:endParaRPr>
              <a:solidFill>
                <a:schemeClr val="dk1"/>
              </a:solidFill>
              <a:latin typeface="Trebuchet MS"/>
              <a:ea typeface="Trebuchet MS"/>
              <a:cs typeface="Trebuchet MS"/>
              <a:sym typeface="Trebuchet MS"/>
            </a:endParaRPr>
          </a:p>
          <a:p>
            <a:pPr marL="914400" lvl="1" indent="-317500" algn="l" rtl="0">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How-to Guide, Instrument</a:t>
            </a:r>
            <a:endParaRPr>
              <a:solidFill>
                <a:schemeClr val="dk1"/>
              </a:solidFill>
              <a:latin typeface="Trebuchet MS"/>
              <a:ea typeface="Trebuchet MS"/>
              <a:cs typeface="Trebuchet MS"/>
              <a:sym typeface="Trebuchet MS"/>
            </a:endParaRPr>
          </a:p>
          <a:p>
            <a:pPr marL="457200" lvl="0" indent="-317500" algn="l" rtl="0">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Updated continuously</a:t>
            </a:r>
            <a:endParaRPr>
              <a:solidFill>
                <a:schemeClr val="dk1"/>
              </a:solidFill>
              <a:latin typeface="Trebuchet MS"/>
              <a:ea typeface="Trebuchet MS"/>
              <a:cs typeface="Trebuchet MS"/>
              <a:sym typeface="Trebuchet MS"/>
            </a:endParaRPr>
          </a:p>
          <a:p>
            <a:pPr marL="457200" lvl="0" indent="-317500" algn="l" rtl="0">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Submission of additional resources</a:t>
            </a:r>
            <a:endParaRPr>
              <a:solidFill>
                <a:schemeClr val="dk1"/>
              </a:solidFill>
              <a:latin typeface="Trebuchet MS"/>
              <a:ea typeface="Trebuchet MS"/>
              <a:cs typeface="Trebuchet MS"/>
              <a:sym typeface="Trebuchet MS"/>
            </a:endParaRPr>
          </a:p>
          <a:p>
            <a:pPr marL="914400" lvl="1" indent="-317500" algn="l" rtl="0">
              <a:spcBef>
                <a:spcPts val="0"/>
              </a:spcBef>
              <a:spcAft>
                <a:spcPts val="0"/>
              </a:spcAft>
              <a:buClr>
                <a:schemeClr val="dk1"/>
              </a:buClr>
              <a:buSzPts val="1400"/>
              <a:buFont typeface="Trebuchet MS"/>
              <a:buChar char="○"/>
            </a:pPr>
            <a:r>
              <a:rPr lang="en">
                <a:solidFill>
                  <a:schemeClr val="dk1"/>
                </a:solidFill>
                <a:latin typeface="Trebuchet MS"/>
                <a:ea typeface="Trebuchet MS"/>
                <a:cs typeface="Trebuchet MS"/>
                <a:sym typeface="Trebuchet MS"/>
              </a:rPr>
              <a:t>Anyone can submit information about new/available resources</a:t>
            </a:r>
            <a:endParaRPr>
              <a:solidFill>
                <a:schemeClr val="dk1"/>
              </a:solidFill>
              <a:latin typeface="Trebuchet MS"/>
              <a:ea typeface="Trebuchet MS"/>
              <a:cs typeface="Trebuchet MS"/>
              <a:sym typeface="Trebuchet MS"/>
            </a:endParaRPr>
          </a:p>
        </p:txBody>
      </p:sp>
      <p:pic>
        <p:nvPicPr>
          <p:cNvPr id="155" name="Google Shape;155;p18"/>
          <p:cNvPicPr preferRelativeResize="0"/>
          <p:nvPr/>
        </p:nvPicPr>
        <p:blipFill>
          <a:blip r:embed="rId3">
            <a:alphaModFix/>
          </a:blip>
          <a:stretch>
            <a:fillRect/>
          </a:stretch>
        </p:blipFill>
        <p:spPr>
          <a:xfrm>
            <a:off x="5425875" y="269350"/>
            <a:ext cx="3316075" cy="2102076"/>
          </a:xfrm>
          <a:prstGeom prst="rect">
            <a:avLst/>
          </a:prstGeom>
          <a:noFill/>
          <a:ln>
            <a:noFill/>
          </a:ln>
        </p:spPr>
      </p:pic>
      <p:pic>
        <p:nvPicPr>
          <p:cNvPr id="156" name="Google Shape;156;p18"/>
          <p:cNvPicPr preferRelativeResize="0"/>
          <p:nvPr/>
        </p:nvPicPr>
        <p:blipFill rotWithShape="1">
          <a:blip r:embed="rId4">
            <a:alphaModFix/>
            <a:extLst>
              <a:ext uri="{28A0092B-C50C-407E-A947-70E740481C1C}">
                <a14:useLocalDpi xmlns:a14="http://schemas.microsoft.com/office/drawing/2010/main"/>
              </a:ext>
            </a:extLst>
          </a:blip>
          <a:srcRect l="28180" t="3544" r="1806" b="19402"/>
          <a:stretch/>
        </p:blipFill>
        <p:spPr>
          <a:xfrm>
            <a:off x="4181475" y="2447625"/>
            <a:ext cx="3826602" cy="2276775"/>
          </a:xfrm>
          <a:prstGeom prst="rect">
            <a:avLst/>
          </a:prstGeom>
          <a:noFill/>
          <a:ln>
            <a:noFill/>
          </a:ln>
          <a:effectLst>
            <a:outerShdw blurRad="57150" dist="19050" dir="5400000" algn="bl" rotWithShape="0">
              <a:srgbClr val="000000">
                <a:alpha val="50000"/>
              </a:srgbClr>
            </a:outerShdw>
          </a:effectLst>
        </p:spPr>
      </p:pic>
      <p:pic>
        <p:nvPicPr>
          <p:cNvPr id="157" name="Google Shape;157;p18"/>
          <p:cNvPicPr preferRelativeResize="0"/>
          <p:nvPr/>
        </p:nvPicPr>
        <p:blipFill>
          <a:blip r:embed="rId5">
            <a:alphaModFix/>
          </a:blip>
          <a:stretch>
            <a:fillRect/>
          </a:stretch>
        </p:blipFill>
        <p:spPr>
          <a:xfrm>
            <a:off x="7899149" y="2443161"/>
            <a:ext cx="263750" cy="257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9"/>
          <p:cNvSpPr txBox="1">
            <a:spLocks noGrp="1"/>
          </p:cNvSpPr>
          <p:nvPr>
            <p:ph type="title"/>
          </p:nvPr>
        </p:nvSpPr>
        <p:spPr>
          <a:xfrm>
            <a:off x="360500" y="189600"/>
            <a:ext cx="85206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b="1"/>
              <a:t>Priority Metrics</a:t>
            </a:r>
            <a:endParaRPr b="1"/>
          </a:p>
        </p:txBody>
      </p:sp>
      <p:sp>
        <p:nvSpPr>
          <p:cNvPr id="163" name="Google Shape;163;p19"/>
          <p:cNvSpPr txBox="1">
            <a:spLocks noGrp="1"/>
          </p:cNvSpPr>
          <p:nvPr>
            <p:ph type="body" idx="1"/>
          </p:nvPr>
        </p:nvSpPr>
        <p:spPr>
          <a:xfrm>
            <a:off x="561675" y="962525"/>
            <a:ext cx="3724500" cy="3714300"/>
          </a:xfrm>
          <a:prstGeom prst="rect">
            <a:avLst/>
          </a:prstGeom>
          <a:solidFill>
            <a:srgbClr val="C9DAF8">
              <a:alpha val="62010"/>
            </a:srgbClr>
          </a:solidFill>
          <a:ln w="9525" cap="flat" cmpd="sng">
            <a:solidFill>
              <a:srgbClr val="777777"/>
            </a:solidFill>
            <a:prstDash val="solid"/>
            <a:round/>
            <a:headEnd type="none" w="sm" len="sm"/>
            <a:tailEnd type="none" w="sm" len="sm"/>
          </a:ln>
        </p:spPr>
        <p:txBody>
          <a:bodyPr spcFirstLastPara="1" wrap="square" lIns="68575" tIns="34275" rIns="68575" bIns="34275" anchor="t" anchorCtr="0">
            <a:noAutofit/>
          </a:bodyPr>
          <a:lstStyle/>
          <a:p>
            <a:pPr marL="0" lvl="0" indent="0" algn="l" rtl="0">
              <a:lnSpc>
                <a:spcPct val="107916"/>
              </a:lnSpc>
              <a:spcBef>
                <a:spcPts val="400"/>
              </a:spcBef>
              <a:spcAft>
                <a:spcPts val="0"/>
              </a:spcAft>
              <a:buNone/>
            </a:pPr>
            <a:r>
              <a:rPr lang="en" sz="1300">
                <a:solidFill>
                  <a:schemeClr val="dk1"/>
                </a:solidFill>
              </a:rPr>
              <a:t>1. </a:t>
            </a:r>
            <a:r>
              <a:rPr lang="en" sz="1300" b="1">
                <a:solidFill>
                  <a:schemeClr val="dk1"/>
                </a:solidFill>
              </a:rPr>
              <a:t>E</a:t>
            </a:r>
            <a:r>
              <a:rPr lang="en" sz="1200" b="1">
                <a:solidFill>
                  <a:schemeClr val="dk1"/>
                </a:solidFill>
              </a:rPr>
              <a:t>ducation</a:t>
            </a:r>
            <a:endParaRPr sz="1200" b="1">
              <a:solidFill>
                <a:schemeClr val="dk1"/>
              </a:solidFill>
            </a:endParaRPr>
          </a:p>
          <a:p>
            <a:pPr marL="711200" lvl="0" indent="-330200" algn="l" rtl="0">
              <a:lnSpc>
                <a:spcPct val="107916"/>
              </a:lnSpc>
              <a:spcBef>
                <a:spcPts val="800"/>
              </a:spcBef>
              <a:spcAft>
                <a:spcPts val="0"/>
              </a:spcAft>
              <a:buClr>
                <a:schemeClr val="dk1"/>
              </a:buClr>
              <a:buSzPts val="1200"/>
              <a:buChar char="●"/>
            </a:pPr>
            <a:r>
              <a:rPr lang="en" sz="1200">
                <a:solidFill>
                  <a:schemeClr val="dk1"/>
                </a:solidFill>
              </a:rPr>
              <a:t>Child Readiness via Third Grade Standards of Learning Reading Assessment</a:t>
            </a:r>
            <a:endParaRPr sz="1200">
              <a:solidFill>
                <a:schemeClr val="dk1"/>
              </a:solidFill>
            </a:endParaRPr>
          </a:p>
          <a:p>
            <a:pPr marL="0" lvl="0" indent="0" algn="l" rtl="0">
              <a:lnSpc>
                <a:spcPct val="107916"/>
              </a:lnSpc>
              <a:spcBef>
                <a:spcPts val="800"/>
              </a:spcBef>
              <a:spcAft>
                <a:spcPts val="0"/>
              </a:spcAft>
              <a:buNone/>
            </a:pPr>
            <a:r>
              <a:rPr lang="en" sz="1200">
                <a:solidFill>
                  <a:schemeClr val="dk1"/>
                </a:solidFill>
              </a:rPr>
              <a:t>2. </a:t>
            </a:r>
            <a:r>
              <a:rPr lang="en" sz="1200" b="1">
                <a:solidFill>
                  <a:schemeClr val="dk1"/>
                </a:solidFill>
              </a:rPr>
              <a:t>Broadband</a:t>
            </a:r>
            <a:endParaRPr sz="1200" b="1">
              <a:solidFill>
                <a:schemeClr val="dk1"/>
              </a:solidFill>
            </a:endParaRPr>
          </a:p>
          <a:p>
            <a:pPr marL="711200" lvl="0" indent="-330200" algn="l" rtl="0">
              <a:lnSpc>
                <a:spcPct val="107916"/>
              </a:lnSpc>
              <a:spcBef>
                <a:spcPts val="800"/>
              </a:spcBef>
              <a:spcAft>
                <a:spcPts val="0"/>
              </a:spcAft>
              <a:buClr>
                <a:schemeClr val="dk1"/>
              </a:buClr>
              <a:buSzPts val="1200"/>
              <a:buChar char="●"/>
            </a:pPr>
            <a:r>
              <a:rPr lang="en" sz="1200">
                <a:solidFill>
                  <a:schemeClr val="dk1"/>
                </a:solidFill>
              </a:rPr>
              <a:t>Percentage of Households with Broadband </a:t>
            </a:r>
            <a:endParaRPr sz="1200">
              <a:solidFill>
                <a:schemeClr val="dk1"/>
              </a:solidFill>
            </a:endParaRPr>
          </a:p>
          <a:p>
            <a:pPr marL="0" lvl="0" indent="0" algn="l" rtl="0">
              <a:lnSpc>
                <a:spcPct val="100000"/>
              </a:lnSpc>
              <a:spcBef>
                <a:spcPts val="800"/>
              </a:spcBef>
              <a:spcAft>
                <a:spcPts val="0"/>
              </a:spcAft>
              <a:buNone/>
            </a:pPr>
            <a:r>
              <a:rPr lang="en" sz="1200">
                <a:solidFill>
                  <a:schemeClr val="dk1"/>
                </a:solidFill>
              </a:rPr>
              <a:t>3. </a:t>
            </a:r>
            <a:r>
              <a:rPr lang="en" sz="1200" b="1">
                <a:solidFill>
                  <a:schemeClr val="dk1"/>
                </a:solidFill>
              </a:rPr>
              <a:t>Nutrition and Food Security</a:t>
            </a:r>
            <a:endParaRPr sz="1200" b="1">
              <a:solidFill>
                <a:schemeClr val="dk1"/>
              </a:solidFill>
            </a:endParaRPr>
          </a:p>
          <a:p>
            <a:pPr marL="711200" lvl="0" indent="-330200" algn="l" rtl="0">
              <a:lnSpc>
                <a:spcPct val="107916"/>
              </a:lnSpc>
              <a:spcBef>
                <a:spcPts val="400"/>
              </a:spcBef>
              <a:spcAft>
                <a:spcPts val="0"/>
              </a:spcAft>
              <a:buClr>
                <a:schemeClr val="dk1"/>
              </a:buClr>
              <a:buSzPts val="1200"/>
              <a:buChar char="●"/>
            </a:pPr>
            <a:r>
              <a:rPr lang="en" sz="1200">
                <a:solidFill>
                  <a:schemeClr val="dk1"/>
                </a:solidFill>
              </a:rPr>
              <a:t>Rates of Food Security</a:t>
            </a:r>
            <a:endParaRPr sz="1200">
              <a:solidFill>
                <a:schemeClr val="dk1"/>
              </a:solidFill>
            </a:endParaRPr>
          </a:p>
          <a:p>
            <a:pPr marL="711200" lvl="0" indent="-330200" algn="l" rtl="0">
              <a:lnSpc>
                <a:spcPct val="107916"/>
              </a:lnSpc>
              <a:spcBef>
                <a:spcPts val="800"/>
              </a:spcBef>
              <a:spcAft>
                <a:spcPts val="0"/>
              </a:spcAft>
              <a:buClr>
                <a:schemeClr val="dk1"/>
              </a:buClr>
              <a:buSzPts val="1200"/>
              <a:buChar char="●"/>
            </a:pPr>
            <a:r>
              <a:rPr lang="en" sz="1200">
                <a:solidFill>
                  <a:schemeClr val="dk1"/>
                </a:solidFill>
              </a:rPr>
              <a:t>Rates of Food Insecurity among Households with Children</a:t>
            </a:r>
            <a:endParaRPr sz="1200">
              <a:solidFill>
                <a:schemeClr val="dk1"/>
              </a:solidFill>
            </a:endParaRPr>
          </a:p>
          <a:p>
            <a:pPr marL="0" lvl="0" indent="0" algn="l" rtl="0">
              <a:lnSpc>
                <a:spcPct val="107916"/>
              </a:lnSpc>
              <a:spcBef>
                <a:spcPts val="800"/>
              </a:spcBef>
              <a:spcAft>
                <a:spcPts val="0"/>
              </a:spcAft>
              <a:buNone/>
            </a:pPr>
            <a:r>
              <a:rPr lang="en" sz="1200">
                <a:solidFill>
                  <a:schemeClr val="dk1"/>
                </a:solidFill>
              </a:rPr>
              <a:t>4. </a:t>
            </a:r>
            <a:r>
              <a:rPr lang="en" sz="1200" b="1">
                <a:solidFill>
                  <a:schemeClr val="dk1"/>
                </a:solidFill>
              </a:rPr>
              <a:t>Healthy Moms and Babies</a:t>
            </a:r>
            <a:endParaRPr sz="1200" b="1">
              <a:solidFill>
                <a:schemeClr val="dk1"/>
              </a:solidFill>
            </a:endParaRPr>
          </a:p>
          <a:p>
            <a:pPr marL="457200" lvl="0" indent="-304800" algn="l" rtl="0">
              <a:lnSpc>
                <a:spcPct val="107916"/>
              </a:lnSpc>
              <a:spcBef>
                <a:spcPts val="800"/>
              </a:spcBef>
              <a:spcAft>
                <a:spcPts val="0"/>
              </a:spcAft>
              <a:buClr>
                <a:schemeClr val="dk1"/>
              </a:buClr>
              <a:buSzPts val="1200"/>
              <a:buChar char="●"/>
            </a:pPr>
            <a:r>
              <a:rPr lang="en" sz="1200">
                <a:solidFill>
                  <a:schemeClr val="dk1"/>
                </a:solidFill>
              </a:rPr>
              <a:t>Adequacy of Prenatal Care Utilization via Kotelchuck Index</a:t>
            </a:r>
            <a:endParaRPr sz="1200"/>
          </a:p>
        </p:txBody>
      </p:sp>
      <p:sp>
        <p:nvSpPr>
          <p:cNvPr id="164" name="Google Shape;164;p19"/>
          <p:cNvSpPr txBox="1"/>
          <p:nvPr/>
        </p:nvSpPr>
        <p:spPr>
          <a:xfrm>
            <a:off x="4705050" y="962525"/>
            <a:ext cx="3724500" cy="2698500"/>
          </a:xfrm>
          <a:prstGeom prst="rect">
            <a:avLst/>
          </a:prstGeom>
          <a:solidFill>
            <a:srgbClr val="C9DAF8">
              <a:alpha val="62010"/>
            </a:srgbClr>
          </a:solidFill>
          <a:ln w="9525" cap="flat" cmpd="sng">
            <a:solidFill>
              <a:srgbClr val="777777"/>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07916"/>
              </a:lnSpc>
              <a:spcBef>
                <a:spcPts val="400"/>
              </a:spcBef>
              <a:spcAft>
                <a:spcPts val="0"/>
              </a:spcAft>
              <a:buNone/>
            </a:pPr>
            <a:r>
              <a:rPr lang="en" sz="1200" b="1">
                <a:solidFill>
                  <a:schemeClr val="dk1"/>
                </a:solidFill>
                <a:latin typeface="Trebuchet MS"/>
                <a:ea typeface="Trebuchet MS"/>
                <a:cs typeface="Trebuchet MS"/>
                <a:sym typeface="Trebuchet MS"/>
              </a:rPr>
              <a:t>5. Access to Health Care Services</a:t>
            </a:r>
            <a:endParaRPr sz="1200" b="1">
              <a:solidFill>
                <a:schemeClr val="dk1"/>
              </a:solidFill>
              <a:latin typeface="Trebuchet MS"/>
              <a:ea typeface="Trebuchet MS"/>
              <a:cs typeface="Trebuchet MS"/>
              <a:sym typeface="Trebuchet MS"/>
            </a:endParaRPr>
          </a:p>
          <a:p>
            <a:pPr marL="711200" lvl="0" indent="-330200" algn="l" rtl="0">
              <a:lnSpc>
                <a:spcPct val="107916"/>
              </a:lnSpc>
              <a:spcBef>
                <a:spcPts val="800"/>
              </a:spcBef>
              <a:spcAft>
                <a:spcPts val="0"/>
              </a:spcAft>
              <a:buClr>
                <a:schemeClr val="dk1"/>
              </a:buClr>
              <a:buSzPts val="1200"/>
              <a:buChar char="●"/>
            </a:pPr>
            <a:r>
              <a:rPr lang="en" sz="1200">
                <a:solidFill>
                  <a:schemeClr val="dk1"/>
                </a:solidFill>
                <a:latin typeface="Trebuchet MS"/>
                <a:ea typeface="Trebuchet MS"/>
                <a:cs typeface="Trebuchet MS"/>
                <a:sym typeface="Trebuchet MS"/>
              </a:rPr>
              <a:t>Rates of Avoidable Hospitalizations per 100,000 Residents</a:t>
            </a:r>
            <a:endParaRPr sz="1200">
              <a:solidFill>
                <a:schemeClr val="dk1"/>
              </a:solidFill>
              <a:latin typeface="Trebuchet MS"/>
              <a:ea typeface="Trebuchet MS"/>
              <a:cs typeface="Trebuchet MS"/>
              <a:sym typeface="Trebuchet MS"/>
            </a:endParaRPr>
          </a:p>
          <a:p>
            <a:pPr marL="0" lvl="0" indent="0" algn="l" rtl="0">
              <a:spcBef>
                <a:spcPts val="800"/>
              </a:spcBef>
              <a:spcAft>
                <a:spcPts val="0"/>
              </a:spcAft>
              <a:buNone/>
            </a:pPr>
            <a:r>
              <a:rPr lang="en" sz="1200" b="1">
                <a:solidFill>
                  <a:schemeClr val="dk1"/>
                </a:solidFill>
                <a:latin typeface="Trebuchet MS"/>
                <a:ea typeface="Trebuchet MS"/>
                <a:cs typeface="Trebuchet MS"/>
                <a:sym typeface="Trebuchet MS"/>
              </a:rPr>
              <a:t>6. Behavioral Health, Substance Use Disorder and Recovery</a:t>
            </a:r>
            <a:endParaRPr sz="1200" b="1">
              <a:solidFill>
                <a:schemeClr val="dk1"/>
              </a:solidFill>
              <a:latin typeface="Trebuchet MS"/>
              <a:ea typeface="Trebuchet MS"/>
              <a:cs typeface="Trebuchet MS"/>
              <a:sym typeface="Trebuchet MS"/>
            </a:endParaRPr>
          </a:p>
          <a:p>
            <a:pPr marL="711200" lvl="0" indent="-330200" algn="l" rtl="0">
              <a:lnSpc>
                <a:spcPct val="107916"/>
              </a:lnSpc>
              <a:spcBef>
                <a:spcPts val="400"/>
              </a:spcBef>
              <a:spcAft>
                <a:spcPts val="0"/>
              </a:spcAft>
              <a:buClr>
                <a:schemeClr val="dk1"/>
              </a:buClr>
              <a:buSzPts val="1200"/>
              <a:buChar char="●"/>
            </a:pPr>
            <a:r>
              <a:rPr lang="en" sz="1200">
                <a:solidFill>
                  <a:schemeClr val="dk1"/>
                </a:solidFill>
                <a:latin typeface="Trebuchet MS"/>
                <a:ea typeface="Trebuchet MS"/>
                <a:cs typeface="Trebuchet MS"/>
                <a:sym typeface="Trebuchet MS"/>
              </a:rPr>
              <a:t>Rates of Emergency Department Visits for Overdose (All drugs)</a:t>
            </a:r>
            <a:endParaRPr sz="1200">
              <a:solidFill>
                <a:schemeClr val="dk1"/>
              </a:solidFill>
              <a:latin typeface="Trebuchet MS"/>
              <a:ea typeface="Trebuchet MS"/>
              <a:cs typeface="Trebuchet MS"/>
              <a:sym typeface="Trebuchet MS"/>
            </a:endParaRPr>
          </a:p>
          <a:p>
            <a:pPr marL="0" lvl="0" indent="0" algn="l" rtl="0">
              <a:lnSpc>
                <a:spcPct val="107916"/>
              </a:lnSpc>
              <a:spcBef>
                <a:spcPts val="800"/>
              </a:spcBef>
              <a:spcAft>
                <a:spcPts val="0"/>
              </a:spcAft>
              <a:buNone/>
            </a:pPr>
            <a:r>
              <a:rPr lang="en" sz="1200" b="1">
                <a:solidFill>
                  <a:schemeClr val="dk1"/>
                </a:solidFill>
                <a:latin typeface="Trebuchet MS"/>
                <a:ea typeface="Trebuchet MS"/>
                <a:cs typeface="Trebuchet MS"/>
                <a:sym typeface="Trebuchet MS"/>
              </a:rPr>
              <a:t>7. Employment/Workforce Development</a:t>
            </a:r>
            <a:endParaRPr sz="1200" b="1">
              <a:solidFill>
                <a:schemeClr val="dk1"/>
              </a:solidFill>
              <a:latin typeface="Trebuchet MS"/>
              <a:ea typeface="Trebuchet MS"/>
              <a:cs typeface="Trebuchet MS"/>
              <a:sym typeface="Trebuchet MS"/>
            </a:endParaRPr>
          </a:p>
          <a:p>
            <a:pPr marL="711200" lvl="0" indent="-330200" algn="l" rtl="0">
              <a:lnSpc>
                <a:spcPct val="107916"/>
              </a:lnSpc>
              <a:spcBef>
                <a:spcPts val="80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Earnings/Income per Job</a:t>
            </a:r>
            <a:endParaRPr sz="1200">
              <a:solidFill>
                <a:schemeClr val="dk1"/>
              </a:solidFill>
              <a:latin typeface="Trebuchet MS"/>
              <a:ea typeface="Trebuchet MS"/>
              <a:cs typeface="Trebuchet MS"/>
              <a:sym typeface="Trebuchet MS"/>
            </a:endParaRPr>
          </a:p>
          <a:p>
            <a:pPr marL="711200" lvl="0" indent="-330200" algn="l" rtl="0">
              <a:lnSpc>
                <a:spcPct val="107916"/>
              </a:lnSpc>
              <a:spcBef>
                <a:spcPts val="800"/>
              </a:spcBef>
              <a:spcAft>
                <a:spcPts val="800"/>
              </a:spcAft>
              <a:buClr>
                <a:schemeClr val="dk1"/>
              </a:buClr>
              <a:buSzPts val="1200"/>
              <a:buFont typeface="Trebuchet MS"/>
              <a:buChar char="●"/>
            </a:pPr>
            <a:r>
              <a:rPr lang="en" sz="1200">
                <a:solidFill>
                  <a:schemeClr val="dk1"/>
                </a:solidFill>
                <a:latin typeface="Trebuchet MS"/>
                <a:ea typeface="Trebuchet MS"/>
                <a:cs typeface="Trebuchet MS"/>
                <a:sym typeface="Trebuchet MS"/>
              </a:rPr>
              <a:t>Employment Rates per Census Tract</a:t>
            </a:r>
            <a:endParaRPr sz="1200">
              <a:solidFill>
                <a:srgbClr val="777777"/>
              </a:solidFill>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6CFAFBF3-9477-A94B-AA4B-08CCFB06DE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431CD610-624A-7D4D-AEA7-CD9F8218F83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59DF2B0-8B91-FA46-ADBF-159D80BAB0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75950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1921A9FA-DE86-A846-96CD-E7C5AA3197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2333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b="1"/>
              <a:t>Housekeeping </a:t>
            </a:r>
            <a:endParaRPr b="1"/>
          </a:p>
        </p:txBody>
      </p:sp>
      <p:sp>
        <p:nvSpPr>
          <p:cNvPr id="35" name="Google Shape;35;p6"/>
          <p:cNvSpPr txBox="1">
            <a:spLocks noGrp="1"/>
          </p:cNvSpPr>
          <p:nvPr>
            <p:ph type="body" idx="1"/>
          </p:nvPr>
        </p:nvSpPr>
        <p:spPr>
          <a:xfrm>
            <a:off x="2297625" y="1568925"/>
            <a:ext cx="5693400" cy="1805100"/>
          </a:xfrm>
          <a:prstGeom prst="rect">
            <a:avLst/>
          </a:prstGeom>
        </p:spPr>
        <p:txBody>
          <a:bodyPr spcFirstLastPara="1" wrap="square" lIns="68575" tIns="34275" rIns="68575" bIns="34275" anchor="t" anchorCtr="0">
            <a:noAutofit/>
          </a:bodyPr>
          <a:lstStyle/>
          <a:p>
            <a:pPr marL="457200" lvl="0" indent="-298450" algn="l" rtl="0">
              <a:spcBef>
                <a:spcPts val="400"/>
              </a:spcBef>
              <a:spcAft>
                <a:spcPts val="0"/>
              </a:spcAft>
              <a:buClr>
                <a:schemeClr val="dk1"/>
              </a:buClr>
              <a:buSzPts val="1100"/>
              <a:buChar char="-"/>
            </a:pPr>
            <a:r>
              <a:rPr lang="en">
                <a:solidFill>
                  <a:schemeClr val="dk1"/>
                </a:solidFill>
              </a:rPr>
              <a:t>Presentation is being recorded via Zoom</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Slide deck available upon request</a:t>
            </a:r>
            <a:endParaRPr>
              <a:solidFill>
                <a:schemeClr val="dk1"/>
              </a:solidFill>
            </a:endParaRPr>
          </a:p>
          <a:p>
            <a:pPr marL="0" lvl="0" indent="0" algn="l" rtl="0">
              <a:spcBef>
                <a:spcPts val="400"/>
              </a:spcBef>
              <a:spcAft>
                <a:spcPts val="0"/>
              </a:spcAft>
              <a:buNone/>
            </a:pPr>
            <a:endParaRPr>
              <a:solidFill>
                <a:schemeClr val="dk1"/>
              </a:solidFill>
            </a:endParaRPr>
          </a:p>
          <a:p>
            <a:pPr marL="0" lvl="0" indent="0" algn="l" rtl="0">
              <a:spcBef>
                <a:spcPts val="400"/>
              </a:spcBef>
              <a:spcAft>
                <a:spcPts val="0"/>
              </a:spcAft>
              <a:buNone/>
            </a:pPr>
            <a:endParaRPr>
              <a:solidFill>
                <a:schemeClr val="dk1"/>
              </a:solidFill>
            </a:endParaRPr>
          </a:p>
          <a:p>
            <a:pPr marL="457200" lvl="0" indent="-298450" algn="l" rtl="0">
              <a:spcBef>
                <a:spcPts val="400"/>
              </a:spcBef>
              <a:spcAft>
                <a:spcPts val="0"/>
              </a:spcAft>
              <a:buClr>
                <a:schemeClr val="dk1"/>
              </a:buClr>
              <a:buSzPts val="1100"/>
              <a:buChar char="-"/>
            </a:pPr>
            <a:r>
              <a:rPr lang="en">
                <a:solidFill>
                  <a:schemeClr val="dk1"/>
                </a:solidFill>
              </a:rPr>
              <a:t>Q&amp;A will take place after the presentation</a:t>
            </a:r>
            <a:endParaRPr>
              <a:solidFill>
                <a:schemeClr val="dk1"/>
              </a:solidFill>
            </a:endParaRPr>
          </a:p>
        </p:txBody>
      </p:sp>
      <p:pic>
        <p:nvPicPr>
          <p:cNvPr id="36" name="Google Shape;36;p6"/>
          <p:cNvPicPr preferRelativeResize="0"/>
          <p:nvPr/>
        </p:nvPicPr>
        <p:blipFill>
          <a:blip r:embed="rId3">
            <a:alphaModFix/>
          </a:blip>
          <a:stretch>
            <a:fillRect/>
          </a:stretch>
        </p:blipFill>
        <p:spPr>
          <a:xfrm>
            <a:off x="1887625" y="2735900"/>
            <a:ext cx="572698" cy="572698"/>
          </a:xfrm>
          <a:prstGeom prst="rect">
            <a:avLst/>
          </a:prstGeom>
          <a:noFill/>
          <a:ln>
            <a:noFill/>
          </a:ln>
        </p:spPr>
      </p:pic>
      <p:pic>
        <p:nvPicPr>
          <p:cNvPr id="37" name="Google Shape;37;p6"/>
          <p:cNvPicPr preferRelativeResize="0"/>
          <p:nvPr/>
        </p:nvPicPr>
        <p:blipFill>
          <a:blip r:embed="rId4">
            <a:alphaModFix/>
          </a:blip>
          <a:stretch>
            <a:fillRect/>
          </a:stretch>
        </p:blipFill>
        <p:spPr>
          <a:xfrm>
            <a:off x="1752288" y="1568926"/>
            <a:ext cx="843375" cy="7909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45C665A2-FC95-6141-8055-BB1467C87D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61701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EECC06C9-FE4F-4943-8266-D1A43737D0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12333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D5195DD9-3AA0-9B4A-8FC0-CAFC838865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40011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1568129-1AE9-1E46-BC91-A3518B5B7A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46714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0254C198-1F78-274F-89CE-42E0FF9334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24830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599A1DA0-9EF2-144D-80EA-02722EE5D5B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18072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7582EB5-C538-044A-A090-6000FE943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7219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E34E8613-73FD-FC4B-87EB-7C9E6B9E09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23994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Picture 2" descr="Graphical user interface, application, table&#10;&#10;Description automatically generated">
            <a:extLst>
              <a:ext uri="{FF2B5EF4-FFF2-40B4-BE49-F238E27FC236}">
                <a16:creationId xmlns:a16="http://schemas.microsoft.com/office/drawing/2014/main" id="{CCD38A0C-4CFD-154B-AB95-275F34AFD4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05007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A515D69B-4FF5-1743-8E75-3C314EAEFF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89061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311700" y="262350"/>
            <a:ext cx="42603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b="1"/>
              <a:t>Audience Takeaways</a:t>
            </a:r>
            <a:endParaRPr b="1"/>
          </a:p>
        </p:txBody>
      </p:sp>
      <p:sp>
        <p:nvSpPr>
          <p:cNvPr id="43" name="Google Shape;43;p7"/>
          <p:cNvSpPr txBox="1">
            <a:spLocks noGrp="1"/>
          </p:cNvSpPr>
          <p:nvPr>
            <p:ph type="body" idx="1"/>
          </p:nvPr>
        </p:nvSpPr>
        <p:spPr>
          <a:xfrm>
            <a:off x="480700" y="975200"/>
            <a:ext cx="4938900" cy="3649200"/>
          </a:xfrm>
          <a:prstGeom prst="rect">
            <a:avLst/>
          </a:prstGeom>
        </p:spPr>
        <p:txBody>
          <a:bodyPr spcFirstLastPara="1" wrap="square" lIns="68575" tIns="34275" rIns="68575" bIns="34275" anchor="t" anchorCtr="0">
            <a:noAutofit/>
          </a:bodyPr>
          <a:lstStyle/>
          <a:p>
            <a:pPr marL="457200" lvl="0" indent="-330200" algn="l" rtl="0">
              <a:spcBef>
                <a:spcPts val="400"/>
              </a:spcBef>
              <a:spcAft>
                <a:spcPts val="0"/>
              </a:spcAft>
              <a:buClr>
                <a:srgbClr val="003366"/>
              </a:buClr>
              <a:buSzPts val="1600"/>
              <a:buFont typeface="Trebuchet MS"/>
              <a:buAutoNum type="arabicPeriod"/>
            </a:pPr>
            <a:r>
              <a:rPr lang="en" sz="1600">
                <a:solidFill>
                  <a:schemeClr val="dk1"/>
                </a:solidFill>
              </a:rPr>
              <a:t>Understand the approach to and development of the 2022-2026 Virginia Rural Health Plan (VRHP)</a:t>
            </a:r>
            <a:endParaRPr sz="1600">
              <a:solidFill>
                <a:schemeClr val="dk1"/>
              </a:solidFill>
            </a:endParaRPr>
          </a:p>
          <a:p>
            <a:pPr marL="457200" lvl="0" indent="-330200" algn="l" rtl="0">
              <a:spcBef>
                <a:spcPts val="400"/>
              </a:spcBef>
              <a:spcAft>
                <a:spcPts val="0"/>
              </a:spcAft>
              <a:buClr>
                <a:srgbClr val="003366"/>
              </a:buClr>
              <a:buSzPts val="1600"/>
              <a:buFont typeface="Trebuchet MS"/>
              <a:buAutoNum type="arabicPeriod"/>
            </a:pPr>
            <a:r>
              <a:rPr lang="en" sz="1600">
                <a:solidFill>
                  <a:schemeClr val="dk1"/>
                </a:solidFill>
              </a:rPr>
              <a:t>Introduce the Virtual Rural Resource Toolkit to support the VRHP that was created in partnership with the Rural Virginia Initiative, Healthcare and Community Well-being Working Group</a:t>
            </a:r>
            <a:endParaRPr sz="1600">
              <a:solidFill>
                <a:schemeClr val="dk1"/>
              </a:solidFill>
            </a:endParaRPr>
          </a:p>
          <a:p>
            <a:pPr marL="457200" lvl="0" indent="-330200" algn="l" rtl="0">
              <a:spcBef>
                <a:spcPts val="400"/>
              </a:spcBef>
              <a:spcAft>
                <a:spcPts val="0"/>
              </a:spcAft>
              <a:buClr>
                <a:srgbClr val="003366"/>
              </a:buClr>
              <a:buSzPts val="1600"/>
              <a:buFont typeface="Trebuchet MS"/>
              <a:buAutoNum type="arabicPeriod"/>
            </a:pPr>
            <a:r>
              <a:rPr lang="en" sz="1600">
                <a:solidFill>
                  <a:schemeClr val="dk1"/>
                </a:solidFill>
              </a:rPr>
              <a:t>Debut the county-level interactive data commons to support the VRHP, in partnership with the UVA Biocomplexity Institute, Social and Decision Analytics Division</a:t>
            </a:r>
            <a:endParaRPr sz="1600">
              <a:solidFill>
                <a:schemeClr val="dk1"/>
              </a:solidFill>
            </a:endParaRPr>
          </a:p>
          <a:p>
            <a:pPr marL="0" lvl="0" indent="457200" algn="l" rtl="0">
              <a:spcBef>
                <a:spcPts val="400"/>
              </a:spcBef>
              <a:spcAft>
                <a:spcPts val="0"/>
              </a:spcAft>
              <a:buNone/>
            </a:pPr>
            <a:r>
              <a:rPr lang="en" sz="1600">
                <a:solidFill>
                  <a:schemeClr val="dk1"/>
                </a:solidFill>
              </a:rPr>
              <a:t>Topic Spotlight: Education</a:t>
            </a:r>
            <a:endParaRPr sz="1600">
              <a:solidFill>
                <a:schemeClr val="dk1"/>
              </a:solidFill>
            </a:endParaRPr>
          </a:p>
        </p:txBody>
      </p:sp>
      <p:pic>
        <p:nvPicPr>
          <p:cNvPr id="44" name="Google Shape;44;p7"/>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6139850" y="537025"/>
            <a:ext cx="2435775" cy="3649198"/>
          </a:xfrm>
          <a:prstGeom prst="rect">
            <a:avLst/>
          </a:prstGeom>
          <a:noFill/>
          <a:ln>
            <a:noFill/>
          </a:ln>
          <a:effectLst>
            <a:outerShdw blurRad="57150" dist="19050" dir="5400000" algn="bl" rotWithShape="0">
              <a:srgbClr val="000000">
                <a:alpha val="50000"/>
              </a:srgbClr>
            </a:outerShdw>
          </a:effectLst>
        </p:spPr>
      </p:pic>
      <p:sp>
        <p:nvSpPr>
          <p:cNvPr id="45" name="Google Shape;45;p7"/>
          <p:cNvSpPr txBox="1"/>
          <p:nvPr/>
        </p:nvSpPr>
        <p:spPr>
          <a:xfrm>
            <a:off x="7208000" y="4126750"/>
            <a:ext cx="1434300" cy="438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00" i="1">
                <a:solidFill>
                  <a:srgbClr val="404040"/>
                </a:solidFill>
                <a:latin typeface="Trebuchet MS"/>
                <a:ea typeface="Trebuchet MS"/>
                <a:cs typeface="Trebuchet MS"/>
                <a:sym typeface="Trebuchet MS"/>
              </a:rPr>
              <a:t>Kiptopeke State Park</a:t>
            </a:r>
            <a:endParaRPr sz="900" i="1">
              <a:solidFill>
                <a:srgbClr val="404040"/>
              </a:solidFill>
              <a:latin typeface="Trebuchet MS"/>
              <a:ea typeface="Trebuchet MS"/>
              <a:cs typeface="Trebuchet MS"/>
              <a:sym typeface="Trebuchet MS"/>
            </a:endParaRPr>
          </a:p>
          <a:p>
            <a:pPr marL="0" lvl="0" indent="0" algn="r" rtl="0">
              <a:spcBef>
                <a:spcPts val="0"/>
              </a:spcBef>
              <a:spcAft>
                <a:spcPts val="0"/>
              </a:spcAft>
              <a:buNone/>
            </a:pPr>
            <a:r>
              <a:rPr lang="en" sz="900" i="1">
                <a:solidFill>
                  <a:srgbClr val="404040"/>
                </a:solidFill>
                <a:latin typeface="Trebuchet MS"/>
                <a:ea typeface="Trebuchet MS"/>
                <a:cs typeface="Trebuchet MS"/>
                <a:sym typeface="Trebuchet MS"/>
              </a:rPr>
              <a:t>       : Rachel Stevens</a:t>
            </a:r>
            <a:endParaRPr sz="900" i="1">
              <a:solidFill>
                <a:srgbClr val="404040"/>
              </a:solidFill>
              <a:latin typeface="Trebuchet MS"/>
              <a:ea typeface="Trebuchet MS"/>
              <a:cs typeface="Trebuchet MS"/>
              <a:sym typeface="Trebuchet MS"/>
            </a:endParaRPr>
          </a:p>
        </p:txBody>
      </p:sp>
      <p:pic>
        <p:nvPicPr>
          <p:cNvPr id="46" name="Google Shape;46;p7"/>
          <p:cNvPicPr preferRelativeResize="0"/>
          <p:nvPr/>
        </p:nvPicPr>
        <p:blipFill rotWithShape="1">
          <a:blip r:embed="rId4">
            <a:alphaModFix/>
            <a:extLst>
              <a:ext uri="{28A0092B-C50C-407E-A947-70E740481C1C}">
                <a14:useLocalDpi xmlns:a14="http://schemas.microsoft.com/office/drawing/2010/main"/>
              </a:ext>
            </a:extLst>
          </a:blip>
          <a:srcRect r="4150" b="4589"/>
          <a:stretch/>
        </p:blipFill>
        <p:spPr>
          <a:xfrm>
            <a:off x="7476450" y="4361724"/>
            <a:ext cx="200674" cy="141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4DDEF6A-2BF3-5942-AF6D-E26313D39E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33474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CB9B339A-0E8F-9E44-B18D-C534235A82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84967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Picture 2" descr="Graphical user interface, application, website, Teams&#10;&#10;Description automatically generated">
            <a:extLst>
              <a:ext uri="{FF2B5EF4-FFF2-40B4-BE49-F238E27FC236}">
                <a16:creationId xmlns:a16="http://schemas.microsoft.com/office/drawing/2014/main" id="{3D01CE4E-2EAF-F94B-852A-63448E2862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74049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5A69685E-906A-6244-B691-62F9A17F42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83883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3"/>
          <p:cNvSpPr txBox="1">
            <a:spLocks noGrp="1"/>
          </p:cNvSpPr>
          <p:nvPr>
            <p:ph type="title"/>
          </p:nvPr>
        </p:nvSpPr>
        <p:spPr>
          <a:xfrm>
            <a:off x="311700" y="259575"/>
            <a:ext cx="85206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b="1"/>
              <a:t>VA-SORH Contact Information</a:t>
            </a:r>
            <a:endParaRPr b="1"/>
          </a:p>
        </p:txBody>
      </p:sp>
      <p:sp>
        <p:nvSpPr>
          <p:cNvPr id="188" name="Google Shape;188;p23"/>
          <p:cNvSpPr txBox="1">
            <a:spLocks noGrp="1"/>
          </p:cNvSpPr>
          <p:nvPr>
            <p:ph type="body" idx="1"/>
          </p:nvPr>
        </p:nvSpPr>
        <p:spPr>
          <a:xfrm>
            <a:off x="4711800" y="1003875"/>
            <a:ext cx="3251100" cy="3416700"/>
          </a:xfrm>
          <a:prstGeom prst="rect">
            <a:avLst/>
          </a:prstGeom>
          <a:solidFill>
            <a:srgbClr val="F3F3F3">
              <a:alpha val="68160"/>
            </a:srgbClr>
          </a:solidFill>
          <a:ln w="9525" cap="flat" cmpd="sng">
            <a:solidFill>
              <a:srgbClr val="4D4D4D"/>
            </a:solidFill>
            <a:prstDash val="solid"/>
            <a:round/>
            <a:headEnd type="none" w="sm" len="sm"/>
            <a:tailEnd type="none" w="sm" len="sm"/>
          </a:ln>
        </p:spPr>
        <p:txBody>
          <a:bodyPr spcFirstLastPara="1" wrap="square" lIns="68575" tIns="34275" rIns="68575" bIns="34275" anchor="t" anchorCtr="0">
            <a:noAutofit/>
          </a:bodyPr>
          <a:lstStyle/>
          <a:p>
            <a:pPr marL="0" lvl="0" indent="0" algn="l" rtl="0">
              <a:lnSpc>
                <a:spcPct val="100000"/>
              </a:lnSpc>
              <a:spcBef>
                <a:spcPts val="400"/>
              </a:spcBef>
              <a:spcAft>
                <a:spcPts val="0"/>
              </a:spcAft>
              <a:buClr>
                <a:schemeClr val="dk1"/>
              </a:buClr>
              <a:buSzPts val="1100"/>
              <a:buFont typeface="Arial"/>
              <a:buNone/>
            </a:pPr>
            <a:r>
              <a:rPr lang="en" sz="1100" dirty="0">
                <a:solidFill>
                  <a:schemeClr val="dk1"/>
                </a:solidFill>
              </a:rPr>
              <a:t>Heather Anderson, MPH</a:t>
            </a:r>
            <a:endParaRPr sz="1100" dirty="0">
              <a:solidFill>
                <a:schemeClr val="dk1"/>
              </a:solidFill>
            </a:endParaRPr>
          </a:p>
          <a:p>
            <a:pPr marL="0" lvl="0" indent="0" algn="l" rtl="0">
              <a:lnSpc>
                <a:spcPct val="100000"/>
              </a:lnSpc>
              <a:spcBef>
                <a:spcPts val="400"/>
              </a:spcBef>
              <a:spcAft>
                <a:spcPts val="0"/>
              </a:spcAft>
              <a:buClr>
                <a:schemeClr val="dk1"/>
              </a:buClr>
              <a:buSzPts val="1100"/>
              <a:buFont typeface="Arial"/>
              <a:buNone/>
            </a:pPr>
            <a:r>
              <a:rPr lang="en" sz="1100" dirty="0">
                <a:solidFill>
                  <a:schemeClr val="dk1"/>
                </a:solidFill>
              </a:rPr>
              <a:t>Division Director, Primary Care &amp; Rural Health </a:t>
            </a:r>
            <a:endParaRPr sz="1100" dirty="0">
              <a:solidFill>
                <a:schemeClr val="dk1"/>
              </a:solidFill>
            </a:endParaRPr>
          </a:p>
          <a:p>
            <a:pPr marL="0" lvl="0" indent="0" algn="l" rtl="0">
              <a:lnSpc>
                <a:spcPct val="100000"/>
              </a:lnSpc>
              <a:spcBef>
                <a:spcPts val="400"/>
              </a:spcBef>
              <a:spcAft>
                <a:spcPts val="0"/>
              </a:spcAft>
              <a:buClr>
                <a:schemeClr val="dk1"/>
              </a:buClr>
              <a:buSzPts val="1100"/>
              <a:buFont typeface="Arial"/>
              <a:buNone/>
            </a:pPr>
            <a:r>
              <a:rPr lang="en" sz="1100" dirty="0">
                <a:solidFill>
                  <a:schemeClr val="dk1"/>
                </a:solidFill>
                <a:uFill>
                  <a:noFill/>
                </a:uFill>
              </a:rPr>
              <a:t>Heather.Anderson@vdh.virginia.gov</a:t>
            </a:r>
            <a:endParaRPr sz="1100" dirty="0">
              <a:solidFill>
                <a:schemeClr val="dk1"/>
              </a:solidFill>
            </a:endParaRPr>
          </a:p>
          <a:p>
            <a:pPr marL="0" lvl="0" indent="0" algn="l" rtl="0">
              <a:lnSpc>
                <a:spcPct val="100000"/>
              </a:lnSpc>
              <a:spcBef>
                <a:spcPts val="400"/>
              </a:spcBef>
              <a:spcAft>
                <a:spcPts val="0"/>
              </a:spcAft>
              <a:buClr>
                <a:schemeClr val="dk1"/>
              </a:buClr>
              <a:buSzPts val="1100"/>
              <a:buFont typeface="Arial"/>
              <a:buNone/>
            </a:pPr>
            <a:endParaRPr sz="1100" dirty="0">
              <a:solidFill>
                <a:schemeClr val="dk1"/>
              </a:solidFill>
            </a:endParaRPr>
          </a:p>
          <a:p>
            <a:pPr marL="0" lvl="0" indent="0" algn="l" rtl="0">
              <a:lnSpc>
                <a:spcPct val="100000"/>
              </a:lnSpc>
              <a:spcBef>
                <a:spcPts val="400"/>
              </a:spcBef>
              <a:spcAft>
                <a:spcPts val="0"/>
              </a:spcAft>
              <a:buNone/>
            </a:pPr>
            <a:r>
              <a:rPr lang="en" sz="1100" dirty="0">
                <a:solidFill>
                  <a:schemeClr val="dk1"/>
                </a:solidFill>
              </a:rPr>
              <a:t>Sarah O’Connor, MPH</a:t>
            </a:r>
            <a:endParaRPr sz="1100" dirty="0">
              <a:solidFill>
                <a:schemeClr val="dk1"/>
              </a:solidFill>
            </a:endParaRPr>
          </a:p>
          <a:p>
            <a:pPr marL="0" lvl="0" indent="0" algn="l" rtl="0">
              <a:lnSpc>
                <a:spcPct val="100000"/>
              </a:lnSpc>
              <a:spcBef>
                <a:spcPts val="400"/>
              </a:spcBef>
              <a:spcAft>
                <a:spcPts val="0"/>
              </a:spcAft>
              <a:buNone/>
            </a:pPr>
            <a:r>
              <a:rPr lang="en" sz="1100" dirty="0">
                <a:solidFill>
                  <a:schemeClr val="dk1"/>
                </a:solidFill>
              </a:rPr>
              <a:t>VA-SORH Program Coordinator</a:t>
            </a:r>
            <a:endParaRPr sz="1100" dirty="0">
              <a:solidFill>
                <a:schemeClr val="dk1"/>
              </a:solidFill>
            </a:endParaRPr>
          </a:p>
          <a:p>
            <a:pPr marL="0" lvl="0" indent="0" algn="l" rtl="0">
              <a:lnSpc>
                <a:spcPct val="100000"/>
              </a:lnSpc>
              <a:spcBef>
                <a:spcPts val="400"/>
              </a:spcBef>
              <a:spcAft>
                <a:spcPts val="0"/>
              </a:spcAft>
              <a:buNone/>
            </a:pPr>
            <a:r>
              <a:rPr lang="en" sz="1100" dirty="0">
                <a:solidFill>
                  <a:schemeClr val="dk1"/>
                </a:solidFill>
              </a:rPr>
              <a:t>S</a:t>
            </a:r>
            <a:r>
              <a:rPr lang="en" sz="1100" dirty="0">
                <a:solidFill>
                  <a:schemeClr val="dk1"/>
                </a:solidFill>
                <a:uFill>
                  <a:noFill/>
                </a:uFill>
              </a:rPr>
              <a:t>arah.Oconnor@vdh.virginia.gov</a:t>
            </a:r>
            <a:endParaRPr sz="1100" dirty="0">
              <a:solidFill>
                <a:schemeClr val="dk1"/>
              </a:solidFill>
            </a:endParaRPr>
          </a:p>
          <a:p>
            <a:pPr marL="0" lvl="0" indent="0" algn="l" rtl="0">
              <a:lnSpc>
                <a:spcPct val="100000"/>
              </a:lnSpc>
              <a:spcBef>
                <a:spcPts val="400"/>
              </a:spcBef>
              <a:spcAft>
                <a:spcPts val="0"/>
              </a:spcAft>
              <a:buNone/>
            </a:pPr>
            <a:endParaRPr sz="1100" dirty="0">
              <a:solidFill>
                <a:schemeClr val="dk1"/>
              </a:solidFill>
            </a:endParaRPr>
          </a:p>
          <a:p>
            <a:pPr marL="0" lvl="0" indent="0" algn="l" rtl="0">
              <a:lnSpc>
                <a:spcPct val="100000"/>
              </a:lnSpc>
              <a:spcBef>
                <a:spcPts val="400"/>
              </a:spcBef>
              <a:spcAft>
                <a:spcPts val="0"/>
              </a:spcAft>
              <a:buClr>
                <a:schemeClr val="dk1"/>
              </a:buClr>
              <a:buSzPts val="1100"/>
              <a:buFont typeface="Arial"/>
              <a:buNone/>
            </a:pPr>
            <a:r>
              <a:rPr lang="en" sz="1100" dirty="0">
                <a:solidFill>
                  <a:schemeClr val="dk1"/>
                </a:solidFill>
              </a:rPr>
              <a:t>Clarissa Noble, MPH</a:t>
            </a:r>
            <a:endParaRPr sz="1100" dirty="0">
              <a:solidFill>
                <a:schemeClr val="dk1"/>
              </a:solidFill>
            </a:endParaRPr>
          </a:p>
          <a:p>
            <a:pPr marL="0" lvl="0" indent="0" algn="l" rtl="0">
              <a:lnSpc>
                <a:spcPct val="100000"/>
              </a:lnSpc>
              <a:spcBef>
                <a:spcPts val="400"/>
              </a:spcBef>
              <a:spcAft>
                <a:spcPts val="0"/>
              </a:spcAft>
              <a:buClr>
                <a:schemeClr val="dk1"/>
              </a:buClr>
              <a:buSzPts val="1100"/>
              <a:buFont typeface="Arial"/>
              <a:buNone/>
            </a:pPr>
            <a:r>
              <a:rPr lang="en" sz="1100" dirty="0">
                <a:solidFill>
                  <a:schemeClr val="dk1"/>
                </a:solidFill>
              </a:rPr>
              <a:t>Rural Health Manager</a:t>
            </a:r>
            <a:endParaRPr sz="1100" dirty="0">
              <a:solidFill>
                <a:schemeClr val="dk1"/>
              </a:solidFill>
            </a:endParaRPr>
          </a:p>
          <a:p>
            <a:pPr marL="0" lvl="0" indent="0" algn="l" rtl="0">
              <a:lnSpc>
                <a:spcPct val="100000"/>
              </a:lnSpc>
              <a:spcBef>
                <a:spcPts val="400"/>
              </a:spcBef>
              <a:spcAft>
                <a:spcPts val="0"/>
              </a:spcAft>
              <a:buNone/>
            </a:pPr>
            <a:r>
              <a:rPr lang="en" sz="1100" dirty="0">
                <a:solidFill>
                  <a:schemeClr val="dk1"/>
                </a:solidFill>
              </a:rPr>
              <a:t>Clarissa.Noble</a:t>
            </a:r>
            <a:r>
              <a:rPr lang="en" sz="1100" dirty="0">
                <a:solidFill>
                  <a:schemeClr val="dk1"/>
                </a:solidFill>
                <a:uFill>
                  <a:noFill/>
                </a:uFill>
              </a:rPr>
              <a:t>@vdh.virginia.gov</a:t>
            </a:r>
            <a:r>
              <a:rPr lang="en" sz="1100" dirty="0">
                <a:solidFill>
                  <a:schemeClr val="dk1"/>
                </a:solidFill>
              </a:rPr>
              <a:t> </a:t>
            </a:r>
            <a:endParaRPr sz="1100" dirty="0">
              <a:solidFill>
                <a:schemeClr val="dk1"/>
              </a:solidFill>
            </a:endParaRPr>
          </a:p>
          <a:p>
            <a:pPr marL="0" lvl="0" indent="0" algn="l" rtl="0">
              <a:lnSpc>
                <a:spcPct val="100000"/>
              </a:lnSpc>
              <a:spcBef>
                <a:spcPts val="400"/>
              </a:spcBef>
              <a:spcAft>
                <a:spcPts val="0"/>
              </a:spcAft>
              <a:buNone/>
            </a:pPr>
            <a:endParaRPr sz="1100" dirty="0">
              <a:solidFill>
                <a:schemeClr val="dk1"/>
              </a:solidFill>
            </a:endParaRPr>
          </a:p>
          <a:p>
            <a:pPr marL="0" lvl="0" indent="0" algn="l" rtl="0">
              <a:lnSpc>
                <a:spcPct val="100000"/>
              </a:lnSpc>
              <a:spcBef>
                <a:spcPts val="400"/>
              </a:spcBef>
              <a:spcAft>
                <a:spcPts val="0"/>
              </a:spcAft>
              <a:buNone/>
            </a:pPr>
            <a:r>
              <a:rPr lang="en" sz="1100" dirty="0">
                <a:solidFill>
                  <a:schemeClr val="dk1"/>
                </a:solidFill>
              </a:rPr>
              <a:t>Ellie Wilson  </a:t>
            </a:r>
            <a:endParaRPr sz="1100" dirty="0">
              <a:solidFill>
                <a:schemeClr val="dk1"/>
              </a:solidFill>
            </a:endParaRPr>
          </a:p>
          <a:p>
            <a:pPr marL="0" lvl="0" indent="0" algn="l" rtl="0">
              <a:lnSpc>
                <a:spcPct val="100000"/>
              </a:lnSpc>
              <a:spcBef>
                <a:spcPts val="400"/>
              </a:spcBef>
              <a:spcAft>
                <a:spcPts val="0"/>
              </a:spcAft>
              <a:buNone/>
            </a:pPr>
            <a:r>
              <a:rPr lang="en" sz="1100" dirty="0">
                <a:solidFill>
                  <a:schemeClr val="dk1"/>
                </a:solidFill>
              </a:rPr>
              <a:t>VA-SORH Outreach Coordinator</a:t>
            </a:r>
            <a:endParaRPr sz="1100" dirty="0">
              <a:solidFill>
                <a:schemeClr val="dk1"/>
              </a:solidFill>
            </a:endParaRPr>
          </a:p>
          <a:p>
            <a:pPr marL="0" lvl="0" indent="0" algn="l" rtl="0">
              <a:lnSpc>
                <a:spcPct val="100000"/>
              </a:lnSpc>
              <a:spcBef>
                <a:spcPts val="400"/>
              </a:spcBef>
              <a:spcAft>
                <a:spcPts val="0"/>
              </a:spcAft>
              <a:buNone/>
            </a:pPr>
            <a:r>
              <a:rPr lang="en" sz="1100" dirty="0">
                <a:solidFill>
                  <a:schemeClr val="dk1"/>
                </a:solidFill>
              </a:rPr>
              <a:t>Ellie.Wilson</a:t>
            </a:r>
            <a:r>
              <a:rPr lang="en" sz="1100" dirty="0">
                <a:solidFill>
                  <a:schemeClr val="dk1"/>
                </a:solidFill>
                <a:uFill>
                  <a:noFill/>
                </a:uFill>
              </a:rPr>
              <a:t>@vdh.virginia.gov</a:t>
            </a:r>
            <a:r>
              <a:rPr lang="en" sz="1100" dirty="0">
                <a:solidFill>
                  <a:schemeClr val="dk1"/>
                </a:solidFill>
              </a:rPr>
              <a:t> </a:t>
            </a:r>
            <a:endParaRPr sz="1100" dirty="0"/>
          </a:p>
        </p:txBody>
      </p:sp>
      <p:pic>
        <p:nvPicPr>
          <p:cNvPr id="189" name="Google Shape;189;p23"/>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927100" y="985000"/>
            <a:ext cx="2492373" cy="3323205"/>
          </a:xfrm>
          <a:prstGeom prst="rect">
            <a:avLst/>
          </a:prstGeom>
          <a:noFill/>
          <a:ln>
            <a:noFill/>
          </a:ln>
          <a:effectLst>
            <a:outerShdw blurRad="57150" dist="19050" dir="5400000" algn="bl" rotWithShape="0">
              <a:srgbClr val="000000">
                <a:alpha val="50000"/>
              </a:srgbClr>
            </a:outerShdw>
          </a:effectLst>
        </p:spPr>
      </p:pic>
      <p:sp>
        <p:nvSpPr>
          <p:cNvPr id="190" name="Google Shape;190;p23"/>
          <p:cNvSpPr txBox="1"/>
          <p:nvPr/>
        </p:nvSpPr>
        <p:spPr>
          <a:xfrm>
            <a:off x="927225" y="4308200"/>
            <a:ext cx="2492400" cy="48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i="1">
                <a:solidFill>
                  <a:schemeClr val="dk1"/>
                </a:solidFill>
                <a:latin typeface="Trebuchet MS"/>
                <a:ea typeface="Trebuchet MS"/>
                <a:cs typeface="Trebuchet MS"/>
                <a:sym typeface="Trebuchet MS"/>
              </a:rPr>
              <a:t>Stone Mountain Health Services Black Lung Clinic, St. Charles, VA</a:t>
            </a:r>
            <a:endParaRPr sz="900" i="1">
              <a:latin typeface="Trebuchet MS"/>
              <a:ea typeface="Trebuchet MS"/>
              <a:cs typeface="Trebuchet MS"/>
              <a:sym typeface="Trebuchet M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4"/>
          <p:cNvPicPr preferRelativeResize="0"/>
          <p:nvPr/>
        </p:nvPicPr>
        <p:blipFill>
          <a:blip r:embed="rId3">
            <a:alphaModFix/>
          </a:blip>
          <a:stretch>
            <a:fillRect/>
          </a:stretch>
        </p:blipFill>
        <p:spPr>
          <a:xfrm>
            <a:off x="1304875" y="634725"/>
            <a:ext cx="6479376" cy="39200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1" name="Google Shape;51;p8"/>
          <p:cNvPicPr preferRelativeResize="0"/>
          <p:nvPr/>
        </p:nvPicPr>
        <p:blipFill rotWithShape="1">
          <a:blip r:embed="rId3">
            <a:alphaModFix amt="25000"/>
            <a:extLst>
              <a:ext uri="{28A0092B-C50C-407E-A947-70E740481C1C}">
                <a14:useLocalDpi xmlns:a14="http://schemas.microsoft.com/office/drawing/2010/main"/>
              </a:ext>
            </a:extLst>
          </a:blip>
          <a:srcRect/>
          <a:stretch/>
        </p:blipFill>
        <p:spPr>
          <a:xfrm>
            <a:off x="0" y="-1"/>
            <a:ext cx="9143999" cy="5143501"/>
          </a:xfrm>
          <a:prstGeom prst="rect">
            <a:avLst/>
          </a:prstGeom>
          <a:noFill/>
          <a:ln>
            <a:noFill/>
          </a:ln>
        </p:spPr>
      </p:pic>
      <p:sp>
        <p:nvSpPr>
          <p:cNvPr id="52" name="Google Shape;52;p8"/>
          <p:cNvSpPr txBox="1">
            <a:spLocks noGrp="1"/>
          </p:cNvSpPr>
          <p:nvPr>
            <p:ph type="title"/>
          </p:nvPr>
        </p:nvSpPr>
        <p:spPr>
          <a:xfrm>
            <a:off x="1228575" y="430900"/>
            <a:ext cx="7053300" cy="8970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b="1">
                <a:solidFill>
                  <a:schemeClr val="accent2"/>
                </a:solidFill>
              </a:rPr>
              <a:t>Virginia State Office of Rural Health</a:t>
            </a:r>
            <a:endParaRPr b="1">
              <a:solidFill>
                <a:schemeClr val="accent2"/>
              </a:solidFill>
            </a:endParaRPr>
          </a:p>
          <a:p>
            <a:pPr marL="0" lvl="0" indent="0" algn="ctr" rtl="0">
              <a:spcBef>
                <a:spcPts val="0"/>
              </a:spcBef>
              <a:spcAft>
                <a:spcPts val="0"/>
              </a:spcAft>
              <a:buNone/>
            </a:pPr>
            <a:r>
              <a:rPr lang="en" sz="2400" b="1">
                <a:solidFill>
                  <a:schemeClr val="accent2"/>
                </a:solidFill>
              </a:rPr>
              <a:t>(VA-SORH)</a:t>
            </a:r>
            <a:endParaRPr sz="2400" b="1">
              <a:solidFill>
                <a:schemeClr val="accent2"/>
              </a:solidFill>
            </a:endParaRPr>
          </a:p>
        </p:txBody>
      </p:sp>
      <p:sp>
        <p:nvSpPr>
          <p:cNvPr id="53" name="Google Shape;53;p8"/>
          <p:cNvSpPr txBox="1">
            <a:spLocks noGrp="1"/>
          </p:cNvSpPr>
          <p:nvPr>
            <p:ph type="body" idx="1"/>
          </p:nvPr>
        </p:nvSpPr>
        <p:spPr>
          <a:xfrm>
            <a:off x="942975" y="1432800"/>
            <a:ext cx="7338900" cy="3110700"/>
          </a:xfrm>
          <a:prstGeom prst="rect">
            <a:avLst/>
          </a:prstGeom>
        </p:spPr>
        <p:txBody>
          <a:bodyPr spcFirstLastPara="1" wrap="square" lIns="68575" tIns="34275" rIns="68575" bIns="34275" anchor="t" anchorCtr="0">
            <a:noAutofit/>
          </a:bodyPr>
          <a:lstStyle/>
          <a:p>
            <a:pPr marL="0" lvl="0" indent="0" algn="l" rtl="0">
              <a:spcBef>
                <a:spcPts val="400"/>
              </a:spcBef>
              <a:spcAft>
                <a:spcPts val="0"/>
              </a:spcAft>
              <a:buNone/>
            </a:pPr>
            <a:r>
              <a:rPr lang="en" sz="1500" i="1">
                <a:solidFill>
                  <a:schemeClr val="dk1"/>
                </a:solidFill>
              </a:rPr>
              <a:t>Mission: </a:t>
            </a:r>
            <a:endParaRPr sz="1500" i="1">
              <a:solidFill>
                <a:schemeClr val="dk1"/>
              </a:solidFill>
            </a:endParaRPr>
          </a:p>
          <a:p>
            <a:pPr marL="457200" lvl="0" indent="0" algn="l" rtl="0">
              <a:spcBef>
                <a:spcPts val="400"/>
              </a:spcBef>
              <a:spcAft>
                <a:spcPts val="0"/>
              </a:spcAft>
              <a:buNone/>
            </a:pPr>
            <a:r>
              <a:rPr lang="en" sz="1500">
                <a:solidFill>
                  <a:schemeClr val="dk1"/>
                </a:solidFill>
              </a:rPr>
              <a:t>To address and rectify health disparities affecting the rural residents of the Commonwealth of Virginia</a:t>
            </a:r>
            <a:endParaRPr sz="1500">
              <a:solidFill>
                <a:schemeClr val="dk1"/>
              </a:solidFill>
            </a:endParaRPr>
          </a:p>
          <a:p>
            <a:pPr marL="457200" lvl="0" indent="0" algn="l" rtl="0">
              <a:spcBef>
                <a:spcPts val="400"/>
              </a:spcBef>
              <a:spcAft>
                <a:spcPts val="0"/>
              </a:spcAft>
              <a:buNone/>
            </a:pPr>
            <a:endParaRPr sz="1500">
              <a:solidFill>
                <a:schemeClr val="dk1"/>
              </a:solidFill>
            </a:endParaRPr>
          </a:p>
          <a:p>
            <a:pPr marL="0" lvl="0" indent="0" algn="l" rtl="0">
              <a:spcBef>
                <a:spcPts val="400"/>
              </a:spcBef>
              <a:spcAft>
                <a:spcPts val="0"/>
              </a:spcAft>
              <a:buClr>
                <a:schemeClr val="dk1"/>
              </a:buClr>
              <a:buSzPts val="1100"/>
              <a:buFont typeface="Arial"/>
              <a:buNone/>
            </a:pPr>
            <a:r>
              <a:rPr lang="en" sz="1500" i="1">
                <a:solidFill>
                  <a:schemeClr val="dk1"/>
                </a:solidFill>
              </a:rPr>
              <a:t>The VA-SORH is dedicated to:</a:t>
            </a:r>
            <a:endParaRPr sz="1500" i="1">
              <a:solidFill>
                <a:schemeClr val="dk1"/>
              </a:solidFill>
            </a:endParaRPr>
          </a:p>
          <a:p>
            <a:pPr marL="457200" lvl="0" indent="-323850" algn="l" rtl="0">
              <a:spcBef>
                <a:spcPts val="400"/>
              </a:spcBef>
              <a:spcAft>
                <a:spcPts val="0"/>
              </a:spcAft>
              <a:buClr>
                <a:schemeClr val="dk1"/>
              </a:buClr>
              <a:buSzPts val="1500"/>
              <a:buFont typeface="Trebuchet MS"/>
              <a:buChar char="●"/>
            </a:pPr>
            <a:r>
              <a:rPr lang="en" sz="1500">
                <a:solidFill>
                  <a:schemeClr val="dk1"/>
                </a:solidFill>
              </a:rPr>
              <a:t>Fostering collaboration and leveraging resources across and within various levels of government, communities, and non-profit organizations  </a:t>
            </a:r>
            <a:endParaRPr sz="1500">
              <a:solidFill>
                <a:schemeClr val="dk1"/>
              </a:solidFill>
            </a:endParaRPr>
          </a:p>
          <a:p>
            <a:pPr marL="457200" lvl="0" indent="-323850" algn="l" rtl="0">
              <a:spcBef>
                <a:spcPts val="0"/>
              </a:spcBef>
              <a:spcAft>
                <a:spcPts val="0"/>
              </a:spcAft>
              <a:buClr>
                <a:schemeClr val="dk1"/>
              </a:buClr>
              <a:buSzPts val="1500"/>
              <a:buFont typeface="Trebuchet MS"/>
              <a:buChar char="●"/>
            </a:pPr>
            <a:r>
              <a:rPr lang="en" sz="1500">
                <a:solidFill>
                  <a:schemeClr val="dk1"/>
                </a:solidFill>
              </a:rPr>
              <a:t>Collecting and disseminating information to stakeholders  </a:t>
            </a:r>
            <a:endParaRPr sz="1500">
              <a:solidFill>
                <a:schemeClr val="dk1"/>
              </a:solidFill>
            </a:endParaRPr>
          </a:p>
          <a:p>
            <a:pPr marL="457200" lvl="0" indent="-323850" algn="l" rtl="0">
              <a:spcBef>
                <a:spcPts val="0"/>
              </a:spcBef>
              <a:spcAft>
                <a:spcPts val="0"/>
              </a:spcAft>
              <a:buClr>
                <a:schemeClr val="dk1"/>
              </a:buClr>
              <a:buSzPts val="1500"/>
              <a:buFont typeface="Trebuchet MS"/>
              <a:buChar char="●"/>
            </a:pPr>
            <a:r>
              <a:rPr lang="en" sz="1500">
                <a:solidFill>
                  <a:schemeClr val="dk1"/>
                </a:solidFill>
              </a:rPr>
              <a:t>Providing technical assistance  </a:t>
            </a:r>
            <a:endParaRPr sz="1500">
              <a:solidFill>
                <a:schemeClr val="dk1"/>
              </a:solidFill>
            </a:endParaRPr>
          </a:p>
          <a:p>
            <a:pPr marL="457200" lvl="0" indent="-323850" algn="l" rtl="0">
              <a:spcBef>
                <a:spcPts val="0"/>
              </a:spcBef>
              <a:spcAft>
                <a:spcPts val="0"/>
              </a:spcAft>
              <a:buClr>
                <a:schemeClr val="dk1"/>
              </a:buClr>
              <a:buSzPts val="1500"/>
              <a:buFont typeface="Trebuchet MS"/>
              <a:buChar char="●"/>
            </a:pPr>
            <a:r>
              <a:rPr lang="en" sz="1500">
                <a:solidFill>
                  <a:schemeClr val="dk1"/>
                </a:solidFill>
              </a:rPr>
              <a:t>Assisting the coordination of rural health interests statewide </a:t>
            </a:r>
            <a:endParaRPr sz="1500">
              <a:solidFill>
                <a:schemeClr val="dk1"/>
              </a:solidFill>
            </a:endParaRPr>
          </a:p>
          <a:p>
            <a:pPr marL="457200" lvl="0" indent="-323850" algn="l" rtl="0">
              <a:spcBef>
                <a:spcPts val="0"/>
              </a:spcBef>
              <a:spcAft>
                <a:spcPts val="0"/>
              </a:spcAft>
              <a:buClr>
                <a:schemeClr val="dk1"/>
              </a:buClr>
              <a:buSzPts val="1500"/>
              <a:buFont typeface="Trebuchet MS"/>
              <a:buChar char="●"/>
            </a:pPr>
            <a:r>
              <a:rPr lang="en" sz="1500">
                <a:solidFill>
                  <a:schemeClr val="dk1"/>
                </a:solidFill>
              </a:rPr>
              <a:t>Recruitment and retention of health professionals in rural and medically underserved areas</a:t>
            </a:r>
            <a:endParaRPr sz="1500">
              <a:solidFill>
                <a:schemeClr val="dk1"/>
              </a:solidFill>
            </a:endParaRPr>
          </a:p>
        </p:txBody>
      </p:sp>
      <p:pic>
        <p:nvPicPr>
          <p:cNvPr id="54" name="Google Shape;54;p8"/>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942975" y="430900"/>
            <a:ext cx="810001" cy="8073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9"/>
          <p:cNvPicPr preferRelativeResize="0"/>
          <p:nvPr/>
        </p:nvPicPr>
        <p:blipFill rotWithShape="1">
          <a:blip r:embed="rId3">
            <a:alphaModFix amt="50000"/>
            <a:extLst>
              <a:ext uri="{28A0092B-C50C-407E-A947-70E740481C1C}">
                <a14:useLocalDpi xmlns:a14="http://schemas.microsoft.com/office/drawing/2010/main"/>
              </a:ext>
            </a:extLst>
          </a:blip>
          <a:srcRect/>
          <a:stretch/>
        </p:blipFill>
        <p:spPr>
          <a:xfrm>
            <a:off x="0" y="0"/>
            <a:ext cx="9143999" cy="5143501"/>
          </a:xfrm>
          <a:prstGeom prst="rect">
            <a:avLst/>
          </a:prstGeom>
          <a:noFill/>
          <a:ln>
            <a:noFill/>
          </a:ln>
        </p:spPr>
      </p:pic>
      <p:sp>
        <p:nvSpPr>
          <p:cNvPr id="60" name="Google Shape;60;p9"/>
          <p:cNvSpPr txBox="1">
            <a:spLocks noGrp="1"/>
          </p:cNvSpPr>
          <p:nvPr>
            <p:ph type="title"/>
          </p:nvPr>
        </p:nvSpPr>
        <p:spPr>
          <a:xfrm>
            <a:off x="1918050" y="294363"/>
            <a:ext cx="61080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2500" b="1">
                <a:solidFill>
                  <a:schemeClr val="accent2"/>
                </a:solidFill>
              </a:rPr>
              <a:t>Virginia State Office of Rural Health</a:t>
            </a:r>
            <a:endParaRPr sz="2200" b="1">
              <a:solidFill>
                <a:schemeClr val="accent2"/>
              </a:solidFill>
            </a:endParaRPr>
          </a:p>
        </p:txBody>
      </p:sp>
      <p:pic>
        <p:nvPicPr>
          <p:cNvPr id="61" name="Google Shape;61;p9"/>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1253425" y="175913"/>
            <a:ext cx="807502" cy="809625"/>
          </a:xfrm>
          <a:prstGeom prst="rect">
            <a:avLst/>
          </a:prstGeom>
          <a:noFill/>
          <a:ln>
            <a:noFill/>
          </a:ln>
        </p:spPr>
      </p:pic>
      <p:sp>
        <p:nvSpPr>
          <p:cNvPr id="62" name="Google Shape;62;p9"/>
          <p:cNvSpPr/>
          <p:nvPr/>
        </p:nvSpPr>
        <p:spPr>
          <a:xfrm>
            <a:off x="311700" y="1141650"/>
            <a:ext cx="3696882" cy="1503888"/>
          </a:xfrm>
          <a:prstGeom prst="rect">
            <a:avLst/>
          </a:prstGeom>
          <a:solidFill>
            <a:srgbClr val="C9DAF8">
              <a:alpha val="62010"/>
            </a:srgbClr>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dirty="0">
                <a:solidFill>
                  <a:schemeClr val="tx1"/>
                </a:solidFill>
                <a:uFill>
                  <a:noFill/>
                </a:uFill>
                <a:latin typeface="Trebuchet MS"/>
                <a:ea typeface="Trebuchet MS"/>
                <a:cs typeface="Trebuchet MS"/>
                <a:sym typeface="Trebuchet MS"/>
              </a:rPr>
              <a:t>VA-SORH Innovative Rural </a:t>
            </a:r>
            <a:r>
              <a:rPr lang="en" sz="1200" b="1" dirty="0">
                <a:solidFill>
                  <a:schemeClr val="tx1"/>
                </a:solidFill>
                <a:latin typeface="Trebuchet MS"/>
                <a:ea typeface="Trebuchet MS"/>
                <a:cs typeface="Trebuchet MS"/>
                <a:sym typeface="Trebuchet MS"/>
              </a:rPr>
              <a:t>Programming Awards</a:t>
            </a:r>
            <a:endParaRPr sz="1200" b="1" dirty="0">
              <a:solidFill>
                <a:schemeClr val="tx1"/>
              </a:solidFill>
              <a:latin typeface="Trebuchet MS"/>
              <a:ea typeface="Trebuchet MS"/>
              <a:cs typeface="Trebuchet MS"/>
              <a:sym typeface="Trebuchet MS"/>
            </a:endParaRPr>
          </a:p>
          <a:p>
            <a:pPr marL="457200" lvl="0" indent="-304800" algn="l" rtl="0">
              <a:lnSpc>
                <a:spcPct val="115000"/>
              </a:lnSpc>
              <a:spcBef>
                <a:spcPts val="0"/>
              </a:spcBef>
              <a:spcAft>
                <a:spcPts val="0"/>
              </a:spcAft>
              <a:buClr>
                <a:schemeClr val="dk1"/>
              </a:buClr>
              <a:buSzPts val="1200"/>
              <a:buFont typeface="Trebuchet MS"/>
              <a:buChar char="●"/>
            </a:pPr>
            <a:r>
              <a:rPr lang="en" sz="1200" dirty="0">
                <a:solidFill>
                  <a:schemeClr val="dk1"/>
                </a:solidFill>
                <a:latin typeface="Trebuchet MS"/>
                <a:ea typeface="Trebuchet MS"/>
                <a:cs typeface="Trebuchet MS"/>
                <a:sym typeface="Trebuchet MS"/>
              </a:rPr>
              <a:t>Healthy Moms &amp; Babies</a:t>
            </a:r>
            <a:endParaRPr sz="1200" dirty="0">
              <a:solidFill>
                <a:schemeClr val="dk1"/>
              </a:solidFill>
              <a:latin typeface="Trebuchet MS"/>
              <a:ea typeface="Trebuchet MS"/>
              <a:cs typeface="Trebuchet MS"/>
              <a:sym typeface="Trebuchet MS"/>
            </a:endParaRPr>
          </a:p>
          <a:p>
            <a:pPr marL="457200" lvl="0" indent="-304800" algn="l" rtl="0">
              <a:lnSpc>
                <a:spcPct val="115000"/>
              </a:lnSpc>
              <a:spcBef>
                <a:spcPts val="0"/>
              </a:spcBef>
              <a:spcAft>
                <a:spcPts val="0"/>
              </a:spcAft>
              <a:buClr>
                <a:schemeClr val="dk1"/>
              </a:buClr>
              <a:buSzPts val="1200"/>
              <a:buFont typeface="Trebuchet MS"/>
              <a:buChar char="●"/>
            </a:pPr>
            <a:r>
              <a:rPr lang="en" sz="1200" dirty="0">
                <a:solidFill>
                  <a:schemeClr val="dk1"/>
                </a:solidFill>
                <a:latin typeface="Trebuchet MS"/>
                <a:ea typeface="Trebuchet MS"/>
                <a:cs typeface="Trebuchet MS"/>
                <a:sym typeface="Trebuchet MS"/>
              </a:rPr>
              <a:t>Food Access &amp; Nutrition</a:t>
            </a:r>
            <a:endParaRPr sz="1200" dirty="0">
              <a:solidFill>
                <a:schemeClr val="dk1"/>
              </a:solidFill>
              <a:latin typeface="Trebuchet MS"/>
              <a:ea typeface="Trebuchet MS"/>
              <a:cs typeface="Trebuchet MS"/>
              <a:sym typeface="Trebuchet MS"/>
            </a:endParaRPr>
          </a:p>
          <a:p>
            <a:pPr marL="457200" lvl="0" indent="-304800" algn="l" rtl="0">
              <a:lnSpc>
                <a:spcPct val="115000"/>
              </a:lnSpc>
              <a:spcBef>
                <a:spcPts val="0"/>
              </a:spcBef>
              <a:spcAft>
                <a:spcPts val="0"/>
              </a:spcAft>
              <a:buClr>
                <a:schemeClr val="dk1"/>
              </a:buClr>
              <a:buSzPts val="1200"/>
              <a:buFont typeface="Trebuchet MS"/>
              <a:buChar char="●"/>
            </a:pPr>
            <a:r>
              <a:rPr lang="en" sz="1200" dirty="0">
                <a:solidFill>
                  <a:schemeClr val="dk1"/>
                </a:solidFill>
                <a:latin typeface="Trebuchet MS"/>
                <a:ea typeface="Trebuchet MS"/>
                <a:cs typeface="Trebuchet MS"/>
                <a:sym typeface="Trebuchet MS"/>
              </a:rPr>
              <a:t>Workforce Development</a:t>
            </a:r>
            <a:endParaRPr sz="1200" dirty="0">
              <a:solidFill>
                <a:schemeClr val="dk1"/>
              </a:solidFill>
              <a:latin typeface="Trebuchet MS"/>
              <a:ea typeface="Trebuchet MS"/>
              <a:cs typeface="Trebuchet MS"/>
              <a:sym typeface="Trebuchet MS"/>
            </a:endParaRPr>
          </a:p>
          <a:p>
            <a:pPr marL="457200" lvl="0" indent="-304800" algn="l" rtl="0">
              <a:lnSpc>
                <a:spcPct val="115000"/>
              </a:lnSpc>
              <a:spcBef>
                <a:spcPts val="0"/>
              </a:spcBef>
              <a:spcAft>
                <a:spcPts val="0"/>
              </a:spcAft>
              <a:buClr>
                <a:schemeClr val="dk1"/>
              </a:buClr>
              <a:buSzPts val="1200"/>
              <a:buFont typeface="Trebuchet MS"/>
              <a:buChar char="●"/>
            </a:pPr>
            <a:r>
              <a:rPr lang="en" sz="1200" dirty="0">
                <a:solidFill>
                  <a:schemeClr val="dk1"/>
                </a:solidFill>
                <a:latin typeface="Trebuchet MS"/>
                <a:ea typeface="Trebuchet MS"/>
                <a:cs typeface="Trebuchet MS"/>
                <a:sym typeface="Trebuchet MS"/>
              </a:rPr>
              <a:t>Behavioral Health</a:t>
            </a:r>
            <a:endParaRPr sz="1200" dirty="0">
              <a:solidFill>
                <a:schemeClr val="dk1"/>
              </a:solidFill>
              <a:latin typeface="Trebuchet MS"/>
              <a:ea typeface="Trebuchet MS"/>
              <a:cs typeface="Trebuchet MS"/>
              <a:sym typeface="Trebuchet MS"/>
            </a:endParaRPr>
          </a:p>
          <a:p>
            <a:pPr marL="457200" lvl="0" indent="-304800" algn="l" rtl="0">
              <a:lnSpc>
                <a:spcPct val="115000"/>
              </a:lnSpc>
              <a:spcBef>
                <a:spcPts val="0"/>
              </a:spcBef>
              <a:spcAft>
                <a:spcPts val="0"/>
              </a:spcAft>
              <a:buClr>
                <a:schemeClr val="dk1"/>
              </a:buClr>
              <a:buSzPts val="1200"/>
              <a:buFont typeface="Trebuchet MS"/>
              <a:buChar char="●"/>
            </a:pPr>
            <a:r>
              <a:rPr lang="en" sz="1200" dirty="0">
                <a:solidFill>
                  <a:schemeClr val="dk1"/>
                </a:solidFill>
                <a:latin typeface="Trebuchet MS"/>
                <a:ea typeface="Trebuchet MS"/>
                <a:cs typeface="Trebuchet MS"/>
                <a:sym typeface="Trebuchet MS"/>
              </a:rPr>
              <a:t>Telehealth</a:t>
            </a:r>
            <a:endParaRPr sz="1200" dirty="0">
              <a:solidFill>
                <a:schemeClr val="dk2"/>
              </a:solidFill>
              <a:highlight>
                <a:schemeClr val="accent5"/>
              </a:highlight>
              <a:latin typeface="Trebuchet MS"/>
              <a:ea typeface="Trebuchet MS"/>
              <a:cs typeface="Trebuchet MS"/>
              <a:sym typeface="Trebuchet MS"/>
            </a:endParaRPr>
          </a:p>
        </p:txBody>
      </p:sp>
      <p:sp>
        <p:nvSpPr>
          <p:cNvPr id="63" name="Google Shape;63;p9"/>
          <p:cNvSpPr/>
          <p:nvPr/>
        </p:nvSpPr>
        <p:spPr>
          <a:xfrm>
            <a:off x="4392700" y="1141638"/>
            <a:ext cx="4103700" cy="1503900"/>
          </a:xfrm>
          <a:prstGeom prst="rect">
            <a:avLst/>
          </a:prstGeom>
          <a:solidFill>
            <a:srgbClr val="FFFFFF">
              <a:alpha val="63690"/>
            </a:srgbClr>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dirty="0">
                <a:solidFill>
                  <a:schemeClr val="dk1"/>
                </a:solidFill>
                <a:latin typeface="Trebuchet MS"/>
                <a:ea typeface="Trebuchet MS"/>
                <a:cs typeface="Trebuchet MS"/>
                <a:sym typeface="Trebuchet MS"/>
              </a:rPr>
              <a:t>Rural Healthcare Workforce Incentive Programs</a:t>
            </a:r>
            <a:endParaRPr sz="1200" b="1" dirty="0">
              <a:solidFill>
                <a:schemeClr val="dk1"/>
              </a:solidFill>
              <a:latin typeface="Trebuchet MS"/>
              <a:ea typeface="Trebuchet MS"/>
              <a:cs typeface="Trebuchet MS"/>
              <a:sym typeface="Trebuchet MS"/>
            </a:endParaRPr>
          </a:p>
          <a:p>
            <a:pPr marL="317500" lvl="0" indent="-304800" algn="l" rtl="0">
              <a:lnSpc>
                <a:spcPct val="115000"/>
              </a:lnSpc>
              <a:spcBef>
                <a:spcPts val="0"/>
              </a:spcBef>
              <a:spcAft>
                <a:spcPts val="0"/>
              </a:spcAft>
              <a:buClr>
                <a:schemeClr val="dk1"/>
              </a:buClr>
              <a:buSzPts val="1200"/>
              <a:buFont typeface="Trebuchet MS"/>
              <a:buChar char="●"/>
            </a:pPr>
            <a:r>
              <a:rPr lang="en" sz="1200" dirty="0">
                <a:solidFill>
                  <a:schemeClr val="dk1"/>
                </a:solidFill>
                <a:latin typeface="Trebuchet MS"/>
                <a:ea typeface="Trebuchet MS"/>
                <a:cs typeface="Trebuchet MS"/>
                <a:sym typeface="Trebuchet MS"/>
              </a:rPr>
              <a:t>State Loan Repayment Program (</a:t>
            </a:r>
            <a:r>
              <a:rPr lang="en" sz="1200" dirty="0">
                <a:solidFill>
                  <a:schemeClr val="dk1"/>
                </a:solidFill>
                <a:uFill>
                  <a:noFill/>
                </a:uFill>
                <a:latin typeface="Trebuchet MS"/>
                <a:ea typeface="Trebuchet MS"/>
                <a:cs typeface="Trebuchet MS"/>
                <a:sym typeface="Trebuchet MS"/>
              </a:rPr>
              <a:t>SLRP</a:t>
            </a:r>
            <a:r>
              <a:rPr lang="en" sz="1200" dirty="0">
                <a:solidFill>
                  <a:schemeClr val="dk1"/>
                </a:solidFill>
                <a:latin typeface="Trebuchet MS"/>
                <a:ea typeface="Trebuchet MS"/>
                <a:cs typeface="Trebuchet MS"/>
                <a:sym typeface="Trebuchet MS"/>
              </a:rPr>
              <a:t>)</a:t>
            </a:r>
            <a:endParaRPr sz="1200" dirty="0">
              <a:solidFill>
                <a:schemeClr val="dk1"/>
              </a:solidFill>
              <a:latin typeface="Trebuchet MS"/>
              <a:ea typeface="Trebuchet MS"/>
              <a:cs typeface="Trebuchet MS"/>
              <a:sym typeface="Trebuchet MS"/>
            </a:endParaRPr>
          </a:p>
          <a:p>
            <a:pPr marL="914400" lvl="1" indent="-304800" algn="l" rtl="0">
              <a:lnSpc>
                <a:spcPct val="115000"/>
              </a:lnSpc>
              <a:spcBef>
                <a:spcPts val="0"/>
              </a:spcBef>
              <a:spcAft>
                <a:spcPts val="0"/>
              </a:spcAft>
              <a:buClr>
                <a:schemeClr val="dk1"/>
              </a:buClr>
              <a:buSzPts val="1200"/>
              <a:buFont typeface="Trebuchet MS"/>
              <a:buChar char="○"/>
            </a:pPr>
            <a:r>
              <a:rPr lang="en" sz="1200" dirty="0">
                <a:solidFill>
                  <a:srgbClr val="0A0A0A"/>
                </a:solidFill>
                <a:latin typeface="Trebuchet MS"/>
                <a:ea typeface="Trebuchet MS"/>
                <a:cs typeface="Trebuchet MS"/>
                <a:sym typeface="Trebuchet MS"/>
              </a:rPr>
              <a:t>Tobacco Region Revitalization Commission</a:t>
            </a:r>
            <a:endParaRPr sz="1200" dirty="0">
              <a:solidFill>
                <a:schemeClr val="dk1"/>
              </a:solidFill>
              <a:latin typeface="Trebuchet MS"/>
              <a:ea typeface="Trebuchet MS"/>
              <a:cs typeface="Trebuchet MS"/>
              <a:sym typeface="Trebuchet MS"/>
            </a:endParaRPr>
          </a:p>
          <a:p>
            <a:pPr marL="317500" lvl="0" indent="-304800" algn="l" rtl="0">
              <a:lnSpc>
                <a:spcPct val="115000"/>
              </a:lnSpc>
              <a:spcBef>
                <a:spcPts val="0"/>
              </a:spcBef>
              <a:spcAft>
                <a:spcPts val="0"/>
              </a:spcAft>
              <a:buClr>
                <a:schemeClr val="dk1"/>
              </a:buClr>
              <a:buSzPts val="1200"/>
              <a:buFont typeface="Trebuchet MS"/>
              <a:buChar char="●"/>
            </a:pPr>
            <a:r>
              <a:rPr lang="en" sz="1200" dirty="0">
                <a:solidFill>
                  <a:schemeClr val="dk1"/>
                </a:solidFill>
                <a:latin typeface="Trebuchet MS"/>
                <a:ea typeface="Trebuchet MS"/>
                <a:cs typeface="Trebuchet MS"/>
                <a:sym typeface="Trebuchet MS"/>
              </a:rPr>
              <a:t>Behavioral Health Loan Repayment Program (BHLRP)</a:t>
            </a:r>
            <a:endParaRPr sz="1200" dirty="0">
              <a:solidFill>
                <a:schemeClr val="dk1"/>
              </a:solidFill>
              <a:latin typeface="Trebuchet MS"/>
              <a:ea typeface="Trebuchet MS"/>
              <a:cs typeface="Trebuchet MS"/>
              <a:sym typeface="Trebuchet MS"/>
            </a:endParaRPr>
          </a:p>
          <a:p>
            <a:pPr marL="317500" lvl="0" indent="-304800" algn="l" rtl="0">
              <a:lnSpc>
                <a:spcPct val="115000"/>
              </a:lnSpc>
              <a:spcBef>
                <a:spcPts val="0"/>
              </a:spcBef>
              <a:spcAft>
                <a:spcPts val="0"/>
              </a:spcAft>
              <a:buClr>
                <a:schemeClr val="dk1"/>
              </a:buClr>
              <a:buSzPts val="1200"/>
              <a:buFont typeface="Trebuchet MS"/>
              <a:buChar char="●"/>
            </a:pPr>
            <a:r>
              <a:rPr lang="en" sz="1200" dirty="0">
                <a:solidFill>
                  <a:schemeClr val="dk1"/>
                </a:solidFill>
                <a:uFill>
                  <a:noFill/>
                </a:uFill>
                <a:latin typeface="Trebuchet MS"/>
                <a:ea typeface="Trebuchet MS"/>
                <a:cs typeface="Trebuchet MS"/>
                <a:sym typeface="Trebuchet MS"/>
              </a:rPr>
              <a:t>Conrad 30</a:t>
            </a:r>
            <a:r>
              <a:rPr lang="en" sz="1200" dirty="0">
                <a:solidFill>
                  <a:schemeClr val="dk1"/>
                </a:solidFill>
                <a:latin typeface="Trebuchet MS"/>
                <a:ea typeface="Trebuchet MS"/>
                <a:cs typeface="Trebuchet MS"/>
                <a:sym typeface="Trebuchet MS"/>
              </a:rPr>
              <a:t> Waiver Program (J-1)</a:t>
            </a:r>
            <a:endParaRPr sz="1200" dirty="0">
              <a:solidFill>
                <a:schemeClr val="dk1"/>
              </a:solidFill>
              <a:latin typeface="Trebuchet MS"/>
              <a:ea typeface="Trebuchet MS"/>
              <a:cs typeface="Trebuchet MS"/>
              <a:sym typeface="Trebuchet MS"/>
            </a:endParaRPr>
          </a:p>
          <a:p>
            <a:pPr marL="317500" lvl="0" indent="-304800" algn="l" rtl="0">
              <a:lnSpc>
                <a:spcPct val="115000"/>
              </a:lnSpc>
              <a:spcBef>
                <a:spcPts val="0"/>
              </a:spcBef>
              <a:spcAft>
                <a:spcPts val="0"/>
              </a:spcAft>
              <a:buClr>
                <a:schemeClr val="dk1"/>
              </a:buClr>
              <a:buSzPts val="1200"/>
              <a:buFont typeface="Trebuchet MS"/>
              <a:buChar char="●"/>
            </a:pPr>
            <a:r>
              <a:rPr lang="en" sz="1200" dirty="0">
                <a:solidFill>
                  <a:schemeClr val="dk1"/>
                </a:solidFill>
                <a:latin typeface="Trebuchet MS"/>
                <a:ea typeface="Trebuchet MS"/>
                <a:cs typeface="Trebuchet MS"/>
                <a:sym typeface="Trebuchet MS"/>
              </a:rPr>
              <a:t>Nursing Preceptor Incentive Program (NPIP)</a:t>
            </a:r>
            <a:endParaRPr sz="1200" dirty="0">
              <a:solidFill>
                <a:schemeClr val="dk2"/>
              </a:solidFill>
              <a:latin typeface="Trebuchet MS"/>
              <a:ea typeface="Trebuchet MS"/>
              <a:cs typeface="Trebuchet MS"/>
              <a:sym typeface="Trebuchet MS"/>
            </a:endParaRPr>
          </a:p>
        </p:txBody>
      </p:sp>
      <p:sp>
        <p:nvSpPr>
          <p:cNvPr id="64" name="Google Shape;64;p9"/>
          <p:cNvSpPr/>
          <p:nvPr/>
        </p:nvSpPr>
        <p:spPr>
          <a:xfrm>
            <a:off x="4950600" y="2891375"/>
            <a:ext cx="3546000" cy="1356300"/>
          </a:xfrm>
          <a:prstGeom prst="rect">
            <a:avLst/>
          </a:prstGeom>
          <a:solidFill>
            <a:srgbClr val="C9DAF8">
              <a:alpha val="62010"/>
            </a:srgbClr>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dirty="0">
                <a:solidFill>
                  <a:schemeClr val="dk1"/>
                </a:solidFill>
                <a:latin typeface="Trebuchet MS"/>
                <a:ea typeface="Trebuchet MS"/>
                <a:cs typeface="Trebuchet MS"/>
                <a:sym typeface="Trebuchet MS"/>
              </a:rPr>
              <a:t>Rural Hospital Programs</a:t>
            </a:r>
            <a:endParaRPr sz="1200" b="1" dirty="0">
              <a:solidFill>
                <a:schemeClr val="dk1"/>
              </a:solidFill>
              <a:latin typeface="Trebuchet MS"/>
              <a:ea typeface="Trebuchet MS"/>
              <a:cs typeface="Trebuchet MS"/>
              <a:sym typeface="Trebuchet MS"/>
            </a:endParaRPr>
          </a:p>
          <a:p>
            <a:pPr marL="317500" lvl="0" indent="-304800" algn="l" rtl="0">
              <a:lnSpc>
                <a:spcPct val="115000"/>
              </a:lnSpc>
              <a:spcBef>
                <a:spcPts val="0"/>
              </a:spcBef>
              <a:spcAft>
                <a:spcPts val="0"/>
              </a:spcAft>
              <a:buClr>
                <a:schemeClr val="dk1"/>
              </a:buClr>
              <a:buSzPts val="1200"/>
              <a:buFont typeface="Trebuchet MS"/>
              <a:buChar char="●"/>
            </a:pPr>
            <a:r>
              <a:rPr lang="en" sz="1200" dirty="0">
                <a:solidFill>
                  <a:schemeClr val="dk1"/>
                </a:solidFill>
                <a:latin typeface="Trebuchet MS"/>
                <a:ea typeface="Trebuchet MS"/>
                <a:cs typeface="Trebuchet MS"/>
                <a:sym typeface="Trebuchet MS"/>
              </a:rPr>
              <a:t>Small Rural Hospital Improvement Grant Program (</a:t>
            </a:r>
            <a:r>
              <a:rPr lang="en" sz="1200" dirty="0">
                <a:solidFill>
                  <a:schemeClr val="dk1"/>
                </a:solidFill>
                <a:uFill>
                  <a:noFill/>
                </a:uFill>
                <a:latin typeface="Trebuchet MS"/>
                <a:ea typeface="Trebuchet MS"/>
                <a:cs typeface="Trebuchet MS"/>
                <a:sym typeface="Trebuchet MS"/>
              </a:rPr>
              <a:t>SHIP</a:t>
            </a:r>
            <a:r>
              <a:rPr lang="en" sz="1200" dirty="0">
                <a:solidFill>
                  <a:schemeClr val="dk1"/>
                </a:solidFill>
                <a:latin typeface="Trebuchet MS"/>
                <a:ea typeface="Trebuchet MS"/>
                <a:cs typeface="Trebuchet MS"/>
                <a:sym typeface="Trebuchet MS"/>
              </a:rPr>
              <a:t>)</a:t>
            </a:r>
            <a:endParaRPr sz="1200" dirty="0">
              <a:solidFill>
                <a:schemeClr val="dk1"/>
              </a:solidFill>
              <a:latin typeface="Trebuchet MS"/>
              <a:ea typeface="Trebuchet MS"/>
              <a:cs typeface="Trebuchet MS"/>
              <a:sym typeface="Trebuchet MS"/>
            </a:endParaRPr>
          </a:p>
          <a:p>
            <a:pPr marL="317500" lvl="0" indent="-304800" algn="l" rtl="0">
              <a:lnSpc>
                <a:spcPct val="115000"/>
              </a:lnSpc>
              <a:spcBef>
                <a:spcPts val="0"/>
              </a:spcBef>
              <a:spcAft>
                <a:spcPts val="0"/>
              </a:spcAft>
              <a:buClr>
                <a:schemeClr val="dk1"/>
              </a:buClr>
              <a:buSzPts val="1200"/>
              <a:buFont typeface="Trebuchet MS"/>
              <a:buChar char="●"/>
            </a:pPr>
            <a:r>
              <a:rPr lang="en" sz="1200" dirty="0">
                <a:solidFill>
                  <a:schemeClr val="dk1"/>
                </a:solidFill>
                <a:latin typeface="Trebuchet MS"/>
                <a:ea typeface="Trebuchet MS"/>
                <a:cs typeface="Trebuchet MS"/>
                <a:sym typeface="Trebuchet MS"/>
              </a:rPr>
              <a:t>SHIP COVID-19 Testing &amp; Mitigation</a:t>
            </a:r>
            <a:endParaRPr sz="1200" dirty="0">
              <a:solidFill>
                <a:schemeClr val="dk1"/>
              </a:solidFill>
              <a:latin typeface="Trebuchet MS"/>
              <a:ea typeface="Trebuchet MS"/>
              <a:cs typeface="Trebuchet MS"/>
              <a:sym typeface="Trebuchet MS"/>
            </a:endParaRPr>
          </a:p>
          <a:p>
            <a:pPr marL="317500" lvl="0" indent="-304800" algn="l" rtl="0">
              <a:lnSpc>
                <a:spcPct val="115000"/>
              </a:lnSpc>
              <a:spcBef>
                <a:spcPts val="0"/>
              </a:spcBef>
              <a:spcAft>
                <a:spcPts val="0"/>
              </a:spcAft>
              <a:buClr>
                <a:schemeClr val="dk1"/>
              </a:buClr>
              <a:buSzPts val="1200"/>
              <a:buFont typeface="Trebuchet MS"/>
              <a:buChar char="●"/>
            </a:pPr>
            <a:r>
              <a:rPr lang="en" sz="1200" dirty="0">
                <a:solidFill>
                  <a:schemeClr val="dk1"/>
                </a:solidFill>
                <a:latin typeface="Trebuchet MS"/>
                <a:ea typeface="Trebuchet MS"/>
                <a:cs typeface="Trebuchet MS"/>
                <a:sym typeface="Trebuchet MS"/>
              </a:rPr>
              <a:t>Medicare Rural Hospital Flexibility Program (</a:t>
            </a:r>
            <a:r>
              <a:rPr lang="en" sz="1200" dirty="0">
                <a:solidFill>
                  <a:schemeClr val="dk1"/>
                </a:solidFill>
                <a:uFill>
                  <a:noFill/>
                </a:uFill>
                <a:latin typeface="Trebuchet MS"/>
                <a:ea typeface="Trebuchet MS"/>
                <a:cs typeface="Trebuchet MS"/>
                <a:sym typeface="Trebuchet MS"/>
              </a:rPr>
              <a:t>FLEX</a:t>
            </a:r>
            <a:r>
              <a:rPr lang="en" sz="1200" dirty="0">
                <a:solidFill>
                  <a:schemeClr val="dk1"/>
                </a:solidFill>
                <a:latin typeface="Trebuchet MS"/>
                <a:ea typeface="Trebuchet MS"/>
                <a:cs typeface="Trebuchet MS"/>
                <a:sym typeface="Trebuchet MS"/>
              </a:rPr>
              <a:t>)</a:t>
            </a:r>
            <a:endParaRPr sz="1300" dirty="0">
              <a:latin typeface="Trebuchet MS"/>
              <a:ea typeface="Trebuchet MS"/>
              <a:cs typeface="Trebuchet MS"/>
              <a:sym typeface="Trebuchet MS"/>
            </a:endParaRPr>
          </a:p>
        </p:txBody>
      </p:sp>
      <p:sp>
        <p:nvSpPr>
          <p:cNvPr id="65" name="Google Shape;65;p9"/>
          <p:cNvSpPr/>
          <p:nvPr/>
        </p:nvSpPr>
        <p:spPr>
          <a:xfrm>
            <a:off x="311700" y="2843750"/>
            <a:ext cx="4103700" cy="1738200"/>
          </a:xfrm>
          <a:prstGeom prst="rect">
            <a:avLst/>
          </a:prstGeom>
          <a:solidFill>
            <a:srgbClr val="FFFFFF">
              <a:alpha val="63690"/>
            </a:srgbClr>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latin typeface="Trebuchet MS"/>
                <a:ea typeface="Trebuchet MS"/>
                <a:cs typeface="Trebuchet MS"/>
                <a:sym typeface="Trebuchet MS"/>
              </a:rPr>
              <a:t>VA-SORH Partnerships &amp; Collaborations</a:t>
            </a:r>
            <a:endParaRPr sz="1200" b="1">
              <a:latin typeface="Trebuchet MS"/>
              <a:ea typeface="Trebuchet MS"/>
              <a:cs typeface="Trebuchet MS"/>
              <a:sym typeface="Trebuchet MS"/>
            </a:endParaRPr>
          </a:p>
          <a:p>
            <a:pPr marL="317500" lvl="0" indent="-304800" algn="l" rtl="0">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Virginia Rural COVID-19 Response &amp; Relief Program </a:t>
            </a:r>
            <a:endParaRPr sz="1200">
              <a:solidFill>
                <a:schemeClr val="dk1"/>
              </a:solidFill>
              <a:latin typeface="Trebuchet MS"/>
              <a:ea typeface="Trebuchet MS"/>
              <a:cs typeface="Trebuchet MS"/>
              <a:sym typeface="Trebuchet MS"/>
            </a:endParaRPr>
          </a:p>
          <a:p>
            <a:pPr marL="914400" lvl="1" indent="-285750" algn="l" rtl="0">
              <a:lnSpc>
                <a:spcPct val="115000"/>
              </a:lnSpc>
              <a:spcBef>
                <a:spcPts val="0"/>
              </a:spcBef>
              <a:spcAft>
                <a:spcPts val="0"/>
              </a:spcAft>
              <a:buClr>
                <a:schemeClr val="dk1"/>
              </a:buClr>
              <a:buSzPts val="900"/>
              <a:buFont typeface="Trebuchet MS"/>
              <a:buChar char="○"/>
            </a:pPr>
            <a:r>
              <a:rPr lang="en" sz="1000">
                <a:solidFill>
                  <a:schemeClr val="dk1"/>
                </a:solidFill>
                <a:latin typeface="Trebuchet MS"/>
                <a:ea typeface="Trebuchet MS"/>
                <a:cs typeface="Trebuchet MS"/>
                <a:sym typeface="Trebuchet MS"/>
              </a:rPr>
              <a:t>(COVID-19 Rural Health Disparities Grant)</a:t>
            </a:r>
            <a:endParaRPr sz="1000">
              <a:solidFill>
                <a:schemeClr val="dk1"/>
              </a:solidFill>
              <a:latin typeface="Trebuchet MS"/>
              <a:ea typeface="Trebuchet MS"/>
              <a:cs typeface="Trebuchet MS"/>
              <a:sym typeface="Trebuchet MS"/>
            </a:endParaRPr>
          </a:p>
          <a:p>
            <a:pPr marL="317500" lvl="0" indent="-304800" algn="l" rtl="0">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Conference Sponsorships</a:t>
            </a:r>
            <a:endParaRPr sz="1200">
              <a:solidFill>
                <a:schemeClr val="dk1"/>
              </a:solidFill>
              <a:latin typeface="Trebuchet MS"/>
              <a:ea typeface="Trebuchet MS"/>
              <a:cs typeface="Trebuchet MS"/>
              <a:sym typeface="Trebuchet MS"/>
            </a:endParaRPr>
          </a:p>
          <a:p>
            <a:pPr marL="914400" lvl="1" indent="-292100" algn="l" rtl="0">
              <a:lnSpc>
                <a:spcPct val="115000"/>
              </a:lnSpc>
              <a:spcBef>
                <a:spcPts val="0"/>
              </a:spcBef>
              <a:spcAft>
                <a:spcPts val="0"/>
              </a:spcAft>
              <a:buClr>
                <a:schemeClr val="dk1"/>
              </a:buClr>
              <a:buSzPts val="1000"/>
              <a:buFont typeface="Trebuchet MS"/>
              <a:buChar char="○"/>
            </a:pPr>
            <a:r>
              <a:rPr lang="en" sz="1000">
                <a:solidFill>
                  <a:schemeClr val="dk1"/>
                </a:solidFill>
                <a:latin typeface="Trebuchet MS"/>
                <a:ea typeface="Trebuchet MS"/>
                <a:cs typeface="Trebuchet MS"/>
                <a:sym typeface="Trebuchet MS"/>
              </a:rPr>
              <a:t>Virginia Association of Free &amp; Charitable Clinics</a:t>
            </a:r>
            <a:endParaRPr sz="1000">
              <a:solidFill>
                <a:schemeClr val="dk1"/>
              </a:solidFill>
              <a:latin typeface="Trebuchet MS"/>
              <a:ea typeface="Trebuchet MS"/>
              <a:cs typeface="Trebuchet MS"/>
              <a:sym typeface="Trebuchet MS"/>
            </a:endParaRPr>
          </a:p>
          <a:p>
            <a:pPr marL="914400" lvl="1" indent="-292100" algn="l" rtl="0">
              <a:lnSpc>
                <a:spcPct val="115000"/>
              </a:lnSpc>
              <a:spcBef>
                <a:spcPts val="0"/>
              </a:spcBef>
              <a:spcAft>
                <a:spcPts val="0"/>
              </a:spcAft>
              <a:buClr>
                <a:schemeClr val="dk1"/>
              </a:buClr>
              <a:buSzPts val="1000"/>
              <a:buFont typeface="Trebuchet MS"/>
              <a:buChar char="○"/>
            </a:pPr>
            <a:r>
              <a:rPr lang="en" sz="1000">
                <a:solidFill>
                  <a:schemeClr val="dk1"/>
                </a:solidFill>
                <a:latin typeface="Trebuchet MS"/>
                <a:ea typeface="Trebuchet MS"/>
                <a:cs typeface="Trebuchet MS"/>
                <a:sym typeface="Trebuchet MS"/>
              </a:rPr>
              <a:t>United Way of Southwest Virginia</a:t>
            </a:r>
            <a:endParaRPr sz="1200">
              <a:solidFill>
                <a:schemeClr val="dk1"/>
              </a:solidFill>
              <a:latin typeface="Trebuchet MS"/>
              <a:ea typeface="Trebuchet MS"/>
              <a:cs typeface="Trebuchet MS"/>
              <a:sym typeface="Trebuchet MS"/>
            </a:endParaRPr>
          </a:p>
          <a:p>
            <a:pPr marL="317500" lvl="0" indent="-304800" algn="l" rtl="0">
              <a:lnSpc>
                <a:spcPct val="115000"/>
              </a:lnSpc>
              <a:spcBef>
                <a:spcPts val="0"/>
              </a:spcBef>
              <a:spcAft>
                <a:spcPts val="0"/>
              </a:spcAft>
              <a:buClr>
                <a:schemeClr val="dk1"/>
              </a:buClr>
              <a:buSzPts val="1200"/>
              <a:buFont typeface="Trebuchet MS"/>
              <a:buChar char="●"/>
            </a:pPr>
            <a:r>
              <a:rPr lang="en" sz="1200">
                <a:latin typeface="Trebuchet MS"/>
                <a:ea typeface="Trebuchet MS"/>
                <a:cs typeface="Trebuchet MS"/>
                <a:sym typeface="Trebuchet MS"/>
              </a:rPr>
              <a:t>Development of the Statewide Telehealth Pan</a:t>
            </a:r>
            <a:endParaRPr sz="1200">
              <a:solidFill>
                <a:schemeClr val="dk1"/>
              </a:solidFill>
              <a:latin typeface="Trebuchet MS"/>
              <a:ea typeface="Trebuchet MS"/>
              <a:cs typeface="Trebuchet MS"/>
              <a:sym typeface="Trebuchet MS"/>
            </a:endParaRPr>
          </a:p>
          <a:p>
            <a:pPr marL="317500" lvl="0" indent="-304800" algn="l" rtl="0">
              <a:lnSpc>
                <a:spcPct val="115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Office of EMS Rescue Squad and Relief Fund</a:t>
            </a:r>
            <a:endParaRPr sz="1200">
              <a:solidFill>
                <a:schemeClr val="dk1"/>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0"/>
          <p:cNvSpPr txBox="1">
            <a:spLocks noGrp="1"/>
          </p:cNvSpPr>
          <p:nvPr>
            <p:ph type="body" idx="1"/>
          </p:nvPr>
        </p:nvSpPr>
        <p:spPr>
          <a:xfrm>
            <a:off x="4403437" y="1224473"/>
            <a:ext cx="4096500" cy="33249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1700" b="1" dirty="0">
                <a:solidFill>
                  <a:schemeClr val="dk1"/>
                </a:solidFill>
              </a:rPr>
              <a:t>Question: </a:t>
            </a:r>
            <a:r>
              <a:rPr lang="en" sz="1700" i="1" dirty="0">
                <a:solidFill>
                  <a:schemeClr val="dk1"/>
                </a:solidFill>
              </a:rPr>
              <a:t>What is most important to a rural community?</a:t>
            </a:r>
            <a:endParaRPr sz="1700" i="1" dirty="0">
              <a:solidFill>
                <a:schemeClr val="dk1"/>
              </a:solidFill>
            </a:endParaRPr>
          </a:p>
          <a:p>
            <a:pPr marL="0" lvl="0" indent="0" algn="l" rtl="0">
              <a:lnSpc>
                <a:spcPct val="115000"/>
              </a:lnSpc>
              <a:spcBef>
                <a:spcPts val="0"/>
              </a:spcBef>
              <a:spcAft>
                <a:spcPts val="0"/>
              </a:spcAft>
              <a:buNone/>
            </a:pPr>
            <a:endParaRPr sz="1700" i="1" dirty="0">
              <a:solidFill>
                <a:schemeClr val="dk1"/>
              </a:solidFill>
            </a:endParaRPr>
          </a:p>
          <a:p>
            <a:pPr marL="0" lvl="0" indent="0" algn="l" rtl="0">
              <a:lnSpc>
                <a:spcPct val="115000"/>
              </a:lnSpc>
              <a:spcBef>
                <a:spcPts val="0"/>
              </a:spcBef>
              <a:spcAft>
                <a:spcPts val="0"/>
              </a:spcAft>
              <a:buNone/>
            </a:pPr>
            <a:endParaRPr sz="1700" i="1" dirty="0">
              <a:solidFill>
                <a:schemeClr val="dk1"/>
              </a:solidFill>
            </a:endParaRPr>
          </a:p>
          <a:p>
            <a:pPr marL="0" lvl="0" indent="0" algn="l" rtl="0">
              <a:lnSpc>
                <a:spcPct val="115000"/>
              </a:lnSpc>
              <a:spcBef>
                <a:spcPts val="0"/>
              </a:spcBef>
              <a:spcAft>
                <a:spcPts val="0"/>
              </a:spcAft>
              <a:buNone/>
            </a:pPr>
            <a:r>
              <a:rPr lang="en" sz="1700" b="1" dirty="0">
                <a:solidFill>
                  <a:schemeClr val="dk1"/>
                </a:solidFill>
              </a:rPr>
              <a:t>Goals:</a:t>
            </a:r>
            <a:endParaRPr sz="1700" b="1" dirty="0">
              <a:solidFill>
                <a:schemeClr val="dk1"/>
              </a:solidFill>
            </a:endParaRPr>
          </a:p>
          <a:p>
            <a:pPr marL="457200" lvl="0" indent="-336550" algn="l" rtl="0">
              <a:lnSpc>
                <a:spcPct val="115000"/>
              </a:lnSpc>
              <a:spcBef>
                <a:spcPts val="0"/>
              </a:spcBef>
              <a:spcAft>
                <a:spcPts val="0"/>
              </a:spcAft>
              <a:buClr>
                <a:schemeClr val="dk1"/>
              </a:buClr>
              <a:buSzPts val="1700"/>
              <a:buFont typeface="Trebuchet MS"/>
              <a:buChar char="●"/>
            </a:pPr>
            <a:r>
              <a:rPr lang="en" sz="1700" dirty="0">
                <a:solidFill>
                  <a:schemeClr val="dk1"/>
                </a:solidFill>
              </a:rPr>
              <a:t>Community-informed lens</a:t>
            </a:r>
            <a:endParaRPr sz="1700" dirty="0">
              <a:solidFill>
                <a:schemeClr val="dk1"/>
              </a:solidFill>
            </a:endParaRPr>
          </a:p>
          <a:p>
            <a:pPr marL="457200" lvl="0" indent="-336550" algn="l" rtl="0">
              <a:lnSpc>
                <a:spcPct val="115000"/>
              </a:lnSpc>
              <a:spcBef>
                <a:spcPts val="0"/>
              </a:spcBef>
              <a:spcAft>
                <a:spcPts val="0"/>
              </a:spcAft>
              <a:buClr>
                <a:schemeClr val="dk1"/>
              </a:buClr>
              <a:buSzPts val="1700"/>
              <a:buFont typeface="Trebuchet MS"/>
              <a:buChar char="●"/>
            </a:pPr>
            <a:r>
              <a:rPr lang="en" sz="1700" dirty="0">
                <a:solidFill>
                  <a:schemeClr val="dk1"/>
                </a:solidFill>
              </a:rPr>
              <a:t>Asset-based approach </a:t>
            </a:r>
            <a:endParaRPr sz="1700" dirty="0">
              <a:solidFill>
                <a:schemeClr val="dk1"/>
              </a:solidFill>
            </a:endParaRPr>
          </a:p>
          <a:p>
            <a:pPr marL="457200" lvl="0" indent="-336550" algn="l" rtl="0">
              <a:lnSpc>
                <a:spcPct val="115000"/>
              </a:lnSpc>
              <a:spcBef>
                <a:spcPts val="0"/>
              </a:spcBef>
              <a:spcAft>
                <a:spcPts val="0"/>
              </a:spcAft>
              <a:buClr>
                <a:schemeClr val="dk1"/>
              </a:buClr>
              <a:buSzPts val="1700"/>
              <a:buFont typeface="Trebuchet MS"/>
              <a:buChar char="●"/>
            </a:pPr>
            <a:r>
              <a:rPr lang="en" sz="1700" dirty="0">
                <a:solidFill>
                  <a:schemeClr val="dk1"/>
                </a:solidFill>
              </a:rPr>
              <a:t>Define rurality</a:t>
            </a:r>
            <a:endParaRPr sz="1700" dirty="0">
              <a:solidFill>
                <a:schemeClr val="dk1"/>
              </a:solidFill>
            </a:endParaRPr>
          </a:p>
          <a:p>
            <a:pPr marL="457200" lvl="0" indent="-336550" algn="l" rtl="0">
              <a:lnSpc>
                <a:spcPct val="115000"/>
              </a:lnSpc>
              <a:spcBef>
                <a:spcPts val="0"/>
              </a:spcBef>
              <a:spcAft>
                <a:spcPts val="0"/>
              </a:spcAft>
              <a:buClr>
                <a:schemeClr val="dk1"/>
              </a:buClr>
              <a:buSzPts val="1700"/>
              <a:buFont typeface="Trebuchet MS"/>
              <a:buChar char="●"/>
            </a:pPr>
            <a:r>
              <a:rPr lang="en" sz="1700" dirty="0">
                <a:solidFill>
                  <a:schemeClr val="dk1"/>
                </a:solidFill>
              </a:rPr>
              <a:t>Identify priority VA-SORH metrics</a:t>
            </a:r>
            <a:endParaRPr sz="1700" dirty="0">
              <a:solidFill>
                <a:schemeClr val="dk1"/>
              </a:solidFill>
            </a:endParaRPr>
          </a:p>
        </p:txBody>
      </p:sp>
      <p:pic>
        <p:nvPicPr>
          <p:cNvPr id="71" name="Google Shape;71;p10"/>
          <p:cNvPicPr preferRelativeResize="0"/>
          <p:nvPr/>
        </p:nvPicPr>
        <p:blipFill>
          <a:blip r:embed="rId3">
            <a:alphaModFix/>
          </a:blip>
          <a:stretch>
            <a:fillRect/>
          </a:stretch>
        </p:blipFill>
        <p:spPr>
          <a:xfrm>
            <a:off x="693016" y="943425"/>
            <a:ext cx="3394849" cy="3689075"/>
          </a:xfrm>
          <a:prstGeom prst="rect">
            <a:avLst/>
          </a:prstGeom>
          <a:noFill/>
          <a:ln>
            <a:noFill/>
          </a:ln>
          <a:effectLst>
            <a:outerShdw blurRad="57150" dist="19050" dir="5400000" algn="bl" rotWithShape="0">
              <a:srgbClr val="000000">
                <a:alpha val="50000"/>
              </a:srgbClr>
            </a:outerShdw>
          </a:effectLst>
        </p:spPr>
      </p:pic>
      <p:sp>
        <p:nvSpPr>
          <p:cNvPr id="72" name="Google Shape;72;p10"/>
          <p:cNvSpPr txBox="1">
            <a:spLocks noGrp="1"/>
          </p:cNvSpPr>
          <p:nvPr>
            <p:ph type="title"/>
          </p:nvPr>
        </p:nvSpPr>
        <p:spPr>
          <a:xfrm>
            <a:off x="311700" y="212500"/>
            <a:ext cx="8520600" cy="572700"/>
          </a:xfrm>
          <a:prstGeom prst="rect">
            <a:avLst/>
          </a:prstGeom>
        </p:spPr>
        <p:txBody>
          <a:bodyPr spcFirstLastPara="1" wrap="square" lIns="68575" tIns="34275" rIns="68575" bIns="3427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b="1"/>
              <a:t>Virginia Rural Health Plan 2022-2026</a:t>
            </a:r>
            <a:endParaRPr b="1"/>
          </a:p>
        </p:txBody>
      </p:sp>
      <p:sp>
        <p:nvSpPr>
          <p:cNvPr id="73" name="Google Shape;73;p10"/>
          <p:cNvSpPr/>
          <p:nvPr/>
        </p:nvSpPr>
        <p:spPr>
          <a:xfrm>
            <a:off x="4350487" y="2384314"/>
            <a:ext cx="4202400" cy="1761900"/>
          </a:xfrm>
          <a:prstGeom prst="rect">
            <a:avLst/>
          </a:prstGeom>
          <a:noFill/>
          <a:ln w="1905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1"/>
          <p:cNvSpPr txBox="1">
            <a:spLocks noGrp="1"/>
          </p:cNvSpPr>
          <p:nvPr>
            <p:ph type="title"/>
          </p:nvPr>
        </p:nvSpPr>
        <p:spPr>
          <a:xfrm>
            <a:off x="517350" y="199400"/>
            <a:ext cx="8109300" cy="572700"/>
          </a:xfrm>
          <a:prstGeom prst="rect">
            <a:avLst/>
          </a:prstGeom>
        </p:spPr>
        <p:txBody>
          <a:bodyPr spcFirstLastPara="1" wrap="square" lIns="68575" tIns="34275" rIns="68575" bIns="3427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500" b="1"/>
              <a:t>Virginia Rural Health Plan 2022-2026</a:t>
            </a:r>
            <a:endParaRPr b="1"/>
          </a:p>
        </p:txBody>
      </p:sp>
      <p:sp>
        <p:nvSpPr>
          <p:cNvPr id="79" name="Google Shape;79;p11"/>
          <p:cNvSpPr txBox="1">
            <a:spLocks noGrp="1"/>
          </p:cNvSpPr>
          <p:nvPr>
            <p:ph type="body" idx="1"/>
          </p:nvPr>
        </p:nvSpPr>
        <p:spPr>
          <a:xfrm>
            <a:off x="3896225" y="936100"/>
            <a:ext cx="4915800" cy="24357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b="1">
                <a:solidFill>
                  <a:schemeClr val="dk1"/>
                </a:solidFill>
              </a:rPr>
              <a:t>Approach</a:t>
            </a:r>
            <a:endParaRPr sz="1400" b="1">
              <a:solidFill>
                <a:schemeClr val="dk1"/>
              </a:solidFill>
            </a:endParaRPr>
          </a:p>
          <a:p>
            <a:pPr marL="457200" lvl="0" indent="-317500" algn="l" rtl="0">
              <a:lnSpc>
                <a:spcPct val="100000"/>
              </a:lnSpc>
              <a:spcBef>
                <a:spcPts val="0"/>
              </a:spcBef>
              <a:spcAft>
                <a:spcPts val="0"/>
              </a:spcAft>
              <a:buClr>
                <a:schemeClr val="dk1"/>
              </a:buClr>
              <a:buSzPts val="1400"/>
              <a:buFont typeface="Trebuchet MS"/>
              <a:buChar char="●"/>
            </a:pPr>
            <a:r>
              <a:rPr lang="en" sz="1400">
                <a:solidFill>
                  <a:schemeClr val="dk1"/>
                </a:solidFill>
              </a:rPr>
              <a:t>Meet people where they are through community-driven conversations</a:t>
            </a:r>
            <a:endParaRPr sz="1400">
              <a:solidFill>
                <a:schemeClr val="dk1"/>
              </a:solidFill>
            </a:endParaRPr>
          </a:p>
          <a:p>
            <a:pPr marL="457200" lvl="0" indent="-317500" algn="l" rtl="0">
              <a:lnSpc>
                <a:spcPct val="100000"/>
              </a:lnSpc>
              <a:spcBef>
                <a:spcPts val="0"/>
              </a:spcBef>
              <a:spcAft>
                <a:spcPts val="0"/>
              </a:spcAft>
              <a:buClr>
                <a:schemeClr val="dk1"/>
              </a:buClr>
              <a:buSzPts val="1400"/>
              <a:buFont typeface="Trebuchet MS"/>
              <a:buChar char="●"/>
            </a:pPr>
            <a:r>
              <a:rPr lang="en" sz="1400">
                <a:solidFill>
                  <a:schemeClr val="dk1"/>
                </a:solidFill>
              </a:rPr>
              <a:t>Conversations to be held in locality familiar, centralized to attendees</a:t>
            </a:r>
            <a:endParaRPr sz="1400">
              <a:solidFill>
                <a:schemeClr val="dk1"/>
              </a:solidFill>
            </a:endParaRPr>
          </a:p>
          <a:p>
            <a:pPr marL="457200" lvl="0" indent="-317500" algn="l" rtl="0">
              <a:lnSpc>
                <a:spcPct val="100000"/>
              </a:lnSpc>
              <a:spcBef>
                <a:spcPts val="0"/>
              </a:spcBef>
              <a:spcAft>
                <a:spcPts val="0"/>
              </a:spcAft>
              <a:buClr>
                <a:schemeClr val="dk1"/>
              </a:buClr>
              <a:buSzPts val="1400"/>
              <a:buFont typeface="Trebuchet MS"/>
              <a:buChar char="●"/>
            </a:pPr>
            <a:r>
              <a:rPr lang="en" sz="1400">
                <a:solidFill>
                  <a:schemeClr val="dk1"/>
                </a:solidFill>
              </a:rPr>
              <a:t>Local Community facilitator to lead the conversation</a:t>
            </a:r>
            <a:endParaRPr sz="1400">
              <a:solidFill>
                <a:schemeClr val="dk1"/>
              </a:solidFill>
            </a:endParaRPr>
          </a:p>
          <a:p>
            <a:pPr marL="457200" lvl="0" indent="-317500" algn="l" rtl="0">
              <a:lnSpc>
                <a:spcPct val="100000"/>
              </a:lnSpc>
              <a:spcBef>
                <a:spcPts val="0"/>
              </a:spcBef>
              <a:spcAft>
                <a:spcPts val="0"/>
              </a:spcAft>
              <a:buClr>
                <a:schemeClr val="dk1"/>
              </a:buClr>
              <a:buSzPts val="1400"/>
              <a:buFont typeface="Trebuchet MS"/>
              <a:buChar char="●"/>
            </a:pPr>
            <a:r>
              <a:rPr lang="en" sz="1400">
                <a:solidFill>
                  <a:schemeClr val="dk1"/>
                </a:solidFill>
              </a:rPr>
              <a:t>Absolutely NO powerpoint presentation</a:t>
            </a:r>
            <a:endParaRPr sz="1400">
              <a:solidFill>
                <a:schemeClr val="dk1"/>
              </a:solidFill>
            </a:endParaRPr>
          </a:p>
          <a:p>
            <a:pPr marL="457200" lvl="0" indent="-317500" algn="l" rtl="0">
              <a:lnSpc>
                <a:spcPct val="100000"/>
              </a:lnSpc>
              <a:spcBef>
                <a:spcPts val="0"/>
              </a:spcBef>
              <a:spcAft>
                <a:spcPts val="0"/>
              </a:spcAft>
              <a:buClr>
                <a:schemeClr val="dk1"/>
              </a:buClr>
              <a:buSzPts val="1400"/>
              <a:buFont typeface="Trebuchet MS"/>
              <a:buChar char="●"/>
            </a:pPr>
            <a:r>
              <a:rPr lang="en" sz="1400">
                <a:solidFill>
                  <a:schemeClr val="dk1"/>
                </a:solidFill>
              </a:rPr>
              <a:t>Converse over a warm meal, catered by a local restaurant</a:t>
            </a:r>
            <a:endParaRPr sz="1400">
              <a:solidFill>
                <a:schemeClr val="dk1"/>
              </a:solidFill>
            </a:endParaRPr>
          </a:p>
          <a:p>
            <a:pPr marL="457200" lvl="0" indent="-317500" algn="l" rtl="0">
              <a:lnSpc>
                <a:spcPct val="100000"/>
              </a:lnSpc>
              <a:spcBef>
                <a:spcPts val="0"/>
              </a:spcBef>
              <a:spcAft>
                <a:spcPts val="0"/>
              </a:spcAft>
              <a:buClr>
                <a:schemeClr val="dk1"/>
              </a:buClr>
              <a:buSzPts val="1400"/>
              <a:buFont typeface="Trebuchet MS"/>
              <a:buChar char="●"/>
            </a:pPr>
            <a:r>
              <a:rPr lang="en" sz="1400">
                <a:solidFill>
                  <a:schemeClr val="dk1"/>
                </a:solidFill>
              </a:rPr>
              <a:t>Conduct site visits and met with local leaders, agencies, grassroots organizations</a:t>
            </a:r>
            <a:endParaRPr sz="1400"/>
          </a:p>
        </p:txBody>
      </p:sp>
      <p:pic>
        <p:nvPicPr>
          <p:cNvPr id="80" name="Google Shape;80;p11"/>
          <p:cNvPicPr preferRelativeResize="0"/>
          <p:nvPr/>
        </p:nvPicPr>
        <p:blipFill>
          <a:blip r:embed="rId3">
            <a:alphaModFix/>
          </a:blip>
          <a:stretch>
            <a:fillRect/>
          </a:stretch>
        </p:blipFill>
        <p:spPr>
          <a:xfrm>
            <a:off x="5739375" y="3435900"/>
            <a:ext cx="1705750" cy="1431449"/>
          </a:xfrm>
          <a:prstGeom prst="rect">
            <a:avLst/>
          </a:prstGeom>
          <a:noFill/>
          <a:ln>
            <a:noFill/>
          </a:ln>
          <a:effectLst>
            <a:outerShdw blurRad="57150" dist="19050" dir="5400000" algn="bl" rotWithShape="0">
              <a:srgbClr val="000000">
                <a:alpha val="50000"/>
              </a:srgbClr>
            </a:outerShdw>
          </a:effectLst>
        </p:spPr>
      </p:pic>
      <p:pic>
        <p:nvPicPr>
          <p:cNvPr id="81" name="Google Shape;81;p11"/>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437400" y="1259200"/>
            <a:ext cx="3275798" cy="1864999"/>
          </a:xfrm>
          <a:prstGeom prst="rect">
            <a:avLst/>
          </a:prstGeom>
          <a:noFill/>
          <a:ln>
            <a:noFill/>
          </a:ln>
          <a:effectLst>
            <a:outerShdw blurRad="57150" dist="19050" dir="5400000" algn="bl" rotWithShape="0">
              <a:srgbClr val="000000">
                <a:alpha val="50000"/>
              </a:srgbClr>
            </a:outerShdw>
          </a:effectLst>
        </p:spPr>
      </p:pic>
      <p:sp>
        <p:nvSpPr>
          <p:cNvPr id="82" name="Google Shape;82;p11"/>
          <p:cNvSpPr txBox="1"/>
          <p:nvPr/>
        </p:nvSpPr>
        <p:spPr>
          <a:xfrm>
            <a:off x="370725" y="936100"/>
            <a:ext cx="2362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i="1">
                <a:solidFill>
                  <a:schemeClr val="dk1"/>
                </a:solidFill>
                <a:latin typeface="Trebuchet MS"/>
                <a:ea typeface="Trebuchet MS"/>
                <a:cs typeface="Trebuchet MS"/>
                <a:sym typeface="Trebuchet MS"/>
              </a:rPr>
              <a:t>Community Conversation, Bluefield, VA</a:t>
            </a:r>
            <a:endParaRPr sz="900" i="1">
              <a:latin typeface="Trebuchet MS"/>
              <a:ea typeface="Trebuchet MS"/>
              <a:cs typeface="Trebuchet MS"/>
              <a:sym typeface="Trebuchet MS"/>
            </a:endParaRPr>
          </a:p>
        </p:txBody>
      </p:sp>
      <p:sp>
        <p:nvSpPr>
          <p:cNvPr id="83" name="Google Shape;83;p11"/>
          <p:cNvSpPr txBox="1"/>
          <p:nvPr/>
        </p:nvSpPr>
        <p:spPr>
          <a:xfrm>
            <a:off x="370725" y="3250050"/>
            <a:ext cx="4915800" cy="161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latin typeface="Trebuchet MS"/>
                <a:ea typeface="Trebuchet MS"/>
                <a:cs typeface="Trebuchet MS"/>
                <a:sym typeface="Trebuchet MS"/>
              </a:rPr>
              <a:t>COVID-19 Response</a:t>
            </a:r>
            <a:r>
              <a:rPr lang="en">
                <a:solidFill>
                  <a:srgbClr val="4D4D4D"/>
                </a:solidFill>
                <a:latin typeface="Trebuchet MS"/>
                <a:ea typeface="Trebuchet MS"/>
                <a:cs typeface="Trebuchet MS"/>
                <a:sym typeface="Trebuchet MS"/>
              </a:rPr>
              <a:t> </a:t>
            </a:r>
            <a:endParaRPr>
              <a:solidFill>
                <a:srgbClr val="4D4D4D"/>
              </a:solidFill>
              <a:latin typeface="Trebuchet MS"/>
              <a:ea typeface="Trebuchet MS"/>
              <a:cs typeface="Trebuchet MS"/>
              <a:sym typeface="Trebuchet MS"/>
            </a:endParaRPr>
          </a:p>
          <a:p>
            <a:pPr marL="457200" lvl="0" indent="-317500" algn="l" rtl="0">
              <a:lnSpc>
                <a:spcPct val="115000"/>
              </a:lnSpc>
              <a:spcBef>
                <a:spcPts val="0"/>
              </a:spcBef>
              <a:spcAft>
                <a:spcPts val="0"/>
              </a:spcAft>
              <a:buClr>
                <a:schemeClr val="dk1"/>
              </a:buClr>
              <a:buSzPts val="1400"/>
              <a:buFont typeface="Arial"/>
              <a:buChar char="●"/>
            </a:pPr>
            <a:r>
              <a:rPr lang="en">
                <a:solidFill>
                  <a:schemeClr val="dk1"/>
                </a:solidFill>
                <a:latin typeface="Trebuchet MS"/>
                <a:ea typeface="Trebuchet MS"/>
                <a:cs typeface="Trebuchet MS"/>
                <a:sym typeface="Trebuchet MS"/>
              </a:rPr>
              <a:t>REDCap online survey version of the Community Conversation questions to share with the remaining communities and other key stakeholders</a:t>
            </a:r>
            <a:endParaRPr>
              <a:solidFill>
                <a:schemeClr val="dk1"/>
              </a:solidFill>
              <a:latin typeface="Trebuchet MS"/>
              <a:ea typeface="Trebuchet MS"/>
              <a:cs typeface="Trebuchet MS"/>
              <a:sym typeface="Trebuchet MS"/>
            </a:endParaRPr>
          </a:p>
          <a:p>
            <a:pPr marL="457200" lvl="0" indent="-317500" algn="l" rtl="0">
              <a:lnSpc>
                <a:spcPct val="115000"/>
              </a:lnSpc>
              <a:spcBef>
                <a:spcPts val="0"/>
              </a:spcBef>
              <a:spcAft>
                <a:spcPts val="0"/>
              </a:spcAft>
              <a:buClr>
                <a:schemeClr val="dk1"/>
              </a:buClr>
              <a:buSzPts val="1400"/>
              <a:buFont typeface="Arial"/>
              <a:buChar char="●"/>
            </a:pPr>
            <a:r>
              <a:rPr lang="en">
                <a:solidFill>
                  <a:schemeClr val="dk1"/>
                </a:solidFill>
                <a:latin typeface="Trebuchet MS"/>
                <a:ea typeface="Trebuchet MS"/>
                <a:cs typeface="Trebuchet MS"/>
                <a:sym typeface="Trebuchet MS"/>
              </a:rPr>
              <a:t>Conducted phone interviews with community leaders and organizations</a:t>
            </a:r>
            <a:endParaRPr sz="15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2"/>
          <p:cNvPicPr preferRelativeResize="0"/>
          <p:nvPr/>
        </p:nvPicPr>
        <p:blipFill>
          <a:blip r:embed="rId3">
            <a:alphaModFix/>
          </a:blip>
          <a:stretch>
            <a:fillRect/>
          </a:stretch>
        </p:blipFill>
        <p:spPr>
          <a:xfrm>
            <a:off x="536900" y="1354147"/>
            <a:ext cx="6340151" cy="3509777"/>
          </a:xfrm>
          <a:prstGeom prst="rect">
            <a:avLst/>
          </a:prstGeom>
          <a:noFill/>
          <a:ln>
            <a:noFill/>
          </a:ln>
        </p:spPr>
      </p:pic>
      <p:sp>
        <p:nvSpPr>
          <p:cNvPr id="89" name="Google Shape;89;p12"/>
          <p:cNvSpPr txBox="1">
            <a:spLocks noGrp="1"/>
          </p:cNvSpPr>
          <p:nvPr>
            <p:ph type="title"/>
          </p:nvPr>
        </p:nvSpPr>
        <p:spPr>
          <a:xfrm>
            <a:off x="1899000" y="188250"/>
            <a:ext cx="53460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2400" b="1"/>
              <a:t>Outreach-Community Informed Lens</a:t>
            </a:r>
            <a:endParaRPr sz="2400" b="1"/>
          </a:p>
        </p:txBody>
      </p:sp>
      <p:sp>
        <p:nvSpPr>
          <p:cNvPr id="90" name="Google Shape;90;p12"/>
          <p:cNvSpPr txBox="1">
            <a:spLocks noGrp="1"/>
          </p:cNvSpPr>
          <p:nvPr>
            <p:ph type="body" idx="1"/>
          </p:nvPr>
        </p:nvSpPr>
        <p:spPr>
          <a:xfrm>
            <a:off x="6877050" y="1119225"/>
            <a:ext cx="1915800" cy="2543100"/>
          </a:xfrm>
          <a:prstGeom prst="rect">
            <a:avLst/>
          </a:prstGeom>
        </p:spPr>
        <p:txBody>
          <a:bodyPr spcFirstLastPara="1" wrap="square" lIns="68575" tIns="34275" rIns="68575" bIns="34275" anchor="t" anchorCtr="0">
            <a:noAutofit/>
          </a:bodyPr>
          <a:lstStyle/>
          <a:p>
            <a:pPr marL="0" lvl="0" indent="0" algn="ctr" rtl="0">
              <a:lnSpc>
                <a:spcPct val="100000"/>
              </a:lnSpc>
              <a:spcBef>
                <a:spcPts val="0"/>
              </a:spcBef>
              <a:spcAft>
                <a:spcPts val="0"/>
              </a:spcAft>
              <a:buNone/>
            </a:pPr>
            <a:r>
              <a:rPr lang="en" sz="1200" b="1">
                <a:solidFill>
                  <a:schemeClr val="dk1"/>
                </a:solidFill>
              </a:rPr>
              <a:t>Developing Plan Framework:</a:t>
            </a:r>
            <a:endParaRPr sz="1200" b="1">
              <a:solidFill>
                <a:schemeClr val="dk1"/>
              </a:solidFill>
            </a:endParaRPr>
          </a:p>
          <a:p>
            <a:pPr marL="0" lvl="0" indent="0" algn="ctr" rtl="0">
              <a:lnSpc>
                <a:spcPct val="100000"/>
              </a:lnSpc>
              <a:spcBef>
                <a:spcPts val="0"/>
              </a:spcBef>
              <a:spcAft>
                <a:spcPts val="0"/>
              </a:spcAft>
              <a:buNone/>
            </a:pPr>
            <a:endParaRPr sz="1200" b="1">
              <a:solidFill>
                <a:schemeClr val="dk1"/>
              </a:solidFill>
            </a:endParaRPr>
          </a:p>
          <a:p>
            <a:pPr marL="0" lvl="0" indent="0" algn="ctr" rtl="0">
              <a:lnSpc>
                <a:spcPct val="100000"/>
              </a:lnSpc>
              <a:spcBef>
                <a:spcPts val="0"/>
              </a:spcBef>
              <a:spcAft>
                <a:spcPts val="0"/>
              </a:spcAft>
              <a:buNone/>
            </a:pPr>
            <a:r>
              <a:rPr lang="en" sz="1200">
                <a:solidFill>
                  <a:schemeClr val="dk1"/>
                </a:solidFill>
              </a:rPr>
              <a:t>Qualitative data analysis identified recurring topics</a:t>
            </a:r>
            <a:endParaRPr sz="1200">
              <a:solidFill>
                <a:schemeClr val="dk1"/>
              </a:solidFill>
            </a:endParaRPr>
          </a:p>
          <a:p>
            <a:pPr marL="0" lvl="0" indent="0" algn="ctr" rtl="0">
              <a:lnSpc>
                <a:spcPct val="100000"/>
              </a:lnSpc>
              <a:spcBef>
                <a:spcPts val="0"/>
              </a:spcBef>
              <a:spcAft>
                <a:spcPts val="0"/>
              </a:spcAft>
              <a:buNone/>
            </a:pPr>
            <a:endParaRPr sz="1200">
              <a:solidFill>
                <a:schemeClr val="dk1"/>
              </a:solidFill>
            </a:endParaRPr>
          </a:p>
          <a:p>
            <a:pPr marL="0" lvl="0" indent="0" algn="ctr" rtl="0">
              <a:lnSpc>
                <a:spcPct val="100000"/>
              </a:lnSpc>
              <a:spcBef>
                <a:spcPts val="0"/>
              </a:spcBef>
              <a:spcAft>
                <a:spcPts val="0"/>
              </a:spcAft>
              <a:buNone/>
            </a:pPr>
            <a:r>
              <a:rPr lang="en" sz="1200">
                <a:solidFill>
                  <a:schemeClr val="dk1"/>
                </a:solidFill>
              </a:rPr>
              <a:t>Themes created the framework of the VRHP</a:t>
            </a:r>
            <a:endParaRPr sz="1200">
              <a:solidFill>
                <a:schemeClr val="dk1"/>
              </a:solidFill>
            </a:endParaRPr>
          </a:p>
          <a:p>
            <a:pPr marL="0" lvl="0" indent="0" algn="ctr" rtl="0">
              <a:lnSpc>
                <a:spcPct val="100000"/>
              </a:lnSpc>
              <a:spcBef>
                <a:spcPts val="0"/>
              </a:spcBef>
              <a:spcAft>
                <a:spcPts val="0"/>
              </a:spcAft>
              <a:buNone/>
            </a:pPr>
            <a:endParaRPr sz="1200">
              <a:solidFill>
                <a:schemeClr val="dk1"/>
              </a:solidFill>
            </a:endParaRPr>
          </a:p>
          <a:p>
            <a:pPr marL="0" lvl="0" indent="0" algn="ctr" rtl="0">
              <a:lnSpc>
                <a:spcPct val="100000"/>
              </a:lnSpc>
              <a:spcBef>
                <a:spcPts val="0"/>
              </a:spcBef>
              <a:spcAft>
                <a:spcPts val="0"/>
              </a:spcAft>
              <a:buNone/>
            </a:pPr>
            <a:r>
              <a:rPr lang="en" sz="1200">
                <a:solidFill>
                  <a:schemeClr val="dk1"/>
                </a:solidFill>
              </a:rPr>
              <a:t>Identified community/regional leading and promising practices</a:t>
            </a:r>
            <a:endParaRPr sz="1200"/>
          </a:p>
        </p:txBody>
      </p:sp>
      <p:sp>
        <p:nvSpPr>
          <p:cNvPr id="91" name="Google Shape;91;p12"/>
          <p:cNvSpPr txBox="1">
            <a:spLocks noGrp="1"/>
          </p:cNvSpPr>
          <p:nvPr>
            <p:ph type="body" idx="1"/>
          </p:nvPr>
        </p:nvSpPr>
        <p:spPr>
          <a:xfrm>
            <a:off x="272750" y="570450"/>
            <a:ext cx="3099000" cy="10203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sz="1200" b="1">
                <a:solidFill>
                  <a:schemeClr val="dk1"/>
                </a:solidFill>
              </a:rPr>
              <a:t>Where to go?</a:t>
            </a:r>
            <a:endParaRPr sz="1200" b="1">
              <a:solidFill>
                <a:schemeClr val="dk1"/>
              </a:solidFill>
            </a:endParaRPr>
          </a:p>
          <a:p>
            <a:pPr marL="0" lvl="0" indent="0" algn="l" rtl="0">
              <a:lnSpc>
                <a:spcPct val="100000"/>
              </a:lnSpc>
              <a:spcBef>
                <a:spcPts val="0"/>
              </a:spcBef>
              <a:spcAft>
                <a:spcPts val="0"/>
              </a:spcAft>
              <a:buNone/>
            </a:pPr>
            <a:endParaRPr sz="1200" b="1">
              <a:solidFill>
                <a:schemeClr val="dk1"/>
              </a:solidFill>
            </a:endParaRPr>
          </a:p>
          <a:p>
            <a:pPr marL="457200" lvl="0" indent="0" algn="l" rtl="0">
              <a:lnSpc>
                <a:spcPct val="100000"/>
              </a:lnSpc>
              <a:spcBef>
                <a:spcPts val="0"/>
              </a:spcBef>
              <a:spcAft>
                <a:spcPts val="0"/>
              </a:spcAft>
              <a:buNone/>
            </a:pPr>
            <a:r>
              <a:rPr lang="en" sz="1200">
                <a:solidFill>
                  <a:schemeClr val="dk1"/>
                </a:solidFill>
              </a:rPr>
              <a:t>RWJF’s Community Health Rankings</a:t>
            </a:r>
            <a:endParaRPr sz="1200">
              <a:solidFill>
                <a:schemeClr val="dk1"/>
              </a:solidFill>
            </a:endParaRPr>
          </a:p>
          <a:p>
            <a:pPr marL="457200" lvl="0" indent="0" algn="l" rtl="0">
              <a:lnSpc>
                <a:spcPct val="100000"/>
              </a:lnSpc>
              <a:spcBef>
                <a:spcPts val="0"/>
              </a:spcBef>
              <a:spcAft>
                <a:spcPts val="0"/>
              </a:spcAft>
              <a:buNone/>
            </a:pPr>
            <a:r>
              <a:rPr lang="en" sz="1200">
                <a:solidFill>
                  <a:schemeClr val="dk1"/>
                </a:solidFill>
              </a:rPr>
              <a:t>ARC’s Economic Distress Index</a:t>
            </a:r>
            <a:endParaRPr sz="1200">
              <a:solidFill>
                <a:schemeClr val="dk1"/>
              </a:solidFill>
            </a:endParaRPr>
          </a:p>
          <a:p>
            <a:pPr marL="457200" lvl="0" indent="0" algn="l" rtl="0">
              <a:lnSpc>
                <a:spcPct val="100000"/>
              </a:lnSpc>
              <a:spcBef>
                <a:spcPts val="0"/>
              </a:spcBef>
              <a:spcAft>
                <a:spcPts val="0"/>
              </a:spcAft>
              <a:buNone/>
            </a:pPr>
            <a:r>
              <a:rPr lang="en" sz="1200">
                <a:solidFill>
                  <a:schemeClr val="dk1"/>
                </a:solidFill>
              </a:rPr>
              <a:t>OHE’s Health Opportunity Index</a:t>
            </a:r>
            <a:endParaRPr sz="1200">
              <a:solidFill>
                <a:schemeClr val="dk1"/>
              </a:solidFill>
            </a:endParaRPr>
          </a:p>
          <a:p>
            <a:pPr marL="457200" lvl="0" indent="0" algn="l" rtl="0">
              <a:lnSpc>
                <a:spcPct val="100000"/>
              </a:lnSpc>
              <a:spcBef>
                <a:spcPts val="0"/>
              </a:spcBef>
              <a:spcAft>
                <a:spcPts val="0"/>
              </a:spcAft>
              <a:buNone/>
            </a:pPr>
            <a:r>
              <a:rPr lang="en" sz="1200">
                <a:solidFill>
                  <a:schemeClr val="dk1"/>
                </a:solidFill>
              </a:rPr>
              <a:t>Lived Experience</a:t>
            </a:r>
            <a:endParaRPr sz="1200">
              <a:solidFill>
                <a:schemeClr val="dk1"/>
              </a:solidFill>
            </a:endParaRPr>
          </a:p>
        </p:txBody>
      </p:sp>
      <p:pic>
        <p:nvPicPr>
          <p:cNvPr id="92" name="Google Shape;92;p12"/>
          <p:cNvPicPr preferRelativeResize="0"/>
          <p:nvPr/>
        </p:nvPicPr>
        <p:blipFill>
          <a:blip r:embed="rId4">
            <a:alphaModFix/>
          </a:blip>
          <a:stretch>
            <a:fillRect/>
          </a:stretch>
        </p:blipFill>
        <p:spPr>
          <a:xfrm>
            <a:off x="365450" y="913383"/>
            <a:ext cx="326400" cy="334425"/>
          </a:xfrm>
          <a:prstGeom prst="rect">
            <a:avLst/>
          </a:prstGeom>
          <a:noFill/>
          <a:ln>
            <a:noFill/>
          </a:ln>
        </p:spPr>
      </p:pic>
      <p:pic>
        <p:nvPicPr>
          <p:cNvPr id="93" name="Google Shape;93;p12"/>
          <p:cNvPicPr preferRelativeResize="0"/>
          <p:nvPr/>
        </p:nvPicPr>
        <p:blipFill>
          <a:blip r:embed="rId5">
            <a:alphaModFix/>
          </a:blip>
          <a:stretch>
            <a:fillRect/>
          </a:stretch>
        </p:blipFill>
        <p:spPr>
          <a:xfrm>
            <a:off x="7359300" y="3841875"/>
            <a:ext cx="428775" cy="464050"/>
          </a:xfrm>
          <a:prstGeom prst="rect">
            <a:avLst/>
          </a:prstGeom>
          <a:noFill/>
          <a:ln>
            <a:noFill/>
          </a:ln>
        </p:spPr>
      </p:pic>
      <p:pic>
        <p:nvPicPr>
          <p:cNvPr id="94" name="Google Shape;94;p12"/>
          <p:cNvPicPr preferRelativeResize="0"/>
          <p:nvPr/>
        </p:nvPicPr>
        <p:blipFill>
          <a:blip r:embed="rId6">
            <a:alphaModFix/>
          </a:blip>
          <a:stretch>
            <a:fillRect/>
          </a:stretch>
        </p:blipFill>
        <p:spPr>
          <a:xfrm>
            <a:off x="7986723" y="3973988"/>
            <a:ext cx="428775" cy="54147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3"/>
          <p:cNvPicPr preferRelativeResize="0"/>
          <p:nvPr/>
        </p:nvPicPr>
        <p:blipFill>
          <a:blip r:embed="rId3">
            <a:alphaModFix/>
          </a:blip>
          <a:stretch>
            <a:fillRect/>
          </a:stretch>
        </p:blipFill>
        <p:spPr>
          <a:xfrm>
            <a:off x="7884850" y="3676650"/>
            <a:ext cx="947450" cy="706944"/>
          </a:xfrm>
          <a:prstGeom prst="rect">
            <a:avLst/>
          </a:prstGeom>
          <a:noFill/>
          <a:ln>
            <a:noFill/>
          </a:ln>
        </p:spPr>
      </p:pic>
      <p:pic>
        <p:nvPicPr>
          <p:cNvPr id="100" name="Google Shape;100;p13"/>
          <p:cNvPicPr preferRelativeResize="0"/>
          <p:nvPr/>
        </p:nvPicPr>
        <p:blipFill>
          <a:blip r:embed="rId3">
            <a:alphaModFix/>
          </a:blip>
          <a:stretch>
            <a:fillRect/>
          </a:stretch>
        </p:blipFill>
        <p:spPr>
          <a:xfrm>
            <a:off x="2653075" y="2712525"/>
            <a:ext cx="947450" cy="706950"/>
          </a:xfrm>
          <a:prstGeom prst="rect">
            <a:avLst/>
          </a:prstGeom>
          <a:noFill/>
          <a:ln>
            <a:noFill/>
          </a:ln>
        </p:spPr>
      </p:pic>
      <p:pic>
        <p:nvPicPr>
          <p:cNvPr id="101" name="Google Shape;101;p13"/>
          <p:cNvPicPr preferRelativeResize="0"/>
          <p:nvPr/>
        </p:nvPicPr>
        <p:blipFill>
          <a:blip r:embed="rId4">
            <a:alphaModFix/>
          </a:blip>
          <a:stretch>
            <a:fillRect/>
          </a:stretch>
        </p:blipFill>
        <p:spPr>
          <a:xfrm>
            <a:off x="3880050" y="2332175"/>
            <a:ext cx="872850" cy="800100"/>
          </a:xfrm>
          <a:prstGeom prst="rect">
            <a:avLst/>
          </a:prstGeom>
          <a:noFill/>
          <a:ln>
            <a:noFill/>
          </a:ln>
        </p:spPr>
      </p:pic>
      <p:pic>
        <p:nvPicPr>
          <p:cNvPr id="102" name="Google Shape;102;p13"/>
          <p:cNvPicPr preferRelativeResize="0"/>
          <p:nvPr/>
        </p:nvPicPr>
        <p:blipFill>
          <a:blip r:embed="rId4">
            <a:alphaModFix/>
          </a:blip>
          <a:stretch>
            <a:fillRect/>
          </a:stretch>
        </p:blipFill>
        <p:spPr>
          <a:xfrm>
            <a:off x="368850" y="789125"/>
            <a:ext cx="872850" cy="800100"/>
          </a:xfrm>
          <a:prstGeom prst="rect">
            <a:avLst/>
          </a:prstGeom>
          <a:noFill/>
          <a:ln>
            <a:noFill/>
          </a:ln>
        </p:spPr>
      </p:pic>
      <p:pic>
        <p:nvPicPr>
          <p:cNvPr id="103" name="Google Shape;103;p13"/>
          <p:cNvPicPr preferRelativeResize="0"/>
          <p:nvPr/>
        </p:nvPicPr>
        <p:blipFill rotWithShape="1">
          <a:blip r:embed="rId5">
            <a:alphaModFix amt="21000"/>
            <a:extLst>
              <a:ext uri="{28A0092B-C50C-407E-A947-70E740481C1C}">
                <a14:useLocalDpi xmlns:a14="http://schemas.microsoft.com/office/drawing/2010/main"/>
              </a:ext>
            </a:extLst>
          </a:blip>
          <a:srcRect/>
          <a:stretch/>
        </p:blipFill>
        <p:spPr>
          <a:xfrm>
            <a:off x="0" y="1"/>
            <a:ext cx="9143999" cy="5143501"/>
          </a:xfrm>
          <a:prstGeom prst="rect">
            <a:avLst/>
          </a:prstGeom>
          <a:noFill/>
          <a:ln>
            <a:noFill/>
          </a:ln>
        </p:spPr>
      </p:pic>
      <p:sp>
        <p:nvSpPr>
          <p:cNvPr id="104" name="Google Shape;104;p13"/>
          <p:cNvSpPr txBox="1">
            <a:spLocks noGrp="1"/>
          </p:cNvSpPr>
          <p:nvPr>
            <p:ph type="title"/>
          </p:nvPr>
        </p:nvSpPr>
        <p:spPr>
          <a:xfrm>
            <a:off x="311700" y="216425"/>
            <a:ext cx="85206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b="1"/>
              <a:t>Virginia Rural Health Plan 2022-2026</a:t>
            </a:r>
            <a:endParaRPr b="1"/>
          </a:p>
        </p:txBody>
      </p:sp>
      <p:sp>
        <p:nvSpPr>
          <p:cNvPr id="105" name="Google Shape;105;p13"/>
          <p:cNvSpPr txBox="1"/>
          <p:nvPr/>
        </p:nvSpPr>
        <p:spPr>
          <a:xfrm>
            <a:off x="3942550" y="2424277"/>
            <a:ext cx="4622100" cy="1754700"/>
          </a:xfrm>
          <a:prstGeom prst="rect">
            <a:avLst/>
          </a:prstGeom>
          <a:noFill/>
          <a:ln>
            <a:noFill/>
          </a:ln>
        </p:spPr>
        <p:txBody>
          <a:bodyPr spcFirstLastPara="1" wrap="square" lIns="91425" tIns="91425" rIns="91425" bIns="91425" anchor="t" anchorCtr="0">
            <a:spAutoFit/>
          </a:bodyPr>
          <a:lstStyle/>
          <a:p>
            <a:pPr marL="457200" lvl="0" indent="-304800" algn="l" rtl="0">
              <a:lnSpc>
                <a:spcPct val="150000"/>
              </a:lnSpc>
              <a:spcBef>
                <a:spcPts val="400"/>
              </a:spcBef>
              <a:spcAft>
                <a:spcPts val="0"/>
              </a:spcAft>
              <a:buClr>
                <a:srgbClr val="003366"/>
              </a:buClr>
              <a:buSzPts val="1200"/>
              <a:buFont typeface="Trebuchet MS"/>
              <a:buChar char="●"/>
            </a:pPr>
            <a:r>
              <a:rPr lang="en" sz="1200" dirty="0">
                <a:solidFill>
                  <a:schemeClr val="dk1"/>
                </a:solidFill>
                <a:latin typeface="Trebuchet MS"/>
                <a:ea typeface="Trebuchet MS"/>
                <a:cs typeface="Trebuchet MS"/>
                <a:sym typeface="Trebuchet MS"/>
              </a:rPr>
              <a:t>Behavioral Health, Substance Use Disorder and Recovery</a:t>
            </a:r>
            <a:endParaRPr sz="1200" dirty="0">
              <a:solidFill>
                <a:schemeClr val="dk1"/>
              </a:solidFill>
              <a:latin typeface="Trebuchet MS"/>
              <a:ea typeface="Trebuchet MS"/>
              <a:cs typeface="Trebuchet MS"/>
              <a:sym typeface="Trebuchet MS"/>
            </a:endParaRPr>
          </a:p>
          <a:p>
            <a:pPr marL="457200" lvl="0" indent="-304800" algn="l" rtl="0">
              <a:lnSpc>
                <a:spcPct val="150000"/>
              </a:lnSpc>
              <a:spcBef>
                <a:spcPts val="0"/>
              </a:spcBef>
              <a:spcAft>
                <a:spcPts val="0"/>
              </a:spcAft>
              <a:buClr>
                <a:srgbClr val="003366"/>
              </a:buClr>
              <a:buSzPts val="1200"/>
              <a:buFont typeface="Trebuchet MS"/>
              <a:buChar char="●"/>
            </a:pPr>
            <a:r>
              <a:rPr lang="en" sz="1200" dirty="0">
                <a:solidFill>
                  <a:schemeClr val="dk1"/>
                </a:solidFill>
                <a:latin typeface="Trebuchet MS"/>
                <a:ea typeface="Trebuchet MS"/>
                <a:cs typeface="Trebuchet MS"/>
                <a:sym typeface="Trebuchet MS"/>
              </a:rPr>
              <a:t>Healthy Minds and Bodies</a:t>
            </a:r>
            <a:endParaRPr sz="1200" dirty="0">
              <a:solidFill>
                <a:schemeClr val="dk1"/>
              </a:solidFill>
              <a:latin typeface="Trebuchet MS"/>
              <a:ea typeface="Trebuchet MS"/>
              <a:cs typeface="Trebuchet MS"/>
              <a:sym typeface="Trebuchet MS"/>
            </a:endParaRPr>
          </a:p>
          <a:p>
            <a:pPr marL="457200" lvl="0" indent="-304800" algn="l" rtl="0">
              <a:lnSpc>
                <a:spcPct val="150000"/>
              </a:lnSpc>
              <a:spcBef>
                <a:spcPts val="0"/>
              </a:spcBef>
              <a:spcAft>
                <a:spcPts val="0"/>
              </a:spcAft>
              <a:buClr>
                <a:srgbClr val="003366"/>
              </a:buClr>
              <a:buSzPts val="1200"/>
              <a:buFont typeface="Trebuchet MS"/>
              <a:buChar char="●"/>
            </a:pPr>
            <a:r>
              <a:rPr lang="en" sz="1200" dirty="0">
                <a:solidFill>
                  <a:schemeClr val="dk1"/>
                </a:solidFill>
                <a:latin typeface="Trebuchet MS"/>
                <a:ea typeface="Trebuchet MS"/>
                <a:cs typeface="Trebuchet MS"/>
                <a:sym typeface="Trebuchet MS"/>
              </a:rPr>
              <a:t>Built and Natural Environment </a:t>
            </a:r>
            <a:endParaRPr sz="1200" dirty="0">
              <a:solidFill>
                <a:schemeClr val="dk1"/>
              </a:solidFill>
              <a:latin typeface="Trebuchet MS"/>
              <a:ea typeface="Trebuchet MS"/>
              <a:cs typeface="Trebuchet MS"/>
              <a:sym typeface="Trebuchet MS"/>
            </a:endParaRPr>
          </a:p>
          <a:p>
            <a:pPr marL="457200" lvl="0" indent="-304800" algn="l" rtl="0">
              <a:lnSpc>
                <a:spcPct val="150000"/>
              </a:lnSpc>
              <a:spcBef>
                <a:spcPts val="0"/>
              </a:spcBef>
              <a:spcAft>
                <a:spcPts val="0"/>
              </a:spcAft>
              <a:buClr>
                <a:srgbClr val="003366"/>
              </a:buClr>
              <a:buSzPts val="1200"/>
              <a:buFont typeface="Trebuchet MS"/>
              <a:buChar char="●"/>
            </a:pPr>
            <a:r>
              <a:rPr lang="en" sz="1200" dirty="0">
                <a:solidFill>
                  <a:schemeClr val="dk1"/>
                </a:solidFill>
                <a:latin typeface="Trebuchet MS"/>
                <a:ea typeface="Trebuchet MS"/>
                <a:cs typeface="Trebuchet MS"/>
                <a:sym typeface="Trebuchet MS"/>
              </a:rPr>
              <a:t>Aging in Place and Addressing Social Isolation</a:t>
            </a:r>
            <a:endParaRPr sz="1200" dirty="0">
              <a:solidFill>
                <a:schemeClr val="dk1"/>
              </a:solidFill>
              <a:latin typeface="Trebuchet MS"/>
              <a:ea typeface="Trebuchet MS"/>
              <a:cs typeface="Trebuchet MS"/>
              <a:sym typeface="Trebuchet MS"/>
            </a:endParaRPr>
          </a:p>
          <a:p>
            <a:pPr marL="457200" lvl="0" indent="-304800" algn="l" rtl="0">
              <a:lnSpc>
                <a:spcPct val="150000"/>
              </a:lnSpc>
              <a:spcBef>
                <a:spcPts val="0"/>
              </a:spcBef>
              <a:spcAft>
                <a:spcPts val="0"/>
              </a:spcAft>
              <a:buClr>
                <a:srgbClr val="003366"/>
              </a:buClr>
              <a:buSzPts val="1200"/>
              <a:buFont typeface="Trebuchet MS"/>
              <a:buChar char="●"/>
            </a:pPr>
            <a:r>
              <a:rPr lang="en" sz="1200" dirty="0">
                <a:solidFill>
                  <a:schemeClr val="dk1"/>
                </a:solidFill>
                <a:latin typeface="Trebuchet MS"/>
                <a:ea typeface="Trebuchet MS"/>
                <a:cs typeface="Trebuchet MS"/>
                <a:sym typeface="Trebuchet MS"/>
              </a:rPr>
              <a:t>Elevating Rural Workforce Development and Employment</a:t>
            </a:r>
            <a:endParaRPr sz="1200" dirty="0">
              <a:solidFill>
                <a:schemeClr val="dk1"/>
              </a:solidFill>
              <a:latin typeface="Trebuchet MS"/>
              <a:ea typeface="Trebuchet MS"/>
              <a:cs typeface="Trebuchet MS"/>
              <a:sym typeface="Trebuchet MS"/>
            </a:endParaRPr>
          </a:p>
          <a:p>
            <a:pPr marL="457200" lvl="0" indent="-304800" algn="l" rtl="0">
              <a:lnSpc>
                <a:spcPct val="150000"/>
              </a:lnSpc>
              <a:spcBef>
                <a:spcPts val="0"/>
              </a:spcBef>
              <a:spcAft>
                <a:spcPts val="0"/>
              </a:spcAft>
              <a:buClr>
                <a:srgbClr val="003366"/>
              </a:buClr>
              <a:buSzPts val="1200"/>
              <a:buFont typeface="Trebuchet MS"/>
              <a:buChar char="●"/>
            </a:pPr>
            <a:r>
              <a:rPr lang="en" sz="1200" dirty="0">
                <a:solidFill>
                  <a:schemeClr val="dk1"/>
                </a:solidFill>
                <a:latin typeface="Trebuchet MS"/>
                <a:ea typeface="Trebuchet MS"/>
                <a:cs typeface="Trebuchet MS"/>
                <a:sym typeface="Trebuchet MS"/>
              </a:rPr>
              <a:t>Financial Proficiency: Leveraging Individualized Resources</a:t>
            </a:r>
            <a:endParaRPr dirty="0">
              <a:latin typeface="Trebuchet MS"/>
              <a:ea typeface="Trebuchet MS"/>
              <a:cs typeface="Trebuchet MS"/>
              <a:sym typeface="Trebuchet MS"/>
            </a:endParaRPr>
          </a:p>
        </p:txBody>
      </p:sp>
      <p:sp>
        <p:nvSpPr>
          <p:cNvPr id="106" name="Google Shape;106;p13"/>
          <p:cNvSpPr txBox="1"/>
          <p:nvPr/>
        </p:nvSpPr>
        <p:spPr>
          <a:xfrm>
            <a:off x="590550" y="1133475"/>
            <a:ext cx="309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107" name="Google Shape;107;p13"/>
          <p:cNvSpPr txBox="1"/>
          <p:nvPr/>
        </p:nvSpPr>
        <p:spPr>
          <a:xfrm>
            <a:off x="542999" y="865326"/>
            <a:ext cx="4029000" cy="2360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400"/>
              </a:spcBef>
              <a:spcAft>
                <a:spcPts val="0"/>
              </a:spcAft>
              <a:buClr>
                <a:schemeClr val="dk1"/>
              </a:buClr>
              <a:buSzPts val="1100"/>
              <a:buFont typeface="Arial"/>
              <a:buNone/>
            </a:pPr>
            <a:r>
              <a:rPr lang="en" sz="1200" b="1" dirty="0">
                <a:solidFill>
                  <a:schemeClr val="dk1"/>
                </a:solidFill>
                <a:latin typeface="Trebuchet MS"/>
                <a:ea typeface="Trebuchet MS"/>
                <a:cs typeface="Trebuchet MS"/>
                <a:sym typeface="Trebuchet MS"/>
              </a:rPr>
              <a:t>Recurring Topics</a:t>
            </a:r>
            <a:endParaRPr sz="1200" b="1" dirty="0">
              <a:solidFill>
                <a:schemeClr val="dk1"/>
              </a:solidFill>
              <a:latin typeface="Trebuchet MS"/>
              <a:ea typeface="Trebuchet MS"/>
              <a:cs typeface="Trebuchet MS"/>
              <a:sym typeface="Trebuchet MS"/>
            </a:endParaRPr>
          </a:p>
          <a:p>
            <a:pPr marL="457200" lvl="0" indent="-304800" algn="l" rtl="0">
              <a:lnSpc>
                <a:spcPct val="150000"/>
              </a:lnSpc>
              <a:spcBef>
                <a:spcPts val="400"/>
              </a:spcBef>
              <a:spcAft>
                <a:spcPts val="0"/>
              </a:spcAft>
              <a:buClr>
                <a:srgbClr val="003366"/>
              </a:buClr>
              <a:buSzPts val="1200"/>
              <a:buFont typeface="Trebuchet MS"/>
              <a:buChar char="●"/>
            </a:pPr>
            <a:r>
              <a:rPr lang="en" sz="1200" dirty="0">
                <a:solidFill>
                  <a:srgbClr val="0A0A0A"/>
                </a:solidFill>
                <a:latin typeface="Trebuchet MS"/>
                <a:ea typeface="Trebuchet MS"/>
                <a:cs typeface="Trebuchet MS"/>
                <a:sym typeface="Trebuchet MS"/>
              </a:rPr>
              <a:t>Education as the Backbone in Rural Virginia</a:t>
            </a:r>
            <a:endParaRPr sz="1200" dirty="0">
              <a:solidFill>
                <a:srgbClr val="0A0A0A"/>
              </a:solidFill>
              <a:latin typeface="Trebuchet MS"/>
              <a:ea typeface="Trebuchet MS"/>
              <a:cs typeface="Trebuchet MS"/>
              <a:sym typeface="Trebuchet MS"/>
            </a:endParaRPr>
          </a:p>
          <a:p>
            <a:pPr marL="457200" lvl="0" indent="-304800" algn="l" rtl="0">
              <a:lnSpc>
                <a:spcPct val="150000"/>
              </a:lnSpc>
              <a:spcBef>
                <a:spcPts val="0"/>
              </a:spcBef>
              <a:spcAft>
                <a:spcPts val="0"/>
              </a:spcAft>
              <a:buClr>
                <a:srgbClr val="003366"/>
              </a:buClr>
              <a:buSzPts val="1200"/>
              <a:buFont typeface="Trebuchet MS"/>
              <a:buChar char="●"/>
            </a:pPr>
            <a:r>
              <a:rPr lang="en" sz="1200" dirty="0">
                <a:solidFill>
                  <a:srgbClr val="0A0A0A"/>
                </a:solidFill>
                <a:latin typeface="Trebuchet MS"/>
                <a:ea typeface="Trebuchet MS"/>
                <a:cs typeface="Trebuchet MS"/>
                <a:sym typeface="Trebuchet MS"/>
              </a:rPr>
              <a:t>Healthy Housing</a:t>
            </a:r>
            <a:endParaRPr sz="1200" dirty="0">
              <a:solidFill>
                <a:srgbClr val="0A0A0A"/>
              </a:solidFill>
              <a:latin typeface="Trebuchet MS"/>
              <a:ea typeface="Trebuchet MS"/>
              <a:cs typeface="Trebuchet MS"/>
              <a:sym typeface="Trebuchet MS"/>
            </a:endParaRPr>
          </a:p>
          <a:p>
            <a:pPr marL="457200" lvl="0" indent="-304800" algn="l" rtl="0">
              <a:lnSpc>
                <a:spcPct val="150000"/>
              </a:lnSpc>
              <a:spcBef>
                <a:spcPts val="0"/>
              </a:spcBef>
              <a:spcAft>
                <a:spcPts val="0"/>
              </a:spcAft>
              <a:buClr>
                <a:srgbClr val="003366"/>
              </a:buClr>
              <a:buSzPts val="1200"/>
              <a:buFont typeface="Trebuchet MS"/>
              <a:buChar char="●"/>
            </a:pPr>
            <a:r>
              <a:rPr lang="en" sz="1200" dirty="0">
                <a:solidFill>
                  <a:srgbClr val="0A0A0A"/>
                </a:solidFill>
                <a:latin typeface="Trebuchet MS"/>
                <a:ea typeface="Trebuchet MS"/>
                <a:cs typeface="Trebuchet MS"/>
                <a:sym typeface="Trebuchet MS"/>
              </a:rPr>
              <a:t>Broadband Internet Supporting Rural Virginia</a:t>
            </a:r>
            <a:endParaRPr sz="1200" dirty="0">
              <a:solidFill>
                <a:srgbClr val="0A0A0A"/>
              </a:solidFill>
              <a:latin typeface="Trebuchet MS"/>
              <a:ea typeface="Trebuchet MS"/>
              <a:cs typeface="Trebuchet MS"/>
              <a:sym typeface="Trebuchet MS"/>
            </a:endParaRPr>
          </a:p>
          <a:p>
            <a:pPr marL="457200" lvl="0" indent="-304800" algn="l" rtl="0">
              <a:lnSpc>
                <a:spcPct val="150000"/>
              </a:lnSpc>
              <a:spcBef>
                <a:spcPts val="0"/>
              </a:spcBef>
              <a:spcAft>
                <a:spcPts val="0"/>
              </a:spcAft>
              <a:buClr>
                <a:srgbClr val="003366"/>
              </a:buClr>
              <a:buSzPts val="1200"/>
              <a:buFont typeface="Trebuchet MS"/>
              <a:buChar char="●"/>
            </a:pPr>
            <a:r>
              <a:rPr lang="en" sz="1200" dirty="0">
                <a:solidFill>
                  <a:srgbClr val="0A0A0A"/>
                </a:solidFill>
                <a:latin typeface="Trebuchet MS"/>
                <a:ea typeface="Trebuchet MS"/>
                <a:cs typeface="Trebuchet MS"/>
                <a:sym typeface="Trebuchet MS"/>
              </a:rPr>
              <a:t>Transportation</a:t>
            </a:r>
            <a:endParaRPr sz="1200" dirty="0">
              <a:solidFill>
                <a:srgbClr val="0A0A0A"/>
              </a:solidFill>
              <a:latin typeface="Trebuchet MS"/>
              <a:ea typeface="Trebuchet MS"/>
              <a:cs typeface="Trebuchet MS"/>
              <a:sym typeface="Trebuchet MS"/>
            </a:endParaRPr>
          </a:p>
          <a:p>
            <a:pPr marL="457200" lvl="0" indent="-304800" algn="l" rtl="0">
              <a:lnSpc>
                <a:spcPct val="150000"/>
              </a:lnSpc>
              <a:spcBef>
                <a:spcPts val="0"/>
              </a:spcBef>
              <a:spcAft>
                <a:spcPts val="0"/>
              </a:spcAft>
              <a:buClr>
                <a:srgbClr val="003366"/>
              </a:buClr>
              <a:buSzPts val="1200"/>
              <a:buFont typeface="Trebuchet MS"/>
              <a:buChar char="●"/>
            </a:pPr>
            <a:r>
              <a:rPr lang="en" sz="1200" dirty="0">
                <a:solidFill>
                  <a:srgbClr val="0A0A0A"/>
                </a:solidFill>
                <a:latin typeface="Trebuchet MS"/>
                <a:ea typeface="Trebuchet MS"/>
                <a:cs typeface="Trebuchet MS"/>
                <a:sym typeface="Trebuchet MS"/>
              </a:rPr>
              <a:t>Nutrition and Food Security</a:t>
            </a:r>
            <a:endParaRPr sz="1200" dirty="0">
              <a:solidFill>
                <a:srgbClr val="0A0A0A"/>
              </a:solidFill>
              <a:latin typeface="Trebuchet MS"/>
              <a:ea typeface="Trebuchet MS"/>
              <a:cs typeface="Trebuchet MS"/>
              <a:sym typeface="Trebuchet MS"/>
            </a:endParaRPr>
          </a:p>
          <a:p>
            <a:pPr marL="457200" lvl="0" indent="-304800" algn="l" rtl="0">
              <a:lnSpc>
                <a:spcPct val="150000"/>
              </a:lnSpc>
              <a:spcBef>
                <a:spcPts val="0"/>
              </a:spcBef>
              <a:spcAft>
                <a:spcPts val="0"/>
              </a:spcAft>
              <a:buClr>
                <a:srgbClr val="003366"/>
              </a:buClr>
              <a:buSzPts val="1200"/>
              <a:buFont typeface="Trebuchet MS"/>
              <a:buChar char="●"/>
            </a:pPr>
            <a:r>
              <a:rPr lang="en" sz="1200" dirty="0">
                <a:solidFill>
                  <a:srgbClr val="0A0A0A"/>
                </a:solidFill>
                <a:latin typeface="Trebuchet MS"/>
                <a:ea typeface="Trebuchet MS"/>
                <a:cs typeface="Trebuchet MS"/>
                <a:sym typeface="Trebuchet MS"/>
              </a:rPr>
              <a:t>Healthy Moms and Babies</a:t>
            </a:r>
            <a:endParaRPr sz="1200" dirty="0">
              <a:solidFill>
                <a:srgbClr val="0A0A0A"/>
              </a:solidFill>
              <a:latin typeface="Trebuchet MS"/>
              <a:ea typeface="Trebuchet MS"/>
              <a:cs typeface="Trebuchet MS"/>
              <a:sym typeface="Trebuchet MS"/>
            </a:endParaRPr>
          </a:p>
          <a:p>
            <a:pPr marL="457200" lvl="0" indent="-304800" algn="l" rtl="0">
              <a:lnSpc>
                <a:spcPct val="150000"/>
              </a:lnSpc>
              <a:spcBef>
                <a:spcPts val="0"/>
              </a:spcBef>
              <a:spcAft>
                <a:spcPts val="0"/>
              </a:spcAft>
              <a:buClr>
                <a:srgbClr val="003366"/>
              </a:buClr>
              <a:buSzPts val="1200"/>
              <a:buFont typeface="Trebuchet MS"/>
              <a:buChar char="●"/>
            </a:pPr>
            <a:r>
              <a:rPr lang="en" sz="1200" dirty="0">
                <a:solidFill>
                  <a:srgbClr val="0A0A0A"/>
                </a:solidFill>
                <a:latin typeface="Trebuchet MS"/>
                <a:ea typeface="Trebuchet MS"/>
                <a:cs typeface="Trebuchet MS"/>
                <a:sym typeface="Trebuchet MS"/>
              </a:rPr>
              <a:t>Access to Health Care Services</a:t>
            </a:r>
            <a:endParaRPr dirty="0">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2603</Words>
  <Application>Microsoft Macintosh PowerPoint</Application>
  <PresentationFormat>On-screen Show (16:9)</PresentationFormat>
  <Paragraphs>312</Paragraphs>
  <Slides>35</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Calibri</vt:lpstr>
      <vt:lpstr>Arial</vt:lpstr>
      <vt:lpstr>Trebuchet MS</vt:lpstr>
      <vt:lpstr>Arial Narrow</vt:lpstr>
      <vt:lpstr>Default Design</vt:lpstr>
      <vt:lpstr> Introduction of the 2022-2026 Virginia Rural Health Plan  and Data Commons</vt:lpstr>
      <vt:lpstr>Housekeeping </vt:lpstr>
      <vt:lpstr>Audience Takeaways</vt:lpstr>
      <vt:lpstr>Virginia State Office of Rural Health (VA-SORH)</vt:lpstr>
      <vt:lpstr>Virginia State Office of Rural Health</vt:lpstr>
      <vt:lpstr>Virginia Rural Health Plan 2022-2026</vt:lpstr>
      <vt:lpstr>Virginia Rural Health Plan 2022-2026</vt:lpstr>
      <vt:lpstr>Outreach-Community Informed Lens</vt:lpstr>
      <vt:lpstr>Virginia Rural Health Plan 2022-2026</vt:lpstr>
      <vt:lpstr>Virginia Rural Health Plan 2022-2026 </vt:lpstr>
      <vt:lpstr>Defining Rurality</vt:lpstr>
      <vt:lpstr>Topic Spotlight Education: A Backbone in Rural Virginia</vt:lpstr>
      <vt:lpstr>Topic Spotlight Education: A Backbone in Rural Virginia</vt:lpstr>
      <vt:lpstr>Virginia Rural Health Plan Resource Online Toolkit</vt:lpstr>
      <vt:lpstr>Priority Metrics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VA-SORH 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of the 2022-2026 Virginia Rural Health Plan  and Data Commons</dc:title>
  <dc:creator>OConnor, Sarah (VDH)</dc:creator>
  <cp:lastModifiedBy>Schroeder, Aaron (ads7fg)</cp:lastModifiedBy>
  <cp:revision>6</cp:revision>
  <dcterms:modified xsi:type="dcterms:W3CDTF">2022-08-23T17:33:30Z</dcterms:modified>
</cp:coreProperties>
</file>