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6" autoAdjust="0"/>
    <p:restoredTop sz="50000" autoAdjust="0"/>
  </p:normalViewPr>
  <p:slideViewPr>
    <p:cSldViewPr>
      <p:cViewPr>
        <p:scale>
          <a:sx n="30" d="100"/>
          <a:sy n="30" d="100"/>
        </p:scale>
        <p:origin x="544" y="-225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4CEA9A-37A9-48AB-B3C1-DBCDC4B264FB}" type="datetimeFigureOut">
              <a:rPr lang="en-US" smtClean="0"/>
              <a:pPr/>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130321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CEA9A-37A9-48AB-B3C1-DBCDC4B264FB}" type="datetimeFigureOut">
              <a:rPr lang="en-US" smtClean="0"/>
              <a:pPr/>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364201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CEA9A-37A9-48AB-B3C1-DBCDC4B264FB}" type="datetimeFigureOut">
              <a:rPr lang="en-US" smtClean="0"/>
              <a:pPr/>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148873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CEA9A-37A9-48AB-B3C1-DBCDC4B264FB}" type="datetimeFigureOut">
              <a:rPr lang="en-US" smtClean="0"/>
              <a:pPr/>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137103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1" y="13952226"/>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CEA9A-37A9-48AB-B3C1-DBCDC4B264FB}" type="datetimeFigureOut">
              <a:rPr lang="en-US" smtClean="0"/>
              <a:pPr/>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399420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CEA9A-37A9-48AB-B3C1-DBCDC4B264FB}" type="datetimeFigureOut">
              <a:rPr lang="en-US" smtClean="0"/>
              <a:pPr/>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31586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3" y="7368543"/>
            <a:ext cx="19392903"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3" y="10439401"/>
            <a:ext cx="19392903"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4CEA9A-37A9-48AB-B3C1-DBCDC4B264FB}" type="datetimeFigureOut">
              <a:rPr lang="en-US" smtClean="0"/>
              <a:pPr/>
              <a:t>10/16/19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345255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4CEA9A-37A9-48AB-B3C1-DBCDC4B264FB}" type="datetimeFigureOut">
              <a:rPr lang="en-US" smtClean="0"/>
              <a:pPr/>
              <a:t>10/16/19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267765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EA9A-37A9-48AB-B3C1-DBCDC4B264FB}" type="datetimeFigureOut">
              <a:rPr lang="en-US" smtClean="0"/>
              <a:pPr/>
              <a:t>10/16/19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234462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6" y="1310640"/>
            <a:ext cx="14439903"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6" y="6888484"/>
            <a:ext cx="14439903"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E4CEA9A-37A9-48AB-B3C1-DBCDC4B264FB}" type="datetimeFigureOut">
              <a:rPr lang="en-US" smtClean="0"/>
              <a:pPr/>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160494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E4CEA9A-37A9-48AB-B3C1-DBCDC4B264FB}" type="datetimeFigureOut">
              <a:rPr lang="en-US" smtClean="0"/>
              <a:pPr/>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4982F-5447-4FC4-AFCE-5F7174C58C3A}" type="slidenum">
              <a:rPr lang="en-US" smtClean="0"/>
              <a:pPr/>
              <a:t>‹#›</a:t>
            </a:fld>
            <a:endParaRPr lang="en-US"/>
          </a:p>
        </p:txBody>
      </p:sp>
    </p:spTree>
    <p:extLst>
      <p:ext uri="{BB962C8B-B14F-4D97-AF65-F5344CB8AC3E}">
        <p14:creationId xmlns:p14="http://schemas.microsoft.com/office/powerpoint/2010/main" val="202963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4"/>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4CEA9A-37A9-48AB-B3C1-DBCDC4B264FB}" type="datetimeFigureOut">
              <a:rPr lang="en-US" smtClean="0"/>
              <a:pPr/>
              <a:t>10/16/19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C84982F-5447-4FC4-AFCE-5F7174C58C3A}" type="slidenum">
              <a:rPr lang="en-US" smtClean="0"/>
              <a:pPr/>
              <a:t>‹#›</a:t>
            </a:fld>
            <a:endParaRPr lang="en-US"/>
          </a:p>
        </p:txBody>
      </p:sp>
    </p:spTree>
    <p:extLst>
      <p:ext uri="{BB962C8B-B14F-4D97-AF65-F5344CB8AC3E}">
        <p14:creationId xmlns:p14="http://schemas.microsoft.com/office/powerpoint/2010/main" val="230160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43891200" cy="5105400"/>
          </a:xfrm>
          <a:prstGeom prst="rect">
            <a:avLst/>
          </a:prstGeom>
          <a:solidFill>
            <a:srgbClr val="EEEE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064871" y="1004768"/>
            <a:ext cx="39692729" cy="3262432"/>
          </a:xfrm>
          <a:prstGeom prst="rect">
            <a:avLst/>
          </a:prstGeom>
          <a:noFill/>
          <a:ln>
            <a:noFill/>
            <a:prstDash val="dash"/>
          </a:ln>
        </p:spPr>
        <p:txBody>
          <a:bodyPr wrap="square" rtlCol="0">
            <a:spAutoFit/>
          </a:bodyPr>
          <a:lstStyle/>
          <a:p>
            <a:pPr algn="ctr"/>
            <a:r>
              <a:rPr lang="en-US" dirty="0"/>
              <a:t>Advancing </a:t>
            </a:r>
            <a:r>
              <a:rPr lang="en-US" dirty="0" err="1"/>
              <a:t>Hyku</a:t>
            </a:r>
            <a:r>
              <a:rPr lang="en-US" dirty="0"/>
              <a:t>: Open Source Institutional Repository Platform Development </a:t>
            </a:r>
            <a:endParaRPr lang="en-US" b="1" dirty="0"/>
          </a:p>
          <a:p>
            <a:pPr algn="ctr"/>
            <a:r>
              <a:rPr lang="en-US" sz="6000" b="1" dirty="0"/>
              <a:t>Ellen Catz Ramsey, Brian Hole, </a:t>
            </a:r>
            <a:r>
              <a:rPr lang="en-US" sz="6000" b="1" dirty="0" err="1"/>
              <a:t>Torsten</a:t>
            </a:r>
            <a:r>
              <a:rPr lang="en-US" sz="6000" b="1" dirty="0"/>
              <a:t> Reimer</a:t>
            </a:r>
          </a:p>
          <a:p>
            <a:pPr algn="ctr"/>
            <a:r>
              <a:rPr lang="en-US" sz="6000" b="1" dirty="0"/>
              <a:t>University of Virginia Library, Ubiquity Press, British Library</a:t>
            </a:r>
          </a:p>
        </p:txBody>
      </p:sp>
      <p:cxnSp>
        <p:nvCxnSpPr>
          <p:cNvPr id="11" name="Straight Connector 10"/>
          <p:cNvCxnSpPr/>
          <p:nvPr/>
        </p:nvCxnSpPr>
        <p:spPr>
          <a:xfrm>
            <a:off x="0" y="5105400"/>
            <a:ext cx="438912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9260800" y="5105400"/>
            <a:ext cx="0" cy="278130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4528800" y="5105400"/>
            <a:ext cx="0" cy="278130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416800" y="0"/>
            <a:ext cx="7035800" cy="7294305"/>
          </a:xfrm>
          <a:prstGeom prst="rect">
            <a:avLst/>
          </a:prstGeom>
          <a:solidFill>
            <a:schemeClr val="bg1"/>
          </a:solidFill>
          <a:ln w="25400">
            <a:solidFill>
              <a:schemeClr val="tx1"/>
            </a:solidFill>
          </a:ln>
        </p:spPr>
        <p:txBody>
          <a:bodyPr wrap="square" rtlCol="0">
            <a:spAutoFit/>
          </a:bodyPr>
          <a:lstStyle/>
          <a:p>
            <a:r>
              <a:rPr lang="en-US" sz="3600" dirty="0"/>
              <a:t>Preparing your poster for printing:</a:t>
            </a:r>
          </a:p>
          <a:p>
            <a:pPr marL="742950" indent="-742950">
              <a:buFont typeface="+mj-lt"/>
              <a:buAutoNum type="arabicPeriod"/>
            </a:pPr>
            <a:r>
              <a:rPr lang="en-US" sz="3600" dirty="0"/>
              <a:t>Go to File &gt; Save As. Select PDF for the file type.</a:t>
            </a:r>
          </a:p>
          <a:p>
            <a:pPr marL="742950" indent="-742950">
              <a:buFont typeface="+mj-lt"/>
              <a:buAutoNum type="arabicPeriod"/>
            </a:pPr>
            <a:r>
              <a:rPr lang="en-US" sz="3600" dirty="0"/>
              <a:t>Open the PDF in Adobe Photoshop or Acrobat. Verify that the width and height are correct and click OK.</a:t>
            </a:r>
          </a:p>
          <a:p>
            <a:pPr marL="742950" indent="-742950">
              <a:buFont typeface="+mj-lt"/>
              <a:buAutoNum type="arabicPeriod"/>
            </a:pPr>
            <a:r>
              <a:rPr lang="en-US" sz="3600" dirty="0"/>
              <a:t>Check for errors and check the image quality (zoom with View &gt; Zoom In).</a:t>
            </a:r>
          </a:p>
          <a:p>
            <a:r>
              <a:rPr lang="en-US" sz="3600" cap="all" dirty="0"/>
              <a:t>Do not save as a JPEG or TIFF from PowerPoint, as the image quality will be poor.</a:t>
            </a:r>
          </a:p>
        </p:txBody>
      </p:sp>
      <p:pic>
        <p:nvPicPr>
          <p:cNvPr id="3" name="Picture 2">
            <a:extLst>
              <a:ext uri="{FF2B5EF4-FFF2-40B4-BE49-F238E27FC236}">
                <a16:creationId xmlns:a16="http://schemas.microsoft.com/office/drawing/2014/main" id="{88FFAAEE-D346-0544-985A-C512C7E78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6550" y="29384486"/>
            <a:ext cx="7556500" cy="1981200"/>
          </a:xfrm>
          <a:prstGeom prst="rect">
            <a:avLst/>
          </a:prstGeom>
        </p:spPr>
      </p:pic>
      <p:pic>
        <p:nvPicPr>
          <p:cNvPr id="5" name="Picture 4">
            <a:extLst>
              <a:ext uri="{FF2B5EF4-FFF2-40B4-BE49-F238E27FC236}">
                <a16:creationId xmlns:a16="http://schemas.microsoft.com/office/drawing/2014/main" id="{51B47D33-1AC3-504C-AA91-8733EC09F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300" y="27127200"/>
            <a:ext cx="3810000" cy="3746500"/>
          </a:xfrm>
          <a:prstGeom prst="rect">
            <a:avLst/>
          </a:prstGeom>
        </p:spPr>
      </p:pic>
      <p:sp>
        <p:nvSpPr>
          <p:cNvPr id="10" name="TextBox 9">
            <a:extLst>
              <a:ext uri="{FF2B5EF4-FFF2-40B4-BE49-F238E27FC236}">
                <a16:creationId xmlns:a16="http://schemas.microsoft.com/office/drawing/2014/main" id="{6B9FBE22-E755-3941-8478-2989A0629046}"/>
              </a:ext>
            </a:extLst>
          </p:cNvPr>
          <p:cNvSpPr txBox="1"/>
          <p:nvPr/>
        </p:nvSpPr>
        <p:spPr>
          <a:xfrm>
            <a:off x="2064871" y="7239527"/>
            <a:ext cx="10812929" cy="3600986"/>
          </a:xfrm>
          <a:prstGeom prst="rect">
            <a:avLst/>
          </a:prstGeom>
          <a:noFill/>
        </p:spPr>
        <p:txBody>
          <a:bodyPr wrap="square" rtlCol="0">
            <a:spAutoFit/>
          </a:bodyPr>
          <a:lstStyle/>
          <a:p>
            <a:pPr algn="just"/>
            <a:r>
              <a:rPr lang="en-US" sz="4800" b="1" dirty="0" err="1">
                <a:latin typeface="+mj-lt"/>
              </a:rPr>
              <a:t>Hyku</a:t>
            </a:r>
            <a:r>
              <a:rPr lang="en-US" sz="4800" b="1" dirty="0">
                <a:latin typeface="+mj-lt"/>
              </a:rPr>
              <a:t> Open Source Institutional Repository Development Partnership awarded Arcadia grant to improve open scholarship infrastructure</a:t>
            </a:r>
            <a:r>
              <a:rPr lang="en-US" sz="4800" dirty="0">
                <a:latin typeface="+mj-lt"/>
              </a:rPr>
              <a:t> </a:t>
            </a:r>
          </a:p>
          <a:p>
            <a:endParaRPr lang="en-US" sz="3600" dirty="0"/>
          </a:p>
        </p:txBody>
      </p:sp>
      <p:sp>
        <p:nvSpPr>
          <p:cNvPr id="18" name="TextBox 17">
            <a:extLst>
              <a:ext uri="{FF2B5EF4-FFF2-40B4-BE49-F238E27FC236}">
                <a16:creationId xmlns:a16="http://schemas.microsoft.com/office/drawing/2014/main" id="{AA25E708-C4D0-CE4F-9F57-7DDC309B859E}"/>
              </a:ext>
            </a:extLst>
          </p:cNvPr>
          <p:cNvSpPr txBox="1"/>
          <p:nvPr/>
        </p:nvSpPr>
        <p:spPr>
          <a:xfrm>
            <a:off x="2064871" y="11332092"/>
            <a:ext cx="10812929" cy="13388280"/>
          </a:xfrm>
          <a:prstGeom prst="rect">
            <a:avLst/>
          </a:prstGeom>
          <a:noFill/>
        </p:spPr>
        <p:txBody>
          <a:bodyPr wrap="square" rtlCol="0">
            <a:spAutoFit/>
          </a:bodyPr>
          <a:lstStyle/>
          <a:p>
            <a:pPr algn="just"/>
            <a:r>
              <a:rPr lang="en-US" sz="4400" dirty="0"/>
              <a:t>The University of Virginia is pleased to announce a two-year award in the amount of $1,000,000 from Arcadia—a charitable fund of philanthropists </a:t>
            </a:r>
            <a:r>
              <a:rPr lang="en-US" sz="4400" dirty="0" err="1"/>
              <a:t>Lisbet</a:t>
            </a:r>
            <a:r>
              <a:rPr lang="en-US" sz="4400" dirty="0"/>
              <a:t> </a:t>
            </a:r>
            <a:r>
              <a:rPr lang="en-US" sz="4400" dirty="0" err="1"/>
              <a:t>Rausing</a:t>
            </a:r>
            <a:r>
              <a:rPr lang="en-US" sz="4400" dirty="0"/>
              <a:t> and Peter Baldwin—in support of the “Advancing </a:t>
            </a:r>
            <a:r>
              <a:rPr lang="en-US" sz="4400" dirty="0" err="1"/>
              <a:t>Hyku</a:t>
            </a:r>
            <a:r>
              <a:rPr lang="en-US" sz="4400" dirty="0"/>
              <a:t>: Open Source Institutional Repository Platform Development” project.</a:t>
            </a:r>
          </a:p>
          <a:p>
            <a:pPr algn="just"/>
            <a:endParaRPr lang="en-US" sz="4400" dirty="0"/>
          </a:p>
          <a:p>
            <a:pPr algn="just"/>
            <a:r>
              <a:rPr lang="en-US" sz="4400" dirty="0"/>
              <a:t>Through this project, the University of Virginia and its partner institutions—Ubiquity Press and the British Library—will support the growth of open access through institutional repositories. Working with the global open infrastructure community, the partners will introduce significant structural improvements and new features to the </a:t>
            </a:r>
            <a:r>
              <a:rPr lang="en-US" sz="4400" dirty="0" err="1"/>
              <a:t>Samvera</a:t>
            </a:r>
            <a:r>
              <a:rPr lang="en-US" sz="4400" dirty="0"/>
              <a:t> Community’s </a:t>
            </a:r>
            <a:r>
              <a:rPr lang="en-US" sz="4400" dirty="0" err="1"/>
              <a:t>Hyku</a:t>
            </a:r>
            <a:r>
              <a:rPr lang="en-US" sz="4400" dirty="0"/>
              <a:t> Institutional Repository platform.</a:t>
            </a:r>
          </a:p>
          <a:p>
            <a:pPr algn="just"/>
            <a:endParaRPr lang="en-US" sz="4400" dirty="0"/>
          </a:p>
          <a:p>
            <a:endParaRPr lang="en-US" sz="3600" dirty="0"/>
          </a:p>
          <a:p>
            <a:endParaRPr lang="en-US" sz="3600" dirty="0"/>
          </a:p>
        </p:txBody>
      </p:sp>
      <p:sp>
        <p:nvSpPr>
          <p:cNvPr id="20" name="TextBox 19">
            <a:extLst>
              <a:ext uri="{FF2B5EF4-FFF2-40B4-BE49-F238E27FC236}">
                <a16:creationId xmlns:a16="http://schemas.microsoft.com/office/drawing/2014/main" id="{A55A580B-A3F2-C942-9982-298D11602118}"/>
              </a:ext>
            </a:extLst>
          </p:cNvPr>
          <p:cNvSpPr txBox="1"/>
          <p:nvPr/>
        </p:nvSpPr>
        <p:spPr>
          <a:xfrm>
            <a:off x="16436041" y="10702133"/>
            <a:ext cx="10812929" cy="15665827"/>
          </a:xfrm>
          <a:prstGeom prst="rect">
            <a:avLst/>
          </a:prstGeom>
          <a:noFill/>
        </p:spPr>
        <p:txBody>
          <a:bodyPr wrap="square" rtlCol="0">
            <a:spAutoFit/>
          </a:bodyPr>
          <a:lstStyle/>
          <a:p>
            <a:pPr algn="just"/>
            <a:endParaRPr lang="en-US" sz="4400" dirty="0"/>
          </a:p>
          <a:p>
            <a:pPr marL="742950" indent="-742950" algn="just">
              <a:buFont typeface="+mj-lt"/>
              <a:buAutoNum type="arabicPeriod"/>
            </a:pPr>
            <a:r>
              <a:rPr lang="en-US" sz="4400" dirty="0"/>
              <a:t>integrating open-resource discovery tools (e.g. </a:t>
            </a:r>
            <a:r>
              <a:rPr lang="en-US" sz="4400" dirty="0" err="1"/>
              <a:t>Unpaywall</a:t>
            </a:r>
            <a:r>
              <a:rPr lang="en-US" sz="4400" dirty="0"/>
              <a:t>, Open Access Button) to automatically scale repository contents.</a:t>
            </a:r>
          </a:p>
          <a:p>
            <a:pPr marL="742950" indent="-742950" algn="just">
              <a:buFont typeface="+mj-lt"/>
              <a:buAutoNum type="arabicPeriod"/>
            </a:pPr>
            <a:endParaRPr lang="en-US" sz="4400" dirty="0"/>
          </a:p>
          <a:p>
            <a:pPr marL="742950" indent="-742950" algn="just">
              <a:buFont typeface="+mj-lt"/>
              <a:buAutoNum type="arabicPeriod"/>
            </a:pPr>
            <a:r>
              <a:rPr lang="en-US" sz="4400" dirty="0"/>
              <a:t>adding metrics to indicate usage of contents (e.g. citations, social media). </a:t>
            </a:r>
          </a:p>
          <a:p>
            <a:pPr marL="742950" indent="-742950" algn="just">
              <a:buFont typeface="+mj-lt"/>
              <a:buAutoNum type="arabicPeriod"/>
            </a:pPr>
            <a:endParaRPr lang="en-US" sz="4400" dirty="0"/>
          </a:p>
          <a:p>
            <a:pPr marL="742950" indent="-742950" algn="just">
              <a:buFont typeface="+mj-lt"/>
              <a:buAutoNum type="arabicPeriod"/>
            </a:pPr>
            <a:r>
              <a:rPr lang="en-US" sz="4400" dirty="0"/>
              <a:t>connecting and syncing with author identification and profile services (e.g. ORCID).</a:t>
            </a:r>
          </a:p>
          <a:p>
            <a:pPr marL="742950" indent="-742950" algn="just">
              <a:buFont typeface="+mj-lt"/>
              <a:buAutoNum type="arabicPeriod"/>
            </a:pPr>
            <a:endParaRPr lang="en-US" sz="4400" dirty="0"/>
          </a:p>
          <a:p>
            <a:pPr marL="742950" indent="-742950" algn="just">
              <a:buFont typeface="+mj-lt"/>
              <a:buAutoNum type="arabicPeriod"/>
            </a:pPr>
            <a:r>
              <a:rPr lang="en-US" sz="4400" dirty="0"/>
              <a:t>encouraging interaction with contents through in-browser display, visualization and annotation. </a:t>
            </a:r>
          </a:p>
          <a:p>
            <a:pPr marL="742950" indent="-742950" algn="just">
              <a:buFont typeface="+mj-lt"/>
              <a:buAutoNum type="arabicPeriod"/>
            </a:pPr>
            <a:endParaRPr lang="en-US" sz="4400" dirty="0"/>
          </a:p>
          <a:p>
            <a:pPr marL="742950" indent="-742950" algn="just">
              <a:buFont typeface="+mj-lt"/>
              <a:buAutoNum type="arabicPeriod"/>
            </a:pPr>
            <a:r>
              <a:rPr lang="en-US" sz="4400" dirty="0"/>
              <a:t>establishing pathways to long-term preservation services.</a:t>
            </a:r>
          </a:p>
          <a:p>
            <a:pPr marL="742950" indent="-742950" algn="just">
              <a:buFont typeface="+mj-lt"/>
              <a:buAutoNum type="arabicPeriod"/>
            </a:pPr>
            <a:endParaRPr lang="en-US" sz="4400" dirty="0"/>
          </a:p>
          <a:p>
            <a:pPr marL="742950" indent="-742950" algn="just">
              <a:buFont typeface="+mj-lt"/>
              <a:buAutoNum type="arabicPeriod"/>
            </a:pPr>
            <a:r>
              <a:rPr lang="en-US" sz="4400" dirty="0"/>
              <a:t>assessing requirements and jointly creating detailed, component-specific development plans, resulting in the collaborative development of new capabilities.</a:t>
            </a:r>
          </a:p>
        </p:txBody>
      </p:sp>
      <p:sp>
        <p:nvSpPr>
          <p:cNvPr id="21" name="TextBox 20">
            <a:extLst>
              <a:ext uri="{FF2B5EF4-FFF2-40B4-BE49-F238E27FC236}">
                <a16:creationId xmlns:a16="http://schemas.microsoft.com/office/drawing/2014/main" id="{EFA8E346-94CC-C24A-9C87-AFA49E6D2B69}"/>
              </a:ext>
            </a:extLst>
          </p:cNvPr>
          <p:cNvSpPr txBox="1"/>
          <p:nvPr/>
        </p:nvSpPr>
        <p:spPr>
          <a:xfrm>
            <a:off x="31198671" y="7294305"/>
            <a:ext cx="10812929" cy="3046988"/>
          </a:xfrm>
          <a:prstGeom prst="rect">
            <a:avLst/>
          </a:prstGeom>
          <a:noFill/>
        </p:spPr>
        <p:txBody>
          <a:bodyPr wrap="square" rtlCol="0">
            <a:spAutoFit/>
          </a:bodyPr>
          <a:lstStyle/>
          <a:p>
            <a:pPr algn="just"/>
            <a:r>
              <a:rPr lang="en-US" sz="4800" b="1" dirty="0">
                <a:latin typeface="+mj-lt"/>
              </a:rPr>
              <a:t>All code will be released open source, to be merged with the </a:t>
            </a:r>
            <a:r>
              <a:rPr lang="en-US" sz="4800" b="1" dirty="0" err="1">
                <a:latin typeface="+mj-lt"/>
              </a:rPr>
              <a:t>Hyku</a:t>
            </a:r>
            <a:r>
              <a:rPr lang="en-US" sz="4800" b="1" dirty="0">
                <a:latin typeface="+mj-lt"/>
              </a:rPr>
              <a:t> core codebase in accord with the </a:t>
            </a:r>
            <a:r>
              <a:rPr lang="en-US" sz="4800" b="1" dirty="0" err="1">
                <a:latin typeface="+mj-lt"/>
              </a:rPr>
              <a:t>Samvera</a:t>
            </a:r>
            <a:r>
              <a:rPr lang="en-US" sz="4800" b="1" dirty="0">
                <a:latin typeface="+mj-lt"/>
              </a:rPr>
              <a:t> Community’s practices.</a:t>
            </a:r>
          </a:p>
        </p:txBody>
      </p:sp>
      <p:sp>
        <p:nvSpPr>
          <p:cNvPr id="23" name="TextBox 22">
            <a:extLst>
              <a:ext uri="{FF2B5EF4-FFF2-40B4-BE49-F238E27FC236}">
                <a16:creationId xmlns:a16="http://schemas.microsoft.com/office/drawing/2014/main" id="{713F0988-2B73-0246-AA6E-EA75B7D6AC51}"/>
              </a:ext>
            </a:extLst>
          </p:cNvPr>
          <p:cNvSpPr txBox="1"/>
          <p:nvPr/>
        </p:nvSpPr>
        <p:spPr>
          <a:xfrm>
            <a:off x="16436041" y="7294305"/>
            <a:ext cx="10812929" cy="3046988"/>
          </a:xfrm>
          <a:prstGeom prst="rect">
            <a:avLst/>
          </a:prstGeom>
          <a:noFill/>
        </p:spPr>
        <p:txBody>
          <a:bodyPr wrap="square" rtlCol="0">
            <a:spAutoFit/>
          </a:bodyPr>
          <a:lstStyle/>
          <a:p>
            <a:pPr algn="just"/>
            <a:r>
              <a:rPr lang="en-US" sz="4800" b="1" dirty="0">
                <a:latin typeface="+mj-lt"/>
              </a:rPr>
              <a:t>Beginning October 2019, the project will make the open source community institutional repository product </a:t>
            </a:r>
            <a:r>
              <a:rPr lang="en-US" sz="4800" b="1" dirty="0" err="1">
                <a:latin typeface="+mj-lt"/>
              </a:rPr>
              <a:t>Hyku</a:t>
            </a:r>
            <a:r>
              <a:rPr lang="en-US" sz="4800" b="1" dirty="0">
                <a:latin typeface="+mj-lt"/>
              </a:rPr>
              <a:t> a more attractive dissemination option by:</a:t>
            </a:r>
          </a:p>
        </p:txBody>
      </p:sp>
      <p:sp>
        <p:nvSpPr>
          <p:cNvPr id="26" name="TextBox 25">
            <a:extLst>
              <a:ext uri="{FF2B5EF4-FFF2-40B4-BE49-F238E27FC236}">
                <a16:creationId xmlns:a16="http://schemas.microsoft.com/office/drawing/2014/main" id="{23B8893D-0E8D-5C47-8A50-D489C2F7D1EF}"/>
              </a:ext>
            </a:extLst>
          </p:cNvPr>
          <p:cNvSpPr txBox="1"/>
          <p:nvPr/>
        </p:nvSpPr>
        <p:spPr>
          <a:xfrm>
            <a:off x="31198671" y="14266487"/>
            <a:ext cx="10812929" cy="3816429"/>
          </a:xfrm>
          <a:prstGeom prst="rect">
            <a:avLst/>
          </a:prstGeom>
          <a:solidFill>
            <a:schemeClr val="tx2"/>
          </a:solidFill>
        </p:spPr>
        <p:txBody>
          <a:bodyPr wrap="square" lIns="457200" tIns="182880" rIns="457200" bIns="182880" rtlCol="0">
            <a:spAutoFit/>
          </a:bodyPr>
          <a:lstStyle/>
          <a:p>
            <a:pPr algn="just"/>
            <a:r>
              <a:rPr lang="en-US" sz="2800" dirty="0">
                <a:solidFill>
                  <a:schemeClr val="accent6"/>
                </a:solidFill>
              </a:rPr>
              <a:t>“We’re excited that Arcadia is supporting this significant upgrade of the </a:t>
            </a:r>
            <a:r>
              <a:rPr lang="en-US" sz="2800" dirty="0" err="1">
                <a:solidFill>
                  <a:schemeClr val="accent6"/>
                </a:solidFill>
              </a:rPr>
              <a:t>Hyku</a:t>
            </a:r>
            <a:r>
              <a:rPr lang="en-US" sz="2800" dirty="0">
                <a:solidFill>
                  <a:schemeClr val="accent6"/>
                </a:solidFill>
              </a:rPr>
              <a:t> platform, the next generation of open source institutional repository software used by libraries and memory institutions worldwide, including UVA. Advancing </a:t>
            </a:r>
            <a:r>
              <a:rPr lang="en-US" sz="2800" dirty="0" err="1">
                <a:solidFill>
                  <a:schemeClr val="accent6"/>
                </a:solidFill>
              </a:rPr>
              <a:t>Hyku</a:t>
            </a:r>
            <a:r>
              <a:rPr lang="en-US" sz="2800" dirty="0">
                <a:solidFill>
                  <a:schemeClr val="accent6"/>
                </a:solidFill>
              </a:rPr>
              <a:t> will make it much easier for authors to make their work openly available through their institutional repository and safeguard the long-term preservation of their work.” - John Unsworth, Dean and University Librarian, University of Virginia. </a:t>
            </a:r>
          </a:p>
        </p:txBody>
      </p:sp>
      <p:sp>
        <p:nvSpPr>
          <p:cNvPr id="28" name="TextBox 27">
            <a:extLst>
              <a:ext uri="{FF2B5EF4-FFF2-40B4-BE49-F238E27FC236}">
                <a16:creationId xmlns:a16="http://schemas.microsoft.com/office/drawing/2014/main" id="{5EC10E5A-A55C-2D4D-80E2-3D25F82ACC12}"/>
              </a:ext>
            </a:extLst>
          </p:cNvPr>
          <p:cNvSpPr txBox="1"/>
          <p:nvPr/>
        </p:nvSpPr>
        <p:spPr>
          <a:xfrm>
            <a:off x="31193440" y="11332092"/>
            <a:ext cx="10812929" cy="2123658"/>
          </a:xfrm>
          <a:prstGeom prst="rect">
            <a:avLst/>
          </a:prstGeom>
          <a:noFill/>
        </p:spPr>
        <p:txBody>
          <a:bodyPr wrap="square" rtlCol="0">
            <a:spAutoFit/>
          </a:bodyPr>
          <a:lstStyle/>
          <a:p>
            <a:pPr algn="just"/>
            <a:r>
              <a:rPr lang="en-US" sz="4400" dirty="0"/>
              <a:t>The University of Virginia Library and the British Library are working alongside fellow </a:t>
            </a:r>
            <a:r>
              <a:rPr lang="en-US" sz="4400" dirty="0" err="1"/>
              <a:t>Samvera</a:t>
            </a:r>
            <a:r>
              <a:rPr lang="en-US" sz="4400" dirty="0"/>
              <a:t> community member Ubiquity Press. </a:t>
            </a:r>
          </a:p>
        </p:txBody>
      </p:sp>
      <p:sp>
        <p:nvSpPr>
          <p:cNvPr id="30" name="TextBox 29">
            <a:extLst>
              <a:ext uri="{FF2B5EF4-FFF2-40B4-BE49-F238E27FC236}">
                <a16:creationId xmlns:a16="http://schemas.microsoft.com/office/drawing/2014/main" id="{066CF535-0200-B645-B55A-00F37B648CDB}"/>
              </a:ext>
            </a:extLst>
          </p:cNvPr>
          <p:cNvSpPr txBox="1"/>
          <p:nvPr/>
        </p:nvSpPr>
        <p:spPr>
          <a:xfrm>
            <a:off x="31118735" y="22747397"/>
            <a:ext cx="10812929" cy="3385542"/>
          </a:xfrm>
          <a:prstGeom prst="rect">
            <a:avLst/>
          </a:prstGeom>
          <a:solidFill>
            <a:schemeClr val="accent6"/>
          </a:solidFill>
        </p:spPr>
        <p:txBody>
          <a:bodyPr wrap="square" lIns="457200" tIns="182880" rIns="457200" bIns="182880" rtlCol="0">
            <a:spAutoFit/>
          </a:bodyPr>
          <a:lstStyle/>
          <a:p>
            <a:pPr algn="just"/>
            <a:r>
              <a:rPr lang="en-US" sz="2800" dirty="0">
                <a:solidFill>
                  <a:srgbClr val="0070C0"/>
                </a:solidFill>
              </a:rPr>
              <a:t>“For many years now, institutional repositories have struggled both for adoption by researchers, and to deliver on the promise of green open access for the academic community, funders and the broader public. We believe that we can use our experience as publishers in this project and help </a:t>
            </a:r>
            <a:r>
              <a:rPr lang="en-US" sz="2800" dirty="0" err="1">
                <a:solidFill>
                  <a:srgbClr val="0070C0"/>
                </a:solidFill>
              </a:rPr>
              <a:t>Hyku</a:t>
            </a:r>
            <a:r>
              <a:rPr lang="en-US" sz="2800" dirty="0">
                <a:solidFill>
                  <a:srgbClr val="0070C0"/>
                </a:solidFill>
              </a:rPr>
              <a:t> repositories achieve the tipping point and become places valued by scholars for more broadly disseminating their work.” - Brian Hole, CEO, Ubiquity Press</a:t>
            </a:r>
          </a:p>
        </p:txBody>
      </p:sp>
      <p:sp>
        <p:nvSpPr>
          <p:cNvPr id="31" name="TextBox 30">
            <a:extLst>
              <a:ext uri="{FF2B5EF4-FFF2-40B4-BE49-F238E27FC236}">
                <a16:creationId xmlns:a16="http://schemas.microsoft.com/office/drawing/2014/main" id="{371F5694-5E13-2A46-903E-94251AADCD34}"/>
              </a:ext>
            </a:extLst>
          </p:cNvPr>
          <p:cNvSpPr txBox="1"/>
          <p:nvPr/>
        </p:nvSpPr>
        <p:spPr>
          <a:xfrm>
            <a:off x="31168040" y="18937829"/>
            <a:ext cx="10812929" cy="2954655"/>
          </a:xfrm>
          <a:prstGeom prst="rect">
            <a:avLst/>
          </a:prstGeom>
          <a:solidFill>
            <a:srgbClr val="C00000"/>
          </a:solidFill>
        </p:spPr>
        <p:txBody>
          <a:bodyPr wrap="square" lIns="457200" tIns="182880" rIns="457200" bIns="182880" rtlCol="0">
            <a:spAutoFit/>
          </a:bodyPr>
          <a:lstStyle/>
          <a:p>
            <a:pPr algn="just"/>
            <a:r>
              <a:rPr lang="en-US" sz="2800" dirty="0">
                <a:solidFill>
                  <a:schemeClr val="bg1"/>
                </a:solidFill>
              </a:rPr>
              <a:t>“Knowledge has always been shared and preserved through community infrastructures such as libraries. This makes it important for libraries to be actively involved in digital infrastructures like repositories, to contribute to a sustainable open knowledge environment.” - </a:t>
            </a:r>
            <a:r>
              <a:rPr lang="en-US" sz="2800" dirty="0" err="1">
                <a:solidFill>
                  <a:schemeClr val="bg1"/>
                </a:solidFill>
              </a:rPr>
              <a:t>Torsten</a:t>
            </a:r>
            <a:r>
              <a:rPr lang="en-US" sz="2800" dirty="0">
                <a:solidFill>
                  <a:schemeClr val="bg1"/>
                </a:solidFill>
              </a:rPr>
              <a:t> Reimer, Head of Research Services, </a:t>
            </a:r>
            <a:br>
              <a:rPr lang="en-US" sz="2800" dirty="0">
                <a:solidFill>
                  <a:schemeClr val="bg1"/>
                </a:solidFill>
              </a:rPr>
            </a:br>
            <a:r>
              <a:rPr lang="en-US" sz="2800" dirty="0">
                <a:solidFill>
                  <a:schemeClr val="bg1"/>
                </a:solidFill>
              </a:rPr>
              <a:t>British Library</a:t>
            </a:r>
          </a:p>
        </p:txBody>
      </p:sp>
      <p:pic>
        <p:nvPicPr>
          <p:cNvPr id="4" name="Picture 3">
            <a:extLst>
              <a:ext uri="{FF2B5EF4-FFF2-40B4-BE49-F238E27FC236}">
                <a16:creationId xmlns:a16="http://schemas.microsoft.com/office/drawing/2014/main" id="{0C2AC0F9-EECA-1644-86A9-66225FBBD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0" y="26987852"/>
            <a:ext cx="1308100" cy="2540000"/>
          </a:xfrm>
          <a:prstGeom prst="rect">
            <a:avLst/>
          </a:prstGeom>
        </p:spPr>
      </p:pic>
      <p:pic>
        <p:nvPicPr>
          <p:cNvPr id="6" name="Picture 5">
            <a:extLst>
              <a:ext uri="{FF2B5EF4-FFF2-40B4-BE49-F238E27FC236}">
                <a16:creationId xmlns:a16="http://schemas.microsoft.com/office/drawing/2014/main" id="{1683B8FB-5D1C-064A-A19F-BED36F519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6200" y="30289815"/>
            <a:ext cx="3898899" cy="981840"/>
          </a:xfrm>
          <a:prstGeom prst="rect">
            <a:avLst/>
          </a:prstGeom>
        </p:spPr>
      </p:pic>
    </p:spTree>
    <p:extLst>
      <p:ext uri="{BB962C8B-B14F-4D97-AF65-F5344CB8AC3E}">
        <p14:creationId xmlns:p14="http://schemas.microsoft.com/office/powerpoint/2010/main" val="995827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98492E96F6ACC44BBBEB5EFA434EED1" ma:contentTypeVersion="1" ma:contentTypeDescription="Create a new document." ma:contentTypeScope="" ma:versionID="cf296b60bf990032323d1c6d41ae543b">
  <xsd:schema xmlns:xsd="http://www.w3.org/2001/XMLSchema" xmlns:xs="http://www.w3.org/2001/XMLSchema" xmlns:p="http://schemas.microsoft.com/office/2006/metadata/properties" xmlns:ns2="db534a5e-1222-4db9-a6da-47c142019016" targetNamespace="http://schemas.microsoft.com/office/2006/metadata/properties" ma:root="true" ma:fieldsID="491b76b6be48514c30ba3200299e7b7f" ns2:_="">
    <xsd:import namespace="db534a5e-1222-4db9-a6da-47c14201901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4a5e-1222-4db9-a6da-47c1420190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b534a5e-1222-4db9-a6da-47c142019016">RUP43XDAYXKA-2-4395</_dlc_DocId>
    <_dlc_DocIdUrl xmlns="db534a5e-1222-4db9-a6da-47c142019016">
      <Url>https://staffnet.library.utah.edu/personal/u0031319/_layouts/DocIdRedir.aspx?ID=RUP43XDAYXKA-2-4395</Url>
      <Description>RUP43XDAYXKA-2-4395</Description>
    </_dlc_DocIdUrl>
  </documentManagement>
</p:properties>
</file>

<file path=customXml/itemProps1.xml><?xml version="1.0" encoding="utf-8"?>
<ds:datastoreItem xmlns:ds="http://schemas.openxmlformats.org/officeDocument/2006/customXml" ds:itemID="{507C3C16-BC59-4883-ABE4-0911E3FE1B90}">
  <ds:schemaRefs>
    <ds:schemaRef ds:uri="http://schemas.microsoft.com/sharepoint/v3/contenttype/forms"/>
  </ds:schemaRefs>
</ds:datastoreItem>
</file>

<file path=customXml/itemProps2.xml><?xml version="1.0" encoding="utf-8"?>
<ds:datastoreItem xmlns:ds="http://schemas.openxmlformats.org/officeDocument/2006/customXml" ds:itemID="{CA62BF48-A576-4D85-A587-1744F931CE21}">
  <ds:schemaRefs>
    <ds:schemaRef ds:uri="http://schemas.microsoft.com/sharepoint/events"/>
  </ds:schemaRefs>
</ds:datastoreItem>
</file>

<file path=customXml/itemProps3.xml><?xml version="1.0" encoding="utf-8"?>
<ds:datastoreItem xmlns:ds="http://schemas.openxmlformats.org/officeDocument/2006/customXml" ds:itemID="{081FD53D-2ABA-4B69-925F-BDB723FA0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4a5e-1222-4db9-a6da-47c1420190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8DB492-5879-4998-90FC-E865BEF428C1}">
  <ds:schemaRefs>
    <ds:schemaRef ds:uri="http://schemas.microsoft.com/office/2006/metadata/properties"/>
    <ds:schemaRef ds:uri="http://schemas.microsoft.com/office/infopath/2007/PartnerControls"/>
    <ds:schemaRef ds:uri="db534a5e-1222-4db9-a6da-47c142019016"/>
  </ds:schemaRefs>
</ds:datastoreItem>
</file>

<file path=docProps/app.xml><?xml version="1.0" encoding="utf-8"?>
<Properties xmlns="http://schemas.openxmlformats.org/officeDocument/2006/extended-properties" xmlns:vt="http://schemas.openxmlformats.org/officeDocument/2006/docPropsVTypes">
  <TotalTime>1017</TotalTime>
  <Words>588</Words>
  <Application>Microsoft Macintosh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Daureen Nesdill</dc:creator>
  <cp:lastModifiedBy>Ramsey, Ellen C (ecr2c)</cp:lastModifiedBy>
  <cp:revision>72</cp:revision>
  <cp:lastPrinted>2019-10-16T17:00:33Z</cp:lastPrinted>
  <dcterms:created xsi:type="dcterms:W3CDTF">2012-09-24T21:07:13Z</dcterms:created>
  <dcterms:modified xsi:type="dcterms:W3CDTF">2019-10-16T17:32:50Z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a5f5662c-f3dc-4072-b087-e23b30a21571</vt:lpwstr>
  </property>
  <property fmtid="{D5CDD505-2E9C-101B-9397-08002B2CF9AE}" pid="3" name="ContentTypeId">
    <vt:lpwstr>0x010100198492E96F6ACC44BBBEB5EFA434EED1</vt:lpwstr>
  </property>
</Properties>
</file>