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roxima Nova"/>
      <p:regular r:id="rId31"/>
      <p:bold r:id="rId32"/>
      <p:italic r:id="rId33"/>
      <p:boldItalic r:id="rId34"/>
    </p:embeddedFont>
    <p:embeddedFont>
      <p:font typeface="Roboto"/>
      <p:regular r:id="rId35"/>
      <p:bold r:id="rId36"/>
      <p:italic r:id="rId37"/>
      <p:boldItalic r:id="rId38"/>
    </p:embeddedFont>
    <p:embeddedFont>
      <p:font typeface="Montserrat"/>
      <p:regular r:id="rId39"/>
      <p:bold r:id="rId40"/>
      <p:italic r:id="rId41"/>
      <p:boldItalic r:id="rId42"/>
    </p:embeddedFont>
    <p:embeddedFont>
      <p:font typeface="Merriweather"/>
      <p:regular r:id="rId43"/>
      <p:bold r:id="rId44"/>
      <p:italic r:id="rId45"/>
      <p:boldItalic r:id="rId46"/>
    </p:embeddedFont>
    <p:embeddedFont>
      <p:font typeface="Alfa Slab One"/>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20" Type="http://schemas.openxmlformats.org/officeDocument/2006/relationships/slide" Target="slides/slide15.xml"/><Relationship Id="rId42" Type="http://schemas.openxmlformats.org/officeDocument/2006/relationships/font" Target="fonts/Montserrat-boldItalic.fntdata"/><Relationship Id="rId41" Type="http://schemas.openxmlformats.org/officeDocument/2006/relationships/font" Target="fonts/Montserrat-italic.fntdata"/><Relationship Id="rId22" Type="http://schemas.openxmlformats.org/officeDocument/2006/relationships/slide" Target="slides/slide17.xml"/><Relationship Id="rId44" Type="http://schemas.openxmlformats.org/officeDocument/2006/relationships/font" Target="fonts/Merriweather-bold.fntdata"/><Relationship Id="rId21" Type="http://schemas.openxmlformats.org/officeDocument/2006/relationships/slide" Target="slides/slide16.xml"/><Relationship Id="rId43" Type="http://schemas.openxmlformats.org/officeDocument/2006/relationships/font" Target="fonts/Merriweather-regular.fntdata"/><Relationship Id="rId24" Type="http://schemas.openxmlformats.org/officeDocument/2006/relationships/slide" Target="slides/slide19.xml"/><Relationship Id="rId46" Type="http://schemas.openxmlformats.org/officeDocument/2006/relationships/font" Target="fonts/Merriweather-boldItalic.fntdata"/><Relationship Id="rId23" Type="http://schemas.openxmlformats.org/officeDocument/2006/relationships/slide" Target="slides/slide18.xml"/><Relationship Id="rId45"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AlfaSlabOne-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italic.fntdata"/><Relationship Id="rId10" Type="http://schemas.openxmlformats.org/officeDocument/2006/relationships/slide" Target="slides/slide5.xml"/><Relationship Id="rId32" Type="http://schemas.openxmlformats.org/officeDocument/2006/relationships/font" Target="fonts/ProximaNova-bold.fntdata"/><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font" Target="fonts/ProximaNova-boldItalic.fntdata"/><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schemas.openxmlformats.org/officeDocument/2006/relationships/font" Target="fonts/Montserrat-regular.fnt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plicit.harvard.edu/implicit/takeatest.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4f9108907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4f9108907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14aa55f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14aa55f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87ec81fb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87ec81fb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334445"/>
                </a:solidFill>
                <a:highlight>
                  <a:srgbClr val="FFFFFF"/>
                </a:highlight>
                <a:latin typeface="Roboto"/>
                <a:ea typeface="Roboto"/>
                <a:cs typeface="Roboto"/>
                <a:sym typeface="Roboto"/>
              </a:rPr>
              <a:t>We </a:t>
            </a:r>
            <a:r>
              <a:rPr lang="en" sz="1000">
                <a:solidFill>
                  <a:srgbClr val="334445"/>
                </a:solidFill>
                <a:highlight>
                  <a:srgbClr val="FFFFFF"/>
                </a:highlight>
                <a:latin typeface="Roboto"/>
                <a:ea typeface="Roboto"/>
                <a:cs typeface="Roboto"/>
                <a:sym typeface="Roboto"/>
              </a:rPr>
              <a:t>rely</a:t>
            </a:r>
            <a:r>
              <a:rPr lang="en" sz="1000">
                <a:solidFill>
                  <a:srgbClr val="334445"/>
                </a:solidFill>
                <a:highlight>
                  <a:srgbClr val="FFFFFF"/>
                </a:highlight>
                <a:latin typeface="Roboto"/>
                <a:ea typeface="Roboto"/>
                <a:cs typeface="Roboto"/>
                <a:sym typeface="Roboto"/>
              </a:rPr>
              <a:t> on our brains to make connections and identify patterns. Word association games, “when I say mug, you say coffee” for example. We each have our own specific associations but we have also learned to operate within the structures of society. Some of our implicit biases come from the environment that we grew up in. Taking ownership of our biases is an important step in mitigating their impact on others. </a:t>
            </a:r>
            <a:endParaRPr sz="1000">
              <a:solidFill>
                <a:srgbClr val="334445"/>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334445"/>
              </a:solidFill>
              <a:highlight>
                <a:srgbClr val="FFFFFF"/>
              </a:highlight>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5595df9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5595df9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https://implicit.harvard.edu/implicit/takeatest.html</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3e559548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3e559548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5595df9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5595df9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5595df9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5595df9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5595df9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5595df9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5595df9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5595df9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74109954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7410995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4f910890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4f910890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4f910890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4f910890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Albemarle County staff enhances their ability to think through equity impacts and articulating data in a way that does not stigmatize or harm communities.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4f910890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4f910890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14aa55f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14aa55f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89636a0ed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89636a0ed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89636a0ed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89636a0ed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3f21f4e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3f21f4e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87ec81fb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d87ec81f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4f910890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4f910890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4f910890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4f910890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Equity is the central, overarching concept that is important to us. Equity does not just happen, it takes </a:t>
            </a:r>
            <a:r>
              <a:rPr lang="en"/>
              <a:t>deliberate, continuous effort to attain. When interacting with residents of Albemarle county and stakeholders, County government officials need to be conscious of the impact of their words rather than intent. For this reason, we have framed our equity training around the use of inclusive language and its importance to equity outcomes. Inclusive language is critical to equity efforts because it conveys respect to all people while acknowledging differences. With this in mind, we have defined some other important concepts and their relationship to equity and inclusive language.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5595df9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5595df9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5595df93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5595df93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5595df9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5595df9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4f9108907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4f910890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5595df9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5595df9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quity Impact Slide Template 01" type="tx">
  <p:cSld name="TITLE_AND_BODY">
    <p:bg>
      <p:bgPr>
        <a:solidFill>
          <a:srgbClr val="005081"/>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EA6124"/>
              </a:buClr>
              <a:buSzPts val="3000"/>
              <a:buFont typeface="Merriweather"/>
              <a:buNone/>
              <a:defRPr>
                <a:solidFill>
                  <a:srgbClr val="EA6124"/>
                </a:solidFill>
                <a:latin typeface="Merriweather"/>
                <a:ea typeface="Merriweather"/>
                <a:cs typeface="Merriweather"/>
                <a:sym typeface="Merriweathe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FFFFFF"/>
              </a:buClr>
              <a:buSzPts val="1800"/>
              <a:buFont typeface="Montserrat"/>
              <a:buChar char="●"/>
              <a:defRPr>
                <a:solidFill>
                  <a:srgbClr val="FFFFFF"/>
                </a:solidFill>
                <a:latin typeface="Montserrat"/>
                <a:ea typeface="Montserrat"/>
                <a:cs typeface="Montserrat"/>
                <a:sym typeface="Montserrat"/>
              </a:defRPr>
            </a:lvl1pPr>
            <a:lvl2pPr indent="-317500" lvl="1" marL="9144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indent="-317500" lvl="2" marL="13716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indent="-317500" lvl="3" marL="18288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indent="-317500" lvl="4" marL="22860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indent="-317500" lvl="5" marL="27432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indent="-317500" lvl="6" marL="32004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earningforjustice.org/professional-development/test-yourself-for-hidden-bias" TargetMode="External"/><Relationship Id="rId4" Type="http://schemas.openxmlformats.org/officeDocument/2006/relationships/hyperlink" Target="https://implicit.harvard.edu/implicit/ethic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ollegian.com/wp-content/uploads/2018/11/Inclusive-Language-Guide_10_30_18.pdf" TargetMode="External"/><Relationship Id="rId4" Type="http://schemas.openxmlformats.org/officeDocument/2006/relationships/hyperlink" Target="https://communityactionpartnership.com/wp-content/uploads/2018/05/CAP8strategies.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slide" Target="/ppt/slides/slide22.xml"/><Relationship Id="rId10" Type="http://schemas.openxmlformats.org/officeDocument/2006/relationships/hyperlink" Target="https://news.northeastern.edu/2018/07/12/unpacking-the-debate-over-person-first-vs-identity-first-language-in-the-autism-community/" TargetMode="External"/><Relationship Id="rId13" Type="http://schemas.openxmlformats.org/officeDocument/2006/relationships/slide" Target="/ppt/slides/slide22.xml"/><Relationship Id="rId12" Type="http://schemas.openxmlformats.org/officeDocument/2006/relationships/slide" Target="/ppt/slides/slide22.xm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counseling.northwestern.edu/blog/inclusive-language-guide/" TargetMode="External"/><Relationship Id="rId4" Type="http://schemas.openxmlformats.org/officeDocument/2006/relationships/hyperlink" Target="https://www.unhcr.org/en-us/teaching-about-refugees.html" TargetMode="External"/><Relationship Id="rId9" Type="http://schemas.openxmlformats.org/officeDocument/2006/relationships/hyperlink" Target="https://www.pewresearch.org/hispanic/2020/08/11/about-one-in-four-u-s-hispanics-have-heard-of-latinx-but-just-3-use-it/" TargetMode="External"/><Relationship Id="rId15" Type="http://schemas.openxmlformats.org/officeDocument/2006/relationships/hyperlink" Target="https://apastyle.apa.org/style-grammar-guidelines/bias-free-language/general-principles" TargetMode="External"/><Relationship Id="rId14" Type="http://schemas.openxmlformats.org/officeDocument/2006/relationships/hyperlink" Target="https://apastyle.apa.org/style-grammar-guidelines/bias-free-language/racial-ethnic-minorities" TargetMode="External"/><Relationship Id="rId5" Type="http://schemas.openxmlformats.org/officeDocument/2006/relationships/hyperlink" Target="https://www.glaad.org/sites/default/files/allys-guide-to-terminology_1.pdf" TargetMode="External"/><Relationship Id="rId6" Type="http://schemas.openxmlformats.org/officeDocument/2006/relationships/hyperlink" Target="https://www.dcfpi.org/wp-content/uploads/2017/12/Style-Guide-for-Inclusive-Language_Dec-2017.pdf" TargetMode="External"/><Relationship Id="rId7" Type="http://schemas.openxmlformats.org/officeDocument/2006/relationships/hyperlink" Target="https://www.nytimes.com/2020/02/13/us/politics/colorado-illegal-immigrants.html" TargetMode="External"/><Relationship Id="rId8" Type="http://schemas.openxmlformats.org/officeDocument/2006/relationships/hyperlink" Target="https://www.npr.org/sections/codeswitch/2020/08/11/901398248/hispanic-latino-or-latinx-survey-say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merriam-webster.com/dictionary/polarize" TargetMode="External"/><Relationship Id="rId4" Type="http://schemas.openxmlformats.org/officeDocument/2006/relationships/hyperlink" Target="https://www.nytimes.com/2020/02/13/us/politics/colorado-illegal-immigrant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2.vcdh.virginia.edu/afam/raceandplace/about_main.html" TargetMode="External"/><Relationship Id="rId4" Type="http://schemas.openxmlformats.org/officeDocument/2006/relationships/hyperlink" Target="https://virginiahistory.org/learn/historical-book/chapter/massive-resistance#:~:text=The%20linchpin%20of%20Massive%20Resistance,to%20integrate%20under%20court%20order." TargetMode="External"/><Relationship Id="rId5" Type="http://schemas.openxmlformats.org/officeDocument/2006/relationships/hyperlink" Target="https://www.cvilletomorrow.org/specials/friendship-court/story/how-did-we-get-here" TargetMode="External"/><Relationship Id="rId6" Type="http://schemas.openxmlformats.org/officeDocument/2006/relationships/hyperlink" Target="https://mappingcvil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1"/>
        </a:solidFill>
      </p:bgPr>
    </p:bg>
    <p:spTree>
      <p:nvGrpSpPr>
        <p:cNvPr id="55" name="Shape 55"/>
        <p:cNvGrpSpPr/>
        <p:nvPr/>
      </p:nvGrpSpPr>
      <p:grpSpPr>
        <a:xfrm>
          <a:off x="0" y="0"/>
          <a:ext cx="0" cy="0"/>
          <a:chOff x="0" y="0"/>
          <a:chExt cx="0" cy="0"/>
        </a:xfrm>
      </p:grpSpPr>
      <p:sp>
        <p:nvSpPr>
          <p:cNvPr id="56" name="Google Shape;56;p13"/>
          <p:cNvSpPr txBox="1"/>
          <p:nvPr/>
        </p:nvSpPr>
        <p:spPr>
          <a:xfrm>
            <a:off x="899250" y="1319648"/>
            <a:ext cx="73455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400">
                <a:solidFill>
                  <a:schemeClr val="lt1"/>
                </a:solidFill>
                <a:latin typeface="Merriweather"/>
                <a:ea typeface="Merriweather"/>
                <a:cs typeface="Merriweather"/>
                <a:sym typeface="Merriweather"/>
              </a:rPr>
              <a:t>Equity and Inclusion</a:t>
            </a:r>
            <a:r>
              <a:rPr b="1" lang="en" sz="5400">
                <a:solidFill>
                  <a:schemeClr val="lt1"/>
                </a:solidFill>
                <a:latin typeface="Merriweather"/>
                <a:ea typeface="Merriweather"/>
                <a:cs typeface="Merriweather"/>
                <a:sym typeface="Merriweather"/>
              </a:rPr>
              <a:t> Training</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Inclusive Language- Examples</a:t>
            </a:r>
            <a:endParaRPr/>
          </a:p>
        </p:txBody>
      </p:sp>
      <p:sp>
        <p:nvSpPr>
          <p:cNvPr id="111" name="Google Shape;111;p22"/>
          <p:cNvSpPr txBox="1"/>
          <p:nvPr>
            <p:ph idx="1" type="body"/>
          </p:nvPr>
        </p:nvSpPr>
        <p:spPr>
          <a:xfrm>
            <a:off x="311700" y="1152475"/>
            <a:ext cx="8520600" cy="3798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Instead of </a:t>
            </a:r>
            <a:r>
              <a:rPr b="1" lang="en"/>
              <a:t>‘disadvantaged’ </a:t>
            </a:r>
            <a:r>
              <a:rPr lang="en"/>
              <a:t>or </a:t>
            </a:r>
            <a:r>
              <a:rPr b="1" lang="en"/>
              <a:t>‘poor’ </a:t>
            </a:r>
            <a:r>
              <a:rPr lang="en"/>
              <a:t>neighborhoods or people...</a:t>
            </a:r>
            <a:endParaRPr/>
          </a:p>
          <a:p>
            <a:pPr indent="0" lvl="0" marL="0" rtl="0" algn="l">
              <a:spcBef>
                <a:spcPts val="1200"/>
              </a:spcBef>
              <a:spcAft>
                <a:spcPts val="0"/>
              </a:spcAft>
              <a:buNone/>
            </a:pPr>
            <a:r>
              <a:rPr lang="en"/>
              <a:t>Try...</a:t>
            </a:r>
            <a:endParaRPr/>
          </a:p>
          <a:p>
            <a:pPr indent="0" lvl="0" marL="0" rtl="0" algn="l">
              <a:spcBef>
                <a:spcPts val="1200"/>
              </a:spcBef>
              <a:spcAft>
                <a:spcPts val="0"/>
              </a:spcAft>
              <a:buNone/>
            </a:pPr>
            <a:r>
              <a:rPr lang="en"/>
              <a:t>‘</a:t>
            </a:r>
            <a:r>
              <a:rPr b="1" lang="en"/>
              <a:t>low income</a:t>
            </a:r>
            <a:r>
              <a:rPr lang="en"/>
              <a:t> neighborhood’ or ‘people with </a:t>
            </a:r>
            <a:r>
              <a:rPr b="1" lang="en"/>
              <a:t>income below the poverty line</a:t>
            </a:r>
            <a:r>
              <a:rPr lang="en"/>
              <a:t>’. </a:t>
            </a:r>
            <a:endParaRPr/>
          </a:p>
          <a:p>
            <a:pPr indent="0" lvl="0" marL="0" rtl="0" algn="l">
              <a:spcBef>
                <a:spcPts val="1200"/>
              </a:spcBef>
              <a:spcAft>
                <a:spcPts val="0"/>
              </a:spcAft>
              <a:buNone/>
            </a:pPr>
            <a:r>
              <a:rPr i="1" lang="en"/>
              <a:t>(addressing the problem...not blaming the person </a:t>
            </a:r>
            <a:r>
              <a:rPr b="1" i="1" lang="en" u="sng"/>
              <a:t>&amp;</a:t>
            </a:r>
            <a:r>
              <a:rPr i="1" lang="en"/>
              <a:t> person first, humanizing language)</a:t>
            </a:r>
            <a:endParaRPr i="1"/>
          </a:p>
          <a:p>
            <a:pPr indent="0" lvl="0" marL="0" rtl="0" algn="l">
              <a:spcBef>
                <a:spcPts val="1200"/>
              </a:spcBef>
              <a:spcAft>
                <a:spcPts val="0"/>
              </a:spcAft>
              <a:buNone/>
            </a:pPr>
            <a:r>
              <a:t/>
            </a:r>
            <a:endParaRPr i="1"/>
          </a:p>
          <a:p>
            <a:pPr indent="0" lvl="0" marL="0" rtl="0" algn="l">
              <a:spcBef>
                <a:spcPts val="1200"/>
              </a:spcBef>
              <a:spcAft>
                <a:spcPts val="0"/>
              </a:spcAft>
              <a:buNone/>
            </a:pPr>
            <a:r>
              <a:rPr lang="en"/>
              <a:t>Instead of </a:t>
            </a:r>
            <a:r>
              <a:rPr b="1" lang="en"/>
              <a:t>‘homosexual’</a:t>
            </a:r>
            <a:r>
              <a:rPr lang="en"/>
              <a:t>....</a:t>
            </a:r>
            <a:endParaRPr/>
          </a:p>
          <a:p>
            <a:pPr indent="0" lvl="0" marL="0" rtl="0" algn="l">
              <a:spcBef>
                <a:spcPts val="1200"/>
              </a:spcBef>
              <a:spcAft>
                <a:spcPts val="0"/>
              </a:spcAft>
              <a:buNone/>
            </a:pPr>
            <a:r>
              <a:rPr lang="en"/>
              <a:t>Try....</a:t>
            </a:r>
            <a:endParaRPr/>
          </a:p>
          <a:p>
            <a:pPr indent="0" lvl="0" marL="0" rtl="0" algn="l">
              <a:spcBef>
                <a:spcPts val="1200"/>
              </a:spcBef>
              <a:spcAft>
                <a:spcPts val="0"/>
              </a:spcAft>
              <a:buNone/>
            </a:pPr>
            <a:r>
              <a:rPr b="1" lang="en"/>
              <a:t>‘Gay’ </a:t>
            </a:r>
            <a:r>
              <a:rPr lang="en"/>
              <a:t>or </a:t>
            </a:r>
            <a:r>
              <a:rPr b="1" lang="en"/>
              <a:t>‘lesbian’ </a:t>
            </a:r>
            <a:endParaRPr b="1"/>
          </a:p>
          <a:p>
            <a:pPr indent="0" lvl="0" marL="0" rtl="0" algn="l">
              <a:spcBef>
                <a:spcPts val="1200"/>
              </a:spcBef>
              <a:spcAft>
                <a:spcPts val="0"/>
              </a:spcAft>
              <a:buNone/>
            </a:pPr>
            <a:r>
              <a:rPr lang="en"/>
              <a:t>(</a:t>
            </a:r>
            <a:r>
              <a:rPr i="1" lang="en"/>
              <a:t>avoiding terms that are polarizing/isolating/dehumanizing)</a:t>
            </a:r>
            <a:endParaRPr i="1"/>
          </a:p>
          <a:p>
            <a:pPr indent="0" lvl="0" marL="0" rtl="0" algn="l">
              <a:spcBef>
                <a:spcPts val="1200"/>
              </a:spcBef>
              <a:spcAft>
                <a:spcPts val="0"/>
              </a:spcAft>
              <a:buNone/>
            </a:pPr>
            <a:r>
              <a:t/>
            </a:r>
            <a:endParaRPr i="1"/>
          </a:p>
          <a:p>
            <a:pPr indent="0" lvl="0" marL="0" rtl="0" algn="l">
              <a:spcBef>
                <a:spcPts val="1200"/>
              </a:spcBef>
              <a:spcAft>
                <a:spcPts val="1200"/>
              </a:spcAft>
              <a:buNone/>
            </a:pPr>
            <a:r>
              <a:rPr lang="en">
                <a:solidFill>
                  <a:schemeClr val="accent4"/>
                </a:solidFill>
              </a:rPr>
              <a:t>Find a list of resources for additional inclusive language </a:t>
            </a:r>
            <a:r>
              <a:rPr lang="en" u="sng">
                <a:solidFill>
                  <a:schemeClr val="accent3"/>
                </a:solidFill>
                <a:hlinkClick action="ppaction://hlinksldjump" r:id="rId3">
                  <a:extLst>
                    <a:ext uri="{A12FA001-AC4F-418D-AE19-62706E023703}">
                      <ahyp:hlinkClr val="tx"/>
                    </a:ext>
                  </a:extLst>
                </a:hlinkClick>
              </a:rPr>
              <a:t>here</a:t>
            </a:r>
            <a:r>
              <a:rPr lang="en">
                <a:solidFill>
                  <a:schemeClr val="accent3"/>
                </a:solidFill>
              </a:rPr>
              <a:t>.</a:t>
            </a:r>
            <a:r>
              <a:rPr lang="en">
                <a:solidFill>
                  <a:schemeClr val="accent4"/>
                </a:solidFill>
              </a:rPr>
              <a:t> </a:t>
            </a:r>
            <a:endParaRPr>
              <a:solidFill>
                <a:schemeClr val="accent4"/>
              </a:solidFill>
            </a:endParaRPr>
          </a:p>
        </p:txBody>
      </p:sp>
      <p:cxnSp>
        <p:nvCxnSpPr>
          <p:cNvPr id="112" name="Google Shape;112;p22"/>
          <p:cNvCxnSpPr/>
          <p:nvPr/>
        </p:nvCxnSpPr>
        <p:spPr>
          <a:xfrm flipH="1" rot="10800000">
            <a:off x="81300" y="2693750"/>
            <a:ext cx="8762700" cy="6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Bias</a:t>
            </a:r>
            <a:endParaRPr/>
          </a:p>
        </p:txBody>
      </p:sp>
      <p:sp>
        <p:nvSpPr>
          <p:cNvPr id="118" name="Google Shape;11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a:bodyPr>
          <a:lstStyle/>
          <a:p>
            <a:pPr indent="0" lvl="0" marL="0" rtl="0" algn="l">
              <a:lnSpc>
                <a:spcPct val="150000"/>
              </a:lnSpc>
              <a:spcBef>
                <a:spcPts val="0"/>
              </a:spcBef>
              <a:spcAft>
                <a:spcPts val="0"/>
              </a:spcAft>
              <a:buNone/>
            </a:pPr>
            <a:r>
              <a:rPr b="1" lang="en"/>
              <a:t>Bias -</a:t>
            </a:r>
            <a:r>
              <a:rPr lang="en"/>
              <a:t> </a:t>
            </a:r>
            <a:r>
              <a:rPr lang="en"/>
              <a:t>Tendency</a:t>
            </a:r>
            <a:r>
              <a:rPr lang="en"/>
              <a:t> towards or against a group, an individual, an idea, or a thing.  (UCSF Office of Diversity and Outreach, n.d.)</a:t>
            </a:r>
            <a:endParaRPr/>
          </a:p>
          <a:p>
            <a:pPr indent="0" lvl="0" marL="0" rtl="0" algn="l">
              <a:lnSpc>
                <a:spcPct val="150000"/>
              </a:lnSpc>
              <a:spcBef>
                <a:spcPts val="1200"/>
              </a:spcBef>
              <a:spcAft>
                <a:spcPts val="0"/>
              </a:spcAft>
              <a:buNone/>
            </a:pPr>
            <a:r>
              <a:rPr lang="en"/>
              <a:t>Types:</a:t>
            </a:r>
            <a:endParaRPr/>
          </a:p>
          <a:p>
            <a:pPr indent="-308610" lvl="0" marL="457200" rtl="0" algn="l">
              <a:lnSpc>
                <a:spcPct val="150000"/>
              </a:lnSpc>
              <a:spcBef>
                <a:spcPts val="1200"/>
              </a:spcBef>
              <a:spcAft>
                <a:spcPts val="0"/>
              </a:spcAft>
              <a:buSzPct val="100000"/>
              <a:buChar char="●"/>
            </a:pPr>
            <a:r>
              <a:rPr lang="en"/>
              <a:t>Conscious or</a:t>
            </a:r>
            <a:r>
              <a:rPr b="1" lang="en"/>
              <a:t> explicit </a:t>
            </a:r>
            <a:r>
              <a:rPr lang="en"/>
              <a:t>- </a:t>
            </a:r>
            <a:r>
              <a:rPr i="1" lang="en"/>
              <a:t>direct and acknowledged facet of belief system</a:t>
            </a:r>
            <a:endParaRPr i="1"/>
          </a:p>
          <a:p>
            <a:pPr indent="-308610" lvl="0" marL="457200" rtl="0" algn="l">
              <a:lnSpc>
                <a:spcPct val="150000"/>
              </a:lnSpc>
              <a:spcBef>
                <a:spcPts val="0"/>
              </a:spcBef>
              <a:spcAft>
                <a:spcPts val="0"/>
              </a:spcAft>
              <a:buSzPct val="100000"/>
              <a:buChar char="●"/>
            </a:pPr>
            <a:r>
              <a:rPr lang="en"/>
              <a:t>Uncons</a:t>
            </a:r>
            <a:r>
              <a:rPr lang="en"/>
              <a:t>c</a:t>
            </a:r>
            <a:r>
              <a:rPr lang="en"/>
              <a:t>ious or </a:t>
            </a:r>
            <a:r>
              <a:rPr b="1" lang="en"/>
              <a:t>implicit</a:t>
            </a:r>
            <a:r>
              <a:rPr lang="en"/>
              <a:t> - </a:t>
            </a:r>
            <a:r>
              <a:rPr i="1" lang="en"/>
              <a:t>unackno</a:t>
            </a:r>
            <a:r>
              <a:rPr i="1" lang="en"/>
              <a:t>w</a:t>
            </a:r>
            <a:r>
              <a:rPr i="1" lang="en"/>
              <a:t>ledged, often</a:t>
            </a:r>
            <a:r>
              <a:rPr b="1" i="1" lang="en"/>
              <a:t> inconsistent </a:t>
            </a:r>
            <a:r>
              <a:rPr i="1" lang="en"/>
              <a:t>with explicit </a:t>
            </a:r>
            <a:r>
              <a:rPr i="1" lang="en"/>
              <a:t>facets of belief system; often goes unrecognized but stays </a:t>
            </a:r>
            <a:r>
              <a:rPr b="1" i="1" lang="en"/>
              <a:t>active in decision making </a:t>
            </a:r>
            <a:r>
              <a:rPr i="1" lang="en"/>
              <a:t>through </a:t>
            </a:r>
            <a:r>
              <a:rPr i="1" lang="en"/>
              <a:t>priming</a:t>
            </a:r>
            <a:endParaRPr i="1"/>
          </a:p>
          <a:p>
            <a:pPr indent="0" lvl="0" marL="0" rtl="0" algn="l">
              <a:lnSpc>
                <a:spcPct val="150000"/>
              </a:lnSpc>
              <a:spcBef>
                <a:spcPts val="1200"/>
              </a:spcBef>
              <a:spcAft>
                <a:spcPts val="0"/>
              </a:spcAft>
              <a:buNone/>
            </a:pPr>
            <a:r>
              <a:rPr lang="en"/>
              <a:t>Structural racism, gender, age, and health prejudices are often the foundation of implicit biases</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Implicit Bias Activity</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Implicit Association Test (IAT)</a:t>
            </a:r>
            <a:endParaRPr/>
          </a:p>
          <a:p>
            <a:pPr indent="0" lvl="0" marL="0" rtl="0" algn="l">
              <a:spcBef>
                <a:spcPts val="1200"/>
              </a:spcBef>
              <a:spcAft>
                <a:spcPts val="0"/>
              </a:spcAft>
              <a:buNone/>
            </a:pPr>
            <a:r>
              <a:rPr lang="en"/>
              <a:t>Complete the following activity</a:t>
            </a:r>
            <a:endParaRPr/>
          </a:p>
          <a:p>
            <a:pPr indent="0" lvl="0" marL="0" rtl="0" algn="l">
              <a:spcBef>
                <a:spcPts val="1200"/>
              </a:spcBef>
              <a:spcAft>
                <a:spcPts val="0"/>
              </a:spcAft>
              <a:buNone/>
            </a:pPr>
            <a:r>
              <a:rPr i="1" lang="en" sz="1600" u="sng">
                <a:solidFill>
                  <a:srgbClr val="EA6124"/>
                </a:solidFill>
                <a:hlinkClick r:id="rId3">
                  <a:extLst>
                    <a:ext uri="{A12FA001-AC4F-418D-AE19-62706E023703}">
                      <ahyp:hlinkClr val="tx"/>
                    </a:ext>
                  </a:extLst>
                </a:hlinkClick>
              </a:rPr>
              <a:t>Test Yourself for Hidden Bias | Learning for Justice</a:t>
            </a:r>
            <a:endParaRPr i="1">
              <a:solidFill>
                <a:srgbClr val="EA6124"/>
              </a:solidFill>
            </a:endParaRPr>
          </a:p>
          <a:p>
            <a:pPr indent="0" lvl="0" marL="0" rtl="0" algn="l">
              <a:spcBef>
                <a:spcPts val="1200"/>
              </a:spcBef>
              <a:spcAft>
                <a:spcPts val="0"/>
              </a:spcAft>
              <a:buNone/>
            </a:pPr>
            <a:r>
              <a:rPr lang="en"/>
              <a:t>Choose from a variety of IATs, there are multiple options!</a:t>
            </a:r>
            <a:endParaRPr/>
          </a:p>
          <a:p>
            <a:pPr indent="0" lvl="0" marL="0" rtl="0" algn="l">
              <a:spcBef>
                <a:spcPts val="1200"/>
              </a:spcBef>
              <a:spcAft>
                <a:spcPts val="0"/>
              </a:spcAft>
              <a:buNone/>
            </a:pPr>
            <a:r>
              <a:rPr b="1" i="1" lang="en"/>
              <a:t>Engage fully</a:t>
            </a:r>
            <a:r>
              <a:rPr lang="en"/>
              <a:t> and </a:t>
            </a:r>
            <a:r>
              <a:rPr b="1" i="1" lang="en"/>
              <a:t>be open</a:t>
            </a:r>
            <a:r>
              <a:rPr lang="en"/>
              <a:t> to learning something about yourself. Participation is not mandatory but is encouraged. </a:t>
            </a:r>
            <a:endParaRPr/>
          </a:p>
          <a:p>
            <a:pPr indent="0" lvl="0" marL="0" rtl="0" algn="l">
              <a:spcBef>
                <a:spcPts val="1200"/>
              </a:spcBef>
              <a:spcAft>
                <a:spcPts val="0"/>
              </a:spcAft>
              <a:buNone/>
            </a:pPr>
            <a:r>
              <a:rPr lang="en"/>
              <a:t>The are not necessarily an accurate diagnostic of your implicit biases. Instead, the test is a learning tool, and can be used to understand implicit bias more clearly and personally (</a:t>
            </a:r>
            <a:r>
              <a:rPr i="1" lang="en"/>
              <a:t>see </a:t>
            </a:r>
            <a:r>
              <a:rPr i="1" lang="en" u="sng">
                <a:solidFill>
                  <a:srgbClr val="EA6124"/>
                </a:solidFill>
                <a:hlinkClick r:id="rId4">
                  <a:extLst>
                    <a:ext uri="{A12FA001-AC4F-418D-AE19-62706E023703}">
                      <ahyp:hlinkClr val="tx"/>
                    </a:ext>
                  </a:extLst>
                </a:hlinkClick>
              </a:rPr>
              <a:t>Ethical Considerations</a:t>
            </a:r>
            <a:r>
              <a:rPr i="1" lang="en"/>
              <a:t> web page for more information on how the IAT can be used</a:t>
            </a:r>
            <a:r>
              <a:rPr lang="en"/>
              <a:t>)</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Implicit Bias and Language</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a:bodyPr>
          <a:lstStyle/>
          <a:p>
            <a:pPr indent="0" lvl="0" marL="0" rtl="0" algn="l">
              <a:lnSpc>
                <a:spcPct val="150000"/>
              </a:lnSpc>
              <a:spcBef>
                <a:spcPts val="0"/>
              </a:spcBef>
              <a:spcAft>
                <a:spcPts val="0"/>
              </a:spcAft>
              <a:buNone/>
            </a:pPr>
            <a:r>
              <a:rPr lang="en"/>
              <a:t>Language used to identify a group of people in order to convey information can perpetuate stereotypes when it:</a:t>
            </a:r>
            <a:endParaRPr/>
          </a:p>
          <a:p>
            <a:pPr indent="-300037" lvl="0" marL="457200" rtl="0" algn="l">
              <a:lnSpc>
                <a:spcPct val="150000"/>
              </a:lnSpc>
              <a:spcBef>
                <a:spcPts val="1200"/>
              </a:spcBef>
              <a:spcAft>
                <a:spcPts val="0"/>
              </a:spcAft>
              <a:buSzPct val="100000"/>
              <a:buChar char="●"/>
            </a:pPr>
            <a:r>
              <a:rPr lang="en"/>
              <a:t>Is </a:t>
            </a:r>
            <a:r>
              <a:rPr b="1" lang="en"/>
              <a:t>limiting</a:t>
            </a:r>
            <a:r>
              <a:rPr lang="en"/>
              <a:t> to the individuals being referred to</a:t>
            </a:r>
            <a:endParaRPr/>
          </a:p>
          <a:p>
            <a:pPr indent="-300037" lvl="0" marL="457200" rtl="0" algn="l">
              <a:lnSpc>
                <a:spcPct val="150000"/>
              </a:lnSpc>
              <a:spcBef>
                <a:spcPts val="0"/>
              </a:spcBef>
              <a:spcAft>
                <a:spcPts val="0"/>
              </a:spcAft>
              <a:buSzPct val="100000"/>
              <a:buChar char="●"/>
            </a:pPr>
            <a:r>
              <a:rPr lang="en"/>
              <a:t>Retains harmful associations </a:t>
            </a:r>
            <a:endParaRPr/>
          </a:p>
          <a:p>
            <a:pPr indent="0" lvl="0" marL="0" rtl="0" algn="l">
              <a:lnSpc>
                <a:spcPct val="115000"/>
              </a:lnSpc>
              <a:spcBef>
                <a:spcPts val="1200"/>
              </a:spcBef>
              <a:spcAft>
                <a:spcPts val="0"/>
              </a:spcAft>
              <a:buNone/>
            </a:pPr>
            <a:r>
              <a:rPr b="1" lang="en" u="sng">
                <a:solidFill>
                  <a:srgbClr val="EA6124"/>
                </a:solidFill>
                <a:hlinkClick r:id="rId3">
                  <a:extLst>
                    <a:ext uri="{A12FA001-AC4F-418D-AE19-62706E023703}">
                      <ahyp:hlinkClr val="tx"/>
                    </a:ext>
                  </a:extLst>
                </a:hlinkClick>
              </a:rPr>
              <a:t>List of Phrases to avoid</a:t>
            </a:r>
            <a:endParaRPr b="1">
              <a:solidFill>
                <a:srgbClr val="EA6124"/>
              </a:solidFill>
            </a:endParaRPr>
          </a:p>
          <a:p>
            <a:pPr indent="0" lvl="0" marL="0" rtl="0" algn="l">
              <a:lnSpc>
                <a:spcPct val="115000"/>
              </a:lnSpc>
              <a:spcBef>
                <a:spcPts val="1200"/>
              </a:spcBef>
              <a:spcAft>
                <a:spcPts val="0"/>
              </a:spcAft>
              <a:buNone/>
            </a:pPr>
            <a:br>
              <a:rPr b="1" lang="en"/>
            </a:br>
            <a:r>
              <a:rPr b="1" lang="en"/>
              <a:t>Mitigate</a:t>
            </a:r>
            <a:r>
              <a:rPr lang="en"/>
              <a:t> the effects of implicit biases through:</a:t>
            </a:r>
            <a:endParaRPr/>
          </a:p>
          <a:p>
            <a:pPr indent="-300037" lvl="0" marL="457200" rtl="0" algn="l">
              <a:lnSpc>
                <a:spcPct val="150000"/>
              </a:lnSpc>
              <a:spcBef>
                <a:spcPts val="1200"/>
              </a:spcBef>
              <a:spcAft>
                <a:spcPts val="0"/>
              </a:spcAft>
              <a:buSzPct val="100000"/>
              <a:buChar char="●"/>
            </a:pPr>
            <a:r>
              <a:rPr lang="en"/>
              <a:t>Education and awareness of your own implicit biases</a:t>
            </a:r>
            <a:endParaRPr/>
          </a:p>
          <a:p>
            <a:pPr indent="-300037" lvl="0" marL="457200" rtl="0" algn="l">
              <a:lnSpc>
                <a:spcPct val="150000"/>
              </a:lnSpc>
              <a:spcBef>
                <a:spcPts val="0"/>
              </a:spcBef>
              <a:spcAft>
                <a:spcPts val="0"/>
              </a:spcAft>
              <a:buSzPct val="100000"/>
              <a:buChar char="●"/>
            </a:pPr>
            <a:r>
              <a:rPr lang="en"/>
              <a:t>Continuously</a:t>
            </a:r>
            <a:r>
              <a:rPr lang="en"/>
              <a:t> self-monitor</a:t>
            </a:r>
            <a:endParaRPr/>
          </a:p>
          <a:p>
            <a:pPr indent="-300037" lvl="0" marL="457200" rtl="0" algn="l">
              <a:lnSpc>
                <a:spcPct val="150000"/>
              </a:lnSpc>
              <a:spcBef>
                <a:spcPts val="0"/>
              </a:spcBef>
              <a:spcAft>
                <a:spcPts val="0"/>
              </a:spcAft>
              <a:buSzPct val="100000"/>
              <a:buChar char="●"/>
            </a:pPr>
            <a:r>
              <a:rPr lang="en"/>
              <a:t>Maintain accountability and room for growth</a:t>
            </a:r>
            <a:endParaRPr/>
          </a:p>
          <a:p>
            <a:pPr indent="0" lvl="0" marL="0" rtl="0" algn="l">
              <a:lnSpc>
                <a:spcPct val="150000"/>
              </a:lnSpc>
              <a:spcBef>
                <a:spcPts val="1200"/>
              </a:spcBef>
              <a:spcAft>
                <a:spcPts val="1200"/>
              </a:spcAft>
              <a:buNone/>
            </a:pPr>
            <a:r>
              <a:rPr b="1" lang="en" u="sng">
                <a:solidFill>
                  <a:srgbClr val="EA6124"/>
                </a:solidFill>
                <a:hlinkClick r:id="rId4">
                  <a:extLst>
                    <a:ext uri="{A12FA001-AC4F-418D-AE19-62706E023703}">
                      <ahyp:hlinkClr val="tx"/>
                    </a:ext>
                  </a:extLst>
                </a:hlinkClick>
              </a:rPr>
              <a:t>Strategies for mitigating bias</a:t>
            </a:r>
            <a:endParaRPr b="1">
              <a:solidFill>
                <a:srgbClr val="EA6124"/>
              </a:solidFill>
            </a:endParaRPr>
          </a:p>
        </p:txBody>
      </p:sp>
      <p:cxnSp>
        <p:nvCxnSpPr>
          <p:cNvPr id="131" name="Google Shape;131;p25"/>
          <p:cNvCxnSpPr/>
          <p:nvPr/>
        </p:nvCxnSpPr>
        <p:spPr>
          <a:xfrm flipH="1" rot="10800000">
            <a:off x="169763" y="2615755"/>
            <a:ext cx="8762700" cy="63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terminology</a:t>
            </a:r>
            <a:endParaRPr/>
          </a:p>
        </p:txBody>
      </p:sp>
      <p:sp>
        <p:nvSpPr>
          <p:cNvPr id="137" name="Google Shape;137;p26"/>
          <p:cNvSpPr txBox="1"/>
          <p:nvPr>
            <p:ph idx="1" type="body"/>
          </p:nvPr>
        </p:nvSpPr>
        <p:spPr>
          <a:xfrm>
            <a:off x="311700" y="1152475"/>
            <a:ext cx="8520600" cy="3941700"/>
          </a:xfrm>
          <a:prstGeom prst="rect">
            <a:avLst/>
          </a:prstGeom>
        </p:spPr>
        <p:txBody>
          <a:bodyPr anchorCtr="0" anchor="t" bIns="91425" lIns="91425" spcFirstLastPara="1" rIns="91425" wrap="square" tIns="91425">
            <a:normAutofit fontScale="77500" lnSpcReduction="20000"/>
          </a:bodyPr>
          <a:lstStyle/>
          <a:p>
            <a:pPr indent="0" lvl="0" marL="0" rtl="0" algn="l">
              <a:lnSpc>
                <a:spcPct val="110000"/>
              </a:lnSpc>
              <a:spcBef>
                <a:spcPts val="0"/>
              </a:spcBef>
              <a:spcAft>
                <a:spcPts val="0"/>
              </a:spcAft>
              <a:buNone/>
            </a:pPr>
            <a:r>
              <a:rPr lang="en" sz="1600"/>
              <a:t>In </a:t>
            </a:r>
            <a:r>
              <a:rPr lang="en" sz="1600"/>
              <a:t>addition</a:t>
            </a:r>
            <a:r>
              <a:rPr lang="en" sz="1600"/>
              <a:t> to what we have learned about implicit bias, there are other terms that are important to understand when thinking about equity</a:t>
            </a:r>
            <a:endParaRPr sz="1600"/>
          </a:p>
          <a:p>
            <a:pPr indent="-307340" lvl="0" marL="457200" rtl="0" algn="l">
              <a:lnSpc>
                <a:spcPct val="110000"/>
              </a:lnSpc>
              <a:spcBef>
                <a:spcPts val="1200"/>
              </a:spcBef>
              <a:spcAft>
                <a:spcPts val="0"/>
              </a:spcAft>
              <a:buSzPct val="100000"/>
              <a:buChar char="●"/>
            </a:pPr>
            <a:r>
              <a:rPr b="1" lang="en" sz="1600"/>
              <a:t>Microaggressions</a:t>
            </a:r>
            <a:r>
              <a:rPr b="1" lang="en" sz="1600"/>
              <a:t> </a:t>
            </a:r>
            <a:r>
              <a:rPr lang="en" sz="1600"/>
              <a:t>include both verbal and non-verbal </a:t>
            </a:r>
            <a:r>
              <a:rPr lang="en" sz="1600"/>
              <a:t>communications</a:t>
            </a:r>
            <a:r>
              <a:rPr lang="en" sz="1600"/>
              <a:t> can show bias towards or target historically marginalized groups </a:t>
            </a:r>
            <a:endParaRPr sz="1600"/>
          </a:p>
          <a:p>
            <a:pPr indent="-307340" lvl="1" marL="914400" rtl="0" algn="l">
              <a:lnSpc>
                <a:spcPct val="110000"/>
              </a:lnSpc>
              <a:spcBef>
                <a:spcPts val="0"/>
              </a:spcBef>
              <a:spcAft>
                <a:spcPts val="0"/>
              </a:spcAft>
              <a:buSzPct val="100000"/>
              <a:buChar char="○"/>
            </a:pPr>
            <a:r>
              <a:rPr i="1" lang="en" sz="1600"/>
              <a:t>Example: Continuing to use </a:t>
            </a:r>
            <a:r>
              <a:rPr i="1" lang="en" sz="1600"/>
              <a:t>misuse</a:t>
            </a:r>
            <a:r>
              <a:rPr i="1" lang="en" sz="1600"/>
              <a:t> pronouns even after someone has specified their preferred pronouns</a:t>
            </a:r>
            <a:r>
              <a:rPr lang="en" sz="1600"/>
              <a:t> </a:t>
            </a:r>
            <a:endParaRPr sz="1600"/>
          </a:p>
          <a:p>
            <a:pPr indent="-307340" lvl="0" marL="457200" rtl="0" algn="l">
              <a:lnSpc>
                <a:spcPct val="110000"/>
              </a:lnSpc>
              <a:spcBef>
                <a:spcPts val="0"/>
              </a:spcBef>
              <a:spcAft>
                <a:spcPts val="0"/>
              </a:spcAft>
              <a:buSzPct val="100000"/>
              <a:buChar char="●"/>
            </a:pPr>
            <a:r>
              <a:rPr b="1" lang="en" sz="1600"/>
              <a:t>Privilege</a:t>
            </a:r>
            <a:r>
              <a:rPr lang="en" sz="1600"/>
              <a:t> gives unearned advantages to benefit members of a </a:t>
            </a:r>
            <a:r>
              <a:rPr lang="en" sz="1600"/>
              <a:t>dominant</a:t>
            </a:r>
            <a:r>
              <a:rPr lang="en" sz="1600"/>
              <a:t> group, often to the detriment of others</a:t>
            </a:r>
            <a:endParaRPr sz="1600"/>
          </a:p>
          <a:p>
            <a:pPr indent="-307340" lvl="1" marL="914400" rtl="0" algn="l">
              <a:lnSpc>
                <a:spcPct val="110000"/>
              </a:lnSpc>
              <a:spcBef>
                <a:spcPts val="0"/>
              </a:spcBef>
              <a:spcAft>
                <a:spcPts val="0"/>
              </a:spcAft>
              <a:buSzPct val="100000"/>
              <a:buChar char="○"/>
            </a:pPr>
            <a:r>
              <a:rPr i="1" lang="en" sz="1600"/>
              <a:t>Example: </a:t>
            </a:r>
            <a:r>
              <a:rPr i="1" lang="en" sz="1600"/>
              <a:t>Privilege</a:t>
            </a:r>
            <a:r>
              <a:rPr i="1" lang="en" sz="1600"/>
              <a:t> can take many forms such as having people of your own race and/or ethnicity represented as the default in movies, TV shows, and commercials</a:t>
            </a:r>
            <a:endParaRPr i="1" sz="1600"/>
          </a:p>
          <a:p>
            <a:pPr indent="-307340" lvl="0" marL="457200" rtl="0" algn="l">
              <a:lnSpc>
                <a:spcPct val="110000"/>
              </a:lnSpc>
              <a:spcBef>
                <a:spcPts val="0"/>
              </a:spcBef>
              <a:spcAft>
                <a:spcPts val="0"/>
              </a:spcAft>
              <a:buSzPct val="100000"/>
              <a:buChar char="●"/>
            </a:pPr>
            <a:r>
              <a:rPr b="1" lang="en" sz="1600"/>
              <a:t>Cultural appropriation</a:t>
            </a:r>
            <a:r>
              <a:rPr lang="en" sz="1600"/>
              <a:t> is the adoption or theft of cultural elements by members of another culture, often without respecting or understanding the original significance of the item in question</a:t>
            </a:r>
            <a:endParaRPr sz="1600"/>
          </a:p>
          <a:p>
            <a:pPr indent="-307340" lvl="1" marL="914400" rtl="0" algn="l">
              <a:lnSpc>
                <a:spcPct val="110000"/>
              </a:lnSpc>
              <a:spcBef>
                <a:spcPts val="0"/>
              </a:spcBef>
              <a:spcAft>
                <a:spcPts val="0"/>
              </a:spcAft>
              <a:buSzPct val="100000"/>
              <a:buChar char="○"/>
            </a:pPr>
            <a:r>
              <a:rPr i="1" lang="en" sz="1600"/>
              <a:t>Example: A non-indigenous person dressing up in traditional Native American clothing and attire for Halloween</a:t>
            </a:r>
            <a:endParaRPr i="1" sz="1600"/>
          </a:p>
          <a:p>
            <a:pPr indent="-307340" lvl="0" marL="457200" rtl="0" algn="l">
              <a:lnSpc>
                <a:spcPct val="110000"/>
              </a:lnSpc>
              <a:spcBef>
                <a:spcPts val="0"/>
              </a:spcBef>
              <a:spcAft>
                <a:spcPts val="0"/>
              </a:spcAft>
              <a:buSzPct val="100000"/>
              <a:buChar char="●"/>
            </a:pPr>
            <a:r>
              <a:rPr b="1" lang="en" sz="1600"/>
              <a:t>Systemic racism</a:t>
            </a:r>
            <a:r>
              <a:rPr lang="en" sz="1600"/>
              <a:t> is a broad form of racism that is embedded in formal and informal institutions in a society, often resulting in the discrimination of a particular groups across many parts of society</a:t>
            </a:r>
            <a:endParaRPr sz="1600"/>
          </a:p>
          <a:p>
            <a:pPr indent="-307340" lvl="1" marL="914400" rtl="0" algn="l">
              <a:lnSpc>
                <a:spcPct val="110000"/>
              </a:lnSpc>
              <a:spcBef>
                <a:spcPts val="0"/>
              </a:spcBef>
              <a:spcAft>
                <a:spcPts val="0"/>
              </a:spcAft>
              <a:buSzPct val="100000"/>
              <a:buChar char="○"/>
            </a:pPr>
            <a:r>
              <a:rPr i="1" lang="en" sz="1600"/>
              <a:t>Example: A criminal justice system that </a:t>
            </a:r>
            <a:r>
              <a:rPr i="1" lang="en" sz="1600"/>
              <a:t>disproportionately</a:t>
            </a:r>
            <a:r>
              <a:rPr i="1" lang="en" sz="1600"/>
              <a:t> incarcerates people belonging to Black and African-American communities </a:t>
            </a:r>
            <a:endParaRPr i="1"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56100" y="326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Topics: COVID-19 Pandemic and Equity</a:t>
            </a:r>
            <a:endParaRPr/>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Discussing the impact of the pandemic on how we think about equity</a:t>
            </a:r>
            <a:endParaRPr/>
          </a:p>
          <a:p>
            <a:pPr indent="-342900" lvl="0" marL="457200" rtl="0" algn="l">
              <a:spcBef>
                <a:spcPts val="1200"/>
              </a:spcBef>
              <a:spcAft>
                <a:spcPts val="0"/>
              </a:spcAft>
              <a:buSzPts val="1800"/>
              <a:buChar char="●"/>
            </a:pPr>
            <a:r>
              <a:rPr lang="en"/>
              <a:t>Macro scale</a:t>
            </a:r>
            <a:endParaRPr/>
          </a:p>
          <a:p>
            <a:pPr indent="-317500" lvl="1" marL="914400" rtl="0" algn="l">
              <a:spcBef>
                <a:spcPts val="0"/>
              </a:spcBef>
              <a:spcAft>
                <a:spcPts val="0"/>
              </a:spcAft>
              <a:buSzPts val="1400"/>
              <a:buChar char="○"/>
            </a:pPr>
            <a:r>
              <a:rPr b="1" lang="en"/>
              <a:t>National level</a:t>
            </a:r>
            <a:r>
              <a:rPr lang="en"/>
              <a:t>- How has the national response plan thought about equity? What else could be done?</a:t>
            </a:r>
            <a:endParaRPr/>
          </a:p>
          <a:p>
            <a:pPr indent="-317500" lvl="1" marL="914400" rtl="0" algn="l">
              <a:spcBef>
                <a:spcPts val="0"/>
              </a:spcBef>
              <a:spcAft>
                <a:spcPts val="0"/>
              </a:spcAft>
              <a:buSzPts val="1400"/>
              <a:buChar char="○"/>
            </a:pPr>
            <a:r>
              <a:rPr b="1" lang="en"/>
              <a:t>Charlottesville and Albemarle County</a:t>
            </a:r>
            <a:r>
              <a:rPr lang="en"/>
              <a:t>- Are the City and the County able to adequately address the needs of different marginalized groups?</a:t>
            </a:r>
            <a:endParaRPr/>
          </a:p>
          <a:p>
            <a:pPr indent="-342900" lvl="0" marL="457200" rtl="0" algn="l">
              <a:spcBef>
                <a:spcPts val="0"/>
              </a:spcBef>
              <a:spcAft>
                <a:spcPts val="0"/>
              </a:spcAft>
              <a:buSzPts val="1800"/>
              <a:buChar char="●"/>
            </a:pPr>
            <a:r>
              <a:rPr lang="en"/>
              <a:t>Micro scale</a:t>
            </a:r>
            <a:endParaRPr/>
          </a:p>
          <a:p>
            <a:pPr indent="-317500" lvl="1" marL="914400" rtl="0" algn="l">
              <a:spcBef>
                <a:spcPts val="0"/>
              </a:spcBef>
              <a:spcAft>
                <a:spcPts val="0"/>
              </a:spcAft>
              <a:buSzPts val="1400"/>
              <a:buChar char="○"/>
            </a:pPr>
            <a:r>
              <a:rPr b="1" lang="en"/>
              <a:t>Individuals</a:t>
            </a:r>
            <a:r>
              <a:rPr lang="en"/>
              <a:t>- In what ways have different people been impacted by the pandemic?</a:t>
            </a:r>
            <a:endParaRPr/>
          </a:p>
          <a:p>
            <a:pPr indent="-317500" lvl="1" marL="914400" rtl="0" algn="l">
              <a:spcBef>
                <a:spcPts val="0"/>
              </a:spcBef>
              <a:spcAft>
                <a:spcPts val="0"/>
              </a:spcAft>
              <a:buSzPts val="1400"/>
              <a:buChar char="○"/>
            </a:pPr>
            <a:r>
              <a:rPr b="1" lang="en"/>
              <a:t>Marginalized groups</a:t>
            </a:r>
            <a:r>
              <a:rPr lang="en"/>
              <a:t>-Are marginalized groups being disproportionately affected? (by number of cases, number of fatalities, access to vaccines, etc)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COVID-19</a:t>
            </a:r>
            <a:endParaRPr/>
          </a:p>
        </p:txBody>
      </p:sp>
      <p:sp>
        <p:nvSpPr>
          <p:cNvPr id="149" name="Google Shape;149;p28"/>
          <p:cNvSpPr txBox="1"/>
          <p:nvPr>
            <p:ph idx="1" type="body"/>
          </p:nvPr>
        </p:nvSpPr>
        <p:spPr>
          <a:xfrm>
            <a:off x="311700" y="1152475"/>
            <a:ext cx="8520600" cy="3867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How has the pandemic affected different groups?</a:t>
            </a:r>
            <a:endParaRPr/>
          </a:p>
          <a:p>
            <a:pPr indent="-317500" lvl="1" marL="914400" rtl="0" algn="l">
              <a:spcBef>
                <a:spcPts val="0"/>
              </a:spcBef>
              <a:spcAft>
                <a:spcPts val="0"/>
              </a:spcAft>
              <a:buClr>
                <a:srgbClr val="EA6124"/>
              </a:buClr>
              <a:buSzPts val="1400"/>
              <a:buChar char="○"/>
            </a:pPr>
            <a:r>
              <a:rPr lang="en">
                <a:solidFill>
                  <a:srgbClr val="EA6124"/>
                </a:solidFill>
              </a:rPr>
              <a:t>Race</a:t>
            </a:r>
            <a:endParaRPr>
              <a:solidFill>
                <a:srgbClr val="EA6124"/>
              </a:solidFill>
            </a:endParaRPr>
          </a:p>
          <a:p>
            <a:pPr indent="-317500" lvl="1" marL="914400" rtl="0" algn="l">
              <a:spcBef>
                <a:spcPts val="0"/>
              </a:spcBef>
              <a:spcAft>
                <a:spcPts val="0"/>
              </a:spcAft>
              <a:buClr>
                <a:srgbClr val="EA6124"/>
              </a:buClr>
              <a:buSzPts val="1400"/>
              <a:buChar char="○"/>
            </a:pPr>
            <a:r>
              <a:rPr lang="en">
                <a:solidFill>
                  <a:srgbClr val="EA6124"/>
                </a:solidFill>
              </a:rPr>
              <a:t>Gender</a:t>
            </a:r>
            <a:endParaRPr>
              <a:solidFill>
                <a:srgbClr val="EA6124"/>
              </a:solidFill>
            </a:endParaRPr>
          </a:p>
          <a:p>
            <a:pPr indent="-317500" lvl="1" marL="914400" rtl="0" algn="l">
              <a:spcBef>
                <a:spcPts val="0"/>
              </a:spcBef>
              <a:spcAft>
                <a:spcPts val="0"/>
              </a:spcAft>
              <a:buClr>
                <a:srgbClr val="EA6124"/>
              </a:buClr>
              <a:buSzPts val="1400"/>
              <a:buChar char="○"/>
            </a:pPr>
            <a:r>
              <a:rPr lang="en">
                <a:solidFill>
                  <a:srgbClr val="EA6124"/>
                </a:solidFill>
              </a:rPr>
              <a:t>Class</a:t>
            </a:r>
            <a:endParaRPr>
              <a:solidFill>
                <a:srgbClr val="EA6124"/>
              </a:solidFill>
            </a:endParaRPr>
          </a:p>
          <a:p>
            <a:pPr indent="-342900" lvl="0" marL="457200" rtl="0" algn="l">
              <a:spcBef>
                <a:spcPts val="0"/>
              </a:spcBef>
              <a:spcAft>
                <a:spcPts val="0"/>
              </a:spcAft>
              <a:buSzPts val="1800"/>
              <a:buChar char="●"/>
            </a:pPr>
            <a:r>
              <a:rPr lang="en"/>
              <a:t>What sort of trauma have people experienced?</a:t>
            </a:r>
            <a:endParaRPr/>
          </a:p>
          <a:p>
            <a:pPr indent="-317500" lvl="1" marL="914400" rtl="0" algn="l">
              <a:spcBef>
                <a:spcPts val="0"/>
              </a:spcBef>
              <a:spcAft>
                <a:spcPts val="0"/>
              </a:spcAft>
              <a:buClr>
                <a:srgbClr val="EA6124"/>
              </a:buClr>
              <a:buSzPts val="1400"/>
              <a:buChar char="○"/>
            </a:pPr>
            <a:r>
              <a:rPr lang="en">
                <a:solidFill>
                  <a:srgbClr val="EA6124"/>
                </a:solidFill>
              </a:rPr>
              <a:t>E</a:t>
            </a:r>
            <a:r>
              <a:rPr lang="en">
                <a:solidFill>
                  <a:srgbClr val="EA6124"/>
                </a:solidFill>
              </a:rPr>
              <a:t>conomic</a:t>
            </a:r>
            <a:endParaRPr>
              <a:solidFill>
                <a:srgbClr val="EA6124"/>
              </a:solidFill>
            </a:endParaRPr>
          </a:p>
          <a:p>
            <a:pPr indent="-317500" lvl="1" marL="914400" rtl="0" algn="l">
              <a:spcBef>
                <a:spcPts val="0"/>
              </a:spcBef>
              <a:spcAft>
                <a:spcPts val="0"/>
              </a:spcAft>
              <a:buClr>
                <a:srgbClr val="EA6124"/>
              </a:buClr>
              <a:buSzPts val="1400"/>
              <a:buChar char="○"/>
            </a:pPr>
            <a:r>
              <a:rPr lang="en">
                <a:solidFill>
                  <a:srgbClr val="EA6124"/>
                </a:solidFill>
              </a:rPr>
              <a:t>Social</a:t>
            </a:r>
            <a:endParaRPr>
              <a:solidFill>
                <a:srgbClr val="EA6124"/>
              </a:solidFill>
            </a:endParaRPr>
          </a:p>
          <a:p>
            <a:pPr indent="-317500" lvl="1" marL="914400" rtl="0" algn="l">
              <a:spcBef>
                <a:spcPts val="0"/>
              </a:spcBef>
              <a:spcAft>
                <a:spcPts val="0"/>
              </a:spcAft>
              <a:buClr>
                <a:srgbClr val="EA6124"/>
              </a:buClr>
              <a:buSzPts val="1400"/>
              <a:buChar char="○"/>
            </a:pPr>
            <a:r>
              <a:rPr lang="en">
                <a:solidFill>
                  <a:srgbClr val="EA6124"/>
                </a:solidFill>
              </a:rPr>
              <a:t>Health</a:t>
            </a:r>
            <a:endParaRPr>
              <a:solidFill>
                <a:srgbClr val="EA6124"/>
              </a:solidFill>
            </a:endParaRPr>
          </a:p>
          <a:p>
            <a:pPr indent="-342900" lvl="0" marL="457200" rtl="0" algn="l">
              <a:spcBef>
                <a:spcPts val="0"/>
              </a:spcBef>
              <a:spcAft>
                <a:spcPts val="0"/>
              </a:spcAft>
              <a:buSzPts val="1800"/>
              <a:buChar char="●"/>
            </a:pPr>
            <a:r>
              <a:rPr lang="en"/>
              <a:t>How can future pandemics be addressed from a more </a:t>
            </a:r>
            <a:r>
              <a:rPr lang="en"/>
              <a:t>equitable</a:t>
            </a:r>
            <a:r>
              <a:rPr lang="en"/>
              <a:t> standpoint </a:t>
            </a:r>
            <a:endParaRPr/>
          </a:p>
          <a:p>
            <a:pPr indent="-317500" lvl="1" marL="914400" rtl="0" algn="l">
              <a:spcBef>
                <a:spcPts val="0"/>
              </a:spcBef>
              <a:spcAft>
                <a:spcPts val="0"/>
              </a:spcAft>
              <a:buClr>
                <a:srgbClr val="EA6124"/>
              </a:buClr>
              <a:buSzPts val="1400"/>
              <a:buChar char="○"/>
            </a:pPr>
            <a:r>
              <a:rPr lang="en">
                <a:solidFill>
                  <a:srgbClr val="EA6124"/>
                </a:solidFill>
              </a:rPr>
              <a:t>Vaccinations</a:t>
            </a:r>
            <a:endParaRPr>
              <a:solidFill>
                <a:srgbClr val="EA6124"/>
              </a:solidFill>
            </a:endParaRPr>
          </a:p>
          <a:p>
            <a:pPr indent="-317500" lvl="1" marL="914400" rtl="0" algn="l">
              <a:spcBef>
                <a:spcPts val="0"/>
              </a:spcBef>
              <a:spcAft>
                <a:spcPts val="0"/>
              </a:spcAft>
              <a:buClr>
                <a:srgbClr val="EA6124"/>
              </a:buClr>
              <a:buSzPts val="1400"/>
              <a:buChar char="○"/>
            </a:pPr>
            <a:r>
              <a:rPr lang="en">
                <a:solidFill>
                  <a:srgbClr val="EA6124"/>
                </a:solidFill>
              </a:rPr>
              <a:t>Accessibility </a:t>
            </a:r>
            <a:endParaRPr>
              <a:solidFill>
                <a:srgbClr val="EA6124"/>
              </a:solidFill>
            </a:endParaRPr>
          </a:p>
          <a:p>
            <a:pPr indent="0" lvl="0" marL="0" rtl="0" algn="l">
              <a:spcBef>
                <a:spcPts val="1200"/>
              </a:spcBef>
              <a:spcAft>
                <a:spcPts val="1200"/>
              </a:spcAft>
              <a:buNone/>
            </a:pPr>
            <a:r>
              <a:rPr lang="en">
                <a:solidFill>
                  <a:schemeClr val="lt1"/>
                </a:solidFill>
              </a:rPr>
              <a:t>Better understanding how different groups have been impacted and the sort of </a:t>
            </a:r>
            <a:r>
              <a:rPr lang="en">
                <a:solidFill>
                  <a:schemeClr val="lt1"/>
                </a:solidFill>
              </a:rPr>
              <a:t>trauma</a:t>
            </a:r>
            <a:r>
              <a:rPr lang="en">
                <a:solidFill>
                  <a:schemeClr val="lt1"/>
                </a:solidFill>
              </a:rPr>
              <a:t> that they have experienced will go a long way towards implementing more equitable solutions in the future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Thinking Ahead</a:t>
            </a:r>
            <a:endParaRPr/>
          </a:p>
        </p:txBody>
      </p:sp>
      <p:sp>
        <p:nvSpPr>
          <p:cNvPr id="155" name="Google Shape;15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will equity inform the county’s work in the future?</a:t>
            </a:r>
            <a:endParaRPr/>
          </a:p>
          <a:p>
            <a:pPr indent="-342900" lvl="0" marL="457200" rtl="0" algn="l">
              <a:spcBef>
                <a:spcPts val="1200"/>
              </a:spcBef>
              <a:spcAft>
                <a:spcPts val="0"/>
              </a:spcAft>
              <a:buSzPts val="1800"/>
              <a:buChar char="●"/>
            </a:pPr>
            <a:r>
              <a:rPr lang="en"/>
              <a:t>Using equity and an equity lens to consider future plans </a:t>
            </a:r>
            <a:endParaRPr/>
          </a:p>
          <a:p>
            <a:pPr indent="-342900" lvl="0" marL="457200" rtl="0" algn="l">
              <a:spcBef>
                <a:spcPts val="0"/>
              </a:spcBef>
              <a:spcAft>
                <a:spcPts val="0"/>
              </a:spcAft>
              <a:buSzPts val="1800"/>
              <a:buChar char="●"/>
            </a:pPr>
            <a:r>
              <a:rPr lang="en"/>
              <a:t>Using inclusive language to address key demographics without triggering implicit biases</a:t>
            </a:r>
            <a:endParaRPr/>
          </a:p>
          <a:p>
            <a:pPr indent="-342900" lvl="0" marL="457200" rtl="0" algn="l">
              <a:spcBef>
                <a:spcPts val="0"/>
              </a:spcBef>
              <a:spcAft>
                <a:spcPts val="0"/>
              </a:spcAft>
              <a:buSzPts val="1800"/>
              <a:buChar char="●"/>
            </a:pPr>
            <a:r>
              <a:rPr lang="en"/>
              <a:t>Being aware of implicit biases when speaking or writing about future plans and the impacts it may have on certain demographics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Interactive Activity</a:t>
            </a:r>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Given what you just learned, please write what you think </a:t>
            </a:r>
            <a:r>
              <a:rPr lang="en"/>
              <a:t>equity could look like in Albemarle, and compare this answer with the answer you wrote for the first activity.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Summary</a:t>
            </a:r>
            <a:endParaRPr>
              <a:latin typeface="Merriweather"/>
              <a:ea typeface="Merriweather"/>
              <a:cs typeface="Merriweather"/>
              <a:sym typeface="Merriweather"/>
            </a:endParaRPr>
          </a:p>
        </p:txBody>
      </p:sp>
      <p:sp>
        <p:nvSpPr>
          <p:cNvPr id="167" name="Google Shape;167;p31"/>
          <p:cNvSpPr txBox="1"/>
          <p:nvPr>
            <p:ph idx="1" type="body"/>
          </p:nvPr>
        </p:nvSpPr>
        <p:spPr>
          <a:xfrm>
            <a:off x="311700" y="1152475"/>
            <a:ext cx="8520600" cy="3765900"/>
          </a:xfrm>
          <a:prstGeom prst="rect">
            <a:avLst/>
          </a:prstGeom>
        </p:spPr>
        <p:txBody>
          <a:bodyPr anchorCtr="0" anchor="t" bIns="91425" lIns="91425" spcFirstLastPara="1" rIns="91425" wrap="square" tIns="91425">
            <a:normAutofit fontScale="85000" lnSpcReduction="20000"/>
          </a:bodyPr>
          <a:lstStyle/>
          <a:p>
            <a:pPr indent="0" lvl="0" marL="0" rtl="0" algn="l">
              <a:lnSpc>
                <a:spcPct val="150000"/>
              </a:lnSpc>
              <a:spcBef>
                <a:spcPts val="0"/>
              </a:spcBef>
              <a:spcAft>
                <a:spcPts val="0"/>
              </a:spcAft>
              <a:buNone/>
            </a:pPr>
            <a:r>
              <a:rPr lang="en"/>
              <a:t>What have we learned from this module?</a:t>
            </a:r>
            <a:endParaRPr/>
          </a:p>
          <a:p>
            <a:pPr indent="-325755" lvl="0" marL="457200" rtl="0" algn="l">
              <a:lnSpc>
                <a:spcPct val="150000"/>
              </a:lnSpc>
              <a:spcBef>
                <a:spcPts val="1200"/>
              </a:spcBef>
              <a:spcAft>
                <a:spcPts val="0"/>
              </a:spcAft>
              <a:buSzPct val="100000"/>
              <a:buChar char="●"/>
            </a:pPr>
            <a:r>
              <a:rPr lang="en"/>
              <a:t>Equity</a:t>
            </a:r>
            <a:endParaRPr/>
          </a:p>
          <a:p>
            <a:pPr indent="-304165" lvl="1" marL="914400" rtl="0" algn="l">
              <a:lnSpc>
                <a:spcPct val="150000"/>
              </a:lnSpc>
              <a:spcBef>
                <a:spcPts val="0"/>
              </a:spcBef>
              <a:spcAft>
                <a:spcPts val="0"/>
              </a:spcAft>
              <a:buSzPct val="100000"/>
              <a:buChar char="○"/>
            </a:pPr>
            <a:r>
              <a:rPr lang="en"/>
              <a:t>What it is</a:t>
            </a:r>
            <a:endParaRPr/>
          </a:p>
          <a:p>
            <a:pPr indent="-304165" lvl="1" marL="914400" rtl="0" algn="l">
              <a:lnSpc>
                <a:spcPct val="150000"/>
              </a:lnSpc>
              <a:spcBef>
                <a:spcPts val="0"/>
              </a:spcBef>
              <a:spcAft>
                <a:spcPts val="0"/>
              </a:spcAft>
              <a:buSzPct val="100000"/>
              <a:buChar char="○"/>
            </a:pPr>
            <a:r>
              <a:rPr lang="en"/>
              <a:t>Approaching future plans in Albemarle County with an equity lens</a:t>
            </a:r>
            <a:endParaRPr/>
          </a:p>
          <a:p>
            <a:pPr indent="-325755" lvl="0" marL="457200" rtl="0" algn="l">
              <a:lnSpc>
                <a:spcPct val="150000"/>
              </a:lnSpc>
              <a:spcBef>
                <a:spcPts val="0"/>
              </a:spcBef>
              <a:spcAft>
                <a:spcPts val="0"/>
              </a:spcAft>
              <a:buSzPct val="100000"/>
              <a:buChar char="●"/>
            </a:pPr>
            <a:r>
              <a:rPr lang="en"/>
              <a:t>Inclusive Language</a:t>
            </a:r>
            <a:endParaRPr/>
          </a:p>
          <a:p>
            <a:pPr indent="-304165" lvl="1" marL="914400" rtl="0" algn="l">
              <a:lnSpc>
                <a:spcPct val="150000"/>
              </a:lnSpc>
              <a:spcBef>
                <a:spcPts val="0"/>
              </a:spcBef>
              <a:spcAft>
                <a:spcPts val="0"/>
              </a:spcAft>
              <a:buSzPct val="100000"/>
              <a:buChar char="○"/>
            </a:pPr>
            <a:r>
              <a:rPr lang="en"/>
              <a:t>What it is </a:t>
            </a:r>
            <a:endParaRPr/>
          </a:p>
          <a:p>
            <a:pPr indent="-304165" lvl="1" marL="914400" rtl="0" algn="l">
              <a:lnSpc>
                <a:spcPct val="150000"/>
              </a:lnSpc>
              <a:spcBef>
                <a:spcPts val="0"/>
              </a:spcBef>
              <a:spcAft>
                <a:spcPts val="0"/>
              </a:spcAft>
              <a:buSzPct val="100000"/>
              <a:buChar char="○"/>
            </a:pPr>
            <a:r>
              <a:rPr lang="en"/>
              <a:t>Guidelines for how to approach using inclusive language in our work</a:t>
            </a:r>
            <a:endParaRPr/>
          </a:p>
          <a:p>
            <a:pPr indent="0" lvl="0" marL="0" rtl="0" algn="l">
              <a:lnSpc>
                <a:spcPct val="150000"/>
              </a:lnSpc>
              <a:spcBef>
                <a:spcPts val="1200"/>
              </a:spcBef>
              <a:spcAft>
                <a:spcPts val="0"/>
              </a:spcAft>
              <a:buNone/>
            </a:pPr>
            <a:r>
              <a:rPr b="1" lang="en"/>
              <a:t>Main </a:t>
            </a:r>
            <a:r>
              <a:rPr b="1" lang="en"/>
              <a:t>Takeaway</a:t>
            </a:r>
            <a:endParaRPr b="1"/>
          </a:p>
          <a:p>
            <a:pPr indent="0" lvl="0" marL="0" rtl="0" algn="l">
              <a:lnSpc>
                <a:spcPct val="150000"/>
              </a:lnSpc>
              <a:spcBef>
                <a:spcPts val="1200"/>
              </a:spcBef>
              <a:spcAft>
                <a:spcPts val="1200"/>
              </a:spcAft>
              <a:buNone/>
            </a:pPr>
            <a:r>
              <a:rPr i="1" lang="en"/>
              <a:t>Being aware of what implicit bias is, and how this impacts the work being done in Albemarle County. Being aware of implicit biases can inform the language we use when approaching future work plans in order to avoid biases.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1"/>
        </a:solidFill>
      </p:bgPr>
    </p:bg>
    <p:spTree>
      <p:nvGrpSpPr>
        <p:cNvPr id="60" name="Shape 60"/>
        <p:cNvGrpSpPr/>
        <p:nvPr/>
      </p:nvGrpSpPr>
      <p:grpSpPr>
        <a:xfrm>
          <a:off x="0" y="0"/>
          <a:ext cx="0" cy="0"/>
          <a:chOff x="0" y="0"/>
          <a:chExt cx="0" cy="0"/>
        </a:xfrm>
      </p:grpSpPr>
      <p:sp>
        <p:nvSpPr>
          <p:cNvPr id="61" name="Google Shape;61;p14"/>
          <p:cNvSpPr txBox="1"/>
          <p:nvPr>
            <p:ph idx="1" type="body"/>
          </p:nvPr>
        </p:nvSpPr>
        <p:spPr>
          <a:xfrm>
            <a:off x="311700" y="1169475"/>
            <a:ext cx="7573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Albemarle County staff is comfortable with inclusive language and recognizes the importance of using this type of </a:t>
            </a:r>
            <a:r>
              <a:rPr lang="en">
                <a:solidFill>
                  <a:schemeClr val="lt1"/>
                </a:solidFill>
              </a:rPr>
              <a:t>language</a:t>
            </a:r>
            <a:r>
              <a:rPr lang="en">
                <a:solidFill>
                  <a:schemeClr val="lt1"/>
                </a:solidFill>
              </a:rPr>
              <a:t>.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Staff can begin to apply equity knowledge to their work. </a:t>
            </a:r>
            <a:endParaRPr>
              <a:solidFill>
                <a:schemeClr val="lt1"/>
              </a:solidFill>
            </a:endParaRPr>
          </a:p>
        </p:txBody>
      </p:sp>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Goal of this training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erriweather"/>
                <a:ea typeface="Merriweather"/>
                <a:cs typeface="Merriweather"/>
                <a:sym typeface="Merriweather"/>
              </a:rPr>
              <a:t>Conclusion</a:t>
            </a:r>
            <a:r>
              <a:rPr lang="en"/>
              <a:t>s and Final Thoughts</a:t>
            </a:r>
            <a:endParaRPr>
              <a:latin typeface="Merriweather"/>
              <a:ea typeface="Merriweather"/>
              <a:cs typeface="Merriweather"/>
              <a:sym typeface="Merriweather"/>
            </a:endParaRPr>
          </a:p>
        </p:txBody>
      </p:sp>
      <p:sp>
        <p:nvSpPr>
          <p:cNvPr id="173" name="Google Shape;173;p32"/>
          <p:cNvSpPr txBox="1"/>
          <p:nvPr>
            <p:ph idx="1" type="body"/>
          </p:nvPr>
        </p:nvSpPr>
        <p:spPr>
          <a:xfrm>
            <a:off x="311700" y="1152475"/>
            <a:ext cx="8520600" cy="38679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50000"/>
              </a:lnSpc>
              <a:spcBef>
                <a:spcPts val="0"/>
              </a:spcBef>
              <a:spcAft>
                <a:spcPts val="0"/>
              </a:spcAft>
              <a:buSzPct val="100000"/>
              <a:buChar char="●"/>
            </a:pPr>
            <a:r>
              <a:rPr lang="en"/>
              <a:t>Throughout this module, we have learned </a:t>
            </a:r>
            <a:r>
              <a:rPr lang="en"/>
              <a:t>equity</a:t>
            </a:r>
            <a:r>
              <a:rPr lang="en"/>
              <a:t> and what it’s </a:t>
            </a:r>
            <a:r>
              <a:rPr lang="en"/>
              <a:t>important</a:t>
            </a:r>
            <a:r>
              <a:rPr lang="en"/>
              <a:t> in the context of local government</a:t>
            </a:r>
            <a:endParaRPr/>
          </a:p>
          <a:p>
            <a:pPr indent="-325755" lvl="0" marL="457200" rtl="0" algn="l">
              <a:lnSpc>
                <a:spcPct val="150000"/>
              </a:lnSpc>
              <a:spcBef>
                <a:spcPts val="0"/>
              </a:spcBef>
              <a:spcAft>
                <a:spcPts val="0"/>
              </a:spcAft>
              <a:buSzPct val="100000"/>
              <a:buChar char="●"/>
            </a:pPr>
            <a:r>
              <a:rPr lang="en"/>
              <a:t>Additionally, other topics such as </a:t>
            </a:r>
            <a:r>
              <a:rPr lang="en"/>
              <a:t>implicit</a:t>
            </a:r>
            <a:r>
              <a:rPr lang="en"/>
              <a:t> bias and the impacts of COVID-19 on equity have also been explored</a:t>
            </a:r>
            <a:endParaRPr/>
          </a:p>
          <a:p>
            <a:pPr indent="-325755" lvl="0" marL="457200" rtl="0" algn="l">
              <a:lnSpc>
                <a:spcPct val="150000"/>
              </a:lnSpc>
              <a:spcBef>
                <a:spcPts val="0"/>
              </a:spcBef>
              <a:spcAft>
                <a:spcPts val="0"/>
              </a:spcAft>
              <a:buSzPct val="100000"/>
              <a:buChar char="●"/>
            </a:pPr>
            <a:r>
              <a:rPr lang="en"/>
              <a:t>It is important to keep in mind that talking </a:t>
            </a:r>
            <a:r>
              <a:rPr lang="en"/>
              <a:t>about</a:t>
            </a:r>
            <a:r>
              <a:rPr lang="en"/>
              <a:t> these issues is not always easy and this topic can be sensitive at times</a:t>
            </a:r>
            <a:endParaRPr/>
          </a:p>
          <a:p>
            <a:pPr indent="-325755" lvl="0" marL="457200" rtl="0" algn="l">
              <a:lnSpc>
                <a:spcPct val="150000"/>
              </a:lnSpc>
              <a:spcBef>
                <a:spcPts val="0"/>
              </a:spcBef>
              <a:spcAft>
                <a:spcPts val="0"/>
              </a:spcAft>
              <a:buSzPct val="100000"/>
              <a:buChar char="●"/>
            </a:pPr>
            <a:r>
              <a:rPr lang="en"/>
              <a:t>Having a better understanding of equity is not only </a:t>
            </a:r>
            <a:r>
              <a:rPr lang="en"/>
              <a:t>beneficial for our own interactions with others but also helps to create a more inclusive environment that promotes diversity</a:t>
            </a:r>
            <a:endParaRPr/>
          </a:p>
          <a:p>
            <a:pPr indent="-325755" lvl="0" marL="457200" rtl="0" algn="l">
              <a:lnSpc>
                <a:spcPct val="150000"/>
              </a:lnSpc>
              <a:spcBef>
                <a:spcPts val="0"/>
              </a:spcBef>
              <a:spcAft>
                <a:spcPts val="0"/>
              </a:spcAft>
              <a:buSzPct val="100000"/>
              <a:buChar char="●"/>
            </a:pPr>
            <a:r>
              <a:rPr lang="en"/>
              <a:t>While there is always more that can be learned, this module has provided the basic tools needed to better understand why equity is relevant and how it can be applied in daily life</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Inclusive Language- Resources</a:t>
            </a:r>
            <a:endParaRPr/>
          </a:p>
        </p:txBody>
      </p:sp>
      <p:sp>
        <p:nvSpPr>
          <p:cNvPr id="179" name="Google Shape;17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lt1"/>
              </a:buClr>
              <a:buSzPts val="1500"/>
              <a:buChar char="●"/>
            </a:pPr>
            <a:r>
              <a:rPr i="1" lang="en" sz="1500" u="sng">
                <a:solidFill>
                  <a:schemeClr val="lt1"/>
                </a:solidFill>
                <a:hlinkClick r:id="rId3">
                  <a:extLst>
                    <a:ext uri="{A12FA001-AC4F-418D-AE19-62706E023703}">
                      <ahyp:hlinkClr val="tx"/>
                    </a:ext>
                  </a:extLst>
                </a:hlinkClick>
              </a:rPr>
              <a:t>Northwestern University-Language Guide</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4">
                  <a:extLst>
                    <a:ext uri="{A12FA001-AC4F-418D-AE19-62706E023703}">
                      <ahyp:hlinkClr val="tx"/>
                    </a:ext>
                  </a:extLst>
                </a:hlinkClick>
              </a:rPr>
              <a:t>UNHCR Refugee Differences - Videos</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5">
                  <a:extLst>
                    <a:ext uri="{A12FA001-AC4F-418D-AE19-62706E023703}">
                      <ahyp:hlinkClr val="tx"/>
                    </a:ext>
                  </a:extLst>
                </a:hlinkClick>
              </a:rPr>
              <a:t>LGBTQ Terminology Handbook</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6">
                  <a:extLst>
                    <a:ext uri="{A12FA001-AC4F-418D-AE19-62706E023703}">
                      <ahyp:hlinkClr val="tx"/>
                    </a:ext>
                  </a:extLst>
                </a:hlinkClick>
              </a:rPr>
              <a:t>DC Fiscal Policy Institute- Talking about Poverty, Race, and Class</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7">
                  <a:extLst>
                    <a:ext uri="{A12FA001-AC4F-418D-AE19-62706E023703}">
                      <ahyp:hlinkClr val="tx"/>
                    </a:ext>
                  </a:extLst>
                </a:hlinkClick>
              </a:rPr>
              <a:t>Article on Rhetoric About Immigration</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8">
                  <a:extLst>
                    <a:ext uri="{A12FA001-AC4F-418D-AE19-62706E023703}">
                      <ahyp:hlinkClr val="tx"/>
                    </a:ext>
                  </a:extLst>
                </a:hlinkClick>
              </a:rPr>
              <a:t>Article</a:t>
            </a:r>
            <a:r>
              <a:rPr i="1" lang="en" sz="1500">
                <a:solidFill>
                  <a:schemeClr val="lt1"/>
                </a:solidFill>
              </a:rPr>
              <a:t> and </a:t>
            </a:r>
            <a:r>
              <a:rPr i="1" lang="en" sz="1500" u="sng">
                <a:solidFill>
                  <a:schemeClr val="lt1"/>
                </a:solidFill>
                <a:hlinkClick r:id="rId9">
                  <a:extLst>
                    <a:ext uri="{A12FA001-AC4F-418D-AE19-62706E023703}">
                      <ahyp:hlinkClr val="tx"/>
                    </a:ext>
                  </a:extLst>
                </a:hlinkClick>
              </a:rPr>
              <a:t>Research </a:t>
            </a:r>
            <a:r>
              <a:rPr i="1" lang="en" sz="1500">
                <a:solidFill>
                  <a:schemeClr val="lt1"/>
                </a:solidFill>
              </a:rPr>
              <a:t>about the term ‘Latinx’</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10">
                  <a:extLst>
                    <a:ext uri="{A12FA001-AC4F-418D-AE19-62706E023703}">
                      <ahyp:hlinkClr val="tx"/>
                    </a:ext>
                  </a:extLst>
                </a:hlinkClick>
              </a:rPr>
              <a:t>Article on Autism, Person-First, and Identity-First Language</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action="ppaction://hlinksldjump" r:id="rId11">
                  <a:extLst>
                    <a:ext uri="{A12FA001-AC4F-418D-AE19-62706E023703}">
                      <ahyp:hlinkClr val="tx"/>
                    </a:ext>
                  </a:extLst>
                </a:hlinkClick>
              </a:rPr>
              <a:t>Disability e</a:t>
            </a:r>
            <a:r>
              <a:rPr i="1" lang="en" sz="1500" u="sng">
                <a:solidFill>
                  <a:schemeClr val="lt1"/>
                </a:solidFill>
                <a:hlinkClick action="ppaction://hlinksldjump" r:id="rId12">
                  <a:extLst>
                    <a:ext uri="{A12FA001-AC4F-418D-AE19-62706E023703}">
                      <ahyp:hlinkClr val="tx"/>
                    </a:ext>
                  </a:extLst>
                </a:hlinkClick>
              </a:rPr>
              <a:t>tiquette for in-person and virtual communication</a:t>
            </a:r>
            <a:r>
              <a:rPr i="1" lang="en" sz="1500" u="sng">
                <a:solidFill>
                  <a:schemeClr val="lt1"/>
                </a:solidFill>
                <a:hlinkClick action="ppaction://hlinksldjump" r:id="rId13">
                  <a:extLst>
                    <a:ext uri="{A12FA001-AC4F-418D-AE19-62706E023703}">
                      <ahyp:hlinkClr val="tx"/>
                    </a:ext>
                  </a:extLst>
                </a:hlinkClick>
              </a:rPr>
              <a:t> </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14">
                  <a:extLst>
                    <a:ext uri="{A12FA001-AC4F-418D-AE19-62706E023703}">
                      <ahyp:hlinkClr val="tx"/>
                    </a:ext>
                  </a:extLst>
                </a:hlinkClick>
              </a:rPr>
              <a:t>APA Style writing guide for Racial and Ethnic Identity</a:t>
            </a:r>
            <a:endParaRPr i="1" sz="1500">
              <a:solidFill>
                <a:schemeClr val="lt1"/>
              </a:solidFill>
            </a:endParaRPr>
          </a:p>
          <a:p>
            <a:pPr indent="-323850" lvl="0" marL="457200" rtl="0" algn="l">
              <a:spcBef>
                <a:spcPts val="0"/>
              </a:spcBef>
              <a:spcAft>
                <a:spcPts val="0"/>
              </a:spcAft>
              <a:buClr>
                <a:schemeClr val="lt1"/>
              </a:buClr>
              <a:buSzPts val="1500"/>
              <a:buChar char="●"/>
            </a:pPr>
            <a:r>
              <a:rPr i="1" lang="en" sz="1500" u="sng">
                <a:solidFill>
                  <a:schemeClr val="lt1"/>
                </a:solidFill>
                <a:hlinkClick r:id="rId15">
                  <a:extLst>
                    <a:ext uri="{A12FA001-AC4F-418D-AE19-62706E023703}">
                      <ahyp:hlinkClr val="tx"/>
                    </a:ext>
                  </a:extLst>
                </a:hlinkClick>
              </a:rPr>
              <a:t>APA Style - General Principles for Reducing Bias</a:t>
            </a:r>
            <a:endParaRPr i="1" sz="15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4"/>
          <p:cNvPicPr preferRelativeResize="0"/>
          <p:nvPr/>
        </p:nvPicPr>
        <p:blipFill>
          <a:blip r:embed="rId3">
            <a:alphaModFix/>
          </a:blip>
          <a:stretch>
            <a:fillRect/>
          </a:stretch>
        </p:blipFill>
        <p:spPr>
          <a:xfrm>
            <a:off x="78925" y="106475"/>
            <a:ext cx="4758499" cy="3475599"/>
          </a:xfrm>
          <a:prstGeom prst="rect">
            <a:avLst/>
          </a:prstGeom>
          <a:noFill/>
          <a:ln>
            <a:noFill/>
          </a:ln>
        </p:spPr>
      </p:pic>
      <p:pic>
        <p:nvPicPr>
          <p:cNvPr id="185" name="Google Shape;185;p34"/>
          <p:cNvPicPr preferRelativeResize="0"/>
          <p:nvPr/>
        </p:nvPicPr>
        <p:blipFill>
          <a:blip r:embed="rId4">
            <a:alphaModFix/>
          </a:blip>
          <a:stretch>
            <a:fillRect/>
          </a:stretch>
        </p:blipFill>
        <p:spPr>
          <a:xfrm>
            <a:off x="4316850" y="2761875"/>
            <a:ext cx="4827149" cy="2331251"/>
          </a:xfrm>
          <a:prstGeom prst="rect">
            <a:avLst/>
          </a:prstGeom>
          <a:noFill/>
          <a:ln>
            <a:noFill/>
          </a:ln>
        </p:spPr>
      </p:pic>
      <p:sp>
        <p:nvSpPr>
          <p:cNvPr id="186" name="Google Shape;186;p34"/>
          <p:cNvSpPr txBox="1"/>
          <p:nvPr/>
        </p:nvSpPr>
        <p:spPr>
          <a:xfrm>
            <a:off x="413325" y="4454650"/>
            <a:ext cx="286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More on the next slide!</a:t>
            </a:r>
            <a:endParaRPr>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5"/>
          <p:cNvPicPr preferRelativeResize="0"/>
          <p:nvPr/>
        </p:nvPicPr>
        <p:blipFill>
          <a:blip r:embed="rId3">
            <a:alphaModFix/>
          </a:blip>
          <a:stretch>
            <a:fillRect/>
          </a:stretch>
        </p:blipFill>
        <p:spPr>
          <a:xfrm>
            <a:off x="1300525" y="152400"/>
            <a:ext cx="5800780" cy="4838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Inclusive Language-References</a:t>
            </a:r>
            <a:endParaRPr/>
          </a:p>
        </p:txBody>
      </p:sp>
      <p:sp>
        <p:nvSpPr>
          <p:cNvPr id="197" name="Google Shape;197;p36"/>
          <p:cNvSpPr txBox="1"/>
          <p:nvPr>
            <p:ph idx="1" type="body"/>
          </p:nvPr>
        </p:nvSpPr>
        <p:spPr>
          <a:xfrm>
            <a:off x="311700" y="1152475"/>
            <a:ext cx="8520600" cy="37230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lang="en">
                <a:solidFill>
                  <a:schemeClr val="lt1"/>
                </a:solidFill>
              </a:rPr>
              <a:t>Counseling@Northwestern. (2019, October 16). Inclusive Language Guide. NU-MAC. https://counseling.northwestern.edu/blog/inclusive-language-guide/</a:t>
            </a:r>
            <a:endParaRPr>
              <a:solidFill>
                <a:schemeClr val="lt1"/>
              </a:solidFill>
            </a:endParaRPr>
          </a:p>
          <a:p>
            <a:pPr indent="0" lvl="0" marL="0" rtl="0" algn="l">
              <a:spcBef>
                <a:spcPts val="1200"/>
              </a:spcBef>
              <a:spcAft>
                <a:spcPts val="0"/>
              </a:spcAft>
              <a:buNone/>
            </a:pPr>
            <a:r>
              <a:rPr lang="en">
                <a:solidFill>
                  <a:schemeClr val="lt1"/>
                </a:solidFill>
              </a:rPr>
              <a:t>Definition of POLARIZE. (n.d.). Retrieved May 9, 2021, from </a:t>
            </a:r>
            <a:r>
              <a:rPr lang="en" u="sng">
                <a:solidFill>
                  <a:schemeClr val="lt1"/>
                </a:solidFill>
                <a:hlinkClick r:id="rId3">
                  <a:extLst>
                    <a:ext uri="{A12FA001-AC4F-418D-AE19-62706E023703}">
                      <ahyp:hlinkClr val="tx"/>
                    </a:ext>
                  </a:extLst>
                </a:hlinkClick>
              </a:rPr>
              <a:t>https://www.merriam-webster.com/dictionary/polarize</a:t>
            </a:r>
            <a:r>
              <a:rPr lang="en">
                <a:solidFill>
                  <a:schemeClr val="lt1"/>
                </a:solidFill>
              </a:rPr>
              <a:t> </a:t>
            </a:r>
            <a:endParaRPr>
              <a:solidFill>
                <a:schemeClr val="lt1"/>
              </a:solidFill>
            </a:endParaRPr>
          </a:p>
          <a:p>
            <a:pPr indent="0" lvl="0" marL="0" rtl="0" algn="l">
              <a:spcBef>
                <a:spcPts val="1200"/>
              </a:spcBef>
              <a:spcAft>
                <a:spcPts val="0"/>
              </a:spcAft>
              <a:buNone/>
            </a:pPr>
            <a:r>
              <a:rPr lang="en">
                <a:solidFill>
                  <a:schemeClr val="lt1"/>
                </a:solidFill>
              </a:rPr>
              <a:t>GLAAD &amp; Movement Advancement Project (MAP). (2012). An Ally's Guide to Terminology. n.a.  https://www.glaad.org/sites/default/files/allys-guide-to-terminology_1.pdf</a:t>
            </a:r>
            <a:endParaRPr>
              <a:solidFill>
                <a:schemeClr val="lt1"/>
              </a:solidFill>
            </a:endParaRPr>
          </a:p>
          <a:p>
            <a:pPr indent="0" lvl="0" marL="0" rtl="0" algn="l">
              <a:spcBef>
                <a:spcPts val="1200"/>
              </a:spcBef>
              <a:spcAft>
                <a:spcPts val="0"/>
              </a:spcAft>
              <a:buNone/>
            </a:pPr>
            <a:r>
              <a:rPr lang="en">
                <a:solidFill>
                  <a:schemeClr val="lt1"/>
                </a:solidFill>
              </a:rPr>
              <a:t>Luis Noe-Bustamante, Lauren Mora, and Mark Hugo Lopez. (2020, August 11). Latinx Used by Just 3% of U.S. Hispanics. About One-in-Four Have Heard of It. Pew Research Center’s Hispanic Trends Project. https://www.pewresearch.org/hispanic/2020/08/11/about-one-in-four-u-s-hispanics-have-heard-of-latinx-but-just-3-use-it/</a:t>
            </a:r>
            <a:endParaRPr>
              <a:solidFill>
                <a:schemeClr val="lt1"/>
              </a:solidFill>
            </a:endParaRPr>
          </a:p>
          <a:p>
            <a:pPr indent="0" lvl="0" marL="0" rtl="0" algn="l">
              <a:spcBef>
                <a:spcPts val="1200"/>
              </a:spcBef>
              <a:spcAft>
                <a:spcPts val="0"/>
              </a:spcAft>
              <a:buNone/>
            </a:pPr>
            <a:r>
              <a:rPr lang="en">
                <a:solidFill>
                  <a:schemeClr val="lt1"/>
                </a:solidFill>
              </a:rPr>
              <a:t>Molly Callahan. (2018, July 12). Unpacking the debate over person-first vs. Identity-first language in the autism community. News@Northeastern. https://news.northeastern.edu/2018/07/12/unpacking-the-debate-over-person-first-vs-identity-first-language-in-the-autism-community/</a:t>
            </a:r>
            <a:endParaRPr>
              <a:solidFill>
                <a:schemeClr val="lt1"/>
              </a:solidFill>
            </a:endParaRPr>
          </a:p>
          <a:p>
            <a:pPr indent="0" lvl="0" marL="0" rtl="0" algn="l">
              <a:spcBef>
                <a:spcPts val="1200"/>
              </a:spcBef>
              <a:spcAft>
                <a:spcPts val="0"/>
              </a:spcAft>
              <a:buNone/>
            </a:pPr>
            <a:r>
              <a:rPr lang="en">
                <a:solidFill>
                  <a:schemeClr val="lt1"/>
                </a:solidFill>
              </a:rPr>
              <a:t>Refugees, U. N. H. C. R. (n.d.). Teaching about refugees. UNHCR. Retrieved April 20, 2021, from https://www.unhcr.org/teaching-about-refugees.html</a:t>
            </a:r>
            <a:endParaRPr>
              <a:solidFill>
                <a:schemeClr val="lt1"/>
              </a:solidFill>
            </a:endParaRPr>
          </a:p>
          <a:p>
            <a:pPr indent="0" lvl="0" marL="0" rtl="0" algn="l">
              <a:spcBef>
                <a:spcPts val="1200"/>
              </a:spcBef>
              <a:spcAft>
                <a:spcPts val="0"/>
              </a:spcAft>
              <a:buNone/>
            </a:pPr>
            <a:r>
              <a:rPr lang="en">
                <a:solidFill>
                  <a:schemeClr val="lt1"/>
                </a:solidFill>
              </a:rPr>
              <a:t>Shereen Marisol Meraji. (n.d.). “Hispanic,” “Latino,” Or “Latinx”? Survey Says ... NPR.Org. Retrieved April 20, 2021, from https://www.npr.org/sections/codeswitch/2020/08/11/901398248/hispanic-latino-or-latinx-survey-says</a:t>
            </a:r>
            <a:endParaRPr>
              <a:solidFill>
                <a:schemeClr val="lt1"/>
              </a:solidFill>
            </a:endParaRPr>
          </a:p>
          <a:p>
            <a:pPr indent="0" lvl="0" marL="0" rtl="0" algn="l">
              <a:spcBef>
                <a:spcPts val="1200"/>
              </a:spcBef>
              <a:spcAft>
                <a:spcPts val="0"/>
              </a:spcAft>
              <a:buNone/>
            </a:pPr>
            <a:r>
              <a:rPr lang="en">
                <a:solidFill>
                  <a:schemeClr val="lt1"/>
                </a:solidFill>
              </a:rPr>
              <a:t>Zaveri, M. (2020, February 13). This Lawmaker Wants to Remove the Words ‘Illegal Alien’ From the Law. The New York Times. </a:t>
            </a:r>
            <a:r>
              <a:rPr lang="en" u="sng">
                <a:solidFill>
                  <a:schemeClr val="lt1"/>
                </a:solidFill>
                <a:hlinkClick r:id="rId4">
                  <a:extLst>
                    <a:ext uri="{A12FA001-AC4F-418D-AE19-62706E023703}">
                      <ahyp:hlinkClr val="tx"/>
                    </a:ext>
                  </a:extLst>
                </a:hlinkClick>
              </a:rPr>
              <a:t>https://www.nytimes.com/2020/02/13/us/politics/colorado-illegal-immigrants.html</a:t>
            </a:r>
            <a:endParaRPr>
              <a:solidFill>
                <a:schemeClr val="lt1"/>
              </a:solidFill>
            </a:endParaRPr>
          </a:p>
          <a:p>
            <a:pPr indent="0" lvl="0" marL="0" rtl="0" algn="l">
              <a:spcBef>
                <a:spcPts val="1200"/>
              </a:spcBef>
              <a:spcAft>
                <a:spcPts val="0"/>
              </a:spcAft>
              <a:buNone/>
            </a:pPr>
            <a:r>
              <a:rPr lang="en">
                <a:solidFill>
                  <a:schemeClr val="lt1"/>
                </a:solidFill>
              </a:rPr>
              <a:t>DLCV. (2020). Disability Etiquette. Richmond; DisAbility Law Center of Virginia. </a:t>
            </a:r>
            <a:endParaRPr>
              <a:solidFill>
                <a:schemeClr val="lt1"/>
              </a:solidFill>
            </a:endParaRPr>
          </a:p>
          <a:p>
            <a:pPr indent="0" lvl="0" marL="0" rtl="0" algn="l">
              <a:spcBef>
                <a:spcPts val="1200"/>
              </a:spcBef>
              <a:spcAft>
                <a:spcPts val="0"/>
              </a:spcAft>
              <a:buNone/>
            </a:pPr>
            <a:r>
              <a:rPr lang="en">
                <a:solidFill>
                  <a:schemeClr val="lt1"/>
                </a:solidFill>
              </a:rPr>
              <a:t>Oluo, I. (2019). So You Want to Talk About Race. Seal Press.</a:t>
            </a:r>
            <a:endParaRPr>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continued</a:t>
            </a:r>
            <a:endParaRPr/>
          </a:p>
        </p:txBody>
      </p:sp>
      <p:sp>
        <p:nvSpPr>
          <p:cNvPr id="203" name="Google Shape;203;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800"/>
              <a:t>UCSF Office of Diversity and Outreach. (n.d.). Unconscious Bias. Programs and Services | Office of Diversity and Outreach. Retrieved May 8, 2021, from https://diversity.ucsf.edu/resources/unconscious-bias</a:t>
            </a:r>
            <a:endParaRPr sz="800"/>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1"/>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solidFill>
                <a:srgbClr val="EA6124"/>
              </a:solidFill>
              <a:latin typeface="Merriweather"/>
              <a:ea typeface="Merriweather"/>
              <a:cs typeface="Merriweather"/>
              <a:sym typeface="Merriweathe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concepts</a:t>
            </a:r>
            <a:endParaRPr/>
          </a:p>
          <a:p>
            <a:pPr indent="0" lvl="0" marL="0" rtl="0" algn="l">
              <a:spcBef>
                <a:spcPts val="1200"/>
              </a:spcBef>
              <a:spcAft>
                <a:spcPts val="0"/>
              </a:spcAft>
              <a:buNone/>
            </a:pPr>
            <a:r>
              <a:rPr lang="en"/>
              <a:t>Local Historical context</a:t>
            </a:r>
            <a:endParaRPr/>
          </a:p>
          <a:p>
            <a:pPr indent="0" lvl="0" marL="0" rtl="0" algn="l">
              <a:spcBef>
                <a:spcPts val="1200"/>
              </a:spcBef>
              <a:spcAft>
                <a:spcPts val="0"/>
              </a:spcAft>
              <a:buNone/>
            </a:pPr>
            <a:r>
              <a:rPr lang="en"/>
              <a:t>Inclusive Language</a:t>
            </a:r>
            <a:endParaRPr/>
          </a:p>
          <a:p>
            <a:pPr indent="0" lvl="0" marL="0" rtl="0" algn="l">
              <a:spcBef>
                <a:spcPts val="1200"/>
              </a:spcBef>
              <a:spcAft>
                <a:spcPts val="0"/>
              </a:spcAft>
              <a:buNone/>
            </a:pPr>
            <a:r>
              <a:rPr lang="en"/>
              <a:t>Implicit Bias</a:t>
            </a:r>
            <a:endParaRPr/>
          </a:p>
          <a:p>
            <a:pPr indent="0" lvl="0" marL="0" rtl="0" algn="l">
              <a:spcBef>
                <a:spcPts val="1200"/>
              </a:spcBef>
              <a:spcAft>
                <a:spcPts val="0"/>
              </a:spcAft>
              <a:buNone/>
            </a:pPr>
            <a:r>
              <a:rPr lang="en"/>
              <a:t>Additional Terminology</a:t>
            </a:r>
            <a:endParaRPr/>
          </a:p>
          <a:p>
            <a:pPr indent="0" lvl="0" marL="0" rtl="0" algn="l">
              <a:spcBef>
                <a:spcPts val="1200"/>
              </a:spcBef>
              <a:spcAft>
                <a:spcPts val="0"/>
              </a:spcAft>
              <a:buNone/>
            </a:pPr>
            <a:r>
              <a:rPr lang="en"/>
              <a:t>COVID-19 and its impact</a:t>
            </a:r>
            <a:endParaRPr/>
          </a:p>
          <a:p>
            <a:pPr indent="0" lvl="0" marL="0" rtl="0" algn="l">
              <a:spcBef>
                <a:spcPts val="1200"/>
              </a:spcBef>
              <a:spcAft>
                <a:spcPts val="1200"/>
              </a:spcAft>
              <a:buNone/>
            </a:pPr>
            <a:r>
              <a:rPr lang="en"/>
              <a:t>Looking Ahead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1"/>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Concepts</a:t>
            </a:r>
            <a:endParaRPr>
              <a:solidFill>
                <a:srgbClr val="EA6124"/>
              </a:solidFill>
              <a:latin typeface="Merriweather"/>
              <a:ea typeface="Merriweather"/>
              <a:cs typeface="Merriweather"/>
              <a:sym typeface="Merriweather"/>
            </a:endParaRPr>
          </a:p>
        </p:txBody>
      </p:sp>
      <p:pic>
        <p:nvPicPr>
          <p:cNvPr id="74" name="Google Shape;74;p16"/>
          <p:cNvPicPr preferRelativeResize="0"/>
          <p:nvPr/>
        </p:nvPicPr>
        <p:blipFill>
          <a:blip r:embed="rId3">
            <a:alphaModFix/>
          </a:blip>
          <a:stretch>
            <a:fillRect/>
          </a:stretch>
        </p:blipFill>
        <p:spPr>
          <a:xfrm>
            <a:off x="1460950" y="1017725"/>
            <a:ext cx="5984675" cy="370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Interactive Exercise</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Write down what you think equity and inclusion would look like in Albemarle county as you currently understand it.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Hold onto your response for later</a:t>
            </a:r>
            <a:r>
              <a:rPr lang="en"/>
              <a:t> review</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Equity in Albemarle County</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How can government organizations take steps to become more equitable?</a:t>
            </a:r>
            <a:endParaRPr>
              <a:solidFill>
                <a:schemeClr val="lt1"/>
              </a:solidFill>
            </a:endParaRPr>
          </a:p>
          <a:p>
            <a:pPr indent="0" lvl="0" marL="0" rtl="0" algn="l">
              <a:spcBef>
                <a:spcPts val="1200"/>
              </a:spcBef>
              <a:spcAft>
                <a:spcPts val="0"/>
              </a:spcAft>
              <a:buNone/>
            </a:pPr>
            <a:r>
              <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Examples from Renton, WA</a:t>
            </a:r>
            <a:endParaRPr>
              <a:solidFill>
                <a:schemeClr val="lt1"/>
              </a:solidFill>
            </a:endParaRPr>
          </a:p>
          <a:p>
            <a:pPr indent="-317500" lvl="1" marL="914400" rtl="0" algn="l">
              <a:spcBef>
                <a:spcPts val="0"/>
              </a:spcBef>
              <a:spcAft>
                <a:spcPts val="0"/>
              </a:spcAft>
              <a:buClr>
                <a:schemeClr val="lt1"/>
              </a:buClr>
              <a:buSzPts val="1400"/>
              <a:buChar char="○"/>
            </a:pPr>
            <a:r>
              <a:rPr lang="en"/>
              <a:t>Targeted outreach to certain demographics for services</a:t>
            </a:r>
            <a:endParaRPr/>
          </a:p>
          <a:p>
            <a:pPr indent="-317500" lvl="1" marL="914400" rtl="0" algn="l">
              <a:spcBef>
                <a:spcPts val="0"/>
              </a:spcBef>
              <a:spcAft>
                <a:spcPts val="0"/>
              </a:spcAft>
              <a:buSzPts val="1400"/>
              <a:buChar char="○"/>
            </a:pPr>
            <a:r>
              <a:rPr lang="en"/>
              <a:t>More procurement contracts for women and minority owned businesses</a:t>
            </a:r>
            <a:endParaRPr/>
          </a:p>
          <a:p>
            <a:pPr indent="-317500" lvl="1" marL="914400" rtl="0" algn="l">
              <a:spcBef>
                <a:spcPts val="0"/>
              </a:spcBef>
              <a:spcAft>
                <a:spcPts val="0"/>
              </a:spcAft>
              <a:buSzPts val="1400"/>
              <a:buChar char="○"/>
            </a:pPr>
            <a:r>
              <a:rPr lang="en"/>
              <a:t>Producing important court and county documents in multiple language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Local History</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Charlottesville and Albemarle County </a:t>
            </a:r>
            <a:endParaRPr/>
          </a:p>
          <a:p>
            <a:pPr indent="-342900" lvl="0" marL="457200" rtl="0" algn="l">
              <a:spcBef>
                <a:spcPts val="1200"/>
              </a:spcBef>
              <a:spcAft>
                <a:spcPts val="0"/>
              </a:spcAft>
              <a:buSzPts val="1800"/>
              <a:buChar char="●"/>
            </a:pPr>
            <a:r>
              <a:rPr lang="en"/>
              <a:t>Legacy of slavery </a:t>
            </a:r>
            <a:endParaRPr/>
          </a:p>
          <a:p>
            <a:pPr indent="-342900" lvl="0" marL="457200" rtl="0" algn="l">
              <a:spcBef>
                <a:spcPts val="0"/>
              </a:spcBef>
              <a:spcAft>
                <a:spcPts val="0"/>
              </a:spcAft>
              <a:buSzPts val="1800"/>
              <a:buChar char="●"/>
            </a:pPr>
            <a:r>
              <a:rPr lang="en"/>
              <a:t>Past policies that entrench inequity </a:t>
            </a:r>
            <a:endParaRPr/>
          </a:p>
          <a:p>
            <a:pPr indent="-317500" lvl="1" marL="914400" rtl="0" algn="l">
              <a:spcBef>
                <a:spcPts val="0"/>
              </a:spcBef>
              <a:spcAft>
                <a:spcPts val="0"/>
              </a:spcAft>
              <a:buClr>
                <a:srgbClr val="EA6124"/>
              </a:buClr>
              <a:buSzPts val="1400"/>
              <a:buChar char="○"/>
            </a:pPr>
            <a:r>
              <a:rPr lang="en" u="sng">
                <a:solidFill>
                  <a:srgbClr val="EA6124"/>
                </a:solidFill>
                <a:hlinkClick r:id="rId3">
                  <a:extLst>
                    <a:ext uri="{A12FA001-AC4F-418D-AE19-62706E023703}">
                      <ahyp:hlinkClr val="tx"/>
                    </a:ext>
                  </a:extLst>
                </a:hlinkClick>
              </a:rPr>
              <a:t>Jim Crow Laws</a:t>
            </a:r>
            <a:endParaRPr>
              <a:solidFill>
                <a:srgbClr val="EA6124"/>
              </a:solidFill>
            </a:endParaRPr>
          </a:p>
          <a:p>
            <a:pPr indent="-317500" lvl="1" marL="914400" rtl="0" algn="l">
              <a:spcBef>
                <a:spcPts val="0"/>
              </a:spcBef>
              <a:spcAft>
                <a:spcPts val="0"/>
              </a:spcAft>
              <a:buClr>
                <a:srgbClr val="EA6124"/>
              </a:buClr>
              <a:buSzPts val="1400"/>
              <a:buChar char="○"/>
            </a:pPr>
            <a:r>
              <a:rPr lang="en" u="sng">
                <a:solidFill>
                  <a:srgbClr val="EA6124"/>
                </a:solidFill>
                <a:hlinkClick r:id="rId4">
                  <a:extLst>
                    <a:ext uri="{A12FA001-AC4F-418D-AE19-62706E023703}">
                      <ahyp:hlinkClr val="tx"/>
                    </a:ext>
                  </a:extLst>
                </a:hlinkClick>
              </a:rPr>
              <a:t>Massive Resistance </a:t>
            </a:r>
            <a:endParaRPr>
              <a:solidFill>
                <a:srgbClr val="EA6124"/>
              </a:solidFill>
            </a:endParaRPr>
          </a:p>
          <a:p>
            <a:pPr indent="-317500" lvl="1" marL="914400" rtl="0" algn="l">
              <a:spcBef>
                <a:spcPts val="0"/>
              </a:spcBef>
              <a:spcAft>
                <a:spcPts val="0"/>
              </a:spcAft>
              <a:buClr>
                <a:srgbClr val="EA6124"/>
              </a:buClr>
              <a:buSzPts val="1400"/>
              <a:buChar char="○"/>
            </a:pPr>
            <a:r>
              <a:rPr lang="en" u="sng">
                <a:solidFill>
                  <a:srgbClr val="EA6124"/>
                </a:solidFill>
                <a:hlinkClick r:id="rId5">
                  <a:extLst>
                    <a:ext uri="{A12FA001-AC4F-418D-AE19-62706E023703}">
                      <ahyp:hlinkClr val="tx"/>
                    </a:ext>
                  </a:extLst>
                </a:hlinkClick>
              </a:rPr>
              <a:t>Urban Renewal </a:t>
            </a:r>
            <a:endParaRPr>
              <a:solidFill>
                <a:srgbClr val="EA6124"/>
              </a:solidFill>
            </a:endParaRPr>
          </a:p>
          <a:p>
            <a:pPr indent="-317500" lvl="1" marL="914400" rtl="0" algn="l">
              <a:spcBef>
                <a:spcPts val="0"/>
              </a:spcBef>
              <a:spcAft>
                <a:spcPts val="0"/>
              </a:spcAft>
              <a:buClr>
                <a:srgbClr val="EA6124"/>
              </a:buClr>
              <a:buSzPts val="1400"/>
              <a:buChar char="○"/>
            </a:pPr>
            <a:r>
              <a:rPr lang="en" u="sng">
                <a:solidFill>
                  <a:srgbClr val="EA6124"/>
                </a:solidFill>
                <a:hlinkClick r:id="rId6">
                  <a:extLst>
                    <a:ext uri="{A12FA001-AC4F-418D-AE19-62706E023703}">
                      <ahyp:hlinkClr val="tx"/>
                    </a:ext>
                  </a:extLst>
                </a:hlinkClick>
              </a:rPr>
              <a:t>Racist Covenants </a:t>
            </a:r>
            <a:endParaRPr>
              <a:solidFill>
                <a:srgbClr val="EA6124"/>
              </a:solidFill>
            </a:endParaRPr>
          </a:p>
          <a:p>
            <a:pPr indent="0" lvl="0" marL="45720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1"/>
        </a:solid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Inclusive </a:t>
            </a:r>
            <a:r>
              <a:rPr lang="en"/>
              <a:t>Language- Introduction</a:t>
            </a:r>
            <a:endParaRPr>
              <a:solidFill>
                <a:srgbClr val="EA6124"/>
              </a:solidFill>
              <a:latin typeface="Merriweather"/>
              <a:ea typeface="Merriweather"/>
              <a:cs typeface="Merriweather"/>
              <a:sym typeface="Merriweather"/>
            </a:endParaRPr>
          </a:p>
        </p:txBody>
      </p:sp>
      <p:sp>
        <p:nvSpPr>
          <p:cNvPr id="98" name="Google Shape;98;p20"/>
          <p:cNvSpPr txBox="1"/>
          <p:nvPr>
            <p:ph idx="1" type="body"/>
          </p:nvPr>
        </p:nvSpPr>
        <p:spPr>
          <a:xfrm>
            <a:off x="215275" y="2048575"/>
            <a:ext cx="8520600" cy="2537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lt1"/>
                </a:solidFill>
              </a:rPr>
              <a:t>What is inclusive language?</a:t>
            </a:r>
            <a:endParaRPr>
              <a:solidFill>
                <a:schemeClr val="lt1"/>
              </a:solidFill>
            </a:endParaRPr>
          </a:p>
          <a:p>
            <a:pPr indent="-342900" lvl="0" marL="457200" rtl="0" algn="l">
              <a:spcBef>
                <a:spcPts val="1200"/>
              </a:spcBef>
              <a:spcAft>
                <a:spcPts val="0"/>
              </a:spcAft>
              <a:buClr>
                <a:schemeClr val="lt1"/>
              </a:buClr>
              <a:buSzPts val="1800"/>
              <a:buChar char="●"/>
            </a:pPr>
            <a:r>
              <a:rPr i="1" lang="en" sz="1100">
                <a:solidFill>
                  <a:schemeClr val="lt1"/>
                </a:solidFill>
              </a:rPr>
              <a:t>Inclusive language “acknowledges diversity, conveys respect to all people, is sensitive to differences and promotes equitable opportunities.”</a:t>
            </a:r>
            <a:endParaRPr i="1" sz="1100">
              <a:solidFill>
                <a:schemeClr val="lt1"/>
              </a:solidFill>
            </a:endParaRPr>
          </a:p>
          <a:p>
            <a:pPr indent="0" lvl="0" marL="0" rtl="0" algn="l">
              <a:spcBef>
                <a:spcPts val="1200"/>
              </a:spcBef>
              <a:spcAft>
                <a:spcPts val="0"/>
              </a:spcAft>
              <a:buNone/>
            </a:pPr>
            <a:r>
              <a:rPr lang="en">
                <a:solidFill>
                  <a:schemeClr val="lt1"/>
                </a:solidFill>
              </a:rPr>
              <a:t>Why do we need it?</a:t>
            </a:r>
            <a:endParaRPr>
              <a:solidFill>
                <a:schemeClr val="lt1"/>
              </a:solidFill>
            </a:endParaRPr>
          </a:p>
          <a:p>
            <a:pPr indent="-342900" lvl="0" marL="457200" rtl="0" algn="l">
              <a:spcBef>
                <a:spcPts val="1200"/>
              </a:spcBef>
              <a:spcAft>
                <a:spcPts val="0"/>
              </a:spcAft>
              <a:buClr>
                <a:schemeClr val="lt1"/>
              </a:buClr>
              <a:buSzPts val="1800"/>
              <a:buChar char="●"/>
            </a:pPr>
            <a:r>
              <a:rPr i="1" lang="en" sz="1100">
                <a:solidFill>
                  <a:schemeClr val="lt1"/>
                </a:solidFill>
              </a:rPr>
              <a:t>Having a handle on the appropriate and equitable way to refer to populations allows government staff to navigate conversations and presentations without causing harm or stigmatizing those groups of people. </a:t>
            </a:r>
            <a:endParaRPr i="1">
              <a:solidFill>
                <a:schemeClr val="lt1"/>
              </a:solidFill>
            </a:endParaRPr>
          </a:p>
          <a:p>
            <a:pPr indent="0" lvl="0" marL="0" rtl="0" algn="l">
              <a:spcBef>
                <a:spcPts val="1200"/>
              </a:spcBef>
              <a:spcAft>
                <a:spcPts val="1200"/>
              </a:spcAft>
              <a:buNone/>
            </a:pPr>
            <a:r>
              <a:t/>
            </a:r>
            <a:endParaRPr sz="1100">
              <a:solidFill>
                <a:schemeClr val="lt1"/>
              </a:solidFill>
            </a:endParaRPr>
          </a:p>
        </p:txBody>
      </p:sp>
      <p:sp>
        <p:nvSpPr>
          <p:cNvPr id="99" name="Google Shape;99;p20"/>
          <p:cNvSpPr txBox="1"/>
          <p:nvPr/>
        </p:nvSpPr>
        <p:spPr>
          <a:xfrm>
            <a:off x="215275" y="1071575"/>
            <a:ext cx="6986700" cy="7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50">
                <a:solidFill>
                  <a:schemeClr val="lt1"/>
                </a:solidFill>
                <a:latin typeface="Montserrat"/>
                <a:ea typeface="Montserrat"/>
                <a:cs typeface="Montserrat"/>
                <a:sym typeface="Montserrat"/>
              </a:rPr>
              <a:t>"As long as we have had the spoken word, language has been one of the first tools deployed in efforts to oppress others. Words are how we process the world, how we form our societies, how we codify our morals. “- Ijeoma Oluo, So You Want to Talk About Race (p. 138). </a:t>
            </a:r>
            <a:endParaRPr i="1" sz="15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Inclusive Language- General Guidelines</a:t>
            </a:r>
            <a:endParaRPr/>
          </a:p>
        </p:txBody>
      </p:sp>
      <p:sp>
        <p:nvSpPr>
          <p:cNvPr id="105" name="Google Shape;105;p21"/>
          <p:cNvSpPr txBox="1"/>
          <p:nvPr>
            <p:ph idx="1" type="body"/>
          </p:nvPr>
        </p:nvSpPr>
        <p:spPr>
          <a:xfrm>
            <a:off x="311700" y="1152475"/>
            <a:ext cx="8520600" cy="3819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lt1"/>
              </a:buClr>
              <a:buSzPts val="2200"/>
              <a:buChar char="●"/>
            </a:pPr>
            <a:r>
              <a:rPr lang="en" sz="1500">
                <a:solidFill>
                  <a:schemeClr val="lt1"/>
                </a:solidFill>
              </a:rPr>
              <a:t>Avoid terms that are dehumanizing, isolating, or polarizing </a:t>
            </a:r>
            <a:endParaRPr sz="1500">
              <a:solidFill>
                <a:schemeClr val="lt1"/>
              </a:solidFill>
            </a:endParaRPr>
          </a:p>
          <a:p>
            <a:pPr indent="-304800" lvl="1" marL="914400" rtl="0" algn="l">
              <a:spcBef>
                <a:spcPts val="0"/>
              </a:spcBef>
              <a:spcAft>
                <a:spcPts val="0"/>
              </a:spcAft>
              <a:buClr>
                <a:schemeClr val="lt1"/>
              </a:buClr>
              <a:buSzPts val="1200"/>
              <a:buChar char="○"/>
            </a:pPr>
            <a:r>
              <a:rPr i="1" lang="en" sz="1200"/>
              <a:t>Polarize: to break up into opposing </a:t>
            </a:r>
            <a:r>
              <a:rPr i="1" lang="en" sz="1200"/>
              <a:t>factions</a:t>
            </a:r>
            <a:r>
              <a:rPr i="1" lang="en" sz="1200"/>
              <a:t> or groupings</a:t>
            </a:r>
            <a:endParaRPr i="1" sz="1200">
              <a:solidFill>
                <a:schemeClr val="lt1"/>
              </a:solidFill>
            </a:endParaRPr>
          </a:p>
          <a:p>
            <a:pPr indent="-368300" lvl="0" marL="457200" rtl="0" algn="l">
              <a:spcBef>
                <a:spcPts val="0"/>
              </a:spcBef>
              <a:spcAft>
                <a:spcPts val="0"/>
              </a:spcAft>
              <a:buClr>
                <a:schemeClr val="lt1"/>
              </a:buClr>
              <a:buSzPts val="2200"/>
              <a:buChar char="●"/>
            </a:pPr>
            <a:r>
              <a:rPr lang="en" sz="1500">
                <a:solidFill>
                  <a:schemeClr val="lt1"/>
                </a:solidFill>
              </a:rPr>
              <a:t>When in doubt, ask the individual or group how they would like to be </a:t>
            </a:r>
            <a:r>
              <a:rPr lang="en" sz="1500">
                <a:solidFill>
                  <a:schemeClr val="lt1"/>
                </a:solidFill>
              </a:rPr>
              <a:t>referred</a:t>
            </a:r>
            <a:r>
              <a:rPr lang="en" sz="1500">
                <a:solidFill>
                  <a:schemeClr val="lt1"/>
                </a:solidFill>
              </a:rPr>
              <a:t> to, if you have the chance</a:t>
            </a:r>
            <a:endParaRPr sz="1500">
              <a:solidFill>
                <a:schemeClr val="lt1"/>
              </a:solidFill>
            </a:endParaRPr>
          </a:p>
          <a:p>
            <a:pPr indent="-368300" lvl="0" marL="457200" rtl="0" algn="l">
              <a:spcBef>
                <a:spcPts val="0"/>
              </a:spcBef>
              <a:spcAft>
                <a:spcPts val="0"/>
              </a:spcAft>
              <a:buClr>
                <a:schemeClr val="lt1"/>
              </a:buClr>
              <a:buSzPts val="2200"/>
              <a:buChar char="●"/>
            </a:pPr>
            <a:r>
              <a:rPr lang="en" sz="1500">
                <a:solidFill>
                  <a:schemeClr val="lt1"/>
                </a:solidFill>
              </a:rPr>
              <a:t>If you don’t have a chance, use the language of the majority group</a:t>
            </a:r>
            <a:endParaRPr sz="1500">
              <a:solidFill>
                <a:schemeClr val="lt1"/>
              </a:solidFill>
            </a:endParaRPr>
          </a:p>
          <a:p>
            <a:pPr indent="-368300" lvl="0" marL="457200" rtl="0" algn="l">
              <a:spcBef>
                <a:spcPts val="0"/>
              </a:spcBef>
              <a:spcAft>
                <a:spcPts val="0"/>
              </a:spcAft>
              <a:buClr>
                <a:schemeClr val="lt1"/>
              </a:buClr>
              <a:buSzPts val="2200"/>
              <a:buChar char="●"/>
            </a:pPr>
            <a:r>
              <a:rPr lang="en" sz="1500">
                <a:solidFill>
                  <a:schemeClr val="lt1"/>
                </a:solidFill>
              </a:rPr>
              <a:t>When speaking or writing, address the problem without assigning blame to the person</a:t>
            </a:r>
            <a:endParaRPr sz="1500">
              <a:solidFill>
                <a:schemeClr val="lt1"/>
              </a:solidFill>
            </a:endParaRPr>
          </a:p>
          <a:p>
            <a:pPr indent="-368300" lvl="0" marL="457200" rtl="0" algn="l">
              <a:spcBef>
                <a:spcPts val="0"/>
              </a:spcBef>
              <a:spcAft>
                <a:spcPts val="0"/>
              </a:spcAft>
              <a:buClr>
                <a:schemeClr val="lt1"/>
              </a:buClr>
              <a:buSzPts val="2200"/>
              <a:buChar char="●"/>
            </a:pPr>
            <a:r>
              <a:rPr lang="en" sz="1500">
                <a:solidFill>
                  <a:schemeClr val="lt1"/>
                </a:solidFill>
              </a:rPr>
              <a:t>A sincere effort is key</a:t>
            </a:r>
            <a:endParaRPr sz="1500">
              <a:solidFill>
                <a:schemeClr val="lt1"/>
              </a:solidFill>
            </a:endParaRPr>
          </a:p>
          <a:p>
            <a:pPr indent="-368300" lvl="0" marL="457200" rtl="0" algn="l">
              <a:spcBef>
                <a:spcPts val="0"/>
              </a:spcBef>
              <a:spcAft>
                <a:spcPts val="0"/>
              </a:spcAft>
              <a:buClr>
                <a:schemeClr val="lt1"/>
              </a:buClr>
              <a:buSzPts val="2200"/>
              <a:buChar char="●"/>
            </a:pPr>
            <a:r>
              <a:rPr lang="en" sz="1500">
                <a:solidFill>
                  <a:schemeClr val="lt1"/>
                </a:solidFill>
              </a:rPr>
              <a:t>Continue to use any terminology that you know to be correct, if any of this information is contrary</a:t>
            </a:r>
            <a:endParaRPr sz="15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