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301" r:id="rId3"/>
    <p:sldId id="261" r:id="rId4"/>
    <p:sldId id="257" r:id="rId5"/>
    <p:sldId id="258" r:id="rId6"/>
    <p:sldId id="259" r:id="rId7"/>
    <p:sldId id="264" r:id="rId8"/>
    <p:sldId id="262" r:id="rId9"/>
    <p:sldId id="267" r:id="rId10"/>
    <p:sldId id="268" r:id="rId11"/>
    <p:sldId id="263" r:id="rId12"/>
    <p:sldId id="270" r:id="rId13"/>
    <p:sldId id="269" r:id="rId14"/>
    <p:sldId id="294" r:id="rId15"/>
    <p:sldId id="271" r:id="rId16"/>
    <p:sldId id="279" r:id="rId17"/>
    <p:sldId id="272" r:id="rId18"/>
    <p:sldId id="273" r:id="rId19"/>
    <p:sldId id="274" r:id="rId20"/>
    <p:sldId id="299" r:id="rId21"/>
    <p:sldId id="296" r:id="rId22"/>
    <p:sldId id="275" r:id="rId23"/>
    <p:sldId id="276" r:id="rId24"/>
    <p:sldId id="277" r:id="rId25"/>
    <p:sldId id="278" r:id="rId26"/>
    <p:sldId id="283" r:id="rId27"/>
    <p:sldId id="298" r:id="rId28"/>
    <p:sldId id="280" r:id="rId29"/>
    <p:sldId id="295" r:id="rId30"/>
    <p:sldId id="293" r:id="rId31"/>
    <p:sldId id="297" r:id="rId32"/>
    <p:sldId id="300" r:id="rId33"/>
    <p:sldId id="281" r:id="rId34"/>
    <p:sldId id="284" r:id="rId35"/>
    <p:sldId id="285" r:id="rId36"/>
    <p:sldId id="286" r:id="rId37"/>
    <p:sldId id="288" r:id="rId38"/>
    <p:sldId id="292"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B05DF-464F-43FC-A8A4-909C99D9F390}" v="10" dt="2022-08-01T20:30:03.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3"/>
    <p:restoredTop sz="95853"/>
  </p:normalViewPr>
  <p:slideViewPr>
    <p:cSldViewPr snapToGrid="0" snapToObjects="1">
      <p:cViewPr varScale="1">
        <p:scale>
          <a:sx n="116" d="100"/>
          <a:sy n="116" d="100"/>
        </p:scale>
        <p:origin x="216" y="448"/>
      </p:cViewPr>
      <p:guideLst/>
    </p:cSldViewPr>
  </p:slideViewPr>
  <p:notesTextViewPr>
    <p:cViewPr>
      <p:scale>
        <a:sx n="1" d="1"/>
        <a:sy n="1" d="1"/>
      </p:scale>
      <p:origin x="0" y="0"/>
    </p:cViewPr>
  </p:notesTextViewPr>
  <p:notesViewPr>
    <p:cSldViewPr snapToGrid="0" snapToObjects="1">
      <p:cViewPr varScale="1">
        <p:scale>
          <a:sx n="49" d="100"/>
          <a:sy n="49" d="100"/>
        </p:scale>
        <p:origin x="1200"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T Dinsmore" userId="zvQedKu+hbJKxrHnUbh8wM5Js1YuSz2JHYvPvDQ3lmg=" providerId="None" clId="Web-{E96B05DF-464F-43FC-A8A4-909C99D9F390}"/>
    <pc:docChg chg="modSld">
      <pc:chgData name="Brooke T Dinsmore" userId="zvQedKu+hbJKxrHnUbh8wM5Js1YuSz2JHYvPvDQ3lmg=" providerId="None" clId="Web-{E96B05DF-464F-43FC-A8A4-909C99D9F390}" dt="2022-08-01T20:30:01.599" v="6" actId="20577"/>
      <pc:docMkLst>
        <pc:docMk/>
      </pc:docMkLst>
      <pc:sldChg chg="addSp modSp">
        <pc:chgData name="Brooke T Dinsmore" userId="zvQedKu+hbJKxrHnUbh8wM5Js1YuSz2JHYvPvDQ3lmg=" providerId="None" clId="Web-{E96B05DF-464F-43FC-A8A4-909C99D9F390}" dt="2022-08-01T20:30:01.599" v="6" actId="20577"/>
        <pc:sldMkLst>
          <pc:docMk/>
          <pc:sldMk cId="235068292" sldId="256"/>
        </pc:sldMkLst>
        <pc:spChg chg="add mod">
          <ac:chgData name="Brooke T Dinsmore" userId="zvQedKu+hbJKxrHnUbh8wM5Js1YuSz2JHYvPvDQ3lmg=" providerId="None" clId="Web-{E96B05DF-464F-43FC-A8A4-909C99D9F390}" dt="2022-08-01T20:30:01.599" v="6" actId="20577"/>
          <ac:spMkLst>
            <pc:docMk/>
            <pc:sldMk cId="235068292" sldId="256"/>
            <ac:spMk id="2" creationId="{6295F718-3524-3DEE-EB3E-F5BAD6869BD6}"/>
          </ac:spMkLst>
        </pc:spChg>
        <pc:spChg chg="mod">
          <ac:chgData name="Brooke T Dinsmore" userId="zvQedKu+hbJKxrHnUbh8wM5Js1YuSz2JHYvPvDQ3lmg=" providerId="None" clId="Web-{E96B05DF-464F-43FC-A8A4-909C99D9F390}" dt="2022-08-01T20:29:48.864" v="0" actId="1076"/>
          <ac:spMkLst>
            <pc:docMk/>
            <pc:sldMk cId="235068292" sldId="256"/>
            <ac:spMk id="14" creationId="{B2CD1805-CC11-4E42-868D-EC11E3A373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216C6-ADC3-544F-A758-8B061B8A0CF5}"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05169-7A71-5441-BFAD-D3ED7ABB393A}" type="slidenum">
              <a:rPr lang="en-US" smtClean="0"/>
              <a:t>‹#›</a:t>
            </a:fld>
            <a:endParaRPr lang="en-US"/>
          </a:p>
        </p:txBody>
      </p:sp>
    </p:spTree>
    <p:extLst>
      <p:ext uri="{BB962C8B-B14F-4D97-AF65-F5344CB8AC3E}">
        <p14:creationId xmlns:p14="http://schemas.microsoft.com/office/powerpoint/2010/main" val="262469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Contains images that require alt text, including text-based screenshots.</a:t>
            </a:r>
          </a:p>
          <a:p>
            <a:pPr marL="158750" indent="0">
              <a:buNone/>
            </a:pPr>
            <a:r>
              <a:rPr lang="en-US" dirty="0"/>
              <a:t>None of the images, screenshots, or examples may be extracted for other use. CC-BY license does not apply to these components individually.</a:t>
            </a:r>
          </a:p>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1</a:t>
            </a:fld>
            <a:endParaRPr lang="en-US"/>
          </a:p>
        </p:txBody>
      </p:sp>
    </p:spTree>
    <p:extLst>
      <p:ext uri="{BB962C8B-B14F-4D97-AF65-F5344CB8AC3E}">
        <p14:creationId xmlns:p14="http://schemas.microsoft.com/office/powerpoint/2010/main" val="1664117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researching, I recommend coming up with a system for organizing information about funding opportunities </a:t>
            </a:r>
          </a:p>
          <a:p>
            <a:r>
              <a:rPr lang="en-US" dirty="0"/>
              <a:t>This is one example of a system you could use </a:t>
            </a:r>
          </a:p>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10</a:t>
            </a:fld>
            <a:endParaRPr lang="en-US"/>
          </a:p>
        </p:txBody>
      </p:sp>
    </p:spTree>
    <p:extLst>
      <p:ext uri="{BB962C8B-B14F-4D97-AF65-F5344CB8AC3E}">
        <p14:creationId xmlns:p14="http://schemas.microsoft.com/office/powerpoint/2010/main" val="397759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researching a funding opportunity is answering the question of if this funding opportunity is a good fit for you </a:t>
            </a:r>
          </a:p>
          <a:p>
            <a:r>
              <a:rPr lang="en-US" dirty="0"/>
              <a:t>Several considerations here </a:t>
            </a:r>
          </a:p>
          <a:p>
            <a:endParaRPr lang="en-US" dirty="0"/>
          </a:p>
          <a:p>
            <a:r>
              <a:rPr lang="en-US" dirty="0"/>
              <a:t>Time – not just your time – if you have letters of rec to request, you need to build in the time that recommenders will use </a:t>
            </a:r>
          </a:p>
        </p:txBody>
      </p:sp>
      <p:sp>
        <p:nvSpPr>
          <p:cNvPr id="4" name="Slide Number Placeholder 3"/>
          <p:cNvSpPr>
            <a:spLocks noGrp="1"/>
          </p:cNvSpPr>
          <p:nvPr>
            <p:ph type="sldNum" sz="quarter" idx="5"/>
          </p:nvPr>
        </p:nvSpPr>
        <p:spPr/>
        <p:txBody>
          <a:bodyPr/>
          <a:lstStyle/>
          <a:p>
            <a:fld id="{E0905169-7A71-5441-BFAD-D3ED7ABB393A}" type="slidenum">
              <a:rPr lang="en-US" smtClean="0"/>
              <a:t>11</a:t>
            </a:fld>
            <a:endParaRPr lang="en-US"/>
          </a:p>
        </p:txBody>
      </p:sp>
    </p:spTree>
    <p:extLst>
      <p:ext uri="{BB962C8B-B14F-4D97-AF65-F5344CB8AC3E}">
        <p14:creationId xmlns:p14="http://schemas.microsoft.com/office/powerpoint/2010/main" val="306984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this question in the chat </a:t>
            </a:r>
          </a:p>
        </p:txBody>
      </p:sp>
      <p:sp>
        <p:nvSpPr>
          <p:cNvPr id="4" name="Slide Number Placeholder 3"/>
          <p:cNvSpPr>
            <a:spLocks noGrp="1"/>
          </p:cNvSpPr>
          <p:nvPr>
            <p:ph type="sldNum" sz="quarter" idx="5"/>
          </p:nvPr>
        </p:nvSpPr>
        <p:spPr/>
        <p:txBody>
          <a:bodyPr/>
          <a:lstStyle/>
          <a:p>
            <a:fld id="{E0905169-7A71-5441-BFAD-D3ED7ABB393A}" type="slidenum">
              <a:rPr lang="en-US" smtClean="0"/>
              <a:t>12</a:t>
            </a:fld>
            <a:endParaRPr lang="en-US"/>
          </a:p>
        </p:txBody>
      </p:sp>
    </p:spTree>
    <p:extLst>
      <p:ext uri="{BB962C8B-B14F-4D97-AF65-F5344CB8AC3E}">
        <p14:creationId xmlns:p14="http://schemas.microsoft.com/office/powerpoint/2010/main" val="2232984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13</a:t>
            </a:fld>
            <a:endParaRPr lang="en-US"/>
          </a:p>
        </p:txBody>
      </p:sp>
    </p:spTree>
    <p:extLst>
      <p:ext uri="{BB962C8B-B14F-4D97-AF65-F5344CB8AC3E}">
        <p14:creationId xmlns:p14="http://schemas.microsoft.com/office/powerpoint/2010/main" val="45018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14</a:t>
            </a:fld>
            <a:endParaRPr lang="en-US"/>
          </a:p>
        </p:txBody>
      </p:sp>
    </p:spTree>
    <p:extLst>
      <p:ext uri="{BB962C8B-B14F-4D97-AF65-F5344CB8AC3E}">
        <p14:creationId xmlns:p14="http://schemas.microsoft.com/office/powerpoint/2010/main" val="150942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places to find successful examples </a:t>
            </a:r>
          </a:p>
        </p:txBody>
      </p:sp>
      <p:sp>
        <p:nvSpPr>
          <p:cNvPr id="4" name="Slide Number Placeholder 3"/>
          <p:cNvSpPr>
            <a:spLocks noGrp="1"/>
          </p:cNvSpPr>
          <p:nvPr>
            <p:ph type="sldNum" sz="quarter" idx="5"/>
          </p:nvPr>
        </p:nvSpPr>
        <p:spPr/>
        <p:txBody>
          <a:bodyPr/>
          <a:lstStyle/>
          <a:p>
            <a:fld id="{E0905169-7A71-5441-BFAD-D3ED7ABB393A}" type="slidenum">
              <a:rPr lang="en-US" smtClean="0"/>
              <a:t>15</a:t>
            </a:fld>
            <a:endParaRPr lang="en-US"/>
          </a:p>
        </p:txBody>
      </p:sp>
    </p:spTree>
    <p:extLst>
      <p:ext uri="{BB962C8B-B14F-4D97-AF65-F5344CB8AC3E}">
        <p14:creationId xmlns:p14="http://schemas.microsoft.com/office/powerpoint/2010/main" val="228957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16</a:t>
            </a:fld>
            <a:endParaRPr lang="en-US"/>
          </a:p>
        </p:txBody>
      </p:sp>
    </p:spTree>
    <p:extLst>
      <p:ext uri="{BB962C8B-B14F-4D97-AF65-F5344CB8AC3E}">
        <p14:creationId xmlns:p14="http://schemas.microsoft.com/office/powerpoint/2010/main" val="154577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 with this question because it will influence a lot of the writing advice I’ll be giving </a:t>
            </a:r>
          </a:p>
          <a:p>
            <a:endParaRPr lang="en-US" dirty="0"/>
          </a:p>
          <a:p>
            <a:r>
              <a:rPr lang="en-US" dirty="0"/>
              <a:t>Some will only have the first two groups! That is they will have a presenting committee member and then voting committee members </a:t>
            </a:r>
          </a:p>
          <a:p>
            <a:endParaRPr lang="en-US" dirty="0"/>
          </a:p>
          <a:p>
            <a:r>
              <a:rPr lang="en-US" dirty="0"/>
              <a:t>But even if this process is not exactly the same, there are helpful takeaways from learning about this process </a:t>
            </a:r>
          </a:p>
        </p:txBody>
      </p:sp>
      <p:sp>
        <p:nvSpPr>
          <p:cNvPr id="4" name="Slide Number Placeholder 3"/>
          <p:cNvSpPr>
            <a:spLocks noGrp="1"/>
          </p:cNvSpPr>
          <p:nvPr>
            <p:ph type="sldNum" sz="quarter" idx="5"/>
          </p:nvPr>
        </p:nvSpPr>
        <p:spPr/>
        <p:txBody>
          <a:bodyPr/>
          <a:lstStyle/>
          <a:p>
            <a:fld id="{E0905169-7A71-5441-BFAD-D3ED7ABB393A}" type="slidenum">
              <a:rPr lang="en-US" smtClean="0"/>
              <a:t>17</a:t>
            </a:fld>
            <a:endParaRPr lang="en-US"/>
          </a:p>
        </p:txBody>
      </p:sp>
    </p:spTree>
    <p:extLst>
      <p:ext uri="{BB962C8B-B14F-4D97-AF65-F5344CB8AC3E}">
        <p14:creationId xmlns:p14="http://schemas.microsoft.com/office/powerpoint/2010/main" val="24776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we don’t know the exact process of the proposal review, we can make certain assumptions about what may be happening </a:t>
            </a:r>
          </a:p>
        </p:txBody>
      </p:sp>
      <p:sp>
        <p:nvSpPr>
          <p:cNvPr id="4" name="Slide Number Placeholder 3"/>
          <p:cNvSpPr>
            <a:spLocks noGrp="1"/>
          </p:cNvSpPr>
          <p:nvPr>
            <p:ph type="sldNum" sz="quarter" idx="5"/>
          </p:nvPr>
        </p:nvSpPr>
        <p:spPr/>
        <p:txBody>
          <a:bodyPr/>
          <a:lstStyle/>
          <a:p>
            <a:fld id="{E0905169-7A71-5441-BFAD-D3ED7ABB393A}" type="slidenum">
              <a:rPr lang="en-US" smtClean="0"/>
              <a:t>18</a:t>
            </a:fld>
            <a:endParaRPr lang="en-US"/>
          </a:p>
        </p:txBody>
      </p:sp>
    </p:spTree>
    <p:extLst>
      <p:ext uri="{BB962C8B-B14F-4D97-AF65-F5344CB8AC3E}">
        <p14:creationId xmlns:p14="http://schemas.microsoft.com/office/powerpoint/2010/main" val="923503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all of this gives us two big takeaways about this process </a:t>
            </a:r>
          </a:p>
          <a:p>
            <a:endParaRPr lang="en-US" dirty="0"/>
          </a:p>
          <a:p>
            <a:r>
              <a:rPr lang="en-US" dirty="0"/>
              <a:t>Returning to the question we started with – this is the big difference between funders and your committee – your committee is already invested in you and it is their job to read deeply into your work (though we do know this varies from person to person!). </a:t>
            </a:r>
          </a:p>
        </p:txBody>
      </p:sp>
      <p:sp>
        <p:nvSpPr>
          <p:cNvPr id="4" name="Slide Number Placeholder 3"/>
          <p:cNvSpPr>
            <a:spLocks noGrp="1"/>
          </p:cNvSpPr>
          <p:nvPr>
            <p:ph type="sldNum" sz="quarter" idx="5"/>
          </p:nvPr>
        </p:nvSpPr>
        <p:spPr/>
        <p:txBody>
          <a:bodyPr/>
          <a:lstStyle/>
          <a:p>
            <a:fld id="{E0905169-7A71-5441-BFAD-D3ED7ABB393A}" type="slidenum">
              <a:rPr lang="en-US" smtClean="0"/>
              <a:t>19</a:t>
            </a:fld>
            <a:endParaRPr lang="en-US"/>
          </a:p>
        </p:txBody>
      </p:sp>
    </p:spTree>
    <p:extLst>
      <p:ext uri="{BB962C8B-B14F-4D97-AF65-F5344CB8AC3E}">
        <p14:creationId xmlns:p14="http://schemas.microsoft.com/office/powerpoint/2010/main" val="288333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2</a:t>
            </a:fld>
            <a:endParaRPr lang="en-US"/>
          </a:p>
        </p:txBody>
      </p:sp>
    </p:spTree>
    <p:extLst>
      <p:ext uri="{BB962C8B-B14F-4D97-AF65-F5344CB8AC3E}">
        <p14:creationId xmlns:p14="http://schemas.microsoft.com/office/powerpoint/2010/main" val="414831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part of your proposal will be reviewed in the introduction </a:t>
            </a:r>
          </a:p>
          <a:p>
            <a:endParaRPr lang="en-US" dirty="0"/>
          </a:p>
          <a:p>
            <a:r>
              <a:rPr lang="en-US" dirty="0"/>
              <a:t>Each of these templates helps you answer the question of why funders should fund your work </a:t>
            </a:r>
          </a:p>
        </p:txBody>
      </p:sp>
      <p:sp>
        <p:nvSpPr>
          <p:cNvPr id="4" name="Slide Number Placeholder 3"/>
          <p:cNvSpPr>
            <a:spLocks noGrp="1"/>
          </p:cNvSpPr>
          <p:nvPr>
            <p:ph type="sldNum" sz="quarter" idx="5"/>
          </p:nvPr>
        </p:nvSpPr>
        <p:spPr/>
        <p:txBody>
          <a:bodyPr/>
          <a:lstStyle/>
          <a:p>
            <a:fld id="{E0905169-7A71-5441-BFAD-D3ED7ABB393A}" type="slidenum">
              <a:rPr lang="en-US" smtClean="0"/>
              <a:t>21</a:t>
            </a:fld>
            <a:endParaRPr lang="en-US"/>
          </a:p>
        </p:txBody>
      </p:sp>
    </p:spTree>
    <p:extLst>
      <p:ext uri="{BB962C8B-B14F-4D97-AF65-F5344CB8AC3E}">
        <p14:creationId xmlns:p14="http://schemas.microsoft.com/office/powerpoint/2010/main" val="255021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22</a:t>
            </a:fld>
            <a:endParaRPr lang="en-US"/>
          </a:p>
        </p:txBody>
      </p:sp>
    </p:spTree>
    <p:extLst>
      <p:ext uri="{BB962C8B-B14F-4D97-AF65-F5344CB8AC3E}">
        <p14:creationId xmlns:p14="http://schemas.microsoft.com/office/powerpoint/2010/main" val="162892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23</a:t>
            </a:fld>
            <a:endParaRPr lang="en-US"/>
          </a:p>
        </p:txBody>
      </p:sp>
    </p:spTree>
    <p:extLst>
      <p:ext uri="{BB962C8B-B14F-4D97-AF65-F5344CB8AC3E}">
        <p14:creationId xmlns:p14="http://schemas.microsoft.com/office/powerpoint/2010/main" val="406757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 sentence or PIPPIN model </a:t>
            </a:r>
          </a:p>
        </p:txBody>
      </p:sp>
      <p:sp>
        <p:nvSpPr>
          <p:cNvPr id="4" name="Slide Number Placeholder 3"/>
          <p:cNvSpPr>
            <a:spLocks noGrp="1"/>
          </p:cNvSpPr>
          <p:nvPr>
            <p:ph type="sldNum" sz="quarter" idx="5"/>
          </p:nvPr>
        </p:nvSpPr>
        <p:spPr/>
        <p:txBody>
          <a:bodyPr/>
          <a:lstStyle/>
          <a:p>
            <a:fld id="{E0905169-7A71-5441-BFAD-D3ED7ABB393A}" type="slidenum">
              <a:rPr lang="en-US" smtClean="0"/>
              <a:t>24</a:t>
            </a:fld>
            <a:endParaRPr lang="en-US"/>
          </a:p>
        </p:txBody>
      </p:sp>
    </p:spTree>
    <p:extLst>
      <p:ext uri="{BB962C8B-B14F-4D97-AF65-F5344CB8AC3E}">
        <p14:creationId xmlns:p14="http://schemas.microsoft.com/office/powerpoint/2010/main" val="725497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25</a:t>
            </a:fld>
            <a:endParaRPr lang="en-US"/>
          </a:p>
        </p:txBody>
      </p:sp>
    </p:spTree>
    <p:extLst>
      <p:ext uri="{BB962C8B-B14F-4D97-AF65-F5344CB8AC3E}">
        <p14:creationId xmlns:p14="http://schemas.microsoft.com/office/powerpoint/2010/main" val="4221964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26</a:t>
            </a:fld>
            <a:endParaRPr lang="en-US"/>
          </a:p>
        </p:txBody>
      </p:sp>
    </p:spTree>
    <p:extLst>
      <p:ext uri="{BB962C8B-B14F-4D97-AF65-F5344CB8AC3E}">
        <p14:creationId xmlns:p14="http://schemas.microsoft.com/office/powerpoint/2010/main" val="763434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28</a:t>
            </a:fld>
            <a:endParaRPr lang="en-US"/>
          </a:p>
        </p:txBody>
      </p:sp>
    </p:spTree>
    <p:extLst>
      <p:ext uri="{BB962C8B-B14F-4D97-AF65-F5344CB8AC3E}">
        <p14:creationId xmlns:p14="http://schemas.microsoft.com/office/powerpoint/2010/main" val="2518767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29</a:t>
            </a:fld>
            <a:endParaRPr lang="en-US"/>
          </a:p>
        </p:txBody>
      </p:sp>
    </p:spTree>
    <p:extLst>
      <p:ext uri="{BB962C8B-B14F-4D97-AF65-F5344CB8AC3E}">
        <p14:creationId xmlns:p14="http://schemas.microsoft.com/office/powerpoint/2010/main" val="3777848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30</a:t>
            </a:fld>
            <a:endParaRPr lang="en-US"/>
          </a:p>
        </p:txBody>
      </p:sp>
    </p:spTree>
    <p:extLst>
      <p:ext uri="{BB962C8B-B14F-4D97-AF65-F5344CB8AC3E}">
        <p14:creationId xmlns:p14="http://schemas.microsoft.com/office/powerpoint/2010/main" val="3566281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32</a:t>
            </a:fld>
            <a:endParaRPr lang="en-US"/>
          </a:p>
        </p:txBody>
      </p:sp>
    </p:spTree>
    <p:extLst>
      <p:ext uri="{BB962C8B-B14F-4D97-AF65-F5344CB8AC3E}">
        <p14:creationId xmlns:p14="http://schemas.microsoft.com/office/powerpoint/2010/main" val="60158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3</a:t>
            </a:fld>
            <a:endParaRPr lang="en-US"/>
          </a:p>
        </p:txBody>
      </p:sp>
    </p:spTree>
    <p:extLst>
      <p:ext uri="{BB962C8B-B14F-4D97-AF65-F5344CB8AC3E}">
        <p14:creationId xmlns:p14="http://schemas.microsoft.com/office/powerpoint/2010/main" val="342460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makes it harder to speed read</a:t>
            </a:r>
          </a:p>
          <a:p>
            <a:endParaRPr lang="en-US" dirty="0"/>
          </a:p>
          <a:p>
            <a:r>
              <a:rPr lang="en-US" dirty="0"/>
              <a:t>Complex sentence – hard to speed read; okay to write them at first, go back and get rid of them</a:t>
            </a:r>
          </a:p>
          <a:p>
            <a:endParaRPr lang="en-US" dirty="0"/>
          </a:p>
          <a:p>
            <a:r>
              <a:rPr lang="en-US" dirty="0"/>
              <a:t>One paragraph, one idea </a:t>
            </a:r>
          </a:p>
          <a:p>
            <a:endParaRPr lang="en-US" dirty="0"/>
          </a:p>
          <a:p>
            <a:r>
              <a:rPr lang="en-US" dirty="0"/>
              <a:t>Repetition is good!!!! Using the same language helps your speed reading audience </a:t>
            </a:r>
          </a:p>
          <a:p>
            <a:endParaRPr lang="en-US" dirty="0"/>
          </a:p>
          <a:p>
            <a:r>
              <a:rPr lang="en-US" dirty="0"/>
              <a:t>In particularly, think carefully about your use of abbreviations – something I see a lot in proposals! My generally rule of thumb is that abbreviations are best used in two situations </a:t>
            </a:r>
          </a:p>
          <a:p>
            <a:pPr marL="171450" indent="-171450">
              <a:buFontTx/>
              <a:buChar char="-"/>
            </a:pPr>
            <a:r>
              <a:rPr lang="en-US" dirty="0"/>
              <a:t>you’re using them for something that is conventionally used in your field </a:t>
            </a:r>
          </a:p>
          <a:p>
            <a:pPr marL="171450" indent="-171450">
              <a:buFontTx/>
              <a:buChar char="-"/>
            </a:pPr>
            <a:r>
              <a:rPr lang="en-US" dirty="0"/>
              <a:t>There’s a unique terminology in your case that you’ll be repeating numerous times </a:t>
            </a:r>
          </a:p>
          <a:p>
            <a:pPr marL="171450" indent="-171450">
              <a:buFontTx/>
              <a:buChar char="-"/>
            </a:pPr>
            <a:r>
              <a:rPr lang="en-US" dirty="0"/>
              <a:t>Reintroduce the audience at key points </a:t>
            </a:r>
          </a:p>
        </p:txBody>
      </p:sp>
      <p:sp>
        <p:nvSpPr>
          <p:cNvPr id="4" name="Slide Number Placeholder 3"/>
          <p:cNvSpPr>
            <a:spLocks noGrp="1"/>
          </p:cNvSpPr>
          <p:nvPr>
            <p:ph type="sldNum" sz="quarter" idx="5"/>
          </p:nvPr>
        </p:nvSpPr>
        <p:spPr/>
        <p:txBody>
          <a:bodyPr/>
          <a:lstStyle/>
          <a:p>
            <a:fld id="{E0905169-7A71-5441-BFAD-D3ED7ABB393A}" type="slidenum">
              <a:rPr lang="en-US" smtClean="0"/>
              <a:t>33</a:t>
            </a:fld>
            <a:endParaRPr lang="en-US"/>
          </a:p>
        </p:txBody>
      </p:sp>
    </p:spTree>
    <p:extLst>
      <p:ext uri="{BB962C8B-B14F-4D97-AF65-F5344CB8AC3E}">
        <p14:creationId xmlns:p14="http://schemas.microsoft.com/office/powerpoint/2010/main" val="2967849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tell them what you are going to do </a:t>
            </a:r>
          </a:p>
          <a:p>
            <a:endParaRPr lang="en-US" dirty="0"/>
          </a:p>
          <a:p>
            <a:r>
              <a:rPr lang="en-US" dirty="0"/>
              <a:t>Only provide the background information that your audience needs! </a:t>
            </a:r>
          </a:p>
          <a:p>
            <a:endParaRPr lang="en-US" dirty="0"/>
          </a:p>
          <a:p>
            <a:r>
              <a:rPr lang="en-US" dirty="0"/>
              <a:t>Make sure that what you’re proposing to do will meet the objectives you’re setting out – I’ve seen this go two ways</a:t>
            </a:r>
          </a:p>
          <a:p>
            <a:pPr marL="171450" indent="-171450">
              <a:buFontTx/>
              <a:buChar char="-"/>
            </a:pPr>
            <a:r>
              <a:rPr lang="en-US" dirty="0"/>
              <a:t>Large amount of information on something that isn’t in an objective</a:t>
            </a:r>
          </a:p>
          <a:p>
            <a:pPr marL="171450" indent="-171450">
              <a:buFontTx/>
              <a:buChar char="-"/>
            </a:pPr>
            <a:r>
              <a:rPr lang="en-US" dirty="0"/>
              <a:t>Small amount of information about a main objective</a:t>
            </a:r>
          </a:p>
          <a:p>
            <a:pPr marL="171450" indent="-171450">
              <a:buFontTx/>
              <a:buChar char="-"/>
            </a:pPr>
            <a:r>
              <a:rPr lang="en-US" dirty="0"/>
              <a:t>Methods and timelines are how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34</a:t>
            </a:fld>
            <a:endParaRPr lang="en-US"/>
          </a:p>
        </p:txBody>
      </p:sp>
    </p:spTree>
    <p:extLst>
      <p:ext uri="{BB962C8B-B14F-4D97-AF65-F5344CB8AC3E}">
        <p14:creationId xmlns:p14="http://schemas.microsoft.com/office/powerpoint/2010/main" val="2801954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grant readers are different than your committee! You don’t need to do everything your advisor or committee members tell you to to exactly as they tell it </a:t>
            </a:r>
          </a:p>
        </p:txBody>
      </p:sp>
      <p:sp>
        <p:nvSpPr>
          <p:cNvPr id="4" name="Slide Number Placeholder 3"/>
          <p:cNvSpPr>
            <a:spLocks noGrp="1"/>
          </p:cNvSpPr>
          <p:nvPr>
            <p:ph type="sldNum" sz="quarter" idx="5"/>
          </p:nvPr>
        </p:nvSpPr>
        <p:spPr/>
        <p:txBody>
          <a:bodyPr/>
          <a:lstStyle/>
          <a:p>
            <a:fld id="{E0905169-7A71-5441-BFAD-D3ED7ABB393A}" type="slidenum">
              <a:rPr lang="en-US" smtClean="0"/>
              <a:t>35</a:t>
            </a:fld>
            <a:endParaRPr lang="en-US"/>
          </a:p>
        </p:txBody>
      </p:sp>
    </p:spTree>
    <p:extLst>
      <p:ext uri="{BB962C8B-B14F-4D97-AF65-F5344CB8AC3E}">
        <p14:creationId xmlns:p14="http://schemas.microsoft.com/office/powerpoint/2010/main" val="3955542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37</a:t>
            </a:fld>
            <a:endParaRPr lang="en-US"/>
          </a:p>
        </p:txBody>
      </p:sp>
    </p:spTree>
    <p:extLst>
      <p:ext uri="{BB962C8B-B14F-4D97-AF65-F5344CB8AC3E}">
        <p14:creationId xmlns:p14="http://schemas.microsoft.com/office/powerpoint/2010/main" val="217039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question – please answer in the chat </a:t>
            </a:r>
          </a:p>
        </p:txBody>
      </p:sp>
      <p:sp>
        <p:nvSpPr>
          <p:cNvPr id="4" name="Slide Number Placeholder 3"/>
          <p:cNvSpPr>
            <a:spLocks noGrp="1"/>
          </p:cNvSpPr>
          <p:nvPr>
            <p:ph type="sldNum" sz="quarter" idx="5"/>
          </p:nvPr>
        </p:nvSpPr>
        <p:spPr/>
        <p:txBody>
          <a:bodyPr/>
          <a:lstStyle/>
          <a:p>
            <a:fld id="{E0905169-7A71-5441-BFAD-D3ED7ABB393A}" type="slidenum">
              <a:rPr lang="en-US" smtClean="0"/>
              <a:t>4</a:t>
            </a:fld>
            <a:endParaRPr lang="en-US"/>
          </a:p>
        </p:txBody>
      </p:sp>
    </p:spTree>
    <p:extLst>
      <p:ext uri="{BB962C8B-B14F-4D97-AF65-F5344CB8AC3E}">
        <p14:creationId xmlns:p14="http://schemas.microsoft.com/office/powerpoint/2010/main" val="35101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while the first two are about benefits that are outside of your control, the last is a benefit that comes from the process rather than the outcome. There is a benefit to the work you put into writing research proposals. </a:t>
            </a:r>
          </a:p>
        </p:txBody>
      </p:sp>
      <p:sp>
        <p:nvSpPr>
          <p:cNvPr id="4" name="Slide Number Placeholder 3"/>
          <p:cNvSpPr>
            <a:spLocks noGrp="1"/>
          </p:cNvSpPr>
          <p:nvPr>
            <p:ph type="sldNum" sz="quarter" idx="5"/>
          </p:nvPr>
        </p:nvSpPr>
        <p:spPr/>
        <p:txBody>
          <a:bodyPr/>
          <a:lstStyle/>
          <a:p>
            <a:fld id="{E0905169-7A71-5441-BFAD-D3ED7ABB393A}" type="slidenum">
              <a:rPr lang="en-US" smtClean="0"/>
              <a:t>5</a:t>
            </a:fld>
            <a:endParaRPr lang="en-US"/>
          </a:p>
        </p:txBody>
      </p:sp>
    </p:spTree>
    <p:extLst>
      <p:ext uri="{BB962C8B-B14F-4D97-AF65-F5344CB8AC3E}">
        <p14:creationId xmlns:p14="http://schemas.microsoft.com/office/powerpoint/2010/main" val="65959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question – please answer in the chat </a:t>
            </a:r>
          </a:p>
        </p:txBody>
      </p:sp>
      <p:sp>
        <p:nvSpPr>
          <p:cNvPr id="4" name="Slide Number Placeholder 3"/>
          <p:cNvSpPr>
            <a:spLocks noGrp="1"/>
          </p:cNvSpPr>
          <p:nvPr>
            <p:ph type="sldNum" sz="quarter" idx="5"/>
          </p:nvPr>
        </p:nvSpPr>
        <p:spPr/>
        <p:txBody>
          <a:bodyPr/>
          <a:lstStyle/>
          <a:p>
            <a:fld id="{E0905169-7A71-5441-BFAD-D3ED7ABB393A}" type="slidenum">
              <a:rPr lang="en-US" smtClean="0"/>
              <a:t>6</a:t>
            </a:fld>
            <a:endParaRPr lang="en-US"/>
          </a:p>
        </p:txBody>
      </p:sp>
    </p:spTree>
    <p:extLst>
      <p:ext uri="{BB962C8B-B14F-4D97-AF65-F5344CB8AC3E}">
        <p14:creationId xmlns:p14="http://schemas.microsoft.com/office/powerpoint/2010/main" val="168455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Audiences – committees are in your specialty area and are evaluating you via a different set of criteria – are you meeting the disciplinary and department criteria for your degree? </a:t>
            </a:r>
          </a:p>
          <a:p>
            <a:r>
              <a:rPr lang="en-US" dirty="0"/>
              <a:t>As we’ll discuss in greater depth in this presentation, the audience for funding proposals is using a different set of criteria </a:t>
            </a:r>
          </a:p>
          <a:p>
            <a:r>
              <a:rPr lang="en-US" dirty="0"/>
              <a:t>Funding proposals often have more specific requirements</a:t>
            </a:r>
          </a:p>
          <a:p>
            <a:r>
              <a:rPr lang="en-US" dirty="0"/>
              <a:t>Funding proposals are often shorter </a:t>
            </a:r>
          </a:p>
          <a:p>
            <a:r>
              <a:rPr lang="en-US" dirty="0"/>
              <a:t>Different styles – something we’ll again go into more depth later on </a:t>
            </a:r>
          </a:p>
          <a:p>
            <a:endParaRPr lang="en-US" dirty="0"/>
          </a:p>
          <a:p>
            <a:r>
              <a:rPr lang="en-US" dirty="0"/>
              <a:t>Even with differences being taken into account – there may be parts of this workshop that are useful for writing dissertation proposals as well as other documents such as job apps </a:t>
            </a:r>
          </a:p>
        </p:txBody>
      </p:sp>
      <p:sp>
        <p:nvSpPr>
          <p:cNvPr id="4" name="Slide Number Placeholder 3"/>
          <p:cNvSpPr>
            <a:spLocks noGrp="1"/>
          </p:cNvSpPr>
          <p:nvPr>
            <p:ph type="sldNum" sz="quarter" idx="5"/>
          </p:nvPr>
        </p:nvSpPr>
        <p:spPr/>
        <p:txBody>
          <a:bodyPr/>
          <a:lstStyle/>
          <a:p>
            <a:fld id="{E0905169-7A71-5441-BFAD-D3ED7ABB393A}" type="slidenum">
              <a:rPr lang="en-US" smtClean="0"/>
              <a:t>7</a:t>
            </a:fld>
            <a:endParaRPr lang="en-US"/>
          </a:p>
        </p:txBody>
      </p:sp>
    </p:spTree>
    <p:extLst>
      <p:ext uri="{BB962C8B-B14F-4D97-AF65-F5344CB8AC3E}">
        <p14:creationId xmlns:p14="http://schemas.microsoft.com/office/powerpoint/2010/main" val="412022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8</a:t>
            </a:fld>
            <a:endParaRPr lang="en-US"/>
          </a:p>
        </p:txBody>
      </p:sp>
    </p:spTree>
    <p:extLst>
      <p:ext uri="{BB962C8B-B14F-4D97-AF65-F5344CB8AC3E}">
        <p14:creationId xmlns:p14="http://schemas.microsoft.com/office/powerpoint/2010/main" val="177442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05169-7A71-5441-BFAD-D3ED7ABB393A}" type="slidenum">
              <a:rPr lang="en-US" smtClean="0"/>
              <a:t>9</a:t>
            </a:fld>
            <a:endParaRPr lang="en-US"/>
          </a:p>
        </p:txBody>
      </p:sp>
    </p:spTree>
    <p:extLst>
      <p:ext uri="{BB962C8B-B14F-4D97-AF65-F5344CB8AC3E}">
        <p14:creationId xmlns:p14="http://schemas.microsoft.com/office/powerpoint/2010/main" val="359149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rgbClr val="EB5F0C"/>
        </a:solidFill>
        <a:effectLst/>
      </p:bgPr>
    </p:bg>
    <p:spTree>
      <p:nvGrpSpPr>
        <p:cNvPr id="1" name="Shape 19"/>
        <p:cNvGrpSpPr/>
        <p:nvPr/>
      </p:nvGrpSpPr>
      <p:grpSpPr>
        <a:xfrm>
          <a:off x="0" y="0"/>
          <a:ext cx="0" cy="0"/>
          <a:chOff x="0" y="0"/>
          <a:chExt cx="0" cy="0"/>
        </a:xfrm>
      </p:grpSpPr>
      <p:cxnSp>
        <p:nvCxnSpPr>
          <p:cNvPr id="20" name="Shape 20"/>
          <p:cNvCxnSpPr/>
          <p:nvPr/>
        </p:nvCxnSpPr>
        <p:spPr>
          <a:xfrm>
            <a:off x="578800" y="436133"/>
            <a:ext cx="11034400" cy="18800"/>
          </a:xfrm>
          <a:prstGeom prst="straightConnector1">
            <a:avLst/>
          </a:prstGeom>
          <a:noFill/>
          <a:ln w="28575" cap="flat" cmpd="sng">
            <a:solidFill>
              <a:schemeClr val="lt1"/>
            </a:solidFill>
            <a:prstDash val="dot"/>
            <a:round/>
            <a:headEnd type="none" w="sm" len="sm"/>
            <a:tailEnd type="none" w="sm" len="sm"/>
          </a:ln>
        </p:spPr>
      </p:cxnSp>
      <p:sp>
        <p:nvSpPr>
          <p:cNvPr id="21" name="Shape 21"/>
          <p:cNvSpPr txBox="1">
            <a:spLocks noGrp="1"/>
          </p:cNvSpPr>
          <p:nvPr>
            <p:ph type="ctrTitle"/>
          </p:nvPr>
        </p:nvSpPr>
        <p:spPr>
          <a:xfrm>
            <a:off x="569900" y="840300"/>
            <a:ext cx="11034400" cy="2056000"/>
          </a:xfrm>
          <a:prstGeom prst="rect">
            <a:avLst/>
          </a:prstGeom>
        </p:spPr>
        <p:txBody>
          <a:bodyPr spcFirstLastPara="1" wrap="square" lIns="91425" tIns="91425" rIns="91425" bIns="91425" anchor="t" anchorCtr="0"/>
          <a:lstStyle>
            <a:lvl1pPr lvl="0" algn="ctr" rtl="0">
              <a:spcBef>
                <a:spcPts val="0"/>
              </a:spcBef>
              <a:spcAft>
                <a:spcPts val="0"/>
              </a:spcAft>
              <a:buClr>
                <a:srgbClr val="232D4B"/>
              </a:buClr>
              <a:buSzPts val="4800"/>
              <a:buFont typeface="Franklin Gothic"/>
              <a:buNone/>
              <a:defRPr sz="6400">
                <a:solidFill>
                  <a:srgbClr val="232D4B"/>
                </a:solidFill>
                <a:latin typeface="Franklin Gothic"/>
                <a:ea typeface="Franklin Gothic"/>
                <a:cs typeface="Franklin Gothic"/>
                <a:sym typeface="Franklin Gothic"/>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22" name="Shape 22"/>
          <p:cNvSpPr txBox="1">
            <a:spLocks noGrp="1"/>
          </p:cNvSpPr>
          <p:nvPr>
            <p:ph type="subTitle" idx="1"/>
          </p:nvPr>
        </p:nvSpPr>
        <p:spPr>
          <a:xfrm>
            <a:off x="594633" y="4317933"/>
            <a:ext cx="11034400" cy="16556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2400"/>
              <a:buFont typeface="Franklin Gothic"/>
              <a:buNone/>
              <a:defRPr sz="3200">
                <a:solidFill>
                  <a:schemeClr val="lt1"/>
                </a:solidFill>
                <a:latin typeface="Franklin Gothic"/>
                <a:ea typeface="Franklin Gothic"/>
                <a:cs typeface="Franklin Gothic"/>
                <a:sym typeface="Franklin Gothic"/>
              </a:defRPr>
            </a:lvl9pPr>
          </a:lstStyle>
          <a:p>
            <a:r>
              <a:rPr lang="en-US"/>
              <a:t>Click to edit Master subtitle style</a:t>
            </a:r>
            <a:endParaRPr/>
          </a:p>
        </p:txBody>
      </p:sp>
      <p:sp>
        <p:nvSpPr>
          <p:cNvPr id="23" name="Shape 2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94741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610680" y="3396576"/>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323045"/>
            <a:ext cx="11849319" cy="847200"/>
          </a:xfrm>
        </p:spPr>
        <p:txBody>
          <a:bodyPr/>
          <a:lstStyle>
            <a:lvl1pPr algn="ctr">
              <a:defRPr sz="8000">
                <a:solidFill>
                  <a:srgbClr val="E46E20"/>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77735" y="1700962"/>
            <a:ext cx="11849100" cy="913287"/>
          </a:xfrm>
        </p:spPr>
        <p:txBody>
          <a:bodyPr/>
          <a:lstStyle>
            <a:lvl1pPr marL="101597" indent="0" algn="ctr">
              <a:buNone/>
              <a:defRPr sz="1600" i="1">
                <a:solidFill>
                  <a:srgbClr val="212D4A"/>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3757901"/>
            <a:ext cx="6471343" cy="626532"/>
          </a:xfrm>
        </p:spPr>
        <p:txBody>
          <a:bodyPr vert="horz"/>
          <a:lstStyle>
            <a:lvl1pPr marL="101597" indent="0" algn="r">
              <a:buNone/>
              <a:defRPr b="1">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4396856"/>
            <a:ext cx="7265751" cy="1476120"/>
          </a:xfrm>
        </p:spPr>
        <p:txBody>
          <a:bodyPr vert="horz"/>
          <a:lstStyle>
            <a:lvl1pPr marL="101597" indent="0" algn="r">
              <a:buNone/>
              <a:defRPr b="0">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2530149"/>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1952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p:cSld name="Title and body 1 1 1 1">
    <p:spTree>
      <p:nvGrpSpPr>
        <p:cNvPr id="1" name="Shape 165"/>
        <p:cNvGrpSpPr/>
        <p:nvPr/>
      </p:nvGrpSpPr>
      <p:grpSpPr>
        <a:xfrm>
          <a:off x="0" y="0"/>
          <a:ext cx="0" cy="0"/>
          <a:chOff x="0" y="0"/>
          <a:chExt cx="0" cy="0"/>
        </a:xfrm>
      </p:grpSpPr>
      <p:cxnSp>
        <p:nvCxnSpPr>
          <p:cNvPr id="166" name="Shape 166"/>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67" name="Shape 167"/>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r>
              <a:rPr lang="en-US"/>
              <a:t>Click to edit Master title style</a:t>
            </a:r>
            <a:endParaRPr/>
          </a:p>
        </p:txBody>
      </p:sp>
      <p:sp>
        <p:nvSpPr>
          <p:cNvPr id="168" name="Shape 168"/>
          <p:cNvSpPr txBox="1">
            <a:spLocks noGrp="1"/>
          </p:cNvSpPr>
          <p:nvPr>
            <p:ph type="body" idx="1"/>
          </p:nvPr>
        </p:nvSpPr>
        <p:spPr>
          <a:xfrm>
            <a:off x="872267" y="1467000"/>
            <a:ext cx="5383200" cy="4664000"/>
          </a:xfrm>
          <a:prstGeom prst="rect">
            <a:avLst/>
          </a:prstGeom>
        </p:spPr>
        <p:txBody>
          <a:bodyPr spcFirstLastPara="1" wrap="square" lIns="91425" tIns="91425" rIns="91425" bIns="91425" anchor="t" anchorCtr="0"/>
          <a:lstStyle>
            <a:lvl1pPr marL="609585" lvl="0" indent="-507987" rtl="0">
              <a:spcBef>
                <a:spcPts val="0"/>
              </a:spcBef>
              <a:spcAft>
                <a:spcPts val="0"/>
              </a:spcAft>
              <a:buSzPts val="2400"/>
              <a:buChar char="●"/>
              <a:defRPr/>
            </a:lvl1pPr>
            <a:lvl2pPr marL="1219170" lvl="1" indent="-491054" rtl="0">
              <a:spcBef>
                <a:spcPts val="1733"/>
              </a:spcBef>
              <a:spcAft>
                <a:spcPts val="0"/>
              </a:spcAft>
              <a:buSzPts val="2200"/>
              <a:buChar char="○"/>
              <a:defRPr/>
            </a:lvl2pPr>
            <a:lvl3pPr marL="1828754" lvl="2" indent="-474121" rtl="0">
              <a:spcBef>
                <a:spcPts val="1733"/>
              </a:spcBef>
              <a:spcAft>
                <a:spcPts val="0"/>
              </a:spcAft>
              <a:buSzPts val="2000"/>
              <a:buChar char="■"/>
              <a:defRPr/>
            </a:lvl3pPr>
            <a:lvl4pPr marL="2438339" lvl="3" indent="-465655" rtl="0">
              <a:spcBef>
                <a:spcPts val="1733"/>
              </a:spcBef>
              <a:spcAft>
                <a:spcPts val="0"/>
              </a:spcAft>
              <a:buSzPts val="1900"/>
              <a:buChar char="●"/>
              <a:defRPr/>
            </a:lvl4pPr>
            <a:lvl5pPr marL="3047924" lvl="4" indent="-457189" rtl="0">
              <a:spcBef>
                <a:spcPts val="1733"/>
              </a:spcBef>
              <a:spcAft>
                <a:spcPts val="0"/>
              </a:spcAft>
              <a:buSzPts val="1800"/>
              <a:buChar char="○"/>
              <a:defRPr/>
            </a:lvl5pPr>
            <a:lvl6pPr marL="3657509" lvl="5" indent="-440256" rtl="0">
              <a:spcBef>
                <a:spcPts val="1733"/>
              </a:spcBef>
              <a:spcAft>
                <a:spcPts val="0"/>
              </a:spcAft>
              <a:buSzPts val="1600"/>
              <a:buChar char="■"/>
              <a:defRPr/>
            </a:lvl6pPr>
            <a:lvl7pPr marL="4267093" lvl="6" indent="-423323" rtl="0">
              <a:spcBef>
                <a:spcPts val="1733"/>
              </a:spcBef>
              <a:spcAft>
                <a:spcPts val="0"/>
              </a:spcAft>
              <a:buSzPts val="1400"/>
              <a:buChar char="●"/>
              <a:defRPr/>
            </a:lvl7pPr>
            <a:lvl8pPr marL="4876678" lvl="7" indent="-423323" rtl="0">
              <a:spcBef>
                <a:spcPts val="1733"/>
              </a:spcBef>
              <a:spcAft>
                <a:spcPts val="0"/>
              </a:spcAft>
              <a:buSzPts val="1400"/>
              <a:buChar char="○"/>
              <a:defRPr/>
            </a:lvl8pPr>
            <a:lvl9pPr marL="5486263" lvl="8" indent="-423323" rtl="0">
              <a:spcBef>
                <a:spcPts val="1733"/>
              </a:spcBef>
              <a:spcAft>
                <a:spcPts val="1733"/>
              </a:spcAft>
              <a:buSzPts val="1400"/>
              <a:buChar char="■"/>
              <a:defRPr/>
            </a:lvl9pPr>
          </a:lstStyle>
          <a:p>
            <a:pPr lvl="0"/>
            <a:r>
              <a:rPr lang="en-US"/>
              <a:t>Click to edit Master text styles</a:t>
            </a:r>
          </a:p>
        </p:txBody>
      </p:sp>
      <p:sp>
        <p:nvSpPr>
          <p:cNvPr id="169" name="Shape 16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sp>
        <p:nvSpPr>
          <p:cNvPr id="170" name="Shape 170"/>
          <p:cNvSpPr txBox="1">
            <a:spLocks noGrp="1"/>
          </p:cNvSpPr>
          <p:nvPr>
            <p:ph type="body" idx="2"/>
          </p:nvPr>
        </p:nvSpPr>
        <p:spPr>
          <a:xfrm>
            <a:off x="6444900" y="1467000"/>
            <a:ext cx="5383200" cy="4664000"/>
          </a:xfrm>
          <a:prstGeom prst="rect">
            <a:avLst/>
          </a:prstGeom>
        </p:spPr>
        <p:txBody>
          <a:bodyPr spcFirstLastPara="1" wrap="square" lIns="91425" tIns="91425" rIns="91425" bIns="91425" anchor="t" anchorCtr="0"/>
          <a:lstStyle>
            <a:lvl1pPr marL="609585" lvl="0" indent="-507987" rtl="0">
              <a:spcBef>
                <a:spcPts val="0"/>
              </a:spcBef>
              <a:spcAft>
                <a:spcPts val="0"/>
              </a:spcAft>
              <a:buSzPts val="2400"/>
              <a:buChar char="●"/>
              <a:defRPr/>
            </a:lvl1pPr>
            <a:lvl2pPr marL="1219170" lvl="1" indent="-491054" rtl="0">
              <a:spcBef>
                <a:spcPts val="1733"/>
              </a:spcBef>
              <a:spcAft>
                <a:spcPts val="0"/>
              </a:spcAft>
              <a:buSzPts val="2200"/>
              <a:buChar char="○"/>
              <a:defRPr/>
            </a:lvl2pPr>
            <a:lvl3pPr marL="1828754" lvl="2" indent="-474121" rtl="0">
              <a:spcBef>
                <a:spcPts val="1733"/>
              </a:spcBef>
              <a:spcAft>
                <a:spcPts val="0"/>
              </a:spcAft>
              <a:buSzPts val="2000"/>
              <a:buChar char="■"/>
              <a:defRPr/>
            </a:lvl3pPr>
            <a:lvl4pPr marL="2438339" lvl="3" indent="-465655" rtl="0">
              <a:spcBef>
                <a:spcPts val="1733"/>
              </a:spcBef>
              <a:spcAft>
                <a:spcPts val="0"/>
              </a:spcAft>
              <a:buSzPts val="1900"/>
              <a:buChar char="●"/>
              <a:defRPr/>
            </a:lvl4pPr>
            <a:lvl5pPr marL="3047924" lvl="4" indent="-457189" rtl="0">
              <a:spcBef>
                <a:spcPts val="1733"/>
              </a:spcBef>
              <a:spcAft>
                <a:spcPts val="0"/>
              </a:spcAft>
              <a:buSzPts val="1800"/>
              <a:buChar char="○"/>
              <a:defRPr/>
            </a:lvl5pPr>
            <a:lvl6pPr marL="3657509" lvl="5" indent="-440256" rtl="0">
              <a:spcBef>
                <a:spcPts val="1733"/>
              </a:spcBef>
              <a:spcAft>
                <a:spcPts val="0"/>
              </a:spcAft>
              <a:buSzPts val="1600"/>
              <a:buChar char="■"/>
              <a:defRPr/>
            </a:lvl6pPr>
            <a:lvl7pPr marL="4267093" lvl="6" indent="-423323" rtl="0">
              <a:spcBef>
                <a:spcPts val="1733"/>
              </a:spcBef>
              <a:spcAft>
                <a:spcPts val="0"/>
              </a:spcAft>
              <a:buSzPts val="1400"/>
              <a:buChar char="●"/>
              <a:defRPr/>
            </a:lvl7pPr>
            <a:lvl8pPr marL="4876678" lvl="7" indent="-423323" rtl="0">
              <a:spcBef>
                <a:spcPts val="1733"/>
              </a:spcBef>
              <a:spcAft>
                <a:spcPts val="0"/>
              </a:spcAft>
              <a:buSzPts val="1400"/>
              <a:buChar char="○"/>
              <a:defRPr/>
            </a:lvl8pPr>
            <a:lvl9pPr marL="5486263" lvl="8" indent="-423323" rtl="0">
              <a:spcBef>
                <a:spcPts val="1733"/>
              </a:spcBef>
              <a:spcAft>
                <a:spcPts val="17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31933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preserve="1">
  <p:cSld name="1_Title and body 1 1 1 1">
    <p:spTree>
      <p:nvGrpSpPr>
        <p:cNvPr id="1" name="Shape 165"/>
        <p:cNvGrpSpPr/>
        <p:nvPr/>
      </p:nvGrpSpPr>
      <p:grpSpPr>
        <a:xfrm>
          <a:off x="0" y="0"/>
          <a:ext cx="0" cy="0"/>
          <a:chOff x="0" y="0"/>
          <a:chExt cx="0" cy="0"/>
        </a:xfrm>
      </p:grpSpPr>
      <p:cxnSp>
        <p:nvCxnSpPr>
          <p:cNvPr id="166" name="Shape 166"/>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67" name="Shape 167"/>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r>
              <a:rPr lang="en-US"/>
              <a:t>Click to edit Master title style</a:t>
            </a:r>
            <a:endParaRPr/>
          </a:p>
        </p:txBody>
      </p:sp>
      <p:sp>
        <p:nvSpPr>
          <p:cNvPr id="168" name="Shape 168"/>
          <p:cNvSpPr txBox="1">
            <a:spLocks noGrp="1"/>
          </p:cNvSpPr>
          <p:nvPr>
            <p:ph type="body" idx="1"/>
          </p:nvPr>
        </p:nvSpPr>
        <p:spPr>
          <a:xfrm>
            <a:off x="872267" y="1467000"/>
            <a:ext cx="10334995" cy="4664000"/>
          </a:xfrm>
          <a:prstGeom prst="rect">
            <a:avLst/>
          </a:prstGeom>
        </p:spPr>
        <p:txBody>
          <a:bodyPr spcFirstLastPara="1" wrap="square" lIns="91425" tIns="91425" rIns="91425" bIns="91425" anchor="t" anchorCtr="0"/>
          <a:lstStyle>
            <a:lvl1pPr marL="609585" lvl="0" indent="-507987" rtl="0">
              <a:spcBef>
                <a:spcPts val="0"/>
              </a:spcBef>
              <a:spcAft>
                <a:spcPts val="0"/>
              </a:spcAft>
              <a:buSzPts val="2400"/>
              <a:buChar char="●"/>
              <a:defRPr/>
            </a:lvl1pPr>
            <a:lvl2pPr marL="1219170" lvl="1" indent="-491054" rtl="0">
              <a:spcBef>
                <a:spcPts val="1733"/>
              </a:spcBef>
              <a:spcAft>
                <a:spcPts val="0"/>
              </a:spcAft>
              <a:buSzPts val="2200"/>
              <a:buChar char="○"/>
              <a:defRPr/>
            </a:lvl2pPr>
            <a:lvl3pPr marL="1828754" lvl="2" indent="-474121" rtl="0">
              <a:spcBef>
                <a:spcPts val="1733"/>
              </a:spcBef>
              <a:spcAft>
                <a:spcPts val="0"/>
              </a:spcAft>
              <a:buSzPts val="2000"/>
              <a:buChar char="■"/>
              <a:defRPr/>
            </a:lvl3pPr>
            <a:lvl4pPr marL="2438339" lvl="3" indent="-465655" rtl="0">
              <a:spcBef>
                <a:spcPts val="1733"/>
              </a:spcBef>
              <a:spcAft>
                <a:spcPts val="0"/>
              </a:spcAft>
              <a:buSzPts val="1900"/>
              <a:buChar char="●"/>
              <a:defRPr/>
            </a:lvl4pPr>
            <a:lvl5pPr marL="3047924" lvl="4" indent="-457189" rtl="0">
              <a:spcBef>
                <a:spcPts val="1733"/>
              </a:spcBef>
              <a:spcAft>
                <a:spcPts val="0"/>
              </a:spcAft>
              <a:buSzPts val="1800"/>
              <a:buChar char="○"/>
              <a:defRPr/>
            </a:lvl5pPr>
            <a:lvl6pPr marL="3657509" lvl="5" indent="-440256" rtl="0">
              <a:spcBef>
                <a:spcPts val="1733"/>
              </a:spcBef>
              <a:spcAft>
                <a:spcPts val="0"/>
              </a:spcAft>
              <a:buSzPts val="1600"/>
              <a:buChar char="■"/>
              <a:defRPr/>
            </a:lvl6pPr>
            <a:lvl7pPr marL="4267093" lvl="6" indent="-423323" rtl="0">
              <a:spcBef>
                <a:spcPts val="1733"/>
              </a:spcBef>
              <a:spcAft>
                <a:spcPts val="0"/>
              </a:spcAft>
              <a:buSzPts val="1400"/>
              <a:buChar char="●"/>
              <a:defRPr/>
            </a:lvl7pPr>
            <a:lvl8pPr marL="4876678" lvl="7" indent="-423323" rtl="0">
              <a:spcBef>
                <a:spcPts val="1733"/>
              </a:spcBef>
              <a:spcAft>
                <a:spcPts val="0"/>
              </a:spcAft>
              <a:buSzPts val="1400"/>
              <a:buChar char="○"/>
              <a:defRPr/>
            </a:lvl8pPr>
            <a:lvl9pPr marL="5486263" lvl="8" indent="-423323" rtl="0">
              <a:spcBef>
                <a:spcPts val="1733"/>
              </a:spcBef>
              <a:spcAft>
                <a:spcPts val="1733"/>
              </a:spcAft>
              <a:buSzPts val="1400"/>
              <a:buChar char="■"/>
              <a:defRPr/>
            </a:lvl9pPr>
          </a:lstStyle>
          <a:p>
            <a:pPr lvl="0"/>
            <a:r>
              <a:rPr lang="en-US"/>
              <a:t>Click to edit Master text styles</a:t>
            </a:r>
          </a:p>
        </p:txBody>
      </p:sp>
      <p:sp>
        <p:nvSpPr>
          <p:cNvPr id="169" name="Shape 16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70405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rgbClr val="232D4B"/>
        </a:solidFill>
        <a:effectLst/>
      </p:bgPr>
    </p:bg>
    <p:spTree>
      <p:nvGrpSpPr>
        <p:cNvPr id="1" name="Shape 29"/>
        <p:cNvGrpSpPr/>
        <p:nvPr/>
      </p:nvGrpSpPr>
      <p:grpSpPr>
        <a:xfrm>
          <a:off x="0" y="0"/>
          <a:ext cx="0" cy="0"/>
          <a:chOff x="0" y="0"/>
          <a:chExt cx="0" cy="0"/>
        </a:xfrm>
      </p:grpSpPr>
      <p:cxnSp>
        <p:nvCxnSpPr>
          <p:cNvPr id="30" name="Shape 30"/>
          <p:cNvCxnSpPr/>
          <p:nvPr/>
        </p:nvCxnSpPr>
        <p:spPr>
          <a:xfrm>
            <a:off x="3303632" y="554200"/>
            <a:ext cx="8325600" cy="0"/>
          </a:xfrm>
          <a:prstGeom prst="straightConnector1">
            <a:avLst/>
          </a:prstGeom>
          <a:noFill/>
          <a:ln w="38100" cap="flat" cmpd="sng">
            <a:solidFill>
              <a:schemeClr val="lt1"/>
            </a:solidFill>
            <a:prstDash val="dot"/>
            <a:round/>
            <a:headEnd type="none" w="sm" len="sm"/>
            <a:tailEnd type="none" w="sm" len="sm"/>
          </a:ln>
        </p:spPr>
      </p:cxnSp>
      <p:sp>
        <p:nvSpPr>
          <p:cNvPr id="31" name="Shape 31"/>
          <p:cNvSpPr txBox="1">
            <a:spLocks noGrp="1"/>
          </p:cNvSpPr>
          <p:nvPr>
            <p:ph type="ctrTitle"/>
          </p:nvPr>
        </p:nvSpPr>
        <p:spPr>
          <a:xfrm>
            <a:off x="3162300" y="840300"/>
            <a:ext cx="8442000" cy="2056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r>
              <a:rPr lang="en-US"/>
              <a:t>Click to edit Master title style</a:t>
            </a:r>
            <a:endParaRPr/>
          </a:p>
        </p:txBody>
      </p:sp>
      <p:sp>
        <p:nvSpPr>
          <p:cNvPr id="32" name="Shape 32"/>
          <p:cNvSpPr txBox="1">
            <a:spLocks noGrp="1"/>
          </p:cNvSpPr>
          <p:nvPr>
            <p:ph type="subTitle" idx="1"/>
          </p:nvPr>
        </p:nvSpPr>
        <p:spPr>
          <a:xfrm>
            <a:off x="3187023" y="4317933"/>
            <a:ext cx="8442000" cy="16556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2400"/>
              <a:buFont typeface="Franklin Gothic"/>
              <a:buNone/>
              <a:defRPr>
                <a:solidFill>
                  <a:schemeClr val="lt1"/>
                </a:solidFill>
                <a:latin typeface="Franklin Gothic"/>
                <a:ea typeface="Franklin Gothic"/>
                <a:cs typeface="Franklin Gothic"/>
                <a:sym typeface="Franklin Gothic"/>
              </a:defRPr>
            </a:lvl1pPr>
            <a:lvl2pPr lvl="1"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r>
              <a:rPr lang="en-US"/>
              <a:t>Click to edit Master subtitle style</a:t>
            </a:r>
            <a:endParaRPr/>
          </a:p>
        </p:txBody>
      </p:sp>
      <p:sp>
        <p:nvSpPr>
          <p:cNvPr id="33" name="Shape 3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163428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2">
  <p:cSld name="Title slide 1 2">
    <p:bg>
      <p:bgPr>
        <a:solidFill>
          <a:srgbClr val="232D4B"/>
        </a:solidFill>
        <a:effectLst/>
      </p:bgPr>
    </p:bg>
    <p:spTree>
      <p:nvGrpSpPr>
        <p:cNvPr id="1" name="Shape 34"/>
        <p:cNvGrpSpPr/>
        <p:nvPr/>
      </p:nvGrpSpPr>
      <p:grpSpPr>
        <a:xfrm>
          <a:off x="0" y="0"/>
          <a:ext cx="0" cy="0"/>
          <a:chOff x="0" y="0"/>
          <a:chExt cx="0" cy="0"/>
        </a:xfrm>
      </p:grpSpPr>
      <p:cxnSp>
        <p:nvCxnSpPr>
          <p:cNvPr id="35" name="Shape 35"/>
          <p:cNvCxnSpPr/>
          <p:nvPr/>
        </p:nvCxnSpPr>
        <p:spPr>
          <a:xfrm rot="10800000" flipH="1">
            <a:off x="230367" y="602367"/>
            <a:ext cx="11678000" cy="35600"/>
          </a:xfrm>
          <a:prstGeom prst="straightConnector1">
            <a:avLst/>
          </a:prstGeom>
          <a:noFill/>
          <a:ln w="38100" cap="flat" cmpd="sng">
            <a:solidFill>
              <a:schemeClr val="lt1"/>
            </a:solidFill>
            <a:prstDash val="dot"/>
            <a:round/>
            <a:headEnd type="none" w="sm" len="sm"/>
            <a:tailEnd type="none" w="sm" len="sm"/>
          </a:ln>
        </p:spPr>
      </p:cxnSp>
      <p:sp>
        <p:nvSpPr>
          <p:cNvPr id="36" name="Shape 36"/>
          <p:cNvSpPr txBox="1">
            <a:spLocks noGrp="1"/>
          </p:cNvSpPr>
          <p:nvPr>
            <p:ph type="ctrTitle"/>
          </p:nvPr>
        </p:nvSpPr>
        <p:spPr>
          <a:xfrm>
            <a:off x="135800" y="8403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r>
              <a:rPr lang="en-US"/>
              <a:t>Click to edit Master title style</a:t>
            </a:r>
            <a:endParaRPr/>
          </a:p>
        </p:txBody>
      </p:sp>
      <p:sp>
        <p:nvSpPr>
          <p:cNvPr id="37" name="Shape 37"/>
          <p:cNvSpPr txBox="1">
            <a:spLocks noGrp="1"/>
          </p:cNvSpPr>
          <p:nvPr>
            <p:ph type="subTitle" idx="1"/>
          </p:nvPr>
        </p:nvSpPr>
        <p:spPr>
          <a:xfrm>
            <a:off x="135800" y="3508767"/>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r>
              <a:rPr lang="en-US"/>
              <a:t>Click to edit Master subtitle style</a:t>
            </a:r>
            <a:endParaRPr/>
          </a:p>
        </p:txBody>
      </p:sp>
      <p:sp>
        <p:nvSpPr>
          <p:cNvPr id="38" name="Shape 3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pic>
        <p:nvPicPr>
          <p:cNvPr id="39" name="Shape 39"/>
          <p:cNvPicPr preferRelativeResize="0"/>
          <p:nvPr/>
        </p:nvPicPr>
        <p:blipFill>
          <a:blip r:embed="rId2">
            <a:alphaModFix/>
          </a:blip>
          <a:stretch>
            <a:fillRect/>
          </a:stretch>
        </p:blipFill>
        <p:spPr>
          <a:xfrm>
            <a:off x="1435401" y="4856134"/>
            <a:ext cx="9538167" cy="1912367"/>
          </a:xfrm>
          <a:prstGeom prst="rect">
            <a:avLst/>
          </a:prstGeom>
          <a:noFill/>
          <a:ln>
            <a:noFill/>
          </a:ln>
        </p:spPr>
      </p:pic>
    </p:spTree>
    <p:extLst>
      <p:ext uri="{BB962C8B-B14F-4D97-AF65-F5344CB8AC3E}">
        <p14:creationId xmlns:p14="http://schemas.microsoft.com/office/powerpoint/2010/main" val="337682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2 2 1">
  <p:cSld name="Title slide 1 2 2 1">
    <p:bg>
      <p:bgPr>
        <a:solidFill>
          <a:srgbClr val="232D4B"/>
        </a:solidFill>
        <a:effectLst/>
      </p:bgPr>
    </p:bg>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230367" y="12656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r>
              <a:rPr lang="en-US"/>
              <a:t>Click to edit Master title style</a:t>
            </a:r>
            <a:endParaRPr/>
          </a:p>
        </p:txBody>
      </p:sp>
      <p:sp>
        <p:nvSpPr>
          <p:cNvPr id="48" name="Shape 4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pic>
        <p:nvPicPr>
          <p:cNvPr id="49" name="Shape 49"/>
          <p:cNvPicPr preferRelativeResize="0"/>
          <p:nvPr/>
        </p:nvPicPr>
        <p:blipFill>
          <a:blip r:embed="rId2">
            <a:alphaModFix/>
          </a:blip>
          <a:stretch>
            <a:fillRect/>
          </a:stretch>
        </p:blipFill>
        <p:spPr>
          <a:xfrm>
            <a:off x="2371468" y="2691069"/>
            <a:ext cx="7449065" cy="3762299"/>
          </a:xfrm>
          <a:prstGeom prst="rect">
            <a:avLst/>
          </a:prstGeom>
          <a:noFill/>
          <a:ln>
            <a:noFill/>
          </a:ln>
        </p:spPr>
      </p:pic>
      <p:sp>
        <p:nvSpPr>
          <p:cNvPr id="50" name="Shape 50"/>
          <p:cNvSpPr txBox="1">
            <a:spLocks noGrp="1"/>
          </p:cNvSpPr>
          <p:nvPr>
            <p:ph type="subTitle" idx="1"/>
          </p:nvPr>
        </p:nvSpPr>
        <p:spPr>
          <a:xfrm>
            <a:off x="0" y="5266167"/>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r>
              <a:rPr lang="en-US"/>
              <a:t>Click to edit Master subtitle style</a:t>
            </a:r>
            <a:endParaRPr/>
          </a:p>
        </p:txBody>
      </p:sp>
      <p:cxnSp>
        <p:nvCxnSpPr>
          <p:cNvPr id="51" name="Shape 51"/>
          <p:cNvCxnSpPr/>
          <p:nvPr/>
        </p:nvCxnSpPr>
        <p:spPr>
          <a:xfrm rot="10800000" flipH="1">
            <a:off x="257000" y="2976967"/>
            <a:ext cx="11678000" cy="35600"/>
          </a:xfrm>
          <a:prstGeom prst="straightConnector1">
            <a:avLst/>
          </a:prstGeom>
          <a:noFill/>
          <a:ln w="28575" cap="flat" cmpd="sng">
            <a:solidFill>
              <a:schemeClr val="lt1"/>
            </a:solidFill>
            <a:prstDash val="dot"/>
            <a:round/>
            <a:headEnd type="none" w="sm" len="sm"/>
            <a:tailEnd type="none" w="sm" len="sm"/>
          </a:ln>
        </p:spPr>
      </p:cxnSp>
    </p:spTree>
    <p:extLst>
      <p:ext uri="{BB962C8B-B14F-4D97-AF65-F5344CB8AC3E}">
        <p14:creationId xmlns:p14="http://schemas.microsoft.com/office/powerpoint/2010/main" val="144533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2 2 1 1">
  <p:cSld name="Title slide 1 2 2 1 1">
    <p:bg>
      <p:bgPr>
        <a:solidFill>
          <a:srgbClr val="232D4B"/>
        </a:solidFill>
        <a:effectLst/>
      </p:bgPr>
    </p:bg>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230367" y="12656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r>
              <a:rPr lang="en-US"/>
              <a:t>Click to edit Master title style</a:t>
            </a:r>
            <a:endParaRPr/>
          </a:p>
        </p:txBody>
      </p:sp>
      <p:sp>
        <p:nvSpPr>
          <p:cNvPr id="54" name="Shape 5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pic>
        <p:nvPicPr>
          <p:cNvPr id="55" name="Shape 55"/>
          <p:cNvPicPr preferRelativeResize="0"/>
          <p:nvPr/>
        </p:nvPicPr>
        <p:blipFill>
          <a:blip r:embed="rId2">
            <a:alphaModFix/>
          </a:blip>
          <a:stretch>
            <a:fillRect/>
          </a:stretch>
        </p:blipFill>
        <p:spPr>
          <a:xfrm>
            <a:off x="2371468" y="4011869"/>
            <a:ext cx="7449065" cy="3762299"/>
          </a:xfrm>
          <a:prstGeom prst="rect">
            <a:avLst/>
          </a:prstGeom>
          <a:noFill/>
          <a:ln>
            <a:noFill/>
          </a:ln>
        </p:spPr>
      </p:pic>
      <p:sp>
        <p:nvSpPr>
          <p:cNvPr id="56" name="Shape 56"/>
          <p:cNvSpPr txBox="1">
            <a:spLocks noGrp="1"/>
          </p:cNvSpPr>
          <p:nvPr>
            <p:ph type="subTitle" idx="1"/>
          </p:nvPr>
        </p:nvSpPr>
        <p:spPr>
          <a:xfrm>
            <a:off x="135800" y="3007333"/>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r>
              <a:rPr lang="en-US"/>
              <a:t>Click to edit Master subtitle style</a:t>
            </a:r>
            <a:endParaRPr/>
          </a:p>
        </p:txBody>
      </p:sp>
      <p:cxnSp>
        <p:nvCxnSpPr>
          <p:cNvPr id="57" name="Shape 57"/>
          <p:cNvCxnSpPr/>
          <p:nvPr/>
        </p:nvCxnSpPr>
        <p:spPr>
          <a:xfrm rot="10800000" flipH="1">
            <a:off x="257000" y="2976967"/>
            <a:ext cx="11678000" cy="35600"/>
          </a:xfrm>
          <a:prstGeom prst="straightConnector1">
            <a:avLst/>
          </a:prstGeom>
          <a:noFill/>
          <a:ln w="28575" cap="flat" cmpd="sng">
            <a:solidFill>
              <a:schemeClr val="lt1"/>
            </a:solidFill>
            <a:prstDash val="dot"/>
            <a:round/>
            <a:headEnd type="none" w="sm" len="sm"/>
            <a:tailEnd type="none" w="sm" len="sm"/>
          </a:ln>
        </p:spPr>
      </p:cxnSp>
    </p:spTree>
    <p:extLst>
      <p:ext uri="{BB962C8B-B14F-4D97-AF65-F5344CB8AC3E}">
        <p14:creationId xmlns:p14="http://schemas.microsoft.com/office/powerpoint/2010/main" val="222696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2 2 1 1 1">
  <p:cSld name="Title slide 1 2 2 1 1 1">
    <p:bg>
      <p:bgPr>
        <a:solidFill>
          <a:srgbClr val="232D4B"/>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30367" y="12656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r>
              <a:rPr lang="en-US"/>
              <a:t>Click to edit Master title style</a:t>
            </a:r>
            <a:endParaRPr/>
          </a:p>
        </p:txBody>
      </p:sp>
      <p:sp>
        <p:nvSpPr>
          <p:cNvPr id="60" name="Shape 6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
        <p:nvSpPr>
          <p:cNvPr id="62" name="Shape 62"/>
          <p:cNvSpPr txBox="1">
            <a:spLocks noGrp="1"/>
          </p:cNvSpPr>
          <p:nvPr>
            <p:ph type="subTitle" idx="1"/>
          </p:nvPr>
        </p:nvSpPr>
        <p:spPr>
          <a:xfrm>
            <a:off x="135800" y="3007333"/>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r>
              <a:rPr lang="en-US"/>
              <a:t>Click to edit Master subtitle style</a:t>
            </a:r>
            <a:endParaRPr/>
          </a:p>
        </p:txBody>
      </p:sp>
      <p:cxnSp>
        <p:nvCxnSpPr>
          <p:cNvPr id="63" name="Shape 63"/>
          <p:cNvCxnSpPr/>
          <p:nvPr/>
        </p:nvCxnSpPr>
        <p:spPr>
          <a:xfrm rot="10800000" flipH="1">
            <a:off x="257000" y="2976967"/>
            <a:ext cx="11678000" cy="35600"/>
          </a:xfrm>
          <a:prstGeom prst="straightConnector1">
            <a:avLst/>
          </a:prstGeom>
          <a:noFill/>
          <a:ln w="28575" cap="flat" cmpd="sng">
            <a:solidFill>
              <a:srgbClr val="E57200"/>
            </a:solidFill>
            <a:prstDash val="dot"/>
            <a:round/>
            <a:headEnd type="none" w="sm" len="sm"/>
            <a:tailEnd type="none" w="sm" len="sm"/>
          </a:ln>
        </p:spPr>
      </p:cxnSp>
    </p:spTree>
    <p:extLst>
      <p:ext uri="{BB962C8B-B14F-4D97-AF65-F5344CB8AC3E}">
        <p14:creationId xmlns:p14="http://schemas.microsoft.com/office/powerpoint/2010/main" val="4019588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2 2 1 1 1 1">
  <p:cSld name="Title slide 1 2 2 1 1 1 1">
    <p:bg>
      <p:bgPr>
        <a:solidFill>
          <a:srgbClr val="232D4B"/>
        </a:solidFill>
        <a:effectLst/>
      </p:bgPr>
    </p:bg>
    <p:spTree>
      <p:nvGrpSpPr>
        <p:cNvPr id="1" name="Shape 64"/>
        <p:cNvGrpSpPr/>
        <p:nvPr/>
      </p:nvGrpSpPr>
      <p:grpSpPr>
        <a:xfrm>
          <a:off x="0" y="0"/>
          <a:ext cx="0" cy="0"/>
          <a:chOff x="0" y="0"/>
          <a:chExt cx="0" cy="0"/>
        </a:xfrm>
      </p:grpSpPr>
      <p:pic>
        <p:nvPicPr>
          <p:cNvPr id="65" name="Shape 65"/>
          <p:cNvPicPr preferRelativeResize="0"/>
          <p:nvPr/>
        </p:nvPicPr>
        <p:blipFill>
          <a:blip r:embed="rId2">
            <a:alphaModFix/>
          </a:blip>
          <a:stretch>
            <a:fillRect/>
          </a:stretch>
        </p:blipFill>
        <p:spPr>
          <a:xfrm>
            <a:off x="2432201" y="-406398"/>
            <a:ext cx="7449065" cy="3762299"/>
          </a:xfrm>
          <a:prstGeom prst="rect">
            <a:avLst/>
          </a:prstGeom>
          <a:noFill/>
          <a:ln>
            <a:noFill/>
          </a:ln>
        </p:spPr>
      </p:pic>
      <p:sp>
        <p:nvSpPr>
          <p:cNvPr id="66" name="Shape 66"/>
          <p:cNvSpPr txBox="1">
            <a:spLocks noGrp="1"/>
          </p:cNvSpPr>
          <p:nvPr>
            <p:ph type="ctrTitle"/>
          </p:nvPr>
        </p:nvSpPr>
        <p:spPr>
          <a:xfrm>
            <a:off x="135800" y="31864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r>
              <a:rPr lang="en-US"/>
              <a:t>Click to edit Master title style</a:t>
            </a:r>
            <a:endParaRPr/>
          </a:p>
        </p:txBody>
      </p:sp>
      <p:sp>
        <p:nvSpPr>
          <p:cNvPr id="67" name="Shape 6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
        <p:nvSpPr>
          <p:cNvPr id="68" name="Shape 68"/>
          <p:cNvSpPr txBox="1">
            <a:spLocks noGrp="1"/>
          </p:cNvSpPr>
          <p:nvPr>
            <p:ph type="subTitle" idx="1"/>
          </p:nvPr>
        </p:nvSpPr>
        <p:spPr>
          <a:xfrm>
            <a:off x="196533" y="5242400"/>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r>
              <a:rPr lang="en-US"/>
              <a:t>Click to edit Master subtitle style</a:t>
            </a:r>
            <a:endParaRPr/>
          </a:p>
        </p:txBody>
      </p:sp>
      <p:cxnSp>
        <p:nvCxnSpPr>
          <p:cNvPr id="69" name="Shape 69"/>
          <p:cNvCxnSpPr/>
          <p:nvPr/>
        </p:nvCxnSpPr>
        <p:spPr>
          <a:xfrm rot="10800000" flipH="1">
            <a:off x="317733" y="2517067"/>
            <a:ext cx="11678000" cy="35600"/>
          </a:xfrm>
          <a:prstGeom prst="straightConnector1">
            <a:avLst/>
          </a:prstGeom>
          <a:noFill/>
          <a:ln w="28575" cap="flat" cmpd="sng">
            <a:solidFill>
              <a:srgbClr val="E57200"/>
            </a:solidFill>
            <a:prstDash val="dot"/>
            <a:round/>
            <a:headEnd type="none" w="sm" len="sm"/>
            <a:tailEnd type="none" w="sm" len="sm"/>
          </a:ln>
        </p:spPr>
      </p:cxnSp>
    </p:spTree>
    <p:extLst>
      <p:ext uri="{BB962C8B-B14F-4D97-AF65-F5344CB8AC3E}">
        <p14:creationId xmlns:p14="http://schemas.microsoft.com/office/powerpoint/2010/main" val="285934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2 1">
  <p:cSld name="Title slide 1 2 1">
    <p:bg>
      <p:bgPr>
        <a:solidFill>
          <a:srgbClr val="232D4B"/>
        </a:solidFill>
        <a:effectLst/>
      </p:bgPr>
    </p:bg>
    <p:spTree>
      <p:nvGrpSpPr>
        <p:cNvPr id="1" name="Shape 70"/>
        <p:cNvGrpSpPr/>
        <p:nvPr/>
      </p:nvGrpSpPr>
      <p:grpSpPr>
        <a:xfrm>
          <a:off x="0" y="0"/>
          <a:ext cx="0" cy="0"/>
          <a:chOff x="0" y="0"/>
          <a:chExt cx="0" cy="0"/>
        </a:xfrm>
      </p:grpSpPr>
      <p:cxnSp>
        <p:nvCxnSpPr>
          <p:cNvPr id="71" name="Shape 71"/>
          <p:cNvCxnSpPr/>
          <p:nvPr/>
        </p:nvCxnSpPr>
        <p:spPr>
          <a:xfrm rot="10800000" flipH="1">
            <a:off x="230367" y="602367"/>
            <a:ext cx="11678000" cy="35600"/>
          </a:xfrm>
          <a:prstGeom prst="straightConnector1">
            <a:avLst/>
          </a:prstGeom>
          <a:noFill/>
          <a:ln w="38100" cap="flat" cmpd="sng">
            <a:solidFill>
              <a:schemeClr val="lt1"/>
            </a:solidFill>
            <a:prstDash val="dot"/>
            <a:round/>
            <a:headEnd type="none" w="sm" len="sm"/>
            <a:tailEnd type="none" w="sm" len="sm"/>
          </a:ln>
        </p:spPr>
      </p:cxnSp>
      <p:sp>
        <p:nvSpPr>
          <p:cNvPr id="72" name="Shape 72"/>
          <p:cNvSpPr txBox="1">
            <a:spLocks noGrp="1"/>
          </p:cNvSpPr>
          <p:nvPr>
            <p:ph type="ctrTitle"/>
          </p:nvPr>
        </p:nvSpPr>
        <p:spPr>
          <a:xfrm>
            <a:off x="135800" y="8403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r>
              <a:rPr lang="en-US"/>
              <a:t>Click to edit Master title style</a:t>
            </a:r>
            <a:endParaRPr/>
          </a:p>
        </p:txBody>
      </p:sp>
      <p:sp>
        <p:nvSpPr>
          <p:cNvPr id="73" name="Shape 73"/>
          <p:cNvSpPr txBox="1">
            <a:spLocks noGrp="1"/>
          </p:cNvSpPr>
          <p:nvPr>
            <p:ph type="subTitle" idx="1"/>
          </p:nvPr>
        </p:nvSpPr>
        <p:spPr>
          <a:xfrm>
            <a:off x="135800" y="3508767"/>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r>
              <a:rPr lang="en-US"/>
              <a:t>Click to edit Master subtitle style</a:t>
            </a:r>
            <a:endParaRPr/>
          </a:p>
        </p:txBody>
      </p:sp>
      <p:sp>
        <p:nvSpPr>
          <p:cNvPr id="74" name="Shape 7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pic>
        <p:nvPicPr>
          <p:cNvPr id="75" name="Shape 75"/>
          <p:cNvPicPr preferRelativeResize="0"/>
          <p:nvPr/>
        </p:nvPicPr>
        <p:blipFill>
          <a:blip r:embed="rId2">
            <a:alphaModFix/>
          </a:blip>
          <a:stretch>
            <a:fillRect/>
          </a:stretch>
        </p:blipFill>
        <p:spPr>
          <a:xfrm>
            <a:off x="1435401" y="4856134"/>
            <a:ext cx="9538167" cy="1912367"/>
          </a:xfrm>
          <a:prstGeom prst="rect">
            <a:avLst/>
          </a:prstGeom>
          <a:noFill/>
          <a:ln>
            <a:noFill/>
          </a:ln>
        </p:spPr>
      </p:pic>
    </p:spTree>
    <p:extLst>
      <p:ext uri="{BB962C8B-B14F-4D97-AF65-F5344CB8AC3E}">
        <p14:creationId xmlns:p14="http://schemas.microsoft.com/office/powerpoint/2010/main" val="63969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rgbClr val="E46E20"/>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rgbClr val="212D4A"/>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8183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rgbClr val="E57200"/>
        </a:solidFill>
        <a:effectLst/>
      </p:bgPr>
    </p:bg>
    <p:spTree>
      <p:nvGrpSpPr>
        <p:cNvPr id="1" name="Shape 86"/>
        <p:cNvGrpSpPr/>
        <p:nvPr/>
      </p:nvGrpSpPr>
      <p:grpSpPr>
        <a:xfrm>
          <a:off x="0" y="0"/>
          <a:ext cx="0" cy="0"/>
          <a:chOff x="0" y="0"/>
          <a:chExt cx="0" cy="0"/>
        </a:xfrm>
      </p:grpSpPr>
      <p:cxnSp>
        <p:nvCxnSpPr>
          <p:cNvPr id="87" name="Shape 87"/>
          <p:cNvCxnSpPr/>
          <p:nvPr/>
        </p:nvCxnSpPr>
        <p:spPr>
          <a:xfrm>
            <a:off x="566933" y="554200"/>
            <a:ext cx="11062400" cy="0"/>
          </a:xfrm>
          <a:prstGeom prst="straightConnector1">
            <a:avLst/>
          </a:prstGeom>
          <a:noFill/>
          <a:ln w="38100" cap="flat" cmpd="sng">
            <a:solidFill>
              <a:schemeClr val="lt1"/>
            </a:solidFill>
            <a:prstDash val="dot"/>
            <a:round/>
            <a:headEnd type="none" w="sm" len="sm"/>
            <a:tailEnd type="none" w="sm" len="sm"/>
          </a:ln>
        </p:spPr>
      </p:cxnSp>
      <p:sp>
        <p:nvSpPr>
          <p:cNvPr id="88" name="Shape 88"/>
          <p:cNvSpPr txBox="1">
            <a:spLocks noGrp="1"/>
          </p:cNvSpPr>
          <p:nvPr>
            <p:ph type="title"/>
          </p:nvPr>
        </p:nvSpPr>
        <p:spPr>
          <a:xfrm>
            <a:off x="541900" y="773167"/>
            <a:ext cx="11062400" cy="5350000"/>
          </a:xfrm>
          <a:prstGeom prst="rect">
            <a:avLst/>
          </a:prstGeom>
        </p:spPr>
        <p:txBody>
          <a:bodyPr spcFirstLastPara="1" wrap="square" lIns="91425" tIns="91425" rIns="91425" bIns="91425" anchor="ctr" anchorCtr="0"/>
          <a:lstStyle>
            <a:lvl1pPr lvl="0" algn="ctr" rtl="0">
              <a:spcBef>
                <a:spcPts val="0"/>
              </a:spcBef>
              <a:spcAft>
                <a:spcPts val="0"/>
              </a:spcAft>
              <a:buClr>
                <a:srgbClr val="232D4B"/>
              </a:buClr>
              <a:buSzPts val="4800"/>
              <a:buFont typeface="Bodoni"/>
              <a:buNone/>
              <a:defRPr sz="6400" i="1">
                <a:solidFill>
                  <a:srgbClr val="232D4B"/>
                </a:solidFill>
                <a:latin typeface="Bodoni"/>
                <a:ea typeface="Bodoni"/>
                <a:cs typeface="Bodoni"/>
                <a:sym typeface="Bodoni"/>
              </a:defRPr>
            </a:lvl1pPr>
            <a:lvl2pPr lvl="1"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2pPr>
            <a:lvl3pPr lvl="2"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3pPr>
            <a:lvl4pPr lvl="3"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4pPr>
            <a:lvl5pPr lvl="4"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5pPr>
            <a:lvl6pPr lvl="5"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6pPr>
            <a:lvl7pPr lvl="6"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7pPr>
            <a:lvl8pPr lvl="7"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8pPr>
            <a:lvl9pPr lvl="8"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9pPr>
          </a:lstStyle>
          <a:p>
            <a:r>
              <a:rPr lang="en-US"/>
              <a:t>Click to edit Master title style</a:t>
            </a:r>
            <a:endParaRPr/>
          </a:p>
        </p:txBody>
      </p:sp>
      <p:sp>
        <p:nvSpPr>
          <p:cNvPr id="89" name="Shape 8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cxnSp>
        <p:nvCxnSpPr>
          <p:cNvPr id="90" name="Shape 90"/>
          <p:cNvCxnSpPr/>
          <p:nvPr/>
        </p:nvCxnSpPr>
        <p:spPr>
          <a:xfrm>
            <a:off x="566933" y="6251667"/>
            <a:ext cx="11062400" cy="0"/>
          </a:xfrm>
          <a:prstGeom prst="straightConnector1">
            <a:avLst/>
          </a:prstGeom>
          <a:noFill/>
          <a:ln w="38100" cap="flat" cmpd="sng">
            <a:solidFill>
              <a:schemeClr val="lt1"/>
            </a:solidFill>
            <a:prstDash val="dot"/>
            <a:round/>
            <a:headEnd type="none" w="sm" len="sm"/>
            <a:tailEnd type="none" w="sm" len="sm"/>
          </a:ln>
        </p:spPr>
      </p:cxnSp>
    </p:spTree>
    <p:extLst>
      <p:ext uri="{BB962C8B-B14F-4D97-AF65-F5344CB8AC3E}">
        <p14:creationId xmlns:p14="http://schemas.microsoft.com/office/powerpoint/2010/main" val="151694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rgbClr val="EB5F0C"/>
        </a:solidFill>
        <a:effectLst/>
      </p:bgPr>
    </p:bg>
    <p:spTree>
      <p:nvGrpSpPr>
        <p:cNvPr id="1" name="Shape 91"/>
        <p:cNvGrpSpPr/>
        <p:nvPr/>
      </p:nvGrpSpPr>
      <p:grpSpPr>
        <a:xfrm>
          <a:off x="0" y="0"/>
          <a:ext cx="0" cy="0"/>
          <a:chOff x="0" y="0"/>
          <a:chExt cx="0" cy="0"/>
        </a:xfrm>
      </p:grpSpPr>
      <p:cxnSp>
        <p:nvCxnSpPr>
          <p:cNvPr id="92" name="Shape 92"/>
          <p:cNvCxnSpPr/>
          <p:nvPr/>
        </p:nvCxnSpPr>
        <p:spPr>
          <a:xfrm>
            <a:off x="566933" y="554200"/>
            <a:ext cx="11062400" cy="0"/>
          </a:xfrm>
          <a:prstGeom prst="straightConnector1">
            <a:avLst/>
          </a:prstGeom>
          <a:noFill/>
          <a:ln w="38100" cap="flat" cmpd="sng">
            <a:solidFill>
              <a:srgbClr val="232D4B"/>
            </a:solidFill>
            <a:prstDash val="dot"/>
            <a:round/>
            <a:headEnd type="none" w="sm" len="sm"/>
            <a:tailEnd type="none" w="sm" len="sm"/>
          </a:ln>
        </p:spPr>
      </p:cxnSp>
      <p:sp>
        <p:nvSpPr>
          <p:cNvPr id="93" name="Shape 93"/>
          <p:cNvSpPr txBox="1">
            <a:spLocks noGrp="1"/>
          </p:cNvSpPr>
          <p:nvPr>
            <p:ph type="title"/>
          </p:nvPr>
        </p:nvSpPr>
        <p:spPr>
          <a:xfrm>
            <a:off x="541900" y="773167"/>
            <a:ext cx="11062400" cy="5350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1pPr>
            <a:lvl2pPr lvl="1"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2pPr>
            <a:lvl3pPr lvl="2"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3pPr>
            <a:lvl4pPr lvl="3"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4pPr>
            <a:lvl5pPr lvl="4"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5pPr>
            <a:lvl6pPr lvl="5"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6pPr>
            <a:lvl7pPr lvl="6"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7pPr>
            <a:lvl8pPr lvl="7"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8pPr>
            <a:lvl9pPr lvl="8"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9pPr>
          </a:lstStyle>
          <a:p>
            <a:r>
              <a:rPr lang="en-US"/>
              <a:t>Click to edit Master title style</a:t>
            </a:r>
            <a:endParaRPr/>
          </a:p>
        </p:txBody>
      </p:sp>
      <p:sp>
        <p:nvSpPr>
          <p:cNvPr id="94" name="Shape 9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cxnSp>
        <p:nvCxnSpPr>
          <p:cNvPr id="95" name="Shape 95"/>
          <p:cNvCxnSpPr/>
          <p:nvPr/>
        </p:nvCxnSpPr>
        <p:spPr>
          <a:xfrm>
            <a:off x="566933" y="6251667"/>
            <a:ext cx="11062400" cy="0"/>
          </a:xfrm>
          <a:prstGeom prst="straightConnector1">
            <a:avLst/>
          </a:prstGeom>
          <a:noFill/>
          <a:ln w="38100" cap="flat" cmpd="sng">
            <a:solidFill>
              <a:srgbClr val="232D4B"/>
            </a:solidFill>
            <a:prstDash val="dot"/>
            <a:round/>
            <a:headEnd type="none" w="sm" len="sm"/>
            <a:tailEnd type="none" w="sm" len="sm"/>
          </a:ln>
        </p:spPr>
      </p:cxnSp>
    </p:spTree>
    <p:extLst>
      <p:ext uri="{BB962C8B-B14F-4D97-AF65-F5344CB8AC3E}">
        <p14:creationId xmlns:p14="http://schemas.microsoft.com/office/powerpoint/2010/main" val="312899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19"/>
        <p:cNvGrpSpPr/>
        <p:nvPr/>
      </p:nvGrpSpPr>
      <p:grpSpPr>
        <a:xfrm>
          <a:off x="0" y="0"/>
          <a:ext cx="0" cy="0"/>
          <a:chOff x="0" y="0"/>
          <a:chExt cx="0" cy="0"/>
        </a:xfrm>
      </p:grpSpPr>
      <p:cxnSp>
        <p:nvCxnSpPr>
          <p:cNvPr id="120" name="Shape 120"/>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21" name="Shape 121"/>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232D4B"/>
              </a:buClr>
              <a:buSzPts val="3600"/>
              <a:buNone/>
              <a:defRPr>
                <a:solidFill>
                  <a:srgbClr val="232D4B"/>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r>
              <a:rPr lang="en-US"/>
              <a:t>Click to edit Master title style</a:t>
            </a:r>
            <a:endParaRPr/>
          </a:p>
        </p:txBody>
      </p:sp>
      <p:sp>
        <p:nvSpPr>
          <p:cNvPr id="122" name="Shape 122"/>
          <p:cNvSpPr txBox="1">
            <a:spLocks noGrp="1"/>
          </p:cNvSpPr>
          <p:nvPr>
            <p:ph type="body" idx="1"/>
          </p:nvPr>
        </p:nvSpPr>
        <p:spPr>
          <a:xfrm>
            <a:off x="872267" y="1467000"/>
            <a:ext cx="10770000" cy="4664000"/>
          </a:xfrm>
          <a:prstGeom prst="rect">
            <a:avLst/>
          </a:prstGeom>
        </p:spPr>
        <p:txBody>
          <a:bodyPr spcFirstLastPara="1" wrap="square" lIns="91425" tIns="91425" rIns="91425" bIns="91425" anchor="t" anchorCtr="0"/>
          <a:lstStyle>
            <a:lvl1pPr marL="609585" lvl="0" indent="-507987" rtl="0">
              <a:spcBef>
                <a:spcPts val="0"/>
              </a:spcBef>
              <a:spcAft>
                <a:spcPts val="0"/>
              </a:spcAft>
              <a:buClr>
                <a:srgbClr val="666666"/>
              </a:buClr>
              <a:buSzPts val="2400"/>
              <a:buChar char="●"/>
              <a:defRPr>
                <a:solidFill>
                  <a:srgbClr val="666666"/>
                </a:solidFill>
              </a:defRPr>
            </a:lvl1pPr>
            <a:lvl2pPr marL="1219170" lvl="1" indent="-491054" rtl="0">
              <a:spcBef>
                <a:spcPts val="1733"/>
              </a:spcBef>
              <a:spcAft>
                <a:spcPts val="0"/>
              </a:spcAft>
              <a:buClr>
                <a:srgbClr val="666666"/>
              </a:buClr>
              <a:buSzPts val="2200"/>
              <a:buChar char="○"/>
              <a:defRPr>
                <a:solidFill>
                  <a:srgbClr val="666666"/>
                </a:solidFill>
              </a:defRPr>
            </a:lvl2pPr>
            <a:lvl3pPr marL="1828754" lvl="2" indent="-474121" rtl="0">
              <a:spcBef>
                <a:spcPts val="1733"/>
              </a:spcBef>
              <a:spcAft>
                <a:spcPts val="0"/>
              </a:spcAft>
              <a:buClr>
                <a:srgbClr val="666666"/>
              </a:buClr>
              <a:buSzPts val="2000"/>
              <a:buChar char="■"/>
              <a:defRPr>
                <a:solidFill>
                  <a:srgbClr val="666666"/>
                </a:solidFill>
              </a:defRPr>
            </a:lvl3pPr>
            <a:lvl4pPr marL="2438339" lvl="3" indent="-465655" rtl="0">
              <a:spcBef>
                <a:spcPts val="1733"/>
              </a:spcBef>
              <a:spcAft>
                <a:spcPts val="0"/>
              </a:spcAft>
              <a:buClr>
                <a:srgbClr val="666666"/>
              </a:buClr>
              <a:buSzPts val="1900"/>
              <a:buChar char="●"/>
              <a:defRPr>
                <a:solidFill>
                  <a:srgbClr val="666666"/>
                </a:solidFill>
              </a:defRPr>
            </a:lvl4pPr>
            <a:lvl5pPr marL="3047924" lvl="4" indent="-457189" rtl="0">
              <a:spcBef>
                <a:spcPts val="1733"/>
              </a:spcBef>
              <a:spcAft>
                <a:spcPts val="0"/>
              </a:spcAft>
              <a:buClr>
                <a:srgbClr val="666666"/>
              </a:buClr>
              <a:buSzPts val="1800"/>
              <a:buChar char="○"/>
              <a:defRPr>
                <a:solidFill>
                  <a:srgbClr val="666666"/>
                </a:solidFill>
              </a:defRPr>
            </a:lvl5pPr>
            <a:lvl6pPr marL="3657509" lvl="5" indent="-440256" rtl="0">
              <a:spcBef>
                <a:spcPts val="1733"/>
              </a:spcBef>
              <a:spcAft>
                <a:spcPts val="0"/>
              </a:spcAft>
              <a:buClr>
                <a:srgbClr val="666666"/>
              </a:buClr>
              <a:buSzPts val="1600"/>
              <a:buChar char="■"/>
              <a:defRPr>
                <a:solidFill>
                  <a:srgbClr val="666666"/>
                </a:solidFill>
              </a:defRPr>
            </a:lvl6pPr>
            <a:lvl7pPr marL="4267093" lvl="6" indent="-423323" rtl="0">
              <a:spcBef>
                <a:spcPts val="1733"/>
              </a:spcBef>
              <a:spcAft>
                <a:spcPts val="0"/>
              </a:spcAft>
              <a:buClr>
                <a:srgbClr val="666666"/>
              </a:buClr>
              <a:buSzPts val="1400"/>
              <a:buChar char="●"/>
              <a:defRPr>
                <a:solidFill>
                  <a:srgbClr val="666666"/>
                </a:solidFill>
              </a:defRPr>
            </a:lvl7pPr>
            <a:lvl8pPr marL="4876678" lvl="7" indent="-423323" rtl="0">
              <a:spcBef>
                <a:spcPts val="1733"/>
              </a:spcBef>
              <a:spcAft>
                <a:spcPts val="0"/>
              </a:spcAft>
              <a:buClr>
                <a:srgbClr val="666666"/>
              </a:buClr>
              <a:buSzPts val="1400"/>
              <a:buChar char="○"/>
              <a:defRPr>
                <a:solidFill>
                  <a:srgbClr val="666666"/>
                </a:solidFill>
              </a:defRPr>
            </a:lvl8pPr>
            <a:lvl9pPr marL="5486263" lvl="8" indent="-423323" rtl="0">
              <a:spcBef>
                <a:spcPts val="1733"/>
              </a:spcBef>
              <a:spcAft>
                <a:spcPts val="1733"/>
              </a:spcAft>
              <a:buClr>
                <a:srgbClr val="666666"/>
              </a:buClr>
              <a:buSzPts val="1400"/>
              <a:buChar char="■"/>
              <a:defRPr>
                <a:solidFill>
                  <a:srgbClr val="666666"/>
                </a:solidFill>
              </a:defRPr>
            </a:lvl9pPr>
          </a:lstStyle>
          <a:p>
            <a:pPr lvl="0"/>
            <a:r>
              <a:rPr lang="en-US"/>
              <a:t>Click to edit Master text styles</a:t>
            </a:r>
          </a:p>
        </p:txBody>
      </p:sp>
      <p:sp>
        <p:nvSpPr>
          <p:cNvPr id="123" name="Shape 12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287270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124"/>
        <p:cNvGrpSpPr/>
        <p:nvPr/>
      </p:nvGrpSpPr>
      <p:grpSpPr>
        <a:xfrm>
          <a:off x="0" y="0"/>
          <a:ext cx="0" cy="0"/>
          <a:chOff x="0" y="0"/>
          <a:chExt cx="0" cy="0"/>
        </a:xfrm>
      </p:grpSpPr>
      <p:cxnSp>
        <p:nvCxnSpPr>
          <p:cNvPr id="125" name="Shape 125"/>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26" name="Shape 126"/>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232D4B"/>
              </a:buClr>
              <a:buSzPts val="3600"/>
              <a:buNone/>
              <a:defRPr>
                <a:solidFill>
                  <a:srgbClr val="232D4B"/>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r>
              <a:rPr lang="en-US"/>
              <a:t>Click to edit Master title style</a:t>
            </a:r>
            <a:endParaRPr/>
          </a:p>
        </p:txBody>
      </p:sp>
      <p:sp>
        <p:nvSpPr>
          <p:cNvPr id="127" name="Shape 12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3265741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1 2">
  <p:cSld name="Title and body 1 1 2">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r>
              <a:rPr lang="en-US"/>
              <a:t>Click to edit Master title style</a:t>
            </a:r>
            <a:endParaRPr/>
          </a:p>
        </p:txBody>
      </p:sp>
      <p:sp>
        <p:nvSpPr>
          <p:cNvPr id="146" name="Shape 14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2624536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1 1 3">
  <p:cSld name="Title and body 1 1 1 3">
    <p:spTree>
      <p:nvGrpSpPr>
        <p:cNvPr id="1" name="Shape 161"/>
        <p:cNvGrpSpPr/>
        <p:nvPr/>
      </p:nvGrpSpPr>
      <p:grpSpPr>
        <a:xfrm>
          <a:off x="0" y="0"/>
          <a:ext cx="0" cy="0"/>
          <a:chOff x="0" y="0"/>
          <a:chExt cx="0" cy="0"/>
        </a:xfrm>
      </p:grpSpPr>
      <p:cxnSp>
        <p:nvCxnSpPr>
          <p:cNvPr id="162" name="Shape 162"/>
          <p:cNvCxnSpPr/>
          <p:nvPr/>
        </p:nvCxnSpPr>
        <p:spPr>
          <a:xfrm rot="10800000" flipH="1">
            <a:off x="310300" y="1063133"/>
            <a:ext cx="10552800" cy="27200"/>
          </a:xfrm>
          <a:prstGeom prst="straightConnector1">
            <a:avLst/>
          </a:prstGeom>
          <a:noFill/>
          <a:ln w="38100" cap="flat" cmpd="sng">
            <a:solidFill>
              <a:srgbClr val="232D4B"/>
            </a:solidFill>
            <a:prstDash val="dot"/>
            <a:round/>
            <a:headEnd type="none" w="sm" len="sm"/>
            <a:tailEnd type="none" w="sm" len="sm"/>
          </a:ln>
        </p:spPr>
      </p:cxnSp>
      <p:sp>
        <p:nvSpPr>
          <p:cNvPr id="163" name="Shape 163"/>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r>
              <a:rPr lang="en-US"/>
              <a:t>Click to edit Master title style</a:t>
            </a:r>
            <a:endParaRPr/>
          </a:p>
        </p:txBody>
      </p:sp>
      <p:sp>
        <p:nvSpPr>
          <p:cNvPr id="164" name="Shape 16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273449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1">
  <p:cSld name="Main point 1">
    <p:bg>
      <p:bgPr>
        <a:solidFill>
          <a:schemeClr val="lt2"/>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77465" y="949533"/>
            <a:ext cx="11378400" cy="5114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176" name="Shape 17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126140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1 1 1 3">
  <p:cSld name="Main point 1 1 1 3">
    <p:bg>
      <p:bgPr>
        <a:solidFill>
          <a:srgbClr val="232D4B"/>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77465" y="949533"/>
            <a:ext cx="11378400" cy="5114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188" name="Shape 18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412445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1 1 1 2">
  <p:cSld name="Main point 1 1 1 2">
    <p:bg>
      <p:bgPr>
        <a:solidFill>
          <a:srgbClr val="E57200"/>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77465" y="949533"/>
            <a:ext cx="11378400" cy="5114000"/>
          </a:xfrm>
          <a:prstGeom prst="rect">
            <a:avLst/>
          </a:prstGeom>
        </p:spPr>
        <p:txBody>
          <a:bodyPr spcFirstLastPara="1" wrap="square" lIns="91425" tIns="91425" rIns="91425" bIns="91425" anchor="ctr" anchorCtr="0"/>
          <a:lstStyle>
            <a:lvl1pPr lvl="0" rtl="0">
              <a:spcBef>
                <a:spcPts val="0"/>
              </a:spcBef>
              <a:spcAft>
                <a:spcPts val="0"/>
              </a:spcAft>
              <a:buClr>
                <a:srgbClr val="232D4B"/>
              </a:buClr>
              <a:buSzPts val="4800"/>
              <a:buFont typeface="Bodoni"/>
              <a:buNone/>
              <a:defRPr sz="6400" i="1">
                <a:solidFill>
                  <a:srgbClr val="232D4B"/>
                </a:solidFill>
                <a:latin typeface="Bodoni"/>
                <a:ea typeface="Bodoni"/>
                <a:cs typeface="Bodoni"/>
                <a:sym typeface="Bodoni"/>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191" name="Shape 19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3355769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spTree>
      <p:nvGrpSpPr>
        <p:cNvPr id="1" name="Shape 208"/>
        <p:cNvGrpSpPr/>
        <p:nvPr/>
      </p:nvGrpSpPr>
      <p:grpSpPr>
        <a:xfrm>
          <a:off x="0" y="0"/>
          <a:ext cx="0" cy="0"/>
          <a:chOff x="0" y="0"/>
          <a:chExt cx="0" cy="0"/>
        </a:xfrm>
      </p:grpSpPr>
      <p:sp>
        <p:nvSpPr>
          <p:cNvPr id="209" name="Shape 209"/>
          <p:cNvSpPr/>
          <p:nvPr/>
        </p:nvSpPr>
        <p:spPr>
          <a:xfrm>
            <a:off x="6096000" y="167"/>
            <a:ext cx="6096000" cy="6858000"/>
          </a:xfrm>
          <a:prstGeom prst="rect">
            <a:avLst/>
          </a:prstGeom>
          <a:solidFill>
            <a:srgbClr val="EB5F0C"/>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10" name="Shape 210"/>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EB5F0C"/>
              </a:buClr>
              <a:buSzPts val="3600"/>
              <a:buNone/>
              <a:defRPr sz="4800">
                <a:solidFill>
                  <a:srgbClr val="EB5F0C"/>
                </a:solidFill>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rPr lang="en-US"/>
              <a:t>Click to edit Master title style</a:t>
            </a:r>
            <a:endParaRPr/>
          </a:p>
        </p:txBody>
      </p:sp>
      <p:sp>
        <p:nvSpPr>
          <p:cNvPr id="211" name="Shape 211"/>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800">
                <a:solidFill>
                  <a:schemeClr val="l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12" name="Shape 212"/>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pPr lvl="0"/>
            <a:r>
              <a:rPr lang="en-US"/>
              <a:t>Click to edit Master text styles</a:t>
            </a:r>
          </a:p>
        </p:txBody>
      </p:sp>
      <p:sp>
        <p:nvSpPr>
          <p:cNvPr id="213" name="Shape 21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238123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rgbClr val="E46E20"/>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rgbClr val="212D4A"/>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78358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2 1">
  <p:cSld name="Section title and description 2 1">
    <p:spTree>
      <p:nvGrpSpPr>
        <p:cNvPr id="1" name="Shape 214"/>
        <p:cNvGrpSpPr/>
        <p:nvPr/>
      </p:nvGrpSpPr>
      <p:grpSpPr>
        <a:xfrm>
          <a:off x="0" y="0"/>
          <a:ext cx="0" cy="0"/>
          <a:chOff x="0" y="0"/>
          <a:chExt cx="0" cy="0"/>
        </a:xfrm>
      </p:grpSpPr>
      <p:sp>
        <p:nvSpPr>
          <p:cNvPr id="215" name="Shape 215"/>
          <p:cNvSpPr/>
          <p:nvPr/>
        </p:nvSpPr>
        <p:spPr>
          <a:xfrm>
            <a:off x="6096000" y="167"/>
            <a:ext cx="6096000" cy="6858000"/>
          </a:xfrm>
          <a:prstGeom prst="rect">
            <a:avLst/>
          </a:prstGeom>
          <a:solidFill>
            <a:srgbClr val="EB5F0C"/>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16" name="Shape 216"/>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232D4B"/>
              </a:buClr>
              <a:buSzPts val="3600"/>
              <a:buNone/>
              <a:defRPr sz="4800">
                <a:solidFill>
                  <a:srgbClr val="232D4B"/>
                </a:solidFill>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rPr lang="en-US"/>
              <a:t>Click to edit Master title style</a:t>
            </a:r>
            <a:endParaRPr/>
          </a:p>
        </p:txBody>
      </p:sp>
      <p:sp>
        <p:nvSpPr>
          <p:cNvPr id="217" name="Shape 217"/>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800">
                <a:solidFill>
                  <a:schemeClr val="l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18" name="Shape 218"/>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pPr lvl="0"/>
            <a:r>
              <a:rPr lang="en-US"/>
              <a:t>Click to edit Master text styles</a:t>
            </a:r>
          </a:p>
        </p:txBody>
      </p:sp>
      <p:sp>
        <p:nvSpPr>
          <p:cNvPr id="219" name="Shape 21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1101015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26"/>
        <p:cNvGrpSpPr/>
        <p:nvPr/>
      </p:nvGrpSpPr>
      <p:grpSpPr>
        <a:xfrm>
          <a:off x="0" y="0"/>
          <a:ext cx="0" cy="0"/>
          <a:chOff x="0" y="0"/>
          <a:chExt cx="0" cy="0"/>
        </a:xfrm>
      </p:grpSpPr>
      <p:sp>
        <p:nvSpPr>
          <p:cNvPr id="227" name="Shape 227"/>
          <p:cNvSpPr/>
          <p:nvPr/>
        </p:nvSpPr>
        <p:spPr>
          <a:xfrm>
            <a:off x="6096000" y="167"/>
            <a:ext cx="6096000" cy="6858000"/>
          </a:xfrm>
          <a:prstGeom prst="rect">
            <a:avLst/>
          </a:prstGeom>
          <a:solidFill>
            <a:srgbClr val="EB5F0C"/>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28" name="Shape 228"/>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EB5F0C"/>
              </a:buClr>
              <a:buSzPts val="3600"/>
              <a:buFont typeface="Bodoni"/>
              <a:buNone/>
              <a:defRPr sz="4800">
                <a:solidFill>
                  <a:srgbClr val="EB5F0C"/>
                </a:solidFill>
                <a:latin typeface="Bodoni"/>
                <a:ea typeface="Bodoni"/>
                <a:cs typeface="Bodoni"/>
                <a:sym typeface="Bodoni"/>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rPr lang="en-US"/>
              <a:t>Click to edit Master title style</a:t>
            </a:r>
            <a:endParaRPr/>
          </a:p>
        </p:txBody>
      </p:sp>
      <p:sp>
        <p:nvSpPr>
          <p:cNvPr id="229" name="Shape 22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232D4B"/>
              </a:buClr>
              <a:buSzPts val="2100"/>
              <a:buNone/>
              <a:defRPr sz="2800">
                <a:solidFill>
                  <a:srgbClr val="232D4B"/>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30" name="Shape 230"/>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pPr lvl="0"/>
            <a:r>
              <a:rPr lang="en-US"/>
              <a:t>Click to edit Master text styles</a:t>
            </a:r>
          </a:p>
        </p:txBody>
      </p:sp>
      <p:sp>
        <p:nvSpPr>
          <p:cNvPr id="231" name="Shape 23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3996843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1 1">
  <p:cSld name="Section title and description 1 1">
    <p:spTree>
      <p:nvGrpSpPr>
        <p:cNvPr id="1" name="Shape 232"/>
        <p:cNvGrpSpPr/>
        <p:nvPr/>
      </p:nvGrpSpPr>
      <p:grpSpPr>
        <a:xfrm>
          <a:off x="0" y="0"/>
          <a:ext cx="0" cy="0"/>
          <a:chOff x="0" y="0"/>
          <a:chExt cx="0" cy="0"/>
        </a:xfrm>
      </p:grpSpPr>
      <p:sp>
        <p:nvSpPr>
          <p:cNvPr id="233" name="Shape 233"/>
          <p:cNvSpPr/>
          <p:nvPr/>
        </p:nvSpPr>
        <p:spPr>
          <a:xfrm>
            <a:off x="6096000" y="167"/>
            <a:ext cx="6096000" cy="6858000"/>
          </a:xfrm>
          <a:prstGeom prst="rect">
            <a:avLst/>
          </a:prstGeom>
          <a:solidFill>
            <a:srgbClr val="EB5F0C"/>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34" name="Shape 234"/>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232D4B"/>
              </a:buClr>
              <a:buSzPts val="3600"/>
              <a:buFont typeface="Bodoni"/>
              <a:buNone/>
              <a:defRPr sz="4800">
                <a:solidFill>
                  <a:srgbClr val="232D4B"/>
                </a:solidFill>
                <a:latin typeface="Bodoni"/>
                <a:ea typeface="Bodoni"/>
                <a:cs typeface="Bodoni"/>
                <a:sym typeface="Bodoni"/>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rPr lang="en-US"/>
              <a:t>Click to edit Master title style</a:t>
            </a:r>
            <a:endParaRPr/>
          </a:p>
        </p:txBody>
      </p:sp>
      <p:sp>
        <p:nvSpPr>
          <p:cNvPr id="235" name="Shape 235"/>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800">
                <a:solidFill>
                  <a:schemeClr val="l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36" name="Shape 236"/>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pPr lvl="0"/>
            <a:r>
              <a:rPr lang="en-US"/>
              <a:t>Click to edit Master text styles</a:t>
            </a:r>
          </a:p>
        </p:txBody>
      </p:sp>
      <p:sp>
        <p:nvSpPr>
          <p:cNvPr id="237" name="Shape 23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1711483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1 1 1 1 1 1">
  <p:cSld name="Section title and description 1 1 1 1 1 1">
    <p:spTree>
      <p:nvGrpSpPr>
        <p:cNvPr id="1" name="Shape 256"/>
        <p:cNvGrpSpPr/>
        <p:nvPr/>
      </p:nvGrpSpPr>
      <p:grpSpPr>
        <a:xfrm>
          <a:off x="0" y="0"/>
          <a:ext cx="0" cy="0"/>
          <a:chOff x="0" y="0"/>
          <a:chExt cx="0" cy="0"/>
        </a:xfrm>
      </p:grpSpPr>
      <p:sp>
        <p:nvSpPr>
          <p:cNvPr id="257" name="Shape 257"/>
          <p:cNvSpPr/>
          <p:nvPr/>
        </p:nvSpPr>
        <p:spPr>
          <a:xfrm>
            <a:off x="6096000" y="167"/>
            <a:ext cx="6096000" cy="6858000"/>
          </a:xfrm>
          <a:prstGeom prst="rect">
            <a:avLst/>
          </a:prstGeom>
          <a:solidFill>
            <a:srgbClr val="232D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58" name="Shape 258"/>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EB5F0C"/>
              </a:buClr>
              <a:buSzPts val="3600"/>
              <a:buFont typeface="Bodoni"/>
              <a:buNone/>
              <a:defRPr sz="4800">
                <a:solidFill>
                  <a:srgbClr val="EB5F0C"/>
                </a:solidFill>
                <a:latin typeface="Bodoni"/>
                <a:ea typeface="Bodoni"/>
                <a:cs typeface="Bodoni"/>
                <a:sym typeface="Bodoni"/>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rPr lang="en-US"/>
              <a:t>Click to edit Master title style</a:t>
            </a:r>
            <a:endParaRPr/>
          </a:p>
        </p:txBody>
      </p:sp>
      <p:sp>
        <p:nvSpPr>
          <p:cNvPr id="259" name="Shape 25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800">
                <a:solidFill>
                  <a:schemeClr val="l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60" name="Shape 260"/>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pPr lvl="0"/>
            <a:r>
              <a:rPr lang="en-US"/>
              <a:t>Click to edit Master text styles</a:t>
            </a:r>
          </a:p>
        </p:txBody>
      </p:sp>
      <p:sp>
        <p:nvSpPr>
          <p:cNvPr id="261" name="Shape 26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106553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1 1">
  <p:cSld name="Caption 1 1">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Clr>
                <a:srgbClr val="EB5F0C"/>
              </a:buClr>
              <a:buSzPts val="2400"/>
              <a:buNone/>
              <a:defRPr>
                <a:solidFill>
                  <a:srgbClr val="EB5F0C"/>
                </a:solidFill>
              </a:defRPr>
            </a:lvl1pPr>
          </a:lstStyle>
          <a:p>
            <a:pPr lvl="0"/>
            <a:r>
              <a:rPr lang="en-US"/>
              <a:t>Click to edit Master text styles</a:t>
            </a:r>
          </a:p>
        </p:txBody>
      </p:sp>
      <p:sp>
        <p:nvSpPr>
          <p:cNvPr id="272" name="Shape 27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cxnSp>
        <p:nvCxnSpPr>
          <p:cNvPr id="273" name="Shape 273"/>
          <p:cNvCxnSpPr/>
          <p:nvPr/>
        </p:nvCxnSpPr>
        <p:spPr>
          <a:xfrm>
            <a:off x="564800" y="6251667"/>
            <a:ext cx="11062400" cy="0"/>
          </a:xfrm>
          <a:prstGeom prst="straightConnector1">
            <a:avLst/>
          </a:prstGeom>
          <a:noFill/>
          <a:ln w="38100" cap="flat" cmpd="sng">
            <a:solidFill>
              <a:srgbClr val="232D4B"/>
            </a:solidFill>
            <a:prstDash val="dot"/>
            <a:round/>
            <a:headEnd type="none" w="sm" len="sm"/>
            <a:tailEnd type="none" w="sm" len="sm"/>
          </a:ln>
        </p:spPr>
      </p:cxnSp>
    </p:spTree>
    <p:extLst>
      <p:ext uri="{BB962C8B-B14F-4D97-AF65-F5344CB8AC3E}">
        <p14:creationId xmlns:p14="http://schemas.microsoft.com/office/powerpoint/2010/main" val="452328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1 1 2">
  <p:cSld name="Caption 1 1 2">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Clr>
                <a:srgbClr val="EB5F0C"/>
              </a:buClr>
              <a:buSzPts val="2400"/>
              <a:buNone/>
              <a:defRPr>
                <a:solidFill>
                  <a:srgbClr val="EB5F0C"/>
                </a:solidFill>
              </a:defRPr>
            </a:lvl1pPr>
          </a:lstStyle>
          <a:p>
            <a:pPr lvl="0"/>
            <a:r>
              <a:rPr lang="en-US"/>
              <a:t>Click to edit Master text styles</a:t>
            </a:r>
          </a:p>
        </p:txBody>
      </p:sp>
      <p:sp>
        <p:nvSpPr>
          <p:cNvPr id="276" name="Shape 27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cxnSp>
        <p:nvCxnSpPr>
          <p:cNvPr id="277" name="Shape 277"/>
          <p:cNvCxnSpPr/>
          <p:nvPr/>
        </p:nvCxnSpPr>
        <p:spPr>
          <a:xfrm>
            <a:off x="564800" y="6251667"/>
            <a:ext cx="11062400" cy="0"/>
          </a:xfrm>
          <a:prstGeom prst="straightConnector1">
            <a:avLst/>
          </a:prstGeom>
          <a:noFill/>
          <a:ln w="38100" cap="flat" cmpd="sng">
            <a:solidFill>
              <a:srgbClr val="232D4B"/>
            </a:solidFill>
            <a:prstDash val="dot"/>
            <a:round/>
            <a:headEnd type="none" w="sm" len="sm"/>
            <a:tailEnd type="none" w="sm" len="sm"/>
          </a:ln>
        </p:spPr>
      </p:cxnSp>
      <p:pic>
        <p:nvPicPr>
          <p:cNvPr id="278" name="Shape 278"/>
          <p:cNvPicPr preferRelativeResize="0"/>
          <p:nvPr/>
        </p:nvPicPr>
        <p:blipFill>
          <a:blip r:embed="rId2">
            <a:alphaModFix/>
          </a:blip>
          <a:stretch>
            <a:fillRect/>
          </a:stretch>
        </p:blipFill>
        <p:spPr>
          <a:xfrm>
            <a:off x="9020193" y="3647234"/>
            <a:ext cx="2512265" cy="2512265"/>
          </a:xfrm>
          <a:prstGeom prst="rect">
            <a:avLst/>
          </a:prstGeom>
          <a:noFill/>
          <a:ln>
            <a:noFill/>
          </a:ln>
        </p:spPr>
      </p:pic>
    </p:spTree>
    <p:extLst>
      <p:ext uri="{BB962C8B-B14F-4D97-AF65-F5344CB8AC3E}">
        <p14:creationId xmlns:p14="http://schemas.microsoft.com/office/powerpoint/2010/main" val="4107598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1 1 1">
  <p:cSld name="Caption 1 1 1">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lstStyle>
            <a:lvl1pPr marL="609585" lvl="0" indent="-304792" algn="ctr" rtl="0">
              <a:lnSpc>
                <a:spcPct val="100000"/>
              </a:lnSpc>
              <a:spcBef>
                <a:spcPts val="0"/>
              </a:spcBef>
              <a:spcAft>
                <a:spcPts val="0"/>
              </a:spcAft>
              <a:buClr>
                <a:srgbClr val="EB5F0C"/>
              </a:buClr>
              <a:buSzPts val="2400"/>
              <a:buNone/>
              <a:defRPr>
                <a:solidFill>
                  <a:srgbClr val="EB5F0C"/>
                </a:solidFill>
              </a:defRPr>
            </a:lvl1pPr>
          </a:lstStyle>
          <a:p>
            <a:pPr lvl="0"/>
            <a:r>
              <a:rPr lang="en-US"/>
              <a:t>Click to edit Master text styles</a:t>
            </a:r>
          </a:p>
        </p:txBody>
      </p:sp>
      <p:sp>
        <p:nvSpPr>
          <p:cNvPr id="281" name="Shape 28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B80807F5-CD33-EC46-B2B2-C0EAD261CBA0}" type="slidenum">
              <a:rPr lang="en-US" smtClean="0"/>
              <a:t>‹#›</a:t>
            </a:fld>
            <a:endParaRPr lang="en-US"/>
          </a:p>
        </p:txBody>
      </p:sp>
      <p:cxnSp>
        <p:nvCxnSpPr>
          <p:cNvPr id="282" name="Shape 282"/>
          <p:cNvCxnSpPr/>
          <p:nvPr/>
        </p:nvCxnSpPr>
        <p:spPr>
          <a:xfrm>
            <a:off x="564800" y="6251667"/>
            <a:ext cx="11062400" cy="0"/>
          </a:xfrm>
          <a:prstGeom prst="straightConnector1">
            <a:avLst/>
          </a:prstGeom>
          <a:noFill/>
          <a:ln w="38100" cap="flat" cmpd="sng">
            <a:solidFill>
              <a:srgbClr val="232D4B"/>
            </a:solidFill>
            <a:prstDash val="dot"/>
            <a:round/>
            <a:headEnd type="none" w="sm" len="sm"/>
            <a:tailEnd type="none" w="sm" len="sm"/>
          </a:ln>
        </p:spPr>
      </p:cxnSp>
      <p:pic>
        <p:nvPicPr>
          <p:cNvPr id="283" name="Shape 283"/>
          <p:cNvPicPr preferRelativeResize="0"/>
          <p:nvPr/>
        </p:nvPicPr>
        <p:blipFill>
          <a:blip r:embed="rId2">
            <a:alphaModFix/>
          </a:blip>
          <a:stretch>
            <a:fillRect/>
          </a:stretch>
        </p:blipFill>
        <p:spPr>
          <a:xfrm>
            <a:off x="3415618" y="314234"/>
            <a:ext cx="5228300" cy="5228300"/>
          </a:xfrm>
          <a:prstGeom prst="rect">
            <a:avLst/>
          </a:prstGeom>
          <a:noFill/>
          <a:ln>
            <a:noFill/>
          </a:ln>
        </p:spPr>
      </p:pic>
    </p:spTree>
    <p:extLst>
      <p:ext uri="{BB962C8B-B14F-4D97-AF65-F5344CB8AC3E}">
        <p14:creationId xmlns:p14="http://schemas.microsoft.com/office/powerpoint/2010/main" val="262739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4"/>
        <p:cNvGrpSpPr/>
        <p:nvPr/>
      </p:nvGrpSpPr>
      <p:grpSpPr>
        <a:xfrm>
          <a:off x="0" y="0"/>
          <a:ext cx="0" cy="0"/>
          <a:chOff x="0" y="0"/>
          <a:chExt cx="0" cy="0"/>
        </a:xfrm>
      </p:grpSpPr>
      <p:cxnSp>
        <p:nvCxnSpPr>
          <p:cNvPr id="285" name="Shape 285"/>
          <p:cNvCxnSpPr/>
          <p:nvPr/>
        </p:nvCxnSpPr>
        <p:spPr>
          <a:xfrm>
            <a:off x="566933" y="554200"/>
            <a:ext cx="11062400" cy="0"/>
          </a:xfrm>
          <a:prstGeom prst="straightConnector1">
            <a:avLst/>
          </a:prstGeom>
          <a:noFill/>
          <a:ln w="38100" cap="flat" cmpd="sng">
            <a:solidFill>
              <a:srgbClr val="232D4B"/>
            </a:solidFill>
            <a:prstDash val="dot"/>
            <a:round/>
            <a:headEnd type="none" w="sm" len="sm"/>
            <a:tailEnd type="none" w="sm" len="sm"/>
          </a:ln>
        </p:spPr>
      </p:cxnSp>
      <p:sp>
        <p:nvSpPr>
          <p:cNvPr id="286" name="Shape 286"/>
          <p:cNvSpPr txBox="1">
            <a:spLocks noGrp="1"/>
          </p:cNvSpPr>
          <p:nvPr>
            <p:ph type="title" hasCustomPrompt="1"/>
          </p:nvPr>
        </p:nvSpPr>
        <p:spPr>
          <a:xfrm>
            <a:off x="564600" y="1739800"/>
            <a:ext cx="11062400" cy="2051200"/>
          </a:xfrm>
          <a:prstGeom prst="rect">
            <a:avLst/>
          </a:prstGeom>
        </p:spPr>
        <p:txBody>
          <a:bodyPr spcFirstLastPara="1" wrap="square" lIns="91425" tIns="91425" rIns="91425" bIns="91425" anchor="ctr" anchorCtr="0"/>
          <a:lstStyle>
            <a:lvl1pPr lvl="0" algn="ctr">
              <a:spcBef>
                <a:spcPts val="0"/>
              </a:spcBef>
              <a:spcAft>
                <a:spcPts val="0"/>
              </a:spcAft>
              <a:buClr>
                <a:srgbClr val="EB5F0C"/>
              </a:buClr>
              <a:buSzPts val="10000"/>
              <a:buNone/>
              <a:defRPr sz="13333">
                <a:solidFill>
                  <a:srgbClr val="EB5F0C"/>
                </a:solidFill>
              </a:defRPr>
            </a:lvl1pPr>
            <a:lvl2pPr lvl="1"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9pPr>
          </a:lstStyle>
          <a:p>
            <a:r>
              <a:t>xx%</a:t>
            </a:r>
          </a:p>
        </p:txBody>
      </p:sp>
      <p:sp>
        <p:nvSpPr>
          <p:cNvPr id="287" name="Shape 287"/>
          <p:cNvSpPr txBox="1">
            <a:spLocks noGrp="1"/>
          </p:cNvSpPr>
          <p:nvPr>
            <p:ph type="body" idx="1"/>
          </p:nvPr>
        </p:nvSpPr>
        <p:spPr>
          <a:xfrm>
            <a:off x="564800" y="3892600"/>
            <a:ext cx="11062400" cy="1428800"/>
          </a:xfrm>
          <a:prstGeom prst="rect">
            <a:avLst/>
          </a:prstGeom>
        </p:spPr>
        <p:txBody>
          <a:bodyPr spcFirstLastPara="1" wrap="square" lIns="91425" tIns="91425" rIns="91425" bIns="91425" anchor="t" anchorCtr="0"/>
          <a:lstStyle>
            <a:lvl1pPr marL="609585" lvl="0" indent="-507987" algn="ctr">
              <a:spcBef>
                <a:spcPts val="0"/>
              </a:spcBef>
              <a:spcAft>
                <a:spcPts val="0"/>
              </a:spcAft>
              <a:buClr>
                <a:srgbClr val="232D4B"/>
              </a:buClr>
              <a:buSzPts val="2400"/>
              <a:buChar char="●"/>
              <a:defRPr>
                <a:solidFill>
                  <a:srgbClr val="232D4B"/>
                </a:solidFill>
              </a:defRPr>
            </a:lvl1pPr>
            <a:lvl2pPr marL="1219170" lvl="1" indent="-491054" algn="ctr">
              <a:spcBef>
                <a:spcPts val="1733"/>
              </a:spcBef>
              <a:spcAft>
                <a:spcPts val="0"/>
              </a:spcAft>
              <a:buClr>
                <a:srgbClr val="232D4B"/>
              </a:buClr>
              <a:buSzPts val="2200"/>
              <a:buChar char="○"/>
              <a:defRPr>
                <a:solidFill>
                  <a:srgbClr val="232D4B"/>
                </a:solidFill>
              </a:defRPr>
            </a:lvl2pPr>
            <a:lvl3pPr marL="1828754" lvl="2" indent="-474121" algn="ctr">
              <a:spcBef>
                <a:spcPts val="1733"/>
              </a:spcBef>
              <a:spcAft>
                <a:spcPts val="0"/>
              </a:spcAft>
              <a:buClr>
                <a:srgbClr val="232D4B"/>
              </a:buClr>
              <a:buSzPts val="2000"/>
              <a:buChar char="■"/>
              <a:defRPr>
                <a:solidFill>
                  <a:srgbClr val="232D4B"/>
                </a:solidFill>
              </a:defRPr>
            </a:lvl3pPr>
            <a:lvl4pPr marL="2438339" lvl="3" indent="-465655" algn="ctr">
              <a:spcBef>
                <a:spcPts val="1733"/>
              </a:spcBef>
              <a:spcAft>
                <a:spcPts val="0"/>
              </a:spcAft>
              <a:buClr>
                <a:srgbClr val="232D4B"/>
              </a:buClr>
              <a:buSzPts val="1900"/>
              <a:buChar char="●"/>
              <a:defRPr>
                <a:solidFill>
                  <a:srgbClr val="232D4B"/>
                </a:solidFill>
              </a:defRPr>
            </a:lvl4pPr>
            <a:lvl5pPr marL="3047924" lvl="4" indent="-457189" algn="ctr">
              <a:spcBef>
                <a:spcPts val="1733"/>
              </a:spcBef>
              <a:spcAft>
                <a:spcPts val="0"/>
              </a:spcAft>
              <a:buClr>
                <a:srgbClr val="232D4B"/>
              </a:buClr>
              <a:buSzPts val="1800"/>
              <a:buChar char="○"/>
              <a:defRPr>
                <a:solidFill>
                  <a:srgbClr val="232D4B"/>
                </a:solidFill>
              </a:defRPr>
            </a:lvl5pPr>
            <a:lvl6pPr marL="3657509" lvl="5" indent="-440256" algn="ctr">
              <a:spcBef>
                <a:spcPts val="1733"/>
              </a:spcBef>
              <a:spcAft>
                <a:spcPts val="0"/>
              </a:spcAft>
              <a:buClr>
                <a:srgbClr val="232D4B"/>
              </a:buClr>
              <a:buSzPts val="1600"/>
              <a:buChar char="■"/>
              <a:defRPr>
                <a:solidFill>
                  <a:srgbClr val="232D4B"/>
                </a:solidFill>
              </a:defRPr>
            </a:lvl6pPr>
            <a:lvl7pPr marL="4267093" lvl="6" indent="-423323" algn="ctr">
              <a:spcBef>
                <a:spcPts val="1733"/>
              </a:spcBef>
              <a:spcAft>
                <a:spcPts val="0"/>
              </a:spcAft>
              <a:buClr>
                <a:srgbClr val="232D4B"/>
              </a:buClr>
              <a:buSzPts val="1400"/>
              <a:buChar char="●"/>
              <a:defRPr>
                <a:solidFill>
                  <a:srgbClr val="232D4B"/>
                </a:solidFill>
              </a:defRPr>
            </a:lvl7pPr>
            <a:lvl8pPr marL="4876678" lvl="7" indent="-423323" algn="ctr">
              <a:spcBef>
                <a:spcPts val="1733"/>
              </a:spcBef>
              <a:spcAft>
                <a:spcPts val="0"/>
              </a:spcAft>
              <a:buClr>
                <a:srgbClr val="232D4B"/>
              </a:buClr>
              <a:buSzPts val="1400"/>
              <a:buChar char="○"/>
              <a:defRPr>
                <a:solidFill>
                  <a:srgbClr val="232D4B"/>
                </a:solidFill>
              </a:defRPr>
            </a:lvl8pPr>
            <a:lvl9pPr marL="5486263" lvl="8" indent="-423323" algn="ctr">
              <a:spcBef>
                <a:spcPts val="1733"/>
              </a:spcBef>
              <a:spcAft>
                <a:spcPts val="1733"/>
              </a:spcAft>
              <a:buClr>
                <a:srgbClr val="232D4B"/>
              </a:buClr>
              <a:buSzPts val="1400"/>
              <a:buChar char="■"/>
              <a:defRPr>
                <a:solidFill>
                  <a:srgbClr val="232D4B"/>
                </a:solidFill>
              </a:defRPr>
            </a:lvl9pPr>
          </a:lstStyle>
          <a:p>
            <a:pPr lvl="0"/>
            <a:r>
              <a:rPr lang="en-US"/>
              <a:t>Click to edit Master text styles</a:t>
            </a:r>
          </a:p>
        </p:txBody>
      </p:sp>
      <p:sp>
        <p:nvSpPr>
          <p:cNvPr id="288" name="Shape 28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0807F5-CD33-EC46-B2B2-C0EAD261CBA0}" type="slidenum">
              <a:rPr lang="en-US" smtClean="0"/>
              <a:t>‹#›</a:t>
            </a:fld>
            <a:endParaRPr lang="en-US"/>
          </a:p>
        </p:txBody>
      </p:sp>
      <p:cxnSp>
        <p:nvCxnSpPr>
          <p:cNvPr id="289" name="Shape 289"/>
          <p:cNvCxnSpPr/>
          <p:nvPr/>
        </p:nvCxnSpPr>
        <p:spPr>
          <a:xfrm>
            <a:off x="564800" y="6347900"/>
            <a:ext cx="11062400" cy="0"/>
          </a:xfrm>
          <a:prstGeom prst="straightConnector1">
            <a:avLst/>
          </a:prstGeom>
          <a:noFill/>
          <a:ln w="38100" cap="flat" cmpd="sng">
            <a:solidFill>
              <a:srgbClr val="232D4B"/>
            </a:solidFill>
            <a:prstDash val="dot"/>
            <a:round/>
            <a:headEnd type="none" w="sm" len="sm"/>
            <a:tailEnd type="none" w="sm" len="sm"/>
          </a:ln>
        </p:spPr>
      </p:cxnSp>
    </p:spTree>
    <p:extLst>
      <p:ext uri="{BB962C8B-B14F-4D97-AF65-F5344CB8AC3E}">
        <p14:creationId xmlns:p14="http://schemas.microsoft.com/office/powerpoint/2010/main" val="2542512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O2: Title P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386667" y="2658533"/>
            <a:ext cx="5452533" cy="863600"/>
          </a:xfrm>
          <a:prstGeom prst="rect">
            <a:avLst/>
          </a:prstGeom>
        </p:spPr>
        <p:txBody>
          <a:bodyPr vert="horz"/>
          <a:lstStyle>
            <a:lvl1pPr marL="0" indent="0" algn="ctr">
              <a:buNone/>
              <a:defRPr sz="5867" cap="all" baseline="0">
                <a:solidFill>
                  <a:schemeClr val="bg1"/>
                </a:solidFill>
                <a:latin typeface="ITC Franklin Gothic Std Bk Cd"/>
              </a:defRPr>
            </a:lvl1pPr>
          </a:lstStyle>
          <a:p>
            <a:pPr lvl="0"/>
            <a:r>
              <a:rPr lang="en-US" dirty="0"/>
              <a:t>Title Here</a:t>
            </a:r>
          </a:p>
        </p:txBody>
      </p:sp>
    </p:spTree>
    <p:extLst>
      <p:ext uri="{BB962C8B-B14F-4D97-AF65-F5344CB8AC3E}">
        <p14:creationId xmlns:p14="http://schemas.microsoft.com/office/powerpoint/2010/main" val="437650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7BC9-3472-A040-B030-424E45D1A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42244A-01E1-C64B-80FB-EAAC5F3D3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415CC1-3582-CE43-A3EC-A06528E8817F}"/>
              </a:ext>
            </a:extLst>
          </p:cNvPr>
          <p:cNvSpPr>
            <a:spLocks noGrp="1"/>
          </p:cNvSpPr>
          <p:nvPr>
            <p:ph type="dt" sz="half" idx="10"/>
          </p:nvPr>
        </p:nvSpPr>
        <p:spPr/>
        <p:txBody>
          <a:bodyPr/>
          <a:lstStyle/>
          <a:p>
            <a:fld id="{6303A7CB-A8B9-074B-811C-8A23C9E2183A}" type="datetimeFigureOut">
              <a:rPr lang="en-US" smtClean="0"/>
              <a:t>8/1/2022</a:t>
            </a:fld>
            <a:endParaRPr lang="en-US"/>
          </a:p>
        </p:txBody>
      </p:sp>
      <p:sp>
        <p:nvSpPr>
          <p:cNvPr id="5" name="Footer Placeholder 4">
            <a:extLst>
              <a:ext uri="{FF2B5EF4-FFF2-40B4-BE49-F238E27FC236}">
                <a16:creationId xmlns:a16="http://schemas.microsoft.com/office/drawing/2014/main" id="{2BF745BB-2056-4A48-A8B1-B55C3C1A4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71313-FADC-9541-B01E-FA8F3D330F7B}"/>
              </a:ext>
            </a:extLst>
          </p:cNvPr>
          <p:cNvSpPr>
            <a:spLocks noGrp="1"/>
          </p:cNvSpPr>
          <p:nvPr>
            <p:ph type="sldNum" sz="quarter" idx="12"/>
          </p:nvPr>
        </p:nvSpPr>
        <p:spPr/>
        <p:txBody>
          <a:bodyPr/>
          <a:lstStyle/>
          <a:p>
            <a:fld id="{B80807F5-CD33-EC46-B2B2-C0EAD261CBA0}" type="slidenum">
              <a:rPr lang="en-US" smtClean="0"/>
              <a:t>‹#›</a:t>
            </a:fld>
            <a:endParaRPr lang="en-US"/>
          </a:p>
        </p:txBody>
      </p:sp>
    </p:spTree>
    <p:extLst>
      <p:ext uri="{BB962C8B-B14F-4D97-AF65-F5344CB8AC3E}">
        <p14:creationId xmlns:p14="http://schemas.microsoft.com/office/powerpoint/2010/main" val="335012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rgbClr val="212D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094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3226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318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2215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350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B80807F5-CD33-EC46-B2B2-C0EAD261CBA0}" type="slidenum">
              <a:rPr lang="en-US" smtClean="0"/>
              <a:t>‹#›</a:t>
            </a:fld>
            <a:endParaRPr lang="en-US"/>
          </a:p>
        </p:txBody>
      </p:sp>
      <p:sp>
        <p:nvSpPr>
          <p:cNvPr id="4" name="Rectangle 3">
            <a:extLst>
              <a:ext uri="{FF2B5EF4-FFF2-40B4-BE49-F238E27FC236}">
                <a16:creationId xmlns:a16="http://schemas.microsoft.com/office/drawing/2014/main" id="{FCA89315-7F28-C847-8B26-EE44981D7574}"/>
              </a:ext>
            </a:extLst>
          </p:cNvPr>
          <p:cNvSpPr/>
          <p:nvPr/>
        </p:nvSpPr>
        <p:spPr>
          <a:xfrm>
            <a:off x="1" y="3467811"/>
            <a:ext cx="12204572" cy="3390189"/>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p:nvSpPr>
        <p:spPr>
          <a:xfrm>
            <a:off x="0" y="-71235"/>
            <a:ext cx="12204571" cy="3892232"/>
          </a:xfrm>
          <a:prstGeom prst="rect">
            <a:avLst/>
          </a:prstGeom>
          <a:solidFill>
            <a:srgbClr val="212D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97456"/>
            <a:ext cx="11849319" cy="847200"/>
          </a:xfrm>
        </p:spPr>
        <p:txBody>
          <a:bodyPr/>
          <a:lstStyle>
            <a:lvl1pPr algn="ctr">
              <a:defRPr sz="8000">
                <a:solidFill>
                  <a:schemeClr val="bg1"/>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57889"/>
          </a:xfrm>
        </p:spPr>
        <p:txBody>
          <a:bodyPr/>
          <a:lstStyle>
            <a:lvl1pPr marL="101597" indent="0" algn="ctr">
              <a:buNone/>
              <a:defRPr sz="1600" i="1">
                <a:solidFill>
                  <a:schemeClr val="bg1"/>
                </a:solidFill>
              </a:defRPr>
            </a:lvl1pPr>
          </a:lstStyle>
          <a:p>
            <a:pPr lvl="0"/>
            <a:r>
              <a:rPr lang="en-US"/>
              <a:t>Click to edit Master text styles</a:t>
            </a:r>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7ED2B468-31B9-5047-AE26-4A0EDE4F0FFC}"/>
              </a:ext>
            </a:extLst>
          </p:cNvPr>
          <p:cNvSpPr/>
          <p:nvPr/>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221606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92967" y="767933"/>
            <a:ext cx="11082000" cy="847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600"/>
              <a:buFont typeface="Franklin Gothic"/>
              <a:buNone/>
              <a:defRPr sz="3600" b="1">
                <a:solidFill>
                  <a:schemeClr val="dk2"/>
                </a:solidFill>
                <a:latin typeface="Franklin Gothic"/>
                <a:ea typeface="Franklin Gothic"/>
                <a:cs typeface="Franklin Gothic"/>
                <a:sym typeface="Franklin Gothic"/>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863497" y="2127700"/>
            <a:ext cx="9778800" cy="4003200"/>
          </a:xfrm>
          <a:prstGeom prst="rect">
            <a:avLst/>
          </a:prstGeom>
          <a:noFill/>
          <a:ln>
            <a:noFill/>
          </a:ln>
        </p:spPr>
        <p:txBody>
          <a:bodyPr spcFirstLastPara="1" wrap="square" lIns="91425" tIns="91425" rIns="91425" bIns="91425" anchor="t" anchorCtr="0"/>
          <a:lstStyle>
            <a:lvl1pPr marL="457200" lvl="0" indent="-381000">
              <a:lnSpc>
                <a:spcPct val="100000"/>
              </a:lnSpc>
              <a:spcBef>
                <a:spcPts val="0"/>
              </a:spcBef>
              <a:spcAft>
                <a:spcPts val="0"/>
              </a:spcAft>
              <a:buClr>
                <a:schemeClr val="dk2"/>
              </a:buClr>
              <a:buSzPts val="2400"/>
              <a:buFont typeface="Franklin Gothic"/>
              <a:buChar char="●"/>
              <a:defRPr sz="2400">
                <a:solidFill>
                  <a:schemeClr val="dk2"/>
                </a:solidFill>
                <a:latin typeface="Franklin Gothic"/>
                <a:ea typeface="Franklin Gothic"/>
                <a:cs typeface="Franklin Gothic"/>
                <a:sym typeface="Franklin Gothic"/>
              </a:defRPr>
            </a:lvl1pPr>
            <a:lvl2pPr marL="914400" lvl="1" indent="-368300">
              <a:lnSpc>
                <a:spcPct val="100000"/>
              </a:lnSpc>
              <a:spcBef>
                <a:spcPts val="1300"/>
              </a:spcBef>
              <a:spcAft>
                <a:spcPts val="0"/>
              </a:spcAft>
              <a:buClr>
                <a:schemeClr val="dk2"/>
              </a:buClr>
              <a:buSzPts val="2200"/>
              <a:buFont typeface="Franklin Gothic"/>
              <a:buChar char="○"/>
              <a:defRPr sz="2200">
                <a:solidFill>
                  <a:schemeClr val="dk2"/>
                </a:solidFill>
                <a:latin typeface="Franklin Gothic"/>
                <a:ea typeface="Franklin Gothic"/>
                <a:cs typeface="Franklin Gothic"/>
                <a:sym typeface="Franklin Gothic"/>
              </a:defRPr>
            </a:lvl2pPr>
            <a:lvl3pPr marL="1371600" lvl="2" indent="-355600">
              <a:lnSpc>
                <a:spcPct val="100000"/>
              </a:lnSpc>
              <a:spcBef>
                <a:spcPts val="1300"/>
              </a:spcBef>
              <a:spcAft>
                <a:spcPts val="0"/>
              </a:spcAft>
              <a:buClr>
                <a:schemeClr val="dk2"/>
              </a:buClr>
              <a:buSzPts val="2000"/>
              <a:buFont typeface="Franklin Gothic"/>
              <a:buChar char="■"/>
              <a:defRPr sz="2000">
                <a:solidFill>
                  <a:schemeClr val="dk2"/>
                </a:solidFill>
                <a:latin typeface="Franklin Gothic"/>
                <a:ea typeface="Franklin Gothic"/>
                <a:cs typeface="Franklin Gothic"/>
                <a:sym typeface="Franklin Gothic"/>
              </a:defRPr>
            </a:lvl3pPr>
            <a:lvl4pPr marL="1828800" lvl="3" indent="-349250">
              <a:lnSpc>
                <a:spcPct val="100000"/>
              </a:lnSpc>
              <a:spcBef>
                <a:spcPts val="1300"/>
              </a:spcBef>
              <a:spcAft>
                <a:spcPts val="0"/>
              </a:spcAft>
              <a:buClr>
                <a:schemeClr val="dk2"/>
              </a:buClr>
              <a:buSzPts val="1900"/>
              <a:buFont typeface="Franklin Gothic"/>
              <a:buChar char="●"/>
              <a:defRPr sz="1900">
                <a:solidFill>
                  <a:schemeClr val="dk2"/>
                </a:solidFill>
                <a:latin typeface="Franklin Gothic"/>
                <a:ea typeface="Franklin Gothic"/>
                <a:cs typeface="Franklin Gothic"/>
                <a:sym typeface="Franklin Gothic"/>
              </a:defRPr>
            </a:lvl4pPr>
            <a:lvl5pPr marL="2286000" lvl="4" indent="-342900">
              <a:lnSpc>
                <a:spcPct val="100000"/>
              </a:lnSpc>
              <a:spcBef>
                <a:spcPts val="1300"/>
              </a:spcBef>
              <a:spcAft>
                <a:spcPts val="0"/>
              </a:spcAft>
              <a:buClr>
                <a:schemeClr val="dk2"/>
              </a:buClr>
              <a:buSzPts val="1800"/>
              <a:buFont typeface="Franklin Gothic"/>
              <a:buChar char="○"/>
              <a:defRPr sz="1800" i="1">
                <a:solidFill>
                  <a:schemeClr val="dk2"/>
                </a:solidFill>
                <a:latin typeface="Franklin Gothic"/>
                <a:ea typeface="Franklin Gothic"/>
                <a:cs typeface="Franklin Gothic"/>
                <a:sym typeface="Franklin Gothic"/>
              </a:defRPr>
            </a:lvl5pPr>
            <a:lvl6pPr marL="2743200" lvl="5" indent="-330200">
              <a:lnSpc>
                <a:spcPct val="100000"/>
              </a:lnSpc>
              <a:spcBef>
                <a:spcPts val="1300"/>
              </a:spcBef>
              <a:spcAft>
                <a:spcPts val="0"/>
              </a:spcAft>
              <a:buClr>
                <a:schemeClr val="dk2"/>
              </a:buClr>
              <a:buSzPts val="1600"/>
              <a:buFont typeface="Franklin Gothic"/>
              <a:buChar char="■"/>
              <a:defRPr sz="1600">
                <a:solidFill>
                  <a:schemeClr val="dk2"/>
                </a:solidFill>
                <a:latin typeface="Franklin Gothic"/>
                <a:ea typeface="Franklin Gothic"/>
                <a:cs typeface="Franklin Gothic"/>
                <a:sym typeface="Franklin Gothic"/>
              </a:defRPr>
            </a:lvl6pPr>
            <a:lvl7pPr marL="3200400" lvl="6" indent="-317500">
              <a:lnSpc>
                <a:spcPct val="100000"/>
              </a:lnSpc>
              <a:spcBef>
                <a:spcPts val="1300"/>
              </a:spcBef>
              <a:spcAft>
                <a:spcPts val="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7pPr>
            <a:lvl8pPr marL="3657600" lvl="7" indent="-317500">
              <a:lnSpc>
                <a:spcPct val="100000"/>
              </a:lnSpc>
              <a:spcBef>
                <a:spcPts val="1300"/>
              </a:spcBef>
              <a:spcAft>
                <a:spcPts val="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8pPr>
            <a:lvl9pPr marL="4114800" lvl="8" indent="-317500">
              <a:lnSpc>
                <a:spcPct val="100000"/>
              </a:lnSpc>
              <a:spcBef>
                <a:spcPts val="1300"/>
              </a:spcBef>
              <a:spcAft>
                <a:spcPts val="130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9pPr>
          </a:lstStyle>
          <a:p>
            <a:endParaRPr/>
          </a:p>
        </p:txBody>
      </p:sp>
      <p:sp>
        <p:nvSpPr>
          <p:cNvPr id="8" name="Shape 8"/>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Lato"/>
                <a:ea typeface="Lato"/>
                <a:cs typeface="Lato"/>
                <a:sym typeface="Lato"/>
              </a:defRPr>
            </a:lvl1pPr>
            <a:lvl2pPr lvl="1" algn="r">
              <a:buNone/>
              <a:defRPr sz="1333">
                <a:solidFill>
                  <a:schemeClr val="dk2"/>
                </a:solidFill>
                <a:latin typeface="Lato"/>
                <a:ea typeface="Lato"/>
                <a:cs typeface="Lato"/>
                <a:sym typeface="Lato"/>
              </a:defRPr>
            </a:lvl2pPr>
            <a:lvl3pPr lvl="2" algn="r">
              <a:buNone/>
              <a:defRPr sz="1333">
                <a:solidFill>
                  <a:schemeClr val="dk2"/>
                </a:solidFill>
                <a:latin typeface="Lato"/>
                <a:ea typeface="Lato"/>
                <a:cs typeface="Lato"/>
                <a:sym typeface="Lato"/>
              </a:defRPr>
            </a:lvl3pPr>
            <a:lvl4pPr lvl="3" algn="r">
              <a:buNone/>
              <a:defRPr sz="1333">
                <a:solidFill>
                  <a:schemeClr val="dk2"/>
                </a:solidFill>
                <a:latin typeface="Lato"/>
                <a:ea typeface="Lato"/>
                <a:cs typeface="Lato"/>
                <a:sym typeface="Lato"/>
              </a:defRPr>
            </a:lvl4pPr>
            <a:lvl5pPr lvl="4" algn="r">
              <a:buNone/>
              <a:defRPr sz="1333">
                <a:solidFill>
                  <a:schemeClr val="dk2"/>
                </a:solidFill>
                <a:latin typeface="Lato"/>
                <a:ea typeface="Lato"/>
                <a:cs typeface="Lato"/>
                <a:sym typeface="Lato"/>
              </a:defRPr>
            </a:lvl5pPr>
            <a:lvl6pPr lvl="5" algn="r">
              <a:buNone/>
              <a:defRPr sz="1333">
                <a:solidFill>
                  <a:schemeClr val="dk2"/>
                </a:solidFill>
                <a:latin typeface="Lato"/>
                <a:ea typeface="Lato"/>
                <a:cs typeface="Lato"/>
                <a:sym typeface="Lato"/>
              </a:defRPr>
            </a:lvl6pPr>
            <a:lvl7pPr lvl="6" algn="r">
              <a:buNone/>
              <a:defRPr sz="1333">
                <a:solidFill>
                  <a:schemeClr val="dk2"/>
                </a:solidFill>
                <a:latin typeface="Lato"/>
                <a:ea typeface="Lato"/>
                <a:cs typeface="Lato"/>
                <a:sym typeface="Lato"/>
              </a:defRPr>
            </a:lvl7pPr>
            <a:lvl8pPr lvl="7" algn="r">
              <a:buNone/>
              <a:defRPr sz="1333">
                <a:solidFill>
                  <a:schemeClr val="dk2"/>
                </a:solidFill>
                <a:latin typeface="Lato"/>
                <a:ea typeface="Lato"/>
                <a:cs typeface="Lato"/>
                <a:sym typeface="Lato"/>
              </a:defRPr>
            </a:lvl8pPr>
            <a:lvl9pPr lvl="8" algn="r">
              <a:buNone/>
              <a:defRPr sz="1333">
                <a:solidFill>
                  <a:schemeClr val="dk2"/>
                </a:solidFill>
                <a:latin typeface="Lato"/>
                <a:ea typeface="Lato"/>
                <a:cs typeface="Lato"/>
                <a:sym typeface="Lato"/>
              </a:defRPr>
            </a:lvl9pPr>
          </a:lstStyle>
          <a:p>
            <a:fld id="{B80807F5-CD33-EC46-B2B2-C0EAD261CBA0}" type="slidenum">
              <a:rPr lang="en-US" smtClean="0"/>
              <a:t>‹#›</a:t>
            </a:fld>
            <a:endParaRPr lang="en-US"/>
          </a:p>
        </p:txBody>
      </p:sp>
    </p:spTree>
    <p:extLst>
      <p:ext uri="{BB962C8B-B14F-4D97-AF65-F5344CB8AC3E}">
        <p14:creationId xmlns:p14="http://schemas.microsoft.com/office/powerpoint/2010/main" val="353496651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5" r:id="rId33"/>
    <p:sldLayoutId id="2147483696" r:id="rId34"/>
    <p:sldLayoutId id="2147483697" r:id="rId35"/>
    <p:sldLayoutId id="2147483698" r:id="rId36"/>
    <p:sldLayoutId id="2147483699" r:id="rId37"/>
    <p:sldLayoutId id="2147483700" r:id="rId38"/>
    <p:sldLayoutId id="2147483701" r:id="rId3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s://parkerderrington.com/catalogue/"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parkerderrington.com/catalogue/"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parkerderrington.com/catalogue/"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parkerderrington.com/catalogue/"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www.asee-prism.org/?s=research+proposal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BEFB2B-48DE-43C7-B2EC-CEF01FD95B31}"/>
              </a:ext>
            </a:extLst>
          </p:cNvPr>
          <p:cNvSpPr>
            <a:spLocks noGrp="1"/>
          </p:cNvSpPr>
          <p:nvPr>
            <p:ph type="title"/>
          </p:nvPr>
        </p:nvSpPr>
        <p:spPr>
          <a:xfrm>
            <a:off x="212947" y="852853"/>
            <a:ext cx="11849319" cy="847200"/>
          </a:xfrm>
        </p:spPr>
        <p:txBody>
          <a:bodyPr/>
          <a:lstStyle/>
          <a:p>
            <a:r>
              <a:rPr lang="en-US" sz="7200" dirty="0">
                <a:latin typeface="Franklin Gothic Medium" panose="020B0603020102020204" pitchFamily="34" charset="0"/>
              </a:rPr>
              <a:t>Writing Research Proposals</a:t>
            </a:r>
          </a:p>
        </p:txBody>
      </p:sp>
      <p:sp>
        <p:nvSpPr>
          <p:cNvPr id="14" name="Vertical Text Placeholder 4">
            <a:extLst>
              <a:ext uri="{FF2B5EF4-FFF2-40B4-BE49-F238E27FC236}">
                <a16:creationId xmlns:a16="http://schemas.microsoft.com/office/drawing/2014/main" id="{B2CD1805-CC11-4E42-868D-EC11E3A37399}"/>
              </a:ext>
            </a:extLst>
          </p:cNvPr>
          <p:cNvSpPr>
            <a:spLocks noGrp="1"/>
          </p:cNvSpPr>
          <p:nvPr>
            <p:ph type="body" orient="vert" sz="quarter" idx="13"/>
          </p:nvPr>
        </p:nvSpPr>
        <p:spPr>
          <a:xfrm>
            <a:off x="212947" y="3633694"/>
            <a:ext cx="11653087" cy="1879600"/>
          </a:xfrm>
        </p:spPr>
        <p:txBody>
          <a:bodyPr/>
          <a:lstStyle/>
          <a:p>
            <a:r>
              <a:rPr lang="en-US" dirty="0"/>
              <a:t>Brooke Dinsmore (bd3tz@virginia.edu)</a:t>
            </a:r>
          </a:p>
          <a:p>
            <a:r>
              <a:rPr lang="en-US" dirty="0"/>
              <a:t>Consultant, Graduate Writing Lab</a:t>
            </a:r>
          </a:p>
          <a:p>
            <a:r>
              <a:rPr lang="en-US" dirty="0"/>
              <a:t>School of Engineering &amp; Applied Science, University of Virginia</a:t>
            </a:r>
          </a:p>
          <a:p>
            <a:r>
              <a:rPr lang="en-US" dirty="0"/>
              <a:t>gradwritinglab@virginia.edu  |  bit.ly/SEASGWL</a:t>
            </a:r>
          </a:p>
          <a:p>
            <a:endParaRPr lang="en-US" dirty="0"/>
          </a:p>
        </p:txBody>
      </p:sp>
      <p:sp>
        <p:nvSpPr>
          <p:cNvPr id="2" name="TextBox 1">
            <a:extLst>
              <a:ext uri="{FF2B5EF4-FFF2-40B4-BE49-F238E27FC236}">
                <a16:creationId xmlns:a16="http://schemas.microsoft.com/office/drawing/2014/main" id="{6295F718-3524-3DEE-EB3E-F5BAD6869BD6}"/>
              </a:ext>
            </a:extLst>
          </p:cNvPr>
          <p:cNvSpPr txBox="1"/>
          <p:nvPr/>
        </p:nvSpPr>
        <p:spPr>
          <a:xfrm>
            <a:off x="137459" y="6320462"/>
            <a:ext cx="11319435" cy="400079"/>
          </a:xfrm>
          <a:prstGeom prst="rect">
            <a:avLst/>
          </a:prstGeom>
          <a:noFill/>
          <a:ln>
            <a:noFill/>
          </a:ln>
        </p:spPr>
        <p:txBody>
          <a:bodyPr rot="0" spcFirstLastPara="1" vertOverflow="overflow" horzOverflow="overflow" vert="horz" wrap="square" lIns="91425" tIns="91425" rIns="91425" bIns="91425" numCol="1" spcCol="0" rtlCol="0" fromWordArt="0" anchor="b" anchorCtr="0" forceAA="0" compatLnSpc="1">
            <a:prstTxWarp prst="textNoShape">
              <a:avLst/>
            </a:prstTxWarp>
            <a:spAutoFit/>
          </a:bodyPr>
          <a:lstStyle/>
          <a:p>
            <a:r>
              <a:rPr lang="en-US" dirty="0"/>
              <a:t>This work is CC-BY and must include full citation &amp; </a:t>
            </a:r>
            <a:r>
              <a:rPr lang="en-US" dirty="0" err="1"/>
              <a:t>doi</a:t>
            </a:r>
            <a:r>
              <a:rPr lang="en-US" dirty="0"/>
              <a:t>. Individual images and examples &amp; materials from other sources are not CC-BY. </a:t>
            </a:r>
            <a:endParaRPr lang="en-US"/>
          </a:p>
        </p:txBody>
      </p:sp>
    </p:spTree>
    <p:extLst>
      <p:ext uri="{BB962C8B-B14F-4D97-AF65-F5344CB8AC3E}">
        <p14:creationId xmlns:p14="http://schemas.microsoft.com/office/powerpoint/2010/main" val="23506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8F0F-508B-FA40-8956-CE646F045D2F}"/>
              </a:ext>
            </a:extLst>
          </p:cNvPr>
          <p:cNvSpPr>
            <a:spLocks noGrp="1"/>
          </p:cNvSpPr>
          <p:nvPr>
            <p:ph type="title"/>
          </p:nvPr>
        </p:nvSpPr>
        <p:spPr/>
        <p:txBody>
          <a:bodyPr/>
          <a:lstStyle/>
          <a:p>
            <a:r>
              <a:rPr lang="en-US" sz="3200" dirty="0"/>
              <a:t>Get Organized: Start a Funding Opportunity Tracking System</a:t>
            </a:r>
          </a:p>
        </p:txBody>
      </p:sp>
      <p:sp>
        <p:nvSpPr>
          <p:cNvPr id="3" name="Text Placeholder 2">
            <a:extLst>
              <a:ext uri="{FF2B5EF4-FFF2-40B4-BE49-F238E27FC236}">
                <a16:creationId xmlns:a16="http://schemas.microsoft.com/office/drawing/2014/main" id="{435D175F-CD59-DD4F-A0E8-E62524ECDD5B}"/>
              </a:ext>
            </a:extLst>
          </p:cNvPr>
          <p:cNvSpPr>
            <a:spLocks noGrp="1"/>
          </p:cNvSpPr>
          <p:nvPr>
            <p:ph type="body" idx="1"/>
          </p:nvPr>
        </p:nvSpPr>
        <p:spPr>
          <a:xfrm>
            <a:off x="555000" y="1350885"/>
            <a:ext cx="10334995" cy="4664000"/>
          </a:xfrm>
        </p:spPr>
        <p:txBody>
          <a:bodyPr/>
          <a:lstStyle/>
          <a:p>
            <a:pPr marL="101598" indent="0">
              <a:buNone/>
            </a:pPr>
            <a:r>
              <a:rPr lang="en-US" b="1" dirty="0">
                <a:latin typeface="Avenir Book" panose="02000503020000020003" pitchFamily="2" charset="0"/>
              </a:rPr>
              <a:t>Google Drive Folder</a:t>
            </a:r>
          </a:p>
          <a:p>
            <a:pPr>
              <a:buClr>
                <a:schemeClr val="accent5"/>
              </a:buClr>
              <a:buFont typeface="Wingdings" pitchFamily="2" charset="2"/>
              <a:buChar char="q"/>
            </a:pPr>
            <a:r>
              <a:rPr lang="en-US" dirty="0">
                <a:latin typeface="Avenir Book" panose="02000503020000020003" pitchFamily="2" charset="0"/>
              </a:rPr>
              <a:t>Master Spreadsheet</a:t>
            </a:r>
          </a:p>
          <a:p>
            <a:pPr>
              <a:buClr>
                <a:schemeClr val="accent5"/>
              </a:buClr>
              <a:buFont typeface="Wingdings" pitchFamily="2" charset="2"/>
              <a:buChar char="q"/>
            </a:pPr>
            <a:endParaRPr lang="en-US" dirty="0">
              <a:latin typeface="Avenir Book" panose="02000503020000020003" pitchFamily="2" charset="0"/>
            </a:endParaRPr>
          </a:p>
          <a:p>
            <a:pPr>
              <a:buClr>
                <a:schemeClr val="accent5"/>
              </a:buClr>
              <a:buFont typeface="Wingdings" pitchFamily="2" charset="2"/>
              <a:buChar char="q"/>
            </a:pPr>
            <a:endParaRPr lang="en-US" dirty="0">
              <a:latin typeface="Avenir Book" panose="02000503020000020003" pitchFamily="2" charset="0"/>
            </a:endParaRPr>
          </a:p>
          <a:p>
            <a:pPr>
              <a:buClr>
                <a:schemeClr val="accent5"/>
              </a:buClr>
              <a:buFont typeface="Wingdings" pitchFamily="2" charset="2"/>
              <a:buChar char="q"/>
            </a:pPr>
            <a:endParaRPr lang="en-US" dirty="0">
              <a:latin typeface="Avenir Book" panose="02000503020000020003" pitchFamily="2" charset="0"/>
            </a:endParaRPr>
          </a:p>
          <a:p>
            <a:pPr>
              <a:buClr>
                <a:schemeClr val="accent5"/>
              </a:buClr>
              <a:buFont typeface="Wingdings" pitchFamily="2" charset="2"/>
              <a:buChar char="q"/>
            </a:pPr>
            <a:endParaRPr lang="en-US" dirty="0">
              <a:latin typeface="Avenir Book" panose="02000503020000020003" pitchFamily="2" charset="0"/>
            </a:endParaRPr>
          </a:p>
          <a:p>
            <a:pPr>
              <a:buClr>
                <a:schemeClr val="accent5"/>
              </a:buClr>
              <a:buFont typeface="Wingdings" pitchFamily="2" charset="2"/>
              <a:buChar char="q"/>
            </a:pPr>
            <a:r>
              <a:rPr lang="en-US" dirty="0">
                <a:latin typeface="Avenir Book" panose="02000503020000020003" pitchFamily="2" charset="0"/>
              </a:rPr>
              <a:t>Keep a specific folder for each fellowship/other funding opportunity you apply for. </a:t>
            </a:r>
          </a:p>
          <a:p>
            <a:pPr lvl="1">
              <a:buClr>
                <a:schemeClr val="accent5"/>
              </a:buClr>
              <a:buFont typeface="Wingdings" pitchFamily="2" charset="2"/>
              <a:buChar char="q"/>
            </a:pPr>
            <a:r>
              <a:rPr lang="en-US" dirty="0">
                <a:latin typeface="Avenir Book" panose="02000503020000020003" pitchFamily="2" charset="0"/>
              </a:rPr>
              <a:t>Have a master document within that folder with a list of each document required and the specific details of that document. </a:t>
            </a:r>
          </a:p>
          <a:p>
            <a:pPr marL="101598" indent="0">
              <a:buNone/>
            </a:pPr>
            <a:endParaRPr lang="en-US" b="1" dirty="0">
              <a:latin typeface="Avenir Book" panose="02000503020000020003" pitchFamily="2" charset="0"/>
            </a:endParaRPr>
          </a:p>
          <a:p>
            <a:pPr marL="101598" indent="0">
              <a:buNone/>
            </a:pPr>
            <a:r>
              <a:rPr lang="en-US" b="1" dirty="0">
                <a:latin typeface="Avenir Book" panose="02000503020000020003" pitchFamily="2" charset="0"/>
              </a:rPr>
              <a:t>You can have a parallel folder on Dropbox/Your hard drive with the application materials themselves. </a:t>
            </a:r>
          </a:p>
        </p:txBody>
      </p:sp>
      <p:pic>
        <p:nvPicPr>
          <p:cNvPr id="4" name="Picture 3">
            <a:extLst>
              <a:ext uri="{FF2B5EF4-FFF2-40B4-BE49-F238E27FC236}">
                <a16:creationId xmlns:a16="http://schemas.microsoft.com/office/drawing/2014/main" id="{FA1B0D8E-7023-9F45-9CC4-4C85CD62043A}"/>
              </a:ext>
            </a:extLst>
          </p:cNvPr>
          <p:cNvPicPr>
            <a:picLocks noChangeAspect="1"/>
          </p:cNvPicPr>
          <p:nvPr/>
        </p:nvPicPr>
        <p:blipFill>
          <a:blip r:embed="rId3"/>
          <a:stretch>
            <a:fillRect/>
          </a:stretch>
        </p:blipFill>
        <p:spPr>
          <a:xfrm>
            <a:off x="4064000" y="1350885"/>
            <a:ext cx="7863287" cy="1945041"/>
          </a:xfrm>
          <a:prstGeom prst="rect">
            <a:avLst/>
          </a:prstGeom>
        </p:spPr>
      </p:pic>
    </p:spTree>
    <p:extLst>
      <p:ext uri="{BB962C8B-B14F-4D97-AF65-F5344CB8AC3E}">
        <p14:creationId xmlns:p14="http://schemas.microsoft.com/office/powerpoint/2010/main" val="89040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B969-4BEB-FE41-A987-100440F63C75}"/>
              </a:ext>
            </a:extLst>
          </p:cNvPr>
          <p:cNvSpPr>
            <a:spLocks noGrp="1"/>
          </p:cNvSpPr>
          <p:nvPr>
            <p:ph type="title"/>
          </p:nvPr>
        </p:nvSpPr>
        <p:spPr/>
        <p:txBody>
          <a:bodyPr/>
          <a:lstStyle/>
          <a:p>
            <a:r>
              <a:rPr lang="en-US" b="0" dirty="0">
                <a:latin typeface="Franklin Gothic Demi" panose="020B0603020102020204" pitchFamily="34" charset="0"/>
              </a:rPr>
              <a:t>Research: Is this funding opportunity right for you? </a:t>
            </a:r>
          </a:p>
        </p:txBody>
      </p:sp>
      <p:sp>
        <p:nvSpPr>
          <p:cNvPr id="3" name="Text Placeholder 2">
            <a:extLst>
              <a:ext uri="{FF2B5EF4-FFF2-40B4-BE49-F238E27FC236}">
                <a16:creationId xmlns:a16="http://schemas.microsoft.com/office/drawing/2014/main" id="{2D0DA480-4B58-1943-908F-26E682408CBD}"/>
              </a:ext>
            </a:extLst>
          </p:cNvPr>
          <p:cNvSpPr>
            <a:spLocks noGrp="1"/>
          </p:cNvSpPr>
          <p:nvPr>
            <p:ph type="body" idx="1"/>
          </p:nvPr>
        </p:nvSpPr>
        <p:spPr/>
        <p:txBody>
          <a:bodyPr/>
          <a:lstStyle/>
          <a:p>
            <a:pPr>
              <a:buClr>
                <a:schemeClr val="accent5"/>
              </a:buClr>
              <a:buFont typeface="Wingdings" pitchFamily="2" charset="2"/>
              <a:buChar char="Ø"/>
            </a:pPr>
            <a:r>
              <a:rPr lang="en-US" sz="3200" dirty="0">
                <a:latin typeface="Avenir Book" panose="02000503020000020003" pitchFamily="2" charset="0"/>
              </a:rPr>
              <a:t>What is the call for? Does your work fit this call? </a:t>
            </a:r>
          </a:p>
          <a:p>
            <a:pPr>
              <a:buClr>
                <a:schemeClr val="accent5"/>
              </a:buClr>
              <a:buFont typeface="Wingdings" pitchFamily="2" charset="2"/>
              <a:buChar char="Ø"/>
            </a:pPr>
            <a:r>
              <a:rPr lang="en-US" sz="3200" dirty="0">
                <a:latin typeface="Avenir Book" panose="02000503020000020003" pitchFamily="2" charset="0"/>
              </a:rPr>
              <a:t>Who has won this award in the past? </a:t>
            </a:r>
          </a:p>
          <a:p>
            <a:pPr>
              <a:buClr>
                <a:schemeClr val="accent5"/>
              </a:buClr>
              <a:buFont typeface="Wingdings" pitchFamily="2" charset="2"/>
              <a:buChar char="Ø"/>
            </a:pPr>
            <a:r>
              <a:rPr lang="en-US" sz="3200" dirty="0">
                <a:latin typeface="Avenir Book" panose="02000503020000020003" pitchFamily="2" charset="0"/>
              </a:rPr>
              <a:t>Would this funding opportunity fit into the narrative you are building about your career and subject? </a:t>
            </a:r>
          </a:p>
          <a:p>
            <a:pPr>
              <a:buClr>
                <a:schemeClr val="accent5"/>
              </a:buClr>
              <a:buFont typeface="Wingdings" pitchFamily="2" charset="2"/>
              <a:buChar char="Ø"/>
            </a:pPr>
            <a:r>
              <a:rPr lang="en-US" sz="3200" dirty="0">
                <a:latin typeface="Avenir Book" panose="02000503020000020003" pitchFamily="2" charset="0"/>
              </a:rPr>
              <a:t>Would the amount of time you spend preparing your application be worth the potential trade off? (But remember the grant gravy train…) </a:t>
            </a:r>
          </a:p>
          <a:p>
            <a:pPr>
              <a:buClr>
                <a:schemeClr val="accent5"/>
              </a:buClr>
              <a:buFont typeface="Wingdings" pitchFamily="2" charset="2"/>
              <a:buChar char="Ø"/>
            </a:pPr>
            <a:r>
              <a:rPr lang="en-US" sz="3200" dirty="0">
                <a:latin typeface="Avenir Book" panose="02000503020000020003" pitchFamily="2" charset="0"/>
              </a:rPr>
              <a:t>Do you have enough time to put together a competitive application? </a:t>
            </a:r>
          </a:p>
          <a:p>
            <a:pPr>
              <a:buClr>
                <a:schemeClr val="accent5"/>
              </a:buClr>
              <a:buFont typeface="Wingdings" pitchFamily="2" charset="2"/>
              <a:buChar char="Ø"/>
            </a:pPr>
            <a:endParaRPr lang="en-US" sz="3200" dirty="0">
              <a:latin typeface="Avenir Book" panose="02000503020000020003" pitchFamily="2" charset="0"/>
            </a:endParaRPr>
          </a:p>
        </p:txBody>
      </p:sp>
    </p:spTree>
    <p:extLst>
      <p:ext uri="{BB962C8B-B14F-4D97-AF65-F5344CB8AC3E}">
        <p14:creationId xmlns:p14="http://schemas.microsoft.com/office/powerpoint/2010/main" val="212874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70B7-27E9-1042-AB85-9C3EE63081EE}"/>
              </a:ext>
            </a:extLst>
          </p:cNvPr>
          <p:cNvSpPr>
            <a:spLocks noGrp="1"/>
          </p:cNvSpPr>
          <p:nvPr>
            <p:ph type="ctrTitle"/>
          </p:nvPr>
        </p:nvSpPr>
        <p:spPr>
          <a:xfrm>
            <a:off x="3162300" y="840300"/>
            <a:ext cx="8442000" cy="2056000"/>
          </a:xfrm>
        </p:spPr>
        <p:txBody>
          <a:bodyPr wrap="square" anchor="t">
            <a:normAutofit fontScale="90000"/>
          </a:bodyPr>
          <a:lstStyle/>
          <a:p>
            <a:pPr>
              <a:lnSpc>
                <a:spcPct val="90000"/>
              </a:lnSpc>
            </a:pPr>
            <a:r>
              <a:rPr lang="en-US" sz="4000" i="1" dirty="0">
                <a:latin typeface="Franklin Gothic Demi" panose="020B0603020102020204" pitchFamily="34" charset="0"/>
              </a:rPr>
              <a:t>You’ve decided to apply for a funding opportunity. </a:t>
            </a:r>
            <a:br>
              <a:rPr lang="en-US" sz="4000" i="1" dirty="0">
                <a:latin typeface="Franklin Gothic Demi" panose="020B0603020102020204" pitchFamily="34" charset="0"/>
              </a:rPr>
            </a:br>
            <a:br>
              <a:rPr lang="en-US" sz="4000" i="1" dirty="0">
                <a:latin typeface="Franklin Gothic Demi" panose="020B0603020102020204" pitchFamily="34" charset="0"/>
              </a:rPr>
            </a:br>
            <a:r>
              <a:rPr lang="en-US" sz="4000" i="1" dirty="0">
                <a:latin typeface="Franklin Gothic Demi" panose="020B0603020102020204" pitchFamily="34" charset="0"/>
              </a:rPr>
              <a:t>What information might you need to gather before starting your application?</a:t>
            </a:r>
            <a:br>
              <a:rPr lang="en-US" sz="4000" i="1" dirty="0">
                <a:latin typeface="Franklin Gothic Demi" panose="020B0603020102020204" pitchFamily="34" charset="0"/>
              </a:rPr>
            </a:br>
            <a:br>
              <a:rPr lang="en-US" sz="4000" i="1" dirty="0">
                <a:latin typeface="Franklin Gothic Demi" panose="020B0603020102020204" pitchFamily="34" charset="0"/>
              </a:rPr>
            </a:br>
            <a:r>
              <a:rPr lang="en-US" sz="4000" i="1" dirty="0">
                <a:solidFill>
                  <a:schemeClr val="tx1"/>
                </a:solidFill>
                <a:latin typeface="Franklin Gothic Demi" panose="020B0603020102020204" pitchFamily="34" charset="0"/>
              </a:rPr>
              <a:t>Share your answers in the chat!</a:t>
            </a:r>
            <a:r>
              <a:rPr lang="en-US" sz="4000" i="1" dirty="0">
                <a:latin typeface="Franklin Gothic Demi" panose="020B0603020102020204" pitchFamily="34" charset="0"/>
              </a:rPr>
              <a:t> </a:t>
            </a:r>
          </a:p>
        </p:txBody>
      </p:sp>
    </p:spTree>
    <p:extLst>
      <p:ext uri="{BB962C8B-B14F-4D97-AF65-F5344CB8AC3E}">
        <p14:creationId xmlns:p14="http://schemas.microsoft.com/office/powerpoint/2010/main" val="104871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F938-2E0D-6C4A-83B3-A737857C8DF0}"/>
              </a:ext>
            </a:extLst>
          </p:cNvPr>
          <p:cNvSpPr>
            <a:spLocks noGrp="1"/>
          </p:cNvSpPr>
          <p:nvPr>
            <p:ph type="title"/>
          </p:nvPr>
        </p:nvSpPr>
        <p:spPr/>
        <p:txBody>
          <a:bodyPr/>
          <a:lstStyle/>
          <a:p>
            <a:r>
              <a:rPr lang="en-US" dirty="0"/>
              <a:t>Research: Once you decide to apply </a:t>
            </a:r>
          </a:p>
        </p:txBody>
      </p:sp>
      <p:sp>
        <p:nvSpPr>
          <p:cNvPr id="3" name="Text Placeholder 2">
            <a:extLst>
              <a:ext uri="{FF2B5EF4-FFF2-40B4-BE49-F238E27FC236}">
                <a16:creationId xmlns:a16="http://schemas.microsoft.com/office/drawing/2014/main" id="{461677C6-B2C9-EB4A-8114-FD424369767E}"/>
              </a:ext>
            </a:extLst>
          </p:cNvPr>
          <p:cNvSpPr>
            <a:spLocks noGrp="1"/>
          </p:cNvSpPr>
          <p:nvPr>
            <p:ph type="body" idx="1"/>
          </p:nvPr>
        </p:nvSpPr>
        <p:spPr>
          <a:xfrm>
            <a:off x="814210" y="1278314"/>
            <a:ext cx="10334995" cy="4664000"/>
          </a:xfrm>
        </p:spPr>
        <p:txBody>
          <a:bodyPr/>
          <a:lstStyle/>
          <a:p>
            <a:pPr>
              <a:buClr>
                <a:schemeClr val="accent5"/>
              </a:buClr>
              <a:buFont typeface="Wingdings" pitchFamily="2" charset="2"/>
              <a:buChar char="Ø"/>
            </a:pPr>
            <a:r>
              <a:rPr lang="en-US" sz="2800" dirty="0">
                <a:latin typeface="Avenir Book" panose="02000503020000020003" pitchFamily="2" charset="0"/>
              </a:rPr>
              <a:t>What documents are required? </a:t>
            </a:r>
          </a:p>
          <a:p>
            <a:pPr>
              <a:buClr>
                <a:schemeClr val="accent5"/>
              </a:buClr>
              <a:buFont typeface="Wingdings" pitchFamily="2" charset="2"/>
              <a:buChar char="Ø"/>
            </a:pPr>
            <a:r>
              <a:rPr lang="en-US" sz="2800" dirty="0">
                <a:latin typeface="Avenir Book" panose="02000503020000020003" pitchFamily="2" charset="0"/>
              </a:rPr>
              <a:t>What are the specific requirements for each document?</a:t>
            </a:r>
          </a:p>
          <a:p>
            <a:pPr>
              <a:buClr>
                <a:schemeClr val="accent5"/>
              </a:buClr>
              <a:buFont typeface="Wingdings" pitchFamily="2" charset="2"/>
              <a:buChar char="Ø"/>
            </a:pPr>
            <a:r>
              <a:rPr lang="en-US" sz="2800" dirty="0">
                <a:latin typeface="Avenir Book" panose="02000503020000020003" pitchFamily="2" charset="0"/>
              </a:rPr>
              <a:t>For proposals in particular: </a:t>
            </a:r>
          </a:p>
          <a:p>
            <a:pPr lvl="1">
              <a:buClr>
                <a:schemeClr val="accent5"/>
              </a:buClr>
              <a:buFont typeface="Wingdings" pitchFamily="2" charset="2"/>
              <a:buChar char="Ø"/>
            </a:pPr>
            <a:r>
              <a:rPr lang="en-US" sz="2800" dirty="0">
                <a:latin typeface="Avenir Book" panose="02000503020000020003" pitchFamily="2" charset="0"/>
              </a:rPr>
              <a:t>What sections? What should be in each section? </a:t>
            </a:r>
            <a:endParaRPr lang="en-US" sz="2400" dirty="0">
              <a:latin typeface="Avenir Book" panose="02000503020000020003" pitchFamily="2" charset="0"/>
            </a:endParaRPr>
          </a:p>
          <a:p>
            <a:pPr>
              <a:buClr>
                <a:schemeClr val="accent5"/>
              </a:buClr>
              <a:buFont typeface="Wingdings" pitchFamily="2" charset="2"/>
              <a:buChar char="Ø"/>
            </a:pPr>
            <a:r>
              <a:rPr lang="en-US" sz="2800" dirty="0">
                <a:latin typeface="Avenir Book" panose="02000503020000020003" pitchFamily="2" charset="0"/>
              </a:rPr>
              <a:t>What are the parameters of the funding call? </a:t>
            </a:r>
          </a:p>
          <a:p>
            <a:pPr>
              <a:buClr>
                <a:schemeClr val="accent5"/>
              </a:buClr>
              <a:buFont typeface="Wingdings" pitchFamily="2" charset="2"/>
              <a:buChar char="Ø"/>
            </a:pPr>
            <a:r>
              <a:rPr lang="en-US" sz="2800" dirty="0">
                <a:latin typeface="Avenir Book" panose="02000503020000020003" pitchFamily="2" charset="0"/>
              </a:rPr>
              <a:t>Who is the audience? </a:t>
            </a:r>
          </a:p>
          <a:p>
            <a:pPr lvl="1">
              <a:buClr>
                <a:schemeClr val="accent5"/>
              </a:buClr>
              <a:buFont typeface="Wingdings" pitchFamily="2" charset="2"/>
              <a:buChar char="Ø"/>
            </a:pPr>
            <a:r>
              <a:rPr lang="en-US" sz="2800" dirty="0">
                <a:latin typeface="Avenir Book" panose="02000503020000020003" pitchFamily="2" charset="0"/>
              </a:rPr>
              <a:t>Within your discipline/outside your discipline? How much background knowledge? Industry? </a:t>
            </a:r>
          </a:p>
          <a:p>
            <a:pPr>
              <a:buClr>
                <a:schemeClr val="accent5"/>
              </a:buClr>
              <a:buFont typeface="Wingdings" pitchFamily="2" charset="2"/>
              <a:buChar char="Ø"/>
            </a:pPr>
            <a:r>
              <a:rPr lang="en-US" sz="2800" dirty="0">
                <a:latin typeface="Avenir Book" panose="02000503020000020003" pitchFamily="2" charset="0"/>
              </a:rPr>
              <a:t>What does a winning application look like? </a:t>
            </a:r>
          </a:p>
        </p:txBody>
      </p:sp>
    </p:spTree>
    <p:extLst>
      <p:ext uri="{BB962C8B-B14F-4D97-AF65-F5344CB8AC3E}">
        <p14:creationId xmlns:p14="http://schemas.microsoft.com/office/powerpoint/2010/main" val="340048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BB27-BCF8-E647-B976-8D509F13C948}"/>
              </a:ext>
            </a:extLst>
          </p:cNvPr>
          <p:cNvSpPr>
            <a:spLocks noGrp="1"/>
          </p:cNvSpPr>
          <p:nvPr>
            <p:ph type="title"/>
          </p:nvPr>
        </p:nvSpPr>
        <p:spPr/>
        <p:txBody>
          <a:bodyPr/>
          <a:lstStyle/>
          <a:p>
            <a:r>
              <a:rPr lang="en-US" dirty="0"/>
              <a:t>Keep the goals of the funder in mind</a:t>
            </a:r>
          </a:p>
        </p:txBody>
      </p:sp>
      <p:sp>
        <p:nvSpPr>
          <p:cNvPr id="3" name="Text Placeholder 2">
            <a:extLst>
              <a:ext uri="{FF2B5EF4-FFF2-40B4-BE49-F238E27FC236}">
                <a16:creationId xmlns:a16="http://schemas.microsoft.com/office/drawing/2014/main" id="{022C9141-3442-E945-A994-5FEB63F2CF9B}"/>
              </a:ext>
            </a:extLst>
          </p:cNvPr>
          <p:cNvSpPr>
            <a:spLocks noGrp="1"/>
          </p:cNvSpPr>
          <p:nvPr>
            <p:ph type="body" idx="1"/>
          </p:nvPr>
        </p:nvSpPr>
        <p:spPr>
          <a:xfrm>
            <a:off x="872267" y="1467000"/>
            <a:ext cx="10334995" cy="3830714"/>
          </a:xfrm>
        </p:spPr>
        <p:txBody>
          <a:bodyPr/>
          <a:lstStyle/>
          <a:p>
            <a:r>
              <a:rPr lang="en-US" sz="2800" dirty="0">
                <a:latin typeface="Avenir Book" panose="02000503020000020003" pitchFamily="2" charset="0"/>
              </a:rPr>
              <a:t>The goal of a funder is generally to support research that fits within its mission and will bring a strong return on its financial investment. </a:t>
            </a:r>
          </a:p>
          <a:p>
            <a:r>
              <a:rPr lang="en-US" sz="2800" dirty="0">
                <a:latin typeface="Avenir Book" panose="02000503020000020003" pitchFamily="2" charset="0"/>
              </a:rPr>
              <a:t>Make sure you understand their mission! </a:t>
            </a:r>
          </a:p>
          <a:p>
            <a:r>
              <a:rPr lang="en-US" sz="2800" dirty="0">
                <a:latin typeface="Avenir Book" panose="02000503020000020003" pitchFamily="2" charset="0"/>
              </a:rPr>
              <a:t>Go beyond the call: </a:t>
            </a:r>
          </a:p>
          <a:p>
            <a:pPr lvl="1"/>
            <a:r>
              <a:rPr lang="en-US" sz="2400" dirty="0">
                <a:latin typeface="Avenir Book" panose="02000503020000020003" pitchFamily="2" charset="0"/>
              </a:rPr>
              <a:t>Visit website</a:t>
            </a:r>
          </a:p>
          <a:p>
            <a:pPr lvl="1"/>
            <a:r>
              <a:rPr lang="en-US" sz="2400" dirty="0">
                <a:latin typeface="Avenir Book" panose="02000503020000020003" pitchFamily="2" charset="0"/>
              </a:rPr>
              <a:t>Find examples and talk to previous winners </a:t>
            </a:r>
          </a:p>
        </p:txBody>
      </p:sp>
      <p:sp>
        <p:nvSpPr>
          <p:cNvPr id="6" name="TextBox 5">
            <a:extLst>
              <a:ext uri="{FF2B5EF4-FFF2-40B4-BE49-F238E27FC236}">
                <a16:creationId xmlns:a16="http://schemas.microsoft.com/office/drawing/2014/main" id="{1D9BE1D6-7FD3-7941-B1CA-0E49073DC3AA}"/>
              </a:ext>
            </a:extLst>
          </p:cNvPr>
          <p:cNvSpPr txBox="1"/>
          <p:nvPr/>
        </p:nvSpPr>
        <p:spPr>
          <a:xfrm>
            <a:off x="555000" y="6235588"/>
            <a:ext cx="7181114" cy="400079"/>
          </a:xfrm>
          <a:prstGeom prst="rect">
            <a:avLst/>
          </a:prstGeom>
          <a:noFill/>
          <a:ln>
            <a:noFill/>
          </a:ln>
        </p:spPr>
        <p:txBody>
          <a:bodyPr spcFirstLastPara="1" wrap="square" lIns="91425" tIns="91425" rIns="91425" bIns="91425" rtlCol="0" anchor="b" anchorCtr="0">
            <a:spAutoFit/>
          </a:bodyPr>
          <a:lstStyle/>
          <a:p>
            <a:r>
              <a:rPr lang="en-US" b="1" dirty="0"/>
              <a:t>Adapted from Katie Pelland’s Research Proposals Workshop </a:t>
            </a:r>
          </a:p>
        </p:txBody>
      </p:sp>
    </p:spTree>
    <p:extLst>
      <p:ext uri="{BB962C8B-B14F-4D97-AF65-F5344CB8AC3E}">
        <p14:creationId xmlns:p14="http://schemas.microsoft.com/office/powerpoint/2010/main" val="465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562A-86FF-D844-A77A-45628DC82045}"/>
              </a:ext>
            </a:extLst>
          </p:cNvPr>
          <p:cNvSpPr>
            <a:spLocks noGrp="1"/>
          </p:cNvSpPr>
          <p:nvPr>
            <p:ph type="title"/>
          </p:nvPr>
        </p:nvSpPr>
        <p:spPr/>
        <p:txBody>
          <a:bodyPr/>
          <a:lstStyle/>
          <a:p>
            <a:r>
              <a:rPr lang="en-US" dirty="0"/>
              <a:t>Where to find successful examples</a:t>
            </a:r>
          </a:p>
        </p:txBody>
      </p:sp>
      <p:sp>
        <p:nvSpPr>
          <p:cNvPr id="3" name="Text Placeholder 2">
            <a:extLst>
              <a:ext uri="{FF2B5EF4-FFF2-40B4-BE49-F238E27FC236}">
                <a16:creationId xmlns:a16="http://schemas.microsoft.com/office/drawing/2014/main" id="{364130AE-FFED-AA41-B162-238E08A5326F}"/>
              </a:ext>
            </a:extLst>
          </p:cNvPr>
          <p:cNvSpPr>
            <a:spLocks noGrp="1"/>
          </p:cNvSpPr>
          <p:nvPr>
            <p:ph type="body" idx="1"/>
          </p:nvPr>
        </p:nvSpPr>
        <p:spPr/>
        <p:txBody>
          <a:bodyPr/>
          <a:lstStyle/>
          <a:p>
            <a:pPr marL="597218" lvl="0" indent="-457200">
              <a:spcBef>
                <a:spcPts val="1200"/>
              </a:spcBef>
              <a:buClr>
                <a:schemeClr val="accent5"/>
              </a:buClr>
              <a:buSzPct val="100000"/>
              <a:buFont typeface="Wingdings" pitchFamily="2" charset="2"/>
              <a:buChar char="Ø"/>
            </a:pPr>
            <a:r>
              <a:rPr lang="en-US" sz="3200" dirty="0">
                <a:solidFill>
                  <a:schemeClr val="bg2"/>
                </a:solidFill>
                <a:latin typeface="Avenir Book" panose="02000503020000020003" pitchFamily="2" charset="0"/>
              </a:rPr>
              <a:t>Find other students in your program who have applied</a:t>
            </a:r>
          </a:p>
          <a:p>
            <a:pPr marL="597218" lvl="0" indent="-457200">
              <a:buClr>
                <a:schemeClr val="accent5"/>
              </a:buClr>
              <a:buSzPct val="100000"/>
              <a:buFont typeface="Wingdings" pitchFamily="2" charset="2"/>
              <a:buChar char="Ø"/>
            </a:pPr>
            <a:r>
              <a:rPr lang="en-US" sz="3200" dirty="0">
                <a:solidFill>
                  <a:schemeClr val="bg2"/>
                </a:solidFill>
                <a:latin typeface="Avenir Book" panose="02000503020000020003" pitchFamily="2" charset="0"/>
              </a:rPr>
              <a:t>Email past winners, especially ones close to your research area </a:t>
            </a:r>
          </a:p>
          <a:p>
            <a:pPr marL="597218" lvl="0" indent="-457200">
              <a:buClr>
                <a:schemeClr val="accent5"/>
              </a:buClr>
              <a:buSzPct val="100000"/>
              <a:buFont typeface="Wingdings" pitchFamily="2" charset="2"/>
              <a:buChar char="Ø"/>
            </a:pPr>
            <a:r>
              <a:rPr lang="en-US" sz="3200" dirty="0">
                <a:solidFill>
                  <a:schemeClr val="bg2"/>
                </a:solidFill>
                <a:latin typeface="Avenir Book" panose="02000503020000020003" pitchFamily="2" charset="0"/>
              </a:rPr>
              <a:t>For big fellowships (ex. GRFP), there may be online repositories</a:t>
            </a:r>
          </a:p>
          <a:p>
            <a:pPr marL="597218" lvl="0" indent="-457200">
              <a:buClr>
                <a:schemeClr val="accent5"/>
              </a:buClr>
              <a:buSzPct val="100000"/>
              <a:buFont typeface="Wingdings" pitchFamily="2" charset="2"/>
              <a:buChar char="Ø"/>
            </a:pPr>
            <a:r>
              <a:rPr lang="en-US" sz="3200" dirty="0">
                <a:solidFill>
                  <a:schemeClr val="bg2"/>
                </a:solidFill>
                <a:latin typeface="Avenir Book" panose="02000503020000020003" pitchFamily="2" charset="0"/>
              </a:rPr>
              <a:t>Some programs have examples as well</a:t>
            </a:r>
          </a:p>
          <a:p>
            <a:pPr marL="101598" indent="0">
              <a:buNone/>
            </a:pPr>
            <a:endParaRPr lang="en-US" sz="2800" dirty="0"/>
          </a:p>
        </p:txBody>
      </p:sp>
    </p:spTree>
    <p:extLst>
      <p:ext uri="{BB962C8B-B14F-4D97-AF65-F5344CB8AC3E}">
        <p14:creationId xmlns:p14="http://schemas.microsoft.com/office/powerpoint/2010/main" val="89472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413B-F3BA-5F49-90D7-411582BED3DC}"/>
              </a:ext>
            </a:extLst>
          </p:cNvPr>
          <p:cNvSpPr>
            <a:spLocks noGrp="1"/>
          </p:cNvSpPr>
          <p:nvPr>
            <p:ph type="title"/>
          </p:nvPr>
        </p:nvSpPr>
        <p:spPr/>
        <p:txBody>
          <a:bodyPr/>
          <a:lstStyle/>
          <a:p>
            <a:r>
              <a:rPr lang="en-US" dirty="0">
                <a:latin typeface="Franklin Gothic Heavy" panose="020B0603020102020204" pitchFamily="34" charset="0"/>
              </a:rPr>
              <a:t>Part 2: Writing</a:t>
            </a:r>
          </a:p>
        </p:txBody>
      </p:sp>
    </p:spTree>
    <p:extLst>
      <p:ext uri="{BB962C8B-B14F-4D97-AF65-F5344CB8AC3E}">
        <p14:creationId xmlns:p14="http://schemas.microsoft.com/office/powerpoint/2010/main" val="350517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8C14-F4B1-4946-A7E7-36AB71DA54D9}"/>
              </a:ext>
            </a:extLst>
          </p:cNvPr>
          <p:cNvSpPr>
            <a:spLocks noGrp="1"/>
          </p:cNvSpPr>
          <p:nvPr>
            <p:ph type="title"/>
          </p:nvPr>
        </p:nvSpPr>
        <p:spPr/>
        <p:txBody>
          <a:bodyPr/>
          <a:lstStyle/>
          <a:p>
            <a:r>
              <a:rPr lang="en-US" dirty="0"/>
              <a:t>Who is the audience and how are they reading?</a:t>
            </a:r>
          </a:p>
        </p:txBody>
      </p:sp>
      <p:sp>
        <p:nvSpPr>
          <p:cNvPr id="3" name="Text Placeholder 2">
            <a:extLst>
              <a:ext uri="{FF2B5EF4-FFF2-40B4-BE49-F238E27FC236}">
                <a16:creationId xmlns:a16="http://schemas.microsoft.com/office/drawing/2014/main" id="{67A55E4C-567A-374E-B3F5-7971C4E91AA1}"/>
              </a:ext>
            </a:extLst>
          </p:cNvPr>
          <p:cNvSpPr>
            <a:spLocks noGrp="1"/>
          </p:cNvSpPr>
          <p:nvPr>
            <p:ph type="body" idx="1"/>
          </p:nvPr>
        </p:nvSpPr>
        <p:spPr>
          <a:xfrm>
            <a:off x="770667" y="1242142"/>
            <a:ext cx="10334995" cy="4664000"/>
          </a:xfrm>
        </p:spPr>
        <p:txBody>
          <a:bodyPr/>
          <a:lstStyle/>
          <a:p>
            <a:pPr marL="101598" indent="0">
              <a:buNone/>
            </a:pPr>
            <a:r>
              <a:rPr lang="en-US" sz="3200" dirty="0">
                <a:latin typeface="Avenir Book" panose="02000503020000020003" pitchFamily="2" charset="0"/>
              </a:rPr>
              <a:t>Many sources of funding have three groups of readers:</a:t>
            </a:r>
          </a:p>
          <a:p>
            <a:pPr fontAlgn="base">
              <a:buClr>
                <a:schemeClr val="accent5"/>
              </a:buClr>
              <a:buFont typeface="Wingdings" pitchFamily="2" charset="2"/>
              <a:buChar char="Ø"/>
            </a:pPr>
            <a:r>
              <a:rPr lang="en-US" sz="3200" dirty="0">
                <a:latin typeface="Avenir Book" panose="02000503020000020003" pitchFamily="2" charset="0"/>
              </a:rPr>
              <a:t>referees, who are typically experts from outside the committee and closest to your topic </a:t>
            </a:r>
          </a:p>
          <a:p>
            <a:pPr fontAlgn="base">
              <a:buClr>
                <a:schemeClr val="accent5"/>
              </a:buClr>
              <a:buFont typeface="Wingdings" pitchFamily="2" charset="2"/>
              <a:buChar char="Ø"/>
            </a:pPr>
            <a:r>
              <a:rPr lang="en-US" sz="3200" dirty="0">
                <a:latin typeface="Avenir Book" panose="02000503020000020003" pitchFamily="2" charset="0"/>
              </a:rPr>
              <a:t>presenting members, who lead the discussion on your application by explaining it to the committee and recommending a score </a:t>
            </a:r>
          </a:p>
          <a:p>
            <a:pPr fontAlgn="base">
              <a:buClr>
                <a:schemeClr val="accent5"/>
              </a:buClr>
              <a:buFont typeface="Wingdings" pitchFamily="2" charset="2"/>
              <a:buChar char="Ø"/>
            </a:pPr>
            <a:r>
              <a:rPr lang="en-US" sz="3200" dirty="0">
                <a:latin typeface="Avenir Book" panose="02000503020000020003" pitchFamily="2" charset="0"/>
              </a:rPr>
              <a:t>The rest of the committee, who can either push your score over to the safe zone or push it out of contention </a:t>
            </a:r>
          </a:p>
          <a:p>
            <a:pPr marL="101598" indent="0">
              <a:buNone/>
            </a:pPr>
            <a:r>
              <a:rPr lang="en-US" dirty="0">
                <a:latin typeface="Avenir Book" panose="02000503020000020003" pitchFamily="2" charset="0"/>
              </a:rPr>
              <a:t> </a:t>
            </a:r>
          </a:p>
        </p:txBody>
      </p:sp>
      <p:sp>
        <p:nvSpPr>
          <p:cNvPr id="6" name="TextBox 5">
            <a:extLst>
              <a:ext uri="{FF2B5EF4-FFF2-40B4-BE49-F238E27FC236}">
                <a16:creationId xmlns:a16="http://schemas.microsoft.com/office/drawing/2014/main" id="{97A3D4DE-439F-D249-8447-896FFFD9042C}"/>
              </a:ext>
            </a:extLst>
          </p:cNvPr>
          <p:cNvSpPr txBox="1"/>
          <p:nvPr/>
        </p:nvSpPr>
        <p:spPr>
          <a:xfrm>
            <a:off x="0" y="6327905"/>
            <a:ext cx="8627653" cy="615523"/>
          </a:xfrm>
          <a:prstGeom prst="rect">
            <a:avLst/>
          </a:prstGeom>
          <a:noFill/>
          <a:ln>
            <a:noFill/>
          </a:ln>
        </p:spPr>
        <p:txBody>
          <a:bodyPr spcFirstLastPara="1" wrap="none" lIns="91425" tIns="91425" rIns="91425" bIns="91425" rtlCol="0" anchor="b" anchorCtr="0">
            <a:spAutoFit/>
          </a:bodyPr>
          <a:lstStyle/>
          <a:p>
            <a:pPr algn="r"/>
            <a:r>
              <a:rPr lang="en-US" b="1" dirty="0"/>
              <a:t>Source: </a:t>
            </a:r>
            <a:r>
              <a:rPr lang="en-US" dirty="0">
                <a:solidFill>
                  <a:schemeClr val="bg2"/>
                </a:solidFill>
                <a:latin typeface="Avenir Book" panose="02000503020000020003" pitchFamily="2" charset="0"/>
                <a:cs typeface="Arial" panose="020B0604020202020204" pitchFamily="34" charset="0"/>
              </a:rPr>
              <a:t>Derrington, Andrew. “Blog.” </a:t>
            </a:r>
            <a:r>
              <a:rPr lang="en-US" i="1" dirty="0">
                <a:solidFill>
                  <a:schemeClr val="bg2"/>
                </a:solidFill>
                <a:latin typeface="Avenir Book" panose="02000503020000020003" pitchFamily="2" charset="0"/>
                <a:cs typeface="Arial" panose="020B0604020202020204" pitchFamily="34" charset="0"/>
              </a:rPr>
              <a:t>Parker Derrington, Ltd. </a:t>
            </a:r>
            <a:r>
              <a:rPr lang="en-US" i="1" dirty="0">
                <a:solidFill>
                  <a:schemeClr val="bg2"/>
                </a:solidFill>
                <a:latin typeface="Avenir Book" panose="02000503020000020003" pitchFamily="2" charset="0"/>
                <a:cs typeface="Arial" panose="020B0604020202020204" pitchFamily="34" charset="0"/>
                <a:hlinkClick r:id="rId3"/>
              </a:rPr>
              <a:t>https://parkerderrington.com/catalogue/</a:t>
            </a:r>
            <a:r>
              <a:rPr lang="en-US" i="1" dirty="0">
                <a:solidFill>
                  <a:schemeClr val="bg2"/>
                </a:solidFill>
                <a:latin typeface="Avenir Book" panose="02000503020000020003" pitchFamily="2" charset="0"/>
                <a:cs typeface="Arial" panose="020B0604020202020204" pitchFamily="34" charset="0"/>
              </a:rPr>
              <a:t>. </a:t>
            </a:r>
          </a:p>
          <a:p>
            <a:pPr algn="r"/>
            <a:endParaRPr lang="en-US" b="1" dirty="0"/>
          </a:p>
        </p:txBody>
      </p:sp>
    </p:spTree>
    <p:extLst>
      <p:ext uri="{BB962C8B-B14F-4D97-AF65-F5344CB8AC3E}">
        <p14:creationId xmlns:p14="http://schemas.microsoft.com/office/powerpoint/2010/main" val="192735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1677-9393-1145-B070-4D5C26C4CC00}"/>
              </a:ext>
            </a:extLst>
          </p:cNvPr>
          <p:cNvSpPr>
            <a:spLocks noGrp="1"/>
          </p:cNvSpPr>
          <p:nvPr>
            <p:ph type="title"/>
          </p:nvPr>
        </p:nvSpPr>
        <p:spPr/>
        <p:txBody>
          <a:bodyPr/>
          <a:lstStyle/>
          <a:p>
            <a:r>
              <a:rPr lang="en-US" dirty="0"/>
              <a:t>The readers of your application</a:t>
            </a:r>
          </a:p>
        </p:txBody>
      </p:sp>
      <p:sp>
        <p:nvSpPr>
          <p:cNvPr id="3" name="Text Placeholder 2">
            <a:extLst>
              <a:ext uri="{FF2B5EF4-FFF2-40B4-BE49-F238E27FC236}">
                <a16:creationId xmlns:a16="http://schemas.microsoft.com/office/drawing/2014/main" id="{DD2BC2D9-B9CB-1A41-BAF4-256A679A0E5B}"/>
              </a:ext>
            </a:extLst>
          </p:cNvPr>
          <p:cNvSpPr>
            <a:spLocks noGrp="1"/>
          </p:cNvSpPr>
          <p:nvPr>
            <p:ph type="body" idx="1"/>
          </p:nvPr>
        </p:nvSpPr>
        <p:spPr>
          <a:xfrm>
            <a:off x="799696" y="1278314"/>
            <a:ext cx="10334995" cy="4664000"/>
          </a:xfrm>
        </p:spPr>
        <p:txBody>
          <a:bodyPr/>
          <a:lstStyle/>
          <a:p>
            <a:pPr>
              <a:buClr>
                <a:schemeClr val="accent5"/>
              </a:buClr>
              <a:buFont typeface="Wingdings" pitchFamily="2" charset="2"/>
              <a:buChar char="Ø"/>
            </a:pPr>
            <a:r>
              <a:rPr lang="en-US" sz="3200" dirty="0">
                <a:latin typeface="Avenir Book" panose="02000503020000020003" pitchFamily="2" charset="0"/>
              </a:rPr>
              <a:t>Will have varying degrees of knowledge about your specific topic </a:t>
            </a:r>
          </a:p>
          <a:p>
            <a:pPr>
              <a:buClr>
                <a:schemeClr val="accent5"/>
              </a:buClr>
              <a:buFont typeface="Wingdings" pitchFamily="2" charset="2"/>
              <a:buChar char="Ø"/>
            </a:pPr>
            <a:r>
              <a:rPr lang="en-US" sz="3200" dirty="0">
                <a:latin typeface="Avenir Book" panose="02000503020000020003" pitchFamily="2" charset="0"/>
              </a:rPr>
              <a:t>The person who reads your project most closely will likely still be reading quickly! This person will likely be presenting your topic to an audience who has less specific background knowledge and who has not read your entire application </a:t>
            </a:r>
          </a:p>
          <a:p>
            <a:pPr>
              <a:buClr>
                <a:schemeClr val="accent5"/>
              </a:buClr>
              <a:buFont typeface="Wingdings" pitchFamily="2" charset="2"/>
              <a:buChar char="Ø"/>
            </a:pPr>
            <a:r>
              <a:rPr lang="en-US" sz="3200" dirty="0">
                <a:latin typeface="Avenir Book" panose="02000503020000020003" pitchFamily="2" charset="0"/>
              </a:rPr>
              <a:t>Many of the people who are deciding whether you receive funding may not be reading your entire application</a:t>
            </a:r>
          </a:p>
          <a:p>
            <a:pPr>
              <a:buClr>
                <a:schemeClr val="accent5"/>
              </a:buClr>
              <a:buFont typeface="Wingdings" pitchFamily="2" charset="2"/>
              <a:buChar char="Ø"/>
            </a:pPr>
            <a:endParaRPr lang="en-US" sz="3200" dirty="0">
              <a:latin typeface="Avenir Book" panose="02000503020000020003" pitchFamily="2" charset="0"/>
            </a:endParaRPr>
          </a:p>
        </p:txBody>
      </p:sp>
      <p:sp>
        <p:nvSpPr>
          <p:cNvPr id="5" name="TextBox 4">
            <a:extLst>
              <a:ext uri="{FF2B5EF4-FFF2-40B4-BE49-F238E27FC236}">
                <a16:creationId xmlns:a16="http://schemas.microsoft.com/office/drawing/2014/main" id="{5952F614-7C11-A39C-017A-6A3A2040E8DA}"/>
              </a:ext>
            </a:extLst>
          </p:cNvPr>
          <p:cNvSpPr txBox="1"/>
          <p:nvPr/>
        </p:nvSpPr>
        <p:spPr>
          <a:xfrm>
            <a:off x="0" y="6396145"/>
            <a:ext cx="8627653" cy="615523"/>
          </a:xfrm>
          <a:prstGeom prst="rect">
            <a:avLst/>
          </a:prstGeom>
          <a:noFill/>
          <a:ln>
            <a:noFill/>
          </a:ln>
        </p:spPr>
        <p:txBody>
          <a:bodyPr spcFirstLastPara="1" wrap="none" lIns="91425" tIns="91425" rIns="91425" bIns="91425" rtlCol="0" anchor="b" anchorCtr="0">
            <a:spAutoFit/>
          </a:bodyPr>
          <a:lstStyle/>
          <a:p>
            <a:pPr algn="r"/>
            <a:r>
              <a:rPr lang="en-US" b="1" dirty="0"/>
              <a:t>Source: </a:t>
            </a:r>
            <a:r>
              <a:rPr lang="en-US" dirty="0">
                <a:solidFill>
                  <a:schemeClr val="bg2"/>
                </a:solidFill>
                <a:latin typeface="Avenir Book" panose="02000503020000020003" pitchFamily="2" charset="0"/>
                <a:cs typeface="Arial" panose="020B0604020202020204" pitchFamily="34" charset="0"/>
              </a:rPr>
              <a:t>Derrington, Andrew. “Blog.” </a:t>
            </a:r>
            <a:r>
              <a:rPr lang="en-US" i="1" dirty="0">
                <a:solidFill>
                  <a:schemeClr val="bg2"/>
                </a:solidFill>
                <a:latin typeface="Avenir Book" panose="02000503020000020003" pitchFamily="2" charset="0"/>
                <a:cs typeface="Arial" panose="020B0604020202020204" pitchFamily="34" charset="0"/>
              </a:rPr>
              <a:t>Parker Derrington, Ltd. </a:t>
            </a:r>
            <a:r>
              <a:rPr lang="en-US" i="1" dirty="0">
                <a:solidFill>
                  <a:schemeClr val="bg2"/>
                </a:solidFill>
                <a:latin typeface="Avenir Book" panose="02000503020000020003" pitchFamily="2" charset="0"/>
                <a:cs typeface="Arial" panose="020B0604020202020204" pitchFamily="34" charset="0"/>
                <a:hlinkClick r:id="rId3"/>
              </a:rPr>
              <a:t>https://parkerderrington.com/catalogue/</a:t>
            </a:r>
            <a:r>
              <a:rPr lang="en-US" i="1" dirty="0">
                <a:solidFill>
                  <a:schemeClr val="bg2"/>
                </a:solidFill>
                <a:latin typeface="Avenir Book" panose="02000503020000020003" pitchFamily="2" charset="0"/>
                <a:cs typeface="Arial" panose="020B0604020202020204" pitchFamily="34" charset="0"/>
              </a:rPr>
              <a:t>. </a:t>
            </a:r>
          </a:p>
          <a:p>
            <a:pPr algn="r"/>
            <a:endParaRPr lang="en-US" b="1" dirty="0"/>
          </a:p>
        </p:txBody>
      </p:sp>
    </p:spTree>
    <p:extLst>
      <p:ext uri="{BB962C8B-B14F-4D97-AF65-F5344CB8AC3E}">
        <p14:creationId xmlns:p14="http://schemas.microsoft.com/office/powerpoint/2010/main" val="2474843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DAE5-4A98-7740-BECA-55B4D4C0DC40}"/>
              </a:ext>
            </a:extLst>
          </p:cNvPr>
          <p:cNvSpPr>
            <a:spLocks noGrp="1"/>
          </p:cNvSpPr>
          <p:nvPr>
            <p:ph type="title"/>
          </p:nvPr>
        </p:nvSpPr>
        <p:spPr/>
        <p:txBody>
          <a:bodyPr/>
          <a:lstStyle/>
          <a:p>
            <a:r>
              <a:rPr lang="en-US" dirty="0"/>
              <a:t>Take-away:</a:t>
            </a:r>
          </a:p>
        </p:txBody>
      </p:sp>
      <p:sp>
        <p:nvSpPr>
          <p:cNvPr id="3" name="Text Placeholder 2">
            <a:extLst>
              <a:ext uri="{FF2B5EF4-FFF2-40B4-BE49-F238E27FC236}">
                <a16:creationId xmlns:a16="http://schemas.microsoft.com/office/drawing/2014/main" id="{DA166DC0-18EE-904C-A6FB-6613903153B4}"/>
              </a:ext>
            </a:extLst>
          </p:cNvPr>
          <p:cNvSpPr>
            <a:spLocks noGrp="1"/>
          </p:cNvSpPr>
          <p:nvPr>
            <p:ph type="body" idx="1"/>
          </p:nvPr>
        </p:nvSpPr>
        <p:spPr/>
        <p:txBody>
          <a:bodyPr/>
          <a:lstStyle/>
          <a:p>
            <a:pPr>
              <a:buClr>
                <a:schemeClr val="accent5"/>
              </a:buClr>
              <a:buFont typeface="Wingdings" pitchFamily="2" charset="2"/>
              <a:buChar char="Ø"/>
            </a:pPr>
            <a:r>
              <a:rPr lang="en-US" sz="3200" dirty="0">
                <a:latin typeface="Avenir Book" panose="02000503020000020003" pitchFamily="2" charset="0"/>
              </a:rPr>
              <a:t>The way we approach writing research proposals should be different than other genres of academic writing in-part because the way they are read and evaluated is different </a:t>
            </a:r>
          </a:p>
          <a:p>
            <a:pPr>
              <a:buClr>
                <a:schemeClr val="accent5"/>
              </a:buClr>
              <a:buFont typeface="Wingdings" pitchFamily="2" charset="2"/>
              <a:buChar char="Ø"/>
            </a:pPr>
            <a:r>
              <a:rPr lang="en-US" sz="3200" dirty="0">
                <a:latin typeface="Avenir Book" panose="02000503020000020003" pitchFamily="2" charset="0"/>
              </a:rPr>
              <a:t>The best proposals should make their readers’ lives easier!</a:t>
            </a:r>
          </a:p>
        </p:txBody>
      </p:sp>
    </p:spTree>
    <p:extLst>
      <p:ext uri="{BB962C8B-B14F-4D97-AF65-F5344CB8AC3E}">
        <p14:creationId xmlns:p14="http://schemas.microsoft.com/office/powerpoint/2010/main" val="197398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B219-D880-494B-A388-4F38F4971430}"/>
              </a:ext>
            </a:extLst>
          </p:cNvPr>
          <p:cNvSpPr>
            <a:spLocks noGrp="1"/>
          </p:cNvSpPr>
          <p:nvPr>
            <p:ph type="title"/>
          </p:nvPr>
        </p:nvSpPr>
        <p:spPr>
          <a:xfrm>
            <a:off x="555000" y="222333"/>
            <a:ext cx="11082000" cy="847200"/>
          </a:xfrm>
        </p:spPr>
        <p:txBody>
          <a:bodyPr wrap="square" anchor="t">
            <a:normAutofit fontScale="90000"/>
          </a:bodyPr>
          <a:lstStyle/>
          <a:p>
            <a:r>
              <a:rPr lang="en-US" sz="4400" dirty="0">
                <a:latin typeface="Franklin Gothic Demi" panose="020B0603020102020204" pitchFamily="34" charset="0"/>
              </a:rPr>
              <a:t>Sources</a:t>
            </a:r>
          </a:p>
        </p:txBody>
      </p:sp>
      <p:sp>
        <p:nvSpPr>
          <p:cNvPr id="7" name="Text Placeholder 2">
            <a:extLst>
              <a:ext uri="{FF2B5EF4-FFF2-40B4-BE49-F238E27FC236}">
                <a16:creationId xmlns:a16="http://schemas.microsoft.com/office/drawing/2014/main" id="{DCB9F55D-444B-4F9B-8563-B8F526DD98E6}"/>
              </a:ext>
            </a:extLst>
          </p:cNvPr>
          <p:cNvSpPr>
            <a:spLocks noGrp="1"/>
          </p:cNvSpPr>
          <p:nvPr>
            <p:ph type="body" idx="1"/>
          </p:nvPr>
        </p:nvSpPr>
        <p:spPr>
          <a:xfrm>
            <a:off x="872267" y="1467000"/>
            <a:ext cx="10770000" cy="4664000"/>
          </a:xfrm>
        </p:spPr>
        <p:txBody>
          <a:bodyPr/>
          <a:lstStyle/>
          <a:p>
            <a:pPr>
              <a:buClr>
                <a:schemeClr val="accent5"/>
              </a:buClr>
              <a:buFont typeface="Wingdings" pitchFamily="2" charset="2"/>
              <a:buChar char="q"/>
            </a:pPr>
            <a:r>
              <a:rPr lang="en-US" dirty="0">
                <a:solidFill>
                  <a:schemeClr val="bg2"/>
                </a:solidFill>
                <a:latin typeface="Avenir Book" panose="02000503020000020003" pitchFamily="2" charset="0"/>
                <a:cs typeface="Arial" panose="020B0604020202020204" pitchFamily="34" charset="0"/>
              </a:rPr>
              <a:t>Matthews, Mark. (2014, September). ”Tips for a winning research proposal.” </a:t>
            </a:r>
            <a:r>
              <a:rPr lang="en-US" i="1" dirty="0">
                <a:solidFill>
                  <a:schemeClr val="bg2"/>
                </a:solidFill>
                <a:latin typeface="Avenir Book" panose="02000503020000020003" pitchFamily="2" charset="0"/>
                <a:cs typeface="Arial" panose="020B0604020202020204" pitchFamily="34" charset="0"/>
              </a:rPr>
              <a:t>Prism. </a:t>
            </a:r>
          </a:p>
          <a:p>
            <a:pPr>
              <a:buClr>
                <a:schemeClr val="accent5"/>
              </a:buClr>
              <a:buFont typeface="Wingdings" pitchFamily="2" charset="2"/>
              <a:buChar char="q"/>
            </a:pPr>
            <a:r>
              <a:rPr lang="en-US" dirty="0" err="1">
                <a:solidFill>
                  <a:schemeClr val="bg2"/>
                </a:solidFill>
                <a:latin typeface="Avenir Book" panose="02000503020000020003" pitchFamily="2" charset="0"/>
                <a:cs typeface="Arial" panose="020B0604020202020204" pitchFamily="34" charset="0"/>
              </a:rPr>
              <a:t>Pelland</a:t>
            </a:r>
            <a:r>
              <a:rPr lang="en-US" dirty="0">
                <a:solidFill>
                  <a:schemeClr val="bg2"/>
                </a:solidFill>
                <a:latin typeface="Avenir Book" panose="02000503020000020003" pitchFamily="2" charset="0"/>
                <a:cs typeface="Arial" panose="020B0604020202020204" pitchFamily="34" charset="0"/>
              </a:rPr>
              <a:t>, Katie. “Writing Research Proposals Workshop.” Office of Graduate and Postdoctoral Affairs, University of Virginia.</a:t>
            </a:r>
          </a:p>
          <a:p>
            <a:pPr>
              <a:buClr>
                <a:schemeClr val="accent5"/>
              </a:buClr>
              <a:buFont typeface="Wingdings" pitchFamily="2" charset="2"/>
              <a:buChar char="q"/>
            </a:pPr>
            <a:r>
              <a:rPr lang="en-US" dirty="0">
                <a:solidFill>
                  <a:schemeClr val="bg2"/>
                </a:solidFill>
                <a:latin typeface="Avenir Book" panose="02000503020000020003" pitchFamily="2" charset="0"/>
                <a:cs typeface="Arial" panose="020B0604020202020204" pitchFamily="34" charset="0"/>
              </a:rPr>
              <a:t>Derrington, Andrew. “Blog.” </a:t>
            </a:r>
            <a:r>
              <a:rPr lang="en-US" i="1" dirty="0">
                <a:solidFill>
                  <a:schemeClr val="bg2"/>
                </a:solidFill>
                <a:latin typeface="Avenir Book" panose="02000503020000020003" pitchFamily="2" charset="0"/>
                <a:cs typeface="Arial" panose="020B0604020202020204" pitchFamily="34" charset="0"/>
              </a:rPr>
              <a:t>Parker Derrington, Ltd. </a:t>
            </a:r>
            <a:r>
              <a:rPr lang="en-US" i="1" dirty="0">
                <a:solidFill>
                  <a:schemeClr val="bg2"/>
                </a:solidFill>
                <a:latin typeface="Avenir Book" panose="02000503020000020003" pitchFamily="2" charset="0"/>
                <a:cs typeface="Arial" panose="020B0604020202020204" pitchFamily="34" charset="0"/>
                <a:hlinkClick r:id="rId3"/>
              </a:rPr>
              <a:t>https://parkerderrington.com/catalogue/</a:t>
            </a:r>
            <a:r>
              <a:rPr lang="en-US" i="1" dirty="0">
                <a:solidFill>
                  <a:schemeClr val="bg2"/>
                </a:solidFill>
                <a:latin typeface="Avenir Book" panose="02000503020000020003" pitchFamily="2" charset="0"/>
                <a:cs typeface="Arial" panose="020B0604020202020204" pitchFamily="34" charset="0"/>
              </a:rPr>
              <a:t>. </a:t>
            </a:r>
          </a:p>
          <a:p>
            <a:pPr>
              <a:buClr>
                <a:schemeClr val="accent5"/>
              </a:buClr>
              <a:buFont typeface="Wingdings" pitchFamily="2" charset="2"/>
              <a:buChar char="q"/>
            </a:pPr>
            <a:r>
              <a:rPr lang="en-US" dirty="0">
                <a:solidFill>
                  <a:schemeClr val="bg2"/>
                </a:solidFill>
                <a:latin typeface="Avenir Book" panose="02000503020000020003" pitchFamily="2" charset="0"/>
                <a:cs typeface="Arial" panose="020B0604020202020204" pitchFamily="34" charset="0"/>
              </a:rPr>
              <a:t>Aldridge, Jacqueline and Andrew Derrington. 2012. </a:t>
            </a:r>
            <a:r>
              <a:rPr lang="en-US" i="1" dirty="0">
                <a:solidFill>
                  <a:schemeClr val="bg2"/>
                </a:solidFill>
                <a:latin typeface="Avenir Book" panose="02000503020000020003" pitchFamily="2" charset="0"/>
                <a:cs typeface="Arial" panose="020B0604020202020204" pitchFamily="34" charset="0"/>
              </a:rPr>
              <a:t>The Research Funding Toolkit. </a:t>
            </a:r>
            <a:r>
              <a:rPr lang="en-US" dirty="0">
                <a:solidFill>
                  <a:schemeClr val="bg2"/>
                </a:solidFill>
                <a:latin typeface="Avenir Book" panose="02000503020000020003" pitchFamily="2" charset="0"/>
                <a:cs typeface="Arial" panose="020B0604020202020204" pitchFamily="34" charset="0"/>
              </a:rPr>
              <a:t>Sage Publications. </a:t>
            </a:r>
          </a:p>
          <a:p>
            <a:pPr>
              <a:buClr>
                <a:schemeClr val="accent5"/>
              </a:buClr>
              <a:buFont typeface="Wingdings" pitchFamily="2" charset="2"/>
              <a:buChar char="q"/>
            </a:pPr>
            <a:r>
              <a:rPr lang="en-US" dirty="0">
                <a:solidFill>
                  <a:schemeClr val="bg2"/>
                </a:solidFill>
                <a:latin typeface="Avenir Book" panose="02000503020000020003" pitchFamily="2" charset="0"/>
                <a:cs typeface="Arial" panose="020B0604020202020204" pitchFamily="34" charset="0"/>
              </a:rPr>
              <a:t>Kelsky, Karen. 2015. </a:t>
            </a:r>
            <a:r>
              <a:rPr lang="en-US" i="1" dirty="0">
                <a:solidFill>
                  <a:schemeClr val="bg2"/>
                </a:solidFill>
                <a:latin typeface="Avenir Book" panose="02000503020000020003" pitchFamily="2" charset="0"/>
                <a:cs typeface="Arial" panose="020B0604020202020204" pitchFamily="34" charset="0"/>
              </a:rPr>
              <a:t>The Professor is In. </a:t>
            </a:r>
            <a:r>
              <a:rPr lang="en-US" dirty="0">
                <a:solidFill>
                  <a:schemeClr val="bg2"/>
                </a:solidFill>
                <a:latin typeface="Avenir Book" panose="02000503020000020003" pitchFamily="2" charset="0"/>
                <a:cs typeface="Arial" panose="020B0604020202020204" pitchFamily="34" charset="0"/>
              </a:rPr>
              <a:t>Three Rivers Press. </a:t>
            </a:r>
          </a:p>
          <a:p>
            <a:pPr>
              <a:buClr>
                <a:schemeClr val="accent5"/>
              </a:buClr>
              <a:buFont typeface="Wingdings" pitchFamily="2" charset="2"/>
              <a:buChar char="q"/>
            </a:pPr>
            <a:endParaRPr lang="en-US" dirty="0">
              <a:solidFill>
                <a:schemeClr val="bg2"/>
              </a:solidFill>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155920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E3863-1442-35C7-FB13-7FCC00C3AD1E}"/>
              </a:ext>
            </a:extLst>
          </p:cNvPr>
          <p:cNvSpPr>
            <a:spLocks noGrp="1"/>
          </p:cNvSpPr>
          <p:nvPr>
            <p:ph type="ctrTitle"/>
          </p:nvPr>
        </p:nvSpPr>
        <p:spPr>
          <a:xfrm>
            <a:off x="3162300" y="840300"/>
            <a:ext cx="8442000" cy="2056000"/>
          </a:xfrm>
        </p:spPr>
        <p:txBody>
          <a:bodyPr wrap="square" anchor="t">
            <a:normAutofit fontScale="90000"/>
          </a:bodyPr>
          <a:lstStyle/>
          <a:p>
            <a:pPr>
              <a:lnSpc>
                <a:spcPct val="90000"/>
              </a:lnSpc>
            </a:pPr>
            <a:r>
              <a:rPr lang="en-US" sz="4500" dirty="0"/>
              <a:t>1. Introductions</a:t>
            </a:r>
            <a:br>
              <a:rPr lang="en-US" sz="4500" dirty="0"/>
            </a:br>
            <a:r>
              <a:rPr lang="en-US" sz="4500" dirty="0"/>
              <a:t>2. Assert-Justify Style</a:t>
            </a:r>
            <a:br>
              <a:rPr lang="en-US" sz="4500" dirty="0"/>
            </a:br>
            <a:r>
              <a:rPr lang="en-US" sz="4500" dirty="0"/>
              <a:t>3. What to do and what to avoid</a:t>
            </a:r>
          </a:p>
        </p:txBody>
      </p:sp>
    </p:spTree>
    <p:extLst>
      <p:ext uri="{BB962C8B-B14F-4D97-AF65-F5344CB8AC3E}">
        <p14:creationId xmlns:p14="http://schemas.microsoft.com/office/powerpoint/2010/main" val="341654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DAE5-4A98-7740-BECA-55B4D4C0DC40}"/>
              </a:ext>
            </a:extLst>
          </p:cNvPr>
          <p:cNvSpPr>
            <a:spLocks noGrp="1"/>
          </p:cNvSpPr>
          <p:nvPr>
            <p:ph type="title"/>
          </p:nvPr>
        </p:nvSpPr>
        <p:spPr/>
        <p:txBody>
          <a:bodyPr/>
          <a:lstStyle/>
          <a:p>
            <a:r>
              <a:rPr lang="en-US" dirty="0"/>
              <a:t>Introductions are important in proposal writing</a:t>
            </a:r>
          </a:p>
        </p:txBody>
      </p:sp>
      <p:sp>
        <p:nvSpPr>
          <p:cNvPr id="3" name="Text Placeholder 2">
            <a:extLst>
              <a:ext uri="{FF2B5EF4-FFF2-40B4-BE49-F238E27FC236}">
                <a16:creationId xmlns:a16="http://schemas.microsoft.com/office/drawing/2014/main" id="{DA166DC0-18EE-904C-A6FB-6613903153B4}"/>
              </a:ext>
            </a:extLst>
          </p:cNvPr>
          <p:cNvSpPr>
            <a:spLocks noGrp="1"/>
          </p:cNvSpPr>
          <p:nvPr>
            <p:ph type="body" idx="1"/>
          </p:nvPr>
        </p:nvSpPr>
        <p:spPr/>
        <p:txBody>
          <a:bodyPr/>
          <a:lstStyle/>
          <a:p>
            <a:pPr>
              <a:buClr>
                <a:schemeClr val="accent5"/>
              </a:buClr>
              <a:buFont typeface="Wingdings" pitchFamily="2" charset="2"/>
              <a:buChar char="Ø"/>
            </a:pPr>
            <a:r>
              <a:rPr lang="en-US" sz="3200" dirty="0">
                <a:latin typeface="Avenir Book" panose="02000503020000020003" pitchFamily="2" charset="0"/>
              </a:rPr>
              <a:t>They might be the only part some evaluators read</a:t>
            </a:r>
          </a:p>
          <a:p>
            <a:pPr>
              <a:buClr>
                <a:schemeClr val="accent5"/>
              </a:buClr>
              <a:buFont typeface="Wingdings" pitchFamily="2" charset="2"/>
              <a:buChar char="Ø"/>
            </a:pPr>
            <a:r>
              <a:rPr lang="en-US" sz="3200" dirty="0">
                <a:latin typeface="Avenir Book" panose="02000503020000020003" pitchFamily="2" charset="0"/>
              </a:rPr>
              <a:t>They set the framework for the remainder of the proposal</a:t>
            </a:r>
          </a:p>
          <a:p>
            <a:pPr lvl="1">
              <a:buClr>
                <a:schemeClr val="accent5"/>
              </a:buClr>
              <a:buFont typeface="Wingdings" pitchFamily="2" charset="2"/>
              <a:buChar char="Ø"/>
            </a:pPr>
            <a:r>
              <a:rPr lang="en-US" sz="3000" dirty="0">
                <a:latin typeface="Avenir Book" panose="02000503020000020003" pitchFamily="2" charset="0"/>
              </a:rPr>
              <a:t>Every part of your proposal will be previewed in the introduction (objectives, methods, hypotheses, etc.). </a:t>
            </a:r>
          </a:p>
          <a:p>
            <a:pPr lvl="1">
              <a:buClr>
                <a:schemeClr val="accent5"/>
              </a:buClr>
              <a:buFont typeface="Wingdings" pitchFamily="2" charset="2"/>
              <a:buChar char="Ø"/>
            </a:pPr>
            <a:r>
              <a:rPr lang="en-US" sz="3000" dirty="0">
                <a:latin typeface="Avenir Book" panose="02000503020000020003" pitchFamily="2" charset="0"/>
              </a:rPr>
              <a:t>Introductions establish the case for funding</a:t>
            </a:r>
          </a:p>
          <a:p>
            <a:pPr>
              <a:buClr>
                <a:schemeClr val="accent5"/>
              </a:buClr>
              <a:buFont typeface="Wingdings" pitchFamily="2" charset="2"/>
              <a:buChar char="Ø"/>
            </a:pPr>
            <a:endParaRPr lang="en-US" sz="3200" dirty="0">
              <a:latin typeface="Avenir Book" panose="02000503020000020003" pitchFamily="2" charset="0"/>
            </a:endParaRPr>
          </a:p>
        </p:txBody>
      </p:sp>
    </p:spTree>
    <p:extLst>
      <p:ext uri="{BB962C8B-B14F-4D97-AF65-F5344CB8AC3E}">
        <p14:creationId xmlns:p14="http://schemas.microsoft.com/office/powerpoint/2010/main" val="49190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4905-FD47-214C-B2D0-6C968828FDFE}"/>
              </a:ext>
            </a:extLst>
          </p:cNvPr>
          <p:cNvSpPr>
            <a:spLocks noGrp="1"/>
          </p:cNvSpPr>
          <p:nvPr>
            <p:ph type="title"/>
          </p:nvPr>
        </p:nvSpPr>
        <p:spPr/>
        <p:txBody>
          <a:bodyPr/>
          <a:lstStyle/>
          <a:p>
            <a:pPr>
              <a:buClr>
                <a:schemeClr val="accent5"/>
              </a:buClr>
              <a:buFont typeface="Wingdings" pitchFamily="2" charset="2"/>
              <a:buChar char="Ø"/>
            </a:pPr>
            <a:r>
              <a:rPr lang="en-US" dirty="0"/>
              <a:t>Two templates for introductory paragraphs </a:t>
            </a:r>
          </a:p>
        </p:txBody>
      </p:sp>
      <p:sp>
        <p:nvSpPr>
          <p:cNvPr id="3" name="Text Placeholder 2">
            <a:extLst>
              <a:ext uri="{FF2B5EF4-FFF2-40B4-BE49-F238E27FC236}">
                <a16:creationId xmlns:a16="http://schemas.microsoft.com/office/drawing/2014/main" id="{409D452B-953C-0041-A511-8AB173218A75}"/>
              </a:ext>
            </a:extLst>
          </p:cNvPr>
          <p:cNvSpPr>
            <a:spLocks noGrp="1"/>
          </p:cNvSpPr>
          <p:nvPr>
            <p:ph type="body" idx="1"/>
          </p:nvPr>
        </p:nvSpPr>
        <p:spPr>
          <a:xfrm>
            <a:off x="555000" y="1249286"/>
            <a:ext cx="10334995" cy="4664000"/>
          </a:xfrm>
        </p:spPr>
        <p:txBody>
          <a:bodyPr/>
          <a:lstStyle/>
          <a:p>
            <a:pPr>
              <a:buClr>
                <a:schemeClr val="accent5"/>
              </a:buClr>
              <a:buFont typeface="Wingdings" pitchFamily="2" charset="2"/>
              <a:buChar char="Ø"/>
            </a:pPr>
            <a:r>
              <a:rPr lang="en-US" sz="3200" dirty="0">
                <a:latin typeface="Avenir Book" panose="02000503020000020003" pitchFamily="2" charset="0"/>
              </a:rPr>
              <a:t>Can be used as formulas for writing short summary documents as well (e.g. NSF project summary, dissertation abstracts) </a:t>
            </a:r>
          </a:p>
          <a:p>
            <a:pPr>
              <a:buClr>
                <a:schemeClr val="accent5"/>
              </a:buClr>
              <a:buFont typeface="Wingdings" pitchFamily="2" charset="2"/>
              <a:buChar char="Ø"/>
            </a:pPr>
            <a:r>
              <a:rPr lang="en-US" sz="3200" dirty="0">
                <a:latin typeface="Avenir Book" panose="02000503020000020003" pitchFamily="2" charset="0"/>
              </a:rPr>
              <a:t>Usefulness will vary on context! Your discipline may have specific conventions. (This is why it’s important to find examples!) </a:t>
            </a:r>
          </a:p>
          <a:p>
            <a:pPr>
              <a:buClr>
                <a:schemeClr val="accent5"/>
              </a:buClr>
              <a:buFont typeface="Wingdings" pitchFamily="2" charset="2"/>
              <a:buChar char="Ø"/>
            </a:pPr>
            <a:endParaRPr lang="en-US" sz="3200" dirty="0">
              <a:latin typeface="Avenir Book" panose="02000503020000020003" pitchFamily="2" charset="0"/>
            </a:endParaRPr>
          </a:p>
        </p:txBody>
      </p:sp>
    </p:spTree>
    <p:extLst>
      <p:ext uri="{BB962C8B-B14F-4D97-AF65-F5344CB8AC3E}">
        <p14:creationId xmlns:p14="http://schemas.microsoft.com/office/powerpoint/2010/main" val="129887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25BB-717F-3F42-AC2A-704A6F8DB0CA}"/>
              </a:ext>
            </a:extLst>
          </p:cNvPr>
          <p:cNvSpPr>
            <a:spLocks noGrp="1"/>
          </p:cNvSpPr>
          <p:nvPr>
            <p:ph type="title"/>
          </p:nvPr>
        </p:nvSpPr>
        <p:spPr/>
        <p:txBody>
          <a:bodyPr/>
          <a:lstStyle/>
          <a:p>
            <a:r>
              <a:rPr lang="en-US" dirty="0"/>
              <a:t>The Professor Is In’s Grant Template</a:t>
            </a:r>
          </a:p>
        </p:txBody>
      </p:sp>
      <p:sp>
        <p:nvSpPr>
          <p:cNvPr id="3" name="Text Placeholder 2">
            <a:extLst>
              <a:ext uri="{FF2B5EF4-FFF2-40B4-BE49-F238E27FC236}">
                <a16:creationId xmlns:a16="http://schemas.microsoft.com/office/drawing/2014/main" id="{35855E6E-9DE8-DD43-8978-CD3768833D62}"/>
              </a:ext>
            </a:extLst>
          </p:cNvPr>
          <p:cNvSpPr>
            <a:spLocks noGrp="1"/>
          </p:cNvSpPr>
          <p:nvPr>
            <p:ph type="body" idx="1"/>
          </p:nvPr>
        </p:nvSpPr>
        <p:spPr>
          <a:xfrm>
            <a:off x="928501" y="1074059"/>
            <a:ext cx="10334995" cy="5445496"/>
          </a:xfrm>
        </p:spPr>
        <p:txBody>
          <a:bodyPr/>
          <a:lstStyle/>
          <a:p>
            <a:pPr marL="101598" indent="0" algn="ctr">
              <a:buNone/>
            </a:pPr>
            <a:r>
              <a:rPr lang="en-US" dirty="0">
                <a:latin typeface="Avenir Book" panose="02000503020000020003" pitchFamily="2" charset="0"/>
              </a:rPr>
              <a:t>LARGE TOPIC OF WIDE INTEREST </a:t>
            </a:r>
          </a:p>
          <a:p>
            <a:pPr marL="101598" indent="0" algn="ctr">
              <a:buNone/>
            </a:pPr>
            <a:r>
              <a:rPr lang="en-US" dirty="0">
                <a:latin typeface="Avenir Book" panose="02000503020000020003" pitchFamily="2" charset="0"/>
              </a:rPr>
              <a:t>Brief reference to literature: what’s been done</a:t>
            </a:r>
          </a:p>
          <a:p>
            <a:pPr marL="101598" indent="0" algn="ctr">
              <a:buNone/>
            </a:pPr>
            <a:r>
              <a:rPr lang="en-US" dirty="0">
                <a:latin typeface="Avenir Book" panose="02000503020000020003" pitchFamily="2" charset="0"/>
              </a:rPr>
              <a:t> </a:t>
            </a:r>
          </a:p>
          <a:p>
            <a:pPr marL="101598" indent="0" algn="ctr">
              <a:buNone/>
            </a:pPr>
            <a:endParaRPr lang="en-US" dirty="0">
              <a:latin typeface="Avenir Book" panose="02000503020000020003" pitchFamily="2" charset="0"/>
            </a:endParaRPr>
          </a:p>
          <a:p>
            <a:pPr marL="101598" indent="0" algn="ctr">
              <a:buNone/>
            </a:pPr>
            <a:endParaRPr lang="en-US" dirty="0">
              <a:latin typeface="Avenir Book" panose="02000503020000020003" pitchFamily="2" charset="0"/>
            </a:endParaRPr>
          </a:p>
          <a:p>
            <a:pPr marL="101598" indent="0" algn="ctr">
              <a:buNone/>
            </a:pPr>
            <a:r>
              <a:rPr lang="en-US" dirty="0">
                <a:latin typeface="Avenir Book" panose="02000503020000020003" pitchFamily="2" charset="0"/>
              </a:rPr>
              <a:t>Kicker sentence: “HOWEVER, scholars in these fields have not adequately addressed XXX…” </a:t>
            </a:r>
          </a:p>
          <a:p>
            <a:pPr marL="101598" indent="0" algn="ctr">
              <a:buNone/>
            </a:pPr>
            <a:endParaRPr lang="en-US" dirty="0">
              <a:latin typeface="Avenir Book" panose="02000503020000020003" pitchFamily="2" charset="0"/>
            </a:endParaRPr>
          </a:p>
          <a:p>
            <a:pPr marL="101598" indent="0" algn="ctr">
              <a:buNone/>
            </a:pPr>
            <a:r>
              <a:rPr lang="en-US" dirty="0">
                <a:latin typeface="Avenir Book" panose="02000503020000020003" pitchFamily="2" charset="0"/>
              </a:rPr>
              <a:t>GAP IN KNOWLEDGE </a:t>
            </a:r>
          </a:p>
          <a:p>
            <a:pPr marL="558798" indent="-457200" algn="ctr">
              <a:buAutoNum type="arabicPeriod"/>
            </a:pPr>
            <a:r>
              <a:rPr lang="en-US" dirty="0">
                <a:latin typeface="Avenir Book" panose="02000503020000020003" pitchFamily="2" charset="0"/>
              </a:rPr>
              <a:t>Urgency: This gap is bad!!! </a:t>
            </a:r>
          </a:p>
          <a:p>
            <a:pPr marL="558798" indent="-457200" algn="ctr">
              <a:buAutoNum type="arabicPeriod"/>
            </a:pPr>
            <a:r>
              <a:rPr lang="en-US" dirty="0">
                <a:latin typeface="Avenir Book" panose="02000503020000020003" pitchFamily="2" charset="0"/>
              </a:rPr>
              <a:t>HERO Narrative: I will fill this gap!!! </a:t>
            </a:r>
          </a:p>
          <a:p>
            <a:pPr marL="101598" indent="0" algn="ctr">
              <a:buNone/>
            </a:pPr>
            <a:endParaRPr lang="en-US" dirty="0">
              <a:latin typeface="Avenir Book" panose="02000503020000020003" pitchFamily="2" charset="0"/>
            </a:endParaRPr>
          </a:p>
          <a:p>
            <a:pPr marL="101598" indent="0" algn="ctr">
              <a:buNone/>
            </a:pPr>
            <a:r>
              <a:rPr lang="en-US" dirty="0">
                <a:latin typeface="Avenir Book" panose="02000503020000020003" pitchFamily="2" charset="0"/>
              </a:rPr>
              <a:t>Research question</a:t>
            </a:r>
          </a:p>
          <a:p>
            <a:pPr marL="101598" indent="0" algn="ctr">
              <a:buNone/>
            </a:pPr>
            <a:r>
              <a:rPr lang="en-US" dirty="0">
                <a:latin typeface="Avenir Book" panose="02000503020000020003" pitchFamily="2" charset="0"/>
              </a:rPr>
              <a:t>”I am applying to XXX to support my research on XX”</a:t>
            </a:r>
          </a:p>
          <a:p>
            <a:pPr marL="101598" indent="0" algn="ctr">
              <a:buNone/>
            </a:pPr>
            <a:endParaRPr lang="en-US" dirty="0">
              <a:latin typeface="Avenir Book" panose="02000503020000020003" pitchFamily="2" charset="0"/>
            </a:endParaRPr>
          </a:p>
        </p:txBody>
      </p:sp>
      <p:sp>
        <p:nvSpPr>
          <p:cNvPr id="4" name="Down Arrow 3">
            <a:extLst>
              <a:ext uri="{FF2B5EF4-FFF2-40B4-BE49-F238E27FC236}">
                <a16:creationId xmlns:a16="http://schemas.microsoft.com/office/drawing/2014/main" id="{C11F1400-EFC3-F848-96A8-49E9C8E9084B}"/>
              </a:ext>
            </a:extLst>
          </p:cNvPr>
          <p:cNvSpPr/>
          <p:nvPr/>
        </p:nvSpPr>
        <p:spPr>
          <a:xfrm>
            <a:off x="5747655" y="1982886"/>
            <a:ext cx="696686" cy="914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ket 4">
            <a:extLst>
              <a:ext uri="{FF2B5EF4-FFF2-40B4-BE49-F238E27FC236}">
                <a16:creationId xmlns:a16="http://schemas.microsoft.com/office/drawing/2014/main" id="{BF7C1807-68A1-F447-A322-0E86659371DA}"/>
              </a:ext>
            </a:extLst>
          </p:cNvPr>
          <p:cNvSpPr/>
          <p:nvPr/>
        </p:nvSpPr>
        <p:spPr>
          <a:xfrm>
            <a:off x="1480456" y="1176978"/>
            <a:ext cx="566058" cy="5239658"/>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5E8AAB6-743C-BA40-987E-08C0A7B650CF}"/>
              </a:ext>
            </a:extLst>
          </p:cNvPr>
          <p:cNvSpPr txBox="1"/>
          <p:nvPr/>
        </p:nvSpPr>
        <p:spPr>
          <a:xfrm>
            <a:off x="29028" y="2621515"/>
            <a:ext cx="1451428" cy="1015632"/>
          </a:xfrm>
          <a:prstGeom prst="rect">
            <a:avLst/>
          </a:prstGeom>
          <a:noFill/>
          <a:ln>
            <a:noFill/>
          </a:ln>
        </p:spPr>
        <p:txBody>
          <a:bodyPr spcFirstLastPara="1" wrap="square" lIns="91425" tIns="91425" rIns="91425" bIns="91425" rtlCol="0" anchor="b" anchorCtr="0">
            <a:spAutoFit/>
          </a:bodyPr>
          <a:lstStyle/>
          <a:p>
            <a:pPr algn="ctr"/>
            <a:r>
              <a:rPr lang="en-US" sz="1800" b="1" dirty="0">
                <a:latin typeface="Avenir Book" panose="02000503020000020003" pitchFamily="2" charset="0"/>
              </a:rPr>
              <a:t>All in the first two paragraphs</a:t>
            </a:r>
          </a:p>
        </p:txBody>
      </p:sp>
      <p:sp>
        <p:nvSpPr>
          <p:cNvPr id="7" name="TextBox 6">
            <a:extLst>
              <a:ext uri="{FF2B5EF4-FFF2-40B4-BE49-F238E27FC236}">
                <a16:creationId xmlns:a16="http://schemas.microsoft.com/office/drawing/2014/main" id="{3223D25D-AD21-0A4F-8105-813B9FB12C49}"/>
              </a:ext>
            </a:extLst>
          </p:cNvPr>
          <p:cNvSpPr txBox="1"/>
          <p:nvPr/>
        </p:nvSpPr>
        <p:spPr>
          <a:xfrm>
            <a:off x="-69174" y="6528742"/>
            <a:ext cx="5830412" cy="615523"/>
          </a:xfrm>
          <a:prstGeom prst="rect">
            <a:avLst/>
          </a:prstGeom>
          <a:noFill/>
          <a:ln>
            <a:noFill/>
          </a:ln>
        </p:spPr>
        <p:txBody>
          <a:bodyPr spcFirstLastPara="1" wrap="none" lIns="91425" tIns="91425" rIns="91425" bIns="91425" rtlCol="0" anchor="b" anchorCtr="0">
            <a:spAutoFit/>
          </a:bodyPr>
          <a:lstStyle/>
          <a:p>
            <a:pPr algn="r"/>
            <a:r>
              <a:rPr lang="en-US" b="1" dirty="0"/>
              <a:t>Source: </a:t>
            </a:r>
            <a:r>
              <a:rPr lang="en-US" dirty="0">
                <a:solidFill>
                  <a:schemeClr val="bg2"/>
                </a:solidFill>
                <a:latin typeface="Avenir Book" panose="02000503020000020003" pitchFamily="2" charset="0"/>
                <a:cs typeface="Arial" panose="020B0604020202020204" pitchFamily="34" charset="0"/>
              </a:rPr>
              <a:t>Kelsky, Karen. 2015. </a:t>
            </a:r>
            <a:r>
              <a:rPr lang="en-US" i="1" dirty="0">
                <a:solidFill>
                  <a:schemeClr val="bg2"/>
                </a:solidFill>
                <a:latin typeface="Avenir Book" panose="02000503020000020003" pitchFamily="2" charset="0"/>
                <a:cs typeface="Arial" panose="020B0604020202020204" pitchFamily="34" charset="0"/>
              </a:rPr>
              <a:t>The Professor is In. </a:t>
            </a:r>
            <a:r>
              <a:rPr lang="en-US" dirty="0">
                <a:solidFill>
                  <a:schemeClr val="bg2"/>
                </a:solidFill>
                <a:latin typeface="Avenir Book" panose="02000503020000020003" pitchFamily="2" charset="0"/>
                <a:cs typeface="Arial" panose="020B0604020202020204" pitchFamily="34" charset="0"/>
              </a:rPr>
              <a:t>Three Rivers Press. </a:t>
            </a:r>
          </a:p>
          <a:p>
            <a:pPr algn="r"/>
            <a:endParaRPr lang="en-US" b="1" dirty="0"/>
          </a:p>
        </p:txBody>
      </p:sp>
    </p:spTree>
    <p:extLst>
      <p:ext uri="{BB962C8B-B14F-4D97-AF65-F5344CB8AC3E}">
        <p14:creationId xmlns:p14="http://schemas.microsoft.com/office/powerpoint/2010/main" val="269654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2033EB3-7DEF-724B-AC2D-9C779339466A}"/>
              </a:ext>
            </a:extLst>
          </p:cNvPr>
          <p:cNvGraphicFramePr>
            <a:graphicFrameLocks noGrp="1"/>
          </p:cNvGraphicFramePr>
          <p:nvPr>
            <p:extLst>
              <p:ext uri="{D42A27DB-BD31-4B8C-83A1-F6EECF244321}">
                <p14:modId xmlns:p14="http://schemas.microsoft.com/office/powerpoint/2010/main" val="1047936224"/>
              </p:ext>
            </p:extLst>
          </p:nvPr>
        </p:nvGraphicFramePr>
        <p:xfrm>
          <a:off x="254907" y="131603"/>
          <a:ext cx="11588750" cy="6296353"/>
        </p:xfrm>
        <a:graphic>
          <a:graphicData uri="http://schemas.openxmlformats.org/drawingml/2006/table">
            <a:tbl>
              <a:tblPr firstRow="1" bandRow="1">
                <a:tableStyleId>{69CF1AB2-1976-4502-BF36-3FF5EA218861}</a:tableStyleId>
              </a:tblPr>
              <a:tblGrid>
                <a:gridCol w="2406617">
                  <a:extLst>
                    <a:ext uri="{9D8B030D-6E8A-4147-A177-3AD203B41FA5}">
                      <a16:colId xmlns:a16="http://schemas.microsoft.com/office/drawing/2014/main" val="2472227082"/>
                    </a:ext>
                  </a:extLst>
                </a:gridCol>
                <a:gridCol w="9182133">
                  <a:extLst>
                    <a:ext uri="{9D8B030D-6E8A-4147-A177-3AD203B41FA5}">
                      <a16:colId xmlns:a16="http://schemas.microsoft.com/office/drawing/2014/main" val="3135096384"/>
                    </a:ext>
                  </a:extLst>
                </a:gridCol>
              </a:tblGrid>
              <a:tr h="894320">
                <a:tc>
                  <a:txBody>
                    <a:bodyPr/>
                    <a:lstStyle/>
                    <a:p>
                      <a:r>
                        <a:rPr lang="en-US" sz="1900" b="0" dirty="0">
                          <a:solidFill>
                            <a:schemeClr val="tx1"/>
                          </a:solidFill>
                          <a:latin typeface="Franklin Gothic Medium" panose="020B0603020102020204" pitchFamily="34" charset="0"/>
                        </a:rPr>
                        <a:t>Promise</a:t>
                      </a:r>
                    </a:p>
                  </a:txBody>
                  <a:tcPr/>
                </a:tc>
                <a:tc>
                  <a:txBody>
                    <a:bodyPr/>
                    <a:lstStyle/>
                    <a:p>
                      <a:r>
                        <a:rPr lang="en-US" sz="1900" b="0" dirty="0">
                          <a:solidFill>
                            <a:schemeClr val="accent1">
                              <a:lumMod val="50000"/>
                            </a:schemeClr>
                          </a:solidFill>
                          <a:latin typeface="Avenir Book" panose="02000503020000020003" pitchFamily="2" charset="0"/>
                        </a:rPr>
                        <a:t>A one sentence overview of the whole case of support. It should say what the research project will achieve, in a way that is both accessible and convincing. </a:t>
                      </a:r>
                    </a:p>
                  </a:txBody>
                  <a:tcPr/>
                </a:tc>
                <a:extLst>
                  <a:ext uri="{0D108BD9-81ED-4DB2-BD59-A6C34878D82A}">
                    <a16:rowId xmlns:a16="http://schemas.microsoft.com/office/drawing/2014/main" val="2391001691"/>
                  </a:ext>
                </a:extLst>
              </a:tr>
              <a:tr h="965852">
                <a:tc>
                  <a:txBody>
                    <a:bodyPr/>
                    <a:lstStyle/>
                    <a:p>
                      <a:r>
                        <a:rPr lang="en-US" sz="1900" dirty="0">
                          <a:solidFill>
                            <a:schemeClr val="tx1"/>
                          </a:solidFill>
                          <a:latin typeface="Franklin Gothic Medium" panose="020B0603020102020204" pitchFamily="34" charset="0"/>
                        </a:rPr>
                        <a:t>Importance</a:t>
                      </a:r>
                    </a:p>
                  </a:txBody>
                  <a:tcPr/>
                </a:tc>
                <a:tc>
                  <a:txBody>
                    <a:bodyPr/>
                    <a:lstStyle/>
                    <a:p>
                      <a:r>
                        <a:rPr lang="en-US" sz="1900" b="0" u="none" strike="noStrike" cap="none" dirty="0">
                          <a:solidFill>
                            <a:schemeClr val="accent1">
                              <a:lumMod val="50000"/>
                            </a:schemeClr>
                          </a:solidFill>
                          <a:effectLst/>
                          <a:latin typeface="Avenir Book" panose="02000503020000020003" pitchFamily="2" charset="0"/>
                          <a:sym typeface="Arial"/>
                        </a:rPr>
                        <a:t>This sentence tells the reader what is it that makes the project important to the funding body you are applying to. This sentence should give evidence that the project will help achieve one or more of the funder’s strategic aims.</a:t>
                      </a:r>
                      <a:endParaRPr lang="en-US" sz="1900" dirty="0">
                        <a:solidFill>
                          <a:schemeClr val="accent1">
                            <a:lumMod val="50000"/>
                          </a:schemeClr>
                        </a:solidFill>
                        <a:latin typeface="Avenir Book" panose="02000503020000020003" pitchFamily="2" charset="0"/>
                      </a:endParaRPr>
                    </a:p>
                  </a:txBody>
                  <a:tcPr/>
                </a:tc>
                <a:extLst>
                  <a:ext uri="{0D108BD9-81ED-4DB2-BD59-A6C34878D82A}">
                    <a16:rowId xmlns:a16="http://schemas.microsoft.com/office/drawing/2014/main" val="4107718034"/>
                  </a:ext>
                </a:extLst>
              </a:tr>
              <a:tr h="1899912">
                <a:tc>
                  <a:txBody>
                    <a:bodyPr/>
                    <a:lstStyle/>
                    <a:p>
                      <a:r>
                        <a:rPr lang="en-US" sz="1900" dirty="0">
                          <a:solidFill>
                            <a:schemeClr val="tx1"/>
                          </a:solidFill>
                          <a:latin typeface="Franklin Gothic Medium" panose="020B0603020102020204" pitchFamily="34" charset="0"/>
                        </a:rPr>
                        <a:t>Problem</a:t>
                      </a:r>
                    </a:p>
                  </a:txBody>
                  <a:tcPr/>
                </a:tc>
                <a:tc>
                  <a:txBody>
                    <a:bodyPr/>
                    <a:lstStyle/>
                    <a:p>
                      <a:pPr fontAlgn="base"/>
                      <a:r>
                        <a:rPr lang="en-US" sz="1900" b="0" i="0" u="none" strike="noStrike" cap="none" dirty="0">
                          <a:solidFill>
                            <a:schemeClr val="accent1">
                              <a:lumMod val="50000"/>
                            </a:schemeClr>
                          </a:solidFill>
                          <a:effectLst/>
                          <a:latin typeface="Avenir Book" panose="02000503020000020003" pitchFamily="2" charset="0"/>
                          <a:ea typeface="+mn-ea"/>
                          <a:cs typeface="+mn-cs"/>
                          <a:sym typeface="Arial"/>
                        </a:rPr>
                        <a:t>Three sentences, each one stating an important research aim relevant to the topic, and a reason that research aim is important. The research aims might be couched in terms of hypotheses to be tested, relationships to be established, questions to be answered or in some other way. But in every case there will be something that could be achieved by an as-yet undefined research project, and a reason that it is important to achieve it. I call these sentences the problem sentences.</a:t>
                      </a:r>
                    </a:p>
                  </a:txBody>
                  <a:tcPr/>
                </a:tc>
                <a:extLst>
                  <a:ext uri="{0D108BD9-81ED-4DB2-BD59-A6C34878D82A}">
                    <a16:rowId xmlns:a16="http://schemas.microsoft.com/office/drawing/2014/main" val="66275"/>
                  </a:ext>
                </a:extLst>
              </a:tr>
              <a:tr h="676097">
                <a:tc>
                  <a:txBody>
                    <a:bodyPr/>
                    <a:lstStyle/>
                    <a:p>
                      <a:r>
                        <a:rPr lang="en-US" sz="1900" dirty="0">
                          <a:solidFill>
                            <a:schemeClr val="tx1"/>
                          </a:solidFill>
                          <a:latin typeface="Franklin Gothic Medium" panose="020B0603020102020204" pitchFamily="34" charset="0"/>
                        </a:rPr>
                        <a:t>Project</a:t>
                      </a:r>
                    </a:p>
                  </a:txBody>
                  <a:tcPr/>
                </a:tc>
                <a:tc>
                  <a:txBody>
                    <a:bodyPr/>
                    <a:lstStyle/>
                    <a:p>
                      <a:pPr fontAlgn="base"/>
                      <a:r>
                        <a:rPr lang="en-US" sz="1900" b="0" i="0" u="none" strike="noStrike" cap="none" dirty="0">
                          <a:solidFill>
                            <a:schemeClr val="accent1">
                              <a:lumMod val="50000"/>
                            </a:schemeClr>
                          </a:solidFill>
                          <a:effectLst/>
                          <a:latin typeface="Avenir Book" panose="02000503020000020003" pitchFamily="2" charset="0"/>
                          <a:ea typeface="+mn-ea"/>
                          <a:cs typeface="+mn-cs"/>
                          <a:sym typeface="Arial"/>
                        </a:rPr>
                        <a:t>There will be a one-sentence summary of the project to say whatever you need the reader to know if they only read one sentence about the project.</a:t>
                      </a:r>
                    </a:p>
                  </a:txBody>
                  <a:tcPr/>
                </a:tc>
                <a:extLst>
                  <a:ext uri="{0D108BD9-81ED-4DB2-BD59-A6C34878D82A}">
                    <a16:rowId xmlns:a16="http://schemas.microsoft.com/office/drawing/2014/main" val="3023882466"/>
                  </a:ext>
                </a:extLst>
              </a:tr>
              <a:tr h="965852">
                <a:tc>
                  <a:txBody>
                    <a:bodyPr/>
                    <a:lstStyle/>
                    <a:p>
                      <a:r>
                        <a:rPr lang="en-US" sz="1900" dirty="0">
                          <a:solidFill>
                            <a:schemeClr val="tx1"/>
                          </a:solidFill>
                          <a:latin typeface="Franklin Gothic Medium" panose="020B0603020102020204" pitchFamily="34" charset="0"/>
                        </a:rPr>
                        <a:t>Implementation</a:t>
                      </a:r>
                    </a:p>
                  </a:txBody>
                  <a:tcPr/>
                </a:tc>
                <a:tc>
                  <a:txBody>
                    <a:bodyPr/>
                    <a:lstStyle/>
                    <a:p>
                      <a:r>
                        <a:rPr lang="en-US" sz="1900" b="0" i="0" u="none" strike="noStrike" cap="none" dirty="0">
                          <a:solidFill>
                            <a:schemeClr val="accent1">
                              <a:lumMod val="50000"/>
                            </a:schemeClr>
                          </a:solidFill>
                          <a:effectLst/>
                          <a:latin typeface="Avenir Book" panose="02000503020000020003" pitchFamily="2" charset="0"/>
                          <a:ea typeface="+mn-ea"/>
                          <a:cs typeface="+mn-cs"/>
                          <a:sym typeface="Arial"/>
                        </a:rPr>
                        <a:t>There will be three sentences that describe the main work-packages in a way that makes it clear that each work-package solves one of the three problems. This convinces the funder that your project will work. </a:t>
                      </a:r>
                      <a:endParaRPr lang="en-US" sz="1900" dirty="0">
                        <a:solidFill>
                          <a:schemeClr val="accent1">
                            <a:lumMod val="50000"/>
                          </a:schemeClr>
                        </a:solidFill>
                        <a:latin typeface="Avenir Book" panose="02000503020000020003" pitchFamily="2" charset="0"/>
                      </a:endParaRPr>
                    </a:p>
                  </a:txBody>
                  <a:tcPr/>
                </a:tc>
                <a:extLst>
                  <a:ext uri="{0D108BD9-81ED-4DB2-BD59-A6C34878D82A}">
                    <a16:rowId xmlns:a16="http://schemas.microsoft.com/office/drawing/2014/main" val="2816677862"/>
                  </a:ext>
                </a:extLst>
              </a:tr>
              <a:tr h="894320">
                <a:tc>
                  <a:txBody>
                    <a:bodyPr/>
                    <a:lstStyle/>
                    <a:p>
                      <a:r>
                        <a:rPr lang="en-US" sz="1900" dirty="0">
                          <a:solidFill>
                            <a:schemeClr val="tx1"/>
                          </a:solidFill>
                          <a:latin typeface="Franklin Gothic Medium" panose="020B0603020102020204" pitchFamily="34" charset="0"/>
                        </a:rPr>
                        <a:t>Next</a:t>
                      </a:r>
                    </a:p>
                  </a:txBody>
                  <a:tcPr/>
                </a:tc>
                <a:tc>
                  <a:txBody>
                    <a:bodyPr/>
                    <a:lstStyle/>
                    <a:p>
                      <a:r>
                        <a:rPr lang="en-US" sz="1900" b="0" i="0" u="none" strike="noStrike" cap="none" dirty="0">
                          <a:solidFill>
                            <a:schemeClr val="accent1">
                              <a:lumMod val="50000"/>
                            </a:schemeClr>
                          </a:solidFill>
                          <a:effectLst/>
                          <a:latin typeface="Avenir Book" panose="02000503020000020003" pitchFamily="2" charset="0"/>
                          <a:ea typeface="+mn-ea"/>
                          <a:cs typeface="+mn-cs"/>
                          <a:sym typeface="Arial"/>
                        </a:rPr>
                        <a:t>This sentence says what will happen when the research is done. It could be about ensuring impact or exploiting other opportunities created by the project.</a:t>
                      </a:r>
                      <a:endParaRPr lang="en-US" sz="1900" dirty="0">
                        <a:solidFill>
                          <a:schemeClr val="accent1">
                            <a:lumMod val="50000"/>
                          </a:schemeClr>
                        </a:solidFill>
                        <a:latin typeface="Avenir Book" panose="02000503020000020003" pitchFamily="2" charset="0"/>
                      </a:endParaRPr>
                    </a:p>
                  </a:txBody>
                  <a:tcPr/>
                </a:tc>
                <a:extLst>
                  <a:ext uri="{0D108BD9-81ED-4DB2-BD59-A6C34878D82A}">
                    <a16:rowId xmlns:a16="http://schemas.microsoft.com/office/drawing/2014/main" val="2385664704"/>
                  </a:ext>
                </a:extLst>
              </a:tr>
            </a:tbl>
          </a:graphicData>
        </a:graphic>
      </p:graphicFrame>
      <p:sp>
        <p:nvSpPr>
          <p:cNvPr id="4" name="TextBox 3">
            <a:extLst>
              <a:ext uri="{FF2B5EF4-FFF2-40B4-BE49-F238E27FC236}">
                <a16:creationId xmlns:a16="http://schemas.microsoft.com/office/drawing/2014/main" id="{40072BEC-11A4-096A-3F9E-1874FE92C606}"/>
              </a:ext>
            </a:extLst>
          </p:cNvPr>
          <p:cNvSpPr txBox="1"/>
          <p:nvPr/>
        </p:nvSpPr>
        <p:spPr>
          <a:xfrm>
            <a:off x="-227151" y="6427956"/>
            <a:ext cx="9177482" cy="615523"/>
          </a:xfrm>
          <a:prstGeom prst="rect">
            <a:avLst/>
          </a:prstGeom>
          <a:noFill/>
          <a:ln>
            <a:noFill/>
          </a:ln>
        </p:spPr>
        <p:txBody>
          <a:bodyPr spcFirstLastPara="1" wrap="none" lIns="91425" tIns="91425" rIns="91425" bIns="91425" rtlCol="0" anchor="b" anchorCtr="0">
            <a:spAutoFit/>
          </a:bodyPr>
          <a:lstStyle/>
          <a:p>
            <a:pPr algn="r"/>
            <a:r>
              <a:rPr lang="en-US" b="1" dirty="0"/>
              <a:t>Source </a:t>
            </a:r>
            <a:r>
              <a:rPr lang="en-US" dirty="0">
                <a:solidFill>
                  <a:schemeClr val="bg2"/>
                </a:solidFill>
                <a:latin typeface="Avenir Book" panose="02000503020000020003" pitchFamily="2" charset="0"/>
                <a:cs typeface="Arial" panose="020B0604020202020204" pitchFamily="34" charset="0"/>
              </a:rPr>
              <a:t>Aldridge, Jacqueline and Andrew Derrington. 2012. </a:t>
            </a:r>
            <a:r>
              <a:rPr lang="en-US" i="1" dirty="0">
                <a:solidFill>
                  <a:schemeClr val="bg2"/>
                </a:solidFill>
                <a:latin typeface="Avenir Book" panose="02000503020000020003" pitchFamily="2" charset="0"/>
                <a:cs typeface="Arial" panose="020B0604020202020204" pitchFamily="34" charset="0"/>
              </a:rPr>
              <a:t>The Research Funding Toolkit. </a:t>
            </a:r>
            <a:r>
              <a:rPr lang="en-US" dirty="0">
                <a:solidFill>
                  <a:schemeClr val="bg2"/>
                </a:solidFill>
                <a:latin typeface="Avenir Book" panose="02000503020000020003" pitchFamily="2" charset="0"/>
                <a:cs typeface="Arial" panose="020B0604020202020204" pitchFamily="34" charset="0"/>
              </a:rPr>
              <a:t>Sage Publications. </a:t>
            </a:r>
          </a:p>
          <a:p>
            <a:pPr algn="r"/>
            <a:endParaRPr lang="en-US" b="1" dirty="0"/>
          </a:p>
        </p:txBody>
      </p:sp>
    </p:spTree>
    <p:extLst>
      <p:ext uri="{BB962C8B-B14F-4D97-AF65-F5344CB8AC3E}">
        <p14:creationId xmlns:p14="http://schemas.microsoft.com/office/powerpoint/2010/main" val="357976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169B-83FA-1641-926F-91BFA5A0EFEC}"/>
              </a:ext>
            </a:extLst>
          </p:cNvPr>
          <p:cNvSpPr>
            <a:spLocks noGrp="1"/>
          </p:cNvSpPr>
          <p:nvPr>
            <p:ph type="title"/>
          </p:nvPr>
        </p:nvSpPr>
        <p:spPr/>
        <p:txBody>
          <a:bodyPr/>
          <a:lstStyle/>
          <a:p>
            <a:r>
              <a:rPr lang="en-US" dirty="0"/>
              <a:t>Similarity in the formula: </a:t>
            </a:r>
          </a:p>
        </p:txBody>
      </p:sp>
      <p:sp>
        <p:nvSpPr>
          <p:cNvPr id="3" name="Text Placeholder 2">
            <a:extLst>
              <a:ext uri="{FF2B5EF4-FFF2-40B4-BE49-F238E27FC236}">
                <a16:creationId xmlns:a16="http://schemas.microsoft.com/office/drawing/2014/main" id="{B399D002-1A3F-7F4F-B136-56F9BD6B2C9F}"/>
              </a:ext>
            </a:extLst>
          </p:cNvPr>
          <p:cNvSpPr>
            <a:spLocks noGrp="1"/>
          </p:cNvSpPr>
          <p:nvPr>
            <p:ph type="body" idx="1"/>
          </p:nvPr>
        </p:nvSpPr>
        <p:spPr/>
        <p:txBody>
          <a:bodyPr/>
          <a:lstStyle/>
          <a:p>
            <a:r>
              <a:rPr lang="en-US" sz="3200" dirty="0">
                <a:latin typeface="Avenir Book" panose="02000503020000020003" pitchFamily="2" charset="0"/>
              </a:rPr>
              <a:t>In both, you make the case for </a:t>
            </a:r>
            <a:r>
              <a:rPr lang="en-US" sz="3200" i="1" dirty="0">
                <a:solidFill>
                  <a:schemeClr val="accent5"/>
                </a:solidFill>
                <a:latin typeface="Avenir Book" panose="02000503020000020003" pitchFamily="2" charset="0"/>
              </a:rPr>
              <a:t>why</a:t>
            </a:r>
            <a:r>
              <a:rPr lang="en-US" sz="3200" i="1" dirty="0">
                <a:latin typeface="Avenir Book" panose="02000503020000020003" pitchFamily="2" charset="0"/>
              </a:rPr>
              <a:t> </a:t>
            </a:r>
            <a:r>
              <a:rPr lang="en-US" sz="3200" dirty="0">
                <a:latin typeface="Avenir Book" panose="02000503020000020003" pitchFamily="2" charset="0"/>
              </a:rPr>
              <a:t>we need your exact outcomes </a:t>
            </a:r>
            <a:r>
              <a:rPr lang="en-US" sz="3200" i="1" dirty="0">
                <a:solidFill>
                  <a:schemeClr val="accent5"/>
                </a:solidFill>
                <a:latin typeface="Avenir Book" panose="02000503020000020003" pitchFamily="2" charset="0"/>
              </a:rPr>
              <a:t>before</a:t>
            </a:r>
            <a:r>
              <a:rPr lang="en-US" sz="3200" i="1" dirty="0">
                <a:latin typeface="Avenir Book" panose="02000503020000020003" pitchFamily="2" charset="0"/>
              </a:rPr>
              <a:t> </a:t>
            </a:r>
            <a:r>
              <a:rPr lang="en-US" sz="3200" dirty="0">
                <a:latin typeface="Avenir Book" panose="02000503020000020003" pitchFamily="2" charset="0"/>
              </a:rPr>
              <a:t>you describe your project and the outcomes it will produce in detail. </a:t>
            </a:r>
          </a:p>
          <a:p>
            <a:pPr marL="101598" indent="0">
              <a:buNone/>
            </a:pPr>
            <a:endParaRPr lang="en-US" sz="3200" dirty="0">
              <a:latin typeface="Avenir Book" panose="02000503020000020003" pitchFamily="2" charset="0"/>
            </a:endParaRPr>
          </a:p>
        </p:txBody>
      </p:sp>
    </p:spTree>
    <p:extLst>
      <p:ext uri="{BB962C8B-B14F-4D97-AF65-F5344CB8AC3E}">
        <p14:creationId xmlns:p14="http://schemas.microsoft.com/office/powerpoint/2010/main" val="334952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F12D-5EBA-744A-B2FD-C75E192BCD23}"/>
              </a:ext>
            </a:extLst>
          </p:cNvPr>
          <p:cNvSpPr>
            <a:spLocks noGrp="1"/>
          </p:cNvSpPr>
          <p:nvPr>
            <p:ph type="title"/>
          </p:nvPr>
        </p:nvSpPr>
        <p:spPr/>
        <p:txBody>
          <a:bodyPr/>
          <a:lstStyle/>
          <a:p>
            <a:r>
              <a:rPr lang="en-US" sz="3200" dirty="0"/>
              <a:t>A case for outlining –and a strategy if that doesn’t work for you</a:t>
            </a:r>
          </a:p>
        </p:txBody>
      </p:sp>
      <p:sp>
        <p:nvSpPr>
          <p:cNvPr id="3" name="Text Placeholder 2">
            <a:extLst>
              <a:ext uri="{FF2B5EF4-FFF2-40B4-BE49-F238E27FC236}">
                <a16:creationId xmlns:a16="http://schemas.microsoft.com/office/drawing/2014/main" id="{5276C1BC-DE94-DE4B-B89C-1DE442699AB6}"/>
              </a:ext>
            </a:extLst>
          </p:cNvPr>
          <p:cNvSpPr>
            <a:spLocks noGrp="1"/>
          </p:cNvSpPr>
          <p:nvPr>
            <p:ph type="body" idx="1"/>
          </p:nvPr>
        </p:nvSpPr>
        <p:spPr>
          <a:xfrm>
            <a:off x="555000" y="1379914"/>
            <a:ext cx="10334995" cy="4664000"/>
          </a:xfrm>
        </p:spPr>
        <p:txBody>
          <a:bodyPr/>
          <a:lstStyle/>
          <a:p>
            <a:pPr marL="101598" indent="0">
              <a:buNone/>
            </a:pPr>
            <a:r>
              <a:rPr lang="en-US" dirty="0">
                <a:latin typeface="Avenir Book" panose="02000503020000020003" pitchFamily="2" charset="0"/>
              </a:rPr>
              <a:t>Andrew Derrington (a consultant) commonly sees two problems in applications for funding: </a:t>
            </a:r>
          </a:p>
          <a:p>
            <a:pPr marL="558798" indent="-457200">
              <a:buAutoNum type="arabicPeriod"/>
            </a:pPr>
            <a:r>
              <a:rPr lang="en-US" dirty="0">
                <a:latin typeface="Avenir Book" panose="02000503020000020003" pitchFamily="2" charset="0"/>
              </a:rPr>
              <a:t>The writer makes a case for supporting their research – but the case doesn’t match the audience at hand</a:t>
            </a:r>
          </a:p>
          <a:p>
            <a:pPr marL="558798" indent="-457200">
              <a:buAutoNum type="arabicPeriod"/>
            </a:pPr>
            <a:r>
              <a:rPr lang="en-US" dirty="0">
                <a:latin typeface="Avenir Book" panose="02000503020000020003" pitchFamily="2" charset="0"/>
              </a:rPr>
              <a:t>The writer used the writing process to figure out the case for supporting their project – consequently, the case is only clear in the conclusion rather than being stated from the outset </a:t>
            </a:r>
          </a:p>
          <a:p>
            <a:pPr marL="558798" indent="-457200">
              <a:buAutoNum type="arabicPeriod"/>
            </a:pPr>
            <a:endParaRPr lang="en-US" dirty="0">
              <a:latin typeface="Avenir Book" panose="02000503020000020003" pitchFamily="2" charset="0"/>
            </a:endParaRPr>
          </a:p>
          <a:p>
            <a:pPr marL="101598" indent="0">
              <a:buNone/>
            </a:pPr>
            <a:r>
              <a:rPr lang="en-US" b="1" dirty="0">
                <a:latin typeface="Avenir Book" panose="02000503020000020003" pitchFamily="2" charset="0"/>
              </a:rPr>
              <a:t>Solutions to problem #2: </a:t>
            </a:r>
          </a:p>
          <a:p>
            <a:pPr marL="558798" indent="-457200">
              <a:buAutoNum type="arabicPeriod"/>
            </a:pPr>
            <a:r>
              <a:rPr lang="en-US" dirty="0">
                <a:latin typeface="Avenir Book" panose="02000503020000020003" pitchFamily="2" charset="0"/>
              </a:rPr>
              <a:t>Figure out your case for support before you start writing</a:t>
            </a:r>
          </a:p>
          <a:p>
            <a:pPr marL="558798" indent="-457200">
              <a:buAutoNum type="arabicPeriod"/>
            </a:pPr>
            <a:r>
              <a:rPr lang="en-US" dirty="0">
                <a:latin typeface="Avenir Book" panose="02000503020000020003" pitchFamily="2" charset="0"/>
              </a:rPr>
              <a:t>Engage in draft writing – but then return to your draft and reverse outline</a:t>
            </a:r>
          </a:p>
        </p:txBody>
      </p:sp>
      <p:sp>
        <p:nvSpPr>
          <p:cNvPr id="5" name="TextBox 4">
            <a:extLst>
              <a:ext uri="{FF2B5EF4-FFF2-40B4-BE49-F238E27FC236}">
                <a16:creationId xmlns:a16="http://schemas.microsoft.com/office/drawing/2014/main" id="{E1BFA10D-BD10-FFCB-E9F4-7273D4219314}"/>
              </a:ext>
            </a:extLst>
          </p:cNvPr>
          <p:cNvSpPr txBox="1"/>
          <p:nvPr/>
        </p:nvSpPr>
        <p:spPr>
          <a:xfrm>
            <a:off x="-163776" y="6423441"/>
            <a:ext cx="8627653" cy="615523"/>
          </a:xfrm>
          <a:prstGeom prst="rect">
            <a:avLst/>
          </a:prstGeom>
          <a:noFill/>
          <a:ln>
            <a:noFill/>
          </a:ln>
        </p:spPr>
        <p:txBody>
          <a:bodyPr spcFirstLastPara="1" wrap="none" lIns="91425" tIns="91425" rIns="91425" bIns="91425" rtlCol="0" anchor="b" anchorCtr="0">
            <a:spAutoFit/>
          </a:bodyPr>
          <a:lstStyle/>
          <a:p>
            <a:pPr algn="r"/>
            <a:r>
              <a:rPr lang="en-US" b="1" dirty="0"/>
              <a:t>Source: </a:t>
            </a:r>
            <a:r>
              <a:rPr lang="en-US" dirty="0" err="1">
                <a:solidFill>
                  <a:schemeClr val="bg2"/>
                </a:solidFill>
                <a:latin typeface="Avenir Book" panose="02000503020000020003" pitchFamily="2" charset="0"/>
                <a:cs typeface="Arial" panose="020B0604020202020204" pitchFamily="34" charset="0"/>
              </a:rPr>
              <a:t>Derrington</a:t>
            </a:r>
            <a:r>
              <a:rPr lang="en-US" dirty="0">
                <a:solidFill>
                  <a:schemeClr val="bg2"/>
                </a:solidFill>
                <a:latin typeface="Avenir Book" panose="02000503020000020003" pitchFamily="2" charset="0"/>
                <a:cs typeface="Arial" panose="020B0604020202020204" pitchFamily="34" charset="0"/>
              </a:rPr>
              <a:t>, Andrew. “Blog.” </a:t>
            </a:r>
            <a:r>
              <a:rPr lang="en-US" i="1" dirty="0">
                <a:solidFill>
                  <a:schemeClr val="bg2"/>
                </a:solidFill>
                <a:latin typeface="Avenir Book" panose="02000503020000020003" pitchFamily="2" charset="0"/>
                <a:cs typeface="Arial" panose="020B0604020202020204" pitchFamily="34" charset="0"/>
              </a:rPr>
              <a:t>Parker </a:t>
            </a:r>
            <a:r>
              <a:rPr lang="en-US" i="1" dirty="0" err="1">
                <a:solidFill>
                  <a:schemeClr val="bg2"/>
                </a:solidFill>
                <a:latin typeface="Avenir Book" panose="02000503020000020003" pitchFamily="2" charset="0"/>
                <a:cs typeface="Arial" panose="020B0604020202020204" pitchFamily="34" charset="0"/>
              </a:rPr>
              <a:t>Derrington</a:t>
            </a:r>
            <a:r>
              <a:rPr lang="en-US" i="1" dirty="0">
                <a:solidFill>
                  <a:schemeClr val="bg2"/>
                </a:solidFill>
                <a:latin typeface="Avenir Book" panose="02000503020000020003" pitchFamily="2" charset="0"/>
                <a:cs typeface="Arial" panose="020B0604020202020204" pitchFamily="34" charset="0"/>
              </a:rPr>
              <a:t>, Ltd. </a:t>
            </a:r>
            <a:r>
              <a:rPr lang="en-US" i="1" dirty="0">
                <a:solidFill>
                  <a:schemeClr val="bg2"/>
                </a:solidFill>
                <a:latin typeface="Avenir Book" panose="02000503020000020003" pitchFamily="2" charset="0"/>
                <a:cs typeface="Arial" panose="020B0604020202020204" pitchFamily="34" charset="0"/>
                <a:hlinkClick r:id="rId3"/>
              </a:rPr>
              <a:t>https://parkerderrington.com/catalogue/</a:t>
            </a:r>
            <a:r>
              <a:rPr lang="en-US" i="1" dirty="0">
                <a:solidFill>
                  <a:schemeClr val="bg2"/>
                </a:solidFill>
                <a:latin typeface="Avenir Book" panose="02000503020000020003" pitchFamily="2" charset="0"/>
                <a:cs typeface="Arial" panose="020B0604020202020204" pitchFamily="34" charset="0"/>
              </a:rPr>
              <a:t>. </a:t>
            </a:r>
          </a:p>
          <a:p>
            <a:pPr algn="r"/>
            <a:endParaRPr lang="en-US" b="1" dirty="0"/>
          </a:p>
        </p:txBody>
      </p:sp>
    </p:spTree>
    <p:extLst>
      <p:ext uri="{BB962C8B-B14F-4D97-AF65-F5344CB8AC3E}">
        <p14:creationId xmlns:p14="http://schemas.microsoft.com/office/powerpoint/2010/main" val="55796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E3863-1442-35C7-FB13-7FCC00C3AD1E}"/>
              </a:ext>
            </a:extLst>
          </p:cNvPr>
          <p:cNvSpPr>
            <a:spLocks noGrp="1"/>
          </p:cNvSpPr>
          <p:nvPr>
            <p:ph type="ctrTitle"/>
          </p:nvPr>
        </p:nvSpPr>
        <p:spPr>
          <a:xfrm>
            <a:off x="3162300" y="840300"/>
            <a:ext cx="8442000" cy="2056000"/>
          </a:xfrm>
        </p:spPr>
        <p:txBody>
          <a:bodyPr wrap="square" anchor="t">
            <a:normAutofit fontScale="90000"/>
          </a:bodyPr>
          <a:lstStyle/>
          <a:p>
            <a:pPr>
              <a:lnSpc>
                <a:spcPct val="90000"/>
              </a:lnSpc>
            </a:pPr>
            <a:r>
              <a:rPr lang="en-US" sz="4500" dirty="0"/>
              <a:t>Proposals use a different writing style than other academic writing</a:t>
            </a:r>
            <a:br>
              <a:rPr lang="en-US" sz="4500" dirty="0"/>
            </a:br>
            <a:r>
              <a:rPr lang="en-US" sz="4500" dirty="0"/>
              <a:t> </a:t>
            </a:r>
          </a:p>
        </p:txBody>
      </p:sp>
    </p:spTree>
    <p:extLst>
      <p:ext uri="{BB962C8B-B14F-4D97-AF65-F5344CB8AC3E}">
        <p14:creationId xmlns:p14="http://schemas.microsoft.com/office/powerpoint/2010/main" val="3227262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4114-1E32-0942-AB81-8579DC0E0871}"/>
              </a:ext>
            </a:extLst>
          </p:cNvPr>
          <p:cNvSpPr>
            <a:spLocks noGrp="1"/>
          </p:cNvSpPr>
          <p:nvPr>
            <p:ph type="title"/>
          </p:nvPr>
        </p:nvSpPr>
        <p:spPr/>
        <p:txBody>
          <a:bodyPr/>
          <a:lstStyle/>
          <a:p>
            <a:r>
              <a:rPr lang="en-US" dirty="0"/>
              <a:t>Assert-Justify Style of Writing</a:t>
            </a:r>
          </a:p>
        </p:txBody>
      </p:sp>
      <p:sp>
        <p:nvSpPr>
          <p:cNvPr id="3" name="Text Placeholder 2">
            <a:extLst>
              <a:ext uri="{FF2B5EF4-FFF2-40B4-BE49-F238E27FC236}">
                <a16:creationId xmlns:a16="http://schemas.microsoft.com/office/drawing/2014/main" id="{FE8C00BF-354F-4B44-BE9A-CBBB359D3F16}"/>
              </a:ext>
            </a:extLst>
          </p:cNvPr>
          <p:cNvSpPr>
            <a:spLocks noGrp="1"/>
          </p:cNvSpPr>
          <p:nvPr>
            <p:ph type="body" idx="1"/>
          </p:nvPr>
        </p:nvSpPr>
        <p:spPr>
          <a:xfrm>
            <a:off x="555000" y="1304767"/>
            <a:ext cx="10334995" cy="4664000"/>
          </a:xfrm>
        </p:spPr>
        <p:txBody>
          <a:bodyPr/>
          <a:lstStyle/>
          <a:p>
            <a:pPr marL="101598" indent="0">
              <a:buNone/>
            </a:pPr>
            <a:r>
              <a:rPr lang="en-US" sz="3200" dirty="0">
                <a:latin typeface="Avenir Book" panose="02000503020000020003" pitchFamily="2" charset="0"/>
              </a:rPr>
              <a:t>Assert, then justify = Tell them; then convince them </a:t>
            </a:r>
          </a:p>
          <a:p>
            <a:pPr marL="101598" indent="0">
              <a:buNone/>
            </a:pPr>
            <a:endParaRPr lang="en-US" sz="3200" dirty="0">
              <a:latin typeface="Avenir Book" panose="02000503020000020003" pitchFamily="2" charset="0"/>
            </a:endParaRPr>
          </a:p>
          <a:p>
            <a:pPr marL="101598" indent="0">
              <a:buNone/>
            </a:pPr>
            <a:r>
              <a:rPr lang="en-US" sz="3200" dirty="0">
                <a:latin typeface="Avenir Book" panose="02000503020000020003" pitchFamily="2" charset="0"/>
              </a:rPr>
              <a:t>Commonly, academic writing uses an argue and conclude style </a:t>
            </a:r>
          </a:p>
          <a:p>
            <a:pPr marL="101598" indent="0">
              <a:buNone/>
            </a:pPr>
            <a:endParaRPr lang="en-US" sz="3200" dirty="0">
              <a:latin typeface="Avenir Book" panose="02000503020000020003" pitchFamily="2" charset="0"/>
            </a:endParaRPr>
          </a:p>
          <a:p>
            <a:pPr marL="101598" indent="0">
              <a:buNone/>
            </a:pPr>
            <a:endParaRPr lang="en-US" sz="3200" dirty="0">
              <a:latin typeface="Avenir Book" panose="02000503020000020003" pitchFamily="2" charset="0"/>
            </a:endParaRPr>
          </a:p>
          <a:p>
            <a:pPr marL="101598" indent="0">
              <a:buNone/>
            </a:pPr>
            <a:endParaRPr lang="en-US" sz="3200" dirty="0">
              <a:latin typeface="Avenir Book" panose="02000503020000020003" pitchFamily="2" charset="0"/>
            </a:endParaRPr>
          </a:p>
          <a:p>
            <a:pPr marL="101598" indent="0">
              <a:buNone/>
            </a:pPr>
            <a:endParaRPr lang="en-US" sz="3200" dirty="0">
              <a:latin typeface="Avenir Book" panose="02000503020000020003" pitchFamily="2" charset="0"/>
            </a:endParaRPr>
          </a:p>
        </p:txBody>
      </p:sp>
      <p:sp>
        <p:nvSpPr>
          <p:cNvPr id="4" name="TextBox 3">
            <a:extLst>
              <a:ext uri="{FF2B5EF4-FFF2-40B4-BE49-F238E27FC236}">
                <a16:creationId xmlns:a16="http://schemas.microsoft.com/office/drawing/2014/main" id="{D8B4F281-2A2B-A14C-B495-111D50859471}"/>
              </a:ext>
            </a:extLst>
          </p:cNvPr>
          <p:cNvSpPr txBox="1"/>
          <p:nvPr/>
        </p:nvSpPr>
        <p:spPr>
          <a:xfrm>
            <a:off x="-166886" y="6327905"/>
            <a:ext cx="9236794" cy="615523"/>
          </a:xfrm>
          <a:prstGeom prst="rect">
            <a:avLst/>
          </a:prstGeom>
          <a:noFill/>
          <a:ln>
            <a:noFill/>
          </a:ln>
        </p:spPr>
        <p:txBody>
          <a:bodyPr spcFirstLastPara="1" wrap="none" lIns="91425" tIns="91425" rIns="91425" bIns="91425" rtlCol="0" anchor="b" anchorCtr="0">
            <a:spAutoFit/>
          </a:bodyPr>
          <a:lstStyle/>
          <a:p>
            <a:pPr algn="r"/>
            <a:r>
              <a:rPr lang="en-US" b="1" dirty="0"/>
              <a:t>Source: </a:t>
            </a:r>
            <a:r>
              <a:rPr lang="en-US" dirty="0">
                <a:solidFill>
                  <a:schemeClr val="bg2"/>
                </a:solidFill>
                <a:latin typeface="Avenir Book" panose="02000503020000020003" pitchFamily="2" charset="0"/>
                <a:cs typeface="Arial" panose="020B0604020202020204" pitchFamily="34" charset="0"/>
              </a:rPr>
              <a:t>Aldridge, Jacqueline and Andrew Derrington. 2012. </a:t>
            </a:r>
            <a:r>
              <a:rPr lang="en-US" i="1" dirty="0">
                <a:solidFill>
                  <a:schemeClr val="bg2"/>
                </a:solidFill>
                <a:latin typeface="Avenir Book" panose="02000503020000020003" pitchFamily="2" charset="0"/>
                <a:cs typeface="Arial" panose="020B0604020202020204" pitchFamily="34" charset="0"/>
              </a:rPr>
              <a:t>The Research Funding Toolkit. </a:t>
            </a:r>
            <a:r>
              <a:rPr lang="en-US" dirty="0">
                <a:solidFill>
                  <a:schemeClr val="bg2"/>
                </a:solidFill>
                <a:latin typeface="Avenir Book" panose="02000503020000020003" pitchFamily="2" charset="0"/>
                <a:cs typeface="Arial" panose="020B0604020202020204" pitchFamily="34" charset="0"/>
              </a:rPr>
              <a:t>Sage Publications. </a:t>
            </a:r>
          </a:p>
          <a:p>
            <a:pPr algn="r"/>
            <a:endParaRPr lang="en-US" b="1" dirty="0"/>
          </a:p>
        </p:txBody>
      </p:sp>
    </p:spTree>
    <p:extLst>
      <p:ext uri="{BB962C8B-B14F-4D97-AF65-F5344CB8AC3E}">
        <p14:creationId xmlns:p14="http://schemas.microsoft.com/office/powerpoint/2010/main" val="91351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4114-1E32-0942-AB81-8579DC0E0871}"/>
              </a:ext>
            </a:extLst>
          </p:cNvPr>
          <p:cNvSpPr>
            <a:spLocks noGrp="1"/>
          </p:cNvSpPr>
          <p:nvPr>
            <p:ph type="title"/>
          </p:nvPr>
        </p:nvSpPr>
        <p:spPr/>
        <p:txBody>
          <a:bodyPr/>
          <a:lstStyle/>
          <a:p>
            <a:r>
              <a:rPr lang="en-US" dirty="0"/>
              <a:t>Example: </a:t>
            </a:r>
          </a:p>
        </p:txBody>
      </p:sp>
      <p:sp>
        <p:nvSpPr>
          <p:cNvPr id="4" name="TextBox 3">
            <a:extLst>
              <a:ext uri="{FF2B5EF4-FFF2-40B4-BE49-F238E27FC236}">
                <a16:creationId xmlns:a16="http://schemas.microsoft.com/office/drawing/2014/main" id="{DFFB8BF5-E571-E74B-9EB1-91BD01064117}"/>
              </a:ext>
            </a:extLst>
          </p:cNvPr>
          <p:cNvSpPr txBox="1"/>
          <p:nvPr/>
        </p:nvSpPr>
        <p:spPr>
          <a:xfrm>
            <a:off x="7307481" y="1207495"/>
            <a:ext cx="184700" cy="400079"/>
          </a:xfrm>
          <a:prstGeom prst="rect">
            <a:avLst/>
          </a:prstGeom>
          <a:noFill/>
          <a:ln>
            <a:noFill/>
          </a:ln>
        </p:spPr>
        <p:txBody>
          <a:bodyPr spcFirstLastPara="1" wrap="none" lIns="91425" tIns="91425" rIns="91425" bIns="91425" rtlCol="0" anchor="b" anchorCtr="0">
            <a:spAutoFit/>
          </a:bodyPr>
          <a:lstStyle/>
          <a:p>
            <a:pPr algn="r"/>
            <a:endParaRPr lang="en-US" b="1" dirty="0"/>
          </a:p>
        </p:txBody>
      </p:sp>
      <p:sp>
        <p:nvSpPr>
          <p:cNvPr id="6" name="Text Placeholder 5">
            <a:extLst>
              <a:ext uri="{FF2B5EF4-FFF2-40B4-BE49-F238E27FC236}">
                <a16:creationId xmlns:a16="http://schemas.microsoft.com/office/drawing/2014/main" id="{385DC987-406A-B848-8D28-5818D2B073F9}"/>
              </a:ext>
            </a:extLst>
          </p:cNvPr>
          <p:cNvSpPr>
            <a:spLocks noGrp="1"/>
          </p:cNvSpPr>
          <p:nvPr>
            <p:ph type="body" idx="1"/>
          </p:nvPr>
        </p:nvSpPr>
        <p:spPr>
          <a:xfrm>
            <a:off x="294969" y="1207495"/>
            <a:ext cx="10912294" cy="4685658"/>
          </a:xfrm>
        </p:spPr>
        <p:txBody>
          <a:bodyPr/>
          <a:lstStyle/>
          <a:p>
            <a:pPr marL="101598" indent="0">
              <a:buNone/>
            </a:pPr>
            <a:r>
              <a:rPr lang="en-US" dirty="0">
                <a:latin typeface="Avenir Book" panose="02000503020000020003" pitchFamily="2" charset="0"/>
              </a:rPr>
              <a:t>Normal structure of an abstract: </a:t>
            </a:r>
          </a:p>
          <a:p>
            <a:pPr marL="558798" indent="-457200">
              <a:buAutoNum type="arabicPeriod"/>
            </a:pPr>
            <a:r>
              <a:rPr lang="en-US" dirty="0">
                <a:latin typeface="Avenir Book" panose="02000503020000020003" pitchFamily="2" charset="0"/>
              </a:rPr>
              <a:t>Overview of problem</a:t>
            </a:r>
          </a:p>
          <a:p>
            <a:pPr marL="558798" indent="-457200">
              <a:buAutoNum type="arabicPeriod"/>
            </a:pPr>
            <a:r>
              <a:rPr lang="en-US" dirty="0">
                <a:latin typeface="Avenir Book" panose="02000503020000020003" pitchFamily="2" charset="0"/>
              </a:rPr>
              <a:t>More detail on problem (what is unknown or missing) and how project will address it </a:t>
            </a:r>
          </a:p>
          <a:p>
            <a:pPr marL="558798" indent="-457200">
              <a:buAutoNum type="arabicPeriod"/>
            </a:pPr>
            <a:r>
              <a:rPr lang="en-US" dirty="0">
                <a:latin typeface="Avenir Book" panose="02000503020000020003" pitchFamily="2" charset="0"/>
              </a:rPr>
              <a:t>Methods used</a:t>
            </a:r>
          </a:p>
          <a:p>
            <a:pPr marL="558798" indent="-457200">
              <a:buAutoNum type="arabicPeriod"/>
            </a:pPr>
            <a:r>
              <a:rPr lang="en-US" dirty="0">
                <a:latin typeface="Avenir Book" panose="02000503020000020003" pitchFamily="2" charset="0"/>
              </a:rPr>
              <a:t>Major significant results </a:t>
            </a:r>
          </a:p>
          <a:p>
            <a:pPr marL="558798" indent="-457200">
              <a:buAutoNum type="arabicPeriod"/>
            </a:pPr>
            <a:r>
              <a:rPr lang="en-US" dirty="0">
                <a:latin typeface="Avenir Book" panose="02000503020000020003" pitchFamily="2" charset="0"/>
              </a:rPr>
              <a:t>Broader implications and importance of the results </a:t>
            </a:r>
          </a:p>
          <a:p>
            <a:pPr marL="101598" indent="0">
              <a:buNone/>
            </a:pPr>
            <a:endParaRPr lang="en-US" dirty="0">
              <a:latin typeface="Avenir Book" panose="02000503020000020003" pitchFamily="2" charset="0"/>
            </a:endParaRPr>
          </a:p>
          <a:p>
            <a:pPr marL="101598" indent="0">
              <a:buNone/>
            </a:pPr>
            <a:r>
              <a:rPr lang="en-US" dirty="0">
                <a:latin typeface="Avenir Book" panose="02000503020000020003" pitchFamily="2" charset="0"/>
              </a:rPr>
              <a:t>Assert, Justify structure of an abstract: </a:t>
            </a:r>
          </a:p>
          <a:p>
            <a:pPr marL="558798" indent="-457200">
              <a:buAutoNum type="arabicPeriod"/>
            </a:pPr>
            <a:r>
              <a:rPr lang="en-US" dirty="0">
                <a:latin typeface="Avenir Book" panose="02000503020000020003" pitchFamily="2" charset="0"/>
              </a:rPr>
              <a:t>Why results are important </a:t>
            </a:r>
          </a:p>
          <a:p>
            <a:pPr marL="558798" indent="-457200">
              <a:buAutoNum type="arabicPeriod"/>
            </a:pPr>
            <a:r>
              <a:rPr lang="en-US" dirty="0">
                <a:latin typeface="Avenir Book" panose="02000503020000020003" pitchFamily="2" charset="0"/>
              </a:rPr>
              <a:t>What the problem was</a:t>
            </a:r>
          </a:p>
          <a:p>
            <a:pPr marL="558798" indent="-457200">
              <a:buAutoNum type="arabicPeriod"/>
            </a:pPr>
            <a:r>
              <a:rPr lang="en-US" dirty="0">
                <a:latin typeface="Avenir Book" panose="02000503020000020003" pitchFamily="2" charset="0"/>
              </a:rPr>
              <a:t>Major significant results </a:t>
            </a:r>
          </a:p>
          <a:p>
            <a:pPr marL="558798" indent="-457200">
              <a:buAutoNum type="arabicPeriod"/>
            </a:pPr>
            <a:r>
              <a:rPr lang="en-US" dirty="0">
                <a:latin typeface="Avenir Book" panose="02000503020000020003" pitchFamily="2" charset="0"/>
              </a:rPr>
              <a:t>How the results addressed the problem </a:t>
            </a:r>
          </a:p>
          <a:p>
            <a:pPr marL="558798" indent="-457200">
              <a:buAutoNum type="arabicPeriod"/>
            </a:pPr>
            <a:r>
              <a:rPr lang="en-US" dirty="0">
                <a:latin typeface="Avenir Book" panose="02000503020000020003" pitchFamily="2" charset="0"/>
              </a:rPr>
              <a:t>What methods were used to find the results</a:t>
            </a:r>
          </a:p>
        </p:txBody>
      </p:sp>
    </p:spTree>
    <p:extLst>
      <p:ext uri="{BB962C8B-B14F-4D97-AF65-F5344CB8AC3E}">
        <p14:creationId xmlns:p14="http://schemas.microsoft.com/office/powerpoint/2010/main" val="90720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B219-D880-494B-A388-4F38F4971430}"/>
              </a:ext>
            </a:extLst>
          </p:cNvPr>
          <p:cNvSpPr>
            <a:spLocks noGrp="1"/>
          </p:cNvSpPr>
          <p:nvPr>
            <p:ph type="title"/>
          </p:nvPr>
        </p:nvSpPr>
        <p:spPr>
          <a:xfrm>
            <a:off x="555000" y="222333"/>
            <a:ext cx="11082000" cy="847200"/>
          </a:xfrm>
        </p:spPr>
        <p:txBody>
          <a:bodyPr wrap="square" anchor="t">
            <a:normAutofit fontScale="90000"/>
          </a:bodyPr>
          <a:lstStyle/>
          <a:p>
            <a:r>
              <a:rPr lang="en-US" sz="4400" dirty="0">
                <a:latin typeface="Franklin Gothic Demi" panose="020B0603020102020204" pitchFamily="34" charset="0"/>
              </a:rPr>
              <a:t>Workshop Agenda</a:t>
            </a:r>
          </a:p>
        </p:txBody>
      </p:sp>
      <p:sp>
        <p:nvSpPr>
          <p:cNvPr id="7" name="Text Placeholder 2">
            <a:extLst>
              <a:ext uri="{FF2B5EF4-FFF2-40B4-BE49-F238E27FC236}">
                <a16:creationId xmlns:a16="http://schemas.microsoft.com/office/drawing/2014/main" id="{DCB9F55D-444B-4F9B-8563-B8F526DD98E6}"/>
              </a:ext>
            </a:extLst>
          </p:cNvPr>
          <p:cNvSpPr>
            <a:spLocks noGrp="1"/>
          </p:cNvSpPr>
          <p:nvPr>
            <p:ph type="body" idx="1"/>
          </p:nvPr>
        </p:nvSpPr>
        <p:spPr>
          <a:xfrm>
            <a:off x="872267" y="1467000"/>
            <a:ext cx="10770000" cy="4664000"/>
          </a:xfrm>
        </p:spPr>
        <p:txBody>
          <a:bodyPr/>
          <a:lstStyle/>
          <a:p>
            <a:pPr>
              <a:buClr>
                <a:schemeClr val="accent5"/>
              </a:buClr>
              <a:buFont typeface="Wingdings" pitchFamily="2" charset="2"/>
              <a:buChar char="q"/>
            </a:pPr>
            <a:r>
              <a:rPr lang="en-US" sz="3600" dirty="0">
                <a:solidFill>
                  <a:schemeClr val="bg2"/>
                </a:solidFill>
                <a:latin typeface="Avenir Book" panose="02000503020000020003" pitchFamily="2" charset="0"/>
                <a:cs typeface="Arial" panose="020B0604020202020204" pitchFamily="34" charset="0"/>
              </a:rPr>
              <a:t>Opening questions </a:t>
            </a:r>
          </a:p>
          <a:p>
            <a:pPr>
              <a:buClr>
                <a:schemeClr val="accent5"/>
              </a:buClr>
              <a:buFont typeface="Wingdings" pitchFamily="2" charset="2"/>
              <a:buChar char="q"/>
            </a:pPr>
            <a:r>
              <a:rPr lang="en-US" sz="3600" dirty="0">
                <a:solidFill>
                  <a:schemeClr val="bg2"/>
                </a:solidFill>
                <a:latin typeface="Avenir Book" panose="02000503020000020003" pitchFamily="2" charset="0"/>
                <a:cs typeface="Arial" panose="020B0604020202020204" pitchFamily="34" charset="0"/>
              </a:rPr>
              <a:t>Part 1: Researching</a:t>
            </a:r>
          </a:p>
          <a:p>
            <a:pPr>
              <a:buClr>
                <a:schemeClr val="accent5"/>
              </a:buClr>
              <a:buFont typeface="Wingdings" pitchFamily="2" charset="2"/>
              <a:buChar char="q"/>
            </a:pPr>
            <a:r>
              <a:rPr lang="en-US" sz="3600" dirty="0">
                <a:solidFill>
                  <a:schemeClr val="bg2"/>
                </a:solidFill>
                <a:latin typeface="Avenir Book" panose="02000503020000020003" pitchFamily="2" charset="0"/>
                <a:cs typeface="Arial" panose="020B0604020202020204" pitchFamily="34" charset="0"/>
              </a:rPr>
              <a:t>Part 2: Writing and Revising</a:t>
            </a:r>
          </a:p>
          <a:p>
            <a:pPr>
              <a:buClr>
                <a:schemeClr val="accent5"/>
              </a:buClr>
              <a:buFont typeface="Wingdings" pitchFamily="2" charset="2"/>
              <a:buChar char="q"/>
            </a:pPr>
            <a:r>
              <a:rPr lang="en-US" sz="3600" dirty="0">
                <a:solidFill>
                  <a:schemeClr val="bg2"/>
                </a:solidFill>
                <a:latin typeface="Avenir Book" panose="02000503020000020003" pitchFamily="2" charset="0"/>
                <a:cs typeface="Arial" panose="020B0604020202020204" pitchFamily="34" charset="0"/>
              </a:rPr>
              <a:t>Part 3: Managing Rejection and Additional Resources</a:t>
            </a:r>
          </a:p>
        </p:txBody>
      </p:sp>
    </p:spTree>
    <p:extLst>
      <p:ext uri="{BB962C8B-B14F-4D97-AF65-F5344CB8AC3E}">
        <p14:creationId xmlns:p14="http://schemas.microsoft.com/office/powerpoint/2010/main" val="4008827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0550-E31A-E045-A9C3-9DCC558F776C}"/>
              </a:ext>
            </a:extLst>
          </p:cNvPr>
          <p:cNvSpPr>
            <a:spLocks noGrp="1"/>
          </p:cNvSpPr>
          <p:nvPr>
            <p:ph type="title"/>
          </p:nvPr>
        </p:nvSpPr>
        <p:spPr>
          <a:xfrm>
            <a:off x="437009" y="273677"/>
            <a:ext cx="11082000" cy="847200"/>
          </a:xfrm>
        </p:spPr>
        <p:txBody>
          <a:bodyPr/>
          <a:lstStyle/>
          <a:p>
            <a:r>
              <a:rPr lang="en-US" sz="2800" dirty="0"/>
              <a:t>How would you go about re-writing this paragraph in assert-justify style?</a:t>
            </a:r>
          </a:p>
        </p:txBody>
      </p:sp>
      <p:sp>
        <p:nvSpPr>
          <p:cNvPr id="3" name="Text Placeholder 2">
            <a:extLst>
              <a:ext uri="{FF2B5EF4-FFF2-40B4-BE49-F238E27FC236}">
                <a16:creationId xmlns:a16="http://schemas.microsoft.com/office/drawing/2014/main" id="{B60CF028-096C-2945-8394-BF019A0DD58D}"/>
              </a:ext>
            </a:extLst>
          </p:cNvPr>
          <p:cNvSpPr>
            <a:spLocks noGrp="1"/>
          </p:cNvSpPr>
          <p:nvPr>
            <p:ph type="body" idx="1"/>
          </p:nvPr>
        </p:nvSpPr>
        <p:spPr>
          <a:xfrm>
            <a:off x="555000" y="1120878"/>
            <a:ext cx="11082000" cy="4922736"/>
          </a:xfrm>
        </p:spPr>
        <p:txBody>
          <a:bodyPr/>
          <a:lstStyle/>
          <a:p>
            <a:pPr marL="101598" indent="0">
              <a:buNone/>
            </a:pPr>
            <a:r>
              <a:rPr lang="en-US" sz="2800" dirty="0">
                <a:latin typeface="Avenir Book" panose="02000503020000020003" pitchFamily="2" charset="0"/>
              </a:rPr>
              <a:t>Nanomechanical techniques such as instrumented nanoindentation [14] permit measurement of constituent-level, localized mechanical properties such as fiber interface toughness [15]. In this way, the mechanical degradation can be measured as a function of the local microstructure, oxidation state and proximity to defects. Building on this previous work, we will perform multiscale mechanical characterization in this study in addition to using 2D/3D microscopy techniques to identify the oxidation reactions near defects. Overall, we propose an experimentally-guided approach to understanding the role of microstructure in oxidation embrittlement in CMCs. </a:t>
            </a:r>
          </a:p>
          <a:p>
            <a:pPr marL="101598" indent="0">
              <a:buNone/>
            </a:pPr>
            <a:endParaRPr lang="en-US" sz="2800" dirty="0">
              <a:latin typeface="Avenir Book" panose="02000503020000020003" pitchFamily="2" charset="0"/>
            </a:endParaRPr>
          </a:p>
          <a:p>
            <a:pPr marL="101598" indent="0">
              <a:buNone/>
            </a:pPr>
            <a:endParaRPr lang="en-US" sz="2800" dirty="0">
              <a:latin typeface="Avenir Book" panose="02000503020000020003" pitchFamily="2" charset="0"/>
            </a:endParaRPr>
          </a:p>
        </p:txBody>
      </p:sp>
      <p:sp>
        <p:nvSpPr>
          <p:cNvPr id="4" name="TextBox 3">
            <a:extLst>
              <a:ext uri="{FF2B5EF4-FFF2-40B4-BE49-F238E27FC236}">
                <a16:creationId xmlns:a16="http://schemas.microsoft.com/office/drawing/2014/main" id="{513D3CA8-E3DE-A685-5DCF-28C40B8D8725}"/>
              </a:ext>
            </a:extLst>
          </p:cNvPr>
          <p:cNvSpPr txBox="1"/>
          <p:nvPr/>
        </p:nvSpPr>
        <p:spPr>
          <a:xfrm>
            <a:off x="554999" y="6184244"/>
            <a:ext cx="9603413" cy="400079"/>
          </a:xfrm>
          <a:prstGeom prst="rect">
            <a:avLst/>
          </a:prstGeom>
          <a:noFill/>
          <a:ln>
            <a:noFill/>
          </a:ln>
        </p:spPr>
        <p:txBody>
          <a:bodyPr spcFirstLastPara="1" wrap="square" lIns="91425" tIns="91425" rIns="91425" bIns="91425" rtlCol="0" anchor="b" anchorCtr="0">
            <a:spAutoFit/>
          </a:bodyPr>
          <a:lstStyle/>
          <a:p>
            <a:r>
              <a:rPr lang="en-US" b="1" dirty="0"/>
              <a:t>Source: </a:t>
            </a:r>
            <a:r>
              <a:rPr lang="en-US" dirty="0"/>
              <a:t>Brendan Croom, PhD Candidate, MAE, UVA, 2018</a:t>
            </a:r>
            <a:endParaRPr lang="en-US" b="1" dirty="0"/>
          </a:p>
        </p:txBody>
      </p:sp>
    </p:spTree>
    <p:extLst>
      <p:ext uri="{BB962C8B-B14F-4D97-AF65-F5344CB8AC3E}">
        <p14:creationId xmlns:p14="http://schemas.microsoft.com/office/powerpoint/2010/main" val="46974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0550-E31A-E045-A9C3-9DCC558F776C}"/>
              </a:ext>
            </a:extLst>
          </p:cNvPr>
          <p:cNvSpPr>
            <a:spLocks noGrp="1"/>
          </p:cNvSpPr>
          <p:nvPr>
            <p:ph type="title"/>
          </p:nvPr>
        </p:nvSpPr>
        <p:spPr>
          <a:xfrm>
            <a:off x="437009" y="273677"/>
            <a:ext cx="11082000" cy="847200"/>
          </a:xfrm>
        </p:spPr>
        <p:txBody>
          <a:bodyPr/>
          <a:lstStyle/>
          <a:p>
            <a:r>
              <a:rPr lang="en-US" sz="2800" dirty="0"/>
              <a:t>My Answer</a:t>
            </a:r>
          </a:p>
        </p:txBody>
      </p:sp>
      <p:sp>
        <p:nvSpPr>
          <p:cNvPr id="3" name="Text Placeholder 2">
            <a:extLst>
              <a:ext uri="{FF2B5EF4-FFF2-40B4-BE49-F238E27FC236}">
                <a16:creationId xmlns:a16="http://schemas.microsoft.com/office/drawing/2014/main" id="{B60CF028-096C-2945-8394-BF019A0DD58D}"/>
              </a:ext>
            </a:extLst>
          </p:cNvPr>
          <p:cNvSpPr>
            <a:spLocks noGrp="1"/>
          </p:cNvSpPr>
          <p:nvPr>
            <p:ph type="body" idx="1"/>
          </p:nvPr>
        </p:nvSpPr>
        <p:spPr>
          <a:xfrm>
            <a:off x="555000" y="1120877"/>
            <a:ext cx="11082000" cy="5353665"/>
          </a:xfrm>
        </p:spPr>
        <p:txBody>
          <a:bodyPr/>
          <a:lstStyle/>
          <a:p>
            <a:pPr marL="101598" indent="0">
              <a:buNone/>
            </a:pPr>
            <a:r>
              <a:rPr lang="en-US" sz="2800" dirty="0">
                <a:solidFill>
                  <a:schemeClr val="accent5"/>
                </a:solidFill>
                <a:latin typeface="Avenir Book" panose="02000503020000020003" pitchFamily="2" charset="0"/>
              </a:rPr>
              <a:t>We propose an experimentally-guided approach to understanding the role of microstructure in oxidation embrittlement in CMCs. </a:t>
            </a:r>
          </a:p>
          <a:p>
            <a:pPr marL="101598" indent="0">
              <a:buNone/>
            </a:pPr>
            <a:r>
              <a:rPr lang="en-US" sz="2800" dirty="0">
                <a:solidFill>
                  <a:schemeClr val="accent5"/>
                </a:solidFill>
                <a:latin typeface="Avenir Book" panose="02000503020000020003" pitchFamily="2" charset="0"/>
              </a:rPr>
              <a:t>Building on this previous work, we will perform multiscale mechanical characterization in this study in addition to using 2D/3D microscopy techniques to identify the oxidation reactions near defects. </a:t>
            </a:r>
            <a:r>
              <a:rPr lang="en-US" sz="2800" dirty="0">
                <a:latin typeface="Avenir Book" panose="02000503020000020003" pitchFamily="2" charset="0"/>
              </a:rPr>
              <a:t>Nanomechanical techniques such as instrumented nanoindentation [14] permit measurement of constituent-level, localized mechanical properties such as fiber interface toughness [15]. In this way, the mechanical degradation can be measured as a function of the local microstructure, oxidation state and proximity to defects. </a:t>
            </a:r>
          </a:p>
          <a:p>
            <a:pPr marL="101598" indent="0">
              <a:buNone/>
            </a:pPr>
            <a:endParaRPr lang="en-US" sz="2800" dirty="0">
              <a:latin typeface="Avenir Book" panose="02000503020000020003" pitchFamily="2" charset="0"/>
            </a:endParaRPr>
          </a:p>
        </p:txBody>
      </p:sp>
    </p:spTree>
    <p:extLst>
      <p:ext uri="{BB962C8B-B14F-4D97-AF65-F5344CB8AC3E}">
        <p14:creationId xmlns:p14="http://schemas.microsoft.com/office/powerpoint/2010/main" val="2065594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E3863-1442-35C7-FB13-7FCC00C3AD1E}"/>
              </a:ext>
            </a:extLst>
          </p:cNvPr>
          <p:cNvSpPr>
            <a:spLocks noGrp="1"/>
          </p:cNvSpPr>
          <p:nvPr>
            <p:ph type="ctrTitle"/>
          </p:nvPr>
        </p:nvSpPr>
        <p:spPr>
          <a:xfrm>
            <a:off x="3162300" y="840300"/>
            <a:ext cx="8442000" cy="2056000"/>
          </a:xfrm>
        </p:spPr>
        <p:txBody>
          <a:bodyPr wrap="square" anchor="t">
            <a:normAutofit/>
          </a:bodyPr>
          <a:lstStyle/>
          <a:p>
            <a:pPr>
              <a:lnSpc>
                <a:spcPct val="90000"/>
              </a:lnSpc>
            </a:pPr>
            <a:r>
              <a:rPr lang="en-US" sz="4500" dirty="0"/>
              <a:t>General tricks and tips: what to do and what to avoid </a:t>
            </a:r>
          </a:p>
        </p:txBody>
      </p:sp>
    </p:spTree>
    <p:extLst>
      <p:ext uri="{BB962C8B-B14F-4D97-AF65-F5344CB8AC3E}">
        <p14:creationId xmlns:p14="http://schemas.microsoft.com/office/powerpoint/2010/main" val="3809406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BBF8-8FFA-CC4A-8FFB-283585885660}"/>
              </a:ext>
            </a:extLst>
          </p:cNvPr>
          <p:cNvSpPr>
            <a:spLocks noGrp="1"/>
          </p:cNvSpPr>
          <p:nvPr>
            <p:ph type="title"/>
          </p:nvPr>
        </p:nvSpPr>
        <p:spPr/>
        <p:txBody>
          <a:bodyPr/>
          <a:lstStyle/>
          <a:p>
            <a:r>
              <a:rPr lang="en-US" dirty="0"/>
              <a:t>Research Proposal Writing: Things to Avoid</a:t>
            </a:r>
          </a:p>
        </p:txBody>
      </p:sp>
      <p:sp>
        <p:nvSpPr>
          <p:cNvPr id="3" name="Text Placeholder 2">
            <a:extLst>
              <a:ext uri="{FF2B5EF4-FFF2-40B4-BE49-F238E27FC236}">
                <a16:creationId xmlns:a16="http://schemas.microsoft.com/office/drawing/2014/main" id="{D8DB7ED8-0C0A-8043-A767-4CA7B5715943}"/>
              </a:ext>
            </a:extLst>
          </p:cNvPr>
          <p:cNvSpPr>
            <a:spLocks noGrp="1"/>
          </p:cNvSpPr>
          <p:nvPr>
            <p:ph type="body" idx="1"/>
          </p:nvPr>
        </p:nvSpPr>
        <p:spPr>
          <a:xfrm>
            <a:off x="695287" y="1290019"/>
            <a:ext cx="10334995" cy="4664000"/>
          </a:xfrm>
        </p:spPr>
        <p:txBody>
          <a:bodyPr/>
          <a:lstStyle/>
          <a:p>
            <a:pPr>
              <a:buClr>
                <a:schemeClr val="accent5"/>
              </a:buClr>
              <a:buFont typeface="Wingdings" pitchFamily="2" charset="2"/>
              <a:buChar char="Ø"/>
            </a:pPr>
            <a:r>
              <a:rPr lang="en-US" sz="3200" dirty="0">
                <a:latin typeface="Avenir Book" panose="02000503020000020003" pitchFamily="2" charset="0"/>
              </a:rPr>
              <a:t>Aggressive space saving (shrinking margins, font size, removing white space between paragraphs)</a:t>
            </a:r>
          </a:p>
          <a:p>
            <a:pPr>
              <a:buClr>
                <a:schemeClr val="accent5"/>
              </a:buClr>
              <a:buFont typeface="Wingdings" pitchFamily="2" charset="2"/>
              <a:buChar char="Ø"/>
            </a:pPr>
            <a:r>
              <a:rPr lang="en-US" sz="3200" dirty="0">
                <a:latin typeface="Avenir Book" panose="02000503020000020003" pitchFamily="2" charset="0"/>
              </a:rPr>
              <a:t>Complex sentences </a:t>
            </a:r>
          </a:p>
          <a:p>
            <a:pPr>
              <a:buClr>
                <a:schemeClr val="accent5"/>
              </a:buClr>
              <a:buFont typeface="Wingdings" pitchFamily="2" charset="2"/>
              <a:buChar char="Ø"/>
            </a:pPr>
            <a:r>
              <a:rPr lang="en-US" sz="3200" dirty="0">
                <a:latin typeface="Avenir Book" panose="02000503020000020003" pitchFamily="2" charset="0"/>
              </a:rPr>
              <a:t>Long paragraphs</a:t>
            </a:r>
          </a:p>
          <a:p>
            <a:pPr>
              <a:buClr>
                <a:schemeClr val="accent5"/>
              </a:buClr>
              <a:buFont typeface="Wingdings" pitchFamily="2" charset="2"/>
              <a:buChar char="Ø"/>
            </a:pPr>
            <a:r>
              <a:rPr lang="en-US" sz="3200" dirty="0">
                <a:latin typeface="Avenir Book" panose="02000503020000020003" pitchFamily="2" charset="0"/>
              </a:rPr>
              <a:t>Using elaborate synonyms to avoid repetition </a:t>
            </a:r>
          </a:p>
          <a:p>
            <a:pPr>
              <a:buClr>
                <a:schemeClr val="accent5"/>
              </a:buClr>
              <a:buFont typeface="Wingdings" pitchFamily="2" charset="2"/>
              <a:buChar char="Ø"/>
            </a:pPr>
            <a:r>
              <a:rPr lang="en-US" sz="3200" dirty="0">
                <a:latin typeface="Avenir Book" panose="02000503020000020003" pitchFamily="2" charset="0"/>
              </a:rPr>
              <a:t>Be thoughtful about use of abbreviations </a:t>
            </a:r>
          </a:p>
        </p:txBody>
      </p:sp>
    </p:spTree>
    <p:extLst>
      <p:ext uri="{BB962C8B-B14F-4D97-AF65-F5344CB8AC3E}">
        <p14:creationId xmlns:p14="http://schemas.microsoft.com/office/powerpoint/2010/main" val="1714502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BBF8-8FFA-CC4A-8FFB-283585885660}"/>
              </a:ext>
            </a:extLst>
          </p:cNvPr>
          <p:cNvSpPr>
            <a:spLocks noGrp="1"/>
          </p:cNvSpPr>
          <p:nvPr>
            <p:ph type="title"/>
          </p:nvPr>
        </p:nvSpPr>
        <p:spPr/>
        <p:txBody>
          <a:bodyPr/>
          <a:lstStyle/>
          <a:p>
            <a:r>
              <a:rPr lang="en-US" dirty="0"/>
              <a:t>Research Proposal Writing: Make sure you do…</a:t>
            </a:r>
          </a:p>
        </p:txBody>
      </p:sp>
      <p:sp>
        <p:nvSpPr>
          <p:cNvPr id="3" name="Text Placeholder 2">
            <a:extLst>
              <a:ext uri="{FF2B5EF4-FFF2-40B4-BE49-F238E27FC236}">
                <a16:creationId xmlns:a16="http://schemas.microsoft.com/office/drawing/2014/main" id="{D8DB7ED8-0C0A-8043-A767-4CA7B5715943}"/>
              </a:ext>
            </a:extLst>
          </p:cNvPr>
          <p:cNvSpPr>
            <a:spLocks noGrp="1"/>
          </p:cNvSpPr>
          <p:nvPr>
            <p:ph type="body" idx="1"/>
          </p:nvPr>
        </p:nvSpPr>
        <p:spPr/>
        <p:txBody>
          <a:bodyPr/>
          <a:lstStyle/>
          <a:p>
            <a:pPr>
              <a:buClr>
                <a:schemeClr val="accent5"/>
              </a:buClr>
              <a:buFont typeface="Wingdings" pitchFamily="2" charset="2"/>
              <a:buChar char="Ø"/>
            </a:pPr>
            <a:r>
              <a:rPr lang="en-US" sz="3200" dirty="0">
                <a:latin typeface="Avenir Book" panose="02000503020000020003" pitchFamily="2" charset="0"/>
              </a:rPr>
              <a:t>Clearly state your research objectives </a:t>
            </a:r>
          </a:p>
          <a:p>
            <a:pPr>
              <a:buClr>
                <a:schemeClr val="accent5"/>
              </a:buClr>
              <a:buFont typeface="Wingdings" pitchFamily="2" charset="2"/>
              <a:buChar char="Ø"/>
            </a:pPr>
            <a:r>
              <a:rPr lang="en-US" sz="3200" dirty="0">
                <a:latin typeface="Avenir Book" panose="02000503020000020003" pitchFamily="2" charset="0"/>
              </a:rPr>
              <a:t>Match your background to your objectives</a:t>
            </a:r>
          </a:p>
          <a:p>
            <a:pPr>
              <a:buClr>
                <a:schemeClr val="accent5"/>
              </a:buClr>
              <a:buFont typeface="Wingdings" pitchFamily="2" charset="2"/>
              <a:buChar char="Ø"/>
            </a:pPr>
            <a:r>
              <a:rPr lang="en-US" sz="3200" dirty="0">
                <a:latin typeface="Avenir Book" panose="02000503020000020003" pitchFamily="2" charset="0"/>
              </a:rPr>
              <a:t>Match your methods to your objectives: this is how you prove feasibility! </a:t>
            </a:r>
          </a:p>
          <a:p>
            <a:pPr>
              <a:buClr>
                <a:schemeClr val="accent5"/>
              </a:buClr>
              <a:buFont typeface="Wingdings" pitchFamily="2" charset="2"/>
              <a:buChar char="Ø"/>
            </a:pPr>
            <a:r>
              <a:rPr lang="en-US" sz="3200" dirty="0">
                <a:latin typeface="Avenir Book" panose="02000503020000020003" pitchFamily="2" charset="0"/>
              </a:rPr>
              <a:t>Think about your application holistically – develop a narrative across your documents </a:t>
            </a:r>
          </a:p>
          <a:p>
            <a:pPr>
              <a:buClr>
                <a:schemeClr val="accent5"/>
              </a:buClr>
              <a:buFont typeface="Wingdings" pitchFamily="2" charset="2"/>
              <a:buChar char="Ø"/>
            </a:pPr>
            <a:r>
              <a:rPr lang="en-US" sz="3200" dirty="0">
                <a:latin typeface="Avenir Book" panose="02000503020000020003" pitchFamily="2" charset="0"/>
              </a:rPr>
              <a:t>Use headings and subheadings</a:t>
            </a:r>
          </a:p>
          <a:p>
            <a:pPr>
              <a:buClr>
                <a:schemeClr val="accent5"/>
              </a:buClr>
              <a:buFont typeface="Wingdings" pitchFamily="2" charset="2"/>
              <a:buChar char="Ø"/>
            </a:pPr>
            <a:endParaRPr lang="en-US" sz="3200" dirty="0">
              <a:latin typeface="Avenir Book" panose="02000503020000020003" pitchFamily="2" charset="0"/>
            </a:endParaRPr>
          </a:p>
        </p:txBody>
      </p:sp>
    </p:spTree>
    <p:extLst>
      <p:ext uri="{BB962C8B-B14F-4D97-AF65-F5344CB8AC3E}">
        <p14:creationId xmlns:p14="http://schemas.microsoft.com/office/powerpoint/2010/main" val="387171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7B67-04D1-4D4B-AB69-7C17E0E920F8}"/>
              </a:ext>
            </a:extLst>
          </p:cNvPr>
          <p:cNvSpPr>
            <a:spLocks noGrp="1"/>
          </p:cNvSpPr>
          <p:nvPr>
            <p:ph type="title"/>
          </p:nvPr>
        </p:nvSpPr>
        <p:spPr/>
        <p:txBody>
          <a:bodyPr/>
          <a:lstStyle/>
          <a:p>
            <a:r>
              <a:rPr lang="en-US" dirty="0"/>
              <a:t>So, you have a rough draft…</a:t>
            </a:r>
          </a:p>
        </p:txBody>
      </p:sp>
      <p:sp>
        <p:nvSpPr>
          <p:cNvPr id="3" name="Text Placeholder 2">
            <a:extLst>
              <a:ext uri="{FF2B5EF4-FFF2-40B4-BE49-F238E27FC236}">
                <a16:creationId xmlns:a16="http://schemas.microsoft.com/office/drawing/2014/main" id="{5C807ED6-7A2B-ED4D-B5FD-0A3399401BA8}"/>
              </a:ext>
            </a:extLst>
          </p:cNvPr>
          <p:cNvSpPr>
            <a:spLocks noGrp="1"/>
          </p:cNvSpPr>
          <p:nvPr>
            <p:ph type="body" idx="1"/>
          </p:nvPr>
        </p:nvSpPr>
        <p:spPr/>
        <p:txBody>
          <a:bodyPr/>
          <a:lstStyle/>
          <a:p>
            <a:pPr>
              <a:buClr>
                <a:schemeClr val="accent5"/>
              </a:buClr>
              <a:buFont typeface="Wingdings" pitchFamily="2" charset="2"/>
              <a:buChar char="q"/>
            </a:pPr>
            <a:r>
              <a:rPr lang="en-US" sz="3200" dirty="0">
                <a:latin typeface="Avenir Book" panose="02000503020000020003" pitchFamily="2" charset="0"/>
              </a:rPr>
              <a:t>If possible, get some feedback from a wider audience (not just your advisor and people who know your project well!) </a:t>
            </a:r>
          </a:p>
          <a:p>
            <a:pPr lvl="1">
              <a:buClr>
                <a:schemeClr val="accent5"/>
              </a:buClr>
              <a:buFont typeface="Wingdings" pitchFamily="2" charset="2"/>
              <a:buChar char="q"/>
            </a:pPr>
            <a:r>
              <a:rPr lang="en-US" sz="3200" dirty="0">
                <a:latin typeface="Avenir Book" panose="02000503020000020003" pitchFamily="2" charset="0"/>
              </a:rPr>
              <a:t>Give them criteria and/or guidelines </a:t>
            </a:r>
          </a:p>
          <a:p>
            <a:pPr>
              <a:buClr>
                <a:schemeClr val="accent5"/>
              </a:buClr>
              <a:buFont typeface="Wingdings" pitchFamily="2" charset="2"/>
              <a:buChar char="q"/>
            </a:pPr>
            <a:r>
              <a:rPr lang="en-US" sz="3200" dirty="0">
                <a:latin typeface="Avenir Book" panose="02000503020000020003" pitchFamily="2" charset="0"/>
              </a:rPr>
              <a:t>But take what they say with a grain of salt (remember who your readers are!) </a:t>
            </a:r>
          </a:p>
        </p:txBody>
      </p:sp>
    </p:spTree>
    <p:extLst>
      <p:ext uri="{BB962C8B-B14F-4D97-AF65-F5344CB8AC3E}">
        <p14:creationId xmlns:p14="http://schemas.microsoft.com/office/powerpoint/2010/main" val="1620347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413B-F3BA-5F49-90D7-411582BED3DC}"/>
              </a:ext>
            </a:extLst>
          </p:cNvPr>
          <p:cNvSpPr>
            <a:spLocks noGrp="1"/>
          </p:cNvSpPr>
          <p:nvPr>
            <p:ph type="title"/>
          </p:nvPr>
        </p:nvSpPr>
        <p:spPr/>
        <p:txBody>
          <a:bodyPr/>
          <a:lstStyle/>
          <a:p>
            <a:r>
              <a:rPr lang="en-US" dirty="0">
                <a:latin typeface="Franklin Gothic Heavy" panose="020B0603020102020204" pitchFamily="34" charset="0"/>
              </a:rPr>
              <a:t>Part 3: Wrapping up</a:t>
            </a:r>
          </a:p>
        </p:txBody>
      </p:sp>
    </p:spTree>
    <p:extLst>
      <p:ext uri="{BB962C8B-B14F-4D97-AF65-F5344CB8AC3E}">
        <p14:creationId xmlns:p14="http://schemas.microsoft.com/office/powerpoint/2010/main" val="142418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3783-05B3-1F4D-B2E2-FEEC0B68D961}"/>
              </a:ext>
            </a:extLst>
          </p:cNvPr>
          <p:cNvSpPr>
            <a:spLocks noGrp="1"/>
          </p:cNvSpPr>
          <p:nvPr>
            <p:ph type="title"/>
          </p:nvPr>
        </p:nvSpPr>
        <p:spPr/>
        <p:txBody>
          <a:bodyPr/>
          <a:lstStyle/>
          <a:p>
            <a:r>
              <a:rPr lang="en-US" dirty="0"/>
              <a:t>Managing Rejection </a:t>
            </a:r>
          </a:p>
        </p:txBody>
      </p:sp>
      <p:sp>
        <p:nvSpPr>
          <p:cNvPr id="3" name="Text Placeholder 2">
            <a:extLst>
              <a:ext uri="{FF2B5EF4-FFF2-40B4-BE49-F238E27FC236}">
                <a16:creationId xmlns:a16="http://schemas.microsoft.com/office/drawing/2014/main" id="{7F786C6A-9611-8048-860B-8CCE697905B0}"/>
              </a:ext>
            </a:extLst>
          </p:cNvPr>
          <p:cNvSpPr>
            <a:spLocks noGrp="1"/>
          </p:cNvSpPr>
          <p:nvPr>
            <p:ph type="body" idx="1"/>
          </p:nvPr>
        </p:nvSpPr>
        <p:spPr>
          <a:xfrm>
            <a:off x="867000" y="1319516"/>
            <a:ext cx="10770000" cy="4664000"/>
          </a:xfrm>
        </p:spPr>
        <p:txBody>
          <a:bodyPr/>
          <a:lstStyle/>
          <a:p>
            <a:pPr>
              <a:buClr>
                <a:schemeClr val="accent5"/>
              </a:buClr>
              <a:buFont typeface="Wingdings" pitchFamily="2" charset="2"/>
              <a:buChar char="q"/>
            </a:pPr>
            <a:r>
              <a:rPr lang="en-US" sz="3200" dirty="0">
                <a:solidFill>
                  <a:schemeClr val="bg2"/>
                </a:solidFill>
                <a:latin typeface="Avenir Book" panose="02000503020000020003" pitchFamily="2" charset="0"/>
              </a:rPr>
              <a:t>Rejection is part of the process! (and often a step on the way to winning funding).</a:t>
            </a:r>
          </a:p>
          <a:p>
            <a:pPr>
              <a:buClr>
                <a:schemeClr val="accent5"/>
              </a:buClr>
              <a:buFont typeface="Wingdings" pitchFamily="2" charset="2"/>
              <a:buChar char="q"/>
            </a:pPr>
            <a:r>
              <a:rPr lang="en-US" sz="3200" dirty="0">
                <a:solidFill>
                  <a:schemeClr val="bg2"/>
                </a:solidFill>
                <a:latin typeface="Avenir Book" panose="02000503020000020003" pitchFamily="2" charset="0"/>
              </a:rPr>
              <a:t>Set goals around applying – not around receiving </a:t>
            </a:r>
          </a:p>
          <a:p>
            <a:pPr>
              <a:buClr>
                <a:schemeClr val="accent5"/>
              </a:buClr>
              <a:buFont typeface="Wingdings" pitchFamily="2" charset="2"/>
              <a:buChar char="q"/>
            </a:pPr>
            <a:r>
              <a:rPr lang="en-US" sz="3200" dirty="0">
                <a:solidFill>
                  <a:schemeClr val="bg2"/>
                </a:solidFill>
                <a:latin typeface="Avenir Book" panose="02000503020000020003" pitchFamily="2" charset="0"/>
              </a:rPr>
              <a:t>Celebrate your rejections </a:t>
            </a:r>
          </a:p>
          <a:p>
            <a:pPr>
              <a:buClr>
                <a:schemeClr val="accent5"/>
              </a:buClr>
              <a:buFont typeface="Wingdings" pitchFamily="2" charset="2"/>
              <a:buChar char="q"/>
            </a:pPr>
            <a:r>
              <a:rPr lang="en-US" sz="3200" dirty="0">
                <a:solidFill>
                  <a:schemeClr val="bg2"/>
                </a:solidFill>
                <a:latin typeface="Avenir Book" panose="02000503020000020003" pitchFamily="2" charset="0"/>
              </a:rPr>
              <a:t>Set feedback aside until you can process it with a clear mind </a:t>
            </a:r>
          </a:p>
          <a:p>
            <a:pPr>
              <a:buClr>
                <a:schemeClr val="accent5"/>
              </a:buClr>
              <a:buFont typeface="Wingdings" pitchFamily="2" charset="2"/>
              <a:buChar char="q"/>
            </a:pPr>
            <a:r>
              <a:rPr lang="en-US" sz="3200" dirty="0">
                <a:solidFill>
                  <a:schemeClr val="bg2"/>
                </a:solidFill>
                <a:latin typeface="Avenir Book" panose="02000503020000020003" pitchFamily="2" charset="0"/>
              </a:rPr>
              <a:t>Remember your worth doesn’t lie in your work – spend time with family, friends and in non-academic spaces! </a:t>
            </a:r>
          </a:p>
          <a:p>
            <a:pPr>
              <a:buClr>
                <a:schemeClr val="accent5"/>
              </a:buClr>
              <a:buFont typeface="Wingdings" pitchFamily="2" charset="2"/>
              <a:buChar char="q"/>
            </a:pPr>
            <a:endParaRPr lang="en-US" sz="3200" dirty="0">
              <a:solidFill>
                <a:schemeClr val="bg2"/>
              </a:solidFill>
              <a:latin typeface="Avenir Book" panose="02000503020000020003" pitchFamily="2" charset="0"/>
            </a:endParaRPr>
          </a:p>
        </p:txBody>
      </p:sp>
    </p:spTree>
    <p:extLst>
      <p:ext uri="{BB962C8B-B14F-4D97-AF65-F5344CB8AC3E}">
        <p14:creationId xmlns:p14="http://schemas.microsoft.com/office/powerpoint/2010/main" val="740078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CF3D-2586-BA48-979D-3731817A894D}"/>
              </a:ext>
            </a:extLst>
          </p:cNvPr>
          <p:cNvSpPr>
            <a:spLocks noGrp="1"/>
          </p:cNvSpPr>
          <p:nvPr>
            <p:ph type="ctrTitle"/>
          </p:nvPr>
        </p:nvSpPr>
        <p:spPr/>
        <p:txBody>
          <a:bodyPr/>
          <a:lstStyle/>
          <a:p>
            <a:r>
              <a:rPr lang="en-US" sz="6000" dirty="0"/>
              <a:t>Thanks for coming – any questions?</a:t>
            </a:r>
          </a:p>
        </p:txBody>
      </p:sp>
      <p:sp>
        <p:nvSpPr>
          <p:cNvPr id="5" name="Vertical Text Placeholder 4">
            <a:extLst>
              <a:ext uri="{FF2B5EF4-FFF2-40B4-BE49-F238E27FC236}">
                <a16:creationId xmlns:a16="http://schemas.microsoft.com/office/drawing/2014/main" id="{92ABCC5F-451C-B74F-B591-1FB8BAC9D768}"/>
              </a:ext>
            </a:extLst>
          </p:cNvPr>
          <p:cNvSpPr txBox="1">
            <a:spLocks/>
          </p:cNvSpPr>
          <p:nvPr/>
        </p:nvSpPr>
        <p:spPr>
          <a:xfrm>
            <a:off x="1033670" y="3321600"/>
            <a:ext cx="9670773" cy="120204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00" dirty="0">
                <a:solidFill>
                  <a:schemeClr val="tx1"/>
                </a:solidFill>
                <a:latin typeface="Avenir Book" panose="02000503020000020003" pitchFamily="2" charset="0"/>
              </a:rPr>
              <a:t>Brooke Dinsmore (bd3tz@virginia.edu)</a:t>
            </a:r>
          </a:p>
          <a:p>
            <a:pPr algn="ctr"/>
            <a:r>
              <a:rPr lang="en-US" sz="2400" dirty="0">
                <a:solidFill>
                  <a:schemeClr val="tx1"/>
                </a:solidFill>
                <a:latin typeface="Avenir Book" panose="02000503020000020003" pitchFamily="2" charset="0"/>
              </a:rPr>
              <a:t>PhD Candidate, Sociology Department</a:t>
            </a:r>
          </a:p>
          <a:p>
            <a:pPr algn="ctr"/>
            <a:r>
              <a:rPr lang="en-US" sz="2400" dirty="0">
                <a:solidFill>
                  <a:schemeClr val="tx1"/>
                </a:solidFill>
                <a:latin typeface="Avenir Book" panose="02000503020000020003" pitchFamily="2" charset="0"/>
              </a:rPr>
              <a:t>Consultant, Graduate Writing Lab</a:t>
            </a:r>
            <a:r>
              <a:rPr lang="en-US" sz="2400">
                <a:solidFill>
                  <a:schemeClr val="tx1"/>
                </a:solidFill>
                <a:latin typeface="Avenir Book" panose="02000503020000020003" pitchFamily="2" charset="0"/>
              </a:rPr>
              <a:t>, </a:t>
            </a:r>
          </a:p>
          <a:p>
            <a:pPr algn="ctr"/>
            <a:r>
              <a:rPr lang="en-US" sz="2400">
                <a:solidFill>
                  <a:schemeClr val="tx1"/>
                </a:solidFill>
                <a:latin typeface="Avenir Book" panose="02000503020000020003" pitchFamily="2" charset="0"/>
              </a:rPr>
              <a:t>School </a:t>
            </a:r>
            <a:r>
              <a:rPr lang="en-US" sz="2400" dirty="0">
                <a:solidFill>
                  <a:schemeClr val="tx1"/>
                </a:solidFill>
                <a:latin typeface="Avenir Book" panose="02000503020000020003" pitchFamily="2" charset="0"/>
              </a:rPr>
              <a:t>of Engineering &amp; Applied Science</a:t>
            </a:r>
          </a:p>
          <a:p>
            <a:pPr algn="ctr"/>
            <a:r>
              <a:rPr lang="en-US" sz="2400" dirty="0">
                <a:solidFill>
                  <a:schemeClr val="tx1"/>
                </a:solidFill>
                <a:latin typeface="Avenir Book" panose="02000503020000020003" pitchFamily="2" charset="0"/>
              </a:rPr>
              <a:t>University of Virginia</a:t>
            </a:r>
          </a:p>
          <a:p>
            <a:pPr algn="ctr"/>
            <a:endParaRPr lang="en-US" sz="2400" dirty="0">
              <a:solidFill>
                <a:schemeClr val="tx1"/>
              </a:solidFill>
              <a:latin typeface="Avenir Book" panose="02000503020000020003" pitchFamily="2" charset="0"/>
            </a:endParaRPr>
          </a:p>
          <a:p>
            <a:pPr algn="ctr"/>
            <a:endParaRPr lang="en-US" sz="2400" dirty="0">
              <a:solidFill>
                <a:schemeClr val="tx1"/>
              </a:solidFill>
              <a:latin typeface="Avenir Book" panose="02000503020000020003" pitchFamily="2" charset="0"/>
            </a:endParaRPr>
          </a:p>
        </p:txBody>
      </p:sp>
      <p:sp>
        <p:nvSpPr>
          <p:cNvPr id="3" name="TextBox 2">
            <a:extLst>
              <a:ext uri="{FF2B5EF4-FFF2-40B4-BE49-F238E27FC236}">
                <a16:creationId xmlns:a16="http://schemas.microsoft.com/office/drawing/2014/main" id="{8EB81D89-0B3D-824D-B05C-A0566AE2765A}"/>
              </a:ext>
            </a:extLst>
          </p:cNvPr>
          <p:cNvSpPr txBox="1"/>
          <p:nvPr/>
        </p:nvSpPr>
        <p:spPr>
          <a:xfrm>
            <a:off x="8664332" y="3891702"/>
            <a:ext cx="184700" cy="400079"/>
          </a:xfrm>
          <a:prstGeom prst="rect">
            <a:avLst/>
          </a:prstGeom>
          <a:noFill/>
          <a:ln>
            <a:noFill/>
          </a:ln>
        </p:spPr>
        <p:txBody>
          <a:bodyPr spcFirstLastPara="1" wrap="none" lIns="91425" tIns="91425" rIns="91425" bIns="91425" rtlCol="0" anchor="b" anchorCtr="0">
            <a:spAutoFit/>
          </a:bodyPr>
          <a:lstStyle/>
          <a:p>
            <a:pPr algn="r"/>
            <a:endParaRPr lang="en-US" b="1" dirty="0"/>
          </a:p>
        </p:txBody>
      </p:sp>
    </p:spTree>
    <p:extLst>
      <p:ext uri="{BB962C8B-B14F-4D97-AF65-F5344CB8AC3E}">
        <p14:creationId xmlns:p14="http://schemas.microsoft.com/office/powerpoint/2010/main" val="195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70B7-27E9-1042-AB85-9C3EE63081EE}"/>
              </a:ext>
            </a:extLst>
          </p:cNvPr>
          <p:cNvSpPr>
            <a:spLocks noGrp="1"/>
          </p:cNvSpPr>
          <p:nvPr>
            <p:ph type="ctrTitle"/>
          </p:nvPr>
        </p:nvSpPr>
        <p:spPr>
          <a:xfrm>
            <a:off x="3162300" y="840300"/>
            <a:ext cx="8442000" cy="2056000"/>
          </a:xfrm>
        </p:spPr>
        <p:txBody>
          <a:bodyPr wrap="square" anchor="t">
            <a:normAutofit fontScale="90000"/>
          </a:bodyPr>
          <a:lstStyle/>
          <a:p>
            <a:pPr>
              <a:lnSpc>
                <a:spcPct val="90000"/>
              </a:lnSpc>
            </a:pPr>
            <a:r>
              <a:rPr lang="en-US" sz="4500" i="1" dirty="0">
                <a:latin typeface="Franklin Gothic Demi" panose="020B0603020102020204" pitchFamily="34" charset="0"/>
              </a:rPr>
              <a:t>Why do we apply for fellowships and other forms of research funding? </a:t>
            </a:r>
            <a:br>
              <a:rPr lang="en-US" sz="4500" i="1" dirty="0">
                <a:latin typeface="Franklin Gothic Demi" panose="020B0603020102020204" pitchFamily="34" charset="0"/>
              </a:rPr>
            </a:br>
            <a:br>
              <a:rPr lang="en-US" sz="4500" i="1" dirty="0">
                <a:latin typeface="Franklin Gothic Demi" panose="020B0603020102020204" pitchFamily="34" charset="0"/>
              </a:rPr>
            </a:br>
            <a:br>
              <a:rPr lang="en-US" sz="4500" i="1" dirty="0">
                <a:latin typeface="Franklin Gothic Demi" panose="020B0603020102020204" pitchFamily="34" charset="0"/>
              </a:rPr>
            </a:br>
            <a:r>
              <a:rPr lang="en-US" sz="4500" i="1" dirty="0">
                <a:solidFill>
                  <a:schemeClr val="tx1"/>
                </a:solidFill>
                <a:latin typeface="Franklin Gothic Demi" panose="020B0603020102020204" pitchFamily="34" charset="0"/>
              </a:rPr>
              <a:t>Share your answers in the chat!</a:t>
            </a:r>
          </a:p>
        </p:txBody>
      </p:sp>
    </p:spTree>
    <p:extLst>
      <p:ext uri="{BB962C8B-B14F-4D97-AF65-F5344CB8AC3E}">
        <p14:creationId xmlns:p14="http://schemas.microsoft.com/office/powerpoint/2010/main" val="273363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B219-D880-494B-A388-4F38F4971430}"/>
              </a:ext>
            </a:extLst>
          </p:cNvPr>
          <p:cNvSpPr>
            <a:spLocks noGrp="1"/>
          </p:cNvSpPr>
          <p:nvPr>
            <p:ph type="title"/>
          </p:nvPr>
        </p:nvSpPr>
        <p:spPr>
          <a:xfrm>
            <a:off x="555000" y="222333"/>
            <a:ext cx="11082000" cy="847200"/>
          </a:xfrm>
        </p:spPr>
        <p:txBody>
          <a:bodyPr wrap="square" anchor="t">
            <a:normAutofit/>
          </a:bodyPr>
          <a:lstStyle/>
          <a:p>
            <a:r>
              <a:rPr lang="en-US" dirty="0">
                <a:latin typeface="Franklin Gothic Demi" panose="020B0603020102020204" pitchFamily="34" charset="0"/>
              </a:rPr>
              <a:t>A few reasons…</a:t>
            </a:r>
          </a:p>
        </p:txBody>
      </p:sp>
      <p:sp>
        <p:nvSpPr>
          <p:cNvPr id="7" name="Text Placeholder 2">
            <a:extLst>
              <a:ext uri="{FF2B5EF4-FFF2-40B4-BE49-F238E27FC236}">
                <a16:creationId xmlns:a16="http://schemas.microsoft.com/office/drawing/2014/main" id="{6BA0530D-BE5B-4470-818E-6EC129164893}"/>
              </a:ext>
            </a:extLst>
          </p:cNvPr>
          <p:cNvSpPr>
            <a:spLocks noGrp="1"/>
          </p:cNvSpPr>
          <p:nvPr>
            <p:ph type="body" idx="1"/>
          </p:nvPr>
        </p:nvSpPr>
        <p:spPr>
          <a:xfrm>
            <a:off x="872267" y="1467000"/>
            <a:ext cx="10770000" cy="4664000"/>
          </a:xfrm>
        </p:spPr>
        <p:txBody>
          <a:bodyPr/>
          <a:lstStyle/>
          <a:p>
            <a:pPr>
              <a:buClr>
                <a:schemeClr val="accent5"/>
              </a:buClr>
              <a:buFont typeface="Wingdings" pitchFamily="2" charset="2"/>
              <a:buChar char="Ø"/>
            </a:pPr>
            <a:r>
              <a:rPr lang="en-US" sz="3200" dirty="0">
                <a:solidFill>
                  <a:schemeClr val="bg2"/>
                </a:solidFill>
                <a:latin typeface="Avenir Book" panose="02000503020000020003" pitchFamily="2" charset="0"/>
              </a:rPr>
              <a:t>They provide funding to do your work and stay out of debt! </a:t>
            </a:r>
          </a:p>
          <a:p>
            <a:pPr>
              <a:buClr>
                <a:schemeClr val="accent5"/>
              </a:buClr>
              <a:buFont typeface="Wingdings" pitchFamily="2" charset="2"/>
              <a:buChar char="Ø"/>
            </a:pPr>
            <a:r>
              <a:rPr lang="en-US" sz="3200" dirty="0">
                <a:solidFill>
                  <a:schemeClr val="bg2"/>
                </a:solidFill>
                <a:latin typeface="Avenir Book" panose="02000503020000020003" pitchFamily="2" charset="0"/>
              </a:rPr>
              <a:t>Fellowships (and other forms of funding) help establish credibility within a field or area of study</a:t>
            </a:r>
          </a:p>
          <a:p>
            <a:pPr>
              <a:buClr>
                <a:schemeClr val="accent5"/>
              </a:buClr>
              <a:buFont typeface="Wingdings" pitchFamily="2" charset="2"/>
              <a:buChar char="Ø"/>
            </a:pPr>
            <a:r>
              <a:rPr lang="en-US" sz="3200" dirty="0">
                <a:solidFill>
                  <a:schemeClr val="bg2"/>
                </a:solidFill>
                <a:latin typeface="Avenir Book" panose="02000503020000020003" pitchFamily="2" charset="0"/>
              </a:rPr>
              <a:t>Fellowship and grant writing teaches us to write about our research topic from different angles and for different audiences </a:t>
            </a:r>
          </a:p>
        </p:txBody>
      </p:sp>
    </p:spTree>
    <p:extLst>
      <p:ext uri="{BB962C8B-B14F-4D97-AF65-F5344CB8AC3E}">
        <p14:creationId xmlns:p14="http://schemas.microsoft.com/office/powerpoint/2010/main" val="410447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70B7-27E9-1042-AB85-9C3EE63081EE}"/>
              </a:ext>
            </a:extLst>
          </p:cNvPr>
          <p:cNvSpPr>
            <a:spLocks noGrp="1"/>
          </p:cNvSpPr>
          <p:nvPr>
            <p:ph type="ctrTitle"/>
          </p:nvPr>
        </p:nvSpPr>
        <p:spPr>
          <a:xfrm>
            <a:off x="3162300" y="840300"/>
            <a:ext cx="8442000" cy="2056000"/>
          </a:xfrm>
        </p:spPr>
        <p:txBody>
          <a:bodyPr wrap="square" anchor="t">
            <a:normAutofit fontScale="90000"/>
          </a:bodyPr>
          <a:lstStyle/>
          <a:p>
            <a:pPr>
              <a:lnSpc>
                <a:spcPct val="90000"/>
              </a:lnSpc>
            </a:pPr>
            <a:r>
              <a:rPr lang="en-US" sz="4000" i="1" dirty="0">
                <a:latin typeface="Franklin Gothic Demi" panose="020B0603020102020204" pitchFamily="34" charset="0"/>
              </a:rPr>
              <a:t>What are some ways that writing proposals for research funding  differs from other forms of proposal writing? </a:t>
            </a:r>
            <a:br>
              <a:rPr lang="en-US" sz="4000" i="1" dirty="0">
                <a:latin typeface="Franklin Gothic Demi" panose="020B0603020102020204" pitchFamily="34" charset="0"/>
              </a:rPr>
            </a:br>
            <a:br>
              <a:rPr lang="en-US" sz="4000" i="1" dirty="0">
                <a:latin typeface="Franklin Gothic Demi" panose="020B0603020102020204" pitchFamily="34" charset="0"/>
              </a:rPr>
            </a:br>
            <a:br>
              <a:rPr lang="en-US" sz="4000" i="1" dirty="0">
                <a:latin typeface="Franklin Gothic Demi" panose="020B0603020102020204" pitchFamily="34" charset="0"/>
              </a:rPr>
            </a:br>
            <a:r>
              <a:rPr lang="en-US" sz="4000" i="1" dirty="0">
                <a:solidFill>
                  <a:schemeClr val="tx1"/>
                </a:solidFill>
                <a:latin typeface="Franklin Gothic Demi" panose="020B0603020102020204" pitchFamily="34" charset="0"/>
              </a:rPr>
              <a:t>Share your answers in the chat!</a:t>
            </a:r>
            <a:endParaRPr lang="en-US" sz="4000" i="1" dirty="0">
              <a:latin typeface="Franklin Gothic Demi" panose="020B0603020102020204" pitchFamily="34" charset="0"/>
            </a:endParaRPr>
          </a:p>
        </p:txBody>
      </p:sp>
    </p:spTree>
    <p:extLst>
      <p:ext uri="{BB962C8B-B14F-4D97-AF65-F5344CB8AC3E}">
        <p14:creationId xmlns:p14="http://schemas.microsoft.com/office/powerpoint/2010/main" val="313041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B219-D880-494B-A388-4F38F4971430}"/>
              </a:ext>
            </a:extLst>
          </p:cNvPr>
          <p:cNvSpPr>
            <a:spLocks noGrp="1"/>
          </p:cNvSpPr>
          <p:nvPr>
            <p:ph type="title"/>
          </p:nvPr>
        </p:nvSpPr>
        <p:spPr>
          <a:xfrm>
            <a:off x="555000" y="222333"/>
            <a:ext cx="11082000" cy="847200"/>
          </a:xfrm>
        </p:spPr>
        <p:txBody>
          <a:bodyPr wrap="square" anchor="t">
            <a:normAutofit/>
          </a:bodyPr>
          <a:lstStyle/>
          <a:p>
            <a:r>
              <a:rPr lang="en-US" dirty="0">
                <a:latin typeface="Franklin Gothic Demi" panose="020B0603020102020204" pitchFamily="34" charset="0"/>
              </a:rPr>
              <a:t>A few key differences…</a:t>
            </a:r>
          </a:p>
        </p:txBody>
      </p:sp>
      <p:sp>
        <p:nvSpPr>
          <p:cNvPr id="7" name="Text Placeholder 2">
            <a:extLst>
              <a:ext uri="{FF2B5EF4-FFF2-40B4-BE49-F238E27FC236}">
                <a16:creationId xmlns:a16="http://schemas.microsoft.com/office/drawing/2014/main" id="{6BA0530D-BE5B-4470-818E-6EC129164893}"/>
              </a:ext>
            </a:extLst>
          </p:cNvPr>
          <p:cNvSpPr>
            <a:spLocks noGrp="1"/>
          </p:cNvSpPr>
          <p:nvPr>
            <p:ph type="body" idx="1"/>
          </p:nvPr>
        </p:nvSpPr>
        <p:spPr>
          <a:xfrm>
            <a:off x="872267" y="1467000"/>
            <a:ext cx="10770000" cy="4664000"/>
          </a:xfrm>
        </p:spPr>
        <p:txBody>
          <a:bodyPr/>
          <a:lstStyle/>
          <a:p>
            <a:pPr>
              <a:buClr>
                <a:schemeClr val="accent5"/>
              </a:buClr>
              <a:buFont typeface="Wingdings" pitchFamily="2" charset="2"/>
              <a:buChar char="Ø"/>
            </a:pPr>
            <a:r>
              <a:rPr lang="en-US" sz="3200" dirty="0">
                <a:solidFill>
                  <a:schemeClr val="bg2"/>
                </a:solidFill>
                <a:latin typeface="Avenir Book" panose="02000503020000020003" pitchFamily="2" charset="0"/>
              </a:rPr>
              <a:t>Different audiences</a:t>
            </a:r>
          </a:p>
          <a:p>
            <a:pPr>
              <a:buClr>
                <a:schemeClr val="accent5"/>
              </a:buClr>
              <a:buFont typeface="Wingdings" pitchFamily="2" charset="2"/>
              <a:buChar char="Ø"/>
            </a:pPr>
            <a:r>
              <a:rPr lang="en-US" sz="3200" dirty="0">
                <a:solidFill>
                  <a:schemeClr val="bg2"/>
                </a:solidFill>
                <a:latin typeface="Avenir Book" panose="02000503020000020003" pitchFamily="2" charset="0"/>
              </a:rPr>
              <a:t>Different requirements – often more specific! </a:t>
            </a:r>
          </a:p>
          <a:p>
            <a:pPr>
              <a:buClr>
                <a:schemeClr val="accent5"/>
              </a:buClr>
              <a:buFont typeface="Wingdings" pitchFamily="2" charset="2"/>
              <a:buChar char="Ø"/>
            </a:pPr>
            <a:r>
              <a:rPr lang="en-US" sz="3200" dirty="0">
                <a:solidFill>
                  <a:schemeClr val="bg2"/>
                </a:solidFill>
                <a:latin typeface="Avenir Book" panose="02000503020000020003" pitchFamily="2" charset="0"/>
              </a:rPr>
              <a:t>Length </a:t>
            </a:r>
          </a:p>
          <a:p>
            <a:pPr>
              <a:buClr>
                <a:schemeClr val="accent5"/>
              </a:buClr>
              <a:buFont typeface="Wingdings" pitchFamily="2" charset="2"/>
              <a:buChar char="Ø"/>
            </a:pPr>
            <a:r>
              <a:rPr lang="en-US" sz="3200" dirty="0">
                <a:solidFill>
                  <a:schemeClr val="bg2"/>
                </a:solidFill>
                <a:latin typeface="Avenir Book" panose="02000503020000020003" pitchFamily="2" charset="0"/>
              </a:rPr>
              <a:t>Different styles of writing (assert justify versus argue conclude) </a:t>
            </a:r>
          </a:p>
        </p:txBody>
      </p:sp>
    </p:spTree>
    <p:extLst>
      <p:ext uri="{BB962C8B-B14F-4D97-AF65-F5344CB8AC3E}">
        <p14:creationId xmlns:p14="http://schemas.microsoft.com/office/powerpoint/2010/main" val="57978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413B-F3BA-5F49-90D7-411582BED3DC}"/>
              </a:ext>
            </a:extLst>
          </p:cNvPr>
          <p:cNvSpPr>
            <a:spLocks noGrp="1"/>
          </p:cNvSpPr>
          <p:nvPr>
            <p:ph type="title"/>
          </p:nvPr>
        </p:nvSpPr>
        <p:spPr/>
        <p:txBody>
          <a:bodyPr/>
          <a:lstStyle/>
          <a:p>
            <a:r>
              <a:rPr lang="en-US" dirty="0">
                <a:latin typeface="Franklin Gothic Heavy" panose="020B0603020102020204" pitchFamily="34" charset="0"/>
              </a:rPr>
              <a:t>Part 1: Researching</a:t>
            </a:r>
          </a:p>
        </p:txBody>
      </p:sp>
    </p:spTree>
    <p:extLst>
      <p:ext uri="{BB962C8B-B14F-4D97-AF65-F5344CB8AC3E}">
        <p14:creationId xmlns:p14="http://schemas.microsoft.com/office/powerpoint/2010/main" val="344583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B969-4BEB-FE41-A987-100440F63C75}"/>
              </a:ext>
            </a:extLst>
          </p:cNvPr>
          <p:cNvSpPr>
            <a:spLocks noGrp="1"/>
          </p:cNvSpPr>
          <p:nvPr>
            <p:ph type="title"/>
          </p:nvPr>
        </p:nvSpPr>
        <p:spPr>
          <a:xfrm>
            <a:off x="256673" y="334627"/>
            <a:ext cx="11839073" cy="847200"/>
          </a:xfrm>
        </p:spPr>
        <p:txBody>
          <a:bodyPr/>
          <a:lstStyle/>
          <a:p>
            <a:r>
              <a:rPr lang="en-US" sz="3000" b="0" dirty="0">
                <a:latin typeface="Franklin Gothic Demi" panose="020B0603020102020204" pitchFamily="34" charset="0"/>
              </a:rPr>
              <a:t>Why is researching an important step in writing research proposals? </a:t>
            </a:r>
          </a:p>
        </p:txBody>
      </p:sp>
      <p:sp>
        <p:nvSpPr>
          <p:cNvPr id="3" name="Text Placeholder 2">
            <a:extLst>
              <a:ext uri="{FF2B5EF4-FFF2-40B4-BE49-F238E27FC236}">
                <a16:creationId xmlns:a16="http://schemas.microsoft.com/office/drawing/2014/main" id="{2D0DA480-4B58-1943-908F-26E682408CBD}"/>
              </a:ext>
            </a:extLst>
          </p:cNvPr>
          <p:cNvSpPr>
            <a:spLocks noGrp="1"/>
          </p:cNvSpPr>
          <p:nvPr>
            <p:ph type="body" idx="1"/>
          </p:nvPr>
        </p:nvSpPr>
        <p:spPr>
          <a:xfrm>
            <a:off x="928502" y="1155056"/>
            <a:ext cx="10334995" cy="4664000"/>
          </a:xfrm>
        </p:spPr>
        <p:txBody>
          <a:bodyPr/>
          <a:lstStyle/>
          <a:p>
            <a:pPr marL="101598" indent="0">
              <a:buNone/>
            </a:pPr>
            <a:r>
              <a:rPr lang="en-US" dirty="0">
                <a:latin typeface="Avenir Book" panose="02000503020000020003" pitchFamily="2" charset="0"/>
              </a:rPr>
              <a:t>One third of NSF research proposals are rejected because </a:t>
            </a:r>
            <a:r>
              <a:rPr lang="en-US" u="sng" dirty="0">
                <a:latin typeface="Avenir Book" panose="02000503020000020003" pitchFamily="2" charset="0"/>
              </a:rPr>
              <a:t>they don’t meet basic requirements </a:t>
            </a:r>
            <a:r>
              <a:rPr lang="en-US" dirty="0">
                <a:latin typeface="Avenir Book" panose="02000503020000020003" pitchFamily="2" charset="0"/>
              </a:rPr>
              <a:t>such as deadlines or formatting </a:t>
            </a:r>
          </a:p>
          <a:p>
            <a:pPr marL="101598" indent="0">
              <a:buNone/>
            </a:pPr>
            <a:endParaRPr lang="en-US" sz="2800" dirty="0">
              <a:latin typeface="Avenir Book" panose="02000503020000020003" pitchFamily="2" charset="0"/>
            </a:endParaRPr>
          </a:p>
          <a:p>
            <a:pPr marL="101598" indent="0">
              <a:buNone/>
            </a:pPr>
            <a:r>
              <a:rPr lang="en-US" dirty="0">
                <a:latin typeface="Avenir Book" panose="02000503020000020003" pitchFamily="2" charset="0"/>
              </a:rPr>
              <a:t>George Hazelrigg, deputy director of the Civil, Mechanical and Manufacturing Innovation Division of the Engineering Directorate, contends that "fully half the proposals submitted" flagrantly fail to adhere to criteria that are nothing more than common sense. </a:t>
            </a:r>
            <a:r>
              <a:rPr lang="en-US" u="sng" dirty="0">
                <a:latin typeface="Avenir Book" panose="02000503020000020003" pitchFamily="2" charset="0"/>
              </a:rPr>
              <a:t>A key failure: proposals submitted to programs whose goals and requirements they don’t meet. </a:t>
            </a:r>
          </a:p>
          <a:p>
            <a:pPr marL="101598" indent="0">
              <a:buNone/>
            </a:pPr>
            <a:endParaRPr lang="en-US" dirty="0">
              <a:latin typeface="Avenir Book" panose="02000503020000020003" pitchFamily="2" charset="0"/>
            </a:endParaRPr>
          </a:p>
          <a:p>
            <a:pPr marL="101598" indent="0">
              <a:buNone/>
            </a:pPr>
            <a:r>
              <a:rPr lang="en-US" dirty="0">
                <a:latin typeface="Avenir Book" panose="02000503020000020003" pitchFamily="2" charset="0"/>
              </a:rPr>
              <a:t>Making the right decisions about </a:t>
            </a:r>
            <a:r>
              <a:rPr lang="en-US" i="1" dirty="0">
                <a:solidFill>
                  <a:schemeClr val="accent5"/>
                </a:solidFill>
                <a:latin typeface="Avenir Book" panose="02000503020000020003" pitchFamily="2" charset="0"/>
              </a:rPr>
              <a:t>what to apply to </a:t>
            </a:r>
            <a:r>
              <a:rPr lang="en-US" dirty="0">
                <a:latin typeface="Avenir Book" panose="02000503020000020003" pitchFamily="2" charset="0"/>
              </a:rPr>
              <a:t>and making sure you </a:t>
            </a:r>
            <a:r>
              <a:rPr lang="en-US" b="1" i="1" dirty="0">
                <a:solidFill>
                  <a:schemeClr val="accent5"/>
                </a:solidFill>
                <a:latin typeface="Avenir Book" panose="02000503020000020003" pitchFamily="2" charset="0"/>
              </a:rPr>
              <a:t>fulfill all the requirements</a:t>
            </a:r>
            <a:r>
              <a:rPr lang="en-US" b="1" dirty="0">
                <a:latin typeface="Avenir Book" panose="02000503020000020003" pitchFamily="2" charset="0"/>
              </a:rPr>
              <a:t> </a:t>
            </a:r>
            <a:r>
              <a:rPr lang="en-US" dirty="0">
                <a:latin typeface="Avenir Book" panose="02000503020000020003" pitchFamily="2" charset="0"/>
              </a:rPr>
              <a:t>when you do apply is key to success! </a:t>
            </a:r>
            <a:endParaRPr lang="en-US" sz="3200" dirty="0">
              <a:latin typeface="Avenir Book" panose="02000503020000020003" pitchFamily="2" charset="0"/>
            </a:endParaRPr>
          </a:p>
        </p:txBody>
      </p:sp>
      <p:sp>
        <p:nvSpPr>
          <p:cNvPr id="5" name="TextBox 4">
            <a:extLst>
              <a:ext uri="{FF2B5EF4-FFF2-40B4-BE49-F238E27FC236}">
                <a16:creationId xmlns:a16="http://schemas.microsoft.com/office/drawing/2014/main" id="{43DEC912-A4DA-DA48-8939-0EDA0318CECE}"/>
              </a:ext>
            </a:extLst>
          </p:cNvPr>
          <p:cNvSpPr txBox="1"/>
          <p:nvPr/>
        </p:nvSpPr>
        <p:spPr>
          <a:xfrm>
            <a:off x="928502" y="6087807"/>
            <a:ext cx="7634513" cy="400079"/>
          </a:xfrm>
          <a:prstGeom prst="rect">
            <a:avLst/>
          </a:prstGeom>
          <a:noFill/>
          <a:ln>
            <a:noFill/>
          </a:ln>
        </p:spPr>
        <p:txBody>
          <a:bodyPr spcFirstLastPara="1" wrap="square" lIns="91425" tIns="91425" rIns="91425" bIns="91425" rtlCol="0" anchor="b" anchorCtr="0">
            <a:spAutoFit/>
          </a:bodyPr>
          <a:lstStyle/>
          <a:p>
            <a:pPr algn="r"/>
            <a:r>
              <a:rPr lang="en-US" b="1" dirty="0">
                <a:hlinkClick r:id="rId3"/>
              </a:rPr>
              <a:t>Source:  </a:t>
            </a:r>
            <a:r>
              <a:rPr lang="en-US" b="1" i="1" dirty="0">
                <a:hlinkClick r:id="rId3"/>
              </a:rPr>
              <a:t>Tips for a Winning Research Proposal, Mark Matthews, Prism Magazine 2014</a:t>
            </a:r>
            <a:endParaRPr lang="en-US" b="1" dirty="0"/>
          </a:p>
        </p:txBody>
      </p:sp>
    </p:spTree>
    <p:extLst>
      <p:ext uri="{BB962C8B-B14F-4D97-AF65-F5344CB8AC3E}">
        <p14:creationId xmlns:p14="http://schemas.microsoft.com/office/powerpoint/2010/main" val="1556415623"/>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b" anchorCtr="0"/>
      <a:lstStyle>
        <a:defPPr algn="r">
          <a:defRPr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Word Choice - StandaloneWorkshop FA21</Template>
  <TotalTime>697</TotalTime>
  <Words>3024</Words>
  <Application>Microsoft Office PowerPoint</Application>
  <PresentationFormat>Widescreen</PresentationFormat>
  <Paragraphs>284</Paragraphs>
  <Slides>38</Slides>
  <Notes>33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Swiss</vt:lpstr>
      <vt:lpstr>Writing Research Proposals</vt:lpstr>
      <vt:lpstr>Sources</vt:lpstr>
      <vt:lpstr>Workshop Agenda</vt:lpstr>
      <vt:lpstr>Why do we apply for fellowships and other forms of research funding?    Share your answers in the chat!</vt:lpstr>
      <vt:lpstr>A few reasons…</vt:lpstr>
      <vt:lpstr>What are some ways that writing proposals for research funding  differs from other forms of proposal writing?    Share your answers in the chat!</vt:lpstr>
      <vt:lpstr>A few key differences…</vt:lpstr>
      <vt:lpstr>Part 1: Researching</vt:lpstr>
      <vt:lpstr>Why is researching an important step in writing research proposals? </vt:lpstr>
      <vt:lpstr>Get Organized: Start a Funding Opportunity Tracking System</vt:lpstr>
      <vt:lpstr>Research: Is this funding opportunity right for you? </vt:lpstr>
      <vt:lpstr>You’ve decided to apply for a funding opportunity.   What information might you need to gather before starting your application?  Share your answers in the chat! </vt:lpstr>
      <vt:lpstr>Research: Once you decide to apply </vt:lpstr>
      <vt:lpstr>Keep the goals of the funder in mind</vt:lpstr>
      <vt:lpstr>Where to find successful examples</vt:lpstr>
      <vt:lpstr>Part 2: Writing</vt:lpstr>
      <vt:lpstr>Who is the audience and how are they reading?</vt:lpstr>
      <vt:lpstr>The readers of your application</vt:lpstr>
      <vt:lpstr>Take-away:</vt:lpstr>
      <vt:lpstr>1. Introductions 2. Assert-Justify Style 3. What to do and what to avoid</vt:lpstr>
      <vt:lpstr>Introductions are important in proposal writing</vt:lpstr>
      <vt:lpstr>Two templates for introductory paragraphs </vt:lpstr>
      <vt:lpstr>The Professor Is In’s Grant Template</vt:lpstr>
      <vt:lpstr>PowerPoint Presentation</vt:lpstr>
      <vt:lpstr>Similarity in the formula: </vt:lpstr>
      <vt:lpstr>A case for outlining –and a strategy if that doesn’t work for you</vt:lpstr>
      <vt:lpstr>Proposals use a different writing style than other academic writing  </vt:lpstr>
      <vt:lpstr>Assert-Justify Style of Writing</vt:lpstr>
      <vt:lpstr>Example: </vt:lpstr>
      <vt:lpstr>How would you go about re-writing this paragraph in assert-justify style?</vt:lpstr>
      <vt:lpstr>My Answer</vt:lpstr>
      <vt:lpstr>General tricks and tips: what to do and what to avoid </vt:lpstr>
      <vt:lpstr>Research Proposal Writing: Things to Avoid</vt:lpstr>
      <vt:lpstr>Research Proposal Writing: Make sure you do…</vt:lpstr>
      <vt:lpstr>So, you have a rough draft…</vt:lpstr>
      <vt:lpstr>Part 3: Wrapping up</vt:lpstr>
      <vt:lpstr>Managing Rejection </vt:lpstr>
      <vt:lpstr>Thanks for coming –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Research Proposals</dc:title>
  <dc:creator>Microsoft Office User</dc:creator>
  <cp:lastModifiedBy>Cunningham, Kelly J. (kjc5z)</cp:lastModifiedBy>
  <cp:revision>16</cp:revision>
  <dcterms:created xsi:type="dcterms:W3CDTF">2022-01-06T20:21:34Z</dcterms:created>
  <dcterms:modified xsi:type="dcterms:W3CDTF">2022-08-01T20:30:09Z</dcterms:modified>
</cp:coreProperties>
</file>