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9"/>
  </p:notesMasterIdLst>
  <p:sldIdLst>
    <p:sldId id="256" r:id="rId2"/>
    <p:sldId id="298" r:id="rId3"/>
    <p:sldId id="257" r:id="rId4"/>
    <p:sldId id="261" r:id="rId5"/>
    <p:sldId id="295" r:id="rId6"/>
    <p:sldId id="294" r:id="rId7"/>
    <p:sldId id="343" r:id="rId8"/>
    <p:sldId id="300" r:id="rId9"/>
    <p:sldId id="303" r:id="rId10"/>
    <p:sldId id="304" r:id="rId11"/>
    <p:sldId id="305" r:id="rId12"/>
    <p:sldId id="307" r:id="rId13"/>
    <p:sldId id="308" r:id="rId14"/>
    <p:sldId id="309" r:id="rId15"/>
    <p:sldId id="325" r:id="rId16"/>
    <p:sldId id="326" r:id="rId17"/>
    <p:sldId id="327" r:id="rId18"/>
    <p:sldId id="328" r:id="rId19"/>
    <p:sldId id="329" r:id="rId20"/>
    <p:sldId id="330" r:id="rId21"/>
    <p:sldId id="332" r:id="rId22"/>
    <p:sldId id="333" r:id="rId23"/>
    <p:sldId id="344" r:id="rId24"/>
    <p:sldId id="336" r:id="rId25"/>
    <p:sldId id="339" r:id="rId26"/>
    <p:sldId id="337" r:id="rId27"/>
    <p:sldId id="340" r:id="rId28"/>
    <p:sldId id="338" r:id="rId29"/>
    <p:sldId id="341" r:id="rId30"/>
    <p:sldId id="345" r:id="rId31"/>
    <p:sldId id="312" r:id="rId32"/>
    <p:sldId id="313" r:id="rId33"/>
    <p:sldId id="314" r:id="rId34"/>
    <p:sldId id="315" r:id="rId35"/>
    <p:sldId id="316" r:id="rId36"/>
    <p:sldId id="354" r:id="rId37"/>
    <p:sldId id="317" r:id="rId38"/>
    <p:sldId id="319" r:id="rId39"/>
    <p:sldId id="321" r:id="rId40"/>
    <p:sldId id="346" r:id="rId41"/>
    <p:sldId id="347" r:id="rId42"/>
    <p:sldId id="348" r:id="rId43"/>
    <p:sldId id="349" r:id="rId44"/>
    <p:sldId id="351" r:id="rId45"/>
    <p:sldId id="352" r:id="rId46"/>
    <p:sldId id="322" r:id="rId47"/>
    <p:sldId id="353" r:id="rId48"/>
  </p:sldIdLst>
  <p:sldSz cx="9144000" cy="5143500" type="screen16x9"/>
  <p:notesSz cx="6858000" cy="9144000"/>
  <p:embeddedFontLst>
    <p:embeddedFont>
      <p:font typeface="Bree Serif" panose="02000503040000020004" pitchFamily="2" charset="77"/>
      <p:regular r:id="rId50"/>
    </p:embeddedFont>
    <p:embeddedFont>
      <p:font typeface="Didact Gothic" pitchFamily="2" charset="0"/>
      <p:regular r:id="rId51"/>
    </p:embeddedFont>
    <p:embeddedFont>
      <p:font typeface="Franklin Gothic" panose="020B0603020102020204" pitchFamily="34"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Roboto Black" panose="020F0502020204030204" pitchFamily="34" charset="0"/>
      <p:bold r:id="rId60"/>
      <p:italic r:id="rId61"/>
      <p:boldItalic r:id="rId62"/>
    </p:embeddedFont>
    <p:embeddedFont>
      <p:font typeface="Roboto Light" panose="020F03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a:srgbClr val="FFC478"/>
    <a:srgbClr val="BD6506"/>
    <a:srgbClr val="232D4B"/>
    <a:srgbClr val="FF8900"/>
    <a:srgbClr val="FB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8"/>
    <p:restoredTop sz="90340"/>
  </p:normalViewPr>
  <p:slideViewPr>
    <p:cSldViewPr snapToGrid="0" snapToObjects="1">
      <p:cViewPr varScale="1">
        <p:scale>
          <a:sx n="116" d="100"/>
          <a:sy n="116" d="100"/>
        </p:scale>
        <p:origin x="192" y="7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8CEBC-987A-D241-992B-D9FF97E515E3}" type="doc">
      <dgm:prSet loTypeId="urn:microsoft.com/office/officeart/2008/layout/BendingPictureCaption" loCatId="" qsTypeId="urn:microsoft.com/office/officeart/2005/8/quickstyle/simple1" qsCatId="simple" csTypeId="urn:microsoft.com/office/officeart/2005/8/colors/accent1_2" csCatId="accent1" phldr="1"/>
      <dgm:spPr/>
      <dgm:t>
        <a:bodyPr/>
        <a:lstStyle/>
        <a:p>
          <a:endParaRPr lang="en-US"/>
        </a:p>
      </dgm:t>
    </dgm:pt>
    <dgm:pt modelId="{AE7AF2A8-3A00-B047-9711-407F9BB8B8A8}">
      <dgm:prSet phldrT="[Text]" custT="1"/>
      <dgm:spPr>
        <a:solidFill>
          <a:srgbClr val="E57200"/>
        </a:solidFill>
        <a:ln>
          <a:noFill/>
        </a:ln>
      </dgm:spPr>
      <dgm:t>
        <a:bodyPr/>
        <a:lstStyle/>
        <a:p>
          <a:endParaRPr lang="en-US" sz="2400" dirty="0"/>
        </a:p>
      </dgm:t>
    </dgm:pt>
    <dgm:pt modelId="{882AE052-3225-C64D-A2ED-045DFF719AAF}" type="parTrans" cxnId="{0B016DFD-9D60-B545-9E11-17EF3EA3F776}">
      <dgm:prSet/>
      <dgm:spPr/>
      <dgm:t>
        <a:bodyPr/>
        <a:lstStyle/>
        <a:p>
          <a:endParaRPr lang="en-US"/>
        </a:p>
      </dgm:t>
    </dgm:pt>
    <dgm:pt modelId="{79702577-5B97-C849-A13E-CB3F45014C39}" type="sibTrans" cxnId="{0B016DFD-9D60-B545-9E11-17EF3EA3F776}">
      <dgm:prSet/>
      <dgm:spPr/>
      <dgm:t>
        <a:bodyPr/>
        <a:lstStyle/>
        <a:p>
          <a:endParaRPr lang="en-US"/>
        </a:p>
      </dgm:t>
    </dgm:pt>
    <dgm:pt modelId="{21101E38-0372-C444-84A7-52F5DE4C0C0F}">
      <dgm:prSet phldrT="[Text]" custT="1"/>
      <dgm:spPr>
        <a:solidFill>
          <a:srgbClr val="E57200"/>
        </a:solidFill>
        <a:ln>
          <a:noFill/>
        </a:ln>
      </dgm:spPr>
      <dgm:t>
        <a:bodyPr/>
        <a:lstStyle/>
        <a:p>
          <a:endParaRPr lang="en-US" sz="2400" dirty="0"/>
        </a:p>
      </dgm:t>
    </dgm:pt>
    <dgm:pt modelId="{C9CCEE96-B4BD-AD4A-83AB-C240408F92A8}" type="parTrans" cxnId="{43D6B542-2B07-A446-A290-5AF974FFB6F9}">
      <dgm:prSet/>
      <dgm:spPr/>
      <dgm:t>
        <a:bodyPr/>
        <a:lstStyle/>
        <a:p>
          <a:endParaRPr lang="en-US"/>
        </a:p>
      </dgm:t>
    </dgm:pt>
    <dgm:pt modelId="{B56C6D80-8923-854C-916F-816DC2D01430}" type="sibTrans" cxnId="{43D6B542-2B07-A446-A290-5AF974FFB6F9}">
      <dgm:prSet/>
      <dgm:spPr/>
      <dgm:t>
        <a:bodyPr/>
        <a:lstStyle/>
        <a:p>
          <a:endParaRPr lang="en-US"/>
        </a:p>
      </dgm:t>
    </dgm:pt>
    <dgm:pt modelId="{5E9CEADE-521B-214D-9203-91CE223D293A}" type="pres">
      <dgm:prSet presAssocID="{6C68CEBC-987A-D241-992B-D9FF97E515E3}" presName="diagram" presStyleCnt="0">
        <dgm:presLayoutVars>
          <dgm:dir/>
        </dgm:presLayoutVars>
      </dgm:prSet>
      <dgm:spPr/>
    </dgm:pt>
    <dgm:pt modelId="{01ED2134-8FE3-8F4D-9C5E-7EFF47E7F4D9}" type="pres">
      <dgm:prSet presAssocID="{AE7AF2A8-3A00-B047-9711-407F9BB8B8A8}" presName="composite" presStyleCnt="0"/>
      <dgm:spPr/>
    </dgm:pt>
    <dgm:pt modelId="{31EE846D-1AD5-8E4A-A636-AE47D5AC826E}" type="pres">
      <dgm:prSet presAssocID="{AE7AF2A8-3A00-B047-9711-407F9BB8B8A8}" presName="Image" presStyleLbl="bgShp" presStyleIdx="0" presStyleCnt="2" custLinFactNeighborX="-405"/>
      <dgm:spPr>
        <a:solidFill>
          <a:schemeClr val="bg2">
            <a:lumMod val="20000"/>
            <a:lumOff val="80000"/>
          </a:schemeClr>
        </a:solidFill>
      </dgm:spPr>
    </dgm:pt>
    <dgm:pt modelId="{532C7515-49AC-B249-8882-8438D3A5117C}" type="pres">
      <dgm:prSet presAssocID="{AE7AF2A8-3A00-B047-9711-407F9BB8B8A8}" presName="Parent" presStyleLbl="node0" presStyleIdx="0" presStyleCnt="2" custScaleX="60687" custScaleY="70408" custLinFactNeighborX="20347" custLinFactNeighborY="14707">
        <dgm:presLayoutVars>
          <dgm:bulletEnabled val="1"/>
        </dgm:presLayoutVars>
      </dgm:prSet>
      <dgm:spPr/>
    </dgm:pt>
    <dgm:pt modelId="{AFE96803-E529-574B-85C0-AAE953082022}" type="pres">
      <dgm:prSet presAssocID="{79702577-5B97-C849-A13E-CB3F45014C39}" presName="sibTrans" presStyleCnt="0"/>
      <dgm:spPr/>
    </dgm:pt>
    <dgm:pt modelId="{4AA55DE9-EC60-D442-A6C1-E14863BC7850}" type="pres">
      <dgm:prSet presAssocID="{21101E38-0372-C444-84A7-52F5DE4C0C0F}" presName="composite" presStyleCnt="0"/>
      <dgm:spPr/>
    </dgm:pt>
    <dgm:pt modelId="{59EB4C54-BC03-AC4B-B673-AD5BE8203915}" type="pres">
      <dgm:prSet presAssocID="{21101E38-0372-C444-84A7-52F5DE4C0C0F}" presName="Image" presStyleLbl="bgShp" presStyleIdx="1" presStyleCnt="2" custLinFactNeighborX="-3393"/>
      <dgm:spPr>
        <a:solidFill>
          <a:schemeClr val="bg2">
            <a:lumMod val="20000"/>
            <a:lumOff val="80000"/>
          </a:schemeClr>
        </a:solidFill>
      </dgm:spPr>
    </dgm:pt>
    <dgm:pt modelId="{7002770D-4562-9247-98A8-763AA7E3B129}" type="pres">
      <dgm:prSet presAssocID="{21101E38-0372-C444-84A7-52F5DE4C0C0F}" presName="Parent" presStyleLbl="node0" presStyleIdx="1" presStyleCnt="2" custScaleX="62726" custScaleY="73260" custLinFactNeighborX="11397" custLinFactNeighborY="12856">
        <dgm:presLayoutVars>
          <dgm:bulletEnabled val="1"/>
        </dgm:presLayoutVars>
      </dgm:prSet>
      <dgm:spPr/>
    </dgm:pt>
  </dgm:ptLst>
  <dgm:cxnLst>
    <dgm:cxn modelId="{43D6B542-2B07-A446-A290-5AF974FFB6F9}" srcId="{6C68CEBC-987A-D241-992B-D9FF97E515E3}" destId="{21101E38-0372-C444-84A7-52F5DE4C0C0F}" srcOrd="1" destOrd="0" parTransId="{C9CCEE96-B4BD-AD4A-83AB-C240408F92A8}" sibTransId="{B56C6D80-8923-854C-916F-816DC2D01430}"/>
    <dgm:cxn modelId="{A00F2E74-57C6-704B-B29A-CA09A6B2CFA8}" type="presOf" srcId="{6C68CEBC-987A-D241-992B-D9FF97E515E3}" destId="{5E9CEADE-521B-214D-9203-91CE223D293A}" srcOrd="0" destOrd="0" presId="urn:microsoft.com/office/officeart/2008/layout/BendingPictureCaption"/>
    <dgm:cxn modelId="{01C9DBE1-D20C-3449-8A30-EA5DFDCD0200}" type="presOf" srcId="{AE7AF2A8-3A00-B047-9711-407F9BB8B8A8}" destId="{532C7515-49AC-B249-8882-8438D3A5117C}" srcOrd="0" destOrd="0" presId="urn:microsoft.com/office/officeart/2008/layout/BendingPictureCaption"/>
    <dgm:cxn modelId="{81074EE4-CE84-1D4E-A9BB-7823304A81B9}" type="presOf" srcId="{21101E38-0372-C444-84A7-52F5DE4C0C0F}" destId="{7002770D-4562-9247-98A8-763AA7E3B129}" srcOrd="0" destOrd="0" presId="urn:microsoft.com/office/officeart/2008/layout/BendingPictureCaption"/>
    <dgm:cxn modelId="{0B016DFD-9D60-B545-9E11-17EF3EA3F776}" srcId="{6C68CEBC-987A-D241-992B-D9FF97E515E3}" destId="{AE7AF2A8-3A00-B047-9711-407F9BB8B8A8}" srcOrd="0" destOrd="0" parTransId="{882AE052-3225-C64D-A2ED-045DFF719AAF}" sibTransId="{79702577-5B97-C849-A13E-CB3F45014C39}"/>
    <dgm:cxn modelId="{D2ED41E8-3210-DA41-9535-3FF6325A56AC}" type="presParOf" srcId="{5E9CEADE-521B-214D-9203-91CE223D293A}" destId="{01ED2134-8FE3-8F4D-9C5E-7EFF47E7F4D9}" srcOrd="0" destOrd="0" presId="urn:microsoft.com/office/officeart/2008/layout/BendingPictureCaption"/>
    <dgm:cxn modelId="{B3244873-35B1-ED40-97B1-78E8BD4982CA}" type="presParOf" srcId="{01ED2134-8FE3-8F4D-9C5E-7EFF47E7F4D9}" destId="{31EE846D-1AD5-8E4A-A636-AE47D5AC826E}" srcOrd="0" destOrd="0" presId="urn:microsoft.com/office/officeart/2008/layout/BendingPictureCaption"/>
    <dgm:cxn modelId="{846B1E3B-0A3A-2445-BF9C-5AB4C43F8276}" type="presParOf" srcId="{01ED2134-8FE3-8F4D-9C5E-7EFF47E7F4D9}" destId="{532C7515-49AC-B249-8882-8438D3A5117C}" srcOrd="1" destOrd="0" presId="urn:microsoft.com/office/officeart/2008/layout/BendingPictureCaption"/>
    <dgm:cxn modelId="{06B8C337-4AF4-3B4A-93AE-D53FFACBD77F}" type="presParOf" srcId="{5E9CEADE-521B-214D-9203-91CE223D293A}" destId="{AFE96803-E529-574B-85C0-AAE953082022}" srcOrd="1" destOrd="0" presId="urn:microsoft.com/office/officeart/2008/layout/BendingPictureCaption"/>
    <dgm:cxn modelId="{6BA3C11B-D5A4-A446-88FC-C6D0930D18D0}" type="presParOf" srcId="{5E9CEADE-521B-214D-9203-91CE223D293A}" destId="{4AA55DE9-EC60-D442-A6C1-E14863BC7850}" srcOrd="2" destOrd="0" presId="urn:microsoft.com/office/officeart/2008/layout/BendingPictureCaption"/>
    <dgm:cxn modelId="{1889B67D-8348-4545-A63C-6313FEC3CF4B}" type="presParOf" srcId="{4AA55DE9-EC60-D442-A6C1-E14863BC7850}" destId="{59EB4C54-BC03-AC4B-B673-AD5BE8203915}" srcOrd="0" destOrd="0" presId="urn:microsoft.com/office/officeart/2008/layout/BendingPictureCaption"/>
    <dgm:cxn modelId="{52CC303C-46DD-3F4F-8A74-D1211854DB1D}" type="presParOf" srcId="{4AA55DE9-EC60-D442-A6C1-E14863BC7850}" destId="{7002770D-4562-9247-98A8-763AA7E3B129}"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600" dirty="0"/>
            <a:t>We found that fiber moment arms have a considerable variation within each muscle, indicating that the common assumption that all fiber lengths and excursions within muscle are the same may not be valid, at least for the muscles examined here.</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gradFill flip="none" rotWithShape="1">
          <a:gsLst>
            <a:gs pos="0">
              <a:srgbClr val="FB8900"/>
            </a:gs>
            <a:gs pos="100000">
              <a:srgbClr val="041523"/>
            </a:gs>
          </a:gsLst>
          <a:path path="circle">
            <a:fillToRect l="100000" b="100000"/>
          </a:path>
          <a:tileRect t="-100000" r="-100000"/>
        </a:gradFill>
      </dgm:spPr>
      <dgm:t>
        <a:bodyPr/>
        <a:lstStyle/>
        <a:p>
          <a:endParaRPr lang="en-US"/>
        </a:p>
      </dgm:t>
    </dgm:pt>
    <dgm:pt modelId="{E1189B33-CABE-FB49-A080-192DA3A9C2BD}">
      <dgm:prSet phldrT="[Text]" custT="1"/>
      <dgm:spPr>
        <a:ln>
          <a:noFill/>
        </a:ln>
      </dgm:spPr>
      <dgm:t>
        <a:bodyPr/>
        <a:lstStyle/>
        <a:p>
          <a:r>
            <a:rPr lang="en-US" sz="1800" dirty="0" err="1"/>
            <a:t>Blemker</a:t>
          </a:r>
          <a:r>
            <a:rPr lang="en-US" sz="1800" dirty="0"/>
            <a:t> and </a:t>
          </a:r>
          <a:r>
            <a:rPr lang="en-US" sz="1800" dirty="0" err="1"/>
            <a:t>Delp</a:t>
          </a:r>
          <a:r>
            <a:rPr lang="en-US" sz="1800" dirty="0"/>
            <a:t> (2005) suggest that the assumption that the lengths of fibers are all the same within a muscle isn’t valid for all types of muscles. Their model demonstrates that fiber moment arms vary considerably within the muscles they examined.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custLinFactNeighborX="1473">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600" dirty="0"/>
            <a:t>We found that fiber moment arms have a considerable variation within each muscle, indicating that the common assumption that all fiber lengths and excursions within muscle are the same may not be valid, at least for the muscles examined here.</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gradFill flip="none" rotWithShape="1">
          <a:gsLst>
            <a:gs pos="0">
              <a:srgbClr val="FB8900"/>
            </a:gs>
            <a:gs pos="100000">
              <a:srgbClr val="041523"/>
            </a:gs>
          </a:gsLst>
          <a:path path="circle">
            <a:fillToRect l="100000" b="100000"/>
          </a:path>
          <a:tileRect t="-100000" r="-100000"/>
        </a:gradFill>
      </dgm:spPr>
      <dgm:t>
        <a:bodyPr/>
        <a:lstStyle/>
        <a:p>
          <a:endParaRPr lang="en-US"/>
        </a:p>
      </dgm:t>
    </dgm:pt>
    <dgm:pt modelId="{E1189B33-CABE-FB49-A080-192DA3A9C2BD}">
      <dgm:prSet phldrT="[Text]" custT="1"/>
      <dgm:spPr>
        <a:ln>
          <a:noFill/>
        </a:ln>
      </dgm:spPr>
      <dgm:t>
        <a:bodyPr/>
        <a:lstStyle/>
        <a:p>
          <a:r>
            <a:rPr lang="en-US" sz="1800" dirty="0" err="1"/>
            <a:t>Blemker</a:t>
          </a:r>
          <a:r>
            <a:rPr lang="en-US" sz="1800" dirty="0"/>
            <a:t> and </a:t>
          </a:r>
          <a:r>
            <a:rPr lang="en-US" sz="1800" dirty="0" err="1"/>
            <a:t>Delp</a:t>
          </a:r>
          <a:r>
            <a:rPr lang="en-US" sz="1800" dirty="0"/>
            <a:t> (2005) </a:t>
          </a:r>
          <a:r>
            <a:rPr lang="en-US" sz="1800" dirty="0">
              <a:highlight>
                <a:srgbClr val="FFC478"/>
              </a:highlight>
            </a:rPr>
            <a:t>suggest</a:t>
          </a:r>
          <a:r>
            <a:rPr lang="en-US" sz="1800" dirty="0"/>
            <a:t> that the assumption that the lengths of fibers are all the same within a muscle isn’t valid for all types of muscles. Their model demonstrates that fiber moment arms vary considerably within the muscles they examined.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custLinFactNeighborX="1473">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4B95F1-F6FD-DC4B-9889-BB39B80D51D7}" type="doc">
      <dgm:prSet loTypeId="urn:microsoft.com/office/officeart/2005/8/layout/pyramid3" loCatId="" qsTypeId="urn:microsoft.com/office/officeart/2005/8/quickstyle/simple1" qsCatId="simple" csTypeId="urn:microsoft.com/office/officeart/2005/8/colors/accent1_3" csCatId="accent1" phldr="1"/>
      <dgm:spPr/>
    </dgm:pt>
    <dgm:pt modelId="{C97465E8-7816-E54B-8B81-8B407BE12DC0}">
      <dgm:prSet phldrT="[Text]" custT="1"/>
      <dgm:spPr>
        <a:solidFill>
          <a:srgbClr val="E57200"/>
        </a:solidFill>
        <a:ln>
          <a:noFill/>
        </a:ln>
      </dgm:spPr>
      <dgm:t>
        <a:bodyPr/>
        <a:lstStyle/>
        <a:p>
          <a:r>
            <a:rPr lang="en-US" sz="2000" b="1">
              <a:solidFill>
                <a:schemeClr val="bg1"/>
              </a:solidFill>
            </a:rPr>
            <a:t>Background sources illustrate the prevalence of the problem and/or demonstrate the implications of article’s intervention in the problem</a:t>
          </a:r>
          <a:endParaRPr lang="en-US" sz="2000" b="1" dirty="0">
            <a:solidFill>
              <a:schemeClr val="bg1"/>
            </a:solidFill>
          </a:endParaRPr>
        </a:p>
      </dgm:t>
    </dgm:pt>
    <dgm:pt modelId="{D2A2E756-C668-A247-9E74-14952680484C}" type="parTrans" cxnId="{6F4FC3F6-A4AF-BE4F-A94B-BD07FAF535F5}">
      <dgm:prSet/>
      <dgm:spPr/>
      <dgm:t>
        <a:bodyPr/>
        <a:lstStyle/>
        <a:p>
          <a:endParaRPr lang="en-US"/>
        </a:p>
      </dgm:t>
    </dgm:pt>
    <dgm:pt modelId="{EB5F5A01-940E-0C4E-BF07-8A894FE3B475}" type="sibTrans" cxnId="{6F4FC3F6-A4AF-BE4F-A94B-BD07FAF535F5}">
      <dgm:prSet/>
      <dgm:spPr/>
      <dgm:t>
        <a:bodyPr/>
        <a:lstStyle/>
        <a:p>
          <a:endParaRPr lang="en-US"/>
        </a:p>
      </dgm:t>
    </dgm:pt>
    <dgm:pt modelId="{29FB8D77-BA87-F04C-9FB8-CCE924C569BD}">
      <dgm:prSet custT="1"/>
      <dgm:spPr>
        <a:solidFill>
          <a:schemeClr val="accent5">
            <a:lumMod val="75000"/>
          </a:schemeClr>
        </a:solidFill>
        <a:ln>
          <a:noFill/>
        </a:ln>
      </dgm:spPr>
      <dgm:t>
        <a:bodyPr/>
        <a:lstStyle/>
        <a:p>
          <a:r>
            <a:rPr lang="en-US" sz="2000" b="1" dirty="0">
              <a:ln>
                <a:noFill/>
              </a:ln>
              <a:solidFill>
                <a:schemeClr val="bg1"/>
              </a:solidFill>
            </a:rPr>
            <a:t>Specific Description of Intervention</a:t>
          </a:r>
        </a:p>
      </dgm:t>
    </dgm:pt>
    <dgm:pt modelId="{0DAA91E3-547D-9F46-8B86-7CDCB741554D}" type="parTrans" cxnId="{B1EB25AE-990C-D045-A155-B0FDB1BEF1E1}">
      <dgm:prSet/>
      <dgm:spPr/>
      <dgm:t>
        <a:bodyPr/>
        <a:lstStyle/>
        <a:p>
          <a:endParaRPr lang="en-US"/>
        </a:p>
      </dgm:t>
    </dgm:pt>
    <dgm:pt modelId="{AE6F9A91-3F59-E44A-8F47-A0FD3B4A8D5A}" type="sibTrans" cxnId="{B1EB25AE-990C-D045-A155-B0FDB1BEF1E1}">
      <dgm:prSet/>
      <dgm:spPr/>
      <dgm:t>
        <a:bodyPr/>
        <a:lstStyle/>
        <a:p>
          <a:endParaRPr lang="en-US"/>
        </a:p>
      </dgm:t>
    </dgm:pt>
    <dgm:pt modelId="{9E44278F-9A5B-0B4B-B297-93F0EDB2D8A2}">
      <dgm:prSet phldrT="[Text]" custT="1"/>
      <dgm:spPr>
        <a:solidFill>
          <a:srgbClr val="FB8900"/>
        </a:solidFill>
        <a:ln>
          <a:noFill/>
        </a:ln>
      </dgm:spPr>
      <dgm:t>
        <a:bodyPr/>
        <a:lstStyle/>
        <a:p>
          <a:r>
            <a:rPr lang="en-US" sz="2000" b="1" dirty="0">
              <a:solidFill>
                <a:schemeClr val="bg1"/>
              </a:solidFill>
            </a:rPr>
            <a:t>Sources demonstrate where/how the intervention is taking place and signal who you are engaging in a conversation with </a:t>
          </a:r>
        </a:p>
      </dgm:t>
    </dgm:pt>
    <dgm:pt modelId="{D7BD8B14-20AC-A54B-A335-D9C741389BC5}" type="sibTrans" cxnId="{8998FBED-6AC6-6848-A734-F98078939DA0}">
      <dgm:prSet/>
      <dgm:spPr/>
      <dgm:t>
        <a:bodyPr/>
        <a:lstStyle/>
        <a:p>
          <a:endParaRPr lang="en-US"/>
        </a:p>
      </dgm:t>
    </dgm:pt>
    <dgm:pt modelId="{020C4667-2986-0141-A2B5-AD9FE6C6AF42}" type="parTrans" cxnId="{8998FBED-6AC6-6848-A734-F98078939DA0}">
      <dgm:prSet/>
      <dgm:spPr/>
      <dgm:t>
        <a:bodyPr/>
        <a:lstStyle/>
        <a:p>
          <a:endParaRPr lang="en-US"/>
        </a:p>
      </dgm:t>
    </dgm:pt>
    <dgm:pt modelId="{F591401D-CBAA-D34B-B1F8-451A71E679DA}" type="pres">
      <dgm:prSet presAssocID="{A24B95F1-F6FD-DC4B-9889-BB39B80D51D7}" presName="Name0" presStyleCnt="0">
        <dgm:presLayoutVars>
          <dgm:dir/>
          <dgm:animLvl val="lvl"/>
          <dgm:resizeHandles val="exact"/>
        </dgm:presLayoutVars>
      </dgm:prSet>
      <dgm:spPr/>
    </dgm:pt>
    <dgm:pt modelId="{4E5976E6-26C4-AF4F-AE11-CD3FEF17095E}" type="pres">
      <dgm:prSet presAssocID="{C97465E8-7816-E54B-8B81-8B407BE12DC0}" presName="Name8" presStyleCnt="0"/>
      <dgm:spPr/>
    </dgm:pt>
    <dgm:pt modelId="{D516CFA2-9FEA-6244-8A7A-50EAD3919B89}" type="pres">
      <dgm:prSet presAssocID="{C97465E8-7816-E54B-8B81-8B407BE12DC0}" presName="level" presStyleLbl="node1" presStyleIdx="0" presStyleCnt="3">
        <dgm:presLayoutVars>
          <dgm:chMax val="1"/>
          <dgm:bulletEnabled val="1"/>
        </dgm:presLayoutVars>
      </dgm:prSet>
      <dgm:spPr/>
    </dgm:pt>
    <dgm:pt modelId="{4D762AA8-ACF7-6A47-9C17-00AF7550FF79}" type="pres">
      <dgm:prSet presAssocID="{C97465E8-7816-E54B-8B81-8B407BE12DC0}" presName="levelTx" presStyleLbl="revTx" presStyleIdx="0" presStyleCnt="0">
        <dgm:presLayoutVars>
          <dgm:chMax val="1"/>
          <dgm:bulletEnabled val="1"/>
        </dgm:presLayoutVars>
      </dgm:prSet>
      <dgm:spPr/>
    </dgm:pt>
    <dgm:pt modelId="{ADD294E2-B26C-BE42-8D9F-D9D10A702791}" type="pres">
      <dgm:prSet presAssocID="{9E44278F-9A5B-0B4B-B297-93F0EDB2D8A2}" presName="Name8" presStyleCnt="0"/>
      <dgm:spPr/>
    </dgm:pt>
    <dgm:pt modelId="{07A63849-65C8-C044-954A-5ECED892EBC4}" type="pres">
      <dgm:prSet presAssocID="{9E44278F-9A5B-0B4B-B297-93F0EDB2D8A2}" presName="level" presStyleLbl="node1" presStyleIdx="1" presStyleCnt="3">
        <dgm:presLayoutVars>
          <dgm:chMax val="1"/>
          <dgm:bulletEnabled val="1"/>
        </dgm:presLayoutVars>
      </dgm:prSet>
      <dgm:spPr/>
    </dgm:pt>
    <dgm:pt modelId="{DF712098-A839-4E41-BE25-1C4DAA894D2A}" type="pres">
      <dgm:prSet presAssocID="{9E44278F-9A5B-0B4B-B297-93F0EDB2D8A2}" presName="levelTx" presStyleLbl="revTx" presStyleIdx="0" presStyleCnt="0">
        <dgm:presLayoutVars>
          <dgm:chMax val="1"/>
          <dgm:bulletEnabled val="1"/>
        </dgm:presLayoutVars>
      </dgm:prSet>
      <dgm:spPr/>
    </dgm:pt>
    <dgm:pt modelId="{CAEA8B1C-1936-8E42-880B-2B431641BAB1}" type="pres">
      <dgm:prSet presAssocID="{29FB8D77-BA87-F04C-9FB8-CCE924C569BD}" presName="Name8" presStyleCnt="0"/>
      <dgm:spPr/>
    </dgm:pt>
    <dgm:pt modelId="{9EC46703-73AC-0F4E-9817-87BB3A1657C0}" type="pres">
      <dgm:prSet presAssocID="{29FB8D77-BA87-F04C-9FB8-CCE924C569BD}" presName="level" presStyleLbl="node1" presStyleIdx="2" presStyleCnt="3" custLinFactNeighborX="160" custLinFactNeighborY="669">
        <dgm:presLayoutVars>
          <dgm:chMax val="1"/>
          <dgm:bulletEnabled val="1"/>
        </dgm:presLayoutVars>
      </dgm:prSet>
      <dgm:spPr/>
    </dgm:pt>
    <dgm:pt modelId="{1FD6E30F-C2D8-9941-AE82-4DB0657D6F29}" type="pres">
      <dgm:prSet presAssocID="{29FB8D77-BA87-F04C-9FB8-CCE924C569BD}" presName="levelTx" presStyleLbl="revTx" presStyleIdx="0" presStyleCnt="0">
        <dgm:presLayoutVars>
          <dgm:chMax val="1"/>
          <dgm:bulletEnabled val="1"/>
        </dgm:presLayoutVars>
      </dgm:prSet>
      <dgm:spPr/>
    </dgm:pt>
  </dgm:ptLst>
  <dgm:cxnLst>
    <dgm:cxn modelId="{FDA47128-A1AA-9543-AF7E-B18DCC0F08E9}" type="presOf" srcId="{C97465E8-7816-E54B-8B81-8B407BE12DC0}" destId="{D516CFA2-9FEA-6244-8A7A-50EAD3919B89}" srcOrd="0" destOrd="0" presId="urn:microsoft.com/office/officeart/2005/8/layout/pyramid3"/>
    <dgm:cxn modelId="{C6EB2E67-9019-464A-AF62-121F57FC2BD2}" type="presOf" srcId="{A24B95F1-F6FD-DC4B-9889-BB39B80D51D7}" destId="{F591401D-CBAA-D34B-B1F8-451A71E679DA}" srcOrd="0" destOrd="0" presId="urn:microsoft.com/office/officeart/2005/8/layout/pyramid3"/>
    <dgm:cxn modelId="{44F6BE6C-61B5-6B4B-A46D-90F16818E1F3}" type="presOf" srcId="{9E44278F-9A5B-0B4B-B297-93F0EDB2D8A2}" destId="{07A63849-65C8-C044-954A-5ECED892EBC4}" srcOrd="0" destOrd="0" presId="urn:microsoft.com/office/officeart/2005/8/layout/pyramid3"/>
    <dgm:cxn modelId="{AC4CBE6D-15A0-CC4E-898E-194F9B50DC5B}" type="presOf" srcId="{29FB8D77-BA87-F04C-9FB8-CCE924C569BD}" destId="{1FD6E30F-C2D8-9941-AE82-4DB0657D6F29}" srcOrd="1" destOrd="0" presId="urn:microsoft.com/office/officeart/2005/8/layout/pyramid3"/>
    <dgm:cxn modelId="{A7AE3E79-4E90-5548-8711-5B9833E6C9CE}" type="presOf" srcId="{C97465E8-7816-E54B-8B81-8B407BE12DC0}" destId="{4D762AA8-ACF7-6A47-9C17-00AF7550FF79}" srcOrd="1" destOrd="0" presId="urn:microsoft.com/office/officeart/2005/8/layout/pyramid3"/>
    <dgm:cxn modelId="{B29D7B89-461D-6740-A06F-4CB734686E28}" type="presOf" srcId="{9E44278F-9A5B-0B4B-B297-93F0EDB2D8A2}" destId="{DF712098-A839-4E41-BE25-1C4DAA894D2A}" srcOrd="1" destOrd="0" presId="urn:microsoft.com/office/officeart/2005/8/layout/pyramid3"/>
    <dgm:cxn modelId="{3E2B4199-42C9-F645-BA1F-8BBA984F9A3D}" type="presOf" srcId="{29FB8D77-BA87-F04C-9FB8-CCE924C569BD}" destId="{9EC46703-73AC-0F4E-9817-87BB3A1657C0}" srcOrd="0" destOrd="0" presId="urn:microsoft.com/office/officeart/2005/8/layout/pyramid3"/>
    <dgm:cxn modelId="{B1EB25AE-990C-D045-A155-B0FDB1BEF1E1}" srcId="{A24B95F1-F6FD-DC4B-9889-BB39B80D51D7}" destId="{29FB8D77-BA87-F04C-9FB8-CCE924C569BD}" srcOrd="2" destOrd="0" parTransId="{0DAA91E3-547D-9F46-8B86-7CDCB741554D}" sibTransId="{AE6F9A91-3F59-E44A-8F47-A0FD3B4A8D5A}"/>
    <dgm:cxn modelId="{8998FBED-6AC6-6848-A734-F98078939DA0}" srcId="{A24B95F1-F6FD-DC4B-9889-BB39B80D51D7}" destId="{9E44278F-9A5B-0B4B-B297-93F0EDB2D8A2}" srcOrd="1" destOrd="0" parTransId="{020C4667-2986-0141-A2B5-AD9FE6C6AF42}" sibTransId="{D7BD8B14-20AC-A54B-A335-D9C741389BC5}"/>
    <dgm:cxn modelId="{6F4FC3F6-A4AF-BE4F-A94B-BD07FAF535F5}" srcId="{A24B95F1-F6FD-DC4B-9889-BB39B80D51D7}" destId="{C97465E8-7816-E54B-8B81-8B407BE12DC0}" srcOrd="0" destOrd="0" parTransId="{D2A2E756-C668-A247-9E74-14952680484C}" sibTransId="{EB5F5A01-940E-0C4E-BF07-8A894FE3B475}"/>
    <dgm:cxn modelId="{C2FDCEEF-60D2-5C41-ABB2-9D6F57FFFE15}" type="presParOf" srcId="{F591401D-CBAA-D34B-B1F8-451A71E679DA}" destId="{4E5976E6-26C4-AF4F-AE11-CD3FEF17095E}" srcOrd="0" destOrd="0" presId="urn:microsoft.com/office/officeart/2005/8/layout/pyramid3"/>
    <dgm:cxn modelId="{B286CE8E-B92D-4042-B1DF-E0D13D47C99D}" type="presParOf" srcId="{4E5976E6-26C4-AF4F-AE11-CD3FEF17095E}" destId="{D516CFA2-9FEA-6244-8A7A-50EAD3919B89}" srcOrd="0" destOrd="0" presId="urn:microsoft.com/office/officeart/2005/8/layout/pyramid3"/>
    <dgm:cxn modelId="{6DE39518-EA3E-4547-ABD0-BB7A3C6E04E6}" type="presParOf" srcId="{4E5976E6-26C4-AF4F-AE11-CD3FEF17095E}" destId="{4D762AA8-ACF7-6A47-9C17-00AF7550FF79}" srcOrd="1" destOrd="0" presId="urn:microsoft.com/office/officeart/2005/8/layout/pyramid3"/>
    <dgm:cxn modelId="{B744D307-1238-044C-BE0C-3F3FC29C1ACB}" type="presParOf" srcId="{F591401D-CBAA-D34B-B1F8-451A71E679DA}" destId="{ADD294E2-B26C-BE42-8D9F-D9D10A702791}" srcOrd="1" destOrd="0" presId="urn:microsoft.com/office/officeart/2005/8/layout/pyramid3"/>
    <dgm:cxn modelId="{92E9A7FE-192C-7346-975B-8B67AB590E40}" type="presParOf" srcId="{ADD294E2-B26C-BE42-8D9F-D9D10A702791}" destId="{07A63849-65C8-C044-954A-5ECED892EBC4}" srcOrd="0" destOrd="0" presId="urn:microsoft.com/office/officeart/2005/8/layout/pyramid3"/>
    <dgm:cxn modelId="{6806ED7A-61A1-A64D-8095-B7ED40F284D8}" type="presParOf" srcId="{ADD294E2-B26C-BE42-8D9F-D9D10A702791}" destId="{DF712098-A839-4E41-BE25-1C4DAA894D2A}" srcOrd="1" destOrd="0" presId="urn:microsoft.com/office/officeart/2005/8/layout/pyramid3"/>
    <dgm:cxn modelId="{BE52D56E-1026-7D4F-9DD6-0815517E3419}" type="presParOf" srcId="{F591401D-CBAA-D34B-B1F8-451A71E679DA}" destId="{CAEA8B1C-1936-8E42-880B-2B431641BAB1}" srcOrd="2" destOrd="0" presId="urn:microsoft.com/office/officeart/2005/8/layout/pyramid3"/>
    <dgm:cxn modelId="{49F6B0F8-2FF4-4D41-A641-58C290770405}" type="presParOf" srcId="{CAEA8B1C-1936-8E42-880B-2B431641BAB1}" destId="{9EC46703-73AC-0F4E-9817-87BB3A1657C0}" srcOrd="0" destOrd="0" presId="urn:microsoft.com/office/officeart/2005/8/layout/pyramid3"/>
    <dgm:cxn modelId="{6B16FF95-FB11-484A-85A7-2919D481D1A1}" type="presParOf" srcId="{CAEA8B1C-1936-8E42-880B-2B431641BAB1}" destId="{1FD6E30F-C2D8-9941-AE82-4DB0657D6F29}" srcOrd="1" destOrd="0" presId="urn:microsoft.com/office/officeart/2005/8/layout/pyramid3"/>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800" dirty="0">
              <a:highlight>
                <a:srgbClr val="FFC478"/>
              </a:highlight>
            </a:rPr>
            <a:t>This new 3D formulation for representing muscle can characterize muscles with complex geometry and represent the variation in moment arms among fibers in a muscle. </a:t>
          </a:r>
          <a:r>
            <a:rPr lang="en-US" sz="1800" dirty="0">
              <a:highlight>
                <a:srgbClr val="E57200"/>
              </a:highlight>
            </a:rPr>
            <a:t>In contrast to line-segments path representations, 3D models can represent complex path motion through multiple degrees of freedom without the need for defining via points or wrapping surfaces. </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solidFill>
          <a:srgbClr val="E57200"/>
        </a:solidFill>
      </dgm:spPr>
      <dgm:t>
        <a:bodyPr/>
        <a:lstStyle/>
        <a:p>
          <a:endParaRPr lang="en-US"/>
        </a:p>
      </dgm:t>
    </dgm:pt>
    <dgm:pt modelId="{E1189B33-CABE-FB49-A080-192DA3A9C2BD}">
      <dgm:prSet phldrT="[Text]" custT="1"/>
      <dgm:spPr>
        <a:ln>
          <a:noFill/>
        </a:ln>
      </dgm:spPr>
      <dgm:t>
        <a:bodyPr/>
        <a:lstStyle/>
        <a:p>
          <a:r>
            <a:rPr lang="en-US" sz="1800" dirty="0">
              <a:highlight>
                <a:srgbClr val="E57200"/>
              </a:highlight>
            </a:rPr>
            <a:t>3D models are better than line-segments-based models at representing the complex path motion of muscles. </a:t>
          </a:r>
          <a:r>
            <a:rPr lang="en-US" sz="1800" dirty="0">
              <a:highlight>
                <a:srgbClr val="FFC478"/>
              </a:highlight>
            </a:rPr>
            <a:t>3D models can represent variation in movement among the fibers in a muscle and characterize muscles with complicated geometry </a:t>
          </a:r>
          <a:r>
            <a:rPr lang="en-US" sz="1800" dirty="0">
              <a:highlight>
                <a:srgbClr val="E57200"/>
              </a:highlight>
            </a:rPr>
            <a:t>without the need for wrapping surfaces or defining via points.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custLinFactNeighborX="1594">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800" dirty="0"/>
            <a:t>This new representation addresses </a:t>
          </a:r>
          <a:r>
            <a:rPr lang="en-US" sz="1800" dirty="0">
              <a:highlight>
                <a:srgbClr val="FFC478"/>
              </a:highlight>
            </a:rPr>
            <a:t>two major limitations </a:t>
          </a:r>
          <a:r>
            <a:rPr lang="en-US" sz="1800" dirty="0"/>
            <a:t>of models that characterize muscles with a series of line segments: (</a:t>
          </a:r>
          <a:r>
            <a:rPr lang="en-US" sz="1800" dirty="0" err="1"/>
            <a:t>i</a:t>
          </a:r>
          <a:r>
            <a:rPr lang="en-US" sz="1800" dirty="0"/>
            <a:t>) </a:t>
          </a:r>
          <a:r>
            <a:rPr lang="en-US" sz="1800" dirty="0">
              <a:highlight>
                <a:srgbClr val="FFC478"/>
              </a:highlight>
            </a:rPr>
            <a:t>their limited capacity</a:t>
          </a:r>
          <a:r>
            <a:rPr lang="en-US" sz="1800" dirty="0"/>
            <a:t> for representing muscles with </a:t>
          </a:r>
          <a:r>
            <a:rPr lang="en-US" sz="1800" dirty="0">
              <a:highlight>
                <a:srgbClr val="FFC478"/>
              </a:highlight>
            </a:rPr>
            <a:t>complex</a:t>
          </a:r>
          <a:r>
            <a:rPr lang="en-US" sz="1800" dirty="0"/>
            <a:t> geometry and (ii) their </a:t>
          </a:r>
          <a:r>
            <a:rPr lang="en-US" sz="1800" dirty="0">
              <a:highlight>
                <a:srgbClr val="FFC478"/>
              </a:highlight>
            </a:rPr>
            <a:t>assumption</a:t>
          </a:r>
          <a:r>
            <a:rPr lang="en-US" sz="1800" dirty="0"/>
            <a:t> that all fibers within each muscle compartment have the </a:t>
          </a:r>
          <a:r>
            <a:rPr lang="en-US" sz="1800" dirty="0">
              <a:highlight>
                <a:srgbClr val="FFC478"/>
              </a:highlight>
            </a:rPr>
            <a:t>same</a:t>
          </a:r>
          <a:r>
            <a:rPr lang="en-US" sz="1800" dirty="0"/>
            <a:t> length and moment arm. </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solidFill>
          <a:srgbClr val="E57200"/>
        </a:solidFill>
      </dgm:spPr>
      <dgm:t>
        <a:bodyPr/>
        <a:lstStyle/>
        <a:p>
          <a:endParaRPr lang="en-US"/>
        </a:p>
      </dgm:t>
    </dgm:pt>
    <dgm:pt modelId="{E1189B33-CABE-FB49-A080-192DA3A9C2BD}">
      <dgm:prSet phldrT="[Text]" custT="1"/>
      <dgm:spPr>
        <a:ln>
          <a:noFill/>
        </a:ln>
      </dgm:spPr>
      <dgm:t>
        <a:bodyPr/>
        <a:lstStyle/>
        <a:p>
          <a:r>
            <a:rPr lang="en-US" sz="1800" dirty="0"/>
            <a:t>Line-segment models have </a:t>
          </a:r>
          <a:r>
            <a:rPr lang="en-US" sz="1800" dirty="0">
              <a:highlight>
                <a:srgbClr val="FFC478"/>
              </a:highlight>
            </a:rPr>
            <a:t>two major weaknesses </a:t>
          </a:r>
          <a:r>
            <a:rPr lang="en-US" sz="1800" dirty="0"/>
            <a:t>that are addressed by 3D models. First, line-segment models are of </a:t>
          </a:r>
          <a:r>
            <a:rPr lang="en-US" sz="1800" dirty="0">
              <a:highlight>
                <a:srgbClr val="FFC478"/>
              </a:highlight>
            </a:rPr>
            <a:t>limited use</a:t>
          </a:r>
          <a:r>
            <a:rPr lang="en-US" sz="1800" dirty="0"/>
            <a:t> in representing muscles with </a:t>
          </a:r>
          <a:r>
            <a:rPr lang="en-US" sz="1800" dirty="0">
              <a:highlight>
                <a:srgbClr val="FFC478"/>
              </a:highlight>
            </a:rPr>
            <a:t>complicated</a:t>
          </a:r>
          <a:r>
            <a:rPr lang="en-US" sz="1800" dirty="0"/>
            <a:t> geometry. Second, line-segment models </a:t>
          </a:r>
          <a:r>
            <a:rPr lang="en-US" sz="1800" dirty="0">
              <a:highlight>
                <a:srgbClr val="FFC478"/>
              </a:highlight>
            </a:rPr>
            <a:t>assume</a:t>
          </a:r>
          <a:r>
            <a:rPr lang="en-US" sz="1800" dirty="0"/>
            <a:t> that all muscle fibers within each compartment have </a:t>
          </a:r>
          <a:r>
            <a:rPr lang="en-US" sz="1800" dirty="0">
              <a:highlight>
                <a:srgbClr val="FFC478"/>
              </a:highlight>
            </a:rPr>
            <a:t>identical</a:t>
          </a:r>
          <a:r>
            <a:rPr lang="en-US" sz="1800" dirty="0"/>
            <a:t> lengths and moment arms.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6951E-AC31-1E46-BBFB-670D12382A8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65B4E28B-EE7B-3645-870A-A7207AACF67B}">
      <dgm:prSet phldrT="[Text]"/>
      <dgm:spPr>
        <a:solidFill>
          <a:srgbClr val="E57200"/>
        </a:solidFill>
        <a:ln>
          <a:noFill/>
        </a:ln>
      </dgm:spPr>
      <dgm:t>
        <a:bodyPr/>
        <a:lstStyle/>
        <a:p>
          <a:r>
            <a:rPr lang="en-US" b="1" i="1" dirty="0"/>
            <a:t>Preserve meaning/intent</a:t>
          </a:r>
        </a:p>
      </dgm:t>
    </dgm:pt>
    <dgm:pt modelId="{F0893B12-EE49-A140-8D5C-715879385C75}" type="parTrans" cxnId="{6583EBD5-0E49-674C-B6A3-FB8BD9CE0CB8}">
      <dgm:prSet/>
      <dgm:spPr/>
      <dgm:t>
        <a:bodyPr/>
        <a:lstStyle/>
        <a:p>
          <a:endParaRPr lang="en-US"/>
        </a:p>
      </dgm:t>
    </dgm:pt>
    <dgm:pt modelId="{73E06B82-68EC-A04F-B87C-80A26B0FE394}" type="sibTrans" cxnId="{6583EBD5-0E49-674C-B6A3-FB8BD9CE0CB8}">
      <dgm:prSet/>
      <dgm:spPr/>
      <dgm:t>
        <a:bodyPr/>
        <a:lstStyle/>
        <a:p>
          <a:endParaRPr lang="en-US"/>
        </a:p>
      </dgm:t>
    </dgm:pt>
    <dgm:pt modelId="{0A7B56A1-F3BA-C343-8842-52F412745EC9}">
      <dgm:prSet phldrT="[Text]"/>
      <dgm:spPr>
        <a:solidFill>
          <a:schemeClr val="bg1">
            <a:lumMod val="95000"/>
            <a:alpha val="90000"/>
          </a:schemeClr>
        </a:solidFill>
        <a:ln>
          <a:noFill/>
        </a:ln>
      </dgm:spPr>
      <dgm:t>
        <a:bodyPr/>
        <a:lstStyle/>
        <a:p>
          <a:r>
            <a:rPr lang="en-US" dirty="0"/>
            <a:t>Check and compare: </a:t>
          </a:r>
        </a:p>
      </dgm:t>
    </dgm:pt>
    <dgm:pt modelId="{A96285E9-B341-2648-B0B3-89BA12658C3D}" type="parTrans" cxnId="{DE535535-F649-EC44-B9BB-80915CE11B9C}">
      <dgm:prSet/>
      <dgm:spPr/>
      <dgm:t>
        <a:bodyPr/>
        <a:lstStyle/>
        <a:p>
          <a:endParaRPr lang="en-US"/>
        </a:p>
      </dgm:t>
    </dgm:pt>
    <dgm:pt modelId="{102AAD61-5CDB-BC4F-A87E-D480963756EF}" type="sibTrans" cxnId="{DE535535-F649-EC44-B9BB-80915CE11B9C}">
      <dgm:prSet/>
      <dgm:spPr/>
      <dgm:t>
        <a:bodyPr/>
        <a:lstStyle/>
        <a:p>
          <a:endParaRPr lang="en-US"/>
        </a:p>
      </dgm:t>
    </dgm:pt>
    <dgm:pt modelId="{9D5242D7-9378-014D-82DD-3DA0D77CA559}">
      <dgm:prSet phldrT="[Text]"/>
      <dgm:spPr>
        <a:solidFill>
          <a:srgbClr val="E57200"/>
        </a:solidFill>
        <a:ln>
          <a:noFill/>
        </a:ln>
      </dgm:spPr>
      <dgm:t>
        <a:bodyPr/>
        <a:lstStyle/>
        <a:p>
          <a:r>
            <a:rPr lang="en-US" b="1" i="1" dirty="0"/>
            <a:t>Cite the source accurately</a:t>
          </a:r>
        </a:p>
      </dgm:t>
    </dgm:pt>
    <dgm:pt modelId="{A9BB3074-093D-8E47-8E6E-A0EB014BC147}" type="parTrans" cxnId="{EFB3AD42-9E68-4645-A72A-16B93224CFA0}">
      <dgm:prSet/>
      <dgm:spPr/>
      <dgm:t>
        <a:bodyPr/>
        <a:lstStyle/>
        <a:p>
          <a:endParaRPr lang="en-US"/>
        </a:p>
      </dgm:t>
    </dgm:pt>
    <dgm:pt modelId="{918F7A57-0A46-FC40-8A39-E48FEDF52D14}" type="sibTrans" cxnId="{EFB3AD42-9E68-4645-A72A-16B93224CFA0}">
      <dgm:prSet/>
      <dgm:spPr/>
      <dgm:t>
        <a:bodyPr/>
        <a:lstStyle/>
        <a:p>
          <a:endParaRPr lang="en-US"/>
        </a:p>
      </dgm:t>
    </dgm:pt>
    <dgm:pt modelId="{99D78985-C010-3E4E-869E-5F5F887E8D2D}">
      <dgm:prSet phldrT="[Text]"/>
      <dgm:spPr>
        <a:solidFill>
          <a:schemeClr val="bg1">
            <a:lumMod val="95000"/>
            <a:alpha val="90000"/>
          </a:schemeClr>
        </a:solidFill>
        <a:ln>
          <a:noFill/>
        </a:ln>
      </dgm:spPr>
      <dgm:t>
        <a:bodyPr/>
        <a:lstStyle/>
        <a:p>
          <a:r>
            <a:rPr lang="en-US" dirty="0"/>
            <a:t>Put the citation immediately after the paraphrased information</a:t>
          </a:r>
        </a:p>
      </dgm:t>
    </dgm:pt>
    <dgm:pt modelId="{B1212925-3A5B-C343-AED8-75C7D0B7EE2E}" type="parTrans" cxnId="{99C7E519-1D40-2C46-B533-D0E0F3862E7F}">
      <dgm:prSet/>
      <dgm:spPr/>
      <dgm:t>
        <a:bodyPr/>
        <a:lstStyle/>
        <a:p>
          <a:endParaRPr lang="en-US"/>
        </a:p>
      </dgm:t>
    </dgm:pt>
    <dgm:pt modelId="{245846FB-FA72-3345-9E6D-1BF1BC918382}" type="sibTrans" cxnId="{99C7E519-1D40-2C46-B533-D0E0F3862E7F}">
      <dgm:prSet/>
      <dgm:spPr/>
      <dgm:t>
        <a:bodyPr/>
        <a:lstStyle/>
        <a:p>
          <a:endParaRPr lang="en-US"/>
        </a:p>
      </dgm:t>
    </dgm:pt>
    <dgm:pt modelId="{A0BF2920-556A-184F-B26D-2776DE9EB477}">
      <dgm:prSet phldrT="[Text]"/>
      <dgm:spPr>
        <a:solidFill>
          <a:schemeClr val="bg1">
            <a:lumMod val="95000"/>
            <a:alpha val="90000"/>
          </a:schemeClr>
        </a:solidFill>
        <a:ln>
          <a:noFill/>
        </a:ln>
      </dgm:spPr>
      <dgm:t>
        <a:bodyPr/>
        <a:lstStyle/>
        <a:p>
          <a:r>
            <a:rPr lang="en-US" dirty="0"/>
            <a:t>List the correctly formatted citation in the works referenced list</a:t>
          </a:r>
        </a:p>
      </dgm:t>
    </dgm:pt>
    <dgm:pt modelId="{E2B065FB-0197-8047-B252-CD50937294AC}" type="parTrans" cxnId="{9E6EA860-34A8-EB47-8E74-C7549C4DBFF7}">
      <dgm:prSet/>
      <dgm:spPr/>
      <dgm:t>
        <a:bodyPr/>
        <a:lstStyle/>
        <a:p>
          <a:endParaRPr lang="en-US"/>
        </a:p>
      </dgm:t>
    </dgm:pt>
    <dgm:pt modelId="{A35818BC-464D-8240-9B00-064F58ED4AFC}" type="sibTrans" cxnId="{9E6EA860-34A8-EB47-8E74-C7549C4DBFF7}">
      <dgm:prSet/>
      <dgm:spPr/>
      <dgm:t>
        <a:bodyPr/>
        <a:lstStyle/>
        <a:p>
          <a:endParaRPr lang="en-US"/>
        </a:p>
      </dgm:t>
    </dgm:pt>
    <dgm:pt modelId="{4EA29390-A10E-A149-B185-D9042B07A65E}">
      <dgm:prSet phldrT="[Text]"/>
      <dgm:spPr>
        <a:solidFill>
          <a:schemeClr val="bg1">
            <a:lumMod val="95000"/>
            <a:alpha val="90000"/>
          </a:schemeClr>
        </a:solidFill>
        <a:ln>
          <a:noFill/>
        </a:ln>
      </dgm:spPr>
      <dgm:t>
        <a:bodyPr/>
        <a:lstStyle/>
        <a:p>
          <a:r>
            <a:rPr lang="en-US" dirty="0"/>
            <a:t>Did you get the ideas right? </a:t>
          </a:r>
        </a:p>
      </dgm:t>
    </dgm:pt>
    <dgm:pt modelId="{4CA49653-136B-DF4B-B0A6-60038572A8D0}" type="parTrans" cxnId="{CA5A16AF-D61E-FF4D-92BB-D941A1AF5359}">
      <dgm:prSet/>
      <dgm:spPr/>
      <dgm:t>
        <a:bodyPr/>
        <a:lstStyle/>
        <a:p>
          <a:endParaRPr lang="en-US"/>
        </a:p>
      </dgm:t>
    </dgm:pt>
    <dgm:pt modelId="{632AB88A-63D8-F44B-9A68-422B9E22B638}" type="sibTrans" cxnId="{CA5A16AF-D61E-FF4D-92BB-D941A1AF5359}">
      <dgm:prSet/>
      <dgm:spPr/>
      <dgm:t>
        <a:bodyPr/>
        <a:lstStyle/>
        <a:p>
          <a:endParaRPr lang="en-US"/>
        </a:p>
      </dgm:t>
    </dgm:pt>
    <dgm:pt modelId="{D0C35E8D-35C5-4C4C-8EC2-55C15333776F}">
      <dgm:prSet phldrT="[Text]"/>
      <dgm:spPr>
        <a:solidFill>
          <a:schemeClr val="bg1">
            <a:lumMod val="95000"/>
            <a:alpha val="90000"/>
          </a:schemeClr>
        </a:solidFill>
        <a:ln>
          <a:noFill/>
        </a:ln>
      </dgm:spPr>
      <dgm:t>
        <a:bodyPr/>
        <a:lstStyle/>
        <a:p>
          <a:r>
            <a:rPr lang="en-US" dirty="0"/>
            <a:t>If you are using the source in a way that contradicts the original intent, acknowledge this in the text (“I disagree with so and so’s assumption”) </a:t>
          </a:r>
        </a:p>
      </dgm:t>
    </dgm:pt>
    <dgm:pt modelId="{8BC228B8-EF2F-A042-B59D-D18943D40DCD}" type="parTrans" cxnId="{3BC37BB4-3F6F-8945-8B64-7E2CC6B81949}">
      <dgm:prSet/>
      <dgm:spPr/>
      <dgm:t>
        <a:bodyPr/>
        <a:lstStyle/>
        <a:p>
          <a:endParaRPr lang="en-US"/>
        </a:p>
      </dgm:t>
    </dgm:pt>
    <dgm:pt modelId="{0AB657F1-D4F2-9A4A-82C6-FB501EBFF299}" type="sibTrans" cxnId="{3BC37BB4-3F6F-8945-8B64-7E2CC6B81949}">
      <dgm:prSet/>
      <dgm:spPr/>
      <dgm:t>
        <a:bodyPr/>
        <a:lstStyle/>
        <a:p>
          <a:endParaRPr lang="en-US"/>
        </a:p>
      </dgm:t>
    </dgm:pt>
    <dgm:pt modelId="{3E66DA54-717B-7749-8AF4-88A091BA1143}" type="pres">
      <dgm:prSet presAssocID="{5F16951E-AC31-1E46-BBFB-670D12382A87}" presName="Name0" presStyleCnt="0">
        <dgm:presLayoutVars>
          <dgm:dir/>
          <dgm:animLvl val="lvl"/>
          <dgm:resizeHandles val="exact"/>
        </dgm:presLayoutVars>
      </dgm:prSet>
      <dgm:spPr/>
    </dgm:pt>
    <dgm:pt modelId="{CE16FC1D-6093-FD4E-A705-800210657E19}" type="pres">
      <dgm:prSet presAssocID="{65B4E28B-EE7B-3645-870A-A7207AACF67B}" presName="linNode" presStyleCnt="0"/>
      <dgm:spPr/>
    </dgm:pt>
    <dgm:pt modelId="{8F350C8A-57BC-5C4A-8995-BDFC1719F0BD}" type="pres">
      <dgm:prSet presAssocID="{65B4E28B-EE7B-3645-870A-A7207AACF67B}" presName="parentText" presStyleLbl="node1" presStyleIdx="0" presStyleCnt="2" custScaleX="74867">
        <dgm:presLayoutVars>
          <dgm:chMax val="1"/>
          <dgm:bulletEnabled val="1"/>
        </dgm:presLayoutVars>
      </dgm:prSet>
      <dgm:spPr/>
    </dgm:pt>
    <dgm:pt modelId="{788FEB5F-5AC7-ED44-B990-4410074898BF}" type="pres">
      <dgm:prSet presAssocID="{65B4E28B-EE7B-3645-870A-A7207AACF67B}" presName="descendantText" presStyleLbl="alignAccFollowNode1" presStyleIdx="0" presStyleCnt="2">
        <dgm:presLayoutVars>
          <dgm:bulletEnabled val="1"/>
        </dgm:presLayoutVars>
      </dgm:prSet>
      <dgm:spPr/>
    </dgm:pt>
    <dgm:pt modelId="{B925C34D-D6FF-4149-8A06-F99B0ED53C58}" type="pres">
      <dgm:prSet presAssocID="{73E06B82-68EC-A04F-B87C-80A26B0FE394}" presName="sp" presStyleCnt="0"/>
      <dgm:spPr/>
    </dgm:pt>
    <dgm:pt modelId="{5DD8FBE5-80F7-6B4B-B16A-9C700AE28EE6}" type="pres">
      <dgm:prSet presAssocID="{9D5242D7-9378-014D-82DD-3DA0D77CA559}" presName="linNode" presStyleCnt="0"/>
      <dgm:spPr/>
    </dgm:pt>
    <dgm:pt modelId="{B34B0566-B645-224F-AA62-C16776DF6226}" type="pres">
      <dgm:prSet presAssocID="{9D5242D7-9378-014D-82DD-3DA0D77CA559}" presName="parentText" presStyleLbl="node1" presStyleIdx="1" presStyleCnt="2" custScaleX="78411">
        <dgm:presLayoutVars>
          <dgm:chMax val="1"/>
          <dgm:bulletEnabled val="1"/>
        </dgm:presLayoutVars>
      </dgm:prSet>
      <dgm:spPr/>
    </dgm:pt>
    <dgm:pt modelId="{1AF833E7-10CE-7F46-BC13-F67D85E36998}" type="pres">
      <dgm:prSet presAssocID="{9D5242D7-9378-014D-82DD-3DA0D77CA559}" presName="descendantText" presStyleLbl="alignAccFollowNode1" presStyleIdx="1" presStyleCnt="2">
        <dgm:presLayoutVars>
          <dgm:bulletEnabled val="1"/>
        </dgm:presLayoutVars>
      </dgm:prSet>
      <dgm:spPr/>
    </dgm:pt>
  </dgm:ptLst>
  <dgm:cxnLst>
    <dgm:cxn modelId="{1A4B240B-BF1B-2445-96EA-038627860194}" type="presOf" srcId="{65B4E28B-EE7B-3645-870A-A7207AACF67B}" destId="{8F350C8A-57BC-5C4A-8995-BDFC1719F0BD}" srcOrd="0" destOrd="0" presId="urn:microsoft.com/office/officeart/2005/8/layout/vList5"/>
    <dgm:cxn modelId="{99C7E519-1D40-2C46-B533-D0E0F3862E7F}" srcId="{9D5242D7-9378-014D-82DD-3DA0D77CA559}" destId="{99D78985-C010-3E4E-869E-5F5F887E8D2D}" srcOrd="0" destOrd="0" parTransId="{B1212925-3A5B-C343-AED8-75C7D0B7EE2E}" sibTransId="{245846FB-FA72-3345-9E6D-1BF1BC918382}"/>
    <dgm:cxn modelId="{2167DA24-A962-9843-969F-D1C835B90088}" type="presOf" srcId="{4EA29390-A10E-A149-B185-D9042B07A65E}" destId="{788FEB5F-5AC7-ED44-B990-4410074898BF}" srcOrd="0" destOrd="1" presId="urn:microsoft.com/office/officeart/2005/8/layout/vList5"/>
    <dgm:cxn modelId="{B6BAF432-F014-4F48-BA32-828B3505F427}" type="presOf" srcId="{5F16951E-AC31-1E46-BBFB-670D12382A87}" destId="{3E66DA54-717B-7749-8AF4-88A091BA1143}" srcOrd="0" destOrd="0" presId="urn:microsoft.com/office/officeart/2005/8/layout/vList5"/>
    <dgm:cxn modelId="{DE535535-F649-EC44-B9BB-80915CE11B9C}" srcId="{65B4E28B-EE7B-3645-870A-A7207AACF67B}" destId="{0A7B56A1-F3BA-C343-8842-52F412745EC9}" srcOrd="0" destOrd="0" parTransId="{A96285E9-B341-2648-B0B3-89BA12658C3D}" sibTransId="{102AAD61-5CDB-BC4F-A87E-D480963756EF}"/>
    <dgm:cxn modelId="{EFB3AD42-9E68-4645-A72A-16B93224CFA0}" srcId="{5F16951E-AC31-1E46-BBFB-670D12382A87}" destId="{9D5242D7-9378-014D-82DD-3DA0D77CA559}" srcOrd="1" destOrd="0" parTransId="{A9BB3074-093D-8E47-8E6E-A0EB014BC147}" sibTransId="{918F7A57-0A46-FC40-8A39-E48FEDF52D14}"/>
    <dgm:cxn modelId="{9B7CA055-D263-124E-BEED-4E8CEBBAACAA}" type="presOf" srcId="{9D5242D7-9378-014D-82DD-3DA0D77CA559}" destId="{B34B0566-B645-224F-AA62-C16776DF6226}" srcOrd="0" destOrd="0" presId="urn:microsoft.com/office/officeart/2005/8/layout/vList5"/>
    <dgm:cxn modelId="{9E6EA860-34A8-EB47-8E74-C7549C4DBFF7}" srcId="{9D5242D7-9378-014D-82DD-3DA0D77CA559}" destId="{A0BF2920-556A-184F-B26D-2776DE9EB477}" srcOrd="1" destOrd="0" parTransId="{E2B065FB-0197-8047-B252-CD50937294AC}" sibTransId="{A35818BC-464D-8240-9B00-064F58ED4AFC}"/>
    <dgm:cxn modelId="{DFD8FB6D-41F9-E74D-9D4F-AF376E05E8ED}" type="presOf" srcId="{0A7B56A1-F3BA-C343-8842-52F412745EC9}" destId="{788FEB5F-5AC7-ED44-B990-4410074898BF}" srcOrd="0" destOrd="0" presId="urn:microsoft.com/office/officeart/2005/8/layout/vList5"/>
    <dgm:cxn modelId="{F2961676-53BE-B84E-9F3A-F31078085A9D}" type="presOf" srcId="{99D78985-C010-3E4E-869E-5F5F887E8D2D}" destId="{1AF833E7-10CE-7F46-BC13-F67D85E36998}" srcOrd="0" destOrd="0" presId="urn:microsoft.com/office/officeart/2005/8/layout/vList5"/>
    <dgm:cxn modelId="{CA5A16AF-D61E-FF4D-92BB-D941A1AF5359}" srcId="{0A7B56A1-F3BA-C343-8842-52F412745EC9}" destId="{4EA29390-A10E-A149-B185-D9042B07A65E}" srcOrd="0" destOrd="0" parTransId="{4CA49653-136B-DF4B-B0A6-60038572A8D0}" sibTransId="{632AB88A-63D8-F44B-9A68-422B9E22B638}"/>
    <dgm:cxn modelId="{3BC37BB4-3F6F-8945-8B64-7E2CC6B81949}" srcId="{0A7B56A1-F3BA-C343-8842-52F412745EC9}" destId="{D0C35E8D-35C5-4C4C-8EC2-55C15333776F}" srcOrd="1" destOrd="0" parTransId="{8BC228B8-EF2F-A042-B59D-D18943D40DCD}" sibTransId="{0AB657F1-D4F2-9A4A-82C6-FB501EBFF299}"/>
    <dgm:cxn modelId="{D0F750CD-50D7-C84C-A52A-5073202DC43A}" type="presOf" srcId="{A0BF2920-556A-184F-B26D-2776DE9EB477}" destId="{1AF833E7-10CE-7F46-BC13-F67D85E36998}" srcOrd="0" destOrd="1" presId="urn:microsoft.com/office/officeart/2005/8/layout/vList5"/>
    <dgm:cxn modelId="{6583EBD5-0E49-674C-B6A3-FB8BD9CE0CB8}" srcId="{5F16951E-AC31-1E46-BBFB-670D12382A87}" destId="{65B4E28B-EE7B-3645-870A-A7207AACF67B}" srcOrd="0" destOrd="0" parTransId="{F0893B12-EE49-A140-8D5C-715879385C75}" sibTransId="{73E06B82-68EC-A04F-B87C-80A26B0FE394}"/>
    <dgm:cxn modelId="{0E06ECD6-1769-3643-8935-3CB27A906F52}" type="presOf" srcId="{D0C35E8D-35C5-4C4C-8EC2-55C15333776F}" destId="{788FEB5F-5AC7-ED44-B990-4410074898BF}" srcOrd="0" destOrd="2" presId="urn:microsoft.com/office/officeart/2005/8/layout/vList5"/>
    <dgm:cxn modelId="{696B9BE8-6B4E-2C48-81C2-9FB93C44A1A1}" type="presParOf" srcId="{3E66DA54-717B-7749-8AF4-88A091BA1143}" destId="{CE16FC1D-6093-FD4E-A705-800210657E19}" srcOrd="0" destOrd="0" presId="urn:microsoft.com/office/officeart/2005/8/layout/vList5"/>
    <dgm:cxn modelId="{AF416348-CEEE-914C-813E-5213E4283F94}" type="presParOf" srcId="{CE16FC1D-6093-FD4E-A705-800210657E19}" destId="{8F350C8A-57BC-5C4A-8995-BDFC1719F0BD}" srcOrd="0" destOrd="0" presId="urn:microsoft.com/office/officeart/2005/8/layout/vList5"/>
    <dgm:cxn modelId="{6AFF93C4-39A8-454A-887E-BCAC84E19EBC}" type="presParOf" srcId="{CE16FC1D-6093-FD4E-A705-800210657E19}" destId="{788FEB5F-5AC7-ED44-B990-4410074898BF}" srcOrd="1" destOrd="0" presId="urn:microsoft.com/office/officeart/2005/8/layout/vList5"/>
    <dgm:cxn modelId="{A9E126AC-0DB5-FD47-ABA6-37F6064FB947}" type="presParOf" srcId="{3E66DA54-717B-7749-8AF4-88A091BA1143}" destId="{B925C34D-D6FF-4149-8A06-F99B0ED53C58}" srcOrd="1" destOrd="0" presId="urn:microsoft.com/office/officeart/2005/8/layout/vList5"/>
    <dgm:cxn modelId="{A2956ECB-356C-D34B-AB4C-F24A80D1DC83}" type="presParOf" srcId="{3E66DA54-717B-7749-8AF4-88A091BA1143}" destId="{5DD8FBE5-80F7-6B4B-B16A-9C700AE28EE6}" srcOrd="2" destOrd="0" presId="urn:microsoft.com/office/officeart/2005/8/layout/vList5"/>
    <dgm:cxn modelId="{D38C3968-9BA9-3E48-8333-A80BC5A7AB7B}" type="presParOf" srcId="{5DD8FBE5-80F7-6B4B-B16A-9C700AE28EE6}" destId="{B34B0566-B645-224F-AA62-C16776DF6226}" srcOrd="0" destOrd="0" presId="urn:microsoft.com/office/officeart/2005/8/layout/vList5"/>
    <dgm:cxn modelId="{BEECF96E-56A9-BB43-9B0C-2DF17B92F18D}" type="presParOf" srcId="{5DD8FBE5-80F7-6B4B-B16A-9C700AE28EE6}" destId="{1AF833E7-10CE-7F46-BC13-F67D85E369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16951E-AC31-1E46-BBFB-670D12382A8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65B4E28B-EE7B-3645-870A-A7207AACF67B}">
      <dgm:prSet phldrT="[Text]"/>
      <dgm:spPr>
        <a:solidFill>
          <a:srgbClr val="E57200"/>
        </a:solidFill>
        <a:ln>
          <a:noFill/>
        </a:ln>
      </dgm:spPr>
      <dgm:t>
        <a:bodyPr/>
        <a:lstStyle/>
        <a:p>
          <a:r>
            <a:rPr lang="en-US" b="1" i="1" dirty="0"/>
            <a:t>AVOID list summaries</a:t>
          </a:r>
        </a:p>
      </dgm:t>
    </dgm:pt>
    <dgm:pt modelId="{F0893B12-EE49-A140-8D5C-715879385C75}" type="parTrans" cxnId="{6583EBD5-0E49-674C-B6A3-FB8BD9CE0CB8}">
      <dgm:prSet/>
      <dgm:spPr/>
      <dgm:t>
        <a:bodyPr/>
        <a:lstStyle/>
        <a:p>
          <a:endParaRPr lang="en-US"/>
        </a:p>
      </dgm:t>
    </dgm:pt>
    <dgm:pt modelId="{73E06B82-68EC-A04F-B87C-80A26B0FE394}" type="sibTrans" cxnId="{6583EBD5-0E49-674C-B6A3-FB8BD9CE0CB8}">
      <dgm:prSet/>
      <dgm:spPr/>
      <dgm:t>
        <a:bodyPr/>
        <a:lstStyle/>
        <a:p>
          <a:endParaRPr lang="en-US"/>
        </a:p>
      </dgm:t>
    </dgm:pt>
    <dgm:pt modelId="{0A7B56A1-F3BA-C343-8842-52F412745EC9}">
      <dgm:prSet phldrT="[Text]"/>
      <dgm:spPr>
        <a:solidFill>
          <a:schemeClr val="bg1">
            <a:lumMod val="95000"/>
            <a:alpha val="90000"/>
          </a:schemeClr>
        </a:solidFill>
        <a:ln>
          <a:noFill/>
        </a:ln>
      </dgm:spPr>
      <dgm:t>
        <a:bodyPr/>
        <a:lstStyle/>
        <a:p>
          <a:r>
            <a:rPr lang="en-US" dirty="0"/>
            <a:t>The first author says many different things about his subject. First, she says… Then, she says… The second study’s authors also say many different things. First, they say… Then they say…</a:t>
          </a:r>
        </a:p>
      </dgm:t>
    </dgm:pt>
    <dgm:pt modelId="{A96285E9-B341-2648-B0B3-89BA12658C3D}" type="parTrans" cxnId="{DE535535-F649-EC44-B9BB-80915CE11B9C}">
      <dgm:prSet/>
      <dgm:spPr/>
      <dgm:t>
        <a:bodyPr/>
        <a:lstStyle/>
        <a:p>
          <a:endParaRPr lang="en-US"/>
        </a:p>
      </dgm:t>
    </dgm:pt>
    <dgm:pt modelId="{102AAD61-5CDB-BC4F-A87E-D480963756EF}" type="sibTrans" cxnId="{DE535535-F649-EC44-B9BB-80915CE11B9C}">
      <dgm:prSet/>
      <dgm:spPr/>
      <dgm:t>
        <a:bodyPr/>
        <a:lstStyle/>
        <a:p>
          <a:endParaRPr lang="en-US"/>
        </a:p>
      </dgm:t>
    </dgm:pt>
    <dgm:pt modelId="{9D5242D7-9378-014D-82DD-3DA0D77CA559}">
      <dgm:prSet phldrT="[Text]"/>
      <dgm:spPr>
        <a:solidFill>
          <a:srgbClr val="E57200"/>
        </a:solidFill>
        <a:ln>
          <a:noFill/>
        </a:ln>
      </dgm:spPr>
      <dgm:t>
        <a:bodyPr/>
        <a:lstStyle/>
        <a:p>
          <a:r>
            <a:rPr lang="en-US" b="1" i="1" dirty="0"/>
            <a:t>Instead</a:t>
          </a:r>
        </a:p>
      </dgm:t>
    </dgm:pt>
    <dgm:pt modelId="{A9BB3074-093D-8E47-8E6E-A0EB014BC147}" type="parTrans" cxnId="{EFB3AD42-9E68-4645-A72A-16B93224CFA0}">
      <dgm:prSet/>
      <dgm:spPr/>
      <dgm:t>
        <a:bodyPr/>
        <a:lstStyle/>
        <a:p>
          <a:endParaRPr lang="en-US"/>
        </a:p>
      </dgm:t>
    </dgm:pt>
    <dgm:pt modelId="{918F7A57-0A46-FC40-8A39-E48FEDF52D14}" type="sibTrans" cxnId="{EFB3AD42-9E68-4645-A72A-16B93224CFA0}">
      <dgm:prSet/>
      <dgm:spPr/>
      <dgm:t>
        <a:bodyPr/>
        <a:lstStyle/>
        <a:p>
          <a:endParaRPr lang="en-US"/>
        </a:p>
      </dgm:t>
    </dgm:pt>
    <dgm:pt modelId="{99D78985-C010-3E4E-869E-5F5F887E8D2D}">
      <dgm:prSet phldrT="[Text]"/>
      <dgm:spPr>
        <a:solidFill>
          <a:schemeClr val="bg1">
            <a:lumMod val="95000"/>
            <a:alpha val="90000"/>
          </a:schemeClr>
        </a:solidFill>
        <a:ln>
          <a:noFill/>
        </a:ln>
      </dgm:spPr>
      <dgm:t>
        <a:bodyPr/>
        <a:lstStyle/>
        <a:p>
          <a:r>
            <a:rPr lang="en-US" b="0" dirty="0"/>
            <a:t>Use signal phrases and reporting verbs appropriate to your discipline and subfield! </a:t>
          </a:r>
        </a:p>
      </dgm:t>
    </dgm:pt>
    <dgm:pt modelId="{B1212925-3A5B-C343-AED8-75C7D0B7EE2E}" type="parTrans" cxnId="{99C7E519-1D40-2C46-B533-D0E0F3862E7F}">
      <dgm:prSet/>
      <dgm:spPr/>
      <dgm:t>
        <a:bodyPr/>
        <a:lstStyle/>
        <a:p>
          <a:endParaRPr lang="en-US"/>
        </a:p>
      </dgm:t>
    </dgm:pt>
    <dgm:pt modelId="{245846FB-FA72-3345-9E6D-1BF1BC918382}" type="sibTrans" cxnId="{99C7E519-1D40-2C46-B533-D0E0F3862E7F}">
      <dgm:prSet/>
      <dgm:spPr/>
      <dgm:t>
        <a:bodyPr/>
        <a:lstStyle/>
        <a:p>
          <a:endParaRPr lang="en-US"/>
        </a:p>
      </dgm:t>
    </dgm:pt>
    <dgm:pt modelId="{3E66DA54-717B-7749-8AF4-88A091BA1143}" type="pres">
      <dgm:prSet presAssocID="{5F16951E-AC31-1E46-BBFB-670D12382A87}" presName="Name0" presStyleCnt="0">
        <dgm:presLayoutVars>
          <dgm:dir/>
          <dgm:animLvl val="lvl"/>
          <dgm:resizeHandles val="exact"/>
        </dgm:presLayoutVars>
      </dgm:prSet>
      <dgm:spPr/>
    </dgm:pt>
    <dgm:pt modelId="{CE16FC1D-6093-FD4E-A705-800210657E19}" type="pres">
      <dgm:prSet presAssocID="{65B4E28B-EE7B-3645-870A-A7207AACF67B}" presName="linNode" presStyleCnt="0"/>
      <dgm:spPr/>
    </dgm:pt>
    <dgm:pt modelId="{8F350C8A-57BC-5C4A-8995-BDFC1719F0BD}" type="pres">
      <dgm:prSet presAssocID="{65B4E28B-EE7B-3645-870A-A7207AACF67B}" presName="parentText" presStyleLbl="node1" presStyleIdx="0" presStyleCnt="2" custScaleX="74867">
        <dgm:presLayoutVars>
          <dgm:chMax val="1"/>
          <dgm:bulletEnabled val="1"/>
        </dgm:presLayoutVars>
      </dgm:prSet>
      <dgm:spPr/>
    </dgm:pt>
    <dgm:pt modelId="{788FEB5F-5AC7-ED44-B990-4410074898BF}" type="pres">
      <dgm:prSet presAssocID="{65B4E28B-EE7B-3645-870A-A7207AACF67B}" presName="descendantText" presStyleLbl="alignAccFollowNode1" presStyleIdx="0" presStyleCnt="2">
        <dgm:presLayoutVars>
          <dgm:bulletEnabled val="1"/>
        </dgm:presLayoutVars>
      </dgm:prSet>
      <dgm:spPr/>
    </dgm:pt>
    <dgm:pt modelId="{B925C34D-D6FF-4149-8A06-F99B0ED53C58}" type="pres">
      <dgm:prSet presAssocID="{73E06B82-68EC-A04F-B87C-80A26B0FE394}" presName="sp" presStyleCnt="0"/>
      <dgm:spPr/>
    </dgm:pt>
    <dgm:pt modelId="{5DD8FBE5-80F7-6B4B-B16A-9C700AE28EE6}" type="pres">
      <dgm:prSet presAssocID="{9D5242D7-9378-014D-82DD-3DA0D77CA559}" presName="linNode" presStyleCnt="0"/>
      <dgm:spPr/>
    </dgm:pt>
    <dgm:pt modelId="{B34B0566-B645-224F-AA62-C16776DF6226}" type="pres">
      <dgm:prSet presAssocID="{9D5242D7-9378-014D-82DD-3DA0D77CA559}" presName="parentText" presStyleLbl="node1" presStyleIdx="1" presStyleCnt="2" custScaleX="78411">
        <dgm:presLayoutVars>
          <dgm:chMax val="1"/>
          <dgm:bulletEnabled val="1"/>
        </dgm:presLayoutVars>
      </dgm:prSet>
      <dgm:spPr/>
    </dgm:pt>
    <dgm:pt modelId="{1AF833E7-10CE-7F46-BC13-F67D85E36998}" type="pres">
      <dgm:prSet presAssocID="{9D5242D7-9378-014D-82DD-3DA0D77CA559}" presName="descendantText" presStyleLbl="alignAccFollowNode1" presStyleIdx="1" presStyleCnt="2">
        <dgm:presLayoutVars>
          <dgm:bulletEnabled val="1"/>
        </dgm:presLayoutVars>
      </dgm:prSet>
      <dgm:spPr/>
    </dgm:pt>
  </dgm:ptLst>
  <dgm:cxnLst>
    <dgm:cxn modelId="{1A4B240B-BF1B-2445-96EA-038627860194}" type="presOf" srcId="{65B4E28B-EE7B-3645-870A-A7207AACF67B}" destId="{8F350C8A-57BC-5C4A-8995-BDFC1719F0BD}" srcOrd="0" destOrd="0" presId="urn:microsoft.com/office/officeart/2005/8/layout/vList5"/>
    <dgm:cxn modelId="{99C7E519-1D40-2C46-B533-D0E0F3862E7F}" srcId="{9D5242D7-9378-014D-82DD-3DA0D77CA559}" destId="{99D78985-C010-3E4E-869E-5F5F887E8D2D}" srcOrd="0" destOrd="0" parTransId="{B1212925-3A5B-C343-AED8-75C7D0B7EE2E}" sibTransId="{245846FB-FA72-3345-9E6D-1BF1BC918382}"/>
    <dgm:cxn modelId="{B6BAF432-F014-4F48-BA32-828B3505F427}" type="presOf" srcId="{5F16951E-AC31-1E46-BBFB-670D12382A87}" destId="{3E66DA54-717B-7749-8AF4-88A091BA1143}" srcOrd="0" destOrd="0" presId="urn:microsoft.com/office/officeart/2005/8/layout/vList5"/>
    <dgm:cxn modelId="{DE535535-F649-EC44-B9BB-80915CE11B9C}" srcId="{65B4E28B-EE7B-3645-870A-A7207AACF67B}" destId="{0A7B56A1-F3BA-C343-8842-52F412745EC9}" srcOrd="0" destOrd="0" parTransId="{A96285E9-B341-2648-B0B3-89BA12658C3D}" sibTransId="{102AAD61-5CDB-BC4F-A87E-D480963756EF}"/>
    <dgm:cxn modelId="{EFB3AD42-9E68-4645-A72A-16B93224CFA0}" srcId="{5F16951E-AC31-1E46-BBFB-670D12382A87}" destId="{9D5242D7-9378-014D-82DD-3DA0D77CA559}" srcOrd="1" destOrd="0" parTransId="{A9BB3074-093D-8E47-8E6E-A0EB014BC147}" sibTransId="{918F7A57-0A46-FC40-8A39-E48FEDF52D14}"/>
    <dgm:cxn modelId="{9B7CA055-D263-124E-BEED-4E8CEBBAACAA}" type="presOf" srcId="{9D5242D7-9378-014D-82DD-3DA0D77CA559}" destId="{B34B0566-B645-224F-AA62-C16776DF6226}" srcOrd="0" destOrd="0" presId="urn:microsoft.com/office/officeart/2005/8/layout/vList5"/>
    <dgm:cxn modelId="{DFD8FB6D-41F9-E74D-9D4F-AF376E05E8ED}" type="presOf" srcId="{0A7B56A1-F3BA-C343-8842-52F412745EC9}" destId="{788FEB5F-5AC7-ED44-B990-4410074898BF}" srcOrd="0" destOrd="0" presId="urn:microsoft.com/office/officeart/2005/8/layout/vList5"/>
    <dgm:cxn modelId="{F2961676-53BE-B84E-9F3A-F31078085A9D}" type="presOf" srcId="{99D78985-C010-3E4E-869E-5F5F887E8D2D}" destId="{1AF833E7-10CE-7F46-BC13-F67D85E36998}" srcOrd="0" destOrd="0" presId="urn:microsoft.com/office/officeart/2005/8/layout/vList5"/>
    <dgm:cxn modelId="{6583EBD5-0E49-674C-B6A3-FB8BD9CE0CB8}" srcId="{5F16951E-AC31-1E46-BBFB-670D12382A87}" destId="{65B4E28B-EE7B-3645-870A-A7207AACF67B}" srcOrd="0" destOrd="0" parTransId="{F0893B12-EE49-A140-8D5C-715879385C75}" sibTransId="{73E06B82-68EC-A04F-B87C-80A26B0FE394}"/>
    <dgm:cxn modelId="{696B9BE8-6B4E-2C48-81C2-9FB93C44A1A1}" type="presParOf" srcId="{3E66DA54-717B-7749-8AF4-88A091BA1143}" destId="{CE16FC1D-6093-FD4E-A705-800210657E19}" srcOrd="0" destOrd="0" presId="urn:microsoft.com/office/officeart/2005/8/layout/vList5"/>
    <dgm:cxn modelId="{AF416348-CEEE-914C-813E-5213E4283F94}" type="presParOf" srcId="{CE16FC1D-6093-FD4E-A705-800210657E19}" destId="{8F350C8A-57BC-5C4A-8995-BDFC1719F0BD}" srcOrd="0" destOrd="0" presId="urn:microsoft.com/office/officeart/2005/8/layout/vList5"/>
    <dgm:cxn modelId="{6AFF93C4-39A8-454A-887E-BCAC84E19EBC}" type="presParOf" srcId="{CE16FC1D-6093-FD4E-A705-800210657E19}" destId="{788FEB5F-5AC7-ED44-B990-4410074898BF}" srcOrd="1" destOrd="0" presId="urn:microsoft.com/office/officeart/2005/8/layout/vList5"/>
    <dgm:cxn modelId="{A9E126AC-0DB5-FD47-ABA6-37F6064FB947}" type="presParOf" srcId="{3E66DA54-717B-7749-8AF4-88A091BA1143}" destId="{B925C34D-D6FF-4149-8A06-F99B0ED53C58}" srcOrd="1" destOrd="0" presId="urn:microsoft.com/office/officeart/2005/8/layout/vList5"/>
    <dgm:cxn modelId="{A2956ECB-356C-D34B-AB4C-F24A80D1DC83}" type="presParOf" srcId="{3E66DA54-717B-7749-8AF4-88A091BA1143}" destId="{5DD8FBE5-80F7-6B4B-B16A-9C700AE28EE6}" srcOrd="2" destOrd="0" presId="urn:microsoft.com/office/officeart/2005/8/layout/vList5"/>
    <dgm:cxn modelId="{D38C3968-9BA9-3E48-8333-A80BC5A7AB7B}" type="presParOf" srcId="{5DD8FBE5-80F7-6B4B-B16A-9C700AE28EE6}" destId="{B34B0566-B645-224F-AA62-C16776DF6226}" srcOrd="0" destOrd="0" presId="urn:microsoft.com/office/officeart/2005/8/layout/vList5"/>
    <dgm:cxn modelId="{BEECF96E-56A9-BB43-9B0C-2DF17B92F18D}" type="presParOf" srcId="{5DD8FBE5-80F7-6B4B-B16A-9C700AE28EE6}" destId="{1AF833E7-10CE-7F46-BC13-F67D85E369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800" dirty="0"/>
            <a:t>In this article, cooperative signal processing algorithms are proposed that exploit LOS link blockage information between mobile device optical transceivers and VLC system transceivers on the ceiling to detect and estimate the location and size of a single pedestrian inside the room. Simulation results show that, for a large range of simulation parameters, the detection accuracy remains over 90% and the RMS errors in estimating the center and radius of the object can be as low as a few centimeters</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gradFill flip="none" rotWithShape="1">
          <a:gsLst>
            <a:gs pos="0">
              <a:srgbClr val="FB8900"/>
            </a:gs>
            <a:gs pos="100000">
              <a:srgbClr val="041523"/>
            </a:gs>
          </a:gsLst>
          <a:path path="circle">
            <a:fillToRect l="100000" b="100000"/>
          </a:path>
          <a:tileRect t="-100000" r="-100000"/>
        </a:gradFill>
      </dgm:spPr>
      <dgm:t>
        <a:bodyPr/>
        <a:lstStyle/>
        <a:p>
          <a:endParaRPr lang="en-US"/>
        </a:p>
      </dgm:t>
    </dgm:pt>
    <dgm:pt modelId="{E1189B33-CABE-FB49-A080-192DA3A9C2BD}">
      <dgm:prSet phldrT="[Text]" custT="1"/>
      <dgm:spPr>
        <a:ln>
          <a:noFill/>
        </a:ln>
      </dgm:spPr>
      <dgm:t>
        <a:bodyPr/>
        <a:lstStyle/>
        <a:p>
          <a:r>
            <a:rPr lang="en-US" sz="1800" dirty="0" err="1"/>
            <a:t>Hosseinianfar</a:t>
          </a:r>
          <a:r>
            <a:rPr lang="en-US" sz="1800" dirty="0"/>
            <a:t> and Brandt-Pearce propose cooperative signal processing algorithms that use LOS link blockage information between mobile device optical transceivers and VLC system transceivers on the ceiling to produce the estimated location and size of a single pedestrian inside the room. Their detection accuracy  remains over 90%.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custLinFactNeighborX="1473">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800" dirty="0">
              <a:highlight>
                <a:srgbClr val="FFC478"/>
              </a:highlight>
            </a:rPr>
            <a:t>In this article, cooperative signal processing algorithms are proposed that exploit </a:t>
          </a:r>
          <a:r>
            <a:rPr lang="en-US" sz="1800" i="1" dirty="0">
              <a:highlight>
                <a:srgbClr val="FFC478"/>
              </a:highlight>
            </a:rPr>
            <a:t>LOS link blockage information between mobile device optical transceivers and VLC system transceivers on the ceiling to detect and estimate the location and size of a single pedestrian inside the room. </a:t>
          </a:r>
          <a:r>
            <a:rPr lang="en-US" sz="1800" dirty="0">
              <a:highlight>
                <a:srgbClr val="FF8900"/>
              </a:highlight>
            </a:rPr>
            <a:t>Simulation results show that, for a large range of simulation parameters, the </a:t>
          </a:r>
          <a:r>
            <a:rPr lang="en-US" sz="1800" i="1" dirty="0">
              <a:highlight>
                <a:srgbClr val="FF8900"/>
              </a:highlight>
            </a:rPr>
            <a:t>detection accuracy remains over 90% </a:t>
          </a:r>
          <a:r>
            <a:rPr lang="en-US" sz="1800" dirty="0">
              <a:highlight>
                <a:srgbClr val="FF8900"/>
              </a:highlight>
            </a:rPr>
            <a:t>and the RMS errors in estimating the center and radius of the object can be as low as a few centimeters</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gradFill flip="none" rotWithShape="1">
          <a:gsLst>
            <a:gs pos="0">
              <a:srgbClr val="FB8900"/>
            </a:gs>
            <a:gs pos="100000">
              <a:srgbClr val="041523"/>
            </a:gs>
          </a:gsLst>
          <a:path path="circle">
            <a:fillToRect l="100000" b="100000"/>
          </a:path>
          <a:tileRect t="-100000" r="-100000"/>
        </a:gradFill>
      </dgm:spPr>
      <dgm:t>
        <a:bodyPr/>
        <a:lstStyle/>
        <a:p>
          <a:endParaRPr lang="en-US"/>
        </a:p>
      </dgm:t>
    </dgm:pt>
    <dgm:pt modelId="{E1189B33-CABE-FB49-A080-192DA3A9C2BD}">
      <dgm:prSet phldrT="[Text]" custT="1"/>
      <dgm:spPr>
        <a:ln>
          <a:noFill/>
        </a:ln>
      </dgm:spPr>
      <dgm:t>
        <a:bodyPr/>
        <a:lstStyle/>
        <a:p>
          <a:r>
            <a:rPr lang="en-US" sz="1800" dirty="0" err="1">
              <a:highlight>
                <a:srgbClr val="FFC478"/>
              </a:highlight>
            </a:rPr>
            <a:t>Hosseinianfar</a:t>
          </a:r>
          <a:r>
            <a:rPr lang="en-US" sz="1800" dirty="0">
              <a:highlight>
                <a:srgbClr val="FFC478"/>
              </a:highlight>
            </a:rPr>
            <a:t> and Brandt-Pearce propose cooperative signal processing algorithms that use </a:t>
          </a:r>
          <a:r>
            <a:rPr lang="en-US" sz="1800" i="1" dirty="0">
              <a:highlight>
                <a:srgbClr val="FFC478"/>
              </a:highlight>
            </a:rPr>
            <a:t>LOS link blockage information between mobile device optical transceivers and VLC system transceivers on the ceiling to produce the estimated location and size of a single pedestrian inside the room.</a:t>
          </a:r>
          <a:r>
            <a:rPr lang="en-US" sz="1800" dirty="0">
              <a:highlight>
                <a:srgbClr val="FFC478"/>
              </a:highlight>
            </a:rPr>
            <a:t> </a:t>
          </a:r>
          <a:r>
            <a:rPr lang="en-US" sz="1800" dirty="0">
              <a:highlight>
                <a:srgbClr val="FF8900"/>
              </a:highlight>
            </a:rPr>
            <a:t>Their </a:t>
          </a:r>
          <a:r>
            <a:rPr lang="en-US" sz="1800" i="1" dirty="0">
              <a:highlight>
                <a:srgbClr val="FF8900"/>
              </a:highlight>
            </a:rPr>
            <a:t>detection accuracy  remains over 90%.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custLinFactNeighborX="1473" custLinFactNeighborY="-3485">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600" dirty="0"/>
            <a:t>Another very new trend is building NASA-style mission control centers (MCC) for social media. As information coming from networking websites could be so vast, both in terms of numbers of entries but also in their interconnections, it has become increasingly difficult to maintain a constantly up-to-date stream of easily comprehensible data about the latest events. Therefore, growing numbers of global organizations are building multimillion-dollar control centers: dedicated physical hubs for monitoring and responding to the torrent of social commentary and queries flooding in via Facebook, Twitter and other channels. </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gradFill flip="none" rotWithShape="1">
          <a:gsLst>
            <a:gs pos="0">
              <a:srgbClr val="FB8900"/>
            </a:gs>
            <a:gs pos="100000">
              <a:srgbClr val="041523"/>
            </a:gs>
          </a:gsLst>
          <a:path path="circle">
            <a:fillToRect l="100000" b="100000"/>
          </a:path>
          <a:tileRect t="-100000" r="-100000"/>
        </a:gradFill>
      </dgm:spPr>
      <dgm:t>
        <a:bodyPr/>
        <a:lstStyle/>
        <a:p>
          <a:endParaRPr lang="en-US"/>
        </a:p>
      </dgm:t>
    </dgm:pt>
    <dgm:pt modelId="{E1189B33-CABE-FB49-A080-192DA3A9C2BD}">
      <dgm:prSet phldrT="[Text]" custT="1"/>
      <dgm:spPr>
        <a:ln>
          <a:noFill/>
        </a:ln>
      </dgm:spPr>
      <dgm:t>
        <a:bodyPr/>
        <a:lstStyle/>
        <a:p>
          <a:r>
            <a:rPr lang="en-US" sz="1800" dirty="0"/>
            <a:t>A new trend in disaster response is the building of mission control centers that help monitor, analyze and respond to questions and information coming in from Facebook, Twitter and other social medias sites during natural disasters. These efforts by city governments are misguided because social media data is too high in volume and too interconnected to produce up-to-date and comprehensive narratives without spending millions of dollars  [2].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custLinFactNeighborX="1473">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785370-ED7B-684D-939C-37E9B58D6A07}" type="doc">
      <dgm:prSet loTypeId="urn:microsoft.com/office/officeart/2005/8/layout/process1" loCatId="" qsTypeId="urn:microsoft.com/office/officeart/2005/8/quickstyle/simple1" qsCatId="simple" csTypeId="urn:microsoft.com/office/officeart/2005/8/colors/accent0_1" csCatId="mainScheme" phldr="1"/>
      <dgm:spPr/>
    </dgm:pt>
    <dgm:pt modelId="{BA27F642-7B9E-A849-AA72-2B1C233E2D0F}">
      <dgm:prSet phldrT="[Text]" custT="1"/>
      <dgm:spPr>
        <a:ln>
          <a:noFill/>
        </a:ln>
      </dgm:spPr>
      <dgm:t>
        <a:bodyPr/>
        <a:lstStyle/>
        <a:p>
          <a:pPr>
            <a:buNone/>
          </a:pPr>
          <a:r>
            <a:rPr lang="en-US" sz="1600" dirty="0"/>
            <a:t>Another very new trend is building NASA-style mission control centers (MCC) for social media. As information coming from networking websites could be so vast, both in terms of numbers of entries but also in their interconnections, it has become increasingly difficult to maintain a constantly up-to-date stream of easily comprehensible data about the latest events. Therefore, growing numbers of global organizations are building multimillion-dollar control centers: dedicated physical hubs for monitoring and responding to the torrent of social commentary and queries flooding in via Facebook, Twitter and other channels. </a:t>
          </a:r>
        </a:p>
      </dgm:t>
    </dgm:pt>
    <dgm:pt modelId="{82CADEA2-F605-B242-A7A5-167308BCBB9A}" type="parTrans" cxnId="{38867D2D-ECCF-0E46-AA2B-BBFC6F35B15A}">
      <dgm:prSet/>
      <dgm:spPr/>
      <dgm:t>
        <a:bodyPr/>
        <a:lstStyle/>
        <a:p>
          <a:endParaRPr lang="en-US"/>
        </a:p>
      </dgm:t>
    </dgm:pt>
    <dgm:pt modelId="{E4237F81-2B69-9343-AA75-F0D4381ACE18}" type="sibTrans" cxnId="{38867D2D-ECCF-0E46-AA2B-BBFC6F35B15A}">
      <dgm:prSet/>
      <dgm:spPr>
        <a:gradFill flip="none" rotWithShape="1">
          <a:gsLst>
            <a:gs pos="0">
              <a:srgbClr val="FB8900"/>
            </a:gs>
            <a:gs pos="100000">
              <a:srgbClr val="041523"/>
            </a:gs>
          </a:gsLst>
          <a:path path="circle">
            <a:fillToRect l="100000" b="100000"/>
          </a:path>
          <a:tileRect t="-100000" r="-100000"/>
        </a:gradFill>
      </dgm:spPr>
      <dgm:t>
        <a:bodyPr/>
        <a:lstStyle/>
        <a:p>
          <a:endParaRPr lang="en-US"/>
        </a:p>
      </dgm:t>
    </dgm:pt>
    <dgm:pt modelId="{E1189B33-CABE-FB49-A080-192DA3A9C2BD}">
      <dgm:prSet phldrT="[Text]" custT="1"/>
      <dgm:spPr>
        <a:ln>
          <a:noFill/>
        </a:ln>
      </dgm:spPr>
      <dgm:t>
        <a:bodyPr/>
        <a:lstStyle/>
        <a:p>
          <a:r>
            <a:rPr lang="en-US" sz="1800" dirty="0"/>
            <a:t>A new trend in disaster response is the building of mission control centers that help monitor, analyze and respond to questions and information coming in from Facebook, Twitter and other social medias sites during natural disasters. </a:t>
          </a:r>
          <a:r>
            <a:rPr lang="en-US" sz="1800" dirty="0">
              <a:highlight>
                <a:srgbClr val="FFC478"/>
              </a:highlight>
            </a:rPr>
            <a:t>These efforts by city governments are misguided because social media data is too high in volume and too interconnected to produce up-to-date and comprehensive narratives without spending millions of dollars  [2]. </a:t>
          </a:r>
        </a:p>
      </dgm:t>
    </dgm:pt>
    <dgm:pt modelId="{D1D48E0B-8A42-5642-81E9-3A7C99723CF8}" type="parTrans" cxnId="{5556A381-D275-9F49-A67D-4273939EDB59}">
      <dgm:prSet/>
      <dgm:spPr/>
      <dgm:t>
        <a:bodyPr/>
        <a:lstStyle/>
        <a:p>
          <a:endParaRPr lang="en-US"/>
        </a:p>
      </dgm:t>
    </dgm:pt>
    <dgm:pt modelId="{8818CD54-B051-CD4E-8233-8ACB7656EE51}" type="sibTrans" cxnId="{5556A381-D275-9F49-A67D-4273939EDB59}">
      <dgm:prSet/>
      <dgm:spPr/>
      <dgm:t>
        <a:bodyPr/>
        <a:lstStyle/>
        <a:p>
          <a:endParaRPr lang="en-US"/>
        </a:p>
      </dgm:t>
    </dgm:pt>
    <dgm:pt modelId="{CC9F424A-2AFF-1F4B-BEB9-1F47BDB603DE}" type="pres">
      <dgm:prSet presAssocID="{4A785370-ED7B-684D-939C-37E9B58D6A07}" presName="Name0" presStyleCnt="0">
        <dgm:presLayoutVars>
          <dgm:dir/>
          <dgm:resizeHandles val="exact"/>
        </dgm:presLayoutVars>
      </dgm:prSet>
      <dgm:spPr/>
    </dgm:pt>
    <dgm:pt modelId="{8FB12D10-D567-F24B-9BCA-23DDF66351A2}" type="pres">
      <dgm:prSet presAssocID="{BA27F642-7B9E-A849-AA72-2B1C233E2D0F}" presName="node" presStyleLbl="node1" presStyleIdx="0" presStyleCnt="2" custScaleX="101636" custScaleY="139491" custLinFactNeighborX="1473">
        <dgm:presLayoutVars>
          <dgm:bulletEnabled val="1"/>
        </dgm:presLayoutVars>
      </dgm:prSet>
      <dgm:spPr/>
    </dgm:pt>
    <dgm:pt modelId="{A1DCEDB9-5D84-5B42-A5A1-AFA351A6A98F}" type="pres">
      <dgm:prSet presAssocID="{E4237F81-2B69-9343-AA75-F0D4381ACE18}" presName="sibTrans" presStyleLbl="sibTrans2D1" presStyleIdx="0" presStyleCnt="1"/>
      <dgm:spPr/>
    </dgm:pt>
    <dgm:pt modelId="{E80576B6-BA83-2A44-ADB9-56CC26459231}" type="pres">
      <dgm:prSet presAssocID="{E4237F81-2B69-9343-AA75-F0D4381ACE18}" presName="connectorText" presStyleLbl="sibTrans2D1" presStyleIdx="0" presStyleCnt="1"/>
      <dgm:spPr/>
    </dgm:pt>
    <dgm:pt modelId="{5892B8EA-75BD-2544-9EF3-2F4639B267B4}" type="pres">
      <dgm:prSet presAssocID="{E1189B33-CABE-FB49-A080-192DA3A9C2BD}" presName="node" presStyleLbl="node1" presStyleIdx="1" presStyleCnt="2" custScaleY="138061">
        <dgm:presLayoutVars>
          <dgm:bulletEnabled val="1"/>
        </dgm:presLayoutVars>
      </dgm:prSet>
      <dgm:spPr/>
    </dgm:pt>
  </dgm:ptLst>
  <dgm:cxnLst>
    <dgm:cxn modelId="{CF8CDB07-E6A2-154A-8C10-ECA8D80BBF21}" type="presOf" srcId="{E4237F81-2B69-9343-AA75-F0D4381ACE18}" destId="{A1DCEDB9-5D84-5B42-A5A1-AFA351A6A98F}" srcOrd="0" destOrd="0" presId="urn:microsoft.com/office/officeart/2005/8/layout/process1"/>
    <dgm:cxn modelId="{38867D2D-ECCF-0E46-AA2B-BBFC6F35B15A}" srcId="{4A785370-ED7B-684D-939C-37E9B58D6A07}" destId="{BA27F642-7B9E-A849-AA72-2B1C233E2D0F}" srcOrd="0" destOrd="0" parTransId="{82CADEA2-F605-B242-A7A5-167308BCBB9A}" sibTransId="{E4237F81-2B69-9343-AA75-F0D4381ACE18}"/>
    <dgm:cxn modelId="{F19B0A39-0B28-E940-99F4-48A9A9E0308A}" type="presOf" srcId="{E1189B33-CABE-FB49-A080-192DA3A9C2BD}" destId="{5892B8EA-75BD-2544-9EF3-2F4639B267B4}" srcOrd="0" destOrd="0" presId="urn:microsoft.com/office/officeart/2005/8/layout/process1"/>
    <dgm:cxn modelId="{5556A381-D275-9F49-A67D-4273939EDB59}" srcId="{4A785370-ED7B-684D-939C-37E9B58D6A07}" destId="{E1189B33-CABE-FB49-A080-192DA3A9C2BD}" srcOrd="1" destOrd="0" parTransId="{D1D48E0B-8A42-5642-81E9-3A7C99723CF8}" sibTransId="{8818CD54-B051-CD4E-8233-8ACB7656EE51}"/>
    <dgm:cxn modelId="{99B98CA9-13F1-F04C-8729-AE25C7A07D65}" type="presOf" srcId="{4A785370-ED7B-684D-939C-37E9B58D6A07}" destId="{CC9F424A-2AFF-1F4B-BEB9-1F47BDB603DE}" srcOrd="0" destOrd="0" presId="urn:microsoft.com/office/officeart/2005/8/layout/process1"/>
    <dgm:cxn modelId="{FB5E7FAA-261A-9B47-B01F-C37167701FBA}" type="presOf" srcId="{BA27F642-7B9E-A849-AA72-2B1C233E2D0F}" destId="{8FB12D10-D567-F24B-9BCA-23DDF66351A2}" srcOrd="0" destOrd="0" presId="urn:microsoft.com/office/officeart/2005/8/layout/process1"/>
    <dgm:cxn modelId="{EB3323EE-727A-A441-AEF4-104FE5AA7C65}" type="presOf" srcId="{E4237F81-2B69-9343-AA75-F0D4381ACE18}" destId="{E80576B6-BA83-2A44-ADB9-56CC26459231}" srcOrd="1" destOrd="0" presId="urn:microsoft.com/office/officeart/2005/8/layout/process1"/>
    <dgm:cxn modelId="{5F19D1F9-126C-F345-A218-0F1C189002C7}" type="presParOf" srcId="{CC9F424A-2AFF-1F4B-BEB9-1F47BDB603DE}" destId="{8FB12D10-D567-F24B-9BCA-23DDF66351A2}" srcOrd="0" destOrd="0" presId="urn:microsoft.com/office/officeart/2005/8/layout/process1"/>
    <dgm:cxn modelId="{82BC28CD-7B73-5F4A-990C-DF4D6E37B2F3}" type="presParOf" srcId="{CC9F424A-2AFF-1F4B-BEB9-1F47BDB603DE}" destId="{A1DCEDB9-5D84-5B42-A5A1-AFA351A6A98F}" srcOrd="1" destOrd="0" presId="urn:microsoft.com/office/officeart/2005/8/layout/process1"/>
    <dgm:cxn modelId="{26146831-5B7D-E047-98AF-B298FE80DB55}" type="presParOf" srcId="{A1DCEDB9-5D84-5B42-A5A1-AFA351A6A98F}" destId="{E80576B6-BA83-2A44-ADB9-56CC26459231}" srcOrd="0" destOrd="0" presId="urn:microsoft.com/office/officeart/2005/8/layout/process1"/>
    <dgm:cxn modelId="{2F1595C3-9B6E-E24D-8CAA-A988A444FBEE}" type="presParOf" srcId="{CC9F424A-2AFF-1F4B-BEB9-1F47BDB603DE}" destId="{5892B8EA-75BD-2544-9EF3-2F4639B267B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E846D-1AD5-8E4A-A636-AE47D5AC826E}">
      <dsp:nvSpPr>
        <dsp:cNvPr id="0" name=""/>
        <dsp:cNvSpPr/>
      </dsp:nvSpPr>
      <dsp:spPr>
        <a:xfrm>
          <a:off x="0" y="674642"/>
          <a:ext cx="4030572" cy="2978577"/>
        </a:xfrm>
        <a:prstGeom prst="rect">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532C7515-49AC-B249-8882-8438D3A5117C}">
      <dsp:nvSpPr>
        <dsp:cNvPr id="0" name=""/>
        <dsp:cNvSpPr/>
      </dsp:nvSpPr>
      <dsp:spPr>
        <a:xfrm>
          <a:off x="2209884" y="3359396"/>
          <a:ext cx="2107752" cy="587664"/>
        </a:xfrm>
        <a:prstGeom prst="rect">
          <a:avLst/>
        </a:prstGeom>
        <a:solidFill>
          <a:srgbClr val="E57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5000"/>
            </a:spcAft>
            <a:buNone/>
          </a:pPr>
          <a:endParaRPr lang="en-US" sz="2400" kern="1200" dirty="0"/>
        </a:p>
      </dsp:txBody>
      <dsp:txXfrm>
        <a:off x="2209884" y="3359396"/>
        <a:ext cx="2107752" cy="587664"/>
      </dsp:txXfrm>
    </dsp:sp>
    <dsp:sp modelId="{59EB4C54-BC03-AC4B-B673-AD5BE8203915}">
      <dsp:nvSpPr>
        <dsp:cNvPr id="0" name=""/>
        <dsp:cNvSpPr/>
      </dsp:nvSpPr>
      <dsp:spPr>
        <a:xfrm>
          <a:off x="4533035" y="668690"/>
          <a:ext cx="4030572" cy="2978577"/>
        </a:xfrm>
        <a:prstGeom prst="rect">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7002770D-4562-9247-98A8-763AA7E3B129}">
      <dsp:nvSpPr>
        <dsp:cNvPr id="0" name=""/>
        <dsp:cNvSpPr/>
      </dsp:nvSpPr>
      <dsp:spPr>
        <a:xfrm>
          <a:off x="6527607" y="3326094"/>
          <a:ext cx="2178569" cy="611469"/>
        </a:xfrm>
        <a:prstGeom prst="rect">
          <a:avLst/>
        </a:prstGeom>
        <a:solidFill>
          <a:srgbClr val="E57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5000"/>
            </a:spcAft>
            <a:buNone/>
          </a:pPr>
          <a:endParaRPr lang="en-US" sz="2400" kern="1200" dirty="0"/>
        </a:p>
      </dsp:txBody>
      <dsp:txXfrm>
        <a:off x="6527607" y="3326094"/>
        <a:ext cx="2178569" cy="6114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23343" y="463318"/>
          <a:ext cx="3549108" cy="34705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 found that fiber moment arms have a considerable variation within each muscle, indicating that the common assumption that all fiber lengths and excursions within muscle are the same may not be valid, at least for the muscles examined here.</a:t>
          </a:r>
        </a:p>
      </dsp:txBody>
      <dsp:txXfrm>
        <a:off x="124993" y="564968"/>
        <a:ext cx="3345808" cy="3267285"/>
      </dsp:txXfrm>
    </dsp:sp>
    <dsp:sp modelId="{A1DCEDB9-5D84-5B42-A5A1-AFA351A6A98F}">
      <dsp:nvSpPr>
        <dsp:cNvPr id="0" name=""/>
        <dsp:cNvSpPr/>
      </dsp:nvSpPr>
      <dsp:spPr>
        <a:xfrm>
          <a:off x="3916505" y="1765606"/>
          <a:ext cx="729395" cy="866010"/>
        </a:xfrm>
        <a:prstGeom prst="rightArrow">
          <a:avLst>
            <a:gd name="adj1" fmla="val 60000"/>
            <a:gd name="adj2" fmla="val 50000"/>
          </a:avLst>
        </a:prstGeom>
        <a:gradFill flip="none" rotWithShape="1">
          <a:gsLst>
            <a:gs pos="0">
              <a:srgbClr val="FB8900"/>
            </a:gs>
            <a:gs pos="100000">
              <a:srgbClr val="041523"/>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16505" y="1938808"/>
        <a:ext cx="510577" cy="519606"/>
      </dsp:txXfrm>
    </dsp:sp>
    <dsp:sp modelId="{5892B8EA-75BD-2544-9EF3-2F4639B267B4}">
      <dsp:nvSpPr>
        <dsp:cNvPr id="0" name=""/>
        <dsp:cNvSpPr/>
      </dsp:nvSpPr>
      <dsp:spPr>
        <a:xfrm>
          <a:off x="4948668" y="481108"/>
          <a:ext cx="3491979" cy="343500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Blemker</a:t>
          </a:r>
          <a:r>
            <a:rPr lang="en-US" sz="1800" kern="1200" dirty="0"/>
            <a:t> and </a:t>
          </a:r>
          <a:r>
            <a:rPr lang="en-US" sz="1800" kern="1200" dirty="0" err="1"/>
            <a:t>Delp</a:t>
          </a:r>
          <a:r>
            <a:rPr lang="en-US" sz="1800" kern="1200" dirty="0"/>
            <a:t> (2005) suggest that the assumption that the lengths of fibers are all the same within a muscle isn’t valid for all types of muscles. Their model demonstrates that fiber moment arms vary considerably within the muscles they examined.  </a:t>
          </a:r>
        </a:p>
      </dsp:txBody>
      <dsp:txXfrm>
        <a:off x="5049276" y="581716"/>
        <a:ext cx="3290763" cy="32337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23343" y="463318"/>
          <a:ext cx="3549108" cy="3470585"/>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 found that fiber moment arms have a considerable variation within each muscle, indicating that the common assumption that all fiber lengths and excursions within muscle are the same may not be valid, at least for the muscles examined here.</a:t>
          </a:r>
        </a:p>
      </dsp:txBody>
      <dsp:txXfrm>
        <a:off x="124993" y="564968"/>
        <a:ext cx="3345808" cy="3267285"/>
      </dsp:txXfrm>
    </dsp:sp>
    <dsp:sp modelId="{A1DCEDB9-5D84-5B42-A5A1-AFA351A6A98F}">
      <dsp:nvSpPr>
        <dsp:cNvPr id="0" name=""/>
        <dsp:cNvSpPr/>
      </dsp:nvSpPr>
      <dsp:spPr>
        <a:xfrm>
          <a:off x="3916505" y="1765606"/>
          <a:ext cx="729395" cy="866010"/>
        </a:xfrm>
        <a:prstGeom prst="rightArrow">
          <a:avLst>
            <a:gd name="adj1" fmla="val 60000"/>
            <a:gd name="adj2" fmla="val 50000"/>
          </a:avLst>
        </a:prstGeom>
        <a:gradFill flip="none" rotWithShape="1">
          <a:gsLst>
            <a:gs pos="0">
              <a:srgbClr val="FB8900"/>
            </a:gs>
            <a:gs pos="100000">
              <a:srgbClr val="041523"/>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16505" y="1938808"/>
        <a:ext cx="510577" cy="519606"/>
      </dsp:txXfrm>
    </dsp:sp>
    <dsp:sp modelId="{5892B8EA-75BD-2544-9EF3-2F4639B267B4}">
      <dsp:nvSpPr>
        <dsp:cNvPr id="0" name=""/>
        <dsp:cNvSpPr/>
      </dsp:nvSpPr>
      <dsp:spPr>
        <a:xfrm>
          <a:off x="4948668" y="481108"/>
          <a:ext cx="3491979" cy="3435006"/>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Blemker</a:t>
          </a:r>
          <a:r>
            <a:rPr lang="en-US" sz="1800" kern="1200" dirty="0"/>
            <a:t> and </a:t>
          </a:r>
          <a:r>
            <a:rPr lang="en-US" sz="1800" kern="1200" dirty="0" err="1"/>
            <a:t>Delp</a:t>
          </a:r>
          <a:r>
            <a:rPr lang="en-US" sz="1800" kern="1200" dirty="0"/>
            <a:t> (2005) </a:t>
          </a:r>
          <a:r>
            <a:rPr lang="en-US" sz="1800" kern="1200" dirty="0">
              <a:highlight>
                <a:srgbClr val="FFC478"/>
              </a:highlight>
            </a:rPr>
            <a:t>suggest</a:t>
          </a:r>
          <a:r>
            <a:rPr lang="en-US" sz="1800" kern="1200" dirty="0"/>
            <a:t> that the assumption that the lengths of fibers are all the same within a muscle isn’t valid for all types of muscles. Their model demonstrates that fiber moment arms vary considerably within the muscles they examined.  </a:t>
          </a:r>
        </a:p>
      </dsp:txBody>
      <dsp:txXfrm>
        <a:off x="5049276" y="581716"/>
        <a:ext cx="3290763" cy="32337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6CFA2-9FEA-6244-8A7A-50EAD3919B89}">
      <dsp:nvSpPr>
        <dsp:cNvPr id="0" name=""/>
        <dsp:cNvSpPr/>
      </dsp:nvSpPr>
      <dsp:spPr>
        <a:xfrm rot="10800000">
          <a:off x="0" y="0"/>
          <a:ext cx="8483096" cy="1647730"/>
        </a:xfrm>
        <a:prstGeom prst="trapezoid">
          <a:avLst>
            <a:gd name="adj" fmla="val 85806"/>
          </a:avLst>
        </a:prstGeom>
        <a:solidFill>
          <a:srgbClr val="E57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Background sources illustrate the prevalence of the problem and/or demonstrate the implications of article’s intervention in the problem</a:t>
          </a:r>
          <a:endParaRPr lang="en-US" sz="2000" b="1" kern="1200" dirty="0">
            <a:solidFill>
              <a:schemeClr val="bg1"/>
            </a:solidFill>
          </a:endParaRPr>
        </a:p>
      </dsp:txBody>
      <dsp:txXfrm rot="-10800000">
        <a:off x="1484541" y="0"/>
        <a:ext cx="5514013" cy="1647730"/>
      </dsp:txXfrm>
    </dsp:sp>
    <dsp:sp modelId="{07A63849-65C8-C044-954A-5ECED892EBC4}">
      <dsp:nvSpPr>
        <dsp:cNvPr id="0" name=""/>
        <dsp:cNvSpPr/>
      </dsp:nvSpPr>
      <dsp:spPr>
        <a:xfrm rot="10800000">
          <a:off x="1413849" y="1647730"/>
          <a:ext cx="5655398" cy="1647730"/>
        </a:xfrm>
        <a:prstGeom prst="trapezoid">
          <a:avLst>
            <a:gd name="adj" fmla="val 85806"/>
          </a:avLst>
        </a:prstGeom>
        <a:solidFill>
          <a:srgbClr val="FB89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Sources demonstrate where/how the intervention is taking place and signal who you are engaging in a conversation with </a:t>
          </a:r>
        </a:p>
      </dsp:txBody>
      <dsp:txXfrm rot="-10800000">
        <a:off x="2403544" y="1647730"/>
        <a:ext cx="3676008" cy="1647730"/>
      </dsp:txXfrm>
    </dsp:sp>
    <dsp:sp modelId="{9EC46703-73AC-0F4E-9817-87BB3A1657C0}">
      <dsp:nvSpPr>
        <dsp:cNvPr id="0" name=""/>
        <dsp:cNvSpPr/>
      </dsp:nvSpPr>
      <dsp:spPr>
        <a:xfrm rot="10800000">
          <a:off x="2832223" y="3295460"/>
          <a:ext cx="2827699" cy="1647730"/>
        </a:xfrm>
        <a:prstGeom prst="trapezoid">
          <a:avLst>
            <a:gd name="adj" fmla="val 85806"/>
          </a:avLst>
        </a:prstGeom>
        <a:solidFill>
          <a:schemeClr val="accent5">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n>
                <a:noFill/>
              </a:ln>
              <a:solidFill>
                <a:schemeClr val="bg1"/>
              </a:solidFill>
            </a:rPr>
            <a:t>Specific Description of Intervention</a:t>
          </a:r>
        </a:p>
      </dsp:txBody>
      <dsp:txXfrm rot="-10800000">
        <a:off x="2832223" y="3295460"/>
        <a:ext cx="2827699" cy="1647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6951" y="0"/>
          <a:ext cx="3578053" cy="31644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ighlight>
                <a:srgbClr val="FFC478"/>
              </a:highlight>
            </a:rPr>
            <a:t>This new 3D formulation for representing muscle can characterize muscles with complex geometry and represent the variation in moment arms among fibers in a muscle. </a:t>
          </a:r>
          <a:r>
            <a:rPr lang="en-US" sz="1800" kern="1200" dirty="0">
              <a:highlight>
                <a:srgbClr val="E57200"/>
              </a:highlight>
            </a:rPr>
            <a:t>In contrast to line-segments path representations, 3D models can represent complex path motion through multiple degrees of freedom without the need for defining via points or wrapping surfaces. </a:t>
          </a:r>
        </a:p>
      </dsp:txBody>
      <dsp:txXfrm>
        <a:off x="99634" y="92683"/>
        <a:ext cx="3392687" cy="2979068"/>
      </dsp:txXfrm>
    </dsp:sp>
    <dsp:sp modelId="{A1DCEDB9-5D84-5B42-A5A1-AFA351A6A98F}">
      <dsp:nvSpPr>
        <dsp:cNvPr id="0" name=""/>
        <dsp:cNvSpPr/>
      </dsp:nvSpPr>
      <dsp:spPr>
        <a:xfrm>
          <a:off x="3938788" y="1145680"/>
          <a:ext cx="750021" cy="873073"/>
        </a:xfrm>
        <a:prstGeom prst="rightArrow">
          <a:avLst>
            <a:gd name="adj1" fmla="val 60000"/>
            <a:gd name="adj2" fmla="val 50000"/>
          </a:avLst>
        </a:prstGeom>
        <a:solidFill>
          <a:srgbClr val="E572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38788" y="1320295"/>
        <a:ext cx="525015" cy="523843"/>
      </dsp:txXfrm>
    </dsp:sp>
    <dsp:sp modelId="{5892B8EA-75BD-2544-9EF3-2F4639B267B4}">
      <dsp:nvSpPr>
        <dsp:cNvPr id="0" name=""/>
        <dsp:cNvSpPr/>
      </dsp:nvSpPr>
      <dsp:spPr>
        <a:xfrm>
          <a:off x="5000140" y="16220"/>
          <a:ext cx="3520458" cy="3131993"/>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ighlight>
                <a:srgbClr val="E57200"/>
              </a:highlight>
            </a:rPr>
            <a:t>3D models are better than line-segments-based models at representing the complex path motion of muscles. </a:t>
          </a:r>
          <a:r>
            <a:rPr lang="en-US" sz="1800" kern="1200" dirty="0">
              <a:highlight>
                <a:srgbClr val="FFC478"/>
              </a:highlight>
            </a:rPr>
            <a:t>3D models can represent variation in movement among the fibers in a muscle and characterize muscles with complicated geometry </a:t>
          </a:r>
          <a:r>
            <a:rPr lang="en-US" sz="1800" kern="1200" dirty="0">
              <a:highlight>
                <a:srgbClr val="E57200"/>
              </a:highlight>
            </a:rPr>
            <a:t>without the need for wrapping surfaces or defining via points.  </a:t>
          </a:r>
        </a:p>
      </dsp:txBody>
      <dsp:txXfrm>
        <a:off x="5091873" y="107953"/>
        <a:ext cx="3336992" cy="2948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6888" y="0"/>
          <a:ext cx="3545642" cy="312209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This new representation addresses </a:t>
          </a:r>
          <a:r>
            <a:rPr lang="en-US" sz="1800" kern="1200" dirty="0">
              <a:highlight>
                <a:srgbClr val="FFC478"/>
              </a:highlight>
            </a:rPr>
            <a:t>two major limitations </a:t>
          </a:r>
          <a:r>
            <a:rPr lang="en-US" sz="1800" kern="1200" dirty="0"/>
            <a:t>of models that characterize muscles with a series of line segments: (</a:t>
          </a:r>
          <a:r>
            <a:rPr lang="en-US" sz="1800" kern="1200" dirty="0" err="1"/>
            <a:t>i</a:t>
          </a:r>
          <a:r>
            <a:rPr lang="en-US" sz="1800" kern="1200" dirty="0"/>
            <a:t>) </a:t>
          </a:r>
          <a:r>
            <a:rPr lang="en-US" sz="1800" kern="1200" dirty="0">
              <a:highlight>
                <a:srgbClr val="FFC478"/>
              </a:highlight>
            </a:rPr>
            <a:t>their limited capacity</a:t>
          </a:r>
          <a:r>
            <a:rPr lang="en-US" sz="1800" kern="1200" dirty="0"/>
            <a:t> for representing muscles with </a:t>
          </a:r>
          <a:r>
            <a:rPr lang="en-US" sz="1800" kern="1200" dirty="0">
              <a:highlight>
                <a:srgbClr val="FFC478"/>
              </a:highlight>
            </a:rPr>
            <a:t>complex</a:t>
          </a:r>
          <a:r>
            <a:rPr lang="en-US" sz="1800" kern="1200" dirty="0"/>
            <a:t> geometry and (ii) their </a:t>
          </a:r>
          <a:r>
            <a:rPr lang="en-US" sz="1800" kern="1200" dirty="0">
              <a:highlight>
                <a:srgbClr val="FFC478"/>
              </a:highlight>
            </a:rPr>
            <a:t>assumption</a:t>
          </a:r>
          <a:r>
            <a:rPr lang="en-US" sz="1800" kern="1200" dirty="0"/>
            <a:t> that all fibers within each muscle compartment have the </a:t>
          </a:r>
          <a:r>
            <a:rPr lang="en-US" sz="1800" kern="1200" dirty="0">
              <a:highlight>
                <a:srgbClr val="FFC478"/>
              </a:highlight>
            </a:rPr>
            <a:t>same</a:t>
          </a:r>
          <a:r>
            <a:rPr lang="en-US" sz="1800" kern="1200" dirty="0"/>
            <a:t> length and moment arm. </a:t>
          </a:r>
        </a:p>
      </dsp:txBody>
      <dsp:txXfrm>
        <a:off x="98331" y="91443"/>
        <a:ext cx="3362756" cy="2939208"/>
      </dsp:txXfrm>
    </dsp:sp>
    <dsp:sp modelId="{A1DCEDB9-5D84-5B42-A5A1-AFA351A6A98F}">
      <dsp:nvSpPr>
        <dsp:cNvPr id="0" name=""/>
        <dsp:cNvSpPr/>
      </dsp:nvSpPr>
      <dsp:spPr>
        <a:xfrm>
          <a:off x="3901388" y="1128464"/>
          <a:ext cx="739576" cy="865165"/>
        </a:xfrm>
        <a:prstGeom prst="rightArrow">
          <a:avLst>
            <a:gd name="adj1" fmla="val 60000"/>
            <a:gd name="adj2" fmla="val 50000"/>
          </a:avLst>
        </a:prstGeom>
        <a:solidFill>
          <a:srgbClr val="E572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01388" y="1301497"/>
        <a:ext cx="517703" cy="519099"/>
      </dsp:txXfrm>
    </dsp:sp>
    <dsp:sp modelId="{5892B8EA-75BD-2544-9EF3-2F4639B267B4}">
      <dsp:nvSpPr>
        <dsp:cNvPr id="0" name=""/>
        <dsp:cNvSpPr/>
      </dsp:nvSpPr>
      <dsp:spPr>
        <a:xfrm>
          <a:off x="4947958" y="16003"/>
          <a:ext cx="3488569" cy="309008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Line-segment models have </a:t>
          </a:r>
          <a:r>
            <a:rPr lang="en-US" sz="1800" kern="1200" dirty="0">
              <a:highlight>
                <a:srgbClr val="FFC478"/>
              </a:highlight>
            </a:rPr>
            <a:t>two major weaknesses </a:t>
          </a:r>
          <a:r>
            <a:rPr lang="en-US" sz="1800" kern="1200" dirty="0"/>
            <a:t>that are addressed by 3D models. First, line-segment models are of </a:t>
          </a:r>
          <a:r>
            <a:rPr lang="en-US" sz="1800" kern="1200" dirty="0">
              <a:highlight>
                <a:srgbClr val="FFC478"/>
              </a:highlight>
            </a:rPr>
            <a:t>limited use</a:t>
          </a:r>
          <a:r>
            <a:rPr lang="en-US" sz="1800" kern="1200" dirty="0"/>
            <a:t> in representing muscles with </a:t>
          </a:r>
          <a:r>
            <a:rPr lang="en-US" sz="1800" kern="1200" dirty="0">
              <a:highlight>
                <a:srgbClr val="FFC478"/>
              </a:highlight>
            </a:rPr>
            <a:t>complicated</a:t>
          </a:r>
          <a:r>
            <a:rPr lang="en-US" sz="1800" kern="1200" dirty="0"/>
            <a:t> geometry. Second, line-segment models </a:t>
          </a:r>
          <a:r>
            <a:rPr lang="en-US" sz="1800" kern="1200" dirty="0">
              <a:highlight>
                <a:srgbClr val="FFC478"/>
              </a:highlight>
            </a:rPr>
            <a:t>assume</a:t>
          </a:r>
          <a:r>
            <a:rPr lang="en-US" sz="1800" kern="1200" dirty="0"/>
            <a:t> that all muscle fibers within each compartment have </a:t>
          </a:r>
          <a:r>
            <a:rPr lang="en-US" sz="1800" kern="1200" dirty="0">
              <a:highlight>
                <a:srgbClr val="FFC478"/>
              </a:highlight>
            </a:rPr>
            <a:t>identical</a:t>
          </a:r>
          <a:r>
            <a:rPr lang="en-US" sz="1800" kern="1200" dirty="0"/>
            <a:t> lengths and moment arms. </a:t>
          </a:r>
        </a:p>
      </dsp:txBody>
      <dsp:txXfrm>
        <a:off x="5038464" y="106509"/>
        <a:ext cx="3307557" cy="2909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FEB5F-5AC7-ED44-B990-4410074898BF}">
      <dsp:nvSpPr>
        <dsp:cNvPr id="0" name=""/>
        <dsp:cNvSpPr/>
      </dsp:nvSpPr>
      <dsp:spPr>
        <a:xfrm rot="5400000">
          <a:off x="4421757" y="-1779364"/>
          <a:ext cx="1275328" cy="5152969"/>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Check and compare: </a:t>
          </a:r>
        </a:p>
        <a:p>
          <a:pPr marL="228600" lvl="2" indent="-114300" algn="l" defTabSz="666750">
            <a:lnSpc>
              <a:spcPct val="90000"/>
            </a:lnSpc>
            <a:spcBef>
              <a:spcPct val="0"/>
            </a:spcBef>
            <a:spcAft>
              <a:spcPct val="15000"/>
            </a:spcAft>
            <a:buChar char="•"/>
          </a:pPr>
          <a:r>
            <a:rPr lang="en-US" sz="1500" kern="1200" dirty="0"/>
            <a:t>Did you get the ideas right? </a:t>
          </a:r>
        </a:p>
        <a:p>
          <a:pPr marL="228600" lvl="2" indent="-114300" algn="l" defTabSz="666750">
            <a:lnSpc>
              <a:spcPct val="90000"/>
            </a:lnSpc>
            <a:spcBef>
              <a:spcPct val="0"/>
            </a:spcBef>
            <a:spcAft>
              <a:spcPct val="15000"/>
            </a:spcAft>
            <a:buChar char="•"/>
          </a:pPr>
          <a:r>
            <a:rPr lang="en-US" sz="1500" kern="1200" dirty="0"/>
            <a:t>If you are using the source in a way that contradicts the original intent, acknowledge this in the text (“I disagree with so and so’s assumption”) </a:t>
          </a:r>
        </a:p>
      </dsp:txBody>
      <dsp:txXfrm rot="-5400000">
        <a:off x="2482937" y="221712"/>
        <a:ext cx="5090713" cy="1150816"/>
      </dsp:txXfrm>
    </dsp:sp>
    <dsp:sp modelId="{8F350C8A-57BC-5C4A-8995-BDFC1719F0BD}">
      <dsp:nvSpPr>
        <dsp:cNvPr id="0" name=""/>
        <dsp:cNvSpPr/>
      </dsp:nvSpPr>
      <dsp:spPr>
        <a:xfrm>
          <a:off x="312883" y="39"/>
          <a:ext cx="2170053" cy="1594161"/>
        </a:xfrm>
        <a:prstGeom prst="roundRect">
          <a:avLst/>
        </a:prstGeom>
        <a:solidFill>
          <a:srgbClr val="E57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1" kern="1200" dirty="0"/>
            <a:t>Preserve meaning/intent</a:t>
          </a:r>
        </a:p>
      </dsp:txBody>
      <dsp:txXfrm>
        <a:off x="390704" y="77860"/>
        <a:ext cx="2014411" cy="1438519"/>
      </dsp:txXfrm>
    </dsp:sp>
    <dsp:sp modelId="{1AF833E7-10CE-7F46-BC13-F67D85E36998}">
      <dsp:nvSpPr>
        <dsp:cNvPr id="0" name=""/>
        <dsp:cNvSpPr/>
      </dsp:nvSpPr>
      <dsp:spPr>
        <a:xfrm rot="5400000">
          <a:off x="4524482" y="-105495"/>
          <a:ext cx="1275328" cy="5152969"/>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Put the citation immediately after the paraphrased information</a:t>
          </a:r>
        </a:p>
        <a:p>
          <a:pPr marL="114300" lvl="1" indent="-114300" algn="l" defTabSz="666750">
            <a:lnSpc>
              <a:spcPct val="90000"/>
            </a:lnSpc>
            <a:spcBef>
              <a:spcPct val="0"/>
            </a:spcBef>
            <a:spcAft>
              <a:spcPct val="15000"/>
            </a:spcAft>
            <a:buChar char="•"/>
          </a:pPr>
          <a:r>
            <a:rPr lang="en-US" sz="1500" kern="1200" dirty="0"/>
            <a:t>List the correctly formatted citation in the works referenced list</a:t>
          </a:r>
        </a:p>
      </dsp:txBody>
      <dsp:txXfrm rot="-5400000">
        <a:off x="2585662" y="1895581"/>
        <a:ext cx="5090713" cy="1150816"/>
      </dsp:txXfrm>
    </dsp:sp>
    <dsp:sp modelId="{B34B0566-B645-224F-AA62-C16776DF6226}">
      <dsp:nvSpPr>
        <dsp:cNvPr id="0" name=""/>
        <dsp:cNvSpPr/>
      </dsp:nvSpPr>
      <dsp:spPr>
        <a:xfrm>
          <a:off x="312883" y="1673909"/>
          <a:ext cx="2272778" cy="1594161"/>
        </a:xfrm>
        <a:prstGeom prst="roundRect">
          <a:avLst/>
        </a:prstGeom>
        <a:solidFill>
          <a:srgbClr val="E57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i="1" kern="1200" dirty="0"/>
            <a:t>Cite the source accurately</a:t>
          </a:r>
        </a:p>
      </dsp:txBody>
      <dsp:txXfrm>
        <a:off x="390704" y="1751730"/>
        <a:ext cx="2117136" cy="1438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FEB5F-5AC7-ED44-B990-4410074898BF}">
      <dsp:nvSpPr>
        <dsp:cNvPr id="0" name=""/>
        <dsp:cNvSpPr/>
      </dsp:nvSpPr>
      <dsp:spPr>
        <a:xfrm rot="5400000">
          <a:off x="4421757" y="-1779364"/>
          <a:ext cx="1275328" cy="5152969"/>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first author says many different things about his subject. First, she says… Then, she says… The second study’s authors also say many different things. First, they say… Then they say…</a:t>
          </a:r>
        </a:p>
      </dsp:txBody>
      <dsp:txXfrm rot="-5400000">
        <a:off x="2482937" y="221712"/>
        <a:ext cx="5090713" cy="1150816"/>
      </dsp:txXfrm>
    </dsp:sp>
    <dsp:sp modelId="{8F350C8A-57BC-5C4A-8995-BDFC1719F0BD}">
      <dsp:nvSpPr>
        <dsp:cNvPr id="0" name=""/>
        <dsp:cNvSpPr/>
      </dsp:nvSpPr>
      <dsp:spPr>
        <a:xfrm>
          <a:off x="312883" y="39"/>
          <a:ext cx="2170053" cy="1594161"/>
        </a:xfrm>
        <a:prstGeom prst="roundRect">
          <a:avLst/>
        </a:prstGeom>
        <a:solidFill>
          <a:srgbClr val="E57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1" kern="1200" dirty="0"/>
            <a:t>AVOID list summaries</a:t>
          </a:r>
        </a:p>
      </dsp:txBody>
      <dsp:txXfrm>
        <a:off x="390704" y="77860"/>
        <a:ext cx="2014411" cy="1438519"/>
      </dsp:txXfrm>
    </dsp:sp>
    <dsp:sp modelId="{1AF833E7-10CE-7F46-BC13-F67D85E36998}">
      <dsp:nvSpPr>
        <dsp:cNvPr id="0" name=""/>
        <dsp:cNvSpPr/>
      </dsp:nvSpPr>
      <dsp:spPr>
        <a:xfrm rot="5400000">
          <a:off x="4524482" y="-105495"/>
          <a:ext cx="1275328" cy="5152969"/>
        </a:xfrm>
        <a:prstGeom prst="round2Same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kern="1200" dirty="0"/>
            <a:t>Use signal phrases and reporting verbs appropriate to your discipline and subfield! </a:t>
          </a:r>
        </a:p>
      </dsp:txBody>
      <dsp:txXfrm rot="-5400000">
        <a:off x="2585662" y="1895581"/>
        <a:ext cx="5090713" cy="1150816"/>
      </dsp:txXfrm>
    </dsp:sp>
    <dsp:sp modelId="{B34B0566-B645-224F-AA62-C16776DF6226}">
      <dsp:nvSpPr>
        <dsp:cNvPr id="0" name=""/>
        <dsp:cNvSpPr/>
      </dsp:nvSpPr>
      <dsp:spPr>
        <a:xfrm>
          <a:off x="312883" y="1673909"/>
          <a:ext cx="2272778" cy="1594161"/>
        </a:xfrm>
        <a:prstGeom prst="roundRect">
          <a:avLst/>
        </a:prstGeom>
        <a:solidFill>
          <a:srgbClr val="E572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1" kern="1200" dirty="0"/>
            <a:t>Instead</a:t>
          </a:r>
        </a:p>
      </dsp:txBody>
      <dsp:txXfrm>
        <a:off x="390704" y="1751730"/>
        <a:ext cx="2117136" cy="1438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27443" y="0"/>
          <a:ext cx="3545642" cy="4397223"/>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 this article, cooperative signal processing algorithms are proposed that exploit LOS link blockage information between mobile device optical transceivers and VLC system transceivers on the ceiling to detect and estimate the location and size of a single pedestrian inside the room. Simulation results show that, for a large range of simulation parameters, the detection accuracy remains over 90% and the RMS errors in estimating the center and radius of the object can be as low as a few centimeters</a:t>
          </a:r>
        </a:p>
      </dsp:txBody>
      <dsp:txXfrm>
        <a:off x="131291" y="103848"/>
        <a:ext cx="3337946" cy="4189527"/>
      </dsp:txXfrm>
    </dsp:sp>
    <dsp:sp modelId="{A1DCEDB9-5D84-5B42-A5A1-AFA351A6A98F}">
      <dsp:nvSpPr>
        <dsp:cNvPr id="0" name=""/>
        <dsp:cNvSpPr/>
      </dsp:nvSpPr>
      <dsp:spPr>
        <a:xfrm>
          <a:off x="3916804" y="1766028"/>
          <a:ext cx="728682" cy="865165"/>
        </a:xfrm>
        <a:prstGeom prst="rightArrow">
          <a:avLst>
            <a:gd name="adj1" fmla="val 60000"/>
            <a:gd name="adj2" fmla="val 50000"/>
          </a:avLst>
        </a:prstGeom>
        <a:gradFill flip="none" rotWithShape="1">
          <a:gsLst>
            <a:gs pos="0">
              <a:srgbClr val="FB8900"/>
            </a:gs>
            <a:gs pos="100000">
              <a:srgbClr val="041523"/>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16804" y="1939061"/>
        <a:ext cx="510077" cy="519099"/>
      </dsp:txXfrm>
    </dsp:sp>
    <dsp:sp modelId="{5892B8EA-75BD-2544-9EF3-2F4639B267B4}">
      <dsp:nvSpPr>
        <dsp:cNvPr id="0" name=""/>
        <dsp:cNvSpPr/>
      </dsp:nvSpPr>
      <dsp:spPr>
        <a:xfrm>
          <a:off x="4947958" y="22539"/>
          <a:ext cx="3488569" cy="435214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Hosseinianfar</a:t>
          </a:r>
          <a:r>
            <a:rPr lang="en-US" sz="1800" kern="1200" dirty="0"/>
            <a:t> and Brandt-Pearce propose cooperative signal processing algorithms that use LOS link blockage information between mobile device optical transceivers and VLC system transceivers on the ceiling to produce the estimated location and size of a single pedestrian inside the room. Their detection accuracy  remains over 90%. </a:t>
          </a:r>
        </a:p>
      </dsp:txBody>
      <dsp:txXfrm>
        <a:off x="5050135" y="124716"/>
        <a:ext cx="3284215" cy="4147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27443" y="0"/>
          <a:ext cx="3545642" cy="4397223"/>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ighlight>
                <a:srgbClr val="FFC478"/>
              </a:highlight>
            </a:rPr>
            <a:t>In this article, cooperative signal processing algorithms are proposed that exploit </a:t>
          </a:r>
          <a:r>
            <a:rPr lang="en-US" sz="1800" i="1" kern="1200" dirty="0">
              <a:highlight>
                <a:srgbClr val="FFC478"/>
              </a:highlight>
            </a:rPr>
            <a:t>LOS link blockage information between mobile device optical transceivers and VLC system transceivers on the ceiling to detect and estimate the location and size of a single pedestrian inside the room. </a:t>
          </a:r>
          <a:r>
            <a:rPr lang="en-US" sz="1800" kern="1200" dirty="0">
              <a:highlight>
                <a:srgbClr val="FF8900"/>
              </a:highlight>
            </a:rPr>
            <a:t>Simulation results show that, for a large range of simulation parameters, the </a:t>
          </a:r>
          <a:r>
            <a:rPr lang="en-US" sz="1800" i="1" kern="1200" dirty="0">
              <a:highlight>
                <a:srgbClr val="FF8900"/>
              </a:highlight>
            </a:rPr>
            <a:t>detection accuracy remains over 90% </a:t>
          </a:r>
          <a:r>
            <a:rPr lang="en-US" sz="1800" kern="1200" dirty="0">
              <a:highlight>
                <a:srgbClr val="FF8900"/>
              </a:highlight>
            </a:rPr>
            <a:t>and the RMS errors in estimating the center and radius of the object can be as low as a few centimeters</a:t>
          </a:r>
        </a:p>
      </dsp:txBody>
      <dsp:txXfrm>
        <a:off x="131291" y="103848"/>
        <a:ext cx="3337946" cy="4189527"/>
      </dsp:txXfrm>
    </dsp:sp>
    <dsp:sp modelId="{A1DCEDB9-5D84-5B42-A5A1-AFA351A6A98F}">
      <dsp:nvSpPr>
        <dsp:cNvPr id="0" name=""/>
        <dsp:cNvSpPr/>
      </dsp:nvSpPr>
      <dsp:spPr>
        <a:xfrm>
          <a:off x="3916804" y="1766028"/>
          <a:ext cx="728682" cy="865165"/>
        </a:xfrm>
        <a:prstGeom prst="rightArrow">
          <a:avLst>
            <a:gd name="adj1" fmla="val 60000"/>
            <a:gd name="adj2" fmla="val 50000"/>
          </a:avLst>
        </a:prstGeom>
        <a:gradFill flip="none" rotWithShape="1">
          <a:gsLst>
            <a:gs pos="0">
              <a:srgbClr val="FB8900"/>
            </a:gs>
            <a:gs pos="100000">
              <a:srgbClr val="041523"/>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16804" y="1939061"/>
        <a:ext cx="510077" cy="519099"/>
      </dsp:txXfrm>
    </dsp:sp>
    <dsp:sp modelId="{5892B8EA-75BD-2544-9EF3-2F4639B267B4}">
      <dsp:nvSpPr>
        <dsp:cNvPr id="0" name=""/>
        <dsp:cNvSpPr/>
      </dsp:nvSpPr>
      <dsp:spPr>
        <a:xfrm>
          <a:off x="4947958" y="22539"/>
          <a:ext cx="3488569" cy="435214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highlight>
                <a:srgbClr val="FFC478"/>
              </a:highlight>
            </a:rPr>
            <a:t>Hosseinianfar</a:t>
          </a:r>
          <a:r>
            <a:rPr lang="en-US" sz="1800" kern="1200" dirty="0">
              <a:highlight>
                <a:srgbClr val="FFC478"/>
              </a:highlight>
            </a:rPr>
            <a:t> and Brandt-Pearce propose cooperative signal processing algorithms that use </a:t>
          </a:r>
          <a:r>
            <a:rPr lang="en-US" sz="1800" i="1" kern="1200" dirty="0">
              <a:highlight>
                <a:srgbClr val="FFC478"/>
              </a:highlight>
            </a:rPr>
            <a:t>LOS link blockage information between mobile device optical transceivers and VLC system transceivers on the ceiling to produce the estimated location and size of a single pedestrian inside the room.</a:t>
          </a:r>
          <a:r>
            <a:rPr lang="en-US" sz="1800" kern="1200" dirty="0">
              <a:highlight>
                <a:srgbClr val="FFC478"/>
              </a:highlight>
            </a:rPr>
            <a:t> </a:t>
          </a:r>
          <a:r>
            <a:rPr lang="en-US" sz="1800" kern="1200" dirty="0">
              <a:highlight>
                <a:srgbClr val="FF8900"/>
              </a:highlight>
            </a:rPr>
            <a:t>Their </a:t>
          </a:r>
          <a:r>
            <a:rPr lang="en-US" sz="1800" i="1" kern="1200" dirty="0">
              <a:highlight>
                <a:srgbClr val="FF8900"/>
              </a:highlight>
            </a:rPr>
            <a:t>detection accuracy  remains over 90%. </a:t>
          </a:r>
        </a:p>
      </dsp:txBody>
      <dsp:txXfrm>
        <a:off x="5050135" y="124716"/>
        <a:ext cx="3284215" cy="4147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27443" y="0"/>
          <a:ext cx="3545642" cy="4397223"/>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Another very new trend is building NASA-style mission control centers (MCC) for social media. As information coming from networking websites could be so vast, both in terms of numbers of entries but also in their interconnections, it has become increasingly difficult to maintain a constantly up-to-date stream of easily comprehensible data about the latest events. Therefore, growing numbers of global organizations are building multimillion-dollar control centers: dedicated physical hubs for monitoring and responding to the torrent of social commentary and queries flooding in via Facebook, Twitter and other channels. </a:t>
          </a:r>
        </a:p>
      </dsp:txBody>
      <dsp:txXfrm>
        <a:off x="131291" y="103848"/>
        <a:ext cx="3337946" cy="4189527"/>
      </dsp:txXfrm>
    </dsp:sp>
    <dsp:sp modelId="{A1DCEDB9-5D84-5B42-A5A1-AFA351A6A98F}">
      <dsp:nvSpPr>
        <dsp:cNvPr id="0" name=""/>
        <dsp:cNvSpPr/>
      </dsp:nvSpPr>
      <dsp:spPr>
        <a:xfrm>
          <a:off x="3916804" y="1766028"/>
          <a:ext cx="728682" cy="865165"/>
        </a:xfrm>
        <a:prstGeom prst="rightArrow">
          <a:avLst>
            <a:gd name="adj1" fmla="val 60000"/>
            <a:gd name="adj2" fmla="val 50000"/>
          </a:avLst>
        </a:prstGeom>
        <a:gradFill flip="none" rotWithShape="1">
          <a:gsLst>
            <a:gs pos="0">
              <a:srgbClr val="FB8900"/>
            </a:gs>
            <a:gs pos="100000">
              <a:srgbClr val="041523"/>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16804" y="1939061"/>
        <a:ext cx="510077" cy="519099"/>
      </dsp:txXfrm>
    </dsp:sp>
    <dsp:sp modelId="{5892B8EA-75BD-2544-9EF3-2F4639B267B4}">
      <dsp:nvSpPr>
        <dsp:cNvPr id="0" name=""/>
        <dsp:cNvSpPr/>
      </dsp:nvSpPr>
      <dsp:spPr>
        <a:xfrm>
          <a:off x="4947958" y="22539"/>
          <a:ext cx="3488569" cy="435214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new trend in disaster response is the building of mission control centers that help monitor, analyze and respond to questions and information coming in from Facebook, Twitter and other social medias sites during natural disasters. These efforts by city governments are misguided because social media data is too high in volume and too interconnected to produce up-to-date and comprehensive narratives without spending millions of dollars  [2]. </a:t>
          </a:r>
        </a:p>
      </dsp:txBody>
      <dsp:txXfrm>
        <a:off x="5050135" y="124716"/>
        <a:ext cx="3284215" cy="41477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2D10-D567-F24B-9BCA-23DDF66351A2}">
      <dsp:nvSpPr>
        <dsp:cNvPr id="0" name=""/>
        <dsp:cNvSpPr/>
      </dsp:nvSpPr>
      <dsp:spPr>
        <a:xfrm>
          <a:off x="27443" y="0"/>
          <a:ext cx="3545642" cy="4397223"/>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Another very new trend is building NASA-style mission control centers (MCC) for social media. As information coming from networking websites could be so vast, both in terms of numbers of entries but also in their interconnections, it has become increasingly difficult to maintain a constantly up-to-date stream of easily comprehensible data about the latest events. Therefore, growing numbers of global organizations are building multimillion-dollar control centers: dedicated physical hubs for monitoring and responding to the torrent of social commentary and queries flooding in via Facebook, Twitter and other channels. </a:t>
          </a:r>
        </a:p>
      </dsp:txBody>
      <dsp:txXfrm>
        <a:off x="131291" y="103848"/>
        <a:ext cx="3337946" cy="4189527"/>
      </dsp:txXfrm>
    </dsp:sp>
    <dsp:sp modelId="{A1DCEDB9-5D84-5B42-A5A1-AFA351A6A98F}">
      <dsp:nvSpPr>
        <dsp:cNvPr id="0" name=""/>
        <dsp:cNvSpPr/>
      </dsp:nvSpPr>
      <dsp:spPr>
        <a:xfrm>
          <a:off x="3916804" y="1766028"/>
          <a:ext cx="728682" cy="865165"/>
        </a:xfrm>
        <a:prstGeom prst="rightArrow">
          <a:avLst>
            <a:gd name="adj1" fmla="val 60000"/>
            <a:gd name="adj2" fmla="val 50000"/>
          </a:avLst>
        </a:prstGeom>
        <a:gradFill flip="none" rotWithShape="1">
          <a:gsLst>
            <a:gs pos="0">
              <a:srgbClr val="FB8900"/>
            </a:gs>
            <a:gs pos="100000">
              <a:srgbClr val="041523"/>
            </a:gs>
          </a:gsLst>
          <a:path path="circle">
            <a:fillToRect l="100000" b="100000"/>
          </a:path>
          <a:tileRect t="-100000" r="-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16804" y="1939061"/>
        <a:ext cx="510077" cy="519099"/>
      </dsp:txXfrm>
    </dsp:sp>
    <dsp:sp modelId="{5892B8EA-75BD-2544-9EF3-2F4639B267B4}">
      <dsp:nvSpPr>
        <dsp:cNvPr id="0" name=""/>
        <dsp:cNvSpPr/>
      </dsp:nvSpPr>
      <dsp:spPr>
        <a:xfrm>
          <a:off x="4947958" y="22539"/>
          <a:ext cx="3488569" cy="435214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new trend in disaster response is the building of mission control centers that help monitor, analyze and respond to questions and information coming in from Facebook, Twitter and other social medias sites during natural disasters. </a:t>
          </a:r>
          <a:r>
            <a:rPr lang="en-US" sz="1800" kern="1200" dirty="0">
              <a:highlight>
                <a:srgbClr val="FFC478"/>
              </a:highlight>
            </a:rPr>
            <a:t>These efforts by city governments are misguided because social media data is too high in volume and too interconnected to produce up-to-date and comprehensive narratives without spending millions of dollars  [2]. </a:t>
          </a:r>
        </a:p>
      </dsp:txBody>
      <dsp:txXfrm>
        <a:off x="5050135" y="124716"/>
        <a:ext cx="3284215" cy="414779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5bb3dc62f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5bb3dc62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80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98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1" i="0" u="none" strike="noStrike" cap="none" dirty="0">
                <a:solidFill>
                  <a:srgbClr val="000000"/>
                </a:solidFill>
                <a:effectLst/>
                <a:latin typeface="Arial"/>
                <a:ea typeface="Arial"/>
                <a:cs typeface="Arial"/>
                <a:sym typeface="Arial"/>
              </a:rPr>
              <a:t>NOTE - shows us two methods of paraphrasing - including author’s name and not including author’s name; also shows us that we can combine two sources at once</a:t>
            </a:r>
            <a:br>
              <a:rPr lang="en-US" dirty="0"/>
            </a:br>
            <a:endParaRPr dirty="0"/>
          </a:p>
        </p:txBody>
      </p:sp>
    </p:spTree>
    <p:extLst>
      <p:ext uri="{BB962C8B-B14F-4D97-AF65-F5344CB8AC3E}">
        <p14:creationId xmlns:p14="http://schemas.microsoft.com/office/powerpoint/2010/main" val="302113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c99e1ede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c99e1ede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doesn’t include technical language </a:t>
            </a:r>
            <a:endParaRPr dirty="0"/>
          </a:p>
        </p:txBody>
      </p:sp>
    </p:spTree>
    <p:extLst>
      <p:ext uri="{BB962C8B-B14F-4D97-AF65-F5344CB8AC3E}">
        <p14:creationId xmlns:p14="http://schemas.microsoft.com/office/powerpoint/2010/main" val="218733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0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90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new 3D formulation for representing muscle can characterize muscles with complex geometry and represent the variation in moment arms among fibers in a muscle.</a:t>
            </a:r>
            <a:endParaRPr dirty="0"/>
          </a:p>
        </p:txBody>
      </p:sp>
    </p:spTree>
    <p:extLst>
      <p:ext uri="{BB962C8B-B14F-4D97-AF65-F5344CB8AC3E}">
        <p14:creationId xmlns:p14="http://schemas.microsoft.com/office/powerpoint/2010/main" val="125644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new representation addresses two major limitations of models that characterize muscles with a series of line segments: (i) their limited capacity for representing muscles with complex geometry and (ii) their assumption that all fibers within each muscle compartment have the same length and moment arm. </a:t>
            </a:r>
            <a:endParaRPr lang="en-US" dirty="0"/>
          </a:p>
        </p:txBody>
      </p:sp>
    </p:spTree>
    <p:extLst>
      <p:ext uri="{BB962C8B-B14F-4D97-AF65-F5344CB8AC3E}">
        <p14:creationId xmlns:p14="http://schemas.microsoft.com/office/powerpoint/2010/main" val="91510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496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98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685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9874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564c3c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d564c3c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11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new representation addresses two major limitations of models that characterize muscles with a series of line segments: (</a:t>
            </a:r>
            <a:r>
              <a:rPr lang="en-US" dirty="0" err="1"/>
              <a:t>i</a:t>
            </a:r>
            <a:r>
              <a:rPr lang="en-US" dirty="0"/>
              <a:t>) their limited capacity for representing muscles with complex geometry and (ii) their assumption that all fibers within each muscle compartment have the same length and moment arm. </a:t>
            </a:r>
            <a:endParaRPr dirty="0"/>
          </a:p>
        </p:txBody>
      </p:sp>
    </p:spTree>
    <p:extLst>
      <p:ext uri="{BB962C8B-B14F-4D97-AF65-F5344CB8AC3E}">
        <p14:creationId xmlns:p14="http://schemas.microsoft.com/office/powerpoint/2010/main" val="3976384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881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PATCH WRITING BORDERING ON PLAIGAIRISM </a:t>
            </a:r>
            <a:endParaRPr dirty="0"/>
          </a:p>
        </p:txBody>
      </p:sp>
    </p:spTree>
    <p:extLst>
      <p:ext uri="{BB962C8B-B14F-4D97-AF65-F5344CB8AC3E}">
        <p14:creationId xmlns:p14="http://schemas.microsoft.com/office/powerpoint/2010/main" val="3899729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PATCH WRITING BORDERING ON PLAIGAIRISM </a:t>
            </a:r>
            <a:endParaRPr dirty="0"/>
          </a:p>
        </p:txBody>
      </p:sp>
    </p:spTree>
    <p:extLst>
      <p:ext uri="{BB962C8B-B14F-4D97-AF65-F5344CB8AC3E}">
        <p14:creationId xmlns:p14="http://schemas.microsoft.com/office/powerpoint/2010/main" val="2060670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DOESN’T MAINTAIN MEANING/INTENT OF SOURCE – changes to have negative context; would need to move citation and state that you disagree with source. “show” “propose” </a:t>
            </a:r>
            <a:endParaRPr dirty="0"/>
          </a:p>
        </p:txBody>
      </p:sp>
    </p:spTree>
    <p:extLst>
      <p:ext uri="{BB962C8B-B14F-4D97-AF65-F5344CB8AC3E}">
        <p14:creationId xmlns:p14="http://schemas.microsoft.com/office/powerpoint/2010/main" val="14171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DOESN’T MAINTAIN MEANING/INTENT OF SOURCE – changes to have negative context; would need to move citation and state that you disagree with source. “show” “propose” </a:t>
            </a:r>
            <a:endParaRPr dirty="0"/>
          </a:p>
        </p:txBody>
      </p:sp>
    </p:spTree>
    <p:extLst>
      <p:ext uri="{BB962C8B-B14F-4D97-AF65-F5344CB8AC3E}">
        <p14:creationId xmlns:p14="http://schemas.microsoft.com/office/powerpoint/2010/main" val="2129721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809644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Paraphrase is technically correct – suggest is not a great word here – not a engineering verb in part </a:t>
            </a:r>
            <a:r>
              <a:rPr lang="en-US" dirty="0" err="1"/>
              <a:t>becaseu</a:t>
            </a:r>
            <a:r>
              <a:rPr lang="en-US" dirty="0"/>
              <a:t> this isn’t a suggestion, model proves it. Stronger action verb could be used - </a:t>
            </a:r>
          </a:p>
        </p:txBody>
      </p:sp>
    </p:spTree>
    <p:extLst>
      <p:ext uri="{BB962C8B-B14F-4D97-AF65-F5344CB8AC3E}">
        <p14:creationId xmlns:p14="http://schemas.microsoft.com/office/powerpoint/2010/main" val="139919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c99e1ede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c99e1ede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809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c99e1ede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c99e1ede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306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564c3c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d564c3c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625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805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Three model articles from different engineering disciplines</a:t>
            </a:r>
            <a:br>
              <a:rPr lang="en-US" dirty="0"/>
            </a:br>
            <a:endParaRPr dirty="0"/>
          </a:p>
        </p:txBody>
      </p:sp>
    </p:spTree>
    <p:extLst>
      <p:ext uri="{BB962C8B-B14F-4D97-AF65-F5344CB8AC3E}">
        <p14:creationId xmlns:p14="http://schemas.microsoft.com/office/powerpoint/2010/main" val="1914735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Three model articles from different engineering disciplines</a:t>
            </a:r>
            <a:br>
              <a:rPr lang="en-US" dirty="0"/>
            </a:br>
            <a:endParaRPr dirty="0"/>
          </a:p>
        </p:txBody>
      </p:sp>
    </p:spTree>
    <p:extLst>
      <p:ext uri="{BB962C8B-B14F-4D97-AF65-F5344CB8AC3E}">
        <p14:creationId xmlns:p14="http://schemas.microsoft.com/office/powerpoint/2010/main" val="3917766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494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endParaRPr lang="en-US" b="0" dirty="0">
              <a:effectLst/>
            </a:endParaRPr>
          </a:p>
        </p:txBody>
      </p:sp>
    </p:spTree>
    <p:extLst>
      <p:ext uri="{BB962C8B-B14F-4D97-AF65-F5344CB8AC3E}">
        <p14:creationId xmlns:p14="http://schemas.microsoft.com/office/powerpoint/2010/main" val="3036465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Give everyone a couple minutes to read over information </a:t>
            </a:r>
          </a:p>
          <a:p>
            <a:pPr rtl="0"/>
            <a:r>
              <a:rPr lang="en-US" sz="1100" b="0" i="0" u="none" strike="noStrike" cap="none" dirty="0">
                <a:solidFill>
                  <a:srgbClr val="000000"/>
                </a:solidFill>
                <a:effectLst/>
                <a:latin typeface="Arial"/>
                <a:ea typeface="Arial"/>
                <a:cs typeface="Arial"/>
                <a:sym typeface="Arial"/>
              </a:rPr>
              <a:t>Q for group: What could I take away from this model? What have you learned about how this type of writing in this discipline uses sources? How does this genre differ from the others? </a:t>
            </a:r>
            <a:endParaRPr lang="en-US" b="0" dirty="0">
              <a:effectLst/>
            </a:endParaRPr>
          </a:p>
        </p:txBody>
      </p:sp>
    </p:spTree>
    <p:extLst>
      <p:ext uri="{BB962C8B-B14F-4D97-AF65-F5344CB8AC3E}">
        <p14:creationId xmlns:p14="http://schemas.microsoft.com/office/powerpoint/2010/main" val="2404374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Sources share a common structure</a:t>
            </a:r>
          </a:p>
          <a:p>
            <a:r>
              <a:rPr lang="en-US" dirty="0"/>
              <a:t>Types of writing will differ in how much of each part they have; how detailed each section is</a:t>
            </a:r>
          </a:p>
        </p:txBody>
      </p:sp>
    </p:spTree>
    <p:extLst>
      <p:ext uri="{BB962C8B-B14F-4D97-AF65-F5344CB8AC3E}">
        <p14:creationId xmlns:p14="http://schemas.microsoft.com/office/powerpoint/2010/main" val="15863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c99e1ede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c99e1ede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950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813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745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253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466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628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044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564c3c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d564c3c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829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79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60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564c3c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d564c3c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14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01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c99e1ede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c99e1ede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3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564c3ce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d564c3ce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44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237375" y="3670025"/>
            <a:ext cx="3129600" cy="606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1"/>
              </a:buClr>
              <a:buSzPts val="3000"/>
              <a:buFont typeface="Roboto Black"/>
              <a:buNone/>
              <a:defRPr sz="3000" b="0">
                <a:solidFill>
                  <a:schemeClr val="accent1"/>
                </a:solidFill>
                <a:latin typeface="Roboto Black"/>
                <a:ea typeface="Roboto Black"/>
                <a:cs typeface="Roboto Black"/>
                <a:sym typeface="Roboto Black"/>
              </a:defRPr>
            </a:lvl1pPr>
            <a:lvl2pPr lvl="1" algn="r">
              <a:spcBef>
                <a:spcPts val="0"/>
              </a:spcBef>
              <a:spcAft>
                <a:spcPts val="0"/>
              </a:spcAft>
              <a:buClr>
                <a:schemeClr val="accent1"/>
              </a:buClr>
              <a:buSzPts val="3600"/>
              <a:buNone/>
              <a:defRPr sz="3600">
                <a:solidFill>
                  <a:schemeClr val="accent1"/>
                </a:solidFill>
              </a:defRPr>
            </a:lvl2pPr>
            <a:lvl3pPr lvl="2" algn="r">
              <a:spcBef>
                <a:spcPts val="0"/>
              </a:spcBef>
              <a:spcAft>
                <a:spcPts val="0"/>
              </a:spcAft>
              <a:buClr>
                <a:schemeClr val="accent1"/>
              </a:buClr>
              <a:buSzPts val="3600"/>
              <a:buNone/>
              <a:defRPr sz="3600">
                <a:solidFill>
                  <a:schemeClr val="accent1"/>
                </a:solidFill>
              </a:defRPr>
            </a:lvl3pPr>
            <a:lvl4pPr lvl="3" algn="r">
              <a:spcBef>
                <a:spcPts val="0"/>
              </a:spcBef>
              <a:spcAft>
                <a:spcPts val="0"/>
              </a:spcAft>
              <a:buClr>
                <a:schemeClr val="accent1"/>
              </a:buClr>
              <a:buSzPts val="3600"/>
              <a:buNone/>
              <a:defRPr sz="3600">
                <a:solidFill>
                  <a:schemeClr val="accent1"/>
                </a:solidFill>
              </a:defRPr>
            </a:lvl4pPr>
            <a:lvl5pPr lvl="4" algn="r">
              <a:spcBef>
                <a:spcPts val="0"/>
              </a:spcBef>
              <a:spcAft>
                <a:spcPts val="0"/>
              </a:spcAft>
              <a:buClr>
                <a:schemeClr val="accent1"/>
              </a:buClr>
              <a:buSzPts val="3600"/>
              <a:buNone/>
              <a:defRPr sz="3600">
                <a:solidFill>
                  <a:schemeClr val="accent1"/>
                </a:solidFill>
              </a:defRPr>
            </a:lvl5pPr>
            <a:lvl6pPr lvl="5" algn="r">
              <a:spcBef>
                <a:spcPts val="0"/>
              </a:spcBef>
              <a:spcAft>
                <a:spcPts val="0"/>
              </a:spcAft>
              <a:buClr>
                <a:schemeClr val="accent1"/>
              </a:buClr>
              <a:buSzPts val="3600"/>
              <a:buNone/>
              <a:defRPr sz="3600">
                <a:solidFill>
                  <a:schemeClr val="accent1"/>
                </a:solidFill>
              </a:defRPr>
            </a:lvl6pPr>
            <a:lvl7pPr lvl="6" algn="r">
              <a:spcBef>
                <a:spcPts val="0"/>
              </a:spcBef>
              <a:spcAft>
                <a:spcPts val="0"/>
              </a:spcAft>
              <a:buClr>
                <a:schemeClr val="accent1"/>
              </a:buClr>
              <a:buSzPts val="3600"/>
              <a:buNone/>
              <a:defRPr sz="3600">
                <a:solidFill>
                  <a:schemeClr val="accent1"/>
                </a:solidFill>
              </a:defRPr>
            </a:lvl7pPr>
            <a:lvl8pPr lvl="7" algn="r">
              <a:spcBef>
                <a:spcPts val="0"/>
              </a:spcBef>
              <a:spcAft>
                <a:spcPts val="0"/>
              </a:spcAft>
              <a:buClr>
                <a:schemeClr val="accent1"/>
              </a:buClr>
              <a:buSzPts val="3600"/>
              <a:buNone/>
              <a:defRPr sz="3600">
                <a:solidFill>
                  <a:schemeClr val="accent1"/>
                </a:solidFill>
              </a:defRPr>
            </a:lvl8pPr>
            <a:lvl9pPr lvl="8" algn="r">
              <a:spcBef>
                <a:spcPts val="0"/>
              </a:spcBef>
              <a:spcAft>
                <a:spcPts val="0"/>
              </a:spcAft>
              <a:buClr>
                <a:schemeClr val="accent1"/>
              </a:buClr>
              <a:buSzPts val="3600"/>
              <a:buNone/>
              <a:defRPr sz="3600">
                <a:solidFill>
                  <a:schemeClr val="accent1"/>
                </a:solidFill>
              </a:defRPr>
            </a:lvl9pPr>
          </a:lstStyle>
          <a:p>
            <a:endParaRPr/>
          </a:p>
        </p:txBody>
      </p:sp>
      <p:sp>
        <p:nvSpPr>
          <p:cNvPr id="10" name="Google Shape;10;p2"/>
          <p:cNvSpPr txBox="1">
            <a:spLocks noGrp="1"/>
          </p:cNvSpPr>
          <p:nvPr>
            <p:ph type="subTitle" idx="1"/>
          </p:nvPr>
        </p:nvSpPr>
        <p:spPr>
          <a:xfrm>
            <a:off x="5237375" y="4181150"/>
            <a:ext cx="3129600" cy="606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200"/>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11700" y="644550"/>
            <a:ext cx="8520600" cy="60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Roboto Black"/>
              <a:buNone/>
              <a:defRPr sz="3000" b="0">
                <a:latin typeface="Roboto Black"/>
                <a:ea typeface="Roboto Black"/>
                <a:cs typeface="Roboto Black"/>
                <a:sym typeface="Robo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3"/>
          <p:cNvSpPr txBox="1">
            <a:spLocks noGrp="1"/>
          </p:cNvSpPr>
          <p:nvPr>
            <p:ph type="subTitle" idx="1"/>
          </p:nvPr>
        </p:nvSpPr>
        <p:spPr>
          <a:xfrm>
            <a:off x="6411225" y="2121900"/>
            <a:ext cx="1889400" cy="50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900"/>
              <a:buNone/>
              <a:defRPr sz="900">
                <a:solidFill>
                  <a:schemeClr val="accent1"/>
                </a:solidFill>
              </a:defRPr>
            </a:lvl1pPr>
            <a:lvl2pPr lvl="1" algn="ctr" rtl="0">
              <a:lnSpc>
                <a:spcPct val="100000"/>
              </a:lnSpc>
              <a:spcBef>
                <a:spcPts val="0"/>
              </a:spcBef>
              <a:spcAft>
                <a:spcPts val="0"/>
              </a:spcAft>
              <a:buClr>
                <a:schemeClr val="accent1"/>
              </a:buClr>
              <a:buSzPts val="900"/>
              <a:buNone/>
              <a:defRPr sz="900">
                <a:solidFill>
                  <a:schemeClr val="accent1"/>
                </a:solidFill>
              </a:defRPr>
            </a:lvl2pPr>
            <a:lvl3pPr lvl="2" algn="ctr" rtl="0">
              <a:lnSpc>
                <a:spcPct val="100000"/>
              </a:lnSpc>
              <a:spcBef>
                <a:spcPts val="0"/>
              </a:spcBef>
              <a:spcAft>
                <a:spcPts val="0"/>
              </a:spcAft>
              <a:buClr>
                <a:schemeClr val="accent1"/>
              </a:buClr>
              <a:buSzPts val="900"/>
              <a:buNone/>
              <a:defRPr sz="900">
                <a:solidFill>
                  <a:schemeClr val="accent1"/>
                </a:solidFill>
              </a:defRPr>
            </a:lvl3pPr>
            <a:lvl4pPr lvl="3" algn="ctr" rtl="0">
              <a:lnSpc>
                <a:spcPct val="100000"/>
              </a:lnSpc>
              <a:spcBef>
                <a:spcPts val="0"/>
              </a:spcBef>
              <a:spcAft>
                <a:spcPts val="0"/>
              </a:spcAft>
              <a:buClr>
                <a:schemeClr val="accent1"/>
              </a:buClr>
              <a:buSzPts val="900"/>
              <a:buNone/>
              <a:defRPr sz="900">
                <a:solidFill>
                  <a:schemeClr val="accent1"/>
                </a:solidFill>
              </a:defRPr>
            </a:lvl4pPr>
            <a:lvl5pPr lvl="4" algn="ctr" rtl="0">
              <a:lnSpc>
                <a:spcPct val="100000"/>
              </a:lnSpc>
              <a:spcBef>
                <a:spcPts val="0"/>
              </a:spcBef>
              <a:spcAft>
                <a:spcPts val="0"/>
              </a:spcAft>
              <a:buClr>
                <a:schemeClr val="accent1"/>
              </a:buClr>
              <a:buSzPts val="900"/>
              <a:buNone/>
              <a:defRPr sz="900">
                <a:solidFill>
                  <a:schemeClr val="accent1"/>
                </a:solidFill>
              </a:defRPr>
            </a:lvl5pPr>
            <a:lvl6pPr lvl="5" algn="ctr" rtl="0">
              <a:lnSpc>
                <a:spcPct val="100000"/>
              </a:lnSpc>
              <a:spcBef>
                <a:spcPts val="0"/>
              </a:spcBef>
              <a:spcAft>
                <a:spcPts val="0"/>
              </a:spcAft>
              <a:buClr>
                <a:schemeClr val="accent1"/>
              </a:buClr>
              <a:buSzPts val="900"/>
              <a:buNone/>
              <a:defRPr sz="900">
                <a:solidFill>
                  <a:schemeClr val="accent1"/>
                </a:solidFill>
              </a:defRPr>
            </a:lvl6pPr>
            <a:lvl7pPr lvl="6" algn="ctr" rtl="0">
              <a:lnSpc>
                <a:spcPct val="100000"/>
              </a:lnSpc>
              <a:spcBef>
                <a:spcPts val="0"/>
              </a:spcBef>
              <a:spcAft>
                <a:spcPts val="0"/>
              </a:spcAft>
              <a:buClr>
                <a:schemeClr val="accent1"/>
              </a:buClr>
              <a:buSzPts val="900"/>
              <a:buNone/>
              <a:defRPr sz="900">
                <a:solidFill>
                  <a:schemeClr val="accent1"/>
                </a:solidFill>
              </a:defRPr>
            </a:lvl7pPr>
            <a:lvl8pPr lvl="7" algn="ctr" rtl="0">
              <a:lnSpc>
                <a:spcPct val="100000"/>
              </a:lnSpc>
              <a:spcBef>
                <a:spcPts val="0"/>
              </a:spcBef>
              <a:spcAft>
                <a:spcPts val="0"/>
              </a:spcAft>
              <a:buClr>
                <a:schemeClr val="accent1"/>
              </a:buClr>
              <a:buSzPts val="900"/>
              <a:buNone/>
              <a:defRPr sz="900">
                <a:solidFill>
                  <a:schemeClr val="accent1"/>
                </a:solidFill>
              </a:defRPr>
            </a:lvl8pPr>
            <a:lvl9pPr lvl="8" algn="ctr" rtl="0">
              <a:lnSpc>
                <a:spcPct val="100000"/>
              </a:lnSpc>
              <a:spcBef>
                <a:spcPts val="0"/>
              </a:spcBef>
              <a:spcAft>
                <a:spcPts val="0"/>
              </a:spcAft>
              <a:buClr>
                <a:schemeClr val="accent1"/>
              </a:buClr>
              <a:buSzPts val="900"/>
              <a:buNone/>
              <a:defRPr sz="900">
                <a:solidFill>
                  <a:schemeClr val="accent1"/>
                </a:solidFill>
              </a:defRPr>
            </a:lvl9pPr>
          </a:lstStyle>
          <a:p>
            <a:endParaRPr/>
          </a:p>
        </p:txBody>
      </p:sp>
      <p:sp>
        <p:nvSpPr>
          <p:cNvPr id="14" name="Google Shape;14;p3"/>
          <p:cNvSpPr txBox="1">
            <a:spLocks noGrp="1"/>
          </p:cNvSpPr>
          <p:nvPr>
            <p:ph type="title" idx="2" hasCustomPrompt="1"/>
          </p:nvPr>
        </p:nvSpPr>
        <p:spPr>
          <a:xfrm>
            <a:off x="5167125" y="1901250"/>
            <a:ext cx="1176900" cy="606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1pPr>
            <a:lvl2pPr lvl="1"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2pPr>
            <a:lvl3pPr lvl="2"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3pPr>
            <a:lvl4pPr lvl="3"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4pPr>
            <a:lvl5pPr lvl="4"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5pPr>
            <a:lvl6pPr lvl="5"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6pPr>
            <a:lvl7pPr lvl="6"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7pPr>
            <a:lvl8pPr lvl="7"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8pPr>
            <a:lvl9pPr lvl="8"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9pPr>
          </a:lstStyle>
          <a:p>
            <a:r>
              <a:t>xx%</a:t>
            </a:r>
          </a:p>
        </p:txBody>
      </p:sp>
      <p:sp>
        <p:nvSpPr>
          <p:cNvPr id="15" name="Google Shape;15;p3"/>
          <p:cNvSpPr txBox="1">
            <a:spLocks noGrp="1"/>
          </p:cNvSpPr>
          <p:nvPr>
            <p:ph type="subTitle" idx="3"/>
          </p:nvPr>
        </p:nvSpPr>
        <p:spPr>
          <a:xfrm>
            <a:off x="6411225" y="3046600"/>
            <a:ext cx="1889400" cy="50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900"/>
              <a:buNone/>
              <a:defRPr sz="900">
                <a:solidFill>
                  <a:schemeClr val="accent1"/>
                </a:solidFill>
              </a:defRPr>
            </a:lvl1pPr>
            <a:lvl2pPr lvl="1" algn="ctr" rtl="0">
              <a:lnSpc>
                <a:spcPct val="100000"/>
              </a:lnSpc>
              <a:spcBef>
                <a:spcPts val="0"/>
              </a:spcBef>
              <a:spcAft>
                <a:spcPts val="0"/>
              </a:spcAft>
              <a:buClr>
                <a:schemeClr val="accent1"/>
              </a:buClr>
              <a:buSzPts val="900"/>
              <a:buNone/>
              <a:defRPr sz="900">
                <a:solidFill>
                  <a:schemeClr val="accent1"/>
                </a:solidFill>
              </a:defRPr>
            </a:lvl2pPr>
            <a:lvl3pPr lvl="2" algn="ctr" rtl="0">
              <a:lnSpc>
                <a:spcPct val="100000"/>
              </a:lnSpc>
              <a:spcBef>
                <a:spcPts val="0"/>
              </a:spcBef>
              <a:spcAft>
                <a:spcPts val="0"/>
              </a:spcAft>
              <a:buClr>
                <a:schemeClr val="accent1"/>
              </a:buClr>
              <a:buSzPts val="900"/>
              <a:buNone/>
              <a:defRPr sz="900">
                <a:solidFill>
                  <a:schemeClr val="accent1"/>
                </a:solidFill>
              </a:defRPr>
            </a:lvl3pPr>
            <a:lvl4pPr lvl="3" algn="ctr" rtl="0">
              <a:lnSpc>
                <a:spcPct val="100000"/>
              </a:lnSpc>
              <a:spcBef>
                <a:spcPts val="0"/>
              </a:spcBef>
              <a:spcAft>
                <a:spcPts val="0"/>
              </a:spcAft>
              <a:buClr>
                <a:schemeClr val="accent1"/>
              </a:buClr>
              <a:buSzPts val="900"/>
              <a:buNone/>
              <a:defRPr sz="900">
                <a:solidFill>
                  <a:schemeClr val="accent1"/>
                </a:solidFill>
              </a:defRPr>
            </a:lvl4pPr>
            <a:lvl5pPr lvl="4" algn="ctr" rtl="0">
              <a:lnSpc>
                <a:spcPct val="100000"/>
              </a:lnSpc>
              <a:spcBef>
                <a:spcPts val="0"/>
              </a:spcBef>
              <a:spcAft>
                <a:spcPts val="0"/>
              </a:spcAft>
              <a:buClr>
                <a:schemeClr val="accent1"/>
              </a:buClr>
              <a:buSzPts val="900"/>
              <a:buNone/>
              <a:defRPr sz="900">
                <a:solidFill>
                  <a:schemeClr val="accent1"/>
                </a:solidFill>
              </a:defRPr>
            </a:lvl5pPr>
            <a:lvl6pPr lvl="5" algn="ctr" rtl="0">
              <a:lnSpc>
                <a:spcPct val="100000"/>
              </a:lnSpc>
              <a:spcBef>
                <a:spcPts val="0"/>
              </a:spcBef>
              <a:spcAft>
                <a:spcPts val="0"/>
              </a:spcAft>
              <a:buClr>
                <a:schemeClr val="accent1"/>
              </a:buClr>
              <a:buSzPts val="900"/>
              <a:buNone/>
              <a:defRPr sz="900">
                <a:solidFill>
                  <a:schemeClr val="accent1"/>
                </a:solidFill>
              </a:defRPr>
            </a:lvl6pPr>
            <a:lvl7pPr lvl="6" algn="ctr" rtl="0">
              <a:lnSpc>
                <a:spcPct val="100000"/>
              </a:lnSpc>
              <a:spcBef>
                <a:spcPts val="0"/>
              </a:spcBef>
              <a:spcAft>
                <a:spcPts val="0"/>
              </a:spcAft>
              <a:buClr>
                <a:schemeClr val="accent1"/>
              </a:buClr>
              <a:buSzPts val="900"/>
              <a:buNone/>
              <a:defRPr sz="900">
                <a:solidFill>
                  <a:schemeClr val="accent1"/>
                </a:solidFill>
              </a:defRPr>
            </a:lvl7pPr>
            <a:lvl8pPr lvl="7" algn="ctr" rtl="0">
              <a:lnSpc>
                <a:spcPct val="100000"/>
              </a:lnSpc>
              <a:spcBef>
                <a:spcPts val="0"/>
              </a:spcBef>
              <a:spcAft>
                <a:spcPts val="0"/>
              </a:spcAft>
              <a:buClr>
                <a:schemeClr val="accent1"/>
              </a:buClr>
              <a:buSzPts val="900"/>
              <a:buNone/>
              <a:defRPr sz="900">
                <a:solidFill>
                  <a:schemeClr val="accent1"/>
                </a:solidFill>
              </a:defRPr>
            </a:lvl8pPr>
            <a:lvl9pPr lvl="8" algn="ctr" rtl="0">
              <a:lnSpc>
                <a:spcPct val="100000"/>
              </a:lnSpc>
              <a:spcBef>
                <a:spcPts val="0"/>
              </a:spcBef>
              <a:spcAft>
                <a:spcPts val="0"/>
              </a:spcAft>
              <a:buClr>
                <a:schemeClr val="accent1"/>
              </a:buClr>
              <a:buSzPts val="900"/>
              <a:buNone/>
              <a:defRPr sz="900">
                <a:solidFill>
                  <a:schemeClr val="accent1"/>
                </a:solidFill>
              </a:defRPr>
            </a:lvl9pPr>
          </a:lstStyle>
          <a:p>
            <a:endParaRPr/>
          </a:p>
        </p:txBody>
      </p:sp>
      <p:sp>
        <p:nvSpPr>
          <p:cNvPr id="16" name="Google Shape;16;p3"/>
          <p:cNvSpPr txBox="1">
            <a:spLocks noGrp="1"/>
          </p:cNvSpPr>
          <p:nvPr>
            <p:ph type="title" idx="4" hasCustomPrompt="1"/>
          </p:nvPr>
        </p:nvSpPr>
        <p:spPr>
          <a:xfrm>
            <a:off x="5167125" y="2797975"/>
            <a:ext cx="1176900" cy="606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1pPr>
            <a:lvl2pPr lvl="1"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2pPr>
            <a:lvl3pPr lvl="2"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3pPr>
            <a:lvl4pPr lvl="3"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4pPr>
            <a:lvl5pPr lvl="4"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5pPr>
            <a:lvl6pPr lvl="5"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6pPr>
            <a:lvl7pPr lvl="6"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7pPr>
            <a:lvl8pPr lvl="7"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8pPr>
            <a:lvl9pPr lvl="8"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9pPr>
          </a:lstStyle>
          <a:p>
            <a:r>
              <a:t>xx%</a:t>
            </a:r>
          </a:p>
        </p:txBody>
      </p:sp>
      <p:sp>
        <p:nvSpPr>
          <p:cNvPr id="17" name="Google Shape;17;p3"/>
          <p:cNvSpPr txBox="1">
            <a:spLocks noGrp="1"/>
          </p:cNvSpPr>
          <p:nvPr>
            <p:ph type="subTitle" idx="5"/>
          </p:nvPr>
        </p:nvSpPr>
        <p:spPr>
          <a:xfrm>
            <a:off x="6411225" y="3935450"/>
            <a:ext cx="1889400" cy="50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900"/>
              <a:buNone/>
              <a:defRPr sz="900">
                <a:solidFill>
                  <a:schemeClr val="accent1"/>
                </a:solidFill>
              </a:defRPr>
            </a:lvl1pPr>
            <a:lvl2pPr lvl="1" algn="ctr" rtl="0">
              <a:lnSpc>
                <a:spcPct val="100000"/>
              </a:lnSpc>
              <a:spcBef>
                <a:spcPts val="0"/>
              </a:spcBef>
              <a:spcAft>
                <a:spcPts val="0"/>
              </a:spcAft>
              <a:buClr>
                <a:schemeClr val="accent1"/>
              </a:buClr>
              <a:buSzPts val="900"/>
              <a:buNone/>
              <a:defRPr sz="900">
                <a:solidFill>
                  <a:schemeClr val="accent1"/>
                </a:solidFill>
              </a:defRPr>
            </a:lvl2pPr>
            <a:lvl3pPr lvl="2" algn="ctr" rtl="0">
              <a:lnSpc>
                <a:spcPct val="100000"/>
              </a:lnSpc>
              <a:spcBef>
                <a:spcPts val="0"/>
              </a:spcBef>
              <a:spcAft>
                <a:spcPts val="0"/>
              </a:spcAft>
              <a:buClr>
                <a:schemeClr val="accent1"/>
              </a:buClr>
              <a:buSzPts val="900"/>
              <a:buNone/>
              <a:defRPr sz="900">
                <a:solidFill>
                  <a:schemeClr val="accent1"/>
                </a:solidFill>
              </a:defRPr>
            </a:lvl3pPr>
            <a:lvl4pPr lvl="3" algn="ctr" rtl="0">
              <a:lnSpc>
                <a:spcPct val="100000"/>
              </a:lnSpc>
              <a:spcBef>
                <a:spcPts val="0"/>
              </a:spcBef>
              <a:spcAft>
                <a:spcPts val="0"/>
              </a:spcAft>
              <a:buClr>
                <a:schemeClr val="accent1"/>
              </a:buClr>
              <a:buSzPts val="900"/>
              <a:buNone/>
              <a:defRPr sz="900">
                <a:solidFill>
                  <a:schemeClr val="accent1"/>
                </a:solidFill>
              </a:defRPr>
            </a:lvl4pPr>
            <a:lvl5pPr lvl="4" algn="ctr" rtl="0">
              <a:lnSpc>
                <a:spcPct val="100000"/>
              </a:lnSpc>
              <a:spcBef>
                <a:spcPts val="0"/>
              </a:spcBef>
              <a:spcAft>
                <a:spcPts val="0"/>
              </a:spcAft>
              <a:buClr>
                <a:schemeClr val="accent1"/>
              </a:buClr>
              <a:buSzPts val="900"/>
              <a:buNone/>
              <a:defRPr sz="900">
                <a:solidFill>
                  <a:schemeClr val="accent1"/>
                </a:solidFill>
              </a:defRPr>
            </a:lvl5pPr>
            <a:lvl6pPr lvl="5" algn="ctr" rtl="0">
              <a:lnSpc>
                <a:spcPct val="100000"/>
              </a:lnSpc>
              <a:spcBef>
                <a:spcPts val="0"/>
              </a:spcBef>
              <a:spcAft>
                <a:spcPts val="0"/>
              </a:spcAft>
              <a:buClr>
                <a:schemeClr val="accent1"/>
              </a:buClr>
              <a:buSzPts val="900"/>
              <a:buNone/>
              <a:defRPr sz="900">
                <a:solidFill>
                  <a:schemeClr val="accent1"/>
                </a:solidFill>
              </a:defRPr>
            </a:lvl6pPr>
            <a:lvl7pPr lvl="6" algn="ctr" rtl="0">
              <a:lnSpc>
                <a:spcPct val="100000"/>
              </a:lnSpc>
              <a:spcBef>
                <a:spcPts val="0"/>
              </a:spcBef>
              <a:spcAft>
                <a:spcPts val="0"/>
              </a:spcAft>
              <a:buClr>
                <a:schemeClr val="accent1"/>
              </a:buClr>
              <a:buSzPts val="900"/>
              <a:buNone/>
              <a:defRPr sz="900">
                <a:solidFill>
                  <a:schemeClr val="accent1"/>
                </a:solidFill>
              </a:defRPr>
            </a:lvl7pPr>
            <a:lvl8pPr lvl="7" algn="ctr" rtl="0">
              <a:lnSpc>
                <a:spcPct val="100000"/>
              </a:lnSpc>
              <a:spcBef>
                <a:spcPts val="0"/>
              </a:spcBef>
              <a:spcAft>
                <a:spcPts val="0"/>
              </a:spcAft>
              <a:buClr>
                <a:schemeClr val="accent1"/>
              </a:buClr>
              <a:buSzPts val="900"/>
              <a:buNone/>
              <a:defRPr sz="900">
                <a:solidFill>
                  <a:schemeClr val="accent1"/>
                </a:solidFill>
              </a:defRPr>
            </a:lvl8pPr>
            <a:lvl9pPr lvl="8" algn="ctr" rtl="0">
              <a:lnSpc>
                <a:spcPct val="100000"/>
              </a:lnSpc>
              <a:spcBef>
                <a:spcPts val="0"/>
              </a:spcBef>
              <a:spcAft>
                <a:spcPts val="0"/>
              </a:spcAft>
              <a:buClr>
                <a:schemeClr val="accent1"/>
              </a:buClr>
              <a:buSzPts val="900"/>
              <a:buNone/>
              <a:defRPr sz="900">
                <a:solidFill>
                  <a:schemeClr val="accent1"/>
                </a:solidFill>
              </a:defRPr>
            </a:lvl9pPr>
          </a:lstStyle>
          <a:p>
            <a:endParaRPr/>
          </a:p>
        </p:txBody>
      </p:sp>
      <p:sp>
        <p:nvSpPr>
          <p:cNvPr id="18" name="Google Shape;18;p3"/>
          <p:cNvSpPr txBox="1">
            <a:spLocks noGrp="1"/>
          </p:cNvSpPr>
          <p:nvPr>
            <p:ph type="title" idx="6" hasCustomPrompt="1"/>
          </p:nvPr>
        </p:nvSpPr>
        <p:spPr>
          <a:xfrm>
            <a:off x="5167125" y="3694700"/>
            <a:ext cx="1176900" cy="606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1pPr>
            <a:lvl2pPr lvl="1"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2pPr>
            <a:lvl3pPr lvl="2"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3pPr>
            <a:lvl4pPr lvl="3"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4pPr>
            <a:lvl5pPr lvl="4"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5pPr>
            <a:lvl6pPr lvl="5"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6pPr>
            <a:lvl7pPr lvl="6"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7pPr>
            <a:lvl8pPr lvl="7"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8pPr>
            <a:lvl9pPr lvl="8" algn="r"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9pPr>
          </a:lstStyle>
          <a:p>
            <a:r>
              <a:t>xx%</a:t>
            </a:r>
          </a:p>
        </p:txBody>
      </p:sp>
      <p:sp>
        <p:nvSpPr>
          <p:cNvPr id="19" name="Google Shape;19;p3"/>
          <p:cNvSpPr txBox="1">
            <a:spLocks noGrp="1"/>
          </p:cNvSpPr>
          <p:nvPr>
            <p:ph type="subTitle" idx="7"/>
          </p:nvPr>
        </p:nvSpPr>
        <p:spPr>
          <a:xfrm>
            <a:off x="725750" y="2121900"/>
            <a:ext cx="2010000" cy="50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900"/>
              <a:buNone/>
              <a:defRPr sz="900">
                <a:solidFill>
                  <a:schemeClr val="accent1"/>
                </a:solidFill>
              </a:defRPr>
            </a:lvl1pPr>
            <a:lvl2pPr lvl="1" algn="r" rtl="0">
              <a:lnSpc>
                <a:spcPct val="100000"/>
              </a:lnSpc>
              <a:spcBef>
                <a:spcPts val="0"/>
              </a:spcBef>
              <a:spcAft>
                <a:spcPts val="0"/>
              </a:spcAft>
              <a:buClr>
                <a:schemeClr val="accent1"/>
              </a:buClr>
              <a:buSzPts val="900"/>
              <a:buNone/>
              <a:defRPr sz="900">
                <a:solidFill>
                  <a:schemeClr val="accent1"/>
                </a:solidFill>
              </a:defRPr>
            </a:lvl2pPr>
            <a:lvl3pPr lvl="2" algn="r" rtl="0">
              <a:lnSpc>
                <a:spcPct val="100000"/>
              </a:lnSpc>
              <a:spcBef>
                <a:spcPts val="0"/>
              </a:spcBef>
              <a:spcAft>
                <a:spcPts val="0"/>
              </a:spcAft>
              <a:buClr>
                <a:schemeClr val="accent1"/>
              </a:buClr>
              <a:buSzPts val="900"/>
              <a:buNone/>
              <a:defRPr sz="900">
                <a:solidFill>
                  <a:schemeClr val="accent1"/>
                </a:solidFill>
              </a:defRPr>
            </a:lvl3pPr>
            <a:lvl4pPr lvl="3" algn="r" rtl="0">
              <a:lnSpc>
                <a:spcPct val="100000"/>
              </a:lnSpc>
              <a:spcBef>
                <a:spcPts val="0"/>
              </a:spcBef>
              <a:spcAft>
                <a:spcPts val="0"/>
              </a:spcAft>
              <a:buClr>
                <a:schemeClr val="accent1"/>
              </a:buClr>
              <a:buSzPts val="900"/>
              <a:buNone/>
              <a:defRPr sz="900">
                <a:solidFill>
                  <a:schemeClr val="accent1"/>
                </a:solidFill>
              </a:defRPr>
            </a:lvl4pPr>
            <a:lvl5pPr lvl="4" algn="r" rtl="0">
              <a:lnSpc>
                <a:spcPct val="100000"/>
              </a:lnSpc>
              <a:spcBef>
                <a:spcPts val="0"/>
              </a:spcBef>
              <a:spcAft>
                <a:spcPts val="0"/>
              </a:spcAft>
              <a:buClr>
                <a:schemeClr val="accent1"/>
              </a:buClr>
              <a:buSzPts val="900"/>
              <a:buNone/>
              <a:defRPr sz="900">
                <a:solidFill>
                  <a:schemeClr val="accent1"/>
                </a:solidFill>
              </a:defRPr>
            </a:lvl5pPr>
            <a:lvl6pPr lvl="5" algn="r" rtl="0">
              <a:lnSpc>
                <a:spcPct val="100000"/>
              </a:lnSpc>
              <a:spcBef>
                <a:spcPts val="0"/>
              </a:spcBef>
              <a:spcAft>
                <a:spcPts val="0"/>
              </a:spcAft>
              <a:buClr>
                <a:schemeClr val="accent1"/>
              </a:buClr>
              <a:buSzPts val="900"/>
              <a:buNone/>
              <a:defRPr sz="900">
                <a:solidFill>
                  <a:schemeClr val="accent1"/>
                </a:solidFill>
              </a:defRPr>
            </a:lvl6pPr>
            <a:lvl7pPr lvl="6" algn="r" rtl="0">
              <a:lnSpc>
                <a:spcPct val="100000"/>
              </a:lnSpc>
              <a:spcBef>
                <a:spcPts val="0"/>
              </a:spcBef>
              <a:spcAft>
                <a:spcPts val="0"/>
              </a:spcAft>
              <a:buClr>
                <a:schemeClr val="accent1"/>
              </a:buClr>
              <a:buSzPts val="900"/>
              <a:buNone/>
              <a:defRPr sz="900">
                <a:solidFill>
                  <a:schemeClr val="accent1"/>
                </a:solidFill>
              </a:defRPr>
            </a:lvl7pPr>
            <a:lvl8pPr lvl="7" algn="r" rtl="0">
              <a:lnSpc>
                <a:spcPct val="100000"/>
              </a:lnSpc>
              <a:spcBef>
                <a:spcPts val="0"/>
              </a:spcBef>
              <a:spcAft>
                <a:spcPts val="0"/>
              </a:spcAft>
              <a:buClr>
                <a:schemeClr val="accent1"/>
              </a:buClr>
              <a:buSzPts val="900"/>
              <a:buNone/>
              <a:defRPr sz="900">
                <a:solidFill>
                  <a:schemeClr val="accent1"/>
                </a:solidFill>
              </a:defRPr>
            </a:lvl8pPr>
            <a:lvl9pPr lvl="8" algn="r" rtl="0">
              <a:lnSpc>
                <a:spcPct val="100000"/>
              </a:lnSpc>
              <a:spcBef>
                <a:spcPts val="0"/>
              </a:spcBef>
              <a:spcAft>
                <a:spcPts val="0"/>
              </a:spcAft>
              <a:buClr>
                <a:schemeClr val="accent1"/>
              </a:buClr>
              <a:buSzPts val="900"/>
              <a:buNone/>
              <a:defRPr sz="900">
                <a:solidFill>
                  <a:schemeClr val="accent1"/>
                </a:solidFill>
              </a:defRPr>
            </a:lvl9pPr>
          </a:lstStyle>
          <a:p>
            <a:endParaRPr/>
          </a:p>
        </p:txBody>
      </p:sp>
      <p:sp>
        <p:nvSpPr>
          <p:cNvPr id="20" name="Google Shape;20;p3"/>
          <p:cNvSpPr txBox="1">
            <a:spLocks noGrp="1"/>
          </p:cNvSpPr>
          <p:nvPr>
            <p:ph type="title" idx="8" hasCustomPrompt="1"/>
          </p:nvPr>
        </p:nvSpPr>
        <p:spPr>
          <a:xfrm>
            <a:off x="2827575" y="1901250"/>
            <a:ext cx="1176900" cy="606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1pPr>
            <a:lvl2pPr lvl="1"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2pPr>
            <a:lvl3pPr lvl="2"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3pPr>
            <a:lvl4pPr lvl="3"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4pPr>
            <a:lvl5pPr lvl="4"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5pPr>
            <a:lvl6pPr lvl="5"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6pPr>
            <a:lvl7pPr lvl="6"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7pPr>
            <a:lvl8pPr lvl="7"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8pPr>
            <a:lvl9pPr lvl="8"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9pPr>
          </a:lstStyle>
          <a:p>
            <a:r>
              <a:t>xx%</a:t>
            </a:r>
          </a:p>
        </p:txBody>
      </p:sp>
      <p:sp>
        <p:nvSpPr>
          <p:cNvPr id="21" name="Google Shape;21;p3"/>
          <p:cNvSpPr txBox="1">
            <a:spLocks noGrp="1"/>
          </p:cNvSpPr>
          <p:nvPr>
            <p:ph type="subTitle" idx="9"/>
          </p:nvPr>
        </p:nvSpPr>
        <p:spPr>
          <a:xfrm>
            <a:off x="725750" y="3046600"/>
            <a:ext cx="2010000" cy="50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900"/>
              <a:buNone/>
              <a:defRPr sz="900">
                <a:solidFill>
                  <a:schemeClr val="accent1"/>
                </a:solidFill>
              </a:defRPr>
            </a:lvl1pPr>
            <a:lvl2pPr lvl="1" algn="r" rtl="0">
              <a:lnSpc>
                <a:spcPct val="100000"/>
              </a:lnSpc>
              <a:spcBef>
                <a:spcPts val="0"/>
              </a:spcBef>
              <a:spcAft>
                <a:spcPts val="0"/>
              </a:spcAft>
              <a:buClr>
                <a:schemeClr val="accent1"/>
              </a:buClr>
              <a:buSzPts val="900"/>
              <a:buNone/>
              <a:defRPr sz="900">
                <a:solidFill>
                  <a:schemeClr val="accent1"/>
                </a:solidFill>
              </a:defRPr>
            </a:lvl2pPr>
            <a:lvl3pPr lvl="2" algn="r" rtl="0">
              <a:lnSpc>
                <a:spcPct val="100000"/>
              </a:lnSpc>
              <a:spcBef>
                <a:spcPts val="0"/>
              </a:spcBef>
              <a:spcAft>
                <a:spcPts val="0"/>
              </a:spcAft>
              <a:buClr>
                <a:schemeClr val="accent1"/>
              </a:buClr>
              <a:buSzPts val="900"/>
              <a:buNone/>
              <a:defRPr sz="900">
                <a:solidFill>
                  <a:schemeClr val="accent1"/>
                </a:solidFill>
              </a:defRPr>
            </a:lvl3pPr>
            <a:lvl4pPr lvl="3" algn="r" rtl="0">
              <a:lnSpc>
                <a:spcPct val="100000"/>
              </a:lnSpc>
              <a:spcBef>
                <a:spcPts val="0"/>
              </a:spcBef>
              <a:spcAft>
                <a:spcPts val="0"/>
              </a:spcAft>
              <a:buClr>
                <a:schemeClr val="accent1"/>
              </a:buClr>
              <a:buSzPts val="900"/>
              <a:buNone/>
              <a:defRPr sz="900">
                <a:solidFill>
                  <a:schemeClr val="accent1"/>
                </a:solidFill>
              </a:defRPr>
            </a:lvl4pPr>
            <a:lvl5pPr lvl="4" algn="r" rtl="0">
              <a:lnSpc>
                <a:spcPct val="100000"/>
              </a:lnSpc>
              <a:spcBef>
                <a:spcPts val="0"/>
              </a:spcBef>
              <a:spcAft>
                <a:spcPts val="0"/>
              </a:spcAft>
              <a:buClr>
                <a:schemeClr val="accent1"/>
              </a:buClr>
              <a:buSzPts val="900"/>
              <a:buNone/>
              <a:defRPr sz="900">
                <a:solidFill>
                  <a:schemeClr val="accent1"/>
                </a:solidFill>
              </a:defRPr>
            </a:lvl5pPr>
            <a:lvl6pPr lvl="5" algn="r" rtl="0">
              <a:lnSpc>
                <a:spcPct val="100000"/>
              </a:lnSpc>
              <a:spcBef>
                <a:spcPts val="0"/>
              </a:spcBef>
              <a:spcAft>
                <a:spcPts val="0"/>
              </a:spcAft>
              <a:buClr>
                <a:schemeClr val="accent1"/>
              </a:buClr>
              <a:buSzPts val="900"/>
              <a:buNone/>
              <a:defRPr sz="900">
                <a:solidFill>
                  <a:schemeClr val="accent1"/>
                </a:solidFill>
              </a:defRPr>
            </a:lvl6pPr>
            <a:lvl7pPr lvl="6" algn="r" rtl="0">
              <a:lnSpc>
                <a:spcPct val="100000"/>
              </a:lnSpc>
              <a:spcBef>
                <a:spcPts val="0"/>
              </a:spcBef>
              <a:spcAft>
                <a:spcPts val="0"/>
              </a:spcAft>
              <a:buClr>
                <a:schemeClr val="accent1"/>
              </a:buClr>
              <a:buSzPts val="900"/>
              <a:buNone/>
              <a:defRPr sz="900">
                <a:solidFill>
                  <a:schemeClr val="accent1"/>
                </a:solidFill>
              </a:defRPr>
            </a:lvl7pPr>
            <a:lvl8pPr lvl="7" algn="r" rtl="0">
              <a:lnSpc>
                <a:spcPct val="100000"/>
              </a:lnSpc>
              <a:spcBef>
                <a:spcPts val="0"/>
              </a:spcBef>
              <a:spcAft>
                <a:spcPts val="0"/>
              </a:spcAft>
              <a:buClr>
                <a:schemeClr val="accent1"/>
              </a:buClr>
              <a:buSzPts val="900"/>
              <a:buNone/>
              <a:defRPr sz="900">
                <a:solidFill>
                  <a:schemeClr val="accent1"/>
                </a:solidFill>
              </a:defRPr>
            </a:lvl8pPr>
            <a:lvl9pPr lvl="8" algn="r" rtl="0">
              <a:lnSpc>
                <a:spcPct val="100000"/>
              </a:lnSpc>
              <a:spcBef>
                <a:spcPts val="0"/>
              </a:spcBef>
              <a:spcAft>
                <a:spcPts val="0"/>
              </a:spcAft>
              <a:buClr>
                <a:schemeClr val="accent1"/>
              </a:buClr>
              <a:buSzPts val="900"/>
              <a:buNone/>
              <a:defRPr sz="900">
                <a:solidFill>
                  <a:schemeClr val="accent1"/>
                </a:solidFill>
              </a:defRPr>
            </a:lvl9pPr>
          </a:lstStyle>
          <a:p>
            <a:endParaRPr/>
          </a:p>
        </p:txBody>
      </p:sp>
      <p:sp>
        <p:nvSpPr>
          <p:cNvPr id="22" name="Google Shape;22;p3"/>
          <p:cNvSpPr txBox="1">
            <a:spLocks noGrp="1"/>
          </p:cNvSpPr>
          <p:nvPr>
            <p:ph type="title" idx="13" hasCustomPrompt="1"/>
          </p:nvPr>
        </p:nvSpPr>
        <p:spPr>
          <a:xfrm>
            <a:off x="2827575" y="2797975"/>
            <a:ext cx="1176900" cy="606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1pPr>
            <a:lvl2pPr lvl="1"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2pPr>
            <a:lvl3pPr lvl="2"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3pPr>
            <a:lvl4pPr lvl="3"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4pPr>
            <a:lvl5pPr lvl="4"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5pPr>
            <a:lvl6pPr lvl="5"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6pPr>
            <a:lvl7pPr lvl="6"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7pPr>
            <a:lvl8pPr lvl="7"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8pPr>
            <a:lvl9pPr lvl="8"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9pPr>
          </a:lstStyle>
          <a:p>
            <a:r>
              <a:t>xx%</a:t>
            </a:r>
          </a:p>
        </p:txBody>
      </p:sp>
      <p:sp>
        <p:nvSpPr>
          <p:cNvPr id="23" name="Google Shape;23;p3"/>
          <p:cNvSpPr txBox="1">
            <a:spLocks noGrp="1"/>
          </p:cNvSpPr>
          <p:nvPr>
            <p:ph type="subTitle" idx="14"/>
          </p:nvPr>
        </p:nvSpPr>
        <p:spPr>
          <a:xfrm>
            <a:off x="725750" y="3935450"/>
            <a:ext cx="2010000" cy="50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900"/>
              <a:buNone/>
              <a:defRPr sz="900">
                <a:solidFill>
                  <a:schemeClr val="accent1"/>
                </a:solidFill>
              </a:defRPr>
            </a:lvl1pPr>
            <a:lvl2pPr lvl="1" algn="r" rtl="0">
              <a:lnSpc>
                <a:spcPct val="100000"/>
              </a:lnSpc>
              <a:spcBef>
                <a:spcPts val="0"/>
              </a:spcBef>
              <a:spcAft>
                <a:spcPts val="0"/>
              </a:spcAft>
              <a:buClr>
                <a:schemeClr val="accent1"/>
              </a:buClr>
              <a:buSzPts val="900"/>
              <a:buNone/>
              <a:defRPr sz="900">
                <a:solidFill>
                  <a:schemeClr val="accent1"/>
                </a:solidFill>
              </a:defRPr>
            </a:lvl2pPr>
            <a:lvl3pPr lvl="2" algn="r" rtl="0">
              <a:lnSpc>
                <a:spcPct val="100000"/>
              </a:lnSpc>
              <a:spcBef>
                <a:spcPts val="0"/>
              </a:spcBef>
              <a:spcAft>
                <a:spcPts val="0"/>
              </a:spcAft>
              <a:buClr>
                <a:schemeClr val="accent1"/>
              </a:buClr>
              <a:buSzPts val="900"/>
              <a:buNone/>
              <a:defRPr sz="900">
                <a:solidFill>
                  <a:schemeClr val="accent1"/>
                </a:solidFill>
              </a:defRPr>
            </a:lvl3pPr>
            <a:lvl4pPr lvl="3" algn="r" rtl="0">
              <a:lnSpc>
                <a:spcPct val="100000"/>
              </a:lnSpc>
              <a:spcBef>
                <a:spcPts val="0"/>
              </a:spcBef>
              <a:spcAft>
                <a:spcPts val="0"/>
              </a:spcAft>
              <a:buClr>
                <a:schemeClr val="accent1"/>
              </a:buClr>
              <a:buSzPts val="900"/>
              <a:buNone/>
              <a:defRPr sz="900">
                <a:solidFill>
                  <a:schemeClr val="accent1"/>
                </a:solidFill>
              </a:defRPr>
            </a:lvl4pPr>
            <a:lvl5pPr lvl="4" algn="r" rtl="0">
              <a:lnSpc>
                <a:spcPct val="100000"/>
              </a:lnSpc>
              <a:spcBef>
                <a:spcPts val="0"/>
              </a:spcBef>
              <a:spcAft>
                <a:spcPts val="0"/>
              </a:spcAft>
              <a:buClr>
                <a:schemeClr val="accent1"/>
              </a:buClr>
              <a:buSzPts val="900"/>
              <a:buNone/>
              <a:defRPr sz="900">
                <a:solidFill>
                  <a:schemeClr val="accent1"/>
                </a:solidFill>
              </a:defRPr>
            </a:lvl5pPr>
            <a:lvl6pPr lvl="5" algn="r" rtl="0">
              <a:lnSpc>
                <a:spcPct val="100000"/>
              </a:lnSpc>
              <a:spcBef>
                <a:spcPts val="0"/>
              </a:spcBef>
              <a:spcAft>
                <a:spcPts val="0"/>
              </a:spcAft>
              <a:buClr>
                <a:schemeClr val="accent1"/>
              </a:buClr>
              <a:buSzPts val="900"/>
              <a:buNone/>
              <a:defRPr sz="900">
                <a:solidFill>
                  <a:schemeClr val="accent1"/>
                </a:solidFill>
              </a:defRPr>
            </a:lvl6pPr>
            <a:lvl7pPr lvl="6" algn="r" rtl="0">
              <a:lnSpc>
                <a:spcPct val="100000"/>
              </a:lnSpc>
              <a:spcBef>
                <a:spcPts val="0"/>
              </a:spcBef>
              <a:spcAft>
                <a:spcPts val="0"/>
              </a:spcAft>
              <a:buClr>
                <a:schemeClr val="accent1"/>
              </a:buClr>
              <a:buSzPts val="900"/>
              <a:buNone/>
              <a:defRPr sz="900">
                <a:solidFill>
                  <a:schemeClr val="accent1"/>
                </a:solidFill>
              </a:defRPr>
            </a:lvl7pPr>
            <a:lvl8pPr lvl="7" algn="r" rtl="0">
              <a:lnSpc>
                <a:spcPct val="100000"/>
              </a:lnSpc>
              <a:spcBef>
                <a:spcPts val="0"/>
              </a:spcBef>
              <a:spcAft>
                <a:spcPts val="0"/>
              </a:spcAft>
              <a:buClr>
                <a:schemeClr val="accent1"/>
              </a:buClr>
              <a:buSzPts val="900"/>
              <a:buNone/>
              <a:defRPr sz="900">
                <a:solidFill>
                  <a:schemeClr val="accent1"/>
                </a:solidFill>
              </a:defRPr>
            </a:lvl8pPr>
            <a:lvl9pPr lvl="8" algn="r" rtl="0">
              <a:lnSpc>
                <a:spcPct val="100000"/>
              </a:lnSpc>
              <a:spcBef>
                <a:spcPts val="0"/>
              </a:spcBef>
              <a:spcAft>
                <a:spcPts val="0"/>
              </a:spcAft>
              <a:buClr>
                <a:schemeClr val="accent1"/>
              </a:buClr>
              <a:buSzPts val="900"/>
              <a:buNone/>
              <a:defRPr sz="900">
                <a:solidFill>
                  <a:schemeClr val="accent1"/>
                </a:solidFill>
              </a:defRPr>
            </a:lvl9pPr>
          </a:lstStyle>
          <a:p>
            <a:endParaRPr/>
          </a:p>
        </p:txBody>
      </p:sp>
      <p:sp>
        <p:nvSpPr>
          <p:cNvPr id="24" name="Google Shape;24;p3"/>
          <p:cNvSpPr txBox="1">
            <a:spLocks noGrp="1"/>
          </p:cNvSpPr>
          <p:nvPr>
            <p:ph type="title" idx="15" hasCustomPrompt="1"/>
          </p:nvPr>
        </p:nvSpPr>
        <p:spPr>
          <a:xfrm>
            <a:off x="2827575" y="3694700"/>
            <a:ext cx="1176900" cy="606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1pPr>
            <a:lvl2pPr lvl="1"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2pPr>
            <a:lvl3pPr lvl="2"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3pPr>
            <a:lvl4pPr lvl="3"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4pPr>
            <a:lvl5pPr lvl="4"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5pPr>
            <a:lvl6pPr lvl="5"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6pPr>
            <a:lvl7pPr lvl="6"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7pPr>
            <a:lvl8pPr lvl="7"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8pPr>
            <a:lvl9pPr lvl="8" rtl="0">
              <a:spcBef>
                <a:spcPts val="0"/>
              </a:spcBef>
              <a:spcAft>
                <a:spcPts val="0"/>
              </a:spcAft>
              <a:buClr>
                <a:schemeClr val="accent1"/>
              </a:buClr>
              <a:buSzPts val="2400"/>
              <a:buFont typeface="Roboto Black"/>
              <a:buNone/>
              <a:defRPr sz="2400" b="0">
                <a:solidFill>
                  <a:schemeClr val="accent1"/>
                </a:solidFill>
                <a:latin typeface="Roboto Black"/>
                <a:ea typeface="Roboto Black"/>
                <a:cs typeface="Roboto Black"/>
                <a:sym typeface="Roboto Black"/>
              </a:defRPr>
            </a:lvl9pPr>
          </a:lstStyle>
          <a:p>
            <a:r>
              <a:t>xx%</a:t>
            </a:r>
          </a:p>
        </p:txBody>
      </p:sp>
      <p:sp>
        <p:nvSpPr>
          <p:cNvPr id="25" name="Google Shape;25;p3"/>
          <p:cNvSpPr txBox="1">
            <a:spLocks noGrp="1"/>
          </p:cNvSpPr>
          <p:nvPr>
            <p:ph type="ctrTitle" idx="16"/>
          </p:nvPr>
        </p:nvSpPr>
        <p:spPr>
          <a:xfrm>
            <a:off x="643488" y="2050763"/>
            <a:ext cx="2076000" cy="196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Font typeface="Roboto Black"/>
              <a:buNone/>
              <a:defRPr sz="1200" b="0">
                <a:latin typeface="Roboto Black"/>
                <a:ea typeface="Roboto Black"/>
                <a:cs typeface="Roboto Black"/>
                <a:sym typeface="Roboto Black"/>
              </a:defRPr>
            </a:lvl1pPr>
            <a:lvl2pPr lvl="1" algn="r" rtl="0">
              <a:spcBef>
                <a:spcPts val="0"/>
              </a:spcBef>
              <a:spcAft>
                <a:spcPts val="0"/>
              </a:spcAft>
              <a:buSzPts val="1200"/>
              <a:buFont typeface="Roboto Black"/>
              <a:buNone/>
              <a:defRPr sz="1200" b="0">
                <a:latin typeface="Roboto Black"/>
                <a:ea typeface="Roboto Black"/>
                <a:cs typeface="Roboto Black"/>
                <a:sym typeface="Roboto Black"/>
              </a:defRPr>
            </a:lvl2pPr>
            <a:lvl3pPr lvl="2" algn="r" rtl="0">
              <a:spcBef>
                <a:spcPts val="0"/>
              </a:spcBef>
              <a:spcAft>
                <a:spcPts val="0"/>
              </a:spcAft>
              <a:buSzPts val="1200"/>
              <a:buFont typeface="Roboto Black"/>
              <a:buNone/>
              <a:defRPr sz="1200" b="0">
                <a:latin typeface="Roboto Black"/>
                <a:ea typeface="Roboto Black"/>
                <a:cs typeface="Roboto Black"/>
                <a:sym typeface="Roboto Black"/>
              </a:defRPr>
            </a:lvl3pPr>
            <a:lvl4pPr lvl="3" algn="r" rtl="0">
              <a:spcBef>
                <a:spcPts val="0"/>
              </a:spcBef>
              <a:spcAft>
                <a:spcPts val="0"/>
              </a:spcAft>
              <a:buSzPts val="1200"/>
              <a:buFont typeface="Roboto Black"/>
              <a:buNone/>
              <a:defRPr sz="1200" b="0">
                <a:latin typeface="Roboto Black"/>
                <a:ea typeface="Roboto Black"/>
                <a:cs typeface="Roboto Black"/>
                <a:sym typeface="Roboto Black"/>
              </a:defRPr>
            </a:lvl4pPr>
            <a:lvl5pPr lvl="4" algn="r" rtl="0">
              <a:spcBef>
                <a:spcPts val="0"/>
              </a:spcBef>
              <a:spcAft>
                <a:spcPts val="0"/>
              </a:spcAft>
              <a:buSzPts val="1200"/>
              <a:buFont typeface="Roboto Black"/>
              <a:buNone/>
              <a:defRPr sz="1200" b="0">
                <a:latin typeface="Roboto Black"/>
                <a:ea typeface="Roboto Black"/>
                <a:cs typeface="Roboto Black"/>
                <a:sym typeface="Roboto Black"/>
              </a:defRPr>
            </a:lvl5pPr>
            <a:lvl6pPr lvl="5" algn="r" rtl="0">
              <a:spcBef>
                <a:spcPts val="0"/>
              </a:spcBef>
              <a:spcAft>
                <a:spcPts val="0"/>
              </a:spcAft>
              <a:buSzPts val="1200"/>
              <a:buFont typeface="Roboto Black"/>
              <a:buNone/>
              <a:defRPr sz="1200" b="0">
                <a:latin typeface="Roboto Black"/>
                <a:ea typeface="Roboto Black"/>
                <a:cs typeface="Roboto Black"/>
                <a:sym typeface="Roboto Black"/>
              </a:defRPr>
            </a:lvl6pPr>
            <a:lvl7pPr lvl="6" algn="r" rtl="0">
              <a:spcBef>
                <a:spcPts val="0"/>
              </a:spcBef>
              <a:spcAft>
                <a:spcPts val="0"/>
              </a:spcAft>
              <a:buSzPts val="1200"/>
              <a:buFont typeface="Roboto Black"/>
              <a:buNone/>
              <a:defRPr sz="1200" b="0">
                <a:latin typeface="Roboto Black"/>
                <a:ea typeface="Roboto Black"/>
                <a:cs typeface="Roboto Black"/>
                <a:sym typeface="Roboto Black"/>
              </a:defRPr>
            </a:lvl7pPr>
            <a:lvl8pPr lvl="7" algn="r" rtl="0">
              <a:spcBef>
                <a:spcPts val="0"/>
              </a:spcBef>
              <a:spcAft>
                <a:spcPts val="0"/>
              </a:spcAft>
              <a:buSzPts val="1200"/>
              <a:buFont typeface="Roboto Black"/>
              <a:buNone/>
              <a:defRPr sz="1200" b="0">
                <a:latin typeface="Roboto Black"/>
                <a:ea typeface="Roboto Black"/>
                <a:cs typeface="Roboto Black"/>
                <a:sym typeface="Roboto Black"/>
              </a:defRPr>
            </a:lvl8pPr>
            <a:lvl9pPr lvl="8" algn="r"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26" name="Google Shape;26;p3"/>
          <p:cNvSpPr txBox="1">
            <a:spLocks noGrp="1"/>
          </p:cNvSpPr>
          <p:nvPr>
            <p:ph type="ctrTitle" idx="17"/>
          </p:nvPr>
        </p:nvSpPr>
        <p:spPr>
          <a:xfrm>
            <a:off x="643488" y="2974963"/>
            <a:ext cx="2076000" cy="196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Font typeface="Roboto Black"/>
              <a:buNone/>
              <a:defRPr sz="1200" b="0">
                <a:latin typeface="Roboto Black"/>
                <a:ea typeface="Roboto Black"/>
                <a:cs typeface="Roboto Black"/>
                <a:sym typeface="Roboto Black"/>
              </a:defRPr>
            </a:lvl1pPr>
            <a:lvl2pPr lvl="1" algn="r" rtl="0">
              <a:spcBef>
                <a:spcPts val="0"/>
              </a:spcBef>
              <a:spcAft>
                <a:spcPts val="0"/>
              </a:spcAft>
              <a:buSzPts val="1200"/>
              <a:buFont typeface="Roboto Black"/>
              <a:buNone/>
              <a:defRPr sz="1200" b="0">
                <a:latin typeface="Roboto Black"/>
                <a:ea typeface="Roboto Black"/>
                <a:cs typeface="Roboto Black"/>
                <a:sym typeface="Roboto Black"/>
              </a:defRPr>
            </a:lvl2pPr>
            <a:lvl3pPr lvl="2" algn="r" rtl="0">
              <a:spcBef>
                <a:spcPts val="0"/>
              </a:spcBef>
              <a:spcAft>
                <a:spcPts val="0"/>
              </a:spcAft>
              <a:buSzPts val="1200"/>
              <a:buFont typeface="Roboto Black"/>
              <a:buNone/>
              <a:defRPr sz="1200" b="0">
                <a:latin typeface="Roboto Black"/>
                <a:ea typeface="Roboto Black"/>
                <a:cs typeface="Roboto Black"/>
                <a:sym typeface="Roboto Black"/>
              </a:defRPr>
            </a:lvl3pPr>
            <a:lvl4pPr lvl="3" algn="r" rtl="0">
              <a:spcBef>
                <a:spcPts val="0"/>
              </a:spcBef>
              <a:spcAft>
                <a:spcPts val="0"/>
              </a:spcAft>
              <a:buSzPts val="1200"/>
              <a:buFont typeface="Roboto Black"/>
              <a:buNone/>
              <a:defRPr sz="1200" b="0">
                <a:latin typeface="Roboto Black"/>
                <a:ea typeface="Roboto Black"/>
                <a:cs typeface="Roboto Black"/>
                <a:sym typeface="Roboto Black"/>
              </a:defRPr>
            </a:lvl4pPr>
            <a:lvl5pPr lvl="4" algn="r" rtl="0">
              <a:spcBef>
                <a:spcPts val="0"/>
              </a:spcBef>
              <a:spcAft>
                <a:spcPts val="0"/>
              </a:spcAft>
              <a:buSzPts val="1200"/>
              <a:buFont typeface="Roboto Black"/>
              <a:buNone/>
              <a:defRPr sz="1200" b="0">
                <a:latin typeface="Roboto Black"/>
                <a:ea typeface="Roboto Black"/>
                <a:cs typeface="Roboto Black"/>
                <a:sym typeface="Roboto Black"/>
              </a:defRPr>
            </a:lvl5pPr>
            <a:lvl6pPr lvl="5" algn="r" rtl="0">
              <a:spcBef>
                <a:spcPts val="0"/>
              </a:spcBef>
              <a:spcAft>
                <a:spcPts val="0"/>
              </a:spcAft>
              <a:buSzPts val="1200"/>
              <a:buFont typeface="Roboto Black"/>
              <a:buNone/>
              <a:defRPr sz="1200" b="0">
                <a:latin typeface="Roboto Black"/>
                <a:ea typeface="Roboto Black"/>
                <a:cs typeface="Roboto Black"/>
                <a:sym typeface="Roboto Black"/>
              </a:defRPr>
            </a:lvl6pPr>
            <a:lvl7pPr lvl="6" algn="r" rtl="0">
              <a:spcBef>
                <a:spcPts val="0"/>
              </a:spcBef>
              <a:spcAft>
                <a:spcPts val="0"/>
              </a:spcAft>
              <a:buSzPts val="1200"/>
              <a:buFont typeface="Roboto Black"/>
              <a:buNone/>
              <a:defRPr sz="1200" b="0">
                <a:latin typeface="Roboto Black"/>
                <a:ea typeface="Roboto Black"/>
                <a:cs typeface="Roboto Black"/>
                <a:sym typeface="Roboto Black"/>
              </a:defRPr>
            </a:lvl7pPr>
            <a:lvl8pPr lvl="7" algn="r" rtl="0">
              <a:spcBef>
                <a:spcPts val="0"/>
              </a:spcBef>
              <a:spcAft>
                <a:spcPts val="0"/>
              </a:spcAft>
              <a:buSzPts val="1200"/>
              <a:buFont typeface="Roboto Black"/>
              <a:buNone/>
              <a:defRPr sz="1200" b="0">
                <a:latin typeface="Roboto Black"/>
                <a:ea typeface="Roboto Black"/>
                <a:cs typeface="Roboto Black"/>
                <a:sym typeface="Roboto Black"/>
              </a:defRPr>
            </a:lvl8pPr>
            <a:lvl9pPr lvl="8" algn="r"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27" name="Google Shape;27;p3"/>
          <p:cNvSpPr txBox="1">
            <a:spLocks noGrp="1"/>
          </p:cNvSpPr>
          <p:nvPr>
            <p:ph type="ctrTitle" idx="18"/>
          </p:nvPr>
        </p:nvSpPr>
        <p:spPr>
          <a:xfrm>
            <a:off x="643488" y="3863900"/>
            <a:ext cx="2076000" cy="196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Font typeface="Roboto Black"/>
              <a:buNone/>
              <a:defRPr sz="1200" b="0">
                <a:latin typeface="Roboto Black"/>
                <a:ea typeface="Roboto Black"/>
                <a:cs typeface="Roboto Black"/>
                <a:sym typeface="Roboto Black"/>
              </a:defRPr>
            </a:lvl1pPr>
            <a:lvl2pPr lvl="1" algn="r" rtl="0">
              <a:spcBef>
                <a:spcPts val="0"/>
              </a:spcBef>
              <a:spcAft>
                <a:spcPts val="0"/>
              </a:spcAft>
              <a:buSzPts val="1200"/>
              <a:buFont typeface="Roboto Black"/>
              <a:buNone/>
              <a:defRPr sz="1200" b="0">
                <a:latin typeface="Roboto Black"/>
                <a:ea typeface="Roboto Black"/>
                <a:cs typeface="Roboto Black"/>
                <a:sym typeface="Roboto Black"/>
              </a:defRPr>
            </a:lvl2pPr>
            <a:lvl3pPr lvl="2" algn="r" rtl="0">
              <a:spcBef>
                <a:spcPts val="0"/>
              </a:spcBef>
              <a:spcAft>
                <a:spcPts val="0"/>
              </a:spcAft>
              <a:buSzPts val="1200"/>
              <a:buFont typeface="Roboto Black"/>
              <a:buNone/>
              <a:defRPr sz="1200" b="0">
                <a:latin typeface="Roboto Black"/>
                <a:ea typeface="Roboto Black"/>
                <a:cs typeface="Roboto Black"/>
                <a:sym typeface="Roboto Black"/>
              </a:defRPr>
            </a:lvl3pPr>
            <a:lvl4pPr lvl="3" algn="r" rtl="0">
              <a:spcBef>
                <a:spcPts val="0"/>
              </a:spcBef>
              <a:spcAft>
                <a:spcPts val="0"/>
              </a:spcAft>
              <a:buSzPts val="1200"/>
              <a:buFont typeface="Roboto Black"/>
              <a:buNone/>
              <a:defRPr sz="1200" b="0">
                <a:latin typeface="Roboto Black"/>
                <a:ea typeface="Roboto Black"/>
                <a:cs typeface="Roboto Black"/>
                <a:sym typeface="Roboto Black"/>
              </a:defRPr>
            </a:lvl4pPr>
            <a:lvl5pPr lvl="4" algn="r" rtl="0">
              <a:spcBef>
                <a:spcPts val="0"/>
              </a:spcBef>
              <a:spcAft>
                <a:spcPts val="0"/>
              </a:spcAft>
              <a:buSzPts val="1200"/>
              <a:buFont typeface="Roboto Black"/>
              <a:buNone/>
              <a:defRPr sz="1200" b="0">
                <a:latin typeface="Roboto Black"/>
                <a:ea typeface="Roboto Black"/>
                <a:cs typeface="Roboto Black"/>
                <a:sym typeface="Roboto Black"/>
              </a:defRPr>
            </a:lvl5pPr>
            <a:lvl6pPr lvl="5" algn="r" rtl="0">
              <a:spcBef>
                <a:spcPts val="0"/>
              </a:spcBef>
              <a:spcAft>
                <a:spcPts val="0"/>
              </a:spcAft>
              <a:buSzPts val="1200"/>
              <a:buFont typeface="Roboto Black"/>
              <a:buNone/>
              <a:defRPr sz="1200" b="0">
                <a:latin typeface="Roboto Black"/>
                <a:ea typeface="Roboto Black"/>
                <a:cs typeface="Roboto Black"/>
                <a:sym typeface="Roboto Black"/>
              </a:defRPr>
            </a:lvl6pPr>
            <a:lvl7pPr lvl="6" algn="r" rtl="0">
              <a:spcBef>
                <a:spcPts val="0"/>
              </a:spcBef>
              <a:spcAft>
                <a:spcPts val="0"/>
              </a:spcAft>
              <a:buSzPts val="1200"/>
              <a:buFont typeface="Roboto Black"/>
              <a:buNone/>
              <a:defRPr sz="1200" b="0">
                <a:latin typeface="Roboto Black"/>
                <a:ea typeface="Roboto Black"/>
                <a:cs typeface="Roboto Black"/>
                <a:sym typeface="Roboto Black"/>
              </a:defRPr>
            </a:lvl7pPr>
            <a:lvl8pPr lvl="7" algn="r" rtl="0">
              <a:spcBef>
                <a:spcPts val="0"/>
              </a:spcBef>
              <a:spcAft>
                <a:spcPts val="0"/>
              </a:spcAft>
              <a:buSzPts val="1200"/>
              <a:buFont typeface="Roboto Black"/>
              <a:buNone/>
              <a:defRPr sz="1200" b="0">
                <a:latin typeface="Roboto Black"/>
                <a:ea typeface="Roboto Black"/>
                <a:cs typeface="Roboto Black"/>
                <a:sym typeface="Roboto Black"/>
              </a:defRPr>
            </a:lvl8pPr>
            <a:lvl9pPr lvl="8" algn="r"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28" name="Google Shape;28;p3"/>
          <p:cNvSpPr txBox="1">
            <a:spLocks noGrp="1"/>
          </p:cNvSpPr>
          <p:nvPr>
            <p:ph type="ctrTitle" idx="19"/>
          </p:nvPr>
        </p:nvSpPr>
        <p:spPr>
          <a:xfrm>
            <a:off x="6424513" y="2050763"/>
            <a:ext cx="2076000" cy="196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Roboto Black"/>
              <a:buNone/>
              <a:defRPr sz="1200" b="0">
                <a:latin typeface="Roboto Black"/>
                <a:ea typeface="Roboto Black"/>
                <a:cs typeface="Roboto Black"/>
                <a:sym typeface="Roboto Black"/>
              </a:defRPr>
            </a:lvl1pPr>
            <a:lvl2pPr lvl="1" rtl="0">
              <a:spcBef>
                <a:spcPts val="0"/>
              </a:spcBef>
              <a:spcAft>
                <a:spcPts val="0"/>
              </a:spcAft>
              <a:buSzPts val="1200"/>
              <a:buFont typeface="Roboto Black"/>
              <a:buNone/>
              <a:defRPr sz="1200" b="0">
                <a:latin typeface="Roboto Black"/>
                <a:ea typeface="Roboto Black"/>
                <a:cs typeface="Roboto Black"/>
                <a:sym typeface="Roboto Black"/>
              </a:defRPr>
            </a:lvl2pPr>
            <a:lvl3pPr lvl="2" rtl="0">
              <a:spcBef>
                <a:spcPts val="0"/>
              </a:spcBef>
              <a:spcAft>
                <a:spcPts val="0"/>
              </a:spcAft>
              <a:buSzPts val="1200"/>
              <a:buFont typeface="Roboto Black"/>
              <a:buNone/>
              <a:defRPr sz="1200" b="0">
                <a:latin typeface="Roboto Black"/>
                <a:ea typeface="Roboto Black"/>
                <a:cs typeface="Roboto Black"/>
                <a:sym typeface="Roboto Black"/>
              </a:defRPr>
            </a:lvl3pPr>
            <a:lvl4pPr lvl="3" rtl="0">
              <a:spcBef>
                <a:spcPts val="0"/>
              </a:spcBef>
              <a:spcAft>
                <a:spcPts val="0"/>
              </a:spcAft>
              <a:buSzPts val="1200"/>
              <a:buFont typeface="Roboto Black"/>
              <a:buNone/>
              <a:defRPr sz="1200" b="0">
                <a:latin typeface="Roboto Black"/>
                <a:ea typeface="Roboto Black"/>
                <a:cs typeface="Roboto Black"/>
                <a:sym typeface="Roboto Black"/>
              </a:defRPr>
            </a:lvl4pPr>
            <a:lvl5pPr lvl="4" rtl="0">
              <a:spcBef>
                <a:spcPts val="0"/>
              </a:spcBef>
              <a:spcAft>
                <a:spcPts val="0"/>
              </a:spcAft>
              <a:buSzPts val="1200"/>
              <a:buFont typeface="Roboto Black"/>
              <a:buNone/>
              <a:defRPr sz="1200" b="0">
                <a:latin typeface="Roboto Black"/>
                <a:ea typeface="Roboto Black"/>
                <a:cs typeface="Roboto Black"/>
                <a:sym typeface="Roboto Black"/>
              </a:defRPr>
            </a:lvl5pPr>
            <a:lvl6pPr lvl="5" rtl="0">
              <a:spcBef>
                <a:spcPts val="0"/>
              </a:spcBef>
              <a:spcAft>
                <a:spcPts val="0"/>
              </a:spcAft>
              <a:buSzPts val="1200"/>
              <a:buFont typeface="Roboto Black"/>
              <a:buNone/>
              <a:defRPr sz="1200" b="0">
                <a:latin typeface="Roboto Black"/>
                <a:ea typeface="Roboto Black"/>
                <a:cs typeface="Roboto Black"/>
                <a:sym typeface="Roboto Black"/>
              </a:defRPr>
            </a:lvl6pPr>
            <a:lvl7pPr lvl="6" rtl="0">
              <a:spcBef>
                <a:spcPts val="0"/>
              </a:spcBef>
              <a:spcAft>
                <a:spcPts val="0"/>
              </a:spcAft>
              <a:buSzPts val="1200"/>
              <a:buFont typeface="Roboto Black"/>
              <a:buNone/>
              <a:defRPr sz="1200" b="0">
                <a:latin typeface="Roboto Black"/>
                <a:ea typeface="Roboto Black"/>
                <a:cs typeface="Roboto Black"/>
                <a:sym typeface="Roboto Black"/>
              </a:defRPr>
            </a:lvl7pPr>
            <a:lvl8pPr lvl="7" rtl="0">
              <a:spcBef>
                <a:spcPts val="0"/>
              </a:spcBef>
              <a:spcAft>
                <a:spcPts val="0"/>
              </a:spcAft>
              <a:buSzPts val="1200"/>
              <a:buFont typeface="Roboto Black"/>
              <a:buNone/>
              <a:defRPr sz="1200" b="0">
                <a:latin typeface="Roboto Black"/>
                <a:ea typeface="Roboto Black"/>
                <a:cs typeface="Roboto Black"/>
                <a:sym typeface="Roboto Black"/>
              </a:defRPr>
            </a:lvl8pPr>
            <a:lvl9pPr lvl="8"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29" name="Google Shape;29;p3"/>
          <p:cNvSpPr txBox="1">
            <a:spLocks noGrp="1"/>
          </p:cNvSpPr>
          <p:nvPr>
            <p:ph type="ctrTitle" idx="20"/>
          </p:nvPr>
        </p:nvSpPr>
        <p:spPr>
          <a:xfrm>
            <a:off x="6424513" y="2974963"/>
            <a:ext cx="2076000" cy="196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Roboto Black"/>
              <a:buNone/>
              <a:defRPr sz="1200" b="0">
                <a:latin typeface="Roboto Black"/>
                <a:ea typeface="Roboto Black"/>
                <a:cs typeface="Roboto Black"/>
                <a:sym typeface="Roboto Black"/>
              </a:defRPr>
            </a:lvl1pPr>
            <a:lvl2pPr lvl="1" rtl="0">
              <a:spcBef>
                <a:spcPts val="0"/>
              </a:spcBef>
              <a:spcAft>
                <a:spcPts val="0"/>
              </a:spcAft>
              <a:buSzPts val="1200"/>
              <a:buFont typeface="Roboto Black"/>
              <a:buNone/>
              <a:defRPr sz="1200" b="0">
                <a:latin typeface="Roboto Black"/>
                <a:ea typeface="Roboto Black"/>
                <a:cs typeface="Roboto Black"/>
                <a:sym typeface="Roboto Black"/>
              </a:defRPr>
            </a:lvl2pPr>
            <a:lvl3pPr lvl="2" rtl="0">
              <a:spcBef>
                <a:spcPts val="0"/>
              </a:spcBef>
              <a:spcAft>
                <a:spcPts val="0"/>
              </a:spcAft>
              <a:buSzPts val="1200"/>
              <a:buFont typeface="Roboto Black"/>
              <a:buNone/>
              <a:defRPr sz="1200" b="0">
                <a:latin typeface="Roboto Black"/>
                <a:ea typeface="Roboto Black"/>
                <a:cs typeface="Roboto Black"/>
                <a:sym typeface="Roboto Black"/>
              </a:defRPr>
            </a:lvl3pPr>
            <a:lvl4pPr lvl="3" rtl="0">
              <a:spcBef>
                <a:spcPts val="0"/>
              </a:spcBef>
              <a:spcAft>
                <a:spcPts val="0"/>
              </a:spcAft>
              <a:buSzPts val="1200"/>
              <a:buFont typeface="Roboto Black"/>
              <a:buNone/>
              <a:defRPr sz="1200" b="0">
                <a:latin typeface="Roboto Black"/>
                <a:ea typeface="Roboto Black"/>
                <a:cs typeface="Roboto Black"/>
                <a:sym typeface="Roboto Black"/>
              </a:defRPr>
            </a:lvl4pPr>
            <a:lvl5pPr lvl="4" rtl="0">
              <a:spcBef>
                <a:spcPts val="0"/>
              </a:spcBef>
              <a:spcAft>
                <a:spcPts val="0"/>
              </a:spcAft>
              <a:buSzPts val="1200"/>
              <a:buFont typeface="Roboto Black"/>
              <a:buNone/>
              <a:defRPr sz="1200" b="0">
                <a:latin typeface="Roboto Black"/>
                <a:ea typeface="Roboto Black"/>
                <a:cs typeface="Roboto Black"/>
                <a:sym typeface="Roboto Black"/>
              </a:defRPr>
            </a:lvl5pPr>
            <a:lvl6pPr lvl="5" rtl="0">
              <a:spcBef>
                <a:spcPts val="0"/>
              </a:spcBef>
              <a:spcAft>
                <a:spcPts val="0"/>
              </a:spcAft>
              <a:buSzPts val="1200"/>
              <a:buFont typeface="Roboto Black"/>
              <a:buNone/>
              <a:defRPr sz="1200" b="0">
                <a:latin typeface="Roboto Black"/>
                <a:ea typeface="Roboto Black"/>
                <a:cs typeface="Roboto Black"/>
                <a:sym typeface="Roboto Black"/>
              </a:defRPr>
            </a:lvl6pPr>
            <a:lvl7pPr lvl="6" rtl="0">
              <a:spcBef>
                <a:spcPts val="0"/>
              </a:spcBef>
              <a:spcAft>
                <a:spcPts val="0"/>
              </a:spcAft>
              <a:buSzPts val="1200"/>
              <a:buFont typeface="Roboto Black"/>
              <a:buNone/>
              <a:defRPr sz="1200" b="0">
                <a:latin typeface="Roboto Black"/>
                <a:ea typeface="Roboto Black"/>
                <a:cs typeface="Roboto Black"/>
                <a:sym typeface="Roboto Black"/>
              </a:defRPr>
            </a:lvl7pPr>
            <a:lvl8pPr lvl="7" rtl="0">
              <a:spcBef>
                <a:spcPts val="0"/>
              </a:spcBef>
              <a:spcAft>
                <a:spcPts val="0"/>
              </a:spcAft>
              <a:buSzPts val="1200"/>
              <a:buFont typeface="Roboto Black"/>
              <a:buNone/>
              <a:defRPr sz="1200" b="0">
                <a:latin typeface="Roboto Black"/>
                <a:ea typeface="Roboto Black"/>
                <a:cs typeface="Roboto Black"/>
                <a:sym typeface="Roboto Black"/>
              </a:defRPr>
            </a:lvl8pPr>
            <a:lvl9pPr lvl="8"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30" name="Google Shape;30;p3"/>
          <p:cNvSpPr txBox="1">
            <a:spLocks noGrp="1"/>
          </p:cNvSpPr>
          <p:nvPr>
            <p:ph type="ctrTitle" idx="21"/>
          </p:nvPr>
        </p:nvSpPr>
        <p:spPr>
          <a:xfrm>
            <a:off x="6424513" y="3863900"/>
            <a:ext cx="2076000" cy="196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Roboto Black"/>
              <a:buNone/>
              <a:defRPr sz="1200" b="0">
                <a:latin typeface="Roboto Black"/>
                <a:ea typeface="Roboto Black"/>
                <a:cs typeface="Roboto Black"/>
                <a:sym typeface="Roboto Black"/>
              </a:defRPr>
            </a:lvl1pPr>
            <a:lvl2pPr lvl="1" rtl="0">
              <a:spcBef>
                <a:spcPts val="0"/>
              </a:spcBef>
              <a:spcAft>
                <a:spcPts val="0"/>
              </a:spcAft>
              <a:buSzPts val="1200"/>
              <a:buFont typeface="Roboto Black"/>
              <a:buNone/>
              <a:defRPr sz="1200" b="0">
                <a:latin typeface="Roboto Black"/>
                <a:ea typeface="Roboto Black"/>
                <a:cs typeface="Roboto Black"/>
                <a:sym typeface="Roboto Black"/>
              </a:defRPr>
            </a:lvl2pPr>
            <a:lvl3pPr lvl="2" rtl="0">
              <a:spcBef>
                <a:spcPts val="0"/>
              </a:spcBef>
              <a:spcAft>
                <a:spcPts val="0"/>
              </a:spcAft>
              <a:buSzPts val="1200"/>
              <a:buFont typeface="Roboto Black"/>
              <a:buNone/>
              <a:defRPr sz="1200" b="0">
                <a:latin typeface="Roboto Black"/>
                <a:ea typeface="Roboto Black"/>
                <a:cs typeface="Roboto Black"/>
                <a:sym typeface="Roboto Black"/>
              </a:defRPr>
            </a:lvl3pPr>
            <a:lvl4pPr lvl="3" rtl="0">
              <a:spcBef>
                <a:spcPts val="0"/>
              </a:spcBef>
              <a:spcAft>
                <a:spcPts val="0"/>
              </a:spcAft>
              <a:buSzPts val="1200"/>
              <a:buFont typeface="Roboto Black"/>
              <a:buNone/>
              <a:defRPr sz="1200" b="0">
                <a:latin typeface="Roboto Black"/>
                <a:ea typeface="Roboto Black"/>
                <a:cs typeface="Roboto Black"/>
                <a:sym typeface="Roboto Black"/>
              </a:defRPr>
            </a:lvl4pPr>
            <a:lvl5pPr lvl="4" rtl="0">
              <a:spcBef>
                <a:spcPts val="0"/>
              </a:spcBef>
              <a:spcAft>
                <a:spcPts val="0"/>
              </a:spcAft>
              <a:buSzPts val="1200"/>
              <a:buFont typeface="Roboto Black"/>
              <a:buNone/>
              <a:defRPr sz="1200" b="0">
                <a:latin typeface="Roboto Black"/>
                <a:ea typeface="Roboto Black"/>
                <a:cs typeface="Roboto Black"/>
                <a:sym typeface="Roboto Black"/>
              </a:defRPr>
            </a:lvl5pPr>
            <a:lvl6pPr lvl="5" rtl="0">
              <a:spcBef>
                <a:spcPts val="0"/>
              </a:spcBef>
              <a:spcAft>
                <a:spcPts val="0"/>
              </a:spcAft>
              <a:buSzPts val="1200"/>
              <a:buFont typeface="Roboto Black"/>
              <a:buNone/>
              <a:defRPr sz="1200" b="0">
                <a:latin typeface="Roboto Black"/>
                <a:ea typeface="Roboto Black"/>
                <a:cs typeface="Roboto Black"/>
                <a:sym typeface="Roboto Black"/>
              </a:defRPr>
            </a:lvl6pPr>
            <a:lvl7pPr lvl="6" rtl="0">
              <a:spcBef>
                <a:spcPts val="0"/>
              </a:spcBef>
              <a:spcAft>
                <a:spcPts val="0"/>
              </a:spcAft>
              <a:buSzPts val="1200"/>
              <a:buFont typeface="Roboto Black"/>
              <a:buNone/>
              <a:defRPr sz="1200" b="0">
                <a:latin typeface="Roboto Black"/>
                <a:ea typeface="Roboto Black"/>
                <a:cs typeface="Roboto Black"/>
                <a:sym typeface="Roboto Black"/>
              </a:defRPr>
            </a:lvl7pPr>
            <a:lvl8pPr lvl="7" rtl="0">
              <a:spcBef>
                <a:spcPts val="0"/>
              </a:spcBef>
              <a:spcAft>
                <a:spcPts val="0"/>
              </a:spcAft>
              <a:buSzPts val="1200"/>
              <a:buFont typeface="Roboto Black"/>
              <a:buNone/>
              <a:defRPr sz="1200" b="0">
                <a:latin typeface="Roboto Black"/>
                <a:ea typeface="Roboto Black"/>
                <a:cs typeface="Roboto Black"/>
                <a:sym typeface="Roboto Black"/>
              </a:defRPr>
            </a:lvl8pPr>
            <a:lvl9pPr lvl="8"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p:cSld name="TITLE_1_1">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819931" y="3340125"/>
            <a:ext cx="1889400" cy="5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6" name="Google Shape;36;p5"/>
          <p:cNvSpPr txBox="1">
            <a:spLocks noGrp="1"/>
          </p:cNvSpPr>
          <p:nvPr>
            <p:ph type="subTitle" idx="2"/>
          </p:nvPr>
        </p:nvSpPr>
        <p:spPr>
          <a:xfrm>
            <a:off x="6434656" y="3340125"/>
            <a:ext cx="1889400" cy="5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7" name="Google Shape;37;p5"/>
          <p:cNvSpPr txBox="1">
            <a:spLocks noGrp="1"/>
          </p:cNvSpPr>
          <p:nvPr>
            <p:ph type="subTitle" idx="3"/>
          </p:nvPr>
        </p:nvSpPr>
        <p:spPr>
          <a:xfrm>
            <a:off x="3633931" y="3340125"/>
            <a:ext cx="1889400" cy="5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8" name="Google Shape;38;p5"/>
          <p:cNvSpPr txBox="1">
            <a:spLocks noGrp="1"/>
          </p:cNvSpPr>
          <p:nvPr>
            <p:ph type="ctrTitle"/>
          </p:nvPr>
        </p:nvSpPr>
        <p:spPr>
          <a:xfrm>
            <a:off x="726631" y="3274550"/>
            <a:ext cx="2076000" cy="19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Roboto Black"/>
              <a:buNone/>
              <a:defRPr sz="1200" b="0">
                <a:latin typeface="Roboto Black"/>
                <a:ea typeface="Roboto Black"/>
                <a:cs typeface="Roboto Black"/>
                <a:sym typeface="Roboto Black"/>
              </a:defRPr>
            </a:lvl1pPr>
            <a:lvl2pPr lvl="1" algn="ctr" rtl="0">
              <a:spcBef>
                <a:spcPts val="0"/>
              </a:spcBef>
              <a:spcAft>
                <a:spcPts val="0"/>
              </a:spcAft>
              <a:buSzPts val="1200"/>
              <a:buFont typeface="Roboto Black"/>
              <a:buNone/>
              <a:defRPr sz="1200" b="0">
                <a:latin typeface="Roboto Black"/>
                <a:ea typeface="Roboto Black"/>
                <a:cs typeface="Roboto Black"/>
                <a:sym typeface="Roboto Black"/>
              </a:defRPr>
            </a:lvl2pPr>
            <a:lvl3pPr lvl="2" algn="ctr" rtl="0">
              <a:spcBef>
                <a:spcPts val="0"/>
              </a:spcBef>
              <a:spcAft>
                <a:spcPts val="0"/>
              </a:spcAft>
              <a:buSzPts val="1200"/>
              <a:buFont typeface="Roboto Black"/>
              <a:buNone/>
              <a:defRPr sz="1200" b="0">
                <a:latin typeface="Roboto Black"/>
                <a:ea typeface="Roboto Black"/>
                <a:cs typeface="Roboto Black"/>
                <a:sym typeface="Roboto Black"/>
              </a:defRPr>
            </a:lvl3pPr>
            <a:lvl4pPr lvl="3" algn="ctr" rtl="0">
              <a:spcBef>
                <a:spcPts val="0"/>
              </a:spcBef>
              <a:spcAft>
                <a:spcPts val="0"/>
              </a:spcAft>
              <a:buSzPts val="1200"/>
              <a:buFont typeface="Roboto Black"/>
              <a:buNone/>
              <a:defRPr sz="1200" b="0">
                <a:latin typeface="Roboto Black"/>
                <a:ea typeface="Roboto Black"/>
                <a:cs typeface="Roboto Black"/>
                <a:sym typeface="Roboto Black"/>
              </a:defRPr>
            </a:lvl4pPr>
            <a:lvl5pPr lvl="4" algn="ctr" rtl="0">
              <a:spcBef>
                <a:spcPts val="0"/>
              </a:spcBef>
              <a:spcAft>
                <a:spcPts val="0"/>
              </a:spcAft>
              <a:buSzPts val="1200"/>
              <a:buFont typeface="Roboto Black"/>
              <a:buNone/>
              <a:defRPr sz="1200" b="0">
                <a:latin typeface="Roboto Black"/>
                <a:ea typeface="Roboto Black"/>
                <a:cs typeface="Roboto Black"/>
                <a:sym typeface="Roboto Black"/>
              </a:defRPr>
            </a:lvl5pPr>
            <a:lvl6pPr lvl="5" algn="ctr" rtl="0">
              <a:spcBef>
                <a:spcPts val="0"/>
              </a:spcBef>
              <a:spcAft>
                <a:spcPts val="0"/>
              </a:spcAft>
              <a:buSzPts val="1200"/>
              <a:buFont typeface="Roboto Black"/>
              <a:buNone/>
              <a:defRPr sz="1200" b="0">
                <a:latin typeface="Roboto Black"/>
                <a:ea typeface="Roboto Black"/>
                <a:cs typeface="Roboto Black"/>
                <a:sym typeface="Roboto Black"/>
              </a:defRPr>
            </a:lvl6pPr>
            <a:lvl7pPr lvl="6" algn="ctr" rtl="0">
              <a:spcBef>
                <a:spcPts val="0"/>
              </a:spcBef>
              <a:spcAft>
                <a:spcPts val="0"/>
              </a:spcAft>
              <a:buSzPts val="1200"/>
              <a:buFont typeface="Roboto Black"/>
              <a:buNone/>
              <a:defRPr sz="1200" b="0">
                <a:latin typeface="Roboto Black"/>
                <a:ea typeface="Roboto Black"/>
                <a:cs typeface="Roboto Black"/>
                <a:sym typeface="Roboto Black"/>
              </a:defRPr>
            </a:lvl7pPr>
            <a:lvl8pPr lvl="7" algn="ctr" rtl="0">
              <a:spcBef>
                <a:spcPts val="0"/>
              </a:spcBef>
              <a:spcAft>
                <a:spcPts val="0"/>
              </a:spcAft>
              <a:buSzPts val="1200"/>
              <a:buFont typeface="Roboto Black"/>
              <a:buNone/>
              <a:defRPr sz="1200" b="0">
                <a:latin typeface="Roboto Black"/>
                <a:ea typeface="Roboto Black"/>
                <a:cs typeface="Roboto Black"/>
                <a:sym typeface="Roboto Black"/>
              </a:defRPr>
            </a:lvl8pPr>
            <a:lvl9pPr lvl="8" algn="ctr"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39" name="Google Shape;39;p5"/>
          <p:cNvSpPr txBox="1">
            <a:spLocks noGrp="1"/>
          </p:cNvSpPr>
          <p:nvPr>
            <p:ph type="ctrTitle" idx="4"/>
          </p:nvPr>
        </p:nvSpPr>
        <p:spPr>
          <a:xfrm>
            <a:off x="6341356" y="3274550"/>
            <a:ext cx="2076000" cy="19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Roboto Black"/>
              <a:buNone/>
              <a:defRPr sz="1200" b="0">
                <a:latin typeface="Roboto Black"/>
                <a:ea typeface="Roboto Black"/>
                <a:cs typeface="Roboto Black"/>
                <a:sym typeface="Roboto Black"/>
              </a:defRPr>
            </a:lvl1pPr>
            <a:lvl2pPr lvl="1" algn="ctr" rtl="0">
              <a:spcBef>
                <a:spcPts val="0"/>
              </a:spcBef>
              <a:spcAft>
                <a:spcPts val="0"/>
              </a:spcAft>
              <a:buSzPts val="1200"/>
              <a:buFont typeface="Roboto Black"/>
              <a:buNone/>
              <a:defRPr sz="1200" b="0">
                <a:latin typeface="Roboto Black"/>
                <a:ea typeface="Roboto Black"/>
                <a:cs typeface="Roboto Black"/>
                <a:sym typeface="Roboto Black"/>
              </a:defRPr>
            </a:lvl2pPr>
            <a:lvl3pPr lvl="2" algn="ctr" rtl="0">
              <a:spcBef>
                <a:spcPts val="0"/>
              </a:spcBef>
              <a:spcAft>
                <a:spcPts val="0"/>
              </a:spcAft>
              <a:buSzPts val="1200"/>
              <a:buFont typeface="Roboto Black"/>
              <a:buNone/>
              <a:defRPr sz="1200" b="0">
                <a:latin typeface="Roboto Black"/>
                <a:ea typeface="Roboto Black"/>
                <a:cs typeface="Roboto Black"/>
                <a:sym typeface="Roboto Black"/>
              </a:defRPr>
            </a:lvl3pPr>
            <a:lvl4pPr lvl="3" algn="ctr" rtl="0">
              <a:spcBef>
                <a:spcPts val="0"/>
              </a:spcBef>
              <a:spcAft>
                <a:spcPts val="0"/>
              </a:spcAft>
              <a:buSzPts val="1200"/>
              <a:buFont typeface="Roboto Black"/>
              <a:buNone/>
              <a:defRPr sz="1200" b="0">
                <a:latin typeface="Roboto Black"/>
                <a:ea typeface="Roboto Black"/>
                <a:cs typeface="Roboto Black"/>
                <a:sym typeface="Roboto Black"/>
              </a:defRPr>
            </a:lvl4pPr>
            <a:lvl5pPr lvl="4" algn="ctr" rtl="0">
              <a:spcBef>
                <a:spcPts val="0"/>
              </a:spcBef>
              <a:spcAft>
                <a:spcPts val="0"/>
              </a:spcAft>
              <a:buSzPts val="1200"/>
              <a:buFont typeface="Roboto Black"/>
              <a:buNone/>
              <a:defRPr sz="1200" b="0">
                <a:latin typeface="Roboto Black"/>
                <a:ea typeface="Roboto Black"/>
                <a:cs typeface="Roboto Black"/>
                <a:sym typeface="Roboto Black"/>
              </a:defRPr>
            </a:lvl5pPr>
            <a:lvl6pPr lvl="5" algn="ctr" rtl="0">
              <a:spcBef>
                <a:spcPts val="0"/>
              </a:spcBef>
              <a:spcAft>
                <a:spcPts val="0"/>
              </a:spcAft>
              <a:buSzPts val="1200"/>
              <a:buFont typeface="Roboto Black"/>
              <a:buNone/>
              <a:defRPr sz="1200" b="0">
                <a:latin typeface="Roboto Black"/>
                <a:ea typeface="Roboto Black"/>
                <a:cs typeface="Roboto Black"/>
                <a:sym typeface="Roboto Black"/>
              </a:defRPr>
            </a:lvl6pPr>
            <a:lvl7pPr lvl="6" algn="ctr" rtl="0">
              <a:spcBef>
                <a:spcPts val="0"/>
              </a:spcBef>
              <a:spcAft>
                <a:spcPts val="0"/>
              </a:spcAft>
              <a:buSzPts val="1200"/>
              <a:buFont typeface="Roboto Black"/>
              <a:buNone/>
              <a:defRPr sz="1200" b="0">
                <a:latin typeface="Roboto Black"/>
                <a:ea typeface="Roboto Black"/>
                <a:cs typeface="Roboto Black"/>
                <a:sym typeface="Roboto Black"/>
              </a:defRPr>
            </a:lvl7pPr>
            <a:lvl8pPr lvl="7" algn="ctr" rtl="0">
              <a:spcBef>
                <a:spcPts val="0"/>
              </a:spcBef>
              <a:spcAft>
                <a:spcPts val="0"/>
              </a:spcAft>
              <a:buSzPts val="1200"/>
              <a:buFont typeface="Roboto Black"/>
              <a:buNone/>
              <a:defRPr sz="1200" b="0">
                <a:latin typeface="Roboto Black"/>
                <a:ea typeface="Roboto Black"/>
                <a:cs typeface="Roboto Black"/>
                <a:sym typeface="Roboto Black"/>
              </a:defRPr>
            </a:lvl8pPr>
            <a:lvl9pPr lvl="8" algn="ctr"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40" name="Google Shape;40;p5"/>
          <p:cNvSpPr txBox="1">
            <a:spLocks noGrp="1"/>
          </p:cNvSpPr>
          <p:nvPr>
            <p:ph type="ctrTitle" idx="5"/>
          </p:nvPr>
        </p:nvSpPr>
        <p:spPr>
          <a:xfrm>
            <a:off x="3540631" y="3274550"/>
            <a:ext cx="2076000" cy="19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Font typeface="Roboto Black"/>
              <a:buNone/>
              <a:defRPr sz="1200" b="0">
                <a:latin typeface="Roboto Black"/>
                <a:ea typeface="Roboto Black"/>
                <a:cs typeface="Roboto Black"/>
                <a:sym typeface="Roboto Black"/>
              </a:defRPr>
            </a:lvl1pPr>
            <a:lvl2pPr lvl="1" algn="ctr" rtl="0">
              <a:spcBef>
                <a:spcPts val="0"/>
              </a:spcBef>
              <a:spcAft>
                <a:spcPts val="0"/>
              </a:spcAft>
              <a:buSzPts val="1200"/>
              <a:buFont typeface="Roboto Black"/>
              <a:buNone/>
              <a:defRPr sz="1200" b="0">
                <a:latin typeface="Roboto Black"/>
                <a:ea typeface="Roboto Black"/>
                <a:cs typeface="Roboto Black"/>
                <a:sym typeface="Roboto Black"/>
              </a:defRPr>
            </a:lvl2pPr>
            <a:lvl3pPr lvl="2" algn="ctr" rtl="0">
              <a:spcBef>
                <a:spcPts val="0"/>
              </a:spcBef>
              <a:spcAft>
                <a:spcPts val="0"/>
              </a:spcAft>
              <a:buSzPts val="1200"/>
              <a:buFont typeface="Roboto Black"/>
              <a:buNone/>
              <a:defRPr sz="1200" b="0">
                <a:latin typeface="Roboto Black"/>
                <a:ea typeface="Roboto Black"/>
                <a:cs typeface="Roboto Black"/>
                <a:sym typeface="Roboto Black"/>
              </a:defRPr>
            </a:lvl3pPr>
            <a:lvl4pPr lvl="3" algn="ctr" rtl="0">
              <a:spcBef>
                <a:spcPts val="0"/>
              </a:spcBef>
              <a:spcAft>
                <a:spcPts val="0"/>
              </a:spcAft>
              <a:buSzPts val="1200"/>
              <a:buFont typeface="Roboto Black"/>
              <a:buNone/>
              <a:defRPr sz="1200" b="0">
                <a:latin typeface="Roboto Black"/>
                <a:ea typeface="Roboto Black"/>
                <a:cs typeface="Roboto Black"/>
                <a:sym typeface="Roboto Black"/>
              </a:defRPr>
            </a:lvl4pPr>
            <a:lvl5pPr lvl="4" algn="ctr" rtl="0">
              <a:spcBef>
                <a:spcPts val="0"/>
              </a:spcBef>
              <a:spcAft>
                <a:spcPts val="0"/>
              </a:spcAft>
              <a:buSzPts val="1200"/>
              <a:buFont typeface="Roboto Black"/>
              <a:buNone/>
              <a:defRPr sz="1200" b="0">
                <a:latin typeface="Roboto Black"/>
                <a:ea typeface="Roboto Black"/>
                <a:cs typeface="Roboto Black"/>
                <a:sym typeface="Roboto Black"/>
              </a:defRPr>
            </a:lvl5pPr>
            <a:lvl6pPr lvl="5" algn="ctr" rtl="0">
              <a:spcBef>
                <a:spcPts val="0"/>
              </a:spcBef>
              <a:spcAft>
                <a:spcPts val="0"/>
              </a:spcAft>
              <a:buSzPts val="1200"/>
              <a:buFont typeface="Roboto Black"/>
              <a:buNone/>
              <a:defRPr sz="1200" b="0">
                <a:latin typeface="Roboto Black"/>
                <a:ea typeface="Roboto Black"/>
                <a:cs typeface="Roboto Black"/>
                <a:sym typeface="Roboto Black"/>
              </a:defRPr>
            </a:lvl6pPr>
            <a:lvl7pPr lvl="6" algn="ctr" rtl="0">
              <a:spcBef>
                <a:spcPts val="0"/>
              </a:spcBef>
              <a:spcAft>
                <a:spcPts val="0"/>
              </a:spcAft>
              <a:buSzPts val="1200"/>
              <a:buFont typeface="Roboto Black"/>
              <a:buNone/>
              <a:defRPr sz="1200" b="0">
                <a:latin typeface="Roboto Black"/>
                <a:ea typeface="Roboto Black"/>
                <a:cs typeface="Roboto Black"/>
                <a:sym typeface="Roboto Black"/>
              </a:defRPr>
            </a:lvl7pPr>
            <a:lvl8pPr lvl="7" algn="ctr" rtl="0">
              <a:spcBef>
                <a:spcPts val="0"/>
              </a:spcBef>
              <a:spcAft>
                <a:spcPts val="0"/>
              </a:spcAft>
              <a:buSzPts val="1200"/>
              <a:buFont typeface="Roboto Black"/>
              <a:buNone/>
              <a:defRPr sz="1200" b="0">
                <a:latin typeface="Roboto Black"/>
                <a:ea typeface="Roboto Black"/>
                <a:cs typeface="Roboto Black"/>
                <a:sym typeface="Roboto Black"/>
              </a:defRPr>
            </a:lvl8pPr>
            <a:lvl9pPr lvl="8" algn="ctr" rtl="0">
              <a:spcBef>
                <a:spcPts val="0"/>
              </a:spcBef>
              <a:spcAft>
                <a:spcPts val="0"/>
              </a:spcAft>
              <a:buSzPts val="1200"/>
              <a:buFont typeface="Roboto Black"/>
              <a:buNone/>
              <a:defRPr sz="1200" b="0">
                <a:latin typeface="Roboto Black"/>
                <a:ea typeface="Roboto Black"/>
                <a:cs typeface="Roboto Black"/>
                <a:sym typeface="Roboto Black"/>
              </a:defRPr>
            </a:lvl9pPr>
          </a:lstStyle>
          <a:p>
            <a:endParaRPr/>
          </a:p>
        </p:txBody>
      </p:sp>
      <p:sp>
        <p:nvSpPr>
          <p:cNvPr id="41" name="Google Shape;41;p5"/>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Roboto Black"/>
              <a:buNone/>
              <a:defRPr sz="3000" b="0">
                <a:latin typeface="Roboto Black"/>
                <a:ea typeface="Roboto Black"/>
                <a:cs typeface="Roboto Black"/>
                <a:sym typeface="Robo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1">
  <p:cSld name="TITLE_1_1_1">
    <p:spTree>
      <p:nvGrpSpPr>
        <p:cNvPr id="1" name="Shape 46"/>
        <p:cNvGrpSpPr/>
        <p:nvPr/>
      </p:nvGrpSpPr>
      <p:grpSpPr>
        <a:xfrm>
          <a:off x="0" y="0"/>
          <a:ext cx="0" cy="0"/>
          <a:chOff x="0" y="0"/>
          <a:chExt cx="0" cy="0"/>
        </a:xfrm>
      </p:grpSpPr>
      <p:sp>
        <p:nvSpPr>
          <p:cNvPr id="47" name="Google Shape;47;p7"/>
          <p:cNvSpPr txBox="1">
            <a:spLocks noGrp="1"/>
          </p:cNvSpPr>
          <p:nvPr>
            <p:ph type="ctrTitle"/>
          </p:nvPr>
        </p:nvSpPr>
        <p:spPr>
          <a:xfrm>
            <a:off x="1557931" y="2064013"/>
            <a:ext cx="2076000" cy="19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1pPr>
            <a:lvl2pPr lvl="1"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2pPr>
            <a:lvl3pPr lvl="2"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3pPr>
            <a:lvl4pPr lvl="3"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4pPr>
            <a:lvl5pPr lvl="4"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5pPr>
            <a:lvl6pPr lvl="5"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6pPr>
            <a:lvl7pPr lvl="6"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7pPr>
            <a:lvl8pPr lvl="7"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8pPr>
            <a:lvl9pPr lvl="8"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9pPr>
          </a:lstStyle>
          <a:p>
            <a:endParaRPr/>
          </a:p>
        </p:txBody>
      </p:sp>
      <p:sp>
        <p:nvSpPr>
          <p:cNvPr id="48" name="Google Shape;48;p7"/>
          <p:cNvSpPr txBox="1">
            <a:spLocks noGrp="1"/>
          </p:cNvSpPr>
          <p:nvPr>
            <p:ph type="ctrTitle" idx="2"/>
          </p:nvPr>
        </p:nvSpPr>
        <p:spPr>
          <a:xfrm>
            <a:off x="1557931" y="3466700"/>
            <a:ext cx="2076000" cy="19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1pPr>
            <a:lvl2pPr lvl="1"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2pPr>
            <a:lvl3pPr lvl="2"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3pPr>
            <a:lvl4pPr lvl="3"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4pPr>
            <a:lvl5pPr lvl="4"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5pPr>
            <a:lvl6pPr lvl="5"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6pPr>
            <a:lvl7pPr lvl="6"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7pPr>
            <a:lvl8pPr lvl="7"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8pPr>
            <a:lvl9pPr lvl="8"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9pPr>
          </a:lstStyle>
          <a:p>
            <a:endParaRPr/>
          </a:p>
        </p:txBody>
      </p:sp>
      <p:sp>
        <p:nvSpPr>
          <p:cNvPr id="49" name="Google Shape;49;p7"/>
          <p:cNvSpPr txBox="1">
            <a:spLocks noGrp="1"/>
          </p:cNvSpPr>
          <p:nvPr>
            <p:ph type="ctrTitle" idx="3"/>
          </p:nvPr>
        </p:nvSpPr>
        <p:spPr>
          <a:xfrm>
            <a:off x="1557931" y="2765356"/>
            <a:ext cx="2076000" cy="196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1pPr>
            <a:lvl2pPr lvl="1"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2pPr>
            <a:lvl3pPr lvl="2"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3pPr>
            <a:lvl4pPr lvl="3"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4pPr>
            <a:lvl5pPr lvl="4"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5pPr>
            <a:lvl6pPr lvl="5"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6pPr>
            <a:lvl7pPr lvl="6"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7pPr>
            <a:lvl8pPr lvl="7"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8pPr>
            <a:lvl9pPr lvl="8" rtl="0">
              <a:spcBef>
                <a:spcPts val="0"/>
              </a:spcBef>
              <a:spcAft>
                <a:spcPts val="0"/>
              </a:spcAft>
              <a:buClr>
                <a:schemeClr val="accent1"/>
              </a:buClr>
              <a:buSzPts val="1100"/>
              <a:buFont typeface="Roboto Black"/>
              <a:buNone/>
              <a:defRPr sz="1100" b="0">
                <a:solidFill>
                  <a:schemeClr val="accent1"/>
                </a:solidFill>
                <a:latin typeface="Roboto Black"/>
                <a:ea typeface="Roboto Black"/>
                <a:cs typeface="Roboto Black"/>
                <a:sym typeface="Roboto Black"/>
              </a:defRPr>
            </a:lvl9pPr>
          </a:lstStyle>
          <a:p>
            <a:endParaRPr/>
          </a:p>
        </p:txBody>
      </p:sp>
      <p:sp>
        <p:nvSpPr>
          <p:cNvPr id="50" name="Google Shape;50;p7"/>
          <p:cNvSpPr txBox="1">
            <a:spLocks noGrp="1"/>
          </p:cNvSpPr>
          <p:nvPr>
            <p:ph type="ctrTitle" idx="4"/>
          </p:nvPr>
        </p:nvSpPr>
        <p:spPr>
          <a:xfrm>
            <a:off x="998325" y="644550"/>
            <a:ext cx="7833900" cy="606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Font typeface="Roboto Black"/>
              <a:buNone/>
              <a:defRPr sz="3000" b="0">
                <a:latin typeface="Roboto Black"/>
                <a:ea typeface="Roboto Black"/>
                <a:cs typeface="Roboto Black"/>
                <a:sym typeface="Roboto Black"/>
              </a:defRPr>
            </a:lvl1pPr>
            <a:lvl2pPr lvl="1" rtl="0">
              <a:spcBef>
                <a:spcPts val="0"/>
              </a:spcBef>
              <a:spcAft>
                <a:spcPts val="0"/>
              </a:spcAft>
              <a:buClr>
                <a:schemeClr val="accent1"/>
              </a:buClr>
              <a:buSzPts val="5200"/>
              <a:buNone/>
              <a:defRPr sz="5200">
                <a:solidFill>
                  <a:schemeClr val="accent1"/>
                </a:solidFill>
              </a:defRPr>
            </a:lvl2pPr>
            <a:lvl3pPr lvl="2" rtl="0">
              <a:spcBef>
                <a:spcPts val="0"/>
              </a:spcBef>
              <a:spcAft>
                <a:spcPts val="0"/>
              </a:spcAft>
              <a:buClr>
                <a:schemeClr val="accent1"/>
              </a:buClr>
              <a:buSzPts val="5200"/>
              <a:buNone/>
              <a:defRPr sz="5200">
                <a:solidFill>
                  <a:schemeClr val="accent1"/>
                </a:solidFill>
              </a:defRPr>
            </a:lvl3pPr>
            <a:lvl4pPr lvl="3" rtl="0">
              <a:spcBef>
                <a:spcPts val="0"/>
              </a:spcBef>
              <a:spcAft>
                <a:spcPts val="0"/>
              </a:spcAft>
              <a:buClr>
                <a:schemeClr val="accent1"/>
              </a:buClr>
              <a:buSzPts val="5200"/>
              <a:buNone/>
              <a:defRPr sz="5200">
                <a:solidFill>
                  <a:schemeClr val="accent1"/>
                </a:solidFill>
              </a:defRPr>
            </a:lvl4pPr>
            <a:lvl5pPr lvl="4" rtl="0">
              <a:spcBef>
                <a:spcPts val="0"/>
              </a:spcBef>
              <a:spcAft>
                <a:spcPts val="0"/>
              </a:spcAft>
              <a:buClr>
                <a:schemeClr val="accent1"/>
              </a:buClr>
              <a:buSzPts val="5200"/>
              <a:buNone/>
              <a:defRPr sz="5200">
                <a:solidFill>
                  <a:schemeClr val="accent1"/>
                </a:solidFill>
              </a:defRPr>
            </a:lvl5pPr>
            <a:lvl6pPr lvl="5" rtl="0">
              <a:spcBef>
                <a:spcPts val="0"/>
              </a:spcBef>
              <a:spcAft>
                <a:spcPts val="0"/>
              </a:spcAft>
              <a:buClr>
                <a:schemeClr val="accent1"/>
              </a:buClr>
              <a:buSzPts val="5200"/>
              <a:buNone/>
              <a:defRPr sz="5200">
                <a:solidFill>
                  <a:schemeClr val="accent1"/>
                </a:solidFill>
              </a:defRPr>
            </a:lvl6pPr>
            <a:lvl7pPr lvl="6" rtl="0">
              <a:spcBef>
                <a:spcPts val="0"/>
              </a:spcBef>
              <a:spcAft>
                <a:spcPts val="0"/>
              </a:spcAft>
              <a:buClr>
                <a:schemeClr val="accent1"/>
              </a:buClr>
              <a:buSzPts val="5200"/>
              <a:buNone/>
              <a:defRPr sz="5200">
                <a:solidFill>
                  <a:schemeClr val="accent1"/>
                </a:solidFill>
              </a:defRPr>
            </a:lvl7pPr>
            <a:lvl8pPr lvl="7" rtl="0">
              <a:spcBef>
                <a:spcPts val="0"/>
              </a:spcBef>
              <a:spcAft>
                <a:spcPts val="0"/>
              </a:spcAft>
              <a:buClr>
                <a:schemeClr val="accent1"/>
              </a:buClr>
              <a:buSzPts val="5200"/>
              <a:buNone/>
              <a:defRPr sz="5200">
                <a:solidFill>
                  <a:schemeClr val="accent1"/>
                </a:solidFill>
              </a:defRPr>
            </a:lvl8pPr>
            <a:lvl9pPr lvl="8" rtl="0">
              <a:spcBef>
                <a:spcPts val="0"/>
              </a:spcBef>
              <a:spcAft>
                <a:spcPts val="0"/>
              </a:spcAft>
              <a:buClr>
                <a:schemeClr val="accent1"/>
              </a:buClr>
              <a:buSzPts val="5200"/>
              <a:buNone/>
              <a:defRPr sz="5200">
                <a:solidFill>
                  <a:schemeClr val="accen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 INFOGRAPHY">
  <p:cSld name="TITLE_1_1_2">
    <p:spTree>
      <p:nvGrpSpPr>
        <p:cNvPr id="1" name="Shape 56"/>
        <p:cNvGrpSpPr/>
        <p:nvPr/>
      </p:nvGrpSpPr>
      <p:grpSpPr>
        <a:xfrm>
          <a:off x="0" y="0"/>
          <a:ext cx="0" cy="0"/>
          <a:chOff x="0" y="0"/>
          <a:chExt cx="0" cy="0"/>
        </a:xfrm>
      </p:grpSpPr>
      <p:sp>
        <p:nvSpPr>
          <p:cNvPr id="57" name="Google Shape;57;p9"/>
          <p:cNvSpPr txBox="1">
            <a:spLocks noGrp="1"/>
          </p:cNvSpPr>
          <p:nvPr>
            <p:ph type="subTitle" idx="1"/>
          </p:nvPr>
        </p:nvSpPr>
        <p:spPr>
          <a:xfrm>
            <a:off x="3874950" y="3625075"/>
            <a:ext cx="1394100" cy="5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8" name="Google Shape;58;p9"/>
          <p:cNvSpPr txBox="1">
            <a:spLocks noGrp="1"/>
          </p:cNvSpPr>
          <p:nvPr>
            <p:ph type="subTitle" idx="2"/>
          </p:nvPr>
        </p:nvSpPr>
        <p:spPr>
          <a:xfrm>
            <a:off x="5813500" y="3639800"/>
            <a:ext cx="1394100" cy="5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 name="Google Shape;59;p9"/>
          <p:cNvSpPr txBox="1">
            <a:spLocks noGrp="1"/>
          </p:cNvSpPr>
          <p:nvPr>
            <p:ph type="subTitle" idx="3"/>
          </p:nvPr>
        </p:nvSpPr>
        <p:spPr>
          <a:xfrm>
            <a:off x="1936387" y="3619725"/>
            <a:ext cx="1394100" cy="50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0" name="Google Shape;60;p9"/>
          <p:cNvSpPr txBox="1">
            <a:spLocks noGrp="1"/>
          </p:cNvSpPr>
          <p:nvPr>
            <p:ph type="ctrTitle"/>
          </p:nvPr>
        </p:nvSpPr>
        <p:spPr>
          <a:xfrm>
            <a:off x="3533994" y="3503375"/>
            <a:ext cx="2076000" cy="19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
              <a:buFont typeface="Roboto Black"/>
              <a:buNone/>
              <a:defRPr sz="1000" b="0">
                <a:latin typeface="Roboto Black"/>
                <a:ea typeface="Roboto Black"/>
                <a:cs typeface="Roboto Black"/>
                <a:sym typeface="Roboto Black"/>
              </a:defRPr>
            </a:lvl1pPr>
            <a:lvl2pPr lvl="1" algn="ctr" rtl="0">
              <a:spcBef>
                <a:spcPts val="0"/>
              </a:spcBef>
              <a:spcAft>
                <a:spcPts val="0"/>
              </a:spcAft>
              <a:buSzPts val="1000"/>
              <a:buFont typeface="Roboto Black"/>
              <a:buNone/>
              <a:defRPr sz="1000" b="0">
                <a:latin typeface="Roboto Black"/>
                <a:ea typeface="Roboto Black"/>
                <a:cs typeface="Roboto Black"/>
                <a:sym typeface="Roboto Black"/>
              </a:defRPr>
            </a:lvl2pPr>
            <a:lvl3pPr lvl="2" algn="ctr" rtl="0">
              <a:spcBef>
                <a:spcPts val="0"/>
              </a:spcBef>
              <a:spcAft>
                <a:spcPts val="0"/>
              </a:spcAft>
              <a:buSzPts val="1000"/>
              <a:buFont typeface="Roboto Black"/>
              <a:buNone/>
              <a:defRPr sz="1000" b="0">
                <a:latin typeface="Roboto Black"/>
                <a:ea typeface="Roboto Black"/>
                <a:cs typeface="Roboto Black"/>
                <a:sym typeface="Roboto Black"/>
              </a:defRPr>
            </a:lvl3pPr>
            <a:lvl4pPr lvl="3" algn="ctr" rtl="0">
              <a:spcBef>
                <a:spcPts val="0"/>
              </a:spcBef>
              <a:spcAft>
                <a:spcPts val="0"/>
              </a:spcAft>
              <a:buSzPts val="1000"/>
              <a:buFont typeface="Roboto Black"/>
              <a:buNone/>
              <a:defRPr sz="1000" b="0">
                <a:latin typeface="Roboto Black"/>
                <a:ea typeface="Roboto Black"/>
                <a:cs typeface="Roboto Black"/>
                <a:sym typeface="Roboto Black"/>
              </a:defRPr>
            </a:lvl4pPr>
            <a:lvl5pPr lvl="4" algn="ctr" rtl="0">
              <a:spcBef>
                <a:spcPts val="0"/>
              </a:spcBef>
              <a:spcAft>
                <a:spcPts val="0"/>
              </a:spcAft>
              <a:buSzPts val="1000"/>
              <a:buFont typeface="Roboto Black"/>
              <a:buNone/>
              <a:defRPr sz="1000" b="0">
                <a:latin typeface="Roboto Black"/>
                <a:ea typeface="Roboto Black"/>
                <a:cs typeface="Roboto Black"/>
                <a:sym typeface="Roboto Black"/>
              </a:defRPr>
            </a:lvl5pPr>
            <a:lvl6pPr lvl="5" algn="ctr" rtl="0">
              <a:spcBef>
                <a:spcPts val="0"/>
              </a:spcBef>
              <a:spcAft>
                <a:spcPts val="0"/>
              </a:spcAft>
              <a:buSzPts val="1000"/>
              <a:buFont typeface="Roboto Black"/>
              <a:buNone/>
              <a:defRPr sz="1000" b="0">
                <a:latin typeface="Roboto Black"/>
                <a:ea typeface="Roboto Black"/>
                <a:cs typeface="Roboto Black"/>
                <a:sym typeface="Roboto Black"/>
              </a:defRPr>
            </a:lvl6pPr>
            <a:lvl7pPr lvl="6" algn="ctr" rtl="0">
              <a:spcBef>
                <a:spcPts val="0"/>
              </a:spcBef>
              <a:spcAft>
                <a:spcPts val="0"/>
              </a:spcAft>
              <a:buSzPts val="1000"/>
              <a:buFont typeface="Roboto Black"/>
              <a:buNone/>
              <a:defRPr sz="1000" b="0">
                <a:latin typeface="Roboto Black"/>
                <a:ea typeface="Roboto Black"/>
                <a:cs typeface="Roboto Black"/>
                <a:sym typeface="Roboto Black"/>
              </a:defRPr>
            </a:lvl7pPr>
            <a:lvl8pPr lvl="7" algn="ctr" rtl="0">
              <a:spcBef>
                <a:spcPts val="0"/>
              </a:spcBef>
              <a:spcAft>
                <a:spcPts val="0"/>
              </a:spcAft>
              <a:buSzPts val="1000"/>
              <a:buFont typeface="Roboto Black"/>
              <a:buNone/>
              <a:defRPr sz="1000" b="0">
                <a:latin typeface="Roboto Black"/>
                <a:ea typeface="Roboto Black"/>
                <a:cs typeface="Roboto Black"/>
                <a:sym typeface="Roboto Black"/>
              </a:defRPr>
            </a:lvl8pPr>
            <a:lvl9pPr lvl="8" algn="ctr" rtl="0">
              <a:spcBef>
                <a:spcPts val="0"/>
              </a:spcBef>
              <a:spcAft>
                <a:spcPts val="0"/>
              </a:spcAft>
              <a:buSzPts val="1000"/>
              <a:buFont typeface="Roboto Black"/>
              <a:buNone/>
              <a:defRPr sz="1000" b="0">
                <a:latin typeface="Roboto Black"/>
                <a:ea typeface="Roboto Black"/>
                <a:cs typeface="Roboto Black"/>
                <a:sym typeface="Roboto Black"/>
              </a:defRPr>
            </a:lvl9pPr>
          </a:lstStyle>
          <a:p>
            <a:endParaRPr/>
          </a:p>
        </p:txBody>
      </p:sp>
      <p:sp>
        <p:nvSpPr>
          <p:cNvPr id="61" name="Google Shape;61;p9"/>
          <p:cNvSpPr txBox="1">
            <a:spLocks noGrp="1"/>
          </p:cNvSpPr>
          <p:nvPr>
            <p:ph type="ctrTitle" idx="4"/>
          </p:nvPr>
        </p:nvSpPr>
        <p:spPr>
          <a:xfrm>
            <a:off x="5472556" y="3523450"/>
            <a:ext cx="2076000" cy="19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
              <a:buFont typeface="Roboto Black"/>
              <a:buNone/>
              <a:defRPr sz="1000" b="0">
                <a:latin typeface="Roboto Black"/>
                <a:ea typeface="Roboto Black"/>
                <a:cs typeface="Roboto Black"/>
                <a:sym typeface="Roboto Black"/>
              </a:defRPr>
            </a:lvl1pPr>
            <a:lvl2pPr lvl="1" algn="ctr" rtl="0">
              <a:spcBef>
                <a:spcPts val="0"/>
              </a:spcBef>
              <a:spcAft>
                <a:spcPts val="0"/>
              </a:spcAft>
              <a:buSzPts val="1000"/>
              <a:buFont typeface="Roboto Black"/>
              <a:buNone/>
              <a:defRPr sz="1000" b="0">
                <a:latin typeface="Roboto Black"/>
                <a:ea typeface="Roboto Black"/>
                <a:cs typeface="Roboto Black"/>
                <a:sym typeface="Roboto Black"/>
              </a:defRPr>
            </a:lvl2pPr>
            <a:lvl3pPr lvl="2" algn="ctr" rtl="0">
              <a:spcBef>
                <a:spcPts val="0"/>
              </a:spcBef>
              <a:spcAft>
                <a:spcPts val="0"/>
              </a:spcAft>
              <a:buSzPts val="1000"/>
              <a:buFont typeface="Roboto Black"/>
              <a:buNone/>
              <a:defRPr sz="1000" b="0">
                <a:latin typeface="Roboto Black"/>
                <a:ea typeface="Roboto Black"/>
                <a:cs typeface="Roboto Black"/>
                <a:sym typeface="Roboto Black"/>
              </a:defRPr>
            </a:lvl3pPr>
            <a:lvl4pPr lvl="3" algn="ctr" rtl="0">
              <a:spcBef>
                <a:spcPts val="0"/>
              </a:spcBef>
              <a:spcAft>
                <a:spcPts val="0"/>
              </a:spcAft>
              <a:buSzPts val="1000"/>
              <a:buFont typeface="Roboto Black"/>
              <a:buNone/>
              <a:defRPr sz="1000" b="0">
                <a:latin typeface="Roboto Black"/>
                <a:ea typeface="Roboto Black"/>
                <a:cs typeface="Roboto Black"/>
                <a:sym typeface="Roboto Black"/>
              </a:defRPr>
            </a:lvl4pPr>
            <a:lvl5pPr lvl="4" algn="ctr" rtl="0">
              <a:spcBef>
                <a:spcPts val="0"/>
              </a:spcBef>
              <a:spcAft>
                <a:spcPts val="0"/>
              </a:spcAft>
              <a:buSzPts val="1000"/>
              <a:buFont typeface="Roboto Black"/>
              <a:buNone/>
              <a:defRPr sz="1000" b="0">
                <a:latin typeface="Roboto Black"/>
                <a:ea typeface="Roboto Black"/>
                <a:cs typeface="Roboto Black"/>
                <a:sym typeface="Roboto Black"/>
              </a:defRPr>
            </a:lvl5pPr>
            <a:lvl6pPr lvl="5" algn="ctr" rtl="0">
              <a:spcBef>
                <a:spcPts val="0"/>
              </a:spcBef>
              <a:spcAft>
                <a:spcPts val="0"/>
              </a:spcAft>
              <a:buSzPts val="1000"/>
              <a:buFont typeface="Roboto Black"/>
              <a:buNone/>
              <a:defRPr sz="1000" b="0">
                <a:latin typeface="Roboto Black"/>
                <a:ea typeface="Roboto Black"/>
                <a:cs typeface="Roboto Black"/>
                <a:sym typeface="Roboto Black"/>
              </a:defRPr>
            </a:lvl6pPr>
            <a:lvl7pPr lvl="6" algn="ctr" rtl="0">
              <a:spcBef>
                <a:spcPts val="0"/>
              </a:spcBef>
              <a:spcAft>
                <a:spcPts val="0"/>
              </a:spcAft>
              <a:buSzPts val="1000"/>
              <a:buFont typeface="Roboto Black"/>
              <a:buNone/>
              <a:defRPr sz="1000" b="0">
                <a:latin typeface="Roboto Black"/>
                <a:ea typeface="Roboto Black"/>
                <a:cs typeface="Roboto Black"/>
                <a:sym typeface="Roboto Black"/>
              </a:defRPr>
            </a:lvl7pPr>
            <a:lvl8pPr lvl="7" algn="ctr" rtl="0">
              <a:spcBef>
                <a:spcPts val="0"/>
              </a:spcBef>
              <a:spcAft>
                <a:spcPts val="0"/>
              </a:spcAft>
              <a:buSzPts val="1000"/>
              <a:buFont typeface="Roboto Black"/>
              <a:buNone/>
              <a:defRPr sz="1000" b="0">
                <a:latin typeface="Roboto Black"/>
                <a:ea typeface="Roboto Black"/>
                <a:cs typeface="Roboto Black"/>
                <a:sym typeface="Roboto Black"/>
              </a:defRPr>
            </a:lvl8pPr>
            <a:lvl9pPr lvl="8" algn="ctr" rtl="0">
              <a:spcBef>
                <a:spcPts val="0"/>
              </a:spcBef>
              <a:spcAft>
                <a:spcPts val="0"/>
              </a:spcAft>
              <a:buSzPts val="1000"/>
              <a:buFont typeface="Roboto Black"/>
              <a:buNone/>
              <a:defRPr sz="1000" b="0">
                <a:latin typeface="Roboto Black"/>
                <a:ea typeface="Roboto Black"/>
                <a:cs typeface="Roboto Black"/>
                <a:sym typeface="Roboto Black"/>
              </a:defRPr>
            </a:lvl9pPr>
          </a:lstStyle>
          <a:p>
            <a:endParaRPr/>
          </a:p>
        </p:txBody>
      </p:sp>
      <p:sp>
        <p:nvSpPr>
          <p:cNvPr id="62" name="Google Shape;62;p9"/>
          <p:cNvSpPr txBox="1">
            <a:spLocks noGrp="1"/>
          </p:cNvSpPr>
          <p:nvPr>
            <p:ph type="ctrTitle" idx="5"/>
          </p:nvPr>
        </p:nvSpPr>
        <p:spPr>
          <a:xfrm>
            <a:off x="1595444" y="3503375"/>
            <a:ext cx="2076000" cy="19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
              <a:buFont typeface="Roboto Black"/>
              <a:buNone/>
              <a:defRPr sz="1000" b="0">
                <a:latin typeface="Roboto Black"/>
                <a:ea typeface="Roboto Black"/>
                <a:cs typeface="Roboto Black"/>
                <a:sym typeface="Roboto Black"/>
              </a:defRPr>
            </a:lvl1pPr>
            <a:lvl2pPr lvl="1" algn="ctr" rtl="0">
              <a:spcBef>
                <a:spcPts val="0"/>
              </a:spcBef>
              <a:spcAft>
                <a:spcPts val="0"/>
              </a:spcAft>
              <a:buSzPts val="1000"/>
              <a:buFont typeface="Roboto Black"/>
              <a:buNone/>
              <a:defRPr sz="1000" b="0">
                <a:latin typeface="Roboto Black"/>
                <a:ea typeface="Roboto Black"/>
                <a:cs typeface="Roboto Black"/>
                <a:sym typeface="Roboto Black"/>
              </a:defRPr>
            </a:lvl2pPr>
            <a:lvl3pPr lvl="2" algn="ctr" rtl="0">
              <a:spcBef>
                <a:spcPts val="0"/>
              </a:spcBef>
              <a:spcAft>
                <a:spcPts val="0"/>
              </a:spcAft>
              <a:buSzPts val="1000"/>
              <a:buFont typeface="Roboto Black"/>
              <a:buNone/>
              <a:defRPr sz="1000" b="0">
                <a:latin typeface="Roboto Black"/>
                <a:ea typeface="Roboto Black"/>
                <a:cs typeface="Roboto Black"/>
                <a:sym typeface="Roboto Black"/>
              </a:defRPr>
            </a:lvl3pPr>
            <a:lvl4pPr lvl="3" algn="ctr" rtl="0">
              <a:spcBef>
                <a:spcPts val="0"/>
              </a:spcBef>
              <a:spcAft>
                <a:spcPts val="0"/>
              </a:spcAft>
              <a:buSzPts val="1000"/>
              <a:buFont typeface="Roboto Black"/>
              <a:buNone/>
              <a:defRPr sz="1000" b="0">
                <a:latin typeface="Roboto Black"/>
                <a:ea typeface="Roboto Black"/>
                <a:cs typeface="Roboto Black"/>
                <a:sym typeface="Roboto Black"/>
              </a:defRPr>
            </a:lvl4pPr>
            <a:lvl5pPr lvl="4" algn="ctr" rtl="0">
              <a:spcBef>
                <a:spcPts val="0"/>
              </a:spcBef>
              <a:spcAft>
                <a:spcPts val="0"/>
              </a:spcAft>
              <a:buSzPts val="1000"/>
              <a:buFont typeface="Roboto Black"/>
              <a:buNone/>
              <a:defRPr sz="1000" b="0">
                <a:latin typeface="Roboto Black"/>
                <a:ea typeface="Roboto Black"/>
                <a:cs typeface="Roboto Black"/>
                <a:sym typeface="Roboto Black"/>
              </a:defRPr>
            </a:lvl5pPr>
            <a:lvl6pPr lvl="5" algn="ctr" rtl="0">
              <a:spcBef>
                <a:spcPts val="0"/>
              </a:spcBef>
              <a:spcAft>
                <a:spcPts val="0"/>
              </a:spcAft>
              <a:buSzPts val="1000"/>
              <a:buFont typeface="Roboto Black"/>
              <a:buNone/>
              <a:defRPr sz="1000" b="0">
                <a:latin typeface="Roboto Black"/>
                <a:ea typeface="Roboto Black"/>
                <a:cs typeface="Roboto Black"/>
                <a:sym typeface="Roboto Black"/>
              </a:defRPr>
            </a:lvl6pPr>
            <a:lvl7pPr lvl="6" algn="ctr" rtl="0">
              <a:spcBef>
                <a:spcPts val="0"/>
              </a:spcBef>
              <a:spcAft>
                <a:spcPts val="0"/>
              </a:spcAft>
              <a:buSzPts val="1000"/>
              <a:buFont typeface="Roboto Black"/>
              <a:buNone/>
              <a:defRPr sz="1000" b="0">
                <a:latin typeface="Roboto Black"/>
                <a:ea typeface="Roboto Black"/>
                <a:cs typeface="Roboto Black"/>
                <a:sym typeface="Roboto Black"/>
              </a:defRPr>
            </a:lvl7pPr>
            <a:lvl8pPr lvl="7" algn="ctr" rtl="0">
              <a:spcBef>
                <a:spcPts val="0"/>
              </a:spcBef>
              <a:spcAft>
                <a:spcPts val="0"/>
              </a:spcAft>
              <a:buSzPts val="1000"/>
              <a:buFont typeface="Roboto Black"/>
              <a:buNone/>
              <a:defRPr sz="1000" b="0">
                <a:latin typeface="Roboto Black"/>
                <a:ea typeface="Roboto Black"/>
                <a:cs typeface="Roboto Black"/>
                <a:sym typeface="Roboto Black"/>
              </a:defRPr>
            </a:lvl8pPr>
            <a:lvl9pPr lvl="8" algn="ctr" rtl="0">
              <a:spcBef>
                <a:spcPts val="0"/>
              </a:spcBef>
              <a:spcAft>
                <a:spcPts val="0"/>
              </a:spcAft>
              <a:buSzPts val="1000"/>
              <a:buFont typeface="Roboto Black"/>
              <a:buNone/>
              <a:defRPr sz="1000" b="0">
                <a:latin typeface="Roboto Black"/>
                <a:ea typeface="Roboto Black"/>
                <a:cs typeface="Roboto Black"/>
                <a:sym typeface="Roboto Black"/>
              </a:defRPr>
            </a:lvl9pPr>
          </a:lstStyle>
          <a:p>
            <a:endParaRPr/>
          </a:p>
        </p:txBody>
      </p:sp>
      <p:sp>
        <p:nvSpPr>
          <p:cNvPr id="63" name="Google Shape;63;p9"/>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Roboto Black"/>
              <a:buNone/>
              <a:defRPr sz="3000" b="0">
                <a:latin typeface="Roboto Black"/>
                <a:ea typeface="Roboto Black"/>
                <a:cs typeface="Roboto Black"/>
                <a:sym typeface="Robo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6"/>
          <p:cNvSpPr/>
          <p:nvPr/>
        </p:nvSpPr>
        <p:spPr>
          <a:xfrm>
            <a:off x="2080188" y="1291650"/>
            <a:ext cx="4910700" cy="256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ctrTitle"/>
          </p:nvPr>
        </p:nvSpPr>
        <p:spPr>
          <a:xfrm>
            <a:off x="2770350" y="1558300"/>
            <a:ext cx="3530400" cy="1940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E2A47"/>
              </a:buClr>
              <a:buSzPts val="1200"/>
              <a:buNone/>
              <a:defRPr sz="1200">
                <a:solidFill>
                  <a:srgbClr val="0E2A47"/>
                </a:solidFill>
              </a:defRPr>
            </a:lvl1pPr>
            <a:lvl2pPr lvl="1" algn="ctr" rtl="0">
              <a:spcBef>
                <a:spcPts val="0"/>
              </a:spcBef>
              <a:spcAft>
                <a:spcPts val="0"/>
              </a:spcAft>
              <a:buClr>
                <a:srgbClr val="0E2A47"/>
              </a:buClr>
              <a:buSzPts val="5200"/>
              <a:buNone/>
              <a:defRPr sz="5200">
                <a:solidFill>
                  <a:srgbClr val="0E2A47"/>
                </a:solidFill>
              </a:defRPr>
            </a:lvl2pPr>
            <a:lvl3pPr lvl="2" algn="ctr" rtl="0">
              <a:spcBef>
                <a:spcPts val="0"/>
              </a:spcBef>
              <a:spcAft>
                <a:spcPts val="0"/>
              </a:spcAft>
              <a:buClr>
                <a:srgbClr val="0E2A47"/>
              </a:buClr>
              <a:buSzPts val="5200"/>
              <a:buNone/>
              <a:defRPr sz="5200">
                <a:solidFill>
                  <a:srgbClr val="0E2A47"/>
                </a:solidFill>
              </a:defRPr>
            </a:lvl3pPr>
            <a:lvl4pPr lvl="3" algn="ctr" rtl="0">
              <a:spcBef>
                <a:spcPts val="0"/>
              </a:spcBef>
              <a:spcAft>
                <a:spcPts val="0"/>
              </a:spcAft>
              <a:buClr>
                <a:srgbClr val="0E2A47"/>
              </a:buClr>
              <a:buSzPts val="5200"/>
              <a:buNone/>
              <a:defRPr sz="5200">
                <a:solidFill>
                  <a:srgbClr val="0E2A47"/>
                </a:solidFill>
              </a:defRPr>
            </a:lvl4pPr>
            <a:lvl5pPr lvl="4" algn="ctr" rtl="0">
              <a:spcBef>
                <a:spcPts val="0"/>
              </a:spcBef>
              <a:spcAft>
                <a:spcPts val="0"/>
              </a:spcAft>
              <a:buClr>
                <a:srgbClr val="0E2A47"/>
              </a:buClr>
              <a:buSzPts val="5200"/>
              <a:buNone/>
              <a:defRPr sz="5200">
                <a:solidFill>
                  <a:srgbClr val="0E2A47"/>
                </a:solidFill>
              </a:defRPr>
            </a:lvl5pPr>
            <a:lvl6pPr lvl="5" algn="ctr" rtl="0">
              <a:spcBef>
                <a:spcPts val="0"/>
              </a:spcBef>
              <a:spcAft>
                <a:spcPts val="0"/>
              </a:spcAft>
              <a:buClr>
                <a:srgbClr val="0E2A47"/>
              </a:buClr>
              <a:buSzPts val="5200"/>
              <a:buNone/>
              <a:defRPr sz="5200">
                <a:solidFill>
                  <a:srgbClr val="0E2A47"/>
                </a:solidFill>
              </a:defRPr>
            </a:lvl6pPr>
            <a:lvl7pPr lvl="6" algn="ctr" rtl="0">
              <a:spcBef>
                <a:spcPts val="0"/>
              </a:spcBef>
              <a:spcAft>
                <a:spcPts val="0"/>
              </a:spcAft>
              <a:buClr>
                <a:srgbClr val="0E2A47"/>
              </a:buClr>
              <a:buSzPts val="5200"/>
              <a:buNone/>
              <a:defRPr sz="5200">
                <a:solidFill>
                  <a:srgbClr val="0E2A47"/>
                </a:solidFill>
              </a:defRPr>
            </a:lvl7pPr>
            <a:lvl8pPr lvl="7" algn="ctr" rtl="0">
              <a:spcBef>
                <a:spcPts val="0"/>
              </a:spcBef>
              <a:spcAft>
                <a:spcPts val="0"/>
              </a:spcAft>
              <a:buClr>
                <a:srgbClr val="0E2A47"/>
              </a:buClr>
              <a:buSzPts val="5200"/>
              <a:buNone/>
              <a:defRPr sz="5200">
                <a:solidFill>
                  <a:srgbClr val="0E2A47"/>
                </a:solidFill>
              </a:defRPr>
            </a:lvl8pPr>
            <a:lvl9pPr lvl="8" algn="ctr" rtl="0">
              <a:spcBef>
                <a:spcPts val="0"/>
              </a:spcBef>
              <a:spcAft>
                <a:spcPts val="0"/>
              </a:spcAft>
              <a:buClr>
                <a:srgbClr val="0E2A47"/>
              </a:buClr>
              <a:buSzPts val="5200"/>
              <a:buNone/>
              <a:defRPr sz="5200">
                <a:solidFill>
                  <a:srgbClr val="0E2A47"/>
                </a:solidFill>
              </a:defRPr>
            </a:lvl9pPr>
          </a:lstStyle>
          <a:p>
            <a:endParaRPr/>
          </a:p>
        </p:txBody>
      </p:sp>
      <p:sp>
        <p:nvSpPr>
          <p:cNvPr id="45" name="Google Shape;45;p6"/>
          <p:cNvSpPr txBox="1">
            <a:spLocks noGrp="1"/>
          </p:cNvSpPr>
          <p:nvPr>
            <p:ph type="subTitle" idx="1"/>
          </p:nvPr>
        </p:nvSpPr>
        <p:spPr>
          <a:xfrm>
            <a:off x="2806800" y="1757550"/>
            <a:ext cx="3457500" cy="142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E2A47"/>
              </a:buClr>
              <a:buSzPts val="1800"/>
              <a:buNone/>
              <a:defRPr>
                <a:solidFill>
                  <a:srgbClr val="0E2A47"/>
                </a:solidFill>
              </a:defRPr>
            </a:lvl1pPr>
            <a:lvl2pPr lvl="1" algn="ctr" rtl="0">
              <a:lnSpc>
                <a:spcPct val="100000"/>
              </a:lnSpc>
              <a:spcBef>
                <a:spcPts val="0"/>
              </a:spcBef>
              <a:spcAft>
                <a:spcPts val="0"/>
              </a:spcAft>
              <a:buClr>
                <a:srgbClr val="0E2A47"/>
              </a:buClr>
              <a:buSzPts val="1200"/>
              <a:buNone/>
              <a:defRPr sz="1200">
                <a:solidFill>
                  <a:srgbClr val="0E2A47"/>
                </a:solidFill>
              </a:defRPr>
            </a:lvl2pPr>
            <a:lvl3pPr lvl="2" algn="ctr" rtl="0">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3pPr>
            <a:lvl4pPr lvl="3" algn="ctr" rtl="0">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4pPr>
            <a:lvl5pPr lvl="4" algn="ctr" rtl="0">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5pPr>
            <a:lvl6pPr lvl="5" algn="ctr" rtl="0">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6pPr>
            <a:lvl7pPr lvl="6" algn="ctr" rtl="0">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7pPr>
            <a:lvl8pPr lvl="7" algn="ctr" rtl="0">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8pPr>
            <a:lvl9pPr lvl="8" algn="ctr" rtl="0">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417345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rgbClr val="232D4B"/>
            </a:gs>
            <a:gs pos="100000">
              <a:srgbClr val="04152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2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Roboto Black"/>
              <a:buNone/>
              <a:defRPr sz="2800">
                <a:solidFill>
                  <a:schemeClr val="lt1"/>
                </a:solidFill>
                <a:latin typeface="Roboto Black"/>
                <a:ea typeface="Roboto Black"/>
                <a:cs typeface="Roboto Black"/>
                <a:sym typeface="Roboto Black"/>
              </a:defRPr>
            </a:lvl1pPr>
            <a:lvl2pPr lvl="1">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2pPr>
            <a:lvl3pPr lvl="2">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3pPr>
            <a:lvl4pPr lvl="3">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4pPr>
            <a:lvl5pPr lvl="4">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5pPr>
            <a:lvl6pPr lvl="5">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6pPr>
            <a:lvl7pPr lvl="6">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7pPr>
            <a:lvl8pPr lvl="7">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8pPr>
            <a:lvl9pPr lvl="8">
              <a:spcBef>
                <a:spcPts val="0"/>
              </a:spcBef>
              <a:spcAft>
                <a:spcPts val="0"/>
              </a:spcAft>
              <a:buClr>
                <a:schemeClr val="lt1"/>
              </a:buClr>
              <a:buSzPts val="2800"/>
              <a:buFont typeface="Bree Serif"/>
              <a:buNone/>
              <a:defRPr sz="2800" b="1">
                <a:solidFill>
                  <a:schemeClr val="lt1"/>
                </a:solidFill>
                <a:latin typeface="Bree Serif"/>
                <a:ea typeface="Bree Serif"/>
                <a:cs typeface="Bree Serif"/>
                <a:sym typeface="Bree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Roboto Light"/>
              <a:buChar char="●"/>
              <a:defRPr sz="1800">
                <a:solidFill>
                  <a:schemeClr val="lt1"/>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lt1"/>
              </a:buClr>
              <a:buSzPts val="1400"/>
              <a:buFont typeface="Roboto Light"/>
              <a:buChar char="○"/>
              <a:defRPr>
                <a:solidFill>
                  <a:schemeClr val="lt1"/>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lt1"/>
              </a:buClr>
              <a:buSzPts val="1400"/>
              <a:buFont typeface="Roboto Light"/>
              <a:buChar char="■"/>
              <a:defRPr>
                <a:solidFill>
                  <a:schemeClr val="lt1"/>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lt1"/>
              </a:buClr>
              <a:buSzPts val="1400"/>
              <a:buFont typeface="Roboto Light"/>
              <a:buChar char="●"/>
              <a:defRPr>
                <a:solidFill>
                  <a:schemeClr val="lt1"/>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lt1"/>
              </a:buClr>
              <a:buSzPts val="1400"/>
              <a:buFont typeface="Roboto Light"/>
              <a:buChar char="○"/>
              <a:defRPr>
                <a:solidFill>
                  <a:schemeClr val="lt1"/>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lt1"/>
              </a:buClr>
              <a:buSzPts val="1400"/>
              <a:buFont typeface="Roboto Light"/>
              <a:buChar char="■"/>
              <a:defRPr>
                <a:solidFill>
                  <a:schemeClr val="lt1"/>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lt1"/>
              </a:buClr>
              <a:buSzPts val="1400"/>
              <a:buFont typeface="Roboto Light"/>
              <a:buChar char="●"/>
              <a:defRPr>
                <a:solidFill>
                  <a:schemeClr val="lt1"/>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lt1"/>
              </a:buClr>
              <a:buSzPts val="1400"/>
              <a:buFont typeface="Roboto Light"/>
              <a:buChar char="○"/>
              <a:defRPr>
                <a:solidFill>
                  <a:schemeClr val="lt1"/>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lt1"/>
              </a:buClr>
              <a:buSzPts val="1400"/>
              <a:buFont typeface="Roboto Light"/>
              <a:buChar char="■"/>
              <a:defRPr>
                <a:solidFill>
                  <a:schemeClr val="lt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63"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itationproject.ne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citationproject.net/about/what-is-plagiaris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journals.iupui.edu/index.php/teachingwriting/article/view/1116/1088"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hyperlink" Target="https://guides.lib.virginia.edu/referencemanagers"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ctrTitle"/>
          </p:nvPr>
        </p:nvSpPr>
        <p:spPr>
          <a:xfrm>
            <a:off x="4451935" y="975022"/>
            <a:ext cx="4106493" cy="802971"/>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solidFill>
                  <a:schemeClr val="tx2"/>
                </a:solidFill>
              </a:rPr>
              <a:t>Integrating Sources in</a:t>
            </a:r>
            <a:endParaRPr dirty="0">
              <a:solidFill>
                <a:schemeClr val="tx2"/>
              </a:solidFill>
            </a:endParaRPr>
          </a:p>
          <a:p>
            <a:pPr marL="0" lvl="0" indent="0" algn="r" rtl="0">
              <a:spcBef>
                <a:spcPts val="0"/>
              </a:spcBef>
              <a:spcAft>
                <a:spcPts val="0"/>
              </a:spcAft>
              <a:buNone/>
            </a:pPr>
            <a:r>
              <a:rPr lang="es" dirty="0">
                <a:solidFill>
                  <a:schemeClr val="tx2"/>
                </a:solidFill>
              </a:rPr>
              <a:t>Engineering Writing</a:t>
            </a:r>
            <a:endParaRPr dirty="0">
              <a:solidFill>
                <a:schemeClr val="tx2"/>
              </a:solidFill>
            </a:endParaRPr>
          </a:p>
        </p:txBody>
      </p:sp>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5E92513F-6C4E-0445-86B6-4A9B2865402A}"/>
              </a:ext>
            </a:extLst>
          </p:cNvPr>
          <p:cNvSpPr>
            <a:spLocks noGrp="1"/>
          </p:cNvSpPr>
          <p:nvPr>
            <p:ph type="subTitle" idx="1"/>
          </p:nvPr>
        </p:nvSpPr>
        <p:spPr>
          <a:xfrm>
            <a:off x="4840871" y="2641448"/>
            <a:ext cx="3717557" cy="1865552"/>
          </a:xfrm>
          <a:solidFill>
            <a:schemeClr val="bg2">
              <a:lumMod val="20000"/>
              <a:lumOff val="80000"/>
            </a:schemeClr>
          </a:solidFill>
        </p:spPr>
        <p:txBody>
          <a:bodyPr/>
          <a:lstStyle/>
          <a:p>
            <a:endParaRPr lang="en-US" sz="1800" dirty="0"/>
          </a:p>
          <a:p>
            <a:r>
              <a:rPr lang="en-US" sz="1800" b="1" dirty="0">
                <a:solidFill>
                  <a:srgbClr val="002060"/>
                </a:solidFill>
              </a:rPr>
              <a:t>Brooke Dinsmore</a:t>
            </a:r>
            <a:endParaRPr lang="en-US" sz="1100" b="1" i="1" dirty="0">
              <a:solidFill>
                <a:srgbClr val="002060"/>
              </a:solidFill>
            </a:endParaRPr>
          </a:p>
          <a:p>
            <a:r>
              <a:rPr lang="en-US" sz="1100" i="1" dirty="0">
                <a:solidFill>
                  <a:srgbClr val="002060"/>
                </a:solidFill>
              </a:rPr>
              <a:t>Graduate Writing Consultant</a:t>
            </a:r>
          </a:p>
          <a:p>
            <a:r>
              <a:rPr lang="en-US" sz="1100" i="1" dirty="0">
                <a:solidFill>
                  <a:srgbClr val="002060"/>
                </a:solidFill>
              </a:rPr>
              <a:t>Graduate Writing Lab</a:t>
            </a:r>
          </a:p>
          <a:p>
            <a:r>
              <a:rPr lang="en-US" sz="1100" i="1" dirty="0">
                <a:solidFill>
                  <a:srgbClr val="002060"/>
                </a:solidFill>
              </a:rPr>
              <a:t>UVA Engineering </a:t>
            </a:r>
          </a:p>
          <a:p>
            <a:endParaRPr lang="en-US" dirty="0"/>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8"/>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Compressing sources for writing has two steps</a:t>
            </a:r>
            <a:endParaRPr dirty="0"/>
          </a:p>
        </p:txBody>
      </p:sp>
      <p:sp>
        <p:nvSpPr>
          <p:cNvPr id="564" name="Google Shape;564;p28"/>
          <p:cNvSpPr txBox="1">
            <a:spLocks noGrp="1"/>
          </p:cNvSpPr>
          <p:nvPr>
            <p:ph type="ctrTitle" idx="4"/>
          </p:nvPr>
        </p:nvSpPr>
        <p:spPr>
          <a:xfrm>
            <a:off x="5472556" y="3796717"/>
            <a:ext cx="2076000" cy="2011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dirty="0"/>
              <a:t>SELECTING</a:t>
            </a:r>
            <a:endParaRPr sz="2000" dirty="0"/>
          </a:p>
        </p:txBody>
      </p:sp>
      <p:sp>
        <p:nvSpPr>
          <p:cNvPr id="565" name="Google Shape;565;p28"/>
          <p:cNvSpPr txBox="1">
            <a:spLocks noGrp="1"/>
          </p:cNvSpPr>
          <p:nvPr>
            <p:ph type="ctrTitle" idx="5"/>
          </p:nvPr>
        </p:nvSpPr>
        <p:spPr>
          <a:xfrm>
            <a:off x="1595444" y="3796717"/>
            <a:ext cx="2076000" cy="1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t>SUMMARIZING</a:t>
            </a:r>
            <a:endParaRPr sz="2000" dirty="0"/>
          </a:p>
        </p:txBody>
      </p:sp>
      <p:sp>
        <p:nvSpPr>
          <p:cNvPr id="566" name="Google Shape;566;p28"/>
          <p:cNvSpPr/>
          <p:nvPr/>
        </p:nvSpPr>
        <p:spPr>
          <a:xfrm>
            <a:off x="1916500" y="3140312"/>
            <a:ext cx="1432353" cy="275589"/>
          </a:xfrm>
          <a:custGeom>
            <a:avLst/>
            <a:gdLst/>
            <a:ahLst/>
            <a:cxnLst/>
            <a:rect l="l" t="t" r="r" b="b"/>
            <a:pathLst>
              <a:path w="76189" h="14659" extrusionOk="0">
                <a:moveTo>
                  <a:pt x="1108" y="1"/>
                </a:moveTo>
                <a:cubicBezTo>
                  <a:pt x="511" y="1"/>
                  <a:pt x="0" y="512"/>
                  <a:pt x="0" y="1109"/>
                </a:cubicBezTo>
                <a:lnTo>
                  <a:pt x="0" y="13636"/>
                </a:lnTo>
                <a:cubicBezTo>
                  <a:pt x="0" y="14318"/>
                  <a:pt x="533" y="14659"/>
                  <a:pt x="1065" y="14659"/>
                </a:cubicBezTo>
                <a:cubicBezTo>
                  <a:pt x="1598" y="14659"/>
                  <a:pt x="2131" y="14318"/>
                  <a:pt x="2131" y="13636"/>
                </a:cubicBezTo>
                <a:lnTo>
                  <a:pt x="2131" y="2131"/>
                </a:lnTo>
                <a:lnTo>
                  <a:pt x="74058" y="2131"/>
                </a:lnTo>
                <a:lnTo>
                  <a:pt x="74058" y="13636"/>
                </a:lnTo>
                <a:cubicBezTo>
                  <a:pt x="74058" y="14233"/>
                  <a:pt x="74569" y="14659"/>
                  <a:pt x="75166" y="14659"/>
                </a:cubicBezTo>
                <a:cubicBezTo>
                  <a:pt x="75763" y="14659"/>
                  <a:pt x="76189" y="14233"/>
                  <a:pt x="76189" y="13636"/>
                </a:cubicBezTo>
                <a:lnTo>
                  <a:pt x="76189" y="1109"/>
                </a:lnTo>
                <a:cubicBezTo>
                  <a:pt x="76189" y="512"/>
                  <a:pt x="75763" y="1"/>
                  <a:pt x="75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2118344" y="1879988"/>
            <a:ext cx="1028623" cy="905784"/>
          </a:xfrm>
          <a:custGeom>
            <a:avLst/>
            <a:gdLst/>
            <a:ahLst/>
            <a:cxnLst/>
            <a:rect l="l" t="t" r="r" b="b"/>
            <a:pathLst>
              <a:path w="54714" h="48180" extrusionOk="0">
                <a:moveTo>
                  <a:pt x="27354" y="1"/>
                </a:moveTo>
                <a:cubicBezTo>
                  <a:pt x="24282" y="1"/>
                  <a:pt x="21161" y="594"/>
                  <a:pt x="18153" y="1847"/>
                </a:cubicBezTo>
                <a:cubicBezTo>
                  <a:pt x="5881" y="6960"/>
                  <a:pt x="1" y="21022"/>
                  <a:pt x="5114" y="33294"/>
                </a:cubicBezTo>
                <a:cubicBezTo>
                  <a:pt x="8974" y="42558"/>
                  <a:pt x="17933" y="48179"/>
                  <a:pt x="27372" y="48179"/>
                </a:cubicBezTo>
                <a:cubicBezTo>
                  <a:pt x="30437" y="48179"/>
                  <a:pt x="33553" y="47586"/>
                  <a:pt x="36561" y="46333"/>
                </a:cubicBezTo>
                <a:cubicBezTo>
                  <a:pt x="48918" y="41220"/>
                  <a:pt x="54713" y="27158"/>
                  <a:pt x="49600" y="14886"/>
                </a:cubicBezTo>
                <a:cubicBezTo>
                  <a:pt x="45805" y="5622"/>
                  <a:pt x="36813" y="1"/>
                  <a:pt x="27354"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2613395" y="2264371"/>
            <a:ext cx="40082" cy="916068"/>
          </a:xfrm>
          <a:custGeom>
            <a:avLst/>
            <a:gdLst/>
            <a:ahLst/>
            <a:cxnLst/>
            <a:rect l="l" t="t" r="r" b="b"/>
            <a:pathLst>
              <a:path w="2132" h="48727" extrusionOk="0">
                <a:moveTo>
                  <a:pt x="1066" y="1"/>
                </a:moveTo>
                <a:cubicBezTo>
                  <a:pt x="533" y="1"/>
                  <a:pt x="1" y="363"/>
                  <a:pt x="1" y="1087"/>
                </a:cubicBezTo>
                <a:lnTo>
                  <a:pt x="1" y="47704"/>
                </a:lnTo>
                <a:cubicBezTo>
                  <a:pt x="1" y="48300"/>
                  <a:pt x="427" y="48726"/>
                  <a:pt x="1023" y="48726"/>
                </a:cubicBezTo>
                <a:cubicBezTo>
                  <a:pt x="1620" y="48726"/>
                  <a:pt x="2131" y="48300"/>
                  <a:pt x="2131" y="47704"/>
                </a:cubicBezTo>
                <a:lnTo>
                  <a:pt x="2131" y="1087"/>
                </a:lnTo>
                <a:cubicBezTo>
                  <a:pt x="2131" y="363"/>
                  <a:pt x="1599" y="1"/>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2268942" y="2012352"/>
            <a:ext cx="727410" cy="641042"/>
          </a:xfrm>
          <a:custGeom>
            <a:avLst/>
            <a:gdLst/>
            <a:ahLst/>
            <a:cxnLst/>
            <a:rect l="l" t="t" r="r" b="b"/>
            <a:pathLst>
              <a:path w="38692" h="34098" extrusionOk="0">
                <a:moveTo>
                  <a:pt x="19335" y="1"/>
                </a:moveTo>
                <a:cubicBezTo>
                  <a:pt x="17178" y="1"/>
                  <a:pt x="14986" y="413"/>
                  <a:pt x="12869" y="1284"/>
                </a:cubicBezTo>
                <a:cubicBezTo>
                  <a:pt x="4177" y="4949"/>
                  <a:pt x="1" y="14834"/>
                  <a:pt x="3665" y="23527"/>
                </a:cubicBezTo>
                <a:cubicBezTo>
                  <a:pt x="6375" y="30106"/>
                  <a:pt x="12745" y="34098"/>
                  <a:pt x="19452" y="34098"/>
                </a:cubicBezTo>
                <a:cubicBezTo>
                  <a:pt x="21606" y="34098"/>
                  <a:pt x="23795" y="33686"/>
                  <a:pt x="25908" y="32816"/>
                </a:cubicBezTo>
                <a:cubicBezTo>
                  <a:pt x="34601" y="29151"/>
                  <a:pt x="38692" y="19181"/>
                  <a:pt x="35112" y="10488"/>
                </a:cubicBezTo>
                <a:cubicBezTo>
                  <a:pt x="32405" y="3976"/>
                  <a:pt x="26039" y="1"/>
                  <a:pt x="19335"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2177636" y="1992067"/>
            <a:ext cx="796293" cy="682102"/>
          </a:xfrm>
          <a:custGeom>
            <a:avLst/>
            <a:gdLst/>
            <a:ahLst/>
            <a:cxnLst/>
            <a:rect l="l" t="t" r="r" b="b"/>
            <a:pathLst>
              <a:path w="42356" h="36282" extrusionOk="0">
                <a:moveTo>
                  <a:pt x="24098" y="2192"/>
                </a:moveTo>
                <a:cubicBezTo>
                  <a:pt x="24133" y="2192"/>
                  <a:pt x="24168" y="2192"/>
                  <a:pt x="24203" y="2193"/>
                </a:cubicBezTo>
                <a:cubicBezTo>
                  <a:pt x="33066" y="2193"/>
                  <a:pt x="40225" y="9266"/>
                  <a:pt x="40225" y="18129"/>
                </a:cubicBezTo>
                <a:cubicBezTo>
                  <a:pt x="40225" y="27767"/>
                  <a:pt x="32330" y="34162"/>
                  <a:pt x="24109" y="34162"/>
                </a:cubicBezTo>
                <a:cubicBezTo>
                  <a:pt x="20191" y="34162"/>
                  <a:pt x="16200" y="32709"/>
                  <a:pt x="12954" y="29463"/>
                </a:cubicBezTo>
                <a:cubicBezTo>
                  <a:pt x="2923" y="19347"/>
                  <a:pt x="9936" y="2192"/>
                  <a:pt x="24098" y="2192"/>
                </a:cubicBezTo>
                <a:close/>
                <a:moveTo>
                  <a:pt x="24106" y="1"/>
                </a:moveTo>
                <a:cubicBezTo>
                  <a:pt x="19653" y="1"/>
                  <a:pt x="15113" y="1653"/>
                  <a:pt x="11420" y="5346"/>
                </a:cubicBezTo>
                <a:cubicBezTo>
                  <a:pt x="0" y="16765"/>
                  <a:pt x="8096" y="36281"/>
                  <a:pt x="24203" y="36281"/>
                </a:cubicBezTo>
                <a:cubicBezTo>
                  <a:pt x="34260" y="36281"/>
                  <a:pt x="42356" y="28100"/>
                  <a:pt x="42356" y="18129"/>
                </a:cubicBezTo>
                <a:cubicBezTo>
                  <a:pt x="42356" y="7231"/>
                  <a:pt x="33422" y="1"/>
                  <a:pt x="24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5793536" y="3140312"/>
            <a:ext cx="1433970" cy="275589"/>
          </a:xfrm>
          <a:custGeom>
            <a:avLst/>
            <a:gdLst/>
            <a:ahLst/>
            <a:cxnLst/>
            <a:rect l="l" t="t" r="r" b="b"/>
            <a:pathLst>
              <a:path w="76275" h="14659" extrusionOk="0">
                <a:moveTo>
                  <a:pt x="1109" y="1"/>
                </a:moveTo>
                <a:cubicBezTo>
                  <a:pt x="512" y="1"/>
                  <a:pt x="1" y="512"/>
                  <a:pt x="1" y="1109"/>
                </a:cubicBezTo>
                <a:lnTo>
                  <a:pt x="1" y="13636"/>
                </a:lnTo>
                <a:cubicBezTo>
                  <a:pt x="1" y="14318"/>
                  <a:pt x="533" y="14659"/>
                  <a:pt x="1066" y="14659"/>
                </a:cubicBezTo>
                <a:cubicBezTo>
                  <a:pt x="1599" y="14659"/>
                  <a:pt x="2131" y="14318"/>
                  <a:pt x="2131" y="13636"/>
                </a:cubicBezTo>
                <a:lnTo>
                  <a:pt x="2131" y="2131"/>
                </a:lnTo>
                <a:lnTo>
                  <a:pt x="74144" y="2131"/>
                </a:lnTo>
                <a:lnTo>
                  <a:pt x="74144" y="13636"/>
                </a:lnTo>
                <a:cubicBezTo>
                  <a:pt x="74144" y="14233"/>
                  <a:pt x="74570" y="14659"/>
                  <a:pt x="75167" y="14659"/>
                </a:cubicBezTo>
                <a:cubicBezTo>
                  <a:pt x="75763" y="14659"/>
                  <a:pt x="76275" y="14233"/>
                  <a:pt x="76275" y="13636"/>
                </a:cubicBezTo>
                <a:lnTo>
                  <a:pt x="76275" y="1109"/>
                </a:lnTo>
                <a:cubicBezTo>
                  <a:pt x="76275" y="512"/>
                  <a:pt x="75763" y="1"/>
                  <a:pt x="7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5990605" y="1879988"/>
            <a:ext cx="1028623" cy="905784"/>
          </a:xfrm>
          <a:custGeom>
            <a:avLst/>
            <a:gdLst/>
            <a:ahLst/>
            <a:cxnLst/>
            <a:rect l="l" t="t" r="r" b="b"/>
            <a:pathLst>
              <a:path w="54714" h="48180" extrusionOk="0">
                <a:moveTo>
                  <a:pt x="27354" y="1"/>
                </a:moveTo>
                <a:cubicBezTo>
                  <a:pt x="24282" y="1"/>
                  <a:pt x="21161" y="594"/>
                  <a:pt x="18153" y="1847"/>
                </a:cubicBezTo>
                <a:cubicBezTo>
                  <a:pt x="5881" y="6960"/>
                  <a:pt x="1" y="21022"/>
                  <a:pt x="5114" y="33294"/>
                </a:cubicBezTo>
                <a:cubicBezTo>
                  <a:pt x="8974" y="42558"/>
                  <a:pt x="17933" y="48179"/>
                  <a:pt x="27372" y="48179"/>
                </a:cubicBezTo>
                <a:cubicBezTo>
                  <a:pt x="30437" y="48179"/>
                  <a:pt x="33553" y="47586"/>
                  <a:pt x="36561" y="46333"/>
                </a:cubicBezTo>
                <a:cubicBezTo>
                  <a:pt x="48918" y="41220"/>
                  <a:pt x="54713" y="27158"/>
                  <a:pt x="49600" y="14886"/>
                </a:cubicBezTo>
                <a:cubicBezTo>
                  <a:pt x="45805" y="5622"/>
                  <a:pt x="36813" y="1"/>
                  <a:pt x="27354"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6490450" y="2264371"/>
            <a:ext cx="40063" cy="916068"/>
          </a:xfrm>
          <a:custGeom>
            <a:avLst/>
            <a:gdLst/>
            <a:ahLst/>
            <a:cxnLst/>
            <a:rect l="l" t="t" r="r" b="b"/>
            <a:pathLst>
              <a:path w="2131" h="48727" extrusionOk="0">
                <a:moveTo>
                  <a:pt x="1066" y="1"/>
                </a:moveTo>
                <a:cubicBezTo>
                  <a:pt x="533" y="1"/>
                  <a:pt x="0" y="363"/>
                  <a:pt x="0" y="1087"/>
                </a:cubicBezTo>
                <a:lnTo>
                  <a:pt x="0" y="47704"/>
                </a:lnTo>
                <a:cubicBezTo>
                  <a:pt x="0" y="48300"/>
                  <a:pt x="512" y="48726"/>
                  <a:pt x="1108" y="48726"/>
                </a:cubicBezTo>
                <a:cubicBezTo>
                  <a:pt x="1705" y="48726"/>
                  <a:pt x="2131" y="48300"/>
                  <a:pt x="2131" y="47704"/>
                </a:cubicBezTo>
                <a:lnTo>
                  <a:pt x="2131" y="1087"/>
                </a:lnTo>
                <a:cubicBezTo>
                  <a:pt x="2131" y="363"/>
                  <a:pt x="1598" y="1"/>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6147595" y="2012389"/>
            <a:ext cx="725812" cy="641005"/>
          </a:xfrm>
          <a:custGeom>
            <a:avLst/>
            <a:gdLst/>
            <a:ahLst/>
            <a:cxnLst/>
            <a:rect l="l" t="t" r="r" b="b"/>
            <a:pathLst>
              <a:path w="38607" h="34096" extrusionOk="0">
                <a:moveTo>
                  <a:pt x="19240" y="0"/>
                </a:moveTo>
                <a:cubicBezTo>
                  <a:pt x="17086" y="0"/>
                  <a:pt x="14897" y="412"/>
                  <a:pt x="12784" y="1282"/>
                </a:cubicBezTo>
                <a:cubicBezTo>
                  <a:pt x="4091" y="4947"/>
                  <a:pt x="1" y="14832"/>
                  <a:pt x="3580" y="23525"/>
                </a:cubicBezTo>
                <a:cubicBezTo>
                  <a:pt x="6289" y="30104"/>
                  <a:pt x="12660" y="34096"/>
                  <a:pt x="19367" y="34096"/>
                </a:cubicBezTo>
                <a:cubicBezTo>
                  <a:pt x="21521" y="34096"/>
                  <a:pt x="23710" y="33684"/>
                  <a:pt x="25823" y="32814"/>
                </a:cubicBezTo>
                <a:cubicBezTo>
                  <a:pt x="34516" y="29149"/>
                  <a:pt x="38606" y="19179"/>
                  <a:pt x="35027" y="10571"/>
                </a:cubicBezTo>
                <a:cubicBezTo>
                  <a:pt x="32318" y="3992"/>
                  <a:pt x="25947" y="0"/>
                  <a:pt x="19240"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6056289" y="1992067"/>
            <a:ext cx="794695" cy="682102"/>
          </a:xfrm>
          <a:custGeom>
            <a:avLst/>
            <a:gdLst/>
            <a:ahLst/>
            <a:cxnLst/>
            <a:rect l="l" t="t" r="r" b="b"/>
            <a:pathLst>
              <a:path w="42271" h="36282" extrusionOk="0">
                <a:moveTo>
                  <a:pt x="24098" y="2192"/>
                </a:moveTo>
                <a:cubicBezTo>
                  <a:pt x="24133" y="2192"/>
                  <a:pt x="24168" y="2192"/>
                  <a:pt x="24203" y="2193"/>
                </a:cubicBezTo>
                <a:cubicBezTo>
                  <a:pt x="32981" y="2193"/>
                  <a:pt x="40140" y="9266"/>
                  <a:pt x="40140" y="18129"/>
                </a:cubicBezTo>
                <a:cubicBezTo>
                  <a:pt x="40140" y="27767"/>
                  <a:pt x="32244" y="34162"/>
                  <a:pt x="24024" y="34162"/>
                </a:cubicBezTo>
                <a:cubicBezTo>
                  <a:pt x="20106" y="34162"/>
                  <a:pt x="16114" y="32709"/>
                  <a:pt x="12869" y="29463"/>
                </a:cubicBezTo>
                <a:cubicBezTo>
                  <a:pt x="2837" y="19347"/>
                  <a:pt x="9936" y="2192"/>
                  <a:pt x="24098" y="2192"/>
                </a:cubicBezTo>
                <a:close/>
                <a:moveTo>
                  <a:pt x="24021" y="1"/>
                </a:moveTo>
                <a:cubicBezTo>
                  <a:pt x="19568" y="1"/>
                  <a:pt x="15028" y="1653"/>
                  <a:pt x="11335" y="5346"/>
                </a:cubicBezTo>
                <a:cubicBezTo>
                  <a:pt x="0" y="16765"/>
                  <a:pt x="8011" y="36281"/>
                  <a:pt x="24203" y="36281"/>
                </a:cubicBezTo>
                <a:cubicBezTo>
                  <a:pt x="34174" y="36281"/>
                  <a:pt x="42270" y="28100"/>
                  <a:pt x="42270" y="18129"/>
                </a:cubicBezTo>
                <a:cubicBezTo>
                  <a:pt x="42270" y="7231"/>
                  <a:pt x="33336" y="1"/>
                  <a:pt x="240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6" name="Google Shape;596;p28"/>
          <p:cNvCxnSpPr/>
          <p:nvPr/>
        </p:nvCxnSpPr>
        <p:spPr>
          <a:xfrm>
            <a:off x="311700" y="1191700"/>
            <a:ext cx="8520600" cy="0"/>
          </a:xfrm>
          <a:prstGeom prst="straightConnector1">
            <a:avLst/>
          </a:prstGeom>
          <a:noFill/>
          <a:ln w="9525" cap="flat" cmpd="sng">
            <a:solidFill>
              <a:srgbClr val="E57200"/>
            </a:solidFill>
            <a:prstDash val="solid"/>
            <a:round/>
            <a:headEnd type="none" w="med" len="med"/>
            <a:tailEnd type="none" w="med" len="med"/>
          </a:ln>
        </p:spPr>
      </p:cxnSp>
      <p:sp>
        <p:nvSpPr>
          <p:cNvPr id="13" name="Rectangle 12">
            <a:extLst>
              <a:ext uri="{FF2B5EF4-FFF2-40B4-BE49-F238E27FC236}">
                <a16:creationId xmlns:a16="http://schemas.microsoft.com/office/drawing/2014/main" id="{B40D6F74-DE38-DD4C-BDDC-9DF93B02E1DE}"/>
              </a:ext>
            </a:extLst>
          </p:cNvPr>
          <p:cNvSpPr/>
          <p:nvPr/>
        </p:nvSpPr>
        <p:spPr>
          <a:xfrm>
            <a:off x="2584361" y="2130559"/>
            <a:ext cx="96571" cy="369332"/>
          </a:xfrm>
          <a:prstGeom prst="rect">
            <a:avLst/>
          </a:prstGeom>
          <a:noFill/>
        </p:spPr>
        <p:txBody>
          <a:bodyPr wrap="square" lIns="91440" tIns="45720" rIns="91440" bIns="45720">
            <a:spAutoFit/>
          </a:bodyPr>
          <a:lstStyle/>
          <a:p>
            <a:pPr algn="ctr"/>
            <a:r>
              <a:rPr lang="en-US" sz="1800" b="0" cap="none" spc="0" dirty="0">
                <a:ln w="0"/>
                <a:solidFill>
                  <a:schemeClr val="bg1"/>
                </a:solidFill>
                <a:effectLst>
                  <a:outerShdw blurRad="38100" dist="19050" dir="2700000" algn="tl" rotWithShape="0">
                    <a:schemeClr val="dk1">
                      <a:alpha val="40000"/>
                    </a:schemeClr>
                  </a:outerShdw>
                </a:effectLst>
              </a:rPr>
              <a:t>1</a:t>
            </a:r>
          </a:p>
        </p:txBody>
      </p:sp>
      <p:sp>
        <p:nvSpPr>
          <p:cNvPr id="52" name="Rectangle 51">
            <a:extLst>
              <a:ext uri="{FF2B5EF4-FFF2-40B4-BE49-F238E27FC236}">
                <a16:creationId xmlns:a16="http://schemas.microsoft.com/office/drawing/2014/main" id="{3E325089-A848-FC4A-BF93-5BFD512B25BE}"/>
              </a:ext>
            </a:extLst>
          </p:cNvPr>
          <p:cNvSpPr/>
          <p:nvPr/>
        </p:nvSpPr>
        <p:spPr>
          <a:xfrm>
            <a:off x="6462141" y="2130804"/>
            <a:ext cx="96571" cy="369332"/>
          </a:xfrm>
          <a:prstGeom prst="rect">
            <a:avLst/>
          </a:prstGeom>
          <a:noFill/>
        </p:spPr>
        <p:txBody>
          <a:bodyPr wrap="square" lIns="91440" tIns="45720" rIns="91440" bIns="45720">
            <a:spAutoFit/>
          </a:bodyPr>
          <a:lstStyle/>
          <a:p>
            <a:pPr algn="ctr"/>
            <a:r>
              <a:rPr lang="en-US" sz="1800" b="0" cap="none" spc="0" dirty="0">
                <a:ln w="0"/>
                <a:solidFill>
                  <a:schemeClr val="bg1"/>
                </a:solidFill>
                <a:effectLst>
                  <a:outerShdw blurRad="38100" dist="19050" dir="2700000" algn="tl" rotWithShape="0">
                    <a:schemeClr val="dk1">
                      <a:alpha val="40000"/>
                    </a:schemeClr>
                  </a:outerShdw>
                </a:effectLst>
              </a:rPr>
              <a:t>2</a:t>
            </a:r>
          </a:p>
        </p:txBody>
      </p:sp>
      <p:sp>
        <p:nvSpPr>
          <p:cNvPr id="2" name="TextBox 1">
            <a:extLst>
              <a:ext uri="{FF2B5EF4-FFF2-40B4-BE49-F238E27FC236}">
                <a16:creationId xmlns:a16="http://schemas.microsoft.com/office/drawing/2014/main" id="{5DD00F03-E604-DA6E-44B7-04FB62BD305F}"/>
              </a:ext>
            </a:extLst>
          </p:cNvPr>
          <p:cNvSpPr txBox="1"/>
          <p:nvPr/>
        </p:nvSpPr>
        <p:spPr>
          <a:xfrm>
            <a:off x="288087" y="4655605"/>
            <a:ext cx="8544214" cy="769441"/>
          </a:xfrm>
          <a:prstGeom prst="rect">
            <a:avLst/>
          </a:prstGeom>
          <a:noFill/>
        </p:spPr>
        <p:txBody>
          <a:bodyPr wrap="square" rtlCol="0">
            <a:spAutoFit/>
          </a:bodyPr>
          <a:lstStyle/>
          <a:p>
            <a:r>
              <a:rPr lang="en-US" sz="1100" dirty="0">
                <a:solidFill>
                  <a:schemeClr val="bg1"/>
                </a:solidFill>
              </a:rPr>
              <a:t>Slide content adapted from Thompson, Natalie and Kiera Mahoney. "Paraphrasing and Summarizing Workshop.” University of Virginia Graduate Writing Lab. </a:t>
            </a:r>
          </a:p>
          <a:p>
            <a:endParaRPr lang="en-US" sz="1100" dirty="0">
              <a:solidFill>
                <a:schemeClr val="bg1"/>
              </a:solidFill>
            </a:endParaRPr>
          </a:p>
          <a:p>
            <a:endParaRPr lang="en-US" sz="1100" dirty="0"/>
          </a:p>
        </p:txBody>
      </p:sp>
    </p:spTree>
    <p:extLst>
      <p:ext uri="{BB962C8B-B14F-4D97-AF65-F5344CB8AC3E}">
        <p14:creationId xmlns:p14="http://schemas.microsoft.com/office/powerpoint/2010/main" val="42976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Summarizing</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sp>
        <p:nvSpPr>
          <p:cNvPr id="34" name="Google Shape;259;p22">
            <a:extLst>
              <a:ext uri="{FF2B5EF4-FFF2-40B4-BE49-F238E27FC236}">
                <a16:creationId xmlns:a16="http://schemas.microsoft.com/office/drawing/2014/main" id="{13A40197-4C04-8742-90DE-5B5022CB8775}"/>
              </a:ext>
            </a:extLst>
          </p:cNvPr>
          <p:cNvSpPr txBox="1">
            <a:spLocks noGrp="1"/>
          </p:cNvSpPr>
          <p:nvPr>
            <p:ph type="subTitle" idx="1"/>
          </p:nvPr>
        </p:nvSpPr>
        <p:spPr>
          <a:xfrm>
            <a:off x="451944" y="1485074"/>
            <a:ext cx="7899255" cy="2653385"/>
          </a:xfrm>
          <a:prstGeom prst="rect">
            <a:avLst/>
          </a:prstGeom>
        </p:spPr>
        <p:txBody>
          <a:bodyPr spcFirstLastPara="1" wrap="square" lIns="91425" tIns="91425" rIns="91425" bIns="91425" anchor="t" anchorCtr="0">
            <a:noAutofit/>
          </a:bodyPr>
          <a:lstStyle/>
          <a:p>
            <a:pPr algn="l" fontAlgn="base">
              <a:spcAft>
                <a:spcPts val="1200"/>
              </a:spcAft>
            </a:pPr>
            <a:r>
              <a:rPr lang="en-US" sz="2000" b="1" dirty="0"/>
              <a:t>Identify the main claim and write it in your own words</a:t>
            </a:r>
          </a:p>
          <a:p>
            <a:pPr algn="l" fontAlgn="base">
              <a:spcAft>
                <a:spcPts val="1200"/>
              </a:spcAft>
            </a:pPr>
            <a:r>
              <a:rPr lang="en-US" sz="2000" b="1" dirty="0"/>
              <a:t>Explain the main arguments that support this claim </a:t>
            </a:r>
          </a:p>
          <a:p>
            <a:pPr algn="l" fontAlgn="base">
              <a:spcAft>
                <a:spcPts val="1200"/>
              </a:spcAft>
            </a:pPr>
            <a:r>
              <a:rPr lang="en-US" sz="2000" b="1" dirty="0"/>
              <a:t>Include necessary context (circumstances of research, methods, </a:t>
            </a:r>
            <a:r>
              <a:rPr lang="en-US" sz="2000" b="1" dirty="0" err="1"/>
              <a:t>etc</a:t>
            </a:r>
            <a:r>
              <a:rPr lang="en-US" sz="2000" b="1" dirty="0"/>
              <a:t>). </a:t>
            </a:r>
          </a:p>
          <a:p>
            <a:pPr algn="l" fontAlgn="base">
              <a:spcAft>
                <a:spcPts val="1200"/>
              </a:spcAft>
            </a:pPr>
            <a:r>
              <a:rPr lang="en-US" sz="2000" b="1" dirty="0"/>
              <a:t>Separate out the summary from your interpretation</a:t>
            </a:r>
          </a:p>
          <a:p>
            <a:pPr marL="0" lvl="0" indent="0" algn="l" rtl="0">
              <a:spcBef>
                <a:spcPts val="0"/>
              </a:spcBef>
              <a:spcAft>
                <a:spcPts val="0"/>
              </a:spcAft>
            </a:pPr>
            <a:endParaRPr sz="1050" dirty="0"/>
          </a:p>
        </p:txBody>
      </p:sp>
      <p:sp>
        <p:nvSpPr>
          <p:cNvPr id="35" name="Google Shape;377;p25">
            <a:extLst>
              <a:ext uri="{FF2B5EF4-FFF2-40B4-BE49-F238E27FC236}">
                <a16:creationId xmlns:a16="http://schemas.microsoft.com/office/drawing/2014/main" id="{050EEE64-ADFD-934D-B700-50D9644C9005}"/>
              </a:ext>
            </a:extLst>
          </p:cNvPr>
          <p:cNvSpPr/>
          <p:nvPr/>
        </p:nvSpPr>
        <p:spPr>
          <a:xfrm rot="-3173578">
            <a:off x="339337" y="1576590"/>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 name="Google Shape;377;p25">
            <a:extLst>
              <a:ext uri="{FF2B5EF4-FFF2-40B4-BE49-F238E27FC236}">
                <a16:creationId xmlns:a16="http://schemas.microsoft.com/office/drawing/2014/main" id="{3C1F7E05-C1B3-054A-BFAB-76DC23EDE3B4}"/>
              </a:ext>
            </a:extLst>
          </p:cNvPr>
          <p:cNvSpPr/>
          <p:nvPr/>
        </p:nvSpPr>
        <p:spPr>
          <a:xfrm rot="20905407">
            <a:off x="325119" y="2049038"/>
            <a:ext cx="267256" cy="246049"/>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 name="Google Shape;377;p25">
            <a:extLst>
              <a:ext uri="{FF2B5EF4-FFF2-40B4-BE49-F238E27FC236}">
                <a16:creationId xmlns:a16="http://schemas.microsoft.com/office/drawing/2014/main" id="{9931C8E5-96E8-8941-9640-41C22FDB81B5}"/>
              </a:ext>
            </a:extLst>
          </p:cNvPr>
          <p:cNvSpPr/>
          <p:nvPr/>
        </p:nvSpPr>
        <p:spPr>
          <a:xfrm rot="20905407">
            <a:off x="318316" y="3311652"/>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8" name="Google Shape;377;p25">
            <a:extLst>
              <a:ext uri="{FF2B5EF4-FFF2-40B4-BE49-F238E27FC236}">
                <a16:creationId xmlns:a16="http://schemas.microsoft.com/office/drawing/2014/main" id="{3ED9DCB2-97E4-FE49-954A-6710B0C676D6}"/>
              </a:ext>
            </a:extLst>
          </p:cNvPr>
          <p:cNvSpPr/>
          <p:nvPr/>
        </p:nvSpPr>
        <p:spPr>
          <a:xfrm rot="20905407">
            <a:off x="330379" y="2548279"/>
            <a:ext cx="267256" cy="246049"/>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9" name="TextBox 8">
            <a:extLst>
              <a:ext uri="{FF2B5EF4-FFF2-40B4-BE49-F238E27FC236}">
                <a16:creationId xmlns:a16="http://schemas.microsoft.com/office/drawing/2014/main" id="{E82663C0-85B8-588E-CE21-B7FD4A1A1D17}"/>
              </a:ext>
            </a:extLst>
          </p:cNvPr>
          <p:cNvSpPr txBox="1"/>
          <p:nvPr/>
        </p:nvSpPr>
        <p:spPr>
          <a:xfrm>
            <a:off x="288087" y="4790504"/>
            <a:ext cx="5941050" cy="430887"/>
          </a:xfrm>
          <a:prstGeom prst="rect">
            <a:avLst/>
          </a:prstGeom>
          <a:noFill/>
        </p:spPr>
        <p:txBody>
          <a:bodyPr wrap="none" rtlCol="0">
            <a:spAutoFit/>
          </a:bodyPr>
          <a:lstStyle/>
          <a:p>
            <a:r>
              <a:rPr lang="en-US" sz="1100" dirty="0">
                <a:solidFill>
                  <a:schemeClr val="bg1"/>
                </a:solidFill>
              </a:rPr>
              <a:t>Chapter 8: Managing Sources in </a:t>
            </a:r>
            <a:r>
              <a:rPr lang="en-US" sz="1100" i="1" dirty="0">
                <a:solidFill>
                  <a:schemeClr val="bg1"/>
                </a:solidFill>
              </a:rPr>
              <a:t>Writing in Engineering: A Brief Guide</a:t>
            </a:r>
            <a:r>
              <a:rPr lang="en-US" sz="1100" dirty="0">
                <a:solidFill>
                  <a:schemeClr val="bg1"/>
                </a:solidFill>
              </a:rPr>
              <a:t> by Robert Irish (2015)</a:t>
            </a:r>
          </a:p>
          <a:p>
            <a:endParaRPr lang="en-US" sz="1100" dirty="0"/>
          </a:p>
        </p:txBody>
      </p:sp>
    </p:spTree>
    <p:extLst>
      <p:ext uri="{BB962C8B-B14F-4D97-AF65-F5344CB8AC3E}">
        <p14:creationId xmlns:p14="http://schemas.microsoft.com/office/powerpoint/2010/main" val="143311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34" name="Google Shape;259;p22">
            <a:extLst>
              <a:ext uri="{FF2B5EF4-FFF2-40B4-BE49-F238E27FC236}">
                <a16:creationId xmlns:a16="http://schemas.microsoft.com/office/drawing/2014/main" id="{13A40197-4C04-8742-90DE-5B5022CB8775}"/>
              </a:ext>
            </a:extLst>
          </p:cNvPr>
          <p:cNvSpPr txBox="1">
            <a:spLocks noGrp="1"/>
          </p:cNvSpPr>
          <p:nvPr>
            <p:ph type="subTitle" idx="1"/>
          </p:nvPr>
        </p:nvSpPr>
        <p:spPr>
          <a:xfrm>
            <a:off x="94595" y="185281"/>
            <a:ext cx="7899255" cy="2653385"/>
          </a:xfrm>
          <a:prstGeom prst="rect">
            <a:avLst/>
          </a:prstGeom>
        </p:spPr>
        <p:txBody>
          <a:bodyPr spcFirstLastPara="1" wrap="square" lIns="91425" tIns="91425" rIns="91425" bIns="91425" anchor="t" anchorCtr="0">
            <a:noAutofit/>
          </a:bodyPr>
          <a:lstStyle/>
          <a:p>
            <a:pPr indent="0" algn="l"/>
            <a:r>
              <a:rPr lang="en-US" sz="1600" b="1" dirty="0">
                <a:solidFill>
                  <a:srgbClr val="E57200"/>
                </a:solidFill>
                <a:latin typeface="Roboto" panose="02000000000000000000" pitchFamily="2" charset="0"/>
                <a:ea typeface="Roboto" panose="02000000000000000000" pitchFamily="2" charset="0"/>
              </a:rPr>
              <a:t>Occasionally, you may provide a full summary of an article or project for your audience. </a:t>
            </a:r>
          </a:p>
          <a:p>
            <a:pPr indent="0" algn="l"/>
            <a:endParaRPr lang="en-US" sz="1400" b="1" dirty="0">
              <a:latin typeface="Roboto" panose="02000000000000000000" pitchFamily="2" charset="0"/>
              <a:ea typeface="Roboto" panose="02000000000000000000" pitchFamily="2" charset="0"/>
            </a:endParaRPr>
          </a:p>
          <a:p>
            <a:pPr indent="0" algn="l"/>
            <a:r>
              <a:rPr lang="en-US" sz="1400" b="1" dirty="0">
                <a:latin typeface="Roboto" panose="02000000000000000000" pitchFamily="2" charset="0"/>
                <a:ea typeface="Roboto" panose="02000000000000000000" pitchFamily="2" charset="0"/>
              </a:rPr>
              <a:t>Example: </a:t>
            </a:r>
          </a:p>
          <a:p>
            <a:pPr lvl="1" indent="0" algn="l"/>
            <a:r>
              <a:rPr lang="en-US" sz="1400" b="1" dirty="0">
                <a:latin typeface="Roboto" panose="02000000000000000000" pitchFamily="2" charset="0"/>
                <a:ea typeface="Roboto" panose="02000000000000000000" pitchFamily="2" charset="0"/>
              </a:rPr>
              <a:t>Another highly cited and exemplary work is the technology developed in Earthquake Shakes Twitter Users: Real-time Event Detection by Social Sensors [21] from The University of Tokyo where Twitter is used for earthquake detection and reporting. In that work, the micro-blogging service is used as a source of immediate textual responses to an earthquake, which are then analyzed, and a conclusion about the occurrence of an earthquake is made. In places with very technologically savvy users such as Japan, that system was even capable of detecting real earthquake events with a probability as high as 96%.</a:t>
            </a:r>
          </a:p>
          <a:p>
            <a:pPr lvl="1" indent="0" algn="l"/>
            <a:endParaRPr lang="en-US" sz="1400" b="1" dirty="0">
              <a:latin typeface="Roboto" panose="02000000000000000000" pitchFamily="2" charset="0"/>
              <a:ea typeface="Roboto" panose="02000000000000000000" pitchFamily="2" charset="0"/>
            </a:endParaRPr>
          </a:p>
          <a:p>
            <a:pPr lvl="1" indent="0" algn="l"/>
            <a:endParaRPr lang="en-US" sz="1400" b="1" dirty="0">
              <a:latin typeface="Roboto" panose="02000000000000000000" pitchFamily="2" charset="0"/>
              <a:ea typeface="Roboto" panose="02000000000000000000" pitchFamily="2" charset="0"/>
            </a:endParaRPr>
          </a:p>
          <a:p>
            <a:pPr indent="0" algn="l"/>
            <a:r>
              <a:rPr lang="en-US" sz="1600" b="1" dirty="0">
                <a:solidFill>
                  <a:srgbClr val="E57200"/>
                </a:solidFill>
                <a:latin typeface="Roboto" panose="02000000000000000000" pitchFamily="2" charset="0"/>
                <a:ea typeface="Roboto" panose="02000000000000000000" pitchFamily="2" charset="0"/>
              </a:rPr>
              <a:t>HOWEVER, most of the time a full summary provides more information than your audience needs to know. </a:t>
            </a:r>
          </a:p>
          <a:p>
            <a:pPr indent="0" algn="l"/>
            <a:endParaRPr lang="en-US" sz="1600" b="1" dirty="0">
              <a:solidFill>
                <a:srgbClr val="E57200"/>
              </a:solidFill>
              <a:latin typeface="Roboto" panose="02000000000000000000" pitchFamily="2" charset="0"/>
              <a:ea typeface="Roboto" panose="02000000000000000000" pitchFamily="2" charset="0"/>
            </a:endParaRPr>
          </a:p>
          <a:p>
            <a:pPr indent="0" algn="l"/>
            <a:r>
              <a:rPr lang="en-US" sz="1600" b="1" dirty="0">
                <a:solidFill>
                  <a:srgbClr val="E57200"/>
                </a:solidFill>
                <a:latin typeface="Roboto" panose="02000000000000000000" pitchFamily="2" charset="0"/>
                <a:ea typeface="Roboto" panose="02000000000000000000" pitchFamily="2" charset="0"/>
              </a:rPr>
              <a:t>The majority the time, you’ll need to select relevant information to </a:t>
            </a:r>
            <a:r>
              <a:rPr lang="en-US" sz="1600" b="1" dirty="0">
                <a:solidFill>
                  <a:schemeClr val="bg1"/>
                </a:solidFill>
                <a:latin typeface="Roboto" panose="02000000000000000000" pitchFamily="2" charset="0"/>
                <a:ea typeface="Roboto" panose="02000000000000000000" pitchFamily="2" charset="0"/>
              </a:rPr>
              <a:t>paraphrase.</a:t>
            </a:r>
            <a:endParaRPr lang="en-US" sz="1600" dirty="0">
              <a:solidFill>
                <a:schemeClr val="bg1"/>
              </a:solidFill>
              <a:latin typeface="Roboto" panose="02000000000000000000" pitchFamily="2" charset="0"/>
              <a:ea typeface="Roboto" panose="02000000000000000000" pitchFamily="2" charset="0"/>
            </a:endParaRPr>
          </a:p>
          <a:p>
            <a:br>
              <a:rPr lang="en-US" sz="1400" dirty="0">
                <a:latin typeface="Roboto" panose="02000000000000000000" pitchFamily="2" charset="0"/>
                <a:ea typeface="Roboto" panose="02000000000000000000" pitchFamily="2" charset="0"/>
              </a:rPr>
            </a:br>
            <a:br>
              <a:rPr lang="en-US" sz="1400" dirty="0">
                <a:latin typeface="Roboto" panose="02000000000000000000" pitchFamily="2" charset="0"/>
                <a:ea typeface="Roboto" panose="02000000000000000000" pitchFamily="2" charset="0"/>
              </a:rPr>
            </a:br>
            <a:endParaRPr sz="14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DA658D51-3369-838C-7D78-167FE5185F13}"/>
              </a:ext>
            </a:extLst>
          </p:cNvPr>
          <p:cNvSpPr txBox="1"/>
          <p:nvPr/>
        </p:nvSpPr>
        <p:spPr>
          <a:xfrm>
            <a:off x="348342" y="4638939"/>
            <a:ext cx="8490857" cy="430887"/>
          </a:xfrm>
          <a:prstGeom prst="rect">
            <a:avLst/>
          </a:prstGeom>
          <a:noFill/>
        </p:spPr>
        <p:txBody>
          <a:bodyPr wrap="square">
            <a:spAutoFit/>
          </a:bodyPr>
          <a:lstStyle/>
          <a:p>
            <a:r>
              <a:rPr lang="en-US" sz="1050" dirty="0" err="1">
                <a:solidFill>
                  <a:schemeClr val="bg1"/>
                </a:solidFill>
                <a:latin typeface="+mj-lt"/>
              </a:rPr>
              <a:t>Besaleva</a:t>
            </a:r>
            <a:r>
              <a:rPr lang="en-US" sz="1050" dirty="0">
                <a:solidFill>
                  <a:schemeClr val="bg1"/>
                </a:solidFill>
                <a:latin typeface="+mj-lt"/>
              </a:rPr>
              <a:t>, </a:t>
            </a:r>
            <a:r>
              <a:rPr lang="en-US" sz="1050" dirty="0" err="1">
                <a:solidFill>
                  <a:schemeClr val="bg1"/>
                </a:solidFill>
                <a:latin typeface="+mj-lt"/>
              </a:rPr>
              <a:t>Lilya</a:t>
            </a:r>
            <a:r>
              <a:rPr lang="en-US" sz="1050" dirty="0">
                <a:solidFill>
                  <a:schemeClr val="bg1"/>
                </a:solidFill>
                <a:latin typeface="+mj-lt"/>
              </a:rPr>
              <a:t> and Alfred Weaver. ”Social Networks to the Rescue! The Power of Crowdsourced Data in Emergency Response," International Conference on Health Informatics and Medical Systems," Las Vegas, NV, July 27-30, 2015</a:t>
            </a:r>
            <a:endParaRPr lang="en-US" sz="1050" dirty="0">
              <a:solidFill>
                <a:schemeClr val="bg1"/>
              </a:solidFill>
            </a:endParaRPr>
          </a:p>
        </p:txBody>
      </p:sp>
    </p:spTree>
    <p:extLst>
      <p:ext uri="{BB962C8B-B14F-4D97-AF65-F5344CB8AC3E}">
        <p14:creationId xmlns:p14="http://schemas.microsoft.com/office/powerpoint/2010/main" val="261481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5" name="Google Shape;375;p25"/>
          <p:cNvSpPr/>
          <p:nvPr/>
        </p:nvSpPr>
        <p:spPr>
          <a:xfrm rot="20440894">
            <a:off x="-312921" y="3113861"/>
            <a:ext cx="2563026" cy="2560152"/>
          </a:xfrm>
          <a:custGeom>
            <a:avLst/>
            <a:gdLst/>
            <a:ahLst/>
            <a:cxnLst/>
            <a:rect l="l" t="t" r="r" b="b"/>
            <a:pathLst>
              <a:path w="39235" h="39191" fill="none" extrusionOk="0">
                <a:moveTo>
                  <a:pt x="37487" y="27817"/>
                </a:moveTo>
                <a:lnTo>
                  <a:pt x="39234" y="20661"/>
                </a:lnTo>
                <a:lnTo>
                  <a:pt x="34719" y="19511"/>
                </a:lnTo>
                <a:cubicBezTo>
                  <a:pt x="34676" y="18062"/>
                  <a:pt x="34420" y="16614"/>
                  <a:pt x="33952" y="15251"/>
                </a:cubicBezTo>
                <a:lnTo>
                  <a:pt x="38041" y="12780"/>
                </a:lnTo>
                <a:lnTo>
                  <a:pt x="34250" y="6475"/>
                </a:lnTo>
                <a:lnTo>
                  <a:pt x="30075" y="8989"/>
                </a:lnTo>
                <a:cubicBezTo>
                  <a:pt x="29053" y="8009"/>
                  <a:pt x="27903" y="7157"/>
                  <a:pt x="26668" y="6475"/>
                </a:cubicBezTo>
                <a:lnTo>
                  <a:pt x="27860" y="1747"/>
                </a:lnTo>
                <a:lnTo>
                  <a:pt x="20704" y="1"/>
                </a:lnTo>
                <a:lnTo>
                  <a:pt x="19554" y="4601"/>
                </a:lnTo>
                <a:cubicBezTo>
                  <a:pt x="18105" y="4601"/>
                  <a:pt x="16657" y="4772"/>
                  <a:pt x="15294" y="5155"/>
                </a:cubicBezTo>
                <a:lnTo>
                  <a:pt x="12866" y="1108"/>
                </a:lnTo>
                <a:lnTo>
                  <a:pt x="6518" y="4942"/>
                </a:lnTo>
                <a:lnTo>
                  <a:pt x="8819" y="8776"/>
                </a:lnTo>
                <a:cubicBezTo>
                  <a:pt x="7711" y="9841"/>
                  <a:pt x="6774" y="11033"/>
                  <a:pt x="6007" y="12354"/>
                </a:cubicBezTo>
                <a:lnTo>
                  <a:pt x="1790" y="11289"/>
                </a:lnTo>
                <a:lnTo>
                  <a:pt x="1" y="18531"/>
                </a:lnTo>
                <a:lnTo>
                  <a:pt x="3963" y="19511"/>
                </a:lnTo>
                <a:cubicBezTo>
                  <a:pt x="3920" y="21129"/>
                  <a:pt x="4133" y="22748"/>
                  <a:pt x="4602" y="24282"/>
                </a:cubicBezTo>
                <a:lnTo>
                  <a:pt x="1194" y="26326"/>
                </a:lnTo>
                <a:lnTo>
                  <a:pt x="4985" y="32673"/>
                </a:lnTo>
                <a:lnTo>
                  <a:pt x="8308" y="30671"/>
                </a:lnTo>
                <a:cubicBezTo>
                  <a:pt x="9458" y="31907"/>
                  <a:pt x="10821" y="32886"/>
                  <a:pt x="12312" y="33653"/>
                </a:cubicBezTo>
                <a:lnTo>
                  <a:pt x="11375" y="37402"/>
                </a:lnTo>
                <a:lnTo>
                  <a:pt x="18574" y="39191"/>
                </a:lnTo>
                <a:lnTo>
                  <a:pt x="19511" y="35357"/>
                </a:lnTo>
                <a:cubicBezTo>
                  <a:pt x="21130" y="35357"/>
                  <a:pt x="22748" y="35059"/>
                  <a:pt x="24325" y="34548"/>
                </a:cubicBezTo>
                <a:lnTo>
                  <a:pt x="26412" y="37998"/>
                </a:lnTo>
                <a:lnTo>
                  <a:pt x="32716" y="34164"/>
                </a:lnTo>
                <a:lnTo>
                  <a:pt x="30544" y="30543"/>
                </a:lnTo>
                <a:cubicBezTo>
                  <a:pt x="31609" y="29393"/>
                  <a:pt x="32503" y="28115"/>
                  <a:pt x="33185" y="26710"/>
                </a:cubicBezTo>
                <a:close/>
                <a:moveTo>
                  <a:pt x="26242" y="23430"/>
                </a:moveTo>
                <a:cubicBezTo>
                  <a:pt x="25986" y="23898"/>
                  <a:pt x="25688" y="24367"/>
                  <a:pt x="25347" y="24793"/>
                </a:cubicBezTo>
                <a:cubicBezTo>
                  <a:pt x="22961" y="27902"/>
                  <a:pt x="18574" y="28627"/>
                  <a:pt x="15294" y="26497"/>
                </a:cubicBezTo>
                <a:cubicBezTo>
                  <a:pt x="14953" y="26284"/>
                  <a:pt x="14612" y="26028"/>
                  <a:pt x="14271" y="25730"/>
                </a:cubicBezTo>
                <a:cubicBezTo>
                  <a:pt x="12993" y="24622"/>
                  <a:pt x="12141" y="23131"/>
                  <a:pt x="11843" y="21470"/>
                </a:cubicBezTo>
                <a:cubicBezTo>
                  <a:pt x="11715" y="21001"/>
                  <a:pt x="11673" y="20490"/>
                  <a:pt x="11673" y="20022"/>
                </a:cubicBezTo>
                <a:cubicBezTo>
                  <a:pt x="11673" y="19383"/>
                  <a:pt x="11758" y="18744"/>
                  <a:pt x="11886" y="18147"/>
                </a:cubicBezTo>
                <a:cubicBezTo>
                  <a:pt x="13036" y="13249"/>
                  <a:pt x="18574" y="10778"/>
                  <a:pt x="23004" y="13249"/>
                </a:cubicBezTo>
                <a:cubicBezTo>
                  <a:pt x="23600" y="13589"/>
                  <a:pt x="24197" y="14015"/>
                  <a:pt x="24708" y="14484"/>
                </a:cubicBezTo>
                <a:cubicBezTo>
                  <a:pt x="26625" y="16401"/>
                  <a:pt x="27434" y="19212"/>
                  <a:pt x="26838" y="21853"/>
                </a:cubicBezTo>
                <a:cubicBezTo>
                  <a:pt x="26710" y="22407"/>
                  <a:pt x="26497" y="22918"/>
                  <a:pt x="26242" y="23430"/>
                </a:cubicBezTo>
                <a:close/>
              </a:path>
            </a:pathLst>
          </a:custGeom>
          <a:solidFill>
            <a:srgbClr val="E57200"/>
          </a:solidFill>
          <a:ln w="26625" cap="flat" cmpd="sng">
            <a:solidFill>
              <a:srgbClr val="FF8900"/>
            </a:solidFill>
            <a:prstDash val="solid"/>
            <a:miter lim="425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7" name="Google Shape;377;p25"/>
          <p:cNvSpPr/>
          <p:nvPr/>
        </p:nvSpPr>
        <p:spPr>
          <a:xfrm rot="-3173578">
            <a:off x="2018375" y="746118"/>
            <a:ext cx="501903" cy="500527"/>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8" name="Google Shape;378;p25"/>
          <p:cNvSpPr/>
          <p:nvPr/>
        </p:nvSpPr>
        <p:spPr>
          <a:xfrm>
            <a:off x="6406139" y="804152"/>
            <a:ext cx="267858" cy="59329"/>
          </a:xfrm>
          <a:custGeom>
            <a:avLst/>
            <a:gdLst/>
            <a:ahLst/>
            <a:cxnLst/>
            <a:rect l="l" t="t" r="r" b="b"/>
            <a:pathLst>
              <a:path w="5964" h="1321" extrusionOk="0">
                <a:moveTo>
                  <a:pt x="0" y="0"/>
                </a:moveTo>
                <a:lnTo>
                  <a:pt x="0" y="1321"/>
                </a:lnTo>
                <a:lnTo>
                  <a:pt x="5964" y="1321"/>
                </a:lnTo>
                <a:lnTo>
                  <a:pt x="59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9" name="Google Shape;379;p25"/>
          <p:cNvSpPr/>
          <p:nvPr/>
        </p:nvSpPr>
        <p:spPr>
          <a:xfrm>
            <a:off x="6828947" y="804152"/>
            <a:ext cx="1568883" cy="59329"/>
          </a:xfrm>
          <a:custGeom>
            <a:avLst/>
            <a:gdLst/>
            <a:ahLst/>
            <a:cxnLst/>
            <a:rect l="l" t="t" r="r" b="b"/>
            <a:pathLst>
              <a:path w="34932" h="1321" extrusionOk="0">
                <a:moveTo>
                  <a:pt x="0" y="0"/>
                </a:moveTo>
                <a:lnTo>
                  <a:pt x="0" y="1321"/>
                </a:lnTo>
                <a:lnTo>
                  <a:pt x="34931" y="1321"/>
                </a:lnTo>
                <a:lnTo>
                  <a:pt x="349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0" name="Google Shape;380;p25"/>
          <p:cNvSpPr/>
          <p:nvPr/>
        </p:nvSpPr>
        <p:spPr>
          <a:xfrm>
            <a:off x="6406139" y="983982"/>
            <a:ext cx="267858" cy="61261"/>
          </a:xfrm>
          <a:custGeom>
            <a:avLst/>
            <a:gdLst/>
            <a:ahLst/>
            <a:cxnLst/>
            <a:rect l="l" t="t" r="r" b="b"/>
            <a:pathLst>
              <a:path w="5964" h="1364" extrusionOk="0">
                <a:moveTo>
                  <a:pt x="0" y="0"/>
                </a:moveTo>
                <a:lnTo>
                  <a:pt x="0" y="1364"/>
                </a:lnTo>
                <a:lnTo>
                  <a:pt x="5964" y="1364"/>
                </a:lnTo>
                <a:lnTo>
                  <a:pt x="596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1" name="Google Shape;381;p25"/>
          <p:cNvSpPr/>
          <p:nvPr/>
        </p:nvSpPr>
        <p:spPr>
          <a:xfrm>
            <a:off x="6828947" y="983982"/>
            <a:ext cx="1568883" cy="61261"/>
          </a:xfrm>
          <a:custGeom>
            <a:avLst/>
            <a:gdLst/>
            <a:ahLst/>
            <a:cxnLst/>
            <a:rect l="l" t="t" r="r" b="b"/>
            <a:pathLst>
              <a:path w="34932" h="1364" extrusionOk="0">
                <a:moveTo>
                  <a:pt x="0" y="0"/>
                </a:moveTo>
                <a:lnTo>
                  <a:pt x="0" y="1364"/>
                </a:lnTo>
                <a:lnTo>
                  <a:pt x="34931" y="1364"/>
                </a:lnTo>
                <a:lnTo>
                  <a:pt x="34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6" name="Google Shape;376;p25"/>
          <p:cNvSpPr/>
          <p:nvPr/>
        </p:nvSpPr>
        <p:spPr>
          <a:xfrm>
            <a:off x="6982425" y="3850977"/>
            <a:ext cx="837606" cy="839856"/>
          </a:xfrm>
          <a:custGeom>
            <a:avLst/>
            <a:gdLst/>
            <a:ahLst/>
            <a:cxnLst/>
            <a:rect l="l" t="t" r="r" b="b"/>
            <a:pathLst>
              <a:path w="15635" h="15677" extrusionOk="0">
                <a:moveTo>
                  <a:pt x="7626" y="4942"/>
                </a:moveTo>
                <a:cubicBezTo>
                  <a:pt x="7882" y="4942"/>
                  <a:pt x="8137" y="4942"/>
                  <a:pt x="8393" y="5027"/>
                </a:cubicBezTo>
                <a:cubicBezTo>
                  <a:pt x="8648" y="5070"/>
                  <a:pt x="8861" y="5155"/>
                  <a:pt x="9032" y="5240"/>
                </a:cubicBezTo>
                <a:cubicBezTo>
                  <a:pt x="9287" y="5368"/>
                  <a:pt x="9500" y="5496"/>
                  <a:pt x="9671" y="5666"/>
                </a:cubicBezTo>
                <a:cubicBezTo>
                  <a:pt x="9884" y="5879"/>
                  <a:pt x="10097" y="6092"/>
                  <a:pt x="10225" y="6305"/>
                </a:cubicBezTo>
                <a:cubicBezTo>
                  <a:pt x="10523" y="6731"/>
                  <a:pt x="10693" y="7157"/>
                  <a:pt x="10736" y="7668"/>
                </a:cubicBezTo>
                <a:cubicBezTo>
                  <a:pt x="10778" y="7924"/>
                  <a:pt x="10778" y="8179"/>
                  <a:pt x="10736" y="8478"/>
                </a:cubicBezTo>
                <a:cubicBezTo>
                  <a:pt x="10693" y="8776"/>
                  <a:pt x="10608" y="9074"/>
                  <a:pt x="10480" y="9372"/>
                </a:cubicBezTo>
                <a:cubicBezTo>
                  <a:pt x="10352" y="9585"/>
                  <a:pt x="10225" y="9756"/>
                  <a:pt x="10097" y="9926"/>
                </a:cubicBezTo>
                <a:cubicBezTo>
                  <a:pt x="9926" y="10096"/>
                  <a:pt x="9799" y="10267"/>
                  <a:pt x="9628" y="10394"/>
                </a:cubicBezTo>
                <a:cubicBezTo>
                  <a:pt x="9117" y="10820"/>
                  <a:pt x="8521" y="11033"/>
                  <a:pt x="7882" y="11076"/>
                </a:cubicBezTo>
                <a:lnTo>
                  <a:pt x="7370" y="11076"/>
                </a:lnTo>
                <a:cubicBezTo>
                  <a:pt x="6689" y="11033"/>
                  <a:pt x="6007" y="10735"/>
                  <a:pt x="5539" y="10224"/>
                </a:cubicBezTo>
                <a:cubicBezTo>
                  <a:pt x="5411" y="10096"/>
                  <a:pt x="5326" y="9969"/>
                  <a:pt x="5198" y="9841"/>
                </a:cubicBezTo>
                <a:cubicBezTo>
                  <a:pt x="4815" y="9287"/>
                  <a:pt x="4602" y="8605"/>
                  <a:pt x="4602" y="7924"/>
                </a:cubicBezTo>
                <a:cubicBezTo>
                  <a:pt x="4602" y="7753"/>
                  <a:pt x="4644" y="7540"/>
                  <a:pt x="4687" y="7370"/>
                </a:cubicBezTo>
                <a:cubicBezTo>
                  <a:pt x="4729" y="7114"/>
                  <a:pt x="4815" y="6901"/>
                  <a:pt x="4942" y="6646"/>
                </a:cubicBezTo>
                <a:cubicBezTo>
                  <a:pt x="5070" y="6348"/>
                  <a:pt x="5283" y="6049"/>
                  <a:pt x="5581" y="5794"/>
                </a:cubicBezTo>
                <a:cubicBezTo>
                  <a:pt x="5709" y="5623"/>
                  <a:pt x="5880" y="5496"/>
                  <a:pt x="6093" y="5368"/>
                </a:cubicBezTo>
                <a:cubicBezTo>
                  <a:pt x="6561" y="5112"/>
                  <a:pt x="7072" y="4942"/>
                  <a:pt x="7626" y="4942"/>
                </a:cubicBezTo>
                <a:close/>
                <a:moveTo>
                  <a:pt x="6731" y="1"/>
                </a:moveTo>
                <a:lnTo>
                  <a:pt x="3920" y="938"/>
                </a:lnTo>
                <a:lnTo>
                  <a:pt x="4474" y="2684"/>
                </a:lnTo>
                <a:cubicBezTo>
                  <a:pt x="3963" y="2982"/>
                  <a:pt x="3494" y="3366"/>
                  <a:pt x="3068" y="3834"/>
                </a:cubicBezTo>
                <a:lnTo>
                  <a:pt x="1534" y="3068"/>
                </a:lnTo>
                <a:lnTo>
                  <a:pt x="214" y="5709"/>
                </a:lnTo>
                <a:lnTo>
                  <a:pt x="1662" y="6433"/>
                </a:lnTo>
                <a:cubicBezTo>
                  <a:pt x="1534" y="7072"/>
                  <a:pt x="1449" y="7753"/>
                  <a:pt x="1492" y="8392"/>
                </a:cubicBezTo>
                <a:lnTo>
                  <a:pt x="1" y="8904"/>
                </a:lnTo>
                <a:lnTo>
                  <a:pt x="938" y="11758"/>
                </a:lnTo>
                <a:lnTo>
                  <a:pt x="2429" y="11246"/>
                </a:lnTo>
                <a:cubicBezTo>
                  <a:pt x="2770" y="11800"/>
                  <a:pt x="3196" y="12311"/>
                  <a:pt x="3750" y="12737"/>
                </a:cubicBezTo>
                <a:lnTo>
                  <a:pt x="3068" y="14143"/>
                </a:lnTo>
                <a:lnTo>
                  <a:pt x="5709" y="15464"/>
                </a:lnTo>
                <a:lnTo>
                  <a:pt x="6433" y="14015"/>
                </a:lnTo>
                <a:cubicBezTo>
                  <a:pt x="6859" y="14129"/>
                  <a:pt x="7285" y="14167"/>
                  <a:pt x="7724" y="14167"/>
                </a:cubicBezTo>
                <a:cubicBezTo>
                  <a:pt x="7943" y="14167"/>
                  <a:pt x="8166" y="14157"/>
                  <a:pt x="8393" y="14143"/>
                </a:cubicBezTo>
                <a:lnTo>
                  <a:pt x="8904" y="15677"/>
                </a:lnTo>
                <a:lnTo>
                  <a:pt x="11715" y="14697"/>
                </a:lnTo>
                <a:lnTo>
                  <a:pt x="11204" y="13121"/>
                </a:lnTo>
                <a:cubicBezTo>
                  <a:pt x="11715" y="12737"/>
                  <a:pt x="12184" y="12311"/>
                  <a:pt x="12567" y="11843"/>
                </a:cubicBezTo>
                <a:lnTo>
                  <a:pt x="14101" y="12610"/>
                </a:lnTo>
                <a:lnTo>
                  <a:pt x="15422" y="9926"/>
                </a:lnTo>
                <a:lnTo>
                  <a:pt x="13760" y="9117"/>
                </a:lnTo>
                <a:cubicBezTo>
                  <a:pt x="13845" y="8520"/>
                  <a:pt x="13888" y="7966"/>
                  <a:pt x="13845" y="7370"/>
                </a:cubicBezTo>
                <a:lnTo>
                  <a:pt x="15635" y="6774"/>
                </a:lnTo>
                <a:lnTo>
                  <a:pt x="14697" y="3920"/>
                </a:lnTo>
                <a:lnTo>
                  <a:pt x="12866" y="4559"/>
                </a:lnTo>
                <a:cubicBezTo>
                  <a:pt x="12525" y="4090"/>
                  <a:pt x="12141" y="3664"/>
                  <a:pt x="11715" y="3323"/>
                </a:cubicBezTo>
                <a:lnTo>
                  <a:pt x="12610" y="1534"/>
                </a:lnTo>
                <a:lnTo>
                  <a:pt x="9926" y="214"/>
                </a:lnTo>
                <a:lnTo>
                  <a:pt x="9074" y="1960"/>
                </a:lnTo>
                <a:cubicBezTo>
                  <a:pt x="8521" y="1832"/>
                  <a:pt x="7924" y="1790"/>
                  <a:pt x="7370" y="1790"/>
                </a:cubicBezTo>
                <a:lnTo>
                  <a:pt x="6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a:off x="6406139" y="1165742"/>
            <a:ext cx="267858" cy="59329"/>
          </a:xfrm>
          <a:custGeom>
            <a:avLst/>
            <a:gdLst/>
            <a:ahLst/>
            <a:cxnLst/>
            <a:rect l="l" t="t" r="r" b="b"/>
            <a:pathLst>
              <a:path w="5964" h="1321" extrusionOk="0">
                <a:moveTo>
                  <a:pt x="0" y="0"/>
                </a:moveTo>
                <a:lnTo>
                  <a:pt x="0" y="1321"/>
                </a:lnTo>
                <a:lnTo>
                  <a:pt x="5964" y="1321"/>
                </a:lnTo>
                <a:lnTo>
                  <a:pt x="596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3" name="Google Shape;383;p25"/>
          <p:cNvSpPr/>
          <p:nvPr/>
        </p:nvSpPr>
        <p:spPr>
          <a:xfrm>
            <a:off x="6828947" y="1165742"/>
            <a:ext cx="991084" cy="59329"/>
          </a:xfrm>
          <a:custGeom>
            <a:avLst/>
            <a:gdLst/>
            <a:ahLst/>
            <a:cxnLst/>
            <a:rect l="l" t="t" r="r" b="b"/>
            <a:pathLst>
              <a:path w="22067" h="1321" extrusionOk="0">
                <a:moveTo>
                  <a:pt x="0" y="0"/>
                </a:moveTo>
                <a:lnTo>
                  <a:pt x="0" y="1321"/>
                </a:lnTo>
                <a:lnTo>
                  <a:pt x="22066" y="1321"/>
                </a:lnTo>
                <a:lnTo>
                  <a:pt x="2206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4" name="Google Shape;384;p25"/>
          <p:cNvSpPr/>
          <p:nvPr/>
        </p:nvSpPr>
        <p:spPr>
          <a:xfrm>
            <a:off x="6406139" y="1347503"/>
            <a:ext cx="267858" cy="59329"/>
          </a:xfrm>
          <a:custGeom>
            <a:avLst/>
            <a:gdLst/>
            <a:ahLst/>
            <a:cxnLst/>
            <a:rect l="l" t="t" r="r" b="b"/>
            <a:pathLst>
              <a:path w="5964" h="1321" extrusionOk="0">
                <a:moveTo>
                  <a:pt x="0" y="0"/>
                </a:moveTo>
                <a:lnTo>
                  <a:pt x="0" y="1321"/>
                </a:lnTo>
                <a:lnTo>
                  <a:pt x="5964" y="1321"/>
                </a:lnTo>
                <a:lnTo>
                  <a:pt x="596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91" name="Google Shape;391;p25"/>
          <p:cNvSpPr txBox="1">
            <a:spLocks noGrp="1"/>
          </p:cNvSpPr>
          <p:nvPr>
            <p:ph type="subTitle" idx="1"/>
          </p:nvPr>
        </p:nvSpPr>
        <p:spPr>
          <a:xfrm>
            <a:off x="2073000" y="1290826"/>
            <a:ext cx="4926890" cy="2560151"/>
          </a:xfrm>
          <a:prstGeom prst="rect">
            <a:avLst/>
          </a:prstGeom>
          <a:solidFill>
            <a:srgbClr val="E57200"/>
          </a:solidFill>
        </p:spPr>
        <p:txBody>
          <a:bodyPr spcFirstLastPara="1" wrap="square" lIns="91425" tIns="91425" rIns="91425" bIns="91425" anchor="t" anchorCtr="0">
            <a:noAutofit/>
          </a:bodyPr>
          <a:lstStyle/>
          <a:p>
            <a:pPr indent="0"/>
            <a:endParaRPr lang="en-US" dirty="0"/>
          </a:p>
          <a:p>
            <a:pPr indent="0" algn="l"/>
            <a:r>
              <a:rPr lang="en-US" dirty="0"/>
              <a:t>Paraphrases restate a phrase, clause, or one or two sentences while using no more than 20% of the language of the original source.</a:t>
            </a:r>
          </a:p>
          <a:p>
            <a:pPr algn="l"/>
            <a:br>
              <a:rPr lang="en-US" dirty="0"/>
            </a:br>
            <a:r>
              <a:rPr lang="en-US" dirty="0"/>
              <a:t>The Citation Project</a:t>
            </a:r>
          </a:p>
        </p:txBody>
      </p:sp>
      <p:sp>
        <p:nvSpPr>
          <p:cNvPr id="385" name="Google Shape;385;p25"/>
          <p:cNvSpPr/>
          <p:nvPr/>
        </p:nvSpPr>
        <p:spPr>
          <a:xfrm>
            <a:off x="6828947" y="1347503"/>
            <a:ext cx="991084" cy="59329"/>
          </a:xfrm>
          <a:custGeom>
            <a:avLst/>
            <a:gdLst/>
            <a:ahLst/>
            <a:cxnLst/>
            <a:rect l="l" t="t" r="r" b="b"/>
            <a:pathLst>
              <a:path w="22067" h="1321" extrusionOk="0">
                <a:moveTo>
                  <a:pt x="0" y="0"/>
                </a:moveTo>
                <a:lnTo>
                  <a:pt x="0" y="1321"/>
                </a:lnTo>
                <a:lnTo>
                  <a:pt x="22066" y="1321"/>
                </a:lnTo>
                <a:lnTo>
                  <a:pt x="2206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7" name="Google Shape;387;p25"/>
          <p:cNvSpPr/>
          <p:nvPr/>
        </p:nvSpPr>
        <p:spPr>
          <a:xfrm>
            <a:off x="523596" y="911573"/>
            <a:ext cx="1335660" cy="80014"/>
          </a:xfrm>
          <a:custGeom>
            <a:avLst/>
            <a:gdLst/>
            <a:ahLst/>
            <a:cxnLst/>
            <a:rect l="l" t="t" r="r" b="b"/>
            <a:pathLst>
              <a:path w="22067" h="1322" extrusionOk="0">
                <a:moveTo>
                  <a:pt x="0" y="1"/>
                </a:moveTo>
                <a:lnTo>
                  <a:pt x="0" y="1321"/>
                </a:lnTo>
                <a:lnTo>
                  <a:pt x="22066" y="1321"/>
                </a:lnTo>
                <a:lnTo>
                  <a:pt x="2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8" name="Google Shape;388;p25"/>
          <p:cNvSpPr/>
          <p:nvPr/>
        </p:nvSpPr>
        <p:spPr>
          <a:xfrm>
            <a:off x="523596" y="1153907"/>
            <a:ext cx="1335660" cy="82617"/>
          </a:xfrm>
          <a:custGeom>
            <a:avLst/>
            <a:gdLst/>
            <a:ahLst/>
            <a:cxnLst/>
            <a:rect l="l" t="t" r="r" b="b"/>
            <a:pathLst>
              <a:path w="22067" h="1365" extrusionOk="0">
                <a:moveTo>
                  <a:pt x="0" y="1"/>
                </a:moveTo>
                <a:lnTo>
                  <a:pt x="0" y="1364"/>
                </a:lnTo>
                <a:lnTo>
                  <a:pt x="22066" y="1364"/>
                </a:lnTo>
                <a:lnTo>
                  <a:pt x="2206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Tree>
    <p:extLst>
      <p:ext uri="{BB962C8B-B14F-4D97-AF65-F5344CB8AC3E}">
        <p14:creationId xmlns:p14="http://schemas.microsoft.com/office/powerpoint/2010/main" val="162203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Guidelines for Paraphrasing</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E57200"/>
            </a:solidFill>
            <a:prstDash val="solid"/>
            <a:round/>
            <a:headEnd type="none" w="med" len="med"/>
            <a:tailEnd type="none" w="med" len="med"/>
          </a:ln>
        </p:spPr>
      </p:cxnSp>
      <p:sp>
        <p:nvSpPr>
          <p:cNvPr id="2" name="Rectangle 1">
            <a:extLst>
              <a:ext uri="{FF2B5EF4-FFF2-40B4-BE49-F238E27FC236}">
                <a16:creationId xmlns:a16="http://schemas.microsoft.com/office/drawing/2014/main" id="{A02CE0A5-44DA-CF4B-8D08-E4388F45E15A}"/>
              </a:ext>
            </a:extLst>
          </p:cNvPr>
          <p:cNvSpPr/>
          <p:nvPr/>
        </p:nvSpPr>
        <p:spPr>
          <a:xfrm>
            <a:off x="311700" y="1366477"/>
            <a:ext cx="8338524" cy="2585323"/>
          </a:xfrm>
          <a:prstGeom prst="rect">
            <a:avLst/>
          </a:prstGeom>
        </p:spPr>
        <p:txBody>
          <a:bodyPr wrap="square">
            <a:spAutoFit/>
          </a:bodyPr>
          <a:lstStyle/>
          <a:p>
            <a:r>
              <a:rPr lang="en-US" sz="1800" b="1" dirty="0">
                <a:solidFill>
                  <a:srgbClr val="E57200"/>
                </a:solidFill>
                <a:latin typeface="Arial" panose="020B0604020202020204" pitchFamily="34" charset="0"/>
              </a:rPr>
              <a:t>Paraphrases MUST…</a:t>
            </a:r>
            <a:endParaRPr lang="en-US" sz="1800" dirty="0">
              <a:solidFill>
                <a:srgbClr val="E57200"/>
              </a:solidFill>
            </a:endParaRPr>
          </a:p>
          <a:p>
            <a:r>
              <a:rPr lang="en-US" sz="1800" dirty="0">
                <a:solidFill>
                  <a:schemeClr val="bg1"/>
                </a:solidFill>
                <a:latin typeface="Arial" panose="020B0604020202020204" pitchFamily="34" charset="0"/>
              </a:rPr>
              <a:t> 1. Change the order and structure of sentences</a:t>
            </a:r>
            <a:endParaRPr lang="en-US" sz="1800" dirty="0">
              <a:solidFill>
                <a:schemeClr val="bg1"/>
              </a:solidFill>
            </a:endParaRPr>
          </a:p>
          <a:p>
            <a:r>
              <a:rPr lang="en-US" sz="1800" dirty="0">
                <a:solidFill>
                  <a:schemeClr val="bg1"/>
                </a:solidFill>
                <a:latin typeface="Arial" panose="020B0604020202020204" pitchFamily="34" charset="0"/>
              </a:rPr>
              <a:t> 2. Use synonyms or different forms of words</a:t>
            </a:r>
            <a:endParaRPr lang="en-US" sz="1800" dirty="0">
              <a:solidFill>
                <a:schemeClr val="bg1"/>
              </a:solidFill>
            </a:endParaRPr>
          </a:p>
          <a:p>
            <a:r>
              <a:rPr lang="en-US" sz="1800" dirty="0">
                <a:solidFill>
                  <a:schemeClr val="bg1"/>
                </a:solidFill>
                <a:latin typeface="Arial" panose="020B0604020202020204" pitchFamily="34" charset="0"/>
              </a:rPr>
              <a:t> 3. Preserve the author’s meaning or intent</a:t>
            </a:r>
            <a:endParaRPr lang="en-US" sz="1800" dirty="0">
              <a:solidFill>
                <a:schemeClr val="bg1"/>
              </a:solidFill>
            </a:endParaRPr>
          </a:p>
          <a:p>
            <a:r>
              <a:rPr lang="en-US" sz="1800" dirty="0">
                <a:solidFill>
                  <a:schemeClr val="bg1"/>
                </a:solidFill>
                <a:latin typeface="Arial" panose="020B0604020202020204" pitchFamily="34" charset="0"/>
              </a:rPr>
              <a:t> 4. Cite the source accurately</a:t>
            </a:r>
            <a:endParaRPr lang="en-US" sz="1800" dirty="0">
              <a:solidFill>
                <a:schemeClr val="bg1"/>
              </a:solidFill>
            </a:endParaRPr>
          </a:p>
          <a:p>
            <a:endParaRPr lang="en-US" sz="1800" b="1" dirty="0">
              <a:solidFill>
                <a:schemeClr val="bg1"/>
              </a:solidFill>
              <a:latin typeface="Arial" panose="020B0604020202020204" pitchFamily="34" charset="0"/>
            </a:endParaRPr>
          </a:p>
          <a:p>
            <a:r>
              <a:rPr lang="en-US" sz="1800" b="1" dirty="0">
                <a:solidFill>
                  <a:srgbClr val="E57200"/>
                </a:solidFill>
                <a:latin typeface="Arial" panose="020B0604020202020204" pitchFamily="34" charset="0"/>
              </a:rPr>
              <a:t>Paraphrases SHOULD…</a:t>
            </a:r>
            <a:endParaRPr lang="en-US" sz="1800" b="1" dirty="0">
              <a:solidFill>
                <a:srgbClr val="E57200"/>
              </a:solidFill>
            </a:endParaRPr>
          </a:p>
          <a:p>
            <a:r>
              <a:rPr lang="en-US" sz="1800" dirty="0">
                <a:solidFill>
                  <a:schemeClr val="bg1"/>
                </a:solidFill>
                <a:latin typeface="Arial" panose="020B0604020202020204" pitchFamily="34" charset="0"/>
              </a:rPr>
              <a:t>Show the relationships between the different sources you cite, and between your own sources and your project </a:t>
            </a:r>
            <a:endParaRPr lang="en-US" sz="1800" dirty="0">
              <a:solidFill>
                <a:schemeClr val="bg1"/>
              </a:solidFill>
            </a:endParaRPr>
          </a:p>
        </p:txBody>
      </p:sp>
      <p:sp>
        <p:nvSpPr>
          <p:cNvPr id="7" name="TextBox 6">
            <a:extLst>
              <a:ext uri="{FF2B5EF4-FFF2-40B4-BE49-F238E27FC236}">
                <a16:creationId xmlns:a16="http://schemas.microsoft.com/office/drawing/2014/main" id="{9AAD3459-E13D-B555-57E7-1A30401B627D}"/>
              </a:ext>
            </a:extLst>
          </p:cNvPr>
          <p:cNvSpPr txBox="1"/>
          <p:nvPr/>
        </p:nvSpPr>
        <p:spPr>
          <a:xfrm>
            <a:off x="311700" y="4621292"/>
            <a:ext cx="8338524" cy="697627"/>
          </a:xfrm>
          <a:prstGeom prst="rect">
            <a:avLst/>
          </a:prstGeom>
          <a:noFill/>
        </p:spPr>
        <p:txBody>
          <a:bodyPr wrap="square">
            <a:spAutoFit/>
          </a:bodyPr>
          <a:lstStyle/>
          <a:p>
            <a:pPr fontAlgn="base">
              <a:spcAft>
                <a:spcPts val="400"/>
              </a:spcAft>
            </a:pPr>
            <a:r>
              <a:rPr lang="en-US" sz="1200" dirty="0">
                <a:solidFill>
                  <a:schemeClr val="bg1"/>
                </a:solidFill>
                <a:latin typeface="+mj-lt"/>
              </a:rPr>
              <a:t>The Citation Project. </a:t>
            </a:r>
            <a:r>
              <a:rPr lang="en-US" sz="1200" dirty="0">
                <a:solidFill>
                  <a:schemeClr val="bg1"/>
                </a:solidFill>
                <a:latin typeface="+mj-lt"/>
                <a:hlinkClick r:id="rId3"/>
              </a:rPr>
              <a:t>http://www.citationproject.net/</a:t>
            </a:r>
            <a:r>
              <a:rPr lang="en-US" sz="1200" dirty="0">
                <a:solidFill>
                  <a:schemeClr val="bg1"/>
                </a:solidFill>
                <a:latin typeface="+mj-lt"/>
              </a:rPr>
              <a:t>; </a:t>
            </a:r>
            <a:r>
              <a:rPr lang="en-US" sz="1200" dirty="0">
                <a:solidFill>
                  <a:schemeClr val="bg1"/>
                </a:solidFill>
              </a:rPr>
              <a:t>Slide format adapted from Thompson, Natalie and Kiera Mahoney. "Paraphrasing and Summarizing Workshop.” University of Virginia Graduate Writing Lab. </a:t>
            </a:r>
          </a:p>
          <a:p>
            <a:pPr algn="l" fontAlgn="base">
              <a:spcAft>
                <a:spcPts val="400"/>
              </a:spcAft>
            </a:pPr>
            <a:endParaRPr lang="en-US" sz="1200" dirty="0">
              <a:solidFill>
                <a:schemeClr val="bg1"/>
              </a:solidFill>
              <a:latin typeface="+mj-lt"/>
            </a:endParaRPr>
          </a:p>
        </p:txBody>
      </p:sp>
    </p:spTree>
    <p:extLst>
      <p:ext uri="{BB962C8B-B14F-4D97-AF65-F5344CB8AC3E}">
        <p14:creationId xmlns:p14="http://schemas.microsoft.com/office/powerpoint/2010/main" val="241441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Avoiding Plagiarism + Patchwriting</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graphicFrame>
        <p:nvGraphicFramePr>
          <p:cNvPr id="3" name="Diagram 2">
            <a:extLst>
              <a:ext uri="{FF2B5EF4-FFF2-40B4-BE49-F238E27FC236}">
                <a16:creationId xmlns:a16="http://schemas.microsoft.com/office/drawing/2014/main" id="{25DE9507-1BBF-5048-A007-C47EE9496B67}"/>
              </a:ext>
            </a:extLst>
          </p:cNvPr>
          <p:cNvGraphicFramePr/>
          <p:nvPr>
            <p:extLst>
              <p:ext uri="{D42A27DB-BD31-4B8C-83A1-F6EECF244321}">
                <p14:modId xmlns:p14="http://schemas.microsoft.com/office/powerpoint/2010/main" val="3879999661"/>
              </p:ext>
            </p:extLst>
          </p:nvPr>
        </p:nvGraphicFramePr>
        <p:xfrm>
          <a:off x="227617" y="669712"/>
          <a:ext cx="8706177" cy="4498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5E59CE7-AF7E-C349-A7CF-61F84B43E77F}"/>
              </a:ext>
            </a:extLst>
          </p:cNvPr>
          <p:cNvSpPr txBox="1"/>
          <p:nvPr/>
        </p:nvSpPr>
        <p:spPr>
          <a:xfrm>
            <a:off x="322215" y="1332607"/>
            <a:ext cx="3698829" cy="1862048"/>
          </a:xfrm>
          <a:prstGeom prst="rect">
            <a:avLst/>
          </a:prstGeom>
          <a:noFill/>
        </p:spPr>
        <p:txBody>
          <a:bodyPr wrap="square" rtlCol="0">
            <a:spAutoFit/>
          </a:bodyPr>
          <a:lstStyle/>
          <a:p>
            <a:pPr>
              <a:spcAft>
                <a:spcPts val="600"/>
              </a:spcAft>
            </a:pPr>
            <a:r>
              <a:rPr lang="en-US" dirty="0">
                <a:solidFill>
                  <a:srgbClr val="002060"/>
                </a:solidFill>
              </a:rPr>
              <a:t>Plagiarism "occurs when a writer deliberately uses someone else's language, ideas, or other original material without acknowledging its source" </a:t>
            </a:r>
          </a:p>
          <a:p>
            <a:r>
              <a:rPr lang="en-US" sz="1200" dirty="0">
                <a:solidFill>
                  <a:srgbClr val="002060"/>
                </a:solidFill>
              </a:rPr>
              <a:t>Council of Writing Program Administrators, 2003</a:t>
            </a:r>
          </a:p>
          <a:p>
            <a:endParaRPr lang="en-US" dirty="0">
              <a:solidFill>
                <a:srgbClr val="002060"/>
              </a:solidFill>
            </a:endParaRPr>
          </a:p>
          <a:p>
            <a:br>
              <a:rPr lang="en-US" dirty="0"/>
            </a:br>
            <a:endParaRPr lang="en-US" dirty="0"/>
          </a:p>
        </p:txBody>
      </p:sp>
      <p:sp>
        <p:nvSpPr>
          <p:cNvPr id="5" name="Rectangle 4">
            <a:extLst>
              <a:ext uri="{FF2B5EF4-FFF2-40B4-BE49-F238E27FC236}">
                <a16:creationId xmlns:a16="http://schemas.microsoft.com/office/drawing/2014/main" id="{30E938D6-A063-3540-978F-61C31C0AAA19}"/>
              </a:ext>
            </a:extLst>
          </p:cNvPr>
          <p:cNvSpPr/>
          <p:nvPr/>
        </p:nvSpPr>
        <p:spPr>
          <a:xfrm>
            <a:off x="2540780" y="4065053"/>
            <a:ext cx="1789485" cy="461665"/>
          </a:xfrm>
          <a:prstGeom prst="rect">
            <a:avLst/>
          </a:prstGeom>
        </p:spPr>
        <p:txBody>
          <a:bodyPr wrap="square">
            <a:spAutoFit/>
          </a:bodyPr>
          <a:lstStyle/>
          <a:p>
            <a:r>
              <a:rPr lang="en-US" sz="2400" dirty="0">
                <a:solidFill>
                  <a:srgbClr val="FFFFFF"/>
                </a:solidFill>
                <a:latin typeface="Roboto Black" panose="02000000000000000000" pitchFamily="2" charset="0"/>
              </a:rPr>
              <a:t>Plagiarism </a:t>
            </a:r>
            <a:endParaRPr lang="en-US" sz="2400" dirty="0"/>
          </a:p>
        </p:txBody>
      </p:sp>
      <p:sp>
        <p:nvSpPr>
          <p:cNvPr id="8" name="Rectangle 7">
            <a:extLst>
              <a:ext uri="{FF2B5EF4-FFF2-40B4-BE49-F238E27FC236}">
                <a16:creationId xmlns:a16="http://schemas.microsoft.com/office/drawing/2014/main" id="{C278AE5E-0DB7-5E41-9EAB-6B63EB995EF5}"/>
              </a:ext>
            </a:extLst>
          </p:cNvPr>
          <p:cNvSpPr/>
          <p:nvPr/>
        </p:nvSpPr>
        <p:spPr>
          <a:xfrm>
            <a:off x="6855274" y="4044033"/>
            <a:ext cx="2046989" cy="461665"/>
          </a:xfrm>
          <a:prstGeom prst="rect">
            <a:avLst/>
          </a:prstGeom>
        </p:spPr>
        <p:txBody>
          <a:bodyPr wrap="square">
            <a:spAutoFit/>
          </a:bodyPr>
          <a:lstStyle/>
          <a:p>
            <a:r>
              <a:rPr lang="en-US" sz="2400" dirty="0">
                <a:solidFill>
                  <a:srgbClr val="FFFFFF"/>
                </a:solidFill>
                <a:latin typeface="Roboto Black" panose="02000000000000000000" pitchFamily="2" charset="0"/>
              </a:rPr>
              <a:t>Patchwriting </a:t>
            </a:r>
            <a:endParaRPr lang="en-US" sz="2400" dirty="0"/>
          </a:p>
        </p:txBody>
      </p:sp>
      <p:sp>
        <p:nvSpPr>
          <p:cNvPr id="9" name="TextBox 8">
            <a:extLst>
              <a:ext uri="{FF2B5EF4-FFF2-40B4-BE49-F238E27FC236}">
                <a16:creationId xmlns:a16="http://schemas.microsoft.com/office/drawing/2014/main" id="{1E064A66-8FA5-8B4F-8723-7AFE2C12AD7D}"/>
              </a:ext>
            </a:extLst>
          </p:cNvPr>
          <p:cNvSpPr txBox="1"/>
          <p:nvPr/>
        </p:nvSpPr>
        <p:spPr>
          <a:xfrm>
            <a:off x="4858716" y="1320795"/>
            <a:ext cx="3698829" cy="2893100"/>
          </a:xfrm>
          <a:prstGeom prst="rect">
            <a:avLst/>
          </a:prstGeom>
          <a:noFill/>
        </p:spPr>
        <p:txBody>
          <a:bodyPr wrap="square" rtlCol="0">
            <a:spAutoFit/>
          </a:bodyPr>
          <a:lstStyle/>
          <a:p>
            <a:pPr>
              <a:spcAft>
                <a:spcPts val="600"/>
              </a:spcAft>
            </a:pPr>
            <a:r>
              <a:rPr lang="en-US" dirty="0">
                <a:solidFill>
                  <a:srgbClr val="002060"/>
                </a:solidFill>
              </a:rPr>
              <a:t>“restating a phrase, clause, or one or more sentences while staying close to the language or syntax of the source”</a:t>
            </a:r>
          </a:p>
          <a:p>
            <a:r>
              <a:rPr lang="en-US" sz="1200" dirty="0">
                <a:solidFill>
                  <a:srgbClr val="002060"/>
                </a:solidFill>
              </a:rPr>
              <a:t>The Citation Project, “What Is Plagiarism?”</a:t>
            </a:r>
            <a:r>
              <a:rPr lang="en-US" sz="1200" u="sng" dirty="0">
                <a:solidFill>
                  <a:srgbClr val="002060"/>
                </a:solidFill>
                <a:hlinkClick r:id="rId8">
                  <a:extLst>
                    <a:ext uri="{A12FA001-AC4F-418D-AE19-62706E023703}">
                      <ahyp:hlinkClr xmlns:ahyp="http://schemas.microsoft.com/office/drawing/2018/hyperlinkcolor" val="tx"/>
                    </a:ext>
                  </a:extLst>
                </a:hlinkClick>
              </a:rPr>
              <a:t> </a:t>
            </a:r>
            <a:endParaRPr lang="en-US" sz="1200" u="sng" dirty="0">
              <a:solidFill>
                <a:srgbClr val="002060"/>
              </a:solidFill>
            </a:endParaRPr>
          </a:p>
          <a:p>
            <a:endParaRPr lang="en-US" u="sng" dirty="0">
              <a:solidFill>
                <a:srgbClr val="002060"/>
              </a:solidFill>
            </a:endParaRPr>
          </a:p>
          <a:p>
            <a:pPr>
              <a:spcAft>
                <a:spcPts val="600"/>
              </a:spcAft>
            </a:pPr>
            <a:r>
              <a:rPr lang="en-US" dirty="0">
                <a:solidFill>
                  <a:srgbClr val="002060"/>
                </a:solidFill>
              </a:rPr>
              <a:t>“copying from a source text and then deleting some words, altering grammatical structures, or plugging in one-for-one synonym substitutes”</a:t>
            </a:r>
          </a:p>
          <a:p>
            <a:r>
              <a:rPr lang="en-US" sz="1200" dirty="0">
                <a:solidFill>
                  <a:srgbClr val="002060"/>
                </a:solidFill>
              </a:rPr>
              <a:t>Howard, Rebecca Moore. “A Plagiarism Pentimento.” Journal of Teaching Writing 11.3 (Summer 1993): 233-46.</a:t>
            </a:r>
            <a:r>
              <a:rPr lang="en-US" sz="1200" u="sng" dirty="0">
                <a:solidFill>
                  <a:srgbClr val="002060"/>
                </a:solidFill>
                <a:hlinkClick r:id="rId9">
                  <a:extLst>
                    <a:ext uri="{A12FA001-AC4F-418D-AE19-62706E023703}">
                      <ahyp:hlinkClr xmlns:ahyp="http://schemas.microsoft.com/office/drawing/2018/hyperlinkcolor" val="tx"/>
                    </a:ext>
                  </a:extLst>
                </a:hlinkClick>
              </a:rPr>
              <a:t> </a:t>
            </a:r>
            <a:br>
              <a:rPr lang="en-US" sz="1200" dirty="0">
                <a:solidFill>
                  <a:srgbClr val="002060"/>
                </a:solidFill>
              </a:rPr>
            </a:br>
            <a:endParaRPr lang="en-US" sz="1200" dirty="0">
              <a:solidFill>
                <a:srgbClr val="002060"/>
              </a:solidFill>
            </a:endParaRPr>
          </a:p>
        </p:txBody>
      </p:sp>
      <p:sp>
        <p:nvSpPr>
          <p:cNvPr id="6" name="TextBox 5">
            <a:extLst>
              <a:ext uri="{FF2B5EF4-FFF2-40B4-BE49-F238E27FC236}">
                <a16:creationId xmlns:a16="http://schemas.microsoft.com/office/drawing/2014/main" id="{D04E2537-3D8C-CE89-E239-6DAB6E00CB24}"/>
              </a:ext>
            </a:extLst>
          </p:cNvPr>
          <p:cNvSpPr txBox="1"/>
          <p:nvPr/>
        </p:nvSpPr>
        <p:spPr>
          <a:xfrm>
            <a:off x="210206" y="4740924"/>
            <a:ext cx="8723588" cy="430887"/>
          </a:xfrm>
          <a:prstGeom prst="rect">
            <a:avLst/>
          </a:prstGeom>
          <a:noFill/>
        </p:spPr>
        <p:txBody>
          <a:bodyPr wrap="square">
            <a:spAutoFit/>
          </a:bodyPr>
          <a:lstStyle/>
          <a:p>
            <a:r>
              <a:rPr lang="en-US" sz="1050" dirty="0">
                <a:solidFill>
                  <a:schemeClr val="bg1"/>
                </a:solidFill>
              </a:rPr>
              <a:t>Slide content adapted from Thompson, Natalie and Kiera Mahoney. "Paraphrasing and Summarizing Workshop.” University of Virginia Graduate Writing Lab. </a:t>
            </a:r>
          </a:p>
        </p:txBody>
      </p:sp>
    </p:spTree>
    <p:extLst>
      <p:ext uri="{BB962C8B-B14F-4D97-AF65-F5344CB8AC3E}">
        <p14:creationId xmlns:p14="http://schemas.microsoft.com/office/powerpoint/2010/main" val="428976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Paraphrases </a:t>
            </a:r>
            <a:r>
              <a:rPr lang="es" dirty="0">
                <a:solidFill>
                  <a:srgbClr val="E57200"/>
                </a:solidFill>
              </a:rPr>
              <a:t>MUST</a:t>
            </a:r>
            <a:r>
              <a:rPr lang="es" dirty="0"/>
              <a:t> change the order and structure of sentences</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graphicFrame>
        <p:nvGraphicFramePr>
          <p:cNvPr id="3" name="Diagram 2">
            <a:extLst>
              <a:ext uri="{FF2B5EF4-FFF2-40B4-BE49-F238E27FC236}">
                <a16:creationId xmlns:a16="http://schemas.microsoft.com/office/drawing/2014/main" id="{07D78430-7762-774C-BB4B-D450AF3F46A4}"/>
              </a:ext>
            </a:extLst>
          </p:cNvPr>
          <p:cNvGraphicFramePr/>
          <p:nvPr>
            <p:extLst>
              <p:ext uri="{D42A27DB-BD31-4B8C-83A1-F6EECF244321}">
                <p14:modId xmlns:p14="http://schemas.microsoft.com/office/powerpoint/2010/main" val="1199527987"/>
              </p:ext>
            </p:extLst>
          </p:nvPr>
        </p:nvGraphicFramePr>
        <p:xfrm>
          <a:off x="170480" y="1379362"/>
          <a:ext cx="8520599" cy="316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AFF2276-2698-6267-F063-457641AF67EB}"/>
              </a:ext>
            </a:extLst>
          </p:cNvPr>
          <p:cNvSpPr txBox="1"/>
          <p:nvPr/>
        </p:nvSpPr>
        <p:spPr>
          <a:xfrm>
            <a:off x="0" y="4668388"/>
            <a:ext cx="9159498" cy="430887"/>
          </a:xfrm>
          <a:prstGeom prst="rect">
            <a:avLst/>
          </a:prstGeom>
          <a:noFill/>
        </p:spPr>
        <p:txBody>
          <a:bodyPr wrap="square">
            <a:spAutoFit/>
          </a:bodyPr>
          <a:lstStyle/>
          <a:p>
            <a:pPr algn="l" fontAlgn="base">
              <a:spcAft>
                <a:spcPts val="400"/>
              </a:spcAft>
            </a:pPr>
            <a:r>
              <a:rPr lang="en-US" sz="1050" dirty="0" err="1">
                <a:solidFill>
                  <a:schemeClr val="bg1"/>
                </a:solidFill>
                <a:latin typeface="+mj-lt"/>
              </a:rPr>
              <a:t>Blemker</a:t>
            </a:r>
            <a:r>
              <a:rPr lang="en-US" sz="1050" dirty="0">
                <a:solidFill>
                  <a:schemeClr val="bg1"/>
                </a:solidFill>
                <a:latin typeface="+mj-lt"/>
              </a:rPr>
              <a:t>, Silvia S., and Scott L. </a:t>
            </a:r>
            <a:r>
              <a:rPr lang="en-US" sz="1050" dirty="0" err="1">
                <a:solidFill>
                  <a:schemeClr val="bg1"/>
                </a:solidFill>
                <a:latin typeface="+mj-lt"/>
              </a:rPr>
              <a:t>Delp</a:t>
            </a:r>
            <a:r>
              <a:rPr lang="en-US" sz="1050" dirty="0">
                <a:solidFill>
                  <a:schemeClr val="bg1"/>
                </a:solidFill>
                <a:latin typeface="+mj-lt"/>
              </a:rPr>
              <a:t>. "Three-dimensional representation of complex muscle architectures and geometries." </a:t>
            </a:r>
            <a:r>
              <a:rPr lang="en-US" sz="1050" i="1" dirty="0">
                <a:solidFill>
                  <a:schemeClr val="bg1"/>
                </a:solidFill>
                <a:latin typeface="+mj-lt"/>
              </a:rPr>
              <a:t>Annals of biomedical engineering</a:t>
            </a:r>
            <a:r>
              <a:rPr lang="en-US" sz="1050" dirty="0">
                <a:solidFill>
                  <a:schemeClr val="bg1"/>
                </a:solidFill>
                <a:latin typeface="+mj-lt"/>
              </a:rPr>
              <a:t> 33.5 (2005): 661-673.</a:t>
            </a:r>
          </a:p>
        </p:txBody>
      </p:sp>
    </p:spTree>
    <p:extLst>
      <p:ext uri="{BB962C8B-B14F-4D97-AF65-F5344CB8AC3E}">
        <p14:creationId xmlns:p14="http://schemas.microsoft.com/office/powerpoint/2010/main" val="115200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Paraphrases </a:t>
            </a:r>
            <a:r>
              <a:rPr lang="es" dirty="0">
                <a:solidFill>
                  <a:srgbClr val="E57200"/>
                </a:solidFill>
              </a:rPr>
              <a:t>MUST</a:t>
            </a:r>
            <a:r>
              <a:rPr lang="es" dirty="0"/>
              <a:t> use synonyms or different forms of words</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graphicFrame>
        <p:nvGraphicFramePr>
          <p:cNvPr id="6" name="Diagram 5">
            <a:extLst>
              <a:ext uri="{FF2B5EF4-FFF2-40B4-BE49-F238E27FC236}">
                <a16:creationId xmlns:a16="http://schemas.microsoft.com/office/drawing/2014/main" id="{303F3B68-D7AC-854B-8D79-AC570A77B467}"/>
              </a:ext>
            </a:extLst>
          </p:cNvPr>
          <p:cNvGraphicFramePr/>
          <p:nvPr>
            <p:extLst>
              <p:ext uri="{D42A27DB-BD31-4B8C-83A1-F6EECF244321}">
                <p14:modId xmlns:p14="http://schemas.microsoft.com/office/powerpoint/2010/main" val="4150649792"/>
              </p:ext>
            </p:extLst>
          </p:nvPr>
        </p:nvGraphicFramePr>
        <p:xfrm>
          <a:off x="311699" y="1376854"/>
          <a:ext cx="8443417" cy="3122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6C74893-C62E-A980-5AAA-8FB98B5310D4}"/>
              </a:ext>
            </a:extLst>
          </p:cNvPr>
          <p:cNvSpPr txBox="1"/>
          <p:nvPr/>
        </p:nvSpPr>
        <p:spPr>
          <a:xfrm>
            <a:off x="77490" y="4668388"/>
            <a:ext cx="9159498" cy="430887"/>
          </a:xfrm>
          <a:prstGeom prst="rect">
            <a:avLst/>
          </a:prstGeom>
          <a:noFill/>
        </p:spPr>
        <p:txBody>
          <a:bodyPr wrap="square">
            <a:spAutoFit/>
          </a:bodyPr>
          <a:lstStyle/>
          <a:p>
            <a:pPr algn="l" fontAlgn="base">
              <a:spcAft>
                <a:spcPts val="400"/>
              </a:spcAft>
            </a:pPr>
            <a:r>
              <a:rPr lang="en-US" sz="1050" dirty="0" err="1">
                <a:solidFill>
                  <a:schemeClr val="bg1"/>
                </a:solidFill>
                <a:latin typeface="+mj-lt"/>
              </a:rPr>
              <a:t>Blemker</a:t>
            </a:r>
            <a:r>
              <a:rPr lang="en-US" sz="1050" dirty="0">
                <a:solidFill>
                  <a:schemeClr val="bg1"/>
                </a:solidFill>
                <a:latin typeface="+mj-lt"/>
              </a:rPr>
              <a:t>, Silvia S., and Scott L. </a:t>
            </a:r>
            <a:r>
              <a:rPr lang="en-US" sz="1050" dirty="0" err="1">
                <a:solidFill>
                  <a:schemeClr val="bg1"/>
                </a:solidFill>
                <a:latin typeface="+mj-lt"/>
              </a:rPr>
              <a:t>Delp</a:t>
            </a:r>
            <a:r>
              <a:rPr lang="en-US" sz="1050" dirty="0">
                <a:solidFill>
                  <a:schemeClr val="bg1"/>
                </a:solidFill>
                <a:latin typeface="+mj-lt"/>
              </a:rPr>
              <a:t>. "Three-dimensional representation of complex muscle architectures and geometries." </a:t>
            </a:r>
            <a:r>
              <a:rPr lang="en-US" sz="1050" i="1" dirty="0">
                <a:solidFill>
                  <a:schemeClr val="bg1"/>
                </a:solidFill>
                <a:latin typeface="+mj-lt"/>
              </a:rPr>
              <a:t>Annals of biomedical engineering</a:t>
            </a:r>
            <a:r>
              <a:rPr lang="en-US" sz="1050" dirty="0">
                <a:solidFill>
                  <a:schemeClr val="bg1"/>
                </a:solidFill>
                <a:latin typeface="+mj-lt"/>
              </a:rPr>
              <a:t> 33.5 (2005): 661-673.</a:t>
            </a:r>
          </a:p>
        </p:txBody>
      </p:sp>
    </p:spTree>
    <p:extLst>
      <p:ext uri="{BB962C8B-B14F-4D97-AF65-F5344CB8AC3E}">
        <p14:creationId xmlns:p14="http://schemas.microsoft.com/office/powerpoint/2010/main" val="356008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Paraphrases </a:t>
            </a:r>
            <a:r>
              <a:rPr lang="es" dirty="0">
                <a:solidFill>
                  <a:srgbClr val="E57200"/>
                </a:solidFill>
              </a:rPr>
              <a:t>MUST</a:t>
            </a:r>
            <a:r>
              <a:rPr lang="es" dirty="0"/>
              <a:t>: </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graphicFrame>
        <p:nvGraphicFramePr>
          <p:cNvPr id="3" name="Diagram 2">
            <a:extLst>
              <a:ext uri="{FF2B5EF4-FFF2-40B4-BE49-F238E27FC236}">
                <a16:creationId xmlns:a16="http://schemas.microsoft.com/office/drawing/2014/main" id="{B74CCE02-CA79-A845-922A-69F0CF92A442}"/>
              </a:ext>
            </a:extLst>
          </p:cNvPr>
          <p:cNvGraphicFramePr/>
          <p:nvPr>
            <p:extLst>
              <p:ext uri="{D42A27DB-BD31-4B8C-83A1-F6EECF244321}">
                <p14:modId xmlns:p14="http://schemas.microsoft.com/office/powerpoint/2010/main" val="2657164068"/>
              </p:ext>
            </p:extLst>
          </p:nvPr>
        </p:nvGraphicFramePr>
        <p:xfrm>
          <a:off x="630147" y="1356189"/>
          <a:ext cx="8051515" cy="326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EF1D792-1205-DDCC-9C0B-1CC89EEFB5DE}"/>
              </a:ext>
            </a:extLst>
          </p:cNvPr>
          <p:cNvSpPr txBox="1"/>
          <p:nvPr/>
        </p:nvSpPr>
        <p:spPr>
          <a:xfrm>
            <a:off x="311700" y="4821064"/>
            <a:ext cx="4572000" cy="307777"/>
          </a:xfrm>
          <a:prstGeom prst="rect">
            <a:avLst/>
          </a:prstGeom>
          <a:noFill/>
        </p:spPr>
        <p:txBody>
          <a:bodyPr wrap="square">
            <a:spAutoFit/>
          </a:bodyPr>
          <a:lstStyle/>
          <a:p>
            <a:pPr algn="l" fontAlgn="base">
              <a:spcAft>
                <a:spcPts val="400"/>
              </a:spcAft>
            </a:pPr>
            <a:r>
              <a:rPr lang="en-US" sz="1400" dirty="0">
                <a:solidFill>
                  <a:schemeClr val="bg1"/>
                </a:solidFill>
                <a:latin typeface="+mj-lt"/>
              </a:rPr>
              <a:t>The Citation Project. http://www.citationproject.net/</a:t>
            </a:r>
          </a:p>
        </p:txBody>
      </p:sp>
    </p:spTree>
    <p:extLst>
      <p:ext uri="{BB962C8B-B14F-4D97-AF65-F5344CB8AC3E}">
        <p14:creationId xmlns:p14="http://schemas.microsoft.com/office/powerpoint/2010/main" val="428540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dirty="0"/>
              <a:t>Paraphrases </a:t>
            </a:r>
            <a:r>
              <a:rPr lang="es" sz="2400" dirty="0">
                <a:solidFill>
                  <a:srgbClr val="E57200"/>
                </a:solidFill>
              </a:rPr>
              <a:t>SHOULD</a:t>
            </a:r>
            <a:r>
              <a:rPr lang="es" sz="2400" dirty="0">
                <a:solidFill>
                  <a:srgbClr val="FF8900"/>
                </a:solidFill>
              </a:rPr>
              <a:t> </a:t>
            </a:r>
            <a:r>
              <a:rPr lang="es" sz="2400" dirty="0">
                <a:solidFill>
                  <a:schemeClr val="bg1"/>
                </a:solidFill>
              </a:rPr>
              <a:t>show the relationships between sources AND between sources and your own project</a:t>
            </a:r>
            <a:endParaRPr sz="2400"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graphicFrame>
        <p:nvGraphicFramePr>
          <p:cNvPr id="3" name="Diagram 2">
            <a:extLst>
              <a:ext uri="{FF2B5EF4-FFF2-40B4-BE49-F238E27FC236}">
                <a16:creationId xmlns:a16="http://schemas.microsoft.com/office/drawing/2014/main" id="{B74CCE02-CA79-A845-922A-69F0CF92A442}"/>
              </a:ext>
            </a:extLst>
          </p:cNvPr>
          <p:cNvGraphicFramePr/>
          <p:nvPr>
            <p:extLst>
              <p:ext uri="{D42A27DB-BD31-4B8C-83A1-F6EECF244321}">
                <p14:modId xmlns:p14="http://schemas.microsoft.com/office/powerpoint/2010/main" val="870212311"/>
              </p:ext>
            </p:extLst>
          </p:nvPr>
        </p:nvGraphicFramePr>
        <p:xfrm>
          <a:off x="630147" y="1356189"/>
          <a:ext cx="8051515" cy="326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C66A73C-33D0-10D2-6F57-43FA42168BE9}"/>
              </a:ext>
            </a:extLst>
          </p:cNvPr>
          <p:cNvSpPr txBox="1"/>
          <p:nvPr/>
        </p:nvSpPr>
        <p:spPr>
          <a:xfrm>
            <a:off x="311700" y="4821064"/>
            <a:ext cx="4572000" cy="307777"/>
          </a:xfrm>
          <a:prstGeom prst="rect">
            <a:avLst/>
          </a:prstGeom>
          <a:noFill/>
        </p:spPr>
        <p:txBody>
          <a:bodyPr wrap="square">
            <a:spAutoFit/>
          </a:bodyPr>
          <a:lstStyle/>
          <a:p>
            <a:pPr algn="l" fontAlgn="base">
              <a:spcAft>
                <a:spcPts val="400"/>
              </a:spcAft>
            </a:pPr>
            <a:r>
              <a:rPr lang="en-US" sz="1400" dirty="0">
                <a:solidFill>
                  <a:schemeClr val="bg1"/>
                </a:solidFill>
                <a:latin typeface="+mj-lt"/>
              </a:rPr>
              <a:t>The Citation Project. http://www.citationproject.net/</a:t>
            </a:r>
          </a:p>
        </p:txBody>
      </p:sp>
    </p:spTree>
    <p:extLst>
      <p:ext uri="{BB962C8B-B14F-4D97-AF65-F5344CB8AC3E}">
        <p14:creationId xmlns:p14="http://schemas.microsoft.com/office/powerpoint/2010/main" val="205670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Workshop Sources</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sp>
        <p:nvSpPr>
          <p:cNvPr id="34" name="Google Shape;259;p22">
            <a:extLst>
              <a:ext uri="{FF2B5EF4-FFF2-40B4-BE49-F238E27FC236}">
                <a16:creationId xmlns:a16="http://schemas.microsoft.com/office/drawing/2014/main" id="{13A40197-4C04-8742-90DE-5B5022CB8775}"/>
              </a:ext>
            </a:extLst>
          </p:cNvPr>
          <p:cNvSpPr txBox="1">
            <a:spLocks noGrp="1"/>
          </p:cNvSpPr>
          <p:nvPr>
            <p:ph type="subTitle" idx="1"/>
          </p:nvPr>
        </p:nvSpPr>
        <p:spPr>
          <a:xfrm>
            <a:off x="125373" y="1190627"/>
            <a:ext cx="8790027" cy="2653385"/>
          </a:xfrm>
          <a:prstGeom prst="rect">
            <a:avLst/>
          </a:prstGeom>
        </p:spPr>
        <p:txBody>
          <a:bodyPr spcFirstLastPara="1" wrap="square" lIns="91425" tIns="91425" rIns="91425" bIns="91425" anchor="t" anchorCtr="0">
            <a:noAutofit/>
          </a:bodyPr>
          <a:lstStyle/>
          <a:p>
            <a:pPr algn="l" fontAlgn="base">
              <a:spcAft>
                <a:spcPts val="400"/>
              </a:spcAft>
            </a:pPr>
            <a:r>
              <a:rPr lang="en-US" sz="1400" dirty="0">
                <a:solidFill>
                  <a:schemeClr val="bg1"/>
                </a:solidFill>
                <a:latin typeface="+mj-lt"/>
                <a:cs typeface="Arial"/>
                <a:sym typeface="Arial"/>
              </a:rPr>
              <a:t>Chapter 8: Managing Sources in </a:t>
            </a:r>
            <a:r>
              <a:rPr lang="en-US" sz="1400" i="1" dirty="0">
                <a:solidFill>
                  <a:schemeClr val="bg1"/>
                </a:solidFill>
                <a:latin typeface="+mj-lt"/>
                <a:cs typeface="Arial"/>
                <a:sym typeface="Arial"/>
              </a:rPr>
              <a:t>Writing in Engineering: A Brief Guide</a:t>
            </a:r>
            <a:r>
              <a:rPr lang="en-US" sz="1400" dirty="0">
                <a:solidFill>
                  <a:schemeClr val="bg1"/>
                </a:solidFill>
                <a:latin typeface="+mj-lt"/>
                <a:cs typeface="Arial"/>
                <a:sym typeface="Arial"/>
              </a:rPr>
              <a:t> by Robert Irish (2015)</a:t>
            </a:r>
          </a:p>
          <a:p>
            <a:pPr algn="l" fontAlgn="base">
              <a:spcAft>
                <a:spcPts val="400"/>
              </a:spcAft>
            </a:pPr>
            <a:r>
              <a:rPr lang="en-US" sz="1400" dirty="0">
                <a:solidFill>
                  <a:schemeClr val="bg1"/>
                </a:solidFill>
                <a:latin typeface="+mj-lt"/>
                <a:cs typeface="Arial"/>
                <a:sym typeface="Arial"/>
              </a:rPr>
              <a:t>"Paraphrasing and Summarizing Workshop.” adapted from the University of Guelph Graduate Writing Camp materials by </a:t>
            </a:r>
            <a:r>
              <a:rPr lang="en-US" sz="1400" dirty="0">
                <a:solidFill>
                  <a:schemeClr val="bg1"/>
                </a:solidFill>
                <a:cs typeface="Arial"/>
                <a:sym typeface="Arial"/>
              </a:rPr>
              <a:t>Thompson, Natalie and Kiera Mahoney. For the </a:t>
            </a:r>
            <a:r>
              <a:rPr lang="en-US" sz="1400" dirty="0">
                <a:solidFill>
                  <a:schemeClr val="bg1"/>
                </a:solidFill>
                <a:latin typeface="+mj-lt"/>
                <a:cs typeface="Arial"/>
                <a:sym typeface="Arial"/>
              </a:rPr>
              <a:t>University of Virginia Graduate Writing Lab 2020. </a:t>
            </a:r>
          </a:p>
          <a:p>
            <a:pPr algn="l" fontAlgn="base">
              <a:spcAft>
                <a:spcPts val="400"/>
              </a:spcAft>
            </a:pPr>
            <a:r>
              <a:rPr lang="en-US" sz="1400" dirty="0" err="1">
                <a:latin typeface="+mj-lt"/>
              </a:rPr>
              <a:t>Hosseinianfar</a:t>
            </a:r>
            <a:r>
              <a:rPr lang="en-US" sz="1400" dirty="0">
                <a:latin typeface="+mj-lt"/>
              </a:rPr>
              <a:t>, Hamid, and </a:t>
            </a:r>
            <a:r>
              <a:rPr lang="en-US" sz="1400" dirty="0" err="1">
                <a:latin typeface="+mj-lt"/>
              </a:rPr>
              <a:t>Maite</a:t>
            </a:r>
            <a:r>
              <a:rPr lang="en-US" sz="1400" dirty="0">
                <a:latin typeface="+mj-lt"/>
              </a:rPr>
              <a:t> Brandt-Pearce. "Cooperative Passive Pedestrian Detection and Localization Using a Visible Light Communication Access Network." </a:t>
            </a:r>
            <a:r>
              <a:rPr lang="en-US" sz="1400" i="1" dirty="0">
                <a:latin typeface="+mj-lt"/>
              </a:rPr>
              <a:t>IEEE Open Journal of the Communications Society</a:t>
            </a:r>
            <a:r>
              <a:rPr lang="en-US" sz="1400" dirty="0">
                <a:latin typeface="+mj-lt"/>
              </a:rPr>
              <a:t> 1 (2020): 1325-1335.</a:t>
            </a:r>
          </a:p>
          <a:p>
            <a:pPr algn="l" fontAlgn="base">
              <a:spcAft>
                <a:spcPts val="400"/>
              </a:spcAft>
            </a:pPr>
            <a:r>
              <a:rPr lang="en-US" sz="1400" dirty="0" err="1">
                <a:latin typeface="+mj-lt"/>
              </a:rPr>
              <a:t>Blemker</a:t>
            </a:r>
            <a:r>
              <a:rPr lang="en-US" sz="1400" dirty="0">
                <a:latin typeface="+mj-lt"/>
              </a:rPr>
              <a:t>, Silvia S., and Scott L. </a:t>
            </a:r>
            <a:r>
              <a:rPr lang="en-US" sz="1400" dirty="0" err="1">
                <a:latin typeface="+mj-lt"/>
              </a:rPr>
              <a:t>Delp</a:t>
            </a:r>
            <a:r>
              <a:rPr lang="en-US" sz="1400" dirty="0">
                <a:latin typeface="+mj-lt"/>
              </a:rPr>
              <a:t>. "Three-dimensional representation of complex muscle architectures and geometries." </a:t>
            </a:r>
            <a:r>
              <a:rPr lang="en-US" sz="1400" i="1" dirty="0">
                <a:latin typeface="+mj-lt"/>
              </a:rPr>
              <a:t>Annals of biomedical engineering</a:t>
            </a:r>
            <a:r>
              <a:rPr lang="en-US" sz="1400" dirty="0">
                <a:latin typeface="+mj-lt"/>
              </a:rPr>
              <a:t> 33.5 (2005): 661-673.</a:t>
            </a:r>
          </a:p>
          <a:p>
            <a:pPr algn="l" fontAlgn="base">
              <a:spcAft>
                <a:spcPts val="400"/>
              </a:spcAft>
            </a:pPr>
            <a:r>
              <a:rPr lang="en-US" sz="1400" dirty="0" err="1">
                <a:latin typeface="+mj-lt"/>
              </a:rPr>
              <a:t>Besaleva</a:t>
            </a:r>
            <a:r>
              <a:rPr lang="en-US" sz="1400" dirty="0">
                <a:latin typeface="+mj-lt"/>
              </a:rPr>
              <a:t>, </a:t>
            </a:r>
            <a:r>
              <a:rPr lang="en-US" sz="1400" dirty="0" err="1">
                <a:latin typeface="+mj-lt"/>
              </a:rPr>
              <a:t>Lilya</a:t>
            </a:r>
            <a:r>
              <a:rPr lang="en-US" sz="1400" dirty="0">
                <a:latin typeface="+mj-lt"/>
              </a:rPr>
              <a:t> and Alfred Weaver. ”Social Networks to the Rescue! The Power of Crowdsourced Data in Emergency Response," International Conference on Health Informatics and Medical Systems," Las Vegas, NV, July 27-30, 2015.</a:t>
            </a:r>
          </a:p>
          <a:p>
            <a:pPr algn="l" fontAlgn="base">
              <a:spcAft>
                <a:spcPts val="400"/>
              </a:spcAft>
            </a:pPr>
            <a:r>
              <a:rPr lang="en-US" sz="1400" dirty="0">
                <a:latin typeface="+mj-lt"/>
              </a:rPr>
              <a:t>The Citation Project. http://</a:t>
            </a:r>
            <a:r>
              <a:rPr lang="en-US" sz="1400" dirty="0" err="1">
                <a:latin typeface="+mj-lt"/>
              </a:rPr>
              <a:t>www.citationproject.net</a:t>
            </a:r>
            <a:r>
              <a:rPr lang="en-US" sz="1400" dirty="0">
                <a:latin typeface="+mj-lt"/>
              </a:rPr>
              <a:t>/</a:t>
            </a:r>
          </a:p>
          <a:p>
            <a:pPr algn="l" fontAlgn="base">
              <a:spcAft>
                <a:spcPts val="400"/>
              </a:spcAft>
            </a:pPr>
            <a:endParaRPr lang="en-US" sz="1400" dirty="0">
              <a:solidFill>
                <a:schemeClr val="bg1"/>
              </a:solidFill>
              <a:latin typeface="+mj-lt"/>
            </a:endParaRPr>
          </a:p>
          <a:p>
            <a:pPr marL="0" lvl="0" indent="0" algn="l" rtl="0">
              <a:spcBef>
                <a:spcPts val="0"/>
              </a:spcBef>
              <a:spcAft>
                <a:spcPts val="400"/>
              </a:spcAft>
            </a:pPr>
            <a:endParaRPr dirty="0"/>
          </a:p>
        </p:txBody>
      </p:sp>
    </p:spTree>
    <p:extLst>
      <p:ext uri="{BB962C8B-B14F-4D97-AF65-F5344CB8AC3E}">
        <p14:creationId xmlns:p14="http://schemas.microsoft.com/office/powerpoint/2010/main" val="127549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t>COMMON SIGNAL PHRASES</a:t>
            </a:r>
            <a:endParaRPr sz="2400" dirty="0"/>
          </a:p>
        </p:txBody>
      </p:sp>
      <p:cxnSp>
        <p:nvCxnSpPr>
          <p:cNvPr id="287" name="Google Shape;287;p23"/>
          <p:cNvCxnSpPr/>
          <p:nvPr/>
        </p:nvCxnSpPr>
        <p:spPr>
          <a:xfrm>
            <a:off x="311700" y="1191700"/>
            <a:ext cx="8520600" cy="0"/>
          </a:xfrm>
          <a:prstGeom prst="straightConnector1">
            <a:avLst/>
          </a:prstGeom>
          <a:noFill/>
          <a:ln w="9525" cap="flat" cmpd="sng">
            <a:solidFill>
              <a:srgbClr val="E57200"/>
            </a:solidFill>
            <a:prstDash val="solid"/>
            <a:round/>
            <a:headEnd type="none" w="med" len="med"/>
            <a:tailEnd type="none" w="med" len="med"/>
          </a:ln>
        </p:spPr>
      </p:cxnSp>
      <p:sp>
        <p:nvSpPr>
          <p:cNvPr id="2" name="Rectangle 1">
            <a:extLst>
              <a:ext uri="{FF2B5EF4-FFF2-40B4-BE49-F238E27FC236}">
                <a16:creationId xmlns:a16="http://schemas.microsoft.com/office/drawing/2014/main" id="{84F9E265-F3DE-A142-A2E4-555B440F5BAB}"/>
              </a:ext>
            </a:extLst>
          </p:cNvPr>
          <p:cNvSpPr/>
          <p:nvPr/>
        </p:nvSpPr>
        <p:spPr>
          <a:xfrm>
            <a:off x="395555" y="1459581"/>
            <a:ext cx="7762126" cy="3477875"/>
          </a:xfrm>
          <a:prstGeom prst="rect">
            <a:avLst/>
          </a:prstGeom>
        </p:spPr>
        <p:txBody>
          <a:bodyPr wrap="square">
            <a:spAutoFit/>
          </a:bodyPr>
          <a:lstStyle/>
          <a:p>
            <a:r>
              <a:rPr lang="en-US" sz="2000" dirty="0">
                <a:solidFill>
                  <a:schemeClr val="bg1"/>
                </a:solidFill>
                <a:latin typeface="Arial" panose="020B0604020202020204" pitchFamily="34" charset="0"/>
              </a:rPr>
              <a:t>• They state/recommend/prove/ argue/ demonstrate that …</a:t>
            </a:r>
            <a:endParaRPr lang="en-US" sz="2000" dirty="0">
              <a:solidFill>
                <a:schemeClr val="bg1"/>
              </a:solidFill>
            </a:endParaRPr>
          </a:p>
          <a:p>
            <a:r>
              <a:rPr lang="en-US" sz="2000" dirty="0">
                <a:solidFill>
                  <a:schemeClr val="bg1"/>
                </a:solidFill>
                <a:latin typeface="Arial" panose="020B0604020202020204" pitchFamily="34" charset="0"/>
              </a:rPr>
              <a:t>• A solution, according to [author’s name], is to …</a:t>
            </a:r>
            <a:endParaRPr lang="en-US" sz="2000" dirty="0">
              <a:solidFill>
                <a:schemeClr val="bg1"/>
              </a:solidFill>
            </a:endParaRPr>
          </a:p>
          <a:p>
            <a:r>
              <a:rPr lang="en-US" sz="2000" dirty="0">
                <a:solidFill>
                  <a:schemeClr val="bg1"/>
                </a:solidFill>
                <a:latin typeface="Arial" panose="020B0604020202020204" pitchFamily="34" charset="0"/>
              </a:rPr>
              <a:t>• Their defense/theory/argument is …</a:t>
            </a:r>
            <a:endParaRPr lang="en-US" sz="2000" dirty="0">
              <a:solidFill>
                <a:schemeClr val="bg1"/>
              </a:solidFill>
            </a:endParaRPr>
          </a:p>
          <a:p>
            <a:r>
              <a:rPr lang="en-US" sz="2000" dirty="0">
                <a:solidFill>
                  <a:schemeClr val="bg1"/>
                </a:solidFill>
                <a:latin typeface="Arial" panose="020B0604020202020204" pitchFamily="34" charset="0"/>
              </a:rPr>
              <a:t>• Model X accomplishes Y goal without Z problems (citation).</a:t>
            </a:r>
            <a:endParaRPr lang="en-US" sz="2000" dirty="0">
              <a:solidFill>
                <a:schemeClr val="bg1"/>
              </a:solidFill>
            </a:endParaRPr>
          </a:p>
          <a:p>
            <a:r>
              <a:rPr lang="en-US" sz="2000" dirty="0">
                <a:solidFill>
                  <a:schemeClr val="bg1"/>
                </a:solidFill>
                <a:latin typeface="Arial" panose="020B0604020202020204" pitchFamily="34" charset="0"/>
              </a:rPr>
              <a:t>• ABC Method is now successful in most situations (citation).</a:t>
            </a:r>
            <a:endParaRPr lang="en-US" sz="2000" dirty="0">
              <a:solidFill>
                <a:schemeClr val="bg1"/>
              </a:solidFill>
            </a:endParaRPr>
          </a:p>
          <a:p>
            <a:r>
              <a:rPr lang="en-US" sz="2000" dirty="0">
                <a:solidFill>
                  <a:schemeClr val="bg1"/>
                </a:solidFill>
                <a:latin typeface="Arial" panose="020B0604020202020204" pitchFamily="34" charset="0"/>
              </a:rPr>
              <a:t>• While Author A does X, Authors B and C find Y is more successful…</a:t>
            </a:r>
            <a:endParaRPr lang="en-US" sz="2000" dirty="0">
              <a:solidFill>
                <a:schemeClr val="bg1"/>
              </a:solidFill>
            </a:endParaRPr>
          </a:p>
          <a:p>
            <a:r>
              <a:rPr lang="en-US" sz="2000" dirty="0">
                <a:solidFill>
                  <a:schemeClr val="bg1"/>
                </a:solidFill>
                <a:latin typeface="Arial" panose="020B0604020202020204" pitchFamily="34" charset="0"/>
              </a:rPr>
              <a:t>•Author A finds X in X subjects, while recent studies have added an examination of Y to accomplish Z…</a:t>
            </a:r>
            <a:endParaRPr lang="en-US" sz="2000" dirty="0">
              <a:solidFill>
                <a:schemeClr val="bg1"/>
              </a:solidFill>
            </a:endParaRPr>
          </a:p>
          <a:p>
            <a:br>
              <a:rPr lang="en-US" sz="2000" dirty="0">
                <a:solidFill>
                  <a:schemeClr val="bg1"/>
                </a:solidFill>
              </a:rPr>
            </a:br>
            <a:endParaRPr lang="en-US" sz="2000" dirty="0">
              <a:solidFill>
                <a:schemeClr val="bg1"/>
              </a:solidFill>
            </a:endParaRPr>
          </a:p>
        </p:txBody>
      </p:sp>
      <p:sp>
        <p:nvSpPr>
          <p:cNvPr id="6" name="TextBox 5">
            <a:extLst>
              <a:ext uri="{FF2B5EF4-FFF2-40B4-BE49-F238E27FC236}">
                <a16:creationId xmlns:a16="http://schemas.microsoft.com/office/drawing/2014/main" id="{08675C37-A636-7A62-CA96-D3A9A3B77328}"/>
              </a:ext>
            </a:extLst>
          </p:cNvPr>
          <p:cNvSpPr txBox="1"/>
          <p:nvPr/>
        </p:nvSpPr>
        <p:spPr>
          <a:xfrm>
            <a:off x="0" y="4681835"/>
            <a:ext cx="9298983" cy="461665"/>
          </a:xfrm>
          <a:prstGeom prst="rect">
            <a:avLst/>
          </a:prstGeom>
          <a:noFill/>
        </p:spPr>
        <p:txBody>
          <a:bodyPr wrap="square">
            <a:spAutoFit/>
          </a:bodyPr>
          <a:lstStyle/>
          <a:p>
            <a:pPr algn="l" fontAlgn="base">
              <a:spcAft>
                <a:spcPts val="400"/>
              </a:spcAft>
            </a:pPr>
            <a:r>
              <a:rPr lang="en-US" sz="1200" dirty="0">
                <a:solidFill>
                  <a:schemeClr val="bg1"/>
                </a:solidFill>
                <a:latin typeface="+mj-lt"/>
                <a:cs typeface="Arial"/>
                <a:sym typeface="Arial"/>
              </a:rPr>
              <a:t>Content adapted from Thompson, Natalie and Kiera Mahoney. "Paraphrasing and Summarizing Workshop.” University of Virginia Graduate Writing Lab. </a:t>
            </a:r>
          </a:p>
        </p:txBody>
      </p:sp>
    </p:spTree>
    <p:extLst>
      <p:ext uri="{BB962C8B-B14F-4D97-AF65-F5344CB8AC3E}">
        <p14:creationId xmlns:p14="http://schemas.microsoft.com/office/powerpoint/2010/main" val="178112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cxnSp>
        <p:nvCxnSpPr>
          <p:cNvPr id="403" name="Google Shape;403;p26"/>
          <p:cNvCxnSpPr/>
          <p:nvPr/>
        </p:nvCxnSpPr>
        <p:spPr>
          <a:xfrm>
            <a:off x="0" y="1197575"/>
            <a:ext cx="3340500" cy="0"/>
          </a:xfrm>
          <a:prstGeom prst="straightConnector1">
            <a:avLst/>
          </a:prstGeom>
          <a:noFill/>
          <a:ln w="9525" cap="flat" cmpd="sng">
            <a:solidFill>
              <a:srgbClr val="FF8900"/>
            </a:solidFill>
            <a:prstDash val="solid"/>
            <a:round/>
            <a:headEnd type="none" w="med" len="med"/>
            <a:tailEnd type="none" w="med" len="med"/>
          </a:ln>
        </p:spPr>
      </p:cxnSp>
      <p:sp>
        <p:nvSpPr>
          <p:cNvPr id="415" name="Google Shape;415;p26"/>
          <p:cNvSpPr/>
          <p:nvPr/>
        </p:nvSpPr>
        <p:spPr>
          <a:xfrm>
            <a:off x="4876837" y="2409598"/>
            <a:ext cx="2681532" cy="1732190"/>
          </a:xfrm>
          <a:custGeom>
            <a:avLst/>
            <a:gdLst/>
            <a:ahLst/>
            <a:cxnLst/>
            <a:rect l="l" t="t" r="r" b="b"/>
            <a:pathLst>
              <a:path w="176649" h="114110" extrusionOk="0">
                <a:moveTo>
                  <a:pt x="5275" y="0"/>
                </a:moveTo>
                <a:cubicBezTo>
                  <a:pt x="2345" y="0"/>
                  <a:pt x="1" y="2344"/>
                  <a:pt x="1" y="5274"/>
                </a:cubicBezTo>
                <a:lnTo>
                  <a:pt x="1" y="108835"/>
                </a:lnTo>
                <a:cubicBezTo>
                  <a:pt x="1" y="111766"/>
                  <a:pt x="2345" y="114110"/>
                  <a:pt x="5275" y="114110"/>
                </a:cubicBezTo>
                <a:lnTo>
                  <a:pt x="171374" y="114110"/>
                </a:lnTo>
                <a:cubicBezTo>
                  <a:pt x="174304" y="114110"/>
                  <a:pt x="176648" y="111766"/>
                  <a:pt x="176648" y="108835"/>
                </a:cubicBezTo>
                <a:lnTo>
                  <a:pt x="176648" y="5274"/>
                </a:lnTo>
                <a:cubicBezTo>
                  <a:pt x="176648" y="2344"/>
                  <a:pt x="174304" y="0"/>
                  <a:pt x="17137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416" name="Google Shape;416;p26"/>
          <p:cNvSpPr/>
          <p:nvPr/>
        </p:nvSpPr>
        <p:spPr>
          <a:xfrm>
            <a:off x="5005199" y="2541755"/>
            <a:ext cx="2424808" cy="1467860"/>
          </a:xfrm>
          <a:custGeom>
            <a:avLst/>
            <a:gdLst/>
            <a:ahLst/>
            <a:cxnLst/>
            <a:rect l="l" t="t" r="r" b="b"/>
            <a:pathLst>
              <a:path w="159737" h="96697" extrusionOk="0">
                <a:moveTo>
                  <a:pt x="0" y="1"/>
                </a:moveTo>
                <a:lnTo>
                  <a:pt x="0" y="96697"/>
                </a:lnTo>
                <a:lnTo>
                  <a:pt x="159737" y="96697"/>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1A51"/>
              </a:solidFill>
            </a:endParaRPr>
          </a:p>
        </p:txBody>
      </p:sp>
      <p:sp>
        <p:nvSpPr>
          <p:cNvPr id="417" name="Google Shape;417;p26"/>
          <p:cNvSpPr/>
          <p:nvPr/>
        </p:nvSpPr>
        <p:spPr>
          <a:xfrm>
            <a:off x="4636011" y="4136703"/>
            <a:ext cx="3163178" cy="83900"/>
          </a:xfrm>
          <a:custGeom>
            <a:avLst/>
            <a:gdLst/>
            <a:ahLst/>
            <a:cxnLst/>
            <a:rect l="l" t="t" r="r" b="b"/>
            <a:pathLst>
              <a:path w="208378" h="5527" extrusionOk="0">
                <a:moveTo>
                  <a:pt x="0" y="1"/>
                </a:moveTo>
                <a:lnTo>
                  <a:pt x="0" y="5526"/>
                </a:lnTo>
                <a:lnTo>
                  <a:pt x="208377" y="5526"/>
                </a:lnTo>
                <a:lnTo>
                  <a:pt x="20837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418" name="Google Shape;418;p26"/>
          <p:cNvSpPr/>
          <p:nvPr/>
        </p:nvSpPr>
        <p:spPr>
          <a:xfrm>
            <a:off x="5005199" y="2541755"/>
            <a:ext cx="2424808" cy="141083"/>
          </a:xfrm>
          <a:custGeom>
            <a:avLst/>
            <a:gdLst/>
            <a:ahLst/>
            <a:cxnLst/>
            <a:rect l="l" t="t" r="r" b="b"/>
            <a:pathLst>
              <a:path w="159737" h="9294" extrusionOk="0">
                <a:moveTo>
                  <a:pt x="0" y="1"/>
                </a:moveTo>
                <a:lnTo>
                  <a:pt x="0" y="9294"/>
                </a:lnTo>
                <a:lnTo>
                  <a:pt x="159737" y="9294"/>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5143716" y="2742556"/>
            <a:ext cx="1029417" cy="521069"/>
          </a:xfrm>
          <a:custGeom>
            <a:avLst/>
            <a:gdLst/>
            <a:ahLst/>
            <a:cxnLst/>
            <a:rect l="l" t="t" r="r" b="b"/>
            <a:pathLst>
              <a:path w="67814" h="34326" extrusionOk="0">
                <a:moveTo>
                  <a:pt x="1" y="1"/>
                </a:moveTo>
                <a:lnTo>
                  <a:pt x="1" y="34326"/>
                </a:lnTo>
                <a:lnTo>
                  <a:pt x="67813" y="34326"/>
                </a:lnTo>
                <a:lnTo>
                  <a:pt x="67813"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5221240" y="2834061"/>
            <a:ext cx="297407" cy="297391"/>
          </a:xfrm>
          <a:custGeom>
            <a:avLst/>
            <a:gdLst/>
            <a:ahLst/>
            <a:cxnLst/>
            <a:rect l="l" t="t" r="r" b="b"/>
            <a:pathLst>
              <a:path w="19592" h="19591" extrusionOk="0">
                <a:moveTo>
                  <a:pt x="1" y="0"/>
                </a:moveTo>
                <a:lnTo>
                  <a:pt x="1" y="19591"/>
                </a:lnTo>
                <a:lnTo>
                  <a:pt x="19591" y="19591"/>
                </a:lnTo>
                <a:lnTo>
                  <a:pt x="195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5500826" y="3535575"/>
            <a:ext cx="908690" cy="329163"/>
          </a:xfrm>
          <a:custGeom>
            <a:avLst/>
            <a:gdLst/>
            <a:ahLst/>
            <a:cxnLst/>
            <a:rect l="l" t="t" r="r" b="b"/>
            <a:pathLst>
              <a:path w="59861" h="21684" extrusionOk="0">
                <a:moveTo>
                  <a:pt x="1" y="1"/>
                </a:moveTo>
                <a:lnTo>
                  <a:pt x="1" y="21684"/>
                </a:lnTo>
                <a:lnTo>
                  <a:pt x="59860" y="21684"/>
                </a:lnTo>
                <a:lnTo>
                  <a:pt x="5986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5560559" y="3610549"/>
            <a:ext cx="679927" cy="53403"/>
          </a:xfrm>
          <a:custGeom>
            <a:avLst/>
            <a:gdLst/>
            <a:ahLst/>
            <a:cxnLst/>
            <a:rect l="l" t="t" r="r" b="b"/>
            <a:pathLst>
              <a:path w="44791" h="3518" extrusionOk="0">
                <a:moveTo>
                  <a:pt x="1" y="1"/>
                </a:moveTo>
                <a:lnTo>
                  <a:pt x="1" y="3517"/>
                </a:lnTo>
                <a:lnTo>
                  <a:pt x="44791" y="3517"/>
                </a:lnTo>
                <a:lnTo>
                  <a:pt x="4479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3" name="Google Shape;423;p26"/>
          <p:cNvSpPr/>
          <p:nvPr/>
        </p:nvSpPr>
        <p:spPr>
          <a:xfrm>
            <a:off x="5560559" y="3710949"/>
            <a:ext cx="526154" cy="52128"/>
          </a:xfrm>
          <a:custGeom>
            <a:avLst/>
            <a:gdLst/>
            <a:ahLst/>
            <a:cxnLst/>
            <a:rect l="l" t="t" r="r" b="b"/>
            <a:pathLst>
              <a:path w="34661" h="3434" extrusionOk="0">
                <a:moveTo>
                  <a:pt x="1" y="1"/>
                </a:moveTo>
                <a:lnTo>
                  <a:pt x="1" y="3433"/>
                </a:lnTo>
                <a:lnTo>
                  <a:pt x="34661" y="3433"/>
                </a:lnTo>
                <a:lnTo>
                  <a:pt x="3466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4" name="Google Shape;424;p26"/>
          <p:cNvSpPr/>
          <p:nvPr/>
        </p:nvSpPr>
        <p:spPr>
          <a:xfrm>
            <a:off x="5180573" y="3535575"/>
            <a:ext cx="322818" cy="329163"/>
          </a:xfrm>
          <a:custGeom>
            <a:avLst/>
            <a:gdLst/>
            <a:ahLst/>
            <a:cxnLst/>
            <a:rect l="l" t="t" r="r" b="b"/>
            <a:pathLst>
              <a:path w="21266" h="21684" extrusionOk="0">
                <a:moveTo>
                  <a:pt x="1" y="1"/>
                </a:moveTo>
                <a:lnTo>
                  <a:pt x="1" y="21684"/>
                </a:lnTo>
                <a:lnTo>
                  <a:pt x="21265" y="21684"/>
                </a:lnTo>
                <a:lnTo>
                  <a:pt x="2126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5242842" y="3644719"/>
            <a:ext cx="218729" cy="109463"/>
          </a:xfrm>
          <a:custGeom>
            <a:avLst/>
            <a:gdLst/>
            <a:ahLst/>
            <a:cxnLst/>
            <a:rect l="l" t="t" r="r" b="b"/>
            <a:pathLst>
              <a:path w="14409" h="7211" extrusionOk="0">
                <a:moveTo>
                  <a:pt x="13060" y="1"/>
                </a:moveTo>
                <a:cubicBezTo>
                  <a:pt x="12832" y="1"/>
                  <a:pt x="12594" y="102"/>
                  <a:pt x="12391" y="345"/>
                </a:cubicBezTo>
                <a:lnTo>
                  <a:pt x="6950" y="5117"/>
                </a:lnTo>
                <a:lnTo>
                  <a:pt x="1592" y="345"/>
                </a:lnTo>
                <a:cubicBezTo>
                  <a:pt x="1424" y="178"/>
                  <a:pt x="1194" y="94"/>
                  <a:pt x="964" y="94"/>
                </a:cubicBezTo>
                <a:cubicBezTo>
                  <a:pt x="734" y="94"/>
                  <a:pt x="503" y="178"/>
                  <a:pt x="336" y="345"/>
                </a:cubicBezTo>
                <a:cubicBezTo>
                  <a:pt x="1" y="764"/>
                  <a:pt x="1" y="1266"/>
                  <a:pt x="336" y="1601"/>
                </a:cubicBezTo>
                <a:lnTo>
                  <a:pt x="6364" y="6959"/>
                </a:lnTo>
                <a:cubicBezTo>
                  <a:pt x="6531" y="7127"/>
                  <a:pt x="6761" y="7210"/>
                  <a:pt x="6992" y="7210"/>
                </a:cubicBezTo>
                <a:cubicBezTo>
                  <a:pt x="7222" y="7210"/>
                  <a:pt x="7452" y="7127"/>
                  <a:pt x="7619" y="6959"/>
                </a:cubicBezTo>
                <a:lnTo>
                  <a:pt x="13647" y="1685"/>
                </a:lnTo>
                <a:cubicBezTo>
                  <a:pt x="14408" y="987"/>
                  <a:pt x="13776" y="1"/>
                  <a:pt x="13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5683836" y="3292847"/>
            <a:ext cx="704079" cy="155049"/>
          </a:xfrm>
          <a:custGeom>
            <a:avLst/>
            <a:gdLst/>
            <a:ahLst/>
            <a:cxnLst/>
            <a:rect l="l" t="t" r="r" b="b"/>
            <a:pathLst>
              <a:path w="46382" h="10214" extrusionOk="0">
                <a:moveTo>
                  <a:pt x="1" y="0"/>
                </a:moveTo>
                <a:lnTo>
                  <a:pt x="1" y="10214"/>
                </a:lnTo>
                <a:lnTo>
                  <a:pt x="46381" y="10214"/>
                </a:lnTo>
                <a:lnTo>
                  <a:pt x="4638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5683836" y="3100941"/>
            <a:ext cx="704079" cy="155064"/>
          </a:xfrm>
          <a:custGeom>
            <a:avLst/>
            <a:gdLst/>
            <a:ahLst/>
            <a:cxnLst/>
            <a:rect l="l" t="t" r="r" b="b"/>
            <a:pathLst>
              <a:path w="46382" h="10215" extrusionOk="0">
                <a:moveTo>
                  <a:pt x="1" y="0"/>
                </a:moveTo>
                <a:lnTo>
                  <a:pt x="1" y="10214"/>
                </a:lnTo>
                <a:lnTo>
                  <a:pt x="46381" y="10214"/>
                </a:lnTo>
                <a:lnTo>
                  <a:pt x="463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6387899" y="3102216"/>
            <a:ext cx="155049" cy="155049"/>
          </a:xfrm>
          <a:custGeom>
            <a:avLst/>
            <a:gdLst/>
            <a:ahLst/>
            <a:cxnLst/>
            <a:rect l="l" t="t" r="r" b="b"/>
            <a:pathLst>
              <a:path w="10214" h="10214" extrusionOk="0">
                <a:moveTo>
                  <a:pt x="0" y="0"/>
                </a:moveTo>
                <a:lnTo>
                  <a:pt x="0" y="10214"/>
                </a:lnTo>
                <a:lnTo>
                  <a:pt x="10214" y="10214"/>
                </a:lnTo>
                <a:lnTo>
                  <a:pt x="10214" y="0"/>
                </a:lnTo>
                <a:close/>
              </a:path>
            </a:pathLst>
          </a:custGeom>
          <a:solidFill>
            <a:srgbClr val="E572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6579790" y="3182275"/>
            <a:ext cx="744746" cy="714234"/>
          </a:xfrm>
          <a:custGeom>
            <a:avLst/>
            <a:gdLst/>
            <a:ahLst/>
            <a:cxnLst/>
            <a:rect l="l" t="t" r="r" b="b"/>
            <a:pathLst>
              <a:path w="49061" h="47051" extrusionOk="0">
                <a:moveTo>
                  <a:pt x="1" y="1"/>
                </a:moveTo>
                <a:lnTo>
                  <a:pt x="1" y="47051"/>
                </a:lnTo>
                <a:lnTo>
                  <a:pt x="49060" y="47051"/>
                </a:lnTo>
                <a:lnTo>
                  <a:pt x="49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6668745" y="3215322"/>
            <a:ext cx="728230" cy="623427"/>
          </a:xfrm>
          <a:custGeom>
            <a:avLst/>
            <a:gdLst/>
            <a:ahLst/>
            <a:cxnLst/>
            <a:rect l="l" t="t" r="r" b="b"/>
            <a:pathLst>
              <a:path w="47973" h="41069" extrusionOk="0">
                <a:moveTo>
                  <a:pt x="20698" y="2821"/>
                </a:moveTo>
                <a:cubicBezTo>
                  <a:pt x="25039" y="2821"/>
                  <a:pt x="29467" y="4434"/>
                  <a:pt x="33070" y="8037"/>
                </a:cubicBezTo>
                <a:cubicBezTo>
                  <a:pt x="44121" y="19172"/>
                  <a:pt x="36251" y="38176"/>
                  <a:pt x="20512" y="38176"/>
                </a:cubicBezTo>
                <a:cubicBezTo>
                  <a:pt x="10801" y="38176"/>
                  <a:pt x="2931" y="30223"/>
                  <a:pt x="2931" y="20512"/>
                </a:cubicBezTo>
                <a:cubicBezTo>
                  <a:pt x="2931" y="9866"/>
                  <a:pt x="11625" y="2821"/>
                  <a:pt x="20698" y="2821"/>
                </a:cubicBezTo>
                <a:close/>
                <a:moveTo>
                  <a:pt x="20512" y="0"/>
                </a:moveTo>
                <a:cubicBezTo>
                  <a:pt x="9210" y="0"/>
                  <a:pt x="1" y="9126"/>
                  <a:pt x="1" y="20512"/>
                </a:cubicBezTo>
                <a:cubicBezTo>
                  <a:pt x="1" y="32859"/>
                  <a:pt x="10118" y="41068"/>
                  <a:pt x="20681" y="41068"/>
                </a:cubicBezTo>
                <a:cubicBezTo>
                  <a:pt x="25730" y="41068"/>
                  <a:pt x="30882" y="39192"/>
                  <a:pt x="35079" y="34995"/>
                </a:cubicBezTo>
                <a:cubicBezTo>
                  <a:pt x="47972" y="22102"/>
                  <a:pt x="38847" y="0"/>
                  <a:pt x="20512"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1" name="Google Shape;431;p26"/>
          <p:cNvSpPr/>
          <p:nvPr/>
        </p:nvSpPr>
        <p:spPr>
          <a:xfrm>
            <a:off x="6905128" y="3364010"/>
            <a:ext cx="186835" cy="328040"/>
          </a:xfrm>
          <a:custGeom>
            <a:avLst/>
            <a:gdLst/>
            <a:ahLst/>
            <a:cxnLst/>
            <a:rect l="l" t="t" r="r" b="b"/>
            <a:pathLst>
              <a:path w="12308" h="21610" extrusionOk="0">
                <a:moveTo>
                  <a:pt x="1508" y="0"/>
                </a:moveTo>
                <a:cubicBezTo>
                  <a:pt x="671" y="0"/>
                  <a:pt x="1" y="670"/>
                  <a:pt x="1" y="1507"/>
                </a:cubicBezTo>
                <a:lnTo>
                  <a:pt x="84" y="1507"/>
                </a:lnTo>
                <a:lnTo>
                  <a:pt x="84" y="20177"/>
                </a:lnTo>
                <a:cubicBezTo>
                  <a:pt x="28" y="21028"/>
                  <a:pt x="740" y="21610"/>
                  <a:pt x="1492" y="21610"/>
                </a:cubicBezTo>
                <a:cubicBezTo>
                  <a:pt x="1849" y="21610"/>
                  <a:pt x="2216" y="21478"/>
                  <a:pt x="2512" y="21181"/>
                </a:cubicBezTo>
                <a:lnTo>
                  <a:pt x="11889" y="11889"/>
                </a:lnTo>
                <a:cubicBezTo>
                  <a:pt x="12140" y="11554"/>
                  <a:pt x="12307" y="11219"/>
                  <a:pt x="12307" y="10800"/>
                </a:cubicBezTo>
                <a:cubicBezTo>
                  <a:pt x="12307" y="10465"/>
                  <a:pt x="12140" y="10047"/>
                  <a:pt x="11889" y="9796"/>
                </a:cubicBezTo>
                <a:lnTo>
                  <a:pt x="2512" y="419"/>
                </a:lnTo>
                <a:cubicBezTo>
                  <a:pt x="2261" y="168"/>
                  <a:pt x="1843" y="0"/>
                  <a:pt x="1508"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2" name="Google Shape;432;p26"/>
          <p:cNvSpPr/>
          <p:nvPr/>
        </p:nvSpPr>
        <p:spPr>
          <a:xfrm>
            <a:off x="6858115" y="1367491"/>
            <a:ext cx="1476741" cy="1959677"/>
          </a:xfrm>
          <a:custGeom>
            <a:avLst/>
            <a:gdLst/>
            <a:ahLst/>
            <a:cxnLst/>
            <a:rect l="l" t="t" r="r" b="b"/>
            <a:pathLst>
              <a:path w="97282" h="129096" extrusionOk="0">
                <a:moveTo>
                  <a:pt x="7702" y="0"/>
                </a:moveTo>
                <a:cubicBezTo>
                  <a:pt x="3433" y="84"/>
                  <a:pt x="0" y="3684"/>
                  <a:pt x="84" y="7953"/>
                </a:cubicBezTo>
                <a:lnTo>
                  <a:pt x="84" y="120807"/>
                </a:lnTo>
                <a:cubicBezTo>
                  <a:pt x="84" y="125161"/>
                  <a:pt x="3349" y="129096"/>
                  <a:pt x="7702" y="129096"/>
                </a:cubicBezTo>
                <a:lnTo>
                  <a:pt x="89161" y="129096"/>
                </a:lnTo>
                <a:cubicBezTo>
                  <a:pt x="93682" y="128928"/>
                  <a:pt x="97198" y="125244"/>
                  <a:pt x="97282" y="120807"/>
                </a:cubicBezTo>
                <a:lnTo>
                  <a:pt x="97282" y="7953"/>
                </a:lnTo>
                <a:cubicBezTo>
                  <a:pt x="97198" y="3600"/>
                  <a:pt x="93598" y="0"/>
                  <a:pt x="89161"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6976307" y="1511094"/>
            <a:ext cx="1241633" cy="1500907"/>
          </a:xfrm>
          <a:custGeom>
            <a:avLst/>
            <a:gdLst/>
            <a:ahLst/>
            <a:cxnLst/>
            <a:rect l="l" t="t" r="r" b="b"/>
            <a:pathLst>
              <a:path w="81794" h="98874" extrusionOk="0">
                <a:moveTo>
                  <a:pt x="0" y="0"/>
                </a:moveTo>
                <a:lnTo>
                  <a:pt x="0" y="98873"/>
                </a:lnTo>
                <a:lnTo>
                  <a:pt x="81794" y="98873"/>
                </a:lnTo>
                <a:lnTo>
                  <a:pt x="8179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7513876" y="3086960"/>
            <a:ext cx="185560" cy="159086"/>
          </a:xfrm>
          <a:custGeom>
            <a:avLst/>
            <a:gdLst/>
            <a:ahLst/>
            <a:cxnLst/>
            <a:rect l="l" t="t" r="r" b="b"/>
            <a:pathLst>
              <a:path w="12224" h="10480" extrusionOk="0">
                <a:moveTo>
                  <a:pt x="5275" y="1"/>
                </a:moveTo>
                <a:cubicBezTo>
                  <a:pt x="2344" y="1"/>
                  <a:pt x="0" y="2345"/>
                  <a:pt x="0" y="5275"/>
                </a:cubicBezTo>
                <a:cubicBezTo>
                  <a:pt x="0" y="8397"/>
                  <a:pt x="2579" y="10480"/>
                  <a:pt x="5283" y="10480"/>
                </a:cubicBezTo>
                <a:cubicBezTo>
                  <a:pt x="6567" y="10480"/>
                  <a:pt x="7880" y="10010"/>
                  <a:pt x="8958" y="8959"/>
                </a:cubicBezTo>
                <a:cubicBezTo>
                  <a:pt x="12223" y="5693"/>
                  <a:pt x="9879" y="1"/>
                  <a:pt x="5275"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7577419" y="1730946"/>
            <a:ext cx="584612" cy="583352"/>
          </a:xfrm>
          <a:custGeom>
            <a:avLst/>
            <a:gdLst/>
            <a:ahLst/>
            <a:cxnLst/>
            <a:rect l="l" t="t" r="r" b="b"/>
            <a:pathLst>
              <a:path w="38512" h="38429" extrusionOk="0">
                <a:moveTo>
                  <a:pt x="19339" y="14484"/>
                </a:moveTo>
                <a:cubicBezTo>
                  <a:pt x="16577" y="14484"/>
                  <a:pt x="14316" y="16745"/>
                  <a:pt x="14316" y="19507"/>
                </a:cubicBezTo>
                <a:cubicBezTo>
                  <a:pt x="14316" y="22569"/>
                  <a:pt x="16812" y="24594"/>
                  <a:pt x="19411" y="24594"/>
                </a:cubicBezTo>
                <a:cubicBezTo>
                  <a:pt x="20650" y="24594"/>
                  <a:pt x="21913" y="24134"/>
                  <a:pt x="22939" y="23107"/>
                </a:cubicBezTo>
                <a:cubicBezTo>
                  <a:pt x="26037" y="19926"/>
                  <a:pt x="23860" y="14484"/>
                  <a:pt x="19339" y="14484"/>
                </a:cubicBezTo>
                <a:close/>
                <a:moveTo>
                  <a:pt x="19256" y="9629"/>
                </a:moveTo>
                <a:cubicBezTo>
                  <a:pt x="25786" y="9629"/>
                  <a:pt x="30390" y="16075"/>
                  <a:pt x="28381" y="22354"/>
                </a:cubicBezTo>
                <a:cubicBezTo>
                  <a:pt x="27062" y="26229"/>
                  <a:pt x="23469" y="28886"/>
                  <a:pt x="19363" y="28886"/>
                </a:cubicBezTo>
                <a:cubicBezTo>
                  <a:pt x="19299" y="28886"/>
                  <a:pt x="19236" y="28885"/>
                  <a:pt x="19172" y="28884"/>
                </a:cubicBezTo>
                <a:cubicBezTo>
                  <a:pt x="12558" y="28884"/>
                  <a:pt x="7954" y="22438"/>
                  <a:pt x="10047" y="16159"/>
                </a:cubicBezTo>
                <a:cubicBezTo>
                  <a:pt x="11386" y="12224"/>
                  <a:pt x="15070" y="9629"/>
                  <a:pt x="19256" y="9629"/>
                </a:cubicBezTo>
                <a:close/>
                <a:moveTo>
                  <a:pt x="16242" y="1"/>
                </a:moveTo>
                <a:lnTo>
                  <a:pt x="16242" y="2847"/>
                </a:lnTo>
                <a:cubicBezTo>
                  <a:pt x="13898" y="3266"/>
                  <a:pt x="11721" y="4187"/>
                  <a:pt x="9879" y="5526"/>
                </a:cubicBezTo>
                <a:lnTo>
                  <a:pt x="7786" y="3517"/>
                </a:lnTo>
                <a:lnTo>
                  <a:pt x="3433" y="7787"/>
                </a:lnTo>
                <a:lnTo>
                  <a:pt x="5526" y="9796"/>
                </a:lnTo>
                <a:cubicBezTo>
                  <a:pt x="4186" y="11722"/>
                  <a:pt x="3265" y="13898"/>
                  <a:pt x="2847" y="16159"/>
                </a:cubicBezTo>
                <a:lnTo>
                  <a:pt x="0" y="16159"/>
                </a:lnTo>
                <a:lnTo>
                  <a:pt x="0" y="22270"/>
                </a:lnTo>
                <a:lnTo>
                  <a:pt x="2847" y="22270"/>
                </a:lnTo>
                <a:cubicBezTo>
                  <a:pt x="3265" y="24531"/>
                  <a:pt x="4186" y="26707"/>
                  <a:pt x="5526" y="28633"/>
                </a:cubicBezTo>
                <a:lnTo>
                  <a:pt x="3433" y="30642"/>
                </a:lnTo>
                <a:lnTo>
                  <a:pt x="7786" y="34912"/>
                </a:lnTo>
                <a:lnTo>
                  <a:pt x="9879" y="32903"/>
                </a:lnTo>
                <a:cubicBezTo>
                  <a:pt x="11721" y="34242"/>
                  <a:pt x="13898" y="35163"/>
                  <a:pt x="16242" y="35582"/>
                </a:cubicBezTo>
                <a:lnTo>
                  <a:pt x="16242" y="38428"/>
                </a:lnTo>
                <a:lnTo>
                  <a:pt x="22270" y="38428"/>
                </a:lnTo>
                <a:lnTo>
                  <a:pt x="22270" y="35582"/>
                </a:lnTo>
                <a:cubicBezTo>
                  <a:pt x="24614" y="35163"/>
                  <a:pt x="26790" y="34242"/>
                  <a:pt x="28716" y="32903"/>
                </a:cubicBezTo>
                <a:lnTo>
                  <a:pt x="30809" y="34996"/>
                </a:lnTo>
                <a:lnTo>
                  <a:pt x="35079" y="30642"/>
                </a:lnTo>
                <a:lnTo>
                  <a:pt x="33069" y="28633"/>
                </a:lnTo>
                <a:cubicBezTo>
                  <a:pt x="34325" y="26707"/>
                  <a:pt x="35246" y="24531"/>
                  <a:pt x="35665" y="22270"/>
                </a:cubicBezTo>
                <a:lnTo>
                  <a:pt x="38511" y="22270"/>
                </a:lnTo>
                <a:lnTo>
                  <a:pt x="38511" y="16242"/>
                </a:lnTo>
                <a:lnTo>
                  <a:pt x="35665" y="16242"/>
                </a:lnTo>
                <a:cubicBezTo>
                  <a:pt x="35246" y="13898"/>
                  <a:pt x="34325" y="11722"/>
                  <a:pt x="33069" y="9796"/>
                </a:cubicBezTo>
                <a:lnTo>
                  <a:pt x="35079" y="7787"/>
                </a:lnTo>
                <a:lnTo>
                  <a:pt x="30809" y="3517"/>
                </a:lnTo>
                <a:lnTo>
                  <a:pt x="28716" y="5526"/>
                </a:lnTo>
                <a:cubicBezTo>
                  <a:pt x="26790" y="4187"/>
                  <a:pt x="24614" y="3350"/>
                  <a:pt x="22270" y="2847"/>
                </a:cubicBezTo>
                <a:lnTo>
                  <a:pt x="2227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7107204" y="1832622"/>
            <a:ext cx="432099" cy="430839"/>
          </a:xfrm>
          <a:custGeom>
            <a:avLst/>
            <a:gdLst/>
            <a:ahLst/>
            <a:cxnLst/>
            <a:rect l="l" t="t" r="r" b="b"/>
            <a:pathLst>
              <a:path w="28465" h="28382" extrusionOk="0">
                <a:moveTo>
                  <a:pt x="14316" y="10633"/>
                </a:moveTo>
                <a:cubicBezTo>
                  <a:pt x="12307" y="10633"/>
                  <a:pt x="10632" y="12307"/>
                  <a:pt x="10632" y="14400"/>
                </a:cubicBezTo>
                <a:cubicBezTo>
                  <a:pt x="10632" y="16628"/>
                  <a:pt x="12504" y="18154"/>
                  <a:pt x="14437" y="18154"/>
                </a:cubicBezTo>
                <a:cubicBezTo>
                  <a:pt x="15337" y="18154"/>
                  <a:pt x="16251" y="17824"/>
                  <a:pt x="16995" y="17079"/>
                </a:cubicBezTo>
                <a:cubicBezTo>
                  <a:pt x="19339" y="14651"/>
                  <a:pt x="17665" y="10633"/>
                  <a:pt x="14316" y="10633"/>
                </a:cubicBezTo>
                <a:close/>
                <a:moveTo>
                  <a:pt x="14232" y="7033"/>
                </a:moveTo>
                <a:cubicBezTo>
                  <a:pt x="19088" y="7033"/>
                  <a:pt x="22521" y="11805"/>
                  <a:pt x="21014" y="16493"/>
                </a:cubicBezTo>
                <a:cubicBezTo>
                  <a:pt x="20093" y="19340"/>
                  <a:pt x="17330" y="21349"/>
                  <a:pt x="14232" y="21349"/>
                </a:cubicBezTo>
                <a:cubicBezTo>
                  <a:pt x="9377" y="21265"/>
                  <a:pt x="5944" y="16493"/>
                  <a:pt x="7535" y="11889"/>
                </a:cubicBezTo>
                <a:lnTo>
                  <a:pt x="7451" y="11889"/>
                </a:lnTo>
                <a:cubicBezTo>
                  <a:pt x="8372" y="8958"/>
                  <a:pt x="11135" y="7033"/>
                  <a:pt x="14232" y="7033"/>
                </a:cubicBezTo>
                <a:close/>
                <a:moveTo>
                  <a:pt x="11972" y="0"/>
                </a:moveTo>
                <a:lnTo>
                  <a:pt x="11972" y="2093"/>
                </a:lnTo>
                <a:cubicBezTo>
                  <a:pt x="10298" y="2428"/>
                  <a:pt x="8707" y="3098"/>
                  <a:pt x="7284" y="4103"/>
                </a:cubicBezTo>
                <a:lnTo>
                  <a:pt x="5777" y="2596"/>
                </a:lnTo>
                <a:lnTo>
                  <a:pt x="2595" y="5693"/>
                </a:lnTo>
                <a:lnTo>
                  <a:pt x="4102" y="7200"/>
                </a:lnTo>
                <a:cubicBezTo>
                  <a:pt x="3098" y="8623"/>
                  <a:pt x="2428" y="10214"/>
                  <a:pt x="2177" y="11972"/>
                </a:cubicBezTo>
                <a:lnTo>
                  <a:pt x="2093" y="11889"/>
                </a:lnTo>
                <a:lnTo>
                  <a:pt x="0" y="11889"/>
                </a:lnTo>
                <a:lnTo>
                  <a:pt x="0" y="16493"/>
                </a:lnTo>
                <a:lnTo>
                  <a:pt x="2093" y="16493"/>
                </a:lnTo>
                <a:cubicBezTo>
                  <a:pt x="2428" y="18167"/>
                  <a:pt x="3098" y="19758"/>
                  <a:pt x="4102" y="21181"/>
                </a:cubicBezTo>
                <a:lnTo>
                  <a:pt x="2595" y="22688"/>
                </a:lnTo>
                <a:lnTo>
                  <a:pt x="5693" y="25786"/>
                </a:lnTo>
                <a:lnTo>
                  <a:pt x="7200" y="24363"/>
                </a:lnTo>
                <a:cubicBezTo>
                  <a:pt x="8623" y="25284"/>
                  <a:pt x="10214" y="25953"/>
                  <a:pt x="11972" y="26288"/>
                </a:cubicBezTo>
                <a:lnTo>
                  <a:pt x="11972" y="28381"/>
                </a:lnTo>
                <a:lnTo>
                  <a:pt x="16493" y="28381"/>
                </a:lnTo>
                <a:lnTo>
                  <a:pt x="16493" y="26288"/>
                </a:lnTo>
                <a:cubicBezTo>
                  <a:pt x="18167" y="25953"/>
                  <a:pt x="19758" y="25284"/>
                  <a:pt x="21181" y="24363"/>
                </a:cubicBezTo>
                <a:lnTo>
                  <a:pt x="22772" y="25870"/>
                </a:lnTo>
                <a:lnTo>
                  <a:pt x="25869" y="22772"/>
                </a:lnTo>
                <a:lnTo>
                  <a:pt x="24362" y="21265"/>
                </a:lnTo>
                <a:cubicBezTo>
                  <a:pt x="25367" y="19758"/>
                  <a:pt x="26037" y="18167"/>
                  <a:pt x="26372" y="16493"/>
                </a:cubicBezTo>
                <a:lnTo>
                  <a:pt x="28465" y="16493"/>
                </a:lnTo>
                <a:lnTo>
                  <a:pt x="28465" y="11972"/>
                </a:lnTo>
                <a:lnTo>
                  <a:pt x="26372" y="11972"/>
                </a:lnTo>
                <a:cubicBezTo>
                  <a:pt x="26037" y="10214"/>
                  <a:pt x="25367" y="8623"/>
                  <a:pt x="24362" y="7200"/>
                </a:cubicBezTo>
                <a:lnTo>
                  <a:pt x="25869" y="5693"/>
                </a:lnTo>
                <a:lnTo>
                  <a:pt x="22772" y="2596"/>
                </a:lnTo>
                <a:lnTo>
                  <a:pt x="21265" y="4103"/>
                </a:lnTo>
                <a:cubicBezTo>
                  <a:pt x="19842" y="3098"/>
                  <a:pt x="18167" y="2428"/>
                  <a:pt x="16493" y="2093"/>
                </a:cubicBezTo>
                <a:lnTo>
                  <a:pt x="164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7225395" y="2240569"/>
            <a:ext cx="636710" cy="635450"/>
          </a:xfrm>
          <a:custGeom>
            <a:avLst/>
            <a:gdLst/>
            <a:ahLst/>
            <a:cxnLst/>
            <a:rect l="l" t="t" r="r" b="b"/>
            <a:pathLst>
              <a:path w="41944" h="41861" extrusionOk="0">
                <a:moveTo>
                  <a:pt x="21243" y="15752"/>
                </a:moveTo>
                <a:cubicBezTo>
                  <a:pt x="20950" y="15752"/>
                  <a:pt x="20650" y="15775"/>
                  <a:pt x="20344" y="15823"/>
                </a:cubicBezTo>
                <a:cubicBezTo>
                  <a:pt x="17414" y="16242"/>
                  <a:pt x="15321" y="19005"/>
                  <a:pt x="15823" y="22019"/>
                </a:cubicBezTo>
                <a:cubicBezTo>
                  <a:pt x="16280" y="24914"/>
                  <a:pt x="18709" y="26576"/>
                  <a:pt x="21185" y="26576"/>
                </a:cubicBezTo>
                <a:cubicBezTo>
                  <a:pt x="22790" y="26576"/>
                  <a:pt x="24415" y="25877"/>
                  <a:pt x="25534" y="24363"/>
                </a:cubicBezTo>
                <a:cubicBezTo>
                  <a:pt x="28198" y="20680"/>
                  <a:pt x="25510" y="15752"/>
                  <a:pt x="21243" y="15752"/>
                </a:cubicBezTo>
                <a:close/>
                <a:moveTo>
                  <a:pt x="21052" y="10506"/>
                </a:moveTo>
                <a:cubicBezTo>
                  <a:pt x="27354" y="10506"/>
                  <a:pt x="32385" y="16206"/>
                  <a:pt x="31227" y="22688"/>
                </a:cubicBezTo>
                <a:cubicBezTo>
                  <a:pt x="30474" y="27125"/>
                  <a:pt x="26958" y="30474"/>
                  <a:pt x="22604" y="31144"/>
                </a:cubicBezTo>
                <a:cubicBezTo>
                  <a:pt x="22054" y="31229"/>
                  <a:pt x="21510" y="31270"/>
                  <a:pt x="20975" y="31270"/>
                </a:cubicBezTo>
                <a:cubicBezTo>
                  <a:pt x="14673" y="31270"/>
                  <a:pt x="9642" y="25571"/>
                  <a:pt x="10800" y="19088"/>
                </a:cubicBezTo>
                <a:cubicBezTo>
                  <a:pt x="11470" y="14735"/>
                  <a:pt x="14986" y="11302"/>
                  <a:pt x="19423" y="10633"/>
                </a:cubicBezTo>
                <a:cubicBezTo>
                  <a:pt x="19973" y="10548"/>
                  <a:pt x="20517" y="10506"/>
                  <a:pt x="21052" y="10506"/>
                </a:cubicBezTo>
                <a:close/>
                <a:moveTo>
                  <a:pt x="21097" y="0"/>
                </a:moveTo>
                <a:lnTo>
                  <a:pt x="17916" y="503"/>
                </a:lnTo>
                <a:lnTo>
                  <a:pt x="14651" y="1005"/>
                </a:lnTo>
                <a:lnTo>
                  <a:pt x="15153" y="4019"/>
                </a:lnTo>
                <a:cubicBezTo>
                  <a:pt x="12725" y="4856"/>
                  <a:pt x="10632" y="6196"/>
                  <a:pt x="8791" y="7870"/>
                </a:cubicBezTo>
                <a:lnTo>
                  <a:pt x="6279" y="6112"/>
                </a:lnTo>
                <a:lnTo>
                  <a:pt x="2428" y="11302"/>
                </a:lnTo>
                <a:lnTo>
                  <a:pt x="4856" y="13144"/>
                </a:lnTo>
                <a:cubicBezTo>
                  <a:pt x="3767" y="15405"/>
                  <a:pt x="3181" y="17833"/>
                  <a:pt x="3098" y="20344"/>
                </a:cubicBezTo>
                <a:lnTo>
                  <a:pt x="0" y="20846"/>
                </a:lnTo>
                <a:lnTo>
                  <a:pt x="1005" y="27293"/>
                </a:lnTo>
                <a:lnTo>
                  <a:pt x="4102" y="26791"/>
                </a:lnTo>
                <a:cubicBezTo>
                  <a:pt x="4939" y="29135"/>
                  <a:pt x="6195" y="31311"/>
                  <a:pt x="7953" y="33153"/>
                </a:cubicBezTo>
                <a:lnTo>
                  <a:pt x="6112" y="35665"/>
                </a:lnTo>
                <a:lnTo>
                  <a:pt x="11386" y="39516"/>
                </a:lnTo>
                <a:lnTo>
                  <a:pt x="13144" y="37004"/>
                </a:lnTo>
                <a:cubicBezTo>
                  <a:pt x="15404" y="38093"/>
                  <a:pt x="17916" y="38679"/>
                  <a:pt x="20428" y="38762"/>
                </a:cubicBezTo>
                <a:lnTo>
                  <a:pt x="20930" y="41860"/>
                </a:lnTo>
                <a:lnTo>
                  <a:pt x="24195" y="41358"/>
                </a:lnTo>
                <a:lnTo>
                  <a:pt x="27376" y="40855"/>
                </a:lnTo>
                <a:lnTo>
                  <a:pt x="26958" y="37842"/>
                </a:lnTo>
                <a:cubicBezTo>
                  <a:pt x="29302" y="37004"/>
                  <a:pt x="31478" y="35665"/>
                  <a:pt x="33237" y="33990"/>
                </a:cubicBezTo>
                <a:lnTo>
                  <a:pt x="35748" y="35832"/>
                </a:lnTo>
                <a:lnTo>
                  <a:pt x="39599" y="30558"/>
                </a:lnTo>
                <a:lnTo>
                  <a:pt x="37088" y="28716"/>
                </a:lnTo>
                <a:cubicBezTo>
                  <a:pt x="38176" y="26456"/>
                  <a:pt x="38846" y="24028"/>
                  <a:pt x="38929" y="21516"/>
                </a:cubicBezTo>
                <a:lnTo>
                  <a:pt x="41943" y="21014"/>
                </a:lnTo>
                <a:lnTo>
                  <a:pt x="40939" y="14568"/>
                </a:lnTo>
                <a:lnTo>
                  <a:pt x="37925" y="15070"/>
                </a:lnTo>
                <a:cubicBezTo>
                  <a:pt x="37088" y="12642"/>
                  <a:pt x="35748" y="10549"/>
                  <a:pt x="34074" y="8707"/>
                </a:cubicBezTo>
                <a:lnTo>
                  <a:pt x="35916" y="6196"/>
                </a:lnTo>
                <a:lnTo>
                  <a:pt x="30641" y="2344"/>
                </a:lnTo>
                <a:lnTo>
                  <a:pt x="28799" y="4856"/>
                </a:lnTo>
                <a:cubicBezTo>
                  <a:pt x="26539" y="3684"/>
                  <a:pt x="24111" y="3098"/>
                  <a:pt x="21600" y="3014"/>
                </a:cubicBezTo>
                <a:lnTo>
                  <a:pt x="210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0;p26">
            <a:extLst>
              <a:ext uri="{FF2B5EF4-FFF2-40B4-BE49-F238E27FC236}">
                <a16:creationId xmlns:a16="http://schemas.microsoft.com/office/drawing/2014/main" id="{5CFFB509-0E94-B942-BF0F-C8346EE45524}"/>
              </a:ext>
            </a:extLst>
          </p:cNvPr>
          <p:cNvSpPr txBox="1">
            <a:spLocks/>
          </p:cNvSpPr>
          <p:nvPr/>
        </p:nvSpPr>
        <p:spPr>
          <a:xfrm>
            <a:off x="444522" y="3251285"/>
            <a:ext cx="4199742" cy="3283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1pPr>
            <a:lvl2pPr marR="0" lvl="1"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2pPr>
            <a:lvl3pPr marR="0" lvl="2"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3pPr>
            <a:lvl4pPr marR="0" lvl="3"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4pPr>
            <a:lvl5pPr marR="0" lvl="4"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5pPr>
            <a:lvl6pPr marR="0" lvl="5"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6pPr>
            <a:lvl7pPr marR="0" lvl="6"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7pPr>
            <a:lvl8pPr marR="0" lvl="7"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8pPr>
            <a:lvl9pPr marR="0" lvl="8"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9pPr>
          </a:lstStyle>
          <a:p>
            <a:r>
              <a:rPr lang="en-US" sz="2400" b="1" dirty="0">
                <a:solidFill>
                  <a:schemeClr val="bg1"/>
                </a:solidFill>
              </a:rPr>
              <a:t>Signal phrases and reporting verbs </a:t>
            </a:r>
            <a:r>
              <a:rPr lang="en-US" sz="2400" b="1" i="1" dirty="0">
                <a:solidFill>
                  <a:srgbClr val="E57200"/>
                </a:solidFill>
              </a:rPr>
              <a:t>vary</a:t>
            </a:r>
            <a:r>
              <a:rPr lang="en-US" sz="2400" b="1" i="1" dirty="0">
                <a:solidFill>
                  <a:schemeClr val="bg1"/>
                </a:solidFill>
              </a:rPr>
              <a:t> </a:t>
            </a:r>
            <a:r>
              <a:rPr lang="en-US" sz="2400" b="1" dirty="0">
                <a:solidFill>
                  <a:schemeClr val="bg1"/>
                </a:solidFill>
              </a:rPr>
              <a:t>by discipline and subfield. </a:t>
            </a:r>
          </a:p>
          <a:p>
            <a:endParaRPr lang="en-US" sz="1800" b="1" i="1" dirty="0">
              <a:solidFill>
                <a:schemeClr val="bg1"/>
              </a:solidFill>
            </a:endParaRPr>
          </a:p>
          <a:p>
            <a:endParaRPr lang="en-US" sz="1800" b="1" dirty="0">
              <a:solidFill>
                <a:schemeClr val="bg1"/>
              </a:solidFill>
            </a:endParaRPr>
          </a:p>
          <a:p>
            <a:endParaRPr lang="en-US" sz="1800" b="1" dirty="0">
              <a:solidFill>
                <a:schemeClr val="bg1"/>
              </a:solidFill>
            </a:endParaRPr>
          </a:p>
        </p:txBody>
      </p:sp>
      <p:sp>
        <p:nvSpPr>
          <p:cNvPr id="39" name="Google Shape;259;p22">
            <a:extLst>
              <a:ext uri="{FF2B5EF4-FFF2-40B4-BE49-F238E27FC236}">
                <a16:creationId xmlns:a16="http://schemas.microsoft.com/office/drawing/2014/main" id="{3EAFEBC7-F502-9749-952C-E4FBCC46E94F}"/>
              </a:ext>
            </a:extLst>
          </p:cNvPr>
          <p:cNvSpPr txBox="1">
            <a:spLocks/>
          </p:cNvSpPr>
          <p:nvPr/>
        </p:nvSpPr>
        <p:spPr>
          <a:xfrm>
            <a:off x="587228" y="2106535"/>
            <a:ext cx="3457500" cy="142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600" dirty="0">
              <a:solidFill>
                <a:schemeClr val="bg1"/>
              </a:solidFill>
            </a:endParaRPr>
          </a:p>
        </p:txBody>
      </p:sp>
    </p:spTree>
    <p:extLst>
      <p:ext uri="{BB962C8B-B14F-4D97-AF65-F5344CB8AC3E}">
        <p14:creationId xmlns:p14="http://schemas.microsoft.com/office/powerpoint/2010/main" val="1263520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8" name="Picture 7" descr="Swales &amp; peak p. 213, table 15 High Frequency Reporting Verbs">
            <a:extLst>
              <a:ext uri="{FF2B5EF4-FFF2-40B4-BE49-F238E27FC236}">
                <a16:creationId xmlns:a16="http://schemas.microsoft.com/office/drawing/2014/main" id="{9A7E72B7-8543-C54B-AE2E-F53F65E7E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230"/>
            <a:ext cx="6579527" cy="4899648"/>
          </a:xfrm>
          <a:prstGeom prst="rect">
            <a:avLst/>
          </a:prstGeom>
        </p:spPr>
      </p:pic>
      <p:sp>
        <p:nvSpPr>
          <p:cNvPr id="9" name="TextBox 8">
            <a:extLst>
              <a:ext uri="{FF2B5EF4-FFF2-40B4-BE49-F238E27FC236}">
                <a16:creationId xmlns:a16="http://schemas.microsoft.com/office/drawing/2014/main" id="{0D1A29D8-5583-B84E-8CED-A5D5B83BE4C7}"/>
              </a:ext>
            </a:extLst>
          </p:cNvPr>
          <p:cNvSpPr txBox="1"/>
          <p:nvPr/>
        </p:nvSpPr>
        <p:spPr>
          <a:xfrm>
            <a:off x="6579526" y="4218855"/>
            <a:ext cx="2564473" cy="754022"/>
          </a:xfrm>
          <a:prstGeom prst="rect">
            <a:avLst/>
          </a:prstGeom>
          <a:noFill/>
          <a:ln>
            <a:noFill/>
          </a:ln>
        </p:spPr>
        <p:txBody>
          <a:bodyPr spcFirstLastPara="1" wrap="square" lIns="91425" tIns="91425" rIns="91425" bIns="91425" rtlCol="0" anchor="b" anchorCtr="0">
            <a:spAutoFit/>
          </a:bodyPr>
          <a:lstStyle/>
          <a:p>
            <a:pPr algn="r"/>
            <a:r>
              <a:rPr lang="en-US" sz="800" dirty="0">
                <a:solidFill>
                  <a:schemeClr val="bg1"/>
                </a:solidFill>
                <a:latin typeface="Franklin Gothic"/>
              </a:rPr>
              <a:t>From Swales &amp; Feak, p. 213; </a:t>
            </a:r>
            <a:r>
              <a:rPr lang="en-US" sz="800" dirty="0">
                <a:solidFill>
                  <a:schemeClr val="bg1"/>
                </a:solidFill>
              </a:rPr>
              <a:t>Slide content adapted from Thompson, Natalie and Kiera Mahoney. "Paraphrasing and Summarizing Workshop.” University of Virginia Graduate Writing Lab. </a:t>
            </a:r>
          </a:p>
          <a:p>
            <a:pPr algn="r"/>
            <a:endParaRPr lang="en-US" sz="400" dirty="0">
              <a:solidFill>
                <a:schemeClr val="bg1"/>
              </a:solidFill>
              <a:latin typeface="Franklin Gothic"/>
            </a:endParaRPr>
          </a:p>
        </p:txBody>
      </p:sp>
      <p:sp>
        <p:nvSpPr>
          <p:cNvPr id="10" name="TextBox 9">
            <a:extLst>
              <a:ext uri="{FF2B5EF4-FFF2-40B4-BE49-F238E27FC236}">
                <a16:creationId xmlns:a16="http://schemas.microsoft.com/office/drawing/2014/main" id="{F9130730-9EB2-894D-AE3C-8924AFCCAF68}"/>
              </a:ext>
            </a:extLst>
          </p:cNvPr>
          <p:cNvSpPr txBox="1"/>
          <p:nvPr/>
        </p:nvSpPr>
        <p:spPr>
          <a:xfrm>
            <a:off x="6701103" y="226271"/>
            <a:ext cx="2248756" cy="4185731"/>
          </a:xfrm>
          <a:prstGeom prst="rect">
            <a:avLst/>
          </a:prstGeom>
          <a:noFill/>
          <a:ln>
            <a:noFill/>
          </a:ln>
        </p:spPr>
        <p:txBody>
          <a:bodyPr spcFirstLastPara="1" wrap="square" lIns="91425" tIns="91425" rIns="91425" bIns="91425" rtlCol="0" anchor="b" anchorCtr="0">
            <a:spAutoFit/>
          </a:bodyPr>
          <a:lstStyle/>
          <a:p>
            <a:r>
              <a:rPr lang="en-US" sz="2000" b="1" i="1" dirty="0">
                <a:solidFill>
                  <a:srgbClr val="E57200"/>
                </a:solidFill>
                <a:latin typeface="+mj-lt"/>
              </a:rPr>
              <a:t>Reporting verbs in engineering:</a:t>
            </a:r>
          </a:p>
          <a:p>
            <a:endParaRPr lang="en-US" sz="2000" dirty="0">
              <a:solidFill>
                <a:schemeClr val="bg1"/>
              </a:solidFill>
              <a:latin typeface="+mj-lt"/>
            </a:endParaRPr>
          </a:p>
          <a:p>
            <a:r>
              <a:rPr lang="en-US" sz="2000" dirty="0">
                <a:solidFill>
                  <a:schemeClr val="bg1"/>
                </a:solidFill>
                <a:latin typeface="+mj-lt"/>
              </a:rPr>
              <a:t>Propose</a:t>
            </a:r>
          </a:p>
          <a:p>
            <a:r>
              <a:rPr lang="en-US" sz="2000" dirty="0">
                <a:solidFill>
                  <a:schemeClr val="bg1"/>
                </a:solidFill>
                <a:latin typeface="+mj-lt"/>
              </a:rPr>
              <a:t>Use </a:t>
            </a:r>
          </a:p>
          <a:p>
            <a:r>
              <a:rPr lang="en-US" sz="2000" dirty="0">
                <a:solidFill>
                  <a:schemeClr val="bg1"/>
                </a:solidFill>
                <a:latin typeface="+mj-lt"/>
              </a:rPr>
              <a:t>Describe</a:t>
            </a:r>
          </a:p>
          <a:p>
            <a:r>
              <a:rPr lang="en-US" sz="2000" dirty="0">
                <a:solidFill>
                  <a:schemeClr val="bg1"/>
                </a:solidFill>
                <a:latin typeface="+mj-lt"/>
              </a:rPr>
              <a:t>Show</a:t>
            </a:r>
          </a:p>
          <a:p>
            <a:r>
              <a:rPr lang="en-US" sz="2000" dirty="0">
                <a:solidFill>
                  <a:schemeClr val="bg1"/>
                </a:solidFill>
                <a:latin typeface="+mj-lt"/>
              </a:rPr>
              <a:t>Publish</a:t>
            </a:r>
          </a:p>
          <a:p>
            <a:r>
              <a:rPr lang="en-US" sz="2000" dirty="0">
                <a:solidFill>
                  <a:schemeClr val="bg1"/>
                </a:solidFill>
                <a:latin typeface="+mj-lt"/>
              </a:rPr>
              <a:t>Develop </a:t>
            </a:r>
          </a:p>
          <a:p>
            <a:r>
              <a:rPr lang="en-US" sz="2000" dirty="0">
                <a:solidFill>
                  <a:schemeClr val="bg1"/>
                </a:solidFill>
                <a:latin typeface="+mj-lt"/>
              </a:rPr>
              <a:t>Report</a:t>
            </a:r>
          </a:p>
          <a:p>
            <a:r>
              <a:rPr lang="en-US" sz="2000" dirty="0">
                <a:solidFill>
                  <a:schemeClr val="bg1"/>
                </a:solidFill>
                <a:latin typeface="+mj-lt"/>
              </a:rPr>
              <a:t>Discuss</a:t>
            </a:r>
          </a:p>
          <a:p>
            <a:r>
              <a:rPr lang="en-US" sz="2000" dirty="0">
                <a:solidFill>
                  <a:schemeClr val="bg1"/>
                </a:solidFill>
                <a:latin typeface="+mj-lt"/>
              </a:rPr>
              <a:t>Give </a:t>
            </a:r>
          </a:p>
          <a:p>
            <a:endParaRPr lang="en-US" sz="2000" dirty="0">
              <a:solidFill>
                <a:schemeClr val="bg1"/>
              </a:solidFill>
              <a:latin typeface="+mj-lt"/>
            </a:endParaRPr>
          </a:p>
        </p:txBody>
      </p:sp>
    </p:spTree>
    <p:extLst>
      <p:ext uri="{BB962C8B-B14F-4D97-AF65-F5344CB8AC3E}">
        <p14:creationId xmlns:p14="http://schemas.microsoft.com/office/powerpoint/2010/main" val="139929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Title 3">
            <a:extLst>
              <a:ext uri="{FF2B5EF4-FFF2-40B4-BE49-F238E27FC236}">
                <a16:creationId xmlns:a16="http://schemas.microsoft.com/office/drawing/2014/main" id="{4001C50B-9182-214C-9554-355CCA42551B}"/>
              </a:ext>
            </a:extLst>
          </p:cNvPr>
          <p:cNvSpPr>
            <a:spLocks noGrp="1"/>
          </p:cNvSpPr>
          <p:nvPr>
            <p:ph type="ctrTitle"/>
          </p:nvPr>
        </p:nvSpPr>
        <p:spPr>
          <a:xfrm>
            <a:off x="4970757" y="464442"/>
            <a:ext cx="3448945" cy="3700246"/>
          </a:xfrm>
          <a:custGeom>
            <a:avLst/>
            <a:gdLst>
              <a:gd name="connsiteX0" fmla="*/ 0 w 3448945"/>
              <a:gd name="connsiteY0" fmla="*/ 0 h 3700246"/>
              <a:gd name="connsiteX1" fmla="*/ 3448945 w 3448945"/>
              <a:gd name="connsiteY1" fmla="*/ 0 h 3700246"/>
              <a:gd name="connsiteX2" fmla="*/ 3448945 w 3448945"/>
              <a:gd name="connsiteY2" fmla="*/ 3700246 h 3700246"/>
              <a:gd name="connsiteX3" fmla="*/ 0 w 3448945"/>
              <a:gd name="connsiteY3" fmla="*/ 3700246 h 3700246"/>
              <a:gd name="connsiteX4" fmla="*/ 0 w 3448945"/>
              <a:gd name="connsiteY4" fmla="*/ 0 h 370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45" h="3700246" extrusionOk="0">
                <a:moveTo>
                  <a:pt x="0" y="0"/>
                </a:moveTo>
                <a:cubicBezTo>
                  <a:pt x="1096391" y="118645"/>
                  <a:pt x="3064551" y="116012"/>
                  <a:pt x="3448945" y="0"/>
                </a:cubicBezTo>
                <a:cubicBezTo>
                  <a:pt x="3316063" y="1584512"/>
                  <a:pt x="3533896" y="2738763"/>
                  <a:pt x="3448945" y="3700246"/>
                </a:cubicBezTo>
                <a:cubicBezTo>
                  <a:pt x="2745488" y="3834846"/>
                  <a:pt x="528392" y="3543050"/>
                  <a:pt x="0" y="3700246"/>
                </a:cubicBezTo>
                <a:cubicBezTo>
                  <a:pt x="-20187" y="1863539"/>
                  <a:pt x="-152480" y="378427"/>
                  <a:pt x="0" y="0"/>
                </a:cubicBezTo>
                <a:close/>
              </a:path>
            </a:pathLst>
          </a:custGeom>
          <a:ln w="38100">
            <a:solidFill>
              <a:schemeClr val="tx2"/>
            </a:solidFill>
            <a:extLst>
              <a:ext uri="{C807C97D-BFC1-408E-A445-0C87EB9F89A2}">
                <ask:lineSketchStyleProps xmlns:ask="http://schemas.microsoft.com/office/drawing/2018/sketchyshapes" sd="1219033472">
                  <ask:type>
                    <ask:lineSketchCurved/>
                  </ask:type>
                </ask:lineSketchStyleProps>
              </a:ext>
            </a:extLst>
          </a:ln>
        </p:spPr>
        <p:txBody>
          <a:bodyPr/>
          <a:lstStyle/>
          <a:p>
            <a:pPr algn="l"/>
            <a:r>
              <a:rPr lang="en-US" sz="2000" dirty="0">
                <a:solidFill>
                  <a:srgbClr val="E57200"/>
                </a:solidFill>
              </a:rPr>
              <a:t>Practice exercise: </a:t>
            </a:r>
            <a:br>
              <a:rPr lang="en-US" sz="2000" dirty="0">
                <a:solidFill>
                  <a:srgbClr val="FF8900"/>
                </a:solidFill>
              </a:rPr>
            </a:br>
            <a:r>
              <a:rPr lang="en-US" sz="2000" dirty="0">
                <a:solidFill>
                  <a:schemeClr val="tx2"/>
                </a:solidFill>
              </a:rPr>
              <a:t>I’ll share three examples of paraphrasing and their original text. </a:t>
            </a:r>
            <a:br>
              <a:rPr lang="en-US" sz="2000" dirty="0">
                <a:solidFill>
                  <a:schemeClr val="tx2"/>
                </a:solidFill>
              </a:rPr>
            </a:br>
            <a:br>
              <a:rPr lang="en-US" sz="2000" dirty="0">
                <a:solidFill>
                  <a:schemeClr val="tx2"/>
                </a:solidFill>
              </a:rPr>
            </a:br>
            <a:r>
              <a:rPr lang="en-US" sz="2000" dirty="0">
                <a:solidFill>
                  <a:srgbClr val="E57200"/>
                </a:solidFill>
              </a:rPr>
              <a:t>Message in the chat: </a:t>
            </a:r>
            <a:br>
              <a:rPr lang="en-US" sz="2000" dirty="0">
                <a:solidFill>
                  <a:schemeClr val="tx2"/>
                </a:solidFill>
              </a:rPr>
            </a:br>
            <a:r>
              <a:rPr lang="en-US" sz="2000" dirty="0">
                <a:solidFill>
                  <a:schemeClr val="tx2"/>
                </a:solidFill>
              </a:rPr>
              <a:t>(1) What is wrong with the reference? </a:t>
            </a:r>
            <a:br>
              <a:rPr lang="en-US" sz="2000" dirty="0">
                <a:solidFill>
                  <a:schemeClr val="tx2"/>
                </a:solidFill>
              </a:rPr>
            </a:br>
            <a:r>
              <a:rPr lang="en-US" sz="2000" dirty="0">
                <a:solidFill>
                  <a:schemeClr val="tx2"/>
                </a:solidFill>
              </a:rPr>
              <a:t>(2) What would you change to improve it? </a:t>
            </a:r>
            <a:br>
              <a:rPr lang="en-US" sz="2000" dirty="0">
                <a:solidFill>
                  <a:schemeClr val="tx2"/>
                </a:solidFill>
              </a:rPr>
            </a:br>
            <a:endParaRPr lang="en-US" sz="2000" dirty="0">
              <a:solidFill>
                <a:schemeClr val="tx2"/>
              </a:solidFill>
            </a:endParaRPr>
          </a:p>
        </p:txBody>
      </p:sp>
    </p:spTree>
    <p:extLst>
      <p:ext uri="{BB962C8B-B14F-4D97-AF65-F5344CB8AC3E}">
        <p14:creationId xmlns:p14="http://schemas.microsoft.com/office/powerpoint/2010/main" val="1133985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D78430-7762-774C-BB4B-D450AF3F46A4}"/>
              </a:ext>
            </a:extLst>
          </p:cNvPr>
          <p:cNvGraphicFramePr/>
          <p:nvPr>
            <p:extLst>
              <p:ext uri="{D42A27DB-BD31-4B8C-83A1-F6EECF244321}">
                <p14:modId xmlns:p14="http://schemas.microsoft.com/office/powerpoint/2010/main" val="2994501710"/>
              </p:ext>
            </p:extLst>
          </p:nvPr>
        </p:nvGraphicFramePr>
        <p:xfrm>
          <a:off x="350291" y="111042"/>
          <a:ext cx="8443417" cy="4397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AE95E6C-5EA9-38FB-7676-9CB84867CE92}"/>
              </a:ext>
            </a:extLst>
          </p:cNvPr>
          <p:cNvSpPr txBox="1"/>
          <p:nvPr/>
        </p:nvSpPr>
        <p:spPr>
          <a:xfrm>
            <a:off x="131734" y="4715645"/>
            <a:ext cx="8677471" cy="400110"/>
          </a:xfrm>
          <a:prstGeom prst="rect">
            <a:avLst/>
          </a:prstGeom>
          <a:noFill/>
        </p:spPr>
        <p:txBody>
          <a:bodyPr wrap="square">
            <a:spAutoFit/>
          </a:bodyPr>
          <a:lstStyle/>
          <a:p>
            <a:pPr algn="l" fontAlgn="base">
              <a:spcAft>
                <a:spcPts val="400"/>
              </a:spcAft>
            </a:pPr>
            <a:r>
              <a:rPr lang="en-US" sz="1000" dirty="0" err="1">
                <a:solidFill>
                  <a:schemeClr val="bg1"/>
                </a:solidFill>
                <a:latin typeface="+mj-lt"/>
              </a:rPr>
              <a:t>Hosseinianfar</a:t>
            </a:r>
            <a:r>
              <a:rPr lang="en-US" sz="1000" dirty="0">
                <a:solidFill>
                  <a:schemeClr val="bg1"/>
                </a:solidFill>
                <a:latin typeface="+mj-lt"/>
              </a:rPr>
              <a:t>, Hamid, and </a:t>
            </a:r>
            <a:r>
              <a:rPr lang="en-US" sz="1000" dirty="0" err="1">
                <a:solidFill>
                  <a:schemeClr val="bg1"/>
                </a:solidFill>
                <a:latin typeface="+mj-lt"/>
              </a:rPr>
              <a:t>Maite</a:t>
            </a:r>
            <a:r>
              <a:rPr lang="en-US" sz="1000" dirty="0">
                <a:solidFill>
                  <a:schemeClr val="bg1"/>
                </a:solidFill>
                <a:latin typeface="+mj-lt"/>
              </a:rPr>
              <a:t> Brandt-Pearce. "Cooperative Passive Pedestrian Detection and Localization Using a Visible Light Communication Access Network." </a:t>
            </a:r>
            <a:r>
              <a:rPr lang="en-US" sz="1000" i="1" dirty="0">
                <a:solidFill>
                  <a:schemeClr val="bg1"/>
                </a:solidFill>
                <a:latin typeface="+mj-lt"/>
              </a:rPr>
              <a:t>IEEE Open Journal of the Communications Society</a:t>
            </a:r>
            <a:r>
              <a:rPr lang="en-US" sz="1000" dirty="0">
                <a:solidFill>
                  <a:schemeClr val="bg1"/>
                </a:solidFill>
                <a:latin typeface="+mj-lt"/>
              </a:rPr>
              <a:t> 1 (2020): 1325-1335.</a:t>
            </a:r>
          </a:p>
        </p:txBody>
      </p:sp>
    </p:spTree>
    <p:extLst>
      <p:ext uri="{BB962C8B-B14F-4D97-AF65-F5344CB8AC3E}">
        <p14:creationId xmlns:p14="http://schemas.microsoft.com/office/powerpoint/2010/main" val="175895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D78430-7762-774C-BB4B-D450AF3F46A4}"/>
              </a:ext>
            </a:extLst>
          </p:cNvPr>
          <p:cNvGraphicFramePr/>
          <p:nvPr>
            <p:extLst>
              <p:ext uri="{D42A27DB-BD31-4B8C-83A1-F6EECF244321}">
                <p14:modId xmlns:p14="http://schemas.microsoft.com/office/powerpoint/2010/main" val="1422103994"/>
              </p:ext>
            </p:extLst>
          </p:nvPr>
        </p:nvGraphicFramePr>
        <p:xfrm>
          <a:off x="350291" y="140661"/>
          <a:ext cx="8443417" cy="4397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46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D78430-7762-774C-BB4B-D450AF3F46A4}"/>
              </a:ext>
            </a:extLst>
          </p:cNvPr>
          <p:cNvGraphicFramePr/>
          <p:nvPr>
            <p:extLst>
              <p:ext uri="{D42A27DB-BD31-4B8C-83A1-F6EECF244321}">
                <p14:modId xmlns:p14="http://schemas.microsoft.com/office/powerpoint/2010/main" val="2678974878"/>
              </p:ext>
            </p:extLst>
          </p:nvPr>
        </p:nvGraphicFramePr>
        <p:xfrm>
          <a:off x="350291" y="111041"/>
          <a:ext cx="8443417" cy="4397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1B9DF8D-EBE0-F920-AE5C-72A773751B3C}"/>
              </a:ext>
            </a:extLst>
          </p:cNvPr>
          <p:cNvSpPr txBox="1"/>
          <p:nvPr/>
        </p:nvSpPr>
        <p:spPr>
          <a:xfrm>
            <a:off x="348342" y="4685433"/>
            <a:ext cx="8490857" cy="430887"/>
          </a:xfrm>
          <a:prstGeom prst="rect">
            <a:avLst/>
          </a:prstGeom>
          <a:noFill/>
        </p:spPr>
        <p:txBody>
          <a:bodyPr wrap="square">
            <a:spAutoFit/>
          </a:bodyPr>
          <a:lstStyle/>
          <a:p>
            <a:r>
              <a:rPr lang="en-US" sz="1050" dirty="0" err="1">
                <a:solidFill>
                  <a:schemeClr val="bg1"/>
                </a:solidFill>
                <a:latin typeface="+mj-lt"/>
              </a:rPr>
              <a:t>Besaleva</a:t>
            </a:r>
            <a:r>
              <a:rPr lang="en-US" sz="1050" dirty="0">
                <a:solidFill>
                  <a:schemeClr val="bg1"/>
                </a:solidFill>
                <a:latin typeface="+mj-lt"/>
              </a:rPr>
              <a:t>, </a:t>
            </a:r>
            <a:r>
              <a:rPr lang="en-US" sz="1050" dirty="0" err="1">
                <a:solidFill>
                  <a:schemeClr val="bg1"/>
                </a:solidFill>
                <a:latin typeface="+mj-lt"/>
              </a:rPr>
              <a:t>Lilya</a:t>
            </a:r>
            <a:r>
              <a:rPr lang="en-US" sz="1050" dirty="0">
                <a:solidFill>
                  <a:schemeClr val="bg1"/>
                </a:solidFill>
                <a:latin typeface="+mj-lt"/>
              </a:rPr>
              <a:t> and Alfred Weaver. ”Social Networks to the Rescue! The Power of Crowdsourced Data in Emergency Response," International Conference on Health Informatics and Medical Systems," Las Vegas, NV, July 27-30, 2015</a:t>
            </a:r>
            <a:endParaRPr lang="en-US" sz="1050" dirty="0">
              <a:solidFill>
                <a:schemeClr val="bg1"/>
              </a:solidFill>
            </a:endParaRPr>
          </a:p>
        </p:txBody>
      </p:sp>
    </p:spTree>
    <p:extLst>
      <p:ext uri="{BB962C8B-B14F-4D97-AF65-F5344CB8AC3E}">
        <p14:creationId xmlns:p14="http://schemas.microsoft.com/office/powerpoint/2010/main" val="335016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D78430-7762-774C-BB4B-D450AF3F46A4}"/>
              </a:ext>
            </a:extLst>
          </p:cNvPr>
          <p:cNvGraphicFramePr/>
          <p:nvPr>
            <p:extLst>
              <p:ext uri="{D42A27DB-BD31-4B8C-83A1-F6EECF244321}">
                <p14:modId xmlns:p14="http://schemas.microsoft.com/office/powerpoint/2010/main" val="3661444084"/>
              </p:ext>
            </p:extLst>
          </p:nvPr>
        </p:nvGraphicFramePr>
        <p:xfrm>
          <a:off x="350291" y="483001"/>
          <a:ext cx="8443417" cy="4397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1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D78430-7762-774C-BB4B-D450AF3F46A4}"/>
              </a:ext>
            </a:extLst>
          </p:cNvPr>
          <p:cNvGraphicFramePr/>
          <p:nvPr>
            <p:extLst>
              <p:ext uri="{D42A27DB-BD31-4B8C-83A1-F6EECF244321}">
                <p14:modId xmlns:p14="http://schemas.microsoft.com/office/powerpoint/2010/main" val="3487001899"/>
              </p:ext>
            </p:extLst>
          </p:nvPr>
        </p:nvGraphicFramePr>
        <p:xfrm>
          <a:off x="350291" y="250525"/>
          <a:ext cx="8443417" cy="4397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B8AE950-D9B5-7BBE-73BC-03E37A82E41A}"/>
              </a:ext>
            </a:extLst>
          </p:cNvPr>
          <p:cNvSpPr txBox="1"/>
          <p:nvPr/>
        </p:nvSpPr>
        <p:spPr>
          <a:xfrm>
            <a:off x="350291" y="4660501"/>
            <a:ext cx="8443416" cy="400110"/>
          </a:xfrm>
          <a:prstGeom prst="rect">
            <a:avLst/>
          </a:prstGeom>
          <a:noFill/>
        </p:spPr>
        <p:txBody>
          <a:bodyPr wrap="square">
            <a:spAutoFit/>
          </a:bodyPr>
          <a:lstStyle/>
          <a:p>
            <a:pPr algn="l" fontAlgn="base">
              <a:spcAft>
                <a:spcPts val="400"/>
              </a:spcAft>
            </a:pPr>
            <a:r>
              <a:rPr lang="en-US" sz="1000" dirty="0" err="1">
                <a:solidFill>
                  <a:schemeClr val="bg1"/>
                </a:solidFill>
                <a:latin typeface="+mj-lt"/>
              </a:rPr>
              <a:t>Blemker</a:t>
            </a:r>
            <a:r>
              <a:rPr lang="en-US" sz="1000" dirty="0">
                <a:solidFill>
                  <a:schemeClr val="bg1"/>
                </a:solidFill>
                <a:latin typeface="+mj-lt"/>
              </a:rPr>
              <a:t>, Silvia S., and Scott L. </a:t>
            </a:r>
            <a:r>
              <a:rPr lang="en-US" sz="1000" dirty="0" err="1">
                <a:solidFill>
                  <a:schemeClr val="bg1"/>
                </a:solidFill>
                <a:latin typeface="+mj-lt"/>
              </a:rPr>
              <a:t>Delp</a:t>
            </a:r>
            <a:r>
              <a:rPr lang="en-US" sz="1000" dirty="0">
                <a:solidFill>
                  <a:schemeClr val="bg1"/>
                </a:solidFill>
                <a:latin typeface="+mj-lt"/>
              </a:rPr>
              <a:t>. "Three-dimensional representation of complex muscle architectures and geometries." </a:t>
            </a:r>
            <a:r>
              <a:rPr lang="en-US" sz="1000" i="1" dirty="0">
                <a:solidFill>
                  <a:schemeClr val="bg1"/>
                </a:solidFill>
                <a:latin typeface="+mj-lt"/>
              </a:rPr>
              <a:t>Annals of biomedical engineering</a:t>
            </a:r>
            <a:r>
              <a:rPr lang="en-US" sz="1000" dirty="0">
                <a:solidFill>
                  <a:schemeClr val="bg1"/>
                </a:solidFill>
                <a:latin typeface="+mj-lt"/>
              </a:rPr>
              <a:t> 33.5 (2005): 661-673.</a:t>
            </a:r>
          </a:p>
        </p:txBody>
      </p:sp>
    </p:spTree>
    <p:extLst>
      <p:ext uri="{BB962C8B-B14F-4D97-AF65-F5344CB8AC3E}">
        <p14:creationId xmlns:p14="http://schemas.microsoft.com/office/powerpoint/2010/main" val="100154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7D78430-7762-774C-BB4B-D450AF3F46A4}"/>
              </a:ext>
            </a:extLst>
          </p:cNvPr>
          <p:cNvGraphicFramePr/>
          <p:nvPr>
            <p:extLst>
              <p:ext uri="{D42A27DB-BD31-4B8C-83A1-F6EECF244321}">
                <p14:modId xmlns:p14="http://schemas.microsoft.com/office/powerpoint/2010/main" val="3506674501"/>
              </p:ext>
            </p:extLst>
          </p:nvPr>
        </p:nvGraphicFramePr>
        <p:xfrm>
          <a:off x="350291" y="219529"/>
          <a:ext cx="8443417" cy="4397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9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ctrTitle"/>
          </p:nvPr>
        </p:nvSpPr>
        <p:spPr>
          <a:xfrm>
            <a:off x="311700" y="474422"/>
            <a:ext cx="8520600" cy="60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Workshop Agenda</a:t>
            </a:r>
            <a:endParaRPr dirty="0"/>
          </a:p>
        </p:txBody>
      </p:sp>
      <p:sp>
        <p:nvSpPr>
          <p:cNvPr id="221" name="Google Shape;221;p21"/>
          <p:cNvSpPr txBox="1">
            <a:spLocks noGrp="1"/>
          </p:cNvSpPr>
          <p:nvPr>
            <p:ph type="subTitle" idx="7"/>
          </p:nvPr>
        </p:nvSpPr>
        <p:spPr>
          <a:xfrm>
            <a:off x="1020727" y="1847080"/>
            <a:ext cx="4022030" cy="502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400" dirty="0">
                <a:solidFill>
                  <a:srgbClr val="E57200"/>
                </a:solidFill>
              </a:rPr>
              <a:t>General principles for integrating sources</a:t>
            </a:r>
            <a:endParaRPr sz="1400" dirty="0">
              <a:solidFill>
                <a:srgbClr val="E57200"/>
              </a:solidFill>
            </a:endParaRPr>
          </a:p>
        </p:txBody>
      </p:sp>
      <p:sp>
        <p:nvSpPr>
          <p:cNvPr id="222" name="Google Shape;222;p21"/>
          <p:cNvSpPr txBox="1">
            <a:spLocks noGrp="1"/>
          </p:cNvSpPr>
          <p:nvPr>
            <p:ph type="title" idx="8"/>
          </p:nvPr>
        </p:nvSpPr>
        <p:spPr>
          <a:xfrm>
            <a:off x="5125873" y="1615098"/>
            <a:ext cx="11769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E57200"/>
                </a:solidFill>
              </a:rPr>
              <a:t>01</a:t>
            </a:r>
            <a:endParaRPr dirty="0">
              <a:solidFill>
                <a:srgbClr val="E57200"/>
              </a:solidFill>
            </a:endParaRPr>
          </a:p>
        </p:txBody>
      </p:sp>
      <p:sp>
        <p:nvSpPr>
          <p:cNvPr id="223" name="Google Shape;223;p21"/>
          <p:cNvSpPr txBox="1">
            <a:spLocks noGrp="1"/>
          </p:cNvSpPr>
          <p:nvPr>
            <p:ph type="subTitle" idx="9"/>
          </p:nvPr>
        </p:nvSpPr>
        <p:spPr>
          <a:xfrm>
            <a:off x="1616149" y="2904450"/>
            <a:ext cx="3438540" cy="502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1400" dirty="0">
                <a:solidFill>
                  <a:srgbClr val="E57200"/>
                </a:solidFill>
              </a:rPr>
              <a:t>Summarizing and paraphrasing</a:t>
            </a:r>
            <a:endParaRPr sz="1400" dirty="0">
              <a:solidFill>
                <a:srgbClr val="E57200"/>
              </a:solidFill>
            </a:endParaRPr>
          </a:p>
        </p:txBody>
      </p:sp>
      <p:sp>
        <p:nvSpPr>
          <p:cNvPr id="224" name="Google Shape;224;p21"/>
          <p:cNvSpPr txBox="1">
            <a:spLocks noGrp="1"/>
          </p:cNvSpPr>
          <p:nvPr>
            <p:ph type="title" idx="13"/>
          </p:nvPr>
        </p:nvSpPr>
        <p:spPr>
          <a:xfrm>
            <a:off x="5125873" y="2647750"/>
            <a:ext cx="11769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E57200"/>
                </a:solidFill>
              </a:rPr>
              <a:t>02</a:t>
            </a:r>
            <a:endParaRPr dirty="0">
              <a:solidFill>
                <a:srgbClr val="E57200"/>
              </a:solidFill>
            </a:endParaRPr>
          </a:p>
        </p:txBody>
      </p:sp>
      <p:sp>
        <p:nvSpPr>
          <p:cNvPr id="225" name="Google Shape;225;p21"/>
          <p:cNvSpPr txBox="1">
            <a:spLocks noGrp="1"/>
          </p:cNvSpPr>
          <p:nvPr>
            <p:ph type="subTitle" idx="14"/>
          </p:nvPr>
        </p:nvSpPr>
        <p:spPr>
          <a:xfrm>
            <a:off x="1626782" y="4169181"/>
            <a:ext cx="3438539" cy="502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1400" dirty="0">
                <a:solidFill>
                  <a:srgbClr val="E57200"/>
                </a:solidFill>
              </a:rPr>
              <a:t>Using models for organizing sources in articles and proposals</a:t>
            </a:r>
            <a:endParaRPr sz="1400" dirty="0">
              <a:solidFill>
                <a:srgbClr val="E57200"/>
              </a:solidFill>
            </a:endParaRPr>
          </a:p>
        </p:txBody>
      </p:sp>
      <p:sp>
        <p:nvSpPr>
          <p:cNvPr id="226" name="Google Shape;226;p21"/>
          <p:cNvSpPr txBox="1">
            <a:spLocks noGrp="1"/>
          </p:cNvSpPr>
          <p:nvPr>
            <p:ph type="title" idx="15"/>
          </p:nvPr>
        </p:nvSpPr>
        <p:spPr>
          <a:xfrm>
            <a:off x="5092207" y="3850227"/>
            <a:ext cx="11769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E57200"/>
                </a:solidFill>
              </a:rPr>
              <a:t>03</a:t>
            </a:r>
            <a:endParaRPr dirty="0">
              <a:solidFill>
                <a:srgbClr val="E57200"/>
              </a:solidFill>
            </a:endParaRPr>
          </a:p>
        </p:txBody>
      </p:sp>
      <p:sp>
        <p:nvSpPr>
          <p:cNvPr id="228" name="Google Shape;228;p21"/>
          <p:cNvSpPr txBox="1">
            <a:spLocks noGrp="1"/>
          </p:cNvSpPr>
          <p:nvPr>
            <p:ph type="ctrTitle" idx="17"/>
          </p:nvPr>
        </p:nvSpPr>
        <p:spPr>
          <a:xfrm>
            <a:off x="903768" y="2793146"/>
            <a:ext cx="4144767" cy="31580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 sz="2000" dirty="0"/>
              <a:t>How do you integrate sources in sentences </a:t>
            </a:r>
            <a:endParaRPr sz="2000" dirty="0"/>
          </a:p>
        </p:txBody>
      </p:sp>
      <p:sp>
        <p:nvSpPr>
          <p:cNvPr id="229" name="Google Shape;229;p21"/>
          <p:cNvSpPr txBox="1">
            <a:spLocks noGrp="1"/>
          </p:cNvSpPr>
          <p:nvPr>
            <p:ph type="ctrTitle" idx="18"/>
          </p:nvPr>
        </p:nvSpPr>
        <p:spPr>
          <a:xfrm>
            <a:off x="920554" y="3960791"/>
            <a:ext cx="4144767" cy="385473"/>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r>
              <a:rPr lang="es" sz="2000" dirty="0"/>
              <a:t>How to use sources to support your claims</a:t>
            </a:r>
            <a:endParaRPr sz="2000" dirty="0"/>
          </a:p>
        </p:txBody>
      </p:sp>
      <p:sp>
        <p:nvSpPr>
          <p:cNvPr id="233" name="Google Shape;233;p21"/>
          <p:cNvSpPr/>
          <p:nvPr/>
        </p:nvSpPr>
        <p:spPr>
          <a:xfrm>
            <a:off x="5899622" y="2736785"/>
            <a:ext cx="428915" cy="428530"/>
          </a:xfrm>
          <a:custGeom>
            <a:avLst/>
            <a:gdLst/>
            <a:ahLst/>
            <a:cxnLst/>
            <a:rect l="l" t="t" r="r" b="b"/>
            <a:pathLst>
              <a:path w="31480" h="31446" extrusionOk="0">
                <a:moveTo>
                  <a:pt x="15267" y="12428"/>
                </a:moveTo>
                <a:cubicBezTo>
                  <a:pt x="15789" y="12428"/>
                  <a:pt x="16278" y="12559"/>
                  <a:pt x="16768" y="12722"/>
                </a:cubicBezTo>
                <a:lnTo>
                  <a:pt x="14647" y="14842"/>
                </a:lnTo>
                <a:cubicBezTo>
                  <a:pt x="14060" y="15364"/>
                  <a:pt x="14060" y="16277"/>
                  <a:pt x="14615" y="16832"/>
                </a:cubicBezTo>
                <a:cubicBezTo>
                  <a:pt x="14892" y="17126"/>
                  <a:pt x="15259" y="17272"/>
                  <a:pt x="15626" y="17272"/>
                </a:cubicBezTo>
                <a:cubicBezTo>
                  <a:pt x="15993" y="17272"/>
                  <a:pt x="16360" y="17126"/>
                  <a:pt x="16637" y="16832"/>
                </a:cubicBezTo>
                <a:lnTo>
                  <a:pt x="18757" y="14712"/>
                </a:lnTo>
                <a:cubicBezTo>
                  <a:pt x="18953" y="15168"/>
                  <a:pt x="19051" y="15690"/>
                  <a:pt x="19051" y="16245"/>
                </a:cubicBezTo>
                <a:cubicBezTo>
                  <a:pt x="19051" y="18365"/>
                  <a:pt x="17322" y="20029"/>
                  <a:pt x="15267" y="20029"/>
                </a:cubicBezTo>
                <a:cubicBezTo>
                  <a:pt x="13147" y="20029"/>
                  <a:pt x="11450" y="18300"/>
                  <a:pt x="11450" y="16245"/>
                </a:cubicBezTo>
                <a:cubicBezTo>
                  <a:pt x="11450" y="14157"/>
                  <a:pt x="13179" y="12428"/>
                  <a:pt x="15267" y="12428"/>
                </a:cubicBezTo>
                <a:close/>
                <a:moveTo>
                  <a:pt x="15267" y="4763"/>
                </a:moveTo>
                <a:cubicBezTo>
                  <a:pt x="17909" y="4763"/>
                  <a:pt x="20323" y="5676"/>
                  <a:pt x="22280" y="7177"/>
                </a:cubicBezTo>
                <a:lnTo>
                  <a:pt x="19540" y="9917"/>
                </a:lnTo>
                <a:cubicBezTo>
                  <a:pt x="18301" y="9101"/>
                  <a:pt x="16833" y="8612"/>
                  <a:pt x="15267" y="8612"/>
                </a:cubicBezTo>
                <a:cubicBezTo>
                  <a:pt x="11059" y="8612"/>
                  <a:pt x="7634" y="12037"/>
                  <a:pt x="7634" y="16245"/>
                </a:cubicBezTo>
                <a:cubicBezTo>
                  <a:pt x="7634" y="20420"/>
                  <a:pt x="11059" y="23845"/>
                  <a:pt x="15267" y="23845"/>
                </a:cubicBezTo>
                <a:cubicBezTo>
                  <a:pt x="19442" y="23845"/>
                  <a:pt x="22867" y="20420"/>
                  <a:pt x="22867" y="16245"/>
                </a:cubicBezTo>
                <a:cubicBezTo>
                  <a:pt x="22867" y="14646"/>
                  <a:pt x="22378" y="13179"/>
                  <a:pt x="21563" y="11939"/>
                </a:cubicBezTo>
                <a:lnTo>
                  <a:pt x="24303" y="9232"/>
                </a:lnTo>
                <a:cubicBezTo>
                  <a:pt x="25803" y="11124"/>
                  <a:pt x="26717" y="13570"/>
                  <a:pt x="26717" y="16245"/>
                </a:cubicBezTo>
                <a:cubicBezTo>
                  <a:pt x="26717" y="22508"/>
                  <a:pt x="21563" y="27597"/>
                  <a:pt x="15267" y="27597"/>
                </a:cubicBezTo>
                <a:cubicBezTo>
                  <a:pt x="8939" y="27597"/>
                  <a:pt x="3850" y="22475"/>
                  <a:pt x="3850" y="16180"/>
                </a:cubicBezTo>
                <a:cubicBezTo>
                  <a:pt x="3850" y="9917"/>
                  <a:pt x="8971" y="4763"/>
                  <a:pt x="15267" y="4763"/>
                </a:cubicBezTo>
                <a:close/>
                <a:moveTo>
                  <a:pt x="27434" y="0"/>
                </a:moveTo>
                <a:lnTo>
                  <a:pt x="23846" y="3588"/>
                </a:lnTo>
                <a:cubicBezTo>
                  <a:pt x="21400" y="1925"/>
                  <a:pt x="18464" y="946"/>
                  <a:pt x="15300" y="946"/>
                </a:cubicBezTo>
                <a:cubicBezTo>
                  <a:pt x="6851" y="946"/>
                  <a:pt x="1" y="7764"/>
                  <a:pt x="1" y="16180"/>
                </a:cubicBezTo>
                <a:cubicBezTo>
                  <a:pt x="1" y="24628"/>
                  <a:pt x="6818" y="31446"/>
                  <a:pt x="15267" y="31446"/>
                </a:cubicBezTo>
                <a:cubicBezTo>
                  <a:pt x="23650" y="31446"/>
                  <a:pt x="30500" y="24628"/>
                  <a:pt x="30500" y="16180"/>
                </a:cubicBezTo>
                <a:cubicBezTo>
                  <a:pt x="30500" y="13015"/>
                  <a:pt x="29522" y="10080"/>
                  <a:pt x="27858" y="7633"/>
                </a:cubicBezTo>
                <a:lnTo>
                  <a:pt x="31479" y="4045"/>
                </a:lnTo>
                <a:lnTo>
                  <a:pt x="31479" y="4045"/>
                </a:lnTo>
                <a:lnTo>
                  <a:pt x="26749" y="4730"/>
                </a:lnTo>
                <a:lnTo>
                  <a:pt x="26749" y="4730"/>
                </a:lnTo>
                <a:lnTo>
                  <a:pt x="2743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21"/>
          <p:cNvGrpSpPr/>
          <p:nvPr/>
        </p:nvGrpSpPr>
        <p:grpSpPr>
          <a:xfrm>
            <a:off x="5915248" y="1702605"/>
            <a:ext cx="432964" cy="431586"/>
            <a:chOff x="5812004" y="2553486"/>
            <a:chExt cx="769850" cy="767400"/>
          </a:xfrm>
          <a:solidFill>
            <a:srgbClr val="E57200"/>
          </a:solidFill>
        </p:grpSpPr>
        <p:sp>
          <p:nvSpPr>
            <p:cNvPr id="245" name="Google Shape;245;p21"/>
            <p:cNvSpPr/>
            <p:nvPr/>
          </p:nvSpPr>
          <p:spPr>
            <a:xfrm>
              <a:off x="5858476" y="2553488"/>
              <a:ext cx="150900" cy="150900"/>
            </a:xfrm>
            <a:custGeom>
              <a:avLst/>
              <a:gdLst/>
              <a:ahLst/>
              <a:cxnLst/>
              <a:rect l="l" t="t" r="r" b="b"/>
              <a:pathLst>
                <a:path w="6036" h="6036" extrusionOk="0">
                  <a:moveTo>
                    <a:pt x="3034" y="1"/>
                  </a:moveTo>
                  <a:cubicBezTo>
                    <a:pt x="1338" y="1"/>
                    <a:pt x="0" y="1338"/>
                    <a:pt x="0" y="3002"/>
                  </a:cubicBezTo>
                  <a:cubicBezTo>
                    <a:pt x="0" y="4665"/>
                    <a:pt x="1338" y="6035"/>
                    <a:pt x="3034" y="6035"/>
                  </a:cubicBezTo>
                  <a:cubicBezTo>
                    <a:pt x="4698" y="6035"/>
                    <a:pt x="6035" y="4665"/>
                    <a:pt x="6035" y="3002"/>
                  </a:cubicBezTo>
                  <a:cubicBezTo>
                    <a:pt x="6035" y="1338"/>
                    <a:pt x="4698" y="1"/>
                    <a:pt x="30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246" name="Google Shape;246;p21"/>
            <p:cNvSpPr/>
            <p:nvPr/>
          </p:nvSpPr>
          <p:spPr>
            <a:xfrm>
              <a:off x="5812004" y="2732888"/>
              <a:ext cx="244675" cy="425725"/>
            </a:xfrm>
            <a:custGeom>
              <a:avLst/>
              <a:gdLst/>
              <a:ahLst/>
              <a:cxnLst/>
              <a:rect l="l" t="t" r="r" b="b"/>
              <a:pathLst>
                <a:path w="9787" h="17029" extrusionOk="0">
                  <a:moveTo>
                    <a:pt x="1501" y="1"/>
                  </a:moveTo>
                  <a:cubicBezTo>
                    <a:pt x="685" y="1"/>
                    <a:pt x="0" y="686"/>
                    <a:pt x="0" y="1501"/>
                  </a:cubicBezTo>
                  <a:lnTo>
                    <a:pt x="0" y="7993"/>
                  </a:lnTo>
                  <a:cubicBezTo>
                    <a:pt x="33" y="8808"/>
                    <a:pt x="685" y="9493"/>
                    <a:pt x="1501" y="9493"/>
                  </a:cubicBezTo>
                  <a:lnTo>
                    <a:pt x="1794" y="9493"/>
                  </a:lnTo>
                  <a:lnTo>
                    <a:pt x="1794" y="15528"/>
                  </a:lnTo>
                  <a:cubicBezTo>
                    <a:pt x="1794" y="16343"/>
                    <a:pt x="2479" y="17028"/>
                    <a:pt x="3295" y="17028"/>
                  </a:cubicBezTo>
                  <a:lnTo>
                    <a:pt x="6459" y="17028"/>
                  </a:lnTo>
                  <a:cubicBezTo>
                    <a:pt x="7274" y="17028"/>
                    <a:pt x="7992" y="16343"/>
                    <a:pt x="7992" y="15528"/>
                  </a:cubicBezTo>
                  <a:lnTo>
                    <a:pt x="7992" y="15169"/>
                  </a:lnTo>
                  <a:cubicBezTo>
                    <a:pt x="7698" y="14647"/>
                    <a:pt x="7535" y="14027"/>
                    <a:pt x="7535" y="13408"/>
                  </a:cubicBezTo>
                  <a:lnTo>
                    <a:pt x="7535" y="5546"/>
                  </a:lnTo>
                  <a:cubicBezTo>
                    <a:pt x="7535" y="3981"/>
                    <a:pt x="8481" y="2676"/>
                    <a:pt x="9786" y="2121"/>
                  </a:cubicBezTo>
                  <a:lnTo>
                    <a:pt x="9786" y="1501"/>
                  </a:lnTo>
                  <a:cubicBezTo>
                    <a:pt x="9786" y="686"/>
                    <a:pt x="9068" y="1"/>
                    <a:pt x="8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247" name="Google Shape;247;p21"/>
            <p:cNvSpPr/>
            <p:nvPr/>
          </p:nvSpPr>
          <p:spPr>
            <a:xfrm>
              <a:off x="6384479" y="2553486"/>
              <a:ext cx="150875" cy="150900"/>
            </a:xfrm>
            <a:custGeom>
              <a:avLst/>
              <a:gdLst/>
              <a:ahLst/>
              <a:cxnLst/>
              <a:rect l="l" t="t" r="r" b="b"/>
              <a:pathLst>
                <a:path w="6035" h="6036" extrusionOk="0">
                  <a:moveTo>
                    <a:pt x="3034" y="1"/>
                  </a:moveTo>
                  <a:cubicBezTo>
                    <a:pt x="1338" y="1"/>
                    <a:pt x="0" y="1338"/>
                    <a:pt x="0" y="3002"/>
                  </a:cubicBezTo>
                  <a:cubicBezTo>
                    <a:pt x="0" y="4665"/>
                    <a:pt x="1338" y="6035"/>
                    <a:pt x="3034" y="6035"/>
                  </a:cubicBezTo>
                  <a:cubicBezTo>
                    <a:pt x="4698" y="6035"/>
                    <a:pt x="6035" y="4665"/>
                    <a:pt x="6035" y="3002"/>
                  </a:cubicBezTo>
                  <a:cubicBezTo>
                    <a:pt x="6035" y="1338"/>
                    <a:pt x="4698" y="1"/>
                    <a:pt x="30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248" name="Google Shape;248;p21"/>
            <p:cNvSpPr/>
            <p:nvPr/>
          </p:nvSpPr>
          <p:spPr>
            <a:xfrm>
              <a:off x="6337980" y="2732087"/>
              <a:ext cx="243874" cy="425700"/>
            </a:xfrm>
            <a:custGeom>
              <a:avLst/>
              <a:gdLst/>
              <a:ahLst/>
              <a:cxnLst/>
              <a:rect l="l" t="t" r="r" b="b"/>
              <a:pathLst>
                <a:path w="9755" h="17028" extrusionOk="0">
                  <a:moveTo>
                    <a:pt x="1501" y="0"/>
                  </a:moveTo>
                  <a:cubicBezTo>
                    <a:pt x="653" y="0"/>
                    <a:pt x="1" y="685"/>
                    <a:pt x="1" y="1501"/>
                  </a:cubicBezTo>
                  <a:lnTo>
                    <a:pt x="1" y="2121"/>
                  </a:lnTo>
                  <a:cubicBezTo>
                    <a:pt x="1338" y="2675"/>
                    <a:pt x="2219" y="4013"/>
                    <a:pt x="2219" y="5546"/>
                  </a:cubicBezTo>
                  <a:lnTo>
                    <a:pt x="2219" y="13407"/>
                  </a:lnTo>
                  <a:cubicBezTo>
                    <a:pt x="2219" y="14027"/>
                    <a:pt x="2056" y="14614"/>
                    <a:pt x="1795" y="15169"/>
                  </a:cubicBezTo>
                  <a:lnTo>
                    <a:pt x="1795" y="15527"/>
                  </a:lnTo>
                  <a:cubicBezTo>
                    <a:pt x="1795" y="16343"/>
                    <a:pt x="2480" y="17028"/>
                    <a:pt x="3296" y="17028"/>
                  </a:cubicBezTo>
                  <a:lnTo>
                    <a:pt x="6460" y="17028"/>
                  </a:lnTo>
                  <a:cubicBezTo>
                    <a:pt x="7275" y="17028"/>
                    <a:pt x="7960" y="16343"/>
                    <a:pt x="7960" y="15527"/>
                  </a:cubicBezTo>
                  <a:lnTo>
                    <a:pt x="7960" y="9493"/>
                  </a:lnTo>
                  <a:lnTo>
                    <a:pt x="8254" y="9493"/>
                  </a:lnTo>
                  <a:cubicBezTo>
                    <a:pt x="9069" y="9493"/>
                    <a:pt x="9754" y="8808"/>
                    <a:pt x="9754" y="7992"/>
                  </a:cubicBezTo>
                  <a:lnTo>
                    <a:pt x="9754" y="1501"/>
                  </a:lnTo>
                  <a:cubicBezTo>
                    <a:pt x="9754" y="685"/>
                    <a:pt x="9069" y="0"/>
                    <a:pt x="8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249" name="Google Shape;249;p21"/>
            <p:cNvSpPr/>
            <p:nvPr/>
          </p:nvSpPr>
          <p:spPr>
            <a:xfrm>
              <a:off x="6057448" y="2834011"/>
              <a:ext cx="279751" cy="486875"/>
            </a:xfrm>
            <a:custGeom>
              <a:avLst/>
              <a:gdLst/>
              <a:ahLst/>
              <a:cxnLst/>
              <a:rect l="l" t="t" r="r" b="b"/>
              <a:pathLst>
                <a:path w="11190" h="19475" extrusionOk="0">
                  <a:moveTo>
                    <a:pt x="1501" y="1"/>
                  </a:moveTo>
                  <a:cubicBezTo>
                    <a:pt x="653" y="1"/>
                    <a:pt x="1" y="653"/>
                    <a:pt x="1" y="1501"/>
                  </a:cubicBezTo>
                  <a:lnTo>
                    <a:pt x="1" y="3948"/>
                  </a:lnTo>
                  <a:lnTo>
                    <a:pt x="1" y="9363"/>
                  </a:lnTo>
                  <a:cubicBezTo>
                    <a:pt x="1" y="10178"/>
                    <a:pt x="686" y="10863"/>
                    <a:pt x="1501" y="10863"/>
                  </a:cubicBezTo>
                  <a:lnTo>
                    <a:pt x="2088" y="10863"/>
                  </a:lnTo>
                  <a:lnTo>
                    <a:pt x="2088" y="17974"/>
                  </a:lnTo>
                  <a:cubicBezTo>
                    <a:pt x="2088" y="18790"/>
                    <a:pt x="2773" y="19475"/>
                    <a:pt x="3589" y="19475"/>
                  </a:cubicBezTo>
                  <a:lnTo>
                    <a:pt x="7601" y="19475"/>
                  </a:lnTo>
                  <a:cubicBezTo>
                    <a:pt x="8417" y="19475"/>
                    <a:pt x="9134" y="18790"/>
                    <a:pt x="9134" y="17974"/>
                  </a:cubicBezTo>
                  <a:lnTo>
                    <a:pt x="9134" y="10831"/>
                  </a:lnTo>
                  <a:lnTo>
                    <a:pt x="9689" y="10831"/>
                  </a:lnTo>
                  <a:cubicBezTo>
                    <a:pt x="10504" y="10831"/>
                    <a:pt x="11189" y="10146"/>
                    <a:pt x="11189" y="9330"/>
                  </a:cubicBezTo>
                  <a:lnTo>
                    <a:pt x="11189" y="3948"/>
                  </a:lnTo>
                  <a:lnTo>
                    <a:pt x="11189" y="1501"/>
                  </a:lnTo>
                  <a:cubicBezTo>
                    <a:pt x="11189" y="686"/>
                    <a:pt x="10504" y="1"/>
                    <a:pt x="96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250" name="Google Shape;250;p21"/>
            <p:cNvSpPr/>
            <p:nvPr/>
          </p:nvSpPr>
          <p:spPr>
            <a:xfrm>
              <a:off x="6108826" y="2627688"/>
              <a:ext cx="175375" cy="175375"/>
            </a:xfrm>
            <a:custGeom>
              <a:avLst/>
              <a:gdLst/>
              <a:ahLst/>
              <a:cxnLst/>
              <a:rect l="l" t="t" r="r" b="b"/>
              <a:pathLst>
                <a:path w="7015" h="7015" extrusionOk="0">
                  <a:moveTo>
                    <a:pt x="3524" y="1"/>
                  </a:moveTo>
                  <a:cubicBezTo>
                    <a:pt x="1599" y="1"/>
                    <a:pt x="1" y="1567"/>
                    <a:pt x="1" y="3524"/>
                  </a:cubicBezTo>
                  <a:cubicBezTo>
                    <a:pt x="1" y="5448"/>
                    <a:pt x="1599" y="7014"/>
                    <a:pt x="3524" y="7014"/>
                  </a:cubicBezTo>
                  <a:cubicBezTo>
                    <a:pt x="5448" y="7014"/>
                    <a:pt x="7014" y="5448"/>
                    <a:pt x="7014" y="3524"/>
                  </a:cubicBezTo>
                  <a:cubicBezTo>
                    <a:pt x="7014" y="1567"/>
                    <a:pt x="5448" y="1"/>
                    <a:pt x="3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grpSp>
      <p:sp>
        <p:nvSpPr>
          <p:cNvPr id="251" name="Google Shape;251;p21"/>
          <p:cNvSpPr/>
          <p:nvPr/>
        </p:nvSpPr>
        <p:spPr>
          <a:xfrm>
            <a:off x="5891467" y="3936609"/>
            <a:ext cx="432968" cy="433836"/>
          </a:xfrm>
          <a:custGeom>
            <a:avLst/>
            <a:gdLst/>
            <a:ahLst/>
            <a:cxnLst/>
            <a:rect l="l" t="t" r="r" b="b"/>
            <a:pathLst>
              <a:path w="32426" h="32491" extrusionOk="0">
                <a:moveTo>
                  <a:pt x="15887" y="1"/>
                </a:moveTo>
                <a:lnTo>
                  <a:pt x="20649" y="4763"/>
                </a:lnTo>
                <a:lnTo>
                  <a:pt x="15887" y="9526"/>
                </a:lnTo>
                <a:lnTo>
                  <a:pt x="26749" y="9526"/>
                </a:lnTo>
                <a:lnTo>
                  <a:pt x="26749" y="15332"/>
                </a:lnTo>
                <a:lnTo>
                  <a:pt x="22933" y="15332"/>
                </a:lnTo>
                <a:lnTo>
                  <a:pt x="22933" y="19116"/>
                </a:lnTo>
                <a:lnTo>
                  <a:pt x="15332" y="19116"/>
                </a:lnTo>
                <a:lnTo>
                  <a:pt x="15332" y="22900"/>
                </a:lnTo>
                <a:lnTo>
                  <a:pt x="7667" y="22900"/>
                </a:lnTo>
                <a:lnTo>
                  <a:pt x="7667" y="26684"/>
                </a:lnTo>
                <a:lnTo>
                  <a:pt x="1" y="26684"/>
                </a:lnTo>
                <a:lnTo>
                  <a:pt x="1" y="32490"/>
                </a:lnTo>
                <a:lnTo>
                  <a:pt x="32425" y="32490"/>
                </a:lnTo>
                <a:lnTo>
                  <a:pt x="32425" y="15332"/>
                </a:lnTo>
                <a:lnTo>
                  <a:pt x="28641" y="15332"/>
                </a:lnTo>
                <a:lnTo>
                  <a:pt x="28641"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21"/>
          <p:cNvCxnSpPr/>
          <p:nvPr/>
        </p:nvCxnSpPr>
        <p:spPr>
          <a:xfrm>
            <a:off x="311700" y="1096003"/>
            <a:ext cx="8520600" cy="0"/>
          </a:xfrm>
          <a:prstGeom prst="straightConnector1">
            <a:avLst/>
          </a:prstGeom>
          <a:noFill/>
          <a:ln w="9525" cap="flat" cmpd="sng">
            <a:solidFill>
              <a:srgbClr val="FF8900"/>
            </a:solidFill>
            <a:prstDash val="solid"/>
            <a:round/>
            <a:headEnd type="none" w="med" len="med"/>
            <a:tailEnd type="none" w="med" len="med"/>
          </a:ln>
        </p:spPr>
      </p:cxnSp>
      <p:sp>
        <p:nvSpPr>
          <p:cNvPr id="3" name="Title 2">
            <a:extLst>
              <a:ext uri="{FF2B5EF4-FFF2-40B4-BE49-F238E27FC236}">
                <a16:creationId xmlns:a16="http://schemas.microsoft.com/office/drawing/2014/main" id="{FDD0C740-0AAF-2348-B02F-38117C5DCF5D}"/>
              </a:ext>
            </a:extLst>
          </p:cNvPr>
          <p:cNvSpPr>
            <a:spLocks noGrp="1"/>
          </p:cNvSpPr>
          <p:nvPr>
            <p:ph type="ctrTitle" idx="16"/>
          </p:nvPr>
        </p:nvSpPr>
        <p:spPr>
          <a:xfrm>
            <a:off x="903768" y="1776862"/>
            <a:ext cx="4161554" cy="283072"/>
          </a:xfrm>
        </p:spPr>
        <p:txBody>
          <a:bodyPr/>
          <a:lstStyle/>
          <a:p>
            <a:r>
              <a:rPr lang="en-US" sz="2000" dirty="0"/>
              <a:t>Why do engineers use outside 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Title 3">
            <a:extLst>
              <a:ext uri="{FF2B5EF4-FFF2-40B4-BE49-F238E27FC236}">
                <a16:creationId xmlns:a16="http://schemas.microsoft.com/office/drawing/2014/main" id="{FF79A4F6-5752-D840-AB91-919905D3779B}"/>
              </a:ext>
            </a:extLst>
          </p:cNvPr>
          <p:cNvSpPr txBox="1">
            <a:spLocks/>
          </p:cNvSpPr>
          <p:nvPr/>
        </p:nvSpPr>
        <p:spPr>
          <a:xfrm>
            <a:off x="4955672" y="478912"/>
            <a:ext cx="3448945" cy="3647552"/>
          </a:xfrm>
          <a:custGeom>
            <a:avLst/>
            <a:gdLst>
              <a:gd name="connsiteX0" fmla="*/ 0 w 3448945"/>
              <a:gd name="connsiteY0" fmla="*/ 0 h 3647552"/>
              <a:gd name="connsiteX1" fmla="*/ 3448945 w 3448945"/>
              <a:gd name="connsiteY1" fmla="*/ 0 h 3647552"/>
              <a:gd name="connsiteX2" fmla="*/ 3448945 w 3448945"/>
              <a:gd name="connsiteY2" fmla="*/ 3647552 h 3647552"/>
              <a:gd name="connsiteX3" fmla="*/ 0 w 3448945"/>
              <a:gd name="connsiteY3" fmla="*/ 3647552 h 3647552"/>
              <a:gd name="connsiteX4" fmla="*/ 0 w 3448945"/>
              <a:gd name="connsiteY4" fmla="*/ 0 h 364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45" h="3647552" extrusionOk="0">
                <a:moveTo>
                  <a:pt x="0" y="0"/>
                </a:moveTo>
                <a:cubicBezTo>
                  <a:pt x="1096391" y="118645"/>
                  <a:pt x="3064551" y="116012"/>
                  <a:pt x="3448945" y="0"/>
                </a:cubicBezTo>
                <a:cubicBezTo>
                  <a:pt x="3316063" y="1605434"/>
                  <a:pt x="3533896" y="3052512"/>
                  <a:pt x="3448945" y="3647552"/>
                </a:cubicBezTo>
                <a:cubicBezTo>
                  <a:pt x="2745488" y="3782152"/>
                  <a:pt x="528392" y="3490356"/>
                  <a:pt x="0" y="3647552"/>
                </a:cubicBezTo>
                <a:cubicBezTo>
                  <a:pt x="-20187" y="3277247"/>
                  <a:pt x="-152480" y="934881"/>
                  <a:pt x="0" y="0"/>
                </a:cubicBezTo>
                <a:close/>
              </a:path>
            </a:pathLst>
          </a:custGeom>
          <a:noFill/>
          <a:ln w="38100">
            <a:solidFill>
              <a:schemeClr val="tx2"/>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000"/>
              <a:buFont typeface="Roboto Black"/>
              <a:buNone/>
              <a:defRPr sz="3000" b="0" i="0" u="none" strike="noStrike" cap="none">
                <a:solidFill>
                  <a:schemeClr val="accent1"/>
                </a:solidFill>
                <a:latin typeface="Roboto Black"/>
                <a:ea typeface="Roboto Black"/>
                <a:cs typeface="Roboto Black"/>
                <a:sym typeface="Roboto Black"/>
              </a:defRPr>
            </a:lvl1pPr>
            <a:lvl2pPr marR="0" lvl="1"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9pPr>
          </a:lstStyle>
          <a:p>
            <a:pPr algn="l"/>
            <a:br>
              <a:rPr lang="en-US" dirty="0">
                <a:solidFill>
                  <a:srgbClr val="FF8900"/>
                </a:solidFill>
              </a:rPr>
            </a:br>
            <a:endParaRPr lang="en-US" dirty="0">
              <a:solidFill>
                <a:srgbClr val="FF8900"/>
              </a:solidFill>
            </a:endParaRPr>
          </a:p>
          <a:p>
            <a:pPr algn="l"/>
            <a:endParaRPr lang="en-US" dirty="0">
              <a:solidFill>
                <a:srgbClr val="FF8900"/>
              </a:solidFill>
            </a:endParaRPr>
          </a:p>
          <a:p>
            <a:pPr algn="l"/>
            <a:r>
              <a:rPr lang="en-US" dirty="0">
                <a:solidFill>
                  <a:srgbClr val="E57200"/>
                </a:solidFill>
              </a:rPr>
              <a:t>Part 3: </a:t>
            </a:r>
            <a:br>
              <a:rPr lang="en-US" dirty="0">
                <a:solidFill>
                  <a:srgbClr val="FF8900"/>
                </a:solidFill>
              </a:rPr>
            </a:br>
            <a:r>
              <a:rPr lang="en-US" dirty="0">
                <a:solidFill>
                  <a:schemeClr val="tx2"/>
                </a:solidFill>
              </a:rPr>
              <a:t>How to use sources to develop and support your claims</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3073822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5" name="Google Shape;375;p25"/>
          <p:cNvSpPr/>
          <p:nvPr/>
        </p:nvSpPr>
        <p:spPr>
          <a:xfrm rot="20440894">
            <a:off x="-312921" y="3113861"/>
            <a:ext cx="2563026" cy="2560152"/>
          </a:xfrm>
          <a:custGeom>
            <a:avLst/>
            <a:gdLst/>
            <a:ahLst/>
            <a:cxnLst/>
            <a:rect l="l" t="t" r="r" b="b"/>
            <a:pathLst>
              <a:path w="39235" h="39191" fill="none" extrusionOk="0">
                <a:moveTo>
                  <a:pt x="37487" y="27817"/>
                </a:moveTo>
                <a:lnTo>
                  <a:pt x="39234" y="20661"/>
                </a:lnTo>
                <a:lnTo>
                  <a:pt x="34719" y="19511"/>
                </a:lnTo>
                <a:cubicBezTo>
                  <a:pt x="34676" y="18062"/>
                  <a:pt x="34420" y="16614"/>
                  <a:pt x="33952" y="15251"/>
                </a:cubicBezTo>
                <a:lnTo>
                  <a:pt x="38041" y="12780"/>
                </a:lnTo>
                <a:lnTo>
                  <a:pt x="34250" y="6475"/>
                </a:lnTo>
                <a:lnTo>
                  <a:pt x="30075" y="8989"/>
                </a:lnTo>
                <a:cubicBezTo>
                  <a:pt x="29053" y="8009"/>
                  <a:pt x="27903" y="7157"/>
                  <a:pt x="26668" y="6475"/>
                </a:cubicBezTo>
                <a:lnTo>
                  <a:pt x="27860" y="1747"/>
                </a:lnTo>
                <a:lnTo>
                  <a:pt x="20704" y="1"/>
                </a:lnTo>
                <a:lnTo>
                  <a:pt x="19554" y="4601"/>
                </a:lnTo>
                <a:cubicBezTo>
                  <a:pt x="18105" y="4601"/>
                  <a:pt x="16657" y="4772"/>
                  <a:pt x="15294" y="5155"/>
                </a:cubicBezTo>
                <a:lnTo>
                  <a:pt x="12866" y="1108"/>
                </a:lnTo>
                <a:lnTo>
                  <a:pt x="6518" y="4942"/>
                </a:lnTo>
                <a:lnTo>
                  <a:pt x="8819" y="8776"/>
                </a:lnTo>
                <a:cubicBezTo>
                  <a:pt x="7711" y="9841"/>
                  <a:pt x="6774" y="11033"/>
                  <a:pt x="6007" y="12354"/>
                </a:cubicBezTo>
                <a:lnTo>
                  <a:pt x="1790" y="11289"/>
                </a:lnTo>
                <a:lnTo>
                  <a:pt x="1" y="18531"/>
                </a:lnTo>
                <a:lnTo>
                  <a:pt x="3963" y="19511"/>
                </a:lnTo>
                <a:cubicBezTo>
                  <a:pt x="3920" y="21129"/>
                  <a:pt x="4133" y="22748"/>
                  <a:pt x="4602" y="24282"/>
                </a:cubicBezTo>
                <a:lnTo>
                  <a:pt x="1194" y="26326"/>
                </a:lnTo>
                <a:lnTo>
                  <a:pt x="4985" y="32673"/>
                </a:lnTo>
                <a:lnTo>
                  <a:pt x="8308" y="30671"/>
                </a:lnTo>
                <a:cubicBezTo>
                  <a:pt x="9458" y="31907"/>
                  <a:pt x="10821" y="32886"/>
                  <a:pt x="12312" y="33653"/>
                </a:cubicBezTo>
                <a:lnTo>
                  <a:pt x="11375" y="37402"/>
                </a:lnTo>
                <a:lnTo>
                  <a:pt x="18574" y="39191"/>
                </a:lnTo>
                <a:lnTo>
                  <a:pt x="19511" y="35357"/>
                </a:lnTo>
                <a:cubicBezTo>
                  <a:pt x="21130" y="35357"/>
                  <a:pt x="22748" y="35059"/>
                  <a:pt x="24325" y="34548"/>
                </a:cubicBezTo>
                <a:lnTo>
                  <a:pt x="26412" y="37998"/>
                </a:lnTo>
                <a:lnTo>
                  <a:pt x="32716" y="34164"/>
                </a:lnTo>
                <a:lnTo>
                  <a:pt x="30544" y="30543"/>
                </a:lnTo>
                <a:cubicBezTo>
                  <a:pt x="31609" y="29393"/>
                  <a:pt x="32503" y="28115"/>
                  <a:pt x="33185" y="26710"/>
                </a:cubicBezTo>
                <a:close/>
                <a:moveTo>
                  <a:pt x="26242" y="23430"/>
                </a:moveTo>
                <a:cubicBezTo>
                  <a:pt x="25986" y="23898"/>
                  <a:pt x="25688" y="24367"/>
                  <a:pt x="25347" y="24793"/>
                </a:cubicBezTo>
                <a:cubicBezTo>
                  <a:pt x="22961" y="27902"/>
                  <a:pt x="18574" y="28627"/>
                  <a:pt x="15294" y="26497"/>
                </a:cubicBezTo>
                <a:cubicBezTo>
                  <a:pt x="14953" y="26284"/>
                  <a:pt x="14612" y="26028"/>
                  <a:pt x="14271" y="25730"/>
                </a:cubicBezTo>
                <a:cubicBezTo>
                  <a:pt x="12993" y="24622"/>
                  <a:pt x="12141" y="23131"/>
                  <a:pt x="11843" y="21470"/>
                </a:cubicBezTo>
                <a:cubicBezTo>
                  <a:pt x="11715" y="21001"/>
                  <a:pt x="11673" y="20490"/>
                  <a:pt x="11673" y="20022"/>
                </a:cubicBezTo>
                <a:cubicBezTo>
                  <a:pt x="11673" y="19383"/>
                  <a:pt x="11758" y="18744"/>
                  <a:pt x="11886" y="18147"/>
                </a:cubicBezTo>
                <a:cubicBezTo>
                  <a:pt x="13036" y="13249"/>
                  <a:pt x="18574" y="10778"/>
                  <a:pt x="23004" y="13249"/>
                </a:cubicBezTo>
                <a:cubicBezTo>
                  <a:pt x="23600" y="13589"/>
                  <a:pt x="24197" y="14015"/>
                  <a:pt x="24708" y="14484"/>
                </a:cubicBezTo>
                <a:cubicBezTo>
                  <a:pt x="26625" y="16401"/>
                  <a:pt x="27434" y="19212"/>
                  <a:pt x="26838" y="21853"/>
                </a:cubicBezTo>
                <a:cubicBezTo>
                  <a:pt x="26710" y="22407"/>
                  <a:pt x="26497" y="22918"/>
                  <a:pt x="26242" y="23430"/>
                </a:cubicBezTo>
                <a:close/>
              </a:path>
            </a:pathLst>
          </a:custGeom>
          <a:solidFill>
            <a:srgbClr val="E57200"/>
          </a:solidFill>
          <a:ln w="26625" cap="flat" cmpd="sng">
            <a:solidFill>
              <a:srgbClr val="FF8900"/>
            </a:solidFill>
            <a:prstDash val="solid"/>
            <a:miter lim="425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77" name="Google Shape;377;p25"/>
          <p:cNvSpPr/>
          <p:nvPr/>
        </p:nvSpPr>
        <p:spPr>
          <a:xfrm rot="-3173578">
            <a:off x="2018375" y="746118"/>
            <a:ext cx="501903" cy="500527"/>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78" name="Google Shape;378;p25"/>
          <p:cNvSpPr/>
          <p:nvPr/>
        </p:nvSpPr>
        <p:spPr>
          <a:xfrm>
            <a:off x="6406139" y="804152"/>
            <a:ext cx="267858" cy="59329"/>
          </a:xfrm>
          <a:custGeom>
            <a:avLst/>
            <a:gdLst/>
            <a:ahLst/>
            <a:cxnLst/>
            <a:rect l="l" t="t" r="r" b="b"/>
            <a:pathLst>
              <a:path w="5964" h="1321" extrusionOk="0">
                <a:moveTo>
                  <a:pt x="0" y="0"/>
                </a:moveTo>
                <a:lnTo>
                  <a:pt x="0" y="1321"/>
                </a:lnTo>
                <a:lnTo>
                  <a:pt x="5964" y="1321"/>
                </a:lnTo>
                <a:lnTo>
                  <a:pt x="59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9" name="Google Shape;379;p25"/>
          <p:cNvSpPr/>
          <p:nvPr/>
        </p:nvSpPr>
        <p:spPr>
          <a:xfrm>
            <a:off x="6828947" y="804152"/>
            <a:ext cx="1568883" cy="59329"/>
          </a:xfrm>
          <a:custGeom>
            <a:avLst/>
            <a:gdLst/>
            <a:ahLst/>
            <a:cxnLst/>
            <a:rect l="l" t="t" r="r" b="b"/>
            <a:pathLst>
              <a:path w="34932" h="1321" extrusionOk="0">
                <a:moveTo>
                  <a:pt x="0" y="0"/>
                </a:moveTo>
                <a:lnTo>
                  <a:pt x="0" y="1321"/>
                </a:lnTo>
                <a:lnTo>
                  <a:pt x="34931" y="1321"/>
                </a:lnTo>
                <a:lnTo>
                  <a:pt x="349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0" name="Google Shape;380;p25"/>
          <p:cNvSpPr/>
          <p:nvPr/>
        </p:nvSpPr>
        <p:spPr>
          <a:xfrm>
            <a:off x="6406139" y="983982"/>
            <a:ext cx="267858" cy="61261"/>
          </a:xfrm>
          <a:custGeom>
            <a:avLst/>
            <a:gdLst/>
            <a:ahLst/>
            <a:cxnLst/>
            <a:rect l="l" t="t" r="r" b="b"/>
            <a:pathLst>
              <a:path w="5964" h="1364" extrusionOk="0">
                <a:moveTo>
                  <a:pt x="0" y="0"/>
                </a:moveTo>
                <a:lnTo>
                  <a:pt x="0" y="1364"/>
                </a:lnTo>
                <a:lnTo>
                  <a:pt x="5964" y="1364"/>
                </a:lnTo>
                <a:lnTo>
                  <a:pt x="596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1" name="Google Shape;381;p25"/>
          <p:cNvSpPr/>
          <p:nvPr/>
        </p:nvSpPr>
        <p:spPr>
          <a:xfrm>
            <a:off x="6828947" y="983982"/>
            <a:ext cx="1568883" cy="61261"/>
          </a:xfrm>
          <a:custGeom>
            <a:avLst/>
            <a:gdLst/>
            <a:ahLst/>
            <a:cxnLst/>
            <a:rect l="l" t="t" r="r" b="b"/>
            <a:pathLst>
              <a:path w="34932" h="1364" extrusionOk="0">
                <a:moveTo>
                  <a:pt x="0" y="0"/>
                </a:moveTo>
                <a:lnTo>
                  <a:pt x="0" y="1364"/>
                </a:lnTo>
                <a:lnTo>
                  <a:pt x="34931" y="1364"/>
                </a:lnTo>
                <a:lnTo>
                  <a:pt x="34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6" name="Google Shape;376;p25"/>
          <p:cNvSpPr/>
          <p:nvPr/>
        </p:nvSpPr>
        <p:spPr>
          <a:xfrm>
            <a:off x="6982425" y="3850977"/>
            <a:ext cx="837606" cy="839856"/>
          </a:xfrm>
          <a:custGeom>
            <a:avLst/>
            <a:gdLst/>
            <a:ahLst/>
            <a:cxnLst/>
            <a:rect l="l" t="t" r="r" b="b"/>
            <a:pathLst>
              <a:path w="15635" h="15677" extrusionOk="0">
                <a:moveTo>
                  <a:pt x="7626" y="4942"/>
                </a:moveTo>
                <a:cubicBezTo>
                  <a:pt x="7882" y="4942"/>
                  <a:pt x="8137" y="4942"/>
                  <a:pt x="8393" y="5027"/>
                </a:cubicBezTo>
                <a:cubicBezTo>
                  <a:pt x="8648" y="5070"/>
                  <a:pt x="8861" y="5155"/>
                  <a:pt x="9032" y="5240"/>
                </a:cubicBezTo>
                <a:cubicBezTo>
                  <a:pt x="9287" y="5368"/>
                  <a:pt x="9500" y="5496"/>
                  <a:pt x="9671" y="5666"/>
                </a:cubicBezTo>
                <a:cubicBezTo>
                  <a:pt x="9884" y="5879"/>
                  <a:pt x="10097" y="6092"/>
                  <a:pt x="10225" y="6305"/>
                </a:cubicBezTo>
                <a:cubicBezTo>
                  <a:pt x="10523" y="6731"/>
                  <a:pt x="10693" y="7157"/>
                  <a:pt x="10736" y="7668"/>
                </a:cubicBezTo>
                <a:cubicBezTo>
                  <a:pt x="10778" y="7924"/>
                  <a:pt x="10778" y="8179"/>
                  <a:pt x="10736" y="8478"/>
                </a:cubicBezTo>
                <a:cubicBezTo>
                  <a:pt x="10693" y="8776"/>
                  <a:pt x="10608" y="9074"/>
                  <a:pt x="10480" y="9372"/>
                </a:cubicBezTo>
                <a:cubicBezTo>
                  <a:pt x="10352" y="9585"/>
                  <a:pt x="10225" y="9756"/>
                  <a:pt x="10097" y="9926"/>
                </a:cubicBezTo>
                <a:cubicBezTo>
                  <a:pt x="9926" y="10096"/>
                  <a:pt x="9799" y="10267"/>
                  <a:pt x="9628" y="10394"/>
                </a:cubicBezTo>
                <a:cubicBezTo>
                  <a:pt x="9117" y="10820"/>
                  <a:pt x="8521" y="11033"/>
                  <a:pt x="7882" y="11076"/>
                </a:cubicBezTo>
                <a:lnTo>
                  <a:pt x="7370" y="11076"/>
                </a:lnTo>
                <a:cubicBezTo>
                  <a:pt x="6689" y="11033"/>
                  <a:pt x="6007" y="10735"/>
                  <a:pt x="5539" y="10224"/>
                </a:cubicBezTo>
                <a:cubicBezTo>
                  <a:pt x="5411" y="10096"/>
                  <a:pt x="5326" y="9969"/>
                  <a:pt x="5198" y="9841"/>
                </a:cubicBezTo>
                <a:cubicBezTo>
                  <a:pt x="4815" y="9287"/>
                  <a:pt x="4602" y="8605"/>
                  <a:pt x="4602" y="7924"/>
                </a:cubicBezTo>
                <a:cubicBezTo>
                  <a:pt x="4602" y="7753"/>
                  <a:pt x="4644" y="7540"/>
                  <a:pt x="4687" y="7370"/>
                </a:cubicBezTo>
                <a:cubicBezTo>
                  <a:pt x="4729" y="7114"/>
                  <a:pt x="4815" y="6901"/>
                  <a:pt x="4942" y="6646"/>
                </a:cubicBezTo>
                <a:cubicBezTo>
                  <a:pt x="5070" y="6348"/>
                  <a:pt x="5283" y="6049"/>
                  <a:pt x="5581" y="5794"/>
                </a:cubicBezTo>
                <a:cubicBezTo>
                  <a:pt x="5709" y="5623"/>
                  <a:pt x="5880" y="5496"/>
                  <a:pt x="6093" y="5368"/>
                </a:cubicBezTo>
                <a:cubicBezTo>
                  <a:pt x="6561" y="5112"/>
                  <a:pt x="7072" y="4942"/>
                  <a:pt x="7626" y="4942"/>
                </a:cubicBezTo>
                <a:close/>
                <a:moveTo>
                  <a:pt x="6731" y="1"/>
                </a:moveTo>
                <a:lnTo>
                  <a:pt x="3920" y="938"/>
                </a:lnTo>
                <a:lnTo>
                  <a:pt x="4474" y="2684"/>
                </a:lnTo>
                <a:cubicBezTo>
                  <a:pt x="3963" y="2982"/>
                  <a:pt x="3494" y="3366"/>
                  <a:pt x="3068" y="3834"/>
                </a:cubicBezTo>
                <a:lnTo>
                  <a:pt x="1534" y="3068"/>
                </a:lnTo>
                <a:lnTo>
                  <a:pt x="214" y="5709"/>
                </a:lnTo>
                <a:lnTo>
                  <a:pt x="1662" y="6433"/>
                </a:lnTo>
                <a:cubicBezTo>
                  <a:pt x="1534" y="7072"/>
                  <a:pt x="1449" y="7753"/>
                  <a:pt x="1492" y="8392"/>
                </a:cubicBezTo>
                <a:lnTo>
                  <a:pt x="1" y="8904"/>
                </a:lnTo>
                <a:lnTo>
                  <a:pt x="938" y="11758"/>
                </a:lnTo>
                <a:lnTo>
                  <a:pt x="2429" y="11246"/>
                </a:lnTo>
                <a:cubicBezTo>
                  <a:pt x="2770" y="11800"/>
                  <a:pt x="3196" y="12311"/>
                  <a:pt x="3750" y="12737"/>
                </a:cubicBezTo>
                <a:lnTo>
                  <a:pt x="3068" y="14143"/>
                </a:lnTo>
                <a:lnTo>
                  <a:pt x="5709" y="15464"/>
                </a:lnTo>
                <a:lnTo>
                  <a:pt x="6433" y="14015"/>
                </a:lnTo>
                <a:cubicBezTo>
                  <a:pt x="6859" y="14129"/>
                  <a:pt x="7285" y="14167"/>
                  <a:pt x="7724" y="14167"/>
                </a:cubicBezTo>
                <a:cubicBezTo>
                  <a:pt x="7943" y="14167"/>
                  <a:pt x="8166" y="14157"/>
                  <a:pt x="8393" y="14143"/>
                </a:cubicBezTo>
                <a:lnTo>
                  <a:pt x="8904" y="15677"/>
                </a:lnTo>
                <a:lnTo>
                  <a:pt x="11715" y="14697"/>
                </a:lnTo>
                <a:lnTo>
                  <a:pt x="11204" y="13121"/>
                </a:lnTo>
                <a:cubicBezTo>
                  <a:pt x="11715" y="12737"/>
                  <a:pt x="12184" y="12311"/>
                  <a:pt x="12567" y="11843"/>
                </a:cubicBezTo>
                <a:lnTo>
                  <a:pt x="14101" y="12610"/>
                </a:lnTo>
                <a:lnTo>
                  <a:pt x="15422" y="9926"/>
                </a:lnTo>
                <a:lnTo>
                  <a:pt x="13760" y="9117"/>
                </a:lnTo>
                <a:cubicBezTo>
                  <a:pt x="13845" y="8520"/>
                  <a:pt x="13888" y="7966"/>
                  <a:pt x="13845" y="7370"/>
                </a:cubicBezTo>
                <a:lnTo>
                  <a:pt x="15635" y="6774"/>
                </a:lnTo>
                <a:lnTo>
                  <a:pt x="14697" y="3920"/>
                </a:lnTo>
                <a:lnTo>
                  <a:pt x="12866" y="4559"/>
                </a:lnTo>
                <a:cubicBezTo>
                  <a:pt x="12525" y="4090"/>
                  <a:pt x="12141" y="3664"/>
                  <a:pt x="11715" y="3323"/>
                </a:cubicBezTo>
                <a:lnTo>
                  <a:pt x="12610" y="1534"/>
                </a:lnTo>
                <a:lnTo>
                  <a:pt x="9926" y="214"/>
                </a:lnTo>
                <a:lnTo>
                  <a:pt x="9074" y="1960"/>
                </a:lnTo>
                <a:cubicBezTo>
                  <a:pt x="8521" y="1832"/>
                  <a:pt x="7924" y="1790"/>
                  <a:pt x="7370" y="1790"/>
                </a:cubicBezTo>
                <a:lnTo>
                  <a:pt x="6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a:off x="6406139" y="1165742"/>
            <a:ext cx="267858" cy="59329"/>
          </a:xfrm>
          <a:custGeom>
            <a:avLst/>
            <a:gdLst/>
            <a:ahLst/>
            <a:cxnLst/>
            <a:rect l="l" t="t" r="r" b="b"/>
            <a:pathLst>
              <a:path w="5964" h="1321" extrusionOk="0">
                <a:moveTo>
                  <a:pt x="0" y="0"/>
                </a:moveTo>
                <a:lnTo>
                  <a:pt x="0" y="1321"/>
                </a:lnTo>
                <a:lnTo>
                  <a:pt x="5964" y="1321"/>
                </a:lnTo>
                <a:lnTo>
                  <a:pt x="596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3" name="Google Shape;383;p25"/>
          <p:cNvSpPr/>
          <p:nvPr/>
        </p:nvSpPr>
        <p:spPr>
          <a:xfrm>
            <a:off x="6828947" y="1165742"/>
            <a:ext cx="991084" cy="59329"/>
          </a:xfrm>
          <a:custGeom>
            <a:avLst/>
            <a:gdLst/>
            <a:ahLst/>
            <a:cxnLst/>
            <a:rect l="l" t="t" r="r" b="b"/>
            <a:pathLst>
              <a:path w="22067" h="1321" extrusionOk="0">
                <a:moveTo>
                  <a:pt x="0" y="0"/>
                </a:moveTo>
                <a:lnTo>
                  <a:pt x="0" y="1321"/>
                </a:lnTo>
                <a:lnTo>
                  <a:pt x="22066" y="1321"/>
                </a:lnTo>
                <a:lnTo>
                  <a:pt x="2206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4" name="Google Shape;384;p25"/>
          <p:cNvSpPr/>
          <p:nvPr/>
        </p:nvSpPr>
        <p:spPr>
          <a:xfrm>
            <a:off x="6406139" y="1347503"/>
            <a:ext cx="267858" cy="59329"/>
          </a:xfrm>
          <a:custGeom>
            <a:avLst/>
            <a:gdLst/>
            <a:ahLst/>
            <a:cxnLst/>
            <a:rect l="l" t="t" r="r" b="b"/>
            <a:pathLst>
              <a:path w="5964" h="1321" extrusionOk="0">
                <a:moveTo>
                  <a:pt x="0" y="0"/>
                </a:moveTo>
                <a:lnTo>
                  <a:pt x="0" y="1321"/>
                </a:lnTo>
                <a:lnTo>
                  <a:pt x="5964" y="1321"/>
                </a:lnTo>
                <a:lnTo>
                  <a:pt x="596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91" name="Google Shape;391;p25"/>
          <p:cNvSpPr txBox="1">
            <a:spLocks noGrp="1"/>
          </p:cNvSpPr>
          <p:nvPr>
            <p:ph type="subTitle" idx="1"/>
          </p:nvPr>
        </p:nvSpPr>
        <p:spPr>
          <a:xfrm>
            <a:off x="2073000" y="1290826"/>
            <a:ext cx="4926890" cy="2560151"/>
          </a:xfrm>
          <a:prstGeom prst="rect">
            <a:avLst/>
          </a:prstGeom>
          <a:solidFill>
            <a:srgbClr val="E57200"/>
          </a:solidFill>
        </p:spPr>
        <p:txBody>
          <a:bodyPr spcFirstLastPara="1" wrap="square" lIns="91425" tIns="91425" rIns="91425" bIns="91425" anchor="t" anchorCtr="0">
            <a:noAutofit/>
          </a:bodyPr>
          <a:lstStyle/>
          <a:p>
            <a:pPr marL="0" lvl="0" indent="0" algn="ctr" rtl="0">
              <a:spcBef>
                <a:spcPts val="0"/>
              </a:spcBef>
              <a:spcAft>
                <a:spcPts val="0"/>
              </a:spcAft>
              <a:buNone/>
            </a:pPr>
            <a:endParaRPr lang="en-US" dirty="0">
              <a:solidFill>
                <a:schemeClr val="bg1"/>
              </a:solidFill>
            </a:endParaRPr>
          </a:p>
          <a:p>
            <a:pPr marL="0" lvl="0" indent="0">
              <a:buClr>
                <a:srgbClr val="FFB215"/>
              </a:buClr>
              <a:buSzPts val="3000"/>
            </a:pPr>
            <a:r>
              <a:rPr lang="en-US" sz="3000" dirty="0">
                <a:solidFill>
                  <a:schemeClr val="bg1"/>
                </a:solidFill>
                <a:latin typeface="Roboto Black"/>
                <a:ea typeface="Roboto Black"/>
                <a:sym typeface="Roboto Black"/>
              </a:rPr>
              <a:t>What types of writing have you used sources in?</a:t>
            </a:r>
          </a:p>
          <a:p>
            <a:pPr marL="0" lvl="0" indent="0">
              <a:buClr>
                <a:srgbClr val="FFB215"/>
              </a:buClr>
              <a:buSzPts val="3000"/>
            </a:pPr>
            <a:endParaRPr lang="en-US" dirty="0">
              <a:solidFill>
                <a:schemeClr val="bg1"/>
              </a:solidFill>
              <a:latin typeface="Roboto Black"/>
              <a:ea typeface="Roboto Black"/>
              <a:sym typeface="Roboto Black"/>
            </a:endParaRPr>
          </a:p>
          <a:p>
            <a:pPr marL="0" lvl="0" indent="0">
              <a:buClr>
                <a:srgbClr val="FFB215"/>
              </a:buClr>
              <a:buSzPts val="3000"/>
            </a:pPr>
            <a:r>
              <a:rPr lang="en-US" dirty="0">
                <a:solidFill>
                  <a:schemeClr val="bg1"/>
                </a:solidFill>
                <a:latin typeface="Roboto Black"/>
                <a:ea typeface="Roboto Black"/>
                <a:sym typeface="Roboto Black"/>
              </a:rPr>
              <a:t>(Share your answers in the chat!)</a:t>
            </a:r>
            <a:endParaRPr lang="en-US" sz="1100" dirty="0">
              <a:solidFill>
                <a:schemeClr val="bg1"/>
              </a:solidFill>
            </a:endParaRPr>
          </a:p>
        </p:txBody>
      </p:sp>
      <p:sp>
        <p:nvSpPr>
          <p:cNvPr id="385" name="Google Shape;385;p25"/>
          <p:cNvSpPr/>
          <p:nvPr/>
        </p:nvSpPr>
        <p:spPr>
          <a:xfrm>
            <a:off x="6828947" y="1347503"/>
            <a:ext cx="991084" cy="59329"/>
          </a:xfrm>
          <a:custGeom>
            <a:avLst/>
            <a:gdLst/>
            <a:ahLst/>
            <a:cxnLst/>
            <a:rect l="l" t="t" r="r" b="b"/>
            <a:pathLst>
              <a:path w="22067" h="1321" extrusionOk="0">
                <a:moveTo>
                  <a:pt x="0" y="0"/>
                </a:moveTo>
                <a:lnTo>
                  <a:pt x="0" y="1321"/>
                </a:lnTo>
                <a:lnTo>
                  <a:pt x="22066" y="1321"/>
                </a:lnTo>
                <a:lnTo>
                  <a:pt x="2206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7" name="Google Shape;387;p25"/>
          <p:cNvSpPr/>
          <p:nvPr/>
        </p:nvSpPr>
        <p:spPr>
          <a:xfrm>
            <a:off x="523596" y="911573"/>
            <a:ext cx="1335660" cy="80014"/>
          </a:xfrm>
          <a:custGeom>
            <a:avLst/>
            <a:gdLst/>
            <a:ahLst/>
            <a:cxnLst/>
            <a:rect l="l" t="t" r="r" b="b"/>
            <a:pathLst>
              <a:path w="22067" h="1322" extrusionOk="0">
                <a:moveTo>
                  <a:pt x="0" y="1"/>
                </a:moveTo>
                <a:lnTo>
                  <a:pt x="0" y="1321"/>
                </a:lnTo>
                <a:lnTo>
                  <a:pt x="22066" y="1321"/>
                </a:lnTo>
                <a:lnTo>
                  <a:pt x="2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8" name="Google Shape;388;p25"/>
          <p:cNvSpPr/>
          <p:nvPr/>
        </p:nvSpPr>
        <p:spPr>
          <a:xfrm>
            <a:off x="523596" y="1153907"/>
            <a:ext cx="1335660" cy="82617"/>
          </a:xfrm>
          <a:custGeom>
            <a:avLst/>
            <a:gdLst/>
            <a:ahLst/>
            <a:cxnLst/>
            <a:rect l="l" t="t" r="r" b="b"/>
            <a:pathLst>
              <a:path w="22067" h="1365" extrusionOk="0">
                <a:moveTo>
                  <a:pt x="0" y="1"/>
                </a:moveTo>
                <a:lnTo>
                  <a:pt x="0" y="1364"/>
                </a:lnTo>
                <a:lnTo>
                  <a:pt x="22066" y="1364"/>
                </a:lnTo>
                <a:lnTo>
                  <a:pt x="2206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Tree>
    <p:extLst>
      <p:ext uri="{BB962C8B-B14F-4D97-AF65-F5344CB8AC3E}">
        <p14:creationId xmlns:p14="http://schemas.microsoft.com/office/powerpoint/2010/main" val="3529672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415" name="Google Shape;415;p26"/>
          <p:cNvSpPr/>
          <p:nvPr/>
        </p:nvSpPr>
        <p:spPr>
          <a:xfrm>
            <a:off x="4876837" y="2409598"/>
            <a:ext cx="2681532" cy="1732190"/>
          </a:xfrm>
          <a:custGeom>
            <a:avLst/>
            <a:gdLst/>
            <a:ahLst/>
            <a:cxnLst/>
            <a:rect l="l" t="t" r="r" b="b"/>
            <a:pathLst>
              <a:path w="176649" h="114110" extrusionOk="0">
                <a:moveTo>
                  <a:pt x="5275" y="0"/>
                </a:moveTo>
                <a:cubicBezTo>
                  <a:pt x="2345" y="0"/>
                  <a:pt x="1" y="2344"/>
                  <a:pt x="1" y="5274"/>
                </a:cubicBezTo>
                <a:lnTo>
                  <a:pt x="1" y="108835"/>
                </a:lnTo>
                <a:cubicBezTo>
                  <a:pt x="1" y="111766"/>
                  <a:pt x="2345" y="114110"/>
                  <a:pt x="5275" y="114110"/>
                </a:cubicBezTo>
                <a:lnTo>
                  <a:pt x="171374" y="114110"/>
                </a:lnTo>
                <a:cubicBezTo>
                  <a:pt x="174304" y="114110"/>
                  <a:pt x="176648" y="111766"/>
                  <a:pt x="176648" y="108835"/>
                </a:cubicBezTo>
                <a:lnTo>
                  <a:pt x="176648" y="5274"/>
                </a:lnTo>
                <a:cubicBezTo>
                  <a:pt x="176648" y="2344"/>
                  <a:pt x="174304" y="0"/>
                  <a:pt x="17137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416" name="Google Shape;416;p26"/>
          <p:cNvSpPr/>
          <p:nvPr/>
        </p:nvSpPr>
        <p:spPr>
          <a:xfrm>
            <a:off x="5005199" y="2541755"/>
            <a:ext cx="2424808" cy="1467860"/>
          </a:xfrm>
          <a:custGeom>
            <a:avLst/>
            <a:gdLst/>
            <a:ahLst/>
            <a:cxnLst/>
            <a:rect l="l" t="t" r="r" b="b"/>
            <a:pathLst>
              <a:path w="159737" h="96697" extrusionOk="0">
                <a:moveTo>
                  <a:pt x="0" y="1"/>
                </a:moveTo>
                <a:lnTo>
                  <a:pt x="0" y="96697"/>
                </a:lnTo>
                <a:lnTo>
                  <a:pt x="159737" y="96697"/>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1A51"/>
              </a:solidFill>
            </a:endParaRPr>
          </a:p>
        </p:txBody>
      </p:sp>
      <p:sp>
        <p:nvSpPr>
          <p:cNvPr id="417" name="Google Shape;417;p26"/>
          <p:cNvSpPr/>
          <p:nvPr/>
        </p:nvSpPr>
        <p:spPr>
          <a:xfrm>
            <a:off x="4636011" y="4136703"/>
            <a:ext cx="3163178" cy="83900"/>
          </a:xfrm>
          <a:custGeom>
            <a:avLst/>
            <a:gdLst/>
            <a:ahLst/>
            <a:cxnLst/>
            <a:rect l="l" t="t" r="r" b="b"/>
            <a:pathLst>
              <a:path w="208378" h="5527" extrusionOk="0">
                <a:moveTo>
                  <a:pt x="0" y="1"/>
                </a:moveTo>
                <a:lnTo>
                  <a:pt x="0" y="5526"/>
                </a:lnTo>
                <a:lnTo>
                  <a:pt x="208377" y="5526"/>
                </a:lnTo>
                <a:lnTo>
                  <a:pt x="20837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418" name="Google Shape;418;p26"/>
          <p:cNvSpPr/>
          <p:nvPr/>
        </p:nvSpPr>
        <p:spPr>
          <a:xfrm>
            <a:off x="5005199" y="2541755"/>
            <a:ext cx="2424808" cy="141083"/>
          </a:xfrm>
          <a:custGeom>
            <a:avLst/>
            <a:gdLst/>
            <a:ahLst/>
            <a:cxnLst/>
            <a:rect l="l" t="t" r="r" b="b"/>
            <a:pathLst>
              <a:path w="159737" h="9294" extrusionOk="0">
                <a:moveTo>
                  <a:pt x="0" y="1"/>
                </a:moveTo>
                <a:lnTo>
                  <a:pt x="0" y="9294"/>
                </a:lnTo>
                <a:lnTo>
                  <a:pt x="159737" y="9294"/>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5143716" y="2742556"/>
            <a:ext cx="1029417" cy="521069"/>
          </a:xfrm>
          <a:custGeom>
            <a:avLst/>
            <a:gdLst/>
            <a:ahLst/>
            <a:cxnLst/>
            <a:rect l="l" t="t" r="r" b="b"/>
            <a:pathLst>
              <a:path w="67814" h="34326" extrusionOk="0">
                <a:moveTo>
                  <a:pt x="1" y="1"/>
                </a:moveTo>
                <a:lnTo>
                  <a:pt x="1" y="34326"/>
                </a:lnTo>
                <a:lnTo>
                  <a:pt x="67813" y="34326"/>
                </a:lnTo>
                <a:lnTo>
                  <a:pt x="67813"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5221240" y="2834061"/>
            <a:ext cx="297407" cy="297391"/>
          </a:xfrm>
          <a:custGeom>
            <a:avLst/>
            <a:gdLst/>
            <a:ahLst/>
            <a:cxnLst/>
            <a:rect l="l" t="t" r="r" b="b"/>
            <a:pathLst>
              <a:path w="19592" h="19591" extrusionOk="0">
                <a:moveTo>
                  <a:pt x="1" y="0"/>
                </a:moveTo>
                <a:lnTo>
                  <a:pt x="1" y="19591"/>
                </a:lnTo>
                <a:lnTo>
                  <a:pt x="19591" y="19591"/>
                </a:lnTo>
                <a:lnTo>
                  <a:pt x="195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5500826" y="3535575"/>
            <a:ext cx="908690" cy="329163"/>
          </a:xfrm>
          <a:custGeom>
            <a:avLst/>
            <a:gdLst/>
            <a:ahLst/>
            <a:cxnLst/>
            <a:rect l="l" t="t" r="r" b="b"/>
            <a:pathLst>
              <a:path w="59861" h="21684" extrusionOk="0">
                <a:moveTo>
                  <a:pt x="1" y="1"/>
                </a:moveTo>
                <a:lnTo>
                  <a:pt x="1" y="21684"/>
                </a:lnTo>
                <a:lnTo>
                  <a:pt x="59860" y="21684"/>
                </a:lnTo>
                <a:lnTo>
                  <a:pt x="5986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5560559" y="3610549"/>
            <a:ext cx="679927" cy="53403"/>
          </a:xfrm>
          <a:custGeom>
            <a:avLst/>
            <a:gdLst/>
            <a:ahLst/>
            <a:cxnLst/>
            <a:rect l="l" t="t" r="r" b="b"/>
            <a:pathLst>
              <a:path w="44791" h="3518" extrusionOk="0">
                <a:moveTo>
                  <a:pt x="1" y="1"/>
                </a:moveTo>
                <a:lnTo>
                  <a:pt x="1" y="3517"/>
                </a:lnTo>
                <a:lnTo>
                  <a:pt x="44791" y="3517"/>
                </a:lnTo>
                <a:lnTo>
                  <a:pt x="4479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3" name="Google Shape;423;p26"/>
          <p:cNvSpPr/>
          <p:nvPr/>
        </p:nvSpPr>
        <p:spPr>
          <a:xfrm>
            <a:off x="5560559" y="3710949"/>
            <a:ext cx="526154" cy="52128"/>
          </a:xfrm>
          <a:custGeom>
            <a:avLst/>
            <a:gdLst/>
            <a:ahLst/>
            <a:cxnLst/>
            <a:rect l="l" t="t" r="r" b="b"/>
            <a:pathLst>
              <a:path w="34661" h="3434" extrusionOk="0">
                <a:moveTo>
                  <a:pt x="1" y="1"/>
                </a:moveTo>
                <a:lnTo>
                  <a:pt x="1" y="3433"/>
                </a:lnTo>
                <a:lnTo>
                  <a:pt x="34661" y="3433"/>
                </a:lnTo>
                <a:lnTo>
                  <a:pt x="3466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4" name="Google Shape;424;p26"/>
          <p:cNvSpPr/>
          <p:nvPr/>
        </p:nvSpPr>
        <p:spPr>
          <a:xfrm>
            <a:off x="5180573" y="3535575"/>
            <a:ext cx="322818" cy="329163"/>
          </a:xfrm>
          <a:custGeom>
            <a:avLst/>
            <a:gdLst/>
            <a:ahLst/>
            <a:cxnLst/>
            <a:rect l="l" t="t" r="r" b="b"/>
            <a:pathLst>
              <a:path w="21266" h="21684" extrusionOk="0">
                <a:moveTo>
                  <a:pt x="1" y="1"/>
                </a:moveTo>
                <a:lnTo>
                  <a:pt x="1" y="21684"/>
                </a:lnTo>
                <a:lnTo>
                  <a:pt x="21265" y="21684"/>
                </a:lnTo>
                <a:lnTo>
                  <a:pt x="2126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5242842" y="3644719"/>
            <a:ext cx="218729" cy="109463"/>
          </a:xfrm>
          <a:custGeom>
            <a:avLst/>
            <a:gdLst/>
            <a:ahLst/>
            <a:cxnLst/>
            <a:rect l="l" t="t" r="r" b="b"/>
            <a:pathLst>
              <a:path w="14409" h="7211" extrusionOk="0">
                <a:moveTo>
                  <a:pt x="13060" y="1"/>
                </a:moveTo>
                <a:cubicBezTo>
                  <a:pt x="12832" y="1"/>
                  <a:pt x="12594" y="102"/>
                  <a:pt x="12391" y="345"/>
                </a:cubicBezTo>
                <a:lnTo>
                  <a:pt x="6950" y="5117"/>
                </a:lnTo>
                <a:lnTo>
                  <a:pt x="1592" y="345"/>
                </a:lnTo>
                <a:cubicBezTo>
                  <a:pt x="1424" y="178"/>
                  <a:pt x="1194" y="94"/>
                  <a:pt x="964" y="94"/>
                </a:cubicBezTo>
                <a:cubicBezTo>
                  <a:pt x="734" y="94"/>
                  <a:pt x="503" y="178"/>
                  <a:pt x="336" y="345"/>
                </a:cubicBezTo>
                <a:cubicBezTo>
                  <a:pt x="1" y="764"/>
                  <a:pt x="1" y="1266"/>
                  <a:pt x="336" y="1601"/>
                </a:cubicBezTo>
                <a:lnTo>
                  <a:pt x="6364" y="6959"/>
                </a:lnTo>
                <a:cubicBezTo>
                  <a:pt x="6531" y="7127"/>
                  <a:pt x="6761" y="7210"/>
                  <a:pt x="6992" y="7210"/>
                </a:cubicBezTo>
                <a:cubicBezTo>
                  <a:pt x="7222" y="7210"/>
                  <a:pt x="7452" y="7127"/>
                  <a:pt x="7619" y="6959"/>
                </a:cubicBezTo>
                <a:lnTo>
                  <a:pt x="13647" y="1685"/>
                </a:lnTo>
                <a:cubicBezTo>
                  <a:pt x="14408" y="987"/>
                  <a:pt x="13776" y="1"/>
                  <a:pt x="13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5683836" y="3292847"/>
            <a:ext cx="704079" cy="155049"/>
          </a:xfrm>
          <a:custGeom>
            <a:avLst/>
            <a:gdLst/>
            <a:ahLst/>
            <a:cxnLst/>
            <a:rect l="l" t="t" r="r" b="b"/>
            <a:pathLst>
              <a:path w="46382" h="10214" extrusionOk="0">
                <a:moveTo>
                  <a:pt x="1" y="0"/>
                </a:moveTo>
                <a:lnTo>
                  <a:pt x="1" y="10214"/>
                </a:lnTo>
                <a:lnTo>
                  <a:pt x="46381" y="10214"/>
                </a:lnTo>
                <a:lnTo>
                  <a:pt x="4638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5683836" y="3100941"/>
            <a:ext cx="704079" cy="155064"/>
          </a:xfrm>
          <a:custGeom>
            <a:avLst/>
            <a:gdLst/>
            <a:ahLst/>
            <a:cxnLst/>
            <a:rect l="l" t="t" r="r" b="b"/>
            <a:pathLst>
              <a:path w="46382" h="10215" extrusionOk="0">
                <a:moveTo>
                  <a:pt x="1" y="0"/>
                </a:moveTo>
                <a:lnTo>
                  <a:pt x="1" y="10214"/>
                </a:lnTo>
                <a:lnTo>
                  <a:pt x="46381" y="10214"/>
                </a:lnTo>
                <a:lnTo>
                  <a:pt x="463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6387899" y="3102216"/>
            <a:ext cx="155049" cy="155049"/>
          </a:xfrm>
          <a:custGeom>
            <a:avLst/>
            <a:gdLst/>
            <a:ahLst/>
            <a:cxnLst/>
            <a:rect l="l" t="t" r="r" b="b"/>
            <a:pathLst>
              <a:path w="10214" h="10214" extrusionOk="0">
                <a:moveTo>
                  <a:pt x="0" y="0"/>
                </a:moveTo>
                <a:lnTo>
                  <a:pt x="0" y="10214"/>
                </a:lnTo>
                <a:lnTo>
                  <a:pt x="10214" y="10214"/>
                </a:lnTo>
                <a:lnTo>
                  <a:pt x="10214" y="0"/>
                </a:lnTo>
                <a:close/>
              </a:path>
            </a:pathLst>
          </a:custGeom>
          <a:solidFill>
            <a:srgbClr val="E572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6579790" y="3182275"/>
            <a:ext cx="744746" cy="714234"/>
          </a:xfrm>
          <a:custGeom>
            <a:avLst/>
            <a:gdLst/>
            <a:ahLst/>
            <a:cxnLst/>
            <a:rect l="l" t="t" r="r" b="b"/>
            <a:pathLst>
              <a:path w="49061" h="47051" extrusionOk="0">
                <a:moveTo>
                  <a:pt x="1" y="1"/>
                </a:moveTo>
                <a:lnTo>
                  <a:pt x="1" y="47051"/>
                </a:lnTo>
                <a:lnTo>
                  <a:pt x="49060" y="47051"/>
                </a:lnTo>
                <a:lnTo>
                  <a:pt x="49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6668745" y="3215322"/>
            <a:ext cx="728230" cy="623427"/>
          </a:xfrm>
          <a:custGeom>
            <a:avLst/>
            <a:gdLst/>
            <a:ahLst/>
            <a:cxnLst/>
            <a:rect l="l" t="t" r="r" b="b"/>
            <a:pathLst>
              <a:path w="47973" h="41069" extrusionOk="0">
                <a:moveTo>
                  <a:pt x="20698" y="2821"/>
                </a:moveTo>
                <a:cubicBezTo>
                  <a:pt x="25039" y="2821"/>
                  <a:pt x="29467" y="4434"/>
                  <a:pt x="33070" y="8037"/>
                </a:cubicBezTo>
                <a:cubicBezTo>
                  <a:pt x="44121" y="19172"/>
                  <a:pt x="36251" y="38176"/>
                  <a:pt x="20512" y="38176"/>
                </a:cubicBezTo>
                <a:cubicBezTo>
                  <a:pt x="10801" y="38176"/>
                  <a:pt x="2931" y="30223"/>
                  <a:pt x="2931" y="20512"/>
                </a:cubicBezTo>
                <a:cubicBezTo>
                  <a:pt x="2931" y="9866"/>
                  <a:pt x="11625" y="2821"/>
                  <a:pt x="20698" y="2821"/>
                </a:cubicBezTo>
                <a:close/>
                <a:moveTo>
                  <a:pt x="20512" y="0"/>
                </a:moveTo>
                <a:cubicBezTo>
                  <a:pt x="9210" y="0"/>
                  <a:pt x="1" y="9126"/>
                  <a:pt x="1" y="20512"/>
                </a:cubicBezTo>
                <a:cubicBezTo>
                  <a:pt x="1" y="32859"/>
                  <a:pt x="10118" y="41068"/>
                  <a:pt x="20681" y="41068"/>
                </a:cubicBezTo>
                <a:cubicBezTo>
                  <a:pt x="25730" y="41068"/>
                  <a:pt x="30882" y="39192"/>
                  <a:pt x="35079" y="34995"/>
                </a:cubicBezTo>
                <a:cubicBezTo>
                  <a:pt x="47972" y="22102"/>
                  <a:pt x="38847" y="0"/>
                  <a:pt x="20512"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1" name="Google Shape;431;p26"/>
          <p:cNvSpPr/>
          <p:nvPr/>
        </p:nvSpPr>
        <p:spPr>
          <a:xfrm>
            <a:off x="6905128" y="3364010"/>
            <a:ext cx="186835" cy="328040"/>
          </a:xfrm>
          <a:custGeom>
            <a:avLst/>
            <a:gdLst/>
            <a:ahLst/>
            <a:cxnLst/>
            <a:rect l="l" t="t" r="r" b="b"/>
            <a:pathLst>
              <a:path w="12308" h="21610" extrusionOk="0">
                <a:moveTo>
                  <a:pt x="1508" y="0"/>
                </a:moveTo>
                <a:cubicBezTo>
                  <a:pt x="671" y="0"/>
                  <a:pt x="1" y="670"/>
                  <a:pt x="1" y="1507"/>
                </a:cubicBezTo>
                <a:lnTo>
                  <a:pt x="84" y="1507"/>
                </a:lnTo>
                <a:lnTo>
                  <a:pt x="84" y="20177"/>
                </a:lnTo>
                <a:cubicBezTo>
                  <a:pt x="28" y="21028"/>
                  <a:pt x="740" y="21610"/>
                  <a:pt x="1492" y="21610"/>
                </a:cubicBezTo>
                <a:cubicBezTo>
                  <a:pt x="1849" y="21610"/>
                  <a:pt x="2216" y="21478"/>
                  <a:pt x="2512" y="21181"/>
                </a:cubicBezTo>
                <a:lnTo>
                  <a:pt x="11889" y="11889"/>
                </a:lnTo>
                <a:cubicBezTo>
                  <a:pt x="12140" y="11554"/>
                  <a:pt x="12307" y="11219"/>
                  <a:pt x="12307" y="10800"/>
                </a:cubicBezTo>
                <a:cubicBezTo>
                  <a:pt x="12307" y="10465"/>
                  <a:pt x="12140" y="10047"/>
                  <a:pt x="11889" y="9796"/>
                </a:cubicBezTo>
                <a:lnTo>
                  <a:pt x="2512" y="419"/>
                </a:lnTo>
                <a:cubicBezTo>
                  <a:pt x="2261" y="168"/>
                  <a:pt x="1843" y="0"/>
                  <a:pt x="1508"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2" name="Google Shape;432;p26"/>
          <p:cNvSpPr/>
          <p:nvPr/>
        </p:nvSpPr>
        <p:spPr>
          <a:xfrm>
            <a:off x="6858115" y="1367491"/>
            <a:ext cx="1476741" cy="1959677"/>
          </a:xfrm>
          <a:custGeom>
            <a:avLst/>
            <a:gdLst/>
            <a:ahLst/>
            <a:cxnLst/>
            <a:rect l="l" t="t" r="r" b="b"/>
            <a:pathLst>
              <a:path w="97282" h="129096" extrusionOk="0">
                <a:moveTo>
                  <a:pt x="7702" y="0"/>
                </a:moveTo>
                <a:cubicBezTo>
                  <a:pt x="3433" y="84"/>
                  <a:pt x="0" y="3684"/>
                  <a:pt x="84" y="7953"/>
                </a:cubicBezTo>
                <a:lnTo>
                  <a:pt x="84" y="120807"/>
                </a:lnTo>
                <a:cubicBezTo>
                  <a:pt x="84" y="125161"/>
                  <a:pt x="3349" y="129096"/>
                  <a:pt x="7702" y="129096"/>
                </a:cubicBezTo>
                <a:lnTo>
                  <a:pt x="89161" y="129096"/>
                </a:lnTo>
                <a:cubicBezTo>
                  <a:pt x="93682" y="128928"/>
                  <a:pt x="97198" y="125244"/>
                  <a:pt x="97282" y="120807"/>
                </a:cubicBezTo>
                <a:lnTo>
                  <a:pt x="97282" y="7953"/>
                </a:lnTo>
                <a:cubicBezTo>
                  <a:pt x="97198" y="3600"/>
                  <a:pt x="93598" y="0"/>
                  <a:pt x="89161"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6976307" y="1511094"/>
            <a:ext cx="1241633" cy="1500907"/>
          </a:xfrm>
          <a:custGeom>
            <a:avLst/>
            <a:gdLst/>
            <a:ahLst/>
            <a:cxnLst/>
            <a:rect l="l" t="t" r="r" b="b"/>
            <a:pathLst>
              <a:path w="81794" h="98874" extrusionOk="0">
                <a:moveTo>
                  <a:pt x="0" y="0"/>
                </a:moveTo>
                <a:lnTo>
                  <a:pt x="0" y="98873"/>
                </a:lnTo>
                <a:lnTo>
                  <a:pt x="81794" y="98873"/>
                </a:lnTo>
                <a:lnTo>
                  <a:pt x="8179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7513876" y="3086960"/>
            <a:ext cx="185560" cy="159086"/>
          </a:xfrm>
          <a:custGeom>
            <a:avLst/>
            <a:gdLst/>
            <a:ahLst/>
            <a:cxnLst/>
            <a:rect l="l" t="t" r="r" b="b"/>
            <a:pathLst>
              <a:path w="12224" h="10480" extrusionOk="0">
                <a:moveTo>
                  <a:pt x="5275" y="1"/>
                </a:moveTo>
                <a:cubicBezTo>
                  <a:pt x="2344" y="1"/>
                  <a:pt x="0" y="2345"/>
                  <a:pt x="0" y="5275"/>
                </a:cubicBezTo>
                <a:cubicBezTo>
                  <a:pt x="0" y="8397"/>
                  <a:pt x="2579" y="10480"/>
                  <a:pt x="5283" y="10480"/>
                </a:cubicBezTo>
                <a:cubicBezTo>
                  <a:pt x="6567" y="10480"/>
                  <a:pt x="7880" y="10010"/>
                  <a:pt x="8958" y="8959"/>
                </a:cubicBezTo>
                <a:cubicBezTo>
                  <a:pt x="12223" y="5693"/>
                  <a:pt x="9879" y="1"/>
                  <a:pt x="5275"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7577419" y="1730946"/>
            <a:ext cx="584612" cy="583352"/>
          </a:xfrm>
          <a:custGeom>
            <a:avLst/>
            <a:gdLst/>
            <a:ahLst/>
            <a:cxnLst/>
            <a:rect l="l" t="t" r="r" b="b"/>
            <a:pathLst>
              <a:path w="38512" h="38429" extrusionOk="0">
                <a:moveTo>
                  <a:pt x="19339" y="14484"/>
                </a:moveTo>
                <a:cubicBezTo>
                  <a:pt x="16577" y="14484"/>
                  <a:pt x="14316" y="16745"/>
                  <a:pt x="14316" y="19507"/>
                </a:cubicBezTo>
                <a:cubicBezTo>
                  <a:pt x="14316" y="22569"/>
                  <a:pt x="16812" y="24594"/>
                  <a:pt x="19411" y="24594"/>
                </a:cubicBezTo>
                <a:cubicBezTo>
                  <a:pt x="20650" y="24594"/>
                  <a:pt x="21913" y="24134"/>
                  <a:pt x="22939" y="23107"/>
                </a:cubicBezTo>
                <a:cubicBezTo>
                  <a:pt x="26037" y="19926"/>
                  <a:pt x="23860" y="14484"/>
                  <a:pt x="19339" y="14484"/>
                </a:cubicBezTo>
                <a:close/>
                <a:moveTo>
                  <a:pt x="19256" y="9629"/>
                </a:moveTo>
                <a:cubicBezTo>
                  <a:pt x="25786" y="9629"/>
                  <a:pt x="30390" y="16075"/>
                  <a:pt x="28381" y="22354"/>
                </a:cubicBezTo>
                <a:cubicBezTo>
                  <a:pt x="27062" y="26229"/>
                  <a:pt x="23469" y="28886"/>
                  <a:pt x="19363" y="28886"/>
                </a:cubicBezTo>
                <a:cubicBezTo>
                  <a:pt x="19299" y="28886"/>
                  <a:pt x="19236" y="28885"/>
                  <a:pt x="19172" y="28884"/>
                </a:cubicBezTo>
                <a:cubicBezTo>
                  <a:pt x="12558" y="28884"/>
                  <a:pt x="7954" y="22438"/>
                  <a:pt x="10047" y="16159"/>
                </a:cubicBezTo>
                <a:cubicBezTo>
                  <a:pt x="11386" y="12224"/>
                  <a:pt x="15070" y="9629"/>
                  <a:pt x="19256" y="9629"/>
                </a:cubicBezTo>
                <a:close/>
                <a:moveTo>
                  <a:pt x="16242" y="1"/>
                </a:moveTo>
                <a:lnTo>
                  <a:pt x="16242" y="2847"/>
                </a:lnTo>
                <a:cubicBezTo>
                  <a:pt x="13898" y="3266"/>
                  <a:pt x="11721" y="4187"/>
                  <a:pt x="9879" y="5526"/>
                </a:cubicBezTo>
                <a:lnTo>
                  <a:pt x="7786" y="3517"/>
                </a:lnTo>
                <a:lnTo>
                  <a:pt x="3433" y="7787"/>
                </a:lnTo>
                <a:lnTo>
                  <a:pt x="5526" y="9796"/>
                </a:lnTo>
                <a:cubicBezTo>
                  <a:pt x="4186" y="11722"/>
                  <a:pt x="3265" y="13898"/>
                  <a:pt x="2847" y="16159"/>
                </a:cubicBezTo>
                <a:lnTo>
                  <a:pt x="0" y="16159"/>
                </a:lnTo>
                <a:lnTo>
                  <a:pt x="0" y="22270"/>
                </a:lnTo>
                <a:lnTo>
                  <a:pt x="2847" y="22270"/>
                </a:lnTo>
                <a:cubicBezTo>
                  <a:pt x="3265" y="24531"/>
                  <a:pt x="4186" y="26707"/>
                  <a:pt x="5526" y="28633"/>
                </a:cubicBezTo>
                <a:lnTo>
                  <a:pt x="3433" y="30642"/>
                </a:lnTo>
                <a:lnTo>
                  <a:pt x="7786" y="34912"/>
                </a:lnTo>
                <a:lnTo>
                  <a:pt x="9879" y="32903"/>
                </a:lnTo>
                <a:cubicBezTo>
                  <a:pt x="11721" y="34242"/>
                  <a:pt x="13898" y="35163"/>
                  <a:pt x="16242" y="35582"/>
                </a:cubicBezTo>
                <a:lnTo>
                  <a:pt x="16242" y="38428"/>
                </a:lnTo>
                <a:lnTo>
                  <a:pt x="22270" y="38428"/>
                </a:lnTo>
                <a:lnTo>
                  <a:pt x="22270" y="35582"/>
                </a:lnTo>
                <a:cubicBezTo>
                  <a:pt x="24614" y="35163"/>
                  <a:pt x="26790" y="34242"/>
                  <a:pt x="28716" y="32903"/>
                </a:cubicBezTo>
                <a:lnTo>
                  <a:pt x="30809" y="34996"/>
                </a:lnTo>
                <a:lnTo>
                  <a:pt x="35079" y="30642"/>
                </a:lnTo>
                <a:lnTo>
                  <a:pt x="33069" y="28633"/>
                </a:lnTo>
                <a:cubicBezTo>
                  <a:pt x="34325" y="26707"/>
                  <a:pt x="35246" y="24531"/>
                  <a:pt x="35665" y="22270"/>
                </a:cubicBezTo>
                <a:lnTo>
                  <a:pt x="38511" y="22270"/>
                </a:lnTo>
                <a:lnTo>
                  <a:pt x="38511" y="16242"/>
                </a:lnTo>
                <a:lnTo>
                  <a:pt x="35665" y="16242"/>
                </a:lnTo>
                <a:cubicBezTo>
                  <a:pt x="35246" y="13898"/>
                  <a:pt x="34325" y="11722"/>
                  <a:pt x="33069" y="9796"/>
                </a:cubicBezTo>
                <a:lnTo>
                  <a:pt x="35079" y="7787"/>
                </a:lnTo>
                <a:lnTo>
                  <a:pt x="30809" y="3517"/>
                </a:lnTo>
                <a:lnTo>
                  <a:pt x="28716" y="5526"/>
                </a:lnTo>
                <a:cubicBezTo>
                  <a:pt x="26790" y="4187"/>
                  <a:pt x="24614" y="3350"/>
                  <a:pt x="22270" y="2847"/>
                </a:cubicBezTo>
                <a:lnTo>
                  <a:pt x="2227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7107204" y="1832622"/>
            <a:ext cx="432099" cy="430839"/>
          </a:xfrm>
          <a:custGeom>
            <a:avLst/>
            <a:gdLst/>
            <a:ahLst/>
            <a:cxnLst/>
            <a:rect l="l" t="t" r="r" b="b"/>
            <a:pathLst>
              <a:path w="28465" h="28382" extrusionOk="0">
                <a:moveTo>
                  <a:pt x="14316" y="10633"/>
                </a:moveTo>
                <a:cubicBezTo>
                  <a:pt x="12307" y="10633"/>
                  <a:pt x="10632" y="12307"/>
                  <a:pt x="10632" y="14400"/>
                </a:cubicBezTo>
                <a:cubicBezTo>
                  <a:pt x="10632" y="16628"/>
                  <a:pt x="12504" y="18154"/>
                  <a:pt x="14437" y="18154"/>
                </a:cubicBezTo>
                <a:cubicBezTo>
                  <a:pt x="15337" y="18154"/>
                  <a:pt x="16251" y="17824"/>
                  <a:pt x="16995" y="17079"/>
                </a:cubicBezTo>
                <a:cubicBezTo>
                  <a:pt x="19339" y="14651"/>
                  <a:pt x="17665" y="10633"/>
                  <a:pt x="14316" y="10633"/>
                </a:cubicBezTo>
                <a:close/>
                <a:moveTo>
                  <a:pt x="14232" y="7033"/>
                </a:moveTo>
                <a:cubicBezTo>
                  <a:pt x="19088" y="7033"/>
                  <a:pt x="22521" y="11805"/>
                  <a:pt x="21014" y="16493"/>
                </a:cubicBezTo>
                <a:cubicBezTo>
                  <a:pt x="20093" y="19340"/>
                  <a:pt x="17330" y="21349"/>
                  <a:pt x="14232" y="21349"/>
                </a:cubicBezTo>
                <a:cubicBezTo>
                  <a:pt x="9377" y="21265"/>
                  <a:pt x="5944" y="16493"/>
                  <a:pt x="7535" y="11889"/>
                </a:cubicBezTo>
                <a:lnTo>
                  <a:pt x="7451" y="11889"/>
                </a:lnTo>
                <a:cubicBezTo>
                  <a:pt x="8372" y="8958"/>
                  <a:pt x="11135" y="7033"/>
                  <a:pt x="14232" y="7033"/>
                </a:cubicBezTo>
                <a:close/>
                <a:moveTo>
                  <a:pt x="11972" y="0"/>
                </a:moveTo>
                <a:lnTo>
                  <a:pt x="11972" y="2093"/>
                </a:lnTo>
                <a:cubicBezTo>
                  <a:pt x="10298" y="2428"/>
                  <a:pt x="8707" y="3098"/>
                  <a:pt x="7284" y="4103"/>
                </a:cubicBezTo>
                <a:lnTo>
                  <a:pt x="5777" y="2596"/>
                </a:lnTo>
                <a:lnTo>
                  <a:pt x="2595" y="5693"/>
                </a:lnTo>
                <a:lnTo>
                  <a:pt x="4102" y="7200"/>
                </a:lnTo>
                <a:cubicBezTo>
                  <a:pt x="3098" y="8623"/>
                  <a:pt x="2428" y="10214"/>
                  <a:pt x="2177" y="11972"/>
                </a:cubicBezTo>
                <a:lnTo>
                  <a:pt x="2093" y="11889"/>
                </a:lnTo>
                <a:lnTo>
                  <a:pt x="0" y="11889"/>
                </a:lnTo>
                <a:lnTo>
                  <a:pt x="0" y="16493"/>
                </a:lnTo>
                <a:lnTo>
                  <a:pt x="2093" y="16493"/>
                </a:lnTo>
                <a:cubicBezTo>
                  <a:pt x="2428" y="18167"/>
                  <a:pt x="3098" y="19758"/>
                  <a:pt x="4102" y="21181"/>
                </a:cubicBezTo>
                <a:lnTo>
                  <a:pt x="2595" y="22688"/>
                </a:lnTo>
                <a:lnTo>
                  <a:pt x="5693" y="25786"/>
                </a:lnTo>
                <a:lnTo>
                  <a:pt x="7200" y="24363"/>
                </a:lnTo>
                <a:cubicBezTo>
                  <a:pt x="8623" y="25284"/>
                  <a:pt x="10214" y="25953"/>
                  <a:pt x="11972" y="26288"/>
                </a:cubicBezTo>
                <a:lnTo>
                  <a:pt x="11972" y="28381"/>
                </a:lnTo>
                <a:lnTo>
                  <a:pt x="16493" y="28381"/>
                </a:lnTo>
                <a:lnTo>
                  <a:pt x="16493" y="26288"/>
                </a:lnTo>
                <a:cubicBezTo>
                  <a:pt x="18167" y="25953"/>
                  <a:pt x="19758" y="25284"/>
                  <a:pt x="21181" y="24363"/>
                </a:cubicBezTo>
                <a:lnTo>
                  <a:pt x="22772" y="25870"/>
                </a:lnTo>
                <a:lnTo>
                  <a:pt x="25869" y="22772"/>
                </a:lnTo>
                <a:lnTo>
                  <a:pt x="24362" y="21265"/>
                </a:lnTo>
                <a:cubicBezTo>
                  <a:pt x="25367" y="19758"/>
                  <a:pt x="26037" y="18167"/>
                  <a:pt x="26372" y="16493"/>
                </a:cubicBezTo>
                <a:lnTo>
                  <a:pt x="28465" y="16493"/>
                </a:lnTo>
                <a:lnTo>
                  <a:pt x="28465" y="11972"/>
                </a:lnTo>
                <a:lnTo>
                  <a:pt x="26372" y="11972"/>
                </a:lnTo>
                <a:cubicBezTo>
                  <a:pt x="26037" y="10214"/>
                  <a:pt x="25367" y="8623"/>
                  <a:pt x="24362" y="7200"/>
                </a:cubicBezTo>
                <a:lnTo>
                  <a:pt x="25869" y="5693"/>
                </a:lnTo>
                <a:lnTo>
                  <a:pt x="22772" y="2596"/>
                </a:lnTo>
                <a:lnTo>
                  <a:pt x="21265" y="4103"/>
                </a:lnTo>
                <a:cubicBezTo>
                  <a:pt x="19842" y="3098"/>
                  <a:pt x="18167" y="2428"/>
                  <a:pt x="16493" y="2093"/>
                </a:cubicBezTo>
                <a:lnTo>
                  <a:pt x="164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7225395" y="2240569"/>
            <a:ext cx="636710" cy="635450"/>
          </a:xfrm>
          <a:custGeom>
            <a:avLst/>
            <a:gdLst/>
            <a:ahLst/>
            <a:cxnLst/>
            <a:rect l="l" t="t" r="r" b="b"/>
            <a:pathLst>
              <a:path w="41944" h="41861" extrusionOk="0">
                <a:moveTo>
                  <a:pt x="21243" y="15752"/>
                </a:moveTo>
                <a:cubicBezTo>
                  <a:pt x="20950" y="15752"/>
                  <a:pt x="20650" y="15775"/>
                  <a:pt x="20344" y="15823"/>
                </a:cubicBezTo>
                <a:cubicBezTo>
                  <a:pt x="17414" y="16242"/>
                  <a:pt x="15321" y="19005"/>
                  <a:pt x="15823" y="22019"/>
                </a:cubicBezTo>
                <a:cubicBezTo>
                  <a:pt x="16280" y="24914"/>
                  <a:pt x="18709" y="26576"/>
                  <a:pt x="21185" y="26576"/>
                </a:cubicBezTo>
                <a:cubicBezTo>
                  <a:pt x="22790" y="26576"/>
                  <a:pt x="24415" y="25877"/>
                  <a:pt x="25534" y="24363"/>
                </a:cubicBezTo>
                <a:cubicBezTo>
                  <a:pt x="28198" y="20680"/>
                  <a:pt x="25510" y="15752"/>
                  <a:pt x="21243" y="15752"/>
                </a:cubicBezTo>
                <a:close/>
                <a:moveTo>
                  <a:pt x="21052" y="10506"/>
                </a:moveTo>
                <a:cubicBezTo>
                  <a:pt x="27354" y="10506"/>
                  <a:pt x="32385" y="16206"/>
                  <a:pt x="31227" y="22688"/>
                </a:cubicBezTo>
                <a:cubicBezTo>
                  <a:pt x="30474" y="27125"/>
                  <a:pt x="26958" y="30474"/>
                  <a:pt x="22604" y="31144"/>
                </a:cubicBezTo>
                <a:cubicBezTo>
                  <a:pt x="22054" y="31229"/>
                  <a:pt x="21510" y="31270"/>
                  <a:pt x="20975" y="31270"/>
                </a:cubicBezTo>
                <a:cubicBezTo>
                  <a:pt x="14673" y="31270"/>
                  <a:pt x="9642" y="25571"/>
                  <a:pt x="10800" y="19088"/>
                </a:cubicBezTo>
                <a:cubicBezTo>
                  <a:pt x="11470" y="14735"/>
                  <a:pt x="14986" y="11302"/>
                  <a:pt x="19423" y="10633"/>
                </a:cubicBezTo>
                <a:cubicBezTo>
                  <a:pt x="19973" y="10548"/>
                  <a:pt x="20517" y="10506"/>
                  <a:pt x="21052" y="10506"/>
                </a:cubicBezTo>
                <a:close/>
                <a:moveTo>
                  <a:pt x="21097" y="0"/>
                </a:moveTo>
                <a:lnTo>
                  <a:pt x="17916" y="503"/>
                </a:lnTo>
                <a:lnTo>
                  <a:pt x="14651" y="1005"/>
                </a:lnTo>
                <a:lnTo>
                  <a:pt x="15153" y="4019"/>
                </a:lnTo>
                <a:cubicBezTo>
                  <a:pt x="12725" y="4856"/>
                  <a:pt x="10632" y="6196"/>
                  <a:pt x="8791" y="7870"/>
                </a:cubicBezTo>
                <a:lnTo>
                  <a:pt x="6279" y="6112"/>
                </a:lnTo>
                <a:lnTo>
                  <a:pt x="2428" y="11302"/>
                </a:lnTo>
                <a:lnTo>
                  <a:pt x="4856" y="13144"/>
                </a:lnTo>
                <a:cubicBezTo>
                  <a:pt x="3767" y="15405"/>
                  <a:pt x="3181" y="17833"/>
                  <a:pt x="3098" y="20344"/>
                </a:cubicBezTo>
                <a:lnTo>
                  <a:pt x="0" y="20846"/>
                </a:lnTo>
                <a:lnTo>
                  <a:pt x="1005" y="27293"/>
                </a:lnTo>
                <a:lnTo>
                  <a:pt x="4102" y="26791"/>
                </a:lnTo>
                <a:cubicBezTo>
                  <a:pt x="4939" y="29135"/>
                  <a:pt x="6195" y="31311"/>
                  <a:pt x="7953" y="33153"/>
                </a:cubicBezTo>
                <a:lnTo>
                  <a:pt x="6112" y="35665"/>
                </a:lnTo>
                <a:lnTo>
                  <a:pt x="11386" y="39516"/>
                </a:lnTo>
                <a:lnTo>
                  <a:pt x="13144" y="37004"/>
                </a:lnTo>
                <a:cubicBezTo>
                  <a:pt x="15404" y="38093"/>
                  <a:pt x="17916" y="38679"/>
                  <a:pt x="20428" y="38762"/>
                </a:cubicBezTo>
                <a:lnTo>
                  <a:pt x="20930" y="41860"/>
                </a:lnTo>
                <a:lnTo>
                  <a:pt x="24195" y="41358"/>
                </a:lnTo>
                <a:lnTo>
                  <a:pt x="27376" y="40855"/>
                </a:lnTo>
                <a:lnTo>
                  <a:pt x="26958" y="37842"/>
                </a:lnTo>
                <a:cubicBezTo>
                  <a:pt x="29302" y="37004"/>
                  <a:pt x="31478" y="35665"/>
                  <a:pt x="33237" y="33990"/>
                </a:cubicBezTo>
                <a:lnTo>
                  <a:pt x="35748" y="35832"/>
                </a:lnTo>
                <a:lnTo>
                  <a:pt x="39599" y="30558"/>
                </a:lnTo>
                <a:lnTo>
                  <a:pt x="37088" y="28716"/>
                </a:lnTo>
                <a:cubicBezTo>
                  <a:pt x="38176" y="26456"/>
                  <a:pt x="38846" y="24028"/>
                  <a:pt x="38929" y="21516"/>
                </a:cubicBezTo>
                <a:lnTo>
                  <a:pt x="41943" y="21014"/>
                </a:lnTo>
                <a:lnTo>
                  <a:pt x="40939" y="14568"/>
                </a:lnTo>
                <a:lnTo>
                  <a:pt x="37925" y="15070"/>
                </a:lnTo>
                <a:cubicBezTo>
                  <a:pt x="37088" y="12642"/>
                  <a:pt x="35748" y="10549"/>
                  <a:pt x="34074" y="8707"/>
                </a:cubicBezTo>
                <a:lnTo>
                  <a:pt x="35916" y="6196"/>
                </a:lnTo>
                <a:lnTo>
                  <a:pt x="30641" y="2344"/>
                </a:lnTo>
                <a:lnTo>
                  <a:pt x="28799" y="4856"/>
                </a:lnTo>
                <a:cubicBezTo>
                  <a:pt x="26539" y="3684"/>
                  <a:pt x="24111" y="3098"/>
                  <a:pt x="21600" y="3014"/>
                </a:cubicBezTo>
                <a:lnTo>
                  <a:pt x="210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0;p26">
            <a:extLst>
              <a:ext uri="{FF2B5EF4-FFF2-40B4-BE49-F238E27FC236}">
                <a16:creationId xmlns:a16="http://schemas.microsoft.com/office/drawing/2014/main" id="{5CFFB509-0E94-B942-BF0F-C8346EE45524}"/>
              </a:ext>
            </a:extLst>
          </p:cNvPr>
          <p:cNvSpPr txBox="1">
            <a:spLocks/>
          </p:cNvSpPr>
          <p:nvPr/>
        </p:nvSpPr>
        <p:spPr>
          <a:xfrm>
            <a:off x="503918" y="3816254"/>
            <a:ext cx="4199742" cy="3283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1pPr>
            <a:lvl2pPr marR="0" lvl="1"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2pPr>
            <a:lvl3pPr marR="0" lvl="2"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3pPr>
            <a:lvl4pPr marR="0" lvl="3"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4pPr>
            <a:lvl5pPr marR="0" lvl="4"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5pPr>
            <a:lvl6pPr marR="0" lvl="5"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6pPr>
            <a:lvl7pPr marR="0" lvl="6"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7pPr>
            <a:lvl8pPr marR="0" lvl="7"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8pPr>
            <a:lvl9pPr marR="0" lvl="8"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9pPr>
          </a:lstStyle>
          <a:p>
            <a:endParaRPr lang="en-US" sz="2400" b="1" dirty="0">
              <a:solidFill>
                <a:schemeClr val="bg1"/>
              </a:solidFill>
            </a:endParaRPr>
          </a:p>
          <a:p>
            <a:pPr>
              <a:spcAft>
                <a:spcPts val="600"/>
              </a:spcAft>
            </a:pPr>
            <a:r>
              <a:rPr lang="en-US" sz="2400" b="1" dirty="0">
                <a:solidFill>
                  <a:schemeClr val="bg1"/>
                </a:solidFill>
              </a:rPr>
              <a:t>Different types of writing use sources in different ways</a:t>
            </a:r>
          </a:p>
          <a:p>
            <a:r>
              <a:rPr lang="en-US" sz="2400" b="1" dirty="0">
                <a:solidFill>
                  <a:srgbClr val="E57200"/>
                </a:solidFill>
              </a:rPr>
              <a:t>Different disciplines (and subfields) have different conventions. </a:t>
            </a:r>
          </a:p>
          <a:p>
            <a:endParaRPr lang="en-US" sz="1800" b="1" i="1" dirty="0">
              <a:solidFill>
                <a:schemeClr val="bg1"/>
              </a:solidFill>
            </a:endParaRPr>
          </a:p>
          <a:p>
            <a:endParaRPr lang="en-US" sz="1800" b="1" dirty="0">
              <a:solidFill>
                <a:schemeClr val="bg1"/>
              </a:solidFill>
            </a:endParaRPr>
          </a:p>
          <a:p>
            <a:endParaRPr lang="en-US" sz="1800" b="1" dirty="0">
              <a:solidFill>
                <a:schemeClr val="bg1"/>
              </a:solidFill>
            </a:endParaRPr>
          </a:p>
        </p:txBody>
      </p:sp>
      <p:sp>
        <p:nvSpPr>
          <p:cNvPr id="39" name="Google Shape;259;p22">
            <a:extLst>
              <a:ext uri="{FF2B5EF4-FFF2-40B4-BE49-F238E27FC236}">
                <a16:creationId xmlns:a16="http://schemas.microsoft.com/office/drawing/2014/main" id="{3EAFEBC7-F502-9749-952C-E4FBCC46E94F}"/>
              </a:ext>
            </a:extLst>
          </p:cNvPr>
          <p:cNvSpPr txBox="1">
            <a:spLocks/>
          </p:cNvSpPr>
          <p:nvPr/>
        </p:nvSpPr>
        <p:spPr>
          <a:xfrm>
            <a:off x="587228" y="2106535"/>
            <a:ext cx="3457500" cy="142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600" dirty="0">
              <a:solidFill>
                <a:schemeClr val="bg1"/>
              </a:solidFill>
            </a:endParaRPr>
          </a:p>
        </p:txBody>
      </p:sp>
      <p:sp>
        <p:nvSpPr>
          <p:cNvPr id="28" name="Google Shape;259;p22">
            <a:extLst>
              <a:ext uri="{FF2B5EF4-FFF2-40B4-BE49-F238E27FC236}">
                <a16:creationId xmlns:a16="http://schemas.microsoft.com/office/drawing/2014/main" id="{6A2C022E-EE57-7341-A77A-3D432A173208}"/>
              </a:ext>
            </a:extLst>
          </p:cNvPr>
          <p:cNvSpPr txBox="1">
            <a:spLocks/>
          </p:cNvSpPr>
          <p:nvPr/>
        </p:nvSpPr>
        <p:spPr>
          <a:xfrm>
            <a:off x="558196" y="3468403"/>
            <a:ext cx="3457500" cy="142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bg1"/>
                </a:solidFill>
              </a:rPr>
              <a:t>One way to learn these conventions is to find models. </a:t>
            </a:r>
          </a:p>
        </p:txBody>
      </p:sp>
    </p:spTree>
    <p:extLst>
      <p:ext uri="{BB962C8B-B14F-4D97-AF65-F5344CB8AC3E}">
        <p14:creationId xmlns:p14="http://schemas.microsoft.com/office/powerpoint/2010/main" val="1863722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What’s a model? </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sp>
        <p:nvSpPr>
          <p:cNvPr id="2" name="Rectangle 1">
            <a:extLst>
              <a:ext uri="{FF2B5EF4-FFF2-40B4-BE49-F238E27FC236}">
                <a16:creationId xmlns:a16="http://schemas.microsoft.com/office/drawing/2014/main" id="{A02CE0A5-44DA-CF4B-8D08-E4388F45E15A}"/>
              </a:ext>
            </a:extLst>
          </p:cNvPr>
          <p:cNvSpPr/>
          <p:nvPr/>
        </p:nvSpPr>
        <p:spPr>
          <a:xfrm>
            <a:off x="311700" y="1358932"/>
            <a:ext cx="8338524" cy="2846933"/>
          </a:xfrm>
          <a:prstGeom prst="rect">
            <a:avLst/>
          </a:prstGeom>
        </p:spPr>
        <p:txBody>
          <a:bodyPr wrap="square">
            <a:spAutoFit/>
          </a:bodyPr>
          <a:lstStyle/>
          <a:p>
            <a:r>
              <a:rPr lang="en-US" sz="2400" b="1" dirty="0">
                <a:solidFill>
                  <a:srgbClr val="E57200"/>
                </a:solidFill>
                <a:latin typeface="Arial" panose="020B0604020202020204" pitchFamily="34" charset="0"/>
              </a:rPr>
              <a:t>Successful example of a genre of writing that has a similar audience </a:t>
            </a:r>
            <a:endParaRPr lang="en-US" sz="2400" dirty="0">
              <a:solidFill>
                <a:srgbClr val="E57200"/>
              </a:solidFill>
            </a:endParaRPr>
          </a:p>
          <a:p>
            <a:r>
              <a:rPr lang="en-US" sz="1800" dirty="0">
                <a:solidFill>
                  <a:schemeClr val="bg1"/>
                </a:solidFill>
                <a:latin typeface="Arial" panose="020B0604020202020204" pitchFamily="34" charset="0"/>
              </a:rPr>
              <a:t> </a:t>
            </a:r>
            <a:endParaRPr lang="en-US" sz="2800" dirty="0">
              <a:solidFill>
                <a:schemeClr val="bg1"/>
              </a:solidFill>
              <a:latin typeface="Arial" panose="020B0604020202020204" pitchFamily="34" charset="0"/>
            </a:endParaRPr>
          </a:p>
          <a:p>
            <a:pPr marL="457200" lvl="3" fontAlgn="base">
              <a:spcAft>
                <a:spcPts val="600"/>
              </a:spcAft>
            </a:pPr>
            <a:r>
              <a:rPr lang="en-US" sz="2000" dirty="0">
                <a:solidFill>
                  <a:schemeClr val="bg1"/>
                </a:solidFill>
              </a:rPr>
              <a:t>Successful application for a grant you’re applying for</a:t>
            </a:r>
          </a:p>
          <a:p>
            <a:pPr marL="457200" lvl="3" fontAlgn="base">
              <a:spcAft>
                <a:spcPts val="600"/>
              </a:spcAft>
            </a:pPr>
            <a:r>
              <a:rPr lang="en-US" sz="2000" dirty="0">
                <a:solidFill>
                  <a:schemeClr val="bg1"/>
                </a:solidFill>
              </a:rPr>
              <a:t>Dissertation proposal from someone who has the same advisor or a similar committee to you </a:t>
            </a:r>
          </a:p>
          <a:p>
            <a:pPr marL="457200" lvl="3" fontAlgn="base">
              <a:spcAft>
                <a:spcPts val="600"/>
              </a:spcAft>
            </a:pPr>
            <a:r>
              <a:rPr lang="en-US" sz="2000" dirty="0">
                <a:solidFill>
                  <a:schemeClr val="bg1"/>
                </a:solidFill>
              </a:rPr>
              <a:t>An article in a journal you’re attempting to publish in </a:t>
            </a:r>
          </a:p>
          <a:p>
            <a:endParaRPr lang="en-US" sz="1800" b="1" dirty="0">
              <a:solidFill>
                <a:schemeClr val="bg1"/>
              </a:solidFill>
              <a:latin typeface="Arial" panose="020B0604020202020204" pitchFamily="34" charset="0"/>
            </a:endParaRPr>
          </a:p>
        </p:txBody>
      </p:sp>
      <p:sp>
        <p:nvSpPr>
          <p:cNvPr id="5" name="Google Shape;377;p25">
            <a:extLst>
              <a:ext uri="{FF2B5EF4-FFF2-40B4-BE49-F238E27FC236}">
                <a16:creationId xmlns:a16="http://schemas.microsoft.com/office/drawing/2014/main" id="{69914311-EEAB-1D4C-92DC-36EAE65AE0D3}"/>
              </a:ext>
            </a:extLst>
          </p:cNvPr>
          <p:cNvSpPr/>
          <p:nvPr/>
        </p:nvSpPr>
        <p:spPr>
          <a:xfrm rot="21273074">
            <a:off x="452824" y="2441019"/>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6" name="Google Shape;377;p25">
            <a:extLst>
              <a:ext uri="{FF2B5EF4-FFF2-40B4-BE49-F238E27FC236}">
                <a16:creationId xmlns:a16="http://schemas.microsoft.com/office/drawing/2014/main" id="{37A4E0ED-AAF1-4148-8761-6C2B8D1DFECD}"/>
              </a:ext>
            </a:extLst>
          </p:cNvPr>
          <p:cNvSpPr/>
          <p:nvPr/>
        </p:nvSpPr>
        <p:spPr>
          <a:xfrm rot="21273074">
            <a:off x="452824" y="2876498"/>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7" name="Google Shape;377;p25">
            <a:extLst>
              <a:ext uri="{FF2B5EF4-FFF2-40B4-BE49-F238E27FC236}">
                <a16:creationId xmlns:a16="http://schemas.microsoft.com/office/drawing/2014/main" id="{F525107D-ADFD-7F42-B65C-23C904220014}"/>
              </a:ext>
            </a:extLst>
          </p:cNvPr>
          <p:cNvSpPr/>
          <p:nvPr/>
        </p:nvSpPr>
        <p:spPr>
          <a:xfrm rot="21273074">
            <a:off x="452823" y="3526211"/>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Tree>
    <p:extLst>
      <p:ext uri="{BB962C8B-B14F-4D97-AF65-F5344CB8AC3E}">
        <p14:creationId xmlns:p14="http://schemas.microsoft.com/office/powerpoint/2010/main" val="2939685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How to reverse outline a model </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graphicFrame>
        <p:nvGraphicFramePr>
          <p:cNvPr id="3" name="Table 3">
            <a:extLst>
              <a:ext uri="{FF2B5EF4-FFF2-40B4-BE49-F238E27FC236}">
                <a16:creationId xmlns:a16="http://schemas.microsoft.com/office/drawing/2014/main" id="{C1DC0900-FDC3-954F-8C1B-D27EEBEF80B6}"/>
              </a:ext>
            </a:extLst>
          </p:cNvPr>
          <p:cNvGraphicFramePr>
            <a:graphicFrameLocks noGrp="1"/>
          </p:cNvGraphicFramePr>
          <p:nvPr>
            <p:extLst>
              <p:ext uri="{D42A27DB-BD31-4B8C-83A1-F6EECF244321}">
                <p14:modId xmlns:p14="http://schemas.microsoft.com/office/powerpoint/2010/main" val="4244993430"/>
              </p:ext>
            </p:extLst>
          </p:nvPr>
        </p:nvGraphicFramePr>
        <p:xfrm>
          <a:off x="441433" y="1548742"/>
          <a:ext cx="6801847" cy="2108860"/>
        </p:xfrm>
        <a:graphic>
          <a:graphicData uri="http://schemas.openxmlformats.org/drawingml/2006/table">
            <a:tbl>
              <a:tblPr firstRow="1" bandRow="1">
                <a:tableStyleId>{2A488322-F2BA-4B5B-9748-0D474271808F}</a:tableStyleId>
              </a:tblPr>
              <a:tblGrid>
                <a:gridCol w="1641826">
                  <a:extLst>
                    <a:ext uri="{9D8B030D-6E8A-4147-A177-3AD203B41FA5}">
                      <a16:colId xmlns:a16="http://schemas.microsoft.com/office/drawing/2014/main" val="3838100838"/>
                    </a:ext>
                  </a:extLst>
                </a:gridCol>
                <a:gridCol w="2122645">
                  <a:extLst>
                    <a:ext uri="{9D8B030D-6E8A-4147-A177-3AD203B41FA5}">
                      <a16:colId xmlns:a16="http://schemas.microsoft.com/office/drawing/2014/main" val="1849772368"/>
                    </a:ext>
                  </a:extLst>
                </a:gridCol>
                <a:gridCol w="3037376">
                  <a:extLst>
                    <a:ext uri="{9D8B030D-6E8A-4147-A177-3AD203B41FA5}">
                      <a16:colId xmlns:a16="http://schemas.microsoft.com/office/drawing/2014/main" val="2242475049"/>
                    </a:ext>
                  </a:extLst>
                </a:gridCol>
              </a:tblGrid>
              <a:tr h="527215">
                <a:tc>
                  <a:txBody>
                    <a:bodyPr/>
                    <a:lstStyle/>
                    <a:p>
                      <a:r>
                        <a:rPr lang="en-US" dirty="0"/>
                        <a:t>Paragraph </a:t>
                      </a:r>
                    </a:p>
                  </a:txBody>
                  <a:tcPr>
                    <a:solidFill>
                      <a:srgbClr val="E57200"/>
                    </a:solidFill>
                  </a:tcPr>
                </a:tc>
                <a:tc>
                  <a:txBody>
                    <a:bodyPr/>
                    <a:lstStyle/>
                    <a:p>
                      <a:r>
                        <a:rPr lang="en-US" dirty="0"/>
                        <a:t>Types of Sources</a:t>
                      </a:r>
                    </a:p>
                  </a:txBody>
                  <a:tcPr>
                    <a:solidFill>
                      <a:srgbClr val="E57200"/>
                    </a:solidFill>
                  </a:tcPr>
                </a:tc>
                <a:tc>
                  <a:txBody>
                    <a:bodyPr/>
                    <a:lstStyle/>
                    <a:p>
                      <a:r>
                        <a:rPr lang="en-US" dirty="0"/>
                        <a:t>Purpose of References</a:t>
                      </a:r>
                    </a:p>
                  </a:txBody>
                  <a:tcPr>
                    <a:solidFill>
                      <a:srgbClr val="E57200"/>
                    </a:solidFill>
                  </a:tcPr>
                </a:tc>
                <a:extLst>
                  <a:ext uri="{0D108BD9-81ED-4DB2-BD59-A6C34878D82A}">
                    <a16:rowId xmlns:a16="http://schemas.microsoft.com/office/drawing/2014/main" val="1821669069"/>
                  </a:ext>
                </a:extLst>
              </a:tr>
              <a:tr h="52721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21367555"/>
                  </a:ext>
                </a:extLst>
              </a:tr>
              <a:tr h="52721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4547924"/>
                  </a:ext>
                </a:extLst>
              </a:tr>
              <a:tr h="527215">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470805952"/>
                  </a:ext>
                </a:extLst>
              </a:tr>
            </a:tbl>
          </a:graphicData>
        </a:graphic>
      </p:graphicFrame>
    </p:spTree>
    <p:extLst>
      <p:ext uri="{BB962C8B-B14F-4D97-AF65-F5344CB8AC3E}">
        <p14:creationId xmlns:p14="http://schemas.microsoft.com/office/powerpoint/2010/main" val="2123850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102A3506-B577-1249-BE9E-8FB37BD9007A}"/>
              </a:ext>
            </a:extLst>
          </p:cNvPr>
          <p:cNvSpPr/>
          <p:nvPr/>
        </p:nvSpPr>
        <p:spPr>
          <a:xfrm>
            <a:off x="388882" y="221275"/>
            <a:ext cx="8271641" cy="1169551"/>
          </a:xfrm>
          <a:prstGeom prst="rect">
            <a:avLst/>
          </a:prstGeom>
        </p:spPr>
        <p:txBody>
          <a:bodyPr wrap="square">
            <a:spAutoFit/>
          </a:bodyPr>
          <a:lstStyle/>
          <a:p>
            <a:r>
              <a:rPr lang="en-US" dirty="0">
                <a:solidFill>
                  <a:schemeClr val="bg1"/>
                </a:solidFill>
                <a:latin typeface="Arial" panose="020B0604020202020204" pitchFamily="34" charset="0"/>
              </a:rPr>
              <a:t>Social Networks to the Rescue! The Power of Crowdsourced Data in Emergency Response </a:t>
            </a:r>
            <a:endParaRPr lang="en-US" dirty="0">
              <a:solidFill>
                <a:schemeClr val="bg1"/>
              </a:solidFill>
            </a:endParaRPr>
          </a:p>
          <a:p>
            <a:r>
              <a:rPr lang="en-US" dirty="0">
                <a:solidFill>
                  <a:schemeClr val="bg1"/>
                </a:solidFill>
                <a:latin typeface="Arial" panose="020B0604020202020204" pitchFamily="34" charset="0"/>
              </a:rPr>
              <a:t>Liliya I. </a:t>
            </a:r>
            <a:r>
              <a:rPr lang="en-US" dirty="0" err="1">
                <a:solidFill>
                  <a:schemeClr val="bg1"/>
                </a:solidFill>
                <a:latin typeface="Arial" panose="020B0604020202020204" pitchFamily="34" charset="0"/>
              </a:rPr>
              <a:t>Besaleva</a:t>
            </a:r>
            <a:r>
              <a:rPr lang="en-US" dirty="0">
                <a:solidFill>
                  <a:schemeClr val="bg1"/>
                </a:solidFill>
                <a:latin typeface="Arial" panose="020B0604020202020204" pitchFamily="34" charset="0"/>
              </a:rPr>
              <a:t> </a:t>
            </a:r>
            <a:r>
              <a:rPr lang="en-US" dirty="0">
                <a:solidFill>
                  <a:schemeClr val="bg1"/>
                </a:solidFill>
              </a:rPr>
              <a:t>and A</a:t>
            </a:r>
            <a:r>
              <a:rPr lang="en-US" dirty="0">
                <a:solidFill>
                  <a:schemeClr val="bg1"/>
                </a:solidFill>
                <a:latin typeface="Arial" panose="020B0604020202020204" pitchFamily="34" charset="0"/>
              </a:rPr>
              <a:t>lfred C. Weaver</a:t>
            </a:r>
            <a:r>
              <a:rPr lang="en-US" dirty="0">
                <a:solidFill>
                  <a:schemeClr val="bg1"/>
                </a:solidFill>
              </a:rPr>
              <a:t>, </a:t>
            </a:r>
            <a:r>
              <a:rPr lang="en-US" dirty="0">
                <a:solidFill>
                  <a:schemeClr val="bg1"/>
                </a:solidFill>
                <a:latin typeface="Arial" panose="020B0604020202020204" pitchFamily="34" charset="0"/>
              </a:rPr>
              <a:t>Department of Computer Science, University of Virginia</a:t>
            </a:r>
            <a:endParaRPr lang="en-US" dirty="0">
              <a:solidFill>
                <a:schemeClr val="bg1"/>
              </a:solidFill>
            </a:endParaRPr>
          </a:p>
          <a:p>
            <a:r>
              <a:rPr lang="en-US" i="1" dirty="0">
                <a:solidFill>
                  <a:schemeClr val="bg1"/>
                </a:solidFill>
                <a:latin typeface="Arial" panose="020B0604020202020204" pitchFamily="34" charset="0"/>
              </a:rPr>
              <a:t>International Conference on Health Informatics and Medical Systems</a:t>
            </a:r>
            <a:endParaRPr lang="en-US" dirty="0">
              <a:solidFill>
                <a:schemeClr val="bg1"/>
              </a:solidFill>
            </a:endParaRPr>
          </a:p>
          <a:p>
            <a:br>
              <a:rPr lang="en-US" dirty="0">
                <a:solidFill>
                  <a:schemeClr val="bg1"/>
                </a:solidFill>
              </a:rPr>
            </a:br>
            <a:endParaRPr lang="en-US" dirty="0">
              <a:solidFill>
                <a:schemeClr val="bg1"/>
              </a:solidFill>
            </a:endParaRPr>
          </a:p>
        </p:txBody>
      </p:sp>
      <p:graphicFrame>
        <p:nvGraphicFramePr>
          <p:cNvPr id="6" name="Table 5">
            <a:extLst>
              <a:ext uri="{FF2B5EF4-FFF2-40B4-BE49-F238E27FC236}">
                <a16:creationId xmlns:a16="http://schemas.microsoft.com/office/drawing/2014/main" id="{10CCDF1B-E7DC-8A45-A40E-E7D275912557}"/>
              </a:ext>
            </a:extLst>
          </p:cNvPr>
          <p:cNvGraphicFramePr>
            <a:graphicFrameLocks noGrp="1"/>
          </p:cNvGraphicFramePr>
          <p:nvPr>
            <p:extLst>
              <p:ext uri="{D42A27DB-BD31-4B8C-83A1-F6EECF244321}">
                <p14:modId xmlns:p14="http://schemas.microsoft.com/office/powerpoint/2010/main" val="4212382826"/>
              </p:ext>
            </p:extLst>
          </p:nvPr>
        </p:nvGraphicFramePr>
        <p:xfrm>
          <a:off x="331075" y="1047421"/>
          <a:ext cx="8481849" cy="3733848"/>
        </p:xfrm>
        <a:graphic>
          <a:graphicData uri="http://schemas.openxmlformats.org/drawingml/2006/table">
            <a:tbl>
              <a:tblPr>
                <a:tableStyleId>{793D81CF-94F2-401A-BA57-92F5A7B2D0C5}</a:tableStyleId>
              </a:tblPr>
              <a:tblGrid>
                <a:gridCol w="4595390">
                  <a:extLst>
                    <a:ext uri="{9D8B030D-6E8A-4147-A177-3AD203B41FA5}">
                      <a16:colId xmlns:a16="http://schemas.microsoft.com/office/drawing/2014/main" val="3567153274"/>
                    </a:ext>
                  </a:extLst>
                </a:gridCol>
                <a:gridCol w="1898920">
                  <a:extLst>
                    <a:ext uri="{9D8B030D-6E8A-4147-A177-3AD203B41FA5}">
                      <a16:colId xmlns:a16="http://schemas.microsoft.com/office/drawing/2014/main" val="2636331275"/>
                    </a:ext>
                  </a:extLst>
                </a:gridCol>
                <a:gridCol w="1987539">
                  <a:extLst>
                    <a:ext uri="{9D8B030D-6E8A-4147-A177-3AD203B41FA5}">
                      <a16:colId xmlns:a16="http://schemas.microsoft.com/office/drawing/2014/main" val="3376163024"/>
                    </a:ext>
                  </a:extLst>
                </a:gridCol>
              </a:tblGrid>
              <a:tr h="298926">
                <a:tc>
                  <a:txBody>
                    <a:bodyPr/>
                    <a:lstStyle/>
                    <a:p>
                      <a:pPr rtl="0" fontAlgn="t">
                        <a:spcBef>
                          <a:spcPts val="0"/>
                        </a:spcBef>
                        <a:spcAft>
                          <a:spcPts val="0"/>
                        </a:spcAft>
                      </a:pPr>
                      <a:r>
                        <a:rPr lang="en-US" sz="1100" b="0" u="none" strike="noStrike" dirty="0">
                          <a:solidFill>
                            <a:srgbClr val="000000"/>
                          </a:solidFill>
                          <a:effectLst/>
                        </a:rPr>
                        <a:t>Paragraph</a:t>
                      </a:r>
                      <a:endParaRPr lang="en-US" sz="1400" dirty="0">
                        <a:effectLst/>
                      </a:endParaRPr>
                    </a:p>
                  </a:txBody>
                  <a:tcPr marL="41061" marR="41061" marT="41061" marB="4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100" b="0" u="none" strike="noStrike">
                          <a:solidFill>
                            <a:srgbClr val="000000"/>
                          </a:solidFill>
                          <a:effectLst/>
                        </a:rPr>
                        <a:t>Types of Sources</a:t>
                      </a:r>
                      <a:endParaRPr lang="en-US" sz="1400">
                        <a:effectLst/>
                      </a:endParaRPr>
                    </a:p>
                  </a:txBody>
                  <a:tcPr marL="41061" marR="41061" marT="41061" marB="4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100" b="0" u="none" strike="noStrike">
                          <a:solidFill>
                            <a:srgbClr val="000000"/>
                          </a:solidFill>
                          <a:effectLst/>
                        </a:rPr>
                        <a:t>Purpose of References</a:t>
                      </a:r>
                      <a:endParaRPr lang="en-US" sz="1400">
                        <a:effectLst/>
                      </a:endParaRPr>
                    </a:p>
                  </a:txBody>
                  <a:tcPr marL="41061" marR="41061" marT="41061" marB="4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57557"/>
                  </a:ext>
                </a:extLst>
              </a:tr>
              <a:tr h="3117374">
                <a:tc>
                  <a:txBody>
                    <a:bodyPr/>
                    <a:lstStyle/>
                    <a:p>
                      <a:pPr rtl="0" fontAlgn="t">
                        <a:spcBef>
                          <a:spcPts val="0"/>
                        </a:spcBef>
                        <a:spcAft>
                          <a:spcPts val="0"/>
                        </a:spcAft>
                      </a:pPr>
                      <a:r>
                        <a:rPr lang="en-US" sz="1100" b="0" u="none" strike="noStrike" dirty="0">
                          <a:solidFill>
                            <a:srgbClr val="000000"/>
                          </a:solidFill>
                          <a:effectLst/>
                        </a:rPr>
                        <a:t>The influence of social media is growing rapidly. </a:t>
                      </a:r>
                      <a:r>
                        <a:rPr lang="en-US" sz="1100" b="0" u="none" strike="noStrike" dirty="0">
                          <a:solidFill>
                            <a:srgbClr val="000000"/>
                          </a:solidFill>
                          <a:effectLst/>
                          <a:highlight>
                            <a:srgbClr val="FF8900"/>
                          </a:highlight>
                        </a:rPr>
                        <a:t>According to the Search Engine Journal (SEJ) [19], as of 2012 nearly 91% of American adults who are online use social media for a variety of purposes ranging from private to business matters. With the rise of Web 2.0 social networking sites such as Facebook, Twitter, LinkedIn, Google+, and more are starting to be considered mainstream sources [16] of information and entertainment for hundreds of millions of people around the globe</a:t>
                      </a:r>
                      <a:r>
                        <a:rPr lang="en-US" sz="1100" b="0" u="none" strike="noStrike" dirty="0">
                          <a:solidFill>
                            <a:srgbClr val="000000"/>
                          </a:solidFill>
                          <a:effectLst/>
                        </a:rPr>
                        <a:t>. And while the overall growth rate of content creation and active usage is starting to slow down as a part of the natural process of maturation of the web, </a:t>
                      </a:r>
                      <a:r>
                        <a:rPr lang="en-US" sz="1100" b="0" u="none" strike="noStrike" dirty="0">
                          <a:solidFill>
                            <a:srgbClr val="000000"/>
                          </a:solidFill>
                          <a:effectLst/>
                          <a:highlight>
                            <a:srgbClr val="FF8900"/>
                          </a:highlight>
                        </a:rPr>
                        <a:t>two exceptions to the rule are social networking sites and mobile applications, both of which continue to grow rapidly [7]. </a:t>
                      </a:r>
                      <a:r>
                        <a:rPr lang="en-US" sz="1100" b="0" u="none" strike="noStrike" dirty="0">
                          <a:solidFill>
                            <a:srgbClr val="000000"/>
                          </a:solidFill>
                          <a:effectLst/>
                        </a:rPr>
                        <a:t>Information is available in a variety of formats and versions for both mobile and desktop devices. Thus, the possibilities for their use have grown far beyond their initial entertainment, socialization and recreational purposes. From raising awareness about important social issues, to creating precise demographic profiles of millions of web users for the purpose of targeted advertising, to winning political campaigns, the power of online networking is significant, and the knowledge it offers is immense. The problem many institutions have is that with all this information available, choosing the most useful pieces of it becomes a challenging task. </a:t>
                      </a:r>
                      <a:endParaRPr lang="en-US" sz="1400" dirty="0">
                        <a:effectLst/>
                      </a:endParaRPr>
                    </a:p>
                  </a:txBody>
                  <a:tcPr marL="41061" marR="41061" marT="41061" marB="4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800" b="0" u="none" strike="noStrike" dirty="0">
                          <a:solidFill>
                            <a:srgbClr val="000000"/>
                          </a:solidFill>
                          <a:effectLst/>
                        </a:rPr>
                        <a:t>2 public-facing reports; 1 conference paper</a:t>
                      </a:r>
                      <a:endParaRPr lang="en-US" sz="2400" dirty="0">
                        <a:effectLst/>
                      </a:endParaRPr>
                    </a:p>
                  </a:txBody>
                  <a:tcPr marL="41061" marR="41061" marT="41061" marB="4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600" b="0" u="none" strike="noStrike" dirty="0">
                          <a:solidFill>
                            <a:srgbClr val="000000"/>
                          </a:solidFill>
                          <a:effectLst/>
                        </a:rPr>
                        <a:t>Provides background on topic; references summarize broad societal trends and provide statistics of prevalence (social media) </a:t>
                      </a:r>
                      <a:endParaRPr lang="en-US" sz="2000" dirty="0">
                        <a:effectLst/>
                      </a:endParaRPr>
                    </a:p>
                  </a:txBody>
                  <a:tcPr marL="41061" marR="41061" marT="41061" marB="4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413684"/>
                  </a:ext>
                </a:extLst>
              </a:tr>
            </a:tbl>
          </a:graphicData>
        </a:graphic>
      </p:graphicFrame>
      <p:sp>
        <p:nvSpPr>
          <p:cNvPr id="7" name="Rectangle 1">
            <a:extLst>
              <a:ext uri="{FF2B5EF4-FFF2-40B4-BE49-F238E27FC236}">
                <a16:creationId xmlns:a16="http://schemas.microsoft.com/office/drawing/2014/main" id="{1904122B-3CE3-764E-993A-7748D3611A28}"/>
              </a:ext>
            </a:extLst>
          </p:cNvPr>
          <p:cNvSpPr>
            <a:spLocks noChangeArrowheads="1"/>
          </p:cNvSpPr>
          <p:nvPr/>
        </p:nvSpPr>
        <p:spPr bwMode="auto">
          <a:xfrm>
            <a:off x="2508250"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721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Title 3">
            <a:extLst>
              <a:ext uri="{FF2B5EF4-FFF2-40B4-BE49-F238E27FC236}">
                <a16:creationId xmlns:a16="http://schemas.microsoft.com/office/drawing/2014/main" id="{4001C50B-9182-214C-9554-355CCA42551B}"/>
              </a:ext>
            </a:extLst>
          </p:cNvPr>
          <p:cNvSpPr>
            <a:spLocks noGrp="1"/>
          </p:cNvSpPr>
          <p:nvPr>
            <p:ph type="ctrTitle"/>
          </p:nvPr>
        </p:nvSpPr>
        <p:spPr>
          <a:xfrm>
            <a:off x="4970757" y="464442"/>
            <a:ext cx="3448945" cy="3700246"/>
          </a:xfrm>
          <a:custGeom>
            <a:avLst/>
            <a:gdLst>
              <a:gd name="connsiteX0" fmla="*/ 0 w 3448945"/>
              <a:gd name="connsiteY0" fmla="*/ 0 h 3700246"/>
              <a:gd name="connsiteX1" fmla="*/ 3448945 w 3448945"/>
              <a:gd name="connsiteY1" fmla="*/ 0 h 3700246"/>
              <a:gd name="connsiteX2" fmla="*/ 3448945 w 3448945"/>
              <a:gd name="connsiteY2" fmla="*/ 3700246 h 3700246"/>
              <a:gd name="connsiteX3" fmla="*/ 0 w 3448945"/>
              <a:gd name="connsiteY3" fmla="*/ 3700246 h 3700246"/>
              <a:gd name="connsiteX4" fmla="*/ 0 w 3448945"/>
              <a:gd name="connsiteY4" fmla="*/ 0 h 370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45" h="3700246" extrusionOk="0">
                <a:moveTo>
                  <a:pt x="0" y="0"/>
                </a:moveTo>
                <a:cubicBezTo>
                  <a:pt x="1096391" y="118645"/>
                  <a:pt x="3064551" y="116012"/>
                  <a:pt x="3448945" y="0"/>
                </a:cubicBezTo>
                <a:cubicBezTo>
                  <a:pt x="3316063" y="1584512"/>
                  <a:pt x="3533896" y="2738763"/>
                  <a:pt x="3448945" y="3700246"/>
                </a:cubicBezTo>
                <a:cubicBezTo>
                  <a:pt x="2745488" y="3834846"/>
                  <a:pt x="528392" y="3543050"/>
                  <a:pt x="0" y="3700246"/>
                </a:cubicBezTo>
                <a:cubicBezTo>
                  <a:pt x="-20187" y="1863539"/>
                  <a:pt x="-152480" y="378427"/>
                  <a:pt x="0" y="0"/>
                </a:cubicBezTo>
                <a:close/>
              </a:path>
            </a:pathLst>
          </a:custGeom>
          <a:ln w="38100">
            <a:solidFill>
              <a:schemeClr val="tx2"/>
            </a:solidFill>
            <a:extLst>
              <a:ext uri="{C807C97D-BFC1-408E-A445-0C87EB9F89A2}">
                <ask:lineSketchStyleProps xmlns:ask="http://schemas.microsoft.com/office/drawing/2018/sketchyshapes" sd="1219033472">
                  <ask:type>
                    <ask:lineSketchCurved/>
                  </ask:type>
                </ask:lineSketchStyleProps>
              </a:ext>
            </a:extLst>
          </a:ln>
        </p:spPr>
        <p:txBody>
          <a:bodyPr/>
          <a:lstStyle/>
          <a:p>
            <a:pPr algn="l"/>
            <a:r>
              <a:rPr lang="en-US" sz="2000" dirty="0">
                <a:solidFill>
                  <a:srgbClr val="E57200"/>
                </a:solidFill>
              </a:rPr>
              <a:t>Practice exercise: </a:t>
            </a:r>
            <a:br>
              <a:rPr lang="en-US" sz="2000" dirty="0">
                <a:solidFill>
                  <a:srgbClr val="FF8900"/>
                </a:solidFill>
              </a:rPr>
            </a:br>
            <a:r>
              <a:rPr lang="en-US" sz="2000" dirty="0">
                <a:solidFill>
                  <a:schemeClr val="tx2"/>
                </a:solidFill>
              </a:rPr>
              <a:t>I’ll share two examples of reverse outlined introductions</a:t>
            </a:r>
            <a:br>
              <a:rPr lang="en-US" sz="2000" dirty="0">
                <a:solidFill>
                  <a:schemeClr val="tx2"/>
                </a:solidFill>
              </a:rPr>
            </a:br>
            <a:br>
              <a:rPr lang="en-US" sz="2000" dirty="0">
                <a:solidFill>
                  <a:schemeClr val="tx2"/>
                </a:solidFill>
              </a:rPr>
            </a:br>
            <a:r>
              <a:rPr lang="en-US" sz="2000" dirty="0">
                <a:solidFill>
                  <a:srgbClr val="E57200"/>
                </a:solidFill>
              </a:rPr>
              <a:t>Message in the chat: </a:t>
            </a:r>
            <a:br>
              <a:rPr lang="en-US" sz="2000" dirty="0">
                <a:solidFill>
                  <a:schemeClr val="tx2"/>
                </a:solidFill>
              </a:rPr>
            </a:br>
            <a:r>
              <a:rPr lang="en-US" sz="2000" dirty="0">
                <a:solidFill>
                  <a:schemeClr val="tx2"/>
                </a:solidFill>
              </a:rPr>
              <a:t>(1) What does the reverse outline show about how the model uses sources? </a:t>
            </a:r>
            <a:br>
              <a:rPr lang="en-US" sz="2000" dirty="0">
                <a:solidFill>
                  <a:schemeClr val="tx2"/>
                </a:solidFill>
              </a:rPr>
            </a:br>
            <a:br>
              <a:rPr lang="en-US" sz="2000" dirty="0">
                <a:solidFill>
                  <a:schemeClr val="tx2"/>
                </a:solidFill>
              </a:rPr>
            </a:br>
            <a:endParaRPr lang="en-US" sz="2000" dirty="0">
              <a:solidFill>
                <a:schemeClr val="tx2"/>
              </a:solidFill>
            </a:endParaRPr>
          </a:p>
        </p:txBody>
      </p:sp>
    </p:spTree>
    <p:extLst>
      <p:ext uri="{BB962C8B-B14F-4D97-AF65-F5344CB8AC3E}">
        <p14:creationId xmlns:p14="http://schemas.microsoft.com/office/powerpoint/2010/main" val="3620759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102A3506-B577-1249-BE9E-8FB37BD9007A}"/>
              </a:ext>
            </a:extLst>
          </p:cNvPr>
          <p:cNvSpPr/>
          <p:nvPr/>
        </p:nvSpPr>
        <p:spPr>
          <a:xfrm>
            <a:off x="388882" y="137195"/>
            <a:ext cx="8271641" cy="1169551"/>
          </a:xfrm>
          <a:prstGeom prst="rect">
            <a:avLst/>
          </a:prstGeom>
        </p:spPr>
        <p:txBody>
          <a:bodyPr wrap="square">
            <a:spAutoFit/>
          </a:bodyPr>
          <a:lstStyle/>
          <a:p>
            <a:r>
              <a:rPr lang="en-US" dirty="0">
                <a:solidFill>
                  <a:schemeClr val="bg1"/>
                </a:solidFill>
                <a:latin typeface="Arial" panose="020B0604020202020204" pitchFamily="34" charset="0"/>
              </a:rPr>
              <a:t>Social Networks to the Rescue! The Power of Crowdsourced Data in Emergency Response </a:t>
            </a:r>
            <a:endParaRPr lang="en-US" dirty="0">
              <a:solidFill>
                <a:schemeClr val="bg1"/>
              </a:solidFill>
            </a:endParaRPr>
          </a:p>
          <a:p>
            <a:r>
              <a:rPr lang="en-US" dirty="0">
                <a:solidFill>
                  <a:schemeClr val="bg1"/>
                </a:solidFill>
                <a:latin typeface="Arial" panose="020B0604020202020204" pitchFamily="34" charset="0"/>
              </a:rPr>
              <a:t>Liliya I. </a:t>
            </a:r>
            <a:r>
              <a:rPr lang="en-US" dirty="0" err="1">
                <a:solidFill>
                  <a:schemeClr val="bg1"/>
                </a:solidFill>
                <a:latin typeface="Arial" panose="020B0604020202020204" pitchFamily="34" charset="0"/>
              </a:rPr>
              <a:t>Besaleva</a:t>
            </a:r>
            <a:r>
              <a:rPr lang="en-US" dirty="0">
                <a:solidFill>
                  <a:schemeClr val="bg1"/>
                </a:solidFill>
                <a:latin typeface="Arial" panose="020B0604020202020204" pitchFamily="34" charset="0"/>
              </a:rPr>
              <a:t> </a:t>
            </a:r>
            <a:r>
              <a:rPr lang="en-US" dirty="0">
                <a:solidFill>
                  <a:schemeClr val="bg1"/>
                </a:solidFill>
              </a:rPr>
              <a:t>and A</a:t>
            </a:r>
            <a:r>
              <a:rPr lang="en-US" dirty="0">
                <a:solidFill>
                  <a:schemeClr val="bg1"/>
                </a:solidFill>
                <a:latin typeface="Arial" panose="020B0604020202020204" pitchFamily="34" charset="0"/>
              </a:rPr>
              <a:t>lfred C. Weaver</a:t>
            </a:r>
            <a:r>
              <a:rPr lang="en-US" dirty="0">
                <a:solidFill>
                  <a:schemeClr val="bg1"/>
                </a:solidFill>
              </a:rPr>
              <a:t>, </a:t>
            </a:r>
            <a:r>
              <a:rPr lang="en-US" dirty="0">
                <a:solidFill>
                  <a:schemeClr val="bg1"/>
                </a:solidFill>
                <a:latin typeface="Arial" panose="020B0604020202020204" pitchFamily="34" charset="0"/>
              </a:rPr>
              <a:t>Department of Computer Science, University of Virginia</a:t>
            </a:r>
            <a:endParaRPr lang="en-US" dirty="0">
              <a:solidFill>
                <a:schemeClr val="bg1"/>
              </a:solidFill>
            </a:endParaRPr>
          </a:p>
          <a:p>
            <a:r>
              <a:rPr lang="en-US" i="1" dirty="0">
                <a:solidFill>
                  <a:srgbClr val="E57200"/>
                </a:solidFill>
                <a:latin typeface="Arial" panose="020B0604020202020204" pitchFamily="34" charset="0"/>
              </a:rPr>
              <a:t>International Conference on Health Informatics and Medical Systems</a:t>
            </a:r>
            <a:endParaRPr lang="en-US" dirty="0">
              <a:solidFill>
                <a:srgbClr val="E57200"/>
              </a:solidFill>
            </a:endParaRPr>
          </a:p>
          <a:p>
            <a:br>
              <a:rPr lang="en-US" dirty="0">
                <a:solidFill>
                  <a:schemeClr val="bg1"/>
                </a:solidFill>
              </a:rPr>
            </a:br>
            <a:endParaRPr lang="en-US" dirty="0">
              <a:solidFill>
                <a:schemeClr val="bg1"/>
              </a:solidFill>
            </a:endParaRPr>
          </a:p>
        </p:txBody>
      </p:sp>
      <p:sp>
        <p:nvSpPr>
          <p:cNvPr id="7" name="Rectangle 1">
            <a:extLst>
              <a:ext uri="{FF2B5EF4-FFF2-40B4-BE49-F238E27FC236}">
                <a16:creationId xmlns:a16="http://schemas.microsoft.com/office/drawing/2014/main" id="{1904122B-3CE3-764E-993A-7748D3611A28}"/>
              </a:ext>
            </a:extLst>
          </p:cNvPr>
          <p:cNvSpPr>
            <a:spLocks noChangeArrowheads="1"/>
          </p:cNvSpPr>
          <p:nvPr/>
        </p:nvSpPr>
        <p:spPr bwMode="auto">
          <a:xfrm>
            <a:off x="2508250"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53840543-09D2-7A4C-9B44-9F3FBD7BCDB3}"/>
              </a:ext>
            </a:extLst>
          </p:cNvPr>
          <p:cNvGraphicFramePr>
            <a:graphicFrameLocks noGrp="1"/>
          </p:cNvGraphicFramePr>
          <p:nvPr>
            <p:extLst>
              <p:ext uri="{D42A27DB-BD31-4B8C-83A1-F6EECF244321}">
                <p14:modId xmlns:p14="http://schemas.microsoft.com/office/powerpoint/2010/main" val="3958490671"/>
              </p:ext>
            </p:extLst>
          </p:nvPr>
        </p:nvGraphicFramePr>
        <p:xfrm>
          <a:off x="189186" y="930909"/>
          <a:ext cx="8471337" cy="4096382"/>
        </p:xfrm>
        <a:graphic>
          <a:graphicData uri="http://schemas.openxmlformats.org/drawingml/2006/table">
            <a:tbl>
              <a:tblPr>
                <a:tableStyleId>{8EC20E35-A176-4012-BC5E-935CFFF8708E}</a:tableStyleId>
              </a:tblPr>
              <a:tblGrid>
                <a:gridCol w="1093076">
                  <a:extLst>
                    <a:ext uri="{9D8B030D-6E8A-4147-A177-3AD203B41FA5}">
                      <a16:colId xmlns:a16="http://schemas.microsoft.com/office/drawing/2014/main" val="2302399392"/>
                    </a:ext>
                  </a:extLst>
                </a:gridCol>
                <a:gridCol w="1545021">
                  <a:extLst>
                    <a:ext uri="{9D8B030D-6E8A-4147-A177-3AD203B41FA5}">
                      <a16:colId xmlns:a16="http://schemas.microsoft.com/office/drawing/2014/main" val="1255782620"/>
                    </a:ext>
                  </a:extLst>
                </a:gridCol>
                <a:gridCol w="5833240">
                  <a:extLst>
                    <a:ext uri="{9D8B030D-6E8A-4147-A177-3AD203B41FA5}">
                      <a16:colId xmlns:a16="http://schemas.microsoft.com/office/drawing/2014/main" val="3318943977"/>
                    </a:ext>
                  </a:extLst>
                </a:gridCol>
              </a:tblGrid>
              <a:tr h="276411">
                <a:tc>
                  <a:txBody>
                    <a:bodyPr/>
                    <a:lstStyle/>
                    <a:p>
                      <a:pPr rtl="0" fontAlgn="t">
                        <a:spcBef>
                          <a:spcPts val="0"/>
                        </a:spcBef>
                        <a:spcAft>
                          <a:spcPts val="0"/>
                        </a:spcAft>
                      </a:pPr>
                      <a:r>
                        <a:rPr lang="en-US" sz="1200" b="1" u="none" strike="noStrike">
                          <a:solidFill>
                            <a:srgbClr val="000000"/>
                          </a:solidFill>
                          <a:effectLst/>
                        </a:rPr>
                        <a:t>Paragraph</a:t>
                      </a:r>
                      <a:endParaRPr lang="en-US" sz="180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1" u="none" strike="noStrike" dirty="0">
                          <a:solidFill>
                            <a:srgbClr val="000000"/>
                          </a:solidFill>
                          <a:effectLst/>
                        </a:rPr>
                        <a:t>Types of Sources</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1" u="none" strike="noStrike" dirty="0">
                          <a:solidFill>
                            <a:srgbClr val="000000"/>
                          </a:solidFill>
                          <a:effectLst/>
                        </a:rPr>
                        <a:t>Purpose of references</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673011"/>
                  </a:ext>
                </a:extLst>
              </a:tr>
              <a:tr h="276411">
                <a:tc gridSpan="3">
                  <a:txBody>
                    <a:bodyPr/>
                    <a:lstStyle/>
                    <a:p>
                      <a:pPr rtl="0" fontAlgn="t">
                        <a:spcBef>
                          <a:spcPts val="0"/>
                        </a:spcBef>
                        <a:spcAft>
                          <a:spcPts val="0"/>
                        </a:spcAft>
                      </a:pPr>
                      <a:r>
                        <a:rPr lang="en-US" sz="1200" b="0" u="none" strike="noStrike" dirty="0">
                          <a:solidFill>
                            <a:srgbClr val="000000"/>
                          </a:solidFill>
                          <a:effectLst/>
                        </a:rPr>
                        <a:t>Introduction </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2469438"/>
                  </a:ext>
                </a:extLst>
              </a:tr>
              <a:tr h="588888">
                <a:tc>
                  <a:txBody>
                    <a:bodyPr/>
                    <a:lstStyle/>
                    <a:p>
                      <a:pPr rtl="0" fontAlgn="t">
                        <a:spcBef>
                          <a:spcPts val="0"/>
                        </a:spcBef>
                        <a:spcAft>
                          <a:spcPts val="0"/>
                        </a:spcAft>
                      </a:pPr>
                      <a:r>
                        <a:rPr lang="en-US" sz="1200" b="0" u="none" strike="noStrike" dirty="0">
                          <a:solidFill>
                            <a:srgbClr val="000000"/>
                          </a:solidFill>
                          <a:effectLst/>
                        </a:rPr>
                        <a:t>Paragraph 1</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a:solidFill>
                            <a:srgbClr val="000000"/>
                          </a:solidFill>
                          <a:effectLst/>
                        </a:rPr>
                        <a:t>2 public-facing reports; 1 conference paper</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a:solidFill>
                            <a:srgbClr val="000000"/>
                          </a:solidFill>
                          <a:effectLst/>
                        </a:rPr>
                        <a:t>Provides background on topic - references summarize trends and provide facts and figures on prevalence of social media </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209978"/>
                  </a:ext>
                </a:extLst>
              </a:tr>
              <a:tr h="902329">
                <a:tc>
                  <a:txBody>
                    <a:bodyPr/>
                    <a:lstStyle/>
                    <a:p>
                      <a:pPr rtl="0" fontAlgn="t">
                        <a:spcBef>
                          <a:spcPts val="0"/>
                        </a:spcBef>
                        <a:spcAft>
                          <a:spcPts val="0"/>
                        </a:spcAft>
                      </a:pPr>
                      <a:r>
                        <a:rPr lang="en-US" sz="1200" b="0" u="none" strike="noStrike">
                          <a:solidFill>
                            <a:srgbClr val="000000"/>
                          </a:solidFill>
                          <a:effectLst/>
                        </a:rPr>
                        <a:t>Paragraph 2</a:t>
                      </a:r>
                      <a:endParaRPr lang="en-US" sz="180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a:solidFill>
                            <a:srgbClr val="000000"/>
                          </a:solidFill>
                          <a:effectLst/>
                        </a:rPr>
                        <a:t>1 newspaper article; 1 book</a:t>
                      </a:r>
                      <a:endParaRPr lang="en-US" sz="180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a:solidFill>
                            <a:srgbClr val="000000"/>
                          </a:solidFill>
                          <a:effectLst/>
                        </a:rPr>
                        <a:t>Uses two sources to provide example of what can happen without the technology the paper is providing (Hurricane Katrina to illustrate how disasters can cause deaths without coordination) - sources answer so what question, motivate paper  </a:t>
                      </a:r>
                      <a:endParaRPr lang="en-US" sz="180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09125"/>
                  </a:ext>
                </a:extLst>
              </a:tr>
              <a:tr h="745609">
                <a:tc>
                  <a:txBody>
                    <a:bodyPr/>
                    <a:lstStyle/>
                    <a:p>
                      <a:pPr rtl="0" fontAlgn="t">
                        <a:spcBef>
                          <a:spcPts val="0"/>
                        </a:spcBef>
                        <a:spcAft>
                          <a:spcPts val="0"/>
                        </a:spcAft>
                      </a:pPr>
                      <a:r>
                        <a:rPr lang="en-US" sz="1200" b="0" u="none" strike="noStrike">
                          <a:solidFill>
                            <a:srgbClr val="000000"/>
                          </a:solidFill>
                          <a:effectLst/>
                        </a:rPr>
                        <a:t>Paragraph 3</a:t>
                      </a:r>
                      <a:endParaRPr lang="en-US" sz="180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dirty="0">
                          <a:solidFill>
                            <a:srgbClr val="000000"/>
                          </a:solidFill>
                          <a:effectLst/>
                        </a:rPr>
                        <a:t>Journal article and book</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dirty="0">
                          <a:solidFill>
                            <a:srgbClr val="000000"/>
                          </a:solidFill>
                          <a:effectLst/>
                        </a:rPr>
                        <a:t>Two sources provide examples of previous adaptations of social media for disasters - more background - people are already using the technology they’re developing </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11517"/>
                  </a:ext>
                </a:extLst>
              </a:tr>
              <a:tr h="434096">
                <a:tc>
                  <a:txBody>
                    <a:bodyPr/>
                    <a:lstStyle/>
                    <a:p>
                      <a:pPr rtl="0" fontAlgn="t">
                        <a:spcBef>
                          <a:spcPts val="0"/>
                        </a:spcBef>
                        <a:spcAft>
                          <a:spcPts val="0"/>
                        </a:spcAft>
                      </a:pPr>
                      <a:r>
                        <a:rPr lang="en-US" sz="1200" b="0" u="none" strike="noStrike">
                          <a:solidFill>
                            <a:srgbClr val="000000"/>
                          </a:solidFill>
                          <a:effectLst/>
                        </a:rPr>
                        <a:t>Paragraph 4 </a:t>
                      </a:r>
                      <a:endParaRPr lang="en-US" sz="180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dirty="0">
                          <a:solidFill>
                            <a:srgbClr val="000000"/>
                          </a:solidFill>
                          <a:effectLst/>
                        </a:rPr>
                        <a:t>Public facing report from organization</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dirty="0">
                          <a:solidFill>
                            <a:srgbClr val="000000"/>
                          </a:solidFill>
                          <a:effectLst/>
                        </a:rPr>
                        <a:t>Provides example where technology was adopted to improve response to disaster (Hurricane Sandy) </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64339"/>
                  </a:ext>
                </a:extLst>
              </a:tr>
              <a:tr h="276411">
                <a:tc gridSpan="3">
                  <a:txBody>
                    <a:bodyPr/>
                    <a:lstStyle/>
                    <a:p>
                      <a:pPr rtl="0" fontAlgn="t">
                        <a:spcBef>
                          <a:spcPts val="0"/>
                        </a:spcBef>
                        <a:spcAft>
                          <a:spcPts val="0"/>
                        </a:spcAft>
                      </a:pPr>
                      <a:r>
                        <a:rPr lang="en-US" sz="1200" b="0" u="none" strike="noStrike" dirty="0">
                          <a:solidFill>
                            <a:srgbClr val="000000"/>
                          </a:solidFill>
                          <a:effectLst/>
                        </a:rPr>
                        <a:t>Section 2: Applications of Social Media</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0678037"/>
                  </a:ext>
                </a:extLst>
              </a:tr>
              <a:tr h="434096">
                <a:tc>
                  <a:txBody>
                    <a:bodyPr/>
                    <a:lstStyle/>
                    <a:p>
                      <a:pPr rtl="0" fontAlgn="t">
                        <a:spcBef>
                          <a:spcPts val="0"/>
                        </a:spcBef>
                        <a:spcAft>
                          <a:spcPts val="0"/>
                        </a:spcAft>
                      </a:pPr>
                      <a:r>
                        <a:rPr lang="en-US" sz="1200" b="0" u="none" strike="noStrike">
                          <a:solidFill>
                            <a:srgbClr val="000000"/>
                          </a:solidFill>
                          <a:effectLst/>
                        </a:rPr>
                        <a:t>Paragraph 5 </a:t>
                      </a:r>
                      <a:endParaRPr lang="en-US" sz="180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dirty="0">
                          <a:solidFill>
                            <a:srgbClr val="000000"/>
                          </a:solidFill>
                          <a:effectLst/>
                        </a:rPr>
                        <a:t>Journal articles</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1200" b="0" u="none" strike="noStrike" dirty="0">
                          <a:solidFill>
                            <a:srgbClr val="000000"/>
                          </a:solidFill>
                          <a:effectLst/>
                        </a:rPr>
                        <a:t>Provide example of how social media data has been used successfully for a different application </a:t>
                      </a:r>
                      <a:endParaRPr lang="en-US" sz="1800" dirty="0">
                        <a:effectLst/>
                      </a:endParaRPr>
                    </a:p>
                  </a:txBody>
                  <a:tcPr marL="51637" marR="51637" marT="51637" marB="516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633900"/>
                  </a:ext>
                </a:extLst>
              </a:tr>
            </a:tbl>
          </a:graphicData>
        </a:graphic>
      </p:graphicFrame>
      <p:sp>
        <p:nvSpPr>
          <p:cNvPr id="3" name="Rectangle 1">
            <a:extLst>
              <a:ext uri="{FF2B5EF4-FFF2-40B4-BE49-F238E27FC236}">
                <a16:creationId xmlns:a16="http://schemas.microsoft.com/office/drawing/2014/main" id="{B8E2CE0A-C347-A441-B498-BA6A7E7D1B62}"/>
              </a:ext>
            </a:extLst>
          </p:cNvPr>
          <p:cNvSpPr>
            <a:spLocks noChangeArrowheads="1"/>
          </p:cNvSpPr>
          <p:nvPr/>
        </p:nvSpPr>
        <p:spPr bwMode="auto">
          <a:xfrm>
            <a:off x="1989137" y="911523"/>
            <a:ext cx="121618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841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102A3506-B577-1249-BE9E-8FB37BD9007A}"/>
              </a:ext>
            </a:extLst>
          </p:cNvPr>
          <p:cNvSpPr/>
          <p:nvPr/>
        </p:nvSpPr>
        <p:spPr>
          <a:xfrm>
            <a:off x="94594" y="95155"/>
            <a:ext cx="8923282" cy="1815882"/>
          </a:xfrm>
          <a:prstGeom prst="rect">
            <a:avLst/>
          </a:prstGeom>
        </p:spPr>
        <p:txBody>
          <a:bodyPr wrap="square">
            <a:spAutoFit/>
          </a:bodyPr>
          <a:lstStyle/>
          <a:p>
            <a:r>
              <a:rPr lang="en-US" dirty="0">
                <a:solidFill>
                  <a:schemeClr val="bg1"/>
                </a:solidFill>
              </a:rPr>
              <a:t>Cooperative Passive Pedestrian Detection and Localization Using a Visible Light Communication Access Network</a:t>
            </a:r>
          </a:p>
          <a:p>
            <a:r>
              <a:rPr lang="en-US" dirty="0">
                <a:solidFill>
                  <a:schemeClr val="bg1"/>
                </a:solidFill>
              </a:rPr>
              <a:t>Hamid </a:t>
            </a:r>
            <a:r>
              <a:rPr lang="en-US" dirty="0" err="1">
                <a:solidFill>
                  <a:schemeClr val="bg1"/>
                </a:solidFill>
              </a:rPr>
              <a:t>Hosseinianfar</a:t>
            </a:r>
            <a:r>
              <a:rPr lang="en-US" dirty="0">
                <a:solidFill>
                  <a:schemeClr val="bg1"/>
                </a:solidFill>
              </a:rPr>
              <a:t> and </a:t>
            </a:r>
            <a:r>
              <a:rPr lang="en-US" dirty="0" err="1">
                <a:solidFill>
                  <a:schemeClr val="bg1"/>
                </a:solidFill>
              </a:rPr>
              <a:t>Maite</a:t>
            </a:r>
            <a:r>
              <a:rPr lang="en-US" dirty="0">
                <a:solidFill>
                  <a:schemeClr val="bg1"/>
                </a:solidFill>
              </a:rPr>
              <a:t> Brandt-Pearce, Department of Electrical and Computer Engineering, University of Virginia</a:t>
            </a:r>
            <a:endParaRPr lang="en-US" dirty="0">
              <a:solidFill>
                <a:schemeClr val="bg1"/>
              </a:solidFill>
              <a:highlight>
                <a:srgbClr val="FF8900"/>
              </a:highlight>
            </a:endParaRPr>
          </a:p>
          <a:p>
            <a:r>
              <a:rPr lang="en-US" i="1" dirty="0">
                <a:solidFill>
                  <a:srgbClr val="E57200"/>
                </a:solidFill>
              </a:rPr>
              <a:t>IEEE Open Journal of the Communications Society </a:t>
            </a:r>
            <a:endParaRPr lang="en-US" dirty="0">
              <a:solidFill>
                <a:srgbClr val="E57200"/>
              </a:solidFill>
            </a:endParaRPr>
          </a:p>
          <a:p>
            <a:br>
              <a:rPr lang="en-US" dirty="0">
                <a:solidFill>
                  <a:schemeClr val="bg1"/>
                </a:solidFill>
              </a:rPr>
            </a:br>
            <a:br>
              <a:rPr lang="en-US" dirty="0">
                <a:solidFill>
                  <a:schemeClr val="bg1"/>
                </a:solidFill>
              </a:rPr>
            </a:br>
            <a:endParaRPr lang="en-US" dirty="0">
              <a:solidFill>
                <a:schemeClr val="bg1"/>
              </a:solidFill>
            </a:endParaRPr>
          </a:p>
        </p:txBody>
      </p:sp>
      <p:sp>
        <p:nvSpPr>
          <p:cNvPr id="7" name="Rectangle 1">
            <a:extLst>
              <a:ext uri="{FF2B5EF4-FFF2-40B4-BE49-F238E27FC236}">
                <a16:creationId xmlns:a16="http://schemas.microsoft.com/office/drawing/2014/main" id="{1904122B-3CE3-764E-993A-7748D3611A28}"/>
              </a:ext>
            </a:extLst>
          </p:cNvPr>
          <p:cNvSpPr>
            <a:spLocks noChangeArrowheads="1"/>
          </p:cNvSpPr>
          <p:nvPr/>
        </p:nvSpPr>
        <p:spPr bwMode="auto">
          <a:xfrm>
            <a:off x="2508250"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B8E2CE0A-C347-A441-B498-BA6A7E7D1B62}"/>
              </a:ext>
            </a:extLst>
          </p:cNvPr>
          <p:cNvSpPr>
            <a:spLocks noChangeArrowheads="1"/>
          </p:cNvSpPr>
          <p:nvPr/>
        </p:nvSpPr>
        <p:spPr bwMode="auto">
          <a:xfrm>
            <a:off x="1989137" y="911523"/>
            <a:ext cx="121618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7310735-7D16-C146-A5D9-F679E419E385}"/>
              </a:ext>
            </a:extLst>
          </p:cNvPr>
          <p:cNvGraphicFramePr>
            <a:graphicFrameLocks noGrp="1"/>
          </p:cNvGraphicFramePr>
          <p:nvPr>
            <p:extLst>
              <p:ext uri="{D42A27DB-BD31-4B8C-83A1-F6EECF244321}">
                <p14:modId xmlns:p14="http://schemas.microsoft.com/office/powerpoint/2010/main" val="2473743324"/>
              </p:ext>
            </p:extLst>
          </p:nvPr>
        </p:nvGraphicFramePr>
        <p:xfrm>
          <a:off x="182784" y="1333826"/>
          <a:ext cx="8532155" cy="3653104"/>
        </p:xfrm>
        <a:graphic>
          <a:graphicData uri="http://schemas.openxmlformats.org/drawingml/2006/table">
            <a:tbl>
              <a:tblPr/>
              <a:tblGrid>
                <a:gridCol w="1067947">
                  <a:extLst>
                    <a:ext uri="{9D8B030D-6E8A-4147-A177-3AD203B41FA5}">
                      <a16:colId xmlns:a16="http://schemas.microsoft.com/office/drawing/2014/main" val="3876277052"/>
                    </a:ext>
                  </a:extLst>
                </a:gridCol>
                <a:gridCol w="1671145">
                  <a:extLst>
                    <a:ext uri="{9D8B030D-6E8A-4147-A177-3AD203B41FA5}">
                      <a16:colId xmlns:a16="http://schemas.microsoft.com/office/drawing/2014/main" val="1831541645"/>
                    </a:ext>
                  </a:extLst>
                </a:gridCol>
                <a:gridCol w="5793063">
                  <a:extLst>
                    <a:ext uri="{9D8B030D-6E8A-4147-A177-3AD203B41FA5}">
                      <a16:colId xmlns:a16="http://schemas.microsoft.com/office/drawing/2014/main" val="1226788117"/>
                    </a:ext>
                  </a:extLst>
                </a:gridCol>
              </a:tblGrid>
              <a:tr h="247064">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Paragraph</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Types of Sources</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Purpose of references</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6550011"/>
                  </a:ext>
                </a:extLst>
              </a:tr>
              <a:tr h="247064">
                <a:tc gridSpan="3">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Introduction </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0068440"/>
                  </a:ext>
                </a:extLst>
              </a:tr>
              <a:tr h="809348">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Paragraph 1</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Conference papers and journal articles </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Cites examples of researchers who have developed applications using the technology in question (VLC), cites a source identifying a problem with the existing method of using this technology (line of sight blockages) </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1814013"/>
                  </a:ext>
                </a:extLst>
              </a:tr>
              <a:tr h="668777">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Paragraph 2</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2 journal articles</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Provides two examples of previous researchers’ techniques for addressing the problem identified in the first paragraph; both require a shared method (localization) </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998525"/>
                  </a:ext>
                </a:extLst>
              </a:tr>
              <a:tr h="528206">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Paragraph 3</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Journal article and conference paper</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Sources show that a previous method for localization is less efficient than the method the paper explores </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7758019"/>
                  </a:ext>
                </a:extLst>
              </a:tr>
              <a:tr h="668777">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Paragraph 4 </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Journal articles</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These two previous studies that developed a localization method using VLC; notes weaknesses of approaches - this is where they will be making an intervention</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1006456"/>
                  </a:ext>
                </a:extLst>
              </a:tr>
              <a:tr h="247064">
                <a:tc>
                  <a:txBody>
                    <a:bodyPr/>
                    <a:lstStyle/>
                    <a:p>
                      <a:pPr rtl="0" fontAlgn="t">
                        <a:spcBef>
                          <a:spcPts val="0"/>
                        </a:spcBef>
                        <a:spcAft>
                          <a:spcPts val="0"/>
                        </a:spcAft>
                      </a:pPr>
                      <a:r>
                        <a:rPr lang="en-US" sz="1300" b="0" i="0" u="none" strike="noStrike">
                          <a:solidFill>
                            <a:srgbClr val="000000"/>
                          </a:solidFill>
                          <a:effectLst/>
                          <a:latin typeface="Arial" panose="020B0604020202020204" pitchFamily="34" charset="0"/>
                        </a:rPr>
                        <a:t>Paragraph 5 </a:t>
                      </a:r>
                      <a:endParaRPr lang="en-US" sz="130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No citations</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300" b="0" i="0" u="none" strike="noStrike" dirty="0">
                          <a:solidFill>
                            <a:srgbClr val="000000"/>
                          </a:solidFill>
                          <a:effectLst/>
                          <a:latin typeface="Arial" panose="020B0604020202020204" pitchFamily="34" charset="0"/>
                        </a:rPr>
                        <a:t>Describes the intervention they will be making </a:t>
                      </a:r>
                      <a:endParaRPr lang="en-US" sz="1300" dirty="0">
                        <a:effectLst/>
                      </a:endParaRPr>
                    </a:p>
                  </a:txBody>
                  <a:tcPr marL="53247" marR="53247" marT="53247" marB="532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1502001"/>
                  </a:ext>
                </a:extLst>
              </a:tr>
            </a:tbl>
          </a:graphicData>
        </a:graphic>
      </p:graphicFrame>
      <p:sp>
        <p:nvSpPr>
          <p:cNvPr id="6" name="Rectangle 1">
            <a:extLst>
              <a:ext uri="{FF2B5EF4-FFF2-40B4-BE49-F238E27FC236}">
                <a16:creationId xmlns:a16="http://schemas.microsoft.com/office/drawing/2014/main" id="{05CED8ED-1B9B-D743-8914-62C7D6A2884E}"/>
              </a:ext>
            </a:extLst>
          </p:cNvPr>
          <p:cNvSpPr>
            <a:spLocks noChangeArrowheads="1"/>
          </p:cNvSpPr>
          <p:nvPr/>
        </p:nvSpPr>
        <p:spPr bwMode="auto">
          <a:xfrm>
            <a:off x="1908175"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5115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BACFF5E-0C9C-F74E-B99E-10D48DB8ED9D}"/>
              </a:ext>
            </a:extLst>
          </p:cNvPr>
          <p:cNvGraphicFramePr/>
          <p:nvPr>
            <p:extLst>
              <p:ext uri="{D42A27DB-BD31-4B8C-83A1-F6EECF244321}">
                <p14:modId xmlns:p14="http://schemas.microsoft.com/office/powerpoint/2010/main" val="2242374643"/>
              </p:ext>
            </p:extLst>
          </p:nvPr>
        </p:nvGraphicFramePr>
        <p:xfrm>
          <a:off x="325925" y="108642"/>
          <a:ext cx="8483097" cy="4943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99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5" name="Google Shape;375;p25"/>
          <p:cNvSpPr/>
          <p:nvPr/>
        </p:nvSpPr>
        <p:spPr>
          <a:xfrm rot="20440894">
            <a:off x="-312921" y="3113861"/>
            <a:ext cx="2563026" cy="2560152"/>
          </a:xfrm>
          <a:custGeom>
            <a:avLst/>
            <a:gdLst/>
            <a:ahLst/>
            <a:cxnLst/>
            <a:rect l="l" t="t" r="r" b="b"/>
            <a:pathLst>
              <a:path w="39235" h="39191" fill="none" extrusionOk="0">
                <a:moveTo>
                  <a:pt x="37487" y="27817"/>
                </a:moveTo>
                <a:lnTo>
                  <a:pt x="39234" y="20661"/>
                </a:lnTo>
                <a:lnTo>
                  <a:pt x="34719" y="19511"/>
                </a:lnTo>
                <a:cubicBezTo>
                  <a:pt x="34676" y="18062"/>
                  <a:pt x="34420" y="16614"/>
                  <a:pt x="33952" y="15251"/>
                </a:cubicBezTo>
                <a:lnTo>
                  <a:pt x="38041" y="12780"/>
                </a:lnTo>
                <a:lnTo>
                  <a:pt x="34250" y="6475"/>
                </a:lnTo>
                <a:lnTo>
                  <a:pt x="30075" y="8989"/>
                </a:lnTo>
                <a:cubicBezTo>
                  <a:pt x="29053" y="8009"/>
                  <a:pt x="27903" y="7157"/>
                  <a:pt x="26668" y="6475"/>
                </a:cubicBezTo>
                <a:lnTo>
                  <a:pt x="27860" y="1747"/>
                </a:lnTo>
                <a:lnTo>
                  <a:pt x="20704" y="1"/>
                </a:lnTo>
                <a:lnTo>
                  <a:pt x="19554" y="4601"/>
                </a:lnTo>
                <a:cubicBezTo>
                  <a:pt x="18105" y="4601"/>
                  <a:pt x="16657" y="4772"/>
                  <a:pt x="15294" y="5155"/>
                </a:cubicBezTo>
                <a:lnTo>
                  <a:pt x="12866" y="1108"/>
                </a:lnTo>
                <a:lnTo>
                  <a:pt x="6518" y="4942"/>
                </a:lnTo>
                <a:lnTo>
                  <a:pt x="8819" y="8776"/>
                </a:lnTo>
                <a:cubicBezTo>
                  <a:pt x="7711" y="9841"/>
                  <a:pt x="6774" y="11033"/>
                  <a:pt x="6007" y="12354"/>
                </a:cubicBezTo>
                <a:lnTo>
                  <a:pt x="1790" y="11289"/>
                </a:lnTo>
                <a:lnTo>
                  <a:pt x="1" y="18531"/>
                </a:lnTo>
                <a:lnTo>
                  <a:pt x="3963" y="19511"/>
                </a:lnTo>
                <a:cubicBezTo>
                  <a:pt x="3920" y="21129"/>
                  <a:pt x="4133" y="22748"/>
                  <a:pt x="4602" y="24282"/>
                </a:cubicBezTo>
                <a:lnTo>
                  <a:pt x="1194" y="26326"/>
                </a:lnTo>
                <a:lnTo>
                  <a:pt x="4985" y="32673"/>
                </a:lnTo>
                <a:lnTo>
                  <a:pt x="8308" y="30671"/>
                </a:lnTo>
                <a:cubicBezTo>
                  <a:pt x="9458" y="31907"/>
                  <a:pt x="10821" y="32886"/>
                  <a:pt x="12312" y="33653"/>
                </a:cubicBezTo>
                <a:lnTo>
                  <a:pt x="11375" y="37402"/>
                </a:lnTo>
                <a:lnTo>
                  <a:pt x="18574" y="39191"/>
                </a:lnTo>
                <a:lnTo>
                  <a:pt x="19511" y="35357"/>
                </a:lnTo>
                <a:cubicBezTo>
                  <a:pt x="21130" y="35357"/>
                  <a:pt x="22748" y="35059"/>
                  <a:pt x="24325" y="34548"/>
                </a:cubicBezTo>
                <a:lnTo>
                  <a:pt x="26412" y="37998"/>
                </a:lnTo>
                <a:lnTo>
                  <a:pt x="32716" y="34164"/>
                </a:lnTo>
                <a:lnTo>
                  <a:pt x="30544" y="30543"/>
                </a:lnTo>
                <a:cubicBezTo>
                  <a:pt x="31609" y="29393"/>
                  <a:pt x="32503" y="28115"/>
                  <a:pt x="33185" y="26710"/>
                </a:cubicBezTo>
                <a:close/>
                <a:moveTo>
                  <a:pt x="26242" y="23430"/>
                </a:moveTo>
                <a:cubicBezTo>
                  <a:pt x="25986" y="23898"/>
                  <a:pt x="25688" y="24367"/>
                  <a:pt x="25347" y="24793"/>
                </a:cubicBezTo>
                <a:cubicBezTo>
                  <a:pt x="22961" y="27902"/>
                  <a:pt x="18574" y="28627"/>
                  <a:pt x="15294" y="26497"/>
                </a:cubicBezTo>
                <a:cubicBezTo>
                  <a:pt x="14953" y="26284"/>
                  <a:pt x="14612" y="26028"/>
                  <a:pt x="14271" y="25730"/>
                </a:cubicBezTo>
                <a:cubicBezTo>
                  <a:pt x="12993" y="24622"/>
                  <a:pt x="12141" y="23131"/>
                  <a:pt x="11843" y="21470"/>
                </a:cubicBezTo>
                <a:cubicBezTo>
                  <a:pt x="11715" y="21001"/>
                  <a:pt x="11673" y="20490"/>
                  <a:pt x="11673" y="20022"/>
                </a:cubicBezTo>
                <a:cubicBezTo>
                  <a:pt x="11673" y="19383"/>
                  <a:pt x="11758" y="18744"/>
                  <a:pt x="11886" y="18147"/>
                </a:cubicBezTo>
                <a:cubicBezTo>
                  <a:pt x="13036" y="13249"/>
                  <a:pt x="18574" y="10778"/>
                  <a:pt x="23004" y="13249"/>
                </a:cubicBezTo>
                <a:cubicBezTo>
                  <a:pt x="23600" y="13589"/>
                  <a:pt x="24197" y="14015"/>
                  <a:pt x="24708" y="14484"/>
                </a:cubicBezTo>
                <a:cubicBezTo>
                  <a:pt x="26625" y="16401"/>
                  <a:pt x="27434" y="19212"/>
                  <a:pt x="26838" y="21853"/>
                </a:cubicBezTo>
                <a:cubicBezTo>
                  <a:pt x="26710" y="22407"/>
                  <a:pt x="26497" y="22918"/>
                  <a:pt x="26242" y="23430"/>
                </a:cubicBezTo>
                <a:close/>
              </a:path>
            </a:pathLst>
          </a:custGeom>
          <a:solidFill>
            <a:srgbClr val="E57200"/>
          </a:solidFill>
          <a:ln w="26625" cap="flat" cmpd="sng">
            <a:solidFill>
              <a:srgbClr val="FF8900"/>
            </a:solidFill>
            <a:prstDash val="solid"/>
            <a:miter lim="425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77" name="Google Shape;377;p25"/>
          <p:cNvSpPr/>
          <p:nvPr/>
        </p:nvSpPr>
        <p:spPr>
          <a:xfrm rot="-3173578">
            <a:off x="2018375" y="746118"/>
            <a:ext cx="501903" cy="500527"/>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78" name="Google Shape;378;p25"/>
          <p:cNvSpPr/>
          <p:nvPr/>
        </p:nvSpPr>
        <p:spPr>
          <a:xfrm>
            <a:off x="6406139" y="804152"/>
            <a:ext cx="267858" cy="59329"/>
          </a:xfrm>
          <a:custGeom>
            <a:avLst/>
            <a:gdLst/>
            <a:ahLst/>
            <a:cxnLst/>
            <a:rect l="l" t="t" r="r" b="b"/>
            <a:pathLst>
              <a:path w="5964" h="1321" extrusionOk="0">
                <a:moveTo>
                  <a:pt x="0" y="0"/>
                </a:moveTo>
                <a:lnTo>
                  <a:pt x="0" y="1321"/>
                </a:lnTo>
                <a:lnTo>
                  <a:pt x="5964" y="1321"/>
                </a:lnTo>
                <a:lnTo>
                  <a:pt x="59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9" name="Google Shape;379;p25"/>
          <p:cNvSpPr/>
          <p:nvPr/>
        </p:nvSpPr>
        <p:spPr>
          <a:xfrm>
            <a:off x="6828947" y="804152"/>
            <a:ext cx="1568883" cy="59329"/>
          </a:xfrm>
          <a:custGeom>
            <a:avLst/>
            <a:gdLst/>
            <a:ahLst/>
            <a:cxnLst/>
            <a:rect l="l" t="t" r="r" b="b"/>
            <a:pathLst>
              <a:path w="34932" h="1321" extrusionOk="0">
                <a:moveTo>
                  <a:pt x="0" y="0"/>
                </a:moveTo>
                <a:lnTo>
                  <a:pt x="0" y="1321"/>
                </a:lnTo>
                <a:lnTo>
                  <a:pt x="34931" y="1321"/>
                </a:lnTo>
                <a:lnTo>
                  <a:pt x="349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0" name="Google Shape;380;p25"/>
          <p:cNvSpPr/>
          <p:nvPr/>
        </p:nvSpPr>
        <p:spPr>
          <a:xfrm>
            <a:off x="6406139" y="983982"/>
            <a:ext cx="267858" cy="61261"/>
          </a:xfrm>
          <a:custGeom>
            <a:avLst/>
            <a:gdLst/>
            <a:ahLst/>
            <a:cxnLst/>
            <a:rect l="l" t="t" r="r" b="b"/>
            <a:pathLst>
              <a:path w="5964" h="1364" extrusionOk="0">
                <a:moveTo>
                  <a:pt x="0" y="0"/>
                </a:moveTo>
                <a:lnTo>
                  <a:pt x="0" y="1364"/>
                </a:lnTo>
                <a:lnTo>
                  <a:pt x="5964" y="1364"/>
                </a:lnTo>
                <a:lnTo>
                  <a:pt x="596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1" name="Google Shape;381;p25"/>
          <p:cNvSpPr/>
          <p:nvPr/>
        </p:nvSpPr>
        <p:spPr>
          <a:xfrm>
            <a:off x="6828947" y="983982"/>
            <a:ext cx="1568883" cy="61261"/>
          </a:xfrm>
          <a:custGeom>
            <a:avLst/>
            <a:gdLst/>
            <a:ahLst/>
            <a:cxnLst/>
            <a:rect l="l" t="t" r="r" b="b"/>
            <a:pathLst>
              <a:path w="34932" h="1364" extrusionOk="0">
                <a:moveTo>
                  <a:pt x="0" y="0"/>
                </a:moveTo>
                <a:lnTo>
                  <a:pt x="0" y="1364"/>
                </a:lnTo>
                <a:lnTo>
                  <a:pt x="34931" y="1364"/>
                </a:lnTo>
                <a:lnTo>
                  <a:pt x="34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76" name="Google Shape;376;p25"/>
          <p:cNvSpPr/>
          <p:nvPr/>
        </p:nvSpPr>
        <p:spPr>
          <a:xfrm>
            <a:off x="6982425" y="3850977"/>
            <a:ext cx="837606" cy="839856"/>
          </a:xfrm>
          <a:custGeom>
            <a:avLst/>
            <a:gdLst/>
            <a:ahLst/>
            <a:cxnLst/>
            <a:rect l="l" t="t" r="r" b="b"/>
            <a:pathLst>
              <a:path w="15635" h="15677" extrusionOk="0">
                <a:moveTo>
                  <a:pt x="7626" y="4942"/>
                </a:moveTo>
                <a:cubicBezTo>
                  <a:pt x="7882" y="4942"/>
                  <a:pt x="8137" y="4942"/>
                  <a:pt x="8393" y="5027"/>
                </a:cubicBezTo>
                <a:cubicBezTo>
                  <a:pt x="8648" y="5070"/>
                  <a:pt x="8861" y="5155"/>
                  <a:pt x="9032" y="5240"/>
                </a:cubicBezTo>
                <a:cubicBezTo>
                  <a:pt x="9287" y="5368"/>
                  <a:pt x="9500" y="5496"/>
                  <a:pt x="9671" y="5666"/>
                </a:cubicBezTo>
                <a:cubicBezTo>
                  <a:pt x="9884" y="5879"/>
                  <a:pt x="10097" y="6092"/>
                  <a:pt x="10225" y="6305"/>
                </a:cubicBezTo>
                <a:cubicBezTo>
                  <a:pt x="10523" y="6731"/>
                  <a:pt x="10693" y="7157"/>
                  <a:pt x="10736" y="7668"/>
                </a:cubicBezTo>
                <a:cubicBezTo>
                  <a:pt x="10778" y="7924"/>
                  <a:pt x="10778" y="8179"/>
                  <a:pt x="10736" y="8478"/>
                </a:cubicBezTo>
                <a:cubicBezTo>
                  <a:pt x="10693" y="8776"/>
                  <a:pt x="10608" y="9074"/>
                  <a:pt x="10480" y="9372"/>
                </a:cubicBezTo>
                <a:cubicBezTo>
                  <a:pt x="10352" y="9585"/>
                  <a:pt x="10225" y="9756"/>
                  <a:pt x="10097" y="9926"/>
                </a:cubicBezTo>
                <a:cubicBezTo>
                  <a:pt x="9926" y="10096"/>
                  <a:pt x="9799" y="10267"/>
                  <a:pt x="9628" y="10394"/>
                </a:cubicBezTo>
                <a:cubicBezTo>
                  <a:pt x="9117" y="10820"/>
                  <a:pt x="8521" y="11033"/>
                  <a:pt x="7882" y="11076"/>
                </a:cubicBezTo>
                <a:lnTo>
                  <a:pt x="7370" y="11076"/>
                </a:lnTo>
                <a:cubicBezTo>
                  <a:pt x="6689" y="11033"/>
                  <a:pt x="6007" y="10735"/>
                  <a:pt x="5539" y="10224"/>
                </a:cubicBezTo>
                <a:cubicBezTo>
                  <a:pt x="5411" y="10096"/>
                  <a:pt x="5326" y="9969"/>
                  <a:pt x="5198" y="9841"/>
                </a:cubicBezTo>
                <a:cubicBezTo>
                  <a:pt x="4815" y="9287"/>
                  <a:pt x="4602" y="8605"/>
                  <a:pt x="4602" y="7924"/>
                </a:cubicBezTo>
                <a:cubicBezTo>
                  <a:pt x="4602" y="7753"/>
                  <a:pt x="4644" y="7540"/>
                  <a:pt x="4687" y="7370"/>
                </a:cubicBezTo>
                <a:cubicBezTo>
                  <a:pt x="4729" y="7114"/>
                  <a:pt x="4815" y="6901"/>
                  <a:pt x="4942" y="6646"/>
                </a:cubicBezTo>
                <a:cubicBezTo>
                  <a:pt x="5070" y="6348"/>
                  <a:pt x="5283" y="6049"/>
                  <a:pt x="5581" y="5794"/>
                </a:cubicBezTo>
                <a:cubicBezTo>
                  <a:pt x="5709" y="5623"/>
                  <a:pt x="5880" y="5496"/>
                  <a:pt x="6093" y="5368"/>
                </a:cubicBezTo>
                <a:cubicBezTo>
                  <a:pt x="6561" y="5112"/>
                  <a:pt x="7072" y="4942"/>
                  <a:pt x="7626" y="4942"/>
                </a:cubicBezTo>
                <a:close/>
                <a:moveTo>
                  <a:pt x="6731" y="1"/>
                </a:moveTo>
                <a:lnTo>
                  <a:pt x="3920" y="938"/>
                </a:lnTo>
                <a:lnTo>
                  <a:pt x="4474" y="2684"/>
                </a:lnTo>
                <a:cubicBezTo>
                  <a:pt x="3963" y="2982"/>
                  <a:pt x="3494" y="3366"/>
                  <a:pt x="3068" y="3834"/>
                </a:cubicBezTo>
                <a:lnTo>
                  <a:pt x="1534" y="3068"/>
                </a:lnTo>
                <a:lnTo>
                  <a:pt x="214" y="5709"/>
                </a:lnTo>
                <a:lnTo>
                  <a:pt x="1662" y="6433"/>
                </a:lnTo>
                <a:cubicBezTo>
                  <a:pt x="1534" y="7072"/>
                  <a:pt x="1449" y="7753"/>
                  <a:pt x="1492" y="8392"/>
                </a:cubicBezTo>
                <a:lnTo>
                  <a:pt x="1" y="8904"/>
                </a:lnTo>
                <a:lnTo>
                  <a:pt x="938" y="11758"/>
                </a:lnTo>
                <a:lnTo>
                  <a:pt x="2429" y="11246"/>
                </a:lnTo>
                <a:cubicBezTo>
                  <a:pt x="2770" y="11800"/>
                  <a:pt x="3196" y="12311"/>
                  <a:pt x="3750" y="12737"/>
                </a:cubicBezTo>
                <a:lnTo>
                  <a:pt x="3068" y="14143"/>
                </a:lnTo>
                <a:lnTo>
                  <a:pt x="5709" y="15464"/>
                </a:lnTo>
                <a:lnTo>
                  <a:pt x="6433" y="14015"/>
                </a:lnTo>
                <a:cubicBezTo>
                  <a:pt x="6859" y="14129"/>
                  <a:pt x="7285" y="14167"/>
                  <a:pt x="7724" y="14167"/>
                </a:cubicBezTo>
                <a:cubicBezTo>
                  <a:pt x="7943" y="14167"/>
                  <a:pt x="8166" y="14157"/>
                  <a:pt x="8393" y="14143"/>
                </a:cubicBezTo>
                <a:lnTo>
                  <a:pt x="8904" y="15677"/>
                </a:lnTo>
                <a:lnTo>
                  <a:pt x="11715" y="14697"/>
                </a:lnTo>
                <a:lnTo>
                  <a:pt x="11204" y="13121"/>
                </a:lnTo>
                <a:cubicBezTo>
                  <a:pt x="11715" y="12737"/>
                  <a:pt x="12184" y="12311"/>
                  <a:pt x="12567" y="11843"/>
                </a:cubicBezTo>
                <a:lnTo>
                  <a:pt x="14101" y="12610"/>
                </a:lnTo>
                <a:lnTo>
                  <a:pt x="15422" y="9926"/>
                </a:lnTo>
                <a:lnTo>
                  <a:pt x="13760" y="9117"/>
                </a:lnTo>
                <a:cubicBezTo>
                  <a:pt x="13845" y="8520"/>
                  <a:pt x="13888" y="7966"/>
                  <a:pt x="13845" y="7370"/>
                </a:cubicBezTo>
                <a:lnTo>
                  <a:pt x="15635" y="6774"/>
                </a:lnTo>
                <a:lnTo>
                  <a:pt x="14697" y="3920"/>
                </a:lnTo>
                <a:lnTo>
                  <a:pt x="12866" y="4559"/>
                </a:lnTo>
                <a:cubicBezTo>
                  <a:pt x="12525" y="4090"/>
                  <a:pt x="12141" y="3664"/>
                  <a:pt x="11715" y="3323"/>
                </a:cubicBezTo>
                <a:lnTo>
                  <a:pt x="12610" y="1534"/>
                </a:lnTo>
                <a:lnTo>
                  <a:pt x="9926" y="214"/>
                </a:lnTo>
                <a:lnTo>
                  <a:pt x="9074" y="1960"/>
                </a:lnTo>
                <a:cubicBezTo>
                  <a:pt x="8521" y="1832"/>
                  <a:pt x="7924" y="1790"/>
                  <a:pt x="7370" y="1790"/>
                </a:cubicBezTo>
                <a:lnTo>
                  <a:pt x="6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a:off x="6406139" y="1165742"/>
            <a:ext cx="267858" cy="59329"/>
          </a:xfrm>
          <a:custGeom>
            <a:avLst/>
            <a:gdLst/>
            <a:ahLst/>
            <a:cxnLst/>
            <a:rect l="l" t="t" r="r" b="b"/>
            <a:pathLst>
              <a:path w="5964" h="1321" extrusionOk="0">
                <a:moveTo>
                  <a:pt x="0" y="0"/>
                </a:moveTo>
                <a:lnTo>
                  <a:pt x="0" y="1321"/>
                </a:lnTo>
                <a:lnTo>
                  <a:pt x="5964" y="1321"/>
                </a:lnTo>
                <a:lnTo>
                  <a:pt x="596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3" name="Google Shape;383;p25"/>
          <p:cNvSpPr/>
          <p:nvPr/>
        </p:nvSpPr>
        <p:spPr>
          <a:xfrm>
            <a:off x="6828947" y="1165742"/>
            <a:ext cx="991084" cy="59329"/>
          </a:xfrm>
          <a:custGeom>
            <a:avLst/>
            <a:gdLst/>
            <a:ahLst/>
            <a:cxnLst/>
            <a:rect l="l" t="t" r="r" b="b"/>
            <a:pathLst>
              <a:path w="22067" h="1321" extrusionOk="0">
                <a:moveTo>
                  <a:pt x="0" y="0"/>
                </a:moveTo>
                <a:lnTo>
                  <a:pt x="0" y="1321"/>
                </a:lnTo>
                <a:lnTo>
                  <a:pt x="22066" y="1321"/>
                </a:lnTo>
                <a:lnTo>
                  <a:pt x="2206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4" name="Google Shape;384;p25"/>
          <p:cNvSpPr/>
          <p:nvPr/>
        </p:nvSpPr>
        <p:spPr>
          <a:xfrm>
            <a:off x="6406139" y="1347503"/>
            <a:ext cx="267858" cy="59329"/>
          </a:xfrm>
          <a:custGeom>
            <a:avLst/>
            <a:gdLst/>
            <a:ahLst/>
            <a:cxnLst/>
            <a:rect l="l" t="t" r="r" b="b"/>
            <a:pathLst>
              <a:path w="5964" h="1321" extrusionOk="0">
                <a:moveTo>
                  <a:pt x="0" y="0"/>
                </a:moveTo>
                <a:lnTo>
                  <a:pt x="0" y="1321"/>
                </a:lnTo>
                <a:lnTo>
                  <a:pt x="5964" y="1321"/>
                </a:lnTo>
                <a:lnTo>
                  <a:pt x="596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91" name="Google Shape;391;p25"/>
          <p:cNvSpPr txBox="1">
            <a:spLocks noGrp="1"/>
          </p:cNvSpPr>
          <p:nvPr>
            <p:ph type="subTitle" idx="1"/>
          </p:nvPr>
        </p:nvSpPr>
        <p:spPr>
          <a:xfrm>
            <a:off x="2073000" y="1290826"/>
            <a:ext cx="4926890" cy="2560151"/>
          </a:xfrm>
          <a:prstGeom prst="rect">
            <a:avLst/>
          </a:prstGeom>
          <a:solidFill>
            <a:srgbClr val="E57200"/>
          </a:solidFill>
        </p:spPr>
        <p:txBody>
          <a:bodyPr spcFirstLastPara="1" wrap="square" lIns="91425" tIns="91425" rIns="91425" bIns="91425" anchor="t" anchorCtr="0">
            <a:noAutofit/>
          </a:bodyPr>
          <a:lstStyle/>
          <a:p>
            <a:pPr marL="0" lvl="0" indent="0" algn="ctr" rtl="0">
              <a:spcBef>
                <a:spcPts val="0"/>
              </a:spcBef>
              <a:spcAft>
                <a:spcPts val="0"/>
              </a:spcAft>
              <a:buNone/>
            </a:pPr>
            <a:endParaRPr lang="en-US" dirty="0">
              <a:solidFill>
                <a:srgbClr val="E57200"/>
              </a:solidFill>
            </a:endParaRPr>
          </a:p>
          <a:p>
            <a:pPr marL="0" lvl="0" indent="0">
              <a:buClr>
                <a:srgbClr val="FFB215"/>
              </a:buClr>
              <a:buSzPts val="3000"/>
            </a:pPr>
            <a:r>
              <a:rPr lang="en-US" sz="3000" dirty="0">
                <a:solidFill>
                  <a:schemeClr val="bg1"/>
                </a:solidFill>
                <a:latin typeface="Roboto Black"/>
                <a:ea typeface="Roboto Black"/>
                <a:sym typeface="Roboto Black"/>
              </a:rPr>
              <a:t>Why do engineers use outside sources in their writing?</a:t>
            </a:r>
          </a:p>
          <a:p>
            <a:pPr marL="0" lvl="0" indent="0">
              <a:buClr>
                <a:srgbClr val="FFB215"/>
              </a:buClr>
              <a:buSzPts val="3000"/>
            </a:pPr>
            <a:endParaRPr lang="en-US" dirty="0">
              <a:solidFill>
                <a:schemeClr val="bg1"/>
              </a:solidFill>
              <a:latin typeface="Roboto Black"/>
              <a:ea typeface="Roboto Black"/>
              <a:sym typeface="Roboto Black"/>
            </a:endParaRPr>
          </a:p>
        </p:txBody>
      </p:sp>
      <p:sp>
        <p:nvSpPr>
          <p:cNvPr id="385" name="Google Shape;385;p25"/>
          <p:cNvSpPr/>
          <p:nvPr/>
        </p:nvSpPr>
        <p:spPr>
          <a:xfrm>
            <a:off x="6828947" y="1347503"/>
            <a:ext cx="991084" cy="59329"/>
          </a:xfrm>
          <a:custGeom>
            <a:avLst/>
            <a:gdLst/>
            <a:ahLst/>
            <a:cxnLst/>
            <a:rect l="l" t="t" r="r" b="b"/>
            <a:pathLst>
              <a:path w="22067" h="1321" extrusionOk="0">
                <a:moveTo>
                  <a:pt x="0" y="0"/>
                </a:moveTo>
                <a:lnTo>
                  <a:pt x="0" y="1321"/>
                </a:lnTo>
                <a:lnTo>
                  <a:pt x="22066" y="1321"/>
                </a:lnTo>
                <a:lnTo>
                  <a:pt x="2206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7" name="Google Shape;387;p25"/>
          <p:cNvSpPr/>
          <p:nvPr/>
        </p:nvSpPr>
        <p:spPr>
          <a:xfrm>
            <a:off x="523596" y="911573"/>
            <a:ext cx="1335660" cy="80014"/>
          </a:xfrm>
          <a:custGeom>
            <a:avLst/>
            <a:gdLst/>
            <a:ahLst/>
            <a:cxnLst/>
            <a:rect l="l" t="t" r="r" b="b"/>
            <a:pathLst>
              <a:path w="22067" h="1322" extrusionOk="0">
                <a:moveTo>
                  <a:pt x="0" y="1"/>
                </a:moveTo>
                <a:lnTo>
                  <a:pt x="0" y="1321"/>
                </a:lnTo>
                <a:lnTo>
                  <a:pt x="22066" y="1321"/>
                </a:lnTo>
                <a:lnTo>
                  <a:pt x="2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388" name="Google Shape;388;p25"/>
          <p:cNvSpPr/>
          <p:nvPr/>
        </p:nvSpPr>
        <p:spPr>
          <a:xfrm>
            <a:off x="523596" y="1153907"/>
            <a:ext cx="1335660" cy="82617"/>
          </a:xfrm>
          <a:custGeom>
            <a:avLst/>
            <a:gdLst/>
            <a:ahLst/>
            <a:cxnLst/>
            <a:rect l="l" t="t" r="r" b="b"/>
            <a:pathLst>
              <a:path w="22067" h="1365" extrusionOk="0">
                <a:moveTo>
                  <a:pt x="0" y="1"/>
                </a:moveTo>
                <a:lnTo>
                  <a:pt x="0" y="1364"/>
                </a:lnTo>
                <a:lnTo>
                  <a:pt x="22066" y="1364"/>
                </a:lnTo>
                <a:lnTo>
                  <a:pt x="2206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Tree>
    <p:extLst>
      <p:ext uri="{BB962C8B-B14F-4D97-AF65-F5344CB8AC3E}">
        <p14:creationId xmlns:p14="http://schemas.microsoft.com/office/powerpoint/2010/main" val="4056730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How to use a model to create templates</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sp>
        <p:nvSpPr>
          <p:cNvPr id="2" name="Rectangle 1">
            <a:extLst>
              <a:ext uri="{FF2B5EF4-FFF2-40B4-BE49-F238E27FC236}">
                <a16:creationId xmlns:a16="http://schemas.microsoft.com/office/drawing/2014/main" id="{A02CE0A5-44DA-CF4B-8D08-E4388F45E15A}"/>
              </a:ext>
            </a:extLst>
          </p:cNvPr>
          <p:cNvSpPr/>
          <p:nvPr/>
        </p:nvSpPr>
        <p:spPr>
          <a:xfrm>
            <a:off x="311700" y="1358932"/>
            <a:ext cx="8338524" cy="1708160"/>
          </a:xfrm>
          <a:prstGeom prst="rect">
            <a:avLst/>
          </a:prstGeom>
        </p:spPr>
        <p:txBody>
          <a:bodyPr wrap="square">
            <a:spAutoFit/>
          </a:bodyPr>
          <a:lstStyle/>
          <a:p>
            <a:r>
              <a:rPr lang="en-US" sz="2400" b="1" dirty="0">
                <a:solidFill>
                  <a:srgbClr val="E57200"/>
                </a:solidFill>
                <a:latin typeface="Arial" panose="020B0604020202020204" pitchFamily="34" charset="0"/>
              </a:rPr>
              <a:t>What’s a template? </a:t>
            </a:r>
            <a:endParaRPr lang="en-US" sz="2400" dirty="0">
              <a:solidFill>
                <a:srgbClr val="E57200"/>
              </a:solidFill>
            </a:endParaRPr>
          </a:p>
          <a:p>
            <a:r>
              <a:rPr lang="en-US" sz="1800" dirty="0">
                <a:solidFill>
                  <a:schemeClr val="bg1"/>
                </a:solidFill>
                <a:latin typeface="Arial" panose="020B0604020202020204" pitchFamily="34" charset="0"/>
              </a:rPr>
              <a:t> </a:t>
            </a:r>
            <a:endParaRPr lang="en-US" sz="2800" dirty="0">
              <a:solidFill>
                <a:schemeClr val="bg1"/>
              </a:solidFill>
              <a:latin typeface="Arial" panose="020B0604020202020204" pitchFamily="34" charset="0"/>
            </a:endParaRPr>
          </a:p>
          <a:p>
            <a:pPr marL="457200" lvl="3" fontAlgn="base">
              <a:spcAft>
                <a:spcPts val="600"/>
              </a:spcAft>
            </a:pPr>
            <a:r>
              <a:rPr lang="en-US" sz="2000" dirty="0">
                <a:solidFill>
                  <a:schemeClr val="bg1"/>
                </a:solidFill>
              </a:rPr>
              <a:t>A sentence form for integrating a source, developed from a particularly strong sample sentence. </a:t>
            </a:r>
          </a:p>
          <a:p>
            <a:endParaRPr lang="en-US" sz="18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07320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Example: indicating a gap</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sp>
        <p:nvSpPr>
          <p:cNvPr id="2" name="Rectangle 1">
            <a:extLst>
              <a:ext uri="{FF2B5EF4-FFF2-40B4-BE49-F238E27FC236}">
                <a16:creationId xmlns:a16="http://schemas.microsoft.com/office/drawing/2014/main" id="{A02CE0A5-44DA-CF4B-8D08-E4388F45E15A}"/>
              </a:ext>
            </a:extLst>
          </p:cNvPr>
          <p:cNvSpPr/>
          <p:nvPr/>
        </p:nvSpPr>
        <p:spPr>
          <a:xfrm>
            <a:off x="311700" y="1358932"/>
            <a:ext cx="8338524" cy="3600986"/>
          </a:xfrm>
          <a:prstGeom prst="rect">
            <a:avLst/>
          </a:prstGeom>
        </p:spPr>
        <p:txBody>
          <a:bodyPr wrap="square">
            <a:spAutoFit/>
          </a:bodyPr>
          <a:lstStyle/>
          <a:p>
            <a:r>
              <a:rPr lang="en-US" dirty="0">
                <a:solidFill>
                  <a:schemeClr val="bg1"/>
                </a:solidFill>
              </a:rPr>
              <a:t>Original Sentences: We recently demonstrated a role of very small embryonic-like stem cells (VSELs) in mouse pancreas regeneration after partial pancreatectomy, in agreement with earlier studies reporting the presence of VSELs in adult pancreas and their mobilization in response to </a:t>
            </a:r>
            <a:r>
              <a:rPr lang="en-US" dirty="0" err="1">
                <a:solidFill>
                  <a:schemeClr val="bg1"/>
                </a:solidFill>
              </a:rPr>
              <a:t>streptozocin</a:t>
            </a:r>
            <a:r>
              <a:rPr lang="en-US" dirty="0">
                <a:solidFill>
                  <a:schemeClr val="bg1"/>
                </a:solidFill>
              </a:rPr>
              <a:t> treatment. However, a careful review of the literature reveals that a study by Xiao and colleagues seems to have sealed the controversy about pancreas regeneration. </a:t>
            </a:r>
            <a:endParaRPr lang="en-US" sz="1800" dirty="0">
              <a:solidFill>
                <a:schemeClr val="bg1"/>
              </a:solidFill>
            </a:endParaRPr>
          </a:p>
          <a:p>
            <a:endParaRPr lang="en-US" dirty="0">
              <a:solidFill>
                <a:schemeClr val="bg1"/>
              </a:solidFill>
            </a:endParaRPr>
          </a:p>
          <a:p>
            <a:r>
              <a:rPr lang="en-US" dirty="0">
                <a:solidFill>
                  <a:schemeClr val="bg1"/>
                </a:solidFill>
              </a:rPr>
              <a:t>Template: [X Person or Studies] recently demonstrated _______________, in agreement with [Y Person or Studies], which reported ____________ . However, a review of the literature reveals that __________________ . </a:t>
            </a:r>
            <a:endParaRPr lang="en-US" sz="18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From “Very Small Embryonic-Like Stem Cells Are Involved in Pancreatic Regeneration and their Dysfunction with Age May Lead to Diabetes and Cancer.” In Stem Cell Research &amp; Therapy 6.96 by Deepa Bhartiya and Hiren Patel </a:t>
            </a:r>
            <a:endParaRPr lang="en-US" sz="1800" dirty="0">
              <a:solidFill>
                <a:schemeClr val="bg1"/>
              </a:solidFill>
            </a:endParaRPr>
          </a:p>
          <a:p>
            <a:endParaRPr lang="en-US" sz="18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29708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Title 3">
            <a:extLst>
              <a:ext uri="{FF2B5EF4-FFF2-40B4-BE49-F238E27FC236}">
                <a16:creationId xmlns:a16="http://schemas.microsoft.com/office/drawing/2014/main" id="{FF79A4F6-5752-D840-AB91-919905D3779B}"/>
              </a:ext>
            </a:extLst>
          </p:cNvPr>
          <p:cNvSpPr txBox="1">
            <a:spLocks/>
          </p:cNvSpPr>
          <p:nvPr/>
        </p:nvSpPr>
        <p:spPr>
          <a:xfrm>
            <a:off x="4955672" y="478912"/>
            <a:ext cx="3448945" cy="3647552"/>
          </a:xfrm>
          <a:custGeom>
            <a:avLst/>
            <a:gdLst>
              <a:gd name="connsiteX0" fmla="*/ 0 w 3448945"/>
              <a:gd name="connsiteY0" fmla="*/ 0 h 3647552"/>
              <a:gd name="connsiteX1" fmla="*/ 3448945 w 3448945"/>
              <a:gd name="connsiteY1" fmla="*/ 0 h 3647552"/>
              <a:gd name="connsiteX2" fmla="*/ 3448945 w 3448945"/>
              <a:gd name="connsiteY2" fmla="*/ 3647552 h 3647552"/>
              <a:gd name="connsiteX3" fmla="*/ 0 w 3448945"/>
              <a:gd name="connsiteY3" fmla="*/ 3647552 h 3647552"/>
              <a:gd name="connsiteX4" fmla="*/ 0 w 3448945"/>
              <a:gd name="connsiteY4" fmla="*/ 0 h 3647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45" h="3647552" extrusionOk="0">
                <a:moveTo>
                  <a:pt x="0" y="0"/>
                </a:moveTo>
                <a:cubicBezTo>
                  <a:pt x="1096391" y="118645"/>
                  <a:pt x="3064551" y="116012"/>
                  <a:pt x="3448945" y="0"/>
                </a:cubicBezTo>
                <a:cubicBezTo>
                  <a:pt x="3316063" y="1605434"/>
                  <a:pt x="3533896" y="3052512"/>
                  <a:pt x="3448945" y="3647552"/>
                </a:cubicBezTo>
                <a:cubicBezTo>
                  <a:pt x="2745488" y="3782152"/>
                  <a:pt x="528392" y="3490356"/>
                  <a:pt x="0" y="3647552"/>
                </a:cubicBezTo>
                <a:cubicBezTo>
                  <a:pt x="-20187" y="3277247"/>
                  <a:pt x="-152480" y="934881"/>
                  <a:pt x="0" y="0"/>
                </a:cubicBezTo>
                <a:close/>
              </a:path>
            </a:pathLst>
          </a:custGeom>
          <a:noFill/>
          <a:ln w="38100">
            <a:solidFill>
              <a:schemeClr val="tx2"/>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000"/>
              <a:buFont typeface="Roboto Black"/>
              <a:buNone/>
              <a:defRPr sz="3000" b="0" i="0" u="none" strike="noStrike" cap="none">
                <a:solidFill>
                  <a:schemeClr val="accent1"/>
                </a:solidFill>
                <a:latin typeface="Roboto Black"/>
                <a:ea typeface="Roboto Black"/>
                <a:cs typeface="Roboto Black"/>
                <a:sym typeface="Roboto Black"/>
              </a:defRPr>
            </a:lvl1pPr>
            <a:lvl2pPr marR="0" lvl="1"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9pPr>
          </a:lstStyle>
          <a:p>
            <a:pPr algn="l"/>
            <a:br>
              <a:rPr lang="en-US" dirty="0">
                <a:solidFill>
                  <a:srgbClr val="FF8900"/>
                </a:solidFill>
              </a:rPr>
            </a:br>
            <a:endParaRPr lang="en-US" dirty="0">
              <a:solidFill>
                <a:srgbClr val="FF8900"/>
              </a:solidFill>
            </a:endParaRPr>
          </a:p>
          <a:p>
            <a:pPr algn="l"/>
            <a:endParaRPr lang="en-US" dirty="0">
              <a:solidFill>
                <a:srgbClr val="FF8900"/>
              </a:solidFill>
            </a:endParaRPr>
          </a:p>
          <a:p>
            <a:pPr algn="l"/>
            <a:r>
              <a:rPr lang="en-US" dirty="0">
                <a:solidFill>
                  <a:schemeClr val="tx2"/>
                </a:solidFill>
              </a:rPr>
              <a:t>More resources for finding, summarizing and integrating sources!</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104224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Connected Papers</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pic>
        <p:nvPicPr>
          <p:cNvPr id="1025" name="Picture 1" descr="Screenshot of connected papers">
            <a:extLst>
              <a:ext uri="{FF2B5EF4-FFF2-40B4-BE49-F238E27FC236}">
                <a16:creationId xmlns:a16="http://schemas.microsoft.com/office/drawing/2014/main" id="{16EA95F2-5D0A-4641-BC7C-594362138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52" y="1251150"/>
            <a:ext cx="6997700" cy="3378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ach node is an academic paper related to the original paper">
            <a:extLst>
              <a:ext uri="{FF2B5EF4-FFF2-40B4-BE49-F238E27FC236}">
                <a16:creationId xmlns:a16="http://schemas.microsoft.com/office/drawing/2014/main" id="{8C977898-1305-554F-A8B1-D9ADA5A83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239" y="2762050"/>
            <a:ext cx="2578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98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Scholarcy</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sp>
        <p:nvSpPr>
          <p:cNvPr id="7" name="TextBox 6">
            <a:extLst>
              <a:ext uri="{FF2B5EF4-FFF2-40B4-BE49-F238E27FC236}">
                <a16:creationId xmlns:a16="http://schemas.microsoft.com/office/drawing/2014/main" id="{B2566455-57A8-3E48-B7FC-91546DE94119}"/>
              </a:ext>
            </a:extLst>
          </p:cNvPr>
          <p:cNvSpPr txBox="1"/>
          <p:nvPr/>
        </p:nvSpPr>
        <p:spPr>
          <a:xfrm>
            <a:off x="452669" y="1428967"/>
            <a:ext cx="3630440" cy="988307"/>
          </a:xfrm>
          <a:prstGeom prst="rect">
            <a:avLst/>
          </a:prstGeom>
          <a:noFill/>
        </p:spPr>
        <p:txBody>
          <a:bodyPr wrap="square">
            <a:spAutoFit/>
          </a:bodyPr>
          <a:lstStyle/>
          <a:p>
            <a:r>
              <a:rPr lang="en-US" sz="1400" dirty="0">
                <a:solidFill>
                  <a:srgbClr val="FFFFFF"/>
                </a:solidFill>
                <a:effectLst/>
                <a:latin typeface="ArialMT"/>
              </a:rPr>
              <a:t>Creates a summary flashcard and extracts tables and figures</a:t>
            </a:r>
            <a:br>
              <a:rPr lang="en-US" sz="1400" dirty="0">
                <a:solidFill>
                  <a:srgbClr val="FFFFFF"/>
                </a:solidFill>
                <a:effectLst/>
                <a:latin typeface="ArialMT"/>
              </a:rPr>
            </a:br>
            <a:r>
              <a:rPr lang="en-US" sz="1400" dirty="0">
                <a:solidFill>
                  <a:srgbClr val="FFFFFF"/>
                </a:solidFill>
                <a:effectLst/>
                <a:latin typeface="ArialMT"/>
              </a:rPr>
              <a:t>Good for note-taking while doing literature sources </a:t>
            </a:r>
            <a:endParaRPr lang="en-US" dirty="0"/>
          </a:p>
        </p:txBody>
      </p:sp>
      <p:pic>
        <p:nvPicPr>
          <p:cNvPr id="2049" name="Picture 1">
            <a:extLst>
              <a:ext uri="{FF2B5EF4-FFF2-40B4-BE49-F238E27FC236}">
                <a16:creationId xmlns:a16="http://schemas.microsoft.com/office/drawing/2014/main" id="{5D105E33-8C37-7343-B9D1-4C45D3F8C58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300" y="1339913"/>
            <a:ext cx="40894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3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Scite_</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pic>
        <p:nvPicPr>
          <p:cNvPr id="3074" name="Picture 2" descr="scite_ screenshot">
            <a:extLst>
              <a:ext uri="{FF2B5EF4-FFF2-40B4-BE49-F238E27FC236}">
                <a16:creationId xmlns:a16="http://schemas.microsoft.com/office/drawing/2014/main" id="{FD2B90C8-6691-434C-827A-6D4E49DE4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081" y="2387562"/>
            <a:ext cx="5257800" cy="26416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scite_ screenshot">
            <a:extLst>
              <a:ext uri="{FF2B5EF4-FFF2-40B4-BE49-F238E27FC236}">
                <a16:creationId xmlns:a16="http://schemas.microsoft.com/office/drawing/2014/main" id="{28C98BA3-5C66-8342-B5BC-3364A64A9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00" y="1324813"/>
            <a:ext cx="3949700"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7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9" name="Google Shape;399;p26"/>
          <p:cNvSpPr txBox="1">
            <a:spLocks noGrp="1"/>
          </p:cNvSpPr>
          <p:nvPr>
            <p:ph type="ctrTitle" idx="4"/>
          </p:nvPr>
        </p:nvSpPr>
        <p:spPr>
          <a:xfrm>
            <a:off x="378372" y="655821"/>
            <a:ext cx="78339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Citation Managers </a:t>
            </a:r>
            <a:endParaRPr dirty="0"/>
          </a:p>
        </p:txBody>
      </p:sp>
      <p:sp>
        <p:nvSpPr>
          <p:cNvPr id="400" name="Google Shape;400;p26"/>
          <p:cNvSpPr txBox="1">
            <a:spLocks noGrp="1"/>
          </p:cNvSpPr>
          <p:nvPr>
            <p:ph type="ctrTitle"/>
          </p:nvPr>
        </p:nvSpPr>
        <p:spPr>
          <a:xfrm>
            <a:off x="297763" y="3700569"/>
            <a:ext cx="4458661" cy="328337"/>
          </a:xfrm>
          <a:prstGeom prst="rect">
            <a:avLst/>
          </a:prstGeom>
        </p:spPr>
        <p:txBody>
          <a:bodyPr spcFirstLastPara="1" wrap="square" lIns="91425" tIns="91425" rIns="91425" bIns="91425" anchor="b" anchorCtr="0">
            <a:noAutofit/>
          </a:bodyPr>
          <a:lstStyle/>
          <a:p>
            <a:br>
              <a:rPr lang="es" sz="1400" b="1" dirty="0">
                <a:solidFill>
                  <a:schemeClr val="bg1"/>
                </a:solidFill>
              </a:rPr>
            </a:br>
            <a:r>
              <a:rPr lang="es" sz="1400" b="1" dirty="0">
                <a:solidFill>
                  <a:schemeClr val="bg1"/>
                </a:solidFill>
              </a:rPr>
              <a:t>Common citation managers include: </a:t>
            </a:r>
            <a:br>
              <a:rPr lang="es" sz="1400" b="1" dirty="0">
                <a:solidFill>
                  <a:schemeClr val="bg1"/>
                </a:solidFill>
              </a:rPr>
            </a:br>
            <a:r>
              <a:rPr lang="es" sz="1400" b="1" dirty="0">
                <a:solidFill>
                  <a:schemeClr val="bg1"/>
                </a:solidFill>
              </a:rPr>
              <a:t>Zotero, Mendeley, Endnote, Refworks</a:t>
            </a:r>
            <a:br>
              <a:rPr lang="es" sz="1400" b="1" dirty="0">
                <a:solidFill>
                  <a:schemeClr val="bg1"/>
                </a:solidFill>
              </a:rPr>
            </a:br>
            <a:br>
              <a:rPr lang="es" sz="1400" b="1" dirty="0">
                <a:solidFill>
                  <a:schemeClr val="bg1"/>
                </a:solidFill>
              </a:rPr>
            </a:br>
            <a:r>
              <a:rPr lang="es" sz="1400" b="1" dirty="0">
                <a:solidFill>
                  <a:srgbClr val="E57200"/>
                </a:solidFill>
              </a:rPr>
              <a:t>How do I decide what citation manager to use? </a:t>
            </a:r>
            <a:br>
              <a:rPr lang="es" sz="1400" b="1" dirty="0">
                <a:solidFill>
                  <a:schemeClr val="bg1"/>
                </a:solidFill>
              </a:rPr>
            </a:br>
            <a:br>
              <a:rPr lang="es" sz="1400" b="1" dirty="0">
                <a:solidFill>
                  <a:schemeClr val="bg1"/>
                </a:solidFill>
              </a:rPr>
            </a:br>
            <a:r>
              <a:rPr lang="es" sz="1400" b="1" dirty="0">
                <a:solidFill>
                  <a:schemeClr val="bg1"/>
                </a:solidFill>
              </a:rPr>
              <a:t>Ask around your lab or advising group</a:t>
            </a:r>
            <a:br>
              <a:rPr lang="es" sz="1400" b="1" dirty="0">
                <a:solidFill>
                  <a:schemeClr val="bg1"/>
                </a:solidFill>
              </a:rPr>
            </a:br>
            <a:r>
              <a:rPr lang="es" sz="1400" b="1" dirty="0">
                <a:solidFill>
                  <a:schemeClr val="bg1"/>
                </a:solidFill>
              </a:rPr>
              <a:t>Reference a comparison guide like </a:t>
            </a:r>
            <a:r>
              <a:rPr lang="es" sz="1400" b="1" dirty="0">
                <a:solidFill>
                  <a:schemeClr val="bg1"/>
                </a:solidFill>
                <a:hlinkClick r:id="rId3"/>
              </a:rPr>
              <a:t>this one  </a:t>
            </a:r>
            <a:r>
              <a:rPr lang="es" sz="1400" b="1" dirty="0">
                <a:solidFill>
                  <a:schemeClr val="bg1"/>
                </a:solidFill>
              </a:rPr>
              <a:t>by the UVA library (which links to a couple more!)</a:t>
            </a:r>
            <a:br>
              <a:rPr lang="es" sz="1400" b="1" dirty="0">
                <a:solidFill>
                  <a:schemeClr val="bg1"/>
                </a:solidFill>
              </a:rPr>
            </a:br>
            <a:r>
              <a:rPr lang="es" sz="1400" b="1" dirty="0">
                <a:solidFill>
                  <a:schemeClr val="bg1"/>
                </a:solidFill>
              </a:rPr>
              <a:t>Attend a training on citation managers by the UVA library </a:t>
            </a:r>
            <a:br>
              <a:rPr lang="en-US" sz="1400" dirty="0">
                <a:solidFill>
                  <a:schemeClr val="bg1"/>
                </a:solidFill>
              </a:rPr>
            </a:br>
            <a:r>
              <a:rPr lang="en-US" sz="1400" dirty="0">
                <a:solidFill>
                  <a:schemeClr val="bg1"/>
                </a:solidFill>
              </a:rPr>
              <a:t>Talk with one of our consultants (Brooke – Zotero!)</a:t>
            </a:r>
            <a:br>
              <a:rPr lang="en-US" sz="1400" dirty="0"/>
            </a:br>
            <a:endParaRPr sz="1400" b="1" dirty="0">
              <a:solidFill>
                <a:schemeClr val="dk1"/>
              </a:solidFill>
            </a:endParaRPr>
          </a:p>
        </p:txBody>
      </p:sp>
      <p:cxnSp>
        <p:nvCxnSpPr>
          <p:cNvPr id="403" name="Google Shape;403;p26"/>
          <p:cNvCxnSpPr/>
          <p:nvPr/>
        </p:nvCxnSpPr>
        <p:spPr>
          <a:xfrm>
            <a:off x="0" y="1199087"/>
            <a:ext cx="3340500" cy="0"/>
          </a:xfrm>
          <a:prstGeom prst="straightConnector1">
            <a:avLst/>
          </a:prstGeom>
          <a:noFill/>
          <a:ln w="9525" cap="flat" cmpd="sng">
            <a:solidFill>
              <a:srgbClr val="FF8900"/>
            </a:solidFill>
            <a:prstDash val="solid"/>
            <a:round/>
            <a:headEnd type="none" w="med" len="med"/>
            <a:tailEnd type="none" w="med" len="med"/>
          </a:ln>
        </p:spPr>
      </p:cxnSp>
      <p:sp>
        <p:nvSpPr>
          <p:cNvPr id="415" name="Google Shape;415;p26"/>
          <p:cNvSpPr/>
          <p:nvPr/>
        </p:nvSpPr>
        <p:spPr>
          <a:xfrm>
            <a:off x="4876837" y="2409598"/>
            <a:ext cx="2681532" cy="1732190"/>
          </a:xfrm>
          <a:custGeom>
            <a:avLst/>
            <a:gdLst/>
            <a:ahLst/>
            <a:cxnLst/>
            <a:rect l="l" t="t" r="r" b="b"/>
            <a:pathLst>
              <a:path w="176649" h="114110" extrusionOk="0">
                <a:moveTo>
                  <a:pt x="5275" y="0"/>
                </a:moveTo>
                <a:cubicBezTo>
                  <a:pt x="2345" y="0"/>
                  <a:pt x="1" y="2344"/>
                  <a:pt x="1" y="5274"/>
                </a:cubicBezTo>
                <a:lnTo>
                  <a:pt x="1" y="108835"/>
                </a:lnTo>
                <a:cubicBezTo>
                  <a:pt x="1" y="111766"/>
                  <a:pt x="2345" y="114110"/>
                  <a:pt x="5275" y="114110"/>
                </a:cubicBezTo>
                <a:lnTo>
                  <a:pt x="171374" y="114110"/>
                </a:lnTo>
                <a:cubicBezTo>
                  <a:pt x="174304" y="114110"/>
                  <a:pt x="176648" y="111766"/>
                  <a:pt x="176648" y="108835"/>
                </a:cubicBezTo>
                <a:lnTo>
                  <a:pt x="176648" y="5274"/>
                </a:lnTo>
                <a:cubicBezTo>
                  <a:pt x="176648" y="2344"/>
                  <a:pt x="174304" y="0"/>
                  <a:pt x="17137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416" name="Google Shape;416;p26"/>
          <p:cNvSpPr/>
          <p:nvPr/>
        </p:nvSpPr>
        <p:spPr>
          <a:xfrm>
            <a:off x="5005199" y="2541755"/>
            <a:ext cx="2424808" cy="1467860"/>
          </a:xfrm>
          <a:custGeom>
            <a:avLst/>
            <a:gdLst/>
            <a:ahLst/>
            <a:cxnLst/>
            <a:rect l="l" t="t" r="r" b="b"/>
            <a:pathLst>
              <a:path w="159737" h="96697" extrusionOk="0">
                <a:moveTo>
                  <a:pt x="0" y="1"/>
                </a:moveTo>
                <a:lnTo>
                  <a:pt x="0" y="96697"/>
                </a:lnTo>
                <a:lnTo>
                  <a:pt x="159737" y="96697"/>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1A51"/>
              </a:solidFill>
            </a:endParaRPr>
          </a:p>
        </p:txBody>
      </p:sp>
      <p:sp>
        <p:nvSpPr>
          <p:cNvPr id="417" name="Google Shape;417;p26"/>
          <p:cNvSpPr/>
          <p:nvPr/>
        </p:nvSpPr>
        <p:spPr>
          <a:xfrm>
            <a:off x="4636011" y="4136703"/>
            <a:ext cx="3163178" cy="83900"/>
          </a:xfrm>
          <a:custGeom>
            <a:avLst/>
            <a:gdLst/>
            <a:ahLst/>
            <a:cxnLst/>
            <a:rect l="l" t="t" r="r" b="b"/>
            <a:pathLst>
              <a:path w="208378" h="5527" extrusionOk="0">
                <a:moveTo>
                  <a:pt x="0" y="1"/>
                </a:moveTo>
                <a:lnTo>
                  <a:pt x="0" y="5526"/>
                </a:lnTo>
                <a:lnTo>
                  <a:pt x="208377" y="5526"/>
                </a:lnTo>
                <a:lnTo>
                  <a:pt x="20837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418" name="Google Shape;418;p26"/>
          <p:cNvSpPr/>
          <p:nvPr/>
        </p:nvSpPr>
        <p:spPr>
          <a:xfrm>
            <a:off x="5005199" y="2541755"/>
            <a:ext cx="2424808" cy="141083"/>
          </a:xfrm>
          <a:custGeom>
            <a:avLst/>
            <a:gdLst/>
            <a:ahLst/>
            <a:cxnLst/>
            <a:rect l="l" t="t" r="r" b="b"/>
            <a:pathLst>
              <a:path w="159737" h="9294" extrusionOk="0">
                <a:moveTo>
                  <a:pt x="0" y="1"/>
                </a:moveTo>
                <a:lnTo>
                  <a:pt x="0" y="9294"/>
                </a:lnTo>
                <a:lnTo>
                  <a:pt x="159737" y="9294"/>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5143716" y="2742556"/>
            <a:ext cx="1029417" cy="521069"/>
          </a:xfrm>
          <a:custGeom>
            <a:avLst/>
            <a:gdLst/>
            <a:ahLst/>
            <a:cxnLst/>
            <a:rect l="l" t="t" r="r" b="b"/>
            <a:pathLst>
              <a:path w="67814" h="34326" extrusionOk="0">
                <a:moveTo>
                  <a:pt x="1" y="1"/>
                </a:moveTo>
                <a:lnTo>
                  <a:pt x="1" y="34326"/>
                </a:lnTo>
                <a:lnTo>
                  <a:pt x="67813" y="34326"/>
                </a:lnTo>
                <a:lnTo>
                  <a:pt x="67813"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5221240" y="2834061"/>
            <a:ext cx="297407" cy="297391"/>
          </a:xfrm>
          <a:custGeom>
            <a:avLst/>
            <a:gdLst/>
            <a:ahLst/>
            <a:cxnLst/>
            <a:rect l="l" t="t" r="r" b="b"/>
            <a:pathLst>
              <a:path w="19592" h="19591" extrusionOk="0">
                <a:moveTo>
                  <a:pt x="1" y="0"/>
                </a:moveTo>
                <a:lnTo>
                  <a:pt x="1" y="19591"/>
                </a:lnTo>
                <a:lnTo>
                  <a:pt x="19591" y="19591"/>
                </a:lnTo>
                <a:lnTo>
                  <a:pt x="195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5500826" y="3535575"/>
            <a:ext cx="908690" cy="329163"/>
          </a:xfrm>
          <a:custGeom>
            <a:avLst/>
            <a:gdLst/>
            <a:ahLst/>
            <a:cxnLst/>
            <a:rect l="l" t="t" r="r" b="b"/>
            <a:pathLst>
              <a:path w="59861" h="21684" extrusionOk="0">
                <a:moveTo>
                  <a:pt x="1" y="1"/>
                </a:moveTo>
                <a:lnTo>
                  <a:pt x="1" y="21684"/>
                </a:lnTo>
                <a:lnTo>
                  <a:pt x="59860" y="21684"/>
                </a:lnTo>
                <a:lnTo>
                  <a:pt x="5986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5560559" y="3610549"/>
            <a:ext cx="679927" cy="53403"/>
          </a:xfrm>
          <a:custGeom>
            <a:avLst/>
            <a:gdLst/>
            <a:ahLst/>
            <a:cxnLst/>
            <a:rect l="l" t="t" r="r" b="b"/>
            <a:pathLst>
              <a:path w="44791" h="3518" extrusionOk="0">
                <a:moveTo>
                  <a:pt x="1" y="1"/>
                </a:moveTo>
                <a:lnTo>
                  <a:pt x="1" y="3517"/>
                </a:lnTo>
                <a:lnTo>
                  <a:pt x="44791" y="3517"/>
                </a:lnTo>
                <a:lnTo>
                  <a:pt x="4479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3" name="Google Shape;423;p26"/>
          <p:cNvSpPr/>
          <p:nvPr/>
        </p:nvSpPr>
        <p:spPr>
          <a:xfrm>
            <a:off x="5560559" y="3710949"/>
            <a:ext cx="526154" cy="52128"/>
          </a:xfrm>
          <a:custGeom>
            <a:avLst/>
            <a:gdLst/>
            <a:ahLst/>
            <a:cxnLst/>
            <a:rect l="l" t="t" r="r" b="b"/>
            <a:pathLst>
              <a:path w="34661" h="3434" extrusionOk="0">
                <a:moveTo>
                  <a:pt x="1" y="1"/>
                </a:moveTo>
                <a:lnTo>
                  <a:pt x="1" y="3433"/>
                </a:lnTo>
                <a:lnTo>
                  <a:pt x="34661" y="3433"/>
                </a:lnTo>
                <a:lnTo>
                  <a:pt x="3466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4" name="Google Shape;424;p26"/>
          <p:cNvSpPr/>
          <p:nvPr/>
        </p:nvSpPr>
        <p:spPr>
          <a:xfrm>
            <a:off x="5180573" y="3535575"/>
            <a:ext cx="322818" cy="329163"/>
          </a:xfrm>
          <a:custGeom>
            <a:avLst/>
            <a:gdLst/>
            <a:ahLst/>
            <a:cxnLst/>
            <a:rect l="l" t="t" r="r" b="b"/>
            <a:pathLst>
              <a:path w="21266" h="21684" extrusionOk="0">
                <a:moveTo>
                  <a:pt x="1" y="1"/>
                </a:moveTo>
                <a:lnTo>
                  <a:pt x="1" y="21684"/>
                </a:lnTo>
                <a:lnTo>
                  <a:pt x="21265" y="21684"/>
                </a:lnTo>
                <a:lnTo>
                  <a:pt x="2126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5242842" y="3644719"/>
            <a:ext cx="218729" cy="109463"/>
          </a:xfrm>
          <a:custGeom>
            <a:avLst/>
            <a:gdLst/>
            <a:ahLst/>
            <a:cxnLst/>
            <a:rect l="l" t="t" r="r" b="b"/>
            <a:pathLst>
              <a:path w="14409" h="7211" extrusionOk="0">
                <a:moveTo>
                  <a:pt x="13060" y="1"/>
                </a:moveTo>
                <a:cubicBezTo>
                  <a:pt x="12832" y="1"/>
                  <a:pt x="12594" y="102"/>
                  <a:pt x="12391" y="345"/>
                </a:cubicBezTo>
                <a:lnTo>
                  <a:pt x="6950" y="5117"/>
                </a:lnTo>
                <a:lnTo>
                  <a:pt x="1592" y="345"/>
                </a:lnTo>
                <a:cubicBezTo>
                  <a:pt x="1424" y="178"/>
                  <a:pt x="1194" y="94"/>
                  <a:pt x="964" y="94"/>
                </a:cubicBezTo>
                <a:cubicBezTo>
                  <a:pt x="734" y="94"/>
                  <a:pt x="503" y="178"/>
                  <a:pt x="336" y="345"/>
                </a:cubicBezTo>
                <a:cubicBezTo>
                  <a:pt x="1" y="764"/>
                  <a:pt x="1" y="1266"/>
                  <a:pt x="336" y="1601"/>
                </a:cubicBezTo>
                <a:lnTo>
                  <a:pt x="6364" y="6959"/>
                </a:lnTo>
                <a:cubicBezTo>
                  <a:pt x="6531" y="7127"/>
                  <a:pt x="6761" y="7210"/>
                  <a:pt x="6992" y="7210"/>
                </a:cubicBezTo>
                <a:cubicBezTo>
                  <a:pt x="7222" y="7210"/>
                  <a:pt x="7452" y="7127"/>
                  <a:pt x="7619" y="6959"/>
                </a:cubicBezTo>
                <a:lnTo>
                  <a:pt x="13647" y="1685"/>
                </a:lnTo>
                <a:cubicBezTo>
                  <a:pt x="14408" y="987"/>
                  <a:pt x="13776" y="1"/>
                  <a:pt x="13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5683836" y="3292847"/>
            <a:ext cx="704079" cy="155049"/>
          </a:xfrm>
          <a:custGeom>
            <a:avLst/>
            <a:gdLst/>
            <a:ahLst/>
            <a:cxnLst/>
            <a:rect l="l" t="t" r="r" b="b"/>
            <a:pathLst>
              <a:path w="46382" h="10214" extrusionOk="0">
                <a:moveTo>
                  <a:pt x="1" y="0"/>
                </a:moveTo>
                <a:lnTo>
                  <a:pt x="1" y="10214"/>
                </a:lnTo>
                <a:lnTo>
                  <a:pt x="46381" y="10214"/>
                </a:lnTo>
                <a:lnTo>
                  <a:pt x="4638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5683836" y="3100941"/>
            <a:ext cx="704079" cy="155064"/>
          </a:xfrm>
          <a:custGeom>
            <a:avLst/>
            <a:gdLst/>
            <a:ahLst/>
            <a:cxnLst/>
            <a:rect l="l" t="t" r="r" b="b"/>
            <a:pathLst>
              <a:path w="46382" h="10215" extrusionOk="0">
                <a:moveTo>
                  <a:pt x="1" y="0"/>
                </a:moveTo>
                <a:lnTo>
                  <a:pt x="1" y="10214"/>
                </a:lnTo>
                <a:lnTo>
                  <a:pt x="46381" y="10214"/>
                </a:lnTo>
                <a:lnTo>
                  <a:pt x="463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6387899" y="3102216"/>
            <a:ext cx="155049" cy="155049"/>
          </a:xfrm>
          <a:custGeom>
            <a:avLst/>
            <a:gdLst/>
            <a:ahLst/>
            <a:cxnLst/>
            <a:rect l="l" t="t" r="r" b="b"/>
            <a:pathLst>
              <a:path w="10214" h="10214" extrusionOk="0">
                <a:moveTo>
                  <a:pt x="0" y="0"/>
                </a:moveTo>
                <a:lnTo>
                  <a:pt x="0" y="10214"/>
                </a:lnTo>
                <a:lnTo>
                  <a:pt x="10214" y="10214"/>
                </a:lnTo>
                <a:lnTo>
                  <a:pt x="10214" y="0"/>
                </a:lnTo>
                <a:close/>
              </a:path>
            </a:pathLst>
          </a:custGeom>
          <a:solidFill>
            <a:srgbClr val="E572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6579790" y="3182275"/>
            <a:ext cx="744746" cy="714234"/>
          </a:xfrm>
          <a:custGeom>
            <a:avLst/>
            <a:gdLst/>
            <a:ahLst/>
            <a:cxnLst/>
            <a:rect l="l" t="t" r="r" b="b"/>
            <a:pathLst>
              <a:path w="49061" h="47051" extrusionOk="0">
                <a:moveTo>
                  <a:pt x="1" y="1"/>
                </a:moveTo>
                <a:lnTo>
                  <a:pt x="1" y="47051"/>
                </a:lnTo>
                <a:lnTo>
                  <a:pt x="49060" y="47051"/>
                </a:lnTo>
                <a:lnTo>
                  <a:pt x="49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6668745" y="3215322"/>
            <a:ext cx="728230" cy="623427"/>
          </a:xfrm>
          <a:custGeom>
            <a:avLst/>
            <a:gdLst/>
            <a:ahLst/>
            <a:cxnLst/>
            <a:rect l="l" t="t" r="r" b="b"/>
            <a:pathLst>
              <a:path w="47973" h="41069" extrusionOk="0">
                <a:moveTo>
                  <a:pt x="20698" y="2821"/>
                </a:moveTo>
                <a:cubicBezTo>
                  <a:pt x="25039" y="2821"/>
                  <a:pt x="29467" y="4434"/>
                  <a:pt x="33070" y="8037"/>
                </a:cubicBezTo>
                <a:cubicBezTo>
                  <a:pt x="44121" y="19172"/>
                  <a:pt x="36251" y="38176"/>
                  <a:pt x="20512" y="38176"/>
                </a:cubicBezTo>
                <a:cubicBezTo>
                  <a:pt x="10801" y="38176"/>
                  <a:pt x="2931" y="30223"/>
                  <a:pt x="2931" y="20512"/>
                </a:cubicBezTo>
                <a:cubicBezTo>
                  <a:pt x="2931" y="9866"/>
                  <a:pt x="11625" y="2821"/>
                  <a:pt x="20698" y="2821"/>
                </a:cubicBezTo>
                <a:close/>
                <a:moveTo>
                  <a:pt x="20512" y="0"/>
                </a:moveTo>
                <a:cubicBezTo>
                  <a:pt x="9210" y="0"/>
                  <a:pt x="1" y="9126"/>
                  <a:pt x="1" y="20512"/>
                </a:cubicBezTo>
                <a:cubicBezTo>
                  <a:pt x="1" y="32859"/>
                  <a:pt x="10118" y="41068"/>
                  <a:pt x="20681" y="41068"/>
                </a:cubicBezTo>
                <a:cubicBezTo>
                  <a:pt x="25730" y="41068"/>
                  <a:pt x="30882" y="39192"/>
                  <a:pt x="35079" y="34995"/>
                </a:cubicBezTo>
                <a:cubicBezTo>
                  <a:pt x="47972" y="22102"/>
                  <a:pt x="38847" y="0"/>
                  <a:pt x="20512"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1" name="Google Shape;431;p26"/>
          <p:cNvSpPr/>
          <p:nvPr/>
        </p:nvSpPr>
        <p:spPr>
          <a:xfrm>
            <a:off x="6905128" y="3364010"/>
            <a:ext cx="186835" cy="328040"/>
          </a:xfrm>
          <a:custGeom>
            <a:avLst/>
            <a:gdLst/>
            <a:ahLst/>
            <a:cxnLst/>
            <a:rect l="l" t="t" r="r" b="b"/>
            <a:pathLst>
              <a:path w="12308" h="21610" extrusionOk="0">
                <a:moveTo>
                  <a:pt x="1508" y="0"/>
                </a:moveTo>
                <a:cubicBezTo>
                  <a:pt x="671" y="0"/>
                  <a:pt x="1" y="670"/>
                  <a:pt x="1" y="1507"/>
                </a:cubicBezTo>
                <a:lnTo>
                  <a:pt x="84" y="1507"/>
                </a:lnTo>
                <a:lnTo>
                  <a:pt x="84" y="20177"/>
                </a:lnTo>
                <a:cubicBezTo>
                  <a:pt x="28" y="21028"/>
                  <a:pt x="740" y="21610"/>
                  <a:pt x="1492" y="21610"/>
                </a:cubicBezTo>
                <a:cubicBezTo>
                  <a:pt x="1849" y="21610"/>
                  <a:pt x="2216" y="21478"/>
                  <a:pt x="2512" y="21181"/>
                </a:cubicBezTo>
                <a:lnTo>
                  <a:pt x="11889" y="11889"/>
                </a:lnTo>
                <a:cubicBezTo>
                  <a:pt x="12140" y="11554"/>
                  <a:pt x="12307" y="11219"/>
                  <a:pt x="12307" y="10800"/>
                </a:cubicBezTo>
                <a:cubicBezTo>
                  <a:pt x="12307" y="10465"/>
                  <a:pt x="12140" y="10047"/>
                  <a:pt x="11889" y="9796"/>
                </a:cubicBezTo>
                <a:lnTo>
                  <a:pt x="2512" y="419"/>
                </a:lnTo>
                <a:cubicBezTo>
                  <a:pt x="2261" y="168"/>
                  <a:pt x="1843" y="0"/>
                  <a:pt x="1508"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2" name="Google Shape;432;p26"/>
          <p:cNvSpPr/>
          <p:nvPr/>
        </p:nvSpPr>
        <p:spPr>
          <a:xfrm>
            <a:off x="6858115" y="1367491"/>
            <a:ext cx="1476741" cy="1959677"/>
          </a:xfrm>
          <a:custGeom>
            <a:avLst/>
            <a:gdLst/>
            <a:ahLst/>
            <a:cxnLst/>
            <a:rect l="l" t="t" r="r" b="b"/>
            <a:pathLst>
              <a:path w="97282" h="129096" extrusionOk="0">
                <a:moveTo>
                  <a:pt x="7702" y="0"/>
                </a:moveTo>
                <a:cubicBezTo>
                  <a:pt x="3433" y="84"/>
                  <a:pt x="0" y="3684"/>
                  <a:pt x="84" y="7953"/>
                </a:cubicBezTo>
                <a:lnTo>
                  <a:pt x="84" y="120807"/>
                </a:lnTo>
                <a:cubicBezTo>
                  <a:pt x="84" y="125161"/>
                  <a:pt x="3349" y="129096"/>
                  <a:pt x="7702" y="129096"/>
                </a:cubicBezTo>
                <a:lnTo>
                  <a:pt x="89161" y="129096"/>
                </a:lnTo>
                <a:cubicBezTo>
                  <a:pt x="93682" y="128928"/>
                  <a:pt x="97198" y="125244"/>
                  <a:pt x="97282" y="120807"/>
                </a:cubicBezTo>
                <a:lnTo>
                  <a:pt x="97282" y="7953"/>
                </a:lnTo>
                <a:cubicBezTo>
                  <a:pt x="97198" y="3600"/>
                  <a:pt x="93598" y="0"/>
                  <a:pt x="89161"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6976307" y="1511094"/>
            <a:ext cx="1241633" cy="1500907"/>
          </a:xfrm>
          <a:custGeom>
            <a:avLst/>
            <a:gdLst/>
            <a:ahLst/>
            <a:cxnLst/>
            <a:rect l="l" t="t" r="r" b="b"/>
            <a:pathLst>
              <a:path w="81794" h="98874" extrusionOk="0">
                <a:moveTo>
                  <a:pt x="0" y="0"/>
                </a:moveTo>
                <a:lnTo>
                  <a:pt x="0" y="98873"/>
                </a:lnTo>
                <a:lnTo>
                  <a:pt x="81794" y="98873"/>
                </a:lnTo>
                <a:lnTo>
                  <a:pt x="8179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7513876" y="3086960"/>
            <a:ext cx="185560" cy="159086"/>
          </a:xfrm>
          <a:custGeom>
            <a:avLst/>
            <a:gdLst/>
            <a:ahLst/>
            <a:cxnLst/>
            <a:rect l="l" t="t" r="r" b="b"/>
            <a:pathLst>
              <a:path w="12224" h="10480" extrusionOk="0">
                <a:moveTo>
                  <a:pt x="5275" y="1"/>
                </a:moveTo>
                <a:cubicBezTo>
                  <a:pt x="2344" y="1"/>
                  <a:pt x="0" y="2345"/>
                  <a:pt x="0" y="5275"/>
                </a:cubicBezTo>
                <a:cubicBezTo>
                  <a:pt x="0" y="8397"/>
                  <a:pt x="2579" y="10480"/>
                  <a:pt x="5283" y="10480"/>
                </a:cubicBezTo>
                <a:cubicBezTo>
                  <a:pt x="6567" y="10480"/>
                  <a:pt x="7880" y="10010"/>
                  <a:pt x="8958" y="8959"/>
                </a:cubicBezTo>
                <a:cubicBezTo>
                  <a:pt x="12223" y="5693"/>
                  <a:pt x="9879" y="1"/>
                  <a:pt x="5275"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7577419" y="1730946"/>
            <a:ext cx="584612" cy="583352"/>
          </a:xfrm>
          <a:custGeom>
            <a:avLst/>
            <a:gdLst/>
            <a:ahLst/>
            <a:cxnLst/>
            <a:rect l="l" t="t" r="r" b="b"/>
            <a:pathLst>
              <a:path w="38512" h="38429" extrusionOk="0">
                <a:moveTo>
                  <a:pt x="19339" y="14484"/>
                </a:moveTo>
                <a:cubicBezTo>
                  <a:pt x="16577" y="14484"/>
                  <a:pt x="14316" y="16745"/>
                  <a:pt x="14316" y="19507"/>
                </a:cubicBezTo>
                <a:cubicBezTo>
                  <a:pt x="14316" y="22569"/>
                  <a:pt x="16812" y="24594"/>
                  <a:pt x="19411" y="24594"/>
                </a:cubicBezTo>
                <a:cubicBezTo>
                  <a:pt x="20650" y="24594"/>
                  <a:pt x="21913" y="24134"/>
                  <a:pt x="22939" y="23107"/>
                </a:cubicBezTo>
                <a:cubicBezTo>
                  <a:pt x="26037" y="19926"/>
                  <a:pt x="23860" y="14484"/>
                  <a:pt x="19339" y="14484"/>
                </a:cubicBezTo>
                <a:close/>
                <a:moveTo>
                  <a:pt x="19256" y="9629"/>
                </a:moveTo>
                <a:cubicBezTo>
                  <a:pt x="25786" y="9629"/>
                  <a:pt x="30390" y="16075"/>
                  <a:pt x="28381" y="22354"/>
                </a:cubicBezTo>
                <a:cubicBezTo>
                  <a:pt x="27062" y="26229"/>
                  <a:pt x="23469" y="28886"/>
                  <a:pt x="19363" y="28886"/>
                </a:cubicBezTo>
                <a:cubicBezTo>
                  <a:pt x="19299" y="28886"/>
                  <a:pt x="19236" y="28885"/>
                  <a:pt x="19172" y="28884"/>
                </a:cubicBezTo>
                <a:cubicBezTo>
                  <a:pt x="12558" y="28884"/>
                  <a:pt x="7954" y="22438"/>
                  <a:pt x="10047" y="16159"/>
                </a:cubicBezTo>
                <a:cubicBezTo>
                  <a:pt x="11386" y="12224"/>
                  <a:pt x="15070" y="9629"/>
                  <a:pt x="19256" y="9629"/>
                </a:cubicBezTo>
                <a:close/>
                <a:moveTo>
                  <a:pt x="16242" y="1"/>
                </a:moveTo>
                <a:lnTo>
                  <a:pt x="16242" y="2847"/>
                </a:lnTo>
                <a:cubicBezTo>
                  <a:pt x="13898" y="3266"/>
                  <a:pt x="11721" y="4187"/>
                  <a:pt x="9879" y="5526"/>
                </a:cubicBezTo>
                <a:lnTo>
                  <a:pt x="7786" y="3517"/>
                </a:lnTo>
                <a:lnTo>
                  <a:pt x="3433" y="7787"/>
                </a:lnTo>
                <a:lnTo>
                  <a:pt x="5526" y="9796"/>
                </a:lnTo>
                <a:cubicBezTo>
                  <a:pt x="4186" y="11722"/>
                  <a:pt x="3265" y="13898"/>
                  <a:pt x="2847" y="16159"/>
                </a:cubicBezTo>
                <a:lnTo>
                  <a:pt x="0" y="16159"/>
                </a:lnTo>
                <a:lnTo>
                  <a:pt x="0" y="22270"/>
                </a:lnTo>
                <a:lnTo>
                  <a:pt x="2847" y="22270"/>
                </a:lnTo>
                <a:cubicBezTo>
                  <a:pt x="3265" y="24531"/>
                  <a:pt x="4186" y="26707"/>
                  <a:pt x="5526" y="28633"/>
                </a:cubicBezTo>
                <a:lnTo>
                  <a:pt x="3433" y="30642"/>
                </a:lnTo>
                <a:lnTo>
                  <a:pt x="7786" y="34912"/>
                </a:lnTo>
                <a:lnTo>
                  <a:pt x="9879" y="32903"/>
                </a:lnTo>
                <a:cubicBezTo>
                  <a:pt x="11721" y="34242"/>
                  <a:pt x="13898" y="35163"/>
                  <a:pt x="16242" y="35582"/>
                </a:cubicBezTo>
                <a:lnTo>
                  <a:pt x="16242" y="38428"/>
                </a:lnTo>
                <a:lnTo>
                  <a:pt x="22270" y="38428"/>
                </a:lnTo>
                <a:lnTo>
                  <a:pt x="22270" y="35582"/>
                </a:lnTo>
                <a:cubicBezTo>
                  <a:pt x="24614" y="35163"/>
                  <a:pt x="26790" y="34242"/>
                  <a:pt x="28716" y="32903"/>
                </a:cubicBezTo>
                <a:lnTo>
                  <a:pt x="30809" y="34996"/>
                </a:lnTo>
                <a:lnTo>
                  <a:pt x="35079" y="30642"/>
                </a:lnTo>
                <a:lnTo>
                  <a:pt x="33069" y="28633"/>
                </a:lnTo>
                <a:cubicBezTo>
                  <a:pt x="34325" y="26707"/>
                  <a:pt x="35246" y="24531"/>
                  <a:pt x="35665" y="22270"/>
                </a:cubicBezTo>
                <a:lnTo>
                  <a:pt x="38511" y="22270"/>
                </a:lnTo>
                <a:lnTo>
                  <a:pt x="38511" y="16242"/>
                </a:lnTo>
                <a:lnTo>
                  <a:pt x="35665" y="16242"/>
                </a:lnTo>
                <a:cubicBezTo>
                  <a:pt x="35246" y="13898"/>
                  <a:pt x="34325" y="11722"/>
                  <a:pt x="33069" y="9796"/>
                </a:cubicBezTo>
                <a:lnTo>
                  <a:pt x="35079" y="7787"/>
                </a:lnTo>
                <a:lnTo>
                  <a:pt x="30809" y="3517"/>
                </a:lnTo>
                <a:lnTo>
                  <a:pt x="28716" y="5526"/>
                </a:lnTo>
                <a:cubicBezTo>
                  <a:pt x="26790" y="4187"/>
                  <a:pt x="24614" y="3350"/>
                  <a:pt x="22270" y="2847"/>
                </a:cubicBezTo>
                <a:lnTo>
                  <a:pt x="2227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7107204" y="1832622"/>
            <a:ext cx="432099" cy="430839"/>
          </a:xfrm>
          <a:custGeom>
            <a:avLst/>
            <a:gdLst/>
            <a:ahLst/>
            <a:cxnLst/>
            <a:rect l="l" t="t" r="r" b="b"/>
            <a:pathLst>
              <a:path w="28465" h="28382" extrusionOk="0">
                <a:moveTo>
                  <a:pt x="14316" y="10633"/>
                </a:moveTo>
                <a:cubicBezTo>
                  <a:pt x="12307" y="10633"/>
                  <a:pt x="10632" y="12307"/>
                  <a:pt x="10632" y="14400"/>
                </a:cubicBezTo>
                <a:cubicBezTo>
                  <a:pt x="10632" y="16628"/>
                  <a:pt x="12504" y="18154"/>
                  <a:pt x="14437" y="18154"/>
                </a:cubicBezTo>
                <a:cubicBezTo>
                  <a:pt x="15337" y="18154"/>
                  <a:pt x="16251" y="17824"/>
                  <a:pt x="16995" y="17079"/>
                </a:cubicBezTo>
                <a:cubicBezTo>
                  <a:pt x="19339" y="14651"/>
                  <a:pt x="17665" y="10633"/>
                  <a:pt x="14316" y="10633"/>
                </a:cubicBezTo>
                <a:close/>
                <a:moveTo>
                  <a:pt x="14232" y="7033"/>
                </a:moveTo>
                <a:cubicBezTo>
                  <a:pt x="19088" y="7033"/>
                  <a:pt x="22521" y="11805"/>
                  <a:pt x="21014" y="16493"/>
                </a:cubicBezTo>
                <a:cubicBezTo>
                  <a:pt x="20093" y="19340"/>
                  <a:pt x="17330" y="21349"/>
                  <a:pt x="14232" y="21349"/>
                </a:cubicBezTo>
                <a:cubicBezTo>
                  <a:pt x="9377" y="21265"/>
                  <a:pt x="5944" y="16493"/>
                  <a:pt x="7535" y="11889"/>
                </a:cubicBezTo>
                <a:lnTo>
                  <a:pt x="7451" y="11889"/>
                </a:lnTo>
                <a:cubicBezTo>
                  <a:pt x="8372" y="8958"/>
                  <a:pt x="11135" y="7033"/>
                  <a:pt x="14232" y="7033"/>
                </a:cubicBezTo>
                <a:close/>
                <a:moveTo>
                  <a:pt x="11972" y="0"/>
                </a:moveTo>
                <a:lnTo>
                  <a:pt x="11972" y="2093"/>
                </a:lnTo>
                <a:cubicBezTo>
                  <a:pt x="10298" y="2428"/>
                  <a:pt x="8707" y="3098"/>
                  <a:pt x="7284" y="4103"/>
                </a:cubicBezTo>
                <a:lnTo>
                  <a:pt x="5777" y="2596"/>
                </a:lnTo>
                <a:lnTo>
                  <a:pt x="2595" y="5693"/>
                </a:lnTo>
                <a:lnTo>
                  <a:pt x="4102" y="7200"/>
                </a:lnTo>
                <a:cubicBezTo>
                  <a:pt x="3098" y="8623"/>
                  <a:pt x="2428" y="10214"/>
                  <a:pt x="2177" y="11972"/>
                </a:cubicBezTo>
                <a:lnTo>
                  <a:pt x="2093" y="11889"/>
                </a:lnTo>
                <a:lnTo>
                  <a:pt x="0" y="11889"/>
                </a:lnTo>
                <a:lnTo>
                  <a:pt x="0" y="16493"/>
                </a:lnTo>
                <a:lnTo>
                  <a:pt x="2093" y="16493"/>
                </a:lnTo>
                <a:cubicBezTo>
                  <a:pt x="2428" y="18167"/>
                  <a:pt x="3098" y="19758"/>
                  <a:pt x="4102" y="21181"/>
                </a:cubicBezTo>
                <a:lnTo>
                  <a:pt x="2595" y="22688"/>
                </a:lnTo>
                <a:lnTo>
                  <a:pt x="5693" y="25786"/>
                </a:lnTo>
                <a:lnTo>
                  <a:pt x="7200" y="24363"/>
                </a:lnTo>
                <a:cubicBezTo>
                  <a:pt x="8623" y="25284"/>
                  <a:pt x="10214" y="25953"/>
                  <a:pt x="11972" y="26288"/>
                </a:cubicBezTo>
                <a:lnTo>
                  <a:pt x="11972" y="28381"/>
                </a:lnTo>
                <a:lnTo>
                  <a:pt x="16493" y="28381"/>
                </a:lnTo>
                <a:lnTo>
                  <a:pt x="16493" y="26288"/>
                </a:lnTo>
                <a:cubicBezTo>
                  <a:pt x="18167" y="25953"/>
                  <a:pt x="19758" y="25284"/>
                  <a:pt x="21181" y="24363"/>
                </a:cubicBezTo>
                <a:lnTo>
                  <a:pt x="22772" y="25870"/>
                </a:lnTo>
                <a:lnTo>
                  <a:pt x="25869" y="22772"/>
                </a:lnTo>
                <a:lnTo>
                  <a:pt x="24362" y="21265"/>
                </a:lnTo>
                <a:cubicBezTo>
                  <a:pt x="25367" y="19758"/>
                  <a:pt x="26037" y="18167"/>
                  <a:pt x="26372" y="16493"/>
                </a:cubicBezTo>
                <a:lnTo>
                  <a:pt x="28465" y="16493"/>
                </a:lnTo>
                <a:lnTo>
                  <a:pt x="28465" y="11972"/>
                </a:lnTo>
                <a:lnTo>
                  <a:pt x="26372" y="11972"/>
                </a:lnTo>
                <a:cubicBezTo>
                  <a:pt x="26037" y="10214"/>
                  <a:pt x="25367" y="8623"/>
                  <a:pt x="24362" y="7200"/>
                </a:cubicBezTo>
                <a:lnTo>
                  <a:pt x="25869" y="5693"/>
                </a:lnTo>
                <a:lnTo>
                  <a:pt x="22772" y="2596"/>
                </a:lnTo>
                <a:lnTo>
                  <a:pt x="21265" y="4103"/>
                </a:lnTo>
                <a:cubicBezTo>
                  <a:pt x="19842" y="3098"/>
                  <a:pt x="18167" y="2428"/>
                  <a:pt x="16493" y="2093"/>
                </a:cubicBezTo>
                <a:lnTo>
                  <a:pt x="164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7225395" y="2240569"/>
            <a:ext cx="636710" cy="635450"/>
          </a:xfrm>
          <a:custGeom>
            <a:avLst/>
            <a:gdLst/>
            <a:ahLst/>
            <a:cxnLst/>
            <a:rect l="l" t="t" r="r" b="b"/>
            <a:pathLst>
              <a:path w="41944" h="41861" extrusionOk="0">
                <a:moveTo>
                  <a:pt x="21243" y="15752"/>
                </a:moveTo>
                <a:cubicBezTo>
                  <a:pt x="20950" y="15752"/>
                  <a:pt x="20650" y="15775"/>
                  <a:pt x="20344" y="15823"/>
                </a:cubicBezTo>
                <a:cubicBezTo>
                  <a:pt x="17414" y="16242"/>
                  <a:pt x="15321" y="19005"/>
                  <a:pt x="15823" y="22019"/>
                </a:cubicBezTo>
                <a:cubicBezTo>
                  <a:pt x="16280" y="24914"/>
                  <a:pt x="18709" y="26576"/>
                  <a:pt x="21185" y="26576"/>
                </a:cubicBezTo>
                <a:cubicBezTo>
                  <a:pt x="22790" y="26576"/>
                  <a:pt x="24415" y="25877"/>
                  <a:pt x="25534" y="24363"/>
                </a:cubicBezTo>
                <a:cubicBezTo>
                  <a:pt x="28198" y="20680"/>
                  <a:pt x="25510" y="15752"/>
                  <a:pt x="21243" y="15752"/>
                </a:cubicBezTo>
                <a:close/>
                <a:moveTo>
                  <a:pt x="21052" y="10506"/>
                </a:moveTo>
                <a:cubicBezTo>
                  <a:pt x="27354" y="10506"/>
                  <a:pt x="32385" y="16206"/>
                  <a:pt x="31227" y="22688"/>
                </a:cubicBezTo>
                <a:cubicBezTo>
                  <a:pt x="30474" y="27125"/>
                  <a:pt x="26958" y="30474"/>
                  <a:pt x="22604" y="31144"/>
                </a:cubicBezTo>
                <a:cubicBezTo>
                  <a:pt x="22054" y="31229"/>
                  <a:pt x="21510" y="31270"/>
                  <a:pt x="20975" y="31270"/>
                </a:cubicBezTo>
                <a:cubicBezTo>
                  <a:pt x="14673" y="31270"/>
                  <a:pt x="9642" y="25571"/>
                  <a:pt x="10800" y="19088"/>
                </a:cubicBezTo>
                <a:cubicBezTo>
                  <a:pt x="11470" y="14735"/>
                  <a:pt x="14986" y="11302"/>
                  <a:pt x="19423" y="10633"/>
                </a:cubicBezTo>
                <a:cubicBezTo>
                  <a:pt x="19973" y="10548"/>
                  <a:pt x="20517" y="10506"/>
                  <a:pt x="21052" y="10506"/>
                </a:cubicBezTo>
                <a:close/>
                <a:moveTo>
                  <a:pt x="21097" y="0"/>
                </a:moveTo>
                <a:lnTo>
                  <a:pt x="17916" y="503"/>
                </a:lnTo>
                <a:lnTo>
                  <a:pt x="14651" y="1005"/>
                </a:lnTo>
                <a:lnTo>
                  <a:pt x="15153" y="4019"/>
                </a:lnTo>
                <a:cubicBezTo>
                  <a:pt x="12725" y="4856"/>
                  <a:pt x="10632" y="6196"/>
                  <a:pt x="8791" y="7870"/>
                </a:cubicBezTo>
                <a:lnTo>
                  <a:pt x="6279" y="6112"/>
                </a:lnTo>
                <a:lnTo>
                  <a:pt x="2428" y="11302"/>
                </a:lnTo>
                <a:lnTo>
                  <a:pt x="4856" y="13144"/>
                </a:lnTo>
                <a:cubicBezTo>
                  <a:pt x="3767" y="15405"/>
                  <a:pt x="3181" y="17833"/>
                  <a:pt x="3098" y="20344"/>
                </a:cubicBezTo>
                <a:lnTo>
                  <a:pt x="0" y="20846"/>
                </a:lnTo>
                <a:lnTo>
                  <a:pt x="1005" y="27293"/>
                </a:lnTo>
                <a:lnTo>
                  <a:pt x="4102" y="26791"/>
                </a:lnTo>
                <a:cubicBezTo>
                  <a:pt x="4939" y="29135"/>
                  <a:pt x="6195" y="31311"/>
                  <a:pt x="7953" y="33153"/>
                </a:cubicBezTo>
                <a:lnTo>
                  <a:pt x="6112" y="35665"/>
                </a:lnTo>
                <a:lnTo>
                  <a:pt x="11386" y="39516"/>
                </a:lnTo>
                <a:lnTo>
                  <a:pt x="13144" y="37004"/>
                </a:lnTo>
                <a:cubicBezTo>
                  <a:pt x="15404" y="38093"/>
                  <a:pt x="17916" y="38679"/>
                  <a:pt x="20428" y="38762"/>
                </a:cubicBezTo>
                <a:lnTo>
                  <a:pt x="20930" y="41860"/>
                </a:lnTo>
                <a:lnTo>
                  <a:pt x="24195" y="41358"/>
                </a:lnTo>
                <a:lnTo>
                  <a:pt x="27376" y="40855"/>
                </a:lnTo>
                <a:lnTo>
                  <a:pt x="26958" y="37842"/>
                </a:lnTo>
                <a:cubicBezTo>
                  <a:pt x="29302" y="37004"/>
                  <a:pt x="31478" y="35665"/>
                  <a:pt x="33237" y="33990"/>
                </a:cubicBezTo>
                <a:lnTo>
                  <a:pt x="35748" y="35832"/>
                </a:lnTo>
                <a:lnTo>
                  <a:pt x="39599" y="30558"/>
                </a:lnTo>
                <a:lnTo>
                  <a:pt x="37088" y="28716"/>
                </a:lnTo>
                <a:cubicBezTo>
                  <a:pt x="38176" y="26456"/>
                  <a:pt x="38846" y="24028"/>
                  <a:pt x="38929" y="21516"/>
                </a:cubicBezTo>
                <a:lnTo>
                  <a:pt x="41943" y="21014"/>
                </a:lnTo>
                <a:lnTo>
                  <a:pt x="40939" y="14568"/>
                </a:lnTo>
                <a:lnTo>
                  <a:pt x="37925" y="15070"/>
                </a:lnTo>
                <a:cubicBezTo>
                  <a:pt x="37088" y="12642"/>
                  <a:pt x="35748" y="10549"/>
                  <a:pt x="34074" y="8707"/>
                </a:cubicBezTo>
                <a:lnTo>
                  <a:pt x="35916" y="6196"/>
                </a:lnTo>
                <a:lnTo>
                  <a:pt x="30641" y="2344"/>
                </a:lnTo>
                <a:lnTo>
                  <a:pt x="28799" y="4856"/>
                </a:lnTo>
                <a:cubicBezTo>
                  <a:pt x="26539" y="3684"/>
                  <a:pt x="24111" y="3098"/>
                  <a:pt x="21600" y="3014"/>
                </a:cubicBezTo>
                <a:lnTo>
                  <a:pt x="210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461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Title 3">
            <a:extLst>
              <a:ext uri="{FF2B5EF4-FFF2-40B4-BE49-F238E27FC236}">
                <a16:creationId xmlns:a16="http://schemas.microsoft.com/office/drawing/2014/main" id="{468B6B82-B704-4947-B02B-8EB5D4DC4267}"/>
              </a:ext>
            </a:extLst>
          </p:cNvPr>
          <p:cNvSpPr>
            <a:spLocks noGrp="1"/>
          </p:cNvSpPr>
          <p:nvPr>
            <p:ph type="ctrTitle"/>
          </p:nvPr>
        </p:nvSpPr>
        <p:spPr>
          <a:xfrm>
            <a:off x="4987000" y="865543"/>
            <a:ext cx="3448945" cy="2120965"/>
          </a:xfrm>
          <a:custGeom>
            <a:avLst/>
            <a:gdLst>
              <a:gd name="connsiteX0" fmla="*/ 0 w 3448945"/>
              <a:gd name="connsiteY0" fmla="*/ 0 h 2120965"/>
              <a:gd name="connsiteX1" fmla="*/ 3448945 w 3448945"/>
              <a:gd name="connsiteY1" fmla="*/ 0 h 2120965"/>
              <a:gd name="connsiteX2" fmla="*/ 3448945 w 3448945"/>
              <a:gd name="connsiteY2" fmla="*/ 2120965 h 2120965"/>
              <a:gd name="connsiteX3" fmla="*/ 0 w 3448945"/>
              <a:gd name="connsiteY3" fmla="*/ 2120965 h 2120965"/>
              <a:gd name="connsiteX4" fmla="*/ 0 w 3448945"/>
              <a:gd name="connsiteY4" fmla="*/ 0 h 212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45" h="2120965" extrusionOk="0">
                <a:moveTo>
                  <a:pt x="0" y="0"/>
                </a:moveTo>
                <a:cubicBezTo>
                  <a:pt x="1096391" y="118645"/>
                  <a:pt x="3064551" y="116012"/>
                  <a:pt x="3448945" y="0"/>
                </a:cubicBezTo>
                <a:cubicBezTo>
                  <a:pt x="3316063" y="605263"/>
                  <a:pt x="3533896" y="1808262"/>
                  <a:pt x="3448945" y="2120965"/>
                </a:cubicBezTo>
                <a:cubicBezTo>
                  <a:pt x="2745488" y="2255565"/>
                  <a:pt x="528392" y="1963769"/>
                  <a:pt x="0" y="2120965"/>
                </a:cubicBezTo>
                <a:cubicBezTo>
                  <a:pt x="-20187" y="1696672"/>
                  <a:pt x="-152480" y="602286"/>
                  <a:pt x="0" y="0"/>
                </a:cubicBezTo>
                <a:close/>
              </a:path>
            </a:pathLst>
          </a:custGeom>
          <a:ln w="38100">
            <a:solidFill>
              <a:schemeClr val="tx2"/>
            </a:solidFill>
            <a:extLst>
              <a:ext uri="{C807C97D-BFC1-408E-A445-0C87EB9F89A2}">
                <ask:lineSketchStyleProps xmlns:ask="http://schemas.microsoft.com/office/drawing/2018/sketchyshapes" sd="1219033472">
                  <ask:type>
                    <ask:lineSketchCurved/>
                  </ask:type>
                </ask:lineSketchStyleProps>
              </a:ext>
            </a:extLst>
          </a:ln>
        </p:spPr>
        <p:txBody>
          <a:bodyPr/>
          <a:lstStyle/>
          <a:p>
            <a:pPr algn="l"/>
            <a:r>
              <a:rPr lang="en-US" dirty="0">
                <a:solidFill>
                  <a:srgbClr val="E57200"/>
                </a:solidFill>
              </a:rPr>
              <a:t>Thank you again for coming - </a:t>
            </a:r>
            <a:r>
              <a:rPr lang="en-US" dirty="0">
                <a:solidFill>
                  <a:schemeClr val="bg1"/>
                </a:solidFill>
              </a:rPr>
              <a:t>Any questions? </a:t>
            </a:r>
          </a:p>
        </p:txBody>
      </p:sp>
    </p:spTree>
    <p:extLst>
      <p:ext uri="{BB962C8B-B14F-4D97-AF65-F5344CB8AC3E}">
        <p14:creationId xmlns:p14="http://schemas.microsoft.com/office/powerpoint/2010/main" val="100546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Engineers use sources to:</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FF8900"/>
            </a:solidFill>
            <a:prstDash val="solid"/>
            <a:round/>
            <a:headEnd type="none" w="med" len="med"/>
            <a:tailEnd type="none" w="med" len="med"/>
          </a:ln>
        </p:spPr>
      </p:cxnSp>
      <p:sp>
        <p:nvSpPr>
          <p:cNvPr id="34" name="Google Shape;259;p22">
            <a:extLst>
              <a:ext uri="{FF2B5EF4-FFF2-40B4-BE49-F238E27FC236}">
                <a16:creationId xmlns:a16="http://schemas.microsoft.com/office/drawing/2014/main" id="{13A40197-4C04-8742-90DE-5B5022CB8775}"/>
              </a:ext>
            </a:extLst>
          </p:cNvPr>
          <p:cNvSpPr txBox="1">
            <a:spLocks noGrp="1"/>
          </p:cNvSpPr>
          <p:nvPr>
            <p:ph type="subTitle" idx="1"/>
          </p:nvPr>
        </p:nvSpPr>
        <p:spPr>
          <a:xfrm>
            <a:off x="451944" y="1485074"/>
            <a:ext cx="7899255" cy="2653385"/>
          </a:xfrm>
          <a:prstGeom prst="rect">
            <a:avLst/>
          </a:prstGeom>
        </p:spPr>
        <p:txBody>
          <a:bodyPr spcFirstLastPara="1" wrap="square" lIns="91425" tIns="91425" rIns="91425" bIns="91425" anchor="t" anchorCtr="0">
            <a:noAutofit/>
          </a:bodyPr>
          <a:lstStyle/>
          <a:p>
            <a:pPr algn="l" fontAlgn="base">
              <a:spcAft>
                <a:spcPts val="1800"/>
              </a:spcAft>
            </a:pPr>
            <a:r>
              <a:rPr lang="en-US" sz="2000" dirty="0">
                <a:solidFill>
                  <a:srgbClr val="E57200"/>
                </a:solidFill>
              </a:rPr>
              <a:t>Enter</a:t>
            </a:r>
            <a:r>
              <a:rPr lang="en-US" sz="2000" dirty="0"/>
              <a:t> an ongoing scientific conversation.</a:t>
            </a:r>
          </a:p>
          <a:p>
            <a:pPr algn="l" fontAlgn="base">
              <a:spcAft>
                <a:spcPts val="1800"/>
              </a:spcAft>
            </a:pPr>
            <a:r>
              <a:rPr lang="en-US" sz="2000" dirty="0">
                <a:solidFill>
                  <a:srgbClr val="E57200"/>
                </a:solidFill>
              </a:rPr>
              <a:t>Show</a:t>
            </a:r>
            <a:r>
              <a:rPr lang="en-US" sz="2000" dirty="0"/>
              <a:t> they’re up to date in their field. </a:t>
            </a:r>
          </a:p>
          <a:p>
            <a:pPr algn="l" fontAlgn="base">
              <a:spcAft>
                <a:spcPts val="1800"/>
              </a:spcAft>
            </a:pPr>
            <a:r>
              <a:rPr lang="en-US" sz="2000" dirty="0">
                <a:solidFill>
                  <a:srgbClr val="E57200"/>
                </a:solidFill>
              </a:rPr>
              <a:t>Demonstrate</a:t>
            </a:r>
            <a:r>
              <a:rPr lang="en-US" sz="2000" dirty="0"/>
              <a:t> what their contribution is.  </a:t>
            </a:r>
          </a:p>
          <a:p>
            <a:pPr algn="l" fontAlgn="base">
              <a:spcAft>
                <a:spcPts val="1800"/>
              </a:spcAft>
            </a:pPr>
            <a:r>
              <a:rPr lang="en-US" sz="2000" dirty="0">
                <a:solidFill>
                  <a:srgbClr val="E57200"/>
                </a:solidFill>
              </a:rPr>
              <a:t>Lend</a:t>
            </a:r>
            <a:r>
              <a:rPr lang="en-US" sz="2000" dirty="0"/>
              <a:t> authority to their own writing and research </a:t>
            </a:r>
          </a:p>
          <a:p>
            <a:pPr marL="0" lvl="0" indent="0" algn="l" rtl="0">
              <a:spcBef>
                <a:spcPts val="0"/>
              </a:spcBef>
              <a:spcAft>
                <a:spcPts val="0"/>
              </a:spcAft>
            </a:pPr>
            <a:endParaRPr dirty="0"/>
          </a:p>
        </p:txBody>
      </p:sp>
      <p:sp>
        <p:nvSpPr>
          <p:cNvPr id="35" name="Google Shape;377;p25">
            <a:extLst>
              <a:ext uri="{FF2B5EF4-FFF2-40B4-BE49-F238E27FC236}">
                <a16:creationId xmlns:a16="http://schemas.microsoft.com/office/drawing/2014/main" id="{050EEE64-ADFD-934D-B700-50D9644C9005}"/>
              </a:ext>
            </a:extLst>
          </p:cNvPr>
          <p:cNvSpPr/>
          <p:nvPr/>
        </p:nvSpPr>
        <p:spPr>
          <a:xfrm rot="-3173578">
            <a:off x="339337" y="1576590"/>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7" name="Google Shape;377;p25">
            <a:extLst>
              <a:ext uri="{FF2B5EF4-FFF2-40B4-BE49-F238E27FC236}">
                <a16:creationId xmlns:a16="http://schemas.microsoft.com/office/drawing/2014/main" id="{3C1F7E05-C1B3-054A-BFAB-76DC23EDE3B4}"/>
              </a:ext>
            </a:extLst>
          </p:cNvPr>
          <p:cNvSpPr/>
          <p:nvPr/>
        </p:nvSpPr>
        <p:spPr>
          <a:xfrm rot="20905407">
            <a:off x="325119" y="2133118"/>
            <a:ext cx="267256" cy="246049"/>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 name="Google Shape;377;p25">
            <a:extLst>
              <a:ext uri="{FF2B5EF4-FFF2-40B4-BE49-F238E27FC236}">
                <a16:creationId xmlns:a16="http://schemas.microsoft.com/office/drawing/2014/main" id="{9931C8E5-96E8-8941-9640-41C22FDB81B5}"/>
              </a:ext>
            </a:extLst>
          </p:cNvPr>
          <p:cNvSpPr/>
          <p:nvPr/>
        </p:nvSpPr>
        <p:spPr>
          <a:xfrm rot="20905407">
            <a:off x="318316" y="2649507"/>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9" name="Google Shape;377;p25">
            <a:extLst>
              <a:ext uri="{FF2B5EF4-FFF2-40B4-BE49-F238E27FC236}">
                <a16:creationId xmlns:a16="http://schemas.microsoft.com/office/drawing/2014/main" id="{466A44FD-40F4-484B-9BDB-7265F16B7DB9}"/>
              </a:ext>
            </a:extLst>
          </p:cNvPr>
          <p:cNvSpPr/>
          <p:nvPr/>
        </p:nvSpPr>
        <p:spPr>
          <a:xfrm rot="20905407">
            <a:off x="318317" y="3211838"/>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2" name="TextBox 1">
            <a:extLst>
              <a:ext uri="{FF2B5EF4-FFF2-40B4-BE49-F238E27FC236}">
                <a16:creationId xmlns:a16="http://schemas.microsoft.com/office/drawing/2014/main" id="{C0B0955F-C14D-BE94-93AC-E0906A08FE75}"/>
              </a:ext>
            </a:extLst>
          </p:cNvPr>
          <p:cNvSpPr txBox="1"/>
          <p:nvPr/>
        </p:nvSpPr>
        <p:spPr>
          <a:xfrm>
            <a:off x="288087" y="4655605"/>
            <a:ext cx="8544214" cy="600164"/>
          </a:xfrm>
          <a:prstGeom prst="rect">
            <a:avLst/>
          </a:prstGeom>
          <a:noFill/>
        </p:spPr>
        <p:txBody>
          <a:bodyPr wrap="square" rtlCol="0">
            <a:spAutoFit/>
          </a:bodyPr>
          <a:lstStyle/>
          <a:p>
            <a:r>
              <a:rPr lang="en-US" sz="1100" dirty="0">
                <a:solidFill>
                  <a:schemeClr val="bg1"/>
                </a:solidFill>
              </a:rPr>
              <a:t>Chapter 8: Managing Sources in </a:t>
            </a:r>
            <a:r>
              <a:rPr lang="en-US" sz="1100" i="1" dirty="0">
                <a:solidFill>
                  <a:schemeClr val="bg1"/>
                </a:solidFill>
              </a:rPr>
              <a:t>Writing in Engineering: A Brief Guide</a:t>
            </a:r>
            <a:r>
              <a:rPr lang="en-US" sz="1100" dirty="0">
                <a:solidFill>
                  <a:schemeClr val="bg1"/>
                </a:solidFill>
              </a:rPr>
              <a:t> by Robert Irish (2015)</a:t>
            </a:r>
          </a:p>
          <a:p>
            <a:endParaRPr lang="en-US" sz="1100" dirty="0">
              <a:solidFill>
                <a:schemeClr val="bg1"/>
              </a:solidFill>
            </a:endParaRPr>
          </a:p>
          <a:p>
            <a:endParaRPr lang="en-US" sz="1100" dirty="0"/>
          </a:p>
        </p:txBody>
      </p:sp>
    </p:spTree>
    <p:extLst>
      <p:ext uri="{BB962C8B-B14F-4D97-AF65-F5344CB8AC3E}">
        <p14:creationId xmlns:p14="http://schemas.microsoft.com/office/powerpoint/2010/main" val="279496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8" name="Google Shape;398;p26"/>
          <p:cNvSpPr/>
          <p:nvPr/>
        </p:nvSpPr>
        <p:spPr>
          <a:xfrm>
            <a:off x="693683" y="1413831"/>
            <a:ext cx="3415861" cy="606600"/>
          </a:xfrm>
          <a:prstGeom prst="homePlate">
            <a:avLst>
              <a:gd name="adj" fmla="val 50000"/>
            </a:avLst>
          </a:pr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399" name="Google Shape;399;p26"/>
          <p:cNvSpPr txBox="1">
            <a:spLocks noGrp="1"/>
          </p:cNvSpPr>
          <p:nvPr>
            <p:ph type="ctrTitle" idx="4"/>
          </p:nvPr>
        </p:nvSpPr>
        <p:spPr>
          <a:xfrm>
            <a:off x="998325" y="644550"/>
            <a:ext cx="78339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t>
            </a:r>
            <a:r>
              <a:rPr lang="es" dirty="0"/>
              <a:t>our Types of References</a:t>
            </a:r>
            <a:endParaRPr dirty="0"/>
          </a:p>
        </p:txBody>
      </p:sp>
      <p:sp>
        <p:nvSpPr>
          <p:cNvPr id="400" name="Google Shape;400;p26"/>
          <p:cNvSpPr txBox="1">
            <a:spLocks noGrp="1"/>
          </p:cNvSpPr>
          <p:nvPr>
            <p:ph type="ctrTitle"/>
          </p:nvPr>
        </p:nvSpPr>
        <p:spPr>
          <a:xfrm>
            <a:off x="693683" y="1690286"/>
            <a:ext cx="3100704" cy="3283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1600" b="1" dirty="0">
                <a:solidFill>
                  <a:schemeClr val="bg1"/>
                </a:solidFill>
              </a:rPr>
              <a:t>Previous designs </a:t>
            </a:r>
            <a:r>
              <a:rPr lang="es" sz="1400" b="1" dirty="0">
                <a:solidFill>
                  <a:schemeClr val="dk1"/>
                </a:solidFill>
              </a:rPr>
              <a:t>(patents, reference designs)</a:t>
            </a:r>
            <a:endParaRPr sz="1600" b="1" dirty="0">
              <a:solidFill>
                <a:schemeClr val="dk1"/>
              </a:solidFill>
            </a:endParaRPr>
          </a:p>
        </p:txBody>
      </p:sp>
      <p:cxnSp>
        <p:nvCxnSpPr>
          <p:cNvPr id="403" name="Google Shape;403;p26"/>
          <p:cNvCxnSpPr/>
          <p:nvPr/>
        </p:nvCxnSpPr>
        <p:spPr>
          <a:xfrm>
            <a:off x="0" y="1197575"/>
            <a:ext cx="3340500" cy="0"/>
          </a:xfrm>
          <a:prstGeom prst="straightConnector1">
            <a:avLst/>
          </a:prstGeom>
          <a:noFill/>
          <a:ln w="9525" cap="flat" cmpd="sng">
            <a:solidFill>
              <a:srgbClr val="FF8900"/>
            </a:solidFill>
            <a:prstDash val="solid"/>
            <a:round/>
            <a:headEnd type="none" w="med" len="med"/>
            <a:tailEnd type="none" w="med" len="med"/>
          </a:ln>
        </p:spPr>
      </p:cxnSp>
      <p:sp>
        <p:nvSpPr>
          <p:cNvPr id="415" name="Google Shape;415;p26"/>
          <p:cNvSpPr/>
          <p:nvPr/>
        </p:nvSpPr>
        <p:spPr>
          <a:xfrm>
            <a:off x="4876837" y="2409598"/>
            <a:ext cx="2681532" cy="1732190"/>
          </a:xfrm>
          <a:custGeom>
            <a:avLst/>
            <a:gdLst/>
            <a:ahLst/>
            <a:cxnLst/>
            <a:rect l="l" t="t" r="r" b="b"/>
            <a:pathLst>
              <a:path w="176649" h="114110" extrusionOk="0">
                <a:moveTo>
                  <a:pt x="5275" y="0"/>
                </a:moveTo>
                <a:cubicBezTo>
                  <a:pt x="2345" y="0"/>
                  <a:pt x="1" y="2344"/>
                  <a:pt x="1" y="5274"/>
                </a:cubicBezTo>
                <a:lnTo>
                  <a:pt x="1" y="108835"/>
                </a:lnTo>
                <a:cubicBezTo>
                  <a:pt x="1" y="111766"/>
                  <a:pt x="2345" y="114110"/>
                  <a:pt x="5275" y="114110"/>
                </a:cubicBezTo>
                <a:lnTo>
                  <a:pt x="171374" y="114110"/>
                </a:lnTo>
                <a:cubicBezTo>
                  <a:pt x="174304" y="114110"/>
                  <a:pt x="176648" y="111766"/>
                  <a:pt x="176648" y="108835"/>
                </a:cubicBezTo>
                <a:lnTo>
                  <a:pt x="176648" y="5274"/>
                </a:lnTo>
                <a:cubicBezTo>
                  <a:pt x="176648" y="2344"/>
                  <a:pt x="174304" y="0"/>
                  <a:pt x="17137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416" name="Google Shape;416;p26"/>
          <p:cNvSpPr/>
          <p:nvPr/>
        </p:nvSpPr>
        <p:spPr>
          <a:xfrm>
            <a:off x="5005199" y="2541755"/>
            <a:ext cx="2424808" cy="1467860"/>
          </a:xfrm>
          <a:custGeom>
            <a:avLst/>
            <a:gdLst/>
            <a:ahLst/>
            <a:cxnLst/>
            <a:rect l="l" t="t" r="r" b="b"/>
            <a:pathLst>
              <a:path w="159737" h="96697" extrusionOk="0">
                <a:moveTo>
                  <a:pt x="0" y="1"/>
                </a:moveTo>
                <a:lnTo>
                  <a:pt x="0" y="96697"/>
                </a:lnTo>
                <a:lnTo>
                  <a:pt x="159737" y="96697"/>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1A51"/>
              </a:solidFill>
            </a:endParaRPr>
          </a:p>
        </p:txBody>
      </p:sp>
      <p:sp>
        <p:nvSpPr>
          <p:cNvPr id="417" name="Google Shape;417;p26"/>
          <p:cNvSpPr/>
          <p:nvPr/>
        </p:nvSpPr>
        <p:spPr>
          <a:xfrm>
            <a:off x="4636011" y="4136703"/>
            <a:ext cx="3163178" cy="83900"/>
          </a:xfrm>
          <a:custGeom>
            <a:avLst/>
            <a:gdLst/>
            <a:ahLst/>
            <a:cxnLst/>
            <a:rect l="l" t="t" r="r" b="b"/>
            <a:pathLst>
              <a:path w="208378" h="5527" extrusionOk="0">
                <a:moveTo>
                  <a:pt x="0" y="1"/>
                </a:moveTo>
                <a:lnTo>
                  <a:pt x="0" y="5526"/>
                </a:lnTo>
                <a:lnTo>
                  <a:pt x="208377" y="5526"/>
                </a:lnTo>
                <a:lnTo>
                  <a:pt x="20837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418" name="Google Shape;418;p26"/>
          <p:cNvSpPr/>
          <p:nvPr/>
        </p:nvSpPr>
        <p:spPr>
          <a:xfrm>
            <a:off x="5005199" y="2541755"/>
            <a:ext cx="2424808" cy="141083"/>
          </a:xfrm>
          <a:custGeom>
            <a:avLst/>
            <a:gdLst/>
            <a:ahLst/>
            <a:cxnLst/>
            <a:rect l="l" t="t" r="r" b="b"/>
            <a:pathLst>
              <a:path w="159737" h="9294" extrusionOk="0">
                <a:moveTo>
                  <a:pt x="0" y="1"/>
                </a:moveTo>
                <a:lnTo>
                  <a:pt x="0" y="9294"/>
                </a:lnTo>
                <a:lnTo>
                  <a:pt x="159737" y="9294"/>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5143716" y="2742556"/>
            <a:ext cx="1029417" cy="521069"/>
          </a:xfrm>
          <a:custGeom>
            <a:avLst/>
            <a:gdLst/>
            <a:ahLst/>
            <a:cxnLst/>
            <a:rect l="l" t="t" r="r" b="b"/>
            <a:pathLst>
              <a:path w="67814" h="34326" extrusionOk="0">
                <a:moveTo>
                  <a:pt x="1" y="1"/>
                </a:moveTo>
                <a:lnTo>
                  <a:pt x="1" y="34326"/>
                </a:lnTo>
                <a:lnTo>
                  <a:pt x="67813" y="34326"/>
                </a:lnTo>
                <a:lnTo>
                  <a:pt x="67813"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5221240" y="2834061"/>
            <a:ext cx="297407" cy="297391"/>
          </a:xfrm>
          <a:custGeom>
            <a:avLst/>
            <a:gdLst/>
            <a:ahLst/>
            <a:cxnLst/>
            <a:rect l="l" t="t" r="r" b="b"/>
            <a:pathLst>
              <a:path w="19592" h="19591" extrusionOk="0">
                <a:moveTo>
                  <a:pt x="1" y="0"/>
                </a:moveTo>
                <a:lnTo>
                  <a:pt x="1" y="19591"/>
                </a:lnTo>
                <a:lnTo>
                  <a:pt x="19591" y="19591"/>
                </a:lnTo>
                <a:lnTo>
                  <a:pt x="195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5500826" y="3535575"/>
            <a:ext cx="908690" cy="329163"/>
          </a:xfrm>
          <a:custGeom>
            <a:avLst/>
            <a:gdLst/>
            <a:ahLst/>
            <a:cxnLst/>
            <a:rect l="l" t="t" r="r" b="b"/>
            <a:pathLst>
              <a:path w="59861" h="21684" extrusionOk="0">
                <a:moveTo>
                  <a:pt x="1" y="1"/>
                </a:moveTo>
                <a:lnTo>
                  <a:pt x="1" y="21684"/>
                </a:lnTo>
                <a:lnTo>
                  <a:pt x="59860" y="21684"/>
                </a:lnTo>
                <a:lnTo>
                  <a:pt x="5986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5560559" y="3610549"/>
            <a:ext cx="679927" cy="53403"/>
          </a:xfrm>
          <a:custGeom>
            <a:avLst/>
            <a:gdLst/>
            <a:ahLst/>
            <a:cxnLst/>
            <a:rect l="l" t="t" r="r" b="b"/>
            <a:pathLst>
              <a:path w="44791" h="3518" extrusionOk="0">
                <a:moveTo>
                  <a:pt x="1" y="1"/>
                </a:moveTo>
                <a:lnTo>
                  <a:pt x="1" y="3517"/>
                </a:lnTo>
                <a:lnTo>
                  <a:pt x="44791" y="3517"/>
                </a:lnTo>
                <a:lnTo>
                  <a:pt x="4479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3" name="Google Shape;423;p26"/>
          <p:cNvSpPr/>
          <p:nvPr/>
        </p:nvSpPr>
        <p:spPr>
          <a:xfrm>
            <a:off x="5560559" y="3710949"/>
            <a:ext cx="526154" cy="52128"/>
          </a:xfrm>
          <a:custGeom>
            <a:avLst/>
            <a:gdLst/>
            <a:ahLst/>
            <a:cxnLst/>
            <a:rect l="l" t="t" r="r" b="b"/>
            <a:pathLst>
              <a:path w="34661" h="3434" extrusionOk="0">
                <a:moveTo>
                  <a:pt x="1" y="1"/>
                </a:moveTo>
                <a:lnTo>
                  <a:pt x="1" y="3433"/>
                </a:lnTo>
                <a:lnTo>
                  <a:pt x="34661" y="3433"/>
                </a:lnTo>
                <a:lnTo>
                  <a:pt x="3466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4" name="Google Shape;424;p26"/>
          <p:cNvSpPr/>
          <p:nvPr/>
        </p:nvSpPr>
        <p:spPr>
          <a:xfrm>
            <a:off x="5180573" y="3535575"/>
            <a:ext cx="322818" cy="329163"/>
          </a:xfrm>
          <a:custGeom>
            <a:avLst/>
            <a:gdLst/>
            <a:ahLst/>
            <a:cxnLst/>
            <a:rect l="l" t="t" r="r" b="b"/>
            <a:pathLst>
              <a:path w="21266" h="21684" extrusionOk="0">
                <a:moveTo>
                  <a:pt x="1" y="1"/>
                </a:moveTo>
                <a:lnTo>
                  <a:pt x="1" y="21684"/>
                </a:lnTo>
                <a:lnTo>
                  <a:pt x="21265" y="21684"/>
                </a:lnTo>
                <a:lnTo>
                  <a:pt x="2126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5242842" y="3644719"/>
            <a:ext cx="218729" cy="109463"/>
          </a:xfrm>
          <a:custGeom>
            <a:avLst/>
            <a:gdLst/>
            <a:ahLst/>
            <a:cxnLst/>
            <a:rect l="l" t="t" r="r" b="b"/>
            <a:pathLst>
              <a:path w="14409" h="7211" extrusionOk="0">
                <a:moveTo>
                  <a:pt x="13060" y="1"/>
                </a:moveTo>
                <a:cubicBezTo>
                  <a:pt x="12832" y="1"/>
                  <a:pt x="12594" y="102"/>
                  <a:pt x="12391" y="345"/>
                </a:cubicBezTo>
                <a:lnTo>
                  <a:pt x="6950" y="5117"/>
                </a:lnTo>
                <a:lnTo>
                  <a:pt x="1592" y="345"/>
                </a:lnTo>
                <a:cubicBezTo>
                  <a:pt x="1424" y="178"/>
                  <a:pt x="1194" y="94"/>
                  <a:pt x="964" y="94"/>
                </a:cubicBezTo>
                <a:cubicBezTo>
                  <a:pt x="734" y="94"/>
                  <a:pt x="503" y="178"/>
                  <a:pt x="336" y="345"/>
                </a:cubicBezTo>
                <a:cubicBezTo>
                  <a:pt x="1" y="764"/>
                  <a:pt x="1" y="1266"/>
                  <a:pt x="336" y="1601"/>
                </a:cubicBezTo>
                <a:lnTo>
                  <a:pt x="6364" y="6959"/>
                </a:lnTo>
                <a:cubicBezTo>
                  <a:pt x="6531" y="7127"/>
                  <a:pt x="6761" y="7210"/>
                  <a:pt x="6992" y="7210"/>
                </a:cubicBezTo>
                <a:cubicBezTo>
                  <a:pt x="7222" y="7210"/>
                  <a:pt x="7452" y="7127"/>
                  <a:pt x="7619" y="6959"/>
                </a:cubicBezTo>
                <a:lnTo>
                  <a:pt x="13647" y="1685"/>
                </a:lnTo>
                <a:cubicBezTo>
                  <a:pt x="14408" y="987"/>
                  <a:pt x="13776" y="1"/>
                  <a:pt x="13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5683836" y="3292847"/>
            <a:ext cx="704079" cy="155049"/>
          </a:xfrm>
          <a:custGeom>
            <a:avLst/>
            <a:gdLst/>
            <a:ahLst/>
            <a:cxnLst/>
            <a:rect l="l" t="t" r="r" b="b"/>
            <a:pathLst>
              <a:path w="46382" h="10214" extrusionOk="0">
                <a:moveTo>
                  <a:pt x="1" y="0"/>
                </a:moveTo>
                <a:lnTo>
                  <a:pt x="1" y="10214"/>
                </a:lnTo>
                <a:lnTo>
                  <a:pt x="46381" y="10214"/>
                </a:lnTo>
                <a:lnTo>
                  <a:pt x="4638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5683836" y="3100941"/>
            <a:ext cx="704079" cy="155064"/>
          </a:xfrm>
          <a:custGeom>
            <a:avLst/>
            <a:gdLst/>
            <a:ahLst/>
            <a:cxnLst/>
            <a:rect l="l" t="t" r="r" b="b"/>
            <a:pathLst>
              <a:path w="46382" h="10215" extrusionOk="0">
                <a:moveTo>
                  <a:pt x="1" y="0"/>
                </a:moveTo>
                <a:lnTo>
                  <a:pt x="1" y="10214"/>
                </a:lnTo>
                <a:lnTo>
                  <a:pt x="46381" y="10214"/>
                </a:lnTo>
                <a:lnTo>
                  <a:pt x="463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6387899" y="3102216"/>
            <a:ext cx="155049" cy="155049"/>
          </a:xfrm>
          <a:custGeom>
            <a:avLst/>
            <a:gdLst/>
            <a:ahLst/>
            <a:cxnLst/>
            <a:rect l="l" t="t" r="r" b="b"/>
            <a:pathLst>
              <a:path w="10214" h="10214" extrusionOk="0">
                <a:moveTo>
                  <a:pt x="0" y="0"/>
                </a:moveTo>
                <a:lnTo>
                  <a:pt x="0" y="10214"/>
                </a:lnTo>
                <a:lnTo>
                  <a:pt x="10214" y="10214"/>
                </a:lnTo>
                <a:lnTo>
                  <a:pt x="10214" y="0"/>
                </a:lnTo>
                <a:close/>
              </a:path>
            </a:pathLst>
          </a:custGeom>
          <a:solidFill>
            <a:srgbClr val="E572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6579790" y="3182275"/>
            <a:ext cx="744746" cy="714234"/>
          </a:xfrm>
          <a:custGeom>
            <a:avLst/>
            <a:gdLst/>
            <a:ahLst/>
            <a:cxnLst/>
            <a:rect l="l" t="t" r="r" b="b"/>
            <a:pathLst>
              <a:path w="49061" h="47051" extrusionOk="0">
                <a:moveTo>
                  <a:pt x="1" y="1"/>
                </a:moveTo>
                <a:lnTo>
                  <a:pt x="1" y="47051"/>
                </a:lnTo>
                <a:lnTo>
                  <a:pt x="49060" y="47051"/>
                </a:lnTo>
                <a:lnTo>
                  <a:pt x="49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6668745" y="3215322"/>
            <a:ext cx="728230" cy="623427"/>
          </a:xfrm>
          <a:custGeom>
            <a:avLst/>
            <a:gdLst/>
            <a:ahLst/>
            <a:cxnLst/>
            <a:rect l="l" t="t" r="r" b="b"/>
            <a:pathLst>
              <a:path w="47973" h="41069" extrusionOk="0">
                <a:moveTo>
                  <a:pt x="20698" y="2821"/>
                </a:moveTo>
                <a:cubicBezTo>
                  <a:pt x="25039" y="2821"/>
                  <a:pt x="29467" y="4434"/>
                  <a:pt x="33070" y="8037"/>
                </a:cubicBezTo>
                <a:cubicBezTo>
                  <a:pt x="44121" y="19172"/>
                  <a:pt x="36251" y="38176"/>
                  <a:pt x="20512" y="38176"/>
                </a:cubicBezTo>
                <a:cubicBezTo>
                  <a:pt x="10801" y="38176"/>
                  <a:pt x="2931" y="30223"/>
                  <a:pt x="2931" y="20512"/>
                </a:cubicBezTo>
                <a:cubicBezTo>
                  <a:pt x="2931" y="9866"/>
                  <a:pt x="11625" y="2821"/>
                  <a:pt x="20698" y="2821"/>
                </a:cubicBezTo>
                <a:close/>
                <a:moveTo>
                  <a:pt x="20512" y="0"/>
                </a:moveTo>
                <a:cubicBezTo>
                  <a:pt x="9210" y="0"/>
                  <a:pt x="1" y="9126"/>
                  <a:pt x="1" y="20512"/>
                </a:cubicBezTo>
                <a:cubicBezTo>
                  <a:pt x="1" y="32859"/>
                  <a:pt x="10118" y="41068"/>
                  <a:pt x="20681" y="41068"/>
                </a:cubicBezTo>
                <a:cubicBezTo>
                  <a:pt x="25730" y="41068"/>
                  <a:pt x="30882" y="39192"/>
                  <a:pt x="35079" y="34995"/>
                </a:cubicBezTo>
                <a:cubicBezTo>
                  <a:pt x="47972" y="22102"/>
                  <a:pt x="38847" y="0"/>
                  <a:pt x="20512"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1" name="Google Shape;431;p26"/>
          <p:cNvSpPr/>
          <p:nvPr/>
        </p:nvSpPr>
        <p:spPr>
          <a:xfrm>
            <a:off x="6905128" y="3364010"/>
            <a:ext cx="186835" cy="328040"/>
          </a:xfrm>
          <a:custGeom>
            <a:avLst/>
            <a:gdLst/>
            <a:ahLst/>
            <a:cxnLst/>
            <a:rect l="l" t="t" r="r" b="b"/>
            <a:pathLst>
              <a:path w="12308" h="21610" extrusionOk="0">
                <a:moveTo>
                  <a:pt x="1508" y="0"/>
                </a:moveTo>
                <a:cubicBezTo>
                  <a:pt x="671" y="0"/>
                  <a:pt x="1" y="670"/>
                  <a:pt x="1" y="1507"/>
                </a:cubicBezTo>
                <a:lnTo>
                  <a:pt x="84" y="1507"/>
                </a:lnTo>
                <a:lnTo>
                  <a:pt x="84" y="20177"/>
                </a:lnTo>
                <a:cubicBezTo>
                  <a:pt x="28" y="21028"/>
                  <a:pt x="740" y="21610"/>
                  <a:pt x="1492" y="21610"/>
                </a:cubicBezTo>
                <a:cubicBezTo>
                  <a:pt x="1849" y="21610"/>
                  <a:pt x="2216" y="21478"/>
                  <a:pt x="2512" y="21181"/>
                </a:cubicBezTo>
                <a:lnTo>
                  <a:pt x="11889" y="11889"/>
                </a:lnTo>
                <a:cubicBezTo>
                  <a:pt x="12140" y="11554"/>
                  <a:pt x="12307" y="11219"/>
                  <a:pt x="12307" y="10800"/>
                </a:cubicBezTo>
                <a:cubicBezTo>
                  <a:pt x="12307" y="10465"/>
                  <a:pt x="12140" y="10047"/>
                  <a:pt x="11889" y="9796"/>
                </a:cubicBezTo>
                <a:lnTo>
                  <a:pt x="2512" y="419"/>
                </a:lnTo>
                <a:cubicBezTo>
                  <a:pt x="2261" y="168"/>
                  <a:pt x="1843" y="0"/>
                  <a:pt x="1508"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2" name="Google Shape;432;p26"/>
          <p:cNvSpPr/>
          <p:nvPr/>
        </p:nvSpPr>
        <p:spPr>
          <a:xfrm>
            <a:off x="6858115" y="1367491"/>
            <a:ext cx="1476741" cy="1959677"/>
          </a:xfrm>
          <a:custGeom>
            <a:avLst/>
            <a:gdLst/>
            <a:ahLst/>
            <a:cxnLst/>
            <a:rect l="l" t="t" r="r" b="b"/>
            <a:pathLst>
              <a:path w="97282" h="129096" extrusionOk="0">
                <a:moveTo>
                  <a:pt x="7702" y="0"/>
                </a:moveTo>
                <a:cubicBezTo>
                  <a:pt x="3433" y="84"/>
                  <a:pt x="0" y="3684"/>
                  <a:pt x="84" y="7953"/>
                </a:cubicBezTo>
                <a:lnTo>
                  <a:pt x="84" y="120807"/>
                </a:lnTo>
                <a:cubicBezTo>
                  <a:pt x="84" y="125161"/>
                  <a:pt x="3349" y="129096"/>
                  <a:pt x="7702" y="129096"/>
                </a:cubicBezTo>
                <a:lnTo>
                  <a:pt x="89161" y="129096"/>
                </a:lnTo>
                <a:cubicBezTo>
                  <a:pt x="93682" y="128928"/>
                  <a:pt x="97198" y="125244"/>
                  <a:pt x="97282" y="120807"/>
                </a:cubicBezTo>
                <a:lnTo>
                  <a:pt x="97282" y="7953"/>
                </a:lnTo>
                <a:cubicBezTo>
                  <a:pt x="97198" y="3600"/>
                  <a:pt x="93598" y="0"/>
                  <a:pt x="89161"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6976307" y="1511094"/>
            <a:ext cx="1241633" cy="1500907"/>
          </a:xfrm>
          <a:custGeom>
            <a:avLst/>
            <a:gdLst/>
            <a:ahLst/>
            <a:cxnLst/>
            <a:rect l="l" t="t" r="r" b="b"/>
            <a:pathLst>
              <a:path w="81794" h="98874" extrusionOk="0">
                <a:moveTo>
                  <a:pt x="0" y="0"/>
                </a:moveTo>
                <a:lnTo>
                  <a:pt x="0" y="98873"/>
                </a:lnTo>
                <a:lnTo>
                  <a:pt x="81794" y="98873"/>
                </a:lnTo>
                <a:lnTo>
                  <a:pt x="81794"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7513876" y="3086960"/>
            <a:ext cx="185560" cy="159086"/>
          </a:xfrm>
          <a:custGeom>
            <a:avLst/>
            <a:gdLst/>
            <a:ahLst/>
            <a:cxnLst/>
            <a:rect l="l" t="t" r="r" b="b"/>
            <a:pathLst>
              <a:path w="12224" h="10480" extrusionOk="0">
                <a:moveTo>
                  <a:pt x="5275" y="1"/>
                </a:moveTo>
                <a:cubicBezTo>
                  <a:pt x="2344" y="1"/>
                  <a:pt x="0" y="2345"/>
                  <a:pt x="0" y="5275"/>
                </a:cubicBezTo>
                <a:cubicBezTo>
                  <a:pt x="0" y="8397"/>
                  <a:pt x="2579" y="10480"/>
                  <a:pt x="5283" y="10480"/>
                </a:cubicBezTo>
                <a:cubicBezTo>
                  <a:pt x="6567" y="10480"/>
                  <a:pt x="7880" y="10010"/>
                  <a:pt x="8958" y="8959"/>
                </a:cubicBezTo>
                <a:cubicBezTo>
                  <a:pt x="12223" y="5693"/>
                  <a:pt x="9879" y="1"/>
                  <a:pt x="5275"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7577419" y="1730946"/>
            <a:ext cx="584612" cy="583352"/>
          </a:xfrm>
          <a:custGeom>
            <a:avLst/>
            <a:gdLst/>
            <a:ahLst/>
            <a:cxnLst/>
            <a:rect l="l" t="t" r="r" b="b"/>
            <a:pathLst>
              <a:path w="38512" h="38429" extrusionOk="0">
                <a:moveTo>
                  <a:pt x="19339" y="14484"/>
                </a:moveTo>
                <a:cubicBezTo>
                  <a:pt x="16577" y="14484"/>
                  <a:pt x="14316" y="16745"/>
                  <a:pt x="14316" y="19507"/>
                </a:cubicBezTo>
                <a:cubicBezTo>
                  <a:pt x="14316" y="22569"/>
                  <a:pt x="16812" y="24594"/>
                  <a:pt x="19411" y="24594"/>
                </a:cubicBezTo>
                <a:cubicBezTo>
                  <a:pt x="20650" y="24594"/>
                  <a:pt x="21913" y="24134"/>
                  <a:pt x="22939" y="23107"/>
                </a:cubicBezTo>
                <a:cubicBezTo>
                  <a:pt x="26037" y="19926"/>
                  <a:pt x="23860" y="14484"/>
                  <a:pt x="19339" y="14484"/>
                </a:cubicBezTo>
                <a:close/>
                <a:moveTo>
                  <a:pt x="19256" y="9629"/>
                </a:moveTo>
                <a:cubicBezTo>
                  <a:pt x="25786" y="9629"/>
                  <a:pt x="30390" y="16075"/>
                  <a:pt x="28381" y="22354"/>
                </a:cubicBezTo>
                <a:cubicBezTo>
                  <a:pt x="27062" y="26229"/>
                  <a:pt x="23469" y="28886"/>
                  <a:pt x="19363" y="28886"/>
                </a:cubicBezTo>
                <a:cubicBezTo>
                  <a:pt x="19299" y="28886"/>
                  <a:pt x="19236" y="28885"/>
                  <a:pt x="19172" y="28884"/>
                </a:cubicBezTo>
                <a:cubicBezTo>
                  <a:pt x="12558" y="28884"/>
                  <a:pt x="7954" y="22438"/>
                  <a:pt x="10047" y="16159"/>
                </a:cubicBezTo>
                <a:cubicBezTo>
                  <a:pt x="11386" y="12224"/>
                  <a:pt x="15070" y="9629"/>
                  <a:pt x="19256" y="9629"/>
                </a:cubicBezTo>
                <a:close/>
                <a:moveTo>
                  <a:pt x="16242" y="1"/>
                </a:moveTo>
                <a:lnTo>
                  <a:pt x="16242" y="2847"/>
                </a:lnTo>
                <a:cubicBezTo>
                  <a:pt x="13898" y="3266"/>
                  <a:pt x="11721" y="4187"/>
                  <a:pt x="9879" y="5526"/>
                </a:cubicBezTo>
                <a:lnTo>
                  <a:pt x="7786" y="3517"/>
                </a:lnTo>
                <a:lnTo>
                  <a:pt x="3433" y="7787"/>
                </a:lnTo>
                <a:lnTo>
                  <a:pt x="5526" y="9796"/>
                </a:lnTo>
                <a:cubicBezTo>
                  <a:pt x="4186" y="11722"/>
                  <a:pt x="3265" y="13898"/>
                  <a:pt x="2847" y="16159"/>
                </a:cubicBezTo>
                <a:lnTo>
                  <a:pt x="0" y="16159"/>
                </a:lnTo>
                <a:lnTo>
                  <a:pt x="0" y="22270"/>
                </a:lnTo>
                <a:lnTo>
                  <a:pt x="2847" y="22270"/>
                </a:lnTo>
                <a:cubicBezTo>
                  <a:pt x="3265" y="24531"/>
                  <a:pt x="4186" y="26707"/>
                  <a:pt x="5526" y="28633"/>
                </a:cubicBezTo>
                <a:lnTo>
                  <a:pt x="3433" y="30642"/>
                </a:lnTo>
                <a:lnTo>
                  <a:pt x="7786" y="34912"/>
                </a:lnTo>
                <a:lnTo>
                  <a:pt x="9879" y="32903"/>
                </a:lnTo>
                <a:cubicBezTo>
                  <a:pt x="11721" y="34242"/>
                  <a:pt x="13898" y="35163"/>
                  <a:pt x="16242" y="35582"/>
                </a:cubicBezTo>
                <a:lnTo>
                  <a:pt x="16242" y="38428"/>
                </a:lnTo>
                <a:lnTo>
                  <a:pt x="22270" y="38428"/>
                </a:lnTo>
                <a:lnTo>
                  <a:pt x="22270" y="35582"/>
                </a:lnTo>
                <a:cubicBezTo>
                  <a:pt x="24614" y="35163"/>
                  <a:pt x="26790" y="34242"/>
                  <a:pt x="28716" y="32903"/>
                </a:cubicBezTo>
                <a:lnTo>
                  <a:pt x="30809" y="34996"/>
                </a:lnTo>
                <a:lnTo>
                  <a:pt x="35079" y="30642"/>
                </a:lnTo>
                <a:lnTo>
                  <a:pt x="33069" y="28633"/>
                </a:lnTo>
                <a:cubicBezTo>
                  <a:pt x="34325" y="26707"/>
                  <a:pt x="35246" y="24531"/>
                  <a:pt x="35665" y="22270"/>
                </a:cubicBezTo>
                <a:lnTo>
                  <a:pt x="38511" y="22270"/>
                </a:lnTo>
                <a:lnTo>
                  <a:pt x="38511" y="16242"/>
                </a:lnTo>
                <a:lnTo>
                  <a:pt x="35665" y="16242"/>
                </a:lnTo>
                <a:cubicBezTo>
                  <a:pt x="35246" y="13898"/>
                  <a:pt x="34325" y="11722"/>
                  <a:pt x="33069" y="9796"/>
                </a:cubicBezTo>
                <a:lnTo>
                  <a:pt x="35079" y="7787"/>
                </a:lnTo>
                <a:lnTo>
                  <a:pt x="30809" y="3517"/>
                </a:lnTo>
                <a:lnTo>
                  <a:pt x="28716" y="5526"/>
                </a:lnTo>
                <a:cubicBezTo>
                  <a:pt x="26790" y="4187"/>
                  <a:pt x="24614" y="3350"/>
                  <a:pt x="22270" y="2847"/>
                </a:cubicBezTo>
                <a:lnTo>
                  <a:pt x="2227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7107204" y="1832622"/>
            <a:ext cx="432099" cy="430839"/>
          </a:xfrm>
          <a:custGeom>
            <a:avLst/>
            <a:gdLst/>
            <a:ahLst/>
            <a:cxnLst/>
            <a:rect l="l" t="t" r="r" b="b"/>
            <a:pathLst>
              <a:path w="28465" h="28382" extrusionOk="0">
                <a:moveTo>
                  <a:pt x="14316" y="10633"/>
                </a:moveTo>
                <a:cubicBezTo>
                  <a:pt x="12307" y="10633"/>
                  <a:pt x="10632" y="12307"/>
                  <a:pt x="10632" y="14400"/>
                </a:cubicBezTo>
                <a:cubicBezTo>
                  <a:pt x="10632" y="16628"/>
                  <a:pt x="12504" y="18154"/>
                  <a:pt x="14437" y="18154"/>
                </a:cubicBezTo>
                <a:cubicBezTo>
                  <a:pt x="15337" y="18154"/>
                  <a:pt x="16251" y="17824"/>
                  <a:pt x="16995" y="17079"/>
                </a:cubicBezTo>
                <a:cubicBezTo>
                  <a:pt x="19339" y="14651"/>
                  <a:pt x="17665" y="10633"/>
                  <a:pt x="14316" y="10633"/>
                </a:cubicBezTo>
                <a:close/>
                <a:moveTo>
                  <a:pt x="14232" y="7033"/>
                </a:moveTo>
                <a:cubicBezTo>
                  <a:pt x="19088" y="7033"/>
                  <a:pt x="22521" y="11805"/>
                  <a:pt x="21014" y="16493"/>
                </a:cubicBezTo>
                <a:cubicBezTo>
                  <a:pt x="20093" y="19340"/>
                  <a:pt x="17330" y="21349"/>
                  <a:pt x="14232" y="21349"/>
                </a:cubicBezTo>
                <a:cubicBezTo>
                  <a:pt x="9377" y="21265"/>
                  <a:pt x="5944" y="16493"/>
                  <a:pt x="7535" y="11889"/>
                </a:cubicBezTo>
                <a:lnTo>
                  <a:pt x="7451" y="11889"/>
                </a:lnTo>
                <a:cubicBezTo>
                  <a:pt x="8372" y="8958"/>
                  <a:pt x="11135" y="7033"/>
                  <a:pt x="14232" y="7033"/>
                </a:cubicBezTo>
                <a:close/>
                <a:moveTo>
                  <a:pt x="11972" y="0"/>
                </a:moveTo>
                <a:lnTo>
                  <a:pt x="11972" y="2093"/>
                </a:lnTo>
                <a:cubicBezTo>
                  <a:pt x="10298" y="2428"/>
                  <a:pt x="8707" y="3098"/>
                  <a:pt x="7284" y="4103"/>
                </a:cubicBezTo>
                <a:lnTo>
                  <a:pt x="5777" y="2596"/>
                </a:lnTo>
                <a:lnTo>
                  <a:pt x="2595" y="5693"/>
                </a:lnTo>
                <a:lnTo>
                  <a:pt x="4102" y="7200"/>
                </a:lnTo>
                <a:cubicBezTo>
                  <a:pt x="3098" y="8623"/>
                  <a:pt x="2428" y="10214"/>
                  <a:pt x="2177" y="11972"/>
                </a:cubicBezTo>
                <a:lnTo>
                  <a:pt x="2093" y="11889"/>
                </a:lnTo>
                <a:lnTo>
                  <a:pt x="0" y="11889"/>
                </a:lnTo>
                <a:lnTo>
                  <a:pt x="0" y="16493"/>
                </a:lnTo>
                <a:lnTo>
                  <a:pt x="2093" y="16493"/>
                </a:lnTo>
                <a:cubicBezTo>
                  <a:pt x="2428" y="18167"/>
                  <a:pt x="3098" y="19758"/>
                  <a:pt x="4102" y="21181"/>
                </a:cubicBezTo>
                <a:lnTo>
                  <a:pt x="2595" y="22688"/>
                </a:lnTo>
                <a:lnTo>
                  <a:pt x="5693" y="25786"/>
                </a:lnTo>
                <a:lnTo>
                  <a:pt x="7200" y="24363"/>
                </a:lnTo>
                <a:cubicBezTo>
                  <a:pt x="8623" y="25284"/>
                  <a:pt x="10214" y="25953"/>
                  <a:pt x="11972" y="26288"/>
                </a:cubicBezTo>
                <a:lnTo>
                  <a:pt x="11972" y="28381"/>
                </a:lnTo>
                <a:lnTo>
                  <a:pt x="16493" y="28381"/>
                </a:lnTo>
                <a:lnTo>
                  <a:pt x="16493" y="26288"/>
                </a:lnTo>
                <a:cubicBezTo>
                  <a:pt x="18167" y="25953"/>
                  <a:pt x="19758" y="25284"/>
                  <a:pt x="21181" y="24363"/>
                </a:cubicBezTo>
                <a:lnTo>
                  <a:pt x="22772" y="25870"/>
                </a:lnTo>
                <a:lnTo>
                  <a:pt x="25869" y="22772"/>
                </a:lnTo>
                <a:lnTo>
                  <a:pt x="24362" y="21265"/>
                </a:lnTo>
                <a:cubicBezTo>
                  <a:pt x="25367" y="19758"/>
                  <a:pt x="26037" y="18167"/>
                  <a:pt x="26372" y="16493"/>
                </a:cubicBezTo>
                <a:lnTo>
                  <a:pt x="28465" y="16493"/>
                </a:lnTo>
                <a:lnTo>
                  <a:pt x="28465" y="11972"/>
                </a:lnTo>
                <a:lnTo>
                  <a:pt x="26372" y="11972"/>
                </a:lnTo>
                <a:cubicBezTo>
                  <a:pt x="26037" y="10214"/>
                  <a:pt x="25367" y="8623"/>
                  <a:pt x="24362" y="7200"/>
                </a:cubicBezTo>
                <a:lnTo>
                  <a:pt x="25869" y="5693"/>
                </a:lnTo>
                <a:lnTo>
                  <a:pt x="22772" y="2596"/>
                </a:lnTo>
                <a:lnTo>
                  <a:pt x="21265" y="4103"/>
                </a:lnTo>
                <a:cubicBezTo>
                  <a:pt x="19842" y="3098"/>
                  <a:pt x="18167" y="2428"/>
                  <a:pt x="16493" y="2093"/>
                </a:cubicBezTo>
                <a:lnTo>
                  <a:pt x="164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7225395" y="2240569"/>
            <a:ext cx="636710" cy="635450"/>
          </a:xfrm>
          <a:custGeom>
            <a:avLst/>
            <a:gdLst/>
            <a:ahLst/>
            <a:cxnLst/>
            <a:rect l="l" t="t" r="r" b="b"/>
            <a:pathLst>
              <a:path w="41944" h="41861" extrusionOk="0">
                <a:moveTo>
                  <a:pt x="21243" y="15752"/>
                </a:moveTo>
                <a:cubicBezTo>
                  <a:pt x="20950" y="15752"/>
                  <a:pt x="20650" y="15775"/>
                  <a:pt x="20344" y="15823"/>
                </a:cubicBezTo>
                <a:cubicBezTo>
                  <a:pt x="17414" y="16242"/>
                  <a:pt x="15321" y="19005"/>
                  <a:pt x="15823" y="22019"/>
                </a:cubicBezTo>
                <a:cubicBezTo>
                  <a:pt x="16280" y="24914"/>
                  <a:pt x="18709" y="26576"/>
                  <a:pt x="21185" y="26576"/>
                </a:cubicBezTo>
                <a:cubicBezTo>
                  <a:pt x="22790" y="26576"/>
                  <a:pt x="24415" y="25877"/>
                  <a:pt x="25534" y="24363"/>
                </a:cubicBezTo>
                <a:cubicBezTo>
                  <a:pt x="28198" y="20680"/>
                  <a:pt x="25510" y="15752"/>
                  <a:pt x="21243" y="15752"/>
                </a:cubicBezTo>
                <a:close/>
                <a:moveTo>
                  <a:pt x="21052" y="10506"/>
                </a:moveTo>
                <a:cubicBezTo>
                  <a:pt x="27354" y="10506"/>
                  <a:pt x="32385" y="16206"/>
                  <a:pt x="31227" y="22688"/>
                </a:cubicBezTo>
                <a:cubicBezTo>
                  <a:pt x="30474" y="27125"/>
                  <a:pt x="26958" y="30474"/>
                  <a:pt x="22604" y="31144"/>
                </a:cubicBezTo>
                <a:cubicBezTo>
                  <a:pt x="22054" y="31229"/>
                  <a:pt x="21510" y="31270"/>
                  <a:pt x="20975" y="31270"/>
                </a:cubicBezTo>
                <a:cubicBezTo>
                  <a:pt x="14673" y="31270"/>
                  <a:pt x="9642" y="25571"/>
                  <a:pt x="10800" y="19088"/>
                </a:cubicBezTo>
                <a:cubicBezTo>
                  <a:pt x="11470" y="14735"/>
                  <a:pt x="14986" y="11302"/>
                  <a:pt x="19423" y="10633"/>
                </a:cubicBezTo>
                <a:cubicBezTo>
                  <a:pt x="19973" y="10548"/>
                  <a:pt x="20517" y="10506"/>
                  <a:pt x="21052" y="10506"/>
                </a:cubicBezTo>
                <a:close/>
                <a:moveTo>
                  <a:pt x="21097" y="0"/>
                </a:moveTo>
                <a:lnTo>
                  <a:pt x="17916" y="503"/>
                </a:lnTo>
                <a:lnTo>
                  <a:pt x="14651" y="1005"/>
                </a:lnTo>
                <a:lnTo>
                  <a:pt x="15153" y="4019"/>
                </a:lnTo>
                <a:cubicBezTo>
                  <a:pt x="12725" y="4856"/>
                  <a:pt x="10632" y="6196"/>
                  <a:pt x="8791" y="7870"/>
                </a:cubicBezTo>
                <a:lnTo>
                  <a:pt x="6279" y="6112"/>
                </a:lnTo>
                <a:lnTo>
                  <a:pt x="2428" y="11302"/>
                </a:lnTo>
                <a:lnTo>
                  <a:pt x="4856" y="13144"/>
                </a:lnTo>
                <a:cubicBezTo>
                  <a:pt x="3767" y="15405"/>
                  <a:pt x="3181" y="17833"/>
                  <a:pt x="3098" y="20344"/>
                </a:cubicBezTo>
                <a:lnTo>
                  <a:pt x="0" y="20846"/>
                </a:lnTo>
                <a:lnTo>
                  <a:pt x="1005" y="27293"/>
                </a:lnTo>
                <a:lnTo>
                  <a:pt x="4102" y="26791"/>
                </a:lnTo>
                <a:cubicBezTo>
                  <a:pt x="4939" y="29135"/>
                  <a:pt x="6195" y="31311"/>
                  <a:pt x="7953" y="33153"/>
                </a:cubicBezTo>
                <a:lnTo>
                  <a:pt x="6112" y="35665"/>
                </a:lnTo>
                <a:lnTo>
                  <a:pt x="11386" y="39516"/>
                </a:lnTo>
                <a:lnTo>
                  <a:pt x="13144" y="37004"/>
                </a:lnTo>
                <a:cubicBezTo>
                  <a:pt x="15404" y="38093"/>
                  <a:pt x="17916" y="38679"/>
                  <a:pt x="20428" y="38762"/>
                </a:cubicBezTo>
                <a:lnTo>
                  <a:pt x="20930" y="41860"/>
                </a:lnTo>
                <a:lnTo>
                  <a:pt x="24195" y="41358"/>
                </a:lnTo>
                <a:lnTo>
                  <a:pt x="27376" y="40855"/>
                </a:lnTo>
                <a:lnTo>
                  <a:pt x="26958" y="37842"/>
                </a:lnTo>
                <a:cubicBezTo>
                  <a:pt x="29302" y="37004"/>
                  <a:pt x="31478" y="35665"/>
                  <a:pt x="33237" y="33990"/>
                </a:cubicBezTo>
                <a:lnTo>
                  <a:pt x="35748" y="35832"/>
                </a:lnTo>
                <a:lnTo>
                  <a:pt x="39599" y="30558"/>
                </a:lnTo>
                <a:lnTo>
                  <a:pt x="37088" y="28716"/>
                </a:lnTo>
                <a:cubicBezTo>
                  <a:pt x="38176" y="26456"/>
                  <a:pt x="38846" y="24028"/>
                  <a:pt x="38929" y="21516"/>
                </a:cubicBezTo>
                <a:lnTo>
                  <a:pt x="41943" y="21014"/>
                </a:lnTo>
                <a:lnTo>
                  <a:pt x="40939" y="14568"/>
                </a:lnTo>
                <a:lnTo>
                  <a:pt x="37925" y="15070"/>
                </a:lnTo>
                <a:cubicBezTo>
                  <a:pt x="37088" y="12642"/>
                  <a:pt x="35748" y="10549"/>
                  <a:pt x="34074" y="8707"/>
                </a:cubicBezTo>
                <a:lnTo>
                  <a:pt x="35916" y="6196"/>
                </a:lnTo>
                <a:lnTo>
                  <a:pt x="30641" y="2344"/>
                </a:lnTo>
                <a:lnTo>
                  <a:pt x="28799" y="4856"/>
                </a:lnTo>
                <a:cubicBezTo>
                  <a:pt x="26539" y="3684"/>
                  <a:pt x="24111" y="3098"/>
                  <a:pt x="21600" y="3014"/>
                </a:cubicBezTo>
                <a:lnTo>
                  <a:pt x="210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8;p26">
            <a:extLst>
              <a:ext uri="{FF2B5EF4-FFF2-40B4-BE49-F238E27FC236}">
                <a16:creationId xmlns:a16="http://schemas.microsoft.com/office/drawing/2014/main" id="{AF4F10D0-5229-594A-9B70-20AC8F8D5B33}"/>
              </a:ext>
            </a:extLst>
          </p:cNvPr>
          <p:cNvSpPr/>
          <p:nvPr/>
        </p:nvSpPr>
        <p:spPr>
          <a:xfrm>
            <a:off x="693683" y="2312464"/>
            <a:ext cx="3415861" cy="606600"/>
          </a:xfrm>
          <a:prstGeom prst="homePlate">
            <a:avLst>
              <a:gd name="adj" fmla="val 50000"/>
            </a:avLst>
          </a:pr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50" name="Google Shape;400;p26">
            <a:extLst>
              <a:ext uri="{FF2B5EF4-FFF2-40B4-BE49-F238E27FC236}">
                <a16:creationId xmlns:a16="http://schemas.microsoft.com/office/drawing/2014/main" id="{71367FD9-4DD4-DA4A-ABA7-E29A7954364A}"/>
              </a:ext>
            </a:extLst>
          </p:cNvPr>
          <p:cNvSpPr txBox="1">
            <a:spLocks/>
          </p:cNvSpPr>
          <p:nvPr/>
        </p:nvSpPr>
        <p:spPr>
          <a:xfrm>
            <a:off x="693682" y="2588919"/>
            <a:ext cx="3340499" cy="3283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1pPr>
            <a:lvl2pPr marR="0" lvl="1"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2pPr>
            <a:lvl3pPr marR="0" lvl="2"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3pPr>
            <a:lvl4pPr marR="0" lvl="3"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4pPr>
            <a:lvl5pPr marR="0" lvl="4"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5pPr>
            <a:lvl6pPr marR="0" lvl="5"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6pPr>
            <a:lvl7pPr marR="0" lvl="6"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7pPr>
            <a:lvl8pPr marR="0" lvl="7"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8pPr>
            <a:lvl9pPr marR="0" lvl="8"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9pPr>
          </a:lstStyle>
          <a:p>
            <a:r>
              <a:rPr lang="en-US" sz="1600" b="1" dirty="0">
                <a:solidFill>
                  <a:schemeClr val="bg1"/>
                </a:solidFill>
              </a:rPr>
              <a:t>Existing research </a:t>
            </a:r>
            <a:r>
              <a:rPr lang="en-US" sz="1400" b="1" dirty="0">
                <a:solidFill>
                  <a:schemeClr val="dk1"/>
                </a:solidFill>
              </a:rPr>
              <a:t>(research articles or standard reference sources)</a:t>
            </a:r>
          </a:p>
        </p:txBody>
      </p:sp>
      <p:sp>
        <p:nvSpPr>
          <p:cNvPr id="51" name="Google Shape;398;p26">
            <a:extLst>
              <a:ext uri="{FF2B5EF4-FFF2-40B4-BE49-F238E27FC236}">
                <a16:creationId xmlns:a16="http://schemas.microsoft.com/office/drawing/2014/main" id="{151D501F-49AA-3445-A55D-6B55647C92C4}"/>
              </a:ext>
            </a:extLst>
          </p:cNvPr>
          <p:cNvSpPr/>
          <p:nvPr/>
        </p:nvSpPr>
        <p:spPr>
          <a:xfrm>
            <a:off x="693683" y="3211097"/>
            <a:ext cx="3415861" cy="606600"/>
          </a:xfrm>
          <a:prstGeom prst="homePlate">
            <a:avLst>
              <a:gd name="adj" fmla="val 50000"/>
            </a:avLst>
          </a:pr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52" name="Google Shape;400;p26">
            <a:extLst>
              <a:ext uri="{FF2B5EF4-FFF2-40B4-BE49-F238E27FC236}">
                <a16:creationId xmlns:a16="http://schemas.microsoft.com/office/drawing/2014/main" id="{5CFFB509-0E94-B942-BF0F-C8346EE45524}"/>
              </a:ext>
            </a:extLst>
          </p:cNvPr>
          <p:cNvSpPr txBox="1">
            <a:spLocks/>
          </p:cNvSpPr>
          <p:nvPr/>
        </p:nvSpPr>
        <p:spPr>
          <a:xfrm>
            <a:off x="693683" y="3277345"/>
            <a:ext cx="3100704" cy="3283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1pPr>
            <a:lvl2pPr marR="0" lvl="1"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2pPr>
            <a:lvl3pPr marR="0" lvl="2"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3pPr>
            <a:lvl4pPr marR="0" lvl="3"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4pPr>
            <a:lvl5pPr marR="0" lvl="4"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5pPr>
            <a:lvl6pPr marR="0" lvl="5"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6pPr>
            <a:lvl7pPr marR="0" lvl="6"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7pPr>
            <a:lvl8pPr marR="0" lvl="7"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8pPr>
            <a:lvl9pPr marR="0" lvl="8"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9pPr>
          </a:lstStyle>
          <a:p>
            <a:r>
              <a:rPr lang="en-US" sz="1600" b="1" dirty="0">
                <a:solidFill>
                  <a:schemeClr val="bg1"/>
                </a:solidFill>
              </a:rPr>
              <a:t>Handbooks and codes</a:t>
            </a:r>
          </a:p>
        </p:txBody>
      </p:sp>
      <p:sp>
        <p:nvSpPr>
          <p:cNvPr id="53" name="Google Shape;398;p26">
            <a:extLst>
              <a:ext uri="{FF2B5EF4-FFF2-40B4-BE49-F238E27FC236}">
                <a16:creationId xmlns:a16="http://schemas.microsoft.com/office/drawing/2014/main" id="{A0A5432C-D5E6-604C-9462-85D85DC0EDBB}"/>
              </a:ext>
            </a:extLst>
          </p:cNvPr>
          <p:cNvSpPr/>
          <p:nvPr/>
        </p:nvSpPr>
        <p:spPr>
          <a:xfrm>
            <a:off x="693683" y="4172792"/>
            <a:ext cx="3415861" cy="606600"/>
          </a:xfrm>
          <a:prstGeom prst="homePlate">
            <a:avLst>
              <a:gd name="adj" fmla="val 50000"/>
            </a:avLst>
          </a:pr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54" name="Google Shape;400;p26">
            <a:extLst>
              <a:ext uri="{FF2B5EF4-FFF2-40B4-BE49-F238E27FC236}">
                <a16:creationId xmlns:a16="http://schemas.microsoft.com/office/drawing/2014/main" id="{2103464C-8814-1644-B60C-B4AA0BDFF665}"/>
              </a:ext>
            </a:extLst>
          </p:cNvPr>
          <p:cNvSpPr txBox="1">
            <a:spLocks/>
          </p:cNvSpPr>
          <p:nvPr/>
        </p:nvSpPr>
        <p:spPr>
          <a:xfrm>
            <a:off x="693683" y="4239042"/>
            <a:ext cx="3100704" cy="3283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1pPr>
            <a:lvl2pPr marR="0" lvl="1"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2pPr>
            <a:lvl3pPr marR="0" lvl="2"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3pPr>
            <a:lvl4pPr marR="0" lvl="3"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4pPr>
            <a:lvl5pPr marR="0" lvl="4"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5pPr>
            <a:lvl6pPr marR="0" lvl="5"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6pPr>
            <a:lvl7pPr marR="0" lvl="6"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7pPr>
            <a:lvl8pPr marR="0" lvl="7"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8pPr>
            <a:lvl9pPr marR="0" lvl="8"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9pPr>
          </a:lstStyle>
          <a:p>
            <a:r>
              <a:rPr lang="en-US" sz="1600" b="1" dirty="0">
                <a:solidFill>
                  <a:schemeClr val="bg1"/>
                </a:solidFill>
              </a:rPr>
              <a:t>Components and parts</a:t>
            </a:r>
          </a:p>
        </p:txBody>
      </p:sp>
      <p:sp>
        <p:nvSpPr>
          <p:cNvPr id="2" name="TextBox 1">
            <a:extLst>
              <a:ext uri="{FF2B5EF4-FFF2-40B4-BE49-F238E27FC236}">
                <a16:creationId xmlns:a16="http://schemas.microsoft.com/office/drawing/2014/main" id="{112512D4-B93F-CA5C-119A-7992D3BFC11C}"/>
              </a:ext>
            </a:extLst>
          </p:cNvPr>
          <p:cNvSpPr txBox="1"/>
          <p:nvPr/>
        </p:nvSpPr>
        <p:spPr>
          <a:xfrm>
            <a:off x="187525" y="4763824"/>
            <a:ext cx="8866039" cy="738664"/>
          </a:xfrm>
          <a:prstGeom prst="rect">
            <a:avLst/>
          </a:prstGeom>
          <a:noFill/>
        </p:spPr>
        <p:txBody>
          <a:bodyPr wrap="square" rtlCol="0">
            <a:spAutoFit/>
          </a:bodyPr>
          <a:lstStyle/>
          <a:p>
            <a:r>
              <a:rPr lang="en-US" sz="1050" dirty="0">
                <a:solidFill>
                  <a:schemeClr val="bg1"/>
                </a:solidFill>
              </a:rPr>
              <a:t>Chapter 8: Managing Sources in </a:t>
            </a:r>
            <a:r>
              <a:rPr lang="en-US" sz="1050" i="1" dirty="0">
                <a:solidFill>
                  <a:schemeClr val="bg1"/>
                </a:solidFill>
              </a:rPr>
              <a:t>Writing in Engineering: A Brief Guide</a:t>
            </a:r>
            <a:r>
              <a:rPr lang="en-US" sz="1050" dirty="0">
                <a:solidFill>
                  <a:schemeClr val="bg1"/>
                </a:solidFill>
              </a:rPr>
              <a:t> by Robert Irish (2015), Slide content adapted from Thompson, Natalie and Kiera Mahoney. "Paraphrasing and Summarizing Workshop.” University of Virginia Graduate Writing Lab. </a:t>
            </a:r>
          </a:p>
          <a:p>
            <a:endParaRPr lang="en-US" sz="1050" dirty="0">
              <a:solidFill>
                <a:schemeClr val="bg1"/>
              </a:solidFill>
            </a:endParaRPr>
          </a:p>
          <a:p>
            <a:endParaRPr lang="en-US" sz="1050" dirty="0"/>
          </a:p>
        </p:txBody>
      </p:sp>
    </p:spTree>
    <p:extLst>
      <p:ext uri="{BB962C8B-B14F-4D97-AF65-F5344CB8AC3E}">
        <p14:creationId xmlns:p14="http://schemas.microsoft.com/office/powerpoint/2010/main" val="1182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Title 3">
            <a:extLst>
              <a:ext uri="{FF2B5EF4-FFF2-40B4-BE49-F238E27FC236}">
                <a16:creationId xmlns:a16="http://schemas.microsoft.com/office/drawing/2014/main" id="{AC5F3257-4545-8E41-901A-168969E9734F}"/>
              </a:ext>
            </a:extLst>
          </p:cNvPr>
          <p:cNvSpPr txBox="1">
            <a:spLocks/>
          </p:cNvSpPr>
          <p:nvPr/>
        </p:nvSpPr>
        <p:spPr>
          <a:xfrm>
            <a:off x="4955672" y="1246182"/>
            <a:ext cx="3448945" cy="2654153"/>
          </a:xfrm>
          <a:custGeom>
            <a:avLst/>
            <a:gdLst>
              <a:gd name="connsiteX0" fmla="*/ 0 w 3448945"/>
              <a:gd name="connsiteY0" fmla="*/ 0 h 2654153"/>
              <a:gd name="connsiteX1" fmla="*/ 3448945 w 3448945"/>
              <a:gd name="connsiteY1" fmla="*/ 0 h 2654153"/>
              <a:gd name="connsiteX2" fmla="*/ 3448945 w 3448945"/>
              <a:gd name="connsiteY2" fmla="*/ 2654153 h 2654153"/>
              <a:gd name="connsiteX3" fmla="*/ 0 w 3448945"/>
              <a:gd name="connsiteY3" fmla="*/ 2654153 h 2654153"/>
              <a:gd name="connsiteX4" fmla="*/ 0 w 3448945"/>
              <a:gd name="connsiteY4" fmla="*/ 0 h 265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945" h="2654153" extrusionOk="0">
                <a:moveTo>
                  <a:pt x="0" y="0"/>
                </a:moveTo>
                <a:cubicBezTo>
                  <a:pt x="1096391" y="118645"/>
                  <a:pt x="3064551" y="116012"/>
                  <a:pt x="3448945" y="0"/>
                </a:cubicBezTo>
                <a:cubicBezTo>
                  <a:pt x="3316063" y="1305138"/>
                  <a:pt x="3533896" y="2340749"/>
                  <a:pt x="3448945" y="2654153"/>
                </a:cubicBezTo>
                <a:cubicBezTo>
                  <a:pt x="2745488" y="2788753"/>
                  <a:pt x="528392" y="2496957"/>
                  <a:pt x="0" y="2654153"/>
                </a:cubicBezTo>
                <a:cubicBezTo>
                  <a:pt x="-20187" y="2073031"/>
                  <a:pt x="-152480" y="879752"/>
                  <a:pt x="0" y="0"/>
                </a:cubicBezTo>
                <a:close/>
              </a:path>
            </a:pathLst>
          </a:custGeom>
          <a:noFill/>
          <a:ln w="38100">
            <a:solidFill>
              <a:schemeClr val="tx2"/>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3000"/>
              <a:buFont typeface="Roboto Black"/>
              <a:buNone/>
              <a:defRPr sz="3000" b="0" i="0" u="none" strike="noStrike" cap="none">
                <a:solidFill>
                  <a:schemeClr val="accent1"/>
                </a:solidFill>
                <a:latin typeface="Roboto Black"/>
                <a:ea typeface="Roboto Black"/>
                <a:cs typeface="Roboto Black"/>
                <a:sym typeface="Roboto Black"/>
              </a:defRPr>
            </a:lvl1pPr>
            <a:lvl2pPr marR="0" lvl="1"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3600"/>
              <a:buFont typeface="Bree Serif"/>
              <a:buNone/>
              <a:defRPr sz="3600" b="1" i="0" u="none" strike="noStrike" cap="none">
                <a:solidFill>
                  <a:schemeClr val="accent1"/>
                </a:solidFill>
                <a:latin typeface="Bree Serif"/>
                <a:ea typeface="Bree Serif"/>
                <a:cs typeface="Bree Serif"/>
                <a:sym typeface="Bree Serif"/>
              </a:defRPr>
            </a:lvl9pPr>
          </a:lstStyle>
          <a:p>
            <a:pPr algn="l"/>
            <a:r>
              <a:rPr lang="en-US" dirty="0">
                <a:solidFill>
                  <a:srgbClr val="E57200"/>
                </a:solidFill>
              </a:rPr>
              <a:t>Part 2: </a:t>
            </a:r>
            <a:br>
              <a:rPr lang="en-US" dirty="0">
                <a:solidFill>
                  <a:srgbClr val="FF8900"/>
                </a:solidFill>
              </a:rPr>
            </a:br>
            <a:r>
              <a:rPr lang="en-US" dirty="0">
                <a:solidFill>
                  <a:schemeClr val="tx2"/>
                </a:solidFill>
              </a:rPr>
              <a:t>How to integrate sources at the sentence level</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161245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ctrTitle" idx="6"/>
          </p:nvPr>
        </p:nvSpPr>
        <p:spPr>
          <a:xfrm>
            <a:off x="311700" y="644550"/>
            <a:ext cx="8520600" cy="60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How do engineers integrate others work?</a:t>
            </a:r>
            <a:endParaRPr dirty="0"/>
          </a:p>
        </p:txBody>
      </p:sp>
      <p:cxnSp>
        <p:nvCxnSpPr>
          <p:cNvPr id="287" name="Google Shape;287;p23"/>
          <p:cNvCxnSpPr/>
          <p:nvPr/>
        </p:nvCxnSpPr>
        <p:spPr>
          <a:xfrm>
            <a:off x="311700" y="1191700"/>
            <a:ext cx="8520600" cy="0"/>
          </a:xfrm>
          <a:prstGeom prst="straightConnector1">
            <a:avLst/>
          </a:prstGeom>
          <a:noFill/>
          <a:ln w="9525" cap="flat" cmpd="sng">
            <a:solidFill>
              <a:srgbClr val="E57200"/>
            </a:solidFill>
            <a:prstDash val="solid"/>
            <a:round/>
            <a:headEnd type="none" w="med" len="med"/>
            <a:tailEnd type="none" w="med" len="med"/>
          </a:ln>
        </p:spPr>
      </p:cxnSp>
      <p:sp>
        <p:nvSpPr>
          <p:cNvPr id="34" name="Google Shape;259;p22">
            <a:extLst>
              <a:ext uri="{FF2B5EF4-FFF2-40B4-BE49-F238E27FC236}">
                <a16:creationId xmlns:a16="http://schemas.microsoft.com/office/drawing/2014/main" id="{13A40197-4C04-8742-90DE-5B5022CB8775}"/>
              </a:ext>
            </a:extLst>
          </p:cNvPr>
          <p:cNvSpPr txBox="1">
            <a:spLocks noGrp="1"/>
          </p:cNvSpPr>
          <p:nvPr>
            <p:ph type="subTitle" idx="1"/>
          </p:nvPr>
        </p:nvSpPr>
        <p:spPr>
          <a:xfrm>
            <a:off x="451944" y="1485074"/>
            <a:ext cx="7899255" cy="2653385"/>
          </a:xfrm>
          <a:prstGeom prst="rect">
            <a:avLst/>
          </a:prstGeom>
        </p:spPr>
        <p:txBody>
          <a:bodyPr spcFirstLastPara="1" wrap="square" lIns="91425" tIns="91425" rIns="91425" bIns="91425" anchor="t" anchorCtr="0">
            <a:noAutofit/>
          </a:bodyPr>
          <a:lstStyle/>
          <a:p>
            <a:pPr algn="l" fontAlgn="base"/>
            <a:r>
              <a:rPr lang="en-US" sz="1600" dirty="0">
                <a:latin typeface="Roboto" panose="02000000000000000000" pitchFamily="2" charset="0"/>
                <a:ea typeface="Roboto" panose="02000000000000000000" pitchFamily="2" charset="0"/>
              </a:rPr>
              <a:t>If you learned citation practices—summarizing, paraphrasing, or quoting—in a non-scientific context, you might have been taught that the point of citing a source is to expand on or explain it.</a:t>
            </a:r>
          </a:p>
          <a:p>
            <a:pPr algn="l" fontAlgn="base"/>
            <a:r>
              <a:rPr lang="en-US" sz="1600" dirty="0">
                <a:latin typeface="Roboto" panose="02000000000000000000" pitchFamily="2" charset="0"/>
                <a:ea typeface="Roboto" panose="02000000000000000000" pitchFamily="2" charset="0"/>
              </a:rPr>
              <a:t>In engineering writing, we condense sources in order to use them for a specific purpose and audience</a:t>
            </a:r>
            <a:r>
              <a:rPr lang="en-US" sz="1600" dirty="0">
                <a:solidFill>
                  <a:srgbClr val="FF8900"/>
                </a:solidFill>
                <a:latin typeface="Roboto" panose="02000000000000000000" pitchFamily="2" charset="0"/>
                <a:ea typeface="Roboto" panose="02000000000000000000" pitchFamily="2" charset="0"/>
              </a:rPr>
              <a:t>. </a:t>
            </a:r>
            <a:r>
              <a:rPr lang="en-US" sz="1600" b="1" dirty="0">
                <a:solidFill>
                  <a:srgbClr val="E57200"/>
                </a:solidFill>
                <a:latin typeface="Roboto" panose="02000000000000000000" pitchFamily="2" charset="0"/>
                <a:ea typeface="Roboto" panose="02000000000000000000" pitchFamily="2" charset="0"/>
              </a:rPr>
              <a:t>Irish refers to this as the “compressive” process of citation (208).</a:t>
            </a:r>
            <a:endParaRPr lang="en-US" sz="1600" dirty="0">
              <a:solidFill>
                <a:srgbClr val="E57200"/>
              </a:solidFill>
              <a:latin typeface="Roboto" panose="02000000000000000000" pitchFamily="2" charset="0"/>
              <a:ea typeface="Roboto" panose="02000000000000000000" pitchFamily="2" charset="0"/>
            </a:endParaRPr>
          </a:p>
          <a:p>
            <a:pPr algn="l" fontAlgn="base"/>
            <a:r>
              <a:rPr lang="en-US" sz="1600" dirty="0">
                <a:latin typeface="Roboto" panose="02000000000000000000" pitchFamily="2" charset="0"/>
                <a:ea typeface="Roboto" panose="02000000000000000000" pitchFamily="2" charset="0"/>
              </a:rPr>
              <a:t>Engineers paraphrase specific aspects of a source, compressing the source to make it a useful reference and a source of authority in their own research writing. In scientific writing, </a:t>
            </a:r>
            <a:r>
              <a:rPr lang="en-US" sz="1600" dirty="0">
                <a:solidFill>
                  <a:srgbClr val="E57200"/>
                </a:solidFill>
                <a:latin typeface="Roboto" panose="02000000000000000000" pitchFamily="2" charset="0"/>
                <a:ea typeface="Roboto" panose="02000000000000000000" pitchFamily="2" charset="0"/>
              </a:rPr>
              <a:t>we paraphrase instead of using quotes. </a:t>
            </a:r>
          </a:p>
          <a:p>
            <a:pPr marL="0" lvl="0" indent="0" algn="l" rtl="0">
              <a:spcBef>
                <a:spcPts val="0"/>
              </a:spcBef>
              <a:spcAft>
                <a:spcPts val="0"/>
              </a:spcAft>
            </a:pPr>
            <a:endParaRPr dirty="0">
              <a:latin typeface="Roboto" panose="02000000000000000000" pitchFamily="2" charset="0"/>
              <a:ea typeface="Roboto" panose="02000000000000000000" pitchFamily="2" charset="0"/>
            </a:endParaRPr>
          </a:p>
        </p:txBody>
      </p:sp>
      <p:sp>
        <p:nvSpPr>
          <p:cNvPr id="35" name="Google Shape;377;p25">
            <a:extLst>
              <a:ext uri="{FF2B5EF4-FFF2-40B4-BE49-F238E27FC236}">
                <a16:creationId xmlns:a16="http://schemas.microsoft.com/office/drawing/2014/main" id="{050EEE64-ADFD-934D-B700-50D9644C9005}"/>
              </a:ext>
            </a:extLst>
          </p:cNvPr>
          <p:cNvSpPr/>
          <p:nvPr/>
        </p:nvSpPr>
        <p:spPr>
          <a:xfrm rot="-3173578">
            <a:off x="339337" y="1576590"/>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7" name="Google Shape;377;p25">
            <a:extLst>
              <a:ext uri="{FF2B5EF4-FFF2-40B4-BE49-F238E27FC236}">
                <a16:creationId xmlns:a16="http://schemas.microsoft.com/office/drawing/2014/main" id="{3C1F7E05-C1B3-054A-BFAB-76DC23EDE3B4}"/>
              </a:ext>
            </a:extLst>
          </p:cNvPr>
          <p:cNvSpPr/>
          <p:nvPr/>
        </p:nvSpPr>
        <p:spPr>
          <a:xfrm rot="20905407">
            <a:off x="325119" y="2322303"/>
            <a:ext cx="267256" cy="246049"/>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38" name="Google Shape;377;p25">
            <a:extLst>
              <a:ext uri="{FF2B5EF4-FFF2-40B4-BE49-F238E27FC236}">
                <a16:creationId xmlns:a16="http://schemas.microsoft.com/office/drawing/2014/main" id="{9931C8E5-96E8-8941-9640-41C22FDB81B5}"/>
              </a:ext>
            </a:extLst>
          </p:cNvPr>
          <p:cNvSpPr/>
          <p:nvPr/>
        </p:nvSpPr>
        <p:spPr>
          <a:xfrm rot="20905407">
            <a:off x="318316" y="3059408"/>
            <a:ext cx="267256" cy="261460"/>
          </a:xfrm>
          <a:custGeom>
            <a:avLst/>
            <a:gdLst/>
            <a:ahLst/>
            <a:cxnLst/>
            <a:rect l="l" t="t" r="r" b="b"/>
            <a:pathLst>
              <a:path w="15677" h="15634" extrusionOk="0">
                <a:moveTo>
                  <a:pt x="7625" y="4899"/>
                </a:moveTo>
                <a:cubicBezTo>
                  <a:pt x="7924" y="4899"/>
                  <a:pt x="8179" y="4942"/>
                  <a:pt x="8435" y="4984"/>
                </a:cubicBezTo>
                <a:cubicBezTo>
                  <a:pt x="8648" y="5070"/>
                  <a:pt x="8861" y="5112"/>
                  <a:pt x="9074" y="5240"/>
                </a:cubicBezTo>
                <a:cubicBezTo>
                  <a:pt x="9287" y="5325"/>
                  <a:pt x="9500" y="5496"/>
                  <a:pt x="9713" y="5666"/>
                </a:cubicBezTo>
                <a:cubicBezTo>
                  <a:pt x="10309" y="6177"/>
                  <a:pt x="10650" y="6859"/>
                  <a:pt x="10778" y="7625"/>
                </a:cubicBezTo>
                <a:cubicBezTo>
                  <a:pt x="10778" y="7881"/>
                  <a:pt x="10778" y="8179"/>
                  <a:pt x="10778" y="8435"/>
                </a:cubicBezTo>
                <a:cubicBezTo>
                  <a:pt x="10735" y="8776"/>
                  <a:pt x="10650" y="9074"/>
                  <a:pt x="10480" y="9372"/>
                </a:cubicBezTo>
                <a:cubicBezTo>
                  <a:pt x="10394" y="9542"/>
                  <a:pt x="10267" y="9713"/>
                  <a:pt x="10139" y="9883"/>
                </a:cubicBezTo>
                <a:lnTo>
                  <a:pt x="10096" y="9926"/>
                </a:lnTo>
                <a:cubicBezTo>
                  <a:pt x="9968" y="10096"/>
                  <a:pt x="9798" y="10224"/>
                  <a:pt x="9628" y="10394"/>
                </a:cubicBezTo>
                <a:cubicBezTo>
                  <a:pt x="9159" y="10778"/>
                  <a:pt x="8520" y="11033"/>
                  <a:pt x="7924" y="11076"/>
                </a:cubicBezTo>
                <a:lnTo>
                  <a:pt x="7370" y="11076"/>
                </a:lnTo>
                <a:cubicBezTo>
                  <a:pt x="7029" y="11033"/>
                  <a:pt x="6688" y="10906"/>
                  <a:pt x="6348" y="10778"/>
                </a:cubicBezTo>
                <a:cubicBezTo>
                  <a:pt x="6049" y="10607"/>
                  <a:pt x="5794" y="10437"/>
                  <a:pt x="5581" y="10181"/>
                </a:cubicBezTo>
                <a:cubicBezTo>
                  <a:pt x="5453" y="10096"/>
                  <a:pt x="5325" y="9968"/>
                  <a:pt x="5240" y="9798"/>
                </a:cubicBezTo>
                <a:cubicBezTo>
                  <a:pt x="4814" y="9287"/>
                  <a:pt x="4601" y="8605"/>
                  <a:pt x="4644" y="7924"/>
                </a:cubicBezTo>
                <a:cubicBezTo>
                  <a:pt x="4644" y="7711"/>
                  <a:pt x="4644" y="7540"/>
                  <a:pt x="4686" y="7370"/>
                </a:cubicBezTo>
                <a:cubicBezTo>
                  <a:pt x="4771" y="7114"/>
                  <a:pt x="4857" y="6859"/>
                  <a:pt x="4942" y="6646"/>
                </a:cubicBezTo>
                <a:cubicBezTo>
                  <a:pt x="5112" y="6305"/>
                  <a:pt x="5325" y="6007"/>
                  <a:pt x="5581" y="5751"/>
                </a:cubicBezTo>
                <a:cubicBezTo>
                  <a:pt x="5751" y="5623"/>
                  <a:pt x="5922" y="5453"/>
                  <a:pt x="6135" y="5325"/>
                </a:cubicBezTo>
                <a:cubicBezTo>
                  <a:pt x="6560" y="5070"/>
                  <a:pt x="7114" y="4942"/>
                  <a:pt x="7625" y="4899"/>
                </a:cubicBezTo>
                <a:close/>
                <a:moveTo>
                  <a:pt x="6731" y="0"/>
                </a:moveTo>
                <a:lnTo>
                  <a:pt x="3919" y="938"/>
                </a:lnTo>
                <a:lnTo>
                  <a:pt x="4516" y="2641"/>
                </a:lnTo>
                <a:cubicBezTo>
                  <a:pt x="4005" y="2982"/>
                  <a:pt x="3493" y="3366"/>
                  <a:pt x="3110" y="3834"/>
                </a:cubicBezTo>
                <a:lnTo>
                  <a:pt x="1534" y="3067"/>
                </a:lnTo>
                <a:lnTo>
                  <a:pt x="213" y="5709"/>
                </a:lnTo>
                <a:lnTo>
                  <a:pt x="1704" y="6433"/>
                </a:lnTo>
                <a:cubicBezTo>
                  <a:pt x="1534" y="7072"/>
                  <a:pt x="1491" y="7711"/>
                  <a:pt x="1534" y="8392"/>
                </a:cubicBezTo>
                <a:lnTo>
                  <a:pt x="0" y="8903"/>
                </a:lnTo>
                <a:lnTo>
                  <a:pt x="980" y="11715"/>
                </a:lnTo>
                <a:lnTo>
                  <a:pt x="2428" y="11246"/>
                </a:lnTo>
                <a:cubicBezTo>
                  <a:pt x="2769" y="11800"/>
                  <a:pt x="3238" y="12311"/>
                  <a:pt x="3749" y="12737"/>
                </a:cubicBezTo>
                <a:lnTo>
                  <a:pt x="3067" y="14100"/>
                </a:lnTo>
                <a:lnTo>
                  <a:pt x="5709" y="15421"/>
                </a:lnTo>
                <a:lnTo>
                  <a:pt x="6433" y="14015"/>
                </a:lnTo>
                <a:cubicBezTo>
                  <a:pt x="6845" y="14098"/>
                  <a:pt x="7258" y="14145"/>
                  <a:pt x="7682" y="14145"/>
                </a:cubicBezTo>
                <a:cubicBezTo>
                  <a:pt x="7915" y="14145"/>
                  <a:pt x="8151" y="14131"/>
                  <a:pt x="8392" y="14100"/>
                </a:cubicBezTo>
                <a:lnTo>
                  <a:pt x="8903" y="15634"/>
                </a:lnTo>
                <a:lnTo>
                  <a:pt x="11758" y="14697"/>
                </a:lnTo>
                <a:lnTo>
                  <a:pt x="11204" y="13078"/>
                </a:lnTo>
                <a:cubicBezTo>
                  <a:pt x="11715" y="12737"/>
                  <a:pt x="12183" y="12311"/>
                  <a:pt x="12567" y="11800"/>
                </a:cubicBezTo>
                <a:lnTo>
                  <a:pt x="14143" y="12567"/>
                </a:lnTo>
                <a:lnTo>
                  <a:pt x="15464" y="9926"/>
                </a:lnTo>
                <a:lnTo>
                  <a:pt x="13760" y="9074"/>
                </a:lnTo>
                <a:cubicBezTo>
                  <a:pt x="13887" y="8520"/>
                  <a:pt x="13887" y="7924"/>
                  <a:pt x="13845" y="7327"/>
                </a:cubicBezTo>
                <a:lnTo>
                  <a:pt x="15677" y="6731"/>
                </a:lnTo>
                <a:lnTo>
                  <a:pt x="14697" y="3919"/>
                </a:lnTo>
                <a:lnTo>
                  <a:pt x="12865" y="4558"/>
                </a:lnTo>
                <a:cubicBezTo>
                  <a:pt x="12524" y="4090"/>
                  <a:pt x="12183" y="3664"/>
                  <a:pt x="11758" y="3280"/>
                </a:cubicBezTo>
                <a:lnTo>
                  <a:pt x="12609" y="1534"/>
                </a:lnTo>
                <a:lnTo>
                  <a:pt x="9926" y="213"/>
                </a:lnTo>
                <a:lnTo>
                  <a:pt x="9074" y="1917"/>
                </a:lnTo>
                <a:cubicBezTo>
                  <a:pt x="8658" y="1821"/>
                  <a:pt x="8219" y="1774"/>
                  <a:pt x="7792" y="1774"/>
                </a:cubicBezTo>
                <a:cubicBezTo>
                  <a:pt x="7649" y="1774"/>
                  <a:pt x="7508" y="1779"/>
                  <a:pt x="7370" y="1789"/>
                </a:cubicBezTo>
                <a:lnTo>
                  <a:pt x="6731" y="0"/>
                </a:lnTo>
                <a:close/>
              </a:path>
            </a:pathLst>
          </a:custGeom>
          <a:solidFill>
            <a:srgbClr val="FF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57200"/>
              </a:solidFill>
            </a:endParaRPr>
          </a:p>
        </p:txBody>
      </p:sp>
      <p:sp>
        <p:nvSpPr>
          <p:cNvPr id="2" name="TextBox 1">
            <a:extLst>
              <a:ext uri="{FF2B5EF4-FFF2-40B4-BE49-F238E27FC236}">
                <a16:creationId xmlns:a16="http://schemas.microsoft.com/office/drawing/2014/main" id="{8FCBEE6A-3EEC-9497-BE39-61D45F933ACB}"/>
              </a:ext>
            </a:extLst>
          </p:cNvPr>
          <p:cNvSpPr txBox="1"/>
          <p:nvPr/>
        </p:nvSpPr>
        <p:spPr>
          <a:xfrm>
            <a:off x="147842" y="4639872"/>
            <a:ext cx="8544214" cy="769441"/>
          </a:xfrm>
          <a:prstGeom prst="rect">
            <a:avLst/>
          </a:prstGeom>
          <a:noFill/>
        </p:spPr>
        <p:txBody>
          <a:bodyPr wrap="square" rtlCol="0">
            <a:spAutoFit/>
          </a:bodyPr>
          <a:lstStyle/>
          <a:p>
            <a:r>
              <a:rPr lang="en-US" sz="1100" dirty="0">
                <a:solidFill>
                  <a:schemeClr val="bg1"/>
                </a:solidFill>
              </a:rPr>
              <a:t>Chapter 8: Managing Sources in </a:t>
            </a:r>
            <a:r>
              <a:rPr lang="en-US" sz="1100" i="1" dirty="0">
                <a:solidFill>
                  <a:schemeClr val="bg1"/>
                </a:solidFill>
              </a:rPr>
              <a:t>Writing in Engineering: A Brief Guide</a:t>
            </a:r>
            <a:r>
              <a:rPr lang="en-US" sz="1100" dirty="0">
                <a:solidFill>
                  <a:schemeClr val="bg1"/>
                </a:solidFill>
              </a:rPr>
              <a:t> by Robert Irish (2015), Slide format adapted from Thompson, Natalie and Kiera Mahoney. "Paraphrasing and Summarizing Workshop.” University of Virginia Graduate Writing Lab. </a:t>
            </a:r>
          </a:p>
          <a:p>
            <a:endParaRPr lang="en-US" sz="1100" dirty="0">
              <a:solidFill>
                <a:schemeClr val="bg1"/>
              </a:solidFill>
            </a:endParaRPr>
          </a:p>
          <a:p>
            <a:endParaRPr lang="en-US" sz="1100" dirty="0"/>
          </a:p>
        </p:txBody>
      </p:sp>
    </p:spTree>
    <p:extLst>
      <p:ext uri="{BB962C8B-B14F-4D97-AF65-F5344CB8AC3E}">
        <p14:creationId xmlns:p14="http://schemas.microsoft.com/office/powerpoint/2010/main" val="124281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cxnSp>
        <p:nvCxnSpPr>
          <p:cNvPr id="403" name="Google Shape;403;p26"/>
          <p:cNvCxnSpPr/>
          <p:nvPr/>
        </p:nvCxnSpPr>
        <p:spPr>
          <a:xfrm>
            <a:off x="0" y="1197575"/>
            <a:ext cx="3340500" cy="0"/>
          </a:xfrm>
          <a:prstGeom prst="straightConnector1">
            <a:avLst/>
          </a:prstGeom>
          <a:noFill/>
          <a:ln w="9525" cap="flat" cmpd="sng">
            <a:solidFill>
              <a:srgbClr val="E57200"/>
            </a:solidFill>
            <a:prstDash val="solid"/>
            <a:round/>
            <a:headEnd type="none" w="med" len="med"/>
            <a:tailEnd type="none" w="med" len="med"/>
          </a:ln>
        </p:spPr>
      </p:cxnSp>
      <p:sp>
        <p:nvSpPr>
          <p:cNvPr id="415" name="Google Shape;415;p26"/>
          <p:cNvSpPr/>
          <p:nvPr/>
        </p:nvSpPr>
        <p:spPr>
          <a:xfrm>
            <a:off x="4876837" y="2409598"/>
            <a:ext cx="2681532" cy="1732190"/>
          </a:xfrm>
          <a:custGeom>
            <a:avLst/>
            <a:gdLst/>
            <a:ahLst/>
            <a:cxnLst/>
            <a:rect l="l" t="t" r="r" b="b"/>
            <a:pathLst>
              <a:path w="176649" h="114110" extrusionOk="0">
                <a:moveTo>
                  <a:pt x="5275" y="0"/>
                </a:moveTo>
                <a:cubicBezTo>
                  <a:pt x="2345" y="0"/>
                  <a:pt x="1" y="2344"/>
                  <a:pt x="1" y="5274"/>
                </a:cubicBezTo>
                <a:lnTo>
                  <a:pt x="1" y="108835"/>
                </a:lnTo>
                <a:cubicBezTo>
                  <a:pt x="1" y="111766"/>
                  <a:pt x="2345" y="114110"/>
                  <a:pt x="5275" y="114110"/>
                </a:cubicBezTo>
                <a:lnTo>
                  <a:pt x="171374" y="114110"/>
                </a:lnTo>
                <a:cubicBezTo>
                  <a:pt x="174304" y="114110"/>
                  <a:pt x="176648" y="111766"/>
                  <a:pt x="176648" y="108835"/>
                </a:cubicBezTo>
                <a:lnTo>
                  <a:pt x="176648" y="5274"/>
                </a:lnTo>
                <a:cubicBezTo>
                  <a:pt x="176648" y="2344"/>
                  <a:pt x="174304" y="0"/>
                  <a:pt x="171374"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00"/>
              </a:solidFill>
            </a:endParaRPr>
          </a:p>
        </p:txBody>
      </p:sp>
      <p:sp>
        <p:nvSpPr>
          <p:cNvPr id="416" name="Google Shape;416;p26"/>
          <p:cNvSpPr/>
          <p:nvPr/>
        </p:nvSpPr>
        <p:spPr>
          <a:xfrm>
            <a:off x="5005199" y="2541755"/>
            <a:ext cx="2424808" cy="1467860"/>
          </a:xfrm>
          <a:custGeom>
            <a:avLst/>
            <a:gdLst/>
            <a:ahLst/>
            <a:cxnLst/>
            <a:rect l="l" t="t" r="r" b="b"/>
            <a:pathLst>
              <a:path w="159737" h="96697" extrusionOk="0">
                <a:moveTo>
                  <a:pt x="0" y="1"/>
                </a:moveTo>
                <a:lnTo>
                  <a:pt x="0" y="96697"/>
                </a:lnTo>
                <a:lnTo>
                  <a:pt x="159737" y="96697"/>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1A51"/>
              </a:solidFill>
            </a:endParaRPr>
          </a:p>
        </p:txBody>
      </p:sp>
      <p:sp>
        <p:nvSpPr>
          <p:cNvPr id="417" name="Google Shape;417;p26"/>
          <p:cNvSpPr/>
          <p:nvPr/>
        </p:nvSpPr>
        <p:spPr>
          <a:xfrm>
            <a:off x="4636011" y="4136703"/>
            <a:ext cx="3163178" cy="83900"/>
          </a:xfrm>
          <a:custGeom>
            <a:avLst/>
            <a:gdLst/>
            <a:ahLst/>
            <a:cxnLst/>
            <a:rect l="l" t="t" r="r" b="b"/>
            <a:pathLst>
              <a:path w="208378" h="5527" extrusionOk="0">
                <a:moveTo>
                  <a:pt x="0" y="1"/>
                </a:moveTo>
                <a:lnTo>
                  <a:pt x="0" y="5526"/>
                </a:lnTo>
                <a:lnTo>
                  <a:pt x="208377" y="5526"/>
                </a:lnTo>
                <a:lnTo>
                  <a:pt x="208377"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8FFD5"/>
              </a:solidFill>
            </a:endParaRPr>
          </a:p>
        </p:txBody>
      </p:sp>
      <p:sp>
        <p:nvSpPr>
          <p:cNvPr id="418" name="Google Shape;418;p26"/>
          <p:cNvSpPr/>
          <p:nvPr/>
        </p:nvSpPr>
        <p:spPr>
          <a:xfrm>
            <a:off x="5005199" y="2541755"/>
            <a:ext cx="2424808" cy="141083"/>
          </a:xfrm>
          <a:custGeom>
            <a:avLst/>
            <a:gdLst/>
            <a:ahLst/>
            <a:cxnLst/>
            <a:rect l="l" t="t" r="r" b="b"/>
            <a:pathLst>
              <a:path w="159737" h="9294" extrusionOk="0">
                <a:moveTo>
                  <a:pt x="0" y="1"/>
                </a:moveTo>
                <a:lnTo>
                  <a:pt x="0" y="9294"/>
                </a:lnTo>
                <a:lnTo>
                  <a:pt x="159737" y="9294"/>
                </a:lnTo>
                <a:lnTo>
                  <a:pt x="159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5143716" y="2742556"/>
            <a:ext cx="1029417" cy="521069"/>
          </a:xfrm>
          <a:custGeom>
            <a:avLst/>
            <a:gdLst/>
            <a:ahLst/>
            <a:cxnLst/>
            <a:rect l="l" t="t" r="r" b="b"/>
            <a:pathLst>
              <a:path w="67814" h="34326" extrusionOk="0">
                <a:moveTo>
                  <a:pt x="1" y="1"/>
                </a:moveTo>
                <a:lnTo>
                  <a:pt x="1" y="34326"/>
                </a:lnTo>
                <a:lnTo>
                  <a:pt x="67813" y="34326"/>
                </a:lnTo>
                <a:lnTo>
                  <a:pt x="67813"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5221240" y="2834061"/>
            <a:ext cx="297407" cy="297391"/>
          </a:xfrm>
          <a:custGeom>
            <a:avLst/>
            <a:gdLst/>
            <a:ahLst/>
            <a:cxnLst/>
            <a:rect l="l" t="t" r="r" b="b"/>
            <a:pathLst>
              <a:path w="19592" h="19591" extrusionOk="0">
                <a:moveTo>
                  <a:pt x="1" y="0"/>
                </a:moveTo>
                <a:lnTo>
                  <a:pt x="1" y="19591"/>
                </a:lnTo>
                <a:lnTo>
                  <a:pt x="19591" y="19591"/>
                </a:lnTo>
                <a:lnTo>
                  <a:pt x="195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5500826" y="3535575"/>
            <a:ext cx="908690" cy="329163"/>
          </a:xfrm>
          <a:custGeom>
            <a:avLst/>
            <a:gdLst/>
            <a:ahLst/>
            <a:cxnLst/>
            <a:rect l="l" t="t" r="r" b="b"/>
            <a:pathLst>
              <a:path w="59861" h="21684" extrusionOk="0">
                <a:moveTo>
                  <a:pt x="1" y="1"/>
                </a:moveTo>
                <a:lnTo>
                  <a:pt x="1" y="21684"/>
                </a:lnTo>
                <a:lnTo>
                  <a:pt x="59860" y="21684"/>
                </a:lnTo>
                <a:lnTo>
                  <a:pt x="5986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5560559" y="3610549"/>
            <a:ext cx="679927" cy="53403"/>
          </a:xfrm>
          <a:custGeom>
            <a:avLst/>
            <a:gdLst/>
            <a:ahLst/>
            <a:cxnLst/>
            <a:rect l="l" t="t" r="r" b="b"/>
            <a:pathLst>
              <a:path w="44791" h="3518" extrusionOk="0">
                <a:moveTo>
                  <a:pt x="1" y="1"/>
                </a:moveTo>
                <a:lnTo>
                  <a:pt x="1" y="3517"/>
                </a:lnTo>
                <a:lnTo>
                  <a:pt x="44791" y="3517"/>
                </a:lnTo>
                <a:lnTo>
                  <a:pt x="4479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3" name="Google Shape;423;p26"/>
          <p:cNvSpPr/>
          <p:nvPr/>
        </p:nvSpPr>
        <p:spPr>
          <a:xfrm>
            <a:off x="5560559" y="3710949"/>
            <a:ext cx="526154" cy="52128"/>
          </a:xfrm>
          <a:custGeom>
            <a:avLst/>
            <a:gdLst/>
            <a:ahLst/>
            <a:cxnLst/>
            <a:rect l="l" t="t" r="r" b="b"/>
            <a:pathLst>
              <a:path w="34661" h="3434" extrusionOk="0">
                <a:moveTo>
                  <a:pt x="1" y="1"/>
                </a:moveTo>
                <a:lnTo>
                  <a:pt x="1" y="3433"/>
                </a:lnTo>
                <a:lnTo>
                  <a:pt x="34661" y="3433"/>
                </a:lnTo>
                <a:lnTo>
                  <a:pt x="34661"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24" name="Google Shape;424;p26"/>
          <p:cNvSpPr/>
          <p:nvPr/>
        </p:nvSpPr>
        <p:spPr>
          <a:xfrm>
            <a:off x="5180573" y="3535575"/>
            <a:ext cx="322818" cy="329163"/>
          </a:xfrm>
          <a:custGeom>
            <a:avLst/>
            <a:gdLst/>
            <a:ahLst/>
            <a:cxnLst/>
            <a:rect l="l" t="t" r="r" b="b"/>
            <a:pathLst>
              <a:path w="21266" h="21684" extrusionOk="0">
                <a:moveTo>
                  <a:pt x="1" y="1"/>
                </a:moveTo>
                <a:lnTo>
                  <a:pt x="1" y="21684"/>
                </a:lnTo>
                <a:lnTo>
                  <a:pt x="21265" y="21684"/>
                </a:lnTo>
                <a:lnTo>
                  <a:pt x="21265"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5242842" y="3644719"/>
            <a:ext cx="218729" cy="109463"/>
          </a:xfrm>
          <a:custGeom>
            <a:avLst/>
            <a:gdLst/>
            <a:ahLst/>
            <a:cxnLst/>
            <a:rect l="l" t="t" r="r" b="b"/>
            <a:pathLst>
              <a:path w="14409" h="7211" extrusionOk="0">
                <a:moveTo>
                  <a:pt x="13060" y="1"/>
                </a:moveTo>
                <a:cubicBezTo>
                  <a:pt x="12832" y="1"/>
                  <a:pt x="12594" y="102"/>
                  <a:pt x="12391" y="345"/>
                </a:cubicBezTo>
                <a:lnTo>
                  <a:pt x="6950" y="5117"/>
                </a:lnTo>
                <a:lnTo>
                  <a:pt x="1592" y="345"/>
                </a:lnTo>
                <a:cubicBezTo>
                  <a:pt x="1424" y="178"/>
                  <a:pt x="1194" y="94"/>
                  <a:pt x="964" y="94"/>
                </a:cubicBezTo>
                <a:cubicBezTo>
                  <a:pt x="734" y="94"/>
                  <a:pt x="503" y="178"/>
                  <a:pt x="336" y="345"/>
                </a:cubicBezTo>
                <a:cubicBezTo>
                  <a:pt x="1" y="764"/>
                  <a:pt x="1" y="1266"/>
                  <a:pt x="336" y="1601"/>
                </a:cubicBezTo>
                <a:lnTo>
                  <a:pt x="6364" y="6959"/>
                </a:lnTo>
                <a:cubicBezTo>
                  <a:pt x="6531" y="7127"/>
                  <a:pt x="6761" y="7210"/>
                  <a:pt x="6992" y="7210"/>
                </a:cubicBezTo>
                <a:cubicBezTo>
                  <a:pt x="7222" y="7210"/>
                  <a:pt x="7452" y="7127"/>
                  <a:pt x="7619" y="6959"/>
                </a:cubicBezTo>
                <a:lnTo>
                  <a:pt x="13647" y="1685"/>
                </a:lnTo>
                <a:cubicBezTo>
                  <a:pt x="14408" y="987"/>
                  <a:pt x="13776" y="1"/>
                  <a:pt x="13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5683836" y="3292847"/>
            <a:ext cx="704079" cy="155049"/>
          </a:xfrm>
          <a:custGeom>
            <a:avLst/>
            <a:gdLst/>
            <a:ahLst/>
            <a:cxnLst/>
            <a:rect l="l" t="t" r="r" b="b"/>
            <a:pathLst>
              <a:path w="46382" h="10214" extrusionOk="0">
                <a:moveTo>
                  <a:pt x="1" y="0"/>
                </a:moveTo>
                <a:lnTo>
                  <a:pt x="1" y="10214"/>
                </a:lnTo>
                <a:lnTo>
                  <a:pt x="46381" y="10214"/>
                </a:lnTo>
                <a:lnTo>
                  <a:pt x="46381" y="0"/>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5683836" y="3100941"/>
            <a:ext cx="704079" cy="155064"/>
          </a:xfrm>
          <a:custGeom>
            <a:avLst/>
            <a:gdLst/>
            <a:ahLst/>
            <a:cxnLst/>
            <a:rect l="l" t="t" r="r" b="b"/>
            <a:pathLst>
              <a:path w="46382" h="10215" extrusionOk="0">
                <a:moveTo>
                  <a:pt x="1" y="0"/>
                </a:moveTo>
                <a:lnTo>
                  <a:pt x="1" y="10214"/>
                </a:lnTo>
                <a:lnTo>
                  <a:pt x="46381" y="10214"/>
                </a:lnTo>
                <a:lnTo>
                  <a:pt x="463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6387899" y="3102216"/>
            <a:ext cx="155049" cy="155049"/>
          </a:xfrm>
          <a:custGeom>
            <a:avLst/>
            <a:gdLst/>
            <a:ahLst/>
            <a:cxnLst/>
            <a:rect l="l" t="t" r="r" b="b"/>
            <a:pathLst>
              <a:path w="10214" h="10214" extrusionOk="0">
                <a:moveTo>
                  <a:pt x="0" y="0"/>
                </a:moveTo>
                <a:lnTo>
                  <a:pt x="0" y="10214"/>
                </a:lnTo>
                <a:lnTo>
                  <a:pt x="10214" y="10214"/>
                </a:lnTo>
                <a:lnTo>
                  <a:pt x="10214" y="0"/>
                </a:lnTo>
                <a:close/>
              </a:path>
            </a:pathLst>
          </a:custGeom>
          <a:solidFill>
            <a:srgbClr val="E57200"/>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6579790" y="3182275"/>
            <a:ext cx="744746" cy="714234"/>
          </a:xfrm>
          <a:custGeom>
            <a:avLst/>
            <a:gdLst/>
            <a:ahLst/>
            <a:cxnLst/>
            <a:rect l="l" t="t" r="r" b="b"/>
            <a:pathLst>
              <a:path w="49061" h="47051" extrusionOk="0">
                <a:moveTo>
                  <a:pt x="1" y="1"/>
                </a:moveTo>
                <a:lnTo>
                  <a:pt x="1" y="47051"/>
                </a:lnTo>
                <a:lnTo>
                  <a:pt x="49060" y="47051"/>
                </a:lnTo>
                <a:lnTo>
                  <a:pt x="490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6668745" y="3215322"/>
            <a:ext cx="728230" cy="623427"/>
          </a:xfrm>
          <a:custGeom>
            <a:avLst/>
            <a:gdLst/>
            <a:ahLst/>
            <a:cxnLst/>
            <a:rect l="l" t="t" r="r" b="b"/>
            <a:pathLst>
              <a:path w="47973" h="41069" extrusionOk="0">
                <a:moveTo>
                  <a:pt x="20698" y="2821"/>
                </a:moveTo>
                <a:cubicBezTo>
                  <a:pt x="25039" y="2821"/>
                  <a:pt x="29467" y="4434"/>
                  <a:pt x="33070" y="8037"/>
                </a:cubicBezTo>
                <a:cubicBezTo>
                  <a:pt x="44121" y="19172"/>
                  <a:pt x="36251" y="38176"/>
                  <a:pt x="20512" y="38176"/>
                </a:cubicBezTo>
                <a:cubicBezTo>
                  <a:pt x="10801" y="38176"/>
                  <a:pt x="2931" y="30223"/>
                  <a:pt x="2931" y="20512"/>
                </a:cubicBezTo>
                <a:cubicBezTo>
                  <a:pt x="2931" y="9866"/>
                  <a:pt x="11625" y="2821"/>
                  <a:pt x="20698" y="2821"/>
                </a:cubicBezTo>
                <a:close/>
                <a:moveTo>
                  <a:pt x="20512" y="0"/>
                </a:moveTo>
                <a:cubicBezTo>
                  <a:pt x="9210" y="0"/>
                  <a:pt x="1" y="9126"/>
                  <a:pt x="1" y="20512"/>
                </a:cubicBezTo>
                <a:cubicBezTo>
                  <a:pt x="1" y="32859"/>
                  <a:pt x="10118" y="41068"/>
                  <a:pt x="20681" y="41068"/>
                </a:cubicBezTo>
                <a:cubicBezTo>
                  <a:pt x="25730" y="41068"/>
                  <a:pt x="30882" y="39192"/>
                  <a:pt x="35079" y="34995"/>
                </a:cubicBezTo>
                <a:cubicBezTo>
                  <a:pt x="47972" y="22102"/>
                  <a:pt x="38847" y="0"/>
                  <a:pt x="20512"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1" name="Google Shape;431;p26"/>
          <p:cNvSpPr/>
          <p:nvPr/>
        </p:nvSpPr>
        <p:spPr>
          <a:xfrm>
            <a:off x="6905128" y="3364010"/>
            <a:ext cx="186835" cy="328040"/>
          </a:xfrm>
          <a:custGeom>
            <a:avLst/>
            <a:gdLst/>
            <a:ahLst/>
            <a:cxnLst/>
            <a:rect l="l" t="t" r="r" b="b"/>
            <a:pathLst>
              <a:path w="12308" h="21610" extrusionOk="0">
                <a:moveTo>
                  <a:pt x="1508" y="0"/>
                </a:moveTo>
                <a:cubicBezTo>
                  <a:pt x="671" y="0"/>
                  <a:pt x="1" y="670"/>
                  <a:pt x="1" y="1507"/>
                </a:cubicBezTo>
                <a:lnTo>
                  <a:pt x="84" y="1507"/>
                </a:lnTo>
                <a:lnTo>
                  <a:pt x="84" y="20177"/>
                </a:lnTo>
                <a:cubicBezTo>
                  <a:pt x="28" y="21028"/>
                  <a:pt x="740" y="21610"/>
                  <a:pt x="1492" y="21610"/>
                </a:cubicBezTo>
                <a:cubicBezTo>
                  <a:pt x="1849" y="21610"/>
                  <a:pt x="2216" y="21478"/>
                  <a:pt x="2512" y="21181"/>
                </a:cubicBezTo>
                <a:lnTo>
                  <a:pt x="11889" y="11889"/>
                </a:lnTo>
                <a:cubicBezTo>
                  <a:pt x="12140" y="11554"/>
                  <a:pt x="12307" y="11219"/>
                  <a:pt x="12307" y="10800"/>
                </a:cubicBezTo>
                <a:cubicBezTo>
                  <a:pt x="12307" y="10465"/>
                  <a:pt x="12140" y="10047"/>
                  <a:pt x="11889" y="9796"/>
                </a:cubicBezTo>
                <a:lnTo>
                  <a:pt x="2512" y="419"/>
                </a:lnTo>
                <a:cubicBezTo>
                  <a:pt x="2261" y="168"/>
                  <a:pt x="1843" y="0"/>
                  <a:pt x="1508"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E2A47"/>
              </a:solidFill>
            </a:endParaRPr>
          </a:p>
        </p:txBody>
      </p:sp>
      <p:sp>
        <p:nvSpPr>
          <p:cNvPr id="432" name="Google Shape;432;p26"/>
          <p:cNvSpPr/>
          <p:nvPr/>
        </p:nvSpPr>
        <p:spPr>
          <a:xfrm>
            <a:off x="6858115" y="1367491"/>
            <a:ext cx="1476741" cy="1959677"/>
          </a:xfrm>
          <a:custGeom>
            <a:avLst/>
            <a:gdLst/>
            <a:ahLst/>
            <a:cxnLst/>
            <a:rect l="l" t="t" r="r" b="b"/>
            <a:pathLst>
              <a:path w="97282" h="129096" extrusionOk="0">
                <a:moveTo>
                  <a:pt x="7702" y="0"/>
                </a:moveTo>
                <a:cubicBezTo>
                  <a:pt x="3433" y="84"/>
                  <a:pt x="0" y="3684"/>
                  <a:pt x="84" y="7953"/>
                </a:cubicBezTo>
                <a:lnTo>
                  <a:pt x="84" y="120807"/>
                </a:lnTo>
                <a:cubicBezTo>
                  <a:pt x="84" y="125161"/>
                  <a:pt x="3349" y="129096"/>
                  <a:pt x="7702" y="129096"/>
                </a:cubicBezTo>
                <a:lnTo>
                  <a:pt x="89161" y="129096"/>
                </a:lnTo>
                <a:cubicBezTo>
                  <a:pt x="93682" y="128928"/>
                  <a:pt x="97198" y="125244"/>
                  <a:pt x="97282" y="120807"/>
                </a:cubicBezTo>
                <a:lnTo>
                  <a:pt x="97282" y="7953"/>
                </a:lnTo>
                <a:cubicBezTo>
                  <a:pt x="97198" y="3600"/>
                  <a:pt x="93598" y="0"/>
                  <a:pt x="89161" y="0"/>
                </a:cubicBez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6976307" y="1511094"/>
            <a:ext cx="1241633" cy="1500907"/>
          </a:xfrm>
          <a:custGeom>
            <a:avLst/>
            <a:gdLst/>
            <a:ahLst/>
            <a:cxnLst/>
            <a:rect l="l" t="t" r="r" b="b"/>
            <a:pathLst>
              <a:path w="81794" h="98874" extrusionOk="0">
                <a:moveTo>
                  <a:pt x="0" y="0"/>
                </a:moveTo>
                <a:lnTo>
                  <a:pt x="0" y="98873"/>
                </a:lnTo>
                <a:lnTo>
                  <a:pt x="81794" y="98873"/>
                </a:lnTo>
                <a:lnTo>
                  <a:pt x="81794"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7513876" y="3086960"/>
            <a:ext cx="185560" cy="159086"/>
          </a:xfrm>
          <a:custGeom>
            <a:avLst/>
            <a:gdLst/>
            <a:ahLst/>
            <a:cxnLst/>
            <a:rect l="l" t="t" r="r" b="b"/>
            <a:pathLst>
              <a:path w="12224" h="10480" extrusionOk="0">
                <a:moveTo>
                  <a:pt x="5275" y="1"/>
                </a:moveTo>
                <a:cubicBezTo>
                  <a:pt x="2344" y="1"/>
                  <a:pt x="0" y="2345"/>
                  <a:pt x="0" y="5275"/>
                </a:cubicBezTo>
                <a:cubicBezTo>
                  <a:pt x="0" y="8397"/>
                  <a:pt x="2579" y="10480"/>
                  <a:pt x="5283" y="10480"/>
                </a:cubicBezTo>
                <a:cubicBezTo>
                  <a:pt x="6567" y="10480"/>
                  <a:pt x="7880" y="10010"/>
                  <a:pt x="8958" y="8959"/>
                </a:cubicBezTo>
                <a:cubicBezTo>
                  <a:pt x="12223" y="5693"/>
                  <a:pt x="9879" y="1"/>
                  <a:pt x="5275"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7577419" y="1730946"/>
            <a:ext cx="584612" cy="583352"/>
          </a:xfrm>
          <a:custGeom>
            <a:avLst/>
            <a:gdLst/>
            <a:ahLst/>
            <a:cxnLst/>
            <a:rect l="l" t="t" r="r" b="b"/>
            <a:pathLst>
              <a:path w="38512" h="38429" extrusionOk="0">
                <a:moveTo>
                  <a:pt x="19339" y="14484"/>
                </a:moveTo>
                <a:cubicBezTo>
                  <a:pt x="16577" y="14484"/>
                  <a:pt x="14316" y="16745"/>
                  <a:pt x="14316" y="19507"/>
                </a:cubicBezTo>
                <a:cubicBezTo>
                  <a:pt x="14316" y="22569"/>
                  <a:pt x="16812" y="24594"/>
                  <a:pt x="19411" y="24594"/>
                </a:cubicBezTo>
                <a:cubicBezTo>
                  <a:pt x="20650" y="24594"/>
                  <a:pt x="21913" y="24134"/>
                  <a:pt x="22939" y="23107"/>
                </a:cubicBezTo>
                <a:cubicBezTo>
                  <a:pt x="26037" y="19926"/>
                  <a:pt x="23860" y="14484"/>
                  <a:pt x="19339" y="14484"/>
                </a:cubicBezTo>
                <a:close/>
                <a:moveTo>
                  <a:pt x="19256" y="9629"/>
                </a:moveTo>
                <a:cubicBezTo>
                  <a:pt x="25786" y="9629"/>
                  <a:pt x="30390" y="16075"/>
                  <a:pt x="28381" y="22354"/>
                </a:cubicBezTo>
                <a:cubicBezTo>
                  <a:pt x="27062" y="26229"/>
                  <a:pt x="23469" y="28886"/>
                  <a:pt x="19363" y="28886"/>
                </a:cubicBezTo>
                <a:cubicBezTo>
                  <a:pt x="19299" y="28886"/>
                  <a:pt x="19236" y="28885"/>
                  <a:pt x="19172" y="28884"/>
                </a:cubicBezTo>
                <a:cubicBezTo>
                  <a:pt x="12558" y="28884"/>
                  <a:pt x="7954" y="22438"/>
                  <a:pt x="10047" y="16159"/>
                </a:cubicBezTo>
                <a:cubicBezTo>
                  <a:pt x="11386" y="12224"/>
                  <a:pt x="15070" y="9629"/>
                  <a:pt x="19256" y="9629"/>
                </a:cubicBezTo>
                <a:close/>
                <a:moveTo>
                  <a:pt x="16242" y="1"/>
                </a:moveTo>
                <a:lnTo>
                  <a:pt x="16242" y="2847"/>
                </a:lnTo>
                <a:cubicBezTo>
                  <a:pt x="13898" y="3266"/>
                  <a:pt x="11721" y="4187"/>
                  <a:pt x="9879" y="5526"/>
                </a:cubicBezTo>
                <a:lnTo>
                  <a:pt x="7786" y="3517"/>
                </a:lnTo>
                <a:lnTo>
                  <a:pt x="3433" y="7787"/>
                </a:lnTo>
                <a:lnTo>
                  <a:pt x="5526" y="9796"/>
                </a:lnTo>
                <a:cubicBezTo>
                  <a:pt x="4186" y="11722"/>
                  <a:pt x="3265" y="13898"/>
                  <a:pt x="2847" y="16159"/>
                </a:cubicBezTo>
                <a:lnTo>
                  <a:pt x="0" y="16159"/>
                </a:lnTo>
                <a:lnTo>
                  <a:pt x="0" y="22270"/>
                </a:lnTo>
                <a:lnTo>
                  <a:pt x="2847" y="22270"/>
                </a:lnTo>
                <a:cubicBezTo>
                  <a:pt x="3265" y="24531"/>
                  <a:pt x="4186" y="26707"/>
                  <a:pt x="5526" y="28633"/>
                </a:cubicBezTo>
                <a:lnTo>
                  <a:pt x="3433" y="30642"/>
                </a:lnTo>
                <a:lnTo>
                  <a:pt x="7786" y="34912"/>
                </a:lnTo>
                <a:lnTo>
                  <a:pt x="9879" y="32903"/>
                </a:lnTo>
                <a:cubicBezTo>
                  <a:pt x="11721" y="34242"/>
                  <a:pt x="13898" y="35163"/>
                  <a:pt x="16242" y="35582"/>
                </a:cubicBezTo>
                <a:lnTo>
                  <a:pt x="16242" y="38428"/>
                </a:lnTo>
                <a:lnTo>
                  <a:pt x="22270" y="38428"/>
                </a:lnTo>
                <a:lnTo>
                  <a:pt x="22270" y="35582"/>
                </a:lnTo>
                <a:cubicBezTo>
                  <a:pt x="24614" y="35163"/>
                  <a:pt x="26790" y="34242"/>
                  <a:pt x="28716" y="32903"/>
                </a:cubicBezTo>
                <a:lnTo>
                  <a:pt x="30809" y="34996"/>
                </a:lnTo>
                <a:lnTo>
                  <a:pt x="35079" y="30642"/>
                </a:lnTo>
                <a:lnTo>
                  <a:pt x="33069" y="28633"/>
                </a:lnTo>
                <a:cubicBezTo>
                  <a:pt x="34325" y="26707"/>
                  <a:pt x="35246" y="24531"/>
                  <a:pt x="35665" y="22270"/>
                </a:cubicBezTo>
                <a:lnTo>
                  <a:pt x="38511" y="22270"/>
                </a:lnTo>
                <a:lnTo>
                  <a:pt x="38511" y="16242"/>
                </a:lnTo>
                <a:lnTo>
                  <a:pt x="35665" y="16242"/>
                </a:lnTo>
                <a:cubicBezTo>
                  <a:pt x="35246" y="13898"/>
                  <a:pt x="34325" y="11722"/>
                  <a:pt x="33069" y="9796"/>
                </a:cubicBezTo>
                <a:lnTo>
                  <a:pt x="35079" y="7787"/>
                </a:lnTo>
                <a:lnTo>
                  <a:pt x="30809" y="3517"/>
                </a:lnTo>
                <a:lnTo>
                  <a:pt x="28716" y="5526"/>
                </a:lnTo>
                <a:cubicBezTo>
                  <a:pt x="26790" y="4187"/>
                  <a:pt x="24614" y="3350"/>
                  <a:pt x="22270" y="2847"/>
                </a:cubicBezTo>
                <a:lnTo>
                  <a:pt x="22270" y="1"/>
                </a:lnTo>
                <a:close/>
              </a:path>
            </a:pathLst>
          </a:custGeom>
          <a:solidFill>
            <a:srgbClr val="E5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7107204" y="1832622"/>
            <a:ext cx="432099" cy="430839"/>
          </a:xfrm>
          <a:custGeom>
            <a:avLst/>
            <a:gdLst/>
            <a:ahLst/>
            <a:cxnLst/>
            <a:rect l="l" t="t" r="r" b="b"/>
            <a:pathLst>
              <a:path w="28465" h="28382" extrusionOk="0">
                <a:moveTo>
                  <a:pt x="14316" y="10633"/>
                </a:moveTo>
                <a:cubicBezTo>
                  <a:pt x="12307" y="10633"/>
                  <a:pt x="10632" y="12307"/>
                  <a:pt x="10632" y="14400"/>
                </a:cubicBezTo>
                <a:cubicBezTo>
                  <a:pt x="10632" y="16628"/>
                  <a:pt x="12504" y="18154"/>
                  <a:pt x="14437" y="18154"/>
                </a:cubicBezTo>
                <a:cubicBezTo>
                  <a:pt x="15337" y="18154"/>
                  <a:pt x="16251" y="17824"/>
                  <a:pt x="16995" y="17079"/>
                </a:cubicBezTo>
                <a:cubicBezTo>
                  <a:pt x="19339" y="14651"/>
                  <a:pt x="17665" y="10633"/>
                  <a:pt x="14316" y="10633"/>
                </a:cubicBezTo>
                <a:close/>
                <a:moveTo>
                  <a:pt x="14232" y="7033"/>
                </a:moveTo>
                <a:cubicBezTo>
                  <a:pt x="19088" y="7033"/>
                  <a:pt x="22521" y="11805"/>
                  <a:pt x="21014" y="16493"/>
                </a:cubicBezTo>
                <a:cubicBezTo>
                  <a:pt x="20093" y="19340"/>
                  <a:pt x="17330" y="21349"/>
                  <a:pt x="14232" y="21349"/>
                </a:cubicBezTo>
                <a:cubicBezTo>
                  <a:pt x="9377" y="21265"/>
                  <a:pt x="5944" y="16493"/>
                  <a:pt x="7535" y="11889"/>
                </a:cubicBezTo>
                <a:lnTo>
                  <a:pt x="7451" y="11889"/>
                </a:lnTo>
                <a:cubicBezTo>
                  <a:pt x="8372" y="8958"/>
                  <a:pt x="11135" y="7033"/>
                  <a:pt x="14232" y="7033"/>
                </a:cubicBezTo>
                <a:close/>
                <a:moveTo>
                  <a:pt x="11972" y="0"/>
                </a:moveTo>
                <a:lnTo>
                  <a:pt x="11972" y="2093"/>
                </a:lnTo>
                <a:cubicBezTo>
                  <a:pt x="10298" y="2428"/>
                  <a:pt x="8707" y="3098"/>
                  <a:pt x="7284" y="4103"/>
                </a:cubicBezTo>
                <a:lnTo>
                  <a:pt x="5777" y="2596"/>
                </a:lnTo>
                <a:lnTo>
                  <a:pt x="2595" y="5693"/>
                </a:lnTo>
                <a:lnTo>
                  <a:pt x="4102" y="7200"/>
                </a:lnTo>
                <a:cubicBezTo>
                  <a:pt x="3098" y="8623"/>
                  <a:pt x="2428" y="10214"/>
                  <a:pt x="2177" y="11972"/>
                </a:cubicBezTo>
                <a:lnTo>
                  <a:pt x="2093" y="11889"/>
                </a:lnTo>
                <a:lnTo>
                  <a:pt x="0" y="11889"/>
                </a:lnTo>
                <a:lnTo>
                  <a:pt x="0" y="16493"/>
                </a:lnTo>
                <a:lnTo>
                  <a:pt x="2093" y="16493"/>
                </a:lnTo>
                <a:cubicBezTo>
                  <a:pt x="2428" y="18167"/>
                  <a:pt x="3098" y="19758"/>
                  <a:pt x="4102" y="21181"/>
                </a:cubicBezTo>
                <a:lnTo>
                  <a:pt x="2595" y="22688"/>
                </a:lnTo>
                <a:lnTo>
                  <a:pt x="5693" y="25786"/>
                </a:lnTo>
                <a:lnTo>
                  <a:pt x="7200" y="24363"/>
                </a:lnTo>
                <a:cubicBezTo>
                  <a:pt x="8623" y="25284"/>
                  <a:pt x="10214" y="25953"/>
                  <a:pt x="11972" y="26288"/>
                </a:cubicBezTo>
                <a:lnTo>
                  <a:pt x="11972" y="28381"/>
                </a:lnTo>
                <a:lnTo>
                  <a:pt x="16493" y="28381"/>
                </a:lnTo>
                <a:lnTo>
                  <a:pt x="16493" y="26288"/>
                </a:lnTo>
                <a:cubicBezTo>
                  <a:pt x="18167" y="25953"/>
                  <a:pt x="19758" y="25284"/>
                  <a:pt x="21181" y="24363"/>
                </a:cubicBezTo>
                <a:lnTo>
                  <a:pt x="22772" y="25870"/>
                </a:lnTo>
                <a:lnTo>
                  <a:pt x="25869" y="22772"/>
                </a:lnTo>
                <a:lnTo>
                  <a:pt x="24362" y="21265"/>
                </a:lnTo>
                <a:cubicBezTo>
                  <a:pt x="25367" y="19758"/>
                  <a:pt x="26037" y="18167"/>
                  <a:pt x="26372" y="16493"/>
                </a:cubicBezTo>
                <a:lnTo>
                  <a:pt x="28465" y="16493"/>
                </a:lnTo>
                <a:lnTo>
                  <a:pt x="28465" y="11972"/>
                </a:lnTo>
                <a:lnTo>
                  <a:pt x="26372" y="11972"/>
                </a:lnTo>
                <a:cubicBezTo>
                  <a:pt x="26037" y="10214"/>
                  <a:pt x="25367" y="8623"/>
                  <a:pt x="24362" y="7200"/>
                </a:cubicBezTo>
                <a:lnTo>
                  <a:pt x="25869" y="5693"/>
                </a:lnTo>
                <a:lnTo>
                  <a:pt x="22772" y="2596"/>
                </a:lnTo>
                <a:lnTo>
                  <a:pt x="21265" y="4103"/>
                </a:lnTo>
                <a:cubicBezTo>
                  <a:pt x="19842" y="3098"/>
                  <a:pt x="18167" y="2428"/>
                  <a:pt x="16493" y="2093"/>
                </a:cubicBezTo>
                <a:lnTo>
                  <a:pt x="164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7225395" y="2240569"/>
            <a:ext cx="636710" cy="635450"/>
          </a:xfrm>
          <a:custGeom>
            <a:avLst/>
            <a:gdLst/>
            <a:ahLst/>
            <a:cxnLst/>
            <a:rect l="l" t="t" r="r" b="b"/>
            <a:pathLst>
              <a:path w="41944" h="41861" extrusionOk="0">
                <a:moveTo>
                  <a:pt x="21243" y="15752"/>
                </a:moveTo>
                <a:cubicBezTo>
                  <a:pt x="20950" y="15752"/>
                  <a:pt x="20650" y="15775"/>
                  <a:pt x="20344" y="15823"/>
                </a:cubicBezTo>
                <a:cubicBezTo>
                  <a:pt x="17414" y="16242"/>
                  <a:pt x="15321" y="19005"/>
                  <a:pt x="15823" y="22019"/>
                </a:cubicBezTo>
                <a:cubicBezTo>
                  <a:pt x="16280" y="24914"/>
                  <a:pt x="18709" y="26576"/>
                  <a:pt x="21185" y="26576"/>
                </a:cubicBezTo>
                <a:cubicBezTo>
                  <a:pt x="22790" y="26576"/>
                  <a:pt x="24415" y="25877"/>
                  <a:pt x="25534" y="24363"/>
                </a:cubicBezTo>
                <a:cubicBezTo>
                  <a:pt x="28198" y="20680"/>
                  <a:pt x="25510" y="15752"/>
                  <a:pt x="21243" y="15752"/>
                </a:cubicBezTo>
                <a:close/>
                <a:moveTo>
                  <a:pt x="21052" y="10506"/>
                </a:moveTo>
                <a:cubicBezTo>
                  <a:pt x="27354" y="10506"/>
                  <a:pt x="32385" y="16206"/>
                  <a:pt x="31227" y="22688"/>
                </a:cubicBezTo>
                <a:cubicBezTo>
                  <a:pt x="30474" y="27125"/>
                  <a:pt x="26958" y="30474"/>
                  <a:pt x="22604" y="31144"/>
                </a:cubicBezTo>
                <a:cubicBezTo>
                  <a:pt x="22054" y="31229"/>
                  <a:pt x="21510" y="31270"/>
                  <a:pt x="20975" y="31270"/>
                </a:cubicBezTo>
                <a:cubicBezTo>
                  <a:pt x="14673" y="31270"/>
                  <a:pt x="9642" y="25571"/>
                  <a:pt x="10800" y="19088"/>
                </a:cubicBezTo>
                <a:cubicBezTo>
                  <a:pt x="11470" y="14735"/>
                  <a:pt x="14986" y="11302"/>
                  <a:pt x="19423" y="10633"/>
                </a:cubicBezTo>
                <a:cubicBezTo>
                  <a:pt x="19973" y="10548"/>
                  <a:pt x="20517" y="10506"/>
                  <a:pt x="21052" y="10506"/>
                </a:cubicBezTo>
                <a:close/>
                <a:moveTo>
                  <a:pt x="21097" y="0"/>
                </a:moveTo>
                <a:lnTo>
                  <a:pt x="17916" y="503"/>
                </a:lnTo>
                <a:lnTo>
                  <a:pt x="14651" y="1005"/>
                </a:lnTo>
                <a:lnTo>
                  <a:pt x="15153" y="4019"/>
                </a:lnTo>
                <a:cubicBezTo>
                  <a:pt x="12725" y="4856"/>
                  <a:pt x="10632" y="6196"/>
                  <a:pt x="8791" y="7870"/>
                </a:cubicBezTo>
                <a:lnTo>
                  <a:pt x="6279" y="6112"/>
                </a:lnTo>
                <a:lnTo>
                  <a:pt x="2428" y="11302"/>
                </a:lnTo>
                <a:lnTo>
                  <a:pt x="4856" y="13144"/>
                </a:lnTo>
                <a:cubicBezTo>
                  <a:pt x="3767" y="15405"/>
                  <a:pt x="3181" y="17833"/>
                  <a:pt x="3098" y="20344"/>
                </a:cubicBezTo>
                <a:lnTo>
                  <a:pt x="0" y="20846"/>
                </a:lnTo>
                <a:lnTo>
                  <a:pt x="1005" y="27293"/>
                </a:lnTo>
                <a:lnTo>
                  <a:pt x="4102" y="26791"/>
                </a:lnTo>
                <a:cubicBezTo>
                  <a:pt x="4939" y="29135"/>
                  <a:pt x="6195" y="31311"/>
                  <a:pt x="7953" y="33153"/>
                </a:cubicBezTo>
                <a:lnTo>
                  <a:pt x="6112" y="35665"/>
                </a:lnTo>
                <a:lnTo>
                  <a:pt x="11386" y="39516"/>
                </a:lnTo>
                <a:lnTo>
                  <a:pt x="13144" y="37004"/>
                </a:lnTo>
                <a:cubicBezTo>
                  <a:pt x="15404" y="38093"/>
                  <a:pt x="17916" y="38679"/>
                  <a:pt x="20428" y="38762"/>
                </a:cubicBezTo>
                <a:lnTo>
                  <a:pt x="20930" y="41860"/>
                </a:lnTo>
                <a:lnTo>
                  <a:pt x="24195" y="41358"/>
                </a:lnTo>
                <a:lnTo>
                  <a:pt x="27376" y="40855"/>
                </a:lnTo>
                <a:lnTo>
                  <a:pt x="26958" y="37842"/>
                </a:lnTo>
                <a:cubicBezTo>
                  <a:pt x="29302" y="37004"/>
                  <a:pt x="31478" y="35665"/>
                  <a:pt x="33237" y="33990"/>
                </a:cubicBezTo>
                <a:lnTo>
                  <a:pt x="35748" y="35832"/>
                </a:lnTo>
                <a:lnTo>
                  <a:pt x="39599" y="30558"/>
                </a:lnTo>
                <a:lnTo>
                  <a:pt x="37088" y="28716"/>
                </a:lnTo>
                <a:cubicBezTo>
                  <a:pt x="38176" y="26456"/>
                  <a:pt x="38846" y="24028"/>
                  <a:pt x="38929" y="21516"/>
                </a:cubicBezTo>
                <a:lnTo>
                  <a:pt x="41943" y="21014"/>
                </a:lnTo>
                <a:lnTo>
                  <a:pt x="40939" y="14568"/>
                </a:lnTo>
                <a:lnTo>
                  <a:pt x="37925" y="15070"/>
                </a:lnTo>
                <a:cubicBezTo>
                  <a:pt x="37088" y="12642"/>
                  <a:pt x="35748" y="10549"/>
                  <a:pt x="34074" y="8707"/>
                </a:cubicBezTo>
                <a:lnTo>
                  <a:pt x="35916" y="6196"/>
                </a:lnTo>
                <a:lnTo>
                  <a:pt x="30641" y="2344"/>
                </a:lnTo>
                <a:lnTo>
                  <a:pt x="28799" y="4856"/>
                </a:lnTo>
                <a:cubicBezTo>
                  <a:pt x="26539" y="3684"/>
                  <a:pt x="24111" y="3098"/>
                  <a:pt x="21600" y="3014"/>
                </a:cubicBezTo>
                <a:lnTo>
                  <a:pt x="210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0;p26">
            <a:extLst>
              <a:ext uri="{FF2B5EF4-FFF2-40B4-BE49-F238E27FC236}">
                <a16:creationId xmlns:a16="http://schemas.microsoft.com/office/drawing/2014/main" id="{5CFFB509-0E94-B942-BF0F-C8346EE45524}"/>
              </a:ext>
            </a:extLst>
          </p:cNvPr>
          <p:cNvSpPr txBox="1">
            <a:spLocks/>
          </p:cNvSpPr>
          <p:nvPr/>
        </p:nvSpPr>
        <p:spPr>
          <a:xfrm>
            <a:off x="536028" y="2866166"/>
            <a:ext cx="4199742" cy="3283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1pPr>
            <a:lvl2pPr marR="0" lvl="1"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2pPr>
            <a:lvl3pPr marR="0" lvl="2"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3pPr>
            <a:lvl4pPr marR="0" lvl="3"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4pPr>
            <a:lvl5pPr marR="0" lvl="4"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5pPr>
            <a:lvl6pPr marR="0" lvl="5"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6pPr>
            <a:lvl7pPr marR="0" lvl="6"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7pPr>
            <a:lvl8pPr marR="0" lvl="7"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8pPr>
            <a:lvl9pPr marR="0" lvl="8" algn="l" rtl="0">
              <a:lnSpc>
                <a:spcPct val="100000"/>
              </a:lnSpc>
              <a:spcBef>
                <a:spcPts val="0"/>
              </a:spcBef>
              <a:spcAft>
                <a:spcPts val="0"/>
              </a:spcAft>
              <a:buClr>
                <a:schemeClr val="accent1"/>
              </a:buClr>
              <a:buSzPts val="1100"/>
              <a:buFont typeface="Roboto Black"/>
              <a:buNone/>
              <a:defRPr sz="1100" b="0" i="0" u="none" strike="noStrike" cap="none">
                <a:solidFill>
                  <a:schemeClr val="accent1"/>
                </a:solidFill>
                <a:latin typeface="Roboto Black"/>
                <a:ea typeface="Roboto Black"/>
                <a:cs typeface="Roboto Black"/>
                <a:sym typeface="Roboto Black"/>
              </a:defRPr>
            </a:lvl9pPr>
          </a:lstStyle>
          <a:p>
            <a:r>
              <a:rPr lang="en-US" sz="2400" b="1" dirty="0">
                <a:solidFill>
                  <a:schemeClr val="bg1"/>
                </a:solidFill>
              </a:rPr>
              <a:t>Compression is always for a </a:t>
            </a:r>
            <a:r>
              <a:rPr lang="en-US" sz="2400" b="1" dirty="0">
                <a:solidFill>
                  <a:srgbClr val="E57200"/>
                </a:solidFill>
              </a:rPr>
              <a:t>purpose</a:t>
            </a:r>
            <a:r>
              <a:rPr lang="en-US" sz="2400" b="1" dirty="0">
                <a:solidFill>
                  <a:schemeClr val="bg1"/>
                </a:solidFill>
              </a:rPr>
              <a:t> and an </a:t>
            </a:r>
            <a:r>
              <a:rPr lang="en-US" sz="2400" b="1" dirty="0">
                <a:solidFill>
                  <a:srgbClr val="E57200"/>
                </a:solidFill>
              </a:rPr>
              <a:t>audience</a:t>
            </a:r>
            <a:r>
              <a:rPr lang="en-US" sz="2400" b="1" dirty="0">
                <a:solidFill>
                  <a:schemeClr val="bg1"/>
                </a:solidFill>
              </a:rPr>
              <a:t>.</a:t>
            </a:r>
          </a:p>
          <a:p>
            <a:endParaRPr lang="en-US" sz="1800" b="1" i="1" dirty="0">
              <a:solidFill>
                <a:schemeClr val="bg1"/>
              </a:solidFill>
            </a:endParaRPr>
          </a:p>
          <a:p>
            <a:endParaRPr lang="en-US" sz="1800" b="1" dirty="0">
              <a:solidFill>
                <a:schemeClr val="bg1"/>
              </a:solidFill>
            </a:endParaRPr>
          </a:p>
          <a:p>
            <a:endParaRPr lang="en-US" sz="1800" b="1" dirty="0">
              <a:solidFill>
                <a:schemeClr val="bg1"/>
              </a:solidFill>
            </a:endParaRPr>
          </a:p>
        </p:txBody>
      </p:sp>
      <p:sp>
        <p:nvSpPr>
          <p:cNvPr id="39" name="Google Shape;259;p22">
            <a:extLst>
              <a:ext uri="{FF2B5EF4-FFF2-40B4-BE49-F238E27FC236}">
                <a16:creationId xmlns:a16="http://schemas.microsoft.com/office/drawing/2014/main" id="{3EAFEBC7-F502-9749-952C-E4FBCC46E94F}"/>
              </a:ext>
            </a:extLst>
          </p:cNvPr>
          <p:cNvSpPr txBox="1">
            <a:spLocks/>
          </p:cNvSpPr>
          <p:nvPr/>
        </p:nvSpPr>
        <p:spPr>
          <a:xfrm>
            <a:off x="587228" y="2106535"/>
            <a:ext cx="3457500" cy="142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600" dirty="0">
              <a:solidFill>
                <a:schemeClr val="bg1"/>
              </a:solidFill>
            </a:endParaRPr>
          </a:p>
        </p:txBody>
      </p:sp>
      <p:sp>
        <p:nvSpPr>
          <p:cNvPr id="28" name="Google Shape;259;p22">
            <a:extLst>
              <a:ext uri="{FF2B5EF4-FFF2-40B4-BE49-F238E27FC236}">
                <a16:creationId xmlns:a16="http://schemas.microsoft.com/office/drawing/2014/main" id="{6A2C022E-EE57-7341-A77A-3D432A173208}"/>
              </a:ext>
            </a:extLst>
          </p:cNvPr>
          <p:cNvSpPr txBox="1">
            <a:spLocks/>
          </p:cNvSpPr>
          <p:nvPr/>
        </p:nvSpPr>
        <p:spPr>
          <a:xfrm>
            <a:off x="592488" y="2427100"/>
            <a:ext cx="3457500" cy="142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a:solidFill>
                  <a:schemeClr val="bg1"/>
                </a:solidFill>
              </a:rPr>
              <a:t>What is important for </a:t>
            </a:r>
            <a:r>
              <a:rPr lang="en-US" sz="1600" u="sng" dirty="0">
                <a:solidFill>
                  <a:schemeClr val="bg1"/>
                </a:solidFill>
              </a:rPr>
              <a:t>these people </a:t>
            </a:r>
            <a:r>
              <a:rPr lang="en-US" sz="1600" dirty="0">
                <a:solidFill>
                  <a:schemeClr val="bg1"/>
                </a:solidFill>
              </a:rPr>
              <a:t>in </a:t>
            </a:r>
            <a:r>
              <a:rPr lang="en-US" sz="1600" u="sng" dirty="0">
                <a:solidFill>
                  <a:schemeClr val="bg1"/>
                </a:solidFill>
              </a:rPr>
              <a:t>this situation</a:t>
            </a:r>
            <a:r>
              <a:rPr lang="en-US" sz="1600" dirty="0">
                <a:solidFill>
                  <a:schemeClr val="bg1"/>
                </a:solidFill>
              </a:rPr>
              <a:t>? </a:t>
            </a:r>
          </a:p>
        </p:txBody>
      </p:sp>
    </p:spTree>
    <p:extLst>
      <p:ext uri="{BB962C8B-B14F-4D97-AF65-F5344CB8AC3E}">
        <p14:creationId xmlns:p14="http://schemas.microsoft.com/office/powerpoint/2010/main" val="4147103979"/>
      </p:ext>
    </p:extLst>
  </p:cSld>
  <p:clrMapOvr>
    <a:masterClrMapping/>
  </p:clrMapOvr>
</p:sld>
</file>

<file path=ppt/theme/theme1.xml><?xml version="1.0" encoding="utf-8"?>
<a:theme xmlns:a="http://schemas.openxmlformats.org/drawingml/2006/main" name="WEB PROPOSAL">
  <a:themeElements>
    <a:clrScheme name="Simple Light">
      <a:dk1>
        <a:srgbClr val="000000"/>
      </a:dk1>
      <a:lt1>
        <a:srgbClr val="FFFFFF"/>
      </a:lt1>
      <a:dk2>
        <a:srgbClr val="595959"/>
      </a:dk2>
      <a:lt2>
        <a:srgbClr val="EEEEEE"/>
      </a:lt2>
      <a:accent1>
        <a:srgbClr val="FFB215"/>
      </a:accent1>
      <a:accent2>
        <a:srgbClr val="FFB215"/>
      </a:accent2>
      <a:accent3>
        <a:srgbClr val="FFB215"/>
      </a:accent3>
      <a:accent4>
        <a:srgbClr val="FFB215"/>
      </a:accent4>
      <a:accent5>
        <a:srgbClr val="FFB215"/>
      </a:accent5>
      <a:accent6>
        <a:srgbClr val="FFB215"/>
      </a:accent6>
      <a:hlink>
        <a:srgbClr val="FFB21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3582</TotalTime>
  <Words>4289</Words>
  <Application>Microsoft Macintosh PowerPoint</Application>
  <PresentationFormat>On-screen Show (16:9)</PresentationFormat>
  <Paragraphs>287</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Roboto Black</vt:lpstr>
      <vt:lpstr>Franklin Gothic</vt:lpstr>
      <vt:lpstr>Arial</vt:lpstr>
      <vt:lpstr>Didact Gothic</vt:lpstr>
      <vt:lpstr>Bree Serif</vt:lpstr>
      <vt:lpstr>Roboto Light</vt:lpstr>
      <vt:lpstr>Roboto</vt:lpstr>
      <vt:lpstr>ArialMT</vt:lpstr>
      <vt:lpstr>WEB PROPOSAL</vt:lpstr>
      <vt:lpstr>Integrating Sources in Engineering Writing</vt:lpstr>
      <vt:lpstr>Workshop Sources</vt:lpstr>
      <vt:lpstr>Workshop Agenda</vt:lpstr>
      <vt:lpstr>PowerPoint Presentation</vt:lpstr>
      <vt:lpstr>Engineers use sources to:</vt:lpstr>
      <vt:lpstr>Four Types of References</vt:lpstr>
      <vt:lpstr>PowerPoint Presentation</vt:lpstr>
      <vt:lpstr>How do engineers integrate others work?</vt:lpstr>
      <vt:lpstr>PowerPoint Presentation</vt:lpstr>
      <vt:lpstr>Compressing sources for writing has two steps</vt:lpstr>
      <vt:lpstr>Summarizing</vt:lpstr>
      <vt:lpstr>PowerPoint Presentation</vt:lpstr>
      <vt:lpstr>PowerPoint Presentation</vt:lpstr>
      <vt:lpstr>Guidelines for Paraphrasing</vt:lpstr>
      <vt:lpstr>Avoiding Plagiarism + Patchwriting</vt:lpstr>
      <vt:lpstr>Paraphrases MUST change the order and structure of sentences</vt:lpstr>
      <vt:lpstr>Paraphrases MUST use synonyms or different forms of words</vt:lpstr>
      <vt:lpstr>Paraphrases MUST: </vt:lpstr>
      <vt:lpstr>Paraphrases SHOULD show the relationships between sources AND between sources and your own project</vt:lpstr>
      <vt:lpstr>COMMON SIGNAL PHRASES</vt:lpstr>
      <vt:lpstr>PowerPoint Presentation</vt:lpstr>
      <vt:lpstr>PowerPoint Presentation</vt:lpstr>
      <vt:lpstr>Practice exercise:  I’ll share three examples of paraphrasing and their original text.   Message in the chat:  (1) What is wrong with the reference?  (2) What would you change to improve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a model? </vt:lpstr>
      <vt:lpstr>How to reverse outline a model </vt:lpstr>
      <vt:lpstr>PowerPoint Presentation</vt:lpstr>
      <vt:lpstr>Practice exercise:  I’ll share two examples of reverse outlined introductions  Message in the chat:  (1) What does the reverse outline show about how the model uses sources?   </vt:lpstr>
      <vt:lpstr>PowerPoint Presentation</vt:lpstr>
      <vt:lpstr>PowerPoint Presentation</vt:lpstr>
      <vt:lpstr>PowerPoint Presentation</vt:lpstr>
      <vt:lpstr>How to use a model to create templates</vt:lpstr>
      <vt:lpstr>Example: indicating a gap</vt:lpstr>
      <vt:lpstr>PowerPoint Presentation</vt:lpstr>
      <vt:lpstr>Connected Papers</vt:lpstr>
      <vt:lpstr>Scholarcy</vt:lpstr>
      <vt:lpstr>Scite_</vt:lpstr>
      <vt:lpstr>Citation Managers </vt:lpstr>
      <vt:lpstr>Thank you again for coming -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Sources in Engineering Writing</dc:title>
  <cp:lastModifiedBy>Cunningham, Kelly J. (kjc5z)</cp:lastModifiedBy>
  <cp:revision>42</cp:revision>
  <dcterms:modified xsi:type="dcterms:W3CDTF">2022-07-26T18:15:42Z</dcterms:modified>
</cp:coreProperties>
</file>