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62" r:id="rId1"/>
    <p:sldMasterId id="2147483798" r:id="rId2"/>
    <p:sldMasterId id="2147483810" r:id="rId3"/>
  </p:sldMasterIdLst>
  <p:notesMasterIdLst>
    <p:notesMasterId r:id="rId65"/>
  </p:notesMasterIdLst>
  <p:sldIdLst>
    <p:sldId id="581" r:id="rId4"/>
    <p:sldId id="634" r:id="rId5"/>
    <p:sldId id="661" r:id="rId6"/>
    <p:sldId id="640" r:id="rId7"/>
    <p:sldId id="672" r:id="rId8"/>
    <p:sldId id="656" r:id="rId9"/>
    <p:sldId id="565" r:id="rId10"/>
    <p:sldId id="677" r:id="rId11"/>
    <p:sldId id="678" r:id="rId12"/>
    <p:sldId id="631" r:id="rId13"/>
    <p:sldId id="600" r:id="rId14"/>
    <p:sldId id="675" r:id="rId15"/>
    <p:sldId id="673" r:id="rId16"/>
    <p:sldId id="632" r:id="rId17"/>
    <p:sldId id="657" r:id="rId18"/>
    <p:sldId id="633" r:id="rId19"/>
    <p:sldId id="663" r:id="rId20"/>
    <p:sldId id="579" r:id="rId21"/>
    <p:sldId id="578" r:id="rId22"/>
    <p:sldId id="638" r:id="rId23"/>
    <p:sldId id="628" r:id="rId24"/>
    <p:sldId id="671" r:id="rId25"/>
    <p:sldId id="674" r:id="rId26"/>
    <p:sldId id="580" r:id="rId27"/>
    <p:sldId id="582" r:id="rId28"/>
    <p:sldId id="639" r:id="rId29"/>
    <p:sldId id="659" r:id="rId30"/>
    <p:sldId id="577" r:id="rId31"/>
    <p:sldId id="635" r:id="rId32"/>
    <p:sldId id="637" r:id="rId33"/>
    <p:sldId id="664" r:id="rId34"/>
    <p:sldId id="576" r:id="rId35"/>
    <p:sldId id="621" r:id="rId36"/>
    <p:sldId id="575" r:id="rId37"/>
    <p:sldId id="669" r:id="rId38"/>
    <p:sldId id="572" r:id="rId39"/>
    <p:sldId id="622" r:id="rId40"/>
    <p:sldId id="571" r:id="rId41"/>
    <p:sldId id="665" r:id="rId42"/>
    <p:sldId id="681" r:id="rId43"/>
    <p:sldId id="683" r:id="rId44"/>
    <p:sldId id="666" r:id="rId45"/>
    <p:sldId id="570" r:id="rId46"/>
    <p:sldId id="625" r:id="rId47"/>
    <p:sldId id="646" r:id="rId48"/>
    <p:sldId id="566" r:id="rId49"/>
    <p:sldId id="629" r:id="rId50"/>
    <p:sldId id="630" r:id="rId51"/>
    <p:sldId id="667" r:id="rId52"/>
    <p:sldId id="569" r:id="rId53"/>
    <p:sldId id="623" r:id="rId54"/>
    <p:sldId id="645" r:id="rId55"/>
    <p:sldId id="668" r:id="rId56"/>
    <p:sldId id="626" r:id="rId57"/>
    <p:sldId id="627" r:id="rId58"/>
    <p:sldId id="641" r:id="rId59"/>
    <p:sldId id="684" r:id="rId60"/>
    <p:sldId id="685" r:id="rId61"/>
    <p:sldId id="547" r:id="rId62"/>
    <p:sldId id="686" r:id="rId63"/>
    <p:sldId id="486" r:id="rId64"/>
  </p:sldIdLst>
  <p:sldSz cx="9144000" cy="5143500" type="screen16x9"/>
  <p:notesSz cx="6858000" cy="9144000"/>
  <p:embeddedFontLst>
    <p:embeddedFont>
      <p:font typeface="Arial Black" panose="020B0A04020102020204" pitchFamily="34" charset="0"/>
      <p:bold r:id="rId66"/>
    </p:embeddedFont>
    <p:embeddedFont>
      <p:font typeface="Bodoni" panose="020B0604020202020204" charset="0"/>
      <p:regular r:id="rId67"/>
      <p:bold r:id="rId68"/>
      <p:italic r:id="rId69"/>
      <p:boldItalic r:id="rId70"/>
    </p:embeddedFont>
    <p:embeddedFont>
      <p:font typeface="Calibri" panose="020F0502020204030204" pitchFamily="34" charset="0"/>
      <p:regular r:id="rId71"/>
      <p:bold r:id="rId72"/>
      <p:italic r:id="rId73"/>
      <p:boldItalic r:id="rId74"/>
    </p:embeddedFont>
    <p:embeddedFont>
      <p:font typeface="Calibri Light" panose="020F0302020204030204" pitchFamily="34" charset="0"/>
      <p:regular r:id="rId75"/>
      <p:italic r:id="rId76"/>
    </p:embeddedFont>
    <p:embeddedFont>
      <p:font typeface="Franklin Gothic" panose="020B0604020202020204" charset="0"/>
      <p:regular r:id="rId77"/>
      <p:bold r:id="rId78"/>
      <p:italic r:id="rId79"/>
      <p:boldItalic r:id="rId80"/>
    </p:embeddedFont>
    <p:embeddedFont>
      <p:font typeface="Franklin Gothic Book" panose="020B0503020102020204" pitchFamily="34" charset="0"/>
      <p:regular r:id="rId81"/>
      <p:italic r:id="rId82"/>
    </p:embeddedFont>
    <p:embeddedFont>
      <p:font typeface="Franklin Gothic Demi" panose="020B0703020102020204" pitchFamily="34" charset="0"/>
      <p:regular r:id="rId83"/>
      <p:italic r:id="rId84"/>
    </p:embeddedFont>
    <p:embeddedFont>
      <p:font typeface="Franklin Gothic Demi Cond" panose="020B0706030402020204" pitchFamily="34" charset="0"/>
      <p:regular r:id="rId85"/>
    </p:embeddedFont>
    <p:embeddedFont>
      <p:font typeface="Franklin Gothic Heavy" panose="020B0903020102020204" pitchFamily="34" charset="0"/>
      <p:regular r:id="rId86"/>
      <p:italic r:id="rId87"/>
    </p:embeddedFont>
    <p:embeddedFont>
      <p:font typeface="Franklin Gothic Medium" panose="020B0603020102020204" pitchFamily="34" charset="0"/>
      <p:regular r:id="rId88"/>
      <p:italic r:id="rId89"/>
    </p:embeddedFont>
    <p:embeddedFont>
      <p:font typeface="Franklin Gothic Medium Cond" panose="020B0606030402020204" pitchFamily="34" charset="0"/>
      <p:regular r:id="rId90"/>
    </p:embeddedFont>
    <p:embeddedFont>
      <p:font typeface="Lato" panose="020F0502020204030203" pitchFamily="34" charset="0"/>
      <p:regular r:id="rId91"/>
      <p:bold r:id="rId92"/>
      <p:italic r:id="rId93"/>
      <p:boldItalic r:id="rId94"/>
    </p:embeddedFont>
    <p:embeddedFont>
      <p:font typeface="Raleway" pitchFamily="2"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 clrIdx="0">
    <p:extLst>
      <p:ext uri="{19B8F6BF-5375-455C-9EA6-DF929625EA0E}">
        <p15:presenceInfo xmlns:p15="http://schemas.microsoft.com/office/powerpoint/2012/main" userId="Microsoft Office User" providerId="None"/>
      </p:ext>
    </p:extLst>
  </p:cmAuthor>
  <p:cmAuthor id="2" name="Natalie Thompson" initials="NT" lastIdx="14" clrIdx="1">
    <p:extLst>
      <p:ext uri="{19B8F6BF-5375-455C-9EA6-DF929625EA0E}">
        <p15:presenceInfo xmlns:p15="http://schemas.microsoft.com/office/powerpoint/2012/main" userId="2421e176039c87d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E46E20"/>
    <a:srgbClr val="E57200"/>
    <a:srgbClr val="212D4A"/>
    <a:srgbClr val="3E45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3ADC22-76E4-49B3-990F-D2468D07EFF4}">
  <a:tblStyle styleId="{113ADC22-76E4-49B3-990F-D2468D07EF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0B46229-5FCC-42EF-A936-21BA63BC924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95" autoAdjust="0"/>
    <p:restoredTop sz="83668" autoAdjust="0"/>
  </p:normalViewPr>
  <p:slideViewPr>
    <p:cSldViewPr snapToGrid="0">
      <p:cViewPr varScale="1">
        <p:scale>
          <a:sx n="100" d="100"/>
          <a:sy n="100" d="100"/>
        </p:scale>
        <p:origin x="78" y="444"/>
      </p:cViewPr>
      <p:guideLst>
        <p:guide orient="horz" pos="1620"/>
        <p:guide pos="2880"/>
      </p:guideLst>
    </p:cSldViewPr>
  </p:slideViewPr>
  <p:notesTextViewPr>
    <p:cViewPr>
      <p:scale>
        <a:sx n="1" d="1"/>
        <a:sy n="1" d="1"/>
      </p:scale>
      <p:origin x="0" y="0"/>
    </p:cViewPr>
  </p:notesTextViewPr>
  <p:notesViewPr>
    <p:cSldViewPr snapToGrid="0">
      <p:cViewPr varScale="1">
        <p:scale>
          <a:sx n="85" d="100"/>
          <a:sy n="85" d="100"/>
        </p:scale>
        <p:origin x="2416"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7" Type="http://schemas.openxmlformats.org/officeDocument/2006/relationships/slide" Target="slides/slide4.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font" Target="fonts/font14.fntdata"/><Relationship Id="rId87" Type="http://schemas.openxmlformats.org/officeDocument/2006/relationships/font" Target="fonts/font22.fntdata"/><Relationship Id="rId102"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17.fntdata"/><Relationship Id="rId90" Type="http://schemas.openxmlformats.org/officeDocument/2006/relationships/font" Target="fonts/font25.fntdata"/><Relationship Id="rId95" Type="http://schemas.openxmlformats.org/officeDocument/2006/relationships/font" Target="fonts/font30.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font" Target="fonts/font4.fntdata"/><Relationship Id="rId77" Type="http://schemas.openxmlformats.org/officeDocument/2006/relationships/font" Target="fonts/font12.fntdata"/><Relationship Id="rId100"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93" Type="http://schemas.openxmlformats.org/officeDocument/2006/relationships/font" Target="fonts/font28.fntdata"/><Relationship Id="rId98" Type="http://schemas.openxmlformats.org/officeDocument/2006/relationships/font" Target="fonts/font3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2.fntdata"/><Relationship Id="rId103"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font" Target="fonts/font29.fntdata"/><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1.fntdata"/><Relationship Id="rId97" Type="http://schemas.openxmlformats.org/officeDocument/2006/relationships/font" Target="fonts/font3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Contains images that require alt text, including text-based screenshots.</a:t>
            </a:r>
          </a:p>
          <a:p>
            <a:pPr marL="158750" indent="0">
              <a:buNone/>
            </a:pPr>
            <a:r>
              <a:rPr lang="en-US" dirty="0"/>
              <a:t>None of the images, screenshots, or examples may be extracted for other use. CC-BY license does not apply to these components individually.</a:t>
            </a:r>
          </a:p>
          <a:p>
            <a:pPr marL="158750" indent="0">
              <a:buNone/>
            </a:pPr>
            <a:r>
              <a:rPr lang="en-US" dirty="0"/>
              <a:t>The dinosaur image is a GWL icon. </a:t>
            </a:r>
          </a:p>
          <a:p>
            <a:pPr marL="158750" indent="0">
              <a:buNone/>
            </a:pPr>
            <a:endParaRPr lang="en-US" dirty="0"/>
          </a:p>
        </p:txBody>
      </p:sp>
    </p:spTree>
    <p:extLst>
      <p:ext uri="{BB962C8B-B14F-4D97-AF65-F5344CB8AC3E}">
        <p14:creationId xmlns:p14="http://schemas.microsoft.com/office/powerpoint/2010/main" val="2249315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1115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7741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1645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76200" indent="0">
              <a:spcAft>
                <a:spcPts val="600"/>
              </a:spcAft>
              <a:buFont typeface="Arial" panose="020B0604020202020204" pitchFamily="34" charset="0"/>
              <a:buNone/>
            </a:pPr>
            <a:r>
              <a:rPr lang="en-US" dirty="0"/>
              <a:t>Say aloud: </a:t>
            </a:r>
          </a:p>
          <a:p>
            <a:pPr marL="419100" indent="-342900">
              <a:spcAft>
                <a:spcPts val="600"/>
              </a:spcAft>
              <a:buFont typeface="Arial" panose="020B0604020202020204" pitchFamily="34" charset="0"/>
              <a:buChar char="•"/>
            </a:pPr>
            <a:r>
              <a:rPr lang="en-US" sz="1100" dirty="0"/>
              <a:t>A lot of academics might only have experience providing evaluative feedback!</a:t>
            </a:r>
          </a:p>
          <a:p>
            <a:pPr marL="419100" indent="-342900">
              <a:spcAft>
                <a:spcPts val="600"/>
              </a:spcAft>
              <a:buFont typeface="Arial" panose="020B0604020202020204" pitchFamily="34" charset="0"/>
              <a:buChar char="•"/>
            </a:pPr>
            <a:r>
              <a:rPr lang="en-US" sz="1100" dirty="0"/>
              <a:t>You can learn the skill of giving reader-based feedback. Learning how to give helpful feedback to others and adapt your feedback to what they ask for will improve the feedback you give yourself. Giving someone the level and kind of feedback they need at a certain point in their writing process is a SKILL. </a:t>
            </a:r>
            <a:endParaRPr lang="en-US" dirty="0"/>
          </a:p>
        </p:txBody>
      </p:sp>
    </p:spTree>
    <p:extLst>
      <p:ext uri="{BB962C8B-B14F-4D97-AF65-F5344CB8AC3E}">
        <p14:creationId xmlns:p14="http://schemas.microsoft.com/office/powerpoint/2010/main" val="100503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2226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7424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DOI for feedback optimization chart: https://libraopen.lib.virginia.edu/public_view/h128nd97r</a:t>
            </a:r>
          </a:p>
          <a:p>
            <a:pPr marL="158750" indent="0">
              <a:buNone/>
            </a:pPr>
            <a:endParaRPr lang="en-US" dirty="0"/>
          </a:p>
        </p:txBody>
      </p:sp>
    </p:spTree>
    <p:extLst>
      <p:ext uri="{BB962C8B-B14F-4D97-AF65-F5344CB8AC3E}">
        <p14:creationId xmlns:p14="http://schemas.microsoft.com/office/powerpoint/2010/main" val="3812060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977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0899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39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3932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2367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a piece of writing cut up and color coded</a:t>
            </a:r>
          </a:p>
        </p:txBody>
      </p:sp>
    </p:spTree>
    <p:extLst>
      <p:ext uri="{BB962C8B-B14F-4D97-AF65-F5344CB8AC3E}">
        <p14:creationId xmlns:p14="http://schemas.microsoft.com/office/powerpoint/2010/main" val="316019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Images: the general funnel structure of a research article (hourglass shape) and a more detailed version</a:t>
            </a:r>
          </a:p>
          <a:p>
            <a:pPr indent="-457200">
              <a:spcAft>
                <a:spcPts val="600"/>
              </a:spcAft>
              <a:buNone/>
            </a:pPr>
            <a:r>
              <a:rPr lang="en-US" sz="1100" dirty="0"/>
              <a:t>Hourglass structure images: </a:t>
            </a:r>
          </a:p>
          <a:p>
            <a:pPr indent="-457200" algn="l">
              <a:buNone/>
            </a:pPr>
            <a:r>
              <a:rPr lang="en-US" sz="1100" dirty="0"/>
              <a:t>Burrows, T. (2011). </a:t>
            </a:r>
            <a:r>
              <a:rPr lang="en-US" sz="1100" i="1" dirty="0"/>
              <a:t>Writing research articles for publication</a:t>
            </a:r>
            <a:r>
              <a:rPr lang="en-US" sz="1100" dirty="0"/>
              <a:t>. Unpublished manuscript, the Asian Institute of Technology Language Center, Khlong </a:t>
            </a:r>
            <a:r>
              <a:rPr lang="en-US" sz="1100" dirty="0" err="1"/>
              <a:t>Luang</a:t>
            </a:r>
            <a:r>
              <a:rPr lang="en-US" sz="1100" dirty="0"/>
              <a:t>, Thailand. languages.ait.ac.th/wp-content/uploads/sites/18/2018/08/Writing-Research-Articles-for-Publication1.pdf </a:t>
            </a:r>
          </a:p>
          <a:p>
            <a:endParaRPr lang="en-US" dirty="0"/>
          </a:p>
        </p:txBody>
      </p:sp>
    </p:spTree>
    <p:extLst>
      <p:ext uri="{BB962C8B-B14F-4D97-AF65-F5344CB8AC3E}">
        <p14:creationId xmlns:p14="http://schemas.microsoft.com/office/powerpoint/2010/main" val="2851723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a line graph using distinct colors and shapes</a:t>
            </a:r>
          </a:p>
        </p:txBody>
      </p:sp>
    </p:spTree>
    <p:extLst>
      <p:ext uri="{BB962C8B-B14F-4D97-AF65-F5344CB8AC3E}">
        <p14:creationId xmlns:p14="http://schemas.microsoft.com/office/powerpoint/2010/main" val="3396054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the same rules as for figures (stand alone, self-explanatory, units and labels clear, key terms and headings consistent with text, caption is concise and conveys MESSAGE, not description of values)</a:t>
            </a:r>
          </a:p>
          <a:p>
            <a:pPr marL="158750" indent="0">
              <a:buNone/>
            </a:pPr>
            <a:endParaRPr lang="en-US" dirty="0"/>
          </a:p>
        </p:txBody>
      </p:sp>
    </p:spTree>
    <p:extLst>
      <p:ext uri="{BB962C8B-B14F-4D97-AF65-F5344CB8AC3E}">
        <p14:creationId xmlns:p14="http://schemas.microsoft.com/office/powerpoint/2010/main" val="1931718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1430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kern="1200" dirty="0">
                <a:solidFill>
                  <a:prstClr val="white">
                    <a:lumMod val="50000"/>
                  </a:prstClr>
                </a:solidFill>
                <a:latin typeface="Calibri" panose="020F0502020204030204"/>
                <a:ea typeface="+mn-ea"/>
                <a:cs typeface="+mn-cs"/>
              </a:rPr>
              <a:t>Simplified Article Decision Tree with notes, UVA Engineering Graduate Writing Lab 2019, bit.ly/SEASGWL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kern="1200" dirty="0">
                <a:solidFill>
                  <a:prstClr val="white">
                    <a:lumMod val="50000"/>
                  </a:prstClr>
                </a:solidFill>
                <a:latin typeface="Calibri" panose="020F0502020204030204"/>
                <a:ea typeface="+mn-ea"/>
                <a:cs typeface="+mn-cs"/>
              </a:rPr>
              <a:t>Permanent </a:t>
            </a:r>
            <a:r>
              <a:rPr lang="en-US" sz="1100" kern="1200" dirty="0" err="1">
                <a:solidFill>
                  <a:prstClr val="white">
                    <a:lumMod val="50000"/>
                  </a:prstClr>
                </a:solidFill>
                <a:latin typeface="Calibri" panose="020F0502020204030204"/>
                <a:ea typeface="+mn-ea"/>
                <a:cs typeface="+mn-cs"/>
              </a:rPr>
              <a:t>doi</a:t>
            </a:r>
            <a:r>
              <a:rPr lang="en-US" sz="1100" kern="1200" dirty="0">
                <a:solidFill>
                  <a:prstClr val="white">
                    <a:lumMod val="50000"/>
                  </a:prstClr>
                </a:solidFill>
                <a:latin typeface="Calibri" panose="020F0502020204030204"/>
                <a:ea typeface="+mn-ea"/>
                <a:cs typeface="+mn-cs"/>
              </a:rPr>
              <a:t>: https://libraopen.lib.virginia.edu/public_view/cr56n116m</a:t>
            </a:r>
          </a:p>
          <a:p>
            <a:pPr marL="15875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A78B2-EA55-4B4D-8FE7-1D1B7F2297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075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solidFill>
                  <a:srgbClr val="212D4A"/>
                </a:solidFill>
                <a:latin typeface="Franklin Gothic" panose="020B0604020202020204" charset="0"/>
                <a:cs typeface="Franklin Gothic" panose="020B0604020202020204" charset="0"/>
              </a:rPr>
              <a:t>Example adapted from “Chapter 6: From Sentences to Paragraphs” in </a:t>
            </a:r>
            <a:r>
              <a:rPr lang="en-US" sz="1100" i="1" dirty="0">
                <a:solidFill>
                  <a:srgbClr val="212D4A"/>
                </a:solidFill>
                <a:latin typeface="Franklin Gothic" panose="020B0604020202020204" charset="0"/>
                <a:cs typeface="Franklin Gothic" panose="020B0604020202020204" charset="0"/>
              </a:rPr>
              <a:t>Scientific Writing and Communication</a:t>
            </a:r>
            <a:r>
              <a:rPr lang="en-US" sz="1100" dirty="0">
                <a:solidFill>
                  <a:srgbClr val="212D4A"/>
                </a:solidFill>
                <a:latin typeface="Franklin Gothic" panose="020B0604020202020204" charset="0"/>
                <a:cs typeface="Franklin Gothic" panose="020B0604020202020204" charset="0"/>
              </a:rPr>
              <a:t> by Angelika Hofmann (2017)</a:t>
            </a:r>
            <a:endParaRPr lang="en-US" dirty="0"/>
          </a:p>
        </p:txBody>
      </p:sp>
    </p:spTree>
    <p:extLst>
      <p:ext uri="{BB962C8B-B14F-4D97-AF65-F5344CB8AC3E}">
        <p14:creationId xmlns:p14="http://schemas.microsoft.com/office/powerpoint/2010/main" val="395241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solidFill>
                  <a:srgbClr val="212D4A"/>
                </a:solidFill>
                <a:latin typeface="Franklin Gothic" panose="020B0604020202020204" charset="0"/>
                <a:cs typeface="Franklin Gothic" panose="020B0604020202020204" charset="0"/>
              </a:rPr>
              <a:t>Example adapted from “Chapter 6: From Sentences to Paragraphs” in </a:t>
            </a:r>
            <a:r>
              <a:rPr lang="en-US" sz="1100" i="1" dirty="0">
                <a:solidFill>
                  <a:srgbClr val="212D4A"/>
                </a:solidFill>
                <a:latin typeface="Franklin Gothic" panose="020B0604020202020204" charset="0"/>
                <a:cs typeface="Franklin Gothic" panose="020B0604020202020204" charset="0"/>
              </a:rPr>
              <a:t>Scientific Writing and Communication</a:t>
            </a:r>
            <a:r>
              <a:rPr lang="en-US" sz="1100" dirty="0">
                <a:solidFill>
                  <a:srgbClr val="212D4A"/>
                </a:solidFill>
                <a:latin typeface="Franklin Gothic" panose="020B0604020202020204" charset="0"/>
                <a:cs typeface="Franklin Gothic" panose="020B0604020202020204" charset="0"/>
              </a:rPr>
              <a:t> by Angelika Hofmann (</a:t>
            </a:r>
            <a:r>
              <a:rPr lang="en-US" sz="1100">
                <a:solidFill>
                  <a:srgbClr val="212D4A"/>
                </a:solidFill>
                <a:latin typeface="Franklin Gothic" panose="020B0604020202020204" charset="0"/>
                <a:cs typeface="Franklin Gothic" panose="020B0604020202020204" charset="0"/>
              </a:rPr>
              <a:t>2017)</a:t>
            </a:r>
            <a:endParaRPr lang="en-US" dirty="0"/>
          </a:p>
          <a:p>
            <a:endParaRPr lang="en-US" dirty="0"/>
          </a:p>
        </p:txBody>
      </p:sp>
    </p:spTree>
    <p:extLst>
      <p:ext uri="{BB962C8B-B14F-4D97-AF65-F5344CB8AC3E}">
        <p14:creationId xmlns:p14="http://schemas.microsoft.com/office/powerpoint/2010/main" val="2301021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319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8690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6244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5186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scary dinosaur and intimidated writer</a:t>
            </a:r>
          </a:p>
        </p:txBody>
      </p:sp>
    </p:spTree>
    <p:extLst>
      <p:ext uri="{BB962C8B-B14F-4D97-AF65-F5344CB8AC3E}">
        <p14:creationId xmlns:p14="http://schemas.microsoft.com/office/powerpoint/2010/main" val="30498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friendly GWL logo dinosaur with pencil in hand</a:t>
            </a:r>
          </a:p>
        </p:txBody>
      </p:sp>
    </p:spTree>
    <p:extLst>
      <p:ext uri="{BB962C8B-B14F-4D97-AF65-F5344CB8AC3E}">
        <p14:creationId xmlns:p14="http://schemas.microsoft.com/office/powerpoint/2010/main" val="736085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2344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4641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E971D5-E0FE-F140-BF93-BE7DF2E4179F}" type="slidenum">
              <a:rPr lang="en-US" smtClean="0"/>
              <a:t>61</a:t>
            </a:fld>
            <a:endParaRPr lang="en-US"/>
          </a:p>
        </p:txBody>
      </p:sp>
    </p:spTree>
    <p:extLst>
      <p:ext uri="{BB962C8B-B14F-4D97-AF65-F5344CB8AC3E}">
        <p14:creationId xmlns:p14="http://schemas.microsoft.com/office/powerpoint/2010/main" val="2345199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637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Everything we’ll discuss here IS MOSTLY FOR THE REVISION PART OF THE WRITING PROCESS</a:t>
            </a:r>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700" dirty="0"/>
              <a:t>Image: </a:t>
            </a:r>
            <a:r>
              <a:rPr lang="en-US" sz="1100" dirty="0"/>
              <a:t>A photograph depicting occupational burnout. Photo was created by Micro Biz Mag for use in a post on the topic of burnout and is now under Creative Commons Licensing with a request that any usage is attributed with a link to the source at: www.microbizmag.co.uk/burnout-statistics-uk/</a:t>
            </a:r>
            <a:endParaRPr lang="en-US" sz="700" dirty="0"/>
          </a:p>
          <a:p>
            <a:pPr marL="158750" indent="0">
              <a:buNone/>
            </a:pPr>
            <a:endParaRPr lang="en-US" dirty="0"/>
          </a:p>
        </p:txBody>
      </p:sp>
    </p:spTree>
    <p:extLst>
      <p:ext uri="{BB962C8B-B14F-4D97-AF65-F5344CB8AC3E}">
        <p14:creationId xmlns:p14="http://schemas.microsoft.com/office/powerpoint/2010/main" val="59529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Try tangible differences to help create routine</a:t>
            </a:r>
          </a:p>
          <a:p>
            <a:r>
              <a:rPr lang="en-US" dirty="0"/>
              <a:t>Be intentional about whether your goal is to get words on a page or work through what you have</a:t>
            </a:r>
          </a:p>
          <a:p>
            <a:endParaRPr lang="en-US" dirty="0"/>
          </a:p>
          <a:p>
            <a:r>
              <a:rPr lang="en-US" dirty="0"/>
              <a:t>Image: someone at a desk with a “writing hat” vs. someone on a couch with an “editing hat”</a:t>
            </a:r>
          </a:p>
          <a:p>
            <a:endParaRPr lang="en-US" dirty="0"/>
          </a:p>
        </p:txBody>
      </p:sp>
    </p:spTree>
    <p:extLst>
      <p:ext uri="{BB962C8B-B14F-4D97-AF65-F5344CB8AC3E}">
        <p14:creationId xmlns:p14="http://schemas.microsoft.com/office/powerpoint/2010/main" val="4291472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Possibly even more difficult if you work from home, if you have to do EVERYTHING in the same place. But could you sit on the other side of your desk? Revise at a different time of day? Revise after your GWL 1-on-1 zoom appointment, during which you re-set your mindset?</a:t>
            </a:r>
          </a:p>
          <a:p>
            <a:r>
              <a:rPr lang="en-US" dirty="0"/>
              <a:t>OR, something like a pre-game song: differentiate writing from revising</a:t>
            </a:r>
          </a:p>
          <a:p>
            <a:r>
              <a:rPr lang="en-US" dirty="0"/>
              <a:t>Tharp, T., &amp; Reiter, M. (2003). </a:t>
            </a:r>
            <a:r>
              <a:rPr lang="en-US" i="1" dirty="0"/>
              <a:t>The Creative Habit: Learn It and Use It for Life : A Practical Guide</a:t>
            </a:r>
            <a:r>
              <a:rPr lang="en-US" dirty="0"/>
              <a:t>. New York: Simon &amp; Schuster.</a:t>
            </a:r>
          </a:p>
          <a:p>
            <a:endParaRPr lang="en-US" dirty="0"/>
          </a:p>
        </p:txBody>
      </p:sp>
    </p:spTree>
    <p:extLst>
      <p:ext uri="{BB962C8B-B14F-4D97-AF65-F5344CB8AC3E}">
        <p14:creationId xmlns:p14="http://schemas.microsoft.com/office/powerpoint/2010/main" val="4061671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9552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animations</a:t>
            </a:r>
          </a:p>
        </p:txBody>
      </p:sp>
    </p:spTree>
    <p:extLst>
      <p:ext uri="{BB962C8B-B14F-4D97-AF65-F5344CB8AC3E}">
        <p14:creationId xmlns:p14="http://schemas.microsoft.com/office/powerpoint/2010/main" val="1309542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2">
  <p:cSld name="TITLE_2">
    <p:bg>
      <p:bgPr>
        <a:solidFill>
          <a:srgbClr val="EB5F0C"/>
        </a:solidFill>
        <a:effectLst/>
      </p:bgPr>
    </p:bg>
    <p:spTree>
      <p:nvGrpSpPr>
        <p:cNvPr id="1" name="Shape 19"/>
        <p:cNvGrpSpPr/>
        <p:nvPr/>
      </p:nvGrpSpPr>
      <p:grpSpPr>
        <a:xfrm>
          <a:off x="0" y="0"/>
          <a:ext cx="0" cy="0"/>
          <a:chOff x="0" y="0"/>
          <a:chExt cx="0" cy="0"/>
        </a:xfrm>
      </p:grpSpPr>
      <p:cxnSp>
        <p:nvCxnSpPr>
          <p:cNvPr id="20" name="Shape 20"/>
          <p:cNvCxnSpPr/>
          <p:nvPr/>
        </p:nvCxnSpPr>
        <p:spPr>
          <a:xfrm>
            <a:off x="434100" y="327100"/>
            <a:ext cx="8275800" cy="14100"/>
          </a:xfrm>
          <a:prstGeom prst="straightConnector1">
            <a:avLst/>
          </a:prstGeom>
          <a:noFill/>
          <a:ln w="28575" cap="flat" cmpd="sng">
            <a:solidFill>
              <a:schemeClr val="lt1"/>
            </a:solidFill>
            <a:prstDash val="dot"/>
            <a:round/>
            <a:headEnd type="none" w="sm" len="sm"/>
            <a:tailEnd type="none" w="sm" len="sm"/>
          </a:ln>
        </p:spPr>
      </p:cxnSp>
      <p:sp>
        <p:nvSpPr>
          <p:cNvPr id="21" name="Shape 21"/>
          <p:cNvSpPr txBox="1">
            <a:spLocks noGrp="1"/>
          </p:cNvSpPr>
          <p:nvPr>
            <p:ph type="ctrTitle"/>
          </p:nvPr>
        </p:nvSpPr>
        <p:spPr>
          <a:xfrm>
            <a:off x="427425" y="630225"/>
            <a:ext cx="8275800" cy="1542000"/>
          </a:xfrm>
          <a:prstGeom prst="rect">
            <a:avLst/>
          </a:prstGeom>
        </p:spPr>
        <p:txBody>
          <a:bodyPr spcFirstLastPara="1" wrap="square" lIns="91425" tIns="91425" rIns="91425" bIns="91425" anchor="t" anchorCtr="0"/>
          <a:lstStyle>
            <a:lvl1pPr lvl="0" algn="ctr" rtl="0">
              <a:spcBef>
                <a:spcPts val="0"/>
              </a:spcBef>
              <a:spcAft>
                <a:spcPts val="0"/>
              </a:spcAft>
              <a:buClr>
                <a:srgbClr val="232D4B"/>
              </a:buClr>
              <a:buSzPts val="4800"/>
              <a:buFont typeface="Franklin Gothic"/>
              <a:buNone/>
              <a:defRPr sz="4800">
                <a:solidFill>
                  <a:srgbClr val="232D4B"/>
                </a:solidFill>
                <a:latin typeface="Franklin Gothic"/>
                <a:ea typeface="Franklin Gothic"/>
                <a:cs typeface="Franklin Gothic"/>
                <a:sym typeface="Franklin Gothic"/>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2" name="Shape 22"/>
          <p:cNvSpPr txBox="1">
            <a:spLocks noGrp="1"/>
          </p:cNvSpPr>
          <p:nvPr>
            <p:ph type="subTitle" idx="1"/>
          </p:nvPr>
        </p:nvSpPr>
        <p:spPr>
          <a:xfrm>
            <a:off x="445975" y="3238450"/>
            <a:ext cx="8275800" cy="12417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9pPr>
          </a:lstStyle>
          <a:p>
            <a:endParaRPr/>
          </a:p>
        </p:txBody>
      </p:sp>
      <p:sp>
        <p:nvSpPr>
          <p:cNvPr id="23" name="Shape 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458010" y="2547432"/>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242284"/>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33301" y="1275721"/>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2818425"/>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297642"/>
            <a:ext cx="5449313" cy="1107090"/>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1897611"/>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050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1 1 1 1">
  <p:cSld name="TITLE_AND_BODY_1_1_1_1">
    <p:spTree>
      <p:nvGrpSpPr>
        <p:cNvPr id="1" name="Shape 165"/>
        <p:cNvGrpSpPr/>
        <p:nvPr/>
      </p:nvGrpSpPr>
      <p:grpSpPr>
        <a:xfrm>
          <a:off x="0" y="0"/>
          <a:ext cx="0" cy="0"/>
          <a:chOff x="0" y="0"/>
          <a:chExt cx="0" cy="0"/>
        </a:xfrm>
      </p:grpSpPr>
      <p:cxnSp>
        <p:nvCxnSpPr>
          <p:cNvPr id="166" name="Shape 166"/>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67" name="Shape 167"/>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8" name="Shape 168"/>
          <p:cNvSpPr txBox="1">
            <a:spLocks noGrp="1"/>
          </p:cNvSpPr>
          <p:nvPr>
            <p:ph type="body" idx="1"/>
          </p:nvPr>
        </p:nvSpPr>
        <p:spPr>
          <a:xfrm>
            <a:off x="654200" y="1100250"/>
            <a:ext cx="4037400"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a:p>
        </p:txBody>
      </p:sp>
      <p:sp>
        <p:nvSpPr>
          <p:cNvPr id="169" name="Shape 16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
        <p:nvSpPr>
          <p:cNvPr id="170" name="Shape 170"/>
          <p:cNvSpPr txBox="1">
            <a:spLocks noGrp="1"/>
          </p:cNvSpPr>
          <p:nvPr>
            <p:ph type="body" idx="2"/>
          </p:nvPr>
        </p:nvSpPr>
        <p:spPr>
          <a:xfrm>
            <a:off x="4833675" y="1100250"/>
            <a:ext cx="4037400"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1 1 1 1" preserve="1" userDrawn="1">
  <p:cSld name="1_Title and body 1 1 1 1">
    <p:spTree>
      <p:nvGrpSpPr>
        <p:cNvPr id="1" name="Shape 165"/>
        <p:cNvGrpSpPr/>
        <p:nvPr/>
      </p:nvGrpSpPr>
      <p:grpSpPr>
        <a:xfrm>
          <a:off x="0" y="0"/>
          <a:ext cx="0" cy="0"/>
          <a:chOff x="0" y="0"/>
          <a:chExt cx="0" cy="0"/>
        </a:xfrm>
      </p:grpSpPr>
      <p:cxnSp>
        <p:nvCxnSpPr>
          <p:cNvPr id="166" name="Shape 166"/>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67" name="Shape 167"/>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8" name="Shape 168"/>
          <p:cNvSpPr txBox="1">
            <a:spLocks noGrp="1"/>
          </p:cNvSpPr>
          <p:nvPr>
            <p:ph type="body" idx="1"/>
          </p:nvPr>
        </p:nvSpPr>
        <p:spPr>
          <a:xfrm>
            <a:off x="654200" y="1100250"/>
            <a:ext cx="7751246"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dirty="0"/>
          </a:p>
        </p:txBody>
      </p:sp>
      <p:sp>
        <p:nvSpPr>
          <p:cNvPr id="169" name="Shape 16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86570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232D4B"/>
        </a:solidFill>
        <a:effectLst/>
      </p:bgPr>
    </p:bg>
    <p:spTree>
      <p:nvGrpSpPr>
        <p:cNvPr id="1" name="Shape 29"/>
        <p:cNvGrpSpPr/>
        <p:nvPr/>
      </p:nvGrpSpPr>
      <p:grpSpPr>
        <a:xfrm>
          <a:off x="0" y="0"/>
          <a:ext cx="0" cy="0"/>
          <a:chOff x="0" y="0"/>
          <a:chExt cx="0" cy="0"/>
        </a:xfrm>
      </p:grpSpPr>
      <p:cxnSp>
        <p:nvCxnSpPr>
          <p:cNvPr id="30" name="Shape 30"/>
          <p:cNvCxnSpPr/>
          <p:nvPr/>
        </p:nvCxnSpPr>
        <p:spPr>
          <a:xfrm>
            <a:off x="2477724" y="415650"/>
            <a:ext cx="6244200" cy="0"/>
          </a:xfrm>
          <a:prstGeom prst="straightConnector1">
            <a:avLst/>
          </a:prstGeom>
          <a:noFill/>
          <a:ln w="38100" cap="flat" cmpd="sng">
            <a:solidFill>
              <a:schemeClr val="lt1"/>
            </a:solidFill>
            <a:prstDash val="dot"/>
            <a:round/>
            <a:headEnd type="none" w="sm" len="sm"/>
            <a:tailEnd type="none" w="sm" len="sm"/>
          </a:ln>
        </p:spPr>
      </p:cxnSp>
      <p:sp>
        <p:nvSpPr>
          <p:cNvPr id="31" name="Shape 31"/>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32" name="Shape 3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lstStyle>
            <a:lvl1pPr lvl="0" rtl="0">
              <a:lnSpc>
                <a:spcPct val="100000"/>
              </a:lnSpc>
              <a:spcBef>
                <a:spcPts val="0"/>
              </a:spcBef>
              <a:spcAft>
                <a:spcPts val="0"/>
              </a:spcAft>
              <a:buClr>
                <a:schemeClr val="lt1"/>
              </a:buClr>
              <a:buSzPts val="2400"/>
              <a:buFont typeface="Franklin Gothic"/>
              <a:buNone/>
              <a:defRPr>
                <a:solidFill>
                  <a:schemeClr val="lt1"/>
                </a:solidFill>
                <a:latin typeface="Franklin Gothic"/>
                <a:ea typeface="Franklin Gothic"/>
                <a:cs typeface="Franklin Gothic"/>
                <a:sym typeface="Franklin Gothic"/>
              </a:defRPr>
            </a:lvl1pPr>
            <a:lvl2pPr lvl="1"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33" name="Shape 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2">
  <p:cSld name="TITLE_1_2">
    <p:bg>
      <p:bgPr>
        <a:solidFill>
          <a:srgbClr val="232D4B"/>
        </a:solidFill>
        <a:effectLst/>
      </p:bgPr>
    </p:bg>
    <p:spTree>
      <p:nvGrpSpPr>
        <p:cNvPr id="1" name="Shape 34"/>
        <p:cNvGrpSpPr/>
        <p:nvPr/>
      </p:nvGrpSpPr>
      <p:grpSpPr>
        <a:xfrm>
          <a:off x="0" y="0"/>
          <a:ext cx="0" cy="0"/>
          <a:chOff x="0" y="0"/>
          <a:chExt cx="0" cy="0"/>
        </a:xfrm>
      </p:grpSpPr>
      <p:cxnSp>
        <p:nvCxnSpPr>
          <p:cNvPr id="35" name="Shape 35"/>
          <p:cNvCxnSpPr/>
          <p:nvPr/>
        </p:nvCxnSpPr>
        <p:spPr>
          <a:xfrm rot="10800000" flipH="1">
            <a:off x="172775" y="451775"/>
            <a:ext cx="8758500" cy="26700"/>
          </a:xfrm>
          <a:prstGeom prst="straightConnector1">
            <a:avLst/>
          </a:prstGeom>
          <a:noFill/>
          <a:ln w="38100" cap="flat" cmpd="sng">
            <a:solidFill>
              <a:schemeClr val="lt1"/>
            </a:solidFill>
            <a:prstDash val="dot"/>
            <a:round/>
            <a:headEnd type="none" w="sm" len="sm"/>
            <a:tailEnd type="none" w="sm" len="sm"/>
          </a:ln>
        </p:spPr>
      </p:cxnSp>
      <p:sp>
        <p:nvSpPr>
          <p:cNvPr id="36" name="Shape 36"/>
          <p:cNvSpPr txBox="1">
            <a:spLocks noGrp="1"/>
          </p:cNvSpPr>
          <p:nvPr>
            <p:ph type="ctrTitle"/>
          </p:nvPr>
        </p:nvSpPr>
        <p:spPr>
          <a:xfrm>
            <a:off x="101850" y="630225"/>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37" name="Shape 37"/>
          <p:cNvSpPr txBox="1">
            <a:spLocks noGrp="1"/>
          </p:cNvSpPr>
          <p:nvPr>
            <p:ph type="subTitle" idx="1"/>
          </p:nvPr>
        </p:nvSpPr>
        <p:spPr>
          <a:xfrm>
            <a:off x="101850" y="263157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38" name="Shape 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39" name="Shape 39"/>
          <p:cNvPicPr preferRelativeResize="0"/>
          <p:nvPr/>
        </p:nvPicPr>
        <p:blipFill>
          <a:blip r:embed="rId2">
            <a:alphaModFix/>
          </a:blip>
          <a:stretch>
            <a:fillRect/>
          </a:stretch>
        </p:blipFill>
        <p:spPr>
          <a:xfrm>
            <a:off x="1076550" y="3642100"/>
            <a:ext cx="7153625" cy="14342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2 2 1">
  <p:cSld name="TITLE_1_2_2_1">
    <p:bg>
      <p:bgPr>
        <a:solidFill>
          <a:srgbClr val="232D4B"/>
        </a:solidFill>
        <a:effectLst/>
      </p:bgPr>
    </p:bg>
    <p:spTree>
      <p:nvGrpSpPr>
        <p:cNvPr id="1" name="Shape 46"/>
        <p:cNvGrpSpPr/>
        <p:nvPr/>
      </p:nvGrpSpPr>
      <p:grpSpPr>
        <a:xfrm>
          <a:off x="0" y="0"/>
          <a:ext cx="0" cy="0"/>
          <a:chOff x="0" y="0"/>
          <a:chExt cx="0" cy="0"/>
        </a:xfrm>
      </p:grpSpPr>
      <p:sp>
        <p:nvSpPr>
          <p:cNvPr id="47" name="Shape 47"/>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48" name="Shape 4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49" name="Shape 49"/>
          <p:cNvPicPr preferRelativeResize="0"/>
          <p:nvPr/>
        </p:nvPicPr>
        <p:blipFill>
          <a:blip r:embed="rId2">
            <a:alphaModFix/>
          </a:blip>
          <a:stretch>
            <a:fillRect/>
          </a:stretch>
        </p:blipFill>
        <p:spPr>
          <a:xfrm>
            <a:off x="1778600" y="2018302"/>
            <a:ext cx="5586799" cy="2821724"/>
          </a:xfrm>
          <a:prstGeom prst="rect">
            <a:avLst/>
          </a:prstGeom>
          <a:noFill/>
          <a:ln>
            <a:noFill/>
          </a:ln>
        </p:spPr>
      </p:pic>
      <p:sp>
        <p:nvSpPr>
          <p:cNvPr id="50" name="Shape 50"/>
          <p:cNvSpPr txBox="1">
            <a:spLocks noGrp="1"/>
          </p:cNvSpPr>
          <p:nvPr>
            <p:ph type="subTitle" idx="1"/>
          </p:nvPr>
        </p:nvSpPr>
        <p:spPr>
          <a:xfrm>
            <a:off x="0" y="394962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51" name="Shape 51"/>
          <p:cNvCxnSpPr/>
          <p:nvPr/>
        </p:nvCxnSpPr>
        <p:spPr>
          <a:xfrm rot="10800000" flipH="1">
            <a:off x="192750" y="2232725"/>
            <a:ext cx="8758500" cy="26700"/>
          </a:xfrm>
          <a:prstGeom prst="straightConnector1">
            <a:avLst/>
          </a:prstGeom>
          <a:noFill/>
          <a:ln w="28575" cap="flat" cmpd="sng">
            <a:solidFill>
              <a:schemeClr val="lt1"/>
            </a:solidFill>
            <a:prstDash val="dot"/>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1 2 2 1 1">
  <p:cSld name="TITLE_1_2_2_1_1">
    <p:bg>
      <p:bgPr>
        <a:solidFill>
          <a:srgbClr val="232D4B"/>
        </a:solidFill>
        <a:effectLst/>
      </p:bgPr>
    </p:bg>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54" name="Shape 5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55" name="Shape 55"/>
          <p:cNvPicPr preferRelativeResize="0"/>
          <p:nvPr/>
        </p:nvPicPr>
        <p:blipFill>
          <a:blip r:embed="rId2">
            <a:alphaModFix/>
          </a:blip>
          <a:stretch>
            <a:fillRect/>
          </a:stretch>
        </p:blipFill>
        <p:spPr>
          <a:xfrm>
            <a:off x="1778600" y="3008902"/>
            <a:ext cx="5586799" cy="2821724"/>
          </a:xfrm>
          <a:prstGeom prst="rect">
            <a:avLst/>
          </a:prstGeom>
          <a:noFill/>
          <a:ln>
            <a:noFill/>
          </a:ln>
        </p:spPr>
      </p:pic>
      <p:sp>
        <p:nvSpPr>
          <p:cNvPr id="56" name="Shape 56"/>
          <p:cNvSpPr txBox="1">
            <a:spLocks noGrp="1"/>
          </p:cNvSpPr>
          <p:nvPr>
            <p:ph type="subTitle" idx="1"/>
          </p:nvPr>
        </p:nvSpPr>
        <p:spPr>
          <a:xfrm>
            <a:off x="101850" y="22555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57" name="Shape 57"/>
          <p:cNvCxnSpPr/>
          <p:nvPr/>
        </p:nvCxnSpPr>
        <p:spPr>
          <a:xfrm rot="10800000" flipH="1">
            <a:off x="192750" y="2232725"/>
            <a:ext cx="8758500" cy="26700"/>
          </a:xfrm>
          <a:prstGeom prst="straightConnector1">
            <a:avLst/>
          </a:prstGeom>
          <a:noFill/>
          <a:ln w="28575" cap="flat" cmpd="sng">
            <a:solidFill>
              <a:schemeClr val="lt1"/>
            </a:solidFill>
            <a:prstDash val="dot"/>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1 2 2 1 1 1">
  <p:cSld name="TITLE_1_2_2_1_1_1">
    <p:bg>
      <p:bgPr>
        <a:solidFill>
          <a:srgbClr val="232D4B"/>
        </a:solidFill>
        <a:effectLst/>
      </p:bgPr>
    </p:bg>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60" name="Shape 6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61" name="Shape 61"/>
          <p:cNvPicPr preferRelativeResize="0"/>
          <p:nvPr/>
        </p:nvPicPr>
        <p:blipFill>
          <a:blip r:embed="rId2">
            <a:alphaModFix/>
          </a:blip>
          <a:stretch>
            <a:fillRect/>
          </a:stretch>
        </p:blipFill>
        <p:spPr>
          <a:xfrm>
            <a:off x="1778600" y="3008902"/>
            <a:ext cx="5586799" cy="2821724"/>
          </a:xfrm>
          <a:prstGeom prst="rect">
            <a:avLst/>
          </a:prstGeom>
          <a:noFill/>
          <a:ln>
            <a:noFill/>
          </a:ln>
        </p:spPr>
      </p:pic>
      <p:sp>
        <p:nvSpPr>
          <p:cNvPr id="62" name="Shape 62"/>
          <p:cNvSpPr txBox="1">
            <a:spLocks noGrp="1"/>
          </p:cNvSpPr>
          <p:nvPr>
            <p:ph type="subTitle" idx="1"/>
          </p:nvPr>
        </p:nvSpPr>
        <p:spPr>
          <a:xfrm>
            <a:off x="101850" y="22555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63" name="Shape 63"/>
          <p:cNvCxnSpPr/>
          <p:nvPr/>
        </p:nvCxnSpPr>
        <p:spPr>
          <a:xfrm rot="10800000" flipH="1">
            <a:off x="192750" y="2232725"/>
            <a:ext cx="8758500" cy="26700"/>
          </a:xfrm>
          <a:prstGeom prst="straightConnector1">
            <a:avLst/>
          </a:prstGeom>
          <a:noFill/>
          <a:ln w="28575" cap="flat" cmpd="sng">
            <a:solidFill>
              <a:srgbClr val="E57200"/>
            </a:solidFill>
            <a:prstDash val="dot"/>
            <a:round/>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2 2 1 1 1 1">
  <p:cSld name="TITLE_1_2_2_1_1_1_1">
    <p:bg>
      <p:bgPr>
        <a:solidFill>
          <a:srgbClr val="232D4B"/>
        </a:solidFill>
        <a:effectLst/>
      </p:bgPr>
    </p:bg>
    <p:spTree>
      <p:nvGrpSpPr>
        <p:cNvPr id="1" name="Shape 64"/>
        <p:cNvGrpSpPr/>
        <p:nvPr/>
      </p:nvGrpSpPr>
      <p:grpSpPr>
        <a:xfrm>
          <a:off x="0" y="0"/>
          <a:ext cx="0" cy="0"/>
          <a:chOff x="0" y="0"/>
          <a:chExt cx="0" cy="0"/>
        </a:xfrm>
      </p:grpSpPr>
      <p:pic>
        <p:nvPicPr>
          <p:cNvPr id="65" name="Shape 65"/>
          <p:cNvPicPr preferRelativeResize="0"/>
          <p:nvPr/>
        </p:nvPicPr>
        <p:blipFill>
          <a:blip r:embed="rId2">
            <a:alphaModFix/>
          </a:blip>
          <a:stretch>
            <a:fillRect/>
          </a:stretch>
        </p:blipFill>
        <p:spPr>
          <a:xfrm>
            <a:off x="1824150" y="-304798"/>
            <a:ext cx="5586799" cy="2821724"/>
          </a:xfrm>
          <a:prstGeom prst="rect">
            <a:avLst/>
          </a:prstGeom>
          <a:noFill/>
          <a:ln>
            <a:noFill/>
          </a:ln>
        </p:spPr>
      </p:pic>
      <p:sp>
        <p:nvSpPr>
          <p:cNvPr id="66" name="Shape 66"/>
          <p:cNvSpPr txBox="1">
            <a:spLocks noGrp="1"/>
          </p:cNvSpPr>
          <p:nvPr>
            <p:ph type="ctrTitle"/>
          </p:nvPr>
        </p:nvSpPr>
        <p:spPr>
          <a:xfrm>
            <a:off x="101850" y="23898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67" name="Shape 6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
        <p:nvSpPr>
          <p:cNvPr id="68" name="Shape 68"/>
          <p:cNvSpPr txBox="1">
            <a:spLocks noGrp="1"/>
          </p:cNvSpPr>
          <p:nvPr>
            <p:ph type="subTitle" idx="1"/>
          </p:nvPr>
        </p:nvSpPr>
        <p:spPr>
          <a:xfrm>
            <a:off x="147400" y="39318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69" name="Shape 69"/>
          <p:cNvCxnSpPr/>
          <p:nvPr/>
        </p:nvCxnSpPr>
        <p:spPr>
          <a:xfrm rot="10800000" flipH="1">
            <a:off x="238300" y="1887800"/>
            <a:ext cx="8758500" cy="26700"/>
          </a:xfrm>
          <a:prstGeom prst="straightConnector1">
            <a:avLst/>
          </a:prstGeom>
          <a:noFill/>
          <a:ln w="28575" cap="flat" cmpd="sng">
            <a:solidFill>
              <a:srgbClr val="E57200"/>
            </a:solidFill>
            <a:prstDash val="dot"/>
            <a:round/>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1 2 1">
  <p:cSld name="TITLE_1_2_1">
    <p:bg>
      <p:bgPr>
        <a:solidFill>
          <a:srgbClr val="232D4B"/>
        </a:solidFill>
        <a:effectLst/>
      </p:bgPr>
    </p:bg>
    <p:spTree>
      <p:nvGrpSpPr>
        <p:cNvPr id="1" name="Shape 70"/>
        <p:cNvGrpSpPr/>
        <p:nvPr/>
      </p:nvGrpSpPr>
      <p:grpSpPr>
        <a:xfrm>
          <a:off x="0" y="0"/>
          <a:ext cx="0" cy="0"/>
          <a:chOff x="0" y="0"/>
          <a:chExt cx="0" cy="0"/>
        </a:xfrm>
      </p:grpSpPr>
      <p:cxnSp>
        <p:nvCxnSpPr>
          <p:cNvPr id="71" name="Shape 71"/>
          <p:cNvCxnSpPr/>
          <p:nvPr/>
        </p:nvCxnSpPr>
        <p:spPr>
          <a:xfrm rot="10800000" flipH="1">
            <a:off x="172775" y="451775"/>
            <a:ext cx="8758500" cy="26700"/>
          </a:xfrm>
          <a:prstGeom prst="straightConnector1">
            <a:avLst/>
          </a:prstGeom>
          <a:noFill/>
          <a:ln w="38100" cap="flat" cmpd="sng">
            <a:solidFill>
              <a:schemeClr val="lt1"/>
            </a:solidFill>
            <a:prstDash val="dot"/>
            <a:round/>
            <a:headEnd type="none" w="sm" len="sm"/>
            <a:tailEnd type="none" w="sm" len="sm"/>
          </a:ln>
        </p:spPr>
      </p:cxnSp>
      <p:sp>
        <p:nvSpPr>
          <p:cNvPr id="72" name="Shape 72"/>
          <p:cNvSpPr txBox="1">
            <a:spLocks noGrp="1"/>
          </p:cNvSpPr>
          <p:nvPr>
            <p:ph type="ctrTitle"/>
          </p:nvPr>
        </p:nvSpPr>
        <p:spPr>
          <a:xfrm>
            <a:off x="101850" y="630225"/>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73" name="Shape 73"/>
          <p:cNvSpPr txBox="1">
            <a:spLocks noGrp="1"/>
          </p:cNvSpPr>
          <p:nvPr>
            <p:ph type="subTitle" idx="1"/>
          </p:nvPr>
        </p:nvSpPr>
        <p:spPr>
          <a:xfrm>
            <a:off x="101850" y="263157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74" name="Shape 7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75" name="Shape 75"/>
          <p:cNvPicPr preferRelativeResize="0"/>
          <p:nvPr/>
        </p:nvPicPr>
        <p:blipFill>
          <a:blip r:embed="rId2">
            <a:alphaModFix/>
          </a:blip>
          <a:stretch>
            <a:fillRect/>
          </a:stretch>
        </p:blipFill>
        <p:spPr>
          <a:xfrm>
            <a:off x="1076550" y="3642100"/>
            <a:ext cx="7153625" cy="14342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988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3">
  <p:cSld name="SECTION_HEADER_3">
    <p:bg>
      <p:bgPr>
        <a:solidFill>
          <a:srgbClr val="E57200"/>
        </a:solidFill>
        <a:effectLst/>
      </p:bgPr>
    </p:bg>
    <p:spTree>
      <p:nvGrpSpPr>
        <p:cNvPr id="1" name="Shape 86"/>
        <p:cNvGrpSpPr/>
        <p:nvPr/>
      </p:nvGrpSpPr>
      <p:grpSpPr>
        <a:xfrm>
          <a:off x="0" y="0"/>
          <a:ext cx="0" cy="0"/>
          <a:chOff x="0" y="0"/>
          <a:chExt cx="0" cy="0"/>
        </a:xfrm>
      </p:grpSpPr>
      <p:cxnSp>
        <p:nvCxnSpPr>
          <p:cNvPr id="87" name="Shape 87"/>
          <p:cNvCxnSpPr/>
          <p:nvPr/>
        </p:nvCxnSpPr>
        <p:spPr>
          <a:xfrm>
            <a:off x="425200" y="415650"/>
            <a:ext cx="8296800" cy="0"/>
          </a:xfrm>
          <a:prstGeom prst="straightConnector1">
            <a:avLst/>
          </a:prstGeom>
          <a:noFill/>
          <a:ln w="38100" cap="flat" cmpd="sng">
            <a:solidFill>
              <a:schemeClr val="lt1"/>
            </a:solidFill>
            <a:prstDash val="dot"/>
            <a:round/>
            <a:headEnd type="none" w="sm" len="sm"/>
            <a:tailEnd type="none" w="sm" len="sm"/>
          </a:ln>
        </p:spPr>
      </p:cxnSp>
      <p:sp>
        <p:nvSpPr>
          <p:cNvPr id="88" name="Shape 88"/>
          <p:cNvSpPr txBox="1">
            <a:spLocks noGrp="1"/>
          </p:cNvSpPr>
          <p:nvPr>
            <p:ph type="title"/>
          </p:nvPr>
        </p:nvSpPr>
        <p:spPr>
          <a:xfrm>
            <a:off x="406425" y="579875"/>
            <a:ext cx="8296800" cy="4012500"/>
          </a:xfrm>
          <a:prstGeom prst="rect">
            <a:avLst/>
          </a:prstGeom>
        </p:spPr>
        <p:txBody>
          <a:bodyPr spcFirstLastPara="1" wrap="square" lIns="91425" tIns="91425" rIns="91425" bIns="91425" anchor="ctr" anchorCtr="0"/>
          <a:lstStyle>
            <a:lvl1pPr lvl="0" algn="ctr" rtl="0">
              <a:spcBef>
                <a:spcPts val="0"/>
              </a:spcBef>
              <a:spcAft>
                <a:spcPts val="0"/>
              </a:spcAft>
              <a:buClr>
                <a:srgbClr val="232D4B"/>
              </a:buClr>
              <a:buSzPts val="4800"/>
              <a:buFont typeface="Bodoni"/>
              <a:buNone/>
              <a:defRPr sz="4800" i="1">
                <a:solidFill>
                  <a:srgbClr val="232D4B"/>
                </a:solidFill>
                <a:latin typeface="Bodoni"/>
                <a:ea typeface="Bodoni"/>
                <a:cs typeface="Bodoni"/>
                <a:sym typeface="Bodoni"/>
              </a:defRPr>
            </a:lvl1pPr>
            <a:lvl2pPr lvl="1"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2pPr>
            <a:lvl3pPr lvl="2"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3pPr>
            <a:lvl4pPr lvl="3"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4pPr>
            <a:lvl5pPr lvl="4"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5pPr>
            <a:lvl6pPr lvl="5"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6pPr>
            <a:lvl7pPr lvl="6"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7pPr>
            <a:lvl8pPr lvl="7"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8pPr>
            <a:lvl9pPr lvl="8"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9pPr>
          </a:lstStyle>
          <a:p>
            <a:endParaRPr/>
          </a:p>
        </p:txBody>
      </p:sp>
      <p:sp>
        <p:nvSpPr>
          <p:cNvPr id="89" name="Shape 8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cxnSp>
        <p:nvCxnSpPr>
          <p:cNvPr id="90" name="Shape 90"/>
          <p:cNvCxnSpPr/>
          <p:nvPr/>
        </p:nvCxnSpPr>
        <p:spPr>
          <a:xfrm>
            <a:off x="425200" y="4688750"/>
            <a:ext cx="8296800" cy="0"/>
          </a:xfrm>
          <a:prstGeom prst="straightConnector1">
            <a:avLst/>
          </a:prstGeom>
          <a:noFill/>
          <a:ln w="38100" cap="flat" cmpd="sng">
            <a:solidFill>
              <a:schemeClr val="lt1"/>
            </a:solidFill>
            <a:prstDash val="dot"/>
            <a:round/>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101"/>
        <p:cNvGrpSpPr/>
        <p:nvPr/>
      </p:nvGrpSpPr>
      <p:grpSpPr>
        <a:xfrm>
          <a:off x="0" y="0"/>
          <a:ext cx="0" cy="0"/>
          <a:chOff x="0" y="0"/>
          <a:chExt cx="0" cy="0"/>
        </a:xfrm>
      </p:grpSpPr>
      <p:sp>
        <p:nvSpPr>
          <p:cNvPr id="102" name="Shape 102"/>
          <p:cNvSpPr/>
          <p:nvPr/>
        </p:nvSpPr>
        <p:spPr>
          <a:xfrm>
            <a:off x="-119625" y="1887275"/>
            <a:ext cx="9396600" cy="1914000"/>
          </a:xfrm>
          <a:prstGeom prst="rect">
            <a:avLst/>
          </a:prstGeom>
          <a:solidFill>
            <a:srgbClr val="EB5F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3" name="Shape 103"/>
          <p:cNvSpPr txBox="1">
            <a:spLocks noGrp="1"/>
          </p:cNvSpPr>
          <p:nvPr>
            <p:ph type="title"/>
          </p:nvPr>
        </p:nvSpPr>
        <p:spPr>
          <a:xfrm>
            <a:off x="594725" y="575950"/>
            <a:ext cx="8311500" cy="635400"/>
          </a:xfrm>
          <a:prstGeom prst="rect">
            <a:avLst/>
          </a:prstGeom>
        </p:spPr>
        <p:txBody>
          <a:bodyPr spcFirstLastPara="1" wrap="square" lIns="91425" tIns="91425" rIns="91425" bIns="91425" anchor="t" anchorCtr="0"/>
          <a:lstStyle>
            <a:lvl1pPr lvl="0">
              <a:spcBef>
                <a:spcPts val="0"/>
              </a:spcBef>
              <a:spcAft>
                <a:spcPts val="0"/>
              </a:spcAft>
              <a:buNone/>
              <a:defRPr>
                <a:solidFill>
                  <a:srgbClr val="012158"/>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3">
  <p:cSld name="TITLE_AND_BODY_3">
    <p:spTree>
      <p:nvGrpSpPr>
        <p:cNvPr id="1" name="Shape 119"/>
        <p:cNvGrpSpPr/>
        <p:nvPr/>
      </p:nvGrpSpPr>
      <p:grpSpPr>
        <a:xfrm>
          <a:off x="0" y="0"/>
          <a:ext cx="0" cy="0"/>
          <a:chOff x="0" y="0"/>
          <a:chExt cx="0" cy="0"/>
        </a:xfrm>
      </p:grpSpPr>
      <p:cxnSp>
        <p:nvCxnSpPr>
          <p:cNvPr id="120" name="Shape 120"/>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21" name="Shape 121"/>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232D4B"/>
              </a:buClr>
              <a:buSzPts val="3600"/>
              <a:buNone/>
              <a:defRPr>
                <a:solidFill>
                  <a:srgbClr val="232D4B"/>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22" name="Shape 122"/>
          <p:cNvSpPr txBox="1">
            <a:spLocks noGrp="1"/>
          </p:cNvSpPr>
          <p:nvPr>
            <p:ph type="body" idx="1"/>
          </p:nvPr>
        </p:nvSpPr>
        <p:spPr>
          <a:xfrm>
            <a:off x="654200" y="1100250"/>
            <a:ext cx="8077500" cy="3498000"/>
          </a:xfrm>
          <a:prstGeom prst="rect">
            <a:avLst/>
          </a:prstGeom>
        </p:spPr>
        <p:txBody>
          <a:bodyPr spcFirstLastPara="1" wrap="square" lIns="91425" tIns="91425" rIns="91425" bIns="91425" anchor="t" anchorCtr="0"/>
          <a:lstStyle>
            <a:lvl1pPr marL="457200" lvl="0" indent="-381000" rtl="0">
              <a:spcBef>
                <a:spcPts val="0"/>
              </a:spcBef>
              <a:spcAft>
                <a:spcPts val="0"/>
              </a:spcAft>
              <a:buClr>
                <a:srgbClr val="666666"/>
              </a:buClr>
              <a:buSzPts val="2400"/>
              <a:buChar char="●"/>
              <a:defRPr>
                <a:solidFill>
                  <a:srgbClr val="666666"/>
                </a:solidFill>
              </a:defRPr>
            </a:lvl1pPr>
            <a:lvl2pPr marL="914400" lvl="1" indent="-368300" rtl="0">
              <a:spcBef>
                <a:spcPts val="1300"/>
              </a:spcBef>
              <a:spcAft>
                <a:spcPts val="0"/>
              </a:spcAft>
              <a:buClr>
                <a:srgbClr val="666666"/>
              </a:buClr>
              <a:buSzPts val="2200"/>
              <a:buChar char="○"/>
              <a:defRPr>
                <a:solidFill>
                  <a:srgbClr val="666666"/>
                </a:solidFill>
              </a:defRPr>
            </a:lvl2pPr>
            <a:lvl3pPr marL="1371600" lvl="2" indent="-355600" rtl="0">
              <a:spcBef>
                <a:spcPts val="1300"/>
              </a:spcBef>
              <a:spcAft>
                <a:spcPts val="0"/>
              </a:spcAft>
              <a:buClr>
                <a:srgbClr val="666666"/>
              </a:buClr>
              <a:buSzPts val="2000"/>
              <a:buChar char="■"/>
              <a:defRPr>
                <a:solidFill>
                  <a:srgbClr val="666666"/>
                </a:solidFill>
              </a:defRPr>
            </a:lvl3pPr>
            <a:lvl4pPr marL="1828800" lvl="3" indent="-349250" rtl="0">
              <a:spcBef>
                <a:spcPts val="1300"/>
              </a:spcBef>
              <a:spcAft>
                <a:spcPts val="0"/>
              </a:spcAft>
              <a:buClr>
                <a:srgbClr val="666666"/>
              </a:buClr>
              <a:buSzPts val="1900"/>
              <a:buChar char="●"/>
              <a:defRPr>
                <a:solidFill>
                  <a:srgbClr val="666666"/>
                </a:solidFill>
              </a:defRPr>
            </a:lvl4pPr>
            <a:lvl5pPr marL="2286000" lvl="4" indent="-342900" rtl="0">
              <a:spcBef>
                <a:spcPts val="1300"/>
              </a:spcBef>
              <a:spcAft>
                <a:spcPts val="0"/>
              </a:spcAft>
              <a:buClr>
                <a:srgbClr val="666666"/>
              </a:buClr>
              <a:buSzPts val="1800"/>
              <a:buChar char="○"/>
              <a:defRPr>
                <a:solidFill>
                  <a:srgbClr val="666666"/>
                </a:solidFill>
              </a:defRPr>
            </a:lvl5pPr>
            <a:lvl6pPr marL="2743200" lvl="5" indent="-330200" rtl="0">
              <a:spcBef>
                <a:spcPts val="1300"/>
              </a:spcBef>
              <a:spcAft>
                <a:spcPts val="0"/>
              </a:spcAft>
              <a:buClr>
                <a:srgbClr val="666666"/>
              </a:buClr>
              <a:buSzPts val="1600"/>
              <a:buChar char="■"/>
              <a:defRPr>
                <a:solidFill>
                  <a:srgbClr val="666666"/>
                </a:solidFill>
              </a:defRPr>
            </a:lvl6pPr>
            <a:lvl7pPr marL="3200400" lvl="6" indent="-317500" rtl="0">
              <a:spcBef>
                <a:spcPts val="1300"/>
              </a:spcBef>
              <a:spcAft>
                <a:spcPts val="0"/>
              </a:spcAft>
              <a:buClr>
                <a:srgbClr val="666666"/>
              </a:buClr>
              <a:buSzPts val="1400"/>
              <a:buChar char="●"/>
              <a:defRPr>
                <a:solidFill>
                  <a:srgbClr val="666666"/>
                </a:solidFill>
              </a:defRPr>
            </a:lvl7pPr>
            <a:lvl8pPr marL="3657600" lvl="7" indent="-317500" rtl="0">
              <a:spcBef>
                <a:spcPts val="1300"/>
              </a:spcBef>
              <a:spcAft>
                <a:spcPts val="0"/>
              </a:spcAft>
              <a:buClr>
                <a:srgbClr val="666666"/>
              </a:buClr>
              <a:buSzPts val="1400"/>
              <a:buChar char="○"/>
              <a:defRPr>
                <a:solidFill>
                  <a:srgbClr val="666666"/>
                </a:solidFill>
              </a:defRPr>
            </a:lvl8pPr>
            <a:lvl9pPr marL="4114800" lvl="8" indent="-317500" rtl="0">
              <a:spcBef>
                <a:spcPts val="1300"/>
              </a:spcBef>
              <a:spcAft>
                <a:spcPts val="1300"/>
              </a:spcAft>
              <a:buClr>
                <a:srgbClr val="666666"/>
              </a:buClr>
              <a:buSzPts val="1400"/>
              <a:buChar char="■"/>
              <a:defRPr>
                <a:solidFill>
                  <a:srgbClr val="666666"/>
                </a:solidFill>
              </a:defRPr>
            </a:lvl9pPr>
          </a:lstStyle>
          <a:p>
            <a:endParaRPr/>
          </a:p>
        </p:txBody>
      </p:sp>
      <p:sp>
        <p:nvSpPr>
          <p:cNvPr id="123" name="Shape 1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124"/>
        <p:cNvGrpSpPr/>
        <p:nvPr/>
      </p:nvGrpSpPr>
      <p:grpSpPr>
        <a:xfrm>
          <a:off x="0" y="0"/>
          <a:ext cx="0" cy="0"/>
          <a:chOff x="0" y="0"/>
          <a:chExt cx="0" cy="0"/>
        </a:xfrm>
      </p:grpSpPr>
      <p:cxnSp>
        <p:nvCxnSpPr>
          <p:cNvPr id="125" name="Shape 125"/>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26" name="Shape 126"/>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232D4B"/>
              </a:buClr>
              <a:buSzPts val="3600"/>
              <a:buNone/>
              <a:defRPr>
                <a:solidFill>
                  <a:srgbClr val="232D4B"/>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27" name="Shape 1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1 1 2">
  <p:cSld name="TITLE_AND_BODY_1_1_2">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46" name="Shape 1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1 1 1 3">
  <p:cSld name="TITLE_AND_BODY_1_1_1_3">
    <p:spTree>
      <p:nvGrpSpPr>
        <p:cNvPr id="1" name="Shape 161"/>
        <p:cNvGrpSpPr/>
        <p:nvPr/>
      </p:nvGrpSpPr>
      <p:grpSpPr>
        <a:xfrm>
          <a:off x="0" y="0"/>
          <a:ext cx="0" cy="0"/>
          <a:chOff x="0" y="0"/>
          <a:chExt cx="0" cy="0"/>
        </a:xfrm>
      </p:grpSpPr>
      <p:cxnSp>
        <p:nvCxnSpPr>
          <p:cNvPr id="162" name="Shape 162"/>
          <p:cNvCxnSpPr/>
          <p:nvPr/>
        </p:nvCxnSpPr>
        <p:spPr>
          <a:xfrm rot="10800000" flipH="1">
            <a:off x="232725" y="797350"/>
            <a:ext cx="7914600" cy="20400"/>
          </a:xfrm>
          <a:prstGeom prst="straightConnector1">
            <a:avLst/>
          </a:prstGeom>
          <a:noFill/>
          <a:ln w="38100" cap="flat" cmpd="sng">
            <a:solidFill>
              <a:srgbClr val="232D4B"/>
            </a:solidFill>
            <a:prstDash val="dot"/>
            <a:round/>
            <a:headEnd type="none" w="sm" len="sm"/>
            <a:tailEnd type="none" w="sm" len="sm"/>
          </a:ln>
        </p:spPr>
      </p:cxnSp>
      <p:sp>
        <p:nvSpPr>
          <p:cNvPr id="163" name="Shape 163"/>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4" name="Shape 16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1">
  <p:cSld name="MAIN_POINT_1">
    <p:bg>
      <p:bgPr>
        <a:solidFill>
          <a:schemeClr val="lt2"/>
        </a:solidFill>
        <a:effectLst/>
      </p:bgPr>
    </p:bg>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76" name="Shape 1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1 2">
  <p:cSld name="MAIN_POINT_1_2">
    <p:bg>
      <p:bgPr>
        <a:solidFill>
          <a:srgbClr val="232D4B"/>
        </a:solidFill>
        <a:effectLst/>
      </p:bgPr>
    </p:bg>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79" name="Shape 17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1 1 1 3">
  <p:cSld name="MAIN_POINT_1_1_1_3">
    <p:bg>
      <p:bgPr>
        <a:solidFill>
          <a:srgbClr val="232D4B"/>
        </a:solidFill>
        <a:effectLst/>
      </p:bgPr>
    </p:bg>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88" name="Shape 1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1 1 1 2">
  <p:cSld name="MAIN_POINT_1_1_1_2">
    <p:bg>
      <p:bgPr>
        <a:solidFill>
          <a:srgbClr val="E57200"/>
        </a:solidFill>
        <a:effectLst/>
      </p:bgPr>
    </p:bg>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rgbClr val="232D4B"/>
              </a:buClr>
              <a:buSzPts val="4800"/>
              <a:buFont typeface="Bodoni"/>
              <a:buNone/>
              <a:defRPr sz="4800" i="1">
                <a:solidFill>
                  <a:srgbClr val="232D4B"/>
                </a:solidFill>
                <a:latin typeface="Bodoni"/>
                <a:ea typeface="Bodoni"/>
                <a:cs typeface="Bodoni"/>
                <a:sym typeface="Bodoni"/>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91" name="Shape 19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807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2 1">
  <p:cSld name="SECTION_TITLE_AND_DESCRIPTION_2_1">
    <p:spTree>
      <p:nvGrpSpPr>
        <p:cNvPr id="1" name="Shape 214"/>
        <p:cNvGrpSpPr/>
        <p:nvPr/>
      </p:nvGrpSpPr>
      <p:grpSpPr>
        <a:xfrm>
          <a:off x="0" y="0"/>
          <a:ext cx="0" cy="0"/>
          <a:chOff x="0" y="0"/>
          <a:chExt cx="0" cy="0"/>
        </a:xfrm>
      </p:grpSpPr>
      <p:sp>
        <p:nvSpPr>
          <p:cNvPr id="215" name="Shape 215"/>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6" name="Shape 216"/>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None/>
              <a:defRPr sz="3600">
                <a:solidFill>
                  <a:srgbClr val="232D4B"/>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17" name="Shape 217"/>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8" name="Shape 21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19" name="Shape 2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226"/>
        <p:cNvGrpSpPr/>
        <p:nvPr/>
      </p:nvGrpSpPr>
      <p:grpSpPr>
        <a:xfrm>
          <a:off x="0" y="0"/>
          <a:ext cx="0" cy="0"/>
          <a:chOff x="0" y="0"/>
          <a:chExt cx="0" cy="0"/>
        </a:xfrm>
      </p:grpSpPr>
      <p:sp>
        <p:nvSpPr>
          <p:cNvPr id="227" name="Shape 227"/>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8" name="Shape 228"/>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Font typeface="Bodoni"/>
              <a:buNone/>
              <a:defRPr sz="3600">
                <a:solidFill>
                  <a:srgbClr val="EB5F0C"/>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29" name="Shape 22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232D4B"/>
              </a:buClr>
              <a:buSzPts val="2100"/>
              <a:buNone/>
              <a:defRPr sz="2100">
                <a:solidFill>
                  <a:srgbClr val="232D4B"/>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0" name="Shape 23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31" name="Shape 2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232"/>
        <p:cNvGrpSpPr/>
        <p:nvPr/>
      </p:nvGrpSpPr>
      <p:grpSpPr>
        <a:xfrm>
          <a:off x="0" y="0"/>
          <a:ext cx="0" cy="0"/>
          <a:chOff x="0" y="0"/>
          <a:chExt cx="0" cy="0"/>
        </a:xfrm>
      </p:grpSpPr>
      <p:sp>
        <p:nvSpPr>
          <p:cNvPr id="233" name="Shape 233"/>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4" name="Shape 234"/>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Font typeface="Bodoni"/>
              <a:buNone/>
              <a:defRPr sz="3600">
                <a:solidFill>
                  <a:srgbClr val="232D4B"/>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35" name="Shape 235"/>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6" name="Shape 23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37" name="Shape 2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1 1 1">
  <p:cSld name="SECTION_TITLE_AND_DESCRIPTION_1_1_1">
    <p:spTree>
      <p:nvGrpSpPr>
        <p:cNvPr id="1" name="Shape 238"/>
        <p:cNvGrpSpPr/>
        <p:nvPr/>
      </p:nvGrpSpPr>
      <p:grpSpPr>
        <a:xfrm>
          <a:off x="0" y="0"/>
          <a:ext cx="0" cy="0"/>
          <a:chOff x="0" y="0"/>
          <a:chExt cx="0" cy="0"/>
        </a:xfrm>
      </p:grpSpPr>
      <p:sp>
        <p:nvSpPr>
          <p:cNvPr id="239" name="Shape 239"/>
          <p:cNvSpPr/>
          <p:nvPr/>
        </p:nvSpPr>
        <p:spPr>
          <a:xfrm>
            <a:off x="4572000" y="125"/>
            <a:ext cx="4572000" cy="5143500"/>
          </a:xfrm>
          <a:prstGeom prst="rect">
            <a:avLst/>
          </a:prstGeom>
          <a:solidFill>
            <a:srgbClr val="232D4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0" name="Shape 240"/>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Font typeface="Bodoni"/>
              <a:buNone/>
              <a:defRPr sz="3600">
                <a:solidFill>
                  <a:srgbClr val="232D4B"/>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41" name="Shape 241"/>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2" name="Shape 24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43" name="Shape 2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1 1 1 1 1 1">
  <p:cSld name="SECTION_TITLE_AND_DESCRIPTION_1_1_1_1_1_1">
    <p:spTree>
      <p:nvGrpSpPr>
        <p:cNvPr id="1" name="Shape 256"/>
        <p:cNvGrpSpPr/>
        <p:nvPr/>
      </p:nvGrpSpPr>
      <p:grpSpPr>
        <a:xfrm>
          <a:off x="0" y="0"/>
          <a:ext cx="0" cy="0"/>
          <a:chOff x="0" y="0"/>
          <a:chExt cx="0" cy="0"/>
        </a:xfrm>
      </p:grpSpPr>
      <p:sp>
        <p:nvSpPr>
          <p:cNvPr id="257" name="Shape 257"/>
          <p:cNvSpPr/>
          <p:nvPr/>
        </p:nvSpPr>
        <p:spPr>
          <a:xfrm>
            <a:off x="4572000" y="125"/>
            <a:ext cx="4572000" cy="5143500"/>
          </a:xfrm>
          <a:prstGeom prst="rect">
            <a:avLst/>
          </a:prstGeom>
          <a:solidFill>
            <a:srgbClr val="232D4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8" name="Shape 258"/>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Font typeface="Bodoni"/>
              <a:buNone/>
              <a:defRPr sz="3600">
                <a:solidFill>
                  <a:srgbClr val="EB5F0C"/>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59" name="Shape 25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0" name="Shape 26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61" name="Shape 26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76" name="Shape 2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77" name="Shape 277"/>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pic>
        <p:nvPicPr>
          <p:cNvPr id="278" name="Shape 278"/>
          <p:cNvPicPr preferRelativeResize="0"/>
          <p:nvPr/>
        </p:nvPicPr>
        <p:blipFill>
          <a:blip r:embed="rId2">
            <a:alphaModFix/>
          </a:blip>
          <a:stretch>
            <a:fillRect/>
          </a:stretch>
        </p:blipFill>
        <p:spPr>
          <a:xfrm>
            <a:off x="6765144" y="2735425"/>
            <a:ext cx="1884199" cy="188419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1 1 1">
  <p:cSld name="CAPTION_ONLY_1_1_1">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algn="ctr"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81" name="Shape 28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82" name="Shape 282"/>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pic>
        <p:nvPicPr>
          <p:cNvPr id="283" name="Shape 283"/>
          <p:cNvPicPr preferRelativeResize="0"/>
          <p:nvPr/>
        </p:nvPicPr>
        <p:blipFill>
          <a:blip r:embed="rId2">
            <a:alphaModFix/>
          </a:blip>
          <a:stretch>
            <a:fillRect/>
          </a:stretch>
        </p:blipFill>
        <p:spPr>
          <a:xfrm>
            <a:off x="2561713" y="235675"/>
            <a:ext cx="3921225" cy="392122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4"/>
        <p:cNvGrpSpPr/>
        <p:nvPr/>
      </p:nvGrpSpPr>
      <p:grpSpPr>
        <a:xfrm>
          <a:off x="0" y="0"/>
          <a:ext cx="0" cy="0"/>
          <a:chOff x="0" y="0"/>
          <a:chExt cx="0" cy="0"/>
        </a:xfrm>
      </p:grpSpPr>
      <p:cxnSp>
        <p:nvCxnSpPr>
          <p:cNvPr id="285" name="Shape 285"/>
          <p:cNvCxnSpPr/>
          <p:nvPr/>
        </p:nvCxnSpPr>
        <p:spPr>
          <a:xfrm>
            <a:off x="425200" y="415650"/>
            <a:ext cx="8296800" cy="0"/>
          </a:xfrm>
          <a:prstGeom prst="straightConnector1">
            <a:avLst/>
          </a:prstGeom>
          <a:noFill/>
          <a:ln w="38100" cap="flat" cmpd="sng">
            <a:solidFill>
              <a:srgbClr val="232D4B"/>
            </a:solidFill>
            <a:prstDash val="dot"/>
            <a:round/>
            <a:headEnd type="none" w="sm" len="sm"/>
            <a:tailEnd type="none" w="sm" len="sm"/>
          </a:ln>
        </p:spPr>
      </p:cxnSp>
      <p:sp>
        <p:nvSpPr>
          <p:cNvPr id="286" name="Shape 286"/>
          <p:cNvSpPr txBox="1">
            <a:spLocks noGrp="1"/>
          </p:cNvSpPr>
          <p:nvPr>
            <p:ph type="title" hasCustomPrompt="1"/>
          </p:nvPr>
        </p:nvSpPr>
        <p:spPr>
          <a:xfrm>
            <a:off x="423450" y="1304850"/>
            <a:ext cx="8296800" cy="1538400"/>
          </a:xfrm>
          <a:prstGeom prst="rect">
            <a:avLst/>
          </a:prstGeom>
        </p:spPr>
        <p:txBody>
          <a:bodyPr spcFirstLastPara="1" wrap="square" lIns="91425" tIns="91425" rIns="91425" bIns="91425" anchor="ctr" anchorCtr="0"/>
          <a:lstStyle>
            <a:lvl1pPr lvl="0" algn="ctr">
              <a:spcBef>
                <a:spcPts val="0"/>
              </a:spcBef>
              <a:spcAft>
                <a:spcPts val="0"/>
              </a:spcAft>
              <a:buClr>
                <a:srgbClr val="EB5F0C"/>
              </a:buClr>
              <a:buSzPts val="10000"/>
              <a:buNone/>
              <a:defRPr sz="10000">
                <a:solidFill>
                  <a:srgbClr val="EB5F0C"/>
                </a:solidFill>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287" name="Shape 287"/>
          <p:cNvSpPr txBox="1">
            <a:spLocks noGrp="1"/>
          </p:cNvSpPr>
          <p:nvPr>
            <p:ph type="body" idx="1"/>
          </p:nvPr>
        </p:nvSpPr>
        <p:spPr>
          <a:xfrm>
            <a:off x="423600" y="2919450"/>
            <a:ext cx="8296800" cy="1071600"/>
          </a:xfrm>
          <a:prstGeom prst="rect">
            <a:avLst/>
          </a:prstGeom>
        </p:spPr>
        <p:txBody>
          <a:bodyPr spcFirstLastPara="1" wrap="square" lIns="91425" tIns="91425" rIns="91425" bIns="91425" anchor="t" anchorCtr="0"/>
          <a:lstStyle>
            <a:lvl1pPr marL="457200" lvl="0" indent="-381000" algn="ctr">
              <a:spcBef>
                <a:spcPts val="0"/>
              </a:spcBef>
              <a:spcAft>
                <a:spcPts val="0"/>
              </a:spcAft>
              <a:buClr>
                <a:srgbClr val="232D4B"/>
              </a:buClr>
              <a:buSzPts val="2400"/>
              <a:buChar char="●"/>
              <a:defRPr>
                <a:solidFill>
                  <a:srgbClr val="232D4B"/>
                </a:solidFill>
              </a:defRPr>
            </a:lvl1pPr>
            <a:lvl2pPr marL="914400" lvl="1" indent="-368300" algn="ctr">
              <a:spcBef>
                <a:spcPts val="1300"/>
              </a:spcBef>
              <a:spcAft>
                <a:spcPts val="0"/>
              </a:spcAft>
              <a:buClr>
                <a:srgbClr val="232D4B"/>
              </a:buClr>
              <a:buSzPts val="2200"/>
              <a:buChar char="○"/>
              <a:defRPr>
                <a:solidFill>
                  <a:srgbClr val="232D4B"/>
                </a:solidFill>
              </a:defRPr>
            </a:lvl2pPr>
            <a:lvl3pPr marL="1371600" lvl="2" indent="-355600" algn="ctr">
              <a:spcBef>
                <a:spcPts val="1300"/>
              </a:spcBef>
              <a:spcAft>
                <a:spcPts val="0"/>
              </a:spcAft>
              <a:buClr>
                <a:srgbClr val="232D4B"/>
              </a:buClr>
              <a:buSzPts val="2000"/>
              <a:buChar char="■"/>
              <a:defRPr>
                <a:solidFill>
                  <a:srgbClr val="232D4B"/>
                </a:solidFill>
              </a:defRPr>
            </a:lvl3pPr>
            <a:lvl4pPr marL="1828800" lvl="3" indent="-349250" algn="ctr">
              <a:spcBef>
                <a:spcPts val="1300"/>
              </a:spcBef>
              <a:spcAft>
                <a:spcPts val="0"/>
              </a:spcAft>
              <a:buClr>
                <a:srgbClr val="232D4B"/>
              </a:buClr>
              <a:buSzPts val="1900"/>
              <a:buChar char="●"/>
              <a:defRPr>
                <a:solidFill>
                  <a:srgbClr val="232D4B"/>
                </a:solidFill>
              </a:defRPr>
            </a:lvl4pPr>
            <a:lvl5pPr marL="2286000" lvl="4" indent="-342900" algn="ctr">
              <a:spcBef>
                <a:spcPts val="1300"/>
              </a:spcBef>
              <a:spcAft>
                <a:spcPts val="0"/>
              </a:spcAft>
              <a:buClr>
                <a:srgbClr val="232D4B"/>
              </a:buClr>
              <a:buSzPts val="1800"/>
              <a:buChar char="○"/>
              <a:defRPr>
                <a:solidFill>
                  <a:srgbClr val="232D4B"/>
                </a:solidFill>
              </a:defRPr>
            </a:lvl5pPr>
            <a:lvl6pPr marL="2743200" lvl="5" indent="-330200" algn="ctr">
              <a:spcBef>
                <a:spcPts val="1300"/>
              </a:spcBef>
              <a:spcAft>
                <a:spcPts val="0"/>
              </a:spcAft>
              <a:buClr>
                <a:srgbClr val="232D4B"/>
              </a:buClr>
              <a:buSzPts val="1600"/>
              <a:buChar char="■"/>
              <a:defRPr>
                <a:solidFill>
                  <a:srgbClr val="232D4B"/>
                </a:solidFill>
              </a:defRPr>
            </a:lvl6pPr>
            <a:lvl7pPr marL="3200400" lvl="6" indent="-317500" algn="ctr">
              <a:spcBef>
                <a:spcPts val="1300"/>
              </a:spcBef>
              <a:spcAft>
                <a:spcPts val="0"/>
              </a:spcAft>
              <a:buClr>
                <a:srgbClr val="232D4B"/>
              </a:buClr>
              <a:buSzPts val="1400"/>
              <a:buChar char="●"/>
              <a:defRPr>
                <a:solidFill>
                  <a:srgbClr val="232D4B"/>
                </a:solidFill>
              </a:defRPr>
            </a:lvl7pPr>
            <a:lvl8pPr marL="3657600" lvl="7" indent="-317500" algn="ctr">
              <a:spcBef>
                <a:spcPts val="1300"/>
              </a:spcBef>
              <a:spcAft>
                <a:spcPts val="0"/>
              </a:spcAft>
              <a:buClr>
                <a:srgbClr val="232D4B"/>
              </a:buClr>
              <a:buSzPts val="1400"/>
              <a:buChar char="○"/>
              <a:defRPr>
                <a:solidFill>
                  <a:srgbClr val="232D4B"/>
                </a:solidFill>
              </a:defRPr>
            </a:lvl8pPr>
            <a:lvl9pPr marL="4114800" lvl="8" indent="-317500" algn="ctr">
              <a:spcBef>
                <a:spcPts val="1300"/>
              </a:spcBef>
              <a:spcAft>
                <a:spcPts val="1300"/>
              </a:spcAft>
              <a:buClr>
                <a:srgbClr val="232D4B"/>
              </a:buClr>
              <a:buSzPts val="1400"/>
              <a:buChar char="■"/>
              <a:defRPr>
                <a:solidFill>
                  <a:srgbClr val="232D4B"/>
                </a:solidFill>
              </a:defRPr>
            </a:lvl9pPr>
          </a:lstStyle>
          <a:p>
            <a:endParaRPr/>
          </a:p>
        </p:txBody>
      </p:sp>
      <p:sp>
        <p:nvSpPr>
          <p:cNvPr id="288" name="Shape 2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cxnSp>
        <p:nvCxnSpPr>
          <p:cNvPr id="289" name="Shape 289"/>
          <p:cNvCxnSpPr/>
          <p:nvPr/>
        </p:nvCxnSpPr>
        <p:spPr>
          <a:xfrm>
            <a:off x="423600" y="4760925"/>
            <a:ext cx="8296800" cy="0"/>
          </a:xfrm>
          <a:prstGeom prst="straightConnector1">
            <a:avLst/>
          </a:prstGeom>
          <a:noFill/>
          <a:ln w="38100" cap="flat" cmpd="sng">
            <a:solidFill>
              <a:srgbClr val="232D4B"/>
            </a:solidFill>
            <a:prstDash val="dot"/>
            <a:round/>
            <a:headEnd type="none" w="sm" len="sm"/>
            <a:tailEnd type="none" w="sm" len="sm"/>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O2: Title Page">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2540000" y="1993900"/>
            <a:ext cx="4089400" cy="647700"/>
          </a:xfrm>
          <a:prstGeom prst="rect">
            <a:avLst/>
          </a:prstGeom>
        </p:spPr>
        <p:txBody>
          <a:bodyPr vert="horz"/>
          <a:lstStyle>
            <a:lvl1pPr marL="0" indent="0" algn="ctr">
              <a:buNone/>
              <a:defRPr sz="4400" cap="all" baseline="0">
                <a:solidFill>
                  <a:schemeClr val="bg1"/>
                </a:solidFill>
                <a:latin typeface="ITC Franklin Gothic Std Demi Condensed"/>
              </a:defRPr>
            </a:lvl1pPr>
          </a:lstStyle>
          <a:p>
            <a:pPr lvl="0"/>
            <a:r>
              <a:rPr lang="en-US" dirty="0"/>
              <a:t>Title Here</a:t>
            </a:r>
          </a:p>
        </p:txBody>
      </p:sp>
    </p:spTree>
    <p:extLst>
      <p:ext uri="{BB962C8B-B14F-4D97-AF65-F5344CB8AC3E}">
        <p14:creationId xmlns:p14="http://schemas.microsoft.com/office/powerpoint/2010/main" val="127868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368"/>
            </a:lvl1pPr>
          </a:lstStyle>
          <a:p>
            <a:r>
              <a:rPr lang="en-US"/>
              <a:t>Click to edit Master title style</a:t>
            </a:r>
            <a:endParaRPr lang="en-US" dirty="0"/>
          </a:p>
        </p:txBody>
      </p:sp>
      <p:sp>
        <p:nvSpPr>
          <p:cNvPr id="3" name="Subtitle 2"/>
          <p:cNvSpPr>
            <a:spLocks noGrp="1"/>
          </p:cNvSpPr>
          <p:nvPr>
            <p:ph type="subTitle" idx="1"/>
          </p:nvPr>
        </p:nvSpPr>
        <p:spPr>
          <a:xfrm>
            <a:off x="1143000" y="2701529"/>
            <a:ext cx="6858000" cy="1241821"/>
          </a:xfrm>
        </p:spPr>
        <p:txBody>
          <a:bodyPr/>
          <a:lstStyle>
            <a:lvl1pPr marL="0" indent="0" algn="ctr">
              <a:buNone/>
              <a:defRPr sz="1747"/>
            </a:lvl1pPr>
            <a:lvl2pPr marL="332832" indent="0" algn="ctr">
              <a:buNone/>
              <a:defRPr sz="1456"/>
            </a:lvl2pPr>
            <a:lvl3pPr marL="665665" indent="0" algn="ctr">
              <a:buNone/>
              <a:defRPr sz="1310"/>
            </a:lvl3pPr>
            <a:lvl4pPr marL="998497" indent="0" algn="ctr">
              <a:buNone/>
              <a:defRPr sz="1165"/>
            </a:lvl4pPr>
            <a:lvl5pPr marL="1331330" indent="0" algn="ctr">
              <a:buNone/>
              <a:defRPr sz="1165"/>
            </a:lvl5pPr>
            <a:lvl6pPr marL="1664162" indent="0" algn="ctr">
              <a:buNone/>
              <a:defRPr sz="1165"/>
            </a:lvl6pPr>
            <a:lvl7pPr marL="1996995" indent="0" algn="ctr">
              <a:buNone/>
              <a:defRPr sz="1165"/>
            </a:lvl7pPr>
            <a:lvl8pPr marL="2329827" indent="0" algn="ctr">
              <a:buNone/>
              <a:defRPr sz="1165"/>
            </a:lvl8pPr>
            <a:lvl9pPr marL="2662660" indent="0" algn="ctr">
              <a:buNone/>
              <a:defRPr sz="116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3D033C-3C47-494E-B887-8C6015B306EE}"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72EE9-E1C8-0145-BE11-C13EFDA8EFF4}" type="slidenum">
              <a:rPr lang="en-US" smtClean="0"/>
              <a:t>‹#›</a:t>
            </a:fld>
            <a:endParaRPr lang="en-US"/>
          </a:p>
        </p:txBody>
      </p:sp>
    </p:spTree>
    <p:extLst>
      <p:ext uri="{BB962C8B-B14F-4D97-AF65-F5344CB8AC3E}">
        <p14:creationId xmlns:p14="http://schemas.microsoft.com/office/powerpoint/2010/main" val="3386054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212D4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85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3D033C-3C47-494E-B887-8C6015B306EE}"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72EE9-E1C8-0145-BE11-C13EFDA8EFF4}" type="slidenum">
              <a:rPr lang="en-US" smtClean="0"/>
              <a:t>‹#›</a:t>
            </a:fld>
            <a:endParaRPr lang="en-US"/>
          </a:p>
        </p:txBody>
      </p:sp>
    </p:spTree>
    <p:extLst>
      <p:ext uri="{BB962C8B-B14F-4D97-AF65-F5344CB8AC3E}">
        <p14:creationId xmlns:p14="http://schemas.microsoft.com/office/powerpoint/2010/main" val="2686354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368"/>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747">
                <a:solidFill>
                  <a:schemeClr val="tx1"/>
                </a:solidFill>
              </a:defRPr>
            </a:lvl1pPr>
            <a:lvl2pPr marL="332832" indent="0">
              <a:buNone/>
              <a:defRPr sz="1456">
                <a:solidFill>
                  <a:schemeClr val="tx1">
                    <a:tint val="75000"/>
                  </a:schemeClr>
                </a:solidFill>
              </a:defRPr>
            </a:lvl2pPr>
            <a:lvl3pPr marL="665665" indent="0">
              <a:buNone/>
              <a:defRPr sz="1310">
                <a:solidFill>
                  <a:schemeClr val="tx1">
                    <a:tint val="75000"/>
                  </a:schemeClr>
                </a:solidFill>
              </a:defRPr>
            </a:lvl3pPr>
            <a:lvl4pPr marL="998497" indent="0">
              <a:buNone/>
              <a:defRPr sz="1165">
                <a:solidFill>
                  <a:schemeClr val="tx1">
                    <a:tint val="75000"/>
                  </a:schemeClr>
                </a:solidFill>
              </a:defRPr>
            </a:lvl4pPr>
            <a:lvl5pPr marL="1331330" indent="0">
              <a:buNone/>
              <a:defRPr sz="1165">
                <a:solidFill>
                  <a:schemeClr val="tx1">
                    <a:tint val="75000"/>
                  </a:schemeClr>
                </a:solidFill>
              </a:defRPr>
            </a:lvl5pPr>
            <a:lvl6pPr marL="1664162" indent="0">
              <a:buNone/>
              <a:defRPr sz="1165">
                <a:solidFill>
                  <a:schemeClr val="tx1">
                    <a:tint val="75000"/>
                  </a:schemeClr>
                </a:solidFill>
              </a:defRPr>
            </a:lvl6pPr>
            <a:lvl7pPr marL="1996995" indent="0">
              <a:buNone/>
              <a:defRPr sz="1165">
                <a:solidFill>
                  <a:schemeClr val="tx1">
                    <a:tint val="75000"/>
                  </a:schemeClr>
                </a:solidFill>
              </a:defRPr>
            </a:lvl7pPr>
            <a:lvl8pPr marL="2329827" indent="0">
              <a:buNone/>
              <a:defRPr sz="1165">
                <a:solidFill>
                  <a:schemeClr val="tx1">
                    <a:tint val="75000"/>
                  </a:schemeClr>
                </a:solidFill>
              </a:defRPr>
            </a:lvl8pPr>
            <a:lvl9pPr marL="2662660" indent="0">
              <a:buNone/>
              <a:defRPr sz="116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3D033C-3C47-494E-B887-8C6015B306EE}"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72EE9-E1C8-0145-BE11-C13EFDA8EFF4}" type="slidenum">
              <a:rPr lang="en-US" smtClean="0"/>
              <a:t>‹#›</a:t>
            </a:fld>
            <a:endParaRPr lang="en-US"/>
          </a:p>
        </p:txBody>
      </p:sp>
    </p:spTree>
    <p:extLst>
      <p:ext uri="{BB962C8B-B14F-4D97-AF65-F5344CB8AC3E}">
        <p14:creationId xmlns:p14="http://schemas.microsoft.com/office/powerpoint/2010/main" val="864079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3D033C-3C47-494E-B887-8C6015B306EE}" type="datetimeFigureOut">
              <a:rPr lang="en-US" smtClean="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72EE9-E1C8-0145-BE11-C13EFDA8EFF4}" type="slidenum">
              <a:rPr lang="en-US" smtClean="0"/>
              <a:t>‹#›</a:t>
            </a:fld>
            <a:endParaRPr lang="en-US"/>
          </a:p>
        </p:txBody>
      </p:sp>
    </p:spTree>
    <p:extLst>
      <p:ext uri="{BB962C8B-B14F-4D97-AF65-F5344CB8AC3E}">
        <p14:creationId xmlns:p14="http://schemas.microsoft.com/office/powerpoint/2010/main" val="10734943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3"/>
            <a:ext cx="3868340" cy="617934"/>
          </a:xfrm>
        </p:spPr>
        <p:txBody>
          <a:bodyPr anchor="b"/>
          <a:lstStyle>
            <a:lvl1pPr marL="0" indent="0">
              <a:buNone/>
              <a:defRPr sz="1747" b="1"/>
            </a:lvl1pPr>
            <a:lvl2pPr marL="332832" indent="0">
              <a:buNone/>
              <a:defRPr sz="1456" b="1"/>
            </a:lvl2pPr>
            <a:lvl3pPr marL="665665" indent="0">
              <a:buNone/>
              <a:defRPr sz="1310" b="1"/>
            </a:lvl3pPr>
            <a:lvl4pPr marL="998497" indent="0">
              <a:buNone/>
              <a:defRPr sz="1165" b="1"/>
            </a:lvl4pPr>
            <a:lvl5pPr marL="1331330" indent="0">
              <a:buNone/>
              <a:defRPr sz="1165" b="1"/>
            </a:lvl5pPr>
            <a:lvl6pPr marL="1664162" indent="0">
              <a:buNone/>
              <a:defRPr sz="1165" b="1"/>
            </a:lvl6pPr>
            <a:lvl7pPr marL="1996995" indent="0">
              <a:buNone/>
              <a:defRPr sz="1165" b="1"/>
            </a:lvl7pPr>
            <a:lvl8pPr marL="2329827" indent="0">
              <a:buNone/>
              <a:defRPr sz="1165" b="1"/>
            </a:lvl8pPr>
            <a:lvl9pPr marL="2662660" indent="0">
              <a:buNone/>
              <a:defRPr sz="1165"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3"/>
            <a:ext cx="3887391" cy="617934"/>
          </a:xfrm>
        </p:spPr>
        <p:txBody>
          <a:bodyPr anchor="b"/>
          <a:lstStyle>
            <a:lvl1pPr marL="0" indent="0">
              <a:buNone/>
              <a:defRPr sz="1747" b="1"/>
            </a:lvl1pPr>
            <a:lvl2pPr marL="332832" indent="0">
              <a:buNone/>
              <a:defRPr sz="1456" b="1"/>
            </a:lvl2pPr>
            <a:lvl3pPr marL="665665" indent="0">
              <a:buNone/>
              <a:defRPr sz="1310" b="1"/>
            </a:lvl3pPr>
            <a:lvl4pPr marL="998497" indent="0">
              <a:buNone/>
              <a:defRPr sz="1165" b="1"/>
            </a:lvl4pPr>
            <a:lvl5pPr marL="1331330" indent="0">
              <a:buNone/>
              <a:defRPr sz="1165" b="1"/>
            </a:lvl5pPr>
            <a:lvl6pPr marL="1664162" indent="0">
              <a:buNone/>
              <a:defRPr sz="1165" b="1"/>
            </a:lvl6pPr>
            <a:lvl7pPr marL="1996995" indent="0">
              <a:buNone/>
              <a:defRPr sz="1165" b="1"/>
            </a:lvl7pPr>
            <a:lvl8pPr marL="2329827" indent="0">
              <a:buNone/>
              <a:defRPr sz="1165" b="1"/>
            </a:lvl8pPr>
            <a:lvl9pPr marL="2662660" indent="0">
              <a:buNone/>
              <a:defRPr sz="1165"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3D033C-3C47-494E-B887-8C6015B306EE}" type="datetimeFigureOut">
              <a:rPr lang="en-US" smtClean="0"/>
              <a:t>8/3/2022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B72EE9-E1C8-0145-BE11-C13EFDA8EFF4}" type="slidenum">
              <a:rPr lang="en-US" smtClean="0"/>
              <a:t>‹#›</a:t>
            </a:fld>
            <a:endParaRPr lang="en-US"/>
          </a:p>
        </p:txBody>
      </p:sp>
    </p:spTree>
    <p:extLst>
      <p:ext uri="{BB962C8B-B14F-4D97-AF65-F5344CB8AC3E}">
        <p14:creationId xmlns:p14="http://schemas.microsoft.com/office/powerpoint/2010/main" val="2524460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3D033C-3C47-494E-B887-8C6015B306EE}" type="datetimeFigureOut">
              <a:rPr lang="en-US" smtClean="0"/>
              <a:t>8/3/2022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B72EE9-E1C8-0145-BE11-C13EFDA8EFF4}" type="slidenum">
              <a:rPr lang="en-US" smtClean="0"/>
              <a:t>‹#›</a:t>
            </a:fld>
            <a:endParaRPr lang="en-US"/>
          </a:p>
        </p:txBody>
      </p:sp>
    </p:spTree>
    <p:extLst>
      <p:ext uri="{BB962C8B-B14F-4D97-AF65-F5344CB8AC3E}">
        <p14:creationId xmlns:p14="http://schemas.microsoft.com/office/powerpoint/2010/main" val="1085149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3D033C-3C47-494E-B887-8C6015B306EE}" type="datetimeFigureOut">
              <a:rPr lang="en-US" smtClean="0"/>
              <a:t>8/3/2022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B72EE9-E1C8-0145-BE11-C13EFDA8EFF4}" type="slidenum">
              <a:rPr lang="en-US" smtClean="0"/>
              <a:t>‹#›</a:t>
            </a:fld>
            <a:endParaRPr lang="en-US"/>
          </a:p>
        </p:txBody>
      </p:sp>
    </p:spTree>
    <p:extLst>
      <p:ext uri="{BB962C8B-B14F-4D97-AF65-F5344CB8AC3E}">
        <p14:creationId xmlns:p14="http://schemas.microsoft.com/office/powerpoint/2010/main" val="2783683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33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330"/>
            </a:lvl1pPr>
            <a:lvl2pPr>
              <a:defRPr sz="2038"/>
            </a:lvl2pPr>
            <a:lvl3pPr>
              <a:defRPr sz="1747"/>
            </a:lvl3pPr>
            <a:lvl4pPr>
              <a:defRPr sz="1456"/>
            </a:lvl4pPr>
            <a:lvl5pPr>
              <a:defRPr sz="1456"/>
            </a:lvl5pPr>
            <a:lvl6pPr>
              <a:defRPr sz="1456"/>
            </a:lvl6pPr>
            <a:lvl7pPr>
              <a:defRPr sz="1456"/>
            </a:lvl7pPr>
            <a:lvl8pPr>
              <a:defRPr sz="1456"/>
            </a:lvl8pPr>
            <a:lvl9pPr>
              <a:defRPr sz="145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165"/>
            </a:lvl1pPr>
            <a:lvl2pPr marL="332832" indent="0">
              <a:buNone/>
              <a:defRPr sz="1019"/>
            </a:lvl2pPr>
            <a:lvl3pPr marL="665665" indent="0">
              <a:buNone/>
              <a:defRPr sz="874"/>
            </a:lvl3pPr>
            <a:lvl4pPr marL="998497" indent="0">
              <a:buNone/>
              <a:defRPr sz="728"/>
            </a:lvl4pPr>
            <a:lvl5pPr marL="1331330" indent="0">
              <a:buNone/>
              <a:defRPr sz="728"/>
            </a:lvl5pPr>
            <a:lvl6pPr marL="1664162" indent="0">
              <a:buNone/>
              <a:defRPr sz="728"/>
            </a:lvl6pPr>
            <a:lvl7pPr marL="1996995" indent="0">
              <a:buNone/>
              <a:defRPr sz="728"/>
            </a:lvl7pPr>
            <a:lvl8pPr marL="2329827" indent="0">
              <a:buNone/>
              <a:defRPr sz="728"/>
            </a:lvl8pPr>
            <a:lvl9pPr marL="2662660" indent="0">
              <a:buNone/>
              <a:defRPr sz="728"/>
            </a:lvl9pPr>
          </a:lstStyle>
          <a:p>
            <a:pPr lvl="0"/>
            <a:r>
              <a:rPr lang="en-US"/>
              <a:t>Edit Master text styles</a:t>
            </a:r>
          </a:p>
        </p:txBody>
      </p:sp>
      <p:sp>
        <p:nvSpPr>
          <p:cNvPr id="5" name="Date Placeholder 4"/>
          <p:cNvSpPr>
            <a:spLocks noGrp="1"/>
          </p:cNvSpPr>
          <p:nvPr>
            <p:ph type="dt" sz="half" idx="10"/>
          </p:nvPr>
        </p:nvSpPr>
        <p:spPr/>
        <p:txBody>
          <a:bodyPr/>
          <a:lstStyle/>
          <a:p>
            <a:fld id="{853D033C-3C47-494E-B887-8C6015B306EE}" type="datetimeFigureOut">
              <a:rPr lang="en-US" smtClean="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72EE9-E1C8-0145-BE11-C13EFDA8EFF4}" type="slidenum">
              <a:rPr lang="en-US" smtClean="0"/>
              <a:t>‹#›</a:t>
            </a:fld>
            <a:endParaRPr lang="en-US"/>
          </a:p>
        </p:txBody>
      </p:sp>
    </p:spTree>
    <p:extLst>
      <p:ext uri="{BB962C8B-B14F-4D97-AF65-F5344CB8AC3E}">
        <p14:creationId xmlns:p14="http://schemas.microsoft.com/office/powerpoint/2010/main" val="4245614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33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30"/>
            </a:lvl1pPr>
            <a:lvl2pPr marL="332832" indent="0">
              <a:buNone/>
              <a:defRPr sz="2038"/>
            </a:lvl2pPr>
            <a:lvl3pPr marL="665665" indent="0">
              <a:buNone/>
              <a:defRPr sz="1747"/>
            </a:lvl3pPr>
            <a:lvl4pPr marL="998497" indent="0">
              <a:buNone/>
              <a:defRPr sz="1456"/>
            </a:lvl4pPr>
            <a:lvl5pPr marL="1331330" indent="0">
              <a:buNone/>
              <a:defRPr sz="1456"/>
            </a:lvl5pPr>
            <a:lvl6pPr marL="1664162" indent="0">
              <a:buNone/>
              <a:defRPr sz="1456"/>
            </a:lvl6pPr>
            <a:lvl7pPr marL="1996995" indent="0">
              <a:buNone/>
              <a:defRPr sz="1456"/>
            </a:lvl7pPr>
            <a:lvl8pPr marL="2329827" indent="0">
              <a:buNone/>
              <a:defRPr sz="1456"/>
            </a:lvl8pPr>
            <a:lvl9pPr marL="2662660" indent="0">
              <a:buNone/>
              <a:defRPr sz="1456"/>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165"/>
            </a:lvl1pPr>
            <a:lvl2pPr marL="332832" indent="0">
              <a:buNone/>
              <a:defRPr sz="1019"/>
            </a:lvl2pPr>
            <a:lvl3pPr marL="665665" indent="0">
              <a:buNone/>
              <a:defRPr sz="874"/>
            </a:lvl3pPr>
            <a:lvl4pPr marL="998497" indent="0">
              <a:buNone/>
              <a:defRPr sz="728"/>
            </a:lvl4pPr>
            <a:lvl5pPr marL="1331330" indent="0">
              <a:buNone/>
              <a:defRPr sz="728"/>
            </a:lvl5pPr>
            <a:lvl6pPr marL="1664162" indent="0">
              <a:buNone/>
              <a:defRPr sz="728"/>
            </a:lvl6pPr>
            <a:lvl7pPr marL="1996995" indent="0">
              <a:buNone/>
              <a:defRPr sz="728"/>
            </a:lvl7pPr>
            <a:lvl8pPr marL="2329827" indent="0">
              <a:buNone/>
              <a:defRPr sz="728"/>
            </a:lvl8pPr>
            <a:lvl9pPr marL="2662660" indent="0">
              <a:buNone/>
              <a:defRPr sz="728"/>
            </a:lvl9pPr>
          </a:lstStyle>
          <a:p>
            <a:pPr lvl="0"/>
            <a:r>
              <a:rPr lang="en-US"/>
              <a:t>Edit Master text styles</a:t>
            </a:r>
          </a:p>
        </p:txBody>
      </p:sp>
      <p:sp>
        <p:nvSpPr>
          <p:cNvPr id="5" name="Date Placeholder 4"/>
          <p:cNvSpPr>
            <a:spLocks noGrp="1"/>
          </p:cNvSpPr>
          <p:nvPr>
            <p:ph type="dt" sz="half" idx="10"/>
          </p:nvPr>
        </p:nvSpPr>
        <p:spPr/>
        <p:txBody>
          <a:bodyPr/>
          <a:lstStyle/>
          <a:p>
            <a:fld id="{853D033C-3C47-494E-B887-8C6015B306EE}" type="datetimeFigureOut">
              <a:rPr lang="en-US" smtClean="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72EE9-E1C8-0145-BE11-C13EFDA8EFF4}" type="slidenum">
              <a:rPr lang="en-US" smtClean="0"/>
              <a:t>‹#›</a:t>
            </a:fld>
            <a:endParaRPr lang="en-US"/>
          </a:p>
        </p:txBody>
      </p:sp>
    </p:spTree>
    <p:extLst>
      <p:ext uri="{BB962C8B-B14F-4D97-AF65-F5344CB8AC3E}">
        <p14:creationId xmlns:p14="http://schemas.microsoft.com/office/powerpoint/2010/main" val="3520505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3D033C-3C47-494E-B887-8C6015B306EE}"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72EE9-E1C8-0145-BE11-C13EFDA8EFF4}" type="slidenum">
              <a:rPr lang="en-US" smtClean="0"/>
              <a:t>‹#›</a:t>
            </a:fld>
            <a:endParaRPr lang="en-US"/>
          </a:p>
        </p:txBody>
      </p:sp>
    </p:spTree>
    <p:extLst>
      <p:ext uri="{BB962C8B-B14F-4D97-AF65-F5344CB8AC3E}">
        <p14:creationId xmlns:p14="http://schemas.microsoft.com/office/powerpoint/2010/main" val="2978339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3D033C-3C47-494E-B887-8C6015B306EE}"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72EE9-E1C8-0145-BE11-C13EFDA8EFF4}" type="slidenum">
              <a:rPr lang="en-US" smtClean="0"/>
              <a:t>‹#›</a:t>
            </a:fld>
            <a:endParaRPr lang="en-US"/>
          </a:p>
        </p:txBody>
      </p:sp>
    </p:spTree>
    <p:extLst>
      <p:ext uri="{BB962C8B-B14F-4D97-AF65-F5344CB8AC3E}">
        <p14:creationId xmlns:p14="http://schemas.microsoft.com/office/powerpoint/2010/main" val="1411218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7251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2">
  <p:cSld name="Title slide 2">
    <p:bg>
      <p:bgPr>
        <a:solidFill>
          <a:srgbClr val="EB5F0C"/>
        </a:solidFill>
        <a:effectLst/>
      </p:bgPr>
    </p:bg>
    <p:spTree>
      <p:nvGrpSpPr>
        <p:cNvPr id="1" name="Shape 19"/>
        <p:cNvGrpSpPr/>
        <p:nvPr/>
      </p:nvGrpSpPr>
      <p:grpSpPr>
        <a:xfrm>
          <a:off x="0" y="0"/>
          <a:ext cx="0" cy="0"/>
          <a:chOff x="0" y="0"/>
          <a:chExt cx="0" cy="0"/>
        </a:xfrm>
      </p:grpSpPr>
      <p:cxnSp>
        <p:nvCxnSpPr>
          <p:cNvPr id="20" name="Shape 20"/>
          <p:cNvCxnSpPr/>
          <p:nvPr/>
        </p:nvCxnSpPr>
        <p:spPr>
          <a:xfrm>
            <a:off x="434100" y="327100"/>
            <a:ext cx="8275800" cy="14100"/>
          </a:xfrm>
          <a:prstGeom prst="straightConnector1">
            <a:avLst/>
          </a:prstGeom>
          <a:noFill/>
          <a:ln w="28575" cap="flat" cmpd="sng">
            <a:solidFill>
              <a:schemeClr val="lt1"/>
            </a:solidFill>
            <a:prstDash val="dot"/>
            <a:round/>
            <a:headEnd type="none" w="sm" len="sm"/>
            <a:tailEnd type="none" w="sm" len="sm"/>
          </a:ln>
        </p:spPr>
      </p:cxnSp>
      <p:sp>
        <p:nvSpPr>
          <p:cNvPr id="21" name="Shape 21"/>
          <p:cNvSpPr txBox="1">
            <a:spLocks noGrp="1"/>
          </p:cNvSpPr>
          <p:nvPr>
            <p:ph type="ctrTitle"/>
          </p:nvPr>
        </p:nvSpPr>
        <p:spPr>
          <a:xfrm>
            <a:off x="427425" y="630225"/>
            <a:ext cx="8275800" cy="1542000"/>
          </a:xfrm>
          <a:prstGeom prst="rect">
            <a:avLst/>
          </a:prstGeom>
        </p:spPr>
        <p:txBody>
          <a:bodyPr spcFirstLastPara="1" wrap="square" lIns="91425" tIns="91425" rIns="91425" bIns="91425" anchor="t" anchorCtr="0"/>
          <a:lstStyle>
            <a:lvl1pPr lvl="0" algn="ctr" rtl="0">
              <a:spcBef>
                <a:spcPts val="0"/>
              </a:spcBef>
              <a:spcAft>
                <a:spcPts val="0"/>
              </a:spcAft>
              <a:buClr>
                <a:srgbClr val="232D4B"/>
              </a:buClr>
              <a:buSzPts val="4800"/>
              <a:buFont typeface="Franklin Gothic"/>
              <a:buNone/>
              <a:defRPr sz="4800">
                <a:solidFill>
                  <a:srgbClr val="232D4B"/>
                </a:solidFill>
                <a:latin typeface="Franklin Gothic"/>
                <a:ea typeface="Franklin Gothic"/>
                <a:cs typeface="Franklin Gothic"/>
                <a:sym typeface="Franklin Gothic"/>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2" name="Shape 22"/>
          <p:cNvSpPr txBox="1">
            <a:spLocks noGrp="1"/>
          </p:cNvSpPr>
          <p:nvPr>
            <p:ph type="subTitle" idx="1"/>
          </p:nvPr>
        </p:nvSpPr>
        <p:spPr>
          <a:xfrm>
            <a:off x="445975" y="3238450"/>
            <a:ext cx="8275800" cy="12417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9pPr>
          </a:lstStyle>
          <a:p>
            <a:endParaRPr/>
          </a:p>
        </p:txBody>
      </p:sp>
      <p:sp>
        <p:nvSpPr>
          <p:cNvPr id="23" name="Shape 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954543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232D4B"/>
        </a:solidFill>
        <a:effectLst/>
      </p:bgPr>
    </p:bg>
    <p:spTree>
      <p:nvGrpSpPr>
        <p:cNvPr id="1" name="Shape 29"/>
        <p:cNvGrpSpPr/>
        <p:nvPr/>
      </p:nvGrpSpPr>
      <p:grpSpPr>
        <a:xfrm>
          <a:off x="0" y="0"/>
          <a:ext cx="0" cy="0"/>
          <a:chOff x="0" y="0"/>
          <a:chExt cx="0" cy="0"/>
        </a:xfrm>
      </p:grpSpPr>
      <p:cxnSp>
        <p:nvCxnSpPr>
          <p:cNvPr id="30" name="Shape 30"/>
          <p:cNvCxnSpPr/>
          <p:nvPr/>
        </p:nvCxnSpPr>
        <p:spPr>
          <a:xfrm>
            <a:off x="2477724" y="415650"/>
            <a:ext cx="6244200" cy="0"/>
          </a:xfrm>
          <a:prstGeom prst="straightConnector1">
            <a:avLst/>
          </a:prstGeom>
          <a:noFill/>
          <a:ln w="38100" cap="flat" cmpd="sng">
            <a:solidFill>
              <a:schemeClr val="lt1"/>
            </a:solidFill>
            <a:prstDash val="dot"/>
            <a:round/>
            <a:headEnd type="none" w="sm" len="sm"/>
            <a:tailEnd type="none" w="sm" len="sm"/>
          </a:ln>
        </p:spPr>
      </p:cxnSp>
      <p:sp>
        <p:nvSpPr>
          <p:cNvPr id="31" name="Shape 31"/>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32" name="Shape 3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lstStyle>
            <a:lvl1pPr lvl="0" rtl="0">
              <a:lnSpc>
                <a:spcPct val="100000"/>
              </a:lnSpc>
              <a:spcBef>
                <a:spcPts val="0"/>
              </a:spcBef>
              <a:spcAft>
                <a:spcPts val="0"/>
              </a:spcAft>
              <a:buClr>
                <a:schemeClr val="lt1"/>
              </a:buClr>
              <a:buSzPts val="2400"/>
              <a:buFont typeface="Franklin Gothic"/>
              <a:buNone/>
              <a:defRPr>
                <a:solidFill>
                  <a:schemeClr val="lt1"/>
                </a:solidFill>
                <a:latin typeface="Franklin Gothic"/>
                <a:ea typeface="Franklin Gothic"/>
                <a:cs typeface="Franklin Gothic"/>
                <a:sym typeface="Franklin Gothic"/>
              </a:defRPr>
            </a:lvl1pPr>
            <a:lvl2pPr lvl="1"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33" name="Shape 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13477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1 2">
  <p:cSld name="Title slide 1 2">
    <p:bg>
      <p:bgPr>
        <a:solidFill>
          <a:srgbClr val="232D4B"/>
        </a:solidFill>
        <a:effectLst/>
      </p:bgPr>
    </p:bg>
    <p:spTree>
      <p:nvGrpSpPr>
        <p:cNvPr id="1" name="Shape 34"/>
        <p:cNvGrpSpPr/>
        <p:nvPr/>
      </p:nvGrpSpPr>
      <p:grpSpPr>
        <a:xfrm>
          <a:off x="0" y="0"/>
          <a:ext cx="0" cy="0"/>
          <a:chOff x="0" y="0"/>
          <a:chExt cx="0" cy="0"/>
        </a:xfrm>
      </p:grpSpPr>
      <p:cxnSp>
        <p:nvCxnSpPr>
          <p:cNvPr id="35" name="Shape 35"/>
          <p:cNvCxnSpPr/>
          <p:nvPr/>
        </p:nvCxnSpPr>
        <p:spPr>
          <a:xfrm rot="10800000" flipH="1">
            <a:off x="172775" y="451775"/>
            <a:ext cx="8758500" cy="26700"/>
          </a:xfrm>
          <a:prstGeom prst="straightConnector1">
            <a:avLst/>
          </a:prstGeom>
          <a:noFill/>
          <a:ln w="38100" cap="flat" cmpd="sng">
            <a:solidFill>
              <a:schemeClr val="lt1"/>
            </a:solidFill>
            <a:prstDash val="dot"/>
            <a:round/>
            <a:headEnd type="none" w="sm" len="sm"/>
            <a:tailEnd type="none" w="sm" len="sm"/>
          </a:ln>
        </p:spPr>
      </p:cxnSp>
      <p:sp>
        <p:nvSpPr>
          <p:cNvPr id="36" name="Shape 36"/>
          <p:cNvSpPr txBox="1">
            <a:spLocks noGrp="1"/>
          </p:cNvSpPr>
          <p:nvPr>
            <p:ph type="ctrTitle"/>
          </p:nvPr>
        </p:nvSpPr>
        <p:spPr>
          <a:xfrm>
            <a:off x="101850" y="630225"/>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37" name="Shape 37"/>
          <p:cNvSpPr txBox="1">
            <a:spLocks noGrp="1"/>
          </p:cNvSpPr>
          <p:nvPr>
            <p:ph type="subTitle" idx="1"/>
          </p:nvPr>
        </p:nvSpPr>
        <p:spPr>
          <a:xfrm>
            <a:off x="101850" y="263157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38" name="Shape 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39" name="Shape 39"/>
          <p:cNvPicPr preferRelativeResize="0"/>
          <p:nvPr/>
        </p:nvPicPr>
        <p:blipFill>
          <a:blip r:embed="rId2">
            <a:alphaModFix/>
          </a:blip>
          <a:stretch>
            <a:fillRect/>
          </a:stretch>
        </p:blipFill>
        <p:spPr>
          <a:xfrm>
            <a:off x="1076550" y="3642100"/>
            <a:ext cx="7153625" cy="1434275"/>
          </a:xfrm>
          <a:prstGeom prst="rect">
            <a:avLst/>
          </a:prstGeom>
          <a:noFill/>
          <a:ln>
            <a:noFill/>
          </a:ln>
        </p:spPr>
      </p:pic>
    </p:spTree>
    <p:extLst>
      <p:ext uri="{BB962C8B-B14F-4D97-AF65-F5344CB8AC3E}">
        <p14:creationId xmlns:p14="http://schemas.microsoft.com/office/powerpoint/2010/main" val="1632863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1 2 2 1">
  <p:cSld name="Title slide 1 2 2 1">
    <p:bg>
      <p:bgPr>
        <a:solidFill>
          <a:srgbClr val="232D4B"/>
        </a:solidFill>
        <a:effectLst/>
      </p:bgPr>
    </p:bg>
    <p:spTree>
      <p:nvGrpSpPr>
        <p:cNvPr id="1" name="Shape 46"/>
        <p:cNvGrpSpPr/>
        <p:nvPr/>
      </p:nvGrpSpPr>
      <p:grpSpPr>
        <a:xfrm>
          <a:off x="0" y="0"/>
          <a:ext cx="0" cy="0"/>
          <a:chOff x="0" y="0"/>
          <a:chExt cx="0" cy="0"/>
        </a:xfrm>
      </p:grpSpPr>
      <p:sp>
        <p:nvSpPr>
          <p:cNvPr id="47" name="Shape 47"/>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48" name="Shape 4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49" name="Shape 49"/>
          <p:cNvPicPr preferRelativeResize="0"/>
          <p:nvPr/>
        </p:nvPicPr>
        <p:blipFill>
          <a:blip r:embed="rId2">
            <a:alphaModFix/>
          </a:blip>
          <a:stretch>
            <a:fillRect/>
          </a:stretch>
        </p:blipFill>
        <p:spPr>
          <a:xfrm>
            <a:off x="1778600" y="2018302"/>
            <a:ext cx="5586799" cy="2821724"/>
          </a:xfrm>
          <a:prstGeom prst="rect">
            <a:avLst/>
          </a:prstGeom>
          <a:noFill/>
          <a:ln>
            <a:noFill/>
          </a:ln>
        </p:spPr>
      </p:pic>
      <p:sp>
        <p:nvSpPr>
          <p:cNvPr id="50" name="Shape 50"/>
          <p:cNvSpPr txBox="1">
            <a:spLocks noGrp="1"/>
          </p:cNvSpPr>
          <p:nvPr>
            <p:ph type="subTitle" idx="1"/>
          </p:nvPr>
        </p:nvSpPr>
        <p:spPr>
          <a:xfrm>
            <a:off x="0" y="394962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51" name="Shape 51"/>
          <p:cNvCxnSpPr/>
          <p:nvPr/>
        </p:nvCxnSpPr>
        <p:spPr>
          <a:xfrm rot="10800000" flipH="1">
            <a:off x="192750" y="2232725"/>
            <a:ext cx="8758500" cy="26700"/>
          </a:xfrm>
          <a:prstGeom prst="straightConnector1">
            <a:avLst/>
          </a:prstGeom>
          <a:noFill/>
          <a:ln w="28575" cap="flat" cmpd="sng">
            <a:solidFill>
              <a:schemeClr val="lt1"/>
            </a:solidFill>
            <a:prstDash val="dot"/>
            <a:round/>
            <a:headEnd type="none" w="sm" len="sm"/>
            <a:tailEnd type="none" w="sm" len="sm"/>
          </a:ln>
        </p:spPr>
      </p:cxnSp>
    </p:spTree>
    <p:extLst>
      <p:ext uri="{BB962C8B-B14F-4D97-AF65-F5344CB8AC3E}">
        <p14:creationId xmlns:p14="http://schemas.microsoft.com/office/powerpoint/2010/main" val="15817050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1 2 2 1 1">
  <p:cSld name="Title slide 1 2 2 1 1">
    <p:bg>
      <p:bgPr>
        <a:solidFill>
          <a:srgbClr val="232D4B"/>
        </a:solidFill>
        <a:effectLst/>
      </p:bgPr>
    </p:bg>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54" name="Shape 5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55" name="Shape 55"/>
          <p:cNvPicPr preferRelativeResize="0"/>
          <p:nvPr/>
        </p:nvPicPr>
        <p:blipFill>
          <a:blip r:embed="rId2">
            <a:alphaModFix/>
          </a:blip>
          <a:stretch>
            <a:fillRect/>
          </a:stretch>
        </p:blipFill>
        <p:spPr>
          <a:xfrm>
            <a:off x="1778600" y="3008902"/>
            <a:ext cx="5586799" cy="2821724"/>
          </a:xfrm>
          <a:prstGeom prst="rect">
            <a:avLst/>
          </a:prstGeom>
          <a:noFill/>
          <a:ln>
            <a:noFill/>
          </a:ln>
        </p:spPr>
      </p:pic>
      <p:sp>
        <p:nvSpPr>
          <p:cNvPr id="56" name="Shape 56"/>
          <p:cNvSpPr txBox="1">
            <a:spLocks noGrp="1"/>
          </p:cNvSpPr>
          <p:nvPr>
            <p:ph type="subTitle" idx="1"/>
          </p:nvPr>
        </p:nvSpPr>
        <p:spPr>
          <a:xfrm>
            <a:off x="101850" y="22555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57" name="Shape 57"/>
          <p:cNvCxnSpPr/>
          <p:nvPr/>
        </p:nvCxnSpPr>
        <p:spPr>
          <a:xfrm rot="10800000" flipH="1">
            <a:off x="192750" y="2232725"/>
            <a:ext cx="8758500" cy="26700"/>
          </a:xfrm>
          <a:prstGeom prst="straightConnector1">
            <a:avLst/>
          </a:prstGeom>
          <a:noFill/>
          <a:ln w="28575" cap="flat" cmpd="sng">
            <a:solidFill>
              <a:schemeClr val="lt1"/>
            </a:solidFill>
            <a:prstDash val="dot"/>
            <a:round/>
            <a:headEnd type="none" w="sm" len="sm"/>
            <a:tailEnd type="none" w="sm" len="sm"/>
          </a:ln>
        </p:spPr>
      </p:cxnSp>
    </p:spTree>
    <p:extLst>
      <p:ext uri="{BB962C8B-B14F-4D97-AF65-F5344CB8AC3E}">
        <p14:creationId xmlns:p14="http://schemas.microsoft.com/office/powerpoint/2010/main" val="14070716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1 2 2 1 1 1">
  <p:cSld name="Title slide 1 2 2 1 1 1">
    <p:bg>
      <p:bgPr>
        <a:solidFill>
          <a:srgbClr val="232D4B"/>
        </a:solidFill>
        <a:effectLst/>
      </p:bgPr>
    </p:bg>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60" name="Shape 6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61" name="Shape 61"/>
          <p:cNvPicPr preferRelativeResize="0"/>
          <p:nvPr/>
        </p:nvPicPr>
        <p:blipFill>
          <a:blip r:embed="rId2">
            <a:alphaModFix/>
          </a:blip>
          <a:stretch>
            <a:fillRect/>
          </a:stretch>
        </p:blipFill>
        <p:spPr>
          <a:xfrm>
            <a:off x="1778600" y="3008902"/>
            <a:ext cx="5586799" cy="2821724"/>
          </a:xfrm>
          <a:prstGeom prst="rect">
            <a:avLst/>
          </a:prstGeom>
          <a:noFill/>
          <a:ln>
            <a:noFill/>
          </a:ln>
        </p:spPr>
      </p:pic>
      <p:sp>
        <p:nvSpPr>
          <p:cNvPr id="62" name="Shape 62"/>
          <p:cNvSpPr txBox="1">
            <a:spLocks noGrp="1"/>
          </p:cNvSpPr>
          <p:nvPr>
            <p:ph type="subTitle" idx="1"/>
          </p:nvPr>
        </p:nvSpPr>
        <p:spPr>
          <a:xfrm>
            <a:off x="101850" y="22555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63" name="Shape 63"/>
          <p:cNvCxnSpPr/>
          <p:nvPr/>
        </p:nvCxnSpPr>
        <p:spPr>
          <a:xfrm rot="10800000" flipH="1">
            <a:off x="192750" y="2232725"/>
            <a:ext cx="8758500" cy="26700"/>
          </a:xfrm>
          <a:prstGeom prst="straightConnector1">
            <a:avLst/>
          </a:prstGeom>
          <a:noFill/>
          <a:ln w="28575" cap="flat" cmpd="sng">
            <a:solidFill>
              <a:srgbClr val="E57200"/>
            </a:solidFill>
            <a:prstDash val="dot"/>
            <a:round/>
            <a:headEnd type="none" w="sm" len="sm"/>
            <a:tailEnd type="none" w="sm" len="sm"/>
          </a:ln>
        </p:spPr>
      </p:cxnSp>
    </p:spTree>
    <p:extLst>
      <p:ext uri="{BB962C8B-B14F-4D97-AF65-F5344CB8AC3E}">
        <p14:creationId xmlns:p14="http://schemas.microsoft.com/office/powerpoint/2010/main" val="2459503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1 2 2 1 1 1 1">
  <p:cSld name="Title slide 1 2 2 1 1 1 1">
    <p:bg>
      <p:bgPr>
        <a:solidFill>
          <a:srgbClr val="232D4B"/>
        </a:solidFill>
        <a:effectLst/>
      </p:bgPr>
    </p:bg>
    <p:spTree>
      <p:nvGrpSpPr>
        <p:cNvPr id="1" name="Shape 64"/>
        <p:cNvGrpSpPr/>
        <p:nvPr/>
      </p:nvGrpSpPr>
      <p:grpSpPr>
        <a:xfrm>
          <a:off x="0" y="0"/>
          <a:ext cx="0" cy="0"/>
          <a:chOff x="0" y="0"/>
          <a:chExt cx="0" cy="0"/>
        </a:xfrm>
      </p:grpSpPr>
      <p:pic>
        <p:nvPicPr>
          <p:cNvPr id="65" name="Shape 65"/>
          <p:cNvPicPr preferRelativeResize="0"/>
          <p:nvPr/>
        </p:nvPicPr>
        <p:blipFill>
          <a:blip r:embed="rId2">
            <a:alphaModFix/>
          </a:blip>
          <a:stretch>
            <a:fillRect/>
          </a:stretch>
        </p:blipFill>
        <p:spPr>
          <a:xfrm>
            <a:off x="1824150" y="-304798"/>
            <a:ext cx="5586799" cy="2821724"/>
          </a:xfrm>
          <a:prstGeom prst="rect">
            <a:avLst/>
          </a:prstGeom>
          <a:noFill/>
          <a:ln>
            <a:noFill/>
          </a:ln>
        </p:spPr>
      </p:pic>
      <p:sp>
        <p:nvSpPr>
          <p:cNvPr id="66" name="Shape 66"/>
          <p:cNvSpPr txBox="1">
            <a:spLocks noGrp="1"/>
          </p:cNvSpPr>
          <p:nvPr>
            <p:ph type="ctrTitle"/>
          </p:nvPr>
        </p:nvSpPr>
        <p:spPr>
          <a:xfrm>
            <a:off x="101850" y="23898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67" name="Shape 6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
        <p:nvSpPr>
          <p:cNvPr id="68" name="Shape 68"/>
          <p:cNvSpPr txBox="1">
            <a:spLocks noGrp="1"/>
          </p:cNvSpPr>
          <p:nvPr>
            <p:ph type="subTitle" idx="1"/>
          </p:nvPr>
        </p:nvSpPr>
        <p:spPr>
          <a:xfrm>
            <a:off x="147400" y="39318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69" name="Shape 69"/>
          <p:cNvCxnSpPr/>
          <p:nvPr/>
        </p:nvCxnSpPr>
        <p:spPr>
          <a:xfrm rot="10800000" flipH="1">
            <a:off x="238300" y="1887800"/>
            <a:ext cx="8758500" cy="26700"/>
          </a:xfrm>
          <a:prstGeom prst="straightConnector1">
            <a:avLst/>
          </a:prstGeom>
          <a:noFill/>
          <a:ln w="28575" cap="flat" cmpd="sng">
            <a:solidFill>
              <a:srgbClr val="E57200"/>
            </a:solidFill>
            <a:prstDash val="dot"/>
            <a:round/>
            <a:headEnd type="none" w="sm" len="sm"/>
            <a:tailEnd type="none" w="sm" len="sm"/>
          </a:ln>
        </p:spPr>
      </p:cxnSp>
    </p:spTree>
    <p:extLst>
      <p:ext uri="{BB962C8B-B14F-4D97-AF65-F5344CB8AC3E}">
        <p14:creationId xmlns:p14="http://schemas.microsoft.com/office/powerpoint/2010/main" val="22787495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1 2 1">
  <p:cSld name="Title slide 1 2 1">
    <p:bg>
      <p:bgPr>
        <a:solidFill>
          <a:srgbClr val="232D4B"/>
        </a:solidFill>
        <a:effectLst/>
      </p:bgPr>
    </p:bg>
    <p:spTree>
      <p:nvGrpSpPr>
        <p:cNvPr id="1" name="Shape 70"/>
        <p:cNvGrpSpPr/>
        <p:nvPr/>
      </p:nvGrpSpPr>
      <p:grpSpPr>
        <a:xfrm>
          <a:off x="0" y="0"/>
          <a:ext cx="0" cy="0"/>
          <a:chOff x="0" y="0"/>
          <a:chExt cx="0" cy="0"/>
        </a:xfrm>
      </p:grpSpPr>
      <p:cxnSp>
        <p:nvCxnSpPr>
          <p:cNvPr id="71" name="Shape 71"/>
          <p:cNvCxnSpPr/>
          <p:nvPr/>
        </p:nvCxnSpPr>
        <p:spPr>
          <a:xfrm rot="10800000" flipH="1">
            <a:off x="172775" y="451775"/>
            <a:ext cx="8758500" cy="26700"/>
          </a:xfrm>
          <a:prstGeom prst="straightConnector1">
            <a:avLst/>
          </a:prstGeom>
          <a:noFill/>
          <a:ln w="38100" cap="flat" cmpd="sng">
            <a:solidFill>
              <a:schemeClr val="lt1"/>
            </a:solidFill>
            <a:prstDash val="dot"/>
            <a:round/>
            <a:headEnd type="none" w="sm" len="sm"/>
            <a:tailEnd type="none" w="sm" len="sm"/>
          </a:ln>
        </p:spPr>
      </p:cxnSp>
      <p:sp>
        <p:nvSpPr>
          <p:cNvPr id="72" name="Shape 72"/>
          <p:cNvSpPr txBox="1">
            <a:spLocks noGrp="1"/>
          </p:cNvSpPr>
          <p:nvPr>
            <p:ph type="ctrTitle"/>
          </p:nvPr>
        </p:nvSpPr>
        <p:spPr>
          <a:xfrm>
            <a:off x="101850" y="630225"/>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73" name="Shape 73"/>
          <p:cNvSpPr txBox="1">
            <a:spLocks noGrp="1"/>
          </p:cNvSpPr>
          <p:nvPr>
            <p:ph type="subTitle" idx="1"/>
          </p:nvPr>
        </p:nvSpPr>
        <p:spPr>
          <a:xfrm>
            <a:off x="101850" y="263157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74" name="Shape 7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75" name="Shape 75"/>
          <p:cNvPicPr preferRelativeResize="0"/>
          <p:nvPr/>
        </p:nvPicPr>
        <p:blipFill>
          <a:blip r:embed="rId2">
            <a:alphaModFix/>
          </a:blip>
          <a:stretch>
            <a:fillRect/>
          </a:stretch>
        </p:blipFill>
        <p:spPr>
          <a:xfrm>
            <a:off x="1076550" y="3642100"/>
            <a:ext cx="7153625" cy="1434275"/>
          </a:xfrm>
          <a:prstGeom prst="rect">
            <a:avLst/>
          </a:prstGeom>
          <a:noFill/>
          <a:ln>
            <a:noFill/>
          </a:ln>
        </p:spPr>
      </p:pic>
    </p:spTree>
    <p:extLst>
      <p:ext uri="{BB962C8B-B14F-4D97-AF65-F5344CB8AC3E}">
        <p14:creationId xmlns:p14="http://schemas.microsoft.com/office/powerpoint/2010/main" val="24688088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rgbClr val="E57200"/>
        </a:solidFill>
        <a:effectLst/>
      </p:bgPr>
    </p:bg>
    <p:spTree>
      <p:nvGrpSpPr>
        <p:cNvPr id="1" name="Shape 86"/>
        <p:cNvGrpSpPr/>
        <p:nvPr/>
      </p:nvGrpSpPr>
      <p:grpSpPr>
        <a:xfrm>
          <a:off x="0" y="0"/>
          <a:ext cx="0" cy="0"/>
          <a:chOff x="0" y="0"/>
          <a:chExt cx="0" cy="0"/>
        </a:xfrm>
      </p:grpSpPr>
      <p:cxnSp>
        <p:nvCxnSpPr>
          <p:cNvPr id="87" name="Shape 87"/>
          <p:cNvCxnSpPr/>
          <p:nvPr/>
        </p:nvCxnSpPr>
        <p:spPr>
          <a:xfrm>
            <a:off x="425200" y="415650"/>
            <a:ext cx="8296800" cy="0"/>
          </a:xfrm>
          <a:prstGeom prst="straightConnector1">
            <a:avLst/>
          </a:prstGeom>
          <a:noFill/>
          <a:ln w="38100" cap="flat" cmpd="sng">
            <a:solidFill>
              <a:schemeClr val="lt1"/>
            </a:solidFill>
            <a:prstDash val="dot"/>
            <a:round/>
            <a:headEnd type="none" w="sm" len="sm"/>
            <a:tailEnd type="none" w="sm" len="sm"/>
          </a:ln>
        </p:spPr>
      </p:cxnSp>
      <p:sp>
        <p:nvSpPr>
          <p:cNvPr id="88" name="Shape 88"/>
          <p:cNvSpPr txBox="1">
            <a:spLocks noGrp="1"/>
          </p:cNvSpPr>
          <p:nvPr>
            <p:ph type="title"/>
          </p:nvPr>
        </p:nvSpPr>
        <p:spPr>
          <a:xfrm>
            <a:off x="406425" y="579875"/>
            <a:ext cx="8296800" cy="4012500"/>
          </a:xfrm>
          <a:prstGeom prst="rect">
            <a:avLst/>
          </a:prstGeom>
        </p:spPr>
        <p:txBody>
          <a:bodyPr spcFirstLastPara="1" wrap="square" lIns="91425" tIns="91425" rIns="91425" bIns="91425" anchor="ctr" anchorCtr="0"/>
          <a:lstStyle>
            <a:lvl1pPr lvl="0" algn="ctr" rtl="0">
              <a:spcBef>
                <a:spcPts val="0"/>
              </a:spcBef>
              <a:spcAft>
                <a:spcPts val="0"/>
              </a:spcAft>
              <a:buClr>
                <a:srgbClr val="232D4B"/>
              </a:buClr>
              <a:buSzPts val="4800"/>
              <a:buFont typeface="Bodoni"/>
              <a:buNone/>
              <a:defRPr sz="4800" i="1">
                <a:solidFill>
                  <a:srgbClr val="232D4B"/>
                </a:solidFill>
                <a:latin typeface="Bodoni"/>
                <a:ea typeface="Bodoni"/>
                <a:cs typeface="Bodoni"/>
                <a:sym typeface="Bodoni"/>
              </a:defRPr>
            </a:lvl1pPr>
            <a:lvl2pPr lvl="1"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2pPr>
            <a:lvl3pPr lvl="2"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3pPr>
            <a:lvl4pPr lvl="3"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4pPr>
            <a:lvl5pPr lvl="4"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5pPr>
            <a:lvl6pPr lvl="5"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6pPr>
            <a:lvl7pPr lvl="6"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7pPr>
            <a:lvl8pPr lvl="7"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8pPr>
            <a:lvl9pPr lvl="8"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9pPr>
          </a:lstStyle>
          <a:p>
            <a:endParaRPr/>
          </a:p>
        </p:txBody>
      </p:sp>
      <p:sp>
        <p:nvSpPr>
          <p:cNvPr id="89" name="Shape 8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cxnSp>
        <p:nvCxnSpPr>
          <p:cNvPr id="90" name="Shape 90"/>
          <p:cNvCxnSpPr/>
          <p:nvPr/>
        </p:nvCxnSpPr>
        <p:spPr>
          <a:xfrm>
            <a:off x="425200" y="4688750"/>
            <a:ext cx="8296800" cy="0"/>
          </a:xfrm>
          <a:prstGeom prst="straightConnector1">
            <a:avLst/>
          </a:prstGeom>
          <a:noFill/>
          <a:ln w="38100" cap="flat" cmpd="sng">
            <a:solidFill>
              <a:schemeClr val="lt1"/>
            </a:solidFill>
            <a:prstDash val="dot"/>
            <a:round/>
            <a:headEnd type="none" w="sm" len="sm"/>
            <a:tailEnd type="none" w="sm" len="sm"/>
          </a:ln>
        </p:spPr>
      </p:cxnSp>
    </p:spTree>
    <p:extLst>
      <p:ext uri="{BB962C8B-B14F-4D97-AF65-F5344CB8AC3E}">
        <p14:creationId xmlns:p14="http://schemas.microsoft.com/office/powerpoint/2010/main" val="24819735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rgbClr val="EB5F0C"/>
        </a:solidFill>
        <a:effectLst/>
      </p:bgPr>
    </p:bg>
    <p:spTree>
      <p:nvGrpSpPr>
        <p:cNvPr id="1" name="Shape 91"/>
        <p:cNvGrpSpPr/>
        <p:nvPr/>
      </p:nvGrpSpPr>
      <p:grpSpPr>
        <a:xfrm>
          <a:off x="0" y="0"/>
          <a:ext cx="0" cy="0"/>
          <a:chOff x="0" y="0"/>
          <a:chExt cx="0" cy="0"/>
        </a:xfrm>
      </p:grpSpPr>
      <p:cxnSp>
        <p:nvCxnSpPr>
          <p:cNvPr id="92" name="Shape 92"/>
          <p:cNvCxnSpPr/>
          <p:nvPr/>
        </p:nvCxnSpPr>
        <p:spPr>
          <a:xfrm>
            <a:off x="425200" y="415650"/>
            <a:ext cx="8296800" cy="0"/>
          </a:xfrm>
          <a:prstGeom prst="straightConnector1">
            <a:avLst/>
          </a:prstGeom>
          <a:noFill/>
          <a:ln w="38100" cap="flat" cmpd="sng">
            <a:solidFill>
              <a:srgbClr val="232D4B"/>
            </a:solidFill>
            <a:prstDash val="dot"/>
            <a:round/>
            <a:headEnd type="none" w="sm" len="sm"/>
            <a:tailEnd type="none" w="sm" len="sm"/>
          </a:ln>
        </p:spPr>
      </p:cxnSp>
      <p:sp>
        <p:nvSpPr>
          <p:cNvPr id="93" name="Shape 93"/>
          <p:cNvSpPr txBox="1">
            <a:spLocks noGrp="1"/>
          </p:cNvSpPr>
          <p:nvPr>
            <p:ph type="title"/>
          </p:nvPr>
        </p:nvSpPr>
        <p:spPr>
          <a:xfrm>
            <a:off x="406425" y="579875"/>
            <a:ext cx="8296800" cy="4012500"/>
          </a:xfrm>
          <a:prstGeom prst="rect">
            <a:avLst/>
          </a:prstGeom>
        </p:spPr>
        <p:txBody>
          <a:bodyPr spcFirstLastPara="1" wrap="square" lIns="91425" tIns="91425" rIns="91425" bIns="91425" anchor="ctr" anchorCtr="0"/>
          <a:lstStyle>
            <a:lvl1pPr lvl="0"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1pPr>
            <a:lvl2pPr lvl="1"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2pPr>
            <a:lvl3pPr lvl="2"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3pPr>
            <a:lvl4pPr lvl="3"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4pPr>
            <a:lvl5pPr lvl="4"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5pPr>
            <a:lvl6pPr lvl="5"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6pPr>
            <a:lvl7pPr lvl="6"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7pPr>
            <a:lvl8pPr lvl="7"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8pPr>
            <a:lvl9pPr lvl="8"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9pPr>
          </a:lstStyle>
          <a:p>
            <a:endParaRPr/>
          </a:p>
        </p:txBody>
      </p:sp>
      <p:sp>
        <p:nvSpPr>
          <p:cNvPr id="94" name="Shape 9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cxnSp>
        <p:nvCxnSpPr>
          <p:cNvPr id="95" name="Shape 95"/>
          <p:cNvCxnSpPr/>
          <p:nvPr/>
        </p:nvCxnSpPr>
        <p:spPr>
          <a:xfrm>
            <a:off x="425200" y="4688750"/>
            <a:ext cx="8296800" cy="0"/>
          </a:xfrm>
          <a:prstGeom prst="straightConnector1">
            <a:avLst/>
          </a:prstGeom>
          <a:noFill/>
          <a:ln w="38100" cap="flat" cmpd="sng">
            <a:solidFill>
              <a:srgbClr val="232D4B"/>
            </a:solidFill>
            <a:prstDash val="dot"/>
            <a:round/>
            <a:headEnd type="none" w="sm" len="sm"/>
            <a:tailEnd type="none" w="sm" len="sm"/>
          </a:ln>
        </p:spPr>
      </p:cxnSp>
    </p:spTree>
    <p:extLst>
      <p:ext uri="{BB962C8B-B14F-4D97-AF65-F5344CB8AC3E}">
        <p14:creationId xmlns:p14="http://schemas.microsoft.com/office/powerpoint/2010/main" val="3001433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2889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rgbClr val="232D4B"/>
        </a:solidFill>
        <a:effectLst/>
      </p:bgPr>
    </p:bg>
    <p:spTree>
      <p:nvGrpSpPr>
        <p:cNvPr id="1" name="Shape 96"/>
        <p:cNvGrpSpPr/>
        <p:nvPr/>
      </p:nvGrpSpPr>
      <p:grpSpPr>
        <a:xfrm>
          <a:off x="0" y="0"/>
          <a:ext cx="0" cy="0"/>
          <a:chOff x="0" y="0"/>
          <a:chExt cx="0" cy="0"/>
        </a:xfrm>
      </p:grpSpPr>
      <p:cxnSp>
        <p:nvCxnSpPr>
          <p:cNvPr id="97" name="Shape 97"/>
          <p:cNvCxnSpPr/>
          <p:nvPr/>
        </p:nvCxnSpPr>
        <p:spPr>
          <a:xfrm>
            <a:off x="425200" y="415650"/>
            <a:ext cx="8296800" cy="0"/>
          </a:xfrm>
          <a:prstGeom prst="straightConnector1">
            <a:avLst/>
          </a:prstGeom>
          <a:noFill/>
          <a:ln w="38100" cap="flat" cmpd="sng">
            <a:solidFill>
              <a:schemeClr val="lt1"/>
            </a:solidFill>
            <a:prstDash val="dot"/>
            <a:round/>
            <a:headEnd type="none" w="sm" len="sm"/>
            <a:tailEnd type="none" w="sm" len="sm"/>
          </a:ln>
        </p:spPr>
      </p:cxnSp>
      <p:sp>
        <p:nvSpPr>
          <p:cNvPr id="98" name="Shape 98"/>
          <p:cNvSpPr txBox="1">
            <a:spLocks noGrp="1"/>
          </p:cNvSpPr>
          <p:nvPr>
            <p:ph type="title"/>
          </p:nvPr>
        </p:nvSpPr>
        <p:spPr>
          <a:xfrm>
            <a:off x="406425" y="535250"/>
            <a:ext cx="8296800" cy="4046400"/>
          </a:xfrm>
          <a:prstGeom prst="rect">
            <a:avLst/>
          </a:prstGeom>
        </p:spPr>
        <p:txBody>
          <a:bodyPr spcFirstLastPara="1" wrap="square" lIns="91425" tIns="91425" rIns="91425" bIns="91425" anchor="ctr" anchorCtr="0"/>
          <a:lstStyle>
            <a:lvl1pPr lvl="0"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1pPr>
            <a:lvl2pPr lvl="1"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2pPr>
            <a:lvl3pPr lvl="2"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3pPr>
            <a:lvl4pPr lvl="3"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4pPr>
            <a:lvl5pPr lvl="4"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5pPr>
            <a:lvl6pPr lvl="5"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6pPr>
            <a:lvl7pPr lvl="6"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7pPr>
            <a:lvl8pPr lvl="7"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8pPr>
            <a:lvl9pPr lvl="8"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9pPr>
          </a:lstStyle>
          <a:p>
            <a:endParaRPr/>
          </a:p>
        </p:txBody>
      </p:sp>
      <p:sp>
        <p:nvSpPr>
          <p:cNvPr id="99" name="Shape 9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cxnSp>
        <p:nvCxnSpPr>
          <p:cNvPr id="100" name="Shape 100"/>
          <p:cNvCxnSpPr/>
          <p:nvPr/>
        </p:nvCxnSpPr>
        <p:spPr>
          <a:xfrm>
            <a:off x="425200" y="4760900"/>
            <a:ext cx="8296800" cy="0"/>
          </a:xfrm>
          <a:prstGeom prst="straightConnector1">
            <a:avLst/>
          </a:prstGeom>
          <a:noFill/>
          <a:ln w="38100" cap="flat" cmpd="sng">
            <a:solidFill>
              <a:schemeClr val="lt1"/>
            </a:solidFill>
            <a:prstDash val="dot"/>
            <a:round/>
            <a:headEnd type="none" w="sm" len="sm"/>
            <a:tailEnd type="none" w="sm" len="sm"/>
          </a:ln>
        </p:spPr>
      </p:cxnSp>
    </p:spTree>
    <p:extLst>
      <p:ext uri="{BB962C8B-B14F-4D97-AF65-F5344CB8AC3E}">
        <p14:creationId xmlns:p14="http://schemas.microsoft.com/office/powerpoint/2010/main" val="26844092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101"/>
        <p:cNvGrpSpPr/>
        <p:nvPr/>
      </p:nvGrpSpPr>
      <p:grpSpPr>
        <a:xfrm>
          <a:off x="0" y="0"/>
          <a:ext cx="0" cy="0"/>
          <a:chOff x="0" y="0"/>
          <a:chExt cx="0" cy="0"/>
        </a:xfrm>
      </p:grpSpPr>
      <p:sp>
        <p:nvSpPr>
          <p:cNvPr id="102" name="Shape 102"/>
          <p:cNvSpPr/>
          <p:nvPr/>
        </p:nvSpPr>
        <p:spPr>
          <a:xfrm>
            <a:off x="-119625" y="1887275"/>
            <a:ext cx="9396600" cy="1914000"/>
          </a:xfrm>
          <a:prstGeom prst="rect">
            <a:avLst/>
          </a:prstGeom>
          <a:solidFill>
            <a:srgbClr val="EB5F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3" name="Shape 103"/>
          <p:cNvSpPr txBox="1">
            <a:spLocks noGrp="1"/>
          </p:cNvSpPr>
          <p:nvPr>
            <p:ph type="title"/>
          </p:nvPr>
        </p:nvSpPr>
        <p:spPr>
          <a:xfrm>
            <a:off x="594725" y="575950"/>
            <a:ext cx="8311500" cy="635400"/>
          </a:xfrm>
          <a:prstGeom prst="rect">
            <a:avLst/>
          </a:prstGeom>
        </p:spPr>
        <p:txBody>
          <a:bodyPr spcFirstLastPara="1" wrap="square" lIns="91425" tIns="91425" rIns="91425" bIns="91425" anchor="t" anchorCtr="0"/>
          <a:lstStyle>
            <a:lvl1pPr lvl="0">
              <a:spcBef>
                <a:spcPts val="0"/>
              </a:spcBef>
              <a:spcAft>
                <a:spcPts val="0"/>
              </a:spcAft>
              <a:buNone/>
              <a:defRPr>
                <a:solidFill>
                  <a:srgbClr val="012158"/>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extLst>
      <p:ext uri="{BB962C8B-B14F-4D97-AF65-F5344CB8AC3E}">
        <p14:creationId xmlns:p14="http://schemas.microsoft.com/office/powerpoint/2010/main" val="6823175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1">
  <p:cSld name="Section header 1 1">
    <p:bg>
      <p:bgPr>
        <a:solidFill>
          <a:srgbClr val="232D4B"/>
        </a:solidFill>
        <a:effectLst/>
      </p:bgPr>
    </p:bg>
    <p:spTree>
      <p:nvGrpSpPr>
        <p:cNvPr id="1" name="Shape 109"/>
        <p:cNvGrpSpPr/>
        <p:nvPr/>
      </p:nvGrpSpPr>
      <p:grpSpPr>
        <a:xfrm>
          <a:off x="0" y="0"/>
          <a:ext cx="0" cy="0"/>
          <a:chOff x="0" y="0"/>
          <a:chExt cx="0" cy="0"/>
        </a:xfrm>
      </p:grpSpPr>
      <p:cxnSp>
        <p:nvCxnSpPr>
          <p:cNvPr id="110" name="Shape 110"/>
          <p:cNvCxnSpPr/>
          <p:nvPr/>
        </p:nvCxnSpPr>
        <p:spPr>
          <a:xfrm>
            <a:off x="425200" y="415650"/>
            <a:ext cx="8296800" cy="0"/>
          </a:xfrm>
          <a:prstGeom prst="straightConnector1">
            <a:avLst/>
          </a:prstGeom>
          <a:noFill/>
          <a:ln w="38100" cap="flat" cmpd="sng">
            <a:solidFill>
              <a:srgbClr val="E57200"/>
            </a:solidFill>
            <a:prstDash val="dot"/>
            <a:round/>
            <a:headEnd type="none" w="sm" len="sm"/>
            <a:tailEnd type="none" w="sm" len="sm"/>
          </a:ln>
        </p:spPr>
      </p:cxnSp>
      <p:sp>
        <p:nvSpPr>
          <p:cNvPr id="111" name="Shape 111"/>
          <p:cNvSpPr txBox="1">
            <a:spLocks noGrp="1"/>
          </p:cNvSpPr>
          <p:nvPr>
            <p:ph type="title"/>
          </p:nvPr>
        </p:nvSpPr>
        <p:spPr>
          <a:xfrm>
            <a:off x="406425" y="535250"/>
            <a:ext cx="8296800" cy="4046400"/>
          </a:xfrm>
          <a:prstGeom prst="rect">
            <a:avLst/>
          </a:prstGeom>
        </p:spPr>
        <p:txBody>
          <a:bodyPr spcFirstLastPara="1" wrap="square" lIns="91425" tIns="91425" rIns="91425" bIns="91425" anchor="ctr" anchorCtr="0"/>
          <a:lstStyle>
            <a:lvl1pPr lvl="0"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1pPr>
            <a:lvl2pPr lvl="1"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2pPr>
            <a:lvl3pPr lvl="2"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3pPr>
            <a:lvl4pPr lvl="3"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4pPr>
            <a:lvl5pPr lvl="4"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5pPr>
            <a:lvl6pPr lvl="5"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6pPr>
            <a:lvl7pPr lvl="6"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7pPr>
            <a:lvl8pPr lvl="7"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8pPr>
            <a:lvl9pPr lvl="8"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9pPr>
          </a:lstStyle>
          <a:p>
            <a:endParaRPr/>
          </a:p>
        </p:txBody>
      </p:sp>
      <p:sp>
        <p:nvSpPr>
          <p:cNvPr id="112" name="Shape 1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cxnSp>
        <p:nvCxnSpPr>
          <p:cNvPr id="113" name="Shape 113"/>
          <p:cNvCxnSpPr/>
          <p:nvPr/>
        </p:nvCxnSpPr>
        <p:spPr>
          <a:xfrm>
            <a:off x="425200" y="4760900"/>
            <a:ext cx="8296800" cy="0"/>
          </a:xfrm>
          <a:prstGeom prst="straightConnector1">
            <a:avLst/>
          </a:prstGeom>
          <a:noFill/>
          <a:ln w="38100" cap="flat" cmpd="sng">
            <a:solidFill>
              <a:srgbClr val="E57200"/>
            </a:solidFill>
            <a:prstDash val="dot"/>
            <a:round/>
            <a:headEnd type="none" w="sm" len="sm"/>
            <a:tailEnd type="none" w="sm" len="sm"/>
          </a:ln>
        </p:spPr>
      </p:cxnSp>
    </p:spTree>
    <p:extLst>
      <p:ext uri="{BB962C8B-B14F-4D97-AF65-F5344CB8AC3E}">
        <p14:creationId xmlns:p14="http://schemas.microsoft.com/office/powerpoint/2010/main" val="21492107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119"/>
        <p:cNvGrpSpPr/>
        <p:nvPr/>
      </p:nvGrpSpPr>
      <p:grpSpPr>
        <a:xfrm>
          <a:off x="0" y="0"/>
          <a:ext cx="0" cy="0"/>
          <a:chOff x="0" y="0"/>
          <a:chExt cx="0" cy="0"/>
        </a:xfrm>
      </p:grpSpPr>
      <p:cxnSp>
        <p:nvCxnSpPr>
          <p:cNvPr id="120" name="Shape 120"/>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21" name="Shape 121"/>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232D4B"/>
              </a:buClr>
              <a:buSzPts val="3600"/>
              <a:buNone/>
              <a:defRPr>
                <a:solidFill>
                  <a:srgbClr val="232D4B"/>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22" name="Shape 122"/>
          <p:cNvSpPr txBox="1">
            <a:spLocks noGrp="1"/>
          </p:cNvSpPr>
          <p:nvPr>
            <p:ph type="body" idx="1"/>
          </p:nvPr>
        </p:nvSpPr>
        <p:spPr>
          <a:xfrm>
            <a:off x="654200" y="1100250"/>
            <a:ext cx="8077500" cy="3498000"/>
          </a:xfrm>
          <a:prstGeom prst="rect">
            <a:avLst/>
          </a:prstGeom>
        </p:spPr>
        <p:txBody>
          <a:bodyPr spcFirstLastPara="1" wrap="square" lIns="91425" tIns="91425" rIns="91425" bIns="91425" anchor="t" anchorCtr="0"/>
          <a:lstStyle>
            <a:lvl1pPr marL="457200" lvl="0" indent="-381000" rtl="0">
              <a:spcBef>
                <a:spcPts val="0"/>
              </a:spcBef>
              <a:spcAft>
                <a:spcPts val="0"/>
              </a:spcAft>
              <a:buClr>
                <a:srgbClr val="666666"/>
              </a:buClr>
              <a:buSzPts val="2400"/>
              <a:buChar char="●"/>
              <a:defRPr>
                <a:solidFill>
                  <a:srgbClr val="666666"/>
                </a:solidFill>
              </a:defRPr>
            </a:lvl1pPr>
            <a:lvl2pPr marL="914400" lvl="1" indent="-368300" rtl="0">
              <a:spcBef>
                <a:spcPts val="1300"/>
              </a:spcBef>
              <a:spcAft>
                <a:spcPts val="0"/>
              </a:spcAft>
              <a:buClr>
                <a:srgbClr val="666666"/>
              </a:buClr>
              <a:buSzPts val="2200"/>
              <a:buChar char="○"/>
              <a:defRPr>
                <a:solidFill>
                  <a:srgbClr val="666666"/>
                </a:solidFill>
              </a:defRPr>
            </a:lvl2pPr>
            <a:lvl3pPr marL="1371600" lvl="2" indent="-355600" rtl="0">
              <a:spcBef>
                <a:spcPts val="1300"/>
              </a:spcBef>
              <a:spcAft>
                <a:spcPts val="0"/>
              </a:spcAft>
              <a:buClr>
                <a:srgbClr val="666666"/>
              </a:buClr>
              <a:buSzPts val="2000"/>
              <a:buChar char="■"/>
              <a:defRPr>
                <a:solidFill>
                  <a:srgbClr val="666666"/>
                </a:solidFill>
              </a:defRPr>
            </a:lvl3pPr>
            <a:lvl4pPr marL="1828800" lvl="3" indent="-349250" rtl="0">
              <a:spcBef>
                <a:spcPts val="1300"/>
              </a:spcBef>
              <a:spcAft>
                <a:spcPts val="0"/>
              </a:spcAft>
              <a:buClr>
                <a:srgbClr val="666666"/>
              </a:buClr>
              <a:buSzPts val="1900"/>
              <a:buChar char="●"/>
              <a:defRPr>
                <a:solidFill>
                  <a:srgbClr val="666666"/>
                </a:solidFill>
              </a:defRPr>
            </a:lvl4pPr>
            <a:lvl5pPr marL="2286000" lvl="4" indent="-342900" rtl="0">
              <a:spcBef>
                <a:spcPts val="1300"/>
              </a:spcBef>
              <a:spcAft>
                <a:spcPts val="0"/>
              </a:spcAft>
              <a:buClr>
                <a:srgbClr val="666666"/>
              </a:buClr>
              <a:buSzPts val="1800"/>
              <a:buChar char="○"/>
              <a:defRPr>
                <a:solidFill>
                  <a:srgbClr val="666666"/>
                </a:solidFill>
              </a:defRPr>
            </a:lvl5pPr>
            <a:lvl6pPr marL="2743200" lvl="5" indent="-330200" rtl="0">
              <a:spcBef>
                <a:spcPts val="1300"/>
              </a:spcBef>
              <a:spcAft>
                <a:spcPts val="0"/>
              </a:spcAft>
              <a:buClr>
                <a:srgbClr val="666666"/>
              </a:buClr>
              <a:buSzPts val="1600"/>
              <a:buChar char="■"/>
              <a:defRPr>
                <a:solidFill>
                  <a:srgbClr val="666666"/>
                </a:solidFill>
              </a:defRPr>
            </a:lvl6pPr>
            <a:lvl7pPr marL="3200400" lvl="6" indent="-317500" rtl="0">
              <a:spcBef>
                <a:spcPts val="1300"/>
              </a:spcBef>
              <a:spcAft>
                <a:spcPts val="0"/>
              </a:spcAft>
              <a:buClr>
                <a:srgbClr val="666666"/>
              </a:buClr>
              <a:buSzPts val="1400"/>
              <a:buChar char="●"/>
              <a:defRPr>
                <a:solidFill>
                  <a:srgbClr val="666666"/>
                </a:solidFill>
              </a:defRPr>
            </a:lvl7pPr>
            <a:lvl8pPr marL="3657600" lvl="7" indent="-317500" rtl="0">
              <a:spcBef>
                <a:spcPts val="1300"/>
              </a:spcBef>
              <a:spcAft>
                <a:spcPts val="0"/>
              </a:spcAft>
              <a:buClr>
                <a:srgbClr val="666666"/>
              </a:buClr>
              <a:buSzPts val="1400"/>
              <a:buChar char="○"/>
              <a:defRPr>
                <a:solidFill>
                  <a:srgbClr val="666666"/>
                </a:solidFill>
              </a:defRPr>
            </a:lvl8pPr>
            <a:lvl9pPr marL="4114800" lvl="8" indent="-317500" rtl="0">
              <a:spcBef>
                <a:spcPts val="1300"/>
              </a:spcBef>
              <a:spcAft>
                <a:spcPts val="1300"/>
              </a:spcAft>
              <a:buClr>
                <a:srgbClr val="666666"/>
              </a:buClr>
              <a:buSzPts val="1400"/>
              <a:buChar char="■"/>
              <a:defRPr>
                <a:solidFill>
                  <a:srgbClr val="666666"/>
                </a:solidFill>
              </a:defRPr>
            </a:lvl9pPr>
          </a:lstStyle>
          <a:p>
            <a:endParaRPr/>
          </a:p>
        </p:txBody>
      </p:sp>
      <p:sp>
        <p:nvSpPr>
          <p:cNvPr id="123" name="Shape 1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474153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1 2">
  <p:cSld name="Title and body 1 2">
    <p:spTree>
      <p:nvGrpSpPr>
        <p:cNvPr id="1" name="Shape 134"/>
        <p:cNvGrpSpPr/>
        <p:nvPr/>
      </p:nvGrpSpPr>
      <p:grpSpPr>
        <a:xfrm>
          <a:off x="0" y="0"/>
          <a:ext cx="0" cy="0"/>
          <a:chOff x="0" y="0"/>
          <a:chExt cx="0" cy="0"/>
        </a:xfrm>
      </p:grpSpPr>
      <p:cxnSp>
        <p:nvCxnSpPr>
          <p:cNvPr id="135" name="Shape 135"/>
          <p:cNvCxnSpPr/>
          <p:nvPr/>
        </p:nvCxnSpPr>
        <p:spPr>
          <a:xfrm rot="10800000" flipH="1">
            <a:off x="232725" y="802150"/>
            <a:ext cx="8499000" cy="15600"/>
          </a:xfrm>
          <a:prstGeom prst="straightConnector1">
            <a:avLst/>
          </a:prstGeom>
          <a:noFill/>
          <a:ln w="38100" cap="flat" cmpd="sng">
            <a:solidFill>
              <a:srgbClr val="E57200"/>
            </a:solidFill>
            <a:prstDash val="dot"/>
            <a:round/>
            <a:headEnd type="none" w="sm" len="sm"/>
            <a:tailEnd type="none" w="sm" len="sm"/>
          </a:ln>
        </p:spPr>
      </p:cxnSp>
      <p:sp>
        <p:nvSpPr>
          <p:cNvPr id="136" name="Shape 136"/>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232D4B"/>
              </a:buClr>
              <a:buSzPts val="3600"/>
              <a:buNone/>
              <a:defRPr>
                <a:solidFill>
                  <a:srgbClr val="232D4B"/>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37" name="Shape 137"/>
          <p:cNvSpPr txBox="1">
            <a:spLocks noGrp="1"/>
          </p:cNvSpPr>
          <p:nvPr>
            <p:ph type="body" idx="1"/>
          </p:nvPr>
        </p:nvSpPr>
        <p:spPr>
          <a:xfrm>
            <a:off x="654200" y="1100250"/>
            <a:ext cx="4037400"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a:p>
        </p:txBody>
      </p:sp>
      <p:sp>
        <p:nvSpPr>
          <p:cNvPr id="138" name="Shape 1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23102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1 1">
  <p:cSld name="Title and body 1 1">
    <p:spTree>
      <p:nvGrpSpPr>
        <p:cNvPr id="1" name="Shape 139"/>
        <p:cNvGrpSpPr/>
        <p:nvPr/>
      </p:nvGrpSpPr>
      <p:grpSpPr>
        <a:xfrm>
          <a:off x="0" y="0"/>
          <a:ext cx="0" cy="0"/>
          <a:chOff x="0" y="0"/>
          <a:chExt cx="0" cy="0"/>
        </a:xfrm>
      </p:grpSpPr>
      <p:cxnSp>
        <p:nvCxnSpPr>
          <p:cNvPr id="140" name="Shape 140"/>
          <p:cNvCxnSpPr/>
          <p:nvPr/>
        </p:nvCxnSpPr>
        <p:spPr>
          <a:xfrm rot="10800000" flipH="1">
            <a:off x="232725" y="802150"/>
            <a:ext cx="8499000" cy="15600"/>
          </a:xfrm>
          <a:prstGeom prst="straightConnector1">
            <a:avLst/>
          </a:prstGeom>
          <a:noFill/>
          <a:ln w="38100" cap="flat" cmpd="sng">
            <a:solidFill>
              <a:srgbClr val="E57200"/>
            </a:solidFill>
            <a:prstDash val="dot"/>
            <a:round/>
            <a:headEnd type="none" w="sm" len="sm"/>
            <a:tailEnd type="none" w="sm" len="sm"/>
          </a:ln>
        </p:spPr>
      </p:cxnSp>
      <p:sp>
        <p:nvSpPr>
          <p:cNvPr id="141" name="Shape 141"/>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42" name="Shape 142"/>
          <p:cNvSpPr txBox="1">
            <a:spLocks noGrp="1"/>
          </p:cNvSpPr>
          <p:nvPr>
            <p:ph type="body" idx="1"/>
          </p:nvPr>
        </p:nvSpPr>
        <p:spPr>
          <a:xfrm>
            <a:off x="654200" y="1100250"/>
            <a:ext cx="8077500"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a:p>
        </p:txBody>
      </p:sp>
      <p:sp>
        <p:nvSpPr>
          <p:cNvPr id="143" name="Shape 1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362222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1 1 1 3">
  <p:cSld name="Title and body 1 1 1 3">
    <p:spTree>
      <p:nvGrpSpPr>
        <p:cNvPr id="1" name="Shape 161"/>
        <p:cNvGrpSpPr/>
        <p:nvPr/>
      </p:nvGrpSpPr>
      <p:grpSpPr>
        <a:xfrm>
          <a:off x="0" y="0"/>
          <a:ext cx="0" cy="0"/>
          <a:chOff x="0" y="0"/>
          <a:chExt cx="0" cy="0"/>
        </a:xfrm>
      </p:grpSpPr>
      <p:cxnSp>
        <p:nvCxnSpPr>
          <p:cNvPr id="162" name="Shape 162"/>
          <p:cNvCxnSpPr/>
          <p:nvPr/>
        </p:nvCxnSpPr>
        <p:spPr>
          <a:xfrm rot="10800000" flipH="1">
            <a:off x="232725" y="797350"/>
            <a:ext cx="7914600" cy="20400"/>
          </a:xfrm>
          <a:prstGeom prst="straightConnector1">
            <a:avLst/>
          </a:prstGeom>
          <a:noFill/>
          <a:ln w="38100" cap="flat" cmpd="sng">
            <a:solidFill>
              <a:srgbClr val="232D4B"/>
            </a:solidFill>
            <a:prstDash val="dot"/>
            <a:round/>
            <a:headEnd type="none" w="sm" len="sm"/>
            <a:tailEnd type="none" w="sm" len="sm"/>
          </a:ln>
        </p:spPr>
      </p:cxnSp>
      <p:sp>
        <p:nvSpPr>
          <p:cNvPr id="163" name="Shape 163"/>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4" name="Shape 16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86866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1 1 1 1">
  <p:cSld name="Title and body 1 1 1 1">
    <p:spTree>
      <p:nvGrpSpPr>
        <p:cNvPr id="1" name="Shape 165"/>
        <p:cNvGrpSpPr/>
        <p:nvPr/>
      </p:nvGrpSpPr>
      <p:grpSpPr>
        <a:xfrm>
          <a:off x="0" y="0"/>
          <a:ext cx="0" cy="0"/>
          <a:chOff x="0" y="0"/>
          <a:chExt cx="0" cy="0"/>
        </a:xfrm>
      </p:grpSpPr>
      <p:cxnSp>
        <p:nvCxnSpPr>
          <p:cNvPr id="166" name="Shape 166"/>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67" name="Shape 167"/>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8" name="Shape 168"/>
          <p:cNvSpPr txBox="1">
            <a:spLocks noGrp="1"/>
          </p:cNvSpPr>
          <p:nvPr>
            <p:ph type="body" idx="1"/>
          </p:nvPr>
        </p:nvSpPr>
        <p:spPr>
          <a:xfrm>
            <a:off x="654200" y="1100250"/>
            <a:ext cx="4037400"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a:p>
        </p:txBody>
      </p:sp>
      <p:sp>
        <p:nvSpPr>
          <p:cNvPr id="169" name="Shape 16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
        <p:nvSpPr>
          <p:cNvPr id="170" name="Shape 170"/>
          <p:cNvSpPr txBox="1">
            <a:spLocks noGrp="1"/>
          </p:cNvSpPr>
          <p:nvPr>
            <p:ph type="body" idx="2"/>
          </p:nvPr>
        </p:nvSpPr>
        <p:spPr>
          <a:xfrm>
            <a:off x="4833675" y="1100250"/>
            <a:ext cx="4037400"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a:p>
        </p:txBody>
      </p:sp>
    </p:spTree>
    <p:extLst>
      <p:ext uri="{BB962C8B-B14F-4D97-AF65-F5344CB8AC3E}">
        <p14:creationId xmlns:p14="http://schemas.microsoft.com/office/powerpoint/2010/main" val="24740033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1">
  <p:cSld name="Main point 1">
    <p:bg>
      <p:bgPr>
        <a:solidFill>
          <a:schemeClr val="lt2"/>
        </a:solidFill>
        <a:effectLst/>
      </p:bgPr>
    </p:bg>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76" name="Shape 1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588190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1 2">
  <p:cSld name="Main point 1 2">
    <p:bg>
      <p:bgPr>
        <a:solidFill>
          <a:srgbClr val="232D4B"/>
        </a:solidFill>
        <a:effectLst/>
      </p:bgPr>
    </p:bg>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79" name="Shape 17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99092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8064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1 1 1">
  <p:cSld name="Main point 1 1 1">
    <p:bg>
      <p:bgPr>
        <a:solidFill>
          <a:srgbClr val="EB5F0C"/>
        </a:solidFill>
        <a:effectLst/>
      </p:bgPr>
    </p:bg>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85" name="Shape 18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715945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1 1 1 3">
  <p:cSld name="Main point 1 1 1 3">
    <p:bg>
      <p:bgPr>
        <a:solidFill>
          <a:srgbClr val="232D4B"/>
        </a:solidFill>
        <a:effectLst/>
      </p:bgPr>
    </p:bg>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88" name="Shape 1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008401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1 1 1 2">
  <p:cSld name="Main point 1 1 1 2">
    <p:bg>
      <p:bgPr>
        <a:solidFill>
          <a:srgbClr val="E57200"/>
        </a:solidFill>
        <a:effectLst/>
      </p:bgPr>
    </p:bg>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rgbClr val="232D4B"/>
              </a:buClr>
              <a:buSzPts val="4800"/>
              <a:buFont typeface="Bodoni"/>
              <a:buNone/>
              <a:defRPr sz="4800" i="1">
                <a:solidFill>
                  <a:srgbClr val="232D4B"/>
                </a:solidFill>
                <a:latin typeface="Bodoni"/>
                <a:ea typeface="Bodoni"/>
                <a:cs typeface="Bodoni"/>
                <a:sym typeface="Bodoni"/>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91" name="Shape 19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354708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2">
  <p:cSld name="Section title and description 2">
    <p:spTree>
      <p:nvGrpSpPr>
        <p:cNvPr id="1" name="Shape 208"/>
        <p:cNvGrpSpPr/>
        <p:nvPr/>
      </p:nvGrpSpPr>
      <p:grpSpPr>
        <a:xfrm>
          <a:off x="0" y="0"/>
          <a:ext cx="0" cy="0"/>
          <a:chOff x="0" y="0"/>
          <a:chExt cx="0" cy="0"/>
        </a:xfrm>
      </p:grpSpPr>
      <p:sp>
        <p:nvSpPr>
          <p:cNvPr id="209" name="Shape 209"/>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0" name="Shape 210"/>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None/>
              <a:defRPr sz="3600">
                <a:solidFill>
                  <a:srgbClr val="EB5F0C"/>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11" name="Shape 211"/>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2" name="Shape 21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13" name="Shape 21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373186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226"/>
        <p:cNvGrpSpPr/>
        <p:nvPr/>
      </p:nvGrpSpPr>
      <p:grpSpPr>
        <a:xfrm>
          <a:off x="0" y="0"/>
          <a:ext cx="0" cy="0"/>
          <a:chOff x="0" y="0"/>
          <a:chExt cx="0" cy="0"/>
        </a:xfrm>
      </p:grpSpPr>
      <p:sp>
        <p:nvSpPr>
          <p:cNvPr id="227" name="Shape 227"/>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8" name="Shape 228"/>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Font typeface="Bodoni"/>
              <a:buNone/>
              <a:defRPr sz="3600">
                <a:solidFill>
                  <a:srgbClr val="EB5F0C"/>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29" name="Shape 22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232D4B"/>
              </a:buClr>
              <a:buSzPts val="2100"/>
              <a:buNone/>
              <a:defRPr sz="2100">
                <a:solidFill>
                  <a:srgbClr val="232D4B"/>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0" name="Shape 23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31" name="Shape 2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413744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1 1">
  <p:cSld name="Section title and description 1 1">
    <p:spTree>
      <p:nvGrpSpPr>
        <p:cNvPr id="1" name="Shape 232"/>
        <p:cNvGrpSpPr/>
        <p:nvPr/>
      </p:nvGrpSpPr>
      <p:grpSpPr>
        <a:xfrm>
          <a:off x="0" y="0"/>
          <a:ext cx="0" cy="0"/>
          <a:chOff x="0" y="0"/>
          <a:chExt cx="0" cy="0"/>
        </a:xfrm>
      </p:grpSpPr>
      <p:sp>
        <p:nvSpPr>
          <p:cNvPr id="233" name="Shape 233"/>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4" name="Shape 234"/>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Font typeface="Bodoni"/>
              <a:buNone/>
              <a:defRPr sz="3600">
                <a:solidFill>
                  <a:srgbClr val="232D4B"/>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35" name="Shape 235"/>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6" name="Shape 23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37" name="Shape 2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11827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1 1 1">
  <p:cSld name="Section title and description 1 1 1">
    <p:spTree>
      <p:nvGrpSpPr>
        <p:cNvPr id="1" name="Shape 238"/>
        <p:cNvGrpSpPr/>
        <p:nvPr/>
      </p:nvGrpSpPr>
      <p:grpSpPr>
        <a:xfrm>
          <a:off x="0" y="0"/>
          <a:ext cx="0" cy="0"/>
          <a:chOff x="0" y="0"/>
          <a:chExt cx="0" cy="0"/>
        </a:xfrm>
      </p:grpSpPr>
      <p:sp>
        <p:nvSpPr>
          <p:cNvPr id="239" name="Shape 239"/>
          <p:cNvSpPr/>
          <p:nvPr/>
        </p:nvSpPr>
        <p:spPr>
          <a:xfrm>
            <a:off x="4572000" y="125"/>
            <a:ext cx="4572000" cy="5143500"/>
          </a:xfrm>
          <a:prstGeom prst="rect">
            <a:avLst/>
          </a:prstGeom>
          <a:solidFill>
            <a:srgbClr val="232D4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0" name="Shape 240"/>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Font typeface="Bodoni"/>
              <a:buNone/>
              <a:defRPr sz="3600">
                <a:solidFill>
                  <a:srgbClr val="232D4B"/>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41" name="Shape 241"/>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2" name="Shape 24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43" name="Shape 2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43881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1 1 1 1 1 1">
  <p:cSld name="Section title and description 1 1 1 1 1 1">
    <p:spTree>
      <p:nvGrpSpPr>
        <p:cNvPr id="1" name="Shape 256"/>
        <p:cNvGrpSpPr/>
        <p:nvPr/>
      </p:nvGrpSpPr>
      <p:grpSpPr>
        <a:xfrm>
          <a:off x="0" y="0"/>
          <a:ext cx="0" cy="0"/>
          <a:chOff x="0" y="0"/>
          <a:chExt cx="0" cy="0"/>
        </a:xfrm>
      </p:grpSpPr>
      <p:sp>
        <p:nvSpPr>
          <p:cNvPr id="257" name="Shape 257"/>
          <p:cNvSpPr/>
          <p:nvPr/>
        </p:nvSpPr>
        <p:spPr>
          <a:xfrm>
            <a:off x="4572000" y="125"/>
            <a:ext cx="4572000" cy="5143500"/>
          </a:xfrm>
          <a:prstGeom prst="rect">
            <a:avLst/>
          </a:prstGeom>
          <a:solidFill>
            <a:srgbClr val="232D4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8" name="Shape 258"/>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Font typeface="Bodoni"/>
              <a:buNone/>
              <a:defRPr sz="3600">
                <a:solidFill>
                  <a:srgbClr val="EB5F0C"/>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59" name="Shape 25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0" name="Shape 26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61" name="Shape 26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72300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rgbClr val="232D4B"/>
              </a:buClr>
              <a:buSzPts val="2400"/>
              <a:buNone/>
              <a:defRPr>
                <a:solidFill>
                  <a:srgbClr val="232D4B"/>
                </a:solidFill>
              </a:defRPr>
            </a:lvl1pPr>
          </a:lstStyle>
          <a:p>
            <a:endParaRPr/>
          </a:p>
        </p:txBody>
      </p:sp>
      <p:sp>
        <p:nvSpPr>
          <p:cNvPr id="268" name="Shape 26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69" name="Shape 269"/>
          <p:cNvCxnSpPr/>
          <p:nvPr/>
        </p:nvCxnSpPr>
        <p:spPr>
          <a:xfrm>
            <a:off x="423600" y="4688750"/>
            <a:ext cx="8296800" cy="0"/>
          </a:xfrm>
          <a:prstGeom prst="straightConnector1">
            <a:avLst/>
          </a:prstGeom>
          <a:noFill/>
          <a:ln w="38100" cap="flat" cmpd="sng">
            <a:solidFill>
              <a:srgbClr val="E57200"/>
            </a:solidFill>
            <a:prstDash val="dot"/>
            <a:round/>
            <a:headEnd type="none" w="sm" len="sm"/>
            <a:tailEnd type="none" w="sm" len="sm"/>
          </a:ln>
        </p:spPr>
      </p:cxnSp>
    </p:spTree>
    <p:extLst>
      <p:ext uri="{BB962C8B-B14F-4D97-AF65-F5344CB8AC3E}">
        <p14:creationId xmlns:p14="http://schemas.microsoft.com/office/powerpoint/2010/main" val="12132702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1 1">
  <p:cSld name="Caption 1 1">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72" name="Shape 27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73" name="Shape 273"/>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spTree>
    <p:extLst>
      <p:ext uri="{BB962C8B-B14F-4D97-AF65-F5344CB8AC3E}">
        <p14:creationId xmlns:p14="http://schemas.microsoft.com/office/powerpoint/2010/main" val="1028615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4739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aption 1 1 2">
  <p:cSld name="Caption 1 1 2">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76" name="Shape 2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77" name="Shape 277"/>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pic>
        <p:nvPicPr>
          <p:cNvPr id="278" name="Shape 278"/>
          <p:cNvPicPr preferRelativeResize="0"/>
          <p:nvPr/>
        </p:nvPicPr>
        <p:blipFill>
          <a:blip r:embed="rId2">
            <a:alphaModFix/>
          </a:blip>
          <a:stretch>
            <a:fillRect/>
          </a:stretch>
        </p:blipFill>
        <p:spPr>
          <a:xfrm>
            <a:off x="6765144" y="2735425"/>
            <a:ext cx="1884199" cy="1884199"/>
          </a:xfrm>
          <a:prstGeom prst="rect">
            <a:avLst/>
          </a:prstGeom>
          <a:noFill/>
          <a:ln>
            <a:noFill/>
          </a:ln>
        </p:spPr>
      </p:pic>
    </p:spTree>
    <p:extLst>
      <p:ext uri="{BB962C8B-B14F-4D97-AF65-F5344CB8AC3E}">
        <p14:creationId xmlns:p14="http://schemas.microsoft.com/office/powerpoint/2010/main" val="14548305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1 1 1">
  <p:cSld name="Caption 1 1 1">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algn="ctr"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81" name="Shape 28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82" name="Shape 282"/>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pic>
        <p:nvPicPr>
          <p:cNvPr id="283" name="Shape 283"/>
          <p:cNvPicPr preferRelativeResize="0"/>
          <p:nvPr/>
        </p:nvPicPr>
        <p:blipFill>
          <a:blip r:embed="rId2">
            <a:alphaModFix/>
          </a:blip>
          <a:stretch>
            <a:fillRect/>
          </a:stretch>
        </p:blipFill>
        <p:spPr>
          <a:xfrm>
            <a:off x="2561713" y="235675"/>
            <a:ext cx="3921225" cy="3921225"/>
          </a:xfrm>
          <a:prstGeom prst="rect">
            <a:avLst/>
          </a:prstGeom>
          <a:noFill/>
          <a:ln>
            <a:noFill/>
          </a:ln>
        </p:spPr>
      </p:pic>
    </p:spTree>
    <p:extLst>
      <p:ext uri="{BB962C8B-B14F-4D97-AF65-F5344CB8AC3E}">
        <p14:creationId xmlns:p14="http://schemas.microsoft.com/office/powerpoint/2010/main" val="1620392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4"/>
        <p:cNvGrpSpPr/>
        <p:nvPr/>
      </p:nvGrpSpPr>
      <p:grpSpPr>
        <a:xfrm>
          <a:off x="0" y="0"/>
          <a:ext cx="0" cy="0"/>
          <a:chOff x="0" y="0"/>
          <a:chExt cx="0" cy="0"/>
        </a:xfrm>
      </p:grpSpPr>
      <p:cxnSp>
        <p:nvCxnSpPr>
          <p:cNvPr id="285" name="Shape 285"/>
          <p:cNvCxnSpPr/>
          <p:nvPr/>
        </p:nvCxnSpPr>
        <p:spPr>
          <a:xfrm>
            <a:off x="425200" y="415650"/>
            <a:ext cx="8296800" cy="0"/>
          </a:xfrm>
          <a:prstGeom prst="straightConnector1">
            <a:avLst/>
          </a:prstGeom>
          <a:noFill/>
          <a:ln w="38100" cap="flat" cmpd="sng">
            <a:solidFill>
              <a:srgbClr val="232D4B"/>
            </a:solidFill>
            <a:prstDash val="dot"/>
            <a:round/>
            <a:headEnd type="none" w="sm" len="sm"/>
            <a:tailEnd type="none" w="sm" len="sm"/>
          </a:ln>
        </p:spPr>
      </p:cxnSp>
      <p:sp>
        <p:nvSpPr>
          <p:cNvPr id="286" name="Shape 286"/>
          <p:cNvSpPr txBox="1">
            <a:spLocks noGrp="1"/>
          </p:cNvSpPr>
          <p:nvPr>
            <p:ph type="title" hasCustomPrompt="1"/>
          </p:nvPr>
        </p:nvSpPr>
        <p:spPr>
          <a:xfrm>
            <a:off x="423450" y="1304850"/>
            <a:ext cx="8296800" cy="1538400"/>
          </a:xfrm>
          <a:prstGeom prst="rect">
            <a:avLst/>
          </a:prstGeom>
        </p:spPr>
        <p:txBody>
          <a:bodyPr spcFirstLastPara="1" wrap="square" lIns="91425" tIns="91425" rIns="91425" bIns="91425" anchor="ctr" anchorCtr="0"/>
          <a:lstStyle>
            <a:lvl1pPr lvl="0" algn="ctr">
              <a:spcBef>
                <a:spcPts val="0"/>
              </a:spcBef>
              <a:spcAft>
                <a:spcPts val="0"/>
              </a:spcAft>
              <a:buClr>
                <a:srgbClr val="EB5F0C"/>
              </a:buClr>
              <a:buSzPts val="10000"/>
              <a:buNone/>
              <a:defRPr sz="10000">
                <a:solidFill>
                  <a:srgbClr val="EB5F0C"/>
                </a:solidFill>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287" name="Shape 287"/>
          <p:cNvSpPr txBox="1">
            <a:spLocks noGrp="1"/>
          </p:cNvSpPr>
          <p:nvPr>
            <p:ph type="body" idx="1"/>
          </p:nvPr>
        </p:nvSpPr>
        <p:spPr>
          <a:xfrm>
            <a:off x="423600" y="2919450"/>
            <a:ext cx="8296800" cy="1071600"/>
          </a:xfrm>
          <a:prstGeom prst="rect">
            <a:avLst/>
          </a:prstGeom>
        </p:spPr>
        <p:txBody>
          <a:bodyPr spcFirstLastPara="1" wrap="square" lIns="91425" tIns="91425" rIns="91425" bIns="91425" anchor="t" anchorCtr="0"/>
          <a:lstStyle>
            <a:lvl1pPr marL="457200" lvl="0" indent="-381000" algn="ctr">
              <a:spcBef>
                <a:spcPts val="0"/>
              </a:spcBef>
              <a:spcAft>
                <a:spcPts val="0"/>
              </a:spcAft>
              <a:buClr>
                <a:srgbClr val="232D4B"/>
              </a:buClr>
              <a:buSzPts val="2400"/>
              <a:buChar char="●"/>
              <a:defRPr>
                <a:solidFill>
                  <a:srgbClr val="232D4B"/>
                </a:solidFill>
              </a:defRPr>
            </a:lvl1pPr>
            <a:lvl2pPr marL="914400" lvl="1" indent="-368300" algn="ctr">
              <a:spcBef>
                <a:spcPts val="1300"/>
              </a:spcBef>
              <a:spcAft>
                <a:spcPts val="0"/>
              </a:spcAft>
              <a:buClr>
                <a:srgbClr val="232D4B"/>
              </a:buClr>
              <a:buSzPts val="2200"/>
              <a:buChar char="○"/>
              <a:defRPr>
                <a:solidFill>
                  <a:srgbClr val="232D4B"/>
                </a:solidFill>
              </a:defRPr>
            </a:lvl2pPr>
            <a:lvl3pPr marL="1371600" lvl="2" indent="-355600" algn="ctr">
              <a:spcBef>
                <a:spcPts val="1300"/>
              </a:spcBef>
              <a:spcAft>
                <a:spcPts val="0"/>
              </a:spcAft>
              <a:buClr>
                <a:srgbClr val="232D4B"/>
              </a:buClr>
              <a:buSzPts val="2000"/>
              <a:buChar char="■"/>
              <a:defRPr>
                <a:solidFill>
                  <a:srgbClr val="232D4B"/>
                </a:solidFill>
              </a:defRPr>
            </a:lvl3pPr>
            <a:lvl4pPr marL="1828800" lvl="3" indent="-349250" algn="ctr">
              <a:spcBef>
                <a:spcPts val="1300"/>
              </a:spcBef>
              <a:spcAft>
                <a:spcPts val="0"/>
              </a:spcAft>
              <a:buClr>
                <a:srgbClr val="232D4B"/>
              </a:buClr>
              <a:buSzPts val="1900"/>
              <a:buChar char="●"/>
              <a:defRPr>
                <a:solidFill>
                  <a:srgbClr val="232D4B"/>
                </a:solidFill>
              </a:defRPr>
            </a:lvl4pPr>
            <a:lvl5pPr marL="2286000" lvl="4" indent="-342900" algn="ctr">
              <a:spcBef>
                <a:spcPts val="1300"/>
              </a:spcBef>
              <a:spcAft>
                <a:spcPts val="0"/>
              </a:spcAft>
              <a:buClr>
                <a:srgbClr val="232D4B"/>
              </a:buClr>
              <a:buSzPts val="1800"/>
              <a:buChar char="○"/>
              <a:defRPr>
                <a:solidFill>
                  <a:srgbClr val="232D4B"/>
                </a:solidFill>
              </a:defRPr>
            </a:lvl5pPr>
            <a:lvl6pPr marL="2743200" lvl="5" indent="-330200" algn="ctr">
              <a:spcBef>
                <a:spcPts val="1300"/>
              </a:spcBef>
              <a:spcAft>
                <a:spcPts val="0"/>
              </a:spcAft>
              <a:buClr>
                <a:srgbClr val="232D4B"/>
              </a:buClr>
              <a:buSzPts val="1600"/>
              <a:buChar char="■"/>
              <a:defRPr>
                <a:solidFill>
                  <a:srgbClr val="232D4B"/>
                </a:solidFill>
              </a:defRPr>
            </a:lvl6pPr>
            <a:lvl7pPr marL="3200400" lvl="6" indent="-317500" algn="ctr">
              <a:spcBef>
                <a:spcPts val="1300"/>
              </a:spcBef>
              <a:spcAft>
                <a:spcPts val="0"/>
              </a:spcAft>
              <a:buClr>
                <a:srgbClr val="232D4B"/>
              </a:buClr>
              <a:buSzPts val="1400"/>
              <a:buChar char="●"/>
              <a:defRPr>
                <a:solidFill>
                  <a:srgbClr val="232D4B"/>
                </a:solidFill>
              </a:defRPr>
            </a:lvl7pPr>
            <a:lvl8pPr marL="3657600" lvl="7" indent="-317500" algn="ctr">
              <a:spcBef>
                <a:spcPts val="1300"/>
              </a:spcBef>
              <a:spcAft>
                <a:spcPts val="0"/>
              </a:spcAft>
              <a:buClr>
                <a:srgbClr val="232D4B"/>
              </a:buClr>
              <a:buSzPts val="1400"/>
              <a:buChar char="○"/>
              <a:defRPr>
                <a:solidFill>
                  <a:srgbClr val="232D4B"/>
                </a:solidFill>
              </a:defRPr>
            </a:lvl8pPr>
            <a:lvl9pPr marL="4114800" lvl="8" indent="-317500" algn="ctr">
              <a:spcBef>
                <a:spcPts val="1300"/>
              </a:spcBef>
              <a:spcAft>
                <a:spcPts val="1300"/>
              </a:spcAft>
              <a:buClr>
                <a:srgbClr val="232D4B"/>
              </a:buClr>
              <a:buSzPts val="1400"/>
              <a:buChar char="■"/>
              <a:defRPr>
                <a:solidFill>
                  <a:srgbClr val="232D4B"/>
                </a:solidFill>
              </a:defRPr>
            </a:lvl9pPr>
          </a:lstStyle>
          <a:p>
            <a:endParaRPr/>
          </a:p>
        </p:txBody>
      </p:sp>
      <p:sp>
        <p:nvSpPr>
          <p:cNvPr id="288" name="Shape 2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cxnSp>
        <p:nvCxnSpPr>
          <p:cNvPr id="289" name="Shape 289"/>
          <p:cNvCxnSpPr/>
          <p:nvPr/>
        </p:nvCxnSpPr>
        <p:spPr>
          <a:xfrm>
            <a:off x="423600" y="4760925"/>
            <a:ext cx="8296800" cy="0"/>
          </a:xfrm>
          <a:prstGeom prst="straightConnector1">
            <a:avLst/>
          </a:prstGeom>
          <a:noFill/>
          <a:ln w="38100" cap="flat" cmpd="sng">
            <a:solidFill>
              <a:srgbClr val="232D4B"/>
            </a:solidFill>
            <a:prstDash val="dot"/>
            <a:round/>
            <a:headEnd type="none" w="sm" len="sm"/>
            <a:tailEnd type="none" w="sm" len="sm"/>
          </a:ln>
        </p:spPr>
      </p:cxnSp>
    </p:spTree>
    <p:extLst>
      <p:ext uri="{BB962C8B-B14F-4D97-AF65-F5344CB8AC3E}">
        <p14:creationId xmlns:p14="http://schemas.microsoft.com/office/powerpoint/2010/main" val="17883114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1 1 1 4">
  <p:cSld name="Title and body 1 1 1 4">
    <p:spTree>
      <p:nvGrpSpPr>
        <p:cNvPr id="1" name="Shape 152"/>
        <p:cNvGrpSpPr/>
        <p:nvPr/>
      </p:nvGrpSpPr>
      <p:grpSpPr>
        <a:xfrm>
          <a:off x="0" y="0"/>
          <a:ext cx="0" cy="0"/>
          <a:chOff x="0" y="0"/>
          <a:chExt cx="0" cy="0"/>
        </a:xfrm>
      </p:grpSpPr>
      <p:cxnSp>
        <p:nvCxnSpPr>
          <p:cNvPr id="153" name="Shape 153"/>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54" name="Shape 154"/>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55" name="Shape 155"/>
          <p:cNvSpPr txBox="1">
            <a:spLocks noGrp="1"/>
          </p:cNvSpPr>
          <p:nvPr>
            <p:ph type="body" idx="1"/>
          </p:nvPr>
        </p:nvSpPr>
        <p:spPr>
          <a:xfrm>
            <a:off x="654200" y="1100250"/>
            <a:ext cx="8077500" cy="3498000"/>
          </a:xfrm>
          <a:prstGeom prst="rect">
            <a:avLst/>
          </a:prstGeom>
        </p:spPr>
        <p:txBody>
          <a:bodyPr spcFirstLastPara="1" wrap="square" lIns="91425" tIns="91425" rIns="91425" bIns="91425" anchor="t" anchorCtr="0"/>
          <a:lstStyle>
            <a:lvl1pPr marL="457200" lvl="0" indent="-381000" rtl="0">
              <a:spcBef>
                <a:spcPts val="0"/>
              </a:spcBef>
              <a:spcAft>
                <a:spcPts val="0"/>
              </a:spcAft>
              <a:buClr>
                <a:srgbClr val="666666"/>
              </a:buClr>
              <a:buSzPts val="2400"/>
              <a:buChar char="●"/>
              <a:defRPr>
                <a:solidFill>
                  <a:srgbClr val="666666"/>
                </a:solidFill>
              </a:defRPr>
            </a:lvl1pPr>
            <a:lvl2pPr marL="914400" lvl="1" indent="-368300" rtl="0">
              <a:spcBef>
                <a:spcPts val="1300"/>
              </a:spcBef>
              <a:spcAft>
                <a:spcPts val="0"/>
              </a:spcAft>
              <a:buClr>
                <a:srgbClr val="666666"/>
              </a:buClr>
              <a:buSzPts val="2200"/>
              <a:buChar char="○"/>
              <a:defRPr>
                <a:solidFill>
                  <a:srgbClr val="666666"/>
                </a:solidFill>
              </a:defRPr>
            </a:lvl2pPr>
            <a:lvl3pPr marL="1371600" lvl="2" indent="-355600" rtl="0">
              <a:spcBef>
                <a:spcPts val="1300"/>
              </a:spcBef>
              <a:spcAft>
                <a:spcPts val="0"/>
              </a:spcAft>
              <a:buClr>
                <a:srgbClr val="666666"/>
              </a:buClr>
              <a:buSzPts val="2000"/>
              <a:buChar char="■"/>
              <a:defRPr>
                <a:solidFill>
                  <a:srgbClr val="666666"/>
                </a:solidFill>
              </a:defRPr>
            </a:lvl3pPr>
            <a:lvl4pPr marL="1828800" lvl="3" indent="-349250" rtl="0">
              <a:spcBef>
                <a:spcPts val="1300"/>
              </a:spcBef>
              <a:spcAft>
                <a:spcPts val="0"/>
              </a:spcAft>
              <a:buClr>
                <a:srgbClr val="666666"/>
              </a:buClr>
              <a:buSzPts val="1900"/>
              <a:buChar char="●"/>
              <a:defRPr>
                <a:solidFill>
                  <a:srgbClr val="666666"/>
                </a:solidFill>
              </a:defRPr>
            </a:lvl4pPr>
            <a:lvl5pPr marL="2286000" lvl="4" indent="-342900" rtl="0">
              <a:spcBef>
                <a:spcPts val="1300"/>
              </a:spcBef>
              <a:spcAft>
                <a:spcPts val="0"/>
              </a:spcAft>
              <a:buClr>
                <a:srgbClr val="666666"/>
              </a:buClr>
              <a:buSzPts val="1800"/>
              <a:buChar char="○"/>
              <a:defRPr>
                <a:solidFill>
                  <a:srgbClr val="666666"/>
                </a:solidFill>
              </a:defRPr>
            </a:lvl5pPr>
            <a:lvl6pPr marL="2743200" lvl="5" indent="-330200" rtl="0">
              <a:spcBef>
                <a:spcPts val="1300"/>
              </a:spcBef>
              <a:spcAft>
                <a:spcPts val="0"/>
              </a:spcAft>
              <a:buClr>
                <a:srgbClr val="666666"/>
              </a:buClr>
              <a:buSzPts val="1600"/>
              <a:buChar char="■"/>
              <a:defRPr>
                <a:solidFill>
                  <a:srgbClr val="666666"/>
                </a:solidFill>
              </a:defRPr>
            </a:lvl6pPr>
            <a:lvl7pPr marL="3200400" lvl="6" indent="-317500" rtl="0">
              <a:spcBef>
                <a:spcPts val="1300"/>
              </a:spcBef>
              <a:spcAft>
                <a:spcPts val="0"/>
              </a:spcAft>
              <a:buClr>
                <a:srgbClr val="666666"/>
              </a:buClr>
              <a:buSzPts val="1400"/>
              <a:buChar char="●"/>
              <a:defRPr>
                <a:solidFill>
                  <a:srgbClr val="666666"/>
                </a:solidFill>
              </a:defRPr>
            </a:lvl7pPr>
            <a:lvl8pPr marL="3657600" lvl="7" indent="-317500" rtl="0">
              <a:spcBef>
                <a:spcPts val="1300"/>
              </a:spcBef>
              <a:spcAft>
                <a:spcPts val="0"/>
              </a:spcAft>
              <a:buClr>
                <a:srgbClr val="666666"/>
              </a:buClr>
              <a:buSzPts val="1400"/>
              <a:buChar char="○"/>
              <a:defRPr>
                <a:solidFill>
                  <a:srgbClr val="666666"/>
                </a:solidFill>
              </a:defRPr>
            </a:lvl8pPr>
            <a:lvl9pPr marL="4114800" lvl="8" indent="-317500" rtl="0">
              <a:spcBef>
                <a:spcPts val="1300"/>
              </a:spcBef>
              <a:spcAft>
                <a:spcPts val="1300"/>
              </a:spcAft>
              <a:buClr>
                <a:srgbClr val="666666"/>
              </a:buClr>
              <a:buSzPts val="1400"/>
              <a:buChar char="■"/>
              <a:defRPr>
                <a:solidFill>
                  <a:srgbClr val="666666"/>
                </a:solidFill>
              </a:defRPr>
            </a:lvl9pPr>
          </a:lstStyle>
          <a:p>
            <a:endParaRPr/>
          </a:p>
        </p:txBody>
      </p:sp>
      <p:sp>
        <p:nvSpPr>
          <p:cNvPr id="156" name="Shape 15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495252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O2: Title Page">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2540000" y="1993900"/>
            <a:ext cx="4089400" cy="647700"/>
          </a:xfrm>
          <a:prstGeom prst="rect">
            <a:avLst/>
          </a:prstGeom>
        </p:spPr>
        <p:txBody>
          <a:bodyPr vert="horz"/>
          <a:lstStyle>
            <a:lvl1pPr marL="0" indent="0" algn="ctr">
              <a:buNone/>
              <a:defRPr sz="4400" cap="all" baseline="0">
                <a:solidFill>
                  <a:schemeClr val="bg1"/>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16418941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2 1">
  <p:cSld name="Section title and description 2 1">
    <p:spTree>
      <p:nvGrpSpPr>
        <p:cNvPr id="1" name="Shape 214"/>
        <p:cNvGrpSpPr/>
        <p:nvPr/>
      </p:nvGrpSpPr>
      <p:grpSpPr>
        <a:xfrm>
          <a:off x="0" y="0"/>
          <a:ext cx="0" cy="0"/>
          <a:chOff x="0" y="0"/>
          <a:chExt cx="0" cy="0"/>
        </a:xfrm>
      </p:grpSpPr>
      <p:sp>
        <p:nvSpPr>
          <p:cNvPr id="215" name="Shape 215"/>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6" name="Shape 216"/>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None/>
              <a:defRPr sz="3600">
                <a:solidFill>
                  <a:srgbClr val="232D4B"/>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17" name="Shape 217"/>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8" name="Shape 21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19" name="Shape 2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610712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2 1">
  <p:cSld name="Title slide 2 1">
    <p:bg>
      <p:bgPr>
        <a:solidFill>
          <a:srgbClr val="E57200"/>
        </a:solidFill>
        <a:effectLst/>
      </p:bgPr>
    </p:bg>
    <p:spTree>
      <p:nvGrpSpPr>
        <p:cNvPr id="1" name="Shape 24"/>
        <p:cNvGrpSpPr/>
        <p:nvPr/>
      </p:nvGrpSpPr>
      <p:grpSpPr>
        <a:xfrm>
          <a:off x="0" y="0"/>
          <a:ext cx="0" cy="0"/>
          <a:chOff x="0" y="0"/>
          <a:chExt cx="0" cy="0"/>
        </a:xfrm>
      </p:grpSpPr>
      <p:cxnSp>
        <p:nvCxnSpPr>
          <p:cNvPr id="25" name="Shape 25"/>
          <p:cNvCxnSpPr/>
          <p:nvPr/>
        </p:nvCxnSpPr>
        <p:spPr>
          <a:xfrm>
            <a:off x="434100" y="327100"/>
            <a:ext cx="8275800" cy="14100"/>
          </a:xfrm>
          <a:prstGeom prst="straightConnector1">
            <a:avLst/>
          </a:prstGeom>
          <a:noFill/>
          <a:ln w="38100" cap="flat" cmpd="sng">
            <a:solidFill>
              <a:schemeClr val="lt1"/>
            </a:solidFill>
            <a:prstDash val="dot"/>
            <a:round/>
            <a:headEnd type="none" w="sm" len="sm"/>
            <a:tailEnd type="none" w="sm" len="sm"/>
          </a:ln>
        </p:spPr>
      </p:cxnSp>
      <p:sp>
        <p:nvSpPr>
          <p:cNvPr id="26" name="Shape 26"/>
          <p:cNvSpPr txBox="1">
            <a:spLocks noGrp="1"/>
          </p:cNvSpPr>
          <p:nvPr>
            <p:ph type="ctrTitle"/>
          </p:nvPr>
        </p:nvSpPr>
        <p:spPr>
          <a:xfrm>
            <a:off x="427425" y="630225"/>
            <a:ext cx="8275800" cy="1542000"/>
          </a:xfrm>
          <a:prstGeom prst="rect">
            <a:avLst/>
          </a:prstGeom>
        </p:spPr>
        <p:txBody>
          <a:bodyPr spcFirstLastPara="1" wrap="square" lIns="91425" tIns="91425" rIns="91425" bIns="91425" anchor="t" anchorCtr="0"/>
          <a:lstStyle>
            <a:lvl1pPr lvl="0" algn="ctr" rtl="0">
              <a:spcBef>
                <a:spcPts val="0"/>
              </a:spcBef>
              <a:spcAft>
                <a:spcPts val="0"/>
              </a:spcAft>
              <a:buClr>
                <a:srgbClr val="232D4B"/>
              </a:buClr>
              <a:buSzPts val="4800"/>
              <a:buFont typeface="Franklin Gothic"/>
              <a:buNone/>
              <a:defRPr sz="4800">
                <a:solidFill>
                  <a:srgbClr val="232D4B"/>
                </a:solidFill>
                <a:latin typeface="Franklin Gothic"/>
                <a:ea typeface="Franklin Gothic"/>
                <a:cs typeface="Franklin Gothic"/>
                <a:sym typeface="Franklin Gothic"/>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7" name="Shape 27"/>
          <p:cNvSpPr txBox="1">
            <a:spLocks noGrp="1"/>
          </p:cNvSpPr>
          <p:nvPr>
            <p:ph type="subTitle" idx="1"/>
          </p:nvPr>
        </p:nvSpPr>
        <p:spPr>
          <a:xfrm>
            <a:off x="445975" y="3238450"/>
            <a:ext cx="8275800" cy="12417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9pPr>
          </a:lstStyle>
          <a:p>
            <a:endParaRPr/>
          </a:p>
        </p:txBody>
      </p:sp>
      <p:sp>
        <p:nvSpPr>
          <p:cNvPr id="28" name="Shape 2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725342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title and description 2 1 1">
  <p:cSld name="Section title and description 2 1 1">
    <p:spTree>
      <p:nvGrpSpPr>
        <p:cNvPr id="1" name="Shape 220"/>
        <p:cNvGrpSpPr/>
        <p:nvPr/>
      </p:nvGrpSpPr>
      <p:grpSpPr>
        <a:xfrm>
          <a:off x="0" y="0"/>
          <a:ext cx="0" cy="0"/>
          <a:chOff x="0" y="0"/>
          <a:chExt cx="0" cy="0"/>
        </a:xfrm>
      </p:grpSpPr>
      <p:sp>
        <p:nvSpPr>
          <p:cNvPr id="221" name="Shape 221"/>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2" name="Shape 222"/>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None/>
              <a:defRPr sz="3600">
                <a:solidFill>
                  <a:srgbClr val="232D4B"/>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23" name="Shape 223"/>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EB5F0C"/>
              </a:buClr>
              <a:buSzPts val="2100"/>
              <a:buNone/>
              <a:defRPr sz="2100">
                <a:solidFill>
                  <a:srgbClr val="EB5F0C"/>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4" name="Shape 22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25" name="Shape 2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909429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1 1 1 1" userDrawn="1">
  <p:cSld name="1_Title and body 1 1 1 1">
    <p:spTree>
      <p:nvGrpSpPr>
        <p:cNvPr id="1" name="Shape 165"/>
        <p:cNvGrpSpPr/>
        <p:nvPr/>
      </p:nvGrpSpPr>
      <p:grpSpPr>
        <a:xfrm>
          <a:off x="0" y="0"/>
          <a:ext cx="0" cy="0"/>
          <a:chOff x="0" y="0"/>
          <a:chExt cx="0" cy="0"/>
        </a:xfrm>
      </p:grpSpPr>
      <p:cxnSp>
        <p:nvCxnSpPr>
          <p:cNvPr id="166" name="Shape 166"/>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67" name="Shape 167"/>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8" name="Shape 168"/>
          <p:cNvSpPr txBox="1">
            <a:spLocks noGrp="1"/>
          </p:cNvSpPr>
          <p:nvPr>
            <p:ph type="body" idx="1"/>
          </p:nvPr>
        </p:nvSpPr>
        <p:spPr>
          <a:xfrm>
            <a:off x="654200" y="1100250"/>
            <a:ext cx="7751246"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dirty="0"/>
          </a:p>
        </p:txBody>
      </p:sp>
      <p:sp>
        <p:nvSpPr>
          <p:cNvPr id="169" name="Shape 16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7233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919174"/>
          </a:xfrm>
          <a:prstGeom prst="rect">
            <a:avLst/>
          </a:prstGeom>
          <a:solidFill>
            <a:srgbClr val="212D4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73092"/>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718417"/>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048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2.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theme" Target="../theme/theme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594725" y="575950"/>
            <a:ext cx="8311500" cy="6354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3600"/>
              <a:buFont typeface="Franklin Gothic"/>
              <a:buNone/>
              <a:defRPr sz="3600" b="1">
                <a:solidFill>
                  <a:schemeClr val="dk2"/>
                </a:solidFill>
                <a:latin typeface="Franklin Gothic"/>
                <a:ea typeface="Franklin Gothic"/>
                <a:cs typeface="Franklin Gothic"/>
                <a:sym typeface="Franklin Gothic"/>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1397623" y="1595775"/>
            <a:ext cx="7334100" cy="3002400"/>
          </a:xfrm>
          <a:prstGeom prst="rect">
            <a:avLst/>
          </a:prstGeom>
          <a:noFill/>
          <a:ln>
            <a:noFill/>
          </a:ln>
        </p:spPr>
        <p:txBody>
          <a:bodyPr spcFirstLastPara="1" wrap="square" lIns="91425" tIns="91425" rIns="91425" bIns="91425" anchor="t" anchorCtr="0"/>
          <a:lstStyle>
            <a:lvl1pPr marL="457200" lvl="0" indent="-381000">
              <a:lnSpc>
                <a:spcPct val="100000"/>
              </a:lnSpc>
              <a:spcBef>
                <a:spcPts val="0"/>
              </a:spcBef>
              <a:spcAft>
                <a:spcPts val="0"/>
              </a:spcAft>
              <a:buClr>
                <a:schemeClr val="dk2"/>
              </a:buClr>
              <a:buSzPts val="2400"/>
              <a:buFont typeface="Franklin Gothic"/>
              <a:buChar char="●"/>
              <a:defRPr sz="2400">
                <a:solidFill>
                  <a:schemeClr val="dk2"/>
                </a:solidFill>
                <a:latin typeface="Franklin Gothic"/>
                <a:ea typeface="Franklin Gothic"/>
                <a:cs typeface="Franklin Gothic"/>
                <a:sym typeface="Franklin Gothic"/>
              </a:defRPr>
            </a:lvl1pPr>
            <a:lvl2pPr marL="914400" lvl="1" indent="-368300">
              <a:lnSpc>
                <a:spcPct val="100000"/>
              </a:lnSpc>
              <a:spcBef>
                <a:spcPts val="1300"/>
              </a:spcBef>
              <a:spcAft>
                <a:spcPts val="0"/>
              </a:spcAft>
              <a:buClr>
                <a:schemeClr val="dk2"/>
              </a:buClr>
              <a:buSzPts val="2200"/>
              <a:buFont typeface="Franklin Gothic"/>
              <a:buChar char="○"/>
              <a:defRPr sz="2200">
                <a:solidFill>
                  <a:schemeClr val="dk2"/>
                </a:solidFill>
                <a:latin typeface="Franklin Gothic"/>
                <a:ea typeface="Franklin Gothic"/>
                <a:cs typeface="Franklin Gothic"/>
                <a:sym typeface="Franklin Gothic"/>
              </a:defRPr>
            </a:lvl2pPr>
            <a:lvl3pPr marL="1371600" lvl="2" indent="-355600">
              <a:lnSpc>
                <a:spcPct val="100000"/>
              </a:lnSpc>
              <a:spcBef>
                <a:spcPts val="1300"/>
              </a:spcBef>
              <a:spcAft>
                <a:spcPts val="0"/>
              </a:spcAft>
              <a:buClr>
                <a:schemeClr val="dk2"/>
              </a:buClr>
              <a:buSzPts val="2000"/>
              <a:buFont typeface="Franklin Gothic"/>
              <a:buChar char="■"/>
              <a:defRPr sz="2000">
                <a:solidFill>
                  <a:schemeClr val="dk2"/>
                </a:solidFill>
                <a:latin typeface="Franklin Gothic"/>
                <a:ea typeface="Franklin Gothic"/>
                <a:cs typeface="Franklin Gothic"/>
                <a:sym typeface="Franklin Gothic"/>
              </a:defRPr>
            </a:lvl3pPr>
            <a:lvl4pPr marL="1828800" lvl="3" indent="-349250">
              <a:lnSpc>
                <a:spcPct val="100000"/>
              </a:lnSpc>
              <a:spcBef>
                <a:spcPts val="1300"/>
              </a:spcBef>
              <a:spcAft>
                <a:spcPts val="0"/>
              </a:spcAft>
              <a:buClr>
                <a:schemeClr val="dk2"/>
              </a:buClr>
              <a:buSzPts val="1900"/>
              <a:buFont typeface="Franklin Gothic"/>
              <a:buChar char="●"/>
              <a:defRPr sz="1900">
                <a:solidFill>
                  <a:schemeClr val="dk2"/>
                </a:solidFill>
                <a:latin typeface="Franklin Gothic"/>
                <a:ea typeface="Franklin Gothic"/>
                <a:cs typeface="Franklin Gothic"/>
                <a:sym typeface="Franklin Gothic"/>
              </a:defRPr>
            </a:lvl4pPr>
            <a:lvl5pPr marL="2286000" lvl="4" indent="-342900">
              <a:lnSpc>
                <a:spcPct val="100000"/>
              </a:lnSpc>
              <a:spcBef>
                <a:spcPts val="1300"/>
              </a:spcBef>
              <a:spcAft>
                <a:spcPts val="0"/>
              </a:spcAft>
              <a:buClr>
                <a:schemeClr val="dk2"/>
              </a:buClr>
              <a:buSzPts val="1800"/>
              <a:buFont typeface="Franklin Gothic"/>
              <a:buChar char="○"/>
              <a:defRPr sz="1800" i="1">
                <a:solidFill>
                  <a:schemeClr val="dk2"/>
                </a:solidFill>
                <a:latin typeface="Franklin Gothic"/>
                <a:ea typeface="Franklin Gothic"/>
                <a:cs typeface="Franklin Gothic"/>
                <a:sym typeface="Franklin Gothic"/>
              </a:defRPr>
            </a:lvl5pPr>
            <a:lvl6pPr marL="2743200" lvl="5" indent="-330200">
              <a:lnSpc>
                <a:spcPct val="100000"/>
              </a:lnSpc>
              <a:spcBef>
                <a:spcPts val="1300"/>
              </a:spcBef>
              <a:spcAft>
                <a:spcPts val="0"/>
              </a:spcAft>
              <a:buClr>
                <a:schemeClr val="dk2"/>
              </a:buClr>
              <a:buSzPts val="1600"/>
              <a:buFont typeface="Franklin Gothic"/>
              <a:buChar char="■"/>
              <a:defRPr sz="1600">
                <a:solidFill>
                  <a:schemeClr val="dk2"/>
                </a:solidFill>
                <a:latin typeface="Franklin Gothic"/>
                <a:ea typeface="Franklin Gothic"/>
                <a:cs typeface="Franklin Gothic"/>
                <a:sym typeface="Franklin Gothic"/>
              </a:defRPr>
            </a:lvl6pPr>
            <a:lvl7pPr marL="3200400" lvl="6" indent="-317500">
              <a:lnSpc>
                <a:spcPct val="100000"/>
              </a:lnSpc>
              <a:spcBef>
                <a:spcPts val="130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7pPr>
            <a:lvl8pPr marL="3657600" lvl="7" indent="-317500">
              <a:lnSpc>
                <a:spcPct val="100000"/>
              </a:lnSpc>
              <a:spcBef>
                <a:spcPts val="130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8pPr>
            <a:lvl9pPr marL="4114800" lvl="8" indent="-317500">
              <a:lnSpc>
                <a:spcPct val="100000"/>
              </a:lnSpc>
              <a:spcBef>
                <a:spcPts val="1300"/>
              </a:spcBef>
              <a:spcAft>
                <a:spcPts val="130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9pPr>
          </a:lstStyle>
          <a:p>
            <a:endParaRPr/>
          </a:p>
        </p:txBody>
      </p:sp>
      <p:sp>
        <p:nvSpPr>
          <p:cNvPr id="8" name="Shape 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788" r:id="rId2"/>
    <p:sldLayoutId id="2147483790" r:id="rId3"/>
    <p:sldLayoutId id="2147483791" r:id="rId4"/>
    <p:sldLayoutId id="2147483792" r:id="rId5"/>
    <p:sldLayoutId id="2147483793" r:id="rId6"/>
    <p:sldLayoutId id="2147483794" r:id="rId7"/>
    <p:sldLayoutId id="2147483795" r:id="rId8"/>
    <p:sldLayoutId id="2147483789" r:id="rId9"/>
    <p:sldLayoutId id="2147483796" r:id="rId10"/>
    <p:sldLayoutId id="2147483679" r:id="rId11"/>
    <p:sldLayoutId id="2147483787" r:id="rId12"/>
    <p:sldLayoutId id="2147483652" r:id="rId13"/>
    <p:sldLayoutId id="2147483653" r:id="rId14"/>
    <p:sldLayoutId id="2147483655" r:id="rId15"/>
    <p:sldLayoutId id="2147483656" r:id="rId16"/>
    <p:sldLayoutId id="2147483657" r:id="rId17"/>
    <p:sldLayoutId id="2147483658" r:id="rId18"/>
    <p:sldLayoutId id="2147483659" r:id="rId19"/>
    <p:sldLayoutId id="2147483662" r:id="rId20"/>
    <p:sldLayoutId id="2147483665" r:id="rId21"/>
    <p:sldLayoutId id="2147483669" r:id="rId22"/>
    <p:sldLayoutId id="2147483670" r:id="rId23"/>
    <p:sldLayoutId id="2147483674" r:id="rId24"/>
    <p:sldLayoutId id="2147483678" r:id="rId25"/>
    <p:sldLayoutId id="2147483681" r:id="rId26"/>
    <p:sldLayoutId id="2147483682" r:id="rId27"/>
    <p:sldLayoutId id="2147483685" r:id="rId28"/>
    <p:sldLayoutId id="2147483686" r:id="rId29"/>
    <p:sldLayoutId id="2147483691" r:id="rId30"/>
    <p:sldLayoutId id="2147483693" r:id="rId31"/>
    <p:sldLayoutId id="2147483694" r:id="rId32"/>
    <p:sldLayoutId id="2147483695" r:id="rId33"/>
    <p:sldLayoutId id="2147483698" r:id="rId34"/>
    <p:sldLayoutId id="2147483702" r:id="rId35"/>
    <p:sldLayoutId id="2147483703" r:id="rId36"/>
    <p:sldLayoutId id="2147483704" r:id="rId37"/>
    <p:sldLayoutId id="2147483786"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874">
                <a:solidFill>
                  <a:schemeClr val="tx1">
                    <a:tint val="75000"/>
                  </a:schemeClr>
                </a:solidFill>
              </a:defRPr>
            </a:lvl1pPr>
          </a:lstStyle>
          <a:p>
            <a:fld id="{853D033C-3C47-494E-B887-8C6015B306EE}" type="datetimeFigureOut">
              <a:rPr lang="en-US" smtClean="0"/>
              <a:t>8/3/2022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87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874">
                <a:solidFill>
                  <a:schemeClr val="tx1">
                    <a:tint val="75000"/>
                  </a:schemeClr>
                </a:solidFill>
              </a:defRPr>
            </a:lvl1pPr>
          </a:lstStyle>
          <a:p>
            <a:fld id="{25B72EE9-E1C8-0145-BE11-C13EFDA8EFF4}" type="slidenum">
              <a:rPr lang="en-US" smtClean="0"/>
              <a:t>‹#›</a:t>
            </a:fld>
            <a:endParaRPr lang="en-US"/>
          </a:p>
        </p:txBody>
      </p:sp>
    </p:spTree>
    <p:extLst>
      <p:ext uri="{BB962C8B-B14F-4D97-AF65-F5344CB8AC3E}">
        <p14:creationId xmlns:p14="http://schemas.microsoft.com/office/powerpoint/2010/main" val="298113092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665665" rtl="0" eaLnBrk="1" latinLnBrk="0" hangingPunct="1">
        <a:lnSpc>
          <a:spcPct val="90000"/>
        </a:lnSpc>
        <a:spcBef>
          <a:spcPct val="0"/>
        </a:spcBef>
        <a:buNone/>
        <a:defRPr sz="3203" kern="1200">
          <a:solidFill>
            <a:schemeClr val="tx1"/>
          </a:solidFill>
          <a:latin typeface="+mj-lt"/>
          <a:ea typeface="+mj-ea"/>
          <a:cs typeface="+mj-cs"/>
        </a:defRPr>
      </a:lvl1pPr>
    </p:titleStyle>
    <p:bodyStyle>
      <a:lvl1pPr marL="166416" indent="-166416" algn="l" defTabSz="665665" rtl="0" eaLnBrk="1" latinLnBrk="0" hangingPunct="1">
        <a:lnSpc>
          <a:spcPct val="90000"/>
        </a:lnSpc>
        <a:spcBef>
          <a:spcPts val="728"/>
        </a:spcBef>
        <a:buFont typeface="Arial" panose="020B0604020202020204" pitchFamily="34" charset="0"/>
        <a:buChar char="•"/>
        <a:defRPr sz="2038" kern="1200">
          <a:solidFill>
            <a:schemeClr val="tx1"/>
          </a:solidFill>
          <a:latin typeface="+mn-lt"/>
          <a:ea typeface="+mn-ea"/>
          <a:cs typeface="+mn-cs"/>
        </a:defRPr>
      </a:lvl1pPr>
      <a:lvl2pPr marL="499249" indent="-166416" algn="l" defTabSz="665665" rtl="0" eaLnBrk="1" latinLnBrk="0" hangingPunct="1">
        <a:lnSpc>
          <a:spcPct val="90000"/>
        </a:lnSpc>
        <a:spcBef>
          <a:spcPts val="364"/>
        </a:spcBef>
        <a:buFont typeface="Arial" panose="020B0604020202020204" pitchFamily="34" charset="0"/>
        <a:buChar char="•"/>
        <a:defRPr sz="1747" kern="1200">
          <a:solidFill>
            <a:schemeClr val="tx1"/>
          </a:solidFill>
          <a:latin typeface="+mn-lt"/>
          <a:ea typeface="+mn-ea"/>
          <a:cs typeface="+mn-cs"/>
        </a:defRPr>
      </a:lvl2pPr>
      <a:lvl3pPr marL="832081" indent="-166416" algn="l" defTabSz="665665" rtl="0" eaLnBrk="1" latinLnBrk="0" hangingPunct="1">
        <a:lnSpc>
          <a:spcPct val="90000"/>
        </a:lnSpc>
        <a:spcBef>
          <a:spcPts val="364"/>
        </a:spcBef>
        <a:buFont typeface="Arial" panose="020B0604020202020204" pitchFamily="34" charset="0"/>
        <a:buChar char="•"/>
        <a:defRPr sz="1456" kern="1200">
          <a:solidFill>
            <a:schemeClr val="tx1"/>
          </a:solidFill>
          <a:latin typeface="+mn-lt"/>
          <a:ea typeface="+mn-ea"/>
          <a:cs typeface="+mn-cs"/>
        </a:defRPr>
      </a:lvl3pPr>
      <a:lvl4pPr marL="1164914"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4pPr>
      <a:lvl5pPr marL="1497746"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5pPr>
      <a:lvl6pPr marL="1830579"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6pPr>
      <a:lvl7pPr marL="2163411"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7pPr>
      <a:lvl8pPr marL="2496243"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8pPr>
      <a:lvl9pPr marL="2829076"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9pPr>
    </p:bodyStyle>
    <p:otherStyle>
      <a:defPPr>
        <a:defRPr lang="en-US"/>
      </a:defPPr>
      <a:lvl1pPr marL="0" algn="l" defTabSz="665665" rtl="0" eaLnBrk="1" latinLnBrk="0" hangingPunct="1">
        <a:defRPr sz="1310" kern="1200">
          <a:solidFill>
            <a:schemeClr val="tx1"/>
          </a:solidFill>
          <a:latin typeface="+mn-lt"/>
          <a:ea typeface="+mn-ea"/>
          <a:cs typeface="+mn-cs"/>
        </a:defRPr>
      </a:lvl1pPr>
      <a:lvl2pPr marL="332832" algn="l" defTabSz="665665" rtl="0" eaLnBrk="1" latinLnBrk="0" hangingPunct="1">
        <a:defRPr sz="1310" kern="1200">
          <a:solidFill>
            <a:schemeClr val="tx1"/>
          </a:solidFill>
          <a:latin typeface="+mn-lt"/>
          <a:ea typeface="+mn-ea"/>
          <a:cs typeface="+mn-cs"/>
        </a:defRPr>
      </a:lvl2pPr>
      <a:lvl3pPr marL="665665" algn="l" defTabSz="665665" rtl="0" eaLnBrk="1" latinLnBrk="0" hangingPunct="1">
        <a:defRPr sz="1310" kern="1200">
          <a:solidFill>
            <a:schemeClr val="tx1"/>
          </a:solidFill>
          <a:latin typeface="+mn-lt"/>
          <a:ea typeface="+mn-ea"/>
          <a:cs typeface="+mn-cs"/>
        </a:defRPr>
      </a:lvl3pPr>
      <a:lvl4pPr marL="998497" algn="l" defTabSz="665665" rtl="0" eaLnBrk="1" latinLnBrk="0" hangingPunct="1">
        <a:defRPr sz="1310" kern="1200">
          <a:solidFill>
            <a:schemeClr val="tx1"/>
          </a:solidFill>
          <a:latin typeface="+mn-lt"/>
          <a:ea typeface="+mn-ea"/>
          <a:cs typeface="+mn-cs"/>
        </a:defRPr>
      </a:lvl4pPr>
      <a:lvl5pPr marL="1331330" algn="l" defTabSz="665665" rtl="0" eaLnBrk="1" latinLnBrk="0" hangingPunct="1">
        <a:defRPr sz="1310" kern="1200">
          <a:solidFill>
            <a:schemeClr val="tx1"/>
          </a:solidFill>
          <a:latin typeface="+mn-lt"/>
          <a:ea typeface="+mn-ea"/>
          <a:cs typeface="+mn-cs"/>
        </a:defRPr>
      </a:lvl5pPr>
      <a:lvl6pPr marL="1664162" algn="l" defTabSz="665665" rtl="0" eaLnBrk="1" latinLnBrk="0" hangingPunct="1">
        <a:defRPr sz="1310" kern="1200">
          <a:solidFill>
            <a:schemeClr val="tx1"/>
          </a:solidFill>
          <a:latin typeface="+mn-lt"/>
          <a:ea typeface="+mn-ea"/>
          <a:cs typeface="+mn-cs"/>
        </a:defRPr>
      </a:lvl6pPr>
      <a:lvl7pPr marL="1996995" algn="l" defTabSz="665665" rtl="0" eaLnBrk="1" latinLnBrk="0" hangingPunct="1">
        <a:defRPr sz="1310" kern="1200">
          <a:solidFill>
            <a:schemeClr val="tx1"/>
          </a:solidFill>
          <a:latin typeface="+mn-lt"/>
          <a:ea typeface="+mn-ea"/>
          <a:cs typeface="+mn-cs"/>
        </a:defRPr>
      </a:lvl7pPr>
      <a:lvl8pPr marL="2329827" algn="l" defTabSz="665665" rtl="0" eaLnBrk="1" latinLnBrk="0" hangingPunct="1">
        <a:defRPr sz="1310" kern="1200">
          <a:solidFill>
            <a:schemeClr val="tx1"/>
          </a:solidFill>
          <a:latin typeface="+mn-lt"/>
          <a:ea typeface="+mn-ea"/>
          <a:cs typeface="+mn-cs"/>
        </a:defRPr>
      </a:lvl8pPr>
      <a:lvl9pPr marL="2662660" algn="l" defTabSz="665665" rtl="0" eaLnBrk="1" latinLnBrk="0" hangingPunct="1">
        <a:defRPr sz="131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594725" y="575950"/>
            <a:ext cx="8311500" cy="6354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3600"/>
              <a:buFont typeface="Franklin Gothic"/>
              <a:buNone/>
              <a:defRPr sz="3600" b="1">
                <a:solidFill>
                  <a:schemeClr val="dk2"/>
                </a:solidFill>
                <a:latin typeface="Franklin Gothic"/>
                <a:ea typeface="Franklin Gothic"/>
                <a:cs typeface="Franklin Gothic"/>
                <a:sym typeface="Franklin Gothic"/>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1397623" y="1595775"/>
            <a:ext cx="7334100" cy="3002400"/>
          </a:xfrm>
          <a:prstGeom prst="rect">
            <a:avLst/>
          </a:prstGeom>
          <a:noFill/>
          <a:ln>
            <a:noFill/>
          </a:ln>
        </p:spPr>
        <p:txBody>
          <a:bodyPr spcFirstLastPara="1" wrap="square" lIns="91425" tIns="91425" rIns="91425" bIns="91425" anchor="t" anchorCtr="0"/>
          <a:lstStyle>
            <a:lvl1pPr marL="457200" lvl="0" indent="-381000">
              <a:lnSpc>
                <a:spcPct val="100000"/>
              </a:lnSpc>
              <a:spcBef>
                <a:spcPts val="0"/>
              </a:spcBef>
              <a:spcAft>
                <a:spcPts val="0"/>
              </a:spcAft>
              <a:buClr>
                <a:schemeClr val="dk2"/>
              </a:buClr>
              <a:buSzPts val="2400"/>
              <a:buFont typeface="Franklin Gothic"/>
              <a:buChar char="●"/>
              <a:defRPr sz="2400">
                <a:solidFill>
                  <a:schemeClr val="dk2"/>
                </a:solidFill>
                <a:latin typeface="Franklin Gothic"/>
                <a:ea typeface="Franklin Gothic"/>
                <a:cs typeface="Franklin Gothic"/>
                <a:sym typeface="Franklin Gothic"/>
              </a:defRPr>
            </a:lvl1pPr>
            <a:lvl2pPr marL="914400" lvl="1" indent="-368300">
              <a:lnSpc>
                <a:spcPct val="100000"/>
              </a:lnSpc>
              <a:spcBef>
                <a:spcPts val="1300"/>
              </a:spcBef>
              <a:spcAft>
                <a:spcPts val="0"/>
              </a:spcAft>
              <a:buClr>
                <a:schemeClr val="dk2"/>
              </a:buClr>
              <a:buSzPts val="2200"/>
              <a:buFont typeface="Franklin Gothic"/>
              <a:buChar char="○"/>
              <a:defRPr sz="2200">
                <a:solidFill>
                  <a:schemeClr val="dk2"/>
                </a:solidFill>
                <a:latin typeface="Franklin Gothic"/>
                <a:ea typeface="Franklin Gothic"/>
                <a:cs typeface="Franklin Gothic"/>
                <a:sym typeface="Franklin Gothic"/>
              </a:defRPr>
            </a:lvl2pPr>
            <a:lvl3pPr marL="1371600" lvl="2" indent="-355600">
              <a:lnSpc>
                <a:spcPct val="100000"/>
              </a:lnSpc>
              <a:spcBef>
                <a:spcPts val="1300"/>
              </a:spcBef>
              <a:spcAft>
                <a:spcPts val="0"/>
              </a:spcAft>
              <a:buClr>
                <a:schemeClr val="dk2"/>
              </a:buClr>
              <a:buSzPts val="2000"/>
              <a:buFont typeface="Franklin Gothic"/>
              <a:buChar char="■"/>
              <a:defRPr sz="2000">
                <a:solidFill>
                  <a:schemeClr val="dk2"/>
                </a:solidFill>
                <a:latin typeface="Franklin Gothic"/>
                <a:ea typeface="Franklin Gothic"/>
                <a:cs typeface="Franklin Gothic"/>
                <a:sym typeface="Franklin Gothic"/>
              </a:defRPr>
            </a:lvl3pPr>
            <a:lvl4pPr marL="1828800" lvl="3" indent="-349250">
              <a:lnSpc>
                <a:spcPct val="100000"/>
              </a:lnSpc>
              <a:spcBef>
                <a:spcPts val="1300"/>
              </a:spcBef>
              <a:spcAft>
                <a:spcPts val="0"/>
              </a:spcAft>
              <a:buClr>
                <a:schemeClr val="dk2"/>
              </a:buClr>
              <a:buSzPts val="1900"/>
              <a:buFont typeface="Franklin Gothic"/>
              <a:buChar char="●"/>
              <a:defRPr sz="1900">
                <a:solidFill>
                  <a:schemeClr val="dk2"/>
                </a:solidFill>
                <a:latin typeface="Franklin Gothic"/>
                <a:ea typeface="Franklin Gothic"/>
                <a:cs typeface="Franklin Gothic"/>
                <a:sym typeface="Franklin Gothic"/>
              </a:defRPr>
            </a:lvl4pPr>
            <a:lvl5pPr marL="2286000" lvl="4" indent="-342900">
              <a:lnSpc>
                <a:spcPct val="100000"/>
              </a:lnSpc>
              <a:spcBef>
                <a:spcPts val="1300"/>
              </a:spcBef>
              <a:spcAft>
                <a:spcPts val="0"/>
              </a:spcAft>
              <a:buClr>
                <a:schemeClr val="dk2"/>
              </a:buClr>
              <a:buSzPts val="1800"/>
              <a:buFont typeface="Franklin Gothic"/>
              <a:buChar char="○"/>
              <a:defRPr sz="1800" i="1">
                <a:solidFill>
                  <a:schemeClr val="dk2"/>
                </a:solidFill>
                <a:latin typeface="Franklin Gothic"/>
                <a:ea typeface="Franklin Gothic"/>
                <a:cs typeface="Franklin Gothic"/>
                <a:sym typeface="Franklin Gothic"/>
              </a:defRPr>
            </a:lvl5pPr>
            <a:lvl6pPr marL="2743200" lvl="5" indent="-330200">
              <a:lnSpc>
                <a:spcPct val="100000"/>
              </a:lnSpc>
              <a:spcBef>
                <a:spcPts val="1300"/>
              </a:spcBef>
              <a:spcAft>
                <a:spcPts val="0"/>
              </a:spcAft>
              <a:buClr>
                <a:schemeClr val="dk2"/>
              </a:buClr>
              <a:buSzPts val="1600"/>
              <a:buFont typeface="Franklin Gothic"/>
              <a:buChar char="■"/>
              <a:defRPr sz="1600">
                <a:solidFill>
                  <a:schemeClr val="dk2"/>
                </a:solidFill>
                <a:latin typeface="Franklin Gothic"/>
                <a:ea typeface="Franklin Gothic"/>
                <a:cs typeface="Franklin Gothic"/>
                <a:sym typeface="Franklin Gothic"/>
              </a:defRPr>
            </a:lvl6pPr>
            <a:lvl7pPr marL="3200400" lvl="6" indent="-317500">
              <a:lnSpc>
                <a:spcPct val="100000"/>
              </a:lnSpc>
              <a:spcBef>
                <a:spcPts val="130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7pPr>
            <a:lvl8pPr marL="3657600" lvl="7" indent="-317500">
              <a:lnSpc>
                <a:spcPct val="100000"/>
              </a:lnSpc>
              <a:spcBef>
                <a:spcPts val="130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8pPr>
            <a:lvl9pPr marL="4114800" lvl="8" indent="-317500">
              <a:lnSpc>
                <a:spcPct val="100000"/>
              </a:lnSpc>
              <a:spcBef>
                <a:spcPts val="1300"/>
              </a:spcBef>
              <a:spcAft>
                <a:spcPts val="130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9pPr>
          </a:lstStyle>
          <a:p>
            <a:endParaRPr/>
          </a:p>
        </p:txBody>
      </p:sp>
      <p:sp>
        <p:nvSpPr>
          <p:cNvPr id="8" name="Shape 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03203316"/>
      </p:ext>
    </p:extLst>
  </p:cSld>
  <p:clrMap bg1="lt1" tx1="dk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 id="2147483838" r:id="rId28"/>
    <p:sldLayoutId id="2147483839" r:id="rId29"/>
    <p:sldLayoutId id="2147483840" r:id="rId30"/>
    <p:sldLayoutId id="2147483841" r:id="rId31"/>
    <p:sldLayoutId id="2147483842" r:id="rId32"/>
    <p:sldLayoutId id="2147483843" r:id="rId33"/>
    <p:sldLayoutId id="2147483844" r:id="rId34"/>
    <p:sldLayoutId id="2147483845" r:id="rId35"/>
    <p:sldLayoutId id="2147483846" r:id="rId36"/>
    <p:sldLayoutId id="2147483847" r:id="rId37"/>
    <p:sldLayoutId id="2147483848" r:id="rId38"/>
    <p:sldLayoutId id="2147483849"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4.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s://libraopen.lib.virginia.edu/public_view/h128nd97r"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ica27SMkE6c" TargetMode="External"/><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hyperlink" Target="https://medium.com/advice-and-help-in-authoring-a-phd-or-non-fiction/what-is-paragraph-re-planning-c9a7e694d4ec"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hyperlink" Target="http://languages.ait.ac.th/wp-content/uploads/sites/18/2018/08/Writing-Research-Articles-for-Publication1.pdf"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1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hyperlink" Target="https://libraopen.lib.virginia.edu/public_view/cr56n116m" TargetMode="External"/><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3" Type="http://schemas.openxmlformats.org/officeDocument/2006/relationships/hyperlink" Target="https://www.english-corpora.org/coca/" TargetMode="External"/><Relationship Id="rId2" Type="http://schemas.openxmlformats.org/officeDocument/2006/relationships/hyperlink" Target="https://www.laurenceanthony.net/software/antconc/" TargetMode="Externa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84.xml"/><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3.xml"/><Relationship Id="rId1" Type="http://schemas.openxmlformats.org/officeDocument/2006/relationships/slideLayout" Target="../slideLayouts/slideLayout8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hyperlink" Target="https://jamesclear.com/motivation"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18CF52-DCF2-0549-BA4E-CF0246545550}"/>
              </a:ext>
            </a:extLst>
          </p:cNvPr>
          <p:cNvSpPr/>
          <p:nvPr/>
        </p:nvSpPr>
        <p:spPr>
          <a:xfrm>
            <a:off x="-9428"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9D728459-67A4-8345-B3FD-EBEEB1D08C50}"/>
              </a:ext>
            </a:extLst>
          </p:cNvPr>
          <p:cNvSpPr txBox="1">
            <a:spLocks/>
          </p:cNvSpPr>
          <p:nvPr/>
        </p:nvSpPr>
        <p:spPr>
          <a:xfrm>
            <a:off x="-9428" y="-53426"/>
            <a:ext cx="9153427" cy="2505942"/>
          </a:xfrm>
          <a:prstGeom prst="rect">
            <a:avLst/>
          </a:prstGeom>
          <a:noFill/>
          <a:ln w="28575">
            <a:noFill/>
          </a:ln>
        </p:spPr>
        <p:txBody>
          <a:bodyPr spcFirstLastPara="1" wrap="square" lIns="91425" tIns="91425" rIns="91425" bIns="91425" anchor="b"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None/>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0"/>
              </a:spcBef>
              <a:spcAft>
                <a:spcPts val="0"/>
              </a:spcAft>
              <a:buClr>
                <a:schemeClr val="lt1"/>
              </a:buClr>
              <a:buSzPts val="1800"/>
              <a:buFont typeface="Franklin Gothic"/>
              <a:buNone/>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9pPr>
          </a:lstStyle>
          <a:p>
            <a:pPr algn="ctr"/>
            <a:endParaRPr lang="en-US" sz="3200" b="1" dirty="0">
              <a:solidFill>
                <a:srgbClr val="212D4A"/>
              </a:solidFill>
            </a:endParaRPr>
          </a:p>
        </p:txBody>
      </p:sp>
      <p:sp>
        <p:nvSpPr>
          <p:cNvPr id="10" name="Rectangle 9">
            <a:extLst>
              <a:ext uri="{FF2B5EF4-FFF2-40B4-BE49-F238E27FC236}">
                <a16:creationId xmlns:a16="http://schemas.microsoft.com/office/drawing/2014/main" id="{751F896C-CA29-9449-B115-3EEA189808E9}"/>
              </a:ext>
            </a:extLst>
          </p:cNvPr>
          <p:cNvSpPr/>
          <p:nvPr/>
        </p:nvSpPr>
        <p:spPr>
          <a:xfrm>
            <a:off x="-9428" y="2600858"/>
            <a:ext cx="9153429" cy="2542642"/>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909A88AA-2633-854B-B7E2-EF12E61D4BDB}"/>
              </a:ext>
            </a:extLst>
          </p:cNvPr>
          <p:cNvSpPr txBox="1">
            <a:spLocks/>
          </p:cNvSpPr>
          <p:nvPr/>
        </p:nvSpPr>
        <p:spPr>
          <a:xfrm>
            <a:off x="142504" y="3702154"/>
            <a:ext cx="8747616" cy="12417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None/>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0"/>
              </a:spcBef>
              <a:spcAft>
                <a:spcPts val="0"/>
              </a:spcAft>
              <a:buClr>
                <a:schemeClr val="lt1"/>
              </a:buClr>
              <a:buSzPts val="1800"/>
              <a:buFont typeface="Franklin Gothic"/>
              <a:buNone/>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9pPr>
          </a:lstStyle>
          <a:p>
            <a:pPr algn="r"/>
            <a:r>
              <a:rPr lang="en-US" b="1" dirty="0">
                <a:solidFill>
                  <a:schemeClr val="accent1">
                    <a:lumMod val="50000"/>
                  </a:schemeClr>
                </a:solidFill>
              </a:rPr>
              <a:t>Natalie Thompson</a:t>
            </a:r>
          </a:p>
          <a:p>
            <a:pPr algn="r"/>
            <a:r>
              <a:rPr lang="en-US" dirty="0">
                <a:solidFill>
                  <a:schemeClr val="accent1">
                    <a:lumMod val="50000"/>
                  </a:schemeClr>
                </a:solidFill>
              </a:rPr>
              <a:t>Consultant, Graduate Writing Lab</a:t>
            </a:r>
          </a:p>
          <a:p>
            <a:pPr algn="r"/>
            <a:r>
              <a:rPr lang="en-US" dirty="0">
                <a:solidFill>
                  <a:schemeClr val="accent1">
                    <a:lumMod val="50000"/>
                  </a:schemeClr>
                </a:solidFill>
              </a:rPr>
              <a:t>School of Engineering &amp; Applied Science, University of Virginia </a:t>
            </a:r>
          </a:p>
          <a:p>
            <a:pPr algn="r"/>
            <a:r>
              <a:rPr lang="en-US" dirty="0">
                <a:solidFill>
                  <a:schemeClr val="accent1">
                    <a:lumMod val="50000"/>
                  </a:schemeClr>
                </a:solidFill>
              </a:rPr>
              <a:t>gradwritinglab@virginia.edu  |  bit.ly/SEASGWL</a:t>
            </a:r>
            <a:endParaRPr lang="en-US" sz="1600" i="1" dirty="0">
              <a:solidFill>
                <a:schemeClr val="accent1">
                  <a:lumMod val="50000"/>
                </a:schemeClr>
              </a:solidFill>
            </a:endParaRPr>
          </a:p>
        </p:txBody>
      </p:sp>
      <p:sp>
        <p:nvSpPr>
          <p:cNvPr id="9" name="Subtitle 2">
            <a:extLst>
              <a:ext uri="{FF2B5EF4-FFF2-40B4-BE49-F238E27FC236}">
                <a16:creationId xmlns:a16="http://schemas.microsoft.com/office/drawing/2014/main" id="{58C86B65-90D4-A445-922C-B00DCB5AA315}"/>
              </a:ext>
            </a:extLst>
          </p:cNvPr>
          <p:cNvSpPr txBox="1">
            <a:spLocks/>
          </p:cNvSpPr>
          <p:nvPr/>
        </p:nvSpPr>
        <p:spPr>
          <a:xfrm>
            <a:off x="356263" y="199647"/>
            <a:ext cx="4631374" cy="1884730"/>
          </a:xfrm>
          <a:prstGeom prst="rect">
            <a:avLst/>
          </a:prstGeom>
          <a:noFill/>
          <a:ln w="28575">
            <a:solidFill>
              <a:schemeClr val="accent1"/>
            </a:solidFill>
          </a:ln>
        </p:spPr>
        <p:txBody>
          <a:bodyPr spcFirstLastPara="1" wrap="square" lIns="91425" tIns="91425" rIns="91425" bIns="91425" anchor="b"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None/>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0"/>
              </a:spcBef>
              <a:spcAft>
                <a:spcPts val="0"/>
              </a:spcAft>
              <a:buClr>
                <a:schemeClr val="lt1"/>
              </a:buClr>
              <a:buSzPts val="1800"/>
              <a:buFont typeface="Franklin Gothic"/>
              <a:buNone/>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9pPr>
          </a:lstStyle>
          <a:p>
            <a:r>
              <a:rPr lang="en-US" sz="5400" b="1" dirty="0">
                <a:solidFill>
                  <a:srgbClr val="E46E20"/>
                </a:solidFill>
              </a:rPr>
              <a:t>Revising Your Own Writing</a:t>
            </a:r>
          </a:p>
        </p:txBody>
      </p:sp>
      <p:pic>
        <p:nvPicPr>
          <p:cNvPr id="5" name="Picture 4">
            <a:extLst>
              <a:ext uri="{FF2B5EF4-FFF2-40B4-BE49-F238E27FC236}">
                <a16:creationId xmlns:a16="http://schemas.microsoft.com/office/drawing/2014/main" id="{AFACAEF4-3367-2E40-801B-C0DFBE136037}"/>
              </a:ext>
            </a:extLst>
          </p:cNvPr>
          <p:cNvPicPr>
            <a:picLocks noChangeAspect="1"/>
          </p:cNvPicPr>
          <p:nvPr/>
        </p:nvPicPr>
        <p:blipFill>
          <a:blip r:embed="rId3"/>
          <a:stretch>
            <a:fillRect/>
          </a:stretch>
        </p:blipFill>
        <p:spPr>
          <a:xfrm>
            <a:off x="6020482" y="650088"/>
            <a:ext cx="2082345" cy="1434289"/>
          </a:xfrm>
          <a:prstGeom prst="rect">
            <a:avLst/>
          </a:prstGeom>
        </p:spPr>
      </p:pic>
      <p:sp>
        <p:nvSpPr>
          <p:cNvPr id="2" name="TextBox 1">
            <a:extLst>
              <a:ext uri="{FF2B5EF4-FFF2-40B4-BE49-F238E27FC236}">
                <a16:creationId xmlns:a16="http://schemas.microsoft.com/office/drawing/2014/main" id="{75DD5168-F91D-97B1-6A27-D4D2929F2BE9}"/>
              </a:ext>
            </a:extLst>
          </p:cNvPr>
          <p:cNvSpPr txBox="1"/>
          <p:nvPr/>
        </p:nvSpPr>
        <p:spPr>
          <a:xfrm>
            <a:off x="15564" y="2626323"/>
            <a:ext cx="9001495" cy="323135"/>
          </a:xfrm>
          <a:prstGeom prst="rect">
            <a:avLst/>
          </a:prstGeom>
          <a:noFill/>
          <a:ln>
            <a:noFill/>
          </a:ln>
        </p:spPr>
        <p:txBody>
          <a:bodyPr spcFirstLastPara="1" wrap="square" lIns="91425" tIns="91425" rIns="91425" bIns="91425" rtlCol="0" anchor="b" anchorCtr="0">
            <a:spAutoFit/>
          </a:bodyPr>
          <a:lstStyle/>
          <a:p>
            <a:pPr algn="r"/>
            <a:r>
              <a:rPr lang="en-US" sz="900" dirty="0">
                <a:latin typeface="Franklin Gothic" panose="020B0604020202020204" charset="0"/>
                <a:cs typeface="Franklin Gothic" panose="020B0604020202020204" charset="0"/>
              </a:rPr>
              <a:t>This work is CC-BY and use must include full citation &amp; DOI. Individual images, examples, and materials from other sources are not CC-BY. The blue dinosaur icon is a GWL icon and not CC-BY.  </a:t>
            </a:r>
          </a:p>
        </p:txBody>
      </p:sp>
    </p:spTree>
    <p:extLst>
      <p:ext uri="{BB962C8B-B14F-4D97-AF65-F5344CB8AC3E}">
        <p14:creationId xmlns:p14="http://schemas.microsoft.com/office/powerpoint/2010/main" val="3648785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71350" y="1253550"/>
            <a:ext cx="4045200" cy="1318200"/>
          </a:xfrm>
        </p:spPr>
        <p:txBody>
          <a:bodyPr/>
          <a:lstStyle/>
          <a:p>
            <a:r>
              <a:rPr lang="en-US" dirty="0"/>
              <a:t>Self Editing is HARD</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627659" y="344215"/>
            <a:ext cx="4516341" cy="4782312"/>
          </a:xfrm>
        </p:spPr>
        <p:txBody>
          <a:bodyPr/>
          <a:lstStyle/>
          <a:p>
            <a:pPr>
              <a:spcAft>
                <a:spcPts val="1200"/>
              </a:spcAft>
            </a:pPr>
            <a:r>
              <a:rPr lang="en-US" sz="2000" dirty="0"/>
              <a:t>Expect to cycle through many (6+) drafts. It’s a process! </a:t>
            </a:r>
          </a:p>
          <a:p>
            <a:pPr>
              <a:spcAft>
                <a:spcPts val="600"/>
              </a:spcAft>
            </a:pPr>
            <a:r>
              <a:rPr lang="en-US" sz="2000" dirty="0"/>
              <a:t>Break it down into steps: </a:t>
            </a:r>
          </a:p>
          <a:p>
            <a:pPr lvl="1">
              <a:spcAft>
                <a:spcPts val="600"/>
              </a:spcAft>
              <a:buFont typeface="Arial" panose="020B0604020202020204" pitchFamily="34" charset="0"/>
              <a:buChar char="•"/>
            </a:pPr>
            <a:r>
              <a:rPr lang="en-US" sz="1800" dirty="0"/>
              <a:t>prioritize global concerns before small local problems</a:t>
            </a:r>
          </a:p>
          <a:p>
            <a:pPr lvl="1">
              <a:spcAft>
                <a:spcPts val="600"/>
              </a:spcAft>
              <a:buFont typeface="Arial" panose="020B0604020202020204" pitchFamily="34" charset="0"/>
              <a:buChar char="•"/>
            </a:pPr>
            <a:r>
              <a:rPr lang="en-US" sz="1800" dirty="0"/>
              <a:t>Decide on the focus/goals for each round of revision</a:t>
            </a:r>
          </a:p>
          <a:p>
            <a:pPr lvl="1">
              <a:spcAft>
                <a:spcPts val="1800"/>
              </a:spcAft>
              <a:buFont typeface="Arial" panose="020B0604020202020204" pitchFamily="34" charset="0"/>
              <a:buChar char="•"/>
            </a:pPr>
            <a:r>
              <a:rPr lang="en-US" sz="1800" dirty="0"/>
              <a:t>Take time between steps!</a:t>
            </a:r>
          </a:p>
          <a:p>
            <a:pPr>
              <a:spcAft>
                <a:spcPts val="600"/>
              </a:spcAft>
            </a:pPr>
            <a:r>
              <a:rPr lang="en-US" sz="2000" dirty="0"/>
              <a:t>Self-editing is important—but we always need feedback from others as well! </a:t>
            </a:r>
          </a:p>
        </p:txBody>
      </p:sp>
      <p:sp>
        <p:nvSpPr>
          <p:cNvPr id="3" name="Subtitle 2">
            <a:extLst>
              <a:ext uri="{FF2B5EF4-FFF2-40B4-BE49-F238E27FC236}">
                <a16:creationId xmlns:a16="http://schemas.microsoft.com/office/drawing/2014/main" id="{DA8BB050-6D55-428E-821A-F4C59D4F1A79}"/>
              </a:ext>
            </a:extLst>
          </p:cNvPr>
          <p:cNvSpPr>
            <a:spLocks noGrp="1"/>
          </p:cNvSpPr>
          <p:nvPr>
            <p:ph type="subTitle" idx="1"/>
          </p:nvPr>
        </p:nvSpPr>
        <p:spPr>
          <a:xfrm>
            <a:off x="166977" y="2735371"/>
            <a:ext cx="4253947" cy="1345500"/>
          </a:xfrm>
        </p:spPr>
        <p:txBody>
          <a:bodyPr/>
          <a:lstStyle/>
          <a:p>
            <a:pPr marL="76200" indent="0" algn="l"/>
            <a:endParaRPr lang="en-US" dirty="0"/>
          </a:p>
        </p:txBody>
      </p:sp>
    </p:spTree>
    <p:extLst>
      <p:ext uri="{BB962C8B-B14F-4D97-AF65-F5344CB8AC3E}">
        <p14:creationId xmlns:p14="http://schemas.microsoft.com/office/powerpoint/2010/main" val="3750699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BBE1F80-B6FA-9242-87AE-68CF1496D631}"/>
              </a:ext>
            </a:extLst>
          </p:cNvPr>
          <p:cNvGraphicFramePr>
            <a:graphicFrameLocks noGrp="1"/>
          </p:cNvGraphicFramePr>
          <p:nvPr/>
        </p:nvGraphicFramePr>
        <p:xfrm>
          <a:off x="292100" y="1323105"/>
          <a:ext cx="8534401" cy="3643651"/>
        </p:xfrm>
        <a:graphic>
          <a:graphicData uri="http://schemas.openxmlformats.org/drawingml/2006/table">
            <a:tbl>
              <a:tblPr firstRow="1" firstCol="1" bandRow="1">
                <a:tableStyleId>{113ADC22-76E4-49B3-990F-D2468D07EFF4}</a:tableStyleId>
              </a:tblPr>
              <a:tblGrid>
                <a:gridCol w="431800">
                  <a:extLst>
                    <a:ext uri="{9D8B030D-6E8A-4147-A177-3AD203B41FA5}">
                      <a16:colId xmlns:a16="http://schemas.microsoft.com/office/drawing/2014/main" val="3245496074"/>
                    </a:ext>
                  </a:extLst>
                </a:gridCol>
                <a:gridCol w="1038219">
                  <a:extLst>
                    <a:ext uri="{9D8B030D-6E8A-4147-A177-3AD203B41FA5}">
                      <a16:colId xmlns:a16="http://schemas.microsoft.com/office/drawing/2014/main" val="2627521251"/>
                    </a:ext>
                  </a:extLst>
                </a:gridCol>
                <a:gridCol w="1438274">
                  <a:extLst>
                    <a:ext uri="{9D8B030D-6E8A-4147-A177-3AD203B41FA5}">
                      <a16:colId xmlns:a16="http://schemas.microsoft.com/office/drawing/2014/main" val="3287617205"/>
                    </a:ext>
                  </a:extLst>
                </a:gridCol>
                <a:gridCol w="1503060">
                  <a:extLst>
                    <a:ext uri="{9D8B030D-6E8A-4147-A177-3AD203B41FA5}">
                      <a16:colId xmlns:a16="http://schemas.microsoft.com/office/drawing/2014/main" val="2885703176"/>
                    </a:ext>
                  </a:extLst>
                </a:gridCol>
                <a:gridCol w="168447">
                  <a:extLst>
                    <a:ext uri="{9D8B030D-6E8A-4147-A177-3AD203B41FA5}">
                      <a16:colId xmlns:a16="http://schemas.microsoft.com/office/drawing/2014/main" val="2234492425"/>
                    </a:ext>
                  </a:extLst>
                </a:gridCol>
                <a:gridCol w="2091928">
                  <a:extLst>
                    <a:ext uri="{9D8B030D-6E8A-4147-A177-3AD203B41FA5}">
                      <a16:colId xmlns:a16="http://schemas.microsoft.com/office/drawing/2014/main" val="156502872"/>
                    </a:ext>
                  </a:extLst>
                </a:gridCol>
                <a:gridCol w="264532">
                  <a:extLst>
                    <a:ext uri="{9D8B030D-6E8A-4147-A177-3AD203B41FA5}">
                      <a16:colId xmlns:a16="http://schemas.microsoft.com/office/drawing/2014/main" val="351240215"/>
                    </a:ext>
                  </a:extLst>
                </a:gridCol>
                <a:gridCol w="1598141">
                  <a:extLst>
                    <a:ext uri="{9D8B030D-6E8A-4147-A177-3AD203B41FA5}">
                      <a16:colId xmlns:a16="http://schemas.microsoft.com/office/drawing/2014/main" val="948799592"/>
                    </a:ext>
                  </a:extLst>
                </a:gridCol>
              </a:tblGrid>
              <a:tr h="404095">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6">
                  <a:txBody>
                    <a:bodyPr/>
                    <a:lstStyle/>
                    <a:p>
                      <a:pPr marL="0" marR="0">
                        <a:spcBef>
                          <a:spcPts val="0"/>
                        </a:spcBef>
                        <a:spcAft>
                          <a:spcPts val="0"/>
                        </a:spcAft>
                      </a:pPr>
                      <a:r>
                        <a:rPr lang="en-US" sz="1800" dirty="0">
                          <a:effectLst/>
                        </a:rPr>
                        <a:t>Organization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534124082"/>
                  </a:ext>
                </a:extLst>
              </a:tr>
              <a:tr h="332975">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3">
                  <a:txBody>
                    <a:bodyPr/>
                    <a:lstStyle/>
                    <a:p>
                      <a:pPr marL="0" marR="0">
                        <a:spcBef>
                          <a:spcPts val="0"/>
                        </a:spcBef>
                        <a:spcAft>
                          <a:spcPts val="0"/>
                        </a:spcAft>
                      </a:pPr>
                      <a:r>
                        <a:rPr lang="en-US" sz="1800" dirty="0">
                          <a:effectLst/>
                        </a:rPr>
                        <a:t>What to include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gridSpan="3">
                  <a:txBody>
                    <a:bodyPr/>
                    <a:lstStyle/>
                    <a:p>
                      <a:r>
                        <a:rPr lang="en-US" sz="1800" dirty="0">
                          <a:effectLst/>
                        </a:rPr>
                        <a:t> </a:t>
                      </a:r>
                      <a:endParaRPr lang="en-US" sz="1800" dirty="0"/>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hMerge="1">
                  <a:txBody>
                    <a:bodyPr/>
                    <a:lstStyle/>
                    <a:p>
                      <a:pPr marL="0" marR="0">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tc>
                <a:tc hMerge="1">
                  <a:txBody>
                    <a:bodyPr/>
                    <a:lstStyle/>
                    <a:p>
                      <a:endParaRPr lang="en-US" sz="1800" dirty="0"/>
                    </a:p>
                  </a:txBody>
                  <a:tcPr marL="61166" marR="61166" marT="0" marB="0"/>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886860808"/>
                  </a:ext>
                </a:extLst>
              </a:tr>
              <a:tr h="304829">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5">
                  <a:txBody>
                    <a:bodyPr/>
                    <a:lstStyle/>
                    <a:p>
                      <a:pPr marL="0" marR="0">
                        <a:spcBef>
                          <a:spcPts val="0"/>
                        </a:spcBef>
                        <a:spcAft>
                          <a:spcPts val="0"/>
                        </a:spcAft>
                      </a:pPr>
                      <a:r>
                        <a:rPr lang="en-US" sz="1800" dirty="0">
                          <a:effectLst/>
                        </a:rPr>
                        <a:t>Level of detail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073632735"/>
                  </a:ext>
                </a:extLst>
              </a:tr>
              <a:tr h="309909">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5">
                  <a:txBody>
                    <a:bodyPr/>
                    <a:lstStyle/>
                    <a:p>
                      <a:pPr marL="0" marR="0">
                        <a:spcBef>
                          <a:spcPts val="0"/>
                        </a:spcBef>
                        <a:spcAft>
                          <a:spcPts val="0"/>
                        </a:spcAft>
                      </a:pPr>
                      <a:r>
                        <a:rPr lang="en-US" sz="1800" dirty="0">
                          <a:effectLst/>
                        </a:rPr>
                        <a:t>Clarity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4985228"/>
                  </a:ext>
                </a:extLst>
              </a:tr>
              <a:tr h="325384">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5">
                  <a:txBody>
                    <a:bodyPr/>
                    <a:lstStyle/>
                    <a:p>
                      <a:pPr marL="0" marR="0">
                        <a:spcBef>
                          <a:spcPts val="0"/>
                        </a:spcBef>
                        <a:spcAft>
                          <a:spcPts val="0"/>
                        </a:spcAft>
                      </a:pPr>
                      <a:r>
                        <a:rPr lang="en-US" sz="1800" dirty="0">
                          <a:effectLst/>
                        </a:rPr>
                        <a:t>Conciseness or Cutting for word count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39771662"/>
                  </a:ext>
                </a:extLst>
              </a:tr>
              <a:tr h="320069">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5">
                  <a:txBody>
                    <a:bodyPr/>
                    <a:lstStyle/>
                    <a:p>
                      <a:pPr marL="0" marR="0">
                        <a:spcBef>
                          <a:spcPts val="0"/>
                        </a:spcBef>
                        <a:spcAft>
                          <a:spcPts val="0"/>
                        </a:spcAft>
                      </a:pPr>
                      <a:r>
                        <a:rPr lang="en-US" sz="1800" dirty="0">
                          <a:effectLst/>
                        </a:rPr>
                        <a:t>Flow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6507570"/>
                  </a:ext>
                </a:extLst>
              </a:tr>
              <a:tr h="396475">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2">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hMerge="1">
                  <a:txBody>
                    <a:bodyPr/>
                    <a:lstStyle/>
                    <a:p>
                      <a:pPr marL="0" marR="0">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tc>
                <a:tc gridSpan="3">
                  <a:txBody>
                    <a:bodyPr/>
                    <a:lstStyle/>
                    <a:p>
                      <a:pPr marL="0" marR="0">
                        <a:spcBef>
                          <a:spcPts val="0"/>
                        </a:spcBef>
                        <a:spcAft>
                          <a:spcPts val="0"/>
                        </a:spcAft>
                      </a:pPr>
                      <a:r>
                        <a:rPr lang="en-US" sz="1800" dirty="0">
                          <a:effectLst/>
                        </a:rPr>
                        <a:t>Language use &amp; vocabulary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A45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25943355"/>
                  </a:ext>
                </a:extLst>
              </a:tr>
              <a:tr h="426955">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2">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hMerge="1">
                  <a:txBody>
                    <a:bodyPr/>
                    <a:lstStyle/>
                    <a:p>
                      <a:pPr marL="0" marR="0">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tc>
                <a:tc gridSpan="3">
                  <a:txBody>
                    <a:bodyPr/>
                    <a:lstStyle/>
                    <a:p>
                      <a:pPr marL="0" marR="0">
                        <a:spcBef>
                          <a:spcPts val="0"/>
                        </a:spcBef>
                        <a:spcAft>
                          <a:spcPts val="0"/>
                        </a:spcAft>
                      </a:pPr>
                      <a:r>
                        <a:rPr lang="en-US" sz="1800" dirty="0">
                          <a:effectLst/>
                        </a:rPr>
                        <a:t>Grammatical concerns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A45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0506338"/>
                  </a:ext>
                </a:extLst>
              </a:tr>
              <a:tr h="570882">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2">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hMerge="1">
                  <a:txBody>
                    <a:bodyPr/>
                    <a:lstStyle/>
                    <a:p>
                      <a:pPr marL="0" marR="0">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2">
                  <a:txBody>
                    <a:bodyPr/>
                    <a:lstStyle/>
                    <a:p>
                      <a:pPr marL="0" marR="0">
                        <a:spcBef>
                          <a:spcPts val="0"/>
                        </a:spcBef>
                        <a:spcAft>
                          <a:spcPts val="0"/>
                        </a:spcAft>
                      </a:pPr>
                      <a:r>
                        <a:rPr lang="en-US" sz="1800" dirty="0">
                          <a:effectLst/>
                        </a:rPr>
                        <a:t>Last looks</a:t>
                      </a:r>
                    </a:p>
                    <a:p>
                      <a:pPr marL="0" marR="0">
                        <a:spcBef>
                          <a:spcPts val="0"/>
                        </a:spcBef>
                        <a:spcAft>
                          <a:spcPts val="0"/>
                        </a:spcAft>
                      </a:pPr>
                      <a:r>
                        <a:rPr lang="en-US" sz="1800" dirty="0">
                          <a:effectLst/>
                        </a:rPr>
                        <a:t>Editing/proofing </a:t>
                      </a:r>
                    </a:p>
                    <a:p>
                      <a:pPr marL="0" marR="0">
                        <a:spcBef>
                          <a:spcPts val="0"/>
                        </a:spcBef>
                        <a:spcAft>
                          <a:spcPts val="0"/>
                        </a:spcAft>
                      </a:pPr>
                      <a:r>
                        <a:rPr lang="en-US" sz="1800" dirty="0">
                          <a:effectLst/>
                        </a:rPr>
                        <a:t>(hire an editor)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9559"/>
                    </a:solidFill>
                  </a:tcPr>
                </a:tc>
                <a:tc hMerge="1">
                  <a:txBody>
                    <a:bodyPr/>
                    <a:lstStyle/>
                    <a:p>
                      <a:pPr marL="0" marR="0">
                        <a:spcBef>
                          <a:spcPts val="0"/>
                        </a:spcBef>
                        <a:spcAft>
                          <a:spcPts val="0"/>
                        </a:spcAft>
                      </a:pPr>
                      <a:r>
                        <a:rPr lang="en-US" sz="1800" dirty="0">
                          <a:effectLst/>
                        </a:rPr>
                        <a:t>Last looks</a:t>
                      </a:r>
                    </a:p>
                    <a:p>
                      <a:pPr marL="0" marR="0">
                        <a:spcBef>
                          <a:spcPts val="0"/>
                        </a:spcBef>
                        <a:spcAft>
                          <a:spcPts val="0"/>
                        </a:spcAft>
                      </a:pPr>
                      <a:r>
                        <a:rPr lang="en-US" sz="1800" dirty="0">
                          <a:effectLst/>
                        </a:rPr>
                        <a:t>Editing/proofing </a:t>
                      </a:r>
                    </a:p>
                    <a:p>
                      <a:pPr marL="0" marR="0">
                        <a:spcBef>
                          <a:spcPts val="0"/>
                        </a:spcBef>
                        <a:spcAft>
                          <a:spcPts val="0"/>
                        </a:spcAft>
                      </a:pPr>
                      <a:r>
                        <a:rPr lang="en-US" sz="1800" dirty="0">
                          <a:effectLst/>
                        </a:rPr>
                        <a:t>(hire an editor)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tc>
                <a:extLst>
                  <a:ext uri="{0D108BD9-81ED-4DB2-BD59-A6C34878D82A}">
                    <a16:rowId xmlns:a16="http://schemas.microsoft.com/office/drawing/2014/main" val="841082565"/>
                  </a:ext>
                </a:extLst>
              </a:tr>
            </a:tbl>
          </a:graphicData>
        </a:graphic>
      </p:graphicFrame>
      <p:sp>
        <p:nvSpPr>
          <p:cNvPr id="7" name="Title 6">
            <a:extLst>
              <a:ext uri="{FF2B5EF4-FFF2-40B4-BE49-F238E27FC236}">
                <a16:creationId xmlns:a16="http://schemas.microsoft.com/office/drawing/2014/main" id="{A91FEAB0-62B5-1C40-855A-5E22A9FA0352}"/>
              </a:ext>
            </a:extLst>
          </p:cNvPr>
          <p:cNvSpPr>
            <a:spLocks noGrp="1"/>
          </p:cNvSpPr>
          <p:nvPr>
            <p:ph type="title"/>
          </p:nvPr>
        </p:nvSpPr>
        <p:spPr/>
        <p:txBody>
          <a:bodyPr/>
          <a:lstStyle/>
          <a:p>
            <a:pPr algn="ctr"/>
            <a:r>
              <a:rPr lang="en-US" dirty="0"/>
              <a:t>Stage of Work</a:t>
            </a:r>
          </a:p>
        </p:txBody>
      </p:sp>
      <p:sp>
        <p:nvSpPr>
          <p:cNvPr id="4" name="Left-Right Arrow 3">
            <a:extLst>
              <a:ext uri="{FF2B5EF4-FFF2-40B4-BE49-F238E27FC236}">
                <a16:creationId xmlns:a16="http://schemas.microsoft.com/office/drawing/2014/main" id="{F03FF89B-A88E-0947-AC4C-90458935B4CA}"/>
              </a:ext>
            </a:extLst>
          </p:cNvPr>
          <p:cNvSpPr/>
          <p:nvPr/>
        </p:nvSpPr>
        <p:spPr>
          <a:xfrm>
            <a:off x="-63500" y="586105"/>
            <a:ext cx="9190990" cy="893445"/>
          </a:xfrm>
          <a:prstGeom prst="leftRightArrow">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212D4A"/>
              </a:solidFill>
            </a:endParaRPr>
          </a:p>
        </p:txBody>
      </p:sp>
      <p:sp>
        <p:nvSpPr>
          <p:cNvPr id="5" name="Text Box 8">
            <a:extLst>
              <a:ext uri="{FF2B5EF4-FFF2-40B4-BE49-F238E27FC236}">
                <a16:creationId xmlns:a16="http://schemas.microsoft.com/office/drawing/2014/main" id="{D9C903AD-D818-BE43-A0A9-E817F8BDADF2}"/>
              </a:ext>
            </a:extLst>
          </p:cNvPr>
          <p:cNvSpPr txBox="1"/>
          <p:nvPr/>
        </p:nvSpPr>
        <p:spPr>
          <a:xfrm>
            <a:off x="416250" y="3485197"/>
            <a:ext cx="3939540" cy="10699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6500" b="1" dirty="0">
                <a:solidFill>
                  <a:srgbClr val="212D4A"/>
                </a:solidFill>
                <a:effectLst/>
                <a:latin typeface="Franklin Gothic Demi" panose="020B0603020102020204" pitchFamily="34" charset="0"/>
                <a:ea typeface="Calibri" panose="020F0502020204030204" pitchFamily="34" charset="0"/>
                <a:cs typeface="Arial" panose="020B0604020202020204" pitchFamily="34" charset="0"/>
              </a:rPr>
              <a:t>Feedback</a:t>
            </a:r>
            <a:endParaRPr lang="en-US" sz="1200" dirty="0">
              <a:solidFill>
                <a:srgbClr val="212D4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12">
            <a:extLst>
              <a:ext uri="{FF2B5EF4-FFF2-40B4-BE49-F238E27FC236}">
                <a16:creationId xmlns:a16="http://schemas.microsoft.com/office/drawing/2014/main" id="{232EA807-753B-884B-AAC4-067EC6F204F3}"/>
              </a:ext>
            </a:extLst>
          </p:cNvPr>
          <p:cNvSpPr txBox="1"/>
          <p:nvPr/>
        </p:nvSpPr>
        <p:spPr>
          <a:xfrm>
            <a:off x="162560" y="804455"/>
            <a:ext cx="8981440" cy="703198"/>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800" dirty="0">
                <a:solidFill>
                  <a:srgbClr val="212D4A"/>
                </a:solidFill>
                <a:effectLst/>
                <a:latin typeface="Franklin Gothic Medium" panose="020B0603020102020204" pitchFamily="34" charset="0"/>
                <a:ea typeface="Calibri" panose="020F0502020204030204" pitchFamily="34" charset="0"/>
                <a:cs typeface="Times New Roman" panose="02020603050405020304" pitchFamily="18" charset="0"/>
              </a:rPr>
              <a:t>Ideas</a:t>
            </a:r>
            <a:r>
              <a:rPr lang="en-US" sz="1800" dirty="0">
                <a:solidFill>
                  <a:srgbClr val="212D4A"/>
                </a:solidFill>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212D4A"/>
                </a:solidFill>
                <a:effectLst/>
                <a:latin typeface="Franklin Gothic Medium" panose="020B0603020102020204" pitchFamily="34" charset="0"/>
                <a:ea typeface="Calibri" panose="020F0502020204030204" pitchFamily="34" charset="0"/>
                <a:cs typeface="Times New Roman" panose="02020603050405020304" pitchFamily="18" charset="0"/>
              </a:rPr>
              <a:t>Outline</a:t>
            </a:r>
            <a:r>
              <a:rPr lang="en-US" sz="1800" dirty="0">
                <a:solidFill>
                  <a:srgbClr val="212D4A"/>
                </a:solidFill>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212D4A"/>
                </a:solidFill>
                <a:effectLst/>
                <a:latin typeface="Franklin Gothic Medium" panose="020B0603020102020204" pitchFamily="34" charset="0"/>
                <a:ea typeface="Calibri" panose="020F0502020204030204" pitchFamily="34" charset="0"/>
                <a:cs typeface="Times New Roman" panose="02020603050405020304" pitchFamily="18" charset="0"/>
              </a:rPr>
              <a:t>Rough draft</a:t>
            </a:r>
            <a:r>
              <a:rPr lang="en-US" sz="1800" dirty="0">
                <a:solidFill>
                  <a:srgbClr val="212D4A"/>
                </a:solidFill>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212D4A"/>
                </a:solidFill>
                <a:effectLst/>
                <a:latin typeface="Franklin Gothic Medium" panose="020B0603020102020204" pitchFamily="34" charset="0"/>
                <a:ea typeface="Calibri" panose="020F0502020204030204" pitchFamily="34" charset="0"/>
                <a:cs typeface="Times New Roman" panose="02020603050405020304" pitchFamily="18" charset="0"/>
              </a:rPr>
              <a:t>Revised draft</a:t>
            </a:r>
            <a:r>
              <a:rPr lang="en-US" sz="1800" dirty="0">
                <a:solidFill>
                  <a:srgbClr val="212D4A"/>
                </a:solidFill>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212D4A"/>
                </a:solidFill>
                <a:effectLst/>
                <a:latin typeface="Franklin Gothic Medium" panose="020B0603020102020204" pitchFamily="34" charset="0"/>
                <a:ea typeface="Calibri" panose="020F0502020204030204" pitchFamily="34" charset="0"/>
                <a:cs typeface="Times New Roman" panose="02020603050405020304" pitchFamily="18" charset="0"/>
              </a:rPr>
              <a:t>Just about to submit</a:t>
            </a:r>
            <a:endParaRPr lang="en-US" sz="1800" dirty="0">
              <a:solidFill>
                <a:srgbClr val="212D4A"/>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12D4A"/>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9" name="Rectangle 8">
            <a:extLst>
              <a:ext uri="{FF2B5EF4-FFF2-40B4-BE49-F238E27FC236}">
                <a16:creationId xmlns:a16="http://schemas.microsoft.com/office/drawing/2014/main" id="{1C3FD465-6674-E448-A550-F72E63F99F10}"/>
              </a:ext>
            </a:extLst>
          </p:cNvPr>
          <p:cNvSpPr/>
          <p:nvPr/>
        </p:nvSpPr>
        <p:spPr>
          <a:xfrm>
            <a:off x="6827520" y="4145280"/>
            <a:ext cx="2299970" cy="9982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D1B5FB9-2349-2F4E-892B-B70EF94656D5}"/>
              </a:ext>
            </a:extLst>
          </p:cNvPr>
          <p:cNvSpPr/>
          <p:nvPr/>
        </p:nvSpPr>
        <p:spPr>
          <a:xfrm>
            <a:off x="4795520" y="3291840"/>
            <a:ext cx="4348480" cy="167491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3B9983-6E70-4342-9290-095669F7BD99}"/>
              </a:ext>
            </a:extLst>
          </p:cNvPr>
          <p:cNvSpPr/>
          <p:nvPr/>
        </p:nvSpPr>
        <p:spPr>
          <a:xfrm>
            <a:off x="2997199" y="2332990"/>
            <a:ext cx="5958841" cy="115220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E09508-057F-0142-ACEB-2B4AFE2BF459}"/>
              </a:ext>
            </a:extLst>
          </p:cNvPr>
          <p:cNvSpPr/>
          <p:nvPr/>
        </p:nvSpPr>
        <p:spPr>
          <a:xfrm>
            <a:off x="1664715" y="2014943"/>
            <a:ext cx="5958841" cy="7972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B9757E-C029-CD4D-889E-2DF04EB06321}"/>
              </a:ext>
            </a:extLst>
          </p:cNvPr>
          <p:cNvSpPr/>
          <p:nvPr/>
        </p:nvSpPr>
        <p:spPr>
          <a:xfrm>
            <a:off x="485140" y="1300562"/>
            <a:ext cx="6850380" cy="7972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12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13"/>
                                        </p:tgtEl>
                                        <p:attrNameLst>
                                          <p:attrName>ppt_y</p:attrName>
                                        </p:attrNameLst>
                                      </p:cBhvr>
                                      <p:tavLst>
                                        <p:tav tm="0">
                                          <p:val>
                                            <p:strVal val="#ppt_y"/>
                                          </p:val>
                                        </p:tav>
                                        <p:tav tm="100000">
                                          <p:val>
                                            <p:strVal val="#ppt_y+#ppt_h*1.125000"/>
                                          </p:val>
                                        </p:tav>
                                      </p:tavLst>
                                    </p:anim>
                                    <p:animEffect transition="out" filter="wipe(down)">
                                      <p:cBhvr>
                                        <p:cTn id="7" dur="500"/>
                                        <p:tgtEl>
                                          <p:spTgt spid="13"/>
                                        </p:tgtEl>
                                      </p:cBhvr>
                                    </p:animEffect>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12"/>
                                        </p:tgtEl>
                                        <p:attrNameLst>
                                          <p:attrName>ppt_y</p:attrName>
                                        </p:attrNameLst>
                                      </p:cBhvr>
                                      <p:tavLst>
                                        <p:tav tm="0">
                                          <p:val>
                                            <p:strVal val="#ppt_y"/>
                                          </p:val>
                                        </p:tav>
                                        <p:tav tm="100000">
                                          <p:val>
                                            <p:strVal val="#ppt_y+#ppt_h*1.125000"/>
                                          </p:val>
                                        </p:tav>
                                      </p:tavLst>
                                    </p:anim>
                                    <p:animEffect transition="out" filter="wipe(down)">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11"/>
                                        </p:tgtEl>
                                        <p:attrNameLst>
                                          <p:attrName>ppt_y</p:attrName>
                                        </p:attrNameLst>
                                      </p:cBhvr>
                                      <p:tavLst>
                                        <p:tav tm="0">
                                          <p:val>
                                            <p:strVal val="#ppt_y"/>
                                          </p:val>
                                        </p:tav>
                                        <p:tav tm="100000">
                                          <p:val>
                                            <p:strVal val="#ppt_y+#ppt_h*1.125000"/>
                                          </p:val>
                                        </p:tav>
                                      </p:tavLst>
                                    </p:anim>
                                    <p:animEffect transition="out" filter="wipe(down)">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10"/>
                                        </p:tgtEl>
                                        <p:attrNameLst>
                                          <p:attrName>ppt_y</p:attrName>
                                        </p:attrNameLst>
                                      </p:cBhvr>
                                      <p:tavLst>
                                        <p:tav tm="0">
                                          <p:val>
                                            <p:strVal val="#ppt_y"/>
                                          </p:val>
                                        </p:tav>
                                        <p:tav tm="100000">
                                          <p:val>
                                            <p:strVal val="#ppt_y+#ppt_h*1.125000"/>
                                          </p:val>
                                        </p:tav>
                                      </p:tavLst>
                                    </p:anim>
                                    <p:animEffect transition="out" filter="wipe(down)">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0" nodeType="clickEffect">
                                  <p:stCondLst>
                                    <p:cond delay="0"/>
                                  </p:stCondLst>
                                  <p:childTnLst>
                                    <p:anim calcmode="lin" valueType="num">
                                      <p:cBhvr additive="base">
                                        <p:cTn id="30" dur="500"/>
                                        <p:tgtEl>
                                          <p:spTgt spid="9"/>
                                        </p:tgtEl>
                                        <p:attrNameLst>
                                          <p:attrName>ppt_y</p:attrName>
                                        </p:attrNameLst>
                                      </p:cBhvr>
                                      <p:tavLst>
                                        <p:tav tm="0">
                                          <p:val>
                                            <p:strVal val="#ppt_y"/>
                                          </p:val>
                                        </p:tav>
                                        <p:tav tm="100000">
                                          <p:val>
                                            <p:strVal val="#ppt_y+#ppt_h*1.125000"/>
                                          </p:val>
                                        </p:tav>
                                      </p:tavLst>
                                    </p:anim>
                                    <p:animEffect transition="out" filter="wipe(down)">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6E26-CF51-4D75-9DA3-03D56EE6A29C}"/>
              </a:ext>
            </a:extLst>
          </p:cNvPr>
          <p:cNvSpPr>
            <a:spLocks noGrp="1"/>
          </p:cNvSpPr>
          <p:nvPr>
            <p:ph type="title"/>
          </p:nvPr>
        </p:nvSpPr>
        <p:spPr/>
        <p:txBody>
          <a:bodyPr/>
          <a:lstStyle/>
          <a:p>
            <a:r>
              <a:rPr lang="en-US" sz="6600" i="0" dirty="0"/>
              <a:t>Feedback</a:t>
            </a:r>
            <a:br>
              <a:rPr lang="en-US" sz="6600" i="0" dirty="0"/>
            </a:br>
            <a:r>
              <a:rPr lang="en-US" sz="6600" i="0" dirty="0"/>
              <a:t>Experiences</a:t>
            </a:r>
          </a:p>
        </p:txBody>
      </p:sp>
    </p:spTree>
    <p:extLst>
      <p:ext uri="{BB962C8B-B14F-4D97-AF65-F5344CB8AC3E}">
        <p14:creationId xmlns:p14="http://schemas.microsoft.com/office/powerpoint/2010/main" val="2631435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5663B-139C-B86A-30C2-2F675AC4B393}"/>
              </a:ext>
            </a:extLst>
          </p:cNvPr>
          <p:cNvSpPr>
            <a:spLocks noGrp="1"/>
          </p:cNvSpPr>
          <p:nvPr>
            <p:ph type="title"/>
          </p:nvPr>
        </p:nvSpPr>
        <p:spPr/>
        <p:txBody>
          <a:bodyPr/>
          <a:lstStyle/>
          <a:p>
            <a:r>
              <a:rPr lang="en-US" dirty="0"/>
              <a:t>Big Principles for Feedback</a:t>
            </a:r>
          </a:p>
        </p:txBody>
      </p:sp>
      <p:sp>
        <p:nvSpPr>
          <p:cNvPr id="3" name="Subtitle 2">
            <a:extLst>
              <a:ext uri="{FF2B5EF4-FFF2-40B4-BE49-F238E27FC236}">
                <a16:creationId xmlns:a16="http://schemas.microsoft.com/office/drawing/2014/main" id="{B917B3C9-7D5F-888A-235A-AE2C998B39DC}"/>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AF3C3F90-465C-8839-0244-E425852E302D}"/>
              </a:ext>
            </a:extLst>
          </p:cNvPr>
          <p:cNvSpPr>
            <a:spLocks noGrp="1"/>
          </p:cNvSpPr>
          <p:nvPr>
            <p:ph type="body" idx="2"/>
          </p:nvPr>
        </p:nvSpPr>
        <p:spPr>
          <a:xfrm>
            <a:off x="4939500" y="237744"/>
            <a:ext cx="3837000" cy="4681728"/>
          </a:xfrm>
        </p:spPr>
        <p:txBody>
          <a:bodyPr/>
          <a:lstStyle/>
          <a:p>
            <a:pPr>
              <a:spcAft>
                <a:spcPts val="1800"/>
              </a:spcAft>
              <a:buSzPct val="126000"/>
              <a:buFont typeface="Arial" panose="020B0604020202020204" pitchFamily="34" charset="0"/>
              <a:buChar char="•"/>
            </a:pPr>
            <a:r>
              <a:rPr lang="en-US" dirty="0"/>
              <a:t>Ask for the kind (and volume) of feedback you need</a:t>
            </a:r>
          </a:p>
          <a:p>
            <a:pPr>
              <a:spcAft>
                <a:spcPts val="1800"/>
              </a:spcAft>
              <a:buSzPct val="126000"/>
              <a:buFont typeface="Arial" panose="020B0604020202020204" pitchFamily="34" charset="0"/>
              <a:buChar char="•"/>
            </a:pPr>
            <a:r>
              <a:rPr lang="en-US" dirty="0"/>
              <a:t>Communicate how you’ll use the feedback</a:t>
            </a:r>
          </a:p>
          <a:p>
            <a:pPr>
              <a:spcAft>
                <a:spcPts val="1800"/>
              </a:spcAft>
              <a:buSzPct val="126000"/>
              <a:buFont typeface="Arial" panose="020B0604020202020204" pitchFamily="34" charset="0"/>
              <a:buChar char="•"/>
            </a:pPr>
            <a:r>
              <a:rPr lang="en-US" dirty="0"/>
              <a:t>Decide when to employ feedback from others (faculty, peers)</a:t>
            </a:r>
          </a:p>
        </p:txBody>
      </p:sp>
    </p:spTree>
    <p:extLst>
      <p:ext uri="{BB962C8B-B14F-4D97-AF65-F5344CB8AC3E}">
        <p14:creationId xmlns:p14="http://schemas.microsoft.com/office/powerpoint/2010/main" val="3958774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Your Experiences: Feedback from Others</a:t>
            </a:r>
          </a:p>
        </p:txBody>
      </p:sp>
      <p:sp>
        <p:nvSpPr>
          <p:cNvPr id="2" name="Subtitle 1">
            <a:extLst>
              <a:ext uri="{FF2B5EF4-FFF2-40B4-BE49-F238E27FC236}">
                <a16:creationId xmlns:a16="http://schemas.microsoft.com/office/drawing/2014/main" id="{FC4AE2A1-D6DE-2C81-76A2-861735C13B38}"/>
              </a:ext>
            </a:extLst>
          </p:cNvPr>
          <p:cNvSpPr>
            <a:spLocks noGrp="1"/>
          </p:cNvSpPr>
          <p:nvPr>
            <p:ph type="subTitle" idx="1"/>
          </p:nvPr>
        </p:nvSpPr>
        <p:spPr>
          <a:xfrm>
            <a:off x="265500" y="3064438"/>
            <a:ext cx="4045200" cy="1345500"/>
          </a:xfrm>
        </p:spPr>
        <p:txBody>
          <a:bodyPr/>
          <a:lstStyle/>
          <a:p>
            <a:r>
              <a:rPr lang="en-US" dirty="0"/>
              <a:t>Type your answers in the chat—or feel free to unmute yourself and chime in!</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939500" y="724200"/>
            <a:ext cx="4140492" cy="3695100"/>
          </a:xfrm>
        </p:spPr>
        <p:txBody>
          <a:bodyPr/>
          <a:lstStyle/>
          <a:p>
            <a:pPr>
              <a:spcAft>
                <a:spcPts val="1800"/>
              </a:spcAft>
              <a:buFont typeface="Arial" panose="020B0604020202020204" pitchFamily="34" charset="0"/>
              <a:buChar char="•"/>
            </a:pPr>
            <a:r>
              <a:rPr lang="en-US" dirty="0"/>
              <a:t>What kinds of feedback have you received on your writing?</a:t>
            </a:r>
          </a:p>
          <a:p>
            <a:pPr>
              <a:spcAft>
                <a:spcPts val="1800"/>
              </a:spcAft>
              <a:buFont typeface="Arial" panose="020B0604020202020204" pitchFamily="34" charset="0"/>
              <a:buChar char="•"/>
            </a:pPr>
            <a:r>
              <a:rPr lang="en-US" dirty="0"/>
              <a:t>What was helpful and what wasn’t?</a:t>
            </a:r>
          </a:p>
          <a:p>
            <a:pPr>
              <a:spcAft>
                <a:spcPts val="1800"/>
              </a:spcAft>
              <a:buFont typeface="Arial" panose="020B0604020202020204" pitchFamily="34" charset="0"/>
              <a:buChar char="•"/>
            </a:pPr>
            <a:r>
              <a:rPr lang="en-US" dirty="0"/>
              <a:t>Who can you go to for different concerns, types of feedback, or for different rounds of edits?</a:t>
            </a:r>
          </a:p>
        </p:txBody>
      </p:sp>
    </p:spTree>
    <p:extLst>
      <p:ext uri="{BB962C8B-B14F-4D97-AF65-F5344CB8AC3E}">
        <p14:creationId xmlns:p14="http://schemas.microsoft.com/office/powerpoint/2010/main" val="368371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71350" y="1253550"/>
            <a:ext cx="4045200" cy="1318200"/>
          </a:xfrm>
        </p:spPr>
        <p:txBody>
          <a:bodyPr/>
          <a:lstStyle/>
          <a:p>
            <a:r>
              <a:rPr lang="en-US" dirty="0"/>
              <a:t>Types of Feedback</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552119" y="1"/>
            <a:ext cx="4516341" cy="1723518"/>
          </a:xfrm>
        </p:spPr>
        <p:txBody>
          <a:bodyPr/>
          <a:lstStyle/>
          <a:p>
            <a:pPr marL="419100" indent="-342900">
              <a:spcAft>
                <a:spcPts val="600"/>
              </a:spcAft>
              <a:buFont typeface="Arial" panose="020B0604020202020204" pitchFamily="34" charset="0"/>
              <a:buChar char="•"/>
            </a:pPr>
            <a:r>
              <a:rPr lang="en-US" dirty="0"/>
              <a:t>Expert-based</a:t>
            </a:r>
          </a:p>
          <a:p>
            <a:pPr marL="419100" indent="-342900">
              <a:spcAft>
                <a:spcPts val="600"/>
              </a:spcAft>
              <a:buFont typeface="Arial" panose="020B0604020202020204" pitchFamily="34" charset="0"/>
              <a:buChar char="•"/>
            </a:pPr>
            <a:endParaRPr lang="en-US" dirty="0"/>
          </a:p>
          <a:p>
            <a:pPr marL="419100" indent="-342900">
              <a:spcAft>
                <a:spcPts val="600"/>
              </a:spcAft>
              <a:buFont typeface="Arial" panose="020B0604020202020204" pitchFamily="34" charset="0"/>
              <a:buChar char="•"/>
            </a:pPr>
            <a:endParaRPr lang="en-US" dirty="0"/>
          </a:p>
        </p:txBody>
      </p:sp>
      <p:sp>
        <p:nvSpPr>
          <p:cNvPr id="3" name="Subtitle 2">
            <a:extLst>
              <a:ext uri="{FF2B5EF4-FFF2-40B4-BE49-F238E27FC236}">
                <a16:creationId xmlns:a16="http://schemas.microsoft.com/office/drawing/2014/main" id="{DA8BB050-6D55-428E-821A-F4C59D4F1A79}"/>
              </a:ext>
            </a:extLst>
          </p:cNvPr>
          <p:cNvSpPr>
            <a:spLocks noGrp="1"/>
          </p:cNvSpPr>
          <p:nvPr>
            <p:ph type="subTitle" idx="1"/>
          </p:nvPr>
        </p:nvSpPr>
        <p:spPr>
          <a:xfrm>
            <a:off x="166976" y="4557700"/>
            <a:ext cx="4253947" cy="585799"/>
          </a:xfrm>
        </p:spPr>
        <p:txBody>
          <a:bodyPr/>
          <a:lstStyle/>
          <a:p>
            <a:pPr marL="76200" indent="0" algn="l"/>
            <a:r>
              <a:rPr lang="en-US" sz="1100" dirty="0">
                <a:solidFill>
                  <a:schemeClr val="accent1">
                    <a:lumMod val="50000"/>
                  </a:schemeClr>
                </a:solidFill>
              </a:rPr>
              <a:t>Patricia Goodson, </a:t>
            </a:r>
            <a:r>
              <a:rPr lang="en-US" sz="1100" i="1" dirty="0">
                <a:solidFill>
                  <a:schemeClr val="accent1">
                    <a:lumMod val="50000"/>
                  </a:schemeClr>
                </a:solidFill>
              </a:rPr>
              <a:t>Becoming an Academic Writer </a:t>
            </a:r>
            <a:r>
              <a:rPr lang="en-US" sz="1100" dirty="0">
                <a:solidFill>
                  <a:schemeClr val="accent1">
                    <a:lumMod val="50000"/>
                  </a:schemeClr>
                </a:solidFill>
              </a:rPr>
              <a:t>(2017) (see pp. 90-91) and Peter Elbow, </a:t>
            </a:r>
            <a:r>
              <a:rPr lang="en-US" sz="1100" i="1" dirty="0">
                <a:solidFill>
                  <a:schemeClr val="accent1">
                    <a:lumMod val="50000"/>
                  </a:schemeClr>
                </a:solidFill>
              </a:rPr>
              <a:t>Writing With Power </a:t>
            </a:r>
            <a:r>
              <a:rPr lang="en-US" sz="1100" dirty="0">
                <a:solidFill>
                  <a:schemeClr val="accent1">
                    <a:lumMod val="50000"/>
                  </a:schemeClr>
                </a:solidFill>
              </a:rPr>
              <a:t>(1998)</a:t>
            </a:r>
          </a:p>
        </p:txBody>
      </p:sp>
      <p:sp>
        <p:nvSpPr>
          <p:cNvPr id="2" name="TextBox 1">
            <a:extLst>
              <a:ext uri="{FF2B5EF4-FFF2-40B4-BE49-F238E27FC236}">
                <a16:creationId xmlns:a16="http://schemas.microsoft.com/office/drawing/2014/main" id="{A04145F1-07C8-FF8C-11BE-761852647006}"/>
              </a:ext>
            </a:extLst>
          </p:cNvPr>
          <p:cNvSpPr txBox="1"/>
          <p:nvPr/>
        </p:nvSpPr>
        <p:spPr>
          <a:xfrm>
            <a:off x="4532240" y="532966"/>
            <a:ext cx="4556101" cy="1723518"/>
          </a:xfrm>
          <a:prstGeom prst="rect">
            <a:avLst/>
          </a:prstGeom>
          <a:noFill/>
          <a:ln>
            <a:noFill/>
          </a:ln>
        </p:spPr>
        <p:txBody>
          <a:bodyPr spcFirstLastPara="1" wrap="square" lIns="91425" tIns="91425" rIns="91425" bIns="91425" rtlCol="0" anchor="b" anchorCtr="0">
            <a:spAutoFit/>
          </a:bodyPr>
          <a:lstStyle/>
          <a:p>
            <a:pPr marL="876300" lvl="1" indent="-342900">
              <a:spcBef>
                <a:spcPts val="0"/>
              </a:spcBef>
              <a:spcAft>
                <a:spcPts val="600"/>
              </a:spcAft>
              <a:buClr>
                <a:schemeClr val="bg1"/>
              </a:buClr>
              <a:buFont typeface="Arial" panose="020B0604020202020204" pitchFamily="34" charset="0"/>
              <a:buChar char="•"/>
            </a:pPr>
            <a:r>
              <a:rPr lang="en-US" sz="1700" dirty="0">
                <a:solidFill>
                  <a:schemeClr val="lt1"/>
                </a:solidFill>
                <a:latin typeface="Franklin Gothic"/>
                <a:cs typeface="Franklin Gothic"/>
              </a:rPr>
              <a:t>How </a:t>
            </a:r>
            <a:r>
              <a:rPr lang="en-US" sz="1700" dirty="0">
                <a:solidFill>
                  <a:schemeClr val="lt1"/>
                </a:solidFill>
                <a:latin typeface="Franklin Gothic"/>
                <a:cs typeface="Franklin Gothic"/>
                <a:sym typeface="Franklin Gothic"/>
              </a:rPr>
              <a:t>does the piece of writing fit in with current literature in the field?</a:t>
            </a:r>
          </a:p>
          <a:p>
            <a:pPr marL="876300" lvl="1" indent="-342900">
              <a:spcBef>
                <a:spcPts val="0"/>
              </a:spcBef>
              <a:spcAft>
                <a:spcPts val="600"/>
              </a:spcAft>
              <a:buClr>
                <a:schemeClr val="bg1"/>
              </a:buClr>
              <a:buFont typeface="Arial" panose="020B0604020202020204" pitchFamily="34" charset="0"/>
              <a:buChar char="•"/>
            </a:pPr>
            <a:r>
              <a:rPr lang="en-US" sz="1700" dirty="0">
                <a:solidFill>
                  <a:schemeClr val="lt1"/>
                </a:solidFill>
                <a:latin typeface="Franklin Gothic"/>
                <a:cs typeface="Franklin Gothic"/>
                <a:sym typeface="Franklin Gothic"/>
              </a:rPr>
              <a:t>Are there important pieces/references missing?</a:t>
            </a:r>
          </a:p>
          <a:p>
            <a:pPr marL="876300" lvl="1" indent="-342900">
              <a:spcBef>
                <a:spcPts val="0"/>
              </a:spcBef>
              <a:spcAft>
                <a:spcPts val="600"/>
              </a:spcAft>
              <a:buClr>
                <a:schemeClr val="bg1"/>
              </a:buClr>
              <a:buFont typeface="Arial" panose="020B0604020202020204" pitchFamily="34" charset="0"/>
              <a:buChar char="•"/>
            </a:pPr>
            <a:r>
              <a:rPr lang="en-US" sz="1700" dirty="0">
                <a:solidFill>
                  <a:schemeClr val="lt1"/>
                </a:solidFill>
                <a:latin typeface="Franklin Gothic"/>
                <a:cs typeface="Franklin Gothic"/>
                <a:sym typeface="Franklin Gothic"/>
              </a:rPr>
              <a:t>Is the analysis correct?</a:t>
            </a:r>
            <a:endParaRPr lang="en-US" sz="1700" dirty="0">
              <a:latin typeface="Franklin Gothic Book" panose="020B0503020102020204" pitchFamily="34" charset="0"/>
            </a:endParaRPr>
          </a:p>
        </p:txBody>
      </p:sp>
      <p:sp>
        <p:nvSpPr>
          <p:cNvPr id="10" name="TextBox 9">
            <a:extLst>
              <a:ext uri="{FF2B5EF4-FFF2-40B4-BE49-F238E27FC236}">
                <a16:creationId xmlns:a16="http://schemas.microsoft.com/office/drawing/2014/main" id="{884F7BFE-E1AF-4FCA-4EDB-14AB5B262D14}"/>
              </a:ext>
            </a:extLst>
          </p:cNvPr>
          <p:cNvSpPr txBox="1"/>
          <p:nvPr/>
        </p:nvSpPr>
        <p:spPr>
          <a:xfrm>
            <a:off x="4572000" y="4230635"/>
            <a:ext cx="4300650" cy="1000244"/>
          </a:xfrm>
          <a:prstGeom prst="rect">
            <a:avLst/>
          </a:prstGeom>
          <a:noFill/>
          <a:ln>
            <a:noFill/>
          </a:ln>
        </p:spPr>
        <p:txBody>
          <a:bodyPr spcFirstLastPara="1" wrap="square" lIns="91425" tIns="91425" rIns="91425" bIns="91425" rtlCol="0" anchor="b" anchorCtr="0">
            <a:spAutoFit/>
          </a:bodyPr>
          <a:lstStyle/>
          <a:p>
            <a:pPr marL="876300" lvl="1" indent="-342900">
              <a:spcBef>
                <a:spcPts val="0"/>
              </a:spcBef>
              <a:spcAft>
                <a:spcPts val="600"/>
              </a:spcAft>
              <a:buClr>
                <a:schemeClr val="bg1"/>
              </a:buClr>
              <a:buFont typeface="Arial" panose="020B0604020202020204" pitchFamily="34" charset="0"/>
              <a:buChar char="•"/>
            </a:pPr>
            <a:r>
              <a:rPr lang="en-US" sz="1700" dirty="0">
                <a:solidFill>
                  <a:schemeClr val="lt1"/>
                </a:solidFill>
                <a:latin typeface="Franklin Gothic"/>
                <a:cs typeface="Franklin Gothic"/>
              </a:rPr>
              <a:t>What is happening to you, moment by moment, as you’re reading?</a:t>
            </a:r>
          </a:p>
          <a:p>
            <a:pPr algn="r"/>
            <a:endParaRPr lang="en-US" b="1" dirty="0"/>
          </a:p>
        </p:txBody>
      </p:sp>
      <p:sp>
        <p:nvSpPr>
          <p:cNvPr id="11" name="TextBox 10">
            <a:extLst>
              <a:ext uri="{FF2B5EF4-FFF2-40B4-BE49-F238E27FC236}">
                <a16:creationId xmlns:a16="http://schemas.microsoft.com/office/drawing/2014/main" id="{16F6DDED-9D0A-D5D2-15CD-F18CCCBBF170}"/>
              </a:ext>
            </a:extLst>
          </p:cNvPr>
          <p:cNvSpPr txBox="1"/>
          <p:nvPr/>
        </p:nvSpPr>
        <p:spPr>
          <a:xfrm>
            <a:off x="4572000" y="2726750"/>
            <a:ext cx="4300650" cy="1338798"/>
          </a:xfrm>
          <a:prstGeom prst="rect">
            <a:avLst/>
          </a:prstGeom>
          <a:noFill/>
          <a:ln>
            <a:noFill/>
          </a:ln>
        </p:spPr>
        <p:txBody>
          <a:bodyPr spcFirstLastPara="1" wrap="square" lIns="91425" tIns="91425" rIns="91425" bIns="91425" rtlCol="0" anchor="b" anchorCtr="0">
            <a:spAutoFit/>
          </a:bodyPr>
          <a:lstStyle/>
          <a:p>
            <a:pPr marL="876300" lvl="1" indent="-342900">
              <a:spcBef>
                <a:spcPts val="0"/>
              </a:spcBef>
              <a:spcAft>
                <a:spcPts val="600"/>
              </a:spcAft>
              <a:buClr>
                <a:schemeClr val="bg1"/>
              </a:buClr>
              <a:buFont typeface="Arial" panose="020B0604020202020204" pitchFamily="34" charset="0"/>
              <a:buChar char="•"/>
            </a:pPr>
            <a:r>
              <a:rPr lang="en-US" sz="1700" dirty="0">
                <a:solidFill>
                  <a:schemeClr val="lt1"/>
                </a:solidFill>
                <a:latin typeface="Franklin Gothic"/>
                <a:cs typeface="Franklin Gothic"/>
                <a:sym typeface="Franklin Gothic"/>
              </a:rPr>
              <a:t>What is the quality of the content?</a:t>
            </a:r>
          </a:p>
          <a:p>
            <a:pPr marL="876300" lvl="1" indent="-342900">
              <a:spcBef>
                <a:spcPts val="0"/>
              </a:spcBef>
              <a:spcAft>
                <a:spcPts val="600"/>
              </a:spcAft>
              <a:buClr>
                <a:schemeClr val="bg1"/>
              </a:buClr>
              <a:buFont typeface="Arial" panose="020B0604020202020204" pitchFamily="34" charset="0"/>
              <a:buChar char="•"/>
            </a:pPr>
            <a:r>
              <a:rPr lang="en-US" sz="1700" dirty="0">
                <a:solidFill>
                  <a:schemeClr val="lt1"/>
                </a:solidFill>
                <a:latin typeface="Franklin Gothic"/>
                <a:cs typeface="Franklin Gothic"/>
                <a:sym typeface="Franklin Gothic"/>
              </a:rPr>
              <a:t>How well is the writing organized; how clear is the language?</a:t>
            </a:r>
          </a:p>
          <a:p>
            <a:pPr algn="r"/>
            <a:endParaRPr lang="en-US" b="1" dirty="0"/>
          </a:p>
        </p:txBody>
      </p:sp>
      <p:sp>
        <p:nvSpPr>
          <p:cNvPr id="4" name="TextBox 3">
            <a:extLst>
              <a:ext uri="{FF2B5EF4-FFF2-40B4-BE49-F238E27FC236}">
                <a16:creationId xmlns:a16="http://schemas.microsoft.com/office/drawing/2014/main" id="{7A0DB7A6-612D-04F4-DEE5-D41AE52289ED}"/>
              </a:ext>
            </a:extLst>
          </p:cNvPr>
          <p:cNvSpPr txBox="1"/>
          <p:nvPr/>
        </p:nvSpPr>
        <p:spPr>
          <a:xfrm>
            <a:off x="4596246" y="2204227"/>
            <a:ext cx="4516341" cy="769411"/>
          </a:xfrm>
          <a:prstGeom prst="rect">
            <a:avLst/>
          </a:prstGeom>
          <a:noFill/>
          <a:ln>
            <a:noFill/>
          </a:ln>
        </p:spPr>
        <p:txBody>
          <a:bodyPr spcFirstLastPara="1" wrap="square" lIns="91425" tIns="91425" rIns="91425" bIns="91425" rtlCol="0" anchor="b" anchorCtr="0">
            <a:spAutoFit/>
          </a:bodyPr>
          <a:lstStyle/>
          <a:p>
            <a:pPr marL="342900" indent="-342900">
              <a:buClr>
                <a:schemeClr val="bg1"/>
              </a:buClr>
              <a:buFont typeface="Arial" panose="020B0604020202020204" pitchFamily="34" charset="0"/>
              <a:buChar char="•"/>
            </a:pPr>
            <a:r>
              <a:rPr lang="en-US" sz="2400" dirty="0">
                <a:solidFill>
                  <a:schemeClr val="lt1"/>
                </a:solidFill>
                <a:latin typeface="Franklin Gothic"/>
                <a:cs typeface="Franklin Gothic"/>
                <a:sym typeface="Franklin Gothic"/>
              </a:rPr>
              <a:t>Criterion-based/evaluative</a:t>
            </a:r>
          </a:p>
          <a:p>
            <a:pPr algn="r"/>
            <a:endParaRPr lang="en-US" b="1" dirty="0"/>
          </a:p>
        </p:txBody>
      </p:sp>
      <p:sp>
        <p:nvSpPr>
          <p:cNvPr id="12" name="TextBox 11">
            <a:extLst>
              <a:ext uri="{FF2B5EF4-FFF2-40B4-BE49-F238E27FC236}">
                <a16:creationId xmlns:a16="http://schemas.microsoft.com/office/drawing/2014/main" id="{589E2139-84A4-539C-5BB6-672B6E0AF9F3}"/>
              </a:ext>
            </a:extLst>
          </p:cNvPr>
          <p:cNvSpPr txBox="1"/>
          <p:nvPr/>
        </p:nvSpPr>
        <p:spPr>
          <a:xfrm>
            <a:off x="4627659" y="3772282"/>
            <a:ext cx="4516341" cy="769411"/>
          </a:xfrm>
          <a:prstGeom prst="rect">
            <a:avLst/>
          </a:prstGeom>
          <a:noFill/>
          <a:ln>
            <a:noFill/>
          </a:ln>
        </p:spPr>
        <p:txBody>
          <a:bodyPr spcFirstLastPara="1" wrap="square" lIns="91425" tIns="91425" rIns="91425" bIns="91425" rtlCol="0" anchor="b" anchorCtr="0">
            <a:spAutoFit/>
          </a:bodyPr>
          <a:lstStyle/>
          <a:p>
            <a:pPr marL="342900" indent="-342900">
              <a:buClr>
                <a:schemeClr val="bg1"/>
              </a:buClr>
              <a:buFont typeface="Arial" panose="020B0604020202020204" pitchFamily="34" charset="0"/>
              <a:buChar char="•"/>
            </a:pPr>
            <a:r>
              <a:rPr lang="en-US" sz="2400" dirty="0">
                <a:solidFill>
                  <a:schemeClr val="lt1"/>
                </a:solidFill>
                <a:latin typeface="Franklin Gothic"/>
                <a:cs typeface="Franklin Gothic"/>
                <a:sym typeface="Franklin Gothic"/>
              </a:rPr>
              <a:t>Reader-based</a:t>
            </a:r>
          </a:p>
          <a:p>
            <a:pPr algn="r"/>
            <a:endParaRPr lang="en-US" b="1" dirty="0"/>
          </a:p>
        </p:txBody>
      </p:sp>
    </p:spTree>
    <p:extLst>
      <p:ext uri="{BB962C8B-B14F-4D97-AF65-F5344CB8AC3E}">
        <p14:creationId xmlns:p14="http://schemas.microsoft.com/office/powerpoint/2010/main" val="26817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Your Experiences: Types of Feedback</a:t>
            </a:r>
          </a:p>
        </p:txBody>
      </p:sp>
      <p:sp>
        <p:nvSpPr>
          <p:cNvPr id="4" name="Subtitle 1">
            <a:extLst>
              <a:ext uri="{FF2B5EF4-FFF2-40B4-BE49-F238E27FC236}">
                <a16:creationId xmlns:a16="http://schemas.microsoft.com/office/drawing/2014/main" id="{1AAE7825-FE23-0564-8C6C-7E4D0BEC9AB7}"/>
              </a:ext>
            </a:extLst>
          </p:cNvPr>
          <p:cNvSpPr>
            <a:spLocks noGrp="1"/>
          </p:cNvSpPr>
          <p:nvPr>
            <p:ph type="subTitle" idx="1"/>
          </p:nvPr>
        </p:nvSpPr>
        <p:spPr/>
        <p:txBody>
          <a:bodyPr/>
          <a:lstStyle/>
          <a:p>
            <a:r>
              <a:rPr lang="en-US" dirty="0"/>
              <a:t>Type your answers in the chat—or feel free to unmute yourself and chime in!</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833302" y="0"/>
            <a:ext cx="4310698" cy="5504688"/>
          </a:xfrm>
        </p:spPr>
        <p:txBody>
          <a:bodyPr/>
          <a:lstStyle/>
          <a:p>
            <a:pPr>
              <a:spcAft>
                <a:spcPts val="600"/>
              </a:spcAft>
              <a:buFont typeface="Arial" panose="020B0604020202020204" pitchFamily="34" charset="0"/>
              <a:buChar char="•"/>
            </a:pPr>
            <a:r>
              <a:rPr lang="en-US" sz="1900" dirty="0"/>
              <a:t>What level of revision do people usually address when they give you feedback? </a:t>
            </a:r>
          </a:p>
          <a:p>
            <a:pPr lvl="1">
              <a:spcBef>
                <a:spcPts val="0"/>
              </a:spcBef>
              <a:spcAft>
                <a:spcPts val="600"/>
              </a:spcAft>
              <a:buFont typeface="Arial" panose="020B0604020202020204" pitchFamily="34" charset="0"/>
              <a:buChar char="•"/>
            </a:pPr>
            <a:r>
              <a:rPr lang="en-US" sz="1700" dirty="0"/>
              <a:t>Proofreading or editing concerns?</a:t>
            </a:r>
          </a:p>
          <a:p>
            <a:pPr lvl="1">
              <a:spcBef>
                <a:spcPts val="0"/>
              </a:spcBef>
              <a:spcAft>
                <a:spcPts val="1200"/>
              </a:spcAft>
              <a:buFont typeface="Arial" panose="020B0604020202020204" pitchFamily="34" charset="0"/>
              <a:buChar char="•"/>
            </a:pPr>
            <a:r>
              <a:rPr lang="en-US" sz="1700" dirty="0"/>
              <a:t>Substantive revision suggestions?</a:t>
            </a:r>
          </a:p>
          <a:p>
            <a:pPr marL="419100" indent="-342900">
              <a:spcAft>
                <a:spcPts val="1200"/>
              </a:spcAft>
              <a:buSzPct val="126000"/>
              <a:buFont typeface="Arial" panose="020B0604020202020204" pitchFamily="34" charset="0"/>
              <a:buChar char="•"/>
            </a:pPr>
            <a:r>
              <a:rPr lang="en-US" sz="1900" dirty="0"/>
              <a:t>What types of feedback do you usually get? </a:t>
            </a:r>
          </a:p>
          <a:p>
            <a:pPr marL="419100" indent="-342900">
              <a:spcAft>
                <a:spcPts val="1200"/>
              </a:spcAft>
              <a:buSzPct val="126000"/>
              <a:buFont typeface="Arial" panose="020B0604020202020204" pitchFamily="34" charset="0"/>
              <a:buChar char="•"/>
            </a:pPr>
            <a:r>
              <a:rPr lang="en-US" sz="1900" dirty="0"/>
              <a:t>Are you used to providing substantive or reader-based feedback on your own writing?</a:t>
            </a:r>
          </a:p>
          <a:p>
            <a:pPr marL="419100" indent="-342900">
              <a:spcAft>
                <a:spcPts val="1200"/>
              </a:spcAft>
              <a:buSzPct val="126000"/>
              <a:buFont typeface="Arial" panose="020B0604020202020204" pitchFamily="34" charset="0"/>
              <a:buChar char="•"/>
            </a:pPr>
            <a:r>
              <a:rPr lang="en-US" sz="1900" dirty="0"/>
              <a:t>You can ask for the type of feedback you need—which might differ at different points in your writing process</a:t>
            </a:r>
          </a:p>
        </p:txBody>
      </p:sp>
    </p:spTree>
    <p:extLst>
      <p:ext uri="{BB962C8B-B14F-4D97-AF65-F5344CB8AC3E}">
        <p14:creationId xmlns:p14="http://schemas.microsoft.com/office/powerpoint/2010/main" val="3185275932"/>
      </p:ext>
    </p:extLst>
  </p:cSld>
  <p:clrMapOvr>
    <a:overrideClrMapping bg1="lt1" tx1="dk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6E26-CF51-4D75-9DA3-03D56EE6A29C}"/>
              </a:ext>
            </a:extLst>
          </p:cNvPr>
          <p:cNvSpPr>
            <a:spLocks noGrp="1"/>
          </p:cNvSpPr>
          <p:nvPr>
            <p:ph type="title"/>
          </p:nvPr>
        </p:nvSpPr>
        <p:spPr/>
        <p:txBody>
          <a:bodyPr/>
          <a:lstStyle/>
          <a:p>
            <a:r>
              <a:rPr lang="en-US" sz="6600" i="0" dirty="0"/>
              <a:t>Global and Local Concerns</a:t>
            </a:r>
          </a:p>
        </p:txBody>
      </p:sp>
    </p:spTree>
    <p:extLst>
      <p:ext uri="{BB962C8B-B14F-4D97-AF65-F5344CB8AC3E}">
        <p14:creationId xmlns:p14="http://schemas.microsoft.com/office/powerpoint/2010/main" val="1800482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Global Concerns</a:t>
            </a:r>
            <a:endParaRPr lang="en-US" b="0" dirty="0"/>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572000" y="0"/>
            <a:ext cx="4572000" cy="5143500"/>
          </a:xfrm>
        </p:spPr>
        <p:txBody>
          <a:bodyPr/>
          <a:lstStyle/>
          <a:p>
            <a:pPr>
              <a:spcAft>
                <a:spcPts val="600"/>
              </a:spcAft>
            </a:pPr>
            <a:r>
              <a:rPr lang="en-US" sz="2000" b="1" dirty="0"/>
              <a:t>Content</a:t>
            </a:r>
          </a:p>
          <a:p>
            <a:pPr lvl="1">
              <a:spcAft>
                <a:spcPts val="600"/>
              </a:spcAft>
              <a:buFont typeface="Arial" panose="020B0604020202020204" pitchFamily="34" charset="0"/>
              <a:buChar char="•"/>
            </a:pPr>
            <a:r>
              <a:rPr lang="en-US" sz="1800" dirty="0"/>
              <a:t>Are the important things here? Are there irrelevant things that you should cut? Do you need to expand or condense?</a:t>
            </a:r>
          </a:p>
          <a:p>
            <a:pPr>
              <a:spcAft>
                <a:spcPts val="600"/>
              </a:spcAft>
            </a:pPr>
            <a:r>
              <a:rPr lang="en-US" sz="2000" b="1" dirty="0"/>
              <a:t>Organization and structure</a:t>
            </a:r>
          </a:p>
          <a:p>
            <a:pPr lvl="1">
              <a:spcAft>
                <a:spcPts val="600"/>
              </a:spcAft>
              <a:buFont typeface="Arial" panose="020B0604020202020204" pitchFamily="34" charset="0"/>
              <a:buChar char="•"/>
            </a:pPr>
            <a:r>
              <a:rPr lang="en-US" sz="1800" dirty="0"/>
              <a:t>Does this part make sense here?  Should you rearrange? Is each section doing what it should do? Is some content in the wrong section?</a:t>
            </a:r>
          </a:p>
          <a:p>
            <a:pPr>
              <a:spcAft>
                <a:spcPts val="600"/>
              </a:spcAft>
            </a:pPr>
            <a:r>
              <a:rPr lang="en-US" sz="2000" b="1" dirty="0"/>
              <a:t>Paragraph or section level</a:t>
            </a:r>
          </a:p>
          <a:p>
            <a:pPr lvl="1">
              <a:spcAft>
                <a:spcPts val="600"/>
              </a:spcAft>
              <a:buFont typeface="Arial" panose="020B0604020202020204" pitchFamily="34" charset="0"/>
              <a:buChar char="•"/>
            </a:pPr>
            <a:r>
              <a:rPr lang="en-US" sz="1800" dirty="0"/>
              <a:t>Is each paragraph just one main idea? Are transitions effective? Are topic sentences clear and helpful?</a:t>
            </a:r>
          </a:p>
        </p:txBody>
      </p:sp>
      <p:sp>
        <p:nvSpPr>
          <p:cNvPr id="3" name="Subtitle 2">
            <a:extLst>
              <a:ext uri="{FF2B5EF4-FFF2-40B4-BE49-F238E27FC236}">
                <a16:creationId xmlns:a16="http://schemas.microsoft.com/office/drawing/2014/main" id="{DA8BB050-6D55-428E-821A-F4C59D4F1A79}"/>
              </a:ext>
            </a:extLst>
          </p:cNvPr>
          <p:cNvSpPr>
            <a:spLocks noGrp="1"/>
          </p:cNvSpPr>
          <p:nvPr>
            <p:ph type="subTitle" idx="1"/>
          </p:nvPr>
        </p:nvSpPr>
        <p:spPr/>
        <p:txBody>
          <a:bodyPr/>
          <a:lstStyle/>
          <a:p>
            <a:r>
              <a:rPr lang="en-US" dirty="0">
                <a:solidFill>
                  <a:schemeClr val="accent1">
                    <a:lumMod val="50000"/>
                  </a:schemeClr>
                </a:solidFill>
              </a:rPr>
              <a:t>Tackle these first</a:t>
            </a:r>
          </a:p>
        </p:txBody>
      </p:sp>
    </p:spTree>
    <p:extLst>
      <p:ext uri="{BB962C8B-B14F-4D97-AF65-F5344CB8AC3E}">
        <p14:creationId xmlns:p14="http://schemas.microsoft.com/office/powerpoint/2010/main" val="4287020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Local Concerns</a:t>
            </a:r>
            <a:endParaRPr lang="en-US" b="0" dirty="0"/>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939500" y="0"/>
            <a:ext cx="4045200" cy="5143500"/>
          </a:xfrm>
        </p:spPr>
        <p:txBody>
          <a:bodyPr/>
          <a:lstStyle/>
          <a:p>
            <a:pPr>
              <a:spcAft>
                <a:spcPts val="1200"/>
              </a:spcAft>
            </a:pPr>
            <a:r>
              <a:rPr lang="en-US" sz="2300" dirty="0"/>
              <a:t>Structure </a:t>
            </a:r>
            <a:r>
              <a:rPr lang="en-US" sz="2300" i="1" dirty="0"/>
              <a:t>within</a:t>
            </a:r>
            <a:r>
              <a:rPr lang="en-US" sz="2300" dirty="0"/>
              <a:t> paragraphs</a:t>
            </a:r>
          </a:p>
          <a:p>
            <a:pPr>
              <a:spcAft>
                <a:spcPts val="1200"/>
              </a:spcAft>
            </a:pPr>
            <a:r>
              <a:rPr lang="en-US" sz="2300" dirty="0"/>
              <a:t>Appropriate level of detail</a:t>
            </a:r>
          </a:p>
          <a:p>
            <a:pPr>
              <a:spcAft>
                <a:spcPts val="1200"/>
              </a:spcAft>
            </a:pPr>
            <a:r>
              <a:rPr lang="en-US" sz="2300" dirty="0"/>
              <a:t>Sentence-level clarity</a:t>
            </a:r>
          </a:p>
          <a:p>
            <a:pPr>
              <a:spcAft>
                <a:spcPts val="1200"/>
              </a:spcAft>
            </a:pPr>
            <a:r>
              <a:rPr lang="en-US" sz="2300" dirty="0"/>
              <a:t>Grammar and vocabulary:</a:t>
            </a:r>
          </a:p>
          <a:p>
            <a:pPr lvl="1">
              <a:spcBef>
                <a:spcPts val="0"/>
              </a:spcBef>
              <a:spcAft>
                <a:spcPts val="600"/>
              </a:spcAft>
              <a:buFont typeface="Arial" panose="020B0604020202020204" pitchFamily="34" charset="0"/>
              <a:buChar char="•"/>
            </a:pPr>
            <a:r>
              <a:rPr lang="en-US" sz="2000" dirty="0"/>
              <a:t>Sentence structure and clarity</a:t>
            </a:r>
          </a:p>
          <a:p>
            <a:pPr lvl="1">
              <a:spcBef>
                <a:spcPts val="0"/>
              </a:spcBef>
              <a:spcAft>
                <a:spcPts val="600"/>
              </a:spcAft>
              <a:buFont typeface="Arial" panose="020B0604020202020204" pitchFamily="34" charset="0"/>
              <a:buChar char="•"/>
            </a:pPr>
            <a:r>
              <a:rPr lang="en-US" sz="2000" dirty="0"/>
              <a:t>Active/passive voice, consistent tense</a:t>
            </a:r>
          </a:p>
          <a:p>
            <a:pPr lvl="1">
              <a:spcBef>
                <a:spcPts val="0"/>
              </a:spcBef>
              <a:spcAft>
                <a:spcPts val="600"/>
              </a:spcAft>
              <a:buFont typeface="Arial" panose="020B0604020202020204" pitchFamily="34" charset="0"/>
              <a:buChar char="•"/>
            </a:pPr>
            <a:r>
              <a:rPr lang="en-US" sz="2000" dirty="0"/>
              <a:t>Articles, prepositions</a:t>
            </a:r>
          </a:p>
          <a:p>
            <a:pPr>
              <a:spcAft>
                <a:spcPts val="1200"/>
              </a:spcAft>
            </a:pPr>
            <a:r>
              <a:rPr lang="en-US" sz="2300" dirty="0"/>
              <a:t>Formatting, citations</a:t>
            </a:r>
          </a:p>
          <a:p>
            <a:pPr>
              <a:spcAft>
                <a:spcPts val="1200"/>
              </a:spcAft>
            </a:pPr>
            <a:r>
              <a:rPr lang="en-US" sz="2300" dirty="0"/>
              <a:t>Proofreading</a:t>
            </a:r>
          </a:p>
        </p:txBody>
      </p:sp>
      <p:sp>
        <p:nvSpPr>
          <p:cNvPr id="3" name="Subtitle 2">
            <a:extLst>
              <a:ext uri="{FF2B5EF4-FFF2-40B4-BE49-F238E27FC236}">
                <a16:creationId xmlns:a16="http://schemas.microsoft.com/office/drawing/2014/main" id="{DA8BB050-6D55-428E-821A-F4C59D4F1A79}"/>
              </a:ext>
            </a:extLst>
          </p:cNvPr>
          <p:cNvSpPr>
            <a:spLocks noGrp="1"/>
          </p:cNvSpPr>
          <p:nvPr>
            <p:ph type="subTitle" idx="1"/>
          </p:nvPr>
        </p:nvSpPr>
        <p:spPr/>
        <p:txBody>
          <a:bodyPr/>
          <a:lstStyle/>
          <a:p>
            <a:r>
              <a:rPr lang="en-US" dirty="0">
                <a:solidFill>
                  <a:schemeClr val="accent1">
                    <a:lumMod val="50000"/>
                  </a:schemeClr>
                </a:solidFill>
              </a:rPr>
              <a:t>Tackle these later</a:t>
            </a:r>
          </a:p>
        </p:txBody>
      </p:sp>
    </p:spTree>
    <p:extLst>
      <p:ext uri="{BB962C8B-B14F-4D97-AF65-F5344CB8AC3E}">
        <p14:creationId xmlns:p14="http://schemas.microsoft.com/office/powerpoint/2010/main" val="3065470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39FEA9-85E4-F44E-910C-CB1A1D1D0D22}"/>
              </a:ext>
            </a:extLst>
          </p:cNvPr>
          <p:cNvSpPr>
            <a:spLocks noGrp="1"/>
          </p:cNvSpPr>
          <p:nvPr>
            <p:ph type="title"/>
          </p:nvPr>
        </p:nvSpPr>
        <p:spPr/>
        <p:txBody>
          <a:bodyPr/>
          <a:lstStyle/>
          <a:p>
            <a:r>
              <a:rPr lang="en-US" dirty="0"/>
              <a:t>Overview: Self-Editing and Revision</a:t>
            </a:r>
          </a:p>
        </p:txBody>
      </p:sp>
      <p:sp>
        <p:nvSpPr>
          <p:cNvPr id="2" name="TextBox 1">
            <a:extLst>
              <a:ext uri="{FF2B5EF4-FFF2-40B4-BE49-F238E27FC236}">
                <a16:creationId xmlns:a16="http://schemas.microsoft.com/office/drawing/2014/main" id="{BD1A0171-C757-F37D-6211-91212976499B}"/>
              </a:ext>
            </a:extLst>
          </p:cNvPr>
          <p:cNvSpPr txBox="1"/>
          <p:nvPr/>
        </p:nvSpPr>
        <p:spPr>
          <a:xfrm>
            <a:off x="1265400" y="965446"/>
            <a:ext cx="6613200" cy="3877954"/>
          </a:xfrm>
          <a:prstGeom prst="rect">
            <a:avLst/>
          </a:prstGeom>
          <a:noFill/>
          <a:ln>
            <a:noFill/>
          </a:ln>
        </p:spPr>
        <p:txBody>
          <a:bodyPr spcFirstLastPara="1" wrap="square" lIns="91425" tIns="91425" rIns="91425" bIns="91425" rtlCol="0" anchor="b" anchorCtr="0">
            <a:spAutoFit/>
          </a:bodyPr>
          <a:lstStyle/>
          <a:p>
            <a:pPr marL="342900" indent="-342900">
              <a:buFont typeface="Arial" panose="020B0604020202020204" pitchFamily="34" charset="0"/>
              <a:buChar char="•"/>
            </a:pPr>
            <a:r>
              <a:rPr lang="en-US" sz="2400" dirty="0">
                <a:latin typeface="Franklin Gothic" panose="020B0604020202020204" charset="0"/>
                <a:cs typeface="Franklin Gothic" panose="020B0604020202020204" charset="0"/>
              </a:rPr>
              <a:t>Principles and mindset for revising </a:t>
            </a:r>
          </a:p>
          <a:p>
            <a:pPr marL="342900" indent="-342900">
              <a:buFont typeface="Arial" panose="020B0604020202020204" pitchFamily="34" charset="0"/>
              <a:buChar char="•"/>
            </a:pPr>
            <a:r>
              <a:rPr lang="en-US" sz="2400" dirty="0">
                <a:latin typeface="Franklin Gothic" panose="020B0604020202020204" charset="0"/>
                <a:cs typeface="Franklin Gothic" panose="020B0604020202020204" charset="0"/>
              </a:rPr>
              <a:t>Feedback from others: overview</a:t>
            </a:r>
          </a:p>
          <a:p>
            <a:pPr marL="342900" indent="-342900">
              <a:buFont typeface="Arial" panose="020B0604020202020204" pitchFamily="34" charset="0"/>
              <a:buChar char="•"/>
            </a:pPr>
            <a:r>
              <a:rPr lang="en-US" sz="2400" dirty="0">
                <a:latin typeface="Franklin Gothic" panose="020B0604020202020204" charset="0"/>
                <a:cs typeface="Franklin Gothic" panose="020B0604020202020204" charset="0"/>
              </a:rPr>
              <a:t>Global vs. local concerns</a:t>
            </a:r>
          </a:p>
          <a:p>
            <a:pPr marL="342900" indent="-342900">
              <a:buFont typeface="Arial" panose="020B0604020202020204" pitchFamily="34" charset="0"/>
              <a:buChar char="•"/>
            </a:pPr>
            <a:r>
              <a:rPr lang="en-US" sz="2400" dirty="0">
                <a:latin typeface="Franklin Gothic" panose="020B0604020202020204" charset="0"/>
                <a:cs typeface="Franklin Gothic" panose="020B0604020202020204" charset="0"/>
              </a:rPr>
              <a:t>Revising your own writing</a:t>
            </a:r>
          </a:p>
          <a:p>
            <a:pPr marL="342900" indent="-342900">
              <a:buFont typeface="Arial" panose="020B0604020202020204" pitchFamily="34" charset="0"/>
              <a:buChar char="•"/>
            </a:pPr>
            <a:r>
              <a:rPr lang="en-US" sz="2400" dirty="0">
                <a:latin typeface="Franklin Gothic" panose="020B0604020202020204" charset="0"/>
                <a:cs typeface="Franklin Gothic" panose="020B0604020202020204" charset="0"/>
              </a:rPr>
              <a:t>Tips and tricks for getting started</a:t>
            </a:r>
          </a:p>
          <a:p>
            <a:pPr marL="342900" indent="-342900">
              <a:buFont typeface="Arial" panose="020B0604020202020204" pitchFamily="34" charset="0"/>
              <a:buChar char="•"/>
            </a:pPr>
            <a:r>
              <a:rPr lang="en-US" sz="2400" dirty="0">
                <a:latin typeface="Franklin Gothic" panose="020B0604020202020204" charset="0"/>
                <a:cs typeface="Franklin Gothic" panose="020B0604020202020204" charset="0"/>
              </a:rPr>
              <a:t>Strategies for revising organization and structure</a:t>
            </a:r>
          </a:p>
          <a:p>
            <a:pPr marL="342900" indent="-342900">
              <a:buFont typeface="Arial" panose="020B0604020202020204" pitchFamily="34" charset="0"/>
              <a:buChar char="•"/>
            </a:pPr>
            <a:r>
              <a:rPr lang="en-US" sz="2400" dirty="0">
                <a:latin typeface="Franklin Gothic" panose="020B0604020202020204" charset="0"/>
                <a:cs typeface="Franklin Gothic" panose="020B0604020202020204" charset="0"/>
              </a:rPr>
              <a:t>Figures and tables</a:t>
            </a:r>
          </a:p>
          <a:p>
            <a:pPr marL="342900" indent="-342900">
              <a:buFont typeface="Arial" panose="020B0604020202020204" pitchFamily="34" charset="0"/>
              <a:buChar char="•"/>
            </a:pPr>
            <a:r>
              <a:rPr lang="en-US" sz="2400" dirty="0">
                <a:latin typeface="Franklin Gothic" panose="020B0604020202020204" charset="0"/>
                <a:cs typeface="Franklin Gothic" panose="020B0604020202020204" charset="0"/>
              </a:rPr>
              <a:t>Editing and proofreading strategies</a:t>
            </a:r>
          </a:p>
          <a:p>
            <a:pPr marL="342900" indent="-342900">
              <a:buFont typeface="Arial" panose="020B0604020202020204" pitchFamily="34" charset="0"/>
              <a:buChar char="•"/>
            </a:pPr>
            <a:r>
              <a:rPr lang="en-US" sz="2400" dirty="0">
                <a:latin typeface="Franklin Gothic" panose="020B0604020202020204" charset="0"/>
                <a:cs typeface="Franklin Gothic" panose="020B0604020202020204" charset="0"/>
              </a:rPr>
              <a:t>Corpus tools</a:t>
            </a:r>
          </a:p>
          <a:p>
            <a:pPr marL="342900" indent="-342900">
              <a:buFont typeface="Arial" panose="020B0604020202020204" pitchFamily="34" charset="0"/>
              <a:buChar char="•"/>
            </a:pPr>
            <a:r>
              <a:rPr lang="en-US" sz="2400" dirty="0">
                <a:latin typeface="Franklin Gothic" panose="020B0604020202020204" charset="0"/>
                <a:cs typeface="Franklin Gothic" panose="020B0604020202020204" charset="0"/>
              </a:rPr>
              <a:t>Developing your system</a:t>
            </a:r>
          </a:p>
        </p:txBody>
      </p:sp>
    </p:spTree>
    <p:extLst>
      <p:ext uri="{BB962C8B-B14F-4D97-AF65-F5344CB8AC3E}">
        <p14:creationId xmlns:p14="http://schemas.microsoft.com/office/powerpoint/2010/main" val="2845347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B8B5715-CB27-9EBC-A394-CA0BE0B6231E}"/>
              </a:ext>
            </a:extLst>
          </p:cNvPr>
          <p:cNvSpPr>
            <a:spLocks noGrp="1"/>
          </p:cNvSpPr>
          <p:nvPr>
            <p:ph type="subTitle" idx="1"/>
          </p:nvPr>
        </p:nvSpPr>
        <p:spPr>
          <a:xfrm>
            <a:off x="0" y="-1281188"/>
            <a:ext cx="2911607" cy="2562375"/>
          </a:xfrm>
        </p:spPr>
        <p:txBody>
          <a:bodyPr/>
          <a:lstStyle/>
          <a:p>
            <a:r>
              <a:rPr lang="en-US" dirty="0"/>
              <a:t>Revising </a:t>
            </a:r>
          </a:p>
          <a:p>
            <a:r>
              <a:rPr lang="en-US" dirty="0"/>
              <a:t>	vs. Editing </a:t>
            </a:r>
          </a:p>
          <a:p>
            <a:r>
              <a:rPr lang="en-US" dirty="0"/>
              <a:t>	   vs. Proofreading</a:t>
            </a:r>
          </a:p>
        </p:txBody>
      </p:sp>
      <p:pic>
        <p:nvPicPr>
          <p:cNvPr id="4" name="Picture 3">
            <a:extLst>
              <a:ext uri="{FF2B5EF4-FFF2-40B4-BE49-F238E27FC236}">
                <a16:creationId xmlns:a16="http://schemas.microsoft.com/office/drawing/2014/main" id="{B892FCD0-50F9-43F3-B4A2-F055E47F405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8410" t="9029" r="7822" b="1727"/>
          <a:stretch/>
        </p:blipFill>
        <p:spPr>
          <a:xfrm>
            <a:off x="2911607" y="620850"/>
            <a:ext cx="5711185" cy="4203254"/>
          </a:xfrm>
          <a:prstGeom prst="rect">
            <a:avLst/>
          </a:prstGeom>
        </p:spPr>
      </p:pic>
      <p:sp>
        <p:nvSpPr>
          <p:cNvPr id="3" name="TextBox 2">
            <a:extLst>
              <a:ext uri="{FF2B5EF4-FFF2-40B4-BE49-F238E27FC236}">
                <a16:creationId xmlns:a16="http://schemas.microsoft.com/office/drawing/2014/main" id="{D40EFA4A-EF1C-4044-9797-1397A8B41067}"/>
              </a:ext>
            </a:extLst>
          </p:cNvPr>
          <p:cNvSpPr txBox="1"/>
          <p:nvPr/>
        </p:nvSpPr>
        <p:spPr>
          <a:xfrm>
            <a:off x="235175" y="4070218"/>
            <a:ext cx="2273964" cy="830966"/>
          </a:xfrm>
          <a:prstGeom prst="rect">
            <a:avLst/>
          </a:prstGeom>
          <a:noFill/>
          <a:ln>
            <a:noFill/>
          </a:ln>
        </p:spPr>
        <p:txBody>
          <a:bodyPr spcFirstLastPara="1" wrap="square" lIns="91425" tIns="91425" rIns="91425" bIns="91425" rtlCol="0" anchor="b" anchorCtr="0">
            <a:spAutoFit/>
          </a:bodyPr>
          <a:lstStyle/>
          <a:p>
            <a:pPr algn="r"/>
            <a:r>
              <a:rPr lang="en-US" dirty="0">
                <a:solidFill>
                  <a:schemeClr val="bg1"/>
                </a:solidFill>
                <a:latin typeface="Franklin Gothic" panose="020B0604020202020204" charset="0"/>
                <a:cs typeface="Franklin Gothic" panose="020B0604020202020204" charset="0"/>
              </a:rPr>
              <a:t>From Patricia Goodson, </a:t>
            </a:r>
            <a:r>
              <a:rPr lang="en-US" i="1" dirty="0">
                <a:solidFill>
                  <a:schemeClr val="bg1"/>
                </a:solidFill>
                <a:latin typeface="Franklin Gothic" panose="020B0604020202020204" charset="0"/>
                <a:cs typeface="Franklin Gothic" panose="020B0604020202020204" charset="0"/>
              </a:rPr>
              <a:t>Becoming an Academic Writer</a:t>
            </a:r>
            <a:r>
              <a:rPr lang="en-US" dirty="0">
                <a:solidFill>
                  <a:schemeClr val="bg1"/>
                </a:solidFill>
                <a:latin typeface="Franklin Gothic" panose="020B0604020202020204" charset="0"/>
                <a:cs typeface="Franklin Gothic" panose="020B0604020202020204" charset="0"/>
              </a:rPr>
              <a:t>, p. 108</a:t>
            </a:r>
          </a:p>
        </p:txBody>
      </p:sp>
    </p:spTree>
    <p:extLst>
      <p:ext uri="{BB962C8B-B14F-4D97-AF65-F5344CB8AC3E}">
        <p14:creationId xmlns:p14="http://schemas.microsoft.com/office/powerpoint/2010/main" val="700243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6B068-13EB-4045-A47B-E6C321E8DD1E}"/>
              </a:ext>
            </a:extLst>
          </p:cNvPr>
          <p:cNvSpPr>
            <a:spLocks noGrp="1"/>
          </p:cNvSpPr>
          <p:nvPr>
            <p:ph type="title"/>
          </p:nvPr>
        </p:nvSpPr>
        <p:spPr/>
        <p:txBody>
          <a:bodyPr/>
          <a:lstStyle/>
          <a:p>
            <a:r>
              <a:rPr lang="en-US" dirty="0">
                <a:solidFill>
                  <a:srgbClr val="EB5F0C"/>
                </a:solidFill>
                <a:latin typeface="Bodoni"/>
                <a:sym typeface="Bodoni"/>
              </a:rPr>
              <a:t>Sample Workflow</a:t>
            </a:r>
          </a:p>
        </p:txBody>
      </p:sp>
      <p:sp>
        <p:nvSpPr>
          <p:cNvPr id="4" name="TextBox 3">
            <a:extLst>
              <a:ext uri="{FF2B5EF4-FFF2-40B4-BE49-F238E27FC236}">
                <a16:creationId xmlns:a16="http://schemas.microsoft.com/office/drawing/2014/main" id="{6756082A-B759-0BC3-3CED-EA74AE37DA23}"/>
              </a:ext>
            </a:extLst>
          </p:cNvPr>
          <p:cNvSpPr txBox="1"/>
          <p:nvPr/>
        </p:nvSpPr>
        <p:spPr>
          <a:xfrm>
            <a:off x="555498" y="841012"/>
            <a:ext cx="8033004" cy="4201120"/>
          </a:xfrm>
          <a:prstGeom prst="rect">
            <a:avLst/>
          </a:prstGeom>
          <a:noFill/>
          <a:ln>
            <a:noFill/>
          </a:ln>
        </p:spPr>
        <p:txBody>
          <a:bodyPr spcFirstLastPara="1" wrap="square" lIns="91425" tIns="91425" rIns="91425" bIns="91425" rtlCol="0" anchor="b" anchorCtr="0">
            <a:spAutoFit/>
          </a:bodyPr>
          <a:lstStyle/>
          <a:p>
            <a:pPr marL="0" marR="0">
              <a:spcBef>
                <a:spcPts val="0"/>
              </a:spcBef>
              <a:spcAft>
                <a:spcPts val="0"/>
              </a:spcAft>
            </a:pPr>
            <a:r>
              <a:rPr lang="en-US" sz="1450" dirty="0">
                <a:effectLst/>
                <a:latin typeface="Times New Roman" panose="02020603050405020304" pitchFamily="18" charset="0"/>
                <a:ea typeface="Calibri" panose="020F0502020204030204" pitchFamily="34" charset="0"/>
              </a:rPr>
              <a:t>FIRST REVISION:</a:t>
            </a:r>
          </a:p>
          <a:p>
            <a:pPr marL="342900" marR="0" lvl="0" indent="-342900">
              <a:spcBef>
                <a:spcPts val="0"/>
              </a:spcBef>
              <a:spcAft>
                <a:spcPts val="0"/>
              </a:spcAft>
              <a:buFont typeface="Symbol" panose="05050102010706020507" pitchFamily="18" charset="2"/>
              <a:buChar char=""/>
            </a:pPr>
            <a:r>
              <a:rPr lang="en-US" sz="1450" dirty="0">
                <a:effectLst/>
                <a:latin typeface="Times New Roman" panose="02020603050405020304" pitchFamily="18" charset="0"/>
                <a:ea typeface="Calibri" panose="020F0502020204030204" pitchFamily="34" charset="0"/>
              </a:rPr>
              <a:t>Check the first draft for content and content location. </a:t>
            </a:r>
          </a:p>
          <a:p>
            <a:pPr marL="342900" marR="0" lvl="0" indent="-342900">
              <a:spcBef>
                <a:spcPts val="0"/>
              </a:spcBef>
              <a:spcAft>
                <a:spcPts val="0"/>
              </a:spcAft>
              <a:buFont typeface="Symbol" panose="05050102010706020507" pitchFamily="18" charset="2"/>
              <a:buChar char=""/>
            </a:pPr>
            <a:r>
              <a:rPr lang="en-US" sz="1450" dirty="0">
                <a:effectLst/>
                <a:latin typeface="Times New Roman" panose="02020603050405020304" pitchFamily="18" charset="0"/>
                <a:ea typeface="Calibri" panose="020F0502020204030204" pitchFamily="34" charset="0"/>
              </a:rPr>
              <a:t>Check logical organization of sections and subsections. </a:t>
            </a:r>
          </a:p>
          <a:p>
            <a:pPr marL="342900" marR="0" lvl="0" indent="-342900">
              <a:spcBef>
                <a:spcPts val="0"/>
              </a:spcBef>
              <a:spcAft>
                <a:spcPts val="0"/>
              </a:spcAft>
              <a:buFont typeface="Symbol" panose="05050102010706020507" pitchFamily="18" charset="2"/>
              <a:buChar char=""/>
            </a:pPr>
            <a:r>
              <a:rPr lang="en-US" sz="1450" dirty="0">
                <a:effectLst/>
                <a:latin typeface="Times New Roman" panose="02020603050405020304" pitchFamily="18" charset="0"/>
                <a:ea typeface="Calibri" panose="020F0502020204030204" pitchFamily="34" charset="0"/>
              </a:rPr>
              <a:t>Revise for style only after you are satisfied with the content and organization. </a:t>
            </a:r>
          </a:p>
          <a:p>
            <a:pPr marL="342900" marR="0" lvl="0" indent="-342900">
              <a:spcBef>
                <a:spcPts val="0"/>
              </a:spcBef>
              <a:spcAft>
                <a:spcPts val="0"/>
              </a:spcAft>
              <a:buFont typeface="Symbol" panose="05050102010706020507" pitchFamily="18" charset="2"/>
              <a:buChar char=""/>
            </a:pPr>
            <a:r>
              <a:rPr lang="en-US" sz="1450" dirty="0">
                <a:effectLst/>
                <a:latin typeface="Times New Roman" panose="02020603050405020304" pitchFamily="18" charset="0"/>
                <a:ea typeface="Calibri" panose="020F0502020204030204" pitchFamily="34" charset="0"/>
              </a:rPr>
              <a:t>Condense where possible. </a:t>
            </a:r>
          </a:p>
          <a:p>
            <a:pPr marL="342900" marR="0" lvl="0" indent="-342900">
              <a:spcBef>
                <a:spcPts val="0"/>
              </a:spcBef>
              <a:spcAft>
                <a:spcPts val="0"/>
              </a:spcAft>
              <a:buFont typeface="Symbol" panose="05050102010706020507" pitchFamily="18" charset="2"/>
              <a:buChar char=""/>
            </a:pPr>
            <a:r>
              <a:rPr lang="en-US" sz="1450" dirty="0">
                <a:effectLst/>
                <a:latin typeface="Times New Roman" panose="02020603050405020304" pitchFamily="18" charset="0"/>
                <a:ea typeface="Calibri" panose="020F0502020204030204" pitchFamily="34" charset="0"/>
              </a:rPr>
              <a:t>Proofread your manuscript. </a:t>
            </a:r>
          </a:p>
          <a:p>
            <a:pPr marL="0" marR="0">
              <a:spcBef>
                <a:spcPts val="0"/>
              </a:spcBef>
              <a:spcAft>
                <a:spcPts val="0"/>
              </a:spcAft>
            </a:pPr>
            <a:r>
              <a:rPr lang="en-US" sz="1450" dirty="0">
                <a:effectLst/>
                <a:latin typeface="Times New Roman" panose="02020603050405020304" pitchFamily="18" charset="0"/>
                <a:ea typeface="Calibri" panose="020F0502020204030204" pitchFamily="34" charset="0"/>
              </a:rPr>
              <a:t>SUBSEQUENT REVISIONS:</a:t>
            </a:r>
          </a:p>
          <a:p>
            <a:pPr marL="342900" marR="0" lvl="0" indent="-342900">
              <a:spcBef>
                <a:spcPts val="0"/>
              </a:spcBef>
              <a:spcAft>
                <a:spcPts val="0"/>
              </a:spcAft>
              <a:buFont typeface="Symbol" panose="05050102010706020507" pitchFamily="18" charset="2"/>
              <a:buChar char=""/>
            </a:pPr>
            <a:r>
              <a:rPr lang="en-US" sz="1450" dirty="0">
                <a:effectLst/>
                <a:latin typeface="Times New Roman" panose="02020603050405020304" pitchFamily="18" charset="0"/>
                <a:ea typeface="Calibri" panose="020F0502020204030204" pitchFamily="34" charset="0"/>
              </a:rPr>
              <a:t>Let some time elapse between revisions. Count on ≥ 6 drafts. </a:t>
            </a:r>
          </a:p>
          <a:p>
            <a:pPr marL="342900" marR="0" lvl="0" indent="-342900">
              <a:spcBef>
                <a:spcPts val="0"/>
              </a:spcBef>
              <a:spcAft>
                <a:spcPts val="0"/>
              </a:spcAft>
              <a:buFont typeface="Symbol" panose="05050102010706020507" pitchFamily="18" charset="2"/>
              <a:buChar char=""/>
            </a:pPr>
            <a:r>
              <a:rPr lang="en-US" sz="1450" dirty="0">
                <a:effectLst/>
                <a:latin typeface="Times New Roman" panose="02020603050405020304" pitchFamily="18" charset="0"/>
                <a:ea typeface="Calibri" panose="020F0502020204030204" pitchFamily="34" charset="0"/>
              </a:rPr>
              <a:t>Recheck the first draft for content, logical organization, and style, and revise if needed. </a:t>
            </a:r>
          </a:p>
          <a:p>
            <a:pPr marL="342900" marR="0" lvl="0" indent="-342900">
              <a:spcBef>
                <a:spcPts val="0"/>
              </a:spcBef>
              <a:spcAft>
                <a:spcPts val="0"/>
              </a:spcAft>
              <a:buFont typeface="Symbol" panose="05050102010706020507" pitchFamily="18" charset="2"/>
              <a:buChar char=""/>
            </a:pPr>
            <a:r>
              <a:rPr lang="en-US" sz="1450" dirty="0">
                <a:effectLst/>
                <a:latin typeface="Times New Roman" panose="02020603050405020304" pitchFamily="18" charset="0"/>
                <a:ea typeface="Calibri" panose="020F0502020204030204" pitchFamily="34" charset="0"/>
              </a:rPr>
              <a:t>Give complete copies of revised manuscript to your coauthors.</a:t>
            </a:r>
          </a:p>
          <a:p>
            <a:pPr marL="342900" marR="0" lvl="0" indent="-342900">
              <a:spcBef>
                <a:spcPts val="0"/>
              </a:spcBef>
              <a:spcAft>
                <a:spcPts val="0"/>
              </a:spcAft>
              <a:buFont typeface="Symbol" panose="05050102010706020507" pitchFamily="18" charset="2"/>
              <a:buChar char=""/>
            </a:pPr>
            <a:r>
              <a:rPr lang="en-US" sz="1450" dirty="0">
                <a:effectLst/>
                <a:latin typeface="Times New Roman" panose="02020603050405020304" pitchFamily="18" charset="0"/>
                <a:ea typeface="Calibri" panose="020F0502020204030204" pitchFamily="34" charset="0"/>
              </a:rPr>
              <a:t>Show your manuscript also to a colleague in a related field and a friend in a different discipline. </a:t>
            </a:r>
          </a:p>
          <a:p>
            <a:pPr marL="342900" marR="0" lvl="0" indent="-342900">
              <a:spcBef>
                <a:spcPts val="0"/>
              </a:spcBef>
              <a:spcAft>
                <a:spcPts val="0"/>
              </a:spcAft>
              <a:buFont typeface="Symbol" panose="05050102010706020507" pitchFamily="18" charset="2"/>
              <a:buChar char=""/>
            </a:pPr>
            <a:r>
              <a:rPr lang="en-US" sz="1450" dirty="0">
                <a:effectLst/>
                <a:latin typeface="Times New Roman" panose="02020603050405020304" pitchFamily="18" charset="0"/>
                <a:ea typeface="Calibri" panose="020F0502020204030204" pitchFamily="34" charset="0"/>
              </a:rPr>
              <a:t>Ask for comments and constructive criticism in writing. </a:t>
            </a:r>
          </a:p>
          <a:p>
            <a:pPr marL="342900" marR="0" lvl="0" indent="-342900">
              <a:spcBef>
                <a:spcPts val="0"/>
              </a:spcBef>
              <a:spcAft>
                <a:spcPts val="0"/>
              </a:spcAft>
              <a:buFont typeface="Symbol" panose="05050102010706020507" pitchFamily="18" charset="2"/>
              <a:buChar char=""/>
            </a:pPr>
            <a:r>
              <a:rPr lang="en-US" sz="1450" dirty="0">
                <a:effectLst/>
                <a:latin typeface="Times New Roman" panose="02020603050405020304" pitchFamily="18" charset="0"/>
                <a:ea typeface="Calibri" panose="020F0502020204030204" pitchFamily="34" charset="0"/>
              </a:rPr>
              <a:t>Be prepared to accept the criticism. </a:t>
            </a:r>
          </a:p>
          <a:p>
            <a:pPr marL="342900" marR="0" lvl="0" indent="-342900">
              <a:spcBef>
                <a:spcPts val="0"/>
              </a:spcBef>
              <a:spcAft>
                <a:spcPts val="0"/>
              </a:spcAft>
              <a:buFont typeface="Symbol" panose="05050102010706020507" pitchFamily="18" charset="2"/>
              <a:buChar char=""/>
            </a:pPr>
            <a:r>
              <a:rPr lang="en-US" sz="1450" dirty="0">
                <a:effectLst/>
                <a:latin typeface="Times New Roman" panose="02020603050405020304" pitchFamily="18" charset="0"/>
                <a:ea typeface="Calibri" panose="020F0502020204030204" pitchFamily="34" charset="0"/>
              </a:rPr>
              <a:t>Check for grammatical and other errors before finalizing your manuscript. </a:t>
            </a:r>
          </a:p>
          <a:p>
            <a:pPr marL="0" marR="0">
              <a:spcBef>
                <a:spcPts val="0"/>
              </a:spcBef>
              <a:spcAft>
                <a:spcPts val="0"/>
              </a:spcAft>
            </a:pPr>
            <a:r>
              <a:rPr lang="en-US" sz="1450" dirty="0">
                <a:effectLst/>
                <a:latin typeface="Times New Roman" panose="02020603050405020304" pitchFamily="18" charset="0"/>
                <a:ea typeface="Calibri" panose="020F0502020204030204" pitchFamily="34" charset="0"/>
              </a:rPr>
              <a:t>REVIEWING A MANUSCRIPT:</a:t>
            </a:r>
          </a:p>
          <a:p>
            <a:pPr marL="342900" marR="0" lvl="0" indent="-342900">
              <a:spcBef>
                <a:spcPts val="0"/>
              </a:spcBef>
              <a:spcAft>
                <a:spcPts val="0"/>
              </a:spcAft>
              <a:buFont typeface="Symbol" panose="05050102010706020507" pitchFamily="18" charset="2"/>
              <a:buChar char=""/>
            </a:pPr>
            <a:r>
              <a:rPr lang="en-US" sz="1450" dirty="0">
                <a:effectLst/>
                <a:latin typeface="Times New Roman" panose="02020603050405020304" pitchFamily="18" charset="0"/>
                <a:ea typeface="Calibri" panose="020F0502020204030204" pitchFamily="34" charset="0"/>
              </a:rPr>
              <a:t>When reviewing someone else’s manuscript, be as specific as possible and point out both strengths and weaknesses. </a:t>
            </a:r>
          </a:p>
          <a:p>
            <a:pPr marL="342900" marR="0" lvl="0" indent="-342900">
              <a:spcBef>
                <a:spcPts val="0"/>
              </a:spcBef>
              <a:spcAft>
                <a:spcPts val="0"/>
              </a:spcAft>
              <a:buFont typeface="Symbol" panose="05050102010706020507" pitchFamily="18" charset="2"/>
              <a:buChar char=""/>
            </a:pPr>
            <a:r>
              <a:rPr lang="en-US" sz="1450" dirty="0">
                <a:effectLst/>
                <a:latin typeface="Times New Roman" panose="02020603050405020304" pitchFamily="18" charset="0"/>
                <a:ea typeface="Calibri" panose="020F0502020204030204" pitchFamily="34" charset="0"/>
              </a:rPr>
              <a:t>Always treat the author with respect. </a:t>
            </a:r>
          </a:p>
        </p:txBody>
      </p:sp>
      <p:sp>
        <p:nvSpPr>
          <p:cNvPr id="3" name="Text Placeholder 2">
            <a:extLst>
              <a:ext uri="{FF2B5EF4-FFF2-40B4-BE49-F238E27FC236}">
                <a16:creationId xmlns:a16="http://schemas.microsoft.com/office/drawing/2014/main" id="{5D88B17C-BD3E-45D1-BF39-C37603114DED}"/>
              </a:ext>
            </a:extLst>
          </p:cNvPr>
          <p:cNvSpPr>
            <a:spLocks noGrp="1"/>
          </p:cNvSpPr>
          <p:nvPr>
            <p:ph type="body" idx="1"/>
          </p:nvPr>
        </p:nvSpPr>
        <p:spPr>
          <a:xfrm>
            <a:off x="4871964" y="127888"/>
            <a:ext cx="3855786" cy="539766"/>
          </a:xfrm>
          <a:solidFill>
            <a:schemeClr val="bg1"/>
          </a:solidFill>
          <a:ln>
            <a:solidFill>
              <a:schemeClr val="bg2"/>
            </a:solidFill>
          </a:ln>
        </p:spPr>
        <p:txBody>
          <a:bodyPr/>
          <a:lstStyle/>
          <a:p>
            <a:pPr marL="76200" indent="0">
              <a:buNone/>
            </a:pPr>
            <a:r>
              <a:rPr lang="en-US" sz="1200" dirty="0"/>
              <a:t>From “Revising and Reviewing a Manuscript” in </a:t>
            </a:r>
            <a:r>
              <a:rPr lang="en-US" sz="1200" i="1" dirty="0"/>
              <a:t>Scientific Writing and Communication</a:t>
            </a:r>
            <a:r>
              <a:rPr lang="en-US" sz="1200" dirty="0"/>
              <a:t> by Angelika Hofmann, p. 359.</a:t>
            </a:r>
          </a:p>
          <a:p>
            <a:pPr marL="76200" indent="0">
              <a:buNone/>
            </a:pPr>
            <a:endParaRPr lang="en-US" sz="1200" dirty="0"/>
          </a:p>
        </p:txBody>
      </p:sp>
    </p:spTree>
    <p:extLst>
      <p:ext uri="{BB962C8B-B14F-4D97-AF65-F5344CB8AC3E}">
        <p14:creationId xmlns:p14="http://schemas.microsoft.com/office/powerpoint/2010/main" val="559650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233B62-4FC2-D4C1-04B3-33D2BCF655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155"/>
          <a:stretch/>
        </p:blipFill>
        <p:spPr bwMode="auto">
          <a:xfrm>
            <a:off x="3652837" y="304782"/>
            <a:ext cx="5114925" cy="4533935"/>
          </a:xfrm>
          <a:prstGeom prst="rect">
            <a:avLst/>
          </a:prstGeom>
          <a:noFill/>
          <a:ln>
            <a:solidFill>
              <a:schemeClr val="tx1"/>
            </a:solidFill>
          </a:ln>
        </p:spPr>
      </p:pic>
      <p:sp>
        <p:nvSpPr>
          <p:cNvPr id="4" name="Text Placeholder 8">
            <a:extLst>
              <a:ext uri="{FF2B5EF4-FFF2-40B4-BE49-F238E27FC236}">
                <a16:creationId xmlns:a16="http://schemas.microsoft.com/office/drawing/2014/main" id="{BCC96556-9FB8-720F-AD8E-3B2F500A27DD}"/>
              </a:ext>
            </a:extLst>
          </p:cNvPr>
          <p:cNvSpPr txBox="1">
            <a:spLocks/>
          </p:cNvSpPr>
          <p:nvPr/>
        </p:nvSpPr>
        <p:spPr>
          <a:xfrm>
            <a:off x="376238" y="724200"/>
            <a:ext cx="3099461" cy="3695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spcAft>
                <a:spcPts val="600"/>
              </a:spcAft>
              <a:buClr>
                <a:schemeClr val="bg1"/>
              </a:buClr>
              <a:buSzPct val="100000"/>
              <a:buFont typeface="Arial" panose="020B0604020202020204" pitchFamily="34" charset="0"/>
              <a:buChar char="•"/>
            </a:pPr>
            <a:r>
              <a:rPr lang="en-US" sz="3200" dirty="0">
                <a:solidFill>
                  <a:schemeClr val="lt1"/>
                </a:solidFill>
                <a:latin typeface="Franklin Gothic"/>
                <a:cs typeface="Franklin Gothic"/>
                <a:sym typeface="Franklin Gothic"/>
              </a:rPr>
              <a:t>Prioritize your revision and editing tasks</a:t>
            </a:r>
          </a:p>
          <a:p>
            <a:pPr marL="457200" indent="-457200">
              <a:spcAft>
                <a:spcPts val="600"/>
              </a:spcAft>
              <a:buClr>
                <a:schemeClr val="bg1"/>
              </a:buClr>
              <a:buSzPct val="100000"/>
              <a:buFont typeface="Arial" panose="020B0604020202020204" pitchFamily="34" charset="0"/>
              <a:buChar char="•"/>
            </a:pPr>
            <a:endParaRPr lang="en-US" sz="3200" dirty="0">
              <a:solidFill>
                <a:schemeClr val="lt1"/>
              </a:solidFill>
              <a:latin typeface="Franklin Gothic"/>
              <a:cs typeface="Franklin Gothic"/>
              <a:sym typeface="Franklin Gothic"/>
            </a:endParaRPr>
          </a:p>
          <a:p>
            <a:pPr marL="457200" indent="-457200">
              <a:spcAft>
                <a:spcPts val="600"/>
              </a:spcAft>
              <a:buClr>
                <a:schemeClr val="bg1"/>
              </a:buClr>
              <a:buSzPct val="100000"/>
              <a:buFont typeface="Arial" panose="020B0604020202020204" pitchFamily="34" charset="0"/>
              <a:buChar char="•"/>
            </a:pPr>
            <a:r>
              <a:rPr lang="en-US" sz="3200" dirty="0">
                <a:solidFill>
                  <a:schemeClr val="lt1"/>
                </a:solidFill>
                <a:latin typeface="Franklin Gothic"/>
                <a:cs typeface="Franklin Gothic"/>
                <a:sym typeface="Franklin Gothic"/>
              </a:rPr>
              <a:t>Note things to do later</a:t>
            </a:r>
          </a:p>
        </p:txBody>
      </p:sp>
    </p:spTree>
    <p:extLst>
      <p:ext uri="{BB962C8B-B14F-4D97-AF65-F5344CB8AC3E}">
        <p14:creationId xmlns:p14="http://schemas.microsoft.com/office/powerpoint/2010/main" val="245047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6E26-CF51-4D75-9DA3-03D56EE6A29C}"/>
              </a:ext>
            </a:extLst>
          </p:cNvPr>
          <p:cNvSpPr>
            <a:spLocks noGrp="1"/>
          </p:cNvSpPr>
          <p:nvPr>
            <p:ph type="title"/>
          </p:nvPr>
        </p:nvSpPr>
        <p:spPr/>
        <p:txBody>
          <a:bodyPr/>
          <a:lstStyle/>
          <a:p>
            <a:r>
              <a:rPr lang="en-US" sz="6600" i="0" dirty="0"/>
              <a:t>Revision</a:t>
            </a:r>
          </a:p>
        </p:txBody>
      </p:sp>
    </p:spTree>
    <p:extLst>
      <p:ext uri="{BB962C8B-B14F-4D97-AF65-F5344CB8AC3E}">
        <p14:creationId xmlns:p14="http://schemas.microsoft.com/office/powerpoint/2010/main" val="3488647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71350" y="1253550"/>
            <a:ext cx="4045200" cy="1318200"/>
          </a:xfrm>
        </p:spPr>
        <p:txBody>
          <a:bodyPr/>
          <a:lstStyle/>
          <a:p>
            <a:r>
              <a:rPr lang="en-US" dirty="0"/>
              <a:t>Awareness and Self-Editing</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651513" y="724200"/>
            <a:ext cx="4492487" cy="3695100"/>
          </a:xfrm>
        </p:spPr>
        <p:txBody>
          <a:bodyPr/>
          <a:lstStyle/>
          <a:p>
            <a:pPr>
              <a:spcAft>
                <a:spcPts val="1200"/>
              </a:spcAft>
            </a:pPr>
            <a:r>
              <a:rPr lang="en-US" sz="2000" dirty="0"/>
              <a:t>It’s hard to edit what you can’t recognize as a problem</a:t>
            </a:r>
          </a:p>
          <a:p>
            <a:pPr>
              <a:spcAft>
                <a:spcPts val="1200"/>
              </a:spcAft>
            </a:pPr>
            <a:r>
              <a:rPr lang="en-US" sz="2000" dirty="0"/>
              <a:t>Identify your own level of comfort/knowledge with various aspects of the writing process</a:t>
            </a:r>
          </a:p>
          <a:p>
            <a:pPr>
              <a:spcAft>
                <a:spcPts val="1200"/>
              </a:spcAft>
            </a:pPr>
            <a:r>
              <a:rPr lang="en-US" sz="2000" dirty="0"/>
              <a:t>Try to read your own work with fresh eyes (we have tips!)</a:t>
            </a:r>
          </a:p>
          <a:p>
            <a:pPr>
              <a:spcAft>
                <a:spcPts val="1200"/>
              </a:spcAft>
            </a:pPr>
            <a:r>
              <a:rPr lang="en-US" sz="2000" dirty="0"/>
              <a:t>There might be some aspects of your writing that you can and should self-edit—and some aspects where you need someone else to help identify problems you can’t see. </a:t>
            </a:r>
          </a:p>
          <a:p>
            <a:pPr>
              <a:spcAft>
                <a:spcPts val="1200"/>
              </a:spcAft>
            </a:pPr>
            <a:r>
              <a:rPr lang="en-US" sz="2000" dirty="0"/>
              <a:t>You can get better at self-editing!</a:t>
            </a:r>
          </a:p>
        </p:txBody>
      </p:sp>
      <p:sp>
        <p:nvSpPr>
          <p:cNvPr id="3" name="Subtitle 2">
            <a:extLst>
              <a:ext uri="{FF2B5EF4-FFF2-40B4-BE49-F238E27FC236}">
                <a16:creationId xmlns:a16="http://schemas.microsoft.com/office/drawing/2014/main" id="{DA8BB050-6D55-428E-821A-F4C59D4F1A79}"/>
              </a:ext>
            </a:extLst>
          </p:cNvPr>
          <p:cNvSpPr>
            <a:spLocks noGrp="1"/>
          </p:cNvSpPr>
          <p:nvPr>
            <p:ph type="subTitle" idx="1"/>
          </p:nvPr>
        </p:nvSpPr>
        <p:spPr>
          <a:xfrm>
            <a:off x="166977" y="2735371"/>
            <a:ext cx="4253947" cy="1345500"/>
          </a:xfrm>
        </p:spPr>
        <p:txBody>
          <a:bodyPr/>
          <a:lstStyle/>
          <a:p>
            <a:pPr marL="76200" indent="0" algn="l"/>
            <a:endParaRPr lang="en-US" dirty="0"/>
          </a:p>
        </p:txBody>
      </p:sp>
    </p:spTree>
    <p:extLst>
      <p:ext uri="{BB962C8B-B14F-4D97-AF65-F5344CB8AC3E}">
        <p14:creationId xmlns:p14="http://schemas.microsoft.com/office/powerpoint/2010/main" val="3864068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wn Ribbon 200">
            <a:extLst>
              <a:ext uri="{FF2B5EF4-FFF2-40B4-BE49-F238E27FC236}">
                <a16:creationId xmlns:a16="http://schemas.microsoft.com/office/drawing/2014/main" id="{6D6867D3-1003-47E0-9A5F-C7A7BA5D613A}"/>
              </a:ext>
            </a:extLst>
          </p:cNvPr>
          <p:cNvSpPr>
            <a:spLocks noChangeArrowheads="1"/>
          </p:cNvSpPr>
          <p:nvPr/>
        </p:nvSpPr>
        <p:spPr bwMode="auto">
          <a:xfrm>
            <a:off x="3333750" y="8907463"/>
            <a:ext cx="806450" cy="306387"/>
          </a:xfrm>
          <a:prstGeom prst="ribbon">
            <a:avLst>
              <a:gd name="adj1" fmla="val 16667"/>
              <a:gd name="adj2" fmla="val 72556"/>
            </a:avLst>
          </a:prstGeom>
          <a:solidFill>
            <a:srgbClr val="4472C4"/>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GOAL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5">
            <a:extLst>
              <a:ext uri="{FF2B5EF4-FFF2-40B4-BE49-F238E27FC236}">
                <a16:creationId xmlns:a16="http://schemas.microsoft.com/office/drawing/2014/main" id="{5682DFC3-22EA-4A68-959E-5FCD789BB49E}"/>
              </a:ext>
            </a:extLst>
          </p:cNvPr>
          <p:cNvSpPr>
            <a:spLocks noChangeArrowheads="1"/>
          </p:cNvSpPr>
          <p:nvPr/>
        </p:nvSpPr>
        <p:spPr bwMode="auto">
          <a:xfrm>
            <a:off x="3683000" y="15954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a:extLst>
              <a:ext uri="{FF2B5EF4-FFF2-40B4-BE49-F238E27FC236}">
                <a16:creationId xmlns:a16="http://schemas.microsoft.com/office/drawing/2014/main" id="{7857FC22-7788-441C-941E-8083628B9763}"/>
              </a:ext>
            </a:extLst>
          </p:cNvPr>
          <p:cNvSpPr>
            <a:spLocks noChangeArrowheads="1"/>
          </p:cNvSpPr>
          <p:nvPr/>
        </p:nvSpPr>
        <p:spPr bwMode="auto">
          <a:xfrm>
            <a:off x="3683000" y="20526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86D04C60-C13B-4015-82B0-7909C2F097D0}"/>
              </a:ext>
            </a:extLst>
          </p:cNvPr>
          <p:cNvPicPr>
            <a:picLocks noChangeAspect="1"/>
          </p:cNvPicPr>
          <p:nvPr/>
        </p:nvPicPr>
        <p:blipFill>
          <a:blip r:embed="rId3"/>
          <a:stretch>
            <a:fillRect/>
          </a:stretch>
        </p:blipFill>
        <p:spPr>
          <a:xfrm>
            <a:off x="4140200" y="61913"/>
            <a:ext cx="4997088" cy="5143500"/>
          </a:xfrm>
          <a:prstGeom prst="rect">
            <a:avLst/>
          </a:prstGeom>
        </p:spPr>
      </p:pic>
      <p:sp>
        <p:nvSpPr>
          <p:cNvPr id="13" name="TextBox 12">
            <a:extLst>
              <a:ext uri="{FF2B5EF4-FFF2-40B4-BE49-F238E27FC236}">
                <a16:creationId xmlns:a16="http://schemas.microsoft.com/office/drawing/2014/main" id="{D91B76EE-0CF0-4FC3-B7DA-FD8BE738672A}"/>
              </a:ext>
            </a:extLst>
          </p:cNvPr>
          <p:cNvSpPr txBox="1"/>
          <p:nvPr/>
        </p:nvSpPr>
        <p:spPr>
          <a:xfrm>
            <a:off x="116378" y="0"/>
            <a:ext cx="4023822" cy="738633"/>
          </a:xfrm>
          <a:prstGeom prst="rect">
            <a:avLst/>
          </a:prstGeom>
          <a:noFill/>
          <a:ln>
            <a:noFill/>
          </a:ln>
        </p:spPr>
        <p:txBody>
          <a:bodyPr spcFirstLastPara="1" wrap="square" lIns="91425" tIns="91425" rIns="91425" bIns="91425" rtlCol="0" anchor="b" anchorCtr="0">
            <a:spAutoFit/>
          </a:bodyPr>
          <a:lstStyle/>
          <a:p>
            <a:pPr algn="r"/>
            <a:r>
              <a:rPr lang="en-US" sz="3600" b="1" dirty="0">
                <a:solidFill>
                  <a:srgbClr val="EB5F0C"/>
                </a:solidFill>
                <a:latin typeface="Bodoni"/>
                <a:sym typeface="Bodoni"/>
              </a:rPr>
              <a:t>Levels of Awareness</a:t>
            </a:r>
            <a:endParaRPr lang="en-US" b="1" dirty="0"/>
          </a:p>
        </p:txBody>
      </p:sp>
      <p:sp>
        <p:nvSpPr>
          <p:cNvPr id="14" name="Rectangle 13">
            <a:extLst>
              <a:ext uri="{FF2B5EF4-FFF2-40B4-BE49-F238E27FC236}">
                <a16:creationId xmlns:a16="http://schemas.microsoft.com/office/drawing/2014/main" id="{0F69FB1E-3316-4115-B89E-11607381875D}"/>
              </a:ext>
            </a:extLst>
          </p:cNvPr>
          <p:cNvSpPr/>
          <p:nvPr/>
        </p:nvSpPr>
        <p:spPr>
          <a:xfrm>
            <a:off x="116377" y="4449590"/>
            <a:ext cx="3923839" cy="907941"/>
          </a:xfrm>
          <a:prstGeom prst="rect">
            <a:avLst/>
          </a:prstGeom>
        </p:spPr>
        <p:txBody>
          <a:bodyPr wrap="square">
            <a:spAutoFit/>
          </a:bodyPr>
          <a:lstStyle/>
          <a:p>
            <a:r>
              <a:rPr lang="en-US" sz="900" dirty="0">
                <a:latin typeface="Franklin Gothic Book" panose="020B0503020102020204" pitchFamily="34" charset="0"/>
                <a:ea typeface="Calibri" panose="020F0502020204030204" pitchFamily="34" charset="0"/>
                <a:cs typeface="Times New Roman" panose="02020603050405020304" pitchFamily="18" charset="0"/>
              </a:rPr>
              <a:t>Adapted from </a:t>
            </a:r>
            <a:r>
              <a:rPr lang="en-US" sz="900" i="1" dirty="0">
                <a:latin typeface="Franklin Gothic Book" panose="020B0503020102020204" pitchFamily="34" charset="0"/>
                <a:ea typeface="Calibri" panose="020F0502020204030204" pitchFamily="34" charset="0"/>
                <a:cs typeface="Times New Roman" panose="02020603050405020304" pitchFamily="18" charset="0"/>
              </a:rPr>
              <a:t>Campbell &amp; </a:t>
            </a:r>
            <a:r>
              <a:rPr lang="en-US" sz="900" i="1" dirty="0" err="1">
                <a:latin typeface="Franklin Gothic Book" panose="020B0503020102020204" pitchFamily="34" charset="0"/>
                <a:ea typeface="Calibri" panose="020F0502020204030204" pitchFamily="34" charset="0"/>
                <a:cs typeface="Times New Roman" panose="02020603050405020304" pitchFamily="18" charset="0"/>
              </a:rPr>
              <a:t>Kennell</a:t>
            </a:r>
            <a:r>
              <a:rPr lang="en-US" sz="900" i="1" dirty="0">
                <a:latin typeface="Franklin Gothic Book" panose="020B0503020102020204" pitchFamily="34" charset="0"/>
                <a:ea typeface="Calibri" panose="020F0502020204030204" pitchFamily="34" charset="0"/>
                <a:cs typeface="Times New Roman" panose="02020603050405020304" pitchFamily="18" charset="0"/>
              </a:rPr>
              <a:t> (Nov. 2018) Working with Graduate Student Writers Faculty Guide, Purdue Writing Lab-p. 20-21. </a:t>
            </a:r>
            <a:r>
              <a:rPr lang="en-US" sz="900" dirty="0">
                <a:latin typeface="Franklin Gothic Book" panose="020B0503020102020204" pitchFamily="34" charset="0"/>
                <a:ea typeface="Calibri" panose="020F0502020204030204" pitchFamily="34" charset="0"/>
                <a:cs typeface="Times New Roman" panose="02020603050405020304" pitchFamily="18" charset="0"/>
              </a:rPr>
              <a:t> by Kelly J Cunningham Feb. 2019 for the Graduate Writing Lab, School of Engineering &amp; Applied Science, University of Virginia, </a:t>
            </a:r>
            <a:r>
              <a:rPr lang="en-US" sz="800" dirty="0">
                <a:latin typeface="Franklin Gothic Book" panose="020B0503020102020204" pitchFamily="34" charset="0"/>
                <a:hlinkClick r:id="rId4"/>
              </a:rPr>
              <a:t>https://libraopen.lib.virginia.edu/public_view/h128nd97r</a:t>
            </a:r>
            <a:r>
              <a:rPr lang="en-US" sz="800" dirty="0">
                <a:latin typeface="Franklin Gothic Book" panose="020B0503020102020204" pitchFamily="34" charset="0"/>
              </a:rPr>
              <a:t> </a:t>
            </a:r>
          </a:p>
          <a:p>
            <a:endParaRPr lang="en-US" sz="900" dirty="0">
              <a:effectLs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DDB465B-1193-432B-9865-925B5B7E7812}"/>
              </a:ext>
            </a:extLst>
          </p:cNvPr>
          <p:cNvSpPr txBox="1"/>
          <p:nvPr/>
        </p:nvSpPr>
        <p:spPr>
          <a:xfrm>
            <a:off x="66386" y="706708"/>
            <a:ext cx="4272858" cy="3893343"/>
          </a:xfrm>
          <a:prstGeom prst="rect">
            <a:avLst/>
          </a:prstGeom>
          <a:noFill/>
          <a:ln>
            <a:noFill/>
          </a:ln>
        </p:spPr>
        <p:txBody>
          <a:bodyPr spcFirstLastPara="1" wrap="square" lIns="91425" tIns="91425" rIns="91425" bIns="91425" rtlCol="0" anchor="b" anchorCtr="0">
            <a:spAutoFit/>
          </a:bodyPr>
          <a:lstStyle/>
          <a:p>
            <a:pPr marL="285750" indent="-285750">
              <a:spcAft>
                <a:spcPts val="600"/>
              </a:spcAft>
              <a:buFont typeface="Arial" panose="020B0604020202020204" pitchFamily="34" charset="0"/>
              <a:buChar char="•"/>
            </a:pPr>
            <a:r>
              <a:rPr lang="en-US" sz="1800" b="1" dirty="0">
                <a:solidFill>
                  <a:schemeClr val="accent1">
                    <a:lumMod val="50000"/>
                  </a:schemeClr>
                </a:solidFill>
              </a:rPr>
              <a:t>Identify your level of awareness for different types of issues (organization and structure, content placement, sentence clarity, grammar, etc. </a:t>
            </a:r>
          </a:p>
          <a:p>
            <a:pPr marL="285750" indent="-285750">
              <a:spcAft>
                <a:spcPts val="600"/>
              </a:spcAft>
              <a:buFont typeface="Arial" panose="020B0604020202020204" pitchFamily="34" charset="0"/>
              <a:buChar char="•"/>
            </a:pPr>
            <a:r>
              <a:rPr lang="en-US" sz="1800" b="1" dirty="0">
                <a:solidFill>
                  <a:schemeClr val="accent1">
                    <a:lumMod val="50000"/>
                  </a:schemeClr>
                </a:solidFill>
              </a:rPr>
              <a:t>Work on noticing that aspect of your writing and others’ writing</a:t>
            </a:r>
          </a:p>
          <a:p>
            <a:pPr marL="285750" indent="-285750">
              <a:spcAft>
                <a:spcPts val="600"/>
              </a:spcAft>
              <a:buFont typeface="Arial" panose="020B0604020202020204" pitchFamily="34" charset="0"/>
              <a:buChar char="•"/>
            </a:pPr>
            <a:r>
              <a:rPr lang="en-US" sz="1800" b="1" dirty="0">
                <a:solidFill>
                  <a:schemeClr val="accent1">
                    <a:lumMod val="50000"/>
                  </a:schemeClr>
                </a:solidFill>
              </a:rPr>
              <a:t>Learn rules and tips about that aspect of writing</a:t>
            </a:r>
          </a:p>
          <a:p>
            <a:pPr marL="285750" indent="-285750">
              <a:spcAft>
                <a:spcPts val="600"/>
              </a:spcAft>
              <a:buFont typeface="Arial" panose="020B0604020202020204" pitchFamily="34" charset="0"/>
              <a:buChar char="•"/>
            </a:pPr>
            <a:r>
              <a:rPr lang="en-US" sz="1800" b="1" dirty="0">
                <a:solidFill>
                  <a:schemeClr val="accent1">
                    <a:lumMod val="50000"/>
                  </a:schemeClr>
                </a:solidFill>
              </a:rPr>
              <a:t>Begin correcting problems</a:t>
            </a:r>
          </a:p>
          <a:p>
            <a:pPr marL="285750" indent="-285750">
              <a:spcAft>
                <a:spcPts val="600"/>
              </a:spcAft>
              <a:buFont typeface="Arial" panose="020B0604020202020204" pitchFamily="34" charset="0"/>
              <a:buChar char="•"/>
            </a:pPr>
            <a:r>
              <a:rPr lang="en-US" sz="1800" b="1" dirty="0">
                <a:solidFill>
                  <a:schemeClr val="accent1">
                    <a:lumMod val="50000"/>
                  </a:schemeClr>
                </a:solidFill>
              </a:rPr>
              <a:t>Eventually, correct and avoid these issues on your own</a:t>
            </a:r>
          </a:p>
        </p:txBody>
      </p:sp>
    </p:spTree>
    <p:extLst>
      <p:ext uri="{BB962C8B-B14F-4D97-AF65-F5344CB8AC3E}">
        <p14:creationId xmlns:p14="http://schemas.microsoft.com/office/powerpoint/2010/main" val="2766328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71350" y="1253550"/>
            <a:ext cx="4045200" cy="1318200"/>
          </a:xfrm>
        </p:spPr>
        <p:txBody>
          <a:bodyPr/>
          <a:lstStyle/>
          <a:p>
            <a:r>
              <a:rPr lang="en-US" dirty="0"/>
              <a:t>Tips: Estranging Yourself from Your Writing</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627659" y="283464"/>
            <a:ext cx="4516341" cy="4745736"/>
          </a:xfrm>
        </p:spPr>
        <p:txBody>
          <a:bodyPr/>
          <a:lstStyle/>
          <a:p>
            <a:pPr>
              <a:spcAft>
                <a:spcPts val="1200"/>
              </a:spcAft>
            </a:pPr>
            <a:r>
              <a:rPr lang="en-US" sz="2100" dirty="0"/>
              <a:t>Take time between drafts</a:t>
            </a:r>
          </a:p>
          <a:p>
            <a:pPr>
              <a:spcAft>
                <a:spcPts val="1200"/>
              </a:spcAft>
            </a:pPr>
            <a:r>
              <a:rPr lang="en-US" sz="2100" dirty="0"/>
              <a:t>Literally, put yourself in a different place</a:t>
            </a:r>
          </a:p>
          <a:p>
            <a:pPr>
              <a:spcAft>
                <a:spcPts val="1200"/>
              </a:spcAft>
            </a:pPr>
            <a:r>
              <a:rPr lang="en-US" sz="2100" dirty="0"/>
              <a:t>Make a list: who is your audience? What are they like? What do they know?</a:t>
            </a:r>
          </a:p>
          <a:p>
            <a:pPr>
              <a:spcAft>
                <a:spcPts val="1200"/>
              </a:spcAft>
            </a:pPr>
            <a:r>
              <a:rPr lang="en-US" sz="2100" dirty="0"/>
              <a:t>Think about your reader</a:t>
            </a:r>
          </a:p>
          <a:p>
            <a:pPr marL="685800" lvl="2" indent="-228600">
              <a:spcBef>
                <a:spcPts val="0"/>
              </a:spcBef>
              <a:spcAft>
                <a:spcPts val="600"/>
              </a:spcAft>
              <a:buFont typeface="Arial" panose="020B0604020202020204" pitchFamily="34" charset="0"/>
              <a:buChar char="•"/>
            </a:pPr>
            <a:r>
              <a:rPr lang="en-US" sz="1600" dirty="0"/>
              <a:t>Bored? Irritated? Reading 10 articles like yours as quickly as possible?</a:t>
            </a:r>
            <a:endParaRPr lang="en-US" sz="2000" dirty="0"/>
          </a:p>
          <a:p>
            <a:pPr>
              <a:spcAft>
                <a:spcPts val="1200"/>
              </a:spcAft>
            </a:pPr>
            <a:r>
              <a:rPr lang="en-US" sz="2100" dirty="0"/>
              <a:t>Ask yourself questions as you read through a draft (What have I learned here? What do I still need to know?)</a:t>
            </a:r>
          </a:p>
        </p:txBody>
      </p:sp>
      <p:sp>
        <p:nvSpPr>
          <p:cNvPr id="3" name="Subtitle 2">
            <a:extLst>
              <a:ext uri="{FF2B5EF4-FFF2-40B4-BE49-F238E27FC236}">
                <a16:creationId xmlns:a16="http://schemas.microsoft.com/office/drawing/2014/main" id="{DA8BB050-6D55-428E-821A-F4C59D4F1A79}"/>
              </a:ext>
            </a:extLst>
          </p:cNvPr>
          <p:cNvSpPr>
            <a:spLocks noGrp="1"/>
          </p:cNvSpPr>
          <p:nvPr>
            <p:ph type="subTitle" idx="1"/>
          </p:nvPr>
        </p:nvSpPr>
        <p:spPr>
          <a:xfrm>
            <a:off x="166977" y="2735371"/>
            <a:ext cx="4253947" cy="1345500"/>
          </a:xfrm>
        </p:spPr>
        <p:txBody>
          <a:bodyPr/>
          <a:lstStyle/>
          <a:p>
            <a:pPr marL="76200" indent="0" algn="l"/>
            <a:endParaRPr lang="en-US" dirty="0"/>
          </a:p>
        </p:txBody>
      </p:sp>
    </p:spTree>
    <p:extLst>
      <p:ext uri="{BB962C8B-B14F-4D97-AF65-F5344CB8AC3E}">
        <p14:creationId xmlns:p14="http://schemas.microsoft.com/office/powerpoint/2010/main" val="976815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6E26-CF51-4D75-9DA3-03D56EE6A29C}"/>
              </a:ext>
            </a:extLst>
          </p:cNvPr>
          <p:cNvSpPr>
            <a:spLocks noGrp="1"/>
          </p:cNvSpPr>
          <p:nvPr>
            <p:ph type="title"/>
          </p:nvPr>
        </p:nvSpPr>
        <p:spPr/>
        <p:txBody>
          <a:bodyPr/>
          <a:lstStyle/>
          <a:p>
            <a:r>
              <a:rPr lang="en-US" sz="6600" i="0" dirty="0"/>
              <a:t>Getting Started</a:t>
            </a:r>
          </a:p>
        </p:txBody>
      </p:sp>
    </p:spTree>
    <p:extLst>
      <p:ext uri="{BB962C8B-B14F-4D97-AF65-F5344CB8AC3E}">
        <p14:creationId xmlns:p14="http://schemas.microsoft.com/office/powerpoint/2010/main" val="4107052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Read it Out Loud</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572000" y="724200"/>
            <a:ext cx="4572000" cy="3695100"/>
          </a:xfrm>
        </p:spPr>
        <p:txBody>
          <a:bodyPr/>
          <a:lstStyle/>
          <a:p>
            <a:pPr>
              <a:spcAft>
                <a:spcPts val="1200"/>
              </a:spcAft>
            </a:pPr>
            <a:r>
              <a:rPr lang="en-US" dirty="0"/>
              <a:t>For both global and local concerns</a:t>
            </a:r>
          </a:p>
          <a:p>
            <a:pPr>
              <a:spcAft>
                <a:spcPts val="1200"/>
              </a:spcAft>
            </a:pPr>
            <a:r>
              <a:rPr lang="en-US" dirty="0"/>
              <a:t>Helps distance you from your writing and see it in a fresh way</a:t>
            </a:r>
          </a:p>
          <a:p>
            <a:pPr>
              <a:spcAft>
                <a:spcPts val="1200"/>
              </a:spcAft>
            </a:pPr>
            <a:r>
              <a:rPr lang="en-US" dirty="0"/>
              <a:t>You’ll hear leaps in logic and structure as well as small grammar and clarity problems</a:t>
            </a:r>
          </a:p>
          <a:p>
            <a:pPr>
              <a:spcAft>
                <a:spcPts val="1200"/>
              </a:spcAft>
            </a:pPr>
            <a:r>
              <a:rPr lang="en-US" dirty="0"/>
              <a:t>You’ll read ALL the words, instead of skipping over words when reading silently</a:t>
            </a:r>
          </a:p>
        </p:txBody>
      </p:sp>
      <p:sp>
        <p:nvSpPr>
          <p:cNvPr id="3" name="Subtitle 2">
            <a:extLst>
              <a:ext uri="{FF2B5EF4-FFF2-40B4-BE49-F238E27FC236}">
                <a16:creationId xmlns:a16="http://schemas.microsoft.com/office/drawing/2014/main" id="{DA8BB050-6D55-428E-821A-F4C59D4F1A7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9436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71350" y="1253550"/>
            <a:ext cx="4045200" cy="1318200"/>
          </a:xfrm>
        </p:spPr>
        <p:txBody>
          <a:bodyPr/>
          <a:lstStyle/>
          <a:p>
            <a:r>
              <a:rPr lang="en-US" dirty="0"/>
              <a:t>Read it Out Loud</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627659" y="724200"/>
            <a:ext cx="4516341" cy="3695100"/>
          </a:xfrm>
        </p:spPr>
        <p:txBody>
          <a:bodyPr/>
          <a:lstStyle/>
          <a:p>
            <a:pPr>
              <a:spcAft>
                <a:spcPts val="600"/>
              </a:spcAft>
            </a:pPr>
            <a:r>
              <a:rPr lang="en-US" sz="3200" dirty="0"/>
              <a:t>Ask your friend or peer to read aloud</a:t>
            </a:r>
          </a:p>
          <a:p>
            <a:pPr>
              <a:spcAft>
                <a:spcPts val="600"/>
              </a:spcAft>
            </a:pPr>
            <a:r>
              <a:rPr lang="en-US" sz="3200" dirty="0"/>
              <a:t>Read your draft aloud to your friend</a:t>
            </a:r>
          </a:p>
          <a:p>
            <a:pPr>
              <a:spcAft>
                <a:spcPts val="600"/>
              </a:spcAft>
            </a:pPr>
            <a:r>
              <a:rPr lang="en-US" sz="3200" dirty="0"/>
              <a:t>Come to the GWL and read aloud! </a:t>
            </a:r>
          </a:p>
          <a:p>
            <a:pPr>
              <a:spcAft>
                <a:spcPts val="600"/>
              </a:spcAft>
            </a:pPr>
            <a:r>
              <a:rPr lang="en-US" sz="3200" dirty="0"/>
              <a:t>Have your computer read to you</a:t>
            </a:r>
          </a:p>
        </p:txBody>
      </p:sp>
      <p:sp>
        <p:nvSpPr>
          <p:cNvPr id="3" name="Subtitle 2">
            <a:extLst>
              <a:ext uri="{FF2B5EF4-FFF2-40B4-BE49-F238E27FC236}">
                <a16:creationId xmlns:a16="http://schemas.microsoft.com/office/drawing/2014/main" id="{DA8BB050-6D55-428E-821A-F4C59D4F1A79}"/>
              </a:ext>
            </a:extLst>
          </p:cNvPr>
          <p:cNvSpPr>
            <a:spLocks noGrp="1"/>
          </p:cNvSpPr>
          <p:nvPr>
            <p:ph type="subTitle" idx="1"/>
          </p:nvPr>
        </p:nvSpPr>
        <p:spPr>
          <a:xfrm>
            <a:off x="166977" y="2735371"/>
            <a:ext cx="4253947" cy="1345500"/>
          </a:xfrm>
        </p:spPr>
        <p:txBody>
          <a:bodyPr/>
          <a:lstStyle/>
          <a:p>
            <a:pPr marL="76200" indent="0" algn="l"/>
            <a:endParaRPr lang="en-US" dirty="0"/>
          </a:p>
        </p:txBody>
      </p:sp>
    </p:spTree>
    <p:extLst>
      <p:ext uri="{BB962C8B-B14F-4D97-AF65-F5344CB8AC3E}">
        <p14:creationId xmlns:p14="http://schemas.microsoft.com/office/powerpoint/2010/main" val="3428648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6E26-CF51-4D75-9DA3-03D56EE6A29C}"/>
              </a:ext>
            </a:extLst>
          </p:cNvPr>
          <p:cNvSpPr>
            <a:spLocks noGrp="1"/>
          </p:cNvSpPr>
          <p:nvPr>
            <p:ph type="title"/>
          </p:nvPr>
        </p:nvSpPr>
        <p:spPr/>
        <p:txBody>
          <a:bodyPr/>
          <a:lstStyle/>
          <a:p>
            <a:r>
              <a:rPr lang="en-US" sz="6600" i="0" dirty="0"/>
              <a:t>Principles and Mindset</a:t>
            </a:r>
          </a:p>
        </p:txBody>
      </p:sp>
    </p:spTree>
    <p:extLst>
      <p:ext uri="{BB962C8B-B14F-4D97-AF65-F5344CB8AC3E}">
        <p14:creationId xmlns:p14="http://schemas.microsoft.com/office/powerpoint/2010/main" val="3739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71350" y="1253550"/>
            <a:ext cx="4045200" cy="1318200"/>
          </a:xfrm>
        </p:spPr>
        <p:txBody>
          <a:bodyPr/>
          <a:lstStyle/>
          <a:p>
            <a:r>
              <a:rPr lang="en-US" dirty="0"/>
              <a:t>Software for Reading Aloud</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627659" y="724200"/>
            <a:ext cx="4516341" cy="3695100"/>
          </a:xfrm>
        </p:spPr>
        <p:txBody>
          <a:bodyPr/>
          <a:lstStyle/>
          <a:p>
            <a:pPr>
              <a:spcAft>
                <a:spcPts val="600"/>
              </a:spcAft>
            </a:pPr>
            <a:r>
              <a:rPr lang="en-US" sz="2800" dirty="0"/>
              <a:t>Accessibility options built in to many kinds of software</a:t>
            </a:r>
          </a:p>
          <a:p>
            <a:pPr>
              <a:spcAft>
                <a:spcPts val="600"/>
              </a:spcAft>
            </a:pPr>
            <a:r>
              <a:rPr lang="en-US" sz="2800" dirty="0"/>
              <a:t>MS Office</a:t>
            </a:r>
          </a:p>
          <a:p>
            <a:pPr>
              <a:spcAft>
                <a:spcPts val="600"/>
              </a:spcAft>
            </a:pPr>
            <a:r>
              <a:rPr lang="en-US" sz="2800" dirty="0"/>
              <a:t>Adobe acrobat</a:t>
            </a:r>
          </a:p>
          <a:p>
            <a:pPr>
              <a:spcAft>
                <a:spcPts val="600"/>
              </a:spcAft>
            </a:pPr>
            <a:r>
              <a:rPr lang="en-US" sz="2800" dirty="0" err="1"/>
              <a:t>iOs</a:t>
            </a:r>
            <a:endParaRPr lang="en-US" sz="2800" dirty="0"/>
          </a:p>
          <a:p>
            <a:pPr>
              <a:spcAft>
                <a:spcPts val="600"/>
              </a:spcAft>
            </a:pPr>
            <a:r>
              <a:rPr lang="en-US" sz="2800" dirty="0"/>
              <a:t>Google docs</a:t>
            </a:r>
          </a:p>
          <a:p>
            <a:pPr>
              <a:spcAft>
                <a:spcPts val="600"/>
              </a:spcAft>
            </a:pPr>
            <a:r>
              <a:rPr lang="en-US" sz="2800" dirty="0"/>
              <a:t>Voice Dream: scan, read, and write</a:t>
            </a:r>
          </a:p>
        </p:txBody>
      </p:sp>
      <p:sp>
        <p:nvSpPr>
          <p:cNvPr id="3" name="Subtitle 2">
            <a:extLst>
              <a:ext uri="{FF2B5EF4-FFF2-40B4-BE49-F238E27FC236}">
                <a16:creationId xmlns:a16="http://schemas.microsoft.com/office/drawing/2014/main" id="{DA8BB050-6D55-428E-821A-F4C59D4F1A79}"/>
              </a:ext>
            </a:extLst>
          </p:cNvPr>
          <p:cNvSpPr>
            <a:spLocks noGrp="1"/>
          </p:cNvSpPr>
          <p:nvPr>
            <p:ph type="subTitle" idx="1"/>
          </p:nvPr>
        </p:nvSpPr>
        <p:spPr>
          <a:xfrm>
            <a:off x="166977" y="2735371"/>
            <a:ext cx="4253947" cy="1345500"/>
          </a:xfrm>
        </p:spPr>
        <p:txBody>
          <a:bodyPr/>
          <a:lstStyle/>
          <a:p>
            <a:pPr marL="76200" indent="0" algn="l"/>
            <a:endParaRPr lang="en-US" dirty="0"/>
          </a:p>
        </p:txBody>
      </p:sp>
    </p:spTree>
    <p:extLst>
      <p:ext uri="{BB962C8B-B14F-4D97-AF65-F5344CB8AC3E}">
        <p14:creationId xmlns:p14="http://schemas.microsoft.com/office/powerpoint/2010/main" val="2010158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6E26-CF51-4D75-9DA3-03D56EE6A29C}"/>
              </a:ext>
            </a:extLst>
          </p:cNvPr>
          <p:cNvSpPr>
            <a:spLocks noGrp="1"/>
          </p:cNvSpPr>
          <p:nvPr>
            <p:ph type="title"/>
          </p:nvPr>
        </p:nvSpPr>
        <p:spPr/>
        <p:txBody>
          <a:bodyPr/>
          <a:lstStyle/>
          <a:p>
            <a:r>
              <a:rPr lang="en-US" sz="6600" i="0" dirty="0"/>
              <a:t>Revising for Organization and Structure</a:t>
            </a:r>
          </a:p>
        </p:txBody>
      </p:sp>
    </p:spTree>
    <p:extLst>
      <p:ext uri="{BB962C8B-B14F-4D97-AF65-F5344CB8AC3E}">
        <p14:creationId xmlns:p14="http://schemas.microsoft.com/office/powerpoint/2010/main" val="2544886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Reverse Outlining</a:t>
            </a:r>
          </a:p>
        </p:txBody>
      </p:sp>
      <p:sp>
        <p:nvSpPr>
          <p:cNvPr id="8" name="Subtitle 7">
            <a:extLst>
              <a:ext uri="{FF2B5EF4-FFF2-40B4-BE49-F238E27FC236}">
                <a16:creationId xmlns:a16="http://schemas.microsoft.com/office/drawing/2014/main" id="{8163ED5E-1675-4E46-867E-24D5C248029D}"/>
              </a:ext>
            </a:extLst>
          </p:cNvPr>
          <p:cNvSpPr>
            <a:spLocks noGrp="1"/>
          </p:cNvSpPr>
          <p:nvPr>
            <p:ph type="subTitle" idx="1"/>
          </p:nvPr>
        </p:nvSpPr>
        <p:spPr/>
        <p:txBody>
          <a:bodyPr/>
          <a:lstStyle/>
          <a:p>
            <a:r>
              <a:rPr lang="en-US" dirty="0">
                <a:solidFill>
                  <a:schemeClr val="accent1">
                    <a:lumMod val="50000"/>
                  </a:schemeClr>
                </a:solidFill>
              </a:rPr>
              <a:t>Working on organization</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p:txBody>
          <a:bodyPr/>
          <a:lstStyle/>
          <a:p>
            <a:pPr>
              <a:spcAft>
                <a:spcPts val="1200"/>
              </a:spcAft>
            </a:pPr>
            <a:r>
              <a:rPr lang="en-US" dirty="0"/>
              <a:t>After your first draft, look at each section and paragraph to see what the real structure/organization is</a:t>
            </a:r>
          </a:p>
          <a:p>
            <a:pPr>
              <a:spcAft>
                <a:spcPts val="1200"/>
              </a:spcAft>
            </a:pPr>
            <a:r>
              <a:rPr lang="en-US" dirty="0"/>
              <a:t>What does each paragraph </a:t>
            </a:r>
            <a:r>
              <a:rPr lang="en-US" u="sng" dirty="0"/>
              <a:t>say</a:t>
            </a:r>
            <a:r>
              <a:rPr lang="en-US" dirty="0"/>
              <a:t>?</a:t>
            </a:r>
          </a:p>
          <a:p>
            <a:pPr>
              <a:spcAft>
                <a:spcPts val="1200"/>
              </a:spcAft>
            </a:pPr>
            <a:r>
              <a:rPr lang="en-US" dirty="0"/>
              <a:t>What does each paragraph </a:t>
            </a:r>
            <a:r>
              <a:rPr lang="en-US" u="sng" dirty="0"/>
              <a:t>do</a:t>
            </a:r>
            <a:r>
              <a:rPr lang="en-US" dirty="0"/>
              <a:t> for your paper?</a:t>
            </a:r>
          </a:p>
        </p:txBody>
      </p:sp>
    </p:spTree>
    <p:extLst>
      <p:ext uri="{BB962C8B-B14F-4D97-AF65-F5344CB8AC3E}">
        <p14:creationId xmlns:p14="http://schemas.microsoft.com/office/powerpoint/2010/main" val="4076676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Reverse Outlining Procedures</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740443" y="660654"/>
            <a:ext cx="4237771" cy="3822192"/>
          </a:xfrm>
          <a:solidFill>
            <a:schemeClr val="bg1"/>
          </a:solidFill>
        </p:spPr>
        <p:txBody>
          <a:bodyPr/>
          <a:lstStyle/>
          <a:p>
            <a:pPr>
              <a:buClr>
                <a:srgbClr val="212D4A"/>
              </a:buClr>
            </a:pPr>
            <a:r>
              <a:rPr lang="en-US" dirty="0">
                <a:solidFill>
                  <a:schemeClr val="bg2"/>
                </a:solidFill>
              </a:rPr>
              <a:t>Texas A&amp;M's University Writing Center on Reverse Outlines: </a:t>
            </a:r>
          </a:p>
          <a:p>
            <a:r>
              <a:rPr lang="en-US" dirty="0">
                <a:hlinkClick r:id="rId3"/>
              </a:rPr>
              <a:t>short video</a:t>
            </a:r>
            <a:r>
              <a:rPr lang="en-US" dirty="0"/>
              <a:t> </a:t>
            </a:r>
          </a:p>
          <a:p>
            <a:pPr marL="76200" indent="0">
              <a:buNone/>
            </a:pPr>
            <a:endParaRPr lang="en-US" sz="1600" dirty="0"/>
          </a:p>
          <a:p>
            <a:pPr>
              <a:buClrTx/>
            </a:pPr>
            <a:r>
              <a:rPr lang="en-US" dirty="0">
                <a:solidFill>
                  <a:schemeClr val="bg2"/>
                </a:solidFill>
              </a:rPr>
              <a:t>Reverse Outlining (aka “Paragraph re-planning”): article</a:t>
            </a:r>
            <a:r>
              <a:rPr lang="en-US" dirty="0">
                <a:hlinkClick r:id="rId4"/>
              </a:rPr>
              <a:t> guide to reverse outlining</a:t>
            </a:r>
            <a:endParaRPr lang="en-US" sz="1600" dirty="0"/>
          </a:p>
        </p:txBody>
      </p:sp>
    </p:spTree>
    <p:extLst>
      <p:ext uri="{BB962C8B-B14F-4D97-AF65-F5344CB8AC3E}">
        <p14:creationId xmlns:p14="http://schemas.microsoft.com/office/powerpoint/2010/main" val="2964898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7BF7-1191-2C4C-B39E-D2D7DCFEBE94}"/>
              </a:ext>
            </a:extLst>
          </p:cNvPr>
          <p:cNvSpPr>
            <a:spLocks noGrp="1"/>
          </p:cNvSpPr>
          <p:nvPr>
            <p:ph type="title"/>
          </p:nvPr>
        </p:nvSpPr>
        <p:spPr/>
        <p:txBody>
          <a:bodyPr/>
          <a:lstStyle/>
          <a:p>
            <a:r>
              <a:rPr lang="en-US" dirty="0"/>
              <a:t>Cut it Up</a:t>
            </a:r>
          </a:p>
        </p:txBody>
      </p:sp>
      <p:sp>
        <p:nvSpPr>
          <p:cNvPr id="3" name="Subtitle 2">
            <a:extLst>
              <a:ext uri="{FF2B5EF4-FFF2-40B4-BE49-F238E27FC236}">
                <a16:creationId xmlns:a16="http://schemas.microsoft.com/office/drawing/2014/main" id="{1F9C2364-8808-6E43-8ABE-A234811D8EAF}"/>
              </a:ext>
            </a:extLst>
          </p:cNvPr>
          <p:cNvSpPr>
            <a:spLocks noGrp="1"/>
          </p:cNvSpPr>
          <p:nvPr>
            <p:ph type="subTitle" idx="1"/>
          </p:nvPr>
        </p:nvSpPr>
        <p:spPr/>
        <p:txBody>
          <a:bodyPr/>
          <a:lstStyle/>
          <a:p>
            <a:r>
              <a:rPr lang="en-US" dirty="0">
                <a:solidFill>
                  <a:schemeClr val="accent1">
                    <a:lumMod val="50000"/>
                  </a:schemeClr>
                </a:solidFill>
              </a:rPr>
              <a:t>Working on organization</a:t>
            </a:r>
          </a:p>
        </p:txBody>
      </p:sp>
      <p:sp>
        <p:nvSpPr>
          <p:cNvPr id="4" name="Text Placeholder 3">
            <a:extLst>
              <a:ext uri="{FF2B5EF4-FFF2-40B4-BE49-F238E27FC236}">
                <a16:creationId xmlns:a16="http://schemas.microsoft.com/office/drawing/2014/main" id="{6D857A52-627D-6348-8F51-A2F7A8488446}"/>
              </a:ext>
            </a:extLst>
          </p:cNvPr>
          <p:cNvSpPr>
            <a:spLocks noGrp="1"/>
          </p:cNvSpPr>
          <p:nvPr>
            <p:ph type="body" idx="2"/>
          </p:nvPr>
        </p:nvSpPr>
        <p:spPr/>
        <p:txBody>
          <a:bodyPr/>
          <a:lstStyle/>
          <a:p>
            <a:pPr>
              <a:spcAft>
                <a:spcPts val="600"/>
              </a:spcAft>
            </a:pPr>
            <a:r>
              <a:rPr lang="en-US" dirty="0"/>
              <a:t>Physically cut up your paper by concept or paragraph</a:t>
            </a:r>
          </a:p>
          <a:p>
            <a:pPr>
              <a:spcAft>
                <a:spcPts val="600"/>
              </a:spcAft>
            </a:pPr>
            <a:r>
              <a:rPr lang="en-US" dirty="0"/>
              <a:t>Rearrange in different ways</a:t>
            </a:r>
          </a:p>
          <a:p>
            <a:pPr>
              <a:spcAft>
                <a:spcPts val="600"/>
              </a:spcAft>
            </a:pPr>
            <a:r>
              <a:rPr lang="en-US" dirty="0"/>
              <a:t>May also write on back of each what they piece is about</a:t>
            </a:r>
          </a:p>
          <a:p>
            <a:pPr>
              <a:spcAft>
                <a:spcPts val="600"/>
              </a:spcAft>
            </a:pPr>
            <a:r>
              <a:rPr lang="en-US" dirty="0"/>
              <a:t>Could also do in Scrivener or other app</a:t>
            </a:r>
          </a:p>
        </p:txBody>
      </p:sp>
    </p:spTree>
    <p:extLst>
      <p:ext uri="{BB962C8B-B14F-4D97-AF65-F5344CB8AC3E}">
        <p14:creationId xmlns:p14="http://schemas.microsoft.com/office/powerpoint/2010/main" val="3712968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D33D96-A761-A37F-102A-D3D97FDFEA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4217" y="557911"/>
            <a:ext cx="5943600" cy="4375150"/>
          </a:xfrm>
          <a:prstGeom prst="rect">
            <a:avLst/>
          </a:prstGeom>
          <a:noFill/>
          <a:ln>
            <a:noFill/>
          </a:ln>
        </p:spPr>
      </p:pic>
    </p:spTree>
    <p:extLst>
      <p:ext uri="{BB962C8B-B14F-4D97-AF65-F5344CB8AC3E}">
        <p14:creationId xmlns:p14="http://schemas.microsoft.com/office/powerpoint/2010/main" val="2705264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Content by Section</a:t>
            </a:r>
          </a:p>
        </p:txBody>
      </p:sp>
      <p:sp>
        <p:nvSpPr>
          <p:cNvPr id="8" name="Subtitle 7">
            <a:extLst>
              <a:ext uri="{FF2B5EF4-FFF2-40B4-BE49-F238E27FC236}">
                <a16:creationId xmlns:a16="http://schemas.microsoft.com/office/drawing/2014/main" id="{8163ED5E-1675-4E46-867E-24D5C248029D}"/>
              </a:ext>
            </a:extLst>
          </p:cNvPr>
          <p:cNvSpPr>
            <a:spLocks noGrp="1"/>
          </p:cNvSpPr>
          <p:nvPr>
            <p:ph type="subTitle" idx="1"/>
          </p:nvPr>
        </p:nvSpPr>
        <p:spPr/>
        <p:txBody>
          <a:bodyPr/>
          <a:lstStyle/>
          <a:p>
            <a:r>
              <a:rPr lang="en-US" dirty="0"/>
              <a:t>The research article structure gives us some guidelines</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572000" y="0"/>
            <a:ext cx="4572000" cy="5143500"/>
          </a:xfrm>
        </p:spPr>
        <p:txBody>
          <a:bodyPr/>
          <a:lstStyle/>
          <a:p>
            <a:pPr>
              <a:spcAft>
                <a:spcPts val="1000"/>
              </a:spcAft>
            </a:pPr>
            <a:r>
              <a:rPr lang="en-US" sz="2000" u="sng" dirty="0"/>
              <a:t>Intro</a:t>
            </a:r>
            <a:r>
              <a:rPr lang="en-US" sz="2000" dirty="0"/>
              <a:t>: clear gap/problem/research question (RQ)/purpose? Should you delete your first sentence?</a:t>
            </a:r>
          </a:p>
          <a:p>
            <a:pPr>
              <a:spcAft>
                <a:spcPts val="1000"/>
              </a:spcAft>
            </a:pPr>
            <a:r>
              <a:rPr lang="en-US" sz="2000" u="sng" dirty="0"/>
              <a:t>Methods</a:t>
            </a:r>
            <a:r>
              <a:rPr lang="en-US" sz="2000" dirty="0"/>
              <a:t>: clearly aligned to purpose/RQ? Enough info for reproducibility if expected?</a:t>
            </a:r>
          </a:p>
          <a:p>
            <a:pPr>
              <a:spcAft>
                <a:spcPts val="1000"/>
              </a:spcAft>
            </a:pPr>
            <a:r>
              <a:rPr lang="en-US" sz="2000" u="sng" dirty="0"/>
              <a:t>Results</a:t>
            </a:r>
            <a:r>
              <a:rPr lang="en-US" sz="2000" dirty="0"/>
              <a:t>: what happened? With details and well organized</a:t>
            </a:r>
          </a:p>
          <a:p>
            <a:pPr>
              <a:spcAft>
                <a:spcPts val="1000"/>
              </a:spcAft>
            </a:pPr>
            <a:r>
              <a:rPr lang="en-US" sz="2000" u="sng" dirty="0"/>
              <a:t>Discussion</a:t>
            </a:r>
            <a:r>
              <a:rPr lang="en-US" sz="2000" dirty="0"/>
              <a:t>: why might that have happened?</a:t>
            </a:r>
          </a:p>
          <a:p>
            <a:pPr>
              <a:spcAft>
                <a:spcPts val="1000"/>
              </a:spcAft>
            </a:pPr>
            <a:r>
              <a:rPr lang="en-US" sz="2000" u="sng" dirty="0"/>
              <a:t>Conclusion</a:t>
            </a:r>
            <a:r>
              <a:rPr lang="en-US" sz="2000" dirty="0"/>
              <a:t>: answers to RQs, back to big picture, implications, significance, future work</a:t>
            </a:r>
          </a:p>
        </p:txBody>
      </p:sp>
    </p:spTree>
    <p:extLst>
      <p:ext uri="{BB962C8B-B14F-4D97-AF65-F5344CB8AC3E}">
        <p14:creationId xmlns:p14="http://schemas.microsoft.com/office/powerpoint/2010/main" val="1721154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4896-FA7B-46C4-95C2-B1B1F56B2EBD}"/>
              </a:ext>
            </a:extLst>
          </p:cNvPr>
          <p:cNvSpPr>
            <a:spLocks noGrp="1"/>
          </p:cNvSpPr>
          <p:nvPr>
            <p:ph type="title"/>
          </p:nvPr>
        </p:nvSpPr>
        <p:spPr/>
        <p:txBody>
          <a:bodyPr/>
          <a:lstStyle/>
          <a:p>
            <a:r>
              <a:rPr lang="en-US" dirty="0">
                <a:solidFill>
                  <a:srgbClr val="EB5F0C"/>
                </a:solidFill>
                <a:latin typeface="Bodoni"/>
                <a:sym typeface="Bodoni"/>
              </a:rPr>
              <a:t>Content and Structure</a:t>
            </a:r>
          </a:p>
        </p:txBody>
      </p:sp>
      <p:sp>
        <p:nvSpPr>
          <p:cNvPr id="3" name="Text Placeholder 2">
            <a:extLst>
              <a:ext uri="{FF2B5EF4-FFF2-40B4-BE49-F238E27FC236}">
                <a16:creationId xmlns:a16="http://schemas.microsoft.com/office/drawing/2014/main" id="{2E8AAED8-1606-435A-A672-36CE19DDE28F}"/>
              </a:ext>
            </a:extLst>
          </p:cNvPr>
          <p:cNvSpPr>
            <a:spLocks noGrp="1"/>
          </p:cNvSpPr>
          <p:nvPr>
            <p:ph type="body" idx="1"/>
          </p:nvPr>
        </p:nvSpPr>
        <p:spPr>
          <a:xfrm>
            <a:off x="135172" y="4587902"/>
            <a:ext cx="5526157" cy="278905"/>
          </a:xfrm>
        </p:spPr>
        <p:txBody>
          <a:bodyPr/>
          <a:lstStyle/>
          <a:p>
            <a:pPr marL="76200" indent="0">
              <a:buNone/>
            </a:pPr>
            <a:r>
              <a:rPr lang="en-US" sz="1000" dirty="0"/>
              <a:t>Images from </a:t>
            </a:r>
            <a:r>
              <a:rPr lang="en-US" sz="1000" i="1" dirty="0"/>
              <a:t>Writing Research Articles for Publication</a:t>
            </a:r>
            <a:r>
              <a:rPr lang="en-US" sz="1000" dirty="0"/>
              <a:t>, AIT: </a:t>
            </a:r>
            <a:r>
              <a:rPr lang="en-US" sz="1000" dirty="0">
                <a:hlinkClick r:id="rId3"/>
              </a:rPr>
              <a:t>http://languages.ait.ac.th/wp-content/uploads/sites/18/2018/08/Writing-Research-Articles-for-Publication1.pdf</a:t>
            </a:r>
            <a:r>
              <a:rPr lang="en-US" sz="1000" dirty="0"/>
              <a:t> </a:t>
            </a:r>
          </a:p>
        </p:txBody>
      </p:sp>
      <p:pic>
        <p:nvPicPr>
          <p:cNvPr id="5" name="Picture 4">
            <a:extLst>
              <a:ext uri="{FF2B5EF4-FFF2-40B4-BE49-F238E27FC236}">
                <a16:creationId xmlns:a16="http://schemas.microsoft.com/office/drawing/2014/main" id="{E37E36C7-5880-4E0D-8515-1ECBE40840A7}"/>
              </a:ext>
            </a:extLst>
          </p:cNvPr>
          <p:cNvPicPr>
            <a:picLocks noChangeAspect="1"/>
          </p:cNvPicPr>
          <p:nvPr/>
        </p:nvPicPr>
        <p:blipFill>
          <a:blip r:embed="rId4"/>
          <a:stretch>
            <a:fillRect/>
          </a:stretch>
        </p:blipFill>
        <p:spPr>
          <a:xfrm>
            <a:off x="391715" y="1378909"/>
            <a:ext cx="2271972" cy="2632234"/>
          </a:xfrm>
          <a:prstGeom prst="rect">
            <a:avLst/>
          </a:prstGeom>
        </p:spPr>
      </p:pic>
      <p:pic>
        <p:nvPicPr>
          <p:cNvPr id="7" name="Picture 6">
            <a:extLst>
              <a:ext uri="{FF2B5EF4-FFF2-40B4-BE49-F238E27FC236}">
                <a16:creationId xmlns:a16="http://schemas.microsoft.com/office/drawing/2014/main" id="{26226EE7-950F-47EA-BDAB-D34B3D3E43B6}"/>
              </a:ext>
            </a:extLst>
          </p:cNvPr>
          <p:cNvPicPr>
            <a:picLocks noChangeAspect="1"/>
          </p:cNvPicPr>
          <p:nvPr/>
        </p:nvPicPr>
        <p:blipFill>
          <a:blip r:embed="rId5"/>
          <a:stretch>
            <a:fillRect/>
          </a:stretch>
        </p:blipFill>
        <p:spPr>
          <a:xfrm>
            <a:off x="5192202" y="-48702"/>
            <a:ext cx="3951798" cy="5216056"/>
          </a:xfrm>
          <a:prstGeom prst="rect">
            <a:avLst/>
          </a:prstGeom>
        </p:spPr>
      </p:pic>
      <p:sp>
        <p:nvSpPr>
          <p:cNvPr id="8" name="Arrow: Right 7">
            <a:extLst>
              <a:ext uri="{FF2B5EF4-FFF2-40B4-BE49-F238E27FC236}">
                <a16:creationId xmlns:a16="http://schemas.microsoft.com/office/drawing/2014/main" id="{1BA70971-7687-4403-8719-116736FE336A}"/>
              </a:ext>
            </a:extLst>
          </p:cNvPr>
          <p:cNvSpPr/>
          <p:nvPr/>
        </p:nvSpPr>
        <p:spPr>
          <a:xfrm>
            <a:off x="3339548" y="2271203"/>
            <a:ext cx="1828800" cy="966580"/>
          </a:xfrm>
          <a:prstGeom prst="rightArrow">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200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Intro &amp; Conclusion Matching</a:t>
            </a:r>
          </a:p>
        </p:txBody>
      </p:sp>
      <p:sp>
        <p:nvSpPr>
          <p:cNvPr id="8" name="Subtitle 7">
            <a:extLst>
              <a:ext uri="{FF2B5EF4-FFF2-40B4-BE49-F238E27FC236}">
                <a16:creationId xmlns:a16="http://schemas.microsoft.com/office/drawing/2014/main" id="{8163ED5E-1675-4E46-867E-24D5C248029D}"/>
              </a:ext>
            </a:extLst>
          </p:cNvPr>
          <p:cNvSpPr>
            <a:spLocks noGrp="1"/>
          </p:cNvSpPr>
          <p:nvPr>
            <p:ph type="subTitle" idx="1"/>
          </p:nvPr>
        </p:nvSpPr>
        <p:spPr/>
        <p:txBody>
          <a:bodyPr/>
          <a:lstStyle/>
          <a:p>
            <a:endParaRPr lang="en-US" dirty="0"/>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939500" y="128016"/>
            <a:ext cx="3837000" cy="4828032"/>
          </a:xfrm>
        </p:spPr>
        <p:txBody>
          <a:bodyPr/>
          <a:lstStyle/>
          <a:p>
            <a:r>
              <a:rPr lang="en-US" dirty="0"/>
              <a:t>Does the intro still match what the paper does?</a:t>
            </a:r>
          </a:p>
          <a:p>
            <a:r>
              <a:rPr lang="en-US" dirty="0"/>
              <a:t>Does the conclusion bring back in the issues from the intro &amp; the RQs?</a:t>
            </a:r>
          </a:p>
          <a:p>
            <a:r>
              <a:rPr lang="en-US" dirty="0"/>
              <a:t>Look at them side by side</a:t>
            </a:r>
          </a:p>
          <a:p>
            <a:r>
              <a:rPr lang="en-US" dirty="0"/>
              <a:t>Read the intro then the conclusion—does it work?</a:t>
            </a:r>
          </a:p>
          <a:p>
            <a:r>
              <a:rPr lang="en-US" dirty="0"/>
              <a:t>Do you have a complete story?</a:t>
            </a:r>
          </a:p>
        </p:txBody>
      </p:sp>
    </p:spTree>
    <p:extLst>
      <p:ext uri="{BB962C8B-B14F-4D97-AF65-F5344CB8AC3E}">
        <p14:creationId xmlns:p14="http://schemas.microsoft.com/office/powerpoint/2010/main" val="2389179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6E26-CF51-4D75-9DA3-03D56EE6A29C}"/>
              </a:ext>
            </a:extLst>
          </p:cNvPr>
          <p:cNvSpPr>
            <a:spLocks noGrp="1"/>
          </p:cNvSpPr>
          <p:nvPr>
            <p:ph type="title"/>
          </p:nvPr>
        </p:nvSpPr>
        <p:spPr/>
        <p:txBody>
          <a:bodyPr/>
          <a:lstStyle/>
          <a:p>
            <a:r>
              <a:rPr lang="en-US" sz="6600" i="0" dirty="0"/>
              <a:t>Figures and Tables</a:t>
            </a:r>
          </a:p>
        </p:txBody>
      </p:sp>
    </p:spTree>
    <p:extLst>
      <p:ext uri="{BB962C8B-B14F-4D97-AF65-F5344CB8AC3E}">
        <p14:creationId xmlns:p14="http://schemas.microsoft.com/office/powerpoint/2010/main" val="2974795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71350" y="1253550"/>
            <a:ext cx="4045200" cy="1318200"/>
          </a:xfrm>
        </p:spPr>
        <p:txBody>
          <a:bodyPr/>
          <a:lstStyle/>
          <a:p>
            <a:r>
              <a:rPr lang="en-US" dirty="0"/>
              <a:t>What is Revision?</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627659" y="724200"/>
            <a:ext cx="4516341" cy="3695100"/>
          </a:xfrm>
        </p:spPr>
        <p:txBody>
          <a:bodyPr/>
          <a:lstStyle/>
          <a:p>
            <a:pPr>
              <a:spcAft>
                <a:spcPts val="1800"/>
              </a:spcAft>
            </a:pPr>
            <a:r>
              <a:rPr lang="en-US" dirty="0"/>
              <a:t>One essential part of any writing process</a:t>
            </a:r>
          </a:p>
          <a:p>
            <a:pPr>
              <a:spcAft>
                <a:spcPts val="1800"/>
              </a:spcAft>
            </a:pPr>
            <a:r>
              <a:rPr lang="en-US" dirty="0"/>
              <a:t>Often not formally taught, or even modeled</a:t>
            </a:r>
          </a:p>
          <a:p>
            <a:pPr>
              <a:spcAft>
                <a:spcPts val="1800"/>
              </a:spcAft>
            </a:pPr>
            <a:r>
              <a:rPr lang="en-US" dirty="0"/>
              <a:t>Substantive revision is often confused with editing or proofreading</a:t>
            </a:r>
          </a:p>
          <a:p>
            <a:pPr>
              <a:spcAft>
                <a:spcPts val="1800"/>
              </a:spcAft>
            </a:pPr>
            <a:r>
              <a:rPr lang="en-US" dirty="0"/>
              <a:t>“Re-vision”: (re-envisioning your piece of writing, not just editing pieces of a static text)</a:t>
            </a:r>
          </a:p>
        </p:txBody>
      </p:sp>
      <p:sp>
        <p:nvSpPr>
          <p:cNvPr id="3" name="Subtitle 2">
            <a:extLst>
              <a:ext uri="{FF2B5EF4-FFF2-40B4-BE49-F238E27FC236}">
                <a16:creationId xmlns:a16="http://schemas.microsoft.com/office/drawing/2014/main" id="{DA8BB050-6D55-428E-821A-F4C59D4F1A79}"/>
              </a:ext>
            </a:extLst>
          </p:cNvPr>
          <p:cNvSpPr>
            <a:spLocks noGrp="1"/>
          </p:cNvSpPr>
          <p:nvPr>
            <p:ph type="subTitle" idx="1"/>
          </p:nvPr>
        </p:nvSpPr>
        <p:spPr>
          <a:xfrm>
            <a:off x="166977" y="2735371"/>
            <a:ext cx="4253947" cy="1345500"/>
          </a:xfrm>
        </p:spPr>
        <p:txBody>
          <a:bodyPr/>
          <a:lstStyle/>
          <a:p>
            <a:pPr marL="76200" indent="0" algn="l"/>
            <a:endParaRPr lang="en-US" dirty="0"/>
          </a:p>
        </p:txBody>
      </p:sp>
    </p:spTree>
    <p:extLst>
      <p:ext uri="{BB962C8B-B14F-4D97-AF65-F5344CB8AC3E}">
        <p14:creationId xmlns:p14="http://schemas.microsoft.com/office/powerpoint/2010/main" val="1138614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9C559B-1CA7-CB57-FCF0-860D352DBBDD}"/>
              </a:ext>
            </a:extLst>
          </p:cNvPr>
          <p:cNvPicPr>
            <a:picLocks noChangeAspect="1"/>
          </p:cNvPicPr>
          <p:nvPr/>
        </p:nvPicPr>
        <p:blipFill rotWithShape="1">
          <a:blip r:embed="rId3"/>
          <a:srcRect l="1875" t="1" r="3467" b="1484"/>
          <a:stretch/>
        </p:blipFill>
        <p:spPr>
          <a:xfrm>
            <a:off x="3500843" y="-23426"/>
            <a:ext cx="5634013" cy="3927914"/>
          </a:xfrm>
          <a:prstGeom prst="rect">
            <a:avLst/>
          </a:prstGeom>
        </p:spPr>
      </p:pic>
      <p:sp>
        <p:nvSpPr>
          <p:cNvPr id="2" name="Title 1">
            <a:extLst>
              <a:ext uri="{FF2B5EF4-FFF2-40B4-BE49-F238E27FC236}">
                <a16:creationId xmlns:a16="http://schemas.microsoft.com/office/drawing/2014/main" id="{65C655D7-04C4-FE72-FDF9-2B48153BE37F}"/>
              </a:ext>
            </a:extLst>
          </p:cNvPr>
          <p:cNvSpPr>
            <a:spLocks noGrp="1"/>
          </p:cNvSpPr>
          <p:nvPr>
            <p:ph type="title"/>
          </p:nvPr>
        </p:nvSpPr>
        <p:spPr>
          <a:xfrm>
            <a:off x="0" y="-1"/>
            <a:ext cx="2825496" cy="1081807"/>
          </a:xfrm>
          <a:solidFill>
            <a:schemeClr val="bg1"/>
          </a:solidFill>
        </p:spPr>
        <p:txBody>
          <a:bodyPr/>
          <a:lstStyle/>
          <a:p>
            <a:pPr marL="284163"/>
            <a:r>
              <a:rPr lang="en-US" dirty="0"/>
              <a:t>Figures</a:t>
            </a:r>
          </a:p>
        </p:txBody>
      </p:sp>
      <p:sp>
        <p:nvSpPr>
          <p:cNvPr id="27" name="TextBox 26">
            <a:extLst>
              <a:ext uri="{FF2B5EF4-FFF2-40B4-BE49-F238E27FC236}">
                <a16:creationId xmlns:a16="http://schemas.microsoft.com/office/drawing/2014/main" id="{51F6832C-83C0-732F-54A4-A728002AE732}"/>
              </a:ext>
            </a:extLst>
          </p:cNvPr>
          <p:cNvSpPr txBox="1"/>
          <p:nvPr/>
        </p:nvSpPr>
        <p:spPr>
          <a:xfrm>
            <a:off x="2500569" y="448350"/>
            <a:ext cx="1366710" cy="496687"/>
          </a:xfrm>
          <a:prstGeom prst="rect">
            <a:avLst/>
          </a:prstGeom>
          <a:solidFill>
            <a:schemeClr val="bg1"/>
          </a:solidFill>
          <a:ln>
            <a:noFill/>
          </a:ln>
        </p:spPr>
        <p:txBody>
          <a:bodyPr spcFirstLastPara="1" wrap="square" lIns="91425" tIns="91425" rIns="91425" bIns="91425" rtlCol="0" anchor="b" anchorCtr="0">
            <a:spAutoFit/>
          </a:bodyPr>
          <a:lstStyle/>
          <a:p>
            <a:pPr algn="r"/>
            <a:endParaRPr lang="en-US" b="1" dirty="0"/>
          </a:p>
        </p:txBody>
      </p:sp>
      <p:sp>
        <p:nvSpPr>
          <p:cNvPr id="7" name="TextBox 6">
            <a:extLst>
              <a:ext uri="{FF2B5EF4-FFF2-40B4-BE49-F238E27FC236}">
                <a16:creationId xmlns:a16="http://schemas.microsoft.com/office/drawing/2014/main" id="{90BBFBFD-42CF-BA58-EC63-EE68E1629605}"/>
              </a:ext>
            </a:extLst>
          </p:cNvPr>
          <p:cNvSpPr txBox="1"/>
          <p:nvPr/>
        </p:nvSpPr>
        <p:spPr>
          <a:xfrm>
            <a:off x="2258897" y="3097371"/>
            <a:ext cx="1474445" cy="384690"/>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rtlCol="0" anchor="b" anchorCtr="0">
            <a:spAutoFit/>
          </a:bodyPr>
          <a:lstStyle/>
          <a:p>
            <a:r>
              <a:rPr lang="en-US" sz="1300" b="1" dirty="0">
                <a:solidFill>
                  <a:schemeClr val="tx1"/>
                </a:solidFill>
                <a:latin typeface="Franklin Gothic" panose="020B0604020202020204" charset="0"/>
                <a:cs typeface="Franklin Gothic" panose="020B0604020202020204" charset="0"/>
              </a:rPr>
              <a:t>UNITS ARE CLEAR</a:t>
            </a:r>
          </a:p>
        </p:txBody>
      </p:sp>
      <p:sp>
        <p:nvSpPr>
          <p:cNvPr id="8" name="TextBox 7">
            <a:extLst>
              <a:ext uri="{FF2B5EF4-FFF2-40B4-BE49-F238E27FC236}">
                <a16:creationId xmlns:a16="http://schemas.microsoft.com/office/drawing/2014/main" id="{A10FA0BE-4BFB-53A3-4A1F-18CC38B41D99}"/>
              </a:ext>
            </a:extLst>
          </p:cNvPr>
          <p:cNvSpPr txBox="1"/>
          <p:nvPr/>
        </p:nvSpPr>
        <p:spPr>
          <a:xfrm>
            <a:off x="2229653" y="3586631"/>
            <a:ext cx="3170785" cy="461635"/>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rtlCol="0" anchor="b" anchorCtr="0">
            <a:spAutoFit/>
          </a:bodyPr>
          <a:lstStyle/>
          <a:p>
            <a:pPr algn="r"/>
            <a:r>
              <a:rPr lang="en-US" sz="1800" b="1" dirty="0">
                <a:solidFill>
                  <a:schemeClr val="tx1"/>
                </a:solidFill>
                <a:latin typeface="Franklin Gothic" panose="020B0604020202020204" charset="0"/>
                <a:cs typeface="Franklin Gothic" panose="020B0604020202020204" charset="0"/>
              </a:rPr>
              <a:t>AXES ARE CLEARLY LABELED</a:t>
            </a:r>
          </a:p>
        </p:txBody>
      </p:sp>
      <p:sp>
        <p:nvSpPr>
          <p:cNvPr id="12" name="TextBox 11">
            <a:extLst>
              <a:ext uri="{FF2B5EF4-FFF2-40B4-BE49-F238E27FC236}">
                <a16:creationId xmlns:a16="http://schemas.microsoft.com/office/drawing/2014/main" id="{A514CBB5-2B3D-12B1-6878-57DDCA97D52A}"/>
              </a:ext>
            </a:extLst>
          </p:cNvPr>
          <p:cNvSpPr txBox="1"/>
          <p:nvPr/>
        </p:nvSpPr>
        <p:spPr>
          <a:xfrm>
            <a:off x="2064819" y="59212"/>
            <a:ext cx="2059346" cy="630912"/>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rtlCol="0" anchor="b" anchorCtr="0">
            <a:spAutoFit/>
          </a:bodyPr>
          <a:lstStyle/>
          <a:p>
            <a:r>
              <a:rPr lang="en-US" sz="1450" dirty="0">
                <a:solidFill>
                  <a:schemeClr val="bg2"/>
                </a:solidFill>
                <a:latin typeface="Franklin Gothic" panose="020B0604020202020204" charset="0"/>
                <a:cs typeface="Franklin Gothic" panose="020B0604020202020204" charset="0"/>
              </a:rPr>
              <a:t>Figure can </a:t>
            </a:r>
            <a:r>
              <a:rPr lang="en-US" sz="1450" b="1" dirty="0">
                <a:solidFill>
                  <a:schemeClr val="bg2"/>
                </a:solidFill>
                <a:latin typeface="Franklin Gothic" panose="020B0604020202020204" charset="0"/>
                <a:cs typeface="Franklin Gothic" panose="020B0604020202020204" charset="0"/>
              </a:rPr>
              <a:t>stand alone; </a:t>
            </a:r>
            <a:r>
              <a:rPr lang="en-US" sz="1450" dirty="0">
                <a:solidFill>
                  <a:schemeClr val="bg2"/>
                </a:solidFill>
                <a:latin typeface="Franklin Gothic" panose="020B0604020202020204" charset="0"/>
                <a:cs typeface="Franklin Gothic" panose="020B0604020202020204" charset="0"/>
              </a:rPr>
              <a:t>is self-explanatory</a:t>
            </a:r>
          </a:p>
        </p:txBody>
      </p:sp>
      <p:sp>
        <p:nvSpPr>
          <p:cNvPr id="13" name="TextBox 12">
            <a:extLst>
              <a:ext uri="{FF2B5EF4-FFF2-40B4-BE49-F238E27FC236}">
                <a16:creationId xmlns:a16="http://schemas.microsoft.com/office/drawing/2014/main" id="{ADB58CD8-6593-AF7B-96B2-624A728F73E3}"/>
              </a:ext>
            </a:extLst>
          </p:cNvPr>
          <p:cNvSpPr txBox="1"/>
          <p:nvPr/>
        </p:nvSpPr>
        <p:spPr>
          <a:xfrm>
            <a:off x="256490" y="854970"/>
            <a:ext cx="2927434" cy="630912"/>
          </a:xfrm>
          <a:prstGeom prst="rect">
            <a:avLst/>
          </a:prstGeo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rtlCol="0" anchor="b" anchorCtr="0">
            <a:spAutoFit/>
          </a:bodyPr>
          <a:lstStyle/>
          <a:p>
            <a:r>
              <a:rPr lang="en-US" sz="1450" dirty="0">
                <a:solidFill>
                  <a:schemeClr val="bg2"/>
                </a:solidFill>
                <a:latin typeface="Franklin Gothic" panose="020B0604020202020204" charset="0"/>
                <a:cs typeface="Franklin Gothic" panose="020B0604020202020204" charset="0"/>
              </a:rPr>
              <a:t>Figure is </a:t>
            </a:r>
            <a:r>
              <a:rPr lang="en-US" sz="1450" b="1" dirty="0">
                <a:solidFill>
                  <a:schemeClr val="bg2"/>
                </a:solidFill>
                <a:latin typeface="Franklin Gothic" panose="020B0604020202020204" charset="0"/>
                <a:cs typeface="Franklin Gothic" panose="020B0604020202020204" charset="0"/>
              </a:rPr>
              <a:t>referenced </a:t>
            </a:r>
            <a:r>
              <a:rPr lang="en-US" sz="1450" dirty="0">
                <a:solidFill>
                  <a:schemeClr val="bg2"/>
                </a:solidFill>
                <a:latin typeface="Franklin Gothic" panose="020B0604020202020204" charset="0"/>
                <a:cs typeface="Franklin Gothic" panose="020B0604020202020204" charset="0"/>
              </a:rPr>
              <a:t>meaningfully in the body of the paper:</a:t>
            </a:r>
          </a:p>
        </p:txBody>
      </p:sp>
      <p:sp>
        <p:nvSpPr>
          <p:cNvPr id="14" name="TextBox 13">
            <a:extLst>
              <a:ext uri="{FF2B5EF4-FFF2-40B4-BE49-F238E27FC236}">
                <a16:creationId xmlns:a16="http://schemas.microsoft.com/office/drawing/2014/main" id="{0B0E0C48-47A7-CE01-472C-CBABF9CD559D}"/>
              </a:ext>
            </a:extLst>
          </p:cNvPr>
          <p:cNvSpPr txBox="1"/>
          <p:nvPr/>
        </p:nvSpPr>
        <p:spPr>
          <a:xfrm>
            <a:off x="365760" y="1979264"/>
            <a:ext cx="1669617" cy="1815851"/>
          </a:xfrm>
          <a:prstGeom prst="rect">
            <a:avLst/>
          </a:prstGeom>
          <a:noFill/>
          <a:ln>
            <a:solidFill>
              <a:schemeClr val="accent1"/>
            </a:solidFill>
          </a:ln>
        </p:spPr>
        <p:txBody>
          <a:bodyPr spcFirstLastPara="1" wrap="square" lIns="91425" tIns="91425" rIns="91425" bIns="91425" rtlCol="0" anchor="b" anchorCtr="0">
            <a:spAutoFit/>
          </a:bodyPr>
          <a:lstStyle/>
          <a:p>
            <a:r>
              <a:rPr lang="en-US" dirty="0">
                <a:solidFill>
                  <a:schemeClr val="accent1"/>
                </a:solidFill>
                <a:latin typeface="Franklin Gothic" panose="020B0604020202020204" charset="0"/>
                <a:cs typeface="Franklin Gothic" panose="020B0604020202020204" charset="0"/>
              </a:rPr>
              <a:t>DISCUSSION</a:t>
            </a:r>
          </a:p>
          <a:p>
            <a:endParaRPr lang="en-US" sz="800" dirty="0">
              <a:solidFill>
                <a:schemeClr val="accent1"/>
              </a:solidFill>
              <a:latin typeface="Franklin Gothic" panose="020B0604020202020204" charset="0"/>
              <a:cs typeface="Franklin Gothic" panose="020B0604020202020204" charset="0"/>
            </a:endParaRPr>
          </a:p>
          <a:p>
            <a:r>
              <a:rPr lang="en-US" dirty="0">
                <a:solidFill>
                  <a:schemeClr val="accent1"/>
                </a:solidFill>
                <a:latin typeface="Franklin Gothic" panose="020B0604020202020204" charset="0"/>
                <a:cs typeface="Franklin Gothic" panose="020B0604020202020204" charset="0"/>
              </a:rPr>
              <a:t>For RQ1, results are consistent with our hypothesis. As Figure 1 shows, </a:t>
            </a:r>
            <a:r>
              <a:rPr lang="en-US" b="1" dirty="0">
                <a:solidFill>
                  <a:schemeClr val="accent1"/>
                </a:solidFill>
                <a:latin typeface="Franklin Gothic" panose="020B0604020202020204" charset="0"/>
                <a:cs typeface="Franklin Gothic" panose="020B0604020202020204" charset="0"/>
              </a:rPr>
              <a:t>verifiable observations</a:t>
            </a:r>
            <a:r>
              <a:rPr lang="en-US" dirty="0">
                <a:solidFill>
                  <a:schemeClr val="accent1"/>
                </a:solidFill>
                <a:latin typeface="Franklin Gothic" panose="020B0604020202020204" charset="0"/>
                <a:cs typeface="Franklin Gothic" panose="020B0604020202020204" charset="0"/>
              </a:rPr>
              <a:t>…</a:t>
            </a:r>
          </a:p>
        </p:txBody>
      </p:sp>
      <p:sp>
        <p:nvSpPr>
          <p:cNvPr id="15" name="TextBox 14">
            <a:extLst>
              <a:ext uri="{FF2B5EF4-FFF2-40B4-BE49-F238E27FC236}">
                <a16:creationId xmlns:a16="http://schemas.microsoft.com/office/drawing/2014/main" id="{DF118608-855C-3C5A-0137-CC8466B61B9D}"/>
              </a:ext>
            </a:extLst>
          </p:cNvPr>
          <p:cNvSpPr txBox="1"/>
          <p:nvPr/>
        </p:nvSpPr>
        <p:spPr>
          <a:xfrm>
            <a:off x="62807" y="4171757"/>
            <a:ext cx="2762689" cy="854050"/>
          </a:xfrm>
          <a:prstGeom prst="rect">
            <a:avLst/>
          </a:prstGeo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rtlCol="0" anchor="b" anchorCtr="0">
            <a:spAutoFit/>
          </a:bodyPr>
          <a:lstStyle/>
          <a:p>
            <a:r>
              <a:rPr lang="en-US" sz="1450" b="1" dirty="0">
                <a:solidFill>
                  <a:schemeClr val="bg2"/>
                </a:solidFill>
                <a:latin typeface="Franklin Gothic" panose="020B0604020202020204" charset="0"/>
                <a:cs typeface="Franklin Gothic" panose="020B0604020202020204" charset="0"/>
              </a:rPr>
              <a:t>Headings, labels, </a:t>
            </a:r>
            <a:r>
              <a:rPr lang="en-US" sz="1450" dirty="0">
                <a:solidFill>
                  <a:schemeClr val="bg2"/>
                </a:solidFill>
                <a:latin typeface="Franklin Gothic" panose="020B0604020202020204" charset="0"/>
                <a:cs typeface="Franklin Gothic" panose="020B0604020202020204" charset="0"/>
              </a:rPr>
              <a:t>and</a:t>
            </a:r>
            <a:r>
              <a:rPr lang="en-US" sz="1450" b="1" dirty="0">
                <a:solidFill>
                  <a:schemeClr val="bg2"/>
                </a:solidFill>
                <a:latin typeface="Franklin Gothic" panose="020B0604020202020204" charset="0"/>
                <a:cs typeface="Franklin Gothic" panose="020B0604020202020204" charset="0"/>
              </a:rPr>
              <a:t> key terms </a:t>
            </a:r>
            <a:r>
              <a:rPr lang="en-US" sz="1450" dirty="0">
                <a:solidFill>
                  <a:schemeClr val="bg2"/>
                </a:solidFill>
                <a:latin typeface="Franklin Gothic" panose="020B0604020202020204" charset="0"/>
                <a:cs typeface="Franklin Gothic" panose="020B0604020202020204" charset="0"/>
              </a:rPr>
              <a:t>are consistent in the figure, caption, and text</a:t>
            </a:r>
          </a:p>
        </p:txBody>
      </p:sp>
      <p:sp>
        <p:nvSpPr>
          <p:cNvPr id="16" name="TextBox 15">
            <a:extLst>
              <a:ext uri="{FF2B5EF4-FFF2-40B4-BE49-F238E27FC236}">
                <a16:creationId xmlns:a16="http://schemas.microsoft.com/office/drawing/2014/main" id="{1BD8001E-943B-6F85-06AC-CAC727A8608C}"/>
              </a:ext>
            </a:extLst>
          </p:cNvPr>
          <p:cNvSpPr txBox="1"/>
          <p:nvPr/>
        </p:nvSpPr>
        <p:spPr>
          <a:xfrm>
            <a:off x="5684493" y="150510"/>
            <a:ext cx="2580637" cy="854050"/>
          </a:xfrm>
          <a:prstGeom prst="rect">
            <a:avLst/>
          </a:prstGeom>
          <a:ln/>
        </p:spPr>
        <p:style>
          <a:lnRef idx="1">
            <a:schemeClr val="accent6"/>
          </a:lnRef>
          <a:fillRef idx="2">
            <a:schemeClr val="accent6"/>
          </a:fillRef>
          <a:effectRef idx="1">
            <a:schemeClr val="accent6"/>
          </a:effectRef>
          <a:fontRef idx="minor">
            <a:schemeClr val="dk1"/>
          </a:fontRef>
        </p:style>
        <p:txBody>
          <a:bodyPr spcFirstLastPara="1" wrap="square" lIns="91425" tIns="91425" rIns="91425" bIns="91425" rtlCol="0" anchor="b" anchorCtr="0">
            <a:spAutoFit/>
          </a:bodyPr>
          <a:lstStyle/>
          <a:p>
            <a:r>
              <a:rPr lang="en-US" sz="1450" dirty="0">
                <a:solidFill>
                  <a:schemeClr val="bg2"/>
                </a:solidFill>
                <a:latin typeface="Franklin Gothic" panose="020B0604020202020204" charset="0"/>
                <a:cs typeface="Franklin Gothic" panose="020B0604020202020204" charset="0"/>
              </a:rPr>
              <a:t>Colors (or shapes) are meaningful,  clearly labeled, and distinct from one another</a:t>
            </a:r>
          </a:p>
        </p:txBody>
      </p:sp>
      <p:sp>
        <p:nvSpPr>
          <p:cNvPr id="17" name="TextBox 16">
            <a:extLst>
              <a:ext uri="{FF2B5EF4-FFF2-40B4-BE49-F238E27FC236}">
                <a16:creationId xmlns:a16="http://schemas.microsoft.com/office/drawing/2014/main" id="{A79814A8-E1F5-723A-B444-2522DBF05BD9}"/>
              </a:ext>
            </a:extLst>
          </p:cNvPr>
          <p:cNvSpPr txBox="1"/>
          <p:nvPr/>
        </p:nvSpPr>
        <p:spPr>
          <a:xfrm>
            <a:off x="3593592" y="4221182"/>
            <a:ext cx="5487601" cy="854050"/>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rtlCol="0" anchor="b" anchorCtr="0">
            <a:spAutoFit/>
          </a:bodyPr>
          <a:lstStyle/>
          <a:p>
            <a:r>
              <a:rPr lang="en-US" sz="1450" dirty="0">
                <a:solidFill>
                  <a:schemeClr val="bg2"/>
                </a:solidFill>
                <a:latin typeface="Franklin Gothic" panose="020B0604020202020204" charset="0"/>
                <a:cs typeface="Franklin Gothic" panose="020B0604020202020204" charset="0"/>
              </a:rPr>
              <a:t>CAPTION: Contains neither too little nor too much information/detail</a:t>
            </a:r>
          </a:p>
          <a:p>
            <a:pPr marL="741363"/>
            <a:r>
              <a:rPr lang="en-US" sz="1450" dirty="0">
                <a:solidFill>
                  <a:schemeClr val="bg2"/>
                </a:solidFill>
                <a:latin typeface="Franklin Gothic" panose="020B0604020202020204" charset="0"/>
                <a:cs typeface="Franklin Gothic" panose="020B0604020202020204" charset="0"/>
              </a:rPr>
              <a:t>Conveys a clear, concise, easy-to-see message for the reader </a:t>
            </a:r>
          </a:p>
          <a:p>
            <a:pPr marL="741363"/>
            <a:r>
              <a:rPr lang="en-US" sz="1450" dirty="0">
                <a:solidFill>
                  <a:schemeClr val="bg2"/>
                </a:solidFill>
                <a:latin typeface="Franklin Gothic" panose="020B0604020202020204" charset="0"/>
                <a:cs typeface="Franklin Gothic" panose="020B0604020202020204" charset="0"/>
              </a:rPr>
              <a:t>(NOT:  “here’s what the graph looked like…”)</a:t>
            </a:r>
          </a:p>
        </p:txBody>
      </p:sp>
      <p:sp>
        <p:nvSpPr>
          <p:cNvPr id="19" name="Arrow: Down 18">
            <a:extLst>
              <a:ext uri="{FF2B5EF4-FFF2-40B4-BE49-F238E27FC236}">
                <a16:creationId xmlns:a16="http://schemas.microsoft.com/office/drawing/2014/main" id="{8BF0F398-DAD4-B3F5-A341-9F224173ACA6}"/>
              </a:ext>
            </a:extLst>
          </p:cNvPr>
          <p:cNvSpPr/>
          <p:nvPr/>
        </p:nvSpPr>
        <p:spPr>
          <a:xfrm rot="15620487">
            <a:off x="2775697" y="4081846"/>
            <a:ext cx="250193" cy="1188385"/>
          </a:xfrm>
          <a:prstGeom prst="downArrow">
            <a:avLst>
              <a:gd name="adj1" fmla="val 4677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croll: Vertical 4">
            <a:extLst>
              <a:ext uri="{FF2B5EF4-FFF2-40B4-BE49-F238E27FC236}">
                <a16:creationId xmlns:a16="http://schemas.microsoft.com/office/drawing/2014/main" id="{679E0551-C8D4-52BA-3CB9-64347530670A}"/>
              </a:ext>
            </a:extLst>
          </p:cNvPr>
          <p:cNvSpPr/>
          <p:nvPr/>
        </p:nvSpPr>
        <p:spPr>
          <a:xfrm>
            <a:off x="0" y="1691272"/>
            <a:ext cx="2291208" cy="2152286"/>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EDE7F3A0-6416-79FA-8A20-20FF3CB4D9A7}"/>
              </a:ext>
            </a:extLst>
          </p:cNvPr>
          <p:cNvSpPr/>
          <p:nvPr/>
        </p:nvSpPr>
        <p:spPr>
          <a:xfrm rot="2175129">
            <a:off x="1716787" y="1383888"/>
            <a:ext cx="195744" cy="8434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C93D4A48-D05A-0723-9F8E-0E43C5D39F23}"/>
              </a:ext>
            </a:extLst>
          </p:cNvPr>
          <p:cNvSpPr/>
          <p:nvPr/>
        </p:nvSpPr>
        <p:spPr>
          <a:xfrm rot="10800000">
            <a:off x="1622585" y="3496473"/>
            <a:ext cx="219299" cy="744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89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3" grpId="0" animBg="1"/>
      <p:bldP spid="14" grpId="0" animBg="1"/>
      <p:bldP spid="15" grpId="0" animBg="1"/>
      <p:bldP spid="16" grpId="0" animBg="1"/>
      <p:bldP spid="17" grpId="0" animBg="1"/>
      <p:bldP spid="19" grpId="0" animBg="1"/>
      <p:bldP spid="5" grpId="0" animBg="1"/>
      <p:bldP spid="22"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51888-5F1C-1C89-CD7B-BD38B40A86B9}"/>
              </a:ext>
            </a:extLst>
          </p:cNvPr>
          <p:cNvSpPr>
            <a:spLocks noGrp="1"/>
          </p:cNvSpPr>
          <p:nvPr>
            <p:ph type="title"/>
          </p:nvPr>
        </p:nvSpPr>
        <p:spPr/>
        <p:txBody>
          <a:bodyPr/>
          <a:lstStyle/>
          <a:p>
            <a:r>
              <a:rPr lang="en-US" dirty="0"/>
              <a:t>Tables</a:t>
            </a:r>
          </a:p>
        </p:txBody>
      </p:sp>
      <p:graphicFrame>
        <p:nvGraphicFramePr>
          <p:cNvPr id="3" name="Table 3">
            <a:extLst>
              <a:ext uri="{FF2B5EF4-FFF2-40B4-BE49-F238E27FC236}">
                <a16:creationId xmlns:a16="http://schemas.microsoft.com/office/drawing/2014/main" id="{BE811A73-26F2-264B-B3DC-5298E45123C3}"/>
              </a:ext>
            </a:extLst>
          </p:cNvPr>
          <p:cNvGraphicFramePr>
            <a:graphicFrameLocks noGrp="1"/>
          </p:cNvGraphicFramePr>
          <p:nvPr>
            <p:extLst>
              <p:ext uri="{D42A27DB-BD31-4B8C-83A1-F6EECF244321}">
                <p14:modId xmlns:p14="http://schemas.microsoft.com/office/powerpoint/2010/main" val="3014908328"/>
              </p:ext>
            </p:extLst>
          </p:nvPr>
        </p:nvGraphicFramePr>
        <p:xfrm>
          <a:off x="3261360" y="1198118"/>
          <a:ext cx="5123688" cy="3114040"/>
        </p:xfrm>
        <a:graphic>
          <a:graphicData uri="http://schemas.openxmlformats.org/drawingml/2006/table">
            <a:tbl>
              <a:tblPr firstRow="1" bandRow="1">
                <a:tableStyleId>{113ADC22-76E4-49B3-990F-D2468D07EFF4}</a:tableStyleId>
              </a:tblPr>
              <a:tblGrid>
                <a:gridCol w="1408786">
                  <a:extLst>
                    <a:ext uri="{9D8B030D-6E8A-4147-A177-3AD203B41FA5}">
                      <a16:colId xmlns:a16="http://schemas.microsoft.com/office/drawing/2014/main" val="4115858532"/>
                    </a:ext>
                  </a:extLst>
                </a:gridCol>
                <a:gridCol w="999134">
                  <a:extLst>
                    <a:ext uri="{9D8B030D-6E8A-4147-A177-3AD203B41FA5}">
                      <a16:colId xmlns:a16="http://schemas.microsoft.com/office/drawing/2014/main" val="2864610205"/>
                    </a:ext>
                  </a:extLst>
                </a:gridCol>
                <a:gridCol w="877824">
                  <a:extLst>
                    <a:ext uri="{9D8B030D-6E8A-4147-A177-3AD203B41FA5}">
                      <a16:colId xmlns:a16="http://schemas.microsoft.com/office/drawing/2014/main" val="1944157356"/>
                    </a:ext>
                  </a:extLst>
                </a:gridCol>
                <a:gridCol w="411480">
                  <a:extLst>
                    <a:ext uri="{9D8B030D-6E8A-4147-A177-3AD203B41FA5}">
                      <a16:colId xmlns:a16="http://schemas.microsoft.com/office/drawing/2014/main" val="451978316"/>
                    </a:ext>
                  </a:extLst>
                </a:gridCol>
                <a:gridCol w="1426464">
                  <a:extLst>
                    <a:ext uri="{9D8B030D-6E8A-4147-A177-3AD203B41FA5}">
                      <a16:colId xmlns:a16="http://schemas.microsoft.com/office/drawing/2014/main" val="3702983876"/>
                    </a:ext>
                  </a:extLst>
                </a:gridCol>
              </a:tblGrid>
              <a:tr h="370840">
                <a:tc>
                  <a:txBody>
                    <a:bodyPr/>
                    <a:lstStyle/>
                    <a:p>
                      <a:endParaRPr lang="en-US"/>
                    </a:p>
                  </a:txBody>
                  <a:tcPr/>
                </a:tc>
                <a:tc>
                  <a:txBody>
                    <a:bodyPr/>
                    <a:lstStyle/>
                    <a:p>
                      <a:r>
                        <a:rPr lang="en-US" b="0" dirty="0"/>
                        <a:t>COLUMN</a:t>
                      </a:r>
                    </a:p>
                  </a:txBody>
                  <a:tcPr/>
                </a:tc>
                <a:tc>
                  <a:txBody>
                    <a:bodyPr/>
                    <a:lstStyle/>
                    <a:p>
                      <a:r>
                        <a:rPr lang="en-US" b="0" dirty="0"/>
                        <a:t>ORDER</a:t>
                      </a:r>
                    </a:p>
                  </a:txBody>
                  <a:tcPr/>
                </a:tc>
                <a:tc>
                  <a:txBody>
                    <a:bodyPr/>
                    <a:lstStyle/>
                    <a:p>
                      <a:r>
                        <a:rPr lang="en-US" b="0" dirty="0"/>
                        <a:t>IS </a:t>
                      </a:r>
                    </a:p>
                  </a:txBody>
                  <a:tcPr/>
                </a:tc>
                <a:tc>
                  <a:txBody>
                    <a:bodyPr/>
                    <a:lstStyle/>
                    <a:p>
                      <a:r>
                        <a:rPr lang="en-US" b="0" dirty="0"/>
                        <a:t>INTENTIONAL</a:t>
                      </a:r>
                    </a:p>
                  </a:txBody>
                  <a:tcPr/>
                </a:tc>
                <a:extLst>
                  <a:ext uri="{0D108BD9-81ED-4DB2-BD59-A6C34878D82A}">
                    <a16:rowId xmlns:a16="http://schemas.microsoft.com/office/drawing/2014/main" val="731598834"/>
                  </a:ext>
                </a:extLst>
              </a:tr>
              <a:tr h="370840">
                <a:tc>
                  <a:txBody>
                    <a:bodyPr/>
                    <a:lstStyle/>
                    <a:p>
                      <a:endParaRPr lang="en-US"/>
                    </a:p>
                  </a:txBody>
                  <a:tcPr/>
                </a:tc>
                <a:tc>
                  <a:txBody>
                    <a:bodyPr/>
                    <a:lstStyle/>
                    <a:p>
                      <a:endParaRPr lang="en-US" b="0" dirty="0"/>
                    </a:p>
                  </a:txBody>
                  <a:tcPr/>
                </a:tc>
                <a:tc>
                  <a:txBody>
                    <a:bodyPr/>
                    <a:lstStyle/>
                    <a:p>
                      <a:endParaRPr lang="en-US" b="0" dirty="0"/>
                    </a:p>
                  </a:txBody>
                  <a:tcPr/>
                </a:tc>
                <a:tc>
                  <a:txBody>
                    <a:bodyPr/>
                    <a:lstStyle/>
                    <a:p>
                      <a:endParaRPr lang="en-US" b="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b="0" dirty="0"/>
                        <a:t>(not random)</a:t>
                      </a:r>
                    </a:p>
                    <a:p>
                      <a:endParaRPr lang="en-US" b="0" dirty="0"/>
                    </a:p>
                  </a:txBody>
                  <a:tcPr/>
                </a:tc>
                <a:extLst>
                  <a:ext uri="{0D108BD9-81ED-4DB2-BD59-A6C34878D82A}">
                    <a16:rowId xmlns:a16="http://schemas.microsoft.com/office/drawing/2014/main" val="4111171465"/>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561868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38117499"/>
                  </a:ext>
                </a:extLst>
              </a:tr>
              <a:tr h="370840">
                <a:tc>
                  <a:txBody>
                    <a:bodyPr/>
                    <a:lstStyle/>
                    <a:p>
                      <a:endParaRPr lang="en-US"/>
                    </a:p>
                  </a:txBody>
                  <a:tcPr/>
                </a:tc>
                <a:tc>
                  <a:txBody>
                    <a:bodyPr/>
                    <a:lstStyle/>
                    <a:p>
                      <a:endParaRPr lang="en-US"/>
                    </a:p>
                  </a:txBody>
                  <a:tcPr/>
                </a:tc>
                <a:tc>
                  <a:txBody>
                    <a:bodyPr/>
                    <a:lstStyle/>
                    <a:p>
                      <a:r>
                        <a:rPr lang="en-US" dirty="0"/>
                        <a:t>3.14</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7519476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703000553"/>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14928287"/>
                  </a:ext>
                </a:extLst>
              </a:tr>
              <a:tr h="37084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18531764"/>
                  </a:ext>
                </a:extLst>
              </a:tr>
            </a:tbl>
          </a:graphicData>
        </a:graphic>
      </p:graphicFrame>
      <p:sp>
        <p:nvSpPr>
          <p:cNvPr id="4" name="TextBox 3">
            <a:extLst>
              <a:ext uri="{FF2B5EF4-FFF2-40B4-BE49-F238E27FC236}">
                <a16:creationId xmlns:a16="http://schemas.microsoft.com/office/drawing/2014/main" id="{E9A9E7BA-25A5-42C0-1E7D-15C34745E0A3}"/>
              </a:ext>
            </a:extLst>
          </p:cNvPr>
          <p:cNvSpPr txBox="1"/>
          <p:nvPr/>
        </p:nvSpPr>
        <p:spPr>
          <a:xfrm>
            <a:off x="0" y="1565374"/>
            <a:ext cx="2689760" cy="2031295"/>
          </a:xfrm>
          <a:prstGeom prst="rect">
            <a:avLst/>
          </a:prstGeom>
          <a:noFill/>
          <a:ln>
            <a:noFill/>
          </a:ln>
        </p:spPr>
        <p:txBody>
          <a:bodyPr spcFirstLastPara="1" wrap="square" lIns="91425" tIns="91425" rIns="91425" bIns="91425" rtlCol="0" anchor="b" anchorCtr="0">
            <a:spAutoFit/>
          </a:bodyPr>
          <a:lstStyle/>
          <a:p>
            <a:pPr algn="r">
              <a:lnSpc>
                <a:spcPct val="150000"/>
              </a:lnSpc>
            </a:pPr>
            <a:r>
              <a:rPr lang="en-US" sz="2000" b="1" dirty="0">
                <a:solidFill>
                  <a:schemeClr val="tx1"/>
                </a:solidFill>
                <a:latin typeface="Franklin Gothic" panose="020B0604020202020204" charset="0"/>
                <a:cs typeface="Franklin Gothic" panose="020B0604020202020204" charset="0"/>
              </a:rPr>
              <a:t>organizational choices</a:t>
            </a:r>
            <a:r>
              <a:rPr lang="en-US" sz="2000" b="1" dirty="0">
                <a:latin typeface="Franklin Gothic" panose="020B0604020202020204" charset="0"/>
                <a:cs typeface="Franklin Gothic" panose="020B0604020202020204" charset="0"/>
              </a:rPr>
              <a:t> </a:t>
            </a:r>
          </a:p>
          <a:p>
            <a:pPr algn="r">
              <a:lnSpc>
                <a:spcPct val="150000"/>
              </a:lnSpc>
            </a:pPr>
            <a:r>
              <a:rPr lang="en-US" sz="2000" b="1" dirty="0">
                <a:solidFill>
                  <a:schemeClr val="bg2"/>
                </a:solidFill>
                <a:latin typeface="Franklin Gothic" panose="020B0604020202020204" charset="0"/>
                <a:cs typeface="Franklin Gothic" panose="020B0604020202020204" charset="0"/>
              </a:rPr>
              <a:t>and </a:t>
            </a:r>
            <a:r>
              <a:rPr lang="en-US" sz="2000" b="1" dirty="0">
                <a:solidFill>
                  <a:schemeClr val="tx1"/>
                </a:solidFill>
                <a:latin typeface="Franklin Gothic" panose="020B0604020202020204" charset="0"/>
                <a:cs typeface="Franklin Gothic" panose="020B0604020202020204" charset="0"/>
              </a:rPr>
              <a:t>choice of values</a:t>
            </a:r>
          </a:p>
          <a:p>
            <a:pPr algn="r">
              <a:lnSpc>
                <a:spcPct val="150000"/>
              </a:lnSpc>
            </a:pPr>
            <a:r>
              <a:rPr lang="en-US" sz="2000" b="1" dirty="0">
                <a:latin typeface="Franklin Gothic" panose="020B0604020202020204" charset="0"/>
                <a:cs typeface="Franklin Gothic" panose="020B0604020202020204" charset="0"/>
              </a:rPr>
              <a:t>tell a clear, concise story </a:t>
            </a:r>
          </a:p>
        </p:txBody>
      </p:sp>
      <p:sp>
        <p:nvSpPr>
          <p:cNvPr id="6" name="Arrow: Right 5">
            <a:extLst>
              <a:ext uri="{FF2B5EF4-FFF2-40B4-BE49-F238E27FC236}">
                <a16:creationId xmlns:a16="http://schemas.microsoft.com/office/drawing/2014/main" id="{8CC2D36C-742C-89EC-A607-320A5FCF8983}"/>
              </a:ext>
            </a:extLst>
          </p:cNvPr>
          <p:cNvSpPr/>
          <p:nvPr/>
        </p:nvSpPr>
        <p:spPr>
          <a:xfrm rot="20521075">
            <a:off x="2710029" y="1517904"/>
            <a:ext cx="1591056" cy="301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F1DB2B9D-98F0-5383-6B79-6007B7996AE3}"/>
              </a:ext>
            </a:extLst>
          </p:cNvPr>
          <p:cNvSpPr/>
          <p:nvPr/>
        </p:nvSpPr>
        <p:spPr>
          <a:xfrm rot="625679">
            <a:off x="2704996" y="2602510"/>
            <a:ext cx="2983962" cy="301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876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6E26-CF51-4D75-9DA3-03D56EE6A29C}"/>
              </a:ext>
            </a:extLst>
          </p:cNvPr>
          <p:cNvSpPr>
            <a:spLocks noGrp="1"/>
          </p:cNvSpPr>
          <p:nvPr>
            <p:ph type="title"/>
          </p:nvPr>
        </p:nvSpPr>
        <p:spPr/>
        <p:txBody>
          <a:bodyPr/>
          <a:lstStyle/>
          <a:p>
            <a:r>
              <a:rPr lang="en-US" sz="6600" i="0" dirty="0"/>
              <a:t>Editing and Proofreading</a:t>
            </a:r>
          </a:p>
        </p:txBody>
      </p:sp>
    </p:spTree>
    <p:extLst>
      <p:ext uri="{BB962C8B-B14F-4D97-AF65-F5344CB8AC3E}">
        <p14:creationId xmlns:p14="http://schemas.microsoft.com/office/powerpoint/2010/main" val="2701013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Local Concerns: Editing</a:t>
            </a:r>
          </a:p>
        </p:txBody>
      </p:sp>
      <p:sp>
        <p:nvSpPr>
          <p:cNvPr id="8" name="Subtitle 7">
            <a:extLst>
              <a:ext uri="{FF2B5EF4-FFF2-40B4-BE49-F238E27FC236}">
                <a16:creationId xmlns:a16="http://schemas.microsoft.com/office/drawing/2014/main" id="{8163ED5E-1675-4E46-867E-24D5C248029D}"/>
              </a:ext>
            </a:extLst>
          </p:cNvPr>
          <p:cNvSpPr>
            <a:spLocks noGrp="1"/>
          </p:cNvSpPr>
          <p:nvPr>
            <p:ph type="subTitle" idx="1"/>
          </p:nvPr>
        </p:nvSpPr>
        <p:spPr/>
        <p:txBody>
          <a:bodyPr/>
          <a:lstStyle/>
          <a:p>
            <a:endParaRPr lang="en-US" dirty="0"/>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572000" y="0"/>
            <a:ext cx="4572000" cy="5143500"/>
          </a:xfrm>
        </p:spPr>
        <p:txBody>
          <a:bodyPr/>
          <a:lstStyle/>
          <a:p>
            <a:pPr>
              <a:spcAft>
                <a:spcPts val="1200"/>
              </a:spcAft>
            </a:pPr>
            <a:r>
              <a:rPr lang="en-US" sz="2000" dirty="0"/>
              <a:t>Transitions</a:t>
            </a:r>
          </a:p>
          <a:p>
            <a:pPr>
              <a:spcAft>
                <a:spcPts val="1200"/>
              </a:spcAft>
            </a:pPr>
            <a:r>
              <a:rPr lang="en-US" sz="2000" dirty="0"/>
              <a:t>Organization and clarity within paragraphs (come to our “Perfecting Paragraphs” workshop)</a:t>
            </a:r>
          </a:p>
          <a:p>
            <a:pPr>
              <a:spcAft>
                <a:spcPts val="1200"/>
              </a:spcAft>
            </a:pPr>
            <a:r>
              <a:rPr lang="en-US" sz="2000" dirty="0"/>
              <a:t>Sentence level clarity (come to The Clarity Workshop and Sentences/Punctuation Refresher)</a:t>
            </a:r>
          </a:p>
          <a:p>
            <a:pPr>
              <a:spcAft>
                <a:spcPts val="1200"/>
              </a:spcAft>
            </a:pPr>
            <a:r>
              <a:rPr lang="en-US" sz="2000" dirty="0"/>
              <a:t>Final proofreading for errors and typos</a:t>
            </a:r>
          </a:p>
          <a:p>
            <a:pPr>
              <a:spcAft>
                <a:spcPts val="1200"/>
              </a:spcAft>
            </a:pPr>
            <a:r>
              <a:rPr lang="en-US" sz="2000" dirty="0"/>
              <a:t>Last thing: style sheet and formatting specific to your publication</a:t>
            </a:r>
          </a:p>
        </p:txBody>
      </p:sp>
    </p:spTree>
    <p:extLst>
      <p:ext uri="{BB962C8B-B14F-4D97-AF65-F5344CB8AC3E}">
        <p14:creationId xmlns:p14="http://schemas.microsoft.com/office/powerpoint/2010/main" val="409043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7FCD-D705-4909-8BD8-2C8824E1FA8F}"/>
              </a:ext>
            </a:extLst>
          </p:cNvPr>
          <p:cNvSpPr>
            <a:spLocks noGrp="1"/>
          </p:cNvSpPr>
          <p:nvPr>
            <p:ph type="title"/>
          </p:nvPr>
        </p:nvSpPr>
        <p:spPr/>
        <p:txBody>
          <a:bodyPr/>
          <a:lstStyle/>
          <a:p>
            <a:r>
              <a:rPr lang="en-US" dirty="0">
                <a:solidFill>
                  <a:srgbClr val="EB5F0C"/>
                </a:solidFill>
                <a:latin typeface="Bodoni"/>
              </a:rPr>
              <a:t>Ex</a:t>
            </a:r>
            <a:r>
              <a:rPr lang="en-US" dirty="0">
                <a:solidFill>
                  <a:srgbClr val="EB5F0C"/>
                </a:solidFill>
                <a:latin typeface="Bodoni"/>
                <a:sym typeface="Bodoni"/>
              </a:rPr>
              <a:t>ampl</a:t>
            </a:r>
            <a:r>
              <a:rPr lang="en-US" dirty="0">
                <a:solidFill>
                  <a:srgbClr val="EB5F0C"/>
                </a:solidFill>
                <a:latin typeface="Bodoni"/>
              </a:rPr>
              <a:t>e Editing Checklist: Articles</a:t>
            </a:r>
          </a:p>
        </p:txBody>
      </p:sp>
      <p:pic>
        <p:nvPicPr>
          <p:cNvPr id="4" name="Picture 3">
            <a:extLst>
              <a:ext uri="{FF2B5EF4-FFF2-40B4-BE49-F238E27FC236}">
                <a16:creationId xmlns:a16="http://schemas.microsoft.com/office/drawing/2014/main" id="{1BB3C9DE-71BF-4480-A6AA-7F998D57053F}"/>
              </a:ext>
            </a:extLst>
          </p:cNvPr>
          <p:cNvPicPr>
            <a:picLocks noChangeAspect="1"/>
          </p:cNvPicPr>
          <p:nvPr/>
        </p:nvPicPr>
        <p:blipFill rotWithShape="1">
          <a:blip r:embed="rId3"/>
          <a:srcRect t="22638"/>
          <a:stretch/>
        </p:blipFill>
        <p:spPr>
          <a:xfrm>
            <a:off x="416250" y="1204126"/>
            <a:ext cx="8550735" cy="2735248"/>
          </a:xfrm>
          <a:prstGeom prst="rect">
            <a:avLst/>
          </a:prstGeom>
        </p:spPr>
      </p:pic>
      <p:sp>
        <p:nvSpPr>
          <p:cNvPr id="3" name="TextBox 2">
            <a:extLst>
              <a:ext uri="{FF2B5EF4-FFF2-40B4-BE49-F238E27FC236}">
                <a16:creationId xmlns:a16="http://schemas.microsoft.com/office/drawing/2014/main" id="{88D59072-A046-4755-BDF6-2DFC1F65A932}"/>
              </a:ext>
            </a:extLst>
          </p:cNvPr>
          <p:cNvSpPr txBox="1"/>
          <p:nvPr/>
        </p:nvSpPr>
        <p:spPr>
          <a:xfrm>
            <a:off x="2372264" y="4491099"/>
            <a:ext cx="6418053" cy="400079"/>
          </a:xfrm>
          <a:prstGeom prst="rect">
            <a:avLst/>
          </a:prstGeom>
          <a:noFill/>
          <a:ln>
            <a:noFill/>
          </a:ln>
        </p:spPr>
        <p:txBody>
          <a:bodyPr spcFirstLastPara="1" wrap="square" lIns="91425" tIns="91425" rIns="91425" bIns="91425" rtlCol="0" anchor="b" anchorCtr="0">
            <a:spAutoFit/>
          </a:bodyPr>
          <a:lstStyle/>
          <a:p>
            <a:pPr algn="r"/>
            <a:r>
              <a:rPr lang="en-US" b="1" dirty="0"/>
              <a:t>From The University of Guelph Writing Center</a:t>
            </a:r>
          </a:p>
        </p:txBody>
      </p:sp>
    </p:spTree>
    <p:extLst>
      <p:ext uri="{BB962C8B-B14F-4D97-AF65-F5344CB8AC3E}">
        <p14:creationId xmlns:p14="http://schemas.microsoft.com/office/powerpoint/2010/main" val="1875859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BC338-4383-4944-9053-AC48EEA5B263}"/>
              </a:ext>
            </a:extLst>
          </p:cNvPr>
          <p:cNvSpPr>
            <a:spLocks noGrp="1"/>
          </p:cNvSpPr>
          <p:nvPr>
            <p:ph type="ctrTitle"/>
          </p:nvPr>
        </p:nvSpPr>
        <p:spPr>
          <a:xfrm>
            <a:off x="1983804" y="348929"/>
            <a:ext cx="4992221" cy="406484"/>
          </a:xfrm>
        </p:spPr>
        <p:txBody>
          <a:bodyPr>
            <a:normAutofit fontScale="90000"/>
          </a:bodyPr>
          <a:lstStyle/>
          <a:p>
            <a:r>
              <a:rPr lang="en-US" b="1" dirty="0">
                <a:solidFill>
                  <a:srgbClr val="122044"/>
                </a:solidFill>
                <a:latin typeface="Franklin Gothic Demi Cond" panose="020B0603020102020204" pitchFamily="34" charset="0"/>
              </a:rPr>
              <a:t>Article Decision Tree</a:t>
            </a:r>
          </a:p>
        </p:txBody>
      </p:sp>
      <p:sp>
        <p:nvSpPr>
          <p:cNvPr id="3" name="Subtitle 2">
            <a:extLst>
              <a:ext uri="{FF2B5EF4-FFF2-40B4-BE49-F238E27FC236}">
                <a16:creationId xmlns:a16="http://schemas.microsoft.com/office/drawing/2014/main" id="{F954E480-4050-DB46-A268-3336E848A7A9}"/>
              </a:ext>
            </a:extLst>
          </p:cNvPr>
          <p:cNvSpPr>
            <a:spLocks noGrp="1"/>
          </p:cNvSpPr>
          <p:nvPr>
            <p:ph type="subTitle" idx="1"/>
          </p:nvPr>
        </p:nvSpPr>
        <p:spPr>
          <a:xfrm>
            <a:off x="-127702" y="1694320"/>
            <a:ext cx="6656294" cy="762700"/>
          </a:xfrm>
        </p:spPr>
        <p:txBody>
          <a:bodyPr>
            <a:noAutofit/>
          </a:bodyPr>
          <a:lstStyle/>
          <a:p>
            <a:r>
              <a:rPr lang="en-US" sz="2118" b="1" dirty="0">
                <a:latin typeface="Franklin Gothic Medium Cond" panose="020B0606030402020204" pitchFamily="34" charset="0"/>
              </a:rPr>
              <a:t>Countable</a:t>
            </a:r>
            <a:r>
              <a:rPr lang="en-US" sz="2118" dirty="0">
                <a:latin typeface="Franklin Gothic Medium Cond" panose="020B0606030402020204" pitchFamily="34" charset="0"/>
              </a:rPr>
              <a:t> or </a:t>
            </a:r>
            <a:r>
              <a:rPr lang="en-US" sz="2118" b="1" dirty="0">
                <a:latin typeface="Franklin Gothic Medium Cond" panose="020B0606030402020204" pitchFamily="34" charset="0"/>
              </a:rPr>
              <a:t>Noncountable</a:t>
            </a:r>
            <a:r>
              <a:rPr lang="en-US" sz="2118" dirty="0">
                <a:latin typeface="Franklin Gothic Medium Cond" panose="020B0606030402020204" pitchFamily="34" charset="0"/>
              </a:rPr>
              <a:t>?</a:t>
            </a:r>
          </a:p>
        </p:txBody>
      </p:sp>
      <p:sp>
        <p:nvSpPr>
          <p:cNvPr id="4" name="Subtitle 2">
            <a:extLst>
              <a:ext uri="{FF2B5EF4-FFF2-40B4-BE49-F238E27FC236}">
                <a16:creationId xmlns:a16="http://schemas.microsoft.com/office/drawing/2014/main" id="{8869575D-725D-1B41-AC35-918074C5591B}"/>
              </a:ext>
            </a:extLst>
          </p:cNvPr>
          <p:cNvSpPr txBox="1">
            <a:spLocks/>
          </p:cNvSpPr>
          <p:nvPr/>
        </p:nvSpPr>
        <p:spPr>
          <a:xfrm>
            <a:off x="179852" y="2694116"/>
            <a:ext cx="4992221" cy="259144"/>
          </a:xfrm>
          <a:prstGeom prst="rect">
            <a:avLst/>
          </a:prstGeom>
        </p:spPr>
        <p:txBody>
          <a:bodyPr vert="horz" lIns="49922" tIns="24961" rIns="49922" bIns="2496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05150">
              <a:spcBef>
                <a:spcPts val="662"/>
              </a:spcBef>
              <a:buClrTx/>
            </a:pPr>
            <a:r>
              <a:rPr lang="en-US" sz="2118" b="1" dirty="0">
                <a:solidFill>
                  <a:prstClr val="black"/>
                </a:solidFill>
                <a:latin typeface="Franklin Gothic Medium Cond" panose="020B0606030402020204" pitchFamily="34" charset="0"/>
              </a:rPr>
              <a:t>Singular </a:t>
            </a:r>
            <a:r>
              <a:rPr lang="en-US" sz="2118" dirty="0">
                <a:solidFill>
                  <a:prstClr val="black"/>
                </a:solidFill>
                <a:latin typeface="Franklin Gothic Medium Cond" panose="020B0606030402020204" pitchFamily="34" charset="0"/>
              </a:rPr>
              <a:t>or </a:t>
            </a:r>
            <a:r>
              <a:rPr lang="en-US" sz="2118" b="1" dirty="0">
                <a:solidFill>
                  <a:prstClr val="black"/>
                </a:solidFill>
                <a:latin typeface="Franklin Gothic Medium Cond" panose="020B0606030402020204" pitchFamily="34" charset="0"/>
              </a:rPr>
              <a:t>Plural</a:t>
            </a:r>
            <a:r>
              <a:rPr lang="en-US" sz="2118" dirty="0">
                <a:solidFill>
                  <a:prstClr val="black"/>
                </a:solidFill>
                <a:latin typeface="Franklin Gothic Medium Cond" panose="020B0606030402020204" pitchFamily="34" charset="0"/>
              </a:rPr>
              <a:t> ?</a:t>
            </a:r>
          </a:p>
        </p:txBody>
      </p:sp>
      <p:sp>
        <p:nvSpPr>
          <p:cNvPr id="5" name="Subtitle 2">
            <a:extLst>
              <a:ext uri="{FF2B5EF4-FFF2-40B4-BE49-F238E27FC236}">
                <a16:creationId xmlns:a16="http://schemas.microsoft.com/office/drawing/2014/main" id="{A13B1E29-E900-6B4D-9773-496DEFC5712D}"/>
              </a:ext>
            </a:extLst>
          </p:cNvPr>
          <p:cNvSpPr txBox="1">
            <a:spLocks/>
          </p:cNvSpPr>
          <p:nvPr/>
        </p:nvSpPr>
        <p:spPr>
          <a:xfrm>
            <a:off x="3225386" y="2687286"/>
            <a:ext cx="3945241" cy="259144"/>
          </a:xfrm>
          <a:prstGeom prst="rect">
            <a:avLst/>
          </a:prstGeom>
        </p:spPr>
        <p:txBody>
          <a:bodyPr vert="horz" lIns="49922" tIns="24961" rIns="49922" bIns="2496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05150">
              <a:spcBef>
                <a:spcPts val="662"/>
              </a:spcBef>
              <a:buClrTx/>
            </a:pPr>
            <a:r>
              <a:rPr lang="en-US" sz="2118" b="1" dirty="0">
                <a:solidFill>
                  <a:prstClr val="black"/>
                </a:solidFill>
                <a:latin typeface="Franklin Gothic Medium Cond" panose="020B0606030402020204" pitchFamily="34" charset="0"/>
              </a:rPr>
              <a:t>Singular </a:t>
            </a:r>
            <a:r>
              <a:rPr lang="en-US" sz="2118" dirty="0">
                <a:solidFill>
                  <a:prstClr val="black"/>
                </a:solidFill>
                <a:latin typeface="Franklin Gothic Medium Cond" panose="020B0606030402020204" pitchFamily="34" charset="0"/>
              </a:rPr>
              <a:t>or </a:t>
            </a:r>
            <a:r>
              <a:rPr lang="en-US" sz="2118" b="1" dirty="0">
                <a:solidFill>
                  <a:prstClr val="black"/>
                </a:solidFill>
                <a:latin typeface="Franklin Gothic Medium Cond" panose="020B0606030402020204" pitchFamily="34" charset="0"/>
              </a:rPr>
              <a:t>Plural</a:t>
            </a:r>
            <a:r>
              <a:rPr lang="en-US" sz="2118" dirty="0">
                <a:solidFill>
                  <a:prstClr val="black"/>
                </a:solidFill>
                <a:latin typeface="Franklin Gothic Medium Cond" panose="020B0606030402020204" pitchFamily="34" charset="0"/>
              </a:rPr>
              <a:t> ?</a:t>
            </a:r>
          </a:p>
        </p:txBody>
      </p:sp>
      <p:sp>
        <p:nvSpPr>
          <p:cNvPr id="7" name="Subtitle 2">
            <a:extLst>
              <a:ext uri="{FF2B5EF4-FFF2-40B4-BE49-F238E27FC236}">
                <a16:creationId xmlns:a16="http://schemas.microsoft.com/office/drawing/2014/main" id="{1D79BC3F-DDC7-E748-876A-5455877EDF17}"/>
              </a:ext>
            </a:extLst>
          </p:cNvPr>
          <p:cNvSpPr txBox="1">
            <a:spLocks/>
          </p:cNvSpPr>
          <p:nvPr/>
        </p:nvSpPr>
        <p:spPr>
          <a:xfrm>
            <a:off x="2505303" y="1036271"/>
            <a:ext cx="3945241" cy="259144"/>
          </a:xfrm>
          <a:prstGeom prst="rect">
            <a:avLst/>
          </a:prstGeom>
        </p:spPr>
        <p:txBody>
          <a:bodyPr vert="horz" lIns="49922" tIns="24961" rIns="49922" bIns="2496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05150">
              <a:spcBef>
                <a:spcPts val="662"/>
              </a:spcBef>
              <a:buClrTx/>
            </a:pPr>
            <a:r>
              <a:rPr lang="en-US" sz="2118" b="1" dirty="0">
                <a:solidFill>
                  <a:prstClr val="black"/>
                </a:solidFill>
                <a:latin typeface="Franklin Gothic Medium Cond" panose="020B0606030402020204" pitchFamily="34" charset="0"/>
              </a:rPr>
              <a:t>General  </a:t>
            </a:r>
            <a:r>
              <a:rPr lang="en-US" sz="2118" dirty="0">
                <a:solidFill>
                  <a:prstClr val="black"/>
                </a:solidFill>
                <a:latin typeface="Franklin Gothic Medium Cond" panose="020B0606030402020204" pitchFamily="34" charset="0"/>
              </a:rPr>
              <a:t>or  </a:t>
            </a:r>
            <a:r>
              <a:rPr lang="en-US" sz="2118" b="1" dirty="0">
                <a:solidFill>
                  <a:prstClr val="black"/>
                </a:solidFill>
                <a:latin typeface="Franklin Gothic Medium Cond" panose="020B0606030402020204" pitchFamily="34" charset="0"/>
              </a:rPr>
              <a:t>Specific</a:t>
            </a:r>
            <a:r>
              <a:rPr lang="en-US" sz="2118" dirty="0">
                <a:solidFill>
                  <a:prstClr val="black"/>
                </a:solidFill>
                <a:latin typeface="Franklin Gothic Medium Cond" panose="020B0606030402020204" pitchFamily="34" charset="0"/>
              </a:rPr>
              <a:t>?</a:t>
            </a:r>
          </a:p>
        </p:txBody>
      </p:sp>
      <p:sp>
        <p:nvSpPr>
          <p:cNvPr id="9" name="Subtitle 2">
            <a:extLst>
              <a:ext uri="{FF2B5EF4-FFF2-40B4-BE49-F238E27FC236}">
                <a16:creationId xmlns:a16="http://schemas.microsoft.com/office/drawing/2014/main" id="{C67EFBEC-E72F-AB41-8DE8-7EA946F375DC}"/>
              </a:ext>
            </a:extLst>
          </p:cNvPr>
          <p:cNvSpPr txBox="1">
            <a:spLocks/>
          </p:cNvSpPr>
          <p:nvPr/>
        </p:nvSpPr>
        <p:spPr>
          <a:xfrm>
            <a:off x="5191592" y="3304336"/>
            <a:ext cx="1172568" cy="259144"/>
          </a:xfrm>
          <a:prstGeom prst="rect">
            <a:avLst/>
          </a:prstGeom>
        </p:spPr>
        <p:txBody>
          <a:bodyPr vert="horz" lIns="49922" tIns="24961" rIns="49922" bIns="2496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defTabSz="605150">
              <a:spcBef>
                <a:spcPts val="662"/>
              </a:spcBef>
              <a:buClrTx/>
            </a:pPr>
            <a:r>
              <a:rPr lang="en-US" sz="1191" dirty="0">
                <a:solidFill>
                  <a:prstClr val="black"/>
                </a:solidFill>
                <a:latin typeface="Franklin Gothic Medium Cond" panose="020B0606030402020204" pitchFamily="34" charset="0"/>
              </a:rPr>
              <a:t>Noncount = no plural forms</a:t>
            </a:r>
          </a:p>
        </p:txBody>
      </p:sp>
      <p:cxnSp>
        <p:nvCxnSpPr>
          <p:cNvPr id="21" name="Straight Arrow Connector 20">
            <a:extLst>
              <a:ext uri="{FF2B5EF4-FFF2-40B4-BE49-F238E27FC236}">
                <a16:creationId xmlns:a16="http://schemas.microsoft.com/office/drawing/2014/main" id="{DCA031C0-CD22-CF41-8257-E280FF0C8815}"/>
              </a:ext>
            </a:extLst>
          </p:cNvPr>
          <p:cNvCxnSpPr>
            <a:cxnSpLocks/>
          </p:cNvCxnSpPr>
          <p:nvPr/>
        </p:nvCxnSpPr>
        <p:spPr>
          <a:xfrm>
            <a:off x="2088726" y="3210118"/>
            <a:ext cx="5100" cy="1001145"/>
          </a:xfrm>
          <a:prstGeom prst="straightConnector1">
            <a:avLst/>
          </a:prstGeom>
          <a:ln w="57150">
            <a:solidFill>
              <a:srgbClr val="E46B2A"/>
            </a:solidFill>
            <a:tailEnd type="triangle"/>
          </a:ln>
        </p:spPr>
        <p:style>
          <a:lnRef idx="3">
            <a:schemeClr val="accent3"/>
          </a:lnRef>
          <a:fillRef idx="0">
            <a:schemeClr val="accent3"/>
          </a:fillRef>
          <a:effectRef idx="2">
            <a:schemeClr val="accent3"/>
          </a:effectRef>
          <a:fontRef idx="minor">
            <a:schemeClr val="tx1"/>
          </a:fontRef>
        </p:style>
      </p:cxnSp>
      <p:cxnSp>
        <p:nvCxnSpPr>
          <p:cNvPr id="23" name="Straight Arrow Connector 22">
            <a:extLst>
              <a:ext uri="{FF2B5EF4-FFF2-40B4-BE49-F238E27FC236}">
                <a16:creationId xmlns:a16="http://schemas.microsoft.com/office/drawing/2014/main" id="{7F67306D-385B-1040-9243-0240AB5F53C5}"/>
              </a:ext>
            </a:extLst>
          </p:cNvPr>
          <p:cNvCxnSpPr>
            <a:cxnSpLocks/>
          </p:cNvCxnSpPr>
          <p:nvPr/>
        </p:nvCxnSpPr>
        <p:spPr>
          <a:xfrm>
            <a:off x="3152310" y="3280441"/>
            <a:ext cx="0" cy="908305"/>
          </a:xfrm>
          <a:prstGeom prst="straightConnector1">
            <a:avLst/>
          </a:prstGeom>
          <a:ln w="57150">
            <a:solidFill>
              <a:srgbClr val="00B0F0"/>
            </a:solidFill>
            <a:tailEnd type="triangle"/>
          </a:ln>
        </p:spPr>
        <p:style>
          <a:lnRef idx="3">
            <a:schemeClr val="accent3"/>
          </a:lnRef>
          <a:fillRef idx="0">
            <a:schemeClr val="accent3"/>
          </a:fillRef>
          <a:effectRef idx="2">
            <a:schemeClr val="accent3"/>
          </a:effectRef>
          <a:fontRef idx="minor">
            <a:schemeClr val="tx1"/>
          </a:fontRef>
        </p:style>
      </p:cxnSp>
      <p:cxnSp>
        <p:nvCxnSpPr>
          <p:cNvPr id="27" name="Straight Arrow Connector 26">
            <a:extLst>
              <a:ext uri="{FF2B5EF4-FFF2-40B4-BE49-F238E27FC236}">
                <a16:creationId xmlns:a16="http://schemas.microsoft.com/office/drawing/2014/main" id="{87227601-50F4-BF46-855D-AD890263AF9B}"/>
              </a:ext>
            </a:extLst>
          </p:cNvPr>
          <p:cNvCxnSpPr>
            <a:cxnSpLocks/>
          </p:cNvCxnSpPr>
          <p:nvPr/>
        </p:nvCxnSpPr>
        <p:spPr>
          <a:xfrm>
            <a:off x="4695888" y="3210119"/>
            <a:ext cx="0" cy="940008"/>
          </a:xfrm>
          <a:prstGeom prst="straightConnector1">
            <a:avLst/>
          </a:prstGeom>
          <a:ln w="57150">
            <a:solidFill>
              <a:srgbClr val="00B0F0"/>
            </a:solidFill>
            <a:tailEnd type="triangle"/>
          </a:ln>
        </p:spPr>
        <p:style>
          <a:lnRef idx="3">
            <a:schemeClr val="accent3"/>
          </a:lnRef>
          <a:fillRef idx="0">
            <a:schemeClr val="accent3"/>
          </a:fillRef>
          <a:effectRef idx="2">
            <a:schemeClr val="accent3"/>
          </a:effectRef>
          <a:fontRef idx="minor">
            <a:schemeClr val="tx1"/>
          </a:fontRef>
        </p:style>
      </p:cxnSp>
      <p:cxnSp>
        <p:nvCxnSpPr>
          <p:cNvPr id="29" name="Straight Arrow Connector 28">
            <a:extLst>
              <a:ext uri="{FF2B5EF4-FFF2-40B4-BE49-F238E27FC236}">
                <a16:creationId xmlns:a16="http://schemas.microsoft.com/office/drawing/2014/main" id="{49953F1E-3C5E-954F-BD84-817B6EBC1024}"/>
              </a:ext>
            </a:extLst>
          </p:cNvPr>
          <p:cNvCxnSpPr>
            <a:cxnSpLocks/>
          </p:cNvCxnSpPr>
          <p:nvPr/>
        </p:nvCxnSpPr>
        <p:spPr>
          <a:xfrm>
            <a:off x="5836420" y="3040613"/>
            <a:ext cx="9326" cy="249887"/>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sp>
        <p:nvSpPr>
          <p:cNvPr id="39" name="Subtitle 2">
            <a:extLst>
              <a:ext uri="{FF2B5EF4-FFF2-40B4-BE49-F238E27FC236}">
                <a16:creationId xmlns:a16="http://schemas.microsoft.com/office/drawing/2014/main" id="{D4A5F895-DE23-7643-828E-060C47E44142}"/>
              </a:ext>
            </a:extLst>
          </p:cNvPr>
          <p:cNvSpPr txBox="1">
            <a:spLocks/>
          </p:cNvSpPr>
          <p:nvPr/>
        </p:nvSpPr>
        <p:spPr>
          <a:xfrm>
            <a:off x="1216274" y="4217734"/>
            <a:ext cx="1920619" cy="259144"/>
          </a:xfrm>
          <a:prstGeom prst="rect">
            <a:avLst/>
          </a:prstGeom>
        </p:spPr>
        <p:txBody>
          <a:bodyPr vert="horz" lIns="49922" tIns="24961" rIns="49922" bIns="2496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05150">
              <a:spcBef>
                <a:spcPts val="662"/>
              </a:spcBef>
              <a:buClrTx/>
            </a:pPr>
            <a:r>
              <a:rPr lang="en-US" sz="3276" b="1" dirty="0">
                <a:solidFill>
                  <a:srgbClr val="E46B2A"/>
                </a:solidFill>
                <a:latin typeface="Franklin Gothic Heavy" panose="020B0603020102020204" pitchFamily="34" charset="0"/>
              </a:rPr>
              <a:t>A/AN</a:t>
            </a:r>
          </a:p>
        </p:txBody>
      </p:sp>
      <p:sp>
        <p:nvSpPr>
          <p:cNvPr id="40" name="Subtitle 2">
            <a:extLst>
              <a:ext uri="{FF2B5EF4-FFF2-40B4-BE49-F238E27FC236}">
                <a16:creationId xmlns:a16="http://schemas.microsoft.com/office/drawing/2014/main" id="{C434DD88-053A-D549-8A7A-7F6157B10660}"/>
              </a:ext>
            </a:extLst>
          </p:cNvPr>
          <p:cNvSpPr txBox="1">
            <a:spLocks/>
          </p:cNvSpPr>
          <p:nvPr/>
        </p:nvSpPr>
        <p:spPr>
          <a:xfrm>
            <a:off x="6216089" y="4150127"/>
            <a:ext cx="1589784" cy="259144"/>
          </a:xfrm>
          <a:prstGeom prst="rect">
            <a:avLst/>
          </a:prstGeom>
        </p:spPr>
        <p:txBody>
          <a:bodyPr vert="horz" lIns="49922" tIns="24961" rIns="49922" bIns="2496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05150">
              <a:spcBef>
                <a:spcPts val="662"/>
              </a:spcBef>
              <a:buClrTx/>
            </a:pPr>
            <a:r>
              <a:rPr lang="en-US" sz="3276" b="1" dirty="0">
                <a:solidFill>
                  <a:srgbClr val="122044"/>
                </a:solidFill>
                <a:latin typeface="Franklin Gothic Heavy" panose="020B0603020102020204" pitchFamily="34" charset="0"/>
              </a:rPr>
              <a:t>THE</a:t>
            </a:r>
          </a:p>
        </p:txBody>
      </p:sp>
      <p:sp>
        <p:nvSpPr>
          <p:cNvPr id="41" name="Subtitle 2">
            <a:extLst>
              <a:ext uri="{FF2B5EF4-FFF2-40B4-BE49-F238E27FC236}">
                <a16:creationId xmlns:a16="http://schemas.microsoft.com/office/drawing/2014/main" id="{C7C57998-1DC8-0B46-9A01-82079BEF4CDC}"/>
              </a:ext>
            </a:extLst>
          </p:cNvPr>
          <p:cNvSpPr txBox="1">
            <a:spLocks/>
          </p:cNvSpPr>
          <p:nvPr/>
        </p:nvSpPr>
        <p:spPr>
          <a:xfrm>
            <a:off x="2614135" y="4203240"/>
            <a:ext cx="3641812" cy="259144"/>
          </a:xfrm>
          <a:prstGeom prst="rect">
            <a:avLst/>
          </a:prstGeom>
        </p:spPr>
        <p:txBody>
          <a:bodyPr vert="horz" lIns="49922" tIns="24961" rIns="49922" bIns="2496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05150">
              <a:spcBef>
                <a:spcPts val="662"/>
              </a:spcBef>
              <a:buClrTx/>
            </a:pPr>
            <a:r>
              <a:rPr lang="en-US" sz="3276" b="1" dirty="0">
                <a:solidFill>
                  <a:srgbClr val="00B0F0"/>
                </a:solidFill>
                <a:latin typeface="Franklin Gothic Heavy" panose="020B0603020102020204" pitchFamily="34" charset="0"/>
              </a:rPr>
              <a:t>&lt;NO ARTICLE&gt;</a:t>
            </a:r>
          </a:p>
        </p:txBody>
      </p:sp>
      <p:cxnSp>
        <p:nvCxnSpPr>
          <p:cNvPr id="45" name="Elbow Connector 44">
            <a:extLst>
              <a:ext uri="{FF2B5EF4-FFF2-40B4-BE49-F238E27FC236}">
                <a16:creationId xmlns:a16="http://schemas.microsoft.com/office/drawing/2014/main" id="{8C178988-8FFE-014A-B4CD-1312B3C06E06}"/>
              </a:ext>
            </a:extLst>
          </p:cNvPr>
          <p:cNvCxnSpPr>
            <a:cxnSpLocks/>
            <a:endCxn id="40" idx="0"/>
          </p:cNvCxnSpPr>
          <p:nvPr/>
        </p:nvCxnSpPr>
        <p:spPr>
          <a:xfrm rot="16200000" flipH="1">
            <a:off x="4674382" y="1813527"/>
            <a:ext cx="2715117" cy="1958081"/>
          </a:xfrm>
          <a:prstGeom prst="bentConnector3">
            <a:avLst>
              <a:gd name="adj1" fmla="val 18007"/>
            </a:avLst>
          </a:prstGeom>
          <a:ln w="57150">
            <a:solidFill>
              <a:srgbClr val="122044"/>
            </a:solidFill>
            <a:tailEnd type="triangle"/>
          </a:ln>
        </p:spPr>
        <p:style>
          <a:lnRef idx="1">
            <a:schemeClr val="accent1"/>
          </a:lnRef>
          <a:fillRef idx="0">
            <a:schemeClr val="accent1"/>
          </a:fillRef>
          <a:effectRef idx="0">
            <a:schemeClr val="accent1"/>
          </a:effectRef>
          <a:fontRef idx="minor">
            <a:schemeClr val="tx1"/>
          </a:fontRef>
        </p:style>
      </p:cxnSp>
      <p:cxnSp>
        <p:nvCxnSpPr>
          <p:cNvPr id="65" name="Elbow Connector 64">
            <a:extLst>
              <a:ext uri="{FF2B5EF4-FFF2-40B4-BE49-F238E27FC236}">
                <a16:creationId xmlns:a16="http://schemas.microsoft.com/office/drawing/2014/main" id="{B3C38534-4520-B34E-A608-3EC0A352A1A6}"/>
              </a:ext>
            </a:extLst>
          </p:cNvPr>
          <p:cNvCxnSpPr>
            <a:cxnSpLocks/>
            <a:endCxn id="4" idx="0"/>
          </p:cNvCxnSpPr>
          <p:nvPr/>
        </p:nvCxnSpPr>
        <p:spPr>
          <a:xfrm rot="16200000" flipH="1">
            <a:off x="2128352" y="2146505"/>
            <a:ext cx="701812" cy="393410"/>
          </a:xfrm>
          <a:prstGeom prst="bentConnector3">
            <a:avLst>
              <a:gd name="adj1" fmla="val 1551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167CA598-37F0-1843-BA43-9B0D55C602E1}"/>
              </a:ext>
            </a:extLst>
          </p:cNvPr>
          <p:cNvCxnSpPr>
            <a:cxnSpLocks/>
          </p:cNvCxnSpPr>
          <p:nvPr/>
        </p:nvCxnSpPr>
        <p:spPr>
          <a:xfrm rot="16200000" flipH="1">
            <a:off x="4019237" y="2017465"/>
            <a:ext cx="708124" cy="645178"/>
          </a:xfrm>
          <a:prstGeom prst="bentConnector3">
            <a:avLst>
              <a:gd name="adj1" fmla="val 50000"/>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Elbow Connector 84">
            <a:extLst>
              <a:ext uri="{FF2B5EF4-FFF2-40B4-BE49-F238E27FC236}">
                <a16:creationId xmlns:a16="http://schemas.microsoft.com/office/drawing/2014/main" id="{53B2EE60-5E4A-B14D-9667-DD48BA1BD3DF}"/>
              </a:ext>
            </a:extLst>
          </p:cNvPr>
          <p:cNvCxnSpPr>
            <a:cxnSpLocks/>
          </p:cNvCxnSpPr>
          <p:nvPr/>
        </p:nvCxnSpPr>
        <p:spPr>
          <a:xfrm rot="5400000">
            <a:off x="2958201" y="1309595"/>
            <a:ext cx="475449" cy="460035"/>
          </a:xfrm>
          <a:prstGeom prst="bentConnector3">
            <a:avLst>
              <a:gd name="adj1" fmla="val 50000"/>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01C9EB50-FC4E-E14E-B49C-C0100D7096D8}"/>
              </a:ext>
            </a:extLst>
          </p:cNvPr>
          <p:cNvSpPr/>
          <p:nvPr/>
        </p:nvSpPr>
        <p:spPr>
          <a:xfrm>
            <a:off x="3811709" y="674043"/>
            <a:ext cx="1308371" cy="377476"/>
          </a:xfrm>
          <a:prstGeom prst="rect">
            <a:avLst/>
          </a:prstGeom>
        </p:spPr>
        <p:txBody>
          <a:bodyPr wrap="none">
            <a:spAutoFit/>
          </a:bodyPr>
          <a:lstStyle/>
          <a:p>
            <a:pPr defTabSz="605150">
              <a:buClrTx/>
            </a:pPr>
            <a:r>
              <a:rPr lang="en-US" sz="1853" kern="1200" dirty="0">
                <a:solidFill>
                  <a:prstClr val="black">
                    <a:lumMod val="65000"/>
                    <a:lumOff val="35000"/>
                  </a:prstClr>
                </a:solidFill>
                <a:latin typeface="Franklin Gothic Medium Cond" panose="020B0606030402020204" pitchFamily="34" charset="0"/>
                <a:ea typeface="+mn-ea"/>
                <a:cs typeface="+mn-cs"/>
              </a:rPr>
              <a:t>Is the noun…</a:t>
            </a:r>
          </a:p>
        </p:txBody>
      </p:sp>
      <p:sp>
        <p:nvSpPr>
          <p:cNvPr id="22" name="TextBox 21">
            <a:extLst>
              <a:ext uri="{FF2B5EF4-FFF2-40B4-BE49-F238E27FC236}">
                <a16:creationId xmlns:a16="http://schemas.microsoft.com/office/drawing/2014/main" id="{916E56B8-B71F-6340-A34C-BD0D57F14FF9}"/>
              </a:ext>
            </a:extLst>
          </p:cNvPr>
          <p:cNvSpPr txBox="1"/>
          <p:nvPr/>
        </p:nvSpPr>
        <p:spPr>
          <a:xfrm>
            <a:off x="671575" y="4850044"/>
            <a:ext cx="8048625" cy="243593"/>
          </a:xfrm>
          <a:prstGeom prst="rect">
            <a:avLst/>
          </a:prstGeom>
          <a:noFill/>
        </p:spPr>
        <p:txBody>
          <a:bodyPr wrap="square" rtlCol="0">
            <a:spAutoFit/>
          </a:bodyPr>
          <a:lstStyle/>
          <a:p>
            <a:pPr defTabSz="605150">
              <a:buClrTx/>
            </a:pPr>
            <a:r>
              <a:rPr lang="en-US" sz="983" kern="1200" dirty="0">
                <a:solidFill>
                  <a:prstClr val="white">
                    <a:lumMod val="50000"/>
                  </a:prstClr>
                </a:solidFill>
                <a:latin typeface="Calibri" panose="020F0502020204030204"/>
                <a:ea typeface="+mn-ea"/>
                <a:cs typeface="+mn-cs"/>
              </a:rPr>
              <a:t>Simplified Article Decision Tree with notes | UVA Engineering Graduate Writing Lab 2019 bit.ly/SEASGWL |  </a:t>
            </a:r>
            <a:r>
              <a:rPr lang="en-US" sz="800" kern="1200" dirty="0">
                <a:solidFill>
                  <a:prstClr val="white">
                    <a:lumMod val="50000"/>
                  </a:prstClr>
                </a:solidFill>
                <a:latin typeface="Calibri" panose="020F0502020204030204"/>
                <a:ea typeface="+mn-ea"/>
                <a:cs typeface="+mn-cs"/>
                <a:hlinkClick r:id="rId3"/>
              </a:rPr>
              <a:t>https://libraopen.lib.virginia.edu/public_view/cr56n116m</a:t>
            </a:r>
            <a:r>
              <a:rPr lang="en-US" sz="800" kern="1200" dirty="0">
                <a:solidFill>
                  <a:prstClr val="white">
                    <a:lumMod val="50000"/>
                  </a:prstClr>
                </a:solidFill>
                <a:latin typeface="Calibri" panose="020F0502020204030204"/>
                <a:ea typeface="+mn-ea"/>
                <a:cs typeface="+mn-cs"/>
              </a:rPr>
              <a:t> </a:t>
            </a:r>
          </a:p>
        </p:txBody>
      </p:sp>
      <p:sp>
        <p:nvSpPr>
          <p:cNvPr id="24" name="Rectangle 23">
            <a:extLst>
              <a:ext uri="{FF2B5EF4-FFF2-40B4-BE49-F238E27FC236}">
                <a16:creationId xmlns:a16="http://schemas.microsoft.com/office/drawing/2014/main" id="{8E616702-BC12-5240-85CD-3212C43E206A}"/>
              </a:ext>
            </a:extLst>
          </p:cNvPr>
          <p:cNvSpPr/>
          <p:nvPr/>
        </p:nvSpPr>
        <p:spPr>
          <a:xfrm>
            <a:off x="5496730" y="1230609"/>
            <a:ext cx="2361544" cy="825611"/>
          </a:xfrm>
          <a:prstGeom prst="rect">
            <a:avLst/>
          </a:prstGeom>
        </p:spPr>
        <p:txBody>
          <a:bodyPr wrap="none">
            <a:spAutoFit/>
          </a:bodyPr>
          <a:lstStyle/>
          <a:p>
            <a:pP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a:t>
            </a:r>
            <a:r>
              <a:rPr lang="en-US" sz="794" b="1" kern="1200" dirty="0">
                <a:solidFill>
                  <a:prstClr val="black">
                    <a:lumMod val="65000"/>
                    <a:lumOff val="35000"/>
                  </a:prstClr>
                </a:solidFill>
                <a:latin typeface="Franklin Gothic Medium Cond" panose="020B0606030402020204" pitchFamily="34" charset="0"/>
                <a:ea typeface="+mn-ea"/>
                <a:cs typeface="+mn-cs"/>
              </a:rPr>
              <a:t>Unique/only 1 exists</a:t>
            </a:r>
            <a:r>
              <a:rPr lang="en-US" sz="794" kern="1200" dirty="0">
                <a:solidFill>
                  <a:prstClr val="black">
                    <a:lumMod val="65000"/>
                    <a:lumOff val="35000"/>
                  </a:prstClr>
                </a:solidFill>
                <a:latin typeface="Franklin Gothic Medium Cond" panose="020B0606030402020204" pitchFamily="34" charset="0"/>
                <a:ea typeface="+mn-ea"/>
                <a:cs typeface="+mn-cs"/>
              </a:rPr>
              <a:t>: the sun, the beginning, The UN</a:t>
            </a:r>
          </a:p>
          <a:p>
            <a:pP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a:t>
            </a:r>
            <a:r>
              <a:rPr lang="en-US" sz="794" b="1" kern="1200" dirty="0">
                <a:solidFill>
                  <a:prstClr val="black">
                    <a:lumMod val="65000"/>
                    <a:lumOff val="35000"/>
                  </a:prstClr>
                </a:solidFill>
                <a:latin typeface="Franklin Gothic Medium Cond" panose="020B0606030402020204" pitchFamily="34" charset="0"/>
                <a:ea typeface="+mn-ea"/>
                <a:cs typeface="+mn-cs"/>
              </a:rPr>
              <a:t>Specified</a:t>
            </a:r>
            <a:r>
              <a:rPr lang="en-US" sz="794" kern="1200" dirty="0">
                <a:solidFill>
                  <a:prstClr val="black">
                    <a:lumMod val="65000"/>
                    <a:lumOff val="35000"/>
                  </a:prstClr>
                </a:solidFill>
                <a:latin typeface="Franklin Gothic Medium Cond" panose="020B0606030402020204" pitchFamily="34" charset="0"/>
                <a:ea typeface="+mn-ea"/>
                <a:cs typeface="+mn-cs"/>
              </a:rPr>
              <a:t>: the ones on top, the beaker I got for my birthday</a:t>
            </a:r>
          </a:p>
          <a:p>
            <a:pP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a:t>
            </a:r>
            <a:r>
              <a:rPr lang="en-US" sz="794" b="1" kern="1200" dirty="0">
                <a:solidFill>
                  <a:prstClr val="black">
                    <a:lumMod val="65000"/>
                    <a:lumOff val="35000"/>
                  </a:prstClr>
                </a:solidFill>
                <a:latin typeface="Franklin Gothic Medium Cond" panose="020B0606030402020204" pitchFamily="34" charset="0"/>
                <a:ea typeface="+mn-ea"/>
                <a:cs typeface="+mn-cs"/>
              </a:rPr>
              <a:t>Previously mentioned</a:t>
            </a:r>
            <a:r>
              <a:rPr lang="en-US" sz="794" kern="1200" dirty="0">
                <a:solidFill>
                  <a:prstClr val="black">
                    <a:lumMod val="65000"/>
                    <a:lumOff val="35000"/>
                  </a:prstClr>
                </a:solidFill>
                <a:latin typeface="Franklin Gothic Medium Cond" panose="020B0606030402020204" pitchFamily="34" charset="0"/>
                <a:ea typeface="+mn-ea"/>
                <a:cs typeface="+mn-cs"/>
              </a:rPr>
              <a:t>: the beaker was then…</a:t>
            </a:r>
          </a:p>
          <a:p>
            <a:pP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a:t>
            </a:r>
            <a:r>
              <a:rPr lang="en-US" sz="794" b="1" kern="1200" dirty="0">
                <a:solidFill>
                  <a:prstClr val="black">
                    <a:lumMod val="65000"/>
                    <a:lumOff val="35000"/>
                  </a:prstClr>
                </a:solidFill>
                <a:latin typeface="Franklin Gothic Medium Cond" panose="020B0606030402020204" pitchFamily="34" charset="0"/>
                <a:ea typeface="+mn-ea"/>
                <a:cs typeface="+mn-cs"/>
              </a:rPr>
              <a:t>Shared knowledge</a:t>
            </a:r>
            <a:r>
              <a:rPr lang="en-US" sz="794" kern="1200" dirty="0">
                <a:solidFill>
                  <a:prstClr val="black">
                    <a:lumMod val="65000"/>
                    <a:lumOff val="35000"/>
                  </a:prstClr>
                </a:solidFill>
                <a:latin typeface="Franklin Gothic Medium Cond" panose="020B0606030402020204" pitchFamily="34" charset="0"/>
                <a:ea typeface="+mn-ea"/>
                <a:cs typeface="+mn-cs"/>
                <a:sym typeface="Wingdings" pitchFamily="2" charset="2"/>
              </a:rPr>
              <a:t> (you &amp; audience): it’s in the cabinet</a:t>
            </a:r>
          </a:p>
          <a:p>
            <a:pPr marL="302575" indent="-302575" defTabSz="605150">
              <a:buClrTx/>
              <a:buFont typeface="Arial" panose="020B0604020202020204" pitchFamily="34" charset="0"/>
              <a:buChar char="•"/>
            </a:pPr>
            <a:endParaRPr lang="en-US" sz="794" kern="1200" dirty="0">
              <a:solidFill>
                <a:prstClr val="black">
                  <a:lumMod val="65000"/>
                  <a:lumOff val="35000"/>
                </a:prstClr>
              </a:solidFill>
              <a:latin typeface="Franklin Gothic Medium Cond" panose="020B0606030402020204" pitchFamily="34" charset="0"/>
              <a:ea typeface="+mn-ea"/>
              <a:cs typeface="+mn-cs"/>
            </a:endParaRPr>
          </a:p>
          <a:p>
            <a:pPr marL="302575" indent="-302575" defTabSz="605150">
              <a:buClrTx/>
              <a:buFont typeface="Arial" panose="020B0604020202020204" pitchFamily="34" charset="0"/>
              <a:buChar char="•"/>
            </a:pPr>
            <a:endParaRPr lang="en-US" sz="794" kern="1200" dirty="0">
              <a:solidFill>
                <a:prstClr val="black">
                  <a:lumMod val="65000"/>
                  <a:lumOff val="35000"/>
                </a:prstClr>
              </a:solidFill>
              <a:latin typeface="Franklin Gothic Medium Cond" panose="020B0606030402020204" pitchFamily="34" charset="0"/>
              <a:ea typeface="+mn-ea"/>
              <a:cs typeface="+mn-cs"/>
            </a:endParaRPr>
          </a:p>
        </p:txBody>
      </p:sp>
      <p:sp>
        <p:nvSpPr>
          <p:cNvPr id="25" name="Rectangle 24">
            <a:extLst>
              <a:ext uri="{FF2B5EF4-FFF2-40B4-BE49-F238E27FC236}">
                <a16:creationId xmlns:a16="http://schemas.microsoft.com/office/drawing/2014/main" id="{0BF266C5-0FA4-6B42-A2A8-1F7AC1D4E6C6}"/>
              </a:ext>
            </a:extLst>
          </p:cNvPr>
          <p:cNvSpPr/>
          <p:nvPr/>
        </p:nvSpPr>
        <p:spPr>
          <a:xfrm>
            <a:off x="1282479" y="1201782"/>
            <a:ext cx="2133982" cy="581185"/>
          </a:xfrm>
          <a:prstGeom prst="rect">
            <a:avLst/>
          </a:prstGeom>
        </p:spPr>
        <p:txBody>
          <a:bodyPr wrap="none">
            <a:spAutoFit/>
          </a:bodyPr>
          <a:lstStyle/>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a:t>
            </a:r>
            <a:r>
              <a:rPr lang="en-US" sz="794" b="1" kern="1200" dirty="0">
                <a:solidFill>
                  <a:prstClr val="black">
                    <a:lumMod val="65000"/>
                    <a:lumOff val="35000"/>
                  </a:prstClr>
                </a:solidFill>
                <a:latin typeface="Franklin Gothic Medium Cond" panose="020B0606030402020204" pitchFamily="34" charset="0"/>
                <a:ea typeface="+mn-ea"/>
                <a:cs typeface="+mn-cs"/>
              </a:rPr>
              <a:t>First mention, unknown to audience</a:t>
            </a:r>
            <a:r>
              <a:rPr lang="en-US" sz="794" kern="1200" dirty="0">
                <a:solidFill>
                  <a:prstClr val="black">
                    <a:lumMod val="65000"/>
                    <a:lumOff val="35000"/>
                  </a:prstClr>
                </a:solidFill>
                <a:latin typeface="Franklin Gothic Medium Cond" panose="020B0606030402020204" pitchFamily="34" charset="0"/>
                <a:ea typeface="+mn-ea"/>
                <a:cs typeface="+mn-cs"/>
              </a:rPr>
              <a:t>: I used a beaker</a:t>
            </a:r>
          </a:p>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a:t>
            </a:r>
            <a:r>
              <a:rPr lang="en-US" sz="794" b="1" kern="1200" dirty="0">
                <a:solidFill>
                  <a:prstClr val="black">
                    <a:lumMod val="65000"/>
                    <a:lumOff val="35000"/>
                  </a:prstClr>
                </a:solidFill>
                <a:latin typeface="Franklin Gothic Medium Cond" panose="020B0606030402020204" pitchFamily="34" charset="0"/>
                <a:ea typeface="+mn-ea"/>
                <a:cs typeface="+mn-cs"/>
              </a:rPr>
              <a:t>Generalizations</a:t>
            </a:r>
            <a:r>
              <a:rPr lang="en-US" sz="794" kern="1200" dirty="0">
                <a:solidFill>
                  <a:prstClr val="black">
                    <a:lumMod val="65000"/>
                    <a:lumOff val="35000"/>
                  </a:prstClr>
                </a:solidFill>
                <a:latin typeface="Franklin Gothic Medium Cond" panose="020B0606030402020204" pitchFamily="34" charset="0"/>
                <a:ea typeface="+mn-ea"/>
                <a:cs typeface="+mn-cs"/>
              </a:rPr>
              <a:t>: mice are common lab subjects</a:t>
            </a: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p:txBody>
      </p:sp>
      <p:sp>
        <p:nvSpPr>
          <p:cNvPr id="26" name="Rectangle 25">
            <a:extLst>
              <a:ext uri="{FF2B5EF4-FFF2-40B4-BE49-F238E27FC236}">
                <a16:creationId xmlns:a16="http://schemas.microsoft.com/office/drawing/2014/main" id="{0E62B41E-6689-BD47-AC60-A84003A63A14}"/>
              </a:ext>
            </a:extLst>
          </p:cNvPr>
          <p:cNvSpPr/>
          <p:nvPr/>
        </p:nvSpPr>
        <p:spPr>
          <a:xfrm>
            <a:off x="1632799" y="1978987"/>
            <a:ext cx="639983" cy="947824"/>
          </a:xfrm>
          <a:prstGeom prst="rect">
            <a:avLst/>
          </a:prstGeom>
        </p:spPr>
        <p:txBody>
          <a:bodyPr wrap="none">
            <a:spAutoFit/>
          </a:bodyPr>
          <a:lstStyle/>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Experiments</a:t>
            </a:r>
          </a:p>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Studies</a:t>
            </a:r>
          </a:p>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Authors</a:t>
            </a:r>
          </a:p>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Cookies</a:t>
            </a: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p:txBody>
      </p:sp>
      <p:sp>
        <p:nvSpPr>
          <p:cNvPr id="28" name="Rectangle 27">
            <a:extLst>
              <a:ext uri="{FF2B5EF4-FFF2-40B4-BE49-F238E27FC236}">
                <a16:creationId xmlns:a16="http://schemas.microsoft.com/office/drawing/2014/main" id="{83ECF9DD-45B3-CE49-8937-8D843A85E9AB}"/>
              </a:ext>
            </a:extLst>
          </p:cNvPr>
          <p:cNvSpPr/>
          <p:nvPr/>
        </p:nvSpPr>
        <p:spPr>
          <a:xfrm>
            <a:off x="3435299" y="1992304"/>
            <a:ext cx="577466" cy="825611"/>
          </a:xfrm>
          <a:prstGeom prst="rect">
            <a:avLst/>
          </a:prstGeom>
        </p:spPr>
        <p:txBody>
          <a:bodyPr wrap="none">
            <a:spAutoFit/>
          </a:bodyPr>
          <a:lstStyle/>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Research</a:t>
            </a:r>
          </a:p>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Homework</a:t>
            </a:r>
          </a:p>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Rice</a:t>
            </a: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p:txBody>
      </p:sp>
      <p:sp>
        <p:nvSpPr>
          <p:cNvPr id="30" name="Rectangle 29">
            <a:extLst>
              <a:ext uri="{FF2B5EF4-FFF2-40B4-BE49-F238E27FC236}">
                <a16:creationId xmlns:a16="http://schemas.microsoft.com/office/drawing/2014/main" id="{5A48D9D4-E742-D047-B9BD-559C6975EF34}"/>
              </a:ext>
            </a:extLst>
          </p:cNvPr>
          <p:cNvSpPr/>
          <p:nvPr/>
        </p:nvSpPr>
        <p:spPr>
          <a:xfrm>
            <a:off x="2956105" y="2971447"/>
            <a:ext cx="639983" cy="947824"/>
          </a:xfrm>
          <a:prstGeom prst="rect">
            <a:avLst/>
          </a:prstGeom>
        </p:spPr>
        <p:txBody>
          <a:bodyPr wrap="none">
            <a:spAutoFit/>
          </a:bodyPr>
          <a:lstStyle/>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Experiments</a:t>
            </a:r>
          </a:p>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Studies</a:t>
            </a:r>
          </a:p>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Authors</a:t>
            </a:r>
          </a:p>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Cookies</a:t>
            </a: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p:txBody>
      </p:sp>
      <p:sp>
        <p:nvSpPr>
          <p:cNvPr id="31" name="Rectangle 30">
            <a:extLst>
              <a:ext uri="{FF2B5EF4-FFF2-40B4-BE49-F238E27FC236}">
                <a16:creationId xmlns:a16="http://schemas.microsoft.com/office/drawing/2014/main" id="{5078A4CC-9859-4E46-8EE2-8D33B1A2B1C1}"/>
              </a:ext>
            </a:extLst>
          </p:cNvPr>
          <p:cNvSpPr/>
          <p:nvPr/>
        </p:nvSpPr>
        <p:spPr>
          <a:xfrm>
            <a:off x="1944995" y="2976315"/>
            <a:ext cx="599909" cy="947824"/>
          </a:xfrm>
          <a:prstGeom prst="rect">
            <a:avLst/>
          </a:prstGeom>
        </p:spPr>
        <p:txBody>
          <a:bodyPr wrap="none">
            <a:spAutoFit/>
          </a:bodyPr>
          <a:lstStyle/>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Experiment</a:t>
            </a:r>
          </a:p>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Study</a:t>
            </a:r>
          </a:p>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Author</a:t>
            </a:r>
          </a:p>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Cookie</a:t>
            </a: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p:txBody>
      </p:sp>
      <p:sp>
        <p:nvSpPr>
          <p:cNvPr id="32" name="Rectangle 31">
            <a:extLst>
              <a:ext uri="{FF2B5EF4-FFF2-40B4-BE49-F238E27FC236}">
                <a16:creationId xmlns:a16="http://schemas.microsoft.com/office/drawing/2014/main" id="{3662E35D-0587-814D-8616-5C7510FD0A3C}"/>
              </a:ext>
            </a:extLst>
          </p:cNvPr>
          <p:cNvSpPr/>
          <p:nvPr/>
        </p:nvSpPr>
        <p:spPr>
          <a:xfrm>
            <a:off x="4571315" y="2929185"/>
            <a:ext cx="577466" cy="825611"/>
          </a:xfrm>
          <a:prstGeom prst="rect">
            <a:avLst/>
          </a:prstGeom>
        </p:spPr>
        <p:txBody>
          <a:bodyPr wrap="none">
            <a:spAutoFit/>
          </a:bodyPr>
          <a:lstStyle/>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Research</a:t>
            </a:r>
          </a:p>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Homework</a:t>
            </a:r>
          </a:p>
          <a:p>
            <a:pPr algn="r" defTabSz="605150">
              <a:buClrTx/>
            </a:pPr>
            <a:r>
              <a:rPr lang="en-US" sz="794" kern="1200" dirty="0">
                <a:solidFill>
                  <a:prstClr val="black">
                    <a:lumMod val="65000"/>
                    <a:lumOff val="35000"/>
                  </a:prstClr>
                </a:solidFill>
                <a:latin typeface="Franklin Gothic Medium Cond" panose="020B0606030402020204" pitchFamily="34" charset="0"/>
                <a:ea typeface="+mn-ea"/>
                <a:cs typeface="+mn-cs"/>
              </a:rPr>
              <a:t>Rice</a:t>
            </a: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p:txBody>
      </p:sp>
      <p:sp>
        <p:nvSpPr>
          <p:cNvPr id="33" name="Rectangle 32">
            <a:extLst>
              <a:ext uri="{FF2B5EF4-FFF2-40B4-BE49-F238E27FC236}">
                <a16:creationId xmlns:a16="http://schemas.microsoft.com/office/drawing/2014/main" id="{BA553A32-4A57-8D41-9D4F-56A53DF5CFEE}"/>
              </a:ext>
            </a:extLst>
          </p:cNvPr>
          <p:cNvSpPr/>
          <p:nvPr/>
        </p:nvSpPr>
        <p:spPr>
          <a:xfrm>
            <a:off x="5776539" y="2896250"/>
            <a:ext cx="674005" cy="825611"/>
          </a:xfrm>
          <a:prstGeom prst="rect">
            <a:avLst/>
          </a:prstGeom>
        </p:spPr>
        <p:txBody>
          <a:bodyPr wrap="square">
            <a:spAutoFit/>
          </a:bodyPr>
          <a:lstStyle/>
          <a:p>
            <a:pPr algn="r" defTabSz="605150">
              <a:buClrTx/>
            </a:pPr>
            <a:r>
              <a:rPr lang="en-US" sz="794" strike="sngStrike" kern="1200" dirty="0">
                <a:solidFill>
                  <a:prstClr val="black">
                    <a:lumMod val="65000"/>
                    <a:lumOff val="35000"/>
                  </a:prstClr>
                </a:solidFill>
                <a:latin typeface="Franklin Gothic Medium Cond" panose="020B0606030402020204" pitchFamily="34" charset="0"/>
                <a:ea typeface="+mn-ea"/>
                <a:cs typeface="+mn-cs"/>
              </a:rPr>
              <a:t>Researches</a:t>
            </a:r>
          </a:p>
          <a:p>
            <a:pPr algn="r" defTabSz="605150">
              <a:buClrTx/>
            </a:pPr>
            <a:r>
              <a:rPr lang="en-US" sz="794" strike="sngStrike" kern="1200" dirty="0" err="1">
                <a:solidFill>
                  <a:prstClr val="black">
                    <a:lumMod val="65000"/>
                    <a:lumOff val="35000"/>
                  </a:prstClr>
                </a:solidFill>
                <a:latin typeface="Franklin Gothic Medium Cond" panose="020B0606030402020204" pitchFamily="34" charset="0"/>
                <a:ea typeface="+mn-ea"/>
                <a:cs typeface="+mn-cs"/>
              </a:rPr>
              <a:t>Homeworks</a:t>
            </a:r>
            <a:endParaRPr lang="en-US" sz="794" strike="sngStrike" kern="1200" dirty="0">
              <a:solidFill>
                <a:prstClr val="black">
                  <a:lumMod val="65000"/>
                  <a:lumOff val="35000"/>
                </a:prstClr>
              </a:solidFill>
              <a:latin typeface="Franklin Gothic Medium Cond" panose="020B0606030402020204" pitchFamily="34" charset="0"/>
              <a:ea typeface="+mn-ea"/>
              <a:cs typeface="+mn-cs"/>
            </a:endParaRPr>
          </a:p>
          <a:p>
            <a:pPr algn="r" defTabSz="605150">
              <a:buClrTx/>
            </a:pPr>
            <a:r>
              <a:rPr lang="en-US" sz="794" strike="sngStrike" kern="1200" dirty="0" err="1">
                <a:solidFill>
                  <a:prstClr val="black">
                    <a:lumMod val="65000"/>
                    <a:lumOff val="35000"/>
                  </a:prstClr>
                </a:solidFill>
                <a:latin typeface="Franklin Gothic Medium Cond" panose="020B0606030402020204" pitchFamily="34" charset="0"/>
                <a:ea typeface="+mn-ea"/>
                <a:cs typeface="+mn-cs"/>
              </a:rPr>
              <a:t>Rices</a:t>
            </a:r>
            <a:endParaRPr lang="en-US" sz="794" strike="sngStrike" kern="1200" dirty="0">
              <a:solidFill>
                <a:prstClr val="black">
                  <a:lumMod val="65000"/>
                  <a:lumOff val="35000"/>
                </a:prstClr>
              </a:solidFill>
              <a:latin typeface="Franklin Gothic Medium Cond" panose="020B0606030402020204" pitchFamily="34" charset="0"/>
              <a:ea typeface="+mn-ea"/>
              <a:cs typeface="+mn-cs"/>
            </a:endParaRP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a:p>
            <a:pPr algn="r" defTabSz="605150">
              <a:buClrTx/>
            </a:pPr>
            <a:endParaRPr lang="en-US" sz="794" kern="1200" dirty="0">
              <a:solidFill>
                <a:prstClr val="black">
                  <a:lumMod val="65000"/>
                  <a:lumOff val="35000"/>
                </a:prstClr>
              </a:solidFill>
              <a:latin typeface="Franklin Gothic Medium Cond" panose="020B0606030402020204" pitchFamily="34" charset="0"/>
              <a:ea typeface="+mn-ea"/>
              <a:cs typeface="+mn-cs"/>
            </a:endParaRPr>
          </a:p>
        </p:txBody>
      </p:sp>
    </p:spTree>
    <p:extLst>
      <p:ext uri="{BB962C8B-B14F-4D97-AF65-F5344CB8AC3E}">
        <p14:creationId xmlns:p14="http://schemas.microsoft.com/office/powerpoint/2010/main" val="3833404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Backwards Re-Read</a:t>
            </a:r>
          </a:p>
        </p:txBody>
      </p:sp>
      <p:sp>
        <p:nvSpPr>
          <p:cNvPr id="8" name="Subtitle 7">
            <a:extLst>
              <a:ext uri="{FF2B5EF4-FFF2-40B4-BE49-F238E27FC236}">
                <a16:creationId xmlns:a16="http://schemas.microsoft.com/office/drawing/2014/main" id="{8163ED5E-1675-4E46-867E-24D5C248029D}"/>
              </a:ext>
            </a:extLst>
          </p:cNvPr>
          <p:cNvSpPr>
            <a:spLocks noGrp="1"/>
          </p:cNvSpPr>
          <p:nvPr>
            <p:ph type="subTitle" idx="1"/>
          </p:nvPr>
        </p:nvSpPr>
        <p:spPr/>
        <p:txBody>
          <a:bodyPr/>
          <a:lstStyle/>
          <a:p>
            <a:r>
              <a:rPr lang="en-US" dirty="0"/>
              <a:t>Working on local issues </a:t>
            </a:r>
          </a:p>
          <a:p>
            <a:r>
              <a:rPr lang="en-US" dirty="0"/>
              <a:t>with new perspective</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p:txBody>
          <a:bodyPr/>
          <a:lstStyle/>
          <a:p>
            <a:pPr>
              <a:spcAft>
                <a:spcPts val="1200"/>
              </a:spcAft>
            </a:pPr>
            <a:r>
              <a:rPr lang="en-US" dirty="0"/>
              <a:t>Read each sentence of your paper, starting at the last sentence and working backwards </a:t>
            </a:r>
          </a:p>
          <a:p>
            <a:pPr>
              <a:spcAft>
                <a:spcPts val="1200"/>
              </a:spcAft>
            </a:pPr>
            <a:r>
              <a:rPr lang="en-US" dirty="0"/>
              <a:t>Helps you get distance from your writing and notice issues</a:t>
            </a:r>
          </a:p>
          <a:p>
            <a:pPr>
              <a:spcAft>
                <a:spcPts val="1200"/>
              </a:spcAft>
            </a:pPr>
            <a:r>
              <a:rPr lang="en-US" dirty="0"/>
              <a:t>Great for proofreading</a:t>
            </a:r>
          </a:p>
          <a:p>
            <a:pPr>
              <a:spcAft>
                <a:spcPts val="1200"/>
              </a:spcAft>
            </a:pPr>
            <a:endParaRPr lang="en-US" dirty="0"/>
          </a:p>
        </p:txBody>
      </p:sp>
    </p:spTree>
    <p:extLst>
      <p:ext uri="{BB962C8B-B14F-4D97-AF65-F5344CB8AC3E}">
        <p14:creationId xmlns:p14="http://schemas.microsoft.com/office/powerpoint/2010/main" val="16715563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936FA-4E04-45F9-8A46-0F8F0DE8CF8D}"/>
              </a:ext>
            </a:extLst>
          </p:cNvPr>
          <p:cNvSpPr>
            <a:spLocks noGrp="1"/>
          </p:cNvSpPr>
          <p:nvPr>
            <p:ph type="title"/>
          </p:nvPr>
        </p:nvSpPr>
        <p:spPr/>
        <p:txBody>
          <a:bodyPr/>
          <a:lstStyle/>
          <a:p>
            <a:r>
              <a:rPr lang="en-US" dirty="0">
                <a:solidFill>
                  <a:srgbClr val="EB5F0C"/>
                </a:solidFill>
                <a:latin typeface="Bodoni"/>
                <a:sym typeface="Bodoni"/>
              </a:rPr>
              <a:t>Backwards</a:t>
            </a:r>
            <a:r>
              <a:rPr lang="en-US" dirty="0">
                <a:solidFill>
                  <a:srgbClr val="EB5F0C"/>
                </a:solidFill>
                <a:latin typeface="Bodoni"/>
              </a:rPr>
              <a:t> Re-Read: Try it! </a:t>
            </a:r>
          </a:p>
        </p:txBody>
      </p:sp>
      <p:sp>
        <p:nvSpPr>
          <p:cNvPr id="3" name="Text Placeholder 2">
            <a:extLst>
              <a:ext uri="{FF2B5EF4-FFF2-40B4-BE49-F238E27FC236}">
                <a16:creationId xmlns:a16="http://schemas.microsoft.com/office/drawing/2014/main" id="{DE7E7734-8436-4A54-BC4E-160F5C18C55C}"/>
              </a:ext>
            </a:extLst>
          </p:cNvPr>
          <p:cNvSpPr>
            <a:spLocks noGrp="1"/>
          </p:cNvSpPr>
          <p:nvPr>
            <p:ph type="body" idx="1"/>
          </p:nvPr>
        </p:nvSpPr>
        <p:spPr>
          <a:xfrm>
            <a:off x="194807" y="933500"/>
            <a:ext cx="8754386" cy="4210000"/>
          </a:xfrm>
        </p:spPr>
        <p:txBody>
          <a:bodyPr/>
          <a:lstStyle/>
          <a:p>
            <a:pPr marL="76200" indent="0">
              <a:buNone/>
            </a:pPr>
            <a:r>
              <a:rPr lang="en-US" sz="2800" dirty="0"/>
              <a:t>Volatile organic compounds (VOCs) released from many manmade and natural sources Manmade sources ranged from cars and industrial sources to construction materials, heaters, and other consumer products. </a:t>
            </a:r>
            <a:r>
              <a:rPr lang="en-US" sz="2800" dirty="0" err="1"/>
              <a:t>Nautral</a:t>
            </a:r>
            <a:r>
              <a:rPr lang="en-US" sz="2800" dirty="0"/>
              <a:t> sources responsible for biogenic VOC emissions include mainly trees fungi and microorganisms. Exact distribution of manmade natural sources of VOCs has not been determined, but clearly depends at local and environment. </a:t>
            </a:r>
          </a:p>
          <a:p>
            <a:pPr marL="76200" indent="0" algn="r">
              <a:buNone/>
            </a:pPr>
            <a:r>
              <a:rPr lang="en-US" sz="1000" dirty="0"/>
              <a:t>Adapted from Example 6-1 in Hofmann, p. 96</a:t>
            </a:r>
          </a:p>
          <a:p>
            <a:pPr marL="76200" indent="0">
              <a:buNone/>
            </a:pPr>
            <a:endParaRPr lang="en-US" sz="2800" dirty="0"/>
          </a:p>
        </p:txBody>
      </p:sp>
    </p:spTree>
    <p:extLst>
      <p:ext uri="{BB962C8B-B14F-4D97-AF65-F5344CB8AC3E}">
        <p14:creationId xmlns:p14="http://schemas.microsoft.com/office/powerpoint/2010/main" val="3330357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936FA-4E04-45F9-8A46-0F8F0DE8CF8D}"/>
              </a:ext>
            </a:extLst>
          </p:cNvPr>
          <p:cNvSpPr>
            <a:spLocks noGrp="1"/>
          </p:cNvSpPr>
          <p:nvPr>
            <p:ph type="title"/>
          </p:nvPr>
        </p:nvSpPr>
        <p:spPr>
          <a:solidFill>
            <a:schemeClr val="accent2">
              <a:lumMod val="20000"/>
              <a:lumOff val="80000"/>
            </a:schemeClr>
          </a:solidFill>
        </p:spPr>
        <p:txBody>
          <a:bodyPr/>
          <a:lstStyle/>
          <a:p>
            <a:r>
              <a:rPr lang="en-US" dirty="0">
                <a:solidFill>
                  <a:srgbClr val="EB5F0C"/>
                </a:solidFill>
                <a:latin typeface="Bodoni"/>
                <a:sym typeface="Bodoni"/>
              </a:rPr>
              <a:t>Backwards</a:t>
            </a:r>
            <a:r>
              <a:rPr lang="en-US" dirty="0">
                <a:solidFill>
                  <a:srgbClr val="EB5F0C"/>
                </a:solidFill>
                <a:latin typeface="Bodoni"/>
              </a:rPr>
              <a:t> Re-Read: Try it! </a:t>
            </a:r>
          </a:p>
        </p:txBody>
      </p:sp>
      <p:sp>
        <p:nvSpPr>
          <p:cNvPr id="3" name="Text Placeholder 2">
            <a:extLst>
              <a:ext uri="{FF2B5EF4-FFF2-40B4-BE49-F238E27FC236}">
                <a16:creationId xmlns:a16="http://schemas.microsoft.com/office/drawing/2014/main" id="{DE7E7734-8436-4A54-BC4E-160F5C18C55C}"/>
              </a:ext>
            </a:extLst>
          </p:cNvPr>
          <p:cNvSpPr>
            <a:spLocks noGrp="1"/>
          </p:cNvSpPr>
          <p:nvPr>
            <p:ph type="body" idx="1"/>
          </p:nvPr>
        </p:nvSpPr>
        <p:spPr>
          <a:xfrm>
            <a:off x="194807" y="860348"/>
            <a:ext cx="8754386" cy="4043250"/>
          </a:xfrm>
        </p:spPr>
        <p:txBody>
          <a:bodyPr/>
          <a:lstStyle/>
          <a:p>
            <a:pPr marL="76200" indent="0">
              <a:buNone/>
            </a:pPr>
            <a:r>
              <a:rPr lang="en-US" sz="2800" dirty="0"/>
              <a:t>Volatile organic compounds (VOCs) </a:t>
            </a:r>
            <a:r>
              <a:rPr lang="en-US" sz="2800" b="1" dirty="0">
                <a:solidFill>
                  <a:srgbClr val="E46E20"/>
                </a:solidFill>
              </a:rPr>
              <a:t>are</a:t>
            </a:r>
            <a:r>
              <a:rPr lang="en-US" sz="2800" dirty="0"/>
              <a:t> released from many manmade and natural sources</a:t>
            </a:r>
            <a:r>
              <a:rPr lang="en-US" sz="2800" b="1" dirty="0">
                <a:solidFill>
                  <a:srgbClr val="E46E20"/>
                </a:solidFill>
              </a:rPr>
              <a:t>.</a:t>
            </a:r>
            <a:r>
              <a:rPr lang="en-US" sz="2800" dirty="0"/>
              <a:t> Manmade sources rang</a:t>
            </a:r>
            <a:r>
              <a:rPr lang="en-US" sz="2800" b="1" dirty="0">
                <a:solidFill>
                  <a:srgbClr val="E46E20"/>
                </a:solidFill>
              </a:rPr>
              <a:t>e</a:t>
            </a:r>
            <a:r>
              <a:rPr lang="en-US" sz="2800" dirty="0"/>
              <a:t> from cars and industrial sources to construction materials, heaters, and other consumer products. N</a:t>
            </a:r>
            <a:r>
              <a:rPr lang="en-US" sz="2800" b="1" dirty="0">
                <a:solidFill>
                  <a:srgbClr val="E46E20"/>
                </a:solidFill>
              </a:rPr>
              <a:t>at</a:t>
            </a:r>
            <a:r>
              <a:rPr lang="en-US" sz="2800" dirty="0"/>
              <a:t>ural sources responsible for biogenic VOC emissions include mainly trees </a:t>
            </a:r>
            <a:r>
              <a:rPr lang="en-US" sz="2800" b="1" dirty="0">
                <a:solidFill>
                  <a:srgbClr val="E46E20"/>
                </a:solidFill>
              </a:rPr>
              <a:t>as well as </a:t>
            </a:r>
            <a:r>
              <a:rPr lang="en-US" sz="2800" dirty="0"/>
              <a:t>fungi and microorganisms. </a:t>
            </a:r>
            <a:r>
              <a:rPr lang="en-US" sz="2800" b="1" dirty="0">
                <a:solidFill>
                  <a:srgbClr val="E46E20"/>
                </a:solidFill>
              </a:rPr>
              <a:t>The</a:t>
            </a:r>
            <a:r>
              <a:rPr lang="en-US" sz="2800" dirty="0"/>
              <a:t> exact distribution of manmade </a:t>
            </a:r>
            <a:r>
              <a:rPr lang="en-US" sz="2800" b="1" dirty="0">
                <a:solidFill>
                  <a:srgbClr val="E46E20"/>
                </a:solidFill>
              </a:rPr>
              <a:t>versus</a:t>
            </a:r>
            <a:r>
              <a:rPr lang="en-US" sz="2800" dirty="0"/>
              <a:t> natural sources of VOCs has not been determined, but clearly depends </a:t>
            </a:r>
            <a:r>
              <a:rPr lang="en-US" sz="2800" b="1" dirty="0">
                <a:solidFill>
                  <a:srgbClr val="E46E20"/>
                </a:solidFill>
              </a:rPr>
              <a:t>on</a:t>
            </a:r>
            <a:r>
              <a:rPr lang="en-US" sz="2800" dirty="0"/>
              <a:t> local</a:t>
            </a:r>
            <a:r>
              <a:rPr lang="en-US" sz="2800" b="1" dirty="0">
                <a:solidFill>
                  <a:srgbClr val="E46E20"/>
                </a:solidFill>
              </a:rPr>
              <a:t>e</a:t>
            </a:r>
            <a:r>
              <a:rPr lang="en-US" sz="2800" dirty="0"/>
              <a:t> and environment. </a:t>
            </a:r>
          </a:p>
          <a:p>
            <a:pPr marL="76200" indent="0" algn="r">
              <a:buNone/>
            </a:pPr>
            <a:r>
              <a:rPr kumimoji="0" lang="en-US" sz="1000" b="0" i="0" u="none" strike="noStrike" kern="0" cap="none" spc="0" normalizeH="0" baseline="0" noProof="0" dirty="0">
                <a:ln>
                  <a:noFill/>
                </a:ln>
                <a:solidFill>
                  <a:srgbClr val="000000"/>
                </a:solidFill>
                <a:effectLst/>
                <a:uLnTx/>
                <a:uFillTx/>
                <a:latin typeface="Franklin Gothic"/>
                <a:cs typeface="Franklin Gothic"/>
                <a:sym typeface="Franklin Gothic"/>
              </a:rPr>
              <a:t>Hofmann p. 96</a:t>
            </a:r>
          </a:p>
          <a:p>
            <a:pPr marL="76200" indent="0">
              <a:buNone/>
            </a:pPr>
            <a:endParaRPr lang="en-US" sz="2800" dirty="0"/>
          </a:p>
          <a:p>
            <a:pPr marL="76200" indent="0">
              <a:buNone/>
            </a:pPr>
            <a:endParaRPr lang="en-US" sz="2800" dirty="0"/>
          </a:p>
        </p:txBody>
      </p:sp>
    </p:spTree>
    <p:extLst>
      <p:ext uri="{BB962C8B-B14F-4D97-AF65-F5344CB8AC3E}">
        <p14:creationId xmlns:p14="http://schemas.microsoft.com/office/powerpoint/2010/main" val="4247313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6E26-CF51-4D75-9DA3-03D56EE6A29C}"/>
              </a:ext>
            </a:extLst>
          </p:cNvPr>
          <p:cNvSpPr>
            <a:spLocks noGrp="1"/>
          </p:cNvSpPr>
          <p:nvPr>
            <p:ph type="title"/>
          </p:nvPr>
        </p:nvSpPr>
        <p:spPr/>
        <p:txBody>
          <a:bodyPr/>
          <a:lstStyle/>
          <a:p>
            <a:r>
              <a:rPr lang="en-US" sz="6600" i="0" dirty="0"/>
              <a:t>Tools for Disciplinary Norms and Conventions</a:t>
            </a:r>
          </a:p>
        </p:txBody>
      </p:sp>
    </p:spTree>
    <p:extLst>
      <p:ext uri="{BB962C8B-B14F-4D97-AF65-F5344CB8AC3E}">
        <p14:creationId xmlns:p14="http://schemas.microsoft.com/office/powerpoint/2010/main" val="3715012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BD7E-517B-CA65-FFF1-21D6E8D039D6}"/>
              </a:ext>
            </a:extLst>
          </p:cNvPr>
          <p:cNvSpPr>
            <a:spLocks noGrp="1"/>
          </p:cNvSpPr>
          <p:nvPr>
            <p:ph type="title"/>
          </p:nvPr>
        </p:nvSpPr>
        <p:spPr/>
        <p:txBody>
          <a:bodyPr/>
          <a:lstStyle/>
          <a:p>
            <a:r>
              <a:rPr lang="en-US" dirty="0">
                <a:solidFill>
                  <a:srgbClr val="EB5F0C"/>
                </a:solidFill>
              </a:rPr>
              <a:t>Revision Mindset</a:t>
            </a:r>
          </a:p>
        </p:txBody>
      </p:sp>
      <p:sp>
        <p:nvSpPr>
          <p:cNvPr id="3" name="Subtitle 2">
            <a:extLst>
              <a:ext uri="{FF2B5EF4-FFF2-40B4-BE49-F238E27FC236}">
                <a16:creationId xmlns:a16="http://schemas.microsoft.com/office/drawing/2014/main" id="{4A3D704C-460D-03A5-88A5-0071266D8D2E}"/>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C066A10F-2D5B-842F-764E-A3BB95182DFF}"/>
              </a:ext>
            </a:extLst>
          </p:cNvPr>
          <p:cNvSpPr>
            <a:spLocks noGrp="1"/>
          </p:cNvSpPr>
          <p:nvPr>
            <p:ph type="body" idx="2"/>
          </p:nvPr>
        </p:nvSpPr>
        <p:spPr>
          <a:xfrm>
            <a:off x="4738332" y="338328"/>
            <a:ext cx="4204500" cy="4582921"/>
          </a:xfrm>
        </p:spPr>
        <p:txBody>
          <a:bodyPr/>
          <a:lstStyle/>
          <a:p>
            <a:pPr>
              <a:spcAft>
                <a:spcPts val="1800"/>
              </a:spcAft>
            </a:pPr>
            <a:r>
              <a:rPr lang="en-US" dirty="0"/>
              <a:t>Separate writing and revising</a:t>
            </a:r>
          </a:p>
          <a:p>
            <a:pPr>
              <a:spcAft>
                <a:spcPts val="1800"/>
              </a:spcAft>
            </a:pPr>
            <a:r>
              <a:rPr lang="en-US" dirty="0"/>
              <a:t>Break revision into steps</a:t>
            </a:r>
          </a:p>
          <a:p>
            <a:pPr>
              <a:spcAft>
                <a:spcPts val="1800"/>
              </a:spcAft>
            </a:pPr>
            <a:r>
              <a:rPr lang="en-US" dirty="0"/>
              <a:t>Do what you can, when you can</a:t>
            </a:r>
          </a:p>
          <a:p>
            <a:pPr>
              <a:spcAft>
                <a:spcPts val="1800"/>
              </a:spcAft>
            </a:pPr>
            <a:r>
              <a:rPr lang="en-US" dirty="0"/>
              <a:t>Toolbox: feedback, revision, editing, and proofreading</a:t>
            </a:r>
          </a:p>
          <a:p>
            <a:pPr>
              <a:spcAft>
                <a:spcPts val="1800"/>
              </a:spcAft>
            </a:pPr>
            <a:r>
              <a:rPr lang="en-US" dirty="0"/>
              <a:t>Every good writer goes through many drafts (even if we don’t see them do it)</a:t>
            </a:r>
          </a:p>
        </p:txBody>
      </p:sp>
    </p:spTree>
    <p:extLst>
      <p:ext uri="{BB962C8B-B14F-4D97-AF65-F5344CB8AC3E}">
        <p14:creationId xmlns:p14="http://schemas.microsoft.com/office/powerpoint/2010/main" val="3303958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65500" y="1397350"/>
            <a:ext cx="4045200" cy="1318200"/>
          </a:xfrm>
        </p:spPr>
        <p:txBody>
          <a:bodyPr/>
          <a:lstStyle/>
          <a:p>
            <a:r>
              <a:rPr lang="en-US" dirty="0"/>
              <a:t>Corpus Software</a:t>
            </a:r>
          </a:p>
        </p:txBody>
      </p:sp>
      <p:sp>
        <p:nvSpPr>
          <p:cNvPr id="8" name="Subtitle 7">
            <a:extLst>
              <a:ext uri="{FF2B5EF4-FFF2-40B4-BE49-F238E27FC236}">
                <a16:creationId xmlns:a16="http://schemas.microsoft.com/office/drawing/2014/main" id="{8163ED5E-1675-4E46-867E-24D5C248029D}"/>
              </a:ext>
            </a:extLst>
          </p:cNvPr>
          <p:cNvSpPr>
            <a:spLocks noGrp="1"/>
          </p:cNvSpPr>
          <p:nvPr>
            <p:ph type="subTitle" idx="1"/>
          </p:nvPr>
        </p:nvSpPr>
        <p:spPr>
          <a:xfrm>
            <a:off x="531587" y="2806315"/>
            <a:ext cx="3513026" cy="1345500"/>
          </a:xfrm>
        </p:spPr>
        <p:txBody>
          <a:bodyPr/>
          <a:lstStyle/>
          <a:p>
            <a:r>
              <a:rPr lang="en-US" dirty="0"/>
              <a:t>Check your writing and check a corpus of writing in your discipline</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635610" y="55661"/>
            <a:ext cx="4508390" cy="5008329"/>
          </a:xfrm>
        </p:spPr>
        <p:txBody>
          <a:bodyPr/>
          <a:lstStyle/>
          <a:p>
            <a:pPr>
              <a:spcBef>
                <a:spcPts val="600"/>
              </a:spcBef>
            </a:pPr>
            <a:r>
              <a:rPr lang="en-US" sz="1900" dirty="0"/>
              <a:t>Build your own corpus (group) of pieces of writing to search within</a:t>
            </a:r>
          </a:p>
          <a:p>
            <a:pPr lvl="1">
              <a:spcBef>
                <a:spcPts val="600"/>
              </a:spcBef>
              <a:buFont typeface="Arial" panose="020B0604020202020204" pitchFamily="34" charset="0"/>
              <a:buChar char="•"/>
            </a:pPr>
            <a:r>
              <a:rPr lang="en-US" sz="1700" dirty="0"/>
              <a:t>Use free software like </a:t>
            </a:r>
            <a:r>
              <a:rPr lang="en-US" sz="1700" dirty="0">
                <a:hlinkClick r:id="rId2"/>
              </a:rPr>
              <a:t>AntConc</a:t>
            </a:r>
            <a:endParaRPr lang="en-US" sz="1700" dirty="0"/>
          </a:p>
          <a:p>
            <a:pPr>
              <a:spcBef>
                <a:spcPts val="600"/>
              </a:spcBef>
            </a:pPr>
            <a:r>
              <a:rPr lang="en-US" sz="1900" dirty="0"/>
              <a:t>Search your own writing for articles, key terms, etc.</a:t>
            </a:r>
          </a:p>
          <a:p>
            <a:pPr>
              <a:spcBef>
                <a:spcPts val="600"/>
              </a:spcBef>
            </a:pPr>
            <a:r>
              <a:rPr lang="en-US" sz="1900" dirty="0"/>
              <a:t>Search journal articles in your field for common phrases, check for spellings, determine usage</a:t>
            </a:r>
          </a:p>
          <a:p>
            <a:pPr>
              <a:spcBef>
                <a:spcPts val="600"/>
              </a:spcBef>
            </a:pPr>
            <a:r>
              <a:rPr lang="en-US" sz="1900" dirty="0"/>
              <a:t>Use a pre-built corpus like Corpus of Contemporary American English </a:t>
            </a:r>
            <a:r>
              <a:rPr lang="en-US" sz="1900" dirty="0">
                <a:hlinkClick r:id="rId3"/>
              </a:rPr>
              <a:t>(COCA) </a:t>
            </a:r>
            <a:r>
              <a:rPr lang="en-US" sz="1900" dirty="0"/>
              <a:t>to check term usage, frequency, context</a:t>
            </a:r>
          </a:p>
        </p:txBody>
      </p:sp>
    </p:spTree>
    <p:extLst>
      <p:ext uri="{BB962C8B-B14F-4D97-AF65-F5344CB8AC3E}">
        <p14:creationId xmlns:p14="http://schemas.microsoft.com/office/powerpoint/2010/main" val="289356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8CC4-EFE2-4C39-9828-ACFE7A2EB852}"/>
              </a:ext>
            </a:extLst>
          </p:cNvPr>
          <p:cNvSpPr>
            <a:spLocks noGrp="1"/>
          </p:cNvSpPr>
          <p:nvPr>
            <p:ph type="title"/>
          </p:nvPr>
        </p:nvSpPr>
        <p:spPr>
          <a:xfrm>
            <a:off x="6291073" y="20446"/>
            <a:ext cx="2825496" cy="2487604"/>
          </a:xfrm>
          <a:solidFill>
            <a:schemeClr val="bg1"/>
          </a:solidFill>
        </p:spPr>
        <p:txBody>
          <a:bodyPr/>
          <a:lstStyle/>
          <a:p>
            <a:pPr marL="284163">
              <a:spcBef>
                <a:spcPts val="1200"/>
              </a:spcBef>
            </a:pPr>
            <a:r>
              <a:rPr lang="en-US" sz="3200" dirty="0"/>
              <a:t>Example:</a:t>
            </a:r>
            <a:br>
              <a:rPr lang="en-US" sz="3200" dirty="0"/>
            </a:br>
            <a:r>
              <a:rPr lang="en-US" sz="3200" dirty="0"/>
              <a:t>search in COCA Corpus</a:t>
            </a:r>
          </a:p>
        </p:txBody>
      </p:sp>
      <p:pic>
        <p:nvPicPr>
          <p:cNvPr id="5" name="Picture 4">
            <a:extLst>
              <a:ext uri="{FF2B5EF4-FFF2-40B4-BE49-F238E27FC236}">
                <a16:creationId xmlns:a16="http://schemas.microsoft.com/office/drawing/2014/main" id="{92F03577-D682-411D-A8DD-B80D0B8CB0A5}"/>
              </a:ext>
            </a:extLst>
          </p:cNvPr>
          <p:cNvPicPr>
            <a:picLocks noChangeAspect="1"/>
          </p:cNvPicPr>
          <p:nvPr/>
        </p:nvPicPr>
        <p:blipFill rotWithShape="1">
          <a:blip r:embed="rId3"/>
          <a:srcRect r="2813" b="462"/>
          <a:stretch/>
        </p:blipFill>
        <p:spPr>
          <a:xfrm>
            <a:off x="1" y="2158"/>
            <a:ext cx="6291071" cy="2551304"/>
          </a:xfrm>
          <a:prstGeom prst="rect">
            <a:avLst/>
          </a:prstGeom>
          <a:ln>
            <a:solidFill>
              <a:srgbClr val="0070C0"/>
            </a:solidFill>
          </a:ln>
        </p:spPr>
      </p:pic>
      <p:pic>
        <p:nvPicPr>
          <p:cNvPr id="6" name="Picture 5">
            <a:extLst>
              <a:ext uri="{FF2B5EF4-FFF2-40B4-BE49-F238E27FC236}">
                <a16:creationId xmlns:a16="http://schemas.microsoft.com/office/drawing/2014/main" id="{8799D36A-973E-B611-98E6-A598C36118B2}"/>
              </a:ext>
            </a:extLst>
          </p:cNvPr>
          <p:cNvPicPr>
            <a:picLocks noChangeAspect="1"/>
          </p:cNvPicPr>
          <p:nvPr/>
        </p:nvPicPr>
        <p:blipFill rotWithShape="1">
          <a:blip r:embed="rId4"/>
          <a:srcRect l="986" r="2598" b="2648"/>
          <a:stretch/>
        </p:blipFill>
        <p:spPr>
          <a:xfrm>
            <a:off x="2670049" y="2508050"/>
            <a:ext cx="6446520" cy="2690314"/>
          </a:xfrm>
          <a:prstGeom prst="rect">
            <a:avLst/>
          </a:prstGeom>
          <a:ln>
            <a:solidFill>
              <a:srgbClr val="0070C0"/>
            </a:solidFill>
          </a:ln>
        </p:spPr>
      </p:pic>
      <p:sp>
        <p:nvSpPr>
          <p:cNvPr id="7" name="Title 1">
            <a:extLst>
              <a:ext uri="{FF2B5EF4-FFF2-40B4-BE49-F238E27FC236}">
                <a16:creationId xmlns:a16="http://schemas.microsoft.com/office/drawing/2014/main" id="{7536257F-C80D-ED8C-5532-90FA7826FED2}"/>
              </a:ext>
            </a:extLst>
          </p:cNvPr>
          <p:cNvSpPr txBox="1">
            <a:spLocks/>
          </p:cNvSpPr>
          <p:nvPr/>
        </p:nvSpPr>
        <p:spPr>
          <a:xfrm>
            <a:off x="222935" y="2990086"/>
            <a:ext cx="2224180" cy="2078103"/>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E57200"/>
              </a:buClr>
              <a:buSzPts val="3600"/>
              <a:buFont typeface="Franklin Gothic"/>
              <a:buNone/>
              <a:defRPr sz="3600" b="1" i="0" u="none" strike="noStrike" cap="none">
                <a:solidFill>
                  <a:srgbClr val="E57200"/>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2pPr>
            <a:lvl3pPr marR="0" lvl="2"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3pPr>
            <a:lvl4pPr marR="0" lvl="3"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4pPr>
            <a:lvl5pPr marR="0" lvl="4"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5pPr>
            <a:lvl6pPr marR="0" lvl="5"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6pPr>
            <a:lvl7pPr marR="0" lvl="6"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7pPr>
            <a:lvl8pPr marR="0" lvl="7"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8pPr>
            <a:lvl9pPr marR="0" lvl="8" algn="l" rtl="0">
              <a:lnSpc>
                <a:spcPct val="100000"/>
              </a:lnSpc>
              <a:spcBef>
                <a:spcPts val="0"/>
              </a:spcBef>
              <a:spcAft>
                <a:spcPts val="0"/>
              </a:spcAft>
              <a:buClr>
                <a:srgbClr val="232D4B"/>
              </a:buClr>
              <a:buSzPts val="3000"/>
              <a:buFont typeface="Raleway"/>
              <a:buNone/>
              <a:defRPr sz="3000" b="1" i="0" u="none" strike="noStrike" cap="none">
                <a:solidFill>
                  <a:srgbClr val="232D4B"/>
                </a:solidFill>
                <a:latin typeface="Raleway"/>
                <a:ea typeface="Raleway"/>
                <a:cs typeface="Raleway"/>
                <a:sym typeface="Raleway"/>
              </a:defRPr>
            </a:lvl9pPr>
          </a:lstStyle>
          <a:p>
            <a:r>
              <a:rPr lang="en-US" sz="2400" dirty="0"/>
              <a:t>“In addition”</a:t>
            </a:r>
          </a:p>
          <a:p>
            <a:endParaRPr lang="en-US" sz="2400" dirty="0"/>
          </a:p>
          <a:p>
            <a:endParaRPr lang="en-US" sz="2400" dirty="0"/>
          </a:p>
          <a:p>
            <a:endParaRPr lang="en-US" sz="2400" dirty="0"/>
          </a:p>
          <a:p>
            <a:r>
              <a:rPr lang="en-US" sz="2400" dirty="0"/>
              <a:t>“Additionally”</a:t>
            </a:r>
          </a:p>
        </p:txBody>
      </p:sp>
      <p:sp>
        <p:nvSpPr>
          <p:cNvPr id="3" name="Arrow: Right 2">
            <a:extLst>
              <a:ext uri="{FF2B5EF4-FFF2-40B4-BE49-F238E27FC236}">
                <a16:creationId xmlns:a16="http://schemas.microsoft.com/office/drawing/2014/main" id="{FEEF6084-BA0F-E8B7-EB1C-39EB729D7282}"/>
              </a:ext>
            </a:extLst>
          </p:cNvPr>
          <p:cNvSpPr/>
          <p:nvPr/>
        </p:nvSpPr>
        <p:spPr>
          <a:xfrm>
            <a:off x="2157985" y="4617721"/>
            <a:ext cx="771478" cy="28346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66C37D56-7134-72CA-DE96-FF30876783C0}"/>
              </a:ext>
            </a:extLst>
          </p:cNvPr>
          <p:cNvSpPr/>
          <p:nvPr/>
        </p:nvSpPr>
        <p:spPr>
          <a:xfrm rot="16200000">
            <a:off x="665824" y="2462616"/>
            <a:ext cx="771478" cy="28346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1431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8CC4-EFE2-4C39-9828-ACFE7A2EB852}"/>
              </a:ext>
            </a:extLst>
          </p:cNvPr>
          <p:cNvSpPr>
            <a:spLocks noGrp="1"/>
          </p:cNvSpPr>
          <p:nvPr>
            <p:ph type="title"/>
          </p:nvPr>
        </p:nvSpPr>
        <p:spPr>
          <a:xfrm>
            <a:off x="219456" y="166750"/>
            <a:ext cx="8508294" cy="635400"/>
          </a:xfrm>
        </p:spPr>
        <p:txBody>
          <a:bodyPr/>
          <a:lstStyle/>
          <a:p>
            <a:r>
              <a:rPr lang="en-US" sz="3200" dirty="0"/>
              <a:t>“In addition” was used more than “Additionally”  </a:t>
            </a:r>
          </a:p>
        </p:txBody>
      </p:sp>
      <p:pic>
        <p:nvPicPr>
          <p:cNvPr id="6" name="Picture 5">
            <a:extLst>
              <a:ext uri="{FF2B5EF4-FFF2-40B4-BE49-F238E27FC236}">
                <a16:creationId xmlns:a16="http://schemas.microsoft.com/office/drawing/2014/main" id="{383940D8-C466-4FD0-A557-D6F8CC04C0BD}"/>
              </a:ext>
            </a:extLst>
          </p:cNvPr>
          <p:cNvPicPr>
            <a:picLocks noChangeAspect="1"/>
          </p:cNvPicPr>
          <p:nvPr/>
        </p:nvPicPr>
        <p:blipFill rotWithShape="1">
          <a:blip r:embed="rId2"/>
          <a:srcRect l="81444"/>
          <a:stretch/>
        </p:blipFill>
        <p:spPr>
          <a:xfrm>
            <a:off x="3644780" y="1218994"/>
            <a:ext cx="1671662" cy="3567166"/>
          </a:xfrm>
          <a:prstGeom prst="rect">
            <a:avLst/>
          </a:prstGeom>
        </p:spPr>
      </p:pic>
      <p:pic>
        <p:nvPicPr>
          <p:cNvPr id="7" name="Picture 6">
            <a:extLst>
              <a:ext uri="{FF2B5EF4-FFF2-40B4-BE49-F238E27FC236}">
                <a16:creationId xmlns:a16="http://schemas.microsoft.com/office/drawing/2014/main" id="{2B2CA8E5-DFE0-483D-9492-C599E04975AE}"/>
              </a:ext>
            </a:extLst>
          </p:cNvPr>
          <p:cNvPicPr>
            <a:picLocks noChangeAspect="1"/>
          </p:cNvPicPr>
          <p:nvPr/>
        </p:nvPicPr>
        <p:blipFill rotWithShape="1">
          <a:blip r:embed="rId2"/>
          <a:srcRect t="5487" r="79935"/>
          <a:stretch/>
        </p:blipFill>
        <p:spPr>
          <a:xfrm>
            <a:off x="1307770" y="1390696"/>
            <a:ext cx="1807649" cy="3371428"/>
          </a:xfrm>
          <a:prstGeom prst="rect">
            <a:avLst/>
          </a:prstGeom>
        </p:spPr>
      </p:pic>
      <p:pic>
        <p:nvPicPr>
          <p:cNvPr id="8" name="Picture 7">
            <a:extLst>
              <a:ext uri="{FF2B5EF4-FFF2-40B4-BE49-F238E27FC236}">
                <a16:creationId xmlns:a16="http://schemas.microsoft.com/office/drawing/2014/main" id="{1878CD29-1187-4D81-9418-BE89F912A317}"/>
              </a:ext>
            </a:extLst>
          </p:cNvPr>
          <p:cNvPicPr>
            <a:picLocks noChangeAspect="1"/>
          </p:cNvPicPr>
          <p:nvPr/>
        </p:nvPicPr>
        <p:blipFill rotWithShape="1">
          <a:blip r:embed="rId3"/>
          <a:srcRect l="81526"/>
          <a:stretch/>
        </p:blipFill>
        <p:spPr>
          <a:xfrm>
            <a:off x="6169993" y="1132623"/>
            <a:ext cx="1671662" cy="3739907"/>
          </a:xfrm>
          <a:prstGeom prst="rect">
            <a:avLst/>
          </a:prstGeom>
        </p:spPr>
      </p:pic>
      <p:sp>
        <p:nvSpPr>
          <p:cNvPr id="9" name="TextBox 8">
            <a:extLst>
              <a:ext uri="{FF2B5EF4-FFF2-40B4-BE49-F238E27FC236}">
                <a16:creationId xmlns:a16="http://schemas.microsoft.com/office/drawing/2014/main" id="{32A58A6C-CAC2-48E2-8E93-193B0B5B033B}"/>
              </a:ext>
            </a:extLst>
          </p:cNvPr>
          <p:cNvSpPr txBox="1"/>
          <p:nvPr/>
        </p:nvSpPr>
        <p:spPr>
          <a:xfrm>
            <a:off x="3644780" y="990617"/>
            <a:ext cx="1466491" cy="400079"/>
          </a:xfrm>
          <a:prstGeom prst="rect">
            <a:avLst/>
          </a:prstGeom>
          <a:noFill/>
          <a:ln>
            <a:noFill/>
          </a:ln>
        </p:spPr>
        <p:txBody>
          <a:bodyPr spcFirstLastPara="1" wrap="square" lIns="91425" tIns="91425" rIns="91425" bIns="91425" rtlCol="0" anchor="b" anchorCtr="0">
            <a:spAutoFit/>
          </a:bodyPr>
          <a:lstStyle/>
          <a:p>
            <a:pPr algn="r"/>
            <a:r>
              <a:rPr lang="en-US" b="1" dirty="0"/>
              <a:t>“In addition”</a:t>
            </a:r>
          </a:p>
        </p:txBody>
      </p:sp>
      <p:sp>
        <p:nvSpPr>
          <p:cNvPr id="10" name="TextBox 9">
            <a:extLst>
              <a:ext uri="{FF2B5EF4-FFF2-40B4-BE49-F238E27FC236}">
                <a16:creationId xmlns:a16="http://schemas.microsoft.com/office/drawing/2014/main" id="{2FC72965-88A0-4B05-813E-EEE6339B9264}"/>
              </a:ext>
            </a:extLst>
          </p:cNvPr>
          <p:cNvSpPr txBox="1"/>
          <p:nvPr/>
        </p:nvSpPr>
        <p:spPr>
          <a:xfrm>
            <a:off x="6169993" y="990618"/>
            <a:ext cx="1466490" cy="400079"/>
          </a:xfrm>
          <a:prstGeom prst="rect">
            <a:avLst/>
          </a:prstGeom>
          <a:noFill/>
          <a:ln>
            <a:noFill/>
          </a:ln>
        </p:spPr>
        <p:txBody>
          <a:bodyPr spcFirstLastPara="1" wrap="square" lIns="91425" tIns="91425" rIns="91425" bIns="91425" rtlCol="0" anchor="b" anchorCtr="0">
            <a:spAutoFit/>
          </a:bodyPr>
          <a:lstStyle/>
          <a:p>
            <a:pPr algn="r"/>
            <a:r>
              <a:rPr lang="en-US" b="1" dirty="0"/>
              <a:t>“Additionally”</a:t>
            </a:r>
          </a:p>
        </p:txBody>
      </p:sp>
    </p:spTree>
    <p:extLst>
      <p:ext uri="{BB962C8B-B14F-4D97-AF65-F5344CB8AC3E}">
        <p14:creationId xmlns:p14="http://schemas.microsoft.com/office/powerpoint/2010/main" val="4220177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96E26-CF51-4D75-9DA3-03D56EE6A29C}"/>
              </a:ext>
            </a:extLst>
          </p:cNvPr>
          <p:cNvSpPr>
            <a:spLocks noGrp="1"/>
          </p:cNvSpPr>
          <p:nvPr>
            <p:ph type="title"/>
          </p:nvPr>
        </p:nvSpPr>
        <p:spPr/>
        <p:txBody>
          <a:bodyPr/>
          <a:lstStyle/>
          <a:p>
            <a:r>
              <a:rPr lang="en-US" sz="6600" i="0" dirty="0"/>
              <a:t>Create Your System</a:t>
            </a:r>
          </a:p>
        </p:txBody>
      </p:sp>
    </p:spTree>
    <p:extLst>
      <p:ext uri="{BB962C8B-B14F-4D97-AF65-F5344CB8AC3E}">
        <p14:creationId xmlns:p14="http://schemas.microsoft.com/office/powerpoint/2010/main" val="312450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p:txBody>
          <a:bodyPr/>
          <a:lstStyle/>
          <a:p>
            <a:r>
              <a:rPr lang="en-US" dirty="0"/>
              <a:t>Make Your Own Checklist</a:t>
            </a:r>
          </a:p>
        </p:txBody>
      </p:sp>
      <p:sp>
        <p:nvSpPr>
          <p:cNvPr id="8" name="Subtitle 7">
            <a:extLst>
              <a:ext uri="{FF2B5EF4-FFF2-40B4-BE49-F238E27FC236}">
                <a16:creationId xmlns:a16="http://schemas.microsoft.com/office/drawing/2014/main" id="{8163ED5E-1675-4E46-867E-24D5C248029D}"/>
              </a:ext>
            </a:extLst>
          </p:cNvPr>
          <p:cNvSpPr>
            <a:spLocks noGrp="1"/>
          </p:cNvSpPr>
          <p:nvPr>
            <p:ph type="subTitle" idx="1"/>
          </p:nvPr>
        </p:nvSpPr>
        <p:spPr/>
        <p:txBody>
          <a:bodyPr/>
          <a:lstStyle/>
          <a:p>
            <a:r>
              <a:rPr lang="en-US" dirty="0">
                <a:solidFill>
                  <a:schemeClr val="accent1">
                    <a:lumMod val="50000"/>
                  </a:schemeClr>
                </a:solidFill>
              </a:rPr>
              <a:t>What should I look for at each stage of revision?</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572000" y="724200"/>
            <a:ext cx="4572000" cy="3695100"/>
          </a:xfrm>
        </p:spPr>
        <p:txBody>
          <a:bodyPr/>
          <a:lstStyle/>
          <a:p>
            <a:pPr>
              <a:spcAft>
                <a:spcPts val="1200"/>
              </a:spcAft>
            </a:pPr>
            <a:r>
              <a:rPr lang="en-US" sz="2200" dirty="0"/>
              <a:t>Early revisions: stick with global issues; ignore sentence-level or local problems</a:t>
            </a:r>
          </a:p>
          <a:p>
            <a:pPr>
              <a:spcAft>
                <a:spcPts val="1200"/>
              </a:spcAft>
            </a:pPr>
            <a:r>
              <a:rPr lang="en-US" sz="2200" dirty="0"/>
              <a:t>Mid-process peer editing: give your buddy a list of your concerns</a:t>
            </a:r>
          </a:p>
          <a:p>
            <a:pPr>
              <a:spcAft>
                <a:spcPts val="1200"/>
              </a:spcAft>
            </a:pPr>
            <a:r>
              <a:rPr lang="en-US" sz="2200" dirty="0"/>
              <a:t>Use each journal’s guidelines as a checklist—see their guidelines early and create a style sheet for your own quick reference</a:t>
            </a:r>
          </a:p>
          <a:p>
            <a:pPr>
              <a:spcAft>
                <a:spcPts val="1200"/>
              </a:spcAft>
            </a:pPr>
            <a:r>
              <a:rPr lang="en-US" sz="2200" dirty="0"/>
              <a:t>Final check: look for typos and formatting issues</a:t>
            </a:r>
          </a:p>
        </p:txBody>
      </p:sp>
    </p:spTree>
    <p:extLst>
      <p:ext uri="{BB962C8B-B14F-4D97-AF65-F5344CB8AC3E}">
        <p14:creationId xmlns:p14="http://schemas.microsoft.com/office/powerpoint/2010/main" val="2802003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0167EA-1E33-0865-D463-E127DCA2B237}"/>
              </a:ext>
            </a:extLst>
          </p:cNvPr>
          <p:cNvSpPr txBox="1"/>
          <p:nvPr/>
        </p:nvSpPr>
        <p:spPr>
          <a:xfrm>
            <a:off x="0" y="285953"/>
            <a:ext cx="5015345" cy="4862839"/>
          </a:xfrm>
          <a:prstGeom prst="rect">
            <a:avLst/>
          </a:prstGeom>
          <a:solidFill>
            <a:schemeClr val="bg1"/>
          </a:solidFill>
          <a:ln>
            <a:solidFill>
              <a:schemeClr val="bg2"/>
            </a:solidFill>
          </a:ln>
        </p:spPr>
        <p:txBody>
          <a:bodyPr spcFirstLastPara="1" wrap="square" lIns="91425" tIns="91425" rIns="91425" bIns="91425" rtlCol="0" anchor="b" anchorCtr="0">
            <a:spAutoFit/>
          </a:bodyPr>
          <a:lstStyle/>
          <a:p>
            <a:pPr marL="457200" marR="0">
              <a:spcBef>
                <a:spcPts val="0"/>
              </a:spcBef>
            </a:pPr>
            <a:r>
              <a:rPr lang="en-US" sz="800" dirty="0">
                <a:effectLst/>
                <a:latin typeface="Franklin Gothic" panose="020B0604020202020204" charset="0"/>
                <a:ea typeface="Calibri" panose="020F0502020204030204" pitchFamily="34" charset="0"/>
                <a:cs typeface="Franklin Gothic" panose="020B0604020202020204" charset="0"/>
              </a:rPr>
              <a:t>CONTENT</a:t>
            </a:r>
          </a:p>
          <a:p>
            <a:pPr marL="457200" marR="0">
              <a:spcBef>
                <a:spcPts val="0"/>
              </a:spcBef>
            </a:pPr>
            <a:r>
              <a:rPr lang="en-US" sz="800" dirty="0">
                <a:effectLst/>
                <a:latin typeface="Franklin Gothic" panose="020B0604020202020204" charset="0"/>
                <a:ea typeface="Calibri" panose="020F0502020204030204" pitchFamily="34" charset="0"/>
                <a:cs typeface="Franklin Gothic" panose="020B0604020202020204" charset="0"/>
              </a:rPr>
              <a:t>Purpose and Interpretation</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Is the overall purpose of the paper and/or central question clear?</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Does the interpretation of the findings answer the overall question of the paper?</a:t>
            </a:r>
          </a:p>
          <a:p>
            <a:pPr marL="457200" marR="0">
              <a:spcBef>
                <a:spcPts val="0"/>
              </a:spcBef>
            </a:pPr>
            <a:r>
              <a:rPr lang="en-US" sz="800" dirty="0">
                <a:effectLst/>
                <a:latin typeface="Franklin Gothic" panose="020B0604020202020204" charset="0"/>
                <a:ea typeface="Calibri" panose="020F0502020204030204" pitchFamily="34" charset="0"/>
                <a:cs typeface="Franklin Gothic" panose="020B0604020202020204" charset="0"/>
              </a:rPr>
              <a:t>Support</a:t>
            </a:r>
          </a:p>
          <a:p>
            <a:pPr marL="914400" marR="0" indent="-228600">
              <a:spcBef>
                <a:spcPts val="0"/>
              </a:spcBef>
            </a:pPr>
            <a:r>
              <a:rPr lang="en-US" sz="800" dirty="0">
                <a:effectLst/>
                <a:latin typeface="Franklin Gothic" panose="020B0604020202020204" charset="0"/>
                <a:ea typeface="Calibri" panose="020F0502020204030204" pitchFamily="34" charset="0"/>
                <a:cs typeface="Franklin Gothic" panose="020B0604020202020204" charset="0"/>
              </a:rPr>
              <a:t>Is there sufficient evidence to support the answer?</a:t>
            </a:r>
          </a:p>
          <a:p>
            <a:pPr marL="914400" marR="0" indent="-228600">
              <a:spcBef>
                <a:spcPts val="0"/>
              </a:spcBef>
            </a:pPr>
            <a:r>
              <a:rPr lang="en-US" sz="800" dirty="0">
                <a:effectLst/>
                <a:latin typeface="Franklin Gothic" panose="020B0604020202020204" charset="0"/>
                <a:ea typeface="Calibri" panose="020F0502020204030204" pitchFamily="34" charset="0"/>
                <a:cs typeface="Franklin Gothic" panose="020B0604020202020204" charset="0"/>
              </a:rPr>
              <a:t>Is every paragraph and sentence in the paper relevant to the overall question?</a:t>
            </a:r>
          </a:p>
          <a:p>
            <a:pPr marL="914400" marR="0" indent="-228600">
              <a:spcBef>
                <a:spcPts val="0"/>
              </a:spcBef>
            </a:pPr>
            <a:r>
              <a:rPr lang="en-US" sz="800" dirty="0">
                <a:effectLst/>
                <a:latin typeface="Franklin Gothic" panose="020B0604020202020204" charset="0"/>
                <a:ea typeface="Calibri" panose="020F0502020204030204" pitchFamily="34" charset="0"/>
                <a:cs typeface="Franklin Gothic" panose="020B0604020202020204" charset="0"/>
              </a:rPr>
              <a:t>Are there portions of the text that could be omitted? _____________________</a:t>
            </a:r>
          </a:p>
          <a:p>
            <a:pPr marL="457200" marR="0">
              <a:spcBef>
                <a:spcPts val="0"/>
              </a:spcBef>
            </a:pPr>
            <a:r>
              <a:rPr lang="en-US" sz="800" dirty="0">
                <a:effectLst/>
                <a:latin typeface="Franklin Gothic" panose="020B0604020202020204" charset="0"/>
                <a:ea typeface="Calibri" panose="020F0502020204030204" pitchFamily="34" charset="0"/>
                <a:cs typeface="Franklin Gothic" panose="020B0604020202020204" charset="0"/>
              </a:rPr>
              <a:t>Overall</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Does the paper advance the field?</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Does it provide interesting and important insights into the topic of interest?</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Have power positions been considered (especially in the Introduction, Results, and Discussion)? </a:t>
            </a:r>
          </a:p>
          <a:p>
            <a:pPr marL="461963" marR="0" lvl="0">
              <a:spcBef>
                <a:spcPts val="0"/>
              </a:spcBef>
            </a:pPr>
            <a:r>
              <a:rPr lang="en-US" sz="800" dirty="0">
                <a:effectLst/>
                <a:latin typeface="Franklin Gothic" panose="020B0604020202020204" charset="0"/>
                <a:ea typeface="Calibri" panose="020F0502020204030204" pitchFamily="34" charset="0"/>
                <a:cs typeface="Franklin Gothic" panose="020B0604020202020204" charset="0"/>
              </a:rPr>
              <a:t>Individual Sections</a:t>
            </a:r>
          </a:p>
          <a:p>
            <a:pPr marL="457200" marR="0">
              <a:spcBef>
                <a:spcPts val="0"/>
              </a:spcBef>
            </a:pPr>
            <a:r>
              <a:rPr lang="en-US" sz="800" dirty="0">
                <a:effectLst/>
                <a:latin typeface="Franklin Gothic" panose="020B0604020202020204" charset="0"/>
                <a:ea typeface="Calibri" panose="020F0502020204030204" pitchFamily="34" charset="0"/>
                <a:cs typeface="Franklin Gothic" panose="020B0604020202020204" charset="0"/>
              </a:rPr>
              <a:t>Title:</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Is the title strong?</a:t>
            </a:r>
          </a:p>
          <a:p>
            <a:pPr marL="457200" marR="0">
              <a:spcBef>
                <a:spcPts val="0"/>
              </a:spcBef>
            </a:pPr>
            <a:r>
              <a:rPr lang="en-US" sz="800" dirty="0">
                <a:effectLst/>
                <a:latin typeface="Franklin Gothic" panose="020B0604020202020204" charset="0"/>
                <a:ea typeface="Calibri" panose="020F0502020204030204" pitchFamily="34" charset="0"/>
                <a:cs typeface="Franklin Gothic" panose="020B0604020202020204" charset="0"/>
              </a:rPr>
              <a:t>Abstract: </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Does the abstract adequately summarize the paper? </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Have all necessary elements been included (Question, Experimental approach, Results, Conclusion)?</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Is the abstract concise?</a:t>
            </a:r>
          </a:p>
          <a:p>
            <a:pPr marL="457200" marR="0">
              <a:spcBef>
                <a:spcPts val="0"/>
              </a:spcBef>
            </a:pPr>
            <a:r>
              <a:rPr lang="en-US" sz="800" dirty="0">
                <a:effectLst/>
                <a:latin typeface="Franklin Gothic" panose="020B0604020202020204" charset="0"/>
                <a:ea typeface="Calibri" panose="020F0502020204030204" pitchFamily="34" charset="0"/>
                <a:cs typeface="Franklin Gothic" panose="020B0604020202020204" charset="0"/>
              </a:rPr>
              <a:t>Introduction:</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Does the introduction clearly state the overall question of the paper?</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Does the question follow the unknown?</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Are all elements (known, unknown, question, experimental approach) clearly signaled?</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Has the topic been reviewed? _________________________________</a:t>
            </a:r>
          </a:p>
          <a:p>
            <a:pPr marL="457200" marR="0">
              <a:spcBef>
                <a:spcPts val="0"/>
              </a:spcBef>
            </a:pPr>
            <a:r>
              <a:rPr lang="en-US" sz="800" dirty="0">
                <a:effectLst/>
                <a:latin typeface="Franklin Gothic" panose="020B0604020202020204" charset="0"/>
                <a:ea typeface="Calibri" panose="020F0502020204030204" pitchFamily="34" charset="0"/>
                <a:cs typeface="Franklin Gothic" panose="020B0604020202020204" charset="0"/>
              </a:rPr>
              <a:t>Materials and Methods:</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Have all experiments been described adequately?</a:t>
            </a:r>
          </a:p>
          <a:p>
            <a:pPr marL="457200" marR="0">
              <a:spcBef>
                <a:spcPts val="0"/>
              </a:spcBef>
            </a:pPr>
            <a:r>
              <a:rPr lang="en-US" sz="800" dirty="0">
                <a:effectLst/>
                <a:latin typeface="Franklin Gothic" panose="020B0604020202020204" charset="0"/>
                <a:ea typeface="Calibri" panose="020F0502020204030204" pitchFamily="34" charset="0"/>
                <a:cs typeface="Franklin Gothic" panose="020B0604020202020204" charset="0"/>
              </a:rPr>
              <a:t>Results:</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Is the main finding presented? </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Are there errors in factual information, logic, analysis, statistics, or mathematics?</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Are all figures and tables explained sufficiently?</a:t>
            </a:r>
          </a:p>
          <a:p>
            <a:pPr marL="457200" marR="0">
              <a:spcBef>
                <a:spcPts val="0"/>
              </a:spcBef>
            </a:pPr>
            <a:r>
              <a:rPr lang="en-US" sz="800" dirty="0">
                <a:effectLst/>
                <a:latin typeface="Franklin Gothic" panose="020B0604020202020204" charset="0"/>
                <a:ea typeface="Calibri" panose="020F0502020204030204" pitchFamily="34" charset="0"/>
                <a:cs typeface="Franklin Gothic" panose="020B0604020202020204" charset="0"/>
              </a:rPr>
              <a:t>Discussion: </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Is the overall interpretation of the results clearly stated?</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Did the writer adequately summarize and discuss the topic?</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Has a clear conclusion been provided?</a:t>
            </a:r>
          </a:p>
          <a:p>
            <a:pPr marL="457200" marR="0">
              <a:spcBef>
                <a:spcPts val="0"/>
              </a:spcBef>
            </a:pPr>
            <a:r>
              <a:rPr lang="en-US" sz="800" dirty="0">
                <a:effectLst/>
                <a:latin typeface="Franklin Gothic" panose="020B0604020202020204" charset="0"/>
                <a:ea typeface="Calibri" panose="020F0502020204030204" pitchFamily="34" charset="0"/>
                <a:cs typeface="Franklin Gothic" panose="020B0604020202020204" charset="0"/>
              </a:rPr>
              <a:t>References</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Have references been cited where needed?</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Are sources cited adequately and appropriately?</a:t>
            </a:r>
          </a:p>
          <a:p>
            <a:pPr marL="342900" marR="0" lvl="0" indent="-342900">
              <a:spcBef>
                <a:spcPts val="0"/>
              </a:spcBef>
              <a:buFont typeface="Symbol" panose="05050102010706020507" pitchFamily="18" charset="2"/>
              <a:buChar char=""/>
            </a:pPr>
            <a:r>
              <a:rPr lang="en-US" sz="800" dirty="0">
                <a:effectLst/>
                <a:latin typeface="Franklin Gothic" panose="020B0604020202020204" charset="0"/>
                <a:ea typeface="Calibri" panose="020F0502020204030204" pitchFamily="34" charset="0"/>
                <a:cs typeface="Franklin Gothic" panose="020B0604020202020204" charset="0"/>
              </a:rPr>
              <a:t>Are all the citations in the text listed in the References section?</a:t>
            </a:r>
          </a:p>
        </p:txBody>
      </p:sp>
      <p:sp>
        <p:nvSpPr>
          <p:cNvPr id="5" name="TextBox 4">
            <a:extLst>
              <a:ext uri="{FF2B5EF4-FFF2-40B4-BE49-F238E27FC236}">
                <a16:creationId xmlns:a16="http://schemas.microsoft.com/office/drawing/2014/main" id="{FD9F59DC-C4C6-A50F-82D7-9EB746629002}"/>
              </a:ext>
            </a:extLst>
          </p:cNvPr>
          <p:cNvSpPr txBox="1"/>
          <p:nvPr/>
        </p:nvSpPr>
        <p:spPr>
          <a:xfrm>
            <a:off x="5015345" y="634054"/>
            <a:ext cx="4128655" cy="4493508"/>
          </a:xfrm>
          <a:prstGeom prst="rect">
            <a:avLst/>
          </a:prstGeom>
          <a:solidFill>
            <a:schemeClr val="bg1"/>
          </a:solidFill>
          <a:ln>
            <a:solidFill>
              <a:schemeClr val="bg2"/>
            </a:solidFill>
          </a:ln>
        </p:spPr>
        <p:txBody>
          <a:bodyPr spcFirstLastPara="1" wrap="square" lIns="91425" tIns="91425" rIns="91425" bIns="91425" rtlCol="0" anchor="b" anchorCtr="0">
            <a:spAutoFit/>
          </a:bodyPr>
          <a:lstStyle/>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FORMAT AND ORGANIZATION</a:t>
            </a: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Overall format and organization</a:t>
            </a: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Is the overall format and organization of the paper clear and effective?</a:t>
            </a: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Are there unclear portions? _______________________</a:t>
            </a: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Could the clarity be improved by changes in the order of the paper? _________________</a:t>
            </a: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Does the language seem appropriate for its intended audience?</a:t>
            </a: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Individual sections</a:t>
            </a: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Introduction: </a:t>
            </a: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Does the introduction follow a funnel structure?</a:t>
            </a: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Materials and Methods: </a:t>
            </a: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Are experiments organized logically?</a:t>
            </a: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Results:</a:t>
            </a: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Is the main finding presented in the first paragraph?</a:t>
            </a: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Are all figures and tables labeled properly?</a:t>
            </a: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Discussion:</a:t>
            </a:r>
          </a:p>
          <a:p>
            <a:pPr marL="914400" marR="0" lvl="0" indent="-2286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Is the overall interpretation of the results clearly stated in the first paragraph?</a:t>
            </a:r>
          </a:p>
          <a:p>
            <a:pPr marL="914400" marR="0" lvl="0" indent="-2286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Is the significance clearly stated in the last/concluding paragraph?</a:t>
            </a:r>
          </a:p>
          <a:p>
            <a:pPr marL="914400" marR="0" lvl="0" indent="-2286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Is the discussion ordered in a way that is logical, clear, and easy to follow?</a:t>
            </a: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STYLE AND COMPOSITION</a:t>
            </a:r>
          </a:p>
          <a:p>
            <a:pPr marL="914400" marR="0" lvl="0" indent="-2286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Are the transitions between sections and paragraphs logical?</a:t>
            </a:r>
          </a:p>
          <a:p>
            <a:pPr marL="914400" marR="0" lvl="0" indent="-2286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Are key words repeated exactly?</a:t>
            </a:r>
          </a:p>
          <a:p>
            <a:pPr marL="914400" marR="0" lvl="0" indent="-2286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Are the paragraphs and sentences cohesive?</a:t>
            </a:r>
          </a:p>
          <a:p>
            <a:pPr marL="914400" marR="0" lvl="0" indent="-2286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Has word location been considered?</a:t>
            </a:r>
          </a:p>
          <a:p>
            <a:pPr marL="914400" marR="0" lvl="0" indent="-2286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Are there any grammar, punctuation, or spelling problems? ________________________</a:t>
            </a:r>
          </a:p>
          <a:p>
            <a:pPr marL="914400" marR="0" lvl="0" indent="-2286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Is the style concise?</a:t>
            </a:r>
          </a:p>
          <a:p>
            <a:pPr marL="914400" marR="0" lvl="0" indent="-2286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Are there any wordy passages? __________________________</a:t>
            </a:r>
          </a:p>
          <a:p>
            <a:pPr marL="914400" marR="0" lvl="0" indent="-2286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What other problems exist? __________________________</a:t>
            </a: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OVERALL QUALITY</a:t>
            </a: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What are the paper’s main strengths? _________________</a:t>
            </a: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What are the paper’s main weaknesses? ___________________</a:t>
            </a:r>
          </a:p>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kumimoji="0" lang="en-US" sz="800" b="0" i="0" u="none" strike="noStrike" kern="0" cap="none" spc="0" normalizeH="0" baseline="0" noProof="0" dirty="0">
                <a:ln>
                  <a:noFill/>
                </a:ln>
                <a:solidFill>
                  <a:srgbClr val="000000"/>
                </a:solidFill>
                <a:effectLst/>
                <a:uLnTx/>
                <a:uFillTx/>
                <a:latin typeface="Franklin Gothic" panose="020B0604020202020204" charset="0"/>
                <a:ea typeface="Calibri" panose="020F0502020204030204" pitchFamily="34" charset="0"/>
                <a:cs typeface="Franklin Gothic" panose="020B0604020202020204" charset="0"/>
                <a:sym typeface="Arial"/>
              </a:rPr>
              <a:t>What specific recommendations can you make concerning the revision of this paper? _____________________________________ </a:t>
            </a:r>
          </a:p>
          <a:p>
            <a:pPr algn="r"/>
            <a:endParaRPr lang="en-US" sz="800" b="1" dirty="0"/>
          </a:p>
        </p:txBody>
      </p:sp>
      <p:sp>
        <p:nvSpPr>
          <p:cNvPr id="12" name="Text Placeholder 2">
            <a:extLst>
              <a:ext uri="{FF2B5EF4-FFF2-40B4-BE49-F238E27FC236}">
                <a16:creationId xmlns:a16="http://schemas.microsoft.com/office/drawing/2014/main" id="{392403D8-34C6-C4BA-042E-20523D7A19EF}"/>
              </a:ext>
            </a:extLst>
          </p:cNvPr>
          <p:cNvSpPr>
            <a:spLocks noGrp="1"/>
          </p:cNvSpPr>
          <p:nvPr>
            <p:ph type="body" idx="1"/>
          </p:nvPr>
        </p:nvSpPr>
        <p:spPr>
          <a:xfrm>
            <a:off x="5015346" y="109677"/>
            <a:ext cx="4128654" cy="680238"/>
          </a:xfrm>
        </p:spPr>
        <p:txBody>
          <a:bodyPr/>
          <a:lstStyle/>
          <a:p>
            <a:pPr marL="76200" indent="0">
              <a:buNone/>
            </a:pPr>
            <a:r>
              <a:rPr lang="en-US" sz="1100" b="1" dirty="0">
                <a:solidFill>
                  <a:srgbClr val="E57200"/>
                </a:solidFill>
              </a:rPr>
              <a:t>From “Revising and Reviewing a Manuscript” in </a:t>
            </a:r>
            <a:r>
              <a:rPr lang="en-US" sz="1100" b="1" i="1" dirty="0">
                <a:solidFill>
                  <a:srgbClr val="E57200"/>
                </a:solidFill>
              </a:rPr>
              <a:t>Scientific Writing and Communication</a:t>
            </a:r>
            <a:r>
              <a:rPr lang="en-US" sz="1100" b="1" dirty="0">
                <a:solidFill>
                  <a:srgbClr val="E57200"/>
                </a:solidFill>
              </a:rPr>
              <a:t> by Angelika Hofmann. p. 357-9.</a:t>
            </a:r>
          </a:p>
        </p:txBody>
      </p:sp>
      <p:sp>
        <p:nvSpPr>
          <p:cNvPr id="2" name="Title 1">
            <a:extLst>
              <a:ext uri="{FF2B5EF4-FFF2-40B4-BE49-F238E27FC236}">
                <a16:creationId xmlns:a16="http://schemas.microsoft.com/office/drawing/2014/main" id="{9E53C980-B087-406B-A077-3B01BCB610D4}"/>
              </a:ext>
            </a:extLst>
          </p:cNvPr>
          <p:cNvSpPr>
            <a:spLocks noGrp="1"/>
          </p:cNvSpPr>
          <p:nvPr>
            <p:ph type="title"/>
          </p:nvPr>
        </p:nvSpPr>
        <p:spPr>
          <a:xfrm>
            <a:off x="1487055" y="-9236"/>
            <a:ext cx="2586181" cy="459032"/>
          </a:xfrm>
          <a:solidFill>
            <a:schemeClr val="bg1"/>
          </a:solidFill>
        </p:spPr>
        <p:txBody>
          <a:bodyPr/>
          <a:lstStyle/>
          <a:p>
            <a:pPr algn="ctr"/>
            <a:r>
              <a:rPr lang="en-US" sz="2400" dirty="0"/>
              <a:t>Example Checklist </a:t>
            </a:r>
          </a:p>
        </p:txBody>
      </p:sp>
    </p:spTree>
    <p:extLst>
      <p:ext uri="{BB962C8B-B14F-4D97-AF65-F5344CB8AC3E}">
        <p14:creationId xmlns:p14="http://schemas.microsoft.com/office/powerpoint/2010/main" val="2108342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71350" y="1253550"/>
            <a:ext cx="4045200" cy="1318200"/>
          </a:xfrm>
        </p:spPr>
        <p:txBody>
          <a:bodyPr/>
          <a:lstStyle/>
          <a:p>
            <a:r>
              <a:rPr lang="en-US" dirty="0"/>
              <a:t>Sources of Feedback (Supplement Your Self-Editing)</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651513" y="724200"/>
            <a:ext cx="4492487" cy="3695100"/>
          </a:xfrm>
        </p:spPr>
        <p:txBody>
          <a:bodyPr/>
          <a:lstStyle/>
          <a:p>
            <a:pPr>
              <a:spcAft>
                <a:spcPts val="1200"/>
              </a:spcAft>
            </a:pPr>
            <a:r>
              <a:rPr lang="en-US" sz="2000" dirty="0"/>
              <a:t>Your peers, in your field/sub-field or outside of it (set up a buddy system)</a:t>
            </a:r>
          </a:p>
          <a:p>
            <a:pPr lvl="1">
              <a:spcBef>
                <a:spcPts val="0"/>
              </a:spcBef>
              <a:spcAft>
                <a:spcPts val="600"/>
              </a:spcAft>
              <a:buFont typeface="Arial" panose="020B0604020202020204" pitchFamily="34" charset="0"/>
              <a:buChar char="•"/>
            </a:pPr>
            <a:r>
              <a:rPr lang="en-US" sz="1800" dirty="0"/>
              <a:t>Exchange papers</a:t>
            </a:r>
          </a:p>
          <a:p>
            <a:pPr lvl="1">
              <a:spcBef>
                <a:spcPts val="0"/>
              </a:spcBef>
              <a:spcAft>
                <a:spcPts val="600"/>
              </a:spcAft>
              <a:buFont typeface="Arial" panose="020B0604020202020204" pitchFamily="34" charset="0"/>
              <a:buChar char="•"/>
            </a:pPr>
            <a:r>
              <a:rPr lang="en-US" sz="1800" dirty="0"/>
              <a:t>Exchange other services</a:t>
            </a:r>
          </a:p>
          <a:p>
            <a:pPr>
              <a:spcAft>
                <a:spcPts val="1200"/>
              </a:spcAft>
            </a:pPr>
            <a:r>
              <a:rPr lang="en-US" sz="2000" dirty="0"/>
              <a:t>Paid editors and copyeditors </a:t>
            </a:r>
          </a:p>
          <a:p>
            <a:pPr>
              <a:spcAft>
                <a:spcPts val="1200"/>
              </a:spcAft>
            </a:pPr>
            <a:r>
              <a:rPr lang="en-US" sz="2000" dirty="0"/>
              <a:t>Your advisor/PI</a:t>
            </a:r>
          </a:p>
          <a:p>
            <a:pPr>
              <a:spcAft>
                <a:spcPts val="1200"/>
              </a:spcAft>
            </a:pPr>
            <a:r>
              <a:rPr lang="en-US" sz="2000" dirty="0"/>
              <a:t>Sometimes, a writing buddy who agrees NOT to give you any feedback at all can be the most valuable (ask for what you need)</a:t>
            </a:r>
          </a:p>
        </p:txBody>
      </p:sp>
      <p:sp>
        <p:nvSpPr>
          <p:cNvPr id="3" name="Subtitle 2">
            <a:extLst>
              <a:ext uri="{FF2B5EF4-FFF2-40B4-BE49-F238E27FC236}">
                <a16:creationId xmlns:a16="http://schemas.microsoft.com/office/drawing/2014/main" id="{DA8BB050-6D55-428E-821A-F4C59D4F1A79}"/>
              </a:ext>
            </a:extLst>
          </p:cNvPr>
          <p:cNvSpPr>
            <a:spLocks noGrp="1"/>
          </p:cNvSpPr>
          <p:nvPr>
            <p:ph type="subTitle" idx="1"/>
          </p:nvPr>
        </p:nvSpPr>
        <p:spPr>
          <a:xfrm>
            <a:off x="166977" y="2735371"/>
            <a:ext cx="4253947" cy="1345500"/>
          </a:xfrm>
        </p:spPr>
        <p:txBody>
          <a:bodyPr/>
          <a:lstStyle/>
          <a:p>
            <a:pPr marL="76200" indent="0" algn="l"/>
            <a:endParaRPr lang="en-US" dirty="0"/>
          </a:p>
        </p:txBody>
      </p:sp>
    </p:spTree>
    <p:extLst>
      <p:ext uri="{BB962C8B-B14F-4D97-AF65-F5344CB8AC3E}">
        <p14:creationId xmlns:p14="http://schemas.microsoft.com/office/powerpoint/2010/main" val="2395334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11D285-72EA-C349-A891-96816D9CF2F1}"/>
              </a:ext>
            </a:extLst>
          </p:cNvPr>
          <p:cNvPicPr>
            <a:picLocks noChangeAspect="1"/>
          </p:cNvPicPr>
          <p:nvPr/>
        </p:nvPicPr>
        <p:blipFill>
          <a:blip r:embed="rId3"/>
          <a:stretch>
            <a:fillRect/>
          </a:stretch>
        </p:blipFill>
        <p:spPr>
          <a:xfrm>
            <a:off x="603733" y="914802"/>
            <a:ext cx="7715250" cy="5143500"/>
          </a:xfrm>
          <a:prstGeom prst="rect">
            <a:avLst/>
          </a:prstGeom>
        </p:spPr>
      </p:pic>
      <p:sp>
        <p:nvSpPr>
          <p:cNvPr id="2" name="Text Placeholder 1">
            <a:extLst>
              <a:ext uri="{FF2B5EF4-FFF2-40B4-BE49-F238E27FC236}">
                <a16:creationId xmlns:a16="http://schemas.microsoft.com/office/drawing/2014/main" id="{FE95AE9B-AB36-904B-A060-BBA7B02DB24A}"/>
              </a:ext>
            </a:extLst>
          </p:cNvPr>
          <p:cNvSpPr>
            <a:spLocks noGrp="1"/>
          </p:cNvSpPr>
          <p:nvPr>
            <p:ph type="body" sz="quarter" idx="10"/>
          </p:nvPr>
        </p:nvSpPr>
        <p:spPr>
          <a:xfrm>
            <a:off x="1747777" y="623033"/>
            <a:ext cx="5764193" cy="1623028"/>
          </a:xfrm>
        </p:spPr>
        <p:txBody>
          <a:bodyPr/>
          <a:lstStyle/>
          <a:p>
            <a:r>
              <a:rPr lang="en-US" dirty="0">
                <a:solidFill>
                  <a:schemeClr val="tx2"/>
                </a:solidFill>
              </a:rPr>
              <a:t>Writing Can be Scary</a:t>
            </a:r>
          </a:p>
          <a:p>
            <a:r>
              <a:rPr lang="en-US" dirty="0">
                <a:solidFill>
                  <a:schemeClr val="tx2"/>
                </a:solidFill>
              </a:rPr>
              <a:t>&amp; lonely</a:t>
            </a:r>
          </a:p>
          <a:p>
            <a:endParaRPr lang="en-US" dirty="0">
              <a:solidFill>
                <a:schemeClr val="tx2"/>
              </a:solidFill>
            </a:endParaRPr>
          </a:p>
        </p:txBody>
      </p:sp>
      <p:pic>
        <p:nvPicPr>
          <p:cNvPr id="7" name="Picture 6">
            <a:extLst>
              <a:ext uri="{FF2B5EF4-FFF2-40B4-BE49-F238E27FC236}">
                <a16:creationId xmlns:a16="http://schemas.microsoft.com/office/drawing/2014/main" id="{FC087C1B-AC51-DB4D-8416-2306DD39C03B}"/>
              </a:ext>
            </a:extLst>
          </p:cNvPr>
          <p:cNvPicPr>
            <a:picLocks noChangeAspect="1"/>
          </p:cNvPicPr>
          <p:nvPr/>
        </p:nvPicPr>
        <p:blipFill>
          <a:blip r:embed="rId4"/>
          <a:stretch>
            <a:fillRect/>
          </a:stretch>
        </p:blipFill>
        <p:spPr>
          <a:xfrm>
            <a:off x="9345914" y="1840947"/>
            <a:ext cx="1440405" cy="810228"/>
          </a:xfrm>
          <a:prstGeom prst="rect">
            <a:avLst/>
          </a:prstGeom>
        </p:spPr>
      </p:pic>
    </p:spTree>
    <p:extLst>
      <p:ext uri="{BB962C8B-B14F-4D97-AF65-F5344CB8AC3E}">
        <p14:creationId xmlns:p14="http://schemas.microsoft.com/office/powerpoint/2010/main" val="3985925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95AE9B-AB36-904B-A060-BBA7B02DB24A}"/>
              </a:ext>
            </a:extLst>
          </p:cNvPr>
          <p:cNvSpPr>
            <a:spLocks noGrp="1"/>
          </p:cNvSpPr>
          <p:nvPr>
            <p:ph type="body" sz="quarter" idx="10"/>
          </p:nvPr>
        </p:nvSpPr>
        <p:spPr>
          <a:xfrm>
            <a:off x="1111170" y="1018572"/>
            <a:ext cx="6886935" cy="1623028"/>
          </a:xfrm>
        </p:spPr>
        <p:txBody>
          <a:bodyPr/>
          <a:lstStyle/>
          <a:p>
            <a:r>
              <a:rPr lang="en-US" dirty="0">
                <a:solidFill>
                  <a:schemeClr val="tx2"/>
                </a:solidFill>
              </a:rPr>
              <a:t>But it doesn’t have to be</a:t>
            </a:r>
          </a:p>
          <a:p>
            <a:endParaRPr lang="en-US" dirty="0">
              <a:solidFill>
                <a:schemeClr val="tx2"/>
              </a:solidFill>
            </a:endParaRPr>
          </a:p>
        </p:txBody>
      </p:sp>
      <p:pic>
        <p:nvPicPr>
          <p:cNvPr id="5" name="Picture 4">
            <a:extLst>
              <a:ext uri="{FF2B5EF4-FFF2-40B4-BE49-F238E27FC236}">
                <a16:creationId xmlns:a16="http://schemas.microsoft.com/office/drawing/2014/main" id="{4C17190C-EB35-C245-BF39-D68543635DC2}"/>
              </a:ext>
            </a:extLst>
          </p:cNvPr>
          <p:cNvPicPr>
            <a:picLocks noChangeAspect="1"/>
          </p:cNvPicPr>
          <p:nvPr/>
        </p:nvPicPr>
        <p:blipFill>
          <a:blip r:embed="rId3"/>
          <a:stretch>
            <a:fillRect/>
          </a:stretch>
        </p:blipFill>
        <p:spPr>
          <a:xfrm>
            <a:off x="2268638" y="2174271"/>
            <a:ext cx="4777057" cy="2687095"/>
          </a:xfrm>
          <a:prstGeom prst="rect">
            <a:avLst/>
          </a:prstGeom>
        </p:spPr>
      </p:pic>
    </p:spTree>
    <p:extLst>
      <p:ext uri="{BB962C8B-B14F-4D97-AF65-F5344CB8AC3E}">
        <p14:creationId xmlns:p14="http://schemas.microsoft.com/office/powerpoint/2010/main" val="21897921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6200-BF14-6A44-A94A-63CF5CD975B4}"/>
              </a:ext>
            </a:extLst>
          </p:cNvPr>
          <p:cNvSpPr>
            <a:spLocks noGrp="1"/>
          </p:cNvSpPr>
          <p:nvPr>
            <p:ph type="title"/>
          </p:nvPr>
        </p:nvSpPr>
        <p:spPr/>
        <p:txBody>
          <a:bodyPr/>
          <a:lstStyle/>
          <a:p>
            <a:r>
              <a:rPr lang="en-US" dirty="0"/>
              <a:t>References</a:t>
            </a:r>
          </a:p>
        </p:txBody>
      </p:sp>
      <p:sp>
        <p:nvSpPr>
          <p:cNvPr id="8" name="Text Placeholder 7">
            <a:extLst>
              <a:ext uri="{FF2B5EF4-FFF2-40B4-BE49-F238E27FC236}">
                <a16:creationId xmlns:a16="http://schemas.microsoft.com/office/drawing/2014/main" id="{8D97C1B4-27FD-4436-945F-EDF109F4104C}"/>
              </a:ext>
            </a:extLst>
          </p:cNvPr>
          <p:cNvSpPr>
            <a:spLocks noGrp="1"/>
          </p:cNvSpPr>
          <p:nvPr>
            <p:ph type="body" idx="1"/>
          </p:nvPr>
        </p:nvSpPr>
        <p:spPr>
          <a:xfrm>
            <a:off x="654200" y="1100250"/>
            <a:ext cx="7661664" cy="3498000"/>
          </a:xfrm>
        </p:spPr>
        <p:txBody>
          <a:bodyPr/>
          <a:lstStyle/>
          <a:p>
            <a:pPr indent="-457200">
              <a:spcAft>
                <a:spcPts val="600"/>
              </a:spcAft>
              <a:buNone/>
            </a:pPr>
            <a:r>
              <a:rPr lang="en-US" sz="1900" dirty="0"/>
              <a:t>Elbow, P. (1998). </a:t>
            </a:r>
            <a:r>
              <a:rPr lang="en-US" sz="1900" i="1" dirty="0"/>
              <a:t>Writing With Power: Techniques for Mastering the Writing Process</a:t>
            </a:r>
            <a:r>
              <a:rPr lang="en-US" sz="1900" dirty="0"/>
              <a:t> (2nd ed.). New York: Oxford University Press.</a:t>
            </a:r>
          </a:p>
          <a:p>
            <a:pPr indent="-457200">
              <a:spcAft>
                <a:spcPts val="600"/>
              </a:spcAft>
              <a:buNone/>
            </a:pPr>
            <a:r>
              <a:rPr lang="en-US" sz="1900" dirty="0"/>
              <a:t>Goodson, P. (2017). </a:t>
            </a:r>
            <a:r>
              <a:rPr lang="en-US" sz="1900" i="1" dirty="0"/>
              <a:t>Becoming an Academic Writer: 50 Exercises for Paced, Productive, and Powerful Writing</a:t>
            </a:r>
            <a:r>
              <a:rPr lang="en-US" sz="1900" dirty="0"/>
              <a:t> (Second ed.). Thousand Oaks, California: SAGE Publications, Inc.</a:t>
            </a:r>
          </a:p>
          <a:p>
            <a:pPr indent="-457200">
              <a:spcAft>
                <a:spcPts val="600"/>
              </a:spcAft>
              <a:buNone/>
            </a:pPr>
            <a:r>
              <a:rPr lang="en-US" sz="1900" dirty="0"/>
              <a:t>Hofmann, A. H. (2017). </a:t>
            </a:r>
            <a:r>
              <a:rPr lang="en-US" sz="1900" i="1" dirty="0"/>
              <a:t>Scientific Writing and Communication: Papers, Proposals, and Presentations</a:t>
            </a:r>
            <a:r>
              <a:rPr lang="en-US" sz="1900" dirty="0"/>
              <a:t> (Third ed.). New York: Oxford University Press.</a:t>
            </a:r>
          </a:p>
          <a:p>
            <a:pPr indent="-457200">
              <a:spcAft>
                <a:spcPts val="600"/>
              </a:spcAft>
              <a:buNone/>
            </a:pPr>
            <a:r>
              <a:rPr lang="en-US" sz="1900" dirty="0"/>
              <a:t>Irish, R. (2015). </a:t>
            </a:r>
            <a:r>
              <a:rPr lang="en-US" sz="1900" i="1" dirty="0"/>
              <a:t>Writing in Engineering: A Brief Guide</a:t>
            </a:r>
            <a:r>
              <a:rPr lang="en-US" sz="1900" dirty="0"/>
              <a:t>. New York: Oxford University Press.</a:t>
            </a:r>
          </a:p>
          <a:p>
            <a:pPr indent="-457200">
              <a:spcAft>
                <a:spcPts val="600"/>
              </a:spcAft>
              <a:buNone/>
            </a:pPr>
            <a:r>
              <a:rPr lang="en-US" sz="1900" dirty="0"/>
              <a:t>Tharp, T., &amp; Reiter, M. (2003). </a:t>
            </a:r>
            <a:r>
              <a:rPr lang="en-US" sz="1900" i="1" dirty="0"/>
              <a:t>The Creative Habit: Learn It and Use It for Life : A Practical Guide</a:t>
            </a:r>
            <a:r>
              <a:rPr lang="en-US" sz="1900" dirty="0"/>
              <a:t>. New York: Simon &amp; Schuster.</a:t>
            </a:r>
          </a:p>
          <a:p>
            <a:pPr indent="-457200">
              <a:spcAft>
                <a:spcPts val="600"/>
              </a:spcAft>
              <a:buNone/>
            </a:pPr>
            <a:endParaRPr lang="en-US" sz="1900" dirty="0"/>
          </a:p>
        </p:txBody>
      </p:sp>
    </p:spTree>
    <p:extLst>
      <p:ext uri="{BB962C8B-B14F-4D97-AF65-F5344CB8AC3E}">
        <p14:creationId xmlns:p14="http://schemas.microsoft.com/office/powerpoint/2010/main" val="3094472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a:extLst>
              <a:ext uri="{FF2B5EF4-FFF2-40B4-BE49-F238E27FC236}">
                <a16:creationId xmlns:a16="http://schemas.microsoft.com/office/drawing/2014/main" id="{B0E97783-40FE-42E1-80EA-4C3722C676CD}"/>
              </a:ext>
            </a:extLst>
          </p:cNvPr>
          <p:cNvSpPr/>
          <p:nvPr/>
        </p:nvSpPr>
        <p:spPr>
          <a:xfrm>
            <a:off x="0" y="95799"/>
            <a:ext cx="9144000" cy="1034038"/>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 Placeholder 4">
            <a:extLst>
              <a:ext uri="{FF2B5EF4-FFF2-40B4-BE49-F238E27FC236}">
                <a16:creationId xmlns:a16="http://schemas.microsoft.com/office/drawing/2014/main" id="{4DCC37A1-85B0-7F44-A8F1-983908FB6EF7}"/>
              </a:ext>
            </a:extLst>
          </p:cNvPr>
          <p:cNvSpPr>
            <a:spLocks noGrp="1"/>
          </p:cNvSpPr>
          <p:nvPr>
            <p:ph type="body" idx="1"/>
          </p:nvPr>
        </p:nvSpPr>
        <p:spPr>
          <a:xfrm>
            <a:off x="0" y="-342505"/>
            <a:ext cx="9573768" cy="991099"/>
          </a:xfrm>
          <a:solidFill>
            <a:srgbClr val="FFFF00"/>
          </a:solidFill>
        </p:spPr>
        <p:txBody>
          <a:bodyPr numCol="1"/>
          <a:lstStyle/>
          <a:p>
            <a:pPr marL="546100" lvl="1" indent="0">
              <a:buNone/>
            </a:pPr>
            <a:r>
              <a:rPr lang="en-US" sz="4200" b="1" dirty="0">
                <a:solidFill>
                  <a:schemeClr val="tx1"/>
                </a:solidFill>
              </a:rPr>
              <a:t>				 Write first, revise later!</a:t>
            </a:r>
          </a:p>
        </p:txBody>
      </p:sp>
      <p:sp>
        <p:nvSpPr>
          <p:cNvPr id="3" name="TextBox 2">
            <a:extLst>
              <a:ext uri="{FF2B5EF4-FFF2-40B4-BE49-F238E27FC236}">
                <a16:creationId xmlns:a16="http://schemas.microsoft.com/office/drawing/2014/main" id="{8BC9D08C-6C2B-486C-BC8E-A1E9725B25F8}"/>
              </a:ext>
            </a:extLst>
          </p:cNvPr>
          <p:cNvSpPr txBox="1"/>
          <p:nvPr/>
        </p:nvSpPr>
        <p:spPr>
          <a:xfrm rot="21124339">
            <a:off x="238362" y="108600"/>
            <a:ext cx="1262743" cy="461635"/>
          </a:xfrm>
          <a:prstGeom prst="rect">
            <a:avLst/>
          </a:prstGeom>
          <a:noFill/>
          <a:ln>
            <a:noFill/>
          </a:ln>
        </p:spPr>
        <p:txBody>
          <a:bodyPr spcFirstLastPara="1" wrap="square" lIns="91425" tIns="91425" rIns="91425" bIns="91425" rtlCol="0" anchor="b"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CA</a:t>
            </a:r>
            <a:r>
              <a:rPr kumimoji="0" lang="en-US" sz="15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UTI</a:t>
            </a:r>
            <a:r>
              <a:rPr kumimoji="0" lang="en-US" sz="16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O</a:t>
            </a:r>
            <a:r>
              <a:rPr kumimoji="0" lang="en-US" sz="17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N</a:t>
            </a:r>
          </a:p>
        </p:txBody>
      </p:sp>
      <p:sp>
        <p:nvSpPr>
          <p:cNvPr id="7" name="TextBox 6">
            <a:extLst>
              <a:ext uri="{FF2B5EF4-FFF2-40B4-BE49-F238E27FC236}">
                <a16:creationId xmlns:a16="http://schemas.microsoft.com/office/drawing/2014/main" id="{552AD760-D05B-48A3-B42E-8CCB70C60534}"/>
              </a:ext>
            </a:extLst>
          </p:cNvPr>
          <p:cNvSpPr txBox="1"/>
          <p:nvPr/>
        </p:nvSpPr>
        <p:spPr>
          <a:xfrm rot="21124339">
            <a:off x="390762" y="311222"/>
            <a:ext cx="1262743" cy="430857"/>
          </a:xfrm>
          <a:prstGeom prst="rect">
            <a:avLst/>
          </a:prstGeom>
          <a:noFill/>
          <a:ln>
            <a:noFill/>
          </a:ln>
        </p:spPr>
        <p:txBody>
          <a:bodyPr spcFirstLastPara="1" wrap="square" lIns="91425" tIns="91425" rIns="91425" bIns="91425" rtlCol="0" anchor="b"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C</a:t>
            </a:r>
            <a:r>
              <a:rPr kumimoji="0" lang="en-US" sz="13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AU</a:t>
            </a:r>
            <a:r>
              <a:rPr kumimoji="0" lang="en-US" sz="14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TI</a:t>
            </a:r>
            <a:r>
              <a:rPr kumimoji="0" lang="en-US" sz="15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O</a:t>
            </a:r>
            <a:r>
              <a:rPr kumimoji="0" lang="en-US" sz="16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N</a:t>
            </a:r>
          </a:p>
        </p:txBody>
      </p:sp>
      <p:sp>
        <p:nvSpPr>
          <p:cNvPr id="9" name="TextBox 8">
            <a:extLst>
              <a:ext uri="{FF2B5EF4-FFF2-40B4-BE49-F238E27FC236}">
                <a16:creationId xmlns:a16="http://schemas.microsoft.com/office/drawing/2014/main" id="{575ACC3D-8751-4D5A-9F7B-1BDD444F5FB8}"/>
              </a:ext>
            </a:extLst>
          </p:cNvPr>
          <p:cNvSpPr txBox="1"/>
          <p:nvPr/>
        </p:nvSpPr>
        <p:spPr>
          <a:xfrm rot="21124339">
            <a:off x="543162" y="474361"/>
            <a:ext cx="1262743" cy="461635"/>
          </a:xfrm>
          <a:prstGeom prst="rect">
            <a:avLst/>
          </a:prstGeom>
          <a:noFill/>
          <a:ln>
            <a:noFill/>
          </a:ln>
        </p:spPr>
        <p:txBody>
          <a:bodyPr spcFirstLastPara="1" wrap="square" lIns="91425" tIns="91425" rIns="91425" bIns="91425" rtlCol="0" anchor="b"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C</a:t>
            </a:r>
            <a:r>
              <a:rPr kumimoji="0" lang="en-US" sz="13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A</a:t>
            </a:r>
            <a:r>
              <a:rPr kumimoji="0" lang="en-US" sz="14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U</a:t>
            </a:r>
            <a:r>
              <a:rPr kumimoji="0" lang="en-US" sz="15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T</a:t>
            </a:r>
            <a:r>
              <a:rPr kumimoji="0" lang="en-US" sz="16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I</a:t>
            </a:r>
            <a:r>
              <a:rPr kumimoji="0" lang="en-US" sz="17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O</a:t>
            </a:r>
            <a:r>
              <a:rPr kumimoji="0" lang="en-US" sz="18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N</a:t>
            </a:r>
          </a:p>
        </p:txBody>
      </p:sp>
      <p:sp>
        <p:nvSpPr>
          <p:cNvPr id="11" name="TextBox 10">
            <a:extLst>
              <a:ext uri="{FF2B5EF4-FFF2-40B4-BE49-F238E27FC236}">
                <a16:creationId xmlns:a16="http://schemas.microsoft.com/office/drawing/2014/main" id="{1AD7432A-D2F9-43BA-AA61-18A750989CAB}"/>
              </a:ext>
            </a:extLst>
          </p:cNvPr>
          <p:cNvSpPr txBox="1"/>
          <p:nvPr/>
        </p:nvSpPr>
        <p:spPr>
          <a:xfrm rot="349704">
            <a:off x="3839844" y="642917"/>
            <a:ext cx="1262743" cy="446246"/>
          </a:xfrm>
          <a:prstGeom prst="rect">
            <a:avLst/>
          </a:prstGeom>
          <a:noFill/>
          <a:ln>
            <a:noFill/>
          </a:ln>
        </p:spPr>
        <p:txBody>
          <a:bodyPr spcFirstLastPara="1" wrap="square" lIns="91425" tIns="91425" rIns="91425" bIns="91425" rtlCol="0" anchor="b"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C</a:t>
            </a:r>
            <a:r>
              <a:rPr kumimoji="0" lang="en-US" sz="16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A</a:t>
            </a:r>
            <a:r>
              <a:rPr kumimoji="0" lang="en-US" sz="15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U</a:t>
            </a:r>
            <a:r>
              <a:rPr kumimoji="0" lang="en-US" sz="14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T</a:t>
            </a:r>
            <a:r>
              <a:rPr kumimoji="0" lang="en-US" sz="13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I</a:t>
            </a:r>
            <a:r>
              <a:rPr kumimoji="0" lang="en-US" sz="12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O</a:t>
            </a:r>
            <a:r>
              <a:rPr kumimoji="0" lang="en-US" sz="11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N</a:t>
            </a:r>
          </a:p>
        </p:txBody>
      </p:sp>
      <p:sp>
        <p:nvSpPr>
          <p:cNvPr id="13" name="TextBox 12">
            <a:extLst>
              <a:ext uri="{FF2B5EF4-FFF2-40B4-BE49-F238E27FC236}">
                <a16:creationId xmlns:a16="http://schemas.microsoft.com/office/drawing/2014/main" id="{B425EABD-BFB0-46F8-BF3F-65C3604401F3}"/>
              </a:ext>
            </a:extLst>
          </p:cNvPr>
          <p:cNvSpPr txBox="1"/>
          <p:nvPr/>
        </p:nvSpPr>
        <p:spPr>
          <a:xfrm rot="892670">
            <a:off x="2846461" y="344775"/>
            <a:ext cx="1262743" cy="461635"/>
          </a:xfrm>
          <a:prstGeom prst="rect">
            <a:avLst/>
          </a:prstGeom>
          <a:noFill/>
          <a:ln>
            <a:noFill/>
          </a:ln>
        </p:spPr>
        <p:txBody>
          <a:bodyPr spcFirstLastPara="1" wrap="square" lIns="91425" tIns="91425" rIns="91425" bIns="91425" rtlCol="0" anchor="b"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C</a:t>
            </a:r>
            <a:r>
              <a:rPr kumimoji="0" lang="en-US" sz="17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A</a:t>
            </a:r>
            <a:r>
              <a:rPr kumimoji="0" lang="en-US" sz="16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U</a:t>
            </a:r>
            <a:r>
              <a:rPr kumimoji="0" lang="en-US" sz="15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T</a:t>
            </a:r>
            <a:r>
              <a:rPr kumimoji="0" lang="en-US" sz="14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I</a:t>
            </a:r>
            <a:r>
              <a:rPr kumimoji="0" lang="en-US" sz="13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O</a:t>
            </a:r>
            <a:r>
              <a:rPr kumimoji="0" lang="en-US" sz="12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N</a:t>
            </a:r>
          </a:p>
        </p:txBody>
      </p:sp>
      <p:sp>
        <p:nvSpPr>
          <p:cNvPr id="15" name="TextBox 14">
            <a:extLst>
              <a:ext uri="{FF2B5EF4-FFF2-40B4-BE49-F238E27FC236}">
                <a16:creationId xmlns:a16="http://schemas.microsoft.com/office/drawing/2014/main" id="{CCA48A3A-02FE-4D7D-A20C-89CF1235BABF}"/>
              </a:ext>
            </a:extLst>
          </p:cNvPr>
          <p:cNvSpPr txBox="1"/>
          <p:nvPr/>
        </p:nvSpPr>
        <p:spPr>
          <a:xfrm rot="235527">
            <a:off x="1697668" y="175522"/>
            <a:ext cx="1262743" cy="430857"/>
          </a:xfrm>
          <a:prstGeom prst="rect">
            <a:avLst/>
          </a:prstGeom>
          <a:noFill/>
          <a:ln>
            <a:noFill/>
          </a:ln>
        </p:spPr>
        <p:txBody>
          <a:bodyPr spcFirstLastPara="1" wrap="square" lIns="91425" tIns="91425" rIns="91425" bIns="91425" rtlCol="0" anchor="b"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CAUTION</a:t>
            </a:r>
          </a:p>
        </p:txBody>
      </p:sp>
      <p:sp>
        <p:nvSpPr>
          <p:cNvPr id="17" name="TextBox 16">
            <a:extLst>
              <a:ext uri="{FF2B5EF4-FFF2-40B4-BE49-F238E27FC236}">
                <a16:creationId xmlns:a16="http://schemas.microsoft.com/office/drawing/2014/main" id="{A9A75169-3928-4045-BA2F-710B042C7234}"/>
              </a:ext>
            </a:extLst>
          </p:cNvPr>
          <p:cNvSpPr txBox="1"/>
          <p:nvPr/>
        </p:nvSpPr>
        <p:spPr>
          <a:xfrm rot="235527">
            <a:off x="1829244" y="372182"/>
            <a:ext cx="1262743" cy="430857"/>
          </a:xfrm>
          <a:prstGeom prst="rect">
            <a:avLst/>
          </a:prstGeom>
          <a:noFill/>
          <a:ln>
            <a:noFill/>
          </a:ln>
        </p:spPr>
        <p:txBody>
          <a:bodyPr spcFirstLastPara="1" wrap="square" lIns="91425" tIns="91425" rIns="91425" bIns="91425" rtlCol="0" anchor="b"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CAUTION</a:t>
            </a:r>
          </a:p>
        </p:txBody>
      </p:sp>
      <p:sp>
        <p:nvSpPr>
          <p:cNvPr id="19" name="TextBox 18">
            <a:extLst>
              <a:ext uri="{FF2B5EF4-FFF2-40B4-BE49-F238E27FC236}">
                <a16:creationId xmlns:a16="http://schemas.microsoft.com/office/drawing/2014/main" id="{BCC78CAF-9CB6-446E-B36C-B3E49663FE2C}"/>
              </a:ext>
            </a:extLst>
          </p:cNvPr>
          <p:cNvSpPr txBox="1"/>
          <p:nvPr/>
        </p:nvSpPr>
        <p:spPr>
          <a:xfrm rot="235527">
            <a:off x="1981644" y="550710"/>
            <a:ext cx="1262743" cy="430857"/>
          </a:xfrm>
          <a:prstGeom prst="rect">
            <a:avLst/>
          </a:prstGeom>
          <a:noFill/>
          <a:ln>
            <a:noFill/>
          </a:ln>
        </p:spPr>
        <p:txBody>
          <a:bodyPr spcFirstLastPara="1" wrap="square" lIns="91425" tIns="91425" rIns="91425" bIns="91425" rtlCol="0" anchor="b"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CAUTION</a:t>
            </a:r>
          </a:p>
        </p:txBody>
      </p:sp>
      <p:sp>
        <p:nvSpPr>
          <p:cNvPr id="8" name="TextBox 7">
            <a:extLst>
              <a:ext uri="{FF2B5EF4-FFF2-40B4-BE49-F238E27FC236}">
                <a16:creationId xmlns:a16="http://schemas.microsoft.com/office/drawing/2014/main" id="{AA3A05E5-C95B-4CF6-9DB1-4BA56B0790F4}"/>
              </a:ext>
            </a:extLst>
          </p:cNvPr>
          <p:cNvSpPr txBox="1"/>
          <p:nvPr/>
        </p:nvSpPr>
        <p:spPr>
          <a:xfrm rot="250816">
            <a:off x="4789536" y="765037"/>
            <a:ext cx="986825" cy="369302"/>
          </a:xfrm>
          <a:prstGeom prst="rect">
            <a:avLst/>
          </a:prstGeom>
          <a:noFill/>
          <a:ln>
            <a:noFill/>
          </a:ln>
        </p:spPr>
        <p:txBody>
          <a:bodyPr spcFirstLastPara="1" wrap="square" lIns="91425" tIns="91425" rIns="91425" bIns="91425" rtlCol="0" anchor="b" anchorCtr="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C</a:t>
            </a:r>
            <a:r>
              <a:rPr kumimoji="0" lang="en-US" sz="11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A</a:t>
            </a:r>
            <a:r>
              <a:rPr kumimoji="0" lang="en-US" sz="10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U</a:t>
            </a:r>
            <a:r>
              <a:rPr kumimoji="0" lang="en-US" sz="9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T</a:t>
            </a:r>
            <a:r>
              <a:rPr kumimoji="0" lang="en-US" sz="8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I</a:t>
            </a:r>
            <a:r>
              <a:rPr kumimoji="0" lang="en-US" sz="7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O</a:t>
            </a:r>
            <a:r>
              <a:rPr kumimoji="0" lang="en-US" sz="600" b="1" i="0" u="none" strike="noStrike" kern="0" cap="none" spc="0" normalizeH="0" baseline="0" noProof="0" dirty="0">
                <a:ln>
                  <a:noFill/>
                </a:ln>
                <a:solidFill>
                  <a:srgbClr val="000000"/>
                </a:solidFill>
                <a:effectLst/>
                <a:uLnTx/>
                <a:uFillTx/>
                <a:latin typeface="Arial Black" panose="020B0A04020102020204" pitchFamily="34" charset="0"/>
                <a:cs typeface="Arial"/>
                <a:sym typeface="Arial"/>
              </a:rPr>
              <a:t>N</a:t>
            </a:r>
          </a:p>
        </p:txBody>
      </p:sp>
      <p:pic>
        <p:nvPicPr>
          <p:cNvPr id="14" name="Picture 13">
            <a:extLst>
              <a:ext uri="{FF2B5EF4-FFF2-40B4-BE49-F238E27FC236}">
                <a16:creationId xmlns:a16="http://schemas.microsoft.com/office/drawing/2014/main" id="{45ECE354-D1C7-3B41-D83A-89DB157D8C25}"/>
              </a:ext>
            </a:extLst>
          </p:cNvPr>
          <p:cNvPicPr>
            <a:picLocks noChangeAspect="1"/>
          </p:cNvPicPr>
          <p:nvPr/>
        </p:nvPicPr>
        <p:blipFill rotWithShape="1">
          <a:blip r:embed="rId3"/>
          <a:srcRect t="13078" r="6583" b="4364"/>
          <a:stretch/>
        </p:blipFill>
        <p:spPr>
          <a:xfrm>
            <a:off x="291376" y="1273691"/>
            <a:ext cx="3302540" cy="1944997"/>
          </a:xfrm>
          <a:prstGeom prst="rect">
            <a:avLst/>
          </a:prstGeom>
        </p:spPr>
      </p:pic>
      <p:sp>
        <p:nvSpPr>
          <p:cNvPr id="4" name="TextBox 3">
            <a:extLst>
              <a:ext uri="{FF2B5EF4-FFF2-40B4-BE49-F238E27FC236}">
                <a16:creationId xmlns:a16="http://schemas.microsoft.com/office/drawing/2014/main" id="{60735555-C872-762B-162E-25AF1B66C06E}"/>
              </a:ext>
            </a:extLst>
          </p:cNvPr>
          <p:cNvSpPr txBox="1"/>
          <p:nvPr/>
        </p:nvSpPr>
        <p:spPr>
          <a:xfrm>
            <a:off x="3766844" y="1261853"/>
            <a:ext cx="5377156" cy="2446793"/>
          </a:xfrm>
          <a:prstGeom prst="rect">
            <a:avLst/>
          </a:prstGeom>
          <a:noFill/>
          <a:ln>
            <a:noFill/>
          </a:ln>
        </p:spPr>
        <p:txBody>
          <a:bodyPr spcFirstLastPara="1" wrap="square" lIns="91425" tIns="91425" rIns="91425" bIns="91425" rtlCol="0" anchor="b" anchorCtr="0">
            <a:spAutoFit/>
          </a:bodyPr>
          <a:lstStyle/>
          <a:p>
            <a:pPr marL="342900" indent="-342900">
              <a:spcAft>
                <a:spcPts val="1800"/>
              </a:spcAft>
              <a:buFont typeface="Arial" panose="020B0604020202020204" pitchFamily="34" charset="0"/>
              <a:buChar char="•"/>
            </a:pPr>
            <a:r>
              <a:rPr lang="en-US" sz="2200" dirty="0">
                <a:solidFill>
                  <a:schemeClr val="bg2"/>
                </a:solidFill>
                <a:latin typeface="Franklin Gothic"/>
                <a:cs typeface="Franklin Gothic"/>
              </a:rPr>
              <a:t>It’s hard to write when you feel like you have to edit your writing at the same time.</a:t>
            </a:r>
          </a:p>
          <a:p>
            <a:pPr marL="285750" lvl="1" indent="-285750">
              <a:buFont typeface="Arial" panose="020B0604020202020204" pitchFamily="34" charset="0"/>
              <a:buChar char="•"/>
            </a:pPr>
            <a:r>
              <a:rPr lang="en-US" sz="2200" dirty="0">
                <a:solidFill>
                  <a:schemeClr val="bg2"/>
                </a:solidFill>
                <a:latin typeface="Franklin Gothic"/>
                <a:cs typeface="Franklin Gothic"/>
                <a:sym typeface="Franklin Gothic"/>
              </a:rPr>
              <a:t>Don’t let yourself get caught up in creating perfection when you’re trying to JUST WRITE!</a:t>
            </a:r>
          </a:p>
        </p:txBody>
      </p:sp>
      <p:sp>
        <p:nvSpPr>
          <p:cNvPr id="6" name="TextBox 5">
            <a:extLst>
              <a:ext uri="{FF2B5EF4-FFF2-40B4-BE49-F238E27FC236}">
                <a16:creationId xmlns:a16="http://schemas.microsoft.com/office/drawing/2014/main" id="{17BD0BF0-A3D2-D43B-4708-20A46379A666}"/>
              </a:ext>
            </a:extLst>
          </p:cNvPr>
          <p:cNvSpPr txBox="1"/>
          <p:nvPr/>
        </p:nvSpPr>
        <p:spPr>
          <a:xfrm>
            <a:off x="291376" y="3800684"/>
            <a:ext cx="7243280" cy="1538853"/>
          </a:xfrm>
          <a:prstGeom prst="rect">
            <a:avLst/>
          </a:prstGeom>
          <a:noFill/>
          <a:ln>
            <a:noFill/>
          </a:ln>
        </p:spPr>
        <p:txBody>
          <a:bodyPr spcFirstLastPara="1" wrap="square" lIns="91425" tIns="91425" rIns="91425" bIns="91425" rtlCol="0" anchor="b" anchorCtr="0">
            <a:spAutoFit/>
          </a:bodyPr>
          <a:lstStyle/>
          <a:p>
            <a:pPr marL="342900" indent="-342900">
              <a:buFont typeface="Arial" panose="020B0604020202020204" pitchFamily="34" charset="0"/>
              <a:buChar char="•"/>
            </a:pPr>
            <a:r>
              <a:rPr lang="en-US" sz="2200" dirty="0">
                <a:solidFill>
                  <a:schemeClr val="bg2"/>
                </a:solidFill>
                <a:latin typeface="Franklin Gothic"/>
                <a:cs typeface="Franklin Gothic"/>
                <a:sym typeface="Franklin Gothic"/>
              </a:rPr>
              <a:t>Get all your ideas out, in whatever way you can, and then come back later (after a coffee break!) to work on organizing and refining them. </a:t>
            </a:r>
          </a:p>
          <a:p>
            <a:pPr algn="r"/>
            <a:endParaRPr lang="en-US" sz="2200" b="1" dirty="0"/>
          </a:p>
        </p:txBody>
      </p:sp>
      <p:pic>
        <p:nvPicPr>
          <p:cNvPr id="18" name="Picture 17">
            <a:extLst>
              <a:ext uri="{FF2B5EF4-FFF2-40B4-BE49-F238E27FC236}">
                <a16:creationId xmlns:a16="http://schemas.microsoft.com/office/drawing/2014/main" id="{5B6091FE-26E7-9737-05B2-BBCE129FFA91}"/>
              </a:ext>
            </a:extLst>
          </p:cNvPr>
          <p:cNvPicPr>
            <a:picLocks noChangeAspect="1"/>
          </p:cNvPicPr>
          <p:nvPr/>
        </p:nvPicPr>
        <p:blipFill>
          <a:blip r:embed="rId4"/>
          <a:stretch>
            <a:fillRect/>
          </a:stretch>
        </p:blipFill>
        <p:spPr>
          <a:xfrm>
            <a:off x="7461211" y="3374136"/>
            <a:ext cx="1367419" cy="1893021"/>
          </a:xfrm>
          <a:prstGeom prst="rect">
            <a:avLst/>
          </a:prstGeom>
        </p:spPr>
      </p:pic>
      <p:sp>
        <p:nvSpPr>
          <p:cNvPr id="20" name="TextBox 19">
            <a:extLst>
              <a:ext uri="{FF2B5EF4-FFF2-40B4-BE49-F238E27FC236}">
                <a16:creationId xmlns:a16="http://schemas.microsoft.com/office/drawing/2014/main" id="{2568B7EE-8579-CD8B-41B8-ABEC6752490E}"/>
              </a:ext>
            </a:extLst>
          </p:cNvPr>
          <p:cNvSpPr txBox="1"/>
          <p:nvPr/>
        </p:nvSpPr>
        <p:spPr>
          <a:xfrm>
            <a:off x="841248" y="1208113"/>
            <a:ext cx="2820844" cy="338524"/>
          </a:xfrm>
          <a:prstGeom prst="rect">
            <a:avLst/>
          </a:prstGeom>
          <a:noFill/>
          <a:ln>
            <a:noFill/>
          </a:ln>
        </p:spPr>
        <p:txBody>
          <a:bodyPr spcFirstLastPara="1" wrap="square" lIns="91425" tIns="91425" rIns="91425" bIns="91425" rtlCol="0" anchor="b" anchorCtr="0">
            <a:spAutoFit/>
          </a:bodyPr>
          <a:lstStyle/>
          <a:p>
            <a:pPr algn="r"/>
            <a:r>
              <a:rPr lang="en-US" sz="500" dirty="0">
                <a:solidFill>
                  <a:schemeClr val="bg1">
                    <a:lumMod val="65000"/>
                  </a:schemeClr>
                </a:solidFill>
              </a:rPr>
              <a:t>Micro Biz Mag: www.microbizmag.co.uk/burnout-statistics-uk/</a:t>
            </a:r>
          </a:p>
          <a:p>
            <a:pPr algn="r"/>
            <a:endParaRPr lang="en-US" sz="500" dirty="0">
              <a:solidFill>
                <a:schemeClr val="bg1">
                  <a:lumMod val="65000"/>
                </a:schemeClr>
              </a:solidFill>
            </a:endParaRPr>
          </a:p>
        </p:txBody>
      </p:sp>
    </p:spTree>
    <p:extLst>
      <p:ext uri="{BB962C8B-B14F-4D97-AF65-F5344CB8AC3E}">
        <p14:creationId xmlns:p14="http://schemas.microsoft.com/office/powerpoint/2010/main" val="30338484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6200-BF14-6A44-A94A-63CF5CD975B4}"/>
              </a:ext>
            </a:extLst>
          </p:cNvPr>
          <p:cNvSpPr>
            <a:spLocks noGrp="1"/>
          </p:cNvSpPr>
          <p:nvPr>
            <p:ph type="title"/>
          </p:nvPr>
        </p:nvSpPr>
        <p:spPr/>
        <p:txBody>
          <a:bodyPr/>
          <a:lstStyle/>
          <a:p>
            <a:r>
              <a:rPr lang="en-US" dirty="0"/>
              <a:t>Top Suggestions for Further Reading</a:t>
            </a:r>
          </a:p>
        </p:txBody>
      </p:sp>
      <p:sp>
        <p:nvSpPr>
          <p:cNvPr id="8" name="Text Placeholder 7">
            <a:extLst>
              <a:ext uri="{FF2B5EF4-FFF2-40B4-BE49-F238E27FC236}">
                <a16:creationId xmlns:a16="http://schemas.microsoft.com/office/drawing/2014/main" id="{8D97C1B4-27FD-4436-945F-EDF109F4104C}"/>
              </a:ext>
            </a:extLst>
          </p:cNvPr>
          <p:cNvSpPr>
            <a:spLocks noGrp="1"/>
          </p:cNvSpPr>
          <p:nvPr>
            <p:ph type="body" idx="1"/>
          </p:nvPr>
        </p:nvSpPr>
        <p:spPr>
          <a:xfrm>
            <a:off x="654200" y="1100250"/>
            <a:ext cx="7661664" cy="3498000"/>
          </a:xfrm>
        </p:spPr>
        <p:txBody>
          <a:bodyPr/>
          <a:lstStyle/>
          <a:p>
            <a:pPr marL="285750" indent="-285750">
              <a:spcAft>
                <a:spcPts val="600"/>
              </a:spcAft>
              <a:buSzPct val="75000"/>
              <a:buFont typeface="Wingdings" panose="05000000000000000000" pitchFamily="2" charset="2"/>
              <a:buChar char="§"/>
            </a:pPr>
            <a:r>
              <a:rPr lang="en-US" sz="1600" dirty="0"/>
              <a:t>Robert Irish, </a:t>
            </a:r>
            <a:r>
              <a:rPr lang="en-US" sz="1600" i="1" dirty="0"/>
              <a:t>Writing in Engineering: A Brief Guide</a:t>
            </a:r>
          </a:p>
          <a:p>
            <a:pPr marL="914400" indent="0">
              <a:spcAft>
                <a:spcPts val="600"/>
              </a:spcAft>
              <a:buSzPct val="75000"/>
              <a:buNone/>
            </a:pPr>
            <a:r>
              <a:rPr lang="en-US" sz="1600" dirty="0">
                <a:solidFill>
                  <a:schemeClr val="accent3">
                    <a:lumMod val="75000"/>
                  </a:schemeClr>
                </a:solidFill>
              </a:rPr>
              <a:t>Concise and readable guide; includes examples from industry writing.</a:t>
            </a:r>
          </a:p>
          <a:p>
            <a:pPr marL="285750" indent="-285750">
              <a:spcAft>
                <a:spcPts val="600"/>
              </a:spcAft>
              <a:buSzPct val="75000"/>
              <a:buFont typeface="Wingdings" panose="05000000000000000000" pitchFamily="2" charset="2"/>
              <a:buChar char="§"/>
            </a:pPr>
            <a:r>
              <a:rPr lang="en-US" sz="1600" dirty="0"/>
              <a:t>Angelika Hofmann, </a:t>
            </a:r>
            <a:r>
              <a:rPr lang="en-US" sz="1600" i="1" dirty="0"/>
              <a:t>Scientific Writing and Communication: Papers, Proposals, and Presentations</a:t>
            </a:r>
          </a:p>
          <a:p>
            <a:pPr marL="914400" indent="0">
              <a:spcAft>
                <a:spcPts val="600"/>
              </a:spcAft>
              <a:buSzPct val="75000"/>
              <a:buNone/>
            </a:pPr>
            <a:r>
              <a:rPr lang="en-US" sz="1600" dirty="0">
                <a:solidFill>
                  <a:schemeClr val="accent3">
                    <a:lumMod val="75000"/>
                  </a:schemeClr>
                </a:solidFill>
              </a:rPr>
              <a:t>Includes principles, advice down to the sentence and word level, tips for English Language Learners, lots of examples, and practice problems. Sections on grant proposals and job application writing in addition to scientific manuscripts. Examples are often biology-oriented but lessons are applicable to any scientific writing.</a:t>
            </a:r>
          </a:p>
          <a:p>
            <a:pPr marL="285750" indent="-285750">
              <a:spcAft>
                <a:spcPts val="600"/>
              </a:spcAft>
              <a:buSzPct val="75000"/>
              <a:buFont typeface="Wingdings" panose="05000000000000000000" pitchFamily="2" charset="2"/>
              <a:buChar char="§"/>
            </a:pPr>
            <a:r>
              <a:rPr lang="en-US" sz="1600" dirty="0"/>
              <a:t>Patricia Goodson, </a:t>
            </a:r>
            <a:r>
              <a:rPr lang="en-US" sz="1600" i="1" dirty="0"/>
              <a:t>Becoming an Academic Writer: 50 Exercises for Paced, Productive, and Powerful Writing</a:t>
            </a:r>
            <a:r>
              <a:rPr lang="en-US" sz="1600" dirty="0"/>
              <a:t> </a:t>
            </a:r>
            <a:endParaRPr lang="en-US" sz="1400" dirty="0"/>
          </a:p>
          <a:p>
            <a:pPr indent="-457200">
              <a:spcAft>
                <a:spcPts val="600"/>
              </a:spcAft>
              <a:buSzPct val="75000"/>
              <a:buFont typeface="Wingdings" panose="05000000000000000000" pitchFamily="2" charset="2"/>
              <a:buChar char="§"/>
            </a:pPr>
            <a:endParaRPr lang="en-US" sz="1600" dirty="0"/>
          </a:p>
        </p:txBody>
      </p:sp>
    </p:spTree>
    <p:extLst>
      <p:ext uri="{BB962C8B-B14F-4D97-AF65-F5344CB8AC3E}">
        <p14:creationId xmlns:p14="http://schemas.microsoft.com/office/powerpoint/2010/main" val="32381466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E6398E-A511-AD44-B6E3-A43E5C28A8D9}"/>
              </a:ext>
            </a:extLst>
          </p:cNvPr>
          <p:cNvSpPr>
            <a:spLocks noGrp="1"/>
          </p:cNvSpPr>
          <p:nvPr>
            <p:ph type="body" sz="quarter" idx="10"/>
          </p:nvPr>
        </p:nvSpPr>
        <p:spPr>
          <a:xfrm>
            <a:off x="0" y="1015270"/>
            <a:ext cx="9143999" cy="3112960"/>
          </a:xfrm>
          <a:ln>
            <a:noFill/>
          </a:ln>
        </p:spPr>
        <p:style>
          <a:lnRef idx="2">
            <a:schemeClr val="accent1"/>
          </a:lnRef>
          <a:fillRef idx="1">
            <a:schemeClr val="lt1"/>
          </a:fillRef>
          <a:effectRef idx="0">
            <a:schemeClr val="accent1"/>
          </a:effectRef>
          <a:fontRef idx="minor">
            <a:schemeClr val="dk1"/>
          </a:fontRef>
        </p:style>
        <p:txBody>
          <a:bodyPr/>
          <a:lstStyle/>
          <a:p>
            <a:endParaRPr lang="en-US" sz="2400" cap="none" dirty="0">
              <a:solidFill>
                <a:schemeClr val="accent1">
                  <a:lumMod val="50000"/>
                </a:schemeClr>
              </a:solidFill>
            </a:endParaRPr>
          </a:p>
          <a:p>
            <a:r>
              <a:rPr lang="en-US" sz="2400" cap="none" dirty="0">
                <a:solidFill>
                  <a:schemeClr val="accent1">
                    <a:lumMod val="50000"/>
                  </a:schemeClr>
                </a:solidFill>
              </a:rPr>
              <a:t>Graduate Writing Lab</a:t>
            </a:r>
          </a:p>
          <a:p>
            <a:r>
              <a:rPr lang="en-US" sz="2400" cap="none" dirty="0">
                <a:solidFill>
                  <a:schemeClr val="accent1">
                    <a:lumMod val="50000"/>
                  </a:schemeClr>
                </a:solidFill>
              </a:rPr>
              <a:t>School of Engineering &amp; Applied Science, University of Virginia </a:t>
            </a:r>
          </a:p>
          <a:p>
            <a:endParaRPr lang="en-US" sz="4000" b="1" cap="none" dirty="0">
              <a:solidFill>
                <a:schemeClr val="tx1">
                  <a:lumMod val="75000"/>
                </a:schemeClr>
              </a:solidFill>
            </a:endParaRPr>
          </a:p>
          <a:p>
            <a:r>
              <a:rPr lang="en-US" sz="4000" b="1" cap="none" dirty="0">
                <a:solidFill>
                  <a:schemeClr val="tx1">
                    <a:lumMod val="75000"/>
                  </a:schemeClr>
                </a:solidFill>
              </a:rPr>
              <a:t>bit.ly/SEASGWL</a:t>
            </a:r>
          </a:p>
          <a:p>
            <a:r>
              <a:rPr lang="en-US" sz="3200" cap="none" dirty="0">
                <a:solidFill>
                  <a:schemeClr val="accent1">
                    <a:lumMod val="50000"/>
                  </a:schemeClr>
                </a:solidFill>
              </a:rPr>
              <a:t>gradwritinglab@virginia.edu</a:t>
            </a:r>
          </a:p>
        </p:txBody>
      </p:sp>
    </p:spTree>
    <p:extLst>
      <p:ext uri="{BB962C8B-B14F-4D97-AF65-F5344CB8AC3E}">
        <p14:creationId xmlns:p14="http://schemas.microsoft.com/office/powerpoint/2010/main" val="1122484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F43D27-C36B-9F47-BEC9-0C7F94B183F3}"/>
              </a:ext>
            </a:extLst>
          </p:cNvPr>
          <p:cNvSpPr>
            <a:spLocks noGrp="1"/>
          </p:cNvSpPr>
          <p:nvPr>
            <p:ph type="title"/>
          </p:nvPr>
        </p:nvSpPr>
        <p:spPr>
          <a:xfrm>
            <a:off x="279783" y="650046"/>
            <a:ext cx="4045200" cy="1318200"/>
          </a:xfrm>
        </p:spPr>
        <p:txBody>
          <a:bodyPr/>
          <a:lstStyle/>
          <a:p>
            <a:r>
              <a:rPr lang="en-US" dirty="0"/>
              <a:t>Writing vs. Revising</a:t>
            </a:r>
          </a:p>
        </p:txBody>
      </p:sp>
      <p:sp>
        <p:nvSpPr>
          <p:cNvPr id="9" name="Text Placeholder 8">
            <a:extLst>
              <a:ext uri="{FF2B5EF4-FFF2-40B4-BE49-F238E27FC236}">
                <a16:creationId xmlns:a16="http://schemas.microsoft.com/office/drawing/2014/main" id="{02F41B2F-3052-4E41-8816-B0BFBA8A9114}"/>
              </a:ext>
            </a:extLst>
          </p:cNvPr>
          <p:cNvSpPr>
            <a:spLocks noGrp="1"/>
          </p:cNvSpPr>
          <p:nvPr>
            <p:ph type="body" idx="2"/>
          </p:nvPr>
        </p:nvSpPr>
        <p:spPr>
          <a:xfrm>
            <a:off x="4627659" y="0"/>
            <a:ext cx="4516341" cy="5143500"/>
          </a:xfrm>
        </p:spPr>
        <p:txBody>
          <a:bodyPr/>
          <a:lstStyle/>
          <a:p>
            <a:pPr>
              <a:spcAft>
                <a:spcPts val="1800"/>
              </a:spcAft>
            </a:pPr>
            <a:endParaRPr lang="en-US" dirty="0"/>
          </a:p>
          <a:p>
            <a:pPr>
              <a:spcAft>
                <a:spcPts val="1800"/>
              </a:spcAft>
            </a:pPr>
            <a:r>
              <a:rPr lang="en-US" dirty="0"/>
              <a:t>Mentally, and even literally, try to separate your “writing” self from your “revising” self</a:t>
            </a:r>
          </a:p>
          <a:p>
            <a:pPr>
              <a:spcAft>
                <a:spcPts val="1800"/>
              </a:spcAft>
            </a:pPr>
            <a:r>
              <a:rPr lang="en-US" dirty="0"/>
              <a:t>Find the power of a “shitty first draft”! Train yourself: create habits and rituals</a:t>
            </a:r>
          </a:p>
          <a:p>
            <a:pPr>
              <a:spcAft>
                <a:spcPts val="4800"/>
              </a:spcAft>
            </a:pPr>
            <a:r>
              <a:rPr lang="en-US" dirty="0"/>
              <a:t>Motivation tips &amp; tricks help with revising too</a:t>
            </a:r>
          </a:p>
          <a:p>
            <a:pPr marL="76200" indent="0" algn="r">
              <a:spcAft>
                <a:spcPts val="1800"/>
              </a:spcAft>
              <a:buNone/>
            </a:pPr>
            <a:r>
              <a:rPr lang="en-US" sz="1400" dirty="0"/>
              <a:t>Lamott, Anne. </a:t>
            </a:r>
            <a:r>
              <a:rPr lang="en-US" sz="1400" i="1" dirty="0"/>
              <a:t>Bird by bird: Some instructions on writing and life</a:t>
            </a:r>
            <a:r>
              <a:rPr lang="en-US" sz="1400" dirty="0"/>
              <a:t>. Anchor, 1995.</a:t>
            </a:r>
            <a:endParaRPr lang="en-US" dirty="0"/>
          </a:p>
        </p:txBody>
      </p:sp>
      <p:pic>
        <p:nvPicPr>
          <p:cNvPr id="2" name="Picture 1">
            <a:extLst>
              <a:ext uri="{FF2B5EF4-FFF2-40B4-BE49-F238E27FC236}">
                <a16:creationId xmlns:a16="http://schemas.microsoft.com/office/drawing/2014/main" id="{1BF9D399-2151-4FE2-B4D0-CFBD7CE5EC28}"/>
              </a:ext>
            </a:extLst>
          </p:cNvPr>
          <p:cNvPicPr>
            <a:picLocks noChangeAspect="1"/>
          </p:cNvPicPr>
          <p:nvPr/>
        </p:nvPicPr>
        <p:blipFill>
          <a:blip r:embed="rId3"/>
          <a:stretch>
            <a:fillRect/>
          </a:stretch>
        </p:blipFill>
        <p:spPr>
          <a:xfrm>
            <a:off x="64008" y="2275142"/>
            <a:ext cx="4476750" cy="1800225"/>
          </a:xfrm>
          <a:prstGeom prst="rect">
            <a:avLst/>
          </a:prstGeom>
        </p:spPr>
      </p:pic>
    </p:spTree>
    <p:extLst>
      <p:ext uri="{BB962C8B-B14F-4D97-AF65-F5344CB8AC3E}">
        <p14:creationId xmlns:p14="http://schemas.microsoft.com/office/powerpoint/2010/main" val="554966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4AFEB-022B-8AC0-151A-24AB87373F14}"/>
              </a:ext>
            </a:extLst>
          </p:cNvPr>
          <p:cNvSpPr>
            <a:spLocks noGrp="1"/>
          </p:cNvSpPr>
          <p:nvPr>
            <p:ph type="ctrTitle"/>
          </p:nvPr>
        </p:nvSpPr>
        <p:spPr>
          <a:xfrm>
            <a:off x="2371725" y="438200"/>
            <a:ext cx="6331500" cy="860247"/>
          </a:xfrm>
        </p:spPr>
        <p:txBody>
          <a:bodyPr/>
          <a:lstStyle/>
          <a:p>
            <a:r>
              <a:rPr lang="en-US" sz="3600" dirty="0"/>
              <a:t>Example: Pre-game Rituals</a:t>
            </a:r>
          </a:p>
        </p:txBody>
      </p:sp>
      <p:sp>
        <p:nvSpPr>
          <p:cNvPr id="3" name="Subtitle 2">
            <a:extLst>
              <a:ext uri="{FF2B5EF4-FFF2-40B4-BE49-F238E27FC236}">
                <a16:creationId xmlns:a16="http://schemas.microsoft.com/office/drawing/2014/main" id="{F121A7DF-B1A7-2FD2-1040-6FAD4A70CC1C}"/>
              </a:ext>
            </a:extLst>
          </p:cNvPr>
          <p:cNvSpPr>
            <a:spLocks noGrp="1"/>
          </p:cNvSpPr>
          <p:nvPr>
            <p:ph type="subTitle" idx="1"/>
          </p:nvPr>
        </p:nvSpPr>
        <p:spPr>
          <a:xfrm>
            <a:off x="274066" y="1216153"/>
            <a:ext cx="8429159" cy="3712464"/>
          </a:xfrm>
        </p:spPr>
        <p:txBody>
          <a:bodyPr/>
          <a:lstStyle/>
          <a:p>
            <a:r>
              <a:rPr lang="en-US" sz="1800" dirty="0">
                <a:effectLst/>
              </a:rPr>
              <a:t>Twyla Tharpe, </a:t>
            </a:r>
            <a:r>
              <a:rPr lang="en-US" sz="1800" i="1" dirty="0"/>
              <a:t>The Creative Habit</a:t>
            </a:r>
          </a:p>
          <a:p>
            <a:endParaRPr lang="en-US" sz="1800" i="1" dirty="0">
              <a:effectLst/>
            </a:endParaRPr>
          </a:p>
          <a:p>
            <a:r>
              <a:rPr lang="en-US" sz="1600" dirty="0">
                <a:effectLst/>
              </a:rPr>
              <a:t>“I begin each day of my life with a ritual; I wake up at 5:30 A.M., put on my workout clothes, my leg warmers, my sweatshirts, and my hat. I walk outside my Manhattan home, hail a taxi, and tell the driver to take me to the Pumping Iron gym at 91st street and First Avenue, where I workout for two hours. The ritual is not the stretching and weight training I put my body through each morning at the gym; the ritual is the cab. The moment I tell the driver where to go I have completed the ritual.</a:t>
            </a:r>
          </a:p>
          <a:p>
            <a:endParaRPr lang="en-US" sz="1600" dirty="0">
              <a:effectLst/>
            </a:endParaRPr>
          </a:p>
          <a:p>
            <a:r>
              <a:rPr lang="en-US" sz="1600" dirty="0">
                <a:effectLst/>
              </a:rPr>
              <a:t>It’s a simple act, but doing it the same way each morning </a:t>
            </a:r>
            <a:r>
              <a:rPr lang="en-US" sz="1600" dirty="0" err="1">
                <a:effectLst/>
              </a:rPr>
              <a:t>habitualizes</a:t>
            </a:r>
            <a:r>
              <a:rPr lang="en-US" sz="1600" dirty="0">
                <a:effectLst/>
              </a:rPr>
              <a:t> it — makes it repeatable, easy to do. It reduces the chance that I would skip it or do it differently. It is one more item in my arsenal of routines, and one less thing to think about.”</a:t>
            </a:r>
          </a:p>
          <a:p>
            <a:endParaRPr lang="en-US" sz="1600" dirty="0">
              <a:effectLst/>
            </a:endParaRPr>
          </a:p>
          <a:p>
            <a:r>
              <a:rPr lang="en-US" sz="1600" dirty="0"/>
              <a:t>More on rituals and motivation: </a:t>
            </a:r>
            <a:r>
              <a:rPr lang="en-US" sz="1600" dirty="0">
                <a:hlinkClick r:id="rId3"/>
              </a:rPr>
              <a:t>https://jamesclear.com/motivation</a:t>
            </a:r>
            <a:r>
              <a:rPr lang="en-US" sz="1600" dirty="0"/>
              <a:t> </a:t>
            </a:r>
          </a:p>
        </p:txBody>
      </p:sp>
    </p:spTree>
    <p:extLst>
      <p:ext uri="{BB962C8B-B14F-4D97-AF65-F5344CB8AC3E}">
        <p14:creationId xmlns:p14="http://schemas.microsoft.com/office/powerpoint/2010/main" val="3365237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BF921-B2CF-22B6-D450-1F3A9DAC6341}"/>
              </a:ext>
            </a:extLst>
          </p:cNvPr>
          <p:cNvSpPr>
            <a:spLocks noGrp="1"/>
          </p:cNvSpPr>
          <p:nvPr>
            <p:ph type="title"/>
          </p:nvPr>
        </p:nvSpPr>
        <p:spPr/>
        <p:txBody>
          <a:bodyPr/>
          <a:lstStyle/>
          <a:p>
            <a:r>
              <a:rPr lang="en-US" dirty="0"/>
              <a:t>Your Writing Rituals</a:t>
            </a:r>
          </a:p>
        </p:txBody>
      </p:sp>
      <p:sp>
        <p:nvSpPr>
          <p:cNvPr id="4" name="Text Placeholder 3">
            <a:extLst>
              <a:ext uri="{FF2B5EF4-FFF2-40B4-BE49-F238E27FC236}">
                <a16:creationId xmlns:a16="http://schemas.microsoft.com/office/drawing/2014/main" id="{1EB42C69-5BD4-3E2B-7CE3-A2C4E6A5C490}"/>
              </a:ext>
            </a:extLst>
          </p:cNvPr>
          <p:cNvSpPr>
            <a:spLocks noGrp="1"/>
          </p:cNvSpPr>
          <p:nvPr>
            <p:ph type="body" idx="2"/>
          </p:nvPr>
        </p:nvSpPr>
        <p:spPr/>
        <p:txBody>
          <a:bodyPr/>
          <a:lstStyle/>
          <a:p>
            <a:r>
              <a:rPr lang="en-US" dirty="0"/>
              <a:t>What rituals have you developed around writing?</a:t>
            </a:r>
          </a:p>
          <a:p>
            <a:endParaRPr lang="en-US" dirty="0"/>
          </a:p>
          <a:p>
            <a:r>
              <a:rPr lang="en-US" dirty="0"/>
              <a:t>What’s the difference between your helpful rituals and unhelpful habits? </a:t>
            </a:r>
          </a:p>
        </p:txBody>
      </p:sp>
      <p:sp>
        <p:nvSpPr>
          <p:cNvPr id="5" name="Subtitle 1">
            <a:extLst>
              <a:ext uri="{FF2B5EF4-FFF2-40B4-BE49-F238E27FC236}">
                <a16:creationId xmlns:a16="http://schemas.microsoft.com/office/drawing/2014/main" id="{F76B4916-5D94-AA5B-2656-791822F5B263}"/>
              </a:ext>
            </a:extLst>
          </p:cNvPr>
          <p:cNvSpPr>
            <a:spLocks noGrp="1"/>
          </p:cNvSpPr>
          <p:nvPr>
            <p:ph type="subTitle" idx="1"/>
          </p:nvPr>
        </p:nvSpPr>
        <p:spPr>
          <a:xfrm>
            <a:off x="265113" y="2735263"/>
            <a:ext cx="4044950" cy="1346200"/>
          </a:xfrm>
        </p:spPr>
        <p:txBody>
          <a:bodyPr/>
          <a:lstStyle/>
          <a:p>
            <a:r>
              <a:rPr lang="en-US" dirty="0"/>
              <a:t>Type your answers in the chat—or feel free to unmute yourself and chime in!</a:t>
            </a:r>
          </a:p>
        </p:txBody>
      </p:sp>
    </p:spTree>
    <p:extLst>
      <p:ext uri="{BB962C8B-B14F-4D97-AF65-F5344CB8AC3E}">
        <p14:creationId xmlns:p14="http://schemas.microsoft.com/office/powerpoint/2010/main" val="2112962380"/>
      </p:ext>
    </p:extLst>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b" anchorCtr="0"/>
      <a:lstStyle>
        <a:defPPr algn="r">
          <a:defRPr b="1" dirty="0"/>
        </a:defPPr>
      </a:lst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themeOverride>
</file>

<file path=docProps/app.xml><?xml version="1.0" encoding="utf-8"?>
<Properties xmlns="http://schemas.openxmlformats.org/officeDocument/2006/extended-properties" xmlns:vt="http://schemas.openxmlformats.org/officeDocument/2006/docPropsVTypes">
  <TotalTime>6225</TotalTime>
  <Words>4345</Words>
  <Application>Microsoft Office PowerPoint</Application>
  <PresentationFormat>On-screen Show (16:9)</PresentationFormat>
  <Paragraphs>507</Paragraphs>
  <Slides>61</Slides>
  <Notes>36</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61</vt:i4>
      </vt:variant>
    </vt:vector>
  </HeadingPairs>
  <TitlesOfParts>
    <vt:vector size="83" baseType="lpstr">
      <vt:lpstr>Franklin Gothic Heavy</vt:lpstr>
      <vt:lpstr>Franklin Gothic Demi</vt:lpstr>
      <vt:lpstr>Symbol</vt:lpstr>
      <vt:lpstr>Calibri</vt:lpstr>
      <vt:lpstr>Franklin Gothic Medium</vt:lpstr>
      <vt:lpstr>ITC Franklin Gothic Std Bk Cd</vt:lpstr>
      <vt:lpstr>Wingdings</vt:lpstr>
      <vt:lpstr>ITC Franklin Gothic Std Demi Condensed</vt:lpstr>
      <vt:lpstr>Franklin Gothic Demi Cond</vt:lpstr>
      <vt:lpstr>Times New Roman</vt:lpstr>
      <vt:lpstr>Lato</vt:lpstr>
      <vt:lpstr>Arial</vt:lpstr>
      <vt:lpstr>Arial Black</vt:lpstr>
      <vt:lpstr>Bodoni</vt:lpstr>
      <vt:lpstr>Franklin Gothic</vt:lpstr>
      <vt:lpstr>Franklin Gothic Medium Cond</vt:lpstr>
      <vt:lpstr>Calibri Light</vt:lpstr>
      <vt:lpstr>Raleway</vt:lpstr>
      <vt:lpstr>Franklin Gothic Book</vt:lpstr>
      <vt:lpstr>Swiss</vt:lpstr>
      <vt:lpstr>Office Theme</vt:lpstr>
      <vt:lpstr>1_Swiss</vt:lpstr>
      <vt:lpstr>PowerPoint Presentation</vt:lpstr>
      <vt:lpstr>Overview: Self-Editing and Revision</vt:lpstr>
      <vt:lpstr>Principles and Mindset</vt:lpstr>
      <vt:lpstr>What is Revision?</vt:lpstr>
      <vt:lpstr>Revision Mindset</vt:lpstr>
      <vt:lpstr>PowerPoint Presentation</vt:lpstr>
      <vt:lpstr>Writing vs. Revising</vt:lpstr>
      <vt:lpstr>Example: Pre-game Rituals</vt:lpstr>
      <vt:lpstr>Your Writing Rituals</vt:lpstr>
      <vt:lpstr>Self Editing is HARD</vt:lpstr>
      <vt:lpstr>Stage of Work</vt:lpstr>
      <vt:lpstr>Feedback Experiences</vt:lpstr>
      <vt:lpstr>Big Principles for Feedback</vt:lpstr>
      <vt:lpstr>Your Experiences: Feedback from Others</vt:lpstr>
      <vt:lpstr>Types of Feedback</vt:lpstr>
      <vt:lpstr>Your Experiences: Types of Feedback</vt:lpstr>
      <vt:lpstr>Global and Local Concerns</vt:lpstr>
      <vt:lpstr>Global Concerns</vt:lpstr>
      <vt:lpstr>Local Concerns</vt:lpstr>
      <vt:lpstr>PowerPoint Presentation</vt:lpstr>
      <vt:lpstr>Sample Workflow</vt:lpstr>
      <vt:lpstr>PowerPoint Presentation</vt:lpstr>
      <vt:lpstr>Revision</vt:lpstr>
      <vt:lpstr>Awareness and Self-Editing</vt:lpstr>
      <vt:lpstr>PowerPoint Presentation</vt:lpstr>
      <vt:lpstr>Tips: Estranging Yourself from Your Writing</vt:lpstr>
      <vt:lpstr>Getting Started</vt:lpstr>
      <vt:lpstr>Read it Out Loud</vt:lpstr>
      <vt:lpstr>Read it Out Loud</vt:lpstr>
      <vt:lpstr>Software for Reading Aloud</vt:lpstr>
      <vt:lpstr>Revising for Organization and Structure</vt:lpstr>
      <vt:lpstr>Reverse Outlining</vt:lpstr>
      <vt:lpstr>Reverse Outlining Procedures</vt:lpstr>
      <vt:lpstr>Cut it Up</vt:lpstr>
      <vt:lpstr>PowerPoint Presentation</vt:lpstr>
      <vt:lpstr>Content by Section</vt:lpstr>
      <vt:lpstr>Content and Structure</vt:lpstr>
      <vt:lpstr>Intro &amp; Conclusion Matching</vt:lpstr>
      <vt:lpstr>Figures and Tables</vt:lpstr>
      <vt:lpstr>Figures</vt:lpstr>
      <vt:lpstr>Tables</vt:lpstr>
      <vt:lpstr>Editing and Proofreading</vt:lpstr>
      <vt:lpstr>Local Concerns: Editing</vt:lpstr>
      <vt:lpstr>Example Editing Checklist: Articles</vt:lpstr>
      <vt:lpstr>Article Decision Tree</vt:lpstr>
      <vt:lpstr>Backwards Re-Read</vt:lpstr>
      <vt:lpstr>Backwards Re-Read: Try it! </vt:lpstr>
      <vt:lpstr>Backwards Re-Read: Try it! </vt:lpstr>
      <vt:lpstr>Tools for Disciplinary Norms and Conventions</vt:lpstr>
      <vt:lpstr>Corpus Software</vt:lpstr>
      <vt:lpstr>Example: search in COCA Corpus</vt:lpstr>
      <vt:lpstr>“In addition” was used more than “Additionally”  </vt:lpstr>
      <vt:lpstr>Create Your System</vt:lpstr>
      <vt:lpstr>Make Your Own Checklist</vt:lpstr>
      <vt:lpstr>Example Checklist </vt:lpstr>
      <vt:lpstr>Sources of Feedback (Supplement Your Self-Editing)</vt:lpstr>
      <vt:lpstr>PowerPoint Presentation</vt:lpstr>
      <vt:lpstr>PowerPoint Presentation</vt:lpstr>
      <vt:lpstr>References</vt:lpstr>
      <vt:lpstr>Top Suggestions for Further Reading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consultants</dc:title>
  <dc:creator>Natalie</dc:creator>
  <cp:lastModifiedBy>Natalie Thompson</cp:lastModifiedBy>
  <cp:revision>231</cp:revision>
  <dcterms:modified xsi:type="dcterms:W3CDTF">2022-08-03T23:17:17Z</dcterms:modified>
</cp:coreProperties>
</file>