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0" r:id="rId1"/>
  </p:sldMasterIdLst>
  <p:notesMasterIdLst>
    <p:notesMasterId r:id="rId70"/>
  </p:notesMasterIdLst>
  <p:sldIdLst>
    <p:sldId id="256" r:id="rId2"/>
    <p:sldId id="338" r:id="rId3"/>
    <p:sldId id="285" r:id="rId4"/>
    <p:sldId id="257" r:id="rId5"/>
    <p:sldId id="258" r:id="rId6"/>
    <p:sldId id="259" r:id="rId7"/>
    <p:sldId id="310" r:id="rId8"/>
    <p:sldId id="288" r:id="rId9"/>
    <p:sldId id="337" r:id="rId10"/>
    <p:sldId id="289" r:id="rId11"/>
    <p:sldId id="305" r:id="rId12"/>
    <p:sldId id="312" r:id="rId13"/>
    <p:sldId id="313" r:id="rId14"/>
    <p:sldId id="311" r:id="rId15"/>
    <p:sldId id="332" r:id="rId16"/>
    <p:sldId id="290" r:id="rId17"/>
    <p:sldId id="306" r:id="rId18"/>
    <p:sldId id="260" r:id="rId19"/>
    <p:sldId id="299" r:id="rId20"/>
    <p:sldId id="298" r:id="rId21"/>
    <p:sldId id="300" r:id="rId22"/>
    <p:sldId id="336" r:id="rId23"/>
    <p:sldId id="261" r:id="rId24"/>
    <p:sldId id="308" r:id="rId25"/>
    <p:sldId id="262" r:id="rId26"/>
    <p:sldId id="307" r:id="rId27"/>
    <p:sldId id="263" r:id="rId28"/>
    <p:sldId id="303" r:id="rId29"/>
    <p:sldId id="301" r:id="rId30"/>
    <p:sldId id="302" r:id="rId31"/>
    <p:sldId id="319" r:id="rId32"/>
    <p:sldId id="304" r:id="rId33"/>
    <p:sldId id="314" r:id="rId34"/>
    <p:sldId id="316" r:id="rId35"/>
    <p:sldId id="344" r:id="rId36"/>
    <p:sldId id="315" r:id="rId37"/>
    <p:sldId id="264" r:id="rId38"/>
    <p:sldId id="265" r:id="rId39"/>
    <p:sldId id="266" r:id="rId40"/>
    <p:sldId id="267" r:id="rId41"/>
    <p:sldId id="317" r:id="rId42"/>
    <p:sldId id="320" r:id="rId43"/>
    <p:sldId id="321" r:id="rId44"/>
    <p:sldId id="322" r:id="rId45"/>
    <p:sldId id="323" r:id="rId46"/>
    <p:sldId id="334" r:id="rId47"/>
    <p:sldId id="268" r:id="rId48"/>
    <p:sldId id="318" r:id="rId49"/>
    <p:sldId id="327" r:id="rId50"/>
    <p:sldId id="328" r:id="rId51"/>
    <p:sldId id="333" r:id="rId52"/>
    <p:sldId id="269" r:id="rId53"/>
    <p:sldId id="270" r:id="rId54"/>
    <p:sldId id="271" r:id="rId55"/>
    <p:sldId id="272" r:id="rId56"/>
    <p:sldId id="273" r:id="rId57"/>
    <p:sldId id="274" r:id="rId58"/>
    <p:sldId id="275" r:id="rId59"/>
    <p:sldId id="276" r:id="rId60"/>
    <p:sldId id="612" r:id="rId61"/>
    <p:sldId id="278" r:id="rId62"/>
    <p:sldId id="279" r:id="rId63"/>
    <p:sldId id="292" r:id="rId64"/>
    <p:sldId id="345" r:id="rId65"/>
    <p:sldId id="330" r:id="rId66"/>
    <p:sldId id="331" r:id="rId67"/>
    <p:sldId id="296" r:id="rId68"/>
    <p:sldId id="280" r:id="rId69"/>
  </p:sldIdLst>
  <p:sldSz cx="9144000" cy="5143500" type="screen16x9"/>
  <p:notesSz cx="6858000" cy="9144000"/>
  <p:embeddedFontLst>
    <p:embeddedFont>
      <p:font typeface="Bodoni" panose="020B0604020202020204" charset="0"/>
      <p:regular r:id="rId71"/>
      <p:bold r:id="rId72"/>
      <p:italic r:id="rId73"/>
      <p:boldItalic r:id="rId74"/>
    </p:embeddedFont>
    <p:embeddedFont>
      <p:font typeface="Franklin Gothic" panose="020B0604020202020204" charset="0"/>
      <p:regular r:id="rId75"/>
      <p:bold r:id="rId76"/>
      <p:italic r:id="rId77"/>
      <p:boldItalic r:id="rId78"/>
    </p:embeddedFont>
    <p:embeddedFont>
      <p:font typeface="Lato" panose="020F0502020204030203" pitchFamily="34" charset="0"/>
      <p:regular r:id="rId79"/>
      <p:bold r:id="rId80"/>
      <p:italic r:id="rId81"/>
      <p:boldItalic r:id="rId82"/>
    </p:embeddedFont>
    <p:embeddedFont>
      <p:font typeface="Libre Franklin" pitchFamily="2" charset="0"/>
      <p:regular r:id="rId83"/>
      <p:bold r:id="rId84"/>
      <p:italic r:id="rId85"/>
      <p:boldItalic r:id="rId86"/>
    </p:embeddedFont>
    <p:embeddedFont>
      <p:font typeface="Libre Franklin Medium"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94553-BC83-421E-9BBE-FE69A21580BC}" v="6" dt="2022-08-02T20:07:03.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2"/>
    <p:restoredTop sz="67891"/>
  </p:normalViewPr>
  <p:slideViewPr>
    <p:cSldViewPr snapToGrid="0">
      <p:cViewPr varScale="1">
        <p:scale>
          <a:sx n="113" d="100"/>
          <a:sy n="113" d="100"/>
        </p:scale>
        <p:origin x="704" y="168"/>
      </p:cViewPr>
      <p:guideLst>
        <p:guide orient="horz" pos="1872"/>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4.fntdata"/><Relationship Id="rId89" Type="http://schemas.openxmlformats.org/officeDocument/2006/relationships/font" Target="fonts/font1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font" Target="fonts/font20.fntdata"/><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font" Target="fonts/font18.fntdata"/><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font" Target="fonts/font16.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1.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7.fntdata"/><Relationship Id="rId61" Type="http://schemas.openxmlformats.org/officeDocument/2006/relationships/slide" Target="slides/slide60.xml"/><Relationship Id="rId82"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T Dinsmore" userId="zvQedKu+hbJKxrHnUbh8wM5Js1YuSz2JHYvPvDQ3lmg=" providerId="None" clId="Web-{6E594553-BC83-421E-9BBE-FE69A21580BC}"/>
    <pc:docChg chg="modSld">
      <pc:chgData name="Brooke T Dinsmore" userId="zvQedKu+hbJKxrHnUbh8wM5Js1YuSz2JHYvPvDQ3lmg=" providerId="None" clId="Web-{6E594553-BC83-421E-9BBE-FE69A21580BC}" dt="2022-08-02T20:07:03.969" v="5" actId="20577"/>
      <pc:docMkLst>
        <pc:docMk/>
      </pc:docMkLst>
      <pc:sldChg chg="modSp">
        <pc:chgData name="Brooke T Dinsmore" userId="zvQedKu+hbJKxrHnUbh8wM5Js1YuSz2JHYvPvDQ3lmg=" providerId="None" clId="Web-{6E594553-BC83-421E-9BBE-FE69A21580BC}" dt="2022-08-02T20:07:03.969" v="5" actId="20577"/>
        <pc:sldMkLst>
          <pc:docMk/>
          <pc:sldMk cId="0" sldId="256"/>
        </pc:sldMkLst>
        <pc:spChg chg="mod">
          <ac:chgData name="Brooke T Dinsmore" userId="zvQedKu+hbJKxrHnUbh8wM5Js1YuSz2JHYvPvDQ3lmg=" providerId="None" clId="Web-{6E594553-BC83-421E-9BBE-FE69A21580BC}" dt="2022-08-02T20:07:03.969" v="5" actId="20577"/>
          <ac:spMkLst>
            <pc:docMk/>
            <pc:sldMk cId="0" sldId="256"/>
            <ac:spMk id="33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Contains images that require alt text, including text based screenshots</a:t>
            </a:r>
          </a:p>
          <a:p>
            <a:pPr marL="457200" lvl="0" indent="-228600" algn="l" rtl="0">
              <a:lnSpc>
                <a:spcPct val="100000"/>
              </a:lnSpc>
              <a:spcBef>
                <a:spcPts val="0"/>
              </a:spcBef>
              <a:spcAft>
                <a:spcPts val="0"/>
              </a:spcAft>
              <a:buSzPts val="1100"/>
              <a:buNone/>
            </a:pPr>
            <a:r>
              <a:rPr lang="en-US" dirty="0"/>
              <a:t>None of the images, screenshots or examples may be extracted for other use. CC-BY license does not apply to these components individually</a:t>
            </a:r>
          </a:p>
          <a:p>
            <a:pPr marL="457200" lvl="0" indent="-228600" algn="l" rtl="0">
              <a:lnSpc>
                <a:spcPct val="100000"/>
              </a:lnSpc>
              <a:spcBef>
                <a:spcPts val="0"/>
              </a:spcBef>
              <a:spcAft>
                <a:spcPts val="0"/>
              </a:spcAft>
              <a:buSzPts val="1100"/>
              <a:buNone/>
            </a:pPr>
            <a:r>
              <a:rPr lang="en-US" dirty="0"/>
              <a:t>The dinosaur image is a GWL icon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also reviewer panel</a:t>
            </a:r>
          </a:p>
        </p:txBody>
      </p:sp>
    </p:spTree>
    <p:extLst>
      <p:ext uri="{BB962C8B-B14F-4D97-AF65-F5344CB8AC3E}">
        <p14:creationId xmlns:p14="http://schemas.microsoft.com/office/powerpoint/2010/main" val="223696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also reviewer panel</a:t>
            </a:r>
          </a:p>
        </p:txBody>
      </p:sp>
    </p:spTree>
    <p:extLst>
      <p:ext uri="{BB962C8B-B14F-4D97-AF65-F5344CB8AC3E}">
        <p14:creationId xmlns:p14="http://schemas.microsoft.com/office/powerpoint/2010/main" val="299285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865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60b2e29f8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60b2e29f8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See the solicitation for the complete and most up to date guidelines</a:t>
            </a:r>
          </a:p>
          <a:p>
            <a:pPr marL="0" lvl="0" indent="0" algn="l" rtl="0">
              <a:spcBef>
                <a:spcPts val="0"/>
              </a:spcBef>
              <a:spcAft>
                <a:spcPts val="0"/>
              </a:spcAft>
              <a:buNone/>
            </a:pPr>
            <a:r>
              <a:rPr lang="en-US" dirty="0"/>
              <a:t>They really will return your submission without review if you do not follow the guidelines</a:t>
            </a:r>
          </a:p>
          <a:p>
            <a:pPr marL="0" lvl="0" indent="0" algn="l" rtl="0">
              <a:spcBef>
                <a:spcPts val="0"/>
              </a:spcBef>
              <a:spcAft>
                <a:spcPts val="0"/>
              </a:spcAft>
              <a:buNone/>
            </a:pPr>
            <a:r>
              <a:rPr lang="en-US" dirty="0"/>
              <a:t>Be wary of online templates and always check and double check vs the solicitation guidelines</a:t>
            </a:r>
          </a:p>
          <a:p>
            <a:pPr marL="0" lvl="0" indent="0" algn="l" rtl="0">
              <a:spcBef>
                <a:spcPts val="0"/>
              </a:spcBef>
              <a:spcAft>
                <a:spcPts val="0"/>
              </a:spcAft>
              <a:buNone/>
            </a:pPr>
            <a:r>
              <a:rPr lang="en-US" dirty="0"/>
              <a:t>Also be sure to check your pdf after upload as this is the version they will be judging</a:t>
            </a:r>
            <a:endParaRPr dirty="0"/>
          </a:p>
        </p:txBody>
      </p:sp>
    </p:spTree>
    <p:extLst>
      <p:ext uri="{BB962C8B-B14F-4D97-AF65-F5344CB8AC3E}">
        <p14:creationId xmlns:p14="http://schemas.microsoft.com/office/powerpoint/2010/main" val="1495256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d778d3182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g5d778d318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isn’t a standard way these are written and they should be unique to you</a:t>
            </a:r>
          </a:p>
        </p:txBody>
      </p:sp>
    </p:spTree>
    <p:extLst>
      <p:ext uri="{BB962C8B-B14F-4D97-AF65-F5344CB8AC3E}">
        <p14:creationId xmlns:p14="http://schemas.microsoft.com/office/powerpoint/2010/main" val="336061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d778d3182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Having your master list of experiences can help you think about the different stories you could tell, experiences you could include</a:t>
            </a:r>
          </a:p>
          <a:p>
            <a:pPr marL="0" lvl="0" indent="0" algn="l" rtl="0">
              <a:lnSpc>
                <a:spcPct val="100000"/>
              </a:lnSpc>
              <a:spcBef>
                <a:spcPts val="0"/>
              </a:spcBef>
              <a:spcAft>
                <a:spcPts val="0"/>
              </a:spcAft>
              <a:buSzPts val="1100"/>
              <a:buNone/>
            </a:pPr>
            <a:r>
              <a:rPr lang="en-US" dirty="0"/>
              <a:t>If you pivot later, you can use this list as a reference to find experiences that best fit the larger story you are telling.</a:t>
            </a:r>
            <a:endParaRPr dirty="0"/>
          </a:p>
        </p:txBody>
      </p:sp>
      <p:sp>
        <p:nvSpPr>
          <p:cNvPr id="357" name="Google Shape;357;g5d778d318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948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d778d3182_7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7" name="Google Shape;357;g5d778d3182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362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d778d307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2"/>
              </a:buClr>
              <a:buSzPts val="1100"/>
              <a:buChar char="-"/>
            </a:pPr>
            <a:r>
              <a:rPr lang="en-US" dirty="0">
                <a:solidFill>
                  <a:schemeClr val="dk2"/>
                </a:solidFill>
              </a:rPr>
              <a:t>Professional mission statement exercise → develop clarity on why you’re here besides enjoyment. What’s your “why”?</a:t>
            </a:r>
            <a:endParaRPr dirty="0"/>
          </a:p>
        </p:txBody>
      </p:sp>
      <p:sp>
        <p:nvSpPr>
          <p:cNvPr id="363" name="Google Shape;363;g5d778d30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5d778d307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2"/>
              </a:buClr>
              <a:buSzPts val="1100"/>
              <a:buChar char="-"/>
            </a:pPr>
            <a:r>
              <a:rPr lang="en-US" dirty="0">
                <a:solidFill>
                  <a:schemeClr val="dk2"/>
                </a:solidFill>
              </a:rPr>
              <a:t>Professional mission statement exercise → develop clarity on why you’re here besides enjoyment. What’s your “why”?</a:t>
            </a:r>
            <a:endParaRPr dirty="0"/>
          </a:p>
        </p:txBody>
      </p:sp>
      <p:sp>
        <p:nvSpPr>
          <p:cNvPr id="363" name="Google Shape;363;g5d778d307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5006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find the current year program solicitation, look at the NSF program page, scroll down to program solicitation, and click on the numbered document. They typically release the new program solicitation towards the end of July each year but it can vary. Usually there are few changes, but sometimes there are surprises. So while reading the past year or two of solicitations can help in prepping your application, you must ALWAYS carefully read the new solicitation in full and highlight key points. They sometimes bury these in the details of paragraphs, so you really need to read the whole thing. They outline who is eligible, what to submit and how to win.</a:t>
            </a:r>
          </a:p>
          <a:p>
            <a:r>
              <a:rPr lang="en-US" dirty="0"/>
              <a:t>Examples of changes we have seen year to year</a:t>
            </a:r>
          </a:p>
          <a:p>
            <a:pPr lvl="1"/>
            <a:r>
              <a:rPr lang="en-US" dirty="0"/>
              <a:t>Formatting changes from 12 </a:t>
            </a:r>
            <a:r>
              <a:rPr lang="en-US" dirty="0" err="1"/>
              <a:t>pt</a:t>
            </a:r>
            <a:r>
              <a:rPr lang="en-US" dirty="0"/>
              <a:t> to 11 </a:t>
            </a:r>
            <a:r>
              <a:rPr lang="en-US" dirty="0" err="1"/>
              <a:t>pt</a:t>
            </a:r>
            <a:endParaRPr lang="en-US" dirty="0"/>
          </a:p>
          <a:p>
            <a:pPr lvl="1"/>
            <a:r>
              <a:rPr lang="en-US" dirty="0"/>
              <a:t>Changes to eligibility criteria</a:t>
            </a:r>
          </a:p>
          <a:p>
            <a:pPr lvl="1"/>
            <a:r>
              <a:rPr lang="en-US" dirty="0"/>
              <a:t>The last minute addition of areas of interest-</a:t>
            </a:r>
          </a:p>
          <a:p>
            <a:pPr lvl="2"/>
            <a:r>
              <a:rPr lang="en-US" dirty="0"/>
              <a:t>Please note that even though the 2020 solicitation mentioned especially encouraging some areas like AI to apply, they still welcomed all usual applications. So if you see something like this, the general principal is highlight if your work fits it but don’t be discouraged if your work doesn’t. this is different from some other grant applications.</a:t>
            </a:r>
          </a:p>
          <a:p>
            <a:pPr lvl="0"/>
            <a:endParaRPr lang="en-US" dirty="0"/>
          </a:p>
        </p:txBody>
      </p:sp>
    </p:spTree>
    <p:extLst>
      <p:ext uri="{BB962C8B-B14F-4D97-AF65-F5344CB8AC3E}">
        <p14:creationId xmlns:p14="http://schemas.microsoft.com/office/powerpoint/2010/main" val="427479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d654b7f0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9" name="Google Shape;369;g5d654b7f0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d654b7f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d654b7f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They fund YOU not the project, so it is OK if the project changes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Pick something that you can write well about and that will be convincing and transformative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d654b7f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d654b7f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944596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d654b7f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d654b7f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starting by</a:t>
            </a:r>
            <a:endParaRPr dirty="0"/>
          </a:p>
        </p:txBody>
      </p:sp>
    </p:spTree>
    <p:extLst>
      <p:ext uri="{BB962C8B-B14F-4D97-AF65-F5344CB8AC3E}">
        <p14:creationId xmlns:p14="http://schemas.microsoft.com/office/powerpoint/2010/main" val="4020848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d654b7f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d654b7f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32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d654b7f0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d654b7f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171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also </a:t>
            </a:r>
            <a:r>
              <a:rPr lang="en-US" dirty="0" err="1"/>
              <a:t>mit</a:t>
            </a:r>
            <a:r>
              <a:rPr lang="en-US" dirty="0"/>
              <a:t> </a:t>
            </a:r>
            <a:r>
              <a:rPr lang="en-US" dirty="0" err="1"/>
              <a:t>commkits</a:t>
            </a:r>
            <a:r>
              <a:rPr lang="en-US" dirty="0"/>
              <a:t> and additional resources https://</a:t>
            </a:r>
            <a:r>
              <a:rPr lang="en-US" dirty="0" err="1"/>
              <a:t>mitcommlab.mit.edu</a:t>
            </a:r>
            <a:r>
              <a:rPr lang="en-US" dirty="0"/>
              <a:t>/</a:t>
            </a:r>
            <a:r>
              <a:rPr lang="en-US" dirty="0" err="1"/>
              <a:t>cheme</a:t>
            </a:r>
            <a:r>
              <a:rPr lang="en-US" dirty="0"/>
              <a:t>/</a:t>
            </a:r>
            <a:r>
              <a:rPr lang="en-US" dirty="0" err="1"/>
              <a:t>commkit</a:t>
            </a:r>
            <a:r>
              <a:rPr lang="en-US" dirty="0"/>
              <a:t>/</a:t>
            </a:r>
            <a:r>
              <a:rPr lang="en-US" dirty="0" err="1"/>
              <a:t>nsf</a:t>
            </a:r>
            <a:r>
              <a:rPr lang="en-US" dirty="0"/>
              <a:t>-fellowship-research-proposal/</a:t>
            </a:r>
          </a:p>
          <a:p>
            <a:r>
              <a:rPr lang="en-US" dirty="0"/>
              <a:t>You can look at examples as well</a:t>
            </a:r>
          </a:p>
          <a:p>
            <a:endParaRPr lang="en-US" dirty="0"/>
          </a:p>
          <a:p>
            <a:r>
              <a:rPr lang="en-US" dirty="0"/>
              <a:t>Passion and connection in personal statement</a:t>
            </a:r>
          </a:p>
          <a:p>
            <a:r>
              <a:rPr lang="en-US" dirty="0"/>
              <a:t>In research statement, focus on the research</a:t>
            </a:r>
          </a:p>
        </p:txBody>
      </p:sp>
    </p:spTree>
    <p:extLst>
      <p:ext uri="{BB962C8B-B14F-4D97-AF65-F5344CB8AC3E}">
        <p14:creationId xmlns:p14="http://schemas.microsoft.com/office/powerpoint/2010/main" val="1126822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section headers from a winning proposal showing how much space on the page each section took up- each was new section and paragraph with clear bolded heading</a:t>
            </a:r>
          </a:p>
        </p:txBody>
      </p:sp>
    </p:spTree>
    <p:extLst>
      <p:ext uri="{BB962C8B-B14F-4D97-AF65-F5344CB8AC3E}">
        <p14:creationId xmlns:p14="http://schemas.microsoft.com/office/powerpoint/2010/main" val="3898718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d778d307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d778d307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US" sz="1800" dirty="0">
                <a:solidFill>
                  <a:srgbClr val="0000FF"/>
                </a:solidFill>
                <a:latin typeface="Franklin Gothic"/>
                <a:ea typeface="Franklin Gothic"/>
                <a:cs typeface="Franklin Gothic"/>
                <a:sym typeface="Franklin Gothic"/>
              </a:rPr>
              <a:t>provide reviewers with the information necessary to evaluate the applic</a:t>
            </a:r>
            <a:r>
              <a:rPr lang="en-US" sz="3000" dirty="0">
                <a:solidFill>
                  <a:schemeClr val="lt1"/>
                </a:solidFill>
                <a:latin typeface="Franklin Gothic"/>
                <a:ea typeface="Franklin Gothic"/>
                <a:cs typeface="Franklin Gothic"/>
                <a:sym typeface="Franklin Gothic"/>
              </a:rPr>
              <a:t>ation with respect to both Criteria</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ecb85e9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ecb85e9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ecbb66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ecbb66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Reviewers have 15-25 applications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d778d307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d778d30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should come out naturally in your statements (Research statement and Personal</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should come out naturally in your statements</a:t>
            </a:r>
            <a:endParaRPr dirty="0"/>
          </a:p>
        </p:txBody>
      </p:sp>
    </p:spTree>
    <p:extLst>
      <p:ext uri="{BB962C8B-B14F-4D97-AF65-F5344CB8AC3E}">
        <p14:creationId xmlns:p14="http://schemas.microsoft.com/office/powerpoint/2010/main" val="2690868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should come out naturally in your statements</a:t>
            </a:r>
            <a:endParaRPr dirty="0"/>
          </a:p>
        </p:txBody>
      </p:sp>
    </p:spTree>
    <p:extLst>
      <p:ext uri="{BB962C8B-B14F-4D97-AF65-F5344CB8AC3E}">
        <p14:creationId xmlns:p14="http://schemas.microsoft.com/office/powerpoint/2010/main" val="1876382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should come out naturally in your statements</a:t>
            </a:r>
            <a:endParaRPr dirty="0"/>
          </a:p>
        </p:txBody>
      </p:sp>
    </p:spTree>
    <p:extLst>
      <p:ext uri="{BB962C8B-B14F-4D97-AF65-F5344CB8AC3E}">
        <p14:creationId xmlns:p14="http://schemas.microsoft.com/office/powerpoint/2010/main" val="938363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 should come out naturally in your statements (Research statement and Persona</a:t>
            </a:r>
            <a:endParaRPr/>
          </a:p>
        </p:txBody>
      </p:sp>
    </p:spTree>
    <p:extLst>
      <p:ext uri="{BB962C8B-B14F-4D97-AF65-F5344CB8AC3E}">
        <p14:creationId xmlns:p14="http://schemas.microsoft.com/office/powerpoint/2010/main" val="3634796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 should come out naturally in your statements (Research statement and Persona</a:t>
            </a:r>
            <a:endParaRPr/>
          </a:p>
        </p:txBody>
      </p:sp>
    </p:spTree>
    <p:extLst>
      <p:ext uri="{BB962C8B-B14F-4D97-AF65-F5344CB8AC3E}">
        <p14:creationId xmlns:p14="http://schemas.microsoft.com/office/powerpoint/2010/main" val="2889238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0b2e29f89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60b2e29f89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 READ THAT NSF DOCUMENT- it has clear parts, definitions, and examples</a:t>
            </a: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0b2e29f89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60b2e29f89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Short version of one of the listing in that </a:t>
            </a:r>
            <a:r>
              <a:rPr lang="en-US" dirty="0" err="1"/>
              <a:t>nsf</a:t>
            </a:r>
            <a:r>
              <a:rPr lang="en-US" dirty="0"/>
              <a:t> document linked on the previous page</a:t>
            </a:r>
            <a:endParaRPr dirty="0"/>
          </a:p>
        </p:txBody>
      </p:sp>
    </p:spTree>
    <p:extLst>
      <p:ext uri="{BB962C8B-B14F-4D97-AF65-F5344CB8AC3E}">
        <p14:creationId xmlns:p14="http://schemas.microsoft.com/office/powerpoint/2010/main" val="919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0b2e29f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0b2e29f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 should come out naturally in your statements (Research statement and Persona</a:t>
            </a:r>
            <a:endParaRPr/>
          </a:p>
        </p:txBody>
      </p:sp>
    </p:spTree>
    <p:extLst>
      <p:ext uri="{BB962C8B-B14F-4D97-AF65-F5344CB8AC3E}">
        <p14:creationId xmlns:p14="http://schemas.microsoft.com/office/powerpoint/2010/main" val="296189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Pare down application components</a:t>
            </a:r>
            <a:endParaRPr/>
          </a:p>
        </p:txBody>
      </p:sp>
      <p:sp>
        <p:nvSpPr>
          <p:cNvPr id="345" name="Google Shape;3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Application of research-&gt; better treatments</a:t>
            </a:r>
          </a:p>
          <a:p>
            <a:r>
              <a:rPr lang="en-US" dirty="0"/>
              <a:t>Highlight existing and on going connections</a:t>
            </a:r>
          </a:p>
          <a:p>
            <a:r>
              <a:rPr lang="en-US" dirty="0"/>
              <a:t>How those connections bring findings to practice and to other fields</a:t>
            </a:r>
          </a:p>
          <a:p>
            <a:r>
              <a:rPr lang="en-US" dirty="0"/>
              <a:t>And how such connections will feed back into the student research</a:t>
            </a:r>
          </a:p>
        </p:txBody>
      </p:sp>
    </p:spTree>
    <p:extLst>
      <p:ext uri="{BB962C8B-B14F-4D97-AF65-F5344CB8AC3E}">
        <p14:creationId xmlns:p14="http://schemas.microsoft.com/office/powerpoint/2010/main" val="1218668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5d778d307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5d778d307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Straight from the NSF solicitation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d778d318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d778d31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5d778d3182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5d778d3182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5d778d307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5d778d307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4065f94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34065f94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5d778d31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d778d31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60b2e29f89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60b2e29f8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5d778d307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5d778d307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608ba0cd4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608ba0cd4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SUBMIT EARLY!!!!</a:t>
            </a:r>
            <a:br>
              <a:rPr lang="en-US" dirty="0"/>
            </a:br>
            <a:r>
              <a:rPr lang="en-US" dirty="0"/>
              <a:t>Fastlane may have technical issues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11789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5d654b7f03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0" name="Google Shape;350;g5d654b7f0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60a4bf2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60a4bf2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d654b7f0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5d654b7f0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Always read through the full solicitation for your program year</a:t>
            </a: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ec90f21ad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ec90f21ad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993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09860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92873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477573f540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477573f540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429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0b2e29f89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0b2e29f89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expect that first research draft to come back with lots of red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5d654b7f03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Intellectual. Merit &amp; broader impacts are the 2 judging criteria</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have limited space so chose carefully what to include where to avoid wasting space</a:t>
            </a:r>
          </a:p>
          <a:p>
            <a:pPr marL="0" lvl="0" indent="0" algn="l" rtl="0">
              <a:lnSpc>
                <a:spcPct val="100000"/>
              </a:lnSpc>
              <a:spcBef>
                <a:spcPts val="0"/>
              </a:spcBef>
              <a:spcAft>
                <a:spcPts val="0"/>
              </a:spcAft>
              <a:buSzPts val="1100"/>
              <a:buNone/>
            </a:pPr>
            <a:r>
              <a:rPr lang="en-US" dirty="0"/>
              <a:t>Make sure all the pieces go together to tell one clear focused story of who you are as a researcher/scientist/engineer</a:t>
            </a:r>
          </a:p>
          <a:p>
            <a:pPr marL="0" lvl="0" indent="0" algn="l" rtl="0">
              <a:lnSpc>
                <a:spcPct val="100000"/>
              </a:lnSpc>
              <a:spcBef>
                <a:spcPts val="0"/>
              </a:spcBef>
              <a:spcAft>
                <a:spcPts val="0"/>
              </a:spcAft>
              <a:buSzPts val="1100"/>
              <a:buNone/>
            </a:pPr>
            <a:r>
              <a:rPr lang="en-US" dirty="0"/>
              <a:t>It is important that the pieces match but give a multifaceted view of you</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 are more than any application could convey on its own, so you will have to choose what to share through these materials with the reviewers, keeping in mind that they can only judge based on what you give them.</a:t>
            </a:r>
          </a:p>
          <a:p>
            <a:pPr marL="0" lvl="0" indent="0" algn="l" rtl="0">
              <a:lnSpc>
                <a:spcPct val="100000"/>
              </a:lnSpc>
              <a:spcBef>
                <a:spcPts val="0"/>
              </a:spcBef>
              <a:spcAft>
                <a:spcPts val="0"/>
              </a:spcAft>
              <a:buSzPts val="1100"/>
              <a:buNone/>
            </a:pPr>
            <a:endParaRPr lang="en-US" dirty="0"/>
          </a:p>
        </p:txBody>
      </p:sp>
      <p:sp>
        <p:nvSpPr>
          <p:cNvPr id="369" name="Google Shape;369;g5d654b7f0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425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0b2e29f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 name="Google Shape;587;g60b2e29f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Choose references that speak to different parts of your application</a:t>
            </a:r>
          </a:p>
          <a:p>
            <a:pPr marL="0" lvl="0" indent="0" algn="l" rtl="0">
              <a:spcBef>
                <a:spcPts val="0"/>
              </a:spcBef>
              <a:spcAft>
                <a:spcPts val="0"/>
              </a:spcAft>
              <a:buNone/>
            </a:pPr>
            <a:r>
              <a:rPr lang="en-US" dirty="0"/>
              <a:t>Typically references are academics/professors</a:t>
            </a:r>
          </a:p>
          <a:p>
            <a:pPr marL="0" lvl="0" indent="0" algn="l" rtl="0">
              <a:spcBef>
                <a:spcPts val="0"/>
              </a:spcBef>
              <a:spcAft>
                <a:spcPts val="0"/>
              </a:spcAft>
              <a:buNone/>
            </a:pPr>
            <a:r>
              <a:rPr lang="en-US" dirty="0"/>
              <a:t>Maybe 1 from an outreach activity that features in your essays</a:t>
            </a:r>
          </a:p>
          <a:p>
            <a:pPr marL="0" lvl="0" indent="0" algn="l" rtl="0">
              <a:spcBef>
                <a:spcPts val="0"/>
              </a:spcBef>
              <a:spcAft>
                <a:spcPts val="0"/>
              </a:spcAft>
              <a:buNone/>
            </a:pPr>
            <a:r>
              <a:rPr lang="en-US" dirty="0"/>
              <a:t>Typically NOT industry</a:t>
            </a:r>
            <a:endParaRPr dirty="0"/>
          </a:p>
        </p:txBody>
      </p:sp>
    </p:spTree>
    <p:extLst>
      <p:ext uri="{BB962C8B-B14F-4D97-AF65-F5344CB8AC3E}">
        <p14:creationId xmlns:p14="http://schemas.microsoft.com/office/powerpoint/2010/main" val="377299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281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0b2e29f8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0b2e29f8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Move to end?</a:t>
            </a:r>
            <a:endParaRPr/>
          </a:p>
        </p:txBody>
      </p:sp>
    </p:spTree>
    <p:extLst>
      <p:ext uri="{BB962C8B-B14F-4D97-AF65-F5344CB8AC3E}">
        <p14:creationId xmlns:p14="http://schemas.microsoft.com/office/powerpoint/2010/main" val="4071016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232D4B"/>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dot"/>
            <a:round/>
            <a:headEnd type="none" w="sm" len="sm"/>
            <a:tailEnd type="none" w="sm" len="sm"/>
          </a:ln>
        </p:spPr>
      </p:cxnSp>
      <p:sp>
        <p:nvSpPr>
          <p:cNvPr id="11" name="Google Shape;11;p2"/>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12" name="Google Shape;12;p2"/>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2400"/>
              <a:buFont typeface="Franklin Gothic"/>
              <a:buNone/>
              <a:defRPr b="0" i="0">
                <a:solidFill>
                  <a:schemeClr val="lt1"/>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13" name="Google Shape;13;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1">
  <p:cSld name="SECTION_TITLE_AND_DESCRIPTION_2_1">
    <p:spTree>
      <p:nvGrpSpPr>
        <p:cNvPr id="1" name="Shape 49"/>
        <p:cNvGrpSpPr/>
        <p:nvPr/>
      </p:nvGrpSpPr>
      <p:grpSpPr>
        <a:xfrm>
          <a:off x="0" y="0"/>
          <a:ext cx="0" cy="0"/>
          <a:chOff x="0" y="0"/>
          <a:chExt cx="0" cy="0"/>
        </a:xfrm>
      </p:grpSpPr>
      <p:sp>
        <p:nvSpPr>
          <p:cNvPr id="50" name="Google Shape;50;p11"/>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1"/>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a:solidFill>
                  <a:srgbClr val="232D4B"/>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52" name="Google Shape;52;p11"/>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1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1: Title Page 2">
  <p:cSld name="O1: Title Page 2">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2540000" y="1993900"/>
            <a:ext cx="4089400" cy="647700"/>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4400" cap="none">
                <a:solidFill>
                  <a:schemeClr val="lt1"/>
                </a:solidFill>
                <a:latin typeface="Franklin Gothic"/>
                <a:ea typeface="Franklin Gothic"/>
                <a:cs typeface="Franklin Gothic"/>
                <a:sym typeface="Franklin Gothic"/>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7"/>
        <p:cNvGrpSpPr/>
        <p:nvPr/>
      </p:nvGrpSpPr>
      <p:grpSpPr>
        <a:xfrm>
          <a:off x="0" y="0"/>
          <a:ext cx="0" cy="0"/>
          <a:chOff x="0" y="0"/>
          <a:chExt cx="0" cy="0"/>
        </a:xfrm>
      </p:grpSpPr>
      <p:sp>
        <p:nvSpPr>
          <p:cNvPr id="58" name="Google Shape;58;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13"/>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0" name="Google Shape;60;p13"/>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1" name="Google Shape;61;p13"/>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62" name="Google Shape;62;p13"/>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rgbClr val="E46E20"/>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3" name="Google Shape;63;p13"/>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4" name="Google Shape;64;p13"/>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5" name="Google Shape;65;p13"/>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66" name="Google Shape;66;p13"/>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EB5F0C"/>
        </a:solidFill>
        <a:effectLst/>
      </p:bgPr>
    </p:bg>
    <p:spTree>
      <p:nvGrpSpPr>
        <p:cNvPr id="1" name="Shape 67"/>
        <p:cNvGrpSpPr/>
        <p:nvPr/>
      </p:nvGrpSpPr>
      <p:grpSpPr>
        <a:xfrm>
          <a:off x="0" y="0"/>
          <a:ext cx="0" cy="0"/>
          <a:chOff x="0" y="0"/>
          <a:chExt cx="0" cy="0"/>
        </a:xfrm>
      </p:grpSpPr>
      <p:cxnSp>
        <p:nvCxnSpPr>
          <p:cNvPr id="68" name="Google Shape;68;p14"/>
          <p:cNvCxnSpPr/>
          <p:nvPr/>
        </p:nvCxnSpPr>
        <p:spPr>
          <a:xfrm>
            <a:off x="434100" y="327100"/>
            <a:ext cx="8275800" cy="14100"/>
          </a:xfrm>
          <a:prstGeom prst="straightConnector1">
            <a:avLst/>
          </a:prstGeom>
          <a:noFill/>
          <a:ln w="28575" cap="flat" cmpd="sng">
            <a:solidFill>
              <a:schemeClr val="lt1"/>
            </a:solidFill>
            <a:prstDash val="dot"/>
            <a:round/>
            <a:headEnd type="none" w="sm" len="sm"/>
            <a:tailEnd type="none" w="sm" len="sm"/>
          </a:ln>
        </p:spPr>
      </p:cxnSp>
      <p:sp>
        <p:nvSpPr>
          <p:cNvPr id="69" name="Google Shape;69;p14"/>
          <p:cNvSpPr txBox="1">
            <a:spLocks noGrp="1"/>
          </p:cNvSpPr>
          <p:nvPr>
            <p:ph type="ctrTitle"/>
          </p:nvPr>
        </p:nvSpPr>
        <p:spPr>
          <a:xfrm>
            <a:off x="427425" y="630225"/>
            <a:ext cx="82758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32D4B"/>
              </a:buClr>
              <a:buSzPts val="4800"/>
              <a:buFont typeface="Franklin Gothic"/>
              <a:buNone/>
              <a:defRPr sz="48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0" name="Google Shape;70;p14"/>
          <p:cNvSpPr txBox="1">
            <a:spLocks noGrp="1"/>
          </p:cNvSpPr>
          <p:nvPr>
            <p:ph type="subTitle" idx="1"/>
          </p:nvPr>
        </p:nvSpPr>
        <p:spPr>
          <a:xfrm>
            <a:off x="445975" y="3238450"/>
            <a:ext cx="8275800" cy="1241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2400"/>
              <a:buFont typeface="Franklin Gothic"/>
              <a:buNone/>
              <a:defRPr sz="2400">
                <a:solidFill>
                  <a:schemeClr val="lt1"/>
                </a:solidFill>
                <a:latin typeface="Franklin Gothic"/>
                <a:ea typeface="Franklin Gothic"/>
                <a:cs typeface="Franklin Gothic"/>
                <a:sym typeface="Franklin Gothic"/>
              </a:defRPr>
            </a:lvl9pPr>
          </a:lstStyle>
          <a:p>
            <a:endParaRPr/>
          </a:p>
        </p:txBody>
      </p:sp>
      <p:sp>
        <p:nvSpPr>
          <p:cNvPr id="71" name="Google Shape;71;p1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2"/>
        <p:cNvGrpSpPr/>
        <p:nvPr/>
      </p:nvGrpSpPr>
      <p:grpSpPr>
        <a:xfrm>
          <a:off x="0" y="0"/>
          <a:ext cx="0" cy="0"/>
          <a:chOff x="0" y="0"/>
          <a:chExt cx="0" cy="0"/>
        </a:xfrm>
      </p:grpSpPr>
      <p:sp>
        <p:nvSpPr>
          <p:cNvPr id="73" name="Google Shape;73;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5"/>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15"/>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6" name="Google Shape;76;p15"/>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77" name="Google Shape;77;p15"/>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78" name="Google Shape;78;p15"/>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79" name="Google Shape;79;p15"/>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0" name="Google Shape;80;p15"/>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1" name="Google Shape;81;p15"/>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2"/>
        <p:cNvGrpSpPr/>
        <p:nvPr/>
      </p:nvGrpSpPr>
      <p:grpSpPr>
        <a:xfrm>
          <a:off x="0" y="0"/>
          <a:ext cx="0" cy="0"/>
          <a:chOff x="0" y="0"/>
          <a:chExt cx="0" cy="0"/>
        </a:xfrm>
      </p:grpSpPr>
      <p:sp>
        <p:nvSpPr>
          <p:cNvPr id="83" name="Google Shape;83;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6"/>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16"/>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6" name="Google Shape;86;p16"/>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87" name="Google Shape;87;p16"/>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88" name="Google Shape;88;p16"/>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89" name="Google Shape;89;p16"/>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0" name="Google Shape;90;p16"/>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1" name="Google Shape;91;p16"/>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2"/>
        <p:cNvGrpSpPr/>
        <p:nvPr/>
      </p:nvGrpSpPr>
      <p:grpSpPr>
        <a:xfrm>
          <a:off x="0" y="0"/>
          <a:ext cx="0" cy="0"/>
          <a:chOff x="0" y="0"/>
          <a:chExt cx="0" cy="0"/>
        </a:xfrm>
      </p:grpSpPr>
      <p:sp>
        <p:nvSpPr>
          <p:cNvPr id="93" name="Google Shape;93;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7"/>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 name="Google Shape;95;p17"/>
          <p:cNvSpPr/>
          <p:nvPr/>
        </p:nvSpPr>
        <p:spPr>
          <a:xfrm>
            <a:off x="0" y="-53426"/>
            <a:ext cx="9153428" cy="2600858"/>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6" name="Google Shape;96;p17"/>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97" name="Google Shape;97;p17"/>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98" name="Google Shape;98;p17"/>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99" name="Google Shape;99;p17"/>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0" name="Google Shape;100;p17"/>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1" name="Google Shape;101;p17"/>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02"/>
        <p:cNvGrpSpPr/>
        <p:nvPr/>
      </p:nvGrpSpPr>
      <p:grpSpPr>
        <a:xfrm>
          <a:off x="0" y="0"/>
          <a:ext cx="0" cy="0"/>
          <a:chOff x="0" y="0"/>
          <a:chExt cx="0" cy="0"/>
        </a:xfrm>
      </p:grpSpPr>
      <p:sp>
        <p:nvSpPr>
          <p:cNvPr id="103" name="Google Shape;10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8"/>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5" name="Google Shape;105;p18"/>
          <p:cNvSpPr/>
          <p:nvPr/>
        </p:nvSpPr>
        <p:spPr>
          <a:xfrm>
            <a:off x="0" y="-53426"/>
            <a:ext cx="9153428" cy="2600858"/>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6" name="Google Shape;106;p18"/>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07" name="Google Shape;107;p18"/>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08" name="Google Shape;108;p18"/>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09" name="Google Shape;109;p18"/>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0" name="Google Shape;110;p18"/>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1" name="Google Shape;111;p18"/>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2"/>
        <p:cNvGrpSpPr/>
        <p:nvPr/>
      </p:nvGrpSpPr>
      <p:grpSpPr>
        <a:xfrm>
          <a:off x="0" y="0"/>
          <a:ext cx="0" cy="0"/>
          <a:chOff x="0" y="0"/>
          <a:chExt cx="0" cy="0"/>
        </a:xfrm>
      </p:grpSpPr>
      <p:sp>
        <p:nvSpPr>
          <p:cNvPr id="113" name="Google Shape;113;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9"/>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p19"/>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6" name="Google Shape;116;p19"/>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17" name="Google Shape;117;p19"/>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8" name="Google Shape;118;p19"/>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19" name="Google Shape;119;p19"/>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0" name="Google Shape;120;p19"/>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E46E20"/>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1" name="Google Shape;121;p19"/>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22"/>
        <p:cNvGrpSpPr/>
        <p:nvPr/>
      </p:nvGrpSpPr>
      <p:grpSpPr>
        <a:xfrm>
          <a:off x="0" y="0"/>
          <a:ext cx="0" cy="0"/>
          <a:chOff x="0" y="0"/>
          <a:chExt cx="0" cy="0"/>
        </a:xfrm>
      </p:grpSpPr>
      <p:sp>
        <p:nvSpPr>
          <p:cNvPr id="123" name="Google Shape;123;p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20"/>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20"/>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6" name="Google Shape;126;p20"/>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27" name="Google Shape;127;p20"/>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28" name="Google Shape;128;p20"/>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29" name="Google Shape;129;p20"/>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0" name="Google Shape;130;p20"/>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1" name="Google Shape;131;p20"/>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1 1 1">
  <p:cSld name="1_Title and body 1 1 1 1">
    <p:spTree>
      <p:nvGrpSpPr>
        <p:cNvPr id="1" name="Shape 14"/>
        <p:cNvGrpSpPr/>
        <p:nvPr/>
      </p:nvGrpSpPr>
      <p:grpSpPr>
        <a:xfrm>
          <a:off x="0" y="0"/>
          <a:ext cx="0" cy="0"/>
          <a:chOff x="0" y="0"/>
          <a:chExt cx="0" cy="0"/>
        </a:xfrm>
      </p:grpSpPr>
      <p:cxnSp>
        <p:nvCxnSpPr>
          <p:cNvPr id="15" name="Google Shape;15;p3"/>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6" name="Google Shape;16;p3"/>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17" name="Google Shape;17;p3"/>
          <p:cNvSpPr txBox="1">
            <a:spLocks noGrp="1"/>
          </p:cNvSpPr>
          <p:nvPr>
            <p:ph type="body" idx="1"/>
          </p:nvPr>
        </p:nvSpPr>
        <p:spPr>
          <a:xfrm>
            <a:off x="654200" y="1100250"/>
            <a:ext cx="7751246"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32"/>
        <p:cNvGrpSpPr/>
        <p:nvPr/>
      </p:nvGrpSpPr>
      <p:grpSpPr>
        <a:xfrm>
          <a:off x="0" y="0"/>
          <a:ext cx="0" cy="0"/>
          <a:chOff x="0" y="0"/>
          <a:chExt cx="0" cy="0"/>
        </a:xfrm>
      </p:grpSpPr>
      <p:sp>
        <p:nvSpPr>
          <p:cNvPr id="133" name="Google Shape;133;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21"/>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5" name="Google Shape;135;p21"/>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6" name="Google Shape;136;p21"/>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37" name="Google Shape;137;p21"/>
          <p:cNvSpPr txBox="1">
            <a:spLocks noGrp="1"/>
          </p:cNvSpPr>
          <p:nvPr>
            <p:ph type="title"/>
          </p:nvPr>
        </p:nvSpPr>
        <p:spPr>
          <a:xfrm>
            <a:off x="159710" y="639639"/>
            <a:ext cx="8886989" cy="999471"/>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38" name="Google Shape;138;p21"/>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39" name="Google Shape;139;p21"/>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0" name="Google Shape;140;p21"/>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1" name="Google Shape;141;p21"/>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2"/>
        <p:cNvGrpSpPr/>
        <p:nvPr/>
      </p:nvGrpSpPr>
      <p:grpSpPr>
        <a:xfrm>
          <a:off x="0" y="0"/>
          <a:ext cx="0" cy="0"/>
          <a:chOff x="0" y="0"/>
          <a:chExt cx="0" cy="0"/>
        </a:xfrm>
      </p:grpSpPr>
      <p:sp>
        <p:nvSpPr>
          <p:cNvPr id="143" name="Google Shape;143;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44" name="Google Shape;144;p22"/>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p22"/>
          <p:cNvSpPr/>
          <p:nvPr/>
        </p:nvSpPr>
        <p:spPr>
          <a:xfrm>
            <a:off x="0" y="-53426"/>
            <a:ext cx="9153428" cy="2600858"/>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6" name="Google Shape;146;p22"/>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47" name="Google Shape;147;p22"/>
          <p:cNvSpPr txBox="1">
            <a:spLocks noGrp="1"/>
          </p:cNvSpPr>
          <p:nvPr>
            <p:ph type="title"/>
          </p:nvPr>
        </p:nvSpPr>
        <p:spPr>
          <a:xfrm>
            <a:off x="159710" y="639640"/>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48" name="Google Shape;148;p22"/>
          <p:cNvSpPr txBox="1">
            <a:spLocks noGrp="1"/>
          </p:cNvSpPr>
          <p:nvPr>
            <p:ph type="body" idx="1"/>
          </p:nvPr>
        </p:nvSpPr>
        <p:spPr>
          <a:xfrm>
            <a:off x="159874" y="1808794"/>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49" name="Google Shape;149;p22"/>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0" name="Google Shape;150;p22"/>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1" name="Google Shape;151;p22"/>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2"/>
        <p:cNvGrpSpPr/>
        <p:nvPr/>
      </p:nvGrpSpPr>
      <p:grpSpPr>
        <a:xfrm>
          <a:off x="0" y="0"/>
          <a:ext cx="0" cy="0"/>
          <a:chOff x="0" y="0"/>
          <a:chExt cx="0" cy="0"/>
        </a:xfrm>
      </p:grpSpPr>
      <p:sp>
        <p:nvSpPr>
          <p:cNvPr id="153" name="Google Shape;153;p2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4" name="Google Shape;154;p23"/>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23"/>
          <p:cNvSpPr/>
          <p:nvPr/>
        </p:nvSpPr>
        <p:spPr>
          <a:xfrm>
            <a:off x="0" y="-53426"/>
            <a:ext cx="9153428" cy="2919174"/>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56" name="Google Shape;156;p23"/>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57" name="Google Shape;157;p23"/>
          <p:cNvSpPr txBox="1">
            <a:spLocks noGrp="1"/>
          </p:cNvSpPr>
          <p:nvPr>
            <p:ph type="title"/>
          </p:nvPr>
        </p:nvSpPr>
        <p:spPr>
          <a:xfrm>
            <a:off x="159710" y="673092"/>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58" name="Google Shape;158;p23"/>
          <p:cNvSpPr txBox="1">
            <a:spLocks noGrp="1"/>
          </p:cNvSpPr>
          <p:nvPr>
            <p:ph type="body" idx="1"/>
          </p:nvPr>
        </p:nvSpPr>
        <p:spPr>
          <a:xfrm>
            <a:off x="159874" y="1808794"/>
            <a:ext cx="8886825" cy="718417"/>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59" name="Google Shape;159;p23"/>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0" name="Google Shape;160;p23"/>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1" name="Google Shape;161;p23"/>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62"/>
        <p:cNvGrpSpPr/>
        <p:nvPr/>
      </p:nvGrpSpPr>
      <p:grpSpPr>
        <a:xfrm>
          <a:off x="0" y="0"/>
          <a:ext cx="0" cy="0"/>
          <a:chOff x="0" y="0"/>
          <a:chExt cx="0" cy="0"/>
        </a:xfrm>
      </p:grpSpPr>
      <p:sp>
        <p:nvSpPr>
          <p:cNvPr id="163" name="Google Shape;163;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4"/>
          <p:cNvSpPr/>
          <p:nvPr/>
        </p:nvSpPr>
        <p:spPr>
          <a:xfrm>
            <a:off x="0" y="2600858"/>
            <a:ext cx="9153429" cy="2542642"/>
          </a:xfrm>
          <a:prstGeom prst="rect">
            <a:avLst/>
          </a:prstGeom>
          <a:solidFill>
            <a:srgbClr val="E46E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5" name="Google Shape;165;p24"/>
          <p:cNvSpPr/>
          <p:nvPr/>
        </p:nvSpPr>
        <p:spPr>
          <a:xfrm>
            <a:off x="0" y="-53426"/>
            <a:ext cx="9153428" cy="2919174"/>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Libre Franklin Medium"/>
              <a:ea typeface="Libre Franklin Medium"/>
              <a:cs typeface="Libre Franklin Medium"/>
              <a:sym typeface="Libre Franklin Medium"/>
            </a:endParaRPr>
          </a:p>
        </p:txBody>
      </p:sp>
      <p:pic>
        <p:nvPicPr>
          <p:cNvPr id="166" name="Google Shape;166;p24"/>
          <p:cNvPicPr preferRelativeResize="0"/>
          <p:nvPr/>
        </p:nvPicPr>
        <p:blipFill rotWithShape="1">
          <a:blip r:embed="rId2">
            <a:alphaModFix/>
          </a:blip>
          <a:srcRect/>
          <a:stretch/>
        </p:blipFill>
        <p:spPr>
          <a:xfrm>
            <a:off x="301993" y="3035431"/>
            <a:ext cx="1938386" cy="1938386"/>
          </a:xfrm>
          <a:prstGeom prst="rect">
            <a:avLst/>
          </a:prstGeom>
          <a:noFill/>
          <a:ln>
            <a:noFill/>
          </a:ln>
        </p:spPr>
      </p:pic>
      <p:sp>
        <p:nvSpPr>
          <p:cNvPr id="167" name="Google Shape;167;p24"/>
          <p:cNvSpPr txBox="1">
            <a:spLocks noGrp="1"/>
          </p:cNvSpPr>
          <p:nvPr>
            <p:ph type="title"/>
          </p:nvPr>
        </p:nvSpPr>
        <p:spPr>
          <a:xfrm>
            <a:off x="159710" y="673091"/>
            <a:ext cx="8886989" cy="96601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8" name="Google Shape;168;p24"/>
          <p:cNvSpPr txBox="1">
            <a:spLocks noGrp="1"/>
          </p:cNvSpPr>
          <p:nvPr>
            <p:ph type="body" idx="1"/>
          </p:nvPr>
        </p:nvSpPr>
        <p:spPr>
          <a:xfrm>
            <a:off x="159874" y="1808794"/>
            <a:ext cx="8886825" cy="718417"/>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chemeClr val="lt1"/>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69" name="Google Shape;169;p24"/>
          <p:cNvSpPr txBox="1">
            <a:spLocks noGrp="1"/>
          </p:cNvSpPr>
          <p:nvPr>
            <p:ph type="body" idx="2"/>
          </p:nvPr>
        </p:nvSpPr>
        <p:spPr>
          <a:xfrm>
            <a:off x="4046018" y="3449514"/>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0" name="Google Shape;170;p24"/>
          <p:cNvSpPr txBox="1">
            <a:spLocks noGrp="1"/>
          </p:cNvSpPr>
          <p:nvPr>
            <p:ph type="body" idx="3"/>
          </p:nvPr>
        </p:nvSpPr>
        <p:spPr>
          <a:xfrm>
            <a:off x="3450212" y="3834186"/>
            <a:ext cx="5449313" cy="801147"/>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chemeClr val="lt1"/>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1" name="Google Shape;171;p24"/>
          <p:cNvSpPr/>
          <p:nvPr/>
        </p:nvSpPr>
        <p:spPr>
          <a:xfrm>
            <a:off x="0" y="2524715"/>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72"/>
        <p:cNvGrpSpPr/>
        <p:nvPr/>
      </p:nvGrpSpPr>
      <p:grpSpPr>
        <a:xfrm>
          <a:off x="0" y="0"/>
          <a:ext cx="0" cy="0"/>
          <a:chOff x="0" y="0"/>
          <a:chExt cx="0" cy="0"/>
        </a:xfrm>
      </p:grpSpPr>
      <p:sp>
        <p:nvSpPr>
          <p:cNvPr id="173" name="Google Shape;173;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5"/>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5" name="Google Shape;175;p25"/>
          <p:cNvSpPr/>
          <p:nvPr/>
        </p:nvSpPr>
        <p:spPr>
          <a:xfrm>
            <a:off x="0"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6" name="Google Shape;176;p25"/>
          <p:cNvPicPr preferRelativeResize="0"/>
          <p:nvPr/>
        </p:nvPicPr>
        <p:blipFill rotWithShape="1">
          <a:blip r:embed="rId2">
            <a:alphaModFix/>
          </a:blip>
          <a:srcRect/>
          <a:stretch/>
        </p:blipFill>
        <p:spPr>
          <a:xfrm>
            <a:off x="458010" y="2547432"/>
            <a:ext cx="1938386" cy="1938386"/>
          </a:xfrm>
          <a:prstGeom prst="rect">
            <a:avLst/>
          </a:prstGeom>
          <a:noFill/>
          <a:ln>
            <a:noFill/>
          </a:ln>
        </p:spPr>
      </p:pic>
      <p:sp>
        <p:nvSpPr>
          <p:cNvPr id="177" name="Google Shape;177;p25"/>
          <p:cNvSpPr txBox="1">
            <a:spLocks noGrp="1"/>
          </p:cNvSpPr>
          <p:nvPr>
            <p:ph type="title"/>
          </p:nvPr>
        </p:nvSpPr>
        <p:spPr>
          <a:xfrm>
            <a:off x="159710" y="242284"/>
            <a:ext cx="8886989" cy="635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a:solidFill>
                  <a:srgbClr val="E46E20"/>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78" name="Google Shape;178;p25"/>
          <p:cNvSpPr txBox="1">
            <a:spLocks noGrp="1"/>
          </p:cNvSpPr>
          <p:nvPr>
            <p:ph type="body" idx="1"/>
          </p:nvPr>
        </p:nvSpPr>
        <p:spPr>
          <a:xfrm>
            <a:off x="133301" y="1275721"/>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i="1">
                <a:solidFill>
                  <a:srgbClr val="212D4A"/>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79" name="Google Shape;179;p25"/>
          <p:cNvSpPr txBox="1">
            <a:spLocks noGrp="1"/>
          </p:cNvSpPr>
          <p:nvPr>
            <p:ph type="body" idx="2"/>
          </p:nvPr>
        </p:nvSpPr>
        <p:spPr>
          <a:xfrm>
            <a:off x="4046018" y="2818425"/>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0" name="Google Shape;180;p25"/>
          <p:cNvSpPr txBox="1">
            <a:spLocks noGrp="1"/>
          </p:cNvSpPr>
          <p:nvPr>
            <p:ph type="body" idx="3"/>
          </p:nvPr>
        </p:nvSpPr>
        <p:spPr>
          <a:xfrm>
            <a:off x="3450212" y="3297642"/>
            <a:ext cx="5449313" cy="110709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a:solidFill>
                  <a:srgbClr val="212D4A"/>
                </a:solidFill>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1" name="Google Shape;181;p25"/>
          <p:cNvSpPr/>
          <p:nvPr/>
        </p:nvSpPr>
        <p:spPr>
          <a:xfrm>
            <a:off x="0" y="1897611"/>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82"/>
        <p:cNvGrpSpPr/>
        <p:nvPr/>
      </p:nvGrpSpPr>
      <p:grpSpPr>
        <a:xfrm>
          <a:off x="0" y="0"/>
          <a:ext cx="0" cy="0"/>
          <a:chOff x="0" y="0"/>
          <a:chExt cx="0" cy="0"/>
        </a:xfrm>
      </p:grpSpPr>
      <p:sp>
        <p:nvSpPr>
          <p:cNvPr id="183" name="Google Shape;183;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84" name="Google Shape;184;p26"/>
          <p:cNvSpPr/>
          <p:nvPr/>
        </p:nvSpPr>
        <p:spPr>
          <a:xfrm>
            <a:off x="0" y="2600858"/>
            <a:ext cx="9153429" cy="254264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85" name="Google Shape;185;p26"/>
          <p:cNvPicPr preferRelativeResize="0"/>
          <p:nvPr/>
        </p:nvPicPr>
        <p:blipFill rotWithShape="1">
          <a:blip r:embed="rId2">
            <a:alphaModFix/>
          </a:blip>
          <a:srcRect/>
          <a:stretch/>
        </p:blipFill>
        <p:spPr>
          <a:xfrm>
            <a:off x="458010" y="2547432"/>
            <a:ext cx="1938386" cy="1938386"/>
          </a:xfrm>
          <a:prstGeom prst="rect">
            <a:avLst/>
          </a:prstGeom>
          <a:noFill/>
          <a:ln>
            <a:noFill/>
          </a:ln>
        </p:spPr>
      </p:pic>
      <p:sp>
        <p:nvSpPr>
          <p:cNvPr id="186" name="Google Shape;186;p26"/>
          <p:cNvSpPr txBox="1">
            <a:spLocks noGrp="1"/>
          </p:cNvSpPr>
          <p:nvPr>
            <p:ph type="title"/>
          </p:nvPr>
        </p:nvSpPr>
        <p:spPr>
          <a:xfrm>
            <a:off x="159710" y="242284"/>
            <a:ext cx="8886989" cy="972296"/>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6000" b="1" i="0">
                <a:solidFill>
                  <a:srgbClr val="E46E20"/>
                </a:solidFill>
                <a:latin typeface="Libre Franklin"/>
                <a:ea typeface="Libre Franklin"/>
                <a:cs typeface="Libre Franklin"/>
                <a:sym typeface="Libre Franklin"/>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7" name="Google Shape;187;p26"/>
          <p:cNvSpPr txBox="1">
            <a:spLocks noGrp="1"/>
          </p:cNvSpPr>
          <p:nvPr>
            <p:ph type="body" idx="1"/>
          </p:nvPr>
        </p:nvSpPr>
        <p:spPr>
          <a:xfrm>
            <a:off x="133301" y="1275721"/>
            <a:ext cx="8886825" cy="684965"/>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2400"/>
              <a:buNone/>
              <a:defRPr sz="1200" b="0" i="0">
                <a:solidFill>
                  <a:srgbClr val="212D4A"/>
                </a:solidFill>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8" name="Google Shape;188;p26"/>
          <p:cNvSpPr txBox="1">
            <a:spLocks noGrp="1"/>
          </p:cNvSpPr>
          <p:nvPr>
            <p:ph type="body" idx="2"/>
          </p:nvPr>
        </p:nvSpPr>
        <p:spPr>
          <a:xfrm>
            <a:off x="4046018" y="2818425"/>
            <a:ext cx="4853507" cy="469899"/>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1" i="0">
                <a:solidFill>
                  <a:srgbClr val="212D4A"/>
                </a:solidFill>
                <a:latin typeface="Libre Franklin"/>
                <a:ea typeface="Libre Franklin"/>
                <a:cs typeface="Libre Franklin"/>
                <a:sym typeface="Libre Franklin"/>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89" name="Google Shape;189;p26"/>
          <p:cNvSpPr txBox="1">
            <a:spLocks noGrp="1"/>
          </p:cNvSpPr>
          <p:nvPr>
            <p:ph type="body" idx="3"/>
          </p:nvPr>
        </p:nvSpPr>
        <p:spPr>
          <a:xfrm>
            <a:off x="3450212" y="3297642"/>
            <a:ext cx="5449313" cy="110709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2400"/>
              <a:buNone/>
              <a:defRPr b="0" i="0">
                <a:solidFill>
                  <a:srgbClr val="212D4A"/>
                </a:solidFill>
                <a:latin typeface="Libre Franklin Medium"/>
                <a:ea typeface="Libre Franklin Medium"/>
                <a:cs typeface="Libre Franklin Medium"/>
                <a:sym typeface="Libre Franklin Medium"/>
              </a:defRPr>
            </a:lvl1pPr>
            <a:lvl2pPr marL="914400" lvl="1" indent="-228600" algn="l">
              <a:lnSpc>
                <a:spcPct val="100000"/>
              </a:lnSpc>
              <a:spcBef>
                <a:spcPts val="1300"/>
              </a:spcBef>
              <a:spcAft>
                <a:spcPts val="0"/>
              </a:spcAft>
              <a:buSzPts val="2200"/>
              <a:buNone/>
              <a:defRPr/>
            </a:lvl2pPr>
            <a:lvl3pPr marL="1371600" lvl="2" indent="-228600" algn="l">
              <a:lnSpc>
                <a:spcPct val="100000"/>
              </a:lnSpc>
              <a:spcBef>
                <a:spcPts val="1300"/>
              </a:spcBef>
              <a:spcAft>
                <a:spcPts val="0"/>
              </a:spcAft>
              <a:buSzPts val="2000"/>
              <a:buNone/>
              <a:defRPr/>
            </a:lvl3pPr>
            <a:lvl4pPr marL="1828800" lvl="3" indent="-228600" algn="l">
              <a:lnSpc>
                <a:spcPct val="100000"/>
              </a:lnSpc>
              <a:spcBef>
                <a:spcPts val="1300"/>
              </a:spcBef>
              <a:spcAft>
                <a:spcPts val="0"/>
              </a:spcAft>
              <a:buSzPts val="1900"/>
              <a:buNone/>
              <a:defRPr/>
            </a:lvl4pPr>
            <a:lvl5pPr marL="2286000" lvl="4" indent="-228600" algn="l">
              <a:lnSpc>
                <a:spcPct val="100000"/>
              </a:lnSpc>
              <a:spcBef>
                <a:spcPts val="1300"/>
              </a:spcBef>
              <a:spcAft>
                <a:spcPts val="0"/>
              </a:spcAft>
              <a:buSzPts val="1800"/>
              <a:buNone/>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90" name="Google Shape;190;p26"/>
          <p:cNvSpPr/>
          <p:nvPr/>
        </p:nvSpPr>
        <p:spPr>
          <a:xfrm>
            <a:off x="0" y="1897611"/>
            <a:ext cx="9153429" cy="86583"/>
          </a:xfrm>
          <a:prstGeom prst="rect">
            <a:avLst/>
          </a:prstGeom>
          <a:solidFill>
            <a:srgbClr val="212D4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1 1 1 1">
  <p:cSld name="1_Title and body 1 1 1 1 2">
    <p:spTree>
      <p:nvGrpSpPr>
        <p:cNvPr id="1" name="Shape 191"/>
        <p:cNvGrpSpPr/>
        <p:nvPr/>
      </p:nvGrpSpPr>
      <p:grpSpPr>
        <a:xfrm>
          <a:off x="0" y="0"/>
          <a:ext cx="0" cy="0"/>
          <a:chOff x="0" y="0"/>
          <a:chExt cx="0" cy="0"/>
        </a:xfrm>
      </p:grpSpPr>
      <p:cxnSp>
        <p:nvCxnSpPr>
          <p:cNvPr id="192" name="Google Shape;192;p27"/>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193" name="Google Shape;193;p2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b="1" i="0">
                <a:solidFill>
                  <a:srgbClr val="E57200"/>
                </a:solidFill>
                <a:latin typeface="Libre Franklin"/>
                <a:ea typeface="Libre Franklin"/>
                <a:cs typeface="Libre Franklin"/>
                <a:sym typeface="Libre Franklin"/>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194" name="Google Shape;194;p27"/>
          <p:cNvSpPr txBox="1">
            <a:spLocks noGrp="1"/>
          </p:cNvSpPr>
          <p:nvPr>
            <p:ph type="body" idx="1"/>
          </p:nvPr>
        </p:nvSpPr>
        <p:spPr>
          <a:xfrm>
            <a:off x="654200" y="1100250"/>
            <a:ext cx="7751246"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b="0" i="0">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195" name="Google Shape;195;p2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1 2">
  <p:cSld name="TITLE_1_2">
    <p:bg>
      <p:bgPr>
        <a:solidFill>
          <a:srgbClr val="232D4B"/>
        </a:solidFill>
        <a:effectLst/>
      </p:bgPr>
    </p:bg>
    <p:spTree>
      <p:nvGrpSpPr>
        <p:cNvPr id="1" name="Shape 196"/>
        <p:cNvGrpSpPr/>
        <p:nvPr/>
      </p:nvGrpSpPr>
      <p:grpSpPr>
        <a:xfrm>
          <a:off x="0" y="0"/>
          <a:ext cx="0" cy="0"/>
          <a:chOff x="0" y="0"/>
          <a:chExt cx="0" cy="0"/>
        </a:xfrm>
      </p:grpSpPr>
      <p:cxnSp>
        <p:nvCxnSpPr>
          <p:cNvPr id="197" name="Google Shape;197;p28"/>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198" name="Google Shape;198;p28"/>
          <p:cNvSpPr txBox="1">
            <a:spLocks noGrp="1"/>
          </p:cNvSpPr>
          <p:nvPr>
            <p:ph type="ctrTitle"/>
          </p:nvPr>
        </p:nvSpPr>
        <p:spPr>
          <a:xfrm>
            <a:off x="101850" y="630225"/>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199" name="Google Shape;199;p28"/>
          <p:cNvSpPr txBox="1">
            <a:spLocks noGrp="1"/>
          </p:cNvSpPr>
          <p:nvPr>
            <p:ph type="subTitle" idx="1"/>
          </p:nvPr>
        </p:nvSpPr>
        <p:spPr>
          <a:xfrm>
            <a:off x="101850" y="263157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200" name="Google Shape;200;p2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01" name="Google Shape;201;p28"/>
          <p:cNvPicPr preferRelativeResize="0"/>
          <p:nvPr/>
        </p:nvPicPr>
        <p:blipFill rotWithShape="1">
          <a:blip r:embed="rId2">
            <a:alphaModFix/>
          </a:blip>
          <a:srcRect/>
          <a:stretch/>
        </p:blipFill>
        <p:spPr>
          <a:xfrm>
            <a:off x="1076550" y="3642100"/>
            <a:ext cx="7153625" cy="14342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2 2 1">
  <p:cSld name="TITLE_1_2_2_1">
    <p:bg>
      <p:bgPr>
        <a:solidFill>
          <a:srgbClr val="232D4B"/>
        </a:solidFill>
        <a:effectLst/>
      </p:bgPr>
    </p:bg>
    <p:spTree>
      <p:nvGrpSpPr>
        <p:cNvPr id="1" name="Shape 202"/>
        <p:cNvGrpSpPr/>
        <p:nvPr/>
      </p:nvGrpSpPr>
      <p:grpSpPr>
        <a:xfrm>
          <a:off x="0" y="0"/>
          <a:ext cx="0" cy="0"/>
          <a:chOff x="0" y="0"/>
          <a:chExt cx="0" cy="0"/>
        </a:xfrm>
      </p:grpSpPr>
      <p:sp>
        <p:nvSpPr>
          <p:cNvPr id="203" name="Google Shape;203;p29"/>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04" name="Google Shape;204;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9"/>
          <p:cNvPicPr preferRelativeResize="0"/>
          <p:nvPr/>
        </p:nvPicPr>
        <p:blipFill rotWithShape="1">
          <a:blip r:embed="rId2">
            <a:alphaModFix/>
          </a:blip>
          <a:srcRect/>
          <a:stretch/>
        </p:blipFill>
        <p:spPr>
          <a:xfrm>
            <a:off x="1778600" y="2018302"/>
            <a:ext cx="5586799" cy="2821724"/>
          </a:xfrm>
          <a:prstGeom prst="rect">
            <a:avLst/>
          </a:prstGeom>
          <a:noFill/>
          <a:ln>
            <a:noFill/>
          </a:ln>
        </p:spPr>
      </p:pic>
      <p:sp>
        <p:nvSpPr>
          <p:cNvPr id="206" name="Google Shape;206;p29"/>
          <p:cNvSpPr txBox="1">
            <a:spLocks noGrp="1"/>
          </p:cNvSpPr>
          <p:nvPr>
            <p:ph type="subTitle" idx="1"/>
          </p:nvPr>
        </p:nvSpPr>
        <p:spPr>
          <a:xfrm>
            <a:off x="0" y="394962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07" name="Google Shape;207;p29"/>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1 2 2 1 1">
  <p:cSld name="TITLE_1_2_2_1_1">
    <p:bg>
      <p:bgPr>
        <a:solidFill>
          <a:srgbClr val="232D4B"/>
        </a:solidFill>
        <a:effectLst/>
      </p:bgPr>
    </p:bg>
    <p:spTree>
      <p:nvGrpSpPr>
        <p:cNvPr id="1" name="Shape 208"/>
        <p:cNvGrpSpPr/>
        <p:nvPr/>
      </p:nvGrpSpPr>
      <p:grpSpPr>
        <a:xfrm>
          <a:off x="0" y="0"/>
          <a:ext cx="0" cy="0"/>
          <a:chOff x="0" y="0"/>
          <a:chExt cx="0" cy="0"/>
        </a:xfrm>
      </p:grpSpPr>
      <p:sp>
        <p:nvSpPr>
          <p:cNvPr id="209" name="Google Shape;209;p30"/>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10" name="Google Shape;210;p3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11" name="Google Shape;211;p30"/>
          <p:cNvPicPr preferRelativeResize="0"/>
          <p:nvPr/>
        </p:nvPicPr>
        <p:blipFill rotWithShape="1">
          <a:blip r:embed="rId2">
            <a:alphaModFix/>
          </a:blip>
          <a:srcRect/>
          <a:stretch/>
        </p:blipFill>
        <p:spPr>
          <a:xfrm>
            <a:off x="1778600" y="3008902"/>
            <a:ext cx="5586799" cy="2821724"/>
          </a:xfrm>
          <a:prstGeom prst="rect">
            <a:avLst/>
          </a:prstGeom>
          <a:noFill/>
          <a:ln>
            <a:noFill/>
          </a:ln>
        </p:spPr>
      </p:pic>
      <p:sp>
        <p:nvSpPr>
          <p:cNvPr id="212" name="Google Shape;212;p30"/>
          <p:cNvSpPr txBox="1">
            <a:spLocks noGrp="1"/>
          </p:cNvSpPr>
          <p:nvPr>
            <p:ph type="subTitle" idx="1"/>
          </p:nvPr>
        </p:nvSpPr>
        <p:spPr>
          <a:xfrm>
            <a:off x="101850" y="22555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13" name="Google Shape;213;p30"/>
          <p:cNvCxnSpPr/>
          <p:nvPr/>
        </p:nvCxnSpPr>
        <p:spPr>
          <a:xfrm rot="10800000" flipH="1">
            <a:off x="192750" y="2232725"/>
            <a:ext cx="8758500" cy="26700"/>
          </a:xfrm>
          <a:prstGeom prst="straightConnector1">
            <a:avLst/>
          </a:prstGeom>
          <a:noFill/>
          <a:ln w="28575" cap="flat" cmpd="sng">
            <a:solidFill>
              <a:schemeClr val="lt1"/>
            </a:solidFill>
            <a:prstDash val="dot"/>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1 2">
  <p:cSld name="MAIN_POINT_1_2">
    <p:bg>
      <p:bgPr>
        <a:solidFill>
          <a:srgbClr val="232D4B"/>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1 2 2 1 1 1">
  <p:cSld name="TITLE_1_2_2_1_1_1">
    <p:bg>
      <p:bgPr>
        <a:solidFill>
          <a:srgbClr val="232D4B"/>
        </a:solidFill>
        <a:effectLst/>
      </p:bgPr>
    </p:bg>
    <p:spTree>
      <p:nvGrpSpPr>
        <p:cNvPr id="1" name="Shape 214"/>
        <p:cNvGrpSpPr/>
        <p:nvPr/>
      </p:nvGrpSpPr>
      <p:grpSpPr>
        <a:xfrm>
          <a:off x="0" y="0"/>
          <a:ext cx="0" cy="0"/>
          <a:chOff x="0" y="0"/>
          <a:chExt cx="0" cy="0"/>
        </a:xfrm>
      </p:grpSpPr>
      <p:sp>
        <p:nvSpPr>
          <p:cNvPr id="215" name="Google Shape;215;p31"/>
          <p:cNvSpPr txBox="1">
            <a:spLocks noGrp="1"/>
          </p:cNvSpPr>
          <p:nvPr>
            <p:ph type="ctrTitle"/>
          </p:nvPr>
        </p:nvSpPr>
        <p:spPr>
          <a:xfrm>
            <a:off x="172775" y="9492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16" name="Google Shape;216;p3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17" name="Google Shape;217;p31"/>
          <p:cNvPicPr preferRelativeResize="0"/>
          <p:nvPr/>
        </p:nvPicPr>
        <p:blipFill rotWithShape="1">
          <a:blip r:embed="rId2">
            <a:alphaModFix/>
          </a:blip>
          <a:srcRect/>
          <a:stretch/>
        </p:blipFill>
        <p:spPr>
          <a:xfrm>
            <a:off x="1778600" y="3008902"/>
            <a:ext cx="5586799" cy="2821724"/>
          </a:xfrm>
          <a:prstGeom prst="rect">
            <a:avLst/>
          </a:prstGeom>
          <a:noFill/>
          <a:ln>
            <a:noFill/>
          </a:ln>
        </p:spPr>
      </p:pic>
      <p:sp>
        <p:nvSpPr>
          <p:cNvPr id="218" name="Google Shape;218;p31"/>
          <p:cNvSpPr txBox="1">
            <a:spLocks noGrp="1"/>
          </p:cNvSpPr>
          <p:nvPr>
            <p:ph type="subTitle" idx="1"/>
          </p:nvPr>
        </p:nvSpPr>
        <p:spPr>
          <a:xfrm>
            <a:off x="101850" y="22555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19" name="Google Shape;219;p31"/>
          <p:cNvCxnSpPr/>
          <p:nvPr/>
        </p:nvCxnSpPr>
        <p:spPr>
          <a:xfrm rot="10800000" flipH="1">
            <a:off x="192750" y="2232725"/>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1 2 2 1 1 1 1">
  <p:cSld name="TITLE_1_2_2_1_1_1_1">
    <p:bg>
      <p:bgPr>
        <a:solidFill>
          <a:srgbClr val="232D4B"/>
        </a:solidFill>
        <a:effectLst/>
      </p:bgPr>
    </p:bg>
    <p:spTree>
      <p:nvGrpSpPr>
        <p:cNvPr id="1" name="Shape 220"/>
        <p:cNvGrpSpPr/>
        <p:nvPr/>
      </p:nvGrpSpPr>
      <p:grpSpPr>
        <a:xfrm>
          <a:off x="0" y="0"/>
          <a:ext cx="0" cy="0"/>
          <a:chOff x="0" y="0"/>
          <a:chExt cx="0" cy="0"/>
        </a:xfrm>
      </p:grpSpPr>
      <p:pic>
        <p:nvPicPr>
          <p:cNvPr id="221" name="Google Shape;221;p32"/>
          <p:cNvPicPr preferRelativeResize="0"/>
          <p:nvPr/>
        </p:nvPicPr>
        <p:blipFill rotWithShape="1">
          <a:blip r:embed="rId2">
            <a:alphaModFix/>
          </a:blip>
          <a:srcRect/>
          <a:stretch/>
        </p:blipFill>
        <p:spPr>
          <a:xfrm>
            <a:off x="1824150" y="-304798"/>
            <a:ext cx="5586799" cy="2821724"/>
          </a:xfrm>
          <a:prstGeom prst="rect">
            <a:avLst/>
          </a:prstGeom>
          <a:noFill/>
          <a:ln>
            <a:noFill/>
          </a:ln>
        </p:spPr>
      </p:pic>
      <p:sp>
        <p:nvSpPr>
          <p:cNvPr id="222" name="Google Shape;222;p32"/>
          <p:cNvSpPr txBox="1">
            <a:spLocks noGrp="1"/>
          </p:cNvSpPr>
          <p:nvPr>
            <p:ph type="ctrTitle"/>
          </p:nvPr>
        </p:nvSpPr>
        <p:spPr>
          <a:xfrm>
            <a:off x="101850" y="2389800"/>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23" name="Google Shape;223;p3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224" name="Google Shape;224;p32"/>
          <p:cNvSpPr txBox="1">
            <a:spLocks noGrp="1"/>
          </p:cNvSpPr>
          <p:nvPr>
            <p:ph type="subTitle" idx="1"/>
          </p:nvPr>
        </p:nvSpPr>
        <p:spPr>
          <a:xfrm>
            <a:off x="147400" y="3931800"/>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i="1">
                <a:solidFill>
                  <a:schemeClr val="lt1"/>
                </a:solidFill>
                <a:latin typeface="Franklin Gothic"/>
                <a:ea typeface="Franklin Gothic"/>
                <a:cs typeface="Franklin Gothic"/>
                <a:sym typeface="Franklin Gothic"/>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cxnSp>
        <p:nvCxnSpPr>
          <p:cNvPr id="225" name="Google Shape;225;p32"/>
          <p:cNvCxnSpPr/>
          <p:nvPr/>
        </p:nvCxnSpPr>
        <p:spPr>
          <a:xfrm rot="10800000" flipH="1">
            <a:off x="238300" y="1887800"/>
            <a:ext cx="8758500" cy="26700"/>
          </a:xfrm>
          <a:prstGeom prst="straightConnector1">
            <a:avLst/>
          </a:prstGeom>
          <a:noFill/>
          <a:ln w="28575" cap="flat" cmpd="sng">
            <a:solidFill>
              <a:srgbClr val="E57200"/>
            </a:solidFill>
            <a:prstDash val="dot"/>
            <a:round/>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1 2 1">
  <p:cSld name="TITLE_1_2_1">
    <p:bg>
      <p:bgPr>
        <a:solidFill>
          <a:srgbClr val="232D4B"/>
        </a:solidFill>
        <a:effectLst/>
      </p:bgPr>
    </p:bg>
    <p:spTree>
      <p:nvGrpSpPr>
        <p:cNvPr id="1" name="Shape 226"/>
        <p:cNvGrpSpPr/>
        <p:nvPr/>
      </p:nvGrpSpPr>
      <p:grpSpPr>
        <a:xfrm>
          <a:off x="0" y="0"/>
          <a:ext cx="0" cy="0"/>
          <a:chOff x="0" y="0"/>
          <a:chExt cx="0" cy="0"/>
        </a:xfrm>
      </p:grpSpPr>
      <p:cxnSp>
        <p:nvCxnSpPr>
          <p:cNvPr id="227" name="Google Shape;227;p33"/>
          <p:cNvCxnSpPr/>
          <p:nvPr/>
        </p:nvCxnSpPr>
        <p:spPr>
          <a:xfrm rot="10800000" flipH="1">
            <a:off x="172775" y="451775"/>
            <a:ext cx="8758500" cy="26700"/>
          </a:xfrm>
          <a:prstGeom prst="straightConnector1">
            <a:avLst/>
          </a:prstGeom>
          <a:noFill/>
          <a:ln w="38100" cap="flat" cmpd="sng">
            <a:solidFill>
              <a:schemeClr val="lt1"/>
            </a:solidFill>
            <a:prstDash val="dot"/>
            <a:round/>
            <a:headEnd type="none" w="sm" len="sm"/>
            <a:tailEnd type="none" w="sm" len="sm"/>
          </a:ln>
        </p:spPr>
      </p:cxnSp>
      <p:sp>
        <p:nvSpPr>
          <p:cNvPr id="228" name="Google Shape;228;p33"/>
          <p:cNvSpPr txBox="1">
            <a:spLocks noGrp="1"/>
          </p:cNvSpPr>
          <p:nvPr>
            <p:ph type="ctrTitle"/>
          </p:nvPr>
        </p:nvSpPr>
        <p:spPr>
          <a:xfrm>
            <a:off x="101850" y="630225"/>
            <a:ext cx="8940300" cy="1542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800"/>
              <a:buFont typeface="Franklin Gothic"/>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2pPr>
            <a:lvl3pPr lvl="2"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3pPr>
            <a:lvl4pPr lvl="3"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4pPr>
            <a:lvl5pPr lvl="4"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5pPr>
            <a:lvl6pPr lvl="5"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6pPr>
            <a:lvl7pPr lvl="6"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7pPr>
            <a:lvl8pPr lvl="7"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8pPr>
            <a:lvl9pPr lvl="8" algn="l">
              <a:lnSpc>
                <a:spcPct val="100000"/>
              </a:lnSpc>
              <a:spcBef>
                <a:spcPts val="0"/>
              </a:spcBef>
              <a:spcAft>
                <a:spcPts val="0"/>
              </a:spcAft>
              <a:buClr>
                <a:schemeClr val="lt1"/>
              </a:buClr>
              <a:buSzPts val="4800"/>
              <a:buFont typeface="Franklin Gothic"/>
              <a:buNone/>
              <a:defRPr sz="4800">
                <a:solidFill>
                  <a:schemeClr val="lt1"/>
                </a:solidFill>
                <a:latin typeface="Franklin Gothic"/>
                <a:ea typeface="Franklin Gothic"/>
                <a:cs typeface="Franklin Gothic"/>
                <a:sym typeface="Franklin Gothic"/>
              </a:defRPr>
            </a:lvl9pPr>
          </a:lstStyle>
          <a:p>
            <a:endParaRPr/>
          </a:p>
        </p:txBody>
      </p:sp>
      <p:sp>
        <p:nvSpPr>
          <p:cNvPr id="229" name="Google Shape;229;p33"/>
          <p:cNvSpPr txBox="1">
            <a:spLocks noGrp="1"/>
          </p:cNvSpPr>
          <p:nvPr>
            <p:ph type="subTitle" idx="1"/>
          </p:nvPr>
        </p:nvSpPr>
        <p:spPr>
          <a:xfrm>
            <a:off x="101850" y="2631575"/>
            <a:ext cx="8940300" cy="890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2400"/>
              <a:buFont typeface="Franklin Gothic"/>
              <a:buNone/>
              <a:defRPr b="0" i="0">
                <a:solidFill>
                  <a:schemeClr val="lt1"/>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2pPr>
            <a:lvl3pPr lvl="2"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3pPr>
            <a:lvl4pPr lvl="3"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4pPr>
            <a:lvl5pPr lvl="4"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5pPr>
            <a:lvl6pPr lvl="5"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6pPr>
            <a:lvl7pPr lvl="6"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7pPr>
            <a:lvl8pPr lvl="7"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8pPr>
            <a:lvl9pPr lvl="8" algn="ctr">
              <a:lnSpc>
                <a:spcPct val="100000"/>
              </a:lnSpc>
              <a:spcBef>
                <a:spcPts val="0"/>
              </a:spcBef>
              <a:spcAft>
                <a:spcPts val="0"/>
              </a:spcAft>
              <a:buClr>
                <a:schemeClr val="lt1"/>
              </a:buClr>
              <a:buSzPts val="1800"/>
              <a:buFont typeface="Franklin Gothic"/>
              <a:buNone/>
              <a:defRPr sz="1800">
                <a:solidFill>
                  <a:schemeClr val="lt1"/>
                </a:solidFill>
                <a:latin typeface="Franklin Gothic"/>
                <a:ea typeface="Franklin Gothic"/>
                <a:cs typeface="Franklin Gothic"/>
                <a:sym typeface="Franklin Gothic"/>
              </a:defRPr>
            </a:lvl9pPr>
          </a:lstStyle>
          <a:p>
            <a:endParaRPr/>
          </a:p>
        </p:txBody>
      </p:sp>
      <p:sp>
        <p:nvSpPr>
          <p:cNvPr id="230" name="Google Shape;230;p3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33"/>
          <p:cNvPicPr preferRelativeResize="0"/>
          <p:nvPr/>
        </p:nvPicPr>
        <p:blipFill rotWithShape="1">
          <a:blip r:embed="rId2">
            <a:alphaModFix/>
          </a:blip>
          <a:srcRect/>
          <a:stretch/>
        </p:blipFill>
        <p:spPr>
          <a:xfrm>
            <a:off x="1076550" y="3642100"/>
            <a:ext cx="7153625" cy="14342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3">
  <p:cSld name="SECTION_HEADER_3">
    <p:bg>
      <p:bgPr>
        <a:solidFill>
          <a:srgbClr val="E57200"/>
        </a:solidFill>
        <a:effectLst/>
      </p:bgPr>
    </p:bg>
    <p:spTree>
      <p:nvGrpSpPr>
        <p:cNvPr id="1" name="Shape 232"/>
        <p:cNvGrpSpPr/>
        <p:nvPr/>
      </p:nvGrpSpPr>
      <p:grpSpPr>
        <a:xfrm>
          <a:off x="0" y="0"/>
          <a:ext cx="0" cy="0"/>
          <a:chOff x="0" y="0"/>
          <a:chExt cx="0" cy="0"/>
        </a:xfrm>
      </p:grpSpPr>
      <p:cxnSp>
        <p:nvCxnSpPr>
          <p:cNvPr id="233" name="Google Shape;233;p34"/>
          <p:cNvCxnSpPr/>
          <p:nvPr/>
        </p:nvCxnSpPr>
        <p:spPr>
          <a:xfrm>
            <a:off x="425200" y="415650"/>
            <a:ext cx="8296800" cy="0"/>
          </a:xfrm>
          <a:prstGeom prst="straightConnector1">
            <a:avLst/>
          </a:prstGeom>
          <a:noFill/>
          <a:ln w="38100" cap="flat" cmpd="sng">
            <a:solidFill>
              <a:schemeClr val="lt1"/>
            </a:solidFill>
            <a:prstDash val="dot"/>
            <a:round/>
            <a:headEnd type="none" w="sm" len="sm"/>
            <a:tailEnd type="none" w="sm" len="sm"/>
          </a:ln>
        </p:spPr>
      </p:cxnSp>
      <p:sp>
        <p:nvSpPr>
          <p:cNvPr id="234" name="Google Shape;234;p34"/>
          <p:cNvSpPr txBox="1">
            <a:spLocks noGrp="1"/>
          </p:cNvSpPr>
          <p:nvPr>
            <p:ph type="title"/>
          </p:nvPr>
        </p:nvSpPr>
        <p:spPr>
          <a:xfrm>
            <a:off x="406425" y="579875"/>
            <a:ext cx="8296800" cy="401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2pPr>
            <a:lvl3pPr lvl="2"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3pPr>
            <a:lvl4pPr lvl="3"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4pPr>
            <a:lvl5pPr lvl="4"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5pPr>
            <a:lvl6pPr lvl="5"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6pPr>
            <a:lvl7pPr lvl="6"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7pPr>
            <a:lvl8pPr lvl="7"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8pPr>
            <a:lvl9pPr lvl="8" algn="ctr">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9pPr>
          </a:lstStyle>
          <a:p>
            <a:endParaRPr/>
          </a:p>
        </p:txBody>
      </p:sp>
      <p:sp>
        <p:nvSpPr>
          <p:cNvPr id="235" name="Google Shape;235;p3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236" name="Google Shape;236;p34"/>
          <p:cNvCxnSpPr/>
          <p:nvPr/>
        </p:nvCxnSpPr>
        <p:spPr>
          <a:xfrm>
            <a:off x="425200" y="4688750"/>
            <a:ext cx="8296800" cy="0"/>
          </a:xfrm>
          <a:prstGeom prst="straightConnector1">
            <a:avLst/>
          </a:prstGeom>
          <a:noFill/>
          <a:ln w="38100" cap="flat" cmpd="sng">
            <a:solidFill>
              <a:schemeClr val="lt1"/>
            </a:solidFill>
            <a:prstDash val="dot"/>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37"/>
        <p:cNvGrpSpPr/>
        <p:nvPr/>
      </p:nvGrpSpPr>
      <p:grpSpPr>
        <a:xfrm>
          <a:off x="0" y="0"/>
          <a:ext cx="0" cy="0"/>
          <a:chOff x="0" y="0"/>
          <a:chExt cx="0" cy="0"/>
        </a:xfrm>
      </p:grpSpPr>
      <p:sp>
        <p:nvSpPr>
          <p:cNvPr id="238" name="Google Shape;238;p35"/>
          <p:cNvSpPr/>
          <p:nvPr/>
        </p:nvSpPr>
        <p:spPr>
          <a:xfrm>
            <a:off x="-119625" y="1887275"/>
            <a:ext cx="9396600" cy="1914000"/>
          </a:xfrm>
          <a:prstGeom prst="rect">
            <a:avLst/>
          </a:prstGeom>
          <a:solidFill>
            <a:srgbClr val="EB5F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5"/>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a:solidFill>
                  <a:srgbClr val="012158"/>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3">
  <p:cSld name="1_Title and body 3">
    <p:spTree>
      <p:nvGrpSpPr>
        <p:cNvPr id="1" name="Shape 240"/>
        <p:cNvGrpSpPr/>
        <p:nvPr/>
      </p:nvGrpSpPr>
      <p:grpSpPr>
        <a:xfrm>
          <a:off x="0" y="0"/>
          <a:ext cx="0" cy="0"/>
          <a:chOff x="0" y="0"/>
          <a:chExt cx="0" cy="0"/>
        </a:xfrm>
      </p:grpSpPr>
      <p:cxnSp>
        <p:nvCxnSpPr>
          <p:cNvPr id="241" name="Google Shape;241;p36"/>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42" name="Google Shape;242;p36"/>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E46E2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43" name="Google Shape;243;p36"/>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244" name="Google Shape;244;p3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45"/>
        <p:cNvGrpSpPr/>
        <p:nvPr/>
      </p:nvGrpSpPr>
      <p:grpSpPr>
        <a:xfrm>
          <a:off x="0" y="0"/>
          <a:ext cx="0" cy="0"/>
          <a:chOff x="0" y="0"/>
          <a:chExt cx="0" cy="0"/>
        </a:xfrm>
      </p:grpSpPr>
      <p:cxnSp>
        <p:nvCxnSpPr>
          <p:cNvPr id="246" name="Google Shape;246;p37"/>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47" name="Google Shape;247;p3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232D4B"/>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48" name="Google Shape;248;p3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2">
  <p:cSld name="TITLE_AND_BODY_1_1_1_2">
    <p:spTree>
      <p:nvGrpSpPr>
        <p:cNvPr id="1" name="Shape 249"/>
        <p:cNvGrpSpPr/>
        <p:nvPr/>
      </p:nvGrpSpPr>
      <p:grpSpPr>
        <a:xfrm>
          <a:off x="0" y="0"/>
          <a:ext cx="0" cy="0"/>
          <a:chOff x="0" y="0"/>
          <a:chExt cx="0" cy="0"/>
        </a:xfrm>
      </p:grpSpPr>
      <p:cxnSp>
        <p:nvCxnSpPr>
          <p:cNvPr id="250" name="Google Shape;250;p38"/>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251" name="Google Shape;251;p3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52" name="Google Shape;252;p3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1 1 3">
  <p:cSld name="TITLE_AND_BODY_1_1_1_3">
    <p:spTree>
      <p:nvGrpSpPr>
        <p:cNvPr id="1" name="Shape 253"/>
        <p:cNvGrpSpPr/>
        <p:nvPr/>
      </p:nvGrpSpPr>
      <p:grpSpPr>
        <a:xfrm>
          <a:off x="0" y="0"/>
          <a:ext cx="0" cy="0"/>
          <a:chOff x="0" y="0"/>
          <a:chExt cx="0" cy="0"/>
        </a:xfrm>
      </p:grpSpPr>
      <p:cxnSp>
        <p:nvCxnSpPr>
          <p:cNvPr id="254" name="Google Shape;254;p39"/>
          <p:cNvCxnSpPr/>
          <p:nvPr/>
        </p:nvCxnSpPr>
        <p:spPr>
          <a:xfrm rot="10800000" flipH="1">
            <a:off x="232725" y="797350"/>
            <a:ext cx="7914600" cy="20400"/>
          </a:xfrm>
          <a:prstGeom prst="straightConnector1">
            <a:avLst/>
          </a:prstGeom>
          <a:noFill/>
          <a:ln w="38100" cap="flat" cmpd="sng">
            <a:solidFill>
              <a:srgbClr val="232D4B"/>
            </a:solidFill>
            <a:prstDash val="dot"/>
            <a:round/>
            <a:headEnd type="none" w="sm" len="sm"/>
            <a:tailEnd type="none" w="sm" len="sm"/>
          </a:ln>
        </p:spPr>
      </p:cxnSp>
      <p:sp>
        <p:nvSpPr>
          <p:cNvPr id="255" name="Google Shape;255;p3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56" name="Google Shape;256;p3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chemeClr val="lt2"/>
        </a:solidFill>
        <a:effectLst/>
      </p:bgPr>
    </p:bg>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9" name="Google Shape;259;p4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1 1 1 3">
  <p:cSld name="MAIN_POINT_1_1_1_3">
    <p:bg>
      <p:bgPr>
        <a:solidFill>
          <a:srgbClr val="232D4B"/>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Font typeface="Bodoni"/>
              <a:buNone/>
              <a:defRPr sz="4800" i="1">
                <a:solidFill>
                  <a:schemeClr val="lt1"/>
                </a:solidFill>
                <a:latin typeface="Bodoni"/>
                <a:ea typeface="Bodoni"/>
                <a:cs typeface="Bodoni"/>
                <a:sym typeface="Bodoni"/>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4" name="Google Shape;24;p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1">
  <p:cSld name="1_Main point 1">
    <p:bg>
      <p:bgPr>
        <a:solidFill>
          <a:schemeClr val="lt2"/>
        </a:solidFill>
        <a:effectLst/>
      </p:bgPr>
    </p:bg>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2" name="Google Shape;262;p4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1 2">
  <p:cSld name="1_Main point 1 2">
    <p:bg>
      <p:bgPr>
        <a:solidFill>
          <a:srgbClr val="232D4B"/>
        </a:solidFill>
        <a:effectLst/>
      </p:bgPr>
    </p:bg>
    <p:spTree>
      <p:nvGrpSpPr>
        <p:cNvPr id="1" name="Shape 263"/>
        <p:cNvGrpSpPr/>
        <p:nvPr/>
      </p:nvGrpSpPr>
      <p:grpSpPr>
        <a:xfrm>
          <a:off x="0" y="0"/>
          <a:ext cx="0" cy="0"/>
          <a:chOff x="0" y="0"/>
          <a:chExt cx="0" cy="0"/>
        </a:xfrm>
      </p:grpSpPr>
      <p:sp>
        <p:nvSpPr>
          <p:cNvPr id="264" name="Google Shape;264;p42"/>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b="1"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5" name="Google Shape;265;p4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1 1 1 2">
  <p:cSld name="MAIN_POINT_1_1_1_2">
    <p:bg>
      <p:bgPr>
        <a:solidFill>
          <a:srgbClr val="E57200"/>
        </a:solidFill>
        <a:effectLst/>
      </p:bgPr>
    </p:bg>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rgbClr val="232D4B"/>
              </a:buClr>
              <a:buSzPts val="4800"/>
              <a:buFont typeface="Bodoni"/>
              <a:buNone/>
              <a:defRPr sz="4800" i="1">
                <a:solidFill>
                  <a:srgbClr val="232D4B"/>
                </a:solidFill>
                <a:latin typeface="Bodoni"/>
                <a:ea typeface="Bodoni"/>
                <a:cs typeface="Bodoni"/>
                <a:sym typeface="Bodoni"/>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68" name="Google Shape;268;p4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2 1">
  <p:cSld name="1_Section title and description 2 1">
    <p:spTree>
      <p:nvGrpSpPr>
        <p:cNvPr id="1" name="Shape 269"/>
        <p:cNvGrpSpPr/>
        <p:nvPr/>
      </p:nvGrpSpPr>
      <p:grpSpPr>
        <a:xfrm>
          <a:off x="0" y="0"/>
          <a:ext cx="0" cy="0"/>
          <a:chOff x="0" y="0"/>
          <a:chExt cx="0" cy="0"/>
        </a:xfrm>
      </p:grpSpPr>
      <p:sp>
        <p:nvSpPr>
          <p:cNvPr id="270" name="Google Shape;270;p44"/>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44"/>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72" name="Google Shape;272;p44"/>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b="0" i="0">
                <a:solidFill>
                  <a:schemeClr val="lt2"/>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3" name="Google Shape;273;p44"/>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74" name="Google Shape;274;p4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275"/>
        <p:cNvGrpSpPr/>
        <p:nvPr/>
      </p:nvGrpSpPr>
      <p:grpSpPr>
        <a:xfrm>
          <a:off x="0" y="0"/>
          <a:ext cx="0" cy="0"/>
          <a:chOff x="0" y="0"/>
          <a:chExt cx="0" cy="0"/>
        </a:xfrm>
      </p:grpSpPr>
      <p:sp>
        <p:nvSpPr>
          <p:cNvPr id="276" name="Google Shape;276;p45"/>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45"/>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78" name="Google Shape;278;p45"/>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232D4B"/>
              </a:buClr>
              <a:buSzPts val="2100"/>
              <a:buNone/>
              <a:defRPr sz="2100">
                <a:solidFill>
                  <a:srgbClr val="232D4B"/>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9" name="Google Shape;279;p4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80" name="Google Shape;280;p4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1 1">
  <p:cSld name="SECTION_TITLE_AND_DESCRIPTION_1_1">
    <p:spTree>
      <p:nvGrpSpPr>
        <p:cNvPr id="1" name="Shape 281"/>
        <p:cNvGrpSpPr/>
        <p:nvPr/>
      </p:nvGrpSpPr>
      <p:grpSpPr>
        <a:xfrm>
          <a:off x="0" y="0"/>
          <a:ext cx="0" cy="0"/>
          <a:chOff x="0" y="0"/>
          <a:chExt cx="0" cy="0"/>
        </a:xfrm>
      </p:grpSpPr>
      <p:sp>
        <p:nvSpPr>
          <p:cNvPr id="282" name="Google Shape;282;p46"/>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6"/>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84" name="Google Shape;284;p46"/>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5" name="Google Shape;285;p4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86" name="Google Shape;286;p4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1 1 1">
  <p:cSld name="SECTION_TITLE_AND_DESCRIPTION_1_1_1">
    <p:spTree>
      <p:nvGrpSpPr>
        <p:cNvPr id="1" name="Shape 287"/>
        <p:cNvGrpSpPr/>
        <p:nvPr/>
      </p:nvGrpSpPr>
      <p:grpSpPr>
        <a:xfrm>
          <a:off x="0" y="0"/>
          <a:ext cx="0" cy="0"/>
          <a:chOff x="0" y="0"/>
          <a:chExt cx="0" cy="0"/>
        </a:xfrm>
      </p:grpSpPr>
      <p:sp>
        <p:nvSpPr>
          <p:cNvPr id="288" name="Google Shape;288;p47"/>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47"/>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Font typeface="Bodoni"/>
              <a:buNone/>
              <a:defRPr sz="3600">
                <a:solidFill>
                  <a:srgbClr val="232D4B"/>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90" name="Google Shape;290;p47"/>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1" name="Google Shape;291;p4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92" name="Google Shape;292;p4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1 1 1 1 1 1">
  <p:cSld name="SECTION_TITLE_AND_DESCRIPTION_1_1_1_1_1_1">
    <p:spTree>
      <p:nvGrpSpPr>
        <p:cNvPr id="1" name="Shape 293"/>
        <p:cNvGrpSpPr/>
        <p:nvPr/>
      </p:nvGrpSpPr>
      <p:grpSpPr>
        <a:xfrm>
          <a:off x="0" y="0"/>
          <a:ext cx="0" cy="0"/>
          <a:chOff x="0" y="0"/>
          <a:chExt cx="0" cy="0"/>
        </a:xfrm>
      </p:grpSpPr>
      <p:sp>
        <p:nvSpPr>
          <p:cNvPr id="294" name="Google Shape;294;p48"/>
          <p:cNvSpPr/>
          <p:nvPr/>
        </p:nvSpPr>
        <p:spPr>
          <a:xfrm>
            <a:off x="4572000" y="125"/>
            <a:ext cx="4572000" cy="5143500"/>
          </a:xfrm>
          <a:prstGeom prst="rect">
            <a:avLst/>
          </a:prstGeom>
          <a:solidFill>
            <a:srgbClr val="232D4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8"/>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EB5F0C"/>
              </a:buClr>
              <a:buSzPts val="3600"/>
              <a:buFont typeface="Bodoni"/>
              <a:buNone/>
              <a:defRPr sz="3600">
                <a:solidFill>
                  <a:srgbClr val="EB5F0C"/>
                </a:solidFill>
                <a:latin typeface="Bodoni"/>
                <a:ea typeface="Bodoni"/>
                <a:cs typeface="Bodoni"/>
                <a:sym typeface="Bodoni"/>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96" name="Google Shape;296;p48"/>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2"/>
              </a:buClr>
              <a:buSzPts val="2100"/>
              <a:buNone/>
              <a:defRPr sz="2100">
                <a:solidFill>
                  <a:schemeClr val="lt2"/>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97" name="Google Shape;297;p4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298" name="Google Shape;298;p4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1 1">
  <p:cSld name="CAPTION_ONLY_1_1">
    <p:spTree>
      <p:nvGrpSpPr>
        <p:cNvPr id="1" name="Shape 299"/>
        <p:cNvGrpSpPr/>
        <p:nvPr/>
      </p:nvGrpSpPr>
      <p:grpSpPr>
        <a:xfrm>
          <a:off x="0" y="0"/>
          <a:ext cx="0" cy="0"/>
          <a:chOff x="0" y="0"/>
          <a:chExt cx="0" cy="0"/>
        </a:xfrm>
      </p:grpSpPr>
      <p:sp>
        <p:nvSpPr>
          <p:cNvPr id="300" name="Google Shape;300;p4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01" name="Google Shape;301;p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02" name="Google Shape;302;p49"/>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1 1 2">
  <p:cSld name="CAPTION_ONLY_1_1_2">
    <p:spTree>
      <p:nvGrpSpPr>
        <p:cNvPr id="1" name="Shape 303"/>
        <p:cNvGrpSpPr/>
        <p:nvPr/>
      </p:nvGrpSpPr>
      <p:grpSpPr>
        <a:xfrm>
          <a:off x="0" y="0"/>
          <a:ext cx="0" cy="0"/>
          <a:chOff x="0" y="0"/>
          <a:chExt cx="0" cy="0"/>
        </a:xfrm>
      </p:grpSpPr>
      <p:sp>
        <p:nvSpPr>
          <p:cNvPr id="304" name="Google Shape;304;p50"/>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05" name="Google Shape;305;p5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06" name="Google Shape;306;p50"/>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307" name="Google Shape;307;p50"/>
          <p:cNvPicPr preferRelativeResize="0"/>
          <p:nvPr/>
        </p:nvPicPr>
        <p:blipFill rotWithShape="1">
          <a:blip r:embed="rId2">
            <a:alphaModFix/>
          </a:blip>
          <a:srcRect/>
          <a:stretch/>
        </p:blipFill>
        <p:spPr>
          <a:xfrm>
            <a:off x="6765144" y="2735425"/>
            <a:ext cx="1884199" cy="1884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1 2">
  <p:cSld name="TITLE_AND_BODY_1_1_2">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27" name="Google Shape;27;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1 1 1">
  <p:cSld name="CAPTION_ONLY_1_1_1">
    <p:spTree>
      <p:nvGrpSpPr>
        <p:cNvPr id="1" name="Shape 308"/>
        <p:cNvGrpSpPr/>
        <p:nvPr/>
      </p:nvGrpSpPr>
      <p:grpSpPr>
        <a:xfrm>
          <a:off x="0" y="0"/>
          <a:ext cx="0" cy="0"/>
          <a:chOff x="0" y="0"/>
          <a:chExt cx="0" cy="0"/>
        </a:xfrm>
      </p:grpSpPr>
      <p:sp>
        <p:nvSpPr>
          <p:cNvPr id="309" name="Google Shape;309;p51"/>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rgbClr val="EB5F0C"/>
              </a:buClr>
              <a:buSzPts val="2400"/>
              <a:buNone/>
              <a:defRPr>
                <a:solidFill>
                  <a:srgbClr val="EB5F0C"/>
                </a:solidFill>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310" name="Google Shape;310;p5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11" name="Google Shape;311;p51"/>
          <p:cNvCxnSpPr/>
          <p:nvPr/>
        </p:nvCxnSpPr>
        <p:spPr>
          <a:xfrm>
            <a:off x="423600" y="4688750"/>
            <a:ext cx="8296800" cy="0"/>
          </a:xfrm>
          <a:prstGeom prst="straightConnector1">
            <a:avLst/>
          </a:prstGeom>
          <a:noFill/>
          <a:ln w="38100" cap="flat" cmpd="sng">
            <a:solidFill>
              <a:srgbClr val="232D4B"/>
            </a:solidFill>
            <a:prstDash val="dot"/>
            <a:round/>
            <a:headEnd type="none" w="sm" len="sm"/>
            <a:tailEnd type="none" w="sm" len="sm"/>
          </a:ln>
        </p:spPr>
      </p:cxnSp>
      <p:pic>
        <p:nvPicPr>
          <p:cNvPr id="312" name="Google Shape;312;p51"/>
          <p:cNvPicPr preferRelativeResize="0"/>
          <p:nvPr/>
        </p:nvPicPr>
        <p:blipFill rotWithShape="1">
          <a:blip r:embed="rId2">
            <a:alphaModFix/>
          </a:blip>
          <a:srcRect/>
          <a:stretch/>
        </p:blipFill>
        <p:spPr>
          <a:xfrm>
            <a:off x="2561713" y="235675"/>
            <a:ext cx="3921225" cy="392122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3"/>
        <p:cNvGrpSpPr/>
        <p:nvPr/>
      </p:nvGrpSpPr>
      <p:grpSpPr>
        <a:xfrm>
          <a:off x="0" y="0"/>
          <a:ext cx="0" cy="0"/>
          <a:chOff x="0" y="0"/>
          <a:chExt cx="0" cy="0"/>
        </a:xfrm>
      </p:grpSpPr>
      <p:cxnSp>
        <p:nvCxnSpPr>
          <p:cNvPr id="314" name="Google Shape;314;p52"/>
          <p:cNvCxnSpPr/>
          <p:nvPr/>
        </p:nvCxnSpPr>
        <p:spPr>
          <a:xfrm>
            <a:off x="425200" y="415650"/>
            <a:ext cx="8296800" cy="0"/>
          </a:xfrm>
          <a:prstGeom prst="straightConnector1">
            <a:avLst/>
          </a:prstGeom>
          <a:noFill/>
          <a:ln w="38100" cap="flat" cmpd="sng">
            <a:solidFill>
              <a:srgbClr val="232D4B"/>
            </a:solidFill>
            <a:prstDash val="dot"/>
            <a:round/>
            <a:headEnd type="none" w="sm" len="sm"/>
            <a:tailEnd type="none" w="sm" len="sm"/>
          </a:ln>
        </p:spPr>
      </p:cxnSp>
      <p:sp>
        <p:nvSpPr>
          <p:cNvPr id="315" name="Google Shape;315;p52"/>
          <p:cNvSpPr txBox="1">
            <a:spLocks noGrp="1"/>
          </p:cNvSpPr>
          <p:nvPr>
            <p:ph type="title" hasCustomPrompt="1"/>
          </p:nvPr>
        </p:nvSpPr>
        <p:spPr>
          <a:xfrm>
            <a:off x="423450" y="1304850"/>
            <a:ext cx="82968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rgbClr val="EB5F0C"/>
              </a:buClr>
              <a:buSzPts val="10000"/>
              <a:buNone/>
              <a:defRPr sz="10000">
                <a:solidFill>
                  <a:srgbClr val="EB5F0C"/>
                </a:solidFill>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316" name="Google Shape;316;p52"/>
          <p:cNvSpPr txBox="1">
            <a:spLocks noGrp="1"/>
          </p:cNvSpPr>
          <p:nvPr>
            <p:ph type="body" idx="1"/>
          </p:nvPr>
        </p:nvSpPr>
        <p:spPr>
          <a:xfrm>
            <a:off x="423600" y="2919450"/>
            <a:ext cx="8296800" cy="10716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0"/>
              </a:spcBef>
              <a:spcAft>
                <a:spcPts val="0"/>
              </a:spcAft>
              <a:buClr>
                <a:srgbClr val="232D4B"/>
              </a:buClr>
              <a:buSzPts val="2400"/>
              <a:buChar char="●"/>
              <a:defRPr>
                <a:solidFill>
                  <a:srgbClr val="232D4B"/>
                </a:solidFill>
              </a:defRPr>
            </a:lvl1pPr>
            <a:lvl2pPr marL="914400" lvl="1" indent="-368300" algn="ctr">
              <a:lnSpc>
                <a:spcPct val="100000"/>
              </a:lnSpc>
              <a:spcBef>
                <a:spcPts val="1300"/>
              </a:spcBef>
              <a:spcAft>
                <a:spcPts val="0"/>
              </a:spcAft>
              <a:buClr>
                <a:srgbClr val="232D4B"/>
              </a:buClr>
              <a:buSzPts val="2200"/>
              <a:buChar char="○"/>
              <a:defRPr>
                <a:solidFill>
                  <a:srgbClr val="232D4B"/>
                </a:solidFill>
              </a:defRPr>
            </a:lvl2pPr>
            <a:lvl3pPr marL="1371600" lvl="2" indent="-355600" algn="ctr">
              <a:lnSpc>
                <a:spcPct val="100000"/>
              </a:lnSpc>
              <a:spcBef>
                <a:spcPts val="1300"/>
              </a:spcBef>
              <a:spcAft>
                <a:spcPts val="0"/>
              </a:spcAft>
              <a:buClr>
                <a:srgbClr val="232D4B"/>
              </a:buClr>
              <a:buSzPts val="2000"/>
              <a:buChar char="■"/>
              <a:defRPr>
                <a:solidFill>
                  <a:srgbClr val="232D4B"/>
                </a:solidFill>
              </a:defRPr>
            </a:lvl3pPr>
            <a:lvl4pPr marL="1828800" lvl="3" indent="-349250" algn="ctr">
              <a:lnSpc>
                <a:spcPct val="100000"/>
              </a:lnSpc>
              <a:spcBef>
                <a:spcPts val="1300"/>
              </a:spcBef>
              <a:spcAft>
                <a:spcPts val="0"/>
              </a:spcAft>
              <a:buClr>
                <a:srgbClr val="232D4B"/>
              </a:buClr>
              <a:buSzPts val="1900"/>
              <a:buChar char="●"/>
              <a:defRPr>
                <a:solidFill>
                  <a:srgbClr val="232D4B"/>
                </a:solidFill>
              </a:defRPr>
            </a:lvl4pPr>
            <a:lvl5pPr marL="2286000" lvl="4" indent="-342900" algn="ctr">
              <a:lnSpc>
                <a:spcPct val="100000"/>
              </a:lnSpc>
              <a:spcBef>
                <a:spcPts val="1300"/>
              </a:spcBef>
              <a:spcAft>
                <a:spcPts val="0"/>
              </a:spcAft>
              <a:buClr>
                <a:srgbClr val="232D4B"/>
              </a:buClr>
              <a:buSzPts val="1800"/>
              <a:buChar char="○"/>
              <a:defRPr>
                <a:solidFill>
                  <a:srgbClr val="232D4B"/>
                </a:solidFill>
              </a:defRPr>
            </a:lvl5pPr>
            <a:lvl6pPr marL="2743200" lvl="5" indent="-330200" algn="ctr">
              <a:lnSpc>
                <a:spcPct val="100000"/>
              </a:lnSpc>
              <a:spcBef>
                <a:spcPts val="1300"/>
              </a:spcBef>
              <a:spcAft>
                <a:spcPts val="0"/>
              </a:spcAft>
              <a:buClr>
                <a:srgbClr val="232D4B"/>
              </a:buClr>
              <a:buSzPts val="1600"/>
              <a:buChar char="■"/>
              <a:defRPr>
                <a:solidFill>
                  <a:srgbClr val="232D4B"/>
                </a:solidFill>
              </a:defRPr>
            </a:lvl6pPr>
            <a:lvl7pPr marL="3200400" lvl="6" indent="-317500" algn="ctr">
              <a:lnSpc>
                <a:spcPct val="100000"/>
              </a:lnSpc>
              <a:spcBef>
                <a:spcPts val="1300"/>
              </a:spcBef>
              <a:spcAft>
                <a:spcPts val="0"/>
              </a:spcAft>
              <a:buClr>
                <a:srgbClr val="232D4B"/>
              </a:buClr>
              <a:buSzPts val="1400"/>
              <a:buChar char="●"/>
              <a:defRPr>
                <a:solidFill>
                  <a:srgbClr val="232D4B"/>
                </a:solidFill>
              </a:defRPr>
            </a:lvl7pPr>
            <a:lvl8pPr marL="3657600" lvl="7" indent="-317500" algn="ctr">
              <a:lnSpc>
                <a:spcPct val="100000"/>
              </a:lnSpc>
              <a:spcBef>
                <a:spcPts val="1300"/>
              </a:spcBef>
              <a:spcAft>
                <a:spcPts val="0"/>
              </a:spcAft>
              <a:buClr>
                <a:srgbClr val="232D4B"/>
              </a:buClr>
              <a:buSzPts val="1400"/>
              <a:buChar char="○"/>
              <a:defRPr>
                <a:solidFill>
                  <a:srgbClr val="232D4B"/>
                </a:solidFill>
              </a:defRPr>
            </a:lvl8pPr>
            <a:lvl9pPr marL="4114800" lvl="8" indent="-317500" algn="ctr">
              <a:lnSpc>
                <a:spcPct val="100000"/>
              </a:lnSpc>
              <a:spcBef>
                <a:spcPts val="1300"/>
              </a:spcBef>
              <a:spcAft>
                <a:spcPts val="1300"/>
              </a:spcAft>
              <a:buClr>
                <a:srgbClr val="232D4B"/>
              </a:buClr>
              <a:buSzPts val="1400"/>
              <a:buChar char="■"/>
              <a:defRPr>
                <a:solidFill>
                  <a:srgbClr val="232D4B"/>
                </a:solidFill>
              </a:defRPr>
            </a:lvl9pPr>
          </a:lstStyle>
          <a:p>
            <a:endParaRPr/>
          </a:p>
        </p:txBody>
      </p:sp>
      <p:sp>
        <p:nvSpPr>
          <p:cNvPr id="317" name="Google Shape;317;p5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cxnSp>
        <p:nvCxnSpPr>
          <p:cNvPr id="318" name="Google Shape;318;p52"/>
          <p:cNvCxnSpPr/>
          <p:nvPr/>
        </p:nvCxnSpPr>
        <p:spPr>
          <a:xfrm>
            <a:off x="423600" y="4760925"/>
            <a:ext cx="8296800" cy="0"/>
          </a:xfrm>
          <a:prstGeom prst="straightConnector1">
            <a:avLst/>
          </a:prstGeom>
          <a:noFill/>
          <a:ln w="38100" cap="flat" cmpd="sng">
            <a:solidFill>
              <a:srgbClr val="232D4B"/>
            </a:solidFill>
            <a:prstDash val="dot"/>
            <a:round/>
            <a:headEnd type="none" w="sm" len="sm"/>
            <a:tailEnd type="none" w="sm" len="sm"/>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title and description 2 1 1">
  <p:cSld name="1_Section title and description 2 1 1">
    <p:spTree>
      <p:nvGrpSpPr>
        <p:cNvPr id="1" name="Shape 319"/>
        <p:cNvGrpSpPr/>
        <p:nvPr/>
      </p:nvGrpSpPr>
      <p:grpSpPr>
        <a:xfrm>
          <a:off x="0" y="0"/>
          <a:ext cx="0" cy="0"/>
          <a:chOff x="0" y="0"/>
          <a:chExt cx="0" cy="0"/>
        </a:xfrm>
      </p:grpSpPr>
      <p:sp>
        <p:nvSpPr>
          <p:cNvPr id="320" name="Google Shape;320;p53"/>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Medium"/>
              <a:ea typeface="Libre Franklin Medium"/>
              <a:cs typeface="Libre Franklin Medium"/>
              <a:sym typeface="Libre Franklin Medium"/>
            </a:endParaRPr>
          </a:p>
        </p:txBody>
      </p:sp>
      <p:sp>
        <p:nvSpPr>
          <p:cNvPr id="321" name="Google Shape;321;p53"/>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b="1" i="0">
                <a:solidFill>
                  <a:srgbClr val="232D4B"/>
                </a:solidFill>
                <a:latin typeface="Libre Franklin"/>
                <a:ea typeface="Libre Franklin"/>
                <a:cs typeface="Libre Franklin"/>
                <a:sym typeface="Libre Franklin"/>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22" name="Google Shape;322;p53"/>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B5F0C"/>
              </a:buClr>
              <a:buSzPts val="2100"/>
              <a:buNone/>
              <a:defRPr sz="2100" b="0" i="0">
                <a:solidFill>
                  <a:srgbClr val="EB5F0C"/>
                </a:solidFill>
                <a:latin typeface="Libre Franklin Medium"/>
                <a:ea typeface="Libre Franklin Medium"/>
                <a:cs typeface="Libre Franklin Medium"/>
                <a:sym typeface="Libre Franklin Medium"/>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3" name="Google Shape;323;p5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b="0" i="0">
                <a:solidFill>
                  <a:schemeClr val="lt1"/>
                </a:solidFill>
                <a:latin typeface="Libre Franklin Medium"/>
                <a:ea typeface="Libre Franklin Medium"/>
                <a:cs typeface="Libre Franklin Medium"/>
                <a:sym typeface="Libre Franklin Medium"/>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324" name="Google Shape;324;p5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28"/>
        <p:cNvGrpSpPr/>
        <p:nvPr/>
      </p:nvGrpSpPr>
      <p:grpSpPr>
        <a:xfrm>
          <a:off x="0" y="0"/>
          <a:ext cx="0" cy="0"/>
          <a:chOff x="0" y="0"/>
          <a:chExt cx="0" cy="0"/>
        </a:xfrm>
      </p:grpSpPr>
      <p:cxnSp>
        <p:nvCxnSpPr>
          <p:cNvPr id="29" name="Google Shape;29;p7"/>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30" name="Google Shape;30;p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32D4B"/>
              </a:buClr>
              <a:buSzPts val="3600"/>
              <a:buNone/>
              <a:defRPr>
                <a:solidFill>
                  <a:srgbClr val="232D4B"/>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31" name="Google Shape;31;p7"/>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32" name="Google Shape;32;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1 4">
  <p:cSld name="Title and body 1 1 1 4">
    <p:spTree>
      <p:nvGrpSpPr>
        <p:cNvPr id="1" name="Shape 33"/>
        <p:cNvGrpSpPr/>
        <p:nvPr/>
      </p:nvGrpSpPr>
      <p:grpSpPr>
        <a:xfrm>
          <a:off x="0" y="0"/>
          <a:ext cx="0" cy="0"/>
          <a:chOff x="0" y="0"/>
          <a:chExt cx="0" cy="0"/>
        </a:xfrm>
      </p:grpSpPr>
      <p:cxnSp>
        <p:nvCxnSpPr>
          <p:cNvPr id="34" name="Google Shape;34;p8"/>
          <p:cNvCxnSpPr/>
          <p:nvPr/>
        </p:nvCxnSpPr>
        <p:spPr>
          <a:xfrm rot="10800000" flipH="1">
            <a:off x="232725" y="802150"/>
            <a:ext cx="8499000" cy="15600"/>
          </a:xfrm>
          <a:prstGeom prst="straightConnector1">
            <a:avLst/>
          </a:prstGeom>
          <a:noFill/>
          <a:ln w="38100" cap="flat" cmpd="sng">
            <a:solidFill>
              <a:srgbClr val="232D4B"/>
            </a:solidFill>
            <a:prstDash val="dot"/>
            <a:round/>
            <a:headEnd type="none" w="sm" len="sm"/>
            <a:tailEnd type="none" w="sm" len="sm"/>
          </a:ln>
        </p:spPr>
      </p:cxnSp>
      <p:sp>
        <p:nvSpPr>
          <p:cNvPr id="35" name="Google Shape;35;p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36" name="Google Shape;36;p8"/>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Clr>
                <a:srgbClr val="666666"/>
              </a:buClr>
              <a:buSzPts val="2400"/>
              <a:buChar char="●"/>
              <a:defRPr>
                <a:solidFill>
                  <a:srgbClr val="666666"/>
                </a:solidFill>
              </a:defRPr>
            </a:lvl1pPr>
            <a:lvl2pPr marL="914400" lvl="1" indent="-368300" algn="l">
              <a:lnSpc>
                <a:spcPct val="100000"/>
              </a:lnSpc>
              <a:spcBef>
                <a:spcPts val="1300"/>
              </a:spcBef>
              <a:spcAft>
                <a:spcPts val="0"/>
              </a:spcAft>
              <a:buClr>
                <a:srgbClr val="666666"/>
              </a:buClr>
              <a:buSzPts val="2200"/>
              <a:buChar char="○"/>
              <a:defRPr>
                <a:solidFill>
                  <a:srgbClr val="666666"/>
                </a:solidFill>
              </a:defRPr>
            </a:lvl2pPr>
            <a:lvl3pPr marL="1371600" lvl="2" indent="-355600" algn="l">
              <a:lnSpc>
                <a:spcPct val="100000"/>
              </a:lnSpc>
              <a:spcBef>
                <a:spcPts val="1300"/>
              </a:spcBef>
              <a:spcAft>
                <a:spcPts val="0"/>
              </a:spcAft>
              <a:buClr>
                <a:srgbClr val="666666"/>
              </a:buClr>
              <a:buSzPts val="2000"/>
              <a:buChar char="■"/>
              <a:defRPr>
                <a:solidFill>
                  <a:srgbClr val="666666"/>
                </a:solidFill>
              </a:defRPr>
            </a:lvl3pPr>
            <a:lvl4pPr marL="1828800" lvl="3" indent="-349250" algn="l">
              <a:lnSpc>
                <a:spcPct val="100000"/>
              </a:lnSpc>
              <a:spcBef>
                <a:spcPts val="1300"/>
              </a:spcBef>
              <a:spcAft>
                <a:spcPts val="0"/>
              </a:spcAft>
              <a:buClr>
                <a:srgbClr val="666666"/>
              </a:buClr>
              <a:buSzPts val="1900"/>
              <a:buChar char="●"/>
              <a:defRPr>
                <a:solidFill>
                  <a:srgbClr val="666666"/>
                </a:solidFill>
              </a:defRPr>
            </a:lvl4pPr>
            <a:lvl5pPr marL="2286000" lvl="4" indent="-342900" algn="l">
              <a:lnSpc>
                <a:spcPct val="100000"/>
              </a:lnSpc>
              <a:spcBef>
                <a:spcPts val="1300"/>
              </a:spcBef>
              <a:spcAft>
                <a:spcPts val="0"/>
              </a:spcAft>
              <a:buClr>
                <a:srgbClr val="666666"/>
              </a:buClr>
              <a:buSzPts val="1800"/>
              <a:buChar char="○"/>
              <a:defRPr>
                <a:solidFill>
                  <a:srgbClr val="666666"/>
                </a:solidFill>
              </a:defRPr>
            </a:lvl5pPr>
            <a:lvl6pPr marL="2743200" lvl="5" indent="-330200" algn="l">
              <a:lnSpc>
                <a:spcPct val="100000"/>
              </a:lnSpc>
              <a:spcBef>
                <a:spcPts val="1300"/>
              </a:spcBef>
              <a:spcAft>
                <a:spcPts val="0"/>
              </a:spcAft>
              <a:buClr>
                <a:srgbClr val="666666"/>
              </a:buClr>
              <a:buSzPts val="1600"/>
              <a:buChar char="■"/>
              <a:defRPr>
                <a:solidFill>
                  <a:srgbClr val="666666"/>
                </a:solidFill>
              </a:defRPr>
            </a:lvl6pPr>
            <a:lvl7pPr marL="3200400" lvl="6" indent="-317500" algn="l">
              <a:lnSpc>
                <a:spcPct val="100000"/>
              </a:lnSpc>
              <a:spcBef>
                <a:spcPts val="1300"/>
              </a:spcBef>
              <a:spcAft>
                <a:spcPts val="0"/>
              </a:spcAft>
              <a:buClr>
                <a:srgbClr val="666666"/>
              </a:buClr>
              <a:buSzPts val="1400"/>
              <a:buChar char="●"/>
              <a:defRPr>
                <a:solidFill>
                  <a:srgbClr val="666666"/>
                </a:solidFill>
              </a:defRPr>
            </a:lvl7pPr>
            <a:lvl8pPr marL="3657600" lvl="7" indent="-317500" algn="l">
              <a:lnSpc>
                <a:spcPct val="100000"/>
              </a:lnSpc>
              <a:spcBef>
                <a:spcPts val="1300"/>
              </a:spcBef>
              <a:spcAft>
                <a:spcPts val="0"/>
              </a:spcAft>
              <a:buClr>
                <a:srgbClr val="666666"/>
              </a:buClr>
              <a:buSzPts val="1400"/>
              <a:buChar char="○"/>
              <a:defRPr>
                <a:solidFill>
                  <a:srgbClr val="666666"/>
                </a:solidFill>
              </a:defRPr>
            </a:lvl8pPr>
            <a:lvl9pPr marL="4114800" lvl="8" indent="-317500" algn="l">
              <a:lnSpc>
                <a:spcPct val="100000"/>
              </a:lnSpc>
              <a:spcBef>
                <a:spcPts val="1300"/>
              </a:spcBef>
              <a:spcAft>
                <a:spcPts val="1300"/>
              </a:spcAft>
              <a:buClr>
                <a:srgbClr val="666666"/>
              </a:buClr>
              <a:buSzPts val="1400"/>
              <a:buChar char="■"/>
              <a:defRPr>
                <a:solidFill>
                  <a:srgbClr val="666666"/>
                </a:solidFill>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2 1 1">
  <p:cSld name="Section title and description 2 1 1">
    <p:spTree>
      <p:nvGrpSpPr>
        <p:cNvPr id="1" name="Shape 38"/>
        <p:cNvGrpSpPr/>
        <p:nvPr/>
      </p:nvGrpSpPr>
      <p:grpSpPr>
        <a:xfrm>
          <a:off x="0" y="0"/>
          <a:ext cx="0" cy="0"/>
          <a:chOff x="0" y="0"/>
          <a:chExt cx="0" cy="0"/>
        </a:xfrm>
      </p:grpSpPr>
      <p:sp>
        <p:nvSpPr>
          <p:cNvPr id="39" name="Google Shape;39;p9"/>
          <p:cNvSpPr/>
          <p:nvPr/>
        </p:nvSpPr>
        <p:spPr>
          <a:xfrm>
            <a:off x="4572000" y="125"/>
            <a:ext cx="4572000" cy="5143500"/>
          </a:xfrm>
          <a:prstGeom prst="rect">
            <a:avLst/>
          </a:prstGeom>
          <a:solidFill>
            <a:srgbClr val="EB5F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9"/>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232D4B"/>
              </a:buClr>
              <a:buSzPts val="3600"/>
              <a:buNone/>
              <a:defRPr sz="3600">
                <a:solidFill>
                  <a:srgbClr val="232D4B"/>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41" name="Google Shape;41;p9"/>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EB5F0C"/>
              </a:buClr>
              <a:buSzPts val="2100"/>
              <a:buNone/>
              <a:defRPr sz="2100">
                <a:solidFill>
                  <a:srgbClr val="EB5F0C"/>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81000" algn="l">
              <a:lnSpc>
                <a:spcPct val="100000"/>
              </a:lnSpc>
              <a:spcBef>
                <a:spcPts val="0"/>
              </a:spcBef>
              <a:spcAft>
                <a:spcPts val="0"/>
              </a:spcAft>
              <a:buClr>
                <a:schemeClr val="lt1"/>
              </a:buClr>
              <a:buSzPts val="2400"/>
              <a:buChar char="●"/>
              <a:defRPr>
                <a:solidFill>
                  <a:schemeClr val="lt1"/>
                </a:solidFill>
              </a:defRPr>
            </a:lvl1pPr>
            <a:lvl2pPr marL="914400" lvl="1" indent="-368300" algn="l">
              <a:lnSpc>
                <a:spcPct val="100000"/>
              </a:lnSpc>
              <a:spcBef>
                <a:spcPts val="1300"/>
              </a:spcBef>
              <a:spcAft>
                <a:spcPts val="0"/>
              </a:spcAft>
              <a:buClr>
                <a:schemeClr val="lt1"/>
              </a:buClr>
              <a:buSzPts val="2200"/>
              <a:buChar char="○"/>
              <a:defRPr>
                <a:solidFill>
                  <a:schemeClr val="lt1"/>
                </a:solidFill>
              </a:defRPr>
            </a:lvl2pPr>
            <a:lvl3pPr marL="1371600" lvl="2" indent="-355600" algn="l">
              <a:lnSpc>
                <a:spcPct val="100000"/>
              </a:lnSpc>
              <a:spcBef>
                <a:spcPts val="1300"/>
              </a:spcBef>
              <a:spcAft>
                <a:spcPts val="0"/>
              </a:spcAft>
              <a:buClr>
                <a:schemeClr val="lt1"/>
              </a:buClr>
              <a:buSzPts val="2000"/>
              <a:buChar char="■"/>
              <a:defRPr>
                <a:solidFill>
                  <a:schemeClr val="lt1"/>
                </a:solidFill>
              </a:defRPr>
            </a:lvl3pPr>
            <a:lvl4pPr marL="1828800" lvl="3" indent="-349250" algn="l">
              <a:lnSpc>
                <a:spcPct val="100000"/>
              </a:lnSpc>
              <a:spcBef>
                <a:spcPts val="1300"/>
              </a:spcBef>
              <a:spcAft>
                <a:spcPts val="0"/>
              </a:spcAft>
              <a:buClr>
                <a:schemeClr val="lt1"/>
              </a:buClr>
              <a:buSzPts val="1900"/>
              <a:buChar char="●"/>
              <a:defRPr>
                <a:solidFill>
                  <a:schemeClr val="lt1"/>
                </a:solidFill>
              </a:defRPr>
            </a:lvl4pPr>
            <a:lvl5pPr marL="2286000" lvl="4" indent="-342900" algn="l">
              <a:lnSpc>
                <a:spcPct val="100000"/>
              </a:lnSpc>
              <a:spcBef>
                <a:spcPts val="1300"/>
              </a:spcBef>
              <a:spcAft>
                <a:spcPts val="0"/>
              </a:spcAft>
              <a:buClr>
                <a:schemeClr val="lt1"/>
              </a:buClr>
              <a:buSzPts val="1800"/>
              <a:buChar char="○"/>
              <a:defRPr>
                <a:solidFill>
                  <a:schemeClr val="lt1"/>
                </a:solidFill>
              </a:defRPr>
            </a:lvl5pPr>
            <a:lvl6pPr marL="2743200" lvl="5" indent="-330200" algn="l">
              <a:lnSpc>
                <a:spcPct val="100000"/>
              </a:lnSpc>
              <a:spcBef>
                <a:spcPts val="1300"/>
              </a:spcBef>
              <a:spcAft>
                <a:spcPts val="0"/>
              </a:spcAft>
              <a:buClr>
                <a:schemeClr val="lt1"/>
              </a:buClr>
              <a:buSzPts val="1600"/>
              <a:buChar char="■"/>
              <a:defRPr>
                <a:solidFill>
                  <a:schemeClr val="lt1"/>
                </a:solidFill>
              </a:defRPr>
            </a:lvl6pPr>
            <a:lvl7pPr marL="3200400" lvl="6" indent="-317500" algn="l">
              <a:lnSpc>
                <a:spcPct val="100000"/>
              </a:lnSpc>
              <a:spcBef>
                <a:spcPts val="1300"/>
              </a:spcBef>
              <a:spcAft>
                <a:spcPts val="0"/>
              </a:spcAft>
              <a:buClr>
                <a:schemeClr val="lt1"/>
              </a:buClr>
              <a:buSzPts val="1400"/>
              <a:buChar char="●"/>
              <a:defRPr>
                <a:solidFill>
                  <a:schemeClr val="lt1"/>
                </a:solidFill>
              </a:defRPr>
            </a:lvl7pPr>
            <a:lvl8pPr marL="3657600" lvl="7" indent="-317500" algn="l">
              <a:lnSpc>
                <a:spcPct val="100000"/>
              </a:lnSpc>
              <a:spcBef>
                <a:spcPts val="1300"/>
              </a:spcBef>
              <a:spcAft>
                <a:spcPts val="0"/>
              </a:spcAft>
              <a:buClr>
                <a:schemeClr val="lt1"/>
              </a:buClr>
              <a:buSzPts val="1400"/>
              <a:buChar char="○"/>
              <a:defRPr>
                <a:solidFill>
                  <a:schemeClr val="lt1"/>
                </a:solidFill>
              </a:defRPr>
            </a:lvl8pPr>
            <a:lvl9pPr marL="4114800" lvl="8" indent="-317500" algn="l">
              <a:lnSpc>
                <a:spcPct val="100000"/>
              </a:lnSpc>
              <a:spcBef>
                <a:spcPts val="1300"/>
              </a:spcBef>
              <a:spcAft>
                <a:spcPts val="13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44"/>
        <p:cNvGrpSpPr/>
        <p:nvPr/>
      </p:nvGrpSpPr>
      <p:grpSpPr>
        <a:xfrm>
          <a:off x="0" y="0"/>
          <a:ext cx="0" cy="0"/>
          <a:chOff x="0" y="0"/>
          <a:chExt cx="0" cy="0"/>
        </a:xfrm>
      </p:grpSpPr>
      <p:cxnSp>
        <p:nvCxnSpPr>
          <p:cNvPr id="45" name="Google Shape;45;p10"/>
          <p:cNvCxnSpPr/>
          <p:nvPr/>
        </p:nvCxnSpPr>
        <p:spPr>
          <a:xfrm rot="10800000" flipH="1">
            <a:off x="232725" y="802150"/>
            <a:ext cx="8499000" cy="15600"/>
          </a:xfrm>
          <a:prstGeom prst="straightConnector1">
            <a:avLst/>
          </a:prstGeom>
          <a:noFill/>
          <a:ln w="38100" cap="flat" cmpd="sng">
            <a:solidFill>
              <a:srgbClr val="E57200"/>
            </a:solidFill>
            <a:prstDash val="dot"/>
            <a:round/>
            <a:headEnd type="none" w="sm" len="sm"/>
            <a:tailEnd type="none" w="sm" len="sm"/>
          </a:ln>
        </p:spPr>
      </p:cxnSp>
      <p:sp>
        <p:nvSpPr>
          <p:cNvPr id="46" name="Google Shape;46;p10"/>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E57200"/>
              </a:buClr>
              <a:buSzPts val="3600"/>
              <a:buNone/>
              <a:defRPr>
                <a:solidFill>
                  <a:srgbClr val="E57200"/>
                </a:solidFill>
              </a:defRPr>
            </a:lvl1pPr>
            <a:lvl2pPr lvl="1" algn="l">
              <a:lnSpc>
                <a:spcPct val="100000"/>
              </a:lnSpc>
              <a:spcBef>
                <a:spcPts val="0"/>
              </a:spcBef>
              <a:spcAft>
                <a:spcPts val="0"/>
              </a:spcAft>
              <a:buClr>
                <a:srgbClr val="232D4B"/>
              </a:buClr>
              <a:buSzPts val="3000"/>
              <a:buNone/>
              <a:defRPr>
                <a:solidFill>
                  <a:srgbClr val="232D4B"/>
                </a:solidFill>
              </a:defRPr>
            </a:lvl2pPr>
            <a:lvl3pPr lvl="2" algn="l">
              <a:lnSpc>
                <a:spcPct val="100000"/>
              </a:lnSpc>
              <a:spcBef>
                <a:spcPts val="0"/>
              </a:spcBef>
              <a:spcAft>
                <a:spcPts val="0"/>
              </a:spcAft>
              <a:buClr>
                <a:srgbClr val="232D4B"/>
              </a:buClr>
              <a:buSzPts val="3000"/>
              <a:buNone/>
              <a:defRPr>
                <a:solidFill>
                  <a:srgbClr val="232D4B"/>
                </a:solidFill>
              </a:defRPr>
            </a:lvl3pPr>
            <a:lvl4pPr lvl="3" algn="l">
              <a:lnSpc>
                <a:spcPct val="100000"/>
              </a:lnSpc>
              <a:spcBef>
                <a:spcPts val="0"/>
              </a:spcBef>
              <a:spcAft>
                <a:spcPts val="0"/>
              </a:spcAft>
              <a:buClr>
                <a:srgbClr val="232D4B"/>
              </a:buClr>
              <a:buSzPts val="3000"/>
              <a:buNone/>
              <a:defRPr>
                <a:solidFill>
                  <a:srgbClr val="232D4B"/>
                </a:solidFill>
              </a:defRPr>
            </a:lvl4pPr>
            <a:lvl5pPr lvl="4" algn="l">
              <a:lnSpc>
                <a:spcPct val="100000"/>
              </a:lnSpc>
              <a:spcBef>
                <a:spcPts val="0"/>
              </a:spcBef>
              <a:spcAft>
                <a:spcPts val="0"/>
              </a:spcAft>
              <a:buClr>
                <a:srgbClr val="232D4B"/>
              </a:buClr>
              <a:buSzPts val="3000"/>
              <a:buNone/>
              <a:defRPr>
                <a:solidFill>
                  <a:srgbClr val="232D4B"/>
                </a:solidFill>
              </a:defRPr>
            </a:lvl5pPr>
            <a:lvl6pPr lvl="5" algn="l">
              <a:lnSpc>
                <a:spcPct val="100000"/>
              </a:lnSpc>
              <a:spcBef>
                <a:spcPts val="0"/>
              </a:spcBef>
              <a:spcAft>
                <a:spcPts val="0"/>
              </a:spcAft>
              <a:buClr>
                <a:srgbClr val="232D4B"/>
              </a:buClr>
              <a:buSzPts val="3000"/>
              <a:buNone/>
              <a:defRPr>
                <a:solidFill>
                  <a:srgbClr val="232D4B"/>
                </a:solidFill>
              </a:defRPr>
            </a:lvl6pPr>
            <a:lvl7pPr lvl="6" algn="l">
              <a:lnSpc>
                <a:spcPct val="100000"/>
              </a:lnSpc>
              <a:spcBef>
                <a:spcPts val="0"/>
              </a:spcBef>
              <a:spcAft>
                <a:spcPts val="0"/>
              </a:spcAft>
              <a:buClr>
                <a:srgbClr val="232D4B"/>
              </a:buClr>
              <a:buSzPts val="3000"/>
              <a:buNone/>
              <a:defRPr>
                <a:solidFill>
                  <a:srgbClr val="232D4B"/>
                </a:solidFill>
              </a:defRPr>
            </a:lvl7pPr>
            <a:lvl8pPr lvl="7" algn="l">
              <a:lnSpc>
                <a:spcPct val="100000"/>
              </a:lnSpc>
              <a:spcBef>
                <a:spcPts val="0"/>
              </a:spcBef>
              <a:spcAft>
                <a:spcPts val="0"/>
              </a:spcAft>
              <a:buClr>
                <a:srgbClr val="232D4B"/>
              </a:buClr>
              <a:buSzPts val="3000"/>
              <a:buNone/>
              <a:defRPr>
                <a:solidFill>
                  <a:srgbClr val="232D4B"/>
                </a:solidFill>
              </a:defRPr>
            </a:lvl8pPr>
            <a:lvl9pPr lvl="8" algn="l">
              <a:lnSpc>
                <a:spcPct val="100000"/>
              </a:lnSpc>
              <a:spcBef>
                <a:spcPts val="0"/>
              </a:spcBef>
              <a:spcAft>
                <a:spcPts val="0"/>
              </a:spcAft>
              <a:buClr>
                <a:srgbClr val="232D4B"/>
              </a:buClr>
              <a:buSzPts val="3000"/>
              <a:buNone/>
              <a:defRPr>
                <a:solidFill>
                  <a:srgbClr val="232D4B"/>
                </a:solidFill>
              </a:defRPr>
            </a:lvl9pPr>
          </a:lstStyle>
          <a:p>
            <a:endParaRPr/>
          </a:p>
        </p:txBody>
      </p:sp>
      <p:sp>
        <p:nvSpPr>
          <p:cNvPr id="47" name="Google Shape;47;p10"/>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a:lvl1pPr>
            <a:lvl2pPr marL="914400" lvl="1" indent="-368300" algn="l">
              <a:lnSpc>
                <a:spcPct val="100000"/>
              </a:lnSpc>
              <a:spcBef>
                <a:spcPts val="1300"/>
              </a:spcBef>
              <a:spcAft>
                <a:spcPts val="0"/>
              </a:spcAft>
              <a:buSzPts val="2200"/>
              <a:buChar char="○"/>
              <a:defRPr/>
            </a:lvl2pPr>
            <a:lvl3pPr marL="1371600" lvl="2" indent="-355600" algn="l">
              <a:lnSpc>
                <a:spcPct val="100000"/>
              </a:lnSpc>
              <a:spcBef>
                <a:spcPts val="1300"/>
              </a:spcBef>
              <a:spcAft>
                <a:spcPts val="0"/>
              </a:spcAft>
              <a:buSzPts val="2000"/>
              <a:buChar char="■"/>
              <a:defRPr/>
            </a:lvl3pPr>
            <a:lvl4pPr marL="1828800" lvl="3" indent="-349250" algn="l">
              <a:lnSpc>
                <a:spcPct val="100000"/>
              </a:lnSpc>
              <a:spcBef>
                <a:spcPts val="1300"/>
              </a:spcBef>
              <a:spcAft>
                <a:spcPts val="0"/>
              </a:spcAft>
              <a:buSzPts val="1900"/>
              <a:buChar char="●"/>
              <a:defRPr/>
            </a:lvl4pPr>
            <a:lvl5pPr marL="2286000" lvl="4" indent="-342900" algn="l">
              <a:lnSpc>
                <a:spcPct val="100000"/>
              </a:lnSpc>
              <a:spcBef>
                <a:spcPts val="1300"/>
              </a:spcBef>
              <a:spcAft>
                <a:spcPts val="0"/>
              </a:spcAft>
              <a:buSzPts val="1800"/>
              <a:buChar char="○"/>
              <a:defRPr/>
            </a:lvl5pPr>
            <a:lvl6pPr marL="2743200" lvl="5" indent="-330200" algn="l">
              <a:lnSpc>
                <a:spcPct val="100000"/>
              </a:lnSpc>
              <a:spcBef>
                <a:spcPts val="1300"/>
              </a:spcBef>
              <a:spcAft>
                <a:spcPts val="0"/>
              </a:spcAft>
              <a:buSzPts val="1600"/>
              <a:buChar char="■"/>
              <a:defRPr/>
            </a:lvl6pPr>
            <a:lvl7pPr marL="3200400" lvl="6" indent="-317500" algn="l">
              <a:lnSpc>
                <a:spcPct val="100000"/>
              </a:lnSpc>
              <a:spcBef>
                <a:spcPts val="1300"/>
              </a:spcBef>
              <a:spcAft>
                <a:spcPts val="0"/>
              </a:spcAft>
              <a:buSzPts val="1400"/>
              <a:buChar char="●"/>
              <a:defRPr/>
            </a:lvl7pPr>
            <a:lvl8pPr marL="3657600" lvl="7" indent="-317500" algn="l">
              <a:lnSpc>
                <a:spcPct val="100000"/>
              </a:lnSpc>
              <a:spcBef>
                <a:spcPts val="1300"/>
              </a:spcBef>
              <a:spcAft>
                <a:spcPts val="0"/>
              </a:spcAft>
              <a:buSzPts val="1400"/>
              <a:buChar char="○"/>
              <a:defRPr/>
            </a:lvl8pPr>
            <a:lvl9pPr marL="4114800" lvl="8" indent="-317500" algn="l">
              <a:lnSpc>
                <a:spcPct val="100000"/>
              </a:lnSpc>
              <a:spcBef>
                <a:spcPts val="1300"/>
              </a:spcBef>
              <a:spcAft>
                <a:spcPts val="1300"/>
              </a:spcAft>
              <a:buSzPts val="1400"/>
              <a:buChar char="■"/>
              <a:defRPr/>
            </a:lvl9pPr>
          </a:lstStyle>
          <a:p>
            <a:endParaRPr/>
          </a:p>
        </p:txBody>
      </p:sp>
      <p:sp>
        <p:nvSpPr>
          <p:cNvPr id="48" name="Google Shape;48;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4725" y="575950"/>
            <a:ext cx="83115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600"/>
              <a:buFont typeface="Franklin Gothic"/>
              <a:buNone/>
              <a:defRPr sz="3600" b="1" i="0" u="none" strike="noStrike" cap="none">
                <a:solidFill>
                  <a:schemeClr val="dk2"/>
                </a:solidFill>
                <a:latin typeface="Franklin Gothic"/>
                <a:ea typeface="Franklin Gothic"/>
                <a:cs typeface="Franklin Gothic"/>
                <a:sym typeface="Franklin Gothic"/>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1397623" y="1595775"/>
            <a:ext cx="7334100" cy="30024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2"/>
              </a:buClr>
              <a:buSzPts val="2400"/>
              <a:buFont typeface="Franklin Gothic"/>
              <a:buChar char="●"/>
              <a:defRPr sz="2400" b="0" i="0" u="none" strike="noStrike" cap="none">
                <a:solidFill>
                  <a:schemeClr val="dk2"/>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dk2"/>
              </a:buClr>
              <a:buSzPts val="2200"/>
              <a:buFont typeface="Franklin Gothic"/>
              <a:buChar char="○"/>
              <a:defRPr sz="2200" b="0" i="0" u="none" strike="noStrike" cap="none">
                <a:solidFill>
                  <a:schemeClr val="dk2"/>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dk2"/>
              </a:buClr>
              <a:buSzPts val="2000"/>
              <a:buFont typeface="Franklin Gothic"/>
              <a:buChar char="■"/>
              <a:defRPr sz="2000" b="0" i="0" u="none" strike="noStrike" cap="none">
                <a:solidFill>
                  <a:schemeClr val="dk2"/>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dk2"/>
              </a:buClr>
              <a:buSzPts val="1900"/>
              <a:buFont typeface="Franklin Gothic"/>
              <a:buChar char="●"/>
              <a:defRPr sz="1900" b="0" i="0" u="none" strike="noStrike" cap="none">
                <a:solidFill>
                  <a:schemeClr val="dk2"/>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dk2"/>
              </a:buClr>
              <a:buSzPts val="1800"/>
              <a:buFont typeface="Franklin Gothic"/>
              <a:buChar char="○"/>
              <a:defRPr sz="1800" b="0" i="1" u="none" strike="noStrike" cap="none">
                <a:solidFill>
                  <a:schemeClr val="dk2"/>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dk2"/>
              </a:buClr>
              <a:buSzPts val="1600"/>
              <a:buFont typeface="Franklin Gothic"/>
              <a:buChar char="■"/>
              <a:defRPr sz="1600" b="0" i="0" u="none" strike="noStrike" cap="none">
                <a:solidFill>
                  <a:schemeClr val="dk2"/>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dk2"/>
              </a:buClr>
              <a:buSzPts val="1400"/>
              <a:buFont typeface="Franklin Gothic"/>
              <a:buChar char="■"/>
              <a:defRPr sz="1400" b="0" i="0" u="none" strike="noStrike" cap="none">
                <a:solidFill>
                  <a:schemeClr val="dk2"/>
                </a:solidFill>
                <a:latin typeface="Franklin Gothic"/>
                <a:ea typeface="Franklin Gothic"/>
                <a:cs typeface="Franklin Gothic"/>
                <a:sym typeface="Franklin Gothic"/>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s://www.nsfgrfp.org/applicants/application_component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sf.gov/pubs/2019/nsf19590/nsf19590.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nsf.gov/pubs/2002/nsf022/bicexamples.pdf" TargetMode="Externa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spreadsheets/d/1xoezGhbtcpg3BvNdag2F5dTQM-Xl2EELUgAfG1eUg0s/edit#gid=0"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hyperlink" Target="https://www.josephinelamp.com/post/quick-tips-grfp"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s://www.nsf.gov/pubs/2019/nsf19590/nsf19590.pdf" TargetMode="Externa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hyperlink" Target="https://engineering.virginia.edu/current-students/current-graduate-students/graduate-writing-lab/events/graduate-writing-lab-grad"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alexhunterlang.com/nsf-fellowship" TargetMode="External"/><Relationship Id="rId2" Type="http://schemas.openxmlformats.org/officeDocument/2006/relationships/notesSlide" Target="../notesSlides/notesSlide55.xml"/><Relationship Id="rId1" Type="http://schemas.openxmlformats.org/officeDocument/2006/relationships/slideLayout" Target="../slideLayouts/slideLayout9.xml"/><Relationship Id="rId6" Type="http://schemas.openxmlformats.org/officeDocument/2006/relationships/hyperlink" Target="https://www.nsf.gov/publications/pub_summ.jsp?ods_key=nsf19081" TargetMode="External"/><Relationship Id="rId5" Type="http://schemas.openxmlformats.org/officeDocument/2006/relationships/hyperlink" Target="https://www.nsf.gov/pubs/2019/nsf19590/nsf19590.pdf" TargetMode="External"/><Relationship Id="rId4" Type="http://schemas.openxmlformats.org/officeDocument/2006/relationships/hyperlink" Target="https://engineering.virginia.edu/sites/default/files/common/offices/graduate-programs-office/Files/GWL/GuideNSFGRFPReferenceLetters_Sept2018a.pdf"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engineering.virginia.edu/sites/default/files/common/offices/graduate-programs-office/Files/GWL/GuideNSFGRFPReferenceLetters_Sept2018a.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p:nvPr/>
        </p:nvSpPr>
        <p:spPr>
          <a:xfrm>
            <a:off x="-9428"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54"/>
          <p:cNvSpPr txBox="1"/>
          <p:nvPr/>
        </p:nvSpPr>
        <p:spPr>
          <a:xfrm>
            <a:off x="407100" y="-53425"/>
            <a:ext cx="8736900" cy="2505900"/>
          </a:xfrm>
          <a:prstGeom prst="rect">
            <a:avLst/>
          </a:prstGeom>
          <a:noFill/>
          <a:ln>
            <a:noFill/>
          </a:ln>
        </p:spPr>
        <p:txBody>
          <a:bodyPr spcFirstLastPara="1" wrap="square" lIns="91425" tIns="91425" rIns="91425" bIns="91425" anchor="b" anchorCtr="0">
            <a:noAutofit/>
          </a:bodyPr>
          <a:lstStyle/>
          <a:p>
            <a:pPr marL="457200" marR="0" lvl="0" indent="-381000" algn="l" rtl="0">
              <a:lnSpc>
                <a:spcPct val="100000"/>
              </a:lnSpc>
              <a:spcBef>
                <a:spcPts val="0"/>
              </a:spcBef>
              <a:spcAft>
                <a:spcPts val="0"/>
              </a:spcAft>
              <a:buClr>
                <a:schemeClr val="lt1"/>
              </a:buClr>
              <a:buSzPts val="2400"/>
              <a:buFont typeface="Franklin Gothic"/>
              <a:buNone/>
            </a:pPr>
            <a:r>
              <a:rPr lang="en-US" sz="3200" b="1">
                <a:solidFill>
                  <a:srgbClr val="212D4A"/>
                </a:solidFill>
                <a:latin typeface="Franklin Gothic"/>
                <a:ea typeface="Franklin Gothic"/>
                <a:cs typeface="Franklin Gothic"/>
                <a:sym typeface="Franklin Gothic"/>
              </a:rPr>
              <a:t>GWL GRFP Prep Series</a:t>
            </a:r>
            <a:endParaRPr sz="1400" b="0" i="0" u="none" strike="noStrike" cap="none">
              <a:solidFill>
                <a:srgbClr val="000000"/>
              </a:solidFill>
              <a:latin typeface="Arial"/>
              <a:ea typeface="Arial"/>
              <a:cs typeface="Arial"/>
              <a:sym typeface="Arial"/>
            </a:endParaRPr>
          </a:p>
        </p:txBody>
      </p:sp>
      <p:sp>
        <p:nvSpPr>
          <p:cNvPr id="331" name="Google Shape;331;p54"/>
          <p:cNvSpPr/>
          <p:nvPr/>
        </p:nvSpPr>
        <p:spPr>
          <a:xfrm>
            <a:off x="-9428" y="2600858"/>
            <a:ext cx="9153429" cy="2542642"/>
          </a:xfrm>
          <a:prstGeom prst="rect">
            <a:avLst/>
          </a:prstGeom>
          <a:solidFill>
            <a:srgbClr val="00B0F0"/>
          </a:solidFill>
          <a:ln>
            <a:noFill/>
          </a:ln>
        </p:spPr>
        <p:txBody>
          <a:bodyPr spcFirstLastPara="1" wrap="square" lIns="91425" tIns="45700" rIns="91425" bIns="45700" anchor="ctr" anchorCtr="0">
            <a:noAutofit/>
          </a:bodyPr>
          <a:lstStyle/>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algn="ctr">
              <a:buSzPts val="1400"/>
            </a:pPr>
            <a:endParaRPr lang="en-US" dirty="0"/>
          </a:p>
          <a:p>
            <a:pPr marL="0" marR="0" lvl="0" indent="0" algn="ctr">
              <a:lnSpc>
                <a:spcPct val="100000"/>
              </a:lnSpc>
              <a:spcBef>
                <a:spcPts val="0"/>
              </a:spcBef>
              <a:spcAft>
                <a:spcPts val="0"/>
              </a:spcAft>
              <a:buSzPts val="1400"/>
              <a:buFont typeface="Arial"/>
              <a:buNone/>
            </a:pPr>
            <a:r>
              <a:rPr lang="en-US" sz="1200" dirty="0">
                <a:latin typeface="Arial"/>
                <a:ea typeface="Arial"/>
                <a:cs typeface="Arial"/>
              </a:rPr>
              <a:t>This work is CC-BY and must include full citation &amp; DOI. Individual images and examples &amp; materials from other sources are not CC-BY. Blue </a:t>
            </a:r>
            <a:r>
              <a:rPr lang="en-US" sz="1200" dirty="0" err="1">
                <a:latin typeface="Arial"/>
                <a:ea typeface="Arial"/>
                <a:cs typeface="Arial"/>
              </a:rPr>
              <a:t>dino</a:t>
            </a:r>
            <a:r>
              <a:rPr lang="en-US" sz="1200" dirty="0">
                <a:latin typeface="Arial"/>
                <a:ea typeface="Arial"/>
                <a:cs typeface="Arial"/>
              </a:rPr>
              <a:t> is a GWL icon &amp; not CC-BY.</a:t>
            </a:r>
            <a:endParaRPr sz="1200" b="0" i="0" u="none" strike="noStrike" cap="none">
              <a:solidFill>
                <a:schemeClr val="lt1"/>
              </a:solidFill>
              <a:latin typeface="Arial"/>
              <a:ea typeface="Arial"/>
              <a:cs typeface="Arial"/>
            </a:endParaRPr>
          </a:p>
        </p:txBody>
      </p:sp>
      <p:sp>
        <p:nvSpPr>
          <p:cNvPr id="333" name="Google Shape;333;p54"/>
          <p:cNvSpPr txBox="1"/>
          <p:nvPr/>
        </p:nvSpPr>
        <p:spPr>
          <a:xfrm>
            <a:off x="778933" y="2941125"/>
            <a:ext cx="8111117" cy="1786800"/>
          </a:xfrm>
          <a:prstGeom prst="rect">
            <a:avLst/>
          </a:prstGeom>
          <a:noFill/>
          <a:ln>
            <a:noFill/>
          </a:ln>
        </p:spPr>
        <p:txBody>
          <a:bodyPr spcFirstLastPara="1" wrap="square" lIns="91425" tIns="91425" rIns="91425" bIns="91425" anchor="b" anchorCtr="0">
            <a:noAutofit/>
          </a:bodyPr>
          <a:lstStyle/>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ea typeface="Franklin Gothic"/>
                <a:cs typeface="Franklin Gothic"/>
                <a:sym typeface="Franklin Gothic"/>
              </a:rPr>
              <a:t>Kelly J Cunningham, PhD</a:t>
            </a:r>
          </a:p>
          <a:p>
            <a:pPr marL="457200" lvl="0" indent="-381000" algn="r">
              <a:buClr>
                <a:schemeClr val="lt1"/>
              </a:buClr>
              <a:buSzPts val="2400"/>
            </a:pPr>
            <a:r>
              <a:rPr lang="en-US" sz="2400" dirty="0">
                <a:solidFill>
                  <a:schemeClr val="lt1"/>
                </a:solidFill>
                <a:latin typeface="Franklin Gothic"/>
                <a:sym typeface="Franklin Gothic"/>
              </a:rPr>
              <a:t>Director,</a:t>
            </a:r>
            <a:r>
              <a:rPr lang="en-US" sz="2400" b="1" dirty="0">
                <a:solidFill>
                  <a:schemeClr val="lt1"/>
                </a:solidFill>
                <a:latin typeface="Franklin Gothic"/>
                <a:sym typeface="Franklin Gothic"/>
              </a:rPr>
              <a:t> </a:t>
            </a:r>
            <a:r>
              <a:rPr lang="en-US" sz="2400" dirty="0">
                <a:solidFill>
                  <a:schemeClr val="lt1"/>
                </a:solidFill>
                <a:latin typeface="Franklin Gothic"/>
                <a:sym typeface="Franklin Gothic"/>
              </a:rPr>
              <a:t>Graduate Writing Lab </a:t>
            </a:r>
          </a:p>
          <a:p>
            <a:pPr marL="457200" lvl="0" indent="-381000" algn="r">
              <a:buClr>
                <a:schemeClr val="lt1"/>
              </a:buClr>
              <a:buSzPts val="2400"/>
            </a:pPr>
            <a:r>
              <a:rPr lang="en-US" sz="2400" dirty="0">
                <a:solidFill>
                  <a:schemeClr val="lt1"/>
                </a:solidFill>
                <a:latin typeface="Franklin Gothic"/>
                <a:sym typeface="Franklin Gothic"/>
              </a:rPr>
              <a:t>School of Engineering &amp; Applied Science, University of Virginia </a:t>
            </a:r>
          </a:p>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ea typeface="Arial"/>
                <a:cs typeface="Arial"/>
                <a:sym typeface="Franklin Gothic"/>
              </a:rPr>
              <a:t>July 2022 version</a:t>
            </a:r>
            <a:endParaRPr sz="1400" b="0" i="0" u="none" strike="noStrike" cap="none" dirty="0">
              <a:solidFill>
                <a:srgbClr val="000000"/>
              </a:solidFill>
              <a:latin typeface="Arial"/>
              <a:ea typeface="Arial"/>
              <a:cs typeface="Arial"/>
              <a:sym typeface="Arial"/>
            </a:endParaRPr>
          </a:p>
          <a:p>
            <a:pPr marL="457200" marR="0" lvl="0" indent="-381000" algn="r" rtl="0">
              <a:lnSpc>
                <a:spcPct val="100000"/>
              </a:lnSpc>
              <a:spcBef>
                <a:spcPts val="0"/>
              </a:spcBef>
              <a:spcAft>
                <a:spcPts val="0"/>
              </a:spcAft>
              <a:buClr>
                <a:schemeClr val="lt1"/>
              </a:buClr>
              <a:buSzPts val="2400"/>
              <a:buFont typeface="Franklin Gothic"/>
              <a:buNone/>
            </a:pPr>
            <a:r>
              <a:rPr lang="en-US" sz="2400" dirty="0" err="1">
                <a:solidFill>
                  <a:schemeClr val="lt1"/>
                </a:solidFill>
                <a:latin typeface="Franklin Gothic"/>
                <a:ea typeface="Franklin Gothic"/>
                <a:cs typeface="Franklin Gothic"/>
                <a:sym typeface="Franklin Gothic"/>
              </a:rPr>
              <a:t>gradwritinglab@virginia.edu</a:t>
            </a:r>
            <a:r>
              <a:rPr lang="en-US" sz="2400" b="0" i="0" u="none" strike="noStrike" cap="none" dirty="0">
                <a:solidFill>
                  <a:schemeClr val="lt1"/>
                </a:solidFill>
                <a:latin typeface="Franklin Gothic"/>
                <a:ea typeface="Franklin Gothic"/>
                <a:cs typeface="Franklin Gothic"/>
                <a:sym typeface="Franklin Gothic"/>
              </a:rPr>
              <a:t>  |  </a:t>
            </a:r>
            <a:r>
              <a:rPr lang="en-US" sz="2400" dirty="0" err="1">
                <a:solidFill>
                  <a:schemeClr val="lt1"/>
                </a:solidFill>
                <a:latin typeface="Franklin Gothic"/>
                <a:ea typeface="Franklin Gothic"/>
                <a:cs typeface="Franklin Gothic"/>
                <a:sym typeface="Franklin Gothic"/>
              </a:rPr>
              <a:t>bit.ly</a:t>
            </a:r>
            <a:r>
              <a:rPr lang="en-US" sz="2400" dirty="0">
                <a:solidFill>
                  <a:schemeClr val="lt1"/>
                </a:solidFill>
                <a:latin typeface="Franklin Gothic"/>
                <a:ea typeface="Franklin Gothic"/>
                <a:cs typeface="Franklin Gothic"/>
                <a:sym typeface="Franklin Gothic"/>
              </a:rPr>
              <a:t>/GWLGRFP</a:t>
            </a:r>
            <a:endParaRPr sz="1600" b="0" i="1" u="none" strike="noStrike" cap="none" dirty="0">
              <a:solidFill>
                <a:schemeClr val="lt1"/>
              </a:solidFill>
              <a:latin typeface="Franklin Gothic"/>
              <a:ea typeface="Franklin Gothic"/>
              <a:cs typeface="Franklin Gothic"/>
              <a:sym typeface="Franklin Gothic"/>
            </a:endParaRPr>
          </a:p>
        </p:txBody>
      </p:sp>
      <p:sp>
        <p:nvSpPr>
          <p:cNvPr id="334" name="Google Shape;334;p54"/>
          <p:cNvSpPr txBox="1"/>
          <p:nvPr/>
        </p:nvSpPr>
        <p:spPr>
          <a:xfrm>
            <a:off x="153325" y="290675"/>
            <a:ext cx="8736900" cy="1459800"/>
          </a:xfrm>
          <a:prstGeom prst="rect">
            <a:avLst/>
          </a:prstGeom>
          <a:noFill/>
          <a:ln>
            <a:noFill/>
          </a:ln>
        </p:spPr>
        <p:txBody>
          <a:bodyPr spcFirstLastPara="1" wrap="square" lIns="91425" tIns="91425" rIns="91425" bIns="91425" anchor="b" anchorCtr="0">
            <a:noAutofit/>
          </a:bodyPr>
          <a:lstStyle/>
          <a:p>
            <a:pPr marL="457200" marR="0" lvl="0" indent="-381000" algn="l" rtl="0">
              <a:lnSpc>
                <a:spcPct val="100000"/>
              </a:lnSpc>
              <a:spcBef>
                <a:spcPts val="0"/>
              </a:spcBef>
              <a:spcAft>
                <a:spcPts val="0"/>
              </a:spcAft>
              <a:buClr>
                <a:schemeClr val="lt1"/>
              </a:buClr>
              <a:buSzPts val="2400"/>
              <a:buFont typeface="Franklin Gothic"/>
              <a:buNone/>
            </a:pPr>
            <a:r>
              <a:rPr lang="en-US" sz="4800" b="1">
                <a:solidFill>
                  <a:srgbClr val="E46E20"/>
                </a:solidFill>
                <a:latin typeface="Franklin Gothic"/>
                <a:ea typeface="Franklin Gothic"/>
                <a:cs typeface="Franklin Gothic"/>
                <a:sym typeface="Franklin Gothic"/>
              </a:rPr>
              <a:t>Planning and Drafting Your </a:t>
            </a:r>
            <a:endParaRPr sz="4800" b="1">
              <a:solidFill>
                <a:srgbClr val="E46E20"/>
              </a:solidFill>
              <a:latin typeface="Franklin Gothic"/>
              <a:ea typeface="Franklin Gothic"/>
              <a:cs typeface="Franklin Gothic"/>
              <a:sym typeface="Franklin Gothic"/>
            </a:endParaRPr>
          </a:p>
          <a:p>
            <a:pPr marL="457200" marR="0" lvl="0" indent="-381000" algn="l" rtl="0">
              <a:lnSpc>
                <a:spcPct val="100000"/>
              </a:lnSpc>
              <a:spcBef>
                <a:spcPts val="0"/>
              </a:spcBef>
              <a:spcAft>
                <a:spcPts val="0"/>
              </a:spcAft>
              <a:buClr>
                <a:schemeClr val="lt1"/>
              </a:buClr>
              <a:buSzPts val="2400"/>
              <a:buFont typeface="Franklin Gothic"/>
              <a:buNone/>
            </a:pPr>
            <a:r>
              <a:rPr lang="en-US" sz="4800" b="1">
                <a:solidFill>
                  <a:srgbClr val="E46E20"/>
                </a:solidFill>
                <a:latin typeface="Franklin Gothic"/>
                <a:ea typeface="Franklin Gothic"/>
                <a:cs typeface="Franklin Gothic"/>
                <a:sym typeface="Franklin Gothic"/>
              </a:rPr>
              <a:t>NSF GRFP Application</a:t>
            </a:r>
            <a:endParaRPr sz="4800" i="0" u="none" strike="noStrike" cap="none">
              <a:solidFill>
                <a:srgbClr val="000000"/>
              </a:solidFill>
              <a:latin typeface="Franklin Gothic"/>
              <a:ea typeface="Franklin Gothic"/>
              <a:cs typeface="Franklin Gothic"/>
              <a:sym typeface="Franklin Gothic"/>
            </a:endParaRPr>
          </a:p>
        </p:txBody>
      </p:sp>
      <p:pic>
        <p:nvPicPr>
          <p:cNvPr id="335" name="Google Shape;335;p54"/>
          <p:cNvPicPr preferRelativeResize="0"/>
          <p:nvPr/>
        </p:nvPicPr>
        <p:blipFill rotWithShape="1">
          <a:blip r:embed="rId3">
            <a:alphaModFix/>
          </a:blip>
          <a:srcRect/>
          <a:stretch/>
        </p:blipFill>
        <p:spPr>
          <a:xfrm>
            <a:off x="7531281" y="1473483"/>
            <a:ext cx="1342884" cy="9639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7"/>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Transcripts &amp; other background info</a:t>
            </a:r>
            <a:endParaRPr/>
          </a:p>
        </p:txBody>
      </p:sp>
      <p:sp>
        <p:nvSpPr>
          <p:cNvPr id="596" name="Google Shape;596;p87"/>
          <p:cNvSpPr txBox="1">
            <a:spLocks noGrp="1"/>
          </p:cNvSpPr>
          <p:nvPr>
            <p:ph type="body" idx="1"/>
          </p:nvPr>
        </p:nvSpPr>
        <p:spPr>
          <a:xfrm>
            <a:off x="654200" y="1100250"/>
            <a:ext cx="8077500" cy="3498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a:t>Get your undergraduate transcript early in case there are issues accessing your old accounts</a:t>
            </a:r>
            <a:endParaRPr/>
          </a:p>
          <a:p>
            <a:pPr marL="914400" lvl="1" indent="-368300" algn="l" rtl="0">
              <a:spcBef>
                <a:spcPts val="0"/>
              </a:spcBef>
              <a:spcAft>
                <a:spcPts val="0"/>
              </a:spcAft>
              <a:buSzPts val="2200"/>
              <a:buChar char="○"/>
            </a:pPr>
            <a:r>
              <a:rPr lang="en-US"/>
              <a:t>Summer classes &amp; study abroad transcripts also needed</a:t>
            </a:r>
            <a:endParaRPr/>
          </a:p>
          <a:p>
            <a:pPr marL="457200" lvl="0" indent="-381000" algn="l" rtl="0">
              <a:spcBef>
                <a:spcPts val="0"/>
              </a:spcBef>
              <a:spcAft>
                <a:spcPts val="0"/>
              </a:spcAft>
              <a:buSzPts val="2400"/>
              <a:buChar char="●"/>
            </a:pPr>
            <a:r>
              <a:rPr lang="en-US"/>
              <a:t>Upload early in case there are file size issues</a:t>
            </a:r>
            <a:endParaRPr/>
          </a:p>
        </p:txBody>
      </p:sp>
    </p:spTree>
    <p:extLst>
      <p:ext uri="{BB962C8B-B14F-4D97-AF65-F5344CB8AC3E}">
        <p14:creationId xmlns:p14="http://schemas.microsoft.com/office/powerpoint/2010/main" val="4236419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71B3BA-80FD-E649-966A-4159A4A2C648}"/>
              </a:ext>
            </a:extLst>
          </p:cNvPr>
          <p:cNvSpPr>
            <a:spLocks noGrp="1"/>
          </p:cNvSpPr>
          <p:nvPr>
            <p:ph type="title"/>
          </p:nvPr>
        </p:nvSpPr>
        <p:spPr/>
        <p:txBody>
          <a:bodyPr/>
          <a:lstStyle/>
          <a:p>
            <a:r>
              <a:rPr lang="en-US" dirty="0"/>
              <a:t>Personal &amp; Research Statements</a:t>
            </a:r>
          </a:p>
        </p:txBody>
      </p:sp>
    </p:spTree>
    <p:extLst>
      <p:ext uri="{BB962C8B-B14F-4D97-AF65-F5344CB8AC3E}">
        <p14:creationId xmlns:p14="http://schemas.microsoft.com/office/powerpoint/2010/main" val="2958339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07AE-6B43-364B-9642-D327C7EF9B45}"/>
              </a:ext>
            </a:extLst>
          </p:cNvPr>
          <p:cNvSpPr>
            <a:spLocks noGrp="1"/>
          </p:cNvSpPr>
          <p:nvPr>
            <p:ph type="title"/>
          </p:nvPr>
        </p:nvSpPr>
        <p:spPr>
          <a:xfrm>
            <a:off x="159301" y="-594000"/>
            <a:ext cx="4045200" cy="1318200"/>
          </a:xfrm>
        </p:spPr>
        <p:txBody>
          <a:bodyPr/>
          <a:lstStyle/>
          <a:p>
            <a:r>
              <a:rPr lang="en-US" dirty="0"/>
              <a:t>Your reviewers </a:t>
            </a:r>
          </a:p>
        </p:txBody>
      </p:sp>
      <p:sp>
        <p:nvSpPr>
          <p:cNvPr id="4" name="Subtitle 3">
            <a:extLst>
              <a:ext uri="{FF2B5EF4-FFF2-40B4-BE49-F238E27FC236}">
                <a16:creationId xmlns:a16="http://schemas.microsoft.com/office/drawing/2014/main" id="{B31F9AF1-475F-6C4F-9BB9-7E20F017043C}"/>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C1F84217-65F3-F14F-94D7-09CC630F071C}"/>
              </a:ext>
            </a:extLst>
          </p:cNvPr>
          <p:cNvSpPr>
            <a:spLocks noGrp="1"/>
          </p:cNvSpPr>
          <p:nvPr>
            <p:ph type="body" idx="2"/>
          </p:nvPr>
        </p:nvSpPr>
        <p:spPr>
          <a:xfrm>
            <a:off x="369600" y="966214"/>
            <a:ext cx="3837000" cy="3695100"/>
          </a:xfrm>
          <a:solidFill>
            <a:schemeClr val="accent1">
              <a:lumMod val="50000"/>
            </a:schemeClr>
          </a:solidFill>
        </p:spPr>
        <p:txBody>
          <a:bodyPr/>
          <a:lstStyle/>
          <a:p>
            <a:r>
              <a:rPr lang="en-US" dirty="0">
                <a:solidFill>
                  <a:schemeClr val="bg1"/>
                </a:solidFill>
              </a:rPr>
              <a:t>Tired</a:t>
            </a:r>
          </a:p>
          <a:p>
            <a:r>
              <a:rPr lang="en-US" dirty="0">
                <a:solidFill>
                  <a:schemeClr val="bg1"/>
                </a:solidFill>
              </a:rPr>
              <a:t>Bored</a:t>
            </a:r>
          </a:p>
          <a:p>
            <a:r>
              <a:rPr lang="en-US" dirty="0">
                <a:solidFill>
                  <a:schemeClr val="bg1"/>
                </a:solidFill>
              </a:rPr>
              <a:t>Disengaged</a:t>
            </a:r>
          </a:p>
          <a:p>
            <a:r>
              <a:rPr lang="en-US" dirty="0">
                <a:solidFill>
                  <a:schemeClr val="bg1"/>
                </a:solidFill>
              </a:rPr>
              <a:t>Busy </a:t>
            </a:r>
          </a:p>
          <a:p>
            <a:r>
              <a:rPr lang="en-US" dirty="0">
                <a:solidFill>
                  <a:schemeClr val="bg1"/>
                </a:solidFill>
              </a:rPr>
              <a:t>Not in your specific field</a:t>
            </a:r>
          </a:p>
          <a:p>
            <a:r>
              <a:rPr lang="en-US" dirty="0">
                <a:solidFill>
                  <a:schemeClr val="bg1"/>
                </a:solidFill>
              </a:rPr>
              <a:t>Reading 20-30 applications</a:t>
            </a:r>
          </a:p>
        </p:txBody>
      </p:sp>
      <p:pic>
        <p:nvPicPr>
          <p:cNvPr id="6" name="Picture 5" descr="A person sitting at a desk with a computer and a cup&#10;&#10;Description automatically generated with low confidence">
            <a:extLst>
              <a:ext uri="{FF2B5EF4-FFF2-40B4-BE49-F238E27FC236}">
                <a16:creationId xmlns:a16="http://schemas.microsoft.com/office/drawing/2014/main" id="{B1B44B28-0F4D-DFE8-34F5-0EAF0724F91F}"/>
              </a:ext>
            </a:extLst>
          </p:cNvPr>
          <p:cNvPicPr>
            <a:picLocks noChangeAspect="1"/>
          </p:cNvPicPr>
          <p:nvPr/>
        </p:nvPicPr>
        <p:blipFill>
          <a:blip r:embed="rId3"/>
          <a:stretch>
            <a:fillRect/>
          </a:stretch>
        </p:blipFill>
        <p:spPr>
          <a:xfrm>
            <a:off x="4762398" y="133350"/>
            <a:ext cx="3467201" cy="2311467"/>
          </a:xfrm>
          <a:prstGeom prst="rect">
            <a:avLst/>
          </a:prstGeom>
        </p:spPr>
      </p:pic>
      <p:pic>
        <p:nvPicPr>
          <p:cNvPr id="10" name="Picture 9" descr="A picture containing text, indoor, person, computer&#10;&#10;Description automatically generated">
            <a:extLst>
              <a:ext uri="{FF2B5EF4-FFF2-40B4-BE49-F238E27FC236}">
                <a16:creationId xmlns:a16="http://schemas.microsoft.com/office/drawing/2014/main" id="{088D6474-2E9A-586D-34C3-690A35FDE473}"/>
              </a:ext>
            </a:extLst>
          </p:cNvPr>
          <p:cNvPicPr>
            <a:picLocks noChangeAspect="1"/>
          </p:cNvPicPr>
          <p:nvPr/>
        </p:nvPicPr>
        <p:blipFill>
          <a:blip r:embed="rId4"/>
          <a:stretch>
            <a:fillRect/>
          </a:stretch>
        </p:blipFill>
        <p:spPr>
          <a:xfrm>
            <a:off x="5530832" y="2642314"/>
            <a:ext cx="3243568" cy="2021305"/>
          </a:xfrm>
          <a:prstGeom prst="rect">
            <a:avLst/>
          </a:prstGeom>
        </p:spPr>
      </p:pic>
    </p:spTree>
    <p:extLst>
      <p:ext uri="{BB962C8B-B14F-4D97-AF65-F5344CB8AC3E}">
        <p14:creationId xmlns:p14="http://schemas.microsoft.com/office/powerpoint/2010/main" val="331875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07AE-6B43-364B-9642-D327C7EF9B45}"/>
              </a:ext>
            </a:extLst>
          </p:cNvPr>
          <p:cNvSpPr>
            <a:spLocks noGrp="1"/>
          </p:cNvSpPr>
          <p:nvPr>
            <p:ph type="title"/>
          </p:nvPr>
        </p:nvSpPr>
        <p:spPr>
          <a:xfrm>
            <a:off x="159301" y="-594000"/>
            <a:ext cx="4045200" cy="1318200"/>
          </a:xfrm>
        </p:spPr>
        <p:txBody>
          <a:bodyPr/>
          <a:lstStyle/>
          <a:p>
            <a:r>
              <a:rPr lang="en-US" dirty="0"/>
              <a:t>Your reviewer </a:t>
            </a:r>
          </a:p>
        </p:txBody>
      </p:sp>
      <p:sp>
        <p:nvSpPr>
          <p:cNvPr id="4" name="Subtitle 3">
            <a:extLst>
              <a:ext uri="{FF2B5EF4-FFF2-40B4-BE49-F238E27FC236}">
                <a16:creationId xmlns:a16="http://schemas.microsoft.com/office/drawing/2014/main" id="{B31F9AF1-475F-6C4F-9BB9-7E20F017043C}"/>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C1F84217-65F3-F14F-94D7-09CC630F071C}"/>
              </a:ext>
            </a:extLst>
          </p:cNvPr>
          <p:cNvSpPr>
            <a:spLocks noGrp="1"/>
          </p:cNvSpPr>
          <p:nvPr>
            <p:ph type="body" idx="2"/>
          </p:nvPr>
        </p:nvSpPr>
        <p:spPr>
          <a:xfrm>
            <a:off x="369600" y="966214"/>
            <a:ext cx="3837000" cy="3695100"/>
          </a:xfrm>
          <a:solidFill>
            <a:schemeClr val="accent1">
              <a:lumMod val="50000"/>
            </a:schemeClr>
          </a:solidFill>
        </p:spPr>
        <p:txBody>
          <a:bodyPr/>
          <a:lstStyle/>
          <a:p>
            <a:r>
              <a:rPr lang="en-US" dirty="0">
                <a:solidFill>
                  <a:schemeClr val="bg1"/>
                </a:solidFill>
              </a:rPr>
              <a:t>Tired</a:t>
            </a:r>
          </a:p>
          <a:p>
            <a:r>
              <a:rPr lang="en-US" dirty="0">
                <a:solidFill>
                  <a:schemeClr val="bg1"/>
                </a:solidFill>
              </a:rPr>
              <a:t>Bored</a:t>
            </a:r>
          </a:p>
          <a:p>
            <a:r>
              <a:rPr lang="en-US" dirty="0">
                <a:solidFill>
                  <a:schemeClr val="bg1"/>
                </a:solidFill>
              </a:rPr>
              <a:t>Disengaged</a:t>
            </a:r>
          </a:p>
          <a:p>
            <a:r>
              <a:rPr lang="en-US" dirty="0">
                <a:solidFill>
                  <a:schemeClr val="bg1"/>
                </a:solidFill>
              </a:rPr>
              <a:t>Busy </a:t>
            </a:r>
          </a:p>
          <a:p>
            <a:r>
              <a:rPr lang="en-US" dirty="0">
                <a:solidFill>
                  <a:schemeClr val="bg1"/>
                </a:solidFill>
              </a:rPr>
              <a:t>Not in your specific field</a:t>
            </a:r>
          </a:p>
          <a:p>
            <a:r>
              <a:rPr lang="en-US" dirty="0">
                <a:solidFill>
                  <a:schemeClr val="bg1"/>
                </a:solidFill>
              </a:rPr>
              <a:t>Reading 20-30 applications</a:t>
            </a:r>
          </a:p>
        </p:txBody>
      </p:sp>
      <p:sp>
        <p:nvSpPr>
          <p:cNvPr id="5" name="Text Placeholder 2">
            <a:extLst>
              <a:ext uri="{FF2B5EF4-FFF2-40B4-BE49-F238E27FC236}">
                <a16:creationId xmlns:a16="http://schemas.microsoft.com/office/drawing/2014/main" id="{515E8636-F45A-B946-B72B-D6A171202701}"/>
              </a:ext>
            </a:extLst>
          </p:cNvPr>
          <p:cNvSpPr txBox="1">
            <a:spLocks/>
          </p:cNvSpPr>
          <p:nvPr/>
        </p:nvSpPr>
        <p:spPr>
          <a:xfrm>
            <a:off x="4833302" y="724200"/>
            <a:ext cx="3837000" cy="369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lt1"/>
              </a:buClr>
              <a:buSzPts val="2400"/>
              <a:buFont typeface="Franklin Gothic"/>
              <a:buChar char="●"/>
              <a:defRPr sz="2400" b="0" i="0" u="none" strike="noStrike" cap="none">
                <a:solidFill>
                  <a:schemeClr val="lt1"/>
                </a:solidFill>
                <a:latin typeface="Franklin Gothic"/>
                <a:ea typeface="Franklin Gothic"/>
                <a:cs typeface="Franklin Gothic"/>
                <a:sym typeface="Franklin Gothic"/>
              </a:defRPr>
            </a:lvl1pPr>
            <a:lvl2pPr marL="914400" marR="0" lvl="1" indent="-368300" algn="l" rtl="0">
              <a:lnSpc>
                <a:spcPct val="100000"/>
              </a:lnSpc>
              <a:spcBef>
                <a:spcPts val="1300"/>
              </a:spcBef>
              <a:spcAft>
                <a:spcPts val="0"/>
              </a:spcAft>
              <a:buClr>
                <a:schemeClr val="lt1"/>
              </a:buClr>
              <a:buSzPts val="2200"/>
              <a:buFont typeface="Franklin Gothic"/>
              <a:buChar char="○"/>
              <a:defRPr sz="2200" b="0" i="0" u="none" strike="noStrike" cap="none">
                <a:solidFill>
                  <a:schemeClr val="lt1"/>
                </a:solidFill>
                <a:latin typeface="Franklin Gothic"/>
                <a:ea typeface="Franklin Gothic"/>
                <a:cs typeface="Franklin Gothic"/>
                <a:sym typeface="Franklin Gothic"/>
              </a:defRPr>
            </a:lvl2pPr>
            <a:lvl3pPr marL="1371600" marR="0" lvl="2" indent="-355600" algn="l" rtl="0">
              <a:lnSpc>
                <a:spcPct val="100000"/>
              </a:lnSpc>
              <a:spcBef>
                <a:spcPts val="1300"/>
              </a:spcBef>
              <a:spcAft>
                <a:spcPts val="0"/>
              </a:spcAft>
              <a:buClr>
                <a:schemeClr val="lt1"/>
              </a:buClr>
              <a:buSzPts val="2000"/>
              <a:buFont typeface="Franklin Gothic"/>
              <a:buChar char="■"/>
              <a:defRPr sz="2000" b="0" i="0" u="none" strike="noStrike" cap="none">
                <a:solidFill>
                  <a:schemeClr val="lt1"/>
                </a:solidFill>
                <a:latin typeface="Franklin Gothic"/>
                <a:ea typeface="Franklin Gothic"/>
                <a:cs typeface="Franklin Gothic"/>
                <a:sym typeface="Franklin Gothic"/>
              </a:defRPr>
            </a:lvl3pPr>
            <a:lvl4pPr marL="1828800" marR="0" lvl="3" indent="-349250" algn="l" rtl="0">
              <a:lnSpc>
                <a:spcPct val="100000"/>
              </a:lnSpc>
              <a:spcBef>
                <a:spcPts val="1300"/>
              </a:spcBef>
              <a:spcAft>
                <a:spcPts val="0"/>
              </a:spcAft>
              <a:buClr>
                <a:schemeClr val="lt1"/>
              </a:buClr>
              <a:buSzPts val="1900"/>
              <a:buFont typeface="Franklin Gothic"/>
              <a:buChar char="●"/>
              <a:defRPr sz="1900" b="0" i="0" u="none" strike="noStrike" cap="none">
                <a:solidFill>
                  <a:schemeClr val="lt1"/>
                </a:solidFill>
                <a:latin typeface="Franklin Gothic"/>
                <a:ea typeface="Franklin Gothic"/>
                <a:cs typeface="Franklin Gothic"/>
                <a:sym typeface="Franklin Gothic"/>
              </a:defRPr>
            </a:lvl4pPr>
            <a:lvl5pPr marL="2286000" marR="0" lvl="4" indent="-342900" algn="l" rtl="0">
              <a:lnSpc>
                <a:spcPct val="100000"/>
              </a:lnSpc>
              <a:spcBef>
                <a:spcPts val="1300"/>
              </a:spcBef>
              <a:spcAft>
                <a:spcPts val="0"/>
              </a:spcAft>
              <a:buClr>
                <a:schemeClr val="lt1"/>
              </a:buClr>
              <a:buSzPts val="1800"/>
              <a:buFont typeface="Franklin Gothic"/>
              <a:buChar char="○"/>
              <a:defRPr sz="1800" b="0" i="1" u="none" strike="noStrike" cap="none">
                <a:solidFill>
                  <a:schemeClr val="lt1"/>
                </a:solidFill>
                <a:latin typeface="Franklin Gothic"/>
                <a:ea typeface="Franklin Gothic"/>
                <a:cs typeface="Franklin Gothic"/>
                <a:sym typeface="Franklin Gothic"/>
              </a:defRPr>
            </a:lvl5pPr>
            <a:lvl6pPr marL="2743200" marR="0" lvl="5" indent="-330200" algn="l" rtl="0">
              <a:lnSpc>
                <a:spcPct val="100000"/>
              </a:lnSpc>
              <a:spcBef>
                <a:spcPts val="1300"/>
              </a:spcBef>
              <a:spcAft>
                <a:spcPts val="0"/>
              </a:spcAft>
              <a:buClr>
                <a:schemeClr val="lt1"/>
              </a:buClr>
              <a:buSzPts val="1600"/>
              <a:buFont typeface="Franklin Gothic"/>
              <a:buChar char="■"/>
              <a:defRPr sz="1600" b="0" i="0" u="none" strike="noStrike" cap="none">
                <a:solidFill>
                  <a:schemeClr val="lt1"/>
                </a:solidFill>
                <a:latin typeface="Franklin Gothic"/>
                <a:ea typeface="Franklin Gothic"/>
                <a:cs typeface="Franklin Gothic"/>
                <a:sym typeface="Franklin Gothic"/>
              </a:defRPr>
            </a:lvl6pPr>
            <a:lvl7pPr marL="3200400" marR="0" lvl="6" indent="-317500" algn="l" rtl="0">
              <a:lnSpc>
                <a:spcPct val="100000"/>
              </a:lnSpc>
              <a:spcBef>
                <a:spcPts val="1300"/>
              </a:spcBef>
              <a:spcAft>
                <a:spcPts val="0"/>
              </a:spcAft>
              <a:buClr>
                <a:schemeClr val="lt1"/>
              </a:buClr>
              <a:buSzPts val="1400"/>
              <a:buFont typeface="Franklin Gothic"/>
              <a:buChar char="●"/>
              <a:defRPr sz="1400" b="0" i="0" u="none" strike="noStrike" cap="none">
                <a:solidFill>
                  <a:schemeClr val="lt1"/>
                </a:solidFill>
                <a:latin typeface="Franklin Gothic"/>
                <a:ea typeface="Franklin Gothic"/>
                <a:cs typeface="Franklin Gothic"/>
                <a:sym typeface="Franklin Gothic"/>
              </a:defRPr>
            </a:lvl7pPr>
            <a:lvl8pPr marL="3657600" marR="0" lvl="7" indent="-317500" algn="l" rtl="0">
              <a:lnSpc>
                <a:spcPct val="100000"/>
              </a:lnSpc>
              <a:spcBef>
                <a:spcPts val="1300"/>
              </a:spcBef>
              <a:spcAft>
                <a:spcPts val="0"/>
              </a:spcAft>
              <a:buClr>
                <a:schemeClr val="lt1"/>
              </a:buClr>
              <a:buSzPts val="1400"/>
              <a:buFont typeface="Franklin Gothic"/>
              <a:buChar char="○"/>
              <a:defRPr sz="1400" b="0" i="0" u="none" strike="noStrike" cap="none">
                <a:solidFill>
                  <a:schemeClr val="lt1"/>
                </a:solidFill>
                <a:latin typeface="Franklin Gothic"/>
                <a:ea typeface="Franklin Gothic"/>
                <a:cs typeface="Franklin Gothic"/>
                <a:sym typeface="Franklin Gothic"/>
              </a:defRPr>
            </a:lvl8pPr>
            <a:lvl9pPr marL="4114800" marR="0" lvl="8" indent="-317500" algn="l" rtl="0">
              <a:lnSpc>
                <a:spcPct val="100000"/>
              </a:lnSpc>
              <a:spcBef>
                <a:spcPts val="1300"/>
              </a:spcBef>
              <a:spcAft>
                <a:spcPts val="1300"/>
              </a:spcAft>
              <a:buClr>
                <a:schemeClr val="lt1"/>
              </a:buClr>
              <a:buSzPts val="1400"/>
              <a:buFont typeface="Franklin Gothic"/>
              <a:buChar char="■"/>
              <a:defRPr sz="1400" b="0" i="0" u="none" strike="noStrike" cap="none">
                <a:solidFill>
                  <a:schemeClr val="lt1"/>
                </a:solidFill>
                <a:latin typeface="Franklin Gothic"/>
                <a:ea typeface="Franklin Gothic"/>
                <a:cs typeface="Franklin Gothic"/>
                <a:sym typeface="Franklin Gothic"/>
              </a:defRPr>
            </a:lvl9pPr>
          </a:lstStyle>
          <a:p>
            <a:r>
              <a:rPr lang="en-US" dirty="0"/>
              <a:t>Be clear &amp; engaging</a:t>
            </a:r>
          </a:p>
          <a:p>
            <a:r>
              <a:rPr lang="en-US" dirty="0"/>
              <a:t>Use meaningful headings</a:t>
            </a:r>
          </a:p>
          <a:p>
            <a:r>
              <a:rPr lang="en-US" dirty="0"/>
              <a:t>Use white space</a:t>
            </a:r>
          </a:p>
          <a:p>
            <a:r>
              <a:rPr lang="en-US" dirty="0"/>
              <a:t>Include images</a:t>
            </a:r>
          </a:p>
          <a:p>
            <a:r>
              <a:rPr lang="en-US" dirty="0"/>
              <a:t>Revise for the reader</a:t>
            </a:r>
          </a:p>
          <a:p>
            <a:r>
              <a:rPr lang="en-US" dirty="0"/>
              <a:t>Make it easy to rate you well</a:t>
            </a:r>
          </a:p>
        </p:txBody>
      </p:sp>
    </p:spTree>
    <p:extLst>
      <p:ext uri="{BB962C8B-B14F-4D97-AF65-F5344CB8AC3E}">
        <p14:creationId xmlns:p14="http://schemas.microsoft.com/office/powerpoint/2010/main" val="158310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8726-93B0-3949-BE3A-62F7FE60361D}"/>
              </a:ext>
            </a:extLst>
          </p:cNvPr>
          <p:cNvSpPr>
            <a:spLocks noGrp="1"/>
          </p:cNvSpPr>
          <p:nvPr>
            <p:ph type="title"/>
          </p:nvPr>
        </p:nvSpPr>
        <p:spPr/>
        <p:txBody>
          <a:bodyPr/>
          <a:lstStyle/>
          <a:p>
            <a:r>
              <a:rPr lang="en-US" dirty="0"/>
              <a:t>Consider including a figure to stand out</a:t>
            </a:r>
          </a:p>
        </p:txBody>
      </p:sp>
      <p:sp>
        <p:nvSpPr>
          <p:cNvPr id="3" name="Text Placeholder 2">
            <a:extLst>
              <a:ext uri="{FF2B5EF4-FFF2-40B4-BE49-F238E27FC236}">
                <a16:creationId xmlns:a16="http://schemas.microsoft.com/office/drawing/2014/main" id="{B03C848F-7AA5-DC47-AAE0-1A301E51AD79}"/>
              </a:ext>
            </a:extLst>
          </p:cNvPr>
          <p:cNvSpPr>
            <a:spLocks noGrp="1"/>
          </p:cNvSpPr>
          <p:nvPr>
            <p:ph type="body" idx="1"/>
          </p:nvPr>
        </p:nvSpPr>
        <p:spPr/>
        <p:txBody>
          <a:bodyPr/>
          <a:lstStyle/>
          <a:p>
            <a:r>
              <a:rPr lang="en-US" dirty="0"/>
              <a:t>Give the reader a break</a:t>
            </a:r>
          </a:p>
          <a:p>
            <a:r>
              <a:rPr lang="en-US" dirty="0"/>
              <a:t>Memorable</a:t>
            </a:r>
          </a:p>
          <a:p>
            <a:r>
              <a:rPr lang="en-US" dirty="0"/>
              <a:t>Offer clarity</a:t>
            </a:r>
          </a:p>
          <a:p>
            <a:r>
              <a:rPr lang="en-US" dirty="0"/>
              <a:t>Examples:</a:t>
            </a:r>
          </a:p>
          <a:p>
            <a:pPr lvl="1"/>
            <a:r>
              <a:rPr lang="en-US" dirty="0"/>
              <a:t>Procedure diagram</a:t>
            </a:r>
          </a:p>
          <a:p>
            <a:pPr lvl="1"/>
            <a:r>
              <a:rPr lang="en-US" dirty="0"/>
              <a:t>Preliminary results data</a:t>
            </a:r>
          </a:p>
          <a:p>
            <a:pPr lvl="1"/>
            <a:r>
              <a:rPr lang="en-US" dirty="0"/>
              <a:t>Photo of something you built/developed</a:t>
            </a:r>
          </a:p>
          <a:p>
            <a:pPr lvl="1"/>
            <a:endParaRPr lang="en-US" dirty="0"/>
          </a:p>
        </p:txBody>
      </p:sp>
    </p:spTree>
    <p:extLst>
      <p:ext uri="{BB962C8B-B14F-4D97-AF65-F5344CB8AC3E}">
        <p14:creationId xmlns:p14="http://schemas.microsoft.com/office/powerpoint/2010/main" val="250867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433D-5F2C-D795-1E48-51D1D280467B}"/>
              </a:ext>
            </a:extLst>
          </p:cNvPr>
          <p:cNvSpPr>
            <a:spLocks noGrp="1"/>
          </p:cNvSpPr>
          <p:nvPr>
            <p:ph type="title"/>
          </p:nvPr>
        </p:nvSpPr>
        <p:spPr>
          <a:xfrm>
            <a:off x="141514" y="166750"/>
            <a:ext cx="8586236" cy="635400"/>
          </a:xfrm>
        </p:spPr>
        <p:txBody>
          <a:bodyPr/>
          <a:lstStyle/>
          <a:p>
            <a:r>
              <a:rPr lang="en-US" dirty="0"/>
              <a:t>Example figures from a research statement</a:t>
            </a:r>
          </a:p>
        </p:txBody>
      </p:sp>
      <p:sp>
        <p:nvSpPr>
          <p:cNvPr id="3" name="Text Placeholder 2">
            <a:extLst>
              <a:ext uri="{FF2B5EF4-FFF2-40B4-BE49-F238E27FC236}">
                <a16:creationId xmlns:a16="http://schemas.microsoft.com/office/drawing/2014/main" id="{A91DCCF9-AC71-6BE8-6A12-7CDEB2EC081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720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88"/>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Make sure your app gets considered...</a:t>
            </a:r>
            <a:endParaRPr/>
          </a:p>
        </p:txBody>
      </p:sp>
      <p:sp>
        <p:nvSpPr>
          <p:cNvPr id="602" name="Google Shape;602;p88"/>
          <p:cNvSpPr txBox="1">
            <a:spLocks noGrp="1"/>
          </p:cNvSpPr>
          <p:nvPr>
            <p:ph type="body" idx="1"/>
          </p:nvPr>
        </p:nvSpPr>
        <p:spPr>
          <a:xfrm>
            <a:off x="654200" y="802150"/>
            <a:ext cx="8077500" cy="3796100"/>
          </a:xfrm>
          <a:prstGeom prst="rect">
            <a:avLst/>
          </a:prstGeom>
        </p:spPr>
        <p:txBody>
          <a:bodyPr spcFirstLastPara="1" wrap="square" lIns="91425" tIns="91425" rIns="91425" bIns="91425" anchor="t" anchorCtr="0">
            <a:noAutofit/>
          </a:bodyPr>
          <a:lstStyle/>
          <a:p>
            <a:pPr marL="0" lvl="0" indent="0">
              <a:buNone/>
            </a:pPr>
            <a:r>
              <a:rPr lang="en-US" sz="2200" b="1" dirty="0"/>
              <a:t>Follow the specific font, size, format, and margin requirements </a:t>
            </a:r>
          </a:p>
          <a:p>
            <a:pPr lvl="0" indent="-368300">
              <a:buSzPts val="2200"/>
            </a:pPr>
            <a:r>
              <a:rPr lang="en-US" sz="2200" dirty="0"/>
              <a:t>Check the full program solicitation after the end of July for the current year guidelines</a:t>
            </a:r>
          </a:p>
          <a:p>
            <a:pPr lvl="1">
              <a:spcBef>
                <a:spcPts val="0"/>
              </a:spcBef>
              <a:buChar char="●"/>
            </a:pPr>
            <a:r>
              <a:rPr lang="en-US" sz="2000" dirty="0"/>
              <a:t>The requirements sometimes change from year to year</a:t>
            </a:r>
          </a:p>
          <a:p>
            <a:pPr lvl="2">
              <a:spcBef>
                <a:spcPts val="0"/>
              </a:spcBef>
              <a:buChar char="●"/>
            </a:pPr>
            <a:r>
              <a:rPr lang="en-US" sz="1800" dirty="0"/>
              <a:t>Ex. 2019 apps 12 </a:t>
            </a:r>
            <a:r>
              <a:rPr lang="en-US" sz="1800" dirty="0" err="1"/>
              <a:t>pt</a:t>
            </a:r>
            <a:r>
              <a:rPr lang="en-US" sz="1800" dirty="0"/>
              <a:t> font, 2020 11 </a:t>
            </a:r>
            <a:r>
              <a:rPr lang="en-US" sz="1800" dirty="0" err="1"/>
              <a:t>pt</a:t>
            </a:r>
            <a:r>
              <a:rPr lang="en-US" sz="1800" dirty="0"/>
              <a:t> font</a:t>
            </a:r>
          </a:p>
          <a:p>
            <a:pPr lvl="0" indent="-368300">
              <a:buSzPts val="2200"/>
            </a:pPr>
            <a:r>
              <a:rPr lang="en-US" sz="2200" dirty="0"/>
              <a:t>Follow all guidelines exactly</a:t>
            </a:r>
          </a:p>
          <a:p>
            <a:pPr lvl="1">
              <a:spcBef>
                <a:spcPts val="0"/>
              </a:spcBef>
              <a:buChar char="●"/>
            </a:pPr>
            <a:r>
              <a:rPr lang="en-US" sz="2000" dirty="0"/>
              <a:t>Your application will be rejected for things like the wrong font size</a:t>
            </a:r>
          </a:p>
          <a:p>
            <a:pPr lvl="0" indent="-368300">
              <a:buSzPts val="2200"/>
            </a:pPr>
            <a:r>
              <a:rPr lang="en-US" sz="2200" dirty="0"/>
              <a:t>Make sure your documents match</a:t>
            </a:r>
          </a:p>
          <a:p>
            <a:pPr lvl="0" indent="-368300">
              <a:buSzPts val="2200"/>
            </a:pPr>
            <a:r>
              <a:rPr lang="en-US" sz="2200" dirty="0"/>
              <a:t>Do not rely on online templates</a:t>
            </a:r>
          </a:p>
          <a:p>
            <a:pPr lvl="1">
              <a:spcBef>
                <a:spcPts val="0"/>
              </a:spcBef>
              <a:buChar char="●"/>
            </a:pPr>
            <a:r>
              <a:rPr lang="en-US" sz="2000" dirty="0"/>
              <a:t>We have seen mismatched templates leading to application rejection</a:t>
            </a:r>
          </a:p>
          <a:p>
            <a:r>
              <a:rPr lang="en-US" sz="1100" dirty="0">
                <a:solidFill>
                  <a:srgbClr val="000000"/>
                </a:solidFill>
                <a:latin typeface="Arial"/>
                <a:ea typeface="Arial"/>
                <a:cs typeface="Arial"/>
                <a:sym typeface="Arial"/>
              </a:rPr>
              <a:t>Compliance with these guidelines will be </a:t>
            </a:r>
            <a:r>
              <a:rPr lang="en-US" sz="1100" b="1" dirty="0">
                <a:solidFill>
                  <a:srgbClr val="000000"/>
                </a:solidFill>
                <a:latin typeface="Arial"/>
                <a:ea typeface="Arial"/>
                <a:cs typeface="Arial"/>
                <a:sym typeface="Arial"/>
              </a:rPr>
              <a:t>judged based on the document as it appears in the GRFP Application Module </a:t>
            </a:r>
            <a:r>
              <a:rPr lang="en-US" sz="1100" dirty="0">
                <a:solidFill>
                  <a:srgbClr val="000000"/>
                </a:solidFill>
                <a:latin typeface="Arial"/>
                <a:ea typeface="Arial"/>
                <a:cs typeface="Arial"/>
                <a:sym typeface="Arial"/>
              </a:rPr>
              <a:t>after it is uploaded. Applicants are </a:t>
            </a:r>
            <a:r>
              <a:rPr lang="en-US" sz="1100" b="1" dirty="0">
                <a:solidFill>
                  <a:srgbClr val="000000"/>
                </a:solidFill>
                <a:latin typeface="Arial"/>
                <a:ea typeface="Arial"/>
                <a:cs typeface="Arial"/>
                <a:sym typeface="Arial"/>
              </a:rPr>
              <a:t>strongly </a:t>
            </a:r>
            <a:r>
              <a:rPr lang="en-US" sz="1100" dirty="0">
                <a:solidFill>
                  <a:srgbClr val="000000"/>
                </a:solidFill>
                <a:latin typeface="Arial"/>
                <a:ea typeface="Arial"/>
                <a:cs typeface="Arial"/>
                <a:sym typeface="Arial"/>
              </a:rPr>
              <a:t>encouraged to proofread and upload their documents early to ensure compliance and avoid potential formatting issues caused by the PDF conversion process. Applications that are not compliant with these format requirements will be returned without review. </a:t>
            </a:r>
            <a:endParaRPr lang="en-US" sz="1100" dirty="0"/>
          </a:p>
          <a:p>
            <a:pPr marL="457200" lvl="0" indent="0" algn="l" rtl="0">
              <a:spcBef>
                <a:spcPts val="0"/>
              </a:spcBef>
              <a:spcAft>
                <a:spcPts val="0"/>
              </a:spcAft>
              <a:buNone/>
            </a:pPr>
            <a:endParaRPr sz="2200" dirty="0"/>
          </a:p>
        </p:txBody>
      </p:sp>
    </p:spTree>
    <p:extLst>
      <p:ext uri="{BB962C8B-B14F-4D97-AF65-F5344CB8AC3E}">
        <p14:creationId xmlns:p14="http://schemas.microsoft.com/office/powerpoint/2010/main" val="333826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EB52F0-9F97-284E-AEE7-5519D598B1A4}"/>
              </a:ext>
            </a:extLst>
          </p:cNvPr>
          <p:cNvSpPr>
            <a:spLocks noGrp="1"/>
          </p:cNvSpPr>
          <p:nvPr>
            <p:ph type="title"/>
          </p:nvPr>
        </p:nvSpPr>
        <p:spPr>
          <a:xfrm>
            <a:off x="283099" y="1082842"/>
            <a:ext cx="8533800" cy="3464808"/>
          </a:xfrm>
        </p:spPr>
        <p:txBody>
          <a:bodyPr/>
          <a:lstStyle/>
          <a:p>
            <a:pPr algn="ctr"/>
            <a:r>
              <a:rPr lang="en-US" dirty="0">
                <a:solidFill>
                  <a:schemeClr val="bg1"/>
                </a:solidFill>
              </a:rPr>
              <a:t>Personal, Relevant Background, and Future Goals Statement </a:t>
            </a:r>
            <a:br>
              <a:rPr lang="en-US" dirty="0">
                <a:solidFill>
                  <a:schemeClr val="bg1"/>
                </a:solidFill>
              </a:rPr>
            </a:br>
            <a:br>
              <a:rPr lang="en-US" dirty="0">
                <a:solidFill>
                  <a:schemeClr val="bg1"/>
                </a:solidFill>
              </a:rPr>
            </a:br>
            <a:r>
              <a:rPr lang="en-US" dirty="0">
                <a:solidFill>
                  <a:schemeClr val="bg1"/>
                </a:solidFill>
              </a:rPr>
              <a:t>(3 pages)</a:t>
            </a:r>
            <a:br>
              <a:rPr lang="en-US" dirty="0">
                <a:solidFill>
                  <a:schemeClr val="bg1"/>
                </a:solidFill>
              </a:rPr>
            </a:br>
            <a:br>
              <a:rPr lang="en-US" dirty="0">
                <a:solidFill>
                  <a:schemeClr val="bg1"/>
                </a:solidFill>
              </a:rPr>
            </a:br>
            <a:r>
              <a:rPr lang="en-US" i="1" dirty="0">
                <a:solidFill>
                  <a:schemeClr val="bg1"/>
                </a:solidFill>
              </a:rPr>
              <a:t>Personal Statement</a:t>
            </a:r>
            <a:br>
              <a:rPr lang="en-US" dirty="0">
                <a:solidFill>
                  <a:srgbClr val="232D4B"/>
                </a:solidFill>
              </a:rPr>
            </a:br>
            <a:endParaRPr lang="en-US" dirty="0"/>
          </a:p>
        </p:txBody>
      </p:sp>
    </p:spTree>
    <p:extLst>
      <p:ext uri="{BB962C8B-B14F-4D97-AF65-F5344CB8AC3E}">
        <p14:creationId xmlns:p14="http://schemas.microsoft.com/office/powerpoint/2010/main" val="324558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a:t>Personal Statement - 3 pages</a:t>
            </a:r>
            <a:endParaRPr/>
          </a:p>
        </p:txBody>
      </p:sp>
      <p:sp>
        <p:nvSpPr>
          <p:cNvPr id="360" name="Google Shape;360;p58"/>
          <p:cNvSpPr txBox="1">
            <a:spLocks noGrp="1"/>
          </p:cNvSpPr>
          <p:nvPr>
            <p:ph type="body" idx="1"/>
          </p:nvPr>
        </p:nvSpPr>
        <p:spPr>
          <a:xfrm>
            <a:off x="654200" y="980800"/>
            <a:ext cx="8077500" cy="4078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1100"/>
              </a:spcBef>
              <a:spcAft>
                <a:spcPts val="0"/>
              </a:spcAft>
              <a:buNone/>
            </a:pPr>
            <a:endParaRPr sz="2200" dirty="0">
              <a:solidFill>
                <a:srgbClr val="232D4B"/>
              </a:solidFill>
            </a:endParaRPr>
          </a:p>
          <a:p>
            <a:pPr marL="0" lvl="0" indent="0" algn="l" rtl="0">
              <a:lnSpc>
                <a:spcPct val="100000"/>
              </a:lnSpc>
              <a:spcBef>
                <a:spcPts val="1100"/>
              </a:spcBef>
              <a:spcAft>
                <a:spcPts val="0"/>
              </a:spcAft>
              <a:buNone/>
            </a:pPr>
            <a:r>
              <a:rPr lang="en-US" sz="2200" u="sng" dirty="0">
                <a:solidFill>
                  <a:srgbClr val="232D4B"/>
                </a:solidFill>
              </a:rPr>
              <a:t>Important questions to ask yourself before writing the statement (more on </a:t>
            </a:r>
            <a:r>
              <a:rPr lang="en-US" sz="2200" u="sng" dirty="0">
                <a:solidFill>
                  <a:srgbClr val="232D4B"/>
                </a:solidFill>
                <a:hlinkClick r:id="rId3"/>
              </a:rPr>
              <a:t>website</a:t>
            </a:r>
            <a:r>
              <a:rPr lang="en-US" sz="2200" u="sng" dirty="0">
                <a:solidFill>
                  <a:srgbClr val="232D4B"/>
                </a:solidFill>
              </a:rPr>
              <a:t>):</a:t>
            </a:r>
            <a:endParaRPr sz="2200" dirty="0">
              <a:solidFill>
                <a:srgbClr val="232D4B"/>
              </a:solidFill>
            </a:endParaRPr>
          </a:p>
          <a:p>
            <a:pPr marL="457200" lvl="0" indent="-368300" algn="l" rtl="0">
              <a:lnSpc>
                <a:spcPct val="100000"/>
              </a:lnSpc>
              <a:spcBef>
                <a:spcPts val="1100"/>
              </a:spcBef>
              <a:spcAft>
                <a:spcPts val="0"/>
              </a:spcAft>
              <a:buClr>
                <a:srgbClr val="232D4B"/>
              </a:buClr>
              <a:buSzPts val="2200"/>
              <a:buAutoNum type="arabicPeriod"/>
            </a:pPr>
            <a:r>
              <a:rPr lang="en-US" sz="2200" dirty="0">
                <a:solidFill>
                  <a:srgbClr val="232D4B"/>
                </a:solidFill>
              </a:rPr>
              <a:t>What examples of leadership skills and unique characteristics do you bring to your chosen field?</a:t>
            </a:r>
            <a:endParaRPr sz="2200" dirty="0">
              <a:solidFill>
                <a:srgbClr val="232D4B"/>
              </a:solidFill>
            </a:endParaRPr>
          </a:p>
          <a:p>
            <a:pPr marL="457200" lvl="0" indent="-368300" algn="l" rtl="0">
              <a:lnSpc>
                <a:spcPct val="100000"/>
              </a:lnSpc>
              <a:spcBef>
                <a:spcPts val="0"/>
              </a:spcBef>
              <a:spcAft>
                <a:spcPts val="0"/>
              </a:spcAft>
              <a:buClr>
                <a:srgbClr val="232D4B"/>
              </a:buClr>
              <a:buSzPts val="2200"/>
              <a:buAutoNum type="arabicPeriod"/>
            </a:pPr>
            <a:r>
              <a:rPr lang="en-US" sz="2200" dirty="0">
                <a:solidFill>
                  <a:srgbClr val="232D4B"/>
                </a:solidFill>
              </a:rPr>
              <a:t>What are all of your applicable experiences? What were the key questions, methodology, findings, and conclusions?</a:t>
            </a:r>
            <a:endParaRPr sz="2200" dirty="0">
              <a:solidFill>
                <a:srgbClr val="232D4B"/>
              </a:solidFill>
            </a:endParaRPr>
          </a:p>
          <a:p>
            <a:pPr marL="457200" lvl="0" indent="-368300" algn="l" rtl="0">
              <a:lnSpc>
                <a:spcPct val="100000"/>
              </a:lnSpc>
              <a:spcBef>
                <a:spcPts val="0"/>
              </a:spcBef>
              <a:spcAft>
                <a:spcPts val="0"/>
              </a:spcAft>
              <a:buClr>
                <a:srgbClr val="232D4B"/>
              </a:buClr>
              <a:buSzPts val="2200"/>
              <a:buAutoNum type="arabicPeriod"/>
            </a:pPr>
            <a:r>
              <a:rPr lang="en-US" sz="2200" dirty="0">
                <a:solidFill>
                  <a:srgbClr val="232D4B"/>
                </a:solidFill>
              </a:rPr>
              <a:t>How did your activities address the Intellectual Merit and Broader Impacts criteria?</a:t>
            </a:r>
          </a:p>
          <a:p>
            <a:pPr marL="457200" lvl="0" indent="-368300" algn="l" rtl="0">
              <a:lnSpc>
                <a:spcPct val="100000"/>
              </a:lnSpc>
              <a:spcBef>
                <a:spcPts val="0"/>
              </a:spcBef>
              <a:spcAft>
                <a:spcPts val="0"/>
              </a:spcAft>
              <a:buClr>
                <a:srgbClr val="232D4B"/>
              </a:buClr>
              <a:buSzPts val="2200"/>
              <a:buAutoNum type="arabicPeriod"/>
            </a:pPr>
            <a:r>
              <a:rPr lang="en-US" sz="2200" dirty="0">
                <a:solidFill>
                  <a:srgbClr val="232D4B"/>
                </a:solidFill>
              </a:rPr>
              <a:t>What is your bigger </a:t>
            </a:r>
            <a:r>
              <a:rPr lang="en-US" sz="2200" b="1" dirty="0">
                <a:solidFill>
                  <a:srgbClr val="232D4B"/>
                </a:solidFill>
              </a:rPr>
              <a:t>why</a:t>
            </a:r>
            <a:r>
              <a:rPr lang="en-US" sz="2200" dirty="0">
                <a:solidFill>
                  <a:srgbClr val="232D4B"/>
                </a:solidFill>
              </a:rPr>
              <a:t> for graduate school?</a:t>
            </a:r>
          </a:p>
          <a:p>
            <a:pPr marL="457200" lvl="0" indent="-368300" algn="l" rtl="0">
              <a:lnSpc>
                <a:spcPct val="100000"/>
              </a:lnSpc>
              <a:spcBef>
                <a:spcPts val="0"/>
              </a:spcBef>
              <a:spcAft>
                <a:spcPts val="0"/>
              </a:spcAft>
              <a:buClr>
                <a:srgbClr val="232D4B"/>
              </a:buClr>
              <a:buSzPts val="2200"/>
              <a:buAutoNum type="arabicPeriod"/>
            </a:pPr>
            <a:endParaRPr sz="2200" dirty="0">
              <a:solidFill>
                <a:srgbClr val="232D4B"/>
              </a:solidFill>
              <a:highlight>
                <a:srgbClr val="FFFFFF"/>
              </a:highlight>
            </a:endParaRPr>
          </a:p>
          <a:p>
            <a:pPr marL="0" lvl="0" indent="0" algn="ctr" rtl="0">
              <a:lnSpc>
                <a:spcPct val="100000"/>
              </a:lnSpc>
              <a:spcBef>
                <a:spcPts val="0"/>
              </a:spcBef>
              <a:spcAft>
                <a:spcPts val="0"/>
              </a:spcAft>
              <a:buNone/>
            </a:pPr>
            <a:endParaRPr sz="2200" dirty="0">
              <a:solidFill>
                <a:srgbClr val="232D4B"/>
              </a:solidFill>
              <a:highlight>
                <a:srgbClr val="FFFFFF"/>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8FAA-E5A1-504B-B75F-054083697EFF}"/>
              </a:ext>
            </a:extLst>
          </p:cNvPr>
          <p:cNvSpPr>
            <a:spLocks noGrp="1"/>
          </p:cNvSpPr>
          <p:nvPr>
            <p:ph type="title"/>
          </p:nvPr>
        </p:nvSpPr>
        <p:spPr/>
        <p:txBody>
          <a:bodyPr/>
          <a:lstStyle/>
          <a:p>
            <a:pPr algn="ctr"/>
            <a:r>
              <a:rPr lang="en-US" u="sng" dirty="0">
                <a:solidFill>
                  <a:schemeClr val="bg1"/>
                </a:solidFill>
              </a:rPr>
              <a:t>No Examples until You Draft</a:t>
            </a:r>
            <a:br>
              <a:rPr lang="en-US" u="sng" dirty="0">
                <a:solidFill>
                  <a:schemeClr val="bg1"/>
                </a:solidFill>
              </a:rPr>
            </a:br>
            <a:br>
              <a:rPr lang="en-US" u="sng" dirty="0">
                <a:solidFill>
                  <a:schemeClr val="bg1"/>
                </a:solidFill>
              </a:rPr>
            </a:br>
            <a:r>
              <a:rPr lang="en-US" sz="2800" u="sng" dirty="0">
                <a:solidFill>
                  <a:schemeClr val="bg1"/>
                </a:solidFill>
              </a:rPr>
              <a:t>*Do not read example personal statements </a:t>
            </a:r>
            <a:br>
              <a:rPr lang="en-US" sz="2800" u="sng" dirty="0">
                <a:solidFill>
                  <a:schemeClr val="bg1"/>
                </a:solidFill>
              </a:rPr>
            </a:br>
            <a:r>
              <a:rPr lang="en-US" sz="2800" u="sng" dirty="0">
                <a:solidFill>
                  <a:schemeClr val="bg1"/>
                </a:solidFill>
              </a:rPr>
              <a:t>until after drafting your own*</a:t>
            </a:r>
            <a:br>
              <a:rPr lang="en-US" dirty="0">
                <a:solidFill>
                  <a:schemeClr val="bg1"/>
                </a:solidFill>
              </a:rPr>
            </a:b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84050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BC2B-F801-9740-A79C-31D92936A6FC}"/>
              </a:ext>
            </a:extLst>
          </p:cNvPr>
          <p:cNvSpPr>
            <a:spLocks noGrp="1"/>
          </p:cNvSpPr>
          <p:nvPr>
            <p:ph type="title"/>
          </p:nvPr>
        </p:nvSpPr>
        <p:spPr/>
        <p:txBody>
          <a:bodyPr/>
          <a:lstStyle/>
          <a:p>
            <a:r>
              <a:rPr lang="en-US" dirty="0"/>
              <a:t>NSF</a:t>
            </a:r>
            <a:br>
              <a:rPr lang="en-US" dirty="0"/>
            </a:br>
            <a:r>
              <a:rPr lang="en-US" dirty="0"/>
              <a:t> </a:t>
            </a:r>
            <a:r>
              <a:rPr lang="en-US" dirty="0">
                <a:solidFill>
                  <a:schemeClr val="accent6">
                    <a:lumMod val="75000"/>
                  </a:schemeClr>
                </a:solidFill>
              </a:rPr>
              <a:t>G</a:t>
            </a:r>
            <a:r>
              <a:rPr lang="en-US" dirty="0"/>
              <a:t>raduate</a:t>
            </a:r>
            <a:br>
              <a:rPr lang="en-US" dirty="0"/>
            </a:br>
            <a:r>
              <a:rPr lang="en-US" dirty="0"/>
              <a:t> </a:t>
            </a:r>
            <a:r>
              <a:rPr lang="en-US" dirty="0">
                <a:solidFill>
                  <a:schemeClr val="accent6">
                    <a:lumMod val="75000"/>
                  </a:schemeClr>
                </a:solidFill>
              </a:rPr>
              <a:t>R</a:t>
            </a:r>
            <a:r>
              <a:rPr lang="en-US" dirty="0"/>
              <a:t>esearch</a:t>
            </a:r>
            <a:br>
              <a:rPr lang="en-US" dirty="0"/>
            </a:br>
            <a:r>
              <a:rPr lang="en-US" dirty="0"/>
              <a:t> </a:t>
            </a:r>
            <a:r>
              <a:rPr lang="en-US" dirty="0">
                <a:solidFill>
                  <a:schemeClr val="accent6">
                    <a:lumMod val="75000"/>
                  </a:schemeClr>
                </a:solidFill>
              </a:rPr>
              <a:t>F</a:t>
            </a:r>
            <a:r>
              <a:rPr lang="en-US" dirty="0"/>
              <a:t>ellowship</a:t>
            </a:r>
            <a:br>
              <a:rPr lang="en-US" dirty="0"/>
            </a:br>
            <a:r>
              <a:rPr lang="en-US" dirty="0"/>
              <a:t> </a:t>
            </a:r>
            <a:r>
              <a:rPr lang="en-US" dirty="0">
                <a:solidFill>
                  <a:schemeClr val="accent6">
                    <a:lumMod val="75000"/>
                  </a:schemeClr>
                </a:solidFill>
              </a:rPr>
              <a:t>P</a:t>
            </a:r>
            <a:r>
              <a:rPr lang="en-US" dirty="0"/>
              <a:t>rogram</a:t>
            </a:r>
            <a:br>
              <a:rPr lang="en-US" dirty="0"/>
            </a:br>
            <a:r>
              <a:rPr lang="en-US" dirty="0"/>
              <a:t>(GRFP, NSF Fellowship)</a:t>
            </a:r>
          </a:p>
        </p:txBody>
      </p:sp>
    </p:spTree>
    <p:extLst>
      <p:ext uri="{BB962C8B-B14F-4D97-AF65-F5344CB8AC3E}">
        <p14:creationId xmlns:p14="http://schemas.microsoft.com/office/powerpoint/2010/main" val="3145599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dirty="0"/>
              <a:t>Personal Statement – preparing to write</a:t>
            </a:r>
            <a:endParaRPr dirty="0"/>
          </a:p>
        </p:txBody>
      </p:sp>
      <p:sp>
        <p:nvSpPr>
          <p:cNvPr id="360" name="Google Shape;360;p58"/>
          <p:cNvSpPr txBox="1">
            <a:spLocks noGrp="1"/>
          </p:cNvSpPr>
          <p:nvPr>
            <p:ph type="body" idx="1"/>
          </p:nvPr>
        </p:nvSpPr>
        <p:spPr>
          <a:xfrm>
            <a:off x="263471" y="980800"/>
            <a:ext cx="8880529" cy="4078500"/>
          </a:xfrm>
          <a:prstGeom prst="rect">
            <a:avLst/>
          </a:prstGeom>
          <a:noFill/>
          <a:ln>
            <a:noFill/>
          </a:ln>
        </p:spPr>
        <p:txBody>
          <a:bodyPr spcFirstLastPara="1" wrap="square" lIns="91425" tIns="91425" rIns="91425" bIns="91425" anchor="ctr" anchorCtr="0">
            <a:noAutofit/>
          </a:bodyPr>
          <a:lstStyle/>
          <a:p>
            <a:pPr marL="457200" lvl="0" indent="-368300" algn="l" rtl="0">
              <a:lnSpc>
                <a:spcPct val="100000"/>
              </a:lnSpc>
              <a:spcBef>
                <a:spcPts val="1100"/>
              </a:spcBef>
              <a:spcAft>
                <a:spcPts val="0"/>
              </a:spcAft>
              <a:buClr>
                <a:srgbClr val="232D4B"/>
              </a:buClr>
              <a:buSzPts val="2200"/>
              <a:buAutoNum type="arabicPeriod"/>
            </a:pPr>
            <a:r>
              <a:rPr lang="en-US" sz="2200" dirty="0">
                <a:solidFill>
                  <a:srgbClr val="232D4B"/>
                </a:solidFill>
              </a:rPr>
              <a:t>List all relevant experience (bullets, word web, whiteboard)</a:t>
            </a:r>
          </a:p>
          <a:p>
            <a:pPr lvl="1">
              <a:spcBef>
                <a:spcPts val="1100"/>
              </a:spcBef>
              <a:buClr>
                <a:srgbClr val="232D4B"/>
              </a:buClr>
              <a:buAutoNum type="arabicPeriod"/>
            </a:pPr>
            <a:r>
              <a:rPr lang="en-US" sz="2000" dirty="0">
                <a:solidFill>
                  <a:srgbClr val="232D4B"/>
                </a:solidFill>
              </a:rPr>
              <a:t>On your own or with someone who knows you</a:t>
            </a:r>
          </a:p>
          <a:p>
            <a:pPr marL="457200" lvl="0" indent="-368300" algn="l" rtl="0">
              <a:lnSpc>
                <a:spcPct val="100000"/>
              </a:lnSpc>
              <a:spcBef>
                <a:spcPts val="1100"/>
              </a:spcBef>
              <a:spcAft>
                <a:spcPts val="0"/>
              </a:spcAft>
              <a:buClr>
                <a:srgbClr val="232D4B"/>
              </a:buClr>
              <a:buSzPts val="2200"/>
              <a:buAutoNum type="arabicPeriod"/>
            </a:pPr>
            <a:r>
              <a:rPr lang="en-US" sz="2200" dirty="0">
                <a:solidFill>
                  <a:srgbClr val="232D4B"/>
                </a:solidFill>
              </a:rPr>
              <a:t>Reflect on</a:t>
            </a:r>
          </a:p>
          <a:p>
            <a:pPr lvl="1">
              <a:spcBef>
                <a:spcPts val="1100"/>
              </a:spcBef>
              <a:buClr>
                <a:srgbClr val="232D4B"/>
              </a:buClr>
              <a:buAutoNum type="arabicPeriod"/>
            </a:pPr>
            <a:r>
              <a:rPr lang="en-US" sz="2000" b="1" dirty="0">
                <a:solidFill>
                  <a:srgbClr val="232D4B"/>
                </a:solidFill>
              </a:rPr>
              <a:t>Why </a:t>
            </a:r>
            <a:r>
              <a:rPr lang="en-US" sz="2000" dirty="0">
                <a:solidFill>
                  <a:srgbClr val="232D4B"/>
                </a:solidFill>
              </a:rPr>
              <a:t>you did each thing</a:t>
            </a:r>
          </a:p>
          <a:p>
            <a:pPr lvl="1">
              <a:spcBef>
                <a:spcPts val="1100"/>
              </a:spcBef>
              <a:buClr>
                <a:srgbClr val="232D4B"/>
              </a:buClr>
              <a:buAutoNum type="arabicPeriod"/>
            </a:pPr>
            <a:r>
              <a:rPr lang="en-US" sz="2000" dirty="0">
                <a:solidFill>
                  <a:srgbClr val="232D4B"/>
                </a:solidFill>
              </a:rPr>
              <a:t>What you got out of it</a:t>
            </a:r>
          </a:p>
          <a:p>
            <a:pPr lvl="1">
              <a:spcBef>
                <a:spcPts val="1100"/>
              </a:spcBef>
              <a:buClr>
                <a:srgbClr val="232D4B"/>
              </a:buClr>
              <a:buAutoNum type="arabicPeriod"/>
            </a:pPr>
            <a:r>
              <a:rPr lang="en-US" sz="2000" dirty="0">
                <a:solidFill>
                  <a:srgbClr val="232D4B"/>
                </a:solidFill>
              </a:rPr>
              <a:t>Why you are pursuing your graduate degree</a:t>
            </a:r>
            <a:endParaRPr sz="2000" dirty="0">
              <a:solidFill>
                <a:srgbClr val="232D4B"/>
              </a:solidFill>
            </a:endParaRPr>
          </a:p>
          <a:p>
            <a:pPr marL="457200" lvl="0" indent="-368300" algn="l" rtl="0">
              <a:lnSpc>
                <a:spcPct val="100000"/>
              </a:lnSpc>
              <a:spcBef>
                <a:spcPts val="0"/>
              </a:spcBef>
              <a:spcAft>
                <a:spcPts val="0"/>
              </a:spcAft>
              <a:buClr>
                <a:srgbClr val="232D4B"/>
              </a:buClr>
              <a:buSzPts val="2200"/>
              <a:buAutoNum type="arabicPeriod"/>
            </a:pPr>
            <a:r>
              <a:rPr lang="en-US" sz="2200" dirty="0">
                <a:solidFill>
                  <a:srgbClr val="232D4B"/>
                </a:solidFill>
              </a:rPr>
              <a:t>What were key experiences that led to where you are today (</a:t>
            </a:r>
            <a:r>
              <a:rPr lang="en-US" sz="2200" dirty="0" err="1">
                <a:solidFill>
                  <a:srgbClr val="232D4B"/>
                </a:solidFill>
              </a:rPr>
              <a:t>researchwise</a:t>
            </a:r>
            <a:r>
              <a:rPr lang="en-US" sz="2200" dirty="0">
                <a:solidFill>
                  <a:srgbClr val="232D4B"/>
                </a:solidFill>
              </a:rPr>
              <a:t>) &amp; where you are going?- circle these</a:t>
            </a:r>
            <a:endParaRPr sz="2200" dirty="0">
              <a:solidFill>
                <a:srgbClr val="232D4B"/>
              </a:solidFill>
            </a:endParaRPr>
          </a:p>
          <a:p>
            <a:pPr marL="457200" lvl="0" indent="-368300" algn="l" rtl="0">
              <a:lnSpc>
                <a:spcPct val="100000"/>
              </a:lnSpc>
              <a:spcBef>
                <a:spcPts val="0"/>
              </a:spcBef>
              <a:spcAft>
                <a:spcPts val="0"/>
              </a:spcAft>
              <a:buClr>
                <a:srgbClr val="232D4B"/>
              </a:buClr>
              <a:buSzPts val="2200"/>
              <a:buAutoNum type="arabicPeriod"/>
            </a:pPr>
            <a:r>
              <a:rPr lang="en-US" sz="2200" dirty="0">
                <a:solidFill>
                  <a:srgbClr val="232D4B"/>
                </a:solidFill>
              </a:rPr>
              <a:t>How did your activities address the Intellectual Merit and Broader Impacts criteria?</a:t>
            </a:r>
            <a:endParaRPr sz="2200" dirty="0">
              <a:solidFill>
                <a:srgbClr val="232D4B"/>
              </a:solidFill>
              <a:highlight>
                <a:srgbClr val="FFFFFF"/>
              </a:highlight>
            </a:endParaRPr>
          </a:p>
        </p:txBody>
      </p:sp>
    </p:spTree>
    <p:extLst>
      <p:ext uri="{BB962C8B-B14F-4D97-AF65-F5344CB8AC3E}">
        <p14:creationId xmlns:p14="http://schemas.microsoft.com/office/powerpoint/2010/main" val="2505825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8"/>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dirty="0"/>
              <a:t>Personal Statement – Connect the Dots</a:t>
            </a:r>
            <a:endParaRPr dirty="0"/>
          </a:p>
        </p:txBody>
      </p:sp>
      <p:sp>
        <p:nvSpPr>
          <p:cNvPr id="360" name="Google Shape;360;p58"/>
          <p:cNvSpPr txBox="1">
            <a:spLocks noGrp="1"/>
          </p:cNvSpPr>
          <p:nvPr>
            <p:ph type="body" idx="1"/>
          </p:nvPr>
        </p:nvSpPr>
        <p:spPr>
          <a:xfrm>
            <a:off x="263471" y="980800"/>
            <a:ext cx="8880529" cy="2800786"/>
          </a:xfrm>
          <a:prstGeom prst="rect">
            <a:avLst/>
          </a:prstGeom>
          <a:noFill/>
          <a:ln>
            <a:noFill/>
          </a:ln>
        </p:spPr>
        <p:txBody>
          <a:bodyPr spcFirstLastPara="1" wrap="square" lIns="91425" tIns="91425" rIns="91425" bIns="91425" anchor="ctr" anchorCtr="0">
            <a:noAutofit/>
          </a:bodyPr>
          <a:lstStyle/>
          <a:p>
            <a:pPr marL="457200" lvl="0" indent="-368300" algn="l" rtl="0">
              <a:lnSpc>
                <a:spcPct val="100000"/>
              </a:lnSpc>
              <a:spcBef>
                <a:spcPts val="1100"/>
              </a:spcBef>
              <a:spcAft>
                <a:spcPts val="0"/>
              </a:spcAft>
              <a:buClr>
                <a:srgbClr val="232D4B"/>
              </a:buClr>
              <a:buSzPts val="2200"/>
              <a:buAutoNum type="arabicPeriod"/>
            </a:pPr>
            <a:r>
              <a:rPr lang="en-US" sz="2200" dirty="0">
                <a:solidFill>
                  <a:srgbClr val="232D4B"/>
                </a:solidFill>
              </a:rPr>
              <a:t>ID a few key experiences you can talk about in detail</a:t>
            </a:r>
          </a:p>
          <a:p>
            <a:pPr marL="457200" lvl="0" indent="-368300" algn="l" rtl="0">
              <a:lnSpc>
                <a:spcPct val="100000"/>
              </a:lnSpc>
              <a:spcBef>
                <a:spcPts val="1100"/>
              </a:spcBef>
              <a:spcAft>
                <a:spcPts val="0"/>
              </a:spcAft>
              <a:buClr>
                <a:srgbClr val="232D4B"/>
              </a:buClr>
              <a:buSzPts val="2200"/>
              <a:buAutoNum type="arabicPeriod"/>
            </a:pPr>
            <a:r>
              <a:rPr lang="en-US" sz="2200" dirty="0">
                <a:solidFill>
                  <a:srgbClr val="232D4B"/>
                </a:solidFill>
                <a:highlight>
                  <a:srgbClr val="FFFFFF"/>
                </a:highlight>
              </a:rPr>
              <a:t>Put these experience together into a cohesive story that shows </a:t>
            </a:r>
          </a:p>
          <a:p>
            <a:pPr lvl="1">
              <a:spcBef>
                <a:spcPts val="1100"/>
              </a:spcBef>
              <a:buClr>
                <a:srgbClr val="232D4B"/>
              </a:buClr>
              <a:buAutoNum type="arabicPeriod"/>
            </a:pPr>
            <a:r>
              <a:rPr lang="en-US" sz="2000" dirty="0">
                <a:solidFill>
                  <a:srgbClr val="232D4B"/>
                </a:solidFill>
                <a:highlight>
                  <a:srgbClr val="FFFFFF"/>
                </a:highlight>
              </a:rPr>
              <a:t>where you’ve been &amp; who you are</a:t>
            </a:r>
          </a:p>
          <a:p>
            <a:pPr lvl="1">
              <a:spcBef>
                <a:spcPts val="1100"/>
              </a:spcBef>
              <a:buClr>
                <a:srgbClr val="232D4B"/>
              </a:buClr>
              <a:buAutoNum type="arabicPeriod"/>
            </a:pPr>
            <a:r>
              <a:rPr lang="en-US" sz="2000" dirty="0">
                <a:solidFill>
                  <a:srgbClr val="232D4B"/>
                </a:solidFill>
                <a:highlight>
                  <a:srgbClr val="FFFFFF"/>
                </a:highlight>
              </a:rPr>
              <a:t>how your grad degree is your logical next step to your future</a:t>
            </a:r>
          </a:p>
          <a:p>
            <a:pPr lvl="1">
              <a:spcBef>
                <a:spcPts val="1100"/>
              </a:spcBef>
              <a:buClr>
                <a:srgbClr val="232D4B"/>
              </a:buClr>
              <a:buAutoNum type="arabicPeriod"/>
            </a:pPr>
            <a:endParaRPr lang="en-US" sz="2000" dirty="0">
              <a:solidFill>
                <a:srgbClr val="232D4B"/>
              </a:solidFill>
              <a:highlight>
                <a:srgbClr val="FFFFFF"/>
              </a:highlight>
            </a:endParaRPr>
          </a:p>
        </p:txBody>
      </p:sp>
      <p:sp>
        <p:nvSpPr>
          <p:cNvPr id="2" name="Oval 1">
            <a:extLst>
              <a:ext uri="{FF2B5EF4-FFF2-40B4-BE49-F238E27FC236}">
                <a16:creationId xmlns:a16="http://schemas.microsoft.com/office/drawing/2014/main" id="{562CD71E-56FB-DD26-EFFB-DF88843719C9}"/>
              </a:ext>
            </a:extLst>
          </p:cNvPr>
          <p:cNvSpPr/>
          <p:nvPr/>
        </p:nvSpPr>
        <p:spPr>
          <a:xfrm>
            <a:off x="673769" y="4639377"/>
            <a:ext cx="182880" cy="173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7C0D14-5647-A8CC-24A1-D3020FB3A9EA}"/>
              </a:ext>
            </a:extLst>
          </p:cNvPr>
          <p:cNvSpPr/>
          <p:nvPr/>
        </p:nvSpPr>
        <p:spPr>
          <a:xfrm>
            <a:off x="2383367" y="4165800"/>
            <a:ext cx="182880" cy="173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5D3A601-3CAB-3C22-25BC-E25E01814B18}"/>
              </a:ext>
            </a:extLst>
          </p:cNvPr>
          <p:cNvSpPr/>
          <p:nvPr/>
        </p:nvSpPr>
        <p:spPr>
          <a:xfrm>
            <a:off x="5295688" y="3688670"/>
            <a:ext cx="182880" cy="173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06238E1-7388-8DFD-DCC9-5BD3F519DBA9}"/>
              </a:ext>
            </a:extLst>
          </p:cNvPr>
          <p:cNvSpPr/>
          <p:nvPr/>
        </p:nvSpPr>
        <p:spPr>
          <a:xfrm>
            <a:off x="7645667" y="3025445"/>
            <a:ext cx="182880" cy="1732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11737E87-CFA9-7094-E8C7-92BA10538DD1}"/>
              </a:ext>
            </a:extLst>
          </p:cNvPr>
          <p:cNvSpPr/>
          <p:nvPr/>
        </p:nvSpPr>
        <p:spPr>
          <a:xfrm>
            <a:off x="8535245" y="2195627"/>
            <a:ext cx="385010" cy="3711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ADE61D2-7656-1C50-38A7-46F1DD9FCA40}"/>
              </a:ext>
            </a:extLst>
          </p:cNvPr>
          <p:cNvCxnSpPr>
            <a:stCxn id="2" idx="6"/>
            <a:endCxn id="3" idx="3"/>
          </p:cNvCxnSpPr>
          <p:nvPr/>
        </p:nvCxnSpPr>
        <p:spPr>
          <a:xfrm flipV="1">
            <a:off x="856649" y="4313682"/>
            <a:ext cx="1553500" cy="412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68185D6-0DB1-7343-32B4-029006635CD3}"/>
              </a:ext>
            </a:extLst>
          </p:cNvPr>
          <p:cNvCxnSpPr>
            <a:cxnSpLocks/>
            <a:stCxn id="3" idx="7"/>
            <a:endCxn id="4" idx="2"/>
          </p:cNvCxnSpPr>
          <p:nvPr/>
        </p:nvCxnSpPr>
        <p:spPr>
          <a:xfrm flipV="1">
            <a:off x="2539465" y="3775297"/>
            <a:ext cx="2756223" cy="41587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EFFF8E-CF1A-ED21-8D58-038290B03233}"/>
              </a:ext>
            </a:extLst>
          </p:cNvPr>
          <p:cNvCxnSpPr>
            <a:cxnSpLocks/>
            <a:stCxn id="4" idx="6"/>
            <a:endCxn id="5" idx="3"/>
          </p:cNvCxnSpPr>
          <p:nvPr/>
        </p:nvCxnSpPr>
        <p:spPr>
          <a:xfrm flipV="1">
            <a:off x="5478568" y="3173327"/>
            <a:ext cx="2193881" cy="6019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E9F610-6971-E470-460F-8C63FC60FF6A}"/>
              </a:ext>
            </a:extLst>
          </p:cNvPr>
          <p:cNvCxnSpPr>
            <a:cxnSpLocks/>
          </p:cNvCxnSpPr>
          <p:nvPr/>
        </p:nvCxnSpPr>
        <p:spPr>
          <a:xfrm flipV="1">
            <a:off x="7930794" y="2576743"/>
            <a:ext cx="604451" cy="4586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03C8DC6-5B6E-B7B5-FC98-7F1815FC451D}"/>
              </a:ext>
            </a:extLst>
          </p:cNvPr>
          <p:cNvSpPr/>
          <p:nvPr/>
        </p:nvSpPr>
        <p:spPr>
          <a:xfrm>
            <a:off x="3883378" y="4313682"/>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9AFABD7-D482-600E-D13F-9EBB3D257E71}"/>
              </a:ext>
            </a:extLst>
          </p:cNvPr>
          <p:cNvSpPr/>
          <p:nvPr/>
        </p:nvSpPr>
        <p:spPr>
          <a:xfrm>
            <a:off x="4035778" y="4466082"/>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1F31C20-9187-0378-4349-1E2E5C5A0060}"/>
              </a:ext>
            </a:extLst>
          </p:cNvPr>
          <p:cNvSpPr/>
          <p:nvPr/>
        </p:nvSpPr>
        <p:spPr>
          <a:xfrm>
            <a:off x="4064000" y="3489070"/>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B29891F-33F5-BEC2-6A2F-FC993C993A9F}"/>
              </a:ext>
            </a:extLst>
          </p:cNvPr>
          <p:cNvSpPr/>
          <p:nvPr/>
        </p:nvSpPr>
        <p:spPr>
          <a:xfrm>
            <a:off x="5040666" y="4305767"/>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0FC79A6-C8D3-5BE7-A260-9DA7670F5A20}"/>
              </a:ext>
            </a:extLst>
          </p:cNvPr>
          <p:cNvSpPr/>
          <p:nvPr/>
        </p:nvSpPr>
        <p:spPr>
          <a:xfrm>
            <a:off x="2794646" y="4789771"/>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2E8A581-4093-A37D-F11B-BB15726EAEDD}"/>
              </a:ext>
            </a:extLst>
          </p:cNvPr>
          <p:cNvSpPr/>
          <p:nvPr/>
        </p:nvSpPr>
        <p:spPr>
          <a:xfrm>
            <a:off x="3003844" y="3369152"/>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1AEDEDF-EF56-64E0-4C37-CC5D8922E703}"/>
              </a:ext>
            </a:extLst>
          </p:cNvPr>
          <p:cNvSpPr/>
          <p:nvPr/>
        </p:nvSpPr>
        <p:spPr>
          <a:xfrm>
            <a:off x="4866386" y="3369151"/>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93CA01F-3B51-14AF-17F2-259045CC3C76}"/>
              </a:ext>
            </a:extLst>
          </p:cNvPr>
          <p:cNvSpPr/>
          <p:nvPr/>
        </p:nvSpPr>
        <p:spPr>
          <a:xfrm>
            <a:off x="6189061" y="4895164"/>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93E118E-577D-E004-4F92-380EA03CC5DD}"/>
              </a:ext>
            </a:extLst>
          </p:cNvPr>
          <p:cNvSpPr/>
          <p:nvPr/>
        </p:nvSpPr>
        <p:spPr>
          <a:xfrm>
            <a:off x="5645820" y="3861924"/>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4B63046-3D34-E352-EE70-74717913B338}"/>
              </a:ext>
            </a:extLst>
          </p:cNvPr>
          <p:cNvSpPr/>
          <p:nvPr/>
        </p:nvSpPr>
        <p:spPr>
          <a:xfrm>
            <a:off x="5798220" y="4014324"/>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461A3C5-A5C9-A28E-1E78-E99995596DC4}"/>
              </a:ext>
            </a:extLst>
          </p:cNvPr>
          <p:cNvSpPr/>
          <p:nvPr/>
        </p:nvSpPr>
        <p:spPr>
          <a:xfrm>
            <a:off x="6304907" y="3502084"/>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42B7C46-7E8F-8658-75B7-075E60649F41}"/>
              </a:ext>
            </a:extLst>
          </p:cNvPr>
          <p:cNvSpPr/>
          <p:nvPr/>
        </p:nvSpPr>
        <p:spPr>
          <a:xfrm>
            <a:off x="7357648" y="3259072"/>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87FB012-8C54-410D-6621-A026ED73F509}"/>
              </a:ext>
            </a:extLst>
          </p:cNvPr>
          <p:cNvSpPr/>
          <p:nvPr/>
        </p:nvSpPr>
        <p:spPr>
          <a:xfrm>
            <a:off x="6746924" y="3047563"/>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9B03989-4C41-4A30-0EE0-26C1D9D625DA}"/>
              </a:ext>
            </a:extLst>
          </p:cNvPr>
          <p:cNvSpPr/>
          <p:nvPr/>
        </p:nvSpPr>
        <p:spPr>
          <a:xfrm>
            <a:off x="930247" y="4496983"/>
            <a:ext cx="5644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09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47BF-2E9C-EA46-9A11-1B9543B85C64}"/>
              </a:ext>
            </a:extLst>
          </p:cNvPr>
          <p:cNvSpPr>
            <a:spLocks noGrp="1"/>
          </p:cNvSpPr>
          <p:nvPr>
            <p:ph type="title"/>
          </p:nvPr>
        </p:nvSpPr>
        <p:spPr/>
        <p:txBody>
          <a:bodyPr/>
          <a:lstStyle/>
          <a:p>
            <a:r>
              <a:rPr lang="en-US" dirty="0">
                <a:solidFill>
                  <a:schemeClr val="accent1">
                    <a:lumMod val="50000"/>
                  </a:schemeClr>
                </a:solidFill>
              </a:rPr>
              <a:t>Personal Statement- GRFP Mentors</a:t>
            </a:r>
          </a:p>
        </p:txBody>
      </p:sp>
      <p:sp>
        <p:nvSpPr>
          <p:cNvPr id="3" name="Text Placeholder 2">
            <a:extLst>
              <a:ext uri="{FF2B5EF4-FFF2-40B4-BE49-F238E27FC236}">
                <a16:creationId xmlns:a16="http://schemas.microsoft.com/office/drawing/2014/main" id="{7196DB2E-98FA-DB72-594E-321526AD6B57}"/>
              </a:ext>
            </a:extLst>
          </p:cNvPr>
          <p:cNvSpPr>
            <a:spLocks noGrp="1"/>
          </p:cNvSpPr>
          <p:nvPr>
            <p:ph type="body" idx="1"/>
          </p:nvPr>
        </p:nvSpPr>
        <p:spPr/>
        <p:txBody>
          <a:bodyPr/>
          <a:lstStyle/>
          <a:p>
            <a:r>
              <a:rPr lang="en-US" dirty="0"/>
              <a:t>How did you get started?</a:t>
            </a:r>
          </a:p>
          <a:p>
            <a:endParaRPr lang="en-US" dirty="0"/>
          </a:p>
        </p:txBody>
      </p:sp>
    </p:spTree>
    <p:extLst>
      <p:ext uri="{BB962C8B-B14F-4D97-AF65-F5344CB8AC3E}">
        <p14:creationId xmlns:p14="http://schemas.microsoft.com/office/powerpoint/2010/main" val="191853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a:t>Personal Statement</a:t>
            </a:r>
            <a:endParaRPr/>
          </a:p>
        </p:txBody>
      </p:sp>
      <p:sp>
        <p:nvSpPr>
          <p:cNvPr id="366" name="Google Shape;366;p59"/>
          <p:cNvSpPr txBox="1">
            <a:spLocks noGrp="1"/>
          </p:cNvSpPr>
          <p:nvPr>
            <p:ph type="body" idx="1"/>
          </p:nvPr>
        </p:nvSpPr>
        <p:spPr>
          <a:xfrm>
            <a:off x="654200" y="992775"/>
            <a:ext cx="8176200" cy="3934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b="1">
                <a:solidFill>
                  <a:srgbClr val="232D4B"/>
                </a:solidFill>
              </a:rPr>
              <a:t>The GRFP funds </a:t>
            </a:r>
            <a:r>
              <a:rPr lang="en-US" sz="2800" b="1">
                <a:solidFill>
                  <a:srgbClr val="232D4B"/>
                </a:solidFill>
              </a:rPr>
              <a:t>YOU</a:t>
            </a:r>
            <a:endParaRPr sz="2800" b="1">
              <a:solidFill>
                <a:srgbClr val="232D4B"/>
              </a:solidFill>
            </a:endParaRPr>
          </a:p>
          <a:p>
            <a:pPr marL="457200" lvl="0" indent="-381000" algn="l" rtl="0">
              <a:lnSpc>
                <a:spcPct val="115000"/>
              </a:lnSpc>
              <a:spcBef>
                <a:spcPts val="0"/>
              </a:spcBef>
              <a:spcAft>
                <a:spcPts val="0"/>
              </a:spcAft>
              <a:buClr>
                <a:srgbClr val="232D4B"/>
              </a:buClr>
              <a:buSzPts val="2400"/>
              <a:buChar char="●"/>
            </a:pPr>
            <a:r>
              <a:rPr lang="en-US" sz="2400" b="1">
                <a:solidFill>
                  <a:srgbClr val="232D4B"/>
                </a:solidFill>
              </a:rPr>
              <a:t>Tell a story</a:t>
            </a:r>
            <a:r>
              <a:rPr lang="en-US" sz="2400">
                <a:solidFill>
                  <a:srgbClr val="232D4B"/>
                </a:solidFill>
              </a:rPr>
              <a:t> and connect with research statement</a:t>
            </a:r>
            <a:endParaRPr sz="2400">
              <a:solidFill>
                <a:srgbClr val="232D4B"/>
              </a:solidFill>
            </a:endParaRPr>
          </a:p>
          <a:p>
            <a:pPr marL="457200" lvl="0" indent="-381000" algn="l" rtl="0">
              <a:lnSpc>
                <a:spcPct val="115000"/>
              </a:lnSpc>
              <a:spcBef>
                <a:spcPts val="0"/>
              </a:spcBef>
              <a:spcAft>
                <a:spcPts val="0"/>
              </a:spcAft>
              <a:buClr>
                <a:srgbClr val="232D4B"/>
              </a:buClr>
              <a:buSzPts val="2400"/>
              <a:buChar char="●"/>
            </a:pPr>
            <a:r>
              <a:rPr lang="en-US">
                <a:solidFill>
                  <a:srgbClr val="232D4B"/>
                </a:solidFill>
              </a:rPr>
              <a:t>Figure out what makes you unique</a:t>
            </a:r>
            <a:endParaRPr>
              <a:solidFill>
                <a:srgbClr val="232D4B"/>
              </a:solidFill>
            </a:endParaRPr>
          </a:p>
          <a:p>
            <a:pPr marL="457200" lvl="0" indent="-381000" algn="l" rtl="0">
              <a:lnSpc>
                <a:spcPct val="115000"/>
              </a:lnSpc>
              <a:spcBef>
                <a:spcPts val="0"/>
              </a:spcBef>
              <a:spcAft>
                <a:spcPts val="0"/>
              </a:spcAft>
              <a:buClr>
                <a:srgbClr val="232D4B"/>
              </a:buClr>
              <a:buSzPts val="2400"/>
              <a:buChar char="●"/>
            </a:pPr>
            <a:r>
              <a:rPr lang="en-US" sz="2400">
                <a:solidFill>
                  <a:srgbClr val="232D4B"/>
                </a:solidFill>
              </a:rPr>
              <a:t>Focus on the why (less on the what)</a:t>
            </a:r>
            <a:endParaRPr sz="2400">
              <a:solidFill>
                <a:srgbClr val="232D4B"/>
              </a:solidFill>
            </a:endParaRPr>
          </a:p>
          <a:p>
            <a:pPr marL="914400" lvl="1" indent="-381000" algn="l" rtl="0">
              <a:lnSpc>
                <a:spcPct val="115000"/>
              </a:lnSpc>
              <a:spcBef>
                <a:spcPts val="0"/>
              </a:spcBef>
              <a:spcAft>
                <a:spcPts val="0"/>
              </a:spcAft>
              <a:buClr>
                <a:srgbClr val="232D4B"/>
              </a:buClr>
              <a:buSzPts val="2400"/>
              <a:buChar char="○"/>
            </a:pPr>
            <a:r>
              <a:rPr lang="en-US" sz="2400">
                <a:solidFill>
                  <a:srgbClr val="232D4B"/>
                </a:solidFill>
              </a:rPr>
              <a:t>Articulate </a:t>
            </a:r>
            <a:r>
              <a:rPr lang="en-US" sz="2400" b="1">
                <a:solidFill>
                  <a:srgbClr val="232D4B"/>
                </a:solidFill>
              </a:rPr>
              <a:t>the importance of each experience and how it contributes to your role in the scientific community</a:t>
            </a:r>
            <a:endParaRPr sz="2400" b="1">
              <a:solidFill>
                <a:srgbClr val="232D4B"/>
              </a:solidFill>
            </a:endParaRPr>
          </a:p>
          <a:p>
            <a:pPr marL="914400" lvl="1" indent="-381000" algn="l" rtl="0">
              <a:lnSpc>
                <a:spcPct val="115000"/>
              </a:lnSpc>
              <a:spcBef>
                <a:spcPts val="0"/>
              </a:spcBef>
              <a:spcAft>
                <a:spcPts val="0"/>
              </a:spcAft>
              <a:buClr>
                <a:srgbClr val="232D4B"/>
              </a:buClr>
              <a:buSzPts val="2400"/>
              <a:buChar char="○"/>
            </a:pPr>
            <a:r>
              <a:rPr lang="en-US" sz="2400">
                <a:solidFill>
                  <a:srgbClr val="232D4B"/>
                </a:solidFill>
              </a:rPr>
              <a:t>Explain the </a:t>
            </a:r>
            <a:r>
              <a:rPr lang="en-US" sz="2400" b="1">
                <a:solidFill>
                  <a:srgbClr val="232D4B"/>
                </a:solidFill>
              </a:rPr>
              <a:t>meaning</a:t>
            </a:r>
            <a:r>
              <a:rPr lang="en-US" sz="2400">
                <a:solidFill>
                  <a:srgbClr val="232D4B"/>
                </a:solidFill>
              </a:rPr>
              <a:t> of your experiences</a:t>
            </a:r>
            <a:endParaRPr sz="2400">
              <a:solidFill>
                <a:srgbClr val="232D4B"/>
              </a:solidFill>
            </a:endParaRPr>
          </a:p>
          <a:p>
            <a:pPr marL="457200" lvl="0" indent="-381000" algn="l" rtl="0">
              <a:lnSpc>
                <a:spcPct val="115000"/>
              </a:lnSpc>
              <a:spcBef>
                <a:spcPts val="0"/>
              </a:spcBef>
              <a:spcAft>
                <a:spcPts val="0"/>
              </a:spcAft>
              <a:buClr>
                <a:srgbClr val="232D4B"/>
              </a:buClr>
              <a:buSzPts val="2400"/>
              <a:buChar char="●"/>
            </a:pPr>
            <a:r>
              <a:rPr lang="en-US">
                <a:solidFill>
                  <a:srgbClr val="232D4B"/>
                </a:solidFill>
              </a:rPr>
              <a:t>Why should NSF fund you specifically? </a:t>
            </a:r>
            <a:endParaRPr sz="2400">
              <a:solidFill>
                <a:srgbClr val="232D4B"/>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9"/>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a:t>Personal Statement</a:t>
            </a:r>
            <a:endParaRPr/>
          </a:p>
        </p:txBody>
      </p:sp>
      <p:sp>
        <p:nvSpPr>
          <p:cNvPr id="366" name="Google Shape;366;p59"/>
          <p:cNvSpPr txBox="1">
            <a:spLocks noGrp="1"/>
          </p:cNvSpPr>
          <p:nvPr>
            <p:ph type="body" idx="1"/>
          </p:nvPr>
        </p:nvSpPr>
        <p:spPr>
          <a:xfrm>
            <a:off x="654200" y="992775"/>
            <a:ext cx="8176200" cy="39342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232D4B"/>
              </a:buClr>
              <a:buSzPts val="2400"/>
              <a:buChar char="●"/>
            </a:pPr>
            <a:r>
              <a:rPr lang="en-US" b="1" dirty="0">
                <a:solidFill>
                  <a:srgbClr val="232D4B"/>
                </a:solidFill>
              </a:rPr>
              <a:t>Show passion for science, research, engineering, your area</a:t>
            </a:r>
          </a:p>
          <a:p>
            <a:pPr marL="457200" lvl="0" indent="-381000" algn="l" rtl="0">
              <a:lnSpc>
                <a:spcPct val="115000"/>
              </a:lnSpc>
              <a:spcBef>
                <a:spcPts val="0"/>
              </a:spcBef>
              <a:spcAft>
                <a:spcPts val="0"/>
              </a:spcAft>
              <a:buClr>
                <a:srgbClr val="232D4B"/>
              </a:buClr>
              <a:buSzPts val="2400"/>
              <a:buChar char="●"/>
            </a:pPr>
            <a:r>
              <a:rPr lang="en-US" sz="2400" b="1" dirty="0">
                <a:solidFill>
                  <a:srgbClr val="232D4B"/>
                </a:solidFill>
              </a:rPr>
              <a:t>First person (I/my) is OK &amp; expected</a:t>
            </a:r>
          </a:p>
          <a:p>
            <a:pPr marL="457200" lvl="0" indent="-381000" algn="l" rtl="0">
              <a:lnSpc>
                <a:spcPct val="115000"/>
              </a:lnSpc>
              <a:spcBef>
                <a:spcPts val="0"/>
              </a:spcBef>
              <a:spcAft>
                <a:spcPts val="0"/>
              </a:spcAft>
              <a:buClr>
                <a:srgbClr val="232D4B"/>
              </a:buClr>
              <a:buSzPts val="2400"/>
              <a:buChar char="●"/>
            </a:pPr>
            <a:r>
              <a:rPr lang="en-US" b="1" dirty="0">
                <a:solidFill>
                  <a:srgbClr val="232D4B"/>
                </a:solidFill>
              </a:rPr>
              <a:t>Tend to use somewhat ‘academic’ or formal written language</a:t>
            </a:r>
          </a:p>
          <a:p>
            <a:pPr marL="457200" lvl="0" indent="-381000" algn="l" rtl="0">
              <a:lnSpc>
                <a:spcPct val="115000"/>
              </a:lnSpc>
              <a:spcBef>
                <a:spcPts val="0"/>
              </a:spcBef>
              <a:spcAft>
                <a:spcPts val="0"/>
              </a:spcAft>
              <a:buClr>
                <a:srgbClr val="232D4B"/>
              </a:buClr>
              <a:buSzPts val="2400"/>
              <a:buChar char="●"/>
            </a:pPr>
            <a:r>
              <a:rPr lang="en-US" b="1" dirty="0">
                <a:solidFill>
                  <a:srgbClr val="232D4B"/>
                </a:solidFill>
              </a:rPr>
              <a:t>Use concrete example and explain</a:t>
            </a:r>
          </a:p>
          <a:p>
            <a:pPr marL="457200" lvl="0" indent="-381000" algn="l" rtl="0">
              <a:lnSpc>
                <a:spcPct val="115000"/>
              </a:lnSpc>
              <a:spcBef>
                <a:spcPts val="0"/>
              </a:spcBef>
              <a:spcAft>
                <a:spcPts val="0"/>
              </a:spcAft>
              <a:buClr>
                <a:srgbClr val="232D4B"/>
              </a:buClr>
              <a:buSzPts val="2400"/>
              <a:buChar char="●"/>
            </a:pPr>
            <a:endParaRPr lang="en-US" b="1" dirty="0">
              <a:solidFill>
                <a:srgbClr val="232D4B"/>
              </a:solidFill>
            </a:endParaRPr>
          </a:p>
          <a:p>
            <a:pPr marL="457200" lvl="0" indent="-381000" algn="l" rtl="0">
              <a:lnSpc>
                <a:spcPct val="115000"/>
              </a:lnSpc>
              <a:spcBef>
                <a:spcPts val="0"/>
              </a:spcBef>
              <a:spcAft>
                <a:spcPts val="0"/>
              </a:spcAft>
              <a:buClr>
                <a:srgbClr val="232D4B"/>
              </a:buClr>
              <a:buSzPts val="2400"/>
              <a:buChar char="●"/>
            </a:pPr>
            <a:endParaRPr sz="2400" dirty="0">
              <a:solidFill>
                <a:srgbClr val="232D4B"/>
              </a:solidFill>
            </a:endParaRPr>
          </a:p>
        </p:txBody>
      </p:sp>
    </p:spTree>
    <p:extLst>
      <p:ext uri="{BB962C8B-B14F-4D97-AF65-F5344CB8AC3E}">
        <p14:creationId xmlns:p14="http://schemas.microsoft.com/office/powerpoint/2010/main" val="143325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2" name="Rectangle 1">
            <a:extLst>
              <a:ext uri="{FF2B5EF4-FFF2-40B4-BE49-F238E27FC236}">
                <a16:creationId xmlns:a16="http://schemas.microsoft.com/office/drawing/2014/main" id="{12188CC4-D3F6-084E-99FA-DA8FD269CAB6}"/>
              </a:ext>
            </a:extLst>
          </p:cNvPr>
          <p:cNvSpPr/>
          <p:nvPr/>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Google Shape;371;p60"/>
          <p:cNvSpPr txBox="1">
            <a:spLocks noGrp="1"/>
          </p:cNvSpPr>
          <p:nvPr>
            <p:ph type="title"/>
          </p:nvPr>
        </p:nvSpPr>
        <p:spPr>
          <a:xfrm>
            <a:off x="283099" y="0"/>
            <a:ext cx="8533800" cy="97716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232D4B"/>
              </a:buClr>
              <a:buSzPts val="3600"/>
              <a:buNone/>
            </a:pPr>
            <a:r>
              <a:rPr lang="en-US" sz="4400" dirty="0"/>
              <a:t>Fastlane Application – Helpful Tip</a:t>
            </a:r>
            <a:endParaRPr sz="4400" dirty="0"/>
          </a:p>
        </p:txBody>
      </p:sp>
      <p:sp>
        <p:nvSpPr>
          <p:cNvPr id="372" name="Google Shape;372;p60"/>
          <p:cNvSpPr txBox="1">
            <a:spLocks noGrp="1"/>
          </p:cNvSpPr>
          <p:nvPr>
            <p:ph type="subTitle" idx="4294967295"/>
          </p:nvPr>
        </p:nvSpPr>
        <p:spPr>
          <a:xfrm>
            <a:off x="283099" y="847419"/>
            <a:ext cx="8275637" cy="12414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200" dirty="0">
                <a:solidFill>
                  <a:srgbClr val="212D4A"/>
                </a:solidFill>
                <a:highlight>
                  <a:srgbClr val="FFFFFF"/>
                </a:highlight>
              </a:rPr>
              <a:t>Box for any experiences, honors, achievements that don’t fit into your personal statement!</a:t>
            </a:r>
            <a:endParaRPr sz="2200" dirty="0">
              <a:solidFill>
                <a:srgbClr val="212D4A"/>
              </a:solidFill>
              <a:highlight>
                <a:srgbClr val="FFFFFF"/>
              </a:highlight>
            </a:endParaRPr>
          </a:p>
        </p:txBody>
      </p:sp>
      <p:pic>
        <p:nvPicPr>
          <p:cNvPr id="373" name="Google Shape;373;p60"/>
          <p:cNvPicPr preferRelativeResize="0"/>
          <p:nvPr/>
        </p:nvPicPr>
        <p:blipFill>
          <a:blip r:embed="rId3">
            <a:alphaModFix/>
          </a:blip>
          <a:stretch>
            <a:fillRect/>
          </a:stretch>
        </p:blipFill>
        <p:spPr>
          <a:xfrm>
            <a:off x="886261" y="1909159"/>
            <a:ext cx="7327476" cy="2977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EB52F0-9F97-284E-AEE7-5519D598B1A4}"/>
              </a:ext>
            </a:extLst>
          </p:cNvPr>
          <p:cNvSpPr>
            <a:spLocks noGrp="1"/>
          </p:cNvSpPr>
          <p:nvPr>
            <p:ph type="title"/>
          </p:nvPr>
        </p:nvSpPr>
        <p:spPr>
          <a:xfrm>
            <a:off x="283099" y="1419726"/>
            <a:ext cx="8533800" cy="3127924"/>
          </a:xfrm>
        </p:spPr>
        <p:txBody>
          <a:bodyPr/>
          <a:lstStyle/>
          <a:p>
            <a:pPr algn="ctr"/>
            <a:r>
              <a:rPr lang="en-US" dirty="0">
                <a:solidFill>
                  <a:schemeClr val="bg1"/>
                </a:solidFill>
              </a:rPr>
              <a:t>Graduate Research Statement </a:t>
            </a:r>
            <a:br>
              <a:rPr lang="en-US" dirty="0">
                <a:solidFill>
                  <a:schemeClr val="bg1"/>
                </a:solidFill>
              </a:rPr>
            </a:br>
            <a:br>
              <a:rPr lang="en-US" dirty="0">
                <a:solidFill>
                  <a:schemeClr val="bg1"/>
                </a:solidFill>
              </a:rPr>
            </a:br>
            <a:r>
              <a:rPr lang="en-US" dirty="0">
                <a:solidFill>
                  <a:schemeClr val="bg1"/>
                </a:solidFill>
              </a:rPr>
              <a:t>(2 pages)</a:t>
            </a:r>
            <a:br>
              <a:rPr lang="en-US" dirty="0">
                <a:solidFill>
                  <a:schemeClr val="bg1"/>
                </a:solidFill>
              </a:rPr>
            </a:br>
            <a:br>
              <a:rPr lang="en-US" dirty="0">
                <a:solidFill>
                  <a:schemeClr val="bg1"/>
                </a:solidFill>
              </a:rPr>
            </a:br>
            <a:r>
              <a:rPr lang="en-US" i="1" dirty="0">
                <a:solidFill>
                  <a:schemeClr val="bg1"/>
                </a:solidFill>
              </a:rPr>
              <a:t>Research Statement, </a:t>
            </a:r>
            <a:br>
              <a:rPr lang="en-US" i="1" dirty="0">
                <a:solidFill>
                  <a:schemeClr val="bg1"/>
                </a:solidFill>
              </a:rPr>
            </a:br>
            <a:r>
              <a:rPr lang="en-US" b="0" i="1" dirty="0">
                <a:solidFill>
                  <a:schemeClr val="bg1"/>
                </a:solidFill>
              </a:rPr>
              <a:t>Research Plan, </a:t>
            </a:r>
            <a:br>
              <a:rPr lang="en-US" b="0" i="1" dirty="0">
                <a:solidFill>
                  <a:schemeClr val="bg1"/>
                </a:solidFill>
              </a:rPr>
            </a:br>
            <a:r>
              <a:rPr lang="en-US" b="0" i="1" dirty="0">
                <a:solidFill>
                  <a:schemeClr val="bg1"/>
                </a:solidFill>
              </a:rPr>
              <a:t>Research Proposal, Proposal</a:t>
            </a:r>
            <a:br>
              <a:rPr lang="en-US" dirty="0">
                <a:solidFill>
                  <a:srgbClr val="232D4B"/>
                </a:solidFill>
              </a:rPr>
            </a:br>
            <a:endParaRPr lang="en-US" dirty="0"/>
          </a:p>
        </p:txBody>
      </p:sp>
    </p:spTree>
    <p:extLst>
      <p:ext uri="{BB962C8B-B14F-4D97-AF65-F5344CB8AC3E}">
        <p14:creationId xmlns:p14="http://schemas.microsoft.com/office/powerpoint/2010/main" val="251753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Statement- 2 pages</a:t>
            </a:r>
            <a:endParaRPr dirty="0"/>
          </a:p>
        </p:txBody>
      </p:sp>
      <p:sp>
        <p:nvSpPr>
          <p:cNvPr id="379" name="Google Shape;379;p61"/>
          <p:cNvSpPr txBox="1">
            <a:spLocks noGrp="1"/>
          </p:cNvSpPr>
          <p:nvPr>
            <p:ph type="body" idx="1"/>
          </p:nvPr>
        </p:nvSpPr>
        <p:spPr>
          <a:xfrm>
            <a:off x="420200" y="874775"/>
            <a:ext cx="8311500" cy="41280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232D4B"/>
              </a:buClr>
              <a:buSzPts val="2300"/>
              <a:buChar char="●"/>
            </a:pPr>
            <a:r>
              <a:rPr lang="en-US" sz="2800" dirty="0">
                <a:solidFill>
                  <a:srgbClr val="232D4B"/>
                </a:solidFill>
              </a:rPr>
              <a:t>What </a:t>
            </a:r>
            <a:r>
              <a:rPr lang="en-US" sz="2800" b="1" dirty="0">
                <a:solidFill>
                  <a:srgbClr val="232D4B"/>
                </a:solidFill>
              </a:rPr>
              <a:t>motivates</a:t>
            </a:r>
            <a:r>
              <a:rPr lang="en-US" sz="2800" dirty="0">
                <a:solidFill>
                  <a:srgbClr val="232D4B"/>
                </a:solidFill>
              </a:rPr>
              <a:t> the project, </a:t>
            </a:r>
          </a:p>
          <a:p>
            <a:pPr marL="457200" lvl="0" indent="-374650" algn="l" rtl="0">
              <a:spcBef>
                <a:spcPts val="0"/>
              </a:spcBef>
              <a:spcAft>
                <a:spcPts val="0"/>
              </a:spcAft>
              <a:buClr>
                <a:srgbClr val="232D4B"/>
              </a:buClr>
              <a:buSzPts val="2300"/>
              <a:buChar char="●"/>
            </a:pPr>
            <a:r>
              <a:rPr lang="en-US" sz="2800" b="1" dirty="0">
                <a:solidFill>
                  <a:srgbClr val="232D4B"/>
                </a:solidFill>
              </a:rPr>
              <a:t>How</a:t>
            </a:r>
            <a:r>
              <a:rPr lang="en-US" sz="2800" dirty="0">
                <a:solidFill>
                  <a:srgbClr val="232D4B"/>
                </a:solidFill>
              </a:rPr>
              <a:t> the project will get done, </a:t>
            </a:r>
          </a:p>
          <a:p>
            <a:pPr lvl="1" indent="-374650">
              <a:spcBef>
                <a:spcPts val="0"/>
              </a:spcBef>
              <a:buClr>
                <a:srgbClr val="232D4B"/>
              </a:buClr>
              <a:buSzPts val="2300"/>
              <a:buChar char="●"/>
            </a:pPr>
            <a:r>
              <a:rPr lang="en-US" sz="2800" dirty="0">
                <a:solidFill>
                  <a:srgbClr val="232D4B"/>
                </a:solidFill>
              </a:rPr>
              <a:t>Include back up plans</a:t>
            </a:r>
          </a:p>
          <a:p>
            <a:pPr lvl="1" indent="-374650">
              <a:spcBef>
                <a:spcPts val="0"/>
              </a:spcBef>
              <a:buClr>
                <a:srgbClr val="232D4B"/>
              </a:buClr>
              <a:buSzPts val="2300"/>
              <a:buChar char="●"/>
            </a:pPr>
            <a:r>
              <a:rPr lang="en-US" sz="2800" dirty="0">
                <a:solidFill>
                  <a:srgbClr val="232D4B"/>
                </a:solidFill>
              </a:rPr>
              <a:t>How you will deal with challenges/setbacks</a:t>
            </a:r>
          </a:p>
          <a:p>
            <a:pPr marL="457200" lvl="0" indent="-374650" algn="l" rtl="0">
              <a:spcBef>
                <a:spcPts val="0"/>
              </a:spcBef>
              <a:spcAft>
                <a:spcPts val="0"/>
              </a:spcAft>
              <a:buClr>
                <a:srgbClr val="232D4B"/>
              </a:buClr>
              <a:buSzPts val="2300"/>
              <a:buChar char="●"/>
            </a:pPr>
            <a:r>
              <a:rPr lang="en-US" sz="2800" dirty="0">
                <a:solidFill>
                  <a:srgbClr val="232D4B"/>
                </a:solidFill>
              </a:rPr>
              <a:t>What the outcome will </a:t>
            </a:r>
            <a:r>
              <a:rPr lang="en-US" sz="2800" b="1" dirty="0">
                <a:solidFill>
                  <a:srgbClr val="232D4B"/>
                </a:solidFill>
              </a:rPr>
              <a:t>mean relative to field/motivation</a:t>
            </a:r>
            <a:endParaRPr sz="2800" b="1" dirty="0">
              <a:solidFill>
                <a:srgbClr val="232D4B"/>
              </a:solidFill>
            </a:endParaRPr>
          </a:p>
          <a:p>
            <a:pPr marL="0" lvl="0" indent="0" algn="l" rtl="0">
              <a:spcBef>
                <a:spcPts val="300"/>
              </a:spcBef>
              <a:spcAft>
                <a:spcPts val="0"/>
              </a:spcAft>
              <a:buNone/>
            </a:pPr>
            <a:endParaRPr sz="2800" b="1" dirty="0">
              <a:solidFill>
                <a:srgbClr val="232D4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Statement- 2 pages</a:t>
            </a:r>
            <a:endParaRPr dirty="0"/>
          </a:p>
        </p:txBody>
      </p:sp>
      <p:sp>
        <p:nvSpPr>
          <p:cNvPr id="379" name="Google Shape;379;p61"/>
          <p:cNvSpPr txBox="1">
            <a:spLocks noGrp="1"/>
          </p:cNvSpPr>
          <p:nvPr>
            <p:ph type="body" idx="1"/>
          </p:nvPr>
        </p:nvSpPr>
        <p:spPr>
          <a:xfrm>
            <a:off x="420200" y="874775"/>
            <a:ext cx="8311500" cy="4128000"/>
          </a:xfrm>
          <a:prstGeom prst="rect">
            <a:avLst/>
          </a:prstGeom>
        </p:spPr>
        <p:txBody>
          <a:bodyPr spcFirstLastPara="1" wrap="square" lIns="91425" tIns="91425" rIns="91425" bIns="91425" anchor="t" anchorCtr="0">
            <a:noAutofit/>
          </a:bodyPr>
          <a:lstStyle/>
          <a:p>
            <a:pPr marL="457200" lvl="0" indent="-374650" algn="l" rtl="0">
              <a:spcBef>
                <a:spcPts val="300"/>
              </a:spcBef>
              <a:spcAft>
                <a:spcPts val="0"/>
              </a:spcAft>
              <a:buClr>
                <a:srgbClr val="232D4B"/>
              </a:buClr>
              <a:buSzPts val="2300"/>
              <a:buChar char="●"/>
            </a:pPr>
            <a:r>
              <a:rPr lang="en-US" sz="2800" dirty="0">
                <a:solidFill>
                  <a:srgbClr val="232D4B"/>
                </a:solidFill>
              </a:rPr>
              <a:t>Demonstrate your ability to develop </a:t>
            </a:r>
          </a:p>
          <a:p>
            <a:pPr lvl="1" indent="-374650">
              <a:spcBef>
                <a:spcPts val="300"/>
              </a:spcBef>
              <a:buClr>
                <a:srgbClr val="232D4B"/>
              </a:buClr>
              <a:buSzPts val="2300"/>
              <a:buChar char="●"/>
            </a:pPr>
            <a:r>
              <a:rPr lang="en-US" sz="2800" dirty="0">
                <a:solidFill>
                  <a:srgbClr val="232D4B"/>
                </a:solidFill>
              </a:rPr>
              <a:t>a </a:t>
            </a:r>
            <a:r>
              <a:rPr lang="en-US" sz="2800" b="1" dirty="0">
                <a:solidFill>
                  <a:srgbClr val="232D4B"/>
                </a:solidFill>
              </a:rPr>
              <a:t>research question</a:t>
            </a:r>
            <a:r>
              <a:rPr lang="en-US" sz="2800" dirty="0">
                <a:solidFill>
                  <a:srgbClr val="232D4B"/>
                </a:solidFill>
              </a:rPr>
              <a:t>, hypothesis, and </a:t>
            </a:r>
          </a:p>
          <a:p>
            <a:pPr lvl="1" indent="-374650">
              <a:spcBef>
                <a:spcPts val="300"/>
              </a:spcBef>
              <a:buClr>
                <a:srgbClr val="232D4B"/>
              </a:buClr>
              <a:buSzPts val="2300"/>
              <a:buChar char="●"/>
            </a:pPr>
            <a:r>
              <a:rPr lang="en-US" sz="2800" dirty="0">
                <a:solidFill>
                  <a:srgbClr val="232D4B"/>
                </a:solidFill>
              </a:rPr>
              <a:t>the </a:t>
            </a:r>
            <a:r>
              <a:rPr lang="en-US" sz="2800" b="1" dirty="0">
                <a:solidFill>
                  <a:srgbClr val="232D4B"/>
                </a:solidFill>
              </a:rPr>
              <a:t>knowledge/resources </a:t>
            </a:r>
            <a:r>
              <a:rPr lang="en-US" sz="2800" dirty="0">
                <a:solidFill>
                  <a:srgbClr val="232D4B"/>
                </a:solidFill>
              </a:rPr>
              <a:t>to execute it</a:t>
            </a:r>
          </a:p>
          <a:p>
            <a:pPr lvl="2" indent="-374650">
              <a:spcBef>
                <a:spcPts val="300"/>
              </a:spcBef>
              <a:buClr>
                <a:srgbClr val="232D4B"/>
              </a:buClr>
              <a:buSzPts val="2300"/>
              <a:buChar char="●"/>
            </a:pPr>
            <a:r>
              <a:rPr lang="en-US" sz="2800" dirty="0">
                <a:solidFill>
                  <a:srgbClr val="232D4B"/>
                </a:solidFill>
              </a:rPr>
              <a:t>You know XYZ, you have courses in ABC</a:t>
            </a:r>
          </a:p>
          <a:p>
            <a:pPr lvl="2" indent="-374650">
              <a:spcBef>
                <a:spcPts val="300"/>
              </a:spcBef>
              <a:buClr>
                <a:srgbClr val="232D4B"/>
              </a:buClr>
              <a:buSzPts val="2300"/>
              <a:buChar char="●"/>
            </a:pPr>
            <a:r>
              <a:rPr lang="en-US" sz="2800" dirty="0">
                <a:solidFill>
                  <a:srgbClr val="232D4B"/>
                </a:solidFill>
              </a:rPr>
              <a:t>Access to equipment, expertise, facilities at/through UVA/your lab</a:t>
            </a:r>
            <a:endParaRPr sz="2800" dirty="0">
              <a:solidFill>
                <a:srgbClr val="232D4B"/>
              </a:solidFill>
            </a:endParaRPr>
          </a:p>
          <a:p>
            <a:pPr marL="457200" lvl="0" indent="-374650" algn="l" rtl="0">
              <a:spcBef>
                <a:spcPts val="300"/>
              </a:spcBef>
              <a:spcAft>
                <a:spcPts val="0"/>
              </a:spcAft>
              <a:buClr>
                <a:srgbClr val="232D4B"/>
              </a:buClr>
              <a:buSzPts val="2300"/>
              <a:buChar char="●"/>
            </a:pPr>
            <a:r>
              <a:rPr lang="en-US" sz="2800" dirty="0">
                <a:solidFill>
                  <a:srgbClr val="232D4B"/>
                </a:solidFill>
              </a:rPr>
              <a:t>Keep the </a:t>
            </a:r>
            <a:r>
              <a:rPr lang="en-US" sz="2800" b="1" dirty="0">
                <a:solidFill>
                  <a:srgbClr val="232D4B"/>
                </a:solidFill>
              </a:rPr>
              <a:t>scope</a:t>
            </a:r>
            <a:r>
              <a:rPr lang="en-US" sz="2800" dirty="0">
                <a:solidFill>
                  <a:srgbClr val="232D4B"/>
                </a:solidFill>
              </a:rPr>
              <a:t> feasible for a graduate project </a:t>
            </a:r>
            <a:endParaRPr sz="2800" dirty="0">
              <a:solidFill>
                <a:srgbClr val="232D4B"/>
              </a:solidFill>
            </a:endParaRPr>
          </a:p>
          <a:p>
            <a:pPr marL="457200" lvl="0" indent="-374650" algn="l" rtl="0">
              <a:spcBef>
                <a:spcPts val="300"/>
              </a:spcBef>
              <a:spcAft>
                <a:spcPts val="0"/>
              </a:spcAft>
              <a:buClr>
                <a:srgbClr val="232D4B"/>
              </a:buClr>
              <a:buSzPts val="2300"/>
              <a:buChar char="●"/>
            </a:pPr>
            <a:r>
              <a:rPr lang="en-US" sz="2800" dirty="0">
                <a:solidFill>
                  <a:srgbClr val="232D4B"/>
                </a:solidFill>
              </a:rPr>
              <a:t>Show that your proposed research is </a:t>
            </a:r>
            <a:r>
              <a:rPr lang="en-US" sz="2800" b="1" dirty="0">
                <a:solidFill>
                  <a:srgbClr val="232D4B"/>
                </a:solidFill>
              </a:rPr>
              <a:t>creative, original, and transformative</a:t>
            </a:r>
            <a:endParaRPr sz="2800" b="1" dirty="0">
              <a:solidFill>
                <a:srgbClr val="232D4B"/>
              </a:solidFill>
            </a:endParaRPr>
          </a:p>
          <a:p>
            <a:pPr marL="0" lvl="0" indent="0" algn="l" rtl="0">
              <a:spcBef>
                <a:spcPts val="300"/>
              </a:spcBef>
              <a:spcAft>
                <a:spcPts val="0"/>
              </a:spcAft>
              <a:buNone/>
            </a:pPr>
            <a:endParaRPr sz="2800" b="1" dirty="0">
              <a:solidFill>
                <a:srgbClr val="232D4B"/>
              </a:solidFill>
            </a:endParaRPr>
          </a:p>
        </p:txBody>
      </p:sp>
    </p:spTree>
    <p:extLst>
      <p:ext uri="{BB962C8B-B14F-4D97-AF65-F5344CB8AC3E}">
        <p14:creationId xmlns:p14="http://schemas.microsoft.com/office/powerpoint/2010/main" val="3139467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Statement- 2 pages</a:t>
            </a:r>
            <a:endParaRPr dirty="0"/>
          </a:p>
        </p:txBody>
      </p:sp>
      <p:sp>
        <p:nvSpPr>
          <p:cNvPr id="379" name="Google Shape;379;p61"/>
          <p:cNvSpPr txBox="1">
            <a:spLocks noGrp="1"/>
          </p:cNvSpPr>
          <p:nvPr>
            <p:ph type="body" idx="1"/>
          </p:nvPr>
        </p:nvSpPr>
        <p:spPr>
          <a:xfrm>
            <a:off x="420200" y="874775"/>
            <a:ext cx="8311500" cy="41280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rgbClr val="232D4B"/>
              </a:buClr>
              <a:buSzPts val="2300"/>
              <a:buChar char="●"/>
            </a:pPr>
            <a:r>
              <a:rPr lang="en-US" sz="2800" dirty="0">
                <a:solidFill>
                  <a:srgbClr val="232D4B"/>
                </a:solidFill>
              </a:rPr>
              <a:t>Define a research question</a:t>
            </a:r>
          </a:p>
          <a:p>
            <a:pPr marL="457200" lvl="0" indent="-374650" algn="l" rtl="0">
              <a:spcBef>
                <a:spcPts val="0"/>
              </a:spcBef>
              <a:spcAft>
                <a:spcPts val="0"/>
              </a:spcAft>
              <a:buClr>
                <a:srgbClr val="232D4B"/>
              </a:buClr>
              <a:buSzPts val="2300"/>
              <a:buChar char="●"/>
            </a:pPr>
            <a:r>
              <a:rPr lang="en-US" sz="2800" dirty="0">
                <a:solidFill>
                  <a:srgbClr val="232D4B"/>
                </a:solidFill>
              </a:rPr>
              <a:t>Reflect on how it relates to</a:t>
            </a:r>
          </a:p>
          <a:p>
            <a:pPr lvl="1" indent="-374650">
              <a:spcBef>
                <a:spcPts val="0"/>
              </a:spcBef>
              <a:buClr>
                <a:srgbClr val="232D4B"/>
              </a:buClr>
              <a:buSzPts val="2300"/>
              <a:buChar char="●"/>
            </a:pPr>
            <a:r>
              <a:rPr lang="en-US" sz="2800" b="1" dirty="0">
                <a:solidFill>
                  <a:srgbClr val="232D4B"/>
                </a:solidFill>
              </a:rPr>
              <a:t>Broader impacts</a:t>
            </a:r>
          </a:p>
          <a:p>
            <a:pPr lvl="1" indent="-374650">
              <a:spcBef>
                <a:spcPts val="0"/>
              </a:spcBef>
              <a:buClr>
                <a:srgbClr val="232D4B"/>
              </a:buClr>
              <a:buSzPts val="2300"/>
              <a:buChar char="●"/>
            </a:pPr>
            <a:r>
              <a:rPr lang="en-US" sz="2800" b="1" dirty="0">
                <a:solidFill>
                  <a:srgbClr val="232D4B"/>
                </a:solidFill>
              </a:rPr>
              <a:t>Intellectual merit</a:t>
            </a:r>
            <a:endParaRPr sz="2800" b="1" dirty="0">
              <a:solidFill>
                <a:srgbClr val="232D4B"/>
              </a:solidFill>
            </a:endParaRPr>
          </a:p>
          <a:p>
            <a:pPr marL="457200" lvl="0" indent="-374650" algn="l" rtl="0">
              <a:spcBef>
                <a:spcPts val="300"/>
              </a:spcBef>
              <a:spcAft>
                <a:spcPts val="0"/>
              </a:spcAft>
              <a:buClr>
                <a:srgbClr val="232D4B"/>
              </a:buClr>
              <a:buSzPts val="2300"/>
              <a:buChar char="●"/>
            </a:pPr>
            <a:r>
              <a:rPr lang="en-US" sz="2800" dirty="0">
                <a:solidFill>
                  <a:srgbClr val="232D4B"/>
                </a:solidFill>
              </a:rPr>
              <a:t>Talk with your advisor</a:t>
            </a:r>
          </a:p>
        </p:txBody>
      </p:sp>
    </p:spTree>
    <p:extLst>
      <p:ext uri="{BB962C8B-B14F-4D97-AF65-F5344CB8AC3E}">
        <p14:creationId xmlns:p14="http://schemas.microsoft.com/office/powerpoint/2010/main" val="316598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18BAB-C81A-B141-B574-74C7E4C55CFE}"/>
              </a:ext>
            </a:extLst>
          </p:cNvPr>
          <p:cNvSpPr>
            <a:spLocks noGrp="1"/>
          </p:cNvSpPr>
          <p:nvPr>
            <p:ph type="ctrTitle"/>
          </p:nvPr>
        </p:nvSpPr>
        <p:spPr/>
        <p:txBody>
          <a:bodyPr/>
          <a:lstStyle/>
          <a:p>
            <a:r>
              <a:rPr lang="en-US" dirty="0">
                <a:solidFill>
                  <a:schemeClr val="bg1"/>
                </a:solidFill>
              </a:rPr>
              <a:t>READ THE </a:t>
            </a:r>
            <a:br>
              <a:rPr lang="en-US" dirty="0">
                <a:solidFill>
                  <a:schemeClr val="bg1"/>
                </a:solidFill>
              </a:rPr>
            </a:br>
            <a:r>
              <a:rPr lang="en-US" dirty="0">
                <a:solidFill>
                  <a:schemeClr val="bg1"/>
                </a:solidFill>
                <a:hlinkClick r:id="rId3">
                  <a:extLst>
                    <a:ext uri="{A12FA001-AC4F-418D-AE19-62706E023703}">
                      <ahyp:hlinkClr xmlns:ahyp="http://schemas.microsoft.com/office/drawing/2018/hyperlinkcolor" val="tx"/>
                    </a:ext>
                  </a:extLst>
                </a:hlinkClick>
              </a:rPr>
              <a:t>PROGRAM SOLICITATION </a:t>
            </a:r>
            <a:br>
              <a:rPr lang="en-US" dirty="0">
                <a:solidFill>
                  <a:schemeClr val="bg1"/>
                </a:solidFill>
              </a:rPr>
            </a:br>
            <a:r>
              <a:rPr lang="en-US" dirty="0">
                <a:solidFill>
                  <a:schemeClr val="bg1"/>
                </a:solidFill>
              </a:rPr>
              <a:t>IN FULL</a:t>
            </a:r>
          </a:p>
        </p:txBody>
      </p:sp>
      <p:sp>
        <p:nvSpPr>
          <p:cNvPr id="4" name="Subtitle 3">
            <a:extLst>
              <a:ext uri="{FF2B5EF4-FFF2-40B4-BE49-F238E27FC236}">
                <a16:creationId xmlns:a16="http://schemas.microsoft.com/office/drawing/2014/main" id="{EC014321-9AE4-7D48-B0DE-3F05CCC90176}"/>
              </a:ext>
            </a:extLst>
          </p:cNvPr>
          <p:cNvSpPr>
            <a:spLocks noGrp="1"/>
          </p:cNvSpPr>
          <p:nvPr>
            <p:ph type="subTitle" idx="1"/>
          </p:nvPr>
        </p:nvSpPr>
        <p:spPr>
          <a:xfrm>
            <a:off x="434100" y="3597678"/>
            <a:ext cx="8275800" cy="1241700"/>
          </a:xfrm>
        </p:spPr>
        <p:txBody>
          <a:bodyPr/>
          <a:lstStyle/>
          <a:p>
            <a:r>
              <a:rPr lang="en-US" b="1" dirty="0">
                <a:solidFill>
                  <a:schemeClr val="bg1"/>
                </a:solidFill>
                <a:hlinkClick r:id="rId3">
                  <a:extLst>
                    <a:ext uri="{A12FA001-AC4F-418D-AE19-62706E023703}">
                      <ahyp:hlinkClr xmlns:ahyp="http://schemas.microsoft.com/office/drawing/2018/hyperlinkcolor" val="tx"/>
                    </a:ext>
                  </a:extLst>
                </a:hlinkClick>
              </a:rPr>
              <a:t>GRFP Program Solicitation</a:t>
            </a:r>
            <a:endParaRPr lang="en-US" b="1" dirty="0">
              <a:solidFill>
                <a:schemeClr val="bg1"/>
              </a:solidFill>
            </a:endParaRPr>
          </a:p>
          <a:p>
            <a:r>
              <a:rPr lang="en-US" dirty="0"/>
              <a:t>This is the call for proposals from the NSF. It has all of the details and tells you what they are looking for, eligibility, how to win, how applications are scored, key deadlines, etc.</a:t>
            </a:r>
          </a:p>
        </p:txBody>
      </p:sp>
    </p:spTree>
    <p:extLst>
      <p:ext uri="{BB962C8B-B14F-4D97-AF65-F5344CB8AC3E}">
        <p14:creationId xmlns:p14="http://schemas.microsoft.com/office/powerpoint/2010/main" val="4278516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Statement- 2 pages</a:t>
            </a:r>
            <a:endParaRPr dirty="0"/>
          </a:p>
        </p:txBody>
      </p:sp>
      <p:sp>
        <p:nvSpPr>
          <p:cNvPr id="379" name="Google Shape;379;p61"/>
          <p:cNvSpPr txBox="1">
            <a:spLocks noGrp="1"/>
          </p:cNvSpPr>
          <p:nvPr>
            <p:ph type="body" idx="1"/>
          </p:nvPr>
        </p:nvSpPr>
        <p:spPr>
          <a:xfrm>
            <a:off x="420200" y="874775"/>
            <a:ext cx="8311500" cy="4128000"/>
          </a:xfrm>
          <a:prstGeom prst="rect">
            <a:avLst/>
          </a:prstGeom>
        </p:spPr>
        <p:txBody>
          <a:bodyPr spcFirstLastPara="1" wrap="square" lIns="91425" tIns="91425" rIns="91425" bIns="91425" anchor="t" anchorCtr="0">
            <a:noAutofit/>
          </a:bodyPr>
          <a:lstStyle/>
          <a:p>
            <a:pPr marL="457200" lvl="0" indent="-374650" algn="l" rtl="0">
              <a:spcBef>
                <a:spcPts val="300"/>
              </a:spcBef>
              <a:spcAft>
                <a:spcPts val="0"/>
              </a:spcAft>
              <a:buClr>
                <a:srgbClr val="232D4B"/>
              </a:buClr>
              <a:buSzPts val="2300"/>
              <a:buChar char="●"/>
            </a:pPr>
            <a:r>
              <a:rPr lang="en-US" sz="2300" dirty="0">
                <a:solidFill>
                  <a:srgbClr val="232D4B"/>
                </a:solidFill>
              </a:rPr>
              <a:t>Get feedback from your advisor</a:t>
            </a:r>
          </a:p>
          <a:p>
            <a:pPr lvl="1" indent="-374650">
              <a:spcBef>
                <a:spcPts val="300"/>
              </a:spcBef>
              <a:buClr>
                <a:srgbClr val="232D4B"/>
              </a:buClr>
              <a:buSzPts val="2300"/>
              <a:buChar char="●"/>
            </a:pPr>
            <a:r>
              <a:rPr lang="en-US" sz="2100" dirty="0">
                <a:solidFill>
                  <a:srgbClr val="232D4B"/>
                </a:solidFill>
              </a:rPr>
              <a:t>Send them outlines/drafts</a:t>
            </a:r>
          </a:p>
          <a:p>
            <a:pPr lvl="1" indent="-374650">
              <a:spcBef>
                <a:spcPts val="300"/>
              </a:spcBef>
              <a:buClr>
                <a:srgbClr val="232D4B"/>
              </a:buClr>
              <a:buSzPts val="2300"/>
              <a:buChar char="●"/>
            </a:pPr>
            <a:r>
              <a:rPr lang="en-US" sz="2100" dirty="0">
                <a:solidFill>
                  <a:srgbClr val="232D4B"/>
                </a:solidFill>
              </a:rPr>
              <a:t>Expect early drafts to come back with lots of red</a:t>
            </a:r>
          </a:p>
          <a:p>
            <a:pPr indent="-374650">
              <a:spcBef>
                <a:spcPts val="300"/>
              </a:spcBef>
              <a:buClr>
                <a:srgbClr val="232D4B"/>
              </a:buClr>
              <a:buSzPts val="2300"/>
            </a:pPr>
            <a:r>
              <a:rPr lang="en-US" sz="2300" dirty="0">
                <a:solidFill>
                  <a:srgbClr val="232D4B"/>
                </a:solidFill>
              </a:rPr>
              <a:t>The final version will likely look very different</a:t>
            </a:r>
            <a:endParaRPr sz="1600" b="1" dirty="0">
              <a:solidFill>
                <a:srgbClr val="232D4B"/>
              </a:solidFill>
            </a:endParaRPr>
          </a:p>
        </p:txBody>
      </p:sp>
    </p:spTree>
    <p:extLst>
      <p:ext uri="{BB962C8B-B14F-4D97-AF65-F5344CB8AC3E}">
        <p14:creationId xmlns:p14="http://schemas.microsoft.com/office/powerpoint/2010/main" val="310530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1"/>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Research Statement- 2 pages</a:t>
            </a:r>
            <a:endParaRPr dirty="0"/>
          </a:p>
        </p:txBody>
      </p:sp>
      <p:sp>
        <p:nvSpPr>
          <p:cNvPr id="379" name="Google Shape;379;p61"/>
          <p:cNvSpPr txBox="1">
            <a:spLocks noGrp="1"/>
          </p:cNvSpPr>
          <p:nvPr>
            <p:ph type="body" idx="1"/>
          </p:nvPr>
        </p:nvSpPr>
        <p:spPr>
          <a:xfrm>
            <a:off x="420200" y="874775"/>
            <a:ext cx="8311500" cy="4128000"/>
          </a:xfrm>
          <a:prstGeom prst="rect">
            <a:avLst/>
          </a:prstGeom>
        </p:spPr>
        <p:txBody>
          <a:bodyPr spcFirstLastPara="1" wrap="square" lIns="91425" tIns="91425" rIns="91425" bIns="91425" anchor="t" anchorCtr="0">
            <a:noAutofit/>
          </a:bodyPr>
          <a:lstStyle/>
          <a:p>
            <a:pPr marL="457200" lvl="0" indent="-374650" algn="l" rtl="0">
              <a:spcBef>
                <a:spcPts val="300"/>
              </a:spcBef>
              <a:spcAft>
                <a:spcPts val="0"/>
              </a:spcAft>
              <a:buClr>
                <a:srgbClr val="232D4B"/>
              </a:buClr>
              <a:buSzPts val="2300"/>
              <a:buChar char="●"/>
            </a:pPr>
            <a:r>
              <a:rPr lang="en-US" sz="2300" dirty="0">
                <a:solidFill>
                  <a:srgbClr val="232D4B"/>
                </a:solidFill>
              </a:rPr>
              <a:t>Concise</a:t>
            </a:r>
          </a:p>
          <a:p>
            <a:pPr marL="457200" lvl="0" indent="-374650" algn="l" rtl="0">
              <a:spcBef>
                <a:spcPts val="300"/>
              </a:spcBef>
              <a:spcAft>
                <a:spcPts val="0"/>
              </a:spcAft>
              <a:buClr>
                <a:srgbClr val="232D4B"/>
              </a:buClr>
              <a:buSzPts val="2300"/>
              <a:buChar char="●"/>
            </a:pPr>
            <a:r>
              <a:rPr lang="en-US" sz="2300" dirty="0">
                <a:solidFill>
                  <a:srgbClr val="232D4B"/>
                </a:solidFill>
              </a:rPr>
              <a:t>Broad Scientific Audience</a:t>
            </a:r>
          </a:p>
          <a:p>
            <a:pPr lvl="1" indent="-374650">
              <a:spcBef>
                <a:spcPts val="300"/>
              </a:spcBef>
              <a:buClr>
                <a:srgbClr val="232D4B"/>
              </a:buClr>
              <a:buSzPts val="2300"/>
              <a:buChar char="●"/>
            </a:pPr>
            <a:r>
              <a:rPr lang="en-US" sz="2100" dirty="0">
                <a:solidFill>
                  <a:srgbClr val="232D4B"/>
                </a:solidFill>
              </a:rPr>
              <a:t>Do not assume the audience knows</a:t>
            </a:r>
          </a:p>
          <a:p>
            <a:pPr lvl="1" indent="-374650">
              <a:spcBef>
                <a:spcPts val="300"/>
              </a:spcBef>
              <a:buClr>
                <a:srgbClr val="232D4B"/>
              </a:buClr>
              <a:buSzPts val="2300"/>
              <a:buChar char="●"/>
            </a:pPr>
            <a:r>
              <a:rPr lang="en-US" sz="2100" dirty="0">
                <a:solidFill>
                  <a:srgbClr val="232D4B"/>
                </a:solidFill>
              </a:rPr>
              <a:t>Define terms clearly</a:t>
            </a:r>
          </a:p>
          <a:p>
            <a:pPr lvl="1" indent="-374650">
              <a:spcBef>
                <a:spcPts val="300"/>
              </a:spcBef>
              <a:buClr>
                <a:srgbClr val="232D4B"/>
              </a:buClr>
              <a:buSzPts val="2300"/>
              <a:buChar char="●"/>
            </a:pPr>
            <a:r>
              <a:rPr lang="en-US" sz="2100" dirty="0">
                <a:solidFill>
                  <a:srgbClr val="232D4B"/>
                </a:solidFill>
              </a:rPr>
              <a:t>Accuracy over precision</a:t>
            </a:r>
          </a:p>
          <a:p>
            <a:pPr marL="457200" lvl="0" indent="-374650" algn="l" rtl="0">
              <a:spcBef>
                <a:spcPts val="300"/>
              </a:spcBef>
              <a:spcAft>
                <a:spcPts val="0"/>
              </a:spcAft>
              <a:buClr>
                <a:srgbClr val="232D4B"/>
              </a:buClr>
              <a:buSzPts val="2300"/>
              <a:buChar char="●"/>
            </a:pPr>
            <a:r>
              <a:rPr lang="en-US" sz="2300" dirty="0">
                <a:solidFill>
                  <a:srgbClr val="232D4B"/>
                </a:solidFill>
              </a:rPr>
              <a:t>Typical Language</a:t>
            </a:r>
          </a:p>
          <a:p>
            <a:pPr lvl="1" indent="-374650">
              <a:spcBef>
                <a:spcPts val="300"/>
              </a:spcBef>
              <a:buClr>
                <a:srgbClr val="232D4B"/>
              </a:buClr>
              <a:buSzPts val="2300"/>
              <a:buChar char="●"/>
            </a:pPr>
            <a:r>
              <a:rPr lang="en-US" sz="2100" dirty="0">
                <a:solidFill>
                  <a:srgbClr val="232D4B"/>
                </a:solidFill>
              </a:rPr>
              <a:t>I hypothesize/I will/I plan to</a:t>
            </a:r>
          </a:p>
          <a:p>
            <a:pPr lvl="1" indent="-374650">
              <a:spcBef>
                <a:spcPts val="300"/>
              </a:spcBef>
              <a:buClr>
                <a:srgbClr val="232D4B"/>
              </a:buClr>
              <a:buSzPts val="2300"/>
              <a:buChar char="●"/>
            </a:pPr>
            <a:r>
              <a:rPr lang="en-US" sz="2100" dirty="0">
                <a:solidFill>
                  <a:srgbClr val="232D4B"/>
                </a:solidFill>
              </a:rPr>
              <a:t>My research is unique in that…</a:t>
            </a:r>
          </a:p>
          <a:p>
            <a:pPr marL="457200" lvl="0" indent="-374650" algn="l" rtl="0">
              <a:spcBef>
                <a:spcPts val="300"/>
              </a:spcBef>
              <a:spcAft>
                <a:spcPts val="0"/>
              </a:spcAft>
              <a:buClr>
                <a:srgbClr val="232D4B"/>
              </a:buClr>
              <a:buSzPts val="2300"/>
              <a:buChar char="●"/>
            </a:pPr>
            <a:endParaRPr sz="1600" b="1" dirty="0">
              <a:solidFill>
                <a:srgbClr val="232D4B"/>
              </a:solidFill>
            </a:endParaRPr>
          </a:p>
        </p:txBody>
      </p:sp>
    </p:spTree>
    <p:extLst>
      <p:ext uri="{BB962C8B-B14F-4D97-AF65-F5344CB8AC3E}">
        <p14:creationId xmlns:p14="http://schemas.microsoft.com/office/powerpoint/2010/main" val="2805134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D732-A418-F64D-930A-66603AE8D94B}"/>
              </a:ext>
            </a:extLst>
          </p:cNvPr>
          <p:cNvSpPr>
            <a:spLocks noGrp="1"/>
          </p:cNvSpPr>
          <p:nvPr>
            <p:ph type="title"/>
          </p:nvPr>
        </p:nvSpPr>
        <p:spPr/>
        <p:txBody>
          <a:bodyPr/>
          <a:lstStyle/>
          <a:p>
            <a:r>
              <a:rPr lang="en-US" dirty="0"/>
              <a:t>Possible overview</a:t>
            </a:r>
          </a:p>
        </p:txBody>
      </p:sp>
      <p:sp>
        <p:nvSpPr>
          <p:cNvPr id="3" name="Text Placeholder 2">
            <a:extLst>
              <a:ext uri="{FF2B5EF4-FFF2-40B4-BE49-F238E27FC236}">
                <a16:creationId xmlns:a16="http://schemas.microsoft.com/office/drawing/2014/main" id="{14FF7F17-2130-C54F-A28E-E3AECFA8D8A9}"/>
              </a:ext>
            </a:extLst>
          </p:cNvPr>
          <p:cNvSpPr>
            <a:spLocks noGrp="1"/>
          </p:cNvSpPr>
          <p:nvPr>
            <p:ph type="body" idx="1"/>
          </p:nvPr>
        </p:nvSpPr>
        <p:spPr>
          <a:xfrm>
            <a:off x="416250" y="829400"/>
            <a:ext cx="8077500" cy="3498000"/>
          </a:xfrm>
        </p:spPr>
        <p:txBody>
          <a:bodyPr/>
          <a:lstStyle/>
          <a:p>
            <a:r>
              <a:rPr lang="en-US" b="1" u="sng" dirty="0"/>
              <a:t>Intro</a:t>
            </a:r>
          </a:p>
          <a:p>
            <a:pPr marL="0" lvl="1">
              <a:spcBef>
                <a:spcPts val="0"/>
              </a:spcBef>
            </a:pPr>
            <a:r>
              <a:rPr lang="en-US" dirty="0"/>
              <a:t>Background- (very short, key info needed to understand the rest)</a:t>
            </a:r>
          </a:p>
          <a:p>
            <a:pPr marL="0" lvl="1">
              <a:spcBef>
                <a:spcPts val="0"/>
              </a:spcBef>
            </a:pPr>
            <a:r>
              <a:rPr lang="en-US" dirty="0"/>
              <a:t>Motivation (why important in a way that matters to audience)</a:t>
            </a:r>
          </a:p>
          <a:p>
            <a:pPr marL="0"/>
            <a:r>
              <a:rPr lang="en-US" b="1" u="sng" dirty="0"/>
              <a:t>Plan </a:t>
            </a:r>
          </a:p>
          <a:p>
            <a:pPr marL="0" lvl="1">
              <a:spcBef>
                <a:spcPts val="0"/>
              </a:spcBef>
            </a:pPr>
            <a:r>
              <a:rPr lang="en-US" dirty="0"/>
              <a:t>Research question, aims, hypothesis</a:t>
            </a:r>
          </a:p>
          <a:p>
            <a:pPr marL="0" lvl="1">
              <a:spcBef>
                <a:spcPts val="0"/>
              </a:spcBef>
            </a:pPr>
            <a:r>
              <a:rPr lang="en-US" dirty="0"/>
              <a:t>Methods/approach</a:t>
            </a:r>
          </a:p>
          <a:p>
            <a:pPr marL="0" lvl="1">
              <a:spcBef>
                <a:spcPts val="0"/>
              </a:spcBef>
            </a:pPr>
            <a:r>
              <a:rPr lang="en-US" dirty="0"/>
              <a:t>Preliminary results (if applicable), anticipated outcomes, alternative</a:t>
            </a:r>
          </a:p>
          <a:p>
            <a:r>
              <a:rPr lang="en-US" b="1" u="sng" dirty="0"/>
              <a:t>Intellectual merit </a:t>
            </a:r>
            <a:r>
              <a:rPr lang="en-US" dirty="0"/>
              <a:t>(novelty, add to the field, etc.)</a:t>
            </a:r>
          </a:p>
          <a:p>
            <a:r>
              <a:rPr lang="en-US" b="1" u="sng" dirty="0"/>
              <a:t>Broader Impacts </a:t>
            </a:r>
            <a:r>
              <a:rPr lang="en-US" dirty="0"/>
              <a:t>(change society for the better, applications)</a:t>
            </a:r>
          </a:p>
          <a:p>
            <a:r>
              <a:rPr lang="en-US" b="1" u="sng" dirty="0"/>
              <a:t>Conclusion</a:t>
            </a:r>
            <a:r>
              <a:rPr lang="en-US" dirty="0"/>
              <a:t> (may include significance)</a:t>
            </a:r>
          </a:p>
        </p:txBody>
      </p:sp>
    </p:spTree>
    <p:extLst>
      <p:ext uri="{BB962C8B-B14F-4D97-AF65-F5344CB8AC3E}">
        <p14:creationId xmlns:p14="http://schemas.microsoft.com/office/powerpoint/2010/main" val="4000601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F062-EA85-A946-BA06-B4A4D94A790B}"/>
              </a:ext>
            </a:extLst>
          </p:cNvPr>
          <p:cNvSpPr>
            <a:spLocks noGrp="1"/>
          </p:cNvSpPr>
          <p:nvPr>
            <p:ph type="title"/>
          </p:nvPr>
        </p:nvSpPr>
        <p:spPr/>
        <p:txBody>
          <a:bodyPr/>
          <a:lstStyle/>
          <a:p>
            <a:r>
              <a:rPr lang="en-US" dirty="0"/>
              <a:t>BME </a:t>
            </a:r>
            <a:br>
              <a:rPr lang="en-US" dirty="0"/>
            </a:br>
            <a:r>
              <a:rPr lang="en-US" dirty="0"/>
              <a:t>Example</a:t>
            </a:r>
          </a:p>
        </p:txBody>
      </p:sp>
      <p:sp>
        <p:nvSpPr>
          <p:cNvPr id="3" name="Text Placeholder 2">
            <a:extLst>
              <a:ext uri="{FF2B5EF4-FFF2-40B4-BE49-F238E27FC236}">
                <a16:creationId xmlns:a16="http://schemas.microsoft.com/office/drawing/2014/main" id="{D037C1C3-0B3D-B943-AB27-C38148B67B0F}"/>
              </a:ext>
            </a:extLst>
          </p:cNvPr>
          <p:cNvSpPr>
            <a:spLocks noGrp="1"/>
          </p:cNvSpPr>
          <p:nvPr>
            <p:ph type="body" idx="1"/>
          </p:nvPr>
        </p:nvSpPr>
        <p:spPr/>
        <p:txBody>
          <a:bodyPr/>
          <a:lstStyle/>
          <a:p>
            <a:endParaRPr lang="en-US" dirty="0"/>
          </a:p>
        </p:txBody>
      </p:sp>
      <p:sp>
        <p:nvSpPr>
          <p:cNvPr id="8" name="Rectangle 7">
            <a:extLst>
              <a:ext uri="{FF2B5EF4-FFF2-40B4-BE49-F238E27FC236}">
                <a16:creationId xmlns:a16="http://schemas.microsoft.com/office/drawing/2014/main" id="{B140E91B-A0CB-0A40-8757-3453426B2876}"/>
              </a:ext>
            </a:extLst>
          </p:cNvPr>
          <p:cNvSpPr/>
          <p:nvPr/>
        </p:nvSpPr>
        <p:spPr>
          <a:xfrm>
            <a:off x="2368731" y="679269"/>
            <a:ext cx="2621280" cy="975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Background</a:t>
            </a:r>
          </a:p>
        </p:txBody>
      </p:sp>
      <p:sp>
        <p:nvSpPr>
          <p:cNvPr id="9" name="Rectangle 8">
            <a:extLst>
              <a:ext uri="{FF2B5EF4-FFF2-40B4-BE49-F238E27FC236}">
                <a16:creationId xmlns:a16="http://schemas.microsoft.com/office/drawing/2014/main" id="{E9750EA9-FE72-AC4F-9D55-53DC6793CB32}"/>
              </a:ext>
            </a:extLst>
          </p:cNvPr>
          <p:cNvSpPr/>
          <p:nvPr/>
        </p:nvSpPr>
        <p:spPr>
          <a:xfrm>
            <a:off x="2368731" y="1703600"/>
            <a:ext cx="2621280" cy="249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Aim 1</a:t>
            </a:r>
          </a:p>
        </p:txBody>
      </p:sp>
      <p:sp>
        <p:nvSpPr>
          <p:cNvPr id="10" name="Rectangle 9">
            <a:extLst>
              <a:ext uri="{FF2B5EF4-FFF2-40B4-BE49-F238E27FC236}">
                <a16:creationId xmlns:a16="http://schemas.microsoft.com/office/drawing/2014/main" id="{208B492F-7247-4846-B99E-09CF1A4F097C}"/>
              </a:ext>
            </a:extLst>
          </p:cNvPr>
          <p:cNvSpPr/>
          <p:nvPr/>
        </p:nvSpPr>
        <p:spPr>
          <a:xfrm>
            <a:off x="2368731" y="2098766"/>
            <a:ext cx="705395" cy="10450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Fig.</a:t>
            </a:r>
          </a:p>
        </p:txBody>
      </p:sp>
      <p:sp>
        <p:nvSpPr>
          <p:cNvPr id="11" name="Rectangle 10">
            <a:extLst>
              <a:ext uri="{FF2B5EF4-FFF2-40B4-BE49-F238E27FC236}">
                <a16:creationId xmlns:a16="http://schemas.microsoft.com/office/drawing/2014/main" id="{8AF49500-FEC9-4545-8D33-692278F2282B}"/>
              </a:ext>
            </a:extLst>
          </p:cNvPr>
          <p:cNvSpPr/>
          <p:nvPr/>
        </p:nvSpPr>
        <p:spPr>
          <a:xfrm>
            <a:off x="4416964" y="2981827"/>
            <a:ext cx="573048" cy="121570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Fig.</a:t>
            </a:r>
          </a:p>
        </p:txBody>
      </p:sp>
      <p:sp>
        <p:nvSpPr>
          <p:cNvPr id="13" name="Rectangle 12">
            <a:extLst>
              <a:ext uri="{FF2B5EF4-FFF2-40B4-BE49-F238E27FC236}">
                <a16:creationId xmlns:a16="http://schemas.microsoft.com/office/drawing/2014/main" id="{6A2A516E-6019-3F48-A47E-CB89DFAE285B}"/>
              </a:ext>
            </a:extLst>
          </p:cNvPr>
          <p:cNvSpPr/>
          <p:nvPr/>
        </p:nvSpPr>
        <p:spPr>
          <a:xfrm>
            <a:off x="5759801" y="697760"/>
            <a:ext cx="2621280" cy="556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Aim 1 (cont.)</a:t>
            </a:r>
          </a:p>
        </p:txBody>
      </p:sp>
      <p:sp>
        <p:nvSpPr>
          <p:cNvPr id="14" name="Rectangle 13">
            <a:extLst>
              <a:ext uri="{FF2B5EF4-FFF2-40B4-BE49-F238E27FC236}">
                <a16:creationId xmlns:a16="http://schemas.microsoft.com/office/drawing/2014/main" id="{4CCD312A-66AF-5348-897D-31B98CB9B263}"/>
              </a:ext>
            </a:extLst>
          </p:cNvPr>
          <p:cNvSpPr/>
          <p:nvPr/>
        </p:nvSpPr>
        <p:spPr>
          <a:xfrm>
            <a:off x="5759801" y="1319440"/>
            <a:ext cx="2621280" cy="1824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Aim 2.      .</a:t>
            </a:r>
          </a:p>
        </p:txBody>
      </p:sp>
      <p:sp>
        <p:nvSpPr>
          <p:cNvPr id="12" name="Rectangle 11">
            <a:extLst>
              <a:ext uri="{FF2B5EF4-FFF2-40B4-BE49-F238E27FC236}">
                <a16:creationId xmlns:a16="http://schemas.microsoft.com/office/drawing/2014/main" id="{35C9B9B6-11E0-EE41-B1F4-3292DCFBDCA7}"/>
              </a:ext>
            </a:extLst>
          </p:cNvPr>
          <p:cNvSpPr/>
          <p:nvPr/>
        </p:nvSpPr>
        <p:spPr>
          <a:xfrm>
            <a:off x="5759801" y="1840878"/>
            <a:ext cx="1268015" cy="1329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Figure</a:t>
            </a:r>
          </a:p>
        </p:txBody>
      </p:sp>
      <p:sp>
        <p:nvSpPr>
          <p:cNvPr id="15" name="Rectangle 14">
            <a:extLst>
              <a:ext uri="{FF2B5EF4-FFF2-40B4-BE49-F238E27FC236}">
                <a16:creationId xmlns:a16="http://schemas.microsoft.com/office/drawing/2014/main" id="{54E1BCA2-A0DE-7B41-9577-384215B333EC}"/>
              </a:ext>
            </a:extLst>
          </p:cNvPr>
          <p:cNvSpPr/>
          <p:nvPr/>
        </p:nvSpPr>
        <p:spPr>
          <a:xfrm>
            <a:off x="5759801" y="3209200"/>
            <a:ext cx="2621280" cy="25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Intellectual Merit</a:t>
            </a:r>
          </a:p>
        </p:txBody>
      </p:sp>
      <p:sp>
        <p:nvSpPr>
          <p:cNvPr id="16" name="Rectangle 15">
            <a:extLst>
              <a:ext uri="{FF2B5EF4-FFF2-40B4-BE49-F238E27FC236}">
                <a16:creationId xmlns:a16="http://schemas.microsoft.com/office/drawing/2014/main" id="{DD496734-A9E7-A748-9215-C5C4A7D8510C}"/>
              </a:ext>
            </a:extLst>
          </p:cNvPr>
          <p:cNvSpPr/>
          <p:nvPr/>
        </p:nvSpPr>
        <p:spPr>
          <a:xfrm>
            <a:off x="5759801" y="3526721"/>
            <a:ext cx="2621280" cy="394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Broader Impacts</a:t>
            </a:r>
          </a:p>
        </p:txBody>
      </p:sp>
      <p:sp>
        <p:nvSpPr>
          <p:cNvPr id="17" name="Rectangle 16">
            <a:extLst>
              <a:ext uri="{FF2B5EF4-FFF2-40B4-BE49-F238E27FC236}">
                <a16:creationId xmlns:a16="http://schemas.microsoft.com/office/drawing/2014/main" id="{FA1E7786-87B1-7B4D-B3B2-BD24A41E92E1}"/>
              </a:ext>
            </a:extLst>
          </p:cNvPr>
          <p:cNvSpPr/>
          <p:nvPr/>
        </p:nvSpPr>
        <p:spPr>
          <a:xfrm>
            <a:off x="5735419" y="3979555"/>
            <a:ext cx="2621280" cy="21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References</a:t>
            </a:r>
          </a:p>
        </p:txBody>
      </p:sp>
    </p:spTree>
    <p:extLst>
      <p:ext uri="{BB962C8B-B14F-4D97-AF65-F5344CB8AC3E}">
        <p14:creationId xmlns:p14="http://schemas.microsoft.com/office/powerpoint/2010/main" val="1321815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F062-EA85-A946-BA06-B4A4D94A790B}"/>
              </a:ext>
            </a:extLst>
          </p:cNvPr>
          <p:cNvSpPr>
            <a:spLocks noGrp="1"/>
          </p:cNvSpPr>
          <p:nvPr>
            <p:ph type="title"/>
          </p:nvPr>
        </p:nvSpPr>
        <p:spPr/>
        <p:txBody>
          <a:bodyPr/>
          <a:lstStyle/>
          <a:p>
            <a:r>
              <a:rPr lang="en-US" dirty="0"/>
              <a:t>SIE </a:t>
            </a:r>
            <a:br>
              <a:rPr lang="en-US" dirty="0"/>
            </a:br>
            <a:r>
              <a:rPr lang="en-US" dirty="0"/>
              <a:t>Example</a:t>
            </a:r>
          </a:p>
        </p:txBody>
      </p:sp>
      <p:sp>
        <p:nvSpPr>
          <p:cNvPr id="8" name="Rectangle 7">
            <a:extLst>
              <a:ext uri="{FF2B5EF4-FFF2-40B4-BE49-F238E27FC236}">
                <a16:creationId xmlns:a16="http://schemas.microsoft.com/office/drawing/2014/main" id="{B140E91B-A0CB-0A40-8757-3453426B2876}"/>
              </a:ext>
            </a:extLst>
          </p:cNvPr>
          <p:cNvSpPr/>
          <p:nvPr/>
        </p:nvSpPr>
        <p:spPr>
          <a:xfrm>
            <a:off x="2346510" y="709636"/>
            <a:ext cx="2621280" cy="675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Motivation</a:t>
            </a:r>
          </a:p>
        </p:txBody>
      </p:sp>
      <p:sp>
        <p:nvSpPr>
          <p:cNvPr id="9" name="Rectangle 8">
            <a:extLst>
              <a:ext uri="{FF2B5EF4-FFF2-40B4-BE49-F238E27FC236}">
                <a16:creationId xmlns:a16="http://schemas.microsoft.com/office/drawing/2014/main" id="{E9750EA9-FE72-AC4F-9D55-53DC6793CB32}"/>
              </a:ext>
            </a:extLst>
          </p:cNvPr>
          <p:cNvSpPr/>
          <p:nvPr/>
        </p:nvSpPr>
        <p:spPr>
          <a:xfrm>
            <a:off x="2321556" y="1418801"/>
            <a:ext cx="2621280" cy="1152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a:t>
            </a:r>
          </a:p>
        </p:txBody>
      </p:sp>
      <p:sp>
        <p:nvSpPr>
          <p:cNvPr id="13" name="Rectangle 12">
            <a:extLst>
              <a:ext uri="{FF2B5EF4-FFF2-40B4-BE49-F238E27FC236}">
                <a16:creationId xmlns:a16="http://schemas.microsoft.com/office/drawing/2014/main" id="{6A2A516E-6019-3F48-A47E-CB89DFAE285B}"/>
              </a:ext>
            </a:extLst>
          </p:cNvPr>
          <p:cNvSpPr/>
          <p:nvPr/>
        </p:nvSpPr>
        <p:spPr>
          <a:xfrm>
            <a:off x="2321556" y="2959536"/>
            <a:ext cx="2621280" cy="373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Objective 1</a:t>
            </a:r>
          </a:p>
        </p:txBody>
      </p:sp>
      <p:sp>
        <p:nvSpPr>
          <p:cNvPr id="14" name="Rectangle 13">
            <a:extLst>
              <a:ext uri="{FF2B5EF4-FFF2-40B4-BE49-F238E27FC236}">
                <a16:creationId xmlns:a16="http://schemas.microsoft.com/office/drawing/2014/main" id="{4CCD312A-66AF-5348-897D-31B98CB9B263}"/>
              </a:ext>
            </a:extLst>
          </p:cNvPr>
          <p:cNvSpPr/>
          <p:nvPr/>
        </p:nvSpPr>
        <p:spPr>
          <a:xfrm>
            <a:off x="5737579" y="615368"/>
            <a:ext cx="2621280" cy="560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Objective 2 (cont.)</a:t>
            </a:r>
          </a:p>
        </p:txBody>
      </p:sp>
      <p:sp>
        <p:nvSpPr>
          <p:cNvPr id="15" name="Rectangle 14">
            <a:extLst>
              <a:ext uri="{FF2B5EF4-FFF2-40B4-BE49-F238E27FC236}">
                <a16:creationId xmlns:a16="http://schemas.microsoft.com/office/drawing/2014/main" id="{54E1BCA2-A0DE-7B41-9577-384215B333EC}"/>
              </a:ext>
            </a:extLst>
          </p:cNvPr>
          <p:cNvSpPr/>
          <p:nvPr/>
        </p:nvSpPr>
        <p:spPr>
          <a:xfrm>
            <a:off x="5737579" y="1818377"/>
            <a:ext cx="2621280" cy="9074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Intellectual Merit</a:t>
            </a:r>
          </a:p>
        </p:txBody>
      </p:sp>
      <p:sp>
        <p:nvSpPr>
          <p:cNvPr id="16" name="Rectangle 15">
            <a:extLst>
              <a:ext uri="{FF2B5EF4-FFF2-40B4-BE49-F238E27FC236}">
                <a16:creationId xmlns:a16="http://schemas.microsoft.com/office/drawing/2014/main" id="{DD496734-A9E7-A748-9215-C5C4A7D8510C}"/>
              </a:ext>
            </a:extLst>
          </p:cNvPr>
          <p:cNvSpPr/>
          <p:nvPr/>
        </p:nvSpPr>
        <p:spPr>
          <a:xfrm>
            <a:off x="5737579" y="2759441"/>
            <a:ext cx="2621280" cy="1098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Broader Impacts</a:t>
            </a:r>
          </a:p>
        </p:txBody>
      </p:sp>
      <p:sp>
        <p:nvSpPr>
          <p:cNvPr id="17" name="Rectangle 16">
            <a:extLst>
              <a:ext uri="{FF2B5EF4-FFF2-40B4-BE49-F238E27FC236}">
                <a16:creationId xmlns:a16="http://schemas.microsoft.com/office/drawing/2014/main" id="{FA1E7786-87B1-7B4D-B3B2-BD24A41E92E1}"/>
              </a:ext>
            </a:extLst>
          </p:cNvPr>
          <p:cNvSpPr/>
          <p:nvPr/>
        </p:nvSpPr>
        <p:spPr>
          <a:xfrm>
            <a:off x="5747610" y="3892732"/>
            <a:ext cx="2621280" cy="413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References</a:t>
            </a:r>
          </a:p>
        </p:txBody>
      </p:sp>
      <p:sp>
        <p:nvSpPr>
          <p:cNvPr id="18" name="Rectangle 17">
            <a:extLst>
              <a:ext uri="{FF2B5EF4-FFF2-40B4-BE49-F238E27FC236}">
                <a16:creationId xmlns:a16="http://schemas.microsoft.com/office/drawing/2014/main" id="{E1EE51E9-14A0-BE40-BD97-F2A0DE234FB4}"/>
              </a:ext>
            </a:extLst>
          </p:cNvPr>
          <p:cNvSpPr/>
          <p:nvPr/>
        </p:nvSpPr>
        <p:spPr>
          <a:xfrm>
            <a:off x="2321556" y="2641601"/>
            <a:ext cx="2621280" cy="275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Plan</a:t>
            </a:r>
          </a:p>
        </p:txBody>
      </p:sp>
      <p:sp>
        <p:nvSpPr>
          <p:cNvPr id="19" name="Rectangle 18">
            <a:extLst>
              <a:ext uri="{FF2B5EF4-FFF2-40B4-BE49-F238E27FC236}">
                <a16:creationId xmlns:a16="http://schemas.microsoft.com/office/drawing/2014/main" id="{46236386-143D-5441-8AC1-0873922F9ABB}"/>
              </a:ext>
            </a:extLst>
          </p:cNvPr>
          <p:cNvSpPr/>
          <p:nvPr/>
        </p:nvSpPr>
        <p:spPr>
          <a:xfrm>
            <a:off x="2330265" y="3374932"/>
            <a:ext cx="2621280" cy="908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Objective 2</a:t>
            </a:r>
          </a:p>
        </p:txBody>
      </p:sp>
      <p:sp>
        <p:nvSpPr>
          <p:cNvPr id="11" name="Rectangle 10">
            <a:extLst>
              <a:ext uri="{FF2B5EF4-FFF2-40B4-BE49-F238E27FC236}">
                <a16:creationId xmlns:a16="http://schemas.microsoft.com/office/drawing/2014/main" id="{8AF49500-FEC9-4545-8D33-692278F2282B}"/>
              </a:ext>
            </a:extLst>
          </p:cNvPr>
          <p:cNvSpPr/>
          <p:nvPr/>
        </p:nvSpPr>
        <p:spPr>
          <a:xfrm>
            <a:off x="2346510" y="3776918"/>
            <a:ext cx="1458650" cy="52251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Fig.</a:t>
            </a:r>
          </a:p>
        </p:txBody>
      </p:sp>
      <p:sp>
        <p:nvSpPr>
          <p:cNvPr id="20" name="Rectangle 19">
            <a:extLst>
              <a:ext uri="{FF2B5EF4-FFF2-40B4-BE49-F238E27FC236}">
                <a16:creationId xmlns:a16="http://schemas.microsoft.com/office/drawing/2014/main" id="{39260AE9-CB3A-D141-8B9F-2387FDA4C810}"/>
              </a:ext>
            </a:extLst>
          </p:cNvPr>
          <p:cNvSpPr/>
          <p:nvPr/>
        </p:nvSpPr>
        <p:spPr>
          <a:xfrm>
            <a:off x="5737579" y="1214469"/>
            <a:ext cx="2621280" cy="560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Objective 3</a:t>
            </a:r>
          </a:p>
        </p:txBody>
      </p:sp>
    </p:spTree>
    <p:extLst>
      <p:ext uri="{BB962C8B-B14F-4D97-AF65-F5344CB8AC3E}">
        <p14:creationId xmlns:p14="http://schemas.microsoft.com/office/powerpoint/2010/main" val="1023534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47BF-2E9C-EA46-9A11-1B9543B85C64}"/>
              </a:ext>
            </a:extLst>
          </p:cNvPr>
          <p:cNvSpPr>
            <a:spLocks noGrp="1"/>
          </p:cNvSpPr>
          <p:nvPr>
            <p:ph type="title"/>
          </p:nvPr>
        </p:nvSpPr>
        <p:spPr/>
        <p:txBody>
          <a:bodyPr/>
          <a:lstStyle/>
          <a:p>
            <a:r>
              <a:rPr lang="en-US" dirty="0">
                <a:solidFill>
                  <a:schemeClr val="accent1">
                    <a:lumMod val="50000"/>
                  </a:schemeClr>
                </a:solidFill>
              </a:rPr>
              <a:t>Research Statement- GRFP Mentors</a:t>
            </a:r>
          </a:p>
        </p:txBody>
      </p:sp>
      <p:sp>
        <p:nvSpPr>
          <p:cNvPr id="3" name="Text Placeholder 2">
            <a:extLst>
              <a:ext uri="{FF2B5EF4-FFF2-40B4-BE49-F238E27FC236}">
                <a16:creationId xmlns:a16="http://schemas.microsoft.com/office/drawing/2014/main" id="{7196DB2E-98FA-DB72-594E-321526AD6B57}"/>
              </a:ext>
            </a:extLst>
          </p:cNvPr>
          <p:cNvSpPr>
            <a:spLocks noGrp="1"/>
          </p:cNvSpPr>
          <p:nvPr>
            <p:ph type="body" idx="1"/>
          </p:nvPr>
        </p:nvSpPr>
        <p:spPr>
          <a:noFill/>
        </p:spPr>
        <p:txBody>
          <a:bodyPr/>
          <a:lstStyle/>
          <a:p>
            <a:r>
              <a:rPr lang="en-US" dirty="0"/>
              <a:t>Organization/sections?</a:t>
            </a:r>
          </a:p>
          <a:p>
            <a:r>
              <a:rPr lang="en-US" dirty="0"/>
              <a:t>Figures? What kind?</a:t>
            </a:r>
          </a:p>
          <a:p>
            <a:endParaRPr lang="en-US" dirty="0"/>
          </a:p>
        </p:txBody>
      </p:sp>
    </p:spTree>
    <p:extLst>
      <p:ext uri="{BB962C8B-B14F-4D97-AF65-F5344CB8AC3E}">
        <p14:creationId xmlns:p14="http://schemas.microsoft.com/office/powerpoint/2010/main" val="1127913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6BB5-8FCC-6E4F-8579-5A90E97DB9D2}"/>
              </a:ext>
            </a:extLst>
          </p:cNvPr>
          <p:cNvSpPr>
            <a:spLocks noGrp="1"/>
          </p:cNvSpPr>
          <p:nvPr>
            <p:ph type="title"/>
          </p:nvPr>
        </p:nvSpPr>
        <p:spPr/>
        <p:txBody>
          <a:bodyPr/>
          <a:lstStyle/>
          <a:p>
            <a:r>
              <a:rPr lang="en-US" dirty="0"/>
              <a:t>When revising both statements</a:t>
            </a:r>
          </a:p>
        </p:txBody>
      </p:sp>
      <p:sp>
        <p:nvSpPr>
          <p:cNvPr id="3" name="Text Placeholder 2">
            <a:extLst>
              <a:ext uri="{FF2B5EF4-FFF2-40B4-BE49-F238E27FC236}">
                <a16:creationId xmlns:a16="http://schemas.microsoft.com/office/drawing/2014/main" id="{914F2C10-BE75-2540-836A-2259A4664035}"/>
              </a:ext>
            </a:extLst>
          </p:cNvPr>
          <p:cNvSpPr>
            <a:spLocks noGrp="1"/>
          </p:cNvSpPr>
          <p:nvPr>
            <p:ph type="body" idx="1"/>
          </p:nvPr>
        </p:nvSpPr>
        <p:spPr/>
        <p:txBody>
          <a:bodyPr/>
          <a:lstStyle/>
          <a:p>
            <a:r>
              <a:rPr lang="en-US" dirty="0"/>
              <a:t>Pay attention to formatting</a:t>
            </a:r>
          </a:p>
          <a:p>
            <a:r>
              <a:rPr lang="en-US" dirty="0"/>
              <a:t>Use headings and bold</a:t>
            </a:r>
          </a:p>
          <a:p>
            <a:r>
              <a:rPr lang="en-US" dirty="0"/>
              <a:t>Move from known to new info at sentence and paragraph level</a:t>
            </a:r>
          </a:p>
          <a:p>
            <a:r>
              <a:rPr lang="en-US" dirty="0"/>
              <a:t>Make sure 1</a:t>
            </a:r>
            <a:r>
              <a:rPr lang="en-US" baseline="30000" dirty="0"/>
              <a:t>st</a:t>
            </a:r>
            <a:r>
              <a:rPr lang="en-US" dirty="0"/>
              <a:t> and last sentence of each paragraph is clear, important, and meaningful</a:t>
            </a:r>
          </a:p>
        </p:txBody>
      </p:sp>
    </p:spTree>
    <p:extLst>
      <p:ext uri="{BB962C8B-B14F-4D97-AF65-F5344CB8AC3E}">
        <p14:creationId xmlns:p14="http://schemas.microsoft.com/office/powerpoint/2010/main" val="113957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0"/>
              <a:t>In each statement, address </a:t>
            </a:r>
            <a:endParaRPr sz="3600" b="0"/>
          </a:p>
          <a:p>
            <a:pPr marL="0" lvl="0" indent="0" algn="ctr" rtl="0">
              <a:spcBef>
                <a:spcPts val="0"/>
              </a:spcBef>
              <a:spcAft>
                <a:spcPts val="0"/>
              </a:spcAft>
              <a:buNone/>
            </a:pPr>
            <a:r>
              <a:rPr lang="en-US" sz="3600">
                <a:solidFill>
                  <a:schemeClr val="dk1"/>
                </a:solidFill>
              </a:rPr>
              <a:t>Intellectual Merit</a:t>
            </a:r>
            <a:r>
              <a:rPr lang="en-US" sz="3600"/>
              <a:t> </a:t>
            </a:r>
            <a:r>
              <a:rPr lang="en-US" sz="3600" b="0"/>
              <a:t>and </a:t>
            </a:r>
            <a:r>
              <a:rPr lang="en-US" sz="3600">
                <a:solidFill>
                  <a:schemeClr val="dk1"/>
                </a:solidFill>
              </a:rPr>
              <a:t>Broader Impacts</a:t>
            </a:r>
            <a:r>
              <a:rPr lang="en-US" sz="3600"/>
              <a:t> </a:t>
            </a:r>
            <a:endParaRPr sz="3600"/>
          </a:p>
          <a:p>
            <a:pPr marL="0" lvl="0" indent="0" algn="ctr" rtl="0">
              <a:spcBef>
                <a:spcPts val="0"/>
              </a:spcBef>
              <a:spcAft>
                <a:spcPts val="0"/>
              </a:spcAft>
              <a:buNone/>
            </a:pPr>
            <a:r>
              <a:rPr lang="en-US" sz="3600" b="0"/>
              <a:t>under separate headings</a:t>
            </a:r>
            <a:endParaRPr sz="3600" b="0"/>
          </a:p>
          <a:p>
            <a:pPr marL="0" lvl="0" indent="0" algn="ctr" rtl="0">
              <a:spcBef>
                <a:spcPts val="0"/>
              </a:spcBef>
              <a:spcAft>
                <a:spcPts val="0"/>
              </a:spcAft>
              <a:buNone/>
            </a:pPr>
            <a:endParaRPr sz="3600"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3"/>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The Core of GRFP: </a:t>
            </a:r>
            <a:endParaRPr/>
          </a:p>
          <a:p>
            <a:pPr marL="0" lvl="0" indent="0" algn="l" rtl="0">
              <a:spcBef>
                <a:spcPts val="0"/>
              </a:spcBef>
              <a:spcAft>
                <a:spcPts val="0"/>
              </a:spcAft>
              <a:buNone/>
            </a:pPr>
            <a:r>
              <a:rPr lang="en-US" sz="3000"/>
              <a:t>Intellectual Merit &amp; Broader Impacts</a:t>
            </a:r>
            <a:endParaRPr sz="3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2" name="Title 1">
            <a:extLst>
              <a:ext uri="{FF2B5EF4-FFF2-40B4-BE49-F238E27FC236}">
                <a16:creationId xmlns:a16="http://schemas.microsoft.com/office/drawing/2014/main" id="{D5A8F6D2-6110-4787-386D-52D6411DEFAB}"/>
              </a:ext>
            </a:extLst>
          </p:cNvPr>
          <p:cNvSpPr>
            <a:spLocks noGrp="1"/>
          </p:cNvSpPr>
          <p:nvPr>
            <p:ph type="title"/>
          </p:nvPr>
        </p:nvSpPr>
        <p:spPr/>
        <p:txBody>
          <a:bodyPr/>
          <a:lstStyle/>
          <a:p>
            <a:r>
              <a:rPr lang="en-US" dirty="0"/>
              <a:t>Applicant Ratings</a:t>
            </a:r>
          </a:p>
        </p:txBody>
      </p:sp>
      <p:sp>
        <p:nvSpPr>
          <p:cNvPr id="3" name="Text Placeholder 2">
            <a:extLst>
              <a:ext uri="{FF2B5EF4-FFF2-40B4-BE49-F238E27FC236}">
                <a16:creationId xmlns:a16="http://schemas.microsoft.com/office/drawing/2014/main" id="{C101A5A0-550B-2488-B12B-C6970ADB52E2}"/>
              </a:ext>
            </a:extLst>
          </p:cNvPr>
          <p:cNvSpPr>
            <a:spLocks noGrp="1"/>
          </p:cNvSpPr>
          <p:nvPr>
            <p:ph type="body" idx="1"/>
          </p:nvPr>
        </p:nvSpPr>
        <p:spPr/>
        <p:txBody>
          <a:bodyPr/>
          <a:lstStyle/>
          <a:p>
            <a:r>
              <a:rPr lang="en-US" dirty="0"/>
              <a:t>Intellectual Merit &amp; Broader Impacts</a:t>
            </a:r>
          </a:p>
          <a:p>
            <a:r>
              <a:rPr lang="en-US" dirty="0"/>
              <a:t>Rated on scale </a:t>
            </a:r>
          </a:p>
          <a:p>
            <a:pPr lvl="1"/>
            <a:r>
              <a:rPr lang="en-US" dirty="0"/>
              <a:t>Excellent, Very Good, Good, Less Good, Fair</a:t>
            </a:r>
          </a:p>
          <a:p>
            <a:pPr lvl="1"/>
            <a:endParaRPr lang="en-US" dirty="0"/>
          </a:p>
          <a:p>
            <a:r>
              <a:rPr lang="en-US" dirty="0"/>
              <a:t>Mandatory to leave comments that explain the rating</a:t>
            </a:r>
          </a:p>
          <a:p>
            <a:pPr lvl="1"/>
            <a:r>
              <a:rPr lang="en-US" dirty="0"/>
              <a:t>Not uncommon to pull ideas, phrases, sentences from the statements</a:t>
            </a:r>
          </a:p>
          <a:p>
            <a:endParaRPr lang="en-US" dirty="0"/>
          </a:p>
          <a:p>
            <a:r>
              <a:rPr lang="en-US" dirty="0"/>
              <a:t>Ratings consider the entire application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Keep your audience in mind!</a:t>
            </a:r>
            <a:endParaRPr sz="3600" i="0"/>
          </a:p>
        </p:txBody>
      </p:sp>
      <p:sp>
        <p:nvSpPr>
          <p:cNvPr id="341" name="Google Shape;341;p55"/>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342" name="Google Shape;342;p55"/>
          <p:cNvSpPr txBox="1">
            <a:spLocks noGrp="1"/>
          </p:cNvSpPr>
          <p:nvPr>
            <p:ph type="body" idx="2"/>
          </p:nvPr>
        </p:nvSpPr>
        <p:spPr>
          <a:xfrm>
            <a:off x="4815300" y="724200"/>
            <a:ext cx="40761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b="1">
                <a:solidFill>
                  <a:srgbClr val="FFFFFF"/>
                </a:solidFill>
                <a:latin typeface="Libre Franklin"/>
                <a:ea typeface="Libre Franklin"/>
                <a:cs typeface="Libre Franklin"/>
                <a:sym typeface="Libre Franklin"/>
              </a:rPr>
              <a:t>In 5 mins, </a:t>
            </a:r>
            <a:endParaRPr sz="3000" b="1">
              <a:solidFill>
                <a:srgbClr val="FFFFFF"/>
              </a:solidFill>
              <a:latin typeface="Libre Franklin"/>
              <a:ea typeface="Libre Franklin"/>
              <a:cs typeface="Libre Franklin"/>
              <a:sym typeface="Libre Franklin"/>
            </a:endParaRPr>
          </a:p>
          <a:p>
            <a:pPr marL="0" lvl="0" indent="0" algn="l" rtl="0">
              <a:spcBef>
                <a:spcPts val="0"/>
              </a:spcBef>
              <a:spcAft>
                <a:spcPts val="0"/>
              </a:spcAft>
              <a:buNone/>
            </a:pPr>
            <a:r>
              <a:rPr lang="en-US" sz="3000" b="1">
                <a:solidFill>
                  <a:srgbClr val="FFFFFF"/>
                </a:solidFill>
                <a:latin typeface="Libre Franklin"/>
                <a:ea typeface="Libre Franklin"/>
                <a:cs typeface="Libre Franklin"/>
                <a:sym typeface="Libre Franklin"/>
              </a:rPr>
              <a:t>you must convince</a:t>
            </a:r>
            <a:endParaRPr sz="3000" b="1">
              <a:solidFill>
                <a:srgbClr val="FFFFFF"/>
              </a:solidFill>
              <a:latin typeface="Libre Franklin"/>
              <a:ea typeface="Libre Franklin"/>
              <a:cs typeface="Libre Franklin"/>
              <a:sym typeface="Libre Franklin"/>
            </a:endParaRPr>
          </a:p>
          <a:p>
            <a:pPr marL="0" lvl="0" indent="0" algn="l" rtl="0">
              <a:spcBef>
                <a:spcPts val="0"/>
              </a:spcBef>
              <a:spcAft>
                <a:spcPts val="0"/>
              </a:spcAft>
              <a:buNone/>
            </a:pPr>
            <a:r>
              <a:rPr lang="en-US" sz="3000" b="1">
                <a:solidFill>
                  <a:srgbClr val="FFFFFF"/>
                </a:solidFill>
                <a:latin typeface="Libre Franklin"/>
                <a:ea typeface="Libre Franklin"/>
                <a:cs typeface="Libre Franklin"/>
                <a:sym typeface="Libre Franklin"/>
              </a:rPr>
              <a:t>a tired reviewer</a:t>
            </a:r>
            <a:endParaRPr sz="3000" b="1">
              <a:solidFill>
                <a:srgbClr val="FFFFFF"/>
              </a:solidFill>
              <a:latin typeface="Libre Franklin"/>
              <a:ea typeface="Libre Franklin"/>
              <a:cs typeface="Libre Franklin"/>
              <a:sym typeface="Libre Franklin"/>
            </a:endParaRPr>
          </a:p>
          <a:p>
            <a:pPr marL="0" lvl="0" indent="0" algn="l" rtl="0">
              <a:spcBef>
                <a:spcPts val="0"/>
              </a:spcBef>
              <a:spcAft>
                <a:spcPts val="0"/>
              </a:spcAft>
              <a:buNone/>
            </a:pPr>
            <a:r>
              <a:rPr lang="en-US" sz="3000" b="1">
                <a:solidFill>
                  <a:srgbClr val="FFFFFF"/>
                </a:solidFill>
                <a:latin typeface="Libre Franklin"/>
                <a:ea typeface="Libre Franklin"/>
                <a:cs typeface="Libre Franklin"/>
                <a:sym typeface="Libre Franklin"/>
              </a:rPr>
              <a:t>who is not an</a:t>
            </a:r>
            <a:endParaRPr sz="3000" b="1">
              <a:solidFill>
                <a:srgbClr val="FFFFFF"/>
              </a:solidFill>
              <a:latin typeface="Libre Franklin"/>
              <a:ea typeface="Libre Franklin"/>
              <a:cs typeface="Libre Franklin"/>
              <a:sym typeface="Libre Franklin"/>
            </a:endParaRPr>
          </a:p>
          <a:p>
            <a:pPr marL="0" lvl="0" indent="0" algn="l" rtl="0">
              <a:spcBef>
                <a:spcPts val="0"/>
              </a:spcBef>
              <a:spcAft>
                <a:spcPts val="0"/>
              </a:spcAft>
              <a:buNone/>
            </a:pPr>
            <a:r>
              <a:rPr lang="en-US" sz="3000" b="1">
                <a:solidFill>
                  <a:srgbClr val="FFFFFF"/>
                </a:solidFill>
                <a:latin typeface="Libre Franklin"/>
                <a:ea typeface="Libre Franklin"/>
                <a:cs typeface="Libre Franklin"/>
                <a:sym typeface="Libre Franklin"/>
              </a:rPr>
              <a:t>expert in your field</a:t>
            </a:r>
            <a:endParaRPr sz="3000" b="1">
              <a:solidFill>
                <a:srgbClr val="FFFFFF"/>
              </a:solidFill>
              <a:latin typeface="Libre Franklin"/>
              <a:ea typeface="Libre Franklin"/>
              <a:cs typeface="Libre Franklin"/>
              <a:sym typeface="Libre Franklin"/>
            </a:endParaRPr>
          </a:p>
          <a:p>
            <a:pPr marL="0" lvl="0" indent="0" algn="l" rtl="0">
              <a:spcBef>
                <a:spcPts val="0"/>
              </a:spcBef>
              <a:spcAft>
                <a:spcPts val="0"/>
              </a:spcAft>
              <a:buNone/>
            </a:pPr>
            <a:r>
              <a:rPr lang="en-US" sz="3000" b="1">
                <a:solidFill>
                  <a:srgbClr val="FFFFFF"/>
                </a:solidFill>
                <a:latin typeface="Libre Franklin"/>
                <a:ea typeface="Libre Franklin"/>
                <a:cs typeface="Libre Franklin"/>
                <a:sym typeface="Libre Franklin"/>
              </a:rPr>
              <a:t>to fund your proposal</a:t>
            </a:r>
            <a:endParaRPr sz="30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a:t>
            </a:r>
            <a:endParaRPr/>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solidFill>
                  <a:srgbClr val="232D4B"/>
                </a:solidFill>
              </a:rPr>
              <a:t>The potential to advance knowledge</a:t>
            </a:r>
            <a:r>
              <a:rPr lang="en-US">
                <a:solidFill>
                  <a:srgbClr val="232D4B"/>
                </a:solidFill>
              </a:rPr>
              <a:t> within your field or across different fields</a:t>
            </a:r>
            <a:endParaRPr>
              <a:solidFill>
                <a:srgbClr val="232D4B"/>
              </a:solidFill>
            </a:endParaRPr>
          </a:p>
          <a:p>
            <a:pPr marL="914400" lvl="0" indent="-368300" algn="l" rtl="0">
              <a:lnSpc>
                <a:spcPct val="115000"/>
              </a:lnSpc>
              <a:spcBef>
                <a:spcPts val="0"/>
              </a:spcBef>
              <a:spcAft>
                <a:spcPts val="0"/>
              </a:spcAft>
              <a:buClr>
                <a:srgbClr val="232D4B"/>
              </a:buClr>
              <a:buSzPts val="2200"/>
              <a:buChar char="●"/>
            </a:pPr>
            <a:r>
              <a:rPr lang="en-US" sz="2200">
                <a:solidFill>
                  <a:srgbClr val="232D4B"/>
                </a:solidFill>
              </a:rPr>
              <a:t>How innovative is your proposed research? Demonstrate creativity.</a:t>
            </a:r>
            <a:endParaRPr sz="2200">
              <a:solidFill>
                <a:srgbClr val="232D4B"/>
              </a:solidFill>
            </a:endParaRPr>
          </a:p>
          <a:p>
            <a:pPr marL="914400" lvl="0" indent="-368300" algn="l" rtl="0">
              <a:lnSpc>
                <a:spcPct val="115000"/>
              </a:lnSpc>
              <a:spcBef>
                <a:spcPts val="0"/>
              </a:spcBef>
              <a:spcAft>
                <a:spcPts val="0"/>
              </a:spcAft>
              <a:buClr>
                <a:srgbClr val="232D4B"/>
              </a:buClr>
              <a:buSzPts val="2200"/>
              <a:buChar char="●"/>
            </a:pPr>
            <a:r>
              <a:rPr lang="en-US" sz="2200">
                <a:solidFill>
                  <a:srgbClr val="232D4B"/>
                </a:solidFill>
              </a:rPr>
              <a:t>Previous research experience, your dedication to advancing science through research, coursework</a:t>
            </a:r>
            <a:endParaRPr sz="2200">
              <a:solidFill>
                <a:srgbClr val="232D4B"/>
              </a:solidFill>
            </a:endParaRPr>
          </a:p>
          <a:p>
            <a:pPr marL="0" lvl="0" indent="0" algn="l" rtl="0">
              <a:lnSpc>
                <a:spcPct val="115000"/>
              </a:lnSpc>
              <a:spcBef>
                <a:spcPts val="0"/>
              </a:spcBef>
              <a:spcAft>
                <a:spcPts val="0"/>
              </a:spcAft>
              <a:buNone/>
            </a:pPr>
            <a:endParaRPr sz="2200">
              <a:solidFill>
                <a:srgbClr val="232D4B"/>
              </a:solidFill>
            </a:endParaRPr>
          </a:p>
          <a:p>
            <a:pPr marL="0" lvl="0" indent="0" algn="l" rtl="0">
              <a:lnSpc>
                <a:spcPct val="115000"/>
              </a:lnSpc>
              <a:spcBef>
                <a:spcPts val="0"/>
              </a:spcBef>
              <a:spcAft>
                <a:spcPts val="0"/>
              </a:spcAft>
              <a:buNone/>
            </a:pPr>
            <a:r>
              <a:rPr lang="en-US">
                <a:solidFill>
                  <a:srgbClr val="232D4B"/>
                </a:solidFill>
              </a:rPr>
              <a:t>Highlight your unique set of “intellectual merit”</a:t>
            </a:r>
            <a:endParaRPr>
              <a:solidFill>
                <a:srgbClr val="232D4B"/>
              </a:solidFill>
            </a:endParaRPr>
          </a:p>
          <a:p>
            <a:pPr marL="0" lvl="0" indent="0" algn="l" rtl="0">
              <a:spcBef>
                <a:spcPts val="0"/>
              </a:spcBef>
              <a:spcAft>
                <a:spcPts val="0"/>
              </a:spcAft>
              <a:buNone/>
            </a:pPr>
            <a:endParaRPr>
              <a:solidFill>
                <a:srgbClr val="232D4B"/>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a:t>
            </a:r>
            <a:endParaRPr/>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342900" indent="-342900">
              <a:lnSpc>
                <a:spcPct val="115000"/>
              </a:lnSpc>
            </a:pPr>
            <a:r>
              <a:rPr lang="en-US" dirty="0">
                <a:solidFill>
                  <a:srgbClr val="232D4B"/>
                </a:solidFill>
              </a:rPr>
              <a:t>Creative, innovative, transformative research plan</a:t>
            </a:r>
          </a:p>
          <a:p>
            <a:pPr marL="342900" indent="-342900">
              <a:lnSpc>
                <a:spcPct val="115000"/>
              </a:lnSpc>
            </a:pPr>
            <a:r>
              <a:rPr lang="en-US" dirty="0">
                <a:solidFill>
                  <a:srgbClr val="232D4B"/>
                </a:solidFill>
              </a:rPr>
              <a:t>Verifiable past research experience</a:t>
            </a:r>
          </a:p>
          <a:p>
            <a:pPr marL="800100" lvl="1" indent="-342900">
              <a:lnSpc>
                <a:spcPct val="115000"/>
              </a:lnSpc>
            </a:pPr>
            <a:r>
              <a:rPr lang="en-US" dirty="0">
                <a:solidFill>
                  <a:srgbClr val="232D4B"/>
                </a:solidFill>
              </a:rPr>
              <a:t>References, publications, presentations</a:t>
            </a:r>
          </a:p>
          <a:p>
            <a:pPr marL="342900" indent="-342900">
              <a:lnSpc>
                <a:spcPct val="115000"/>
              </a:lnSpc>
            </a:pPr>
            <a:r>
              <a:rPr lang="en-US" dirty="0">
                <a:solidFill>
                  <a:srgbClr val="232D4B"/>
                </a:solidFill>
              </a:rPr>
              <a:t>Awards, honors, grants, etc.</a:t>
            </a:r>
          </a:p>
          <a:p>
            <a:pPr marL="342900" indent="-342900">
              <a:lnSpc>
                <a:spcPct val="115000"/>
              </a:lnSpc>
            </a:pPr>
            <a:r>
              <a:rPr lang="en-US" dirty="0">
                <a:solidFill>
                  <a:srgbClr val="232D4B"/>
                </a:solidFill>
              </a:rPr>
              <a:t>Skills, dedication to research/science/engineering, coursework, etc.</a:t>
            </a:r>
            <a:endParaRPr dirty="0">
              <a:solidFill>
                <a:srgbClr val="232D4B"/>
              </a:solidFill>
            </a:endParaRPr>
          </a:p>
        </p:txBody>
      </p:sp>
    </p:spTree>
    <p:extLst>
      <p:ext uri="{BB962C8B-B14F-4D97-AF65-F5344CB8AC3E}">
        <p14:creationId xmlns:p14="http://schemas.microsoft.com/office/powerpoint/2010/main" val="1535719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Intellectual Merit</a:t>
            </a:r>
            <a:endParaRPr/>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342900" indent="-342900">
              <a:lnSpc>
                <a:spcPct val="115000"/>
              </a:lnSpc>
            </a:pPr>
            <a:r>
              <a:rPr lang="en-US" dirty="0">
                <a:solidFill>
                  <a:srgbClr val="232D4B"/>
                </a:solidFill>
              </a:rPr>
              <a:t>Include throughout both statements</a:t>
            </a:r>
          </a:p>
          <a:p>
            <a:pPr marL="342900" indent="-342900">
              <a:lnSpc>
                <a:spcPct val="115000"/>
              </a:lnSpc>
            </a:pPr>
            <a:r>
              <a:rPr lang="en-US" dirty="0">
                <a:solidFill>
                  <a:srgbClr val="232D4B"/>
                </a:solidFill>
              </a:rPr>
              <a:t>AND</a:t>
            </a:r>
          </a:p>
          <a:p>
            <a:pPr marL="342900" indent="-342900">
              <a:lnSpc>
                <a:spcPct val="115000"/>
              </a:lnSpc>
            </a:pPr>
            <a:r>
              <a:rPr lang="en-US" dirty="0">
                <a:solidFill>
                  <a:srgbClr val="232D4B"/>
                </a:solidFill>
              </a:rPr>
              <a:t>In standalone section in each statement</a:t>
            </a:r>
          </a:p>
          <a:p>
            <a:pPr marL="342900" indent="-342900">
              <a:lnSpc>
                <a:spcPct val="115000"/>
              </a:lnSpc>
            </a:pPr>
            <a:endParaRPr lang="en-US" dirty="0">
              <a:solidFill>
                <a:srgbClr val="232D4B"/>
              </a:solidFill>
            </a:endParaRPr>
          </a:p>
          <a:p>
            <a:pPr marL="342900" indent="-342900">
              <a:lnSpc>
                <a:spcPct val="115000"/>
              </a:lnSpc>
            </a:pPr>
            <a:r>
              <a:rPr lang="en-US" dirty="0">
                <a:solidFill>
                  <a:srgbClr val="232D4B"/>
                </a:solidFill>
              </a:rPr>
              <a:t>Also shown throughout components</a:t>
            </a:r>
          </a:p>
          <a:p>
            <a:pPr marL="800100" lvl="1" indent="-342900">
              <a:lnSpc>
                <a:spcPct val="115000"/>
              </a:lnSpc>
            </a:pPr>
            <a:r>
              <a:rPr lang="en-US" dirty="0">
                <a:solidFill>
                  <a:srgbClr val="232D4B"/>
                </a:solidFill>
              </a:rPr>
              <a:t>References, application list of awards, publications, presentations</a:t>
            </a:r>
          </a:p>
          <a:p>
            <a:pPr marL="342900" indent="-342900">
              <a:lnSpc>
                <a:spcPct val="115000"/>
              </a:lnSpc>
            </a:pPr>
            <a:endParaRPr dirty="0">
              <a:solidFill>
                <a:srgbClr val="232D4B"/>
              </a:solidFill>
            </a:endParaRPr>
          </a:p>
        </p:txBody>
      </p:sp>
    </p:spTree>
    <p:extLst>
      <p:ext uri="{BB962C8B-B14F-4D97-AF65-F5344CB8AC3E}">
        <p14:creationId xmlns:p14="http://schemas.microsoft.com/office/powerpoint/2010/main" val="3255039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Section Example</a:t>
            </a:r>
            <a:endParaRPr dirty="0"/>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342900" indent="-342900">
              <a:lnSpc>
                <a:spcPct val="115000"/>
              </a:lnSpc>
            </a:pPr>
            <a:r>
              <a:rPr lang="en-US" dirty="0">
                <a:solidFill>
                  <a:srgbClr val="232D4B"/>
                </a:solidFill>
              </a:rPr>
              <a:t>Ciara Horne (SIE), Research Statement:</a:t>
            </a:r>
          </a:p>
          <a:p>
            <a:pPr marL="342900" indent="-342900">
              <a:lnSpc>
                <a:spcPct val="115000"/>
              </a:lnSpc>
            </a:pPr>
            <a:endParaRPr dirty="0">
              <a:solidFill>
                <a:srgbClr val="232D4B"/>
              </a:solidFill>
            </a:endParaRPr>
          </a:p>
        </p:txBody>
      </p:sp>
      <p:pic>
        <p:nvPicPr>
          <p:cNvPr id="3" name="Picture 2" descr="A picture containing person, outdoor, photo, person&#10;&#10;Description automatically generated">
            <a:extLst>
              <a:ext uri="{FF2B5EF4-FFF2-40B4-BE49-F238E27FC236}">
                <a16:creationId xmlns:a16="http://schemas.microsoft.com/office/drawing/2014/main" id="{41FA085E-0324-4741-B219-B2A4A28B12C5}"/>
              </a:ext>
            </a:extLst>
          </p:cNvPr>
          <p:cNvPicPr>
            <a:picLocks noChangeAspect="1"/>
          </p:cNvPicPr>
          <p:nvPr/>
        </p:nvPicPr>
        <p:blipFill>
          <a:blip r:embed="rId3"/>
          <a:stretch>
            <a:fillRect/>
          </a:stretch>
        </p:blipFill>
        <p:spPr>
          <a:xfrm>
            <a:off x="1713229" y="1778318"/>
            <a:ext cx="6297969" cy="2264931"/>
          </a:xfrm>
          <a:prstGeom prst="rect">
            <a:avLst/>
          </a:prstGeom>
        </p:spPr>
      </p:pic>
      <p:cxnSp>
        <p:nvCxnSpPr>
          <p:cNvPr id="5" name="Straight Connector 4">
            <a:extLst>
              <a:ext uri="{FF2B5EF4-FFF2-40B4-BE49-F238E27FC236}">
                <a16:creationId xmlns:a16="http://schemas.microsoft.com/office/drawing/2014/main" id="{01E0B38A-A90C-DC4B-B1A5-65CFA5AF625D}"/>
              </a:ext>
            </a:extLst>
          </p:cNvPr>
          <p:cNvCxnSpPr>
            <a:cxnSpLocks/>
          </p:cNvCxnSpPr>
          <p:nvPr/>
        </p:nvCxnSpPr>
        <p:spPr>
          <a:xfrm>
            <a:off x="3135086" y="2081349"/>
            <a:ext cx="175913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7DBD738-4C97-8746-8B17-7F01C1C5477E}"/>
              </a:ext>
            </a:extLst>
          </p:cNvPr>
          <p:cNvCxnSpPr>
            <a:cxnSpLocks/>
          </p:cNvCxnSpPr>
          <p:nvPr/>
        </p:nvCxnSpPr>
        <p:spPr>
          <a:xfrm>
            <a:off x="1876697" y="2425337"/>
            <a:ext cx="175913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BAD903D5-2E98-B747-B0E9-DB5E59C14811}"/>
              </a:ext>
            </a:extLst>
          </p:cNvPr>
          <p:cNvCxnSpPr>
            <a:cxnSpLocks/>
          </p:cNvCxnSpPr>
          <p:nvPr/>
        </p:nvCxnSpPr>
        <p:spPr>
          <a:xfrm>
            <a:off x="4572000" y="2571750"/>
            <a:ext cx="175913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282028B-20A3-6E4B-A382-B790318F8E4F}"/>
              </a:ext>
            </a:extLst>
          </p:cNvPr>
          <p:cNvCxnSpPr>
            <a:cxnSpLocks/>
          </p:cNvCxnSpPr>
          <p:nvPr/>
        </p:nvCxnSpPr>
        <p:spPr>
          <a:xfrm>
            <a:off x="1876697" y="2933154"/>
            <a:ext cx="3661954"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A920C37-2199-AA44-B795-C2AD4057F306}"/>
              </a:ext>
            </a:extLst>
          </p:cNvPr>
          <p:cNvSpPr txBox="1"/>
          <p:nvPr/>
        </p:nvSpPr>
        <p:spPr>
          <a:xfrm>
            <a:off x="5881551" y="1280163"/>
            <a:ext cx="1914529" cy="400110"/>
          </a:xfrm>
          <a:prstGeom prst="rect">
            <a:avLst/>
          </a:prstGeom>
          <a:noFill/>
        </p:spPr>
        <p:txBody>
          <a:bodyPr wrap="square" rtlCol="0">
            <a:spAutoFit/>
          </a:bodyPr>
          <a:lstStyle/>
          <a:p>
            <a:r>
              <a:rPr lang="en-US" sz="2000" b="1" dirty="0">
                <a:solidFill>
                  <a:schemeClr val="tx1">
                    <a:lumMod val="75000"/>
                  </a:schemeClr>
                </a:solidFill>
              </a:rPr>
              <a:t>Show novelty</a:t>
            </a:r>
          </a:p>
        </p:txBody>
      </p:sp>
    </p:spTree>
    <p:extLst>
      <p:ext uri="{BB962C8B-B14F-4D97-AF65-F5344CB8AC3E}">
        <p14:creationId xmlns:p14="http://schemas.microsoft.com/office/powerpoint/2010/main" val="2333384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Section Example</a:t>
            </a:r>
            <a:endParaRPr dirty="0"/>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342900" indent="-342900">
              <a:lnSpc>
                <a:spcPct val="115000"/>
              </a:lnSpc>
            </a:pPr>
            <a:r>
              <a:rPr lang="en-US" dirty="0">
                <a:solidFill>
                  <a:srgbClr val="232D4B"/>
                </a:solidFill>
              </a:rPr>
              <a:t>Wisam Fares (BME), Research Statement:</a:t>
            </a:r>
          </a:p>
          <a:p>
            <a:pPr marL="342900" indent="-342900">
              <a:lnSpc>
                <a:spcPct val="115000"/>
              </a:lnSpc>
            </a:pPr>
            <a:endParaRPr dirty="0">
              <a:solidFill>
                <a:srgbClr val="232D4B"/>
              </a:solidFill>
            </a:endParaRPr>
          </a:p>
        </p:txBody>
      </p:sp>
      <p:pic>
        <p:nvPicPr>
          <p:cNvPr id="3" name="Picture 2">
            <a:extLst>
              <a:ext uri="{FF2B5EF4-FFF2-40B4-BE49-F238E27FC236}">
                <a16:creationId xmlns:a16="http://schemas.microsoft.com/office/drawing/2014/main" id="{41FA085E-0324-4741-B219-B2A4A28B12C5}"/>
              </a:ext>
            </a:extLst>
          </p:cNvPr>
          <p:cNvPicPr>
            <a:picLocks noChangeAspect="1"/>
          </p:cNvPicPr>
          <p:nvPr/>
        </p:nvPicPr>
        <p:blipFill>
          <a:blip r:embed="rId3"/>
          <a:srcRect/>
          <a:stretch/>
        </p:blipFill>
        <p:spPr>
          <a:xfrm>
            <a:off x="1346211" y="2464280"/>
            <a:ext cx="6451578" cy="662095"/>
          </a:xfrm>
          <a:prstGeom prst="rect">
            <a:avLst/>
          </a:prstGeom>
        </p:spPr>
      </p:pic>
      <p:cxnSp>
        <p:nvCxnSpPr>
          <p:cNvPr id="4" name="Straight Connector 3">
            <a:extLst>
              <a:ext uri="{FF2B5EF4-FFF2-40B4-BE49-F238E27FC236}">
                <a16:creationId xmlns:a16="http://schemas.microsoft.com/office/drawing/2014/main" id="{D5070DB8-C021-EB43-A0D1-6EDED2D33515}"/>
              </a:ext>
            </a:extLst>
          </p:cNvPr>
          <p:cNvCxnSpPr/>
          <p:nvPr/>
        </p:nvCxnSpPr>
        <p:spPr>
          <a:xfrm>
            <a:off x="1410789" y="3056709"/>
            <a:ext cx="1602377"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AD3062A-2F1D-5D45-A7A9-A79A8E429204}"/>
              </a:ext>
            </a:extLst>
          </p:cNvPr>
          <p:cNvSpPr txBox="1"/>
          <p:nvPr/>
        </p:nvSpPr>
        <p:spPr>
          <a:xfrm>
            <a:off x="1346211" y="3224420"/>
            <a:ext cx="1914529" cy="400110"/>
          </a:xfrm>
          <a:prstGeom prst="rect">
            <a:avLst/>
          </a:prstGeom>
          <a:noFill/>
        </p:spPr>
        <p:txBody>
          <a:bodyPr wrap="square" rtlCol="0">
            <a:spAutoFit/>
          </a:bodyPr>
          <a:lstStyle/>
          <a:p>
            <a:r>
              <a:rPr lang="en-US" sz="2000" b="1" dirty="0">
                <a:solidFill>
                  <a:schemeClr val="tx1">
                    <a:lumMod val="75000"/>
                  </a:schemeClr>
                </a:solidFill>
              </a:rPr>
              <a:t>Show novelty</a:t>
            </a:r>
          </a:p>
        </p:txBody>
      </p:sp>
    </p:spTree>
    <p:extLst>
      <p:ext uri="{BB962C8B-B14F-4D97-AF65-F5344CB8AC3E}">
        <p14:creationId xmlns:p14="http://schemas.microsoft.com/office/powerpoint/2010/main" val="2907890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Intellectual Merit- Section Example</a:t>
            </a:r>
            <a:endParaRPr dirty="0"/>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342900" indent="-342900">
              <a:lnSpc>
                <a:spcPct val="115000"/>
              </a:lnSpc>
            </a:pPr>
            <a:r>
              <a:rPr lang="en-US" dirty="0">
                <a:solidFill>
                  <a:srgbClr val="232D4B"/>
                </a:solidFill>
              </a:rPr>
              <a:t>Ciara Horne (SIE), Research Statement:</a:t>
            </a:r>
          </a:p>
          <a:p>
            <a:pPr marL="342900" indent="-342900">
              <a:lnSpc>
                <a:spcPct val="115000"/>
              </a:lnSpc>
            </a:pPr>
            <a:endParaRPr dirty="0">
              <a:solidFill>
                <a:srgbClr val="232D4B"/>
              </a:solidFill>
            </a:endParaRPr>
          </a:p>
        </p:txBody>
      </p:sp>
      <p:pic>
        <p:nvPicPr>
          <p:cNvPr id="3" name="Picture 2" descr="A picture containing person, outdoor, photo, person&#10;&#10;Description automatically generated">
            <a:extLst>
              <a:ext uri="{FF2B5EF4-FFF2-40B4-BE49-F238E27FC236}">
                <a16:creationId xmlns:a16="http://schemas.microsoft.com/office/drawing/2014/main" id="{41FA085E-0324-4741-B219-B2A4A28B12C5}"/>
              </a:ext>
            </a:extLst>
          </p:cNvPr>
          <p:cNvPicPr>
            <a:picLocks noChangeAspect="1"/>
          </p:cNvPicPr>
          <p:nvPr/>
        </p:nvPicPr>
        <p:blipFill>
          <a:blip r:embed="rId3"/>
          <a:stretch>
            <a:fillRect/>
          </a:stretch>
        </p:blipFill>
        <p:spPr>
          <a:xfrm>
            <a:off x="1713229" y="1778318"/>
            <a:ext cx="6297969" cy="2264931"/>
          </a:xfrm>
          <a:prstGeom prst="rect">
            <a:avLst/>
          </a:prstGeom>
        </p:spPr>
      </p:pic>
      <p:cxnSp>
        <p:nvCxnSpPr>
          <p:cNvPr id="11" name="Straight Connector 10">
            <a:extLst>
              <a:ext uri="{FF2B5EF4-FFF2-40B4-BE49-F238E27FC236}">
                <a16:creationId xmlns:a16="http://schemas.microsoft.com/office/drawing/2014/main" id="{AEC964CE-CA3E-784C-A78E-BBFB486AC6D9}"/>
              </a:ext>
            </a:extLst>
          </p:cNvPr>
          <p:cNvCxnSpPr>
            <a:cxnSpLocks/>
          </p:cNvCxnSpPr>
          <p:nvPr/>
        </p:nvCxnSpPr>
        <p:spPr>
          <a:xfrm>
            <a:off x="3884022" y="3129097"/>
            <a:ext cx="3283132"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FE710D73-8818-B24C-AEA4-18AC7BC1A773}"/>
              </a:ext>
            </a:extLst>
          </p:cNvPr>
          <p:cNvSpPr txBox="1"/>
          <p:nvPr/>
        </p:nvSpPr>
        <p:spPr>
          <a:xfrm>
            <a:off x="5778919" y="1223317"/>
            <a:ext cx="3283132" cy="707886"/>
          </a:xfrm>
          <a:prstGeom prst="rect">
            <a:avLst/>
          </a:prstGeom>
          <a:noFill/>
        </p:spPr>
        <p:txBody>
          <a:bodyPr wrap="square" rtlCol="0">
            <a:spAutoFit/>
          </a:bodyPr>
          <a:lstStyle/>
          <a:p>
            <a:r>
              <a:rPr lang="en-US" sz="2000" b="1" dirty="0">
                <a:solidFill>
                  <a:schemeClr val="tx1">
                    <a:lumMod val="75000"/>
                  </a:schemeClr>
                </a:solidFill>
              </a:rPr>
              <a:t>Show use of data for other research/fields</a:t>
            </a:r>
          </a:p>
        </p:txBody>
      </p:sp>
      <p:sp>
        <p:nvSpPr>
          <p:cNvPr id="2" name="Left Brace 1">
            <a:extLst>
              <a:ext uri="{FF2B5EF4-FFF2-40B4-BE49-F238E27FC236}">
                <a16:creationId xmlns:a16="http://schemas.microsoft.com/office/drawing/2014/main" id="{85E42829-95FA-1D45-A16E-F5997863B966}"/>
              </a:ext>
            </a:extLst>
          </p:cNvPr>
          <p:cNvSpPr/>
          <p:nvPr/>
        </p:nvSpPr>
        <p:spPr>
          <a:xfrm>
            <a:off x="1623146" y="3378926"/>
            <a:ext cx="216539" cy="59218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807E9165-1E46-E545-9A6C-D156AD8BCD6A}"/>
              </a:ext>
            </a:extLst>
          </p:cNvPr>
          <p:cNvSpPr txBox="1"/>
          <p:nvPr/>
        </p:nvSpPr>
        <p:spPr>
          <a:xfrm>
            <a:off x="89849" y="3260774"/>
            <a:ext cx="1749836" cy="707886"/>
          </a:xfrm>
          <a:prstGeom prst="rect">
            <a:avLst/>
          </a:prstGeom>
          <a:noFill/>
        </p:spPr>
        <p:txBody>
          <a:bodyPr wrap="square" rtlCol="0">
            <a:spAutoFit/>
          </a:bodyPr>
          <a:lstStyle/>
          <a:p>
            <a:r>
              <a:rPr lang="en-US" sz="2000" b="1" dirty="0">
                <a:solidFill>
                  <a:schemeClr val="accent1"/>
                </a:solidFill>
              </a:rPr>
              <a:t>Examples &amp; Explanation</a:t>
            </a:r>
          </a:p>
        </p:txBody>
      </p:sp>
    </p:spTree>
    <p:extLst>
      <p:ext uri="{BB962C8B-B14F-4D97-AF65-F5344CB8AC3E}">
        <p14:creationId xmlns:p14="http://schemas.microsoft.com/office/powerpoint/2010/main" val="3871971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DC4EF-A950-B645-67E3-708C44D0F8BE}"/>
              </a:ext>
            </a:extLst>
          </p:cNvPr>
          <p:cNvSpPr>
            <a:spLocks noGrp="1"/>
          </p:cNvSpPr>
          <p:nvPr>
            <p:ph type="title"/>
          </p:nvPr>
        </p:nvSpPr>
        <p:spPr/>
        <p:txBody>
          <a:bodyPr/>
          <a:lstStyle/>
          <a:p>
            <a:r>
              <a:rPr lang="en-US" dirty="0">
                <a:solidFill>
                  <a:schemeClr val="accent1">
                    <a:lumMod val="50000"/>
                  </a:schemeClr>
                </a:solidFill>
              </a:rPr>
              <a:t>Intellectual Merit- GRFP Mentors</a:t>
            </a:r>
          </a:p>
        </p:txBody>
      </p:sp>
      <p:sp>
        <p:nvSpPr>
          <p:cNvPr id="3" name="Text Placeholder 2">
            <a:extLst>
              <a:ext uri="{FF2B5EF4-FFF2-40B4-BE49-F238E27FC236}">
                <a16:creationId xmlns:a16="http://schemas.microsoft.com/office/drawing/2014/main" id="{ED941AB4-B967-54A0-272C-80523BC8B629}"/>
              </a:ext>
            </a:extLst>
          </p:cNvPr>
          <p:cNvSpPr>
            <a:spLocks noGrp="1"/>
          </p:cNvSpPr>
          <p:nvPr>
            <p:ph type="body" idx="1"/>
          </p:nvPr>
        </p:nvSpPr>
        <p:spPr/>
        <p:txBody>
          <a:bodyPr/>
          <a:lstStyle/>
          <a:p>
            <a:r>
              <a:rPr lang="en-US" dirty="0"/>
              <a:t>What did you include?</a:t>
            </a:r>
          </a:p>
        </p:txBody>
      </p:sp>
    </p:spTree>
    <p:extLst>
      <p:ext uri="{BB962C8B-B14F-4D97-AF65-F5344CB8AC3E}">
        <p14:creationId xmlns:p14="http://schemas.microsoft.com/office/powerpoint/2010/main" val="1839037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Broader Impacts</a:t>
            </a:r>
            <a:endParaRPr/>
          </a:p>
        </p:txBody>
      </p:sp>
      <p:sp>
        <p:nvSpPr>
          <p:cNvPr id="408" name="Google Shape;408;p66"/>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rgbClr val="232D4B"/>
                </a:solidFill>
              </a:rPr>
              <a:t>The potential to benefit society</a:t>
            </a:r>
            <a:r>
              <a:rPr lang="en-US" dirty="0">
                <a:solidFill>
                  <a:srgbClr val="232D4B"/>
                </a:solidFill>
              </a:rPr>
              <a:t> and contribute to the achievement of specific, desired societal outcomes</a:t>
            </a:r>
            <a:endParaRPr dirty="0">
              <a:solidFill>
                <a:srgbClr val="232D4B"/>
              </a:solidFill>
            </a:endParaRPr>
          </a:p>
          <a:p>
            <a:pPr marL="457200" lvl="0" indent="-368300" algn="l" rtl="0">
              <a:lnSpc>
                <a:spcPct val="150000"/>
              </a:lnSpc>
              <a:spcBef>
                <a:spcPts val="1000"/>
              </a:spcBef>
              <a:spcAft>
                <a:spcPts val="0"/>
              </a:spcAft>
              <a:buClr>
                <a:srgbClr val="232D4B"/>
              </a:buClr>
              <a:buSzPts val="2200"/>
              <a:buChar char="●"/>
            </a:pPr>
            <a:r>
              <a:rPr lang="en-US" sz="2200" dirty="0">
                <a:solidFill>
                  <a:srgbClr val="232D4B"/>
                </a:solidFill>
              </a:rPr>
              <a:t>Achieves societal and communal goals (</a:t>
            </a:r>
            <a:r>
              <a:rPr lang="en-US" sz="2200" u="sng" dirty="0">
                <a:solidFill>
                  <a:schemeClr val="accent3"/>
                </a:solidFill>
                <a:hlinkClick r:id="rId3"/>
              </a:rPr>
              <a:t>NSF document</a:t>
            </a:r>
            <a:r>
              <a:rPr lang="en-US" sz="2200" dirty="0">
                <a:solidFill>
                  <a:srgbClr val="232D4B"/>
                </a:solidFill>
              </a:rPr>
              <a:t>)</a:t>
            </a:r>
            <a:endParaRPr sz="2200" dirty="0">
              <a:solidFill>
                <a:srgbClr val="232D4B"/>
              </a:solidFill>
            </a:endParaRPr>
          </a:p>
          <a:p>
            <a:pPr marL="457200" lvl="0" indent="-368300" algn="l" rtl="0">
              <a:lnSpc>
                <a:spcPct val="150000"/>
              </a:lnSpc>
              <a:spcBef>
                <a:spcPts val="0"/>
              </a:spcBef>
              <a:spcAft>
                <a:spcPts val="0"/>
              </a:spcAft>
              <a:buClr>
                <a:srgbClr val="232D4B"/>
              </a:buClr>
              <a:buSzPts val="2200"/>
              <a:buChar char="●"/>
            </a:pPr>
            <a:r>
              <a:rPr lang="en-US" sz="2200" dirty="0">
                <a:solidFill>
                  <a:srgbClr val="232D4B"/>
                </a:solidFill>
              </a:rPr>
              <a:t>Communicating the relevance of science and NSF’s commitment to public outreach</a:t>
            </a:r>
            <a:endParaRPr sz="2200" dirty="0">
              <a:solidFill>
                <a:srgbClr val="232D4B"/>
              </a:solidFill>
            </a:endParaRPr>
          </a:p>
          <a:p>
            <a:pPr marL="457200" lvl="0" indent="-368300" algn="l" rtl="0">
              <a:lnSpc>
                <a:spcPct val="150000"/>
              </a:lnSpc>
              <a:spcBef>
                <a:spcPts val="0"/>
              </a:spcBef>
              <a:spcAft>
                <a:spcPts val="0"/>
              </a:spcAft>
              <a:buClr>
                <a:srgbClr val="232D4B"/>
              </a:buClr>
              <a:buSzPts val="2200"/>
              <a:buChar char="●"/>
            </a:pPr>
            <a:r>
              <a:rPr lang="en-US" sz="2200" dirty="0">
                <a:solidFill>
                  <a:srgbClr val="232D4B"/>
                </a:solidFill>
              </a:rPr>
              <a:t>Can be through your own research or other daily tasks</a:t>
            </a:r>
            <a:endParaRPr sz="2200" dirty="0">
              <a:solidFill>
                <a:srgbClr val="232D4B"/>
              </a:solidFill>
            </a:endParaRPr>
          </a:p>
          <a:p>
            <a:pPr marL="0" lvl="0" indent="0" algn="ctr" rtl="0">
              <a:lnSpc>
                <a:spcPct val="150000"/>
              </a:lnSpc>
              <a:spcBef>
                <a:spcPts val="0"/>
              </a:spcBef>
              <a:spcAft>
                <a:spcPts val="0"/>
              </a:spcAft>
              <a:buNone/>
            </a:pPr>
            <a:endParaRPr sz="2200" b="1" dirty="0">
              <a:solidFill>
                <a:srgbClr val="232D4B"/>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Broader Impacts</a:t>
            </a:r>
            <a:endParaRPr dirty="0"/>
          </a:p>
        </p:txBody>
      </p:sp>
      <p:sp>
        <p:nvSpPr>
          <p:cNvPr id="408" name="Google Shape;408;p66"/>
          <p:cNvSpPr txBox="1">
            <a:spLocks noGrp="1"/>
          </p:cNvSpPr>
          <p:nvPr>
            <p:ph type="body" idx="1"/>
          </p:nvPr>
        </p:nvSpPr>
        <p:spPr>
          <a:xfrm>
            <a:off x="416250" y="705394"/>
            <a:ext cx="8311500" cy="3615356"/>
          </a:xfrm>
          <a:prstGeom prst="rect">
            <a:avLst/>
          </a:prstGeom>
        </p:spPr>
        <p:txBody>
          <a:bodyPr spcFirstLastPara="1" wrap="square" lIns="91425" tIns="91425" rIns="91425" bIns="91425" anchor="t" anchorCtr="0">
            <a:noAutofit/>
          </a:bodyPr>
          <a:lstStyle/>
          <a:p>
            <a:pPr marL="0" indent="-342900"/>
            <a:r>
              <a:rPr lang="en-US" sz="2200" b="1" dirty="0">
                <a:solidFill>
                  <a:srgbClr val="232D4B"/>
                </a:solidFill>
              </a:rPr>
              <a:t>Promote teaching, training, learning</a:t>
            </a:r>
            <a:endParaRPr lang="en-US" sz="1000" b="1" dirty="0">
              <a:solidFill>
                <a:srgbClr val="232D4B"/>
              </a:solidFill>
            </a:endParaRPr>
          </a:p>
          <a:p>
            <a:pPr marL="0" indent="-342900"/>
            <a:endParaRPr lang="en-US" sz="1000" dirty="0">
              <a:solidFill>
                <a:srgbClr val="232D4B"/>
              </a:solidFill>
            </a:endParaRPr>
          </a:p>
          <a:p>
            <a:pPr marL="0" indent="-342900"/>
            <a:r>
              <a:rPr lang="en-US" sz="2200" b="1" dirty="0">
                <a:solidFill>
                  <a:srgbClr val="232D4B"/>
                </a:solidFill>
              </a:rPr>
              <a:t>Broaden participation </a:t>
            </a:r>
            <a:r>
              <a:rPr lang="en-US" sz="2200" dirty="0">
                <a:solidFill>
                  <a:srgbClr val="232D4B"/>
                </a:solidFill>
              </a:rPr>
              <a:t>of underrepresented groups </a:t>
            </a:r>
          </a:p>
          <a:p>
            <a:pPr marL="0" lvl="1" indent="-342900">
              <a:spcBef>
                <a:spcPts val="0"/>
              </a:spcBef>
            </a:pPr>
            <a:r>
              <a:rPr lang="en-US" sz="2000" dirty="0">
                <a:solidFill>
                  <a:schemeClr val="tx2">
                    <a:lumMod val="75000"/>
                  </a:schemeClr>
                </a:solidFill>
              </a:rPr>
              <a:t>(e.g. gender, ethnicity, disability, geographic, etc.)</a:t>
            </a:r>
            <a:endParaRPr lang="en-US" sz="1000" dirty="0">
              <a:solidFill>
                <a:schemeClr val="tx2">
                  <a:lumMod val="75000"/>
                </a:schemeClr>
              </a:solidFill>
            </a:endParaRPr>
          </a:p>
          <a:p>
            <a:pPr marL="0" lvl="1" indent="-342900">
              <a:spcBef>
                <a:spcPts val="0"/>
              </a:spcBef>
            </a:pPr>
            <a:endParaRPr lang="en-US" sz="1000" dirty="0">
              <a:solidFill>
                <a:srgbClr val="232D4B"/>
              </a:solidFill>
            </a:endParaRPr>
          </a:p>
          <a:p>
            <a:pPr marL="0" indent="-342900"/>
            <a:r>
              <a:rPr lang="en-US" sz="2200" b="1" dirty="0">
                <a:solidFill>
                  <a:srgbClr val="232D4B"/>
                </a:solidFill>
              </a:rPr>
              <a:t>Enhance infrastructure</a:t>
            </a:r>
            <a:r>
              <a:rPr lang="en-US" sz="2200" dirty="0">
                <a:solidFill>
                  <a:srgbClr val="232D4B"/>
                </a:solidFill>
              </a:rPr>
              <a:t> for research and education- facilities, instrumentation, networks, partnerships</a:t>
            </a:r>
            <a:endParaRPr lang="en-US" sz="1000" dirty="0">
              <a:solidFill>
                <a:srgbClr val="232D4B"/>
              </a:solidFill>
            </a:endParaRPr>
          </a:p>
          <a:p>
            <a:pPr marL="0" indent="-342900"/>
            <a:endParaRPr lang="en-US" sz="1000" dirty="0">
              <a:solidFill>
                <a:srgbClr val="232D4B"/>
              </a:solidFill>
            </a:endParaRPr>
          </a:p>
          <a:p>
            <a:pPr marL="0" indent="-342900"/>
            <a:r>
              <a:rPr lang="en-US" sz="2200" b="1" dirty="0">
                <a:solidFill>
                  <a:srgbClr val="232D4B"/>
                </a:solidFill>
              </a:rPr>
              <a:t>Share results broadly </a:t>
            </a:r>
            <a:r>
              <a:rPr lang="en-US" sz="2200" dirty="0">
                <a:solidFill>
                  <a:srgbClr val="232D4B"/>
                </a:solidFill>
              </a:rPr>
              <a:t>to enhance scientific &amp; technological understanding</a:t>
            </a:r>
          </a:p>
          <a:p>
            <a:pPr marL="0" lvl="1" indent="-342900">
              <a:spcBef>
                <a:spcPts val="0"/>
              </a:spcBef>
            </a:pPr>
            <a:r>
              <a:rPr lang="en-US" sz="2000" i="1" dirty="0">
                <a:solidFill>
                  <a:schemeClr val="tx2">
                    <a:lumMod val="75000"/>
                  </a:schemeClr>
                </a:solidFill>
              </a:rPr>
              <a:t>Partner with museums, science centers; public/general audience presentations or writing; radio/library; integrate in teaching/practice; inform policy; multi/interdisciplinary conferences; media/resource development</a:t>
            </a:r>
          </a:p>
          <a:p>
            <a:pPr marL="0" lvl="1" indent="-342900">
              <a:spcBef>
                <a:spcPts val="0"/>
              </a:spcBef>
            </a:pPr>
            <a:endParaRPr lang="en-US" sz="1000" i="1" dirty="0">
              <a:solidFill>
                <a:srgbClr val="232D4B"/>
              </a:solidFill>
            </a:endParaRPr>
          </a:p>
          <a:p>
            <a:pPr marL="0" indent="-342900"/>
            <a:r>
              <a:rPr lang="en-US" sz="2200" b="1" dirty="0">
                <a:solidFill>
                  <a:srgbClr val="232D4B"/>
                </a:solidFill>
              </a:rPr>
              <a:t>Benefit society</a:t>
            </a:r>
            <a:endParaRPr sz="2200" b="1" dirty="0">
              <a:solidFill>
                <a:srgbClr val="232D4B"/>
              </a:solidFill>
            </a:endParaRPr>
          </a:p>
        </p:txBody>
      </p:sp>
    </p:spTree>
    <p:extLst>
      <p:ext uri="{BB962C8B-B14F-4D97-AF65-F5344CB8AC3E}">
        <p14:creationId xmlns:p14="http://schemas.microsoft.com/office/powerpoint/2010/main" val="1649872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5"/>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Broader Impacts</a:t>
            </a:r>
            <a:endParaRPr dirty="0"/>
          </a:p>
        </p:txBody>
      </p:sp>
      <p:sp>
        <p:nvSpPr>
          <p:cNvPr id="402" name="Google Shape;402;p65"/>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342900" indent="-342900">
              <a:lnSpc>
                <a:spcPct val="115000"/>
              </a:lnSpc>
            </a:pPr>
            <a:r>
              <a:rPr lang="en-US" dirty="0">
                <a:solidFill>
                  <a:srgbClr val="232D4B"/>
                </a:solidFill>
              </a:rPr>
              <a:t>Include throughout both statements</a:t>
            </a:r>
          </a:p>
          <a:p>
            <a:pPr marL="342900" indent="-342900">
              <a:lnSpc>
                <a:spcPct val="115000"/>
              </a:lnSpc>
            </a:pPr>
            <a:r>
              <a:rPr lang="en-US" dirty="0">
                <a:solidFill>
                  <a:srgbClr val="232D4B"/>
                </a:solidFill>
              </a:rPr>
              <a:t>AND</a:t>
            </a:r>
          </a:p>
          <a:p>
            <a:pPr marL="342900" indent="-342900">
              <a:lnSpc>
                <a:spcPct val="115000"/>
              </a:lnSpc>
            </a:pPr>
            <a:r>
              <a:rPr lang="en-US" dirty="0">
                <a:solidFill>
                  <a:srgbClr val="232D4B"/>
                </a:solidFill>
              </a:rPr>
              <a:t>In standalone section in each statement</a:t>
            </a:r>
          </a:p>
          <a:p>
            <a:pPr marL="342900" indent="-342900">
              <a:lnSpc>
                <a:spcPct val="115000"/>
              </a:lnSpc>
            </a:pPr>
            <a:r>
              <a:rPr lang="en-US" dirty="0">
                <a:solidFill>
                  <a:srgbClr val="232D4B"/>
                </a:solidFill>
              </a:rPr>
              <a:t>Also shown throughout components</a:t>
            </a:r>
          </a:p>
          <a:p>
            <a:pPr marL="800100" lvl="1" indent="-342900">
              <a:lnSpc>
                <a:spcPct val="115000"/>
              </a:lnSpc>
            </a:pPr>
            <a:r>
              <a:rPr lang="en-US" dirty="0">
                <a:solidFill>
                  <a:srgbClr val="232D4B"/>
                </a:solidFill>
              </a:rPr>
              <a:t>References, application list of awards, publications (editorial, magazine), presentations (pub talk, library talk), outreach activities, teaching, mentoring</a:t>
            </a:r>
          </a:p>
          <a:p>
            <a:pPr marL="342900" indent="-342900">
              <a:lnSpc>
                <a:spcPct val="115000"/>
              </a:lnSpc>
            </a:pPr>
            <a:endParaRPr lang="en-US" dirty="0">
              <a:solidFill>
                <a:srgbClr val="232D4B"/>
              </a:solidFill>
            </a:endParaRPr>
          </a:p>
          <a:p>
            <a:pPr marL="342900" indent="-342900">
              <a:lnSpc>
                <a:spcPct val="115000"/>
              </a:lnSpc>
            </a:pPr>
            <a:endParaRPr dirty="0">
              <a:solidFill>
                <a:srgbClr val="232D4B"/>
              </a:solidFill>
            </a:endParaRPr>
          </a:p>
        </p:txBody>
      </p:sp>
    </p:spTree>
    <p:extLst>
      <p:ext uri="{BB962C8B-B14F-4D97-AF65-F5344CB8AC3E}">
        <p14:creationId xmlns:p14="http://schemas.microsoft.com/office/powerpoint/2010/main" val="300095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283099" y="712150"/>
            <a:ext cx="8533800" cy="3835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lt1"/>
              </a:buClr>
              <a:buSzPts val="4800"/>
              <a:buFont typeface="Bodoni"/>
              <a:buNone/>
            </a:pPr>
            <a:r>
              <a:rPr lang="en-US"/>
              <a:t>Application Components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535F-5F96-C941-BB46-BEDFE610826A}"/>
              </a:ext>
            </a:extLst>
          </p:cNvPr>
          <p:cNvSpPr>
            <a:spLocks noGrp="1"/>
          </p:cNvSpPr>
          <p:nvPr>
            <p:ph type="title"/>
          </p:nvPr>
        </p:nvSpPr>
        <p:spPr/>
        <p:txBody>
          <a:bodyPr/>
          <a:lstStyle/>
          <a:p>
            <a:r>
              <a:rPr lang="en-US" dirty="0"/>
              <a:t>Broader Impacts- Example sections</a:t>
            </a:r>
          </a:p>
        </p:txBody>
      </p:sp>
      <p:sp>
        <p:nvSpPr>
          <p:cNvPr id="3" name="Text Placeholder 2">
            <a:extLst>
              <a:ext uri="{FF2B5EF4-FFF2-40B4-BE49-F238E27FC236}">
                <a16:creationId xmlns:a16="http://schemas.microsoft.com/office/drawing/2014/main" id="{CF07C1C2-FB26-8148-871B-55732EDC61D8}"/>
              </a:ext>
            </a:extLst>
          </p:cNvPr>
          <p:cNvSpPr>
            <a:spLocks noGrp="1"/>
          </p:cNvSpPr>
          <p:nvPr>
            <p:ph type="body" idx="1"/>
          </p:nvPr>
        </p:nvSpPr>
        <p:spPr/>
        <p:txBody>
          <a:bodyPr/>
          <a:lstStyle/>
          <a:p>
            <a:pPr marL="76200" indent="0">
              <a:buNone/>
            </a:pPr>
            <a:r>
              <a:rPr lang="en-US" dirty="0"/>
              <a:t>Wisam Fares (BME)</a:t>
            </a:r>
          </a:p>
          <a:p>
            <a:r>
              <a:rPr lang="en-US" dirty="0"/>
              <a:t>Research Statement</a:t>
            </a:r>
          </a:p>
          <a:p>
            <a:endParaRPr lang="en-US" dirty="0"/>
          </a:p>
        </p:txBody>
      </p:sp>
      <p:pic>
        <p:nvPicPr>
          <p:cNvPr id="5" name="Picture 4">
            <a:extLst>
              <a:ext uri="{FF2B5EF4-FFF2-40B4-BE49-F238E27FC236}">
                <a16:creationId xmlns:a16="http://schemas.microsoft.com/office/drawing/2014/main" id="{17D2EB48-F584-AA4C-BB6E-C2E98272FDA4}"/>
              </a:ext>
            </a:extLst>
          </p:cNvPr>
          <p:cNvPicPr>
            <a:picLocks noChangeAspect="1"/>
          </p:cNvPicPr>
          <p:nvPr/>
        </p:nvPicPr>
        <p:blipFill>
          <a:blip r:embed="rId3"/>
          <a:srcRect/>
          <a:stretch/>
        </p:blipFill>
        <p:spPr>
          <a:xfrm>
            <a:off x="1679483" y="2330268"/>
            <a:ext cx="6489157" cy="1066075"/>
          </a:xfrm>
          <a:prstGeom prst="rect">
            <a:avLst/>
          </a:prstGeom>
        </p:spPr>
      </p:pic>
      <p:cxnSp>
        <p:nvCxnSpPr>
          <p:cNvPr id="10" name="Straight Connector 9">
            <a:extLst>
              <a:ext uri="{FF2B5EF4-FFF2-40B4-BE49-F238E27FC236}">
                <a16:creationId xmlns:a16="http://schemas.microsoft.com/office/drawing/2014/main" id="{14D67278-521D-C44A-BCAD-9CD57043B5AA}"/>
              </a:ext>
            </a:extLst>
          </p:cNvPr>
          <p:cNvCxnSpPr/>
          <p:nvPr/>
        </p:nvCxnSpPr>
        <p:spPr>
          <a:xfrm>
            <a:off x="2734408" y="2751992"/>
            <a:ext cx="241788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46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DFD99-0148-889A-EE7C-5B7025BADD1C}"/>
              </a:ext>
            </a:extLst>
          </p:cNvPr>
          <p:cNvSpPr>
            <a:spLocks noGrp="1"/>
          </p:cNvSpPr>
          <p:nvPr>
            <p:ph type="title"/>
          </p:nvPr>
        </p:nvSpPr>
        <p:spPr/>
        <p:txBody>
          <a:bodyPr/>
          <a:lstStyle/>
          <a:p>
            <a:r>
              <a:rPr lang="en-US" dirty="0">
                <a:solidFill>
                  <a:schemeClr val="accent1">
                    <a:lumMod val="50000"/>
                  </a:schemeClr>
                </a:solidFill>
              </a:rPr>
              <a:t>Broader Impacts- GRFP Mentors</a:t>
            </a:r>
          </a:p>
        </p:txBody>
      </p:sp>
      <p:sp>
        <p:nvSpPr>
          <p:cNvPr id="3" name="Text Placeholder 2">
            <a:extLst>
              <a:ext uri="{FF2B5EF4-FFF2-40B4-BE49-F238E27FC236}">
                <a16:creationId xmlns:a16="http://schemas.microsoft.com/office/drawing/2014/main" id="{836AAEAF-B585-289D-04A7-222D5C3E3A77}"/>
              </a:ext>
            </a:extLst>
          </p:cNvPr>
          <p:cNvSpPr>
            <a:spLocks noGrp="1"/>
          </p:cNvSpPr>
          <p:nvPr>
            <p:ph type="body" idx="1"/>
          </p:nvPr>
        </p:nvSpPr>
        <p:spPr/>
        <p:txBody>
          <a:bodyPr/>
          <a:lstStyle/>
          <a:p>
            <a:r>
              <a:rPr lang="en-US" dirty="0"/>
              <a:t>What did you include?</a:t>
            </a:r>
          </a:p>
          <a:p>
            <a:endParaRPr lang="en-US" dirty="0"/>
          </a:p>
        </p:txBody>
      </p:sp>
    </p:spTree>
    <p:extLst>
      <p:ext uri="{BB962C8B-B14F-4D97-AF65-F5344CB8AC3E}">
        <p14:creationId xmlns:p14="http://schemas.microsoft.com/office/powerpoint/2010/main" val="515511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7"/>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 Criteria</a:t>
            </a:r>
            <a:endParaRPr/>
          </a:p>
        </p:txBody>
      </p:sp>
      <p:sp>
        <p:nvSpPr>
          <p:cNvPr id="414" name="Google Shape;414;p67"/>
          <p:cNvSpPr txBox="1">
            <a:spLocks noGrp="1"/>
          </p:cNvSpPr>
          <p:nvPr>
            <p:ph type="body" idx="1"/>
          </p:nvPr>
        </p:nvSpPr>
        <p:spPr>
          <a:xfrm>
            <a:off x="416250" y="1034525"/>
            <a:ext cx="8027700" cy="3498000"/>
          </a:xfrm>
          <a:prstGeom prst="rect">
            <a:avLst/>
          </a:prstGeom>
        </p:spPr>
        <p:txBody>
          <a:bodyPr spcFirstLastPara="1" wrap="square" lIns="91425" tIns="91425" rIns="91425" bIns="91425" anchor="t" anchorCtr="0">
            <a:noAutofit/>
          </a:bodyPr>
          <a:lstStyle/>
          <a:p>
            <a:pPr marL="457200" lvl="0" indent="-381000" algn="just" rtl="0">
              <a:spcBef>
                <a:spcPts val="0"/>
              </a:spcBef>
              <a:spcAft>
                <a:spcPts val="0"/>
              </a:spcAft>
              <a:buClr>
                <a:srgbClr val="232D4B"/>
              </a:buClr>
              <a:buSzPts val="2400"/>
              <a:buAutoNum type="arabicPeriod"/>
            </a:pPr>
            <a:r>
              <a:rPr lang="en-US">
                <a:solidFill>
                  <a:srgbClr val="232D4B"/>
                </a:solidFill>
              </a:rPr>
              <a:t>What is the potential of the proposed activity to:</a:t>
            </a:r>
            <a:endParaRPr>
              <a:solidFill>
                <a:srgbClr val="232D4B"/>
              </a:solidFill>
            </a:endParaRPr>
          </a:p>
          <a:p>
            <a:pPr marL="457200" lvl="0" indent="-381000" algn="just" rtl="0">
              <a:spcBef>
                <a:spcPts val="1000"/>
              </a:spcBef>
              <a:spcAft>
                <a:spcPts val="0"/>
              </a:spcAft>
              <a:buClr>
                <a:srgbClr val="232D4B"/>
              </a:buClr>
              <a:buSzPts val="2400"/>
              <a:buChar char="●"/>
            </a:pPr>
            <a:r>
              <a:rPr lang="en-US">
                <a:solidFill>
                  <a:srgbClr val="232D4B"/>
                </a:solidFill>
              </a:rPr>
              <a:t>Advance knowledge and understanding within your field and/or across different fields? </a:t>
            </a:r>
            <a:r>
              <a:rPr lang="en-US" b="1">
                <a:solidFill>
                  <a:srgbClr val="232D4B"/>
                </a:solidFill>
              </a:rPr>
              <a:t>(Intellectual Merit)</a:t>
            </a:r>
            <a:endParaRPr b="1">
              <a:solidFill>
                <a:srgbClr val="232D4B"/>
              </a:solidFill>
            </a:endParaRPr>
          </a:p>
          <a:p>
            <a:pPr marL="457200" lvl="0" indent="-381000" algn="just" rtl="0">
              <a:spcBef>
                <a:spcPts val="1000"/>
              </a:spcBef>
              <a:spcAft>
                <a:spcPts val="1000"/>
              </a:spcAft>
              <a:buClr>
                <a:srgbClr val="232D4B"/>
              </a:buClr>
              <a:buSzPts val="2400"/>
              <a:buChar char="●"/>
            </a:pPr>
            <a:r>
              <a:rPr lang="en-US">
                <a:solidFill>
                  <a:srgbClr val="232D4B"/>
                </a:solidFill>
              </a:rPr>
              <a:t>Benefit society or advance desired societal outcomes? </a:t>
            </a:r>
            <a:r>
              <a:rPr lang="en-US" b="1">
                <a:solidFill>
                  <a:srgbClr val="232D4B"/>
                </a:solidFill>
              </a:rPr>
              <a:t>(Broader Impacts)</a:t>
            </a:r>
            <a:endParaRPr b="1">
              <a:solidFill>
                <a:srgbClr val="232D4B"/>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 Criteria (cont)</a:t>
            </a:r>
            <a:endParaRPr/>
          </a:p>
        </p:txBody>
      </p:sp>
      <p:sp>
        <p:nvSpPr>
          <p:cNvPr id="420" name="Google Shape;420;p68"/>
          <p:cNvSpPr txBox="1">
            <a:spLocks noGrp="1"/>
          </p:cNvSpPr>
          <p:nvPr>
            <p:ph type="body" idx="1"/>
          </p:nvPr>
        </p:nvSpPr>
        <p:spPr>
          <a:xfrm>
            <a:off x="654200" y="982325"/>
            <a:ext cx="8077500" cy="3615900"/>
          </a:xfrm>
          <a:prstGeom prst="rect">
            <a:avLst/>
          </a:prstGeom>
        </p:spPr>
        <p:txBody>
          <a:bodyPr spcFirstLastPara="1" wrap="square" lIns="91425" tIns="91425" rIns="91425" bIns="91425" anchor="t" anchorCtr="0">
            <a:noAutofit/>
          </a:bodyPr>
          <a:lstStyle/>
          <a:p>
            <a:pPr marL="365760" lvl="0" indent="-365760" algn="just" rtl="0">
              <a:spcBef>
                <a:spcPts val="0"/>
              </a:spcBef>
              <a:spcAft>
                <a:spcPts val="0"/>
              </a:spcAft>
              <a:buClr>
                <a:schemeClr val="dk2"/>
              </a:buClr>
              <a:buSzPts val="1100"/>
              <a:buFont typeface="Arial"/>
              <a:buNone/>
            </a:pPr>
            <a:r>
              <a:rPr lang="en-US">
                <a:solidFill>
                  <a:srgbClr val="232D4B"/>
                </a:solidFill>
              </a:rPr>
              <a:t>2.	To what extent do the proposed activities suggest and explore </a:t>
            </a:r>
            <a:r>
              <a:rPr lang="en-US" b="1">
                <a:solidFill>
                  <a:srgbClr val="232D4B"/>
                </a:solidFill>
              </a:rPr>
              <a:t>creative, original, or potentially transformative</a:t>
            </a:r>
            <a:r>
              <a:rPr lang="en-US">
                <a:solidFill>
                  <a:srgbClr val="232D4B"/>
                </a:solidFill>
              </a:rPr>
              <a:t> concepts?</a:t>
            </a:r>
            <a:endParaRPr>
              <a:solidFill>
                <a:srgbClr val="232D4B"/>
              </a:solidFill>
            </a:endParaRPr>
          </a:p>
          <a:p>
            <a:pPr marL="457200" lvl="0" indent="-381000" algn="just" rtl="0">
              <a:spcBef>
                <a:spcPts val="1000"/>
              </a:spcBef>
              <a:spcAft>
                <a:spcPts val="0"/>
              </a:spcAft>
              <a:buClr>
                <a:srgbClr val="232D4B"/>
              </a:buClr>
              <a:buSzPts val="2400"/>
              <a:buChar char="●"/>
            </a:pPr>
            <a:r>
              <a:rPr lang="en-US">
                <a:solidFill>
                  <a:srgbClr val="232D4B"/>
                </a:solidFill>
              </a:rPr>
              <a:t>Highlight what makes you/your proposal unique</a:t>
            </a:r>
            <a:endParaRPr>
              <a:solidFill>
                <a:srgbClr val="232D4B"/>
              </a:solidFill>
            </a:endParaRPr>
          </a:p>
          <a:p>
            <a:pPr marL="457200" lvl="0" indent="0" algn="just" rtl="0">
              <a:spcBef>
                <a:spcPts val="0"/>
              </a:spcBef>
              <a:spcAft>
                <a:spcPts val="0"/>
              </a:spcAft>
              <a:buNone/>
            </a:pPr>
            <a:endParaRPr>
              <a:solidFill>
                <a:srgbClr val="232D4B"/>
              </a:solidFill>
            </a:endParaRPr>
          </a:p>
          <a:p>
            <a:pPr marL="365760" lvl="0" indent="-365760" algn="l" rtl="0">
              <a:spcBef>
                <a:spcPts val="0"/>
              </a:spcBef>
              <a:spcAft>
                <a:spcPts val="0"/>
              </a:spcAft>
              <a:buNone/>
            </a:pPr>
            <a:r>
              <a:rPr lang="en-US">
                <a:solidFill>
                  <a:srgbClr val="232D4B"/>
                </a:solidFill>
              </a:rPr>
              <a:t>3.	Is this plan </a:t>
            </a:r>
            <a:r>
              <a:rPr lang="en-US" b="1">
                <a:solidFill>
                  <a:srgbClr val="232D4B"/>
                </a:solidFill>
              </a:rPr>
              <a:t>well-reasoned, organized, and based on sound rationale</a:t>
            </a:r>
            <a:r>
              <a:rPr lang="en-US">
                <a:solidFill>
                  <a:srgbClr val="232D4B"/>
                </a:solidFill>
              </a:rPr>
              <a:t>? Does the plan include a mechanism to assess success?</a:t>
            </a:r>
            <a:endParaRPr>
              <a:solidFill>
                <a:srgbClr val="232D4B"/>
              </a:solidFill>
            </a:endParaRPr>
          </a:p>
          <a:p>
            <a:pPr marL="457200" lvl="0" indent="-381000" algn="l" rtl="0">
              <a:spcBef>
                <a:spcPts val="1000"/>
              </a:spcBef>
              <a:spcAft>
                <a:spcPts val="0"/>
              </a:spcAft>
              <a:buClr>
                <a:srgbClr val="232D4B"/>
              </a:buClr>
              <a:buSzPts val="2400"/>
              <a:buChar char="●"/>
            </a:pPr>
            <a:r>
              <a:rPr lang="en-US">
                <a:solidFill>
                  <a:srgbClr val="232D4B"/>
                </a:solidFill>
              </a:rPr>
              <a:t>Be realistic and demonstrate feasibility of proposal</a:t>
            </a:r>
            <a:endParaRPr>
              <a:solidFill>
                <a:srgbClr val="232D4B"/>
              </a:solidFill>
            </a:endParaRPr>
          </a:p>
          <a:p>
            <a:pPr marL="0" lvl="0" indent="0" algn="l" rtl="0">
              <a:spcBef>
                <a:spcPts val="0"/>
              </a:spcBef>
              <a:spcAft>
                <a:spcPts val="0"/>
              </a:spcAft>
              <a:buNone/>
            </a:pPr>
            <a:endParaRPr>
              <a:solidFill>
                <a:srgbClr val="232D4B"/>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9"/>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Review Criteria (cont)</a:t>
            </a:r>
            <a:endParaRPr/>
          </a:p>
        </p:txBody>
      </p:sp>
      <p:sp>
        <p:nvSpPr>
          <p:cNvPr id="426" name="Google Shape;426;p69"/>
          <p:cNvSpPr txBox="1">
            <a:spLocks noGrp="1"/>
          </p:cNvSpPr>
          <p:nvPr>
            <p:ph type="body" idx="1"/>
          </p:nvPr>
        </p:nvSpPr>
        <p:spPr>
          <a:xfrm>
            <a:off x="416250" y="990725"/>
            <a:ext cx="8311500" cy="3968700"/>
          </a:xfrm>
          <a:prstGeom prst="rect">
            <a:avLst/>
          </a:prstGeom>
        </p:spPr>
        <p:txBody>
          <a:bodyPr spcFirstLastPara="1" wrap="square" lIns="91425" tIns="91425" rIns="91425" bIns="91425" anchor="t" anchorCtr="0">
            <a:noAutofit/>
          </a:bodyPr>
          <a:lstStyle/>
          <a:p>
            <a:pPr marL="594360" lvl="0" indent="-365760" algn="l" rtl="0">
              <a:spcBef>
                <a:spcPts val="0"/>
              </a:spcBef>
              <a:spcAft>
                <a:spcPts val="0"/>
              </a:spcAft>
              <a:buNone/>
            </a:pPr>
            <a:r>
              <a:rPr lang="en-US">
                <a:solidFill>
                  <a:srgbClr val="232D4B"/>
                </a:solidFill>
              </a:rPr>
              <a:t>4.	How well </a:t>
            </a:r>
            <a:r>
              <a:rPr lang="en-US" b="1">
                <a:solidFill>
                  <a:srgbClr val="232D4B"/>
                </a:solidFill>
              </a:rPr>
              <a:t>qualified is the individual</a:t>
            </a:r>
            <a:r>
              <a:rPr lang="en-US">
                <a:solidFill>
                  <a:srgbClr val="232D4B"/>
                </a:solidFill>
              </a:rPr>
              <a:t> (you), </a:t>
            </a:r>
            <a:r>
              <a:rPr lang="en-US" b="1">
                <a:solidFill>
                  <a:srgbClr val="232D4B"/>
                </a:solidFill>
              </a:rPr>
              <a:t>team</a:t>
            </a:r>
            <a:r>
              <a:rPr lang="en-US">
                <a:solidFill>
                  <a:srgbClr val="232D4B"/>
                </a:solidFill>
              </a:rPr>
              <a:t> (your lab), or </a:t>
            </a:r>
            <a:r>
              <a:rPr lang="en-US" b="1">
                <a:solidFill>
                  <a:srgbClr val="232D4B"/>
                </a:solidFill>
              </a:rPr>
              <a:t>organization</a:t>
            </a:r>
            <a:r>
              <a:rPr lang="en-US">
                <a:solidFill>
                  <a:srgbClr val="232D4B"/>
                </a:solidFill>
              </a:rPr>
              <a:t> (UVa, department) to conduct the proposed activities?</a:t>
            </a:r>
            <a:endParaRPr>
              <a:solidFill>
                <a:srgbClr val="232D4B"/>
              </a:solidFill>
            </a:endParaRPr>
          </a:p>
          <a:p>
            <a:pPr marL="594360" lvl="0" indent="-518160" algn="l" rtl="0">
              <a:spcBef>
                <a:spcPts val="1000"/>
              </a:spcBef>
              <a:spcAft>
                <a:spcPts val="0"/>
              </a:spcAft>
              <a:buClr>
                <a:srgbClr val="232D4B"/>
              </a:buClr>
              <a:buSzPts val="2400"/>
              <a:buChar char="●"/>
            </a:pPr>
            <a:r>
              <a:rPr lang="en-US">
                <a:solidFill>
                  <a:srgbClr val="232D4B"/>
                </a:solidFill>
              </a:rPr>
              <a:t>Your achievements, highlight your advisor/lab/ departments’ accomplishments</a:t>
            </a:r>
            <a:endParaRPr>
              <a:solidFill>
                <a:srgbClr val="232D4B"/>
              </a:solidFill>
            </a:endParaRPr>
          </a:p>
          <a:p>
            <a:pPr marL="594360" lvl="0" indent="-365760" algn="l" rtl="0">
              <a:spcBef>
                <a:spcPts val="0"/>
              </a:spcBef>
              <a:spcAft>
                <a:spcPts val="0"/>
              </a:spcAft>
              <a:buNone/>
            </a:pPr>
            <a:endParaRPr>
              <a:solidFill>
                <a:srgbClr val="232D4B"/>
              </a:solidFill>
            </a:endParaRPr>
          </a:p>
          <a:p>
            <a:pPr marL="594360" lvl="0" indent="-365760" algn="l" rtl="0">
              <a:spcBef>
                <a:spcPts val="0"/>
              </a:spcBef>
              <a:spcAft>
                <a:spcPts val="0"/>
              </a:spcAft>
              <a:buNone/>
            </a:pPr>
            <a:r>
              <a:rPr lang="en-US">
                <a:solidFill>
                  <a:srgbClr val="232D4B"/>
                </a:solidFill>
              </a:rPr>
              <a:t>5. Are there </a:t>
            </a:r>
            <a:r>
              <a:rPr lang="en-US" b="1">
                <a:solidFill>
                  <a:srgbClr val="232D4B"/>
                </a:solidFill>
              </a:rPr>
              <a:t>adequate resources available to you</a:t>
            </a:r>
            <a:r>
              <a:rPr lang="en-US">
                <a:solidFill>
                  <a:srgbClr val="232D4B"/>
                </a:solidFill>
              </a:rPr>
              <a:t> to carry out proposed activities?</a:t>
            </a:r>
            <a:endParaRPr>
              <a:solidFill>
                <a:srgbClr val="232D4B"/>
              </a:solidFill>
            </a:endParaRPr>
          </a:p>
          <a:p>
            <a:pPr marL="594360" lvl="0" indent="-518160" algn="l" rtl="0">
              <a:spcBef>
                <a:spcPts val="1000"/>
              </a:spcBef>
              <a:spcAft>
                <a:spcPts val="0"/>
              </a:spcAft>
              <a:buClr>
                <a:srgbClr val="232D4B"/>
              </a:buClr>
              <a:buSzPts val="2400"/>
              <a:buChar char="●"/>
            </a:pPr>
            <a:r>
              <a:rPr lang="en-US">
                <a:solidFill>
                  <a:srgbClr val="232D4B"/>
                </a:solidFill>
              </a:rPr>
              <a:t>Why are you in the best place to do the work proposed?</a:t>
            </a:r>
            <a:endParaRPr>
              <a:solidFill>
                <a:srgbClr val="232D4B"/>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0"/>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applications are reviewed/rated</a:t>
            </a:r>
            <a:endParaRPr/>
          </a:p>
        </p:txBody>
      </p:sp>
      <p:sp>
        <p:nvSpPr>
          <p:cNvPr id="432" name="Google Shape;432;p70"/>
          <p:cNvSpPr txBox="1">
            <a:spLocks noGrp="1"/>
          </p:cNvSpPr>
          <p:nvPr>
            <p:ph type="body" idx="1"/>
          </p:nvPr>
        </p:nvSpPr>
        <p:spPr>
          <a:xfrm>
            <a:off x="654200" y="1100250"/>
            <a:ext cx="8077500" cy="3498000"/>
          </a:xfrm>
          <a:prstGeom prst="rect">
            <a:avLst/>
          </a:prstGeom>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232D4B"/>
              </a:buClr>
              <a:buSzPts val="2400"/>
              <a:buChar char="●"/>
            </a:pPr>
            <a:r>
              <a:rPr lang="en-US" dirty="0">
                <a:solidFill>
                  <a:srgbClr val="232D4B"/>
                </a:solidFill>
              </a:rPr>
              <a:t>Individual reviewers will read it separately and come together to discuss applicants</a:t>
            </a:r>
            <a:endParaRPr dirty="0">
              <a:solidFill>
                <a:srgbClr val="232D4B"/>
              </a:solidFill>
            </a:endParaRPr>
          </a:p>
          <a:p>
            <a:pPr marL="457200" lvl="0" indent="-381000" algn="l" rtl="0">
              <a:lnSpc>
                <a:spcPct val="115000"/>
              </a:lnSpc>
              <a:spcBef>
                <a:spcPts val="1000"/>
              </a:spcBef>
              <a:spcAft>
                <a:spcPts val="0"/>
              </a:spcAft>
              <a:buClr>
                <a:srgbClr val="232D4B"/>
              </a:buClr>
              <a:buSzPts val="2400"/>
              <a:buChar char="●"/>
            </a:pPr>
            <a:r>
              <a:rPr lang="en-US" dirty="0">
                <a:solidFill>
                  <a:srgbClr val="232D4B"/>
                </a:solidFill>
              </a:rPr>
              <a:t>Judges are from your general field, but are not necessarily familiar with your very specific research field → </a:t>
            </a:r>
            <a:r>
              <a:rPr lang="en-US" b="1" dirty="0">
                <a:solidFill>
                  <a:srgbClr val="232D4B"/>
                </a:solidFill>
              </a:rPr>
              <a:t>Write to a broad scientific audience</a:t>
            </a:r>
            <a:endParaRPr dirty="0">
              <a:solidFill>
                <a:srgbClr val="232D4B"/>
              </a:solidFill>
            </a:endParaRPr>
          </a:p>
          <a:p>
            <a:pPr marL="457200" lvl="0" indent="-381000" algn="l" rtl="0">
              <a:lnSpc>
                <a:spcPct val="115000"/>
              </a:lnSpc>
              <a:spcBef>
                <a:spcPts val="1000"/>
              </a:spcBef>
              <a:spcAft>
                <a:spcPts val="0"/>
              </a:spcAft>
              <a:buClr>
                <a:srgbClr val="232D4B"/>
              </a:buClr>
              <a:buSzPts val="2400"/>
              <a:buChar char="●"/>
            </a:pPr>
            <a:r>
              <a:rPr lang="en-US" dirty="0">
                <a:solidFill>
                  <a:srgbClr val="232D4B"/>
                </a:solidFill>
              </a:rPr>
              <a:t>Each reviewer has ~20 applications </a:t>
            </a:r>
            <a:endParaRPr dirty="0">
              <a:solidFill>
                <a:srgbClr val="232D4B"/>
              </a:solidFill>
            </a:endParaRPr>
          </a:p>
          <a:p>
            <a:pPr marL="457200" lvl="0" indent="-381000" algn="l" rtl="0">
              <a:lnSpc>
                <a:spcPct val="115000"/>
              </a:lnSpc>
              <a:spcBef>
                <a:spcPts val="1000"/>
              </a:spcBef>
              <a:spcAft>
                <a:spcPts val="0"/>
              </a:spcAft>
              <a:buSzPts val="2400"/>
              <a:buChar char="●"/>
            </a:pPr>
            <a:r>
              <a:rPr lang="en-US" dirty="0"/>
              <a:t>(</a:t>
            </a:r>
            <a:r>
              <a:rPr lang="en-US" u="sng" dirty="0">
                <a:solidFill>
                  <a:schemeClr val="hlink"/>
                </a:solidFill>
                <a:hlinkClick r:id="rId3"/>
              </a:rPr>
              <a:t>examples</a:t>
            </a:r>
            <a:r>
              <a:rPr lang="en-US" dirty="0"/>
              <a:t>)</a:t>
            </a:r>
            <a:endParaRPr dirty="0"/>
          </a:p>
          <a:p>
            <a:pPr marL="0" lvl="0" indent="0" algn="l" rtl="0">
              <a:lnSpc>
                <a:spcPct val="115000"/>
              </a:lnSpc>
              <a:spcBef>
                <a:spcPts val="1000"/>
              </a:spcBef>
              <a:spcAft>
                <a:spcPts val="1000"/>
              </a:spcAft>
              <a:buNone/>
            </a:pPr>
            <a:endParaRPr dirty="0">
              <a:solidFill>
                <a:srgbClr val="232D4B"/>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71"/>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Examples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2"/>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Be specific and give concrete examples</a:t>
            </a:r>
            <a:endParaRPr/>
          </a:p>
        </p:txBody>
      </p:sp>
      <p:pic>
        <p:nvPicPr>
          <p:cNvPr id="443" name="Google Shape;443;p72"/>
          <p:cNvPicPr preferRelativeResize="0"/>
          <p:nvPr/>
        </p:nvPicPr>
        <p:blipFill>
          <a:blip r:embed="rId3">
            <a:alphaModFix/>
          </a:blip>
          <a:stretch>
            <a:fillRect/>
          </a:stretch>
        </p:blipFill>
        <p:spPr>
          <a:xfrm>
            <a:off x="1710271" y="1081925"/>
            <a:ext cx="5363001" cy="3354375"/>
          </a:xfrm>
          <a:prstGeom prst="rect">
            <a:avLst/>
          </a:prstGeom>
          <a:noFill/>
          <a:ln>
            <a:noFill/>
          </a:ln>
        </p:spPr>
      </p:pic>
      <p:sp>
        <p:nvSpPr>
          <p:cNvPr id="444" name="Google Shape;444;p72"/>
          <p:cNvSpPr txBox="1"/>
          <p:nvPr/>
        </p:nvSpPr>
        <p:spPr>
          <a:xfrm>
            <a:off x="416250" y="4538764"/>
            <a:ext cx="4275000" cy="4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Franklin Gothic"/>
                <a:ea typeface="Franklin Gothic"/>
                <a:cs typeface="Franklin Gothic"/>
                <a:sym typeface="Franklin Gothic"/>
              </a:rPr>
              <a:t>https://mitcommlab.mit.edu/broad/commkit/nsf-personal-statement/</a:t>
            </a:r>
            <a:endParaRPr sz="1000">
              <a:latin typeface="Franklin Gothic"/>
              <a:ea typeface="Franklin Gothic"/>
              <a:cs typeface="Franklin Gothic"/>
              <a:sym typeface="Franklin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3"/>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Highlight the why, not just the what</a:t>
            </a:r>
            <a:endParaRPr/>
          </a:p>
        </p:txBody>
      </p:sp>
      <p:pic>
        <p:nvPicPr>
          <p:cNvPr id="450" name="Google Shape;450;p73"/>
          <p:cNvPicPr preferRelativeResize="0"/>
          <p:nvPr/>
        </p:nvPicPr>
        <p:blipFill>
          <a:blip r:embed="rId3">
            <a:alphaModFix/>
          </a:blip>
          <a:stretch>
            <a:fillRect/>
          </a:stretch>
        </p:blipFill>
        <p:spPr>
          <a:xfrm>
            <a:off x="1429125" y="1181175"/>
            <a:ext cx="5829675" cy="3148875"/>
          </a:xfrm>
          <a:prstGeom prst="rect">
            <a:avLst/>
          </a:prstGeom>
          <a:noFill/>
          <a:ln>
            <a:noFill/>
          </a:ln>
        </p:spPr>
      </p:pic>
      <p:sp>
        <p:nvSpPr>
          <p:cNvPr id="451" name="Google Shape;451;p73"/>
          <p:cNvSpPr txBox="1"/>
          <p:nvPr/>
        </p:nvSpPr>
        <p:spPr>
          <a:xfrm>
            <a:off x="416250" y="4527475"/>
            <a:ext cx="4275000" cy="4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Franklin Gothic"/>
                <a:ea typeface="Franklin Gothic"/>
                <a:cs typeface="Franklin Gothic"/>
                <a:sym typeface="Franklin Gothic"/>
              </a:rPr>
              <a:t>https://mitcommlab.mit.edu/broad/commkit/nsf-personal-statement/</a:t>
            </a:r>
            <a:endParaRPr sz="1000">
              <a:latin typeface="Franklin Gothic"/>
              <a:ea typeface="Franklin Gothic"/>
              <a:cs typeface="Franklin Gothic"/>
              <a:sym typeface="Franklin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74"/>
          <p:cNvSpPr txBox="1">
            <a:spLocks noGrp="1"/>
          </p:cNvSpPr>
          <p:nvPr>
            <p:ph type="title"/>
          </p:nvPr>
        </p:nvSpPr>
        <p:spPr>
          <a:xfrm>
            <a:off x="283099" y="712150"/>
            <a:ext cx="8533800" cy="38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Tips &amp;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7"/>
          <p:cNvSpPr txBox="1">
            <a:spLocks noGrp="1"/>
          </p:cNvSpPr>
          <p:nvPr>
            <p:ph type="title"/>
          </p:nvPr>
        </p:nvSpPr>
        <p:spPr>
          <a:xfrm>
            <a:off x="416250" y="166750"/>
            <a:ext cx="8311500" cy="635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232D4B"/>
              </a:buClr>
              <a:buSzPts val="3600"/>
              <a:buNone/>
            </a:pPr>
            <a:r>
              <a:rPr lang="en-US"/>
              <a:t>A complete application will include:</a:t>
            </a:r>
            <a:endParaRPr/>
          </a:p>
        </p:txBody>
      </p:sp>
      <p:sp>
        <p:nvSpPr>
          <p:cNvPr id="353" name="Google Shape;353;p57"/>
          <p:cNvSpPr txBox="1">
            <a:spLocks noGrp="1"/>
          </p:cNvSpPr>
          <p:nvPr>
            <p:ph type="body" idx="1"/>
          </p:nvPr>
        </p:nvSpPr>
        <p:spPr>
          <a:xfrm>
            <a:off x="654200" y="1100250"/>
            <a:ext cx="8077500" cy="3498000"/>
          </a:xfrm>
          <a:prstGeom prst="rect">
            <a:avLst/>
          </a:prstGeom>
          <a:noFill/>
          <a:ln>
            <a:noFill/>
          </a:ln>
        </p:spPr>
        <p:txBody>
          <a:bodyPr spcFirstLastPara="1" wrap="square" lIns="91425" tIns="91425" rIns="91425" bIns="91425" anchor="ctr" anchorCtr="0">
            <a:noAutofit/>
          </a:bodyPr>
          <a:lstStyle/>
          <a:p>
            <a:pPr marL="457200" lvl="0" indent="-381000" algn="l" rtl="0">
              <a:lnSpc>
                <a:spcPct val="150000"/>
              </a:lnSpc>
              <a:spcBef>
                <a:spcPts val="0"/>
              </a:spcBef>
              <a:spcAft>
                <a:spcPts val="0"/>
              </a:spcAft>
              <a:buClr>
                <a:srgbClr val="232D4B"/>
              </a:buClr>
              <a:buSzPts val="2400"/>
              <a:buChar char="●"/>
            </a:pPr>
            <a:r>
              <a:rPr lang="en-US" dirty="0">
                <a:solidFill>
                  <a:srgbClr val="232D4B"/>
                </a:solidFill>
              </a:rPr>
              <a:t>Personal, Relevant Background, and Future Goals Statement (3 pages)</a:t>
            </a:r>
            <a:endParaRPr dirty="0">
              <a:solidFill>
                <a:srgbClr val="232D4B"/>
              </a:solidFill>
            </a:endParaRPr>
          </a:p>
          <a:p>
            <a:pPr marL="457200" lvl="0" indent="-381000" algn="l" rtl="0">
              <a:lnSpc>
                <a:spcPct val="150000"/>
              </a:lnSpc>
              <a:spcBef>
                <a:spcPts val="0"/>
              </a:spcBef>
              <a:spcAft>
                <a:spcPts val="0"/>
              </a:spcAft>
              <a:buClr>
                <a:srgbClr val="232D4B"/>
              </a:buClr>
              <a:buSzPts val="2400"/>
              <a:buChar char="●"/>
            </a:pPr>
            <a:r>
              <a:rPr lang="en-US" dirty="0">
                <a:solidFill>
                  <a:srgbClr val="232D4B"/>
                </a:solidFill>
              </a:rPr>
              <a:t>Graduate Research Statement (2 pages)</a:t>
            </a:r>
            <a:endParaRPr dirty="0">
              <a:solidFill>
                <a:srgbClr val="232D4B"/>
              </a:solidFill>
            </a:endParaRPr>
          </a:p>
          <a:p>
            <a:pPr marL="457200" lvl="0" indent="-381000" algn="l" rtl="0">
              <a:lnSpc>
                <a:spcPct val="150000"/>
              </a:lnSpc>
              <a:spcBef>
                <a:spcPts val="0"/>
              </a:spcBef>
              <a:spcAft>
                <a:spcPts val="0"/>
              </a:spcAft>
              <a:buClr>
                <a:srgbClr val="232D4B"/>
              </a:buClr>
              <a:buSzPts val="2400"/>
              <a:buChar char="●"/>
            </a:pPr>
            <a:r>
              <a:rPr lang="en-US" dirty="0">
                <a:solidFill>
                  <a:srgbClr val="232D4B"/>
                </a:solidFill>
              </a:rPr>
              <a:t>3 reference letters</a:t>
            </a:r>
            <a:endParaRPr dirty="0">
              <a:solidFill>
                <a:srgbClr val="232D4B"/>
              </a:solidFill>
            </a:endParaRPr>
          </a:p>
          <a:p>
            <a:pPr marL="457200" lvl="0" indent="-381000" algn="l" rtl="0">
              <a:lnSpc>
                <a:spcPct val="150000"/>
              </a:lnSpc>
              <a:spcBef>
                <a:spcPts val="0"/>
              </a:spcBef>
              <a:spcAft>
                <a:spcPts val="0"/>
              </a:spcAft>
              <a:buClr>
                <a:srgbClr val="232D4B"/>
              </a:buClr>
              <a:buSzPts val="2400"/>
              <a:buChar char="●"/>
            </a:pPr>
            <a:r>
              <a:rPr lang="en-US" dirty="0">
                <a:solidFill>
                  <a:srgbClr val="232D4B"/>
                </a:solidFill>
              </a:rPr>
              <a:t>Unofficial transcripts</a:t>
            </a:r>
            <a:endParaRPr dirty="0">
              <a:solidFill>
                <a:srgbClr val="232D4B"/>
              </a:solidFill>
            </a:endParaRPr>
          </a:p>
          <a:p>
            <a:pPr marL="457200" lvl="0" indent="-381000" algn="l" rtl="0">
              <a:lnSpc>
                <a:spcPct val="150000"/>
              </a:lnSpc>
              <a:spcBef>
                <a:spcPts val="0"/>
              </a:spcBef>
              <a:spcAft>
                <a:spcPts val="0"/>
              </a:spcAft>
              <a:buClr>
                <a:srgbClr val="232D4B"/>
              </a:buClr>
              <a:buSzPts val="2400"/>
              <a:buChar char="●"/>
            </a:pPr>
            <a:r>
              <a:rPr lang="en-US" dirty="0">
                <a:solidFill>
                  <a:srgbClr val="232D4B"/>
                </a:solidFill>
              </a:rPr>
              <a:t>Fastlane Application (Resume/CV content) </a:t>
            </a:r>
            <a:endParaRPr dirty="0">
              <a:solidFill>
                <a:srgbClr val="232D4B"/>
              </a:solidFill>
            </a:endParaRPr>
          </a:p>
        </p:txBody>
      </p:sp>
      <p:sp>
        <p:nvSpPr>
          <p:cNvPr id="2" name="TextBox 1">
            <a:extLst>
              <a:ext uri="{FF2B5EF4-FFF2-40B4-BE49-F238E27FC236}">
                <a16:creationId xmlns:a16="http://schemas.microsoft.com/office/drawing/2014/main" id="{464A7A6C-C0E1-F64A-9A12-89F500417C2F}"/>
              </a:ext>
            </a:extLst>
          </p:cNvPr>
          <p:cNvSpPr txBox="1"/>
          <p:nvPr/>
        </p:nvSpPr>
        <p:spPr>
          <a:xfrm>
            <a:off x="301658" y="4770408"/>
            <a:ext cx="7877142" cy="307777"/>
          </a:xfrm>
          <a:prstGeom prst="rect">
            <a:avLst/>
          </a:prstGeom>
          <a:noFill/>
        </p:spPr>
        <p:txBody>
          <a:bodyPr wrap="square" rtlCol="0">
            <a:spAutoFit/>
          </a:bodyPr>
          <a:lstStyle/>
          <a:p>
            <a:r>
              <a:rPr lang="en-US" dirty="0"/>
              <a:t>Always double check guidelines &amp; components with the NSF program solicitation for your year</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0"/>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Deadlines- check your program solicitation</a:t>
            </a:r>
            <a:endParaRPr dirty="0"/>
          </a:p>
        </p:txBody>
      </p:sp>
      <p:sp>
        <p:nvSpPr>
          <p:cNvPr id="372" name="Google Shape;372;p60"/>
          <p:cNvSpPr txBox="1">
            <a:spLocks noGrp="1"/>
          </p:cNvSpPr>
          <p:nvPr>
            <p:ph type="body" idx="1"/>
          </p:nvPr>
        </p:nvSpPr>
        <p:spPr>
          <a:xfrm>
            <a:off x="420200" y="1100250"/>
            <a:ext cx="8311500" cy="34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232D4B"/>
                </a:solidFill>
              </a:rPr>
              <a:t>Examples of deadlines:</a:t>
            </a:r>
          </a:p>
          <a:p>
            <a:pPr marL="0" lvl="0" indent="0" algn="l" rtl="0">
              <a:spcBef>
                <a:spcPts val="0"/>
              </a:spcBef>
              <a:spcAft>
                <a:spcPts val="0"/>
              </a:spcAft>
              <a:buNone/>
            </a:pPr>
            <a:r>
              <a:rPr lang="en-US" b="1" dirty="0">
                <a:solidFill>
                  <a:srgbClr val="232D4B"/>
                </a:solidFill>
              </a:rPr>
              <a:t>5 pm </a:t>
            </a:r>
            <a:r>
              <a:rPr lang="en-US" dirty="0">
                <a:solidFill>
                  <a:srgbClr val="232D4B"/>
                </a:solidFill>
              </a:rPr>
              <a:t>(</a:t>
            </a:r>
            <a:r>
              <a:rPr lang="en-US" i="1" dirty="0">
                <a:solidFill>
                  <a:srgbClr val="232D4B"/>
                </a:solidFill>
              </a:rPr>
              <a:t>local time of your mailing address</a:t>
            </a:r>
            <a:r>
              <a:rPr lang="en-US" dirty="0">
                <a:solidFill>
                  <a:srgbClr val="232D4B"/>
                </a:solidFill>
              </a:rPr>
              <a:t>) on the following dates:</a:t>
            </a:r>
            <a:endParaRPr dirty="0">
              <a:solidFill>
                <a:srgbClr val="232D4B"/>
              </a:solidFill>
            </a:endParaRPr>
          </a:p>
          <a:p>
            <a:r>
              <a:rPr lang="en-US" b="1" dirty="0"/>
              <a:t>October 17, 2022- </a:t>
            </a:r>
            <a:r>
              <a:rPr lang="en-US" dirty="0"/>
              <a:t>Life Sciences</a:t>
            </a:r>
          </a:p>
          <a:p>
            <a:r>
              <a:rPr lang="en-US" b="1" dirty="0"/>
              <a:t>October 18, 2022- </a:t>
            </a:r>
            <a:r>
              <a:rPr lang="en-US" dirty="0"/>
              <a:t>Computer and Information Science and Engineering, Materials Research, Psychology, Social, Behavioral and Economic Sciences, STEM Education and Learning</a:t>
            </a:r>
          </a:p>
          <a:p>
            <a:r>
              <a:rPr lang="en-US" b="1" dirty="0"/>
              <a:t>October 20, 2022- </a:t>
            </a:r>
            <a:r>
              <a:rPr lang="en-US" dirty="0"/>
              <a:t>Engineering</a:t>
            </a:r>
          </a:p>
          <a:p>
            <a:r>
              <a:rPr lang="en-US" b="1" dirty="0"/>
              <a:t>October 21, 2022- </a:t>
            </a:r>
            <a:r>
              <a:rPr lang="en-US" dirty="0"/>
              <a:t>Chemistry, Geosciences, Mathematical Sciences, Physics and Astronomy</a:t>
            </a:r>
          </a:p>
        </p:txBody>
      </p:sp>
    </p:spTree>
    <p:extLst>
      <p:ext uri="{BB962C8B-B14F-4D97-AF65-F5344CB8AC3E}">
        <p14:creationId xmlns:p14="http://schemas.microsoft.com/office/powerpoint/2010/main" val="19302272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Current Timeline Suggestion</a:t>
            </a:r>
            <a:endParaRPr dirty="0"/>
          </a:p>
        </p:txBody>
      </p:sp>
      <p:sp>
        <p:nvSpPr>
          <p:cNvPr id="468" name="Google Shape;468;p76"/>
          <p:cNvSpPr txBox="1">
            <a:spLocks noGrp="1"/>
          </p:cNvSpPr>
          <p:nvPr>
            <p:ph type="body" idx="1"/>
          </p:nvPr>
        </p:nvSpPr>
        <p:spPr>
          <a:xfrm>
            <a:off x="533250" y="697584"/>
            <a:ext cx="8077500" cy="36231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32D4B"/>
                </a:solidFill>
              </a:rPr>
              <a:t>June-August:</a:t>
            </a:r>
            <a:endParaRPr dirty="0">
              <a:solidFill>
                <a:srgbClr val="232D4B"/>
              </a:solidFill>
            </a:endParaRPr>
          </a:p>
          <a:p>
            <a:pPr marL="457200" lvl="0" indent="-381000" algn="l" rtl="0">
              <a:spcBef>
                <a:spcPts val="0"/>
              </a:spcBef>
              <a:spcAft>
                <a:spcPts val="0"/>
              </a:spcAft>
              <a:buClr>
                <a:srgbClr val="232D4B"/>
              </a:buClr>
              <a:buSzPts val="2400"/>
              <a:buChar char="●"/>
            </a:pPr>
            <a:r>
              <a:rPr lang="en-US" dirty="0">
                <a:solidFill>
                  <a:srgbClr val="232D4B"/>
                </a:solidFill>
              </a:rPr>
              <a:t>Outline your Personal Statement/Research Plan</a:t>
            </a:r>
            <a:endParaRPr dirty="0">
              <a:solidFill>
                <a:srgbClr val="232D4B"/>
              </a:solidFill>
            </a:endParaRPr>
          </a:p>
          <a:p>
            <a:pPr marL="457200" lvl="0" indent="-381000" algn="l" rtl="0">
              <a:spcBef>
                <a:spcPts val="0"/>
              </a:spcBef>
              <a:spcAft>
                <a:spcPts val="0"/>
              </a:spcAft>
              <a:buClr>
                <a:srgbClr val="232D4B"/>
              </a:buClr>
              <a:buSzPts val="2400"/>
              <a:buChar char="●"/>
            </a:pPr>
            <a:r>
              <a:rPr lang="en-US" dirty="0">
                <a:solidFill>
                  <a:srgbClr val="232D4B"/>
                </a:solidFill>
              </a:rPr>
              <a:t>Solid draft of Personal Statement/Research Plan</a:t>
            </a:r>
            <a:endParaRPr dirty="0">
              <a:solidFill>
                <a:srgbClr val="232D4B"/>
              </a:solidFill>
            </a:endParaRPr>
          </a:p>
          <a:p>
            <a:pPr marL="914400" lvl="1" indent="-368300" algn="l" rtl="0">
              <a:spcBef>
                <a:spcPts val="0"/>
              </a:spcBef>
              <a:spcAft>
                <a:spcPts val="0"/>
              </a:spcAft>
              <a:buClr>
                <a:srgbClr val="232D4B"/>
              </a:buClr>
              <a:buSzPts val="2200"/>
              <a:buChar char="○"/>
            </a:pPr>
            <a:r>
              <a:rPr lang="en-US" dirty="0">
                <a:solidFill>
                  <a:srgbClr val="232D4B"/>
                </a:solidFill>
              </a:rPr>
              <a:t>Send this to your references!</a:t>
            </a:r>
          </a:p>
          <a:p>
            <a:pPr indent="-368300">
              <a:buClr>
                <a:srgbClr val="232D4B"/>
              </a:buClr>
              <a:buSzPts val="2200"/>
              <a:buChar char="○"/>
            </a:pPr>
            <a:r>
              <a:rPr lang="en-US" dirty="0">
                <a:solidFill>
                  <a:srgbClr val="232D4B"/>
                </a:solidFill>
              </a:rPr>
              <a:t>Talk to references</a:t>
            </a:r>
            <a:endParaRPr dirty="0">
              <a:solidFill>
                <a:srgbClr val="232D4B"/>
              </a:solidFill>
            </a:endParaRPr>
          </a:p>
          <a:p>
            <a:pPr marL="0" lvl="0" indent="0" algn="l" rtl="0">
              <a:spcBef>
                <a:spcPts val="0"/>
              </a:spcBef>
              <a:spcAft>
                <a:spcPts val="0"/>
              </a:spcAft>
              <a:buNone/>
            </a:pPr>
            <a:r>
              <a:rPr lang="en-US" dirty="0">
                <a:solidFill>
                  <a:srgbClr val="232D4B"/>
                </a:solidFill>
              </a:rPr>
              <a:t>Late July-September:</a:t>
            </a:r>
          </a:p>
          <a:p>
            <a:pPr marL="342900" indent="-342900"/>
            <a:r>
              <a:rPr lang="en-US" dirty="0">
                <a:solidFill>
                  <a:srgbClr val="232D4B"/>
                </a:solidFill>
              </a:rPr>
              <a:t>Get feedback</a:t>
            </a:r>
          </a:p>
          <a:p>
            <a:pPr marL="342900" indent="-342900"/>
            <a:r>
              <a:rPr lang="en-US" dirty="0">
                <a:solidFill>
                  <a:srgbClr val="232D4B"/>
                </a:solidFill>
              </a:rPr>
              <a:t>Revise, revise, revise</a:t>
            </a:r>
            <a:endParaRPr dirty="0">
              <a:solidFill>
                <a:srgbClr val="232D4B"/>
              </a:solidFill>
            </a:endParaRPr>
          </a:p>
          <a:p>
            <a:pPr marL="0" lvl="0" indent="0" algn="l" rtl="0">
              <a:spcBef>
                <a:spcPts val="0"/>
              </a:spcBef>
              <a:spcAft>
                <a:spcPts val="0"/>
              </a:spcAft>
              <a:buNone/>
            </a:pPr>
            <a:r>
              <a:rPr lang="en-US" dirty="0">
                <a:solidFill>
                  <a:srgbClr val="232D4B"/>
                </a:solidFill>
              </a:rPr>
              <a:t>October:</a:t>
            </a:r>
            <a:endParaRPr dirty="0">
              <a:solidFill>
                <a:srgbClr val="232D4B"/>
              </a:solidFill>
            </a:endParaRPr>
          </a:p>
          <a:p>
            <a:pPr marL="457200" lvl="0" indent="-381000" algn="l" rtl="0">
              <a:spcBef>
                <a:spcPts val="0"/>
              </a:spcBef>
              <a:spcAft>
                <a:spcPts val="0"/>
              </a:spcAft>
              <a:buClr>
                <a:srgbClr val="232D4B"/>
              </a:buClr>
              <a:buSzPts val="2400"/>
              <a:buChar char="●"/>
            </a:pPr>
            <a:r>
              <a:rPr lang="en-US" dirty="0">
                <a:solidFill>
                  <a:srgbClr val="232D4B"/>
                </a:solidFill>
              </a:rPr>
              <a:t>Revise/Edit your statements </a:t>
            </a:r>
          </a:p>
          <a:p>
            <a:pPr marL="457200" lvl="0" indent="-381000" algn="l" rtl="0">
              <a:spcBef>
                <a:spcPts val="0"/>
              </a:spcBef>
              <a:spcAft>
                <a:spcPts val="0"/>
              </a:spcAft>
              <a:buClr>
                <a:srgbClr val="232D4B"/>
              </a:buClr>
              <a:buSzPts val="2400"/>
              <a:buChar char="●"/>
            </a:pPr>
            <a:r>
              <a:rPr lang="en-US" dirty="0">
                <a:solidFill>
                  <a:srgbClr val="232D4B"/>
                </a:solidFill>
              </a:rPr>
              <a:t>Follow up with your references</a:t>
            </a:r>
            <a:endParaRPr dirty="0">
              <a:solidFill>
                <a:srgbClr val="232D4B"/>
              </a:solidFill>
            </a:endParaRPr>
          </a:p>
          <a:p>
            <a:pPr marL="457200" lvl="0" indent="-381000" algn="l" rtl="0">
              <a:spcBef>
                <a:spcPts val="0"/>
              </a:spcBef>
              <a:spcAft>
                <a:spcPts val="0"/>
              </a:spcAft>
              <a:buClr>
                <a:srgbClr val="232D4B"/>
              </a:buClr>
              <a:buSzPts val="2400"/>
              <a:buChar char="●"/>
            </a:pPr>
            <a:r>
              <a:rPr lang="en-US" dirty="0">
                <a:solidFill>
                  <a:srgbClr val="232D4B"/>
                </a:solidFill>
              </a:rPr>
              <a:t>SUBMIT A DAY or 2 EARLY (a week early if you can)</a:t>
            </a:r>
            <a:endParaRPr dirty="0">
              <a:solidFill>
                <a:srgbClr val="232D4B"/>
              </a:solidFill>
            </a:endParaRPr>
          </a:p>
        </p:txBody>
      </p:sp>
      <p:sp>
        <p:nvSpPr>
          <p:cNvPr id="2" name="TextBox 1">
            <a:hlinkClick r:id="rId3"/>
            <a:extLst>
              <a:ext uri="{FF2B5EF4-FFF2-40B4-BE49-F238E27FC236}">
                <a16:creationId xmlns:a16="http://schemas.microsoft.com/office/drawing/2014/main" id="{0FB4F89E-CA87-3545-A5C1-E3B390D1FEF7}"/>
              </a:ext>
            </a:extLst>
          </p:cNvPr>
          <p:cNvSpPr txBox="1"/>
          <p:nvPr/>
        </p:nvSpPr>
        <p:spPr>
          <a:xfrm>
            <a:off x="5827363" y="4320750"/>
            <a:ext cx="2783387" cy="307777"/>
          </a:xfrm>
          <a:prstGeom prst="rect">
            <a:avLst/>
          </a:prstGeom>
          <a:noFill/>
        </p:spPr>
        <p:txBody>
          <a:bodyPr wrap="square" rtlCol="0">
            <a:spAutoFit/>
          </a:bodyPr>
          <a:lstStyle/>
          <a:p>
            <a:r>
              <a:rPr lang="en-US" dirty="0"/>
              <a:t>See a more detailed </a:t>
            </a:r>
            <a:r>
              <a:rPr lang="en-US" dirty="0">
                <a:hlinkClick r:id="rId3"/>
              </a:rPr>
              <a:t>timeline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7"/>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General Application Advice</a:t>
            </a:r>
            <a:endParaRPr/>
          </a:p>
        </p:txBody>
      </p:sp>
      <p:sp>
        <p:nvSpPr>
          <p:cNvPr id="474" name="Google Shape;474;p77"/>
          <p:cNvSpPr txBox="1">
            <a:spLocks noGrp="1"/>
          </p:cNvSpPr>
          <p:nvPr>
            <p:ph type="body" idx="1"/>
          </p:nvPr>
        </p:nvSpPr>
        <p:spPr>
          <a:xfrm>
            <a:off x="351125" y="961425"/>
            <a:ext cx="8448000" cy="409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dirty="0">
                <a:solidFill>
                  <a:srgbClr val="232D4B"/>
                </a:solidFill>
              </a:rPr>
              <a:t>Show that you are capable and enthusiastic about the work</a:t>
            </a:r>
            <a:endParaRPr dirty="0">
              <a:solidFill>
                <a:srgbClr val="232D4B"/>
              </a:solidFill>
            </a:endParaRPr>
          </a:p>
          <a:p>
            <a:pPr marL="0" lvl="0" indent="0" algn="l" rtl="0">
              <a:spcBef>
                <a:spcPts val="1000"/>
              </a:spcBef>
              <a:spcAft>
                <a:spcPts val="0"/>
              </a:spcAft>
              <a:buClr>
                <a:schemeClr val="dk2"/>
              </a:buClr>
              <a:buSzPts val="1100"/>
              <a:buFont typeface="Arial"/>
              <a:buNone/>
            </a:pPr>
            <a:r>
              <a:rPr lang="en-US" dirty="0">
                <a:solidFill>
                  <a:srgbClr val="232D4B"/>
                </a:solidFill>
              </a:rPr>
              <a:t>Develop a </a:t>
            </a:r>
            <a:r>
              <a:rPr lang="en-US" b="1" dirty="0">
                <a:solidFill>
                  <a:srgbClr val="232D4B"/>
                </a:solidFill>
              </a:rPr>
              <a:t>consistent theme &amp; cohesive story</a:t>
            </a:r>
            <a:endParaRPr b="1" dirty="0">
              <a:solidFill>
                <a:srgbClr val="232D4B"/>
              </a:solidFill>
            </a:endParaRPr>
          </a:p>
          <a:p>
            <a:pPr marL="0" lvl="0" indent="0" algn="l" rtl="0">
              <a:spcBef>
                <a:spcPts val="1000"/>
              </a:spcBef>
              <a:spcAft>
                <a:spcPts val="0"/>
              </a:spcAft>
              <a:buClr>
                <a:schemeClr val="dk2"/>
              </a:buClr>
              <a:buSzPts val="1100"/>
              <a:buFont typeface="Arial"/>
              <a:buNone/>
            </a:pPr>
            <a:r>
              <a:rPr lang="en-US" dirty="0">
                <a:solidFill>
                  <a:srgbClr val="232D4B"/>
                </a:solidFill>
              </a:rPr>
              <a:t>Tie in </a:t>
            </a:r>
            <a:r>
              <a:rPr lang="en-US" b="1" dirty="0">
                <a:solidFill>
                  <a:srgbClr val="232D4B"/>
                </a:solidFill>
              </a:rPr>
              <a:t>intellectual merit</a:t>
            </a:r>
            <a:r>
              <a:rPr lang="en-US" dirty="0">
                <a:solidFill>
                  <a:srgbClr val="232D4B"/>
                </a:solidFill>
              </a:rPr>
              <a:t> &amp; </a:t>
            </a:r>
            <a:r>
              <a:rPr lang="en-US" b="1" dirty="0">
                <a:solidFill>
                  <a:srgbClr val="232D4B"/>
                </a:solidFill>
              </a:rPr>
              <a:t>broader impacts </a:t>
            </a:r>
            <a:r>
              <a:rPr lang="en-US" dirty="0">
                <a:solidFill>
                  <a:srgbClr val="232D4B"/>
                </a:solidFill>
              </a:rPr>
              <a:t>throughout essays</a:t>
            </a:r>
            <a:endParaRPr dirty="0">
              <a:solidFill>
                <a:srgbClr val="232D4B"/>
              </a:solidFill>
            </a:endParaRPr>
          </a:p>
          <a:p>
            <a:pPr marL="0" lvl="0" indent="0" algn="l" rtl="0">
              <a:spcBef>
                <a:spcPts val="1000"/>
              </a:spcBef>
              <a:spcAft>
                <a:spcPts val="0"/>
              </a:spcAft>
              <a:buNone/>
            </a:pPr>
            <a:r>
              <a:rPr lang="en-US" dirty="0">
                <a:solidFill>
                  <a:srgbClr val="232D4B"/>
                </a:solidFill>
              </a:rPr>
              <a:t>Read the full </a:t>
            </a:r>
            <a:r>
              <a:rPr lang="en-US" u="sng" dirty="0">
                <a:solidFill>
                  <a:schemeClr val="hlink"/>
                </a:solidFill>
                <a:hlinkClick r:id="rId3"/>
              </a:rPr>
              <a:t>GRFP solicitation</a:t>
            </a:r>
            <a:r>
              <a:rPr lang="en-US" u="sng" dirty="0">
                <a:solidFill>
                  <a:schemeClr val="hlink"/>
                </a:solidFill>
              </a:rPr>
              <a:t> </a:t>
            </a:r>
            <a:r>
              <a:rPr lang="en-US" sz="1400" dirty="0">
                <a:solidFill>
                  <a:srgbClr val="232D4B"/>
                </a:solidFill>
              </a:rPr>
              <a:t>(this may not be the current link)</a:t>
            </a:r>
          </a:p>
          <a:p>
            <a:pPr marL="0" lvl="0" indent="0" algn="l" rtl="0">
              <a:spcBef>
                <a:spcPts val="1000"/>
              </a:spcBef>
              <a:spcAft>
                <a:spcPts val="0"/>
              </a:spcAft>
              <a:buNone/>
            </a:pPr>
            <a:r>
              <a:rPr lang="en-US" dirty="0">
                <a:solidFill>
                  <a:srgbClr val="232D4B"/>
                </a:solidFill>
              </a:rPr>
              <a:t>	don’t skip the details</a:t>
            </a:r>
            <a:endParaRPr dirty="0">
              <a:solidFill>
                <a:srgbClr val="232D4B"/>
              </a:solidFill>
            </a:endParaRPr>
          </a:p>
          <a:p>
            <a:pPr marL="0" lvl="0" indent="0" algn="l" rtl="0">
              <a:spcBef>
                <a:spcPts val="1000"/>
              </a:spcBef>
              <a:spcAft>
                <a:spcPts val="0"/>
              </a:spcAft>
              <a:buNone/>
            </a:pPr>
            <a:r>
              <a:rPr lang="en-US" dirty="0">
                <a:solidFill>
                  <a:srgbClr val="232D4B"/>
                </a:solidFill>
              </a:rPr>
              <a:t>Take advantage of UVA resources: </a:t>
            </a:r>
            <a:endParaRPr dirty="0">
              <a:solidFill>
                <a:srgbClr val="232D4B"/>
              </a:solidFill>
            </a:endParaRPr>
          </a:p>
          <a:p>
            <a:pPr marL="914400" lvl="0" indent="-368300" algn="l" rtl="0">
              <a:spcBef>
                <a:spcPts val="0"/>
              </a:spcBef>
              <a:spcAft>
                <a:spcPts val="0"/>
              </a:spcAft>
              <a:buClr>
                <a:srgbClr val="232D4B"/>
              </a:buClr>
              <a:buSzPts val="2200"/>
              <a:buChar char="●"/>
            </a:pPr>
            <a:r>
              <a:rPr lang="en-US" sz="2200" dirty="0">
                <a:solidFill>
                  <a:srgbClr val="232D4B"/>
                </a:solidFill>
              </a:rPr>
              <a:t>Graduate Writing Lab</a:t>
            </a:r>
            <a:endParaRPr sz="2200" dirty="0">
              <a:solidFill>
                <a:srgbClr val="232D4B"/>
              </a:solidFill>
            </a:endParaRPr>
          </a:p>
          <a:p>
            <a:pPr marL="914400" lvl="0" indent="-368300" algn="l" rtl="0">
              <a:spcBef>
                <a:spcPts val="0"/>
              </a:spcBef>
              <a:spcAft>
                <a:spcPts val="0"/>
              </a:spcAft>
              <a:buClr>
                <a:srgbClr val="232D4B"/>
              </a:buClr>
              <a:buSzPts val="2200"/>
              <a:buChar char="●"/>
            </a:pPr>
            <a:r>
              <a:rPr lang="en-US" sz="2200" dirty="0">
                <a:solidFill>
                  <a:srgbClr val="232D4B"/>
                </a:solidFill>
              </a:rPr>
              <a:t>Office of Citizen Scholar Development (fellowships office)</a:t>
            </a:r>
          </a:p>
          <a:p>
            <a:pPr marL="914400" lvl="0" indent="-368300" algn="l" rtl="0">
              <a:spcBef>
                <a:spcPts val="0"/>
              </a:spcBef>
              <a:spcAft>
                <a:spcPts val="0"/>
              </a:spcAft>
              <a:buClr>
                <a:srgbClr val="232D4B"/>
              </a:buClr>
              <a:buSzPts val="2200"/>
              <a:buChar char="●"/>
            </a:pPr>
            <a:r>
              <a:rPr lang="en-US" sz="2200" dirty="0">
                <a:solidFill>
                  <a:srgbClr val="232D4B"/>
                </a:solidFill>
              </a:rPr>
              <a:t>PhD+</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6"/>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hlinkClick r:id="rId3"/>
              </a:rPr>
              <a:t>GWL GRFP Support Resources</a:t>
            </a:r>
            <a:endParaRPr dirty="0"/>
          </a:p>
        </p:txBody>
      </p:sp>
      <p:sp>
        <p:nvSpPr>
          <p:cNvPr id="467" name="Google Shape;467;p76"/>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468" name="Google Shape;468;p76"/>
          <p:cNvSpPr txBox="1">
            <a:spLocks noGrp="1"/>
          </p:cNvSpPr>
          <p:nvPr>
            <p:ph type="body" idx="2"/>
          </p:nvPr>
        </p:nvSpPr>
        <p:spPr>
          <a:xfrm>
            <a:off x="4572000" y="724200"/>
            <a:ext cx="4534200" cy="36951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Char char="●"/>
            </a:pPr>
            <a:r>
              <a:rPr lang="en-US" dirty="0"/>
              <a:t>Events</a:t>
            </a:r>
          </a:p>
          <a:p>
            <a:pPr marL="457200" lvl="0" indent="-381000" algn="l" rtl="0">
              <a:spcBef>
                <a:spcPts val="0"/>
              </a:spcBef>
              <a:spcAft>
                <a:spcPts val="0"/>
              </a:spcAft>
              <a:buSzPts val="2400"/>
              <a:buChar char="●"/>
            </a:pPr>
            <a:r>
              <a:rPr lang="en-US" dirty="0"/>
              <a:t>Groups</a:t>
            </a:r>
          </a:p>
          <a:p>
            <a:pPr marL="457200" lvl="0" indent="-381000" algn="l" rtl="0">
              <a:spcBef>
                <a:spcPts val="0"/>
              </a:spcBef>
              <a:spcAft>
                <a:spcPts val="0"/>
              </a:spcAft>
              <a:buSzPts val="2400"/>
              <a:buChar char="●"/>
            </a:pPr>
            <a:r>
              <a:rPr lang="en-US" dirty="0"/>
              <a:t>1on1s</a:t>
            </a:r>
          </a:p>
          <a:p>
            <a:pPr marL="457200" lvl="0" indent="-381000" algn="l" rtl="0">
              <a:spcBef>
                <a:spcPts val="0"/>
              </a:spcBef>
              <a:spcAft>
                <a:spcPts val="0"/>
              </a:spcAft>
              <a:buSzPts val="2400"/>
              <a:buChar char="●"/>
            </a:pPr>
            <a:r>
              <a:rPr lang="en-US" dirty="0"/>
              <a:t>Drop In hours</a:t>
            </a:r>
          </a:p>
          <a:p>
            <a:pPr marL="457200" lvl="0" indent="-381000" algn="l" rtl="0">
              <a:spcBef>
                <a:spcPts val="0"/>
              </a:spcBef>
              <a:spcAft>
                <a:spcPts val="0"/>
              </a:spcAft>
              <a:buSzPts val="2400"/>
              <a:buChar char="●"/>
            </a:pPr>
            <a:r>
              <a:rPr lang="en-US" dirty="0"/>
              <a:t>Online Resources</a:t>
            </a:r>
          </a:p>
          <a:p>
            <a:pPr marL="457200" lvl="0" indent="-381000" algn="l" rtl="0">
              <a:spcBef>
                <a:spcPts val="0"/>
              </a:spcBef>
              <a:spcAft>
                <a:spcPts val="0"/>
              </a:spcAft>
              <a:buSzPts val="2400"/>
              <a:buChar char="●"/>
            </a:pPr>
            <a:r>
              <a:rPr lang="en-US" dirty="0"/>
              <a:t>Examples</a:t>
            </a:r>
            <a:endParaRPr dirty="0"/>
          </a:p>
        </p:txBody>
      </p:sp>
    </p:spTree>
    <p:extLst>
      <p:ext uri="{BB962C8B-B14F-4D97-AF65-F5344CB8AC3E}">
        <p14:creationId xmlns:p14="http://schemas.microsoft.com/office/powerpoint/2010/main" val="395558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p:nvPr/>
        </p:nvSpPr>
        <p:spPr>
          <a:xfrm>
            <a:off x="-9428"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54"/>
          <p:cNvSpPr txBox="1"/>
          <p:nvPr/>
        </p:nvSpPr>
        <p:spPr>
          <a:xfrm>
            <a:off x="407100" y="-53426"/>
            <a:ext cx="8736900" cy="2578975"/>
          </a:xfrm>
          <a:prstGeom prst="rect">
            <a:avLst/>
          </a:prstGeom>
          <a:noFill/>
          <a:ln>
            <a:noFill/>
          </a:ln>
        </p:spPr>
        <p:txBody>
          <a:bodyPr spcFirstLastPara="1" wrap="square" lIns="91425" tIns="91425" rIns="91425" bIns="91425" anchor="b" anchorCtr="0">
            <a:noAutofit/>
          </a:bodyPr>
          <a:lstStyle/>
          <a:p>
            <a:pPr marL="457200" marR="0" lvl="0" indent="-381000" algn="r" rtl="0">
              <a:lnSpc>
                <a:spcPct val="100000"/>
              </a:lnSpc>
              <a:spcBef>
                <a:spcPts val="0"/>
              </a:spcBef>
              <a:spcAft>
                <a:spcPts val="0"/>
              </a:spcAft>
              <a:buClr>
                <a:schemeClr val="lt1"/>
              </a:buClr>
              <a:buSzPts val="2400"/>
              <a:buFont typeface="Franklin Gothic"/>
              <a:buNone/>
            </a:pPr>
            <a:endParaRPr sz="2000" b="0" i="0" u="none" strike="noStrike" cap="none" dirty="0">
              <a:solidFill>
                <a:srgbClr val="000000"/>
              </a:solidFill>
              <a:latin typeface="Arial"/>
              <a:ea typeface="Arial"/>
              <a:cs typeface="Arial"/>
              <a:sym typeface="Arial"/>
            </a:endParaRPr>
          </a:p>
        </p:txBody>
      </p:sp>
      <p:sp>
        <p:nvSpPr>
          <p:cNvPr id="331" name="Google Shape;331;p54"/>
          <p:cNvSpPr/>
          <p:nvPr/>
        </p:nvSpPr>
        <p:spPr>
          <a:xfrm>
            <a:off x="-9428" y="2600858"/>
            <a:ext cx="9153429" cy="2542642"/>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54"/>
          <p:cNvSpPr txBox="1"/>
          <p:nvPr/>
        </p:nvSpPr>
        <p:spPr>
          <a:xfrm>
            <a:off x="0" y="2941125"/>
            <a:ext cx="8890050" cy="1786800"/>
          </a:xfrm>
          <a:prstGeom prst="rect">
            <a:avLst/>
          </a:prstGeom>
          <a:noFill/>
          <a:ln>
            <a:noFill/>
          </a:ln>
        </p:spPr>
        <p:txBody>
          <a:bodyPr spcFirstLastPara="1" wrap="square" lIns="91425" tIns="91425" rIns="91425" bIns="91425" anchor="b" anchorCtr="0">
            <a:noAutofit/>
          </a:bodyPr>
          <a:lstStyle/>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ea typeface="Franklin Gothic"/>
                <a:cs typeface="Franklin Gothic"/>
                <a:sym typeface="Franklin Gothic"/>
              </a:rPr>
              <a:t>Kelly J Cunningham, PhD</a:t>
            </a:r>
          </a:p>
          <a:p>
            <a:pPr marL="457200" marR="0" lvl="0" indent="-381000" algn="r" rtl="0">
              <a:lnSpc>
                <a:spcPct val="100000"/>
              </a:lnSpc>
              <a:spcBef>
                <a:spcPts val="0"/>
              </a:spcBef>
              <a:spcAft>
                <a:spcPts val="0"/>
              </a:spcAft>
              <a:buClr>
                <a:schemeClr val="lt1"/>
              </a:buClr>
              <a:buSzPts val="2400"/>
              <a:buFont typeface="Franklin Gothic"/>
              <a:buNone/>
            </a:pPr>
            <a:r>
              <a:rPr lang="en-US" sz="2400" i="0" u="none" strike="noStrike" cap="none" dirty="0">
                <a:solidFill>
                  <a:schemeClr val="lt1"/>
                </a:solidFill>
                <a:latin typeface="Franklin Gothic"/>
                <a:sym typeface="Franklin Gothic"/>
              </a:rPr>
              <a:t>Director,</a:t>
            </a:r>
            <a:r>
              <a:rPr lang="en-US" sz="2400" b="1" i="0" u="none" strike="noStrike" cap="none" dirty="0">
                <a:solidFill>
                  <a:schemeClr val="lt1"/>
                </a:solidFill>
                <a:latin typeface="Franklin Gothic"/>
                <a:sym typeface="Franklin Gothic"/>
              </a:rPr>
              <a:t> </a:t>
            </a:r>
            <a:r>
              <a:rPr lang="en-US" sz="2400" i="0" u="none" strike="noStrike" cap="none" dirty="0">
                <a:solidFill>
                  <a:schemeClr val="lt1"/>
                </a:solidFill>
                <a:latin typeface="Franklin Gothic"/>
                <a:sym typeface="Franklin Gothic"/>
              </a:rPr>
              <a:t>Graduate Writing Lab </a:t>
            </a:r>
          </a:p>
          <a:p>
            <a:pPr marL="457200" marR="0" lvl="0" indent="-381000" algn="r" rtl="0">
              <a:lnSpc>
                <a:spcPct val="100000"/>
              </a:lnSpc>
              <a:spcBef>
                <a:spcPts val="0"/>
              </a:spcBef>
              <a:spcAft>
                <a:spcPts val="0"/>
              </a:spcAft>
              <a:buClr>
                <a:schemeClr val="lt1"/>
              </a:buClr>
              <a:buSzPts val="2400"/>
              <a:buFont typeface="Franklin Gothic"/>
              <a:buNone/>
            </a:pPr>
            <a:r>
              <a:rPr lang="en-US" sz="2400" i="0" u="none" strike="noStrike" cap="none" dirty="0">
                <a:solidFill>
                  <a:schemeClr val="lt1"/>
                </a:solidFill>
                <a:latin typeface="Franklin Gothic"/>
                <a:sym typeface="Franklin Gothic"/>
              </a:rPr>
              <a:t>School of Engineering &amp; Applied Science, University of Virginia </a:t>
            </a:r>
          </a:p>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sym typeface="Franklin Gothic"/>
              </a:rPr>
              <a:t>J</a:t>
            </a:r>
            <a:r>
              <a:rPr lang="en-US" sz="2400" b="1" dirty="0">
                <a:solidFill>
                  <a:schemeClr val="lt1"/>
                </a:solidFill>
                <a:latin typeface="Franklin Gothic"/>
                <a:ea typeface="Arial"/>
                <a:cs typeface="Arial"/>
                <a:sym typeface="Franklin Gothic"/>
              </a:rPr>
              <a:t>uly 2022 version</a:t>
            </a:r>
            <a:endParaRPr sz="1400" b="0" i="0" u="none" strike="noStrike" cap="none" dirty="0">
              <a:solidFill>
                <a:srgbClr val="000000"/>
              </a:solidFill>
              <a:latin typeface="Arial"/>
              <a:ea typeface="Arial"/>
              <a:cs typeface="Arial"/>
              <a:sym typeface="Arial"/>
            </a:endParaRPr>
          </a:p>
          <a:p>
            <a:pPr marL="457200" marR="0" lvl="0" indent="-381000" algn="r" rtl="0">
              <a:lnSpc>
                <a:spcPct val="100000"/>
              </a:lnSpc>
              <a:spcBef>
                <a:spcPts val="0"/>
              </a:spcBef>
              <a:spcAft>
                <a:spcPts val="0"/>
              </a:spcAft>
              <a:buClr>
                <a:schemeClr val="lt1"/>
              </a:buClr>
              <a:buSzPts val="2400"/>
              <a:buFont typeface="Franklin Gothic"/>
              <a:buNone/>
            </a:pPr>
            <a:r>
              <a:rPr lang="en-US" sz="2400" dirty="0">
                <a:solidFill>
                  <a:schemeClr val="lt1"/>
                </a:solidFill>
                <a:latin typeface="Franklin Gothic"/>
                <a:ea typeface="Franklin Gothic"/>
                <a:cs typeface="Franklin Gothic"/>
                <a:sym typeface="Franklin Gothic"/>
              </a:rPr>
              <a:t>kjc5z@virginia.edu</a:t>
            </a:r>
            <a:r>
              <a:rPr lang="en-US" sz="2400" b="0" i="0" u="none" strike="noStrike" cap="none" dirty="0">
                <a:solidFill>
                  <a:schemeClr val="lt1"/>
                </a:solidFill>
                <a:latin typeface="Franklin Gothic"/>
                <a:ea typeface="Franklin Gothic"/>
                <a:cs typeface="Franklin Gothic"/>
                <a:sym typeface="Franklin Gothic"/>
              </a:rPr>
              <a:t>  |  </a:t>
            </a:r>
            <a:r>
              <a:rPr lang="en-US" sz="2400" dirty="0" err="1">
                <a:solidFill>
                  <a:schemeClr val="lt1"/>
                </a:solidFill>
                <a:latin typeface="Franklin Gothic"/>
                <a:ea typeface="Franklin Gothic"/>
                <a:cs typeface="Franklin Gothic"/>
                <a:sym typeface="Franklin Gothic"/>
              </a:rPr>
              <a:t>bit.ly</a:t>
            </a:r>
            <a:r>
              <a:rPr lang="en-US" sz="2400" dirty="0">
                <a:solidFill>
                  <a:schemeClr val="lt1"/>
                </a:solidFill>
                <a:latin typeface="Franklin Gothic"/>
                <a:ea typeface="Franklin Gothic"/>
                <a:cs typeface="Franklin Gothic"/>
                <a:sym typeface="Franklin Gothic"/>
              </a:rPr>
              <a:t>/GWLGRFP</a:t>
            </a:r>
            <a:endParaRPr sz="1600" b="0" i="1" u="none" strike="noStrike" cap="none" dirty="0">
              <a:solidFill>
                <a:schemeClr val="lt1"/>
              </a:solidFill>
              <a:latin typeface="Franklin Gothic"/>
              <a:ea typeface="Franklin Gothic"/>
              <a:cs typeface="Franklin Gothic"/>
              <a:sym typeface="Franklin Gothic"/>
            </a:endParaRPr>
          </a:p>
        </p:txBody>
      </p:sp>
      <p:sp>
        <p:nvSpPr>
          <p:cNvPr id="334" name="Google Shape;334;p54"/>
          <p:cNvSpPr txBox="1"/>
          <p:nvPr/>
        </p:nvSpPr>
        <p:spPr>
          <a:xfrm>
            <a:off x="-9428" y="290675"/>
            <a:ext cx="9153428" cy="1093282"/>
          </a:xfrm>
          <a:prstGeom prst="rect">
            <a:avLst/>
          </a:prstGeom>
          <a:noFill/>
          <a:ln>
            <a:noFill/>
          </a:ln>
        </p:spPr>
        <p:txBody>
          <a:bodyPr spcFirstLastPara="1" wrap="square" lIns="91425" tIns="91425" rIns="91425" bIns="91425" anchor="b" anchorCtr="0">
            <a:noAutofit/>
          </a:bodyPr>
          <a:lstStyle/>
          <a:p>
            <a:pPr marL="457200" marR="0" lvl="0" indent="-381000" algn="ctr" rtl="0">
              <a:lnSpc>
                <a:spcPct val="100000"/>
              </a:lnSpc>
              <a:spcBef>
                <a:spcPts val="0"/>
              </a:spcBef>
              <a:spcAft>
                <a:spcPts val="0"/>
              </a:spcAft>
              <a:buClr>
                <a:schemeClr val="lt1"/>
              </a:buClr>
              <a:buSzPts val="2400"/>
              <a:buFont typeface="Franklin Gothic"/>
              <a:buNone/>
            </a:pPr>
            <a:r>
              <a:rPr lang="en-US" sz="4800" b="1" dirty="0">
                <a:solidFill>
                  <a:srgbClr val="E46E20"/>
                </a:solidFill>
                <a:latin typeface="Franklin Gothic"/>
                <a:ea typeface="Franklin Gothic"/>
                <a:cs typeface="Franklin Gothic"/>
                <a:sym typeface="Franklin Gothic"/>
              </a:rPr>
              <a:t>What Questions do you have?</a:t>
            </a:r>
            <a:endParaRPr sz="4800" i="0" u="none" strike="noStrike" cap="none" dirty="0">
              <a:solidFill>
                <a:srgbClr val="00000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31331519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F335-D1F3-0B42-AECF-ACE080A7924C}"/>
              </a:ext>
            </a:extLst>
          </p:cNvPr>
          <p:cNvSpPr>
            <a:spLocks noGrp="1"/>
          </p:cNvSpPr>
          <p:nvPr>
            <p:ph type="title"/>
          </p:nvPr>
        </p:nvSpPr>
        <p:spPr/>
        <p:txBody>
          <a:bodyPr/>
          <a:lstStyle/>
          <a:p>
            <a:r>
              <a:rPr lang="en-US" dirty="0"/>
              <a:t>Major contributors to these materials</a:t>
            </a:r>
          </a:p>
        </p:txBody>
      </p:sp>
      <p:sp>
        <p:nvSpPr>
          <p:cNvPr id="3" name="Text Placeholder 2">
            <a:extLst>
              <a:ext uri="{FF2B5EF4-FFF2-40B4-BE49-F238E27FC236}">
                <a16:creationId xmlns:a16="http://schemas.microsoft.com/office/drawing/2014/main" id="{2F3CCF0E-1CCE-8747-833D-14ABC24CD609}"/>
              </a:ext>
            </a:extLst>
          </p:cNvPr>
          <p:cNvSpPr>
            <a:spLocks noGrp="1"/>
          </p:cNvSpPr>
          <p:nvPr>
            <p:ph type="body" idx="1"/>
          </p:nvPr>
        </p:nvSpPr>
        <p:spPr/>
        <p:txBody>
          <a:bodyPr/>
          <a:lstStyle/>
          <a:p>
            <a:r>
              <a:rPr lang="en-US" dirty="0"/>
              <a:t>Katie </a:t>
            </a:r>
            <a:r>
              <a:rPr lang="en-US" dirty="0" err="1"/>
              <a:t>Pelland</a:t>
            </a:r>
            <a:r>
              <a:rPr lang="en-US" dirty="0"/>
              <a:t> (BME)</a:t>
            </a:r>
          </a:p>
          <a:p>
            <a:r>
              <a:rPr lang="en-US" dirty="0"/>
              <a:t>Kyoko Yoshida (BME)</a:t>
            </a:r>
          </a:p>
          <a:p>
            <a:r>
              <a:rPr lang="en-US" dirty="0"/>
              <a:t>Grace Bingham (BME)</a:t>
            </a:r>
          </a:p>
          <a:p>
            <a:r>
              <a:rPr lang="en-US" dirty="0"/>
              <a:t>Brooke </a:t>
            </a:r>
            <a:r>
              <a:rPr lang="en-US" dirty="0" err="1"/>
              <a:t>McGirr</a:t>
            </a:r>
            <a:r>
              <a:rPr lang="en-US" dirty="0"/>
              <a:t> (CHE)</a:t>
            </a:r>
          </a:p>
          <a:p>
            <a:r>
              <a:rPr lang="en-US" dirty="0"/>
              <a:t>Bethany Gordon (CEE)</a:t>
            </a:r>
          </a:p>
          <a:p>
            <a:r>
              <a:rPr lang="en-US" dirty="0"/>
              <a:t>Kelly Cunningham (GWL)</a:t>
            </a:r>
          </a:p>
          <a:p>
            <a:r>
              <a:rPr lang="en-US" sz="1800" dirty="0"/>
              <a:t>May include elements developed from Summer 2020 mentors panel: Panelists- Laura Dunphy, Wisam Fares, Juliet Simpson, Grace Bingham. </a:t>
            </a:r>
            <a:endParaRPr lang="en-US" dirty="0"/>
          </a:p>
          <a:p>
            <a:pPr marL="76200" indent="0">
              <a:buNone/>
            </a:pPr>
            <a:r>
              <a:rPr lang="en-US" sz="2000" dirty="0"/>
              <a:t>Last updated July 2022 (minor updates from July 2021 version) by Kelly Cunningham </a:t>
            </a:r>
          </a:p>
        </p:txBody>
      </p:sp>
    </p:spTree>
    <p:extLst>
      <p:ext uri="{BB962C8B-B14F-4D97-AF65-F5344CB8AC3E}">
        <p14:creationId xmlns:p14="http://schemas.microsoft.com/office/powerpoint/2010/main" val="35624912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4"/>
          <p:cNvSpPr/>
          <p:nvPr/>
        </p:nvSpPr>
        <p:spPr>
          <a:xfrm>
            <a:off x="-9428" y="-53426"/>
            <a:ext cx="9153428" cy="26008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0" name="Google Shape;330;p54"/>
          <p:cNvSpPr txBox="1"/>
          <p:nvPr/>
        </p:nvSpPr>
        <p:spPr>
          <a:xfrm>
            <a:off x="407100" y="-53425"/>
            <a:ext cx="8736900" cy="2505900"/>
          </a:xfrm>
          <a:prstGeom prst="rect">
            <a:avLst/>
          </a:prstGeom>
          <a:noFill/>
          <a:ln>
            <a:noFill/>
          </a:ln>
        </p:spPr>
        <p:txBody>
          <a:bodyPr spcFirstLastPara="1" wrap="square" lIns="91425" tIns="91425" rIns="91425" bIns="91425" anchor="b" anchorCtr="0">
            <a:noAutofit/>
          </a:bodyPr>
          <a:lstStyle/>
          <a:p>
            <a:pPr marL="457200" marR="0" lvl="0" indent="-381000" algn="l" rtl="0">
              <a:lnSpc>
                <a:spcPct val="100000"/>
              </a:lnSpc>
              <a:spcBef>
                <a:spcPts val="0"/>
              </a:spcBef>
              <a:spcAft>
                <a:spcPts val="0"/>
              </a:spcAft>
              <a:buClr>
                <a:schemeClr val="lt1"/>
              </a:buClr>
              <a:buSzPts val="2400"/>
              <a:buFont typeface="Franklin Gothic"/>
              <a:buNone/>
            </a:pPr>
            <a:r>
              <a:rPr lang="en-US" sz="3200" b="1" dirty="0">
                <a:solidFill>
                  <a:srgbClr val="212D4A"/>
                </a:solidFill>
                <a:latin typeface="Franklin Gothic"/>
                <a:ea typeface="Franklin Gothic"/>
                <a:cs typeface="Franklin Gothic"/>
                <a:sym typeface="Franklin Gothic"/>
              </a:rPr>
              <a:t>Additional resources on end &amp; hidden slides</a:t>
            </a:r>
            <a:endParaRPr sz="1400" b="0" i="0" u="none" strike="noStrike" cap="none" dirty="0">
              <a:solidFill>
                <a:srgbClr val="000000"/>
              </a:solidFill>
              <a:latin typeface="Arial"/>
              <a:ea typeface="Arial"/>
              <a:cs typeface="Arial"/>
              <a:sym typeface="Arial"/>
            </a:endParaRPr>
          </a:p>
        </p:txBody>
      </p:sp>
      <p:sp>
        <p:nvSpPr>
          <p:cNvPr id="331" name="Google Shape;331;p54"/>
          <p:cNvSpPr/>
          <p:nvPr/>
        </p:nvSpPr>
        <p:spPr>
          <a:xfrm>
            <a:off x="-9428" y="2600858"/>
            <a:ext cx="9153429" cy="2542642"/>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3" name="Google Shape;333;p54"/>
          <p:cNvSpPr txBox="1"/>
          <p:nvPr/>
        </p:nvSpPr>
        <p:spPr>
          <a:xfrm>
            <a:off x="688622" y="2941125"/>
            <a:ext cx="8201428" cy="1786800"/>
          </a:xfrm>
          <a:prstGeom prst="rect">
            <a:avLst/>
          </a:prstGeom>
          <a:noFill/>
          <a:ln>
            <a:noFill/>
          </a:ln>
        </p:spPr>
        <p:txBody>
          <a:bodyPr spcFirstLastPara="1" wrap="square" lIns="91425" tIns="91425" rIns="91425" bIns="91425" anchor="b" anchorCtr="0">
            <a:noAutofit/>
          </a:bodyPr>
          <a:lstStyle/>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ea typeface="Franklin Gothic"/>
                <a:cs typeface="Franklin Gothic"/>
                <a:sym typeface="Franklin Gothic"/>
              </a:rPr>
              <a:t>Kelly J Cunningham, PhD</a:t>
            </a:r>
          </a:p>
          <a:p>
            <a:pPr marL="457200" lvl="0" indent="-381000" algn="r">
              <a:buClr>
                <a:schemeClr val="lt1"/>
              </a:buClr>
              <a:buSzPts val="2400"/>
            </a:pPr>
            <a:r>
              <a:rPr lang="en-US" sz="2400" dirty="0">
                <a:solidFill>
                  <a:schemeClr val="lt1"/>
                </a:solidFill>
                <a:latin typeface="Franklin Gothic"/>
                <a:sym typeface="Franklin Gothic"/>
              </a:rPr>
              <a:t>Director,</a:t>
            </a:r>
            <a:r>
              <a:rPr lang="en-US" sz="2400" b="1" dirty="0">
                <a:solidFill>
                  <a:schemeClr val="lt1"/>
                </a:solidFill>
                <a:latin typeface="Franklin Gothic"/>
                <a:sym typeface="Franklin Gothic"/>
              </a:rPr>
              <a:t> </a:t>
            </a:r>
            <a:r>
              <a:rPr lang="en-US" sz="2400" dirty="0">
                <a:solidFill>
                  <a:schemeClr val="lt1"/>
                </a:solidFill>
                <a:latin typeface="Franklin Gothic"/>
                <a:sym typeface="Franklin Gothic"/>
              </a:rPr>
              <a:t>Graduate Writing Lab </a:t>
            </a:r>
          </a:p>
          <a:p>
            <a:pPr marL="457200" lvl="0" indent="-381000" algn="r">
              <a:buClr>
                <a:schemeClr val="lt1"/>
              </a:buClr>
              <a:buSzPts val="2400"/>
            </a:pPr>
            <a:r>
              <a:rPr lang="en-US" sz="2400" dirty="0">
                <a:solidFill>
                  <a:schemeClr val="lt1"/>
                </a:solidFill>
                <a:latin typeface="Franklin Gothic"/>
                <a:sym typeface="Franklin Gothic"/>
              </a:rPr>
              <a:t>School of Engineering &amp; Applied Science, University of Virginia </a:t>
            </a:r>
          </a:p>
          <a:p>
            <a:pPr marL="457200" marR="0" lvl="0" indent="-381000" algn="r" rtl="0">
              <a:lnSpc>
                <a:spcPct val="100000"/>
              </a:lnSpc>
              <a:spcBef>
                <a:spcPts val="0"/>
              </a:spcBef>
              <a:spcAft>
                <a:spcPts val="0"/>
              </a:spcAft>
              <a:buClr>
                <a:schemeClr val="lt1"/>
              </a:buClr>
              <a:buSzPts val="2400"/>
              <a:buFont typeface="Franklin Gothic"/>
              <a:buNone/>
            </a:pPr>
            <a:r>
              <a:rPr lang="en-US" sz="2400" b="1" dirty="0">
                <a:solidFill>
                  <a:schemeClr val="lt1"/>
                </a:solidFill>
                <a:latin typeface="Franklin Gothic"/>
                <a:sym typeface="Franklin Gothic"/>
              </a:rPr>
              <a:t>J</a:t>
            </a:r>
            <a:r>
              <a:rPr lang="en-US" sz="2400" b="1" dirty="0">
                <a:solidFill>
                  <a:schemeClr val="lt1"/>
                </a:solidFill>
                <a:latin typeface="Franklin Gothic"/>
                <a:ea typeface="Arial"/>
                <a:cs typeface="Arial"/>
                <a:sym typeface="Franklin Gothic"/>
              </a:rPr>
              <a:t>uly 2022 version</a:t>
            </a:r>
            <a:endParaRPr sz="1400" b="0" i="0" u="none" strike="noStrike" cap="none" dirty="0">
              <a:solidFill>
                <a:srgbClr val="000000"/>
              </a:solidFill>
              <a:latin typeface="Arial"/>
              <a:ea typeface="Arial"/>
              <a:cs typeface="Arial"/>
              <a:sym typeface="Arial"/>
            </a:endParaRPr>
          </a:p>
          <a:p>
            <a:pPr marL="457200" marR="0" lvl="0" indent="-381000" algn="r" rtl="0">
              <a:lnSpc>
                <a:spcPct val="100000"/>
              </a:lnSpc>
              <a:spcBef>
                <a:spcPts val="0"/>
              </a:spcBef>
              <a:spcAft>
                <a:spcPts val="0"/>
              </a:spcAft>
              <a:buClr>
                <a:schemeClr val="lt1"/>
              </a:buClr>
              <a:buSzPts val="2400"/>
              <a:buFont typeface="Franklin Gothic"/>
              <a:buNone/>
            </a:pPr>
            <a:r>
              <a:rPr lang="en-US" sz="2400" dirty="0" err="1">
                <a:solidFill>
                  <a:schemeClr val="lt1"/>
                </a:solidFill>
                <a:latin typeface="Franklin Gothic"/>
                <a:ea typeface="Franklin Gothic"/>
                <a:cs typeface="Franklin Gothic"/>
                <a:sym typeface="Franklin Gothic"/>
              </a:rPr>
              <a:t>gradwritinglab@virginia.edu</a:t>
            </a:r>
            <a:r>
              <a:rPr lang="en-US" sz="2400" b="0" i="0" u="none" strike="noStrike" cap="none" dirty="0">
                <a:solidFill>
                  <a:schemeClr val="lt1"/>
                </a:solidFill>
                <a:latin typeface="Franklin Gothic"/>
                <a:ea typeface="Franklin Gothic"/>
                <a:cs typeface="Franklin Gothic"/>
                <a:sym typeface="Franklin Gothic"/>
              </a:rPr>
              <a:t>  |  </a:t>
            </a:r>
            <a:r>
              <a:rPr lang="en-US" sz="2400" dirty="0" err="1">
                <a:solidFill>
                  <a:schemeClr val="lt1"/>
                </a:solidFill>
                <a:latin typeface="Franklin Gothic"/>
                <a:ea typeface="Franklin Gothic"/>
                <a:cs typeface="Franklin Gothic"/>
                <a:sym typeface="Franklin Gothic"/>
              </a:rPr>
              <a:t>bit.ly</a:t>
            </a:r>
            <a:r>
              <a:rPr lang="en-US" sz="2400" dirty="0">
                <a:solidFill>
                  <a:schemeClr val="lt1"/>
                </a:solidFill>
                <a:latin typeface="Franklin Gothic"/>
                <a:ea typeface="Franklin Gothic"/>
                <a:cs typeface="Franklin Gothic"/>
                <a:sym typeface="Franklin Gothic"/>
              </a:rPr>
              <a:t>/GWLGRFP</a:t>
            </a:r>
            <a:endParaRPr sz="1600" b="0" i="1" u="none" strike="noStrike" cap="none" dirty="0">
              <a:solidFill>
                <a:schemeClr val="lt1"/>
              </a:solidFill>
              <a:latin typeface="Franklin Gothic"/>
              <a:ea typeface="Franklin Gothic"/>
              <a:cs typeface="Franklin Gothic"/>
              <a:sym typeface="Franklin Gothic"/>
            </a:endParaRPr>
          </a:p>
        </p:txBody>
      </p:sp>
      <p:sp>
        <p:nvSpPr>
          <p:cNvPr id="334" name="Google Shape;334;p54"/>
          <p:cNvSpPr txBox="1"/>
          <p:nvPr/>
        </p:nvSpPr>
        <p:spPr>
          <a:xfrm>
            <a:off x="153325" y="290675"/>
            <a:ext cx="8736900" cy="1459800"/>
          </a:xfrm>
          <a:prstGeom prst="rect">
            <a:avLst/>
          </a:prstGeom>
          <a:noFill/>
          <a:ln>
            <a:noFill/>
          </a:ln>
        </p:spPr>
        <p:txBody>
          <a:bodyPr spcFirstLastPara="1" wrap="square" lIns="91425" tIns="91425" rIns="91425" bIns="91425" anchor="b" anchorCtr="0">
            <a:noAutofit/>
          </a:bodyPr>
          <a:lstStyle/>
          <a:p>
            <a:pPr marL="457200" marR="0" lvl="0" indent="-381000" algn="l" rtl="0">
              <a:lnSpc>
                <a:spcPct val="100000"/>
              </a:lnSpc>
              <a:spcBef>
                <a:spcPts val="0"/>
              </a:spcBef>
              <a:spcAft>
                <a:spcPts val="0"/>
              </a:spcAft>
              <a:buClr>
                <a:schemeClr val="lt1"/>
              </a:buClr>
              <a:buSzPts val="2400"/>
              <a:buFont typeface="Franklin Gothic"/>
              <a:buNone/>
            </a:pPr>
            <a:r>
              <a:rPr lang="en-US" sz="4800" b="1">
                <a:solidFill>
                  <a:srgbClr val="E46E20"/>
                </a:solidFill>
                <a:latin typeface="Franklin Gothic"/>
                <a:ea typeface="Franklin Gothic"/>
                <a:cs typeface="Franklin Gothic"/>
                <a:sym typeface="Franklin Gothic"/>
              </a:rPr>
              <a:t>Planning and Drafting Your </a:t>
            </a:r>
            <a:endParaRPr sz="4800" b="1">
              <a:solidFill>
                <a:srgbClr val="E46E20"/>
              </a:solidFill>
              <a:latin typeface="Franklin Gothic"/>
              <a:ea typeface="Franklin Gothic"/>
              <a:cs typeface="Franklin Gothic"/>
              <a:sym typeface="Franklin Gothic"/>
            </a:endParaRPr>
          </a:p>
          <a:p>
            <a:pPr marL="457200" marR="0" lvl="0" indent="-381000" algn="l" rtl="0">
              <a:lnSpc>
                <a:spcPct val="100000"/>
              </a:lnSpc>
              <a:spcBef>
                <a:spcPts val="0"/>
              </a:spcBef>
              <a:spcAft>
                <a:spcPts val="0"/>
              </a:spcAft>
              <a:buClr>
                <a:schemeClr val="lt1"/>
              </a:buClr>
              <a:buSzPts val="2400"/>
              <a:buFont typeface="Franklin Gothic"/>
              <a:buNone/>
            </a:pPr>
            <a:r>
              <a:rPr lang="en-US" sz="4800" b="1">
                <a:solidFill>
                  <a:srgbClr val="E46E20"/>
                </a:solidFill>
                <a:latin typeface="Franklin Gothic"/>
                <a:ea typeface="Franklin Gothic"/>
                <a:cs typeface="Franklin Gothic"/>
                <a:sym typeface="Franklin Gothic"/>
              </a:rPr>
              <a:t>NSF GRFP Application</a:t>
            </a:r>
            <a:endParaRPr sz="4800" i="0" u="none" strike="noStrike" cap="none">
              <a:solidFill>
                <a:srgbClr val="000000"/>
              </a:solidFill>
              <a:latin typeface="Franklin Gothic"/>
              <a:ea typeface="Franklin Gothic"/>
              <a:cs typeface="Franklin Gothic"/>
              <a:sym typeface="Franklin Gothic"/>
            </a:endParaRPr>
          </a:p>
        </p:txBody>
      </p:sp>
    </p:spTree>
    <p:extLst>
      <p:ext uri="{BB962C8B-B14F-4D97-AF65-F5344CB8AC3E}">
        <p14:creationId xmlns:p14="http://schemas.microsoft.com/office/powerpoint/2010/main" val="3953492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80"/>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Non </a:t>
            </a:r>
            <a:r>
              <a:rPr lang="en-US" dirty="0" err="1"/>
              <a:t>Uva</a:t>
            </a:r>
            <a:r>
              <a:rPr lang="en-US" dirty="0"/>
              <a:t> Online Resources</a:t>
            </a:r>
            <a:endParaRPr dirty="0"/>
          </a:p>
        </p:txBody>
      </p:sp>
      <p:sp>
        <p:nvSpPr>
          <p:cNvPr id="547" name="Google Shape;547;p80"/>
          <p:cNvSpPr txBox="1">
            <a:spLocks noGrp="1"/>
          </p:cNvSpPr>
          <p:nvPr>
            <p:ph type="body" idx="1"/>
          </p:nvPr>
        </p:nvSpPr>
        <p:spPr>
          <a:xfrm>
            <a:off x="654200" y="1100250"/>
            <a:ext cx="8077500" cy="349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Alex Lang’s Website</a:t>
            </a:r>
            <a:endParaRPr dirty="0"/>
          </a:p>
          <a:p>
            <a:pPr marL="0" lvl="0" indent="0" algn="l" rtl="0">
              <a:spcBef>
                <a:spcPts val="1200"/>
              </a:spcBef>
              <a:spcAft>
                <a:spcPts val="0"/>
              </a:spcAft>
              <a:buNone/>
            </a:pPr>
            <a:r>
              <a:rPr lang="en-US" u="sng" dirty="0">
                <a:solidFill>
                  <a:schemeClr val="hlink"/>
                </a:solidFill>
                <a:hlinkClick r:id="rId4"/>
              </a:rPr>
              <a:t>GWL Guide to NSF GRFP Reference Letters</a:t>
            </a:r>
            <a:endParaRPr dirty="0"/>
          </a:p>
          <a:p>
            <a:pPr marL="0" lvl="0" indent="0" algn="l" rtl="0">
              <a:spcBef>
                <a:spcPts val="1200"/>
              </a:spcBef>
              <a:spcAft>
                <a:spcPts val="0"/>
              </a:spcAft>
              <a:buNone/>
            </a:pPr>
            <a:r>
              <a:rPr lang="en-US" u="sng" dirty="0">
                <a:solidFill>
                  <a:schemeClr val="hlink"/>
                </a:solidFill>
                <a:hlinkClick r:id="rId5"/>
              </a:rPr>
              <a:t>NSF GRFP 2021 Solicitation</a:t>
            </a:r>
            <a:endParaRPr dirty="0"/>
          </a:p>
          <a:p>
            <a:pPr marL="0" lvl="0" indent="0" algn="l" rtl="0">
              <a:spcBef>
                <a:spcPts val="1000"/>
              </a:spcBef>
              <a:spcAft>
                <a:spcPts val="0"/>
              </a:spcAft>
              <a:buNone/>
            </a:pPr>
            <a:r>
              <a:rPr lang="en-US" u="sng" dirty="0">
                <a:solidFill>
                  <a:schemeClr val="hlink"/>
                </a:solidFill>
                <a:hlinkClick r:id="rId6"/>
              </a:rPr>
              <a:t>NSF GRFP FAQs</a:t>
            </a:r>
            <a:endParaRPr dirty="0">
              <a:solidFill>
                <a:srgbClr val="232D4B"/>
              </a:solidFill>
            </a:endParaRPr>
          </a:p>
          <a:p>
            <a:pPr marL="0" lvl="0" indent="0" algn="l" rtl="0">
              <a:spcBef>
                <a:spcPts val="1200"/>
              </a:spcBef>
              <a:spcAft>
                <a:spcPts val="1200"/>
              </a:spcAft>
              <a:buClr>
                <a:schemeClr val="dk2"/>
              </a:buClr>
              <a:buSzPts val="1100"/>
              <a:buFont typeface="Arial"/>
              <a:buNone/>
            </a:pPr>
            <a:endParaRPr dirty="0"/>
          </a:p>
        </p:txBody>
      </p:sp>
    </p:spTree>
    <p:extLst>
      <p:ext uri="{BB962C8B-B14F-4D97-AF65-F5344CB8AC3E}">
        <p14:creationId xmlns:p14="http://schemas.microsoft.com/office/powerpoint/2010/main" val="3220745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8"/>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a:t>Use many sources of feedback</a:t>
            </a:r>
            <a:endParaRPr/>
          </a:p>
        </p:txBody>
      </p:sp>
      <p:sp>
        <p:nvSpPr>
          <p:cNvPr id="480" name="Google Shape;480;p78"/>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t>have people read your drafts</a:t>
            </a:r>
            <a:endParaRPr/>
          </a:p>
        </p:txBody>
      </p:sp>
      <p:sp>
        <p:nvSpPr>
          <p:cNvPr id="481" name="Google Shape;481;p78"/>
          <p:cNvSpPr txBox="1">
            <a:spLocks noGrp="1"/>
          </p:cNvSpPr>
          <p:nvPr>
            <p:ph type="body" idx="2"/>
          </p:nvPr>
        </p:nvSpPr>
        <p:spPr>
          <a:xfrm>
            <a:off x="4939500" y="285750"/>
            <a:ext cx="3837000" cy="4629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Research statement: </a:t>
            </a:r>
            <a:r>
              <a:rPr lang="en-US"/>
              <a:t>advisor, faculty, people in your lab/engineering, students, postdocs</a:t>
            </a:r>
            <a:endParaRPr/>
          </a:p>
          <a:p>
            <a:pPr marL="0" lvl="0" indent="0" algn="l" rtl="0">
              <a:spcBef>
                <a:spcPts val="0"/>
              </a:spcBef>
              <a:spcAft>
                <a:spcPts val="0"/>
              </a:spcAft>
              <a:buNone/>
            </a:pPr>
            <a:endParaRPr/>
          </a:p>
          <a:p>
            <a:pPr marL="0" lvl="0" indent="0" algn="l" rtl="0">
              <a:spcBef>
                <a:spcPts val="0"/>
              </a:spcBef>
              <a:spcAft>
                <a:spcPts val="0"/>
              </a:spcAft>
              <a:buNone/>
            </a:pPr>
            <a:r>
              <a:rPr lang="en-US" b="1"/>
              <a:t>Personal statements: </a:t>
            </a:r>
            <a:r>
              <a:rPr lang="en-US"/>
              <a:t>students, friends, family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2" name="Rectangle 1">
            <a:extLst>
              <a:ext uri="{FF2B5EF4-FFF2-40B4-BE49-F238E27FC236}">
                <a16:creationId xmlns:a16="http://schemas.microsoft.com/office/drawing/2014/main" id="{12188CC4-D3F6-084E-99FA-DA8FD269CAB6}"/>
              </a:ext>
            </a:extLst>
          </p:cNvPr>
          <p:cNvSpPr/>
          <p:nvPr/>
        </p:nvSpPr>
        <p:spPr>
          <a:xfrm>
            <a:off x="0" y="0"/>
            <a:ext cx="91440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Google Shape;371;p60"/>
          <p:cNvSpPr txBox="1">
            <a:spLocks noGrp="1"/>
          </p:cNvSpPr>
          <p:nvPr>
            <p:ph type="title"/>
          </p:nvPr>
        </p:nvSpPr>
        <p:spPr>
          <a:xfrm>
            <a:off x="0" y="3634154"/>
            <a:ext cx="8533800" cy="97716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232D4B"/>
              </a:buClr>
              <a:buSzPts val="3600"/>
              <a:buNone/>
            </a:pPr>
            <a:r>
              <a:rPr lang="en-US" sz="4400" dirty="0"/>
              <a:t>Use components strategically to convey a cohesive story</a:t>
            </a:r>
            <a:br>
              <a:rPr lang="en-US" sz="4400" dirty="0"/>
            </a:br>
            <a:br>
              <a:rPr lang="en-US" sz="4400" dirty="0"/>
            </a:br>
            <a:r>
              <a:rPr lang="en-US" sz="4400" dirty="0"/>
              <a:t>All components should showcase</a:t>
            </a:r>
            <a:br>
              <a:rPr lang="en-US" sz="4400" dirty="0"/>
            </a:br>
            <a:r>
              <a:rPr lang="en-US" sz="4400" dirty="0"/>
              <a:t>	-intellectual merit</a:t>
            </a:r>
            <a:br>
              <a:rPr lang="en-US" sz="4400" dirty="0"/>
            </a:br>
            <a:r>
              <a:rPr lang="en-US" sz="4400" dirty="0"/>
              <a:t>	-broader impacts</a:t>
            </a:r>
            <a:endParaRPr sz="4400" dirty="0"/>
          </a:p>
        </p:txBody>
      </p:sp>
    </p:spTree>
    <p:extLst>
      <p:ext uri="{BB962C8B-B14F-4D97-AF65-F5344CB8AC3E}">
        <p14:creationId xmlns:p14="http://schemas.microsoft.com/office/powerpoint/2010/main" val="11995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86"/>
          <p:cNvSpPr txBox="1">
            <a:spLocks noGrp="1"/>
          </p:cNvSpPr>
          <p:nvPr>
            <p:ph type="title"/>
          </p:nvPr>
        </p:nvSpPr>
        <p:spPr>
          <a:xfrm>
            <a:off x="416250" y="166750"/>
            <a:ext cx="83115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Reference Letters</a:t>
            </a:r>
            <a:endParaRPr/>
          </a:p>
        </p:txBody>
      </p:sp>
      <p:sp>
        <p:nvSpPr>
          <p:cNvPr id="590" name="Google Shape;590;p86"/>
          <p:cNvSpPr txBox="1">
            <a:spLocks noGrp="1"/>
          </p:cNvSpPr>
          <p:nvPr>
            <p:ph type="body" idx="1"/>
          </p:nvPr>
        </p:nvSpPr>
        <p:spPr>
          <a:xfrm>
            <a:off x="654200" y="1100250"/>
            <a:ext cx="8077500" cy="3498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US" dirty="0"/>
              <a:t>3 letters required</a:t>
            </a:r>
            <a:endParaRPr dirty="0"/>
          </a:p>
          <a:p>
            <a:pPr marL="914400" lvl="1" indent="-368300" algn="l" rtl="0">
              <a:spcBef>
                <a:spcPts val="0"/>
              </a:spcBef>
              <a:spcAft>
                <a:spcPts val="0"/>
              </a:spcAft>
              <a:buSzPts val="2200"/>
              <a:buChar char="○"/>
            </a:pPr>
            <a:r>
              <a:rPr lang="en-US" dirty="0"/>
              <a:t>4/5 spots in ranking order, with the top 3 used</a:t>
            </a:r>
            <a:endParaRPr dirty="0"/>
          </a:p>
          <a:p>
            <a:pPr marL="457200" lvl="0" indent="-381000" algn="l" rtl="0">
              <a:spcBef>
                <a:spcPts val="0"/>
              </a:spcBef>
              <a:spcAft>
                <a:spcPts val="0"/>
              </a:spcAft>
              <a:buSzPts val="2400"/>
              <a:buChar char="●"/>
            </a:pPr>
            <a:r>
              <a:rPr lang="en-US" dirty="0"/>
              <a:t>Use your advisor as a reference writer</a:t>
            </a:r>
            <a:endParaRPr dirty="0"/>
          </a:p>
          <a:p>
            <a:pPr marL="457200" lvl="0" indent="-381000" algn="l" rtl="0">
              <a:spcBef>
                <a:spcPts val="0"/>
              </a:spcBef>
              <a:spcAft>
                <a:spcPts val="0"/>
              </a:spcAft>
              <a:buSzPts val="2400"/>
              <a:buChar char="●"/>
            </a:pPr>
            <a:r>
              <a:rPr lang="en-US" dirty="0"/>
              <a:t>Choose people that can speak to both your </a:t>
            </a:r>
            <a:r>
              <a:rPr lang="en-US" i="1" dirty="0"/>
              <a:t>intellectual merit</a:t>
            </a:r>
            <a:r>
              <a:rPr lang="en-US" dirty="0"/>
              <a:t> and your </a:t>
            </a:r>
            <a:r>
              <a:rPr lang="en-US" i="1" dirty="0"/>
              <a:t>broader impact</a:t>
            </a:r>
            <a:endParaRPr i="1" dirty="0"/>
          </a:p>
          <a:p>
            <a:pPr marL="457200" lvl="0" indent="-381000" algn="l" rtl="0">
              <a:spcBef>
                <a:spcPts val="0"/>
              </a:spcBef>
              <a:spcAft>
                <a:spcPts val="0"/>
              </a:spcAft>
              <a:buSzPts val="2400"/>
              <a:buChar char="●"/>
            </a:pPr>
            <a:r>
              <a:rPr lang="en-US" dirty="0"/>
              <a:t>If research is interdisciplinary, consider getting recommendations from various disciplines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See our </a:t>
            </a:r>
            <a:r>
              <a:rPr lang="en-US" u="sng" dirty="0">
                <a:solidFill>
                  <a:schemeClr val="hlink"/>
                </a:solidFill>
                <a:hlinkClick r:id="rId3"/>
              </a:rPr>
              <a:t>Reference Letters Guide</a:t>
            </a:r>
            <a:r>
              <a:rPr lang="en-US" dirty="0"/>
              <a:t> for more</a:t>
            </a:r>
            <a:endParaRPr dirty="0"/>
          </a:p>
        </p:txBody>
      </p:sp>
    </p:spTree>
    <p:extLst>
      <p:ext uri="{BB962C8B-B14F-4D97-AF65-F5344CB8AC3E}">
        <p14:creationId xmlns:p14="http://schemas.microsoft.com/office/powerpoint/2010/main" val="319655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F5879-319F-6E2C-57DE-7B3D634C7DDE}"/>
              </a:ext>
            </a:extLst>
          </p:cNvPr>
          <p:cNvSpPr>
            <a:spLocks noGrp="1"/>
          </p:cNvSpPr>
          <p:nvPr>
            <p:ph type="title"/>
          </p:nvPr>
        </p:nvSpPr>
        <p:spPr/>
        <p:txBody>
          <a:bodyPr/>
          <a:lstStyle/>
          <a:p>
            <a:r>
              <a:rPr lang="en-US" dirty="0">
                <a:solidFill>
                  <a:schemeClr val="accent1"/>
                </a:solidFill>
              </a:rPr>
              <a:t>References- GRFP Mentors</a:t>
            </a:r>
          </a:p>
        </p:txBody>
      </p:sp>
      <p:sp>
        <p:nvSpPr>
          <p:cNvPr id="3" name="Text Placeholder 2">
            <a:extLst>
              <a:ext uri="{FF2B5EF4-FFF2-40B4-BE49-F238E27FC236}">
                <a16:creationId xmlns:a16="http://schemas.microsoft.com/office/drawing/2014/main" id="{AD81DC6C-9FAC-B86A-63A1-CA025C0256E5}"/>
              </a:ext>
            </a:extLst>
          </p:cNvPr>
          <p:cNvSpPr>
            <a:spLocks noGrp="1"/>
          </p:cNvSpPr>
          <p:nvPr>
            <p:ph type="body" idx="1"/>
          </p:nvPr>
        </p:nvSpPr>
        <p:spPr/>
        <p:txBody>
          <a:bodyPr/>
          <a:lstStyle/>
          <a:p>
            <a:r>
              <a:rPr lang="en-US" dirty="0">
                <a:solidFill>
                  <a:schemeClr val="bg2"/>
                </a:solidFill>
              </a:rPr>
              <a:t>Who did you ask?</a:t>
            </a:r>
          </a:p>
        </p:txBody>
      </p:sp>
    </p:spTree>
    <p:extLst>
      <p:ext uri="{BB962C8B-B14F-4D97-AF65-F5344CB8AC3E}">
        <p14:creationId xmlns:p14="http://schemas.microsoft.com/office/powerpoint/2010/main" val="36080189"/>
      </p:ext>
    </p:extLst>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24547</TotalTime>
  <Words>3395</Words>
  <Application>Microsoft Office PowerPoint</Application>
  <PresentationFormat>On-screen Show (16:9)</PresentationFormat>
  <Paragraphs>434</Paragraphs>
  <Slides>68</Slides>
  <Notes>56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Swiss</vt:lpstr>
      <vt:lpstr>PowerPoint Presentation</vt:lpstr>
      <vt:lpstr>NSF  Graduate  Research  Fellowship  Program (GRFP, NSF Fellowship)</vt:lpstr>
      <vt:lpstr>READ THE  PROGRAM SOLICITATION  IN FULL</vt:lpstr>
      <vt:lpstr>Keep your audience in mind!</vt:lpstr>
      <vt:lpstr>Application Components</vt:lpstr>
      <vt:lpstr>A complete application will include:</vt:lpstr>
      <vt:lpstr>Use components strategically to convey a cohesive story  All components should showcase  -intellectual merit  -broader impacts</vt:lpstr>
      <vt:lpstr>Reference Letters</vt:lpstr>
      <vt:lpstr>References- GRFP Mentors</vt:lpstr>
      <vt:lpstr>Transcripts &amp; other background info</vt:lpstr>
      <vt:lpstr>Personal &amp; Research Statements</vt:lpstr>
      <vt:lpstr>Your reviewers </vt:lpstr>
      <vt:lpstr>Your reviewer </vt:lpstr>
      <vt:lpstr>Consider including a figure to stand out</vt:lpstr>
      <vt:lpstr>Example figures from a research statement</vt:lpstr>
      <vt:lpstr>Make sure your app gets considered...</vt:lpstr>
      <vt:lpstr>Personal, Relevant Background, and Future Goals Statement   (3 pages)  Personal Statement </vt:lpstr>
      <vt:lpstr>Personal Statement - 3 pages</vt:lpstr>
      <vt:lpstr>No Examples until You Draft  *Do not read example personal statements  until after drafting your own*  </vt:lpstr>
      <vt:lpstr>Personal Statement – preparing to write</vt:lpstr>
      <vt:lpstr>Personal Statement – Connect the Dots</vt:lpstr>
      <vt:lpstr>Personal Statement- GRFP Mentors</vt:lpstr>
      <vt:lpstr>Personal Statement</vt:lpstr>
      <vt:lpstr>Personal Statement</vt:lpstr>
      <vt:lpstr>Fastlane Application – Helpful Tip</vt:lpstr>
      <vt:lpstr>Graduate Research Statement   (2 pages)  Research Statement,  Research Plan,  Research Proposal, Proposal </vt:lpstr>
      <vt:lpstr>Research Statement- 2 pages</vt:lpstr>
      <vt:lpstr>Research Statement- 2 pages</vt:lpstr>
      <vt:lpstr>Research Statement- 2 pages</vt:lpstr>
      <vt:lpstr>Research Statement- 2 pages</vt:lpstr>
      <vt:lpstr>Research Statement- 2 pages</vt:lpstr>
      <vt:lpstr>Possible overview</vt:lpstr>
      <vt:lpstr>BME  Example</vt:lpstr>
      <vt:lpstr>SIE  Example</vt:lpstr>
      <vt:lpstr>Research Statement- GRFP Mentors</vt:lpstr>
      <vt:lpstr>When revising both statements</vt:lpstr>
      <vt:lpstr>In each statement, address  Intellectual Merit and Broader Impacts  under separate headings </vt:lpstr>
      <vt:lpstr>The Core of GRFP:  Intellectual Merit &amp; Broader Impacts</vt:lpstr>
      <vt:lpstr>Applicant Ratings</vt:lpstr>
      <vt:lpstr>Intellectual Merit</vt:lpstr>
      <vt:lpstr>Intellectual Merit</vt:lpstr>
      <vt:lpstr>Intellectual Merit</vt:lpstr>
      <vt:lpstr>Intellectual Merit- Section Example</vt:lpstr>
      <vt:lpstr>Intellectual Merit- Section Example</vt:lpstr>
      <vt:lpstr>Intellectual Merit- Section Example</vt:lpstr>
      <vt:lpstr>Intellectual Merit- GRFP Mentors</vt:lpstr>
      <vt:lpstr>Broader Impacts</vt:lpstr>
      <vt:lpstr>Broader Impacts</vt:lpstr>
      <vt:lpstr>Broader Impacts</vt:lpstr>
      <vt:lpstr>Broader Impacts- Example sections</vt:lpstr>
      <vt:lpstr>Broader Impacts- GRFP Mentors</vt:lpstr>
      <vt:lpstr>Review Criteria</vt:lpstr>
      <vt:lpstr>Review Criteria (cont)</vt:lpstr>
      <vt:lpstr>Review Criteria (cont)</vt:lpstr>
      <vt:lpstr>How applications are reviewed/rated</vt:lpstr>
      <vt:lpstr>Examples</vt:lpstr>
      <vt:lpstr>Be specific and give concrete examples</vt:lpstr>
      <vt:lpstr>Highlight the why, not just the what</vt:lpstr>
      <vt:lpstr>Tips &amp; Resources</vt:lpstr>
      <vt:lpstr>Deadlines- check your program solicitation</vt:lpstr>
      <vt:lpstr>Current Timeline Suggestion</vt:lpstr>
      <vt:lpstr>General Application Advice</vt:lpstr>
      <vt:lpstr>GWL GRFP Support Resources</vt:lpstr>
      <vt:lpstr>PowerPoint Presentation</vt:lpstr>
      <vt:lpstr>Major contributors to these materials</vt:lpstr>
      <vt:lpstr>PowerPoint Presentation</vt:lpstr>
      <vt:lpstr>Non Uva Online Resources</vt:lpstr>
      <vt:lpstr>Use many sources of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Cunningham, Kelly J. (kjc5z)</cp:lastModifiedBy>
  <cp:revision>73</cp:revision>
  <dcterms:modified xsi:type="dcterms:W3CDTF">2022-08-02T20:07:04Z</dcterms:modified>
</cp:coreProperties>
</file>