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5" r:id="rId2"/>
    <p:sldId id="261" r:id="rId3"/>
    <p:sldId id="363" r:id="rId4"/>
    <p:sldId id="361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2F7C92E-1702-2C47-AB1B-CA42411644E0}">
          <p14:sldIdLst>
            <p14:sldId id="365"/>
            <p14:sldId id="261"/>
            <p14:sldId id="363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EC98"/>
    <a:srgbClr val="FF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3" autoAdjust="0"/>
    <p:restoredTop sz="80183" autoAdjust="0"/>
  </p:normalViewPr>
  <p:slideViewPr>
    <p:cSldViewPr snapToObjects="1">
      <p:cViewPr varScale="1">
        <p:scale>
          <a:sx n="170" d="100"/>
          <a:sy n="170" d="100"/>
        </p:scale>
        <p:origin x="12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977C473-795F-B44C-AE04-A368FB3DD0CC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12FE41F-20A2-5748-A55B-1738FD15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7047AE9-A9E9-A241-80C6-35581CCB8B37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7A52113-30F3-BB4F-BA48-2D3BE8DB9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73415A-2785-4349-A3D6-31180BE4F60B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8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leadership complementing administrative oversight is a vital part of this innovative approach to RCR. This developing effort is driven by faculty expertise and leadership in the newly-established Center for Ethics (C4E) which leads research and stakeholder discussions and reports to our Office of Research. This approach is built on the backbone of ethics-in-the-disciplines (EID) and ethics-across-the-curriculum (EAC) research models through ethics courses within disciplines and from philosophy to bring shared epistemic and ethical expertise to bear on RCR education, as a means of cultivating ethics literacy. </a:t>
            </a:r>
          </a:p>
          <a:p>
            <a:endParaRPr lang="en-US" sz="1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For example: research integrity and personal integrity workshops pair to identify practices and critical conceptual analysis</a:t>
            </a: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73415A-2785-4349-A3D6-31180BE4F60B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6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73415A-2785-4349-A3D6-31180BE4F60B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4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A52113-30F3-BB4F-BA48-2D3BE8DB9D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0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rst_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E58-2277-294C-9A5D-45AF614D2C8C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5E8F-B620-054D-9CE6-35D09DD03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1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6238-EF01-1D4F-BB12-EFF4E4E6C58F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061E-879A-784E-B083-6FC841786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FDCD-7D67-7346-A665-27B14846F1E0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646F-CB3D-9747-B06E-D7F385DD5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E67A-9F90-D445-AE8F-45111D4DF711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087A-C6CA-9A47-A5CD-D6C5B6A03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7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0A3B-668A-CF4B-B51C-E994A39C91FB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486-027E-E345-B607-D7591ECEE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143B-1C2D-0045-9C44-4A9298C86319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7096-C565-0448-9561-A68E1E01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81D1-CC03-F643-83CB-A053FF33E424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2AE1-2BA7-C04C-9A07-2B395E12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6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5BE6-F063-7B45-B3F8-BCFE8BC10205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46C1-FF94-9A40-8233-1F64015E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BDA-B8C7-B145-982F-940ADF4EB216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F184-0C5C-424B-A8BB-A363A9D8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6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4E81-B181-F245-AB58-93B0508C6295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BB40-710D-454D-9453-62C39CE65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DAAD-5902-4344-A2A1-15F7FE747AC9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528-E209-2941-9443-E16F27797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7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F5BB1-B97F-C14D-92C1-E69353E9298D}" type="datetime1">
              <a:rPr lang="en-US"/>
              <a:pPr>
                <a:defRPr/>
              </a:pPr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2A473BC-DF14-1F43-9A72-97BDE96A8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75177" cy="639762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Ethics and Compliance as Tensions </a:t>
            </a:r>
            <a:br>
              <a:rPr lang="en-US" sz="2000" dirty="0">
                <a:latin typeface="Bookman Old Style" panose="02050604050505020204" pitchFamily="18" charset="0"/>
                <a:cs typeface="Gotham-Black" charset="0"/>
              </a:rPr>
            </a:br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in Responsible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6D412-E94D-0A4F-8A95-AC283757C78D}"/>
              </a:ext>
            </a:extLst>
          </p:cNvPr>
          <p:cNvSpPr/>
          <p:nvPr/>
        </p:nvSpPr>
        <p:spPr>
          <a:xfrm>
            <a:off x="-3123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on Promising Practices and Innovative Programs 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Responsible Conduct of Research (RCR)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Academy of Engineering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13-14, 2021</a:t>
            </a:r>
            <a:endParaRPr lang="en-US" sz="1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F27A5-31EB-CE4A-89FD-A38218365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177" y="101732"/>
            <a:ext cx="1625335" cy="1625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717939-930B-364F-AA5F-7BBF4819FD04}"/>
              </a:ext>
            </a:extLst>
          </p:cNvPr>
          <p:cNvSpPr/>
          <p:nvPr/>
        </p:nvSpPr>
        <p:spPr>
          <a:xfrm>
            <a:off x="360727" y="1600200"/>
            <a:ext cx="4572000" cy="42387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indent="-347663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Responsible conduct of research (“RCR”) is often discussed in terms of compliance with rules and regulation.</a:t>
            </a:r>
          </a:p>
          <a:p>
            <a:pPr marL="347663" indent="-347663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Ethics looks at the broader landscape:</a:t>
            </a:r>
            <a:b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- Why we should follow such rules?</a:t>
            </a:r>
            <a:b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- How might rules evolve?</a:t>
            </a:r>
            <a:b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- What is the contextual nature of responsible conduct?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5FEA64-7EBB-6C49-B570-5D9A3FDDA1F1}"/>
              </a:ext>
            </a:extLst>
          </p:cNvPr>
          <p:cNvSpPr/>
          <p:nvPr/>
        </p:nvSpPr>
        <p:spPr>
          <a:xfrm>
            <a:off x="5821727" y="2071775"/>
            <a:ext cx="1778000" cy="1892473"/>
          </a:xfrm>
          <a:prstGeom prst="ellipse">
            <a:avLst/>
          </a:prstGeom>
          <a:solidFill>
            <a:srgbClr val="FFEC98">
              <a:alpha val="66000"/>
            </a:srgb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Research Integrity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BD4FE-19CD-1245-9309-2ADC729982C2}"/>
              </a:ext>
            </a:extLst>
          </p:cNvPr>
          <p:cNvSpPr/>
          <p:nvPr/>
        </p:nvSpPr>
        <p:spPr>
          <a:xfrm>
            <a:off x="6603999" y="3362719"/>
            <a:ext cx="1778001" cy="1892473"/>
          </a:xfrm>
          <a:prstGeom prst="ellipse">
            <a:avLst/>
          </a:prstGeom>
          <a:solidFill>
            <a:srgbClr val="FFEC98">
              <a:alpha val="66000"/>
            </a:srgb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Embedded Ethics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956EF4-4019-794E-B7D9-1F47F4C10B74}"/>
              </a:ext>
            </a:extLst>
          </p:cNvPr>
          <p:cNvSpPr/>
          <p:nvPr/>
        </p:nvSpPr>
        <p:spPr>
          <a:xfrm>
            <a:off x="5059726" y="3362719"/>
            <a:ext cx="1778000" cy="1892473"/>
          </a:xfrm>
          <a:prstGeom prst="ellipse">
            <a:avLst/>
          </a:prstGeom>
          <a:solidFill>
            <a:srgbClr val="FFEC98">
              <a:alpha val="66000"/>
            </a:srgb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Broader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Impacts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530F3-9506-2B4F-A66B-05D2CB1F4146}"/>
              </a:ext>
            </a:extLst>
          </p:cNvPr>
          <p:cNvSpPr/>
          <p:nvPr/>
        </p:nvSpPr>
        <p:spPr>
          <a:xfrm>
            <a:off x="5827270" y="607713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Jonathan Beever, Ph.D.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thicscenter.research.ucf.edu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BE1C6D4-B27A-6846-889B-6C9286A6B9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07"/>
    </mc:Choice>
    <mc:Fallback>
      <p:transition spd="slow" advTm="31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75177" cy="639762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Ethics and Compliance as Tensions </a:t>
            </a:r>
            <a:br>
              <a:rPr lang="en-US" sz="2000" dirty="0">
                <a:latin typeface="Bookman Old Style" panose="02050604050505020204" pitchFamily="18" charset="0"/>
                <a:cs typeface="Gotham-Black" charset="0"/>
              </a:rPr>
            </a:br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in Responsible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6D412-E94D-0A4F-8A95-AC283757C78D}"/>
              </a:ext>
            </a:extLst>
          </p:cNvPr>
          <p:cNvSpPr/>
          <p:nvPr/>
        </p:nvSpPr>
        <p:spPr>
          <a:xfrm>
            <a:off x="-3123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on Promising Practices and Innovative Programs 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Responsible Conduct of Research (RCR)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Academy of Engineering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13-14, 2021</a:t>
            </a:r>
            <a:endParaRPr lang="en-US" sz="1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F27A5-31EB-CE4A-89FD-A3821836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177" y="101732"/>
            <a:ext cx="1625335" cy="1625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A4C66F-1E6A-3A47-B00C-AFF5B1307B33}"/>
              </a:ext>
            </a:extLst>
          </p:cNvPr>
          <p:cNvSpPr/>
          <p:nvPr/>
        </p:nvSpPr>
        <p:spPr>
          <a:xfrm>
            <a:off x="0" y="1295400"/>
            <a:ext cx="670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innovative RCR program(s) or promising practices have you implemented at your institution?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D9BB1-84D4-7A46-A1BE-472FB3F588B1}"/>
              </a:ext>
            </a:extLst>
          </p:cNvPr>
          <p:cNvSpPr/>
          <p:nvPr/>
        </p:nvSpPr>
        <p:spPr>
          <a:xfrm>
            <a:off x="5827270" y="607713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Jonathan Beever, Ph.D.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thicscenter.research.ucf.edu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20F71-6137-8843-A1AF-4FE47B10D71A}"/>
              </a:ext>
            </a:extLst>
          </p:cNvPr>
          <p:cNvSpPr/>
          <p:nvPr/>
        </p:nvSpPr>
        <p:spPr>
          <a:xfrm>
            <a:off x="838200" y="2086875"/>
            <a:ext cx="701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 scope: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RCR content into philosophy and STEM ethics courses at both undergraduate and graduate levels, and integrating philosophical ethics content into RCR trainings and workshops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bridging gaps between normative theoretic and compliance-based approaches to ethics and responsible research.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 approach: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UCF Center for Ethics emphasizes faculty-led ethics research and programming for faculty and students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moves beyond the box-checking compliance training models of responsible conduct in research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20"/>
    </mc:Choice>
    <mc:Fallback>
      <p:transition spd="slow" advTm="657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75177" cy="639762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Ethics and Compliance as Tensions </a:t>
            </a:r>
            <a:br>
              <a:rPr lang="en-US" sz="2000" dirty="0">
                <a:latin typeface="Bookman Old Style" panose="02050604050505020204" pitchFamily="18" charset="0"/>
                <a:cs typeface="Gotham-Black" charset="0"/>
              </a:rPr>
            </a:br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in Responsible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6D412-E94D-0A4F-8A95-AC283757C78D}"/>
              </a:ext>
            </a:extLst>
          </p:cNvPr>
          <p:cNvSpPr/>
          <p:nvPr/>
        </p:nvSpPr>
        <p:spPr>
          <a:xfrm>
            <a:off x="-3123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on Promising Practices and Innovative Programs 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Responsible Conduct of Research (RCR)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Academy of Engineering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13-14, 2021</a:t>
            </a:r>
            <a:endParaRPr lang="en-US" sz="1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F27A5-31EB-CE4A-89FD-A3821836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177" y="101732"/>
            <a:ext cx="1625335" cy="1625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A4C66F-1E6A-3A47-B00C-AFF5B1307B33}"/>
              </a:ext>
            </a:extLst>
          </p:cNvPr>
          <p:cNvSpPr/>
          <p:nvPr/>
        </p:nvSpPr>
        <p:spPr>
          <a:xfrm>
            <a:off x="0" y="1295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ookman Old Style" panose="02050604050505020204" pitchFamily="18" charset="0"/>
              </a:rPr>
              <a:t>What are the most important goal(s) of your institution’s innovative RCR programs or promising practices?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C8BBF-B79F-4E4E-9CD4-58A58EA55ADE}"/>
              </a:ext>
            </a:extLst>
          </p:cNvPr>
          <p:cNvSpPr/>
          <p:nvPr/>
        </p:nvSpPr>
        <p:spPr>
          <a:xfrm>
            <a:off x="1447800" y="2676317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To balance out the current compliance model with faculty engagement in RCR research and teaching.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To take back “ethics” as a concept.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To lean on institutional strengths in instructional design, power of scale, and partnerships. </a:t>
            </a:r>
            <a:endPara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C3446-8C42-3A47-BE6E-C8DA78C68560}"/>
              </a:ext>
            </a:extLst>
          </p:cNvPr>
          <p:cNvSpPr/>
          <p:nvPr/>
        </p:nvSpPr>
        <p:spPr>
          <a:xfrm>
            <a:off x="5827270" y="607713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Jonathan Beever, Ph.D.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thicscenter.research.ucf.edu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6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90"/>
    </mc:Choice>
    <mc:Fallback>
      <p:transition spd="slow" advTm="571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6200" y="2054248"/>
            <a:ext cx="8604250" cy="42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874" tIns="66937" rIns="133874" bIns="66937">
            <a:spAutoFit/>
          </a:bodyPr>
          <a:lstStyle>
            <a:lvl1pPr marL="231775" indent="-231775">
              <a:lnSpc>
                <a:spcPct val="90000"/>
              </a:lnSpc>
              <a:spcBef>
                <a:spcPts val="3525"/>
              </a:spcBef>
              <a:buFont typeface="Arial" panose="020B0604020202020204" pitchFamily="34" charset="0"/>
              <a:buChar char="•"/>
              <a:defRPr sz="9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416175" indent="-804863">
              <a:lnSpc>
                <a:spcPct val="90000"/>
              </a:lnSpc>
              <a:spcBef>
                <a:spcPts val="1763"/>
              </a:spcBef>
              <a:buFont typeface="Arial" panose="020B0604020202020204" pitchFamily="34" charset="0"/>
              <a:buChar char="•"/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29075" indent="-804863">
              <a:lnSpc>
                <a:spcPct val="90000"/>
              </a:lnSpc>
              <a:spcBef>
                <a:spcPts val="1763"/>
              </a:spcBef>
              <a:buFont typeface="Arial" panose="020B0604020202020204" pitchFamily="34" charset="0"/>
              <a:buChar char="•"/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640388" indent="-804863">
              <a:lnSpc>
                <a:spcPct val="90000"/>
              </a:lnSpc>
              <a:spcBef>
                <a:spcPts val="1763"/>
              </a:spcBef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251700" indent="-804863">
              <a:lnSpc>
                <a:spcPct val="90000"/>
              </a:lnSpc>
              <a:spcBef>
                <a:spcPts val="1763"/>
              </a:spcBef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7708900" indent="-804863" eaLnBrk="0" fontAlgn="base" hangingPunct="0">
              <a:lnSpc>
                <a:spcPct val="90000"/>
              </a:lnSpc>
              <a:spcBef>
                <a:spcPts val="17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166100" indent="-804863" eaLnBrk="0" fontAlgn="base" hangingPunct="0">
              <a:lnSpc>
                <a:spcPct val="90000"/>
              </a:lnSpc>
              <a:spcBef>
                <a:spcPts val="17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8623300" indent="-804863" eaLnBrk="0" fontAlgn="base" hangingPunct="0">
              <a:lnSpc>
                <a:spcPct val="90000"/>
              </a:lnSpc>
              <a:spcBef>
                <a:spcPts val="17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9080500" indent="-804863" eaLnBrk="0" fontAlgn="base" hangingPunct="0">
              <a:lnSpc>
                <a:spcPct val="90000"/>
              </a:lnSpc>
              <a:spcBef>
                <a:spcPts val="17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7475" indent="-117475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Broad stakeholder engagement: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Student workshops (</a:t>
            </a:r>
            <a:r>
              <a:rPr lang="en-US" altLang="en-US" sz="1200" i="1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2017 - present</a:t>
            </a: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);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Faculty (</a:t>
            </a:r>
            <a:r>
              <a:rPr lang="en-US" altLang="en-US" sz="1200" i="1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2017 - present</a:t>
            </a: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);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Deans and Directors (2018);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Faculty Excellence (2018);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Public ethics lectures by external experts (annual);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Academic Integrity workshops, College of Graduate Studies (2016-present);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Theoretical and Applied Ethics Certificate Program;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Undergraduate and graduate coursework in ethics;</a:t>
            </a:r>
          </a:p>
          <a:p>
            <a:pPr marL="447675" indent="-285750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Institutional service roles related to ethics and responsible conduct.</a:t>
            </a:r>
          </a:p>
          <a:p>
            <a:pPr marL="280988" indent="-117475">
              <a:lnSpc>
                <a:spcPts val="1800"/>
              </a:lnSpc>
              <a:spcBef>
                <a:spcPts val="0"/>
              </a:spcBef>
              <a:buNone/>
              <a:defRPr/>
            </a:pPr>
            <a:endParaRPr lang="en-US" altLang="en-US" sz="1200" dirty="0">
              <a:latin typeface="Bookman Old Style" panose="02050604050505020204" pitchFamily="18" charset="0"/>
              <a:ea typeface="Perpetua" panose="02020502060401020303" pitchFamily="18" charset="0"/>
              <a:cs typeface="Arial" panose="020B0604020202020204" pitchFamily="34" charset="0"/>
            </a:endParaRPr>
          </a:p>
          <a:p>
            <a:pPr marL="117475" indent="-117475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Ongoing research:</a:t>
            </a:r>
          </a:p>
          <a:p>
            <a:pPr marL="280988" indent="-117475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- Data mining and analysis of information on courses, degrees, certificates, stakeholder perspectives;</a:t>
            </a:r>
          </a:p>
          <a:p>
            <a:pPr marL="449263" indent="-285750">
              <a:lnSpc>
                <a:spcPts val="18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Analysis of individual attitudes toward ethical and responsible conduct.</a:t>
            </a:r>
          </a:p>
          <a:p>
            <a:pPr marL="449263" indent="-285750">
              <a:lnSpc>
                <a:spcPts val="18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1200" dirty="0">
                <a:latin typeface="Bookman Old Style" panose="02050604050505020204" pitchFamily="18" charset="0"/>
                <a:ea typeface="Perpetua" panose="02020502060401020303" pitchFamily="18" charset="0"/>
                <a:cs typeface="Arial" panose="020B0604020202020204" pitchFamily="34" charset="0"/>
              </a:rPr>
              <a:t>NSF-funded Ethical and Responsible Research Institutional Transformation grant, “</a:t>
            </a:r>
            <a:r>
              <a:rPr lang="en-US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Institutional Transformation: Intersections of Moral Foundations and Ethics Frameworks in STEM Enculturation“ (2020-2025), Beever (PI), </a:t>
            </a:r>
            <a:r>
              <a:rPr lang="en-US" sz="1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Klonoff</a:t>
            </a:r>
            <a:r>
              <a:rPr lang="en-US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Kuebler</a:t>
            </a:r>
            <a:r>
              <a:rPr lang="en-US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Pinkert</a:t>
            </a:r>
            <a:r>
              <a:rPr lang="en-US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1200" dirty="0">
              <a:latin typeface="Bookman Old Style" panose="02050604050505020204" pitchFamily="18" charset="0"/>
              <a:ea typeface="Perpetua" panose="02020502060401020303" pitchFamily="18" charset="0"/>
              <a:cs typeface="Arial" panose="020B0604020202020204" pitchFamily="34" charset="0"/>
            </a:endParaRPr>
          </a:p>
          <a:p>
            <a:pPr marL="280988" indent="-117475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1200" dirty="0">
              <a:latin typeface="Bookman Old Style" panose="02050604050505020204" pitchFamily="18" charset="0"/>
              <a:ea typeface="Perpetua" panose="02020502060401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84" y="1862498"/>
            <a:ext cx="3192416" cy="1441021"/>
          </a:xfrm>
          <a:prstGeom prst="rect">
            <a:avLst/>
          </a:prstGeom>
        </p:spPr>
      </p:pic>
      <p:pic>
        <p:nvPicPr>
          <p:cNvPr id="9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87" y="1830178"/>
            <a:ext cx="1700013" cy="15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666B30-B21A-1C40-9933-7DD32970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7475177" cy="639762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Ethics and Compliance as Tensions </a:t>
            </a:r>
            <a:br>
              <a:rPr lang="en-US" sz="2000" dirty="0">
                <a:latin typeface="Bookman Old Style" panose="02050604050505020204" pitchFamily="18" charset="0"/>
                <a:cs typeface="Gotham-Black" charset="0"/>
              </a:rPr>
            </a:br>
            <a:r>
              <a:rPr lang="en-US" sz="2000" dirty="0">
                <a:latin typeface="Bookman Old Style" panose="02050604050505020204" pitchFamily="18" charset="0"/>
                <a:cs typeface="Gotham-Black" charset="0"/>
              </a:rPr>
              <a:t>in Responsible Research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A4E06-F034-D14D-9562-3CE62078B4DA}"/>
              </a:ext>
            </a:extLst>
          </p:cNvPr>
          <p:cNvSpPr/>
          <p:nvPr/>
        </p:nvSpPr>
        <p:spPr>
          <a:xfrm>
            <a:off x="-3123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on Promising Practices and Innovative Programs 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Responsible Conduct of Research (RCR)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Academy of Engineering</a:t>
            </a:r>
            <a:endParaRPr lang="en-US" sz="1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13-14, 2021</a:t>
            </a:r>
            <a:endParaRPr lang="en-US" sz="10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04E67-1A14-3340-A37D-231A4047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177" y="101732"/>
            <a:ext cx="1625335" cy="1625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2B16E4-0213-3048-8256-9435F93293D4}"/>
              </a:ext>
            </a:extLst>
          </p:cNvPr>
          <p:cNvSpPr/>
          <p:nvPr/>
        </p:nvSpPr>
        <p:spPr>
          <a:xfrm>
            <a:off x="0" y="1295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ookman Old Style" panose="02050604050505020204" pitchFamily="18" charset="0"/>
              </a:rPr>
              <a:t>What evidence do you have to suggest that you are succeeding in achieving your goal(s)?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CBCA64-3667-2040-B1E4-3BC02B87A5AC}"/>
              </a:ext>
            </a:extLst>
          </p:cNvPr>
          <p:cNvSpPr/>
          <p:nvPr/>
        </p:nvSpPr>
        <p:spPr>
          <a:xfrm>
            <a:off x="5827270" y="607713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Jonathan Beever, Ph.D.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thicscenter.research.ucf.edu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52"/>
    </mc:Choice>
    <mc:Fallback>
      <p:transition spd="slow" advTm="11765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690</Words>
  <Application>Microsoft Macintosh PowerPoint</Application>
  <PresentationFormat>On-screen Show (4:3)</PresentationFormat>
  <Paragraphs>74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Bookman Old Style</vt:lpstr>
      <vt:lpstr>Calibri</vt:lpstr>
      <vt:lpstr>Gotham-Black</vt:lpstr>
      <vt:lpstr>Perpetua</vt:lpstr>
      <vt:lpstr>Times New Roman</vt:lpstr>
      <vt:lpstr>Office Theme</vt:lpstr>
      <vt:lpstr>Ethics and Compliance as Tensions  in Responsible Research</vt:lpstr>
      <vt:lpstr>Ethics and Compliance as Tensions  in Responsible Research</vt:lpstr>
      <vt:lpstr>Ethics and Compliance as Tensions  in Responsible Research</vt:lpstr>
      <vt:lpstr>Ethics and Compliance as Tensions  in Responsible Research</vt:lpstr>
    </vt:vector>
  </TitlesOfParts>
  <Company>University of Central Florida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Haar</dc:creator>
  <cp:lastModifiedBy>J. Beever</cp:lastModifiedBy>
  <cp:revision>134</cp:revision>
  <cp:lastPrinted>2009-05-20T17:13:00Z</cp:lastPrinted>
  <dcterms:created xsi:type="dcterms:W3CDTF">2009-12-02T15:09:00Z</dcterms:created>
  <dcterms:modified xsi:type="dcterms:W3CDTF">2020-12-14T06:48:22Z</dcterms:modified>
</cp:coreProperties>
</file>