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9"/>
  </p:notesMasterIdLst>
  <p:sldIdLst>
    <p:sldId id="256" r:id="rId2"/>
    <p:sldId id="335" r:id="rId3"/>
    <p:sldId id="283" r:id="rId4"/>
    <p:sldId id="261" r:id="rId5"/>
    <p:sldId id="284" r:id="rId6"/>
    <p:sldId id="285" r:id="rId7"/>
    <p:sldId id="286" r:id="rId8"/>
    <p:sldId id="287" r:id="rId9"/>
    <p:sldId id="288" r:id="rId10"/>
    <p:sldId id="289" r:id="rId11"/>
    <p:sldId id="290" r:id="rId12"/>
    <p:sldId id="258" r:id="rId13"/>
    <p:sldId id="291" r:id="rId14"/>
    <p:sldId id="292" r:id="rId15"/>
    <p:sldId id="293" r:id="rId16"/>
    <p:sldId id="294" r:id="rId17"/>
    <p:sldId id="295" r:id="rId18"/>
    <p:sldId id="296" r:id="rId19"/>
    <p:sldId id="298" r:id="rId20"/>
    <p:sldId id="299" r:id="rId21"/>
    <p:sldId id="300" r:id="rId22"/>
    <p:sldId id="301" r:id="rId23"/>
    <p:sldId id="303" r:id="rId24"/>
    <p:sldId id="304" r:id="rId25"/>
    <p:sldId id="307" r:id="rId26"/>
    <p:sldId id="308" r:id="rId27"/>
    <p:sldId id="305" r:id="rId28"/>
    <p:sldId id="310" r:id="rId29"/>
    <p:sldId id="311" r:id="rId30"/>
    <p:sldId id="312" r:id="rId31"/>
    <p:sldId id="313" r:id="rId32"/>
    <p:sldId id="314" r:id="rId33"/>
    <p:sldId id="316" r:id="rId34"/>
    <p:sldId id="317" r:id="rId35"/>
    <p:sldId id="318" r:id="rId36"/>
    <p:sldId id="319" r:id="rId37"/>
    <p:sldId id="321" r:id="rId38"/>
    <p:sldId id="332" r:id="rId39"/>
    <p:sldId id="320" r:id="rId40"/>
    <p:sldId id="322" r:id="rId41"/>
    <p:sldId id="323" r:id="rId42"/>
    <p:sldId id="324" r:id="rId43"/>
    <p:sldId id="325" r:id="rId44"/>
    <p:sldId id="326" r:id="rId45"/>
    <p:sldId id="327" r:id="rId46"/>
    <p:sldId id="328" r:id="rId47"/>
    <p:sldId id="330" r:id="rId48"/>
  </p:sldIdLst>
  <p:sldSz cx="9144000" cy="5143500" type="screen16x9"/>
  <p:notesSz cx="6858000" cy="9144000"/>
  <p:embeddedFontLst>
    <p:embeddedFont>
      <p:font typeface="Barlow" panose="00000500000000000000" pitchFamily="2" charset="0"/>
      <p:regular r:id="rId50"/>
      <p:bold r:id="rId51"/>
      <p:italic r:id="rId52"/>
      <p:boldItalic r:id="rId53"/>
    </p:embeddedFont>
    <p:embeddedFont>
      <p:font typeface="Barlow Medium" panose="00000600000000000000" pitchFamily="2"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Georgia" panose="02040502050405020303" pitchFamily="18" charset="0"/>
      <p:regular r:id="rId62"/>
      <p:bold r:id="rId63"/>
      <p:italic r:id="rId64"/>
      <p:bold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B57DA-2718-4B4F-AD80-73CDD2E62041}" v="11" dt="2022-08-01T20:47:17.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5"/>
    <p:restoredTop sz="62449"/>
  </p:normalViewPr>
  <p:slideViewPr>
    <p:cSldViewPr snapToGrid="0" snapToObjects="1">
      <p:cViewPr varScale="1">
        <p:scale>
          <a:sx n="103" d="100"/>
          <a:sy n="103" d="100"/>
        </p:scale>
        <p:origin x="72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T Dinsmore" userId="zvQedKu+hbJKxrHnUbh8wM5Js1YuSz2JHYvPvDQ3lmg=" providerId="None" clId="Web-{F23B57DA-2718-4B4F-AD80-73CDD2E62041}"/>
    <pc:docChg chg="modSld">
      <pc:chgData name="Brooke T Dinsmore" userId="zvQedKu+hbJKxrHnUbh8wM5Js1YuSz2JHYvPvDQ3lmg=" providerId="None" clId="Web-{F23B57DA-2718-4B4F-AD80-73CDD2E62041}" dt="2022-08-01T20:47:17.736" v="7"/>
      <pc:docMkLst>
        <pc:docMk/>
      </pc:docMkLst>
      <pc:sldChg chg="addSp modSp">
        <pc:chgData name="Brooke T Dinsmore" userId="zvQedKu+hbJKxrHnUbh8wM5Js1YuSz2JHYvPvDQ3lmg=" providerId="None" clId="Web-{F23B57DA-2718-4B4F-AD80-73CDD2E62041}" dt="2022-08-01T20:47:17.736" v="7"/>
        <pc:sldMkLst>
          <pc:docMk/>
          <pc:sldMk cId="0" sldId="256"/>
        </pc:sldMkLst>
        <pc:spChg chg="add mod">
          <ac:chgData name="Brooke T Dinsmore" userId="zvQedKu+hbJKxrHnUbh8wM5Js1YuSz2JHYvPvDQ3lmg=" providerId="None" clId="Web-{F23B57DA-2718-4B4F-AD80-73CDD2E62041}" dt="2022-08-01T20:47:17.736" v="7"/>
          <ac:spMkLst>
            <pc:docMk/>
            <pc:sldMk cId="0" sldId="256"/>
            <ac:spMk id="2" creationId="{400727BF-C2A3-85A1-FC69-BEF92232F3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fb87c9a92b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gfb87c9a92b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18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b87c9a92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gfb87c9a92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429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87c9a92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b87c9a92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04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52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45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21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05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754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87c9a92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b87c9a92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83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b87c9a92b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fb87c9a92b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92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70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32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10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63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80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168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38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178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35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b87c9a92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fb87c9a92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66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87c9a92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b87c9a92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b87c9a92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fb87c9a92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871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87c9a92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b87c9a92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466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074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690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829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459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124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449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949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5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252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957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512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b87c9a92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fb87c9a92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648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87c9a92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b87c9a92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579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36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33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97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3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62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3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87c9a92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fb87c9a92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93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90675" y="-430404"/>
            <a:ext cx="6391200" cy="6391200"/>
          </a:xfrm>
          <a:prstGeom prst="chord">
            <a:avLst>
              <a:gd name="adj1" fmla="val 14385217"/>
              <a:gd name="adj2" fmla="val 7208317"/>
            </a:avLst>
          </a:pr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 name="Google Shape;11;p2"/>
          <p:cNvSpPr/>
          <p:nvPr/>
        </p:nvSpPr>
        <p:spPr>
          <a:xfrm>
            <a:off x="449540" y="784173"/>
            <a:ext cx="539646" cy="134911"/>
          </a:xfrm>
          <a:custGeom>
            <a:avLst/>
            <a:gdLst/>
            <a:ahLst/>
            <a:cxnLst/>
            <a:rect l="l" t="t" r="r" b="b"/>
            <a:pathLst>
              <a:path w="1079292" h="269823" extrusionOk="0">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12;p2"/>
          <p:cNvSpPr txBox="1">
            <a:spLocks noGrp="1"/>
          </p:cNvSpPr>
          <p:nvPr>
            <p:ph type="ctrTitle"/>
          </p:nvPr>
        </p:nvSpPr>
        <p:spPr>
          <a:xfrm>
            <a:off x="514350" y="1838325"/>
            <a:ext cx="3497400" cy="18471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 name="Google Shape;13;p2"/>
          <p:cNvSpPr txBox="1">
            <a:spLocks noGrp="1"/>
          </p:cNvSpPr>
          <p:nvPr>
            <p:ph type="sldNum" idx="12"/>
          </p:nvPr>
        </p:nvSpPr>
        <p:spPr>
          <a:xfrm>
            <a:off x="314625" y="4788300"/>
            <a:ext cx="548700" cy="182700"/>
          </a:xfrm>
          <a:prstGeom prst="rect">
            <a:avLst/>
          </a:prstGeom>
        </p:spPr>
        <p:txBody>
          <a:bodyPr spcFirstLastPara="1" wrap="square" lIns="0" tIns="0" rIns="0" bIns="0" anchor="t" anchorCtr="0">
            <a:no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p:nvPr/>
        </p:nvSpPr>
        <p:spPr>
          <a:xfrm>
            <a:off x="100" y="0"/>
            <a:ext cx="9144000" cy="5151300"/>
          </a:xfrm>
          <a:prstGeom prst="rect">
            <a:avLst/>
          </a:prstGeom>
          <a:solidFill>
            <a:srgbClr val="363739">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ldNum" idx="12"/>
          </p:nvPr>
        </p:nvSpPr>
        <p:spPr>
          <a:xfrm>
            <a:off x="8532425" y="4618200"/>
            <a:ext cx="611400" cy="525300"/>
          </a:xfrm>
          <a:prstGeom prst="rect">
            <a:avLst/>
          </a:prstGeom>
          <a:solidFill>
            <a:schemeClr val="accent1"/>
          </a:solidFill>
        </p:spPr>
        <p:txBody>
          <a:bodyPr spcFirstLastPara="1" wrap="square" lIns="0" tIns="0" rIns="0" bIns="0"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ctrTitle"/>
          </p:nvPr>
        </p:nvSpPr>
        <p:spPr>
          <a:xfrm>
            <a:off x="514350" y="2263175"/>
            <a:ext cx="5557200" cy="631200"/>
          </a:xfrm>
          <a:prstGeom prst="rect">
            <a:avLst/>
          </a:prstGeom>
        </p:spPr>
        <p:txBody>
          <a:bodyPr spcFirstLastPara="1" wrap="square" lIns="0" tIns="0" rIns="0" bIns="0" anchor="ctr" anchorCtr="0">
            <a:noAutofit/>
          </a:bodyPr>
          <a:lstStyle>
            <a:lvl1pPr lvl="0" rtl="0">
              <a:spcBef>
                <a:spcPts val="0"/>
              </a:spcBef>
              <a:spcAft>
                <a:spcPts val="0"/>
              </a:spcAft>
              <a:buClr>
                <a:schemeClr val="accent1"/>
              </a:buClr>
              <a:buSzPts val="4100"/>
              <a:buNone/>
              <a:defRPr>
                <a:solidFill>
                  <a:schemeClr val="accent1"/>
                </a:solidFill>
              </a:defRPr>
            </a:lvl1pPr>
            <a:lvl2pPr lvl="1" rtl="0">
              <a:spcBef>
                <a:spcPts val="0"/>
              </a:spcBef>
              <a:spcAft>
                <a:spcPts val="0"/>
              </a:spcAft>
              <a:buClr>
                <a:schemeClr val="accent1"/>
              </a:buClr>
              <a:buSzPts val="4100"/>
              <a:buNone/>
              <a:defRPr>
                <a:solidFill>
                  <a:schemeClr val="accent1"/>
                </a:solidFill>
              </a:defRPr>
            </a:lvl2pPr>
            <a:lvl3pPr lvl="2" rtl="0">
              <a:spcBef>
                <a:spcPts val="0"/>
              </a:spcBef>
              <a:spcAft>
                <a:spcPts val="0"/>
              </a:spcAft>
              <a:buClr>
                <a:schemeClr val="accent1"/>
              </a:buClr>
              <a:buSzPts val="4100"/>
              <a:buNone/>
              <a:defRPr>
                <a:solidFill>
                  <a:schemeClr val="accent1"/>
                </a:solidFill>
              </a:defRPr>
            </a:lvl3pPr>
            <a:lvl4pPr lvl="3" rtl="0">
              <a:spcBef>
                <a:spcPts val="0"/>
              </a:spcBef>
              <a:spcAft>
                <a:spcPts val="0"/>
              </a:spcAft>
              <a:buClr>
                <a:schemeClr val="accent1"/>
              </a:buClr>
              <a:buSzPts val="4100"/>
              <a:buNone/>
              <a:defRPr>
                <a:solidFill>
                  <a:schemeClr val="accent1"/>
                </a:solidFill>
              </a:defRPr>
            </a:lvl4pPr>
            <a:lvl5pPr lvl="4" rtl="0">
              <a:spcBef>
                <a:spcPts val="0"/>
              </a:spcBef>
              <a:spcAft>
                <a:spcPts val="0"/>
              </a:spcAft>
              <a:buClr>
                <a:schemeClr val="accent1"/>
              </a:buClr>
              <a:buSzPts val="4100"/>
              <a:buNone/>
              <a:defRPr>
                <a:solidFill>
                  <a:schemeClr val="accent1"/>
                </a:solidFill>
              </a:defRPr>
            </a:lvl5pPr>
            <a:lvl6pPr lvl="5" rtl="0">
              <a:spcBef>
                <a:spcPts val="0"/>
              </a:spcBef>
              <a:spcAft>
                <a:spcPts val="0"/>
              </a:spcAft>
              <a:buClr>
                <a:schemeClr val="accent1"/>
              </a:buClr>
              <a:buSzPts val="4100"/>
              <a:buNone/>
              <a:defRPr>
                <a:solidFill>
                  <a:schemeClr val="accent1"/>
                </a:solidFill>
              </a:defRPr>
            </a:lvl6pPr>
            <a:lvl7pPr lvl="6" rtl="0">
              <a:spcBef>
                <a:spcPts val="0"/>
              </a:spcBef>
              <a:spcAft>
                <a:spcPts val="0"/>
              </a:spcAft>
              <a:buClr>
                <a:schemeClr val="accent1"/>
              </a:buClr>
              <a:buSzPts val="4100"/>
              <a:buNone/>
              <a:defRPr>
                <a:solidFill>
                  <a:schemeClr val="accent1"/>
                </a:solidFill>
              </a:defRPr>
            </a:lvl7pPr>
            <a:lvl8pPr lvl="7" rtl="0">
              <a:spcBef>
                <a:spcPts val="0"/>
              </a:spcBef>
              <a:spcAft>
                <a:spcPts val="0"/>
              </a:spcAft>
              <a:buClr>
                <a:schemeClr val="accent1"/>
              </a:buClr>
              <a:buSzPts val="4100"/>
              <a:buNone/>
              <a:defRPr>
                <a:solidFill>
                  <a:schemeClr val="accent1"/>
                </a:solidFill>
              </a:defRPr>
            </a:lvl8pPr>
            <a:lvl9pPr lvl="8" rtl="0">
              <a:spcBef>
                <a:spcPts val="0"/>
              </a:spcBef>
              <a:spcAft>
                <a:spcPts val="0"/>
              </a:spcAft>
              <a:buClr>
                <a:schemeClr val="accent1"/>
              </a:buClr>
              <a:buSzPts val="4100"/>
              <a:buNone/>
              <a:defRPr>
                <a:solidFill>
                  <a:schemeClr val="accent1"/>
                </a:solidFill>
              </a:defRPr>
            </a:lvl9pPr>
          </a:lstStyle>
          <a:p>
            <a:endParaRPr/>
          </a:p>
        </p:txBody>
      </p:sp>
      <p:sp>
        <p:nvSpPr>
          <p:cNvPr id="18" name="Google Shape;18;p3"/>
          <p:cNvSpPr txBox="1">
            <a:spLocks noGrp="1"/>
          </p:cNvSpPr>
          <p:nvPr>
            <p:ph type="subTitle" idx="1"/>
          </p:nvPr>
        </p:nvSpPr>
        <p:spPr>
          <a:xfrm>
            <a:off x="514350" y="2894375"/>
            <a:ext cx="5557200" cy="2748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16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a:endParaRPr/>
          </a:p>
        </p:txBody>
      </p:sp>
      <p:sp>
        <p:nvSpPr>
          <p:cNvPr id="19" name="Google Shape;19;p3"/>
          <p:cNvSpPr/>
          <p:nvPr/>
        </p:nvSpPr>
        <p:spPr>
          <a:xfrm>
            <a:off x="342900" y="361950"/>
            <a:ext cx="539646" cy="134911"/>
          </a:xfrm>
          <a:custGeom>
            <a:avLst/>
            <a:gdLst/>
            <a:ahLst/>
            <a:cxnLst/>
            <a:rect l="l" t="t" r="r" b="b"/>
            <a:pathLst>
              <a:path w="1079292" h="269823" extrusionOk="0">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515525" y="2260775"/>
            <a:ext cx="4784400" cy="2346900"/>
          </a:xfrm>
          <a:prstGeom prst="rect">
            <a:avLst/>
          </a:prstGeom>
        </p:spPr>
        <p:txBody>
          <a:bodyPr spcFirstLastPara="1" wrap="square" lIns="0" tIns="0" rIns="0" bIns="0" anchor="b" anchorCtr="0">
            <a:noAutofit/>
          </a:bodyPr>
          <a:lstStyle>
            <a:lvl1pPr marL="457200" lvl="0" indent="-488950" rtl="0">
              <a:spcBef>
                <a:spcPts val="0"/>
              </a:spcBef>
              <a:spcAft>
                <a:spcPts val="0"/>
              </a:spcAft>
              <a:buSzPts val="4100"/>
              <a:buChar char="•"/>
              <a:defRPr sz="4100" b="1"/>
            </a:lvl1pPr>
            <a:lvl2pPr marL="914400" lvl="1" indent="-488950" rtl="0">
              <a:spcBef>
                <a:spcPts val="800"/>
              </a:spcBef>
              <a:spcAft>
                <a:spcPts val="0"/>
              </a:spcAft>
              <a:buSzPts val="4100"/>
              <a:buChar char="○"/>
              <a:defRPr sz="4100" b="1"/>
            </a:lvl2pPr>
            <a:lvl3pPr marL="1371600" lvl="2" indent="-488950" rtl="0">
              <a:spcBef>
                <a:spcPts val="800"/>
              </a:spcBef>
              <a:spcAft>
                <a:spcPts val="0"/>
              </a:spcAft>
              <a:buSzPts val="4100"/>
              <a:buChar char="■"/>
              <a:defRPr sz="4100" b="1"/>
            </a:lvl3pPr>
            <a:lvl4pPr marL="1828800" lvl="3" indent="-488950" rtl="0">
              <a:spcBef>
                <a:spcPts val="800"/>
              </a:spcBef>
              <a:spcAft>
                <a:spcPts val="0"/>
              </a:spcAft>
              <a:buSzPts val="4100"/>
              <a:buChar char="●"/>
              <a:defRPr sz="4100" b="1"/>
            </a:lvl4pPr>
            <a:lvl5pPr marL="2286000" lvl="4" indent="-488950" rtl="0">
              <a:spcBef>
                <a:spcPts val="800"/>
              </a:spcBef>
              <a:spcAft>
                <a:spcPts val="0"/>
              </a:spcAft>
              <a:buSzPts val="4100"/>
              <a:buChar char="○"/>
              <a:defRPr sz="4100" b="1"/>
            </a:lvl5pPr>
            <a:lvl6pPr marL="2743200" lvl="5" indent="-488950" rtl="0">
              <a:spcBef>
                <a:spcPts val="800"/>
              </a:spcBef>
              <a:spcAft>
                <a:spcPts val="0"/>
              </a:spcAft>
              <a:buSzPts val="4100"/>
              <a:buChar char="■"/>
              <a:defRPr sz="4100" b="1"/>
            </a:lvl6pPr>
            <a:lvl7pPr marL="3200400" lvl="6" indent="-488950" rtl="0">
              <a:spcBef>
                <a:spcPts val="800"/>
              </a:spcBef>
              <a:spcAft>
                <a:spcPts val="0"/>
              </a:spcAft>
              <a:buSzPts val="4100"/>
              <a:buChar char="●"/>
              <a:defRPr sz="4100" b="1"/>
            </a:lvl7pPr>
            <a:lvl8pPr marL="3657600" lvl="7" indent="-488950" rtl="0">
              <a:spcBef>
                <a:spcPts val="800"/>
              </a:spcBef>
              <a:spcAft>
                <a:spcPts val="0"/>
              </a:spcAft>
              <a:buSzPts val="4100"/>
              <a:buChar char="○"/>
              <a:defRPr sz="4100" b="1"/>
            </a:lvl8pPr>
            <a:lvl9pPr marL="4114800" lvl="8" indent="-488950" rtl="0">
              <a:spcBef>
                <a:spcPts val="800"/>
              </a:spcBef>
              <a:spcAft>
                <a:spcPts val="800"/>
              </a:spcAft>
              <a:buSzPts val="4100"/>
              <a:buChar char="■"/>
              <a:defRPr sz="4100" b="1"/>
            </a:lvl9pPr>
          </a:lstStyle>
          <a:p>
            <a:endParaRPr/>
          </a:p>
        </p:txBody>
      </p:sp>
      <p:sp>
        <p:nvSpPr>
          <p:cNvPr id="22" name="Google Shape;22;p4"/>
          <p:cNvSpPr txBox="1">
            <a:spLocks noGrp="1"/>
          </p:cNvSpPr>
          <p:nvPr>
            <p:ph type="sldNum" idx="12"/>
          </p:nvPr>
        </p:nvSpPr>
        <p:spPr>
          <a:xfrm>
            <a:off x="8376075" y="4749850"/>
            <a:ext cx="548700" cy="181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a:off x="515532" y="604394"/>
            <a:ext cx="537342" cy="539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 name="Google Shape;24;p4"/>
          <p:cNvSpPr/>
          <p:nvPr/>
        </p:nvSpPr>
        <p:spPr>
          <a:xfrm>
            <a:off x="6549307" y="869192"/>
            <a:ext cx="1810639" cy="1810639"/>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Google Shape;25;p4"/>
          <p:cNvSpPr/>
          <p:nvPr/>
        </p:nvSpPr>
        <p:spPr>
          <a:xfrm>
            <a:off x="5817581" y="2205888"/>
            <a:ext cx="1467171" cy="734205"/>
          </a:xfrm>
          <a:custGeom>
            <a:avLst/>
            <a:gdLst/>
            <a:ahLst/>
            <a:cxnLst/>
            <a:rect l="l" t="t" r="r" b="b"/>
            <a:pathLst>
              <a:path w="2934342" h="1468410" extrusionOk="0">
                <a:moveTo>
                  <a:pt x="2934342" y="0"/>
                </a:moveTo>
                <a:cubicBezTo>
                  <a:pt x="2934342" y="811099"/>
                  <a:pt x="2277030" y="1468411"/>
                  <a:pt x="1465931" y="1468411"/>
                </a:cubicBezTo>
                <a:cubicBezTo>
                  <a:pt x="654832" y="1468411"/>
                  <a:pt x="0" y="811099"/>
                  <a:pt x="0" y="0"/>
                </a:cubicBezTo>
                <a:lnTo>
                  <a:pt x="2934342" y="0"/>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4"/>
          <p:cNvSpPr/>
          <p:nvPr/>
        </p:nvSpPr>
        <p:spPr>
          <a:xfrm>
            <a:off x="697262" y="806038"/>
            <a:ext cx="173875" cy="136473"/>
          </a:xfrm>
          <a:prstGeom prst="rect">
            <a:avLst/>
          </a:prstGeom>
        </p:spPr>
        <p:txBody>
          <a:bodyPr>
            <a:prstTxWarp prst="textPlain">
              <a:avLst/>
            </a:prstTxWarp>
          </a:bodyPr>
          <a:lstStyle/>
          <a:p>
            <a:pPr lvl="0" algn="ctr"/>
            <a:r>
              <a:rPr b="1" i="0">
                <a:ln>
                  <a:noFill/>
                </a:ln>
                <a:solidFill>
                  <a:schemeClr val="lt2"/>
                </a:solidFill>
                <a:latin typeface="Georgi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16600" y="514350"/>
            <a:ext cx="6480000" cy="717900"/>
          </a:xfrm>
          <a:prstGeom prst="rect">
            <a:avLst/>
          </a:prstGeom>
        </p:spPr>
        <p:txBody>
          <a:bodyPr spcFirstLastPara="1" wrap="square" lIns="0" tIns="0" rIns="0" bIns="0"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44" name="Google Shape;44;p8"/>
          <p:cNvSpPr txBox="1">
            <a:spLocks noGrp="1"/>
          </p:cNvSpPr>
          <p:nvPr>
            <p:ph type="sldNum" idx="12"/>
          </p:nvPr>
        </p:nvSpPr>
        <p:spPr>
          <a:xfrm>
            <a:off x="8376075" y="4749850"/>
            <a:ext cx="548700" cy="181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p:cSld name="TITLE_ONLY_1">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16600" y="1655400"/>
            <a:ext cx="3679200" cy="1411500"/>
          </a:xfrm>
          <a:prstGeom prst="rect">
            <a:avLst/>
          </a:prstGeom>
        </p:spPr>
        <p:txBody>
          <a:bodyPr spcFirstLastPara="1" wrap="square" lIns="0" tIns="0" rIns="0" bIns="0" anchor="b"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47" name="Google Shape;47;p9"/>
          <p:cNvSpPr txBox="1">
            <a:spLocks noGrp="1"/>
          </p:cNvSpPr>
          <p:nvPr>
            <p:ph type="sldNum" idx="12"/>
          </p:nvPr>
        </p:nvSpPr>
        <p:spPr>
          <a:xfrm>
            <a:off x="8376075" y="4749850"/>
            <a:ext cx="548700" cy="181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9"/>
          <p:cNvSpPr/>
          <p:nvPr/>
        </p:nvSpPr>
        <p:spPr>
          <a:xfrm>
            <a:off x="244527" y="379439"/>
            <a:ext cx="539646" cy="134912"/>
          </a:xfrm>
          <a:custGeom>
            <a:avLst/>
            <a:gdLst/>
            <a:ahLst/>
            <a:cxnLst/>
            <a:rect l="l" t="t" r="r" b="b"/>
            <a:pathLst>
              <a:path w="1079292" h="269823" extrusionOk="0">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9"/>
          <p:cNvSpPr txBox="1">
            <a:spLocks noGrp="1"/>
          </p:cNvSpPr>
          <p:nvPr>
            <p:ph type="subTitle" idx="1"/>
          </p:nvPr>
        </p:nvSpPr>
        <p:spPr>
          <a:xfrm>
            <a:off x="516600" y="3066900"/>
            <a:ext cx="3679200" cy="268200"/>
          </a:xfrm>
          <a:prstGeom prst="rect">
            <a:avLst/>
          </a:prstGeom>
        </p:spPr>
        <p:txBody>
          <a:bodyPr spcFirstLastPara="1" wrap="square" lIns="0" tIns="0" rIns="0" bIns="0" anchor="t" anchorCtr="0">
            <a:noAutofit/>
          </a:bodyPr>
          <a:lstStyle>
            <a:lvl1pPr lvl="0">
              <a:spcBef>
                <a:spcPts val="0"/>
              </a:spcBef>
              <a:spcAft>
                <a:spcPts val="0"/>
              </a:spcAft>
              <a:buSzPts val="1600"/>
              <a:buFont typeface="Barlow Medium"/>
              <a:buNone/>
              <a:defRPr>
                <a:latin typeface="Barlow Medium"/>
                <a:ea typeface="Barlow Medium"/>
                <a:cs typeface="Barlow Medium"/>
                <a:sym typeface="Barlow Medium"/>
              </a:defRPr>
            </a:lvl1pPr>
            <a:lvl2pPr lvl="1">
              <a:spcBef>
                <a:spcPts val="800"/>
              </a:spcBef>
              <a:spcAft>
                <a:spcPts val="0"/>
              </a:spcAft>
              <a:buSzPts val="1600"/>
              <a:buFont typeface="Barlow Medium"/>
              <a:buNone/>
              <a:defRPr>
                <a:latin typeface="Barlow Medium"/>
                <a:ea typeface="Barlow Medium"/>
                <a:cs typeface="Barlow Medium"/>
                <a:sym typeface="Barlow Medium"/>
              </a:defRPr>
            </a:lvl2pPr>
            <a:lvl3pPr lvl="2">
              <a:spcBef>
                <a:spcPts val="800"/>
              </a:spcBef>
              <a:spcAft>
                <a:spcPts val="0"/>
              </a:spcAft>
              <a:buSzPts val="1600"/>
              <a:buFont typeface="Barlow Medium"/>
              <a:buNone/>
              <a:defRPr>
                <a:latin typeface="Barlow Medium"/>
                <a:ea typeface="Barlow Medium"/>
                <a:cs typeface="Barlow Medium"/>
                <a:sym typeface="Barlow Medium"/>
              </a:defRPr>
            </a:lvl3pPr>
            <a:lvl4pPr lvl="3">
              <a:spcBef>
                <a:spcPts val="800"/>
              </a:spcBef>
              <a:spcAft>
                <a:spcPts val="0"/>
              </a:spcAft>
              <a:buSzPts val="1600"/>
              <a:buFont typeface="Barlow Medium"/>
              <a:buNone/>
              <a:defRPr>
                <a:latin typeface="Barlow Medium"/>
                <a:ea typeface="Barlow Medium"/>
                <a:cs typeface="Barlow Medium"/>
                <a:sym typeface="Barlow Medium"/>
              </a:defRPr>
            </a:lvl4pPr>
            <a:lvl5pPr lvl="4">
              <a:spcBef>
                <a:spcPts val="800"/>
              </a:spcBef>
              <a:spcAft>
                <a:spcPts val="0"/>
              </a:spcAft>
              <a:buSzPts val="1600"/>
              <a:buFont typeface="Barlow Medium"/>
              <a:buNone/>
              <a:defRPr>
                <a:latin typeface="Barlow Medium"/>
                <a:ea typeface="Barlow Medium"/>
                <a:cs typeface="Barlow Medium"/>
                <a:sym typeface="Barlow Medium"/>
              </a:defRPr>
            </a:lvl5pPr>
            <a:lvl6pPr lvl="5">
              <a:spcBef>
                <a:spcPts val="800"/>
              </a:spcBef>
              <a:spcAft>
                <a:spcPts val="0"/>
              </a:spcAft>
              <a:buSzPts val="1600"/>
              <a:buFont typeface="Barlow Medium"/>
              <a:buNone/>
              <a:defRPr>
                <a:latin typeface="Barlow Medium"/>
                <a:ea typeface="Barlow Medium"/>
                <a:cs typeface="Barlow Medium"/>
                <a:sym typeface="Barlow Medium"/>
              </a:defRPr>
            </a:lvl6pPr>
            <a:lvl7pPr lvl="6">
              <a:spcBef>
                <a:spcPts val="800"/>
              </a:spcBef>
              <a:spcAft>
                <a:spcPts val="0"/>
              </a:spcAft>
              <a:buSzPts val="1600"/>
              <a:buFont typeface="Barlow Medium"/>
              <a:buNone/>
              <a:defRPr>
                <a:latin typeface="Barlow Medium"/>
                <a:ea typeface="Barlow Medium"/>
                <a:cs typeface="Barlow Medium"/>
                <a:sym typeface="Barlow Medium"/>
              </a:defRPr>
            </a:lvl7pPr>
            <a:lvl8pPr lvl="7">
              <a:spcBef>
                <a:spcPts val="800"/>
              </a:spcBef>
              <a:spcAft>
                <a:spcPts val="0"/>
              </a:spcAft>
              <a:buSzPts val="1600"/>
              <a:buFont typeface="Barlow Medium"/>
              <a:buNone/>
              <a:defRPr>
                <a:latin typeface="Barlow Medium"/>
                <a:ea typeface="Barlow Medium"/>
                <a:cs typeface="Barlow Medium"/>
                <a:sym typeface="Barlow Medium"/>
              </a:defRPr>
            </a:lvl8pPr>
            <a:lvl9pPr lvl="8">
              <a:spcBef>
                <a:spcPts val="800"/>
              </a:spcBef>
              <a:spcAft>
                <a:spcPts val="800"/>
              </a:spcAft>
              <a:buSzPts val="16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516600" y="4406300"/>
            <a:ext cx="7772100" cy="3039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52" name="Google Shape;52;p10"/>
          <p:cNvSpPr txBox="1">
            <a:spLocks noGrp="1"/>
          </p:cNvSpPr>
          <p:nvPr>
            <p:ph type="sldNum" idx="12"/>
          </p:nvPr>
        </p:nvSpPr>
        <p:spPr>
          <a:xfrm>
            <a:off x="8376075" y="4749850"/>
            <a:ext cx="548700" cy="181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8376075" y="4749850"/>
            <a:ext cx="548700" cy="181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81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6600" y="514350"/>
            <a:ext cx="6480000" cy="7179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1pPr>
            <a:lvl2pPr lvl="1"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2pPr>
            <a:lvl3pPr lvl="2"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3pPr>
            <a:lvl4pPr lvl="3"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4pPr>
            <a:lvl5pPr lvl="4"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5pPr>
            <a:lvl6pPr lvl="5"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6pPr>
            <a:lvl7pPr lvl="6"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7pPr>
            <a:lvl8pPr lvl="7"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8pPr>
            <a:lvl9pPr lvl="8" rtl="0">
              <a:lnSpc>
                <a:spcPct val="90000"/>
              </a:lnSpc>
              <a:spcBef>
                <a:spcPts val="0"/>
              </a:spcBef>
              <a:spcAft>
                <a:spcPts val="0"/>
              </a:spcAft>
              <a:buClr>
                <a:schemeClr val="dk1"/>
              </a:buClr>
              <a:buSzPts val="4100"/>
              <a:buFont typeface="Barlow"/>
              <a:buNone/>
              <a:defRPr sz="41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516600" y="1967475"/>
            <a:ext cx="6768900" cy="24204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marL="914400" lvl="1"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marL="1371600" lvl="2"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marL="1828800" lvl="3"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marL="2286000" lvl="4"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marL="2743200" lvl="5"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marL="3200400" lvl="6"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marL="3657600" lvl="7" indent="-330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marL="4114800" lvl="8" indent="-330200" rtl="0">
              <a:lnSpc>
                <a:spcPct val="115000"/>
              </a:lnSpc>
              <a:spcBef>
                <a:spcPts val="800"/>
              </a:spcBef>
              <a:spcAft>
                <a:spcPts val="800"/>
              </a:spcAft>
              <a:buClr>
                <a:schemeClr val="dk1"/>
              </a:buClr>
              <a:buSzPts val="1600"/>
              <a:buFont typeface="Barlow"/>
              <a:buChar char="■"/>
              <a:defRPr sz="1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376075" y="4749850"/>
            <a:ext cx="548700" cy="181800"/>
          </a:xfrm>
          <a:prstGeom prst="rect">
            <a:avLst/>
          </a:prstGeom>
          <a:noFill/>
          <a:ln>
            <a:noFill/>
          </a:ln>
        </p:spPr>
        <p:txBody>
          <a:bodyPr spcFirstLastPara="1" wrap="square" lIns="0" tIns="0" rIns="0" bIns="0" anchor="ctr" anchorCtr="0">
            <a:noAutofit/>
          </a:bodyPr>
          <a:lstStyle>
            <a:lvl1pPr lvl="0" algn="r" rtl="0">
              <a:buNone/>
              <a:defRPr sz="1100" b="1">
                <a:solidFill>
                  <a:schemeClr val="dk1"/>
                </a:solidFill>
                <a:latin typeface="Barlow"/>
                <a:ea typeface="Barlow"/>
                <a:cs typeface="Barlow"/>
                <a:sym typeface="Barlow"/>
              </a:defRPr>
            </a:lvl1pPr>
            <a:lvl2pPr lvl="1" algn="r" rtl="0">
              <a:buNone/>
              <a:defRPr sz="1100" b="1">
                <a:solidFill>
                  <a:schemeClr val="dk1"/>
                </a:solidFill>
                <a:latin typeface="Barlow"/>
                <a:ea typeface="Barlow"/>
                <a:cs typeface="Barlow"/>
                <a:sym typeface="Barlow"/>
              </a:defRPr>
            </a:lvl2pPr>
            <a:lvl3pPr lvl="2" algn="r" rtl="0">
              <a:buNone/>
              <a:defRPr sz="1100" b="1">
                <a:solidFill>
                  <a:schemeClr val="dk1"/>
                </a:solidFill>
                <a:latin typeface="Barlow"/>
                <a:ea typeface="Barlow"/>
                <a:cs typeface="Barlow"/>
                <a:sym typeface="Barlow"/>
              </a:defRPr>
            </a:lvl3pPr>
            <a:lvl4pPr lvl="3" algn="r" rtl="0">
              <a:buNone/>
              <a:defRPr sz="1100" b="1">
                <a:solidFill>
                  <a:schemeClr val="dk1"/>
                </a:solidFill>
                <a:latin typeface="Barlow"/>
                <a:ea typeface="Barlow"/>
                <a:cs typeface="Barlow"/>
                <a:sym typeface="Barlow"/>
              </a:defRPr>
            </a:lvl4pPr>
            <a:lvl5pPr lvl="4" algn="r" rtl="0">
              <a:buNone/>
              <a:defRPr sz="1100" b="1">
                <a:solidFill>
                  <a:schemeClr val="dk1"/>
                </a:solidFill>
                <a:latin typeface="Barlow"/>
                <a:ea typeface="Barlow"/>
                <a:cs typeface="Barlow"/>
                <a:sym typeface="Barlow"/>
              </a:defRPr>
            </a:lvl5pPr>
            <a:lvl6pPr lvl="5" algn="r" rtl="0">
              <a:buNone/>
              <a:defRPr sz="1100" b="1">
                <a:solidFill>
                  <a:schemeClr val="dk1"/>
                </a:solidFill>
                <a:latin typeface="Barlow"/>
                <a:ea typeface="Barlow"/>
                <a:cs typeface="Barlow"/>
                <a:sym typeface="Barlow"/>
              </a:defRPr>
            </a:lvl6pPr>
            <a:lvl7pPr lvl="6" algn="r" rtl="0">
              <a:buNone/>
              <a:defRPr sz="1100" b="1">
                <a:solidFill>
                  <a:schemeClr val="dk1"/>
                </a:solidFill>
                <a:latin typeface="Barlow"/>
                <a:ea typeface="Barlow"/>
                <a:cs typeface="Barlow"/>
                <a:sym typeface="Barlow"/>
              </a:defRPr>
            </a:lvl7pPr>
            <a:lvl8pPr lvl="7" algn="r" rtl="0">
              <a:buNone/>
              <a:defRPr sz="1100" b="1">
                <a:solidFill>
                  <a:schemeClr val="dk1"/>
                </a:solidFill>
                <a:latin typeface="Barlow"/>
                <a:ea typeface="Barlow"/>
                <a:cs typeface="Barlow"/>
                <a:sym typeface="Barlow"/>
              </a:defRPr>
            </a:lvl8pPr>
            <a:lvl9pPr lvl="8" algn="r" rtl="0">
              <a:buNone/>
              <a:defRPr sz="1100" b="1">
                <a:solidFill>
                  <a:schemeClr val="dk1"/>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www.raulpacheco.org/2018/11/note-taking-techniques-i-the-index-card-metho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ctrTitle"/>
          </p:nvPr>
        </p:nvSpPr>
        <p:spPr>
          <a:xfrm>
            <a:off x="314628" y="1044565"/>
            <a:ext cx="3697122" cy="230104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Reading Strategies</a:t>
            </a:r>
            <a:br>
              <a:rPr lang="en" dirty="0"/>
            </a:br>
            <a:endParaRPr dirty="0"/>
          </a:p>
        </p:txBody>
      </p:sp>
      <p:sp>
        <p:nvSpPr>
          <p:cNvPr id="60" name="Google Shape;60;p12"/>
          <p:cNvSpPr txBox="1"/>
          <p:nvPr/>
        </p:nvSpPr>
        <p:spPr>
          <a:xfrm>
            <a:off x="314628" y="4788300"/>
            <a:ext cx="399600" cy="169200"/>
          </a:xfrm>
          <a:prstGeom prst="rect">
            <a:avLst/>
          </a:prstGeom>
          <a:noFill/>
          <a:ln>
            <a:noFill/>
          </a:ln>
        </p:spPr>
        <p:txBody>
          <a:bodyPr spcFirstLastPara="1" wrap="square" lIns="0" tIns="0" rIns="0" bIns="0" anchor="t" anchorCtr="0">
            <a:spAutoFit/>
          </a:bodyPr>
          <a:lstStyle/>
          <a:p>
            <a:pPr marL="0" marR="0" lvl="0" indent="0" algn="l" rtl="0">
              <a:lnSpc>
                <a:spcPct val="125011"/>
              </a:lnSpc>
              <a:spcBef>
                <a:spcPts val="0"/>
              </a:spcBef>
              <a:spcAft>
                <a:spcPts val="0"/>
              </a:spcAft>
              <a:buNone/>
            </a:pPr>
            <a:r>
              <a:rPr lang="en" sz="1100" b="1">
                <a:solidFill>
                  <a:schemeClr val="dk1"/>
                </a:solidFill>
                <a:latin typeface="Barlow"/>
                <a:ea typeface="Barlow"/>
                <a:cs typeface="Barlow"/>
                <a:sym typeface="Barlow"/>
              </a:rPr>
              <a:t>01</a:t>
            </a:r>
            <a:endParaRPr sz="700">
              <a:solidFill>
                <a:schemeClr val="dk1"/>
              </a:solidFill>
            </a:endParaRPr>
          </a:p>
        </p:txBody>
      </p:sp>
      <p:sp>
        <p:nvSpPr>
          <p:cNvPr id="62" name="Google Shape;62;p12"/>
          <p:cNvSpPr/>
          <p:nvPr/>
        </p:nvSpPr>
        <p:spPr>
          <a:xfrm>
            <a:off x="5133805" y="3409950"/>
            <a:ext cx="1219200" cy="121919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 name="Google Shape;63;p12"/>
          <p:cNvSpPr/>
          <p:nvPr/>
        </p:nvSpPr>
        <p:spPr>
          <a:xfrm>
            <a:off x="7441602" y="1384379"/>
            <a:ext cx="1400232" cy="700707"/>
          </a:xfrm>
          <a:custGeom>
            <a:avLst/>
            <a:gdLst/>
            <a:ahLst/>
            <a:cxnLst/>
            <a:rect l="l" t="t" r="r" b="b"/>
            <a:pathLst>
              <a:path w="2800464" h="1401415" extrusionOk="0">
                <a:moveTo>
                  <a:pt x="2800465" y="0"/>
                </a:moveTo>
                <a:cubicBezTo>
                  <a:pt x="2800465" y="774093"/>
                  <a:pt x="2173142" y="1401416"/>
                  <a:pt x="1399049" y="1401416"/>
                </a:cubicBezTo>
                <a:cubicBezTo>
                  <a:pt x="624956" y="1401416"/>
                  <a:pt x="0" y="774093"/>
                  <a:pt x="0" y="0"/>
                </a:cubicBezTo>
                <a:lnTo>
                  <a:pt x="2800465" y="0"/>
                </a:ln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 name="Google Shape;59;p12">
            <a:extLst>
              <a:ext uri="{FF2B5EF4-FFF2-40B4-BE49-F238E27FC236}">
                <a16:creationId xmlns:a16="http://schemas.microsoft.com/office/drawing/2014/main" id="{0E6BF635-9738-4943-B86C-92755D64D236}"/>
              </a:ext>
            </a:extLst>
          </p:cNvPr>
          <p:cNvSpPr txBox="1">
            <a:spLocks/>
          </p:cNvSpPr>
          <p:nvPr/>
        </p:nvSpPr>
        <p:spPr>
          <a:xfrm>
            <a:off x="310940" y="3700438"/>
            <a:ext cx="4261060" cy="80826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1pPr>
            <a:lvl2pPr marR="0" lvl="1"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2pPr>
            <a:lvl3pPr marR="0" lvl="2"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3pPr>
            <a:lvl4pPr marR="0" lvl="3"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4pPr>
            <a:lvl5pPr marR="0" lvl="4"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5pPr>
            <a:lvl6pPr marR="0" lvl="5"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6pPr>
            <a:lvl7pPr marR="0" lvl="6"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7pPr>
            <a:lvl8pPr marR="0" lvl="7"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8pPr>
            <a:lvl9pPr marR="0" lvl="8" algn="l" rtl="0">
              <a:lnSpc>
                <a:spcPct val="90000"/>
              </a:lnSpc>
              <a:spcBef>
                <a:spcPts val="0"/>
              </a:spcBef>
              <a:spcAft>
                <a:spcPts val="0"/>
              </a:spcAft>
              <a:buClr>
                <a:schemeClr val="dk1"/>
              </a:buClr>
              <a:buSzPts val="6000"/>
              <a:buFont typeface="Barlow"/>
              <a:buNone/>
              <a:defRPr sz="6000" b="1" i="0" u="none" strike="noStrike" cap="none">
                <a:solidFill>
                  <a:schemeClr val="dk1"/>
                </a:solidFill>
                <a:latin typeface="Barlow"/>
                <a:ea typeface="Barlow"/>
                <a:cs typeface="Barlow"/>
                <a:sym typeface="Barlow"/>
              </a:defRPr>
            </a:lvl9pPr>
          </a:lstStyle>
          <a:p>
            <a:r>
              <a:rPr lang="en-US" sz="1800" dirty="0">
                <a:solidFill>
                  <a:schemeClr val="bg1"/>
                </a:solidFill>
              </a:rPr>
              <a:t>Brooke Dinsmore (bd3tz@virginia.edu)</a:t>
            </a:r>
          </a:p>
          <a:p>
            <a:r>
              <a:rPr lang="en-US" sz="1800" dirty="0">
                <a:solidFill>
                  <a:schemeClr val="bg1"/>
                </a:solidFill>
              </a:rPr>
              <a:t>GWL Writing Consultant</a:t>
            </a:r>
          </a:p>
          <a:p>
            <a:r>
              <a:rPr lang="en-US" sz="1800" dirty="0">
                <a:solidFill>
                  <a:schemeClr val="bg1"/>
                </a:solidFill>
              </a:rPr>
              <a:t>PhD Candidate, Sociology Department</a:t>
            </a:r>
          </a:p>
          <a:p>
            <a:r>
              <a:rPr lang="en-US" sz="1800" dirty="0">
                <a:solidFill>
                  <a:schemeClr val="bg1"/>
                </a:solidFill>
              </a:rPr>
              <a:t>UVA Engineering Graduate Writing Lab</a:t>
            </a:r>
          </a:p>
          <a:p>
            <a:endParaRPr lang="en-US" sz="1800" dirty="0">
              <a:solidFill>
                <a:schemeClr val="bg1"/>
              </a:solidFill>
            </a:endParaRPr>
          </a:p>
          <a:p>
            <a:endParaRPr lang="en-US" sz="1800" dirty="0"/>
          </a:p>
        </p:txBody>
      </p:sp>
      <p:sp>
        <p:nvSpPr>
          <p:cNvPr id="2" name="TextBox 1">
            <a:extLst>
              <a:ext uri="{FF2B5EF4-FFF2-40B4-BE49-F238E27FC236}">
                <a16:creationId xmlns:a16="http://schemas.microsoft.com/office/drawing/2014/main" id="{400727BF-C2A3-85A1-FC69-BEF92232F312}"/>
              </a:ext>
            </a:extLst>
          </p:cNvPr>
          <p:cNvSpPr txBox="1"/>
          <p:nvPr/>
        </p:nvSpPr>
        <p:spPr>
          <a:xfrm>
            <a:off x="514350" y="4629150"/>
            <a:ext cx="8445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This work is CC-BY and must include full citation &amp; </a:t>
            </a:r>
            <a:r>
              <a:rPr lang="en-US" sz="1200" dirty="0" err="1"/>
              <a:t>doi</a:t>
            </a:r>
            <a:r>
              <a:rPr lang="en-US" sz="1200" dirty="0"/>
              <a:t>. Individual images and examples &amp; materials from other sources are not CC-BY.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952092"/>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Feeling like you have </a:t>
            </a:r>
            <a:r>
              <a:rPr lang="en-US" u="sng" dirty="0"/>
              <a:t>too little </a:t>
            </a:r>
            <a:r>
              <a:rPr lang="en-US" dirty="0"/>
              <a:t>sources for a paper or assignment and not knowing where to start</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87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583032"/>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Feeling like you can’t possibly keep up with the new research in your field</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201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81" name="Google Shape;81;p14"/>
          <p:cNvSpPr txBox="1">
            <a:spLocks noGrp="1"/>
          </p:cNvSpPr>
          <p:nvPr>
            <p:ph type="body" idx="1"/>
          </p:nvPr>
        </p:nvSpPr>
        <p:spPr>
          <a:xfrm>
            <a:off x="442045" y="1526722"/>
            <a:ext cx="5142325" cy="3240550"/>
          </a:xfrm>
          <a:prstGeom prst="rect">
            <a:avLst/>
          </a:prstGeom>
        </p:spPr>
        <p:txBody>
          <a:bodyPr spcFirstLastPara="1" wrap="square" lIns="0" tIns="0" rIns="0" bIns="0" anchor="b" anchorCtr="0">
            <a:noAutofit/>
          </a:bodyPr>
          <a:lstStyle/>
          <a:p>
            <a:pPr marL="0" lvl="0" indent="0" algn="l" rtl="0">
              <a:spcBef>
                <a:spcPts val="0"/>
              </a:spcBef>
              <a:spcAft>
                <a:spcPts val="800"/>
              </a:spcAft>
              <a:buNone/>
            </a:pPr>
            <a:endParaRPr lang="en-US" sz="2000" dirty="0"/>
          </a:p>
          <a:p>
            <a:pPr marL="0" lvl="0" indent="0" algn="l" rtl="0">
              <a:spcBef>
                <a:spcPts val="0"/>
              </a:spcBef>
              <a:spcAft>
                <a:spcPts val="800"/>
              </a:spcAft>
              <a:buNone/>
            </a:pPr>
            <a:endParaRPr lang="en-US" sz="2000" dirty="0"/>
          </a:p>
          <a:p>
            <a:pPr marL="0" lvl="0" indent="0" algn="l" rtl="0">
              <a:spcBef>
                <a:spcPts val="0"/>
              </a:spcBef>
              <a:spcAft>
                <a:spcPts val="800"/>
              </a:spcAft>
              <a:buNone/>
            </a:pPr>
            <a:r>
              <a:rPr lang="en-US" sz="2000" dirty="0">
                <a:solidFill>
                  <a:schemeClr val="bg1"/>
                </a:solidFill>
              </a:rPr>
              <a:t>Why are these common problems? </a:t>
            </a:r>
          </a:p>
          <a:p>
            <a:pPr marL="0" lvl="0" indent="0" algn="l" rtl="0">
              <a:spcBef>
                <a:spcPts val="0"/>
              </a:spcBef>
              <a:spcAft>
                <a:spcPts val="800"/>
              </a:spcAft>
              <a:buNone/>
            </a:pPr>
            <a:r>
              <a:rPr lang="en-US" sz="2000" dirty="0"/>
              <a:t>Kristen Luker argues that we live in an age of info-glut where “the extent of information available has begun to overwhelm the human capacity to process it.”</a:t>
            </a:r>
          </a:p>
          <a:p>
            <a:pPr marL="0" lvl="0" indent="0" algn="l" rtl="0">
              <a:spcBef>
                <a:spcPts val="0"/>
              </a:spcBef>
              <a:spcAft>
                <a:spcPts val="800"/>
              </a:spcAft>
              <a:buNone/>
            </a:pPr>
            <a:r>
              <a:rPr lang="en-US" sz="2000" dirty="0"/>
              <a:t>Her warning to graduate students right now? </a:t>
            </a:r>
            <a:r>
              <a:rPr lang="en-US" sz="2000" dirty="0">
                <a:solidFill>
                  <a:schemeClr val="bg1"/>
                </a:solidFill>
              </a:rPr>
              <a:t>You cannot survive in this world of info-glut unless you work smarter not harder. </a:t>
            </a:r>
            <a:br>
              <a:rPr lang="en-US" sz="2000" dirty="0"/>
            </a:br>
            <a:endParaRPr lang="en-US" sz="2000" dirty="0"/>
          </a:p>
        </p:txBody>
      </p:sp>
      <p:sp>
        <p:nvSpPr>
          <p:cNvPr id="80" name="Google Shape;80;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TextBox 1">
            <a:extLst>
              <a:ext uri="{FF2B5EF4-FFF2-40B4-BE49-F238E27FC236}">
                <a16:creationId xmlns:a16="http://schemas.microsoft.com/office/drawing/2014/main" id="{243B8EAC-5E04-9145-4375-EC78DC81498E}"/>
              </a:ext>
            </a:extLst>
          </p:cNvPr>
          <p:cNvSpPr txBox="1"/>
          <p:nvPr/>
        </p:nvSpPr>
        <p:spPr>
          <a:xfrm>
            <a:off x="442045" y="4724481"/>
            <a:ext cx="8259910" cy="523220"/>
          </a:xfrm>
          <a:prstGeom prst="rect">
            <a:avLst/>
          </a:prstGeom>
          <a:noFill/>
        </p:spPr>
        <p:txBody>
          <a:bodyPr wrap="square" rtlCol="0">
            <a:spAutoFit/>
          </a:bodyPr>
          <a:lstStyle/>
          <a:p>
            <a:r>
              <a:rPr lang="en-US" b="1" dirty="0"/>
              <a:t>Source: </a:t>
            </a:r>
            <a:r>
              <a:rPr lang="en-US" dirty="0"/>
              <a:t>Luker, Kristin. 2009. </a:t>
            </a:r>
            <a:r>
              <a:rPr lang="en-US" i="1" dirty="0"/>
              <a:t>Salsa Dancing into the Social Sciences</a:t>
            </a:r>
            <a:r>
              <a:rPr lang="en-US" dirty="0"/>
              <a:t>. Harvard University Press.</a:t>
            </a:r>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52863" y="514350"/>
            <a:ext cx="6972300" cy="3782268"/>
            <a:chOff x="0" y="0"/>
            <a:chExt cx="18592800" cy="10086047"/>
          </a:xfrm>
        </p:grpSpPr>
        <p:sp>
          <p:nvSpPr>
            <p:cNvPr id="522" name="Google Shape;522;p30"/>
            <p:cNvSpPr txBox="1"/>
            <p:nvPr/>
          </p:nvSpPr>
          <p:spPr>
            <a:xfrm>
              <a:off x="0" y="0"/>
              <a:ext cx="18592800" cy="403802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100" b="1" dirty="0">
                  <a:solidFill>
                    <a:schemeClr val="dk1"/>
                  </a:solidFill>
                  <a:latin typeface="Barlow"/>
                  <a:ea typeface="Barlow"/>
                  <a:cs typeface="Barlow"/>
                  <a:sym typeface="Barlow"/>
                </a:rPr>
                <a:t>Find the reading strategies that work best for you</a:t>
              </a:r>
              <a:endParaRPr lang="en-US" sz="4000" dirty="0">
                <a:solidFill>
                  <a:schemeClr val="dk1"/>
                </a:solidFill>
                <a:latin typeface="Barlow"/>
                <a:ea typeface="Barlow"/>
                <a:cs typeface="Barlow"/>
                <a:sym typeface="Barlow"/>
              </a:endParaRPr>
            </a:p>
          </p:txBody>
        </p:sp>
        <p:sp>
          <p:nvSpPr>
            <p:cNvPr id="523" name="Google Shape;523;p30"/>
            <p:cNvSpPr txBox="1"/>
            <p:nvPr/>
          </p:nvSpPr>
          <p:spPr>
            <a:xfrm>
              <a:off x="0" y="4570690"/>
              <a:ext cx="16429800" cy="5515357"/>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 sz="1600" dirty="0">
                  <a:solidFill>
                    <a:schemeClr val="dk1"/>
                  </a:solidFill>
                  <a:latin typeface="Barlow Medium"/>
                  <a:ea typeface="Barlow Medium"/>
                  <a:cs typeface="Barlow Medium"/>
                  <a:sym typeface="Barlow Medium"/>
                </a:rPr>
                <a:t>Including strategies for: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Organizing your sources and your time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Reading thoroughly more quickly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Taking notes that continue to be useful over time</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More quickly synthesizing information  </a:t>
              </a:r>
            </a:p>
            <a:p>
              <a:pPr marL="285750" marR="0" lvl="0" indent="-285750" algn="l" rtl="0">
                <a:lnSpc>
                  <a:spcPct val="140012"/>
                </a:lnSpc>
                <a:spcBef>
                  <a:spcPts val="0"/>
                </a:spcBef>
                <a:spcAft>
                  <a:spcPts val="0"/>
                </a:spcAft>
                <a:buFontTx/>
                <a:buChar char="-"/>
              </a:pPr>
              <a:endParaRPr lang="en" sz="16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80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31" name="Google Shape;131;p1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Part 2: Organizing your reading </a:t>
            </a:r>
            <a:endParaRPr dirty="0"/>
          </a:p>
        </p:txBody>
      </p:sp>
    </p:spTree>
    <p:extLst>
      <p:ext uri="{BB962C8B-B14F-4D97-AF65-F5344CB8AC3E}">
        <p14:creationId xmlns:p14="http://schemas.microsoft.com/office/powerpoint/2010/main" val="197506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735811"/>
            <a:ext cx="5332632" cy="60423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Organizing Strategy #1: use a citation manager to store both source information AND pdf’s </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523;p30">
            <a:extLst>
              <a:ext uri="{FF2B5EF4-FFF2-40B4-BE49-F238E27FC236}">
                <a16:creationId xmlns:a16="http://schemas.microsoft.com/office/drawing/2014/main" id="{58878B60-0EA9-B345-ABF9-8C3FCEC2E0F3}"/>
              </a:ext>
            </a:extLst>
          </p:cNvPr>
          <p:cNvSpPr txBox="1"/>
          <p:nvPr/>
        </p:nvSpPr>
        <p:spPr>
          <a:xfrm>
            <a:off x="2906958" y="1530247"/>
            <a:ext cx="6161175" cy="103412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600" dirty="0">
                <a:solidFill>
                  <a:schemeClr val="dk1"/>
                </a:solidFill>
                <a:latin typeface="Barlow Medium"/>
                <a:ea typeface="Barlow"/>
                <a:cs typeface="Barlow Medium"/>
                <a:sym typeface="Barlow Medium"/>
              </a:rPr>
              <a:t>Keeping your source information and PDFs in one place: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Saves you time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Makes the transition between reading and writing more smooth </a:t>
            </a:r>
          </a:p>
        </p:txBody>
      </p:sp>
    </p:spTree>
    <p:extLst>
      <p:ext uri="{BB962C8B-B14F-4D97-AF65-F5344CB8AC3E}">
        <p14:creationId xmlns:p14="http://schemas.microsoft.com/office/powerpoint/2010/main" val="85195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52863" y="514350"/>
            <a:ext cx="6972300" cy="2087622"/>
            <a:chOff x="0" y="0"/>
            <a:chExt cx="18592800" cy="5566992"/>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Software Options:</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3676904"/>
            </a:xfrm>
            <a:prstGeom prst="rect">
              <a:avLst/>
            </a:prstGeom>
            <a:noFill/>
            <a:ln>
              <a:noFill/>
            </a:ln>
          </p:spPr>
          <p:txBody>
            <a:bodyPr spcFirstLastPara="1" wrap="square" lIns="0" tIns="0" rIns="0" bIns="0" anchor="t" anchorCtr="0">
              <a:spAutoFit/>
            </a:bodyPr>
            <a:lstStyle/>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Endnote</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Mendeley</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Zotero</a:t>
              </a:r>
            </a:p>
            <a:p>
              <a:pPr marR="0" lvl="0" algn="l" rtl="0">
                <a:lnSpc>
                  <a:spcPct val="140012"/>
                </a:lnSpc>
                <a:spcBef>
                  <a:spcPts val="0"/>
                </a:spcBef>
                <a:spcAft>
                  <a:spcPts val="0"/>
                </a:spcAft>
              </a:pPr>
              <a:r>
                <a:rPr lang="en-US" sz="1600" dirty="0">
                  <a:solidFill>
                    <a:schemeClr val="dk1"/>
                  </a:solidFill>
                  <a:latin typeface="Barlow Medium"/>
                  <a:ea typeface="Barlow"/>
                  <a:cs typeface="Barlow Medium"/>
                  <a:sym typeface="Barlow Medium"/>
                </a:rPr>
                <a:t>T</a:t>
              </a:r>
              <a:r>
                <a:rPr lang="en" sz="1600" dirty="0">
                  <a:solidFill>
                    <a:schemeClr val="dk1"/>
                  </a:solidFill>
                  <a:latin typeface="Barlow Medium"/>
                  <a:ea typeface="Barlow"/>
                  <a:cs typeface="Barlow Medium"/>
                  <a:sym typeface="Barlow Medium"/>
                </a:rPr>
                <a:t>ip: Ask your advisor or others in your lab what software they use! </a:t>
              </a: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20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52863" y="514350"/>
            <a:ext cx="6972300" cy="2777042"/>
            <a:chOff x="0" y="0"/>
            <a:chExt cx="18592800" cy="7405446"/>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Organize your files</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5515358"/>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600" dirty="0">
                  <a:solidFill>
                    <a:schemeClr val="dk1"/>
                  </a:solidFill>
                  <a:latin typeface="Barlow Medium"/>
                  <a:ea typeface="Barlow"/>
                  <a:cs typeface="Barlow Medium"/>
                  <a:sym typeface="Barlow Medium"/>
                </a:rPr>
                <a:t>Each of these software offers two options for organizing your files: </a:t>
              </a:r>
            </a:p>
            <a:p>
              <a:pPr marL="285750" marR="0" lvl="0" indent="-285750" algn="l" rtl="0">
                <a:lnSpc>
                  <a:spcPct val="140012"/>
                </a:lnSpc>
                <a:spcBef>
                  <a:spcPts val="0"/>
                </a:spcBef>
                <a:spcAft>
                  <a:spcPts val="0"/>
                </a:spcAft>
                <a:buFontTx/>
                <a:buChar char="-"/>
              </a:pPr>
              <a:r>
                <a:rPr lang="en-US" sz="1600" dirty="0">
                  <a:solidFill>
                    <a:schemeClr val="dk1"/>
                  </a:solidFill>
                  <a:latin typeface="Barlow Medium"/>
                  <a:ea typeface="Barlow"/>
                  <a:cs typeface="Barlow Medium"/>
                  <a:sym typeface="Barlow Medium"/>
                </a:rPr>
                <a:t>F</a:t>
              </a:r>
              <a:r>
                <a:rPr lang="en" sz="1600" dirty="0">
                  <a:solidFill>
                    <a:schemeClr val="dk1"/>
                  </a:solidFill>
                  <a:latin typeface="Barlow Medium"/>
                  <a:ea typeface="Barlow"/>
                  <a:cs typeface="Barlow Medium"/>
                  <a:sym typeface="Barlow Medium"/>
                </a:rPr>
                <a:t>olders</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Tagging system </a:t>
              </a:r>
            </a:p>
            <a:p>
              <a:pPr marR="0" lvl="0" algn="l" rtl="0">
                <a:lnSpc>
                  <a:spcPct val="140012"/>
                </a:lnSpc>
                <a:spcBef>
                  <a:spcPts val="0"/>
                </a:spcBef>
                <a:spcAft>
                  <a:spcPts val="0"/>
                </a:spcAft>
              </a:pPr>
              <a:endParaRPr lang="en" sz="1600" dirty="0">
                <a:solidFill>
                  <a:schemeClr val="dk1"/>
                </a:solidFill>
                <a:latin typeface="Barlow Medium"/>
                <a:ea typeface="Barlow"/>
                <a:cs typeface="Barlow Medium"/>
                <a:sym typeface="Barlow Medium"/>
              </a:endParaRPr>
            </a:p>
            <a:p>
              <a:pPr marL="285750" marR="0" lvl="0" indent="-285750" algn="l" rtl="0">
                <a:lnSpc>
                  <a:spcPct val="140012"/>
                </a:lnSpc>
                <a:spcBef>
                  <a:spcPts val="0"/>
                </a:spcBef>
                <a:spcAft>
                  <a:spcPts val="0"/>
                </a:spcAft>
                <a:buFontTx/>
                <a:buChar char="-"/>
              </a:pPr>
              <a:endParaRPr lang="en" sz="16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6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1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735811"/>
            <a:ext cx="5332632" cy="60423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Organizing Strategy #2: Have a “To be read” tag or folder</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523;p30">
            <a:extLst>
              <a:ext uri="{FF2B5EF4-FFF2-40B4-BE49-F238E27FC236}">
                <a16:creationId xmlns:a16="http://schemas.microsoft.com/office/drawing/2014/main" id="{58878B60-0EA9-B345-ABF9-8C3FCEC2E0F3}"/>
              </a:ext>
            </a:extLst>
          </p:cNvPr>
          <p:cNvSpPr txBox="1"/>
          <p:nvPr/>
        </p:nvSpPr>
        <p:spPr>
          <a:xfrm>
            <a:off x="2892096" y="1537621"/>
            <a:ext cx="6161175" cy="2412968"/>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600" dirty="0">
                <a:solidFill>
                  <a:schemeClr val="dk1"/>
                </a:solidFill>
                <a:latin typeface="Barlow Medium"/>
                <a:ea typeface="Barlow"/>
                <a:cs typeface="Barlow Medium"/>
                <a:sym typeface="Barlow Medium"/>
              </a:rPr>
              <a:t>Whenever you run across a new relevant article, save it to this folder </a:t>
            </a:r>
          </a:p>
          <a:p>
            <a:pPr marR="0" lvl="0" algn="l" rtl="0">
              <a:lnSpc>
                <a:spcPct val="140012"/>
              </a:lnSpc>
              <a:spcBef>
                <a:spcPts val="0"/>
              </a:spcBef>
              <a:spcAft>
                <a:spcPts val="0"/>
              </a:spcAft>
            </a:pPr>
            <a:endParaRPr lang="en" sz="16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r>
              <a:rPr lang="en" sz="1600" dirty="0">
                <a:solidFill>
                  <a:schemeClr val="dk1"/>
                </a:solidFill>
                <a:latin typeface="Barlow Medium"/>
                <a:ea typeface="Barlow"/>
                <a:cs typeface="Barlow Medium"/>
                <a:sym typeface="Barlow Medium"/>
              </a:rPr>
              <a:t>Advantages: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Stay on top of relevant research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Reduce distractions – set aside time to read these articles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Helps maintain organization system </a:t>
            </a:r>
          </a:p>
          <a:p>
            <a:pPr marR="0" lvl="0" algn="l" rtl="0">
              <a:lnSpc>
                <a:spcPct val="140012"/>
              </a:lnSpc>
              <a:spcBef>
                <a:spcPts val="0"/>
              </a:spcBef>
              <a:spcAft>
                <a:spcPts val="0"/>
              </a:spcAft>
            </a:pPr>
            <a:endParaRPr lang="en" sz="1600" dirty="0">
              <a:solidFill>
                <a:schemeClr val="dk1"/>
              </a:solidFill>
              <a:latin typeface="Barlow Medium"/>
              <a:ea typeface="Barlow"/>
              <a:cs typeface="Barlow Medium"/>
              <a:sym typeface="Barlow Medium"/>
            </a:endParaRPr>
          </a:p>
        </p:txBody>
      </p:sp>
    </p:spTree>
    <p:extLst>
      <p:ext uri="{BB962C8B-B14F-4D97-AF65-F5344CB8AC3E}">
        <p14:creationId xmlns:p14="http://schemas.microsoft.com/office/powerpoint/2010/main" val="121481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735811"/>
            <a:ext cx="5332632" cy="60423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Organizing Strategy #3: Stay on top of new research (even when you’re not working on a paper)</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523;p30">
            <a:extLst>
              <a:ext uri="{FF2B5EF4-FFF2-40B4-BE49-F238E27FC236}">
                <a16:creationId xmlns:a16="http://schemas.microsoft.com/office/drawing/2014/main" id="{58878B60-0EA9-B345-ABF9-8C3FCEC2E0F3}"/>
              </a:ext>
            </a:extLst>
          </p:cNvPr>
          <p:cNvSpPr txBox="1"/>
          <p:nvPr/>
        </p:nvSpPr>
        <p:spPr>
          <a:xfrm>
            <a:off x="2892096" y="1537621"/>
            <a:ext cx="6161175" cy="2412968"/>
          </a:xfrm>
          <a:prstGeom prst="rect">
            <a:avLst/>
          </a:prstGeom>
          <a:noFill/>
          <a:ln>
            <a:noFill/>
          </a:ln>
        </p:spPr>
        <p:txBody>
          <a:bodyPr spcFirstLastPara="1" wrap="square" lIns="0" tIns="0" rIns="0" bIns="0" anchor="t" anchorCtr="0">
            <a:spAutoFit/>
          </a:bodyPr>
          <a:lstStyle/>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Keep running lists of researchers, articles, and journals that repeatedly come up in your work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Stay on top of new work by subscribing to Table of Content alerts through Journal websites </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Subscribe to search terms in Scopus or Web of Science</a:t>
            </a:r>
          </a:p>
          <a:p>
            <a:pPr marL="285750" marR="0" lvl="0" indent="-285750" algn="l" rtl="0">
              <a:lnSpc>
                <a:spcPct val="140012"/>
              </a:lnSpc>
              <a:spcBef>
                <a:spcPts val="0"/>
              </a:spcBef>
              <a:spcAft>
                <a:spcPts val="0"/>
              </a:spcAft>
              <a:buFontTx/>
              <a:buChar char="-"/>
            </a:pPr>
            <a:r>
              <a:rPr lang="en" sz="1600" dirty="0">
                <a:solidFill>
                  <a:schemeClr val="dk1"/>
                </a:solidFill>
                <a:latin typeface="Barlow Medium"/>
                <a:ea typeface="Barlow"/>
                <a:cs typeface="Barlow Medium"/>
                <a:sym typeface="Barlow Medium"/>
              </a:rPr>
              <a:t>Follow researchers on Twitter or ResearchGate</a:t>
            </a:r>
          </a:p>
          <a:p>
            <a:pPr marR="0" lvl="0" algn="l" rtl="0">
              <a:lnSpc>
                <a:spcPct val="140012"/>
              </a:lnSpc>
              <a:spcBef>
                <a:spcPts val="0"/>
              </a:spcBef>
              <a:spcAft>
                <a:spcPts val="0"/>
              </a:spcAft>
            </a:pPr>
            <a:endParaRPr lang="en" sz="1600" dirty="0">
              <a:solidFill>
                <a:schemeClr val="dk1"/>
              </a:solidFill>
              <a:latin typeface="Barlow Medium"/>
              <a:ea typeface="Barlow"/>
              <a:cs typeface="Barlow Medium"/>
              <a:sym typeface="Barlow Medium"/>
            </a:endParaRPr>
          </a:p>
        </p:txBody>
      </p:sp>
    </p:spTree>
    <p:extLst>
      <p:ext uri="{BB962C8B-B14F-4D97-AF65-F5344CB8AC3E}">
        <p14:creationId xmlns:p14="http://schemas.microsoft.com/office/powerpoint/2010/main" val="282455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A345-1708-50A8-6240-EA8F116F6598}"/>
              </a:ext>
            </a:extLst>
          </p:cNvPr>
          <p:cNvSpPr>
            <a:spLocks noGrp="1"/>
          </p:cNvSpPr>
          <p:nvPr>
            <p:ph type="title"/>
          </p:nvPr>
        </p:nvSpPr>
        <p:spPr>
          <a:xfrm>
            <a:off x="516600" y="314318"/>
            <a:ext cx="6480000" cy="717900"/>
          </a:xfrm>
        </p:spPr>
        <p:txBody>
          <a:bodyPr/>
          <a:lstStyle/>
          <a:p>
            <a:r>
              <a:rPr lang="en-US" dirty="0">
                <a:solidFill>
                  <a:schemeClr val="tx1"/>
                </a:solidFill>
              </a:rPr>
              <a:t>Sources</a:t>
            </a:r>
          </a:p>
        </p:txBody>
      </p:sp>
      <p:sp>
        <p:nvSpPr>
          <p:cNvPr id="3" name="Text Placeholder 2">
            <a:extLst>
              <a:ext uri="{FF2B5EF4-FFF2-40B4-BE49-F238E27FC236}">
                <a16:creationId xmlns:a16="http://schemas.microsoft.com/office/drawing/2014/main" id="{9E3D3664-D906-0D07-AE37-B7FED96DAED5}"/>
              </a:ext>
            </a:extLst>
          </p:cNvPr>
          <p:cNvSpPr>
            <a:spLocks noGrp="1"/>
          </p:cNvSpPr>
          <p:nvPr>
            <p:ph type="body" idx="1"/>
          </p:nvPr>
        </p:nvSpPr>
        <p:spPr>
          <a:xfrm>
            <a:off x="108112" y="773280"/>
            <a:ext cx="8519288" cy="3155625"/>
          </a:xfrm>
        </p:spPr>
        <p:txBody>
          <a:bodyPr/>
          <a:lstStyle/>
          <a:p>
            <a:r>
              <a:rPr lang="en-US" sz="1700" dirty="0"/>
              <a:t>Luker, Kristin. 2009. </a:t>
            </a:r>
            <a:r>
              <a:rPr lang="en-US" sz="1700" i="1" dirty="0"/>
              <a:t>Salsa Dancing into the Social Sciences</a:t>
            </a:r>
            <a:r>
              <a:rPr lang="en-US" sz="1700" dirty="0"/>
              <a:t>. Harvard University Press.</a:t>
            </a:r>
          </a:p>
          <a:p>
            <a:r>
              <a:rPr lang="en-US" sz="1700" dirty="0"/>
              <a:t>Keshav, Satish. 2007. “How to Read a Paper.” ACM SIGCOMM Computer Communication Review 37(3):83-84.</a:t>
            </a:r>
          </a:p>
          <a:p>
            <a:r>
              <a:rPr lang="en-US" sz="1700" dirty="0"/>
              <a:t>Pacheco-Vega, Raul. 2017. “Carving Time to Read.” http://www.raulpacheco.org/2017/12/carving-time-to-read-the-aic-and-conceptual-synthesis-excel-dump-combination-method/. </a:t>
            </a:r>
          </a:p>
          <a:p>
            <a:r>
              <a:rPr lang="en-US" sz="1700" dirty="0"/>
              <a:t>Pacheco-Vega, Raul. 2018. “Note-Taking Techniques.” http://www.raulpacheco.org/2018/11/note-taking-techniques-i-the-index-card-method/. </a:t>
            </a:r>
          </a:p>
          <a:p>
            <a:r>
              <a:rPr lang="en-US" sz="1700" dirty="0"/>
              <a:t>Pain, Elizabeth. 2016. “How to (Seriously) Read a Scientific Paper.” </a:t>
            </a:r>
            <a:r>
              <a:rPr lang="en-US" sz="1700" i="1" dirty="0"/>
              <a:t>Science.</a:t>
            </a:r>
            <a:r>
              <a:rPr lang="en-US" sz="1700" dirty="0"/>
              <a:t> https://www.science.org/content/article/how-seriously-read-scientific-paper. </a:t>
            </a:r>
          </a:p>
        </p:txBody>
      </p:sp>
      <p:sp>
        <p:nvSpPr>
          <p:cNvPr id="4" name="Slide Number Placeholder 3">
            <a:extLst>
              <a:ext uri="{FF2B5EF4-FFF2-40B4-BE49-F238E27FC236}">
                <a16:creationId xmlns:a16="http://schemas.microsoft.com/office/drawing/2014/main" id="{C57BBB9F-094E-D508-1636-10818C425FE2}"/>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364747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31" name="Google Shape;131;p1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Part 3:Strategies for reading</a:t>
            </a:r>
            <a:endParaRPr dirty="0"/>
          </a:p>
        </p:txBody>
      </p:sp>
    </p:spTree>
    <p:extLst>
      <p:ext uri="{BB962C8B-B14F-4D97-AF65-F5344CB8AC3E}">
        <p14:creationId xmlns:p14="http://schemas.microsoft.com/office/powerpoint/2010/main" val="233925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1294000"/>
            <a:ext cx="5332632" cy="60423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Reading Strategy #1: Identify when you are most productive at reading (and writing) &amp; schedule your time accordingly</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704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52863" y="514350"/>
            <a:ext cx="6972300" cy="4716034"/>
            <a:chOff x="0" y="0"/>
            <a:chExt cx="18592800" cy="12576090"/>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Different ways for organizing reading time</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10686002"/>
            </a:xfrm>
            <a:prstGeom prst="rect">
              <a:avLst/>
            </a:prstGeom>
            <a:noFill/>
            <a:ln>
              <a:noFill/>
            </a:ln>
          </p:spPr>
          <p:txBody>
            <a:bodyPr spcFirstLastPara="1" wrap="square" lIns="0" tIns="0" rIns="0" bIns="0" anchor="t" anchorCtr="0">
              <a:spAutoFit/>
            </a:bodyPr>
            <a:lstStyle/>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Set goals: </a:t>
              </a:r>
              <a:r>
                <a:rPr lang="en" dirty="0">
                  <a:solidFill>
                    <a:schemeClr val="dk1"/>
                  </a:solidFill>
                  <a:latin typeface="Barlow Medium"/>
                  <a:ea typeface="Barlow"/>
                  <a:cs typeface="Barlow Medium"/>
                  <a:sym typeface="Barlow Medium"/>
                </a:rPr>
                <a:t>how many articles do you need to read a day to meet a deadline</a:t>
              </a:r>
            </a:p>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Schedule reading appointments on your calendar </a:t>
              </a:r>
            </a:p>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Always have your reading available: </a:t>
              </a:r>
              <a:r>
                <a:rPr lang="en" dirty="0">
                  <a:solidFill>
                    <a:schemeClr val="dk1"/>
                  </a:solidFill>
                  <a:latin typeface="Barlow Medium"/>
                  <a:ea typeface="Barlow"/>
                  <a:cs typeface="Barlow Medium"/>
                  <a:sym typeface="Barlow Medium"/>
                </a:rPr>
                <a:t>Can you read on the bus or while working out?  While waiting for an appointment? </a:t>
              </a:r>
            </a:p>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Listen to your reading: </a:t>
              </a:r>
              <a:r>
                <a:rPr lang="en" dirty="0">
                  <a:solidFill>
                    <a:schemeClr val="dk1"/>
                  </a:solidFill>
                  <a:latin typeface="Barlow Medium"/>
                  <a:ea typeface="Barlow"/>
                  <a:cs typeface="Barlow Medium"/>
                  <a:sym typeface="Barlow Medium"/>
                </a:rPr>
                <a:t>Use Speechify or another text to speech app or extension to listen to your reading during other activities </a:t>
              </a:r>
              <a:endParaRPr lang="en" sz="1800" dirty="0">
                <a:solidFill>
                  <a:schemeClr val="dk1"/>
                </a:solidFill>
                <a:latin typeface="Barlow Medium"/>
                <a:ea typeface="Barlow"/>
                <a:cs typeface="Barlow Medium"/>
                <a:sym typeface="Barlow Medium"/>
              </a:endParaRPr>
            </a:p>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Purposefully limit your time reading for classes </a:t>
              </a:r>
            </a:p>
            <a:p>
              <a:pPr marL="342900" marR="0" lvl="0" indent="-342900" algn="l" rtl="0">
                <a:lnSpc>
                  <a:spcPct val="140012"/>
                </a:lnSpc>
                <a:spcBef>
                  <a:spcPts val="0"/>
                </a:spcBef>
                <a:spcAft>
                  <a:spcPts val="0"/>
                </a:spcAft>
                <a:buAutoNum type="arabicPeriod"/>
              </a:pPr>
              <a:r>
                <a:rPr lang="en" sz="1800" dirty="0">
                  <a:solidFill>
                    <a:schemeClr val="dk1"/>
                  </a:solidFill>
                  <a:latin typeface="Barlow Medium"/>
                  <a:ea typeface="Barlow"/>
                  <a:cs typeface="Barlow Medium"/>
                  <a:sym typeface="Barlow Medium"/>
                </a:rPr>
                <a:t>Try out the Pomodoro Technique </a:t>
              </a:r>
            </a:p>
            <a:p>
              <a:pPr marL="285750" marR="0" lvl="0" indent="-285750" algn="l" rtl="0">
                <a:lnSpc>
                  <a:spcPct val="140012"/>
                </a:lnSpc>
                <a:spcBef>
                  <a:spcPts val="0"/>
                </a:spcBef>
                <a:spcAft>
                  <a:spcPts val="0"/>
                </a:spcAft>
                <a:buFontTx/>
                <a:buChar char="-"/>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735811"/>
            <a:ext cx="5332632" cy="60423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Reading Strategy #2: Read strategically </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523;p30">
            <a:extLst>
              <a:ext uri="{FF2B5EF4-FFF2-40B4-BE49-F238E27FC236}">
                <a16:creationId xmlns:a16="http://schemas.microsoft.com/office/drawing/2014/main" id="{58878B60-0EA9-B345-ABF9-8C3FCEC2E0F3}"/>
              </a:ext>
            </a:extLst>
          </p:cNvPr>
          <p:cNvSpPr txBox="1"/>
          <p:nvPr/>
        </p:nvSpPr>
        <p:spPr>
          <a:xfrm>
            <a:off x="2892096" y="1537621"/>
            <a:ext cx="6161175" cy="137883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600" dirty="0">
                <a:solidFill>
                  <a:schemeClr val="dk1"/>
                </a:solidFill>
                <a:latin typeface="Barlow Medium"/>
                <a:ea typeface="Barlow"/>
                <a:cs typeface="Barlow Medium"/>
                <a:sym typeface="Barlow Medium"/>
              </a:rPr>
              <a:t>Don’t read every article the same way </a:t>
            </a:r>
          </a:p>
          <a:p>
            <a:pPr marL="285750" marR="0" lvl="0" indent="-285750" algn="l" rtl="0">
              <a:lnSpc>
                <a:spcPct val="140012"/>
              </a:lnSpc>
              <a:spcBef>
                <a:spcPts val="0"/>
              </a:spcBef>
              <a:spcAft>
                <a:spcPts val="0"/>
              </a:spcAft>
              <a:buFontTx/>
              <a:buChar char="-"/>
            </a:pPr>
            <a:r>
              <a:rPr lang="en-US" sz="1600" dirty="0">
                <a:solidFill>
                  <a:schemeClr val="dk1"/>
                </a:solidFill>
                <a:latin typeface="Barlow Medium"/>
                <a:ea typeface="Barlow"/>
                <a:cs typeface="Barlow Medium"/>
                <a:sym typeface="Barlow Medium"/>
              </a:rPr>
              <a:t>Determine how important the article is; how much of this information will be relevant for your work? </a:t>
            </a:r>
          </a:p>
          <a:p>
            <a:pPr marL="285750" marR="0" lvl="0" indent="-285750" algn="l" rtl="0">
              <a:lnSpc>
                <a:spcPct val="140012"/>
              </a:lnSpc>
              <a:spcBef>
                <a:spcPts val="0"/>
              </a:spcBef>
              <a:spcAft>
                <a:spcPts val="0"/>
              </a:spcAft>
              <a:buFontTx/>
              <a:buChar char="-"/>
            </a:pPr>
            <a:r>
              <a:rPr lang="en-US" sz="1600" dirty="0">
                <a:solidFill>
                  <a:schemeClr val="dk1"/>
                </a:solidFill>
                <a:latin typeface="Barlow Medium"/>
                <a:ea typeface="Barlow"/>
                <a:cs typeface="Barlow Medium"/>
                <a:sym typeface="Barlow Medium"/>
              </a:rPr>
              <a:t>Adopt a strategy that matches that level of importance </a:t>
            </a:r>
            <a:endParaRPr lang="en" sz="1600" dirty="0">
              <a:solidFill>
                <a:schemeClr val="dk1"/>
              </a:solidFill>
              <a:latin typeface="Barlow Medium"/>
              <a:ea typeface="Barlow"/>
              <a:cs typeface="Barlow Medium"/>
              <a:sym typeface="Barlow Medium"/>
            </a:endParaRPr>
          </a:p>
        </p:txBody>
      </p:sp>
    </p:spTree>
    <p:extLst>
      <p:ext uri="{BB962C8B-B14F-4D97-AF65-F5344CB8AC3E}">
        <p14:creationId xmlns:p14="http://schemas.microsoft.com/office/powerpoint/2010/main" val="12925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82494"/>
            <a:ext cx="6972300" cy="4586768"/>
            <a:chOff x="0" y="0"/>
            <a:chExt cx="18592800" cy="12231383"/>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The Three Pass Approach</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10341295"/>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800" dirty="0">
                  <a:solidFill>
                    <a:schemeClr val="accent1"/>
                  </a:solidFill>
                  <a:latin typeface="Barlow Medium"/>
                  <a:ea typeface="Barlow"/>
                  <a:cs typeface="Barlow Medium"/>
                  <a:sym typeface="Barlow Medium"/>
                </a:rPr>
                <a:t>First pass: get a bird’s eye view of the paper and decide if you need to do any more passes</a:t>
              </a:r>
            </a:p>
            <a:p>
              <a:pPr lvl="1">
                <a:lnSpc>
                  <a:spcPct val="140012"/>
                </a:lnSpc>
              </a:pPr>
              <a:r>
                <a:rPr lang="en" sz="1800" dirty="0">
                  <a:solidFill>
                    <a:schemeClr val="dk1"/>
                  </a:solidFill>
                  <a:latin typeface="Barlow Medium"/>
                  <a:ea typeface="Barlow"/>
                  <a:cs typeface="Barlow Medium"/>
                  <a:sym typeface="Barlow Medium"/>
                </a:rPr>
                <a:t>1. Read title, abstract and introduction</a:t>
              </a:r>
            </a:p>
            <a:p>
              <a:pPr lvl="1">
                <a:lnSpc>
                  <a:spcPct val="140012"/>
                </a:lnSpc>
              </a:pPr>
              <a:r>
                <a:rPr lang="en" sz="1800" dirty="0">
                  <a:solidFill>
                    <a:schemeClr val="dk1"/>
                  </a:solidFill>
                  <a:latin typeface="Barlow Medium"/>
                  <a:ea typeface="Barlow"/>
                  <a:cs typeface="Barlow Medium"/>
                  <a:sym typeface="Barlow Medium"/>
                </a:rPr>
                <a:t>2. Read section headings and subheadings</a:t>
              </a:r>
            </a:p>
            <a:p>
              <a:pPr lvl="1">
                <a:lnSpc>
                  <a:spcPct val="140012"/>
                </a:lnSpc>
              </a:pPr>
              <a:r>
                <a:rPr lang="en" sz="1800" dirty="0">
                  <a:solidFill>
                    <a:schemeClr val="dk1"/>
                  </a:solidFill>
                  <a:latin typeface="Barlow Medium"/>
                  <a:ea typeface="Barlow"/>
                  <a:cs typeface="Barlow Medium"/>
                  <a:sym typeface="Barlow Medium"/>
                </a:rPr>
                <a:t>3. Glance at mathematical content or figures </a:t>
              </a:r>
            </a:p>
            <a:p>
              <a:pPr lvl="1">
                <a:lnSpc>
                  <a:spcPct val="140012"/>
                </a:lnSpc>
              </a:pPr>
              <a:r>
                <a:rPr lang="en" sz="1800" dirty="0">
                  <a:solidFill>
                    <a:schemeClr val="dk1"/>
                  </a:solidFill>
                  <a:latin typeface="Barlow Medium"/>
                  <a:ea typeface="Barlow"/>
                  <a:cs typeface="Barlow Medium"/>
                  <a:sym typeface="Barlow Medium"/>
                </a:rPr>
                <a:t>4. Read the conclusions</a:t>
              </a:r>
            </a:p>
            <a:p>
              <a:pPr lvl="1">
                <a:lnSpc>
                  <a:spcPct val="140012"/>
                </a:lnSpc>
              </a:pPr>
              <a:r>
                <a:rPr lang="en" sz="1800" dirty="0">
                  <a:solidFill>
                    <a:schemeClr val="dk1"/>
                  </a:solidFill>
                  <a:latin typeface="Barlow Medium"/>
                  <a:ea typeface="Barlow"/>
                  <a:cs typeface="Barlow Medium"/>
                  <a:sym typeface="Barlow Medium"/>
                </a:rPr>
                <a:t>5. Glance at references – have you read these papers?  </a:t>
              </a:r>
            </a:p>
            <a:p>
              <a:pPr lvl="1">
                <a:lnSpc>
                  <a:spcPct val="140012"/>
                </a:lnSpc>
              </a:pPr>
              <a:endParaRPr lang="en" sz="16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r>
                <a:rPr lang="en-US" sz="1800" b="1" dirty="0">
                  <a:solidFill>
                    <a:schemeClr val="dk1"/>
                  </a:solidFill>
                  <a:latin typeface="Barlow Medium"/>
                  <a:ea typeface="Barlow"/>
                  <a:cs typeface="Barlow Medium"/>
                  <a:sym typeface="Barlow Medium"/>
                </a:rPr>
                <a:t>T</a:t>
              </a:r>
              <a:r>
                <a:rPr lang="en" sz="1800" b="1" dirty="0">
                  <a:solidFill>
                    <a:schemeClr val="dk1"/>
                  </a:solidFill>
                  <a:latin typeface="Barlow Medium"/>
                  <a:ea typeface="Barlow"/>
                  <a:cs typeface="Barlow Medium"/>
                  <a:sym typeface="Barlow Medium"/>
                </a:rPr>
                <a:t>he goal of the first pass is to answer the five C’s: category, context, correctness, contributions and clarity </a:t>
              </a: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B6E3246-1C60-7346-8408-F0253159B3B5}"/>
              </a:ext>
            </a:extLst>
          </p:cNvPr>
          <p:cNvSpPr txBox="1"/>
          <p:nvPr/>
        </p:nvSpPr>
        <p:spPr>
          <a:xfrm>
            <a:off x="1085936" y="4648295"/>
            <a:ext cx="7591784" cy="738664"/>
          </a:xfrm>
          <a:prstGeom prst="rect">
            <a:avLst/>
          </a:prstGeom>
          <a:noFill/>
        </p:spPr>
        <p:txBody>
          <a:bodyPr wrap="square" rtlCol="0">
            <a:spAutoFit/>
          </a:bodyPr>
          <a:lstStyle/>
          <a:p>
            <a:r>
              <a:rPr lang="en-US" dirty="0"/>
              <a:t>Source: Keshav, Satish. 2007. “How to Read a Paper.” ACM SIGCOMM Computer Communication Review 37(3):83-84.</a:t>
            </a:r>
          </a:p>
          <a:p>
            <a:endParaRPr lang="en-US" dirty="0"/>
          </a:p>
        </p:txBody>
      </p:sp>
    </p:spTree>
    <p:extLst>
      <p:ext uri="{BB962C8B-B14F-4D97-AF65-F5344CB8AC3E}">
        <p14:creationId xmlns:p14="http://schemas.microsoft.com/office/powerpoint/2010/main" val="41510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4041123"/>
            <a:chOff x="0" y="0"/>
            <a:chExt cx="18592800" cy="10776332"/>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The Second Pass</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469166"/>
              <a:ext cx="16429800" cy="9307166"/>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r>
                <a:rPr lang="en" sz="1800" dirty="0">
                  <a:solidFill>
                    <a:schemeClr val="accent1"/>
                  </a:solidFill>
                  <a:latin typeface="Barlow Medium"/>
                  <a:ea typeface="Barlow"/>
                  <a:cs typeface="Barlow Medium"/>
                  <a:sym typeface="Barlow Medium"/>
                </a:rPr>
                <a:t>If you determine after the first pass that you should read </a:t>
              </a:r>
              <a:r>
                <a:rPr lang="en-US" sz="1800" dirty="0" err="1">
                  <a:solidFill>
                    <a:schemeClr val="accent1"/>
                  </a:solidFill>
                  <a:latin typeface="Barlow Medium"/>
                  <a:ea typeface="Barlow"/>
                  <a:cs typeface="Barlow Medium"/>
                  <a:sym typeface="Barlow Medium"/>
                </a:rPr>
                <a:t>th</a:t>
              </a:r>
              <a:r>
                <a:rPr lang="en" sz="1800" dirty="0">
                  <a:solidFill>
                    <a:schemeClr val="accent1"/>
                  </a:solidFill>
                  <a:latin typeface="Barlow Medium"/>
                  <a:ea typeface="Barlow"/>
                  <a:cs typeface="Barlow Medium"/>
                  <a:sym typeface="Barlow Medium"/>
                </a:rPr>
                <a:t>e paper in more depth, then do a second pass</a:t>
              </a:r>
            </a:p>
            <a:p>
              <a:pPr lvl="1">
                <a:lnSpc>
                  <a:spcPct val="140012"/>
                </a:lnSpc>
              </a:pPr>
              <a:r>
                <a:rPr lang="en-US" sz="1800" dirty="0">
                  <a:solidFill>
                    <a:schemeClr val="dk1"/>
                  </a:solidFill>
                  <a:latin typeface="Barlow Medium"/>
                  <a:ea typeface="Barlow"/>
                  <a:cs typeface="Barlow Medium"/>
                  <a:sym typeface="Barlow Medium"/>
                </a:rPr>
                <a:t>Read through the whole paper. The goal of this pass is to understand both the content of the argument and the evidence supporting it. </a:t>
              </a:r>
            </a:p>
            <a:p>
              <a:pPr lvl="1">
                <a:lnSpc>
                  <a:spcPct val="140012"/>
                </a:lnSpc>
              </a:pPr>
              <a:endParaRPr lang="en-US" sz="1800" dirty="0">
                <a:solidFill>
                  <a:schemeClr val="dk1"/>
                </a:solidFill>
                <a:latin typeface="Barlow Medium"/>
                <a:ea typeface="Barlow"/>
                <a:cs typeface="Barlow Medium"/>
                <a:sym typeface="Barlow Medium"/>
              </a:endParaRPr>
            </a:p>
            <a:p>
              <a:pPr marL="342900" lvl="1" indent="-342900">
                <a:lnSpc>
                  <a:spcPct val="140012"/>
                </a:lnSpc>
                <a:buAutoNum type="arabicPeriod"/>
              </a:pPr>
              <a:r>
                <a:rPr lang="en-US" sz="1800" dirty="0">
                  <a:solidFill>
                    <a:schemeClr val="dk1"/>
                  </a:solidFill>
                  <a:latin typeface="Barlow Medium"/>
                  <a:ea typeface="Barlow"/>
                  <a:cs typeface="Barlow Medium"/>
                  <a:sym typeface="Barlow Medium"/>
                </a:rPr>
                <a:t>Pay careful attention to figures, diagrams and graphs</a:t>
              </a:r>
            </a:p>
            <a:p>
              <a:pPr marL="342900" lvl="1" indent="-342900">
                <a:lnSpc>
                  <a:spcPct val="140012"/>
                </a:lnSpc>
                <a:buAutoNum type="arabicPeriod"/>
              </a:pPr>
              <a:r>
                <a:rPr lang="en-US" sz="1800" dirty="0">
                  <a:solidFill>
                    <a:schemeClr val="dk1"/>
                  </a:solidFill>
                  <a:latin typeface="Barlow Medium"/>
                  <a:ea typeface="Barlow"/>
                  <a:cs typeface="Barlow Medium"/>
                  <a:sym typeface="Barlow Medium"/>
                </a:rPr>
                <a:t>Mark relevant unread references for future reading </a:t>
              </a:r>
            </a:p>
            <a:p>
              <a:pPr lvl="1">
                <a:lnSpc>
                  <a:spcPct val="140012"/>
                </a:lnSpc>
              </a:pPr>
              <a:endParaRPr lang="en-US" sz="1800" dirty="0">
                <a:solidFill>
                  <a:schemeClr val="bg2"/>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432F90FC-166E-3879-703F-D531260BB701}"/>
              </a:ext>
            </a:extLst>
          </p:cNvPr>
          <p:cNvSpPr txBox="1"/>
          <p:nvPr/>
        </p:nvSpPr>
        <p:spPr>
          <a:xfrm>
            <a:off x="1085936" y="4591143"/>
            <a:ext cx="7591784" cy="738664"/>
          </a:xfrm>
          <a:prstGeom prst="rect">
            <a:avLst/>
          </a:prstGeom>
          <a:noFill/>
        </p:spPr>
        <p:txBody>
          <a:bodyPr wrap="square" rtlCol="0">
            <a:spAutoFit/>
          </a:bodyPr>
          <a:lstStyle/>
          <a:p>
            <a:r>
              <a:rPr lang="en-US" dirty="0"/>
              <a:t>Source: Keshav, Satish. 2007. “How to Read a Paper.” ACM SIGCOMM Computer Communication Review 37(3):83-84.</a:t>
            </a:r>
          </a:p>
          <a:p>
            <a:endParaRPr lang="en-US" dirty="0"/>
          </a:p>
        </p:txBody>
      </p:sp>
    </p:spTree>
    <p:extLst>
      <p:ext uri="{BB962C8B-B14F-4D97-AF65-F5344CB8AC3E}">
        <p14:creationId xmlns:p14="http://schemas.microsoft.com/office/powerpoint/2010/main" val="168435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68204"/>
            <a:ext cx="6972300" cy="4428922"/>
            <a:chOff x="0" y="0"/>
            <a:chExt cx="18592800" cy="11810463"/>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The Third Pass</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469166"/>
              <a:ext cx="18592800" cy="10341297"/>
            </a:xfrm>
            <a:prstGeom prst="rect">
              <a:avLst/>
            </a:prstGeom>
            <a:noFill/>
            <a:ln>
              <a:noFill/>
            </a:ln>
          </p:spPr>
          <p:txBody>
            <a:bodyPr spcFirstLastPara="1" wrap="square" lIns="0" tIns="0" rIns="0" bIns="0" anchor="t" anchorCtr="0">
              <a:spAutoFit/>
            </a:bodyPr>
            <a:lstStyle/>
            <a:p>
              <a:pPr lvl="1">
                <a:lnSpc>
                  <a:spcPct val="140012"/>
                </a:lnSpc>
              </a:pPr>
              <a:r>
                <a:rPr lang="en-US" sz="1800" dirty="0"/>
                <a:t>“The key to the third pass is to attempt to virtually re-implement the paper: that is, making the same assumptions as the authors, re-create the work. By comparing this re-creation with the actual paper, you can easily identify not only a paper’s innovations, but also its hidden failings and assumptions” (2)</a:t>
              </a:r>
            </a:p>
            <a:p>
              <a:pPr lvl="1">
                <a:lnSpc>
                  <a:spcPct val="140012"/>
                </a:lnSpc>
              </a:pPr>
              <a:endParaRPr lang="en-US" sz="1800" dirty="0"/>
            </a:p>
            <a:p>
              <a:pPr lvl="1">
                <a:lnSpc>
                  <a:spcPct val="140012"/>
                </a:lnSpc>
              </a:pPr>
              <a:r>
                <a:rPr lang="en-US" sz="1800" dirty="0">
                  <a:solidFill>
                    <a:schemeClr val="bg2"/>
                  </a:solidFill>
                  <a:latin typeface="Barlow Medium"/>
                  <a:ea typeface="Barlow"/>
                  <a:cs typeface="Barlow Medium"/>
                  <a:sym typeface="Barlow Medium"/>
                </a:rPr>
                <a:t>The third pass is unnecessary most of the time. Except for:  </a:t>
              </a:r>
            </a:p>
            <a:p>
              <a:pPr marL="285750" lvl="1" indent="-285750">
                <a:lnSpc>
                  <a:spcPct val="140012"/>
                </a:lnSpc>
                <a:buFontTx/>
                <a:buChar char="-"/>
              </a:pPr>
              <a:r>
                <a:rPr lang="en-US" sz="1800" dirty="0">
                  <a:solidFill>
                    <a:schemeClr val="bg2"/>
                  </a:solidFill>
                  <a:latin typeface="Barlow Medium"/>
                  <a:ea typeface="Barlow"/>
                  <a:cs typeface="Barlow Medium"/>
                  <a:sym typeface="Barlow Medium"/>
                </a:rPr>
                <a:t>The most relevant work to your own – especially work with different assumptions or conclusions than your own!</a:t>
              </a:r>
            </a:p>
            <a:p>
              <a:pPr marL="285750" lvl="1" indent="-285750">
                <a:lnSpc>
                  <a:spcPct val="140012"/>
                </a:lnSpc>
                <a:buFontTx/>
                <a:buChar char="-"/>
              </a:pPr>
              <a:r>
                <a:rPr lang="en-US" sz="1800" dirty="0">
                  <a:solidFill>
                    <a:schemeClr val="bg2"/>
                  </a:solidFill>
                  <a:latin typeface="Barlow Medium"/>
                  <a:ea typeface="Barlow"/>
                  <a:cs typeface="Barlow Medium"/>
                  <a:sym typeface="Barlow Medium"/>
                </a:rPr>
                <a:t>Work you are reviewing as a peer reviewer</a:t>
              </a: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F27F9B4C-D6E3-1DB1-B2AE-7DCFD2E6E646}"/>
              </a:ext>
            </a:extLst>
          </p:cNvPr>
          <p:cNvSpPr txBox="1"/>
          <p:nvPr/>
        </p:nvSpPr>
        <p:spPr>
          <a:xfrm>
            <a:off x="1085936" y="4619719"/>
            <a:ext cx="7591784" cy="738664"/>
          </a:xfrm>
          <a:prstGeom prst="rect">
            <a:avLst/>
          </a:prstGeom>
          <a:noFill/>
        </p:spPr>
        <p:txBody>
          <a:bodyPr wrap="square" rtlCol="0">
            <a:spAutoFit/>
          </a:bodyPr>
          <a:lstStyle/>
          <a:p>
            <a:r>
              <a:rPr lang="en-US" dirty="0"/>
              <a:t>Source: Keshav, Satish. 2007. “How to Read a Paper.” ACM SIGCOMM Computer Communication Review 37(3):83-84.</a:t>
            </a:r>
          </a:p>
          <a:p>
            <a:endParaRPr lang="en-US" dirty="0"/>
          </a:p>
        </p:txBody>
      </p:sp>
    </p:spTree>
    <p:extLst>
      <p:ext uri="{BB962C8B-B14F-4D97-AF65-F5344CB8AC3E}">
        <p14:creationId xmlns:p14="http://schemas.microsoft.com/office/powerpoint/2010/main" val="345530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1484380"/>
            <a:chOff x="0" y="0"/>
            <a:chExt cx="18592800" cy="3958347"/>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The AIC or AIFC Approach</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206825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11EADF6D-6FFE-7D41-A2F2-FBE801FAEA94}"/>
              </a:ext>
            </a:extLst>
          </p:cNvPr>
          <p:cNvSpPr txBox="1"/>
          <p:nvPr/>
        </p:nvSpPr>
        <p:spPr>
          <a:xfrm>
            <a:off x="1503877" y="1169873"/>
            <a:ext cx="6872198" cy="738664"/>
          </a:xfrm>
          <a:prstGeom prst="rect">
            <a:avLst/>
          </a:prstGeom>
          <a:noFill/>
        </p:spPr>
        <p:txBody>
          <a:bodyPr wrap="square">
            <a:spAutoFit/>
          </a:bodyPr>
          <a:lstStyle/>
          <a:p>
            <a:br>
              <a:rPr lang="en-US" dirty="0"/>
            </a:br>
            <a:br>
              <a:rPr lang="en-US" dirty="0"/>
            </a:br>
            <a:endParaRPr lang="en-US" dirty="0"/>
          </a:p>
        </p:txBody>
      </p:sp>
      <p:sp>
        <p:nvSpPr>
          <p:cNvPr id="26" name="Google Shape;523;p30">
            <a:extLst>
              <a:ext uri="{FF2B5EF4-FFF2-40B4-BE49-F238E27FC236}">
                <a16:creationId xmlns:a16="http://schemas.microsoft.com/office/drawing/2014/main" id="{B4C5D56A-20A2-A748-A4ED-D8B8629D2B95}"/>
              </a:ext>
            </a:extLst>
          </p:cNvPr>
          <p:cNvSpPr txBox="1"/>
          <p:nvPr/>
        </p:nvSpPr>
        <p:spPr>
          <a:xfrm>
            <a:off x="1503877" y="947759"/>
            <a:ext cx="6161175" cy="3102388"/>
          </a:xfrm>
          <a:prstGeom prst="rect">
            <a:avLst/>
          </a:prstGeom>
          <a:noFill/>
          <a:ln>
            <a:noFill/>
          </a:ln>
        </p:spPr>
        <p:txBody>
          <a:bodyPr spcFirstLastPara="1" wrap="square" lIns="0" tIns="0" rIns="0" bIns="0" anchor="t" anchorCtr="0">
            <a:spAutoFit/>
          </a:bodyPr>
          <a:lstStyle/>
          <a:p>
            <a:pPr lvl="1">
              <a:lnSpc>
                <a:spcPct val="140012"/>
              </a:lnSpc>
            </a:pPr>
            <a:r>
              <a:rPr lang="en-US" sz="1800" dirty="0">
                <a:solidFill>
                  <a:schemeClr val="bg2"/>
                </a:solidFill>
                <a:latin typeface="Barlow Medium"/>
                <a:ea typeface="Barlow"/>
                <a:cs typeface="Barlow Medium"/>
                <a:sym typeface="Barlow Medium"/>
              </a:rPr>
              <a:t>Similar to the first pass method! </a:t>
            </a:r>
          </a:p>
          <a:p>
            <a:pPr lvl="1">
              <a:lnSpc>
                <a:spcPct val="140012"/>
              </a:lnSpc>
            </a:pPr>
            <a:endParaRPr lang="en-US" sz="1800" dirty="0">
              <a:solidFill>
                <a:schemeClr val="bg2"/>
              </a:solidFill>
              <a:latin typeface="Barlow Medium"/>
              <a:ea typeface="Barlow"/>
              <a:cs typeface="Barlow Medium"/>
              <a:sym typeface="Barlow Medium"/>
            </a:endParaRPr>
          </a:p>
          <a:p>
            <a:pPr lvl="1">
              <a:lnSpc>
                <a:spcPct val="140012"/>
              </a:lnSpc>
            </a:pPr>
            <a:r>
              <a:rPr lang="en-US" sz="1800" dirty="0">
                <a:solidFill>
                  <a:schemeClr val="bg2"/>
                </a:solidFill>
                <a:latin typeface="Barlow Medium"/>
                <a:ea typeface="Barlow"/>
                <a:cs typeface="Barlow Medium"/>
                <a:sym typeface="Barlow Medium"/>
              </a:rPr>
              <a:t>Read the abstract, introduction and conclusion </a:t>
            </a:r>
          </a:p>
          <a:p>
            <a:pPr lvl="1">
              <a:lnSpc>
                <a:spcPct val="140012"/>
              </a:lnSpc>
            </a:pPr>
            <a:r>
              <a:rPr lang="en-US" sz="1800" dirty="0">
                <a:solidFill>
                  <a:schemeClr val="bg2"/>
                </a:solidFill>
                <a:latin typeface="Barlow Medium"/>
                <a:ea typeface="Barlow"/>
                <a:cs typeface="Barlow Medium"/>
                <a:sym typeface="Barlow Medium"/>
              </a:rPr>
              <a:t>Or </a:t>
            </a:r>
          </a:p>
          <a:p>
            <a:pPr lvl="1">
              <a:lnSpc>
                <a:spcPct val="140012"/>
              </a:lnSpc>
            </a:pPr>
            <a:r>
              <a:rPr lang="en-US" sz="1800" dirty="0">
                <a:solidFill>
                  <a:schemeClr val="bg2"/>
                </a:solidFill>
                <a:latin typeface="Barlow Medium"/>
                <a:ea typeface="Barlow"/>
                <a:cs typeface="Barlow Medium"/>
                <a:sym typeface="Barlow Medium"/>
              </a:rPr>
              <a:t>Read the abstract, introduction, figures and conclusion </a:t>
            </a:r>
          </a:p>
          <a:p>
            <a:pPr lvl="1">
              <a:lnSpc>
                <a:spcPct val="140012"/>
              </a:lnSpc>
            </a:pPr>
            <a:endParaRPr lang="en-US" sz="1800" dirty="0">
              <a:solidFill>
                <a:schemeClr val="bg2"/>
              </a:solidFill>
              <a:latin typeface="Barlow Medium"/>
              <a:ea typeface="Barlow"/>
              <a:cs typeface="Barlow Medium"/>
              <a:sym typeface="Barlow Medium"/>
            </a:endParaRPr>
          </a:p>
          <a:p>
            <a:pPr lvl="1">
              <a:lnSpc>
                <a:spcPct val="140012"/>
              </a:lnSpc>
            </a:pPr>
            <a:r>
              <a:rPr lang="en-US" sz="1800" dirty="0">
                <a:solidFill>
                  <a:schemeClr val="bg2"/>
                </a:solidFill>
                <a:latin typeface="Barlow Medium"/>
                <a:ea typeface="Barlow"/>
                <a:cs typeface="Barlow Medium"/>
                <a:sym typeface="Barlow Medium"/>
              </a:rPr>
              <a:t>Helpful for identifying if you should read the paper in greater depth! </a:t>
            </a:r>
          </a:p>
        </p:txBody>
      </p:sp>
      <p:sp>
        <p:nvSpPr>
          <p:cNvPr id="2" name="TextBox 1">
            <a:extLst>
              <a:ext uri="{FF2B5EF4-FFF2-40B4-BE49-F238E27FC236}">
                <a16:creationId xmlns:a16="http://schemas.microsoft.com/office/drawing/2014/main" id="{AF5683B5-7D9F-1AC1-6D0B-739155061EEB}"/>
              </a:ext>
            </a:extLst>
          </p:cNvPr>
          <p:cNvSpPr txBox="1"/>
          <p:nvPr/>
        </p:nvSpPr>
        <p:spPr>
          <a:xfrm>
            <a:off x="1029473" y="4363696"/>
            <a:ext cx="7446704" cy="954107"/>
          </a:xfrm>
          <a:prstGeom prst="rect">
            <a:avLst/>
          </a:prstGeom>
          <a:noFill/>
        </p:spPr>
        <p:txBody>
          <a:bodyPr wrap="square" rtlCol="0">
            <a:spAutoFit/>
          </a:bodyPr>
          <a:lstStyle/>
          <a:p>
            <a:r>
              <a:rPr lang="en-US" dirty="0"/>
              <a:t>Source: Pacheco-Vega, Raul. 2017. “Carving Time to Read.” http://</a:t>
            </a:r>
            <a:r>
              <a:rPr lang="en-US" dirty="0" err="1"/>
              <a:t>www.raulpacheco.org</a:t>
            </a:r>
            <a:r>
              <a:rPr lang="en-US" dirty="0"/>
              <a:t>/2017/12/carving-time-to-read-the-aic-and-conceptual-synthesis-excel-dump-combination-method/. </a:t>
            </a:r>
          </a:p>
          <a:p>
            <a:endParaRPr lang="en-US" dirty="0"/>
          </a:p>
        </p:txBody>
      </p:sp>
    </p:spTree>
    <p:extLst>
      <p:ext uri="{BB962C8B-B14F-4D97-AF65-F5344CB8AC3E}">
        <p14:creationId xmlns:p14="http://schemas.microsoft.com/office/powerpoint/2010/main" val="370508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261393"/>
            <a:ext cx="5332632" cy="604233"/>
          </a:xfrm>
          <a:prstGeom prst="rect">
            <a:avLst/>
          </a:prstGeom>
        </p:spPr>
        <p:txBody>
          <a:bodyPr spcFirstLastPara="1" wrap="square" lIns="0" tIns="0" rIns="0" bIns="0" anchor="b" anchorCtr="0">
            <a:noAutofit/>
          </a:bodyPr>
          <a:lstStyle/>
          <a:p>
            <a:r>
              <a:rPr lang="en-US" sz="2400" dirty="0"/>
              <a:t>Reading Strategy #3: Don’t Get Stumped by Jargon</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92096" y="1042870"/>
            <a:ext cx="5735138" cy="3445559"/>
          </a:xfrm>
          <a:prstGeom prst="rect">
            <a:avLst/>
          </a:prstGeom>
          <a:noFill/>
        </p:spPr>
        <p:txBody>
          <a:bodyPr wrap="square">
            <a:spAutoFit/>
          </a:bodyPr>
          <a:lstStyle/>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Look it up online</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Find a review article or textbook chapter to give you the necessary background</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Is it necessary that you understand the jargon being used? </a:t>
            </a:r>
            <a:r>
              <a:rPr lang="en-US" dirty="0"/>
              <a:t>"Do I need to understand what that means in order to get what I need from this paper?" </a:t>
            </a:r>
            <a:endParaRPr lang="en-US" sz="1800" dirty="0">
              <a:solidFill>
                <a:schemeClr val="bg2"/>
              </a:solidFill>
              <a:latin typeface="Barlow Medium"/>
              <a:ea typeface="Barlow"/>
              <a:cs typeface="Barlow Medium"/>
              <a:sym typeface="Barlow Medium"/>
            </a:endParaRP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Ask a colleague </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Don’t finish reading the paper! </a:t>
            </a:r>
          </a:p>
          <a:p>
            <a:pPr marL="285750" lvl="1" indent="-285750">
              <a:lnSpc>
                <a:spcPct val="140012"/>
              </a:lnSpc>
              <a:buFont typeface="Arial" panose="020B0604020202020204" pitchFamily="34" charset="0"/>
              <a:buChar char="•"/>
            </a:pPr>
            <a:endParaRPr lang="en-US" sz="1800" dirty="0">
              <a:solidFill>
                <a:schemeClr val="bg2"/>
              </a:solidFill>
              <a:latin typeface="Barlow Medium"/>
              <a:ea typeface="Barlow"/>
              <a:cs typeface="Barlow Medium"/>
              <a:sym typeface="Barlow Medium"/>
            </a:endParaRPr>
          </a:p>
        </p:txBody>
      </p:sp>
      <p:sp>
        <p:nvSpPr>
          <p:cNvPr id="24" name="TextBox 23">
            <a:extLst>
              <a:ext uri="{FF2B5EF4-FFF2-40B4-BE49-F238E27FC236}">
                <a16:creationId xmlns:a16="http://schemas.microsoft.com/office/drawing/2014/main" id="{F05C4F22-40D4-E847-A1F1-ADE3E65EF573}"/>
              </a:ext>
            </a:extLst>
          </p:cNvPr>
          <p:cNvSpPr txBox="1"/>
          <p:nvPr/>
        </p:nvSpPr>
        <p:spPr>
          <a:xfrm>
            <a:off x="2385862" y="4602373"/>
            <a:ext cx="6793331" cy="738664"/>
          </a:xfrm>
          <a:prstGeom prst="rect">
            <a:avLst/>
          </a:prstGeom>
          <a:noFill/>
        </p:spPr>
        <p:txBody>
          <a:bodyPr wrap="square" rtlCol="0">
            <a:spAutoFit/>
          </a:bodyPr>
          <a:lstStyle/>
          <a:p>
            <a:r>
              <a:rPr lang="en-US" dirty="0"/>
              <a:t>Source: Pain, Elizabeth. 2016. “How to (Seriously) Read a Scientific Paper.” </a:t>
            </a:r>
            <a:r>
              <a:rPr lang="en-US" i="1" dirty="0"/>
              <a:t>Science.</a:t>
            </a:r>
            <a:r>
              <a:rPr lang="en-US" dirty="0"/>
              <a:t> https://</a:t>
            </a:r>
            <a:r>
              <a:rPr lang="en-US" dirty="0" err="1"/>
              <a:t>www.science.org</a:t>
            </a:r>
            <a:r>
              <a:rPr lang="en-US" dirty="0"/>
              <a:t>/content/article/how-seriously-read-scientific-paper. </a:t>
            </a:r>
          </a:p>
          <a:p>
            <a:endParaRPr lang="en-US" dirty="0"/>
          </a:p>
        </p:txBody>
      </p:sp>
    </p:spTree>
    <p:extLst>
      <p:ext uri="{BB962C8B-B14F-4D97-AF65-F5344CB8AC3E}">
        <p14:creationId xmlns:p14="http://schemas.microsoft.com/office/powerpoint/2010/main" val="290608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261393"/>
            <a:ext cx="5332632" cy="604233"/>
          </a:xfrm>
          <a:prstGeom prst="rect">
            <a:avLst/>
          </a:prstGeom>
        </p:spPr>
        <p:txBody>
          <a:bodyPr spcFirstLastPara="1" wrap="square" lIns="0" tIns="0" rIns="0" bIns="0" anchor="b" anchorCtr="0">
            <a:noAutofit/>
          </a:bodyPr>
          <a:lstStyle/>
          <a:p>
            <a:r>
              <a:rPr lang="en-US" sz="2400" dirty="0"/>
              <a:t>Reading Strategy #4:Normalize getting overwhelmed</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92096" y="962572"/>
            <a:ext cx="5735138" cy="3919535"/>
          </a:xfrm>
          <a:prstGeom prst="rect">
            <a:avLst/>
          </a:prstGeom>
          <a:noFill/>
        </p:spPr>
        <p:txBody>
          <a:bodyPr wrap="square">
            <a:spAutoFit/>
          </a:bodyPr>
          <a:lstStyle/>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It happens to all of us! Some papers are the results of years of work. </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Beware of imposter syndrome: don’t compare others’ finished products to your drafts! </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Break the paper down into chunks and read over the course of a few days</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Some papers are just badly written – is there a better written paper that gets at the same content? </a:t>
            </a:r>
          </a:p>
          <a:p>
            <a:pPr marL="285750" lvl="1" indent="-285750">
              <a:lnSpc>
                <a:spcPct val="140012"/>
              </a:lnSpc>
              <a:buFont typeface="Arial" panose="020B0604020202020204" pitchFamily="34" charset="0"/>
              <a:buChar char="•"/>
            </a:pPr>
            <a:r>
              <a:rPr lang="en-US" sz="1800" dirty="0">
                <a:solidFill>
                  <a:schemeClr val="bg2"/>
                </a:solidFill>
                <a:latin typeface="Barlow Medium"/>
                <a:ea typeface="Barlow"/>
                <a:cs typeface="Barlow Medium"/>
                <a:sym typeface="Barlow Medium"/>
              </a:rPr>
              <a:t>Know your limits – do you need a collaborator? </a:t>
            </a:r>
          </a:p>
          <a:p>
            <a:pPr lvl="1">
              <a:lnSpc>
                <a:spcPct val="140012"/>
              </a:lnSpc>
            </a:pPr>
            <a:endParaRPr lang="en-US" sz="1800" dirty="0">
              <a:solidFill>
                <a:schemeClr val="bg2"/>
              </a:solidFill>
              <a:latin typeface="Barlow Medium"/>
              <a:ea typeface="Barlow"/>
              <a:cs typeface="Barlow Medium"/>
              <a:sym typeface="Barlow Medium"/>
            </a:endParaRPr>
          </a:p>
        </p:txBody>
      </p:sp>
      <p:sp>
        <p:nvSpPr>
          <p:cNvPr id="2" name="TextBox 1">
            <a:extLst>
              <a:ext uri="{FF2B5EF4-FFF2-40B4-BE49-F238E27FC236}">
                <a16:creationId xmlns:a16="http://schemas.microsoft.com/office/drawing/2014/main" id="{49C7D7D5-20E6-1727-32F2-AA37B17C6647}"/>
              </a:ext>
            </a:extLst>
          </p:cNvPr>
          <p:cNvSpPr txBox="1"/>
          <p:nvPr/>
        </p:nvSpPr>
        <p:spPr>
          <a:xfrm>
            <a:off x="2385862" y="4602373"/>
            <a:ext cx="6793331" cy="738664"/>
          </a:xfrm>
          <a:prstGeom prst="rect">
            <a:avLst/>
          </a:prstGeom>
          <a:noFill/>
        </p:spPr>
        <p:txBody>
          <a:bodyPr wrap="square" rtlCol="0">
            <a:spAutoFit/>
          </a:bodyPr>
          <a:lstStyle/>
          <a:p>
            <a:r>
              <a:rPr lang="en-US" dirty="0"/>
              <a:t>Source: Pain, Elizabeth. 2016. “How to (Seriously) Read a Scientific Paper.” </a:t>
            </a:r>
            <a:r>
              <a:rPr lang="en-US" i="1" dirty="0"/>
              <a:t>Science.</a:t>
            </a:r>
            <a:r>
              <a:rPr lang="en-US" dirty="0"/>
              <a:t> https://</a:t>
            </a:r>
            <a:r>
              <a:rPr lang="en-US" dirty="0" err="1"/>
              <a:t>www.science.org</a:t>
            </a:r>
            <a:r>
              <a:rPr lang="en-US" dirty="0"/>
              <a:t>/content/article/how-seriously-read-scientific-paper. </a:t>
            </a:r>
          </a:p>
          <a:p>
            <a:endParaRPr lang="en-US" dirty="0"/>
          </a:p>
        </p:txBody>
      </p:sp>
    </p:spTree>
    <p:extLst>
      <p:ext uri="{BB962C8B-B14F-4D97-AF65-F5344CB8AC3E}">
        <p14:creationId xmlns:p14="http://schemas.microsoft.com/office/powerpoint/2010/main" val="292223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p:nvPr/>
        </p:nvSpPr>
        <p:spPr>
          <a:xfrm>
            <a:off x="524478" y="2812500"/>
            <a:ext cx="735600" cy="6549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554928" y="1733775"/>
            <a:ext cx="674700" cy="67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Workshop Agenda</a:t>
            </a:r>
            <a:endParaRPr dirty="0"/>
          </a:p>
        </p:txBody>
      </p:sp>
      <p:sp>
        <p:nvSpPr>
          <p:cNvPr id="120" name="Google Shape;120;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22" name="Google Shape;122;p16"/>
          <p:cNvSpPr txBox="1"/>
          <p:nvPr/>
        </p:nvSpPr>
        <p:spPr>
          <a:xfrm>
            <a:off x="1536880" y="1922106"/>
            <a:ext cx="3921900" cy="34471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 sz="1600" u="sng" dirty="0">
                <a:solidFill>
                  <a:schemeClr val="dk1"/>
                </a:solidFill>
                <a:latin typeface="Barlow Medium"/>
                <a:ea typeface="Barlow Medium"/>
                <a:cs typeface="Barlow Medium"/>
                <a:sym typeface="Barlow Medium"/>
              </a:rPr>
              <a:t>Why do we need reading strategies?</a:t>
            </a:r>
            <a:endParaRPr sz="700" dirty="0">
              <a:solidFill>
                <a:schemeClr val="dk1"/>
              </a:solidFill>
            </a:endParaRPr>
          </a:p>
        </p:txBody>
      </p:sp>
      <p:sp>
        <p:nvSpPr>
          <p:cNvPr id="123" name="Google Shape;123;p16"/>
          <p:cNvSpPr txBox="1"/>
          <p:nvPr/>
        </p:nvSpPr>
        <p:spPr>
          <a:xfrm>
            <a:off x="1536880" y="2978697"/>
            <a:ext cx="3921900" cy="34471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 sz="1600" u="sng" dirty="0">
                <a:solidFill>
                  <a:schemeClr val="dk1"/>
                </a:solidFill>
                <a:latin typeface="Barlow Medium"/>
                <a:ea typeface="Barlow Medium"/>
                <a:cs typeface="Barlow Medium"/>
                <a:sym typeface="Barlow Medium"/>
              </a:rPr>
              <a:t>Organizing your reading</a:t>
            </a:r>
            <a:endParaRPr sz="700" dirty="0">
              <a:solidFill>
                <a:schemeClr val="dk1"/>
              </a:solidFill>
            </a:endParaRPr>
          </a:p>
        </p:txBody>
      </p:sp>
      <p:sp>
        <p:nvSpPr>
          <p:cNvPr id="124" name="Google Shape;124;p16"/>
          <p:cNvSpPr txBox="1"/>
          <p:nvPr/>
        </p:nvSpPr>
        <p:spPr>
          <a:xfrm>
            <a:off x="1536880" y="4083603"/>
            <a:ext cx="3921900" cy="34471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 sz="1600" u="sng" dirty="0">
                <a:solidFill>
                  <a:schemeClr val="dk1"/>
                </a:solidFill>
                <a:latin typeface="Barlow Medium"/>
                <a:ea typeface="Barlow Medium"/>
                <a:cs typeface="Barlow Medium"/>
                <a:sym typeface="Barlow Medium"/>
              </a:rPr>
              <a:t>Tips for reading and note-taking</a:t>
            </a:r>
            <a:endParaRPr sz="700" dirty="0">
              <a:solidFill>
                <a:schemeClr val="dk1"/>
              </a:solidFill>
            </a:endParaRPr>
          </a:p>
        </p:txBody>
      </p:sp>
      <p:sp>
        <p:nvSpPr>
          <p:cNvPr id="125" name="Google Shape;125;p16"/>
          <p:cNvSpPr/>
          <p:nvPr/>
        </p:nvSpPr>
        <p:spPr>
          <a:xfrm>
            <a:off x="514350" y="3859456"/>
            <a:ext cx="755856" cy="755856"/>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27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4"/>
          <p:cNvSpPr txBox="1">
            <a:spLocks noGrp="1"/>
          </p:cNvSpPr>
          <p:nvPr>
            <p:ph type="body" idx="1"/>
          </p:nvPr>
        </p:nvSpPr>
        <p:spPr>
          <a:xfrm>
            <a:off x="636598" y="4315410"/>
            <a:ext cx="5142325" cy="3240550"/>
          </a:xfrm>
          <a:prstGeom prst="rect">
            <a:avLst/>
          </a:prstGeom>
        </p:spPr>
        <p:txBody>
          <a:bodyPr spcFirstLastPara="1" wrap="square" lIns="0" tIns="0" rIns="0" bIns="0" anchor="b" anchorCtr="0">
            <a:noAutofit/>
          </a:bodyPr>
          <a:lstStyle/>
          <a:p>
            <a:pPr marL="0" lvl="0" indent="0" algn="l" rtl="0">
              <a:spcBef>
                <a:spcPts val="0"/>
              </a:spcBef>
              <a:spcAft>
                <a:spcPts val="800"/>
              </a:spcAft>
              <a:buNone/>
            </a:pPr>
            <a:r>
              <a:rPr lang="en-US" sz="2400" dirty="0"/>
              <a:t>What reading strategies are you most likely to use? Share your answer in the chat!</a:t>
            </a:r>
          </a:p>
          <a:p>
            <a:pPr lvl="0" indent="-457200" algn="l" rtl="0">
              <a:spcBef>
                <a:spcPts val="0"/>
              </a:spcBef>
              <a:spcAft>
                <a:spcPts val="800"/>
              </a:spcAft>
              <a:buAutoNum type="alphaLcPeriod"/>
            </a:pPr>
            <a:r>
              <a:rPr lang="en-US" sz="2000" dirty="0"/>
              <a:t>Organizing your reading time</a:t>
            </a:r>
          </a:p>
          <a:p>
            <a:pPr lvl="0" indent="-457200" algn="l" rtl="0">
              <a:spcBef>
                <a:spcPts val="0"/>
              </a:spcBef>
              <a:spcAft>
                <a:spcPts val="800"/>
              </a:spcAft>
              <a:buAutoNum type="alphaLcPeriod"/>
            </a:pPr>
            <a:r>
              <a:rPr lang="en-US" sz="2000" dirty="0"/>
              <a:t>The three-pass method</a:t>
            </a:r>
          </a:p>
          <a:p>
            <a:pPr lvl="0" indent="-457200" algn="l" rtl="0">
              <a:spcBef>
                <a:spcPts val="0"/>
              </a:spcBef>
              <a:spcAft>
                <a:spcPts val="800"/>
              </a:spcAft>
              <a:buAutoNum type="alphaLcPeriod"/>
            </a:pPr>
            <a:r>
              <a:rPr lang="en-US" sz="2000" dirty="0"/>
              <a:t>The AIFC approach </a:t>
            </a:r>
          </a:p>
          <a:p>
            <a:pPr lvl="0" indent="-457200" algn="l" rtl="0">
              <a:spcBef>
                <a:spcPts val="0"/>
              </a:spcBef>
              <a:spcAft>
                <a:spcPts val="800"/>
              </a:spcAft>
              <a:buAutoNum type="alphaLcPeriod"/>
            </a:pPr>
            <a:r>
              <a:rPr lang="en-US" sz="2000" dirty="0"/>
              <a:t>Strategies for overcoming jargon </a:t>
            </a:r>
          </a:p>
          <a:p>
            <a:pPr lvl="0" indent="-457200" algn="l" rtl="0">
              <a:spcBef>
                <a:spcPts val="0"/>
              </a:spcBef>
              <a:spcAft>
                <a:spcPts val="800"/>
              </a:spcAft>
              <a:buAutoNum type="alphaLcPeriod"/>
            </a:pPr>
            <a:endParaRPr lang="en-US" sz="2000" dirty="0"/>
          </a:p>
          <a:p>
            <a:pPr marL="0" lvl="0" indent="0" algn="l" rtl="0">
              <a:spcBef>
                <a:spcPts val="0"/>
              </a:spcBef>
              <a:spcAft>
                <a:spcPts val="800"/>
              </a:spcAft>
              <a:buNone/>
            </a:pPr>
            <a:endParaRPr lang="en-US" sz="2000" dirty="0"/>
          </a:p>
          <a:p>
            <a:pPr lvl="0" indent="-457200" algn="l" rtl="0">
              <a:spcBef>
                <a:spcPts val="0"/>
              </a:spcBef>
              <a:spcAft>
                <a:spcPts val="800"/>
              </a:spcAft>
              <a:buAutoNum type="alphaLcPeriod"/>
            </a:pPr>
            <a:endParaRPr lang="en-US" sz="2000" dirty="0"/>
          </a:p>
          <a:p>
            <a:pPr lvl="0" indent="-457200" algn="l" rtl="0">
              <a:spcBef>
                <a:spcPts val="0"/>
              </a:spcBef>
              <a:spcAft>
                <a:spcPts val="800"/>
              </a:spcAft>
              <a:buAutoNum type="alphaLcPeriod"/>
            </a:pPr>
            <a:endParaRPr lang="en-US" sz="2000" dirty="0"/>
          </a:p>
          <a:p>
            <a:pPr lvl="0" indent="-457200" algn="l" rtl="0">
              <a:spcBef>
                <a:spcPts val="0"/>
              </a:spcBef>
              <a:spcAft>
                <a:spcPts val="800"/>
              </a:spcAft>
              <a:buAutoNum type="arabicPeriod"/>
            </a:pPr>
            <a:endParaRPr lang="en-US" sz="2000" dirty="0"/>
          </a:p>
          <a:p>
            <a:pPr marL="0" lvl="0" indent="0" algn="l" rtl="0">
              <a:spcBef>
                <a:spcPts val="0"/>
              </a:spcBef>
              <a:spcAft>
                <a:spcPts val="800"/>
              </a:spcAft>
              <a:buNone/>
            </a:pPr>
            <a:br>
              <a:rPr lang="en-US" sz="2000" dirty="0"/>
            </a:br>
            <a:endParaRPr lang="en-US" sz="2000" dirty="0"/>
          </a:p>
        </p:txBody>
      </p:sp>
      <p:sp>
        <p:nvSpPr>
          <p:cNvPr id="80" name="Google Shape;80;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59711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4"/>
          <p:cNvSpPr txBox="1">
            <a:spLocks noGrp="1"/>
          </p:cNvSpPr>
          <p:nvPr>
            <p:ph type="body" idx="1"/>
          </p:nvPr>
        </p:nvSpPr>
        <p:spPr>
          <a:xfrm>
            <a:off x="656053" y="2571750"/>
            <a:ext cx="5142325" cy="3240550"/>
          </a:xfrm>
          <a:prstGeom prst="rect">
            <a:avLst/>
          </a:prstGeom>
        </p:spPr>
        <p:txBody>
          <a:bodyPr spcFirstLastPara="1" wrap="square" lIns="0" tIns="0" rIns="0" bIns="0" anchor="b" anchorCtr="0">
            <a:noAutofit/>
          </a:bodyPr>
          <a:lstStyle/>
          <a:p>
            <a:pPr marL="0" lvl="0" indent="0" algn="l" rtl="0">
              <a:spcBef>
                <a:spcPts val="0"/>
              </a:spcBef>
              <a:spcAft>
                <a:spcPts val="800"/>
              </a:spcAft>
              <a:buNone/>
            </a:pPr>
            <a:r>
              <a:rPr lang="en-US" sz="2400" dirty="0"/>
              <a:t>Is there a reading strategy (not covered here) that you’d like to share with the group? </a:t>
            </a:r>
          </a:p>
          <a:p>
            <a:pPr marL="0" lvl="0" indent="0" algn="l" rtl="0">
              <a:spcBef>
                <a:spcPts val="0"/>
              </a:spcBef>
              <a:spcAft>
                <a:spcPts val="800"/>
              </a:spcAft>
              <a:buNone/>
            </a:pPr>
            <a:endParaRPr lang="en-US" sz="2000" dirty="0"/>
          </a:p>
          <a:p>
            <a:pPr marL="0" lvl="0" indent="0" algn="l" rtl="0">
              <a:spcBef>
                <a:spcPts val="0"/>
              </a:spcBef>
              <a:spcAft>
                <a:spcPts val="800"/>
              </a:spcAft>
              <a:buNone/>
            </a:pPr>
            <a:endParaRPr lang="en-US" sz="2000" dirty="0"/>
          </a:p>
          <a:p>
            <a:pPr lvl="0" indent="-457200" algn="l" rtl="0">
              <a:spcBef>
                <a:spcPts val="0"/>
              </a:spcBef>
              <a:spcAft>
                <a:spcPts val="800"/>
              </a:spcAft>
              <a:buAutoNum type="alphaLcPeriod"/>
            </a:pPr>
            <a:endParaRPr lang="en-US" sz="2000" dirty="0"/>
          </a:p>
          <a:p>
            <a:pPr lvl="0" indent="-457200" algn="l" rtl="0">
              <a:spcBef>
                <a:spcPts val="0"/>
              </a:spcBef>
              <a:spcAft>
                <a:spcPts val="800"/>
              </a:spcAft>
              <a:buAutoNum type="alphaLcPeriod"/>
            </a:pPr>
            <a:endParaRPr lang="en-US" sz="2000" dirty="0"/>
          </a:p>
          <a:p>
            <a:pPr lvl="0" indent="-457200" algn="l" rtl="0">
              <a:spcBef>
                <a:spcPts val="0"/>
              </a:spcBef>
              <a:spcAft>
                <a:spcPts val="800"/>
              </a:spcAft>
              <a:buAutoNum type="arabicPeriod"/>
            </a:pPr>
            <a:endParaRPr lang="en-US" sz="2000" dirty="0"/>
          </a:p>
          <a:p>
            <a:pPr marL="0" lvl="0" indent="0" algn="l" rtl="0">
              <a:spcBef>
                <a:spcPts val="0"/>
              </a:spcBef>
              <a:spcAft>
                <a:spcPts val="800"/>
              </a:spcAft>
              <a:buNone/>
            </a:pPr>
            <a:br>
              <a:rPr lang="en-US" sz="2000" dirty="0"/>
            </a:br>
            <a:endParaRPr lang="en-US" sz="2000" dirty="0"/>
          </a:p>
        </p:txBody>
      </p:sp>
      <p:sp>
        <p:nvSpPr>
          <p:cNvPr id="80" name="Google Shape;80;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3026528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131" name="Google Shape;131;p1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Part 4:Strategies for note-taking</a:t>
            </a:r>
            <a:endParaRPr dirty="0"/>
          </a:p>
        </p:txBody>
      </p:sp>
    </p:spTree>
    <p:extLst>
      <p:ext uri="{BB962C8B-B14F-4D97-AF65-F5344CB8AC3E}">
        <p14:creationId xmlns:p14="http://schemas.microsoft.com/office/powerpoint/2010/main" val="2780533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261393"/>
            <a:ext cx="5332632" cy="604233"/>
          </a:xfrm>
          <a:prstGeom prst="rect">
            <a:avLst/>
          </a:prstGeom>
        </p:spPr>
        <p:txBody>
          <a:bodyPr spcFirstLastPara="1" wrap="square" lIns="0" tIns="0" rIns="0" bIns="0" anchor="b" anchorCtr="0">
            <a:noAutofit/>
          </a:bodyPr>
          <a:lstStyle/>
          <a:p>
            <a:r>
              <a:rPr lang="en-US" sz="2400" dirty="0"/>
              <a:t>What goal are you working towards?</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92096" y="962572"/>
            <a:ext cx="5735138" cy="817147"/>
          </a:xfrm>
          <a:prstGeom prst="rect">
            <a:avLst/>
          </a:prstGeom>
          <a:noFill/>
        </p:spPr>
        <p:txBody>
          <a:bodyPr wrap="square">
            <a:spAutoFit/>
          </a:bodyPr>
          <a:lstStyle/>
          <a:p>
            <a:pPr lvl="1">
              <a:lnSpc>
                <a:spcPct val="140012"/>
              </a:lnSpc>
            </a:pPr>
            <a:r>
              <a:rPr lang="en-US" sz="1800" dirty="0">
                <a:solidFill>
                  <a:schemeClr val="bg2"/>
                </a:solidFill>
                <a:latin typeface="Barlow Medium"/>
                <a:ea typeface="Barlow"/>
                <a:cs typeface="Barlow Medium"/>
                <a:sym typeface="Barlow Medium"/>
              </a:rPr>
              <a:t>How you take notes may vary! </a:t>
            </a:r>
          </a:p>
          <a:p>
            <a:pPr lvl="1">
              <a:lnSpc>
                <a:spcPct val="140012"/>
              </a:lnSpc>
            </a:pPr>
            <a:endParaRPr lang="en-US" sz="1800" dirty="0">
              <a:solidFill>
                <a:schemeClr val="bg2"/>
              </a:solidFill>
              <a:latin typeface="Barlow Medium"/>
              <a:ea typeface="Barlow"/>
              <a:cs typeface="Barlow Medium"/>
              <a:sym typeface="Barlow Medium"/>
            </a:endParaRPr>
          </a:p>
        </p:txBody>
      </p:sp>
    </p:spTree>
    <p:extLst>
      <p:ext uri="{BB962C8B-B14F-4D97-AF65-F5344CB8AC3E}">
        <p14:creationId xmlns:p14="http://schemas.microsoft.com/office/powerpoint/2010/main" val="1487941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Note-taking for introductions and literature review</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31885" y="1126221"/>
            <a:ext cx="5735138" cy="2091342"/>
          </a:xfrm>
          <a:prstGeom prst="rect">
            <a:avLst/>
          </a:prstGeom>
          <a:noFill/>
        </p:spPr>
        <p:txBody>
          <a:bodyPr wrap="square">
            <a:spAutoFit/>
          </a:bodyPr>
          <a:lstStyle/>
          <a:p>
            <a:r>
              <a:rPr lang="en-US" sz="1800" dirty="0">
                <a:latin typeface="Barlow" pitchFamily="2" charset="77"/>
              </a:rPr>
              <a:t>The goal is synthesis!</a:t>
            </a:r>
          </a:p>
          <a:p>
            <a:endParaRPr lang="en-US" sz="1800" dirty="0">
              <a:latin typeface="Barlow" pitchFamily="2" charset="77"/>
            </a:endParaRPr>
          </a:p>
          <a:p>
            <a:r>
              <a:rPr lang="en-US" sz="1800" dirty="0">
                <a:latin typeface="Barlow" pitchFamily="2" charset="77"/>
              </a:rPr>
              <a:t>Adopt a note-taking method that moves you towards your goal by: </a:t>
            </a:r>
          </a:p>
          <a:p>
            <a:pPr marL="285750" indent="-285750" fontAlgn="base">
              <a:buFontTx/>
              <a:buChar char="-"/>
            </a:pPr>
            <a:r>
              <a:rPr lang="en-US" sz="1800" dirty="0">
                <a:latin typeface="Barlow" pitchFamily="2" charset="77"/>
              </a:rPr>
              <a:t>Recording main points</a:t>
            </a:r>
          </a:p>
          <a:p>
            <a:pPr marL="285750" indent="-285750" fontAlgn="base">
              <a:buFontTx/>
              <a:buChar char="-"/>
            </a:pPr>
            <a:r>
              <a:rPr lang="en-US" sz="1800" dirty="0">
                <a:latin typeface="Barlow" pitchFamily="2" charset="77"/>
              </a:rPr>
              <a:t>Identifying relationships between texts </a:t>
            </a:r>
          </a:p>
          <a:p>
            <a:pPr lvl="1">
              <a:lnSpc>
                <a:spcPct val="140012"/>
              </a:lnSpc>
            </a:pPr>
            <a:endParaRPr lang="en-US" sz="1800" dirty="0">
              <a:solidFill>
                <a:schemeClr val="bg2"/>
              </a:solidFill>
              <a:latin typeface="Barlow" pitchFamily="2" charset="77"/>
              <a:ea typeface="Barlow"/>
              <a:cs typeface="Barlow Medium"/>
              <a:sym typeface="Barlow Medium"/>
            </a:endParaRPr>
          </a:p>
        </p:txBody>
      </p:sp>
    </p:spTree>
    <p:extLst>
      <p:ext uri="{BB962C8B-B14F-4D97-AF65-F5344CB8AC3E}">
        <p14:creationId xmlns:p14="http://schemas.microsoft.com/office/powerpoint/2010/main" val="4207640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Note-taking Strategy #1: The Cornell Method</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31885" y="1126221"/>
            <a:ext cx="5735138" cy="1200329"/>
          </a:xfrm>
          <a:prstGeom prst="rect">
            <a:avLst/>
          </a:prstGeom>
          <a:noFill/>
        </p:spPr>
        <p:txBody>
          <a:bodyPr wrap="square">
            <a:spAutoFit/>
          </a:bodyPr>
          <a:lstStyle/>
          <a:p>
            <a:pPr marL="285750" indent="-285750" fontAlgn="base">
              <a:buFontTx/>
              <a:buChar char="-"/>
            </a:pPr>
            <a:r>
              <a:rPr lang="en-US" sz="1800" dirty="0">
                <a:latin typeface="Barlow" pitchFamily="2" charset="77"/>
              </a:rPr>
              <a:t>Originally developed for taking notes during a lecture</a:t>
            </a:r>
            <a:endParaRPr lang="en-US" sz="1800" dirty="0">
              <a:solidFill>
                <a:schemeClr val="bg2"/>
              </a:solidFill>
              <a:latin typeface="Barlow" pitchFamily="2" charset="77"/>
              <a:cs typeface="Barlow Medium"/>
              <a:sym typeface="Barlow Medium"/>
            </a:endParaRPr>
          </a:p>
          <a:p>
            <a:pPr marL="285750" indent="-285750" fontAlgn="base">
              <a:buFontTx/>
              <a:buChar char="-"/>
            </a:pPr>
            <a:r>
              <a:rPr lang="en-US" sz="1800" dirty="0">
                <a:solidFill>
                  <a:schemeClr val="bg2"/>
                </a:solidFill>
                <a:latin typeface="Barlow" pitchFamily="2" charset="77"/>
                <a:cs typeface="Barlow Medium"/>
                <a:sym typeface="Barlow Medium"/>
              </a:rPr>
              <a:t>Moves you towards synthesis </a:t>
            </a:r>
          </a:p>
          <a:p>
            <a:pPr marL="285750" indent="-285750" fontAlgn="base">
              <a:buFontTx/>
              <a:buChar char="-"/>
            </a:pPr>
            <a:r>
              <a:rPr lang="en-US" sz="1800" dirty="0">
                <a:solidFill>
                  <a:schemeClr val="bg2"/>
                </a:solidFill>
                <a:latin typeface="Barlow" pitchFamily="2" charset="77"/>
                <a:cs typeface="Barlow Medium"/>
                <a:sym typeface="Barlow Medium"/>
              </a:rPr>
              <a:t>Useful if you like to take notes by pen and paper – but also many different Word templates online!</a:t>
            </a:r>
          </a:p>
        </p:txBody>
      </p:sp>
    </p:spTree>
    <p:extLst>
      <p:ext uri="{BB962C8B-B14F-4D97-AF65-F5344CB8AC3E}">
        <p14:creationId xmlns:p14="http://schemas.microsoft.com/office/powerpoint/2010/main" val="1514803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aphicFrame>
        <p:nvGraphicFramePr>
          <p:cNvPr id="9" name="Table 8">
            <a:extLst>
              <a:ext uri="{FF2B5EF4-FFF2-40B4-BE49-F238E27FC236}">
                <a16:creationId xmlns:a16="http://schemas.microsoft.com/office/drawing/2014/main" id="{7AD5F488-7C7A-B347-B951-56B3B710B983}"/>
              </a:ext>
            </a:extLst>
          </p:cNvPr>
          <p:cNvGraphicFramePr>
            <a:graphicFrameLocks noGrp="1"/>
          </p:cNvGraphicFramePr>
          <p:nvPr>
            <p:extLst>
              <p:ext uri="{D42A27DB-BD31-4B8C-83A1-F6EECF244321}">
                <p14:modId xmlns:p14="http://schemas.microsoft.com/office/powerpoint/2010/main" val="3866257355"/>
              </p:ext>
            </p:extLst>
          </p:nvPr>
        </p:nvGraphicFramePr>
        <p:xfrm>
          <a:off x="1406845" y="129869"/>
          <a:ext cx="6021068" cy="4800417"/>
        </p:xfrm>
        <a:graphic>
          <a:graphicData uri="http://schemas.openxmlformats.org/drawingml/2006/table">
            <a:tbl>
              <a:tblPr firstRow="1" firstCol="1" bandRow="1">
                <a:tableStyleId>{69CF1AB2-1976-4502-BF36-3FF5EA218861}</a:tableStyleId>
              </a:tblPr>
              <a:tblGrid>
                <a:gridCol w="1455789">
                  <a:extLst>
                    <a:ext uri="{9D8B030D-6E8A-4147-A177-3AD203B41FA5}">
                      <a16:colId xmlns:a16="http://schemas.microsoft.com/office/drawing/2014/main" val="3024350874"/>
                    </a:ext>
                  </a:extLst>
                </a:gridCol>
                <a:gridCol w="4565279">
                  <a:extLst>
                    <a:ext uri="{9D8B030D-6E8A-4147-A177-3AD203B41FA5}">
                      <a16:colId xmlns:a16="http://schemas.microsoft.com/office/drawing/2014/main" val="1628536056"/>
                    </a:ext>
                  </a:extLst>
                </a:gridCol>
              </a:tblGrid>
              <a:tr h="244731">
                <a:tc>
                  <a:txBody>
                    <a:bodyPr/>
                    <a:lstStyle/>
                    <a:p>
                      <a:pPr marL="0" marR="0" algn="ctr">
                        <a:lnSpc>
                          <a:spcPct val="115000"/>
                        </a:lnSpc>
                        <a:spcBef>
                          <a:spcPts val="0"/>
                        </a:spcBef>
                        <a:spcAft>
                          <a:spcPts val="0"/>
                        </a:spcAft>
                      </a:pPr>
                      <a:r>
                        <a:rPr lang="en-AU" sz="1800">
                          <a:effectLst/>
                        </a:rPr>
                        <a:t>Main Ideas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tc>
                  <a:txBody>
                    <a:bodyPr/>
                    <a:lstStyle/>
                    <a:p>
                      <a:pPr marL="0" marR="0" algn="ctr">
                        <a:lnSpc>
                          <a:spcPct val="115000"/>
                        </a:lnSpc>
                        <a:spcBef>
                          <a:spcPts val="0"/>
                        </a:spcBef>
                        <a:spcAft>
                          <a:spcPts val="0"/>
                        </a:spcAft>
                      </a:pPr>
                      <a:r>
                        <a:rPr lang="en-AU" sz="1800">
                          <a:effectLst/>
                        </a:rPr>
                        <a:t>Details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extLst>
                  <a:ext uri="{0D108BD9-81ED-4DB2-BD59-A6C34878D82A}">
                    <a16:rowId xmlns:a16="http://schemas.microsoft.com/office/drawing/2014/main" val="1496660059"/>
                  </a:ext>
                </a:extLst>
              </a:tr>
              <a:tr h="2690736">
                <a:tc>
                  <a:txBody>
                    <a:bodyPr/>
                    <a:lstStyle/>
                    <a:p>
                      <a:pPr marL="0" marR="0" algn="ctr">
                        <a:lnSpc>
                          <a:spcPct val="115000"/>
                        </a:lnSpc>
                        <a:spcBef>
                          <a:spcPts val="0"/>
                        </a:spcBef>
                        <a:spcAft>
                          <a:spcPts val="0"/>
                        </a:spcAft>
                      </a:pPr>
                      <a:r>
                        <a:rPr lang="en-AU" sz="1800" b="0" dirty="0">
                          <a:effectLst/>
                        </a:rPr>
                        <a:t>Then this!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tc>
                  <a:txBody>
                    <a:bodyPr/>
                    <a:lstStyle/>
                    <a:p>
                      <a:pPr marL="0" marR="0" algn="ctr">
                        <a:lnSpc>
                          <a:spcPct val="115000"/>
                        </a:lnSpc>
                        <a:spcBef>
                          <a:spcPts val="0"/>
                        </a:spcBef>
                        <a:spcAft>
                          <a:spcPts val="0"/>
                        </a:spcAft>
                      </a:pPr>
                      <a:r>
                        <a:rPr lang="en-AU" sz="1800" dirty="0">
                          <a:effectLst/>
                        </a:rPr>
                        <a:t> </a:t>
                      </a:r>
                      <a:endParaRPr lang="en-US" sz="1600" dirty="0">
                        <a:effectLst/>
                      </a:endParaRPr>
                    </a:p>
                    <a:p>
                      <a:pPr marL="0" marR="0" algn="ctr">
                        <a:lnSpc>
                          <a:spcPct val="115000"/>
                        </a:lnSpc>
                        <a:spcBef>
                          <a:spcPts val="0"/>
                        </a:spcBef>
                        <a:spcAft>
                          <a:spcPts val="0"/>
                        </a:spcAft>
                      </a:pPr>
                      <a:r>
                        <a:rPr lang="en-AU" sz="1800" dirty="0">
                          <a:effectLst/>
                        </a:rPr>
                        <a:t>Fill this part out first </a:t>
                      </a:r>
                      <a:endParaRPr lang="en-US" sz="1600" dirty="0">
                        <a:effectLst/>
                      </a:endParaRPr>
                    </a:p>
                    <a:p>
                      <a:pPr marL="0" marR="0" algn="ctr">
                        <a:lnSpc>
                          <a:spcPct val="115000"/>
                        </a:lnSpc>
                        <a:spcBef>
                          <a:spcPts val="0"/>
                        </a:spcBef>
                        <a:spcAft>
                          <a:spcPts val="0"/>
                        </a:spcAft>
                      </a:pPr>
                      <a:r>
                        <a:rPr lang="en-AU" sz="1800" dirty="0">
                          <a:effectLst/>
                        </a:rPr>
                        <a:t> </a:t>
                      </a:r>
                      <a:endParaRPr lang="en-US" sz="1600" dirty="0">
                        <a:effectLst/>
                      </a:endParaRPr>
                    </a:p>
                    <a:p>
                      <a:pPr marL="0" marR="0" algn="ctr">
                        <a:lnSpc>
                          <a:spcPct val="115000"/>
                        </a:lnSpc>
                        <a:spcBef>
                          <a:spcPts val="0"/>
                        </a:spcBef>
                        <a:spcAft>
                          <a:spcPts val="0"/>
                        </a:spcAft>
                      </a:pPr>
                      <a:r>
                        <a:rPr lang="en-AU"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extLst>
                  <a:ext uri="{0D108BD9-81ED-4DB2-BD59-A6C34878D82A}">
                    <a16:rowId xmlns:a16="http://schemas.microsoft.com/office/drawing/2014/main" val="652130715"/>
                  </a:ext>
                </a:extLst>
              </a:tr>
              <a:tr h="244731">
                <a:tc gridSpan="2">
                  <a:txBody>
                    <a:bodyPr/>
                    <a:lstStyle/>
                    <a:p>
                      <a:pPr marL="0" marR="0" algn="ctr">
                        <a:lnSpc>
                          <a:spcPct val="115000"/>
                        </a:lnSpc>
                        <a:spcBef>
                          <a:spcPts val="0"/>
                        </a:spcBef>
                        <a:spcAft>
                          <a:spcPts val="0"/>
                        </a:spcAft>
                      </a:pPr>
                      <a:r>
                        <a:rPr lang="en-AU" sz="1800">
                          <a:effectLst/>
                        </a:rPr>
                        <a:t>Summary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tc hMerge="1">
                  <a:txBody>
                    <a:bodyPr/>
                    <a:lstStyle/>
                    <a:p>
                      <a:endParaRPr lang="en-US"/>
                    </a:p>
                  </a:txBody>
                  <a:tcPr/>
                </a:tc>
                <a:extLst>
                  <a:ext uri="{0D108BD9-81ED-4DB2-BD59-A6C34878D82A}">
                    <a16:rowId xmlns:a16="http://schemas.microsoft.com/office/drawing/2014/main" val="3837610523"/>
                  </a:ext>
                </a:extLst>
              </a:tr>
              <a:tr h="1519385">
                <a:tc gridSpan="2">
                  <a:txBody>
                    <a:bodyPr/>
                    <a:lstStyle/>
                    <a:p>
                      <a:pPr marL="0" marR="0" algn="ctr">
                        <a:lnSpc>
                          <a:spcPct val="115000"/>
                        </a:lnSpc>
                        <a:spcBef>
                          <a:spcPts val="0"/>
                        </a:spcBef>
                        <a:spcAft>
                          <a:spcPts val="0"/>
                        </a:spcAft>
                      </a:pPr>
                      <a:r>
                        <a:rPr lang="en-AU" sz="1800" b="0" dirty="0">
                          <a:effectLst/>
                        </a:rPr>
                        <a:t>Last this!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185" marR="20185" marT="0" marB="0"/>
                </a:tc>
                <a:tc hMerge="1">
                  <a:txBody>
                    <a:bodyPr/>
                    <a:lstStyle/>
                    <a:p>
                      <a:endParaRPr lang="en-US"/>
                    </a:p>
                  </a:txBody>
                  <a:tcPr/>
                </a:tc>
                <a:extLst>
                  <a:ext uri="{0D108BD9-81ED-4DB2-BD59-A6C34878D82A}">
                    <a16:rowId xmlns:a16="http://schemas.microsoft.com/office/drawing/2014/main" val="1057823284"/>
                  </a:ext>
                </a:extLst>
              </a:tr>
            </a:tbl>
          </a:graphicData>
        </a:graphic>
      </p:graphicFrame>
    </p:spTree>
    <p:extLst>
      <p:ext uri="{BB962C8B-B14F-4D97-AF65-F5344CB8AC3E}">
        <p14:creationId xmlns:p14="http://schemas.microsoft.com/office/powerpoint/2010/main" val="2878159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Note-taking Strategy #2: The Index Card Method</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42549" y="1088644"/>
            <a:ext cx="3066227" cy="3139321"/>
          </a:xfrm>
          <a:prstGeom prst="rect">
            <a:avLst/>
          </a:prstGeom>
          <a:noFill/>
        </p:spPr>
        <p:txBody>
          <a:bodyPr wrap="square">
            <a:spAutoFit/>
          </a:bodyPr>
          <a:lstStyle/>
          <a:p>
            <a:pPr fontAlgn="base"/>
            <a:r>
              <a:rPr lang="en-US" sz="1800" dirty="0">
                <a:solidFill>
                  <a:schemeClr val="bg2"/>
                </a:solidFill>
                <a:latin typeface="Barlow" pitchFamily="2" charset="77"/>
                <a:cs typeface="Barlow Medium"/>
                <a:sym typeface="Barlow Medium"/>
              </a:rPr>
              <a:t>For every article you read, keep two index cards: </a:t>
            </a:r>
          </a:p>
          <a:p>
            <a:pPr marL="285750" indent="-285750" fontAlgn="base">
              <a:buFontTx/>
              <a:buChar char="-"/>
            </a:pPr>
            <a:r>
              <a:rPr lang="en-US" sz="1800" dirty="0">
                <a:solidFill>
                  <a:schemeClr val="bg2"/>
                </a:solidFill>
                <a:latin typeface="Barlow" pitchFamily="2" charset="77"/>
                <a:cs typeface="Barlow Medium"/>
                <a:sym typeface="Barlow Medium"/>
              </a:rPr>
              <a:t>One with key quotes and their page numbers</a:t>
            </a:r>
          </a:p>
          <a:p>
            <a:pPr marL="285750" indent="-285750" fontAlgn="base">
              <a:buFontTx/>
              <a:buChar char="-"/>
            </a:pPr>
            <a:r>
              <a:rPr lang="en-US" sz="1800" dirty="0">
                <a:solidFill>
                  <a:schemeClr val="bg2"/>
                </a:solidFill>
                <a:latin typeface="Barlow" pitchFamily="2" charset="77"/>
                <a:cs typeface="Barlow Medium"/>
                <a:sym typeface="Barlow Medium"/>
              </a:rPr>
              <a:t>One with a summary of the overall claim/finding, etc. </a:t>
            </a:r>
          </a:p>
          <a:p>
            <a:pPr marL="285750" indent="-285750" fontAlgn="base">
              <a:buFontTx/>
              <a:buChar char="-"/>
            </a:pPr>
            <a:endParaRPr lang="en-US" sz="1800" dirty="0">
              <a:solidFill>
                <a:schemeClr val="bg2"/>
              </a:solidFill>
              <a:latin typeface="Barlow" pitchFamily="2" charset="77"/>
              <a:cs typeface="Barlow Medium"/>
              <a:sym typeface="Barlow Medium"/>
            </a:endParaRPr>
          </a:p>
          <a:p>
            <a:pPr fontAlgn="base"/>
            <a:r>
              <a:rPr lang="en-US" sz="1800" dirty="0">
                <a:solidFill>
                  <a:schemeClr val="bg2"/>
                </a:solidFill>
                <a:latin typeface="Barlow" pitchFamily="2" charset="77"/>
                <a:cs typeface="Barlow Medium"/>
                <a:sym typeface="Barlow Medium"/>
              </a:rPr>
              <a:t>Allows you to sort through physical cards when working on literature review</a:t>
            </a:r>
          </a:p>
        </p:txBody>
      </p:sp>
      <p:pic>
        <p:nvPicPr>
          <p:cNvPr id="2050" name="Picture 2" descr="Image">
            <a:extLst>
              <a:ext uri="{FF2B5EF4-FFF2-40B4-BE49-F238E27FC236}">
                <a16:creationId xmlns:a16="http://schemas.microsoft.com/office/drawing/2014/main" id="{2941A771-2346-9540-8DA9-741A1095D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117" y="1012658"/>
            <a:ext cx="2338638" cy="3118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4"/>
            <a:extLst>
              <a:ext uri="{FF2B5EF4-FFF2-40B4-BE49-F238E27FC236}">
                <a16:creationId xmlns:a16="http://schemas.microsoft.com/office/drawing/2014/main" id="{A06F9407-CD4F-4340-B006-3607F09C0010}"/>
              </a:ext>
            </a:extLst>
          </p:cNvPr>
          <p:cNvSpPr txBox="1"/>
          <p:nvPr/>
        </p:nvSpPr>
        <p:spPr>
          <a:xfrm>
            <a:off x="2564422" y="4670164"/>
            <a:ext cx="5809153" cy="415498"/>
          </a:xfrm>
          <a:prstGeom prst="rect">
            <a:avLst/>
          </a:prstGeom>
          <a:noFill/>
        </p:spPr>
        <p:txBody>
          <a:bodyPr wrap="square" rtlCol="0">
            <a:spAutoFit/>
          </a:bodyPr>
          <a:lstStyle/>
          <a:p>
            <a:r>
              <a:rPr lang="en-US" sz="1050" dirty="0"/>
              <a:t>Source: Pacheco-Vega, Raul. 2018. “Note-Taking Techniques.” http://</a:t>
            </a:r>
            <a:r>
              <a:rPr lang="en-US" sz="1050" dirty="0" err="1"/>
              <a:t>www.raulpacheco.org</a:t>
            </a:r>
            <a:r>
              <a:rPr lang="en-US" sz="1050" dirty="0"/>
              <a:t>/2018/11/note-taking-techniques-</a:t>
            </a:r>
            <a:r>
              <a:rPr lang="en-US" sz="1050" dirty="0" err="1"/>
              <a:t>i</a:t>
            </a:r>
            <a:r>
              <a:rPr lang="en-US" sz="1050" dirty="0"/>
              <a:t>-the-index-card-method/. </a:t>
            </a:r>
          </a:p>
        </p:txBody>
      </p:sp>
    </p:spTree>
    <p:extLst>
      <p:ext uri="{BB962C8B-B14F-4D97-AF65-F5344CB8AC3E}">
        <p14:creationId xmlns:p14="http://schemas.microsoft.com/office/powerpoint/2010/main" val="303999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5" y="676147"/>
            <a:ext cx="1739264" cy="482600"/>
          </a:xfrm>
          <a:prstGeom prst="rect">
            <a:avLst/>
          </a:prstGeom>
        </p:spPr>
        <p:txBody>
          <a:bodyPr vert="horz" wrap="square" lIns="0" tIns="12700" rIns="0" bIns="0" rtlCol="0">
            <a:spAutoFit/>
          </a:bodyPr>
          <a:lstStyle/>
          <a:p>
            <a:pPr marL="12700">
              <a:lnSpc>
                <a:spcPct val="100000"/>
              </a:lnSpc>
              <a:spcBef>
                <a:spcPts val="100"/>
              </a:spcBef>
            </a:pPr>
            <a:r>
              <a:rPr u="dbl" dirty="0">
                <a:solidFill>
                  <a:schemeClr val="accent1"/>
                </a:solidFill>
                <a:uFill>
                  <a:solidFill>
                    <a:srgbClr val="FFB215"/>
                  </a:solidFill>
                </a:uFill>
                <a:latin typeface="Barlow" pitchFamily="2" charset="77"/>
              </a:rPr>
              <a:t>Scholarcy</a:t>
            </a:r>
          </a:p>
        </p:txBody>
      </p:sp>
      <p:pic>
        <p:nvPicPr>
          <p:cNvPr id="3" name="object 3"/>
          <p:cNvPicPr/>
          <p:nvPr/>
        </p:nvPicPr>
        <p:blipFill>
          <a:blip r:embed="rId2" cstate="print"/>
          <a:stretch>
            <a:fillRect/>
          </a:stretch>
        </p:blipFill>
        <p:spPr>
          <a:xfrm>
            <a:off x="3916841" y="676147"/>
            <a:ext cx="4094017" cy="3675039"/>
          </a:xfrm>
          <a:prstGeom prst="rect">
            <a:avLst/>
          </a:prstGeom>
        </p:spPr>
      </p:pic>
      <p:sp>
        <p:nvSpPr>
          <p:cNvPr id="4" name="object 4"/>
          <p:cNvSpPr txBox="1"/>
          <p:nvPr/>
        </p:nvSpPr>
        <p:spPr>
          <a:xfrm>
            <a:off x="390440" y="1464564"/>
            <a:ext cx="3354704" cy="437299"/>
          </a:xfrm>
          <a:prstGeom prst="rect">
            <a:avLst/>
          </a:prstGeom>
        </p:spPr>
        <p:txBody>
          <a:bodyPr vert="horz" wrap="square" lIns="0" tIns="26670" rIns="0" bIns="0" rtlCol="0">
            <a:spAutoFit/>
          </a:bodyPr>
          <a:lstStyle/>
          <a:p>
            <a:pPr marL="12700" marR="5080">
              <a:lnSpc>
                <a:spcPts val="1610"/>
              </a:lnSpc>
              <a:spcBef>
                <a:spcPts val="210"/>
              </a:spcBef>
            </a:pPr>
            <a:r>
              <a:rPr sz="1400" spc="-5" dirty="0">
                <a:solidFill>
                  <a:schemeClr val="tx1"/>
                </a:solidFill>
                <a:latin typeface="Barlow" pitchFamily="2" charset="77"/>
              </a:rPr>
              <a:t>Creates </a:t>
            </a:r>
            <a:r>
              <a:rPr sz="1400" dirty="0">
                <a:solidFill>
                  <a:schemeClr val="tx1"/>
                </a:solidFill>
                <a:latin typeface="Barlow" pitchFamily="2" charset="77"/>
              </a:rPr>
              <a:t>a </a:t>
            </a:r>
            <a:r>
              <a:rPr sz="1400" spc="-5" dirty="0">
                <a:solidFill>
                  <a:schemeClr val="tx1"/>
                </a:solidFill>
                <a:latin typeface="Barlow" pitchFamily="2" charset="77"/>
              </a:rPr>
              <a:t>summary flashcard and extracts </a:t>
            </a:r>
            <a:r>
              <a:rPr sz="1400" spc="-375" dirty="0">
                <a:solidFill>
                  <a:schemeClr val="tx1"/>
                </a:solidFill>
                <a:latin typeface="Barlow" pitchFamily="2" charset="77"/>
              </a:rPr>
              <a:t> </a:t>
            </a:r>
            <a:r>
              <a:rPr sz="1400" spc="-5" dirty="0">
                <a:solidFill>
                  <a:schemeClr val="tx1"/>
                </a:solidFill>
                <a:latin typeface="Barlow" pitchFamily="2" charset="77"/>
              </a:rPr>
              <a:t>tables</a:t>
            </a:r>
            <a:r>
              <a:rPr sz="1400" spc="-10" dirty="0">
                <a:solidFill>
                  <a:schemeClr val="tx1"/>
                </a:solidFill>
                <a:latin typeface="Barlow" pitchFamily="2" charset="77"/>
              </a:rPr>
              <a:t> </a:t>
            </a:r>
            <a:r>
              <a:rPr sz="1400" spc="-5" dirty="0">
                <a:solidFill>
                  <a:schemeClr val="tx1"/>
                </a:solidFill>
                <a:latin typeface="Barlow" pitchFamily="2" charset="77"/>
              </a:rPr>
              <a:t>and figures</a:t>
            </a:r>
            <a:endParaRPr sz="1400" dirty="0">
              <a:solidFill>
                <a:schemeClr val="tx1"/>
              </a:solidFill>
              <a:latin typeface="Barlow" pitchFamily="2" charset="77"/>
            </a:endParaRPr>
          </a:p>
        </p:txBody>
      </p:sp>
    </p:spTree>
    <p:extLst>
      <p:ext uri="{BB962C8B-B14F-4D97-AF65-F5344CB8AC3E}">
        <p14:creationId xmlns:p14="http://schemas.microsoft.com/office/powerpoint/2010/main" val="1347804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Note-taking Strategy #3: Outline and Excerpt</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842549" y="1088645"/>
            <a:ext cx="5531026" cy="2308324"/>
          </a:xfrm>
          <a:prstGeom prst="rect">
            <a:avLst/>
          </a:prstGeom>
          <a:noFill/>
        </p:spPr>
        <p:txBody>
          <a:bodyPr wrap="square">
            <a:spAutoFit/>
          </a:bodyPr>
          <a:lstStyle/>
          <a:p>
            <a:pPr fontAlgn="base"/>
            <a:r>
              <a:rPr lang="en-US" sz="1800" b="1" dirty="0">
                <a:solidFill>
                  <a:schemeClr val="bg2"/>
                </a:solidFill>
                <a:latin typeface="Barlow" pitchFamily="2" charset="77"/>
                <a:cs typeface="Barlow Medium"/>
                <a:sym typeface="Barlow Medium"/>
              </a:rPr>
              <a:t>Step 1: </a:t>
            </a:r>
            <a:r>
              <a:rPr lang="en-US" sz="1800" dirty="0">
                <a:solidFill>
                  <a:schemeClr val="bg2"/>
                </a:solidFill>
                <a:latin typeface="Barlow" pitchFamily="2" charset="77"/>
                <a:cs typeface="Barlow Medium"/>
                <a:sym typeface="Barlow Medium"/>
              </a:rPr>
              <a:t>Before reading an article, create an outline in a Google or Word Doc by copying over the headings and subheadings </a:t>
            </a:r>
          </a:p>
          <a:p>
            <a:pPr fontAlgn="base"/>
            <a:r>
              <a:rPr lang="en-US" sz="1800" b="1" dirty="0">
                <a:solidFill>
                  <a:schemeClr val="bg2"/>
                </a:solidFill>
                <a:latin typeface="Barlow" pitchFamily="2" charset="77"/>
                <a:cs typeface="Barlow Medium"/>
                <a:sym typeface="Barlow Medium"/>
              </a:rPr>
              <a:t>Step 2: </a:t>
            </a:r>
            <a:r>
              <a:rPr lang="en-US" sz="1800" dirty="0">
                <a:solidFill>
                  <a:schemeClr val="bg2"/>
                </a:solidFill>
                <a:latin typeface="Barlow" pitchFamily="2" charset="77"/>
                <a:cs typeface="Barlow Medium"/>
                <a:sym typeface="Barlow Medium"/>
              </a:rPr>
              <a:t>While you read, copy and paste key quotes into the sections of the word document. Aim to move over quotes that summarize each section as well as quotes that are more relevant to your own. </a:t>
            </a:r>
          </a:p>
          <a:p>
            <a:pPr fontAlgn="base"/>
            <a:endParaRPr lang="en-US" sz="1800" dirty="0">
              <a:solidFill>
                <a:schemeClr val="bg2"/>
              </a:solidFill>
              <a:latin typeface="Barlow" pitchFamily="2" charset="77"/>
              <a:cs typeface="Barlow Medium"/>
              <a:sym typeface="Barlow Medium"/>
            </a:endParaRPr>
          </a:p>
        </p:txBody>
      </p:sp>
    </p:spTree>
    <p:extLst>
      <p:ext uri="{BB962C8B-B14F-4D97-AF65-F5344CB8AC3E}">
        <p14:creationId xmlns:p14="http://schemas.microsoft.com/office/powerpoint/2010/main" val="426522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31" name="Google Shape;131;p1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Why do we need reading strategies?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1484380"/>
            <a:chOff x="0" y="0"/>
            <a:chExt cx="18592800" cy="3958347"/>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Use an App for Excerpting</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206825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11EADF6D-6FFE-7D41-A2F2-FBE801FAEA94}"/>
              </a:ext>
            </a:extLst>
          </p:cNvPr>
          <p:cNvSpPr txBox="1"/>
          <p:nvPr/>
        </p:nvSpPr>
        <p:spPr>
          <a:xfrm>
            <a:off x="1503877" y="1169873"/>
            <a:ext cx="6872198" cy="738664"/>
          </a:xfrm>
          <a:prstGeom prst="rect">
            <a:avLst/>
          </a:prstGeom>
          <a:noFill/>
        </p:spPr>
        <p:txBody>
          <a:bodyPr wrap="square">
            <a:spAutoFit/>
          </a:bodyPr>
          <a:lstStyle/>
          <a:p>
            <a:br>
              <a:rPr lang="en-US" dirty="0"/>
            </a:br>
            <a:br>
              <a:rPr lang="en-US" dirty="0"/>
            </a:br>
            <a:endParaRPr lang="en-US" dirty="0"/>
          </a:p>
        </p:txBody>
      </p:sp>
      <p:sp>
        <p:nvSpPr>
          <p:cNvPr id="26" name="Google Shape;523;p30">
            <a:extLst>
              <a:ext uri="{FF2B5EF4-FFF2-40B4-BE49-F238E27FC236}">
                <a16:creationId xmlns:a16="http://schemas.microsoft.com/office/drawing/2014/main" id="{B4C5D56A-20A2-A748-A4ED-D8B8629D2B95}"/>
              </a:ext>
            </a:extLst>
          </p:cNvPr>
          <p:cNvSpPr txBox="1"/>
          <p:nvPr/>
        </p:nvSpPr>
        <p:spPr>
          <a:xfrm>
            <a:off x="1503877" y="1119272"/>
            <a:ext cx="6161175" cy="1938992"/>
          </a:xfrm>
          <a:prstGeom prst="rect">
            <a:avLst/>
          </a:prstGeom>
          <a:noFill/>
          <a:ln>
            <a:noFill/>
          </a:ln>
        </p:spPr>
        <p:txBody>
          <a:bodyPr spcFirstLastPara="1" wrap="square" lIns="0" tIns="0" rIns="0" bIns="0" anchor="t" anchorCtr="0">
            <a:spAutoFit/>
          </a:bodyPr>
          <a:lstStyle/>
          <a:p>
            <a:pPr lvl="1">
              <a:lnSpc>
                <a:spcPct val="140012"/>
              </a:lnSpc>
              <a:buClr>
                <a:schemeClr val="accent1"/>
              </a:buClr>
            </a:pPr>
            <a:r>
              <a:rPr lang="en-US" sz="1800" dirty="0">
                <a:solidFill>
                  <a:schemeClr val="bg2"/>
                </a:solidFill>
                <a:latin typeface="Barlow Medium"/>
                <a:ea typeface="Barlow"/>
                <a:cs typeface="Barlow Medium"/>
                <a:sym typeface="Barlow Medium"/>
              </a:rPr>
              <a:t>Liquid Text </a:t>
            </a:r>
          </a:p>
          <a:p>
            <a:pPr marL="285750" lvl="1" indent="-285750">
              <a:lnSpc>
                <a:spcPct val="140012"/>
              </a:lnSpc>
              <a:buClr>
                <a:schemeClr val="accent1"/>
              </a:buClr>
              <a:buFontTx/>
              <a:buChar char="-"/>
            </a:pPr>
            <a:r>
              <a:rPr lang="en-US" sz="1800" dirty="0">
                <a:solidFill>
                  <a:schemeClr val="bg2"/>
                </a:solidFill>
                <a:latin typeface="Barlow Medium"/>
                <a:ea typeface="Barlow"/>
                <a:cs typeface="Barlow Medium"/>
                <a:sym typeface="Barlow Medium"/>
              </a:rPr>
              <a:t>Allows you to take notes and highlight directly on PDFs</a:t>
            </a:r>
          </a:p>
          <a:p>
            <a:pPr marL="285750" lvl="1" indent="-285750">
              <a:lnSpc>
                <a:spcPct val="140012"/>
              </a:lnSpc>
              <a:buClr>
                <a:schemeClr val="accent1"/>
              </a:buClr>
              <a:buFontTx/>
              <a:buChar char="-"/>
            </a:pPr>
            <a:r>
              <a:rPr lang="en-US" sz="1800" dirty="0">
                <a:solidFill>
                  <a:schemeClr val="bg2"/>
                </a:solidFill>
                <a:latin typeface="Barlow Medium"/>
                <a:ea typeface="Barlow"/>
                <a:cs typeface="Barlow Medium"/>
                <a:sym typeface="Barlow Medium"/>
              </a:rPr>
              <a:t>When you finish organizing notes and excerpts, you can download them into a PDF or </a:t>
            </a:r>
            <a:r>
              <a:rPr lang="en-US" sz="1800" dirty="0" err="1">
                <a:solidFill>
                  <a:schemeClr val="bg2"/>
                </a:solidFill>
                <a:latin typeface="Barlow Medium"/>
                <a:ea typeface="Barlow"/>
                <a:cs typeface="Barlow Medium"/>
                <a:sym typeface="Barlow Medium"/>
              </a:rPr>
              <a:t>DocX</a:t>
            </a:r>
            <a:endParaRPr lang="en-US" sz="1800" dirty="0">
              <a:solidFill>
                <a:schemeClr val="bg2"/>
              </a:solidFill>
              <a:latin typeface="Barlow Medium"/>
              <a:ea typeface="Barlow"/>
              <a:cs typeface="Barlow Medium"/>
              <a:sym typeface="Barlow Medium"/>
            </a:endParaRPr>
          </a:p>
          <a:p>
            <a:pPr lvl="1">
              <a:lnSpc>
                <a:spcPct val="140012"/>
              </a:lnSpc>
              <a:buClr>
                <a:schemeClr val="accent1"/>
              </a:buClr>
            </a:pPr>
            <a:endParaRPr lang="en-US" sz="1800" dirty="0">
              <a:solidFill>
                <a:schemeClr val="bg2"/>
              </a:solidFill>
              <a:latin typeface="Barlow Medium"/>
              <a:ea typeface="Barlow"/>
              <a:cs typeface="Barlow Medium"/>
              <a:sym typeface="Barlow Medium"/>
            </a:endParaRPr>
          </a:p>
        </p:txBody>
      </p:sp>
    </p:spTree>
    <p:extLst>
      <p:ext uri="{BB962C8B-B14F-4D97-AF65-F5344CB8AC3E}">
        <p14:creationId xmlns:p14="http://schemas.microsoft.com/office/powerpoint/2010/main" val="83916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Note-taking Strategy #4:Synthesize using a Literature Matrix</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793467" y="1068502"/>
            <a:ext cx="5531026" cy="1477328"/>
          </a:xfrm>
          <a:prstGeom prst="rect">
            <a:avLst/>
          </a:prstGeom>
          <a:noFill/>
        </p:spPr>
        <p:txBody>
          <a:bodyPr wrap="square">
            <a:spAutoFit/>
          </a:bodyPr>
          <a:lstStyle/>
          <a:p>
            <a:pPr marL="285750" indent="-285750" fontAlgn="base">
              <a:buFont typeface="Arial" panose="020B0604020202020204" pitchFamily="34" charset="0"/>
              <a:buChar char="•"/>
            </a:pPr>
            <a:r>
              <a:rPr lang="en-US" sz="1800" dirty="0">
                <a:solidFill>
                  <a:schemeClr val="bg2"/>
                </a:solidFill>
                <a:latin typeface="Barlow" pitchFamily="2" charset="77"/>
                <a:cs typeface="Barlow Medium"/>
                <a:sym typeface="Barlow Medium"/>
              </a:rPr>
              <a:t>Create an Excel document to organize your readings by relevant categories </a:t>
            </a:r>
          </a:p>
          <a:p>
            <a:pPr marL="285750" indent="-285750" fontAlgn="base">
              <a:buFont typeface="Arial" panose="020B0604020202020204" pitchFamily="34" charset="0"/>
              <a:buChar char="•"/>
            </a:pPr>
            <a:r>
              <a:rPr lang="en-US" sz="1800" dirty="0">
                <a:solidFill>
                  <a:schemeClr val="bg2"/>
                </a:solidFill>
                <a:latin typeface="Barlow" pitchFamily="2" charset="77"/>
                <a:cs typeface="Barlow Medium"/>
                <a:sym typeface="Barlow Medium"/>
              </a:rPr>
              <a:t>Can be useful for either cataloging overall patterns in a new body of literature or for keeping track of specific findings </a:t>
            </a:r>
          </a:p>
        </p:txBody>
      </p:sp>
    </p:spTree>
    <p:extLst>
      <p:ext uri="{BB962C8B-B14F-4D97-AF65-F5344CB8AC3E}">
        <p14:creationId xmlns:p14="http://schemas.microsoft.com/office/powerpoint/2010/main" val="2575382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1484380"/>
            <a:chOff x="0" y="0"/>
            <a:chExt cx="18592800" cy="3958347"/>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Synthesis Example #1</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206825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11EADF6D-6FFE-7D41-A2F2-FBE801FAEA94}"/>
              </a:ext>
            </a:extLst>
          </p:cNvPr>
          <p:cNvSpPr txBox="1"/>
          <p:nvPr/>
        </p:nvSpPr>
        <p:spPr>
          <a:xfrm>
            <a:off x="1503877" y="1169873"/>
            <a:ext cx="6872198" cy="738664"/>
          </a:xfrm>
          <a:prstGeom prst="rect">
            <a:avLst/>
          </a:prstGeom>
          <a:noFill/>
        </p:spPr>
        <p:txBody>
          <a:bodyPr wrap="square">
            <a:spAutoFit/>
          </a:bodyPr>
          <a:lstStyle/>
          <a:p>
            <a:br>
              <a:rPr lang="en-US" dirty="0"/>
            </a:br>
            <a:br>
              <a:rPr lang="en-US" dirty="0"/>
            </a:br>
            <a:endParaRPr lang="en-US" dirty="0"/>
          </a:p>
        </p:txBody>
      </p:sp>
      <p:graphicFrame>
        <p:nvGraphicFramePr>
          <p:cNvPr id="2" name="Table 2">
            <a:extLst>
              <a:ext uri="{FF2B5EF4-FFF2-40B4-BE49-F238E27FC236}">
                <a16:creationId xmlns:a16="http://schemas.microsoft.com/office/drawing/2014/main" id="{43580DB3-B8E4-2B49-A9A2-17A78851C357}"/>
              </a:ext>
            </a:extLst>
          </p:cNvPr>
          <p:cNvGraphicFramePr>
            <a:graphicFrameLocks noGrp="1"/>
          </p:cNvGraphicFramePr>
          <p:nvPr>
            <p:extLst>
              <p:ext uri="{D42A27DB-BD31-4B8C-83A1-F6EECF244321}">
                <p14:modId xmlns:p14="http://schemas.microsoft.com/office/powerpoint/2010/main" val="3312249372"/>
              </p:ext>
            </p:extLst>
          </p:nvPr>
        </p:nvGraphicFramePr>
        <p:xfrm>
          <a:off x="1216564" y="1100152"/>
          <a:ext cx="7824992" cy="2214880"/>
        </p:xfrm>
        <a:graphic>
          <a:graphicData uri="http://schemas.openxmlformats.org/drawingml/2006/table">
            <a:tbl>
              <a:tblPr firstRow="1" bandRow="1">
                <a:tableStyleId>{5C22544A-7EE6-4342-B048-85BDC9FD1C3A}</a:tableStyleId>
              </a:tblPr>
              <a:tblGrid>
                <a:gridCol w="1117856">
                  <a:extLst>
                    <a:ext uri="{9D8B030D-6E8A-4147-A177-3AD203B41FA5}">
                      <a16:colId xmlns:a16="http://schemas.microsoft.com/office/drawing/2014/main" val="2960544144"/>
                    </a:ext>
                  </a:extLst>
                </a:gridCol>
                <a:gridCol w="1117856">
                  <a:extLst>
                    <a:ext uri="{9D8B030D-6E8A-4147-A177-3AD203B41FA5}">
                      <a16:colId xmlns:a16="http://schemas.microsoft.com/office/drawing/2014/main" val="740728906"/>
                    </a:ext>
                  </a:extLst>
                </a:gridCol>
                <a:gridCol w="1117856">
                  <a:extLst>
                    <a:ext uri="{9D8B030D-6E8A-4147-A177-3AD203B41FA5}">
                      <a16:colId xmlns:a16="http://schemas.microsoft.com/office/drawing/2014/main" val="1467767551"/>
                    </a:ext>
                  </a:extLst>
                </a:gridCol>
                <a:gridCol w="1117856">
                  <a:extLst>
                    <a:ext uri="{9D8B030D-6E8A-4147-A177-3AD203B41FA5}">
                      <a16:colId xmlns:a16="http://schemas.microsoft.com/office/drawing/2014/main" val="686418752"/>
                    </a:ext>
                  </a:extLst>
                </a:gridCol>
                <a:gridCol w="1117856">
                  <a:extLst>
                    <a:ext uri="{9D8B030D-6E8A-4147-A177-3AD203B41FA5}">
                      <a16:colId xmlns:a16="http://schemas.microsoft.com/office/drawing/2014/main" val="3151454297"/>
                    </a:ext>
                  </a:extLst>
                </a:gridCol>
                <a:gridCol w="1117856">
                  <a:extLst>
                    <a:ext uri="{9D8B030D-6E8A-4147-A177-3AD203B41FA5}">
                      <a16:colId xmlns:a16="http://schemas.microsoft.com/office/drawing/2014/main" val="1664569028"/>
                    </a:ext>
                  </a:extLst>
                </a:gridCol>
                <a:gridCol w="1117856">
                  <a:extLst>
                    <a:ext uri="{9D8B030D-6E8A-4147-A177-3AD203B41FA5}">
                      <a16:colId xmlns:a16="http://schemas.microsoft.com/office/drawing/2014/main" val="1679486009"/>
                    </a:ext>
                  </a:extLst>
                </a:gridCol>
              </a:tblGrid>
              <a:tr h="0">
                <a:tc>
                  <a:txBody>
                    <a:bodyPr/>
                    <a:lstStyle/>
                    <a:p>
                      <a:r>
                        <a:rPr lang="en-US" dirty="0"/>
                        <a:t>Author</a:t>
                      </a:r>
                    </a:p>
                  </a:txBody>
                  <a:tcPr/>
                </a:tc>
                <a:tc>
                  <a:txBody>
                    <a:bodyPr/>
                    <a:lstStyle/>
                    <a:p>
                      <a:r>
                        <a:rPr lang="en-US" dirty="0"/>
                        <a:t>Method</a:t>
                      </a:r>
                    </a:p>
                  </a:txBody>
                  <a:tcPr/>
                </a:tc>
                <a:tc>
                  <a:txBody>
                    <a:bodyPr/>
                    <a:lstStyle/>
                    <a:p>
                      <a:r>
                        <a:rPr lang="en-US" dirty="0"/>
                        <a:t>Main finding</a:t>
                      </a:r>
                    </a:p>
                  </a:txBody>
                  <a:tcPr/>
                </a:tc>
                <a:tc>
                  <a:txBody>
                    <a:bodyPr/>
                    <a:lstStyle/>
                    <a:p>
                      <a:r>
                        <a:rPr lang="en-US" dirty="0"/>
                        <a:t>Cross-References</a:t>
                      </a:r>
                    </a:p>
                  </a:txBody>
                  <a:tcPr/>
                </a:tc>
                <a:tc>
                  <a:txBody>
                    <a:bodyPr/>
                    <a:lstStyle/>
                    <a:p>
                      <a:r>
                        <a:rPr lang="en-US" dirty="0"/>
                        <a:t>Quotes</a:t>
                      </a:r>
                    </a:p>
                  </a:txBody>
                  <a:tcPr/>
                </a:tc>
                <a:tc>
                  <a:txBody>
                    <a:bodyPr/>
                    <a:lstStyle/>
                    <a:p>
                      <a:r>
                        <a:rPr lang="en-US" dirty="0"/>
                        <a:t>Page</a:t>
                      </a:r>
                    </a:p>
                  </a:txBody>
                  <a:tcPr/>
                </a:tc>
                <a:tc>
                  <a:txBody>
                    <a:bodyPr/>
                    <a:lstStyle/>
                    <a:p>
                      <a:r>
                        <a:rPr lang="en-US" dirty="0"/>
                        <a:t>Journal/Conference</a:t>
                      </a:r>
                    </a:p>
                  </a:txBody>
                  <a:tcPr/>
                </a:tc>
                <a:extLst>
                  <a:ext uri="{0D108BD9-81ED-4DB2-BD59-A6C34878D82A}">
                    <a16:rowId xmlns:a16="http://schemas.microsoft.com/office/drawing/2014/main" val="179838316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407117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985158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6886581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23325141"/>
                  </a:ext>
                </a:extLst>
              </a:tr>
            </a:tbl>
          </a:graphicData>
        </a:graphic>
      </p:graphicFrame>
    </p:spTree>
    <p:extLst>
      <p:ext uri="{BB962C8B-B14F-4D97-AF65-F5344CB8AC3E}">
        <p14:creationId xmlns:p14="http://schemas.microsoft.com/office/powerpoint/2010/main" val="1103405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1484380"/>
            <a:chOff x="0" y="0"/>
            <a:chExt cx="18592800" cy="3958347"/>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Synthesis Example #2</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206825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11EADF6D-6FFE-7D41-A2F2-FBE801FAEA94}"/>
              </a:ext>
            </a:extLst>
          </p:cNvPr>
          <p:cNvSpPr txBox="1"/>
          <p:nvPr/>
        </p:nvSpPr>
        <p:spPr>
          <a:xfrm>
            <a:off x="1503877" y="1169873"/>
            <a:ext cx="6872198" cy="738664"/>
          </a:xfrm>
          <a:prstGeom prst="rect">
            <a:avLst/>
          </a:prstGeom>
          <a:noFill/>
        </p:spPr>
        <p:txBody>
          <a:bodyPr wrap="square">
            <a:spAutoFit/>
          </a:bodyPr>
          <a:lstStyle/>
          <a:p>
            <a:br>
              <a:rPr lang="en-US" dirty="0"/>
            </a:br>
            <a:br>
              <a:rPr lang="en-US" dirty="0"/>
            </a:br>
            <a:endParaRPr lang="en-US" dirty="0"/>
          </a:p>
        </p:txBody>
      </p:sp>
      <p:pic>
        <p:nvPicPr>
          <p:cNvPr id="3" name="Picture 2" descr="Spreadsheet of article info">
            <a:extLst>
              <a:ext uri="{FF2B5EF4-FFF2-40B4-BE49-F238E27FC236}">
                <a16:creationId xmlns:a16="http://schemas.microsoft.com/office/drawing/2014/main" id="{91059769-ACE8-6845-8956-DFC033FE4E14}"/>
              </a:ext>
            </a:extLst>
          </p:cNvPr>
          <p:cNvPicPr>
            <a:picLocks noChangeAspect="1"/>
          </p:cNvPicPr>
          <p:nvPr/>
        </p:nvPicPr>
        <p:blipFill>
          <a:blip r:embed="rId3"/>
          <a:stretch>
            <a:fillRect/>
          </a:stretch>
        </p:blipFill>
        <p:spPr>
          <a:xfrm>
            <a:off x="1347183" y="947759"/>
            <a:ext cx="7330536" cy="3934601"/>
          </a:xfrm>
          <a:prstGeom prst="rect">
            <a:avLst/>
          </a:prstGeom>
        </p:spPr>
      </p:pic>
    </p:spTree>
    <p:extLst>
      <p:ext uri="{BB962C8B-B14F-4D97-AF65-F5344CB8AC3E}">
        <p14:creationId xmlns:p14="http://schemas.microsoft.com/office/powerpoint/2010/main" val="1897984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0"/>
          <p:cNvGrpSpPr/>
          <p:nvPr/>
        </p:nvGrpSpPr>
        <p:grpSpPr>
          <a:xfrm>
            <a:off x="1503877" y="396822"/>
            <a:ext cx="6972300" cy="2284234"/>
            <a:chOff x="0" y="0"/>
            <a:chExt cx="18592800" cy="3958347"/>
          </a:xfrm>
        </p:grpSpPr>
        <p:sp>
          <p:nvSpPr>
            <p:cNvPr id="522" name="Google Shape;522;p30"/>
            <p:cNvSpPr txBox="1"/>
            <p:nvPr/>
          </p:nvSpPr>
          <p:spPr>
            <a:xfrm>
              <a:off x="0" y="0"/>
              <a:ext cx="18592800" cy="137884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dirty="0">
                  <a:solidFill>
                    <a:schemeClr val="dk1"/>
                  </a:solidFill>
                  <a:latin typeface="Barlow"/>
                  <a:ea typeface="Barlow"/>
                  <a:cs typeface="Barlow"/>
                  <a:sym typeface="Barlow"/>
                </a:rPr>
                <a:t>Use a Google Form to create a Synthesis</a:t>
              </a:r>
              <a:endParaRPr lang="en-US" sz="2400" dirty="0">
                <a:solidFill>
                  <a:schemeClr val="dk1"/>
                </a:solidFill>
                <a:latin typeface="Barlow"/>
                <a:ea typeface="Barlow"/>
                <a:cs typeface="Barlow"/>
                <a:sym typeface="Barlow"/>
              </a:endParaRPr>
            </a:p>
          </p:txBody>
        </p:sp>
        <p:sp>
          <p:nvSpPr>
            <p:cNvPr id="523" name="Google Shape;523;p30"/>
            <p:cNvSpPr txBox="1"/>
            <p:nvPr/>
          </p:nvSpPr>
          <p:spPr>
            <a:xfrm>
              <a:off x="0" y="1890088"/>
              <a:ext cx="16429800" cy="2068259"/>
            </a:xfrm>
            <a:prstGeom prst="rect">
              <a:avLst/>
            </a:prstGeom>
            <a:noFill/>
            <a:ln>
              <a:noFill/>
            </a:ln>
          </p:spPr>
          <p:txBody>
            <a:bodyPr spcFirstLastPara="1" wrap="square" lIns="0" tIns="0" rIns="0" bIns="0" anchor="t" anchorCtr="0">
              <a:spAutoFit/>
            </a:bodyPr>
            <a:lstStyle/>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a:p>
              <a:pPr marR="0" lvl="0" algn="l" rtl="0">
                <a:lnSpc>
                  <a:spcPct val="140012"/>
                </a:lnSpc>
                <a:spcBef>
                  <a:spcPts val="0"/>
                </a:spcBef>
                <a:spcAft>
                  <a:spcPts val="0"/>
                </a:spcAft>
              </a:pPr>
              <a:endParaRPr lang="en" sz="1800" dirty="0">
                <a:solidFill>
                  <a:schemeClr val="dk1"/>
                </a:solidFill>
                <a:latin typeface="Barlow Medium"/>
                <a:ea typeface="Barlow"/>
                <a:cs typeface="Barlow Medium"/>
                <a:sym typeface="Barlow Medium"/>
              </a:endParaRPr>
            </a:p>
          </p:txBody>
        </p:sp>
      </p:grpSp>
      <p:sp>
        <p:nvSpPr>
          <p:cNvPr id="540" name="Google Shape;540;p30"/>
          <p:cNvSpPr/>
          <p:nvPr/>
        </p:nvSpPr>
        <p:spPr>
          <a:xfrm>
            <a:off x="0" y="0"/>
            <a:ext cx="951300" cy="51435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944609" y="-4"/>
            <a:ext cx="1891805" cy="5180466"/>
            <a:chOff x="1026284" y="-180719"/>
            <a:chExt cx="3816432" cy="10450808"/>
          </a:xfrm>
        </p:grpSpPr>
        <p:sp>
          <p:nvSpPr>
            <p:cNvPr id="542" name="Google Shape;542;p30"/>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3" name="Google Shape;543;p30"/>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30"/>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5" name="Google Shape;545;p30"/>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0"/>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30"/>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8" name="Google Shape;548;p30"/>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0"/>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30"/>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1" name="Google Shape;551;p30"/>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0"/>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30"/>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4" name="Google Shape;554;p30"/>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0"/>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30"/>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rgbClr val="363739"/>
            </a:solidFill>
            <a:ln w="9525" cap="flat" cmpd="sng">
              <a:solidFill>
                <a:schemeClr val="l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57" name="Google Shape;557;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39" name="Google Shape;109;p15">
            <a:extLst>
              <a:ext uri="{FF2B5EF4-FFF2-40B4-BE49-F238E27FC236}">
                <a16:creationId xmlns:a16="http://schemas.microsoft.com/office/drawing/2014/main" id="{9468ADE7-37BD-7343-A63B-61DC78CBF0BF}"/>
              </a:ext>
            </a:extLst>
          </p:cNvPr>
          <p:cNvSpPr/>
          <p:nvPr/>
        </p:nvSpPr>
        <p:spPr>
          <a:xfrm>
            <a:off x="-744666" y="223931"/>
            <a:ext cx="1447657" cy="14476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 name="Picture 1" descr="Screenshot of a google form for entering information about an individual article">
            <a:extLst>
              <a:ext uri="{FF2B5EF4-FFF2-40B4-BE49-F238E27FC236}">
                <a16:creationId xmlns:a16="http://schemas.microsoft.com/office/drawing/2014/main" id="{71DFC878-1006-574C-A64B-9D45AE138464}"/>
              </a:ext>
            </a:extLst>
          </p:cNvPr>
          <p:cNvPicPr>
            <a:picLocks noChangeAspect="1"/>
          </p:cNvPicPr>
          <p:nvPr/>
        </p:nvPicPr>
        <p:blipFill>
          <a:blip r:embed="rId3"/>
          <a:stretch>
            <a:fillRect/>
          </a:stretch>
        </p:blipFill>
        <p:spPr>
          <a:xfrm>
            <a:off x="1503877" y="1107135"/>
            <a:ext cx="5202808" cy="3443662"/>
          </a:xfrm>
          <a:prstGeom prst="rect">
            <a:avLst/>
          </a:prstGeom>
        </p:spPr>
      </p:pic>
      <p:sp>
        <p:nvSpPr>
          <p:cNvPr id="28" name="TextBox 27">
            <a:extLst>
              <a:ext uri="{FF2B5EF4-FFF2-40B4-BE49-F238E27FC236}">
                <a16:creationId xmlns:a16="http://schemas.microsoft.com/office/drawing/2014/main" id="{44469AF4-D206-C447-A6BB-F8F01B33AEA2}"/>
              </a:ext>
            </a:extLst>
          </p:cNvPr>
          <p:cNvSpPr txBox="1"/>
          <p:nvPr/>
        </p:nvSpPr>
        <p:spPr>
          <a:xfrm>
            <a:off x="1573567" y="2433952"/>
            <a:ext cx="504695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22463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45</a:t>
            </a:fld>
            <a:endParaRPr/>
          </a:p>
        </p:txBody>
      </p:sp>
      <p:sp>
        <p:nvSpPr>
          <p:cNvPr id="131" name="Google Shape;131;p1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Part 5:Additional Resources</a:t>
            </a:r>
            <a:endParaRPr dirty="0"/>
          </a:p>
        </p:txBody>
      </p:sp>
    </p:spTree>
    <p:extLst>
      <p:ext uri="{BB962C8B-B14F-4D97-AF65-F5344CB8AC3E}">
        <p14:creationId xmlns:p14="http://schemas.microsoft.com/office/powerpoint/2010/main" val="3273527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Apps for Organizing </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793467" y="1068502"/>
            <a:ext cx="5531026" cy="3139321"/>
          </a:xfrm>
          <a:prstGeom prst="rect">
            <a:avLst/>
          </a:prstGeom>
          <a:noFill/>
        </p:spPr>
        <p:txBody>
          <a:bodyPr wrap="square">
            <a:spAutoFit/>
          </a:bodyPr>
          <a:lstStyle/>
          <a:p>
            <a:pPr marL="285750" indent="-285750" fontAlgn="base">
              <a:buFont typeface="Arial" panose="020B0604020202020204" pitchFamily="34" charset="0"/>
              <a:buChar char="•"/>
            </a:pPr>
            <a:r>
              <a:rPr lang="en-US" sz="1800" b="1" dirty="0">
                <a:solidFill>
                  <a:schemeClr val="accent1"/>
                </a:solidFill>
                <a:latin typeface="Barlow" pitchFamily="2" charset="77"/>
                <a:cs typeface="Barlow Medium"/>
                <a:sym typeface="Barlow Medium"/>
              </a:rPr>
              <a:t>DevonThinkPro</a:t>
            </a:r>
            <a:r>
              <a:rPr lang="en-US" sz="1800" dirty="0">
                <a:solidFill>
                  <a:schemeClr val="bg2"/>
                </a:solidFill>
                <a:latin typeface="Barlow" pitchFamily="2" charset="77"/>
                <a:cs typeface="Barlow Medium"/>
                <a:sym typeface="Barlow Medium"/>
              </a:rPr>
              <a:t> – upload, annotate and organize documents. Can store both your PDFs and your notes on them. Uses both folders and tags. Can upload paper files. </a:t>
            </a:r>
          </a:p>
          <a:p>
            <a:pPr marL="285750" indent="-285750" fontAlgn="base">
              <a:buFont typeface="Arial" panose="020B0604020202020204" pitchFamily="34" charset="0"/>
              <a:buChar char="•"/>
            </a:pPr>
            <a:r>
              <a:rPr lang="en-US" sz="1800" b="1" dirty="0">
                <a:solidFill>
                  <a:schemeClr val="accent1"/>
                </a:solidFill>
                <a:latin typeface="Barlow" pitchFamily="2" charset="77"/>
                <a:cs typeface="Barlow Medium"/>
                <a:sym typeface="Barlow Medium"/>
              </a:rPr>
              <a:t>Scrivener</a:t>
            </a:r>
            <a:r>
              <a:rPr lang="en-US" sz="1800" dirty="0">
                <a:solidFill>
                  <a:schemeClr val="bg2"/>
                </a:solidFill>
                <a:latin typeface="Barlow" pitchFamily="2" charset="77"/>
                <a:cs typeface="Barlow Medium"/>
                <a:sym typeface="Barlow Medium"/>
              </a:rPr>
              <a:t> –</a:t>
            </a:r>
            <a:r>
              <a:rPr lang="en-US" sz="1800" b="1" dirty="0">
                <a:solidFill>
                  <a:schemeClr val="bg2"/>
                </a:solidFill>
                <a:latin typeface="Barlow" pitchFamily="2" charset="77"/>
                <a:cs typeface="Barlow Medium"/>
                <a:sym typeface="Barlow Medium"/>
              </a:rPr>
              <a:t> </a:t>
            </a:r>
            <a:r>
              <a:rPr lang="en-US" sz="1800" dirty="0">
                <a:solidFill>
                  <a:schemeClr val="bg2"/>
                </a:solidFill>
                <a:latin typeface="Barlow" pitchFamily="2" charset="77"/>
                <a:cs typeface="Barlow Medium"/>
                <a:sym typeface="Barlow Medium"/>
              </a:rPr>
              <a:t>Compose smaller sections of text and then reorganize. Put your notes and your writing in the same application and see them side by side. </a:t>
            </a:r>
          </a:p>
          <a:p>
            <a:pPr marL="285750" indent="-285750" fontAlgn="base">
              <a:buFont typeface="Arial" panose="020B0604020202020204" pitchFamily="34" charset="0"/>
              <a:buChar char="•"/>
            </a:pPr>
            <a:r>
              <a:rPr lang="en-US" sz="1800" b="1" dirty="0">
                <a:solidFill>
                  <a:schemeClr val="accent1"/>
                </a:solidFill>
                <a:latin typeface="Barlow" pitchFamily="2" charset="77"/>
                <a:cs typeface="Barlow Medium"/>
                <a:sym typeface="Barlow Medium"/>
              </a:rPr>
              <a:t>ResearchRabbit </a:t>
            </a:r>
            <a:r>
              <a:rPr lang="en-US" sz="1800" dirty="0">
                <a:solidFill>
                  <a:schemeClr val="bg2"/>
                </a:solidFill>
                <a:latin typeface="Barlow" pitchFamily="2" charset="77"/>
                <a:cs typeface="Barlow Medium"/>
                <a:sym typeface="Barlow Medium"/>
              </a:rPr>
              <a:t>–</a:t>
            </a:r>
            <a:r>
              <a:rPr lang="en-US" sz="1800" b="1" dirty="0">
                <a:solidFill>
                  <a:schemeClr val="bg2"/>
                </a:solidFill>
                <a:latin typeface="Barlow" pitchFamily="2" charset="77"/>
                <a:cs typeface="Barlow Medium"/>
                <a:sym typeface="Barlow Medium"/>
              </a:rPr>
              <a:t> </a:t>
            </a:r>
            <a:r>
              <a:rPr lang="en-US" sz="1800" dirty="0">
                <a:solidFill>
                  <a:schemeClr val="bg2"/>
                </a:solidFill>
                <a:latin typeface="Barlow" pitchFamily="2" charset="77"/>
                <a:cs typeface="Barlow Medium"/>
                <a:sym typeface="Barlow Medium"/>
              </a:rPr>
              <a:t>Create collections of literature, visualize relationships between sources, receive recommendations for related literature </a:t>
            </a:r>
            <a:endParaRPr lang="en-US" sz="1800" b="1" dirty="0">
              <a:solidFill>
                <a:schemeClr val="accent1"/>
              </a:solidFill>
              <a:latin typeface="Barlow" pitchFamily="2" charset="77"/>
              <a:cs typeface="Barlow Medium"/>
              <a:sym typeface="Barlow Medium"/>
            </a:endParaRPr>
          </a:p>
          <a:p>
            <a:pPr marL="285750" indent="-285750" fontAlgn="base">
              <a:buFont typeface="Arial" panose="020B0604020202020204" pitchFamily="34" charset="0"/>
              <a:buChar char="•"/>
            </a:pPr>
            <a:endParaRPr lang="en-US" sz="1800" dirty="0">
              <a:solidFill>
                <a:schemeClr val="bg2"/>
              </a:solidFill>
              <a:latin typeface="Barlow" pitchFamily="2" charset="77"/>
              <a:cs typeface="Barlow Medium"/>
              <a:sym typeface="Barlow Medium"/>
            </a:endParaRPr>
          </a:p>
        </p:txBody>
      </p:sp>
    </p:spTree>
    <p:extLst>
      <p:ext uri="{BB962C8B-B14F-4D97-AF65-F5344CB8AC3E}">
        <p14:creationId xmlns:p14="http://schemas.microsoft.com/office/powerpoint/2010/main" val="2709644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2892096" y="358339"/>
            <a:ext cx="5332632" cy="604233"/>
          </a:xfrm>
          <a:prstGeom prst="rect">
            <a:avLst/>
          </a:prstGeom>
        </p:spPr>
        <p:txBody>
          <a:bodyPr spcFirstLastPara="1" wrap="square" lIns="0" tIns="0" rIns="0" bIns="0" anchor="b" anchorCtr="0">
            <a:noAutofit/>
          </a:bodyPr>
          <a:lstStyle/>
          <a:p>
            <a:r>
              <a:rPr lang="en-US" sz="2400" dirty="0"/>
              <a:t>Apps for Note-Taking </a:t>
            </a:r>
            <a:endParaRPr sz="2400"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4D6B8CBE-8D67-C244-8D4B-E49440DCE712}"/>
              </a:ext>
            </a:extLst>
          </p:cNvPr>
          <p:cNvSpPr txBox="1"/>
          <p:nvPr/>
        </p:nvSpPr>
        <p:spPr>
          <a:xfrm>
            <a:off x="2793467" y="1068502"/>
            <a:ext cx="5531026" cy="1754326"/>
          </a:xfrm>
          <a:prstGeom prst="rect">
            <a:avLst/>
          </a:prstGeom>
          <a:noFill/>
        </p:spPr>
        <p:txBody>
          <a:bodyPr wrap="square">
            <a:spAutoFit/>
          </a:bodyPr>
          <a:lstStyle/>
          <a:p>
            <a:pPr marL="285750" indent="-285750" fontAlgn="base">
              <a:buFont typeface="Arial" panose="020B0604020202020204" pitchFamily="34" charset="0"/>
              <a:buChar char="•"/>
            </a:pPr>
            <a:r>
              <a:rPr lang="en-US" sz="1800" b="1" dirty="0" err="1">
                <a:solidFill>
                  <a:schemeClr val="accent1"/>
                </a:solidFill>
                <a:latin typeface="Barlow" pitchFamily="2" charset="77"/>
                <a:cs typeface="Barlow Medium"/>
                <a:sym typeface="Barlow Medium"/>
              </a:rPr>
              <a:t>LiquidText</a:t>
            </a:r>
            <a:r>
              <a:rPr lang="en-US" sz="1800" dirty="0">
                <a:solidFill>
                  <a:schemeClr val="bg2"/>
                </a:solidFill>
                <a:latin typeface="Barlow" pitchFamily="2" charset="77"/>
                <a:cs typeface="Barlow Medium"/>
                <a:sym typeface="Barlow Medium"/>
              </a:rPr>
              <a:t> </a:t>
            </a:r>
          </a:p>
          <a:p>
            <a:pPr marL="285750" indent="-285750" fontAlgn="base">
              <a:buFont typeface="Arial" panose="020B0604020202020204" pitchFamily="34" charset="0"/>
              <a:buChar char="•"/>
            </a:pPr>
            <a:r>
              <a:rPr lang="en-US" sz="1800" b="1" dirty="0" err="1">
                <a:solidFill>
                  <a:schemeClr val="accent1"/>
                </a:solidFill>
                <a:latin typeface="Barlow" pitchFamily="2" charset="77"/>
                <a:cs typeface="Barlow Medium"/>
                <a:sym typeface="Barlow Medium"/>
              </a:rPr>
              <a:t>Goodnotes</a:t>
            </a:r>
            <a:r>
              <a:rPr lang="en-US" sz="1800" b="1" dirty="0">
                <a:solidFill>
                  <a:schemeClr val="accent1"/>
                </a:solidFill>
                <a:latin typeface="Barlow" pitchFamily="2" charset="77"/>
                <a:cs typeface="Barlow Medium"/>
                <a:sym typeface="Barlow Medium"/>
              </a:rPr>
              <a:t> </a:t>
            </a:r>
            <a:r>
              <a:rPr lang="en-US" sz="1800" dirty="0">
                <a:solidFill>
                  <a:schemeClr val="bg2"/>
                </a:solidFill>
                <a:latin typeface="Barlow" pitchFamily="2" charset="77"/>
                <a:cs typeface="Barlow Medium"/>
                <a:sym typeface="Barlow Medium"/>
              </a:rPr>
              <a:t>– take handwritten notes that you can then search using an </a:t>
            </a:r>
            <a:r>
              <a:rPr lang="en-US" sz="1800" dirty="0" err="1">
                <a:solidFill>
                  <a:schemeClr val="bg2"/>
                </a:solidFill>
                <a:latin typeface="Barlow" pitchFamily="2" charset="77"/>
                <a:cs typeface="Barlow Medium"/>
                <a:sym typeface="Barlow Medium"/>
              </a:rPr>
              <a:t>Ipad</a:t>
            </a:r>
            <a:endParaRPr lang="en-US" sz="1800" dirty="0">
              <a:solidFill>
                <a:schemeClr val="bg2"/>
              </a:solidFill>
              <a:latin typeface="Barlow" pitchFamily="2" charset="77"/>
              <a:cs typeface="Barlow Medium"/>
              <a:sym typeface="Barlow Medium"/>
            </a:endParaRPr>
          </a:p>
          <a:p>
            <a:pPr marL="285750" indent="-285750" fontAlgn="base">
              <a:buFont typeface="Arial" panose="020B0604020202020204" pitchFamily="34" charset="0"/>
              <a:buChar char="•"/>
            </a:pPr>
            <a:r>
              <a:rPr lang="en-US" sz="1800" b="1" dirty="0">
                <a:solidFill>
                  <a:schemeClr val="accent1"/>
                </a:solidFill>
                <a:latin typeface="Barlow" pitchFamily="2" charset="77"/>
                <a:cs typeface="Barlow Medium"/>
                <a:sym typeface="Barlow Medium"/>
              </a:rPr>
              <a:t>Notability</a:t>
            </a:r>
            <a:r>
              <a:rPr lang="en-US" sz="1800" b="1" dirty="0">
                <a:solidFill>
                  <a:schemeClr val="bg2"/>
                </a:solidFill>
                <a:latin typeface="Barlow" pitchFamily="2" charset="77"/>
                <a:cs typeface="Barlow Medium"/>
                <a:sym typeface="Barlow Medium"/>
              </a:rPr>
              <a:t> </a:t>
            </a:r>
            <a:r>
              <a:rPr lang="en-US" sz="1800" dirty="0">
                <a:solidFill>
                  <a:schemeClr val="bg2"/>
                </a:solidFill>
                <a:latin typeface="Barlow" pitchFamily="2" charset="77"/>
                <a:cs typeface="Barlow Medium"/>
                <a:sym typeface="Barlow Medium"/>
              </a:rPr>
              <a:t>– take handwritten notes on an </a:t>
            </a:r>
            <a:r>
              <a:rPr lang="en-US" sz="1800" dirty="0" err="1">
                <a:solidFill>
                  <a:schemeClr val="bg2"/>
                </a:solidFill>
                <a:latin typeface="Barlow" pitchFamily="2" charset="77"/>
                <a:cs typeface="Barlow Medium"/>
                <a:sym typeface="Barlow Medium"/>
              </a:rPr>
              <a:t>Ipad</a:t>
            </a:r>
            <a:r>
              <a:rPr lang="en-US" sz="1800" dirty="0">
                <a:solidFill>
                  <a:schemeClr val="bg2"/>
                </a:solidFill>
                <a:latin typeface="Barlow" pitchFamily="2" charset="77"/>
                <a:cs typeface="Barlow Medium"/>
                <a:sym typeface="Barlow Medium"/>
              </a:rPr>
              <a:t> and annotate PDFs </a:t>
            </a:r>
          </a:p>
          <a:p>
            <a:pPr fontAlgn="base"/>
            <a:endParaRPr lang="en-US" sz="1800" b="1" dirty="0">
              <a:solidFill>
                <a:schemeClr val="bg2"/>
              </a:solidFill>
              <a:latin typeface="Barlow" pitchFamily="2" charset="77"/>
              <a:cs typeface="Barlow Medium"/>
              <a:sym typeface="Barlow Medium"/>
            </a:endParaRPr>
          </a:p>
        </p:txBody>
      </p:sp>
    </p:spTree>
    <p:extLst>
      <p:ext uri="{BB962C8B-B14F-4D97-AF65-F5344CB8AC3E}">
        <p14:creationId xmlns:p14="http://schemas.microsoft.com/office/powerpoint/2010/main" val="215559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866000"/>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Respond “yes!” in the chat if you’ve ever experienced the following problems…</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3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952092"/>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Feeling overwhelmed by the amount of reading you have to do</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417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952092"/>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Spending too much time adding citations to a paper</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991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934078"/>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Having to go back and reference an article because your initial notes weren’t helpful</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684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9"/>
          <p:cNvGrpSpPr/>
          <p:nvPr/>
        </p:nvGrpSpPr>
        <p:grpSpPr>
          <a:xfrm>
            <a:off x="513142" y="-90359"/>
            <a:ext cx="1908216" cy="5225404"/>
            <a:chOff x="1026284" y="-180719"/>
            <a:chExt cx="3816432" cy="10450808"/>
          </a:xfrm>
        </p:grpSpPr>
        <p:sp>
          <p:nvSpPr>
            <p:cNvPr id="147" name="Google Shape;147;p19"/>
            <p:cNvSpPr/>
            <p:nvPr/>
          </p:nvSpPr>
          <p:spPr>
            <a:xfrm>
              <a:off x="1026284" y="-180719"/>
              <a:ext cx="3814476" cy="10450808"/>
            </a:xfrm>
            <a:custGeom>
              <a:avLst/>
              <a:gdLst/>
              <a:ahLst/>
              <a:cxnLst/>
              <a:rect l="l" t="t" r="r" b="b"/>
              <a:pathLst>
                <a:path w="10450619" h="10450808" extrusionOk="0">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9"/>
            <p:cNvSpPr/>
            <p:nvPr/>
          </p:nvSpPr>
          <p:spPr>
            <a:xfrm>
              <a:off x="1033531" y="9306856"/>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9"/>
            <p:cNvSpPr/>
            <p:nvPr/>
          </p:nvSpPr>
          <p:spPr>
            <a:xfrm>
              <a:off x="1033531" y="835811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9"/>
            <p:cNvSpPr/>
            <p:nvPr/>
          </p:nvSpPr>
          <p:spPr>
            <a:xfrm>
              <a:off x="1033531" y="7409283"/>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9"/>
            <p:cNvSpPr/>
            <p:nvPr/>
          </p:nvSpPr>
          <p:spPr>
            <a:xfrm>
              <a:off x="1033531" y="6460545"/>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9"/>
            <p:cNvSpPr/>
            <p:nvPr/>
          </p:nvSpPr>
          <p:spPr>
            <a:xfrm>
              <a:off x="1033531" y="551180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9"/>
            <p:cNvSpPr/>
            <p:nvPr/>
          </p:nvSpPr>
          <p:spPr>
            <a:xfrm>
              <a:off x="1033531" y="4563068"/>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19"/>
            <p:cNvSpPr/>
            <p:nvPr/>
          </p:nvSpPr>
          <p:spPr>
            <a:xfrm>
              <a:off x="1033531" y="3614330"/>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9"/>
            <p:cNvSpPr/>
            <p:nvPr/>
          </p:nvSpPr>
          <p:spPr>
            <a:xfrm>
              <a:off x="1033531" y="2665592"/>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9"/>
            <p:cNvSpPr/>
            <p:nvPr/>
          </p:nvSpPr>
          <p:spPr>
            <a:xfrm>
              <a:off x="1033531" y="1716757"/>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9"/>
            <p:cNvSpPr/>
            <p:nvPr/>
          </p:nvSpPr>
          <p:spPr>
            <a:xfrm>
              <a:off x="1033531" y="768019"/>
              <a:ext cx="3809185" cy="14494"/>
            </a:xfrm>
            <a:custGeom>
              <a:avLst/>
              <a:gdLst/>
              <a:ahLst/>
              <a:cxnLst/>
              <a:rect l="l" t="t" r="r" b="b"/>
              <a:pathLst>
                <a:path w="10436124" h="14494" extrusionOk="0">
                  <a:moveTo>
                    <a:pt x="0" y="0"/>
                  </a:moveTo>
                  <a:lnTo>
                    <a:pt x="10436125" y="0"/>
                  </a:lnTo>
                  <a:lnTo>
                    <a:pt x="10436125" y="14495"/>
                  </a:lnTo>
                  <a:lnTo>
                    <a:pt x="0" y="14495"/>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9"/>
            <p:cNvSpPr/>
            <p:nvPr/>
          </p:nvSpPr>
          <p:spPr>
            <a:xfrm>
              <a:off x="482126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19"/>
            <p:cNvSpPr/>
            <p:nvPr/>
          </p:nvSpPr>
          <p:spPr>
            <a:xfrm>
              <a:off x="3872543"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9"/>
            <p:cNvSpPr/>
            <p:nvPr/>
          </p:nvSpPr>
          <p:spPr>
            <a:xfrm>
              <a:off x="2923726"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9"/>
            <p:cNvSpPr/>
            <p:nvPr/>
          </p:nvSpPr>
          <p:spPr>
            <a:xfrm>
              <a:off x="1975005" y="-173471"/>
              <a:ext cx="14494" cy="10436313"/>
            </a:xfrm>
            <a:custGeom>
              <a:avLst/>
              <a:gdLst/>
              <a:ahLst/>
              <a:cxnLst/>
              <a:rect l="l" t="t" r="r" b="b"/>
              <a:pathLst>
                <a:path w="14494" h="10436313" extrusionOk="0">
                  <a:moveTo>
                    <a:pt x="0" y="0"/>
                  </a:moveTo>
                  <a:lnTo>
                    <a:pt x="14495" y="0"/>
                  </a:lnTo>
                  <a:lnTo>
                    <a:pt x="14495" y="10436313"/>
                  </a:lnTo>
                  <a:lnTo>
                    <a:pt x="0" y="10436313"/>
                  </a:ln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2" name="Google Shape;162;p19"/>
          <p:cNvSpPr txBox="1">
            <a:spLocks noGrp="1"/>
          </p:cNvSpPr>
          <p:nvPr>
            <p:ph type="title"/>
          </p:nvPr>
        </p:nvSpPr>
        <p:spPr>
          <a:xfrm>
            <a:off x="3043443" y="1952092"/>
            <a:ext cx="5332632" cy="141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Feeling like you have </a:t>
            </a:r>
            <a:r>
              <a:rPr lang="en-US" u="sng" dirty="0"/>
              <a:t>too many </a:t>
            </a:r>
            <a:r>
              <a:rPr lang="en-US" dirty="0"/>
              <a:t>sources for a paper or assignment and not knowing where to start</a:t>
            </a:r>
            <a:endParaRPr dirty="0"/>
          </a:p>
        </p:txBody>
      </p:sp>
      <p:sp>
        <p:nvSpPr>
          <p:cNvPr id="163" name="Google Shape;1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65" name="Google Shape;165;p19"/>
          <p:cNvSpPr/>
          <p:nvPr/>
        </p:nvSpPr>
        <p:spPr>
          <a:xfrm>
            <a:off x="1563185" y="3363592"/>
            <a:ext cx="1268700" cy="11805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9"/>
          <p:cNvSpPr/>
          <p:nvPr/>
        </p:nvSpPr>
        <p:spPr>
          <a:xfrm>
            <a:off x="369100" y="1294000"/>
            <a:ext cx="1280160" cy="1280156"/>
          </a:xfrm>
          <a:custGeom>
            <a:avLst/>
            <a:gdLst/>
            <a:ahLst/>
            <a:cxnLst/>
            <a:rect l="l" t="t" r="r" b="b"/>
            <a:pathLst>
              <a:path w="2438400" h="2438393" extrusionOk="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0550379"/>
      </p:ext>
    </p:extLst>
  </p:cSld>
  <p:clrMapOvr>
    <a:masterClrMapping/>
  </p:clrMapOvr>
</p:sld>
</file>

<file path=ppt/theme/theme1.xml><?xml version="1.0" encoding="utf-8"?>
<a:theme xmlns:a="http://schemas.openxmlformats.org/drawingml/2006/main" name="Business Geometric Template">
  <a:themeElements>
    <a:clrScheme name="Custom 4">
      <a:dk1>
        <a:srgbClr val="232C4B"/>
      </a:dk1>
      <a:lt1>
        <a:srgbClr val="FFFFFF"/>
      </a:lt1>
      <a:dk2>
        <a:srgbClr val="1E2846"/>
      </a:dk2>
      <a:lt2>
        <a:srgbClr val="F3F3F2"/>
      </a:lt2>
      <a:accent1>
        <a:srgbClr val="E57100"/>
      </a:accent1>
      <a:accent2>
        <a:srgbClr val="FDDA24"/>
      </a:accent2>
      <a:accent3>
        <a:srgbClr val="009FDF"/>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1694</TotalTime>
  <Words>1955</Words>
  <Application>Microsoft Office PowerPoint</Application>
  <PresentationFormat>On-screen Show (16:9)</PresentationFormat>
  <Paragraphs>251</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Business Geometric Template</vt:lpstr>
      <vt:lpstr>Reading Strategies </vt:lpstr>
      <vt:lpstr>Sources</vt:lpstr>
      <vt:lpstr>Workshop Agenda</vt:lpstr>
      <vt:lpstr>Why do we need reading strategies? </vt:lpstr>
      <vt:lpstr>Respond “yes!” in the chat if you’ve ever experienced the following problems…</vt:lpstr>
      <vt:lpstr>Feeling overwhelmed by the amount of reading you have to do</vt:lpstr>
      <vt:lpstr>Spending too much time adding citations to a paper</vt:lpstr>
      <vt:lpstr>Having to go back and reference an article because your initial notes weren’t helpful</vt:lpstr>
      <vt:lpstr>Feeling like you have too many sources for a paper or assignment and not knowing where to start</vt:lpstr>
      <vt:lpstr>Feeling like you have too little sources for a paper or assignment and not knowing where to start</vt:lpstr>
      <vt:lpstr>Feeling like you can’t possibly keep up with the new research in your field</vt:lpstr>
      <vt:lpstr>PowerPoint Presentation</vt:lpstr>
      <vt:lpstr>PowerPoint Presentation</vt:lpstr>
      <vt:lpstr>Part 2: Organizing your reading </vt:lpstr>
      <vt:lpstr>Organizing Strategy #1: use a citation manager to store both source information AND pdf’s </vt:lpstr>
      <vt:lpstr>PowerPoint Presentation</vt:lpstr>
      <vt:lpstr>PowerPoint Presentation</vt:lpstr>
      <vt:lpstr>Organizing Strategy #2: Have a “To be read” tag or folder</vt:lpstr>
      <vt:lpstr>Organizing Strategy #3: Stay on top of new research (even when you’re not working on a paper)</vt:lpstr>
      <vt:lpstr>Part 3:Strategies for reading</vt:lpstr>
      <vt:lpstr>Reading Strategy #1: Identify when you are most productive at reading (and writing) &amp; schedule your time accordingly</vt:lpstr>
      <vt:lpstr>PowerPoint Presentation</vt:lpstr>
      <vt:lpstr>Reading Strategy #2: Read strategically </vt:lpstr>
      <vt:lpstr>PowerPoint Presentation</vt:lpstr>
      <vt:lpstr>PowerPoint Presentation</vt:lpstr>
      <vt:lpstr>PowerPoint Presentation</vt:lpstr>
      <vt:lpstr>PowerPoint Presentation</vt:lpstr>
      <vt:lpstr>Reading Strategy #3: Don’t Get Stumped by Jargon</vt:lpstr>
      <vt:lpstr>Reading Strategy #4:Normalize getting overwhelmed</vt:lpstr>
      <vt:lpstr>PowerPoint Presentation</vt:lpstr>
      <vt:lpstr>PowerPoint Presentation</vt:lpstr>
      <vt:lpstr>Part 4:Strategies for note-taking</vt:lpstr>
      <vt:lpstr>What goal are you working towards?</vt:lpstr>
      <vt:lpstr>Note-taking for introductions and literature review</vt:lpstr>
      <vt:lpstr>Note-taking Strategy #1: The Cornell Method</vt:lpstr>
      <vt:lpstr>PowerPoint Presentation</vt:lpstr>
      <vt:lpstr>Note-taking Strategy #2: The Index Card Method</vt:lpstr>
      <vt:lpstr>Scholarcy</vt:lpstr>
      <vt:lpstr>Note-taking Strategy #3: Outline and Excerpt</vt:lpstr>
      <vt:lpstr>PowerPoint Presentation</vt:lpstr>
      <vt:lpstr>Note-taking Strategy #4:Synthesize using a Literature Matrix</vt:lpstr>
      <vt:lpstr>PowerPoint Presentation</vt:lpstr>
      <vt:lpstr>PowerPoint Presentation</vt:lpstr>
      <vt:lpstr>PowerPoint Presentation</vt:lpstr>
      <vt:lpstr>Part 5:Additional Resources</vt:lpstr>
      <vt:lpstr>Apps for Organizing </vt:lpstr>
      <vt:lpstr>Apps for Note-Taking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Strategies </dc:title>
  <cp:lastModifiedBy>Cunningham, Kelly J. (kjc5z)</cp:lastModifiedBy>
  <cp:revision>13</cp:revision>
  <dcterms:modified xsi:type="dcterms:W3CDTF">2022-08-01T20:47:25Z</dcterms:modified>
</cp:coreProperties>
</file>