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62" r:id="rId1"/>
    <p:sldMasterId id="2147483816" r:id="rId2"/>
    <p:sldMasterId id="2147483818" r:id="rId3"/>
    <p:sldMasterId id="2147483821" r:id="rId4"/>
    <p:sldMasterId id="2147483823" r:id="rId5"/>
    <p:sldMasterId id="2147483829" r:id="rId6"/>
    <p:sldMasterId id="2147483840" r:id="rId7"/>
  </p:sldMasterIdLst>
  <p:notesMasterIdLst>
    <p:notesMasterId r:id="rId61"/>
  </p:notesMasterIdLst>
  <p:sldIdLst>
    <p:sldId id="619" r:id="rId8"/>
    <p:sldId id="690" r:id="rId9"/>
    <p:sldId id="628" r:id="rId10"/>
    <p:sldId id="660" r:id="rId11"/>
    <p:sldId id="691" r:id="rId12"/>
    <p:sldId id="659" r:id="rId13"/>
    <p:sldId id="711" r:id="rId14"/>
    <p:sldId id="749" r:id="rId15"/>
    <p:sldId id="649" r:id="rId16"/>
    <p:sldId id="650" r:id="rId17"/>
    <p:sldId id="698" r:id="rId18"/>
    <p:sldId id="699" r:id="rId19"/>
    <p:sldId id="750" r:id="rId20"/>
    <p:sldId id="668" r:id="rId21"/>
    <p:sldId id="700" r:id="rId22"/>
    <p:sldId id="701" r:id="rId23"/>
    <p:sldId id="702" r:id="rId24"/>
    <p:sldId id="751" r:id="rId25"/>
    <p:sldId id="703" r:id="rId26"/>
    <p:sldId id="704" r:id="rId27"/>
    <p:sldId id="752" r:id="rId28"/>
    <p:sldId id="705" r:id="rId29"/>
    <p:sldId id="706" r:id="rId30"/>
    <p:sldId id="692" r:id="rId31"/>
    <p:sldId id="708" r:id="rId32"/>
    <p:sldId id="707" r:id="rId33"/>
    <p:sldId id="680" r:id="rId34"/>
    <p:sldId id="687" r:id="rId35"/>
    <p:sldId id="709" r:id="rId36"/>
    <p:sldId id="712" r:id="rId37"/>
    <p:sldId id="684" r:id="rId38"/>
    <p:sldId id="685" r:id="rId39"/>
    <p:sldId id="661" r:id="rId40"/>
    <p:sldId id="670" r:id="rId41"/>
    <p:sldId id="745" r:id="rId42"/>
    <p:sldId id="755" r:id="rId43"/>
    <p:sldId id="746" r:id="rId44"/>
    <p:sldId id="710" r:id="rId45"/>
    <p:sldId id="624" r:id="rId46"/>
    <p:sldId id="614" r:id="rId47"/>
    <p:sldId id="634" r:id="rId48"/>
    <p:sldId id="633" r:id="rId49"/>
    <p:sldId id="697" r:id="rId50"/>
    <p:sldId id="694" r:id="rId51"/>
    <p:sldId id="695" r:id="rId52"/>
    <p:sldId id="743" r:id="rId53"/>
    <p:sldId id="747" r:id="rId54"/>
    <p:sldId id="744" r:id="rId55"/>
    <p:sldId id="753" r:id="rId56"/>
    <p:sldId id="754" r:id="rId57"/>
    <p:sldId id="748" r:id="rId58"/>
    <p:sldId id="693" r:id="rId59"/>
    <p:sldId id="686" r:id="rId60"/>
  </p:sldIdLst>
  <p:sldSz cx="9144000" cy="5143500" type="screen16x9"/>
  <p:notesSz cx="6858000" cy="9144000"/>
  <p:embeddedFontLst>
    <p:embeddedFont>
      <p:font typeface="Bodoni" pitchFamily="2"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Franklin Gothic" panose="020B0603020102020204" pitchFamily="34" charset="0"/>
      <p:regular r:id="rId70"/>
      <p:bold r:id="rId71"/>
      <p:italic r:id="rId72"/>
      <p:boldItalic r:id="rId73"/>
    </p:embeddedFont>
    <p:embeddedFont>
      <p:font typeface="Franklin Gothic Demi Cond" panose="020B0603020102020204" pitchFamily="34" charset="0"/>
      <p:regular r:id="rId74"/>
      <p:bold r:id="rId75"/>
    </p:embeddedFont>
    <p:embeddedFont>
      <p:font typeface="Franklin Gothic Medium Cond" panose="020B0606030402020204" pitchFamily="34" charset="0"/>
      <p:regular r:id="rId76"/>
    </p:embeddedFont>
    <p:embeddedFont>
      <p:font typeface="ITC Franklin Gothic Std Book"/>
      <p:regular r:id="rId77"/>
      <p:bold r:id="rId78"/>
      <p:italic r:id="rId79"/>
      <p:boldItalic r:id="rId80"/>
    </p:embeddedFont>
    <p:embeddedFont>
      <p:font typeface="Lato" panose="020F0502020204030203" pitchFamily="34" charset="0"/>
      <p:regular r:id="rId81"/>
      <p:bold r:id="rId82"/>
      <p:italic r:id="rId83"/>
      <p:boldItalic r:id="rId84"/>
    </p:embeddedFont>
    <p:embeddedFont>
      <p:font typeface="Raleway" panose="020F050202020403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9DB02E9-0995-42FB-963A-19457043053F}">
          <p14:sldIdLst>
            <p14:sldId id="619"/>
            <p14:sldId id="690"/>
            <p14:sldId id="628"/>
            <p14:sldId id="660"/>
            <p14:sldId id="691"/>
            <p14:sldId id="659"/>
            <p14:sldId id="711"/>
            <p14:sldId id="749"/>
            <p14:sldId id="649"/>
            <p14:sldId id="650"/>
            <p14:sldId id="698"/>
            <p14:sldId id="699"/>
            <p14:sldId id="750"/>
            <p14:sldId id="668"/>
            <p14:sldId id="700"/>
            <p14:sldId id="701"/>
            <p14:sldId id="702"/>
            <p14:sldId id="751"/>
            <p14:sldId id="703"/>
            <p14:sldId id="704"/>
            <p14:sldId id="752"/>
            <p14:sldId id="705"/>
            <p14:sldId id="706"/>
            <p14:sldId id="692"/>
            <p14:sldId id="708"/>
            <p14:sldId id="707"/>
            <p14:sldId id="680"/>
            <p14:sldId id="687"/>
            <p14:sldId id="709"/>
            <p14:sldId id="712"/>
            <p14:sldId id="684"/>
            <p14:sldId id="685"/>
            <p14:sldId id="661"/>
            <p14:sldId id="670"/>
            <p14:sldId id="745"/>
            <p14:sldId id="755"/>
            <p14:sldId id="746"/>
            <p14:sldId id="710"/>
          </p14:sldIdLst>
        </p14:section>
        <p14:section name="Untitled Section" id="{CB3EEEC3-A515-4D92-8D02-52F61A20AA69}">
          <p14:sldIdLst>
            <p14:sldId id="624"/>
            <p14:sldId id="614"/>
            <p14:sldId id="634"/>
            <p14:sldId id="633"/>
            <p14:sldId id="697"/>
            <p14:sldId id="694"/>
            <p14:sldId id="695"/>
            <p14:sldId id="743"/>
            <p14:sldId id="747"/>
            <p14:sldId id="744"/>
            <p14:sldId id="753"/>
            <p14:sldId id="754"/>
            <p14:sldId id="748"/>
            <p14:sldId id="693"/>
            <p14:sldId id="68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E57200"/>
    <a:srgbClr val="212D4A"/>
    <a:srgbClr val="EB5F0C"/>
    <a:srgbClr val="56FB61"/>
    <a:srgbClr val="8DDBF6"/>
    <a:srgbClr val="D1B2E8"/>
    <a:srgbClr val="C5EDFB"/>
    <a:srgbClr val="C8B7EB"/>
    <a:srgbClr val="ADE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3ADC22-76E4-49B3-990F-D2468D07EFF4}">
  <a:tblStyle styleId="{113ADC22-76E4-49B3-990F-D2468D07EF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B46229-5FCC-42EF-A936-21BA63BC924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62"/>
    <p:restoredTop sz="70365" autoAdjust="0"/>
  </p:normalViewPr>
  <p:slideViewPr>
    <p:cSldViewPr snapToGrid="0">
      <p:cViewPr varScale="1">
        <p:scale>
          <a:sx n="104" d="100"/>
          <a:sy n="104" d="100"/>
        </p:scale>
        <p:origin x="792" y="1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416"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commentAuthors" Target="commentAuthor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5.fntdata"/><Relationship Id="rId7" Type="http://schemas.openxmlformats.org/officeDocument/2006/relationships/slideMaster" Target="slideMasters/slideMaster7.xml"/><Relationship Id="rId71" Type="http://schemas.openxmlformats.org/officeDocument/2006/relationships/font" Target="fonts/font10.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0899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5612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5334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852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924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6202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90937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identify which sentences are the introduction, methods, results, conclusion</a:t>
            </a:r>
          </a:p>
          <a:p>
            <a:endParaRPr lang="en-US" dirty="0"/>
          </a:p>
          <a:p>
            <a:r>
              <a:rPr lang="en-US" dirty="0"/>
              <a:t>Point out that this is a good example of how methods can flow into results (the use of the word “revealing”)</a:t>
            </a:r>
          </a:p>
        </p:txBody>
      </p:sp>
    </p:spTree>
    <p:extLst>
      <p:ext uri="{BB962C8B-B14F-4D97-AF65-F5344CB8AC3E}">
        <p14:creationId xmlns:p14="http://schemas.microsoft.com/office/powerpoint/2010/main" val="1618972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0163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443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4554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14961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39"/>
            <a:ext cx="8886989" cy="999471"/>
          </a:xfrm>
        </p:spPr>
        <p:txBody>
          <a:bodyPr/>
          <a:lstStyle>
            <a:lvl1pPr algn="ctr">
              <a:defRPr sz="6000" b="1" i="0">
                <a:solidFill>
                  <a:srgbClr val="E46E20"/>
                </a:solidFill>
                <a:latin typeface="Franklin Gothic Demi Cond" panose="020B0603020102020204" pitchFamily="34" charset="0"/>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648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80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919174"/>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73092"/>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718417"/>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048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919174"/>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atin typeface="Franklin Gothic Medium Cond" panose="020B0606030402020204" pitchFamily="34" charset="0"/>
            </a:endParaRPr>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73091"/>
            <a:ext cx="8886989" cy="966019"/>
          </a:xfrm>
        </p:spPr>
        <p:txBody>
          <a:bodyPr/>
          <a:lstStyle>
            <a:lvl1pPr algn="ctr">
              <a:defRPr sz="6000" b="1" i="0">
                <a:solidFill>
                  <a:schemeClr val="bg1"/>
                </a:solidFill>
                <a:latin typeface="Franklin Gothic Demi Cond" panose="020B0603020102020204" pitchFamily="34" charset="0"/>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718417"/>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13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58010" y="2547432"/>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242284"/>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33301" y="1275721"/>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2818425"/>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297642"/>
            <a:ext cx="5449313" cy="1107090"/>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1897611"/>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050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58010" y="2547432"/>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242284"/>
            <a:ext cx="8886989" cy="972296"/>
          </a:xfrm>
        </p:spPr>
        <p:txBody>
          <a:bodyPr/>
          <a:lstStyle>
            <a:lvl1pPr algn="ctr">
              <a:defRPr sz="6000" b="1" i="0">
                <a:solidFill>
                  <a:srgbClr val="E46E20"/>
                </a:solidFill>
                <a:latin typeface="Franklin Gothic Demi Cond" panose="020B0603020102020204" pitchFamily="34" charset="0"/>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33301" y="1275721"/>
            <a:ext cx="8886825" cy="684965"/>
          </a:xfrm>
        </p:spPr>
        <p:txBody>
          <a:bodyPr/>
          <a:lstStyle>
            <a:lvl1pPr marL="76200" indent="0" algn="ctr">
              <a:buNone/>
              <a:defRPr sz="1200" b="0" i="0">
                <a:solidFill>
                  <a:srgbClr val="212D4A"/>
                </a:solidFill>
                <a:latin typeface="Franklin Gothic Medium Cond" panose="020B0606030402020204" pitchFamily="34" charset="0"/>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2818425"/>
            <a:ext cx="4853507" cy="469899"/>
          </a:xfrm>
        </p:spPr>
        <p:txBody>
          <a:bodyPr vert="horz"/>
          <a:lstStyle>
            <a:lvl1pPr marL="76200" indent="0" algn="r">
              <a:buNone/>
              <a:defRPr b="1" i="0">
                <a:solidFill>
                  <a:srgbClr val="212D4A"/>
                </a:solidFill>
                <a:latin typeface="Franklin Gothic Demi Cond" panose="020B0603020102020204" pitchFamily="34" charset="0"/>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297642"/>
            <a:ext cx="5449313" cy="1107090"/>
          </a:xfrm>
        </p:spPr>
        <p:txBody>
          <a:bodyPr vert="horz"/>
          <a:lstStyle>
            <a:lvl1pPr marL="76200" indent="0" algn="r">
              <a:buNone/>
              <a:defRPr b="0" i="0">
                <a:solidFill>
                  <a:srgbClr val="212D4A"/>
                </a:solidFill>
                <a:latin typeface="Franklin Gothic Medium Cond" panose="020B0606030402020204" pitchFamily="34" charset="0"/>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1897611"/>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059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1 1 1" preserve="1" userDrawn="1">
  <p:cSld name="1_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7751246"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dirty="0"/>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86570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1 1 1" preserve="1" userDrawn="1">
  <p:cSld name="1_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b="1" i="0">
                <a:solidFill>
                  <a:srgbClr val="E57200"/>
                </a:solidFill>
                <a:latin typeface="Franklin Gothic Demi Cond" panose="020B0603020102020204" pitchFamily="34" charset="0"/>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7751246"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b="0" i="0">
                <a:latin typeface="Franklin Gothic Medium Cond" panose="020B0606030402020204" pitchFamily="34" charset="0"/>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dirty="0"/>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0094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232D4B"/>
        </a:solidFill>
        <a:effectLst/>
      </p:bgPr>
    </p:bg>
    <p:spTree>
      <p:nvGrpSpPr>
        <p:cNvPr id="1" name="Shape 29"/>
        <p:cNvGrpSpPr/>
        <p:nvPr/>
      </p:nvGrpSpPr>
      <p:grpSpPr>
        <a:xfrm>
          <a:off x="0" y="0"/>
          <a:ext cx="0" cy="0"/>
          <a:chOff x="0" y="0"/>
          <a:chExt cx="0" cy="0"/>
        </a:xfrm>
      </p:grpSpPr>
      <p:cxnSp>
        <p:nvCxnSpPr>
          <p:cNvPr id="30" name="Shape 30"/>
          <p:cNvCxnSpPr/>
          <p:nvPr/>
        </p:nvCxnSpPr>
        <p:spPr>
          <a:xfrm>
            <a:off x="2477724" y="415650"/>
            <a:ext cx="6244200" cy="0"/>
          </a:xfrm>
          <a:prstGeom prst="straightConnector1">
            <a:avLst/>
          </a:prstGeom>
          <a:noFill/>
          <a:ln w="38100" cap="flat" cmpd="sng">
            <a:solidFill>
              <a:schemeClr val="lt1"/>
            </a:solidFill>
            <a:prstDash val="dot"/>
            <a:round/>
            <a:headEnd type="none" w="sm" len="sm"/>
            <a:tailEnd type="none" w="sm" len="sm"/>
          </a:ln>
        </p:spPr>
      </p:cxnSp>
      <p:sp>
        <p:nvSpPr>
          <p:cNvPr id="31" name="Shape 31"/>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Font typeface="Franklin Gothic"/>
              <a:buNone/>
              <a:defRPr sz="4800" b="1" i="0">
                <a:solidFill>
                  <a:schemeClr val="lt1"/>
                </a:solidFill>
                <a:latin typeface="Franklin Gothic Demi Cond" panose="020B0603020102020204" pitchFamily="34" charset="0"/>
                <a:ea typeface="Franklin Gothic Demi Cond" panose="020B0603020102020204" pitchFamily="34" charset="0"/>
                <a:cs typeface="Franklin Gothic Demi Cond" panose="020B0603020102020204" pitchFamily="34" charset="0"/>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dirty="0"/>
          </a:p>
        </p:txBody>
      </p:sp>
      <p:sp>
        <p:nvSpPr>
          <p:cNvPr id="32" name="Shape 3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2400"/>
              <a:buFont typeface="Franklin Gothic"/>
              <a:buNone/>
              <a:defRPr b="0" i="0">
                <a:solidFill>
                  <a:schemeClr val="lt1"/>
                </a:solidFill>
                <a:latin typeface="Franklin Gothic Medium Cond" panose="020B0606030402020204" pitchFamily="34" charset="0"/>
                <a:ea typeface="Franklin Gothic Medium Cond" panose="020B0606030402020204" pitchFamily="34" charset="0"/>
                <a:cs typeface="Franklin Gothic Medium Cond" panose="020B0606030402020204" pitchFamily="34" charset="0"/>
                <a:sym typeface="Franklin Gothic"/>
              </a:defRPr>
            </a:lvl1pPr>
            <a:lvl2pPr lvl="1"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dirty="0"/>
          </a:p>
        </p:txBody>
      </p:sp>
      <p:sp>
        <p:nvSpPr>
          <p:cNvPr id="33" name="Shape 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2">
  <p:cSld name="TITLE_1_2">
    <p:bg>
      <p:bgPr>
        <a:solidFill>
          <a:srgbClr val="232D4B"/>
        </a:solidFill>
        <a:effectLst/>
      </p:bgPr>
    </p:bg>
    <p:spTree>
      <p:nvGrpSpPr>
        <p:cNvPr id="1" name="Shape 34"/>
        <p:cNvGrpSpPr/>
        <p:nvPr/>
      </p:nvGrpSpPr>
      <p:grpSpPr>
        <a:xfrm>
          <a:off x="0" y="0"/>
          <a:ext cx="0" cy="0"/>
          <a:chOff x="0" y="0"/>
          <a:chExt cx="0" cy="0"/>
        </a:xfrm>
      </p:grpSpPr>
      <p:cxnSp>
        <p:nvCxnSpPr>
          <p:cNvPr id="35" name="Shape 35"/>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36" name="Shape 36"/>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7" name="Shape 37"/>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8" name="Shape 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39" name="Shape 39"/>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2 2 1">
  <p:cSld name="TITLE_1_2_2_1">
    <p:bg>
      <p:bgPr>
        <a:solidFill>
          <a:srgbClr val="232D4B"/>
        </a:solidFill>
        <a:effectLst/>
      </p:bgPr>
    </p:bg>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48" name="Shape 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49" name="Shape 49"/>
          <p:cNvPicPr preferRelativeResize="0"/>
          <p:nvPr/>
        </p:nvPicPr>
        <p:blipFill>
          <a:blip r:embed="rId2">
            <a:alphaModFix/>
          </a:blip>
          <a:stretch>
            <a:fillRect/>
          </a:stretch>
        </p:blipFill>
        <p:spPr>
          <a:xfrm>
            <a:off x="1778600" y="2018302"/>
            <a:ext cx="5586799" cy="2821724"/>
          </a:xfrm>
          <a:prstGeom prst="rect">
            <a:avLst/>
          </a:prstGeom>
          <a:noFill/>
          <a:ln>
            <a:noFill/>
          </a:ln>
        </p:spPr>
      </p:pic>
      <p:sp>
        <p:nvSpPr>
          <p:cNvPr id="50" name="Shape 50"/>
          <p:cNvSpPr txBox="1">
            <a:spLocks noGrp="1"/>
          </p:cNvSpPr>
          <p:nvPr>
            <p:ph type="subTitle" idx="1"/>
          </p:nvPr>
        </p:nvSpPr>
        <p:spPr>
          <a:xfrm>
            <a:off x="0" y="394962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1" name="Shape 51"/>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EB5F0C"/>
        </a:solidFill>
        <a:effectLst/>
      </p:bgPr>
    </p:bg>
    <p:spTree>
      <p:nvGrpSpPr>
        <p:cNvPr id="1" name="Shape 19"/>
        <p:cNvGrpSpPr/>
        <p:nvPr/>
      </p:nvGrpSpPr>
      <p:grpSpPr>
        <a:xfrm>
          <a:off x="0" y="0"/>
          <a:ext cx="0" cy="0"/>
          <a:chOff x="0" y="0"/>
          <a:chExt cx="0" cy="0"/>
        </a:xfrm>
      </p:grpSpPr>
      <p:cxnSp>
        <p:nvCxnSpPr>
          <p:cNvPr id="20" name="Shape 20"/>
          <p:cNvCxnSpPr/>
          <p:nvPr/>
        </p:nvCxnSpPr>
        <p:spPr>
          <a:xfrm>
            <a:off x="434100" y="327100"/>
            <a:ext cx="8275800" cy="14100"/>
          </a:xfrm>
          <a:prstGeom prst="straightConnector1">
            <a:avLst/>
          </a:prstGeom>
          <a:noFill/>
          <a:ln w="28575" cap="flat" cmpd="sng">
            <a:solidFill>
              <a:schemeClr val="lt1"/>
            </a:solidFill>
            <a:prstDash val="dot"/>
            <a:round/>
            <a:headEnd type="none" w="sm" len="sm"/>
            <a:tailEnd type="none" w="sm" len="sm"/>
          </a:ln>
        </p:spPr>
      </p:cxnSp>
      <p:sp>
        <p:nvSpPr>
          <p:cNvPr id="21" name="Shape 21"/>
          <p:cNvSpPr txBox="1">
            <a:spLocks noGrp="1"/>
          </p:cNvSpPr>
          <p:nvPr>
            <p:ph type="ctrTitle"/>
          </p:nvPr>
        </p:nvSpPr>
        <p:spPr>
          <a:xfrm>
            <a:off x="427425" y="630225"/>
            <a:ext cx="8275800" cy="1542000"/>
          </a:xfrm>
          <a:prstGeom prst="rect">
            <a:avLst/>
          </a:prstGeom>
        </p:spPr>
        <p:txBody>
          <a:bodyPr spcFirstLastPara="1" wrap="square" lIns="91425" tIns="91425" rIns="91425" bIns="91425" anchor="t" anchorCtr="0"/>
          <a:lstStyle>
            <a:lvl1pPr lvl="0" algn="ctr" rtl="0">
              <a:spcBef>
                <a:spcPts val="0"/>
              </a:spcBef>
              <a:spcAft>
                <a:spcPts val="0"/>
              </a:spcAft>
              <a:buClr>
                <a:srgbClr val="232D4B"/>
              </a:buClr>
              <a:buSzPts val="4800"/>
              <a:buFont typeface="Franklin Gothic"/>
              <a:buNone/>
              <a:defRPr sz="4800" b="1" i="0">
                <a:solidFill>
                  <a:srgbClr val="232D4B"/>
                </a:solidFill>
                <a:latin typeface="Franklin Gothic Demi Cond" panose="020B0603020102020204" pitchFamily="34" charset="0"/>
                <a:ea typeface="Franklin Gothic Demi Cond" panose="020B0603020102020204" pitchFamily="34" charset="0"/>
                <a:cs typeface="Franklin Gothic Demi Cond" panose="020B0603020102020204" pitchFamily="34" charset="0"/>
                <a:sym typeface="Franklin Gothic"/>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dirty="0"/>
          </a:p>
        </p:txBody>
      </p:sp>
      <p:sp>
        <p:nvSpPr>
          <p:cNvPr id="22" name="Shape 22"/>
          <p:cNvSpPr txBox="1">
            <a:spLocks noGrp="1"/>
          </p:cNvSpPr>
          <p:nvPr>
            <p:ph type="subTitle" idx="1"/>
          </p:nvPr>
        </p:nvSpPr>
        <p:spPr>
          <a:xfrm>
            <a:off x="445975" y="3238450"/>
            <a:ext cx="8275800" cy="12417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23" name="Shape 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2 2 1 1">
  <p:cSld name="TITLE_1_2_2_1_1">
    <p:bg>
      <p:bgPr>
        <a:solidFill>
          <a:srgbClr val="232D4B"/>
        </a:solidFill>
        <a:effectLst/>
      </p:bgPr>
    </p:bg>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54" name="Shape 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55" name="Shape 55"/>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56" name="Shape 56"/>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7" name="Shape 57"/>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2 2 1 1 1">
  <p:cSld name="TITLE_1_2_2_1_1_1">
    <p:bg>
      <p:bgPr>
        <a:solidFill>
          <a:srgbClr val="232D4B"/>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0" name="Shape 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61" name="Shape 61"/>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62" name="Shape 62"/>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3" name="Shape 63"/>
          <p:cNvCxnSpPr/>
          <p:nvPr/>
        </p:nvCxnSpPr>
        <p:spPr>
          <a:xfrm rot="10800000" flipH="1">
            <a:off x="192750" y="2232725"/>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1 2 2 1 1 1 1">
  <p:cSld name="TITLE_1_2_2_1_1_1_1">
    <p:bg>
      <p:bgPr>
        <a:solidFill>
          <a:srgbClr val="232D4B"/>
        </a:solidFill>
        <a:effectLst/>
      </p:bgPr>
    </p:bg>
    <p:spTree>
      <p:nvGrpSpPr>
        <p:cNvPr id="1" name="Shape 64"/>
        <p:cNvGrpSpPr/>
        <p:nvPr/>
      </p:nvGrpSpPr>
      <p:grpSpPr>
        <a:xfrm>
          <a:off x="0" y="0"/>
          <a:ext cx="0" cy="0"/>
          <a:chOff x="0" y="0"/>
          <a:chExt cx="0" cy="0"/>
        </a:xfrm>
      </p:grpSpPr>
      <p:pic>
        <p:nvPicPr>
          <p:cNvPr id="65" name="Shape 65"/>
          <p:cNvPicPr preferRelativeResize="0"/>
          <p:nvPr/>
        </p:nvPicPr>
        <p:blipFill>
          <a:blip r:embed="rId2">
            <a:alphaModFix/>
          </a:blip>
          <a:stretch>
            <a:fillRect/>
          </a:stretch>
        </p:blipFill>
        <p:spPr>
          <a:xfrm>
            <a:off x="1824150" y="-304798"/>
            <a:ext cx="5586799" cy="2821724"/>
          </a:xfrm>
          <a:prstGeom prst="rect">
            <a:avLst/>
          </a:prstGeom>
          <a:noFill/>
          <a:ln>
            <a:noFill/>
          </a:ln>
        </p:spPr>
      </p:pic>
      <p:sp>
        <p:nvSpPr>
          <p:cNvPr id="66" name="Shape 66"/>
          <p:cNvSpPr txBox="1">
            <a:spLocks noGrp="1"/>
          </p:cNvSpPr>
          <p:nvPr>
            <p:ph type="ctrTitle"/>
          </p:nvPr>
        </p:nvSpPr>
        <p:spPr>
          <a:xfrm>
            <a:off x="101850" y="23898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b="1" i="0">
                <a:solidFill>
                  <a:schemeClr val="lt1"/>
                </a:solidFill>
                <a:latin typeface="Franklin Gothic Demi Cond" panose="020B0603020102020204" pitchFamily="34" charset="0"/>
                <a:ea typeface="Franklin Gothic Demi Cond" panose="020B0603020102020204" pitchFamily="34" charset="0"/>
                <a:cs typeface="Franklin Gothic Demi Cond" panose="020B0603020102020204" pitchFamily="34" charset="0"/>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7" name="Shape 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68" name="Shape 68"/>
          <p:cNvSpPr txBox="1">
            <a:spLocks noGrp="1"/>
          </p:cNvSpPr>
          <p:nvPr>
            <p:ph type="subTitle" idx="1"/>
          </p:nvPr>
        </p:nvSpPr>
        <p:spPr>
          <a:xfrm>
            <a:off x="147400" y="39318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9" name="Shape 69"/>
          <p:cNvCxnSpPr/>
          <p:nvPr/>
        </p:nvCxnSpPr>
        <p:spPr>
          <a:xfrm rot="10800000" flipH="1">
            <a:off x="238300" y="1887800"/>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1 2 1">
  <p:cSld name="TITLE_1_2_1">
    <p:bg>
      <p:bgPr>
        <a:solidFill>
          <a:srgbClr val="232D4B"/>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72" name="Shape 72"/>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b="1" i="0">
                <a:solidFill>
                  <a:schemeClr val="lt1"/>
                </a:solidFill>
                <a:latin typeface="Franklin Gothic Demi Cond" panose="020B0603020102020204" pitchFamily="34" charset="0"/>
                <a:ea typeface="Franklin Gothic Demi Cond" panose="020B0603020102020204" pitchFamily="34" charset="0"/>
                <a:cs typeface="Franklin Gothic Demi Cond" panose="020B0603020102020204" pitchFamily="34" charset="0"/>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73" name="Shape 73"/>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b="0" i="0">
                <a:solidFill>
                  <a:schemeClr val="lt1"/>
                </a:solidFill>
                <a:latin typeface="Franklin Gothic Medium Cond" panose="020B0606030402020204" pitchFamily="34" charset="0"/>
                <a:ea typeface="Franklin Gothic Medium Cond" panose="020B0606030402020204" pitchFamily="34" charset="0"/>
                <a:cs typeface="Franklin Gothic Medium Cond" panose="020B0606030402020204" pitchFamily="34" charset="0"/>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dirty="0"/>
          </a:p>
        </p:txBody>
      </p:sp>
      <p:sp>
        <p:nvSpPr>
          <p:cNvPr id="74" name="Shape 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75" name="Shape 75"/>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01"/>
        <p:cNvGrpSpPr/>
        <p:nvPr/>
      </p:nvGrpSpPr>
      <p:grpSpPr>
        <a:xfrm>
          <a:off x="0" y="0"/>
          <a:ext cx="0" cy="0"/>
          <a:chOff x="0" y="0"/>
          <a:chExt cx="0" cy="0"/>
        </a:xfrm>
      </p:grpSpPr>
      <p:sp>
        <p:nvSpPr>
          <p:cNvPr id="102" name="Shape 102"/>
          <p:cNvSpPr/>
          <p:nvPr/>
        </p:nvSpPr>
        <p:spPr>
          <a:xfrm>
            <a:off x="-119625" y="1887275"/>
            <a:ext cx="9396600" cy="1914000"/>
          </a:xfrm>
          <a:prstGeom prst="rect">
            <a:avLst/>
          </a:prstGeom>
          <a:solidFill>
            <a:srgbClr val="EB5F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3" name="Shape 103"/>
          <p:cNvSpPr txBox="1">
            <a:spLocks noGrp="1"/>
          </p:cNvSpPr>
          <p:nvPr>
            <p:ph type="title"/>
          </p:nvPr>
        </p:nvSpPr>
        <p:spPr>
          <a:xfrm>
            <a:off x="594725" y="575950"/>
            <a:ext cx="8311500" cy="635400"/>
          </a:xfrm>
          <a:prstGeom prst="rect">
            <a:avLst/>
          </a:prstGeom>
        </p:spPr>
        <p:txBody>
          <a:bodyPr spcFirstLastPara="1" wrap="square" lIns="91425" tIns="91425" rIns="91425" bIns="91425" anchor="t" anchorCtr="0"/>
          <a:lstStyle>
            <a:lvl1pPr lvl="0">
              <a:spcBef>
                <a:spcPts val="0"/>
              </a:spcBef>
              <a:spcAft>
                <a:spcPts val="0"/>
              </a:spcAft>
              <a:buNone/>
              <a:defRPr>
                <a:solidFill>
                  <a:srgbClr val="01215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3" preserve="1">
  <p:cSld name="1_Title and body 3">
    <p:spTree>
      <p:nvGrpSpPr>
        <p:cNvPr id="1" name="Shape 119"/>
        <p:cNvGrpSpPr/>
        <p:nvPr/>
      </p:nvGrpSpPr>
      <p:grpSpPr>
        <a:xfrm>
          <a:off x="0" y="0"/>
          <a:ext cx="0" cy="0"/>
          <a:chOff x="0" y="0"/>
          <a:chExt cx="0" cy="0"/>
        </a:xfrm>
      </p:grpSpPr>
      <p:cxnSp>
        <p:nvCxnSpPr>
          <p:cNvPr id="120" name="Shape 120"/>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1" name="Shape 121"/>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E46E2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dirty="0"/>
          </a:p>
        </p:txBody>
      </p:sp>
      <p:sp>
        <p:nvSpPr>
          <p:cNvPr id="122" name="Shape 122"/>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666666"/>
              </a:buClr>
              <a:buSzPts val="2400"/>
              <a:buChar char="●"/>
              <a:defRPr>
                <a:solidFill>
                  <a:srgbClr val="666666"/>
                </a:solidFill>
              </a:defRPr>
            </a:lvl1pPr>
            <a:lvl2pPr marL="914400" lvl="1" indent="-368300" rtl="0">
              <a:spcBef>
                <a:spcPts val="1300"/>
              </a:spcBef>
              <a:spcAft>
                <a:spcPts val="0"/>
              </a:spcAft>
              <a:buClr>
                <a:srgbClr val="666666"/>
              </a:buClr>
              <a:buSzPts val="2200"/>
              <a:buChar char="○"/>
              <a:defRPr>
                <a:solidFill>
                  <a:srgbClr val="666666"/>
                </a:solidFill>
              </a:defRPr>
            </a:lvl2pPr>
            <a:lvl3pPr marL="1371600" lvl="2" indent="-355600" rtl="0">
              <a:spcBef>
                <a:spcPts val="1300"/>
              </a:spcBef>
              <a:spcAft>
                <a:spcPts val="0"/>
              </a:spcAft>
              <a:buClr>
                <a:srgbClr val="666666"/>
              </a:buClr>
              <a:buSzPts val="2000"/>
              <a:buChar char="■"/>
              <a:defRPr>
                <a:solidFill>
                  <a:srgbClr val="666666"/>
                </a:solidFill>
              </a:defRPr>
            </a:lvl3pPr>
            <a:lvl4pPr marL="1828800" lvl="3" indent="-349250" rtl="0">
              <a:spcBef>
                <a:spcPts val="1300"/>
              </a:spcBef>
              <a:spcAft>
                <a:spcPts val="0"/>
              </a:spcAft>
              <a:buClr>
                <a:srgbClr val="666666"/>
              </a:buClr>
              <a:buSzPts val="1900"/>
              <a:buChar char="●"/>
              <a:defRPr>
                <a:solidFill>
                  <a:srgbClr val="666666"/>
                </a:solidFill>
              </a:defRPr>
            </a:lvl4pPr>
            <a:lvl5pPr marL="2286000" lvl="4" indent="-342900" rtl="0">
              <a:spcBef>
                <a:spcPts val="1300"/>
              </a:spcBef>
              <a:spcAft>
                <a:spcPts val="0"/>
              </a:spcAft>
              <a:buClr>
                <a:srgbClr val="666666"/>
              </a:buClr>
              <a:buSzPts val="1800"/>
              <a:buChar char="○"/>
              <a:defRPr>
                <a:solidFill>
                  <a:srgbClr val="666666"/>
                </a:solidFill>
              </a:defRPr>
            </a:lvl5pPr>
            <a:lvl6pPr marL="2743200" lvl="5" indent="-330200" rtl="0">
              <a:spcBef>
                <a:spcPts val="1300"/>
              </a:spcBef>
              <a:spcAft>
                <a:spcPts val="0"/>
              </a:spcAft>
              <a:buClr>
                <a:srgbClr val="666666"/>
              </a:buClr>
              <a:buSzPts val="1600"/>
              <a:buChar char="■"/>
              <a:defRPr>
                <a:solidFill>
                  <a:srgbClr val="666666"/>
                </a:solidFill>
              </a:defRPr>
            </a:lvl6pPr>
            <a:lvl7pPr marL="3200400" lvl="6" indent="-317500" rtl="0">
              <a:spcBef>
                <a:spcPts val="1300"/>
              </a:spcBef>
              <a:spcAft>
                <a:spcPts val="0"/>
              </a:spcAft>
              <a:buClr>
                <a:srgbClr val="666666"/>
              </a:buClr>
              <a:buSzPts val="1400"/>
              <a:buChar char="●"/>
              <a:defRPr>
                <a:solidFill>
                  <a:srgbClr val="666666"/>
                </a:solidFill>
              </a:defRPr>
            </a:lvl7pPr>
            <a:lvl8pPr marL="3657600" lvl="7" indent="-317500" rtl="0">
              <a:spcBef>
                <a:spcPts val="1300"/>
              </a:spcBef>
              <a:spcAft>
                <a:spcPts val="0"/>
              </a:spcAft>
              <a:buClr>
                <a:srgbClr val="666666"/>
              </a:buClr>
              <a:buSzPts val="1400"/>
              <a:buChar char="○"/>
              <a:defRPr>
                <a:solidFill>
                  <a:srgbClr val="666666"/>
                </a:solidFill>
              </a:defRPr>
            </a:lvl8pPr>
            <a:lvl9pPr marL="4114800" lvl="8" indent="-317500" rtl="0">
              <a:spcBef>
                <a:spcPts val="1300"/>
              </a:spcBef>
              <a:spcAft>
                <a:spcPts val="1300"/>
              </a:spcAft>
              <a:buClr>
                <a:srgbClr val="666666"/>
              </a:buClr>
              <a:buSzPts val="1400"/>
              <a:buChar char="■"/>
              <a:defRPr>
                <a:solidFill>
                  <a:srgbClr val="666666"/>
                </a:solidFill>
              </a:defRPr>
            </a:lvl9pPr>
          </a:lstStyle>
          <a:p>
            <a:endParaRPr/>
          </a:p>
        </p:txBody>
      </p:sp>
      <p:sp>
        <p:nvSpPr>
          <p:cNvPr id="123" name="Shape 1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77466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24"/>
        <p:cNvGrpSpPr/>
        <p:nvPr/>
      </p:nvGrpSpPr>
      <p:grpSpPr>
        <a:xfrm>
          <a:off x="0" y="0"/>
          <a:ext cx="0" cy="0"/>
          <a:chOff x="0" y="0"/>
          <a:chExt cx="0" cy="0"/>
        </a:xfrm>
      </p:grpSpPr>
      <p:cxnSp>
        <p:nvCxnSpPr>
          <p:cNvPr id="125" name="Shape 125"/>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6" name="Shape 126"/>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7" name="Shape 1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1 1 1 2" userDrawn="1">
  <p:cSld name="TITLE_AND_BODY_1_1_1_2">
    <p:spTree>
      <p:nvGrpSpPr>
        <p:cNvPr id="1" name="Shape 157"/>
        <p:cNvGrpSpPr/>
        <p:nvPr/>
      </p:nvGrpSpPr>
      <p:grpSpPr>
        <a:xfrm>
          <a:off x="0" y="0"/>
          <a:ext cx="0" cy="0"/>
          <a:chOff x="0" y="0"/>
          <a:chExt cx="0" cy="0"/>
        </a:xfrm>
      </p:grpSpPr>
      <p:cxnSp>
        <p:nvCxnSpPr>
          <p:cNvPr id="158" name="Shape 158"/>
          <p:cNvCxnSpPr/>
          <p:nvPr userDrawn="1"/>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59" name="Shape 159"/>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0" name="Shape 1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B7C35C-5418-47B7-80F1-E64808F90C53}"/>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52757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1">
  <p:cSld name="MAIN_POINT_1">
    <p:bg>
      <p:bgPr>
        <a:solidFill>
          <a:schemeClr val="lt2"/>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6" name="Shape 1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988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1" preserve="1">
  <p:cSld name="1_Main point 1">
    <p:bg>
      <p:bgPr>
        <a:solidFill>
          <a:srgbClr val="757575"/>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b="1" i="0">
                <a:solidFill>
                  <a:schemeClr val="lt1"/>
                </a:solidFill>
                <a:latin typeface="Franklin Gothic Demi Cond" panose="020B0603020102020204" pitchFamily="34" charset="0"/>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6" name="Shape 1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774316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1 2" preserve="1">
  <p:cSld name="1_Main point 1 2">
    <p:bg>
      <p:bgPr>
        <a:solidFill>
          <a:srgbClr val="232D4B"/>
        </a:solidFill>
        <a:effectLst/>
      </p:bgPr>
    </p:bg>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b="1" i="0">
                <a:solidFill>
                  <a:schemeClr val="lt1"/>
                </a:solidFill>
                <a:latin typeface="Franklin Gothic Demi Cond" panose="020B0603020102020204" pitchFamily="34" charset="0"/>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dirty="0"/>
          </a:p>
        </p:txBody>
      </p:sp>
      <p:sp>
        <p:nvSpPr>
          <p:cNvPr id="179" name="Shape 17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46053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1 1 1 2">
  <p:cSld name="MAIN_POINT_1_1_1_2">
    <p:bg>
      <p:bgPr>
        <a:solidFill>
          <a:srgbClr val="E57200"/>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dirty="0"/>
          </a:p>
        </p:txBody>
      </p:sp>
      <p:sp>
        <p:nvSpPr>
          <p:cNvPr id="191" name="Shape 1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2 1" preserve="1">
  <p:cSld name="1_Section title and description 2 1">
    <p:spTree>
      <p:nvGrpSpPr>
        <p:cNvPr id="1" name="Shape 214"/>
        <p:cNvGrpSpPr/>
        <p:nvPr/>
      </p:nvGrpSpPr>
      <p:grpSpPr>
        <a:xfrm>
          <a:off x="0" y="0"/>
          <a:ext cx="0" cy="0"/>
          <a:chOff x="0" y="0"/>
          <a:chExt cx="0" cy="0"/>
        </a:xfrm>
      </p:grpSpPr>
      <p:sp>
        <p:nvSpPr>
          <p:cNvPr id="215" name="Shape 215"/>
          <p:cNvSpPr/>
          <p:nvPr/>
        </p:nvSpPr>
        <p:spPr>
          <a:xfrm>
            <a:off x="4572000" y="125"/>
            <a:ext cx="4572000" cy="5143500"/>
          </a:xfrm>
          <a:prstGeom prst="rect">
            <a:avLst/>
          </a:prstGeom>
          <a:solidFill>
            <a:srgbClr val="212D4A"/>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3600" b="1" i="0">
                <a:solidFill>
                  <a:srgbClr val="232D4B"/>
                </a:solidFill>
                <a:latin typeface="Franklin Gothic Demi Cond" panose="020B0603020102020204" pitchFamily="34" charset="0"/>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dirty="0"/>
          </a:p>
        </p:txBody>
      </p:sp>
      <p:sp>
        <p:nvSpPr>
          <p:cNvPr id="217" name="Shape 217"/>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b="0" i="0">
                <a:solidFill>
                  <a:schemeClr val="lt2"/>
                </a:solidFill>
                <a:latin typeface="Franklin Gothic Medium Cond" panose="020B060603040202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218" name="Shape 21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dirty="0"/>
          </a:p>
        </p:txBody>
      </p:sp>
      <p:sp>
        <p:nvSpPr>
          <p:cNvPr id="219" name="Shape 2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71525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26"/>
        <p:cNvGrpSpPr/>
        <p:nvPr/>
      </p:nvGrpSpPr>
      <p:grpSpPr>
        <a:xfrm>
          <a:off x="0" y="0"/>
          <a:ext cx="0" cy="0"/>
          <a:chOff x="0" y="0"/>
          <a:chExt cx="0" cy="0"/>
        </a:xfrm>
      </p:grpSpPr>
      <p:sp>
        <p:nvSpPr>
          <p:cNvPr id="227" name="Shape 227"/>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9" name="Shape 22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32D4B"/>
              </a:buClr>
              <a:buSzPts val="2100"/>
              <a:buNone/>
              <a:defRPr sz="2100">
                <a:solidFill>
                  <a:srgbClr val="232D4B"/>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0" name="Shape 2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1" name="Shape 2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232"/>
        <p:cNvGrpSpPr/>
        <p:nvPr/>
      </p:nvGrpSpPr>
      <p:grpSpPr>
        <a:xfrm>
          <a:off x="0" y="0"/>
          <a:ext cx="0" cy="0"/>
          <a:chOff x="0" y="0"/>
          <a:chExt cx="0" cy="0"/>
        </a:xfrm>
      </p:grpSpPr>
      <p:sp>
        <p:nvSpPr>
          <p:cNvPr id="233" name="Shape 233"/>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35" name="Shape 235"/>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6" name="Shape 2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7" name="Shape 2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1 1 1">
  <p:cSld name="SECTION_TITLE_AND_DESCRIPTION_1_1_1">
    <p:spTree>
      <p:nvGrpSpPr>
        <p:cNvPr id="1" name="Shape 238"/>
        <p:cNvGrpSpPr/>
        <p:nvPr/>
      </p:nvGrpSpPr>
      <p:grpSpPr>
        <a:xfrm>
          <a:off x="0" y="0"/>
          <a:ext cx="0" cy="0"/>
          <a:chOff x="0" y="0"/>
          <a:chExt cx="0" cy="0"/>
        </a:xfrm>
      </p:grpSpPr>
      <p:sp>
        <p:nvSpPr>
          <p:cNvPr id="239" name="Shape 239"/>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41" name="Shape 24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2" name="Shape 2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43" name="Shape 2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1 1 1" preserve="1">
  <p:cSld name="1_Section title and description 1 1 1">
    <p:spTree>
      <p:nvGrpSpPr>
        <p:cNvPr id="1" name="Shape 238"/>
        <p:cNvGrpSpPr/>
        <p:nvPr/>
      </p:nvGrpSpPr>
      <p:grpSpPr>
        <a:xfrm>
          <a:off x="0" y="0"/>
          <a:ext cx="0" cy="0"/>
          <a:chOff x="0" y="0"/>
          <a:chExt cx="0" cy="0"/>
        </a:xfrm>
      </p:grpSpPr>
      <p:sp>
        <p:nvSpPr>
          <p:cNvPr id="239" name="Shape 239"/>
          <p:cNvSpPr/>
          <p:nvPr/>
        </p:nvSpPr>
        <p:spPr>
          <a:xfrm>
            <a:off x="4572000" y="125"/>
            <a:ext cx="4572000" cy="5143500"/>
          </a:xfrm>
          <a:prstGeom prst="rect">
            <a:avLst/>
          </a:prstGeom>
          <a:solidFill>
            <a:srgbClr val="75757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txBox="1">
            <a:spLocks noGrp="1"/>
          </p:cNvSpPr>
          <p:nvPr>
            <p:ph type="title"/>
          </p:nvPr>
        </p:nvSpPr>
        <p:spPr>
          <a:xfrm>
            <a:off x="265500" y="403529"/>
            <a:ext cx="4045200" cy="896951"/>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41" name="Shape 241"/>
          <p:cNvSpPr txBox="1">
            <a:spLocks noGrp="1"/>
          </p:cNvSpPr>
          <p:nvPr>
            <p:ph type="subTitle" idx="1"/>
          </p:nvPr>
        </p:nvSpPr>
        <p:spPr>
          <a:xfrm>
            <a:off x="265500" y="1571413"/>
            <a:ext cx="4045200" cy="3117346"/>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2" name="Shape 242"/>
          <p:cNvSpPr txBox="1">
            <a:spLocks noGrp="1"/>
          </p:cNvSpPr>
          <p:nvPr>
            <p:ph type="body" idx="2"/>
          </p:nvPr>
        </p:nvSpPr>
        <p:spPr>
          <a:xfrm>
            <a:off x="4939500" y="403529"/>
            <a:ext cx="3837000" cy="428523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dirty="0"/>
          </a:p>
        </p:txBody>
      </p:sp>
      <p:sp>
        <p:nvSpPr>
          <p:cNvPr id="243" name="Shape 2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04988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1 1 1 1 1 1">
  <p:cSld name="SECTION_TITLE_AND_DESCRIPTION_1_1_1_1_1_1">
    <p:spTree>
      <p:nvGrpSpPr>
        <p:cNvPr id="1" name="Shape 256"/>
        <p:cNvGrpSpPr/>
        <p:nvPr/>
      </p:nvGrpSpPr>
      <p:grpSpPr>
        <a:xfrm>
          <a:off x="0" y="0"/>
          <a:ext cx="0" cy="0"/>
          <a:chOff x="0" y="0"/>
          <a:chExt cx="0" cy="0"/>
        </a:xfrm>
      </p:grpSpPr>
      <p:sp>
        <p:nvSpPr>
          <p:cNvPr id="257" name="Shape 257"/>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dirty="0"/>
          </a:p>
        </p:txBody>
      </p:sp>
      <p:sp>
        <p:nvSpPr>
          <p:cNvPr id="259" name="Shape 25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 name="Shape 26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61" name="Shape 2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1 1">
  <p:cSld name="CAPTION_ONLY_1_1">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2" name="Shape 2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3" name="Shape 273"/>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807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6" name="Shape 2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7" name="Shape 277"/>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78" name="Shape 278"/>
          <p:cNvPicPr preferRelativeResize="0"/>
          <p:nvPr/>
        </p:nvPicPr>
        <p:blipFill>
          <a:blip r:embed="rId2">
            <a:alphaModFix/>
          </a:blip>
          <a:stretch>
            <a:fillRect/>
          </a:stretch>
        </p:blipFill>
        <p:spPr>
          <a:xfrm>
            <a:off x="6765144" y="2735425"/>
            <a:ext cx="1884199" cy="18841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1 1 1">
  <p:cSld name="CAPTION_ONLY_1_1_1">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algn="ctr"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81" name="Shape 2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82" name="Shape 282"/>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83" name="Shape 283"/>
          <p:cNvPicPr preferRelativeResize="0"/>
          <p:nvPr/>
        </p:nvPicPr>
        <p:blipFill>
          <a:blip r:embed="rId2">
            <a:alphaModFix/>
          </a:blip>
          <a:stretch>
            <a:fillRect/>
          </a:stretch>
        </p:blipFill>
        <p:spPr>
          <a:xfrm>
            <a:off x="2561713" y="235675"/>
            <a:ext cx="3921225" cy="39212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4"/>
        <p:cNvGrpSpPr/>
        <p:nvPr/>
      </p:nvGrpSpPr>
      <p:grpSpPr>
        <a:xfrm>
          <a:off x="0" y="0"/>
          <a:ext cx="0" cy="0"/>
          <a:chOff x="0" y="0"/>
          <a:chExt cx="0" cy="0"/>
        </a:xfrm>
      </p:grpSpPr>
      <p:cxnSp>
        <p:nvCxnSpPr>
          <p:cNvPr id="285" name="Shape 285"/>
          <p:cNvCxnSpPr/>
          <p:nvPr/>
        </p:nvCxnSpPr>
        <p:spPr>
          <a:xfrm>
            <a:off x="425200" y="415650"/>
            <a:ext cx="8296800" cy="0"/>
          </a:xfrm>
          <a:prstGeom prst="straightConnector1">
            <a:avLst/>
          </a:prstGeom>
          <a:noFill/>
          <a:ln w="38100" cap="flat" cmpd="sng">
            <a:solidFill>
              <a:srgbClr val="232D4B"/>
            </a:solidFill>
            <a:prstDash val="dot"/>
            <a:round/>
            <a:headEnd type="none" w="sm" len="sm"/>
            <a:tailEnd type="none" w="sm" len="sm"/>
          </a:ln>
        </p:spPr>
      </p:cxnSp>
      <p:sp>
        <p:nvSpPr>
          <p:cNvPr id="286" name="Shape 286"/>
          <p:cNvSpPr txBox="1">
            <a:spLocks noGrp="1"/>
          </p:cNvSpPr>
          <p:nvPr>
            <p:ph type="title" hasCustomPrompt="1"/>
          </p:nvPr>
        </p:nvSpPr>
        <p:spPr>
          <a:xfrm>
            <a:off x="423450" y="1304850"/>
            <a:ext cx="8296800" cy="1538400"/>
          </a:xfrm>
          <a:prstGeom prst="rect">
            <a:avLst/>
          </a:prstGeom>
        </p:spPr>
        <p:txBody>
          <a:bodyPr spcFirstLastPara="1" wrap="square" lIns="91425" tIns="91425" rIns="91425" bIns="91425" anchor="ctr" anchorCtr="0"/>
          <a:lstStyle>
            <a:lvl1pPr lvl="0" algn="ctr">
              <a:spcBef>
                <a:spcPts val="0"/>
              </a:spcBef>
              <a:spcAft>
                <a:spcPts val="0"/>
              </a:spcAft>
              <a:buClr>
                <a:srgbClr val="EB5F0C"/>
              </a:buClr>
              <a:buSzPts val="10000"/>
              <a:buNone/>
              <a:defRPr sz="10000">
                <a:solidFill>
                  <a:srgbClr val="EB5F0C"/>
                </a:solidFill>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287" name="Shape 287"/>
          <p:cNvSpPr txBox="1">
            <a:spLocks noGrp="1"/>
          </p:cNvSpPr>
          <p:nvPr>
            <p:ph type="body" idx="1"/>
          </p:nvPr>
        </p:nvSpPr>
        <p:spPr>
          <a:xfrm>
            <a:off x="423600" y="2919450"/>
            <a:ext cx="8296800" cy="1071600"/>
          </a:xfrm>
          <a:prstGeom prst="rect">
            <a:avLst/>
          </a:prstGeom>
        </p:spPr>
        <p:txBody>
          <a:bodyPr spcFirstLastPara="1" wrap="square" lIns="91425" tIns="91425" rIns="91425" bIns="91425" anchor="t" anchorCtr="0"/>
          <a:lstStyle>
            <a:lvl1pPr marL="457200" lvl="0" indent="-381000" algn="ctr">
              <a:spcBef>
                <a:spcPts val="0"/>
              </a:spcBef>
              <a:spcAft>
                <a:spcPts val="0"/>
              </a:spcAft>
              <a:buClr>
                <a:srgbClr val="232D4B"/>
              </a:buClr>
              <a:buSzPts val="2400"/>
              <a:buChar char="●"/>
              <a:defRPr>
                <a:solidFill>
                  <a:srgbClr val="232D4B"/>
                </a:solidFill>
              </a:defRPr>
            </a:lvl1pPr>
            <a:lvl2pPr marL="914400" lvl="1" indent="-368300" algn="ctr">
              <a:spcBef>
                <a:spcPts val="1300"/>
              </a:spcBef>
              <a:spcAft>
                <a:spcPts val="0"/>
              </a:spcAft>
              <a:buClr>
                <a:srgbClr val="232D4B"/>
              </a:buClr>
              <a:buSzPts val="2200"/>
              <a:buChar char="○"/>
              <a:defRPr>
                <a:solidFill>
                  <a:srgbClr val="232D4B"/>
                </a:solidFill>
              </a:defRPr>
            </a:lvl2pPr>
            <a:lvl3pPr marL="1371600" lvl="2" indent="-355600" algn="ctr">
              <a:spcBef>
                <a:spcPts val="1300"/>
              </a:spcBef>
              <a:spcAft>
                <a:spcPts val="0"/>
              </a:spcAft>
              <a:buClr>
                <a:srgbClr val="232D4B"/>
              </a:buClr>
              <a:buSzPts val="2000"/>
              <a:buChar char="■"/>
              <a:defRPr>
                <a:solidFill>
                  <a:srgbClr val="232D4B"/>
                </a:solidFill>
              </a:defRPr>
            </a:lvl3pPr>
            <a:lvl4pPr marL="1828800" lvl="3" indent="-349250" algn="ctr">
              <a:spcBef>
                <a:spcPts val="1300"/>
              </a:spcBef>
              <a:spcAft>
                <a:spcPts val="0"/>
              </a:spcAft>
              <a:buClr>
                <a:srgbClr val="232D4B"/>
              </a:buClr>
              <a:buSzPts val="1900"/>
              <a:buChar char="●"/>
              <a:defRPr>
                <a:solidFill>
                  <a:srgbClr val="232D4B"/>
                </a:solidFill>
              </a:defRPr>
            </a:lvl4pPr>
            <a:lvl5pPr marL="2286000" lvl="4" indent="-342900" algn="ctr">
              <a:spcBef>
                <a:spcPts val="1300"/>
              </a:spcBef>
              <a:spcAft>
                <a:spcPts val="0"/>
              </a:spcAft>
              <a:buClr>
                <a:srgbClr val="232D4B"/>
              </a:buClr>
              <a:buSzPts val="1800"/>
              <a:buChar char="○"/>
              <a:defRPr>
                <a:solidFill>
                  <a:srgbClr val="232D4B"/>
                </a:solidFill>
              </a:defRPr>
            </a:lvl5pPr>
            <a:lvl6pPr marL="2743200" lvl="5" indent="-330200" algn="ctr">
              <a:spcBef>
                <a:spcPts val="1300"/>
              </a:spcBef>
              <a:spcAft>
                <a:spcPts val="0"/>
              </a:spcAft>
              <a:buClr>
                <a:srgbClr val="232D4B"/>
              </a:buClr>
              <a:buSzPts val="1600"/>
              <a:buChar char="■"/>
              <a:defRPr>
                <a:solidFill>
                  <a:srgbClr val="232D4B"/>
                </a:solidFill>
              </a:defRPr>
            </a:lvl6pPr>
            <a:lvl7pPr marL="3200400" lvl="6" indent="-317500" algn="ctr">
              <a:spcBef>
                <a:spcPts val="1300"/>
              </a:spcBef>
              <a:spcAft>
                <a:spcPts val="0"/>
              </a:spcAft>
              <a:buClr>
                <a:srgbClr val="232D4B"/>
              </a:buClr>
              <a:buSzPts val="1400"/>
              <a:buChar char="●"/>
              <a:defRPr>
                <a:solidFill>
                  <a:srgbClr val="232D4B"/>
                </a:solidFill>
              </a:defRPr>
            </a:lvl7pPr>
            <a:lvl8pPr marL="3657600" lvl="7" indent="-317500" algn="ctr">
              <a:spcBef>
                <a:spcPts val="1300"/>
              </a:spcBef>
              <a:spcAft>
                <a:spcPts val="0"/>
              </a:spcAft>
              <a:buClr>
                <a:srgbClr val="232D4B"/>
              </a:buClr>
              <a:buSzPts val="1400"/>
              <a:buChar char="○"/>
              <a:defRPr>
                <a:solidFill>
                  <a:srgbClr val="232D4B"/>
                </a:solidFill>
              </a:defRPr>
            </a:lvl8pPr>
            <a:lvl9pPr marL="4114800" lvl="8" indent="-317500" algn="ctr">
              <a:spcBef>
                <a:spcPts val="1300"/>
              </a:spcBef>
              <a:spcAft>
                <a:spcPts val="1300"/>
              </a:spcAft>
              <a:buClr>
                <a:srgbClr val="232D4B"/>
              </a:buClr>
              <a:buSzPts val="1400"/>
              <a:buChar char="■"/>
              <a:defRPr>
                <a:solidFill>
                  <a:srgbClr val="232D4B"/>
                </a:solidFill>
              </a:defRPr>
            </a:lvl9pPr>
          </a:lstStyle>
          <a:p>
            <a:endParaRPr/>
          </a:p>
        </p:txBody>
      </p:sp>
      <p:sp>
        <p:nvSpPr>
          <p:cNvPr id="288" name="Shape 2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cxnSp>
        <p:nvCxnSpPr>
          <p:cNvPr id="289" name="Shape 289"/>
          <p:cNvCxnSpPr/>
          <p:nvPr/>
        </p:nvCxnSpPr>
        <p:spPr>
          <a:xfrm>
            <a:off x="423600" y="4760925"/>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2 1 1" preserve="1">
  <p:cSld name="1_Section title and description 2 1 1">
    <p:spTree>
      <p:nvGrpSpPr>
        <p:cNvPr id="1" name="Shape 220"/>
        <p:cNvGrpSpPr/>
        <p:nvPr/>
      </p:nvGrpSpPr>
      <p:grpSpPr>
        <a:xfrm>
          <a:off x="0" y="0"/>
          <a:ext cx="0" cy="0"/>
          <a:chOff x="0" y="0"/>
          <a:chExt cx="0" cy="0"/>
        </a:xfrm>
      </p:grpSpPr>
      <p:sp>
        <p:nvSpPr>
          <p:cNvPr id="221" name="Shape 221"/>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b="0" i="0" dirty="0">
              <a:latin typeface="Franklin Gothic Medium Cond" panose="020B0606030402020204" pitchFamily="34" charset="0"/>
            </a:endParaRPr>
          </a:p>
        </p:txBody>
      </p:sp>
      <p:sp>
        <p:nvSpPr>
          <p:cNvPr id="222" name="Shape 222"/>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3600" b="1" i="0">
                <a:solidFill>
                  <a:srgbClr val="232D4B"/>
                </a:solidFill>
                <a:latin typeface="Franklin Gothic Demi Cond" panose="020B0603020102020204" pitchFamily="34" charset="0"/>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3" name="Shape 223"/>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EB5F0C"/>
              </a:buClr>
              <a:buSzPts val="2100"/>
              <a:buNone/>
              <a:defRPr sz="2100" b="0" i="0">
                <a:solidFill>
                  <a:srgbClr val="EB5F0C"/>
                </a:solidFill>
                <a:latin typeface="Franklin Gothic Medium Cond" panose="020B060603040202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4" name="Shape 22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b="0" i="0">
                <a:solidFill>
                  <a:schemeClr val="lt1"/>
                </a:solidFill>
                <a:latin typeface="Franklin Gothic Medium Cond" panose="020B0606030402020204" pitchFamily="34" charset="0"/>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25" name="Shape 2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52987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73100" y="698500"/>
            <a:ext cx="7747000" cy="2844800"/>
          </a:xfrm>
          <a:prstGeom prst="rect">
            <a:avLst/>
          </a:prstGeom>
          <a:noFill/>
          <a:ln>
            <a:noFill/>
          </a:ln>
        </p:spPr>
        <p:txBody>
          <a:bodyPr spcFirstLastPara="1" wrap="square" lIns="91425" tIns="45700" rIns="91425" bIns="45700" anchor="t" anchorCtr="0"/>
          <a:lstStyle>
            <a:lvl1pPr marL="457200" marR="0" lvl="0" indent="-228600" algn="ctr" rtl="0">
              <a:spcBef>
                <a:spcPts val="800"/>
              </a:spcBef>
              <a:spcAft>
                <a:spcPts val="0"/>
              </a:spcAft>
              <a:buClr>
                <a:schemeClr val="lt1"/>
              </a:buClr>
              <a:buSzPts val="4000"/>
              <a:buFont typeface="Arial"/>
              <a:buNone/>
              <a:defRPr sz="4000" b="0" i="1" u="none" strike="noStrike" cap="none">
                <a:solidFill>
                  <a:schemeClr val="lt1"/>
                </a:solidFill>
                <a:latin typeface="Bodoni"/>
                <a:ea typeface="Bodoni"/>
                <a:cs typeface="Bodoni"/>
                <a:sym typeface="Bodon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9" name="Shape 399"/>
          <p:cNvSpPr txBox="1">
            <a:spLocks noGrp="1"/>
          </p:cNvSpPr>
          <p:nvPr>
            <p:ph type="body" idx="2"/>
          </p:nvPr>
        </p:nvSpPr>
        <p:spPr>
          <a:xfrm>
            <a:off x="673100" y="3797300"/>
            <a:ext cx="7747000" cy="673100"/>
          </a:xfrm>
          <a:prstGeom prst="rect">
            <a:avLst/>
          </a:prstGeom>
          <a:noFill/>
          <a:ln>
            <a:noFill/>
          </a:ln>
        </p:spPr>
        <p:txBody>
          <a:bodyPr spcFirstLastPara="1" wrap="square" lIns="91425" tIns="45700" rIns="91425" bIns="45700" anchor="t" anchorCtr="0"/>
          <a:lstStyle>
            <a:lvl1pPr marL="457200" marR="0" lvl="0" indent="-228600" algn="ctr" rtl="0">
              <a:spcBef>
                <a:spcPts val="680"/>
              </a:spcBef>
              <a:spcAft>
                <a:spcPts val="0"/>
              </a:spcAft>
              <a:buClr>
                <a:schemeClr val="lt1"/>
              </a:buClr>
              <a:buSzPts val="3400"/>
              <a:buFont typeface="Arial"/>
              <a:buNone/>
              <a:defRPr sz="3400" b="0" i="1" u="none" strike="noStrike" cap="none">
                <a:solidFill>
                  <a:schemeClr val="lt1"/>
                </a:solidFill>
                <a:latin typeface="Franklin Gothic"/>
                <a:ea typeface="Franklin Gothic"/>
                <a:cs typeface="Franklin Gothic"/>
                <a:sym typeface="Franklin Gothic"/>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876513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1: Title Pag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9894" y="2424382"/>
            <a:ext cx="3824213" cy="294736"/>
          </a:xfrm>
          <a:prstGeom prst="rect">
            <a:avLst/>
          </a:prstGeom>
        </p:spPr>
      </p:pic>
      <p:sp>
        <p:nvSpPr>
          <p:cNvPr id="9" name="Text Placeholder 8"/>
          <p:cNvSpPr>
            <a:spLocks noGrp="1"/>
          </p:cNvSpPr>
          <p:nvPr>
            <p:ph type="body" sz="quarter" idx="10" hasCustomPrompt="1"/>
          </p:nvPr>
        </p:nvSpPr>
        <p:spPr>
          <a:xfrm>
            <a:off x="2565400" y="3441700"/>
            <a:ext cx="4013200" cy="558800"/>
          </a:xfrm>
          <a:prstGeom prst="rect">
            <a:avLst/>
          </a:prstGeom>
        </p:spPr>
        <p:txBody>
          <a:bodyPr vert="horz"/>
          <a:lstStyle>
            <a:lvl1pPr marL="0" indent="0" algn="ctr">
              <a:buNone/>
              <a:defRPr sz="2400" cap="all">
                <a:solidFill>
                  <a:schemeClr val="bg1"/>
                </a:solidFill>
                <a:latin typeface="ITC Franklin Gothic Std Bk Cd"/>
              </a:defRPr>
            </a:lvl1pPr>
          </a:lstStyle>
          <a:p>
            <a:pPr lvl="0"/>
            <a:r>
              <a:rPr lang="en-US" dirty="0"/>
              <a:t>Title Here</a:t>
            </a:r>
          </a:p>
        </p:txBody>
      </p:sp>
      <p:sp>
        <p:nvSpPr>
          <p:cNvPr id="11" name="Text Placeholder 10"/>
          <p:cNvSpPr>
            <a:spLocks noGrp="1"/>
          </p:cNvSpPr>
          <p:nvPr>
            <p:ph type="body" sz="quarter" idx="11" hasCustomPrompt="1"/>
          </p:nvPr>
        </p:nvSpPr>
        <p:spPr>
          <a:xfrm>
            <a:off x="3200400" y="3924300"/>
            <a:ext cx="2743200" cy="355600"/>
          </a:xfrm>
          <a:prstGeom prst="rect">
            <a:avLst/>
          </a:prstGeom>
        </p:spPr>
        <p:txBody>
          <a:bodyPr vert="horz"/>
          <a:lstStyle>
            <a:lvl1pPr marL="0" indent="0" algn="ctr">
              <a:buNone/>
              <a:defRPr sz="2000" baseline="0">
                <a:solidFill>
                  <a:schemeClr val="bg1"/>
                </a:solidFill>
                <a:latin typeface="ITC Franklin Gothic Std Bk Cd"/>
              </a:defRPr>
            </a:lvl1pPr>
          </a:lstStyle>
          <a:p>
            <a:pPr lvl="0"/>
            <a:r>
              <a:rPr lang="en-US" dirty="0"/>
              <a:t>Subtitle Here</a:t>
            </a:r>
          </a:p>
        </p:txBody>
      </p:sp>
    </p:spTree>
    <p:extLst>
      <p:ext uri="{BB962C8B-B14F-4D97-AF65-F5344CB8AC3E}">
        <p14:creationId xmlns:p14="http://schemas.microsoft.com/office/powerpoint/2010/main" val="3489250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1: Title Page 2">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540000" y="1993900"/>
            <a:ext cx="4089400" cy="647700"/>
          </a:xfrm>
          <a:prstGeom prst="rect">
            <a:avLst/>
          </a:prstGeom>
        </p:spPr>
        <p:txBody>
          <a:bodyPr vert="horz"/>
          <a:lstStyle>
            <a:lvl1pPr marL="0" indent="0" algn="ctr">
              <a:buNone/>
              <a:defRPr sz="4400" cap="all" baseline="0">
                <a:solidFill>
                  <a:schemeClr val="bg1"/>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3818511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2: Title Page">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540000" y="1993900"/>
            <a:ext cx="4089400" cy="647700"/>
          </a:xfrm>
          <a:prstGeom prst="rect">
            <a:avLst/>
          </a:prstGeom>
        </p:spPr>
        <p:txBody>
          <a:bodyPr vert="horz"/>
          <a:lstStyle>
            <a:lvl1pPr marL="0" indent="0" algn="ctr">
              <a:buNone/>
              <a:defRPr sz="4400" cap="all" baseline="0">
                <a:solidFill>
                  <a:schemeClr val="bg1"/>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4209992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Tit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C9949E-6AAB-4E44-89A2-32F4B9D7A057}"/>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0" y="-1"/>
            <a:ext cx="9214068" cy="5577555"/>
          </a:xfrm>
          <a:prstGeom prst="rect">
            <a:avLst/>
          </a:prstGeom>
        </p:spPr>
      </p:pic>
      <p:sp>
        <p:nvSpPr>
          <p:cNvPr id="6" name="Right Triangle 5">
            <a:extLst>
              <a:ext uri="{FF2B5EF4-FFF2-40B4-BE49-F238E27FC236}">
                <a16:creationId xmlns:a16="http://schemas.microsoft.com/office/drawing/2014/main" id="{C535A713-86E9-154C-AD88-2A20E6DBA18B}"/>
              </a:ext>
            </a:extLst>
          </p:cNvPr>
          <p:cNvSpPr/>
          <p:nvPr userDrawn="1"/>
        </p:nvSpPr>
        <p:spPr>
          <a:xfrm>
            <a:off x="-118534" y="-1151467"/>
            <a:ext cx="3725333" cy="6460066"/>
          </a:xfrm>
          <a:prstGeom prst="rtTriangle">
            <a:avLst/>
          </a:prstGeom>
          <a:solidFill>
            <a:srgbClr val="27476B">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7"/>
          <p:cNvSpPr>
            <a:spLocks noGrp="1"/>
          </p:cNvSpPr>
          <p:nvPr>
            <p:ph type="body" sz="quarter" idx="10" hasCustomPrompt="1"/>
          </p:nvPr>
        </p:nvSpPr>
        <p:spPr>
          <a:xfrm>
            <a:off x="2197100" y="2527300"/>
            <a:ext cx="6680200" cy="622300"/>
          </a:xfrm>
          <a:prstGeom prst="rect">
            <a:avLst/>
          </a:prstGeom>
        </p:spPr>
        <p:txBody>
          <a:bodyPr vert="horz"/>
          <a:lstStyle>
            <a:lvl1pPr marL="0" indent="0">
              <a:buNone/>
              <a:defRPr sz="4400" cap="all" baseline="0">
                <a:solidFill>
                  <a:schemeClr val="bg1"/>
                </a:solidFill>
                <a:latin typeface="ITC Franklin Gothic Std Bk Cd"/>
              </a:defRPr>
            </a:lvl1pPr>
          </a:lstStyle>
          <a:p>
            <a:pPr lvl="0"/>
            <a:r>
              <a:rPr lang="en-US" dirty="0"/>
              <a:t>Section title Here</a:t>
            </a:r>
          </a:p>
        </p:txBody>
      </p:sp>
    </p:spTree>
    <p:extLst>
      <p:ext uri="{BB962C8B-B14F-4D97-AF65-F5344CB8AC3E}">
        <p14:creationId xmlns:p14="http://schemas.microsoft.com/office/powerpoint/2010/main" val="3063501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Section Tit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C9949E-6AAB-4E44-89A2-32F4B9D7A057}"/>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0" y="-1"/>
            <a:ext cx="9214068" cy="5577555"/>
          </a:xfrm>
          <a:prstGeom prst="rect">
            <a:avLst/>
          </a:prstGeom>
        </p:spPr>
      </p:pic>
      <p:sp>
        <p:nvSpPr>
          <p:cNvPr id="6" name="Right Triangle 5">
            <a:extLst>
              <a:ext uri="{FF2B5EF4-FFF2-40B4-BE49-F238E27FC236}">
                <a16:creationId xmlns:a16="http://schemas.microsoft.com/office/drawing/2014/main" id="{C535A713-86E9-154C-AD88-2A20E6DBA18B}"/>
              </a:ext>
            </a:extLst>
          </p:cNvPr>
          <p:cNvSpPr/>
          <p:nvPr userDrawn="1"/>
        </p:nvSpPr>
        <p:spPr>
          <a:xfrm>
            <a:off x="-118534" y="-1151467"/>
            <a:ext cx="3725333" cy="6460066"/>
          </a:xfrm>
          <a:prstGeom prst="rtTriangle">
            <a:avLst/>
          </a:prstGeom>
          <a:solidFill>
            <a:srgbClr val="DC5D08">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7"/>
          <p:cNvSpPr>
            <a:spLocks noGrp="1"/>
          </p:cNvSpPr>
          <p:nvPr>
            <p:ph type="body" sz="quarter" idx="10" hasCustomPrompt="1"/>
          </p:nvPr>
        </p:nvSpPr>
        <p:spPr>
          <a:xfrm>
            <a:off x="2197100" y="2527300"/>
            <a:ext cx="6680200" cy="622300"/>
          </a:xfrm>
          <a:prstGeom prst="rect">
            <a:avLst/>
          </a:prstGeom>
        </p:spPr>
        <p:txBody>
          <a:bodyPr vert="horz"/>
          <a:lstStyle>
            <a:lvl1pPr marL="0" indent="0">
              <a:buNone/>
              <a:defRPr sz="4400" cap="all" baseline="0">
                <a:solidFill>
                  <a:schemeClr val="bg1"/>
                </a:solidFill>
                <a:latin typeface="ITC Franklin Gothic Std Bk Cd"/>
              </a:defRPr>
            </a:lvl1pPr>
          </a:lstStyle>
          <a:p>
            <a:pPr lvl="0"/>
            <a:r>
              <a:rPr lang="en-US" dirty="0"/>
              <a:t>Section title Here</a:t>
            </a:r>
          </a:p>
        </p:txBody>
      </p:sp>
    </p:spTree>
    <p:extLst>
      <p:ext uri="{BB962C8B-B14F-4D97-AF65-F5344CB8AC3E}">
        <p14:creationId xmlns:p14="http://schemas.microsoft.com/office/powerpoint/2010/main" val="1552255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85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Section Tit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C9949E-6AAB-4E44-89A2-32F4B9D7A057}"/>
              </a:ext>
            </a:extLst>
          </p:cNvPr>
          <p:cNvPicPr>
            <a:picLocks noChangeAspect="1"/>
          </p:cNvPicPr>
          <p:nvPr userDrawn="1"/>
        </p:nvPicPr>
        <p:blipFill>
          <a:blip r:embed="rId2">
            <a:duotone>
              <a:prstClr val="black"/>
              <a:schemeClr val="accent6">
                <a:tint val="45000"/>
                <a:satMod val="400000"/>
              </a:schemeClr>
            </a:duotone>
          </a:blip>
          <a:stretch>
            <a:fillRect/>
          </a:stretch>
        </p:blipFill>
        <p:spPr>
          <a:xfrm>
            <a:off x="0" y="-1"/>
            <a:ext cx="9214068" cy="5577555"/>
          </a:xfrm>
          <a:prstGeom prst="rect">
            <a:avLst/>
          </a:prstGeom>
        </p:spPr>
      </p:pic>
      <p:sp>
        <p:nvSpPr>
          <p:cNvPr id="6" name="Right Triangle 5">
            <a:extLst>
              <a:ext uri="{FF2B5EF4-FFF2-40B4-BE49-F238E27FC236}">
                <a16:creationId xmlns:a16="http://schemas.microsoft.com/office/drawing/2014/main" id="{C535A713-86E9-154C-AD88-2A20E6DBA18B}"/>
              </a:ext>
            </a:extLst>
          </p:cNvPr>
          <p:cNvSpPr/>
          <p:nvPr userDrawn="1"/>
        </p:nvSpPr>
        <p:spPr>
          <a:xfrm>
            <a:off x="-118534" y="-1151467"/>
            <a:ext cx="3725333" cy="6460066"/>
          </a:xfrm>
          <a:prstGeom prst="rtTriangle">
            <a:avLst/>
          </a:prstGeom>
          <a:solidFill>
            <a:srgbClr val="DC5D08">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7"/>
          <p:cNvSpPr>
            <a:spLocks noGrp="1"/>
          </p:cNvSpPr>
          <p:nvPr>
            <p:ph type="body" sz="quarter" idx="10" hasCustomPrompt="1"/>
          </p:nvPr>
        </p:nvSpPr>
        <p:spPr>
          <a:xfrm>
            <a:off x="2197100" y="2527300"/>
            <a:ext cx="6680200" cy="622300"/>
          </a:xfrm>
          <a:prstGeom prst="rect">
            <a:avLst/>
          </a:prstGeom>
        </p:spPr>
        <p:txBody>
          <a:bodyPr vert="horz"/>
          <a:lstStyle>
            <a:lvl1pPr marL="0" indent="0">
              <a:buNone/>
              <a:defRPr sz="4400" cap="all" baseline="0">
                <a:solidFill>
                  <a:schemeClr val="bg1"/>
                </a:solidFill>
                <a:latin typeface="ITC Franklin Gothic Std Bk Cd"/>
              </a:defRPr>
            </a:lvl1pPr>
          </a:lstStyle>
          <a:p>
            <a:pPr lvl="0"/>
            <a:r>
              <a:rPr lang="en-US" dirty="0"/>
              <a:t>Section title Here</a:t>
            </a:r>
          </a:p>
        </p:txBody>
      </p:sp>
    </p:spTree>
    <p:extLst>
      <p:ext uri="{BB962C8B-B14F-4D97-AF65-F5344CB8AC3E}">
        <p14:creationId xmlns:p14="http://schemas.microsoft.com/office/powerpoint/2010/main" val="4327686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Section Tit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C9949E-6AAB-4E44-89A2-32F4B9D7A057}"/>
              </a:ext>
            </a:extLst>
          </p:cNvPr>
          <p:cNvPicPr>
            <a:picLocks noChangeAspect="1"/>
          </p:cNvPicPr>
          <p:nvPr userDrawn="1"/>
        </p:nvPicPr>
        <p:blipFill>
          <a:blip r:embed="rId2">
            <a:duotone>
              <a:prstClr val="black"/>
              <a:schemeClr val="accent6">
                <a:tint val="45000"/>
                <a:satMod val="400000"/>
              </a:schemeClr>
            </a:duotone>
          </a:blip>
          <a:stretch>
            <a:fillRect/>
          </a:stretch>
        </p:blipFill>
        <p:spPr>
          <a:xfrm>
            <a:off x="0" y="-1"/>
            <a:ext cx="9214068" cy="5577555"/>
          </a:xfrm>
          <a:prstGeom prst="rect">
            <a:avLst/>
          </a:prstGeom>
        </p:spPr>
      </p:pic>
      <p:sp>
        <p:nvSpPr>
          <p:cNvPr id="6" name="Right Triangle 5">
            <a:extLst>
              <a:ext uri="{FF2B5EF4-FFF2-40B4-BE49-F238E27FC236}">
                <a16:creationId xmlns:a16="http://schemas.microsoft.com/office/drawing/2014/main" id="{C535A713-86E9-154C-AD88-2A20E6DBA18B}"/>
              </a:ext>
            </a:extLst>
          </p:cNvPr>
          <p:cNvSpPr/>
          <p:nvPr userDrawn="1"/>
        </p:nvSpPr>
        <p:spPr>
          <a:xfrm>
            <a:off x="-118534" y="-1151467"/>
            <a:ext cx="3725333" cy="6460066"/>
          </a:xfrm>
          <a:prstGeom prst="rtTriangle">
            <a:avLst/>
          </a:prstGeom>
          <a:solidFill>
            <a:srgbClr val="27476B">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7"/>
          <p:cNvSpPr>
            <a:spLocks noGrp="1"/>
          </p:cNvSpPr>
          <p:nvPr>
            <p:ph type="body" sz="quarter" idx="10" hasCustomPrompt="1"/>
          </p:nvPr>
        </p:nvSpPr>
        <p:spPr>
          <a:xfrm>
            <a:off x="2197100" y="2527300"/>
            <a:ext cx="6680200" cy="622300"/>
          </a:xfrm>
          <a:prstGeom prst="rect">
            <a:avLst/>
          </a:prstGeom>
        </p:spPr>
        <p:txBody>
          <a:bodyPr vert="horz"/>
          <a:lstStyle>
            <a:lvl1pPr marL="0" indent="0">
              <a:buNone/>
              <a:defRPr sz="4400" cap="all" baseline="0">
                <a:solidFill>
                  <a:schemeClr val="bg1"/>
                </a:solidFill>
                <a:latin typeface="ITC Franklin Gothic Std Bk Cd"/>
              </a:defRPr>
            </a:lvl1pPr>
          </a:lstStyle>
          <a:p>
            <a:pPr lvl="0"/>
            <a:r>
              <a:rPr lang="en-US" dirty="0"/>
              <a:t>Section title Here</a:t>
            </a:r>
          </a:p>
        </p:txBody>
      </p:sp>
    </p:spTree>
    <p:extLst>
      <p:ext uri="{BB962C8B-B14F-4D97-AF65-F5344CB8AC3E}">
        <p14:creationId xmlns:p14="http://schemas.microsoft.com/office/powerpoint/2010/main" val="169353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2: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B314485-6495-6040-81C9-FEF4CC9E1FD6}" type="slidenum">
              <a:rPr lang="en-US" smtClean="0"/>
              <a:pPr/>
              <a:t>‹#›</a:t>
            </a:fld>
            <a:endParaRPr lang="en-US" dirty="0"/>
          </a:p>
        </p:txBody>
      </p:sp>
    </p:spTree>
    <p:extLst>
      <p:ext uri="{BB962C8B-B14F-4D97-AF65-F5344CB8AC3E}">
        <p14:creationId xmlns:p14="http://schemas.microsoft.com/office/powerpoint/2010/main" val="3192308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2: Long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B314485-6495-6040-81C9-FEF4CC9E1FD6}" type="slidenum">
              <a:rPr lang="en-US" smtClean="0"/>
              <a:pPr/>
              <a:t>‹#›</a:t>
            </a:fld>
            <a:endParaRPr lang="en-US" dirty="0"/>
          </a:p>
        </p:txBody>
      </p:sp>
      <p:sp>
        <p:nvSpPr>
          <p:cNvPr id="4" name="Text Placeholder 5"/>
          <p:cNvSpPr>
            <a:spLocks noGrp="1"/>
          </p:cNvSpPr>
          <p:nvPr>
            <p:ph type="body" sz="quarter" idx="11" hasCustomPrompt="1"/>
          </p:nvPr>
        </p:nvSpPr>
        <p:spPr>
          <a:xfrm>
            <a:off x="457200" y="1460500"/>
            <a:ext cx="4113213" cy="2222500"/>
          </a:xfrm>
          <a:prstGeom prst="rect">
            <a:avLst/>
          </a:prstGeom>
        </p:spPr>
        <p:txBody>
          <a:bodyPr vert="horz"/>
          <a:lstStyle>
            <a:lvl1pPr marL="0" indent="0">
              <a:buNone/>
              <a:defRPr sz="1400" baseline="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5" name="Text Placeholder 5"/>
          <p:cNvSpPr>
            <a:spLocks noGrp="1"/>
          </p:cNvSpPr>
          <p:nvPr>
            <p:ph type="body" sz="quarter" idx="12" hasCustomPrompt="1"/>
          </p:nvPr>
        </p:nvSpPr>
        <p:spPr>
          <a:xfrm>
            <a:off x="4875213" y="1460500"/>
            <a:ext cx="3811587" cy="2222500"/>
          </a:xfrm>
          <a:prstGeom prst="rect">
            <a:avLst/>
          </a:prstGeom>
        </p:spPr>
        <p:txBody>
          <a:bodyPr vert="horz"/>
          <a:lstStyle>
            <a:lvl1pPr marL="0" indent="0">
              <a:buNone/>
              <a:defRPr sz="1400" baseline="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6"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315215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2: Short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B314485-6495-6040-81C9-FEF4CC9E1FD6}" type="slidenum">
              <a:rPr lang="en-US" smtClean="0"/>
              <a:pPr/>
              <a:t>‹#›</a:t>
            </a:fld>
            <a:endParaRPr lang="en-US" dirty="0"/>
          </a:p>
        </p:txBody>
      </p:sp>
      <p:sp>
        <p:nvSpPr>
          <p:cNvPr id="4" name="Text Placeholder 5"/>
          <p:cNvSpPr>
            <a:spLocks noGrp="1"/>
          </p:cNvSpPr>
          <p:nvPr>
            <p:ph type="body" sz="quarter" idx="11" hasCustomPrompt="1"/>
          </p:nvPr>
        </p:nvSpPr>
        <p:spPr>
          <a:xfrm>
            <a:off x="1282700" y="1460500"/>
            <a:ext cx="6578600" cy="2222500"/>
          </a:xfrm>
          <a:prstGeom prst="rect">
            <a:avLst/>
          </a:prstGeom>
        </p:spPr>
        <p:txBody>
          <a:bodyPr vert="horz"/>
          <a:lstStyle>
            <a:lvl1pPr marL="0" indent="0">
              <a:buNone/>
              <a:defRPr sz="1400" baseline="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3586420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2: 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B314485-6495-6040-81C9-FEF4CC9E1FD6}" type="slidenum">
              <a:rPr lang="en-US" smtClean="0"/>
              <a:pPr/>
              <a:t>‹#›</a:t>
            </a:fld>
            <a:endParaRPr lang="en-US" dirty="0"/>
          </a:p>
        </p:txBody>
      </p:sp>
      <p:sp>
        <p:nvSpPr>
          <p:cNvPr id="4" name="Text Placeholder 5"/>
          <p:cNvSpPr>
            <a:spLocks noGrp="1"/>
          </p:cNvSpPr>
          <p:nvPr>
            <p:ph type="body" sz="quarter" idx="11" hasCustomPrompt="1"/>
          </p:nvPr>
        </p:nvSpPr>
        <p:spPr>
          <a:xfrm>
            <a:off x="1282700" y="1460500"/>
            <a:ext cx="6578600" cy="2222500"/>
          </a:xfrm>
          <a:prstGeom prst="rect">
            <a:avLst/>
          </a:prstGeom>
        </p:spPr>
        <p:txBody>
          <a:bodyPr vert="horz"/>
          <a:lstStyle>
            <a:lvl1pPr marL="285750" indent="-285750" algn="ctr">
              <a:buFont typeface="Arial"/>
              <a:buChar char="•"/>
              <a:defRPr sz="1400" baseline="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3231199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2: 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B314485-6495-6040-81C9-FEF4CC9E1FD6}" type="slidenum">
              <a:rPr lang="en-US" smtClean="0"/>
              <a:pPr/>
              <a:t>‹#›</a:t>
            </a:fld>
            <a:endParaRPr lang="en-US" dirty="0"/>
          </a:p>
        </p:txBody>
      </p:sp>
      <p:sp>
        <p:nvSpPr>
          <p:cNvPr id="4"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1026843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1: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4C9FE82-FC6B-4444-AB73-9310113D0B6E}" type="slidenum">
              <a:rPr lang="en-US" smtClean="0"/>
              <a:pPr/>
              <a:t>‹#›</a:t>
            </a:fld>
            <a:endParaRPr lang="en-US"/>
          </a:p>
        </p:txBody>
      </p:sp>
    </p:spTree>
    <p:extLst>
      <p:ext uri="{BB962C8B-B14F-4D97-AF65-F5344CB8AC3E}">
        <p14:creationId xmlns:p14="http://schemas.microsoft.com/office/powerpoint/2010/main" val="27117608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1: Long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4C9FE82-FC6B-4444-AB73-9310113D0B6E}" type="slidenum">
              <a:rPr lang="en-US" smtClean="0"/>
              <a:pPr/>
              <a:t>‹#›</a:t>
            </a:fld>
            <a:endParaRPr lang="en-US"/>
          </a:p>
        </p:txBody>
      </p:sp>
      <p:sp>
        <p:nvSpPr>
          <p:cNvPr id="4" name="Text Placeholder 5"/>
          <p:cNvSpPr>
            <a:spLocks noGrp="1"/>
          </p:cNvSpPr>
          <p:nvPr>
            <p:ph type="body" sz="quarter" idx="11" hasCustomPrompt="1"/>
          </p:nvPr>
        </p:nvSpPr>
        <p:spPr>
          <a:xfrm>
            <a:off x="457200" y="1460500"/>
            <a:ext cx="4113213" cy="2222500"/>
          </a:xfrm>
          <a:prstGeom prst="rect">
            <a:avLst/>
          </a:prstGeom>
        </p:spPr>
        <p:txBody>
          <a:bodyPr vert="horz"/>
          <a:lstStyle>
            <a:lvl1pPr marL="0" indent="0">
              <a:buNone/>
              <a:defRPr sz="1400" baseline="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5" name="Text Placeholder 5"/>
          <p:cNvSpPr>
            <a:spLocks noGrp="1"/>
          </p:cNvSpPr>
          <p:nvPr>
            <p:ph type="body" sz="quarter" idx="12" hasCustomPrompt="1"/>
          </p:nvPr>
        </p:nvSpPr>
        <p:spPr>
          <a:xfrm>
            <a:off x="4875213" y="1460500"/>
            <a:ext cx="3811587" cy="2222500"/>
          </a:xfrm>
          <a:prstGeom prst="rect">
            <a:avLst/>
          </a:prstGeom>
        </p:spPr>
        <p:txBody>
          <a:bodyPr vert="horz"/>
          <a:lstStyle>
            <a:lvl1pPr marL="0" indent="0">
              <a:buNone/>
              <a:defRPr sz="1400" baseline="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6"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2106447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1: Short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4C9FE82-FC6B-4444-AB73-9310113D0B6E}" type="slidenum">
              <a:rPr lang="en-US" smtClean="0"/>
              <a:pPr/>
              <a:t>‹#›</a:t>
            </a:fld>
            <a:endParaRPr lang="en-US"/>
          </a:p>
        </p:txBody>
      </p:sp>
      <p:sp>
        <p:nvSpPr>
          <p:cNvPr id="4" name="Text Placeholder 5"/>
          <p:cNvSpPr>
            <a:spLocks noGrp="1"/>
          </p:cNvSpPr>
          <p:nvPr>
            <p:ph type="body" sz="quarter" idx="11" hasCustomPrompt="1"/>
          </p:nvPr>
        </p:nvSpPr>
        <p:spPr>
          <a:xfrm>
            <a:off x="1282700" y="1460500"/>
            <a:ext cx="6578600" cy="2222500"/>
          </a:xfrm>
          <a:prstGeom prst="rect">
            <a:avLst/>
          </a:prstGeom>
        </p:spPr>
        <p:txBody>
          <a:bodyPr vert="horz"/>
          <a:lstStyle>
            <a:lvl1pPr marL="0" indent="0">
              <a:buNone/>
              <a:defRPr sz="1400" baseline="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3117545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39"/>
            <a:ext cx="8886989" cy="999471"/>
          </a:xfrm>
        </p:spPr>
        <p:txBody>
          <a:bodyPr/>
          <a:lstStyle>
            <a:lvl1pPr algn="ctr">
              <a:defRPr sz="6000" b="1" i="0">
                <a:solidFill>
                  <a:schemeClr val="bg1"/>
                </a:solidFill>
                <a:latin typeface="Franklin Gothic Demi Cond" panose="020B0603020102020204" pitchFamily="34" charset="0"/>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031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1: 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4C9FE82-FC6B-4444-AB73-9310113D0B6E}" type="slidenum">
              <a:rPr lang="en-US" smtClean="0"/>
              <a:pPr/>
              <a:t>‹#›</a:t>
            </a:fld>
            <a:endParaRPr lang="en-US"/>
          </a:p>
        </p:txBody>
      </p:sp>
      <p:sp>
        <p:nvSpPr>
          <p:cNvPr id="4" name="Text Placeholder 5"/>
          <p:cNvSpPr>
            <a:spLocks noGrp="1"/>
          </p:cNvSpPr>
          <p:nvPr>
            <p:ph type="body" sz="quarter" idx="11" hasCustomPrompt="1"/>
          </p:nvPr>
        </p:nvSpPr>
        <p:spPr>
          <a:xfrm>
            <a:off x="1282700" y="1460500"/>
            <a:ext cx="6578600" cy="2222500"/>
          </a:xfrm>
          <a:prstGeom prst="rect">
            <a:avLst/>
          </a:prstGeom>
        </p:spPr>
        <p:txBody>
          <a:bodyPr vert="horz"/>
          <a:lstStyle>
            <a:lvl1pPr marL="285750" indent="-285750" algn="ctr">
              <a:buFont typeface="Arial"/>
              <a:buChar char="•"/>
              <a:defRPr sz="1400" baseline="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3349352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1: 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4C9FE82-FC6B-4444-AB73-9310113D0B6E}" type="slidenum">
              <a:rPr lang="en-US" smtClean="0"/>
              <a:pPr/>
              <a:t>‹#›</a:t>
            </a:fld>
            <a:endParaRPr lang="en-US"/>
          </a:p>
        </p:txBody>
      </p:sp>
      <p:sp>
        <p:nvSpPr>
          <p:cNvPr id="4"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3463637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1: Title Page 2">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540000" y="1993900"/>
            <a:ext cx="4089400" cy="647700"/>
          </a:xfrm>
          <a:prstGeom prst="rect">
            <a:avLst/>
          </a:prstGeom>
        </p:spPr>
        <p:txBody>
          <a:bodyPr vert="horz"/>
          <a:lstStyle>
            <a:lvl1pPr marL="0" indent="0" algn="ctr">
              <a:buNone/>
              <a:defRPr sz="4400" cap="all" baseline="0">
                <a:solidFill>
                  <a:schemeClr val="bg1"/>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2903308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1: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538A450-F55B-4B46-969B-51B313F03DA2}" type="slidenum">
              <a:rPr lang="en-US" smtClean="0"/>
              <a:pPr/>
              <a:t>‹#›</a:t>
            </a:fld>
            <a:endParaRPr lang="en-US" dirty="0"/>
          </a:p>
        </p:txBody>
      </p:sp>
    </p:spTree>
    <p:extLst>
      <p:ext uri="{BB962C8B-B14F-4D97-AF65-F5344CB8AC3E}">
        <p14:creationId xmlns:p14="http://schemas.microsoft.com/office/powerpoint/2010/main" val="1884396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1: Short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538A450-F55B-4B46-969B-51B313F03DA2}" type="slidenum">
              <a:rPr lang="en-US" smtClean="0"/>
              <a:pPr/>
              <a:t>‹#›</a:t>
            </a:fld>
            <a:endParaRPr lang="en-US" dirty="0"/>
          </a:p>
        </p:txBody>
      </p:sp>
      <p:sp>
        <p:nvSpPr>
          <p:cNvPr id="4" name="Text Placeholder 5"/>
          <p:cNvSpPr>
            <a:spLocks noGrp="1"/>
          </p:cNvSpPr>
          <p:nvPr>
            <p:ph type="body" sz="quarter" idx="11" hasCustomPrompt="1"/>
          </p:nvPr>
        </p:nvSpPr>
        <p:spPr>
          <a:xfrm>
            <a:off x="1282700" y="1460500"/>
            <a:ext cx="6578600" cy="2222500"/>
          </a:xfrm>
          <a:prstGeom prst="rect">
            <a:avLst/>
          </a:prstGeom>
        </p:spPr>
        <p:txBody>
          <a:bodyPr vert="horz"/>
          <a:lstStyle>
            <a:lvl1pPr marL="0" indent="0">
              <a:buNone/>
              <a:defRPr sz="1400" b="0" i="0" baseline="0">
                <a:solidFill>
                  <a:schemeClr val="tx1">
                    <a:lumMod val="65000"/>
                    <a:lumOff val="35000"/>
                  </a:schemeClr>
                </a:solidFill>
                <a:latin typeface="ITC Franklin Gothic Std Book"/>
                <a:cs typeface="ITC Franklin Gothic Std Book"/>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4044685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1: Long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827053" y="4335178"/>
            <a:ext cx="889000" cy="274637"/>
          </a:xfrm>
        </p:spPr>
        <p:txBody>
          <a:bodyPr/>
          <a:lstStyle/>
          <a:p>
            <a:fld id="{D538A450-F55B-4B46-969B-51B313F03DA2}" type="slidenum">
              <a:rPr lang="en-US" smtClean="0"/>
              <a:pPr/>
              <a:t>‹#›</a:t>
            </a:fld>
            <a:endParaRPr lang="en-US" dirty="0"/>
          </a:p>
        </p:txBody>
      </p:sp>
      <p:sp>
        <p:nvSpPr>
          <p:cNvPr id="4" name="Text Placeholder 5"/>
          <p:cNvSpPr>
            <a:spLocks noGrp="1"/>
          </p:cNvSpPr>
          <p:nvPr>
            <p:ph type="body" sz="quarter" idx="11" hasCustomPrompt="1"/>
          </p:nvPr>
        </p:nvSpPr>
        <p:spPr>
          <a:xfrm>
            <a:off x="457200" y="1460500"/>
            <a:ext cx="4113213" cy="2222500"/>
          </a:xfrm>
          <a:prstGeom prst="rect">
            <a:avLst/>
          </a:prstGeom>
        </p:spPr>
        <p:txBody>
          <a:bodyPr vert="horz"/>
          <a:lstStyle>
            <a:lvl1pPr marL="0" indent="0">
              <a:buNone/>
              <a:defRPr sz="1400" b="0" i="0" baseline="0">
                <a:solidFill>
                  <a:schemeClr val="tx1">
                    <a:lumMod val="65000"/>
                    <a:lumOff val="35000"/>
                  </a:schemeClr>
                </a:solidFill>
                <a:latin typeface="ITC Franklin Gothic Std Book"/>
                <a:cs typeface="ITC Franklin Gothic Std Book"/>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5" name="Text Placeholder 5"/>
          <p:cNvSpPr>
            <a:spLocks noGrp="1"/>
          </p:cNvSpPr>
          <p:nvPr>
            <p:ph type="body" sz="quarter" idx="12" hasCustomPrompt="1"/>
          </p:nvPr>
        </p:nvSpPr>
        <p:spPr>
          <a:xfrm>
            <a:off x="4875213" y="1460500"/>
            <a:ext cx="3811587" cy="2222500"/>
          </a:xfrm>
          <a:prstGeom prst="rect">
            <a:avLst/>
          </a:prstGeom>
        </p:spPr>
        <p:txBody>
          <a:bodyPr vert="horz"/>
          <a:lstStyle>
            <a:lvl1pPr marL="0" indent="0">
              <a:buNone/>
              <a:defRPr sz="1400" b="0" i="0" baseline="0">
                <a:solidFill>
                  <a:schemeClr val="tx1">
                    <a:lumMod val="65000"/>
                    <a:lumOff val="35000"/>
                  </a:schemeClr>
                </a:solidFill>
                <a:latin typeface="ITC Franklin Gothic Std Book"/>
                <a:cs typeface="ITC Franklin Gothic Std Book"/>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6"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1349118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1: 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538A450-F55B-4B46-969B-51B313F03DA2}" type="slidenum">
              <a:rPr lang="en-US" smtClean="0"/>
              <a:pPr/>
              <a:t>‹#›</a:t>
            </a:fld>
            <a:endParaRPr lang="en-US" dirty="0"/>
          </a:p>
        </p:txBody>
      </p:sp>
      <p:sp>
        <p:nvSpPr>
          <p:cNvPr id="4" name="Text Placeholder 5"/>
          <p:cNvSpPr>
            <a:spLocks noGrp="1"/>
          </p:cNvSpPr>
          <p:nvPr>
            <p:ph type="body" sz="quarter" idx="11" hasCustomPrompt="1"/>
          </p:nvPr>
        </p:nvSpPr>
        <p:spPr>
          <a:xfrm>
            <a:off x="1282700" y="1460500"/>
            <a:ext cx="6578600" cy="2222500"/>
          </a:xfrm>
          <a:prstGeom prst="rect">
            <a:avLst/>
          </a:prstGeom>
        </p:spPr>
        <p:txBody>
          <a:bodyPr vert="horz"/>
          <a:lstStyle>
            <a:lvl1pPr marL="285750" indent="-285750" algn="ctr">
              <a:buFont typeface="Arial"/>
              <a:buChar char="•"/>
              <a:defRPr sz="1400" b="0" i="0" baseline="0">
                <a:solidFill>
                  <a:schemeClr val="tx1">
                    <a:lumMod val="65000"/>
                    <a:lumOff val="35000"/>
                  </a:schemeClr>
                </a:solidFill>
                <a:latin typeface="ITC Franklin Gothic Std Book"/>
                <a:cs typeface="ITC Franklin Gothic Std Book"/>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40721392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1: 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827053" y="4343645"/>
            <a:ext cx="889000" cy="274637"/>
          </a:xfrm>
        </p:spPr>
        <p:txBody>
          <a:bodyPr/>
          <a:lstStyle/>
          <a:p>
            <a:fld id="{D538A450-F55B-4B46-969B-51B313F03DA2}" type="slidenum">
              <a:rPr lang="en-US" smtClean="0"/>
              <a:pPr/>
              <a:t>‹#›</a:t>
            </a:fld>
            <a:endParaRPr lang="en-US" dirty="0"/>
          </a:p>
        </p:txBody>
      </p:sp>
      <p:sp>
        <p:nvSpPr>
          <p:cNvPr id="4"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3256592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725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28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39"/>
            <a:ext cx="8886989" cy="999471"/>
          </a:xfrm>
        </p:spPr>
        <p:txBody>
          <a:bodyPr/>
          <a:lstStyle>
            <a:lvl1pPr algn="ctr">
              <a:defRPr sz="6000" b="1" i="0">
                <a:solidFill>
                  <a:schemeClr val="bg1"/>
                </a:solidFill>
                <a:latin typeface="Franklin Gothic Demi Cond" panose="020B0603020102020204" pitchFamily="34" charset="0"/>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3940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2.xml"/><Relationship Id="rId1"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8.jp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4.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4.xml"/><Relationship Id="rId7" Type="http://schemas.openxmlformats.org/officeDocument/2006/relationships/image" Target="../media/image10.jp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5.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59.xml"/><Relationship Id="rId7"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7.png"/><Relationship Id="rId4" Type="http://schemas.openxmlformats.org/officeDocument/2006/relationships/slideLayout" Target="../slideLayouts/slideLayout60.xml"/><Relationship Id="rId9"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Layout" Target="../slideLayouts/slideLayout65.xml"/><Relationship Id="rId7" Type="http://schemas.openxmlformats.org/officeDocument/2006/relationships/image" Target="../media/image13.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7.xml"/><Relationship Id="rId5" Type="http://schemas.openxmlformats.org/officeDocument/2006/relationships/slideLayout" Target="../slideLayouts/slideLayout67.xml"/><Relationship Id="rId10" Type="http://schemas.openxmlformats.org/officeDocument/2006/relationships/image" Target="../media/image16.png"/><Relationship Id="rId4" Type="http://schemas.openxmlformats.org/officeDocument/2006/relationships/slideLayout" Target="../slideLayouts/slideLayout66.xml"/><Relationship Id="rId9"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94725" y="575950"/>
            <a:ext cx="8311500" cy="635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600"/>
              <a:buFont typeface="Franklin Gothic"/>
              <a:buNone/>
              <a:defRPr sz="3600" b="1">
                <a:solidFill>
                  <a:schemeClr val="dk2"/>
                </a:solidFill>
                <a:latin typeface="Franklin Gothic"/>
                <a:ea typeface="Franklin Gothic"/>
                <a:cs typeface="Franklin Gothic"/>
                <a:sym typeface="Franklin Gothic"/>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1397623" y="1595775"/>
            <a:ext cx="7334100" cy="3002400"/>
          </a:xfrm>
          <a:prstGeom prst="rect">
            <a:avLst/>
          </a:prstGeom>
          <a:noFill/>
          <a:ln>
            <a:noFill/>
          </a:ln>
        </p:spPr>
        <p:txBody>
          <a:bodyPr spcFirstLastPara="1" wrap="square" lIns="91425" tIns="91425" rIns="91425" bIns="91425" anchor="t" anchorCtr="0"/>
          <a:lstStyle>
            <a:lvl1pPr marL="457200" lvl="0" indent="-381000">
              <a:lnSpc>
                <a:spcPct val="100000"/>
              </a:lnSpc>
              <a:spcBef>
                <a:spcPts val="0"/>
              </a:spcBef>
              <a:spcAft>
                <a:spcPts val="0"/>
              </a:spcAft>
              <a:buClr>
                <a:schemeClr val="dk2"/>
              </a:buClr>
              <a:buSzPts val="2400"/>
              <a:buFont typeface="Franklin Gothic"/>
              <a:buChar char="●"/>
              <a:defRPr sz="2400">
                <a:solidFill>
                  <a:schemeClr val="dk2"/>
                </a:solidFill>
                <a:latin typeface="Franklin Gothic"/>
                <a:ea typeface="Franklin Gothic"/>
                <a:cs typeface="Franklin Gothic"/>
                <a:sym typeface="Franklin Gothic"/>
              </a:defRPr>
            </a:lvl1pPr>
            <a:lvl2pPr marL="914400" lvl="1" indent="-368300">
              <a:lnSpc>
                <a:spcPct val="100000"/>
              </a:lnSpc>
              <a:spcBef>
                <a:spcPts val="1300"/>
              </a:spcBef>
              <a:spcAft>
                <a:spcPts val="0"/>
              </a:spcAft>
              <a:buClr>
                <a:schemeClr val="dk2"/>
              </a:buClr>
              <a:buSzPts val="2200"/>
              <a:buFont typeface="Franklin Gothic"/>
              <a:buChar char="○"/>
              <a:defRPr sz="2200">
                <a:solidFill>
                  <a:schemeClr val="dk2"/>
                </a:solidFill>
                <a:latin typeface="Franklin Gothic"/>
                <a:ea typeface="Franklin Gothic"/>
                <a:cs typeface="Franklin Gothic"/>
                <a:sym typeface="Franklin Gothic"/>
              </a:defRPr>
            </a:lvl2pPr>
            <a:lvl3pPr marL="1371600" lvl="2" indent="-355600">
              <a:lnSpc>
                <a:spcPct val="100000"/>
              </a:lnSpc>
              <a:spcBef>
                <a:spcPts val="1300"/>
              </a:spcBef>
              <a:spcAft>
                <a:spcPts val="0"/>
              </a:spcAft>
              <a:buClr>
                <a:schemeClr val="dk2"/>
              </a:buClr>
              <a:buSzPts val="2000"/>
              <a:buFont typeface="Franklin Gothic"/>
              <a:buChar char="■"/>
              <a:defRPr sz="2000">
                <a:solidFill>
                  <a:schemeClr val="dk2"/>
                </a:solidFill>
                <a:latin typeface="Franklin Gothic"/>
                <a:ea typeface="Franklin Gothic"/>
                <a:cs typeface="Franklin Gothic"/>
                <a:sym typeface="Franklin Gothic"/>
              </a:defRPr>
            </a:lvl3pPr>
            <a:lvl4pPr marL="1828800" lvl="3" indent="-349250">
              <a:lnSpc>
                <a:spcPct val="100000"/>
              </a:lnSpc>
              <a:spcBef>
                <a:spcPts val="1300"/>
              </a:spcBef>
              <a:spcAft>
                <a:spcPts val="0"/>
              </a:spcAft>
              <a:buClr>
                <a:schemeClr val="dk2"/>
              </a:buClr>
              <a:buSzPts val="1900"/>
              <a:buFont typeface="Franklin Gothic"/>
              <a:buChar char="●"/>
              <a:defRPr sz="1900">
                <a:solidFill>
                  <a:schemeClr val="dk2"/>
                </a:solidFill>
                <a:latin typeface="Franklin Gothic"/>
                <a:ea typeface="Franklin Gothic"/>
                <a:cs typeface="Franklin Gothic"/>
                <a:sym typeface="Franklin Gothic"/>
              </a:defRPr>
            </a:lvl4pPr>
            <a:lvl5pPr marL="2286000" lvl="4" indent="-342900">
              <a:lnSpc>
                <a:spcPct val="100000"/>
              </a:lnSpc>
              <a:spcBef>
                <a:spcPts val="1300"/>
              </a:spcBef>
              <a:spcAft>
                <a:spcPts val="0"/>
              </a:spcAft>
              <a:buClr>
                <a:schemeClr val="dk2"/>
              </a:buClr>
              <a:buSzPts val="1800"/>
              <a:buFont typeface="Franklin Gothic"/>
              <a:buChar char="○"/>
              <a:defRPr sz="1800" i="1">
                <a:solidFill>
                  <a:schemeClr val="dk2"/>
                </a:solidFill>
                <a:latin typeface="Franklin Gothic"/>
                <a:ea typeface="Franklin Gothic"/>
                <a:cs typeface="Franklin Gothic"/>
                <a:sym typeface="Franklin Gothic"/>
              </a:defRPr>
            </a:lvl5pPr>
            <a:lvl6pPr marL="2743200" lvl="5" indent="-330200">
              <a:lnSpc>
                <a:spcPct val="100000"/>
              </a:lnSpc>
              <a:spcBef>
                <a:spcPts val="1300"/>
              </a:spcBef>
              <a:spcAft>
                <a:spcPts val="0"/>
              </a:spcAft>
              <a:buClr>
                <a:schemeClr val="dk2"/>
              </a:buClr>
              <a:buSzPts val="1600"/>
              <a:buFont typeface="Franklin Gothic"/>
              <a:buChar char="■"/>
              <a:defRPr sz="1600">
                <a:solidFill>
                  <a:schemeClr val="dk2"/>
                </a:solidFill>
                <a:latin typeface="Franklin Gothic"/>
                <a:ea typeface="Franklin Gothic"/>
                <a:cs typeface="Franklin Gothic"/>
                <a:sym typeface="Franklin Gothic"/>
              </a:defRPr>
            </a:lvl6pPr>
            <a:lvl7pPr marL="3200400" lvl="6"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7pPr>
            <a:lvl8pPr marL="3657600" lvl="7"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8pPr>
            <a:lvl9pPr marL="4114800" lvl="8" indent="-317500">
              <a:lnSpc>
                <a:spcPct val="100000"/>
              </a:lnSpc>
              <a:spcBef>
                <a:spcPts val="1300"/>
              </a:spcBef>
              <a:spcAft>
                <a:spcPts val="130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14" r:id="rId1"/>
    <p:sldLayoutId id="2147483650" r:id="rId2"/>
    <p:sldLayoutId id="2147483788" r:id="rId3"/>
    <p:sldLayoutId id="2147483790" r:id="rId4"/>
    <p:sldLayoutId id="2147483791" r:id="rId5"/>
    <p:sldLayoutId id="2147483813" r:id="rId6"/>
    <p:sldLayoutId id="2147483792" r:id="rId7"/>
    <p:sldLayoutId id="2147483793" r:id="rId8"/>
    <p:sldLayoutId id="2147483812" r:id="rId9"/>
    <p:sldLayoutId id="2147483794" r:id="rId10"/>
    <p:sldLayoutId id="2147483789" r:id="rId11"/>
    <p:sldLayoutId id="2147483811" r:id="rId12"/>
    <p:sldLayoutId id="2147483796" r:id="rId13"/>
    <p:sldLayoutId id="2147483810" r:id="rId14"/>
    <p:sldLayoutId id="2147483787" r:id="rId15"/>
    <p:sldLayoutId id="2147483809" r:id="rId16"/>
    <p:sldLayoutId id="2147483652" r:id="rId17"/>
    <p:sldLayoutId id="2147483653" r:id="rId18"/>
    <p:sldLayoutId id="2147483655" r:id="rId19"/>
    <p:sldLayoutId id="2147483656" r:id="rId20"/>
    <p:sldLayoutId id="2147483657" r:id="rId21"/>
    <p:sldLayoutId id="2147483658" r:id="rId22"/>
    <p:sldLayoutId id="2147483659" r:id="rId23"/>
    <p:sldLayoutId id="2147483665" r:id="rId24"/>
    <p:sldLayoutId id="2147483808" r:id="rId25"/>
    <p:sldLayoutId id="2147483670" r:id="rId26"/>
    <p:sldLayoutId id="2147483677" r:id="rId27"/>
    <p:sldLayoutId id="2147483847" r:id="rId28"/>
    <p:sldLayoutId id="2147483681" r:id="rId29"/>
    <p:sldLayoutId id="2147483807" r:id="rId30"/>
    <p:sldLayoutId id="2147483806" r:id="rId31"/>
    <p:sldLayoutId id="2147483686" r:id="rId32"/>
    <p:sldLayoutId id="2147483805" r:id="rId33"/>
    <p:sldLayoutId id="2147483693" r:id="rId34"/>
    <p:sldLayoutId id="2147483694" r:id="rId35"/>
    <p:sldLayoutId id="2147483695" r:id="rId36"/>
    <p:sldLayoutId id="2147483846" r:id="rId37"/>
    <p:sldLayoutId id="2147483698" r:id="rId38"/>
    <p:sldLayoutId id="2147483701" r:id="rId39"/>
    <p:sldLayoutId id="2147483702" r:id="rId40"/>
    <p:sldLayoutId id="2147483703" r:id="rId41"/>
    <p:sldLayoutId id="2147483704" r:id="rId42"/>
    <p:sldLayoutId id="2147483815" r:id="rId4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395"/>
        <p:cNvGrpSpPr/>
        <p:nvPr/>
      </p:nvGrpSpPr>
      <p:grpSpPr>
        <a:xfrm>
          <a:off x="0" y="0"/>
          <a:ext cx="0" cy="0"/>
          <a:chOff x="0" y="0"/>
          <a:chExt cx="0" cy="0"/>
        </a:xfrm>
      </p:grpSpPr>
      <p:pic>
        <p:nvPicPr>
          <p:cNvPr id="396" name="Shape 396" descr="rotunda_orange.jpg"/>
          <p:cNvPicPr preferRelativeResize="0"/>
          <p:nvPr/>
        </p:nvPicPr>
        <p:blipFill rotWithShape="1">
          <a:blip r:embed="rId3">
            <a:alphaModFix/>
          </a:blip>
          <a:srcRect l="496" t="7629" r="2102" b="10519"/>
          <a:stretch/>
        </p:blipFill>
        <p:spPr>
          <a:xfrm>
            <a:off x="-36991" y="1"/>
            <a:ext cx="9180991" cy="5143500"/>
          </a:xfrm>
          <a:prstGeom prst="rect">
            <a:avLst/>
          </a:prstGeom>
          <a:noFill/>
          <a:ln>
            <a:noFill/>
          </a:ln>
        </p:spPr>
      </p:pic>
    </p:spTree>
    <p:extLst>
      <p:ext uri="{BB962C8B-B14F-4D97-AF65-F5344CB8AC3E}">
        <p14:creationId xmlns:p14="http://schemas.microsoft.com/office/powerpoint/2010/main" val="3742903271"/>
      </p:ext>
    </p:extLst>
  </p:cSld>
  <p:clrMap bg1="lt1" tx1="dk1" bg2="dk2" tx2="lt2" accent1="accent1" accent2="accent2" accent3="accent3" accent4="accent4" accent5="accent5" accent6="accent6" hlink="hlink" folHlink="folHlink"/>
  <p:sldLayoutIdLst>
    <p:sldLayoutId id="214748381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P_TitlePage.jpg"/>
          <p:cNvPicPr>
            <a:picLocks noChangeAspect="1"/>
          </p:cNvPicPr>
          <p:nvPr userDrawn="1"/>
        </p:nvPicPr>
        <p:blipFill rotWithShape="1">
          <a:blip r:embed="rId4">
            <a:extLst>
              <a:ext uri="{28A0092B-C50C-407E-A947-70E740481C1C}">
                <a14:useLocalDpi xmlns:a14="http://schemas.microsoft.com/office/drawing/2010/main" val="0"/>
              </a:ext>
            </a:extLst>
          </a:blip>
          <a:srcRect l="1777" t="16248" r="598" b="10533"/>
          <a:stretch/>
        </p:blipFill>
        <p:spPr>
          <a:xfrm>
            <a:off x="0" y="0"/>
            <a:ext cx="9144000" cy="5152260"/>
          </a:xfrm>
          <a:prstGeom prst="rect">
            <a:avLst/>
          </a:prstGeom>
        </p:spPr>
      </p:pic>
    </p:spTree>
    <p:extLst>
      <p:ext uri="{BB962C8B-B14F-4D97-AF65-F5344CB8AC3E}">
        <p14:creationId xmlns:p14="http://schemas.microsoft.com/office/powerpoint/2010/main" val="1869746030"/>
      </p:ext>
    </p:extLst>
  </p:cSld>
  <p:clrMap bg1="lt1" tx1="dk1" bg2="lt2" tx2="dk2" accent1="accent1" accent2="accent2" accent3="accent3" accent4="accent4" accent5="accent5" accent6="accent6" hlink="hlink" folHlink="folHlink"/>
  <p:sldLayoutIdLst>
    <p:sldLayoutId id="2147483819" r:id="rId1"/>
    <p:sldLayoutId id="2147483820"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lue_background.jpg"/>
          <p:cNvPicPr>
            <a:picLocks noChangeAspect="1"/>
          </p:cNvPicPr>
          <p:nvPr userDrawn="1"/>
        </p:nvPicPr>
        <p:blipFill rotWithShape="1">
          <a:blip r:embed="rId7">
            <a:extLst>
              <a:ext uri="{28A0092B-C50C-407E-A947-70E740481C1C}">
                <a14:useLocalDpi xmlns:a14="http://schemas.microsoft.com/office/drawing/2010/main" val="0"/>
              </a:ext>
            </a:extLst>
          </a:blip>
          <a:srcRect l="1107" t="14087" r="414" b="12055"/>
          <a:stretch/>
        </p:blipFill>
        <p:spPr>
          <a:xfrm>
            <a:off x="0" y="1"/>
            <a:ext cx="9161519" cy="5143500"/>
          </a:xfrm>
          <a:prstGeom prst="rect">
            <a:avLst/>
          </a:prstGeom>
        </p:spPr>
      </p:pic>
    </p:spTree>
    <p:extLst>
      <p:ext uri="{BB962C8B-B14F-4D97-AF65-F5344CB8AC3E}">
        <p14:creationId xmlns:p14="http://schemas.microsoft.com/office/powerpoint/2010/main" val="1050050956"/>
      </p:ext>
    </p:extLst>
  </p:cSld>
  <p:clrMap bg1="lt1" tx1="dk1" bg2="lt2" tx2="dk2" accent1="accent1" accent2="accent2" accent3="accent3" accent4="accent4" accent5="accent5" accent6="accent6" hlink="hlink" folHlink="folHlink"/>
  <p:sldLayoutIdLst>
    <p:sldLayoutId id="2147483822" r:id="rId1"/>
    <p:sldLayoutId id="2147483836" r:id="rId2"/>
    <p:sldLayoutId id="2147483837" r:id="rId3"/>
    <p:sldLayoutId id="2147483838" r:id="rId4"/>
    <p:sldLayoutId id="2147483839"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apes_background.jpg"/>
          <p:cNvPicPr>
            <a:picLocks noChangeAspect="1"/>
          </p:cNvPicPr>
          <p:nvPr userDrawn="1"/>
        </p:nvPicPr>
        <p:blipFill rotWithShape="1">
          <a:blip r:embed="rId7">
            <a:extLst>
              <a:ext uri="{28A0092B-C50C-407E-A947-70E740481C1C}">
                <a14:useLocalDpi xmlns:a14="http://schemas.microsoft.com/office/drawing/2010/main" val="0"/>
              </a:ext>
            </a:extLst>
          </a:blip>
          <a:srcRect t="15071" b="9929"/>
          <a:stretch/>
        </p:blipFill>
        <p:spPr>
          <a:xfrm>
            <a:off x="0" y="8759"/>
            <a:ext cx="9144000" cy="5143500"/>
          </a:xfrm>
          <a:prstGeom prst="rect">
            <a:avLst/>
          </a:prstGeom>
        </p:spPr>
      </p:pic>
      <p:pic>
        <p:nvPicPr>
          <p:cNvPr id="8" name="Picture 7" descr="brushedge_solid_blu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3207657"/>
            <a:ext cx="9151486" cy="1943100"/>
          </a:xfrm>
          <a:prstGeom prst="rect">
            <a:avLst/>
          </a:prstGeom>
        </p:spPr>
      </p:pic>
      <p:sp>
        <p:nvSpPr>
          <p:cNvPr id="11" name="Slide Number Placeholder 10"/>
          <p:cNvSpPr>
            <a:spLocks noGrp="1"/>
          </p:cNvSpPr>
          <p:nvPr>
            <p:ph type="sldNum" sz="quarter" idx="4"/>
          </p:nvPr>
        </p:nvSpPr>
        <p:spPr>
          <a:xfrm>
            <a:off x="190500" y="4733926"/>
            <a:ext cx="2133600" cy="274637"/>
          </a:xfrm>
          <a:prstGeom prst="rect">
            <a:avLst/>
          </a:prstGeom>
        </p:spPr>
        <p:txBody>
          <a:bodyPr vert="horz" lIns="91440" tIns="45720" rIns="91440" bIns="45720" rtlCol="0" anchor="ctr"/>
          <a:lstStyle>
            <a:lvl1pPr algn="l">
              <a:defRPr sz="1600" baseline="0">
                <a:solidFill>
                  <a:schemeClr val="bg1"/>
                </a:solidFill>
                <a:latin typeface="ITC Franklin Gothic Std Bk Cd"/>
              </a:defRPr>
            </a:lvl1pPr>
          </a:lstStyle>
          <a:p>
            <a:fld id="{4B314485-6495-6040-81C9-FEF4CC9E1FD6}" type="slidenum">
              <a:rPr lang="en-US" smtClean="0"/>
              <a:pPr/>
              <a:t>‹#›</a:t>
            </a:fld>
            <a:endParaRPr lang="en-US" dirty="0"/>
          </a:p>
        </p:txBody>
      </p:sp>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683672" y="4657853"/>
            <a:ext cx="2221292" cy="171197"/>
          </a:xfrm>
          <a:prstGeom prst="rect">
            <a:avLst/>
          </a:prstGeom>
        </p:spPr>
      </p:pic>
    </p:spTree>
    <p:extLst>
      <p:ext uri="{BB962C8B-B14F-4D97-AF65-F5344CB8AC3E}">
        <p14:creationId xmlns:p14="http://schemas.microsoft.com/office/powerpoint/2010/main" val="289631729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P_TitleWhite.jpg"/>
          <p:cNvPicPr>
            <a:picLocks noChangeAspect="1"/>
          </p:cNvPicPr>
          <p:nvPr userDrawn="1"/>
        </p:nvPicPr>
        <p:blipFill rotWithShape="1">
          <a:blip r:embed="rId8">
            <a:alphaModFix amt="24000"/>
            <a:extLst>
              <a:ext uri="{28A0092B-C50C-407E-A947-70E740481C1C}">
                <a14:useLocalDpi xmlns:a14="http://schemas.microsoft.com/office/drawing/2010/main" val="0"/>
              </a:ext>
            </a:extLst>
          </a:blip>
          <a:srcRect l="1" t="15442" r="52" b="9556"/>
          <a:stretch/>
        </p:blipFill>
        <p:spPr>
          <a:xfrm>
            <a:off x="-310" y="0"/>
            <a:ext cx="9151796" cy="5150757"/>
          </a:xfrm>
          <a:prstGeom prst="rect">
            <a:avLst/>
          </a:prstGeom>
        </p:spPr>
      </p:pic>
      <p:pic>
        <p:nvPicPr>
          <p:cNvPr id="8" name="Picture 7" descr="brushedge_solid_blue.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3207657"/>
            <a:ext cx="9151486" cy="1943100"/>
          </a:xfrm>
          <a:prstGeom prst="rect">
            <a:avLst/>
          </a:prstGeom>
        </p:spPr>
      </p:pic>
      <p:sp>
        <p:nvSpPr>
          <p:cNvPr id="10" name="Slide Number Placeholder 9"/>
          <p:cNvSpPr>
            <a:spLocks noGrp="1"/>
          </p:cNvSpPr>
          <p:nvPr>
            <p:ph type="sldNum" sz="quarter" idx="4"/>
          </p:nvPr>
        </p:nvSpPr>
        <p:spPr>
          <a:xfrm>
            <a:off x="190500" y="4743452"/>
            <a:ext cx="2133600" cy="274637"/>
          </a:xfrm>
          <a:prstGeom prst="rect">
            <a:avLst/>
          </a:prstGeom>
        </p:spPr>
        <p:txBody>
          <a:bodyPr vert="horz" lIns="91440" tIns="45720" rIns="91440" bIns="45720" rtlCol="0" anchor="ctr"/>
          <a:lstStyle>
            <a:lvl1pPr algn="l">
              <a:defRPr sz="1600" baseline="0">
                <a:solidFill>
                  <a:schemeClr val="bg1"/>
                </a:solidFill>
                <a:latin typeface="ITC Franklin Gothic Std Bk Cd"/>
              </a:defRPr>
            </a:lvl1pPr>
          </a:lstStyle>
          <a:p>
            <a:fld id="{64C9FE82-FC6B-4444-AB73-9310113D0B6E}" type="slidenum">
              <a:rPr lang="en-US" smtClean="0"/>
              <a:pPr/>
              <a:t>‹#›</a:t>
            </a:fld>
            <a:endParaRPr lang="en-US" dirty="0"/>
          </a:p>
        </p:txBody>
      </p:sp>
      <p:pic>
        <p:nvPicPr>
          <p:cNvPr id="6" name="Picture 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683672" y="4657853"/>
            <a:ext cx="2221292" cy="171197"/>
          </a:xfrm>
          <a:prstGeom prst="rect">
            <a:avLst/>
          </a:prstGeom>
        </p:spPr>
      </p:pic>
    </p:spTree>
    <p:extLst>
      <p:ext uri="{BB962C8B-B14F-4D97-AF65-F5344CB8AC3E}">
        <p14:creationId xmlns:p14="http://schemas.microsoft.com/office/powerpoint/2010/main" val="282582081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0" y="-8759"/>
            <a:ext cx="9144000" cy="5143500"/>
          </a:xfrm>
          <a:prstGeom prst="rect">
            <a:avLst/>
          </a:prstGeom>
        </p:spPr>
      </p:pic>
      <p:pic>
        <p:nvPicPr>
          <p:cNvPr id="8" name="Picture 7"/>
          <p:cNvPicPr>
            <a:picLocks noChangeAspect="1"/>
          </p:cNvPicPr>
          <p:nvPr userDrawn="1"/>
        </p:nvPicPr>
        <p:blipFill>
          <a:blip r:embed="rId8"/>
          <a:stretch>
            <a:fillRect/>
          </a:stretch>
        </p:blipFill>
        <p:spPr>
          <a:xfrm>
            <a:off x="289911" y="4485185"/>
            <a:ext cx="1365469" cy="337749"/>
          </a:xfrm>
          <a:prstGeom prst="rect">
            <a:avLst/>
          </a:prstGeom>
        </p:spPr>
      </p:pic>
      <p:pic>
        <p:nvPicPr>
          <p:cNvPr id="9" name="Picture 8"/>
          <p:cNvPicPr>
            <a:picLocks noChangeAspect="1"/>
          </p:cNvPicPr>
          <p:nvPr userDrawn="1"/>
        </p:nvPicPr>
        <p:blipFill>
          <a:blip r:embed="rId9"/>
          <a:stretch>
            <a:fillRect/>
          </a:stretch>
        </p:blipFill>
        <p:spPr>
          <a:xfrm>
            <a:off x="7824952" y="4039808"/>
            <a:ext cx="886648" cy="890753"/>
          </a:xfrm>
          <a:prstGeom prst="rect">
            <a:avLst/>
          </a:prstGeom>
        </p:spPr>
      </p:pic>
      <p:pic>
        <p:nvPicPr>
          <p:cNvPr id="10" name="Picture 9"/>
          <p:cNvPicPr>
            <a:picLocks noChangeAspect="1"/>
          </p:cNvPicPr>
          <p:nvPr userDrawn="1"/>
        </p:nvPicPr>
        <p:blipFill>
          <a:blip r:embed="rId10"/>
          <a:stretch>
            <a:fillRect/>
          </a:stretch>
        </p:blipFill>
        <p:spPr>
          <a:xfrm>
            <a:off x="0" y="1200809"/>
            <a:ext cx="9144000" cy="95052"/>
          </a:xfrm>
          <a:prstGeom prst="rect">
            <a:avLst/>
          </a:prstGeom>
        </p:spPr>
      </p:pic>
      <p:sp>
        <p:nvSpPr>
          <p:cNvPr id="11" name="Slide Number Placeholder 10"/>
          <p:cNvSpPr>
            <a:spLocks noGrp="1"/>
          </p:cNvSpPr>
          <p:nvPr>
            <p:ph type="sldNum" sz="quarter" idx="4"/>
          </p:nvPr>
        </p:nvSpPr>
        <p:spPr>
          <a:xfrm>
            <a:off x="7827053" y="4335178"/>
            <a:ext cx="889000" cy="274637"/>
          </a:xfrm>
          <a:prstGeom prst="rect">
            <a:avLst/>
          </a:prstGeom>
        </p:spPr>
        <p:txBody>
          <a:bodyPr vert="horz" lIns="91440" tIns="45720" rIns="91440" bIns="45720" rtlCol="0" anchor="ctr"/>
          <a:lstStyle>
            <a:lvl1pPr algn="ctr">
              <a:defRPr sz="1400">
                <a:solidFill>
                  <a:srgbClr val="DC5D08"/>
                </a:solidFill>
                <a:latin typeface="Bodoni Std Poster"/>
              </a:defRPr>
            </a:lvl1pPr>
          </a:lstStyle>
          <a:p>
            <a:fld id="{D538A450-F55B-4B46-969B-51B313F03DA2}" type="slidenum">
              <a:rPr lang="en-US" smtClean="0"/>
              <a:pPr/>
              <a:t>‹#›</a:t>
            </a:fld>
            <a:endParaRPr lang="en-US" dirty="0"/>
          </a:p>
        </p:txBody>
      </p:sp>
    </p:spTree>
    <p:extLst>
      <p:ext uri="{BB962C8B-B14F-4D97-AF65-F5344CB8AC3E}">
        <p14:creationId xmlns:p14="http://schemas.microsoft.com/office/powerpoint/2010/main" val="198289600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hyperlink" Target="https://libraries.ou.edu/content/make-video-abstract-your-research" TargetMode="Externa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8CF52-DCF2-0549-BA4E-CF0246545550}"/>
              </a:ext>
            </a:extLst>
          </p:cNvPr>
          <p:cNvSpPr/>
          <p:nvPr/>
        </p:nvSpPr>
        <p:spPr>
          <a:xfrm>
            <a:off x="-9428" y="0"/>
            <a:ext cx="9153428" cy="261989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51F896C-CA29-9449-B115-3EEA189808E9}"/>
              </a:ext>
            </a:extLst>
          </p:cNvPr>
          <p:cNvSpPr/>
          <p:nvPr/>
        </p:nvSpPr>
        <p:spPr>
          <a:xfrm>
            <a:off x="15286" y="2860593"/>
            <a:ext cx="9153429" cy="2251977"/>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dirty="0">
              <a:latin typeface="Calibri" panose="020F0502020204030204" pitchFamily="34" charset="0"/>
              <a:cs typeface="Calibri" panose="020F0502020204030204" pitchFamily="34" charset="0"/>
            </a:endParaRPr>
          </a:p>
        </p:txBody>
      </p:sp>
      <p:sp>
        <p:nvSpPr>
          <p:cNvPr id="7" name="Subtitle 2">
            <a:extLst>
              <a:ext uri="{FF2B5EF4-FFF2-40B4-BE49-F238E27FC236}">
                <a16:creationId xmlns:a16="http://schemas.microsoft.com/office/drawing/2014/main" id="{909A88AA-2633-854B-B7E2-EF12E61D4BDB}"/>
              </a:ext>
            </a:extLst>
          </p:cNvPr>
          <p:cNvSpPr txBox="1">
            <a:spLocks/>
          </p:cNvSpPr>
          <p:nvPr/>
        </p:nvSpPr>
        <p:spPr>
          <a:xfrm>
            <a:off x="294198" y="2739321"/>
            <a:ext cx="8595921" cy="1812102"/>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r"/>
            <a:r>
              <a:rPr lang="en-US" sz="2200" b="1" dirty="0">
                <a:latin typeface="Calibri" panose="020F0502020204030204" pitchFamily="34" charset="0"/>
                <a:cs typeface="Calibri" panose="020F0502020204030204" pitchFamily="34" charset="0"/>
              </a:rPr>
              <a:t>Kelly Dunham &amp; Keira Mahoney</a:t>
            </a:r>
          </a:p>
          <a:p>
            <a:pPr algn="r"/>
            <a:r>
              <a:rPr lang="en-US" sz="2200" dirty="0">
                <a:solidFill>
                  <a:schemeClr val="bg1"/>
                </a:solidFill>
                <a:latin typeface="Calibri" panose="020F0502020204030204" pitchFamily="34" charset="0"/>
                <a:cs typeface="Calibri" panose="020F0502020204030204" pitchFamily="34" charset="0"/>
              </a:rPr>
              <a:t>PhD candidate, Analytical Chemistry</a:t>
            </a:r>
          </a:p>
          <a:p>
            <a:pPr algn="r"/>
            <a:r>
              <a:rPr lang="en-US" sz="2200" dirty="0">
                <a:solidFill>
                  <a:schemeClr val="bg1"/>
                </a:solidFill>
                <a:latin typeface="Calibri" panose="020F0502020204030204" pitchFamily="34" charset="0"/>
                <a:cs typeface="Calibri" panose="020F0502020204030204" pitchFamily="34" charset="0"/>
              </a:rPr>
              <a:t>Consultant, Graduate Writing Lab</a:t>
            </a:r>
          </a:p>
          <a:p>
            <a:pPr algn="r"/>
            <a:r>
              <a:rPr lang="en-US" sz="2200" dirty="0">
                <a:solidFill>
                  <a:schemeClr val="bg1"/>
                </a:solidFill>
                <a:latin typeface="Calibri" panose="020F0502020204030204" pitchFamily="34" charset="0"/>
                <a:cs typeface="Calibri" panose="020F0502020204030204" pitchFamily="34" charset="0"/>
              </a:rPr>
              <a:t>School of Engineering &amp; Applied Science, University of Virginia</a:t>
            </a:r>
          </a:p>
        </p:txBody>
      </p:sp>
      <p:sp>
        <p:nvSpPr>
          <p:cNvPr id="9" name="Subtitle 2">
            <a:extLst>
              <a:ext uri="{FF2B5EF4-FFF2-40B4-BE49-F238E27FC236}">
                <a16:creationId xmlns:a16="http://schemas.microsoft.com/office/drawing/2014/main" id="{58C86B65-90D4-A445-922C-B00DCB5AA315}"/>
              </a:ext>
            </a:extLst>
          </p:cNvPr>
          <p:cNvSpPr txBox="1">
            <a:spLocks/>
          </p:cNvSpPr>
          <p:nvPr/>
        </p:nvSpPr>
        <p:spPr>
          <a:xfrm>
            <a:off x="155145" y="790926"/>
            <a:ext cx="5437088" cy="1151519"/>
          </a:xfrm>
          <a:prstGeom prst="rect">
            <a:avLst/>
          </a:prstGeom>
          <a:noFill/>
          <a:ln w="28575">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ctr"/>
            <a:r>
              <a:rPr lang="en-US" sz="4800" b="1" dirty="0">
                <a:solidFill>
                  <a:srgbClr val="E46E20"/>
                </a:solidFill>
                <a:latin typeface="Calibri" panose="020F0502020204030204" pitchFamily="34" charset="0"/>
                <a:cs typeface="Calibri" panose="020F0502020204030204" pitchFamily="34" charset="0"/>
              </a:rPr>
              <a:t>Writing Abstracts</a:t>
            </a:r>
          </a:p>
        </p:txBody>
      </p:sp>
      <p:pic>
        <p:nvPicPr>
          <p:cNvPr id="3" name="Picture 2">
            <a:extLst>
              <a:ext uri="{FF2B5EF4-FFF2-40B4-BE49-F238E27FC236}">
                <a16:creationId xmlns:a16="http://schemas.microsoft.com/office/drawing/2014/main" id="{F90C26AE-4F4A-9947-8E0D-DB5055641B1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34713" y="1366686"/>
            <a:ext cx="1869645" cy="1342110"/>
          </a:xfrm>
          <a:prstGeom prst="rect">
            <a:avLst/>
          </a:prstGeom>
        </p:spPr>
      </p:pic>
      <p:sp>
        <p:nvSpPr>
          <p:cNvPr id="2" name="Slide Number Placeholder 1">
            <a:extLst>
              <a:ext uri="{FF2B5EF4-FFF2-40B4-BE49-F238E27FC236}">
                <a16:creationId xmlns:a16="http://schemas.microsoft.com/office/drawing/2014/main" id="{2674EAC2-55CE-4F26-A48C-5B0260CD1C4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a:t>
            </a:fld>
            <a:endParaRPr lang="en"/>
          </a:p>
        </p:txBody>
      </p:sp>
      <p:sp>
        <p:nvSpPr>
          <p:cNvPr id="5" name="TextBox 4">
            <a:extLst>
              <a:ext uri="{FF2B5EF4-FFF2-40B4-BE49-F238E27FC236}">
                <a16:creationId xmlns:a16="http://schemas.microsoft.com/office/drawing/2014/main" id="{B602943C-95FF-F6DF-2A9C-F924BA4FEE13}"/>
              </a:ext>
            </a:extLst>
          </p:cNvPr>
          <p:cNvSpPr txBox="1"/>
          <p:nvPr/>
        </p:nvSpPr>
        <p:spPr>
          <a:xfrm>
            <a:off x="294198" y="4540022"/>
            <a:ext cx="8442029" cy="615523"/>
          </a:xfrm>
          <a:prstGeom prst="rect">
            <a:avLst/>
          </a:prstGeom>
          <a:noFill/>
          <a:ln>
            <a:noFill/>
          </a:ln>
        </p:spPr>
        <p:txBody>
          <a:bodyPr spcFirstLastPara="1" wrap="square" lIns="91425" tIns="91425" rIns="91425" bIns="91425" rtlCol="0" anchor="b" anchorCtr="0">
            <a:spAutoFit/>
          </a:bodyPr>
          <a:lstStyle/>
          <a:p>
            <a:pPr algn="r"/>
            <a:r>
              <a:rPr lang="en-US" dirty="0">
                <a:solidFill>
                  <a:schemeClr val="bg1"/>
                </a:solidFill>
              </a:rPr>
              <a:t>This work is CC-BY and must include full citation &amp; DOI. Individual images and examples &amp; materials from other sources are not CC-BY. Blue </a:t>
            </a:r>
            <a:r>
              <a:rPr lang="en-US" dirty="0" err="1">
                <a:solidFill>
                  <a:schemeClr val="bg1"/>
                </a:solidFill>
              </a:rPr>
              <a:t>dino</a:t>
            </a:r>
            <a:r>
              <a:rPr lang="en-US" dirty="0">
                <a:solidFill>
                  <a:schemeClr val="bg1"/>
                </a:solidFill>
              </a:rPr>
              <a:t> is a GWL icon &amp; not CC-BY.</a:t>
            </a:r>
            <a:endParaRPr lang="en-US" b="1" dirty="0">
              <a:solidFill>
                <a:schemeClr val="bg1"/>
              </a:solidFill>
            </a:endParaRPr>
          </a:p>
        </p:txBody>
      </p:sp>
    </p:spTree>
    <p:extLst>
      <p:ext uri="{BB962C8B-B14F-4D97-AF65-F5344CB8AC3E}">
        <p14:creationId xmlns:p14="http://schemas.microsoft.com/office/powerpoint/2010/main" val="857162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EB8CA-5E6F-4326-8CF6-D5063E27AD27}"/>
              </a:ext>
            </a:extLst>
          </p:cNvPr>
          <p:cNvSpPr/>
          <p:nvPr/>
        </p:nvSpPr>
        <p:spPr>
          <a:xfrm rot="10800000" flipV="1">
            <a:off x="669337" y="3626697"/>
            <a:ext cx="3902663" cy="731520"/>
          </a:xfrm>
          <a:prstGeom prst="rect">
            <a:avLst/>
          </a:prstGeom>
          <a:no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rgbClr val="212D4A"/>
                </a:solidFill>
                <a:latin typeface="Calibri" panose="020F0502020204030204" pitchFamily="34" charset="0"/>
                <a:cs typeface="Calibri" panose="020F0502020204030204" pitchFamily="34" charset="0"/>
              </a:rPr>
              <a:t>Intimately involved in your specialty</a:t>
            </a:r>
          </a:p>
        </p:txBody>
      </p:sp>
      <p:sp>
        <p:nvSpPr>
          <p:cNvPr id="30" name="Rectangle 29">
            <a:extLst>
              <a:ext uri="{FF2B5EF4-FFF2-40B4-BE49-F238E27FC236}">
                <a16:creationId xmlns:a16="http://schemas.microsoft.com/office/drawing/2014/main" id="{C74B7F21-2FF3-44F9-973F-474739600E8F}"/>
              </a:ext>
            </a:extLst>
          </p:cNvPr>
          <p:cNvSpPr/>
          <p:nvPr/>
        </p:nvSpPr>
        <p:spPr>
          <a:xfrm rot="10800000" flipV="1">
            <a:off x="669337" y="2895177"/>
            <a:ext cx="3902663" cy="731520"/>
          </a:xfrm>
          <a:prstGeom prst="rect">
            <a:avLst/>
          </a:prstGeom>
          <a:no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rgbClr val="212D4A"/>
                </a:solidFill>
                <a:latin typeface="Calibri" panose="020F0502020204030204" pitchFamily="34" charset="0"/>
                <a:cs typeface="Calibri" panose="020F0502020204030204" pitchFamily="34" charset="0"/>
              </a:rPr>
              <a:t>In your field and</a:t>
            </a:r>
          </a:p>
          <a:p>
            <a:r>
              <a:rPr lang="en-US" sz="1500" dirty="0">
                <a:solidFill>
                  <a:srgbClr val="212D4A"/>
                </a:solidFill>
                <a:latin typeface="Calibri" panose="020F0502020204030204" pitchFamily="34" charset="0"/>
                <a:cs typeface="Calibri" panose="020F0502020204030204" pitchFamily="34" charset="0"/>
              </a:rPr>
              <a:t>familiar with your specialty</a:t>
            </a:r>
          </a:p>
        </p:txBody>
      </p:sp>
      <p:sp>
        <p:nvSpPr>
          <p:cNvPr id="31" name="Rectangle 30">
            <a:extLst>
              <a:ext uri="{FF2B5EF4-FFF2-40B4-BE49-F238E27FC236}">
                <a16:creationId xmlns:a16="http://schemas.microsoft.com/office/drawing/2014/main" id="{16C11D87-E4B6-473E-8D68-740AFCFCFE2D}"/>
              </a:ext>
            </a:extLst>
          </p:cNvPr>
          <p:cNvSpPr/>
          <p:nvPr/>
        </p:nvSpPr>
        <p:spPr>
          <a:xfrm rot="10800000" flipV="1">
            <a:off x="669337" y="2163657"/>
            <a:ext cx="3902663" cy="731520"/>
          </a:xfrm>
          <a:prstGeom prst="rect">
            <a:avLst/>
          </a:prstGeom>
          <a:no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rgbClr val="212D4A"/>
                </a:solidFill>
                <a:latin typeface="Calibri" panose="020F0502020204030204" pitchFamily="34" charset="0"/>
                <a:cs typeface="Calibri" panose="020F0502020204030204" pitchFamily="34" charset="0"/>
              </a:rPr>
              <a:t>Unfamiliar with your specialty </a:t>
            </a:r>
          </a:p>
          <a:p>
            <a:r>
              <a:rPr lang="en-US" sz="1500" dirty="0">
                <a:solidFill>
                  <a:srgbClr val="212D4A"/>
                </a:solidFill>
                <a:latin typeface="Calibri" panose="020F0502020204030204" pitchFamily="34" charset="0"/>
                <a:cs typeface="Calibri" panose="020F0502020204030204" pitchFamily="34" charset="0"/>
              </a:rPr>
              <a:t>but familiar with the subfield</a:t>
            </a:r>
          </a:p>
        </p:txBody>
      </p:sp>
      <p:sp>
        <p:nvSpPr>
          <p:cNvPr id="33" name="Rectangle 32">
            <a:extLst>
              <a:ext uri="{FF2B5EF4-FFF2-40B4-BE49-F238E27FC236}">
                <a16:creationId xmlns:a16="http://schemas.microsoft.com/office/drawing/2014/main" id="{DF4172DB-6242-40DB-AC30-1756DD00C1A5}"/>
              </a:ext>
            </a:extLst>
          </p:cNvPr>
          <p:cNvSpPr/>
          <p:nvPr/>
        </p:nvSpPr>
        <p:spPr>
          <a:xfrm rot="10800000" flipV="1">
            <a:off x="669339" y="1432137"/>
            <a:ext cx="3902662" cy="731520"/>
          </a:xfrm>
          <a:prstGeom prst="rect">
            <a:avLst/>
          </a:prstGeom>
          <a:no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rgbClr val="212D4A"/>
                </a:solidFill>
                <a:latin typeface="Calibri" panose="020F0502020204030204" pitchFamily="34" charset="0"/>
                <a:cs typeface="Calibri" panose="020F0502020204030204" pitchFamily="34" charset="0"/>
              </a:rPr>
              <a:t>Someone in a related field</a:t>
            </a:r>
          </a:p>
        </p:txBody>
      </p:sp>
      <p:sp>
        <p:nvSpPr>
          <p:cNvPr id="34" name="Rectangle 33">
            <a:extLst>
              <a:ext uri="{FF2B5EF4-FFF2-40B4-BE49-F238E27FC236}">
                <a16:creationId xmlns:a16="http://schemas.microsoft.com/office/drawing/2014/main" id="{9FA1FBDF-0DF9-4D2D-9704-A3D54592B80D}"/>
              </a:ext>
            </a:extLst>
          </p:cNvPr>
          <p:cNvSpPr/>
          <p:nvPr/>
        </p:nvSpPr>
        <p:spPr>
          <a:xfrm rot="10800000" flipV="1">
            <a:off x="669339" y="700617"/>
            <a:ext cx="3902661" cy="731520"/>
          </a:xfrm>
          <a:prstGeom prst="rect">
            <a:avLst/>
          </a:prstGeom>
          <a:no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rgbClr val="212D4A"/>
                </a:solidFill>
                <a:latin typeface="Calibri" panose="020F0502020204030204" pitchFamily="34" charset="0"/>
                <a:cs typeface="Calibri" panose="020F0502020204030204" pitchFamily="34" charset="0"/>
              </a:rPr>
              <a:t>Someone in an </a:t>
            </a:r>
          </a:p>
          <a:p>
            <a:r>
              <a:rPr lang="en-US" sz="1500" dirty="0">
                <a:solidFill>
                  <a:srgbClr val="212D4A"/>
                </a:solidFill>
                <a:latin typeface="Calibri" panose="020F0502020204030204" pitchFamily="34" charset="0"/>
                <a:cs typeface="Calibri" panose="020F0502020204030204" pitchFamily="34" charset="0"/>
              </a:rPr>
              <a:t>unrelated field</a:t>
            </a:r>
          </a:p>
        </p:txBody>
      </p:sp>
      <p:grpSp>
        <p:nvGrpSpPr>
          <p:cNvPr id="6" name="Group 5">
            <a:extLst>
              <a:ext uri="{FF2B5EF4-FFF2-40B4-BE49-F238E27FC236}">
                <a16:creationId xmlns:a16="http://schemas.microsoft.com/office/drawing/2014/main" id="{8A7F3FD2-6531-492D-ABD5-6E3515DFF0FD}"/>
              </a:ext>
            </a:extLst>
          </p:cNvPr>
          <p:cNvGrpSpPr/>
          <p:nvPr/>
        </p:nvGrpSpPr>
        <p:grpSpPr>
          <a:xfrm>
            <a:off x="2433405" y="700617"/>
            <a:ext cx="4277192" cy="3657600"/>
            <a:chOff x="2885253" y="700617"/>
            <a:chExt cx="4277192" cy="3657600"/>
          </a:xfrm>
        </p:grpSpPr>
        <p:sp>
          <p:nvSpPr>
            <p:cNvPr id="19" name="Isosceles Triangle 18">
              <a:extLst>
                <a:ext uri="{FF2B5EF4-FFF2-40B4-BE49-F238E27FC236}">
                  <a16:creationId xmlns:a16="http://schemas.microsoft.com/office/drawing/2014/main" id="{9271DA41-9C0C-4C9B-AF2B-4F341C23F8E3}"/>
                </a:ext>
              </a:extLst>
            </p:cNvPr>
            <p:cNvSpPr>
              <a:spLocks noChangeAspect="1"/>
            </p:cNvSpPr>
            <p:nvPr/>
          </p:nvSpPr>
          <p:spPr>
            <a:xfrm rot="10800000">
              <a:off x="2885253" y="700617"/>
              <a:ext cx="4277192" cy="3657600"/>
            </a:xfrm>
            <a:prstGeom prst="triangle">
              <a:avLst/>
            </a:prstGeom>
            <a:solidFill>
              <a:srgbClr val="C8B7EB"/>
            </a:solid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Calibri" panose="020F0502020204030204" pitchFamily="34" charset="0"/>
                <a:cs typeface="Calibri" panose="020F0502020204030204" pitchFamily="34" charset="0"/>
              </a:endParaRPr>
            </a:p>
          </p:txBody>
        </p:sp>
        <p:sp>
          <p:nvSpPr>
            <p:cNvPr id="21" name="Isosceles Triangle 20">
              <a:extLst>
                <a:ext uri="{FF2B5EF4-FFF2-40B4-BE49-F238E27FC236}">
                  <a16:creationId xmlns:a16="http://schemas.microsoft.com/office/drawing/2014/main" id="{2E8467CD-5D44-403B-9F06-ED94D794F3E9}"/>
                </a:ext>
              </a:extLst>
            </p:cNvPr>
            <p:cNvSpPr>
              <a:spLocks noChangeAspect="1"/>
            </p:cNvSpPr>
            <p:nvPr/>
          </p:nvSpPr>
          <p:spPr>
            <a:xfrm rot="10800000">
              <a:off x="3312973" y="1432137"/>
              <a:ext cx="3421753" cy="2926080"/>
            </a:xfrm>
            <a:prstGeom prst="triangle">
              <a:avLst/>
            </a:prstGeom>
            <a:solidFill>
              <a:srgbClr val="ABC9F5"/>
            </a:solid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Calibri" panose="020F0502020204030204" pitchFamily="34" charset="0"/>
                <a:cs typeface="Calibri" panose="020F0502020204030204" pitchFamily="34" charset="0"/>
              </a:endParaRPr>
            </a:p>
          </p:txBody>
        </p:sp>
        <p:sp>
          <p:nvSpPr>
            <p:cNvPr id="22" name="Isosceles Triangle 21">
              <a:extLst>
                <a:ext uri="{FF2B5EF4-FFF2-40B4-BE49-F238E27FC236}">
                  <a16:creationId xmlns:a16="http://schemas.microsoft.com/office/drawing/2014/main" id="{1C8FE934-24F4-4FEA-A07C-F397DFD78A37}"/>
                </a:ext>
              </a:extLst>
            </p:cNvPr>
            <p:cNvSpPr>
              <a:spLocks noChangeAspect="1"/>
            </p:cNvSpPr>
            <p:nvPr/>
          </p:nvSpPr>
          <p:spPr>
            <a:xfrm rot="10800000">
              <a:off x="3740693" y="2163657"/>
              <a:ext cx="2566314" cy="2194560"/>
            </a:xfrm>
            <a:prstGeom prst="triangle">
              <a:avLst/>
            </a:prstGeom>
            <a:solidFill>
              <a:srgbClr val="8DDBF6"/>
            </a:solid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Calibri" panose="020F0502020204030204" pitchFamily="34" charset="0"/>
                <a:cs typeface="Calibri" panose="020F0502020204030204" pitchFamily="34" charset="0"/>
              </a:endParaRPr>
            </a:p>
          </p:txBody>
        </p:sp>
        <p:sp>
          <p:nvSpPr>
            <p:cNvPr id="23" name="Isosceles Triangle 22">
              <a:extLst>
                <a:ext uri="{FF2B5EF4-FFF2-40B4-BE49-F238E27FC236}">
                  <a16:creationId xmlns:a16="http://schemas.microsoft.com/office/drawing/2014/main" id="{23215C18-263A-4377-9EC8-DBAF4DCE2C03}"/>
                </a:ext>
              </a:extLst>
            </p:cNvPr>
            <p:cNvSpPr>
              <a:spLocks noChangeAspect="1"/>
            </p:cNvSpPr>
            <p:nvPr/>
          </p:nvSpPr>
          <p:spPr>
            <a:xfrm rot="10800000">
              <a:off x="4168412" y="2895177"/>
              <a:ext cx="1710876" cy="1463040"/>
            </a:xfrm>
            <a:prstGeom prst="triangle">
              <a:avLst/>
            </a:prstGeom>
            <a:solidFill>
              <a:srgbClr val="74E9B4"/>
            </a:solid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Calibri" panose="020F0502020204030204" pitchFamily="34" charset="0"/>
                <a:cs typeface="Calibri" panose="020F0502020204030204" pitchFamily="34" charset="0"/>
              </a:endParaRPr>
            </a:p>
          </p:txBody>
        </p:sp>
        <p:sp>
          <p:nvSpPr>
            <p:cNvPr id="24" name="Isosceles Triangle 23">
              <a:extLst>
                <a:ext uri="{FF2B5EF4-FFF2-40B4-BE49-F238E27FC236}">
                  <a16:creationId xmlns:a16="http://schemas.microsoft.com/office/drawing/2014/main" id="{B32213A1-8B4A-4A3D-A423-AA3B3B6ACD98}"/>
                </a:ext>
              </a:extLst>
            </p:cNvPr>
            <p:cNvSpPr>
              <a:spLocks noChangeAspect="1"/>
            </p:cNvSpPr>
            <p:nvPr/>
          </p:nvSpPr>
          <p:spPr>
            <a:xfrm rot="10800000">
              <a:off x="4596131" y="3626697"/>
              <a:ext cx="855438" cy="731520"/>
            </a:xfrm>
            <a:prstGeom prst="triangle">
              <a:avLst/>
            </a:prstGeom>
            <a:solidFill>
              <a:srgbClr val="56FB61"/>
            </a:solid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Calibri" panose="020F0502020204030204" pitchFamily="34" charset="0"/>
                <a:cs typeface="Calibri" panose="020F0502020204030204" pitchFamily="34" charset="0"/>
              </a:endParaRPr>
            </a:p>
          </p:txBody>
        </p:sp>
      </p:grpSp>
      <p:sp>
        <p:nvSpPr>
          <p:cNvPr id="2" name="Slide Number Placeholder 1">
            <a:extLst>
              <a:ext uri="{FF2B5EF4-FFF2-40B4-BE49-F238E27FC236}">
                <a16:creationId xmlns:a16="http://schemas.microsoft.com/office/drawing/2014/main" id="{BC4846FA-D4E1-4162-B70E-97648FAAD3F8}"/>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1720344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1FA2A-9322-49E7-9684-4C0ACACE830E}"/>
              </a:ext>
            </a:extLst>
          </p:cNvPr>
          <p:cNvSpPr>
            <a:spLocks noGrp="1"/>
          </p:cNvSpPr>
          <p:nvPr>
            <p:ph type="title"/>
          </p:nvPr>
        </p:nvSpPr>
        <p:spPr/>
        <p:txBody>
          <a:bodyPr/>
          <a:lstStyle/>
          <a:p>
            <a:r>
              <a:rPr lang="en-US" dirty="0">
                <a:solidFill>
                  <a:srgbClr val="EB5F0C"/>
                </a:solidFill>
                <a:latin typeface="Calibri" panose="020F0502020204030204" pitchFamily="34" charset="0"/>
                <a:cs typeface="Calibri" panose="020F0502020204030204" pitchFamily="34" charset="0"/>
              </a:rPr>
              <a:t>Exercise 1: Which intro? 1 or 2?</a:t>
            </a:r>
          </a:p>
        </p:txBody>
      </p:sp>
      <p:sp>
        <p:nvSpPr>
          <p:cNvPr id="4" name="Title 1">
            <a:extLst>
              <a:ext uri="{FF2B5EF4-FFF2-40B4-BE49-F238E27FC236}">
                <a16:creationId xmlns:a16="http://schemas.microsoft.com/office/drawing/2014/main" id="{466D4774-C692-4540-B2D7-E423707A3EA2}"/>
              </a:ext>
            </a:extLst>
          </p:cNvPr>
          <p:cNvSpPr txBox="1">
            <a:spLocks/>
          </p:cNvSpPr>
          <p:nvPr/>
        </p:nvSpPr>
        <p:spPr>
          <a:xfrm>
            <a:off x="573064" y="1300163"/>
            <a:ext cx="7997872" cy="140123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rgbClr val="212D4A"/>
                </a:solidFill>
                <a:latin typeface="Calibri" panose="020F0502020204030204" pitchFamily="34" charset="0"/>
                <a:cs typeface="Calibri" panose="020F0502020204030204" pitchFamily="34" charset="0"/>
              </a:rPr>
              <a:t>1) This experiment will determine what will make enzymes affective and what will make them ineffective. </a:t>
            </a:r>
          </a:p>
        </p:txBody>
      </p:sp>
      <p:sp>
        <p:nvSpPr>
          <p:cNvPr id="8" name="Title 1">
            <a:extLst>
              <a:ext uri="{FF2B5EF4-FFF2-40B4-BE49-F238E27FC236}">
                <a16:creationId xmlns:a16="http://schemas.microsoft.com/office/drawing/2014/main" id="{A781F3AD-E97B-4569-AAB4-AF0EF37B5380}"/>
              </a:ext>
            </a:extLst>
          </p:cNvPr>
          <p:cNvSpPr txBox="1">
            <a:spLocks/>
          </p:cNvSpPr>
          <p:nvPr/>
        </p:nvSpPr>
        <p:spPr>
          <a:xfrm>
            <a:off x="573064" y="2404003"/>
            <a:ext cx="7997872" cy="140123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rgbClr val="212D4A"/>
                </a:solidFill>
                <a:latin typeface="Calibri" panose="020F0502020204030204" pitchFamily="34" charset="0"/>
                <a:cs typeface="Calibri" panose="020F0502020204030204" pitchFamily="34" charset="0"/>
              </a:rPr>
              <a:t>2) This experiment was performed to determine the factors that positively influence enzyme reaction rates in cellular activities since some enzymes seem to be more effective than others. </a:t>
            </a:r>
          </a:p>
        </p:txBody>
      </p:sp>
      <p:sp>
        <p:nvSpPr>
          <p:cNvPr id="6" name="TextBox 5">
            <a:extLst>
              <a:ext uri="{FF2B5EF4-FFF2-40B4-BE49-F238E27FC236}">
                <a16:creationId xmlns:a16="http://schemas.microsoft.com/office/drawing/2014/main" id="{F47D07D2-D19C-4FDA-9058-1971B2BD3DC5}"/>
              </a:ext>
            </a:extLst>
          </p:cNvPr>
          <p:cNvSpPr txBox="1"/>
          <p:nvPr/>
        </p:nvSpPr>
        <p:spPr>
          <a:xfrm>
            <a:off x="339570" y="4504330"/>
            <a:ext cx="8464860" cy="276999"/>
          </a:xfrm>
          <a:prstGeom prst="rect">
            <a:avLst/>
          </a:prstGeom>
          <a:noFill/>
          <a:ln>
            <a:noFill/>
          </a:ln>
        </p:spPr>
        <p:txBody>
          <a:bodyPr wrap="square">
            <a:spAutoFit/>
          </a:bodyPr>
          <a:lstStyle/>
          <a:p>
            <a:r>
              <a:rPr lang="en-US" sz="1200" dirty="0">
                <a:solidFill>
                  <a:srgbClr val="0070C0"/>
                </a:solidFill>
              </a:rPr>
              <a:t>University of Richmond Writing Center: Writer’s Web http://writing2.richmond.edu/writing/wweb/biology/abstract.html</a:t>
            </a:r>
          </a:p>
        </p:txBody>
      </p:sp>
      <p:sp>
        <p:nvSpPr>
          <p:cNvPr id="2" name="Slide Number Placeholder 1">
            <a:extLst>
              <a:ext uri="{FF2B5EF4-FFF2-40B4-BE49-F238E27FC236}">
                <a16:creationId xmlns:a16="http://schemas.microsoft.com/office/drawing/2014/main" id="{411982D8-D06E-4073-84B9-AEECA2D2FAC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2700604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1FA2A-9322-49E7-9684-4C0ACACE830E}"/>
              </a:ext>
            </a:extLst>
          </p:cNvPr>
          <p:cNvSpPr>
            <a:spLocks noGrp="1"/>
          </p:cNvSpPr>
          <p:nvPr>
            <p:ph type="title"/>
          </p:nvPr>
        </p:nvSpPr>
        <p:spPr/>
        <p:txBody>
          <a:bodyPr/>
          <a:lstStyle/>
          <a:p>
            <a:r>
              <a:rPr lang="en-US" dirty="0">
                <a:solidFill>
                  <a:srgbClr val="EB5F0C"/>
                </a:solidFill>
                <a:latin typeface="Calibri" panose="020F0502020204030204" pitchFamily="34" charset="0"/>
                <a:cs typeface="Calibri" panose="020F0502020204030204" pitchFamily="34" charset="0"/>
              </a:rPr>
              <a:t>Exercise 1: Which intro? 1 or 2?</a:t>
            </a:r>
          </a:p>
        </p:txBody>
      </p:sp>
      <p:sp>
        <p:nvSpPr>
          <p:cNvPr id="4" name="Title 1">
            <a:extLst>
              <a:ext uri="{FF2B5EF4-FFF2-40B4-BE49-F238E27FC236}">
                <a16:creationId xmlns:a16="http://schemas.microsoft.com/office/drawing/2014/main" id="{466D4774-C692-4540-B2D7-E423707A3EA2}"/>
              </a:ext>
            </a:extLst>
          </p:cNvPr>
          <p:cNvSpPr txBox="1">
            <a:spLocks/>
          </p:cNvSpPr>
          <p:nvPr/>
        </p:nvSpPr>
        <p:spPr>
          <a:xfrm>
            <a:off x="573064" y="1284483"/>
            <a:ext cx="7997872" cy="140123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rgbClr val="212D4A"/>
                </a:solidFill>
                <a:latin typeface="Calibri" panose="020F0502020204030204" pitchFamily="34" charset="0"/>
                <a:cs typeface="Calibri" panose="020F0502020204030204" pitchFamily="34" charset="0"/>
              </a:rPr>
              <a:t>1) This experiment will determine what will make enzymes affective and what will make them ineffective. </a:t>
            </a:r>
          </a:p>
        </p:txBody>
      </p:sp>
      <p:sp>
        <p:nvSpPr>
          <p:cNvPr id="8" name="Title 1">
            <a:extLst>
              <a:ext uri="{FF2B5EF4-FFF2-40B4-BE49-F238E27FC236}">
                <a16:creationId xmlns:a16="http://schemas.microsoft.com/office/drawing/2014/main" id="{A781F3AD-E97B-4569-AAB4-AF0EF37B5380}"/>
              </a:ext>
            </a:extLst>
          </p:cNvPr>
          <p:cNvSpPr txBox="1">
            <a:spLocks/>
          </p:cNvSpPr>
          <p:nvPr/>
        </p:nvSpPr>
        <p:spPr>
          <a:xfrm>
            <a:off x="573064" y="2372058"/>
            <a:ext cx="7997872" cy="1278398"/>
          </a:xfrm>
          <a:prstGeom prst="rect">
            <a:avLst/>
          </a:prstGeom>
          <a:solidFill>
            <a:srgbClr val="FFFF00"/>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chemeClr val="bg2"/>
                </a:solidFill>
                <a:latin typeface="Calibri" panose="020F0502020204030204" pitchFamily="34" charset="0"/>
                <a:cs typeface="Calibri" panose="020F0502020204030204" pitchFamily="34" charset="0"/>
              </a:rPr>
              <a:t>2) This experiment was performed to determine the factors that positively influence enzyme reaction rates in cellular activities since some enzymes seem to be more effective than others. </a:t>
            </a:r>
          </a:p>
        </p:txBody>
      </p:sp>
      <p:sp>
        <p:nvSpPr>
          <p:cNvPr id="2" name="Arrow: Right 1">
            <a:extLst>
              <a:ext uri="{FF2B5EF4-FFF2-40B4-BE49-F238E27FC236}">
                <a16:creationId xmlns:a16="http://schemas.microsoft.com/office/drawing/2014/main" id="{A438545E-0BE5-4621-A5EF-F8748609304A}"/>
              </a:ext>
            </a:extLst>
          </p:cNvPr>
          <p:cNvSpPr/>
          <p:nvPr/>
        </p:nvSpPr>
        <p:spPr>
          <a:xfrm rot="16200000">
            <a:off x="2493169" y="3859017"/>
            <a:ext cx="607218" cy="6844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56D6C34-99C1-455D-B9D7-E4E0BF3ADFA1}"/>
              </a:ext>
            </a:extLst>
          </p:cNvPr>
          <p:cNvSpPr txBox="1">
            <a:spLocks/>
          </p:cNvSpPr>
          <p:nvPr/>
        </p:nvSpPr>
        <p:spPr>
          <a:xfrm>
            <a:off x="3375795" y="3859017"/>
            <a:ext cx="3839392" cy="140123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1800" b="0" dirty="0">
                <a:solidFill>
                  <a:schemeClr val="bg2"/>
                </a:solidFill>
                <a:latin typeface="Calibri" panose="020F0502020204030204" pitchFamily="34" charset="0"/>
                <a:cs typeface="Calibri" panose="020F0502020204030204" pitchFamily="34" charset="0"/>
              </a:rPr>
              <a:t>Provides more information to reader why these experiments were done</a:t>
            </a:r>
          </a:p>
        </p:txBody>
      </p:sp>
      <p:sp>
        <p:nvSpPr>
          <p:cNvPr id="3" name="Slide Number Placeholder 2">
            <a:extLst>
              <a:ext uri="{FF2B5EF4-FFF2-40B4-BE49-F238E27FC236}">
                <a16:creationId xmlns:a16="http://schemas.microsoft.com/office/drawing/2014/main" id="{67AA57CB-9457-478B-A5CA-17BDBC3DA52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622361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DB73C-197F-4766-9D74-123DB000730F}"/>
              </a:ext>
            </a:extLst>
          </p:cNvPr>
          <p:cNvSpPr>
            <a:spLocks noGrp="1"/>
          </p:cNvSpPr>
          <p:nvPr>
            <p:ph type="title"/>
          </p:nvPr>
        </p:nvSpPr>
        <p:spPr>
          <a:xfrm>
            <a:off x="316500" y="64800"/>
            <a:ext cx="4045200" cy="1318200"/>
          </a:xfrm>
        </p:spPr>
        <p:txBody>
          <a:bodyPr/>
          <a:lstStyle/>
          <a:p>
            <a:r>
              <a:rPr lang="en-US" dirty="0">
                <a:solidFill>
                  <a:schemeClr val="bg2"/>
                </a:solidFill>
                <a:latin typeface="Calibri" panose="020F0502020204030204" pitchFamily="34" charset="0"/>
                <a:cs typeface="Calibri" panose="020F0502020204030204" pitchFamily="34" charset="0"/>
              </a:rPr>
              <a:t>Methods</a:t>
            </a:r>
          </a:p>
        </p:txBody>
      </p:sp>
      <p:sp>
        <p:nvSpPr>
          <p:cNvPr id="8" name="Subtitle 6">
            <a:extLst>
              <a:ext uri="{FF2B5EF4-FFF2-40B4-BE49-F238E27FC236}">
                <a16:creationId xmlns:a16="http://schemas.microsoft.com/office/drawing/2014/main" id="{BB319473-7996-489E-84A8-DABC33162E97}"/>
              </a:ext>
            </a:extLst>
          </p:cNvPr>
          <p:cNvSpPr txBox="1">
            <a:spLocks/>
          </p:cNvSpPr>
          <p:nvPr/>
        </p:nvSpPr>
        <p:spPr>
          <a:xfrm>
            <a:off x="367500" y="1660313"/>
            <a:ext cx="3943200" cy="311734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ctr" rtl="0">
              <a:lnSpc>
                <a:spcPct val="100000"/>
              </a:lnSpc>
              <a:spcBef>
                <a:spcPts val="0"/>
              </a:spcBef>
              <a:spcAft>
                <a:spcPts val="0"/>
              </a:spcAft>
              <a:buClr>
                <a:schemeClr val="lt2"/>
              </a:buClr>
              <a:buSzPts val="2100"/>
              <a:buFont typeface="Franklin Gothic"/>
              <a:buNone/>
              <a:defRPr sz="2100" b="0" i="0" u="none" strike="noStrike" cap="none">
                <a:solidFill>
                  <a:schemeClr val="lt2"/>
                </a:solidFill>
                <a:latin typeface="Franklin Gothic"/>
                <a:ea typeface="Franklin Gothic"/>
                <a:cs typeface="Franklin Gothic"/>
                <a:sym typeface="Franklin Gothic"/>
              </a:defRPr>
            </a:lvl1pPr>
            <a:lvl2pPr marL="914400" marR="0" lvl="1" indent="-3683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2pPr>
            <a:lvl3pPr marL="1371600" marR="0" lvl="2" indent="-3556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3pPr>
            <a:lvl4pPr marL="1828800" marR="0" lvl="3" indent="-34925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4pPr>
            <a:lvl5pPr marL="2286000" marR="0" lvl="4" indent="-342900" algn="ctr" rtl="0">
              <a:lnSpc>
                <a:spcPct val="100000"/>
              </a:lnSpc>
              <a:spcBef>
                <a:spcPts val="0"/>
              </a:spcBef>
              <a:spcAft>
                <a:spcPts val="0"/>
              </a:spcAft>
              <a:buClr>
                <a:schemeClr val="dk2"/>
              </a:buClr>
              <a:buSzPts val="2100"/>
              <a:buFont typeface="Franklin Gothic"/>
              <a:buNone/>
              <a:defRPr sz="2100" b="0" i="1" u="none" strike="noStrike" cap="none">
                <a:solidFill>
                  <a:schemeClr val="dk2"/>
                </a:solidFill>
                <a:latin typeface="Franklin Gothic"/>
                <a:ea typeface="Franklin Gothic"/>
                <a:cs typeface="Franklin Gothic"/>
                <a:sym typeface="Franklin Gothic"/>
              </a:defRPr>
            </a:lvl5pPr>
            <a:lvl6pPr marL="2743200" marR="0" lvl="5" indent="-3302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6pPr>
            <a:lvl7pPr marL="3200400" marR="0" lvl="6" indent="-3175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7pPr>
            <a:lvl8pPr marL="3657600" marR="0" lvl="7" indent="-3175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8pPr>
            <a:lvl9pPr marL="4114800" marR="0" lvl="8" indent="-3175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9pPr>
          </a:lstStyle>
          <a:p>
            <a:pPr marL="76200" indent="0"/>
            <a:r>
              <a:rPr lang="en-US" sz="2200" dirty="0">
                <a:solidFill>
                  <a:schemeClr val="bg2"/>
                </a:solidFill>
                <a:latin typeface="Calibri" panose="020F0502020204030204" pitchFamily="34" charset="0"/>
                <a:cs typeface="Calibri" panose="020F0502020204030204" pitchFamily="34" charset="0"/>
              </a:rPr>
              <a:t>Explain what you did and how you went about it</a:t>
            </a: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b="1" dirty="0">
              <a:solidFill>
                <a:schemeClr val="accent1">
                  <a:lumMod val="60000"/>
                  <a:lumOff val="40000"/>
                </a:schemeClr>
              </a:solidFill>
              <a:latin typeface="Calibri" panose="020F0502020204030204" pitchFamily="34" charset="0"/>
              <a:cs typeface="Calibri" panose="020F0502020204030204" pitchFamily="34" charset="0"/>
            </a:endParaRPr>
          </a:p>
          <a:p>
            <a:pPr marL="76200" indent="0"/>
            <a:endParaRPr lang="en-US" sz="2000" b="1" dirty="0">
              <a:solidFill>
                <a:schemeClr val="accent1">
                  <a:lumMod val="60000"/>
                  <a:lumOff val="40000"/>
                </a:schemeClr>
              </a:solidFill>
              <a:latin typeface="Calibri" panose="020F0502020204030204" pitchFamily="34" charset="0"/>
              <a:cs typeface="Calibri" panose="020F0502020204030204" pitchFamily="34" charset="0"/>
            </a:endParaRPr>
          </a:p>
          <a:p>
            <a:pPr marL="76200" indent="0"/>
            <a:endParaRPr lang="en-US" sz="2000" b="1" dirty="0">
              <a:solidFill>
                <a:schemeClr val="accent1">
                  <a:lumMod val="60000"/>
                  <a:lumOff val="40000"/>
                </a:schemeClr>
              </a:solidFill>
              <a:latin typeface="Calibri" panose="020F0502020204030204" pitchFamily="34" charset="0"/>
              <a:cs typeface="Calibri" panose="020F0502020204030204" pitchFamily="34" charset="0"/>
            </a:endParaRPr>
          </a:p>
          <a:p>
            <a:pPr marL="76200" indent="0"/>
            <a:endParaRPr lang="en-US" sz="2000" b="1" dirty="0">
              <a:solidFill>
                <a:schemeClr val="accent1">
                  <a:lumMod val="60000"/>
                  <a:lumOff val="40000"/>
                </a:schemeClr>
              </a:solidFill>
              <a:latin typeface="Calibri" panose="020F0502020204030204" pitchFamily="34" charset="0"/>
              <a:cs typeface="Calibri" panose="020F0502020204030204" pitchFamily="34" charset="0"/>
            </a:endParaRPr>
          </a:p>
          <a:p>
            <a:pPr marL="76200" indent="0"/>
            <a:r>
              <a:rPr lang="en-US" sz="2800" b="1" dirty="0">
                <a:solidFill>
                  <a:schemeClr val="accent3"/>
                </a:solidFill>
                <a:latin typeface="Calibri" panose="020F0502020204030204" pitchFamily="34" charset="0"/>
                <a:cs typeface="Calibri" panose="020F0502020204030204" pitchFamily="34" charset="0"/>
              </a:rPr>
              <a:t>HOW</a:t>
            </a:r>
            <a:r>
              <a:rPr lang="en-US" sz="2800" dirty="0">
                <a:solidFill>
                  <a:schemeClr val="tx2">
                    <a:lumMod val="75000"/>
                  </a:schemeClr>
                </a:solidFill>
                <a:latin typeface="Calibri" panose="020F0502020204030204" pitchFamily="34" charset="0"/>
                <a:cs typeface="Calibri" panose="020F0502020204030204" pitchFamily="34" charset="0"/>
              </a:rPr>
              <a:t> </a:t>
            </a:r>
            <a:r>
              <a:rPr lang="en-US" sz="2800" dirty="0">
                <a:solidFill>
                  <a:schemeClr val="bg2"/>
                </a:solidFill>
                <a:latin typeface="Calibri" panose="020F0502020204030204" pitchFamily="34" charset="0"/>
                <a:cs typeface="Calibri" panose="020F0502020204030204" pitchFamily="34" charset="0"/>
              </a:rPr>
              <a:t>did you do it?</a:t>
            </a: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C09C65CD-0187-4A5A-9EB9-6AC6A366C527}"/>
              </a:ext>
            </a:extLst>
          </p:cNvPr>
          <p:cNvSpPr>
            <a:spLocks noGrp="1"/>
          </p:cNvSpPr>
          <p:nvPr>
            <p:ph type="body" idx="2"/>
          </p:nvPr>
        </p:nvSpPr>
        <p:spPr>
          <a:xfrm>
            <a:off x="4939500" y="403529"/>
            <a:ext cx="3837000" cy="4285230"/>
          </a:xfrm>
        </p:spPr>
        <p:txBody>
          <a:bodyPr/>
          <a:lstStyle/>
          <a:p>
            <a:r>
              <a:rPr lang="en-US" dirty="0">
                <a:latin typeface="Calibri" panose="020F0502020204030204" pitchFamily="34" charset="0"/>
                <a:cs typeface="Calibri" panose="020F0502020204030204" pitchFamily="34" charset="0"/>
              </a:rPr>
              <a:t>Methods and/or design clear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Easy to see what was done and how it relates to the purpose</a:t>
            </a:r>
          </a:p>
          <a:p>
            <a:endParaRPr lang="en-US" sz="20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E96F62A1-16A0-4F79-B7FC-116A95DBB45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73221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1FA2A-9322-49E7-9684-4C0ACACE830E}"/>
              </a:ext>
            </a:extLst>
          </p:cNvPr>
          <p:cNvSpPr>
            <a:spLocks noGrp="1"/>
          </p:cNvSpPr>
          <p:nvPr>
            <p:ph type="title"/>
          </p:nvPr>
        </p:nvSpPr>
        <p:spPr>
          <a:xfrm>
            <a:off x="416250" y="138650"/>
            <a:ext cx="8311500" cy="635400"/>
          </a:xfrm>
        </p:spPr>
        <p:txBody>
          <a:bodyPr/>
          <a:lstStyle/>
          <a:p>
            <a:r>
              <a:rPr lang="en-US" dirty="0">
                <a:solidFill>
                  <a:srgbClr val="E57200"/>
                </a:solidFill>
                <a:latin typeface="Calibri" panose="020F0502020204030204" pitchFamily="34" charset="0"/>
                <a:cs typeface="Calibri" panose="020F0502020204030204" pitchFamily="34" charset="0"/>
              </a:rPr>
              <a:t>Level of detail</a:t>
            </a:r>
          </a:p>
        </p:txBody>
      </p:sp>
      <p:sp>
        <p:nvSpPr>
          <p:cNvPr id="6" name="Text Placeholder 5">
            <a:extLst>
              <a:ext uri="{FF2B5EF4-FFF2-40B4-BE49-F238E27FC236}">
                <a16:creationId xmlns:a16="http://schemas.microsoft.com/office/drawing/2014/main" id="{B0961AFE-E790-484B-B517-6CEE690AC33F}"/>
              </a:ext>
            </a:extLst>
          </p:cNvPr>
          <p:cNvSpPr>
            <a:spLocks noGrp="1"/>
          </p:cNvSpPr>
          <p:nvPr>
            <p:ph type="body" idx="1"/>
          </p:nvPr>
        </p:nvSpPr>
        <p:spPr>
          <a:xfrm>
            <a:off x="416250" y="1189150"/>
            <a:ext cx="8077500" cy="3498000"/>
          </a:xfrm>
        </p:spPr>
        <p:txBody>
          <a:bodyPr/>
          <a:lstStyle/>
          <a:p>
            <a:pPr>
              <a:buClrTx/>
            </a:pPr>
            <a:r>
              <a:rPr lang="en-US" dirty="0">
                <a:solidFill>
                  <a:schemeClr val="bg2"/>
                </a:solidFill>
                <a:latin typeface="Calibri" panose="020F0502020204030204" pitchFamily="34" charset="0"/>
                <a:cs typeface="Calibri" panose="020F0502020204030204" pitchFamily="34" charset="0"/>
              </a:rPr>
              <a:t>Include a general description</a:t>
            </a:r>
          </a:p>
          <a:p>
            <a:pPr lvl="1">
              <a:spcBef>
                <a:spcPts val="0"/>
              </a:spcBef>
              <a:buClrTx/>
            </a:pPr>
            <a:r>
              <a:rPr lang="en-US" sz="2400" dirty="0">
                <a:solidFill>
                  <a:schemeClr val="bg2"/>
                </a:solidFill>
                <a:latin typeface="Calibri" panose="020F0502020204030204" pitchFamily="34" charset="0"/>
                <a:cs typeface="Calibri" panose="020F0502020204030204" pitchFamily="34" charset="0"/>
              </a:rPr>
              <a:t>Instrumentation</a:t>
            </a:r>
          </a:p>
          <a:p>
            <a:pPr lvl="1">
              <a:spcBef>
                <a:spcPts val="0"/>
              </a:spcBef>
              <a:buClrTx/>
            </a:pPr>
            <a:r>
              <a:rPr lang="en-US" sz="2400" dirty="0">
                <a:solidFill>
                  <a:schemeClr val="bg2"/>
                </a:solidFill>
                <a:latin typeface="Calibri" panose="020F0502020204030204" pitchFamily="34" charset="0"/>
                <a:cs typeface="Calibri" panose="020F0502020204030204" pitchFamily="34" charset="0"/>
              </a:rPr>
              <a:t>Methods</a:t>
            </a:r>
          </a:p>
          <a:p>
            <a:pPr lvl="1">
              <a:spcBef>
                <a:spcPts val="0"/>
              </a:spcBef>
              <a:buClrTx/>
            </a:pPr>
            <a:r>
              <a:rPr lang="en-US" sz="2400" dirty="0">
                <a:solidFill>
                  <a:schemeClr val="bg2"/>
                </a:solidFill>
                <a:latin typeface="Calibri" panose="020F0502020204030204" pitchFamily="34" charset="0"/>
                <a:cs typeface="Calibri" panose="020F0502020204030204" pitchFamily="34" charset="0"/>
              </a:rPr>
              <a:t>Models</a:t>
            </a:r>
          </a:p>
          <a:p>
            <a:pPr marL="546100" lvl="1" indent="0">
              <a:spcBef>
                <a:spcPts val="0"/>
              </a:spcBef>
              <a:buClrTx/>
              <a:buNone/>
            </a:pPr>
            <a:endParaRPr lang="en-US" sz="2400" dirty="0">
              <a:solidFill>
                <a:schemeClr val="bg2"/>
              </a:solidFill>
              <a:latin typeface="Calibri" panose="020F0502020204030204" pitchFamily="34" charset="0"/>
              <a:cs typeface="Calibri" panose="020F0502020204030204" pitchFamily="34" charset="0"/>
            </a:endParaRPr>
          </a:p>
          <a:p>
            <a:pPr>
              <a:buClrTx/>
            </a:pPr>
            <a:r>
              <a:rPr lang="en-US" dirty="0">
                <a:solidFill>
                  <a:schemeClr val="bg2"/>
                </a:solidFill>
                <a:latin typeface="Calibri" panose="020F0502020204030204" pitchFamily="34" charset="0"/>
                <a:cs typeface="Calibri" panose="020F0502020204030204" pitchFamily="34" charset="0"/>
              </a:rPr>
              <a:t>No specific protocols or excessive detail</a:t>
            </a:r>
          </a:p>
          <a:p>
            <a:pPr>
              <a:buClrTx/>
            </a:pPr>
            <a:endParaRPr lang="en-US" sz="2000" dirty="0">
              <a:solidFill>
                <a:schemeClr val="bg2">
                  <a:lumMod val="65000"/>
                  <a:lumOff val="35000"/>
                </a:schemeClr>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D04D752-17F8-41C2-8587-68D96B12544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1765169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1FA2A-9322-49E7-9684-4C0ACACE830E}"/>
              </a:ext>
            </a:extLst>
          </p:cNvPr>
          <p:cNvSpPr>
            <a:spLocks noGrp="1"/>
          </p:cNvSpPr>
          <p:nvPr>
            <p:ph type="title"/>
          </p:nvPr>
        </p:nvSpPr>
        <p:spPr/>
        <p:txBody>
          <a:bodyPr/>
          <a:lstStyle/>
          <a:p>
            <a:r>
              <a:rPr lang="en-US" dirty="0">
                <a:solidFill>
                  <a:srgbClr val="EB5F0C"/>
                </a:solidFill>
                <a:latin typeface="Calibri" panose="020F0502020204030204" pitchFamily="34" charset="0"/>
                <a:cs typeface="Calibri" panose="020F0502020204030204" pitchFamily="34" charset="0"/>
              </a:rPr>
              <a:t>Exercise 1: Which methods? 1 or 2?</a:t>
            </a:r>
          </a:p>
        </p:txBody>
      </p:sp>
      <p:sp>
        <p:nvSpPr>
          <p:cNvPr id="4" name="Title 1">
            <a:extLst>
              <a:ext uri="{FF2B5EF4-FFF2-40B4-BE49-F238E27FC236}">
                <a16:creationId xmlns:a16="http://schemas.microsoft.com/office/drawing/2014/main" id="{466D4774-C692-4540-B2D7-E423707A3EA2}"/>
              </a:ext>
            </a:extLst>
          </p:cNvPr>
          <p:cNvSpPr txBox="1">
            <a:spLocks/>
          </p:cNvSpPr>
          <p:nvPr/>
        </p:nvSpPr>
        <p:spPr>
          <a:xfrm>
            <a:off x="573064" y="1249363"/>
            <a:ext cx="7997872" cy="317976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rgbClr val="212D4A"/>
                </a:solidFill>
                <a:latin typeface="Calibri" panose="020F0502020204030204" pitchFamily="34" charset="0"/>
                <a:cs typeface="Calibri" panose="020F0502020204030204" pitchFamily="34" charset="0"/>
              </a:rPr>
              <a:t>1) </a:t>
            </a:r>
            <a:r>
              <a:rPr lang="en-US" sz="2200" b="0" dirty="0" err="1">
                <a:solidFill>
                  <a:srgbClr val="212D4A"/>
                </a:solidFill>
                <a:latin typeface="Calibri" panose="020F0502020204030204" pitchFamily="34" charset="0"/>
                <a:cs typeface="Calibri" panose="020F0502020204030204" pitchFamily="34" charset="0"/>
              </a:rPr>
              <a:t>Catecholase</a:t>
            </a:r>
            <a:r>
              <a:rPr lang="en-US" sz="2200" b="0" dirty="0">
                <a:solidFill>
                  <a:srgbClr val="212D4A"/>
                </a:solidFill>
                <a:latin typeface="Calibri" panose="020F0502020204030204" pitchFamily="34" charset="0"/>
                <a:cs typeface="Calibri" panose="020F0502020204030204" pitchFamily="34" charset="0"/>
              </a:rPr>
              <a:t> enzyme activity was measured through its absorption rate in a spectrophotometer, using light with a wavelength of 540 nm. We compared the absorbance rates in samples with varying enzyme concentrations and a constant pH of 7, and with samples with constant enzyme concentration and varying pH levels. </a:t>
            </a:r>
          </a:p>
        </p:txBody>
      </p:sp>
      <p:sp>
        <p:nvSpPr>
          <p:cNvPr id="2" name="Slide Number Placeholder 1">
            <a:extLst>
              <a:ext uri="{FF2B5EF4-FFF2-40B4-BE49-F238E27FC236}">
                <a16:creationId xmlns:a16="http://schemas.microsoft.com/office/drawing/2014/main" id="{04E7D247-9ACE-418F-9AD7-A1F0BA2AA18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1703868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1FA2A-9322-49E7-9684-4C0ACACE830E}"/>
              </a:ext>
            </a:extLst>
          </p:cNvPr>
          <p:cNvSpPr>
            <a:spLocks noGrp="1"/>
          </p:cNvSpPr>
          <p:nvPr>
            <p:ph type="title"/>
          </p:nvPr>
        </p:nvSpPr>
        <p:spPr/>
        <p:txBody>
          <a:bodyPr/>
          <a:lstStyle/>
          <a:p>
            <a:r>
              <a:rPr lang="en-US" dirty="0">
                <a:solidFill>
                  <a:srgbClr val="EB5F0C"/>
                </a:solidFill>
                <a:latin typeface="Calibri" panose="020F0502020204030204" pitchFamily="34" charset="0"/>
                <a:cs typeface="Calibri" panose="020F0502020204030204" pitchFamily="34" charset="0"/>
              </a:rPr>
              <a:t>Exercise 1: Which methods? 1 or 2?</a:t>
            </a:r>
          </a:p>
        </p:txBody>
      </p:sp>
      <p:sp>
        <p:nvSpPr>
          <p:cNvPr id="8" name="Title 1">
            <a:extLst>
              <a:ext uri="{FF2B5EF4-FFF2-40B4-BE49-F238E27FC236}">
                <a16:creationId xmlns:a16="http://schemas.microsoft.com/office/drawing/2014/main" id="{A781F3AD-E97B-4569-AAB4-AF0EF37B5380}"/>
              </a:ext>
            </a:extLst>
          </p:cNvPr>
          <p:cNvSpPr txBox="1">
            <a:spLocks/>
          </p:cNvSpPr>
          <p:nvPr/>
        </p:nvSpPr>
        <p:spPr>
          <a:xfrm>
            <a:off x="573064" y="1170516"/>
            <a:ext cx="7997872" cy="316574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rgbClr val="212D4A"/>
                </a:solidFill>
                <a:latin typeface="Calibri" panose="020F0502020204030204" pitchFamily="34" charset="0"/>
                <a:cs typeface="Calibri" panose="020F0502020204030204" pitchFamily="34" charset="0"/>
              </a:rPr>
              <a:t>2) We tested different samples of enzymes in a spectrophotometer and recorded their absorption rates. Six samples were placed in the spectrophotometer but two contained no enzyme; these acted as blanks for the other samples. The four remaining samples contained </a:t>
            </a:r>
            <a:r>
              <a:rPr lang="en-US" sz="2200" b="0" dirty="0" err="1">
                <a:solidFill>
                  <a:srgbClr val="212D4A"/>
                </a:solidFill>
                <a:latin typeface="Calibri" panose="020F0502020204030204" pitchFamily="34" charset="0"/>
                <a:cs typeface="Calibri" panose="020F0502020204030204" pitchFamily="34" charset="0"/>
              </a:rPr>
              <a:t>Catecholase</a:t>
            </a:r>
            <a:r>
              <a:rPr lang="en-US" sz="2200" b="0" dirty="0">
                <a:solidFill>
                  <a:srgbClr val="212D4A"/>
                </a:solidFill>
                <a:latin typeface="Calibri" panose="020F0502020204030204" pitchFamily="34" charset="0"/>
                <a:cs typeface="Calibri" panose="020F0502020204030204" pitchFamily="34" charset="0"/>
              </a:rPr>
              <a:t> ranging from 0.5 mL to 1.75 </a:t>
            </a:r>
            <a:r>
              <a:rPr lang="en-US" sz="2200" b="0" dirty="0" err="1">
                <a:solidFill>
                  <a:srgbClr val="212D4A"/>
                </a:solidFill>
                <a:latin typeface="Calibri" panose="020F0502020204030204" pitchFamily="34" charset="0"/>
                <a:cs typeface="Calibri" panose="020F0502020204030204" pitchFamily="34" charset="0"/>
              </a:rPr>
              <a:t>mL.</a:t>
            </a:r>
            <a:r>
              <a:rPr lang="en-US" sz="2200" b="0" dirty="0">
                <a:solidFill>
                  <a:srgbClr val="212D4A"/>
                </a:solidFill>
                <a:latin typeface="Calibri" panose="020F0502020204030204" pitchFamily="34" charset="0"/>
                <a:cs typeface="Calibri" panose="020F0502020204030204" pitchFamily="34" charset="0"/>
              </a:rPr>
              <a:t> The second half of the experiment contained four test tubes with a constant amount of </a:t>
            </a:r>
            <a:r>
              <a:rPr lang="en-US" sz="2200" b="0" dirty="0" err="1">
                <a:solidFill>
                  <a:srgbClr val="212D4A"/>
                </a:solidFill>
                <a:latin typeface="Calibri" panose="020F0502020204030204" pitchFamily="34" charset="0"/>
                <a:cs typeface="Calibri" panose="020F0502020204030204" pitchFamily="34" charset="0"/>
              </a:rPr>
              <a:t>Catecholase</a:t>
            </a:r>
            <a:r>
              <a:rPr lang="en-US" sz="2200" b="0" dirty="0">
                <a:solidFill>
                  <a:srgbClr val="212D4A"/>
                </a:solidFill>
                <a:latin typeface="Calibri" panose="020F0502020204030204" pitchFamily="34" charset="0"/>
                <a:cs typeface="Calibri" panose="020F0502020204030204" pitchFamily="34" charset="0"/>
              </a:rPr>
              <a:t>, but the pH levels ranged from four to eight. </a:t>
            </a:r>
          </a:p>
        </p:txBody>
      </p:sp>
      <p:sp>
        <p:nvSpPr>
          <p:cNvPr id="2" name="Slide Number Placeholder 1">
            <a:extLst>
              <a:ext uri="{FF2B5EF4-FFF2-40B4-BE49-F238E27FC236}">
                <a16:creationId xmlns:a16="http://schemas.microsoft.com/office/drawing/2014/main" id="{6ACB6E16-BE58-4427-8463-CA3B99B7CE7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3675428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1FA2A-9322-49E7-9684-4C0ACACE830E}"/>
              </a:ext>
            </a:extLst>
          </p:cNvPr>
          <p:cNvSpPr>
            <a:spLocks noGrp="1"/>
          </p:cNvSpPr>
          <p:nvPr>
            <p:ph type="title"/>
          </p:nvPr>
        </p:nvSpPr>
        <p:spPr/>
        <p:txBody>
          <a:bodyPr/>
          <a:lstStyle/>
          <a:p>
            <a:r>
              <a:rPr lang="en-US" dirty="0">
                <a:solidFill>
                  <a:srgbClr val="EB5F0C"/>
                </a:solidFill>
                <a:latin typeface="Calibri" panose="020F0502020204030204" pitchFamily="34" charset="0"/>
                <a:cs typeface="Calibri" panose="020F0502020204030204" pitchFamily="34" charset="0"/>
              </a:rPr>
              <a:t>Exercise 1: Which methods? 1 or 2?</a:t>
            </a:r>
          </a:p>
        </p:txBody>
      </p:sp>
      <p:sp>
        <p:nvSpPr>
          <p:cNvPr id="4" name="Title 1">
            <a:extLst>
              <a:ext uri="{FF2B5EF4-FFF2-40B4-BE49-F238E27FC236}">
                <a16:creationId xmlns:a16="http://schemas.microsoft.com/office/drawing/2014/main" id="{466D4774-C692-4540-B2D7-E423707A3EA2}"/>
              </a:ext>
            </a:extLst>
          </p:cNvPr>
          <p:cNvSpPr txBox="1">
            <a:spLocks/>
          </p:cNvSpPr>
          <p:nvPr/>
        </p:nvSpPr>
        <p:spPr>
          <a:xfrm>
            <a:off x="416250" y="1252955"/>
            <a:ext cx="7997872" cy="317976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endParaRPr lang="en-US" sz="2200" b="0" dirty="0">
              <a:solidFill>
                <a:srgbClr val="212D4A"/>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0" dirty="0">
                <a:solidFill>
                  <a:srgbClr val="212D4A"/>
                </a:solidFill>
                <a:latin typeface="Calibri" panose="020F0502020204030204" pitchFamily="34" charset="0"/>
                <a:cs typeface="Calibri" panose="020F0502020204030204" pitchFamily="34" charset="0"/>
              </a:rPr>
              <a:t>More detailed overview of experiments</a:t>
            </a:r>
          </a:p>
          <a:p>
            <a:pPr marL="342900" indent="-342900">
              <a:buFont typeface="Arial" panose="020B0604020202020204" pitchFamily="34" charset="0"/>
              <a:buChar char="•"/>
            </a:pPr>
            <a:r>
              <a:rPr lang="en-US" sz="2200" b="0" dirty="0">
                <a:solidFill>
                  <a:srgbClr val="212D4A"/>
                </a:solidFill>
                <a:latin typeface="Calibri" panose="020F0502020204030204" pitchFamily="34" charset="0"/>
                <a:cs typeface="Calibri" panose="020F0502020204030204" pitchFamily="34" charset="0"/>
              </a:rPr>
              <a:t>“Wavelength of 540 nm”</a:t>
            </a:r>
          </a:p>
          <a:p>
            <a:endParaRPr lang="en-US" sz="2200" b="0" dirty="0">
              <a:solidFill>
                <a:srgbClr val="212D4A"/>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0" dirty="0">
                <a:solidFill>
                  <a:srgbClr val="212D4A"/>
                </a:solidFill>
                <a:latin typeface="Calibri" panose="020F0502020204030204" pitchFamily="34" charset="0"/>
                <a:cs typeface="Calibri" panose="020F0502020204030204" pitchFamily="34" charset="0"/>
              </a:rPr>
              <a:t>Do not need to put very precise details</a:t>
            </a:r>
          </a:p>
          <a:p>
            <a:pPr marL="342900" indent="-342900">
              <a:buFont typeface="Arial" panose="020B0604020202020204" pitchFamily="34" charset="0"/>
              <a:buChar char="•"/>
            </a:pPr>
            <a:endParaRPr lang="en-US" sz="2200" b="0" dirty="0">
              <a:solidFill>
                <a:srgbClr val="212D4A"/>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0" dirty="0">
                <a:solidFill>
                  <a:srgbClr val="212D4A"/>
                </a:solidFill>
                <a:latin typeface="Calibri" panose="020F0502020204030204" pitchFamily="34" charset="0"/>
                <a:cs typeface="Calibri" panose="020F0502020204030204" pitchFamily="34" charset="0"/>
              </a:rPr>
              <a:t>“The four remaining samples contained </a:t>
            </a:r>
            <a:r>
              <a:rPr lang="en-US" sz="2200" b="0" dirty="0" err="1">
                <a:solidFill>
                  <a:srgbClr val="212D4A"/>
                </a:solidFill>
                <a:latin typeface="Calibri" panose="020F0502020204030204" pitchFamily="34" charset="0"/>
                <a:cs typeface="Calibri" panose="020F0502020204030204" pitchFamily="34" charset="0"/>
              </a:rPr>
              <a:t>Catecholase</a:t>
            </a:r>
            <a:r>
              <a:rPr lang="en-US" sz="2200" b="0" dirty="0">
                <a:solidFill>
                  <a:srgbClr val="212D4A"/>
                </a:solidFill>
                <a:latin typeface="Calibri" panose="020F0502020204030204" pitchFamily="34" charset="0"/>
                <a:cs typeface="Calibri" panose="020F0502020204030204" pitchFamily="34" charset="0"/>
              </a:rPr>
              <a:t> ranging from 0.5 mL to 1.75 </a:t>
            </a:r>
            <a:r>
              <a:rPr lang="en-US" sz="2200" b="0" dirty="0" err="1">
                <a:solidFill>
                  <a:srgbClr val="212D4A"/>
                </a:solidFill>
                <a:latin typeface="Calibri" panose="020F0502020204030204" pitchFamily="34" charset="0"/>
                <a:cs typeface="Calibri" panose="020F0502020204030204" pitchFamily="34" charset="0"/>
              </a:rPr>
              <a:t>mL.</a:t>
            </a:r>
            <a:r>
              <a:rPr lang="en-US" sz="2200" b="0" dirty="0">
                <a:solidFill>
                  <a:srgbClr val="212D4A"/>
                </a:solidFill>
                <a:latin typeface="Calibri" panose="020F0502020204030204" pitchFamily="34" charset="0"/>
                <a:cs typeface="Calibri" panose="020F0502020204030204" pitchFamily="34" charset="0"/>
              </a:rPr>
              <a:t> The second half of the experiment contained four test tubes with a constant amount of </a:t>
            </a:r>
            <a:r>
              <a:rPr lang="en-US" sz="2200" b="0" dirty="0" err="1">
                <a:solidFill>
                  <a:srgbClr val="212D4A"/>
                </a:solidFill>
                <a:latin typeface="Calibri" panose="020F0502020204030204" pitchFamily="34" charset="0"/>
                <a:cs typeface="Calibri" panose="020F0502020204030204" pitchFamily="34" charset="0"/>
              </a:rPr>
              <a:t>Catecholase</a:t>
            </a:r>
            <a:r>
              <a:rPr lang="en-US" sz="2200" b="0" dirty="0">
                <a:solidFill>
                  <a:srgbClr val="212D4A"/>
                </a:solidFill>
                <a:latin typeface="Calibri" panose="020F0502020204030204" pitchFamily="34" charset="0"/>
                <a:cs typeface="Calibri" panose="020F0502020204030204" pitchFamily="34" charset="0"/>
              </a:rPr>
              <a:t>, but the pH levels ranged from four to eight.” </a:t>
            </a:r>
          </a:p>
          <a:p>
            <a:pPr marL="342900" indent="-342900">
              <a:buFont typeface="Arial" panose="020B0604020202020204" pitchFamily="34" charset="0"/>
              <a:buChar char="•"/>
            </a:pPr>
            <a:endParaRPr lang="en-US" sz="2200" b="0" dirty="0">
              <a:solidFill>
                <a:srgbClr val="212D4A"/>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b="0" dirty="0">
              <a:solidFill>
                <a:srgbClr val="212D4A"/>
              </a:solidFill>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endParaRPr lang="en-US" sz="2200" b="0" dirty="0">
              <a:solidFill>
                <a:srgbClr val="212D4A"/>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b="0" dirty="0">
              <a:solidFill>
                <a:srgbClr val="212D4A"/>
              </a:solidFill>
              <a:latin typeface="Calibri" panose="020F0502020204030204" pitchFamily="34" charset="0"/>
              <a:cs typeface="Calibri" panose="020F0502020204030204" pitchFamily="34" charset="0"/>
            </a:endParaRPr>
          </a:p>
          <a:p>
            <a:pPr marL="342900" lvl="1" indent="-342900">
              <a:buFont typeface="Arial" panose="020B0604020202020204" pitchFamily="34" charset="0"/>
              <a:buChar char="•"/>
            </a:pPr>
            <a:endParaRPr lang="en-US" sz="1600" b="0" dirty="0">
              <a:solidFill>
                <a:srgbClr val="212D4A"/>
              </a:solidFill>
              <a:latin typeface="Calibri" panose="020F0502020204030204" pitchFamily="34" charset="0"/>
              <a:cs typeface="Calibri" panose="020F0502020204030204" pitchFamily="34" charset="0"/>
            </a:endParaRPr>
          </a:p>
          <a:p>
            <a:pPr marL="342900" lvl="1" indent="-342900">
              <a:buFont typeface="Arial" panose="020B0604020202020204" pitchFamily="34" charset="0"/>
              <a:buChar char="•"/>
            </a:pPr>
            <a:endParaRPr lang="en-US" sz="1600" b="0" dirty="0">
              <a:solidFill>
                <a:srgbClr val="212D4A"/>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D308219-9F0C-46C1-9F00-6B0B792AE2BC}"/>
              </a:ext>
            </a:extLst>
          </p:cNvPr>
          <p:cNvSpPr txBox="1"/>
          <p:nvPr/>
        </p:nvSpPr>
        <p:spPr>
          <a:xfrm>
            <a:off x="506729" y="991360"/>
            <a:ext cx="6663691" cy="523190"/>
          </a:xfrm>
          <a:prstGeom prst="rect">
            <a:avLst/>
          </a:prstGeom>
          <a:solidFill>
            <a:srgbClr val="FFFF00"/>
          </a:solidFill>
          <a:ln>
            <a:noFill/>
          </a:ln>
        </p:spPr>
        <p:txBody>
          <a:bodyPr spcFirstLastPara="1" wrap="square" lIns="91425" tIns="91425" rIns="91425" bIns="91425" rtlCol="0" anchor="b" anchorCtr="0">
            <a:spAutoFit/>
          </a:bodyPr>
          <a:lstStyle/>
          <a:p>
            <a:r>
              <a:rPr lang="en-US" sz="2200" b="1" dirty="0">
                <a:latin typeface="Calibri" panose="020F0502020204030204" pitchFamily="34" charset="0"/>
                <a:cs typeface="Calibri" panose="020F0502020204030204" pitchFamily="34" charset="0"/>
              </a:rPr>
              <a:t>First one describes methods better, also more concise</a:t>
            </a:r>
          </a:p>
        </p:txBody>
      </p:sp>
      <p:sp>
        <p:nvSpPr>
          <p:cNvPr id="3" name="Slide Number Placeholder 2">
            <a:extLst>
              <a:ext uri="{FF2B5EF4-FFF2-40B4-BE49-F238E27FC236}">
                <a16:creationId xmlns:a16="http://schemas.microsoft.com/office/drawing/2014/main" id="{A4E37D3B-7F75-429D-871F-BE4DBE1B587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400234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DB73C-197F-4766-9D74-123DB000730F}"/>
              </a:ext>
            </a:extLst>
          </p:cNvPr>
          <p:cNvSpPr>
            <a:spLocks noGrp="1"/>
          </p:cNvSpPr>
          <p:nvPr>
            <p:ph type="title"/>
          </p:nvPr>
        </p:nvSpPr>
        <p:spPr>
          <a:xfrm>
            <a:off x="316500" y="64800"/>
            <a:ext cx="4045200" cy="1318200"/>
          </a:xfrm>
        </p:spPr>
        <p:txBody>
          <a:bodyPr/>
          <a:lstStyle/>
          <a:p>
            <a:r>
              <a:rPr lang="en-US" dirty="0">
                <a:solidFill>
                  <a:schemeClr val="bg2"/>
                </a:solidFill>
                <a:latin typeface="Calibri" panose="020F0502020204030204" pitchFamily="34" charset="0"/>
                <a:cs typeface="Calibri" panose="020F0502020204030204" pitchFamily="34" charset="0"/>
              </a:rPr>
              <a:t>Results</a:t>
            </a:r>
          </a:p>
        </p:txBody>
      </p:sp>
      <p:sp>
        <p:nvSpPr>
          <p:cNvPr id="5" name="Subtitle 6">
            <a:extLst>
              <a:ext uri="{FF2B5EF4-FFF2-40B4-BE49-F238E27FC236}">
                <a16:creationId xmlns:a16="http://schemas.microsoft.com/office/drawing/2014/main" id="{88B84C04-B45C-44FC-8520-BA69F1945F05}"/>
              </a:ext>
            </a:extLst>
          </p:cNvPr>
          <p:cNvSpPr>
            <a:spLocks noGrp="1"/>
          </p:cNvSpPr>
          <p:nvPr>
            <p:ph type="subTitle" idx="1"/>
          </p:nvPr>
        </p:nvSpPr>
        <p:spPr>
          <a:xfrm>
            <a:off x="367500" y="1571413"/>
            <a:ext cx="3943200" cy="3117346"/>
          </a:xfrm>
        </p:spPr>
        <p:txBody>
          <a:bodyPr wrap="square"/>
          <a:lstStyle/>
          <a:p>
            <a:pPr marL="76200" indent="0"/>
            <a:r>
              <a:rPr lang="en-US" sz="2200" dirty="0">
                <a:solidFill>
                  <a:schemeClr val="bg2"/>
                </a:solidFill>
                <a:latin typeface="Calibri" panose="020F0502020204030204" pitchFamily="34" charset="0"/>
                <a:cs typeface="Calibri" panose="020F0502020204030204" pitchFamily="34" charset="0"/>
              </a:rPr>
              <a:t>Summarize 1-2 major findings</a:t>
            </a: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lgn="l"/>
            <a:endParaRPr lang="en-US" sz="2800" b="1" dirty="0">
              <a:solidFill>
                <a:schemeClr val="accent3"/>
              </a:solidFill>
              <a:latin typeface="Calibri" panose="020F0502020204030204" pitchFamily="34" charset="0"/>
              <a:cs typeface="Calibri" panose="020F0502020204030204" pitchFamily="34" charset="0"/>
            </a:endParaRPr>
          </a:p>
          <a:p>
            <a:pPr marL="76200" indent="0"/>
            <a:r>
              <a:rPr lang="en-US" sz="2800" b="1" dirty="0">
                <a:solidFill>
                  <a:schemeClr val="accent3"/>
                </a:solidFill>
                <a:latin typeface="Calibri" panose="020F0502020204030204" pitchFamily="34" charset="0"/>
                <a:cs typeface="Calibri" panose="020F0502020204030204" pitchFamily="34" charset="0"/>
              </a:rPr>
              <a:t>WHAT</a:t>
            </a:r>
            <a:r>
              <a:rPr lang="en-US" sz="2800" dirty="0">
                <a:solidFill>
                  <a:schemeClr val="tx2">
                    <a:lumMod val="75000"/>
                  </a:schemeClr>
                </a:solidFill>
                <a:latin typeface="Calibri" panose="020F0502020204030204" pitchFamily="34" charset="0"/>
                <a:cs typeface="Calibri" panose="020F0502020204030204" pitchFamily="34" charset="0"/>
              </a:rPr>
              <a:t> </a:t>
            </a:r>
            <a:r>
              <a:rPr lang="en-US" sz="2800" dirty="0">
                <a:solidFill>
                  <a:schemeClr val="bg2"/>
                </a:solidFill>
                <a:latin typeface="Calibri" panose="020F0502020204030204" pitchFamily="34" charset="0"/>
                <a:cs typeface="Calibri" panose="020F0502020204030204" pitchFamily="34" charset="0"/>
              </a:rPr>
              <a:t>did you find?</a:t>
            </a: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p:txBody>
      </p:sp>
      <p:sp>
        <p:nvSpPr>
          <p:cNvPr id="9" name="Text Placeholder 7">
            <a:extLst>
              <a:ext uri="{FF2B5EF4-FFF2-40B4-BE49-F238E27FC236}">
                <a16:creationId xmlns:a16="http://schemas.microsoft.com/office/drawing/2014/main" id="{A8643BC0-446A-47A5-8B13-5E95A4FD4166}"/>
              </a:ext>
            </a:extLst>
          </p:cNvPr>
          <p:cNvSpPr>
            <a:spLocks noGrp="1"/>
          </p:cNvSpPr>
          <p:nvPr>
            <p:ph type="body" idx="2"/>
          </p:nvPr>
        </p:nvSpPr>
        <p:spPr>
          <a:xfrm>
            <a:off x="4939500" y="403529"/>
            <a:ext cx="3837000" cy="4285230"/>
          </a:xfrm>
        </p:spPr>
        <p:txBody>
          <a:bodyPr/>
          <a:lstStyle/>
          <a:p>
            <a:pPr lvl="0"/>
            <a:r>
              <a:rPr lang="en-US" dirty="0">
                <a:latin typeface="Calibri" panose="020F0502020204030204" pitchFamily="34" charset="0"/>
                <a:cs typeface="Calibri" panose="020F0502020204030204" pitchFamily="34" charset="0"/>
              </a:rPr>
              <a:t>Specific, clear, key results presented</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Match the purpose and methods</a:t>
            </a:r>
          </a:p>
          <a:p>
            <a:pPr lvl="0"/>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Research may be citable from abstract</a:t>
            </a:r>
          </a:p>
        </p:txBody>
      </p:sp>
      <p:sp>
        <p:nvSpPr>
          <p:cNvPr id="2" name="Slide Number Placeholder 1">
            <a:extLst>
              <a:ext uri="{FF2B5EF4-FFF2-40B4-BE49-F238E27FC236}">
                <a16:creationId xmlns:a16="http://schemas.microsoft.com/office/drawing/2014/main" id="{A1869CE2-D1CC-42C2-A3F6-919DB102AA6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28019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1FA2A-9322-49E7-9684-4C0ACACE830E}"/>
              </a:ext>
            </a:extLst>
          </p:cNvPr>
          <p:cNvSpPr>
            <a:spLocks noGrp="1"/>
          </p:cNvSpPr>
          <p:nvPr>
            <p:ph type="title"/>
          </p:nvPr>
        </p:nvSpPr>
        <p:spPr/>
        <p:txBody>
          <a:bodyPr/>
          <a:lstStyle/>
          <a:p>
            <a:r>
              <a:rPr lang="en-US" sz="3400" dirty="0">
                <a:solidFill>
                  <a:srgbClr val="EB5F0C"/>
                </a:solidFill>
                <a:latin typeface="Calibri" panose="020F0502020204030204" pitchFamily="34" charset="0"/>
                <a:cs typeface="Calibri" panose="020F0502020204030204" pitchFamily="34" charset="0"/>
              </a:rPr>
              <a:t>Exercise 1: Which results? 1 or 2?</a:t>
            </a:r>
          </a:p>
        </p:txBody>
      </p:sp>
      <p:sp>
        <p:nvSpPr>
          <p:cNvPr id="8" name="Title 1">
            <a:extLst>
              <a:ext uri="{FF2B5EF4-FFF2-40B4-BE49-F238E27FC236}">
                <a16:creationId xmlns:a16="http://schemas.microsoft.com/office/drawing/2014/main" id="{A781F3AD-E97B-4569-AAB4-AF0EF37B5380}"/>
              </a:ext>
            </a:extLst>
          </p:cNvPr>
          <p:cNvSpPr txBox="1">
            <a:spLocks/>
          </p:cNvSpPr>
          <p:nvPr/>
        </p:nvSpPr>
        <p:spPr>
          <a:xfrm>
            <a:off x="573064" y="1334822"/>
            <a:ext cx="7997872" cy="318002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rgbClr val="212D4A"/>
                </a:solidFill>
                <a:latin typeface="Calibri" panose="020F0502020204030204" pitchFamily="34" charset="0"/>
                <a:cs typeface="Calibri" panose="020F0502020204030204" pitchFamily="34" charset="0"/>
              </a:rPr>
              <a:t>1) The samples with the highest enzyme concentration had the greatest absorption rate of 95 percent compared to the sample with the lowest concentration and an absorption rate of 24 percent.</a:t>
            </a:r>
          </a:p>
          <a:p>
            <a:endParaRPr lang="en-US" sz="2200" b="0" dirty="0">
              <a:solidFill>
                <a:srgbClr val="212D4A"/>
              </a:solidFill>
              <a:latin typeface="Calibri" panose="020F0502020204030204" pitchFamily="34" charset="0"/>
              <a:cs typeface="Calibri" panose="020F0502020204030204" pitchFamily="34" charset="0"/>
            </a:endParaRPr>
          </a:p>
          <a:p>
            <a:endParaRPr lang="en-US" sz="2200" b="0" dirty="0">
              <a:solidFill>
                <a:srgbClr val="212D4A"/>
              </a:solidFill>
              <a:latin typeface="Calibri" panose="020F0502020204030204" pitchFamily="34" charset="0"/>
              <a:cs typeface="Calibri" panose="020F0502020204030204" pitchFamily="34" charset="0"/>
            </a:endParaRPr>
          </a:p>
          <a:p>
            <a:r>
              <a:rPr lang="en-US" sz="2200" b="0" dirty="0">
                <a:solidFill>
                  <a:srgbClr val="212D4A"/>
                </a:solidFill>
                <a:latin typeface="Calibri" panose="020F0502020204030204" pitchFamily="34" charset="0"/>
                <a:cs typeface="Calibri" panose="020F0502020204030204" pitchFamily="34" charset="0"/>
              </a:rPr>
              <a:t>2) It was found that if the enzyme was present in large amounts, then the absorption rate was high, and if the pH level ranged from 6 to eight then the absorption rate was high. </a:t>
            </a:r>
          </a:p>
          <a:p>
            <a:pPr marL="457200" indent="-457200">
              <a:buAutoNum type="arabicParenR"/>
            </a:pPr>
            <a:endParaRPr lang="en-US" sz="2200" b="0" dirty="0">
              <a:solidFill>
                <a:srgbClr val="212D4A"/>
              </a:solidFill>
              <a:latin typeface="Calibri" panose="020F0502020204030204" pitchFamily="34" charset="0"/>
              <a:cs typeface="Calibri" panose="020F0502020204030204" pitchFamily="34" charset="0"/>
            </a:endParaRPr>
          </a:p>
          <a:p>
            <a:endParaRPr lang="en-US" sz="2200" b="0" dirty="0">
              <a:solidFill>
                <a:srgbClr val="212D4A"/>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9B81A377-A43B-48BD-A429-594DCC8F138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101857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3CCF-C513-4630-9145-BA4B7B167C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Different types of abstract</a:t>
            </a:r>
          </a:p>
        </p:txBody>
      </p:sp>
      <p:sp>
        <p:nvSpPr>
          <p:cNvPr id="3" name="Text Placeholder 2">
            <a:extLst>
              <a:ext uri="{FF2B5EF4-FFF2-40B4-BE49-F238E27FC236}">
                <a16:creationId xmlns:a16="http://schemas.microsoft.com/office/drawing/2014/main" id="{472D4F27-C6F8-4174-B8BE-B2697714F970}"/>
              </a:ext>
            </a:extLst>
          </p:cNvPr>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Journal articles (~100-250 words)</a:t>
            </a:r>
          </a:p>
          <a:p>
            <a:pPr lvl="1">
              <a:spcBef>
                <a:spcPts val="0"/>
              </a:spcBef>
            </a:pPr>
            <a:r>
              <a:rPr lang="en-US" dirty="0">
                <a:latin typeface="Calibri" panose="020F0502020204030204" pitchFamily="34" charset="0"/>
                <a:cs typeface="Calibri" panose="020F0502020204030204" pitchFamily="34" charset="0"/>
              </a:rPr>
              <a:t>Research papers </a:t>
            </a:r>
          </a:p>
          <a:p>
            <a:pPr lvl="1">
              <a:spcBef>
                <a:spcPts val="0"/>
              </a:spcBef>
            </a:pPr>
            <a:r>
              <a:rPr lang="en-US" dirty="0">
                <a:latin typeface="Calibri" panose="020F0502020204030204" pitchFamily="34" charset="0"/>
                <a:cs typeface="Calibri" panose="020F0502020204030204" pitchFamily="34" charset="0"/>
              </a:rPr>
              <a:t>Reviews </a:t>
            </a:r>
          </a:p>
          <a:p>
            <a:pPr lvl="1">
              <a:spcBef>
                <a:spcPts val="0"/>
              </a:spcBef>
            </a:pPr>
            <a:r>
              <a:rPr lang="en-US" dirty="0">
                <a:latin typeface="Calibri" panose="020F0502020204030204" pitchFamily="34" charset="0"/>
                <a:cs typeface="Calibri" panose="020F0502020204030204" pitchFamily="34" charset="0"/>
              </a:rPr>
              <a:t>Notes</a:t>
            </a:r>
          </a:p>
          <a:p>
            <a:pPr lvl="1">
              <a:spcBef>
                <a:spcPts val="0"/>
              </a:spcBef>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Conference abstract (varies;~200-2000 words)</a:t>
            </a:r>
          </a:p>
          <a:p>
            <a:pPr lvl="1">
              <a:spcBef>
                <a:spcPts val="0"/>
              </a:spcBef>
            </a:pPr>
            <a:r>
              <a:rPr lang="en-US" dirty="0">
                <a:latin typeface="Calibri" panose="020F0502020204030204" pitchFamily="34" charset="0"/>
                <a:cs typeface="Calibri" panose="020F0502020204030204" pitchFamily="34" charset="0"/>
              </a:rPr>
              <a:t>Posters</a:t>
            </a:r>
          </a:p>
          <a:p>
            <a:pPr lvl="1">
              <a:spcBef>
                <a:spcPts val="0"/>
              </a:spcBef>
            </a:pPr>
            <a:r>
              <a:rPr lang="en-US" dirty="0">
                <a:latin typeface="Calibri" panose="020F0502020204030204" pitchFamily="34" charset="0"/>
                <a:cs typeface="Calibri" panose="020F0502020204030204" pitchFamily="34" charset="0"/>
              </a:rPr>
              <a:t>Presentations</a:t>
            </a:r>
          </a:p>
          <a:p>
            <a:pPr lvl="1">
              <a:spcBef>
                <a:spcPts val="0"/>
              </a:spcBef>
            </a:pPr>
            <a:r>
              <a:rPr lang="en-US" dirty="0">
                <a:latin typeface="Calibri" panose="020F0502020204030204" pitchFamily="34" charset="0"/>
                <a:cs typeface="Calibri" panose="020F0502020204030204" pitchFamily="34" charset="0"/>
              </a:rPr>
              <a:t>Papers</a:t>
            </a:r>
          </a:p>
          <a:p>
            <a:pPr lvl="1">
              <a:spcBef>
                <a:spcPts val="0"/>
              </a:spcBef>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Graphical and video abstracts</a:t>
            </a:r>
          </a:p>
        </p:txBody>
      </p:sp>
      <p:sp>
        <p:nvSpPr>
          <p:cNvPr id="4" name="Slide Number Placeholder 3">
            <a:extLst>
              <a:ext uri="{FF2B5EF4-FFF2-40B4-BE49-F238E27FC236}">
                <a16:creationId xmlns:a16="http://schemas.microsoft.com/office/drawing/2014/main" id="{8FFBD949-F991-4309-BB78-05B07324489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3558983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1FA2A-9322-49E7-9684-4C0ACACE830E}"/>
              </a:ext>
            </a:extLst>
          </p:cNvPr>
          <p:cNvSpPr>
            <a:spLocks noGrp="1"/>
          </p:cNvSpPr>
          <p:nvPr>
            <p:ph type="title"/>
          </p:nvPr>
        </p:nvSpPr>
        <p:spPr/>
        <p:txBody>
          <a:bodyPr/>
          <a:lstStyle/>
          <a:p>
            <a:r>
              <a:rPr lang="en-US" dirty="0">
                <a:solidFill>
                  <a:srgbClr val="EB5F0C"/>
                </a:solidFill>
                <a:latin typeface="Calibri" panose="020F0502020204030204" pitchFamily="34" charset="0"/>
                <a:cs typeface="Calibri" panose="020F0502020204030204" pitchFamily="34" charset="0"/>
              </a:rPr>
              <a:t>Exercise 1: Which results? 1 or 2?</a:t>
            </a:r>
          </a:p>
        </p:txBody>
      </p:sp>
      <p:sp>
        <p:nvSpPr>
          <p:cNvPr id="8" name="Title 1">
            <a:extLst>
              <a:ext uri="{FF2B5EF4-FFF2-40B4-BE49-F238E27FC236}">
                <a16:creationId xmlns:a16="http://schemas.microsoft.com/office/drawing/2014/main" id="{A781F3AD-E97B-4569-AAB4-AF0EF37B5380}"/>
              </a:ext>
            </a:extLst>
          </p:cNvPr>
          <p:cNvSpPr txBox="1">
            <a:spLocks/>
          </p:cNvSpPr>
          <p:nvPr/>
        </p:nvSpPr>
        <p:spPr>
          <a:xfrm>
            <a:off x="573064" y="1142107"/>
            <a:ext cx="7997872" cy="1429643"/>
          </a:xfrm>
          <a:prstGeom prst="rect">
            <a:avLst/>
          </a:prstGeom>
          <a:solidFill>
            <a:srgbClr val="FFFF00"/>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chemeClr val="bg2"/>
                </a:solidFill>
                <a:latin typeface="Calibri" panose="020F0502020204030204" pitchFamily="34" charset="0"/>
                <a:cs typeface="Calibri" panose="020F0502020204030204" pitchFamily="34" charset="0"/>
              </a:rPr>
              <a:t>1) The samples with the highest enzyme concentration had the greatest absorption rate of 95 percent compared to the sample with the lowest concentration and an absorption rate of 24 percent.</a:t>
            </a:r>
          </a:p>
          <a:p>
            <a:pPr marL="457200" indent="-457200">
              <a:buAutoNum type="arabicParenR"/>
            </a:pPr>
            <a:endParaRPr lang="en-US" sz="2200" b="0" dirty="0">
              <a:solidFill>
                <a:schemeClr val="bg2"/>
              </a:solidFill>
              <a:latin typeface="Calibri" panose="020F0502020204030204" pitchFamily="34" charset="0"/>
              <a:cs typeface="Calibri" panose="020F0502020204030204" pitchFamily="34" charset="0"/>
            </a:endParaRPr>
          </a:p>
          <a:p>
            <a:endParaRPr lang="en-US" sz="2200" b="0" dirty="0">
              <a:solidFill>
                <a:schemeClr val="bg2"/>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5728C62C-48C7-4167-83A6-DB6903E53B14}"/>
              </a:ext>
            </a:extLst>
          </p:cNvPr>
          <p:cNvSpPr txBox="1">
            <a:spLocks/>
          </p:cNvSpPr>
          <p:nvPr/>
        </p:nvSpPr>
        <p:spPr>
          <a:xfrm>
            <a:off x="573064" y="2571750"/>
            <a:ext cx="7997872" cy="205934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rgbClr val="212D4A"/>
                </a:solidFill>
                <a:latin typeface="Calibri" panose="020F0502020204030204" pitchFamily="34" charset="0"/>
                <a:cs typeface="Calibri" panose="020F0502020204030204" pitchFamily="34" charset="0"/>
              </a:rPr>
              <a:t>2) It was found that if the enzyme was present in large amounts, then the absorption rate was high, and if the pH level ranged from 6 to eight then the absorption rate was high. </a:t>
            </a:r>
          </a:p>
          <a:p>
            <a:endParaRPr lang="en-US" sz="2200" b="0" dirty="0">
              <a:solidFill>
                <a:srgbClr val="212D4A"/>
              </a:solidFill>
              <a:latin typeface="Calibri" panose="020F0502020204030204" pitchFamily="34" charset="0"/>
              <a:cs typeface="Calibri" panose="020F0502020204030204" pitchFamily="34" charset="0"/>
            </a:endParaRPr>
          </a:p>
          <a:p>
            <a:r>
              <a:rPr lang="en-US" sz="2200" b="0" dirty="0">
                <a:solidFill>
                  <a:srgbClr val="212D4A"/>
                </a:solidFill>
                <a:latin typeface="Calibri" panose="020F0502020204030204" pitchFamily="34" charset="0"/>
                <a:cs typeface="Calibri" panose="020F0502020204030204" pitchFamily="34" charset="0"/>
              </a:rPr>
              <a:t>2</a:t>
            </a:r>
            <a:r>
              <a:rPr lang="en-US" sz="2200" b="0" baseline="30000" dirty="0">
                <a:solidFill>
                  <a:srgbClr val="212D4A"/>
                </a:solidFill>
                <a:latin typeface="Calibri" panose="020F0502020204030204" pitchFamily="34" charset="0"/>
                <a:cs typeface="Calibri" panose="020F0502020204030204" pitchFamily="34" charset="0"/>
              </a:rPr>
              <a:t>nd</a:t>
            </a:r>
            <a:r>
              <a:rPr lang="en-US" sz="2200" b="0" dirty="0">
                <a:solidFill>
                  <a:srgbClr val="212D4A"/>
                </a:solidFill>
                <a:latin typeface="Calibri" panose="020F0502020204030204" pitchFamily="34" charset="0"/>
                <a:cs typeface="Calibri" panose="020F0502020204030204" pitchFamily="34" charset="0"/>
              </a:rPr>
              <a:t> is not very clear, would not be citable.</a:t>
            </a:r>
          </a:p>
          <a:p>
            <a:pPr marL="457200" indent="-457200">
              <a:buAutoNum type="arabicParenR"/>
            </a:pPr>
            <a:endParaRPr lang="en-US" sz="2200" b="0" dirty="0">
              <a:solidFill>
                <a:srgbClr val="212D4A"/>
              </a:solidFill>
              <a:latin typeface="Calibri" panose="020F0502020204030204" pitchFamily="34" charset="0"/>
              <a:cs typeface="Calibri" panose="020F0502020204030204" pitchFamily="34" charset="0"/>
            </a:endParaRPr>
          </a:p>
          <a:p>
            <a:endParaRPr lang="en-US" sz="2200" b="0" dirty="0">
              <a:solidFill>
                <a:srgbClr val="212D4A"/>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702C9FC-8152-42C0-8E54-CA137AFFF50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123374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DB73C-197F-4766-9D74-123DB000730F}"/>
              </a:ext>
            </a:extLst>
          </p:cNvPr>
          <p:cNvSpPr>
            <a:spLocks noGrp="1"/>
          </p:cNvSpPr>
          <p:nvPr>
            <p:ph type="title"/>
          </p:nvPr>
        </p:nvSpPr>
        <p:spPr>
          <a:xfrm>
            <a:off x="316500" y="64800"/>
            <a:ext cx="4045200" cy="1318200"/>
          </a:xfrm>
        </p:spPr>
        <p:txBody>
          <a:bodyPr/>
          <a:lstStyle/>
          <a:p>
            <a:r>
              <a:rPr lang="en-US" dirty="0">
                <a:solidFill>
                  <a:schemeClr val="bg2"/>
                </a:solidFill>
                <a:latin typeface="Calibri" panose="020F0502020204030204" pitchFamily="34" charset="0"/>
                <a:cs typeface="Calibri" panose="020F0502020204030204" pitchFamily="34" charset="0"/>
              </a:rPr>
              <a:t>Conclusions</a:t>
            </a:r>
          </a:p>
        </p:txBody>
      </p:sp>
      <p:sp>
        <p:nvSpPr>
          <p:cNvPr id="7" name="Subtitle 6">
            <a:extLst>
              <a:ext uri="{FF2B5EF4-FFF2-40B4-BE49-F238E27FC236}">
                <a16:creationId xmlns:a16="http://schemas.microsoft.com/office/drawing/2014/main" id="{62C6F609-5E85-4BDE-866F-D99721237D2E}"/>
              </a:ext>
            </a:extLst>
          </p:cNvPr>
          <p:cNvSpPr>
            <a:spLocks noGrp="1"/>
          </p:cNvSpPr>
          <p:nvPr>
            <p:ph type="subTitle" idx="1"/>
          </p:nvPr>
        </p:nvSpPr>
        <p:spPr>
          <a:xfrm>
            <a:off x="367500" y="1571413"/>
            <a:ext cx="3943200" cy="3117346"/>
          </a:xfrm>
        </p:spPr>
        <p:txBody>
          <a:bodyPr wrap="square"/>
          <a:lstStyle/>
          <a:p>
            <a:pPr marL="76200" indent="0"/>
            <a:r>
              <a:rPr lang="en-US" sz="2200" dirty="0">
                <a:solidFill>
                  <a:schemeClr val="bg2"/>
                </a:solidFill>
                <a:latin typeface="Calibri" panose="020F0502020204030204" pitchFamily="34" charset="0"/>
                <a:cs typeface="Calibri" panose="020F0502020204030204" pitchFamily="34" charset="0"/>
              </a:rPr>
              <a:t>Interpret results and explain implications/applications of your work</a:t>
            </a: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800" dirty="0">
              <a:solidFill>
                <a:schemeClr val="tx2">
                  <a:lumMod val="50000"/>
                </a:schemeClr>
              </a:solidFill>
              <a:latin typeface="Calibri" panose="020F0502020204030204" pitchFamily="34" charset="0"/>
              <a:cs typeface="Calibri" panose="020F0502020204030204" pitchFamily="34" charset="0"/>
            </a:endParaRPr>
          </a:p>
          <a:p>
            <a:pPr marL="76200" indent="0"/>
            <a:r>
              <a:rPr lang="en-US" sz="2800" b="1" dirty="0">
                <a:solidFill>
                  <a:schemeClr val="accent3"/>
                </a:solidFill>
                <a:latin typeface="Calibri" panose="020F0502020204030204" pitchFamily="34" charset="0"/>
                <a:cs typeface="Calibri" panose="020F0502020204030204" pitchFamily="34" charset="0"/>
              </a:rPr>
              <a:t>WHAT </a:t>
            </a:r>
            <a:r>
              <a:rPr lang="en-US" sz="2800" dirty="0">
                <a:solidFill>
                  <a:schemeClr val="bg2"/>
                </a:solidFill>
                <a:latin typeface="Calibri" panose="020F0502020204030204" pitchFamily="34" charset="0"/>
                <a:cs typeface="Calibri" panose="020F0502020204030204" pitchFamily="34" charset="0"/>
              </a:rPr>
              <a:t>does it mean?</a:t>
            </a:r>
          </a:p>
          <a:p>
            <a:pPr marL="76200" indent="0" algn="l"/>
            <a:endParaRPr lang="en-US" sz="2000" dirty="0">
              <a:solidFill>
                <a:schemeClr val="tx2">
                  <a:lumMod val="50000"/>
                </a:schemeClr>
              </a:solidFill>
              <a:latin typeface="Calibri" panose="020F0502020204030204" pitchFamily="34" charset="0"/>
              <a:cs typeface="Calibri" panose="020F0502020204030204" pitchFamily="34" charset="0"/>
            </a:endParaRPr>
          </a:p>
        </p:txBody>
      </p:sp>
      <p:sp>
        <p:nvSpPr>
          <p:cNvPr id="10" name="Text Placeholder 7">
            <a:extLst>
              <a:ext uri="{FF2B5EF4-FFF2-40B4-BE49-F238E27FC236}">
                <a16:creationId xmlns:a16="http://schemas.microsoft.com/office/drawing/2014/main" id="{EDDC71B1-1334-4674-8840-B539FF53486A}"/>
              </a:ext>
            </a:extLst>
          </p:cNvPr>
          <p:cNvSpPr>
            <a:spLocks noGrp="1"/>
          </p:cNvSpPr>
          <p:nvPr>
            <p:ph type="body" idx="2"/>
          </p:nvPr>
        </p:nvSpPr>
        <p:spPr>
          <a:xfrm>
            <a:off x="4939500" y="403529"/>
            <a:ext cx="3837000" cy="4285230"/>
          </a:xfrm>
        </p:spPr>
        <p:txBody>
          <a:bodyPr/>
          <a:lstStyle/>
          <a:p>
            <a:pPr lvl="0"/>
            <a:r>
              <a:rPr lang="en-US" dirty="0">
                <a:latin typeface="Calibri" panose="020F0502020204030204" pitchFamily="34" charset="0"/>
                <a:cs typeface="Calibri" panose="020F0502020204030204" pitchFamily="34" charset="0"/>
              </a:rPr>
              <a:t>Clear interpretation of results</a:t>
            </a:r>
          </a:p>
          <a:p>
            <a:pPr marL="76200" lvl="0" indent="0">
              <a:buNone/>
            </a:pPr>
            <a:r>
              <a:rPr lang="en-US" dirty="0">
                <a:latin typeface="Calibri" panose="020F0502020204030204" pitchFamily="34" charset="0"/>
                <a:cs typeface="Calibri" panose="020F0502020204030204" pitchFamily="34" charset="0"/>
              </a:rPr>
              <a:t> </a:t>
            </a:r>
          </a:p>
          <a:p>
            <a:pPr lvl="0"/>
            <a:r>
              <a:rPr lang="en-US" dirty="0">
                <a:latin typeface="Calibri" panose="020F0502020204030204" pitchFamily="34" charset="0"/>
                <a:cs typeface="Calibri" panose="020F0502020204030204" pitchFamily="34" charset="0"/>
              </a:rPr>
              <a:t>The research question is answered or aims are clearly met</a:t>
            </a:r>
          </a:p>
          <a:p>
            <a:pPr lvl="0"/>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Meaning and impact of results are clear</a:t>
            </a:r>
          </a:p>
        </p:txBody>
      </p:sp>
      <p:sp>
        <p:nvSpPr>
          <p:cNvPr id="2" name="Slide Number Placeholder 1">
            <a:extLst>
              <a:ext uri="{FF2B5EF4-FFF2-40B4-BE49-F238E27FC236}">
                <a16:creationId xmlns:a16="http://schemas.microsoft.com/office/drawing/2014/main" id="{D101AB2A-0B81-4A1B-A91A-1382E39FBD5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251771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1FA2A-9322-49E7-9684-4C0ACACE830E}"/>
              </a:ext>
            </a:extLst>
          </p:cNvPr>
          <p:cNvSpPr>
            <a:spLocks noGrp="1"/>
          </p:cNvSpPr>
          <p:nvPr>
            <p:ph type="title"/>
          </p:nvPr>
        </p:nvSpPr>
        <p:spPr/>
        <p:txBody>
          <a:bodyPr/>
          <a:lstStyle/>
          <a:p>
            <a:r>
              <a:rPr lang="en-US" dirty="0">
                <a:solidFill>
                  <a:srgbClr val="EB5F0C"/>
                </a:solidFill>
                <a:latin typeface="Calibri" panose="020F0502020204030204" pitchFamily="34" charset="0"/>
                <a:cs typeface="Calibri" panose="020F0502020204030204" pitchFamily="34" charset="0"/>
              </a:rPr>
              <a:t>Exercise 1: Which conclusion? 1 or 2?</a:t>
            </a:r>
          </a:p>
        </p:txBody>
      </p:sp>
      <p:sp>
        <p:nvSpPr>
          <p:cNvPr id="8" name="Title 1">
            <a:extLst>
              <a:ext uri="{FF2B5EF4-FFF2-40B4-BE49-F238E27FC236}">
                <a16:creationId xmlns:a16="http://schemas.microsoft.com/office/drawing/2014/main" id="{A781F3AD-E97B-4569-AAB4-AF0EF37B5380}"/>
              </a:ext>
            </a:extLst>
          </p:cNvPr>
          <p:cNvSpPr txBox="1">
            <a:spLocks/>
          </p:cNvSpPr>
          <p:nvPr/>
        </p:nvSpPr>
        <p:spPr>
          <a:xfrm>
            <a:off x="573064" y="1334822"/>
            <a:ext cx="7997872" cy="318002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rgbClr val="212D4A"/>
                </a:solidFill>
                <a:latin typeface="Calibri" panose="020F0502020204030204" pitchFamily="34" charset="0"/>
                <a:cs typeface="Calibri" panose="020F0502020204030204" pitchFamily="34" charset="0"/>
              </a:rPr>
              <a:t>1) Therefore, it can be said that enzymes work well in neutral pH levels and in large amounts.</a:t>
            </a:r>
          </a:p>
          <a:p>
            <a:endParaRPr lang="en-US" sz="2200" b="0" dirty="0">
              <a:solidFill>
                <a:srgbClr val="212D4A"/>
              </a:solidFill>
              <a:latin typeface="Calibri" panose="020F0502020204030204" pitchFamily="34" charset="0"/>
              <a:cs typeface="Calibri" panose="020F0502020204030204" pitchFamily="34" charset="0"/>
            </a:endParaRPr>
          </a:p>
          <a:p>
            <a:endParaRPr lang="en-US" sz="2200" b="0" dirty="0">
              <a:solidFill>
                <a:srgbClr val="212D4A"/>
              </a:solidFill>
              <a:latin typeface="Calibri" panose="020F0502020204030204" pitchFamily="34" charset="0"/>
              <a:cs typeface="Calibri" panose="020F0502020204030204" pitchFamily="34" charset="0"/>
            </a:endParaRPr>
          </a:p>
          <a:p>
            <a:r>
              <a:rPr lang="en-US" sz="2200" b="0" dirty="0">
                <a:solidFill>
                  <a:srgbClr val="212D4A"/>
                </a:solidFill>
                <a:latin typeface="Calibri" panose="020F0502020204030204" pitchFamily="34" charset="0"/>
                <a:cs typeface="Calibri" panose="020F0502020204030204" pitchFamily="34" charset="0"/>
              </a:rPr>
              <a:t>2) The samples with a pH between six and eight had the greatest absorption rate of 70 percent compared to an absorption rate of 15 percent with a pH of 4; this suggests that </a:t>
            </a:r>
            <a:r>
              <a:rPr lang="en-US" sz="2200" b="0" dirty="0" err="1">
                <a:solidFill>
                  <a:srgbClr val="212D4A"/>
                </a:solidFill>
                <a:latin typeface="Calibri" panose="020F0502020204030204" pitchFamily="34" charset="0"/>
                <a:cs typeface="Calibri" panose="020F0502020204030204" pitchFamily="34" charset="0"/>
              </a:rPr>
              <a:t>Catecholase</a:t>
            </a:r>
            <a:r>
              <a:rPr lang="en-US" sz="2200" b="0" dirty="0">
                <a:solidFill>
                  <a:srgbClr val="212D4A"/>
                </a:solidFill>
                <a:latin typeface="Calibri" panose="020F0502020204030204" pitchFamily="34" charset="0"/>
                <a:cs typeface="Calibri" panose="020F0502020204030204" pitchFamily="34" charset="0"/>
              </a:rPr>
              <a:t> is most effective in a neutral pH ranging from six to eight.</a:t>
            </a:r>
          </a:p>
          <a:p>
            <a:endParaRPr lang="en-US" sz="2200" b="0" dirty="0">
              <a:solidFill>
                <a:srgbClr val="212D4A"/>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0EFC79A-A5AD-470A-A2B1-99E2110AA5A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1973006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41FA2A-9322-49E7-9684-4C0ACACE830E}"/>
              </a:ext>
            </a:extLst>
          </p:cNvPr>
          <p:cNvSpPr>
            <a:spLocks noGrp="1"/>
          </p:cNvSpPr>
          <p:nvPr>
            <p:ph type="title"/>
          </p:nvPr>
        </p:nvSpPr>
        <p:spPr/>
        <p:txBody>
          <a:bodyPr/>
          <a:lstStyle/>
          <a:p>
            <a:r>
              <a:rPr lang="en-US" dirty="0">
                <a:solidFill>
                  <a:srgbClr val="EB5F0C"/>
                </a:solidFill>
                <a:latin typeface="Calibri" panose="020F0502020204030204" pitchFamily="34" charset="0"/>
                <a:cs typeface="Calibri" panose="020F0502020204030204" pitchFamily="34" charset="0"/>
              </a:rPr>
              <a:t>Exercise 1: Which conclusion? 1 or 2?</a:t>
            </a:r>
          </a:p>
        </p:txBody>
      </p:sp>
      <p:sp>
        <p:nvSpPr>
          <p:cNvPr id="8" name="Title 1">
            <a:extLst>
              <a:ext uri="{FF2B5EF4-FFF2-40B4-BE49-F238E27FC236}">
                <a16:creationId xmlns:a16="http://schemas.microsoft.com/office/drawing/2014/main" id="{A781F3AD-E97B-4569-AAB4-AF0EF37B5380}"/>
              </a:ext>
            </a:extLst>
          </p:cNvPr>
          <p:cNvSpPr txBox="1">
            <a:spLocks/>
          </p:cNvSpPr>
          <p:nvPr/>
        </p:nvSpPr>
        <p:spPr>
          <a:xfrm>
            <a:off x="573064" y="1334822"/>
            <a:ext cx="7997872" cy="101497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rgbClr val="212D4A"/>
                </a:solidFill>
                <a:latin typeface="Calibri" panose="020F0502020204030204" pitchFamily="34" charset="0"/>
                <a:cs typeface="Calibri" panose="020F0502020204030204" pitchFamily="34" charset="0"/>
              </a:rPr>
              <a:t>1) Therefore, it can be said that enzymes work well in neutral pH levels and in large amounts.</a:t>
            </a:r>
          </a:p>
          <a:p>
            <a:endParaRPr lang="en-US" sz="2200" b="0" dirty="0">
              <a:solidFill>
                <a:srgbClr val="212D4A"/>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664C6CF6-92AB-4B68-B96C-AAE4BB3721A6}"/>
              </a:ext>
            </a:extLst>
          </p:cNvPr>
          <p:cNvSpPr txBox="1">
            <a:spLocks/>
          </p:cNvSpPr>
          <p:nvPr/>
        </p:nvSpPr>
        <p:spPr>
          <a:xfrm>
            <a:off x="573064" y="2349795"/>
            <a:ext cx="7997872" cy="1713177"/>
          </a:xfrm>
          <a:prstGeom prst="rect">
            <a:avLst/>
          </a:prstGeom>
          <a:solidFill>
            <a:srgbClr val="FFFF00"/>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32D4B"/>
              </a:buClr>
              <a:buSzPts val="3600"/>
              <a:buFont typeface="Franklin Gothic"/>
              <a:buNone/>
              <a:defRPr sz="3600" b="1" i="0" u="none" strike="noStrike" cap="none">
                <a:solidFill>
                  <a:srgbClr val="E46E2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200" b="0" dirty="0">
                <a:solidFill>
                  <a:srgbClr val="212D4A"/>
                </a:solidFill>
                <a:latin typeface="Calibri" panose="020F0502020204030204" pitchFamily="34" charset="0"/>
                <a:cs typeface="Calibri" panose="020F0502020204030204" pitchFamily="34" charset="0"/>
              </a:rPr>
              <a:t>2) The samples with a pH between six and eight had the greatest absorption rate of 70 percent compared to an absorption rate of 15 percent with a pH of 4; this suggests that </a:t>
            </a:r>
            <a:r>
              <a:rPr lang="en-US" sz="2200" b="0" dirty="0" err="1">
                <a:solidFill>
                  <a:srgbClr val="212D4A"/>
                </a:solidFill>
                <a:latin typeface="Calibri" panose="020F0502020204030204" pitchFamily="34" charset="0"/>
                <a:cs typeface="Calibri" panose="020F0502020204030204" pitchFamily="34" charset="0"/>
              </a:rPr>
              <a:t>Catecholase</a:t>
            </a:r>
            <a:r>
              <a:rPr lang="en-US" sz="2200" b="0" dirty="0">
                <a:solidFill>
                  <a:srgbClr val="212D4A"/>
                </a:solidFill>
                <a:latin typeface="Calibri" panose="020F0502020204030204" pitchFamily="34" charset="0"/>
                <a:cs typeface="Calibri" panose="020F0502020204030204" pitchFamily="34" charset="0"/>
              </a:rPr>
              <a:t> is most effective in a neutral pH ranging from six to eight.</a:t>
            </a:r>
          </a:p>
          <a:p>
            <a:endParaRPr lang="en-US" sz="2200" b="0" dirty="0">
              <a:solidFill>
                <a:srgbClr val="212D4A"/>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3C77B13-395A-46F4-8F6E-242A18DF5CAE}"/>
              </a:ext>
            </a:extLst>
          </p:cNvPr>
          <p:cNvSpPr txBox="1"/>
          <p:nvPr/>
        </p:nvSpPr>
        <p:spPr>
          <a:xfrm>
            <a:off x="573064" y="4176401"/>
            <a:ext cx="6483840" cy="523190"/>
          </a:xfrm>
          <a:prstGeom prst="rect">
            <a:avLst/>
          </a:prstGeom>
          <a:noFill/>
          <a:ln>
            <a:noFill/>
          </a:ln>
        </p:spPr>
        <p:txBody>
          <a:bodyPr spcFirstLastPara="1" wrap="square" lIns="91425" tIns="91425" rIns="91425" bIns="91425" rtlCol="0" anchor="b" anchorCtr="0">
            <a:spAutoFit/>
          </a:bodyPr>
          <a:lstStyle/>
          <a:p>
            <a:r>
              <a:rPr lang="en-US" sz="2200" dirty="0">
                <a:latin typeface="Calibri" panose="020F0502020204030204" pitchFamily="34" charset="0"/>
                <a:cs typeface="Calibri" panose="020F0502020204030204" pitchFamily="34" charset="0"/>
              </a:rPr>
              <a:t>2</a:t>
            </a:r>
            <a:r>
              <a:rPr lang="en-US" sz="2200" baseline="30000" dirty="0">
                <a:latin typeface="Calibri" panose="020F0502020204030204" pitchFamily="34" charset="0"/>
                <a:cs typeface="Calibri" panose="020F0502020204030204" pitchFamily="34" charset="0"/>
              </a:rPr>
              <a:t>nd</a:t>
            </a:r>
            <a:r>
              <a:rPr lang="en-US" sz="2200" dirty="0">
                <a:latin typeface="Calibri" panose="020F0502020204030204" pitchFamily="34" charset="0"/>
                <a:cs typeface="Calibri" panose="020F0502020204030204" pitchFamily="34" charset="0"/>
              </a:rPr>
              <a:t> interprets and describes results better </a:t>
            </a:r>
          </a:p>
        </p:txBody>
      </p:sp>
      <p:sp>
        <p:nvSpPr>
          <p:cNvPr id="3" name="Slide Number Placeholder 2">
            <a:extLst>
              <a:ext uri="{FF2B5EF4-FFF2-40B4-BE49-F238E27FC236}">
                <a16:creationId xmlns:a16="http://schemas.microsoft.com/office/drawing/2014/main" id="{DDB041A5-9DEC-4D67-999F-BBCA456242C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251610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DB73C-197F-4766-9D74-123DB000730F}"/>
              </a:ext>
            </a:extLst>
          </p:cNvPr>
          <p:cNvSpPr>
            <a:spLocks noGrp="1"/>
          </p:cNvSpPr>
          <p:nvPr>
            <p:ph type="title"/>
          </p:nvPr>
        </p:nvSpPr>
        <p:spPr>
          <a:xfrm>
            <a:off x="316500" y="375794"/>
            <a:ext cx="4045200" cy="1318200"/>
          </a:xfrm>
        </p:spPr>
        <p:txBody>
          <a:bodyPr/>
          <a:lstStyle/>
          <a:p>
            <a:r>
              <a:rPr lang="en-US" dirty="0">
                <a:solidFill>
                  <a:schemeClr val="bg2"/>
                </a:solidFill>
                <a:latin typeface="Calibri" panose="020F0502020204030204" pitchFamily="34" charset="0"/>
                <a:cs typeface="Calibri" panose="020F0502020204030204" pitchFamily="34" charset="0"/>
              </a:rPr>
              <a:t>Importance</a:t>
            </a:r>
          </a:p>
        </p:txBody>
      </p:sp>
      <p:sp>
        <p:nvSpPr>
          <p:cNvPr id="7" name="Subtitle 6">
            <a:extLst>
              <a:ext uri="{FF2B5EF4-FFF2-40B4-BE49-F238E27FC236}">
                <a16:creationId xmlns:a16="http://schemas.microsoft.com/office/drawing/2014/main" id="{E17D9046-28A2-44C7-A529-4943C556C942}"/>
              </a:ext>
            </a:extLst>
          </p:cNvPr>
          <p:cNvSpPr>
            <a:spLocks noGrp="1"/>
          </p:cNvSpPr>
          <p:nvPr>
            <p:ph type="subTitle" idx="1"/>
          </p:nvPr>
        </p:nvSpPr>
        <p:spPr>
          <a:xfrm>
            <a:off x="367500" y="1571413"/>
            <a:ext cx="3943200" cy="3117346"/>
          </a:xfrm>
        </p:spPr>
        <p:txBody>
          <a:bodyPr wrap="square"/>
          <a:lstStyle/>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800" dirty="0">
              <a:solidFill>
                <a:schemeClr val="tx2">
                  <a:lumMod val="50000"/>
                </a:schemeClr>
              </a:solidFill>
              <a:latin typeface="Calibri" panose="020F0502020204030204" pitchFamily="34" charset="0"/>
              <a:cs typeface="Calibri" panose="020F0502020204030204" pitchFamily="34" charset="0"/>
            </a:endParaRPr>
          </a:p>
          <a:p>
            <a:pPr marL="76200" indent="0"/>
            <a:r>
              <a:rPr lang="en-US" sz="2800" b="1" dirty="0">
                <a:solidFill>
                  <a:schemeClr val="accent3"/>
                </a:solidFill>
                <a:latin typeface="Calibri" panose="020F0502020204030204" pitchFamily="34" charset="0"/>
                <a:cs typeface="Calibri" panose="020F0502020204030204" pitchFamily="34" charset="0"/>
              </a:rPr>
              <a:t>WHY </a:t>
            </a:r>
            <a:r>
              <a:rPr lang="en-US" sz="2800" dirty="0">
                <a:solidFill>
                  <a:schemeClr val="bg2"/>
                </a:solidFill>
                <a:latin typeface="Calibri" panose="020F0502020204030204" pitchFamily="34" charset="0"/>
                <a:cs typeface="Calibri" panose="020F0502020204030204" pitchFamily="34" charset="0"/>
              </a:rPr>
              <a:t>does it matter?</a:t>
            </a:r>
          </a:p>
          <a:p>
            <a:pPr marL="76200" indent="0" algn="l"/>
            <a:endParaRPr lang="en-US" sz="2000" dirty="0">
              <a:solidFill>
                <a:schemeClr val="tx2">
                  <a:lumMod val="50000"/>
                </a:schemeClr>
              </a:solidFill>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8A31A70F-5F1C-4185-AF94-E53A21B0CAD8}"/>
              </a:ext>
            </a:extLst>
          </p:cNvPr>
          <p:cNvSpPr>
            <a:spLocks noGrp="1"/>
          </p:cNvSpPr>
          <p:nvPr>
            <p:ph type="body" idx="2"/>
          </p:nvPr>
        </p:nvSpPr>
        <p:spPr/>
        <p:txBody>
          <a:bodyPr/>
          <a:lstStyle/>
          <a:p>
            <a:pPr marL="76200" indent="0">
              <a:buNone/>
            </a:pPr>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Keep overall importance general</a:t>
            </a:r>
          </a:p>
          <a:p>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Do not exaggerate or provide unclear ideas that are not included in the paper</a:t>
            </a:r>
          </a:p>
        </p:txBody>
      </p:sp>
      <p:sp>
        <p:nvSpPr>
          <p:cNvPr id="2" name="Slide Number Placeholder 1">
            <a:extLst>
              <a:ext uri="{FF2B5EF4-FFF2-40B4-BE49-F238E27FC236}">
                <a16:creationId xmlns:a16="http://schemas.microsoft.com/office/drawing/2014/main" id="{6219B462-4A33-4279-A2F5-4E91868200D3}"/>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1437939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5385-89CD-8A49-B2ED-6B1828A90DD7}"/>
              </a:ext>
            </a:extLst>
          </p:cNvPr>
          <p:cNvSpPr>
            <a:spLocks noGrp="1"/>
          </p:cNvSpPr>
          <p:nvPr>
            <p:ph type="title"/>
          </p:nvPr>
        </p:nvSpPr>
        <p:spPr>
          <a:xfrm>
            <a:off x="170121" y="77918"/>
            <a:ext cx="8888819" cy="4682810"/>
          </a:xfrm>
        </p:spPr>
        <p:txBody>
          <a:bodyPr/>
          <a:lstStyle/>
          <a:p>
            <a:br>
              <a:rPr lang="en-US" sz="18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Selective area epitaxy of magnesium oxide thin films on gallium nitride surfaces. </a:t>
            </a:r>
            <a:r>
              <a:rPr lang="en-US" sz="2000" dirty="0" err="1">
                <a:solidFill>
                  <a:schemeClr val="bg1"/>
                </a:solidFill>
                <a:latin typeface="Calibri" panose="020F0502020204030204" pitchFamily="34" charset="0"/>
                <a:cs typeface="Calibri" panose="020F0502020204030204" pitchFamily="34" charset="0"/>
              </a:rPr>
              <a:t>Losego</a:t>
            </a:r>
            <a:r>
              <a:rPr lang="en-US" sz="2000" dirty="0">
                <a:solidFill>
                  <a:schemeClr val="bg1"/>
                </a:solidFill>
                <a:latin typeface="Calibri" panose="020F0502020204030204" pitchFamily="34" charset="0"/>
                <a:cs typeface="Calibri" panose="020F0502020204030204" pitchFamily="34" charset="0"/>
              </a:rPr>
              <a:t> and Paisley. 2015. </a:t>
            </a:r>
            <a:r>
              <a:rPr lang="en-US" sz="2000" i="1" dirty="0">
                <a:solidFill>
                  <a:schemeClr val="bg1"/>
                </a:solidFill>
                <a:latin typeface="Calibri" panose="020F0502020204030204" pitchFamily="34" charset="0"/>
                <a:cs typeface="Calibri" panose="020F0502020204030204" pitchFamily="34" charset="0"/>
              </a:rPr>
              <a:t>J. Mater. Res.</a:t>
            </a:r>
            <a:r>
              <a:rPr lang="en-US" sz="2000" dirty="0">
                <a:solidFill>
                  <a:schemeClr val="bg1"/>
                </a:solidFill>
                <a:latin typeface="Calibri" panose="020F0502020204030204" pitchFamily="34" charset="0"/>
                <a:cs typeface="Calibri" panose="020F0502020204030204" pitchFamily="34" charset="0"/>
              </a:rPr>
              <a:t>, DOI: 10.1557/jmr.2015.332.</a:t>
            </a:r>
            <a:br>
              <a:rPr lang="en-US" sz="1600" dirty="0">
                <a:solidFill>
                  <a:schemeClr val="bg1"/>
                </a:solidFill>
                <a:latin typeface="Calibri" panose="020F0502020204030204" pitchFamily="34" charset="0"/>
                <a:cs typeface="Calibri" panose="020F0502020204030204" pitchFamily="34" charset="0"/>
              </a:rPr>
            </a:br>
            <a:br>
              <a:rPr lang="en-US" sz="1600" dirty="0">
                <a:solidFill>
                  <a:schemeClr val="bg1"/>
                </a:solidFill>
                <a:latin typeface="Calibri" panose="020F0502020204030204" pitchFamily="34" charset="0"/>
                <a:cs typeface="Calibri" panose="020F0502020204030204" pitchFamily="34" charset="0"/>
              </a:rPr>
            </a:br>
            <a:r>
              <a:rPr lang="en-US" sz="1600" dirty="0">
                <a:solidFill>
                  <a:schemeClr val="bg1"/>
                </a:solidFill>
                <a:latin typeface="Calibri" panose="020F0502020204030204" pitchFamily="34" charset="0"/>
                <a:cs typeface="Calibri" panose="020F0502020204030204" pitchFamily="34" charset="0"/>
              </a:rPr>
              <a:t> </a:t>
            </a:r>
            <a:br>
              <a:rPr lang="en-US" sz="1600" b="0" dirty="0">
                <a:solidFill>
                  <a:schemeClr val="bg1"/>
                </a:solidFill>
                <a:latin typeface="Calibri" panose="020F0502020204030204" pitchFamily="34" charset="0"/>
                <a:cs typeface="Calibri" panose="020F0502020204030204" pitchFamily="34" charset="0"/>
              </a:rPr>
            </a:br>
            <a:r>
              <a:rPr lang="en-US" sz="1800" b="0" dirty="0">
                <a:solidFill>
                  <a:schemeClr val="bg1"/>
                </a:solidFill>
                <a:latin typeface="Calibri" panose="020F0502020204030204" pitchFamily="34" charset="0"/>
                <a:cs typeface="Calibri" panose="020F0502020204030204" pitchFamily="34" charset="0"/>
              </a:rPr>
              <a:t>Selective area growth of thin films reduces the number of steps in microfabrication processing and enables novel device structures.</a:t>
            </a:r>
            <a:r>
              <a:rPr lang="en-US" sz="1800" b="0" dirty="0">
                <a:solidFill>
                  <a:srgbClr val="FFFF00"/>
                </a:solidFill>
                <a:latin typeface="Calibri" panose="020F0502020204030204" pitchFamily="34" charset="0"/>
                <a:cs typeface="Calibri" panose="020F0502020204030204" pitchFamily="34" charset="0"/>
              </a:rPr>
              <a:t> </a:t>
            </a:r>
            <a:r>
              <a:rPr lang="en-US" sz="1800" b="0" dirty="0">
                <a:solidFill>
                  <a:schemeClr val="accent1">
                    <a:lumMod val="20000"/>
                    <a:lumOff val="80000"/>
                  </a:schemeClr>
                </a:solidFill>
                <a:latin typeface="Calibri" panose="020F0502020204030204" pitchFamily="34" charset="0"/>
                <a:cs typeface="Calibri" panose="020F0502020204030204" pitchFamily="34" charset="0"/>
              </a:rPr>
              <a:t>Here, we report, </a:t>
            </a:r>
            <a:r>
              <a:rPr lang="en-US" sz="1800" b="0" dirty="0">
                <a:solidFill>
                  <a:srgbClr val="FFFF00"/>
                </a:solidFill>
                <a:latin typeface="Calibri" panose="020F0502020204030204" pitchFamily="34" charset="0"/>
                <a:cs typeface="Calibri" panose="020F0502020204030204" pitchFamily="34" charset="0"/>
              </a:rPr>
              <a:t>for the first time</a:t>
            </a:r>
            <a:r>
              <a:rPr lang="en-US" sz="1800" b="0" dirty="0">
                <a:solidFill>
                  <a:schemeClr val="accent1">
                    <a:lumMod val="20000"/>
                    <a:lumOff val="80000"/>
                  </a:schemeClr>
                </a:solidFill>
                <a:latin typeface="Calibri" panose="020F0502020204030204" pitchFamily="34" charset="0"/>
                <a:cs typeface="Calibri" panose="020F0502020204030204" pitchFamily="34" charset="0"/>
              </a:rPr>
              <a:t>, selective area epitaxy of an oxide material on a </a:t>
            </a:r>
            <a:r>
              <a:rPr lang="en-US" sz="1800" b="0" dirty="0" err="1">
                <a:solidFill>
                  <a:schemeClr val="accent1">
                    <a:lumMod val="20000"/>
                    <a:lumOff val="80000"/>
                  </a:schemeClr>
                </a:solidFill>
                <a:latin typeface="Calibri" panose="020F0502020204030204" pitchFamily="34" charset="0"/>
                <a:cs typeface="Calibri" panose="020F0502020204030204" pitchFamily="34" charset="0"/>
              </a:rPr>
              <a:t>GaN</a:t>
            </a:r>
            <a:r>
              <a:rPr lang="en-US" sz="1800" b="0" dirty="0">
                <a:solidFill>
                  <a:schemeClr val="accent1">
                    <a:lumMod val="20000"/>
                    <a:lumOff val="80000"/>
                  </a:schemeClr>
                </a:solidFill>
                <a:latin typeface="Calibri" panose="020F0502020204030204" pitchFamily="34" charset="0"/>
                <a:cs typeface="Calibri" panose="020F0502020204030204" pitchFamily="34" charset="0"/>
              </a:rPr>
              <a:t> surface. Chlorination of the </a:t>
            </a:r>
            <a:r>
              <a:rPr lang="en-US" sz="1800" b="0" dirty="0" err="1">
                <a:solidFill>
                  <a:schemeClr val="accent1">
                    <a:lumMod val="20000"/>
                    <a:lumOff val="80000"/>
                  </a:schemeClr>
                </a:solidFill>
                <a:latin typeface="Calibri" panose="020F0502020204030204" pitchFamily="34" charset="0"/>
                <a:cs typeface="Calibri" panose="020F0502020204030204" pitchFamily="34" charset="0"/>
              </a:rPr>
              <a:t>GaN</a:t>
            </a:r>
            <a:r>
              <a:rPr lang="en-US" sz="1800" b="0" dirty="0">
                <a:solidFill>
                  <a:schemeClr val="accent1">
                    <a:lumMod val="20000"/>
                    <a:lumOff val="80000"/>
                  </a:schemeClr>
                </a:solidFill>
                <a:latin typeface="Calibri" panose="020F0502020204030204" pitchFamily="34" charset="0"/>
                <a:cs typeface="Calibri" panose="020F0502020204030204" pitchFamily="34" charset="0"/>
              </a:rPr>
              <a:t> surface via wet chemical processing is found effective to disrupt Mg adsorption and selectively prevent molecular beam epitaxy growth of MgO. MgO films grown on neighboring, non-chlorinated surfaces are epitaxial with a (111) </a:t>
            </a:r>
            <a:r>
              <a:rPr lang="en-US" sz="1800" b="0" dirty="0" err="1">
                <a:solidFill>
                  <a:schemeClr val="accent1">
                    <a:lumMod val="20000"/>
                    <a:lumOff val="80000"/>
                  </a:schemeClr>
                </a:solidFill>
                <a:latin typeface="Calibri" panose="020F0502020204030204" pitchFamily="34" charset="0"/>
                <a:cs typeface="Calibri" panose="020F0502020204030204" pitchFamily="34" charset="0"/>
              </a:rPr>
              <a:t>MgOII</a:t>
            </a:r>
            <a:r>
              <a:rPr lang="en-US" sz="1800" b="0" dirty="0">
                <a:solidFill>
                  <a:schemeClr val="accent1">
                    <a:lumMod val="20000"/>
                    <a:lumOff val="80000"/>
                  </a:schemeClr>
                </a:solidFill>
                <a:latin typeface="Calibri" panose="020F0502020204030204" pitchFamily="34" charset="0"/>
                <a:cs typeface="Calibri" panose="020F0502020204030204" pitchFamily="34" charset="0"/>
              </a:rPr>
              <a:t>(0001) </a:t>
            </a:r>
            <a:r>
              <a:rPr lang="en-US" sz="1800" b="0" dirty="0" err="1">
                <a:solidFill>
                  <a:schemeClr val="accent1">
                    <a:lumMod val="20000"/>
                    <a:lumOff val="80000"/>
                  </a:schemeClr>
                </a:solidFill>
                <a:latin typeface="Calibri" panose="020F0502020204030204" pitchFamily="34" charset="0"/>
                <a:cs typeface="Calibri" panose="020F0502020204030204" pitchFamily="34" charset="0"/>
              </a:rPr>
              <a:t>GaN</a:t>
            </a:r>
            <a:r>
              <a:rPr lang="en-US" sz="1800" b="0" dirty="0">
                <a:solidFill>
                  <a:schemeClr val="accent1">
                    <a:lumMod val="20000"/>
                    <a:lumOff val="80000"/>
                  </a:schemeClr>
                </a:solidFill>
                <a:latin typeface="Calibri" panose="020F0502020204030204" pitchFamily="34" charset="0"/>
                <a:cs typeface="Calibri" panose="020F0502020204030204" pitchFamily="34" charset="0"/>
              </a:rPr>
              <a:t> crystallographic relationship. Better than 3 µm lateral resolution for the selective area growth of MgO on </a:t>
            </a:r>
            <a:r>
              <a:rPr lang="en-US" sz="1800" b="0" dirty="0" err="1">
                <a:solidFill>
                  <a:schemeClr val="accent1">
                    <a:lumMod val="20000"/>
                    <a:lumOff val="80000"/>
                  </a:schemeClr>
                </a:solidFill>
                <a:latin typeface="Calibri" panose="020F0502020204030204" pitchFamily="34" charset="0"/>
                <a:cs typeface="Calibri" panose="020F0502020204030204" pitchFamily="34" charset="0"/>
              </a:rPr>
              <a:t>GaN</a:t>
            </a:r>
            <a:r>
              <a:rPr lang="en-US" sz="1800" b="0" dirty="0">
                <a:solidFill>
                  <a:schemeClr val="accent1">
                    <a:lumMod val="20000"/>
                    <a:lumOff val="80000"/>
                  </a:schemeClr>
                </a:solidFill>
                <a:latin typeface="Calibri" panose="020F0502020204030204" pitchFamily="34" charset="0"/>
                <a:cs typeface="Calibri" panose="020F0502020204030204" pitchFamily="34" charset="0"/>
              </a:rPr>
              <a:t> is demonstrated.</a:t>
            </a:r>
            <a:br>
              <a:rPr lang="en-US" sz="1800" b="0" dirty="0">
                <a:solidFill>
                  <a:schemeClr val="accent1">
                    <a:lumMod val="20000"/>
                    <a:lumOff val="80000"/>
                  </a:schemeClr>
                </a:solidFill>
                <a:latin typeface="Calibri" panose="020F0502020204030204" pitchFamily="34" charset="0"/>
                <a:cs typeface="Calibri" panose="020F0502020204030204" pitchFamily="34" charset="0"/>
              </a:rPr>
            </a:br>
            <a:br>
              <a:rPr lang="en-US" sz="1600" b="0" dirty="0">
                <a:solidFill>
                  <a:srgbClr val="FFFF00"/>
                </a:solidFill>
                <a:latin typeface="Calibri" panose="020F0502020204030204" pitchFamily="34" charset="0"/>
                <a:cs typeface="Calibri" panose="020F0502020204030204" pitchFamily="34" charset="0"/>
              </a:rPr>
            </a:br>
            <a:r>
              <a:rPr lang="en-US" sz="2200" dirty="0">
                <a:solidFill>
                  <a:srgbClr val="FFFF00"/>
                </a:solidFill>
                <a:latin typeface="Calibri" panose="020F0502020204030204" pitchFamily="34" charset="0"/>
                <a:cs typeface="Calibri" panose="020F0502020204030204" pitchFamily="34" charset="0"/>
              </a:rPr>
              <a:t>95 words</a:t>
            </a:r>
            <a:br>
              <a:rPr lang="en-US" sz="1600" b="0" dirty="0">
                <a:solidFill>
                  <a:srgbClr val="FFFF00"/>
                </a:solidFill>
                <a:latin typeface="Calibri" panose="020F0502020204030204" pitchFamily="34" charset="0"/>
                <a:cs typeface="Calibri" panose="020F0502020204030204" pitchFamily="34" charset="0"/>
              </a:rPr>
            </a:br>
            <a:br>
              <a:rPr lang="en-US" sz="1600" b="0" dirty="0">
                <a:solidFill>
                  <a:srgbClr val="FFFF00"/>
                </a:solidFill>
                <a:latin typeface="Calibri" panose="020F0502020204030204" pitchFamily="34" charset="0"/>
                <a:cs typeface="Calibri" panose="020F0502020204030204" pitchFamily="34" charset="0"/>
              </a:rPr>
            </a:br>
            <a:endParaRPr lang="en-US" sz="1600" dirty="0">
              <a:solidFill>
                <a:srgbClr val="FFFF00"/>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E52188F-00C8-47EE-B5B0-768D58AE22A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25</a:t>
            </a:fld>
            <a:endParaRPr lang="en"/>
          </a:p>
        </p:txBody>
      </p:sp>
      <p:sp>
        <p:nvSpPr>
          <p:cNvPr id="4" name="TextBox 3">
            <a:extLst>
              <a:ext uri="{FF2B5EF4-FFF2-40B4-BE49-F238E27FC236}">
                <a16:creationId xmlns:a16="http://schemas.microsoft.com/office/drawing/2014/main" id="{18C45893-C01C-4252-98E7-CD1F3D743D60}"/>
              </a:ext>
            </a:extLst>
          </p:cNvPr>
          <p:cNvSpPr txBox="1"/>
          <p:nvPr/>
        </p:nvSpPr>
        <p:spPr>
          <a:xfrm>
            <a:off x="125877" y="4514522"/>
            <a:ext cx="1239413" cy="492412"/>
          </a:xfrm>
          <a:prstGeom prst="rect">
            <a:avLst/>
          </a:prstGeom>
          <a:noFill/>
          <a:ln>
            <a:noFill/>
          </a:ln>
        </p:spPr>
        <p:txBody>
          <a:bodyPr spcFirstLastPara="1" wrap="none" lIns="91425" tIns="91425" rIns="91425" bIns="91425" rtlCol="0" anchor="b" anchorCtr="0">
            <a:spAutoFit/>
          </a:bodyPr>
          <a:lstStyle/>
          <a:p>
            <a:pPr algn="r"/>
            <a:r>
              <a:rPr lang="en-US" sz="2000" b="1" dirty="0">
                <a:solidFill>
                  <a:srgbClr val="FFFF00"/>
                </a:solidFill>
                <a:latin typeface="Calibri" panose="020F0502020204030204" pitchFamily="34" charset="0"/>
                <a:cs typeface="Calibri" panose="020F0502020204030204" pitchFamily="34" charset="0"/>
              </a:rPr>
              <a:t>Exercise 2</a:t>
            </a:r>
          </a:p>
        </p:txBody>
      </p:sp>
    </p:spTree>
    <p:extLst>
      <p:ext uri="{BB962C8B-B14F-4D97-AF65-F5344CB8AC3E}">
        <p14:creationId xmlns:p14="http://schemas.microsoft.com/office/powerpoint/2010/main" val="1785597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D74CE7-CAA5-4AE1-B3BC-34761F41A82D}"/>
              </a:ext>
            </a:extLst>
          </p:cNvPr>
          <p:cNvSpPr>
            <a:spLocks noGrp="1"/>
          </p:cNvSpPr>
          <p:nvPr>
            <p:ph type="title"/>
          </p:nvPr>
        </p:nvSpPr>
        <p:spPr>
          <a:xfrm>
            <a:off x="283099" y="712150"/>
            <a:ext cx="8533800" cy="3770398"/>
          </a:xfrm>
        </p:spPr>
        <p:txBody>
          <a:bodyPr/>
          <a:lstStyle/>
          <a:p>
            <a:r>
              <a:rPr lang="en-US" dirty="0">
                <a:latin typeface="Calibri" panose="020F0502020204030204" pitchFamily="34" charset="0"/>
                <a:cs typeface="Calibri" panose="020F0502020204030204" pitchFamily="34" charset="0"/>
              </a:rPr>
              <a:t>Other formatting tips</a:t>
            </a:r>
          </a:p>
        </p:txBody>
      </p:sp>
      <p:sp>
        <p:nvSpPr>
          <p:cNvPr id="2" name="Slide Number Placeholder 1">
            <a:extLst>
              <a:ext uri="{FF2B5EF4-FFF2-40B4-BE49-F238E27FC236}">
                <a16:creationId xmlns:a16="http://schemas.microsoft.com/office/drawing/2014/main" id="{D4A0A732-F402-4617-9E7B-6D137158318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1539514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6370E-1942-4E2F-A6F4-F12A0F398C7C}"/>
              </a:ext>
            </a:extLst>
          </p:cNvPr>
          <p:cNvPicPr>
            <a:picLocks noChangeAspect="1"/>
          </p:cNvPicPr>
          <p:nvPr/>
        </p:nvPicPr>
        <p:blipFill rotWithShape="1">
          <a:blip r:embed="rId2">
            <a:clrChange>
              <a:clrFrom>
                <a:srgbClr val="7F7F7F"/>
              </a:clrFrom>
              <a:clrTo>
                <a:srgbClr val="7F7F7F">
                  <a:alpha val="0"/>
                </a:srgbClr>
              </a:clrTo>
            </a:clrChange>
          </a:blip>
          <a:srcRect b="12407"/>
          <a:stretch/>
        </p:blipFill>
        <p:spPr bwMode="invGray">
          <a:xfrm>
            <a:off x="374540" y="361758"/>
            <a:ext cx="8394920" cy="3871575"/>
          </a:xfrm>
          <a:prstGeom prst="rect">
            <a:avLst/>
          </a:prstGeom>
        </p:spPr>
      </p:pic>
      <p:sp>
        <p:nvSpPr>
          <p:cNvPr id="6" name="TextBox 5">
            <a:extLst>
              <a:ext uri="{FF2B5EF4-FFF2-40B4-BE49-F238E27FC236}">
                <a16:creationId xmlns:a16="http://schemas.microsoft.com/office/drawing/2014/main" id="{00B82162-5F00-4FEC-8FB5-5FDB44C19527}"/>
              </a:ext>
            </a:extLst>
          </p:cNvPr>
          <p:cNvSpPr txBox="1"/>
          <p:nvPr/>
        </p:nvSpPr>
        <p:spPr>
          <a:xfrm>
            <a:off x="1057439" y="4138052"/>
            <a:ext cx="396233"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≤3</a:t>
            </a:r>
          </a:p>
        </p:txBody>
      </p:sp>
      <p:pic>
        <p:nvPicPr>
          <p:cNvPr id="7" name="Picture 6">
            <a:extLst>
              <a:ext uri="{FF2B5EF4-FFF2-40B4-BE49-F238E27FC236}">
                <a16:creationId xmlns:a16="http://schemas.microsoft.com/office/drawing/2014/main" id="{E6FFB6A3-3927-4175-B5DD-517CA61C4597}"/>
              </a:ext>
            </a:extLst>
          </p:cNvPr>
          <p:cNvPicPr>
            <a:picLocks noChangeAspect="1"/>
          </p:cNvPicPr>
          <p:nvPr/>
        </p:nvPicPr>
        <p:blipFill rotWithShape="1">
          <a:blip r:embed="rId2">
            <a:clrChange>
              <a:clrFrom>
                <a:srgbClr val="7F7F7F"/>
              </a:clrFrom>
              <a:clrTo>
                <a:srgbClr val="7F7F7F">
                  <a:alpha val="0"/>
                </a:srgbClr>
              </a:clrTo>
            </a:clrChange>
          </a:blip>
          <a:srcRect t="92765"/>
          <a:stretch/>
        </p:blipFill>
        <p:spPr>
          <a:xfrm>
            <a:off x="374540" y="4451321"/>
            <a:ext cx="8394920" cy="319808"/>
          </a:xfrm>
          <a:prstGeom prst="rect">
            <a:avLst/>
          </a:prstGeom>
        </p:spPr>
      </p:pic>
      <p:sp>
        <p:nvSpPr>
          <p:cNvPr id="8" name="TextBox 7">
            <a:extLst>
              <a:ext uri="{FF2B5EF4-FFF2-40B4-BE49-F238E27FC236}">
                <a16:creationId xmlns:a16="http://schemas.microsoft.com/office/drawing/2014/main" id="{5992C98E-41E1-47A3-8C32-28FF54FEC7FA}"/>
              </a:ext>
            </a:extLst>
          </p:cNvPr>
          <p:cNvSpPr txBox="1"/>
          <p:nvPr/>
        </p:nvSpPr>
        <p:spPr>
          <a:xfrm>
            <a:off x="1728865" y="4138052"/>
            <a:ext cx="290434"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4</a:t>
            </a:r>
          </a:p>
        </p:txBody>
      </p:sp>
      <p:sp>
        <p:nvSpPr>
          <p:cNvPr id="9" name="TextBox 8">
            <a:extLst>
              <a:ext uri="{FF2B5EF4-FFF2-40B4-BE49-F238E27FC236}">
                <a16:creationId xmlns:a16="http://schemas.microsoft.com/office/drawing/2014/main" id="{544FF8C3-A3CD-4E21-BC91-3BC347C877CF}"/>
              </a:ext>
            </a:extLst>
          </p:cNvPr>
          <p:cNvSpPr txBox="1"/>
          <p:nvPr/>
        </p:nvSpPr>
        <p:spPr>
          <a:xfrm>
            <a:off x="2324526" y="4138052"/>
            <a:ext cx="290434"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5</a:t>
            </a:r>
          </a:p>
        </p:txBody>
      </p:sp>
      <p:sp>
        <p:nvSpPr>
          <p:cNvPr id="10" name="TextBox 9">
            <a:extLst>
              <a:ext uri="{FF2B5EF4-FFF2-40B4-BE49-F238E27FC236}">
                <a16:creationId xmlns:a16="http://schemas.microsoft.com/office/drawing/2014/main" id="{5027280C-583C-4C2E-87B8-9469D087E5D0}"/>
              </a:ext>
            </a:extLst>
          </p:cNvPr>
          <p:cNvSpPr txBox="1"/>
          <p:nvPr/>
        </p:nvSpPr>
        <p:spPr>
          <a:xfrm>
            <a:off x="2920187" y="4138052"/>
            <a:ext cx="290434"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6</a:t>
            </a:r>
          </a:p>
        </p:txBody>
      </p:sp>
      <p:sp>
        <p:nvSpPr>
          <p:cNvPr id="11" name="TextBox 10">
            <a:extLst>
              <a:ext uri="{FF2B5EF4-FFF2-40B4-BE49-F238E27FC236}">
                <a16:creationId xmlns:a16="http://schemas.microsoft.com/office/drawing/2014/main" id="{522C52D0-2044-4EAF-B5C6-E70FA4FE013B}"/>
              </a:ext>
            </a:extLst>
          </p:cNvPr>
          <p:cNvSpPr txBox="1"/>
          <p:nvPr/>
        </p:nvSpPr>
        <p:spPr>
          <a:xfrm>
            <a:off x="3515848" y="4138052"/>
            <a:ext cx="290434"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7</a:t>
            </a:r>
          </a:p>
        </p:txBody>
      </p:sp>
      <p:sp>
        <p:nvSpPr>
          <p:cNvPr id="12" name="TextBox 11">
            <a:extLst>
              <a:ext uri="{FF2B5EF4-FFF2-40B4-BE49-F238E27FC236}">
                <a16:creationId xmlns:a16="http://schemas.microsoft.com/office/drawing/2014/main" id="{3FD31960-3B7C-48FE-94AA-B05ACB8BA23A}"/>
              </a:ext>
            </a:extLst>
          </p:cNvPr>
          <p:cNvSpPr txBox="1"/>
          <p:nvPr/>
        </p:nvSpPr>
        <p:spPr>
          <a:xfrm>
            <a:off x="4111509" y="4138052"/>
            <a:ext cx="290434"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8</a:t>
            </a:r>
          </a:p>
        </p:txBody>
      </p:sp>
      <p:sp>
        <p:nvSpPr>
          <p:cNvPr id="13" name="TextBox 12">
            <a:extLst>
              <a:ext uri="{FF2B5EF4-FFF2-40B4-BE49-F238E27FC236}">
                <a16:creationId xmlns:a16="http://schemas.microsoft.com/office/drawing/2014/main" id="{340309E3-209C-49EC-81BF-795F6859CB4F}"/>
              </a:ext>
            </a:extLst>
          </p:cNvPr>
          <p:cNvSpPr txBox="1"/>
          <p:nvPr/>
        </p:nvSpPr>
        <p:spPr>
          <a:xfrm>
            <a:off x="4707169" y="4138052"/>
            <a:ext cx="290435"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9</a:t>
            </a:r>
          </a:p>
        </p:txBody>
      </p:sp>
      <p:sp>
        <p:nvSpPr>
          <p:cNvPr id="14" name="TextBox 13">
            <a:extLst>
              <a:ext uri="{FF2B5EF4-FFF2-40B4-BE49-F238E27FC236}">
                <a16:creationId xmlns:a16="http://schemas.microsoft.com/office/drawing/2014/main" id="{C1EC0080-4A0D-4169-A749-1534CFC518B6}"/>
              </a:ext>
            </a:extLst>
          </p:cNvPr>
          <p:cNvSpPr txBox="1"/>
          <p:nvPr/>
        </p:nvSpPr>
        <p:spPr>
          <a:xfrm>
            <a:off x="5217373" y="4138052"/>
            <a:ext cx="396233"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10</a:t>
            </a:r>
          </a:p>
        </p:txBody>
      </p:sp>
      <p:sp>
        <p:nvSpPr>
          <p:cNvPr id="15" name="TextBox 14">
            <a:extLst>
              <a:ext uri="{FF2B5EF4-FFF2-40B4-BE49-F238E27FC236}">
                <a16:creationId xmlns:a16="http://schemas.microsoft.com/office/drawing/2014/main" id="{078D8B00-3E7A-4597-A850-37347B5CFDA8}"/>
              </a:ext>
            </a:extLst>
          </p:cNvPr>
          <p:cNvSpPr txBox="1"/>
          <p:nvPr/>
        </p:nvSpPr>
        <p:spPr>
          <a:xfrm>
            <a:off x="5815483" y="4138052"/>
            <a:ext cx="396233"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11</a:t>
            </a:r>
          </a:p>
        </p:txBody>
      </p:sp>
      <p:sp>
        <p:nvSpPr>
          <p:cNvPr id="16" name="TextBox 15">
            <a:extLst>
              <a:ext uri="{FF2B5EF4-FFF2-40B4-BE49-F238E27FC236}">
                <a16:creationId xmlns:a16="http://schemas.microsoft.com/office/drawing/2014/main" id="{B6A0B68B-F727-48F0-85E8-B7F8CE2B0841}"/>
              </a:ext>
            </a:extLst>
          </p:cNvPr>
          <p:cNvSpPr txBox="1"/>
          <p:nvPr/>
        </p:nvSpPr>
        <p:spPr>
          <a:xfrm>
            <a:off x="6413593" y="4138052"/>
            <a:ext cx="396233"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12</a:t>
            </a:r>
          </a:p>
        </p:txBody>
      </p:sp>
      <p:sp>
        <p:nvSpPr>
          <p:cNvPr id="17" name="TextBox 16">
            <a:extLst>
              <a:ext uri="{FF2B5EF4-FFF2-40B4-BE49-F238E27FC236}">
                <a16:creationId xmlns:a16="http://schemas.microsoft.com/office/drawing/2014/main" id="{84E75724-E99D-407A-A92F-412294F12CC0}"/>
              </a:ext>
            </a:extLst>
          </p:cNvPr>
          <p:cNvSpPr txBox="1"/>
          <p:nvPr/>
        </p:nvSpPr>
        <p:spPr>
          <a:xfrm>
            <a:off x="7011703" y="4138052"/>
            <a:ext cx="396233"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13</a:t>
            </a:r>
          </a:p>
        </p:txBody>
      </p:sp>
      <p:sp>
        <p:nvSpPr>
          <p:cNvPr id="18" name="TextBox 17">
            <a:extLst>
              <a:ext uri="{FF2B5EF4-FFF2-40B4-BE49-F238E27FC236}">
                <a16:creationId xmlns:a16="http://schemas.microsoft.com/office/drawing/2014/main" id="{543C52CF-7CD6-4F87-AD74-85D8E63820D0}"/>
              </a:ext>
            </a:extLst>
          </p:cNvPr>
          <p:cNvSpPr txBox="1"/>
          <p:nvPr/>
        </p:nvSpPr>
        <p:spPr>
          <a:xfrm>
            <a:off x="7609814" y="4138052"/>
            <a:ext cx="396233"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14</a:t>
            </a:r>
          </a:p>
        </p:txBody>
      </p:sp>
      <p:sp>
        <p:nvSpPr>
          <p:cNvPr id="19" name="TextBox 18">
            <a:extLst>
              <a:ext uri="{FF2B5EF4-FFF2-40B4-BE49-F238E27FC236}">
                <a16:creationId xmlns:a16="http://schemas.microsoft.com/office/drawing/2014/main" id="{0CB4745A-0CC4-4B03-8A0B-31926036BBB3}"/>
              </a:ext>
            </a:extLst>
          </p:cNvPr>
          <p:cNvSpPr txBox="1"/>
          <p:nvPr/>
        </p:nvSpPr>
        <p:spPr>
          <a:xfrm>
            <a:off x="8111873" y="4138052"/>
            <a:ext cx="502030"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bg1"/>
                </a:solidFill>
                <a:latin typeface="Franklin Gothic" panose="020B0604020202020204" charset="0"/>
                <a:cs typeface="Franklin Gothic" panose="020B0604020202020204" charset="0"/>
              </a:rPr>
              <a:t>≥15</a:t>
            </a:r>
          </a:p>
        </p:txBody>
      </p:sp>
      <p:sp>
        <p:nvSpPr>
          <p:cNvPr id="2" name="Slide Number Placeholder 1">
            <a:extLst>
              <a:ext uri="{FF2B5EF4-FFF2-40B4-BE49-F238E27FC236}">
                <a16:creationId xmlns:a16="http://schemas.microsoft.com/office/drawing/2014/main" id="{55A070EB-469F-4ABE-B12D-8FA4FA6DC0A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1878266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1E31-EA0F-E64E-A264-F64746F4E335}"/>
              </a:ext>
            </a:extLst>
          </p:cNvPr>
          <p:cNvSpPr>
            <a:spLocks noGrp="1"/>
          </p:cNvSpPr>
          <p:nvPr>
            <p:ph type="title"/>
          </p:nvPr>
        </p:nvSpPr>
        <p:spPr>
          <a:xfrm>
            <a:off x="154172" y="0"/>
            <a:ext cx="8835655" cy="3750440"/>
          </a:xfrm>
        </p:spPr>
        <p:txBody>
          <a:bodyPr lIns="91440" anchor="t"/>
          <a:lstStyle/>
          <a:p>
            <a:r>
              <a:rPr lang="en-US" sz="1500" dirty="0">
                <a:solidFill>
                  <a:schemeClr val="bg1"/>
                </a:solidFill>
                <a:latin typeface="Calibri" panose="020F0502020204030204" pitchFamily="34" charset="0"/>
                <a:cs typeface="Calibri" panose="020F0502020204030204" pitchFamily="34" charset="0"/>
              </a:rPr>
              <a:t>Berger, </a:t>
            </a:r>
            <a:r>
              <a:rPr lang="en-US" sz="1500" dirty="0" err="1">
                <a:solidFill>
                  <a:schemeClr val="bg1"/>
                </a:solidFill>
                <a:latin typeface="Calibri" panose="020F0502020204030204" pitchFamily="34" charset="0"/>
                <a:cs typeface="Calibri" panose="020F0502020204030204" pitchFamily="34" charset="0"/>
              </a:rPr>
              <a:t>Valenca</a:t>
            </a:r>
            <a:r>
              <a:rPr lang="en-US" sz="1500" dirty="0">
                <a:solidFill>
                  <a:schemeClr val="bg1"/>
                </a:solidFill>
                <a:latin typeface="Calibri" panose="020F0502020204030204" pitchFamily="34" charset="0"/>
                <a:cs typeface="Calibri" panose="020F0502020204030204" pitchFamily="34" charset="0"/>
              </a:rPr>
              <a:t>, Miao, Ravi, </a:t>
            </a:r>
            <a:r>
              <a:rPr lang="en-US" sz="1500" dirty="0" err="1">
                <a:solidFill>
                  <a:schemeClr val="bg1"/>
                </a:solidFill>
                <a:latin typeface="Calibri" panose="020F0502020204030204" pitchFamily="34" charset="0"/>
                <a:cs typeface="Calibri" panose="020F0502020204030204" pitchFamily="34" charset="0"/>
              </a:rPr>
              <a:t>Mahendra</a:t>
            </a:r>
            <a:r>
              <a:rPr lang="en-US" sz="1500" dirty="0">
                <a:solidFill>
                  <a:schemeClr val="bg1"/>
                </a:solidFill>
                <a:latin typeface="Calibri" panose="020F0502020204030204" pitchFamily="34" charset="0"/>
                <a:cs typeface="Calibri" panose="020F0502020204030204" pitchFamily="34" charset="0"/>
              </a:rPr>
              <a:t>, and Mohanty. 2019. Biochar increases nitrate removal capacity of woodchip biofilters during high-intensity rainfall. Water Research. 165 (2019) 115008</a:t>
            </a:r>
            <a:br>
              <a:rPr lang="en-US" sz="1500" dirty="0">
                <a:solidFill>
                  <a:schemeClr val="bg1"/>
                </a:solidFill>
                <a:latin typeface="Calibri" panose="020F0502020204030204" pitchFamily="34" charset="0"/>
                <a:cs typeface="Calibri" panose="020F0502020204030204" pitchFamily="34" charset="0"/>
              </a:rPr>
            </a:br>
            <a:br>
              <a:rPr lang="en-US" sz="1500" dirty="0">
                <a:solidFill>
                  <a:schemeClr val="bg1"/>
                </a:solidFill>
                <a:latin typeface="Calibri" panose="020F0502020204030204" pitchFamily="34" charset="0"/>
                <a:cs typeface="Calibri" panose="020F0502020204030204" pitchFamily="34" charset="0"/>
              </a:rPr>
            </a:br>
            <a:r>
              <a:rPr lang="en-US" sz="1500" b="0" dirty="0">
                <a:latin typeface="Calibri" panose="020F0502020204030204" pitchFamily="34" charset="0"/>
                <a:cs typeface="Calibri" panose="020F0502020204030204" pitchFamily="34" charset="0"/>
              </a:rPr>
              <a:t>Stormwater biofilters have been increasingly used to mitigate the impact of climate change on the export of contaminants including nitrate to water bodies. Yet, their performance is rarely tested under high intensity rainfall events, which are predicted to occur more frequently under climate change scenarios. We examined the potential of biochar to improve the resilience of woodchip biofilters under simulated high-intensity rainfall events and linked denitrification to biochar-mediated changes in hydrological (physical), chemical, and biological properties of woodchip biofilters. Results showed that nitrate removal capacity of woodchip biofilters decreased with increases in rainfall intensity or duration and decreases in antecedent drying time. However, adding biochar to woodchips significantly decreased the exhaustion rate of woodchips, only when the hydraulic residence time (HRT) was less than 5 h. At longer HRT (&gt;5 h), the benefits of biochar became less apparent. We attributed the improved denitrification during high nitrate loading to biochar's ability to decrease dissolved oxygen in pore water and increase water holding capacity and retention of dissolved organic carbon and nitrate, all of which could increase nitrate utilization. Biochar increased the net microbial biomass but did not affect the relative abundance of denitrifying genes, which indicates that a shift in microbial biomass could not fully explain the observed increase in nitrate removal in biochar-augmented woodchip biofilters. Overall, the results showed that biochar could increase the resiliency of woodchip biofilters for denitrification in high intensity rainfall events, a worst-case scenario, thereby mitigating the water quality degradation during climate change.</a:t>
            </a:r>
            <a:endParaRPr lang="en-US" sz="15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1FAB284-7603-484A-BDBA-B31184290748}"/>
              </a:ext>
            </a:extLst>
          </p:cNvPr>
          <p:cNvSpPr txBox="1"/>
          <p:nvPr/>
        </p:nvSpPr>
        <p:spPr>
          <a:xfrm>
            <a:off x="7480024" y="4518004"/>
            <a:ext cx="1292311" cy="492412"/>
          </a:xfrm>
          <a:prstGeom prst="rect">
            <a:avLst/>
          </a:prstGeom>
          <a:noFill/>
          <a:ln>
            <a:noFill/>
          </a:ln>
        </p:spPr>
        <p:txBody>
          <a:bodyPr spcFirstLastPara="1" wrap="none" lIns="91425" tIns="91425" rIns="91425" bIns="91425" rtlCol="0" anchor="b" anchorCtr="0">
            <a:spAutoFit/>
          </a:bodyPr>
          <a:lstStyle/>
          <a:p>
            <a:pPr algn="r"/>
            <a:r>
              <a:rPr lang="en-US" sz="2000" b="1" dirty="0">
                <a:solidFill>
                  <a:srgbClr val="FFFF00"/>
                </a:solidFill>
                <a:latin typeface="Calibri" panose="020F0502020204030204" pitchFamily="34" charset="0"/>
                <a:cs typeface="Calibri" panose="020F0502020204030204" pitchFamily="34" charset="0"/>
              </a:rPr>
              <a:t>247 words</a:t>
            </a:r>
          </a:p>
        </p:txBody>
      </p:sp>
      <p:sp>
        <p:nvSpPr>
          <p:cNvPr id="4" name="TextBox 3">
            <a:extLst>
              <a:ext uri="{FF2B5EF4-FFF2-40B4-BE49-F238E27FC236}">
                <a16:creationId xmlns:a16="http://schemas.microsoft.com/office/drawing/2014/main" id="{FFD053A8-A5E6-4DB2-8C44-04D882FBA7CA}"/>
              </a:ext>
            </a:extLst>
          </p:cNvPr>
          <p:cNvSpPr txBox="1"/>
          <p:nvPr/>
        </p:nvSpPr>
        <p:spPr>
          <a:xfrm>
            <a:off x="1041638" y="4518004"/>
            <a:ext cx="1239413" cy="492412"/>
          </a:xfrm>
          <a:prstGeom prst="rect">
            <a:avLst/>
          </a:prstGeom>
          <a:noFill/>
          <a:ln>
            <a:noFill/>
          </a:ln>
        </p:spPr>
        <p:txBody>
          <a:bodyPr spcFirstLastPara="1" wrap="none" lIns="91425" tIns="91425" rIns="91425" bIns="91425" rtlCol="0" anchor="b" anchorCtr="0">
            <a:spAutoFit/>
          </a:bodyPr>
          <a:lstStyle/>
          <a:p>
            <a:pPr algn="r"/>
            <a:r>
              <a:rPr lang="en-US" sz="2000" b="1" dirty="0">
                <a:solidFill>
                  <a:srgbClr val="FFFF00"/>
                </a:solidFill>
                <a:latin typeface="Calibri" panose="020F0502020204030204" pitchFamily="34" charset="0"/>
                <a:cs typeface="Calibri" panose="020F0502020204030204" pitchFamily="34" charset="0"/>
              </a:rPr>
              <a:t>Exercise 3</a:t>
            </a:r>
          </a:p>
        </p:txBody>
      </p:sp>
      <p:sp>
        <p:nvSpPr>
          <p:cNvPr id="5" name="Slide Number Placeholder 4">
            <a:extLst>
              <a:ext uri="{FF2B5EF4-FFF2-40B4-BE49-F238E27FC236}">
                <a16:creationId xmlns:a16="http://schemas.microsoft.com/office/drawing/2014/main" id="{25D8C4D8-30E8-44DF-97C5-A0D73954800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3518673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1E31-EA0F-E64E-A264-F64746F4E335}"/>
              </a:ext>
            </a:extLst>
          </p:cNvPr>
          <p:cNvSpPr>
            <a:spLocks noGrp="1"/>
          </p:cNvSpPr>
          <p:nvPr>
            <p:ph type="title"/>
          </p:nvPr>
        </p:nvSpPr>
        <p:spPr>
          <a:xfrm>
            <a:off x="154172" y="0"/>
            <a:ext cx="8835655" cy="3750440"/>
          </a:xfrm>
        </p:spPr>
        <p:txBody>
          <a:bodyPr lIns="91440" anchor="t"/>
          <a:lstStyle/>
          <a:p>
            <a:r>
              <a:rPr lang="en-US" sz="1500" dirty="0">
                <a:solidFill>
                  <a:schemeClr val="bg1"/>
                </a:solidFill>
                <a:latin typeface="Calibri" panose="020F0502020204030204" pitchFamily="34" charset="0"/>
                <a:cs typeface="Calibri" panose="020F0502020204030204" pitchFamily="34" charset="0"/>
              </a:rPr>
              <a:t>Berger, </a:t>
            </a:r>
            <a:r>
              <a:rPr lang="en-US" sz="1500" dirty="0" err="1">
                <a:solidFill>
                  <a:schemeClr val="bg1"/>
                </a:solidFill>
                <a:latin typeface="Calibri" panose="020F0502020204030204" pitchFamily="34" charset="0"/>
                <a:cs typeface="Calibri" panose="020F0502020204030204" pitchFamily="34" charset="0"/>
              </a:rPr>
              <a:t>Valenca</a:t>
            </a:r>
            <a:r>
              <a:rPr lang="en-US" sz="1500" dirty="0">
                <a:solidFill>
                  <a:schemeClr val="bg1"/>
                </a:solidFill>
                <a:latin typeface="Calibri" panose="020F0502020204030204" pitchFamily="34" charset="0"/>
                <a:cs typeface="Calibri" panose="020F0502020204030204" pitchFamily="34" charset="0"/>
              </a:rPr>
              <a:t>, Miao, Ravi, </a:t>
            </a:r>
            <a:r>
              <a:rPr lang="en-US" sz="1500" dirty="0" err="1">
                <a:solidFill>
                  <a:schemeClr val="bg1"/>
                </a:solidFill>
                <a:latin typeface="Calibri" panose="020F0502020204030204" pitchFamily="34" charset="0"/>
                <a:cs typeface="Calibri" panose="020F0502020204030204" pitchFamily="34" charset="0"/>
              </a:rPr>
              <a:t>Mahendra</a:t>
            </a:r>
            <a:r>
              <a:rPr lang="en-US" sz="1500" dirty="0">
                <a:solidFill>
                  <a:schemeClr val="bg1"/>
                </a:solidFill>
                <a:latin typeface="Calibri" panose="020F0502020204030204" pitchFamily="34" charset="0"/>
                <a:cs typeface="Calibri" panose="020F0502020204030204" pitchFamily="34" charset="0"/>
              </a:rPr>
              <a:t>, and Mohanty. 2019. Biochar increases nitrate removal capacity of woodchip biofilters during high-intensity rainfall. Water Research 165 (2019) 115008</a:t>
            </a:r>
            <a:br>
              <a:rPr lang="en-US" sz="1500" dirty="0">
                <a:solidFill>
                  <a:schemeClr val="bg1"/>
                </a:solidFill>
                <a:latin typeface="Calibri" panose="020F0502020204030204" pitchFamily="34" charset="0"/>
                <a:cs typeface="Calibri" panose="020F0502020204030204" pitchFamily="34" charset="0"/>
              </a:rPr>
            </a:br>
            <a:br>
              <a:rPr lang="en-US" sz="1500" dirty="0">
                <a:solidFill>
                  <a:schemeClr val="bg1"/>
                </a:solidFill>
                <a:latin typeface="Calibri" panose="020F0502020204030204" pitchFamily="34" charset="0"/>
                <a:cs typeface="Calibri" panose="020F0502020204030204" pitchFamily="34" charset="0"/>
              </a:rPr>
            </a:br>
            <a:r>
              <a:rPr lang="en-US" sz="1500" b="0" dirty="0">
                <a:latin typeface="Calibri" panose="020F0502020204030204" pitchFamily="34" charset="0"/>
                <a:cs typeface="Calibri" panose="020F0502020204030204" pitchFamily="34" charset="0"/>
              </a:rPr>
              <a:t>Stormwater biofilters have been increasingly used to mitigate the impact of climate change on the export of contaminants including nitrate to water bodies</a:t>
            </a:r>
            <a:r>
              <a:rPr lang="en-US" sz="1500" b="0" dirty="0">
                <a:solidFill>
                  <a:srgbClr val="FFFF00"/>
                </a:solidFill>
                <a:latin typeface="Calibri" panose="020F0502020204030204" pitchFamily="34" charset="0"/>
                <a:cs typeface="Calibri" panose="020F0502020204030204" pitchFamily="34" charset="0"/>
              </a:rPr>
              <a:t>.</a:t>
            </a:r>
            <a:r>
              <a:rPr lang="en-US" sz="1500" b="0" dirty="0">
                <a:latin typeface="Calibri" panose="020F0502020204030204" pitchFamily="34" charset="0"/>
                <a:cs typeface="Calibri" panose="020F0502020204030204" pitchFamily="34" charset="0"/>
              </a:rPr>
              <a:t> Yet, their performance is rarely tested under high intensity rainfall events, which are predicted to occur more frequently under climate change scenarios</a:t>
            </a:r>
            <a:r>
              <a:rPr lang="en-US" sz="1500" b="0" dirty="0">
                <a:solidFill>
                  <a:srgbClr val="FFFF00"/>
                </a:solidFill>
                <a:latin typeface="Calibri" panose="020F0502020204030204" pitchFamily="34" charset="0"/>
                <a:cs typeface="Calibri" panose="020F0502020204030204" pitchFamily="34" charset="0"/>
              </a:rPr>
              <a:t>.</a:t>
            </a:r>
            <a:r>
              <a:rPr lang="en-US" sz="1500" b="0" dirty="0">
                <a:latin typeface="Calibri" panose="020F0502020204030204" pitchFamily="34" charset="0"/>
                <a:cs typeface="Calibri" panose="020F0502020204030204" pitchFamily="34" charset="0"/>
              </a:rPr>
              <a:t> We examined the potential of biochar to improve the resilience of woodchip biofilters under simulated high-intensity rainfall events and linked denitrification to biochar-mediated changes in hydrological (physical), chemical, and biological properties of woodchip biofilters</a:t>
            </a:r>
            <a:r>
              <a:rPr lang="en-US" sz="1500" b="0" dirty="0">
                <a:solidFill>
                  <a:srgbClr val="FFFF00"/>
                </a:solidFill>
                <a:latin typeface="Calibri" panose="020F0502020204030204" pitchFamily="34" charset="0"/>
                <a:cs typeface="Calibri" panose="020F0502020204030204" pitchFamily="34" charset="0"/>
              </a:rPr>
              <a:t>.</a:t>
            </a:r>
            <a:r>
              <a:rPr lang="en-US" sz="1500" b="0" dirty="0">
                <a:latin typeface="Calibri" panose="020F0502020204030204" pitchFamily="34" charset="0"/>
                <a:cs typeface="Calibri" panose="020F0502020204030204" pitchFamily="34" charset="0"/>
              </a:rPr>
              <a:t> Results showed that nitrate removal capacity of woodchip biofilters decreased with increases in rainfall intensity or duration and decreases in antecedent drying time</a:t>
            </a:r>
            <a:r>
              <a:rPr lang="en-US" sz="1500" b="0" dirty="0">
                <a:solidFill>
                  <a:srgbClr val="FFFF00"/>
                </a:solidFill>
                <a:latin typeface="Calibri" panose="020F0502020204030204" pitchFamily="34" charset="0"/>
                <a:cs typeface="Calibri" panose="020F0502020204030204" pitchFamily="34" charset="0"/>
              </a:rPr>
              <a:t>. </a:t>
            </a:r>
            <a:r>
              <a:rPr lang="en-US" sz="1500" b="0" dirty="0">
                <a:latin typeface="Calibri" panose="020F0502020204030204" pitchFamily="34" charset="0"/>
                <a:cs typeface="Calibri" panose="020F0502020204030204" pitchFamily="34" charset="0"/>
              </a:rPr>
              <a:t>However, adding biochar to woodchips significantly decreased the exhaustion rate of woodchips, only when the hydraulic residence time (HRT) was less than 5 h</a:t>
            </a:r>
            <a:r>
              <a:rPr lang="en-US" sz="1500" b="0" dirty="0">
                <a:solidFill>
                  <a:srgbClr val="FFFF00"/>
                </a:solidFill>
                <a:latin typeface="Calibri" panose="020F0502020204030204" pitchFamily="34" charset="0"/>
                <a:cs typeface="Calibri" panose="020F0502020204030204" pitchFamily="34" charset="0"/>
              </a:rPr>
              <a:t>.</a:t>
            </a:r>
            <a:r>
              <a:rPr lang="en-US" sz="1500" b="0" dirty="0">
                <a:latin typeface="Calibri" panose="020F0502020204030204" pitchFamily="34" charset="0"/>
                <a:cs typeface="Calibri" panose="020F0502020204030204" pitchFamily="34" charset="0"/>
              </a:rPr>
              <a:t> At longer HRT (&gt;5 h), the benefits of biochar became less apparent. We attributed the improved denitrification during high nitrate loading to biochar's ability to decrease dissolved oxygen in pore water and increase water holding capacity and retention of dissolved organic carbon and nitrate, all of which could increase nitrate utilization</a:t>
            </a:r>
            <a:r>
              <a:rPr lang="en-US" sz="1500" b="0" dirty="0">
                <a:solidFill>
                  <a:srgbClr val="FFFF00"/>
                </a:solidFill>
                <a:latin typeface="Calibri" panose="020F0502020204030204" pitchFamily="34" charset="0"/>
                <a:cs typeface="Calibri" panose="020F0502020204030204" pitchFamily="34" charset="0"/>
              </a:rPr>
              <a:t>.</a:t>
            </a:r>
            <a:r>
              <a:rPr lang="en-US" sz="1500" b="0" dirty="0">
                <a:latin typeface="Calibri" panose="020F0502020204030204" pitchFamily="34" charset="0"/>
                <a:cs typeface="Calibri" panose="020F0502020204030204" pitchFamily="34" charset="0"/>
              </a:rPr>
              <a:t> Biochar increased the net microbial biomass but did not affect the relative abundance of denitrifying genes, which indicates that a shift in microbial biomass could not fully explain the observed increase in nitrate removal in biochar-augmented woodchip biofilters</a:t>
            </a:r>
            <a:r>
              <a:rPr lang="en-US" sz="1500" b="0" dirty="0">
                <a:solidFill>
                  <a:srgbClr val="FFFF00"/>
                </a:solidFill>
                <a:latin typeface="Calibri" panose="020F0502020204030204" pitchFamily="34" charset="0"/>
                <a:cs typeface="Calibri" panose="020F0502020204030204" pitchFamily="34" charset="0"/>
              </a:rPr>
              <a:t>.</a:t>
            </a:r>
            <a:r>
              <a:rPr lang="en-US" sz="1500" b="0" dirty="0">
                <a:latin typeface="Calibri" panose="020F0502020204030204" pitchFamily="34" charset="0"/>
                <a:cs typeface="Calibri" panose="020F0502020204030204" pitchFamily="34" charset="0"/>
              </a:rPr>
              <a:t> Overall, the results showed that biochar could increase the resiliency of woodchip biofilters for denitrification in high intensity rainfall events, a worst-case scenario, thereby mitigating the water quality degradation during climate change</a:t>
            </a:r>
            <a:r>
              <a:rPr lang="en-US" sz="1500" b="0" dirty="0">
                <a:solidFill>
                  <a:srgbClr val="FFFF00"/>
                </a:solidFill>
                <a:latin typeface="Calibri" panose="020F0502020204030204" pitchFamily="34" charset="0"/>
                <a:cs typeface="Calibri" panose="020F0502020204030204" pitchFamily="34" charset="0"/>
              </a:rPr>
              <a:t>.</a:t>
            </a:r>
            <a:endParaRPr lang="en-US" sz="1500" dirty="0">
              <a:solidFill>
                <a:srgbClr val="FFFF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1FAB284-7603-484A-BDBA-B31184290748}"/>
              </a:ext>
            </a:extLst>
          </p:cNvPr>
          <p:cNvSpPr txBox="1"/>
          <p:nvPr/>
        </p:nvSpPr>
        <p:spPr>
          <a:xfrm>
            <a:off x="6051413" y="4506077"/>
            <a:ext cx="2674100" cy="492412"/>
          </a:xfrm>
          <a:prstGeom prst="rect">
            <a:avLst/>
          </a:prstGeom>
          <a:noFill/>
          <a:ln>
            <a:noFill/>
          </a:ln>
        </p:spPr>
        <p:txBody>
          <a:bodyPr spcFirstLastPara="1" wrap="none" lIns="91425" tIns="91425" rIns="91425" bIns="91425" rtlCol="0" anchor="b" anchorCtr="0">
            <a:spAutoFit/>
          </a:bodyPr>
          <a:lstStyle/>
          <a:p>
            <a:pPr algn="r"/>
            <a:r>
              <a:rPr lang="en-US" sz="2000" b="1" dirty="0">
                <a:solidFill>
                  <a:srgbClr val="FFFF00"/>
                </a:solidFill>
                <a:latin typeface="Calibri" panose="020F0502020204030204" pitchFamily="34" charset="0"/>
                <a:cs typeface="Calibri" panose="020F0502020204030204" pitchFamily="34" charset="0"/>
              </a:rPr>
              <a:t>8 sentences; 247 words</a:t>
            </a:r>
          </a:p>
        </p:txBody>
      </p:sp>
      <p:sp>
        <p:nvSpPr>
          <p:cNvPr id="4" name="Rectangle 3">
            <a:extLst>
              <a:ext uri="{FF2B5EF4-FFF2-40B4-BE49-F238E27FC236}">
                <a16:creationId xmlns:a16="http://schemas.microsoft.com/office/drawing/2014/main" id="{0D963F9E-820B-41E9-B8E1-8414B88DDC35}"/>
              </a:ext>
            </a:extLst>
          </p:cNvPr>
          <p:cNvSpPr/>
          <p:nvPr/>
        </p:nvSpPr>
        <p:spPr>
          <a:xfrm>
            <a:off x="3710763" y="978195"/>
            <a:ext cx="318976" cy="34024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94956E9-5EF3-4CBF-956F-BAC6738EB931}"/>
              </a:ext>
            </a:extLst>
          </p:cNvPr>
          <p:cNvSpPr/>
          <p:nvPr/>
        </p:nvSpPr>
        <p:spPr>
          <a:xfrm>
            <a:off x="7318754" y="1194393"/>
            <a:ext cx="318976" cy="34024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CDCB37-63CB-483E-ABAF-431F6DF74D1F}"/>
              </a:ext>
            </a:extLst>
          </p:cNvPr>
          <p:cNvSpPr/>
          <p:nvPr/>
        </p:nvSpPr>
        <p:spPr>
          <a:xfrm>
            <a:off x="3395340" y="1875220"/>
            <a:ext cx="318976" cy="34024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BE67E5-CF12-46E8-87CA-A97A4E8EC623}"/>
              </a:ext>
            </a:extLst>
          </p:cNvPr>
          <p:cNvSpPr/>
          <p:nvPr/>
        </p:nvSpPr>
        <p:spPr>
          <a:xfrm>
            <a:off x="7637730" y="2088834"/>
            <a:ext cx="318976" cy="34024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5882EF-EB9E-40F7-878A-3BD81B9B5030}"/>
              </a:ext>
            </a:extLst>
          </p:cNvPr>
          <p:cNvSpPr/>
          <p:nvPr/>
        </p:nvSpPr>
        <p:spPr>
          <a:xfrm>
            <a:off x="3076364" y="2563874"/>
            <a:ext cx="318976" cy="34024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0CD8D73-3C1B-4D72-A5B4-84B0E1D84160}"/>
              </a:ext>
            </a:extLst>
          </p:cNvPr>
          <p:cNvSpPr/>
          <p:nvPr/>
        </p:nvSpPr>
        <p:spPr>
          <a:xfrm>
            <a:off x="4167963" y="3259864"/>
            <a:ext cx="318976" cy="34024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A81728-94AE-4D87-AD30-877F32494992}"/>
              </a:ext>
            </a:extLst>
          </p:cNvPr>
          <p:cNvSpPr/>
          <p:nvPr/>
        </p:nvSpPr>
        <p:spPr>
          <a:xfrm>
            <a:off x="7478242" y="3687297"/>
            <a:ext cx="318976" cy="34024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2E5A4D-4E8C-4D50-B47E-5982CC99BF35}"/>
              </a:ext>
            </a:extLst>
          </p:cNvPr>
          <p:cNvSpPr/>
          <p:nvPr/>
        </p:nvSpPr>
        <p:spPr>
          <a:xfrm>
            <a:off x="587736" y="4412041"/>
            <a:ext cx="318976" cy="34024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5F9CCAC-50A0-47E6-AF77-3168712F0396}"/>
              </a:ext>
            </a:extLst>
          </p:cNvPr>
          <p:cNvSpPr txBox="1"/>
          <p:nvPr/>
        </p:nvSpPr>
        <p:spPr>
          <a:xfrm>
            <a:off x="1041638" y="4518004"/>
            <a:ext cx="1239413" cy="492412"/>
          </a:xfrm>
          <a:prstGeom prst="rect">
            <a:avLst/>
          </a:prstGeom>
          <a:noFill/>
          <a:ln>
            <a:noFill/>
          </a:ln>
        </p:spPr>
        <p:txBody>
          <a:bodyPr spcFirstLastPara="1" wrap="none" lIns="91425" tIns="91425" rIns="91425" bIns="91425" rtlCol="0" anchor="b" anchorCtr="0">
            <a:spAutoFit/>
          </a:bodyPr>
          <a:lstStyle/>
          <a:p>
            <a:pPr algn="r"/>
            <a:r>
              <a:rPr lang="en-US" sz="2000" b="1" dirty="0">
                <a:solidFill>
                  <a:srgbClr val="FFFF00"/>
                </a:solidFill>
                <a:latin typeface="Calibri" panose="020F0502020204030204" pitchFamily="34" charset="0"/>
                <a:cs typeface="Calibri" panose="020F0502020204030204" pitchFamily="34" charset="0"/>
              </a:rPr>
              <a:t>Exercise 3</a:t>
            </a:r>
          </a:p>
        </p:txBody>
      </p:sp>
      <p:sp>
        <p:nvSpPr>
          <p:cNvPr id="14" name="Slide Number Placeholder 13">
            <a:extLst>
              <a:ext uri="{FF2B5EF4-FFF2-40B4-BE49-F238E27FC236}">
                <a16:creationId xmlns:a16="http://schemas.microsoft.com/office/drawing/2014/main" id="{74FDFE5C-C541-437C-BEF4-0991F376514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1425589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13C60-7F25-FF4A-A89A-26C684531A8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is a (good) paper abstract?</a:t>
            </a:r>
          </a:p>
        </p:txBody>
      </p:sp>
      <p:sp>
        <p:nvSpPr>
          <p:cNvPr id="4" name="Text Placeholder 3">
            <a:extLst>
              <a:ext uri="{FF2B5EF4-FFF2-40B4-BE49-F238E27FC236}">
                <a16:creationId xmlns:a16="http://schemas.microsoft.com/office/drawing/2014/main" id="{16AC9D37-ED91-D44F-97E3-E0FF8C918004}"/>
              </a:ext>
            </a:extLst>
          </p:cNvPr>
          <p:cNvSpPr>
            <a:spLocks noGrp="1"/>
          </p:cNvSpPr>
          <p:nvPr>
            <p:ph type="body" idx="1"/>
          </p:nvPr>
        </p:nvSpPr>
        <p:spPr>
          <a:xfrm>
            <a:off x="416250" y="1227250"/>
            <a:ext cx="7751246" cy="3498000"/>
          </a:xfrm>
        </p:spPr>
        <p:txBody>
          <a:bodyPr/>
          <a:lstStyle/>
          <a:p>
            <a:pPr>
              <a:buSzPct val="70000"/>
            </a:pPr>
            <a:r>
              <a:rPr lang="en-US" dirty="0">
                <a:latin typeface="Calibri" panose="020F0502020204030204" pitchFamily="34" charset="0"/>
                <a:cs typeface="Calibri" panose="020F0502020204030204" pitchFamily="34" charset="0"/>
              </a:rPr>
              <a:t>One to two paragraphs (~100-300 words) </a:t>
            </a:r>
          </a:p>
          <a:p>
            <a:pPr lvl="1">
              <a:buSzPct val="70000"/>
            </a:pPr>
            <a:r>
              <a:rPr lang="en-US" dirty="0">
                <a:latin typeface="Calibri" panose="020F0502020204030204" pitchFamily="34" charset="0"/>
                <a:cs typeface="Calibri" panose="020F0502020204030204" pitchFamily="34" charset="0"/>
              </a:rPr>
              <a:t>introducing your research in an accurate, clear, and compelling way</a:t>
            </a:r>
          </a:p>
          <a:p>
            <a:pPr lvl="1">
              <a:buSzPct val="70000"/>
            </a:pPr>
            <a:endParaRPr lang="en-US" sz="2400" dirty="0">
              <a:latin typeface="Calibri" panose="020F0502020204030204" pitchFamily="34" charset="0"/>
              <a:cs typeface="Calibri" panose="020F0502020204030204" pitchFamily="34" charset="0"/>
            </a:endParaRPr>
          </a:p>
          <a:p>
            <a:pPr>
              <a:buSzPct val="70000"/>
            </a:pPr>
            <a:r>
              <a:rPr lang="en-US" dirty="0">
                <a:latin typeface="Calibri" panose="020F0502020204030204" pitchFamily="34" charset="0"/>
                <a:cs typeface="Calibri" panose="020F0502020204030204" pitchFamily="34" charset="0"/>
              </a:rPr>
              <a:t>Your abstract will be the most read part of you paper</a:t>
            </a:r>
          </a:p>
          <a:p>
            <a:pPr>
              <a:buSzPct val="70000"/>
            </a:pPr>
            <a:r>
              <a:rPr lang="en-US" dirty="0">
                <a:latin typeface="Calibri" panose="020F0502020204030204" pitchFamily="34" charset="0"/>
                <a:cs typeface="Calibri" panose="020F0502020204030204" pitchFamily="34" charset="0"/>
              </a:rPr>
              <a:t>You want to advertise your work well!</a:t>
            </a:r>
          </a:p>
        </p:txBody>
      </p:sp>
      <p:sp>
        <p:nvSpPr>
          <p:cNvPr id="2" name="Slide Number Placeholder 1">
            <a:extLst>
              <a:ext uri="{FF2B5EF4-FFF2-40B4-BE49-F238E27FC236}">
                <a16:creationId xmlns:a16="http://schemas.microsoft.com/office/drawing/2014/main" id="{0D04ECFE-66A7-4784-8C9C-553F50C35BE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2037778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1E31-EA0F-E64E-A264-F64746F4E335}"/>
              </a:ext>
            </a:extLst>
          </p:cNvPr>
          <p:cNvSpPr>
            <a:spLocks noGrp="1"/>
          </p:cNvSpPr>
          <p:nvPr>
            <p:ph type="title"/>
          </p:nvPr>
        </p:nvSpPr>
        <p:spPr>
          <a:xfrm>
            <a:off x="154172" y="0"/>
            <a:ext cx="8835655" cy="3750440"/>
          </a:xfrm>
        </p:spPr>
        <p:txBody>
          <a:bodyPr lIns="91440" anchor="t"/>
          <a:lstStyle/>
          <a:p>
            <a:r>
              <a:rPr lang="en-US" sz="1500" dirty="0">
                <a:solidFill>
                  <a:schemeClr val="bg1"/>
                </a:solidFill>
                <a:latin typeface="Calibri" panose="020F0502020204030204" pitchFamily="34" charset="0"/>
                <a:cs typeface="Calibri" panose="020F0502020204030204" pitchFamily="34" charset="0"/>
              </a:rPr>
              <a:t>Berger, </a:t>
            </a:r>
            <a:r>
              <a:rPr lang="en-US" sz="1500" dirty="0" err="1">
                <a:solidFill>
                  <a:schemeClr val="bg1"/>
                </a:solidFill>
                <a:latin typeface="Calibri" panose="020F0502020204030204" pitchFamily="34" charset="0"/>
                <a:cs typeface="Calibri" panose="020F0502020204030204" pitchFamily="34" charset="0"/>
              </a:rPr>
              <a:t>Valenca</a:t>
            </a:r>
            <a:r>
              <a:rPr lang="en-US" sz="1500" dirty="0">
                <a:solidFill>
                  <a:schemeClr val="bg1"/>
                </a:solidFill>
                <a:latin typeface="Calibri" panose="020F0502020204030204" pitchFamily="34" charset="0"/>
                <a:cs typeface="Calibri" panose="020F0502020204030204" pitchFamily="34" charset="0"/>
              </a:rPr>
              <a:t>, Miao, Ravi, </a:t>
            </a:r>
            <a:r>
              <a:rPr lang="en-US" sz="1500" dirty="0" err="1">
                <a:solidFill>
                  <a:schemeClr val="bg1"/>
                </a:solidFill>
                <a:latin typeface="Calibri" panose="020F0502020204030204" pitchFamily="34" charset="0"/>
                <a:cs typeface="Calibri" panose="020F0502020204030204" pitchFamily="34" charset="0"/>
              </a:rPr>
              <a:t>Mahendra</a:t>
            </a:r>
            <a:r>
              <a:rPr lang="en-US" sz="1500" dirty="0">
                <a:solidFill>
                  <a:schemeClr val="bg1"/>
                </a:solidFill>
                <a:latin typeface="Calibri" panose="020F0502020204030204" pitchFamily="34" charset="0"/>
                <a:cs typeface="Calibri" panose="020F0502020204030204" pitchFamily="34" charset="0"/>
              </a:rPr>
              <a:t>, and Mohanty. 2019. Biochar increases nitrate removal capacity of woodchip biofilters during high-intensity rainfall. Water Research 165 (2019) 115008</a:t>
            </a:r>
            <a:br>
              <a:rPr lang="en-US" sz="1700" dirty="0">
                <a:solidFill>
                  <a:schemeClr val="bg1"/>
                </a:solidFill>
                <a:latin typeface="Calibri" panose="020F0502020204030204" pitchFamily="34" charset="0"/>
                <a:cs typeface="Calibri" panose="020F0502020204030204" pitchFamily="34" charset="0"/>
              </a:rPr>
            </a:br>
            <a:r>
              <a:rPr lang="en-US" sz="1700" dirty="0">
                <a:solidFill>
                  <a:schemeClr val="accent2">
                    <a:lumMod val="40000"/>
                    <a:lumOff val="60000"/>
                  </a:schemeClr>
                </a:solidFill>
                <a:latin typeface="Calibri" panose="020F0502020204030204" pitchFamily="34" charset="0"/>
                <a:cs typeface="Calibri" panose="020F0502020204030204" pitchFamily="34" charset="0"/>
              </a:rPr>
              <a:t>Introduction (1)</a:t>
            </a:r>
            <a:r>
              <a:rPr lang="en-US" sz="1700" dirty="0">
                <a:latin typeface="Calibri" panose="020F0502020204030204" pitchFamily="34" charset="0"/>
                <a:cs typeface="Calibri" panose="020F0502020204030204" pitchFamily="34" charset="0"/>
              </a:rPr>
              <a:t>, </a:t>
            </a:r>
            <a:r>
              <a:rPr lang="en-US" sz="1700" dirty="0">
                <a:solidFill>
                  <a:schemeClr val="accent1">
                    <a:lumMod val="40000"/>
                    <a:lumOff val="60000"/>
                  </a:schemeClr>
                </a:solidFill>
                <a:latin typeface="Calibri" panose="020F0502020204030204" pitchFamily="34" charset="0"/>
                <a:cs typeface="Calibri" panose="020F0502020204030204" pitchFamily="34" charset="0"/>
              </a:rPr>
              <a:t>Research Gap (1)</a:t>
            </a:r>
            <a:r>
              <a:rPr lang="en-US" sz="1700" dirty="0">
                <a:latin typeface="Calibri" panose="020F0502020204030204" pitchFamily="34" charset="0"/>
                <a:cs typeface="Calibri" panose="020F0502020204030204" pitchFamily="34" charset="0"/>
              </a:rPr>
              <a:t>, </a:t>
            </a:r>
            <a:r>
              <a:rPr lang="en-US" sz="1700" dirty="0">
                <a:solidFill>
                  <a:schemeClr val="accent5">
                    <a:lumMod val="40000"/>
                    <a:lumOff val="60000"/>
                  </a:schemeClr>
                </a:solidFill>
                <a:latin typeface="Calibri" panose="020F0502020204030204" pitchFamily="34" charset="0"/>
                <a:cs typeface="Calibri" panose="020F0502020204030204" pitchFamily="34" charset="0"/>
              </a:rPr>
              <a:t>Methods (1)</a:t>
            </a:r>
            <a:r>
              <a:rPr lang="en-US" sz="1700" dirty="0">
                <a:latin typeface="Calibri" panose="020F0502020204030204" pitchFamily="34" charset="0"/>
                <a:cs typeface="Calibri" panose="020F0502020204030204" pitchFamily="34" charset="0"/>
              </a:rPr>
              <a:t>, </a:t>
            </a:r>
            <a:r>
              <a:rPr lang="en-US" sz="1700" dirty="0">
                <a:solidFill>
                  <a:srgbClr val="00FF00"/>
                </a:solidFill>
                <a:latin typeface="Calibri" panose="020F0502020204030204" pitchFamily="34" charset="0"/>
                <a:cs typeface="Calibri" panose="020F0502020204030204" pitchFamily="34" charset="0"/>
              </a:rPr>
              <a:t>Results (3)</a:t>
            </a:r>
            <a:r>
              <a:rPr lang="en-US" sz="1700" dirty="0">
                <a:latin typeface="Calibri" panose="020F0502020204030204" pitchFamily="34" charset="0"/>
                <a:cs typeface="Calibri" panose="020F0502020204030204" pitchFamily="34" charset="0"/>
              </a:rPr>
              <a:t>, </a:t>
            </a:r>
            <a:r>
              <a:rPr lang="en-US" sz="1700" dirty="0">
                <a:solidFill>
                  <a:srgbClr val="FFFF00"/>
                </a:solidFill>
                <a:latin typeface="Calibri" panose="020F0502020204030204" pitchFamily="34" charset="0"/>
                <a:cs typeface="Calibri" panose="020F0502020204030204" pitchFamily="34" charset="0"/>
              </a:rPr>
              <a:t>Conclusion (2)</a:t>
            </a:r>
            <a:br>
              <a:rPr lang="en-US" sz="1500" dirty="0">
                <a:solidFill>
                  <a:schemeClr val="bg1"/>
                </a:solidFill>
                <a:latin typeface="Calibri" panose="020F0502020204030204" pitchFamily="34" charset="0"/>
                <a:cs typeface="Calibri" panose="020F0502020204030204" pitchFamily="34" charset="0"/>
              </a:rPr>
            </a:br>
            <a:br>
              <a:rPr lang="en-US" sz="1500" dirty="0">
                <a:solidFill>
                  <a:schemeClr val="bg1"/>
                </a:solidFill>
                <a:latin typeface="Calibri" panose="020F0502020204030204" pitchFamily="34" charset="0"/>
                <a:cs typeface="Calibri" panose="020F0502020204030204" pitchFamily="34" charset="0"/>
              </a:rPr>
            </a:br>
            <a:r>
              <a:rPr lang="en-US" sz="1500" b="0" dirty="0">
                <a:solidFill>
                  <a:schemeClr val="accent2">
                    <a:lumMod val="40000"/>
                    <a:lumOff val="60000"/>
                  </a:schemeClr>
                </a:solidFill>
                <a:latin typeface="Calibri" panose="020F0502020204030204" pitchFamily="34" charset="0"/>
                <a:cs typeface="Calibri" panose="020F0502020204030204" pitchFamily="34" charset="0"/>
              </a:rPr>
              <a:t>Stormwater biofilters have been increasingly used to mitigate the impact of climate change on the export of contaminants including nitrate to water bodies.</a:t>
            </a:r>
            <a:r>
              <a:rPr lang="en-US" sz="1500" b="0" dirty="0">
                <a:latin typeface="Calibri" panose="020F0502020204030204" pitchFamily="34" charset="0"/>
                <a:cs typeface="Calibri" panose="020F0502020204030204" pitchFamily="34" charset="0"/>
              </a:rPr>
              <a:t> </a:t>
            </a:r>
            <a:r>
              <a:rPr lang="en-US" sz="1500" b="0" dirty="0">
                <a:solidFill>
                  <a:schemeClr val="accent1">
                    <a:lumMod val="40000"/>
                    <a:lumOff val="60000"/>
                  </a:schemeClr>
                </a:solidFill>
                <a:latin typeface="Calibri" panose="020F0502020204030204" pitchFamily="34" charset="0"/>
                <a:cs typeface="Calibri" panose="020F0502020204030204" pitchFamily="34" charset="0"/>
              </a:rPr>
              <a:t>Yet, their performance is rarely tested under high intensity rainfall events, which are predicted to occur more frequently under climate change scenarios. </a:t>
            </a:r>
            <a:r>
              <a:rPr lang="en-US" sz="1500" b="0" dirty="0">
                <a:solidFill>
                  <a:schemeClr val="tx1">
                    <a:lumMod val="40000"/>
                    <a:lumOff val="60000"/>
                  </a:schemeClr>
                </a:solidFill>
                <a:latin typeface="Calibri" panose="020F0502020204030204" pitchFamily="34" charset="0"/>
                <a:cs typeface="Calibri" panose="020F0502020204030204" pitchFamily="34" charset="0"/>
              </a:rPr>
              <a:t>We examined the potential of biochar to improve the resilience of woodchip biofilters under simulated high-intensity rainfall events and linked denitrification to biochar-mediated changes in hydrological (physical), chemical, and biological properties of woodchip biofilters.</a:t>
            </a:r>
            <a:r>
              <a:rPr lang="en-US" sz="1500" b="0" dirty="0">
                <a:latin typeface="Calibri" panose="020F0502020204030204" pitchFamily="34" charset="0"/>
                <a:cs typeface="Calibri" panose="020F0502020204030204" pitchFamily="34" charset="0"/>
              </a:rPr>
              <a:t> </a:t>
            </a:r>
            <a:r>
              <a:rPr lang="en-US" sz="1500" b="0" dirty="0">
                <a:solidFill>
                  <a:srgbClr val="00FF00"/>
                </a:solidFill>
                <a:latin typeface="Calibri" panose="020F0502020204030204" pitchFamily="34" charset="0"/>
                <a:cs typeface="Calibri" panose="020F0502020204030204" pitchFamily="34" charset="0"/>
              </a:rPr>
              <a:t>Results showed that nitrate removal capacity of woodchip biofilters decreased with increases in rainfall intensity or duration and decreases in antecedent drying time. However, adding biochar to woodchips significantly decreased the exhaustion rate of woodchips, only when the hydraulic residence time (HRT) was less than 5 h.</a:t>
            </a:r>
            <a:r>
              <a:rPr lang="en-US" sz="1500" b="0" dirty="0">
                <a:latin typeface="Calibri" panose="020F0502020204030204" pitchFamily="34" charset="0"/>
                <a:cs typeface="Calibri" panose="020F0502020204030204" pitchFamily="34" charset="0"/>
              </a:rPr>
              <a:t> </a:t>
            </a:r>
            <a:r>
              <a:rPr lang="en-US" sz="1500" b="0" dirty="0">
                <a:solidFill>
                  <a:srgbClr val="00FF00"/>
                </a:solidFill>
                <a:latin typeface="Calibri" panose="020F0502020204030204" pitchFamily="34" charset="0"/>
                <a:cs typeface="Calibri" panose="020F0502020204030204" pitchFamily="34" charset="0"/>
              </a:rPr>
              <a:t>At longer HRT (&gt;5 h), the benefits of biochar became less apparent. We attributed the improved denitrification during high nitrate loading to biochar's ability to decrease dissolved oxygen in pore water and increase water holding capacity and retention of dissolved organic carbon and nitrate, all of which could increase nitrate utilization. </a:t>
            </a:r>
            <a:r>
              <a:rPr lang="en-US" sz="1500" b="0" dirty="0">
                <a:solidFill>
                  <a:srgbClr val="FFFF00"/>
                </a:solidFill>
                <a:latin typeface="Calibri" panose="020F0502020204030204" pitchFamily="34" charset="0"/>
                <a:cs typeface="Calibri" panose="020F0502020204030204" pitchFamily="34" charset="0"/>
              </a:rPr>
              <a:t>Biochar increased the net microbial biomass but did not affect the relative abundance of denitrifying genes, which indicates that a shift in microbial biomass could not fully explain the observed increase in nitrate removal in biochar-augmented woodchip biofilters. Overall, the results showed that biochar could increase the resiliency of woodchip biofilters for denitrification in high intensity rainfall events, a worst-case scenario, thereby mitigating the water quality degradation during climate change.</a:t>
            </a:r>
            <a:endParaRPr lang="en-US" sz="1500" dirty="0">
              <a:solidFill>
                <a:srgbClr val="FFFF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45DC2D6-0779-4D54-870C-88EA60086171}"/>
              </a:ext>
            </a:extLst>
          </p:cNvPr>
          <p:cNvSpPr txBox="1"/>
          <p:nvPr/>
        </p:nvSpPr>
        <p:spPr>
          <a:xfrm>
            <a:off x="7356713" y="396060"/>
            <a:ext cx="1239413" cy="492412"/>
          </a:xfrm>
          <a:prstGeom prst="rect">
            <a:avLst/>
          </a:prstGeom>
          <a:noFill/>
          <a:ln>
            <a:noFill/>
          </a:ln>
        </p:spPr>
        <p:txBody>
          <a:bodyPr spcFirstLastPara="1" wrap="none" lIns="91425" tIns="91425" rIns="91425" bIns="91425" rtlCol="0" anchor="b" anchorCtr="0">
            <a:spAutoFit/>
          </a:bodyPr>
          <a:lstStyle/>
          <a:p>
            <a:pPr algn="r"/>
            <a:r>
              <a:rPr lang="en-US" sz="2000" b="1" dirty="0">
                <a:solidFill>
                  <a:srgbClr val="FFFF00"/>
                </a:solidFill>
                <a:latin typeface="Calibri" panose="020F0502020204030204" pitchFamily="34" charset="0"/>
                <a:cs typeface="Calibri" panose="020F0502020204030204" pitchFamily="34" charset="0"/>
              </a:rPr>
              <a:t>Exercise 2</a:t>
            </a:r>
          </a:p>
        </p:txBody>
      </p:sp>
      <p:sp>
        <p:nvSpPr>
          <p:cNvPr id="4" name="Slide Number Placeholder 3">
            <a:extLst>
              <a:ext uri="{FF2B5EF4-FFF2-40B4-BE49-F238E27FC236}">
                <a16:creationId xmlns:a16="http://schemas.microsoft.com/office/drawing/2014/main" id="{1AC8799F-F9A7-410C-B6F2-974595EBDCC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1957809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8A73-344C-6F49-8DAF-F928A170147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Questions to get you started</a:t>
            </a:r>
          </a:p>
        </p:txBody>
      </p:sp>
      <p:graphicFrame>
        <p:nvGraphicFramePr>
          <p:cNvPr id="4" name="Table 4">
            <a:extLst>
              <a:ext uri="{FF2B5EF4-FFF2-40B4-BE49-F238E27FC236}">
                <a16:creationId xmlns:a16="http://schemas.microsoft.com/office/drawing/2014/main" id="{035BBCD5-D0A5-5541-9838-7B40A40CD37F}"/>
              </a:ext>
            </a:extLst>
          </p:cNvPr>
          <p:cNvGraphicFramePr>
            <a:graphicFrameLocks noGrp="1"/>
          </p:cNvGraphicFramePr>
          <p:nvPr>
            <p:extLst>
              <p:ext uri="{D42A27DB-BD31-4B8C-83A1-F6EECF244321}">
                <p14:modId xmlns:p14="http://schemas.microsoft.com/office/powerpoint/2010/main" val="3833390373"/>
              </p:ext>
            </p:extLst>
          </p:nvPr>
        </p:nvGraphicFramePr>
        <p:xfrm>
          <a:off x="680085" y="1100250"/>
          <a:ext cx="7783830" cy="3423915"/>
        </p:xfrm>
        <a:graphic>
          <a:graphicData uri="http://schemas.openxmlformats.org/drawingml/2006/table">
            <a:tbl>
              <a:tblPr firstRow="1" bandRow="1">
                <a:tableStyleId>{113ADC22-76E4-49B3-990F-D2468D07EFF4}</a:tableStyleId>
              </a:tblPr>
              <a:tblGrid>
                <a:gridCol w="3891915">
                  <a:extLst>
                    <a:ext uri="{9D8B030D-6E8A-4147-A177-3AD203B41FA5}">
                      <a16:colId xmlns:a16="http://schemas.microsoft.com/office/drawing/2014/main" val="517809231"/>
                    </a:ext>
                  </a:extLst>
                </a:gridCol>
                <a:gridCol w="3891915">
                  <a:extLst>
                    <a:ext uri="{9D8B030D-6E8A-4147-A177-3AD203B41FA5}">
                      <a16:colId xmlns:a16="http://schemas.microsoft.com/office/drawing/2014/main" val="1921964947"/>
                    </a:ext>
                  </a:extLst>
                </a:gridCol>
              </a:tblGrid>
              <a:tr h="653625">
                <a:tc>
                  <a:txBody>
                    <a:bodyPr/>
                    <a:lstStyle/>
                    <a:p>
                      <a:r>
                        <a:rPr lang="en-US" b="1" dirty="0"/>
                        <a:t>Introduction </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Why is the problem you studied important to the audience?</a:t>
                      </a:r>
                    </a:p>
                  </a:txBody>
                  <a:tcPr/>
                </a:tc>
                <a:extLst>
                  <a:ext uri="{0D108BD9-81ED-4DB2-BD59-A6C34878D82A}">
                    <a16:rowId xmlns:a16="http://schemas.microsoft.com/office/drawing/2014/main" val="1245618073"/>
                  </a:ext>
                </a:extLst>
              </a:tr>
              <a:tr h="653625">
                <a:tc>
                  <a:txBody>
                    <a:bodyPr/>
                    <a:lstStyle/>
                    <a:p>
                      <a:r>
                        <a:rPr lang="en-US" b="1" dirty="0"/>
                        <a:t>Research Gap</a:t>
                      </a:r>
                    </a:p>
                    <a:p>
                      <a:r>
                        <a:rPr lang="en-US" b="1" dirty="0"/>
                        <a:t>(1 Sentence)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information is missing from the field that you needed to address?</a:t>
                      </a:r>
                    </a:p>
                  </a:txBody>
                  <a:tcPr/>
                </a:tc>
                <a:extLst>
                  <a:ext uri="{0D108BD9-81ED-4DB2-BD59-A6C34878D82A}">
                    <a16:rowId xmlns:a16="http://schemas.microsoft.com/office/drawing/2014/main" val="1700644569"/>
                  </a:ext>
                </a:extLst>
              </a:tr>
              <a:tr h="653625">
                <a:tc>
                  <a:txBody>
                    <a:bodyPr/>
                    <a:lstStyle/>
                    <a:p>
                      <a:r>
                        <a:rPr lang="en-US" b="1" dirty="0"/>
                        <a:t>Methodology</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How did you go about obtaining this information? What instruments/models/sample sets etc. did you use to find the information?</a:t>
                      </a:r>
                    </a:p>
                  </a:txBody>
                  <a:tcPr/>
                </a:tc>
                <a:extLst>
                  <a:ext uri="{0D108BD9-81ED-4DB2-BD59-A6C34878D82A}">
                    <a16:rowId xmlns:a16="http://schemas.microsoft.com/office/drawing/2014/main" val="607862559"/>
                  </a:ext>
                </a:extLst>
              </a:tr>
              <a:tr h="653625">
                <a:tc>
                  <a:txBody>
                    <a:bodyPr/>
                    <a:lstStyle/>
                    <a:p>
                      <a:r>
                        <a:rPr lang="en-US" b="1" dirty="0"/>
                        <a:t>Results</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were your key findings?</a:t>
                      </a:r>
                    </a:p>
                  </a:txBody>
                  <a:tcPr/>
                </a:tc>
                <a:extLst>
                  <a:ext uri="{0D108BD9-81ED-4DB2-BD59-A6C34878D82A}">
                    <a16:rowId xmlns:a16="http://schemas.microsoft.com/office/drawing/2014/main" val="348730348"/>
                  </a:ext>
                </a:extLst>
              </a:tr>
              <a:tr h="653625">
                <a:tc>
                  <a:txBody>
                    <a:bodyPr/>
                    <a:lstStyle/>
                    <a:p>
                      <a:r>
                        <a:rPr lang="en-US" b="1" dirty="0"/>
                        <a:t>Conclusions</a:t>
                      </a:r>
                    </a:p>
                    <a:p>
                      <a:r>
                        <a:rPr lang="en-US" b="1" dirty="0"/>
                        <a:t>(1-2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did you conclude based on these findings and what are the broader implications?</a:t>
                      </a:r>
                    </a:p>
                  </a:txBody>
                  <a:tcPr/>
                </a:tc>
                <a:extLst>
                  <a:ext uri="{0D108BD9-81ED-4DB2-BD59-A6C34878D82A}">
                    <a16:rowId xmlns:a16="http://schemas.microsoft.com/office/drawing/2014/main" val="2567781014"/>
                  </a:ext>
                </a:extLst>
              </a:tr>
            </a:tbl>
          </a:graphicData>
        </a:graphic>
      </p:graphicFrame>
      <p:sp>
        <p:nvSpPr>
          <p:cNvPr id="3" name="Slide Number Placeholder 2">
            <a:extLst>
              <a:ext uri="{FF2B5EF4-FFF2-40B4-BE49-F238E27FC236}">
                <a16:creationId xmlns:a16="http://schemas.microsoft.com/office/drawing/2014/main" id="{C357A90E-A93C-4CB2-95FD-1C6C344945B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1284168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C9F36A-2CAC-704C-9698-9DFF430A720E}"/>
              </a:ext>
            </a:extLst>
          </p:cNvPr>
          <p:cNvSpPr>
            <a:spLocks noGrp="1"/>
          </p:cNvSpPr>
          <p:nvPr>
            <p:ph type="body" idx="4294967295"/>
          </p:nvPr>
        </p:nvSpPr>
        <p:spPr>
          <a:xfrm>
            <a:off x="142875" y="168592"/>
            <a:ext cx="8858250" cy="4806315"/>
          </a:xfrm>
        </p:spPr>
        <p:txBody>
          <a:bodyPr/>
          <a:lstStyle/>
          <a:p>
            <a:pPr marL="76200" indent="0">
              <a:buNone/>
            </a:pPr>
            <a:r>
              <a:rPr lang="en-US" sz="1500" b="1" dirty="0">
                <a:solidFill>
                  <a:schemeClr val="bg1"/>
                </a:solidFill>
                <a:latin typeface="Calibri" panose="020F0502020204030204" pitchFamily="34" charset="0"/>
                <a:cs typeface="Calibri" panose="020F0502020204030204" pitchFamily="34" charset="0"/>
              </a:rPr>
              <a:t>S. L. Kappel, M. L. Rank, H. O. Toft, M. Andersen and P. </a:t>
            </a:r>
            <a:r>
              <a:rPr lang="en-US" sz="1500" b="1" dirty="0" err="1">
                <a:solidFill>
                  <a:schemeClr val="bg1"/>
                </a:solidFill>
                <a:latin typeface="Calibri" panose="020F0502020204030204" pitchFamily="34" charset="0"/>
                <a:cs typeface="Calibri" panose="020F0502020204030204" pitchFamily="34" charset="0"/>
              </a:rPr>
              <a:t>Kidmose</a:t>
            </a:r>
            <a:r>
              <a:rPr lang="en-US" sz="1500" b="1" dirty="0">
                <a:solidFill>
                  <a:schemeClr val="bg1"/>
                </a:solidFill>
                <a:latin typeface="Calibri" panose="020F0502020204030204" pitchFamily="34" charset="0"/>
                <a:cs typeface="Calibri" panose="020F0502020204030204" pitchFamily="34" charset="0"/>
              </a:rPr>
              <a:t>, "Dry-Contact Electrode Ear-EEG," in </a:t>
            </a:r>
            <a:r>
              <a:rPr lang="en-US" sz="1500" b="1" i="1" dirty="0">
                <a:solidFill>
                  <a:schemeClr val="bg1"/>
                </a:solidFill>
                <a:latin typeface="Calibri" panose="020F0502020204030204" pitchFamily="34" charset="0"/>
                <a:cs typeface="Calibri" panose="020F0502020204030204" pitchFamily="34" charset="0"/>
              </a:rPr>
              <a:t>IEEE Transactions on Biomedical Engineering</a:t>
            </a:r>
            <a:r>
              <a:rPr lang="en-US" sz="1500" b="1" dirty="0">
                <a:solidFill>
                  <a:schemeClr val="bg1"/>
                </a:solidFill>
                <a:latin typeface="Calibri" panose="020F0502020204030204" pitchFamily="34" charset="0"/>
                <a:cs typeface="Calibri" panose="020F0502020204030204" pitchFamily="34" charset="0"/>
              </a:rPr>
              <a:t>, vol. 66, no. 1, pp. 150-158, Jan. 2019.</a:t>
            </a:r>
          </a:p>
          <a:p>
            <a:pPr marL="76200" indent="0">
              <a:buNone/>
            </a:pPr>
            <a:endParaRPr lang="en-US" sz="1500" dirty="0">
              <a:solidFill>
                <a:schemeClr val="bg1"/>
              </a:solidFill>
              <a:latin typeface="Calibri" panose="020F0502020204030204" pitchFamily="34" charset="0"/>
              <a:cs typeface="Calibri" panose="020F0502020204030204" pitchFamily="34" charset="0"/>
            </a:endParaRPr>
          </a:p>
          <a:p>
            <a:pPr marL="76200" indent="0">
              <a:buNone/>
            </a:pPr>
            <a:r>
              <a:rPr lang="en-US" sz="1500" u="sng" dirty="0">
                <a:solidFill>
                  <a:srgbClr val="FFFF00"/>
                </a:solidFill>
                <a:latin typeface="Calibri" panose="020F0502020204030204" pitchFamily="34" charset="0"/>
                <a:cs typeface="Calibri" panose="020F0502020204030204" pitchFamily="34" charset="0"/>
              </a:rPr>
              <a:t>Objective</a:t>
            </a:r>
            <a:r>
              <a:rPr lang="en-US" sz="1500" dirty="0">
                <a:solidFill>
                  <a:srgbClr val="FFFF00"/>
                </a:solidFill>
                <a:latin typeface="Calibri" panose="020F0502020204030204" pitchFamily="34" charset="0"/>
                <a:cs typeface="Calibri" panose="020F0502020204030204" pitchFamily="34" charset="0"/>
              </a:rPr>
              <a:t>:</a:t>
            </a:r>
            <a:r>
              <a:rPr lang="en-US" sz="1500" dirty="0">
                <a:solidFill>
                  <a:schemeClr val="bg1"/>
                </a:solidFill>
                <a:latin typeface="Calibri" panose="020F0502020204030204" pitchFamily="34" charset="0"/>
                <a:cs typeface="Calibri" panose="020F0502020204030204" pitchFamily="34" charset="0"/>
              </a:rPr>
              <a:t> Ear-EEG is a recording method in which EEG signals are acquired from electrodes placed on an earpiece inserted into the ear. Thereby, ear-EEG provides a noninvasive and discreet way of recording EEG, and has the potential to be used for long-term brain monitoring in real-life environments. Whereas previously reported ear-EEG recordings have been performed with wet electrodes, the objective of this study was to develop and evaluate dry-contact electrode ear-EEG. </a:t>
            </a:r>
            <a:r>
              <a:rPr lang="en-US" sz="1500" u="sng" dirty="0">
                <a:solidFill>
                  <a:srgbClr val="FFFF00"/>
                </a:solidFill>
                <a:latin typeface="Calibri" panose="020F0502020204030204" pitchFamily="34" charset="0"/>
                <a:cs typeface="Calibri" panose="020F0502020204030204" pitchFamily="34" charset="0"/>
              </a:rPr>
              <a:t>Methods</a:t>
            </a:r>
            <a:r>
              <a:rPr lang="en-US" sz="1500" dirty="0">
                <a:solidFill>
                  <a:srgbClr val="FFFF00"/>
                </a:solidFill>
                <a:latin typeface="Calibri" panose="020F0502020204030204" pitchFamily="34" charset="0"/>
                <a:cs typeface="Calibri" panose="020F0502020204030204" pitchFamily="34" charset="0"/>
              </a:rPr>
              <a:t>: </a:t>
            </a:r>
            <a:r>
              <a:rPr lang="en-US" sz="1500" dirty="0">
                <a:solidFill>
                  <a:schemeClr val="bg1"/>
                </a:solidFill>
                <a:latin typeface="Calibri" panose="020F0502020204030204" pitchFamily="34" charset="0"/>
                <a:cs typeface="Calibri" panose="020F0502020204030204" pitchFamily="34" charset="0"/>
              </a:rPr>
              <a:t>To achieve a well-functioning dry-contact interface, a new ear-EEG platform was developed. The platform comprised actively shielded and nanostructured electrodes embedded in an individualized soft-earpiece. The platform was evaluated in a study of 12 subjects and four EEG paradigms: auditory steady-state response, steady-state visual evoked potential, mismatch negativity, and alpha-band modulation. </a:t>
            </a:r>
            <a:r>
              <a:rPr lang="en-US" sz="1500" u="sng" dirty="0">
                <a:solidFill>
                  <a:srgbClr val="FFFF00"/>
                </a:solidFill>
                <a:latin typeface="Calibri" panose="020F0502020204030204" pitchFamily="34" charset="0"/>
                <a:cs typeface="Calibri" panose="020F0502020204030204" pitchFamily="34" charset="0"/>
              </a:rPr>
              <a:t>Results</a:t>
            </a:r>
            <a:r>
              <a:rPr lang="en-US" sz="1500" dirty="0">
                <a:solidFill>
                  <a:srgbClr val="FFFF00"/>
                </a:solidFill>
                <a:latin typeface="Calibri" panose="020F0502020204030204" pitchFamily="34" charset="0"/>
                <a:cs typeface="Calibri" panose="020F0502020204030204" pitchFamily="34" charset="0"/>
              </a:rPr>
              <a:t>: </a:t>
            </a:r>
            <a:r>
              <a:rPr lang="en-US" sz="1500" dirty="0">
                <a:solidFill>
                  <a:schemeClr val="bg1"/>
                </a:solidFill>
                <a:latin typeface="Calibri" panose="020F0502020204030204" pitchFamily="34" charset="0"/>
                <a:cs typeface="Calibri" panose="020F0502020204030204" pitchFamily="34" charset="0"/>
              </a:rPr>
              <a:t>Recordings from the prototyped dry-contact ear-EEG platform were compared to conventional scalp EEG recordings. When all electrodes were referenced to a common scalp electrode (</a:t>
            </a:r>
            <a:r>
              <a:rPr lang="en-US" sz="1500" dirty="0" err="1">
                <a:solidFill>
                  <a:schemeClr val="bg1"/>
                </a:solidFill>
                <a:latin typeface="Calibri" panose="020F0502020204030204" pitchFamily="34" charset="0"/>
                <a:cs typeface="Calibri" panose="020F0502020204030204" pitchFamily="34" charset="0"/>
              </a:rPr>
              <a:t>Cz</a:t>
            </a:r>
            <a:r>
              <a:rPr lang="en-US" sz="1500" dirty="0">
                <a:solidFill>
                  <a:schemeClr val="bg1"/>
                </a:solidFill>
                <a:latin typeface="Calibri" panose="020F0502020204030204" pitchFamily="34" charset="0"/>
                <a:cs typeface="Calibri" panose="020F0502020204030204" pitchFamily="34" charset="0"/>
              </a:rPr>
              <a:t>), the performance was on par with scalp EEG measured close to the ear. With both the measuring electrode and the reference electrode located within the ear, statistically significant (p &lt;; 0.05) responses were measured for all paradigms, although for mismatch negativity, it was necessary to use a reference located in the opposite ear, to obtain a statistically significant response. </a:t>
            </a:r>
            <a:r>
              <a:rPr lang="en-US" sz="1500" u="sng" dirty="0">
                <a:solidFill>
                  <a:srgbClr val="FFFF00"/>
                </a:solidFill>
                <a:latin typeface="Calibri" panose="020F0502020204030204" pitchFamily="34" charset="0"/>
                <a:cs typeface="Calibri" panose="020F0502020204030204" pitchFamily="34" charset="0"/>
              </a:rPr>
              <a:t>Conclusion</a:t>
            </a:r>
            <a:r>
              <a:rPr lang="en-US" sz="1500" dirty="0">
                <a:solidFill>
                  <a:srgbClr val="FFFF00"/>
                </a:solidFill>
                <a:latin typeface="Calibri" panose="020F0502020204030204" pitchFamily="34" charset="0"/>
                <a:cs typeface="Calibri" panose="020F0502020204030204" pitchFamily="34" charset="0"/>
              </a:rPr>
              <a:t>: </a:t>
            </a:r>
            <a:r>
              <a:rPr lang="en-US" sz="1500" dirty="0">
                <a:solidFill>
                  <a:schemeClr val="bg1"/>
                </a:solidFill>
                <a:latin typeface="Calibri" panose="020F0502020204030204" pitchFamily="34" charset="0"/>
                <a:cs typeface="Calibri" panose="020F0502020204030204" pitchFamily="34" charset="0"/>
              </a:rPr>
              <a:t>The study demonstrated that dry-contact electrode ear-EEG is a feasible technology for EEG recording. </a:t>
            </a:r>
            <a:r>
              <a:rPr lang="en-US" sz="1500" u="sng" dirty="0">
                <a:solidFill>
                  <a:srgbClr val="FFFF00"/>
                </a:solidFill>
                <a:latin typeface="Calibri" panose="020F0502020204030204" pitchFamily="34" charset="0"/>
                <a:cs typeface="Calibri" panose="020F0502020204030204" pitchFamily="34" charset="0"/>
              </a:rPr>
              <a:t>Significance</a:t>
            </a:r>
            <a:r>
              <a:rPr lang="en-US" sz="1500" dirty="0">
                <a:solidFill>
                  <a:srgbClr val="FFFF00"/>
                </a:solidFill>
                <a:latin typeface="Calibri" panose="020F0502020204030204" pitchFamily="34" charset="0"/>
                <a:cs typeface="Calibri" panose="020F0502020204030204" pitchFamily="34" charset="0"/>
              </a:rPr>
              <a:t>:</a:t>
            </a:r>
            <a:r>
              <a:rPr lang="en-US" sz="1500" dirty="0">
                <a:solidFill>
                  <a:schemeClr val="bg1"/>
                </a:solidFill>
                <a:latin typeface="Calibri" panose="020F0502020204030204" pitchFamily="34" charset="0"/>
                <a:cs typeface="Calibri" panose="020F0502020204030204" pitchFamily="34" charset="0"/>
              </a:rPr>
              <a:t> The prototyped dry-contact ear-EEG platform represents an important technological advancement of the method in terms of user-friendliness, because it eliminates the need for gel in the electrode-skin interface.</a:t>
            </a:r>
          </a:p>
        </p:txBody>
      </p:sp>
      <p:sp>
        <p:nvSpPr>
          <p:cNvPr id="2" name="Slide Number Placeholder 1">
            <a:extLst>
              <a:ext uri="{FF2B5EF4-FFF2-40B4-BE49-F238E27FC236}">
                <a16:creationId xmlns:a16="http://schemas.microsoft.com/office/drawing/2014/main" id="{ACFC9476-E654-4853-A5C8-FC89C436C21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2362927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D74CE7-CAA5-4AE1-B3BC-34761F41A82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Revising your abstract</a:t>
            </a:r>
          </a:p>
        </p:txBody>
      </p:sp>
      <p:sp>
        <p:nvSpPr>
          <p:cNvPr id="2" name="Slide Number Placeholder 1">
            <a:extLst>
              <a:ext uri="{FF2B5EF4-FFF2-40B4-BE49-F238E27FC236}">
                <a16:creationId xmlns:a16="http://schemas.microsoft.com/office/drawing/2014/main" id="{8C5D996C-F59C-4326-A373-706C2A2CE35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546559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4AB4-81C5-4D7A-BC37-4C5002DBE250}"/>
              </a:ext>
            </a:extLst>
          </p:cNvPr>
          <p:cNvSpPr>
            <a:spLocks noGrp="1"/>
          </p:cNvSpPr>
          <p:nvPr>
            <p:ph type="title"/>
          </p:nvPr>
        </p:nvSpPr>
        <p:spPr/>
        <p:txBody>
          <a:bodyPr/>
          <a:lstStyle/>
          <a:p>
            <a:r>
              <a:rPr lang="en-US" dirty="0">
                <a:solidFill>
                  <a:srgbClr val="212D4A"/>
                </a:solidFill>
                <a:latin typeface="Calibri" panose="020F0502020204030204" pitchFamily="34" charset="0"/>
                <a:cs typeface="Calibri" panose="020F0502020204030204" pitchFamily="34" charset="0"/>
              </a:rPr>
              <a:t>Length</a:t>
            </a:r>
          </a:p>
        </p:txBody>
      </p:sp>
      <p:sp>
        <p:nvSpPr>
          <p:cNvPr id="3" name="Text Placeholder 2">
            <a:extLst>
              <a:ext uri="{FF2B5EF4-FFF2-40B4-BE49-F238E27FC236}">
                <a16:creationId xmlns:a16="http://schemas.microsoft.com/office/drawing/2014/main" id="{321AA28D-E7EA-4E53-95FB-C619C7DD5926}"/>
              </a:ext>
            </a:extLst>
          </p:cNvPr>
          <p:cNvSpPr>
            <a:spLocks noGrp="1"/>
          </p:cNvSpPr>
          <p:nvPr>
            <p:ph type="body" idx="1"/>
          </p:nvPr>
        </p:nvSpPr>
        <p:spPr>
          <a:xfrm>
            <a:off x="416250" y="1151050"/>
            <a:ext cx="7751246" cy="3498000"/>
          </a:xfrm>
        </p:spPr>
        <p:txBody>
          <a:bodyPr/>
          <a:lstStyle/>
          <a:p>
            <a:r>
              <a:rPr lang="en-US" sz="2600" dirty="0">
                <a:latin typeface="Calibri" panose="020F0502020204030204" pitchFamily="34" charset="0"/>
                <a:cs typeface="Calibri" panose="020F0502020204030204" pitchFamily="34" charset="0"/>
              </a:rPr>
              <a:t>Structure sentences to communicate information concisely</a:t>
            </a:r>
          </a:p>
          <a:p>
            <a:endParaRPr lang="en-US" sz="26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Cut the fluff</a:t>
            </a:r>
          </a:p>
        </p:txBody>
      </p:sp>
      <p:sp>
        <p:nvSpPr>
          <p:cNvPr id="4" name="Slide Number Placeholder 3">
            <a:extLst>
              <a:ext uri="{FF2B5EF4-FFF2-40B4-BE49-F238E27FC236}">
                <a16:creationId xmlns:a16="http://schemas.microsoft.com/office/drawing/2014/main" id="{2723817A-C981-4DC9-A240-40EC55E2B2F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2776303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E17D9046-28A2-44C7-A529-4943C556C942}"/>
              </a:ext>
            </a:extLst>
          </p:cNvPr>
          <p:cNvSpPr>
            <a:spLocks noGrp="1"/>
          </p:cNvSpPr>
          <p:nvPr>
            <p:ph type="subTitle" idx="1"/>
          </p:nvPr>
        </p:nvSpPr>
        <p:spPr>
          <a:xfrm>
            <a:off x="367500" y="1571413"/>
            <a:ext cx="3943200" cy="3117346"/>
          </a:xfrm>
        </p:spPr>
        <p:txBody>
          <a:bodyPr wrap="square"/>
          <a:lstStyle/>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800" dirty="0">
              <a:solidFill>
                <a:schemeClr val="tx2">
                  <a:lumMod val="50000"/>
                </a:schemeClr>
              </a:solidFill>
              <a:latin typeface="Calibri" panose="020F0502020204030204" pitchFamily="34" charset="0"/>
              <a:cs typeface="Calibri" panose="020F0502020204030204" pitchFamily="34" charset="0"/>
            </a:endParaRPr>
          </a:p>
          <a:p>
            <a:pPr marL="76200" indent="0" algn="l"/>
            <a:endParaRPr lang="en-US" sz="2000" dirty="0">
              <a:solidFill>
                <a:schemeClr val="tx2">
                  <a:lumMod val="50000"/>
                </a:schemeClr>
              </a:solidFill>
              <a:latin typeface="Calibri" panose="020F0502020204030204" pitchFamily="34" charset="0"/>
              <a:cs typeface="Calibri" panose="020F0502020204030204" pitchFamily="34" charset="0"/>
            </a:endParaRPr>
          </a:p>
        </p:txBody>
      </p:sp>
      <p:sp>
        <p:nvSpPr>
          <p:cNvPr id="9" name="Title 3">
            <a:extLst>
              <a:ext uri="{FF2B5EF4-FFF2-40B4-BE49-F238E27FC236}">
                <a16:creationId xmlns:a16="http://schemas.microsoft.com/office/drawing/2014/main" id="{C45AF312-4CCE-464F-9CF6-0D6173F2BE6C}"/>
              </a:ext>
            </a:extLst>
          </p:cNvPr>
          <p:cNvSpPr txBox="1">
            <a:spLocks/>
          </p:cNvSpPr>
          <p:nvPr/>
        </p:nvSpPr>
        <p:spPr>
          <a:xfrm>
            <a:off x="265500" y="403530"/>
            <a:ext cx="4045200" cy="774258"/>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32D4B"/>
              </a:buClr>
              <a:buSzPts val="3600"/>
              <a:buFont typeface="Bodoni"/>
              <a:buNone/>
              <a:defRPr sz="3600" b="1" i="0" u="none" strike="noStrike" cap="none">
                <a:solidFill>
                  <a:srgbClr val="232D4B"/>
                </a:solidFill>
                <a:latin typeface="Bodoni"/>
                <a:ea typeface="Bodoni"/>
                <a:cs typeface="Bodoni"/>
                <a:sym typeface="Bodoni"/>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a:latin typeface="Calibri" panose="020F0502020204030204" pitchFamily="34" charset="0"/>
                <a:cs typeface="Calibri" panose="020F0502020204030204" pitchFamily="34" charset="0"/>
              </a:rPr>
              <a:t>Organization</a:t>
            </a:r>
            <a:endParaRPr lang="en-US" dirty="0">
              <a:latin typeface="Calibri" panose="020F0502020204030204" pitchFamily="34" charset="0"/>
              <a:cs typeface="Calibri" panose="020F0502020204030204" pitchFamily="34" charset="0"/>
            </a:endParaRPr>
          </a:p>
        </p:txBody>
      </p:sp>
      <p:sp>
        <p:nvSpPr>
          <p:cNvPr id="10" name="Subtitle 4">
            <a:extLst>
              <a:ext uri="{FF2B5EF4-FFF2-40B4-BE49-F238E27FC236}">
                <a16:creationId xmlns:a16="http://schemas.microsoft.com/office/drawing/2014/main" id="{14E522DF-5724-4874-BBE6-1C08FC366C23}"/>
              </a:ext>
            </a:extLst>
          </p:cNvPr>
          <p:cNvSpPr txBox="1">
            <a:spLocks/>
          </p:cNvSpPr>
          <p:nvPr/>
        </p:nvSpPr>
        <p:spPr>
          <a:xfrm>
            <a:off x="265500" y="1670878"/>
            <a:ext cx="4045200" cy="251209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ctr" rtl="0">
              <a:lnSpc>
                <a:spcPct val="100000"/>
              </a:lnSpc>
              <a:spcBef>
                <a:spcPts val="0"/>
              </a:spcBef>
              <a:spcAft>
                <a:spcPts val="0"/>
              </a:spcAft>
              <a:buClr>
                <a:schemeClr val="lt2"/>
              </a:buClr>
              <a:buSzPts val="2100"/>
              <a:buFont typeface="Franklin Gothic"/>
              <a:buNone/>
              <a:defRPr sz="2100" b="0" i="0" u="none" strike="noStrike" cap="none">
                <a:solidFill>
                  <a:schemeClr val="lt2"/>
                </a:solidFill>
                <a:latin typeface="Franklin Gothic"/>
                <a:ea typeface="Franklin Gothic"/>
                <a:cs typeface="Franklin Gothic"/>
                <a:sym typeface="Franklin Gothic"/>
              </a:defRPr>
            </a:lvl1pPr>
            <a:lvl2pPr marL="914400" marR="0" lvl="1" indent="-3683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2pPr>
            <a:lvl3pPr marL="1371600" marR="0" lvl="2" indent="-3556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3pPr>
            <a:lvl4pPr marL="1828800" marR="0" lvl="3" indent="-34925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4pPr>
            <a:lvl5pPr marL="2286000" marR="0" lvl="4" indent="-342900" algn="ctr" rtl="0">
              <a:lnSpc>
                <a:spcPct val="100000"/>
              </a:lnSpc>
              <a:spcBef>
                <a:spcPts val="0"/>
              </a:spcBef>
              <a:spcAft>
                <a:spcPts val="0"/>
              </a:spcAft>
              <a:buClr>
                <a:schemeClr val="dk2"/>
              </a:buClr>
              <a:buSzPts val="2100"/>
              <a:buFont typeface="Franklin Gothic"/>
              <a:buNone/>
              <a:defRPr sz="2100" b="0" i="1" u="none" strike="noStrike" cap="none">
                <a:solidFill>
                  <a:schemeClr val="dk2"/>
                </a:solidFill>
                <a:latin typeface="Franklin Gothic"/>
                <a:ea typeface="Franklin Gothic"/>
                <a:cs typeface="Franklin Gothic"/>
                <a:sym typeface="Franklin Gothic"/>
              </a:defRPr>
            </a:lvl5pPr>
            <a:lvl6pPr marL="2743200" marR="0" lvl="5" indent="-3302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6pPr>
            <a:lvl7pPr marL="3200400" marR="0" lvl="6" indent="-3175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7pPr>
            <a:lvl8pPr marL="3657600" marR="0" lvl="7" indent="-3175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8pPr>
            <a:lvl9pPr marL="4114800" marR="0" lvl="8" indent="-3175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9pPr>
          </a:lstStyle>
          <a:p>
            <a:pPr algn="l">
              <a:buFont typeface="Arial" panose="020B0604020202020204" pitchFamily="34" charset="0"/>
              <a:buChar char="•"/>
            </a:pPr>
            <a:r>
              <a:rPr lang="en-US" sz="2400" dirty="0">
                <a:solidFill>
                  <a:schemeClr val="bg2">
                    <a:lumMod val="95000"/>
                    <a:lumOff val="5000"/>
                  </a:schemeClr>
                </a:solidFill>
                <a:latin typeface="Calibri" panose="020F0502020204030204" pitchFamily="34" charset="0"/>
                <a:cs typeface="Calibri" panose="020F0502020204030204" pitchFamily="34" charset="0"/>
              </a:rPr>
              <a:t>One sentence flows into the next one logically</a:t>
            </a:r>
          </a:p>
          <a:p>
            <a:pPr algn="l">
              <a:buFont typeface="Arial" panose="020B0604020202020204" pitchFamily="34" charset="0"/>
              <a:buChar char="•"/>
            </a:pPr>
            <a:endParaRPr lang="en-US" sz="2400" dirty="0">
              <a:solidFill>
                <a:schemeClr val="bg2">
                  <a:lumMod val="95000"/>
                  <a:lumOff val="5000"/>
                </a:schemeClr>
              </a:solidFill>
              <a:latin typeface="Calibri" panose="020F0502020204030204" pitchFamily="34" charset="0"/>
              <a:cs typeface="Calibri" panose="020F0502020204030204" pitchFamily="34" charset="0"/>
            </a:endParaRPr>
          </a:p>
          <a:p>
            <a:pPr algn="l">
              <a:buFont typeface="Arial" panose="020B0604020202020204" pitchFamily="34" charset="0"/>
              <a:buChar char="•"/>
            </a:pPr>
            <a:r>
              <a:rPr lang="en-US" sz="2400" dirty="0">
                <a:solidFill>
                  <a:schemeClr val="bg2">
                    <a:lumMod val="95000"/>
                    <a:lumOff val="5000"/>
                  </a:schemeClr>
                </a:solidFill>
                <a:latin typeface="Calibri" panose="020F0502020204030204" pitchFamily="34" charset="0"/>
                <a:cs typeface="Calibri" panose="020F0502020204030204" pitchFamily="34" charset="0"/>
              </a:rPr>
              <a:t>Transition words to connect ideas together</a:t>
            </a:r>
          </a:p>
          <a:p>
            <a:pPr algn="l">
              <a:buFont typeface="Arial" panose="020B0604020202020204" pitchFamily="34" charset="0"/>
              <a:buChar char="•"/>
            </a:pPr>
            <a:endParaRPr lang="en-US" sz="2400" dirty="0">
              <a:solidFill>
                <a:schemeClr val="bg2">
                  <a:lumMod val="95000"/>
                  <a:lumOff val="5000"/>
                </a:schemeClr>
              </a:solidFill>
              <a:latin typeface="Calibri" panose="020F0502020204030204" pitchFamily="34" charset="0"/>
              <a:cs typeface="Calibri" panose="020F0502020204030204" pitchFamily="34" charset="0"/>
            </a:endParaRPr>
          </a:p>
        </p:txBody>
      </p:sp>
      <p:sp>
        <p:nvSpPr>
          <p:cNvPr id="11" name="Text Placeholder 5">
            <a:extLst>
              <a:ext uri="{FF2B5EF4-FFF2-40B4-BE49-F238E27FC236}">
                <a16:creationId xmlns:a16="http://schemas.microsoft.com/office/drawing/2014/main" id="{19574BF9-BE2C-4CC7-8A78-620AC2B4B5D1}"/>
              </a:ext>
            </a:extLst>
          </p:cNvPr>
          <p:cNvSpPr>
            <a:spLocks noGrp="1"/>
          </p:cNvSpPr>
          <p:nvPr>
            <p:ph type="body" idx="2"/>
          </p:nvPr>
        </p:nvSpPr>
        <p:spPr>
          <a:xfrm>
            <a:off x="4938713" y="723900"/>
            <a:ext cx="3838575" cy="3695700"/>
          </a:xfrm>
        </p:spPr>
        <p:txBody>
          <a:bodyPr/>
          <a:lstStyle/>
          <a:p>
            <a:pPr lvl="0"/>
            <a:r>
              <a:rPr lang="en-US" dirty="0">
                <a:latin typeface="Calibri" panose="020F0502020204030204" pitchFamily="34" charset="0"/>
                <a:cs typeface="Calibri" panose="020F0502020204030204" pitchFamily="34" charset="0"/>
              </a:rPr>
              <a:t>Clear and logical organization</a:t>
            </a:r>
          </a:p>
          <a:p>
            <a:pPr lvl="0"/>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Content is well balanced</a:t>
            </a:r>
          </a:p>
        </p:txBody>
      </p:sp>
      <p:sp>
        <p:nvSpPr>
          <p:cNvPr id="2" name="Slide Number Placeholder 1">
            <a:extLst>
              <a:ext uri="{FF2B5EF4-FFF2-40B4-BE49-F238E27FC236}">
                <a16:creationId xmlns:a16="http://schemas.microsoft.com/office/drawing/2014/main" id="{C1D2D9B8-B093-498B-94C8-5A6577BB892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1251372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8A73-344C-6F49-8DAF-F928A170147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Questions to get you started</a:t>
            </a:r>
          </a:p>
        </p:txBody>
      </p:sp>
      <p:graphicFrame>
        <p:nvGraphicFramePr>
          <p:cNvPr id="4" name="Table 4">
            <a:extLst>
              <a:ext uri="{FF2B5EF4-FFF2-40B4-BE49-F238E27FC236}">
                <a16:creationId xmlns:a16="http://schemas.microsoft.com/office/drawing/2014/main" id="{035BBCD5-D0A5-5541-9838-7B40A40CD37F}"/>
              </a:ext>
            </a:extLst>
          </p:cNvPr>
          <p:cNvGraphicFramePr>
            <a:graphicFrameLocks noGrp="1"/>
          </p:cNvGraphicFramePr>
          <p:nvPr/>
        </p:nvGraphicFramePr>
        <p:xfrm>
          <a:off x="680085" y="1100250"/>
          <a:ext cx="7783830" cy="3423915"/>
        </p:xfrm>
        <a:graphic>
          <a:graphicData uri="http://schemas.openxmlformats.org/drawingml/2006/table">
            <a:tbl>
              <a:tblPr firstRow="1" bandRow="1">
                <a:tableStyleId>{113ADC22-76E4-49B3-990F-D2468D07EFF4}</a:tableStyleId>
              </a:tblPr>
              <a:tblGrid>
                <a:gridCol w="3891915">
                  <a:extLst>
                    <a:ext uri="{9D8B030D-6E8A-4147-A177-3AD203B41FA5}">
                      <a16:colId xmlns:a16="http://schemas.microsoft.com/office/drawing/2014/main" val="517809231"/>
                    </a:ext>
                  </a:extLst>
                </a:gridCol>
                <a:gridCol w="3891915">
                  <a:extLst>
                    <a:ext uri="{9D8B030D-6E8A-4147-A177-3AD203B41FA5}">
                      <a16:colId xmlns:a16="http://schemas.microsoft.com/office/drawing/2014/main" val="1921964947"/>
                    </a:ext>
                  </a:extLst>
                </a:gridCol>
              </a:tblGrid>
              <a:tr h="653625">
                <a:tc>
                  <a:txBody>
                    <a:bodyPr/>
                    <a:lstStyle/>
                    <a:p>
                      <a:r>
                        <a:rPr lang="en-US" b="1" dirty="0"/>
                        <a:t>Introduction </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Why is the problem you studied important to the audience?</a:t>
                      </a:r>
                    </a:p>
                  </a:txBody>
                  <a:tcPr/>
                </a:tc>
                <a:extLst>
                  <a:ext uri="{0D108BD9-81ED-4DB2-BD59-A6C34878D82A}">
                    <a16:rowId xmlns:a16="http://schemas.microsoft.com/office/drawing/2014/main" val="1245618073"/>
                  </a:ext>
                </a:extLst>
              </a:tr>
              <a:tr h="653625">
                <a:tc>
                  <a:txBody>
                    <a:bodyPr/>
                    <a:lstStyle/>
                    <a:p>
                      <a:r>
                        <a:rPr lang="en-US" b="1" dirty="0"/>
                        <a:t>Research Gap</a:t>
                      </a:r>
                    </a:p>
                    <a:p>
                      <a:r>
                        <a:rPr lang="en-US" b="1" dirty="0"/>
                        <a:t>(1 Sentence)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information is missing from the field that you needed to address?</a:t>
                      </a:r>
                    </a:p>
                  </a:txBody>
                  <a:tcPr/>
                </a:tc>
                <a:extLst>
                  <a:ext uri="{0D108BD9-81ED-4DB2-BD59-A6C34878D82A}">
                    <a16:rowId xmlns:a16="http://schemas.microsoft.com/office/drawing/2014/main" val="1700644569"/>
                  </a:ext>
                </a:extLst>
              </a:tr>
              <a:tr h="653625">
                <a:tc>
                  <a:txBody>
                    <a:bodyPr/>
                    <a:lstStyle/>
                    <a:p>
                      <a:r>
                        <a:rPr lang="en-US" b="1" dirty="0"/>
                        <a:t>Methodology</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How did you go about obtaining this information? What instruments/models/sample sets etc. did you use to find the information?</a:t>
                      </a:r>
                    </a:p>
                  </a:txBody>
                  <a:tcPr/>
                </a:tc>
                <a:extLst>
                  <a:ext uri="{0D108BD9-81ED-4DB2-BD59-A6C34878D82A}">
                    <a16:rowId xmlns:a16="http://schemas.microsoft.com/office/drawing/2014/main" val="607862559"/>
                  </a:ext>
                </a:extLst>
              </a:tr>
              <a:tr h="653625">
                <a:tc>
                  <a:txBody>
                    <a:bodyPr/>
                    <a:lstStyle/>
                    <a:p>
                      <a:r>
                        <a:rPr lang="en-US" b="1" dirty="0"/>
                        <a:t>Results</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were your key findings?</a:t>
                      </a:r>
                    </a:p>
                  </a:txBody>
                  <a:tcPr/>
                </a:tc>
                <a:extLst>
                  <a:ext uri="{0D108BD9-81ED-4DB2-BD59-A6C34878D82A}">
                    <a16:rowId xmlns:a16="http://schemas.microsoft.com/office/drawing/2014/main" val="348730348"/>
                  </a:ext>
                </a:extLst>
              </a:tr>
              <a:tr h="653625">
                <a:tc>
                  <a:txBody>
                    <a:bodyPr/>
                    <a:lstStyle/>
                    <a:p>
                      <a:r>
                        <a:rPr lang="en-US" b="1" dirty="0"/>
                        <a:t>Conclusions</a:t>
                      </a:r>
                    </a:p>
                    <a:p>
                      <a:r>
                        <a:rPr lang="en-US" b="1" dirty="0"/>
                        <a:t>(1-2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did you conclude based on these findings and what are the broader implications?</a:t>
                      </a:r>
                    </a:p>
                  </a:txBody>
                  <a:tcPr/>
                </a:tc>
                <a:extLst>
                  <a:ext uri="{0D108BD9-81ED-4DB2-BD59-A6C34878D82A}">
                    <a16:rowId xmlns:a16="http://schemas.microsoft.com/office/drawing/2014/main" val="2567781014"/>
                  </a:ext>
                </a:extLst>
              </a:tr>
            </a:tbl>
          </a:graphicData>
        </a:graphic>
      </p:graphicFrame>
      <p:sp>
        <p:nvSpPr>
          <p:cNvPr id="3" name="Slide Number Placeholder 2">
            <a:extLst>
              <a:ext uri="{FF2B5EF4-FFF2-40B4-BE49-F238E27FC236}">
                <a16:creationId xmlns:a16="http://schemas.microsoft.com/office/drawing/2014/main" id="{C357A90E-A93C-4CB2-95FD-1C6C344945B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101264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E17D9046-28A2-44C7-A529-4943C556C942}"/>
              </a:ext>
            </a:extLst>
          </p:cNvPr>
          <p:cNvSpPr>
            <a:spLocks noGrp="1"/>
          </p:cNvSpPr>
          <p:nvPr>
            <p:ph type="subTitle" idx="1"/>
          </p:nvPr>
        </p:nvSpPr>
        <p:spPr>
          <a:xfrm>
            <a:off x="367500" y="1571413"/>
            <a:ext cx="3943200" cy="3117346"/>
          </a:xfrm>
        </p:spPr>
        <p:txBody>
          <a:bodyPr wrap="square"/>
          <a:lstStyle/>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800" dirty="0">
              <a:solidFill>
                <a:schemeClr val="tx2">
                  <a:lumMod val="50000"/>
                </a:schemeClr>
              </a:solidFill>
              <a:latin typeface="Calibri" panose="020F0502020204030204" pitchFamily="34" charset="0"/>
              <a:cs typeface="Calibri" panose="020F0502020204030204" pitchFamily="34" charset="0"/>
            </a:endParaRPr>
          </a:p>
          <a:p>
            <a:pPr marL="76200" indent="0" algn="l"/>
            <a:endParaRPr lang="en-US" sz="2000" dirty="0">
              <a:solidFill>
                <a:schemeClr val="tx2">
                  <a:lumMod val="50000"/>
                </a:schemeClr>
              </a:solidFill>
              <a:latin typeface="Calibri" panose="020F0502020204030204" pitchFamily="34" charset="0"/>
              <a:cs typeface="Calibri" panose="020F0502020204030204" pitchFamily="34" charset="0"/>
            </a:endParaRPr>
          </a:p>
        </p:txBody>
      </p:sp>
      <p:sp>
        <p:nvSpPr>
          <p:cNvPr id="9" name="Title 3">
            <a:extLst>
              <a:ext uri="{FF2B5EF4-FFF2-40B4-BE49-F238E27FC236}">
                <a16:creationId xmlns:a16="http://schemas.microsoft.com/office/drawing/2014/main" id="{C45AF312-4CCE-464F-9CF6-0D6173F2BE6C}"/>
              </a:ext>
            </a:extLst>
          </p:cNvPr>
          <p:cNvSpPr txBox="1">
            <a:spLocks/>
          </p:cNvSpPr>
          <p:nvPr/>
        </p:nvSpPr>
        <p:spPr>
          <a:xfrm>
            <a:off x="265500" y="797155"/>
            <a:ext cx="4045200" cy="774258"/>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32D4B"/>
              </a:buClr>
              <a:buSzPts val="3600"/>
              <a:buFont typeface="Bodoni"/>
              <a:buNone/>
              <a:defRPr sz="3600" b="1" i="0" u="none" strike="noStrike" cap="none">
                <a:solidFill>
                  <a:srgbClr val="232D4B"/>
                </a:solidFill>
                <a:latin typeface="Bodoni"/>
                <a:ea typeface="Bodoni"/>
                <a:cs typeface="Bodoni"/>
                <a:sym typeface="Bodoni"/>
              </a:defRPr>
            </a:lvl1pPr>
            <a:lvl2pPr marR="0" lvl="1"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3600"/>
              <a:buFont typeface="Raleway"/>
              <a:buNone/>
              <a:defRPr sz="3600" b="1" i="0" u="none" strike="noStrike" cap="none">
                <a:solidFill>
                  <a:schemeClr val="dk1"/>
                </a:solidFill>
                <a:latin typeface="Raleway"/>
                <a:ea typeface="Raleway"/>
                <a:cs typeface="Raleway"/>
                <a:sym typeface="Raleway"/>
              </a:defRPr>
            </a:lvl9pPr>
          </a:lstStyle>
          <a:p>
            <a:r>
              <a:rPr lang="en-US" dirty="0">
                <a:latin typeface="Calibri" panose="020F0502020204030204" pitchFamily="34" charset="0"/>
                <a:cs typeface="Calibri" panose="020F0502020204030204" pitchFamily="34" charset="0"/>
              </a:rPr>
              <a:t>Clarity and Word Choice</a:t>
            </a:r>
          </a:p>
        </p:txBody>
      </p:sp>
      <p:sp>
        <p:nvSpPr>
          <p:cNvPr id="6" name="Subtitle 4">
            <a:extLst>
              <a:ext uri="{FF2B5EF4-FFF2-40B4-BE49-F238E27FC236}">
                <a16:creationId xmlns:a16="http://schemas.microsoft.com/office/drawing/2014/main" id="{FA6883DB-194D-40A8-8ADC-6624FF83C8AB}"/>
              </a:ext>
            </a:extLst>
          </p:cNvPr>
          <p:cNvSpPr txBox="1">
            <a:spLocks/>
          </p:cNvSpPr>
          <p:nvPr/>
        </p:nvSpPr>
        <p:spPr>
          <a:xfrm>
            <a:off x="265500" y="1838739"/>
            <a:ext cx="4045200" cy="285002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ctr" rtl="0">
              <a:lnSpc>
                <a:spcPct val="100000"/>
              </a:lnSpc>
              <a:spcBef>
                <a:spcPts val="0"/>
              </a:spcBef>
              <a:spcAft>
                <a:spcPts val="0"/>
              </a:spcAft>
              <a:buClr>
                <a:schemeClr val="lt2"/>
              </a:buClr>
              <a:buSzPts val="2100"/>
              <a:buFont typeface="Franklin Gothic"/>
              <a:buNone/>
              <a:defRPr sz="2100" b="0" i="0" u="none" strike="noStrike" cap="none">
                <a:solidFill>
                  <a:schemeClr val="lt2"/>
                </a:solidFill>
                <a:latin typeface="Franklin Gothic"/>
                <a:ea typeface="Franklin Gothic"/>
                <a:cs typeface="Franklin Gothic"/>
                <a:sym typeface="Franklin Gothic"/>
              </a:defRPr>
            </a:lvl1pPr>
            <a:lvl2pPr marL="914400" marR="0" lvl="1" indent="-3683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2pPr>
            <a:lvl3pPr marL="1371600" marR="0" lvl="2" indent="-3556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3pPr>
            <a:lvl4pPr marL="1828800" marR="0" lvl="3" indent="-34925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4pPr>
            <a:lvl5pPr marL="2286000" marR="0" lvl="4" indent="-342900" algn="ctr" rtl="0">
              <a:lnSpc>
                <a:spcPct val="100000"/>
              </a:lnSpc>
              <a:spcBef>
                <a:spcPts val="0"/>
              </a:spcBef>
              <a:spcAft>
                <a:spcPts val="0"/>
              </a:spcAft>
              <a:buClr>
                <a:schemeClr val="dk2"/>
              </a:buClr>
              <a:buSzPts val="2100"/>
              <a:buFont typeface="Franklin Gothic"/>
              <a:buNone/>
              <a:defRPr sz="2100" b="0" i="1" u="none" strike="noStrike" cap="none">
                <a:solidFill>
                  <a:schemeClr val="dk2"/>
                </a:solidFill>
                <a:latin typeface="Franklin Gothic"/>
                <a:ea typeface="Franklin Gothic"/>
                <a:cs typeface="Franklin Gothic"/>
                <a:sym typeface="Franklin Gothic"/>
              </a:defRPr>
            </a:lvl5pPr>
            <a:lvl6pPr marL="2743200" marR="0" lvl="5" indent="-3302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6pPr>
            <a:lvl7pPr marL="3200400" marR="0" lvl="6" indent="-3175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7pPr>
            <a:lvl8pPr marL="3657600" marR="0" lvl="7" indent="-3175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8pPr>
            <a:lvl9pPr marL="4114800" marR="0" lvl="8" indent="-317500" algn="ctr" rtl="0">
              <a:lnSpc>
                <a:spcPct val="100000"/>
              </a:lnSpc>
              <a:spcBef>
                <a:spcPts val="0"/>
              </a:spcBef>
              <a:spcAft>
                <a:spcPts val="0"/>
              </a:spcAft>
              <a:buClr>
                <a:schemeClr val="dk2"/>
              </a:buClr>
              <a:buSzPts val="2100"/>
              <a:buFont typeface="Franklin Gothic"/>
              <a:buNone/>
              <a:defRPr sz="2100" b="0" i="0" u="none" strike="noStrike" cap="none">
                <a:solidFill>
                  <a:schemeClr val="dk2"/>
                </a:solidFill>
                <a:latin typeface="Franklin Gothic"/>
                <a:ea typeface="Franklin Gothic"/>
                <a:cs typeface="Franklin Gothic"/>
                <a:sym typeface="Franklin Gothic"/>
              </a:defRPr>
            </a:lvl9pPr>
          </a:lstStyle>
          <a:p>
            <a:pPr algn="l">
              <a:buSzPct val="70000"/>
              <a:buFont typeface="Arial" panose="020B0604020202020204" pitchFamily="34" charset="0"/>
              <a:buChar char="•"/>
            </a:pPr>
            <a:r>
              <a:rPr lang="en-US" sz="2400">
                <a:solidFill>
                  <a:schemeClr val="bg2">
                    <a:lumMod val="95000"/>
                    <a:lumOff val="5000"/>
                  </a:schemeClr>
                </a:solidFill>
                <a:latin typeface="Calibri" panose="020F0502020204030204" pitchFamily="34" charset="0"/>
                <a:cs typeface="Calibri" panose="020F0502020204030204" pitchFamily="34" charset="0"/>
              </a:rPr>
              <a:t>Words that will be understood by your audience</a:t>
            </a:r>
          </a:p>
          <a:p>
            <a:pPr algn="l">
              <a:buSzPct val="70000"/>
              <a:buFont typeface="Arial" panose="020B0604020202020204" pitchFamily="34" charset="0"/>
              <a:buChar char="•"/>
            </a:pPr>
            <a:endParaRPr lang="en-US" sz="2400">
              <a:solidFill>
                <a:schemeClr val="bg2">
                  <a:lumMod val="95000"/>
                  <a:lumOff val="5000"/>
                </a:schemeClr>
              </a:solidFill>
              <a:latin typeface="Calibri" panose="020F0502020204030204" pitchFamily="34" charset="0"/>
              <a:cs typeface="Calibri" panose="020F0502020204030204" pitchFamily="34" charset="0"/>
            </a:endParaRPr>
          </a:p>
          <a:p>
            <a:pPr algn="l">
              <a:buSzPct val="70000"/>
              <a:buFont typeface="Arial" panose="020B0604020202020204" pitchFamily="34" charset="0"/>
              <a:buChar char="•"/>
            </a:pPr>
            <a:r>
              <a:rPr lang="en-US" sz="2400">
                <a:solidFill>
                  <a:schemeClr val="bg2">
                    <a:lumMod val="95000"/>
                    <a:lumOff val="5000"/>
                  </a:schemeClr>
                </a:solidFill>
                <a:latin typeface="Calibri" panose="020F0502020204030204" pitchFamily="34" charset="0"/>
                <a:cs typeface="Calibri" panose="020F0502020204030204" pitchFamily="34" charset="0"/>
              </a:rPr>
              <a:t>Define acronyms (avoid if possible)</a:t>
            </a:r>
          </a:p>
          <a:p>
            <a:pPr algn="l">
              <a:buFont typeface="Arial" panose="020B0604020202020204" pitchFamily="34" charset="0"/>
              <a:buChar char="•"/>
            </a:pPr>
            <a:endParaRPr lang="en-US" sz="2400" dirty="0">
              <a:solidFill>
                <a:schemeClr val="bg2">
                  <a:lumMod val="95000"/>
                  <a:lumOff val="5000"/>
                </a:schemeClr>
              </a:solidFill>
              <a:latin typeface="Calibri" panose="020F0502020204030204" pitchFamily="34" charset="0"/>
              <a:cs typeface="Calibri" panose="020F0502020204030204" pitchFamily="34" charset="0"/>
            </a:endParaRPr>
          </a:p>
        </p:txBody>
      </p:sp>
      <p:sp>
        <p:nvSpPr>
          <p:cNvPr id="12" name="Text Placeholder 5">
            <a:extLst>
              <a:ext uri="{FF2B5EF4-FFF2-40B4-BE49-F238E27FC236}">
                <a16:creationId xmlns:a16="http://schemas.microsoft.com/office/drawing/2014/main" id="{45A38EE4-FFAD-439D-8FCD-9605C19BAEBC}"/>
              </a:ext>
            </a:extLst>
          </p:cNvPr>
          <p:cNvSpPr>
            <a:spLocks noGrp="1"/>
          </p:cNvSpPr>
          <p:nvPr>
            <p:ph type="body" idx="2"/>
          </p:nvPr>
        </p:nvSpPr>
        <p:spPr>
          <a:xfrm>
            <a:off x="4938713" y="723900"/>
            <a:ext cx="3838575" cy="3695700"/>
          </a:xfrm>
        </p:spPr>
        <p:txBody>
          <a:bodyPr/>
          <a:lstStyle/>
          <a:p>
            <a:pPr lvl="0"/>
            <a:r>
              <a:rPr lang="en-US" dirty="0">
                <a:latin typeface="Calibri" panose="020F0502020204030204" pitchFamily="34" charset="0"/>
                <a:cs typeface="Calibri" panose="020F0502020204030204" pitchFamily="34" charset="0"/>
              </a:rPr>
              <a:t>Free of punctuation errors and grammar mistakes</a:t>
            </a:r>
          </a:p>
          <a:p>
            <a:pPr marL="76200" lvl="0" indent="0">
              <a:buNone/>
            </a:pPr>
            <a:endParaRPr lang="en-US" dirty="0">
              <a:latin typeface="Calibri" panose="020F0502020204030204" pitchFamily="34" charset="0"/>
              <a:cs typeface="Calibri" panose="020F0502020204030204" pitchFamily="34" charset="0"/>
            </a:endParaRPr>
          </a:p>
          <a:p>
            <a:pPr lvl="0"/>
            <a:r>
              <a:rPr lang="en-US" dirty="0">
                <a:latin typeface="Calibri" panose="020F0502020204030204" pitchFamily="34" charset="0"/>
                <a:cs typeface="Calibri" panose="020F0502020204030204" pitchFamily="34" charset="0"/>
              </a:rPr>
              <a:t>Word choice is skillfully precise and appropriate for the context and audience</a:t>
            </a:r>
          </a:p>
        </p:txBody>
      </p:sp>
      <p:sp>
        <p:nvSpPr>
          <p:cNvPr id="2" name="Slide Number Placeholder 1">
            <a:extLst>
              <a:ext uri="{FF2B5EF4-FFF2-40B4-BE49-F238E27FC236}">
                <a16:creationId xmlns:a16="http://schemas.microsoft.com/office/drawing/2014/main" id="{603922A1-6328-4414-923A-78B96BB8C06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2086839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1E31-EA0F-E64E-A264-F64746F4E335}"/>
              </a:ext>
            </a:extLst>
          </p:cNvPr>
          <p:cNvSpPr>
            <a:spLocks noGrp="1"/>
          </p:cNvSpPr>
          <p:nvPr>
            <p:ph type="title"/>
          </p:nvPr>
        </p:nvSpPr>
        <p:spPr>
          <a:xfrm>
            <a:off x="154172" y="-38100"/>
            <a:ext cx="8835655" cy="3750440"/>
          </a:xfrm>
        </p:spPr>
        <p:txBody>
          <a:bodyPr lIns="91440" anchor="t"/>
          <a:lstStyle/>
          <a:p>
            <a:r>
              <a:rPr lang="en-US" sz="1500" dirty="0">
                <a:solidFill>
                  <a:schemeClr val="bg1"/>
                </a:solidFill>
                <a:latin typeface="Calibri" panose="020F0502020204030204" pitchFamily="34" charset="0"/>
                <a:cs typeface="Calibri" panose="020F0502020204030204" pitchFamily="34" charset="0"/>
              </a:rPr>
              <a:t>Berger, </a:t>
            </a:r>
            <a:r>
              <a:rPr lang="en-US" sz="1500" dirty="0" err="1">
                <a:solidFill>
                  <a:schemeClr val="bg1"/>
                </a:solidFill>
                <a:latin typeface="Calibri" panose="020F0502020204030204" pitchFamily="34" charset="0"/>
                <a:cs typeface="Calibri" panose="020F0502020204030204" pitchFamily="34" charset="0"/>
              </a:rPr>
              <a:t>Valenca</a:t>
            </a:r>
            <a:r>
              <a:rPr lang="en-US" sz="1500" dirty="0">
                <a:solidFill>
                  <a:schemeClr val="bg1"/>
                </a:solidFill>
                <a:latin typeface="Calibri" panose="020F0502020204030204" pitchFamily="34" charset="0"/>
                <a:cs typeface="Calibri" panose="020F0502020204030204" pitchFamily="34" charset="0"/>
              </a:rPr>
              <a:t>, Miao, Ravi, </a:t>
            </a:r>
            <a:r>
              <a:rPr lang="en-US" sz="1500" dirty="0" err="1">
                <a:solidFill>
                  <a:schemeClr val="bg1"/>
                </a:solidFill>
                <a:latin typeface="Calibri" panose="020F0502020204030204" pitchFamily="34" charset="0"/>
                <a:cs typeface="Calibri" panose="020F0502020204030204" pitchFamily="34" charset="0"/>
              </a:rPr>
              <a:t>Mahendra</a:t>
            </a:r>
            <a:r>
              <a:rPr lang="en-US" sz="1500" dirty="0">
                <a:solidFill>
                  <a:schemeClr val="bg1"/>
                </a:solidFill>
                <a:latin typeface="Calibri" panose="020F0502020204030204" pitchFamily="34" charset="0"/>
                <a:cs typeface="Calibri" panose="020F0502020204030204" pitchFamily="34" charset="0"/>
              </a:rPr>
              <a:t>, and Mohanty. 2019. Biochar increases nitrate removal capacity of woodchip biofilters during high-intensity rainfall. Water Research 165 (2019) 115008</a:t>
            </a:r>
            <a:br>
              <a:rPr lang="en-US" sz="1500" dirty="0">
                <a:solidFill>
                  <a:schemeClr val="bg1"/>
                </a:solidFill>
                <a:latin typeface="Calibri" panose="020F0502020204030204" pitchFamily="34" charset="0"/>
                <a:cs typeface="Calibri" panose="020F0502020204030204" pitchFamily="34" charset="0"/>
              </a:rPr>
            </a:br>
            <a:br>
              <a:rPr lang="en-US" sz="1500" dirty="0">
                <a:solidFill>
                  <a:schemeClr val="bg1"/>
                </a:solidFill>
                <a:latin typeface="Calibri" panose="020F0502020204030204" pitchFamily="34" charset="0"/>
                <a:cs typeface="Calibri" panose="020F0502020204030204" pitchFamily="34" charset="0"/>
              </a:rPr>
            </a:br>
            <a:r>
              <a:rPr lang="en-US" sz="1500" b="0" dirty="0">
                <a:latin typeface="Calibri" panose="020F0502020204030204" pitchFamily="34" charset="0"/>
                <a:cs typeface="Calibri" panose="020F0502020204030204" pitchFamily="34" charset="0"/>
              </a:rPr>
              <a:t>Stormwater biofilters have been increasingly used to mitigate the impact of climate change on the export of contaminants </a:t>
            </a:r>
            <a:r>
              <a:rPr lang="en-US" sz="1500" b="0" dirty="0">
                <a:solidFill>
                  <a:schemeClr val="bg1"/>
                </a:solidFill>
                <a:latin typeface="Calibri" panose="020F0502020204030204" pitchFamily="34" charset="0"/>
                <a:cs typeface="Calibri" panose="020F0502020204030204" pitchFamily="34" charset="0"/>
              </a:rPr>
              <a:t>including nitrate to water bodies. </a:t>
            </a:r>
            <a:r>
              <a:rPr lang="en-US" sz="1800" b="0" dirty="0">
                <a:solidFill>
                  <a:srgbClr val="FFFF00"/>
                </a:solidFill>
                <a:latin typeface="Calibri" panose="020F0502020204030204" pitchFamily="34" charset="0"/>
                <a:cs typeface="Calibri" panose="020F0502020204030204" pitchFamily="34" charset="0"/>
              </a:rPr>
              <a:t>Yet</a:t>
            </a:r>
            <a:r>
              <a:rPr lang="en-US" sz="1500" b="0" dirty="0">
                <a:solidFill>
                  <a:schemeClr val="bg1"/>
                </a:solidFill>
                <a:latin typeface="Calibri" panose="020F0502020204030204" pitchFamily="34" charset="0"/>
                <a:cs typeface="Calibri" panose="020F0502020204030204" pitchFamily="34" charset="0"/>
              </a:rPr>
              <a:t>, their performance is rarely tested under high intensity rainfall events, which are predicted to occur more frequently under climate change scenarios. We examined the potential of biochar to improve the resilience of woodchip biofilters under simulated high-intensity rainfall events and linked denitrification to biochar-mediated changes in hydrological (physical), chemical, and biological properties of woodchip biofilters. Results showed that nitrate removal capacity of woodchip biofilters decreased with increases in rainfall intensity or duration and decreases in antecedent drying time. </a:t>
            </a:r>
            <a:r>
              <a:rPr lang="en-US" sz="1800" b="0" dirty="0">
                <a:solidFill>
                  <a:srgbClr val="FFFF00"/>
                </a:solidFill>
                <a:latin typeface="Calibri" panose="020F0502020204030204" pitchFamily="34" charset="0"/>
                <a:cs typeface="Calibri" panose="020F0502020204030204" pitchFamily="34" charset="0"/>
              </a:rPr>
              <a:t>However</a:t>
            </a:r>
            <a:r>
              <a:rPr lang="en-US" sz="1500" b="0" dirty="0">
                <a:solidFill>
                  <a:schemeClr val="bg1"/>
                </a:solidFill>
                <a:latin typeface="Calibri" panose="020F0502020204030204" pitchFamily="34" charset="0"/>
                <a:cs typeface="Calibri" panose="020F0502020204030204" pitchFamily="34" charset="0"/>
              </a:rPr>
              <a:t>, adding biochar to woodchips significantly decreased the exhaustion rate of woodchips, only when the </a:t>
            </a:r>
            <a:r>
              <a:rPr lang="en-US" sz="1800" b="0" dirty="0">
                <a:solidFill>
                  <a:srgbClr val="FFFF00"/>
                </a:solidFill>
                <a:latin typeface="Calibri" panose="020F0502020204030204" pitchFamily="34" charset="0"/>
                <a:cs typeface="Calibri" panose="020F0502020204030204" pitchFamily="34" charset="0"/>
              </a:rPr>
              <a:t>hydraulic residence time (HRT) </a:t>
            </a:r>
            <a:r>
              <a:rPr lang="en-US" sz="1500" b="0" dirty="0">
                <a:solidFill>
                  <a:schemeClr val="bg1"/>
                </a:solidFill>
                <a:latin typeface="Calibri" panose="020F0502020204030204" pitchFamily="34" charset="0"/>
                <a:cs typeface="Calibri" panose="020F0502020204030204" pitchFamily="34" charset="0"/>
              </a:rPr>
              <a:t>was less than 5 h. </a:t>
            </a:r>
            <a:r>
              <a:rPr lang="en-US" sz="1800" b="0" dirty="0">
                <a:solidFill>
                  <a:srgbClr val="FFFF00"/>
                </a:solidFill>
                <a:latin typeface="Calibri" panose="020F0502020204030204" pitchFamily="34" charset="0"/>
                <a:cs typeface="Calibri" panose="020F0502020204030204" pitchFamily="34" charset="0"/>
              </a:rPr>
              <a:t>At longer HRT (&gt;5 h), </a:t>
            </a:r>
            <a:r>
              <a:rPr lang="en-US" sz="1500" b="0" dirty="0">
                <a:solidFill>
                  <a:schemeClr val="bg1"/>
                </a:solidFill>
                <a:latin typeface="Calibri" panose="020F0502020204030204" pitchFamily="34" charset="0"/>
                <a:cs typeface="Calibri" panose="020F0502020204030204" pitchFamily="34" charset="0"/>
              </a:rPr>
              <a:t>the benefits of biochar became less apparent. We attributed the improved denitrification during high nitrate loading to biochar's ability to decrease dissolved oxygen in pore water and increase water holding capacity and retention of dissolved organic carbon and nitrate, all of which could increase nitrate utilization. Biochar increased the net microbial biomass but did not affect the relative abundance of denitrifying genes, which indicates that a shift in microbial biomass could not fully explain the observed increase in nitrate removal in biochar-augmented woodchip biofilters. </a:t>
            </a:r>
            <a:r>
              <a:rPr lang="en-US" sz="1800" b="0" dirty="0">
                <a:solidFill>
                  <a:srgbClr val="FFFF00"/>
                </a:solidFill>
                <a:latin typeface="Calibri" panose="020F0502020204030204" pitchFamily="34" charset="0"/>
                <a:cs typeface="Calibri" panose="020F0502020204030204" pitchFamily="34" charset="0"/>
              </a:rPr>
              <a:t>Overall</a:t>
            </a:r>
            <a:r>
              <a:rPr lang="en-US" sz="1500" b="0" dirty="0">
                <a:solidFill>
                  <a:schemeClr val="bg1"/>
                </a:solidFill>
                <a:latin typeface="Calibri" panose="020F0502020204030204" pitchFamily="34" charset="0"/>
                <a:cs typeface="Calibri" panose="020F0502020204030204" pitchFamily="34" charset="0"/>
              </a:rPr>
              <a:t>, the results showed that biochar could increase the resiliency of woodchip biofilters for denitrification in high intensity rainfall events, a worst-case scenario, thereby mitigating the water quality degradation during climate change.</a:t>
            </a:r>
            <a:endParaRPr lang="en-US" sz="1500" dirty="0">
              <a:solidFill>
                <a:schemeClr val="bg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0D963F9E-820B-41E9-B8E1-8414B88DDC35}"/>
              </a:ext>
            </a:extLst>
          </p:cNvPr>
          <p:cNvSpPr/>
          <p:nvPr/>
        </p:nvSpPr>
        <p:spPr>
          <a:xfrm>
            <a:off x="3572699" y="687324"/>
            <a:ext cx="1013333" cy="7173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BE67E5-CF12-46E8-87CA-A97A4E8EC623}"/>
              </a:ext>
            </a:extLst>
          </p:cNvPr>
          <p:cNvSpPr/>
          <p:nvPr/>
        </p:nvSpPr>
        <p:spPr>
          <a:xfrm>
            <a:off x="7620001" y="1879600"/>
            <a:ext cx="1369826" cy="7874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5882EF-EB9E-40F7-878A-3BD81B9B5030}"/>
              </a:ext>
            </a:extLst>
          </p:cNvPr>
          <p:cNvSpPr/>
          <p:nvPr/>
        </p:nvSpPr>
        <p:spPr>
          <a:xfrm>
            <a:off x="4206664" y="2287328"/>
            <a:ext cx="2664036" cy="85823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A81728-94AE-4D87-AD30-877F32494992}"/>
              </a:ext>
            </a:extLst>
          </p:cNvPr>
          <p:cNvSpPr/>
          <p:nvPr/>
        </p:nvSpPr>
        <p:spPr>
          <a:xfrm>
            <a:off x="1587500" y="3716732"/>
            <a:ext cx="1230454" cy="95240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06951F-A9D6-4F05-A76A-690A3E7C3A36}"/>
              </a:ext>
            </a:extLst>
          </p:cNvPr>
          <p:cNvSpPr txBox="1"/>
          <p:nvPr/>
        </p:nvSpPr>
        <p:spPr>
          <a:xfrm>
            <a:off x="5868774" y="4576216"/>
            <a:ext cx="2969052" cy="492412"/>
          </a:xfrm>
          <a:prstGeom prst="rect">
            <a:avLst/>
          </a:prstGeom>
          <a:noFill/>
          <a:ln>
            <a:noFill/>
          </a:ln>
        </p:spPr>
        <p:txBody>
          <a:bodyPr spcFirstLastPara="1" wrap="none" lIns="91425" tIns="91425" rIns="91425" bIns="91425" rtlCol="0" anchor="b" anchorCtr="0">
            <a:spAutoFit/>
          </a:bodyPr>
          <a:lstStyle/>
          <a:p>
            <a:pPr algn="r"/>
            <a:r>
              <a:rPr lang="en-US" sz="2000" b="1" dirty="0">
                <a:solidFill>
                  <a:srgbClr val="FFFF00"/>
                </a:solidFill>
                <a:latin typeface="Calibri" panose="020F0502020204030204" pitchFamily="34" charset="0"/>
                <a:cs typeface="Calibri" panose="020F0502020204030204" pitchFamily="34" charset="0"/>
              </a:rPr>
              <a:t>Use thoughtful transitions</a:t>
            </a:r>
          </a:p>
        </p:txBody>
      </p:sp>
      <p:sp>
        <p:nvSpPr>
          <p:cNvPr id="9" name="Rectangle 8">
            <a:extLst>
              <a:ext uri="{FF2B5EF4-FFF2-40B4-BE49-F238E27FC236}">
                <a16:creationId xmlns:a16="http://schemas.microsoft.com/office/drawing/2014/main" id="{F9930A62-8E93-4DC9-A091-42BE4CFA702F}"/>
              </a:ext>
            </a:extLst>
          </p:cNvPr>
          <p:cNvSpPr/>
          <p:nvPr/>
        </p:nvSpPr>
        <p:spPr>
          <a:xfrm>
            <a:off x="154172" y="2357789"/>
            <a:ext cx="3185928" cy="7173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294E9E-924E-40BE-B6A2-6F291F99D023}"/>
              </a:ext>
            </a:extLst>
          </p:cNvPr>
          <p:cNvSpPr txBox="1"/>
          <p:nvPr/>
        </p:nvSpPr>
        <p:spPr>
          <a:xfrm>
            <a:off x="3723657" y="4576216"/>
            <a:ext cx="1239413" cy="492412"/>
          </a:xfrm>
          <a:prstGeom prst="rect">
            <a:avLst/>
          </a:prstGeom>
          <a:noFill/>
          <a:ln>
            <a:noFill/>
          </a:ln>
        </p:spPr>
        <p:txBody>
          <a:bodyPr spcFirstLastPara="1" wrap="none" lIns="91425" tIns="91425" rIns="91425" bIns="91425" rtlCol="0" anchor="b" anchorCtr="0">
            <a:spAutoFit/>
          </a:bodyPr>
          <a:lstStyle/>
          <a:p>
            <a:pPr algn="r"/>
            <a:r>
              <a:rPr lang="en-US" sz="2000" b="1" dirty="0">
                <a:solidFill>
                  <a:srgbClr val="FFFF00"/>
                </a:solidFill>
                <a:latin typeface="Calibri" panose="020F0502020204030204" pitchFamily="34" charset="0"/>
                <a:cs typeface="Calibri" panose="020F0502020204030204" pitchFamily="34" charset="0"/>
              </a:rPr>
              <a:t>Exercise 3</a:t>
            </a:r>
          </a:p>
        </p:txBody>
      </p:sp>
      <p:sp>
        <p:nvSpPr>
          <p:cNvPr id="3" name="Slide Number Placeholder 2">
            <a:extLst>
              <a:ext uri="{FF2B5EF4-FFF2-40B4-BE49-F238E27FC236}">
                <a16:creationId xmlns:a16="http://schemas.microsoft.com/office/drawing/2014/main" id="{DC7B6978-89AA-41DD-944B-1EC8979ADE1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2441739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F368-11DF-4823-BACA-B321B859374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Polishing steps</a:t>
            </a:r>
          </a:p>
        </p:txBody>
      </p:sp>
      <p:sp>
        <p:nvSpPr>
          <p:cNvPr id="3" name="Slide Number Placeholder 2">
            <a:extLst>
              <a:ext uri="{FF2B5EF4-FFF2-40B4-BE49-F238E27FC236}">
                <a16:creationId xmlns:a16="http://schemas.microsoft.com/office/drawing/2014/main" id="{BA0D079B-27B1-46B0-A170-54235769776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3191055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E485-B87C-44DA-9CDC-EA36F8FC609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Before you start the abstract</a:t>
            </a:r>
          </a:p>
        </p:txBody>
      </p:sp>
      <p:sp>
        <p:nvSpPr>
          <p:cNvPr id="3" name="Text Placeholder 2">
            <a:extLst>
              <a:ext uri="{FF2B5EF4-FFF2-40B4-BE49-F238E27FC236}">
                <a16:creationId xmlns:a16="http://schemas.microsoft.com/office/drawing/2014/main" id="{EA0D5965-32B3-4DAE-8FA3-B0AD8D009EA0}"/>
              </a:ext>
            </a:extLst>
          </p:cNvPr>
          <p:cNvSpPr>
            <a:spLocks noGrp="1"/>
          </p:cNvSpPr>
          <p:nvPr>
            <p:ph type="body" idx="1"/>
          </p:nvPr>
        </p:nvSpPr>
        <p:spPr>
          <a:xfrm>
            <a:off x="416250" y="1201850"/>
            <a:ext cx="7751246" cy="3498000"/>
          </a:xfrm>
        </p:spPr>
        <p:txBody>
          <a:bodyPr/>
          <a:lstStyle/>
          <a:p>
            <a:pPr>
              <a:spcBef>
                <a:spcPts val="1300"/>
              </a:spcBef>
            </a:pPr>
            <a:r>
              <a:rPr lang="en-US" sz="2600" dirty="0">
                <a:latin typeface="Calibri" panose="020F0502020204030204" pitchFamily="34" charset="0"/>
                <a:cs typeface="Calibri" panose="020F0502020204030204" pitchFamily="34" charset="0"/>
              </a:rPr>
              <a:t>Finish your research</a:t>
            </a:r>
          </a:p>
          <a:p>
            <a:pPr>
              <a:spcBef>
                <a:spcPts val="1300"/>
              </a:spcBef>
            </a:pPr>
            <a:r>
              <a:rPr lang="en-US" sz="2600" dirty="0">
                <a:latin typeface="Calibri" panose="020F0502020204030204" pitchFamily="34" charset="0"/>
                <a:cs typeface="Calibri" panose="020F0502020204030204" pitchFamily="34" charset="0"/>
              </a:rPr>
              <a:t>Write your paper</a:t>
            </a:r>
          </a:p>
          <a:p>
            <a:pPr>
              <a:spcBef>
                <a:spcPts val="1300"/>
              </a:spcBef>
            </a:pPr>
            <a:r>
              <a:rPr lang="en-US" sz="2600" dirty="0">
                <a:latin typeface="Calibri" panose="020F0502020204030204" pitchFamily="34" charset="0"/>
                <a:cs typeface="Calibri" panose="020F0502020204030204" pitchFamily="34" charset="0"/>
              </a:rPr>
              <a:t>Go through preliminary edits of your paper</a:t>
            </a:r>
          </a:p>
          <a:p>
            <a:pPr>
              <a:spcBef>
                <a:spcPts val="1300"/>
              </a:spcBef>
            </a:pPr>
            <a:endParaRPr lang="en-US" sz="2600" dirty="0">
              <a:solidFill>
                <a:schemeClr val="accent1"/>
              </a:solidFill>
              <a:latin typeface="Calibri" panose="020F0502020204030204" pitchFamily="34" charset="0"/>
              <a:cs typeface="Calibri" panose="020F0502020204030204" pitchFamily="34" charset="0"/>
            </a:endParaRPr>
          </a:p>
          <a:p>
            <a:endParaRPr lang="en-US" sz="2600" dirty="0">
              <a:latin typeface="Calibri" panose="020F0502020204030204" pitchFamily="34" charset="0"/>
              <a:cs typeface="Calibri" panose="020F0502020204030204" pitchFamily="34" charset="0"/>
            </a:endParaRPr>
          </a:p>
          <a:p>
            <a:pPr marL="76200" indent="0">
              <a:buNone/>
            </a:pPr>
            <a:endParaRPr lang="en-US" sz="2600" dirty="0">
              <a:latin typeface="Calibri" panose="020F0502020204030204" pitchFamily="34" charset="0"/>
              <a:cs typeface="Calibri" panose="020F0502020204030204" pitchFamily="34" charset="0"/>
            </a:endParaRPr>
          </a:p>
          <a:p>
            <a:pPr marL="76200" indent="0">
              <a:buNone/>
            </a:pPr>
            <a:endParaRPr lang="en-US" sz="2600" dirty="0">
              <a:latin typeface="Calibri" panose="020F0502020204030204" pitchFamily="34" charset="0"/>
              <a:cs typeface="Calibri" panose="020F0502020204030204" pitchFamily="34" charset="0"/>
            </a:endParaRPr>
          </a:p>
          <a:p>
            <a:pPr marL="76200" indent="0">
              <a:buNone/>
            </a:pPr>
            <a:endParaRPr lang="en-US" sz="26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7941AD7-8FF0-4DFB-9B68-35AEFF3CE53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3339031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13C60-7F25-FF4A-A89A-26C684531A87}"/>
              </a:ext>
            </a:extLst>
          </p:cNvPr>
          <p:cNvSpPr>
            <a:spLocks noGrp="1"/>
          </p:cNvSpPr>
          <p:nvPr>
            <p:ph type="title"/>
          </p:nvPr>
        </p:nvSpPr>
        <p:spPr>
          <a:xfrm>
            <a:off x="149122" y="182161"/>
            <a:ext cx="8994878" cy="635400"/>
          </a:xfrm>
        </p:spPr>
        <p:txBody>
          <a:bodyPr/>
          <a:lstStyle/>
          <a:p>
            <a:r>
              <a:rPr lang="en-US" dirty="0">
                <a:latin typeface="Calibri" panose="020F0502020204030204" pitchFamily="34" charset="0"/>
                <a:cs typeface="Calibri" panose="020F0502020204030204" pitchFamily="34" charset="0"/>
              </a:rPr>
              <a:t>Search optimization</a:t>
            </a:r>
          </a:p>
        </p:txBody>
      </p:sp>
      <p:sp>
        <p:nvSpPr>
          <p:cNvPr id="4" name="Text Placeholder 3">
            <a:extLst>
              <a:ext uri="{FF2B5EF4-FFF2-40B4-BE49-F238E27FC236}">
                <a16:creationId xmlns:a16="http://schemas.microsoft.com/office/drawing/2014/main" id="{16AC9D37-ED91-D44F-97E3-E0FF8C918004}"/>
              </a:ext>
            </a:extLst>
          </p:cNvPr>
          <p:cNvSpPr>
            <a:spLocks noGrp="1"/>
          </p:cNvSpPr>
          <p:nvPr>
            <p:ph type="body" idx="1"/>
          </p:nvPr>
        </p:nvSpPr>
        <p:spPr>
          <a:xfrm>
            <a:off x="530122" y="1163750"/>
            <a:ext cx="7751246" cy="3498000"/>
          </a:xfrm>
        </p:spPr>
        <p:txBody>
          <a:bodyPr/>
          <a:lstStyle/>
          <a:p>
            <a:pPr>
              <a:buSzPct val="70000"/>
            </a:pPr>
            <a:r>
              <a:rPr lang="en-US" dirty="0">
                <a:latin typeface="Calibri" panose="020F0502020204030204" pitchFamily="34" charset="0"/>
                <a:cs typeface="Calibri" panose="020F0502020204030204" pitchFamily="34" charset="0"/>
              </a:rPr>
              <a:t>Search algorithms use keywords, title, and abstract to locate papers</a:t>
            </a:r>
          </a:p>
          <a:p>
            <a:pPr>
              <a:buSzPct val="70000"/>
            </a:pPr>
            <a:endParaRPr lang="en-US" dirty="0">
              <a:latin typeface="Calibri" panose="020F0502020204030204" pitchFamily="34" charset="0"/>
              <a:cs typeface="Calibri" panose="020F0502020204030204" pitchFamily="34" charset="0"/>
            </a:endParaRPr>
          </a:p>
          <a:p>
            <a:pPr>
              <a:buSzPct val="70000"/>
            </a:pPr>
            <a:r>
              <a:rPr lang="en-US" dirty="0">
                <a:latin typeface="Calibri" panose="020F0502020204030204" pitchFamily="34" charset="0"/>
                <a:cs typeface="Calibri" panose="020F0502020204030204" pitchFamily="34" charset="0"/>
              </a:rPr>
              <a:t>Make sure major search terms are included in your abstract</a:t>
            </a:r>
          </a:p>
          <a:p>
            <a:pPr>
              <a:buSzPct val="70000"/>
            </a:pPr>
            <a:endParaRPr lang="en-US" dirty="0">
              <a:latin typeface="Calibri" panose="020F0502020204030204" pitchFamily="34" charset="0"/>
              <a:cs typeface="Calibri" panose="020F0502020204030204" pitchFamily="34" charset="0"/>
            </a:endParaRPr>
          </a:p>
          <a:p>
            <a:pPr>
              <a:buSzPct val="70000"/>
            </a:pPr>
            <a:r>
              <a:rPr lang="en-US" dirty="0">
                <a:latin typeface="Calibri" panose="020F0502020204030204" pitchFamily="34" charset="0"/>
                <a:cs typeface="Calibri" panose="020F0502020204030204" pitchFamily="34" charset="0"/>
              </a:rPr>
              <a:t>Define all abbreviations</a:t>
            </a:r>
          </a:p>
        </p:txBody>
      </p:sp>
      <p:sp>
        <p:nvSpPr>
          <p:cNvPr id="2" name="Slide Number Placeholder 1">
            <a:extLst>
              <a:ext uri="{FF2B5EF4-FFF2-40B4-BE49-F238E27FC236}">
                <a16:creationId xmlns:a16="http://schemas.microsoft.com/office/drawing/2014/main" id="{E6498364-1919-4FB8-83AF-8A9C7D8A5CF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1537405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11E7-2342-42F7-B77F-701DF0AFCA0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Citations</a:t>
            </a:r>
          </a:p>
        </p:txBody>
      </p:sp>
      <p:sp>
        <p:nvSpPr>
          <p:cNvPr id="3" name="Text Placeholder 2">
            <a:extLst>
              <a:ext uri="{FF2B5EF4-FFF2-40B4-BE49-F238E27FC236}">
                <a16:creationId xmlns:a16="http://schemas.microsoft.com/office/drawing/2014/main" id="{3A0F12D7-0196-430B-BE66-DA2B5D5A152F}"/>
              </a:ext>
            </a:extLst>
          </p:cNvPr>
          <p:cNvSpPr>
            <a:spLocks noGrp="1"/>
          </p:cNvSpPr>
          <p:nvPr>
            <p:ph type="body" idx="1"/>
          </p:nvPr>
        </p:nvSpPr>
        <p:spPr>
          <a:xfrm>
            <a:off x="416250" y="1100250"/>
            <a:ext cx="7989196" cy="3498000"/>
          </a:xfrm>
        </p:spPr>
        <p:txBody>
          <a:bodyPr/>
          <a:lstStyle/>
          <a:p>
            <a:pPr>
              <a:buSzPct val="70000"/>
            </a:pPr>
            <a:r>
              <a:rPr lang="en-US" dirty="0">
                <a:latin typeface="Calibri" panose="020F0502020204030204" pitchFamily="34" charset="0"/>
                <a:cs typeface="Calibri" panose="020F0502020204030204" pitchFamily="34" charset="0"/>
              </a:rPr>
              <a:t>Generally only included when the paper is a major extension or rebuttal of the cited piece</a:t>
            </a:r>
          </a:p>
          <a:p>
            <a:pPr lvl="1">
              <a:buSzPct val="70000"/>
            </a:pPr>
            <a:r>
              <a:rPr lang="en-US" dirty="0">
                <a:latin typeface="Calibri" panose="020F0502020204030204" pitchFamily="34" charset="0"/>
                <a:cs typeface="Calibri" panose="020F0502020204030204" pitchFamily="34" charset="0"/>
              </a:rPr>
              <a:t>You must also cite the paper in your article</a:t>
            </a:r>
          </a:p>
          <a:p>
            <a:pPr lvl="1">
              <a:buSzPct val="70000"/>
            </a:pPr>
            <a:endParaRPr lang="en-US" dirty="0">
              <a:latin typeface="Calibri" panose="020F0502020204030204" pitchFamily="34" charset="0"/>
              <a:cs typeface="Calibri" panose="020F0502020204030204" pitchFamily="34" charset="0"/>
            </a:endParaRPr>
          </a:p>
          <a:p>
            <a:pPr>
              <a:buSzPct val="70000"/>
            </a:pPr>
            <a:r>
              <a:rPr lang="en-US" dirty="0">
                <a:latin typeface="Calibri" panose="020F0502020204030204" pitchFamily="34" charset="0"/>
                <a:cs typeface="Calibri" panose="020F0502020204030204" pitchFamily="34" charset="0"/>
              </a:rPr>
              <a:t>Specific journals/disciplines have different policies, so make sure to check before submitting</a:t>
            </a:r>
          </a:p>
        </p:txBody>
      </p:sp>
      <p:sp>
        <p:nvSpPr>
          <p:cNvPr id="4" name="Slide Number Placeholder 3">
            <a:extLst>
              <a:ext uri="{FF2B5EF4-FFF2-40B4-BE49-F238E27FC236}">
                <a16:creationId xmlns:a16="http://schemas.microsoft.com/office/drawing/2014/main" id="{A9ED9AD1-E475-428A-A137-8DBD9B14BE8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41</a:t>
            </a:fld>
            <a:endParaRPr lang="en"/>
          </a:p>
        </p:txBody>
      </p:sp>
    </p:spTree>
    <p:extLst>
      <p:ext uri="{BB962C8B-B14F-4D97-AF65-F5344CB8AC3E}">
        <p14:creationId xmlns:p14="http://schemas.microsoft.com/office/powerpoint/2010/main" val="3926401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B49-3D9A-4DD5-A312-32ADB532253F}"/>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Resources</a:t>
            </a:r>
          </a:p>
        </p:txBody>
      </p:sp>
      <p:sp>
        <p:nvSpPr>
          <p:cNvPr id="3" name="Text Placeholder 2">
            <a:extLst>
              <a:ext uri="{FF2B5EF4-FFF2-40B4-BE49-F238E27FC236}">
                <a16:creationId xmlns:a16="http://schemas.microsoft.com/office/drawing/2014/main" id="{96B5436D-256E-477A-B15B-23CCD2F9E350}"/>
              </a:ext>
            </a:extLst>
          </p:cNvPr>
          <p:cNvSpPr>
            <a:spLocks noGrp="1"/>
          </p:cNvSpPr>
          <p:nvPr>
            <p:ph type="body" idx="1"/>
          </p:nvPr>
        </p:nvSpPr>
        <p:spPr>
          <a:xfrm>
            <a:off x="416250" y="1100250"/>
            <a:ext cx="7989196" cy="3498000"/>
          </a:xfrm>
        </p:spPr>
        <p:txBody>
          <a:bodyPr/>
          <a:lstStyle/>
          <a:p>
            <a:pPr>
              <a:buSzPct val="70000"/>
            </a:pPr>
            <a:r>
              <a:rPr lang="en-US" dirty="0">
                <a:latin typeface="Calibri" panose="020F0502020204030204" pitchFamily="34" charset="0"/>
                <a:cs typeface="Calibri" panose="020F0502020204030204" pitchFamily="34" charset="0"/>
              </a:rPr>
              <a:t>Include any resources provided in the paper</a:t>
            </a:r>
          </a:p>
          <a:p>
            <a:pPr lvl="1">
              <a:buSzPct val="70000"/>
            </a:pPr>
            <a:r>
              <a:rPr lang="en-US" dirty="0">
                <a:latin typeface="Calibri" panose="020F0502020204030204" pitchFamily="34" charset="0"/>
                <a:cs typeface="Calibri" panose="020F0502020204030204" pitchFamily="34" charset="0"/>
              </a:rPr>
              <a:t>software packages, repository information, etc. </a:t>
            </a:r>
          </a:p>
          <a:p>
            <a:pPr>
              <a:buSzPct val="70000"/>
            </a:pPr>
            <a:endParaRPr lang="en-US" dirty="0">
              <a:latin typeface="Calibri" panose="020F0502020204030204" pitchFamily="34" charset="0"/>
              <a:cs typeface="Calibri" panose="020F0502020204030204" pitchFamily="34" charset="0"/>
            </a:endParaRPr>
          </a:p>
          <a:p>
            <a:pPr>
              <a:buSzPct val="70000"/>
            </a:pPr>
            <a:r>
              <a:rPr lang="en-US" dirty="0">
                <a:latin typeface="Calibri" panose="020F0502020204030204" pitchFamily="34" charset="0"/>
                <a:cs typeface="Calibri" panose="020F0502020204030204" pitchFamily="34" charset="0"/>
              </a:rPr>
              <a:t>Unless there is a separate section in the journal for that information</a:t>
            </a:r>
          </a:p>
        </p:txBody>
      </p:sp>
      <p:sp>
        <p:nvSpPr>
          <p:cNvPr id="4" name="Slide Number Placeholder 3">
            <a:extLst>
              <a:ext uri="{FF2B5EF4-FFF2-40B4-BE49-F238E27FC236}">
                <a16:creationId xmlns:a16="http://schemas.microsoft.com/office/drawing/2014/main" id="{3642D567-6168-4763-99EB-6A4C9D9CFE7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420130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F368-11DF-4823-BACA-B321B859374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Additional types of abstracts </a:t>
            </a:r>
          </a:p>
        </p:txBody>
      </p:sp>
      <p:sp>
        <p:nvSpPr>
          <p:cNvPr id="3" name="Slide Number Placeholder 2">
            <a:extLst>
              <a:ext uri="{FF2B5EF4-FFF2-40B4-BE49-F238E27FC236}">
                <a16:creationId xmlns:a16="http://schemas.microsoft.com/office/drawing/2014/main" id="{D20E6555-9717-4ACD-A34F-3F87E009AF0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3006677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43AB-F6E2-4021-82A9-E4CD53A4DD19}"/>
              </a:ext>
            </a:extLst>
          </p:cNvPr>
          <p:cNvSpPr>
            <a:spLocks noGrp="1"/>
          </p:cNvSpPr>
          <p:nvPr>
            <p:ph type="title"/>
          </p:nvPr>
        </p:nvSpPr>
        <p:spPr/>
        <p:txBody>
          <a:bodyPr/>
          <a:lstStyle/>
          <a:p>
            <a:r>
              <a:rPr lang="en-US" dirty="0"/>
              <a:t>Graphical Abstract Figure</a:t>
            </a:r>
          </a:p>
        </p:txBody>
      </p:sp>
      <p:sp>
        <p:nvSpPr>
          <p:cNvPr id="3" name="Text Placeholder 2">
            <a:extLst>
              <a:ext uri="{FF2B5EF4-FFF2-40B4-BE49-F238E27FC236}">
                <a16:creationId xmlns:a16="http://schemas.microsoft.com/office/drawing/2014/main" id="{07FF9D80-B462-410F-9ABE-66CE2AAF52A1}"/>
              </a:ext>
            </a:extLst>
          </p:cNvPr>
          <p:cNvSpPr>
            <a:spLocks noGrp="1"/>
          </p:cNvSpPr>
          <p:nvPr>
            <p:ph type="body" idx="1"/>
          </p:nvPr>
        </p:nvSpPr>
        <p:spPr>
          <a:xfrm>
            <a:off x="332731" y="1207407"/>
            <a:ext cx="4239269" cy="3498000"/>
          </a:xfrm>
        </p:spPr>
        <p:txBody>
          <a:bodyPr/>
          <a:lstStyle/>
          <a:p>
            <a:r>
              <a:rPr lang="en-US" dirty="0"/>
              <a:t>Also, referred to as a “table of contents figure”</a:t>
            </a:r>
          </a:p>
          <a:p>
            <a:endParaRPr lang="en-US" dirty="0"/>
          </a:p>
          <a:p>
            <a:r>
              <a:rPr lang="en-US" dirty="0"/>
              <a:t>Image like a thumbnail</a:t>
            </a:r>
          </a:p>
          <a:p>
            <a:endParaRPr lang="en-US" dirty="0"/>
          </a:p>
          <a:p>
            <a:r>
              <a:rPr lang="en-US" dirty="0"/>
              <a:t>Accompanies abstract and promotes article with a visual experience</a:t>
            </a:r>
          </a:p>
        </p:txBody>
      </p:sp>
      <p:pic>
        <p:nvPicPr>
          <p:cNvPr id="5" name="Picture 4">
            <a:extLst>
              <a:ext uri="{FF2B5EF4-FFF2-40B4-BE49-F238E27FC236}">
                <a16:creationId xmlns:a16="http://schemas.microsoft.com/office/drawing/2014/main" id="{2FA8D12E-8344-41A4-804C-96481CD8BAEA}"/>
              </a:ext>
            </a:extLst>
          </p:cNvPr>
          <p:cNvPicPr>
            <a:picLocks noChangeAspect="1"/>
          </p:cNvPicPr>
          <p:nvPr/>
        </p:nvPicPr>
        <p:blipFill>
          <a:blip r:embed="rId2"/>
          <a:stretch>
            <a:fillRect/>
          </a:stretch>
        </p:blipFill>
        <p:spPr>
          <a:xfrm>
            <a:off x="4894180" y="1492859"/>
            <a:ext cx="3497363" cy="2352771"/>
          </a:xfrm>
          <a:prstGeom prst="rect">
            <a:avLst/>
          </a:prstGeom>
        </p:spPr>
      </p:pic>
      <p:sp>
        <p:nvSpPr>
          <p:cNvPr id="4" name="Slide Number Placeholder 3">
            <a:extLst>
              <a:ext uri="{FF2B5EF4-FFF2-40B4-BE49-F238E27FC236}">
                <a16:creationId xmlns:a16="http://schemas.microsoft.com/office/drawing/2014/main" id="{98CA3E29-8805-497B-8B92-B0B15CD8419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44</a:t>
            </a:fld>
            <a:endParaRPr lang="en"/>
          </a:p>
        </p:txBody>
      </p:sp>
      <p:sp>
        <p:nvSpPr>
          <p:cNvPr id="6" name="TextBox 5">
            <a:extLst>
              <a:ext uri="{FF2B5EF4-FFF2-40B4-BE49-F238E27FC236}">
                <a16:creationId xmlns:a16="http://schemas.microsoft.com/office/drawing/2014/main" id="{8DEB5756-4DFB-38FB-AFC8-21DF34723861}"/>
              </a:ext>
            </a:extLst>
          </p:cNvPr>
          <p:cNvSpPr txBox="1"/>
          <p:nvPr/>
        </p:nvSpPr>
        <p:spPr>
          <a:xfrm>
            <a:off x="4364790" y="3845630"/>
            <a:ext cx="4556145" cy="615523"/>
          </a:xfrm>
          <a:prstGeom prst="rect">
            <a:avLst/>
          </a:prstGeom>
          <a:noFill/>
          <a:ln>
            <a:noFill/>
          </a:ln>
        </p:spPr>
        <p:txBody>
          <a:bodyPr spcFirstLastPara="1" wrap="square" lIns="91425" tIns="91425" rIns="91425" bIns="91425" rtlCol="0" anchor="b" anchorCtr="0">
            <a:spAutoFit/>
          </a:bodyPr>
          <a:lstStyle/>
          <a:p>
            <a:pPr algn="ctr"/>
            <a:r>
              <a:rPr lang="en-US" dirty="0"/>
              <a:t>Gao et al. 2019. ACS </a:t>
            </a:r>
            <a:r>
              <a:rPr lang="en-US" i="1" dirty="0"/>
              <a:t>Applied Nano materials</a:t>
            </a:r>
            <a:r>
              <a:rPr lang="en-US" dirty="0"/>
              <a:t>. https://doi.org/10.1021/acsanm.9b02003</a:t>
            </a:r>
          </a:p>
        </p:txBody>
      </p:sp>
    </p:spTree>
    <p:extLst>
      <p:ext uri="{BB962C8B-B14F-4D97-AF65-F5344CB8AC3E}">
        <p14:creationId xmlns:p14="http://schemas.microsoft.com/office/powerpoint/2010/main" val="298103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E2EBA-4F38-46F4-B3AC-CA22E4DCA289}"/>
              </a:ext>
            </a:extLst>
          </p:cNvPr>
          <p:cNvSpPr>
            <a:spLocks noGrp="1"/>
          </p:cNvSpPr>
          <p:nvPr>
            <p:ph type="title"/>
          </p:nvPr>
        </p:nvSpPr>
        <p:spPr/>
        <p:txBody>
          <a:bodyPr/>
          <a:lstStyle/>
          <a:p>
            <a:r>
              <a:rPr lang="en-US" dirty="0"/>
              <a:t>Graphical abstract</a:t>
            </a:r>
          </a:p>
        </p:txBody>
      </p:sp>
      <p:sp>
        <p:nvSpPr>
          <p:cNvPr id="3" name="Text Placeholder 2">
            <a:extLst>
              <a:ext uri="{FF2B5EF4-FFF2-40B4-BE49-F238E27FC236}">
                <a16:creationId xmlns:a16="http://schemas.microsoft.com/office/drawing/2014/main" id="{481394D4-725C-46EE-BB89-AA3E6EC66342}"/>
              </a:ext>
            </a:extLst>
          </p:cNvPr>
          <p:cNvSpPr>
            <a:spLocks noGrp="1"/>
          </p:cNvSpPr>
          <p:nvPr>
            <p:ph type="body" idx="1"/>
          </p:nvPr>
        </p:nvSpPr>
        <p:spPr>
          <a:xfrm>
            <a:off x="416250" y="1235188"/>
            <a:ext cx="7751246" cy="3498000"/>
          </a:xfrm>
        </p:spPr>
        <p:txBody>
          <a:bodyPr/>
          <a:lstStyle/>
          <a:p>
            <a:r>
              <a:rPr lang="en-US" sz="2600" dirty="0"/>
              <a:t>Keep them simple, but not too simple</a:t>
            </a:r>
          </a:p>
          <a:p>
            <a:endParaRPr lang="en-US" sz="2600" dirty="0"/>
          </a:p>
          <a:p>
            <a:r>
              <a:rPr lang="en-US" sz="2600" dirty="0"/>
              <a:t>Tell a clear scientific story</a:t>
            </a:r>
          </a:p>
          <a:p>
            <a:endParaRPr lang="en-US" sz="2600" dirty="0"/>
          </a:p>
          <a:p>
            <a:r>
              <a:rPr lang="en-US" sz="2600" dirty="0"/>
              <a:t>Good graphic abstracts are:</a:t>
            </a:r>
          </a:p>
          <a:p>
            <a:pPr lvl="1"/>
            <a:r>
              <a:rPr lang="en-US" dirty="0"/>
              <a:t>Well-defined, informative, and appealing </a:t>
            </a:r>
          </a:p>
          <a:p>
            <a:pPr marL="76200" indent="0">
              <a:buNone/>
            </a:pPr>
            <a:endParaRPr lang="en-US" dirty="0"/>
          </a:p>
          <a:p>
            <a:endParaRPr lang="en-US" dirty="0"/>
          </a:p>
        </p:txBody>
      </p:sp>
      <p:sp>
        <p:nvSpPr>
          <p:cNvPr id="8" name="TextBox 7">
            <a:extLst>
              <a:ext uri="{FF2B5EF4-FFF2-40B4-BE49-F238E27FC236}">
                <a16:creationId xmlns:a16="http://schemas.microsoft.com/office/drawing/2014/main" id="{3E3D2471-B47E-4762-9733-139BB0A8884D}"/>
              </a:ext>
            </a:extLst>
          </p:cNvPr>
          <p:cNvSpPr txBox="1"/>
          <p:nvPr/>
        </p:nvSpPr>
        <p:spPr>
          <a:xfrm>
            <a:off x="276550" y="4515085"/>
            <a:ext cx="9182100" cy="461665"/>
          </a:xfrm>
          <a:prstGeom prst="rect">
            <a:avLst/>
          </a:prstGeom>
          <a:noFill/>
          <a:ln>
            <a:noFill/>
          </a:ln>
        </p:spPr>
        <p:txBody>
          <a:bodyPr wrap="square">
            <a:spAutoFit/>
          </a:bodyPr>
          <a:lstStyle/>
          <a:p>
            <a:r>
              <a:rPr lang="en-US" sz="1200" dirty="0">
                <a:solidFill>
                  <a:schemeClr val="accent1"/>
                </a:solidFill>
              </a:rPr>
              <a:t>CCS Chemistry Guidelines for Table of Contents Graphics</a:t>
            </a:r>
          </a:p>
          <a:p>
            <a:r>
              <a:rPr lang="en-US" sz="1200" dirty="0">
                <a:solidFill>
                  <a:schemeClr val="accent1"/>
                </a:solidFill>
              </a:rPr>
              <a:t>https://www.chinesechemsoc.org/pb-assets/css-documents/CCSC%20TOC%20Guidelines%20FINAL-1599077939047.pdf</a:t>
            </a:r>
          </a:p>
        </p:txBody>
      </p:sp>
      <p:sp>
        <p:nvSpPr>
          <p:cNvPr id="4" name="Slide Number Placeholder 3">
            <a:extLst>
              <a:ext uri="{FF2B5EF4-FFF2-40B4-BE49-F238E27FC236}">
                <a16:creationId xmlns:a16="http://schemas.microsoft.com/office/drawing/2014/main" id="{ED481131-2876-495C-ABA1-1B3702E48450}"/>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45</a:t>
            </a:fld>
            <a:endParaRPr lang="en"/>
          </a:p>
        </p:txBody>
      </p:sp>
    </p:spTree>
    <p:extLst>
      <p:ext uri="{BB962C8B-B14F-4D97-AF65-F5344CB8AC3E}">
        <p14:creationId xmlns:p14="http://schemas.microsoft.com/office/powerpoint/2010/main" val="300638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E2EBA-4F38-46F4-B3AC-CA22E4DCA289}"/>
              </a:ext>
            </a:extLst>
          </p:cNvPr>
          <p:cNvSpPr>
            <a:spLocks noGrp="1"/>
          </p:cNvSpPr>
          <p:nvPr>
            <p:ph type="title"/>
          </p:nvPr>
        </p:nvSpPr>
        <p:spPr/>
        <p:txBody>
          <a:bodyPr/>
          <a:lstStyle/>
          <a:p>
            <a:r>
              <a:rPr lang="en-US" dirty="0"/>
              <a:t>Graphical abstracts: Which one is better?</a:t>
            </a:r>
          </a:p>
        </p:txBody>
      </p:sp>
      <p:pic>
        <p:nvPicPr>
          <p:cNvPr id="9" name="Picture 8">
            <a:extLst>
              <a:ext uri="{FF2B5EF4-FFF2-40B4-BE49-F238E27FC236}">
                <a16:creationId xmlns:a16="http://schemas.microsoft.com/office/drawing/2014/main" id="{281EE636-BBF2-4C61-9AA1-6A860BC4C13D}"/>
              </a:ext>
            </a:extLst>
          </p:cNvPr>
          <p:cNvPicPr>
            <a:picLocks noChangeAspect="1"/>
          </p:cNvPicPr>
          <p:nvPr/>
        </p:nvPicPr>
        <p:blipFill rotWithShape="1">
          <a:blip r:embed="rId2"/>
          <a:srcRect l="4373" t="1358" r="10341" b="49225"/>
          <a:stretch/>
        </p:blipFill>
        <p:spPr>
          <a:xfrm>
            <a:off x="416250" y="1301395"/>
            <a:ext cx="3787494" cy="2714444"/>
          </a:xfrm>
          <a:prstGeom prst="rect">
            <a:avLst/>
          </a:prstGeom>
        </p:spPr>
      </p:pic>
      <p:pic>
        <p:nvPicPr>
          <p:cNvPr id="11" name="Picture 10">
            <a:extLst>
              <a:ext uri="{FF2B5EF4-FFF2-40B4-BE49-F238E27FC236}">
                <a16:creationId xmlns:a16="http://schemas.microsoft.com/office/drawing/2014/main" id="{A50A12B4-8E15-4D36-8FA1-E58A21BD8C62}"/>
              </a:ext>
            </a:extLst>
          </p:cNvPr>
          <p:cNvPicPr>
            <a:picLocks noChangeAspect="1"/>
          </p:cNvPicPr>
          <p:nvPr/>
        </p:nvPicPr>
        <p:blipFill>
          <a:blip r:embed="rId3"/>
          <a:stretch>
            <a:fillRect/>
          </a:stretch>
        </p:blipFill>
        <p:spPr>
          <a:xfrm>
            <a:off x="4086860" y="1049590"/>
            <a:ext cx="4379891" cy="3044319"/>
          </a:xfrm>
          <a:prstGeom prst="rect">
            <a:avLst/>
          </a:prstGeom>
        </p:spPr>
      </p:pic>
      <p:sp>
        <p:nvSpPr>
          <p:cNvPr id="12" name="TextBox 11">
            <a:extLst>
              <a:ext uri="{FF2B5EF4-FFF2-40B4-BE49-F238E27FC236}">
                <a16:creationId xmlns:a16="http://schemas.microsoft.com/office/drawing/2014/main" id="{5A274FE1-661D-47E0-A1AB-E3BAC237D1B2}"/>
              </a:ext>
            </a:extLst>
          </p:cNvPr>
          <p:cNvSpPr txBox="1"/>
          <p:nvPr/>
        </p:nvSpPr>
        <p:spPr>
          <a:xfrm>
            <a:off x="276550" y="4515085"/>
            <a:ext cx="9182100" cy="461665"/>
          </a:xfrm>
          <a:prstGeom prst="rect">
            <a:avLst/>
          </a:prstGeom>
          <a:noFill/>
          <a:ln>
            <a:noFill/>
          </a:ln>
        </p:spPr>
        <p:txBody>
          <a:bodyPr wrap="square">
            <a:spAutoFit/>
          </a:bodyPr>
          <a:lstStyle/>
          <a:p>
            <a:r>
              <a:rPr lang="en-US" sz="1200" dirty="0">
                <a:solidFill>
                  <a:schemeClr val="accent1"/>
                </a:solidFill>
              </a:rPr>
              <a:t>CCS Chemistry Guidelines for Table of Contents Graphics</a:t>
            </a:r>
          </a:p>
          <a:p>
            <a:r>
              <a:rPr lang="en-US" sz="1200" dirty="0">
                <a:solidFill>
                  <a:schemeClr val="accent1"/>
                </a:solidFill>
              </a:rPr>
              <a:t>https://www.chinesechemsoc.org/pb-assets/css-documents/CCSC%20TOC%20Guidelines%20FINAL-1599077939047.pdf</a:t>
            </a:r>
          </a:p>
        </p:txBody>
      </p:sp>
      <p:sp>
        <p:nvSpPr>
          <p:cNvPr id="3" name="Slide Number Placeholder 2">
            <a:extLst>
              <a:ext uri="{FF2B5EF4-FFF2-40B4-BE49-F238E27FC236}">
                <a16:creationId xmlns:a16="http://schemas.microsoft.com/office/drawing/2014/main" id="{37582635-A9C6-4404-841D-A7F397F6B4A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3520604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E2EBA-4F38-46F4-B3AC-CA22E4DCA289}"/>
              </a:ext>
            </a:extLst>
          </p:cNvPr>
          <p:cNvSpPr>
            <a:spLocks noGrp="1"/>
          </p:cNvSpPr>
          <p:nvPr>
            <p:ph type="title"/>
          </p:nvPr>
        </p:nvSpPr>
        <p:spPr/>
        <p:txBody>
          <a:bodyPr/>
          <a:lstStyle/>
          <a:p>
            <a:r>
              <a:rPr lang="en-US" dirty="0"/>
              <a:t>What if I’m not a great artist? </a:t>
            </a:r>
          </a:p>
        </p:txBody>
      </p:sp>
      <p:sp>
        <p:nvSpPr>
          <p:cNvPr id="3" name="Text Placeholder 2">
            <a:extLst>
              <a:ext uri="{FF2B5EF4-FFF2-40B4-BE49-F238E27FC236}">
                <a16:creationId xmlns:a16="http://schemas.microsoft.com/office/drawing/2014/main" id="{481394D4-725C-46EE-BB89-AA3E6EC66342}"/>
              </a:ext>
            </a:extLst>
          </p:cNvPr>
          <p:cNvSpPr>
            <a:spLocks noGrp="1"/>
          </p:cNvSpPr>
          <p:nvPr>
            <p:ph type="body" idx="1"/>
          </p:nvPr>
        </p:nvSpPr>
        <p:spPr>
          <a:xfrm>
            <a:off x="238451" y="1168400"/>
            <a:ext cx="4333549" cy="3498000"/>
          </a:xfrm>
        </p:spPr>
        <p:txBody>
          <a:bodyPr/>
          <a:lstStyle/>
          <a:p>
            <a:r>
              <a:rPr lang="en-US" b="1" dirty="0"/>
              <a:t>Use websites like </a:t>
            </a:r>
            <a:r>
              <a:rPr lang="en-US" b="1" dirty="0" err="1"/>
              <a:t>BioRender</a:t>
            </a:r>
            <a:r>
              <a:rPr lang="en-US" b="1" dirty="0"/>
              <a:t> for cartoons</a:t>
            </a:r>
          </a:p>
          <a:p>
            <a:r>
              <a:rPr lang="en-US" dirty="0" err="1"/>
              <a:t>ChemDraw</a:t>
            </a:r>
            <a:r>
              <a:rPr lang="en-US" dirty="0"/>
              <a:t> for chemical structures</a:t>
            </a:r>
          </a:p>
          <a:p>
            <a:r>
              <a:rPr lang="en-US" dirty="0"/>
              <a:t>Adobe Illustrator </a:t>
            </a:r>
          </a:p>
          <a:p>
            <a:endParaRPr lang="en-US" dirty="0"/>
          </a:p>
          <a:p>
            <a:endParaRPr lang="en-US" dirty="0"/>
          </a:p>
        </p:txBody>
      </p:sp>
      <p:pic>
        <p:nvPicPr>
          <p:cNvPr id="5" name="Picture 4">
            <a:extLst>
              <a:ext uri="{FF2B5EF4-FFF2-40B4-BE49-F238E27FC236}">
                <a16:creationId xmlns:a16="http://schemas.microsoft.com/office/drawing/2014/main" id="{9A3C639D-A34D-4AC7-A9EB-189F73B22B8F}"/>
              </a:ext>
            </a:extLst>
          </p:cNvPr>
          <p:cNvPicPr>
            <a:picLocks noChangeAspect="1"/>
          </p:cNvPicPr>
          <p:nvPr/>
        </p:nvPicPr>
        <p:blipFill>
          <a:blip r:embed="rId2"/>
          <a:stretch>
            <a:fillRect/>
          </a:stretch>
        </p:blipFill>
        <p:spPr>
          <a:xfrm>
            <a:off x="4572000" y="1168400"/>
            <a:ext cx="4163505" cy="3365500"/>
          </a:xfrm>
          <a:prstGeom prst="rect">
            <a:avLst/>
          </a:prstGeom>
        </p:spPr>
      </p:pic>
      <p:pic>
        <p:nvPicPr>
          <p:cNvPr id="7" name="Picture 6">
            <a:extLst>
              <a:ext uri="{FF2B5EF4-FFF2-40B4-BE49-F238E27FC236}">
                <a16:creationId xmlns:a16="http://schemas.microsoft.com/office/drawing/2014/main" id="{229BB43F-6515-4E2E-921F-BA89D677C7DC}"/>
              </a:ext>
            </a:extLst>
          </p:cNvPr>
          <p:cNvPicPr>
            <a:picLocks noChangeAspect="1"/>
          </p:cNvPicPr>
          <p:nvPr/>
        </p:nvPicPr>
        <p:blipFill rotWithShape="1">
          <a:blip r:embed="rId3"/>
          <a:srcRect l="24074" t="57284" r="50000" b="16297"/>
          <a:stretch/>
        </p:blipFill>
        <p:spPr>
          <a:xfrm>
            <a:off x="242347" y="3377184"/>
            <a:ext cx="1676400" cy="1195832"/>
          </a:xfrm>
          <a:prstGeom prst="rect">
            <a:avLst/>
          </a:prstGeom>
        </p:spPr>
      </p:pic>
      <p:pic>
        <p:nvPicPr>
          <p:cNvPr id="9" name="Picture 8">
            <a:extLst>
              <a:ext uri="{FF2B5EF4-FFF2-40B4-BE49-F238E27FC236}">
                <a16:creationId xmlns:a16="http://schemas.microsoft.com/office/drawing/2014/main" id="{90AF63EF-6F3E-49A3-9687-6AA887A4A296}"/>
              </a:ext>
            </a:extLst>
          </p:cNvPr>
          <p:cNvPicPr>
            <a:picLocks noChangeAspect="1"/>
          </p:cNvPicPr>
          <p:nvPr/>
        </p:nvPicPr>
        <p:blipFill rotWithShape="1">
          <a:blip r:embed="rId4"/>
          <a:srcRect l="50000" t="22715" r="19408" b="43951"/>
          <a:stretch/>
        </p:blipFill>
        <p:spPr>
          <a:xfrm>
            <a:off x="1918747" y="3117850"/>
            <a:ext cx="2247900" cy="1714500"/>
          </a:xfrm>
          <a:prstGeom prst="rect">
            <a:avLst/>
          </a:prstGeom>
        </p:spPr>
      </p:pic>
      <p:sp>
        <p:nvSpPr>
          <p:cNvPr id="4" name="Slide Number Placeholder 3">
            <a:extLst>
              <a:ext uri="{FF2B5EF4-FFF2-40B4-BE49-F238E27FC236}">
                <a16:creationId xmlns:a16="http://schemas.microsoft.com/office/drawing/2014/main" id="{B08A1BD3-1835-4D7B-9BDE-E5D3EE1741E0}"/>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47</a:t>
            </a:fld>
            <a:endParaRPr lang="en"/>
          </a:p>
        </p:txBody>
      </p:sp>
    </p:spTree>
    <p:extLst>
      <p:ext uri="{BB962C8B-B14F-4D97-AF65-F5344CB8AC3E}">
        <p14:creationId xmlns:p14="http://schemas.microsoft.com/office/powerpoint/2010/main" val="1213092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43AB-F6E2-4021-82A9-E4CD53A4DD19}"/>
              </a:ext>
            </a:extLst>
          </p:cNvPr>
          <p:cNvSpPr>
            <a:spLocks noGrp="1"/>
          </p:cNvSpPr>
          <p:nvPr>
            <p:ph type="title"/>
          </p:nvPr>
        </p:nvSpPr>
        <p:spPr/>
        <p:txBody>
          <a:bodyPr/>
          <a:lstStyle/>
          <a:p>
            <a:r>
              <a:rPr lang="en-US" dirty="0"/>
              <a:t>Video Abstracts</a:t>
            </a:r>
          </a:p>
        </p:txBody>
      </p:sp>
      <p:sp>
        <p:nvSpPr>
          <p:cNvPr id="3" name="Text Placeholder 2">
            <a:extLst>
              <a:ext uri="{FF2B5EF4-FFF2-40B4-BE49-F238E27FC236}">
                <a16:creationId xmlns:a16="http://schemas.microsoft.com/office/drawing/2014/main" id="{07FF9D80-B462-410F-9ABE-66CE2AAF52A1}"/>
              </a:ext>
            </a:extLst>
          </p:cNvPr>
          <p:cNvSpPr>
            <a:spLocks noGrp="1"/>
          </p:cNvSpPr>
          <p:nvPr>
            <p:ph type="body" idx="1"/>
          </p:nvPr>
        </p:nvSpPr>
        <p:spPr>
          <a:xfrm>
            <a:off x="327349" y="1151802"/>
            <a:ext cx="4651713" cy="3498000"/>
          </a:xfrm>
        </p:spPr>
        <p:txBody>
          <a:bodyPr/>
          <a:lstStyle/>
          <a:p>
            <a:r>
              <a:rPr lang="en-US" sz="2600" dirty="0"/>
              <a:t>Like a graphical abstract, except a video</a:t>
            </a:r>
          </a:p>
          <a:p>
            <a:endParaRPr lang="en-US" sz="2600" dirty="0"/>
          </a:p>
          <a:p>
            <a:r>
              <a:rPr lang="en-US" sz="2600" dirty="0"/>
              <a:t>Expected for video journals</a:t>
            </a:r>
          </a:p>
          <a:p>
            <a:pPr lvl="1"/>
            <a:r>
              <a:rPr lang="en-US" sz="2400" dirty="0" err="1"/>
              <a:t>JoVE</a:t>
            </a:r>
            <a:r>
              <a:rPr lang="en-US" sz="2400" dirty="0"/>
              <a:t> and Cell </a:t>
            </a:r>
          </a:p>
          <a:p>
            <a:endParaRPr lang="en-US" sz="2600" dirty="0"/>
          </a:p>
          <a:p>
            <a:r>
              <a:rPr lang="en-US" sz="2600" dirty="0"/>
              <a:t>Great to promote your article (</a:t>
            </a:r>
            <a:r>
              <a:rPr lang="en-US" dirty="0"/>
              <a:t>your</a:t>
            </a:r>
            <a:r>
              <a:rPr lang="en-US" sz="2400" dirty="0"/>
              <a:t> website or twitter)</a:t>
            </a:r>
          </a:p>
        </p:txBody>
      </p:sp>
      <p:pic>
        <p:nvPicPr>
          <p:cNvPr id="6" name="Picture 5">
            <a:extLst>
              <a:ext uri="{FF2B5EF4-FFF2-40B4-BE49-F238E27FC236}">
                <a16:creationId xmlns:a16="http://schemas.microsoft.com/office/drawing/2014/main" id="{66038FAF-F7AF-4E94-9990-578938B54DB1}"/>
              </a:ext>
            </a:extLst>
          </p:cNvPr>
          <p:cNvPicPr>
            <a:picLocks noChangeAspect="1"/>
          </p:cNvPicPr>
          <p:nvPr/>
        </p:nvPicPr>
        <p:blipFill>
          <a:blip r:embed="rId2"/>
          <a:stretch>
            <a:fillRect/>
          </a:stretch>
        </p:blipFill>
        <p:spPr>
          <a:xfrm>
            <a:off x="5192113" y="1840111"/>
            <a:ext cx="3535637" cy="2121382"/>
          </a:xfrm>
          <a:prstGeom prst="rect">
            <a:avLst/>
          </a:prstGeom>
        </p:spPr>
      </p:pic>
      <p:sp>
        <p:nvSpPr>
          <p:cNvPr id="4" name="Slide Number Placeholder 3">
            <a:extLst>
              <a:ext uri="{FF2B5EF4-FFF2-40B4-BE49-F238E27FC236}">
                <a16:creationId xmlns:a16="http://schemas.microsoft.com/office/drawing/2014/main" id="{0E6D210B-38AE-4D7F-8689-86CBB6475F6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48</a:t>
            </a:fld>
            <a:endParaRPr lang="en"/>
          </a:p>
        </p:txBody>
      </p:sp>
    </p:spTree>
    <p:extLst>
      <p:ext uri="{BB962C8B-B14F-4D97-AF65-F5344CB8AC3E}">
        <p14:creationId xmlns:p14="http://schemas.microsoft.com/office/powerpoint/2010/main" val="138344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43AB-F6E2-4021-82A9-E4CD53A4DD19}"/>
              </a:ext>
            </a:extLst>
          </p:cNvPr>
          <p:cNvSpPr>
            <a:spLocks noGrp="1"/>
          </p:cNvSpPr>
          <p:nvPr>
            <p:ph type="title"/>
          </p:nvPr>
        </p:nvSpPr>
        <p:spPr>
          <a:xfrm>
            <a:off x="416249" y="26849"/>
            <a:ext cx="8311500" cy="635400"/>
          </a:xfrm>
        </p:spPr>
        <p:txBody>
          <a:bodyPr/>
          <a:lstStyle/>
          <a:p>
            <a:r>
              <a:rPr lang="en-US" dirty="0"/>
              <a:t>Video Abstract Example</a:t>
            </a:r>
          </a:p>
        </p:txBody>
      </p:sp>
      <p:pic>
        <p:nvPicPr>
          <p:cNvPr id="9" name="Picture 8">
            <a:extLst>
              <a:ext uri="{FF2B5EF4-FFF2-40B4-BE49-F238E27FC236}">
                <a16:creationId xmlns:a16="http://schemas.microsoft.com/office/drawing/2014/main" id="{205F4BB5-5D8C-46B3-B825-E03D7135689E}"/>
              </a:ext>
            </a:extLst>
          </p:cNvPr>
          <p:cNvPicPr>
            <a:picLocks noChangeAspect="1"/>
          </p:cNvPicPr>
          <p:nvPr/>
        </p:nvPicPr>
        <p:blipFill>
          <a:blip r:embed="rId2"/>
          <a:stretch>
            <a:fillRect/>
          </a:stretch>
        </p:blipFill>
        <p:spPr>
          <a:xfrm>
            <a:off x="884548" y="1015928"/>
            <a:ext cx="6964052" cy="3795722"/>
          </a:xfrm>
          <a:prstGeom prst="rect">
            <a:avLst/>
          </a:prstGeom>
        </p:spPr>
      </p:pic>
      <p:sp>
        <p:nvSpPr>
          <p:cNvPr id="11" name="TextBox 10">
            <a:extLst>
              <a:ext uri="{FF2B5EF4-FFF2-40B4-BE49-F238E27FC236}">
                <a16:creationId xmlns:a16="http://schemas.microsoft.com/office/drawing/2014/main" id="{0BE29163-83AE-437A-9987-2DA0A490F626}"/>
              </a:ext>
            </a:extLst>
          </p:cNvPr>
          <p:cNvSpPr txBox="1"/>
          <p:nvPr/>
        </p:nvSpPr>
        <p:spPr>
          <a:xfrm>
            <a:off x="5562600" y="4811650"/>
            <a:ext cx="4572000" cy="276999"/>
          </a:xfrm>
          <a:prstGeom prst="rect">
            <a:avLst/>
          </a:prstGeom>
          <a:noFill/>
          <a:ln>
            <a:noFill/>
          </a:ln>
        </p:spPr>
        <p:txBody>
          <a:bodyPr wrap="square">
            <a:spAutoFit/>
          </a:bodyPr>
          <a:lstStyle/>
          <a:p>
            <a:r>
              <a:rPr lang="en-US" sz="1200" b="0" i="0" dirty="0">
                <a:solidFill>
                  <a:srgbClr val="0070C0"/>
                </a:solidFill>
                <a:effectLst/>
                <a:latin typeface="Calibri" panose="020F0502020204030204" pitchFamily="34" charset="0"/>
                <a:cs typeface="Calibri" panose="020F0502020204030204" pitchFamily="34" charset="0"/>
              </a:rPr>
              <a:t>Lucian </a:t>
            </a:r>
            <a:r>
              <a:rPr lang="en-US" sz="1200" b="0" i="0" dirty="0" err="1">
                <a:solidFill>
                  <a:srgbClr val="0070C0"/>
                </a:solidFill>
                <a:effectLst/>
                <a:latin typeface="Calibri" panose="020F0502020204030204" pitchFamily="34" charset="0"/>
                <a:cs typeface="Calibri" panose="020F0502020204030204" pitchFamily="34" charset="0"/>
              </a:rPr>
              <a:t>Livadaru</a:t>
            </a:r>
            <a:r>
              <a:rPr lang="en-US" sz="1200" b="0" i="0" dirty="0">
                <a:solidFill>
                  <a:srgbClr val="0070C0"/>
                </a:solidFill>
                <a:effectLst/>
                <a:latin typeface="Calibri" panose="020F0502020204030204" pitchFamily="34" charset="0"/>
                <a:cs typeface="Calibri" panose="020F0502020204030204" pitchFamily="34" charset="0"/>
              </a:rPr>
              <a:t> </a:t>
            </a:r>
            <a:r>
              <a:rPr lang="en-US" sz="1200" b="0" i="1" dirty="0">
                <a:solidFill>
                  <a:srgbClr val="0070C0"/>
                </a:solidFill>
                <a:effectLst/>
                <a:latin typeface="Calibri" panose="020F0502020204030204" pitchFamily="34" charset="0"/>
                <a:cs typeface="Calibri" panose="020F0502020204030204" pitchFamily="34" charset="0"/>
              </a:rPr>
              <a:t>et al</a:t>
            </a:r>
            <a:r>
              <a:rPr lang="en-US" sz="1200" b="0" i="0" dirty="0">
                <a:solidFill>
                  <a:srgbClr val="0070C0"/>
                </a:solidFill>
                <a:effectLst/>
                <a:latin typeface="Calibri" panose="020F0502020204030204" pitchFamily="34" charset="0"/>
                <a:cs typeface="Calibri" panose="020F0502020204030204" pitchFamily="34" charset="0"/>
              </a:rPr>
              <a:t> 2010 </a:t>
            </a:r>
            <a:r>
              <a:rPr lang="en-US" sz="1200" b="0" i="1" dirty="0">
                <a:solidFill>
                  <a:srgbClr val="0070C0"/>
                </a:solidFill>
                <a:effectLst/>
                <a:latin typeface="Calibri" panose="020F0502020204030204" pitchFamily="34" charset="0"/>
                <a:cs typeface="Calibri" panose="020F0502020204030204" pitchFamily="34" charset="0"/>
              </a:rPr>
              <a:t>New J. Phys.</a:t>
            </a:r>
            <a:r>
              <a:rPr lang="en-US" sz="1200" b="0" i="0" dirty="0">
                <a:solidFill>
                  <a:srgbClr val="0070C0"/>
                </a:solidFill>
                <a:effectLst/>
                <a:latin typeface="Calibri" panose="020F0502020204030204" pitchFamily="34" charset="0"/>
                <a:cs typeface="Calibri" panose="020F0502020204030204" pitchFamily="34" charset="0"/>
              </a:rPr>
              <a:t> </a:t>
            </a:r>
            <a:r>
              <a:rPr lang="en-US" sz="1200" b="1" i="0" dirty="0">
                <a:solidFill>
                  <a:srgbClr val="0070C0"/>
                </a:solidFill>
                <a:effectLst/>
                <a:latin typeface="Calibri" panose="020F0502020204030204" pitchFamily="34" charset="0"/>
                <a:cs typeface="Calibri" panose="020F0502020204030204" pitchFamily="34" charset="0"/>
              </a:rPr>
              <a:t>12</a:t>
            </a:r>
            <a:r>
              <a:rPr lang="en-US" sz="1200" b="0" i="0" dirty="0">
                <a:solidFill>
                  <a:srgbClr val="0070C0"/>
                </a:solidFill>
                <a:effectLst/>
                <a:latin typeface="Calibri" panose="020F0502020204030204" pitchFamily="34" charset="0"/>
                <a:cs typeface="Calibri" panose="020F0502020204030204" pitchFamily="34" charset="0"/>
              </a:rPr>
              <a:t> 083018</a:t>
            </a:r>
            <a:endParaRPr lang="en-US" sz="1200" dirty="0">
              <a:solidFill>
                <a:srgbClr val="0070C0"/>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767003F-D853-4D6A-A16F-93E51D40E79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49</a:t>
            </a:fld>
            <a:endParaRPr lang="en"/>
          </a:p>
        </p:txBody>
      </p:sp>
    </p:spTree>
    <p:extLst>
      <p:ext uri="{BB962C8B-B14F-4D97-AF65-F5344CB8AC3E}">
        <p14:creationId xmlns:p14="http://schemas.microsoft.com/office/powerpoint/2010/main" val="1263364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E485-B87C-44DA-9CDC-EA36F8FC609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Typical way to write a paper</a:t>
            </a:r>
          </a:p>
        </p:txBody>
      </p:sp>
      <p:sp>
        <p:nvSpPr>
          <p:cNvPr id="3" name="Text Placeholder 2">
            <a:extLst>
              <a:ext uri="{FF2B5EF4-FFF2-40B4-BE49-F238E27FC236}">
                <a16:creationId xmlns:a16="http://schemas.microsoft.com/office/drawing/2014/main" id="{EA0D5965-32B3-4DAE-8FA3-B0AD8D009EA0}"/>
              </a:ext>
            </a:extLst>
          </p:cNvPr>
          <p:cNvSpPr>
            <a:spLocks noGrp="1"/>
          </p:cNvSpPr>
          <p:nvPr>
            <p:ph type="body" idx="1"/>
          </p:nvPr>
        </p:nvSpPr>
        <p:spPr>
          <a:xfrm>
            <a:off x="543869" y="1064531"/>
            <a:ext cx="7751246" cy="3498000"/>
          </a:xfrm>
        </p:spPr>
        <p:txBody>
          <a:bodyPr/>
          <a:lstStyle/>
          <a:p>
            <a:pPr marL="533400" indent="-457200">
              <a:spcBef>
                <a:spcPts val="1300"/>
              </a:spcBef>
              <a:buFont typeface="+mj-lt"/>
              <a:buAutoNum type="arabicPeriod"/>
            </a:pPr>
            <a:r>
              <a:rPr lang="en-US" sz="2200" dirty="0">
                <a:solidFill>
                  <a:schemeClr val="bg2"/>
                </a:solidFill>
                <a:latin typeface="Calibri" panose="020F0502020204030204" pitchFamily="34" charset="0"/>
                <a:cs typeface="Calibri" panose="020F0502020204030204" pitchFamily="34" charset="0"/>
              </a:rPr>
              <a:t>Make Figures</a:t>
            </a:r>
          </a:p>
          <a:p>
            <a:pPr marL="533400" indent="-457200">
              <a:spcBef>
                <a:spcPts val="1300"/>
              </a:spcBef>
              <a:buFont typeface="+mj-lt"/>
              <a:buAutoNum type="arabicPeriod"/>
            </a:pPr>
            <a:r>
              <a:rPr lang="en-US" sz="2200" dirty="0">
                <a:solidFill>
                  <a:schemeClr val="bg2"/>
                </a:solidFill>
                <a:latin typeface="Calibri" panose="020F0502020204030204" pitchFamily="34" charset="0"/>
                <a:cs typeface="Calibri" panose="020F0502020204030204" pitchFamily="34" charset="0"/>
              </a:rPr>
              <a:t>Write Methods (can be done at any time)</a:t>
            </a:r>
          </a:p>
          <a:p>
            <a:pPr marL="533400" indent="-457200">
              <a:spcBef>
                <a:spcPts val="1300"/>
              </a:spcBef>
              <a:buFont typeface="+mj-lt"/>
              <a:buAutoNum type="arabicPeriod"/>
            </a:pPr>
            <a:r>
              <a:rPr lang="en-US" sz="2200" dirty="0">
                <a:solidFill>
                  <a:schemeClr val="bg2"/>
                </a:solidFill>
                <a:latin typeface="Calibri" panose="020F0502020204030204" pitchFamily="34" charset="0"/>
                <a:cs typeface="Calibri" panose="020F0502020204030204" pitchFamily="34" charset="0"/>
              </a:rPr>
              <a:t>Write Results (including Figure captions)</a:t>
            </a:r>
          </a:p>
          <a:p>
            <a:pPr marL="533400" indent="-457200">
              <a:spcBef>
                <a:spcPts val="1300"/>
              </a:spcBef>
              <a:buFont typeface="+mj-lt"/>
              <a:buAutoNum type="arabicPeriod"/>
            </a:pPr>
            <a:r>
              <a:rPr lang="en-US" sz="2200" dirty="0">
                <a:solidFill>
                  <a:schemeClr val="bg2"/>
                </a:solidFill>
                <a:latin typeface="Calibri" panose="020F0502020204030204" pitchFamily="34" charset="0"/>
                <a:cs typeface="Calibri" panose="020F0502020204030204" pitchFamily="34" charset="0"/>
              </a:rPr>
              <a:t>Write Introduction</a:t>
            </a:r>
          </a:p>
          <a:p>
            <a:pPr marL="533400" indent="-457200">
              <a:spcBef>
                <a:spcPts val="1300"/>
              </a:spcBef>
              <a:buFont typeface="+mj-lt"/>
              <a:buAutoNum type="arabicPeriod"/>
            </a:pPr>
            <a:r>
              <a:rPr lang="en-US" sz="2200" dirty="0">
                <a:solidFill>
                  <a:schemeClr val="bg2"/>
                </a:solidFill>
                <a:latin typeface="Calibri" panose="020F0502020204030204" pitchFamily="34" charset="0"/>
                <a:cs typeface="Calibri" panose="020F0502020204030204" pitchFamily="34" charset="0"/>
              </a:rPr>
              <a:t>Write Discussion (sometimes combined with Results)</a:t>
            </a:r>
          </a:p>
          <a:p>
            <a:pPr marL="533400" indent="-457200">
              <a:spcBef>
                <a:spcPts val="1300"/>
              </a:spcBef>
              <a:buFont typeface="+mj-lt"/>
              <a:buAutoNum type="arabicPeriod"/>
            </a:pPr>
            <a:r>
              <a:rPr lang="en-US" sz="2200" dirty="0">
                <a:solidFill>
                  <a:schemeClr val="bg2"/>
                </a:solidFill>
                <a:latin typeface="Calibri" panose="020F0502020204030204" pitchFamily="34" charset="0"/>
                <a:cs typeface="Calibri" panose="020F0502020204030204" pitchFamily="34" charset="0"/>
              </a:rPr>
              <a:t>Write Conclusion</a:t>
            </a:r>
          </a:p>
          <a:p>
            <a:pPr marL="533400" indent="-457200">
              <a:spcBef>
                <a:spcPts val="1300"/>
              </a:spcBef>
              <a:buFont typeface="+mj-lt"/>
              <a:buAutoNum type="arabicPeriod"/>
            </a:pPr>
            <a:r>
              <a:rPr lang="en-US" sz="2200" dirty="0">
                <a:solidFill>
                  <a:schemeClr val="bg2"/>
                </a:solidFill>
                <a:latin typeface="Calibri" panose="020F0502020204030204" pitchFamily="34" charset="0"/>
                <a:cs typeface="Calibri" panose="020F0502020204030204" pitchFamily="34" charset="0"/>
              </a:rPr>
              <a:t>Write Abstract -&gt; last step; sometimes the hardest</a:t>
            </a:r>
          </a:p>
          <a:p>
            <a:endParaRPr lang="en-US" sz="2200" dirty="0">
              <a:latin typeface="Calibri" panose="020F0502020204030204" pitchFamily="34" charset="0"/>
              <a:cs typeface="Calibri" panose="020F0502020204030204" pitchFamily="34" charset="0"/>
            </a:endParaRPr>
          </a:p>
          <a:p>
            <a:pPr marL="76200" indent="0">
              <a:buNone/>
            </a:pPr>
            <a:endParaRPr lang="en-US" sz="2200" dirty="0">
              <a:latin typeface="Calibri" panose="020F0502020204030204" pitchFamily="34" charset="0"/>
              <a:cs typeface="Calibri" panose="020F0502020204030204" pitchFamily="34" charset="0"/>
            </a:endParaRPr>
          </a:p>
          <a:p>
            <a:pPr marL="76200" indent="0">
              <a:buNone/>
            </a:pPr>
            <a:endParaRPr lang="en-US" sz="2200" dirty="0">
              <a:latin typeface="Calibri" panose="020F0502020204030204" pitchFamily="34" charset="0"/>
              <a:cs typeface="Calibri" panose="020F0502020204030204" pitchFamily="34" charset="0"/>
            </a:endParaRPr>
          </a:p>
          <a:p>
            <a:pPr marL="76200" indent="0">
              <a:buNone/>
            </a:pPr>
            <a:endParaRPr lang="en-US" sz="2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FF86A62-20DD-47D8-A2D0-017D066183C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3113067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43AB-F6E2-4021-82A9-E4CD53A4DD19}"/>
              </a:ext>
            </a:extLst>
          </p:cNvPr>
          <p:cNvSpPr>
            <a:spLocks noGrp="1"/>
          </p:cNvSpPr>
          <p:nvPr>
            <p:ph type="title"/>
          </p:nvPr>
        </p:nvSpPr>
        <p:spPr/>
        <p:txBody>
          <a:bodyPr/>
          <a:lstStyle/>
          <a:p>
            <a:r>
              <a:rPr lang="en-US" dirty="0"/>
              <a:t>Tips for making a Video Abstract</a:t>
            </a:r>
          </a:p>
        </p:txBody>
      </p:sp>
      <p:sp>
        <p:nvSpPr>
          <p:cNvPr id="3" name="Text Placeholder 2">
            <a:extLst>
              <a:ext uri="{FF2B5EF4-FFF2-40B4-BE49-F238E27FC236}">
                <a16:creationId xmlns:a16="http://schemas.microsoft.com/office/drawing/2014/main" id="{07FF9D80-B462-410F-9ABE-66CE2AAF52A1}"/>
              </a:ext>
            </a:extLst>
          </p:cNvPr>
          <p:cNvSpPr>
            <a:spLocks noGrp="1"/>
          </p:cNvSpPr>
          <p:nvPr>
            <p:ph type="body" idx="1"/>
          </p:nvPr>
        </p:nvSpPr>
        <p:spPr>
          <a:xfrm>
            <a:off x="251150" y="1113702"/>
            <a:ext cx="8156250" cy="3498000"/>
          </a:xfrm>
        </p:spPr>
        <p:txBody>
          <a:bodyPr/>
          <a:lstStyle/>
          <a:p>
            <a:r>
              <a:rPr lang="en-US" sz="2400" dirty="0"/>
              <a:t>Make it short (2-5 mins)</a:t>
            </a:r>
          </a:p>
          <a:p>
            <a:r>
              <a:rPr lang="en-US" sz="2400" dirty="0"/>
              <a:t>Write a script/outline</a:t>
            </a:r>
          </a:p>
          <a:p>
            <a:r>
              <a:rPr lang="en-US" sz="2400" dirty="0"/>
              <a:t>Ask library for video equipment and video editing software advice</a:t>
            </a:r>
            <a:endParaRPr lang="en-US" dirty="0"/>
          </a:p>
          <a:p>
            <a:endParaRPr lang="en-US" sz="2400" dirty="0"/>
          </a:p>
          <a:p>
            <a:r>
              <a:rPr lang="en-US" sz="2400" dirty="0"/>
              <a:t>The University of Oklahoma University Libraries has a helpful website</a:t>
            </a:r>
          </a:p>
          <a:p>
            <a:pPr lvl="1"/>
            <a:r>
              <a:rPr lang="en-US" dirty="0">
                <a:solidFill>
                  <a:srgbClr val="0070C0"/>
                </a:solidFill>
                <a:hlinkClick r:id="rId2"/>
              </a:rPr>
              <a:t>https://libraries.ou.edu/content/make-video-abstract-your-research</a:t>
            </a:r>
            <a:endParaRPr lang="en-US" dirty="0">
              <a:solidFill>
                <a:srgbClr val="0070C0"/>
              </a:solidFill>
            </a:endParaRPr>
          </a:p>
          <a:p>
            <a:endParaRPr lang="en-US" dirty="0">
              <a:solidFill>
                <a:srgbClr val="0070C0"/>
              </a:solidFill>
            </a:endParaRPr>
          </a:p>
        </p:txBody>
      </p:sp>
      <p:sp>
        <p:nvSpPr>
          <p:cNvPr id="4" name="Slide Number Placeholder 3">
            <a:extLst>
              <a:ext uri="{FF2B5EF4-FFF2-40B4-BE49-F238E27FC236}">
                <a16:creationId xmlns:a16="http://schemas.microsoft.com/office/drawing/2014/main" id="{B950669A-B2D0-44B0-B84E-D2A152894E3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885917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F368-11DF-4823-BACA-B321B859374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Final advice </a:t>
            </a:r>
          </a:p>
        </p:txBody>
      </p:sp>
      <p:sp>
        <p:nvSpPr>
          <p:cNvPr id="3" name="Slide Number Placeholder 2">
            <a:extLst>
              <a:ext uri="{FF2B5EF4-FFF2-40B4-BE49-F238E27FC236}">
                <a16:creationId xmlns:a16="http://schemas.microsoft.com/office/drawing/2014/main" id="{86D70D48-EC54-453B-940C-85F3325CCDD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51</a:t>
            </a:fld>
            <a:endParaRPr lang="en"/>
          </a:p>
        </p:txBody>
      </p:sp>
    </p:spTree>
    <p:extLst>
      <p:ext uri="{BB962C8B-B14F-4D97-AF65-F5344CB8AC3E}">
        <p14:creationId xmlns:p14="http://schemas.microsoft.com/office/powerpoint/2010/main" val="2769989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4AB4-81C5-4D7A-BC37-4C5002DBE250}"/>
              </a:ext>
            </a:extLst>
          </p:cNvPr>
          <p:cNvSpPr>
            <a:spLocks noGrp="1"/>
          </p:cNvSpPr>
          <p:nvPr>
            <p:ph type="title"/>
          </p:nvPr>
        </p:nvSpPr>
        <p:spPr>
          <a:xfrm>
            <a:off x="374073" y="123888"/>
            <a:ext cx="8311500" cy="635400"/>
          </a:xfrm>
        </p:spPr>
        <p:txBody>
          <a:bodyPr/>
          <a:lstStyle/>
          <a:p>
            <a:r>
              <a:rPr lang="en-US" dirty="0">
                <a:solidFill>
                  <a:srgbClr val="EB5F0C"/>
                </a:solidFill>
                <a:latin typeface="Calibri" panose="020F0502020204030204" pitchFamily="34" charset="0"/>
                <a:cs typeface="Calibri" panose="020F0502020204030204" pitchFamily="34" charset="0"/>
              </a:rPr>
              <a:t>Ask someone for comments!</a:t>
            </a:r>
          </a:p>
        </p:txBody>
      </p:sp>
      <p:sp>
        <p:nvSpPr>
          <p:cNvPr id="3" name="Text Placeholder 2">
            <a:extLst>
              <a:ext uri="{FF2B5EF4-FFF2-40B4-BE49-F238E27FC236}">
                <a16:creationId xmlns:a16="http://schemas.microsoft.com/office/drawing/2014/main" id="{321AA28D-E7EA-4E53-95FB-C619C7DD5926}"/>
              </a:ext>
            </a:extLst>
          </p:cNvPr>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Revise, revise, revise</a:t>
            </a:r>
          </a:p>
          <a:p>
            <a:r>
              <a:rPr lang="en-US" dirty="0">
                <a:latin typeface="Calibri" panose="020F0502020204030204" pitchFamily="34" charset="0"/>
                <a:cs typeface="Calibri" panose="020F0502020204030204" pitchFamily="34" charset="0"/>
              </a:rPr>
              <a:t>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draft is never your final draft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Ask your advisor or lab mates for comments</a:t>
            </a:r>
          </a:p>
          <a:p>
            <a:r>
              <a:rPr lang="en-US" dirty="0">
                <a:latin typeface="Calibri" panose="020F0502020204030204" pitchFamily="34" charset="0"/>
                <a:cs typeface="Calibri" panose="020F0502020204030204" pitchFamily="34" charset="0"/>
              </a:rPr>
              <a:t>Make an appointment with a GWL consultant!</a:t>
            </a:r>
          </a:p>
          <a:p>
            <a:pPr lvl="1"/>
            <a:r>
              <a:rPr lang="en-US" dirty="0">
                <a:latin typeface="Calibri" panose="020F0502020204030204" pitchFamily="34" charset="0"/>
                <a:cs typeface="Calibri" panose="020F0502020204030204" pitchFamily="34" charset="0"/>
              </a:rPr>
              <a:t>Great for unbiased feedback from a general audience</a:t>
            </a:r>
          </a:p>
        </p:txBody>
      </p:sp>
      <p:sp>
        <p:nvSpPr>
          <p:cNvPr id="4" name="Slide Number Placeholder 3">
            <a:extLst>
              <a:ext uri="{FF2B5EF4-FFF2-40B4-BE49-F238E27FC236}">
                <a16:creationId xmlns:a16="http://schemas.microsoft.com/office/drawing/2014/main" id="{F4BB716E-D0C1-4F36-882D-1891E7A43C2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52</a:t>
            </a:fld>
            <a:endParaRPr lang="en"/>
          </a:p>
        </p:txBody>
      </p:sp>
    </p:spTree>
    <p:extLst>
      <p:ext uri="{BB962C8B-B14F-4D97-AF65-F5344CB8AC3E}">
        <p14:creationId xmlns:p14="http://schemas.microsoft.com/office/powerpoint/2010/main" val="2373755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8A73-344C-6F49-8DAF-F928A170147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Questions to get you started</a:t>
            </a:r>
          </a:p>
        </p:txBody>
      </p:sp>
      <p:graphicFrame>
        <p:nvGraphicFramePr>
          <p:cNvPr id="4" name="Table 4">
            <a:extLst>
              <a:ext uri="{FF2B5EF4-FFF2-40B4-BE49-F238E27FC236}">
                <a16:creationId xmlns:a16="http://schemas.microsoft.com/office/drawing/2014/main" id="{035BBCD5-D0A5-5541-9838-7B40A40CD37F}"/>
              </a:ext>
            </a:extLst>
          </p:cNvPr>
          <p:cNvGraphicFramePr>
            <a:graphicFrameLocks noGrp="1"/>
          </p:cNvGraphicFramePr>
          <p:nvPr>
            <p:extLst>
              <p:ext uri="{D42A27DB-BD31-4B8C-83A1-F6EECF244321}">
                <p14:modId xmlns:p14="http://schemas.microsoft.com/office/powerpoint/2010/main" val="2022896285"/>
              </p:ext>
            </p:extLst>
          </p:nvPr>
        </p:nvGraphicFramePr>
        <p:xfrm>
          <a:off x="680085" y="1100250"/>
          <a:ext cx="7783830" cy="3423915"/>
        </p:xfrm>
        <a:graphic>
          <a:graphicData uri="http://schemas.openxmlformats.org/drawingml/2006/table">
            <a:tbl>
              <a:tblPr firstRow="1" bandRow="1">
                <a:tableStyleId>{113ADC22-76E4-49B3-990F-D2468D07EFF4}</a:tableStyleId>
              </a:tblPr>
              <a:tblGrid>
                <a:gridCol w="3891915">
                  <a:extLst>
                    <a:ext uri="{9D8B030D-6E8A-4147-A177-3AD203B41FA5}">
                      <a16:colId xmlns:a16="http://schemas.microsoft.com/office/drawing/2014/main" val="517809231"/>
                    </a:ext>
                  </a:extLst>
                </a:gridCol>
                <a:gridCol w="3891915">
                  <a:extLst>
                    <a:ext uri="{9D8B030D-6E8A-4147-A177-3AD203B41FA5}">
                      <a16:colId xmlns:a16="http://schemas.microsoft.com/office/drawing/2014/main" val="1921964947"/>
                    </a:ext>
                  </a:extLst>
                </a:gridCol>
              </a:tblGrid>
              <a:tr h="653625">
                <a:tc>
                  <a:txBody>
                    <a:bodyPr/>
                    <a:lstStyle/>
                    <a:p>
                      <a:r>
                        <a:rPr lang="en-US" b="1" dirty="0"/>
                        <a:t>Introduction </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Why is the problem you studied important to the audience?</a:t>
                      </a:r>
                    </a:p>
                  </a:txBody>
                  <a:tcPr/>
                </a:tc>
                <a:extLst>
                  <a:ext uri="{0D108BD9-81ED-4DB2-BD59-A6C34878D82A}">
                    <a16:rowId xmlns:a16="http://schemas.microsoft.com/office/drawing/2014/main" val="1245618073"/>
                  </a:ext>
                </a:extLst>
              </a:tr>
              <a:tr h="653625">
                <a:tc>
                  <a:txBody>
                    <a:bodyPr/>
                    <a:lstStyle/>
                    <a:p>
                      <a:r>
                        <a:rPr lang="en-US" b="1" dirty="0"/>
                        <a:t>Research Gap</a:t>
                      </a:r>
                    </a:p>
                    <a:p>
                      <a:r>
                        <a:rPr lang="en-US" b="1" dirty="0"/>
                        <a:t>(1 Sentence)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information is missing from the field that you needed to address?</a:t>
                      </a:r>
                    </a:p>
                  </a:txBody>
                  <a:tcPr/>
                </a:tc>
                <a:extLst>
                  <a:ext uri="{0D108BD9-81ED-4DB2-BD59-A6C34878D82A}">
                    <a16:rowId xmlns:a16="http://schemas.microsoft.com/office/drawing/2014/main" val="1700644569"/>
                  </a:ext>
                </a:extLst>
              </a:tr>
              <a:tr h="653625">
                <a:tc>
                  <a:txBody>
                    <a:bodyPr/>
                    <a:lstStyle/>
                    <a:p>
                      <a:r>
                        <a:rPr lang="en-US" b="1" dirty="0"/>
                        <a:t>Methodology</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How did you go about obtaining this information? What instruments/models/sample sets etc. did you use to find the information?</a:t>
                      </a:r>
                    </a:p>
                  </a:txBody>
                  <a:tcPr/>
                </a:tc>
                <a:extLst>
                  <a:ext uri="{0D108BD9-81ED-4DB2-BD59-A6C34878D82A}">
                    <a16:rowId xmlns:a16="http://schemas.microsoft.com/office/drawing/2014/main" val="607862559"/>
                  </a:ext>
                </a:extLst>
              </a:tr>
              <a:tr h="653625">
                <a:tc>
                  <a:txBody>
                    <a:bodyPr/>
                    <a:lstStyle/>
                    <a:p>
                      <a:r>
                        <a:rPr lang="en-US" b="1" dirty="0"/>
                        <a:t>Results</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were your key findings?</a:t>
                      </a:r>
                    </a:p>
                  </a:txBody>
                  <a:tcPr/>
                </a:tc>
                <a:extLst>
                  <a:ext uri="{0D108BD9-81ED-4DB2-BD59-A6C34878D82A}">
                    <a16:rowId xmlns:a16="http://schemas.microsoft.com/office/drawing/2014/main" val="348730348"/>
                  </a:ext>
                </a:extLst>
              </a:tr>
              <a:tr h="653625">
                <a:tc>
                  <a:txBody>
                    <a:bodyPr/>
                    <a:lstStyle/>
                    <a:p>
                      <a:r>
                        <a:rPr lang="en-US" b="1" dirty="0"/>
                        <a:t>Conclusions</a:t>
                      </a:r>
                    </a:p>
                    <a:p>
                      <a:r>
                        <a:rPr lang="en-US" b="1" dirty="0"/>
                        <a:t>(1-2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did you conclude based on these findings and what are the broader implications?</a:t>
                      </a:r>
                    </a:p>
                  </a:txBody>
                  <a:tcPr/>
                </a:tc>
                <a:extLst>
                  <a:ext uri="{0D108BD9-81ED-4DB2-BD59-A6C34878D82A}">
                    <a16:rowId xmlns:a16="http://schemas.microsoft.com/office/drawing/2014/main" val="2567781014"/>
                  </a:ext>
                </a:extLst>
              </a:tr>
            </a:tbl>
          </a:graphicData>
        </a:graphic>
      </p:graphicFrame>
      <p:sp>
        <p:nvSpPr>
          <p:cNvPr id="3" name="Slide Number Placeholder 2">
            <a:extLst>
              <a:ext uri="{FF2B5EF4-FFF2-40B4-BE49-F238E27FC236}">
                <a16:creationId xmlns:a16="http://schemas.microsoft.com/office/drawing/2014/main" id="{1FC3B3CE-C685-4029-97EE-63DE6B2416A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53</a:t>
            </a:fld>
            <a:endParaRPr lang="en"/>
          </a:p>
        </p:txBody>
      </p:sp>
    </p:spTree>
    <p:extLst>
      <p:ext uri="{BB962C8B-B14F-4D97-AF65-F5344CB8AC3E}">
        <p14:creationId xmlns:p14="http://schemas.microsoft.com/office/powerpoint/2010/main" val="1095489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D74CE7-CAA5-4AE1-B3BC-34761F41A82D}"/>
              </a:ext>
            </a:extLst>
          </p:cNvPr>
          <p:cNvSpPr>
            <a:spLocks noGrp="1"/>
          </p:cNvSpPr>
          <p:nvPr>
            <p:ph type="title"/>
          </p:nvPr>
        </p:nvSpPr>
        <p:spPr>
          <a:xfrm>
            <a:off x="283099" y="712150"/>
            <a:ext cx="8533800" cy="3770398"/>
          </a:xfrm>
        </p:spPr>
        <p:txBody>
          <a:bodyPr/>
          <a:lstStyle/>
          <a:p>
            <a:r>
              <a:rPr lang="en-US" dirty="0">
                <a:latin typeface="Calibri" panose="020F0502020204030204" pitchFamily="34" charset="0"/>
                <a:cs typeface="Calibri" panose="020F0502020204030204" pitchFamily="34" charset="0"/>
              </a:rPr>
              <a:t>Starting your abstract</a:t>
            </a:r>
          </a:p>
        </p:txBody>
      </p:sp>
      <p:sp>
        <p:nvSpPr>
          <p:cNvPr id="2" name="Slide Number Placeholder 1">
            <a:extLst>
              <a:ext uri="{FF2B5EF4-FFF2-40B4-BE49-F238E27FC236}">
                <a16:creationId xmlns:a16="http://schemas.microsoft.com/office/drawing/2014/main" id="{0810A4EC-8583-4673-8E54-A5463C5C331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132421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8A73-344C-6F49-8DAF-F928A170147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Questions to get you started</a:t>
            </a:r>
          </a:p>
        </p:txBody>
      </p:sp>
      <p:graphicFrame>
        <p:nvGraphicFramePr>
          <p:cNvPr id="4" name="Table 4">
            <a:extLst>
              <a:ext uri="{FF2B5EF4-FFF2-40B4-BE49-F238E27FC236}">
                <a16:creationId xmlns:a16="http://schemas.microsoft.com/office/drawing/2014/main" id="{035BBCD5-D0A5-5541-9838-7B40A40CD37F}"/>
              </a:ext>
            </a:extLst>
          </p:cNvPr>
          <p:cNvGraphicFramePr>
            <a:graphicFrameLocks noGrp="1"/>
          </p:cNvGraphicFramePr>
          <p:nvPr/>
        </p:nvGraphicFramePr>
        <p:xfrm>
          <a:off x="680085" y="1100250"/>
          <a:ext cx="7783830" cy="3423915"/>
        </p:xfrm>
        <a:graphic>
          <a:graphicData uri="http://schemas.openxmlformats.org/drawingml/2006/table">
            <a:tbl>
              <a:tblPr firstRow="1" bandRow="1">
                <a:tableStyleId>{113ADC22-76E4-49B3-990F-D2468D07EFF4}</a:tableStyleId>
              </a:tblPr>
              <a:tblGrid>
                <a:gridCol w="3891915">
                  <a:extLst>
                    <a:ext uri="{9D8B030D-6E8A-4147-A177-3AD203B41FA5}">
                      <a16:colId xmlns:a16="http://schemas.microsoft.com/office/drawing/2014/main" val="517809231"/>
                    </a:ext>
                  </a:extLst>
                </a:gridCol>
                <a:gridCol w="3891915">
                  <a:extLst>
                    <a:ext uri="{9D8B030D-6E8A-4147-A177-3AD203B41FA5}">
                      <a16:colId xmlns:a16="http://schemas.microsoft.com/office/drawing/2014/main" val="1921964947"/>
                    </a:ext>
                  </a:extLst>
                </a:gridCol>
              </a:tblGrid>
              <a:tr h="653625">
                <a:tc>
                  <a:txBody>
                    <a:bodyPr/>
                    <a:lstStyle/>
                    <a:p>
                      <a:r>
                        <a:rPr lang="en-US" b="1" dirty="0"/>
                        <a:t>Introduction </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Why is the problem you studied important to the audience?</a:t>
                      </a:r>
                    </a:p>
                  </a:txBody>
                  <a:tcPr/>
                </a:tc>
                <a:extLst>
                  <a:ext uri="{0D108BD9-81ED-4DB2-BD59-A6C34878D82A}">
                    <a16:rowId xmlns:a16="http://schemas.microsoft.com/office/drawing/2014/main" val="1245618073"/>
                  </a:ext>
                </a:extLst>
              </a:tr>
              <a:tr h="653625">
                <a:tc>
                  <a:txBody>
                    <a:bodyPr/>
                    <a:lstStyle/>
                    <a:p>
                      <a:r>
                        <a:rPr lang="en-US" b="1" dirty="0"/>
                        <a:t>Research Gap</a:t>
                      </a:r>
                    </a:p>
                    <a:p>
                      <a:r>
                        <a:rPr lang="en-US" b="1" dirty="0"/>
                        <a:t>(1 Sentence)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information is missing from the field that you needed to address?</a:t>
                      </a:r>
                    </a:p>
                  </a:txBody>
                  <a:tcPr/>
                </a:tc>
                <a:extLst>
                  <a:ext uri="{0D108BD9-81ED-4DB2-BD59-A6C34878D82A}">
                    <a16:rowId xmlns:a16="http://schemas.microsoft.com/office/drawing/2014/main" val="1700644569"/>
                  </a:ext>
                </a:extLst>
              </a:tr>
              <a:tr h="653625">
                <a:tc>
                  <a:txBody>
                    <a:bodyPr/>
                    <a:lstStyle/>
                    <a:p>
                      <a:r>
                        <a:rPr lang="en-US" b="1" dirty="0"/>
                        <a:t>Methodology</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How did you go about obtaining this information? What instruments/models/sample sets etc. did you use to find the information?</a:t>
                      </a:r>
                    </a:p>
                  </a:txBody>
                  <a:tcPr/>
                </a:tc>
                <a:extLst>
                  <a:ext uri="{0D108BD9-81ED-4DB2-BD59-A6C34878D82A}">
                    <a16:rowId xmlns:a16="http://schemas.microsoft.com/office/drawing/2014/main" val="607862559"/>
                  </a:ext>
                </a:extLst>
              </a:tr>
              <a:tr h="653625">
                <a:tc>
                  <a:txBody>
                    <a:bodyPr/>
                    <a:lstStyle/>
                    <a:p>
                      <a:r>
                        <a:rPr lang="en-US" b="1" dirty="0"/>
                        <a:t>Results</a:t>
                      </a:r>
                    </a:p>
                    <a:p>
                      <a:r>
                        <a:rPr lang="en-US" b="1" dirty="0"/>
                        <a:t>(1-3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were your key findings?</a:t>
                      </a:r>
                    </a:p>
                  </a:txBody>
                  <a:tcPr/>
                </a:tc>
                <a:extLst>
                  <a:ext uri="{0D108BD9-81ED-4DB2-BD59-A6C34878D82A}">
                    <a16:rowId xmlns:a16="http://schemas.microsoft.com/office/drawing/2014/main" val="348730348"/>
                  </a:ext>
                </a:extLst>
              </a:tr>
              <a:tr h="653625">
                <a:tc>
                  <a:txBody>
                    <a:bodyPr/>
                    <a:lstStyle/>
                    <a:p>
                      <a:r>
                        <a:rPr lang="en-US" b="1" dirty="0"/>
                        <a:t>Conclusions</a:t>
                      </a:r>
                    </a:p>
                    <a:p>
                      <a:r>
                        <a:rPr lang="en-US" b="1" dirty="0"/>
                        <a:t>(1-2 Sentences)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effectLst/>
                          <a:latin typeface="Arial"/>
                          <a:ea typeface="Arial"/>
                          <a:cs typeface="Arial"/>
                          <a:sym typeface="Arial"/>
                        </a:rPr>
                        <a:t>What did you conclude based on these findings and what are the broader implications?</a:t>
                      </a:r>
                    </a:p>
                  </a:txBody>
                  <a:tcPr/>
                </a:tc>
                <a:extLst>
                  <a:ext uri="{0D108BD9-81ED-4DB2-BD59-A6C34878D82A}">
                    <a16:rowId xmlns:a16="http://schemas.microsoft.com/office/drawing/2014/main" val="2567781014"/>
                  </a:ext>
                </a:extLst>
              </a:tr>
            </a:tbl>
          </a:graphicData>
        </a:graphic>
      </p:graphicFrame>
      <p:sp>
        <p:nvSpPr>
          <p:cNvPr id="3" name="Slide Number Placeholder 2">
            <a:extLst>
              <a:ext uri="{FF2B5EF4-FFF2-40B4-BE49-F238E27FC236}">
                <a16:creationId xmlns:a16="http://schemas.microsoft.com/office/drawing/2014/main" id="{F2DE6DDC-8DD9-40D9-9D13-F6DAA94F1C90}"/>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305741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DB73C-197F-4766-9D74-123DB000730F}"/>
              </a:ext>
            </a:extLst>
          </p:cNvPr>
          <p:cNvSpPr>
            <a:spLocks noGrp="1"/>
          </p:cNvSpPr>
          <p:nvPr>
            <p:ph type="title"/>
          </p:nvPr>
        </p:nvSpPr>
        <p:spPr>
          <a:xfrm>
            <a:off x="316500" y="326954"/>
            <a:ext cx="4045200" cy="1318200"/>
          </a:xfrm>
        </p:spPr>
        <p:txBody>
          <a:bodyPr/>
          <a:lstStyle/>
          <a:p>
            <a:r>
              <a:rPr lang="en-US" dirty="0">
                <a:solidFill>
                  <a:schemeClr val="bg2"/>
                </a:solidFill>
                <a:latin typeface="Calibri" panose="020F0502020204030204" pitchFamily="34" charset="0"/>
                <a:cs typeface="Calibri" panose="020F0502020204030204" pitchFamily="34" charset="0"/>
              </a:rPr>
              <a:t>Introduction</a:t>
            </a:r>
          </a:p>
        </p:txBody>
      </p:sp>
      <p:sp>
        <p:nvSpPr>
          <p:cNvPr id="7" name="Subtitle 6">
            <a:extLst>
              <a:ext uri="{FF2B5EF4-FFF2-40B4-BE49-F238E27FC236}">
                <a16:creationId xmlns:a16="http://schemas.microsoft.com/office/drawing/2014/main" id="{E17D9046-28A2-44C7-A529-4943C556C942}"/>
              </a:ext>
            </a:extLst>
          </p:cNvPr>
          <p:cNvSpPr>
            <a:spLocks noGrp="1"/>
          </p:cNvSpPr>
          <p:nvPr>
            <p:ph type="subTitle" idx="1"/>
          </p:nvPr>
        </p:nvSpPr>
        <p:spPr>
          <a:xfrm>
            <a:off x="367500" y="1571413"/>
            <a:ext cx="3943200" cy="3117346"/>
          </a:xfrm>
        </p:spPr>
        <p:txBody>
          <a:bodyPr wrap="square"/>
          <a:lstStyle/>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r>
              <a:rPr lang="en-US" sz="2200" dirty="0">
                <a:solidFill>
                  <a:schemeClr val="bg2"/>
                </a:solidFill>
                <a:latin typeface="Calibri" panose="020F0502020204030204" pitchFamily="34" charset="0"/>
                <a:cs typeface="Calibri" panose="020F0502020204030204" pitchFamily="34" charset="0"/>
              </a:rPr>
              <a:t>Connect your research to the knowledge level and interests of the target audience</a:t>
            </a: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000" dirty="0">
              <a:solidFill>
                <a:schemeClr val="tx2">
                  <a:lumMod val="50000"/>
                </a:schemeClr>
              </a:solidFill>
              <a:latin typeface="Calibri" panose="020F0502020204030204" pitchFamily="34" charset="0"/>
              <a:cs typeface="Calibri" panose="020F0502020204030204" pitchFamily="34" charset="0"/>
            </a:endParaRPr>
          </a:p>
          <a:p>
            <a:pPr marL="76200" indent="0"/>
            <a:endParaRPr lang="en-US" sz="2800" dirty="0">
              <a:solidFill>
                <a:schemeClr val="tx2">
                  <a:lumMod val="50000"/>
                </a:schemeClr>
              </a:solidFill>
              <a:latin typeface="Calibri" panose="020F0502020204030204" pitchFamily="34" charset="0"/>
              <a:cs typeface="Calibri" panose="020F0502020204030204" pitchFamily="34" charset="0"/>
            </a:endParaRPr>
          </a:p>
          <a:p>
            <a:pPr marL="76200" indent="0"/>
            <a:r>
              <a:rPr lang="en-US" sz="2800" b="1" dirty="0">
                <a:solidFill>
                  <a:schemeClr val="accent3"/>
                </a:solidFill>
                <a:latin typeface="Calibri" panose="020F0502020204030204" pitchFamily="34" charset="0"/>
                <a:cs typeface="Calibri" panose="020F0502020204030204" pitchFamily="34" charset="0"/>
              </a:rPr>
              <a:t>WHY </a:t>
            </a:r>
            <a:r>
              <a:rPr lang="en-US" sz="2800" dirty="0">
                <a:solidFill>
                  <a:schemeClr val="bg2"/>
                </a:solidFill>
                <a:latin typeface="Calibri" panose="020F0502020204030204" pitchFamily="34" charset="0"/>
                <a:cs typeface="Calibri" panose="020F0502020204030204" pitchFamily="34" charset="0"/>
              </a:rPr>
              <a:t>did you do it?</a:t>
            </a:r>
          </a:p>
          <a:p>
            <a:pPr marL="76200" indent="0" algn="l"/>
            <a:endParaRPr lang="en-US" sz="2000" dirty="0">
              <a:solidFill>
                <a:schemeClr val="tx2">
                  <a:lumMod val="50000"/>
                </a:schemeClr>
              </a:solidFill>
              <a:latin typeface="Calibri" panose="020F0502020204030204" pitchFamily="34" charset="0"/>
              <a:cs typeface="Calibri" panose="020F0502020204030204" pitchFamily="34" charset="0"/>
            </a:endParaRPr>
          </a:p>
        </p:txBody>
      </p:sp>
      <p:sp>
        <p:nvSpPr>
          <p:cNvPr id="5" name="Text Placeholder 7">
            <a:extLst>
              <a:ext uri="{FF2B5EF4-FFF2-40B4-BE49-F238E27FC236}">
                <a16:creationId xmlns:a16="http://schemas.microsoft.com/office/drawing/2014/main" id="{362650B1-AF0D-4E47-940C-A1933CC29CAE}"/>
              </a:ext>
            </a:extLst>
          </p:cNvPr>
          <p:cNvSpPr>
            <a:spLocks noGrp="1"/>
          </p:cNvSpPr>
          <p:nvPr>
            <p:ph type="body" idx="2"/>
          </p:nvPr>
        </p:nvSpPr>
        <p:spPr>
          <a:xfrm>
            <a:off x="4938713" y="723900"/>
            <a:ext cx="3838575" cy="3695700"/>
          </a:xfrm>
        </p:spPr>
        <p:txBody>
          <a:bodyPr/>
          <a:lstStyle/>
          <a:p>
            <a:r>
              <a:rPr lang="en-US" dirty="0">
                <a:latin typeface="Calibri" panose="020F0502020204030204" pitchFamily="34" charset="0"/>
                <a:cs typeface="Calibri" panose="020F0502020204030204" pitchFamily="34" charset="0"/>
              </a:rPr>
              <a:t>Big picture and research gap clearly identified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See why the research was needed</a:t>
            </a:r>
          </a:p>
          <a:p>
            <a:pPr marL="7620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See how research connects to the larger field</a:t>
            </a:r>
          </a:p>
          <a:p>
            <a:endParaRPr lang="en-US" sz="18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A9F6B663-4E70-4C2A-9BA9-DA9DE05AED9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4050018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4AA27D6-9129-4C1A-A197-6224BA331A2B}"/>
              </a:ext>
            </a:extLst>
          </p:cNvPr>
          <p:cNvSpPr>
            <a:spLocks noGrp="1"/>
          </p:cNvSpPr>
          <p:nvPr>
            <p:ph type="title" idx="4294967295"/>
          </p:nvPr>
        </p:nvSpPr>
        <p:spPr>
          <a:xfrm>
            <a:off x="4949895" y="1416325"/>
            <a:ext cx="2693088" cy="502101"/>
          </a:xfrm>
        </p:spPr>
        <p:txBody>
          <a:bodyPr/>
          <a:lstStyle/>
          <a:p>
            <a:pPr algn="ctr"/>
            <a:r>
              <a:rPr lang="en-US" sz="2400" dirty="0">
                <a:solidFill>
                  <a:srgbClr val="212D4A"/>
                </a:solidFill>
                <a:latin typeface="Calibri" panose="020F0502020204030204" pitchFamily="34" charset="0"/>
                <a:cs typeface="Calibri" panose="020F0502020204030204" pitchFamily="34" charset="0"/>
              </a:rPr>
              <a:t>Audience</a:t>
            </a:r>
          </a:p>
        </p:txBody>
      </p:sp>
      <p:sp>
        <p:nvSpPr>
          <p:cNvPr id="27" name="Title 8">
            <a:extLst>
              <a:ext uri="{FF2B5EF4-FFF2-40B4-BE49-F238E27FC236}">
                <a16:creationId xmlns:a16="http://schemas.microsoft.com/office/drawing/2014/main" id="{0AA954B2-AC4F-4895-B9C8-A2461878A487}"/>
              </a:ext>
            </a:extLst>
          </p:cNvPr>
          <p:cNvSpPr txBox="1">
            <a:spLocks/>
          </p:cNvSpPr>
          <p:nvPr/>
        </p:nvSpPr>
        <p:spPr>
          <a:xfrm>
            <a:off x="4405089" y="3225075"/>
            <a:ext cx="3817486" cy="88467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Franklin Gothic"/>
              <a:buNone/>
              <a:defRPr sz="3600" b="1" i="0" u="none" strike="noStrike" cap="none">
                <a:solidFill>
                  <a:schemeClr val="dk2"/>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pPr algn="ctr"/>
            <a:r>
              <a:rPr lang="en-US" sz="2400" dirty="0">
                <a:solidFill>
                  <a:srgbClr val="212D4A"/>
                </a:solidFill>
                <a:latin typeface="Calibri" panose="020F0502020204030204" pitchFamily="34" charset="0"/>
                <a:cs typeface="Calibri" panose="020F0502020204030204" pitchFamily="34" charset="0"/>
              </a:rPr>
              <a:t>The problem addressed by the research</a:t>
            </a:r>
          </a:p>
        </p:txBody>
      </p:sp>
      <p:cxnSp>
        <p:nvCxnSpPr>
          <p:cNvPr id="48" name="Straight Arrow Connector 47">
            <a:extLst>
              <a:ext uri="{FF2B5EF4-FFF2-40B4-BE49-F238E27FC236}">
                <a16:creationId xmlns:a16="http://schemas.microsoft.com/office/drawing/2014/main" id="{E19C6EB8-5A49-4D32-AA7A-D597CE8389A2}"/>
              </a:ext>
            </a:extLst>
          </p:cNvPr>
          <p:cNvCxnSpPr>
            <a:cxnSpLocks/>
            <a:stCxn id="27" idx="0"/>
            <a:endCxn id="9" idx="2"/>
          </p:cNvCxnSpPr>
          <p:nvPr/>
        </p:nvCxnSpPr>
        <p:spPr>
          <a:xfrm flipH="1" flipV="1">
            <a:off x="6296439" y="1918426"/>
            <a:ext cx="17393" cy="1306649"/>
          </a:xfrm>
          <a:prstGeom prst="straightConnector1">
            <a:avLst/>
          </a:prstGeom>
          <a:ln w="38100">
            <a:solidFill>
              <a:srgbClr val="212D4A"/>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A3CE411-BCE0-4B36-ABD1-22CB738A7768}"/>
              </a:ext>
            </a:extLst>
          </p:cNvPr>
          <p:cNvGrpSpPr/>
          <p:nvPr/>
        </p:nvGrpSpPr>
        <p:grpSpPr bwMode="auto">
          <a:xfrm>
            <a:off x="852416" y="857250"/>
            <a:ext cx="4277192" cy="3657600"/>
            <a:chOff x="852416" y="857250"/>
            <a:chExt cx="4277192" cy="3657600"/>
          </a:xfrm>
        </p:grpSpPr>
        <p:sp>
          <p:nvSpPr>
            <p:cNvPr id="10" name="Isosceles Triangle 9">
              <a:extLst>
                <a:ext uri="{FF2B5EF4-FFF2-40B4-BE49-F238E27FC236}">
                  <a16:creationId xmlns:a16="http://schemas.microsoft.com/office/drawing/2014/main" id="{43E940D3-20FA-4B0E-99A0-DD6AF0A7C320}"/>
                </a:ext>
              </a:extLst>
            </p:cNvPr>
            <p:cNvSpPr>
              <a:spLocks noChangeAspect="1"/>
            </p:cNvSpPr>
            <p:nvPr/>
          </p:nvSpPr>
          <p:spPr bwMode="auto">
            <a:xfrm rot="10800000">
              <a:off x="852416" y="857250"/>
              <a:ext cx="4277192" cy="3657600"/>
            </a:xfrm>
            <a:prstGeom prst="triangle">
              <a:avLst/>
            </a:prstGeom>
            <a:solidFill>
              <a:srgbClr val="C8B7EB"/>
            </a:solid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Isosceles Triangle 10">
              <a:extLst>
                <a:ext uri="{FF2B5EF4-FFF2-40B4-BE49-F238E27FC236}">
                  <a16:creationId xmlns:a16="http://schemas.microsoft.com/office/drawing/2014/main" id="{53D2071C-D4BF-41CF-94F0-A1D8567773B1}"/>
                </a:ext>
              </a:extLst>
            </p:cNvPr>
            <p:cNvSpPr>
              <a:spLocks noChangeAspect="1"/>
            </p:cNvSpPr>
            <p:nvPr/>
          </p:nvSpPr>
          <p:spPr bwMode="auto">
            <a:xfrm rot="10800000">
              <a:off x="1280136" y="1588770"/>
              <a:ext cx="3421753" cy="2926080"/>
            </a:xfrm>
            <a:prstGeom prst="triangle">
              <a:avLst/>
            </a:prstGeom>
            <a:solidFill>
              <a:srgbClr val="ABC9F5"/>
            </a:solid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Isosceles Triangle 11">
              <a:extLst>
                <a:ext uri="{FF2B5EF4-FFF2-40B4-BE49-F238E27FC236}">
                  <a16:creationId xmlns:a16="http://schemas.microsoft.com/office/drawing/2014/main" id="{97E9545E-C137-4F9B-A3AD-315B478E8C22}"/>
                </a:ext>
              </a:extLst>
            </p:cNvPr>
            <p:cNvSpPr>
              <a:spLocks noChangeAspect="1"/>
            </p:cNvSpPr>
            <p:nvPr/>
          </p:nvSpPr>
          <p:spPr bwMode="auto">
            <a:xfrm rot="10800000">
              <a:off x="1707856" y="2320290"/>
              <a:ext cx="2566314" cy="2194560"/>
            </a:xfrm>
            <a:prstGeom prst="triangle">
              <a:avLst/>
            </a:prstGeom>
            <a:solidFill>
              <a:srgbClr val="8DDBF6"/>
            </a:solid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Isosceles Triangle 12">
              <a:extLst>
                <a:ext uri="{FF2B5EF4-FFF2-40B4-BE49-F238E27FC236}">
                  <a16:creationId xmlns:a16="http://schemas.microsoft.com/office/drawing/2014/main" id="{46648413-2C60-42F6-A3D8-F316EB329FF1}"/>
                </a:ext>
              </a:extLst>
            </p:cNvPr>
            <p:cNvSpPr>
              <a:spLocks noChangeAspect="1"/>
            </p:cNvSpPr>
            <p:nvPr/>
          </p:nvSpPr>
          <p:spPr bwMode="auto">
            <a:xfrm rot="10800000">
              <a:off x="2135575" y="3051810"/>
              <a:ext cx="1710876" cy="1463040"/>
            </a:xfrm>
            <a:prstGeom prst="triangle">
              <a:avLst/>
            </a:prstGeom>
            <a:solidFill>
              <a:srgbClr val="74E9B4"/>
            </a:solid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Isosceles Triangle 13">
              <a:extLst>
                <a:ext uri="{FF2B5EF4-FFF2-40B4-BE49-F238E27FC236}">
                  <a16:creationId xmlns:a16="http://schemas.microsoft.com/office/drawing/2014/main" id="{A535E037-D39C-4F02-9C5C-05D9FC00F4CD}"/>
                </a:ext>
              </a:extLst>
            </p:cNvPr>
            <p:cNvSpPr>
              <a:spLocks noChangeAspect="1"/>
            </p:cNvSpPr>
            <p:nvPr/>
          </p:nvSpPr>
          <p:spPr bwMode="auto">
            <a:xfrm rot="10800000">
              <a:off x="2563294" y="3783330"/>
              <a:ext cx="855438" cy="731520"/>
            </a:xfrm>
            <a:prstGeom prst="triangle">
              <a:avLst/>
            </a:prstGeom>
            <a:solidFill>
              <a:srgbClr val="56FB61"/>
            </a:solidFill>
            <a:ln>
              <a:solidFill>
                <a:srgbClr val="212D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 name="Slide Number Placeholder 2">
            <a:extLst>
              <a:ext uri="{FF2B5EF4-FFF2-40B4-BE49-F238E27FC236}">
                <a16:creationId xmlns:a16="http://schemas.microsoft.com/office/drawing/2014/main" id="{CC1DC587-D043-4E6F-966C-9BE783642CDB}"/>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348148900"/>
      </p:ext>
    </p:extLst>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b" anchorCtr="0"/>
      <a:lstStyle>
        <a:defPPr algn="r">
          <a:defRPr b="1" dirty="0"/>
        </a:defPPr>
      </a:lstStyle>
    </a:txDef>
  </a:objectDefaults>
  <a:extraClrSchemeLst/>
</a:theme>
</file>

<file path=ppt/theme/theme2.xml><?xml version="1.0" encoding="utf-8"?>
<a:theme xmlns:a="http://schemas.openxmlformats.org/drawingml/2006/main" name="Quo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Pag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itle Pag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32072</TotalTime>
  <Words>3912</Words>
  <Application>Microsoft Macintosh PowerPoint</Application>
  <PresentationFormat>On-screen Show (16:9)</PresentationFormat>
  <Paragraphs>406</Paragraphs>
  <Slides>53</Slides>
  <Notes>12</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53</vt:i4>
      </vt:variant>
    </vt:vector>
  </HeadingPairs>
  <TitlesOfParts>
    <vt:vector size="72" baseType="lpstr">
      <vt:lpstr>Courier New</vt:lpstr>
      <vt:lpstr>Arial</vt:lpstr>
      <vt:lpstr>Bodoni</vt:lpstr>
      <vt:lpstr>Franklin Gothic</vt:lpstr>
      <vt:lpstr>ITC Franklin Gothic Std Bk Cd</vt:lpstr>
      <vt:lpstr>Lato</vt:lpstr>
      <vt:lpstr>Bodoni Std Poster</vt:lpstr>
      <vt:lpstr>ITC Franklin Gothic Std Book</vt:lpstr>
      <vt:lpstr>Calibri</vt:lpstr>
      <vt:lpstr>Franklin Gothic Medium Cond</vt:lpstr>
      <vt:lpstr>Raleway</vt:lpstr>
      <vt:lpstr>Franklin Gothic Demi Cond</vt:lpstr>
      <vt:lpstr>Swiss</vt:lpstr>
      <vt:lpstr>Quote</vt:lpstr>
      <vt:lpstr>Title Page 1</vt:lpstr>
      <vt:lpstr>Title Page 2</vt:lpstr>
      <vt:lpstr>O2</vt:lpstr>
      <vt:lpstr>O1</vt:lpstr>
      <vt:lpstr>1_O1</vt:lpstr>
      <vt:lpstr>PowerPoint Presentation</vt:lpstr>
      <vt:lpstr>Different types of abstract</vt:lpstr>
      <vt:lpstr>What is a (good) paper abstract?</vt:lpstr>
      <vt:lpstr>Before you start the abstract</vt:lpstr>
      <vt:lpstr>Typical way to write a paper</vt:lpstr>
      <vt:lpstr>Starting your abstract</vt:lpstr>
      <vt:lpstr>Questions to get you started</vt:lpstr>
      <vt:lpstr>Introduction</vt:lpstr>
      <vt:lpstr>Audience</vt:lpstr>
      <vt:lpstr>PowerPoint Presentation</vt:lpstr>
      <vt:lpstr>Exercise 1: Which intro? 1 or 2?</vt:lpstr>
      <vt:lpstr>Exercise 1: Which intro? 1 or 2?</vt:lpstr>
      <vt:lpstr>Methods</vt:lpstr>
      <vt:lpstr>Level of detail</vt:lpstr>
      <vt:lpstr>Exercise 1: Which methods? 1 or 2?</vt:lpstr>
      <vt:lpstr>Exercise 1: Which methods? 1 or 2?</vt:lpstr>
      <vt:lpstr>Exercise 1: Which methods? 1 or 2?</vt:lpstr>
      <vt:lpstr>Results</vt:lpstr>
      <vt:lpstr>Exercise 1: Which results? 1 or 2?</vt:lpstr>
      <vt:lpstr>Exercise 1: Which results? 1 or 2?</vt:lpstr>
      <vt:lpstr>Conclusions</vt:lpstr>
      <vt:lpstr>Exercise 1: Which conclusion? 1 or 2?</vt:lpstr>
      <vt:lpstr>Exercise 1: Which conclusion? 1 or 2?</vt:lpstr>
      <vt:lpstr>Importance</vt:lpstr>
      <vt:lpstr> Selective area epitaxy of magnesium oxide thin films on gallium nitride surfaces. Losego and Paisley. 2015. J. Mater. Res., DOI: 10.1557/jmr.2015.332.    Selective area growth of thin films reduces the number of steps in microfabrication processing and enables novel device structures. Here, we report, for the first time, selective area epitaxy of an oxide material on a GaN surface. Chlorination of the GaN surface via wet chemical processing is found effective to disrupt Mg adsorption and selectively prevent molecular beam epitaxy growth of MgO. MgO films grown on neighboring, non-chlorinated surfaces are epitaxial with a (111) MgOII(0001) GaN crystallographic relationship. Better than 3 µm lateral resolution for the selective area growth of MgO on GaN is demonstrated.  95 words  </vt:lpstr>
      <vt:lpstr>Other formatting tips</vt:lpstr>
      <vt:lpstr>PowerPoint Presentation</vt:lpstr>
      <vt:lpstr>Berger, Valenca, Miao, Ravi, Mahendra, and Mohanty. 2019. Biochar increases nitrate removal capacity of woodchip biofilters during high-intensity rainfall. Water Research. 165 (2019) 115008  Stormwater biofilters have been increasingly used to mitigate the impact of climate change on the export of contaminants including nitrate to water bodies. Yet, their performance is rarely tested under high intensity rainfall events, which are predicted to occur more frequently under climate change scenarios. We examined the potential of biochar to improve the resilience of woodchip biofilters under simulated high-intensity rainfall events and linked denitrification to biochar-mediated changes in hydrological (physical), chemical, and biological properties of woodchip biofilters. Results showed that nitrate removal capacity of woodchip biofilters decreased with increases in rainfall intensity or duration and decreases in antecedent drying time. However, adding biochar to woodchips significantly decreased the exhaustion rate of woodchips, only when the hydraulic residence time (HRT) was less than 5 h. At longer HRT (&gt;5 h), the benefits of biochar became less apparent. We attributed the improved denitrification during high nitrate loading to biochar's ability to decrease dissolved oxygen in pore water and increase water holding capacity and retention of dissolved organic carbon and nitrate, all of which could increase nitrate utilization. Biochar increased the net microbial biomass but did not affect the relative abundance of denitrifying genes, which indicates that a shift in microbial biomass could not fully explain the observed increase in nitrate removal in biochar-augmented woodchip biofilters. Overall, the results showed that biochar could increase the resiliency of woodchip biofilters for denitrification in high intensity rainfall events, a worst-case scenario, thereby mitigating the water quality degradation during climate change.</vt:lpstr>
      <vt:lpstr>Berger, Valenca, Miao, Ravi, Mahendra, and Mohanty. 2019. Biochar increases nitrate removal capacity of woodchip biofilters during high-intensity rainfall. Water Research 165 (2019) 115008  Stormwater biofilters have been increasingly used to mitigate the impact of climate change on the export of contaminants including nitrate to water bodies. Yet, their performance is rarely tested under high intensity rainfall events, which are predicted to occur more frequently under climate change scenarios. We examined the potential of biochar to improve the resilience of woodchip biofilters under simulated high-intensity rainfall events and linked denitrification to biochar-mediated changes in hydrological (physical), chemical, and biological properties of woodchip biofilters. Results showed that nitrate removal capacity of woodchip biofilters decreased with increases in rainfall intensity or duration and decreases in antecedent drying time. However, adding biochar to woodchips significantly decreased the exhaustion rate of woodchips, only when the hydraulic residence time (HRT) was less than 5 h. At longer HRT (&gt;5 h), the benefits of biochar became less apparent. We attributed the improved denitrification during high nitrate loading to biochar's ability to decrease dissolved oxygen in pore water and increase water holding capacity and retention of dissolved organic carbon and nitrate, all of which could increase nitrate utilization. Biochar increased the net microbial biomass but did not affect the relative abundance of denitrifying genes, which indicates that a shift in microbial biomass could not fully explain the observed increase in nitrate removal in biochar-augmented woodchip biofilters. Overall, the results showed that biochar could increase the resiliency of woodchip biofilters for denitrification in high intensity rainfall events, a worst-case scenario, thereby mitigating the water quality degradation during climate change.</vt:lpstr>
      <vt:lpstr>Berger, Valenca, Miao, Ravi, Mahendra, and Mohanty. 2019. Biochar increases nitrate removal capacity of woodchip biofilters during high-intensity rainfall. Water Research 165 (2019) 115008 Introduction (1), Research Gap (1), Methods (1), Results (3), Conclusion (2)  Stormwater biofilters have been increasingly used to mitigate the impact of climate change on the export of contaminants including nitrate to water bodies. Yet, their performance is rarely tested under high intensity rainfall events, which are predicted to occur more frequently under climate change scenarios. We examined the potential of biochar to improve the resilience of woodchip biofilters under simulated high-intensity rainfall events and linked denitrification to biochar-mediated changes in hydrological (physical), chemical, and biological properties of woodchip biofilters. Results showed that nitrate removal capacity of woodchip biofilters decreased with increases in rainfall intensity or duration and decreases in antecedent drying time. However, adding biochar to woodchips significantly decreased the exhaustion rate of woodchips, only when the hydraulic residence time (HRT) was less than 5 h. At longer HRT (&gt;5 h), the benefits of biochar became less apparent. We attributed the improved denitrification during high nitrate loading to biochar's ability to decrease dissolved oxygen in pore water and increase water holding capacity and retention of dissolved organic carbon and nitrate, all of which could increase nitrate utilization. Biochar increased the net microbial biomass but did not affect the relative abundance of denitrifying genes, which indicates that a shift in microbial biomass could not fully explain the observed increase in nitrate removal in biochar-augmented woodchip biofilters. Overall, the results showed that biochar could increase the resiliency of woodchip biofilters for denitrification in high intensity rainfall events, a worst-case scenario, thereby mitigating the water quality degradation during climate change.</vt:lpstr>
      <vt:lpstr>Questions to get you started</vt:lpstr>
      <vt:lpstr>PowerPoint Presentation</vt:lpstr>
      <vt:lpstr>Revising your abstract</vt:lpstr>
      <vt:lpstr>Length</vt:lpstr>
      <vt:lpstr>PowerPoint Presentation</vt:lpstr>
      <vt:lpstr>Questions to get you started</vt:lpstr>
      <vt:lpstr>PowerPoint Presentation</vt:lpstr>
      <vt:lpstr>Berger, Valenca, Miao, Ravi, Mahendra, and Mohanty. 2019. Biochar increases nitrate removal capacity of woodchip biofilters during high-intensity rainfall. Water Research 165 (2019) 115008  Stormwater biofilters have been increasingly used to mitigate the impact of climate change on the export of contaminants including nitrate to water bodies. Yet, their performance is rarely tested under high intensity rainfall events, which are predicted to occur more frequently under climate change scenarios. We examined the potential of biochar to improve the resilience of woodchip biofilters under simulated high-intensity rainfall events and linked denitrification to biochar-mediated changes in hydrological (physical), chemical, and biological properties of woodchip biofilters. Results showed that nitrate removal capacity of woodchip biofilters decreased with increases in rainfall intensity or duration and decreases in antecedent drying time. However, adding biochar to woodchips significantly decreased the exhaustion rate of woodchips, only when the hydraulic residence time (HRT) was less than 5 h. At longer HRT (&gt;5 h), the benefits of biochar became less apparent. We attributed the improved denitrification during high nitrate loading to biochar's ability to decrease dissolved oxygen in pore water and increase water holding capacity and retention of dissolved organic carbon and nitrate, all of which could increase nitrate utilization. Biochar increased the net microbial biomass but did not affect the relative abundance of denitrifying genes, which indicates that a shift in microbial biomass could not fully explain the observed increase in nitrate removal in biochar-augmented woodchip biofilters. Overall, the results showed that biochar could increase the resiliency of woodchip biofilters for denitrification in high intensity rainfall events, a worst-case scenario, thereby mitigating the water quality degradation during climate change.</vt:lpstr>
      <vt:lpstr>Polishing steps</vt:lpstr>
      <vt:lpstr>Search optimization</vt:lpstr>
      <vt:lpstr>Citations</vt:lpstr>
      <vt:lpstr>Resources</vt:lpstr>
      <vt:lpstr>Additional types of abstracts </vt:lpstr>
      <vt:lpstr>Graphical Abstract Figure</vt:lpstr>
      <vt:lpstr>Graphical abstract</vt:lpstr>
      <vt:lpstr>Graphical abstracts: Which one is better?</vt:lpstr>
      <vt:lpstr>What if I’m not a great artist? </vt:lpstr>
      <vt:lpstr>Video Abstracts</vt:lpstr>
      <vt:lpstr>Video Abstract Example</vt:lpstr>
      <vt:lpstr>Tips for making a Video Abstract</vt:lpstr>
      <vt:lpstr>Final advice </vt:lpstr>
      <vt:lpstr>Ask someone for comments!</vt:lpstr>
      <vt:lpstr>Questions to get you started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consultants</dc:title>
  <dc:creator>Keira Mahoney</dc:creator>
  <cp:lastModifiedBy>Microsoft Office User</cp:lastModifiedBy>
  <cp:revision>433</cp:revision>
  <dcterms:modified xsi:type="dcterms:W3CDTF">2022-08-03T19:29:15Z</dcterms:modified>
</cp:coreProperties>
</file>