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0" r:id="rId1"/>
  </p:sldMasterIdLst>
  <p:notesMasterIdLst>
    <p:notesMasterId r:id="rId41"/>
  </p:notesMasterIdLst>
  <p:sldIdLst>
    <p:sldId id="256" r:id="rId2"/>
    <p:sldId id="257" r:id="rId3"/>
    <p:sldId id="286" r:id="rId4"/>
    <p:sldId id="285" r:id="rId5"/>
    <p:sldId id="258" r:id="rId6"/>
    <p:sldId id="289" r:id="rId7"/>
    <p:sldId id="259" r:id="rId8"/>
    <p:sldId id="296" r:id="rId9"/>
    <p:sldId id="260" r:id="rId10"/>
    <p:sldId id="261" r:id="rId11"/>
    <p:sldId id="262" r:id="rId12"/>
    <p:sldId id="263" r:id="rId13"/>
    <p:sldId id="264" r:id="rId14"/>
    <p:sldId id="290" r:id="rId15"/>
    <p:sldId id="265" r:id="rId16"/>
    <p:sldId id="266" r:id="rId17"/>
    <p:sldId id="267" r:id="rId18"/>
    <p:sldId id="292" r:id="rId19"/>
    <p:sldId id="268" r:id="rId20"/>
    <p:sldId id="269" r:id="rId21"/>
    <p:sldId id="293" r:id="rId22"/>
    <p:sldId id="270" r:id="rId23"/>
    <p:sldId id="274" r:id="rId24"/>
    <p:sldId id="294" r:id="rId25"/>
    <p:sldId id="295" r:id="rId26"/>
    <p:sldId id="275" r:id="rId27"/>
    <p:sldId id="276" r:id="rId28"/>
    <p:sldId id="277" r:id="rId29"/>
    <p:sldId id="281" r:id="rId30"/>
    <p:sldId id="278" r:id="rId31"/>
    <p:sldId id="280" r:id="rId32"/>
    <p:sldId id="303" r:id="rId33"/>
    <p:sldId id="301" r:id="rId34"/>
    <p:sldId id="298" r:id="rId35"/>
    <p:sldId id="297" r:id="rId36"/>
    <p:sldId id="300" r:id="rId37"/>
    <p:sldId id="282" r:id="rId38"/>
    <p:sldId id="284" r:id="rId39"/>
    <p:sldId id="288" r:id="rId40"/>
  </p:sldIdLst>
  <p:sldSz cx="9144000" cy="5143500" type="screen16x9"/>
  <p:notesSz cx="6858000" cy="9144000"/>
  <p:embeddedFontLst>
    <p:embeddedFont>
      <p:font typeface="Bodoni" panose="020B0604020202020204" charset="0"/>
      <p:regular r:id="rId42"/>
      <p:bold r:id="rId43"/>
      <p:italic r:id="rId44"/>
      <p:boldItalic r:id="rId45"/>
    </p:embeddedFont>
    <p:embeddedFont>
      <p:font typeface="Franklin Gothic" panose="020B0604020202020204"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Libre Franklin" pitchFamily="2" charset="0"/>
      <p:regular r:id="rId54"/>
      <p:bold r:id="rId55"/>
      <p:italic r:id="rId56"/>
      <p:boldItalic r:id="rId57"/>
    </p:embeddedFont>
    <p:embeddedFont>
      <p:font typeface="Libre Franklin Medium"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27AFD-D504-4339-ACD8-52F7DAE3C827}" v="22" dt="2022-08-02T20:22:0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p:restoredTop sz="60272"/>
  </p:normalViewPr>
  <p:slideViewPr>
    <p:cSldViewPr snapToGrid="0">
      <p:cViewPr varScale="1">
        <p:scale>
          <a:sx n="99" d="100"/>
          <a:sy n="99" d="100"/>
        </p:scale>
        <p:origin x="1976" y="17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T Dinsmore" userId="zvQedKu+hbJKxrHnUbh8wM5Js1YuSz2JHYvPvDQ3lmg=" providerId="None" clId="Web-{F0A27AFD-D504-4339-ACD8-52F7DAE3C827}"/>
    <pc:docChg chg="modSld">
      <pc:chgData name="Brooke T Dinsmore" userId="zvQedKu+hbJKxrHnUbh8wM5Js1YuSz2JHYvPvDQ3lmg=" providerId="None" clId="Web-{F0A27AFD-D504-4339-ACD8-52F7DAE3C827}" dt="2022-08-02T20:22:07.143" v="20" actId="1076"/>
      <pc:docMkLst>
        <pc:docMk/>
      </pc:docMkLst>
      <pc:sldChg chg="modSp">
        <pc:chgData name="Brooke T Dinsmore" userId="zvQedKu+hbJKxrHnUbh8wM5Js1YuSz2JHYvPvDQ3lmg=" providerId="None" clId="Web-{F0A27AFD-D504-4339-ACD8-52F7DAE3C827}" dt="2022-08-02T20:22:07.143" v="20" actId="1076"/>
        <pc:sldMkLst>
          <pc:docMk/>
          <pc:sldMk cId="0" sldId="256"/>
        </pc:sldMkLst>
        <pc:spChg chg="mod">
          <ac:chgData name="Brooke T Dinsmore" userId="zvQedKu+hbJKxrHnUbh8wM5Js1YuSz2JHYvPvDQ3lmg=" providerId="None" clId="Web-{F0A27AFD-D504-4339-ACD8-52F7DAE3C827}" dt="2022-08-02T20:21:35.720" v="15" actId="20577"/>
          <ac:spMkLst>
            <pc:docMk/>
            <pc:sldMk cId="0" sldId="256"/>
            <ac:spMk id="331" creationId="{00000000-0000-0000-0000-000000000000}"/>
          </ac:spMkLst>
        </pc:spChg>
        <pc:spChg chg="mod">
          <ac:chgData name="Brooke T Dinsmore" userId="zvQedKu+hbJKxrHnUbh8wM5Js1YuSz2JHYvPvDQ3lmg=" providerId="None" clId="Web-{F0A27AFD-D504-4339-ACD8-52F7DAE3C827}" dt="2022-08-02T20:21:41.549" v="17" actId="1076"/>
          <ac:spMkLst>
            <pc:docMk/>
            <pc:sldMk cId="0" sldId="256"/>
            <ac:spMk id="333" creationId="{00000000-0000-0000-0000-000000000000}"/>
          </ac:spMkLst>
        </pc:spChg>
        <pc:spChg chg="mod">
          <ac:chgData name="Brooke T Dinsmore" userId="zvQedKu+hbJKxrHnUbh8wM5Js1YuSz2JHYvPvDQ3lmg=" providerId="None" clId="Web-{F0A27AFD-D504-4339-ACD8-52F7DAE3C827}" dt="2022-08-02T20:22:07.143" v="20" actId="1076"/>
          <ac:spMkLst>
            <pc:docMk/>
            <pc:sldMk cId="0" sldId="256"/>
            <ac:spMk id="33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Slides are text and info heavy so you can use them later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d654b7f03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Always check the solicitation in case something has changed. Here is an example form a past solicitation:</a:t>
            </a:r>
          </a:p>
          <a:p>
            <a:pPr marL="0" lvl="0" indent="0" algn="l" rtl="0">
              <a:lnSpc>
                <a:spcPct val="100000"/>
              </a:lnSpc>
              <a:spcBef>
                <a:spcPts val="0"/>
              </a:spcBef>
              <a:spcAft>
                <a:spcPts val="0"/>
              </a:spcAft>
              <a:buSzPts val="1100"/>
              <a:buNone/>
            </a:pPr>
            <a:endParaRPr lang="en-US" dirty="0"/>
          </a:p>
          <a:p>
            <a:r>
              <a:rPr lang="en-US" sz="1100" b="1" i="0" u="none" strike="noStrike" cap="none" dirty="0">
                <a:solidFill>
                  <a:srgbClr val="000000"/>
                </a:solidFill>
                <a:effectLst/>
                <a:latin typeface="Arial"/>
                <a:ea typeface="Arial"/>
                <a:cs typeface="Arial"/>
                <a:sym typeface="Arial"/>
              </a:rPr>
              <a:t>V. APPLICATION PREPARATION AND SUBMISSION INSTRUCTIONS </a:t>
            </a:r>
            <a:endParaRPr lang="en-US" dirty="0">
              <a:effectLst/>
            </a:endParaRPr>
          </a:p>
          <a:p>
            <a:r>
              <a:rPr lang="en-US" sz="1100" b="1" i="0" u="none" strike="noStrike" cap="none" dirty="0">
                <a:solidFill>
                  <a:srgbClr val="000000"/>
                </a:solidFill>
                <a:effectLst/>
                <a:latin typeface="Arial"/>
                <a:ea typeface="Arial"/>
                <a:cs typeface="Arial"/>
                <a:sym typeface="Arial"/>
              </a:rPr>
              <a:t>A. Application Preparation Instructions </a:t>
            </a:r>
            <a:endParaRPr lang="en-US" dirty="0">
              <a:effectLst/>
            </a:endParaRPr>
          </a:p>
          <a:p>
            <a:r>
              <a:rPr lang="en-US" sz="1100" b="0" i="0" u="none" strike="noStrike" cap="none" dirty="0">
                <a:solidFill>
                  <a:srgbClr val="000000"/>
                </a:solidFill>
                <a:effectLst/>
                <a:latin typeface="Arial"/>
                <a:ea typeface="Arial"/>
                <a:cs typeface="Arial"/>
                <a:sym typeface="Arial"/>
              </a:rPr>
              <a:t>Applicants must first register as a Research.gov user on the NSF Graduate Research Fellowship Program website at https://</a:t>
            </a:r>
            <a:r>
              <a:rPr lang="en-US" sz="1100" b="0" i="0" u="none" strike="noStrike" cap="none" dirty="0" err="1">
                <a:solidFill>
                  <a:srgbClr val="000000"/>
                </a:solidFill>
                <a:effectLst/>
                <a:latin typeface="Arial"/>
                <a:ea typeface="Arial"/>
                <a:cs typeface="Arial"/>
                <a:sym typeface="Arial"/>
              </a:rPr>
              <a:t>www.research.gov</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grfp</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Login.do</a:t>
            </a:r>
            <a:r>
              <a:rPr lang="en-US" sz="1100" b="0" i="0" u="none" strike="noStrike" cap="none" dirty="0">
                <a:solidFill>
                  <a:srgbClr val="000000"/>
                </a:solidFill>
                <a:effectLst/>
                <a:latin typeface="Arial"/>
                <a:ea typeface="Arial"/>
                <a:cs typeface="Arial"/>
                <a:sym typeface="Arial"/>
              </a:rPr>
              <a:t>. Fellowship applications must be submitted electronically using the NSF Graduate Research Fellowship Program Application Module at https://</a:t>
            </a:r>
            <a:r>
              <a:rPr lang="en-US" sz="1100" b="0" i="0" u="none" strike="noStrike" cap="none" dirty="0" err="1">
                <a:solidFill>
                  <a:srgbClr val="000000"/>
                </a:solidFill>
                <a:effectLst/>
                <a:latin typeface="Arial"/>
                <a:ea typeface="Arial"/>
                <a:cs typeface="Arial"/>
                <a:sym typeface="Arial"/>
              </a:rPr>
              <a:t>www.research.gov</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grfp</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Login.do</a:t>
            </a:r>
            <a:r>
              <a:rPr lang="en-US" sz="1100" b="0" i="0" u="none" strike="noStrike" cap="none" dirty="0">
                <a:solidFill>
                  <a:srgbClr val="000000"/>
                </a:solidFill>
                <a:effectLst/>
                <a:latin typeface="Arial"/>
                <a:ea typeface="Arial"/>
                <a:cs typeface="Arial"/>
                <a:sym typeface="Arial"/>
              </a:rPr>
              <a:t> </a:t>
            </a:r>
            <a:r>
              <a:rPr lang="en-US" sz="1100" b="1" i="0" u="none" strike="noStrike" cap="none" dirty="0">
                <a:solidFill>
                  <a:srgbClr val="000000"/>
                </a:solidFill>
                <a:effectLst/>
                <a:latin typeface="Arial"/>
                <a:ea typeface="Arial"/>
                <a:cs typeface="Arial"/>
                <a:sym typeface="Arial"/>
              </a:rPr>
              <a:t>according to the deadline corresponding with the Field of Study selected in the application</a:t>
            </a:r>
            <a:r>
              <a:rPr lang="en-US" sz="1100" b="0" i="0" u="none" strike="noStrike" cap="none" dirty="0">
                <a:solidFill>
                  <a:srgbClr val="000000"/>
                </a:solidFill>
                <a:effectLst/>
                <a:latin typeface="Arial"/>
                <a:ea typeface="Arial"/>
                <a:cs typeface="Arial"/>
                <a:sym typeface="Arial"/>
              </a:rPr>
              <a:t>. Instructions for preparing and submitting applications are available through the "Applicant Help" link in the GRFP Application Module. </a:t>
            </a:r>
            <a:endParaRPr lang="en-US" dirty="0">
              <a:effectLst/>
            </a:endParaRPr>
          </a:p>
          <a:p>
            <a:r>
              <a:rPr lang="en-US" sz="1100" b="0" i="0" u="none" strike="noStrike" cap="none" dirty="0">
                <a:solidFill>
                  <a:srgbClr val="000000"/>
                </a:solidFill>
                <a:effectLst/>
                <a:latin typeface="Arial"/>
                <a:ea typeface="Arial"/>
                <a:cs typeface="Arial"/>
                <a:sym typeface="Arial"/>
              </a:rPr>
              <a:t>Applications must be received by 5:00 p.m. local time, as determined by the applicant's mailing address provided in the application. </a:t>
            </a:r>
            <a:r>
              <a:rPr lang="en-US" sz="1100" b="1" i="0" u="none" strike="noStrike" cap="none" dirty="0">
                <a:solidFill>
                  <a:srgbClr val="000000"/>
                </a:solidFill>
                <a:effectLst/>
                <a:latin typeface="Arial"/>
                <a:ea typeface="Arial"/>
                <a:cs typeface="Arial"/>
                <a:sym typeface="Arial"/>
              </a:rPr>
              <a:t>Applications received after the Field of Study deadline will be returned without review</a:t>
            </a:r>
            <a:r>
              <a:rPr lang="en-US" sz="1100" b="0" i="0" u="none" strike="noStrike" cap="none" dirty="0">
                <a:solidFill>
                  <a:srgbClr val="000000"/>
                </a:solidFill>
                <a:effectLst/>
                <a:latin typeface="Arial"/>
                <a:ea typeface="Arial"/>
                <a:cs typeface="Arial"/>
                <a:sym typeface="Arial"/>
              </a:rPr>
              <a:t>. </a:t>
            </a:r>
            <a:endParaRPr lang="en-US" dirty="0">
              <a:effectLst/>
            </a:endParaRPr>
          </a:p>
          <a:p>
            <a:r>
              <a:rPr lang="en-US" sz="1100" b="1" i="0" u="none" strike="noStrike" cap="none" dirty="0">
                <a:solidFill>
                  <a:srgbClr val="000000"/>
                </a:solidFill>
                <a:effectLst/>
                <a:latin typeface="Arial"/>
                <a:ea typeface="Arial"/>
                <a:cs typeface="Arial"/>
                <a:sym typeface="Arial"/>
              </a:rPr>
              <a:t>All reference letters must be submitted electronically by the reference writers through the GRFP Application Module and must be received by the reference letter deadline (see </a:t>
            </a:r>
            <a:r>
              <a:rPr lang="en-US" sz="1100" b="1" i="1" u="none" strike="noStrike" cap="none" dirty="0">
                <a:solidFill>
                  <a:srgbClr val="000000"/>
                </a:solidFill>
                <a:effectLst/>
                <a:latin typeface="Arial"/>
                <a:ea typeface="Arial"/>
                <a:cs typeface="Arial"/>
                <a:sym typeface="Arial"/>
              </a:rPr>
              <a:t>Application Preparation and Submission Instructions/C. Due Dates </a:t>
            </a:r>
            <a:r>
              <a:rPr lang="en-US" sz="1100" b="1" i="0" u="none" strike="noStrike" cap="none" dirty="0">
                <a:solidFill>
                  <a:srgbClr val="000000"/>
                </a:solidFill>
                <a:effectLst/>
                <a:latin typeface="Arial"/>
                <a:ea typeface="Arial"/>
                <a:cs typeface="Arial"/>
                <a:sym typeface="Arial"/>
              </a:rPr>
              <a:t>of this Solicitation), by 5:00 p.m. Eastern Time (ET). Two reference letters are required for applications to be reviewed. Applicants are strongly encouraged to provide three reference letters. If fewer than two reference letters (one or none) are received by the reference letter deadline, the application will be returned without review. </a:t>
            </a:r>
            <a:endParaRPr lang="en-US" dirty="0">
              <a:effectLst/>
            </a:endParaRPr>
          </a:p>
          <a:p>
            <a:r>
              <a:rPr lang="en-US" sz="1100" b="0" i="0" u="none" strike="noStrike" cap="none" dirty="0">
                <a:solidFill>
                  <a:srgbClr val="000000"/>
                </a:solidFill>
                <a:effectLst/>
                <a:latin typeface="Arial"/>
                <a:ea typeface="Arial"/>
                <a:cs typeface="Arial"/>
                <a:sym typeface="Arial"/>
              </a:rPr>
              <a:t>Applicants must submit the following information through the GRFP Application Module: Personal Information; Education, Work and Other Experience; electronic transcripts; Proposed Field(s) of Study; Proposed Graduate Study and Graduate School Information; the names and email addresses of at least three reference letter writers; Personal, Relevant Background and Future Goals Statement; and Graduate Research Plan Statement. </a:t>
            </a:r>
            <a:endParaRPr lang="en-US" dirty="0">
              <a:effectLst/>
            </a:endParaRPr>
          </a:p>
          <a:p>
            <a:r>
              <a:rPr lang="en-US" sz="1100" b="0" i="0" u="none" strike="noStrike" cap="none" dirty="0">
                <a:solidFill>
                  <a:srgbClr val="000000"/>
                </a:solidFill>
                <a:effectLst/>
                <a:latin typeface="Arial"/>
                <a:ea typeface="Arial"/>
                <a:cs typeface="Arial"/>
                <a:sym typeface="Arial"/>
              </a:rPr>
              <a:t>Only the information required in the GRFP Application Module will be reviewed. No additional items or information will be accepted or reviewed. </a:t>
            </a:r>
            <a:r>
              <a:rPr lang="en-US" sz="1100" b="1" i="0" u="none" strike="noStrike" cap="none" dirty="0">
                <a:solidFill>
                  <a:srgbClr val="000000"/>
                </a:solidFill>
                <a:effectLst/>
                <a:latin typeface="Arial"/>
                <a:ea typeface="Arial"/>
                <a:cs typeface="Arial"/>
                <a:sym typeface="Arial"/>
              </a:rPr>
              <a:t>No materials will be accepted via email. </a:t>
            </a:r>
            <a:r>
              <a:rPr lang="en-US" sz="1100" b="0" i="0" u="none" strike="noStrike" cap="none" dirty="0">
                <a:solidFill>
                  <a:srgbClr val="000000"/>
                </a:solidFill>
                <a:effectLst/>
                <a:latin typeface="Arial"/>
                <a:ea typeface="Arial"/>
                <a:cs typeface="Arial"/>
                <a:sym typeface="Arial"/>
              </a:rPr>
              <a:t>Do not provide links to web pages within the application, except as part of citations in the References Cited section. Any images must be included in the page limits. Review of the application and reference letters is based solely on materials received by the application and reference letter deadlines. </a:t>
            </a:r>
            <a:endParaRPr lang="en-US" dirty="0">
              <a:effectLst/>
            </a:endParaRPr>
          </a:p>
          <a:p>
            <a:r>
              <a:rPr lang="en-US" sz="1100" b="0" i="0" u="none" strike="noStrike" cap="none" dirty="0">
                <a:solidFill>
                  <a:srgbClr val="000000"/>
                </a:solidFill>
                <a:effectLst/>
                <a:latin typeface="Arial"/>
                <a:ea typeface="Arial"/>
                <a:cs typeface="Arial"/>
                <a:sym typeface="Arial"/>
              </a:rPr>
              <a:t>Applicants must follow the instructions in the GRFP Application Module, including the instructions found at the "Applicant Help" link in the Module, for completing each section of the application. The statements must be written using the following guidelines: </a:t>
            </a:r>
            <a:endParaRPr lang="en-US" dirty="0">
              <a:effectLst/>
            </a:endParaRPr>
          </a:p>
          <a:p>
            <a:r>
              <a:rPr lang="en-US" sz="1100" b="0" i="0" u="none" strike="noStrike" cap="none" dirty="0">
                <a:solidFill>
                  <a:srgbClr val="000000"/>
                </a:solidFill>
                <a:effectLst/>
                <a:latin typeface="Arial"/>
                <a:ea typeface="Arial"/>
                <a:cs typeface="Arial"/>
                <a:sym typeface="Arial"/>
              </a:rPr>
              <a:t>standard 8.5" x 11" page size</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12-point, Times New Roman font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10-point font may be used for references, footnotes, figure captions and text within figures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 margins on all sides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Single-spaced (approximately 5 lines per inch) or greater line spacing. Do not use line spacing options such as "exactly 12 point," that are less than single spaced. </a:t>
            </a:r>
            <a:endParaRPr lang="en-US" dirty="0">
              <a:effectLst/>
            </a:endParaRPr>
          </a:p>
          <a:p>
            <a:r>
              <a:rPr lang="en-US" sz="1100" b="0" i="0" u="none" strike="noStrike" cap="none" dirty="0">
                <a:solidFill>
                  <a:srgbClr val="000000"/>
                </a:solidFill>
                <a:effectLst/>
                <a:latin typeface="Arial"/>
                <a:ea typeface="Arial"/>
                <a:cs typeface="Arial"/>
                <a:sym typeface="Arial"/>
              </a:rPr>
              <a:t>Compliance with these guidelines will be judged based on the document as it appears in the GRFP Application Module after it is uploaded. Applicants are </a:t>
            </a:r>
            <a:r>
              <a:rPr lang="en-US" sz="1100" b="1" i="0" u="none" strike="noStrike" cap="none" dirty="0">
                <a:solidFill>
                  <a:srgbClr val="000000"/>
                </a:solidFill>
                <a:effectLst/>
                <a:latin typeface="Arial"/>
                <a:ea typeface="Arial"/>
                <a:cs typeface="Arial"/>
                <a:sym typeface="Arial"/>
              </a:rPr>
              <a:t>strongly </a:t>
            </a:r>
            <a:r>
              <a:rPr lang="en-US" sz="1100" b="0" i="0" u="none" strike="noStrike" cap="none" dirty="0">
                <a:solidFill>
                  <a:srgbClr val="000000"/>
                </a:solidFill>
                <a:effectLst/>
                <a:latin typeface="Arial"/>
                <a:ea typeface="Arial"/>
                <a:cs typeface="Arial"/>
                <a:sym typeface="Arial"/>
              </a:rPr>
              <a:t>encouraged to proofread and upload their documents early to ensure compliance and avoid potential formatting issues caused by the PDF conversion process. Applications that are not compliant with these format requirements will be returned without review. </a:t>
            </a:r>
            <a:endParaRPr lang="en-US" dirty="0">
              <a:effectLst/>
            </a:endParaRPr>
          </a:p>
          <a:p>
            <a:r>
              <a:rPr lang="en-US" sz="1100" b="0" i="0" u="none" strike="noStrike" cap="none" dirty="0">
                <a:solidFill>
                  <a:srgbClr val="000000"/>
                </a:solidFill>
                <a:effectLst/>
                <a:latin typeface="Arial"/>
                <a:ea typeface="Arial"/>
                <a:cs typeface="Arial"/>
                <a:sym typeface="Arial"/>
              </a:rPr>
              <a:t>The maximum length of the Personal, Relevant Background and Future Goals Statement is three (3) pages. The maximum length of the Graduate Research Plan Statement is two (2) pages. These page limits include all references, citations, charts, figures, images, and lists of publications and presentations. Applicants must certify that the two statements (Personal, Relevant Background and Future Goals Statement, and Graduate Research Plan Statement) in the application are their own original work. As explained in the NSF </a:t>
            </a:r>
            <a:r>
              <a:rPr lang="en-US" sz="1100" b="0" i="1" u="none" strike="noStrike" cap="none" dirty="0">
                <a:solidFill>
                  <a:srgbClr val="000000"/>
                </a:solidFill>
                <a:effectLst/>
                <a:latin typeface="Arial"/>
                <a:ea typeface="Arial"/>
                <a:cs typeface="Arial"/>
                <a:sym typeface="Arial"/>
              </a:rPr>
              <a:t>Proposal and Award Policies and Procedures Guide </a:t>
            </a:r>
            <a:r>
              <a:rPr lang="en-US" sz="1100" b="0" i="0" u="none" strike="noStrike" cap="none" dirty="0">
                <a:solidFill>
                  <a:srgbClr val="000000"/>
                </a:solidFill>
                <a:effectLst/>
                <a:latin typeface="Arial"/>
                <a:ea typeface="Arial"/>
                <a:cs typeface="Arial"/>
                <a:sym typeface="Arial"/>
              </a:rPr>
              <a:t>(PAPPG): "NSF expects strict adherence to the rules of proper scholarship and attribution. The responsibility for proper scholarship and attribution rests with the authors of a proposal; all parts of the proposal should be prepared with equal care for this concern. Authors other than the PI (or any co-PI) should be named and acknowledged. Serious failure to adhere to such standards can result in findings of research misconduct. NSF policies and rules on research misconduct are discussed in the PAPPG, as well as 45 CFR Part 689." </a:t>
            </a:r>
            <a:endParaRPr lang="en-US" dirty="0">
              <a:effectLst/>
            </a:endParaRPr>
          </a:p>
          <a:p>
            <a:r>
              <a:rPr lang="en-US" sz="1100" b="0" i="0" u="none" strike="noStrike" cap="none" dirty="0">
                <a:solidFill>
                  <a:srgbClr val="000000"/>
                </a:solidFill>
                <a:effectLst/>
                <a:latin typeface="Arial"/>
                <a:ea typeface="Arial"/>
                <a:cs typeface="Arial"/>
                <a:sym typeface="Arial"/>
              </a:rPr>
              <a:t>Both statements must address NSF's review criteria of Intellectual Merit and Broader Impacts (described in detail in Section VI). </a:t>
            </a:r>
            <a:r>
              <a:rPr lang="en-US" sz="1100" b="1" i="0" u="none" strike="noStrike" cap="none" dirty="0">
                <a:solidFill>
                  <a:srgbClr val="000000"/>
                </a:solidFill>
                <a:effectLst/>
                <a:latin typeface="Arial"/>
                <a:ea typeface="Arial"/>
                <a:cs typeface="Arial"/>
                <a:sym typeface="Arial"/>
              </a:rPr>
              <a:t>In each statement, applicants should address Intellectual Merit and Broader Impacts under separate headings to provide reviewers with the information necessary to evaluate the application with respect to both Criteria. </a:t>
            </a:r>
            <a:endParaRPr lang="en-US" dirty="0">
              <a:effectLst/>
            </a:endParaRPr>
          </a:p>
          <a:p>
            <a:r>
              <a:rPr lang="en-US" sz="1100" b="0" i="0" u="none" strike="noStrike" cap="none" dirty="0">
                <a:solidFill>
                  <a:srgbClr val="000000"/>
                </a:solidFill>
                <a:effectLst/>
                <a:latin typeface="Arial"/>
                <a:ea typeface="Arial"/>
                <a:cs typeface="Arial"/>
                <a:sym typeface="Arial"/>
              </a:rPr>
              <a:t>In the application, applicants must list their baccalaureate institution, and </a:t>
            </a:r>
            <a:r>
              <a:rPr lang="en-US" sz="1100" b="1" i="0" u="none" strike="noStrike" cap="none" dirty="0">
                <a:solidFill>
                  <a:srgbClr val="000000"/>
                </a:solidFill>
                <a:effectLst/>
                <a:latin typeface="Arial"/>
                <a:ea typeface="Arial"/>
                <a:cs typeface="Arial"/>
                <a:sym typeface="Arial"/>
              </a:rPr>
              <a:t>all </a:t>
            </a:r>
            <a:r>
              <a:rPr lang="en-US" sz="1100" b="0" i="0" u="none" strike="noStrike" cap="none" dirty="0">
                <a:solidFill>
                  <a:srgbClr val="000000"/>
                </a:solidFill>
                <a:effectLst/>
                <a:latin typeface="Arial"/>
                <a:ea typeface="Arial"/>
                <a:cs typeface="Arial"/>
                <a:sym typeface="Arial"/>
              </a:rPr>
              <a:t>graduate institutions attended with a start date prior to the fall term in which the application is submitted. Transcripts are required for all institutions listed. If the applicant started at the current institution in the fall of the application year and the institution does not provide unofficial or official transcripts prior to completion of the first term, the applicant may submit a class schedule/enrollment verification form in place of a transcript. </a:t>
            </a:r>
            <a:r>
              <a:rPr lang="en-US" sz="1100" b="1" i="0" u="none" strike="noStrike" cap="none" dirty="0">
                <a:solidFill>
                  <a:srgbClr val="000000"/>
                </a:solidFill>
                <a:effectLst/>
                <a:latin typeface="Arial"/>
                <a:ea typeface="Arial"/>
                <a:cs typeface="Arial"/>
                <a:sym typeface="Arial"/>
              </a:rPr>
              <a:t>At least one transcript must be included for the application to be accepted by the GRFP Application Module. </a:t>
            </a:r>
            <a:endParaRPr lang="en-US" dirty="0">
              <a:effectLst/>
            </a:endParaRPr>
          </a:p>
          <a:p>
            <a:r>
              <a:rPr lang="en-US" sz="1100" b="0" i="0" u="none" strike="noStrike" cap="none" dirty="0">
                <a:solidFill>
                  <a:srgbClr val="000000"/>
                </a:solidFill>
                <a:effectLst/>
                <a:latin typeface="Arial"/>
                <a:ea typeface="Arial"/>
                <a:cs typeface="Arial"/>
                <a:sym typeface="Arial"/>
              </a:rPr>
              <a:t>Transcripts must be submitted electronically through the GRFP Application Module by the Field of Study application deadline. Applicants should redact personally-identifiable information (date of birth, individual Social Security Numbers, personal financial information, home addresses, home telephone numbers and personal email addresses) from the transcripts before uploading. Transcripts must be uploaded in a format that is supported by </a:t>
            </a:r>
            <a:r>
              <a:rPr lang="en-US" sz="1100" b="0" i="0" u="none" strike="noStrike" cap="none" dirty="0" err="1">
                <a:solidFill>
                  <a:srgbClr val="000000"/>
                </a:solidFill>
                <a:effectLst/>
                <a:latin typeface="Arial"/>
                <a:ea typeface="Arial"/>
                <a:cs typeface="Arial"/>
                <a:sym typeface="Arial"/>
              </a:rPr>
              <a:t>FastLane</a:t>
            </a:r>
            <a:r>
              <a:rPr lang="en-US" sz="1100" b="0" i="0" u="none" strike="noStrike" cap="none" dirty="0">
                <a:solidFill>
                  <a:srgbClr val="000000"/>
                </a:solidFill>
                <a:effectLst/>
                <a:latin typeface="Arial"/>
                <a:ea typeface="Arial"/>
                <a:cs typeface="Arial"/>
                <a:sym typeface="Arial"/>
              </a:rPr>
              <a:t> as described in the </a:t>
            </a:r>
            <a:r>
              <a:rPr lang="en-US" sz="1100" b="0" i="0" u="none" strike="noStrike" cap="none" dirty="0" err="1">
                <a:solidFill>
                  <a:srgbClr val="000000"/>
                </a:solidFill>
                <a:effectLst/>
                <a:latin typeface="Arial"/>
                <a:ea typeface="Arial"/>
                <a:cs typeface="Arial"/>
                <a:sym typeface="Arial"/>
              </a:rPr>
              <a:t>FastLane</a:t>
            </a:r>
            <a:r>
              <a:rPr lang="en-US" sz="1100" b="0" i="0" u="none" strike="noStrike" cap="none" dirty="0">
                <a:solidFill>
                  <a:srgbClr val="000000"/>
                </a:solidFill>
                <a:effectLst/>
                <a:latin typeface="Arial"/>
                <a:ea typeface="Arial"/>
                <a:cs typeface="Arial"/>
                <a:sym typeface="Arial"/>
              </a:rPr>
              <a:t> GRFP Application Module. The GRFP Application Module does not accept encrypted or password-protected transcripts. </a:t>
            </a:r>
            <a:endParaRPr lang="en-US" dirty="0">
              <a:effectLst/>
            </a:endParaRPr>
          </a:p>
          <a:p>
            <a:r>
              <a:rPr lang="en-US" sz="1100" b="0" i="0" u="none" strike="noStrike" cap="none" dirty="0">
                <a:solidFill>
                  <a:srgbClr val="000000"/>
                </a:solidFill>
                <a:effectLst/>
                <a:latin typeface="Arial"/>
                <a:ea typeface="Arial"/>
                <a:cs typeface="Arial"/>
                <a:sym typeface="Arial"/>
              </a:rPr>
              <a:t>Applicants who earned master's degrees in joint bachelor's-master's degree programs should submit transcripts that clearly document the joint program. If the transcript does not document the joint program, applicants must upload a letter from the registrar of the institution certifying enrollment in a joint program, appended to the transcript for that institution. Failure to provide clear documentation of a joint program may result in an application being returned without review. </a:t>
            </a:r>
            <a:endParaRPr lang="en-US" dirty="0">
              <a:effectLst/>
            </a:endParaRPr>
          </a:p>
          <a:p>
            <a:r>
              <a:rPr lang="en-US" sz="1100" b="0" i="0" u="none" strike="noStrike" cap="none" dirty="0">
                <a:solidFill>
                  <a:srgbClr val="000000"/>
                </a:solidFill>
                <a:effectLst/>
                <a:latin typeface="Arial"/>
                <a:ea typeface="Arial"/>
                <a:cs typeface="Arial"/>
                <a:sym typeface="Arial"/>
              </a:rPr>
              <a:t>8 </a:t>
            </a:r>
            <a:endParaRPr lang="en-US" dirty="0"/>
          </a:p>
          <a:p>
            <a:r>
              <a:rPr lang="en-US" sz="1100" b="1" i="0" u="none" strike="noStrike" cap="none" dirty="0">
                <a:solidFill>
                  <a:srgbClr val="000000"/>
                </a:solidFill>
                <a:effectLst/>
                <a:latin typeface="Arial"/>
                <a:ea typeface="Arial"/>
                <a:cs typeface="Arial"/>
                <a:sym typeface="Arial"/>
              </a:rPr>
              <a:t>Failure to comply fully with the above requirements will result in the application being returned without review. </a:t>
            </a:r>
            <a:endParaRPr lang="en-US" dirty="0">
              <a:effectLst/>
            </a:endParaRPr>
          </a:p>
          <a:p>
            <a:r>
              <a:rPr lang="en-US" sz="1100" b="1" i="0" u="none" strike="noStrike" cap="none" dirty="0">
                <a:solidFill>
                  <a:srgbClr val="000000"/>
                </a:solidFill>
                <a:effectLst/>
                <a:latin typeface="Arial"/>
                <a:ea typeface="Arial"/>
                <a:cs typeface="Arial"/>
                <a:sym typeface="Arial"/>
              </a:rPr>
              <a:t>Applications that are incomplete due to missing required transcripts and/or reference letters (fewer than two letters received), or that do not have "received" status in the Application Module on the application deadline for the selected Field of Study) will be returned without review. Applicants are advised to submit applications early to avoid unanticipated delays on the deadline dates. </a:t>
            </a:r>
            <a:endParaRPr lang="en-US" dirty="0">
              <a:effectLst/>
            </a:endParaRPr>
          </a:p>
          <a:p>
            <a:r>
              <a:rPr lang="en-US" sz="1100" b="1" i="0" u="none" strike="noStrike" cap="none" dirty="0">
                <a:solidFill>
                  <a:srgbClr val="000000"/>
                </a:solidFill>
                <a:effectLst/>
                <a:latin typeface="Arial"/>
                <a:ea typeface="Arial"/>
                <a:cs typeface="Arial"/>
                <a:sym typeface="Arial"/>
              </a:rPr>
              <a:t>Reference Letters </a:t>
            </a:r>
            <a:endParaRPr lang="en-US" dirty="0">
              <a:effectLst/>
            </a:endParaRPr>
          </a:p>
          <a:p>
            <a:r>
              <a:rPr lang="en-US" sz="1100" b="0" i="0" u="none" strike="noStrike" cap="none" dirty="0">
                <a:solidFill>
                  <a:srgbClr val="000000"/>
                </a:solidFill>
                <a:effectLst/>
                <a:latin typeface="Arial"/>
                <a:ea typeface="Arial"/>
                <a:cs typeface="Arial"/>
                <a:sym typeface="Arial"/>
              </a:rPr>
              <a:t>Two reference </a:t>
            </a:r>
            <a:r>
              <a:rPr lang="en-US" sz="1100" b="0" i="0" u="none" strike="noStrike" cap="none" dirty="0" err="1">
                <a:solidFill>
                  <a:srgbClr val="000000"/>
                </a:solidFill>
                <a:effectLst/>
                <a:latin typeface="Arial"/>
                <a:ea typeface="Arial"/>
                <a:cs typeface="Arial"/>
                <a:sym typeface="Arial"/>
              </a:rPr>
              <a:t>lettersfrom</a:t>
            </a:r>
            <a:r>
              <a:rPr lang="en-US" sz="1100" b="0" i="0" u="none" strike="noStrike" cap="none" dirty="0">
                <a:solidFill>
                  <a:srgbClr val="000000"/>
                </a:solidFill>
                <a:effectLst/>
                <a:latin typeface="Arial"/>
                <a:ea typeface="Arial"/>
                <a:cs typeface="Arial"/>
                <a:sym typeface="Arial"/>
              </a:rPr>
              <a:t> non-family members are required for an application to be reviewed. Applicants are strongly encouraged to obtain three reference letters. Applications with fewer than two reference letters (one or none) will be returned without review. </a:t>
            </a:r>
            <a:endParaRPr lang="en-US" dirty="0">
              <a:effectLst/>
            </a:endParaRPr>
          </a:p>
          <a:p>
            <a:r>
              <a:rPr lang="en-US" sz="1100" b="0" i="0" u="none" strike="noStrike" cap="none" dirty="0">
                <a:solidFill>
                  <a:srgbClr val="000000"/>
                </a:solidFill>
                <a:effectLst/>
                <a:latin typeface="Arial"/>
                <a:ea typeface="Arial"/>
                <a:cs typeface="Arial"/>
                <a:sym typeface="Arial"/>
              </a:rPr>
              <a:t>All reference letters must be received in the GRFP Application Module by 5:00 p.m. ET (Eastern Time) on the letter submission deadline date (see the deadline posted in GRFP Application Module and in </a:t>
            </a:r>
            <a:r>
              <a:rPr lang="en-US" sz="1100" b="0" i="1" u="none" strike="noStrike" cap="none" dirty="0">
                <a:solidFill>
                  <a:srgbClr val="000000"/>
                </a:solidFill>
                <a:effectLst/>
                <a:latin typeface="Arial"/>
                <a:ea typeface="Arial"/>
                <a:cs typeface="Arial"/>
                <a:sym typeface="Arial"/>
              </a:rPr>
              <a:t>Application Preparation and Submission Instructions/C. Due Dates </a:t>
            </a:r>
            <a:r>
              <a:rPr lang="en-US" sz="1100" b="0" i="0" u="none" strike="noStrike" cap="none" dirty="0">
                <a:solidFill>
                  <a:srgbClr val="000000"/>
                </a:solidFill>
                <a:effectLst/>
                <a:latin typeface="Arial"/>
                <a:ea typeface="Arial"/>
                <a:cs typeface="Arial"/>
                <a:sym typeface="Arial"/>
              </a:rPr>
              <a:t>of this Solicitation). </a:t>
            </a:r>
            <a:r>
              <a:rPr lang="en-US" sz="1100" b="1" i="0" u="none" strike="noStrike" cap="none" dirty="0">
                <a:solidFill>
                  <a:srgbClr val="000000"/>
                </a:solidFill>
                <a:effectLst/>
                <a:latin typeface="Arial"/>
                <a:ea typeface="Arial"/>
                <a:cs typeface="Arial"/>
                <a:sym typeface="Arial"/>
              </a:rPr>
              <a:t>No exceptions </a:t>
            </a:r>
            <a:r>
              <a:rPr lang="en-US" sz="1100" b="0" i="0" u="none" strike="noStrike" cap="none" dirty="0">
                <a:solidFill>
                  <a:srgbClr val="000000"/>
                </a:solidFill>
                <a:effectLst/>
                <a:latin typeface="Arial"/>
                <a:ea typeface="Arial"/>
                <a:cs typeface="Arial"/>
                <a:sym typeface="Arial"/>
              </a:rPr>
              <a:t>to the reference letter submission deadline will be granted. Each letter is limited to two (2) pages. The GRFP Application Module allows applicants to request up to five (5) reference letters and to rank those reference letters in order of preference for review. If more than three reference letters are received, the top three will be considered for the application. Reference writers will be notified by an email of the request to submit a letter of reference on behalf of an applicant. To avoid disqualifying an application, reference writers should take into consideration the Eastern Time (ET) hours of operation of the NSF Help Desk as stated in the notification email. Letter writers will receive a confirmation email after submitting a letter via the GRFP Application Module. </a:t>
            </a:r>
            <a:endParaRPr lang="en-US" dirty="0">
              <a:effectLst/>
            </a:endParaRPr>
          </a:p>
          <a:p>
            <a:r>
              <a:rPr lang="en-US" sz="1100" b="0" i="0" u="none" strike="noStrike" cap="none" dirty="0">
                <a:solidFill>
                  <a:srgbClr val="000000"/>
                </a:solidFill>
                <a:effectLst/>
                <a:latin typeface="Arial"/>
                <a:ea typeface="Arial"/>
                <a:cs typeface="Arial"/>
                <a:sym typeface="Arial"/>
              </a:rPr>
              <a:t>Applicants must enter an email address for each reference writer into the GRFP Application Module. An exact email address is crucial to matching the reference writer and the applicant in the GRFP Application Module. Applicants should ask reference writers well in advance of the reference writer deadline, and it is recommended they provide copies of their application materials to the writers. </a:t>
            </a:r>
            <a:endParaRPr lang="en-US" dirty="0">
              <a:effectLst/>
            </a:endParaRPr>
          </a:p>
          <a:p>
            <a:r>
              <a:rPr lang="en-US" sz="1100" b="0" i="0" u="none" strike="noStrike" cap="none" dirty="0">
                <a:solidFill>
                  <a:srgbClr val="000000"/>
                </a:solidFill>
                <a:effectLst/>
                <a:latin typeface="Arial"/>
                <a:ea typeface="Arial"/>
                <a:cs typeface="Arial"/>
                <a:sym typeface="Arial"/>
              </a:rPr>
              <a:t>Applicant-nominated reference writers must submit their letters through the GRFP Application Module. Reference letter requirements include: </a:t>
            </a:r>
            <a:endParaRPr lang="en-US" dirty="0">
              <a:effectLst/>
            </a:endParaRPr>
          </a:p>
          <a:p>
            <a:r>
              <a:rPr lang="en-US" sz="1100" b="0" i="0" u="none" strike="noStrike" cap="none" dirty="0">
                <a:solidFill>
                  <a:srgbClr val="000000"/>
                </a:solidFill>
                <a:effectLst/>
                <a:latin typeface="Arial"/>
                <a:ea typeface="Arial"/>
                <a:cs typeface="Arial"/>
                <a:sym typeface="Arial"/>
              </a:rPr>
              <a:t>Institutional (or professional) letterhead, if available Two (2) page limit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12-point Times New Roman in the body of the letter Name and title of reference writer </a:t>
            </a:r>
            <a:endParaRPr lang="en-US" dirty="0">
              <a:effectLst/>
            </a:endParaRPr>
          </a:p>
          <a:p>
            <a:r>
              <a:rPr lang="en-US" sz="1100" b="0" i="0" u="none" strike="noStrike" cap="none" dirty="0">
                <a:solidFill>
                  <a:srgbClr val="000000"/>
                </a:solidFill>
                <a:effectLst/>
                <a:latin typeface="Arial"/>
                <a:ea typeface="Arial"/>
                <a:cs typeface="Arial"/>
                <a:sym typeface="Arial"/>
              </a:rPr>
              <a:t>Department and institution or organization </a:t>
            </a:r>
            <a:endParaRPr lang="en-US" dirty="0">
              <a:effectLst/>
            </a:endParaRPr>
          </a:p>
          <a:p>
            <a:r>
              <a:rPr lang="en-US" sz="1100" b="0" i="0" u="none" strike="noStrike" cap="none" dirty="0">
                <a:solidFill>
                  <a:srgbClr val="000000"/>
                </a:solidFill>
                <a:effectLst/>
                <a:latin typeface="Arial"/>
                <a:ea typeface="Arial"/>
                <a:cs typeface="Arial"/>
                <a:sym typeface="Arial"/>
              </a:rPr>
              <a:t>The reference letter should address the NSF Merit Review Criteria of Intellectual Merit and Broader Impacts (described in detail below). It should include details explaining the nature of the relationship to the applicant (including research advisor role), comments on the applicant's potential for contributing to a globally- engaged United States science and engineering workforce, statements about the applicant's academic potential and prior research experiences, statements about the applicant's proposed research, and any other information to aid review panels in evaluating the application according to the NSF Merit Review Criteria. </a:t>
            </a:r>
            <a:endParaRPr lang="en-US" dirty="0">
              <a:effectLst/>
            </a:endParaRPr>
          </a:p>
          <a:p>
            <a:r>
              <a:rPr lang="en-US" sz="1100" b="1" i="0" u="none" strike="noStrike" cap="none" dirty="0">
                <a:solidFill>
                  <a:srgbClr val="000000"/>
                </a:solidFill>
                <a:effectLst/>
                <a:latin typeface="Arial"/>
                <a:ea typeface="Arial"/>
                <a:cs typeface="Arial"/>
                <a:sym typeface="Arial"/>
              </a:rPr>
              <a:t>Application Completion Status </a:t>
            </a:r>
            <a:endParaRPr lang="en-US" dirty="0">
              <a:effectLst/>
            </a:endParaRPr>
          </a:p>
          <a:p>
            <a:r>
              <a:rPr lang="en-US" sz="1100" b="0" i="0" u="none" strike="noStrike" cap="none" dirty="0">
                <a:solidFill>
                  <a:srgbClr val="000000"/>
                </a:solidFill>
                <a:effectLst/>
                <a:latin typeface="Arial"/>
                <a:ea typeface="Arial"/>
                <a:cs typeface="Arial"/>
                <a:sym typeface="Arial"/>
              </a:rPr>
              <a:t>Applicants should use the "Application Completion Status" feature in the GRFP Application Module to ensure all application materials, including reference letters, have been received by NSF before the deadlines. For technical support, call the NSF Help Desk at 1-800-673-6188 or e-mail </a:t>
            </a:r>
            <a:r>
              <a:rPr lang="en-US" sz="1100" b="0" i="0" u="none" strike="noStrike" cap="none" dirty="0" err="1">
                <a:solidFill>
                  <a:srgbClr val="000000"/>
                </a:solidFill>
                <a:effectLst/>
                <a:latin typeface="Arial"/>
                <a:ea typeface="Arial"/>
                <a:cs typeface="Arial"/>
                <a:sym typeface="Arial"/>
              </a:rPr>
              <a:t>fastlane@nsf.gov</a:t>
            </a:r>
            <a:r>
              <a:rPr lang="en-US" sz="1100" b="0" i="0" u="none" strike="noStrike" cap="none" dirty="0">
                <a:solidFill>
                  <a:srgbClr val="000000"/>
                </a:solidFill>
                <a:effectLst/>
                <a:latin typeface="Arial"/>
                <a:ea typeface="Arial"/>
                <a:cs typeface="Arial"/>
                <a:sym typeface="Arial"/>
              </a:rPr>
              <a:t>. </a:t>
            </a:r>
            <a:endParaRPr lang="en-US" dirty="0">
              <a:effectLst/>
            </a:endParaRPr>
          </a:p>
          <a:p>
            <a:pPr marL="0" lvl="0" indent="0" algn="l" rtl="0">
              <a:lnSpc>
                <a:spcPct val="100000"/>
              </a:lnSpc>
              <a:spcBef>
                <a:spcPts val="0"/>
              </a:spcBef>
              <a:spcAft>
                <a:spcPts val="0"/>
              </a:spcAft>
              <a:buSzPts val="1100"/>
              <a:buNone/>
            </a:pPr>
            <a:endParaRPr dirty="0"/>
          </a:p>
        </p:txBody>
      </p:sp>
      <p:sp>
        <p:nvSpPr>
          <p:cNvPr id="380" name="Google Shape;380;g5d654b7f0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olidFill>
                  <a:srgbClr val="000000"/>
                </a:solidFill>
                <a:latin typeface="Arial"/>
                <a:ea typeface="Arial"/>
                <a:cs typeface="Arial"/>
                <a:sym typeface="Arial"/>
              </a:rPr>
              <a:t>Compliance with these guidelines will be judged based on the document as it appears in the GRFP Application Module after it is uploaded. Applicants are </a:t>
            </a:r>
            <a:r>
              <a:rPr lang="en-US" b="1" dirty="0">
                <a:solidFill>
                  <a:srgbClr val="000000"/>
                </a:solidFill>
                <a:latin typeface="Arial"/>
                <a:ea typeface="Arial"/>
                <a:cs typeface="Arial"/>
                <a:sym typeface="Arial"/>
              </a:rPr>
              <a:t>strongly </a:t>
            </a:r>
            <a:r>
              <a:rPr lang="en-US" dirty="0">
                <a:solidFill>
                  <a:srgbClr val="000000"/>
                </a:solidFill>
                <a:latin typeface="Arial"/>
                <a:ea typeface="Arial"/>
                <a:cs typeface="Arial"/>
                <a:sym typeface="Arial"/>
              </a:rPr>
              <a:t>encouraged to proofread and upload their documents early to ensure compliance and avoid potential formatting issues caused by the PDF conversion process. Applications that are not compliant with these format requirements will be returned without review. </a:t>
            </a:r>
            <a:endParaRPr lang="en-US" dirty="0"/>
          </a:p>
          <a:p>
            <a:endParaRPr lang="en-US" dirty="0"/>
          </a:p>
        </p:txBody>
      </p:sp>
    </p:spTree>
    <p:extLst>
      <p:ext uri="{BB962C8B-B14F-4D97-AF65-F5344CB8AC3E}">
        <p14:creationId xmlns:p14="http://schemas.microsoft.com/office/powerpoint/2010/main" val="307871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d778d3182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Often referred to as the personal statement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Connect all the dots to show a continuous thread from your past into the present and that what you are doing next makes sense for this fellowship</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Both statements must address NSF's review criteria of Intellectual Merit and Broader Impacts (described in detail in Section VI). </a:t>
            </a:r>
            <a:r>
              <a:rPr lang="en-US" sz="1100" b="1" i="0" u="none" strike="noStrike" cap="none" dirty="0">
                <a:solidFill>
                  <a:srgbClr val="000000"/>
                </a:solidFill>
                <a:effectLst/>
                <a:latin typeface="Arial"/>
                <a:ea typeface="Arial"/>
                <a:cs typeface="Arial"/>
                <a:sym typeface="Arial"/>
              </a:rPr>
              <a:t>In each statement, applicants should address Intellectual Merit and Broader Impacts under separate headings to provide reviewers with the information necessary to evaluate the application with respect to both Criteria. </a:t>
            </a:r>
            <a:endParaRPr lang="en-US" dirty="0">
              <a:effectLst/>
            </a:endParaRPr>
          </a:p>
          <a:p>
            <a:r>
              <a:rPr lang="en-US" sz="1100" b="0" i="0" u="none" strike="noStrike" cap="none" dirty="0">
                <a:solidFill>
                  <a:srgbClr val="000000"/>
                </a:solidFill>
                <a:effectLst/>
                <a:latin typeface="Arial"/>
                <a:ea typeface="Arial"/>
                <a:cs typeface="Arial"/>
                <a:sym typeface="Arial"/>
              </a:rPr>
              <a:t>Applicants must follow the instructions in the GRFP Application Module, including the instructions found at the "Applicant Help" link in the Module, for completing each section of the application. The statements must be written using the following guidelines: </a:t>
            </a:r>
            <a:endParaRPr lang="en-US" dirty="0">
              <a:effectLst/>
            </a:endParaRPr>
          </a:p>
          <a:p>
            <a:r>
              <a:rPr lang="en-US" sz="1100" b="0" i="0" u="none" strike="noStrike" cap="none" dirty="0">
                <a:solidFill>
                  <a:srgbClr val="000000"/>
                </a:solidFill>
                <a:effectLst/>
                <a:latin typeface="Arial"/>
                <a:ea typeface="Arial"/>
                <a:cs typeface="Arial"/>
                <a:sym typeface="Arial"/>
              </a:rPr>
              <a:t>standard 8.5" x 11" page size</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12-point, Times New Roman font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10-point font may be used for references, footnotes, figure captions and text within figures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 margins on all sides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Single-spaced (approximately 5 lines per inch) or greater line spacing. Do not use line spacing options such as "exactly 12 point," that are less than single spaced. </a:t>
            </a:r>
            <a:endParaRPr lang="en-US" dirty="0">
              <a:effectLst/>
            </a:endParaRPr>
          </a:p>
          <a:p>
            <a:r>
              <a:rPr lang="en-US" sz="1100" b="0" i="0" u="none" strike="noStrike" cap="none" dirty="0">
                <a:solidFill>
                  <a:srgbClr val="000000"/>
                </a:solidFill>
                <a:effectLst/>
                <a:latin typeface="Arial"/>
                <a:ea typeface="Arial"/>
                <a:cs typeface="Arial"/>
                <a:sym typeface="Arial"/>
              </a:rPr>
              <a:t>Compliance with these guidelines will be judged based on the document as it appears in the GRFP Application Module after it is uploaded. Applicants are </a:t>
            </a:r>
            <a:r>
              <a:rPr lang="en-US" sz="1100" b="1" i="0" u="none" strike="noStrike" cap="none" dirty="0">
                <a:solidFill>
                  <a:srgbClr val="000000"/>
                </a:solidFill>
                <a:effectLst/>
                <a:latin typeface="Arial"/>
                <a:ea typeface="Arial"/>
                <a:cs typeface="Arial"/>
                <a:sym typeface="Arial"/>
              </a:rPr>
              <a:t>strongly </a:t>
            </a:r>
            <a:r>
              <a:rPr lang="en-US" sz="1100" b="0" i="0" u="none" strike="noStrike" cap="none" dirty="0">
                <a:solidFill>
                  <a:srgbClr val="000000"/>
                </a:solidFill>
                <a:effectLst/>
                <a:latin typeface="Arial"/>
                <a:ea typeface="Arial"/>
                <a:cs typeface="Arial"/>
                <a:sym typeface="Arial"/>
              </a:rPr>
              <a:t>encouraged to proofread and upload their documents early to ensure compliance and avoid potential formatting issues caused by the PDF conversion process. Applications that are not compliant with these format requirements will be returned without review. </a:t>
            </a:r>
            <a:endParaRPr lang="en-US" dirty="0">
              <a:effectLst/>
            </a:endParaRPr>
          </a:p>
          <a:p>
            <a:r>
              <a:rPr lang="en-US" sz="1100" b="0" i="0" u="none" strike="noStrike" cap="none" dirty="0">
                <a:solidFill>
                  <a:srgbClr val="000000"/>
                </a:solidFill>
                <a:effectLst/>
                <a:latin typeface="Arial"/>
                <a:ea typeface="Arial"/>
                <a:cs typeface="Arial"/>
                <a:sym typeface="Arial"/>
              </a:rPr>
              <a:t>The maximum length of the Personal, Relevant Background and Future Goals Statement is three (3) pages. The maximum length of the Graduate Research Plan Statement is two (2) pages. These page limits include all references, citations, charts, figures, images, and lists of publications and presentations. Applicants must certify that the two statements (Personal, Relevant Background and Future Goals Statement, and Graduate Research Plan Statement) in the application are their own original work. As explained in the NSF </a:t>
            </a:r>
            <a:r>
              <a:rPr lang="en-US" sz="1100" b="0" i="1" u="none" strike="noStrike" cap="none" dirty="0">
                <a:solidFill>
                  <a:srgbClr val="000000"/>
                </a:solidFill>
                <a:effectLst/>
                <a:latin typeface="Arial"/>
                <a:ea typeface="Arial"/>
                <a:cs typeface="Arial"/>
                <a:sym typeface="Arial"/>
              </a:rPr>
              <a:t>Proposal and Award Policies and Procedures Guide </a:t>
            </a:r>
            <a:r>
              <a:rPr lang="en-US" sz="1100" b="0" i="0" u="none" strike="noStrike" cap="none" dirty="0">
                <a:solidFill>
                  <a:srgbClr val="000000"/>
                </a:solidFill>
                <a:effectLst/>
                <a:latin typeface="Arial"/>
                <a:ea typeface="Arial"/>
                <a:cs typeface="Arial"/>
                <a:sym typeface="Arial"/>
              </a:rPr>
              <a:t>(PAPPG): "NSF expects strict adherence to the rules of proper scholarship and attribution. The responsibility for proper scholarship and attribution rests with the authors of a proposal; all parts of the proposal should be prepared with equal care for this concern. Authors other than the PI (or any co-PI) should be named and acknowledged. Serious failure to adhere to such standards can result in findings of research misconduct. NSF policies and rules on research misconduct are discussed in the PAPPG, as well as 45 CFR Part 689." </a:t>
            </a:r>
            <a:endParaRPr lang="en-US" dirty="0">
              <a:effectLst/>
            </a:endParaRPr>
          </a:p>
          <a:p>
            <a:pPr marL="0" lvl="0" indent="0" algn="l" rtl="0">
              <a:lnSpc>
                <a:spcPct val="100000"/>
              </a:lnSpc>
              <a:spcBef>
                <a:spcPts val="0"/>
              </a:spcBef>
              <a:spcAft>
                <a:spcPts val="0"/>
              </a:spcAft>
              <a:buSzPts val="1100"/>
              <a:buNone/>
            </a:pPr>
            <a:endParaRPr dirty="0"/>
          </a:p>
        </p:txBody>
      </p:sp>
      <p:sp>
        <p:nvSpPr>
          <p:cNvPr id="387" name="Google Shape;387;g5d778d3182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d654b7f0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d654b7f0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Both statements must address NSF's review criteria of Intellectual Merit and Broader Impacts (described in detail in Section VI). </a:t>
            </a:r>
            <a:r>
              <a:rPr lang="en-US" sz="1100" b="1" i="0" u="none" strike="noStrike" cap="none" dirty="0">
                <a:solidFill>
                  <a:srgbClr val="000000"/>
                </a:solidFill>
                <a:effectLst/>
                <a:latin typeface="Arial"/>
                <a:ea typeface="Arial"/>
                <a:cs typeface="Arial"/>
                <a:sym typeface="Arial"/>
              </a:rPr>
              <a:t>In each statement, applicants should address Intellectual Merit and Broader Impacts under separate headings to provide reviewers with the information necessary to evaluate the application with respect to both Criteria. </a:t>
            </a:r>
            <a:endParaRPr lang="en-US" dirty="0">
              <a:effectLst/>
            </a:endParaRPr>
          </a:p>
          <a:p>
            <a:r>
              <a:rPr lang="en-US" sz="1100" b="0" i="0" u="none" strike="noStrike" cap="none" dirty="0">
                <a:solidFill>
                  <a:srgbClr val="000000"/>
                </a:solidFill>
                <a:effectLst/>
                <a:latin typeface="Arial"/>
                <a:ea typeface="Arial"/>
                <a:cs typeface="Arial"/>
                <a:sym typeface="Arial"/>
              </a:rPr>
              <a:t>Applicants must follow the instructions in the GRFP Application Module, including the instructions found at the "Applicant Help" link in the Module, for completing each section of the application. The statements must be written using the following guidelines: </a:t>
            </a:r>
            <a:endParaRPr lang="en-US" dirty="0">
              <a:effectLst/>
            </a:endParaRPr>
          </a:p>
          <a:p>
            <a:r>
              <a:rPr lang="en-US" sz="1100" b="0" i="0" u="none" strike="noStrike" cap="none" dirty="0">
                <a:solidFill>
                  <a:srgbClr val="000000"/>
                </a:solidFill>
                <a:effectLst/>
                <a:latin typeface="Arial"/>
                <a:ea typeface="Arial"/>
                <a:cs typeface="Arial"/>
                <a:sym typeface="Arial"/>
              </a:rPr>
              <a:t>standard 8.5" x 11" page size</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12-point, Times New Roman font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10-point font may be used for references, footnotes, figure captions and text within figures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1" margins on all sides</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Single-spaced (approximately 5 lines per inch) or greater line spacing. Do not use line spacing options such as "exactly 12 point," that are less than single spaced. </a:t>
            </a:r>
            <a:endParaRPr lang="en-US" dirty="0">
              <a:effectLst/>
            </a:endParaRPr>
          </a:p>
          <a:p>
            <a:r>
              <a:rPr lang="en-US" sz="1100" b="0" i="0" u="none" strike="noStrike" cap="none" dirty="0">
                <a:solidFill>
                  <a:srgbClr val="000000"/>
                </a:solidFill>
                <a:effectLst/>
                <a:latin typeface="Arial"/>
                <a:ea typeface="Arial"/>
                <a:cs typeface="Arial"/>
                <a:sym typeface="Arial"/>
              </a:rPr>
              <a:t>Compliance with these guidelines will be judged based on the document as it appears in the GRFP Application Module after it is uploaded. Applicants are </a:t>
            </a:r>
            <a:r>
              <a:rPr lang="en-US" sz="1100" b="1" i="0" u="none" strike="noStrike" cap="none" dirty="0">
                <a:solidFill>
                  <a:srgbClr val="000000"/>
                </a:solidFill>
                <a:effectLst/>
                <a:latin typeface="Arial"/>
                <a:ea typeface="Arial"/>
                <a:cs typeface="Arial"/>
                <a:sym typeface="Arial"/>
              </a:rPr>
              <a:t>strongly </a:t>
            </a:r>
            <a:r>
              <a:rPr lang="en-US" sz="1100" b="0" i="0" u="none" strike="noStrike" cap="none" dirty="0">
                <a:solidFill>
                  <a:srgbClr val="000000"/>
                </a:solidFill>
                <a:effectLst/>
                <a:latin typeface="Arial"/>
                <a:ea typeface="Arial"/>
                <a:cs typeface="Arial"/>
                <a:sym typeface="Arial"/>
              </a:rPr>
              <a:t>encouraged to proofread and upload their documents early to ensure compliance and avoid potential formatting issues caused by the PDF conversion process. Applications that are not compliant with these format requirements will be returned without review. </a:t>
            </a:r>
            <a:endParaRPr lang="en-US" dirty="0">
              <a:effectLst/>
            </a:endParaRPr>
          </a:p>
          <a:p>
            <a:r>
              <a:rPr lang="en-US" sz="1100" b="0" i="0" u="none" strike="noStrike" cap="none" dirty="0">
                <a:solidFill>
                  <a:srgbClr val="000000"/>
                </a:solidFill>
                <a:effectLst/>
                <a:latin typeface="Arial"/>
                <a:ea typeface="Arial"/>
                <a:cs typeface="Arial"/>
                <a:sym typeface="Arial"/>
              </a:rPr>
              <a:t>The maximum length of the Personal, Relevant Background and Future Goals Statement is three (3) pages. The maximum length of the Graduate Research Plan Statement is two (2) pages. These page limits include all references, citations, charts, figures, images, and lists of publications and presentations. Applicants must certify that the two statements (Personal, Relevant Background and Future Goals Statement, and Graduate Research Plan Statement) in the application are their own original work. As explained in the NSF </a:t>
            </a:r>
            <a:r>
              <a:rPr lang="en-US" sz="1100" b="0" i="1" u="none" strike="noStrike" cap="none" dirty="0">
                <a:solidFill>
                  <a:srgbClr val="000000"/>
                </a:solidFill>
                <a:effectLst/>
                <a:latin typeface="Arial"/>
                <a:ea typeface="Arial"/>
                <a:cs typeface="Arial"/>
                <a:sym typeface="Arial"/>
              </a:rPr>
              <a:t>Proposal and Award Policies and Procedures Guide </a:t>
            </a:r>
            <a:r>
              <a:rPr lang="en-US" sz="1100" b="0" i="0" u="none" strike="noStrike" cap="none" dirty="0">
                <a:solidFill>
                  <a:srgbClr val="000000"/>
                </a:solidFill>
                <a:effectLst/>
                <a:latin typeface="Arial"/>
                <a:ea typeface="Arial"/>
                <a:cs typeface="Arial"/>
                <a:sym typeface="Arial"/>
              </a:rPr>
              <a:t>(PAPPG): "NSF expects strict adherence to the rules of proper scholarship and attribution. The responsibility for proper scholarship and attribution rests with the authors of a proposal; all parts of the proposal should be prepared with equal care for this concern. Authors other than the PI (or any co-PI) should be named and acknowledged. Serious failure to adhere to such standards can result in findings of research misconduct. NSF policies and rules on research misconduct are discussed in the PAPPG, as well as 45 CFR Part 689." </a:t>
            </a:r>
            <a:endParaRPr lang="en-US" dirty="0">
              <a:effectLst/>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d778d307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d778d307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2"/>
              </a:buClr>
              <a:buSzPts val="1100"/>
              <a:buFont typeface="Arial"/>
              <a:buNone/>
              <a:tabLst/>
              <a:defRPr/>
            </a:pPr>
            <a:r>
              <a:rPr lang="en-US" sz="1800" dirty="0">
                <a:solidFill>
                  <a:srgbClr val="0000FF"/>
                </a:solidFill>
                <a:latin typeface="Franklin Gothic"/>
                <a:ea typeface="Franklin Gothic"/>
                <a:cs typeface="Franklin Gothic"/>
                <a:sym typeface="Franklin Gothic"/>
              </a:rPr>
              <a:t>“</a:t>
            </a:r>
            <a:r>
              <a:rPr lang="en-US" sz="1100" b="0" i="0" u="none" strike="noStrike" cap="none" dirty="0">
                <a:solidFill>
                  <a:srgbClr val="000000"/>
                </a:solidFill>
                <a:effectLst/>
                <a:latin typeface="Arial"/>
                <a:ea typeface="Arial"/>
                <a:cs typeface="Arial"/>
                <a:sym typeface="Arial"/>
              </a:rPr>
              <a:t>Both statements must address NSF's review criteria of Intellectual Merit and Broader Impacts (described in detail in Section VI). </a:t>
            </a:r>
            <a:r>
              <a:rPr lang="en-US" sz="1100" b="1" i="0" u="none" strike="noStrike" cap="none" dirty="0">
                <a:solidFill>
                  <a:srgbClr val="000000"/>
                </a:solidFill>
                <a:effectLst/>
                <a:latin typeface="Arial"/>
                <a:ea typeface="Arial"/>
                <a:cs typeface="Arial"/>
                <a:sym typeface="Arial"/>
              </a:rPr>
              <a:t>In each statement, applicants should address Intellectual Merit and Broader Impacts under separate headings to provide reviewers with the information necessary to evaluate the application with respect to both Criteria. </a:t>
            </a:r>
            <a:endParaRPr lang="en-US" dirty="0">
              <a:effectLst/>
            </a:endParaRPr>
          </a:p>
          <a:p>
            <a:pPr marL="0" lvl="0" indent="0" algn="ctr" rtl="0">
              <a:spcBef>
                <a:spcPts val="0"/>
              </a:spcBef>
              <a:spcAft>
                <a:spcPts val="0"/>
              </a:spcAft>
              <a:buClr>
                <a:schemeClr val="dk2"/>
              </a:buClr>
              <a:buSzPts val="1100"/>
              <a:buFont typeface="Arial"/>
              <a:buNone/>
            </a:pPr>
            <a:r>
              <a:rPr lang="en-US" dirty="0"/>
              <a:t>“</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624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ecb85e93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ecb85e93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Intellectual merit should come out naturally in your statements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ecb85e93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5ecb85e93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Ideally this is a natural part of who you are and your work, but you can increase your efforts now to build partnerships and plan to let you have greater impact in the future</a:t>
            </a:r>
          </a:p>
          <a:p>
            <a:r>
              <a:rPr lang="en-US" dirty="0"/>
              <a:t>Seek out unique opportunities, create opportunities</a:t>
            </a:r>
          </a:p>
          <a:p>
            <a:r>
              <a:rPr lang="en-US" dirty="0"/>
              <a:t>Show how you’ve integrated outreach and impact throughout your timeline</a:t>
            </a:r>
          </a:p>
          <a:p>
            <a:r>
              <a:rPr lang="en-US" dirty="0"/>
              <a:t>Show passion for a few concrete things</a:t>
            </a:r>
          </a:p>
        </p:txBody>
      </p:sp>
    </p:spTree>
    <p:extLst>
      <p:ext uri="{BB962C8B-B14F-4D97-AF65-F5344CB8AC3E}">
        <p14:creationId xmlns:p14="http://schemas.microsoft.com/office/powerpoint/2010/main" val="1969168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5d654b7f0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5d654b7f0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Choose references that speak to different parts of your application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5d778d307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5d778d307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5d654b7f0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5d654b7f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d778d307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d778d307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5d778d307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5d778d307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expect that first research draft to come back with lots of red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ec90f21ad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ec90f21ad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ec90f21a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5ec90f21a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ec90f21a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5ec90f21a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Tree>
    <p:extLst>
      <p:ext uri="{BB962C8B-B14F-4D97-AF65-F5344CB8AC3E}">
        <p14:creationId xmlns:p14="http://schemas.microsoft.com/office/powerpoint/2010/main" val="1594044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1202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dirty="0"/>
              <a:t>Only for current UVA Engineering graduate</a:t>
            </a:r>
            <a:endParaRPr dirty="0"/>
          </a:p>
        </p:txBody>
      </p:sp>
    </p:spTree>
    <p:extLst>
      <p:ext uri="{BB962C8B-B14F-4D97-AF65-F5344CB8AC3E}">
        <p14:creationId xmlns:p14="http://schemas.microsoft.com/office/powerpoint/2010/main" val="189315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find the current year program solicitation, look at the NSF program page, scroll down to program solicitation, and click on the numbered document. They typically release the new program solicitation towards the end of July each year but it can vary. Usually there are few changes, but sometimes there are surprises. So while reading the past year or two of solicitations can help in prepping your application, you must ALWAYS carefully read the new solicitation in full and highlight key points. They sometimes bury these in the details of paragraphs, so you really need to read the whole thing. They outline who is eligible, what to submit and how to win.</a:t>
            </a:r>
          </a:p>
          <a:p>
            <a:r>
              <a:rPr lang="en-US" dirty="0"/>
              <a:t>Examples of changes we have seen year to year</a:t>
            </a:r>
          </a:p>
          <a:p>
            <a:pPr lvl="1"/>
            <a:r>
              <a:rPr lang="en-US" dirty="0"/>
              <a:t>Formatting changes from 12 </a:t>
            </a:r>
            <a:r>
              <a:rPr lang="en-US" dirty="0" err="1"/>
              <a:t>pt</a:t>
            </a:r>
            <a:r>
              <a:rPr lang="en-US" dirty="0"/>
              <a:t> to 11 </a:t>
            </a:r>
            <a:r>
              <a:rPr lang="en-US" dirty="0" err="1"/>
              <a:t>pt</a:t>
            </a:r>
            <a:endParaRPr lang="en-US" dirty="0"/>
          </a:p>
          <a:p>
            <a:pPr lvl="1"/>
            <a:r>
              <a:rPr lang="en-US" dirty="0"/>
              <a:t>Changes to eligibility criteria</a:t>
            </a:r>
          </a:p>
          <a:p>
            <a:pPr lvl="1"/>
            <a:r>
              <a:rPr lang="en-US" dirty="0"/>
              <a:t>The last minute addition of areas of interest-</a:t>
            </a:r>
          </a:p>
          <a:p>
            <a:pPr lvl="2"/>
            <a:r>
              <a:rPr lang="en-US" dirty="0"/>
              <a:t>Please note that even though the 2020 solicitation mentioned especially encouraging some areas like AI to apply, they still welcomed all usual applications. So if you see something like this, the general principal is highlight if your work fits it but don’t be discouraged if your work doesn’t. this is different from some other grant applications.</a:t>
            </a:r>
          </a:p>
          <a:p>
            <a:pPr lvl="0"/>
            <a:endParaRPr lang="en-US" dirty="0"/>
          </a:p>
        </p:txBody>
      </p:sp>
    </p:spTree>
    <p:extLst>
      <p:ext uri="{BB962C8B-B14F-4D97-AF65-F5344CB8AC3E}">
        <p14:creationId xmlns:p14="http://schemas.microsoft.com/office/powerpoint/2010/main" val="427479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dirty="0"/>
              <a:t>Only for current UVA Engineering graduate</a:t>
            </a:r>
            <a:endParaRPr dirty="0"/>
          </a:p>
        </p:txBody>
      </p:sp>
    </p:spTree>
    <p:extLst>
      <p:ext uri="{BB962C8B-B14F-4D97-AF65-F5344CB8AC3E}">
        <p14:creationId xmlns:p14="http://schemas.microsoft.com/office/powerpoint/2010/main" val="4150609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216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477573f540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477573f540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ecb85e93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ecb85e93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Approx</a:t>
            </a:r>
            <a:r>
              <a:rPr lang="en-US" dirty="0"/>
              <a:t> 1600 awards given</a:t>
            </a:r>
          </a:p>
          <a:p>
            <a:pPr marL="0" lvl="0" indent="0" algn="l" rtl="0">
              <a:spcBef>
                <a:spcPts val="0"/>
              </a:spcBef>
              <a:spcAft>
                <a:spcPts val="0"/>
              </a:spcAft>
              <a:buNone/>
            </a:pPr>
            <a:r>
              <a:rPr lang="en-US" dirty="0"/>
              <a:t>Prestigious fellowship</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ecb85e93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ecb85e93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Always reread eligibility criteria for your program year’s solicitation as it can change</a:t>
            </a:r>
          </a:p>
          <a:p>
            <a:pPr marL="0" lvl="0" indent="0" algn="l" rtl="0">
              <a:spcBef>
                <a:spcPts val="0"/>
              </a:spcBef>
              <a:spcAft>
                <a:spcPts val="0"/>
              </a:spcAft>
              <a:buNone/>
            </a:pPr>
            <a:r>
              <a:rPr lang="en-US" dirty="0"/>
              <a:t>Example eligibility from the solicitation for apps due 2019-</a:t>
            </a:r>
          </a:p>
          <a:p>
            <a:r>
              <a:rPr lang="en-US" sz="1100" b="1" i="0" u="none" strike="noStrike" cap="none" dirty="0">
                <a:solidFill>
                  <a:srgbClr val="000000"/>
                </a:solidFill>
                <a:effectLst/>
                <a:latin typeface="Arial"/>
                <a:ea typeface="Arial"/>
                <a:cs typeface="Arial"/>
                <a:sym typeface="Arial"/>
              </a:rPr>
              <a:t>Applicant Eligibility: </a:t>
            </a:r>
            <a:endParaRPr lang="en-US" dirty="0">
              <a:effectLst/>
            </a:endParaRPr>
          </a:p>
          <a:p>
            <a:r>
              <a:rPr lang="en-US" sz="1100" b="0" i="0" u="none" strike="noStrike" cap="none" dirty="0">
                <a:solidFill>
                  <a:srgbClr val="000000"/>
                </a:solidFill>
                <a:effectLst/>
                <a:latin typeface="Arial"/>
                <a:ea typeface="Arial"/>
                <a:cs typeface="Arial"/>
                <a:sym typeface="Arial"/>
              </a:rPr>
              <a:t>See the information provided below in </a:t>
            </a:r>
            <a:r>
              <a:rPr lang="en-US" sz="1100" b="0" i="1" u="none" strike="noStrike" cap="none" dirty="0">
                <a:solidFill>
                  <a:srgbClr val="000000"/>
                </a:solidFill>
                <a:effectLst/>
                <a:latin typeface="Arial"/>
                <a:ea typeface="Arial"/>
                <a:cs typeface="Arial"/>
                <a:sym typeface="Arial"/>
              </a:rPr>
              <a:t>Detailed Eligibility Requirements</a:t>
            </a:r>
            <a:r>
              <a:rPr lang="en-US" sz="1100" b="0" i="0" u="none" strike="noStrike" cap="none" dirty="0">
                <a:solidFill>
                  <a:srgbClr val="000000"/>
                </a:solidFill>
                <a:effectLst/>
                <a:latin typeface="Arial"/>
                <a:ea typeface="Arial"/>
                <a:cs typeface="Arial"/>
                <a:sym typeface="Arial"/>
              </a:rPr>
              <a:t>.</a:t>
            </a:r>
            <a:br>
              <a:rPr lang="en-US" sz="1100" b="0" i="0" u="none" strike="noStrike" cap="none" dirty="0">
                <a:solidFill>
                  <a:srgbClr val="000000"/>
                </a:solidFill>
                <a:effectLst/>
                <a:latin typeface="Arial"/>
                <a:ea typeface="Arial"/>
                <a:cs typeface="Arial"/>
                <a:sym typeface="Arial"/>
              </a:rPr>
            </a:br>
            <a:r>
              <a:rPr lang="en-US" sz="1100" b="1" i="0" u="none" strike="noStrike" cap="none" dirty="0">
                <a:solidFill>
                  <a:srgbClr val="000000"/>
                </a:solidFill>
                <a:effectLst/>
                <a:latin typeface="Arial"/>
                <a:ea typeface="Arial"/>
                <a:cs typeface="Arial"/>
                <a:sym typeface="Arial"/>
              </a:rPr>
              <a:t>Applicants must self-certify that they are eligible to receive the Fellowship. To be eligible, an applicant must meet all of the following </a:t>
            </a:r>
            <a:endParaRPr lang="en-US" dirty="0">
              <a:effectLst/>
            </a:endParaRPr>
          </a:p>
          <a:p>
            <a:r>
              <a:rPr lang="en-US" sz="1100" b="1" i="0" u="none" strike="noStrike" cap="none" dirty="0">
                <a:solidFill>
                  <a:srgbClr val="000000"/>
                </a:solidFill>
                <a:effectLst/>
                <a:latin typeface="Arial"/>
                <a:ea typeface="Arial"/>
                <a:cs typeface="Arial"/>
                <a:sym typeface="Arial"/>
              </a:rPr>
              <a:t>eligibility criteria by the application deadline: </a:t>
            </a:r>
            <a:endParaRPr lang="en-US" dirty="0">
              <a:effectLst/>
            </a:endParaRPr>
          </a:p>
          <a:p>
            <a:r>
              <a:rPr lang="en-US" sz="1100" b="0" i="0" u="none" strike="noStrike" cap="none" dirty="0">
                <a:solidFill>
                  <a:srgbClr val="000000"/>
                </a:solidFill>
                <a:effectLst/>
                <a:latin typeface="Arial"/>
                <a:ea typeface="Arial"/>
                <a:cs typeface="Arial"/>
                <a:sym typeface="Arial"/>
              </a:rPr>
              <a:t>Be a U.S. citizen, national, or permanent resident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Intend to enroll or be enrolled full-time in a research-based graduate degree program in an eligible Field of Study in STEM or STEM education (See Appendix and Section IV.3 for eligible Fields of Study)</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Have never previously accepted a GRFP award</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If previously offered a GRFP award, have declined by the deadline</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Have never previously applied to GRFP while enrolled in a graduate degree program</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Have never earned a doctoral or terminal degree in any field</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Have never earned a master's or professional degree (see joint bachelor's-master's degree information below) in any field, </a:t>
            </a:r>
            <a:r>
              <a:rPr lang="en-US" sz="1100" b="1" i="0" u="none" strike="noStrike" cap="none" dirty="0">
                <a:solidFill>
                  <a:srgbClr val="000000"/>
                </a:solidFill>
                <a:effectLst/>
                <a:latin typeface="Arial"/>
                <a:ea typeface="Arial"/>
                <a:cs typeface="Arial"/>
                <a:sym typeface="Arial"/>
              </a:rPr>
              <a:t>unless (</a:t>
            </a:r>
            <a:r>
              <a:rPr lang="en-US" sz="1100" b="1" i="0" u="none" strike="noStrike" cap="none" dirty="0" err="1">
                <a:solidFill>
                  <a:srgbClr val="000000"/>
                </a:solidFill>
                <a:effectLst/>
                <a:latin typeface="Arial"/>
                <a:ea typeface="Arial"/>
                <a:cs typeface="Arial"/>
                <a:sym typeface="Arial"/>
              </a:rPr>
              <a:t>i</a:t>
            </a:r>
            <a:r>
              <a:rPr lang="en-US" sz="1100" b="1" i="0" u="none" strike="noStrike" cap="none" dirty="0">
                <a:solidFill>
                  <a:srgbClr val="000000"/>
                </a:solidFill>
                <a:effectLst/>
                <a:latin typeface="Arial"/>
                <a:ea typeface="Arial"/>
                <a:cs typeface="Arial"/>
                <a:sym typeface="Arial"/>
              </a:rPr>
              <a:t>) returning to graduate study after an interruption of two (2) or more consecutive years immediately preceding the deadline, and; (ii) are not enrolled in a graduate degree program at the application deadline</a:t>
            </a:r>
            <a:br>
              <a:rPr lang="en-US" sz="1100" b="1"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Not be a current NSF employee </a:t>
            </a:r>
            <a:endParaRPr lang="en-US" dirty="0">
              <a:effectLst/>
            </a:endParaRPr>
          </a:p>
          <a:p>
            <a:r>
              <a:rPr lang="en-US" sz="1100" b="1" i="0" u="none" strike="noStrike" cap="none" dirty="0">
                <a:solidFill>
                  <a:srgbClr val="000000"/>
                </a:solidFill>
                <a:effectLst/>
                <a:latin typeface="Arial"/>
                <a:ea typeface="Arial"/>
                <a:cs typeface="Arial"/>
                <a:sym typeface="Arial"/>
              </a:rPr>
              <a:t>Number of Times Individuals May Apply </a:t>
            </a:r>
            <a:endParaRPr lang="en-US" dirty="0">
              <a:effectLst/>
            </a:endParaRPr>
          </a:p>
          <a:p>
            <a:r>
              <a:rPr lang="en-US" sz="1100" b="0" i="0" u="none" strike="noStrike" cap="none" dirty="0">
                <a:solidFill>
                  <a:srgbClr val="000000"/>
                </a:solidFill>
                <a:effectLst/>
                <a:latin typeface="Arial"/>
                <a:ea typeface="Arial"/>
                <a:cs typeface="Arial"/>
                <a:sym typeface="Arial"/>
              </a:rPr>
              <a:t>Undergraduate seniors and bachelor's degree holders may apply before enrolling in a degree-granting graduate program.</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Graduate students enrolled in a degree-granting graduate program are limited to only </a:t>
            </a:r>
            <a:r>
              <a:rPr lang="en-US" sz="1100" b="1" i="0" u="none" strike="noStrike" cap="none" dirty="0">
                <a:solidFill>
                  <a:srgbClr val="000000"/>
                </a:solidFill>
                <a:effectLst/>
                <a:latin typeface="Arial"/>
                <a:ea typeface="Arial"/>
                <a:cs typeface="Arial"/>
                <a:sym typeface="Arial"/>
              </a:rPr>
              <a:t>one </a:t>
            </a:r>
            <a:r>
              <a:rPr lang="en-US" sz="1100" b="0" i="0" u="none" strike="noStrike" cap="none" dirty="0">
                <a:solidFill>
                  <a:srgbClr val="000000"/>
                </a:solidFill>
                <a:effectLst/>
                <a:latin typeface="Arial"/>
                <a:ea typeface="Arial"/>
                <a:cs typeface="Arial"/>
                <a:sym typeface="Arial"/>
              </a:rPr>
              <a:t>application to the GRFP, submitted in the first year or at the beginning of the second year of their degree program.</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Individuals pursuing a master's degree simultaneously with the bachelor's degree (joint bachelor's-master's degree) must have completed three (3) years in the joint program and are limited to </a:t>
            </a:r>
            <a:r>
              <a:rPr lang="en-US" sz="1100" b="1" i="0" u="none" strike="noStrike" cap="none" dirty="0">
                <a:solidFill>
                  <a:srgbClr val="000000"/>
                </a:solidFill>
                <a:effectLst/>
                <a:latin typeface="Arial"/>
                <a:ea typeface="Arial"/>
                <a:cs typeface="Arial"/>
                <a:sym typeface="Arial"/>
              </a:rPr>
              <a:t>one </a:t>
            </a:r>
            <a:r>
              <a:rPr lang="en-US" sz="1100" b="0" i="0" u="none" strike="noStrike" cap="none" dirty="0">
                <a:solidFill>
                  <a:srgbClr val="000000"/>
                </a:solidFill>
                <a:effectLst/>
                <a:latin typeface="Arial"/>
                <a:ea typeface="Arial"/>
                <a:cs typeface="Arial"/>
                <a:sym typeface="Arial"/>
              </a:rPr>
              <a:t>application to GRFP; they will not be eligible to apply again as a doctoral degree student. Individuals in this category who applied in the FY2019 competition (Fall 2018 deadline) are eligible to apply as first-year doctoral students </a:t>
            </a:r>
            <a:r>
              <a:rPr lang="en-US" sz="1100" b="1" i="0" u="none" strike="noStrike" cap="none" dirty="0">
                <a:solidFill>
                  <a:srgbClr val="000000"/>
                </a:solidFill>
                <a:effectLst/>
                <a:latin typeface="Arial"/>
                <a:ea typeface="Arial"/>
                <a:cs typeface="Arial"/>
                <a:sym typeface="Arial"/>
              </a:rPr>
              <a:t>only </a:t>
            </a:r>
            <a:r>
              <a:rPr lang="en-US" sz="1100" b="0" i="0" u="none" strike="noStrike" cap="none" dirty="0">
                <a:solidFill>
                  <a:srgbClr val="000000"/>
                </a:solidFill>
                <a:effectLst/>
                <a:latin typeface="Arial"/>
                <a:ea typeface="Arial"/>
                <a:cs typeface="Arial"/>
                <a:sym typeface="Arial"/>
              </a:rPr>
              <a:t>in the FY2020 competition (Fall 2019 deadline).</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Individuals holding joint bachelor's-master's degrees currently enrolled as first-year doctoral students, who have not previously applied as graduate students and enrolled in the doctoral program the semester following award of the joint degree, may apply as first-year doctoral students only.</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Applications withdrawn by November 15 of the application year do not count toward the one-time graduate application limit. </a:t>
            </a:r>
            <a:r>
              <a:rPr lang="en-US" sz="1100" b="1" i="0" u="none" strike="noStrike" cap="none" dirty="0">
                <a:solidFill>
                  <a:srgbClr val="000000"/>
                </a:solidFill>
                <a:effectLst/>
                <a:latin typeface="Arial"/>
                <a:ea typeface="Arial"/>
                <a:cs typeface="Arial"/>
                <a:sym typeface="Arial"/>
              </a:rPr>
              <a:t>Applications withdrawn after November 15 count toward this one-time limit.</a:t>
            </a:r>
            <a:br>
              <a:rPr lang="en-US" sz="1100" b="1"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Applications not reviewed by NSF (returned without review) do not count toward the one-time graduate application limit.</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There is a limited opportunity for returning graduate students to apply for a graduate research fellowship. Individuals who have (</a:t>
            </a:r>
            <a:r>
              <a:rPr lang="en-US" sz="1100" b="0" i="0" u="none" strike="noStrike" cap="none" dirty="0" err="1">
                <a:solidFill>
                  <a:srgbClr val="000000"/>
                </a:solidFill>
                <a:effectLst/>
                <a:latin typeface="Arial"/>
                <a:ea typeface="Arial"/>
                <a:cs typeface="Arial"/>
                <a:sym typeface="Arial"/>
              </a:rPr>
              <a:t>i</a:t>
            </a:r>
            <a:r>
              <a:rPr lang="en-US" sz="1100" b="0" i="0" u="none" strike="noStrike" cap="none" dirty="0">
                <a:solidFill>
                  <a:srgbClr val="000000"/>
                </a:solidFill>
                <a:effectLst/>
                <a:latin typeface="Arial"/>
                <a:ea typeface="Arial"/>
                <a:cs typeface="Arial"/>
                <a:sym typeface="Arial"/>
              </a:rPr>
              <a:t>) completed more than one academic year in a degree-granting program, (ii) earned a previous master's degree of any kind (including bachelor's-master's degree), or (iii) earned a non-doctoral professional degree are eligible only if: </a:t>
            </a:r>
            <a:endParaRPr lang="en-US" dirty="0">
              <a:effectLst/>
            </a:endParaRPr>
          </a:p>
          <a:p>
            <a:r>
              <a:rPr lang="en-US" sz="1100" b="0" i="0" u="none" strike="noStrike" cap="none" dirty="0">
                <a:solidFill>
                  <a:srgbClr val="000000"/>
                </a:solidFill>
                <a:effectLst/>
                <a:latin typeface="Arial"/>
                <a:ea typeface="Arial"/>
                <a:cs typeface="Arial"/>
                <a:sym typeface="Arial"/>
              </a:rPr>
              <a:t>they have had a continuous interruption in graduate study of at least two consecutive years immediately prior to the application deadline; and</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are not enrolled in a degree-granting graduate program at the application deadline. </a:t>
            </a:r>
            <a:endParaRPr lang="en-US" dirty="0">
              <a:effectLst/>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ecb85e93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ecb85e93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already have publications? already have strong app/unique experiences- apply as a 1</a:t>
            </a:r>
            <a:r>
              <a:rPr lang="en-US" baseline="30000" dirty="0"/>
              <a:t>st</a:t>
            </a:r>
            <a:r>
              <a:rPr lang="en-US" dirty="0"/>
              <a:t> year? You’ll compete against other 1</a:t>
            </a:r>
            <a:r>
              <a:rPr lang="en-US" baseline="30000" dirty="0"/>
              <a:t>st</a:t>
            </a:r>
            <a:r>
              <a:rPr lang="en-US" dirty="0"/>
              <a:t> years</a:t>
            </a:r>
          </a:p>
          <a:p>
            <a:pPr marL="0" lvl="0" indent="0" algn="l" rtl="0">
              <a:spcBef>
                <a:spcPts val="0"/>
              </a:spcBef>
              <a:spcAft>
                <a:spcPts val="0"/>
              </a:spcAft>
              <a:buNone/>
            </a:pPr>
            <a:r>
              <a:rPr lang="en-US" dirty="0"/>
              <a:t>If you will be presenting at a conference this upcoming year, you can mention that in your app even if it hasn’t happened yet</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ecb85e93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5ecb85e93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Think strategically about the next year.</a:t>
            </a:r>
          </a:p>
          <a:p>
            <a:pPr marL="0" lvl="0" indent="0" algn="l" rtl="0">
              <a:spcBef>
                <a:spcPts val="0"/>
              </a:spcBef>
              <a:spcAft>
                <a:spcPts val="0"/>
              </a:spcAft>
              <a:buNone/>
            </a:pPr>
            <a:r>
              <a:rPr lang="en-US" dirty="0"/>
              <a:t>Start your application early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608ba0cd4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608ba0cd4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SUBMIT EARLY!!!!</a:t>
            </a:r>
            <a:br>
              <a:rPr lang="en-US" dirty="0"/>
            </a:br>
            <a:r>
              <a:rPr lang="en-US" dirty="0"/>
              <a:t>Fastlane may have technical issues</a:t>
            </a:r>
          </a:p>
          <a:p>
            <a:pPr marL="0" lvl="0" indent="0" algn="l" rtl="0">
              <a:spcBef>
                <a:spcPts val="0"/>
              </a:spcBef>
              <a:spcAft>
                <a:spcPts val="0"/>
              </a:spcAft>
              <a:buNone/>
            </a:pPr>
            <a:r>
              <a:rPr lang="en-US" dirty="0"/>
              <a:t>CHECK THE SOLICITATION FOR YOUR YEAR TO FIND THE DEADLINES APPLICABLE TO YOU</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232D4B"/>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dot"/>
            <a:round/>
            <a:headEnd type="none" w="sm" len="sm"/>
            <a:tailEnd type="none" w="sm" len="sm"/>
          </a:ln>
        </p:spPr>
      </p:cxnSp>
      <p:sp>
        <p:nvSpPr>
          <p:cNvPr id="11" name="Google Shape;11;p2"/>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Font typeface="Franklin Gothic"/>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12" name="Google Shape;12;p2"/>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Font typeface="Franklin Gothic"/>
              <a:buNone/>
              <a:defRPr b="0" i="0">
                <a:solidFill>
                  <a:schemeClr val="lt1"/>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13" name="Google Shape;13;p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2 1">
  <p:cSld name="SECTION_TITLE_AND_DESCRIPTION_2_1">
    <p:spTree>
      <p:nvGrpSpPr>
        <p:cNvPr id="1" name="Shape 49"/>
        <p:cNvGrpSpPr/>
        <p:nvPr/>
      </p:nvGrpSpPr>
      <p:grpSpPr>
        <a:xfrm>
          <a:off x="0" y="0"/>
          <a:ext cx="0" cy="0"/>
          <a:chOff x="0" y="0"/>
          <a:chExt cx="0" cy="0"/>
        </a:xfrm>
      </p:grpSpPr>
      <p:sp>
        <p:nvSpPr>
          <p:cNvPr id="50" name="Google Shape;50;p11"/>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1"/>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a:solidFill>
                  <a:srgbClr val="232D4B"/>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52" name="Google Shape;52;p11"/>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1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1: Title Page 2">
  <p:cSld name="O1: Title Page 2">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2540000" y="1993900"/>
            <a:ext cx="4089400" cy="6477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4400" cap="none">
                <a:solidFill>
                  <a:schemeClr val="lt1"/>
                </a:solidFill>
                <a:latin typeface="Franklin Gothic"/>
                <a:ea typeface="Franklin Gothic"/>
                <a:cs typeface="Franklin Gothic"/>
                <a:sym typeface="Franklin Gothic"/>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57"/>
        <p:cNvGrpSpPr/>
        <p:nvPr/>
      </p:nvGrpSpPr>
      <p:grpSpPr>
        <a:xfrm>
          <a:off x="0" y="0"/>
          <a:ext cx="0" cy="0"/>
          <a:chOff x="0" y="0"/>
          <a:chExt cx="0" cy="0"/>
        </a:xfrm>
      </p:grpSpPr>
      <p:sp>
        <p:nvSpPr>
          <p:cNvPr id="58" name="Google Shape;58;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13"/>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 name="Google Shape;60;p13"/>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1" name="Google Shape;61;p13"/>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62" name="Google Shape;62;p13"/>
          <p:cNvSpPr txBox="1">
            <a:spLocks noGrp="1"/>
          </p:cNvSpPr>
          <p:nvPr>
            <p:ph type="title"/>
          </p:nvPr>
        </p:nvSpPr>
        <p:spPr>
          <a:xfrm>
            <a:off x="159710" y="639639"/>
            <a:ext cx="8886989" cy="999471"/>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rgbClr val="E46E20"/>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3" name="Google Shape;63;p13"/>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64" name="Google Shape;64;p13"/>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65" name="Google Shape;65;p13"/>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66" name="Google Shape;66;p13"/>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2">
  <p:cSld name="TITLE_2">
    <p:bg>
      <p:bgPr>
        <a:solidFill>
          <a:srgbClr val="EB5F0C"/>
        </a:solidFill>
        <a:effectLst/>
      </p:bgPr>
    </p:bg>
    <p:spTree>
      <p:nvGrpSpPr>
        <p:cNvPr id="1" name="Shape 67"/>
        <p:cNvGrpSpPr/>
        <p:nvPr/>
      </p:nvGrpSpPr>
      <p:grpSpPr>
        <a:xfrm>
          <a:off x="0" y="0"/>
          <a:ext cx="0" cy="0"/>
          <a:chOff x="0" y="0"/>
          <a:chExt cx="0" cy="0"/>
        </a:xfrm>
      </p:grpSpPr>
      <p:cxnSp>
        <p:nvCxnSpPr>
          <p:cNvPr id="68" name="Google Shape;68;p14"/>
          <p:cNvCxnSpPr/>
          <p:nvPr/>
        </p:nvCxnSpPr>
        <p:spPr>
          <a:xfrm>
            <a:off x="434100" y="327100"/>
            <a:ext cx="8275800" cy="14100"/>
          </a:xfrm>
          <a:prstGeom prst="straightConnector1">
            <a:avLst/>
          </a:prstGeom>
          <a:noFill/>
          <a:ln w="28575" cap="flat" cmpd="sng">
            <a:solidFill>
              <a:schemeClr val="lt1"/>
            </a:solidFill>
            <a:prstDash val="dot"/>
            <a:round/>
            <a:headEnd type="none" w="sm" len="sm"/>
            <a:tailEnd type="none" w="sm" len="sm"/>
          </a:ln>
        </p:spPr>
      </p:cxnSp>
      <p:sp>
        <p:nvSpPr>
          <p:cNvPr id="69" name="Google Shape;69;p14"/>
          <p:cNvSpPr txBox="1">
            <a:spLocks noGrp="1"/>
          </p:cNvSpPr>
          <p:nvPr>
            <p:ph type="ctrTitle"/>
          </p:nvPr>
        </p:nvSpPr>
        <p:spPr>
          <a:xfrm>
            <a:off x="427425" y="630225"/>
            <a:ext cx="82758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232D4B"/>
              </a:buClr>
              <a:buSzPts val="4800"/>
              <a:buFont typeface="Franklin Gothic"/>
              <a:buNone/>
              <a:defRPr sz="4800" b="1" i="0">
                <a:solidFill>
                  <a:srgbClr val="232D4B"/>
                </a:solidFill>
                <a:latin typeface="Libre Franklin"/>
                <a:ea typeface="Libre Franklin"/>
                <a:cs typeface="Libre Franklin"/>
                <a:sym typeface="Libre Franklin"/>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70" name="Google Shape;70;p14"/>
          <p:cNvSpPr txBox="1">
            <a:spLocks noGrp="1"/>
          </p:cNvSpPr>
          <p:nvPr>
            <p:ph type="subTitle" idx="1"/>
          </p:nvPr>
        </p:nvSpPr>
        <p:spPr>
          <a:xfrm>
            <a:off x="445975" y="3238450"/>
            <a:ext cx="8275800" cy="124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9pPr>
          </a:lstStyle>
          <a:p>
            <a:endParaRPr/>
          </a:p>
        </p:txBody>
      </p:sp>
      <p:sp>
        <p:nvSpPr>
          <p:cNvPr id="71" name="Google Shape;71;p1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1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5"/>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 name="Google Shape;75;p15"/>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6" name="Google Shape;76;p15"/>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77" name="Google Shape;77;p15"/>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rgbClr val="E46E2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8" name="Google Shape;78;p15"/>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79" name="Google Shape;79;p15"/>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80" name="Google Shape;80;p15"/>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81" name="Google Shape;81;p15"/>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2"/>
        <p:cNvGrpSpPr/>
        <p:nvPr/>
      </p:nvGrpSpPr>
      <p:grpSpPr>
        <a:xfrm>
          <a:off x="0" y="0"/>
          <a:ext cx="0" cy="0"/>
          <a:chOff x="0" y="0"/>
          <a:chExt cx="0" cy="0"/>
        </a:xfrm>
      </p:grpSpPr>
      <p:sp>
        <p:nvSpPr>
          <p:cNvPr id="83" name="Google Shape;83;p1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6"/>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p16"/>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 name="Google Shape;86;p16"/>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87" name="Google Shape;87;p16"/>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rgbClr val="E46E2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8" name="Google Shape;88;p16"/>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89" name="Google Shape;89;p16"/>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90" name="Google Shape;90;p16"/>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91" name="Google Shape;91;p16"/>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2"/>
        <p:cNvGrpSpPr/>
        <p:nvPr/>
      </p:nvGrpSpPr>
      <p:grpSpPr>
        <a:xfrm>
          <a:off x="0" y="0"/>
          <a:ext cx="0" cy="0"/>
          <a:chOff x="0" y="0"/>
          <a:chExt cx="0" cy="0"/>
        </a:xfrm>
      </p:grpSpPr>
      <p:sp>
        <p:nvSpPr>
          <p:cNvPr id="93" name="Google Shape;93;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7"/>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 name="Google Shape;95;p17"/>
          <p:cNvSpPr/>
          <p:nvPr/>
        </p:nvSpPr>
        <p:spPr>
          <a:xfrm>
            <a:off x="0" y="-53426"/>
            <a:ext cx="9153428" cy="2600858"/>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6" name="Google Shape;96;p17"/>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97" name="Google Shape;97;p17"/>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98" name="Google Shape;98;p17"/>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99" name="Google Shape;99;p17"/>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00" name="Google Shape;100;p17"/>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01" name="Google Shape;101;p17"/>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02"/>
        <p:cNvGrpSpPr/>
        <p:nvPr/>
      </p:nvGrpSpPr>
      <p:grpSpPr>
        <a:xfrm>
          <a:off x="0" y="0"/>
          <a:ext cx="0" cy="0"/>
          <a:chOff x="0" y="0"/>
          <a:chExt cx="0" cy="0"/>
        </a:xfrm>
      </p:grpSpPr>
      <p:sp>
        <p:nvSpPr>
          <p:cNvPr id="103" name="Google Shape;10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8"/>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 name="Google Shape;105;p18"/>
          <p:cNvSpPr/>
          <p:nvPr/>
        </p:nvSpPr>
        <p:spPr>
          <a:xfrm>
            <a:off x="0" y="-53426"/>
            <a:ext cx="9153428" cy="2600858"/>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6" name="Google Shape;106;p18"/>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07" name="Google Shape;107;p18"/>
          <p:cNvSpPr txBox="1">
            <a:spLocks noGrp="1"/>
          </p:cNvSpPr>
          <p:nvPr>
            <p:ph type="title"/>
          </p:nvPr>
        </p:nvSpPr>
        <p:spPr>
          <a:xfrm>
            <a:off x="159710" y="639639"/>
            <a:ext cx="8886989" cy="999471"/>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08" name="Google Shape;108;p18"/>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09" name="Google Shape;109;p18"/>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10" name="Google Shape;110;p18"/>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11" name="Google Shape;111;p18"/>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2"/>
        <p:cNvGrpSpPr/>
        <p:nvPr/>
      </p:nvGrpSpPr>
      <p:grpSpPr>
        <a:xfrm>
          <a:off x="0" y="0"/>
          <a:ext cx="0" cy="0"/>
          <a:chOff x="0" y="0"/>
          <a:chExt cx="0" cy="0"/>
        </a:xfrm>
      </p:grpSpPr>
      <p:sp>
        <p:nvSpPr>
          <p:cNvPr id="113" name="Google Shape;113;p1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19"/>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 name="Google Shape;115;p19"/>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6" name="Google Shape;116;p19"/>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17" name="Google Shape;117;p19"/>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18" name="Google Shape;118;p19"/>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19" name="Google Shape;119;p19"/>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20" name="Google Shape;120;p19"/>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21" name="Google Shape;121;p19"/>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22"/>
        <p:cNvGrpSpPr/>
        <p:nvPr/>
      </p:nvGrpSpPr>
      <p:grpSpPr>
        <a:xfrm>
          <a:off x="0" y="0"/>
          <a:ext cx="0" cy="0"/>
          <a:chOff x="0" y="0"/>
          <a:chExt cx="0" cy="0"/>
        </a:xfrm>
      </p:grpSpPr>
      <p:sp>
        <p:nvSpPr>
          <p:cNvPr id="123" name="Google Shape;123;p2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20"/>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 name="Google Shape;125;p20"/>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6" name="Google Shape;126;p20"/>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27" name="Google Shape;127;p20"/>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28" name="Google Shape;128;p20"/>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29" name="Google Shape;129;p20"/>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30" name="Google Shape;130;p20"/>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31" name="Google Shape;131;p20"/>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1 1 1">
  <p:cSld name="1_Title and body 1 1 1 1">
    <p:spTree>
      <p:nvGrpSpPr>
        <p:cNvPr id="1" name="Shape 14"/>
        <p:cNvGrpSpPr/>
        <p:nvPr/>
      </p:nvGrpSpPr>
      <p:grpSpPr>
        <a:xfrm>
          <a:off x="0" y="0"/>
          <a:ext cx="0" cy="0"/>
          <a:chOff x="0" y="0"/>
          <a:chExt cx="0" cy="0"/>
        </a:xfrm>
      </p:grpSpPr>
      <p:cxnSp>
        <p:nvCxnSpPr>
          <p:cNvPr id="15" name="Google Shape;15;p3"/>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16" name="Google Shape;16;p3"/>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17" name="Google Shape;17;p3"/>
          <p:cNvSpPr txBox="1">
            <a:spLocks noGrp="1"/>
          </p:cNvSpPr>
          <p:nvPr>
            <p:ph type="body" idx="1"/>
          </p:nvPr>
        </p:nvSpPr>
        <p:spPr>
          <a:xfrm>
            <a:off x="654200" y="1100250"/>
            <a:ext cx="7751246"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32"/>
        <p:cNvGrpSpPr/>
        <p:nvPr/>
      </p:nvGrpSpPr>
      <p:grpSpPr>
        <a:xfrm>
          <a:off x="0" y="0"/>
          <a:ext cx="0" cy="0"/>
          <a:chOff x="0" y="0"/>
          <a:chExt cx="0" cy="0"/>
        </a:xfrm>
      </p:grpSpPr>
      <p:sp>
        <p:nvSpPr>
          <p:cNvPr id="133" name="Google Shape;133;p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p21"/>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21"/>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6" name="Google Shape;136;p21"/>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37" name="Google Shape;137;p21"/>
          <p:cNvSpPr txBox="1">
            <a:spLocks noGrp="1"/>
          </p:cNvSpPr>
          <p:nvPr>
            <p:ph type="title"/>
          </p:nvPr>
        </p:nvSpPr>
        <p:spPr>
          <a:xfrm>
            <a:off x="159710" y="639639"/>
            <a:ext cx="8886989" cy="999471"/>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8" name="Google Shape;138;p21"/>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39" name="Google Shape;139;p21"/>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40" name="Google Shape;140;p21"/>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41" name="Google Shape;141;p21"/>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42"/>
        <p:cNvGrpSpPr/>
        <p:nvPr/>
      </p:nvGrpSpPr>
      <p:grpSpPr>
        <a:xfrm>
          <a:off x="0" y="0"/>
          <a:ext cx="0" cy="0"/>
          <a:chOff x="0" y="0"/>
          <a:chExt cx="0" cy="0"/>
        </a:xfrm>
      </p:grpSpPr>
      <p:sp>
        <p:nvSpPr>
          <p:cNvPr id="143" name="Google Shape;143;p2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22"/>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 name="Google Shape;145;p22"/>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6" name="Google Shape;146;p22"/>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47" name="Google Shape;147;p22"/>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8" name="Google Shape;148;p22"/>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49" name="Google Shape;149;p22"/>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50" name="Google Shape;150;p22"/>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51" name="Google Shape;151;p22"/>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2"/>
        <p:cNvGrpSpPr/>
        <p:nvPr/>
      </p:nvGrpSpPr>
      <p:grpSpPr>
        <a:xfrm>
          <a:off x="0" y="0"/>
          <a:ext cx="0" cy="0"/>
          <a:chOff x="0" y="0"/>
          <a:chExt cx="0" cy="0"/>
        </a:xfrm>
      </p:grpSpPr>
      <p:sp>
        <p:nvSpPr>
          <p:cNvPr id="153" name="Google Shape;153;p2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23"/>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23"/>
          <p:cNvSpPr/>
          <p:nvPr/>
        </p:nvSpPr>
        <p:spPr>
          <a:xfrm>
            <a:off x="0" y="-53426"/>
            <a:ext cx="9153428" cy="2919174"/>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56" name="Google Shape;156;p23"/>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57" name="Google Shape;157;p23"/>
          <p:cNvSpPr txBox="1">
            <a:spLocks noGrp="1"/>
          </p:cNvSpPr>
          <p:nvPr>
            <p:ph type="title"/>
          </p:nvPr>
        </p:nvSpPr>
        <p:spPr>
          <a:xfrm>
            <a:off x="159710" y="673092"/>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58" name="Google Shape;158;p23"/>
          <p:cNvSpPr txBox="1">
            <a:spLocks noGrp="1"/>
          </p:cNvSpPr>
          <p:nvPr>
            <p:ph type="body" idx="1"/>
          </p:nvPr>
        </p:nvSpPr>
        <p:spPr>
          <a:xfrm>
            <a:off x="159874" y="1808794"/>
            <a:ext cx="8886825" cy="718417"/>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59" name="Google Shape;159;p23"/>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60" name="Google Shape;160;p23"/>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61" name="Google Shape;161;p23"/>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62"/>
        <p:cNvGrpSpPr/>
        <p:nvPr/>
      </p:nvGrpSpPr>
      <p:grpSpPr>
        <a:xfrm>
          <a:off x="0" y="0"/>
          <a:ext cx="0" cy="0"/>
          <a:chOff x="0" y="0"/>
          <a:chExt cx="0" cy="0"/>
        </a:xfrm>
      </p:grpSpPr>
      <p:sp>
        <p:nvSpPr>
          <p:cNvPr id="163" name="Google Shape;163;p2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4"/>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5" name="Google Shape;165;p24"/>
          <p:cNvSpPr/>
          <p:nvPr/>
        </p:nvSpPr>
        <p:spPr>
          <a:xfrm>
            <a:off x="0" y="-53426"/>
            <a:ext cx="9153428" cy="2919174"/>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pic>
        <p:nvPicPr>
          <p:cNvPr id="166" name="Google Shape;166;p24"/>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67" name="Google Shape;167;p24"/>
          <p:cNvSpPr txBox="1">
            <a:spLocks noGrp="1"/>
          </p:cNvSpPr>
          <p:nvPr>
            <p:ph type="title"/>
          </p:nvPr>
        </p:nvSpPr>
        <p:spPr>
          <a:xfrm>
            <a:off x="159710" y="673091"/>
            <a:ext cx="8886989" cy="966019"/>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8" name="Google Shape;168;p24"/>
          <p:cNvSpPr txBox="1">
            <a:spLocks noGrp="1"/>
          </p:cNvSpPr>
          <p:nvPr>
            <p:ph type="body" idx="1"/>
          </p:nvPr>
        </p:nvSpPr>
        <p:spPr>
          <a:xfrm>
            <a:off x="159874" y="1808794"/>
            <a:ext cx="8886825" cy="718417"/>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69" name="Google Shape;169;p24"/>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70" name="Google Shape;170;p24"/>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71" name="Google Shape;171;p24"/>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72"/>
        <p:cNvGrpSpPr/>
        <p:nvPr/>
      </p:nvGrpSpPr>
      <p:grpSpPr>
        <a:xfrm>
          <a:off x="0" y="0"/>
          <a:ext cx="0" cy="0"/>
          <a:chOff x="0" y="0"/>
          <a:chExt cx="0" cy="0"/>
        </a:xfrm>
      </p:grpSpPr>
      <p:sp>
        <p:nvSpPr>
          <p:cNvPr id="173" name="Google Shape;173;p2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25"/>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25"/>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6" name="Google Shape;176;p25"/>
          <p:cNvPicPr preferRelativeResize="0"/>
          <p:nvPr/>
        </p:nvPicPr>
        <p:blipFill rotWithShape="1">
          <a:blip r:embed="rId2">
            <a:alphaModFix/>
          </a:blip>
          <a:srcRect/>
          <a:stretch/>
        </p:blipFill>
        <p:spPr>
          <a:xfrm>
            <a:off x="458010" y="2547432"/>
            <a:ext cx="1938386" cy="1938386"/>
          </a:xfrm>
          <a:prstGeom prst="rect">
            <a:avLst/>
          </a:prstGeom>
          <a:noFill/>
          <a:ln>
            <a:noFill/>
          </a:ln>
        </p:spPr>
      </p:pic>
      <p:sp>
        <p:nvSpPr>
          <p:cNvPr id="177" name="Google Shape;177;p25"/>
          <p:cNvSpPr txBox="1">
            <a:spLocks noGrp="1"/>
          </p:cNvSpPr>
          <p:nvPr>
            <p:ph type="title"/>
          </p:nvPr>
        </p:nvSpPr>
        <p:spPr>
          <a:xfrm>
            <a:off x="159710" y="242284"/>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rgbClr val="E46E2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8" name="Google Shape;178;p25"/>
          <p:cNvSpPr txBox="1">
            <a:spLocks noGrp="1"/>
          </p:cNvSpPr>
          <p:nvPr>
            <p:ph type="body" idx="1"/>
          </p:nvPr>
        </p:nvSpPr>
        <p:spPr>
          <a:xfrm>
            <a:off x="133301" y="1275721"/>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79" name="Google Shape;179;p25"/>
          <p:cNvSpPr txBox="1">
            <a:spLocks noGrp="1"/>
          </p:cNvSpPr>
          <p:nvPr>
            <p:ph type="body" idx="2"/>
          </p:nvPr>
        </p:nvSpPr>
        <p:spPr>
          <a:xfrm>
            <a:off x="4046018" y="2818425"/>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0" name="Google Shape;180;p25"/>
          <p:cNvSpPr txBox="1">
            <a:spLocks noGrp="1"/>
          </p:cNvSpPr>
          <p:nvPr>
            <p:ph type="body" idx="3"/>
          </p:nvPr>
        </p:nvSpPr>
        <p:spPr>
          <a:xfrm>
            <a:off x="3450212" y="3297642"/>
            <a:ext cx="5449313" cy="110709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1" name="Google Shape;181;p25"/>
          <p:cNvSpPr/>
          <p:nvPr/>
        </p:nvSpPr>
        <p:spPr>
          <a:xfrm>
            <a:off x="0" y="1897611"/>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82"/>
        <p:cNvGrpSpPr/>
        <p:nvPr/>
      </p:nvGrpSpPr>
      <p:grpSpPr>
        <a:xfrm>
          <a:off x="0" y="0"/>
          <a:ext cx="0" cy="0"/>
          <a:chOff x="0" y="0"/>
          <a:chExt cx="0" cy="0"/>
        </a:xfrm>
      </p:grpSpPr>
      <p:sp>
        <p:nvSpPr>
          <p:cNvPr id="183" name="Google Shape;183;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26"/>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5" name="Google Shape;185;p26"/>
          <p:cNvPicPr preferRelativeResize="0"/>
          <p:nvPr/>
        </p:nvPicPr>
        <p:blipFill rotWithShape="1">
          <a:blip r:embed="rId2">
            <a:alphaModFix/>
          </a:blip>
          <a:srcRect/>
          <a:stretch/>
        </p:blipFill>
        <p:spPr>
          <a:xfrm>
            <a:off x="458010" y="2547432"/>
            <a:ext cx="1938386" cy="1938386"/>
          </a:xfrm>
          <a:prstGeom prst="rect">
            <a:avLst/>
          </a:prstGeom>
          <a:noFill/>
          <a:ln>
            <a:noFill/>
          </a:ln>
        </p:spPr>
      </p:pic>
      <p:sp>
        <p:nvSpPr>
          <p:cNvPr id="186" name="Google Shape;186;p26"/>
          <p:cNvSpPr txBox="1">
            <a:spLocks noGrp="1"/>
          </p:cNvSpPr>
          <p:nvPr>
            <p:ph type="title"/>
          </p:nvPr>
        </p:nvSpPr>
        <p:spPr>
          <a:xfrm>
            <a:off x="159710" y="242284"/>
            <a:ext cx="8886989" cy="972296"/>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rgbClr val="E46E20"/>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7" name="Google Shape;187;p26"/>
          <p:cNvSpPr txBox="1">
            <a:spLocks noGrp="1"/>
          </p:cNvSpPr>
          <p:nvPr>
            <p:ph type="body" idx="1"/>
          </p:nvPr>
        </p:nvSpPr>
        <p:spPr>
          <a:xfrm>
            <a:off x="133301" y="1275721"/>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b="0" i="0">
                <a:solidFill>
                  <a:srgbClr val="212D4A"/>
                </a:solidFill>
                <a:latin typeface="Libre Franklin Medium"/>
                <a:ea typeface="Libre Franklin Medium"/>
                <a:cs typeface="Libre Franklin Medium"/>
                <a:sym typeface="Libre Franklin Medium"/>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8" name="Google Shape;188;p26"/>
          <p:cNvSpPr txBox="1">
            <a:spLocks noGrp="1"/>
          </p:cNvSpPr>
          <p:nvPr>
            <p:ph type="body" idx="2"/>
          </p:nvPr>
        </p:nvSpPr>
        <p:spPr>
          <a:xfrm>
            <a:off x="4046018" y="2818425"/>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i="0">
                <a:solidFill>
                  <a:srgbClr val="212D4A"/>
                </a:solidFill>
                <a:latin typeface="Libre Franklin"/>
                <a:ea typeface="Libre Franklin"/>
                <a:cs typeface="Libre Franklin"/>
                <a:sym typeface="Libre Franklin"/>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9" name="Google Shape;189;p26"/>
          <p:cNvSpPr txBox="1">
            <a:spLocks noGrp="1"/>
          </p:cNvSpPr>
          <p:nvPr>
            <p:ph type="body" idx="3"/>
          </p:nvPr>
        </p:nvSpPr>
        <p:spPr>
          <a:xfrm>
            <a:off x="3450212" y="3297642"/>
            <a:ext cx="5449313" cy="110709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i="0">
                <a:solidFill>
                  <a:srgbClr val="212D4A"/>
                </a:solidFill>
                <a:latin typeface="Libre Franklin Medium"/>
                <a:ea typeface="Libre Franklin Medium"/>
                <a:cs typeface="Libre Franklin Medium"/>
                <a:sym typeface="Libre Franklin Medium"/>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90" name="Google Shape;190;p26"/>
          <p:cNvSpPr/>
          <p:nvPr/>
        </p:nvSpPr>
        <p:spPr>
          <a:xfrm>
            <a:off x="0" y="1897611"/>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1 1 1 1">
  <p:cSld name="1_Title and body 1 1 1 1 2">
    <p:spTree>
      <p:nvGrpSpPr>
        <p:cNvPr id="1" name="Shape 191"/>
        <p:cNvGrpSpPr/>
        <p:nvPr/>
      </p:nvGrpSpPr>
      <p:grpSpPr>
        <a:xfrm>
          <a:off x="0" y="0"/>
          <a:ext cx="0" cy="0"/>
          <a:chOff x="0" y="0"/>
          <a:chExt cx="0" cy="0"/>
        </a:xfrm>
      </p:grpSpPr>
      <p:cxnSp>
        <p:nvCxnSpPr>
          <p:cNvPr id="192" name="Google Shape;192;p27"/>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193" name="Google Shape;193;p27"/>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b="1" i="0">
                <a:solidFill>
                  <a:srgbClr val="E57200"/>
                </a:solidFill>
                <a:latin typeface="Libre Franklin"/>
                <a:ea typeface="Libre Franklin"/>
                <a:cs typeface="Libre Franklin"/>
                <a:sym typeface="Libre Franklin"/>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194" name="Google Shape;194;p27"/>
          <p:cNvSpPr txBox="1">
            <a:spLocks noGrp="1"/>
          </p:cNvSpPr>
          <p:nvPr>
            <p:ph type="body" idx="1"/>
          </p:nvPr>
        </p:nvSpPr>
        <p:spPr>
          <a:xfrm>
            <a:off x="654200" y="1100250"/>
            <a:ext cx="7751246"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b="0" i="0">
                <a:latin typeface="Libre Franklin Medium"/>
                <a:ea typeface="Libre Franklin Medium"/>
                <a:cs typeface="Libre Franklin Medium"/>
                <a:sym typeface="Libre Franklin Medium"/>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95" name="Google Shape;195;p2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1 2">
  <p:cSld name="TITLE_1_2">
    <p:bg>
      <p:bgPr>
        <a:solidFill>
          <a:srgbClr val="232D4B"/>
        </a:solidFill>
        <a:effectLst/>
      </p:bgPr>
    </p:bg>
    <p:spTree>
      <p:nvGrpSpPr>
        <p:cNvPr id="1" name="Shape 196"/>
        <p:cNvGrpSpPr/>
        <p:nvPr/>
      </p:nvGrpSpPr>
      <p:grpSpPr>
        <a:xfrm>
          <a:off x="0" y="0"/>
          <a:ext cx="0" cy="0"/>
          <a:chOff x="0" y="0"/>
          <a:chExt cx="0" cy="0"/>
        </a:xfrm>
      </p:grpSpPr>
      <p:cxnSp>
        <p:nvCxnSpPr>
          <p:cNvPr id="197" name="Google Shape;197;p28"/>
          <p:cNvCxnSpPr/>
          <p:nvPr/>
        </p:nvCxnSpPr>
        <p:spPr>
          <a:xfrm rot="10800000" flipH="1">
            <a:off x="172775" y="451775"/>
            <a:ext cx="8758500" cy="26700"/>
          </a:xfrm>
          <a:prstGeom prst="straightConnector1">
            <a:avLst/>
          </a:prstGeom>
          <a:noFill/>
          <a:ln w="38100" cap="flat" cmpd="sng">
            <a:solidFill>
              <a:schemeClr val="lt1"/>
            </a:solidFill>
            <a:prstDash val="dot"/>
            <a:round/>
            <a:headEnd type="none" w="sm" len="sm"/>
            <a:tailEnd type="none" w="sm" len="sm"/>
          </a:ln>
        </p:spPr>
      </p:cxnSp>
      <p:sp>
        <p:nvSpPr>
          <p:cNvPr id="198" name="Google Shape;198;p28"/>
          <p:cNvSpPr txBox="1">
            <a:spLocks noGrp="1"/>
          </p:cNvSpPr>
          <p:nvPr>
            <p:ph type="ctrTitle"/>
          </p:nvPr>
        </p:nvSpPr>
        <p:spPr>
          <a:xfrm>
            <a:off x="101850" y="630225"/>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199" name="Google Shape;199;p28"/>
          <p:cNvSpPr txBox="1">
            <a:spLocks noGrp="1"/>
          </p:cNvSpPr>
          <p:nvPr>
            <p:ph type="subTitle" idx="1"/>
          </p:nvPr>
        </p:nvSpPr>
        <p:spPr>
          <a:xfrm>
            <a:off x="101850" y="2631575"/>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200" name="Google Shape;200;p2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01" name="Google Shape;201;p28"/>
          <p:cNvPicPr preferRelativeResize="0"/>
          <p:nvPr/>
        </p:nvPicPr>
        <p:blipFill rotWithShape="1">
          <a:blip r:embed="rId2">
            <a:alphaModFix/>
          </a:blip>
          <a:srcRect/>
          <a:stretch/>
        </p:blipFill>
        <p:spPr>
          <a:xfrm>
            <a:off x="1076550" y="3642100"/>
            <a:ext cx="7153625" cy="14342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2 2 1">
  <p:cSld name="TITLE_1_2_2_1">
    <p:bg>
      <p:bgPr>
        <a:solidFill>
          <a:srgbClr val="232D4B"/>
        </a:solidFill>
        <a:effectLst/>
      </p:bgPr>
    </p:bg>
    <p:spTree>
      <p:nvGrpSpPr>
        <p:cNvPr id="1" name="Shape 202"/>
        <p:cNvGrpSpPr/>
        <p:nvPr/>
      </p:nvGrpSpPr>
      <p:grpSpPr>
        <a:xfrm>
          <a:off x="0" y="0"/>
          <a:ext cx="0" cy="0"/>
          <a:chOff x="0" y="0"/>
          <a:chExt cx="0" cy="0"/>
        </a:xfrm>
      </p:grpSpPr>
      <p:sp>
        <p:nvSpPr>
          <p:cNvPr id="203" name="Google Shape;203;p29"/>
          <p:cNvSpPr txBox="1">
            <a:spLocks noGrp="1"/>
          </p:cNvSpPr>
          <p:nvPr>
            <p:ph type="ctrTitle"/>
          </p:nvPr>
        </p:nvSpPr>
        <p:spPr>
          <a:xfrm>
            <a:off x="172775" y="9492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04" name="Google Shape;204;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29"/>
          <p:cNvPicPr preferRelativeResize="0"/>
          <p:nvPr/>
        </p:nvPicPr>
        <p:blipFill rotWithShape="1">
          <a:blip r:embed="rId2">
            <a:alphaModFix/>
          </a:blip>
          <a:srcRect/>
          <a:stretch/>
        </p:blipFill>
        <p:spPr>
          <a:xfrm>
            <a:off x="1778600" y="2018302"/>
            <a:ext cx="5586799" cy="2821724"/>
          </a:xfrm>
          <a:prstGeom prst="rect">
            <a:avLst/>
          </a:prstGeom>
          <a:noFill/>
          <a:ln>
            <a:noFill/>
          </a:ln>
        </p:spPr>
      </p:pic>
      <p:sp>
        <p:nvSpPr>
          <p:cNvPr id="206" name="Google Shape;206;p29"/>
          <p:cNvSpPr txBox="1">
            <a:spLocks noGrp="1"/>
          </p:cNvSpPr>
          <p:nvPr>
            <p:ph type="subTitle" idx="1"/>
          </p:nvPr>
        </p:nvSpPr>
        <p:spPr>
          <a:xfrm>
            <a:off x="0" y="3949625"/>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07" name="Google Shape;207;p29"/>
          <p:cNvCxnSpPr/>
          <p:nvPr/>
        </p:nvCxnSpPr>
        <p:spPr>
          <a:xfrm rot="10800000" flipH="1">
            <a:off x="192750" y="2232725"/>
            <a:ext cx="8758500" cy="26700"/>
          </a:xfrm>
          <a:prstGeom prst="straightConnector1">
            <a:avLst/>
          </a:prstGeom>
          <a:noFill/>
          <a:ln w="28575" cap="flat" cmpd="sng">
            <a:solidFill>
              <a:schemeClr val="lt1"/>
            </a:solidFill>
            <a:prstDash val="dot"/>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1 2 2 1 1">
  <p:cSld name="TITLE_1_2_2_1_1">
    <p:bg>
      <p:bgPr>
        <a:solidFill>
          <a:srgbClr val="232D4B"/>
        </a:solidFill>
        <a:effectLst/>
      </p:bgPr>
    </p:bg>
    <p:spTree>
      <p:nvGrpSpPr>
        <p:cNvPr id="1" name="Shape 208"/>
        <p:cNvGrpSpPr/>
        <p:nvPr/>
      </p:nvGrpSpPr>
      <p:grpSpPr>
        <a:xfrm>
          <a:off x="0" y="0"/>
          <a:ext cx="0" cy="0"/>
          <a:chOff x="0" y="0"/>
          <a:chExt cx="0" cy="0"/>
        </a:xfrm>
      </p:grpSpPr>
      <p:sp>
        <p:nvSpPr>
          <p:cNvPr id="209" name="Google Shape;209;p30"/>
          <p:cNvSpPr txBox="1">
            <a:spLocks noGrp="1"/>
          </p:cNvSpPr>
          <p:nvPr>
            <p:ph type="ctrTitle"/>
          </p:nvPr>
        </p:nvSpPr>
        <p:spPr>
          <a:xfrm>
            <a:off x="172775" y="9492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10" name="Google Shape;210;p3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11" name="Google Shape;211;p30"/>
          <p:cNvPicPr preferRelativeResize="0"/>
          <p:nvPr/>
        </p:nvPicPr>
        <p:blipFill rotWithShape="1">
          <a:blip r:embed="rId2">
            <a:alphaModFix/>
          </a:blip>
          <a:srcRect/>
          <a:stretch/>
        </p:blipFill>
        <p:spPr>
          <a:xfrm>
            <a:off x="1778600" y="3008902"/>
            <a:ext cx="5586799" cy="2821724"/>
          </a:xfrm>
          <a:prstGeom prst="rect">
            <a:avLst/>
          </a:prstGeom>
          <a:noFill/>
          <a:ln>
            <a:noFill/>
          </a:ln>
        </p:spPr>
      </p:pic>
      <p:sp>
        <p:nvSpPr>
          <p:cNvPr id="212" name="Google Shape;212;p30"/>
          <p:cNvSpPr txBox="1">
            <a:spLocks noGrp="1"/>
          </p:cNvSpPr>
          <p:nvPr>
            <p:ph type="subTitle" idx="1"/>
          </p:nvPr>
        </p:nvSpPr>
        <p:spPr>
          <a:xfrm>
            <a:off x="101850" y="2255500"/>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13" name="Google Shape;213;p30"/>
          <p:cNvCxnSpPr/>
          <p:nvPr/>
        </p:nvCxnSpPr>
        <p:spPr>
          <a:xfrm rot="10800000" flipH="1">
            <a:off x="192750" y="2232725"/>
            <a:ext cx="8758500" cy="26700"/>
          </a:xfrm>
          <a:prstGeom prst="straightConnector1">
            <a:avLst/>
          </a:prstGeom>
          <a:noFill/>
          <a:ln w="28575" cap="flat" cmpd="sng">
            <a:solidFill>
              <a:schemeClr val="lt1"/>
            </a:solidFill>
            <a:prstDash val="dot"/>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1 2">
  <p:cSld name="MAIN_POINT_1_2">
    <p:bg>
      <p:bgPr>
        <a:solidFill>
          <a:srgbClr val="232D4B"/>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2 2 1 1 1">
  <p:cSld name="TITLE_1_2_2_1_1_1">
    <p:bg>
      <p:bgPr>
        <a:solidFill>
          <a:srgbClr val="232D4B"/>
        </a:solidFill>
        <a:effectLst/>
      </p:bgPr>
    </p:bg>
    <p:spTree>
      <p:nvGrpSpPr>
        <p:cNvPr id="1" name="Shape 214"/>
        <p:cNvGrpSpPr/>
        <p:nvPr/>
      </p:nvGrpSpPr>
      <p:grpSpPr>
        <a:xfrm>
          <a:off x="0" y="0"/>
          <a:ext cx="0" cy="0"/>
          <a:chOff x="0" y="0"/>
          <a:chExt cx="0" cy="0"/>
        </a:xfrm>
      </p:grpSpPr>
      <p:sp>
        <p:nvSpPr>
          <p:cNvPr id="215" name="Google Shape;215;p31"/>
          <p:cNvSpPr txBox="1">
            <a:spLocks noGrp="1"/>
          </p:cNvSpPr>
          <p:nvPr>
            <p:ph type="ctrTitle"/>
          </p:nvPr>
        </p:nvSpPr>
        <p:spPr>
          <a:xfrm>
            <a:off x="172775" y="9492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16" name="Google Shape;216;p3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17" name="Google Shape;217;p31"/>
          <p:cNvPicPr preferRelativeResize="0"/>
          <p:nvPr/>
        </p:nvPicPr>
        <p:blipFill rotWithShape="1">
          <a:blip r:embed="rId2">
            <a:alphaModFix/>
          </a:blip>
          <a:srcRect/>
          <a:stretch/>
        </p:blipFill>
        <p:spPr>
          <a:xfrm>
            <a:off x="1778600" y="3008902"/>
            <a:ext cx="5586799" cy="2821724"/>
          </a:xfrm>
          <a:prstGeom prst="rect">
            <a:avLst/>
          </a:prstGeom>
          <a:noFill/>
          <a:ln>
            <a:noFill/>
          </a:ln>
        </p:spPr>
      </p:pic>
      <p:sp>
        <p:nvSpPr>
          <p:cNvPr id="218" name="Google Shape;218;p31"/>
          <p:cNvSpPr txBox="1">
            <a:spLocks noGrp="1"/>
          </p:cNvSpPr>
          <p:nvPr>
            <p:ph type="subTitle" idx="1"/>
          </p:nvPr>
        </p:nvSpPr>
        <p:spPr>
          <a:xfrm>
            <a:off x="101850" y="2255500"/>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19" name="Google Shape;219;p31"/>
          <p:cNvCxnSpPr/>
          <p:nvPr/>
        </p:nvCxnSpPr>
        <p:spPr>
          <a:xfrm rot="10800000" flipH="1">
            <a:off x="192750" y="2232725"/>
            <a:ext cx="8758500" cy="26700"/>
          </a:xfrm>
          <a:prstGeom prst="straightConnector1">
            <a:avLst/>
          </a:prstGeom>
          <a:noFill/>
          <a:ln w="28575" cap="flat" cmpd="sng">
            <a:solidFill>
              <a:srgbClr val="E57200"/>
            </a:solidFill>
            <a:prstDash val="dot"/>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1 2 2 1 1 1 1">
  <p:cSld name="TITLE_1_2_2_1_1_1_1">
    <p:bg>
      <p:bgPr>
        <a:solidFill>
          <a:srgbClr val="232D4B"/>
        </a:solidFill>
        <a:effectLst/>
      </p:bgPr>
    </p:bg>
    <p:spTree>
      <p:nvGrpSpPr>
        <p:cNvPr id="1" name="Shape 220"/>
        <p:cNvGrpSpPr/>
        <p:nvPr/>
      </p:nvGrpSpPr>
      <p:grpSpPr>
        <a:xfrm>
          <a:off x="0" y="0"/>
          <a:ext cx="0" cy="0"/>
          <a:chOff x="0" y="0"/>
          <a:chExt cx="0" cy="0"/>
        </a:xfrm>
      </p:grpSpPr>
      <p:pic>
        <p:nvPicPr>
          <p:cNvPr id="221" name="Google Shape;221;p32"/>
          <p:cNvPicPr preferRelativeResize="0"/>
          <p:nvPr/>
        </p:nvPicPr>
        <p:blipFill rotWithShape="1">
          <a:blip r:embed="rId2">
            <a:alphaModFix/>
          </a:blip>
          <a:srcRect/>
          <a:stretch/>
        </p:blipFill>
        <p:spPr>
          <a:xfrm>
            <a:off x="1824150" y="-304798"/>
            <a:ext cx="5586799" cy="2821724"/>
          </a:xfrm>
          <a:prstGeom prst="rect">
            <a:avLst/>
          </a:prstGeom>
          <a:noFill/>
          <a:ln>
            <a:noFill/>
          </a:ln>
        </p:spPr>
      </p:pic>
      <p:sp>
        <p:nvSpPr>
          <p:cNvPr id="222" name="Google Shape;222;p32"/>
          <p:cNvSpPr txBox="1">
            <a:spLocks noGrp="1"/>
          </p:cNvSpPr>
          <p:nvPr>
            <p:ph type="ctrTitle"/>
          </p:nvPr>
        </p:nvSpPr>
        <p:spPr>
          <a:xfrm>
            <a:off x="101850" y="23898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23" name="Google Shape;223;p3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224" name="Google Shape;224;p32"/>
          <p:cNvSpPr txBox="1">
            <a:spLocks noGrp="1"/>
          </p:cNvSpPr>
          <p:nvPr>
            <p:ph type="subTitle" idx="1"/>
          </p:nvPr>
        </p:nvSpPr>
        <p:spPr>
          <a:xfrm>
            <a:off x="147400" y="3931800"/>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25" name="Google Shape;225;p32"/>
          <p:cNvCxnSpPr/>
          <p:nvPr/>
        </p:nvCxnSpPr>
        <p:spPr>
          <a:xfrm rot="10800000" flipH="1">
            <a:off x="238300" y="1887800"/>
            <a:ext cx="8758500" cy="26700"/>
          </a:xfrm>
          <a:prstGeom prst="straightConnector1">
            <a:avLst/>
          </a:prstGeom>
          <a:noFill/>
          <a:ln w="28575" cap="flat" cmpd="sng">
            <a:solidFill>
              <a:srgbClr val="E57200"/>
            </a:solidFill>
            <a:prstDash val="dot"/>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1 2 1">
  <p:cSld name="TITLE_1_2_1">
    <p:bg>
      <p:bgPr>
        <a:solidFill>
          <a:srgbClr val="232D4B"/>
        </a:solidFill>
        <a:effectLst/>
      </p:bgPr>
    </p:bg>
    <p:spTree>
      <p:nvGrpSpPr>
        <p:cNvPr id="1" name="Shape 226"/>
        <p:cNvGrpSpPr/>
        <p:nvPr/>
      </p:nvGrpSpPr>
      <p:grpSpPr>
        <a:xfrm>
          <a:off x="0" y="0"/>
          <a:ext cx="0" cy="0"/>
          <a:chOff x="0" y="0"/>
          <a:chExt cx="0" cy="0"/>
        </a:xfrm>
      </p:grpSpPr>
      <p:cxnSp>
        <p:nvCxnSpPr>
          <p:cNvPr id="227" name="Google Shape;227;p33"/>
          <p:cNvCxnSpPr/>
          <p:nvPr/>
        </p:nvCxnSpPr>
        <p:spPr>
          <a:xfrm rot="10800000" flipH="1">
            <a:off x="172775" y="451775"/>
            <a:ext cx="8758500" cy="26700"/>
          </a:xfrm>
          <a:prstGeom prst="straightConnector1">
            <a:avLst/>
          </a:prstGeom>
          <a:noFill/>
          <a:ln w="38100" cap="flat" cmpd="sng">
            <a:solidFill>
              <a:schemeClr val="lt1"/>
            </a:solidFill>
            <a:prstDash val="dot"/>
            <a:round/>
            <a:headEnd type="none" w="sm" len="sm"/>
            <a:tailEnd type="none" w="sm" len="sm"/>
          </a:ln>
        </p:spPr>
      </p:cxnSp>
      <p:sp>
        <p:nvSpPr>
          <p:cNvPr id="228" name="Google Shape;228;p33"/>
          <p:cNvSpPr txBox="1">
            <a:spLocks noGrp="1"/>
          </p:cNvSpPr>
          <p:nvPr>
            <p:ph type="ctrTitle"/>
          </p:nvPr>
        </p:nvSpPr>
        <p:spPr>
          <a:xfrm>
            <a:off x="101850" y="630225"/>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29" name="Google Shape;229;p33"/>
          <p:cNvSpPr txBox="1">
            <a:spLocks noGrp="1"/>
          </p:cNvSpPr>
          <p:nvPr>
            <p:ph type="subTitle" idx="1"/>
          </p:nvPr>
        </p:nvSpPr>
        <p:spPr>
          <a:xfrm>
            <a:off x="101850" y="2631575"/>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b="0" i="0">
                <a:solidFill>
                  <a:schemeClr val="lt1"/>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230" name="Google Shape;230;p3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33"/>
          <p:cNvPicPr preferRelativeResize="0"/>
          <p:nvPr/>
        </p:nvPicPr>
        <p:blipFill rotWithShape="1">
          <a:blip r:embed="rId2">
            <a:alphaModFix/>
          </a:blip>
          <a:srcRect/>
          <a:stretch/>
        </p:blipFill>
        <p:spPr>
          <a:xfrm>
            <a:off x="1076550" y="3642100"/>
            <a:ext cx="7153625" cy="14342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3">
  <p:cSld name="SECTION_HEADER_3">
    <p:bg>
      <p:bgPr>
        <a:solidFill>
          <a:srgbClr val="E57200"/>
        </a:solidFill>
        <a:effectLst/>
      </p:bgPr>
    </p:bg>
    <p:spTree>
      <p:nvGrpSpPr>
        <p:cNvPr id="1" name="Shape 232"/>
        <p:cNvGrpSpPr/>
        <p:nvPr/>
      </p:nvGrpSpPr>
      <p:grpSpPr>
        <a:xfrm>
          <a:off x="0" y="0"/>
          <a:ext cx="0" cy="0"/>
          <a:chOff x="0" y="0"/>
          <a:chExt cx="0" cy="0"/>
        </a:xfrm>
      </p:grpSpPr>
      <p:cxnSp>
        <p:nvCxnSpPr>
          <p:cNvPr id="233" name="Google Shape;233;p34"/>
          <p:cNvCxnSpPr/>
          <p:nvPr/>
        </p:nvCxnSpPr>
        <p:spPr>
          <a:xfrm>
            <a:off x="425200" y="415650"/>
            <a:ext cx="8296800" cy="0"/>
          </a:xfrm>
          <a:prstGeom prst="straightConnector1">
            <a:avLst/>
          </a:prstGeom>
          <a:noFill/>
          <a:ln w="38100" cap="flat" cmpd="sng">
            <a:solidFill>
              <a:schemeClr val="lt1"/>
            </a:solidFill>
            <a:prstDash val="dot"/>
            <a:round/>
            <a:headEnd type="none" w="sm" len="sm"/>
            <a:tailEnd type="none" w="sm" len="sm"/>
          </a:ln>
        </p:spPr>
      </p:cxnSp>
      <p:sp>
        <p:nvSpPr>
          <p:cNvPr id="234" name="Google Shape;234;p34"/>
          <p:cNvSpPr txBox="1">
            <a:spLocks noGrp="1"/>
          </p:cNvSpPr>
          <p:nvPr>
            <p:ph type="title"/>
          </p:nvPr>
        </p:nvSpPr>
        <p:spPr>
          <a:xfrm>
            <a:off x="406425" y="579875"/>
            <a:ext cx="8296800" cy="401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232D4B"/>
              </a:buClr>
              <a:buSzPts val="4800"/>
              <a:buFont typeface="Bodoni"/>
              <a:buNone/>
              <a:defRPr sz="4800" i="1">
                <a:solidFill>
                  <a:srgbClr val="232D4B"/>
                </a:solidFill>
                <a:latin typeface="Bodoni"/>
                <a:ea typeface="Bodoni"/>
                <a:cs typeface="Bodoni"/>
                <a:sym typeface="Bodoni"/>
              </a:defRPr>
            </a:lvl1pPr>
            <a:lvl2pPr lvl="1"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2pPr>
            <a:lvl3pPr lvl="2"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3pPr>
            <a:lvl4pPr lvl="3"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4pPr>
            <a:lvl5pPr lvl="4"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5pPr>
            <a:lvl6pPr lvl="5"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6pPr>
            <a:lvl7pPr lvl="6"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7pPr>
            <a:lvl8pPr lvl="7"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8pPr>
            <a:lvl9pPr lvl="8"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9pPr>
          </a:lstStyle>
          <a:p>
            <a:endParaRPr/>
          </a:p>
        </p:txBody>
      </p:sp>
      <p:sp>
        <p:nvSpPr>
          <p:cNvPr id="235" name="Google Shape;235;p3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236" name="Google Shape;236;p34"/>
          <p:cNvCxnSpPr/>
          <p:nvPr/>
        </p:nvCxnSpPr>
        <p:spPr>
          <a:xfrm>
            <a:off x="425200" y="4688750"/>
            <a:ext cx="8296800" cy="0"/>
          </a:xfrm>
          <a:prstGeom prst="straightConnector1">
            <a:avLst/>
          </a:prstGeom>
          <a:noFill/>
          <a:ln w="38100" cap="flat" cmpd="sng">
            <a:solidFill>
              <a:schemeClr val="lt1"/>
            </a:solidFill>
            <a:prstDash val="dot"/>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37"/>
        <p:cNvGrpSpPr/>
        <p:nvPr/>
      </p:nvGrpSpPr>
      <p:grpSpPr>
        <a:xfrm>
          <a:off x="0" y="0"/>
          <a:ext cx="0" cy="0"/>
          <a:chOff x="0" y="0"/>
          <a:chExt cx="0" cy="0"/>
        </a:xfrm>
      </p:grpSpPr>
      <p:sp>
        <p:nvSpPr>
          <p:cNvPr id="238" name="Google Shape;238;p35"/>
          <p:cNvSpPr/>
          <p:nvPr/>
        </p:nvSpPr>
        <p:spPr>
          <a:xfrm>
            <a:off x="-119625" y="1887275"/>
            <a:ext cx="9396600" cy="1914000"/>
          </a:xfrm>
          <a:prstGeom prst="rect">
            <a:avLst/>
          </a:prstGeom>
          <a:solidFill>
            <a:srgbClr val="EB5F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5"/>
          <p:cNvSpPr txBox="1">
            <a:spLocks noGrp="1"/>
          </p:cNvSpPr>
          <p:nvPr>
            <p:ph type="title"/>
          </p:nvPr>
        </p:nvSpPr>
        <p:spPr>
          <a:xfrm>
            <a:off x="594725" y="5759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solidFill>
                  <a:srgbClr val="012158"/>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3">
  <p:cSld name="1_Title and body 3">
    <p:spTree>
      <p:nvGrpSpPr>
        <p:cNvPr id="1" name="Shape 240"/>
        <p:cNvGrpSpPr/>
        <p:nvPr/>
      </p:nvGrpSpPr>
      <p:grpSpPr>
        <a:xfrm>
          <a:off x="0" y="0"/>
          <a:ext cx="0" cy="0"/>
          <a:chOff x="0" y="0"/>
          <a:chExt cx="0" cy="0"/>
        </a:xfrm>
      </p:grpSpPr>
      <p:cxnSp>
        <p:nvCxnSpPr>
          <p:cNvPr id="241" name="Google Shape;241;p36"/>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242" name="Google Shape;242;p36"/>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32D4B"/>
              </a:buClr>
              <a:buSzPts val="3600"/>
              <a:buNone/>
              <a:defRPr>
                <a:solidFill>
                  <a:srgbClr val="E46E2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43" name="Google Shape;243;p36"/>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666666"/>
              </a:buClr>
              <a:buSzPts val="2400"/>
              <a:buChar char="●"/>
              <a:defRPr>
                <a:solidFill>
                  <a:srgbClr val="666666"/>
                </a:solidFill>
              </a:defRPr>
            </a:lvl1pPr>
            <a:lvl2pPr marL="914400" lvl="1" indent="-368300" algn="l">
              <a:lnSpc>
                <a:spcPct val="100000"/>
              </a:lnSpc>
              <a:spcBef>
                <a:spcPts val="1300"/>
              </a:spcBef>
              <a:spcAft>
                <a:spcPts val="0"/>
              </a:spcAft>
              <a:buClr>
                <a:srgbClr val="666666"/>
              </a:buClr>
              <a:buSzPts val="2200"/>
              <a:buChar char="○"/>
              <a:defRPr>
                <a:solidFill>
                  <a:srgbClr val="666666"/>
                </a:solidFill>
              </a:defRPr>
            </a:lvl2pPr>
            <a:lvl3pPr marL="1371600" lvl="2" indent="-355600" algn="l">
              <a:lnSpc>
                <a:spcPct val="100000"/>
              </a:lnSpc>
              <a:spcBef>
                <a:spcPts val="1300"/>
              </a:spcBef>
              <a:spcAft>
                <a:spcPts val="0"/>
              </a:spcAft>
              <a:buClr>
                <a:srgbClr val="666666"/>
              </a:buClr>
              <a:buSzPts val="2000"/>
              <a:buChar char="■"/>
              <a:defRPr>
                <a:solidFill>
                  <a:srgbClr val="666666"/>
                </a:solidFill>
              </a:defRPr>
            </a:lvl3pPr>
            <a:lvl4pPr marL="1828800" lvl="3" indent="-349250" algn="l">
              <a:lnSpc>
                <a:spcPct val="100000"/>
              </a:lnSpc>
              <a:spcBef>
                <a:spcPts val="1300"/>
              </a:spcBef>
              <a:spcAft>
                <a:spcPts val="0"/>
              </a:spcAft>
              <a:buClr>
                <a:srgbClr val="666666"/>
              </a:buClr>
              <a:buSzPts val="1900"/>
              <a:buChar char="●"/>
              <a:defRPr>
                <a:solidFill>
                  <a:srgbClr val="666666"/>
                </a:solidFill>
              </a:defRPr>
            </a:lvl4pPr>
            <a:lvl5pPr marL="2286000" lvl="4" indent="-342900" algn="l">
              <a:lnSpc>
                <a:spcPct val="100000"/>
              </a:lnSpc>
              <a:spcBef>
                <a:spcPts val="1300"/>
              </a:spcBef>
              <a:spcAft>
                <a:spcPts val="0"/>
              </a:spcAft>
              <a:buClr>
                <a:srgbClr val="666666"/>
              </a:buClr>
              <a:buSzPts val="1800"/>
              <a:buChar char="○"/>
              <a:defRPr>
                <a:solidFill>
                  <a:srgbClr val="666666"/>
                </a:solidFill>
              </a:defRPr>
            </a:lvl5pPr>
            <a:lvl6pPr marL="2743200" lvl="5" indent="-330200" algn="l">
              <a:lnSpc>
                <a:spcPct val="100000"/>
              </a:lnSpc>
              <a:spcBef>
                <a:spcPts val="1300"/>
              </a:spcBef>
              <a:spcAft>
                <a:spcPts val="0"/>
              </a:spcAft>
              <a:buClr>
                <a:srgbClr val="666666"/>
              </a:buClr>
              <a:buSzPts val="1600"/>
              <a:buChar char="■"/>
              <a:defRPr>
                <a:solidFill>
                  <a:srgbClr val="666666"/>
                </a:solidFill>
              </a:defRPr>
            </a:lvl6pPr>
            <a:lvl7pPr marL="3200400" lvl="6" indent="-317500" algn="l">
              <a:lnSpc>
                <a:spcPct val="100000"/>
              </a:lnSpc>
              <a:spcBef>
                <a:spcPts val="1300"/>
              </a:spcBef>
              <a:spcAft>
                <a:spcPts val="0"/>
              </a:spcAft>
              <a:buClr>
                <a:srgbClr val="666666"/>
              </a:buClr>
              <a:buSzPts val="1400"/>
              <a:buChar char="●"/>
              <a:defRPr>
                <a:solidFill>
                  <a:srgbClr val="666666"/>
                </a:solidFill>
              </a:defRPr>
            </a:lvl7pPr>
            <a:lvl8pPr marL="3657600" lvl="7" indent="-317500" algn="l">
              <a:lnSpc>
                <a:spcPct val="100000"/>
              </a:lnSpc>
              <a:spcBef>
                <a:spcPts val="1300"/>
              </a:spcBef>
              <a:spcAft>
                <a:spcPts val="0"/>
              </a:spcAft>
              <a:buClr>
                <a:srgbClr val="666666"/>
              </a:buClr>
              <a:buSzPts val="1400"/>
              <a:buChar char="○"/>
              <a:defRPr>
                <a:solidFill>
                  <a:srgbClr val="666666"/>
                </a:solidFill>
              </a:defRPr>
            </a:lvl8pPr>
            <a:lvl9pPr marL="4114800" lvl="8" indent="-317500" algn="l">
              <a:lnSpc>
                <a:spcPct val="100000"/>
              </a:lnSpc>
              <a:spcBef>
                <a:spcPts val="1300"/>
              </a:spcBef>
              <a:spcAft>
                <a:spcPts val="1300"/>
              </a:spcAft>
              <a:buClr>
                <a:srgbClr val="666666"/>
              </a:buClr>
              <a:buSzPts val="1400"/>
              <a:buChar char="■"/>
              <a:defRPr>
                <a:solidFill>
                  <a:srgbClr val="666666"/>
                </a:solidFill>
              </a:defRPr>
            </a:lvl9pPr>
          </a:lstStyle>
          <a:p>
            <a:endParaRPr/>
          </a:p>
        </p:txBody>
      </p:sp>
      <p:sp>
        <p:nvSpPr>
          <p:cNvPr id="244" name="Google Shape;244;p3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245"/>
        <p:cNvGrpSpPr/>
        <p:nvPr/>
      </p:nvGrpSpPr>
      <p:grpSpPr>
        <a:xfrm>
          <a:off x="0" y="0"/>
          <a:ext cx="0" cy="0"/>
          <a:chOff x="0" y="0"/>
          <a:chExt cx="0" cy="0"/>
        </a:xfrm>
      </p:grpSpPr>
      <p:cxnSp>
        <p:nvCxnSpPr>
          <p:cNvPr id="246" name="Google Shape;246;p37"/>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247" name="Google Shape;247;p37"/>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32D4B"/>
              </a:buClr>
              <a:buSzPts val="3600"/>
              <a:buNone/>
              <a:defRPr>
                <a:solidFill>
                  <a:srgbClr val="232D4B"/>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48" name="Google Shape;248;p3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1 1 2">
  <p:cSld name="TITLE_AND_BODY_1_1_1_2">
    <p:spTree>
      <p:nvGrpSpPr>
        <p:cNvPr id="1" name="Shape 249"/>
        <p:cNvGrpSpPr/>
        <p:nvPr/>
      </p:nvGrpSpPr>
      <p:grpSpPr>
        <a:xfrm>
          <a:off x="0" y="0"/>
          <a:ext cx="0" cy="0"/>
          <a:chOff x="0" y="0"/>
          <a:chExt cx="0" cy="0"/>
        </a:xfrm>
      </p:grpSpPr>
      <p:cxnSp>
        <p:nvCxnSpPr>
          <p:cNvPr id="250" name="Google Shape;250;p38"/>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251" name="Google Shape;251;p38"/>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52" name="Google Shape;252;p3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1 1 1 3">
  <p:cSld name="TITLE_AND_BODY_1_1_1_3">
    <p:spTree>
      <p:nvGrpSpPr>
        <p:cNvPr id="1" name="Shape 253"/>
        <p:cNvGrpSpPr/>
        <p:nvPr/>
      </p:nvGrpSpPr>
      <p:grpSpPr>
        <a:xfrm>
          <a:off x="0" y="0"/>
          <a:ext cx="0" cy="0"/>
          <a:chOff x="0" y="0"/>
          <a:chExt cx="0" cy="0"/>
        </a:xfrm>
      </p:grpSpPr>
      <p:cxnSp>
        <p:nvCxnSpPr>
          <p:cNvPr id="254" name="Google Shape;254;p39"/>
          <p:cNvCxnSpPr/>
          <p:nvPr/>
        </p:nvCxnSpPr>
        <p:spPr>
          <a:xfrm rot="10800000" flipH="1">
            <a:off x="232725" y="797350"/>
            <a:ext cx="7914600" cy="20400"/>
          </a:xfrm>
          <a:prstGeom prst="straightConnector1">
            <a:avLst/>
          </a:prstGeom>
          <a:noFill/>
          <a:ln w="38100" cap="flat" cmpd="sng">
            <a:solidFill>
              <a:srgbClr val="232D4B"/>
            </a:solidFill>
            <a:prstDash val="dot"/>
            <a:round/>
            <a:headEnd type="none" w="sm" len="sm"/>
            <a:tailEnd type="none" w="sm" len="sm"/>
          </a:ln>
        </p:spPr>
      </p:cxnSp>
      <p:sp>
        <p:nvSpPr>
          <p:cNvPr id="255" name="Google Shape;255;p39"/>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56" name="Google Shape;256;p3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lt2"/>
        </a:solidFill>
        <a:effectLst/>
      </p:bgPr>
    </p:bg>
    <p:spTree>
      <p:nvGrpSpPr>
        <p:cNvPr id="1" name="Shape 257"/>
        <p:cNvGrpSpPr/>
        <p:nvPr/>
      </p:nvGrpSpPr>
      <p:grpSpPr>
        <a:xfrm>
          <a:off x="0" y="0"/>
          <a:ext cx="0" cy="0"/>
          <a:chOff x="0" y="0"/>
          <a:chExt cx="0" cy="0"/>
        </a:xfrm>
      </p:grpSpPr>
      <p:sp>
        <p:nvSpPr>
          <p:cNvPr id="258" name="Google Shape;258;p40"/>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59" name="Google Shape;259;p4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1 1 1 3">
  <p:cSld name="MAIN_POINT_1_1_1_3">
    <p:bg>
      <p:bgPr>
        <a:solidFill>
          <a:srgbClr val="232D4B"/>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4" name="Google Shape;24;p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1">
  <p:cSld name="1_Main point 1">
    <p:bg>
      <p:bgPr>
        <a:solidFill>
          <a:schemeClr val="lt2"/>
        </a:solidFill>
        <a:effectLst/>
      </p:bgPr>
    </p:bg>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2" name="Google Shape;262;p4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1 2">
  <p:cSld name="1_Main point 1 2">
    <p:bg>
      <p:bgPr>
        <a:solidFill>
          <a:srgbClr val="232D4B"/>
        </a:solidFill>
        <a:effectLst/>
      </p:bgPr>
    </p:bg>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5" name="Google Shape;265;p4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1 1 1 2">
  <p:cSld name="MAIN_POINT_1_1_1_2">
    <p:bg>
      <p:bgPr>
        <a:solidFill>
          <a:srgbClr val="E57200"/>
        </a:solidFill>
        <a:effectLst/>
      </p:bgPr>
    </p:bg>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232D4B"/>
              </a:buClr>
              <a:buSzPts val="4800"/>
              <a:buFont typeface="Bodoni"/>
              <a:buNone/>
              <a:defRPr sz="4800" i="1">
                <a:solidFill>
                  <a:srgbClr val="232D4B"/>
                </a:solidFill>
                <a:latin typeface="Bodoni"/>
                <a:ea typeface="Bodoni"/>
                <a:cs typeface="Bodoni"/>
                <a:sym typeface="Bodoni"/>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8" name="Google Shape;268;p4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2 1">
  <p:cSld name="1_Section title and description 2 1">
    <p:spTree>
      <p:nvGrpSpPr>
        <p:cNvPr id="1" name="Shape 269"/>
        <p:cNvGrpSpPr/>
        <p:nvPr/>
      </p:nvGrpSpPr>
      <p:grpSpPr>
        <a:xfrm>
          <a:off x="0" y="0"/>
          <a:ext cx="0" cy="0"/>
          <a:chOff x="0" y="0"/>
          <a:chExt cx="0" cy="0"/>
        </a:xfrm>
      </p:grpSpPr>
      <p:sp>
        <p:nvSpPr>
          <p:cNvPr id="270" name="Google Shape;270;p44"/>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44"/>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b="1" i="0">
                <a:solidFill>
                  <a:srgbClr val="232D4B"/>
                </a:solidFill>
                <a:latin typeface="Libre Franklin"/>
                <a:ea typeface="Libre Franklin"/>
                <a:cs typeface="Libre Franklin"/>
                <a:sym typeface="Libre Franklin"/>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72" name="Google Shape;272;p44"/>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b="0" i="0">
                <a:solidFill>
                  <a:schemeClr val="lt2"/>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3" name="Google Shape;273;p4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74" name="Google Shape;274;p4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275"/>
        <p:cNvGrpSpPr/>
        <p:nvPr/>
      </p:nvGrpSpPr>
      <p:grpSpPr>
        <a:xfrm>
          <a:off x="0" y="0"/>
          <a:ext cx="0" cy="0"/>
          <a:chOff x="0" y="0"/>
          <a:chExt cx="0" cy="0"/>
        </a:xfrm>
      </p:grpSpPr>
      <p:sp>
        <p:nvSpPr>
          <p:cNvPr id="276" name="Google Shape;276;p45"/>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45"/>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EB5F0C"/>
              </a:buClr>
              <a:buSzPts val="3600"/>
              <a:buFont typeface="Bodoni"/>
              <a:buNone/>
              <a:defRPr sz="3600">
                <a:solidFill>
                  <a:srgbClr val="EB5F0C"/>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78" name="Google Shape;278;p45"/>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232D4B"/>
              </a:buClr>
              <a:buSzPts val="2100"/>
              <a:buNone/>
              <a:defRPr sz="2100">
                <a:solidFill>
                  <a:srgbClr val="232D4B"/>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9" name="Google Shape;279;p4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80" name="Google Shape;280;p4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spTree>
      <p:nvGrpSpPr>
        <p:cNvPr id="1" name="Shape 281"/>
        <p:cNvGrpSpPr/>
        <p:nvPr/>
      </p:nvGrpSpPr>
      <p:grpSpPr>
        <a:xfrm>
          <a:off x="0" y="0"/>
          <a:ext cx="0" cy="0"/>
          <a:chOff x="0" y="0"/>
          <a:chExt cx="0" cy="0"/>
        </a:xfrm>
      </p:grpSpPr>
      <p:sp>
        <p:nvSpPr>
          <p:cNvPr id="282" name="Google Shape;282;p46"/>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6"/>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Font typeface="Bodoni"/>
              <a:buNone/>
              <a:defRPr sz="3600">
                <a:solidFill>
                  <a:srgbClr val="232D4B"/>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84" name="Google Shape;284;p46"/>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85" name="Google Shape;285;p4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86" name="Google Shape;286;p4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1 1 1">
  <p:cSld name="SECTION_TITLE_AND_DESCRIPTION_1_1_1">
    <p:spTree>
      <p:nvGrpSpPr>
        <p:cNvPr id="1" name="Shape 287"/>
        <p:cNvGrpSpPr/>
        <p:nvPr/>
      </p:nvGrpSpPr>
      <p:grpSpPr>
        <a:xfrm>
          <a:off x="0" y="0"/>
          <a:ext cx="0" cy="0"/>
          <a:chOff x="0" y="0"/>
          <a:chExt cx="0" cy="0"/>
        </a:xfrm>
      </p:grpSpPr>
      <p:sp>
        <p:nvSpPr>
          <p:cNvPr id="288" name="Google Shape;288;p47"/>
          <p:cNvSpPr/>
          <p:nvPr/>
        </p:nvSpPr>
        <p:spPr>
          <a:xfrm>
            <a:off x="4572000" y="125"/>
            <a:ext cx="4572000" cy="5143500"/>
          </a:xfrm>
          <a:prstGeom prst="rect">
            <a:avLst/>
          </a:prstGeom>
          <a:solidFill>
            <a:srgbClr val="232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7"/>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Font typeface="Bodoni"/>
              <a:buNone/>
              <a:defRPr sz="3600">
                <a:solidFill>
                  <a:srgbClr val="232D4B"/>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90" name="Google Shape;290;p47"/>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1" name="Google Shape;291;p4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92" name="Google Shape;292;p4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1 1 1 1 1 1">
  <p:cSld name="SECTION_TITLE_AND_DESCRIPTION_1_1_1_1_1_1">
    <p:spTree>
      <p:nvGrpSpPr>
        <p:cNvPr id="1" name="Shape 293"/>
        <p:cNvGrpSpPr/>
        <p:nvPr/>
      </p:nvGrpSpPr>
      <p:grpSpPr>
        <a:xfrm>
          <a:off x="0" y="0"/>
          <a:ext cx="0" cy="0"/>
          <a:chOff x="0" y="0"/>
          <a:chExt cx="0" cy="0"/>
        </a:xfrm>
      </p:grpSpPr>
      <p:sp>
        <p:nvSpPr>
          <p:cNvPr id="294" name="Google Shape;294;p48"/>
          <p:cNvSpPr/>
          <p:nvPr/>
        </p:nvSpPr>
        <p:spPr>
          <a:xfrm>
            <a:off x="4572000" y="125"/>
            <a:ext cx="4572000" cy="5143500"/>
          </a:xfrm>
          <a:prstGeom prst="rect">
            <a:avLst/>
          </a:prstGeom>
          <a:solidFill>
            <a:srgbClr val="232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8"/>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EB5F0C"/>
              </a:buClr>
              <a:buSzPts val="3600"/>
              <a:buFont typeface="Bodoni"/>
              <a:buNone/>
              <a:defRPr sz="3600">
                <a:solidFill>
                  <a:srgbClr val="EB5F0C"/>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96" name="Google Shape;296;p48"/>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7" name="Google Shape;297;p4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98" name="Google Shape;298;p4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1 1">
  <p:cSld name="CAPTION_ONLY_1_1">
    <p:spTree>
      <p:nvGrpSpPr>
        <p:cNvPr id="1" name="Shape 299"/>
        <p:cNvGrpSpPr/>
        <p:nvPr/>
      </p:nvGrpSpPr>
      <p:grpSpPr>
        <a:xfrm>
          <a:off x="0" y="0"/>
          <a:ext cx="0" cy="0"/>
          <a:chOff x="0" y="0"/>
          <a:chExt cx="0" cy="0"/>
        </a:xfrm>
      </p:grpSpPr>
      <p:sp>
        <p:nvSpPr>
          <p:cNvPr id="300" name="Google Shape;300;p49"/>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rgbClr val="EB5F0C"/>
              </a:buClr>
              <a:buSzPts val="2400"/>
              <a:buNone/>
              <a:defRPr>
                <a:solidFill>
                  <a:srgbClr val="EB5F0C"/>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301" name="Google Shape;301;p4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02" name="Google Shape;302;p49"/>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1 1 2">
  <p:cSld name="CAPTION_ONLY_1_1_2">
    <p:spTree>
      <p:nvGrpSpPr>
        <p:cNvPr id="1" name="Shape 303"/>
        <p:cNvGrpSpPr/>
        <p:nvPr/>
      </p:nvGrpSpPr>
      <p:grpSpPr>
        <a:xfrm>
          <a:off x="0" y="0"/>
          <a:ext cx="0" cy="0"/>
          <a:chOff x="0" y="0"/>
          <a:chExt cx="0" cy="0"/>
        </a:xfrm>
      </p:grpSpPr>
      <p:sp>
        <p:nvSpPr>
          <p:cNvPr id="304" name="Google Shape;304;p50"/>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rgbClr val="EB5F0C"/>
              </a:buClr>
              <a:buSzPts val="2400"/>
              <a:buNone/>
              <a:defRPr>
                <a:solidFill>
                  <a:srgbClr val="EB5F0C"/>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305" name="Google Shape;305;p5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06" name="Google Shape;306;p50"/>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pic>
        <p:nvPicPr>
          <p:cNvPr id="307" name="Google Shape;307;p50"/>
          <p:cNvPicPr preferRelativeResize="0"/>
          <p:nvPr/>
        </p:nvPicPr>
        <p:blipFill rotWithShape="1">
          <a:blip r:embed="rId2">
            <a:alphaModFix/>
          </a:blip>
          <a:srcRect/>
          <a:stretch/>
        </p:blipFill>
        <p:spPr>
          <a:xfrm>
            <a:off x="6765144" y="2735425"/>
            <a:ext cx="1884199" cy="1884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1 2">
  <p:cSld name="TITLE_AND_BODY_1_1_2">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7" name="Google Shape;27;p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1 1 1">
  <p:cSld name="CAPTION_ONLY_1_1_1">
    <p:spTree>
      <p:nvGrpSpPr>
        <p:cNvPr id="1" name="Shape 308"/>
        <p:cNvGrpSpPr/>
        <p:nvPr/>
      </p:nvGrpSpPr>
      <p:grpSpPr>
        <a:xfrm>
          <a:off x="0" y="0"/>
          <a:ext cx="0" cy="0"/>
          <a:chOff x="0" y="0"/>
          <a:chExt cx="0" cy="0"/>
        </a:xfrm>
      </p:grpSpPr>
      <p:sp>
        <p:nvSpPr>
          <p:cNvPr id="309" name="Google Shape;309;p51"/>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rgbClr val="EB5F0C"/>
              </a:buClr>
              <a:buSzPts val="2400"/>
              <a:buNone/>
              <a:defRPr>
                <a:solidFill>
                  <a:srgbClr val="EB5F0C"/>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310" name="Google Shape;310;p5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11" name="Google Shape;311;p51"/>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pic>
        <p:nvPicPr>
          <p:cNvPr id="312" name="Google Shape;312;p51"/>
          <p:cNvPicPr preferRelativeResize="0"/>
          <p:nvPr/>
        </p:nvPicPr>
        <p:blipFill rotWithShape="1">
          <a:blip r:embed="rId2">
            <a:alphaModFix/>
          </a:blip>
          <a:srcRect/>
          <a:stretch/>
        </p:blipFill>
        <p:spPr>
          <a:xfrm>
            <a:off x="2561713" y="235675"/>
            <a:ext cx="3921225" cy="392122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3"/>
        <p:cNvGrpSpPr/>
        <p:nvPr/>
      </p:nvGrpSpPr>
      <p:grpSpPr>
        <a:xfrm>
          <a:off x="0" y="0"/>
          <a:ext cx="0" cy="0"/>
          <a:chOff x="0" y="0"/>
          <a:chExt cx="0" cy="0"/>
        </a:xfrm>
      </p:grpSpPr>
      <p:cxnSp>
        <p:nvCxnSpPr>
          <p:cNvPr id="314" name="Google Shape;314;p52"/>
          <p:cNvCxnSpPr/>
          <p:nvPr/>
        </p:nvCxnSpPr>
        <p:spPr>
          <a:xfrm>
            <a:off x="425200" y="415650"/>
            <a:ext cx="8296800" cy="0"/>
          </a:xfrm>
          <a:prstGeom prst="straightConnector1">
            <a:avLst/>
          </a:prstGeom>
          <a:noFill/>
          <a:ln w="38100" cap="flat" cmpd="sng">
            <a:solidFill>
              <a:srgbClr val="232D4B"/>
            </a:solidFill>
            <a:prstDash val="dot"/>
            <a:round/>
            <a:headEnd type="none" w="sm" len="sm"/>
            <a:tailEnd type="none" w="sm" len="sm"/>
          </a:ln>
        </p:spPr>
      </p:cxnSp>
      <p:sp>
        <p:nvSpPr>
          <p:cNvPr id="315" name="Google Shape;315;p52"/>
          <p:cNvSpPr txBox="1">
            <a:spLocks noGrp="1"/>
          </p:cNvSpPr>
          <p:nvPr>
            <p:ph type="title" hasCustomPrompt="1"/>
          </p:nvPr>
        </p:nvSpPr>
        <p:spPr>
          <a:xfrm>
            <a:off x="423450" y="1304850"/>
            <a:ext cx="82968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EB5F0C"/>
              </a:buClr>
              <a:buSzPts val="10000"/>
              <a:buNone/>
              <a:defRPr sz="10000">
                <a:solidFill>
                  <a:srgbClr val="EB5F0C"/>
                </a:solidFill>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316" name="Google Shape;316;p52"/>
          <p:cNvSpPr txBox="1">
            <a:spLocks noGrp="1"/>
          </p:cNvSpPr>
          <p:nvPr>
            <p:ph type="body" idx="1"/>
          </p:nvPr>
        </p:nvSpPr>
        <p:spPr>
          <a:xfrm>
            <a:off x="423600" y="2919450"/>
            <a:ext cx="8296800" cy="1071600"/>
          </a:xfrm>
          <a:prstGeom prst="rect">
            <a:avLst/>
          </a:prstGeom>
          <a:noFill/>
          <a:ln>
            <a:noFill/>
          </a:ln>
        </p:spPr>
        <p:txBody>
          <a:bodyPr spcFirstLastPara="1" wrap="square" lIns="91425" tIns="91425" rIns="91425" bIns="91425" anchor="t" anchorCtr="0">
            <a:noAutofit/>
          </a:bodyPr>
          <a:lstStyle>
            <a:lvl1pPr marL="457200" lvl="0" indent="-381000" algn="ctr">
              <a:lnSpc>
                <a:spcPct val="100000"/>
              </a:lnSpc>
              <a:spcBef>
                <a:spcPts val="0"/>
              </a:spcBef>
              <a:spcAft>
                <a:spcPts val="0"/>
              </a:spcAft>
              <a:buClr>
                <a:srgbClr val="232D4B"/>
              </a:buClr>
              <a:buSzPts val="2400"/>
              <a:buChar char="●"/>
              <a:defRPr>
                <a:solidFill>
                  <a:srgbClr val="232D4B"/>
                </a:solidFill>
              </a:defRPr>
            </a:lvl1pPr>
            <a:lvl2pPr marL="914400" lvl="1" indent="-368300" algn="ctr">
              <a:lnSpc>
                <a:spcPct val="100000"/>
              </a:lnSpc>
              <a:spcBef>
                <a:spcPts val="1300"/>
              </a:spcBef>
              <a:spcAft>
                <a:spcPts val="0"/>
              </a:spcAft>
              <a:buClr>
                <a:srgbClr val="232D4B"/>
              </a:buClr>
              <a:buSzPts val="2200"/>
              <a:buChar char="○"/>
              <a:defRPr>
                <a:solidFill>
                  <a:srgbClr val="232D4B"/>
                </a:solidFill>
              </a:defRPr>
            </a:lvl2pPr>
            <a:lvl3pPr marL="1371600" lvl="2" indent="-355600" algn="ctr">
              <a:lnSpc>
                <a:spcPct val="100000"/>
              </a:lnSpc>
              <a:spcBef>
                <a:spcPts val="1300"/>
              </a:spcBef>
              <a:spcAft>
                <a:spcPts val="0"/>
              </a:spcAft>
              <a:buClr>
                <a:srgbClr val="232D4B"/>
              </a:buClr>
              <a:buSzPts val="2000"/>
              <a:buChar char="■"/>
              <a:defRPr>
                <a:solidFill>
                  <a:srgbClr val="232D4B"/>
                </a:solidFill>
              </a:defRPr>
            </a:lvl3pPr>
            <a:lvl4pPr marL="1828800" lvl="3" indent="-349250" algn="ctr">
              <a:lnSpc>
                <a:spcPct val="100000"/>
              </a:lnSpc>
              <a:spcBef>
                <a:spcPts val="1300"/>
              </a:spcBef>
              <a:spcAft>
                <a:spcPts val="0"/>
              </a:spcAft>
              <a:buClr>
                <a:srgbClr val="232D4B"/>
              </a:buClr>
              <a:buSzPts val="1900"/>
              <a:buChar char="●"/>
              <a:defRPr>
                <a:solidFill>
                  <a:srgbClr val="232D4B"/>
                </a:solidFill>
              </a:defRPr>
            </a:lvl4pPr>
            <a:lvl5pPr marL="2286000" lvl="4" indent="-342900" algn="ctr">
              <a:lnSpc>
                <a:spcPct val="100000"/>
              </a:lnSpc>
              <a:spcBef>
                <a:spcPts val="1300"/>
              </a:spcBef>
              <a:spcAft>
                <a:spcPts val="0"/>
              </a:spcAft>
              <a:buClr>
                <a:srgbClr val="232D4B"/>
              </a:buClr>
              <a:buSzPts val="1800"/>
              <a:buChar char="○"/>
              <a:defRPr>
                <a:solidFill>
                  <a:srgbClr val="232D4B"/>
                </a:solidFill>
              </a:defRPr>
            </a:lvl5pPr>
            <a:lvl6pPr marL="2743200" lvl="5" indent="-330200" algn="ctr">
              <a:lnSpc>
                <a:spcPct val="100000"/>
              </a:lnSpc>
              <a:spcBef>
                <a:spcPts val="1300"/>
              </a:spcBef>
              <a:spcAft>
                <a:spcPts val="0"/>
              </a:spcAft>
              <a:buClr>
                <a:srgbClr val="232D4B"/>
              </a:buClr>
              <a:buSzPts val="1600"/>
              <a:buChar char="■"/>
              <a:defRPr>
                <a:solidFill>
                  <a:srgbClr val="232D4B"/>
                </a:solidFill>
              </a:defRPr>
            </a:lvl6pPr>
            <a:lvl7pPr marL="3200400" lvl="6" indent="-317500" algn="ctr">
              <a:lnSpc>
                <a:spcPct val="100000"/>
              </a:lnSpc>
              <a:spcBef>
                <a:spcPts val="1300"/>
              </a:spcBef>
              <a:spcAft>
                <a:spcPts val="0"/>
              </a:spcAft>
              <a:buClr>
                <a:srgbClr val="232D4B"/>
              </a:buClr>
              <a:buSzPts val="1400"/>
              <a:buChar char="●"/>
              <a:defRPr>
                <a:solidFill>
                  <a:srgbClr val="232D4B"/>
                </a:solidFill>
              </a:defRPr>
            </a:lvl7pPr>
            <a:lvl8pPr marL="3657600" lvl="7" indent="-317500" algn="ctr">
              <a:lnSpc>
                <a:spcPct val="100000"/>
              </a:lnSpc>
              <a:spcBef>
                <a:spcPts val="1300"/>
              </a:spcBef>
              <a:spcAft>
                <a:spcPts val="0"/>
              </a:spcAft>
              <a:buClr>
                <a:srgbClr val="232D4B"/>
              </a:buClr>
              <a:buSzPts val="1400"/>
              <a:buChar char="○"/>
              <a:defRPr>
                <a:solidFill>
                  <a:srgbClr val="232D4B"/>
                </a:solidFill>
              </a:defRPr>
            </a:lvl8pPr>
            <a:lvl9pPr marL="4114800" lvl="8" indent="-317500" algn="ctr">
              <a:lnSpc>
                <a:spcPct val="100000"/>
              </a:lnSpc>
              <a:spcBef>
                <a:spcPts val="1300"/>
              </a:spcBef>
              <a:spcAft>
                <a:spcPts val="1300"/>
              </a:spcAft>
              <a:buClr>
                <a:srgbClr val="232D4B"/>
              </a:buClr>
              <a:buSzPts val="1400"/>
              <a:buChar char="■"/>
              <a:defRPr>
                <a:solidFill>
                  <a:srgbClr val="232D4B"/>
                </a:solidFill>
              </a:defRPr>
            </a:lvl9pPr>
          </a:lstStyle>
          <a:p>
            <a:endParaRPr/>
          </a:p>
        </p:txBody>
      </p:sp>
      <p:sp>
        <p:nvSpPr>
          <p:cNvPr id="317" name="Google Shape;317;p5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18" name="Google Shape;318;p52"/>
          <p:cNvCxnSpPr/>
          <p:nvPr/>
        </p:nvCxnSpPr>
        <p:spPr>
          <a:xfrm>
            <a:off x="423600" y="4760925"/>
            <a:ext cx="8296800" cy="0"/>
          </a:xfrm>
          <a:prstGeom prst="straightConnector1">
            <a:avLst/>
          </a:prstGeom>
          <a:noFill/>
          <a:ln w="38100" cap="flat" cmpd="sng">
            <a:solidFill>
              <a:srgbClr val="232D4B"/>
            </a:solidFill>
            <a:prstDash val="dot"/>
            <a:round/>
            <a:headEnd type="none" w="sm" len="sm"/>
            <a:tailEnd type="none" w="sm" len="sm"/>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2 1 1">
  <p:cSld name="1_Section title and description 2 1 1">
    <p:spTree>
      <p:nvGrpSpPr>
        <p:cNvPr id="1" name="Shape 319"/>
        <p:cNvGrpSpPr/>
        <p:nvPr/>
      </p:nvGrpSpPr>
      <p:grpSpPr>
        <a:xfrm>
          <a:off x="0" y="0"/>
          <a:ext cx="0" cy="0"/>
          <a:chOff x="0" y="0"/>
          <a:chExt cx="0" cy="0"/>
        </a:xfrm>
      </p:grpSpPr>
      <p:sp>
        <p:nvSpPr>
          <p:cNvPr id="320" name="Google Shape;320;p53"/>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Medium"/>
              <a:ea typeface="Libre Franklin Medium"/>
              <a:cs typeface="Libre Franklin Medium"/>
              <a:sym typeface="Libre Franklin Medium"/>
            </a:endParaRPr>
          </a:p>
        </p:txBody>
      </p:sp>
      <p:sp>
        <p:nvSpPr>
          <p:cNvPr id="321" name="Google Shape;321;p53"/>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b="1" i="0">
                <a:solidFill>
                  <a:srgbClr val="232D4B"/>
                </a:solidFill>
                <a:latin typeface="Libre Franklin"/>
                <a:ea typeface="Libre Franklin"/>
                <a:cs typeface="Libre Franklin"/>
                <a:sym typeface="Libre Franklin"/>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322" name="Google Shape;322;p53"/>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B5F0C"/>
              </a:buClr>
              <a:buSzPts val="2100"/>
              <a:buNone/>
              <a:defRPr sz="2100" b="0" i="0">
                <a:solidFill>
                  <a:srgbClr val="EB5F0C"/>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3" name="Google Shape;323;p5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b="0" i="0">
                <a:solidFill>
                  <a:schemeClr val="lt1"/>
                </a:solidFill>
                <a:latin typeface="Libre Franklin Medium"/>
                <a:ea typeface="Libre Franklin Medium"/>
                <a:cs typeface="Libre Franklin Medium"/>
                <a:sym typeface="Libre Franklin Medium"/>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324" name="Google Shape;324;p5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28"/>
        <p:cNvGrpSpPr/>
        <p:nvPr/>
      </p:nvGrpSpPr>
      <p:grpSpPr>
        <a:xfrm>
          <a:off x="0" y="0"/>
          <a:ext cx="0" cy="0"/>
          <a:chOff x="0" y="0"/>
          <a:chExt cx="0" cy="0"/>
        </a:xfrm>
      </p:grpSpPr>
      <p:cxnSp>
        <p:nvCxnSpPr>
          <p:cNvPr id="29" name="Google Shape;29;p7"/>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30" name="Google Shape;30;p7"/>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32D4B"/>
              </a:buClr>
              <a:buSzPts val="3600"/>
              <a:buNone/>
              <a:defRPr>
                <a:solidFill>
                  <a:srgbClr val="232D4B"/>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31" name="Google Shape;31;p7"/>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666666"/>
              </a:buClr>
              <a:buSzPts val="2400"/>
              <a:buChar char="●"/>
              <a:defRPr>
                <a:solidFill>
                  <a:srgbClr val="666666"/>
                </a:solidFill>
              </a:defRPr>
            </a:lvl1pPr>
            <a:lvl2pPr marL="914400" lvl="1" indent="-368300" algn="l">
              <a:lnSpc>
                <a:spcPct val="100000"/>
              </a:lnSpc>
              <a:spcBef>
                <a:spcPts val="1300"/>
              </a:spcBef>
              <a:spcAft>
                <a:spcPts val="0"/>
              </a:spcAft>
              <a:buClr>
                <a:srgbClr val="666666"/>
              </a:buClr>
              <a:buSzPts val="2200"/>
              <a:buChar char="○"/>
              <a:defRPr>
                <a:solidFill>
                  <a:srgbClr val="666666"/>
                </a:solidFill>
              </a:defRPr>
            </a:lvl2pPr>
            <a:lvl3pPr marL="1371600" lvl="2" indent="-355600" algn="l">
              <a:lnSpc>
                <a:spcPct val="100000"/>
              </a:lnSpc>
              <a:spcBef>
                <a:spcPts val="1300"/>
              </a:spcBef>
              <a:spcAft>
                <a:spcPts val="0"/>
              </a:spcAft>
              <a:buClr>
                <a:srgbClr val="666666"/>
              </a:buClr>
              <a:buSzPts val="2000"/>
              <a:buChar char="■"/>
              <a:defRPr>
                <a:solidFill>
                  <a:srgbClr val="666666"/>
                </a:solidFill>
              </a:defRPr>
            </a:lvl3pPr>
            <a:lvl4pPr marL="1828800" lvl="3" indent="-349250" algn="l">
              <a:lnSpc>
                <a:spcPct val="100000"/>
              </a:lnSpc>
              <a:spcBef>
                <a:spcPts val="1300"/>
              </a:spcBef>
              <a:spcAft>
                <a:spcPts val="0"/>
              </a:spcAft>
              <a:buClr>
                <a:srgbClr val="666666"/>
              </a:buClr>
              <a:buSzPts val="1900"/>
              <a:buChar char="●"/>
              <a:defRPr>
                <a:solidFill>
                  <a:srgbClr val="666666"/>
                </a:solidFill>
              </a:defRPr>
            </a:lvl4pPr>
            <a:lvl5pPr marL="2286000" lvl="4" indent="-342900" algn="l">
              <a:lnSpc>
                <a:spcPct val="100000"/>
              </a:lnSpc>
              <a:spcBef>
                <a:spcPts val="1300"/>
              </a:spcBef>
              <a:spcAft>
                <a:spcPts val="0"/>
              </a:spcAft>
              <a:buClr>
                <a:srgbClr val="666666"/>
              </a:buClr>
              <a:buSzPts val="1800"/>
              <a:buChar char="○"/>
              <a:defRPr>
                <a:solidFill>
                  <a:srgbClr val="666666"/>
                </a:solidFill>
              </a:defRPr>
            </a:lvl5pPr>
            <a:lvl6pPr marL="2743200" lvl="5" indent="-330200" algn="l">
              <a:lnSpc>
                <a:spcPct val="100000"/>
              </a:lnSpc>
              <a:spcBef>
                <a:spcPts val="1300"/>
              </a:spcBef>
              <a:spcAft>
                <a:spcPts val="0"/>
              </a:spcAft>
              <a:buClr>
                <a:srgbClr val="666666"/>
              </a:buClr>
              <a:buSzPts val="1600"/>
              <a:buChar char="■"/>
              <a:defRPr>
                <a:solidFill>
                  <a:srgbClr val="666666"/>
                </a:solidFill>
              </a:defRPr>
            </a:lvl6pPr>
            <a:lvl7pPr marL="3200400" lvl="6" indent="-317500" algn="l">
              <a:lnSpc>
                <a:spcPct val="100000"/>
              </a:lnSpc>
              <a:spcBef>
                <a:spcPts val="1300"/>
              </a:spcBef>
              <a:spcAft>
                <a:spcPts val="0"/>
              </a:spcAft>
              <a:buClr>
                <a:srgbClr val="666666"/>
              </a:buClr>
              <a:buSzPts val="1400"/>
              <a:buChar char="●"/>
              <a:defRPr>
                <a:solidFill>
                  <a:srgbClr val="666666"/>
                </a:solidFill>
              </a:defRPr>
            </a:lvl7pPr>
            <a:lvl8pPr marL="3657600" lvl="7" indent="-317500" algn="l">
              <a:lnSpc>
                <a:spcPct val="100000"/>
              </a:lnSpc>
              <a:spcBef>
                <a:spcPts val="1300"/>
              </a:spcBef>
              <a:spcAft>
                <a:spcPts val="0"/>
              </a:spcAft>
              <a:buClr>
                <a:srgbClr val="666666"/>
              </a:buClr>
              <a:buSzPts val="1400"/>
              <a:buChar char="○"/>
              <a:defRPr>
                <a:solidFill>
                  <a:srgbClr val="666666"/>
                </a:solidFill>
              </a:defRPr>
            </a:lvl8pPr>
            <a:lvl9pPr marL="4114800" lvl="8" indent="-317500" algn="l">
              <a:lnSpc>
                <a:spcPct val="100000"/>
              </a:lnSpc>
              <a:spcBef>
                <a:spcPts val="1300"/>
              </a:spcBef>
              <a:spcAft>
                <a:spcPts val="1300"/>
              </a:spcAft>
              <a:buClr>
                <a:srgbClr val="666666"/>
              </a:buClr>
              <a:buSzPts val="1400"/>
              <a:buChar char="■"/>
              <a:defRPr>
                <a:solidFill>
                  <a:srgbClr val="666666"/>
                </a:solidFill>
              </a:defRPr>
            </a:lvl9pPr>
          </a:lstStyle>
          <a:p>
            <a:endParaRPr/>
          </a:p>
        </p:txBody>
      </p:sp>
      <p:sp>
        <p:nvSpPr>
          <p:cNvPr id="32" name="Google Shape;32;p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1 1 4">
  <p:cSld name="Title and body 1 1 1 4">
    <p:spTree>
      <p:nvGrpSpPr>
        <p:cNvPr id="1" name="Shape 33"/>
        <p:cNvGrpSpPr/>
        <p:nvPr/>
      </p:nvGrpSpPr>
      <p:grpSpPr>
        <a:xfrm>
          <a:off x="0" y="0"/>
          <a:ext cx="0" cy="0"/>
          <a:chOff x="0" y="0"/>
          <a:chExt cx="0" cy="0"/>
        </a:xfrm>
      </p:grpSpPr>
      <p:cxnSp>
        <p:nvCxnSpPr>
          <p:cNvPr id="34" name="Google Shape;34;p8"/>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35" name="Google Shape;35;p8"/>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36" name="Google Shape;36;p8"/>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666666"/>
              </a:buClr>
              <a:buSzPts val="2400"/>
              <a:buChar char="●"/>
              <a:defRPr>
                <a:solidFill>
                  <a:srgbClr val="666666"/>
                </a:solidFill>
              </a:defRPr>
            </a:lvl1pPr>
            <a:lvl2pPr marL="914400" lvl="1" indent="-368300" algn="l">
              <a:lnSpc>
                <a:spcPct val="100000"/>
              </a:lnSpc>
              <a:spcBef>
                <a:spcPts val="1300"/>
              </a:spcBef>
              <a:spcAft>
                <a:spcPts val="0"/>
              </a:spcAft>
              <a:buClr>
                <a:srgbClr val="666666"/>
              </a:buClr>
              <a:buSzPts val="2200"/>
              <a:buChar char="○"/>
              <a:defRPr>
                <a:solidFill>
                  <a:srgbClr val="666666"/>
                </a:solidFill>
              </a:defRPr>
            </a:lvl2pPr>
            <a:lvl3pPr marL="1371600" lvl="2" indent="-355600" algn="l">
              <a:lnSpc>
                <a:spcPct val="100000"/>
              </a:lnSpc>
              <a:spcBef>
                <a:spcPts val="1300"/>
              </a:spcBef>
              <a:spcAft>
                <a:spcPts val="0"/>
              </a:spcAft>
              <a:buClr>
                <a:srgbClr val="666666"/>
              </a:buClr>
              <a:buSzPts val="2000"/>
              <a:buChar char="■"/>
              <a:defRPr>
                <a:solidFill>
                  <a:srgbClr val="666666"/>
                </a:solidFill>
              </a:defRPr>
            </a:lvl3pPr>
            <a:lvl4pPr marL="1828800" lvl="3" indent="-349250" algn="l">
              <a:lnSpc>
                <a:spcPct val="100000"/>
              </a:lnSpc>
              <a:spcBef>
                <a:spcPts val="1300"/>
              </a:spcBef>
              <a:spcAft>
                <a:spcPts val="0"/>
              </a:spcAft>
              <a:buClr>
                <a:srgbClr val="666666"/>
              </a:buClr>
              <a:buSzPts val="1900"/>
              <a:buChar char="●"/>
              <a:defRPr>
                <a:solidFill>
                  <a:srgbClr val="666666"/>
                </a:solidFill>
              </a:defRPr>
            </a:lvl4pPr>
            <a:lvl5pPr marL="2286000" lvl="4" indent="-342900" algn="l">
              <a:lnSpc>
                <a:spcPct val="100000"/>
              </a:lnSpc>
              <a:spcBef>
                <a:spcPts val="1300"/>
              </a:spcBef>
              <a:spcAft>
                <a:spcPts val="0"/>
              </a:spcAft>
              <a:buClr>
                <a:srgbClr val="666666"/>
              </a:buClr>
              <a:buSzPts val="1800"/>
              <a:buChar char="○"/>
              <a:defRPr>
                <a:solidFill>
                  <a:srgbClr val="666666"/>
                </a:solidFill>
              </a:defRPr>
            </a:lvl5pPr>
            <a:lvl6pPr marL="2743200" lvl="5" indent="-330200" algn="l">
              <a:lnSpc>
                <a:spcPct val="100000"/>
              </a:lnSpc>
              <a:spcBef>
                <a:spcPts val="1300"/>
              </a:spcBef>
              <a:spcAft>
                <a:spcPts val="0"/>
              </a:spcAft>
              <a:buClr>
                <a:srgbClr val="666666"/>
              </a:buClr>
              <a:buSzPts val="1600"/>
              <a:buChar char="■"/>
              <a:defRPr>
                <a:solidFill>
                  <a:srgbClr val="666666"/>
                </a:solidFill>
              </a:defRPr>
            </a:lvl6pPr>
            <a:lvl7pPr marL="3200400" lvl="6" indent="-317500" algn="l">
              <a:lnSpc>
                <a:spcPct val="100000"/>
              </a:lnSpc>
              <a:spcBef>
                <a:spcPts val="1300"/>
              </a:spcBef>
              <a:spcAft>
                <a:spcPts val="0"/>
              </a:spcAft>
              <a:buClr>
                <a:srgbClr val="666666"/>
              </a:buClr>
              <a:buSzPts val="1400"/>
              <a:buChar char="●"/>
              <a:defRPr>
                <a:solidFill>
                  <a:srgbClr val="666666"/>
                </a:solidFill>
              </a:defRPr>
            </a:lvl7pPr>
            <a:lvl8pPr marL="3657600" lvl="7" indent="-317500" algn="l">
              <a:lnSpc>
                <a:spcPct val="100000"/>
              </a:lnSpc>
              <a:spcBef>
                <a:spcPts val="1300"/>
              </a:spcBef>
              <a:spcAft>
                <a:spcPts val="0"/>
              </a:spcAft>
              <a:buClr>
                <a:srgbClr val="666666"/>
              </a:buClr>
              <a:buSzPts val="1400"/>
              <a:buChar char="○"/>
              <a:defRPr>
                <a:solidFill>
                  <a:srgbClr val="666666"/>
                </a:solidFill>
              </a:defRPr>
            </a:lvl8pPr>
            <a:lvl9pPr marL="4114800" lvl="8" indent="-317500" algn="l">
              <a:lnSpc>
                <a:spcPct val="100000"/>
              </a:lnSpc>
              <a:spcBef>
                <a:spcPts val="1300"/>
              </a:spcBef>
              <a:spcAft>
                <a:spcPts val="1300"/>
              </a:spcAft>
              <a:buClr>
                <a:srgbClr val="666666"/>
              </a:buClr>
              <a:buSzPts val="1400"/>
              <a:buChar char="■"/>
              <a:defRPr>
                <a:solidFill>
                  <a:srgbClr val="666666"/>
                </a:solidFill>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1 1">
  <p:cSld name="Section title and description 2 1 1">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9"/>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a:solidFill>
                  <a:srgbClr val="232D4B"/>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41" name="Google Shape;41;p9"/>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B5F0C"/>
              </a:buClr>
              <a:buSzPts val="2100"/>
              <a:buNone/>
              <a:defRPr sz="2100">
                <a:solidFill>
                  <a:srgbClr val="EB5F0C"/>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44"/>
        <p:cNvGrpSpPr/>
        <p:nvPr/>
      </p:nvGrpSpPr>
      <p:grpSpPr>
        <a:xfrm>
          <a:off x="0" y="0"/>
          <a:ext cx="0" cy="0"/>
          <a:chOff x="0" y="0"/>
          <a:chExt cx="0" cy="0"/>
        </a:xfrm>
      </p:grpSpPr>
      <p:cxnSp>
        <p:nvCxnSpPr>
          <p:cNvPr id="45" name="Google Shape;45;p10"/>
          <p:cNvCxnSpPr/>
          <p:nvPr/>
        </p:nvCxnSpPr>
        <p:spPr>
          <a:xfrm rot="10800000" flipH="1">
            <a:off x="232725" y="802150"/>
            <a:ext cx="8499000" cy="15600"/>
          </a:xfrm>
          <a:prstGeom prst="straightConnector1">
            <a:avLst/>
          </a:prstGeom>
          <a:noFill/>
          <a:ln w="38100" cap="flat" cmpd="sng">
            <a:solidFill>
              <a:srgbClr val="E57200"/>
            </a:solidFill>
            <a:prstDash val="dot"/>
            <a:round/>
            <a:headEnd type="none" w="sm" len="sm"/>
            <a:tailEnd type="none" w="sm" len="sm"/>
          </a:ln>
        </p:spPr>
      </p:cxnSp>
      <p:sp>
        <p:nvSpPr>
          <p:cNvPr id="46" name="Google Shape;46;p10"/>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47" name="Google Shape;47;p10"/>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48" name="Google Shape;48;p1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4725" y="575950"/>
            <a:ext cx="83115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600"/>
              <a:buFont typeface="Franklin Gothic"/>
              <a:buNone/>
              <a:defRPr sz="3600" b="1" i="0" u="none" strike="noStrike" cap="none">
                <a:solidFill>
                  <a:schemeClr val="dk2"/>
                </a:solidFill>
                <a:latin typeface="Franklin Gothic"/>
                <a:ea typeface="Franklin Gothic"/>
                <a:cs typeface="Franklin Gothic"/>
                <a:sym typeface="Franklin Gothic"/>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1397623" y="1595775"/>
            <a:ext cx="7334100" cy="3002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search.gov/grfp/Login.do"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nsf.gov/pubs/2002/nsf022/bicexamples.pdf"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engineering.virginia.edu/sites/default/files/common/offices/graduate-programs-office/Files/GWL/GuideNSFGRFPReferenceLetters_Sept2018a.pdf"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engineering.virginia.edu/current-students/current-graduate-students/graduate-writing-lab/events/graduate-writing-lab-grad"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www.alexhunterlang.com/nsf-fellowship" TargetMode="External"/><Relationship Id="rId7" Type="http://schemas.openxmlformats.org/officeDocument/2006/relationships/hyperlink" Target="http://bit.ly/gwlslack"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s://www.nsf.gov/publications/pub_summ.jsp?ods_key=nsf19081" TargetMode="External"/><Relationship Id="rId5" Type="http://schemas.openxmlformats.org/officeDocument/2006/relationships/hyperlink" Target="https://www.nsf.gov/pubs/2019/nsf19590/nsf19590.pdf" TargetMode="External"/><Relationship Id="rId4" Type="http://schemas.openxmlformats.org/officeDocument/2006/relationships/hyperlink" Target="https://engineering.virginia.edu/sites/default/files/common/offices/graduate-programs-office/Files/GWL/GuideNSFGRFPReferenceLetters_Sept2018a.pdf"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f.gov/pubs/2019/nsf19590/nsf19590.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nsf.gov/pubs/2019/nsf19590/nsf19590.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4"/>
          <p:cNvSpPr/>
          <p:nvPr/>
        </p:nvSpPr>
        <p:spPr>
          <a:xfrm>
            <a:off x="-9428"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0" name="Google Shape;330;p54"/>
          <p:cNvSpPr txBox="1"/>
          <p:nvPr/>
        </p:nvSpPr>
        <p:spPr>
          <a:xfrm>
            <a:off x="407100" y="-53425"/>
            <a:ext cx="8736900" cy="2505900"/>
          </a:xfrm>
          <a:prstGeom prst="rect">
            <a:avLst/>
          </a:prstGeom>
          <a:noFill/>
          <a:ln>
            <a:noFill/>
          </a:ln>
        </p:spPr>
        <p:txBody>
          <a:bodyPr spcFirstLastPara="1" wrap="square" lIns="91425" tIns="91425" rIns="91425" bIns="91425" anchor="b" anchorCtr="0">
            <a:noAutofit/>
          </a:bodyPr>
          <a:lstStyle/>
          <a:p>
            <a:pPr marL="457200" marR="0" lvl="0" indent="-381000" algn="l" rtl="0">
              <a:lnSpc>
                <a:spcPct val="100000"/>
              </a:lnSpc>
              <a:spcBef>
                <a:spcPts val="0"/>
              </a:spcBef>
              <a:spcAft>
                <a:spcPts val="0"/>
              </a:spcAft>
              <a:buClr>
                <a:schemeClr val="lt1"/>
              </a:buClr>
              <a:buSzPts val="2400"/>
              <a:buFont typeface="Franklin Gothic"/>
              <a:buNone/>
            </a:pPr>
            <a:r>
              <a:rPr lang="en-US" sz="3200" b="1">
                <a:solidFill>
                  <a:srgbClr val="212D4A"/>
                </a:solidFill>
                <a:latin typeface="Franklin Gothic"/>
                <a:ea typeface="Franklin Gothic"/>
                <a:cs typeface="Franklin Gothic"/>
                <a:sym typeface="Franklin Gothic"/>
              </a:rPr>
              <a:t>GWL GRFP Prep Series</a:t>
            </a:r>
            <a:endParaRPr sz="1400" b="0" i="0" u="none" strike="noStrike" cap="none">
              <a:solidFill>
                <a:srgbClr val="000000"/>
              </a:solidFill>
              <a:latin typeface="Arial"/>
              <a:ea typeface="Arial"/>
              <a:cs typeface="Arial"/>
              <a:sym typeface="Arial"/>
            </a:endParaRPr>
          </a:p>
        </p:txBody>
      </p:sp>
      <p:sp>
        <p:nvSpPr>
          <p:cNvPr id="331" name="Google Shape;331;p54"/>
          <p:cNvSpPr/>
          <p:nvPr/>
        </p:nvSpPr>
        <p:spPr>
          <a:xfrm>
            <a:off x="-9428" y="2600858"/>
            <a:ext cx="9153429" cy="2542642"/>
          </a:xfrm>
          <a:prstGeom prst="rect">
            <a:avLst/>
          </a:prstGeom>
          <a:solidFill>
            <a:srgbClr val="00B0F0"/>
          </a:solidFill>
          <a:ln>
            <a:noFill/>
          </a:ln>
        </p:spPr>
        <p:txBody>
          <a:bodyPr spcFirstLastPara="1" wrap="square" lIns="91425" tIns="45700" rIns="91425" bIns="45700" anchor="ctr" anchorCtr="0">
            <a:noAutofit/>
          </a:bodyPr>
          <a:lstStyle/>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marL="0" marR="0" lvl="0" indent="0" algn="ctr">
              <a:lnSpc>
                <a:spcPct val="100000"/>
              </a:lnSpc>
              <a:spcBef>
                <a:spcPts val="0"/>
              </a:spcBef>
              <a:spcAft>
                <a:spcPts val="0"/>
              </a:spcAft>
              <a:buSzPts val="1400"/>
              <a:buFont typeface="Arial"/>
              <a:buNone/>
            </a:pPr>
            <a:r>
              <a:rPr lang="en-US" sz="1200" dirty="0">
                <a:latin typeface="Arial"/>
                <a:ea typeface="Arial"/>
                <a:cs typeface="Arial"/>
              </a:rPr>
              <a:t>This work is CC-BY and must include full citation &amp; DOI. Individual images and examples &amp; materials from other sources are not CC-BY. Blue </a:t>
            </a:r>
            <a:r>
              <a:rPr lang="en-US" sz="1200" dirty="0" err="1">
                <a:latin typeface="Arial"/>
                <a:ea typeface="Arial"/>
                <a:cs typeface="Arial"/>
              </a:rPr>
              <a:t>dino</a:t>
            </a:r>
            <a:r>
              <a:rPr lang="en-US" sz="1200" dirty="0">
                <a:latin typeface="Arial"/>
                <a:ea typeface="Arial"/>
                <a:cs typeface="Arial"/>
              </a:rPr>
              <a:t> is a GWL icon &amp; not CC-BY.</a:t>
            </a:r>
            <a:endParaRPr sz="1200" b="0" i="0" u="none" strike="noStrike" cap="none">
              <a:solidFill>
                <a:schemeClr val="lt1"/>
              </a:solidFill>
              <a:latin typeface="Arial"/>
              <a:ea typeface="Arial"/>
              <a:cs typeface="Arial"/>
            </a:endParaRPr>
          </a:p>
        </p:txBody>
      </p:sp>
      <p:sp>
        <p:nvSpPr>
          <p:cNvPr id="333" name="Google Shape;333;p54"/>
          <p:cNvSpPr txBox="1"/>
          <p:nvPr/>
        </p:nvSpPr>
        <p:spPr>
          <a:xfrm>
            <a:off x="2230950" y="2825540"/>
            <a:ext cx="6659100" cy="1786800"/>
          </a:xfrm>
          <a:prstGeom prst="rect">
            <a:avLst/>
          </a:prstGeom>
          <a:noFill/>
          <a:ln>
            <a:noFill/>
          </a:ln>
        </p:spPr>
        <p:txBody>
          <a:bodyPr spcFirstLastPara="1" wrap="square" lIns="91425" tIns="91425" rIns="91425" bIns="91425" anchor="b" anchorCtr="0">
            <a:noAutofit/>
          </a:bodyPr>
          <a:lstStyle/>
          <a:p>
            <a:pPr marL="457200" indent="-381000" algn="r">
              <a:buClr>
                <a:schemeClr val="lt1"/>
              </a:buClr>
              <a:buSzPts val="2400"/>
            </a:pPr>
            <a:r>
              <a:rPr lang="en-US" sz="2400" dirty="0">
                <a:solidFill>
                  <a:schemeClr val="lt1"/>
                </a:solidFill>
                <a:latin typeface="Franklin Gothic"/>
                <a:ea typeface="Franklin Gothic"/>
                <a:cs typeface="Franklin Gothic"/>
                <a:sym typeface="Franklin Gothic"/>
              </a:rPr>
              <a:t>June 2022 version</a:t>
            </a:r>
          </a:p>
          <a:p>
            <a:pPr marL="457200" marR="0" lvl="0" indent="-381000" algn="r" rtl="0">
              <a:lnSpc>
                <a:spcPct val="100000"/>
              </a:lnSpc>
              <a:spcBef>
                <a:spcPts val="0"/>
              </a:spcBef>
              <a:spcAft>
                <a:spcPts val="0"/>
              </a:spcAft>
              <a:buClr>
                <a:schemeClr val="lt1"/>
              </a:buClr>
              <a:buSzPts val="2400"/>
              <a:buFont typeface="Franklin Gothic"/>
              <a:buNone/>
            </a:pPr>
            <a:endParaRPr lang="en-US" sz="2400" dirty="0">
              <a:solidFill>
                <a:schemeClr val="lt1"/>
              </a:solidFill>
              <a:latin typeface="Franklin Gothic"/>
              <a:ea typeface="Franklin Gothic"/>
              <a:cs typeface="Franklin Gothic"/>
              <a:sym typeface="Franklin Gothic"/>
            </a:endParaRPr>
          </a:p>
          <a:p>
            <a:pPr marL="457200" marR="0" lvl="0" indent="-381000" algn="r" rtl="0">
              <a:lnSpc>
                <a:spcPct val="100000"/>
              </a:lnSpc>
              <a:spcBef>
                <a:spcPts val="0"/>
              </a:spcBef>
              <a:spcAft>
                <a:spcPts val="0"/>
              </a:spcAft>
              <a:buClr>
                <a:schemeClr val="lt1"/>
              </a:buClr>
              <a:buSzPts val="2400"/>
              <a:buFont typeface="Franklin Gothic"/>
              <a:buNone/>
            </a:pPr>
            <a:r>
              <a:rPr lang="en-US" sz="2400" b="1" dirty="0">
                <a:solidFill>
                  <a:schemeClr val="lt1"/>
                </a:solidFill>
                <a:latin typeface="Franklin Gothic"/>
                <a:ea typeface="Franklin Gothic"/>
                <a:cs typeface="Franklin Gothic"/>
                <a:sym typeface="Franklin Gothic"/>
              </a:rPr>
              <a:t>Kelly Cunningham, PhD</a:t>
            </a:r>
          </a:p>
          <a:p>
            <a:pPr marL="457200" marR="0" lvl="0" indent="-381000" algn="r" rtl="0">
              <a:lnSpc>
                <a:spcPct val="100000"/>
              </a:lnSpc>
              <a:spcBef>
                <a:spcPts val="0"/>
              </a:spcBef>
              <a:spcAft>
                <a:spcPts val="0"/>
              </a:spcAft>
              <a:buClr>
                <a:schemeClr val="lt1"/>
              </a:buClr>
              <a:buSzPts val="2400"/>
              <a:buFont typeface="Franklin Gothic"/>
              <a:buNone/>
            </a:pPr>
            <a:r>
              <a:rPr lang="en-US" sz="2400" dirty="0">
                <a:solidFill>
                  <a:schemeClr val="lt1"/>
                </a:solidFill>
                <a:latin typeface="Franklin Gothic"/>
                <a:ea typeface="Franklin Gothic"/>
                <a:cs typeface="Franklin Gothic"/>
                <a:sym typeface="Franklin Gothic"/>
              </a:rPr>
              <a:t>Director, Graduate Writing Lab</a:t>
            </a:r>
          </a:p>
          <a:p>
            <a:pPr marL="457200" marR="0" lvl="0" indent="-381000" algn="r" rtl="0">
              <a:lnSpc>
                <a:spcPct val="100000"/>
              </a:lnSpc>
              <a:spcBef>
                <a:spcPts val="0"/>
              </a:spcBef>
              <a:spcAft>
                <a:spcPts val="0"/>
              </a:spcAft>
              <a:buClr>
                <a:schemeClr val="lt1"/>
              </a:buClr>
              <a:buSzPts val="2400"/>
              <a:buFont typeface="Franklin Gothic"/>
              <a:buNone/>
            </a:pPr>
            <a:r>
              <a:rPr lang="en-US" sz="2400" dirty="0" err="1">
                <a:solidFill>
                  <a:schemeClr val="lt1"/>
                </a:solidFill>
                <a:latin typeface="Franklin Gothic"/>
                <a:ea typeface="Franklin Gothic"/>
                <a:cs typeface="Franklin Gothic"/>
                <a:sym typeface="Franklin Gothic"/>
              </a:rPr>
              <a:t>gradwritinglab@virginia.edu</a:t>
            </a:r>
            <a:r>
              <a:rPr lang="en-US" sz="2400" b="0" i="0" u="none" strike="noStrike" cap="none" dirty="0">
                <a:solidFill>
                  <a:schemeClr val="lt1"/>
                </a:solidFill>
                <a:latin typeface="Franklin Gothic"/>
                <a:ea typeface="Franklin Gothic"/>
                <a:cs typeface="Franklin Gothic"/>
                <a:sym typeface="Franklin Gothic"/>
              </a:rPr>
              <a:t>  |  </a:t>
            </a:r>
            <a:r>
              <a:rPr lang="en-US" sz="2400" dirty="0" err="1">
                <a:solidFill>
                  <a:schemeClr val="lt1"/>
                </a:solidFill>
                <a:latin typeface="Franklin Gothic"/>
                <a:ea typeface="Franklin Gothic"/>
                <a:cs typeface="Franklin Gothic"/>
                <a:sym typeface="Franklin Gothic"/>
              </a:rPr>
              <a:t>bit.ly</a:t>
            </a:r>
            <a:r>
              <a:rPr lang="en-US" sz="2400" dirty="0">
                <a:solidFill>
                  <a:schemeClr val="lt1"/>
                </a:solidFill>
                <a:latin typeface="Franklin Gothic"/>
                <a:ea typeface="Franklin Gothic"/>
                <a:cs typeface="Franklin Gothic"/>
                <a:sym typeface="Franklin Gothic"/>
              </a:rPr>
              <a:t>/GWLGRFP</a:t>
            </a:r>
            <a:endParaRPr sz="1600" b="0" i="1" u="none" strike="noStrike" cap="none" dirty="0">
              <a:solidFill>
                <a:schemeClr val="lt1"/>
              </a:solidFill>
              <a:latin typeface="Franklin Gothic"/>
              <a:ea typeface="Franklin Gothic"/>
              <a:cs typeface="Franklin Gothic"/>
              <a:sym typeface="Franklin Gothic"/>
            </a:endParaRPr>
          </a:p>
        </p:txBody>
      </p:sp>
      <p:sp>
        <p:nvSpPr>
          <p:cNvPr id="334" name="Google Shape;334;p54"/>
          <p:cNvSpPr txBox="1"/>
          <p:nvPr/>
        </p:nvSpPr>
        <p:spPr>
          <a:xfrm>
            <a:off x="-52333" y="629612"/>
            <a:ext cx="8736900" cy="1459800"/>
          </a:xfrm>
          <a:prstGeom prst="rect">
            <a:avLst/>
          </a:prstGeom>
          <a:noFill/>
          <a:ln>
            <a:noFill/>
          </a:ln>
        </p:spPr>
        <p:txBody>
          <a:bodyPr spcFirstLastPara="1" wrap="square" lIns="91425" tIns="91425" rIns="91425" bIns="91425" anchor="b" anchorCtr="0">
            <a:noAutofit/>
          </a:bodyPr>
          <a:lstStyle/>
          <a:p>
            <a:pPr marL="457200" marR="0" lvl="0" indent="-381000" algn="l" rtl="0">
              <a:lnSpc>
                <a:spcPct val="100000"/>
              </a:lnSpc>
              <a:spcBef>
                <a:spcPts val="0"/>
              </a:spcBef>
              <a:spcAft>
                <a:spcPts val="0"/>
              </a:spcAft>
              <a:buClr>
                <a:schemeClr val="lt1"/>
              </a:buClr>
              <a:buSzPts val="2400"/>
              <a:buFont typeface="Franklin Gothic"/>
              <a:buNone/>
            </a:pPr>
            <a:r>
              <a:rPr lang="en-US" sz="4800" b="1" dirty="0">
                <a:solidFill>
                  <a:srgbClr val="E46E20"/>
                </a:solidFill>
                <a:latin typeface="Franklin Gothic"/>
                <a:ea typeface="Franklin Gothic"/>
                <a:cs typeface="Franklin Gothic"/>
                <a:sym typeface="Franklin Gothic"/>
              </a:rPr>
              <a:t>Intro to </a:t>
            </a:r>
            <a:endParaRPr sz="4800" b="1" dirty="0">
              <a:solidFill>
                <a:srgbClr val="E46E20"/>
              </a:solidFill>
              <a:latin typeface="Franklin Gothic"/>
              <a:ea typeface="Franklin Gothic"/>
              <a:cs typeface="Franklin Gothic"/>
              <a:sym typeface="Franklin Gothic"/>
            </a:endParaRPr>
          </a:p>
          <a:p>
            <a:pPr marL="457200" marR="0" lvl="0" indent="-381000" algn="l" rtl="0">
              <a:lnSpc>
                <a:spcPct val="100000"/>
              </a:lnSpc>
              <a:spcBef>
                <a:spcPts val="0"/>
              </a:spcBef>
              <a:spcAft>
                <a:spcPts val="0"/>
              </a:spcAft>
              <a:buClr>
                <a:schemeClr val="lt1"/>
              </a:buClr>
              <a:buSzPts val="2400"/>
              <a:buFont typeface="Franklin Gothic"/>
              <a:buNone/>
            </a:pPr>
            <a:r>
              <a:rPr lang="en-US" sz="4800" b="1" dirty="0">
                <a:solidFill>
                  <a:srgbClr val="E46E20"/>
                </a:solidFill>
                <a:latin typeface="Franklin Gothic"/>
                <a:ea typeface="Franklin Gothic"/>
                <a:cs typeface="Franklin Gothic"/>
                <a:sym typeface="Franklin Gothic"/>
              </a:rPr>
              <a:t>NSF GRFP &amp; Support for Applying</a:t>
            </a:r>
            <a:endParaRPr sz="4800" i="0" u="none" strike="noStrike" cap="none" dirty="0">
              <a:solidFill>
                <a:srgbClr val="000000"/>
              </a:solidFill>
              <a:latin typeface="Franklin Gothic"/>
              <a:ea typeface="Franklin Gothic"/>
              <a:cs typeface="Franklin Gothic"/>
              <a:sym typeface="Franklin Gothic"/>
            </a:endParaRPr>
          </a:p>
        </p:txBody>
      </p:sp>
      <p:pic>
        <p:nvPicPr>
          <p:cNvPr id="335" name="Google Shape;335;p54"/>
          <p:cNvPicPr preferRelativeResize="0"/>
          <p:nvPr/>
        </p:nvPicPr>
        <p:blipFill rotWithShape="1">
          <a:blip r:embed="rId3">
            <a:alphaModFix/>
          </a:blip>
          <a:srcRect/>
          <a:stretch/>
        </p:blipFill>
        <p:spPr>
          <a:xfrm>
            <a:off x="7531281" y="1473483"/>
            <a:ext cx="1342884" cy="9639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9"/>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you decide to wait</a:t>
            </a:r>
            <a:endParaRPr/>
          </a:p>
        </p:txBody>
      </p:sp>
      <p:sp>
        <p:nvSpPr>
          <p:cNvPr id="366" name="Google Shape;366;p59"/>
          <p:cNvSpPr txBox="1">
            <a:spLocks noGrp="1"/>
          </p:cNvSpPr>
          <p:nvPr>
            <p:ph type="body" idx="1"/>
          </p:nvPr>
        </p:nvSpPr>
        <p:spPr>
          <a:xfrm>
            <a:off x="327150" y="905900"/>
            <a:ext cx="8489700" cy="3939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232D4B"/>
              </a:buClr>
              <a:buSzPts val="2400"/>
              <a:buChar char="●"/>
            </a:pPr>
            <a:r>
              <a:rPr lang="en-US" b="1" dirty="0">
                <a:solidFill>
                  <a:srgbClr val="232D4B"/>
                </a:solidFill>
              </a:rPr>
              <a:t>Get involved</a:t>
            </a:r>
            <a:r>
              <a:rPr lang="en-US" dirty="0">
                <a:solidFill>
                  <a:srgbClr val="232D4B"/>
                </a:solidFill>
              </a:rPr>
              <a:t> in outreach opportunities to improve your broader impacts</a:t>
            </a:r>
            <a:endParaRPr dirty="0">
              <a:solidFill>
                <a:srgbClr val="232D4B"/>
              </a:solidFill>
            </a:endParaRPr>
          </a:p>
          <a:p>
            <a:pPr marL="457200" lvl="0" indent="-381000" algn="l" rtl="0">
              <a:spcBef>
                <a:spcPts val="1000"/>
              </a:spcBef>
              <a:spcAft>
                <a:spcPts val="0"/>
              </a:spcAft>
              <a:buClr>
                <a:srgbClr val="232D4B"/>
              </a:buClr>
              <a:buSzPts val="2400"/>
              <a:buChar char="●"/>
            </a:pPr>
            <a:r>
              <a:rPr lang="en-US" b="1" dirty="0">
                <a:solidFill>
                  <a:srgbClr val="232D4B"/>
                </a:solidFill>
              </a:rPr>
              <a:t>Write </a:t>
            </a:r>
            <a:r>
              <a:rPr lang="en-US" dirty="0">
                <a:solidFill>
                  <a:srgbClr val="232D4B"/>
                </a:solidFill>
              </a:rPr>
              <a:t>or </a:t>
            </a:r>
            <a:r>
              <a:rPr lang="en-US" b="1" dirty="0">
                <a:solidFill>
                  <a:srgbClr val="232D4B"/>
                </a:solidFill>
              </a:rPr>
              <a:t>co-author a paper</a:t>
            </a:r>
            <a:r>
              <a:rPr lang="en-US" dirty="0">
                <a:solidFill>
                  <a:srgbClr val="232D4B"/>
                </a:solidFill>
              </a:rPr>
              <a:t> in your lab</a:t>
            </a:r>
            <a:endParaRPr dirty="0">
              <a:solidFill>
                <a:srgbClr val="232D4B"/>
              </a:solidFill>
            </a:endParaRPr>
          </a:p>
          <a:p>
            <a:pPr marL="457200" lvl="0" indent="-381000" algn="l" rtl="0">
              <a:spcBef>
                <a:spcPts val="1000"/>
              </a:spcBef>
              <a:spcAft>
                <a:spcPts val="0"/>
              </a:spcAft>
              <a:buClr>
                <a:srgbClr val="232D4B"/>
              </a:buClr>
              <a:buSzPts val="2400"/>
              <a:buChar char="●"/>
            </a:pPr>
            <a:r>
              <a:rPr lang="en-US" b="1" dirty="0">
                <a:solidFill>
                  <a:srgbClr val="232D4B"/>
                </a:solidFill>
              </a:rPr>
              <a:t>Cultivate relationships</a:t>
            </a:r>
            <a:r>
              <a:rPr lang="en-US" dirty="0">
                <a:solidFill>
                  <a:srgbClr val="232D4B"/>
                </a:solidFill>
              </a:rPr>
              <a:t> with your advisor and other mentors to enhance your recommendation letters</a:t>
            </a:r>
            <a:endParaRPr dirty="0">
              <a:solidFill>
                <a:srgbClr val="232D4B"/>
              </a:solidFill>
            </a:endParaRPr>
          </a:p>
          <a:p>
            <a:pPr marL="457200" lvl="0" indent="-381000" algn="l" rtl="0">
              <a:spcBef>
                <a:spcPts val="1000"/>
              </a:spcBef>
              <a:spcAft>
                <a:spcPts val="0"/>
              </a:spcAft>
              <a:buClr>
                <a:srgbClr val="232D4B"/>
              </a:buClr>
              <a:buSzPts val="2400"/>
              <a:buChar char="●"/>
            </a:pPr>
            <a:r>
              <a:rPr lang="en-US" b="1" dirty="0">
                <a:solidFill>
                  <a:srgbClr val="232D4B"/>
                </a:solidFill>
              </a:rPr>
              <a:t>Improve your scientific writing</a:t>
            </a:r>
            <a:r>
              <a:rPr lang="en-US" dirty="0">
                <a:solidFill>
                  <a:srgbClr val="232D4B"/>
                </a:solidFill>
              </a:rPr>
              <a:t>, ability to develop a testable hypothesis and design experiments</a:t>
            </a:r>
            <a:endParaRPr dirty="0">
              <a:solidFill>
                <a:srgbClr val="232D4B"/>
              </a:solidFill>
            </a:endParaRPr>
          </a:p>
          <a:p>
            <a:pPr marL="457200" lvl="0" indent="-381000" algn="l" rtl="0">
              <a:spcBef>
                <a:spcPts val="1000"/>
              </a:spcBef>
              <a:spcAft>
                <a:spcPts val="0"/>
              </a:spcAft>
              <a:buClr>
                <a:srgbClr val="232D4B"/>
              </a:buClr>
              <a:buSzPts val="2400"/>
              <a:buChar char="●"/>
            </a:pPr>
            <a:r>
              <a:rPr lang="en-US" b="1" dirty="0">
                <a:solidFill>
                  <a:srgbClr val="232D4B"/>
                </a:solidFill>
              </a:rPr>
              <a:t>Generate one solid preliminary data figure</a:t>
            </a:r>
            <a:endParaRPr b="1" dirty="0">
              <a:solidFill>
                <a:srgbClr val="232D4B"/>
              </a:solidFill>
            </a:endParaRPr>
          </a:p>
          <a:p>
            <a:pPr marL="0" lvl="0" indent="0" algn="l" rtl="0">
              <a:spcBef>
                <a:spcPts val="1000"/>
              </a:spcBef>
              <a:spcAft>
                <a:spcPts val="1000"/>
              </a:spcAft>
              <a:buNone/>
            </a:pPr>
            <a:endParaRPr dirty="0">
              <a:solidFill>
                <a:srgbClr val="232D4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0"/>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Deadlines- usually mid October</a:t>
            </a:r>
            <a:br>
              <a:rPr lang="en-US" sz="2000" dirty="0"/>
            </a:br>
            <a:r>
              <a:rPr lang="en-US" sz="2000" dirty="0"/>
              <a:t>check the solicitation</a:t>
            </a:r>
            <a:endParaRPr sz="2000" dirty="0"/>
          </a:p>
        </p:txBody>
      </p:sp>
      <p:sp>
        <p:nvSpPr>
          <p:cNvPr id="372" name="Google Shape;372;p60"/>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chemeClr val="accent1"/>
                </a:solidFill>
              </a:rPr>
              <a:t>Plan to Submit Early</a:t>
            </a:r>
          </a:p>
          <a:p>
            <a:pPr marL="457200" lvl="1" indent="0">
              <a:spcBef>
                <a:spcPts val="0"/>
              </a:spcBef>
              <a:buNone/>
            </a:pPr>
            <a:r>
              <a:rPr lang="en-US" b="1" dirty="0">
                <a:solidFill>
                  <a:srgbClr val="232D4B"/>
                </a:solidFill>
              </a:rPr>
              <a:t>Example of past deadlines:</a:t>
            </a:r>
          </a:p>
          <a:p>
            <a:pPr marL="457200" lvl="1" indent="0">
              <a:spcBef>
                <a:spcPts val="0"/>
              </a:spcBef>
              <a:buNone/>
            </a:pPr>
            <a:r>
              <a:rPr lang="en-US" b="1" dirty="0">
                <a:solidFill>
                  <a:srgbClr val="232D4B"/>
                </a:solidFill>
              </a:rPr>
              <a:t>5 pm </a:t>
            </a:r>
            <a:r>
              <a:rPr lang="en-US" dirty="0">
                <a:solidFill>
                  <a:srgbClr val="232D4B"/>
                </a:solidFill>
              </a:rPr>
              <a:t>(</a:t>
            </a:r>
            <a:r>
              <a:rPr lang="en-US" i="1" dirty="0">
                <a:solidFill>
                  <a:srgbClr val="232D4B"/>
                </a:solidFill>
              </a:rPr>
              <a:t>local time of your mailing address</a:t>
            </a:r>
            <a:r>
              <a:rPr lang="en-US" dirty="0">
                <a:solidFill>
                  <a:srgbClr val="232D4B"/>
                </a:solidFill>
              </a:rPr>
              <a:t>) on the following dates:</a:t>
            </a:r>
            <a:endParaRPr dirty="0">
              <a:solidFill>
                <a:srgbClr val="232D4B"/>
              </a:solidFill>
            </a:endParaRPr>
          </a:p>
          <a:p>
            <a:pPr marL="914400" lvl="2" indent="0">
              <a:spcBef>
                <a:spcPts val="1000"/>
              </a:spcBef>
              <a:buNone/>
            </a:pPr>
            <a:r>
              <a:rPr lang="en-US" sz="1800" dirty="0">
                <a:solidFill>
                  <a:srgbClr val="232D4B"/>
                </a:solidFill>
              </a:rPr>
              <a:t>Life Sciences:  October 18, 2021</a:t>
            </a:r>
            <a:endParaRPr sz="1800" dirty="0">
              <a:solidFill>
                <a:srgbClr val="232D4B"/>
              </a:solidFill>
            </a:endParaRPr>
          </a:p>
          <a:p>
            <a:pPr marL="914400" lvl="2" indent="0">
              <a:spcBef>
                <a:spcPts val="1000"/>
              </a:spcBef>
              <a:buNone/>
            </a:pPr>
            <a:r>
              <a:rPr lang="en-US" dirty="0">
                <a:solidFill>
                  <a:srgbClr val="E57200"/>
                </a:solidFill>
              </a:rPr>
              <a:t>Computer &amp; Information Science &amp; Engineering, Materials Research:  </a:t>
            </a:r>
            <a:r>
              <a:rPr lang="en-US" b="1" dirty="0">
                <a:solidFill>
                  <a:srgbClr val="E57200"/>
                </a:solidFill>
              </a:rPr>
              <a:t>October 19, 2021</a:t>
            </a:r>
          </a:p>
          <a:p>
            <a:pPr marL="914400" lvl="2" indent="0">
              <a:spcBef>
                <a:spcPts val="1000"/>
              </a:spcBef>
              <a:buNone/>
            </a:pPr>
            <a:r>
              <a:rPr lang="en-US" dirty="0">
                <a:solidFill>
                  <a:srgbClr val="E57200"/>
                </a:solidFill>
              </a:rPr>
              <a:t>Engineering: </a:t>
            </a:r>
            <a:r>
              <a:rPr lang="en-US" b="1" dirty="0">
                <a:solidFill>
                  <a:srgbClr val="E57200"/>
                </a:solidFill>
              </a:rPr>
              <a:t> October 21, 2021</a:t>
            </a:r>
            <a:endParaRPr b="1" dirty="0">
              <a:solidFill>
                <a:srgbClr val="E57200"/>
              </a:solidFill>
            </a:endParaRPr>
          </a:p>
          <a:p>
            <a:pPr marL="914400" lvl="2" indent="0">
              <a:spcBef>
                <a:spcPts val="1000"/>
              </a:spcBef>
              <a:buNone/>
            </a:pPr>
            <a:r>
              <a:rPr lang="en-US" sz="1800" dirty="0">
                <a:solidFill>
                  <a:srgbClr val="232D4B"/>
                </a:solidFill>
              </a:rPr>
              <a:t>Chemistry, Mathematical Sciences, Physics and Astronomy: October 22, 2020</a:t>
            </a:r>
            <a:endParaRPr sz="1800" dirty="0">
              <a:solidFill>
                <a:srgbClr val="232D4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1"/>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4800"/>
              <a:buFont typeface="Bodoni"/>
              <a:buNone/>
            </a:pPr>
            <a:r>
              <a:rPr lang="en-US"/>
              <a:t>Application Components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2"/>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232D4B"/>
              </a:buClr>
              <a:buSzPts val="3600"/>
              <a:buNone/>
            </a:pPr>
            <a:r>
              <a:rPr lang="en-US"/>
              <a:t>The application</a:t>
            </a:r>
            <a:endParaRPr/>
          </a:p>
        </p:txBody>
      </p:sp>
      <p:sp>
        <p:nvSpPr>
          <p:cNvPr id="383" name="Google Shape;383;p62"/>
          <p:cNvSpPr txBox="1">
            <a:spLocks noGrp="1"/>
          </p:cNvSpPr>
          <p:nvPr>
            <p:ph type="body" idx="1"/>
          </p:nvPr>
        </p:nvSpPr>
        <p:spPr>
          <a:xfrm>
            <a:off x="441450" y="1762625"/>
            <a:ext cx="8261100" cy="305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3000" b="1" dirty="0">
                <a:solidFill>
                  <a:srgbClr val="E57200"/>
                </a:solidFill>
              </a:rPr>
              <a:t>Components</a:t>
            </a:r>
            <a:endParaRPr sz="3000" b="1" dirty="0">
              <a:solidFill>
                <a:srgbClr val="E57200"/>
              </a:solidFill>
            </a:endParaRPr>
          </a:p>
          <a:p>
            <a:pPr marL="457200" lvl="0" indent="0" algn="l" rtl="0">
              <a:lnSpc>
                <a:spcPct val="100000"/>
              </a:lnSpc>
              <a:spcBef>
                <a:spcPts val="1000"/>
              </a:spcBef>
              <a:spcAft>
                <a:spcPts val="0"/>
              </a:spcAft>
              <a:buNone/>
            </a:pPr>
            <a:r>
              <a:rPr lang="en-US" dirty="0">
                <a:solidFill>
                  <a:srgbClr val="232D4B"/>
                </a:solidFill>
              </a:rPr>
              <a:t>Personal, Relevant Background, and Future Goals Statement (3 pages)</a:t>
            </a:r>
            <a:endParaRPr dirty="0">
              <a:solidFill>
                <a:srgbClr val="232D4B"/>
              </a:solidFill>
            </a:endParaRPr>
          </a:p>
          <a:p>
            <a:pPr marL="457200" lvl="0" indent="0" algn="l" rtl="0">
              <a:lnSpc>
                <a:spcPct val="100000"/>
              </a:lnSpc>
              <a:spcBef>
                <a:spcPts val="600"/>
              </a:spcBef>
              <a:spcAft>
                <a:spcPts val="0"/>
              </a:spcAft>
              <a:buNone/>
            </a:pPr>
            <a:r>
              <a:rPr lang="en-US" dirty="0">
                <a:solidFill>
                  <a:srgbClr val="232D4B"/>
                </a:solidFill>
              </a:rPr>
              <a:t>Graduate Research Plan Statement (2 pages)</a:t>
            </a:r>
            <a:endParaRPr dirty="0">
              <a:solidFill>
                <a:srgbClr val="232D4B"/>
              </a:solidFill>
            </a:endParaRPr>
          </a:p>
          <a:p>
            <a:pPr marL="457200" lvl="0" indent="0" algn="l" rtl="0">
              <a:lnSpc>
                <a:spcPct val="100000"/>
              </a:lnSpc>
              <a:spcBef>
                <a:spcPts val="600"/>
              </a:spcBef>
              <a:spcAft>
                <a:spcPts val="0"/>
              </a:spcAft>
              <a:buNone/>
            </a:pPr>
            <a:r>
              <a:rPr lang="en-US" dirty="0">
                <a:solidFill>
                  <a:srgbClr val="232D4B"/>
                </a:solidFill>
              </a:rPr>
              <a:t>3+ reference letters</a:t>
            </a:r>
            <a:endParaRPr dirty="0">
              <a:solidFill>
                <a:srgbClr val="232D4B"/>
              </a:solidFill>
            </a:endParaRPr>
          </a:p>
          <a:p>
            <a:pPr marL="457200" lvl="0" indent="0" algn="l" rtl="0">
              <a:lnSpc>
                <a:spcPct val="100000"/>
              </a:lnSpc>
              <a:spcBef>
                <a:spcPts val="600"/>
              </a:spcBef>
              <a:spcAft>
                <a:spcPts val="0"/>
              </a:spcAft>
              <a:buNone/>
            </a:pPr>
            <a:r>
              <a:rPr lang="en-US" dirty="0">
                <a:solidFill>
                  <a:srgbClr val="232D4B"/>
                </a:solidFill>
              </a:rPr>
              <a:t>Digital transcripts</a:t>
            </a:r>
            <a:endParaRPr dirty="0">
              <a:solidFill>
                <a:srgbClr val="232D4B"/>
              </a:solidFill>
            </a:endParaRPr>
          </a:p>
          <a:p>
            <a:pPr marL="457200" lvl="0" indent="0" algn="l" rtl="0">
              <a:lnSpc>
                <a:spcPct val="100000"/>
              </a:lnSpc>
              <a:spcBef>
                <a:spcPts val="600"/>
              </a:spcBef>
              <a:spcAft>
                <a:spcPts val="600"/>
              </a:spcAft>
              <a:buNone/>
            </a:pPr>
            <a:r>
              <a:rPr lang="en-US" dirty="0">
                <a:solidFill>
                  <a:srgbClr val="232D4B"/>
                </a:solidFill>
              </a:rPr>
              <a:t>Application (Resume/CV content)</a:t>
            </a:r>
            <a:endParaRPr dirty="0">
              <a:solidFill>
                <a:srgbClr val="232D4B"/>
              </a:solidFill>
            </a:endParaRPr>
          </a:p>
        </p:txBody>
      </p:sp>
      <p:sp>
        <p:nvSpPr>
          <p:cNvPr id="384" name="Google Shape;384;p62"/>
          <p:cNvSpPr txBox="1">
            <a:spLocks noGrp="1"/>
          </p:cNvSpPr>
          <p:nvPr>
            <p:ph type="body" idx="1"/>
          </p:nvPr>
        </p:nvSpPr>
        <p:spPr>
          <a:xfrm>
            <a:off x="441450" y="883025"/>
            <a:ext cx="8261100" cy="95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000"/>
              </a:spcAft>
              <a:buNone/>
            </a:pPr>
            <a:r>
              <a:rPr lang="en-US" dirty="0">
                <a:solidFill>
                  <a:srgbClr val="232D4B"/>
                </a:solidFill>
              </a:rPr>
              <a:t>Entire application is done online</a:t>
            </a:r>
          </a:p>
          <a:p>
            <a:pPr marL="0" indent="0">
              <a:spcAft>
                <a:spcPts val="1000"/>
              </a:spcAft>
              <a:buNone/>
            </a:pPr>
            <a:r>
              <a:rPr lang="en-US" dirty="0"/>
              <a:t>must register with </a:t>
            </a:r>
            <a:r>
              <a:rPr lang="en-US" dirty="0">
                <a:hlinkClick r:id="rId3"/>
              </a:rPr>
              <a:t>Research.gov</a:t>
            </a:r>
            <a:r>
              <a:rPr lang="en-US" dirty="0"/>
              <a:t> prior to submitting</a:t>
            </a:r>
          </a:p>
          <a:p>
            <a:pPr marL="0" lvl="0" indent="0" algn="l" rtl="0">
              <a:lnSpc>
                <a:spcPct val="100000"/>
              </a:lnSpc>
              <a:spcBef>
                <a:spcPts val="0"/>
              </a:spcBef>
              <a:spcAft>
                <a:spcPts val="1000"/>
              </a:spcAft>
              <a:buNone/>
            </a:pPr>
            <a:endParaRPr dirty="0">
              <a:solidFill>
                <a:srgbClr val="232D4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AA34-8FCA-4C4A-BA81-4506D83B43FC}"/>
              </a:ext>
            </a:extLst>
          </p:cNvPr>
          <p:cNvSpPr>
            <a:spLocks noGrp="1"/>
          </p:cNvSpPr>
          <p:nvPr>
            <p:ph type="title"/>
          </p:nvPr>
        </p:nvSpPr>
        <p:spPr/>
        <p:txBody>
          <a:bodyPr/>
          <a:lstStyle/>
          <a:p>
            <a:r>
              <a:rPr lang="en-US" dirty="0"/>
              <a:t>Essay Formatting</a:t>
            </a:r>
          </a:p>
        </p:txBody>
      </p:sp>
      <p:sp>
        <p:nvSpPr>
          <p:cNvPr id="3" name="Text Placeholder 2">
            <a:extLst>
              <a:ext uri="{FF2B5EF4-FFF2-40B4-BE49-F238E27FC236}">
                <a16:creationId xmlns:a16="http://schemas.microsoft.com/office/drawing/2014/main" id="{9FCC6B8C-3245-9748-82E9-59E05F655EDC}"/>
              </a:ext>
            </a:extLst>
          </p:cNvPr>
          <p:cNvSpPr>
            <a:spLocks noGrp="1"/>
          </p:cNvSpPr>
          <p:nvPr>
            <p:ph type="body" idx="1"/>
          </p:nvPr>
        </p:nvSpPr>
        <p:spPr>
          <a:xfrm>
            <a:off x="654200" y="802150"/>
            <a:ext cx="8077500" cy="3796100"/>
          </a:xfrm>
        </p:spPr>
        <p:txBody>
          <a:bodyPr/>
          <a:lstStyle/>
          <a:p>
            <a:pPr marL="0" lvl="0" indent="0">
              <a:buNone/>
            </a:pPr>
            <a:r>
              <a:rPr lang="en-US" sz="2200" dirty="0"/>
              <a:t>Follow the specific font, size, format, and margin requirements </a:t>
            </a:r>
          </a:p>
          <a:p>
            <a:pPr lvl="0" indent="-368300">
              <a:buSzPts val="2200"/>
            </a:pPr>
            <a:r>
              <a:rPr lang="en-US" sz="2200" dirty="0"/>
              <a:t>Check the full program solicitation after the end of July for the current year guidelines</a:t>
            </a:r>
          </a:p>
          <a:p>
            <a:pPr lvl="1">
              <a:spcBef>
                <a:spcPts val="0"/>
              </a:spcBef>
              <a:buChar char="●"/>
            </a:pPr>
            <a:r>
              <a:rPr lang="en-US" sz="2000" dirty="0"/>
              <a:t>The requirements sometimes change from year to year</a:t>
            </a:r>
          </a:p>
          <a:p>
            <a:pPr lvl="2">
              <a:spcBef>
                <a:spcPts val="0"/>
              </a:spcBef>
              <a:buChar char="●"/>
            </a:pPr>
            <a:r>
              <a:rPr lang="en-US" sz="1800" dirty="0"/>
              <a:t>Ex. 2019 apps 12 </a:t>
            </a:r>
            <a:r>
              <a:rPr lang="en-US" sz="1800" dirty="0" err="1"/>
              <a:t>pt</a:t>
            </a:r>
            <a:r>
              <a:rPr lang="en-US" sz="1800" dirty="0"/>
              <a:t> font, 2020 11 </a:t>
            </a:r>
            <a:r>
              <a:rPr lang="en-US" sz="1800" dirty="0" err="1"/>
              <a:t>pt</a:t>
            </a:r>
            <a:r>
              <a:rPr lang="en-US" sz="1800" dirty="0"/>
              <a:t> font</a:t>
            </a:r>
          </a:p>
          <a:p>
            <a:pPr lvl="0" indent="-368300">
              <a:buSzPts val="2200"/>
            </a:pPr>
            <a:r>
              <a:rPr lang="en-US" sz="2200" dirty="0"/>
              <a:t>Follow all guidelines exactly</a:t>
            </a:r>
          </a:p>
          <a:p>
            <a:pPr lvl="1">
              <a:spcBef>
                <a:spcPts val="0"/>
              </a:spcBef>
              <a:buChar char="●"/>
            </a:pPr>
            <a:r>
              <a:rPr lang="en-US" sz="2000" dirty="0"/>
              <a:t>Your application will be rejected for things like the wrong font size</a:t>
            </a:r>
          </a:p>
          <a:p>
            <a:pPr lvl="0" indent="-368300">
              <a:buSzPts val="2200"/>
            </a:pPr>
            <a:r>
              <a:rPr lang="en-US" sz="2200" dirty="0"/>
              <a:t>Make sure your documents match</a:t>
            </a:r>
          </a:p>
          <a:p>
            <a:pPr lvl="0" indent="-368300">
              <a:buSzPts val="2200"/>
            </a:pPr>
            <a:r>
              <a:rPr lang="en-US" sz="2200" dirty="0"/>
              <a:t>Do not rely on online templates</a:t>
            </a:r>
          </a:p>
          <a:p>
            <a:pPr lvl="1">
              <a:spcBef>
                <a:spcPts val="0"/>
              </a:spcBef>
              <a:buChar char="●"/>
            </a:pPr>
            <a:r>
              <a:rPr lang="en-US" sz="2000" dirty="0"/>
              <a:t>We have seen mismatched templates leading to application rejection</a:t>
            </a:r>
          </a:p>
          <a:p>
            <a:r>
              <a:rPr lang="en-US" sz="1100" dirty="0">
                <a:solidFill>
                  <a:srgbClr val="000000"/>
                </a:solidFill>
                <a:latin typeface="Arial"/>
                <a:ea typeface="Arial"/>
                <a:cs typeface="Arial"/>
                <a:sym typeface="Arial"/>
              </a:rPr>
              <a:t>Compliance with these guidelines will be </a:t>
            </a:r>
            <a:r>
              <a:rPr lang="en-US" sz="1100" b="1" dirty="0">
                <a:solidFill>
                  <a:srgbClr val="000000"/>
                </a:solidFill>
                <a:latin typeface="Arial"/>
                <a:ea typeface="Arial"/>
                <a:cs typeface="Arial"/>
                <a:sym typeface="Arial"/>
              </a:rPr>
              <a:t>judged based on the document as it appears in the GRFP Application Module </a:t>
            </a:r>
            <a:r>
              <a:rPr lang="en-US" sz="1100" dirty="0">
                <a:solidFill>
                  <a:srgbClr val="000000"/>
                </a:solidFill>
                <a:latin typeface="Arial"/>
                <a:ea typeface="Arial"/>
                <a:cs typeface="Arial"/>
                <a:sym typeface="Arial"/>
              </a:rPr>
              <a:t>after it is uploaded. Applicants are </a:t>
            </a:r>
            <a:r>
              <a:rPr lang="en-US" sz="1100" b="1" dirty="0">
                <a:solidFill>
                  <a:srgbClr val="000000"/>
                </a:solidFill>
                <a:latin typeface="Arial"/>
                <a:ea typeface="Arial"/>
                <a:cs typeface="Arial"/>
                <a:sym typeface="Arial"/>
              </a:rPr>
              <a:t>strongly </a:t>
            </a:r>
            <a:r>
              <a:rPr lang="en-US" sz="1100" dirty="0">
                <a:solidFill>
                  <a:srgbClr val="000000"/>
                </a:solidFill>
                <a:latin typeface="Arial"/>
                <a:ea typeface="Arial"/>
                <a:cs typeface="Arial"/>
                <a:sym typeface="Arial"/>
              </a:rPr>
              <a:t>encouraged to proofread and upload their documents early to ensure compliance and avoid potential formatting issues caused by the PDF conversion process. Applications that are not compliant with these format requirements will be returned without review. </a:t>
            </a:r>
            <a:endParaRPr lang="en-US" sz="1100" dirty="0"/>
          </a:p>
          <a:p>
            <a:endParaRPr lang="en-US" dirty="0"/>
          </a:p>
        </p:txBody>
      </p:sp>
    </p:spTree>
    <p:extLst>
      <p:ext uri="{BB962C8B-B14F-4D97-AF65-F5344CB8AC3E}">
        <p14:creationId xmlns:p14="http://schemas.microsoft.com/office/powerpoint/2010/main" val="302500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3"/>
          <p:cNvSpPr txBox="1">
            <a:spLocks noGrp="1"/>
          </p:cNvSpPr>
          <p:nvPr>
            <p:ph type="title"/>
          </p:nvPr>
        </p:nvSpPr>
        <p:spPr>
          <a:xfrm>
            <a:off x="171100" y="166750"/>
            <a:ext cx="8811300" cy="635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600"/>
              </a:spcAft>
              <a:buClr>
                <a:schemeClr val="dk2"/>
              </a:buClr>
              <a:buSzPts val="1100"/>
              <a:buFont typeface="Arial"/>
              <a:buNone/>
            </a:pPr>
            <a:r>
              <a:rPr lang="en-US" sz="2400" dirty="0">
                <a:solidFill>
                  <a:srgbClr val="E57200"/>
                </a:solidFill>
              </a:rPr>
              <a:t>Personal, Relevant Background, and Future Goals Statement (3 p.)</a:t>
            </a:r>
            <a:endParaRPr sz="2400" dirty="0">
              <a:solidFill>
                <a:srgbClr val="E57200"/>
              </a:solidFill>
            </a:endParaRPr>
          </a:p>
        </p:txBody>
      </p:sp>
      <p:sp>
        <p:nvSpPr>
          <p:cNvPr id="390" name="Google Shape;390;p63"/>
          <p:cNvSpPr txBox="1">
            <a:spLocks noGrp="1"/>
          </p:cNvSpPr>
          <p:nvPr>
            <p:ph type="body" idx="1"/>
          </p:nvPr>
        </p:nvSpPr>
        <p:spPr>
          <a:xfrm>
            <a:off x="470500" y="936500"/>
            <a:ext cx="8261100" cy="409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200">
                <a:solidFill>
                  <a:srgbClr val="232D4B"/>
                </a:solidFill>
              </a:rPr>
              <a:t>Tell a story &amp; focus on the why (Show; don’t tell!)</a:t>
            </a:r>
            <a:endParaRPr sz="2200">
              <a:solidFill>
                <a:srgbClr val="232D4B"/>
              </a:solidFill>
            </a:endParaRPr>
          </a:p>
          <a:p>
            <a:pPr marL="0" lvl="0" indent="0" algn="l" rtl="0">
              <a:lnSpc>
                <a:spcPct val="100000"/>
              </a:lnSpc>
              <a:spcBef>
                <a:spcPts val="1200"/>
              </a:spcBef>
              <a:spcAft>
                <a:spcPts val="0"/>
              </a:spcAft>
              <a:buNone/>
            </a:pPr>
            <a:r>
              <a:rPr lang="en-US" sz="2200">
                <a:solidFill>
                  <a:srgbClr val="232D4B"/>
                </a:solidFill>
              </a:rPr>
              <a:t>Personal statement (use “I”) but still formal</a:t>
            </a:r>
            <a:endParaRPr sz="2200">
              <a:solidFill>
                <a:srgbClr val="232D4B"/>
              </a:solidFill>
            </a:endParaRPr>
          </a:p>
          <a:p>
            <a:pPr marL="0" lvl="0" indent="0" algn="l" rtl="0">
              <a:lnSpc>
                <a:spcPct val="100000"/>
              </a:lnSpc>
              <a:spcBef>
                <a:spcPts val="1200"/>
              </a:spcBef>
              <a:spcAft>
                <a:spcPts val="0"/>
              </a:spcAft>
              <a:buNone/>
            </a:pPr>
            <a:r>
              <a:rPr lang="en-US" sz="2200">
                <a:solidFill>
                  <a:srgbClr val="232D4B"/>
                </a:solidFill>
              </a:rPr>
              <a:t>Articulate </a:t>
            </a:r>
            <a:r>
              <a:rPr lang="en-US" sz="2200" b="1">
                <a:solidFill>
                  <a:srgbClr val="232D4B"/>
                </a:solidFill>
              </a:rPr>
              <a:t>the importance of each experience and how it contributes to your role in the scientific community</a:t>
            </a:r>
            <a:endParaRPr sz="2200" b="1">
              <a:solidFill>
                <a:srgbClr val="232D4B"/>
              </a:solidFill>
            </a:endParaRPr>
          </a:p>
          <a:p>
            <a:pPr marL="0" lvl="0" indent="0" algn="l" rtl="0">
              <a:lnSpc>
                <a:spcPct val="100000"/>
              </a:lnSpc>
              <a:spcBef>
                <a:spcPts val="1200"/>
              </a:spcBef>
              <a:spcAft>
                <a:spcPts val="0"/>
              </a:spcAft>
              <a:buNone/>
            </a:pPr>
            <a:r>
              <a:rPr lang="en-US" sz="2200">
                <a:solidFill>
                  <a:srgbClr val="232D4B"/>
                </a:solidFill>
              </a:rPr>
              <a:t>Express passion for scientific research (broader impacts)</a:t>
            </a:r>
            <a:endParaRPr sz="2200">
              <a:solidFill>
                <a:srgbClr val="232D4B"/>
              </a:solidFill>
            </a:endParaRPr>
          </a:p>
          <a:p>
            <a:pPr marL="0" lvl="0" indent="0" algn="l" rtl="0">
              <a:spcBef>
                <a:spcPts val="1200"/>
              </a:spcBef>
              <a:spcAft>
                <a:spcPts val="0"/>
              </a:spcAft>
              <a:buNone/>
            </a:pPr>
            <a:r>
              <a:rPr lang="en-US" sz="2200">
                <a:solidFill>
                  <a:srgbClr val="232D4B"/>
                </a:solidFill>
              </a:rPr>
              <a:t>Connect it with your research statement</a:t>
            </a:r>
            <a:endParaRPr sz="2200" b="1">
              <a:solidFill>
                <a:srgbClr val="232D4B"/>
              </a:solidFill>
            </a:endParaRPr>
          </a:p>
          <a:p>
            <a:pPr marL="0" lvl="0" indent="0" algn="l" rtl="0">
              <a:spcBef>
                <a:spcPts val="1200"/>
              </a:spcBef>
              <a:spcAft>
                <a:spcPts val="0"/>
              </a:spcAft>
              <a:buClr>
                <a:schemeClr val="dk2"/>
              </a:buClr>
              <a:buSzPts val="1100"/>
              <a:buFont typeface="Arial"/>
              <a:buNone/>
            </a:pPr>
            <a:r>
              <a:rPr lang="en-US" sz="2200">
                <a:solidFill>
                  <a:srgbClr val="232D4B"/>
                </a:solidFill>
              </a:rPr>
              <a:t>Don’t have to mention everything! </a:t>
            </a:r>
            <a:endParaRPr sz="2200">
              <a:solidFill>
                <a:srgbClr val="232D4B"/>
              </a:solidFill>
            </a:endParaRPr>
          </a:p>
          <a:p>
            <a:pPr marL="0" lvl="0" indent="0" algn="l" rtl="0">
              <a:spcBef>
                <a:spcPts val="0"/>
              </a:spcBef>
              <a:spcAft>
                <a:spcPts val="0"/>
              </a:spcAft>
              <a:buClr>
                <a:schemeClr val="dk2"/>
              </a:buClr>
              <a:buSzPts val="1100"/>
              <a:buFont typeface="Arial"/>
              <a:buNone/>
            </a:pPr>
            <a:r>
              <a:rPr lang="en-US" sz="2200">
                <a:solidFill>
                  <a:srgbClr val="232D4B"/>
                </a:solidFill>
              </a:rPr>
              <a:t>(Application box where you can provide the names of scholarships and other awards)</a:t>
            </a:r>
            <a:endParaRPr sz="2200" b="1">
              <a:solidFill>
                <a:srgbClr val="232D4B"/>
              </a:solidFill>
            </a:endParaRPr>
          </a:p>
          <a:p>
            <a:pPr marL="0" lvl="0" indent="0" algn="ctr" rtl="0">
              <a:lnSpc>
                <a:spcPct val="100000"/>
              </a:lnSpc>
              <a:spcBef>
                <a:spcPts val="1200"/>
              </a:spcBef>
              <a:spcAft>
                <a:spcPts val="1200"/>
              </a:spcAft>
              <a:buNone/>
            </a:pPr>
            <a:endParaRPr sz="2200">
              <a:solidFill>
                <a:srgbClr val="232D4B"/>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4"/>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Graduate Research Plan Statement (2 p.)</a:t>
            </a:r>
            <a:endParaRPr dirty="0"/>
          </a:p>
        </p:txBody>
      </p:sp>
      <p:sp>
        <p:nvSpPr>
          <p:cNvPr id="396" name="Google Shape;396;p64"/>
          <p:cNvSpPr txBox="1">
            <a:spLocks noGrp="1"/>
          </p:cNvSpPr>
          <p:nvPr>
            <p:ph type="body" idx="1"/>
          </p:nvPr>
        </p:nvSpPr>
        <p:spPr>
          <a:xfrm>
            <a:off x="470500" y="915125"/>
            <a:ext cx="8261100" cy="40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232D4B"/>
                </a:solidFill>
              </a:rPr>
              <a:t>3 year research plan for an original research project that you will complete during funding (not binding agreement!)</a:t>
            </a:r>
            <a:endParaRPr dirty="0">
              <a:solidFill>
                <a:srgbClr val="232D4B"/>
              </a:solidFill>
            </a:endParaRPr>
          </a:p>
          <a:p>
            <a:pPr marL="0" lvl="0" indent="0" algn="l" rtl="0">
              <a:spcBef>
                <a:spcPts val="1000"/>
              </a:spcBef>
              <a:spcAft>
                <a:spcPts val="0"/>
              </a:spcAft>
              <a:buNone/>
            </a:pPr>
            <a:r>
              <a:rPr lang="en-US" sz="2000" dirty="0">
                <a:solidFill>
                  <a:srgbClr val="232D4B"/>
                </a:solidFill>
              </a:rPr>
              <a:t>Describe the research idea, your approach to the research, and resources needed. What is creative about this? Alternative approaches? </a:t>
            </a:r>
            <a:endParaRPr sz="2000" dirty="0">
              <a:solidFill>
                <a:srgbClr val="232D4B"/>
              </a:solidFill>
            </a:endParaRPr>
          </a:p>
          <a:p>
            <a:pPr marL="0" lvl="0" indent="0" algn="l" rtl="0">
              <a:spcBef>
                <a:spcPts val="1000"/>
              </a:spcBef>
              <a:spcAft>
                <a:spcPts val="0"/>
              </a:spcAft>
              <a:buClr>
                <a:schemeClr val="dk2"/>
              </a:buClr>
              <a:buSzPts val="1100"/>
              <a:buFont typeface="Arial"/>
              <a:buNone/>
            </a:pPr>
            <a:r>
              <a:rPr lang="en-US" sz="2000" b="1" dirty="0">
                <a:solidFill>
                  <a:srgbClr val="232D4B"/>
                </a:solidFill>
              </a:rPr>
              <a:t>Demonstrate your ability</a:t>
            </a:r>
            <a:r>
              <a:rPr lang="en-US" sz="2000" dirty="0">
                <a:solidFill>
                  <a:srgbClr val="232D4B"/>
                </a:solidFill>
              </a:rPr>
              <a:t> to develop a research question, hypothesis, and the knowledge/resources to execute it</a:t>
            </a:r>
            <a:endParaRPr sz="2000" dirty="0">
              <a:solidFill>
                <a:srgbClr val="232D4B"/>
              </a:solidFill>
            </a:endParaRPr>
          </a:p>
          <a:p>
            <a:pPr marL="0" lvl="0" indent="0" algn="l" rtl="0">
              <a:spcBef>
                <a:spcPts val="1000"/>
              </a:spcBef>
              <a:spcAft>
                <a:spcPts val="0"/>
              </a:spcAft>
              <a:buNone/>
            </a:pPr>
            <a:r>
              <a:rPr lang="en-US" sz="2000" dirty="0">
                <a:solidFill>
                  <a:srgbClr val="232D4B"/>
                </a:solidFill>
              </a:rPr>
              <a:t>Address the potential of research to </a:t>
            </a:r>
            <a:r>
              <a:rPr lang="en-US" sz="2000" b="1" dirty="0">
                <a:solidFill>
                  <a:srgbClr val="232D4B"/>
                </a:solidFill>
              </a:rPr>
              <a:t>advance knowledge</a:t>
            </a:r>
            <a:r>
              <a:rPr lang="en-US" sz="2000" dirty="0">
                <a:solidFill>
                  <a:srgbClr val="232D4B"/>
                </a:solidFill>
              </a:rPr>
              <a:t>, as well as its potential for the </a:t>
            </a:r>
            <a:r>
              <a:rPr lang="en-US" sz="2000" b="1" dirty="0">
                <a:solidFill>
                  <a:srgbClr val="232D4B"/>
                </a:solidFill>
              </a:rPr>
              <a:t>broader impacts</a:t>
            </a:r>
            <a:r>
              <a:rPr lang="en-US" sz="2000" dirty="0">
                <a:solidFill>
                  <a:srgbClr val="232D4B"/>
                </a:solidFill>
              </a:rPr>
              <a:t> on society</a:t>
            </a:r>
            <a:endParaRPr sz="2000" dirty="0">
              <a:solidFill>
                <a:srgbClr val="232D4B"/>
              </a:solidFill>
            </a:endParaRPr>
          </a:p>
          <a:p>
            <a:pPr marL="0" lvl="0" indent="0" algn="l" rtl="0">
              <a:spcBef>
                <a:spcPts val="1000"/>
              </a:spcBef>
              <a:spcAft>
                <a:spcPts val="0"/>
              </a:spcAft>
              <a:buNone/>
            </a:pPr>
            <a:r>
              <a:rPr lang="en-US" sz="2000" dirty="0">
                <a:solidFill>
                  <a:srgbClr val="232D4B"/>
                </a:solidFill>
              </a:rPr>
              <a:t>What skills do you have to make this project possible? </a:t>
            </a:r>
            <a:endParaRPr sz="2000" dirty="0">
              <a:solidFill>
                <a:srgbClr val="232D4B"/>
              </a:solidFill>
            </a:endParaRPr>
          </a:p>
          <a:p>
            <a:pPr marL="0" lvl="0" indent="0" algn="l" rtl="0">
              <a:spcBef>
                <a:spcPts val="1000"/>
              </a:spcBef>
              <a:spcAft>
                <a:spcPts val="0"/>
              </a:spcAft>
              <a:buClr>
                <a:schemeClr val="dk2"/>
              </a:buClr>
              <a:buSzPts val="1100"/>
              <a:buFont typeface="Arial"/>
              <a:buNone/>
            </a:pPr>
            <a:r>
              <a:rPr lang="en-US" sz="2000" dirty="0">
                <a:solidFill>
                  <a:srgbClr val="232D4B"/>
                </a:solidFill>
              </a:rPr>
              <a:t>Keep the scope of the project feasible for a graduate project but frame it as transformational rather than incremental research</a:t>
            </a:r>
            <a:endParaRPr sz="2000" dirty="0">
              <a:solidFill>
                <a:srgbClr val="232D4B"/>
              </a:solidFill>
            </a:endParaRPr>
          </a:p>
          <a:p>
            <a:pPr marL="457200" lvl="0" indent="0" algn="l" rtl="0">
              <a:spcBef>
                <a:spcPts val="1000"/>
              </a:spcBef>
              <a:spcAft>
                <a:spcPts val="1000"/>
              </a:spcAft>
              <a:buNone/>
            </a:pPr>
            <a:endParaRPr sz="2000" dirty="0">
              <a:solidFill>
                <a:srgbClr val="232D4B"/>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283099" y="712150"/>
            <a:ext cx="8533800" cy="383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0" dirty="0"/>
              <a:t>In each statement, address </a:t>
            </a:r>
            <a:endParaRPr sz="4000" b="0" dirty="0"/>
          </a:p>
          <a:p>
            <a:pPr marL="0" lvl="0" indent="0" algn="ctr" rtl="0">
              <a:spcBef>
                <a:spcPts val="0"/>
              </a:spcBef>
              <a:spcAft>
                <a:spcPts val="0"/>
              </a:spcAft>
              <a:buNone/>
            </a:pPr>
            <a:r>
              <a:rPr lang="en-US" sz="4000" dirty="0">
                <a:solidFill>
                  <a:srgbClr val="E57200"/>
                </a:solidFill>
              </a:rPr>
              <a:t>Intellectual Merit</a:t>
            </a:r>
            <a:r>
              <a:rPr lang="en-US" sz="4000" dirty="0"/>
              <a:t> </a:t>
            </a:r>
            <a:r>
              <a:rPr lang="en-US" sz="4000" b="0" dirty="0"/>
              <a:t>and</a:t>
            </a:r>
            <a:r>
              <a:rPr lang="en-US" sz="4000" dirty="0"/>
              <a:t> </a:t>
            </a:r>
            <a:r>
              <a:rPr lang="en-US" sz="4000" dirty="0">
                <a:solidFill>
                  <a:srgbClr val="E57200"/>
                </a:solidFill>
              </a:rPr>
              <a:t>Broader Impacts</a:t>
            </a:r>
            <a:r>
              <a:rPr lang="en-US" sz="4000" dirty="0"/>
              <a:t> </a:t>
            </a:r>
            <a:endParaRPr sz="4000" dirty="0"/>
          </a:p>
          <a:p>
            <a:pPr marL="0" lvl="0" indent="0" algn="ctr" rtl="0">
              <a:spcBef>
                <a:spcPts val="0"/>
              </a:spcBef>
              <a:spcAft>
                <a:spcPts val="0"/>
              </a:spcAft>
              <a:buNone/>
            </a:pPr>
            <a:r>
              <a:rPr lang="en-US" sz="4000" b="0" dirty="0"/>
              <a:t>under separate headings</a:t>
            </a:r>
            <a:br>
              <a:rPr lang="en-US" sz="3600" b="0" dirty="0"/>
            </a:br>
            <a:br>
              <a:rPr lang="en-US" sz="3600" b="0" dirty="0"/>
            </a:br>
            <a:r>
              <a:rPr lang="en-US" sz="3600" b="0" dirty="0"/>
              <a:t>These are the criteria the application is judged on</a:t>
            </a:r>
            <a:endParaRPr sz="3600" b="0" dirty="0"/>
          </a:p>
          <a:p>
            <a:pPr marL="0" lvl="0" indent="0" algn="ctr" rtl="0">
              <a:spcBef>
                <a:spcPts val="0"/>
              </a:spcBef>
              <a:spcAft>
                <a:spcPts val="0"/>
              </a:spcAft>
              <a:buNone/>
            </a:pPr>
            <a:endParaRPr sz="3600"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8EC4-4D32-2B42-9755-7CB7651BAB30}"/>
              </a:ext>
            </a:extLst>
          </p:cNvPr>
          <p:cNvSpPr>
            <a:spLocks noGrp="1"/>
          </p:cNvSpPr>
          <p:nvPr>
            <p:ph type="title"/>
          </p:nvPr>
        </p:nvSpPr>
        <p:spPr>
          <a:xfrm>
            <a:off x="283099" y="712150"/>
            <a:ext cx="8533800" cy="3835500"/>
          </a:xfrm>
        </p:spPr>
        <p:txBody>
          <a:bodyPr wrap="square" anchor="ctr">
            <a:normAutofit/>
          </a:bodyPr>
          <a:lstStyle/>
          <a:p>
            <a:pPr>
              <a:lnSpc>
                <a:spcPct val="90000"/>
              </a:lnSpc>
            </a:pPr>
            <a:r>
              <a:rPr lang="en-US" sz="1600" dirty="0"/>
              <a:t>The following elements should be considered in the review for both criteria: </a:t>
            </a:r>
            <a:br>
              <a:rPr lang="en-US" sz="1600" dirty="0"/>
            </a:br>
            <a:br>
              <a:rPr lang="en-US" sz="1600" dirty="0"/>
            </a:br>
            <a:br>
              <a:rPr lang="en-US" sz="1600" dirty="0"/>
            </a:br>
            <a:r>
              <a:rPr lang="en-US" sz="1600" dirty="0"/>
              <a:t>To what extent do the proposed activities suggest and explore creative, original, or potentially transformative concepts? </a:t>
            </a:r>
            <a:br>
              <a:rPr lang="en-US" sz="1600" dirty="0"/>
            </a:br>
            <a:r>
              <a:rPr lang="en-US" sz="1600" dirty="0"/>
              <a:t>Is the plan for carrying out the proposed activities well-reasoned, well-organized, and based on a sound rationale? Does the plan </a:t>
            </a:r>
            <a:br>
              <a:rPr lang="en-US" sz="1600" dirty="0"/>
            </a:br>
            <a:r>
              <a:rPr lang="en-US" sz="1600" dirty="0"/>
              <a:t>incorporate a mechanism to assess success? </a:t>
            </a:r>
            <a:br>
              <a:rPr lang="en-US" sz="1600" dirty="0"/>
            </a:br>
            <a:r>
              <a:rPr lang="en-US" sz="1600" dirty="0"/>
              <a:t>How well qualified is the individual, team, or organization to conduct the proposed activities? </a:t>
            </a:r>
            <a:br>
              <a:rPr lang="en-US" sz="1600" dirty="0"/>
            </a:br>
            <a:r>
              <a:rPr lang="en-US" sz="1600" dirty="0"/>
              <a:t>Are there adequate resources available to the PI (either at the home organization or through collaborations) to carry out the proposed </a:t>
            </a:r>
            <a:br>
              <a:rPr lang="en-US" sz="1600" dirty="0"/>
            </a:br>
            <a:r>
              <a:rPr lang="en-US" sz="1600" dirty="0"/>
              <a:t>activities? </a:t>
            </a:r>
            <a:br>
              <a:rPr lang="en-US" sz="1600" dirty="0"/>
            </a:br>
            <a:endParaRPr lang="en-US" sz="1600" dirty="0"/>
          </a:p>
        </p:txBody>
      </p:sp>
    </p:spTree>
    <p:extLst>
      <p:ext uri="{BB962C8B-B14F-4D97-AF65-F5344CB8AC3E}">
        <p14:creationId xmlns:p14="http://schemas.microsoft.com/office/powerpoint/2010/main" val="337380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6"/>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Intellectual Merit</a:t>
            </a:r>
            <a:endParaRPr/>
          </a:p>
        </p:txBody>
      </p:sp>
      <p:sp>
        <p:nvSpPr>
          <p:cNvPr id="407" name="Google Shape;407;p66"/>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rgbClr val="232D4B"/>
                </a:solidFill>
              </a:rPr>
              <a:t>The potential to advance knowledge</a:t>
            </a:r>
            <a:r>
              <a:rPr lang="en-US" dirty="0">
                <a:solidFill>
                  <a:srgbClr val="232D4B"/>
                </a:solidFill>
              </a:rPr>
              <a:t> within your field or across different fields</a:t>
            </a:r>
            <a:endParaRPr dirty="0">
              <a:solidFill>
                <a:srgbClr val="232D4B"/>
              </a:solidFill>
            </a:endParaRPr>
          </a:p>
          <a:p>
            <a:pPr marL="914400" lvl="0" indent="-368300" algn="l" rtl="0">
              <a:lnSpc>
                <a:spcPct val="115000"/>
              </a:lnSpc>
              <a:spcBef>
                <a:spcPts val="0"/>
              </a:spcBef>
              <a:spcAft>
                <a:spcPts val="0"/>
              </a:spcAft>
              <a:buClr>
                <a:srgbClr val="232D4B"/>
              </a:buClr>
              <a:buSzPts val="2200"/>
              <a:buChar char="●"/>
            </a:pPr>
            <a:r>
              <a:rPr lang="en-US" sz="2200" dirty="0">
                <a:solidFill>
                  <a:srgbClr val="232D4B"/>
                </a:solidFill>
              </a:rPr>
              <a:t>How innovative is your proposed research? Demonstrate creativity.</a:t>
            </a:r>
            <a:endParaRPr sz="2200" dirty="0">
              <a:solidFill>
                <a:srgbClr val="232D4B"/>
              </a:solidFill>
            </a:endParaRPr>
          </a:p>
          <a:p>
            <a:pPr marL="914400" lvl="0" indent="-368300" algn="l" rtl="0">
              <a:lnSpc>
                <a:spcPct val="115000"/>
              </a:lnSpc>
              <a:spcBef>
                <a:spcPts val="0"/>
              </a:spcBef>
              <a:spcAft>
                <a:spcPts val="0"/>
              </a:spcAft>
              <a:buClr>
                <a:srgbClr val="232D4B"/>
              </a:buClr>
              <a:buSzPts val="2200"/>
              <a:buChar char="●"/>
            </a:pPr>
            <a:r>
              <a:rPr lang="en-US" sz="2200" dirty="0">
                <a:solidFill>
                  <a:srgbClr val="232D4B"/>
                </a:solidFill>
              </a:rPr>
              <a:t>Previous research experience</a:t>
            </a:r>
          </a:p>
          <a:p>
            <a:pPr marL="914400" lvl="0" indent="-368300" algn="l" rtl="0">
              <a:lnSpc>
                <a:spcPct val="115000"/>
              </a:lnSpc>
              <a:spcBef>
                <a:spcPts val="0"/>
              </a:spcBef>
              <a:spcAft>
                <a:spcPts val="0"/>
              </a:spcAft>
              <a:buClr>
                <a:srgbClr val="232D4B"/>
              </a:buClr>
              <a:buSzPts val="2200"/>
              <a:buChar char="●"/>
            </a:pPr>
            <a:r>
              <a:rPr lang="en-US" sz="2200" dirty="0">
                <a:solidFill>
                  <a:srgbClr val="232D4B"/>
                </a:solidFill>
              </a:rPr>
              <a:t>Your dedication to advancing science through research, coursework</a:t>
            </a:r>
            <a:endParaRPr sz="2200" dirty="0">
              <a:solidFill>
                <a:srgbClr val="232D4B"/>
              </a:solidFill>
            </a:endParaRPr>
          </a:p>
          <a:p>
            <a:pPr marL="0" lvl="0" indent="0" algn="l" rtl="0">
              <a:lnSpc>
                <a:spcPct val="115000"/>
              </a:lnSpc>
              <a:spcBef>
                <a:spcPts val="0"/>
              </a:spcBef>
              <a:spcAft>
                <a:spcPts val="0"/>
              </a:spcAft>
              <a:buNone/>
            </a:pPr>
            <a:endParaRPr sz="2200" dirty="0">
              <a:solidFill>
                <a:srgbClr val="232D4B"/>
              </a:solidFill>
            </a:endParaRPr>
          </a:p>
          <a:p>
            <a:pPr marL="0" lvl="0" indent="0" algn="l" rtl="0">
              <a:lnSpc>
                <a:spcPct val="115000"/>
              </a:lnSpc>
              <a:spcBef>
                <a:spcPts val="0"/>
              </a:spcBef>
              <a:spcAft>
                <a:spcPts val="0"/>
              </a:spcAft>
              <a:buNone/>
            </a:pPr>
            <a:r>
              <a:rPr lang="en-US" dirty="0">
                <a:solidFill>
                  <a:srgbClr val="232D4B"/>
                </a:solidFill>
              </a:rPr>
              <a:t>Highlight your unique set of “intellectual merit”</a:t>
            </a:r>
            <a:endParaRPr dirty="0">
              <a:solidFill>
                <a:srgbClr val="232D4B"/>
              </a:solidFill>
            </a:endParaRPr>
          </a:p>
          <a:p>
            <a:pPr marL="0" lvl="0" indent="0" algn="l" rtl="0">
              <a:spcBef>
                <a:spcPts val="0"/>
              </a:spcBef>
              <a:spcAft>
                <a:spcPts val="0"/>
              </a:spcAft>
              <a:buNone/>
            </a:pPr>
            <a:endParaRPr dirty="0">
              <a:solidFill>
                <a:srgbClr val="232D4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5"/>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4800"/>
              <a:buFont typeface="Bodoni"/>
              <a:buNone/>
            </a:pPr>
            <a:r>
              <a:rPr lang="en-US" dirty="0"/>
              <a:t>GRFP Basics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7"/>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Broader Impacts</a:t>
            </a:r>
            <a:endParaRPr/>
          </a:p>
        </p:txBody>
      </p:sp>
      <p:sp>
        <p:nvSpPr>
          <p:cNvPr id="413" name="Google Shape;413;p67"/>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rgbClr val="232D4B"/>
                </a:solidFill>
              </a:rPr>
              <a:t>The potential to benefit society</a:t>
            </a:r>
            <a:r>
              <a:rPr lang="en-US" dirty="0">
                <a:solidFill>
                  <a:srgbClr val="232D4B"/>
                </a:solidFill>
              </a:rPr>
              <a:t> and contribute to the achievement of specific, desired societal outcomes</a:t>
            </a:r>
            <a:endParaRPr dirty="0">
              <a:solidFill>
                <a:srgbClr val="232D4B"/>
              </a:solidFill>
            </a:endParaRPr>
          </a:p>
          <a:p>
            <a:pPr marL="457200" lvl="0" indent="-355600" algn="l" rtl="0">
              <a:lnSpc>
                <a:spcPct val="150000"/>
              </a:lnSpc>
              <a:spcBef>
                <a:spcPts val="1000"/>
              </a:spcBef>
              <a:spcAft>
                <a:spcPts val="0"/>
              </a:spcAft>
              <a:buClr>
                <a:srgbClr val="232D4B"/>
              </a:buClr>
              <a:buSzPts val="2000"/>
              <a:buChar char="●"/>
            </a:pPr>
            <a:r>
              <a:rPr lang="en-US" sz="2000" dirty="0">
                <a:solidFill>
                  <a:srgbClr val="232D4B"/>
                </a:solidFill>
              </a:rPr>
              <a:t>Achieves societal and communal goals (</a:t>
            </a:r>
            <a:r>
              <a:rPr lang="en-US" sz="2000" u="sng" dirty="0">
                <a:solidFill>
                  <a:schemeClr val="accent3"/>
                </a:solidFill>
                <a:hlinkClick r:id="rId3"/>
              </a:rPr>
              <a:t>NSF document</a:t>
            </a:r>
            <a:r>
              <a:rPr lang="en-US" sz="2000" dirty="0">
                <a:solidFill>
                  <a:srgbClr val="232D4B"/>
                </a:solidFill>
              </a:rPr>
              <a:t>)</a:t>
            </a:r>
            <a:endParaRPr sz="2000" dirty="0">
              <a:solidFill>
                <a:srgbClr val="232D4B"/>
              </a:solidFill>
            </a:endParaRPr>
          </a:p>
          <a:p>
            <a:pPr marL="457200" lvl="0" indent="-355600" algn="l" rtl="0">
              <a:lnSpc>
                <a:spcPct val="150000"/>
              </a:lnSpc>
              <a:spcBef>
                <a:spcPts val="0"/>
              </a:spcBef>
              <a:spcAft>
                <a:spcPts val="0"/>
              </a:spcAft>
              <a:buClr>
                <a:srgbClr val="232D4B"/>
              </a:buClr>
              <a:buSzPts val="2000"/>
              <a:buChar char="●"/>
            </a:pPr>
            <a:r>
              <a:rPr lang="en-US" sz="2000" dirty="0">
                <a:solidFill>
                  <a:srgbClr val="232D4B"/>
                </a:solidFill>
              </a:rPr>
              <a:t>Communicating the relevance of science and NSF’s commitment to public outreach</a:t>
            </a:r>
            <a:endParaRPr sz="2000" dirty="0">
              <a:solidFill>
                <a:srgbClr val="232D4B"/>
              </a:solidFill>
            </a:endParaRPr>
          </a:p>
          <a:p>
            <a:pPr marL="457200" lvl="0" indent="-355600" algn="l" rtl="0">
              <a:lnSpc>
                <a:spcPct val="150000"/>
              </a:lnSpc>
              <a:spcBef>
                <a:spcPts val="0"/>
              </a:spcBef>
              <a:spcAft>
                <a:spcPts val="0"/>
              </a:spcAft>
              <a:buClr>
                <a:srgbClr val="232D4B"/>
              </a:buClr>
              <a:buSzPts val="2000"/>
              <a:buChar char="●"/>
            </a:pPr>
            <a:r>
              <a:rPr lang="en-US" sz="2000" dirty="0">
                <a:solidFill>
                  <a:srgbClr val="232D4B"/>
                </a:solidFill>
              </a:rPr>
              <a:t>Can be through your own research or other daily tasks</a:t>
            </a:r>
            <a:endParaRPr sz="2000" dirty="0">
              <a:solidFill>
                <a:srgbClr val="232D4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179D-AF6A-FE48-9F38-45496B0CAB97}"/>
              </a:ext>
            </a:extLst>
          </p:cNvPr>
          <p:cNvSpPr>
            <a:spLocks noGrp="1"/>
          </p:cNvSpPr>
          <p:nvPr>
            <p:ph type="title"/>
          </p:nvPr>
        </p:nvSpPr>
        <p:spPr/>
        <p:txBody>
          <a:bodyPr/>
          <a:lstStyle/>
          <a:p>
            <a:r>
              <a:rPr lang="en-US" dirty="0"/>
              <a:t>Developing Your Broader Impacts</a:t>
            </a:r>
          </a:p>
        </p:txBody>
      </p:sp>
      <p:sp>
        <p:nvSpPr>
          <p:cNvPr id="3" name="Text Placeholder 2">
            <a:extLst>
              <a:ext uri="{FF2B5EF4-FFF2-40B4-BE49-F238E27FC236}">
                <a16:creationId xmlns:a16="http://schemas.microsoft.com/office/drawing/2014/main" id="{754F7675-354E-4641-A172-627E7086D321}"/>
              </a:ext>
            </a:extLst>
          </p:cNvPr>
          <p:cNvSpPr>
            <a:spLocks noGrp="1"/>
          </p:cNvSpPr>
          <p:nvPr>
            <p:ph type="body" idx="1"/>
          </p:nvPr>
        </p:nvSpPr>
        <p:spPr/>
        <p:txBody>
          <a:bodyPr/>
          <a:lstStyle/>
          <a:p>
            <a:r>
              <a:rPr lang="en-US" b="1" dirty="0"/>
              <a:t>Research area- </a:t>
            </a:r>
            <a:r>
              <a:rPr lang="en-US" dirty="0"/>
              <a:t>justice, improvement of society</a:t>
            </a:r>
          </a:p>
          <a:p>
            <a:r>
              <a:rPr lang="en-US" b="1" dirty="0"/>
              <a:t>Broaden participation </a:t>
            </a:r>
            <a:r>
              <a:rPr lang="en-US" dirty="0"/>
              <a:t>in science/engineering</a:t>
            </a:r>
          </a:p>
          <a:p>
            <a:r>
              <a:rPr lang="en-US" b="1" dirty="0"/>
              <a:t>Outreach efforts- </a:t>
            </a:r>
            <a:r>
              <a:rPr lang="en-US" dirty="0"/>
              <a:t>education, volunteering, service learning, Skype a Scientist, @</a:t>
            </a:r>
            <a:r>
              <a:rPr lang="en-US" dirty="0" err="1"/>
              <a:t>realscientist</a:t>
            </a:r>
            <a:r>
              <a:rPr lang="en-US" dirty="0"/>
              <a:t>, local projects</a:t>
            </a:r>
          </a:p>
          <a:p>
            <a:r>
              <a:rPr lang="en-US" b="1" dirty="0"/>
              <a:t>Communication</a:t>
            </a:r>
            <a:r>
              <a:rPr lang="en-US" dirty="0"/>
              <a:t>- Engineers Writing for Public Audience, PhD+ workshops on communicating w/public audiences, Science Policy Institute</a:t>
            </a:r>
          </a:p>
          <a:p>
            <a:r>
              <a:rPr lang="en-US" dirty="0"/>
              <a:t>Concrete experience &amp; plans</a:t>
            </a:r>
          </a:p>
          <a:p>
            <a:endParaRPr lang="en-US" dirty="0"/>
          </a:p>
        </p:txBody>
      </p:sp>
    </p:spTree>
    <p:extLst>
      <p:ext uri="{BB962C8B-B14F-4D97-AF65-F5344CB8AC3E}">
        <p14:creationId xmlns:p14="http://schemas.microsoft.com/office/powerpoint/2010/main" val="2014363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8"/>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Reference Letters</a:t>
            </a:r>
            <a:endParaRPr/>
          </a:p>
        </p:txBody>
      </p:sp>
      <p:sp>
        <p:nvSpPr>
          <p:cNvPr id="419" name="Google Shape;419;p68"/>
          <p:cNvSpPr txBox="1">
            <a:spLocks noGrp="1"/>
          </p:cNvSpPr>
          <p:nvPr>
            <p:ph type="body" idx="1"/>
          </p:nvPr>
        </p:nvSpPr>
        <p:spPr>
          <a:xfrm>
            <a:off x="470150" y="870375"/>
            <a:ext cx="8261400" cy="40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232D4B"/>
                </a:solidFill>
              </a:rPr>
              <a:t>3 letters required but can submit up to 5!</a:t>
            </a:r>
            <a:endParaRPr>
              <a:solidFill>
                <a:srgbClr val="232D4B"/>
              </a:solidFill>
            </a:endParaRPr>
          </a:p>
          <a:p>
            <a:pPr marL="0" lvl="0" indent="0" algn="l" rtl="0">
              <a:spcBef>
                <a:spcPts val="1000"/>
              </a:spcBef>
              <a:spcAft>
                <a:spcPts val="0"/>
              </a:spcAft>
              <a:buNone/>
            </a:pPr>
            <a:r>
              <a:rPr lang="en-US">
                <a:solidFill>
                  <a:srgbClr val="232D4B"/>
                </a:solidFill>
              </a:rPr>
              <a:t>Use your advisor!</a:t>
            </a:r>
            <a:endParaRPr>
              <a:solidFill>
                <a:srgbClr val="232D4B"/>
              </a:solidFill>
            </a:endParaRPr>
          </a:p>
          <a:p>
            <a:pPr marL="0" lvl="0" indent="0" algn="l" rtl="0">
              <a:spcBef>
                <a:spcPts val="1000"/>
              </a:spcBef>
              <a:spcAft>
                <a:spcPts val="0"/>
              </a:spcAft>
              <a:buNone/>
            </a:pPr>
            <a:r>
              <a:rPr lang="en-US">
                <a:solidFill>
                  <a:srgbClr val="232D4B"/>
                </a:solidFill>
              </a:rPr>
              <a:t>References who can speak upon both your </a:t>
            </a:r>
            <a:r>
              <a:rPr lang="en-US" b="1">
                <a:solidFill>
                  <a:srgbClr val="232D4B"/>
                </a:solidFill>
              </a:rPr>
              <a:t>intellectual merit </a:t>
            </a:r>
            <a:r>
              <a:rPr lang="en-US">
                <a:solidFill>
                  <a:srgbClr val="232D4B"/>
                </a:solidFill>
              </a:rPr>
              <a:t>and</a:t>
            </a:r>
            <a:r>
              <a:rPr lang="en-US" b="1">
                <a:solidFill>
                  <a:srgbClr val="232D4B"/>
                </a:solidFill>
              </a:rPr>
              <a:t> </a:t>
            </a:r>
            <a:r>
              <a:rPr lang="en-US">
                <a:solidFill>
                  <a:srgbClr val="232D4B"/>
                </a:solidFill>
              </a:rPr>
              <a:t>your </a:t>
            </a:r>
            <a:r>
              <a:rPr lang="en-US" b="1">
                <a:solidFill>
                  <a:srgbClr val="232D4B"/>
                </a:solidFill>
              </a:rPr>
              <a:t>broader impact</a:t>
            </a:r>
            <a:endParaRPr b="1">
              <a:solidFill>
                <a:srgbClr val="232D4B"/>
              </a:solidFill>
            </a:endParaRPr>
          </a:p>
          <a:p>
            <a:pPr marL="0" lvl="0" indent="0" algn="l" rtl="0">
              <a:spcBef>
                <a:spcPts val="1000"/>
              </a:spcBef>
              <a:spcAft>
                <a:spcPts val="0"/>
              </a:spcAft>
              <a:buNone/>
            </a:pPr>
            <a:r>
              <a:rPr lang="en-US">
                <a:solidFill>
                  <a:srgbClr val="232D4B"/>
                </a:solidFill>
              </a:rPr>
              <a:t>Ask </a:t>
            </a:r>
            <a:r>
              <a:rPr lang="en-US" b="1">
                <a:solidFill>
                  <a:srgbClr val="232D4B"/>
                </a:solidFill>
              </a:rPr>
              <a:t>at least a month </a:t>
            </a:r>
            <a:r>
              <a:rPr lang="en-US">
                <a:solidFill>
                  <a:srgbClr val="232D4B"/>
                </a:solidFill>
              </a:rPr>
              <a:t>before due date; earlier is better!</a:t>
            </a:r>
            <a:endParaRPr>
              <a:solidFill>
                <a:srgbClr val="232D4B"/>
              </a:solidFill>
            </a:endParaRPr>
          </a:p>
          <a:p>
            <a:pPr marL="0" lvl="0" indent="0" algn="l" rtl="0">
              <a:spcBef>
                <a:spcPts val="1000"/>
              </a:spcBef>
              <a:spcAft>
                <a:spcPts val="0"/>
              </a:spcAft>
              <a:buNone/>
            </a:pPr>
            <a:r>
              <a:rPr lang="en-US">
                <a:solidFill>
                  <a:srgbClr val="232D4B"/>
                </a:solidFill>
              </a:rPr>
              <a:t>Give them copies of your essays &amp; your CV</a:t>
            </a:r>
            <a:endParaRPr>
              <a:solidFill>
                <a:srgbClr val="232D4B"/>
              </a:solidFill>
            </a:endParaRPr>
          </a:p>
          <a:p>
            <a:pPr marL="0" lvl="0" indent="0" algn="l" rtl="0">
              <a:spcBef>
                <a:spcPts val="1000"/>
              </a:spcBef>
              <a:spcAft>
                <a:spcPts val="0"/>
              </a:spcAft>
              <a:buNone/>
            </a:pPr>
            <a:r>
              <a:rPr lang="en-US">
                <a:solidFill>
                  <a:srgbClr val="232D4B"/>
                </a:solidFill>
              </a:rPr>
              <a:t>Can ask them to discuss specific experiences</a:t>
            </a:r>
            <a:endParaRPr>
              <a:solidFill>
                <a:srgbClr val="232D4B"/>
              </a:solidFill>
            </a:endParaRPr>
          </a:p>
          <a:p>
            <a:pPr marL="0" lvl="0" indent="0" algn="l" rtl="0">
              <a:spcBef>
                <a:spcPts val="1000"/>
              </a:spcBef>
              <a:spcAft>
                <a:spcPts val="1000"/>
              </a:spcAft>
              <a:buNone/>
            </a:pPr>
            <a:r>
              <a:rPr lang="en-US">
                <a:solidFill>
                  <a:srgbClr val="232D4B"/>
                </a:solidFill>
              </a:rPr>
              <a:t>See Graduate Writing Lab’s </a:t>
            </a:r>
            <a:r>
              <a:rPr lang="en-US" u="sng">
                <a:solidFill>
                  <a:schemeClr val="hlink"/>
                </a:solidFill>
                <a:hlinkClick r:id="rId3"/>
              </a:rPr>
              <a:t>Reference Letters Guide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2"/>
          <p:cNvSpPr txBox="1">
            <a:spLocks noGrp="1"/>
          </p:cNvSpPr>
          <p:nvPr>
            <p:ph type="title"/>
          </p:nvPr>
        </p:nvSpPr>
        <p:spPr>
          <a:xfrm>
            <a:off x="283099" y="712150"/>
            <a:ext cx="85338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Tips &amp; 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DBAE-F0D9-8D42-9841-42CA673D437B}"/>
              </a:ext>
            </a:extLst>
          </p:cNvPr>
          <p:cNvSpPr>
            <a:spLocks noGrp="1"/>
          </p:cNvSpPr>
          <p:nvPr>
            <p:ph type="title"/>
          </p:nvPr>
        </p:nvSpPr>
        <p:spPr>
          <a:xfrm>
            <a:off x="423450" y="1304850"/>
            <a:ext cx="8296800" cy="1538400"/>
          </a:xfrm>
        </p:spPr>
        <p:txBody>
          <a:bodyPr wrap="square" anchor="ctr">
            <a:normAutofit/>
          </a:bodyPr>
          <a:lstStyle/>
          <a:p>
            <a:pPr>
              <a:lnSpc>
                <a:spcPct val="90000"/>
              </a:lnSpc>
            </a:pPr>
            <a:r>
              <a:rPr lang="en-US" sz="4800" dirty="0"/>
              <a:t>START EARLY</a:t>
            </a:r>
            <a:br>
              <a:rPr lang="en-US" sz="4800" dirty="0"/>
            </a:br>
            <a:endParaRPr lang="en-US" sz="4800" dirty="0"/>
          </a:p>
        </p:txBody>
      </p:sp>
      <p:sp>
        <p:nvSpPr>
          <p:cNvPr id="8" name="Text Placeholder 2">
            <a:extLst>
              <a:ext uri="{FF2B5EF4-FFF2-40B4-BE49-F238E27FC236}">
                <a16:creationId xmlns:a16="http://schemas.microsoft.com/office/drawing/2014/main" id="{6E53F6DB-E0D3-44A7-B055-DD14A6C00C6B}"/>
              </a:ext>
            </a:extLst>
          </p:cNvPr>
          <p:cNvSpPr>
            <a:spLocks noGrp="1"/>
          </p:cNvSpPr>
          <p:nvPr>
            <p:ph type="body" idx="1"/>
          </p:nvPr>
        </p:nvSpPr>
        <p:spPr>
          <a:xfrm>
            <a:off x="423600" y="2919450"/>
            <a:ext cx="8296800" cy="1071600"/>
          </a:xfrm>
        </p:spPr>
        <p:txBody>
          <a:bodyPr/>
          <a:lstStyle/>
          <a:p>
            <a:r>
              <a:rPr lang="en-US" dirty="0"/>
              <a:t>#1 piece of advice from winners</a:t>
            </a:r>
          </a:p>
        </p:txBody>
      </p:sp>
    </p:spTree>
    <p:extLst>
      <p:ext uri="{BB962C8B-B14F-4D97-AF65-F5344CB8AC3E}">
        <p14:creationId xmlns:p14="http://schemas.microsoft.com/office/powerpoint/2010/main" val="3548935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DBAE-F0D9-8D42-9841-42CA673D437B}"/>
              </a:ext>
            </a:extLst>
          </p:cNvPr>
          <p:cNvSpPr>
            <a:spLocks noGrp="1"/>
          </p:cNvSpPr>
          <p:nvPr>
            <p:ph type="title"/>
          </p:nvPr>
        </p:nvSpPr>
        <p:spPr>
          <a:xfrm>
            <a:off x="423450" y="1304850"/>
            <a:ext cx="8296800" cy="1538400"/>
          </a:xfrm>
        </p:spPr>
        <p:txBody>
          <a:bodyPr wrap="square" anchor="ctr">
            <a:normAutofit/>
          </a:bodyPr>
          <a:lstStyle/>
          <a:p>
            <a:pPr>
              <a:lnSpc>
                <a:spcPct val="90000"/>
              </a:lnSpc>
            </a:pPr>
            <a:r>
              <a:rPr lang="en-US" sz="4800" dirty="0"/>
              <a:t>Read the Entire Solicitation</a:t>
            </a:r>
            <a:br>
              <a:rPr lang="en-US" sz="4800" dirty="0"/>
            </a:br>
            <a:endParaRPr lang="en-US" sz="4800" dirty="0"/>
          </a:p>
        </p:txBody>
      </p:sp>
      <p:sp>
        <p:nvSpPr>
          <p:cNvPr id="8" name="Text Placeholder 2">
            <a:extLst>
              <a:ext uri="{FF2B5EF4-FFF2-40B4-BE49-F238E27FC236}">
                <a16:creationId xmlns:a16="http://schemas.microsoft.com/office/drawing/2014/main" id="{6E53F6DB-E0D3-44A7-B055-DD14A6C00C6B}"/>
              </a:ext>
            </a:extLst>
          </p:cNvPr>
          <p:cNvSpPr>
            <a:spLocks noGrp="1"/>
          </p:cNvSpPr>
          <p:nvPr>
            <p:ph type="body" idx="1"/>
          </p:nvPr>
        </p:nvSpPr>
        <p:spPr>
          <a:xfrm>
            <a:off x="423600" y="2919450"/>
            <a:ext cx="8296800" cy="1071600"/>
          </a:xfrm>
        </p:spPr>
        <p:txBody>
          <a:bodyPr/>
          <a:lstStyle/>
          <a:p>
            <a:r>
              <a:rPr lang="en-US" dirty="0"/>
              <a:t>#2 piece of advice from winners</a:t>
            </a:r>
          </a:p>
        </p:txBody>
      </p:sp>
    </p:spTree>
    <p:extLst>
      <p:ext uri="{BB962C8B-B14F-4D97-AF65-F5344CB8AC3E}">
        <p14:creationId xmlns:p14="http://schemas.microsoft.com/office/powerpoint/2010/main" val="3661725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3"/>
          <p:cNvSpPr txBox="1">
            <a:spLocks noGrp="1"/>
          </p:cNvSpPr>
          <p:nvPr>
            <p:ph type="title"/>
          </p:nvPr>
        </p:nvSpPr>
        <p:spPr>
          <a:xfrm>
            <a:off x="416250" y="905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General Application Tips</a:t>
            </a:r>
            <a:endParaRPr/>
          </a:p>
        </p:txBody>
      </p:sp>
      <p:sp>
        <p:nvSpPr>
          <p:cNvPr id="447" name="Google Shape;447;p73"/>
          <p:cNvSpPr txBox="1">
            <a:spLocks noGrp="1"/>
          </p:cNvSpPr>
          <p:nvPr>
            <p:ph type="body" idx="1"/>
          </p:nvPr>
        </p:nvSpPr>
        <p:spPr>
          <a:xfrm>
            <a:off x="416250" y="725950"/>
            <a:ext cx="8544000" cy="39830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solidFill>
                  <a:srgbClr val="232D4B"/>
                </a:solidFill>
              </a:rPr>
              <a:t>GRFP funds </a:t>
            </a:r>
            <a:r>
              <a:rPr lang="en-US" sz="2100" b="1" dirty="0">
                <a:solidFill>
                  <a:srgbClr val="232D4B"/>
                </a:solidFill>
              </a:rPr>
              <a:t>YOU</a:t>
            </a:r>
            <a:r>
              <a:rPr lang="en-US" sz="2100" dirty="0">
                <a:solidFill>
                  <a:srgbClr val="232D4B"/>
                </a:solidFill>
              </a:rPr>
              <a:t> (not your lab or your project)!</a:t>
            </a:r>
            <a:endParaRPr sz="2100" dirty="0">
              <a:solidFill>
                <a:srgbClr val="232D4B"/>
              </a:solidFill>
            </a:endParaRPr>
          </a:p>
          <a:p>
            <a:pPr marL="0" lvl="0" indent="0" algn="l" rtl="0">
              <a:spcBef>
                <a:spcPts val="1000"/>
              </a:spcBef>
              <a:spcAft>
                <a:spcPts val="0"/>
              </a:spcAft>
              <a:buNone/>
            </a:pPr>
            <a:r>
              <a:rPr lang="en-US" sz="2100" dirty="0">
                <a:solidFill>
                  <a:srgbClr val="232D4B"/>
                </a:solidFill>
              </a:rPr>
              <a:t>Show that you are capable and enthusiastic about the work</a:t>
            </a:r>
            <a:endParaRPr sz="2100" dirty="0">
              <a:solidFill>
                <a:srgbClr val="232D4B"/>
              </a:solidFill>
            </a:endParaRPr>
          </a:p>
          <a:p>
            <a:pPr marL="0" lvl="0" indent="0" algn="l" rtl="0">
              <a:spcBef>
                <a:spcPts val="1000"/>
              </a:spcBef>
              <a:spcAft>
                <a:spcPts val="0"/>
              </a:spcAft>
              <a:buNone/>
            </a:pPr>
            <a:r>
              <a:rPr lang="en-US" sz="2100" dirty="0">
                <a:solidFill>
                  <a:srgbClr val="232D4B"/>
                </a:solidFill>
              </a:rPr>
              <a:t>Develop a </a:t>
            </a:r>
            <a:r>
              <a:rPr lang="en-US" sz="2100" b="1" dirty="0">
                <a:solidFill>
                  <a:srgbClr val="232D4B"/>
                </a:solidFill>
              </a:rPr>
              <a:t>consistent theme &amp; cohesive story</a:t>
            </a:r>
            <a:endParaRPr sz="2100" b="1" dirty="0">
              <a:solidFill>
                <a:srgbClr val="232D4B"/>
              </a:solidFill>
            </a:endParaRPr>
          </a:p>
          <a:p>
            <a:pPr marL="0" lvl="0" indent="0" algn="l" rtl="0">
              <a:spcBef>
                <a:spcPts val="1000"/>
              </a:spcBef>
              <a:spcAft>
                <a:spcPts val="0"/>
              </a:spcAft>
              <a:buNone/>
            </a:pPr>
            <a:r>
              <a:rPr lang="en-US" sz="2100" dirty="0">
                <a:solidFill>
                  <a:srgbClr val="232D4B"/>
                </a:solidFill>
              </a:rPr>
              <a:t>Tie in </a:t>
            </a:r>
            <a:r>
              <a:rPr lang="en-US" sz="2100" b="1" dirty="0">
                <a:solidFill>
                  <a:srgbClr val="232D4B"/>
                </a:solidFill>
              </a:rPr>
              <a:t>intellectual merit</a:t>
            </a:r>
            <a:r>
              <a:rPr lang="en-US" sz="2100" dirty="0">
                <a:solidFill>
                  <a:srgbClr val="232D4B"/>
                </a:solidFill>
              </a:rPr>
              <a:t> &amp; </a:t>
            </a:r>
            <a:r>
              <a:rPr lang="en-US" sz="2100" b="1" dirty="0">
                <a:solidFill>
                  <a:srgbClr val="232D4B"/>
                </a:solidFill>
              </a:rPr>
              <a:t>broader impacts </a:t>
            </a:r>
            <a:r>
              <a:rPr lang="en-US" sz="2100" dirty="0">
                <a:solidFill>
                  <a:srgbClr val="232D4B"/>
                </a:solidFill>
              </a:rPr>
              <a:t>throughout essays</a:t>
            </a:r>
            <a:endParaRPr sz="2100" dirty="0">
              <a:solidFill>
                <a:srgbClr val="232D4B"/>
              </a:solidFill>
            </a:endParaRPr>
          </a:p>
          <a:p>
            <a:pPr marL="0" lvl="0" indent="0" algn="l" rtl="0">
              <a:lnSpc>
                <a:spcPct val="100000"/>
              </a:lnSpc>
              <a:spcBef>
                <a:spcPts val="1000"/>
              </a:spcBef>
              <a:spcAft>
                <a:spcPts val="0"/>
              </a:spcAft>
              <a:buNone/>
            </a:pPr>
            <a:r>
              <a:rPr lang="en-US" sz="2100" b="1" dirty="0">
                <a:solidFill>
                  <a:srgbClr val="232D4B"/>
                </a:solidFill>
              </a:rPr>
              <a:t>Write to a broad scientific audience:  </a:t>
            </a:r>
            <a:r>
              <a:rPr lang="en-US" sz="2100" dirty="0">
                <a:solidFill>
                  <a:srgbClr val="232D4B"/>
                </a:solidFill>
              </a:rPr>
              <a:t>Judges are from your general field, but are not necessarily familiar with your very specific research field</a:t>
            </a:r>
            <a:endParaRPr sz="2100" dirty="0">
              <a:solidFill>
                <a:srgbClr val="232D4B"/>
              </a:solidFill>
            </a:endParaRPr>
          </a:p>
          <a:p>
            <a:pPr marL="0" lvl="0" indent="0" algn="l" rtl="0">
              <a:spcBef>
                <a:spcPts val="1000"/>
              </a:spcBef>
              <a:spcAft>
                <a:spcPts val="0"/>
              </a:spcAft>
              <a:buNone/>
            </a:pPr>
            <a:r>
              <a:rPr lang="en-US" sz="2100" dirty="0">
                <a:solidFill>
                  <a:srgbClr val="232D4B"/>
                </a:solidFill>
              </a:rPr>
              <a:t>Read the full solicitation -- don’t skip the details</a:t>
            </a:r>
            <a:endParaRPr sz="2100" dirty="0">
              <a:solidFill>
                <a:srgbClr val="232D4B"/>
              </a:solidFill>
            </a:endParaRPr>
          </a:p>
          <a:p>
            <a:pPr marL="0" lvl="0" indent="0" algn="l" rtl="0">
              <a:spcBef>
                <a:spcPts val="1000"/>
              </a:spcBef>
              <a:spcAft>
                <a:spcPts val="0"/>
              </a:spcAft>
              <a:buNone/>
            </a:pPr>
            <a:r>
              <a:rPr lang="en-US" sz="2100" dirty="0">
                <a:solidFill>
                  <a:srgbClr val="232D4B"/>
                </a:solidFill>
              </a:rPr>
              <a:t>Take advantage of UVA resources: </a:t>
            </a:r>
            <a:endParaRPr sz="2100" dirty="0">
              <a:solidFill>
                <a:srgbClr val="232D4B"/>
              </a:solidFill>
            </a:endParaRPr>
          </a:p>
          <a:p>
            <a:pPr marL="457200" lvl="0" indent="-361950" algn="l" rtl="0">
              <a:spcBef>
                <a:spcPts val="0"/>
              </a:spcBef>
              <a:spcAft>
                <a:spcPts val="0"/>
              </a:spcAft>
              <a:buClr>
                <a:srgbClr val="232D4B"/>
              </a:buClr>
              <a:buSzPts val="2100"/>
              <a:buChar char="●"/>
            </a:pPr>
            <a:r>
              <a:rPr lang="en-US" sz="2100" dirty="0">
                <a:solidFill>
                  <a:srgbClr val="232D4B"/>
                </a:solidFill>
              </a:rPr>
              <a:t>Graduate Writing Lab</a:t>
            </a:r>
          </a:p>
          <a:p>
            <a:pPr marL="457200" lvl="0" indent="-361950" algn="l" rtl="0">
              <a:spcBef>
                <a:spcPts val="0"/>
              </a:spcBef>
              <a:spcAft>
                <a:spcPts val="0"/>
              </a:spcAft>
              <a:buClr>
                <a:srgbClr val="232D4B"/>
              </a:buClr>
              <a:buSzPts val="2100"/>
              <a:buChar char="●"/>
            </a:pPr>
            <a:r>
              <a:rPr lang="en-US" sz="2100" dirty="0">
                <a:solidFill>
                  <a:srgbClr val="232D4B"/>
                </a:solidFill>
              </a:rPr>
              <a:t>PhD+ Programming</a:t>
            </a:r>
            <a:endParaRPr sz="2100" dirty="0">
              <a:solidFill>
                <a:srgbClr val="232D4B"/>
              </a:solidFill>
            </a:endParaRPr>
          </a:p>
          <a:p>
            <a:pPr marL="457200" lvl="0" indent="-361950" algn="l" rtl="0">
              <a:spcBef>
                <a:spcPts val="0"/>
              </a:spcBef>
              <a:spcAft>
                <a:spcPts val="0"/>
              </a:spcAft>
              <a:buClr>
                <a:srgbClr val="232D4B"/>
              </a:buClr>
              <a:buSzPts val="2100"/>
              <a:buChar char="●"/>
            </a:pPr>
            <a:r>
              <a:rPr lang="en-US" sz="2100" dirty="0">
                <a:solidFill>
                  <a:srgbClr val="232D4B"/>
                </a:solidFill>
              </a:rPr>
              <a:t>Office of Citizen Scholar Development (fellowships office)</a:t>
            </a:r>
            <a:endParaRPr sz="2100" dirty="0">
              <a:solidFill>
                <a:srgbClr val="232D4B"/>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4"/>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Identify References Early</a:t>
            </a:r>
            <a:endParaRPr/>
          </a:p>
        </p:txBody>
      </p:sp>
      <p:sp>
        <p:nvSpPr>
          <p:cNvPr id="453" name="Google Shape;453;p74"/>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454" name="Google Shape;454;p7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US"/>
              <a:t>Make a list now</a:t>
            </a:r>
            <a:endParaRPr/>
          </a:p>
          <a:p>
            <a:pPr marL="457200" lvl="0" indent="-381000" algn="l" rtl="0">
              <a:spcBef>
                <a:spcPts val="0"/>
              </a:spcBef>
              <a:spcAft>
                <a:spcPts val="0"/>
              </a:spcAft>
              <a:buSzPts val="2400"/>
              <a:buChar char="●"/>
            </a:pPr>
            <a:r>
              <a:rPr lang="en-US"/>
              <a:t>Contact them within the next month</a:t>
            </a:r>
            <a:endParaRPr/>
          </a:p>
          <a:p>
            <a:pPr marL="457200" lvl="0" indent="-381000" algn="l" rtl="0">
              <a:spcBef>
                <a:spcPts val="0"/>
              </a:spcBef>
              <a:spcAft>
                <a:spcPts val="0"/>
              </a:spcAft>
              <a:buSzPts val="2400"/>
              <a:buChar char="●"/>
            </a:pPr>
            <a:r>
              <a:rPr lang="en-US"/>
              <a:t>Set up meetings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5"/>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Use many sources of feedback</a:t>
            </a:r>
            <a:endParaRPr/>
          </a:p>
        </p:txBody>
      </p:sp>
      <p:sp>
        <p:nvSpPr>
          <p:cNvPr id="460" name="Google Shape;460;p75"/>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have people read your drafts</a:t>
            </a:r>
            <a:endParaRPr/>
          </a:p>
        </p:txBody>
      </p:sp>
      <p:sp>
        <p:nvSpPr>
          <p:cNvPr id="461" name="Google Shape;461;p75"/>
          <p:cNvSpPr txBox="1">
            <a:spLocks noGrp="1"/>
          </p:cNvSpPr>
          <p:nvPr>
            <p:ph type="body" idx="2"/>
          </p:nvPr>
        </p:nvSpPr>
        <p:spPr>
          <a:xfrm>
            <a:off x="4939500" y="285750"/>
            <a:ext cx="3837000" cy="462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Research statement: </a:t>
            </a:r>
            <a:r>
              <a:rPr lang="en-US"/>
              <a:t>advisor, faculty, people in your lab/engineering, students, postdocs</a:t>
            </a:r>
            <a:endParaRPr/>
          </a:p>
          <a:p>
            <a:pPr marL="0" lvl="0" indent="0" algn="l" rtl="0">
              <a:spcBef>
                <a:spcPts val="0"/>
              </a:spcBef>
              <a:spcAft>
                <a:spcPts val="0"/>
              </a:spcAft>
              <a:buNone/>
            </a:pPr>
            <a:endParaRPr/>
          </a:p>
          <a:p>
            <a:pPr marL="0" lvl="0" indent="0" algn="l" rtl="0">
              <a:spcBef>
                <a:spcPts val="0"/>
              </a:spcBef>
              <a:spcAft>
                <a:spcPts val="0"/>
              </a:spcAft>
              <a:buNone/>
            </a:pPr>
            <a:r>
              <a:rPr lang="en-US" b="1"/>
              <a:t>Personal statements: </a:t>
            </a:r>
            <a:r>
              <a:rPr lang="en-US"/>
              <a:t>students, friends, family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9"/>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E57200"/>
              </a:buClr>
              <a:buSzPts val="3600"/>
              <a:buNone/>
            </a:pPr>
            <a:r>
              <a:rPr lang="en-US">
                <a:solidFill>
                  <a:srgbClr val="E46E20"/>
                </a:solidFill>
              </a:rPr>
              <a:t>One-on-One Consultations</a:t>
            </a:r>
            <a:endParaRPr/>
          </a:p>
        </p:txBody>
      </p:sp>
      <p:sp>
        <p:nvSpPr>
          <p:cNvPr id="522" name="Google Shape;522;p79"/>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232D4B"/>
              </a:buClr>
              <a:buSzPts val="2400"/>
              <a:buChar char="●"/>
            </a:pPr>
            <a:r>
              <a:rPr lang="en-US" dirty="0">
                <a:solidFill>
                  <a:srgbClr val="232D4B"/>
                </a:solidFill>
              </a:rPr>
              <a:t>50 min appointment w/GWL consultant</a:t>
            </a:r>
            <a:endParaRPr dirty="0">
              <a:solidFill>
                <a:srgbClr val="232D4B"/>
              </a:solidFill>
            </a:endParaRPr>
          </a:p>
          <a:p>
            <a:pPr marL="457200" lvl="0" indent="-381000" algn="l" rtl="0">
              <a:lnSpc>
                <a:spcPct val="100000"/>
              </a:lnSpc>
              <a:spcBef>
                <a:spcPts val="0"/>
              </a:spcBef>
              <a:spcAft>
                <a:spcPts val="0"/>
              </a:spcAft>
              <a:buClr>
                <a:srgbClr val="232D4B"/>
              </a:buClr>
              <a:buSzPts val="2400"/>
              <a:buChar char="●"/>
            </a:pPr>
            <a:r>
              <a:rPr lang="en-US" dirty="0">
                <a:solidFill>
                  <a:srgbClr val="232D4B"/>
                </a:solidFill>
              </a:rPr>
              <a:t>Bring writing, presentation, poster (any stage)</a:t>
            </a:r>
            <a:endParaRPr dirty="0">
              <a:solidFill>
                <a:srgbClr val="232D4B"/>
              </a:solidFill>
            </a:endParaRPr>
          </a:p>
          <a:p>
            <a:pPr marL="457200" lvl="0" indent="-381000" algn="l" rtl="0">
              <a:lnSpc>
                <a:spcPct val="100000"/>
              </a:lnSpc>
              <a:spcBef>
                <a:spcPts val="0"/>
              </a:spcBef>
              <a:spcAft>
                <a:spcPts val="0"/>
              </a:spcAft>
              <a:buClr>
                <a:srgbClr val="232D4B"/>
              </a:buClr>
              <a:buSzPts val="2400"/>
              <a:buChar char="●"/>
            </a:pPr>
            <a:r>
              <a:rPr lang="en-US" dirty="0">
                <a:solidFill>
                  <a:srgbClr val="232D4B"/>
                </a:solidFill>
              </a:rPr>
              <a:t>Specific concerns (clarity, flow, verb tense, etc.)</a:t>
            </a:r>
            <a:endParaRPr dirty="0">
              <a:solidFill>
                <a:srgbClr val="232D4B"/>
              </a:solidFill>
            </a:endParaRPr>
          </a:p>
          <a:p>
            <a:pPr marL="457200" lvl="0" indent="-381000" algn="l" rtl="0">
              <a:lnSpc>
                <a:spcPct val="100000"/>
              </a:lnSpc>
              <a:spcBef>
                <a:spcPts val="0"/>
              </a:spcBef>
              <a:spcAft>
                <a:spcPts val="0"/>
              </a:spcAft>
              <a:buClr>
                <a:srgbClr val="232D4B"/>
              </a:buClr>
              <a:buSzPts val="2400"/>
              <a:buChar char="●"/>
            </a:pPr>
            <a:r>
              <a:rPr lang="en-US" dirty="0">
                <a:solidFill>
                  <a:srgbClr val="232D4B"/>
                </a:solidFill>
              </a:rPr>
              <a:t>Organization, writing, not rigor/content/editing</a:t>
            </a:r>
            <a:endParaRPr dirty="0">
              <a:solidFill>
                <a:srgbClr val="232D4B"/>
              </a:solidFill>
            </a:endParaRPr>
          </a:p>
          <a:p>
            <a:pPr marL="457200" lvl="0" indent="-228600" algn="l" rtl="0">
              <a:lnSpc>
                <a:spcPct val="100000"/>
              </a:lnSpc>
              <a:spcBef>
                <a:spcPts val="0"/>
              </a:spcBef>
              <a:spcAft>
                <a:spcPts val="0"/>
              </a:spcAft>
              <a:buClr>
                <a:srgbClr val="666666"/>
              </a:buClr>
              <a:buSzPts val="2400"/>
              <a:buNone/>
            </a:pPr>
            <a:endParaRPr dirty="0"/>
          </a:p>
          <a:p>
            <a:pPr marL="457200" lvl="0" indent="-228600" algn="l" rtl="0">
              <a:lnSpc>
                <a:spcPct val="100000"/>
              </a:lnSpc>
              <a:spcBef>
                <a:spcPts val="0"/>
              </a:spcBef>
              <a:spcAft>
                <a:spcPts val="0"/>
              </a:spcAft>
              <a:buClr>
                <a:srgbClr val="666666"/>
              </a:buClr>
              <a:buSzPts val="2400"/>
              <a:buNone/>
            </a:pPr>
            <a:endParaRPr dirty="0"/>
          </a:p>
          <a:p>
            <a:pPr marL="457200" lvl="0" indent="-228600" algn="l" rtl="0">
              <a:lnSpc>
                <a:spcPct val="100000"/>
              </a:lnSpc>
              <a:spcBef>
                <a:spcPts val="0"/>
              </a:spcBef>
              <a:spcAft>
                <a:spcPts val="0"/>
              </a:spcAft>
              <a:buClr>
                <a:srgbClr val="666666"/>
              </a:buClr>
              <a:buSzPts val="2400"/>
              <a:buNone/>
            </a:pPr>
            <a:endParaRPr dirty="0"/>
          </a:p>
          <a:p>
            <a:pPr marL="457200" lvl="0" indent="-228600" algn="l" rtl="0">
              <a:lnSpc>
                <a:spcPct val="100000"/>
              </a:lnSpc>
              <a:spcBef>
                <a:spcPts val="0"/>
              </a:spcBef>
              <a:spcAft>
                <a:spcPts val="0"/>
              </a:spcAft>
              <a:buClr>
                <a:srgbClr val="666666"/>
              </a:buClr>
              <a:buSzPts val="2400"/>
              <a:buNone/>
            </a:pPr>
            <a:endParaRPr dirty="0"/>
          </a:p>
        </p:txBody>
      </p:sp>
      <p:pic>
        <p:nvPicPr>
          <p:cNvPr id="530" name="Google Shape;530;p79"/>
          <p:cNvPicPr preferRelativeResize="0"/>
          <p:nvPr/>
        </p:nvPicPr>
        <p:blipFill rotWithShape="1">
          <a:blip r:embed="rId3">
            <a:alphaModFix/>
          </a:blip>
          <a:srcRect/>
          <a:stretch/>
        </p:blipFill>
        <p:spPr>
          <a:xfrm>
            <a:off x="6138805" y="3205893"/>
            <a:ext cx="316813" cy="727554"/>
          </a:xfrm>
          <a:prstGeom prst="rect">
            <a:avLst/>
          </a:prstGeom>
          <a:noFill/>
          <a:ln>
            <a:noFill/>
          </a:ln>
        </p:spPr>
      </p:pic>
      <p:pic>
        <p:nvPicPr>
          <p:cNvPr id="531" name="Google Shape;531;p79"/>
          <p:cNvPicPr preferRelativeResize="0"/>
          <p:nvPr/>
        </p:nvPicPr>
        <p:blipFill rotWithShape="1">
          <a:blip r:embed="rId4">
            <a:alphaModFix/>
          </a:blip>
          <a:srcRect/>
          <a:stretch/>
        </p:blipFill>
        <p:spPr>
          <a:xfrm>
            <a:off x="8165733" y="3192977"/>
            <a:ext cx="324584" cy="711129"/>
          </a:xfrm>
          <a:prstGeom prst="rect">
            <a:avLst/>
          </a:prstGeom>
          <a:noFill/>
          <a:ln>
            <a:noFill/>
          </a:ln>
        </p:spPr>
      </p:pic>
      <p:sp>
        <p:nvSpPr>
          <p:cNvPr id="532" name="Google Shape;532;p79"/>
          <p:cNvSpPr/>
          <p:nvPr/>
        </p:nvSpPr>
        <p:spPr>
          <a:xfrm>
            <a:off x="5873306" y="3811064"/>
            <a:ext cx="843633" cy="244733"/>
          </a:xfrm>
          <a:prstGeom prst="ellipse">
            <a:avLst/>
          </a:prstGeom>
          <a:gradFill>
            <a:gsLst>
              <a:gs pos="0">
                <a:srgbClr val="0059B2"/>
              </a:gs>
              <a:gs pos="100000">
                <a:srgbClr val="99B5F4"/>
              </a:gs>
            </a:gsLst>
            <a:lin ang="16200000" scaled="0"/>
          </a:gradFill>
          <a:ln w="9525" cap="flat" cmpd="sng">
            <a:solidFill>
              <a:srgbClr val="00549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3" name="Google Shape;533;p79"/>
          <p:cNvSpPr/>
          <p:nvPr/>
        </p:nvSpPr>
        <p:spPr>
          <a:xfrm>
            <a:off x="6075661" y="3649725"/>
            <a:ext cx="438925" cy="322712"/>
          </a:xfrm>
          <a:prstGeom prst="bevel">
            <a:avLst>
              <a:gd name="adj" fmla="val 12500"/>
            </a:avLst>
          </a:prstGeom>
          <a:gradFill>
            <a:gsLst>
              <a:gs pos="0">
                <a:srgbClr val="94563A"/>
              </a:gs>
              <a:gs pos="50000">
                <a:srgbClr val="D77C53"/>
              </a:gs>
              <a:gs pos="100000">
                <a:srgbClr val="FF9664"/>
              </a:gs>
            </a:gsLst>
            <a:lin ang="10800000" scaled="0"/>
          </a:gra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4" name="Google Shape;534;p79"/>
          <p:cNvSpPr/>
          <p:nvPr/>
        </p:nvSpPr>
        <p:spPr>
          <a:xfrm>
            <a:off x="7880181" y="3781739"/>
            <a:ext cx="843633" cy="244733"/>
          </a:xfrm>
          <a:prstGeom prst="ellipse">
            <a:avLst/>
          </a:prstGeom>
          <a:gradFill>
            <a:gsLst>
              <a:gs pos="0">
                <a:srgbClr val="0059B2"/>
              </a:gs>
              <a:gs pos="100000">
                <a:srgbClr val="99B5F4"/>
              </a:gs>
            </a:gsLst>
            <a:lin ang="16200000" scaled="0"/>
          </a:gradFill>
          <a:ln w="9525" cap="flat" cmpd="sng">
            <a:solidFill>
              <a:srgbClr val="00549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5" name="Google Shape;535;p79"/>
          <p:cNvSpPr/>
          <p:nvPr/>
        </p:nvSpPr>
        <p:spPr>
          <a:xfrm>
            <a:off x="8082535" y="3620400"/>
            <a:ext cx="438925" cy="322712"/>
          </a:xfrm>
          <a:prstGeom prst="bevel">
            <a:avLst>
              <a:gd name="adj" fmla="val 12500"/>
            </a:avLst>
          </a:prstGeom>
          <a:gradFill>
            <a:gsLst>
              <a:gs pos="0">
                <a:srgbClr val="94563A"/>
              </a:gs>
              <a:gs pos="50000">
                <a:srgbClr val="D77C53"/>
              </a:gs>
              <a:gs pos="100000">
                <a:srgbClr val="FF9664"/>
              </a:gs>
            </a:gsLst>
            <a:lin ang="10800000" scaled="0"/>
          </a:gra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6" name="Google Shape;536;p79"/>
          <p:cNvPicPr preferRelativeResize="0"/>
          <p:nvPr/>
        </p:nvPicPr>
        <p:blipFill rotWithShape="1">
          <a:blip r:embed="rId5">
            <a:alphaModFix/>
          </a:blip>
          <a:srcRect/>
          <a:stretch/>
        </p:blipFill>
        <p:spPr>
          <a:xfrm>
            <a:off x="6780083" y="3890321"/>
            <a:ext cx="1135765" cy="1092671"/>
          </a:xfrm>
          <a:prstGeom prst="rect">
            <a:avLst/>
          </a:prstGeom>
          <a:noFill/>
          <a:ln>
            <a:noFill/>
          </a:ln>
        </p:spPr>
      </p:pic>
      <p:sp>
        <p:nvSpPr>
          <p:cNvPr id="537" name="Google Shape;537;p79"/>
          <p:cNvSpPr txBox="1"/>
          <p:nvPr/>
        </p:nvSpPr>
        <p:spPr>
          <a:xfrm>
            <a:off x="6334722" y="4877630"/>
            <a:ext cx="2031358" cy="593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E46E20"/>
              </a:solidFill>
              <a:latin typeface="Arial"/>
              <a:ea typeface="Arial"/>
              <a:cs typeface="Arial"/>
              <a:sym typeface="Arial"/>
            </a:endParaRPr>
          </a:p>
        </p:txBody>
      </p:sp>
      <p:cxnSp>
        <p:nvCxnSpPr>
          <p:cNvPr id="538" name="Google Shape;538;p79"/>
          <p:cNvCxnSpPr>
            <a:stCxn id="532" idx="5"/>
          </p:cNvCxnSpPr>
          <p:nvPr/>
        </p:nvCxnSpPr>
        <p:spPr>
          <a:xfrm>
            <a:off x="6593392" y="4019957"/>
            <a:ext cx="355401" cy="319022"/>
          </a:xfrm>
          <a:prstGeom prst="straightConnector1">
            <a:avLst/>
          </a:prstGeom>
          <a:noFill/>
          <a:ln w="28575" cap="flat" cmpd="sng">
            <a:solidFill>
              <a:srgbClr val="00549A"/>
            </a:solidFill>
            <a:prstDash val="dash"/>
            <a:round/>
            <a:headEnd type="none" w="sm" len="sm"/>
            <a:tailEnd type="none" w="sm" len="sm"/>
          </a:ln>
        </p:spPr>
      </p:cxnSp>
      <p:cxnSp>
        <p:nvCxnSpPr>
          <p:cNvPr id="539" name="Google Shape;539;p79"/>
          <p:cNvCxnSpPr/>
          <p:nvPr/>
        </p:nvCxnSpPr>
        <p:spPr>
          <a:xfrm flipH="1">
            <a:off x="7678388" y="4015803"/>
            <a:ext cx="380011" cy="358483"/>
          </a:xfrm>
          <a:prstGeom prst="straightConnector1">
            <a:avLst/>
          </a:prstGeom>
          <a:noFill/>
          <a:ln w="28575" cap="flat" cmpd="sng">
            <a:solidFill>
              <a:srgbClr val="00549A"/>
            </a:solidFill>
            <a:prstDash val="dash"/>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BC2B-F801-9740-A79C-31D92936A6FC}"/>
              </a:ext>
            </a:extLst>
          </p:cNvPr>
          <p:cNvSpPr>
            <a:spLocks noGrp="1"/>
          </p:cNvSpPr>
          <p:nvPr>
            <p:ph type="title"/>
          </p:nvPr>
        </p:nvSpPr>
        <p:spPr/>
        <p:txBody>
          <a:bodyPr/>
          <a:lstStyle/>
          <a:p>
            <a:r>
              <a:rPr lang="en-US" dirty="0"/>
              <a:t>NSF</a:t>
            </a:r>
            <a:br>
              <a:rPr lang="en-US" dirty="0"/>
            </a:br>
            <a:r>
              <a:rPr lang="en-US" dirty="0"/>
              <a:t> </a:t>
            </a:r>
            <a:r>
              <a:rPr lang="en-US" dirty="0">
                <a:solidFill>
                  <a:schemeClr val="accent6">
                    <a:lumMod val="75000"/>
                  </a:schemeClr>
                </a:solidFill>
              </a:rPr>
              <a:t>G</a:t>
            </a:r>
            <a:r>
              <a:rPr lang="en-US" dirty="0"/>
              <a:t>raduate</a:t>
            </a:r>
            <a:br>
              <a:rPr lang="en-US" dirty="0"/>
            </a:br>
            <a:r>
              <a:rPr lang="en-US" dirty="0"/>
              <a:t> </a:t>
            </a:r>
            <a:r>
              <a:rPr lang="en-US" dirty="0">
                <a:solidFill>
                  <a:schemeClr val="accent6">
                    <a:lumMod val="75000"/>
                  </a:schemeClr>
                </a:solidFill>
              </a:rPr>
              <a:t>R</a:t>
            </a:r>
            <a:r>
              <a:rPr lang="en-US" dirty="0"/>
              <a:t>esearch</a:t>
            </a:r>
            <a:br>
              <a:rPr lang="en-US" dirty="0"/>
            </a:br>
            <a:r>
              <a:rPr lang="en-US" dirty="0"/>
              <a:t> </a:t>
            </a:r>
            <a:r>
              <a:rPr lang="en-US" dirty="0">
                <a:solidFill>
                  <a:schemeClr val="accent6">
                    <a:lumMod val="75000"/>
                  </a:schemeClr>
                </a:solidFill>
              </a:rPr>
              <a:t>F</a:t>
            </a:r>
            <a:r>
              <a:rPr lang="en-US" dirty="0"/>
              <a:t>ellowship</a:t>
            </a:r>
            <a:br>
              <a:rPr lang="en-US" dirty="0"/>
            </a:br>
            <a:r>
              <a:rPr lang="en-US" dirty="0"/>
              <a:t> </a:t>
            </a:r>
            <a:r>
              <a:rPr lang="en-US" dirty="0">
                <a:solidFill>
                  <a:schemeClr val="accent6">
                    <a:lumMod val="75000"/>
                  </a:schemeClr>
                </a:solidFill>
              </a:rPr>
              <a:t>P</a:t>
            </a:r>
            <a:r>
              <a:rPr lang="en-US" dirty="0"/>
              <a:t>rogram</a:t>
            </a:r>
            <a:br>
              <a:rPr lang="en-US" dirty="0"/>
            </a:br>
            <a:r>
              <a:rPr lang="en-US" dirty="0"/>
              <a:t>(GRFP, NSF Fellowship)</a:t>
            </a:r>
          </a:p>
        </p:txBody>
      </p:sp>
    </p:spTree>
    <p:extLst>
      <p:ext uri="{BB962C8B-B14F-4D97-AF65-F5344CB8AC3E}">
        <p14:creationId xmlns:p14="http://schemas.microsoft.com/office/powerpoint/2010/main" val="3145599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6"/>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GWL GRFP Support Resources</a:t>
            </a:r>
            <a:endParaRPr dirty="0"/>
          </a:p>
        </p:txBody>
      </p:sp>
      <p:sp>
        <p:nvSpPr>
          <p:cNvPr id="467" name="Google Shape;467;p76"/>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hlinkClick r:id="rId3"/>
              </a:rPr>
              <a:t>GWL Fellowships Page</a:t>
            </a:r>
            <a:endParaRPr dirty="0"/>
          </a:p>
        </p:txBody>
      </p:sp>
      <p:sp>
        <p:nvSpPr>
          <p:cNvPr id="468" name="Google Shape;468;p76"/>
          <p:cNvSpPr txBox="1">
            <a:spLocks noGrp="1"/>
          </p:cNvSpPr>
          <p:nvPr>
            <p:ph type="body" idx="2"/>
          </p:nvPr>
        </p:nvSpPr>
        <p:spPr>
          <a:xfrm>
            <a:off x="4572000" y="724200"/>
            <a:ext cx="4534200" cy="3695100"/>
          </a:xfrm>
          <a:prstGeom prst="rect">
            <a:avLst/>
          </a:prstGeom>
        </p:spPr>
        <p:txBody>
          <a:bodyPr spcFirstLastPara="1" wrap="square" lIns="91425" tIns="91425" rIns="91425" bIns="91425" anchor="ctr" anchorCtr="0">
            <a:noAutofit/>
          </a:bodyPr>
          <a:lstStyle/>
          <a:p>
            <a:pPr marL="457200" lvl="0" indent="-381000" algn="l" rtl="0">
              <a:spcBef>
                <a:spcPts val="1000"/>
              </a:spcBef>
              <a:spcAft>
                <a:spcPts val="0"/>
              </a:spcAft>
              <a:buSzPts val="2400"/>
              <a:buChar char="●"/>
            </a:pPr>
            <a:r>
              <a:rPr lang="en-US" dirty="0"/>
              <a:t>GRFP Mentor meetings </a:t>
            </a:r>
          </a:p>
          <a:p>
            <a:pPr marL="457200" lvl="0" indent="-381000" algn="l" rtl="0">
              <a:spcBef>
                <a:spcPts val="1000"/>
              </a:spcBef>
              <a:spcAft>
                <a:spcPts val="0"/>
              </a:spcAft>
              <a:buSzPts val="2400"/>
              <a:buChar char="●"/>
            </a:pPr>
            <a:r>
              <a:rPr lang="en-US" dirty="0"/>
              <a:t>GRFP Mentor Drop Ins</a:t>
            </a:r>
          </a:p>
          <a:p>
            <a:pPr marL="457200" lvl="0" indent="-381000" algn="l" rtl="0">
              <a:spcBef>
                <a:spcPts val="1000"/>
              </a:spcBef>
              <a:spcAft>
                <a:spcPts val="0"/>
              </a:spcAft>
              <a:buSzPts val="2400"/>
              <a:buChar char="●"/>
            </a:pPr>
            <a:r>
              <a:rPr lang="en-US" dirty="0"/>
              <a:t>GWL one-on-one consultations</a:t>
            </a:r>
            <a:endParaRPr dirty="0"/>
          </a:p>
          <a:p>
            <a:pPr marL="457200" lvl="0" indent="-381000" algn="l" rtl="0">
              <a:spcBef>
                <a:spcPts val="1000"/>
              </a:spcBef>
              <a:spcAft>
                <a:spcPts val="0"/>
              </a:spcAft>
              <a:buSzPts val="2400"/>
              <a:buChar char="●"/>
            </a:pPr>
            <a:r>
              <a:rPr lang="en-US" dirty="0"/>
              <a:t>Online resources</a:t>
            </a:r>
            <a:endParaRPr dirty="0"/>
          </a:p>
          <a:p>
            <a:pPr marL="914400" lvl="1" indent="-368300" algn="l" rtl="0">
              <a:spcBef>
                <a:spcPts val="1000"/>
              </a:spcBef>
              <a:spcAft>
                <a:spcPts val="0"/>
              </a:spcAft>
              <a:buSzPts val="2200"/>
              <a:buChar char="○"/>
            </a:pPr>
            <a:r>
              <a:rPr lang="en-US" dirty="0"/>
              <a:t>Guide to asking for references</a:t>
            </a:r>
            <a:endParaRPr dirty="0"/>
          </a:p>
          <a:p>
            <a:pPr marL="457200" lvl="0" indent="-381000" algn="l" rtl="0">
              <a:spcBef>
                <a:spcPts val="1000"/>
              </a:spcBef>
              <a:spcAft>
                <a:spcPts val="1000"/>
              </a:spcAft>
              <a:buSzPts val="2400"/>
              <a:buChar char="●"/>
            </a:pPr>
            <a:r>
              <a:rPr lang="en-US" dirty="0"/>
              <a:t>Events listings</a:t>
            </a:r>
          </a:p>
          <a:p>
            <a:pPr marL="457200" lvl="0" indent="-381000" algn="l" rtl="0">
              <a:spcBef>
                <a:spcPts val="1000"/>
              </a:spcBef>
              <a:spcAft>
                <a:spcPts val="1000"/>
              </a:spcAft>
              <a:buSzPts val="2400"/>
              <a:buChar char="●"/>
            </a:pPr>
            <a:r>
              <a:rPr lang="en-US" dirty="0"/>
              <a:t>GWL GRFP Collab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8"/>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E57200"/>
              </a:buClr>
              <a:buSzPts val="3600"/>
              <a:buNone/>
            </a:pPr>
            <a:r>
              <a:rPr lang="en-US" dirty="0">
                <a:solidFill>
                  <a:srgbClr val="E46E20"/>
                </a:solidFill>
              </a:rPr>
              <a:t>GRFP Mentors</a:t>
            </a:r>
            <a:endParaRPr dirty="0"/>
          </a:p>
        </p:txBody>
      </p:sp>
      <p:sp>
        <p:nvSpPr>
          <p:cNvPr id="497" name="Google Shape;497;p78"/>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232D4B"/>
              </a:buClr>
              <a:buSzPts val="2400"/>
              <a:buChar char="●"/>
            </a:pPr>
            <a:r>
              <a:rPr lang="en-US" dirty="0">
                <a:solidFill>
                  <a:srgbClr val="232D4B"/>
                </a:solidFill>
              </a:rPr>
              <a:t>Previous GRFP Winners</a:t>
            </a:r>
          </a:p>
          <a:p>
            <a:pPr marL="457200" lvl="0" indent="-381000" algn="l" rtl="0">
              <a:lnSpc>
                <a:spcPct val="100000"/>
              </a:lnSpc>
              <a:spcBef>
                <a:spcPts val="0"/>
              </a:spcBef>
              <a:spcAft>
                <a:spcPts val="0"/>
              </a:spcAft>
              <a:buClr>
                <a:srgbClr val="232D4B"/>
              </a:buClr>
              <a:buSzPts val="2400"/>
              <a:buChar char="●"/>
            </a:pPr>
            <a:r>
              <a:rPr lang="en-US" dirty="0">
                <a:solidFill>
                  <a:srgbClr val="232D4B"/>
                </a:solidFill>
              </a:rPr>
              <a:t>Grad Students in Engineering</a:t>
            </a:r>
          </a:p>
          <a:p>
            <a:pPr marL="457200" lvl="0" indent="-381000" algn="l" rtl="0">
              <a:lnSpc>
                <a:spcPct val="100000"/>
              </a:lnSpc>
              <a:spcBef>
                <a:spcPts val="0"/>
              </a:spcBef>
              <a:spcAft>
                <a:spcPts val="0"/>
              </a:spcAft>
              <a:buClr>
                <a:srgbClr val="232D4B"/>
              </a:buClr>
              <a:buSzPts val="2400"/>
              <a:buChar char="●"/>
            </a:pPr>
            <a:r>
              <a:rPr lang="en-US" dirty="0">
                <a:solidFill>
                  <a:srgbClr val="232D4B"/>
                </a:solidFill>
              </a:rPr>
              <a:t>Volunteer to help new applicants</a:t>
            </a:r>
          </a:p>
          <a:p>
            <a:pPr marL="76200" lvl="0" indent="0" algn="l" rtl="0">
              <a:lnSpc>
                <a:spcPct val="100000"/>
              </a:lnSpc>
              <a:spcBef>
                <a:spcPts val="0"/>
              </a:spcBef>
              <a:spcAft>
                <a:spcPts val="0"/>
              </a:spcAft>
              <a:buClr>
                <a:srgbClr val="232D4B"/>
              </a:buClr>
              <a:buSzPts val="2400"/>
              <a:buNone/>
            </a:pPr>
            <a:r>
              <a:rPr lang="en-US" dirty="0">
                <a:solidFill>
                  <a:srgbClr val="232D4B"/>
                </a:solidFill>
              </a:rPr>
              <a:t>from</a:t>
            </a:r>
          </a:p>
          <a:p>
            <a:pPr lvl="1" indent="-381000">
              <a:spcBef>
                <a:spcPts val="0"/>
              </a:spcBef>
              <a:buClr>
                <a:srgbClr val="232D4B"/>
              </a:buClr>
              <a:buSzPts val="2400"/>
              <a:buChar char="●"/>
            </a:pPr>
            <a:r>
              <a:rPr lang="en-US" dirty="0">
                <a:solidFill>
                  <a:srgbClr val="232D4B"/>
                </a:solidFill>
              </a:rPr>
              <a:t>BME</a:t>
            </a:r>
          </a:p>
          <a:p>
            <a:pPr lvl="1" indent="-381000">
              <a:spcBef>
                <a:spcPts val="0"/>
              </a:spcBef>
              <a:buClr>
                <a:srgbClr val="232D4B"/>
              </a:buClr>
              <a:buSzPts val="2400"/>
              <a:buChar char="●"/>
            </a:pPr>
            <a:r>
              <a:rPr lang="en-US" dirty="0">
                <a:solidFill>
                  <a:srgbClr val="232D4B"/>
                </a:solidFill>
              </a:rPr>
              <a:t>CEE</a:t>
            </a:r>
          </a:p>
          <a:p>
            <a:pPr lvl="1" indent="-381000">
              <a:spcBef>
                <a:spcPts val="0"/>
              </a:spcBef>
              <a:buClr>
                <a:srgbClr val="232D4B"/>
              </a:buClr>
              <a:buSzPts val="2400"/>
              <a:buChar char="●"/>
            </a:pPr>
            <a:r>
              <a:rPr lang="en-US" dirty="0">
                <a:solidFill>
                  <a:srgbClr val="232D4B"/>
                </a:solidFill>
              </a:rPr>
              <a:t>CHE</a:t>
            </a:r>
          </a:p>
          <a:p>
            <a:pPr lvl="1" indent="-381000">
              <a:spcBef>
                <a:spcPts val="0"/>
              </a:spcBef>
              <a:buClr>
                <a:srgbClr val="232D4B"/>
              </a:buClr>
              <a:buSzPts val="2400"/>
              <a:buChar char="●"/>
            </a:pPr>
            <a:r>
              <a:rPr lang="en-US" dirty="0">
                <a:solidFill>
                  <a:srgbClr val="232D4B"/>
                </a:solidFill>
              </a:rPr>
              <a:t>CS</a:t>
            </a:r>
          </a:p>
          <a:p>
            <a:pPr lvl="1" indent="-381000">
              <a:spcBef>
                <a:spcPts val="0"/>
              </a:spcBef>
              <a:buClr>
                <a:srgbClr val="232D4B"/>
              </a:buClr>
              <a:buSzPts val="2400"/>
              <a:buChar char="●"/>
            </a:pPr>
            <a:r>
              <a:rPr lang="en-US" dirty="0">
                <a:solidFill>
                  <a:srgbClr val="232D4B"/>
                </a:solidFill>
              </a:rPr>
              <a:t>MSE</a:t>
            </a:r>
          </a:p>
          <a:p>
            <a:pPr lvl="1" indent="-381000">
              <a:spcBef>
                <a:spcPts val="0"/>
              </a:spcBef>
              <a:buClr>
                <a:srgbClr val="232D4B"/>
              </a:buClr>
              <a:buSzPts val="2400"/>
              <a:buChar char="●"/>
            </a:pPr>
            <a:r>
              <a:rPr lang="en-US" dirty="0">
                <a:solidFill>
                  <a:srgbClr val="232D4B"/>
                </a:solidFill>
              </a:rPr>
              <a:t>SIE</a:t>
            </a:r>
            <a:endParaRPr dirty="0">
              <a:solidFill>
                <a:srgbClr val="232D4B"/>
              </a:solidFill>
            </a:endParaRPr>
          </a:p>
          <a:p>
            <a:pPr marL="457200" lvl="0" indent="-228600" algn="l" rtl="0">
              <a:lnSpc>
                <a:spcPct val="100000"/>
              </a:lnSpc>
              <a:spcBef>
                <a:spcPts val="0"/>
              </a:spcBef>
              <a:spcAft>
                <a:spcPts val="0"/>
              </a:spcAft>
              <a:buClr>
                <a:srgbClr val="666666"/>
              </a:buClr>
              <a:buSzPts val="2400"/>
              <a:buNone/>
            </a:pPr>
            <a:endParaRPr dirty="0">
              <a:solidFill>
                <a:srgbClr val="232D4B"/>
              </a:solidFill>
            </a:endParaRPr>
          </a:p>
          <a:p>
            <a:pPr marL="457200" lvl="0" indent="-228600" algn="l" rtl="0">
              <a:lnSpc>
                <a:spcPct val="100000"/>
              </a:lnSpc>
              <a:spcBef>
                <a:spcPts val="0"/>
              </a:spcBef>
              <a:spcAft>
                <a:spcPts val="0"/>
              </a:spcAft>
              <a:buClr>
                <a:srgbClr val="666666"/>
              </a:buClr>
              <a:buSzPts val="2400"/>
              <a:buNone/>
            </a:pPr>
            <a:endParaRPr dirty="0">
              <a:solidFill>
                <a:srgbClr val="232D4B"/>
              </a:solidFill>
            </a:endParaRPr>
          </a:p>
          <a:p>
            <a:pPr marL="457200" lvl="0" indent="-228600" algn="l" rtl="0">
              <a:lnSpc>
                <a:spcPct val="100000"/>
              </a:lnSpc>
              <a:spcBef>
                <a:spcPts val="0"/>
              </a:spcBef>
              <a:spcAft>
                <a:spcPts val="0"/>
              </a:spcAft>
              <a:buClr>
                <a:srgbClr val="666666"/>
              </a:buClr>
              <a:buSzPts val="2400"/>
              <a:buNone/>
            </a:pPr>
            <a:endParaRPr dirty="0">
              <a:solidFill>
                <a:srgbClr val="232D4B"/>
              </a:solidFill>
            </a:endParaRPr>
          </a:p>
          <a:p>
            <a:pPr marL="457200" lvl="0" indent="-228600" algn="l" rtl="0">
              <a:lnSpc>
                <a:spcPct val="100000"/>
              </a:lnSpc>
              <a:spcBef>
                <a:spcPts val="0"/>
              </a:spcBef>
              <a:spcAft>
                <a:spcPts val="0"/>
              </a:spcAft>
              <a:buClr>
                <a:srgbClr val="666666"/>
              </a:buClr>
              <a:buSzPts val="2400"/>
              <a:buNone/>
            </a:pPr>
            <a:endParaRPr dirty="0">
              <a:solidFill>
                <a:srgbClr val="232D4B"/>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8"/>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E57200"/>
              </a:buClr>
              <a:buSzPts val="3600"/>
              <a:buNone/>
            </a:pPr>
            <a:r>
              <a:rPr lang="en-US">
                <a:solidFill>
                  <a:srgbClr val="E46E20"/>
                </a:solidFill>
              </a:rPr>
              <a:t>GRFP Mentor Meetings</a:t>
            </a:r>
            <a:endParaRPr/>
          </a:p>
        </p:txBody>
      </p:sp>
      <p:sp>
        <p:nvSpPr>
          <p:cNvPr id="497" name="Google Shape;497;p78"/>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232D4B"/>
              </a:buClr>
              <a:buSzPts val="2400"/>
              <a:buChar char="●"/>
            </a:pPr>
            <a:r>
              <a:rPr lang="en-US">
                <a:solidFill>
                  <a:srgbClr val="232D4B"/>
                </a:solidFill>
              </a:rPr>
              <a:t>Discuss</a:t>
            </a:r>
            <a:endParaRPr>
              <a:solidFill>
                <a:srgbClr val="232D4B"/>
              </a:solidFill>
            </a:endParaRPr>
          </a:p>
          <a:p>
            <a:pPr marL="914400" lvl="1" indent="-368300" algn="l" rtl="0">
              <a:lnSpc>
                <a:spcPct val="100000"/>
              </a:lnSpc>
              <a:spcBef>
                <a:spcPts val="0"/>
              </a:spcBef>
              <a:spcAft>
                <a:spcPts val="0"/>
              </a:spcAft>
              <a:buClr>
                <a:srgbClr val="232D4B"/>
              </a:buClr>
              <a:buSzPts val="2200"/>
              <a:buChar char="○"/>
            </a:pPr>
            <a:r>
              <a:rPr lang="en-US">
                <a:solidFill>
                  <a:srgbClr val="232D4B"/>
                </a:solidFill>
              </a:rPr>
              <a:t>planning, ideas, outlines, organization</a:t>
            </a:r>
            <a:endParaRPr>
              <a:solidFill>
                <a:srgbClr val="232D4B"/>
              </a:solidFill>
            </a:endParaRPr>
          </a:p>
          <a:p>
            <a:pPr marL="914400" lvl="1" indent="-368300" algn="l" rtl="0">
              <a:lnSpc>
                <a:spcPct val="100000"/>
              </a:lnSpc>
              <a:spcBef>
                <a:spcPts val="0"/>
              </a:spcBef>
              <a:spcAft>
                <a:spcPts val="0"/>
              </a:spcAft>
              <a:buClr>
                <a:srgbClr val="232D4B"/>
              </a:buClr>
              <a:buSzPts val="2200"/>
              <a:buChar char="○"/>
            </a:pPr>
            <a:r>
              <a:rPr lang="en-US">
                <a:solidFill>
                  <a:srgbClr val="232D4B"/>
                </a:solidFill>
              </a:rPr>
              <a:t>application strategy, cohesive story</a:t>
            </a:r>
            <a:endParaRPr>
              <a:solidFill>
                <a:srgbClr val="232D4B"/>
              </a:solidFill>
            </a:endParaRPr>
          </a:p>
          <a:p>
            <a:pPr marL="457200" lvl="0" indent="-228600" algn="l" rtl="0">
              <a:lnSpc>
                <a:spcPct val="100000"/>
              </a:lnSpc>
              <a:spcBef>
                <a:spcPts val="0"/>
              </a:spcBef>
              <a:spcAft>
                <a:spcPts val="0"/>
              </a:spcAft>
              <a:buClr>
                <a:srgbClr val="666666"/>
              </a:buClr>
              <a:buSzPts val="2400"/>
              <a:buNone/>
            </a:pPr>
            <a:endParaRPr>
              <a:solidFill>
                <a:srgbClr val="232D4B"/>
              </a:solidFill>
            </a:endParaRPr>
          </a:p>
          <a:p>
            <a:pPr marL="457200" lvl="0" indent="-228600" algn="l" rtl="0">
              <a:lnSpc>
                <a:spcPct val="100000"/>
              </a:lnSpc>
              <a:spcBef>
                <a:spcPts val="0"/>
              </a:spcBef>
              <a:spcAft>
                <a:spcPts val="0"/>
              </a:spcAft>
              <a:buClr>
                <a:srgbClr val="666666"/>
              </a:buClr>
              <a:buSzPts val="2400"/>
              <a:buNone/>
            </a:pPr>
            <a:endParaRPr>
              <a:solidFill>
                <a:srgbClr val="232D4B"/>
              </a:solidFill>
            </a:endParaRPr>
          </a:p>
          <a:p>
            <a:pPr marL="457200" lvl="0" indent="-228600" algn="l" rtl="0">
              <a:lnSpc>
                <a:spcPct val="100000"/>
              </a:lnSpc>
              <a:spcBef>
                <a:spcPts val="0"/>
              </a:spcBef>
              <a:spcAft>
                <a:spcPts val="0"/>
              </a:spcAft>
              <a:buClr>
                <a:srgbClr val="666666"/>
              </a:buClr>
              <a:buSzPts val="2400"/>
              <a:buNone/>
            </a:pPr>
            <a:endParaRPr>
              <a:solidFill>
                <a:srgbClr val="232D4B"/>
              </a:solidFill>
            </a:endParaRPr>
          </a:p>
          <a:p>
            <a:pPr marL="457200" lvl="0" indent="-228600" algn="l" rtl="0">
              <a:lnSpc>
                <a:spcPct val="100000"/>
              </a:lnSpc>
              <a:spcBef>
                <a:spcPts val="0"/>
              </a:spcBef>
              <a:spcAft>
                <a:spcPts val="0"/>
              </a:spcAft>
              <a:buClr>
                <a:srgbClr val="666666"/>
              </a:buClr>
              <a:buSzPts val="2400"/>
              <a:buNone/>
            </a:pPr>
            <a:endParaRPr>
              <a:solidFill>
                <a:srgbClr val="232D4B"/>
              </a:solidFill>
            </a:endParaRPr>
          </a:p>
        </p:txBody>
      </p:sp>
      <p:grpSp>
        <p:nvGrpSpPr>
          <p:cNvPr id="504" name="Google Shape;504;p78"/>
          <p:cNvGrpSpPr/>
          <p:nvPr/>
        </p:nvGrpSpPr>
        <p:grpSpPr>
          <a:xfrm>
            <a:off x="4535372" y="2864923"/>
            <a:ext cx="2850573" cy="2278577"/>
            <a:chOff x="2982648" y="1334764"/>
            <a:chExt cx="3582922" cy="2706148"/>
          </a:xfrm>
        </p:grpSpPr>
        <p:pic>
          <p:nvPicPr>
            <p:cNvPr id="505" name="Google Shape;505;p78"/>
            <p:cNvPicPr preferRelativeResize="0"/>
            <p:nvPr/>
          </p:nvPicPr>
          <p:blipFill rotWithShape="1">
            <a:blip r:embed="rId3">
              <a:alphaModFix/>
            </a:blip>
            <a:srcRect/>
            <a:stretch/>
          </p:blipFill>
          <p:spPr>
            <a:xfrm>
              <a:off x="3316351" y="1350104"/>
              <a:ext cx="398200" cy="864110"/>
            </a:xfrm>
            <a:prstGeom prst="rect">
              <a:avLst/>
            </a:prstGeom>
            <a:noFill/>
            <a:ln>
              <a:noFill/>
            </a:ln>
          </p:spPr>
        </p:pic>
        <p:pic>
          <p:nvPicPr>
            <p:cNvPr id="506" name="Google Shape;506;p78"/>
            <p:cNvPicPr preferRelativeResize="0"/>
            <p:nvPr/>
          </p:nvPicPr>
          <p:blipFill rotWithShape="1">
            <a:blip r:embed="rId4">
              <a:alphaModFix/>
            </a:blip>
            <a:srcRect/>
            <a:stretch/>
          </p:blipFill>
          <p:spPr>
            <a:xfrm>
              <a:off x="5863978" y="1334764"/>
              <a:ext cx="407967" cy="844602"/>
            </a:xfrm>
            <a:prstGeom prst="rect">
              <a:avLst/>
            </a:prstGeom>
            <a:noFill/>
            <a:ln>
              <a:noFill/>
            </a:ln>
          </p:spPr>
        </p:pic>
        <p:sp>
          <p:nvSpPr>
            <p:cNvPr id="507" name="Google Shape;507;p78"/>
            <p:cNvSpPr/>
            <p:nvPr/>
          </p:nvSpPr>
          <p:spPr>
            <a:xfrm>
              <a:off x="2982648" y="2068861"/>
              <a:ext cx="1060500" cy="290700"/>
            </a:xfrm>
            <a:prstGeom prst="ellipse">
              <a:avLst/>
            </a:prstGeom>
            <a:gradFill>
              <a:gsLst>
                <a:gs pos="0">
                  <a:srgbClr val="0059B2"/>
                </a:gs>
                <a:gs pos="100000">
                  <a:srgbClr val="99B5F4"/>
                </a:gs>
              </a:gsLst>
              <a:lin ang="16200038" scaled="0"/>
            </a:gradFill>
            <a:ln w="9525" cap="flat" cmpd="sng">
              <a:solidFill>
                <a:srgbClr val="00549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8" name="Google Shape;508;p78"/>
            <p:cNvSpPr/>
            <p:nvPr/>
          </p:nvSpPr>
          <p:spPr>
            <a:xfrm>
              <a:off x="3236986" y="1877240"/>
              <a:ext cx="551700" cy="383400"/>
            </a:xfrm>
            <a:prstGeom prst="bevel">
              <a:avLst>
                <a:gd name="adj" fmla="val 12500"/>
              </a:avLst>
            </a:prstGeom>
            <a:gradFill>
              <a:gsLst>
                <a:gs pos="0">
                  <a:srgbClr val="94563A"/>
                </a:gs>
                <a:gs pos="50000">
                  <a:srgbClr val="D77C53"/>
                </a:gs>
                <a:gs pos="100000">
                  <a:srgbClr val="FF9664"/>
                </a:gs>
              </a:gsLst>
              <a:lin ang="10800025" scaled="0"/>
            </a:gra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9" name="Google Shape;509;p78"/>
            <p:cNvSpPr/>
            <p:nvPr/>
          </p:nvSpPr>
          <p:spPr>
            <a:xfrm>
              <a:off x="5505070" y="2034032"/>
              <a:ext cx="1060500" cy="290700"/>
            </a:xfrm>
            <a:prstGeom prst="ellipse">
              <a:avLst/>
            </a:prstGeom>
            <a:gradFill>
              <a:gsLst>
                <a:gs pos="0">
                  <a:srgbClr val="0059B2"/>
                </a:gs>
                <a:gs pos="100000">
                  <a:srgbClr val="99B5F4"/>
                </a:gs>
              </a:gsLst>
              <a:lin ang="16200038" scaled="0"/>
            </a:gradFill>
            <a:ln w="9525" cap="flat" cmpd="sng">
              <a:solidFill>
                <a:srgbClr val="00549A"/>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0" name="Google Shape;510;p78"/>
            <p:cNvSpPr/>
            <p:nvPr/>
          </p:nvSpPr>
          <p:spPr>
            <a:xfrm>
              <a:off x="5759408" y="1842411"/>
              <a:ext cx="551700" cy="383400"/>
            </a:xfrm>
            <a:prstGeom prst="bevel">
              <a:avLst>
                <a:gd name="adj" fmla="val 12500"/>
              </a:avLst>
            </a:prstGeom>
            <a:gradFill>
              <a:gsLst>
                <a:gs pos="0">
                  <a:srgbClr val="94563A"/>
                </a:gs>
                <a:gs pos="50000">
                  <a:srgbClr val="D77C53"/>
                </a:gs>
                <a:gs pos="100000">
                  <a:srgbClr val="FF9664"/>
                </a:gs>
              </a:gsLst>
              <a:lin ang="10800025" scaled="0"/>
            </a:gra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1" name="Google Shape;511;p78"/>
            <p:cNvPicPr preferRelativeResize="0"/>
            <p:nvPr/>
          </p:nvPicPr>
          <p:blipFill rotWithShape="1">
            <a:blip r:embed="rId5">
              <a:alphaModFix/>
            </a:blip>
            <a:srcRect/>
            <a:stretch/>
          </p:blipFill>
          <p:spPr>
            <a:xfrm>
              <a:off x="4122368" y="2162994"/>
              <a:ext cx="1427532" cy="1297756"/>
            </a:xfrm>
            <a:prstGeom prst="rect">
              <a:avLst/>
            </a:prstGeom>
            <a:noFill/>
            <a:ln>
              <a:noFill/>
            </a:ln>
          </p:spPr>
        </p:pic>
        <p:sp>
          <p:nvSpPr>
            <p:cNvPr id="512" name="Google Shape;512;p78"/>
            <p:cNvSpPr txBox="1"/>
            <p:nvPr/>
          </p:nvSpPr>
          <p:spPr>
            <a:xfrm>
              <a:off x="3562597" y="3335612"/>
              <a:ext cx="2553300" cy="705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E46E20"/>
                </a:solidFill>
                <a:latin typeface="Arial"/>
                <a:ea typeface="Arial"/>
                <a:cs typeface="Arial"/>
                <a:sym typeface="Arial"/>
              </a:endParaRPr>
            </a:p>
          </p:txBody>
        </p:sp>
        <p:cxnSp>
          <p:nvCxnSpPr>
            <p:cNvPr id="513" name="Google Shape;513;p78"/>
            <p:cNvCxnSpPr>
              <a:stCxn id="507" idx="5"/>
            </p:cNvCxnSpPr>
            <p:nvPr/>
          </p:nvCxnSpPr>
          <p:spPr>
            <a:xfrm>
              <a:off x="3887841" y="2316989"/>
              <a:ext cx="446700" cy="378600"/>
            </a:xfrm>
            <a:prstGeom prst="straightConnector1">
              <a:avLst/>
            </a:prstGeom>
            <a:noFill/>
            <a:ln w="28575" cap="flat" cmpd="sng">
              <a:solidFill>
                <a:srgbClr val="00549A"/>
              </a:solidFill>
              <a:prstDash val="dash"/>
              <a:round/>
              <a:headEnd type="none" w="sm" len="sm"/>
              <a:tailEnd type="none" w="sm" len="sm"/>
            </a:ln>
          </p:spPr>
        </p:cxnSp>
        <p:cxnSp>
          <p:nvCxnSpPr>
            <p:cNvPr id="514" name="Google Shape;514;p78"/>
            <p:cNvCxnSpPr/>
            <p:nvPr/>
          </p:nvCxnSpPr>
          <p:spPr>
            <a:xfrm flipH="1">
              <a:off x="5251471" y="2312028"/>
              <a:ext cx="477600" cy="425700"/>
            </a:xfrm>
            <a:prstGeom prst="straightConnector1">
              <a:avLst/>
            </a:prstGeom>
            <a:noFill/>
            <a:ln w="28575" cap="flat" cmpd="sng">
              <a:solidFill>
                <a:srgbClr val="00549A"/>
              </a:solidFill>
              <a:prstDash val="dash"/>
              <a:round/>
              <a:headEnd type="none" w="sm" len="sm"/>
              <a:tailEnd type="none" w="sm" len="sm"/>
            </a:ln>
          </p:spPr>
        </p:cxnSp>
      </p:grpSp>
    </p:spTree>
    <p:extLst>
      <p:ext uri="{BB962C8B-B14F-4D97-AF65-F5344CB8AC3E}">
        <p14:creationId xmlns:p14="http://schemas.microsoft.com/office/powerpoint/2010/main" val="2241937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3B13-5FC3-518D-655A-89421E53A5C5}"/>
              </a:ext>
            </a:extLst>
          </p:cNvPr>
          <p:cNvSpPr>
            <a:spLocks noGrp="1"/>
          </p:cNvSpPr>
          <p:nvPr>
            <p:ph type="title"/>
          </p:nvPr>
        </p:nvSpPr>
        <p:spPr/>
        <p:txBody>
          <a:bodyPr/>
          <a:lstStyle/>
          <a:p>
            <a:r>
              <a:rPr lang="en-US" dirty="0"/>
              <a:t>GRFP Mentor Drop in Hour</a:t>
            </a:r>
          </a:p>
        </p:txBody>
      </p:sp>
      <p:sp>
        <p:nvSpPr>
          <p:cNvPr id="3" name="Text Placeholder 2">
            <a:extLst>
              <a:ext uri="{FF2B5EF4-FFF2-40B4-BE49-F238E27FC236}">
                <a16:creationId xmlns:a16="http://schemas.microsoft.com/office/drawing/2014/main" id="{1C76AB46-E1E0-E3CF-C3E0-CAEADAA9685A}"/>
              </a:ext>
            </a:extLst>
          </p:cNvPr>
          <p:cNvSpPr>
            <a:spLocks noGrp="1"/>
          </p:cNvSpPr>
          <p:nvPr>
            <p:ph type="body" idx="1"/>
          </p:nvPr>
        </p:nvSpPr>
        <p:spPr/>
        <p:txBody>
          <a:bodyPr/>
          <a:lstStyle/>
          <a:p>
            <a:pPr marL="76200" indent="0">
              <a:buNone/>
            </a:pPr>
            <a:r>
              <a:rPr lang="en-US" b="1" dirty="0"/>
              <a:t>Thursdays 2:30-3:30pm</a:t>
            </a:r>
          </a:p>
          <a:p>
            <a:r>
              <a:rPr lang="en-US" dirty="0"/>
              <a:t>Work/writing time</a:t>
            </a:r>
          </a:p>
          <a:p>
            <a:r>
              <a:rPr lang="en-US" dirty="0"/>
              <a:t>Mentors on hand for questions/discussion</a:t>
            </a:r>
          </a:p>
          <a:p>
            <a:r>
              <a:rPr lang="en-US" dirty="0"/>
              <a:t>Some planned activities or discussions</a:t>
            </a:r>
          </a:p>
          <a:p>
            <a:endParaRPr lang="en-US" dirty="0"/>
          </a:p>
          <a:p>
            <a:r>
              <a:rPr lang="en-US" dirty="0"/>
              <a:t>Stop by whenever</a:t>
            </a:r>
          </a:p>
          <a:p>
            <a:endParaRPr lang="en-US" dirty="0"/>
          </a:p>
        </p:txBody>
      </p:sp>
      <p:pic>
        <p:nvPicPr>
          <p:cNvPr id="4" name="Picture 3">
            <a:extLst>
              <a:ext uri="{FF2B5EF4-FFF2-40B4-BE49-F238E27FC236}">
                <a16:creationId xmlns:a16="http://schemas.microsoft.com/office/drawing/2014/main" id="{40FC6999-D470-56AF-770E-34CDB37A05B2}"/>
              </a:ext>
            </a:extLst>
          </p:cNvPr>
          <p:cNvPicPr>
            <a:picLocks noChangeAspect="1"/>
          </p:cNvPicPr>
          <p:nvPr/>
        </p:nvPicPr>
        <p:blipFill>
          <a:blip r:embed="rId3"/>
          <a:stretch>
            <a:fillRect/>
          </a:stretch>
        </p:blipFill>
        <p:spPr>
          <a:xfrm>
            <a:off x="6180664" y="2209875"/>
            <a:ext cx="558800" cy="1054100"/>
          </a:xfrm>
          <a:prstGeom prst="rect">
            <a:avLst/>
          </a:prstGeom>
        </p:spPr>
      </p:pic>
      <p:pic>
        <p:nvPicPr>
          <p:cNvPr id="5" name="Picture 4">
            <a:extLst>
              <a:ext uri="{FF2B5EF4-FFF2-40B4-BE49-F238E27FC236}">
                <a16:creationId xmlns:a16="http://schemas.microsoft.com/office/drawing/2014/main" id="{0F63F499-9207-06C4-ED94-3B44AAD292E5}"/>
              </a:ext>
            </a:extLst>
          </p:cNvPr>
          <p:cNvPicPr>
            <a:picLocks noChangeAspect="1"/>
          </p:cNvPicPr>
          <p:nvPr/>
        </p:nvPicPr>
        <p:blipFill>
          <a:blip r:embed="rId4"/>
          <a:stretch>
            <a:fillRect/>
          </a:stretch>
        </p:blipFill>
        <p:spPr>
          <a:xfrm>
            <a:off x="7058082" y="2229433"/>
            <a:ext cx="558800" cy="1130300"/>
          </a:xfrm>
          <a:prstGeom prst="rect">
            <a:avLst/>
          </a:prstGeom>
        </p:spPr>
      </p:pic>
      <p:pic>
        <p:nvPicPr>
          <p:cNvPr id="6" name="Picture 5">
            <a:extLst>
              <a:ext uri="{FF2B5EF4-FFF2-40B4-BE49-F238E27FC236}">
                <a16:creationId xmlns:a16="http://schemas.microsoft.com/office/drawing/2014/main" id="{89F11BDF-BA7E-57B7-4EE6-711266DD6D5A}"/>
              </a:ext>
            </a:extLst>
          </p:cNvPr>
          <p:cNvPicPr>
            <a:picLocks noChangeAspect="1"/>
          </p:cNvPicPr>
          <p:nvPr/>
        </p:nvPicPr>
        <p:blipFill>
          <a:blip r:embed="rId5">
            <a:duotone>
              <a:prstClr val="black"/>
              <a:schemeClr val="accent5">
                <a:tint val="45000"/>
                <a:satMod val="400000"/>
              </a:schemeClr>
            </a:duotone>
          </a:blip>
          <a:stretch>
            <a:fillRect/>
          </a:stretch>
        </p:blipFill>
        <p:spPr>
          <a:xfrm>
            <a:off x="5303247" y="2639042"/>
            <a:ext cx="558800" cy="1104900"/>
          </a:xfrm>
          <a:prstGeom prst="rect">
            <a:avLst/>
          </a:prstGeom>
        </p:spPr>
      </p:pic>
      <p:pic>
        <p:nvPicPr>
          <p:cNvPr id="7" name="Picture 6">
            <a:extLst>
              <a:ext uri="{FF2B5EF4-FFF2-40B4-BE49-F238E27FC236}">
                <a16:creationId xmlns:a16="http://schemas.microsoft.com/office/drawing/2014/main" id="{E278A2C1-6712-AD52-62A1-3F9DF5541FE9}"/>
              </a:ext>
            </a:extLst>
          </p:cNvPr>
          <p:cNvPicPr>
            <a:picLocks noChangeAspect="1"/>
          </p:cNvPicPr>
          <p:nvPr/>
        </p:nvPicPr>
        <p:blipFill>
          <a:blip r:embed="rId6">
            <a:duotone>
              <a:prstClr val="black"/>
              <a:schemeClr val="accent5">
                <a:tint val="45000"/>
                <a:satMod val="400000"/>
              </a:schemeClr>
            </a:duotone>
          </a:blip>
          <a:stretch>
            <a:fillRect/>
          </a:stretch>
        </p:blipFill>
        <p:spPr>
          <a:xfrm>
            <a:off x="4526612" y="3682191"/>
            <a:ext cx="558800" cy="1054100"/>
          </a:xfrm>
          <a:prstGeom prst="rect">
            <a:avLst/>
          </a:prstGeom>
        </p:spPr>
      </p:pic>
      <p:pic>
        <p:nvPicPr>
          <p:cNvPr id="8" name="Picture 7">
            <a:extLst>
              <a:ext uri="{FF2B5EF4-FFF2-40B4-BE49-F238E27FC236}">
                <a16:creationId xmlns:a16="http://schemas.microsoft.com/office/drawing/2014/main" id="{265E510C-33CA-15BB-D8D0-6F5249E8FF47}"/>
              </a:ext>
            </a:extLst>
          </p:cNvPr>
          <p:cNvPicPr>
            <a:picLocks noChangeAspect="1"/>
          </p:cNvPicPr>
          <p:nvPr/>
        </p:nvPicPr>
        <p:blipFill>
          <a:blip r:embed="rId7"/>
          <a:stretch>
            <a:fillRect/>
          </a:stretch>
        </p:blipFill>
        <p:spPr>
          <a:xfrm>
            <a:off x="7909667" y="2468032"/>
            <a:ext cx="558800" cy="1054100"/>
          </a:xfrm>
          <a:prstGeom prst="rect">
            <a:avLst/>
          </a:prstGeom>
        </p:spPr>
      </p:pic>
      <p:pic>
        <p:nvPicPr>
          <p:cNvPr id="9" name="Picture 8">
            <a:extLst>
              <a:ext uri="{FF2B5EF4-FFF2-40B4-BE49-F238E27FC236}">
                <a16:creationId xmlns:a16="http://schemas.microsoft.com/office/drawing/2014/main" id="{E22DE560-58AE-BB29-78D9-A4F50D24A6A0}"/>
              </a:ext>
            </a:extLst>
          </p:cNvPr>
          <p:cNvPicPr>
            <a:picLocks noChangeAspect="1"/>
          </p:cNvPicPr>
          <p:nvPr/>
        </p:nvPicPr>
        <p:blipFill>
          <a:blip r:embed="rId8"/>
          <a:stretch>
            <a:fillRect/>
          </a:stretch>
        </p:blipFill>
        <p:spPr>
          <a:xfrm>
            <a:off x="8403614" y="3820232"/>
            <a:ext cx="558800" cy="1054100"/>
          </a:xfrm>
          <a:prstGeom prst="rect">
            <a:avLst/>
          </a:prstGeom>
        </p:spPr>
      </p:pic>
      <p:sp>
        <p:nvSpPr>
          <p:cNvPr id="15" name="Google Shape;532;p79">
            <a:extLst>
              <a:ext uri="{FF2B5EF4-FFF2-40B4-BE49-F238E27FC236}">
                <a16:creationId xmlns:a16="http://schemas.microsoft.com/office/drawing/2014/main" id="{C250B122-3296-61A5-0CA8-6D8A2731BE58}"/>
              </a:ext>
            </a:extLst>
          </p:cNvPr>
          <p:cNvSpPr/>
          <p:nvPr/>
        </p:nvSpPr>
        <p:spPr>
          <a:xfrm>
            <a:off x="4369645" y="4598233"/>
            <a:ext cx="843633" cy="244733"/>
          </a:xfrm>
          <a:prstGeom prst="ellipse">
            <a:avLst/>
          </a:prstGeom>
          <a:gradFill>
            <a:gsLst>
              <a:gs pos="0">
                <a:srgbClr val="0059B2"/>
              </a:gs>
              <a:gs pos="100000">
                <a:srgbClr val="99B5F4"/>
              </a:gs>
            </a:gsLst>
            <a:lin ang="16200000" scaled="0"/>
          </a:gradFill>
          <a:ln w="9525" cap="flat" cmpd="sng">
            <a:solidFill>
              <a:srgbClr val="00549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533;p79">
            <a:extLst>
              <a:ext uri="{FF2B5EF4-FFF2-40B4-BE49-F238E27FC236}">
                <a16:creationId xmlns:a16="http://schemas.microsoft.com/office/drawing/2014/main" id="{DD84D8F1-7B40-22EE-3C21-5D339D01B6F7}"/>
              </a:ext>
            </a:extLst>
          </p:cNvPr>
          <p:cNvSpPr/>
          <p:nvPr/>
        </p:nvSpPr>
        <p:spPr>
          <a:xfrm>
            <a:off x="4572000" y="4436894"/>
            <a:ext cx="438925" cy="322712"/>
          </a:xfrm>
          <a:prstGeom prst="bevel">
            <a:avLst>
              <a:gd name="adj" fmla="val 12500"/>
            </a:avLst>
          </a:prstGeom>
          <a:gradFill>
            <a:gsLst>
              <a:gs pos="0">
                <a:srgbClr val="94563A"/>
              </a:gs>
              <a:gs pos="50000">
                <a:srgbClr val="D77C53"/>
              </a:gs>
              <a:gs pos="100000">
                <a:srgbClr val="FF9664"/>
              </a:gs>
            </a:gsLst>
            <a:lin ang="10800000" scaled="0"/>
          </a:gra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 name="Google Shape;534;p79">
            <a:extLst>
              <a:ext uri="{FF2B5EF4-FFF2-40B4-BE49-F238E27FC236}">
                <a16:creationId xmlns:a16="http://schemas.microsoft.com/office/drawing/2014/main" id="{CFABA919-9238-77B5-0283-2DC09324467C}"/>
              </a:ext>
            </a:extLst>
          </p:cNvPr>
          <p:cNvSpPr/>
          <p:nvPr/>
        </p:nvSpPr>
        <p:spPr>
          <a:xfrm>
            <a:off x="8242057" y="4712502"/>
            <a:ext cx="843633" cy="244733"/>
          </a:xfrm>
          <a:prstGeom prst="ellipse">
            <a:avLst/>
          </a:prstGeom>
          <a:gradFill>
            <a:gsLst>
              <a:gs pos="0">
                <a:srgbClr val="0059B2"/>
              </a:gs>
              <a:gs pos="100000">
                <a:srgbClr val="99B5F4"/>
              </a:gs>
            </a:gsLst>
            <a:lin ang="16200000" scaled="0"/>
          </a:gradFill>
          <a:ln w="9525" cap="flat" cmpd="sng">
            <a:solidFill>
              <a:srgbClr val="00549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535;p79">
            <a:extLst>
              <a:ext uri="{FF2B5EF4-FFF2-40B4-BE49-F238E27FC236}">
                <a16:creationId xmlns:a16="http://schemas.microsoft.com/office/drawing/2014/main" id="{15D1DB74-FC73-E277-F3FF-D4516F10F5AB}"/>
              </a:ext>
            </a:extLst>
          </p:cNvPr>
          <p:cNvSpPr/>
          <p:nvPr/>
        </p:nvSpPr>
        <p:spPr>
          <a:xfrm>
            <a:off x="8449742" y="4516785"/>
            <a:ext cx="438925" cy="322712"/>
          </a:xfrm>
          <a:prstGeom prst="bevel">
            <a:avLst>
              <a:gd name="adj" fmla="val 12500"/>
            </a:avLst>
          </a:prstGeom>
          <a:gradFill>
            <a:gsLst>
              <a:gs pos="0">
                <a:srgbClr val="94563A"/>
              </a:gs>
              <a:gs pos="50000">
                <a:srgbClr val="D77C53"/>
              </a:gs>
              <a:gs pos="100000">
                <a:srgbClr val="FF9664"/>
              </a:gs>
            </a:gsLst>
            <a:lin ang="10800000" scaled="0"/>
          </a:gra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 name="Google Shape;536;p79">
            <a:extLst>
              <a:ext uri="{FF2B5EF4-FFF2-40B4-BE49-F238E27FC236}">
                <a16:creationId xmlns:a16="http://schemas.microsoft.com/office/drawing/2014/main" id="{4336976A-733B-EE7D-1DAD-50DE826C39B0}"/>
              </a:ext>
            </a:extLst>
          </p:cNvPr>
          <p:cNvPicPr preferRelativeResize="0"/>
          <p:nvPr/>
        </p:nvPicPr>
        <p:blipFill rotWithShape="1">
          <a:blip r:embed="rId9">
            <a:alphaModFix/>
          </a:blip>
          <a:srcRect/>
          <a:stretch/>
        </p:blipFill>
        <p:spPr>
          <a:xfrm>
            <a:off x="6148881" y="3911767"/>
            <a:ext cx="1135765" cy="1092671"/>
          </a:xfrm>
          <a:prstGeom prst="rect">
            <a:avLst/>
          </a:prstGeom>
          <a:noFill/>
          <a:ln>
            <a:noFill/>
          </a:ln>
        </p:spPr>
      </p:pic>
      <p:sp>
        <p:nvSpPr>
          <p:cNvPr id="20" name="Google Shape;537;p79">
            <a:extLst>
              <a:ext uri="{FF2B5EF4-FFF2-40B4-BE49-F238E27FC236}">
                <a16:creationId xmlns:a16="http://schemas.microsoft.com/office/drawing/2014/main" id="{D081D918-CDF5-FF13-B92A-D06CDA0229BF}"/>
              </a:ext>
            </a:extLst>
          </p:cNvPr>
          <p:cNvSpPr txBox="1"/>
          <p:nvPr/>
        </p:nvSpPr>
        <p:spPr>
          <a:xfrm>
            <a:off x="6334722" y="4877630"/>
            <a:ext cx="2031358" cy="5937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E46E20"/>
              </a:solidFill>
              <a:latin typeface="Arial"/>
              <a:ea typeface="Arial"/>
              <a:cs typeface="Arial"/>
              <a:sym typeface="Arial"/>
            </a:endParaRPr>
          </a:p>
        </p:txBody>
      </p:sp>
      <p:cxnSp>
        <p:nvCxnSpPr>
          <p:cNvPr id="21" name="Google Shape;538;p79">
            <a:extLst>
              <a:ext uri="{FF2B5EF4-FFF2-40B4-BE49-F238E27FC236}">
                <a16:creationId xmlns:a16="http://schemas.microsoft.com/office/drawing/2014/main" id="{1C5DC2CF-0D69-6F79-A2AB-03A57EDEC2B8}"/>
              </a:ext>
            </a:extLst>
          </p:cNvPr>
          <p:cNvCxnSpPr>
            <a:cxnSpLocks/>
            <a:stCxn id="15" idx="5"/>
          </p:cNvCxnSpPr>
          <p:nvPr/>
        </p:nvCxnSpPr>
        <p:spPr>
          <a:xfrm flipV="1">
            <a:off x="5089731" y="4659984"/>
            <a:ext cx="1202586" cy="147142"/>
          </a:xfrm>
          <a:prstGeom prst="straightConnector1">
            <a:avLst/>
          </a:prstGeom>
          <a:noFill/>
          <a:ln w="28575" cap="flat" cmpd="sng">
            <a:solidFill>
              <a:srgbClr val="00549A"/>
            </a:solidFill>
            <a:prstDash val="dash"/>
            <a:round/>
            <a:headEnd type="none" w="sm" len="sm"/>
            <a:tailEnd type="none" w="sm" len="sm"/>
          </a:ln>
        </p:spPr>
      </p:cxnSp>
      <p:cxnSp>
        <p:nvCxnSpPr>
          <p:cNvPr id="22" name="Google Shape;539;p79">
            <a:extLst>
              <a:ext uri="{FF2B5EF4-FFF2-40B4-BE49-F238E27FC236}">
                <a16:creationId xmlns:a16="http://schemas.microsoft.com/office/drawing/2014/main" id="{D955C0B4-FAEF-CACA-3F08-D6ABB3E7E7E4}"/>
              </a:ext>
            </a:extLst>
          </p:cNvPr>
          <p:cNvCxnSpPr>
            <a:cxnSpLocks/>
            <a:stCxn id="17" idx="2"/>
          </p:cNvCxnSpPr>
          <p:nvPr/>
        </p:nvCxnSpPr>
        <p:spPr>
          <a:xfrm flipH="1" flipV="1">
            <a:off x="7322180" y="4659984"/>
            <a:ext cx="919877" cy="174885"/>
          </a:xfrm>
          <a:prstGeom prst="straightConnector1">
            <a:avLst/>
          </a:prstGeom>
          <a:noFill/>
          <a:ln w="28575" cap="flat" cmpd="sng">
            <a:solidFill>
              <a:srgbClr val="00549A"/>
            </a:solidFill>
            <a:prstDash val="dash"/>
            <a:round/>
            <a:headEnd type="none" w="sm" len="sm"/>
            <a:tailEnd type="none" w="sm" len="sm"/>
          </a:ln>
        </p:spPr>
      </p:cxnSp>
      <p:sp>
        <p:nvSpPr>
          <p:cNvPr id="24" name="Google Shape;532;p79">
            <a:extLst>
              <a:ext uri="{FF2B5EF4-FFF2-40B4-BE49-F238E27FC236}">
                <a16:creationId xmlns:a16="http://schemas.microsoft.com/office/drawing/2014/main" id="{2495B00A-EEC2-7DD8-83FB-3392D4D782FC}"/>
              </a:ext>
            </a:extLst>
          </p:cNvPr>
          <p:cNvSpPr/>
          <p:nvPr/>
        </p:nvSpPr>
        <p:spPr>
          <a:xfrm>
            <a:off x="5171867" y="3609653"/>
            <a:ext cx="843633" cy="244733"/>
          </a:xfrm>
          <a:prstGeom prst="ellipse">
            <a:avLst/>
          </a:prstGeom>
          <a:gradFill>
            <a:gsLst>
              <a:gs pos="0">
                <a:srgbClr val="0059B2"/>
              </a:gs>
              <a:gs pos="100000">
                <a:srgbClr val="99B5F4"/>
              </a:gs>
            </a:gsLst>
            <a:lin ang="16200000" scaled="0"/>
          </a:gradFill>
          <a:ln w="9525" cap="flat" cmpd="sng">
            <a:solidFill>
              <a:srgbClr val="00549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 name="Google Shape;533;p79">
            <a:extLst>
              <a:ext uri="{FF2B5EF4-FFF2-40B4-BE49-F238E27FC236}">
                <a16:creationId xmlns:a16="http://schemas.microsoft.com/office/drawing/2014/main" id="{581980AF-2394-4689-D520-F24DB553D266}"/>
              </a:ext>
            </a:extLst>
          </p:cNvPr>
          <p:cNvSpPr/>
          <p:nvPr/>
        </p:nvSpPr>
        <p:spPr>
          <a:xfrm>
            <a:off x="5389383" y="3441082"/>
            <a:ext cx="438925" cy="322712"/>
          </a:xfrm>
          <a:prstGeom prst="bevel">
            <a:avLst>
              <a:gd name="adj" fmla="val 12500"/>
            </a:avLst>
          </a:prstGeom>
          <a:gradFill>
            <a:gsLst>
              <a:gs pos="0">
                <a:srgbClr val="94563A"/>
              </a:gs>
              <a:gs pos="50000">
                <a:srgbClr val="D77C53"/>
              </a:gs>
              <a:gs pos="100000">
                <a:srgbClr val="FF9664"/>
              </a:gs>
            </a:gsLst>
            <a:lin ang="10800000" scaled="0"/>
          </a:gra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6" name="Google Shape;538;p79">
            <a:extLst>
              <a:ext uri="{FF2B5EF4-FFF2-40B4-BE49-F238E27FC236}">
                <a16:creationId xmlns:a16="http://schemas.microsoft.com/office/drawing/2014/main" id="{4FF01693-7F8D-0589-D7AA-922B3D4E5160}"/>
              </a:ext>
            </a:extLst>
          </p:cNvPr>
          <p:cNvCxnSpPr>
            <a:cxnSpLocks/>
            <a:stCxn id="24" idx="5"/>
          </p:cNvCxnSpPr>
          <p:nvPr/>
        </p:nvCxnSpPr>
        <p:spPr>
          <a:xfrm>
            <a:off x="5891953" y="3818546"/>
            <a:ext cx="385203" cy="510837"/>
          </a:xfrm>
          <a:prstGeom prst="straightConnector1">
            <a:avLst/>
          </a:prstGeom>
          <a:noFill/>
          <a:ln w="28575" cap="flat" cmpd="sng">
            <a:solidFill>
              <a:srgbClr val="00549A"/>
            </a:solidFill>
            <a:prstDash val="dash"/>
            <a:round/>
            <a:headEnd type="none" w="sm" len="sm"/>
            <a:tailEnd type="none" w="sm" len="sm"/>
          </a:ln>
        </p:spPr>
      </p:cxnSp>
      <p:sp>
        <p:nvSpPr>
          <p:cNvPr id="28" name="Google Shape;532;p79">
            <a:extLst>
              <a:ext uri="{FF2B5EF4-FFF2-40B4-BE49-F238E27FC236}">
                <a16:creationId xmlns:a16="http://schemas.microsoft.com/office/drawing/2014/main" id="{9FE6C3AD-5F11-31AA-382C-CB1FF7F76BFC}"/>
              </a:ext>
            </a:extLst>
          </p:cNvPr>
          <p:cNvSpPr/>
          <p:nvPr/>
        </p:nvSpPr>
        <p:spPr>
          <a:xfrm>
            <a:off x="6040855" y="3234829"/>
            <a:ext cx="843633" cy="244733"/>
          </a:xfrm>
          <a:prstGeom prst="ellipse">
            <a:avLst/>
          </a:prstGeom>
          <a:gradFill>
            <a:gsLst>
              <a:gs pos="0">
                <a:srgbClr val="0059B2"/>
              </a:gs>
              <a:gs pos="100000">
                <a:srgbClr val="99B5F4"/>
              </a:gs>
            </a:gsLst>
            <a:lin ang="16200000" scaled="0"/>
          </a:gradFill>
          <a:ln w="9525" cap="flat" cmpd="sng">
            <a:solidFill>
              <a:srgbClr val="00549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Google Shape;533;p79">
            <a:extLst>
              <a:ext uri="{FF2B5EF4-FFF2-40B4-BE49-F238E27FC236}">
                <a16:creationId xmlns:a16="http://schemas.microsoft.com/office/drawing/2014/main" id="{F57C5316-23BA-AE78-18F3-D6247D5302E1}"/>
              </a:ext>
            </a:extLst>
          </p:cNvPr>
          <p:cNvSpPr/>
          <p:nvPr/>
        </p:nvSpPr>
        <p:spPr>
          <a:xfrm>
            <a:off x="6243210" y="3073490"/>
            <a:ext cx="438925" cy="322712"/>
          </a:xfrm>
          <a:prstGeom prst="bevel">
            <a:avLst>
              <a:gd name="adj" fmla="val 12500"/>
            </a:avLst>
          </a:prstGeom>
          <a:gradFill>
            <a:gsLst>
              <a:gs pos="0">
                <a:srgbClr val="94563A"/>
              </a:gs>
              <a:gs pos="50000">
                <a:srgbClr val="D77C53"/>
              </a:gs>
              <a:gs pos="100000">
                <a:srgbClr val="FF9664"/>
              </a:gs>
            </a:gsLst>
            <a:lin ang="10800000" scaled="0"/>
          </a:gra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0" name="Google Shape;538;p79">
            <a:extLst>
              <a:ext uri="{FF2B5EF4-FFF2-40B4-BE49-F238E27FC236}">
                <a16:creationId xmlns:a16="http://schemas.microsoft.com/office/drawing/2014/main" id="{4043BEA7-6B7F-B7F8-AEB6-F2A49898A7F3}"/>
              </a:ext>
            </a:extLst>
          </p:cNvPr>
          <p:cNvCxnSpPr>
            <a:cxnSpLocks/>
            <a:stCxn id="28" idx="4"/>
          </p:cNvCxnSpPr>
          <p:nvPr/>
        </p:nvCxnSpPr>
        <p:spPr>
          <a:xfrm>
            <a:off x="6462672" y="3479562"/>
            <a:ext cx="71412" cy="432205"/>
          </a:xfrm>
          <a:prstGeom prst="straightConnector1">
            <a:avLst/>
          </a:prstGeom>
          <a:noFill/>
          <a:ln w="28575" cap="flat" cmpd="sng">
            <a:solidFill>
              <a:srgbClr val="00549A"/>
            </a:solidFill>
            <a:prstDash val="dash"/>
            <a:round/>
            <a:headEnd type="none" w="sm" len="sm"/>
            <a:tailEnd type="none" w="sm" len="sm"/>
          </a:ln>
        </p:spPr>
      </p:cxnSp>
      <p:sp>
        <p:nvSpPr>
          <p:cNvPr id="34" name="Google Shape;532;p79">
            <a:extLst>
              <a:ext uri="{FF2B5EF4-FFF2-40B4-BE49-F238E27FC236}">
                <a16:creationId xmlns:a16="http://schemas.microsoft.com/office/drawing/2014/main" id="{A457C80A-7572-D5EF-BE65-AE17023D4CD8}"/>
              </a:ext>
            </a:extLst>
          </p:cNvPr>
          <p:cNvSpPr/>
          <p:nvPr/>
        </p:nvSpPr>
        <p:spPr>
          <a:xfrm>
            <a:off x="6926952" y="3292358"/>
            <a:ext cx="843633" cy="244733"/>
          </a:xfrm>
          <a:prstGeom prst="ellipse">
            <a:avLst/>
          </a:prstGeom>
          <a:gradFill>
            <a:gsLst>
              <a:gs pos="0">
                <a:srgbClr val="0059B2"/>
              </a:gs>
              <a:gs pos="100000">
                <a:srgbClr val="99B5F4"/>
              </a:gs>
            </a:gsLst>
            <a:lin ang="16200000" scaled="0"/>
          </a:gradFill>
          <a:ln w="9525" cap="flat" cmpd="sng">
            <a:solidFill>
              <a:srgbClr val="00549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 name="Google Shape;533;p79">
            <a:extLst>
              <a:ext uri="{FF2B5EF4-FFF2-40B4-BE49-F238E27FC236}">
                <a16:creationId xmlns:a16="http://schemas.microsoft.com/office/drawing/2014/main" id="{A88B017E-8DD2-E609-769B-95365048FD5C}"/>
              </a:ext>
            </a:extLst>
          </p:cNvPr>
          <p:cNvSpPr/>
          <p:nvPr/>
        </p:nvSpPr>
        <p:spPr>
          <a:xfrm>
            <a:off x="7129307" y="3131019"/>
            <a:ext cx="438925" cy="322712"/>
          </a:xfrm>
          <a:prstGeom prst="bevel">
            <a:avLst>
              <a:gd name="adj" fmla="val 12500"/>
            </a:avLst>
          </a:prstGeom>
          <a:gradFill>
            <a:gsLst>
              <a:gs pos="0">
                <a:srgbClr val="94563A"/>
              </a:gs>
              <a:gs pos="50000">
                <a:srgbClr val="D77C53"/>
              </a:gs>
              <a:gs pos="100000">
                <a:srgbClr val="FF9664"/>
              </a:gs>
            </a:gsLst>
            <a:lin ang="10800000" scaled="0"/>
          </a:gra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6" name="Google Shape;538;p79">
            <a:extLst>
              <a:ext uri="{FF2B5EF4-FFF2-40B4-BE49-F238E27FC236}">
                <a16:creationId xmlns:a16="http://schemas.microsoft.com/office/drawing/2014/main" id="{AB126F13-CB70-CDED-B5D0-CE3F27AF4DBF}"/>
              </a:ext>
            </a:extLst>
          </p:cNvPr>
          <p:cNvCxnSpPr>
            <a:cxnSpLocks/>
          </p:cNvCxnSpPr>
          <p:nvPr/>
        </p:nvCxnSpPr>
        <p:spPr>
          <a:xfrm flipH="1">
            <a:off x="7021960" y="3536599"/>
            <a:ext cx="255710" cy="479204"/>
          </a:xfrm>
          <a:prstGeom prst="straightConnector1">
            <a:avLst/>
          </a:prstGeom>
          <a:noFill/>
          <a:ln w="28575" cap="flat" cmpd="sng">
            <a:solidFill>
              <a:srgbClr val="00549A"/>
            </a:solidFill>
            <a:prstDash val="dash"/>
            <a:round/>
            <a:headEnd type="none" w="sm" len="sm"/>
            <a:tailEnd type="none" w="sm" len="sm"/>
          </a:ln>
        </p:spPr>
      </p:cxnSp>
      <p:sp>
        <p:nvSpPr>
          <p:cNvPr id="41" name="Google Shape;532;p79">
            <a:extLst>
              <a:ext uri="{FF2B5EF4-FFF2-40B4-BE49-F238E27FC236}">
                <a16:creationId xmlns:a16="http://schemas.microsoft.com/office/drawing/2014/main" id="{473B30A0-E8E7-C943-D070-FBF27D566B20}"/>
              </a:ext>
            </a:extLst>
          </p:cNvPr>
          <p:cNvSpPr/>
          <p:nvPr/>
        </p:nvSpPr>
        <p:spPr>
          <a:xfrm>
            <a:off x="7762334" y="3470941"/>
            <a:ext cx="843633" cy="244733"/>
          </a:xfrm>
          <a:prstGeom prst="ellipse">
            <a:avLst/>
          </a:prstGeom>
          <a:gradFill>
            <a:gsLst>
              <a:gs pos="0">
                <a:srgbClr val="0059B2"/>
              </a:gs>
              <a:gs pos="100000">
                <a:srgbClr val="99B5F4"/>
              </a:gs>
            </a:gsLst>
            <a:lin ang="16200000" scaled="0"/>
          </a:gradFill>
          <a:ln w="9525" cap="flat" cmpd="sng">
            <a:solidFill>
              <a:srgbClr val="00549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 name="Google Shape;533;p79">
            <a:extLst>
              <a:ext uri="{FF2B5EF4-FFF2-40B4-BE49-F238E27FC236}">
                <a16:creationId xmlns:a16="http://schemas.microsoft.com/office/drawing/2014/main" id="{8588A855-427B-5D5A-6945-5D57F63E221B}"/>
              </a:ext>
            </a:extLst>
          </p:cNvPr>
          <p:cNvSpPr/>
          <p:nvPr/>
        </p:nvSpPr>
        <p:spPr>
          <a:xfrm>
            <a:off x="7964689" y="3309602"/>
            <a:ext cx="438925" cy="322712"/>
          </a:xfrm>
          <a:prstGeom prst="bevel">
            <a:avLst>
              <a:gd name="adj" fmla="val 12500"/>
            </a:avLst>
          </a:prstGeom>
          <a:gradFill>
            <a:gsLst>
              <a:gs pos="0">
                <a:srgbClr val="94563A"/>
              </a:gs>
              <a:gs pos="50000">
                <a:srgbClr val="D77C53"/>
              </a:gs>
              <a:gs pos="100000">
                <a:srgbClr val="FF9664"/>
              </a:gs>
            </a:gsLst>
            <a:lin ang="10800000" scaled="0"/>
          </a:gradFill>
          <a:ln w="25400" cap="flat" cmpd="sng">
            <a:solidFill>
              <a:srgbClr val="B249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3" name="Google Shape;538;p79">
            <a:extLst>
              <a:ext uri="{FF2B5EF4-FFF2-40B4-BE49-F238E27FC236}">
                <a16:creationId xmlns:a16="http://schemas.microsoft.com/office/drawing/2014/main" id="{C251DD49-E3D9-953C-5CDA-24BD87361665}"/>
              </a:ext>
            </a:extLst>
          </p:cNvPr>
          <p:cNvCxnSpPr>
            <a:cxnSpLocks/>
            <a:stCxn id="41" idx="5"/>
          </p:cNvCxnSpPr>
          <p:nvPr/>
        </p:nvCxnSpPr>
        <p:spPr>
          <a:xfrm flipH="1">
            <a:off x="7203106" y="3679834"/>
            <a:ext cx="1279314" cy="679256"/>
          </a:xfrm>
          <a:prstGeom prst="straightConnector1">
            <a:avLst/>
          </a:prstGeom>
          <a:noFill/>
          <a:ln w="28575" cap="flat" cmpd="sng">
            <a:solidFill>
              <a:srgbClr val="00549A"/>
            </a:solidFill>
            <a:prstDash val="dash"/>
            <a:round/>
            <a:headEnd type="none" w="sm" len="sm"/>
            <a:tailEnd type="none" w="sm" len="sm"/>
          </a:ln>
        </p:spPr>
      </p:cxnSp>
    </p:spTree>
    <p:extLst>
      <p:ext uri="{BB962C8B-B14F-4D97-AF65-F5344CB8AC3E}">
        <p14:creationId xmlns:p14="http://schemas.microsoft.com/office/powerpoint/2010/main" val="1157154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9"/>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E57200"/>
              </a:buClr>
              <a:buSzPts val="3600"/>
              <a:buNone/>
            </a:pPr>
            <a:r>
              <a:rPr lang="en-US" dirty="0">
                <a:solidFill>
                  <a:srgbClr val="E46E20"/>
                </a:solidFill>
              </a:rPr>
              <a:t>GWL Events</a:t>
            </a:r>
            <a:endParaRPr dirty="0"/>
          </a:p>
        </p:txBody>
      </p:sp>
      <p:sp>
        <p:nvSpPr>
          <p:cNvPr id="522" name="Google Shape;522;p79"/>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Clr>
                <a:srgbClr val="232D4B"/>
              </a:buClr>
              <a:buSzPts val="2400"/>
              <a:buNone/>
            </a:pPr>
            <a:r>
              <a:rPr lang="en-US" b="1" dirty="0">
                <a:solidFill>
                  <a:srgbClr val="232D4B"/>
                </a:solidFill>
              </a:rPr>
              <a:t>Summer Events: 2:30pm, Tuesdays | Zoom</a:t>
            </a:r>
          </a:p>
          <a:p>
            <a:pPr marL="457200" lvl="0" indent="-381000" algn="l" rtl="0">
              <a:lnSpc>
                <a:spcPct val="100000"/>
              </a:lnSpc>
              <a:spcBef>
                <a:spcPts val="0"/>
              </a:spcBef>
              <a:spcAft>
                <a:spcPts val="0"/>
              </a:spcAft>
              <a:buClr>
                <a:srgbClr val="232D4B"/>
              </a:buClr>
              <a:buSzPts val="2400"/>
              <a:buChar char="●"/>
            </a:pPr>
            <a:r>
              <a:rPr lang="en-US" b="1" dirty="0">
                <a:solidFill>
                  <a:srgbClr val="232D4B"/>
                </a:solidFill>
              </a:rPr>
              <a:t>GRFP Planning &amp; Drafting- </a:t>
            </a:r>
            <a:r>
              <a:rPr lang="en-US" dirty="0">
                <a:solidFill>
                  <a:srgbClr val="232D4B"/>
                </a:solidFill>
              </a:rPr>
              <a:t>July 12</a:t>
            </a:r>
          </a:p>
          <a:p>
            <a:pPr marL="457200" lvl="0" indent="-381000" algn="l" rtl="0">
              <a:lnSpc>
                <a:spcPct val="100000"/>
              </a:lnSpc>
              <a:spcBef>
                <a:spcPts val="0"/>
              </a:spcBef>
              <a:spcAft>
                <a:spcPts val="0"/>
              </a:spcAft>
              <a:buClr>
                <a:srgbClr val="232D4B"/>
              </a:buClr>
              <a:buSzPts val="2400"/>
              <a:buChar char="●"/>
            </a:pPr>
            <a:r>
              <a:rPr lang="en-US" b="1" dirty="0">
                <a:solidFill>
                  <a:srgbClr val="232D4B"/>
                </a:solidFill>
              </a:rPr>
              <a:t>GRFP Mentor Panel- </a:t>
            </a:r>
            <a:r>
              <a:rPr lang="en-US" dirty="0">
                <a:solidFill>
                  <a:srgbClr val="232D4B"/>
                </a:solidFill>
              </a:rPr>
              <a:t>July 19</a:t>
            </a:r>
          </a:p>
          <a:p>
            <a:pPr marL="457200" lvl="0" indent="-381000" algn="l" rtl="0">
              <a:lnSpc>
                <a:spcPct val="100000"/>
              </a:lnSpc>
              <a:spcBef>
                <a:spcPts val="0"/>
              </a:spcBef>
              <a:spcAft>
                <a:spcPts val="0"/>
              </a:spcAft>
              <a:buClr>
                <a:srgbClr val="232D4B"/>
              </a:buClr>
              <a:buSzPts val="2400"/>
              <a:buChar char="●"/>
            </a:pPr>
            <a:r>
              <a:rPr lang="en-US" b="1" dirty="0">
                <a:solidFill>
                  <a:srgbClr val="232D4B"/>
                </a:solidFill>
              </a:rPr>
              <a:t>GRFP Revising &amp; Refining- </a:t>
            </a:r>
            <a:r>
              <a:rPr lang="en-US" dirty="0">
                <a:solidFill>
                  <a:srgbClr val="232D4B"/>
                </a:solidFill>
              </a:rPr>
              <a:t>July 26</a:t>
            </a:r>
          </a:p>
          <a:p>
            <a:pPr marL="457200" lvl="0" indent="-381000" algn="l" rtl="0">
              <a:lnSpc>
                <a:spcPct val="100000"/>
              </a:lnSpc>
              <a:spcBef>
                <a:spcPts val="0"/>
              </a:spcBef>
              <a:spcAft>
                <a:spcPts val="0"/>
              </a:spcAft>
              <a:buClr>
                <a:srgbClr val="232D4B"/>
              </a:buClr>
              <a:buSzPts val="2400"/>
              <a:buChar char="●"/>
            </a:pPr>
            <a:endParaRPr lang="en-US" dirty="0">
              <a:solidFill>
                <a:srgbClr val="232D4B"/>
              </a:solidFill>
            </a:endParaRPr>
          </a:p>
          <a:p>
            <a:pPr marL="76200" lvl="0" indent="0" algn="l" rtl="0">
              <a:lnSpc>
                <a:spcPct val="100000"/>
              </a:lnSpc>
              <a:spcBef>
                <a:spcPts val="0"/>
              </a:spcBef>
              <a:spcAft>
                <a:spcPts val="0"/>
              </a:spcAft>
              <a:buClr>
                <a:srgbClr val="232D4B"/>
              </a:buClr>
              <a:buSzPts val="2400"/>
              <a:buNone/>
            </a:pPr>
            <a:r>
              <a:rPr lang="en-US" dirty="0">
                <a:solidFill>
                  <a:srgbClr val="232D4B"/>
                </a:solidFill>
              </a:rPr>
              <a:t>Fall Events TBA:</a:t>
            </a:r>
          </a:p>
          <a:p>
            <a:pPr marL="457200" lvl="0" indent="-381000" algn="l" rtl="0">
              <a:lnSpc>
                <a:spcPct val="100000"/>
              </a:lnSpc>
              <a:spcBef>
                <a:spcPts val="0"/>
              </a:spcBef>
              <a:spcAft>
                <a:spcPts val="0"/>
              </a:spcAft>
              <a:buClr>
                <a:srgbClr val="232D4B"/>
              </a:buClr>
              <a:buSzPts val="2400"/>
              <a:buChar char="●"/>
            </a:pPr>
            <a:r>
              <a:rPr lang="en-US" dirty="0">
                <a:solidFill>
                  <a:srgbClr val="232D4B"/>
                </a:solidFill>
              </a:rPr>
              <a:t>GRFP Reviewers Panel</a:t>
            </a:r>
          </a:p>
          <a:p>
            <a:pPr marL="457200" lvl="0" indent="-381000" algn="l" rtl="0">
              <a:lnSpc>
                <a:spcPct val="100000"/>
              </a:lnSpc>
              <a:spcBef>
                <a:spcPts val="0"/>
              </a:spcBef>
              <a:spcAft>
                <a:spcPts val="0"/>
              </a:spcAft>
              <a:buClr>
                <a:srgbClr val="232D4B"/>
              </a:buClr>
              <a:buSzPts val="2400"/>
              <a:buChar char="●"/>
            </a:pPr>
            <a:r>
              <a:rPr lang="en-US" dirty="0">
                <a:solidFill>
                  <a:srgbClr val="232D4B"/>
                </a:solidFill>
              </a:rPr>
              <a:t>GRFP Mentors Panel #2</a:t>
            </a:r>
            <a:endParaRPr dirty="0">
              <a:solidFill>
                <a:srgbClr val="232D4B"/>
              </a:solidFill>
            </a:endParaRPr>
          </a:p>
          <a:p>
            <a:pPr marL="457200" lvl="0" indent="-228600" algn="l" rtl="0">
              <a:lnSpc>
                <a:spcPct val="100000"/>
              </a:lnSpc>
              <a:spcBef>
                <a:spcPts val="0"/>
              </a:spcBef>
              <a:spcAft>
                <a:spcPts val="0"/>
              </a:spcAft>
              <a:buClr>
                <a:srgbClr val="666666"/>
              </a:buClr>
              <a:buSzPts val="2400"/>
              <a:buNone/>
            </a:pPr>
            <a:endParaRPr dirty="0"/>
          </a:p>
          <a:p>
            <a:pPr marL="457200" lvl="0" indent="-228600" algn="l" rtl="0">
              <a:lnSpc>
                <a:spcPct val="100000"/>
              </a:lnSpc>
              <a:spcBef>
                <a:spcPts val="0"/>
              </a:spcBef>
              <a:spcAft>
                <a:spcPts val="0"/>
              </a:spcAft>
              <a:buClr>
                <a:srgbClr val="666666"/>
              </a:buClr>
              <a:buSzPts val="2400"/>
              <a:buNone/>
            </a:pPr>
            <a:endParaRPr dirty="0"/>
          </a:p>
          <a:p>
            <a:pPr marL="457200" lvl="0" indent="-228600" algn="l" rtl="0">
              <a:lnSpc>
                <a:spcPct val="100000"/>
              </a:lnSpc>
              <a:spcBef>
                <a:spcPts val="0"/>
              </a:spcBef>
              <a:spcAft>
                <a:spcPts val="0"/>
              </a:spcAft>
              <a:buClr>
                <a:srgbClr val="666666"/>
              </a:buClr>
              <a:buSzPts val="2400"/>
              <a:buNone/>
            </a:pPr>
            <a:endParaRPr dirty="0"/>
          </a:p>
          <a:p>
            <a:pPr marL="457200" lvl="0" indent="-228600" algn="l" rtl="0">
              <a:lnSpc>
                <a:spcPct val="100000"/>
              </a:lnSpc>
              <a:spcBef>
                <a:spcPts val="0"/>
              </a:spcBef>
              <a:spcAft>
                <a:spcPts val="0"/>
              </a:spcAft>
              <a:buClr>
                <a:srgbClr val="666666"/>
              </a:buClr>
              <a:buSzPts val="2400"/>
              <a:buNone/>
            </a:pPr>
            <a:endParaRPr dirty="0"/>
          </a:p>
        </p:txBody>
      </p:sp>
    </p:spTree>
    <p:extLst>
      <p:ext uri="{BB962C8B-B14F-4D97-AF65-F5344CB8AC3E}">
        <p14:creationId xmlns:p14="http://schemas.microsoft.com/office/powerpoint/2010/main" val="65554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9"/>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E57200"/>
              </a:buClr>
              <a:buSzPts val="3600"/>
              <a:buNone/>
            </a:pPr>
            <a:r>
              <a:rPr lang="en-US" dirty="0">
                <a:solidFill>
                  <a:srgbClr val="E46E20"/>
                </a:solidFill>
              </a:rPr>
              <a:t>GWL GRFP Collab</a:t>
            </a:r>
            <a:endParaRPr dirty="0"/>
          </a:p>
        </p:txBody>
      </p:sp>
      <p:sp>
        <p:nvSpPr>
          <p:cNvPr id="522" name="Google Shape;522;p79"/>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232D4B"/>
              </a:buClr>
              <a:buSzPts val="2400"/>
              <a:buChar char="●"/>
            </a:pPr>
            <a:r>
              <a:rPr lang="en-US" dirty="0">
                <a:solidFill>
                  <a:srgbClr val="232D4B"/>
                </a:solidFill>
              </a:rPr>
              <a:t>Videos</a:t>
            </a:r>
          </a:p>
          <a:p>
            <a:pPr marL="457200" lvl="0" indent="-381000" algn="l" rtl="0">
              <a:lnSpc>
                <a:spcPct val="100000"/>
              </a:lnSpc>
              <a:spcBef>
                <a:spcPts val="0"/>
              </a:spcBef>
              <a:spcAft>
                <a:spcPts val="0"/>
              </a:spcAft>
              <a:buClr>
                <a:srgbClr val="232D4B"/>
              </a:buClr>
              <a:buSzPts val="2400"/>
              <a:buChar char="●"/>
            </a:pPr>
            <a:r>
              <a:rPr lang="en-US" dirty="0">
                <a:solidFill>
                  <a:srgbClr val="232D4B"/>
                </a:solidFill>
              </a:rPr>
              <a:t>Examples of Winning Essays</a:t>
            </a:r>
          </a:p>
          <a:p>
            <a:pPr marL="457200" lvl="0" indent="-381000" algn="l" rtl="0">
              <a:lnSpc>
                <a:spcPct val="100000"/>
              </a:lnSpc>
              <a:spcBef>
                <a:spcPts val="0"/>
              </a:spcBef>
              <a:spcAft>
                <a:spcPts val="0"/>
              </a:spcAft>
              <a:buClr>
                <a:srgbClr val="232D4B"/>
              </a:buClr>
              <a:buSzPts val="2400"/>
              <a:buChar char="●"/>
            </a:pPr>
            <a:r>
              <a:rPr lang="en-US" dirty="0">
                <a:solidFill>
                  <a:srgbClr val="232D4B"/>
                </a:solidFill>
              </a:rPr>
              <a:t>Slides, guides, links to resources</a:t>
            </a:r>
            <a:endParaRPr dirty="0">
              <a:solidFill>
                <a:srgbClr val="232D4B"/>
              </a:solidFill>
            </a:endParaRPr>
          </a:p>
          <a:p>
            <a:pPr marL="457200" lvl="0" indent="-228600" algn="l" rtl="0">
              <a:lnSpc>
                <a:spcPct val="100000"/>
              </a:lnSpc>
              <a:spcBef>
                <a:spcPts val="0"/>
              </a:spcBef>
              <a:spcAft>
                <a:spcPts val="0"/>
              </a:spcAft>
              <a:buClr>
                <a:srgbClr val="666666"/>
              </a:buClr>
              <a:buSzPts val="2400"/>
              <a:buNone/>
            </a:pPr>
            <a:endParaRPr dirty="0"/>
          </a:p>
          <a:p>
            <a:pPr marL="457200" lvl="0" indent="-228600" algn="l" rtl="0">
              <a:lnSpc>
                <a:spcPct val="100000"/>
              </a:lnSpc>
              <a:spcBef>
                <a:spcPts val="0"/>
              </a:spcBef>
              <a:spcAft>
                <a:spcPts val="0"/>
              </a:spcAft>
              <a:buClr>
                <a:srgbClr val="666666"/>
              </a:buClr>
              <a:buSzPts val="2400"/>
              <a:buNone/>
            </a:pPr>
            <a:endParaRPr dirty="0"/>
          </a:p>
          <a:p>
            <a:pPr marL="457200" lvl="0" indent="-228600" algn="l" rtl="0">
              <a:lnSpc>
                <a:spcPct val="100000"/>
              </a:lnSpc>
              <a:spcBef>
                <a:spcPts val="0"/>
              </a:spcBef>
              <a:spcAft>
                <a:spcPts val="0"/>
              </a:spcAft>
              <a:buClr>
                <a:srgbClr val="666666"/>
              </a:buClr>
              <a:buSzPts val="2400"/>
              <a:buNone/>
            </a:pPr>
            <a:endParaRPr dirty="0"/>
          </a:p>
          <a:p>
            <a:pPr marL="457200" lvl="0" indent="-228600" algn="l" rtl="0">
              <a:lnSpc>
                <a:spcPct val="100000"/>
              </a:lnSpc>
              <a:spcBef>
                <a:spcPts val="0"/>
              </a:spcBef>
              <a:spcAft>
                <a:spcPts val="0"/>
              </a:spcAft>
              <a:buClr>
                <a:srgbClr val="666666"/>
              </a:buClr>
              <a:buSzPts val="2400"/>
              <a:buNone/>
            </a:pPr>
            <a:endParaRPr dirty="0"/>
          </a:p>
        </p:txBody>
      </p:sp>
      <p:pic>
        <p:nvPicPr>
          <p:cNvPr id="3" name="Picture 2" descr="Graphical user interface, text, application, email&#10;&#10;Description automatically generated">
            <a:extLst>
              <a:ext uri="{FF2B5EF4-FFF2-40B4-BE49-F238E27FC236}">
                <a16:creationId xmlns:a16="http://schemas.microsoft.com/office/drawing/2014/main" id="{F913DAE8-3BAB-73C7-4E4C-A9BAF42F1F4C}"/>
              </a:ext>
            </a:extLst>
          </p:cNvPr>
          <p:cNvPicPr>
            <a:picLocks noChangeAspect="1"/>
          </p:cNvPicPr>
          <p:nvPr/>
        </p:nvPicPr>
        <p:blipFill>
          <a:blip r:embed="rId3"/>
          <a:stretch>
            <a:fillRect/>
          </a:stretch>
        </p:blipFill>
        <p:spPr>
          <a:xfrm>
            <a:off x="5047046" y="2454388"/>
            <a:ext cx="4692484" cy="4287723"/>
          </a:xfrm>
          <a:prstGeom prst="rect">
            <a:avLst/>
          </a:prstGeom>
        </p:spPr>
      </p:pic>
    </p:spTree>
    <p:extLst>
      <p:ext uri="{BB962C8B-B14F-4D97-AF65-F5344CB8AC3E}">
        <p14:creationId xmlns:p14="http://schemas.microsoft.com/office/powerpoint/2010/main" val="157209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935979-F1A1-F188-251D-F2A8907DEF51}"/>
              </a:ext>
            </a:extLst>
          </p:cNvPr>
          <p:cNvSpPr>
            <a:spLocks noGrp="1"/>
          </p:cNvSpPr>
          <p:nvPr>
            <p:ph type="title"/>
          </p:nvPr>
        </p:nvSpPr>
        <p:spPr/>
        <p:txBody>
          <a:bodyPr/>
          <a:lstStyle/>
          <a:p>
            <a:r>
              <a:rPr lang="en-US" dirty="0"/>
              <a:t>PhD+</a:t>
            </a:r>
          </a:p>
        </p:txBody>
      </p:sp>
      <p:sp>
        <p:nvSpPr>
          <p:cNvPr id="5" name="Subtitle 4">
            <a:extLst>
              <a:ext uri="{FF2B5EF4-FFF2-40B4-BE49-F238E27FC236}">
                <a16:creationId xmlns:a16="http://schemas.microsoft.com/office/drawing/2014/main" id="{5B2DF8F8-746B-36FA-5F10-91D327B0AFA4}"/>
              </a:ext>
            </a:extLst>
          </p:cNvPr>
          <p:cNvSpPr>
            <a:spLocks noGrp="1"/>
          </p:cNvSpPr>
          <p:nvPr>
            <p:ph type="subTitle" idx="1"/>
          </p:nvPr>
        </p:nvSpPr>
        <p:spPr/>
        <p:txBody>
          <a:bodyPr/>
          <a:lstStyle/>
          <a:p>
            <a:r>
              <a:rPr lang="en-US" dirty="0"/>
              <a:t>University level office</a:t>
            </a:r>
          </a:p>
          <a:p>
            <a:endParaRPr lang="en-US" dirty="0"/>
          </a:p>
        </p:txBody>
      </p:sp>
      <p:sp>
        <p:nvSpPr>
          <p:cNvPr id="6" name="Text Placeholder 5">
            <a:extLst>
              <a:ext uri="{FF2B5EF4-FFF2-40B4-BE49-F238E27FC236}">
                <a16:creationId xmlns:a16="http://schemas.microsoft.com/office/drawing/2014/main" id="{179E1FF9-DF58-6947-B9A9-9F23F5EEB236}"/>
              </a:ext>
            </a:extLst>
          </p:cNvPr>
          <p:cNvSpPr>
            <a:spLocks noGrp="1"/>
          </p:cNvSpPr>
          <p:nvPr>
            <p:ph type="body" idx="2"/>
          </p:nvPr>
        </p:nvSpPr>
        <p:spPr>
          <a:xfrm>
            <a:off x="4939500" y="154546"/>
            <a:ext cx="4045200" cy="4817504"/>
          </a:xfrm>
        </p:spPr>
        <p:txBody>
          <a:bodyPr/>
          <a:lstStyle/>
          <a:p>
            <a:r>
              <a:rPr lang="en-US" dirty="0" err="1"/>
              <a:t>Brainsteering</a:t>
            </a:r>
            <a:r>
              <a:rPr lang="en-US" dirty="0"/>
              <a:t> online course</a:t>
            </a:r>
          </a:p>
          <a:p>
            <a:pPr lvl="1"/>
            <a:r>
              <a:rPr lang="en-US" dirty="0"/>
              <a:t>Outside vendor, paid for by PhD+</a:t>
            </a:r>
          </a:p>
          <a:p>
            <a:endParaRPr lang="en-US" dirty="0"/>
          </a:p>
          <a:p>
            <a:r>
              <a:rPr lang="en-US" dirty="0"/>
              <a:t>Workshops</a:t>
            </a:r>
          </a:p>
          <a:p>
            <a:pPr lvl="1"/>
            <a:r>
              <a:rPr lang="en-US" dirty="0"/>
              <a:t>July 14 &amp; Aug 11, 3:30-5</a:t>
            </a:r>
          </a:p>
          <a:p>
            <a:r>
              <a:rPr lang="en-US" dirty="0"/>
              <a:t>Look for fall offerings</a:t>
            </a:r>
          </a:p>
          <a:p>
            <a:r>
              <a:rPr lang="en-US" dirty="0"/>
              <a:t>PhD+ GRFP Collab</a:t>
            </a:r>
          </a:p>
        </p:txBody>
      </p:sp>
    </p:spTree>
    <p:extLst>
      <p:ext uri="{BB962C8B-B14F-4D97-AF65-F5344CB8AC3E}">
        <p14:creationId xmlns:p14="http://schemas.microsoft.com/office/powerpoint/2010/main" val="4221571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0"/>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Online Resources</a:t>
            </a:r>
            <a:endParaRPr/>
          </a:p>
        </p:txBody>
      </p:sp>
      <p:sp>
        <p:nvSpPr>
          <p:cNvPr id="547" name="Google Shape;547;p80"/>
          <p:cNvSpPr txBox="1">
            <a:spLocks noGrp="1"/>
          </p:cNvSpPr>
          <p:nvPr>
            <p:ph type="body" idx="1"/>
          </p:nvPr>
        </p:nvSpPr>
        <p:spPr>
          <a:xfrm>
            <a:off x="654200" y="1100250"/>
            <a:ext cx="8077500" cy="34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Alex Lang’s Website</a:t>
            </a:r>
            <a:endParaRPr dirty="0"/>
          </a:p>
          <a:p>
            <a:pPr marL="0" lvl="0" indent="0" algn="l" rtl="0">
              <a:spcBef>
                <a:spcPts val="1200"/>
              </a:spcBef>
              <a:spcAft>
                <a:spcPts val="0"/>
              </a:spcAft>
              <a:buNone/>
            </a:pPr>
            <a:r>
              <a:rPr lang="en-US" u="sng" dirty="0">
                <a:solidFill>
                  <a:schemeClr val="hlink"/>
                </a:solidFill>
                <a:hlinkClick r:id="rId4"/>
              </a:rPr>
              <a:t>GWL Guide to NSF GRFP Reference Letters</a:t>
            </a:r>
            <a:endParaRPr dirty="0"/>
          </a:p>
          <a:p>
            <a:pPr marL="0" lvl="0" indent="0" algn="l" rtl="0">
              <a:spcBef>
                <a:spcPts val="1200"/>
              </a:spcBef>
              <a:spcAft>
                <a:spcPts val="0"/>
              </a:spcAft>
              <a:buNone/>
            </a:pPr>
            <a:r>
              <a:rPr lang="en-US" u="sng" dirty="0">
                <a:solidFill>
                  <a:schemeClr val="hlink"/>
                </a:solidFill>
                <a:hlinkClick r:id="rId5"/>
              </a:rPr>
              <a:t>NSF GRFP 2021 Solicitation</a:t>
            </a:r>
            <a:endParaRPr dirty="0"/>
          </a:p>
          <a:p>
            <a:pPr marL="0" lvl="0" indent="0" algn="l" rtl="0">
              <a:spcBef>
                <a:spcPts val="1000"/>
              </a:spcBef>
              <a:spcAft>
                <a:spcPts val="0"/>
              </a:spcAft>
              <a:buNone/>
            </a:pPr>
            <a:r>
              <a:rPr lang="en-US" u="sng" dirty="0">
                <a:solidFill>
                  <a:schemeClr val="hlink"/>
                </a:solidFill>
                <a:hlinkClick r:id="rId6"/>
              </a:rPr>
              <a:t>NSF GRFP FAQs</a:t>
            </a:r>
            <a:endParaRPr dirty="0">
              <a:solidFill>
                <a:srgbClr val="232D4B"/>
              </a:solidFill>
            </a:endParaRPr>
          </a:p>
          <a:p>
            <a:pPr marL="0" lvl="0" indent="0" algn="ctr" rtl="0">
              <a:spcBef>
                <a:spcPts val="1800"/>
              </a:spcBef>
              <a:spcAft>
                <a:spcPts val="0"/>
              </a:spcAft>
              <a:buClr>
                <a:schemeClr val="dk2"/>
              </a:buClr>
              <a:buSzPts val="1100"/>
              <a:buFont typeface="Arial"/>
              <a:buNone/>
            </a:pPr>
            <a:r>
              <a:rPr lang="en-US" dirty="0">
                <a:solidFill>
                  <a:srgbClr val="232D4B"/>
                </a:solidFill>
              </a:rPr>
              <a:t>Join us on Slack! </a:t>
            </a:r>
            <a:r>
              <a:rPr lang="en-US" u="sng" dirty="0">
                <a:solidFill>
                  <a:schemeClr val="hlink"/>
                </a:solidFill>
                <a:hlinkClick r:id="rId7"/>
              </a:rPr>
              <a:t>http://bit.ly/gwlslack</a:t>
            </a:r>
            <a:r>
              <a:rPr lang="en-US" dirty="0"/>
              <a:t> </a:t>
            </a:r>
            <a:endParaRPr dirty="0"/>
          </a:p>
          <a:p>
            <a:pPr marL="0" lvl="0" indent="0" algn="l" rtl="0">
              <a:spcBef>
                <a:spcPts val="1200"/>
              </a:spcBef>
              <a:spcAft>
                <a:spcPts val="1200"/>
              </a:spcAft>
              <a:buClr>
                <a:schemeClr val="dk2"/>
              </a:buClr>
              <a:buSzPts val="1100"/>
              <a:buFont typeface="Arial"/>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2"/>
          <p:cNvSpPr/>
          <p:nvPr/>
        </p:nvSpPr>
        <p:spPr>
          <a:xfrm>
            <a:off x="-9428" y="-53426"/>
            <a:ext cx="9153428" cy="20987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0" name="Google Shape;560;p82"/>
          <p:cNvSpPr txBox="1"/>
          <p:nvPr/>
        </p:nvSpPr>
        <p:spPr>
          <a:xfrm>
            <a:off x="1747777" y="58216"/>
            <a:ext cx="4276112" cy="1718333"/>
          </a:xfrm>
          <a:prstGeom prst="rect">
            <a:avLst/>
          </a:prstGeom>
          <a:noFill/>
          <a:ln>
            <a:noFill/>
          </a:ln>
        </p:spPr>
        <p:txBody>
          <a:bodyPr spcFirstLastPara="1" wrap="square" lIns="91425" tIns="91425" rIns="91425" bIns="91425" anchor="b" anchorCtr="0">
            <a:noAutofit/>
          </a:bodyPr>
          <a:lstStyle/>
          <a:p>
            <a:pPr marL="457200" marR="0" lvl="0" indent="-381000" algn="ctr" rtl="0">
              <a:lnSpc>
                <a:spcPct val="100000"/>
              </a:lnSpc>
              <a:spcBef>
                <a:spcPts val="0"/>
              </a:spcBef>
              <a:spcAft>
                <a:spcPts val="0"/>
              </a:spcAft>
              <a:buClr>
                <a:schemeClr val="lt1"/>
              </a:buClr>
              <a:buSzPts val="2400"/>
              <a:buFont typeface="Franklin Gothic"/>
              <a:buNone/>
            </a:pPr>
            <a:r>
              <a:rPr lang="en-US" sz="6000" b="1" i="0" u="none" strike="noStrike" cap="none">
                <a:solidFill>
                  <a:srgbClr val="E46E20"/>
                </a:solidFill>
                <a:highlight>
                  <a:srgbClr val="FFFFFF"/>
                </a:highlight>
                <a:latin typeface="Franklin Gothic"/>
                <a:ea typeface="Franklin Gothic"/>
                <a:cs typeface="Franklin Gothic"/>
                <a:sym typeface="Franklin Gothic"/>
              </a:rPr>
              <a:t>Questions?</a:t>
            </a:r>
            <a:endParaRPr sz="1400" b="1" i="0" u="none" strike="noStrike" cap="none">
              <a:solidFill>
                <a:srgbClr val="E46E20"/>
              </a:solidFill>
              <a:highlight>
                <a:srgbClr val="FFFFFF"/>
              </a:highlight>
              <a:latin typeface="Franklin Gothic"/>
              <a:ea typeface="Franklin Gothic"/>
              <a:cs typeface="Franklin Gothic"/>
              <a:sym typeface="Franklin Gothic"/>
            </a:endParaRPr>
          </a:p>
          <a:p>
            <a:pPr marL="457200" marR="0" lvl="0" indent="-381000" algn="ctr" rtl="0">
              <a:lnSpc>
                <a:spcPct val="100000"/>
              </a:lnSpc>
              <a:spcBef>
                <a:spcPts val="0"/>
              </a:spcBef>
              <a:spcAft>
                <a:spcPts val="0"/>
              </a:spcAft>
              <a:buClr>
                <a:schemeClr val="lt1"/>
              </a:buClr>
              <a:buSzPts val="2400"/>
              <a:buFont typeface="Franklin Gothic"/>
              <a:buNone/>
            </a:pPr>
            <a:endParaRPr sz="2400" b="1" i="0" u="none" strike="noStrike" cap="none">
              <a:solidFill>
                <a:srgbClr val="E46E20"/>
              </a:solidFill>
              <a:highlight>
                <a:srgbClr val="FFFFFF"/>
              </a:highlight>
              <a:latin typeface="Franklin Gothic"/>
              <a:ea typeface="Franklin Gothic"/>
              <a:cs typeface="Franklin Gothic"/>
              <a:sym typeface="Franklin Gothic"/>
            </a:endParaRPr>
          </a:p>
        </p:txBody>
      </p:sp>
      <p:sp>
        <p:nvSpPr>
          <p:cNvPr id="563" name="Google Shape;563;p82"/>
          <p:cNvSpPr txBox="1">
            <a:spLocks noGrp="1"/>
          </p:cNvSpPr>
          <p:nvPr>
            <p:ph type="ctrTitle"/>
          </p:nvPr>
        </p:nvSpPr>
        <p:spPr>
          <a:xfrm>
            <a:off x="814414" y="2156999"/>
            <a:ext cx="7505744" cy="2056028"/>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0"/>
              </a:spcBef>
              <a:spcAft>
                <a:spcPts val="0"/>
              </a:spcAft>
              <a:buClr>
                <a:schemeClr val="lt1"/>
              </a:buClr>
              <a:buSzPts val="4800"/>
            </a:pPr>
            <a:r>
              <a:rPr lang="en-US" sz="2400" dirty="0"/>
              <a:t>Contact a GRFP Mentor</a:t>
            </a:r>
            <a:br>
              <a:rPr lang="en-US" sz="2400" dirty="0"/>
            </a:br>
            <a:r>
              <a:rPr lang="en-US" sz="2400" dirty="0"/>
              <a:t>Check </a:t>
            </a:r>
            <a:r>
              <a:rPr lang="en-US" sz="2400" dirty="0" err="1"/>
              <a:t>collab</a:t>
            </a:r>
            <a:r>
              <a:rPr lang="en-US" sz="2400" dirty="0"/>
              <a:t> or website </a:t>
            </a:r>
            <a:br>
              <a:rPr lang="en-US" sz="2400" dirty="0"/>
            </a:br>
            <a:r>
              <a:rPr lang="en-US" sz="2400" dirty="0"/>
              <a:t>Read the program solicitation</a:t>
            </a:r>
            <a:br>
              <a:rPr lang="en-US" sz="2400" dirty="0"/>
            </a:br>
            <a:r>
              <a:rPr lang="en-US" sz="2400" dirty="0"/>
              <a:t>Ask NSF (specific eligibility questions)</a:t>
            </a:r>
            <a:br>
              <a:rPr lang="en-US" sz="2400" dirty="0"/>
            </a:br>
            <a:r>
              <a:rPr lang="en-US" sz="2400" dirty="0"/>
              <a:t>Ask on slack</a:t>
            </a:r>
            <a:br>
              <a:rPr lang="en-US" sz="2400" dirty="0"/>
            </a:br>
            <a:r>
              <a:rPr lang="en-US" sz="2400" dirty="0"/>
              <a:t>Talk with your advisor</a:t>
            </a:r>
            <a:br>
              <a:rPr lang="en-US" sz="2400" dirty="0"/>
            </a:br>
            <a:r>
              <a:rPr lang="en-US" sz="2400" dirty="0"/>
              <a:t>Contact PhD+ </a:t>
            </a:r>
            <a:endParaRPr sz="2400"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F335-D1F3-0B42-AECF-ACE080A7924C}"/>
              </a:ext>
            </a:extLst>
          </p:cNvPr>
          <p:cNvSpPr>
            <a:spLocks noGrp="1"/>
          </p:cNvSpPr>
          <p:nvPr>
            <p:ph type="title"/>
          </p:nvPr>
        </p:nvSpPr>
        <p:spPr/>
        <p:txBody>
          <a:bodyPr/>
          <a:lstStyle/>
          <a:p>
            <a:r>
              <a:rPr lang="en-US" dirty="0"/>
              <a:t>Major contributors to these materials</a:t>
            </a:r>
          </a:p>
        </p:txBody>
      </p:sp>
      <p:sp>
        <p:nvSpPr>
          <p:cNvPr id="3" name="Text Placeholder 2">
            <a:extLst>
              <a:ext uri="{FF2B5EF4-FFF2-40B4-BE49-F238E27FC236}">
                <a16:creationId xmlns:a16="http://schemas.microsoft.com/office/drawing/2014/main" id="{2F3CCF0E-1CCE-8747-833D-14ABC24CD609}"/>
              </a:ext>
            </a:extLst>
          </p:cNvPr>
          <p:cNvSpPr>
            <a:spLocks noGrp="1"/>
          </p:cNvSpPr>
          <p:nvPr>
            <p:ph type="body" idx="1"/>
          </p:nvPr>
        </p:nvSpPr>
        <p:spPr/>
        <p:txBody>
          <a:bodyPr/>
          <a:lstStyle/>
          <a:p>
            <a:r>
              <a:rPr lang="en-US" dirty="0" err="1"/>
              <a:t>LeighAnn</a:t>
            </a:r>
            <a:r>
              <a:rPr lang="en-US" dirty="0"/>
              <a:t> Larkin (Engr Phys)</a:t>
            </a:r>
          </a:p>
          <a:p>
            <a:r>
              <a:rPr lang="en-US" dirty="0"/>
              <a:t>Katie </a:t>
            </a:r>
            <a:r>
              <a:rPr lang="en-US" dirty="0" err="1"/>
              <a:t>Pelland</a:t>
            </a:r>
            <a:r>
              <a:rPr lang="en-US" dirty="0"/>
              <a:t> (BME)</a:t>
            </a:r>
          </a:p>
          <a:p>
            <a:r>
              <a:rPr lang="en-US" dirty="0"/>
              <a:t>Kyoko Yoshida (BME)</a:t>
            </a:r>
          </a:p>
          <a:p>
            <a:r>
              <a:rPr lang="en-US" dirty="0"/>
              <a:t>Grace Bingham (BME)</a:t>
            </a:r>
          </a:p>
          <a:p>
            <a:r>
              <a:rPr lang="en-US" dirty="0"/>
              <a:t>Brooke </a:t>
            </a:r>
            <a:r>
              <a:rPr lang="en-US" dirty="0" err="1"/>
              <a:t>McGirr</a:t>
            </a:r>
            <a:r>
              <a:rPr lang="en-US" dirty="0"/>
              <a:t> (CHE)</a:t>
            </a:r>
          </a:p>
          <a:p>
            <a:r>
              <a:rPr lang="en-US" dirty="0"/>
              <a:t>Bethany Gordon (CEE)</a:t>
            </a:r>
          </a:p>
          <a:p>
            <a:r>
              <a:rPr lang="en-US" dirty="0"/>
              <a:t>Kelly Cunningham (GWL)</a:t>
            </a:r>
          </a:p>
          <a:p>
            <a:endParaRPr lang="en-US" dirty="0"/>
          </a:p>
          <a:p>
            <a:pPr marL="76200" indent="0">
              <a:buNone/>
            </a:pPr>
            <a:endParaRPr lang="en-US" dirty="0"/>
          </a:p>
          <a:p>
            <a:pPr marL="76200" indent="0">
              <a:buNone/>
            </a:pPr>
            <a:r>
              <a:rPr lang="en-US" dirty="0"/>
              <a:t>Last updated June 2022 by Kelly Cunningham </a:t>
            </a:r>
          </a:p>
        </p:txBody>
      </p:sp>
    </p:spTree>
    <p:extLst>
      <p:ext uri="{BB962C8B-B14F-4D97-AF65-F5344CB8AC3E}">
        <p14:creationId xmlns:p14="http://schemas.microsoft.com/office/powerpoint/2010/main" val="52137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D18BAB-C81A-B141-B574-74C7E4C55CFE}"/>
              </a:ext>
            </a:extLst>
          </p:cNvPr>
          <p:cNvSpPr>
            <a:spLocks noGrp="1"/>
          </p:cNvSpPr>
          <p:nvPr>
            <p:ph type="ctrTitle"/>
          </p:nvPr>
        </p:nvSpPr>
        <p:spPr/>
        <p:txBody>
          <a:bodyPr/>
          <a:lstStyle/>
          <a:p>
            <a:r>
              <a:rPr lang="en-US" dirty="0">
                <a:solidFill>
                  <a:schemeClr val="bg1"/>
                </a:solidFill>
              </a:rPr>
              <a:t>READ THE </a:t>
            </a:r>
            <a:br>
              <a:rPr lang="en-US" dirty="0">
                <a:solidFill>
                  <a:schemeClr val="bg1"/>
                </a:solidFill>
              </a:rPr>
            </a:br>
            <a:r>
              <a:rPr lang="en-US" dirty="0">
                <a:solidFill>
                  <a:schemeClr val="bg1"/>
                </a:solidFill>
                <a:hlinkClick r:id="rId3">
                  <a:extLst>
                    <a:ext uri="{A12FA001-AC4F-418D-AE19-62706E023703}">
                      <ahyp:hlinkClr xmlns:ahyp="http://schemas.microsoft.com/office/drawing/2018/hyperlinkcolor" val="tx"/>
                    </a:ext>
                  </a:extLst>
                </a:hlinkClick>
              </a:rPr>
              <a:t>PROGRAM SOLICITATION </a:t>
            </a:r>
            <a:br>
              <a:rPr lang="en-US" dirty="0">
                <a:solidFill>
                  <a:schemeClr val="bg1"/>
                </a:solidFill>
              </a:rPr>
            </a:br>
            <a:r>
              <a:rPr lang="en-US" dirty="0">
                <a:solidFill>
                  <a:schemeClr val="bg1"/>
                </a:solidFill>
              </a:rPr>
              <a:t>IN FULL</a:t>
            </a:r>
          </a:p>
        </p:txBody>
      </p:sp>
      <p:sp>
        <p:nvSpPr>
          <p:cNvPr id="4" name="Subtitle 3">
            <a:extLst>
              <a:ext uri="{FF2B5EF4-FFF2-40B4-BE49-F238E27FC236}">
                <a16:creationId xmlns:a16="http://schemas.microsoft.com/office/drawing/2014/main" id="{EC014321-9AE4-7D48-B0DE-3F05CCC90176}"/>
              </a:ext>
            </a:extLst>
          </p:cNvPr>
          <p:cNvSpPr>
            <a:spLocks noGrp="1"/>
          </p:cNvSpPr>
          <p:nvPr>
            <p:ph type="subTitle" idx="1"/>
          </p:nvPr>
        </p:nvSpPr>
        <p:spPr>
          <a:xfrm>
            <a:off x="434100" y="3597678"/>
            <a:ext cx="8275800" cy="1241700"/>
          </a:xfrm>
        </p:spPr>
        <p:txBody>
          <a:bodyPr/>
          <a:lstStyle/>
          <a:p>
            <a:r>
              <a:rPr lang="en-US" b="1" dirty="0">
                <a:solidFill>
                  <a:schemeClr val="bg1"/>
                </a:solidFill>
                <a:hlinkClick r:id="rId3">
                  <a:extLst>
                    <a:ext uri="{A12FA001-AC4F-418D-AE19-62706E023703}">
                      <ahyp:hlinkClr xmlns:ahyp="http://schemas.microsoft.com/office/drawing/2018/hyperlinkcolor" val="tx"/>
                    </a:ext>
                  </a:extLst>
                </a:hlinkClick>
              </a:rPr>
              <a:t>GRFP Program Solicitation</a:t>
            </a:r>
            <a:endParaRPr lang="en-US" b="1" dirty="0">
              <a:solidFill>
                <a:schemeClr val="bg1"/>
              </a:solidFill>
            </a:endParaRPr>
          </a:p>
          <a:p>
            <a:r>
              <a:rPr lang="en-US" dirty="0"/>
              <a:t>This is the call for proposals from the NSF. It has all of the details and tells you what they are looking for, eligibility, how to win, how applications are scored, key deadlines, etc.</a:t>
            </a:r>
          </a:p>
        </p:txBody>
      </p:sp>
    </p:spTree>
    <p:extLst>
      <p:ext uri="{BB962C8B-B14F-4D97-AF65-F5344CB8AC3E}">
        <p14:creationId xmlns:p14="http://schemas.microsoft.com/office/powerpoint/2010/main" val="427851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6"/>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is the GRFP?</a:t>
            </a:r>
            <a:endParaRPr/>
          </a:p>
        </p:txBody>
      </p:sp>
      <p:sp>
        <p:nvSpPr>
          <p:cNvPr id="346" name="Google Shape;346;p56"/>
          <p:cNvSpPr txBox="1">
            <a:spLocks noGrp="1"/>
          </p:cNvSpPr>
          <p:nvPr>
            <p:ph type="body" idx="1"/>
          </p:nvPr>
        </p:nvSpPr>
        <p:spPr>
          <a:xfrm>
            <a:off x="416250" y="816175"/>
            <a:ext cx="7914000" cy="3608100"/>
          </a:xfrm>
          <a:prstGeom prst="rect">
            <a:avLst/>
          </a:prstGeom>
        </p:spPr>
        <p:txBody>
          <a:bodyPr spcFirstLastPara="1" wrap="square" lIns="91425" tIns="91425" rIns="91425" bIns="91425" anchor="t" anchorCtr="0">
            <a:noAutofit/>
          </a:bodyPr>
          <a:lstStyle/>
          <a:p>
            <a:pPr marL="457200" lvl="0" indent="0" algn="l" rtl="0">
              <a:lnSpc>
                <a:spcPct val="120000"/>
              </a:lnSpc>
              <a:spcBef>
                <a:spcPts val="0"/>
              </a:spcBef>
              <a:spcAft>
                <a:spcPts val="0"/>
              </a:spcAft>
              <a:buNone/>
            </a:pPr>
            <a:r>
              <a:rPr lang="en-US" dirty="0">
                <a:solidFill>
                  <a:srgbClr val="232D4B"/>
                </a:solidFill>
              </a:rPr>
              <a:t>Award is values at $138,000</a:t>
            </a:r>
            <a:endParaRPr dirty="0">
              <a:solidFill>
                <a:srgbClr val="232D4B"/>
              </a:solidFill>
            </a:endParaRPr>
          </a:p>
          <a:p>
            <a:pPr marL="457200" lvl="0" indent="0" algn="l" rtl="0">
              <a:lnSpc>
                <a:spcPct val="120000"/>
              </a:lnSpc>
              <a:spcBef>
                <a:spcPts val="0"/>
              </a:spcBef>
              <a:spcAft>
                <a:spcPts val="0"/>
              </a:spcAft>
              <a:buNone/>
            </a:pPr>
            <a:r>
              <a:rPr lang="en-US" dirty="0">
                <a:solidFill>
                  <a:srgbClr val="232D4B"/>
                </a:solidFill>
              </a:rPr>
              <a:t>$34,000 stipend x 3 years</a:t>
            </a:r>
            <a:endParaRPr dirty="0">
              <a:solidFill>
                <a:srgbClr val="232D4B"/>
              </a:solidFill>
            </a:endParaRPr>
          </a:p>
          <a:p>
            <a:pPr marL="457200" lvl="0" indent="0" algn="l" rtl="0">
              <a:lnSpc>
                <a:spcPct val="120000"/>
              </a:lnSpc>
              <a:spcBef>
                <a:spcPts val="0"/>
              </a:spcBef>
              <a:spcAft>
                <a:spcPts val="0"/>
              </a:spcAft>
              <a:buNone/>
            </a:pPr>
            <a:r>
              <a:rPr lang="en-US" dirty="0">
                <a:solidFill>
                  <a:srgbClr val="232D4B"/>
                </a:solidFill>
              </a:rPr>
              <a:t>$12,000 cost of education to your institution x 3 years</a:t>
            </a:r>
            <a:endParaRPr dirty="0">
              <a:solidFill>
                <a:srgbClr val="232D4B"/>
              </a:solidFill>
            </a:endParaRPr>
          </a:p>
          <a:p>
            <a:pPr marL="0" lvl="0" indent="0" algn="l" rtl="0">
              <a:lnSpc>
                <a:spcPct val="120000"/>
              </a:lnSpc>
              <a:spcBef>
                <a:spcPts val="0"/>
              </a:spcBef>
              <a:spcAft>
                <a:spcPts val="0"/>
              </a:spcAft>
              <a:buNone/>
            </a:pPr>
            <a:r>
              <a:rPr lang="en-US" dirty="0">
                <a:solidFill>
                  <a:srgbClr val="232D4B"/>
                </a:solidFill>
              </a:rPr>
              <a:t>International research opportunities (GROW)</a:t>
            </a:r>
            <a:endParaRPr dirty="0">
              <a:solidFill>
                <a:srgbClr val="232D4B"/>
              </a:solidFill>
            </a:endParaRPr>
          </a:p>
          <a:p>
            <a:pPr marL="0" lvl="0" indent="0" algn="l" rtl="0">
              <a:lnSpc>
                <a:spcPct val="120000"/>
              </a:lnSpc>
              <a:spcBef>
                <a:spcPts val="0"/>
              </a:spcBef>
              <a:spcAft>
                <a:spcPts val="0"/>
              </a:spcAft>
              <a:buNone/>
            </a:pPr>
            <a:r>
              <a:rPr lang="en-US" dirty="0">
                <a:solidFill>
                  <a:srgbClr val="232D4B"/>
                </a:solidFill>
              </a:rPr>
              <a:t>Internship research opportunities at national labs (GRIP)</a:t>
            </a:r>
            <a:endParaRPr dirty="0">
              <a:solidFill>
                <a:srgbClr val="232D4B"/>
              </a:solidFill>
            </a:endParaRPr>
          </a:p>
          <a:p>
            <a:pPr marL="0" lvl="0" indent="0" algn="l" rtl="0">
              <a:lnSpc>
                <a:spcPct val="120000"/>
              </a:lnSpc>
              <a:spcBef>
                <a:spcPts val="0"/>
              </a:spcBef>
              <a:spcAft>
                <a:spcPts val="0"/>
              </a:spcAft>
              <a:buNone/>
            </a:pPr>
            <a:r>
              <a:rPr lang="en-US" dirty="0">
                <a:solidFill>
                  <a:srgbClr val="232D4B"/>
                </a:solidFill>
              </a:rPr>
              <a:t>Access for travel grants </a:t>
            </a:r>
            <a:endParaRPr dirty="0">
              <a:solidFill>
                <a:srgbClr val="232D4B"/>
              </a:solidFill>
            </a:endParaRPr>
          </a:p>
          <a:p>
            <a:pPr marL="0" lvl="0" indent="0" algn="l" rtl="0">
              <a:lnSpc>
                <a:spcPct val="120000"/>
              </a:lnSpc>
              <a:spcBef>
                <a:spcPts val="0"/>
              </a:spcBef>
              <a:spcAft>
                <a:spcPts val="0"/>
              </a:spcAft>
              <a:buNone/>
            </a:pPr>
            <a:r>
              <a:rPr lang="en-US" dirty="0">
                <a:solidFill>
                  <a:srgbClr val="232D4B"/>
                </a:solidFill>
              </a:rPr>
              <a:t>Access to XSEDE </a:t>
            </a:r>
            <a:r>
              <a:rPr lang="en-US" dirty="0" err="1">
                <a:solidFill>
                  <a:srgbClr val="232D4B"/>
                </a:solidFill>
              </a:rPr>
              <a:t>cyberinstracture</a:t>
            </a:r>
            <a:r>
              <a:rPr lang="en-US" dirty="0">
                <a:solidFill>
                  <a:srgbClr val="232D4B"/>
                </a:solidFill>
              </a:rPr>
              <a:t> resources</a:t>
            </a:r>
            <a:endParaRPr dirty="0">
              <a:solidFill>
                <a:srgbClr val="232D4B"/>
              </a:solidFill>
            </a:endParaRPr>
          </a:p>
          <a:p>
            <a:pPr marL="0" lvl="0" indent="0" algn="l" rtl="0">
              <a:lnSpc>
                <a:spcPct val="120000"/>
              </a:lnSpc>
              <a:spcBef>
                <a:spcPts val="0"/>
              </a:spcBef>
              <a:spcAft>
                <a:spcPts val="0"/>
              </a:spcAft>
              <a:buNone/>
            </a:pPr>
            <a:endParaRPr dirty="0">
              <a:solidFill>
                <a:srgbClr val="232D4B"/>
              </a:solidFill>
            </a:endParaRPr>
          </a:p>
        </p:txBody>
      </p:sp>
      <p:sp>
        <p:nvSpPr>
          <p:cNvPr id="347" name="Google Shape;347;p56"/>
          <p:cNvSpPr txBox="1">
            <a:spLocks noGrp="1"/>
          </p:cNvSpPr>
          <p:nvPr>
            <p:ph type="body" idx="1"/>
          </p:nvPr>
        </p:nvSpPr>
        <p:spPr>
          <a:xfrm>
            <a:off x="416250" y="4424275"/>
            <a:ext cx="8077500" cy="55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E57200"/>
                </a:solidFill>
              </a:rPr>
              <a:t>Engineering Deadline:</a:t>
            </a:r>
            <a:r>
              <a:rPr lang="en-US" b="1" dirty="0">
                <a:solidFill>
                  <a:srgbClr val="E57200"/>
                </a:solidFill>
              </a:rPr>
              <a:t>  usually </a:t>
            </a:r>
            <a:r>
              <a:rPr lang="en-US" b="1" dirty="0" err="1">
                <a:solidFill>
                  <a:srgbClr val="E57200"/>
                </a:solidFill>
              </a:rPr>
              <a:t>midOctober</a:t>
            </a:r>
            <a:endParaRPr dirty="0">
              <a:solidFill>
                <a:srgbClr val="E572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5F7C-9ED6-9649-B919-EA38D6A13F20}"/>
              </a:ext>
            </a:extLst>
          </p:cNvPr>
          <p:cNvSpPr>
            <a:spLocks noGrp="1"/>
          </p:cNvSpPr>
          <p:nvPr>
            <p:ph type="title"/>
          </p:nvPr>
        </p:nvSpPr>
        <p:spPr/>
        <p:txBody>
          <a:bodyPr/>
          <a:lstStyle/>
          <a:p>
            <a:r>
              <a:rPr lang="en-US" dirty="0"/>
              <a:t>Program Goals</a:t>
            </a:r>
          </a:p>
        </p:txBody>
      </p:sp>
      <p:sp>
        <p:nvSpPr>
          <p:cNvPr id="3" name="Text Placeholder 2">
            <a:extLst>
              <a:ext uri="{FF2B5EF4-FFF2-40B4-BE49-F238E27FC236}">
                <a16:creationId xmlns:a16="http://schemas.microsoft.com/office/drawing/2014/main" id="{31C20AE0-F6CA-8447-85CF-1CBE97907F91}"/>
              </a:ext>
            </a:extLst>
          </p:cNvPr>
          <p:cNvSpPr>
            <a:spLocks noGrp="1"/>
          </p:cNvSpPr>
          <p:nvPr>
            <p:ph type="body" idx="1"/>
          </p:nvPr>
        </p:nvSpPr>
        <p:spPr/>
        <p:txBody>
          <a:bodyPr/>
          <a:lstStyle/>
          <a:p>
            <a:pPr marL="533400" indent="-457200">
              <a:buAutoNum type="arabicParenR"/>
            </a:pPr>
            <a:r>
              <a:rPr lang="en-US" dirty="0"/>
              <a:t>to select, recognize, and financially support, early in their careers, </a:t>
            </a:r>
            <a:r>
              <a:rPr lang="en-US" b="1" dirty="0"/>
              <a:t>individuals with the demonstrated </a:t>
            </a:r>
            <a:r>
              <a:rPr lang="en-US" b="1" u="sng" dirty="0"/>
              <a:t>potential </a:t>
            </a:r>
            <a:r>
              <a:rPr lang="en-US" b="1" dirty="0"/>
              <a:t>to be high achieving scientists and engineers</a:t>
            </a:r>
            <a:r>
              <a:rPr lang="en-US" dirty="0"/>
              <a:t>, and </a:t>
            </a:r>
          </a:p>
          <a:p>
            <a:pPr marL="533400" indent="-457200">
              <a:buAutoNum type="arabicParenR" startAt="2"/>
            </a:pPr>
            <a:r>
              <a:rPr lang="en-US" dirty="0"/>
              <a:t>to </a:t>
            </a:r>
            <a:r>
              <a:rPr lang="en-US" b="1" dirty="0"/>
              <a:t>broaden participation in science and engineering of underrepresented groups</a:t>
            </a:r>
            <a:r>
              <a:rPr lang="en-US" dirty="0"/>
              <a:t>, including women, minorities, persons with disabilities, and veterans. </a:t>
            </a:r>
          </a:p>
          <a:p>
            <a:pPr marL="76200" indent="0">
              <a:buNone/>
            </a:pPr>
            <a:r>
              <a:rPr lang="en-US" dirty="0"/>
              <a:t>NSF especially encourages women, members of underrepresented minority groups, persons with disabilities, veterans, and undergraduate seniors to apply. </a:t>
            </a:r>
          </a:p>
          <a:p>
            <a:endParaRPr lang="en-US" dirty="0"/>
          </a:p>
        </p:txBody>
      </p:sp>
    </p:spTree>
    <p:extLst>
      <p:ext uri="{BB962C8B-B14F-4D97-AF65-F5344CB8AC3E}">
        <p14:creationId xmlns:p14="http://schemas.microsoft.com/office/powerpoint/2010/main" val="408898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7"/>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Am I eligible? </a:t>
            </a:r>
            <a:r>
              <a:rPr lang="en-US" sz="2000" dirty="0">
                <a:hlinkClick r:id="rId3"/>
              </a:rPr>
              <a:t>Check the solicitation for complete info</a:t>
            </a:r>
            <a:r>
              <a:rPr lang="en-US" sz="2000" dirty="0"/>
              <a:t> &amp; updates</a:t>
            </a:r>
            <a:endParaRPr dirty="0"/>
          </a:p>
        </p:txBody>
      </p:sp>
      <p:sp>
        <p:nvSpPr>
          <p:cNvPr id="353" name="Google Shape;353;p57"/>
          <p:cNvSpPr txBox="1">
            <a:spLocks noGrp="1"/>
          </p:cNvSpPr>
          <p:nvPr>
            <p:ph type="body" idx="1"/>
          </p:nvPr>
        </p:nvSpPr>
        <p:spPr>
          <a:xfrm>
            <a:off x="502575" y="951700"/>
            <a:ext cx="8229000" cy="4080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solidFill>
                  <a:srgbClr val="232D4B"/>
                </a:solidFill>
              </a:rPr>
              <a:t>U.S. citizen, national, or permanent resident</a:t>
            </a:r>
            <a:endParaRPr dirty="0">
              <a:solidFill>
                <a:srgbClr val="232D4B"/>
              </a:solidFill>
            </a:endParaRPr>
          </a:p>
          <a:p>
            <a:pPr marL="0" lvl="0" indent="0" algn="l" rtl="0">
              <a:lnSpc>
                <a:spcPct val="100000"/>
              </a:lnSpc>
              <a:spcBef>
                <a:spcPts val="1200"/>
              </a:spcBef>
              <a:spcAft>
                <a:spcPts val="0"/>
              </a:spcAft>
              <a:buNone/>
            </a:pPr>
            <a:r>
              <a:rPr lang="en-US" dirty="0">
                <a:solidFill>
                  <a:srgbClr val="232D4B"/>
                </a:solidFill>
              </a:rPr>
              <a:t>Undergraduate seniors, 1st, 2nd year graduate students </a:t>
            </a:r>
            <a:endParaRPr dirty="0">
              <a:solidFill>
                <a:srgbClr val="232D4B"/>
              </a:solidFill>
            </a:endParaRPr>
          </a:p>
          <a:p>
            <a:pPr marL="914400" lvl="0" indent="-381000" algn="l" rtl="0">
              <a:lnSpc>
                <a:spcPct val="100000"/>
              </a:lnSpc>
              <a:spcBef>
                <a:spcPts val="0"/>
              </a:spcBef>
              <a:spcAft>
                <a:spcPts val="0"/>
              </a:spcAft>
              <a:buClr>
                <a:srgbClr val="232D4B"/>
              </a:buClr>
              <a:buSzPts val="2400"/>
              <a:buChar char="★"/>
            </a:pPr>
            <a:r>
              <a:rPr lang="en-US" dirty="0">
                <a:solidFill>
                  <a:srgbClr val="232D4B"/>
                </a:solidFill>
              </a:rPr>
              <a:t>Can apply </a:t>
            </a:r>
            <a:r>
              <a:rPr lang="en-US" b="1" dirty="0">
                <a:solidFill>
                  <a:srgbClr val="232D4B"/>
                </a:solidFill>
              </a:rPr>
              <a:t>only</a:t>
            </a:r>
            <a:r>
              <a:rPr lang="en-US" dirty="0">
                <a:solidFill>
                  <a:srgbClr val="232D4B"/>
                </a:solidFill>
              </a:rPr>
              <a:t> </a:t>
            </a:r>
            <a:r>
              <a:rPr lang="en-US" b="1" dirty="0">
                <a:solidFill>
                  <a:srgbClr val="232D4B"/>
                </a:solidFill>
              </a:rPr>
              <a:t>ONCE</a:t>
            </a:r>
            <a:r>
              <a:rPr lang="en-US" dirty="0">
                <a:solidFill>
                  <a:srgbClr val="232D4B"/>
                </a:solidFill>
              </a:rPr>
              <a:t> during graduate school</a:t>
            </a:r>
            <a:endParaRPr dirty="0">
              <a:solidFill>
                <a:srgbClr val="232D4B"/>
              </a:solidFill>
            </a:endParaRPr>
          </a:p>
          <a:p>
            <a:pPr marL="0" lvl="0" indent="0" algn="l" rtl="0">
              <a:lnSpc>
                <a:spcPct val="100000"/>
              </a:lnSpc>
              <a:spcBef>
                <a:spcPts val="1200"/>
              </a:spcBef>
              <a:spcAft>
                <a:spcPts val="0"/>
              </a:spcAft>
              <a:buNone/>
            </a:pPr>
            <a:r>
              <a:rPr lang="en-US" dirty="0">
                <a:solidFill>
                  <a:srgbClr val="232D4B"/>
                </a:solidFill>
              </a:rPr>
              <a:t>Enrolled in a full-time research-based graduate degree (MS/PhD)</a:t>
            </a:r>
            <a:endParaRPr dirty="0">
              <a:solidFill>
                <a:srgbClr val="232D4B"/>
              </a:solidFill>
            </a:endParaRPr>
          </a:p>
          <a:p>
            <a:pPr marL="0" lvl="0" indent="0" algn="l" rtl="0">
              <a:lnSpc>
                <a:spcPct val="100000"/>
              </a:lnSpc>
              <a:spcBef>
                <a:spcPts val="1200"/>
              </a:spcBef>
              <a:spcAft>
                <a:spcPts val="0"/>
              </a:spcAft>
              <a:buNone/>
            </a:pPr>
            <a:r>
              <a:rPr lang="en-US" dirty="0">
                <a:solidFill>
                  <a:srgbClr val="232D4B"/>
                </a:solidFill>
              </a:rPr>
              <a:t>Never accepted NSF GRFP </a:t>
            </a:r>
          </a:p>
          <a:p>
            <a:pPr marL="0" lvl="0" indent="0" algn="l" rtl="0">
              <a:lnSpc>
                <a:spcPct val="100000"/>
              </a:lnSpc>
              <a:spcBef>
                <a:spcPts val="1200"/>
              </a:spcBef>
              <a:spcAft>
                <a:spcPts val="0"/>
              </a:spcAft>
              <a:buNone/>
            </a:pPr>
            <a:r>
              <a:rPr lang="en-US" dirty="0">
                <a:solidFill>
                  <a:srgbClr val="232D4B"/>
                </a:solidFill>
              </a:rPr>
              <a:t>Never earned a doctoral, master’s, </a:t>
            </a:r>
            <a:endParaRPr dirty="0">
              <a:solidFill>
                <a:srgbClr val="232D4B"/>
              </a:solidFill>
            </a:endParaRPr>
          </a:p>
          <a:p>
            <a:pPr marL="0" lvl="0" indent="457200" algn="l" rtl="0">
              <a:lnSpc>
                <a:spcPct val="100000"/>
              </a:lnSpc>
              <a:spcBef>
                <a:spcPts val="0"/>
              </a:spcBef>
              <a:spcAft>
                <a:spcPts val="0"/>
              </a:spcAft>
              <a:buNone/>
            </a:pPr>
            <a:r>
              <a:rPr lang="en-US" dirty="0">
                <a:solidFill>
                  <a:srgbClr val="232D4B"/>
                </a:solidFill>
              </a:rPr>
              <a:t>or professional degree</a:t>
            </a:r>
            <a:endParaRPr dirty="0">
              <a:solidFill>
                <a:srgbClr val="232D4B"/>
              </a:solidFill>
            </a:endParaRPr>
          </a:p>
          <a:p>
            <a:endParaRPr lang="en-US" dirty="0"/>
          </a:p>
          <a:p>
            <a:pPr marL="76200" indent="0">
              <a:buNone/>
            </a:pPr>
            <a:endParaRPr lang="en-US" dirty="0"/>
          </a:p>
          <a:p>
            <a:pPr marL="0" lvl="0" indent="0" algn="l" rtl="0">
              <a:lnSpc>
                <a:spcPct val="100000"/>
              </a:lnSpc>
              <a:spcBef>
                <a:spcPts val="0"/>
              </a:spcBef>
              <a:spcAft>
                <a:spcPts val="1200"/>
              </a:spcAft>
              <a:buNone/>
            </a:pPr>
            <a:endParaRPr dirty="0">
              <a:solidFill>
                <a:srgbClr val="232D4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FC04-4CC9-0949-8DF3-37456AA14D71}"/>
              </a:ext>
            </a:extLst>
          </p:cNvPr>
          <p:cNvSpPr>
            <a:spLocks noGrp="1"/>
          </p:cNvSpPr>
          <p:nvPr>
            <p:ph type="title"/>
          </p:nvPr>
        </p:nvSpPr>
        <p:spPr/>
        <p:txBody>
          <a:bodyPr/>
          <a:lstStyle/>
          <a:p>
            <a:r>
              <a:rPr lang="en-US" dirty="0"/>
              <a:t>You compete against others in the same phase of study</a:t>
            </a:r>
          </a:p>
        </p:txBody>
      </p:sp>
      <p:sp>
        <p:nvSpPr>
          <p:cNvPr id="3" name="Text Placeholder 2">
            <a:extLst>
              <a:ext uri="{FF2B5EF4-FFF2-40B4-BE49-F238E27FC236}">
                <a16:creationId xmlns:a16="http://schemas.microsoft.com/office/drawing/2014/main" id="{03F3E3C1-57A8-8246-B841-524CA0915EE2}"/>
              </a:ext>
            </a:extLst>
          </p:cNvPr>
          <p:cNvSpPr>
            <a:spLocks noGrp="1"/>
          </p:cNvSpPr>
          <p:nvPr>
            <p:ph type="body" idx="1"/>
          </p:nvPr>
        </p:nvSpPr>
        <p:spPr>
          <a:xfrm>
            <a:off x="654200" y="1593272"/>
            <a:ext cx="8077500" cy="3004977"/>
          </a:xfrm>
        </p:spPr>
        <p:txBody>
          <a:bodyPr/>
          <a:lstStyle/>
          <a:p>
            <a:r>
              <a:rPr lang="en-US" dirty="0"/>
              <a:t>Undergrads vs undergrads</a:t>
            </a:r>
          </a:p>
          <a:p>
            <a:r>
              <a:rPr lang="en-US" dirty="0"/>
              <a:t>1</a:t>
            </a:r>
            <a:r>
              <a:rPr lang="en-US" baseline="30000" dirty="0"/>
              <a:t>st</a:t>
            </a:r>
            <a:r>
              <a:rPr lang="en-US" dirty="0"/>
              <a:t> year grad students vs 1</a:t>
            </a:r>
            <a:r>
              <a:rPr lang="en-US" baseline="30000" dirty="0"/>
              <a:t>st</a:t>
            </a:r>
            <a:r>
              <a:rPr lang="en-US" dirty="0"/>
              <a:t> year grad students</a:t>
            </a:r>
          </a:p>
          <a:p>
            <a:r>
              <a:rPr lang="en-US" dirty="0"/>
              <a:t>2</a:t>
            </a:r>
            <a:r>
              <a:rPr lang="en-US" baseline="30000" dirty="0"/>
              <a:t>nd</a:t>
            </a:r>
            <a:r>
              <a:rPr lang="en-US" dirty="0"/>
              <a:t> year grad students vs 2</a:t>
            </a:r>
            <a:r>
              <a:rPr lang="en-US" baseline="30000" dirty="0"/>
              <a:t>nd</a:t>
            </a:r>
            <a:r>
              <a:rPr lang="en-US" dirty="0"/>
              <a:t> year grad students</a:t>
            </a:r>
          </a:p>
          <a:p>
            <a:endParaRPr lang="en-US" dirty="0"/>
          </a:p>
          <a:p>
            <a:r>
              <a:rPr lang="en-US" dirty="0"/>
              <a:t>Think about how competitive your application is vs your designated peer group</a:t>
            </a:r>
          </a:p>
          <a:p>
            <a:endParaRPr lang="en-US" dirty="0"/>
          </a:p>
          <a:p>
            <a:r>
              <a:rPr lang="en-US" dirty="0"/>
              <a:t>If you are a 2</a:t>
            </a:r>
            <a:r>
              <a:rPr lang="en-US" baseline="30000" dirty="0"/>
              <a:t>nd</a:t>
            </a:r>
            <a:r>
              <a:rPr lang="en-US" dirty="0"/>
              <a:t> year - Apply</a:t>
            </a:r>
          </a:p>
        </p:txBody>
      </p:sp>
    </p:spTree>
    <p:extLst>
      <p:ext uri="{BB962C8B-B14F-4D97-AF65-F5344CB8AC3E}">
        <p14:creationId xmlns:p14="http://schemas.microsoft.com/office/powerpoint/2010/main" val="347714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8"/>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Should I apply as a 1st or 2nd year?</a:t>
            </a:r>
            <a:endParaRPr/>
          </a:p>
        </p:txBody>
      </p:sp>
      <p:sp>
        <p:nvSpPr>
          <p:cNvPr id="359" name="Google Shape;359;p58"/>
          <p:cNvSpPr txBox="1">
            <a:spLocks noGrp="1"/>
          </p:cNvSpPr>
          <p:nvPr>
            <p:ph type="body" idx="1"/>
          </p:nvPr>
        </p:nvSpPr>
        <p:spPr>
          <a:xfrm>
            <a:off x="111412" y="759838"/>
            <a:ext cx="4738171" cy="41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232D4B"/>
                </a:solidFill>
              </a:rPr>
              <a:t>Reasons to apply </a:t>
            </a:r>
            <a:r>
              <a:rPr lang="en-US" b="1" dirty="0">
                <a:solidFill>
                  <a:srgbClr val="232D4B"/>
                </a:solidFill>
              </a:rPr>
              <a:t>1st year:</a:t>
            </a:r>
            <a:endParaRPr b="1" dirty="0">
              <a:solidFill>
                <a:srgbClr val="232D4B"/>
              </a:solidFill>
            </a:endParaRPr>
          </a:p>
          <a:p>
            <a:pPr marL="457200" lvl="0" indent="-381000" algn="l" rtl="0">
              <a:spcBef>
                <a:spcPts val="1200"/>
              </a:spcBef>
              <a:spcAft>
                <a:spcPts val="0"/>
              </a:spcAft>
              <a:buClr>
                <a:srgbClr val="232D4B"/>
              </a:buClr>
              <a:buSzPts val="2400"/>
              <a:buChar char="●"/>
            </a:pPr>
            <a:r>
              <a:rPr lang="en-US" dirty="0">
                <a:solidFill>
                  <a:srgbClr val="232D4B"/>
                </a:solidFill>
              </a:rPr>
              <a:t>You are already involved in organizations at UVA</a:t>
            </a:r>
            <a:endParaRPr dirty="0">
              <a:solidFill>
                <a:srgbClr val="232D4B"/>
              </a:solidFill>
            </a:endParaRPr>
          </a:p>
          <a:p>
            <a:pPr marL="457200" lvl="0" indent="-381000" algn="l" rtl="0">
              <a:spcBef>
                <a:spcPts val="1200"/>
              </a:spcBef>
              <a:spcAft>
                <a:spcPts val="0"/>
              </a:spcAft>
              <a:buClr>
                <a:srgbClr val="232D4B"/>
              </a:buClr>
              <a:buSzPts val="2400"/>
              <a:buChar char="●"/>
            </a:pPr>
            <a:r>
              <a:rPr lang="en-US" dirty="0">
                <a:solidFill>
                  <a:srgbClr val="232D4B"/>
                </a:solidFill>
              </a:rPr>
              <a:t>If not, at least have a plan for things you plan to do in the next coming year</a:t>
            </a:r>
          </a:p>
          <a:p>
            <a:pPr marL="457200" lvl="0" indent="-381000" algn="l" rtl="0">
              <a:spcBef>
                <a:spcPts val="1200"/>
              </a:spcBef>
              <a:spcAft>
                <a:spcPts val="0"/>
              </a:spcAft>
              <a:buClr>
                <a:srgbClr val="232D4B"/>
              </a:buClr>
              <a:buSzPts val="2400"/>
              <a:buChar char="●"/>
            </a:pPr>
            <a:r>
              <a:rPr lang="en-US" dirty="0">
                <a:solidFill>
                  <a:srgbClr val="232D4B"/>
                </a:solidFill>
              </a:rPr>
              <a:t>Strong/unique experience?</a:t>
            </a:r>
            <a:endParaRPr dirty="0">
              <a:solidFill>
                <a:srgbClr val="232D4B"/>
              </a:solidFill>
            </a:endParaRPr>
          </a:p>
          <a:p>
            <a:pPr marL="457200" lvl="0" indent="-381000" algn="l" rtl="0">
              <a:spcBef>
                <a:spcPts val="1200"/>
              </a:spcBef>
              <a:spcAft>
                <a:spcPts val="0"/>
              </a:spcAft>
              <a:buClr>
                <a:srgbClr val="232D4B"/>
              </a:buClr>
              <a:buSzPts val="2400"/>
              <a:buChar char="●"/>
            </a:pPr>
            <a:r>
              <a:rPr lang="en-US" dirty="0">
                <a:solidFill>
                  <a:srgbClr val="232D4B"/>
                </a:solidFill>
              </a:rPr>
              <a:t>Undergraduate research experience (conference presentation(s) or publication(s))</a:t>
            </a:r>
            <a:endParaRPr dirty="0">
              <a:solidFill>
                <a:srgbClr val="232D4B"/>
              </a:solidFill>
            </a:endParaRPr>
          </a:p>
          <a:p>
            <a:pPr marL="0" lvl="0" indent="0" algn="l" rtl="0">
              <a:spcBef>
                <a:spcPts val="1200"/>
              </a:spcBef>
              <a:spcAft>
                <a:spcPts val="0"/>
              </a:spcAft>
              <a:buNone/>
            </a:pPr>
            <a:endParaRPr dirty="0">
              <a:solidFill>
                <a:srgbClr val="232D4B"/>
              </a:solidFill>
            </a:endParaRPr>
          </a:p>
        </p:txBody>
      </p:sp>
      <p:sp>
        <p:nvSpPr>
          <p:cNvPr id="360" name="Google Shape;360;p58"/>
          <p:cNvSpPr txBox="1">
            <a:spLocks noGrp="1"/>
          </p:cNvSpPr>
          <p:nvPr>
            <p:ph type="body" idx="1"/>
          </p:nvPr>
        </p:nvSpPr>
        <p:spPr>
          <a:xfrm>
            <a:off x="4732525" y="759838"/>
            <a:ext cx="4411500" cy="41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232D4B"/>
                </a:solidFill>
              </a:rPr>
              <a:t>Reasons to apply </a:t>
            </a:r>
            <a:r>
              <a:rPr lang="en-US" b="1" dirty="0">
                <a:solidFill>
                  <a:srgbClr val="232D4B"/>
                </a:solidFill>
              </a:rPr>
              <a:t>2nd year:</a:t>
            </a:r>
            <a:endParaRPr b="1" dirty="0">
              <a:solidFill>
                <a:srgbClr val="232D4B"/>
              </a:solidFill>
            </a:endParaRPr>
          </a:p>
          <a:p>
            <a:pPr marL="457200" lvl="0" indent="-381000" algn="l" rtl="0">
              <a:spcBef>
                <a:spcPts val="1200"/>
              </a:spcBef>
              <a:spcAft>
                <a:spcPts val="0"/>
              </a:spcAft>
              <a:buClr>
                <a:srgbClr val="232D4B"/>
              </a:buClr>
              <a:buSzPts val="2400"/>
              <a:buChar char="●"/>
            </a:pPr>
            <a:r>
              <a:rPr lang="en-US" dirty="0">
                <a:solidFill>
                  <a:srgbClr val="232D4B"/>
                </a:solidFill>
              </a:rPr>
              <a:t>You foresee your application becoming significantly stronger</a:t>
            </a:r>
            <a:endParaRPr dirty="0">
              <a:solidFill>
                <a:srgbClr val="232D4B"/>
              </a:solidFill>
            </a:endParaRPr>
          </a:p>
          <a:p>
            <a:pPr marL="457200" lvl="0" indent="-381000" algn="l" rtl="0">
              <a:spcBef>
                <a:spcPts val="1200"/>
              </a:spcBef>
              <a:spcAft>
                <a:spcPts val="0"/>
              </a:spcAft>
              <a:buClr>
                <a:srgbClr val="232D4B"/>
              </a:buClr>
              <a:buSzPts val="2400"/>
              <a:buChar char="●"/>
            </a:pPr>
            <a:r>
              <a:rPr lang="en-US" dirty="0">
                <a:solidFill>
                  <a:srgbClr val="232D4B"/>
                </a:solidFill>
              </a:rPr>
              <a:t>You anticipate a paper from your undergrad being published in the next year</a:t>
            </a:r>
            <a:endParaRPr dirty="0">
              <a:solidFill>
                <a:srgbClr val="232D4B"/>
              </a:solidFill>
            </a:endParaRPr>
          </a:p>
          <a:p>
            <a:pPr marL="457200" lvl="0" indent="-381000" algn="l" rtl="0">
              <a:spcBef>
                <a:spcPts val="1200"/>
              </a:spcBef>
              <a:spcAft>
                <a:spcPts val="0"/>
              </a:spcAft>
              <a:buClr>
                <a:srgbClr val="232D4B"/>
              </a:buClr>
              <a:buSzPts val="2400"/>
              <a:buChar char="●"/>
            </a:pPr>
            <a:r>
              <a:rPr lang="en-US" dirty="0">
                <a:solidFill>
                  <a:srgbClr val="232D4B"/>
                </a:solidFill>
              </a:rPr>
              <a:t>You have not had a chance to get involved at UVA yet</a:t>
            </a:r>
            <a:endParaRPr dirty="0">
              <a:solidFill>
                <a:srgbClr val="232D4B"/>
              </a:solidFill>
            </a:endParaRPr>
          </a:p>
          <a:p>
            <a:pPr marL="457200" lvl="0" indent="0" algn="l" rtl="0">
              <a:spcBef>
                <a:spcPts val="1200"/>
              </a:spcBef>
              <a:spcAft>
                <a:spcPts val="0"/>
              </a:spcAft>
              <a:buNone/>
            </a:pPr>
            <a:endParaRPr dirty="0">
              <a:solidFill>
                <a:srgbClr val="232D4B"/>
              </a:solidFill>
            </a:endParaRPr>
          </a:p>
          <a:p>
            <a:pPr marL="0" lvl="0" indent="0" algn="l" rtl="0">
              <a:spcBef>
                <a:spcPts val="0"/>
              </a:spcBef>
              <a:spcAft>
                <a:spcPts val="0"/>
              </a:spcAft>
              <a:buNone/>
            </a:pPr>
            <a:endParaRPr dirty="0">
              <a:solidFill>
                <a:srgbClr val="232D4B"/>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8"/>
</p:tagLst>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27387</TotalTime>
  <Words>5609</Words>
  <Application>Microsoft Office PowerPoint</Application>
  <PresentationFormat>On-screen Show (16:9)</PresentationFormat>
  <Paragraphs>325</Paragraphs>
  <Slides>39</Slides>
  <Notes>33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Swiss</vt:lpstr>
      <vt:lpstr>PowerPoint Presentation</vt:lpstr>
      <vt:lpstr>GRFP Basics</vt:lpstr>
      <vt:lpstr>NSF  Graduate  Research  Fellowship  Program (GRFP, NSF Fellowship)</vt:lpstr>
      <vt:lpstr>READ THE  PROGRAM SOLICITATION  IN FULL</vt:lpstr>
      <vt:lpstr>What is the GRFP?</vt:lpstr>
      <vt:lpstr>Program Goals</vt:lpstr>
      <vt:lpstr>Am I eligible? Check the solicitation for complete info &amp; updates</vt:lpstr>
      <vt:lpstr>You compete against others in the same phase of study</vt:lpstr>
      <vt:lpstr>Should I apply as a 1st or 2nd year?</vt:lpstr>
      <vt:lpstr>If you decide to wait</vt:lpstr>
      <vt:lpstr>Deadlines- usually mid October check the solicitation</vt:lpstr>
      <vt:lpstr>Application Components</vt:lpstr>
      <vt:lpstr>The application</vt:lpstr>
      <vt:lpstr>Essay Formatting</vt:lpstr>
      <vt:lpstr>Personal, Relevant Background, and Future Goals Statement (3 p.)</vt:lpstr>
      <vt:lpstr>Graduate Research Plan Statement (2 p.)</vt:lpstr>
      <vt:lpstr>In each statement, address  Intellectual Merit and Broader Impacts  under separate headings  These are the criteria the application is judged on </vt:lpstr>
      <vt:lpstr>The following elements should be considered in the review for both criteria:    To what extent do the proposed activities suggest and explore creative, original, or potentially transformative concepts?  Is the plan for carrying out the proposed activities well-reasoned, well-organized, and based on a sound rationale? Does the plan  incorporate a mechanism to assess success?  How well qualified is the individual, team, or organization to conduct the proposed activities?  Are there adequate resources available to the PI (either at the home organization or through collaborations) to carry out the proposed  activities?  </vt:lpstr>
      <vt:lpstr>Intellectual Merit</vt:lpstr>
      <vt:lpstr>Broader Impacts</vt:lpstr>
      <vt:lpstr>Developing Your Broader Impacts</vt:lpstr>
      <vt:lpstr>Reference Letters</vt:lpstr>
      <vt:lpstr>Tips &amp; Resources</vt:lpstr>
      <vt:lpstr>START EARLY </vt:lpstr>
      <vt:lpstr>Read the Entire Solicitation </vt:lpstr>
      <vt:lpstr>General Application Tips</vt:lpstr>
      <vt:lpstr>Identify References Early</vt:lpstr>
      <vt:lpstr>Use many sources of feedback</vt:lpstr>
      <vt:lpstr>One-on-One Consultations</vt:lpstr>
      <vt:lpstr>GWL GRFP Support Resources</vt:lpstr>
      <vt:lpstr>GRFP Mentors</vt:lpstr>
      <vt:lpstr>GRFP Mentor Meetings</vt:lpstr>
      <vt:lpstr>GRFP Mentor Drop in Hour</vt:lpstr>
      <vt:lpstr>GWL Events</vt:lpstr>
      <vt:lpstr>GWL GRFP Collab</vt:lpstr>
      <vt:lpstr>PhD+</vt:lpstr>
      <vt:lpstr>Online Resources</vt:lpstr>
      <vt:lpstr>Contact a GRFP Mentor Check collab or website  Read the program solicitation Ask NSF (specific eligibility questions) Ask on slack Talk with your advisor Contact PhD+ </vt:lpstr>
      <vt:lpstr>Major contributors to these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Cunningham, Kelly J. (kjc5z)</dc:creator>
  <cp:lastModifiedBy>Cunningham, Kelly J. (kjc5z)</cp:lastModifiedBy>
  <cp:revision>37</cp:revision>
  <dcterms:created xsi:type="dcterms:W3CDTF">2020-06-23T15:43:58Z</dcterms:created>
  <dcterms:modified xsi:type="dcterms:W3CDTF">2022-08-02T20:22:10Z</dcterms:modified>
</cp:coreProperties>
</file>