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94" r:id="rId1"/>
  </p:sldMasterIdLst>
  <p:notesMasterIdLst>
    <p:notesMasterId r:id="rId36"/>
  </p:notesMasterIdLst>
  <p:sldIdLst>
    <p:sldId id="256" r:id="rId2"/>
    <p:sldId id="306" r:id="rId3"/>
    <p:sldId id="294" r:id="rId4"/>
    <p:sldId id="295" r:id="rId5"/>
    <p:sldId id="257" r:id="rId6"/>
    <p:sldId id="296" r:id="rId7"/>
    <p:sldId id="297" r:id="rId8"/>
    <p:sldId id="299" r:id="rId9"/>
    <p:sldId id="258" r:id="rId10"/>
    <p:sldId id="260" r:id="rId11"/>
    <p:sldId id="262" r:id="rId12"/>
    <p:sldId id="264" r:id="rId13"/>
    <p:sldId id="289" r:id="rId14"/>
    <p:sldId id="293" r:id="rId15"/>
    <p:sldId id="291" r:id="rId16"/>
    <p:sldId id="290" r:id="rId17"/>
    <p:sldId id="292" r:id="rId18"/>
    <p:sldId id="272" r:id="rId19"/>
    <p:sldId id="281" r:id="rId20"/>
    <p:sldId id="300" r:id="rId21"/>
    <p:sldId id="274" r:id="rId22"/>
    <p:sldId id="276" r:id="rId23"/>
    <p:sldId id="277" r:id="rId24"/>
    <p:sldId id="285" r:id="rId25"/>
    <p:sldId id="286" r:id="rId26"/>
    <p:sldId id="278" r:id="rId27"/>
    <p:sldId id="302" r:id="rId28"/>
    <p:sldId id="279" r:id="rId29"/>
    <p:sldId id="303" r:id="rId30"/>
    <p:sldId id="280" r:id="rId31"/>
    <p:sldId id="304" r:id="rId32"/>
    <p:sldId id="283" r:id="rId33"/>
    <p:sldId id="288" r:id="rId34"/>
    <p:sldId id="305"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E36114-24A7-4EB2-8F2A-0BB696D725D7}" v="32" dt="2022-08-01T20:57:15.0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078"/>
    <p:restoredTop sz="84898"/>
  </p:normalViewPr>
  <p:slideViewPr>
    <p:cSldViewPr snapToGrid="0" snapToObjects="1">
      <p:cViewPr varScale="1">
        <p:scale>
          <a:sx n="108" d="100"/>
          <a:sy n="108" d="100"/>
        </p:scale>
        <p:origin x="67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ooke T Dinsmore" userId="zvQedKu+hbJKxrHnUbh8wM5Js1YuSz2JHYvPvDQ3lmg=" providerId="None" clId="Web-{D7E36114-24A7-4EB2-8F2A-0BB696D725D7}"/>
    <pc:docChg chg="modSld">
      <pc:chgData name="Brooke T Dinsmore" userId="zvQedKu+hbJKxrHnUbh8wM5Js1YuSz2JHYvPvDQ3lmg=" providerId="None" clId="Web-{D7E36114-24A7-4EB2-8F2A-0BB696D725D7}" dt="2022-08-01T20:57:14.767" v="34" actId="20577"/>
      <pc:docMkLst>
        <pc:docMk/>
      </pc:docMkLst>
      <pc:sldChg chg="addSp modSp">
        <pc:chgData name="Brooke T Dinsmore" userId="zvQedKu+hbJKxrHnUbh8wM5Js1YuSz2JHYvPvDQ3lmg=" providerId="None" clId="Web-{D7E36114-24A7-4EB2-8F2A-0BB696D725D7}" dt="2022-08-01T20:57:14.767" v="34" actId="20577"/>
        <pc:sldMkLst>
          <pc:docMk/>
          <pc:sldMk cId="1377728906" sldId="256"/>
        </pc:sldMkLst>
        <pc:spChg chg="mod">
          <ac:chgData name="Brooke T Dinsmore" userId="zvQedKu+hbJKxrHnUbh8wM5Js1YuSz2JHYvPvDQ3lmg=" providerId="None" clId="Web-{D7E36114-24A7-4EB2-8F2A-0BB696D725D7}" dt="2022-08-01T20:55:50.170" v="1" actId="1076"/>
          <ac:spMkLst>
            <pc:docMk/>
            <pc:sldMk cId="1377728906" sldId="256"/>
            <ac:spMk id="2" creationId="{624D377B-C575-274F-92B7-9D15F499F25E}"/>
          </ac:spMkLst>
        </pc:spChg>
        <pc:spChg chg="mod">
          <ac:chgData name="Brooke T Dinsmore" userId="zvQedKu+hbJKxrHnUbh8wM5Js1YuSz2JHYvPvDQ3lmg=" providerId="None" clId="Web-{D7E36114-24A7-4EB2-8F2A-0BB696D725D7}" dt="2022-08-01T20:57:14.767" v="34" actId="20577"/>
          <ac:spMkLst>
            <pc:docMk/>
            <pc:sldMk cId="1377728906" sldId="256"/>
            <ac:spMk id="3" creationId="{CFFF8F22-F9DF-544B-92FF-99419F7D761F}"/>
          </ac:spMkLst>
        </pc:spChg>
        <pc:spChg chg="add mod">
          <ac:chgData name="Brooke T Dinsmore" userId="zvQedKu+hbJKxrHnUbh8wM5Js1YuSz2JHYvPvDQ3lmg=" providerId="None" clId="Web-{D7E36114-24A7-4EB2-8F2A-0BB696D725D7}" dt="2022-08-01T20:56:18.937" v="9" actId="1076"/>
          <ac:spMkLst>
            <pc:docMk/>
            <pc:sldMk cId="1377728906" sldId="256"/>
            <ac:spMk id="4" creationId="{2B450FAA-B4FF-4382-291C-BD53CF477D3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A8A090-903C-1D4C-9026-6DCB0E7C8ABE}" type="datetimeFigureOut">
              <a:rPr lang="en-US" smtClean="0"/>
              <a:t>8/1/2022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22C94-76FE-564F-91FB-3686DE32B15F}" type="slidenum">
              <a:rPr lang="en-US" smtClean="0"/>
              <a:t>‹#›</a:t>
            </a:fld>
            <a:endParaRPr lang="en-US"/>
          </a:p>
        </p:txBody>
      </p:sp>
    </p:spTree>
    <p:extLst>
      <p:ext uri="{BB962C8B-B14F-4D97-AF65-F5344CB8AC3E}">
        <p14:creationId xmlns:p14="http://schemas.microsoft.com/office/powerpoint/2010/main" val="2459809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022C94-76FE-564F-91FB-3686DE32B15F}" type="slidenum">
              <a:rPr lang="en-US" smtClean="0"/>
              <a:t>1</a:t>
            </a:fld>
            <a:endParaRPr lang="en-US"/>
          </a:p>
        </p:txBody>
      </p:sp>
    </p:spTree>
    <p:extLst>
      <p:ext uri="{BB962C8B-B14F-4D97-AF65-F5344CB8AC3E}">
        <p14:creationId xmlns:p14="http://schemas.microsoft.com/office/powerpoint/2010/main" val="526887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022C94-76FE-564F-91FB-3686DE32B15F}" type="slidenum">
              <a:rPr lang="en-US" smtClean="0"/>
              <a:t>3</a:t>
            </a:fld>
            <a:endParaRPr lang="en-US"/>
          </a:p>
        </p:txBody>
      </p:sp>
    </p:spTree>
    <p:extLst>
      <p:ext uri="{BB962C8B-B14F-4D97-AF65-F5344CB8AC3E}">
        <p14:creationId xmlns:p14="http://schemas.microsoft.com/office/powerpoint/2010/main" val="672014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022C94-76FE-564F-91FB-3686DE32B15F}" type="slidenum">
              <a:rPr lang="en-US" smtClean="0"/>
              <a:t>11</a:t>
            </a:fld>
            <a:endParaRPr lang="en-US"/>
          </a:p>
        </p:txBody>
      </p:sp>
    </p:spTree>
    <p:extLst>
      <p:ext uri="{BB962C8B-B14F-4D97-AF65-F5344CB8AC3E}">
        <p14:creationId xmlns:p14="http://schemas.microsoft.com/office/powerpoint/2010/main" val="549522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YES – similar methodology and topic</a:t>
            </a:r>
          </a:p>
        </p:txBody>
      </p:sp>
      <p:sp>
        <p:nvSpPr>
          <p:cNvPr id="4" name="Slide Number Placeholder 3"/>
          <p:cNvSpPr>
            <a:spLocks noGrp="1"/>
          </p:cNvSpPr>
          <p:nvPr>
            <p:ph type="sldNum" sz="quarter" idx="5"/>
          </p:nvPr>
        </p:nvSpPr>
        <p:spPr/>
        <p:txBody>
          <a:bodyPr/>
          <a:lstStyle/>
          <a:p>
            <a:fld id="{4A022C94-76FE-564F-91FB-3686DE32B15F}" type="slidenum">
              <a:rPr lang="en-US" smtClean="0"/>
              <a:t>14</a:t>
            </a:fld>
            <a:endParaRPr lang="en-US"/>
          </a:p>
        </p:txBody>
      </p:sp>
    </p:spTree>
    <p:extLst>
      <p:ext uri="{BB962C8B-B14F-4D97-AF65-F5344CB8AC3E}">
        <p14:creationId xmlns:p14="http://schemas.microsoft.com/office/powerpoint/2010/main" val="3299329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really – very different method – could be included in the review but not so much as an example</a:t>
            </a:r>
          </a:p>
        </p:txBody>
      </p:sp>
      <p:sp>
        <p:nvSpPr>
          <p:cNvPr id="4" name="Slide Number Placeholder 3"/>
          <p:cNvSpPr>
            <a:spLocks noGrp="1"/>
          </p:cNvSpPr>
          <p:nvPr>
            <p:ph type="sldNum" sz="quarter" idx="5"/>
          </p:nvPr>
        </p:nvSpPr>
        <p:spPr/>
        <p:txBody>
          <a:bodyPr/>
          <a:lstStyle/>
          <a:p>
            <a:fld id="{4A022C94-76FE-564F-91FB-3686DE32B15F}" type="slidenum">
              <a:rPr lang="en-US" smtClean="0"/>
              <a:t>15</a:t>
            </a:fld>
            <a:endParaRPr lang="en-US"/>
          </a:p>
        </p:txBody>
      </p:sp>
    </p:spTree>
    <p:extLst>
      <p:ext uri="{BB962C8B-B14F-4D97-AF65-F5344CB8AC3E}">
        <p14:creationId xmlns:p14="http://schemas.microsoft.com/office/powerpoint/2010/main" val="901625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YES – a very recent paper that is studying something different but uses a similar methodology – could look at methods section especially. </a:t>
            </a:r>
          </a:p>
        </p:txBody>
      </p:sp>
      <p:sp>
        <p:nvSpPr>
          <p:cNvPr id="4" name="Slide Number Placeholder 3"/>
          <p:cNvSpPr>
            <a:spLocks noGrp="1"/>
          </p:cNvSpPr>
          <p:nvPr>
            <p:ph type="sldNum" sz="quarter" idx="5"/>
          </p:nvPr>
        </p:nvSpPr>
        <p:spPr/>
        <p:txBody>
          <a:bodyPr/>
          <a:lstStyle/>
          <a:p>
            <a:fld id="{4A022C94-76FE-564F-91FB-3686DE32B15F}" type="slidenum">
              <a:rPr lang="en-US" smtClean="0"/>
              <a:t>16</a:t>
            </a:fld>
            <a:endParaRPr lang="en-US"/>
          </a:p>
        </p:txBody>
      </p:sp>
    </p:spTree>
    <p:extLst>
      <p:ext uri="{BB962C8B-B14F-4D97-AF65-F5344CB8AC3E}">
        <p14:creationId xmlns:p14="http://schemas.microsoft.com/office/powerpoint/2010/main" val="1792531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really – topic is not that similar; method is the same but it’s pretty old </a:t>
            </a:r>
          </a:p>
        </p:txBody>
      </p:sp>
      <p:sp>
        <p:nvSpPr>
          <p:cNvPr id="4" name="Slide Number Placeholder 3"/>
          <p:cNvSpPr>
            <a:spLocks noGrp="1"/>
          </p:cNvSpPr>
          <p:nvPr>
            <p:ph type="sldNum" sz="quarter" idx="5"/>
          </p:nvPr>
        </p:nvSpPr>
        <p:spPr/>
        <p:txBody>
          <a:bodyPr/>
          <a:lstStyle/>
          <a:p>
            <a:fld id="{4A022C94-76FE-564F-91FB-3686DE32B15F}" type="slidenum">
              <a:rPr lang="en-US" smtClean="0"/>
              <a:t>17</a:t>
            </a:fld>
            <a:endParaRPr lang="en-US"/>
          </a:p>
        </p:txBody>
      </p:sp>
    </p:spTree>
    <p:extLst>
      <p:ext uri="{BB962C8B-B14F-4D97-AF65-F5344CB8AC3E}">
        <p14:creationId xmlns:p14="http://schemas.microsoft.com/office/powerpoint/2010/main" val="2606762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macro level differences can you see in the two articles? Put your answers in the chat. </a:t>
            </a:r>
          </a:p>
          <a:p>
            <a:r>
              <a:rPr lang="en-US" dirty="0"/>
              <a:t>Big one – in what the last paragraph does. Could be due to difference in relative success of article. But together show what a conclusion should look like for journal </a:t>
            </a:r>
          </a:p>
        </p:txBody>
      </p:sp>
      <p:sp>
        <p:nvSpPr>
          <p:cNvPr id="4" name="Slide Number Placeholder 3"/>
          <p:cNvSpPr>
            <a:spLocks noGrp="1"/>
          </p:cNvSpPr>
          <p:nvPr>
            <p:ph type="sldNum" sz="quarter" idx="5"/>
          </p:nvPr>
        </p:nvSpPr>
        <p:spPr/>
        <p:txBody>
          <a:bodyPr/>
          <a:lstStyle/>
          <a:p>
            <a:fld id="{4A022C94-76FE-564F-91FB-3686DE32B15F}" type="slidenum">
              <a:rPr lang="en-US" smtClean="0"/>
              <a:t>25</a:t>
            </a:fld>
            <a:endParaRPr lang="en-US"/>
          </a:p>
        </p:txBody>
      </p:sp>
    </p:spTree>
    <p:extLst>
      <p:ext uri="{BB962C8B-B14F-4D97-AF65-F5344CB8AC3E}">
        <p14:creationId xmlns:p14="http://schemas.microsoft.com/office/powerpoint/2010/main" val="2694085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022C94-76FE-564F-91FB-3686DE32B15F}" type="slidenum">
              <a:rPr lang="en-US" smtClean="0"/>
              <a:t>32</a:t>
            </a:fld>
            <a:endParaRPr lang="en-US"/>
          </a:p>
        </p:txBody>
      </p:sp>
    </p:spTree>
    <p:extLst>
      <p:ext uri="{BB962C8B-B14F-4D97-AF65-F5344CB8AC3E}">
        <p14:creationId xmlns:p14="http://schemas.microsoft.com/office/powerpoint/2010/main" val="2379654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DA6B0F7F-C928-6241-A3DD-E26D26DEDD80}" type="datetimeFigureOut">
              <a:rPr lang="en-US" smtClean="0"/>
              <a:t>8/1/2022</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F8EFD4-7BB6-B74D-9043-3FBCE4DED80A}" type="slidenum">
              <a:rPr lang="en-US" smtClean="0"/>
              <a:t>‹#›</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9970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6B0F7F-C928-6241-A3DD-E26D26DEDD80}" type="datetimeFigureOut">
              <a:rPr lang="en-US" smtClean="0"/>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8EFD4-7BB6-B74D-9043-3FBCE4DED80A}" type="slidenum">
              <a:rPr lang="en-US" smtClean="0"/>
              <a:t>‹#›</a:t>
            </a:fld>
            <a:endParaRPr lang="en-US"/>
          </a:p>
        </p:txBody>
      </p:sp>
    </p:spTree>
    <p:extLst>
      <p:ext uri="{BB962C8B-B14F-4D97-AF65-F5344CB8AC3E}">
        <p14:creationId xmlns:p14="http://schemas.microsoft.com/office/powerpoint/2010/main" val="945150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6B0F7F-C928-6241-A3DD-E26D26DEDD80}" type="datetimeFigureOut">
              <a:rPr lang="en-US" smtClean="0"/>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8EFD4-7BB6-B74D-9043-3FBCE4DED80A}" type="slidenum">
              <a:rPr lang="en-US" smtClean="0"/>
              <a:t>‹#›</a:t>
            </a:fld>
            <a:endParaRPr lang="en-US"/>
          </a:p>
        </p:txBody>
      </p:sp>
    </p:spTree>
    <p:extLst>
      <p:ext uri="{BB962C8B-B14F-4D97-AF65-F5344CB8AC3E}">
        <p14:creationId xmlns:p14="http://schemas.microsoft.com/office/powerpoint/2010/main" val="2468683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6B0F7F-C928-6241-A3DD-E26D26DEDD80}" type="datetimeFigureOut">
              <a:rPr lang="en-US" smtClean="0"/>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8EFD4-7BB6-B74D-9043-3FBCE4DED80A}" type="slidenum">
              <a:rPr lang="en-US" smtClean="0"/>
              <a:t>‹#›</a:t>
            </a:fld>
            <a:endParaRPr lang="en-US"/>
          </a:p>
        </p:txBody>
      </p:sp>
    </p:spTree>
    <p:extLst>
      <p:ext uri="{BB962C8B-B14F-4D97-AF65-F5344CB8AC3E}">
        <p14:creationId xmlns:p14="http://schemas.microsoft.com/office/powerpoint/2010/main" val="2333657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DA6B0F7F-C928-6241-A3DD-E26D26DEDD80}" type="datetimeFigureOut">
              <a:rPr lang="en-US" smtClean="0"/>
              <a:t>8/1/2022</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F8EFD4-7BB6-B74D-9043-3FBCE4DED80A}" type="slidenum">
              <a:rPr lang="en-US" smtClean="0"/>
              <a:t>‹#›</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65744420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A6B0F7F-C928-6241-A3DD-E26D26DEDD80}" type="datetimeFigureOut">
              <a:rPr lang="en-US" smtClean="0"/>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F8EFD4-7BB6-B74D-9043-3FBCE4DED80A}" type="slidenum">
              <a:rPr lang="en-US" smtClean="0"/>
              <a:t>‹#›</a:t>
            </a:fld>
            <a:endParaRPr lang="en-US"/>
          </a:p>
        </p:txBody>
      </p:sp>
    </p:spTree>
    <p:extLst>
      <p:ext uri="{BB962C8B-B14F-4D97-AF65-F5344CB8AC3E}">
        <p14:creationId xmlns:p14="http://schemas.microsoft.com/office/powerpoint/2010/main" val="187415720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6B0F7F-C928-6241-A3DD-E26D26DEDD80}" type="datetimeFigureOut">
              <a:rPr lang="en-US" smtClean="0"/>
              <a:t>8/1/2022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F8EFD4-7BB6-B74D-9043-3FBCE4DED80A}" type="slidenum">
              <a:rPr lang="en-US" smtClean="0"/>
              <a:t>‹#›</a:t>
            </a:fld>
            <a:endParaRPr lang="en-US"/>
          </a:p>
        </p:txBody>
      </p:sp>
    </p:spTree>
    <p:extLst>
      <p:ext uri="{BB962C8B-B14F-4D97-AF65-F5344CB8AC3E}">
        <p14:creationId xmlns:p14="http://schemas.microsoft.com/office/powerpoint/2010/main" val="134939393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6B0F7F-C928-6241-A3DD-E26D26DEDD80}" type="datetimeFigureOut">
              <a:rPr lang="en-US" smtClean="0"/>
              <a:t>8/1/2022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F8EFD4-7BB6-B74D-9043-3FBCE4DED80A}" type="slidenum">
              <a:rPr lang="en-US" smtClean="0"/>
              <a:t>‹#›</a:t>
            </a:fld>
            <a:endParaRPr lang="en-US"/>
          </a:p>
        </p:txBody>
      </p:sp>
    </p:spTree>
    <p:extLst>
      <p:ext uri="{BB962C8B-B14F-4D97-AF65-F5344CB8AC3E}">
        <p14:creationId xmlns:p14="http://schemas.microsoft.com/office/powerpoint/2010/main" val="3833604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6B0F7F-C928-6241-A3DD-E26D26DEDD80}" type="datetimeFigureOut">
              <a:rPr lang="en-US" smtClean="0"/>
              <a:t>8/1/2022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F8EFD4-7BB6-B74D-9043-3FBCE4DED80A}" type="slidenum">
              <a:rPr lang="en-US" smtClean="0"/>
              <a:t>‹#›</a:t>
            </a:fld>
            <a:endParaRPr lang="en-US"/>
          </a:p>
        </p:txBody>
      </p:sp>
    </p:spTree>
    <p:extLst>
      <p:ext uri="{BB962C8B-B14F-4D97-AF65-F5344CB8AC3E}">
        <p14:creationId xmlns:p14="http://schemas.microsoft.com/office/powerpoint/2010/main" val="1512199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DA6B0F7F-C928-6241-A3DD-E26D26DEDD80}" type="datetimeFigureOut">
              <a:rPr lang="en-US" smtClean="0"/>
              <a:t>8/1/2022</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71F8EFD4-7BB6-B74D-9043-3FBCE4DED80A}" type="slidenum">
              <a:rPr lang="en-US" smtClean="0"/>
              <a:t>‹#›</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87093932"/>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DA6B0F7F-C928-6241-A3DD-E26D26DEDD80}" type="datetimeFigureOut">
              <a:rPr lang="en-US" smtClean="0"/>
              <a:t>8/1/2022</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F8EFD4-7BB6-B74D-9043-3FBCE4DED80A}" type="slidenum">
              <a:rPr lang="en-US" smtClean="0"/>
              <a:t>‹#›</a:t>
            </a:fld>
            <a:endParaRPr lang="en-US"/>
          </a:p>
        </p:txBody>
      </p:sp>
    </p:spTree>
    <p:extLst>
      <p:ext uri="{BB962C8B-B14F-4D97-AF65-F5344CB8AC3E}">
        <p14:creationId xmlns:p14="http://schemas.microsoft.com/office/powerpoint/2010/main" val="2062767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DA6B0F7F-C928-6241-A3DD-E26D26DEDD80}" type="datetimeFigureOut">
              <a:rPr lang="en-US" smtClean="0"/>
              <a:t>8/1/2022</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F8EFD4-7BB6-B74D-9043-3FBCE4DED80A}" type="slidenum">
              <a:rPr lang="en-US" smtClean="0"/>
              <a:t>‹#›</a:t>
            </a:fld>
            <a:endParaRPr 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49402031"/>
      </p:ext>
    </p:extLst>
  </p:cSld>
  <p:clrMap bg1="lt1" tx1="dk1" bg2="lt2" tx2="dk2" accent1="accent1" accent2="accent2" accent3="accent3" accent4="accent4" accent5="accent5" accent6="accent6" hlink="hlink" folHlink="folHlink"/>
  <p:sldLayoutIdLst>
    <p:sldLayoutId id="2147484095" r:id="rId1"/>
    <p:sldLayoutId id="2147484096" r:id="rId2"/>
    <p:sldLayoutId id="2147484097" r:id="rId3"/>
    <p:sldLayoutId id="2147484098" r:id="rId4"/>
    <p:sldLayoutId id="2147484099" r:id="rId5"/>
    <p:sldLayoutId id="2147484100" r:id="rId6"/>
    <p:sldLayoutId id="2147484101" r:id="rId7"/>
    <p:sldLayoutId id="2147484102" r:id="rId8"/>
    <p:sldLayoutId id="2147484103" r:id="rId9"/>
    <p:sldLayoutId id="2147484104" r:id="rId10"/>
    <p:sldLayoutId id="2147484105"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owl.purdue.edu/owl/graduate_writing/thesis_and_dissertation/genre_analysis_reverse_outline.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owl.purdue.edu/owl/graduate_writing/thesis_and_dissertation/genre_analysis_reverse_outline.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owl.purdue.edu/owl/graduate_writing/thesis_and_dissertation/genre_analysis_reverse_outline.html"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owl.purdue.edu/owl/graduate_writing/thesis_and_dissertation/genre_analysis_reverse_outline.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owl.purdue.edu/owl/graduate_writing/thesis_and_dissertation/genre_analysis_reverse_outline.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owl.purdue.edu/owl/graduate_writing/thesis_and_dissertation/genre_analysis_reverse_outline.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hyperlink" Target="https://owl.purdue.edu/owl/graduate_writing/thesis_and_dissertation/genre_analysis_reverse_outline.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owl.purdue.edu/owl/graduate_writing/thesis_and_dissertation/genre_analysis_reverse_outline.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svg"/></Relationships>
</file>

<file path=ppt/slides/_rels/slide30.xml.rels><?xml version="1.0" encoding="UTF-8" standalone="yes"?>
<Relationships xmlns="http://schemas.openxmlformats.org/package/2006/relationships"><Relationship Id="rId2" Type="http://schemas.openxmlformats.org/officeDocument/2006/relationships/hyperlink" Target="https://owl.purdue.edu/owl/graduate_writing/thesis_and_dissertation/genre_analysis_reverse_outline.html"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hyperlink" Target="https://owl.purdue.edu/owl/graduate_writing/thesis_and_dissertation/genre_analysis_reverse_outline.html"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 name="Freeform 6">
            <a:extLst>
              <a:ext uri="{FF2B5EF4-FFF2-40B4-BE49-F238E27FC236}">
                <a16:creationId xmlns:a16="http://schemas.microsoft.com/office/drawing/2014/main" id="{841EFD0D-0D37-447B-B1EA-4F7197EB29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7" name="Rectangle 16">
            <a:extLst>
              <a:ext uri="{FF2B5EF4-FFF2-40B4-BE49-F238E27FC236}">
                <a16:creationId xmlns:a16="http://schemas.microsoft.com/office/drawing/2014/main" id="{5A6DFF24-307B-44B0-93F0-893676F148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9" name="Rectangle 18">
            <a:extLst>
              <a:ext uri="{FF2B5EF4-FFF2-40B4-BE49-F238E27FC236}">
                <a16:creationId xmlns:a16="http://schemas.microsoft.com/office/drawing/2014/main" id="{374BD3A9-25D1-4691-BE05-149182EC4C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1" name="Freeform 10">
            <a:extLst>
              <a:ext uri="{FF2B5EF4-FFF2-40B4-BE49-F238E27FC236}">
                <a16:creationId xmlns:a16="http://schemas.microsoft.com/office/drawing/2014/main" id="{8D49CF1A-01DD-4115-A6BB-CFA8F70453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7569200" cy="6858000"/>
          </a:xfrm>
          <a:custGeom>
            <a:avLst/>
            <a:gdLst>
              <a:gd name="connsiteX0" fmla="*/ 0 w 7569200"/>
              <a:gd name="connsiteY0" fmla="*/ 0 h 6858000"/>
              <a:gd name="connsiteX1" fmla="*/ 7389812 w 7569200"/>
              <a:gd name="connsiteY1" fmla="*/ 0 h 6858000"/>
              <a:gd name="connsiteX2" fmla="*/ 7394575 w 7569200"/>
              <a:gd name="connsiteY2" fmla="*/ 66675 h 6858000"/>
              <a:gd name="connsiteX3" fmla="*/ 7402512 w 7569200"/>
              <a:gd name="connsiteY3" fmla="*/ 122237 h 6858000"/>
              <a:gd name="connsiteX4" fmla="*/ 7412037 w 7569200"/>
              <a:gd name="connsiteY4" fmla="*/ 174625 h 6858000"/>
              <a:gd name="connsiteX5" fmla="*/ 7427912 w 7569200"/>
              <a:gd name="connsiteY5" fmla="*/ 217487 h 6858000"/>
              <a:gd name="connsiteX6" fmla="*/ 7443787 w 7569200"/>
              <a:gd name="connsiteY6" fmla="*/ 260350 h 6858000"/>
              <a:gd name="connsiteX7" fmla="*/ 7462837 w 7569200"/>
              <a:gd name="connsiteY7" fmla="*/ 296862 h 6858000"/>
              <a:gd name="connsiteX8" fmla="*/ 7481887 w 7569200"/>
              <a:gd name="connsiteY8" fmla="*/ 334962 h 6858000"/>
              <a:gd name="connsiteX9" fmla="*/ 7499350 w 7569200"/>
              <a:gd name="connsiteY9" fmla="*/ 369887 h 6858000"/>
              <a:gd name="connsiteX10" fmla="*/ 7516812 w 7569200"/>
              <a:gd name="connsiteY10" fmla="*/ 409575 h 6858000"/>
              <a:gd name="connsiteX11" fmla="*/ 7532687 w 7569200"/>
              <a:gd name="connsiteY11" fmla="*/ 450850 h 6858000"/>
              <a:gd name="connsiteX12" fmla="*/ 7546975 w 7569200"/>
              <a:gd name="connsiteY12" fmla="*/ 496887 h 6858000"/>
              <a:gd name="connsiteX13" fmla="*/ 7558087 w 7569200"/>
              <a:gd name="connsiteY13" fmla="*/ 546100 h 6858000"/>
              <a:gd name="connsiteX14" fmla="*/ 7566025 w 7569200"/>
              <a:gd name="connsiteY14" fmla="*/ 606425 h 6858000"/>
              <a:gd name="connsiteX15" fmla="*/ 7569200 w 7569200"/>
              <a:gd name="connsiteY15" fmla="*/ 673100 h 6858000"/>
              <a:gd name="connsiteX16" fmla="*/ 7566025 w 7569200"/>
              <a:gd name="connsiteY16" fmla="*/ 744537 h 6858000"/>
              <a:gd name="connsiteX17" fmla="*/ 7558087 w 7569200"/>
              <a:gd name="connsiteY17" fmla="*/ 801687 h 6858000"/>
              <a:gd name="connsiteX18" fmla="*/ 7546975 w 7569200"/>
              <a:gd name="connsiteY18" fmla="*/ 854075 h 6858000"/>
              <a:gd name="connsiteX19" fmla="*/ 7532687 w 7569200"/>
              <a:gd name="connsiteY19" fmla="*/ 901700 h 6858000"/>
              <a:gd name="connsiteX20" fmla="*/ 7516812 w 7569200"/>
              <a:gd name="connsiteY20" fmla="*/ 942975 h 6858000"/>
              <a:gd name="connsiteX21" fmla="*/ 7497762 w 7569200"/>
              <a:gd name="connsiteY21" fmla="*/ 981075 h 6858000"/>
              <a:gd name="connsiteX22" fmla="*/ 7478712 w 7569200"/>
              <a:gd name="connsiteY22" fmla="*/ 1017587 h 6858000"/>
              <a:gd name="connsiteX23" fmla="*/ 7459662 w 7569200"/>
              <a:gd name="connsiteY23" fmla="*/ 1055687 h 6858000"/>
              <a:gd name="connsiteX24" fmla="*/ 7442200 w 7569200"/>
              <a:gd name="connsiteY24" fmla="*/ 1095375 h 6858000"/>
              <a:gd name="connsiteX25" fmla="*/ 7424737 w 7569200"/>
              <a:gd name="connsiteY25" fmla="*/ 1136650 h 6858000"/>
              <a:gd name="connsiteX26" fmla="*/ 7410450 w 7569200"/>
              <a:gd name="connsiteY26" fmla="*/ 1182687 h 6858000"/>
              <a:gd name="connsiteX27" fmla="*/ 7400925 w 7569200"/>
              <a:gd name="connsiteY27" fmla="*/ 1235075 h 6858000"/>
              <a:gd name="connsiteX28" fmla="*/ 7391400 w 7569200"/>
              <a:gd name="connsiteY28" fmla="*/ 1295400 h 6858000"/>
              <a:gd name="connsiteX29" fmla="*/ 7389812 w 7569200"/>
              <a:gd name="connsiteY29" fmla="*/ 1363662 h 6858000"/>
              <a:gd name="connsiteX30" fmla="*/ 7391400 w 7569200"/>
              <a:gd name="connsiteY30" fmla="*/ 1431925 h 6858000"/>
              <a:gd name="connsiteX31" fmla="*/ 7400925 w 7569200"/>
              <a:gd name="connsiteY31" fmla="*/ 1492250 h 6858000"/>
              <a:gd name="connsiteX32" fmla="*/ 7410450 w 7569200"/>
              <a:gd name="connsiteY32" fmla="*/ 1544637 h 6858000"/>
              <a:gd name="connsiteX33" fmla="*/ 7424737 w 7569200"/>
              <a:gd name="connsiteY33" fmla="*/ 1589087 h 6858000"/>
              <a:gd name="connsiteX34" fmla="*/ 7442200 w 7569200"/>
              <a:gd name="connsiteY34" fmla="*/ 1631950 h 6858000"/>
              <a:gd name="connsiteX35" fmla="*/ 7459662 w 7569200"/>
              <a:gd name="connsiteY35" fmla="*/ 1671637 h 6858000"/>
              <a:gd name="connsiteX36" fmla="*/ 7478712 w 7569200"/>
              <a:gd name="connsiteY36" fmla="*/ 1708150 h 6858000"/>
              <a:gd name="connsiteX37" fmla="*/ 7497762 w 7569200"/>
              <a:gd name="connsiteY37" fmla="*/ 1743075 h 6858000"/>
              <a:gd name="connsiteX38" fmla="*/ 7516812 w 7569200"/>
              <a:gd name="connsiteY38" fmla="*/ 1782762 h 6858000"/>
              <a:gd name="connsiteX39" fmla="*/ 7532687 w 7569200"/>
              <a:gd name="connsiteY39" fmla="*/ 1824037 h 6858000"/>
              <a:gd name="connsiteX40" fmla="*/ 7546975 w 7569200"/>
              <a:gd name="connsiteY40" fmla="*/ 1870075 h 6858000"/>
              <a:gd name="connsiteX41" fmla="*/ 7558087 w 7569200"/>
              <a:gd name="connsiteY41" fmla="*/ 1922462 h 6858000"/>
              <a:gd name="connsiteX42" fmla="*/ 7566025 w 7569200"/>
              <a:gd name="connsiteY42" fmla="*/ 1982787 h 6858000"/>
              <a:gd name="connsiteX43" fmla="*/ 7569200 w 7569200"/>
              <a:gd name="connsiteY43" fmla="*/ 2051050 h 6858000"/>
              <a:gd name="connsiteX44" fmla="*/ 7566025 w 7569200"/>
              <a:gd name="connsiteY44" fmla="*/ 2119312 h 6858000"/>
              <a:gd name="connsiteX45" fmla="*/ 7558087 w 7569200"/>
              <a:gd name="connsiteY45" fmla="*/ 2179637 h 6858000"/>
              <a:gd name="connsiteX46" fmla="*/ 7546975 w 7569200"/>
              <a:gd name="connsiteY46" fmla="*/ 2232025 h 6858000"/>
              <a:gd name="connsiteX47" fmla="*/ 7532687 w 7569200"/>
              <a:gd name="connsiteY47" fmla="*/ 2278062 h 6858000"/>
              <a:gd name="connsiteX48" fmla="*/ 7516812 w 7569200"/>
              <a:gd name="connsiteY48" fmla="*/ 2319337 h 6858000"/>
              <a:gd name="connsiteX49" fmla="*/ 7497762 w 7569200"/>
              <a:gd name="connsiteY49" fmla="*/ 2359025 h 6858000"/>
              <a:gd name="connsiteX50" fmla="*/ 7478712 w 7569200"/>
              <a:gd name="connsiteY50" fmla="*/ 2395537 h 6858000"/>
              <a:gd name="connsiteX51" fmla="*/ 7459662 w 7569200"/>
              <a:gd name="connsiteY51" fmla="*/ 2433637 h 6858000"/>
              <a:gd name="connsiteX52" fmla="*/ 7442200 w 7569200"/>
              <a:gd name="connsiteY52" fmla="*/ 2471737 h 6858000"/>
              <a:gd name="connsiteX53" fmla="*/ 7424737 w 7569200"/>
              <a:gd name="connsiteY53" fmla="*/ 2513012 h 6858000"/>
              <a:gd name="connsiteX54" fmla="*/ 7410450 w 7569200"/>
              <a:gd name="connsiteY54" fmla="*/ 2560637 h 6858000"/>
              <a:gd name="connsiteX55" fmla="*/ 7400925 w 7569200"/>
              <a:gd name="connsiteY55" fmla="*/ 2613025 h 6858000"/>
              <a:gd name="connsiteX56" fmla="*/ 7391400 w 7569200"/>
              <a:gd name="connsiteY56" fmla="*/ 2671762 h 6858000"/>
              <a:gd name="connsiteX57" fmla="*/ 7389812 w 7569200"/>
              <a:gd name="connsiteY57" fmla="*/ 2741612 h 6858000"/>
              <a:gd name="connsiteX58" fmla="*/ 7391400 w 7569200"/>
              <a:gd name="connsiteY58" fmla="*/ 2809875 h 6858000"/>
              <a:gd name="connsiteX59" fmla="*/ 7400925 w 7569200"/>
              <a:gd name="connsiteY59" fmla="*/ 2868612 h 6858000"/>
              <a:gd name="connsiteX60" fmla="*/ 7410450 w 7569200"/>
              <a:gd name="connsiteY60" fmla="*/ 2922587 h 6858000"/>
              <a:gd name="connsiteX61" fmla="*/ 7424737 w 7569200"/>
              <a:gd name="connsiteY61" fmla="*/ 2967037 h 6858000"/>
              <a:gd name="connsiteX62" fmla="*/ 7442200 w 7569200"/>
              <a:gd name="connsiteY62" fmla="*/ 3009900 h 6858000"/>
              <a:gd name="connsiteX63" fmla="*/ 7459662 w 7569200"/>
              <a:gd name="connsiteY63" fmla="*/ 3046412 h 6858000"/>
              <a:gd name="connsiteX64" fmla="*/ 7478712 w 7569200"/>
              <a:gd name="connsiteY64" fmla="*/ 3084512 h 6858000"/>
              <a:gd name="connsiteX65" fmla="*/ 7497762 w 7569200"/>
              <a:gd name="connsiteY65" fmla="*/ 3121025 h 6858000"/>
              <a:gd name="connsiteX66" fmla="*/ 7516812 w 7569200"/>
              <a:gd name="connsiteY66" fmla="*/ 3160712 h 6858000"/>
              <a:gd name="connsiteX67" fmla="*/ 7532687 w 7569200"/>
              <a:gd name="connsiteY67" fmla="*/ 3201987 h 6858000"/>
              <a:gd name="connsiteX68" fmla="*/ 7546975 w 7569200"/>
              <a:gd name="connsiteY68" fmla="*/ 3248025 h 6858000"/>
              <a:gd name="connsiteX69" fmla="*/ 7558087 w 7569200"/>
              <a:gd name="connsiteY69" fmla="*/ 3300412 h 6858000"/>
              <a:gd name="connsiteX70" fmla="*/ 7566025 w 7569200"/>
              <a:gd name="connsiteY70" fmla="*/ 3360737 h 6858000"/>
              <a:gd name="connsiteX71" fmla="*/ 7569200 w 7569200"/>
              <a:gd name="connsiteY71" fmla="*/ 3427412 h 6858000"/>
              <a:gd name="connsiteX72" fmla="*/ 7566025 w 7569200"/>
              <a:gd name="connsiteY72" fmla="*/ 3497262 h 6858000"/>
              <a:gd name="connsiteX73" fmla="*/ 7558087 w 7569200"/>
              <a:gd name="connsiteY73" fmla="*/ 3557587 h 6858000"/>
              <a:gd name="connsiteX74" fmla="*/ 7546975 w 7569200"/>
              <a:gd name="connsiteY74" fmla="*/ 3609975 h 6858000"/>
              <a:gd name="connsiteX75" fmla="*/ 7532687 w 7569200"/>
              <a:gd name="connsiteY75" fmla="*/ 3656012 h 6858000"/>
              <a:gd name="connsiteX76" fmla="*/ 7516812 w 7569200"/>
              <a:gd name="connsiteY76" fmla="*/ 3697287 h 6858000"/>
              <a:gd name="connsiteX77" fmla="*/ 7497762 w 7569200"/>
              <a:gd name="connsiteY77" fmla="*/ 3736975 h 6858000"/>
              <a:gd name="connsiteX78" fmla="*/ 7459662 w 7569200"/>
              <a:gd name="connsiteY78" fmla="*/ 3811587 h 6858000"/>
              <a:gd name="connsiteX79" fmla="*/ 7442200 w 7569200"/>
              <a:gd name="connsiteY79" fmla="*/ 3848100 h 6858000"/>
              <a:gd name="connsiteX80" fmla="*/ 7424737 w 7569200"/>
              <a:gd name="connsiteY80" fmla="*/ 3890962 h 6858000"/>
              <a:gd name="connsiteX81" fmla="*/ 7410450 w 7569200"/>
              <a:gd name="connsiteY81" fmla="*/ 3935412 h 6858000"/>
              <a:gd name="connsiteX82" fmla="*/ 7400925 w 7569200"/>
              <a:gd name="connsiteY82" fmla="*/ 3987800 h 6858000"/>
              <a:gd name="connsiteX83" fmla="*/ 7391400 w 7569200"/>
              <a:gd name="connsiteY83" fmla="*/ 4048125 h 6858000"/>
              <a:gd name="connsiteX84" fmla="*/ 7389812 w 7569200"/>
              <a:gd name="connsiteY84" fmla="*/ 4116387 h 6858000"/>
              <a:gd name="connsiteX85" fmla="*/ 7391400 w 7569200"/>
              <a:gd name="connsiteY85" fmla="*/ 4186237 h 6858000"/>
              <a:gd name="connsiteX86" fmla="*/ 7400925 w 7569200"/>
              <a:gd name="connsiteY86" fmla="*/ 4244975 h 6858000"/>
              <a:gd name="connsiteX87" fmla="*/ 7410450 w 7569200"/>
              <a:gd name="connsiteY87" fmla="*/ 4297362 h 6858000"/>
              <a:gd name="connsiteX88" fmla="*/ 7424737 w 7569200"/>
              <a:gd name="connsiteY88" fmla="*/ 4343400 h 6858000"/>
              <a:gd name="connsiteX89" fmla="*/ 7442200 w 7569200"/>
              <a:gd name="connsiteY89" fmla="*/ 4386262 h 6858000"/>
              <a:gd name="connsiteX90" fmla="*/ 7459662 w 7569200"/>
              <a:gd name="connsiteY90" fmla="*/ 4424362 h 6858000"/>
              <a:gd name="connsiteX91" fmla="*/ 7497762 w 7569200"/>
              <a:gd name="connsiteY91" fmla="*/ 4498975 h 6858000"/>
              <a:gd name="connsiteX92" fmla="*/ 7516812 w 7569200"/>
              <a:gd name="connsiteY92" fmla="*/ 4537075 h 6858000"/>
              <a:gd name="connsiteX93" fmla="*/ 7532687 w 7569200"/>
              <a:gd name="connsiteY93" fmla="*/ 4579937 h 6858000"/>
              <a:gd name="connsiteX94" fmla="*/ 7546975 w 7569200"/>
              <a:gd name="connsiteY94" fmla="*/ 4625975 h 6858000"/>
              <a:gd name="connsiteX95" fmla="*/ 7558087 w 7569200"/>
              <a:gd name="connsiteY95" fmla="*/ 4678362 h 6858000"/>
              <a:gd name="connsiteX96" fmla="*/ 7566025 w 7569200"/>
              <a:gd name="connsiteY96" fmla="*/ 4738687 h 6858000"/>
              <a:gd name="connsiteX97" fmla="*/ 7569200 w 7569200"/>
              <a:gd name="connsiteY97" fmla="*/ 4806950 h 6858000"/>
              <a:gd name="connsiteX98" fmla="*/ 7566025 w 7569200"/>
              <a:gd name="connsiteY98" fmla="*/ 4875212 h 6858000"/>
              <a:gd name="connsiteX99" fmla="*/ 7558087 w 7569200"/>
              <a:gd name="connsiteY99" fmla="*/ 4935537 h 6858000"/>
              <a:gd name="connsiteX100" fmla="*/ 7546975 w 7569200"/>
              <a:gd name="connsiteY100" fmla="*/ 4987925 h 6858000"/>
              <a:gd name="connsiteX101" fmla="*/ 7532687 w 7569200"/>
              <a:gd name="connsiteY101" fmla="*/ 5033962 h 6858000"/>
              <a:gd name="connsiteX102" fmla="*/ 7516812 w 7569200"/>
              <a:gd name="connsiteY102" fmla="*/ 5075237 h 6858000"/>
              <a:gd name="connsiteX103" fmla="*/ 7497762 w 7569200"/>
              <a:gd name="connsiteY103" fmla="*/ 5114925 h 6858000"/>
              <a:gd name="connsiteX104" fmla="*/ 7478712 w 7569200"/>
              <a:gd name="connsiteY104" fmla="*/ 5149850 h 6858000"/>
              <a:gd name="connsiteX105" fmla="*/ 7459662 w 7569200"/>
              <a:gd name="connsiteY105" fmla="*/ 5186362 h 6858000"/>
              <a:gd name="connsiteX106" fmla="*/ 7442200 w 7569200"/>
              <a:gd name="connsiteY106" fmla="*/ 5226050 h 6858000"/>
              <a:gd name="connsiteX107" fmla="*/ 7424737 w 7569200"/>
              <a:gd name="connsiteY107" fmla="*/ 5268912 h 6858000"/>
              <a:gd name="connsiteX108" fmla="*/ 7410450 w 7569200"/>
              <a:gd name="connsiteY108" fmla="*/ 5313362 h 6858000"/>
              <a:gd name="connsiteX109" fmla="*/ 7400925 w 7569200"/>
              <a:gd name="connsiteY109" fmla="*/ 5365750 h 6858000"/>
              <a:gd name="connsiteX110" fmla="*/ 7391400 w 7569200"/>
              <a:gd name="connsiteY110" fmla="*/ 5426075 h 6858000"/>
              <a:gd name="connsiteX111" fmla="*/ 7389812 w 7569200"/>
              <a:gd name="connsiteY111" fmla="*/ 5494337 h 6858000"/>
              <a:gd name="connsiteX112" fmla="*/ 7391400 w 7569200"/>
              <a:gd name="connsiteY112" fmla="*/ 5562600 h 6858000"/>
              <a:gd name="connsiteX113" fmla="*/ 7400925 w 7569200"/>
              <a:gd name="connsiteY113" fmla="*/ 5622925 h 6858000"/>
              <a:gd name="connsiteX114" fmla="*/ 7410450 w 7569200"/>
              <a:gd name="connsiteY114" fmla="*/ 5675312 h 6858000"/>
              <a:gd name="connsiteX115" fmla="*/ 7424737 w 7569200"/>
              <a:gd name="connsiteY115" fmla="*/ 5721350 h 6858000"/>
              <a:gd name="connsiteX116" fmla="*/ 7442200 w 7569200"/>
              <a:gd name="connsiteY116" fmla="*/ 5762625 h 6858000"/>
              <a:gd name="connsiteX117" fmla="*/ 7459662 w 7569200"/>
              <a:gd name="connsiteY117" fmla="*/ 5802312 h 6858000"/>
              <a:gd name="connsiteX118" fmla="*/ 7478712 w 7569200"/>
              <a:gd name="connsiteY118" fmla="*/ 5840412 h 6858000"/>
              <a:gd name="connsiteX119" fmla="*/ 7497762 w 7569200"/>
              <a:gd name="connsiteY119" fmla="*/ 5876925 h 6858000"/>
              <a:gd name="connsiteX120" fmla="*/ 7516812 w 7569200"/>
              <a:gd name="connsiteY120" fmla="*/ 5915025 h 6858000"/>
              <a:gd name="connsiteX121" fmla="*/ 7532687 w 7569200"/>
              <a:gd name="connsiteY121" fmla="*/ 5956300 h 6858000"/>
              <a:gd name="connsiteX122" fmla="*/ 7546975 w 7569200"/>
              <a:gd name="connsiteY122" fmla="*/ 6003925 h 6858000"/>
              <a:gd name="connsiteX123" fmla="*/ 7558087 w 7569200"/>
              <a:gd name="connsiteY123" fmla="*/ 6056312 h 6858000"/>
              <a:gd name="connsiteX124" fmla="*/ 7566025 w 7569200"/>
              <a:gd name="connsiteY124" fmla="*/ 6113462 h 6858000"/>
              <a:gd name="connsiteX125" fmla="*/ 7569200 w 7569200"/>
              <a:gd name="connsiteY125" fmla="*/ 6183312 h 6858000"/>
              <a:gd name="connsiteX126" fmla="*/ 7566025 w 7569200"/>
              <a:gd name="connsiteY126" fmla="*/ 6251575 h 6858000"/>
              <a:gd name="connsiteX127" fmla="*/ 7558087 w 7569200"/>
              <a:gd name="connsiteY127" fmla="*/ 6311900 h 6858000"/>
              <a:gd name="connsiteX128" fmla="*/ 7546975 w 7569200"/>
              <a:gd name="connsiteY128" fmla="*/ 6361112 h 6858000"/>
              <a:gd name="connsiteX129" fmla="*/ 7532687 w 7569200"/>
              <a:gd name="connsiteY129" fmla="*/ 6407150 h 6858000"/>
              <a:gd name="connsiteX130" fmla="*/ 7516812 w 7569200"/>
              <a:gd name="connsiteY130" fmla="*/ 6448425 h 6858000"/>
              <a:gd name="connsiteX131" fmla="*/ 7499350 w 7569200"/>
              <a:gd name="connsiteY131" fmla="*/ 6488112 h 6858000"/>
              <a:gd name="connsiteX132" fmla="*/ 7481887 w 7569200"/>
              <a:gd name="connsiteY132" fmla="*/ 6523037 h 6858000"/>
              <a:gd name="connsiteX133" fmla="*/ 7462837 w 7569200"/>
              <a:gd name="connsiteY133" fmla="*/ 6561137 h 6858000"/>
              <a:gd name="connsiteX134" fmla="*/ 7443787 w 7569200"/>
              <a:gd name="connsiteY134" fmla="*/ 6597650 h 6858000"/>
              <a:gd name="connsiteX135" fmla="*/ 7427912 w 7569200"/>
              <a:gd name="connsiteY135" fmla="*/ 6640512 h 6858000"/>
              <a:gd name="connsiteX136" fmla="*/ 7412037 w 7569200"/>
              <a:gd name="connsiteY136" fmla="*/ 6683375 h 6858000"/>
              <a:gd name="connsiteX137" fmla="*/ 7402512 w 7569200"/>
              <a:gd name="connsiteY137" fmla="*/ 6735762 h 6858000"/>
              <a:gd name="connsiteX138" fmla="*/ 7394575 w 7569200"/>
              <a:gd name="connsiteY138" fmla="*/ 6791325 h 6858000"/>
              <a:gd name="connsiteX139" fmla="*/ 7389812 w 7569200"/>
              <a:gd name="connsiteY139" fmla="*/ 6858000 h 6858000"/>
              <a:gd name="connsiteX140" fmla="*/ 0 w 7569200"/>
              <a:gd name="connsiteY140" fmla="*/ 6858000 h 6858000"/>
              <a:gd name="connsiteX141" fmla="*/ 0 w 7569200"/>
              <a:gd name="connsiteY14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7569200" h="6858000">
                <a:moveTo>
                  <a:pt x="0" y="0"/>
                </a:moveTo>
                <a:lnTo>
                  <a:pt x="7389812" y="0"/>
                </a:lnTo>
                <a:lnTo>
                  <a:pt x="7394575" y="66675"/>
                </a:lnTo>
                <a:lnTo>
                  <a:pt x="7402512" y="122237"/>
                </a:lnTo>
                <a:lnTo>
                  <a:pt x="7412037" y="174625"/>
                </a:lnTo>
                <a:lnTo>
                  <a:pt x="7427912" y="217487"/>
                </a:lnTo>
                <a:lnTo>
                  <a:pt x="7443787" y="260350"/>
                </a:lnTo>
                <a:lnTo>
                  <a:pt x="7462837" y="296862"/>
                </a:lnTo>
                <a:lnTo>
                  <a:pt x="7481887" y="334962"/>
                </a:lnTo>
                <a:lnTo>
                  <a:pt x="7499350" y="369887"/>
                </a:lnTo>
                <a:lnTo>
                  <a:pt x="7516812" y="409575"/>
                </a:lnTo>
                <a:lnTo>
                  <a:pt x="7532687" y="450850"/>
                </a:lnTo>
                <a:lnTo>
                  <a:pt x="7546975" y="496887"/>
                </a:lnTo>
                <a:lnTo>
                  <a:pt x="7558087" y="546100"/>
                </a:lnTo>
                <a:lnTo>
                  <a:pt x="7566025" y="606425"/>
                </a:lnTo>
                <a:lnTo>
                  <a:pt x="7569200" y="673100"/>
                </a:lnTo>
                <a:lnTo>
                  <a:pt x="7566025" y="744537"/>
                </a:lnTo>
                <a:lnTo>
                  <a:pt x="7558087" y="801687"/>
                </a:lnTo>
                <a:lnTo>
                  <a:pt x="7546975" y="854075"/>
                </a:lnTo>
                <a:lnTo>
                  <a:pt x="7532687" y="901700"/>
                </a:lnTo>
                <a:lnTo>
                  <a:pt x="7516812" y="942975"/>
                </a:lnTo>
                <a:lnTo>
                  <a:pt x="7497762" y="981075"/>
                </a:lnTo>
                <a:lnTo>
                  <a:pt x="7478712" y="1017587"/>
                </a:lnTo>
                <a:lnTo>
                  <a:pt x="7459662" y="1055687"/>
                </a:lnTo>
                <a:lnTo>
                  <a:pt x="7442200" y="1095375"/>
                </a:lnTo>
                <a:lnTo>
                  <a:pt x="7424737" y="1136650"/>
                </a:lnTo>
                <a:lnTo>
                  <a:pt x="7410450" y="1182687"/>
                </a:lnTo>
                <a:lnTo>
                  <a:pt x="7400925" y="1235075"/>
                </a:lnTo>
                <a:lnTo>
                  <a:pt x="7391400" y="1295400"/>
                </a:lnTo>
                <a:lnTo>
                  <a:pt x="7389812" y="1363662"/>
                </a:lnTo>
                <a:lnTo>
                  <a:pt x="7391400" y="1431925"/>
                </a:lnTo>
                <a:lnTo>
                  <a:pt x="7400925" y="1492250"/>
                </a:lnTo>
                <a:lnTo>
                  <a:pt x="7410450" y="1544637"/>
                </a:lnTo>
                <a:lnTo>
                  <a:pt x="7424737" y="1589087"/>
                </a:lnTo>
                <a:lnTo>
                  <a:pt x="7442200" y="1631950"/>
                </a:lnTo>
                <a:lnTo>
                  <a:pt x="7459662" y="1671637"/>
                </a:lnTo>
                <a:lnTo>
                  <a:pt x="7478712" y="1708150"/>
                </a:lnTo>
                <a:lnTo>
                  <a:pt x="7497762" y="1743075"/>
                </a:lnTo>
                <a:lnTo>
                  <a:pt x="7516812" y="1782762"/>
                </a:lnTo>
                <a:lnTo>
                  <a:pt x="7532687" y="1824037"/>
                </a:lnTo>
                <a:lnTo>
                  <a:pt x="7546975" y="1870075"/>
                </a:lnTo>
                <a:lnTo>
                  <a:pt x="7558087" y="1922462"/>
                </a:lnTo>
                <a:lnTo>
                  <a:pt x="7566025" y="1982787"/>
                </a:lnTo>
                <a:lnTo>
                  <a:pt x="7569200" y="2051050"/>
                </a:lnTo>
                <a:lnTo>
                  <a:pt x="7566025" y="2119312"/>
                </a:lnTo>
                <a:lnTo>
                  <a:pt x="7558087" y="2179637"/>
                </a:lnTo>
                <a:lnTo>
                  <a:pt x="7546975" y="2232025"/>
                </a:lnTo>
                <a:lnTo>
                  <a:pt x="7532687" y="2278062"/>
                </a:lnTo>
                <a:lnTo>
                  <a:pt x="7516812" y="2319337"/>
                </a:lnTo>
                <a:lnTo>
                  <a:pt x="7497762" y="2359025"/>
                </a:lnTo>
                <a:lnTo>
                  <a:pt x="7478712" y="2395537"/>
                </a:lnTo>
                <a:lnTo>
                  <a:pt x="7459662" y="2433637"/>
                </a:lnTo>
                <a:lnTo>
                  <a:pt x="7442200" y="2471737"/>
                </a:lnTo>
                <a:lnTo>
                  <a:pt x="7424737" y="2513012"/>
                </a:lnTo>
                <a:lnTo>
                  <a:pt x="7410450" y="2560637"/>
                </a:lnTo>
                <a:lnTo>
                  <a:pt x="7400925" y="2613025"/>
                </a:lnTo>
                <a:lnTo>
                  <a:pt x="7391400" y="2671762"/>
                </a:lnTo>
                <a:lnTo>
                  <a:pt x="7389812" y="2741612"/>
                </a:lnTo>
                <a:lnTo>
                  <a:pt x="7391400" y="2809875"/>
                </a:lnTo>
                <a:lnTo>
                  <a:pt x="7400925" y="2868612"/>
                </a:lnTo>
                <a:lnTo>
                  <a:pt x="7410450" y="2922587"/>
                </a:lnTo>
                <a:lnTo>
                  <a:pt x="7424737" y="2967037"/>
                </a:lnTo>
                <a:lnTo>
                  <a:pt x="7442200" y="3009900"/>
                </a:lnTo>
                <a:lnTo>
                  <a:pt x="7459662" y="3046412"/>
                </a:lnTo>
                <a:lnTo>
                  <a:pt x="7478712" y="3084512"/>
                </a:lnTo>
                <a:lnTo>
                  <a:pt x="7497762" y="3121025"/>
                </a:lnTo>
                <a:lnTo>
                  <a:pt x="7516812" y="3160712"/>
                </a:lnTo>
                <a:lnTo>
                  <a:pt x="7532687" y="3201987"/>
                </a:lnTo>
                <a:lnTo>
                  <a:pt x="7546975" y="3248025"/>
                </a:lnTo>
                <a:lnTo>
                  <a:pt x="7558087" y="3300412"/>
                </a:lnTo>
                <a:lnTo>
                  <a:pt x="7566025" y="3360737"/>
                </a:lnTo>
                <a:lnTo>
                  <a:pt x="7569200" y="3427412"/>
                </a:lnTo>
                <a:lnTo>
                  <a:pt x="7566025" y="3497262"/>
                </a:lnTo>
                <a:lnTo>
                  <a:pt x="7558087" y="3557587"/>
                </a:lnTo>
                <a:lnTo>
                  <a:pt x="7546975" y="3609975"/>
                </a:lnTo>
                <a:lnTo>
                  <a:pt x="7532687" y="3656012"/>
                </a:lnTo>
                <a:lnTo>
                  <a:pt x="7516812" y="3697287"/>
                </a:lnTo>
                <a:lnTo>
                  <a:pt x="7497762" y="3736975"/>
                </a:lnTo>
                <a:lnTo>
                  <a:pt x="7459662" y="3811587"/>
                </a:lnTo>
                <a:lnTo>
                  <a:pt x="7442200" y="3848100"/>
                </a:lnTo>
                <a:lnTo>
                  <a:pt x="7424737" y="3890962"/>
                </a:lnTo>
                <a:lnTo>
                  <a:pt x="7410450" y="3935412"/>
                </a:lnTo>
                <a:lnTo>
                  <a:pt x="7400925" y="3987800"/>
                </a:lnTo>
                <a:lnTo>
                  <a:pt x="7391400" y="4048125"/>
                </a:lnTo>
                <a:lnTo>
                  <a:pt x="7389812" y="4116387"/>
                </a:lnTo>
                <a:lnTo>
                  <a:pt x="7391400" y="4186237"/>
                </a:lnTo>
                <a:lnTo>
                  <a:pt x="7400925" y="4244975"/>
                </a:lnTo>
                <a:lnTo>
                  <a:pt x="7410450" y="4297362"/>
                </a:lnTo>
                <a:lnTo>
                  <a:pt x="7424737" y="4343400"/>
                </a:lnTo>
                <a:lnTo>
                  <a:pt x="7442200" y="4386262"/>
                </a:lnTo>
                <a:lnTo>
                  <a:pt x="7459662" y="4424362"/>
                </a:lnTo>
                <a:lnTo>
                  <a:pt x="7497762" y="4498975"/>
                </a:lnTo>
                <a:lnTo>
                  <a:pt x="7516812" y="4537075"/>
                </a:lnTo>
                <a:lnTo>
                  <a:pt x="7532687" y="4579937"/>
                </a:lnTo>
                <a:lnTo>
                  <a:pt x="7546975" y="4625975"/>
                </a:lnTo>
                <a:lnTo>
                  <a:pt x="7558087" y="4678362"/>
                </a:lnTo>
                <a:lnTo>
                  <a:pt x="7566025" y="4738687"/>
                </a:lnTo>
                <a:lnTo>
                  <a:pt x="7569200" y="4806950"/>
                </a:lnTo>
                <a:lnTo>
                  <a:pt x="7566025" y="4875212"/>
                </a:lnTo>
                <a:lnTo>
                  <a:pt x="7558087" y="4935537"/>
                </a:lnTo>
                <a:lnTo>
                  <a:pt x="7546975" y="4987925"/>
                </a:lnTo>
                <a:lnTo>
                  <a:pt x="7532687" y="5033962"/>
                </a:lnTo>
                <a:lnTo>
                  <a:pt x="7516812" y="5075237"/>
                </a:lnTo>
                <a:lnTo>
                  <a:pt x="7497762" y="5114925"/>
                </a:lnTo>
                <a:lnTo>
                  <a:pt x="7478712" y="5149850"/>
                </a:lnTo>
                <a:lnTo>
                  <a:pt x="7459662" y="5186362"/>
                </a:lnTo>
                <a:lnTo>
                  <a:pt x="7442200" y="5226050"/>
                </a:lnTo>
                <a:lnTo>
                  <a:pt x="7424737" y="5268912"/>
                </a:lnTo>
                <a:lnTo>
                  <a:pt x="7410450" y="5313362"/>
                </a:lnTo>
                <a:lnTo>
                  <a:pt x="7400925" y="5365750"/>
                </a:lnTo>
                <a:lnTo>
                  <a:pt x="7391400" y="5426075"/>
                </a:lnTo>
                <a:lnTo>
                  <a:pt x="7389812" y="5494337"/>
                </a:lnTo>
                <a:lnTo>
                  <a:pt x="7391400" y="5562600"/>
                </a:lnTo>
                <a:lnTo>
                  <a:pt x="7400925" y="5622925"/>
                </a:lnTo>
                <a:lnTo>
                  <a:pt x="7410450" y="5675312"/>
                </a:lnTo>
                <a:lnTo>
                  <a:pt x="7424737" y="5721350"/>
                </a:lnTo>
                <a:lnTo>
                  <a:pt x="7442200" y="5762625"/>
                </a:lnTo>
                <a:lnTo>
                  <a:pt x="7459662" y="5802312"/>
                </a:lnTo>
                <a:lnTo>
                  <a:pt x="7478712" y="5840412"/>
                </a:lnTo>
                <a:lnTo>
                  <a:pt x="7497762" y="5876925"/>
                </a:lnTo>
                <a:lnTo>
                  <a:pt x="7516812" y="5915025"/>
                </a:lnTo>
                <a:lnTo>
                  <a:pt x="7532687" y="5956300"/>
                </a:lnTo>
                <a:lnTo>
                  <a:pt x="7546975" y="6003925"/>
                </a:lnTo>
                <a:lnTo>
                  <a:pt x="7558087" y="6056312"/>
                </a:lnTo>
                <a:lnTo>
                  <a:pt x="7566025" y="6113462"/>
                </a:lnTo>
                <a:lnTo>
                  <a:pt x="7569200" y="6183312"/>
                </a:lnTo>
                <a:lnTo>
                  <a:pt x="7566025" y="6251575"/>
                </a:lnTo>
                <a:lnTo>
                  <a:pt x="7558087" y="6311900"/>
                </a:lnTo>
                <a:lnTo>
                  <a:pt x="7546975" y="6361112"/>
                </a:lnTo>
                <a:lnTo>
                  <a:pt x="7532687" y="6407150"/>
                </a:lnTo>
                <a:lnTo>
                  <a:pt x="7516812" y="6448425"/>
                </a:lnTo>
                <a:lnTo>
                  <a:pt x="7499350" y="6488112"/>
                </a:lnTo>
                <a:lnTo>
                  <a:pt x="7481887" y="6523037"/>
                </a:lnTo>
                <a:lnTo>
                  <a:pt x="7462837" y="6561137"/>
                </a:lnTo>
                <a:lnTo>
                  <a:pt x="7443787" y="6597650"/>
                </a:lnTo>
                <a:lnTo>
                  <a:pt x="7427912" y="6640512"/>
                </a:lnTo>
                <a:lnTo>
                  <a:pt x="7412037" y="6683375"/>
                </a:lnTo>
                <a:lnTo>
                  <a:pt x="7402512" y="6735762"/>
                </a:lnTo>
                <a:lnTo>
                  <a:pt x="7394575" y="6791325"/>
                </a:lnTo>
                <a:lnTo>
                  <a:pt x="7389812" y="6858000"/>
                </a:lnTo>
                <a:lnTo>
                  <a:pt x="0" y="6858000"/>
                </a:lnTo>
                <a:lnTo>
                  <a:pt x="0" y="0"/>
                </a:lnTo>
                <a:close/>
              </a:path>
            </a:pathLst>
          </a:custGeom>
          <a:solidFill>
            <a:schemeClr val="bg2">
              <a:lumMod val="90000"/>
            </a:schemeClr>
          </a:solidFill>
          <a:ln w="0">
            <a:noFill/>
            <a:prstDash val="solid"/>
            <a:round/>
            <a:headEnd/>
            <a:tailEnd/>
          </a:ln>
        </p:spPr>
      </p:sp>
      <p:sp>
        <p:nvSpPr>
          <p:cNvPr id="2" name="Title 1">
            <a:extLst>
              <a:ext uri="{FF2B5EF4-FFF2-40B4-BE49-F238E27FC236}">
                <a16:creationId xmlns:a16="http://schemas.microsoft.com/office/drawing/2014/main" id="{624D377B-C575-274F-92B7-9D15F499F25E}"/>
              </a:ext>
            </a:extLst>
          </p:cNvPr>
          <p:cNvSpPr>
            <a:spLocks noGrp="1"/>
          </p:cNvSpPr>
          <p:nvPr>
            <p:ph type="ctrTitle"/>
          </p:nvPr>
        </p:nvSpPr>
        <p:spPr>
          <a:xfrm>
            <a:off x="765051" y="404851"/>
            <a:ext cx="6464074" cy="1638469"/>
          </a:xfrm>
        </p:spPr>
        <p:txBody>
          <a:bodyPr vert="horz" lIns="91440" tIns="45720" rIns="91440" bIns="45720" rtlCol="0" anchor="t">
            <a:noAutofit/>
          </a:bodyPr>
          <a:lstStyle/>
          <a:p>
            <a:pPr algn="l"/>
            <a:r>
              <a:rPr lang="en-US" sz="5400" b="1" spc="0" dirty="0">
                <a:solidFill>
                  <a:schemeClr val="accent1"/>
                </a:solidFill>
                <a:latin typeface="Franklin Gothic Medium" panose="020B0603020102020204" pitchFamily="34" charset="0"/>
              </a:rPr>
              <a:t>Learning from Examples</a:t>
            </a:r>
          </a:p>
        </p:txBody>
      </p:sp>
      <p:sp>
        <p:nvSpPr>
          <p:cNvPr id="23" name="Rectangle 22">
            <a:extLst>
              <a:ext uri="{FF2B5EF4-FFF2-40B4-BE49-F238E27FC236}">
                <a16:creationId xmlns:a16="http://schemas.microsoft.com/office/drawing/2014/main" id="{5FDAFA16-9D2D-4BEC-89D0-B4EABEE911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id="{CFFF8F22-F9DF-544B-92FF-99419F7D761F}"/>
              </a:ext>
            </a:extLst>
          </p:cNvPr>
          <p:cNvSpPr>
            <a:spLocks noGrp="1"/>
          </p:cNvSpPr>
          <p:nvPr>
            <p:ph type="subTitle" idx="1"/>
          </p:nvPr>
        </p:nvSpPr>
        <p:spPr>
          <a:xfrm>
            <a:off x="765051" y="2196512"/>
            <a:ext cx="6306309" cy="3930227"/>
          </a:xfrm>
        </p:spPr>
        <p:txBody>
          <a:bodyPr vert="horz" lIns="91440" tIns="45720" rIns="91440" bIns="45720" rtlCol="0">
            <a:normAutofit fontScale="92500" lnSpcReduction="10000"/>
          </a:bodyPr>
          <a:lstStyle/>
          <a:p>
            <a:pPr indent="-228600" algn="l">
              <a:lnSpc>
                <a:spcPct val="110000"/>
              </a:lnSpc>
            </a:pPr>
            <a:r>
              <a:rPr lang="en-US" sz="4000" cap="none" spc="0" dirty="0">
                <a:latin typeface="Franklin Gothic Medium" panose="020B0603020102020204" pitchFamily="34" charset="0"/>
              </a:rPr>
              <a:t>A Graduate Writing Lab Workshop</a:t>
            </a:r>
          </a:p>
          <a:p>
            <a:pPr indent="-228600" algn="l">
              <a:lnSpc>
                <a:spcPct val="110000"/>
              </a:lnSpc>
            </a:pPr>
            <a:endParaRPr lang="en-US" cap="none" spc="0" dirty="0">
              <a:latin typeface="Franklin Gothic Medium" panose="020B0603020102020204" pitchFamily="34" charset="0"/>
            </a:endParaRPr>
          </a:p>
          <a:p>
            <a:pPr indent="-228600" algn="l">
              <a:lnSpc>
                <a:spcPct val="110000"/>
              </a:lnSpc>
            </a:pPr>
            <a:endParaRPr lang="en-US" cap="none" spc="0" dirty="0">
              <a:latin typeface="Franklin Gothic Medium" panose="020B0603020102020204" pitchFamily="34" charset="0"/>
            </a:endParaRPr>
          </a:p>
          <a:p>
            <a:pPr indent="-228600" algn="l">
              <a:lnSpc>
                <a:spcPct val="110000"/>
              </a:lnSpc>
            </a:pPr>
            <a:r>
              <a:rPr lang="en-US" cap="none" spc="0" dirty="0">
                <a:latin typeface="Franklin Gothic Medium" panose="020B0603020102020204" pitchFamily="34" charset="0"/>
              </a:rPr>
              <a:t>Brooke Dinsmore</a:t>
            </a:r>
          </a:p>
          <a:p>
            <a:pPr indent="-228600" algn="l">
              <a:lnSpc>
                <a:spcPct val="110000"/>
              </a:lnSpc>
            </a:pPr>
            <a:r>
              <a:rPr lang="en-US" cap="none" spc="0" dirty="0">
                <a:latin typeface="Franklin Gothic Medium" panose="020B0603020102020204" pitchFamily="34" charset="0"/>
              </a:rPr>
              <a:t>Graduate Writing Consultant</a:t>
            </a:r>
          </a:p>
          <a:p>
            <a:pPr indent="-228600" algn="l">
              <a:lnSpc>
                <a:spcPct val="110000"/>
              </a:lnSpc>
            </a:pPr>
            <a:r>
              <a:rPr lang="en-US" cap="none" spc="0" dirty="0">
                <a:latin typeface="Franklin Gothic Medium"/>
              </a:rPr>
              <a:t>Graduate Writing Lab</a:t>
            </a:r>
          </a:p>
          <a:p>
            <a:pPr indent="-228600" algn="l">
              <a:lnSpc>
                <a:spcPct val="110000"/>
              </a:lnSpc>
            </a:pPr>
            <a:r>
              <a:rPr lang="en-US" cap="none" spc="0" dirty="0">
                <a:latin typeface="Franklin Gothic Medium"/>
              </a:rPr>
              <a:t>School of Engineering &amp; Applied Sciences, University of Virginia</a:t>
            </a:r>
            <a:endParaRPr lang="en-US" cap="none" spc="0" dirty="0">
              <a:latin typeface="Franklin Gothic Medium" panose="020B0603020102020204" pitchFamily="34" charset="0"/>
            </a:endParaRPr>
          </a:p>
        </p:txBody>
      </p:sp>
      <p:sp>
        <p:nvSpPr>
          <p:cNvPr id="4" name="TextBox 3">
            <a:extLst>
              <a:ext uri="{FF2B5EF4-FFF2-40B4-BE49-F238E27FC236}">
                <a16:creationId xmlns:a16="http://schemas.microsoft.com/office/drawing/2014/main" id="{2B450FAA-B4FF-4382-291C-BD53CF477D35}"/>
              </a:ext>
            </a:extLst>
          </p:cNvPr>
          <p:cNvSpPr txBox="1"/>
          <p:nvPr/>
        </p:nvSpPr>
        <p:spPr>
          <a:xfrm>
            <a:off x="607849" y="6178331"/>
            <a:ext cx="11326648"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Arial"/>
                <a:cs typeface="Arial"/>
              </a:rPr>
              <a:t>This work is CC-BY and must include full citation &amp; DOI. Individual images and examples &amp; materials from other sources are not CC-BY.</a:t>
            </a:r>
            <a:endParaRPr lang="en-US"/>
          </a:p>
        </p:txBody>
      </p:sp>
    </p:spTree>
    <p:extLst>
      <p:ext uri="{BB962C8B-B14F-4D97-AF65-F5344CB8AC3E}">
        <p14:creationId xmlns:p14="http://schemas.microsoft.com/office/powerpoint/2010/main" val="1377728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A059B-4EE4-E146-A342-96657B2664C9}"/>
              </a:ext>
            </a:extLst>
          </p:cNvPr>
          <p:cNvSpPr>
            <a:spLocks noGrp="1"/>
          </p:cNvSpPr>
          <p:nvPr>
            <p:ph type="title"/>
          </p:nvPr>
        </p:nvSpPr>
        <p:spPr/>
        <p:txBody>
          <a:bodyPr/>
          <a:lstStyle/>
          <a:p>
            <a:r>
              <a:rPr lang="en-US" spc="0" dirty="0">
                <a:latin typeface="Franklin Gothic Medium" panose="020B0603020102020204" pitchFamily="34" charset="0"/>
              </a:rPr>
              <a:t>For example</a:t>
            </a:r>
          </a:p>
        </p:txBody>
      </p:sp>
      <p:sp>
        <p:nvSpPr>
          <p:cNvPr id="3" name="Content Placeholder 2">
            <a:extLst>
              <a:ext uri="{FF2B5EF4-FFF2-40B4-BE49-F238E27FC236}">
                <a16:creationId xmlns:a16="http://schemas.microsoft.com/office/drawing/2014/main" id="{0775DB23-01D9-C947-B167-5F8DC4E0FF5E}"/>
              </a:ext>
            </a:extLst>
          </p:cNvPr>
          <p:cNvSpPr>
            <a:spLocks noGrp="1"/>
          </p:cNvSpPr>
          <p:nvPr>
            <p:ph idx="1"/>
          </p:nvPr>
        </p:nvSpPr>
        <p:spPr/>
        <p:txBody>
          <a:bodyPr>
            <a:normAutofit/>
          </a:bodyPr>
          <a:lstStyle/>
          <a:p>
            <a:pPr marL="0" indent="0">
              <a:buNone/>
            </a:pPr>
            <a:r>
              <a:rPr lang="en-US" sz="2800" dirty="0">
                <a:solidFill>
                  <a:schemeClr val="tx2"/>
                </a:solidFill>
              </a:rPr>
              <a:t>For a journal article: </a:t>
            </a:r>
          </a:p>
          <a:p>
            <a:pPr marL="457200" lvl="1" indent="0">
              <a:buNone/>
            </a:pPr>
            <a:r>
              <a:rPr lang="en-US" sz="2400" dirty="0">
                <a:solidFill>
                  <a:schemeClr val="accent1"/>
                </a:solidFill>
              </a:rPr>
              <a:t>I’d find of 3+ articles the </a:t>
            </a:r>
            <a:r>
              <a:rPr lang="en-US" sz="2400" b="1" u="sng" dirty="0">
                <a:solidFill>
                  <a:schemeClr val="accent3"/>
                </a:solidFill>
              </a:rPr>
              <a:t>same type</a:t>
            </a:r>
            <a:r>
              <a:rPr lang="en-US" sz="2400" b="1" u="sng" dirty="0">
                <a:solidFill>
                  <a:schemeClr val="accent1"/>
                </a:solidFill>
              </a:rPr>
              <a:t> </a:t>
            </a:r>
            <a:r>
              <a:rPr lang="en-US" sz="2400" dirty="0">
                <a:solidFill>
                  <a:schemeClr val="accent1"/>
                </a:solidFill>
              </a:rPr>
              <a:t>(e.g. research article, literature review, letter responding to article) from </a:t>
            </a:r>
            <a:r>
              <a:rPr lang="en-US" sz="2400" b="1" u="sng" dirty="0">
                <a:solidFill>
                  <a:schemeClr val="accent3"/>
                </a:solidFill>
              </a:rPr>
              <a:t>my target journal </a:t>
            </a:r>
            <a:r>
              <a:rPr lang="en-US" sz="2400" dirty="0">
                <a:solidFill>
                  <a:schemeClr val="accent1"/>
                </a:solidFill>
              </a:rPr>
              <a:t>which use at least somewhat </a:t>
            </a:r>
            <a:r>
              <a:rPr lang="en-US" sz="2400" b="1" u="sng" dirty="0">
                <a:solidFill>
                  <a:schemeClr val="accent3"/>
                </a:solidFill>
              </a:rPr>
              <a:t>similar methods</a:t>
            </a:r>
            <a:r>
              <a:rPr lang="en-US" sz="2400" dirty="0">
                <a:solidFill>
                  <a:schemeClr val="accent3"/>
                </a:solidFill>
              </a:rPr>
              <a:t> </a:t>
            </a:r>
            <a:r>
              <a:rPr lang="en-US" sz="2400" dirty="0">
                <a:solidFill>
                  <a:schemeClr val="accent1"/>
                </a:solidFill>
              </a:rPr>
              <a:t>(</a:t>
            </a:r>
            <a:r>
              <a:rPr lang="en" sz="2400" dirty="0">
                <a:solidFill>
                  <a:schemeClr val="accent1"/>
                </a:solidFill>
              </a:rPr>
              <a:t>computational, experimental, theoretical, combination, etc.)</a:t>
            </a:r>
            <a:endParaRPr lang="en" sz="2400" i="1" u="sng" dirty="0">
              <a:solidFill>
                <a:schemeClr val="accent1"/>
              </a:solidFill>
            </a:endParaRPr>
          </a:p>
          <a:p>
            <a:pPr marL="457200" lvl="1" indent="0">
              <a:buNone/>
            </a:pPr>
            <a:r>
              <a:rPr lang="en" sz="2400" dirty="0">
                <a:solidFill>
                  <a:schemeClr val="tx2"/>
                </a:solidFill>
              </a:rPr>
              <a:t>These are likely to have a similar structure to my own article and to exhibit principles/patterns I may want to adopt. </a:t>
            </a:r>
          </a:p>
          <a:p>
            <a:pPr marL="457200" lvl="1" indent="0">
              <a:buNone/>
            </a:pPr>
            <a:endParaRPr lang="en" sz="2400" dirty="0">
              <a:solidFill>
                <a:schemeClr val="tx2"/>
              </a:solidFill>
            </a:endParaRPr>
          </a:p>
        </p:txBody>
      </p:sp>
    </p:spTree>
    <p:extLst>
      <p:ext uri="{BB962C8B-B14F-4D97-AF65-F5344CB8AC3E}">
        <p14:creationId xmlns:p14="http://schemas.microsoft.com/office/powerpoint/2010/main" val="3235929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245E2-BAB1-CB4C-9733-F7D604B9A73B}"/>
              </a:ext>
            </a:extLst>
          </p:cNvPr>
          <p:cNvSpPr>
            <a:spLocks noGrp="1"/>
          </p:cNvSpPr>
          <p:nvPr>
            <p:ph type="title"/>
          </p:nvPr>
        </p:nvSpPr>
        <p:spPr/>
        <p:txBody>
          <a:bodyPr/>
          <a:lstStyle/>
          <a:p>
            <a:r>
              <a:rPr lang="en-US" spc="0" dirty="0">
                <a:latin typeface="Franklin Gothic Medium" panose="020B0603020102020204" pitchFamily="34" charset="0"/>
              </a:rPr>
              <a:t>How to Compile Examples</a:t>
            </a:r>
          </a:p>
        </p:txBody>
      </p:sp>
      <p:sp>
        <p:nvSpPr>
          <p:cNvPr id="3" name="Content Placeholder 2">
            <a:extLst>
              <a:ext uri="{FF2B5EF4-FFF2-40B4-BE49-F238E27FC236}">
                <a16:creationId xmlns:a16="http://schemas.microsoft.com/office/drawing/2014/main" id="{CE663BF1-CF14-8540-866A-E17EE4CA8E93}"/>
              </a:ext>
            </a:extLst>
          </p:cNvPr>
          <p:cNvSpPr>
            <a:spLocks noGrp="1"/>
          </p:cNvSpPr>
          <p:nvPr>
            <p:ph sz="half" idx="1"/>
          </p:nvPr>
        </p:nvSpPr>
        <p:spPr>
          <a:xfrm>
            <a:off x="1257300" y="1345473"/>
            <a:ext cx="4800600" cy="5130141"/>
          </a:xfrm>
        </p:spPr>
        <p:txBody>
          <a:bodyPr>
            <a:normAutofit fontScale="92500" lnSpcReduction="10000"/>
          </a:bodyPr>
          <a:lstStyle/>
          <a:p>
            <a:pPr marL="0" lvl="0" indent="0">
              <a:spcBef>
                <a:spcPts val="0"/>
              </a:spcBef>
              <a:buNone/>
            </a:pPr>
            <a:r>
              <a:rPr lang="en-US" sz="1800" dirty="0">
                <a:solidFill>
                  <a:schemeClr val="accent3"/>
                </a:solidFill>
              </a:rPr>
              <a:t>Internal Documents: Dissertation Proposals and Dissertations</a:t>
            </a:r>
          </a:p>
          <a:p>
            <a:pPr marL="457200" lvl="0" indent="-317182">
              <a:spcBef>
                <a:spcPts val="1200"/>
              </a:spcBef>
              <a:buSzPct val="100000"/>
              <a:buChar char="●"/>
            </a:pPr>
            <a:r>
              <a:rPr lang="en-US" sz="1800" dirty="0">
                <a:solidFill>
                  <a:schemeClr val="tx2"/>
                </a:solidFill>
              </a:rPr>
              <a:t>Other students in your program </a:t>
            </a:r>
          </a:p>
          <a:p>
            <a:pPr marL="457200" lvl="0" indent="-317182">
              <a:spcBef>
                <a:spcPts val="0"/>
              </a:spcBef>
              <a:buSzPct val="100000"/>
              <a:buChar char="●"/>
            </a:pPr>
            <a:r>
              <a:rPr lang="en-US" sz="1800" dirty="0">
                <a:solidFill>
                  <a:schemeClr val="tx2"/>
                </a:solidFill>
              </a:rPr>
              <a:t>Other students with your advisor (especially for documents going to your advisor and/or committee) </a:t>
            </a:r>
          </a:p>
          <a:p>
            <a:pPr marL="457200" lvl="0" indent="-317182">
              <a:spcBef>
                <a:spcPts val="0"/>
              </a:spcBef>
              <a:buSzPct val="100000"/>
              <a:buChar char="●"/>
            </a:pPr>
            <a:r>
              <a:rPr lang="en-US" sz="1800" dirty="0">
                <a:solidFill>
                  <a:schemeClr val="tx2"/>
                </a:solidFill>
              </a:rPr>
              <a:t>Dissertations are public! Search at UVA or at outside institutions </a:t>
            </a:r>
          </a:p>
          <a:p>
            <a:pPr marL="0" lvl="0" indent="0">
              <a:spcBef>
                <a:spcPts val="1200"/>
              </a:spcBef>
              <a:buNone/>
            </a:pPr>
            <a:r>
              <a:rPr lang="en-US" sz="1800" dirty="0">
                <a:solidFill>
                  <a:schemeClr val="accent3"/>
                </a:solidFill>
              </a:rPr>
              <a:t>External Documents: Fellowship Applications </a:t>
            </a:r>
          </a:p>
          <a:p>
            <a:pPr marL="457200" lvl="0" indent="-317182">
              <a:spcBef>
                <a:spcPts val="1200"/>
              </a:spcBef>
              <a:buSzPct val="100000"/>
              <a:buChar char="●"/>
            </a:pPr>
            <a:r>
              <a:rPr lang="en-US" sz="1800" dirty="0">
                <a:solidFill>
                  <a:schemeClr val="tx2"/>
                </a:solidFill>
              </a:rPr>
              <a:t>Find other students in your program who have applied</a:t>
            </a:r>
          </a:p>
          <a:p>
            <a:pPr marL="457200" lvl="0" indent="-317182">
              <a:spcBef>
                <a:spcPts val="0"/>
              </a:spcBef>
              <a:buSzPct val="100000"/>
              <a:buChar char="●"/>
            </a:pPr>
            <a:r>
              <a:rPr lang="en-US" sz="1800" dirty="0">
                <a:solidFill>
                  <a:schemeClr val="tx2"/>
                </a:solidFill>
              </a:rPr>
              <a:t>Email past winners, especially ones close to your research area </a:t>
            </a:r>
          </a:p>
          <a:p>
            <a:pPr marL="457200" lvl="0" indent="-317182">
              <a:spcBef>
                <a:spcPts val="0"/>
              </a:spcBef>
              <a:buSzPct val="100000"/>
              <a:buChar char="●"/>
            </a:pPr>
            <a:r>
              <a:rPr lang="en-US" sz="1800" dirty="0">
                <a:solidFill>
                  <a:schemeClr val="tx2"/>
                </a:solidFill>
              </a:rPr>
              <a:t>For big fellowships (ex. GRFP), there may be online repositories; the GWL has some examples in collab of GRFP</a:t>
            </a:r>
          </a:p>
          <a:p>
            <a:pPr marL="457200" lvl="0" indent="-317182">
              <a:spcBef>
                <a:spcPts val="0"/>
              </a:spcBef>
              <a:buSzPct val="100000"/>
              <a:buChar char="●"/>
            </a:pPr>
            <a:r>
              <a:rPr lang="en-US" sz="1800" dirty="0">
                <a:solidFill>
                  <a:schemeClr val="tx2"/>
                </a:solidFill>
              </a:rPr>
              <a:t>Some programs have examples as well</a:t>
            </a:r>
          </a:p>
          <a:p>
            <a:endParaRPr lang="en-US" sz="1800" dirty="0">
              <a:solidFill>
                <a:schemeClr val="tx2"/>
              </a:solidFill>
            </a:endParaRPr>
          </a:p>
        </p:txBody>
      </p:sp>
      <p:sp>
        <p:nvSpPr>
          <p:cNvPr id="4" name="Content Placeholder 3">
            <a:extLst>
              <a:ext uri="{FF2B5EF4-FFF2-40B4-BE49-F238E27FC236}">
                <a16:creationId xmlns:a16="http://schemas.microsoft.com/office/drawing/2014/main" id="{29DEE94A-923D-3D4C-8AF0-68DECCC2B0AD}"/>
              </a:ext>
            </a:extLst>
          </p:cNvPr>
          <p:cNvSpPr>
            <a:spLocks noGrp="1"/>
          </p:cNvSpPr>
          <p:nvPr>
            <p:ph sz="half" idx="2"/>
          </p:nvPr>
        </p:nvSpPr>
        <p:spPr>
          <a:xfrm>
            <a:off x="6647796" y="1345474"/>
            <a:ext cx="4800600" cy="5130140"/>
          </a:xfrm>
        </p:spPr>
        <p:txBody>
          <a:bodyPr>
            <a:normAutofit fontScale="92500" lnSpcReduction="10000"/>
          </a:bodyPr>
          <a:lstStyle/>
          <a:p>
            <a:pPr marL="0" lvl="0" indent="0">
              <a:spcBef>
                <a:spcPts val="1200"/>
              </a:spcBef>
              <a:spcAft>
                <a:spcPts val="1200"/>
              </a:spcAft>
              <a:buNone/>
            </a:pPr>
            <a:r>
              <a:rPr lang="en-US" sz="1800" dirty="0">
                <a:solidFill>
                  <a:schemeClr val="accent3"/>
                </a:solidFill>
              </a:rPr>
              <a:t>External Documents: Post-doc/TT Job Materials</a:t>
            </a:r>
          </a:p>
          <a:p>
            <a:pPr marL="457200" lvl="0" indent="-317182">
              <a:spcBef>
                <a:spcPts val="0"/>
              </a:spcBef>
              <a:buSzPct val="100000"/>
              <a:buChar char="●"/>
            </a:pPr>
            <a:r>
              <a:rPr lang="en-US" sz="1800" dirty="0">
                <a:solidFill>
                  <a:schemeClr val="tx2"/>
                </a:solidFill>
              </a:rPr>
              <a:t>Your advisor and committee </a:t>
            </a:r>
          </a:p>
          <a:p>
            <a:pPr marL="457200" indent="-317182">
              <a:spcBef>
                <a:spcPts val="0"/>
              </a:spcBef>
              <a:buSzPct val="100000"/>
              <a:buFont typeface="Arial" panose="020B0604020202020204" pitchFamily="34" charset="0"/>
              <a:buChar char="●"/>
            </a:pPr>
            <a:r>
              <a:rPr lang="en-US" sz="1800" dirty="0">
                <a:solidFill>
                  <a:schemeClr val="tx2"/>
                </a:solidFill>
              </a:rPr>
              <a:t>Other faculty </a:t>
            </a:r>
          </a:p>
          <a:p>
            <a:pPr marL="457200" lvl="0" indent="-317182">
              <a:spcBef>
                <a:spcPts val="0"/>
              </a:spcBef>
              <a:buSzPct val="100000"/>
              <a:buChar char="●"/>
            </a:pPr>
            <a:r>
              <a:rPr lang="en-US" sz="1800" dirty="0">
                <a:solidFill>
                  <a:schemeClr val="tx2"/>
                </a:solidFill>
              </a:rPr>
              <a:t>UVA Engineering has a Box folder of faculty application packages you can look at</a:t>
            </a:r>
          </a:p>
          <a:p>
            <a:pPr marL="457200" lvl="0" indent="-317182">
              <a:spcBef>
                <a:spcPts val="0"/>
              </a:spcBef>
              <a:buSzPct val="100000"/>
              <a:buChar char="●"/>
            </a:pPr>
            <a:r>
              <a:rPr lang="en-US" sz="1800" dirty="0">
                <a:solidFill>
                  <a:schemeClr val="tx2"/>
                </a:solidFill>
              </a:rPr>
              <a:t>Other UVA offices, CELT, PhD+, CECD may have examples</a:t>
            </a:r>
          </a:p>
          <a:p>
            <a:pPr marL="457200" lvl="0" indent="-317182">
              <a:spcBef>
                <a:spcPts val="0"/>
              </a:spcBef>
              <a:buSzPct val="100000"/>
              <a:buChar char="●"/>
            </a:pPr>
            <a:r>
              <a:rPr lang="en-US" sz="1800" dirty="0">
                <a:solidFill>
                  <a:schemeClr val="tx2"/>
                </a:solidFill>
              </a:rPr>
              <a:t>Search on the internet! </a:t>
            </a:r>
          </a:p>
          <a:p>
            <a:pPr marL="457200" lvl="0" indent="-317182">
              <a:spcBef>
                <a:spcPts val="0"/>
              </a:spcBef>
              <a:buSzPct val="100000"/>
              <a:buChar char="●"/>
            </a:pPr>
            <a:r>
              <a:rPr lang="en-US" sz="1800" dirty="0">
                <a:solidFill>
                  <a:schemeClr val="tx2"/>
                </a:solidFill>
              </a:rPr>
              <a:t>Email junior faculty at other institutions (Especially those you know or program alums!) </a:t>
            </a:r>
          </a:p>
          <a:p>
            <a:pPr marL="140018" lvl="0" indent="0">
              <a:spcBef>
                <a:spcPts val="0"/>
              </a:spcBef>
              <a:buSzPct val="100000"/>
              <a:buNone/>
            </a:pPr>
            <a:endParaRPr lang="en-US" sz="1800" dirty="0">
              <a:solidFill>
                <a:schemeClr val="tx2"/>
              </a:solidFill>
            </a:endParaRPr>
          </a:p>
          <a:p>
            <a:pPr marL="140018" lvl="0" indent="0">
              <a:spcBef>
                <a:spcPts val="0"/>
              </a:spcBef>
              <a:buSzPct val="100000"/>
              <a:buNone/>
            </a:pPr>
            <a:r>
              <a:rPr lang="en-US" sz="1800" dirty="0">
                <a:solidFill>
                  <a:schemeClr val="accent3"/>
                </a:solidFill>
              </a:rPr>
              <a:t>External Documents: Other Job Materials</a:t>
            </a:r>
          </a:p>
          <a:p>
            <a:pPr marL="425768" indent="-285750">
              <a:spcBef>
                <a:spcPts val="0"/>
              </a:spcBef>
              <a:buSzPct val="100000"/>
            </a:pPr>
            <a:r>
              <a:rPr lang="en-US" sz="1800" dirty="0">
                <a:solidFill>
                  <a:schemeClr val="tx2"/>
                </a:solidFill>
              </a:rPr>
              <a:t>Program alumni</a:t>
            </a:r>
          </a:p>
          <a:p>
            <a:pPr marL="425768" indent="-285750">
              <a:spcBef>
                <a:spcPts val="0"/>
              </a:spcBef>
              <a:buSzPct val="100000"/>
            </a:pPr>
            <a:r>
              <a:rPr lang="en-US" sz="1800" dirty="0">
                <a:solidFill>
                  <a:schemeClr val="tx2"/>
                </a:solidFill>
              </a:rPr>
              <a:t>Informational interviews</a:t>
            </a:r>
          </a:p>
          <a:p>
            <a:pPr marL="425768" indent="-285750">
              <a:spcBef>
                <a:spcPts val="0"/>
              </a:spcBef>
              <a:buSzPct val="100000"/>
            </a:pPr>
            <a:r>
              <a:rPr lang="en-US" sz="1800" dirty="0">
                <a:solidFill>
                  <a:schemeClr val="tx2"/>
                </a:solidFill>
              </a:rPr>
              <a:t>LinkedIn </a:t>
            </a:r>
          </a:p>
          <a:p>
            <a:pPr marL="425768" indent="-285750">
              <a:spcBef>
                <a:spcPts val="0"/>
              </a:spcBef>
              <a:buSzPct val="100000"/>
            </a:pPr>
            <a:r>
              <a:rPr lang="en-US" sz="1800" dirty="0">
                <a:solidFill>
                  <a:schemeClr val="tx2"/>
                </a:solidFill>
              </a:rPr>
              <a:t>Conferences </a:t>
            </a:r>
          </a:p>
          <a:p>
            <a:endParaRPr lang="en-US" sz="1800" dirty="0">
              <a:solidFill>
                <a:schemeClr val="tx2"/>
              </a:solidFill>
            </a:endParaRPr>
          </a:p>
        </p:txBody>
      </p:sp>
    </p:spTree>
    <p:extLst>
      <p:ext uri="{BB962C8B-B14F-4D97-AF65-F5344CB8AC3E}">
        <p14:creationId xmlns:p14="http://schemas.microsoft.com/office/powerpoint/2010/main" val="779493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98ED4-9E93-5C46-9625-5100719BF114}"/>
              </a:ext>
            </a:extLst>
          </p:cNvPr>
          <p:cNvSpPr>
            <a:spLocks noGrp="1"/>
          </p:cNvSpPr>
          <p:nvPr>
            <p:ph type="title"/>
          </p:nvPr>
        </p:nvSpPr>
        <p:spPr/>
        <p:txBody>
          <a:bodyPr/>
          <a:lstStyle/>
          <a:p>
            <a:r>
              <a:rPr lang="en" spc="0" dirty="0">
                <a:latin typeface="Franklin Gothic Medium" panose="020B0603020102020204" pitchFamily="34" charset="0"/>
              </a:rPr>
              <a:t>How to Compile Examples: Journal Articles</a:t>
            </a:r>
            <a:endParaRPr lang="en-US" spc="0" dirty="0">
              <a:latin typeface="Franklin Gothic Medium" panose="020B0603020102020204" pitchFamily="34" charset="0"/>
            </a:endParaRPr>
          </a:p>
        </p:txBody>
      </p:sp>
      <p:sp>
        <p:nvSpPr>
          <p:cNvPr id="3" name="Content Placeholder 2">
            <a:extLst>
              <a:ext uri="{FF2B5EF4-FFF2-40B4-BE49-F238E27FC236}">
                <a16:creationId xmlns:a16="http://schemas.microsoft.com/office/drawing/2014/main" id="{5AEEF700-8E5E-9F45-BFBF-8D8E737E3887}"/>
              </a:ext>
            </a:extLst>
          </p:cNvPr>
          <p:cNvSpPr>
            <a:spLocks noGrp="1"/>
          </p:cNvSpPr>
          <p:nvPr>
            <p:ph idx="1"/>
          </p:nvPr>
        </p:nvSpPr>
        <p:spPr/>
        <p:txBody>
          <a:bodyPr>
            <a:normAutofit/>
          </a:bodyPr>
          <a:lstStyle/>
          <a:p>
            <a:pPr marL="114300" lvl="0" indent="0">
              <a:spcBef>
                <a:spcPts val="0"/>
              </a:spcBef>
              <a:buSzPts val="1800"/>
              <a:buNone/>
            </a:pPr>
            <a:r>
              <a:rPr lang="en-US" sz="2800" dirty="0">
                <a:solidFill>
                  <a:schemeClr val="tx2"/>
                </a:solidFill>
              </a:rPr>
              <a:t>Go through journal you’re applying for and pull articles with similar: </a:t>
            </a:r>
          </a:p>
          <a:p>
            <a:pPr marL="914400" lvl="1" indent="-317500">
              <a:spcBef>
                <a:spcPts val="0"/>
              </a:spcBef>
              <a:buSzPts val="1400"/>
              <a:buChar char="○"/>
            </a:pPr>
            <a:r>
              <a:rPr lang="en-US" sz="2400" dirty="0">
                <a:solidFill>
                  <a:schemeClr val="tx2"/>
                </a:solidFill>
              </a:rPr>
              <a:t>Topics – useful for vocab</a:t>
            </a:r>
          </a:p>
          <a:p>
            <a:pPr marL="914400" lvl="1" indent="-317500">
              <a:spcBef>
                <a:spcPts val="0"/>
              </a:spcBef>
              <a:buSzPts val="1400"/>
              <a:buChar char="○"/>
            </a:pPr>
            <a:r>
              <a:rPr lang="en-US" sz="2400" dirty="0">
                <a:solidFill>
                  <a:schemeClr val="tx2"/>
                </a:solidFill>
              </a:rPr>
              <a:t>Methods - useful for structure/ how to write</a:t>
            </a:r>
          </a:p>
          <a:p>
            <a:pPr marL="914400" lvl="1" indent="-317500">
              <a:spcBef>
                <a:spcPts val="0"/>
              </a:spcBef>
              <a:buSzPts val="1400"/>
              <a:buChar char="○"/>
            </a:pPr>
            <a:r>
              <a:rPr lang="en-US" sz="2400" dirty="0">
                <a:solidFill>
                  <a:schemeClr val="tx2"/>
                </a:solidFill>
              </a:rPr>
              <a:t>Try recent issues rather than very old ones as conventions can change over time</a:t>
            </a:r>
          </a:p>
          <a:p>
            <a:pPr marL="0" indent="0">
              <a:buNone/>
            </a:pPr>
            <a:endParaRPr lang="en-US" sz="2800" dirty="0">
              <a:solidFill>
                <a:schemeClr val="tx2"/>
              </a:solidFill>
            </a:endParaRPr>
          </a:p>
        </p:txBody>
      </p:sp>
    </p:spTree>
    <p:extLst>
      <p:ext uri="{BB962C8B-B14F-4D97-AF65-F5344CB8AC3E}">
        <p14:creationId xmlns:p14="http://schemas.microsoft.com/office/powerpoint/2010/main" val="625188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1C20-877E-8341-B056-F62A9576BCBB}"/>
              </a:ext>
            </a:extLst>
          </p:cNvPr>
          <p:cNvSpPr>
            <a:spLocks noGrp="1"/>
          </p:cNvSpPr>
          <p:nvPr>
            <p:ph type="title"/>
          </p:nvPr>
        </p:nvSpPr>
        <p:spPr>
          <a:xfrm>
            <a:off x="8104742" y="20264"/>
            <a:ext cx="3092115" cy="1196671"/>
          </a:xfrm>
        </p:spPr>
        <p:txBody>
          <a:bodyPr>
            <a:normAutofit/>
          </a:bodyPr>
          <a:lstStyle/>
          <a:p>
            <a:r>
              <a:rPr lang="en-US" sz="2800" spc="0" dirty="0">
                <a:latin typeface="Franklin Gothic Medium" panose="020B0603020102020204" pitchFamily="34" charset="0"/>
              </a:rPr>
              <a:t>Practice Exercise</a:t>
            </a:r>
          </a:p>
        </p:txBody>
      </p:sp>
      <p:sp>
        <p:nvSpPr>
          <p:cNvPr id="3" name="Content Placeholder 2">
            <a:extLst>
              <a:ext uri="{FF2B5EF4-FFF2-40B4-BE49-F238E27FC236}">
                <a16:creationId xmlns:a16="http://schemas.microsoft.com/office/drawing/2014/main" id="{C7A62114-B914-C543-B763-956937802917}"/>
              </a:ext>
            </a:extLst>
          </p:cNvPr>
          <p:cNvSpPr>
            <a:spLocks noGrp="1"/>
          </p:cNvSpPr>
          <p:nvPr>
            <p:ph idx="1"/>
          </p:nvPr>
        </p:nvSpPr>
        <p:spPr/>
        <p:txBody>
          <a:bodyPr/>
          <a:lstStyle/>
          <a:p>
            <a:pPr marL="0" indent="0">
              <a:buNone/>
            </a:pPr>
            <a:r>
              <a:rPr lang="en-US" dirty="0">
                <a:solidFill>
                  <a:schemeClr val="tx2"/>
                </a:solidFill>
              </a:rPr>
              <a:t>As we click through the slides, write in the chat: </a:t>
            </a:r>
          </a:p>
          <a:p>
            <a:pPr marL="0" indent="0">
              <a:buNone/>
            </a:pPr>
            <a:r>
              <a:rPr lang="en-US" dirty="0">
                <a:solidFill>
                  <a:schemeClr val="accent1"/>
                </a:solidFill>
              </a:rPr>
              <a:t>YES</a:t>
            </a:r>
            <a:r>
              <a:rPr lang="en-US" dirty="0">
                <a:solidFill>
                  <a:schemeClr val="tx2"/>
                </a:solidFill>
              </a:rPr>
              <a:t> (If you think article will be helpful) </a:t>
            </a:r>
          </a:p>
          <a:p>
            <a:pPr marL="0" indent="0">
              <a:buNone/>
            </a:pPr>
            <a:r>
              <a:rPr lang="en-US" dirty="0">
                <a:solidFill>
                  <a:schemeClr val="accent1"/>
                </a:solidFill>
              </a:rPr>
              <a:t>NO</a:t>
            </a:r>
            <a:r>
              <a:rPr lang="en-US" dirty="0">
                <a:solidFill>
                  <a:schemeClr val="tx2"/>
                </a:solidFill>
              </a:rPr>
              <a:t> (If you think article will be unhelpful) </a:t>
            </a:r>
          </a:p>
        </p:txBody>
      </p:sp>
      <p:sp>
        <p:nvSpPr>
          <p:cNvPr id="4" name="Text Placeholder 3">
            <a:extLst>
              <a:ext uri="{FF2B5EF4-FFF2-40B4-BE49-F238E27FC236}">
                <a16:creationId xmlns:a16="http://schemas.microsoft.com/office/drawing/2014/main" id="{FB899145-5CBC-FA46-9849-40195712A71F}"/>
              </a:ext>
            </a:extLst>
          </p:cNvPr>
          <p:cNvSpPr>
            <a:spLocks noGrp="1"/>
          </p:cNvSpPr>
          <p:nvPr>
            <p:ph type="body" sz="half" idx="2"/>
          </p:nvPr>
        </p:nvSpPr>
        <p:spPr>
          <a:xfrm>
            <a:off x="8104742" y="1243306"/>
            <a:ext cx="3616656" cy="5300589"/>
          </a:xfrm>
        </p:spPr>
        <p:txBody>
          <a:bodyPr>
            <a:normAutofit lnSpcReduction="10000"/>
          </a:bodyPr>
          <a:lstStyle/>
          <a:p>
            <a:r>
              <a:rPr lang="en-US" sz="2000" dirty="0"/>
              <a:t>A graduate student is working as part of a team writing </a:t>
            </a:r>
            <a:r>
              <a:rPr lang="en-US" sz="2000" b="1" dirty="0">
                <a:solidFill>
                  <a:schemeClr val="accent3">
                    <a:lumMod val="40000"/>
                    <a:lumOff val="60000"/>
                  </a:schemeClr>
                </a:solidFill>
              </a:rPr>
              <a:t>a paper that reviews existing studies on a particular topic to submit to the journal </a:t>
            </a:r>
            <a:r>
              <a:rPr lang="en-US" sz="2000" b="1" i="1" dirty="0">
                <a:solidFill>
                  <a:schemeClr val="accent3">
                    <a:lumMod val="40000"/>
                    <a:lumOff val="60000"/>
                  </a:schemeClr>
                </a:solidFill>
              </a:rPr>
              <a:t>Sustainability.  </a:t>
            </a:r>
            <a:r>
              <a:rPr lang="en-US" sz="2000" dirty="0"/>
              <a:t>Specifically, they are looking at </a:t>
            </a:r>
            <a:r>
              <a:rPr lang="en-US" sz="2000" b="1" dirty="0">
                <a:solidFill>
                  <a:schemeClr val="accent2"/>
                </a:solidFill>
              </a:rPr>
              <a:t>the use of microgrids as an energy management system for renewable energy</a:t>
            </a:r>
            <a:r>
              <a:rPr lang="en-US" sz="2000" dirty="0">
                <a:solidFill>
                  <a:schemeClr val="accent2"/>
                </a:solidFill>
              </a:rPr>
              <a:t>.  </a:t>
            </a:r>
            <a:r>
              <a:rPr lang="en-US" sz="2000" dirty="0"/>
              <a:t>A microgrid combines both renewable and non-renewable sources and can be connected to the main grid or operated autonomously. </a:t>
            </a:r>
          </a:p>
        </p:txBody>
      </p:sp>
    </p:spTree>
    <p:extLst>
      <p:ext uri="{BB962C8B-B14F-4D97-AF65-F5344CB8AC3E}">
        <p14:creationId xmlns:p14="http://schemas.microsoft.com/office/powerpoint/2010/main" val="1920021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C209ABB2-6305-6345-914B-9D62CAA3581D}"/>
              </a:ext>
            </a:extLst>
          </p:cNvPr>
          <p:cNvSpPr>
            <a:spLocks noGrp="1"/>
          </p:cNvSpPr>
          <p:nvPr>
            <p:ph type="title"/>
          </p:nvPr>
        </p:nvSpPr>
        <p:spPr>
          <a:xfrm>
            <a:off x="8104742" y="20264"/>
            <a:ext cx="3092115" cy="1196671"/>
          </a:xfrm>
        </p:spPr>
        <p:txBody>
          <a:bodyPr>
            <a:normAutofit/>
          </a:bodyPr>
          <a:lstStyle/>
          <a:p>
            <a:r>
              <a:rPr lang="en-US" sz="2800" spc="0" dirty="0">
                <a:latin typeface="Franklin Gothic Medium" panose="020B0603020102020204" pitchFamily="34" charset="0"/>
              </a:rPr>
              <a:t>Practice Exercise</a:t>
            </a:r>
          </a:p>
        </p:txBody>
      </p:sp>
      <p:sp>
        <p:nvSpPr>
          <p:cNvPr id="3" name="Content Placeholder 2">
            <a:extLst>
              <a:ext uri="{FF2B5EF4-FFF2-40B4-BE49-F238E27FC236}">
                <a16:creationId xmlns:a16="http://schemas.microsoft.com/office/drawing/2014/main" id="{C7A62114-B914-C543-B763-956937802917}"/>
              </a:ext>
            </a:extLst>
          </p:cNvPr>
          <p:cNvSpPr>
            <a:spLocks noGrp="1"/>
          </p:cNvSpPr>
          <p:nvPr>
            <p:ph idx="1"/>
          </p:nvPr>
        </p:nvSpPr>
        <p:spPr>
          <a:xfrm>
            <a:off x="765051" y="218364"/>
            <a:ext cx="6158418" cy="6325531"/>
          </a:xfrm>
        </p:spPr>
        <p:txBody>
          <a:bodyPr>
            <a:normAutofit fontScale="92500" lnSpcReduction="10000"/>
          </a:bodyPr>
          <a:lstStyle/>
          <a:p>
            <a:pPr marL="0" indent="0">
              <a:buNone/>
            </a:pPr>
            <a:r>
              <a:rPr lang="en-US" sz="2800" b="1" dirty="0">
                <a:solidFill>
                  <a:schemeClr val="tx1"/>
                </a:solidFill>
              </a:rPr>
              <a:t>A Rapid Review on Community Connected Microgrids (2021)</a:t>
            </a:r>
          </a:p>
          <a:p>
            <a:pPr marL="0" indent="0">
              <a:buNone/>
            </a:pPr>
            <a:br>
              <a:rPr lang="en-US" sz="1400" dirty="0">
                <a:solidFill>
                  <a:schemeClr val="tx1"/>
                </a:solidFill>
              </a:rPr>
            </a:br>
            <a:r>
              <a:rPr lang="en-US" sz="2000" dirty="0">
                <a:solidFill>
                  <a:schemeClr val="tx1"/>
                </a:solidFill>
              </a:rPr>
              <a:t>As the population of urban areas continues to grow, and construction of multi-unit developments surges in response, building energy use demand has increased accordingly and solutions are needed to offset electricity used from the grid. Renewable energy systems in the form of microgrids, and grid-connected solar PV-storage are considered primary solutions for powering residential developments. The primary objectives for commissioning such systems include significant electricity cost reductions and carbon emissions abatement. …This literature review uses the rapid review technique, an industry and societal issue-based version of the systematic literature review, to identify the case for microgrids for multi-residential buildings and communities. The study describes the rapid review methodology in detail and discusses and examines the configurations and methodologies for microgrids.</a:t>
            </a:r>
          </a:p>
        </p:txBody>
      </p:sp>
      <p:sp>
        <p:nvSpPr>
          <p:cNvPr id="12" name="Text Placeholder 3">
            <a:extLst>
              <a:ext uri="{FF2B5EF4-FFF2-40B4-BE49-F238E27FC236}">
                <a16:creationId xmlns:a16="http://schemas.microsoft.com/office/drawing/2014/main" id="{0D7952FE-3776-9A46-A39F-548A3036E118}"/>
              </a:ext>
            </a:extLst>
          </p:cNvPr>
          <p:cNvSpPr>
            <a:spLocks noGrp="1"/>
          </p:cNvSpPr>
          <p:nvPr>
            <p:ph type="body" sz="half" idx="2"/>
          </p:nvPr>
        </p:nvSpPr>
        <p:spPr>
          <a:xfrm>
            <a:off x="8104742" y="1243306"/>
            <a:ext cx="3616656" cy="5300589"/>
          </a:xfrm>
        </p:spPr>
        <p:txBody>
          <a:bodyPr>
            <a:normAutofit lnSpcReduction="10000"/>
          </a:bodyPr>
          <a:lstStyle/>
          <a:p>
            <a:r>
              <a:rPr lang="en-US" sz="2000" dirty="0"/>
              <a:t>A graduate student is working as part of a team writing </a:t>
            </a:r>
            <a:r>
              <a:rPr lang="en-US" sz="2000" b="1" dirty="0">
                <a:solidFill>
                  <a:schemeClr val="accent3">
                    <a:lumMod val="40000"/>
                    <a:lumOff val="60000"/>
                  </a:schemeClr>
                </a:solidFill>
              </a:rPr>
              <a:t>a paper that reviews existing studies on a particular topic to submit to the journal </a:t>
            </a:r>
            <a:r>
              <a:rPr lang="en-US" sz="2000" b="1" i="1" dirty="0">
                <a:solidFill>
                  <a:schemeClr val="accent3">
                    <a:lumMod val="40000"/>
                    <a:lumOff val="60000"/>
                  </a:schemeClr>
                </a:solidFill>
              </a:rPr>
              <a:t>Sustainability.  </a:t>
            </a:r>
            <a:r>
              <a:rPr lang="en-US" sz="2000" dirty="0"/>
              <a:t>Specifically, they are looking at </a:t>
            </a:r>
            <a:r>
              <a:rPr lang="en-US" sz="2000" b="1" dirty="0">
                <a:solidFill>
                  <a:schemeClr val="accent2"/>
                </a:solidFill>
              </a:rPr>
              <a:t>the use of microgrids as an energy management system for renewable energy</a:t>
            </a:r>
            <a:r>
              <a:rPr lang="en-US" sz="2000" dirty="0">
                <a:solidFill>
                  <a:schemeClr val="accent2"/>
                </a:solidFill>
              </a:rPr>
              <a:t>.  </a:t>
            </a:r>
            <a:r>
              <a:rPr lang="en-US" sz="2000" dirty="0"/>
              <a:t>A microgrid combines both renewable and non-renewable sources and can be connected to the main grid or operated autonomously. </a:t>
            </a:r>
          </a:p>
        </p:txBody>
      </p:sp>
      <p:sp>
        <p:nvSpPr>
          <p:cNvPr id="2" name="TextBox 1">
            <a:extLst>
              <a:ext uri="{FF2B5EF4-FFF2-40B4-BE49-F238E27FC236}">
                <a16:creationId xmlns:a16="http://schemas.microsoft.com/office/drawing/2014/main" id="{D5D10698-F5E9-E54F-A2BC-E09DC33835BD}"/>
              </a:ext>
            </a:extLst>
          </p:cNvPr>
          <p:cNvSpPr txBox="1"/>
          <p:nvPr/>
        </p:nvSpPr>
        <p:spPr>
          <a:xfrm>
            <a:off x="470602" y="6142394"/>
            <a:ext cx="6799531" cy="646331"/>
          </a:xfrm>
          <a:prstGeom prst="rect">
            <a:avLst/>
          </a:prstGeom>
          <a:noFill/>
        </p:spPr>
        <p:txBody>
          <a:bodyPr wrap="square" rtlCol="0">
            <a:spAutoFit/>
          </a:bodyPr>
          <a:lstStyle/>
          <a:p>
            <a:r>
              <a:rPr lang="en-US" dirty="0">
                <a:solidFill>
                  <a:schemeClr val="bg1">
                    <a:lumMod val="50000"/>
                  </a:schemeClr>
                </a:solidFill>
              </a:rPr>
              <a:t>Syed, </a:t>
            </a:r>
            <a:r>
              <a:rPr lang="en-US" dirty="0" err="1">
                <a:solidFill>
                  <a:schemeClr val="bg1">
                    <a:lumMod val="50000"/>
                  </a:schemeClr>
                </a:solidFill>
              </a:rPr>
              <a:t>Moiz</a:t>
            </a:r>
            <a:r>
              <a:rPr lang="en-US" dirty="0">
                <a:solidFill>
                  <a:schemeClr val="bg1">
                    <a:lumMod val="50000"/>
                  </a:schemeClr>
                </a:solidFill>
              </a:rPr>
              <a:t> Masood, and Gregory M. Morrison. "A Rapid Review on Community Connected Microgrids." </a:t>
            </a:r>
            <a:r>
              <a:rPr lang="en-US" i="1" dirty="0">
                <a:solidFill>
                  <a:schemeClr val="bg1">
                    <a:lumMod val="50000"/>
                  </a:schemeClr>
                </a:solidFill>
              </a:rPr>
              <a:t>Sustainability</a:t>
            </a:r>
            <a:r>
              <a:rPr lang="en-US" dirty="0">
                <a:solidFill>
                  <a:schemeClr val="bg1">
                    <a:lumMod val="50000"/>
                  </a:schemeClr>
                </a:solidFill>
              </a:rPr>
              <a:t> 13.12 (2021): 6753.</a:t>
            </a:r>
          </a:p>
        </p:txBody>
      </p:sp>
    </p:spTree>
    <p:extLst>
      <p:ext uri="{BB962C8B-B14F-4D97-AF65-F5344CB8AC3E}">
        <p14:creationId xmlns:p14="http://schemas.microsoft.com/office/powerpoint/2010/main" val="4029508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A62114-B914-C543-B763-956937802917}"/>
              </a:ext>
            </a:extLst>
          </p:cNvPr>
          <p:cNvSpPr>
            <a:spLocks noGrp="1"/>
          </p:cNvSpPr>
          <p:nvPr>
            <p:ph idx="1"/>
          </p:nvPr>
        </p:nvSpPr>
        <p:spPr>
          <a:xfrm>
            <a:off x="765051" y="108146"/>
            <a:ext cx="6158418" cy="6482686"/>
          </a:xfrm>
        </p:spPr>
        <p:txBody>
          <a:bodyPr>
            <a:normAutofit lnSpcReduction="10000"/>
          </a:bodyPr>
          <a:lstStyle/>
          <a:p>
            <a:pPr marL="0" indent="0">
              <a:buNone/>
            </a:pPr>
            <a:r>
              <a:rPr lang="en-US" sz="2400" b="1" dirty="0">
                <a:solidFill>
                  <a:schemeClr val="tx1"/>
                </a:solidFill>
              </a:rPr>
              <a:t>An Improved Heap-Based Optimizer for Optimal Design of a Hybrid Microgrid Considering Reliability and Availability Constraints (2021)</a:t>
            </a:r>
          </a:p>
          <a:p>
            <a:pPr marL="0" indent="0">
              <a:buNone/>
            </a:pPr>
            <a:r>
              <a:rPr lang="en-US" sz="2400" dirty="0">
                <a:solidFill>
                  <a:schemeClr val="tx1"/>
                </a:solidFill>
              </a:rPr>
              <a:t>The hybrid microgrid system is considered one of the best solution methods for many problems, such as the electricity problem in regions without electricity, to minimize pollution and the depletion of fossil sources. This study aims to propose and implement a new algorithm called improved heap-based optimizer (IHBO). …The study results show that the proposed optimization algorithm of IHBO is better than the artificial electric field algorithm, the grey wolf optimizer, Harris hawks optimization, and the original HBO algorithm. </a:t>
            </a:r>
          </a:p>
        </p:txBody>
      </p:sp>
      <p:sp>
        <p:nvSpPr>
          <p:cNvPr id="11" name="Text Placeholder 3">
            <a:extLst>
              <a:ext uri="{FF2B5EF4-FFF2-40B4-BE49-F238E27FC236}">
                <a16:creationId xmlns:a16="http://schemas.microsoft.com/office/drawing/2014/main" id="{46B28836-CA25-0E45-891D-6E1CF8D62B60}"/>
              </a:ext>
            </a:extLst>
          </p:cNvPr>
          <p:cNvSpPr>
            <a:spLocks noGrp="1"/>
          </p:cNvSpPr>
          <p:nvPr>
            <p:ph type="body" sz="half" idx="2"/>
          </p:nvPr>
        </p:nvSpPr>
        <p:spPr>
          <a:xfrm>
            <a:off x="8104742" y="1243306"/>
            <a:ext cx="3616656" cy="5300589"/>
          </a:xfrm>
        </p:spPr>
        <p:txBody>
          <a:bodyPr>
            <a:normAutofit lnSpcReduction="10000"/>
          </a:bodyPr>
          <a:lstStyle/>
          <a:p>
            <a:r>
              <a:rPr lang="en-US" sz="2000" dirty="0"/>
              <a:t>A graduate student is working as part of a team writing </a:t>
            </a:r>
            <a:r>
              <a:rPr lang="en-US" sz="2000" b="1" dirty="0">
                <a:solidFill>
                  <a:schemeClr val="accent3">
                    <a:lumMod val="40000"/>
                    <a:lumOff val="60000"/>
                  </a:schemeClr>
                </a:solidFill>
              </a:rPr>
              <a:t>a paper that reviews existing studies on a particular topic to submit to the journal </a:t>
            </a:r>
            <a:r>
              <a:rPr lang="en-US" sz="2000" b="1" i="1" dirty="0">
                <a:solidFill>
                  <a:schemeClr val="accent3">
                    <a:lumMod val="40000"/>
                    <a:lumOff val="60000"/>
                  </a:schemeClr>
                </a:solidFill>
              </a:rPr>
              <a:t>Sustainability.  </a:t>
            </a:r>
            <a:r>
              <a:rPr lang="en-US" sz="2000" dirty="0"/>
              <a:t>Specifically, they are looking at </a:t>
            </a:r>
            <a:r>
              <a:rPr lang="en-US" sz="2000" b="1" dirty="0">
                <a:solidFill>
                  <a:schemeClr val="accent2"/>
                </a:solidFill>
              </a:rPr>
              <a:t>the use of microgrids as an energy management system for renewable energy</a:t>
            </a:r>
            <a:r>
              <a:rPr lang="en-US" sz="2000" dirty="0">
                <a:solidFill>
                  <a:schemeClr val="accent4">
                    <a:lumMod val="40000"/>
                    <a:lumOff val="60000"/>
                  </a:schemeClr>
                </a:solidFill>
              </a:rPr>
              <a:t>.</a:t>
            </a:r>
            <a:r>
              <a:rPr lang="en-US" sz="2000" dirty="0"/>
              <a:t>  A microgrid combines both renewable and non-renewable sources and can be connected to the main grid or operated autonomously. </a:t>
            </a:r>
          </a:p>
        </p:txBody>
      </p:sp>
      <p:sp>
        <p:nvSpPr>
          <p:cNvPr id="10" name="Title 1">
            <a:extLst>
              <a:ext uri="{FF2B5EF4-FFF2-40B4-BE49-F238E27FC236}">
                <a16:creationId xmlns:a16="http://schemas.microsoft.com/office/drawing/2014/main" id="{E1F9C385-C396-3841-9549-7025FB4FC5F2}"/>
              </a:ext>
            </a:extLst>
          </p:cNvPr>
          <p:cNvSpPr txBox="1">
            <a:spLocks/>
          </p:cNvSpPr>
          <p:nvPr/>
        </p:nvSpPr>
        <p:spPr>
          <a:xfrm>
            <a:off x="8104742" y="20264"/>
            <a:ext cx="3092115" cy="1196671"/>
          </a:xfrm>
          <a:prstGeom prst="rect">
            <a:avLst/>
          </a:prstGeom>
        </p:spPr>
        <p:txBody>
          <a:bodyPr vert="horz" lIns="91440" tIns="45720" rIns="91440" bIns="45720" rtlCol="0" anchor="b">
            <a:normAutofit/>
          </a:bodyPr>
          <a:lstStyle>
            <a:lvl1pPr algn="l" defTabSz="914400" rtl="0" eaLnBrk="1" latinLnBrk="0" hangingPunct="1">
              <a:lnSpc>
                <a:spcPct val="100000"/>
              </a:lnSpc>
              <a:spcBef>
                <a:spcPct val="0"/>
              </a:spcBef>
              <a:buNone/>
              <a:defRPr sz="1900" b="1" i="0" kern="1200" cap="all" spc="300" baseline="0">
                <a:solidFill>
                  <a:schemeClr val="accent1"/>
                </a:solidFill>
                <a:latin typeface="+mn-lt"/>
                <a:ea typeface="+mj-ea"/>
                <a:cs typeface="+mj-cs"/>
              </a:defRPr>
            </a:lvl1pPr>
          </a:lstStyle>
          <a:p>
            <a:r>
              <a:rPr lang="en-US" sz="2800" spc="0" dirty="0">
                <a:latin typeface="Franklin Gothic Medium" panose="020B0603020102020204" pitchFamily="34" charset="0"/>
              </a:rPr>
              <a:t>Practice Exercise</a:t>
            </a:r>
          </a:p>
        </p:txBody>
      </p:sp>
      <p:sp>
        <p:nvSpPr>
          <p:cNvPr id="5" name="TextBox 4">
            <a:extLst>
              <a:ext uri="{FF2B5EF4-FFF2-40B4-BE49-F238E27FC236}">
                <a16:creationId xmlns:a16="http://schemas.microsoft.com/office/drawing/2014/main" id="{261288F5-D18B-D847-9C7A-9FC5E6B68001}"/>
              </a:ext>
            </a:extLst>
          </p:cNvPr>
          <p:cNvSpPr txBox="1"/>
          <p:nvPr/>
        </p:nvSpPr>
        <p:spPr>
          <a:xfrm>
            <a:off x="401327" y="6197814"/>
            <a:ext cx="7315653" cy="523220"/>
          </a:xfrm>
          <a:prstGeom prst="rect">
            <a:avLst/>
          </a:prstGeom>
          <a:noFill/>
        </p:spPr>
        <p:txBody>
          <a:bodyPr wrap="square" rtlCol="0">
            <a:spAutoFit/>
          </a:bodyPr>
          <a:lstStyle/>
          <a:p>
            <a:r>
              <a:rPr lang="en-US" sz="1400" dirty="0" err="1">
                <a:solidFill>
                  <a:schemeClr val="bg1">
                    <a:lumMod val="50000"/>
                  </a:schemeClr>
                </a:solidFill>
              </a:rPr>
              <a:t>Kharrich</a:t>
            </a:r>
            <a:r>
              <a:rPr lang="en-US" sz="1400" dirty="0">
                <a:solidFill>
                  <a:schemeClr val="bg1">
                    <a:lumMod val="50000"/>
                  </a:schemeClr>
                </a:solidFill>
              </a:rPr>
              <a:t>, Mohammed, et al. "An Improved Heap-Based Optimizer for Optimal Design of a Hybrid Microgrid Considering Reliability and Availability Constraints." </a:t>
            </a:r>
            <a:r>
              <a:rPr lang="en-US" sz="1400" i="1" dirty="0">
                <a:solidFill>
                  <a:schemeClr val="bg1">
                    <a:lumMod val="50000"/>
                  </a:schemeClr>
                </a:solidFill>
              </a:rPr>
              <a:t>Sustainability</a:t>
            </a:r>
            <a:r>
              <a:rPr lang="en-US" sz="1400" dirty="0">
                <a:solidFill>
                  <a:schemeClr val="bg1">
                    <a:lumMod val="50000"/>
                  </a:schemeClr>
                </a:solidFill>
              </a:rPr>
              <a:t> 13.18 (2021): 10419.</a:t>
            </a:r>
          </a:p>
        </p:txBody>
      </p:sp>
    </p:spTree>
    <p:extLst>
      <p:ext uri="{BB962C8B-B14F-4D97-AF65-F5344CB8AC3E}">
        <p14:creationId xmlns:p14="http://schemas.microsoft.com/office/powerpoint/2010/main" val="1194083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CEF9E48-6F16-4B4D-9255-23D086833A2B}"/>
              </a:ext>
            </a:extLst>
          </p:cNvPr>
          <p:cNvSpPr>
            <a:spLocks noGrp="1"/>
          </p:cNvSpPr>
          <p:nvPr>
            <p:ph type="title"/>
          </p:nvPr>
        </p:nvSpPr>
        <p:spPr>
          <a:xfrm>
            <a:off x="8104742" y="20264"/>
            <a:ext cx="3092115" cy="1196671"/>
          </a:xfrm>
        </p:spPr>
        <p:txBody>
          <a:bodyPr>
            <a:normAutofit/>
          </a:bodyPr>
          <a:lstStyle/>
          <a:p>
            <a:r>
              <a:rPr lang="en-US" sz="2800" spc="0" dirty="0">
                <a:latin typeface="Franklin Gothic Medium" panose="020B0603020102020204" pitchFamily="34" charset="0"/>
              </a:rPr>
              <a:t>Practice Exercise</a:t>
            </a:r>
          </a:p>
        </p:txBody>
      </p:sp>
      <p:sp>
        <p:nvSpPr>
          <p:cNvPr id="3" name="Content Placeholder 2">
            <a:extLst>
              <a:ext uri="{FF2B5EF4-FFF2-40B4-BE49-F238E27FC236}">
                <a16:creationId xmlns:a16="http://schemas.microsoft.com/office/drawing/2014/main" id="{C7A62114-B914-C543-B763-956937802917}"/>
              </a:ext>
            </a:extLst>
          </p:cNvPr>
          <p:cNvSpPr>
            <a:spLocks noGrp="1"/>
          </p:cNvSpPr>
          <p:nvPr>
            <p:ph idx="1"/>
          </p:nvPr>
        </p:nvSpPr>
        <p:spPr>
          <a:xfrm>
            <a:off x="765051" y="249071"/>
            <a:ext cx="6158418" cy="6359857"/>
          </a:xfrm>
        </p:spPr>
        <p:txBody>
          <a:bodyPr>
            <a:normAutofit fontScale="85000" lnSpcReduction="20000"/>
          </a:bodyPr>
          <a:lstStyle/>
          <a:p>
            <a:pPr marL="0" indent="0">
              <a:buNone/>
            </a:pPr>
            <a:r>
              <a:rPr lang="en-US" sz="2400" b="1" dirty="0">
                <a:solidFill>
                  <a:schemeClr val="tx1"/>
                </a:solidFill>
              </a:rPr>
              <a:t>A Comprehensive Review of Deterrents to the Practice of Sustainable Interior Architecture and Design (2021)</a:t>
            </a:r>
          </a:p>
          <a:p>
            <a:pPr marL="0" indent="0">
              <a:buNone/>
            </a:pPr>
            <a:r>
              <a:rPr lang="en-US" sz="2200" dirty="0">
                <a:solidFill>
                  <a:schemeClr val="tx1"/>
                </a:solidFill>
              </a:rPr>
              <a:t>The interior environment as the place where people spend nearly 95% of their time in, has recently received considerable attention within the domain of the built environment. The concept of Sustainable Interior Architecture and Design (SIAD) and its significance have been recognized given its potential for energy conservation, and its impacts on occupants’ satisfaction, comfort, as well as their physical and psychological wellbeing. Although the adoption of SIAD is crucial in achieving the sustainable development goals, its practice is still hindered by numerous deterrents. A number of studies have reported on these deterrents; however, there is no comprehensive review of the literature on this topic. Thus, as a first step toward addressing the present gap, this article provides a two decade (2000–2021) systematic review of the relevant literature that investigates a total of 51 publications. Furthermore, a </a:t>
            </a:r>
            <a:r>
              <a:rPr lang="en-US" sz="2200" dirty="0" err="1">
                <a:solidFill>
                  <a:schemeClr val="tx1"/>
                </a:solidFill>
              </a:rPr>
              <a:t>scientometric</a:t>
            </a:r>
            <a:r>
              <a:rPr lang="en-US" sz="2200" dirty="0">
                <a:solidFill>
                  <a:schemeClr val="tx1"/>
                </a:solidFill>
              </a:rPr>
              <a:t> analysis was conducted, and the co-citation and co-occurrence of journals and keywords were analyzed to illustrate the scientific landscape. </a:t>
            </a:r>
            <a:br>
              <a:rPr lang="en-US" sz="2200" dirty="0">
                <a:solidFill>
                  <a:schemeClr val="tx1"/>
                </a:solidFill>
              </a:rPr>
            </a:br>
            <a:endParaRPr lang="en-US" sz="2200" dirty="0">
              <a:solidFill>
                <a:schemeClr val="tx1"/>
              </a:solidFill>
            </a:endParaRPr>
          </a:p>
        </p:txBody>
      </p:sp>
      <p:sp>
        <p:nvSpPr>
          <p:cNvPr id="10" name="Text Placeholder 3">
            <a:extLst>
              <a:ext uri="{FF2B5EF4-FFF2-40B4-BE49-F238E27FC236}">
                <a16:creationId xmlns:a16="http://schemas.microsoft.com/office/drawing/2014/main" id="{D5972A2E-AF51-B24E-88AD-12C160963B89}"/>
              </a:ext>
            </a:extLst>
          </p:cNvPr>
          <p:cNvSpPr>
            <a:spLocks noGrp="1"/>
          </p:cNvSpPr>
          <p:nvPr>
            <p:ph type="body" sz="half" idx="2"/>
          </p:nvPr>
        </p:nvSpPr>
        <p:spPr>
          <a:xfrm>
            <a:off x="8104742" y="1243306"/>
            <a:ext cx="3616656" cy="5300589"/>
          </a:xfrm>
        </p:spPr>
        <p:txBody>
          <a:bodyPr>
            <a:normAutofit lnSpcReduction="10000"/>
          </a:bodyPr>
          <a:lstStyle/>
          <a:p>
            <a:r>
              <a:rPr lang="en-US" sz="2000" dirty="0"/>
              <a:t>A graduate student is working as part of a team writing </a:t>
            </a:r>
            <a:r>
              <a:rPr lang="en-US" sz="2000" b="1" dirty="0">
                <a:solidFill>
                  <a:schemeClr val="accent3">
                    <a:lumMod val="40000"/>
                    <a:lumOff val="60000"/>
                  </a:schemeClr>
                </a:solidFill>
              </a:rPr>
              <a:t>a paper that reviews existing studies on a particular topic to submit to the journal </a:t>
            </a:r>
            <a:r>
              <a:rPr lang="en-US" sz="2000" b="1" i="1" dirty="0">
                <a:solidFill>
                  <a:schemeClr val="accent3">
                    <a:lumMod val="40000"/>
                    <a:lumOff val="60000"/>
                  </a:schemeClr>
                </a:solidFill>
              </a:rPr>
              <a:t>Sustainability.  </a:t>
            </a:r>
            <a:r>
              <a:rPr lang="en-US" sz="2000" dirty="0"/>
              <a:t>Specifically, they are looking at </a:t>
            </a:r>
            <a:r>
              <a:rPr lang="en-US" sz="2000" b="1" dirty="0">
                <a:solidFill>
                  <a:schemeClr val="accent2"/>
                </a:solidFill>
              </a:rPr>
              <a:t>the use of microgrids as an energy management system for renewable energy</a:t>
            </a:r>
            <a:r>
              <a:rPr lang="en-US" sz="2000" dirty="0">
                <a:solidFill>
                  <a:schemeClr val="accent4">
                    <a:lumMod val="40000"/>
                    <a:lumOff val="60000"/>
                  </a:schemeClr>
                </a:solidFill>
              </a:rPr>
              <a:t>.</a:t>
            </a:r>
            <a:r>
              <a:rPr lang="en-US" sz="2000" dirty="0"/>
              <a:t>  A microgrid combines both renewable and non-renewable sources and can be connected to the main grid or operated autonomously. </a:t>
            </a:r>
          </a:p>
        </p:txBody>
      </p:sp>
      <p:sp>
        <p:nvSpPr>
          <p:cNvPr id="5" name="TextBox 4">
            <a:extLst>
              <a:ext uri="{FF2B5EF4-FFF2-40B4-BE49-F238E27FC236}">
                <a16:creationId xmlns:a16="http://schemas.microsoft.com/office/drawing/2014/main" id="{83029B66-CFE4-4B49-8D77-8CB19F297ED6}"/>
              </a:ext>
            </a:extLst>
          </p:cNvPr>
          <p:cNvSpPr txBox="1"/>
          <p:nvPr/>
        </p:nvSpPr>
        <p:spPr>
          <a:xfrm>
            <a:off x="235551" y="6226865"/>
            <a:ext cx="7703415" cy="523220"/>
          </a:xfrm>
          <a:prstGeom prst="rect">
            <a:avLst/>
          </a:prstGeom>
          <a:noFill/>
        </p:spPr>
        <p:txBody>
          <a:bodyPr wrap="square" rtlCol="0">
            <a:spAutoFit/>
          </a:bodyPr>
          <a:lstStyle/>
          <a:p>
            <a:r>
              <a:rPr lang="en-US" sz="1400" dirty="0">
                <a:solidFill>
                  <a:schemeClr val="bg1">
                    <a:lumMod val="50000"/>
                  </a:schemeClr>
                </a:solidFill>
              </a:rPr>
              <a:t>Ashour, </a:t>
            </a:r>
            <a:r>
              <a:rPr lang="en-US" sz="1400" dirty="0" err="1">
                <a:solidFill>
                  <a:schemeClr val="bg1">
                    <a:lumMod val="50000"/>
                  </a:schemeClr>
                </a:solidFill>
              </a:rPr>
              <a:t>Mojtaba</a:t>
            </a:r>
            <a:r>
              <a:rPr lang="en-US" sz="1400" dirty="0">
                <a:solidFill>
                  <a:schemeClr val="bg1">
                    <a:lumMod val="50000"/>
                  </a:schemeClr>
                </a:solidFill>
              </a:rPr>
              <a:t>, Amir </a:t>
            </a:r>
            <a:r>
              <a:rPr lang="en-US" sz="1400" dirty="0" err="1">
                <a:solidFill>
                  <a:schemeClr val="bg1">
                    <a:lumMod val="50000"/>
                  </a:schemeClr>
                </a:solidFill>
              </a:rPr>
              <a:t>Mahdiyar</a:t>
            </a:r>
            <a:r>
              <a:rPr lang="en-US" sz="1400" dirty="0">
                <a:solidFill>
                  <a:schemeClr val="bg1">
                    <a:lumMod val="50000"/>
                  </a:schemeClr>
                </a:solidFill>
              </a:rPr>
              <a:t>, and </a:t>
            </a:r>
            <a:r>
              <a:rPr lang="en-US" sz="1400" dirty="0" err="1">
                <a:solidFill>
                  <a:schemeClr val="bg1">
                    <a:lumMod val="50000"/>
                  </a:schemeClr>
                </a:solidFill>
              </a:rPr>
              <a:t>Syarmila</a:t>
            </a:r>
            <a:r>
              <a:rPr lang="en-US" sz="1400" dirty="0">
                <a:solidFill>
                  <a:schemeClr val="bg1">
                    <a:lumMod val="50000"/>
                  </a:schemeClr>
                </a:solidFill>
              </a:rPr>
              <a:t> Hany </a:t>
            </a:r>
            <a:r>
              <a:rPr lang="en-US" sz="1400" dirty="0" err="1">
                <a:solidFill>
                  <a:schemeClr val="bg1">
                    <a:lumMod val="50000"/>
                  </a:schemeClr>
                </a:solidFill>
              </a:rPr>
              <a:t>Haron</a:t>
            </a:r>
            <a:r>
              <a:rPr lang="en-US" sz="1400" dirty="0">
                <a:solidFill>
                  <a:schemeClr val="bg1">
                    <a:lumMod val="50000"/>
                  </a:schemeClr>
                </a:solidFill>
              </a:rPr>
              <a:t>. "A Comprehensive Review of Deterrents to the Practice of Sustainable Interior Architecture and Design." </a:t>
            </a:r>
            <a:r>
              <a:rPr lang="en-US" sz="1400" i="1" dirty="0">
                <a:solidFill>
                  <a:schemeClr val="bg1">
                    <a:lumMod val="50000"/>
                  </a:schemeClr>
                </a:solidFill>
              </a:rPr>
              <a:t>Sustainability</a:t>
            </a:r>
            <a:r>
              <a:rPr lang="en-US" sz="1400" dirty="0">
                <a:solidFill>
                  <a:schemeClr val="bg1">
                    <a:lumMod val="50000"/>
                  </a:schemeClr>
                </a:solidFill>
              </a:rPr>
              <a:t> 13.18 (2021): 10403.</a:t>
            </a:r>
            <a:endParaRPr lang="en-US" sz="1100" dirty="0">
              <a:solidFill>
                <a:schemeClr val="bg1">
                  <a:lumMod val="50000"/>
                </a:schemeClr>
              </a:solidFill>
            </a:endParaRPr>
          </a:p>
        </p:txBody>
      </p:sp>
    </p:spTree>
    <p:extLst>
      <p:ext uri="{BB962C8B-B14F-4D97-AF65-F5344CB8AC3E}">
        <p14:creationId xmlns:p14="http://schemas.microsoft.com/office/powerpoint/2010/main" val="2075915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0821F7B3-26F0-524F-A70A-C57D47F07FEB}"/>
              </a:ext>
            </a:extLst>
          </p:cNvPr>
          <p:cNvSpPr>
            <a:spLocks noGrp="1"/>
          </p:cNvSpPr>
          <p:nvPr>
            <p:ph type="title"/>
          </p:nvPr>
        </p:nvSpPr>
        <p:spPr>
          <a:xfrm>
            <a:off x="8104742" y="20264"/>
            <a:ext cx="3092115" cy="1196671"/>
          </a:xfrm>
        </p:spPr>
        <p:txBody>
          <a:bodyPr>
            <a:normAutofit/>
          </a:bodyPr>
          <a:lstStyle/>
          <a:p>
            <a:r>
              <a:rPr lang="en-US" sz="2800" spc="0" dirty="0">
                <a:latin typeface="Franklin Gothic Medium" panose="020B0603020102020204" pitchFamily="34" charset="0"/>
              </a:rPr>
              <a:t>Practice Exercise</a:t>
            </a:r>
          </a:p>
        </p:txBody>
      </p:sp>
      <p:sp>
        <p:nvSpPr>
          <p:cNvPr id="3" name="Content Placeholder 2">
            <a:extLst>
              <a:ext uri="{FF2B5EF4-FFF2-40B4-BE49-F238E27FC236}">
                <a16:creationId xmlns:a16="http://schemas.microsoft.com/office/drawing/2014/main" id="{C7A62114-B914-C543-B763-956937802917}"/>
              </a:ext>
            </a:extLst>
          </p:cNvPr>
          <p:cNvSpPr>
            <a:spLocks noGrp="1"/>
          </p:cNvSpPr>
          <p:nvPr>
            <p:ph idx="1"/>
          </p:nvPr>
        </p:nvSpPr>
        <p:spPr>
          <a:xfrm>
            <a:off x="765051" y="327408"/>
            <a:ext cx="6158418" cy="6045958"/>
          </a:xfrm>
        </p:spPr>
        <p:txBody>
          <a:bodyPr>
            <a:normAutofit/>
          </a:bodyPr>
          <a:lstStyle/>
          <a:p>
            <a:pPr marL="0" indent="0">
              <a:buNone/>
            </a:pPr>
            <a:r>
              <a:rPr lang="en-US" sz="2000" b="1" dirty="0">
                <a:solidFill>
                  <a:schemeClr val="tx1"/>
                </a:solidFill>
              </a:rPr>
              <a:t>Contribution of Renewable Energy Sources to the Sustainable Development of Islands: An Overview of the Literature and a Research Agenda (2010)</a:t>
            </a:r>
          </a:p>
          <a:p>
            <a:pPr marL="0" indent="0">
              <a:buNone/>
            </a:pPr>
            <a:r>
              <a:rPr lang="en-US" sz="2000" dirty="0">
                <a:solidFill>
                  <a:schemeClr val="tx1"/>
                </a:solidFill>
              </a:rPr>
              <a:t>Renewable energy sources (RES) have significant potential to contribute to the economic, social and environmental energy sustainability of small islands. They improve access to energy for most of the population, they also reduce emissions of local and global pollutants and they may create local socioeconomic development opportunities. The aim of this paper is to provide a review of the theoretical and empirical literature on the contribution of RES to the energy sustainability of islands, focusing on the main results and the methodologies used. Papers are classified according to their coverage of the three dimensions of the triangular approach to sustainability (economic, environmental and social). </a:t>
            </a:r>
          </a:p>
        </p:txBody>
      </p:sp>
      <p:sp>
        <p:nvSpPr>
          <p:cNvPr id="10" name="Text Placeholder 3">
            <a:extLst>
              <a:ext uri="{FF2B5EF4-FFF2-40B4-BE49-F238E27FC236}">
                <a16:creationId xmlns:a16="http://schemas.microsoft.com/office/drawing/2014/main" id="{A19BAC07-3D43-FD4A-8219-5F07ECF208AF}"/>
              </a:ext>
            </a:extLst>
          </p:cNvPr>
          <p:cNvSpPr>
            <a:spLocks noGrp="1"/>
          </p:cNvSpPr>
          <p:nvPr>
            <p:ph type="body" sz="half" idx="2"/>
          </p:nvPr>
        </p:nvSpPr>
        <p:spPr>
          <a:xfrm>
            <a:off x="8104742" y="1243306"/>
            <a:ext cx="3616656" cy="5300589"/>
          </a:xfrm>
        </p:spPr>
        <p:txBody>
          <a:bodyPr>
            <a:normAutofit lnSpcReduction="10000"/>
          </a:bodyPr>
          <a:lstStyle/>
          <a:p>
            <a:r>
              <a:rPr lang="en-US" sz="2000" dirty="0"/>
              <a:t>A graduate student is working as part of a team writing </a:t>
            </a:r>
            <a:r>
              <a:rPr lang="en-US" sz="2000" b="1" dirty="0">
                <a:solidFill>
                  <a:schemeClr val="accent3">
                    <a:lumMod val="40000"/>
                    <a:lumOff val="60000"/>
                  </a:schemeClr>
                </a:solidFill>
              </a:rPr>
              <a:t>a paper that reviews existing studies on a particular topic to submit to the journal </a:t>
            </a:r>
            <a:r>
              <a:rPr lang="en-US" sz="2000" b="1" i="1" dirty="0">
                <a:solidFill>
                  <a:schemeClr val="accent3">
                    <a:lumMod val="40000"/>
                    <a:lumOff val="60000"/>
                  </a:schemeClr>
                </a:solidFill>
              </a:rPr>
              <a:t>Sustainability.  </a:t>
            </a:r>
            <a:r>
              <a:rPr lang="en-US" sz="2000" dirty="0"/>
              <a:t>Specifically, they are looking at </a:t>
            </a:r>
            <a:r>
              <a:rPr lang="en-US" sz="2000" b="1" dirty="0">
                <a:solidFill>
                  <a:schemeClr val="accent2"/>
                </a:solidFill>
              </a:rPr>
              <a:t>the use of microgrids as an energy management system for renewable energy</a:t>
            </a:r>
            <a:r>
              <a:rPr lang="en-US" sz="2000" dirty="0">
                <a:solidFill>
                  <a:schemeClr val="accent2"/>
                </a:solidFill>
              </a:rPr>
              <a:t>.</a:t>
            </a:r>
            <a:r>
              <a:rPr lang="en-US" sz="2000" dirty="0"/>
              <a:t>  A microgrid combines both renewable and non-renewable sources and can be connected to the main grid or operated autonomously. </a:t>
            </a:r>
          </a:p>
        </p:txBody>
      </p:sp>
      <p:sp>
        <p:nvSpPr>
          <p:cNvPr id="6" name="TextBox 5">
            <a:extLst>
              <a:ext uri="{FF2B5EF4-FFF2-40B4-BE49-F238E27FC236}">
                <a16:creationId xmlns:a16="http://schemas.microsoft.com/office/drawing/2014/main" id="{A7FA3683-CE5E-4245-B10D-DBDD57117ACA}"/>
              </a:ext>
            </a:extLst>
          </p:cNvPr>
          <p:cNvSpPr txBox="1"/>
          <p:nvPr/>
        </p:nvSpPr>
        <p:spPr>
          <a:xfrm>
            <a:off x="470602" y="6004034"/>
            <a:ext cx="6096000" cy="738664"/>
          </a:xfrm>
          <a:prstGeom prst="rect">
            <a:avLst/>
          </a:prstGeom>
          <a:noFill/>
        </p:spPr>
        <p:txBody>
          <a:bodyPr wrap="square">
            <a:spAutoFit/>
          </a:bodyPr>
          <a:lstStyle/>
          <a:p>
            <a:r>
              <a:rPr lang="en-US" sz="1400" dirty="0">
                <a:solidFill>
                  <a:schemeClr val="bg1">
                    <a:lumMod val="50000"/>
                  </a:schemeClr>
                </a:solidFill>
              </a:rPr>
              <a:t>Jaramillo-Nieves, </a:t>
            </a:r>
            <a:r>
              <a:rPr lang="en-US" sz="1400" dirty="0" err="1">
                <a:solidFill>
                  <a:schemeClr val="bg1">
                    <a:lumMod val="50000"/>
                  </a:schemeClr>
                </a:solidFill>
              </a:rPr>
              <a:t>Loraima</a:t>
            </a:r>
            <a:r>
              <a:rPr lang="en-US" sz="1400" dirty="0">
                <a:solidFill>
                  <a:schemeClr val="bg1">
                    <a:lumMod val="50000"/>
                  </a:schemeClr>
                </a:solidFill>
              </a:rPr>
              <a:t>, and Pablo Del Río. "Contribution of renewable energy sources to the sustainable development of islands: An overview of the literature and a research agenda." </a:t>
            </a:r>
            <a:r>
              <a:rPr lang="en-US" sz="1400" i="1" dirty="0">
                <a:solidFill>
                  <a:schemeClr val="bg1">
                    <a:lumMod val="50000"/>
                  </a:schemeClr>
                </a:solidFill>
              </a:rPr>
              <a:t>Sustainability</a:t>
            </a:r>
            <a:r>
              <a:rPr lang="en-US" sz="1400" dirty="0">
                <a:solidFill>
                  <a:schemeClr val="bg1">
                    <a:lumMod val="50000"/>
                  </a:schemeClr>
                </a:solidFill>
              </a:rPr>
              <a:t> 2.3 (2010): 783-811.</a:t>
            </a:r>
            <a:endParaRPr lang="en-US" sz="1050" dirty="0">
              <a:solidFill>
                <a:schemeClr val="bg1">
                  <a:lumMod val="50000"/>
                </a:schemeClr>
              </a:solidFill>
            </a:endParaRPr>
          </a:p>
        </p:txBody>
      </p:sp>
    </p:spTree>
    <p:extLst>
      <p:ext uri="{BB962C8B-B14F-4D97-AF65-F5344CB8AC3E}">
        <p14:creationId xmlns:p14="http://schemas.microsoft.com/office/powerpoint/2010/main" val="3743468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8B231-F097-D94D-A0CF-F72EBCE1CF4E}"/>
              </a:ext>
            </a:extLst>
          </p:cNvPr>
          <p:cNvSpPr>
            <a:spLocks noGrp="1"/>
          </p:cNvSpPr>
          <p:nvPr>
            <p:ph type="title"/>
          </p:nvPr>
        </p:nvSpPr>
        <p:spPr/>
        <p:txBody>
          <a:bodyPr/>
          <a:lstStyle/>
          <a:p>
            <a:r>
              <a:rPr lang="en-US" spc="0" dirty="0">
                <a:latin typeface="Franklin Gothic Medium" panose="020B0603020102020204" pitchFamily="34" charset="0"/>
              </a:rPr>
              <a:t>What to do with your examples</a:t>
            </a:r>
          </a:p>
        </p:txBody>
      </p:sp>
    </p:spTree>
    <p:extLst>
      <p:ext uri="{BB962C8B-B14F-4D97-AF65-F5344CB8AC3E}">
        <p14:creationId xmlns:p14="http://schemas.microsoft.com/office/powerpoint/2010/main" val="2302183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FE055-67FE-F74F-A0E2-BC4E9DCAE94F}"/>
              </a:ext>
            </a:extLst>
          </p:cNvPr>
          <p:cNvSpPr>
            <a:spLocks noGrp="1"/>
          </p:cNvSpPr>
          <p:nvPr>
            <p:ph type="title"/>
          </p:nvPr>
        </p:nvSpPr>
        <p:spPr/>
        <p:txBody>
          <a:bodyPr/>
          <a:lstStyle/>
          <a:p>
            <a:r>
              <a:rPr lang="en-US" spc="0" dirty="0">
                <a:latin typeface="Franklin Gothic Medium" panose="020B0603020102020204" pitchFamily="34" charset="0"/>
              </a:rPr>
              <a:t>Analyzing Examples</a:t>
            </a:r>
          </a:p>
        </p:txBody>
      </p:sp>
      <p:sp>
        <p:nvSpPr>
          <p:cNvPr id="3" name="Content Placeholder 2">
            <a:extLst>
              <a:ext uri="{FF2B5EF4-FFF2-40B4-BE49-F238E27FC236}">
                <a16:creationId xmlns:a16="http://schemas.microsoft.com/office/drawing/2014/main" id="{6001A9B7-4BBA-B741-9E5D-46FA774BFC8F}"/>
              </a:ext>
            </a:extLst>
          </p:cNvPr>
          <p:cNvSpPr>
            <a:spLocks noGrp="1"/>
          </p:cNvSpPr>
          <p:nvPr>
            <p:ph idx="1"/>
          </p:nvPr>
        </p:nvSpPr>
        <p:spPr>
          <a:xfrm>
            <a:off x="1251678" y="1389893"/>
            <a:ext cx="10178322" cy="3593591"/>
          </a:xfrm>
        </p:spPr>
        <p:txBody>
          <a:bodyPr>
            <a:normAutofit fontScale="92500" lnSpcReduction="20000"/>
          </a:bodyPr>
          <a:lstStyle/>
          <a:p>
            <a:r>
              <a:rPr lang="en-US" sz="3000" dirty="0">
                <a:solidFill>
                  <a:schemeClr val="tx2"/>
                </a:solidFill>
              </a:rPr>
              <a:t>Macro Level </a:t>
            </a:r>
            <a:br>
              <a:rPr lang="en-US" sz="3500" dirty="0">
                <a:solidFill>
                  <a:schemeClr val="tx2"/>
                </a:solidFill>
              </a:rPr>
            </a:br>
            <a:r>
              <a:rPr lang="en-US" sz="2600" i="1" dirty="0">
                <a:solidFill>
                  <a:schemeClr val="tx2"/>
                </a:solidFill>
              </a:rPr>
              <a:t>How is the text developing and supporting the overall argument/position/claim? </a:t>
            </a:r>
          </a:p>
          <a:p>
            <a:r>
              <a:rPr lang="en-US" sz="3000" dirty="0">
                <a:solidFill>
                  <a:schemeClr val="tx2"/>
                </a:solidFill>
              </a:rPr>
              <a:t>Micro Level </a:t>
            </a:r>
            <a:br>
              <a:rPr lang="en-US" sz="3500" dirty="0">
                <a:solidFill>
                  <a:schemeClr val="tx2"/>
                </a:solidFill>
              </a:rPr>
            </a:br>
            <a:r>
              <a:rPr lang="en-US" sz="3000" i="1" dirty="0">
                <a:solidFill>
                  <a:schemeClr val="tx2"/>
                </a:solidFill>
              </a:rPr>
              <a:t>H</a:t>
            </a:r>
            <a:r>
              <a:rPr lang="en-US" sz="2600" i="1" dirty="0">
                <a:solidFill>
                  <a:schemeClr val="tx2"/>
                </a:solidFill>
              </a:rPr>
              <a:t>ow is the argument expressed on the sentence-level? What types of writing decisions did the writer make? </a:t>
            </a:r>
          </a:p>
          <a:p>
            <a:endParaRPr lang="en-US" sz="2600" dirty="0">
              <a:solidFill>
                <a:schemeClr val="tx2"/>
              </a:solidFill>
            </a:endParaRPr>
          </a:p>
          <a:p>
            <a:pPr marL="0" indent="0">
              <a:buNone/>
            </a:pPr>
            <a:endParaRPr lang="en-US" dirty="0">
              <a:solidFill>
                <a:schemeClr val="tx2"/>
              </a:solidFill>
            </a:endParaRPr>
          </a:p>
          <a:p>
            <a:pPr marL="0" indent="0">
              <a:buNone/>
            </a:pPr>
            <a:r>
              <a:rPr lang="en-US" i="1" dirty="0">
                <a:solidFill>
                  <a:schemeClr val="tx1">
                    <a:lumMod val="75000"/>
                  </a:schemeClr>
                </a:solidFill>
              </a:rPr>
              <a:t>NOTE: After the workshop, you’ll receive a handout for analyzing papers using the questions in the next few slides. </a:t>
            </a:r>
          </a:p>
        </p:txBody>
      </p:sp>
      <p:sp>
        <p:nvSpPr>
          <p:cNvPr id="6" name="TextBox 5">
            <a:extLst>
              <a:ext uri="{FF2B5EF4-FFF2-40B4-BE49-F238E27FC236}">
                <a16:creationId xmlns:a16="http://schemas.microsoft.com/office/drawing/2014/main" id="{E379548B-5E4E-1756-7844-D248003821E7}"/>
              </a:ext>
            </a:extLst>
          </p:cNvPr>
          <p:cNvSpPr txBox="1"/>
          <p:nvPr/>
        </p:nvSpPr>
        <p:spPr>
          <a:xfrm>
            <a:off x="1001268" y="6224381"/>
            <a:ext cx="10428732" cy="523220"/>
          </a:xfrm>
          <a:prstGeom prst="rect">
            <a:avLst/>
          </a:prstGeom>
          <a:noFill/>
        </p:spPr>
        <p:txBody>
          <a:bodyPr wrap="square">
            <a:spAutoFit/>
          </a:bodyPr>
          <a:lstStyle/>
          <a:p>
            <a:r>
              <a:rPr lang="en-US" sz="1400" dirty="0">
                <a:solidFill>
                  <a:schemeClr val="tx1"/>
                </a:solidFill>
              </a:rPr>
              <a:t>Adapted from: Purdue Owl. </a:t>
            </a:r>
            <a:r>
              <a:rPr lang="en-US" sz="1400" i="1" dirty="0">
                <a:solidFill>
                  <a:schemeClr val="tx1"/>
                </a:solidFill>
              </a:rPr>
              <a:t>Genre Analysis &amp; Reverse Outlining. </a:t>
            </a:r>
            <a:r>
              <a:rPr lang="en-US" sz="1400" dirty="0">
                <a:solidFill>
                  <a:schemeClr val="tx1"/>
                </a:solidFill>
              </a:rPr>
              <a:t>Purdue Online Writing Lab. </a:t>
            </a:r>
            <a:r>
              <a:rPr lang="en-US" sz="1400" dirty="0">
                <a:solidFill>
                  <a:schemeClr val="tx1"/>
                </a:solidFill>
                <a:hlinkClick r:id="rId2"/>
              </a:rPr>
              <a:t>https://owl.purdue.edu/owl/graduate_writing/thesis_and_dissertation/genre_analysis_reverse_outline.html</a:t>
            </a:r>
            <a:r>
              <a:rPr lang="en-US" sz="1400" dirty="0">
                <a:solidFill>
                  <a:schemeClr val="tx1"/>
                </a:solidFill>
              </a:rPr>
              <a:t>. </a:t>
            </a:r>
          </a:p>
        </p:txBody>
      </p:sp>
    </p:spTree>
    <p:extLst>
      <p:ext uri="{BB962C8B-B14F-4D97-AF65-F5344CB8AC3E}">
        <p14:creationId xmlns:p14="http://schemas.microsoft.com/office/powerpoint/2010/main" val="513700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82C01-DFB1-044B-B89C-CB49A4A58692}"/>
              </a:ext>
            </a:extLst>
          </p:cNvPr>
          <p:cNvSpPr>
            <a:spLocks noGrp="1"/>
          </p:cNvSpPr>
          <p:nvPr>
            <p:ph type="title"/>
          </p:nvPr>
        </p:nvSpPr>
        <p:spPr/>
        <p:txBody>
          <a:bodyPr>
            <a:normAutofit/>
          </a:bodyPr>
          <a:lstStyle/>
          <a:p>
            <a:r>
              <a:rPr lang="en-US" spc="0" dirty="0">
                <a:latin typeface="Franklin Gothic Medium" panose="020B0603020102020204" pitchFamily="34" charset="0"/>
              </a:rPr>
              <a:t>Sources Referenced</a:t>
            </a:r>
          </a:p>
        </p:txBody>
      </p:sp>
      <p:sp>
        <p:nvSpPr>
          <p:cNvPr id="3" name="Content Placeholder 2">
            <a:extLst>
              <a:ext uri="{FF2B5EF4-FFF2-40B4-BE49-F238E27FC236}">
                <a16:creationId xmlns:a16="http://schemas.microsoft.com/office/drawing/2014/main" id="{B2BA7962-193F-BC47-A0E0-9862FFF62A12}"/>
              </a:ext>
            </a:extLst>
          </p:cNvPr>
          <p:cNvSpPr>
            <a:spLocks noGrp="1"/>
          </p:cNvSpPr>
          <p:nvPr>
            <p:ph idx="1"/>
          </p:nvPr>
        </p:nvSpPr>
        <p:spPr>
          <a:xfrm>
            <a:off x="1251678" y="1360449"/>
            <a:ext cx="10306338" cy="4810093"/>
          </a:xfrm>
        </p:spPr>
        <p:txBody>
          <a:bodyPr>
            <a:normAutofit fontScale="92500" lnSpcReduction="20000"/>
          </a:bodyPr>
          <a:lstStyle/>
          <a:p>
            <a:r>
              <a:rPr lang="en-US" sz="1800" dirty="0">
                <a:solidFill>
                  <a:schemeClr val="tx1"/>
                </a:solidFill>
              </a:rPr>
              <a:t>Purdue Owl. </a:t>
            </a:r>
            <a:r>
              <a:rPr lang="en-US" sz="1800" i="1" dirty="0">
                <a:solidFill>
                  <a:schemeClr val="tx1"/>
                </a:solidFill>
              </a:rPr>
              <a:t>Genre Analysis &amp; Reverse Outlining. </a:t>
            </a:r>
            <a:r>
              <a:rPr lang="en-US" sz="1800" dirty="0">
                <a:solidFill>
                  <a:schemeClr val="tx1"/>
                </a:solidFill>
              </a:rPr>
              <a:t>Purdue Online Writing Lab. </a:t>
            </a:r>
            <a:r>
              <a:rPr lang="en-US" sz="1800" dirty="0">
                <a:solidFill>
                  <a:srgbClr val="46B2B5"/>
                </a:solidFill>
                <a:hlinkClick r:id="rId2">
                  <a:extLst>
                    <a:ext uri="{A12FA001-AC4F-418D-AE19-62706E023703}">
                      <ahyp:hlinkClr xmlns:ahyp="http://schemas.microsoft.com/office/drawing/2018/hyperlinkcolor" val="tx"/>
                    </a:ext>
                  </a:extLst>
                </a:hlinkClick>
              </a:rPr>
              <a:t>https://owl.purdue.edu/owl/graduate_writing/thesis_and_dissertation/genre_analysis_reverse_outline.</a:t>
            </a:r>
            <a:r>
              <a:rPr lang="en-US" sz="1800" dirty="0">
                <a:solidFill>
                  <a:schemeClr val="tx1"/>
                </a:solidFill>
                <a:hlinkClick r:id="rId2">
                  <a:extLst>
                    <a:ext uri="{A12FA001-AC4F-418D-AE19-62706E023703}">
                      <ahyp:hlinkClr xmlns:ahyp="http://schemas.microsoft.com/office/drawing/2018/hyperlinkcolor" val="tx"/>
                    </a:ext>
                  </a:extLst>
                </a:hlinkClick>
              </a:rPr>
              <a:t>html</a:t>
            </a:r>
            <a:r>
              <a:rPr lang="en-US" sz="1800" dirty="0">
                <a:solidFill>
                  <a:schemeClr val="tx1"/>
                </a:solidFill>
              </a:rPr>
              <a:t>. </a:t>
            </a:r>
          </a:p>
          <a:p>
            <a:r>
              <a:rPr lang="en-US" sz="1800" dirty="0">
                <a:solidFill>
                  <a:schemeClr val="tx1"/>
                </a:solidFill>
              </a:rPr>
              <a:t>Syed, </a:t>
            </a:r>
            <a:r>
              <a:rPr lang="en-US" sz="1800" dirty="0" err="1">
                <a:solidFill>
                  <a:schemeClr val="tx1"/>
                </a:solidFill>
              </a:rPr>
              <a:t>Moiz</a:t>
            </a:r>
            <a:r>
              <a:rPr lang="en-US" sz="1800" dirty="0">
                <a:solidFill>
                  <a:schemeClr val="tx1"/>
                </a:solidFill>
              </a:rPr>
              <a:t> Masood, and Gregory M. Morrison. "A Rapid Review on Community Connected Microgrids." </a:t>
            </a:r>
            <a:r>
              <a:rPr lang="en-US" sz="1800" i="1" dirty="0">
                <a:solidFill>
                  <a:schemeClr val="tx1"/>
                </a:solidFill>
              </a:rPr>
              <a:t>Sustainability</a:t>
            </a:r>
            <a:r>
              <a:rPr lang="en-US" sz="1800" dirty="0">
                <a:solidFill>
                  <a:schemeClr val="tx1"/>
                </a:solidFill>
              </a:rPr>
              <a:t> 13.12 (2021): 6753.</a:t>
            </a:r>
          </a:p>
          <a:p>
            <a:r>
              <a:rPr lang="en-US" sz="1800" dirty="0" err="1">
                <a:solidFill>
                  <a:schemeClr val="tx1"/>
                </a:solidFill>
              </a:rPr>
              <a:t>Kharrich</a:t>
            </a:r>
            <a:r>
              <a:rPr lang="en-US" sz="1800" dirty="0">
                <a:solidFill>
                  <a:schemeClr val="tx1"/>
                </a:solidFill>
              </a:rPr>
              <a:t>, Mohammed, et al. "An Improved Heap-Based Optimizer for Optimal Design of a Hybrid Microgrid Considering Reliability and Availability Constraints." </a:t>
            </a:r>
            <a:r>
              <a:rPr lang="en-US" sz="1800" i="1" dirty="0">
                <a:solidFill>
                  <a:schemeClr val="tx1"/>
                </a:solidFill>
              </a:rPr>
              <a:t>Sustainability</a:t>
            </a:r>
            <a:r>
              <a:rPr lang="en-US" sz="1800" dirty="0">
                <a:solidFill>
                  <a:schemeClr val="tx1"/>
                </a:solidFill>
              </a:rPr>
              <a:t> 13.18 (2021): 10419.</a:t>
            </a:r>
          </a:p>
          <a:p>
            <a:r>
              <a:rPr lang="en-US" sz="1800" dirty="0">
                <a:solidFill>
                  <a:schemeClr val="tx1"/>
                </a:solidFill>
              </a:rPr>
              <a:t>Ashour, </a:t>
            </a:r>
            <a:r>
              <a:rPr lang="en-US" sz="1800" dirty="0" err="1">
                <a:solidFill>
                  <a:schemeClr val="tx1"/>
                </a:solidFill>
              </a:rPr>
              <a:t>Mojtaba</a:t>
            </a:r>
            <a:r>
              <a:rPr lang="en-US" sz="1800" dirty="0">
                <a:solidFill>
                  <a:schemeClr val="tx1"/>
                </a:solidFill>
              </a:rPr>
              <a:t>, Amir </a:t>
            </a:r>
            <a:r>
              <a:rPr lang="en-US" sz="1800" dirty="0" err="1">
                <a:solidFill>
                  <a:schemeClr val="tx1"/>
                </a:solidFill>
              </a:rPr>
              <a:t>Mahdiyar</a:t>
            </a:r>
            <a:r>
              <a:rPr lang="en-US" sz="1800" dirty="0">
                <a:solidFill>
                  <a:schemeClr val="tx1"/>
                </a:solidFill>
              </a:rPr>
              <a:t>, and </a:t>
            </a:r>
            <a:r>
              <a:rPr lang="en-US" sz="1800" dirty="0" err="1">
                <a:solidFill>
                  <a:schemeClr val="tx1"/>
                </a:solidFill>
              </a:rPr>
              <a:t>Syarmila</a:t>
            </a:r>
            <a:r>
              <a:rPr lang="en-US" sz="1800" dirty="0">
                <a:solidFill>
                  <a:schemeClr val="tx1"/>
                </a:solidFill>
              </a:rPr>
              <a:t> Hany </a:t>
            </a:r>
            <a:r>
              <a:rPr lang="en-US" sz="1800" dirty="0" err="1">
                <a:solidFill>
                  <a:schemeClr val="tx1"/>
                </a:solidFill>
              </a:rPr>
              <a:t>Haron</a:t>
            </a:r>
            <a:r>
              <a:rPr lang="en-US" sz="1800" dirty="0">
                <a:solidFill>
                  <a:schemeClr val="tx1"/>
                </a:solidFill>
              </a:rPr>
              <a:t>. "A Comprehensive Review of Deterrents to the Practice of Sustainable Interior Architecture and Design." </a:t>
            </a:r>
            <a:r>
              <a:rPr lang="en-US" sz="1800" i="1" dirty="0">
                <a:solidFill>
                  <a:schemeClr val="tx1"/>
                </a:solidFill>
              </a:rPr>
              <a:t>Sustainability</a:t>
            </a:r>
            <a:r>
              <a:rPr lang="en-US" sz="1800" dirty="0">
                <a:solidFill>
                  <a:schemeClr val="tx1"/>
                </a:solidFill>
              </a:rPr>
              <a:t> 13.18 (2021): 10403.</a:t>
            </a:r>
            <a:endParaRPr lang="en-US" sz="1400" dirty="0">
              <a:solidFill>
                <a:schemeClr val="tx1"/>
              </a:solidFill>
            </a:endParaRPr>
          </a:p>
          <a:p>
            <a:r>
              <a:rPr lang="en-US" sz="1800" dirty="0">
                <a:solidFill>
                  <a:schemeClr val="tx1"/>
                </a:solidFill>
              </a:rPr>
              <a:t>Jaramillo-Nieves, </a:t>
            </a:r>
            <a:r>
              <a:rPr lang="en-US" sz="1800" dirty="0" err="1">
                <a:solidFill>
                  <a:schemeClr val="tx1"/>
                </a:solidFill>
              </a:rPr>
              <a:t>Loraima</a:t>
            </a:r>
            <a:r>
              <a:rPr lang="en-US" sz="1800" dirty="0">
                <a:solidFill>
                  <a:schemeClr val="tx1"/>
                </a:solidFill>
              </a:rPr>
              <a:t>, and Pablo Del Río. "Contribution of renewable energy sources to the sustainable development of islands: An overview of the literature and a research agenda." </a:t>
            </a:r>
            <a:r>
              <a:rPr lang="en-US" sz="1800" i="1" dirty="0">
                <a:solidFill>
                  <a:schemeClr val="tx1"/>
                </a:solidFill>
              </a:rPr>
              <a:t>Sustainability</a:t>
            </a:r>
            <a:r>
              <a:rPr lang="en-US" sz="1800" dirty="0">
                <a:solidFill>
                  <a:schemeClr val="tx1"/>
                </a:solidFill>
              </a:rPr>
              <a:t> 2.3 (2010): 783-811.</a:t>
            </a:r>
          </a:p>
          <a:p>
            <a:r>
              <a:rPr lang="en-US" sz="1800" dirty="0">
                <a:solidFill>
                  <a:schemeClr val="tx1"/>
                </a:solidFill>
              </a:rPr>
              <a:t>Xu, </a:t>
            </a:r>
            <a:r>
              <a:rPr lang="en-US" sz="1800" dirty="0" err="1">
                <a:solidFill>
                  <a:schemeClr val="tx1"/>
                </a:solidFill>
              </a:rPr>
              <a:t>Tingting</a:t>
            </a:r>
            <a:r>
              <a:rPr lang="en-US" sz="1800" dirty="0">
                <a:solidFill>
                  <a:schemeClr val="tx1"/>
                </a:solidFill>
              </a:rPr>
              <a:t>, Giovanni Coco, and Martin Neale. "A predictive model of recreational water quality based on adaptive synthetic sampling algorithms and machine learning." </a:t>
            </a:r>
            <a:r>
              <a:rPr lang="en-US" sz="1800" i="1" dirty="0">
                <a:solidFill>
                  <a:schemeClr val="tx1"/>
                </a:solidFill>
              </a:rPr>
              <a:t>Water research</a:t>
            </a:r>
            <a:r>
              <a:rPr lang="en-US" sz="1800" dirty="0">
                <a:solidFill>
                  <a:schemeClr val="tx1"/>
                </a:solidFill>
              </a:rPr>
              <a:t> 177 (2020): 115788.</a:t>
            </a:r>
          </a:p>
          <a:p>
            <a:r>
              <a:rPr lang="en-US" sz="1800" dirty="0">
                <a:solidFill>
                  <a:schemeClr val="tx1"/>
                </a:solidFill>
              </a:rPr>
              <a:t>Chen, </a:t>
            </a:r>
            <a:r>
              <a:rPr lang="en-US" sz="1800" dirty="0" err="1">
                <a:solidFill>
                  <a:schemeClr val="tx1"/>
                </a:solidFill>
              </a:rPr>
              <a:t>Kangyang</a:t>
            </a:r>
            <a:r>
              <a:rPr lang="en-US" sz="1800" dirty="0">
                <a:solidFill>
                  <a:schemeClr val="tx1"/>
                </a:solidFill>
              </a:rPr>
              <a:t>, et al. "Comparative analysis of surface water quality prediction performance and identification of key water parameters using different machine learning models based on big data." </a:t>
            </a:r>
            <a:r>
              <a:rPr lang="en-US" sz="1800" i="1" dirty="0">
                <a:solidFill>
                  <a:schemeClr val="tx1"/>
                </a:solidFill>
              </a:rPr>
              <a:t>Water research</a:t>
            </a:r>
            <a:r>
              <a:rPr lang="en-US" sz="1800" dirty="0">
                <a:solidFill>
                  <a:schemeClr val="tx1"/>
                </a:solidFill>
              </a:rPr>
              <a:t> 171 (2020): 115454.</a:t>
            </a:r>
            <a:endParaRPr lang="en-US" sz="800" dirty="0">
              <a:solidFill>
                <a:schemeClr val="tx1"/>
              </a:solidFill>
            </a:endParaRPr>
          </a:p>
          <a:p>
            <a:r>
              <a:rPr lang="en-US" sz="1800" dirty="0">
                <a:solidFill>
                  <a:schemeClr val="tx1"/>
                </a:solidFill>
              </a:rPr>
              <a:t>UCSF Office of Career and Professional Development.  </a:t>
            </a:r>
            <a:r>
              <a:rPr lang="en-US" sz="1800" i="1" dirty="0">
                <a:solidFill>
                  <a:schemeClr val="tx1"/>
                </a:solidFill>
              </a:rPr>
              <a:t>Sample Materials for Faculty Positions.  </a:t>
            </a:r>
            <a:r>
              <a:rPr lang="en-US" sz="1800" dirty="0">
                <a:solidFill>
                  <a:schemeClr val="tx1"/>
                </a:solidFill>
              </a:rPr>
              <a:t>Student Academic Affairs. </a:t>
            </a:r>
          </a:p>
          <a:p>
            <a:endParaRPr lang="en-US" sz="1800" dirty="0">
              <a:solidFill>
                <a:schemeClr val="tx1"/>
              </a:solidFill>
            </a:endParaRPr>
          </a:p>
          <a:p>
            <a:endParaRPr lang="en-US" sz="1200" dirty="0">
              <a:solidFill>
                <a:schemeClr val="tx1"/>
              </a:solidFill>
            </a:endParaRPr>
          </a:p>
        </p:txBody>
      </p:sp>
    </p:spTree>
    <p:extLst>
      <p:ext uri="{BB962C8B-B14F-4D97-AF65-F5344CB8AC3E}">
        <p14:creationId xmlns:p14="http://schemas.microsoft.com/office/powerpoint/2010/main" val="4145461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FE055-67FE-F74F-A0E2-BC4E9DCAE94F}"/>
              </a:ext>
            </a:extLst>
          </p:cNvPr>
          <p:cNvSpPr>
            <a:spLocks noGrp="1"/>
          </p:cNvSpPr>
          <p:nvPr>
            <p:ph type="title"/>
          </p:nvPr>
        </p:nvSpPr>
        <p:spPr/>
        <p:txBody>
          <a:bodyPr/>
          <a:lstStyle/>
          <a:p>
            <a:r>
              <a:rPr lang="en-US" spc="0" dirty="0">
                <a:latin typeface="Franklin Gothic Medium" panose="020B0603020102020204" pitchFamily="34" charset="0"/>
              </a:rPr>
              <a:t>Worksheet</a:t>
            </a:r>
          </a:p>
        </p:txBody>
      </p:sp>
      <p:pic>
        <p:nvPicPr>
          <p:cNvPr id="6" name="Picture 5">
            <a:extLst>
              <a:ext uri="{FF2B5EF4-FFF2-40B4-BE49-F238E27FC236}">
                <a16:creationId xmlns:a16="http://schemas.microsoft.com/office/drawing/2014/main" id="{3627FFCD-91C5-6A4D-BF4C-B232A216FAE9}"/>
              </a:ext>
            </a:extLst>
          </p:cNvPr>
          <p:cNvPicPr>
            <a:picLocks noChangeAspect="1"/>
          </p:cNvPicPr>
          <p:nvPr/>
        </p:nvPicPr>
        <p:blipFill>
          <a:blip r:embed="rId2"/>
          <a:stretch>
            <a:fillRect/>
          </a:stretch>
        </p:blipFill>
        <p:spPr>
          <a:xfrm>
            <a:off x="1251677" y="1383838"/>
            <a:ext cx="9554867" cy="4477742"/>
          </a:xfrm>
          <a:prstGeom prst="rect">
            <a:avLst/>
          </a:prstGeom>
        </p:spPr>
      </p:pic>
      <p:sp>
        <p:nvSpPr>
          <p:cNvPr id="4" name="TextBox 3">
            <a:extLst>
              <a:ext uri="{FF2B5EF4-FFF2-40B4-BE49-F238E27FC236}">
                <a16:creationId xmlns:a16="http://schemas.microsoft.com/office/drawing/2014/main" id="{72C2E486-AB1D-4B98-D8F8-F01C3C01FAFA}"/>
              </a:ext>
            </a:extLst>
          </p:cNvPr>
          <p:cNvSpPr txBox="1"/>
          <p:nvPr/>
        </p:nvSpPr>
        <p:spPr>
          <a:xfrm>
            <a:off x="1001268" y="6224381"/>
            <a:ext cx="10428732" cy="523220"/>
          </a:xfrm>
          <a:prstGeom prst="rect">
            <a:avLst/>
          </a:prstGeom>
          <a:noFill/>
        </p:spPr>
        <p:txBody>
          <a:bodyPr wrap="square">
            <a:spAutoFit/>
          </a:bodyPr>
          <a:lstStyle/>
          <a:p>
            <a:r>
              <a:rPr lang="en-US" sz="1400" dirty="0">
                <a:solidFill>
                  <a:schemeClr val="tx1"/>
                </a:solidFill>
              </a:rPr>
              <a:t>Adapted from: Purdue Owl. </a:t>
            </a:r>
            <a:r>
              <a:rPr lang="en-US" sz="1400" i="1" dirty="0">
                <a:solidFill>
                  <a:schemeClr val="tx1"/>
                </a:solidFill>
              </a:rPr>
              <a:t>Genre Analysis &amp; Reverse Outlining. </a:t>
            </a:r>
            <a:r>
              <a:rPr lang="en-US" sz="1400" dirty="0">
                <a:solidFill>
                  <a:schemeClr val="tx1"/>
                </a:solidFill>
              </a:rPr>
              <a:t>Purdue Online Writing Lab. </a:t>
            </a:r>
            <a:r>
              <a:rPr lang="en-US" sz="1400" dirty="0">
                <a:solidFill>
                  <a:schemeClr val="tx1"/>
                </a:solidFill>
                <a:hlinkClick r:id="rId3"/>
              </a:rPr>
              <a:t>https://owl.purdue.edu/owl/graduate_writing/thesis_and_dissertation/genre_analysis_reverse_outline.html</a:t>
            </a:r>
            <a:r>
              <a:rPr lang="en-US" sz="1400" dirty="0">
                <a:solidFill>
                  <a:schemeClr val="tx1"/>
                </a:solidFill>
              </a:rPr>
              <a:t>. </a:t>
            </a:r>
          </a:p>
        </p:txBody>
      </p:sp>
    </p:spTree>
    <p:extLst>
      <p:ext uri="{BB962C8B-B14F-4D97-AF65-F5344CB8AC3E}">
        <p14:creationId xmlns:p14="http://schemas.microsoft.com/office/powerpoint/2010/main" val="3394444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3606D-62CA-6447-9B23-E54168E3F0C0}"/>
              </a:ext>
            </a:extLst>
          </p:cNvPr>
          <p:cNvSpPr>
            <a:spLocks noGrp="1"/>
          </p:cNvSpPr>
          <p:nvPr>
            <p:ph type="title"/>
          </p:nvPr>
        </p:nvSpPr>
        <p:spPr/>
        <p:txBody>
          <a:bodyPr>
            <a:noAutofit/>
          </a:bodyPr>
          <a:lstStyle/>
          <a:p>
            <a:r>
              <a:rPr lang="en-US" sz="4000" spc="0" dirty="0">
                <a:latin typeface="Franklin Gothic Medium" panose="020B0603020102020204" pitchFamily="34" charset="0"/>
              </a:rPr>
              <a:t>Macro Level </a:t>
            </a:r>
            <a:br>
              <a:rPr lang="en-US" sz="4000" spc="0" dirty="0">
                <a:latin typeface="Franklin Gothic Medium" panose="020B0603020102020204" pitchFamily="34" charset="0"/>
              </a:rPr>
            </a:br>
            <a:r>
              <a:rPr lang="en-US" sz="2400" i="1" spc="0" dirty="0">
                <a:latin typeface="Franklin Gothic Medium" panose="020B0603020102020204" pitchFamily="34" charset="0"/>
              </a:rPr>
              <a:t>How is the text developing and supporting the overall argument/position/claim? </a:t>
            </a:r>
            <a:endParaRPr lang="en-US" sz="4000" spc="0" dirty="0">
              <a:latin typeface="Franklin Gothic Medium" panose="020B0603020102020204" pitchFamily="34" charset="0"/>
            </a:endParaRPr>
          </a:p>
        </p:txBody>
      </p:sp>
      <p:sp>
        <p:nvSpPr>
          <p:cNvPr id="3" name="Content Placeholder 2">
            <a:extLst>
              <a:ext uri="{FF2B5EF4-FFF2-40B4-BE49-F238E27FC236}">
                <a16:creationId xmlns:a16="http://schemas.microsoft.com/office/drawing/2014/main" id="{3416E95B-BB14-9844-9A6A-02E803A76927}"/>
              </a:ext>
            </a:extLst>
          </p:cNvPr>
          <p:cNvSpPr>
            <a:spLocks noGrp="1"/>
          </p:cNvSpPr>
          <p:nvPr>
            <p:ph idx="1"/>
          </p:nvPr>
        </p:nvSpPr>
        <p:spPr>
          <a:xfrm>
            <a:off x="1251678" y="1874517"/>
            <a:ext cx="10178322" cy="4601098"/>
          </a:xfrm>
        </p:spPr>
        <p:txBody>
          <a:bodyPr>
            <a:normAutofit/>
          </a:bodyPr>
          <a:lstStyle/>
          <a:p>
            <a:pPr marL="0" indent="0">
              <a:buNone/>
            </a:pPr>
            <a:r>
              <a:rPr lang="en-US" sz="2800" b="1" dirty="0">
                <a:solidFill>
                  <a:schemeClr val="accent1"/>
                </a:solidFill>
              </a:rPr>
              <a:t>STRUCTURE</a:t>
            </a:r>
          </a:p>
          <a:p>
            <a:pPr>
              <a:spcBef>
                <a:spcPts val="0"/>
              </a:spcBef>
            </a:pPr>
            <a:r>
              <a:rPr lang="en-US" sz="2800" dirty="0">
                <a:solidFill>
                  <a:schemeClr val="tx2"/>
                </a:solidFill>
              </a:rPr>
              <a:t>Text organization</a:t>
            </a:r>
          </a:p>
          <a:p>
            <a:pPr>
              <a:spcBef>
                <a:spcPts val="0"/>
              </a:spcBef>
            </a:pPr>
            <a:r>
              <a:rPr lang="en-US" sz="2800" dirty="0">
                <a:solidFill>
                  <a:schemeClr val="tx2"/>
                </a:solidFill>
              </a:rPr>
              <a:t>Where and how the main research question or claim is introduced</a:t>
            </a:r>
          </a:p>
          <a:p>
            <a:pPr>
              <a:spcBef>
                <a:spcPts val="0"/>
              </a:spcBef>
            </a:pPr>
            <a:r>
              <a:rPr lang="en-US" sz="2800" dirty="0">
                <a:solidFill>
                  <a:schemeClr val="tx2"/>
                </a:solidFill>
              </a:rPr>
              <a:t>How text develops and supports this question and claim </a:t>
            </a:r>
            <a:endParaRPr lang="en-US" sz="2400" dirty="0">
              <a:solidFill>
                <a:schemeClr val="tx2"/>
              </a:solidFill>
            </a:endParaRPr>
          </a:p>
          <a:p>
            <a:pPr>
              <a:spcBef>
                <a:spcPts val="0"/>
              </a:spcBef>
            </a:pPr>
            <a:r>
              <a:rPr lang="en-US" sz="2800" dirty="0">
                <a:solidFill>
                  <a:schemeClr val="tx2"/>
                </a:solidFill>
              </a:rPr>
              <a:t>Definition of main terms</a:t>
            </a:r>
          </a:p>
        </p:txBody>
      </p:sp>
      <p:sp>
        <p:nvSpPr>
          <p:cNvPr id="4" name="TextBox 3">
            <a:extLst>
              <a:ext uri="{FF2B5EF4-FFF2-40B4-BE49-F238E27FC236}">
                <a16:creationId xmlns:a16="http://schemas.microsoft.com/office/drawing/2014/main" id="{DB4975C4-2728-0E4B-9409-C506D73B4165}"/>
              </a:ext>
            </a:extLst>
          </p:cNvPr>
          <p:cNvSpPr txBox="1"/>
          <p:nvPr/>
        </p:nvSpPr>
        <p:spPr>
          <a:xfrm>
            <a:off x="1001268" y="6224381"/>
            <a:ext cx="10428732" cy="523220"/>
          </a:xfrm>
          <a:prstGeom prst="rect">
            <a:avLst/>
          </a:prstGeom>
          <a:noFill/>
        </p:spPr>
        <p:txBody>
          <a:bodyPr wrap="square">
            <a:spAutoFit/>
          </a:bodyPr>
          <a:lstStyle/>
          <a:p>
            <a:r>
              <a:rPr lang="en-US" sz="1400" dirty="0">
                <a:solidFill>
                  <a:schemeClr val="tx1"/>
                </a:solidFill>
              </a:rPr>
              <a:t>Adapted from: Purdue Owl. </a:t>
            </a:r>
            <a:r>
              <a:rPr lang="en-US" sz="1400" i="1" dirty="0">
                <a:solidFill>
                  <a:schemeClr val="tx1"/>
                </a:solidFill>
              </a:rPr>
              <a:t>Genre Analysis &amp; Reverse Outlining. </a:t>
            </a:r>
            <a:r>
              <a:rPr lang="en-US" sz="1400" dirty="0">
                <a:solidFill>
                  <a:schemeClr val="tx1"/>
                </a:solidFill>
              </a:rPr>
              <a:t>Purdue Online Writing Lab. </a:t>
            </a:r>
            <a:r>
              <a:rPr lang="en-US" sz="1400" dirty="0">
                <a:solidFill>
                  <a:schemeClr val="tx1"/>
                </a:solidFill>
                <a:hlinkClick r:id="rId2"/>
              </a:rPr>
              <a:t>https://owl.purdue.edu/owl/graduate_writing/thesis_and_dissertation/genre_analysis_reverse_outline.html</a:t>
            </a:r>
            <a:r>
              <a:rPr lang="en-US" sz="1400" dirty="0">
                <a:solidFill>
                  <a:schemeClr val="tx1"/>
                </a:solidFill>
              </a:rPr>
              <a:t>. </a:t>
            </a:r>
          </a:p>
        </p:txBody>
      </p:sp>
    </p:spTree>
    <p:extLst>
      <p:ext uri="{BB962C8B-B14F-4D97-AF65-F5344CB8AC3E}">
        <p14:creationId xmlns:p14="http://schemas.microsoft.com/office/powerpoint/2010/main" val="2359006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3606D-62CA-6447-9B23-E54168E3F0C0}"/>
              </a:ext>
            </a:extLst>
          </p:cNvPr>
          <p:cNvSpPr>
            <a:spLocks noGrp="1"/>
          </p:cNvSpPr>
          <p:nvPr>
            <p:ph type="title"/>
          </p:nvPr>
        </p:nvSpPr>
        <p:spPr/>
        <p:txBody>
          <a:bodyPr>
            <a:noAutofit/>
          </a:bodyPr>
          <a:lstStyle/>
          <a:p>
            <a:r>
              <a:rPr lang="en-US" sz="4000" spc="0" dirty="0">
                <a:latin typeface="Franklin Gothic Medium" panose="020B0603020102020204" pitchFamily="34" charset="0"/>
              </a:rPr>
              <a:t>Macro Level </a:t>
            </a:r>
            <a:br>
              <a:rPr lang="en-US" sz="4000" spc="0" dirty="0">
                <a:latin typeface="Franklin Gothic Medium" panose="020B0603020102020204" pitchFamily="34" charset="0"/>
              </a:rPr>
            </a:br>
            <a:r>
              <a:rPr lang="en-US" sz="2400" i="1" spc="0" dirty="0">
                <a:latin typeface="Franklin Gothic Medium" panose="020B0603020102020204" pitchFamily="34" charset="0"/>
              </a:rPr>
              <a:t>How is the text developing and supporting the overall argument/position/claim? </a:t>
            </a:r>
            <a:endParaRPr lang="en-US" sz="4000" spc="0" dirty="0">
              <a:latin typeface="Franklin Gothic Medium" panose="020B0603020102020204" pitchFamily="34" charset="0"/>
            </a:endParaRPr>
          </a:p>
        </p:txBody>
      </p:sp>
      <p:sp>
        <p:nvSpPr>
          <p:cNvPr id="3" name="Content Placeholder 2">
            <a:extLst>
              <a:ext uri="{FF2B5EF4-FFF2-40B4-BE49-F238E27FC236}">
                <a16:creationId xmlns:a16="http://schemas.microsoft.com/office/drawing/2014/main" id="{3416E95B-BB14-9844-9A6A-02E803A76927}"/>
              </a:ext>
            </a:extLst>
          </p:cNvPr>
          <p:cNvSpPr>
            <a:spLocks noGrp="1"/>
          </p:cNvSpPr>
          <p:nvPr>
            <p:ph idx="1"/>
          </p:nvPr>
        </p:nvSpPr>
        <p:spPr>
          <a:xfrm>
            <a:off x="1251678" y="1874517"/>
            <a:ext cx="10178322" cy="4378799"/>
          </a:xfrm>
        </p:spPr>
        <p:txBody>
          <a:bodyPr>
            <a:normAutofit/>
          </a:bodyPr>
          <a:lstStyle/>
          <a:p>
            <a:pPr marL="0" indent="0">
              <a:buNone/>
            </a:pPr>
            <a:r>
              <a:rPr lang="en-US" sz="2800" b="1" dirty="0">
                <a:solidFill>
                  <a:schemeClr val="accent1"/>
                </a:solidFill>
              </a:rPr>
              <a:t>PURPOSE </a:t>
            </a:r>
          </a:p>
          <a:p>
            <a:pPr>
              <a:spcBef>
                <a:spcPts val="0"/>
              </a:spcBef>
            </a:pPr>
            <a:r>
              <a:rPr lang="en-US" sz="2800" dirty="0">
                <a:solidFill>
                  <a:schemeClr val="tx2"/>
                </a:solidFill>
              </a:rPr>
              <a:t>Purpose of text</a:t>
            </a:r>
          </a:p>
          <a:p>
            <a:pPr>
              <a:spcBef>
                <a:spcPts val="0"/>
              </a:spcBef>
            </a:pPr>
            <a:r>
              <a:rPr lang="en-US" sz="2800" dirty="0">
                <a:solidFill>
                  <a:schemeClr val="tx2"/>
                </a:solidFill>
              </a:rPr>
              <a:t>Scope of research</a:t>
            </a:r>
          </a:p>
          <a:p>
            <a:pPr>
              <a:spcBef>
                <a:spcPts val="0"/>
              </a:spcBef>
            </a:pPr>
            <a:r>
              <a:rPr lang="en-US" sz="2800" dirty="0">
                <a:solidFill>
                  <a:schemeClr val="tx2"/>
                </a:solidFill>
              </a:rPr>
              <a:t>Limitations </a:t>
            </a:r>
          </a:p>
          <a:p>
            <a:pPr>
              <a:spcBef>
                <a:spcPts val="0"/>
              </a:spcBef>
            </a:pPr>
            <a:r>
              <a:rPr lang="en-US" sz="2800" dirty="0">
                <a:solidFill>
                  <a:schemeClr val="tx2"/>
                </a:solidFill>
              </a:rPr>
              <a:t>Gap and how the gap will be filled</a:t>
            </a:r>
          </a:p>
          <a:p>
            <a:pPr>
              <a:spcBef>
                <a:spcPts val="0"/>
              </a:spcBef>
            </a:pPr>
            <a:r>
              <a:rPr lang="en-US" sz="2800" dirty="0">
                <a:solidFill>
                  <a:schemeClr val="tx2"/>
                </a:solidFill>
              </a:rPr>
              <a:t>Purpose of each section of the paper </a:t>
            </a:r>
          </a:p>
          <a:p>
            <a:pPr marL="0" indent="0">
              <a:buNone/>
            </a:pPr>
            <a:endParaRPr lang="en-US" sz="2800" b="1" dirty="0">
              <a:solidFill>
                <a:schemeClr val="accent3"/>
              </a:solidFill>
            </a:endParaRPr>
          </a:p>
        </p:txBody>
      </p:sp>
      <p:sp>
        <p:nvSpPr>
          <p:cNvPr id="4" name="TextBox 3">
            <a:extLst>
              <a:ext uri="{FF2B5EF4-FFF2-40B4-BE49-F238E27FC236}">
                <a16:creationId xmlns:a16="http://schemas.microsoft.com/office/drawing/2014/main" id="{D887C7CF-FC2B-D900-FA2F-C10CDBA13A35}"/>
              </a:ext>
            </a:extLst>
          </p:cNvPr>
          <p:cNvSpPr txBox="1"/>
          <p:nvPr/>
        </p:nvSpPr>
        <p:spPr>
          <a:xfrm>
            <a:off x="1001268" y="6224381"/>
            <a:ext cx="10428732" cy="523220"/>
          </a:xfrm>
          <a:prstGeom prst="rect">
            <a:avLst/>
          </a:prstGeom>
          <a:noFill/>
        </p:spPr>
        <p:txBody>
          <a:bodyPr wrap="square">
            <a:spAutoFit/>
          </a:bodyPr>
          <a:lstStyle/>
          <a:p>
            <a:r>
              <a:rPr lang="en-US" sz="1400" dirty="0">
                <a:solidFill>
                  <a:schemeClr val="tx1"/>
                </a:solidFill>
              </a:rPr>
              <a:t>Adapted from: Purdue Owl. </a:t>
            </a:r>
            <a:r>
              <a:rPr lang="en-US" sz="1400" i="1" dirty="0">
                <a:solidFill>
                  <a:schemeClr val="tx1"/>
                </a:solidFill>
              </a:rPr>
              <a:t>Genre Analysis &amp; Reverse Outlining. </a:t>
            </a:r>
            <a:r>
              <a:rPr lang="en-US" sz="1400" dirty="0">
                <a:solidFill>
                  <a:schemeClr val="tx1"/>
                </a:solidFill>
              </a:rPr>
              <a:t>Purdue Online Writing Lab. </a:t>
            </a:r>
            <a:r>
              <a:rPr lang="en-US" sz="1400" dirty="0">
                <a:solidFill>
                  <a:schemeClr val="tx1"/>
                </a:solidFill>
                <a:hlinkClick r:id="rId2"/>
              </a:rPr>
              <a:t>https://owl.purdue.edu/owl/graduate_writing/thesis_and_dissertation/genre_analysis_reverse_outline.html</a:t>
            </a:r>
            <a:r>
              <a:rPr lang="en-US" sz="1400" dirty="0">
                <a:solidFill>
                  <a:schemeClr val="tx1"/>
                </a:solidFill>
              </a:rPr>
              <a:t>. </a:t>
            </a:r>
          </a:p>
        </p:txBody>
      </p:sp>
    </p:spTree>
    <p:extLst>
      <p:ext uri="{BB962C8B-B14F-4D97-AF65-F5344CB8AC3E}">
        <p14:creationId xmlns:p14="http://schemas.microsoft.com/office/powerpoint/2010/main" val="633740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3606D-62CA-6447-9B23-E54168E3F0C0}"/>
              </a:ext>
            </a:extLst>
          </p:cNvPr>
          <p:cNvSpPr>
            <a:spLocks noGrp="1"/>
          </p:cNvSpPr>
          <p:nvPr>
            <p:ph type="title"/>
          </p:nvPr>
        </p:nvSpPr>
        <p:spPr/>
        <p:txBody>
          <a:bodyPr>
            <a:noAutofit/>
          </a:bodyPr>
          <a:lstStyle/>
          <a:p>
            <a:r>
              <a:rPr lang="en-US" sz="4000" spc="0" dirty="0">
                <a:latin typeface="Franklin Gothic Medium" panose="020B0603020102020204" pitchFamily="34" charset="0"/>
              </a:rPr>
              <a:t>Macro Level </a:t>
            </a:r>
            <a:br>
              <a:rPr lang="en-US" sz="4000" spc="0" dirty="0">
                <a:latin typeface="Franklin Gothic Medium" panose="020B0603020102020204" pitchFamily="34" charset="0"/>
              </a:rPr>
            </a:br>
            <a:r>
              <a:rPr lang="en-US" sz="2400" i="1" spc="0" dirty="0">
                <a:latin typeface="Franklin Gothic Medium" panose="020B0603020102020204" pitchFamily="34" charset="0"/>
              </a:rPr>
              <a:t>How is the text developing and supporting the overall argument/position/claim? </a:t>
            </a:r>
            <a:endParaRPr lang="en-US" sz="4000" spc="0" dirty="0">
              <a:latin typeface="Franklin Gothic Medium" panose="020B0603020102020204" pitchFamily="34" charset="0"/>
            </a:endParaRPr>
          </a:p>
        </p:txBody>
      </p:sp>
      <p:sp>
        <p:nvSpPr>
          <p:cNvPr id="3" name="Content Placeholder 2">
            <a:extLst>
              <a:ext uri="{FF2B5EF4-FFF2-40B4-BE49-F238E27FC236}">
                <a16:creationId xmlns:a16="http://schemas.microsoft.com/office/drawing/2014/main" id="{3416E95B-BB14-9844-9A6A-02E803A76927}"/>
              </a:ext>
            </a:extLst>
          </p:cNvPr>
          <p:cNvSpPr>
            <a:spLocks noGrp="1"/>
          </p:cNvSpPr>
          <p:nvPr>
            <p:ph idx="1"/>
          </p:nvPr>
        </p:nvSpPr>
        <p:spPr>
          <a:xfrm>
            <a:off x="1251678" y="1874517"/>
            <a:ext cx="10178322" cy="4601098"/>
          </a:xfrm>
        </p:spPr>
        <p:txBody>
          <a:bodyPr>
            <a:normAutofit/>
          </a:bodyPr>
          <a:lstStyle/>
          <a:p>
            <a:pPr marL="0" indent="0">
              <a:buNone/>
            </a:pPr>
            <a:r>
              <a:rPr lang="en-US" sz="2800" b="1" dirty="0">
                <a:solidFill>
                  <a:schemeClr val="accent1"/>
                </a:solidFill>
              </a:rPr>
              <a:t>SUPPORT (SOURCES &amp; FINDING) </a:t>
            </a:r>
          </a:p>
          <a:p>
            <a:pPr>
              <a:spcBef>
                <a:spcPts val="0"/>
              </a:spcBef>
            </a:pPr>
            <a:r>
              <a:rPr lang="en-US" sz="2800" dirty="0">
                <a:solidFill>
                  <a:schemeClr val="tx2"/>
                </a:solidFill>
              </a:rPr>
              <a:t>Assumptions about audience knowledge </a:t>
            </a:r>
          </a:p>
          <a:p>
            <a:pPr>
              <a:spcBef>
                <a:spcPts val="0"/>
              </a:spcBef>
            </a:pPr>
            <a:r>
              <a:rPr lang="en-US" sz="2800" dirty="0">
                <a:solidFill>
                  <a:schemeClr val="tx2"/>
                </a:solidFill>
              </a:rPr>
              <a:t>Use of outside sources </a:t>
            </a:r>
          </a:p>
          <a:p>
            <a:pPr>
              <a:spcBef>
                <a:spcPts val="0"/>
              </a:spcBef>
            </a:pPr>
            <a:r>
              <a:rPr lang="en-US" sz="2800" dirty="0">
                <a:solidFill>
                  <a:schemeClr val="tx2"/>
                </a:solidFill>
              </a:rPr>
              <a:t>Detail of descriptions </a:t>
            </a:r>
          </a:p>
          <a:p>
            <a:pPr>
              <a:spcBef>
                <a:spcPts val="0"/>
              </a:spcBef>
            </a:pPr>
            <a:r>
              <a:rPr lang="en-US" sz="2800" dirty="0">
                <a:solidFill>
                  <a:schemeClr val="tx2"/>
                </a:solidFill>
              </a:rPr>
              <a:t>Presentations of findings </a:t>
            </a:r>
          </a:p>
          <a:p>
            <a:pPr>
              <a:spcBef>
                <a:spcPts val="0"/>
              </a:spcBef>
            </a:pPr>
            <a:r>
              <a:rPr lang="en-US" sz="2800" dirty="0">
                <a:solidFill>
                  <a:schemeClr val="tx2"/>
                </a:solidFill>
              </a:rPr>
              <a:t>Credibility of findings </a:t>
            </a:r>
          </a:p>
        </p:txBody>
      </p:sp>
      <p:sp>
        <p:nvSpPr>
          <p:cNvPr id="4" name="TextBox 3">
            <a:extLst>
              <a:ext uri="{FF2B5EF4-FFF2-40B4-BE49-F238E27FC236}">
                <a16:creationId xmlns:a16="http://schemas.microsoft.com/office/drawing/2014/main" id="{335F30EF-A86E-839C-2342-56FF2E928208}"/>
              </a:ext>
            </a:extLst>
          </p:cNvPr>
          <p:cNvSpPr txBox="1"/>
          <p:nvPr/>
        </p:nvSpPr>
        <p:spPr>
          <a:xfrm>
            <a:off x="1001268" y="6224381"/>
            <a:ext cx="10428732" cy="523220"/>
          </a:xfrm>
          <a:prstGeom prst="rect">
            <a:avLst/>
          </a:prstGeom>
          <a:noFill/>
        </p:spPr>
        <p:txBody>
          <a:bodyPr wrap="square">
            <a:spAutoFit/>
          </a:bodyPr>
          <a:lstStyle/>
          <a:p>
            <a:r>
              <a:rPr lang="en-US" sz="1400" dirty="0">
                <a:solidFill>
                  <a:schemeClr val="tx1"/>
                </a:solidFill>
              </a:rPr>
              <a:t>Adapted from: Purdue Owl. </a:t>
            </a:r>
            <a:r>
              <a:rPr lang="en-US" sz="1400" i="1" dirty="0">
                <a:solidFill>
                  <a:schemeClr val="tx1"/>
                </a:solidFill>
              </a:rPr>
              <a:t>Genre Analysis &amp; Reverse Outlining. </a:t>
            </a:r>
            <a:r>
              <a:rPr lang="en-US" sz="1400" dirty="0">
                <a:solidFill>
                  <a:schemeClr val="tx1"/>
                </a:solidFill>
              </a:rPr>
              <a:t>Purdue Online Writing Lab. </a:t>
            </a:r>
            <a:r>
              <a:rPr lang="en-US" sz="1400" dirty="0">
                <a:solidFill>
                  <a:schemeClr val="tx1"/>
                </a:solidFill>
                <a:hlinkClick r:id="rId2"/>
              </a:rPr>
              <a:t>https://owl.purdue.edu/owl/graduate_writing/thesis_and_dissertation/genre_analysis_reverse_outline.html</a:t>
            </a:r>
            <a:r>
              <a:rPr lang="en-US" sz="1400" dirty="0">
                <a:solidFill>
                  <a:schemeClr val="tx1"/>
                </a:solidFill>
              </a:rPr>
              <a:t>. </a:t>
            </a:r>
          </a:p>
        </p:txBody>
      </p:sp>
    </p:spTree>
    <p:extLst>
      <p:ext uri="{BB962C8B-B14F-4D97-AF65-F5344CB8AC3E}">
        <p14:creationId xmlns:p14="http://schemas.microsoft.com/office/powerpoint/2010/main" val="14239019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7C5C0-432F-7745-9433-1AD00EE86434}"/>
              </a:ext>
            </a:extLst>
          </p:cNvPr>
          <p:cNvSpPr>
            <a:spLocks noGrp="1"/>
          </p:cNvSpPr>
          <p:nvPr>
            <p:ph type="title"/>
          </p:nvPr>
        </p:nvSpPr>
        <p:spPr/>
        <p:txBody>
          <a:bodyPr/>
          <a:lstStyle/>
          <a:p>
            <a:r>
              <a:rPr lang="en-US" spc="0" dirty="0">
                <a:latin typeface="Franklin Gothic Medium" panose="020B0603020102020204" pitchFamily="34" charset="0"/>
              </a:rPr>
              <a:t>Reverse Outlining</a:t>
            </a:r>
          </a:p>
        </p:txBody>
      </p:sp>
      <p:sp>
        <p:nvSpPr>
          <p:cNvPr id="3" name="Content Placeholder 2">
            <a:extLst>
              <a:ext uri="{FF2B5EF4-FFF2-40B4-BE49-F238E27FC236}">
                <a16:creationId xmlns:a16="http://schemas.microsoft.com/office/drawing/2014/main" id="{93781DA2-AF7A-9F40-9109-FCD60C8A915A}"/>
              </a:ext>
            </a:extLst>
          </p:cNvPr>
          <p:cNvSpPr>
            <a:spLocks noGrp="1"/>
          </p:cNvSpPr>
          <p:nvPr>
            <p:ph idx="1"/>
          </p:nvPr>
        </p:nvSpPr>
        <p:spPr>
          <a:xfrm>
            <a:off x="1251678" y="1283111"/>
            <a:ext cx="10178322" cy="4925960"/>
          </a:xfrm>
        </p:spPr>
        <p:txBody>
          <a:bodyPr>
            <a:normAutofit lnSpcReduction="10000"/>
          </a:bodyPr>
          <a:lstStyle/>
          <a:p>
            <a:r>
              <a:rPr lang="en-US" sz="2800" dirty="0">
                <a:solidFill>
                  <a:schemeClr val="tx2"/>
                </a:solidFill>
              </a:rPr>
              <a:t>A helpful way to observe macro-level characteristics of a text </a:t>
            </a:r>
          </a:p>
          <a:p>
            <a:r>
              <a:rPr lang="en-US" sz="2800" dirty="0">
                <a:solidFill>
                  <a:schemeClr val="tx2"/>
                </a:solidFill>
              </a:rPr>
              <a:t>For each paragraph, summarize: </a:t>
            </a:r>
          </a:p>
          <a:p>
            <a:pPr lvl="1"/>
            <a:r>
              <a:rPr lang="en-US" sz="2400" dirty="0">
                <a:solidFill>
                  <a:schemeClr val="tx2"/>
                </a:solidFill>
              </a:rPr>
              <a:t>What is the paragraph saying? (the literal content) </a:t>
            </a:r>
          </a:p>
          <a:p>
            <a:pPr lvl="1"/>
            <a:r>
              <a:rPr lang="en-US" sz="2600" dirty="0">
                <a:solidFill>
                  <a:schemeClr val="tx2"/>
                </a:solidFill>
              </a:rPr>
              <a:t>What is the paragraph doing in relationship to the overall argument?</a:t>
            </a:r>
            <a:endParaRPr lang="en-US" sz="2800" dirty="0">
              <a:solidFill>
                <a:schemeClr val="tx2"/>
              </a:solidFill>
            </a:endParaRPr>
          </a:p>
          <a:p>
            <a:r>
              <a:rPr lang="en-US" sz="2800" dirty="0">
                <a:solidFill>
                  <a:schemeClr val="tx2"/>
                </a:solidFill>
              </a:rPr>
              <a:t>It can be helpful to use fewer words: the point is to identify the main point of the paragraph. </a:t>
            </a:r>
          </a:p>
          <a:p>
            <a:r>
              <a:rPr lang="en-US" sz="2800" dirty="0">
                <a:solidFill>
                  <a:schemeClr val="tx2"/>
                </a:solidFill>
              </a:rPr>
              <a:t>Once you’ve completed this for a section, you can analyze how the argument is developed from paragraph to paragraph. </a:t>
            </a:r>
          </a:p>
          <a:p>
            <a:r>
              <a:rPr lang="en-US" sz="2800" dirty="0">
                <a:solidFill>
                  <a:schemeClr val="tx2"/>
                </a:solidFill>
              </a:rPr>
              <a:t>Comparing reverse outlines of different texts can help you identify different possible structures. </a:t>
            </a:r>
          </a:p>
        </p:txBody>
      </p:sp>
    </p:spTree>
    <p:extLst>
      <p:ext uri="{BB962C8B-B14F-4D97-AF65-F5344CB8AC3E}">
        <p14:creationId xmlns:p14="http://schemas.microsoft.com/office/powerpoint/2010/main" val="3890297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9469518-5667-BE4A-8D30-58A310BABA90}"/>
              </a:ext>
            </a:extLst>
          </p:cNvPr>
          <p:cNvSpPr>
            <a:spLocks noGrp="1"/>
          </p:cNvSpPr>
          <p:nvPr>
            <p:ph type="body" idx="1"/>
          </p:nvPr>
        </p:nvSpPr>
        <p:spPr>
          <a:xfrm>
            <a:off x="1017490" y="0"/>
            <a:ext cx="5113016" cy="1498162"/>
          </a:xfrm>
        </p:spPr>
        <p:txBody>
          <a:bodyPr/>
          <a:lstStyle/>
          <a:p>
            <a:r>
              <a:rPr lang="en-US" sz="2000" spc="0" dirty="0">
                <a:latin typeface="Franklin Gothic Medium" panose="020B0603020102020204" pitchFamily="34" charset="0"/>
              </a:rPr>
              <a:t>Article #1 </a:t>
            </a:r>
            <a:r>
              <a:rPr lang="en-US" sz="2000" b="0" spc="0" dirty="0">
                <a:latin typeface="Franklin Gothic Medium" panose="020B0603020102020204" pitchFamily="34" charset="0"/>
              </a:rPr>
              <a:t>A predictive model of recreational water quality based on adaptive synthetic sampling algorithms and machine learning</a:t>
            </a:r>
          </a:p>
        </p:txBody>
      </p:sp>
      <p:graphicFrame>
        <p:nvGraphicFramePr>
          <p:cNvPr id="7" name="Table 7">
            <a:extLst>
              <a:ext uri="{FF2B5EF4-FFF2-40B4-BE49-F238E27FC236}">
                <a16:creationId xmlns:a16="http://schemas.microsoft.com/office/drawing/2014/main" id="{181F5500-951C-174F-94BB-48E53D33A508}"/>
              </a:ext>
            </a:extLst>
          </p:cNvPr>
          <p:cNvGraphicFramePr>
            <a:graphicFrameLocks noGrp="1"/>
          </p:cNvGraphicFramePr>
          <p:nvPr>
            <p:ph sz="half" idx="2"/>
            <p:extLst>
              <p:ext uri="{D42A27DB-BD31-4B8C-83A1-F6EECF244321}">
                <p14:modId xmlns:p14="http://schemas.microsoft.com/office/powerpoint/2010/main" val="2240957657"/>
              </p:ext>
            </p:extLst>
          </p:nvPr>
        </p:nvGraphicFramePr>
        <p:xfrm>
          <a:off x="1017490" y="1588984"/>
          <a:ext cx="5297045" cy="4665299"/>
        </p:xfrm>
        <a:graphic>
          <a:graphicData uri="http://schemas.openxmlformats.org/drawingml/2006/table">
            <a:tbl>
              <a:tblPr firstRow="1" bandRow="1">
                <a:tableStyleId>{5C22544A-7EE6-4342-B048-85BDC9FD1C3A}</a:tableStyleId>
              </a:tblPr>
              <a:tblGrid>
                <a:gridCol w="488648">
                  <a:extLst>
                    <a:ext uri="{9D8B030D-6E8A-4147-A177-3AD203B41FA5}">
                      <a16:colId xmlns:a16="http://schemas.microsoft.com/office/drawing/2014/main" val="2910637230"/>
                    </a:ext>
                  </a:extLst>
                </a:gridCol>
                <a:gridCol w="3033551">
                  <a:extLst>
                    <a:ext uri="{9D8B030D-6E8A-4147-A177-3AD203B41FA5}">
                      <a16:colId xmlns:a16="http://schemas.microsoft.com/office/drawing/2014/main" val="3487806596"/>
                    </a:ext>
                  </a:extLst>
                </a:gridCol>
                <a:gridCol w="1774846">
                  <a:extLst>
                    <a:ext uri="{9D8B030D-6E8A-4147-A177-3AD203B41FA5}">
                      <a16:colId xmlns:a16="http://schemas.microsoft.com/office/drawing/2014/main" val="1076843618"/>
                    </a:ext>
                  </a:extLst>
                </a:gridCol>
              </a:tblGrid>
              <a:tr h="309089">
                <a:tc>
                  <a:txBody>
                    <a:bodyPr/>
                    <a:lstStyle/>
                    <a:p>
                      <a:r>
                        <a:rPr lang="en-US" sz="1600" b="0" i="0" kern="1200" dirty="0">
                          <a:solidFill>
                            <a:schemeClr val="lt1"/>
                          </a:solidFill>
                          <a:effectLst/>
                          <a:latin typeface="+mn-lt"/>
                          <a:ea typeface="+mn-ea"/>
                          <a:cs typeface="+mn-cs"/>
                        </a:rPr>
                        <a:t>¶ </a:t>
                      </a:r>
                      <a:endParaRPr lang="en-US" sz="1600" dirty="0"/>
                    </a:p>
                  </a:txBody>
                  <a:tcPr/>
                </a:tc>
                <a:tc>
                  <a:txBody>
                    <a:bodyPr/>
                    <a:lstStyle/>
                    <a:p>
                      <a:r>
                        <a:rPr lang="en-US" sz="1600" dirty="0"/>
                        <a:t>Saying </a:t>
                      </a:r>
                    </a:p>
                  </a:txBody>
                  <a:tcPr/>
                </a:tc>
                <a:tc>
                  <a:txBody>
                    <a:bodyPr/>
                    <a:lstStyle/>
                    <a:p>
                      <a:r>
                        <a:rPr lang="en-US" sz="1600" dirty="0"/>
                        <a:t>Doing</a:t>
                      </a:r>
                    </a:p>
                  </a:txBody>
                  <a:tcPr/>
                </a:tc>
                <a:extLst>
                  <a:ext uri="{0D108BD9-81ED-4DB2-BD59-A6C34878D82A}">
                    <a16:rowId xmlns:a16="http://schemas.microsoft.com/office/drawing/2014/main" val="2739118898"/>
                  </a:ext>
                </a:extLst>
              </a:tr>
              <a:tr h="2406121">
                <a:tc>
                  <a:txBody>
                    <a:bodyPr/>
                    <a:lstStyle/>
                    <a:p>
                      <a:r>
                        <a:rPr lang="en-US" dirty="0"/>
                        <a:t>1</a:t>
                      </a:r>
                    </a:p>
                  </a:txBody>
                  <a:tcPr/>
                </a:tc>
                <a:tc>
                  <a:txBody>
                    <a:bodyPr/>
                    <a:lstStyle/>
                    <a:p>
                      <a:r>
                        <a:rPr lang="en-US" dirty="0"/>
                        <a:t>Summarizes methods, identifies three conclusions:  big data improves perf., DT, RF and DCF outperform 7 other models, 2 key water parameter sets are validated by learning models</a:t>
                      </a:r>
                    </a:p>
                  </a:txBody>
                  <a:tcPr/>
                </a:tc>
                <a:tc>
                  <a:txBody>
                    <a:bodyPr/>
                    <a:lstStyle/>
                    <a:p>
                      <a:r>
                        <a:rPr lang="en-US" dirty="0"/>
                        <a:t>Summarizes purpose, methodology and findings</a:t>
                      </a:r>
                    </a:p>
                  </a:txBody>
                  <a:tcPr/>
                </a:tc>
                <a:extLst>
                  <a:ext uri="{0D108BD9-81ED-4DB2-BD59-A6C34878D82A}">
                    <a16:rowId xmlns:a16="http://schemas.microsoft.com/office/drawing/2014/main" val="1534123694"/>
                  </a:ext>
                </a:extLst>
              </a:tr>
              <a:tr h="1923898">
                <a:tc>
                  <a:txBody>
                    <a:bodyPr/>
                    <a:lstStyle/>
                    <a:p>
                      <a:r>
                        <a:rPr lang="en-US" dirty="0"/>
                        <a:t>2</a:t>
                      </a:r>
                    </a:p>
                  </a:txBody>
                  <a:tcPr/>
                </a:tc>
                <a:tc>
                  <a:txBody>
                    <a:bodyPr/>
                    <a:lstStyle/>
                    <a:p>
                      <a:r>
                        <a:rPr lang="en-US" dirty="0"/>
                        <a:t>Argues three learning models should be recommended for future water quality monitoring because they could increase efficiency and reduce costs </a:t>
                      </a:r>
                    </a:p>
                  </a:txBody>
                  <a:tcPr/>
                </a:tc>
                <a:tc>
                  <a:txBody>
                    <a:bodyPr/>
                    <a:lstStyle/>
                    <a:p>
                      <a:r>
                        <a:rPr lang="en-US" dirty="0"/>
                        <a:t>Summarizes main claim of article</a:t>
                      </a:r>
                    </a:p>
                  </a:txBody>
                  <a:tcPr/>
                </a:tc>
                <a:extLst>
                  <a:ext uri="{0D108BD9-81ED-4DB2-BD59-A6C34878D82A}">
                    <a16:rowId xmlns:a16="http://schemas.microsoft.com/office/drawing/2014/main" val="1846851312"/>
                  </a:ext>
                </a:extLst>
              </a:tr>
            </a:tbl>
          </a:graphicData>
        </a:graphic>
      </p:graphicFrame>
      <p:sp>
        <p:nvSpPr>
          <p:cNvPr id="5" name="Text Placeholder 4">
            <a:extLst>
              <a:ext uri="{FF2B5EF4-FFF2-40B4-BE49-F238E27FC236}">
                <a16:creationId xmlns:a16="http://schemas.microsoft.com/office/drawing/2014/main" id="{39F6CB13-6E1F-C141-BC54-62115D67E986}"/>
              </a:ext>
            </a:extLst>
          </p:cNvPr>
          <p:cNvSpPr>
            <a:spLocks noGrp="1"/>
          </p:cNvSpPr>
          <p:nvPr>
            <p:ph type="body" sz="quarter" idx="3"/>
          </p:nvPr>
        </p:nvSpPr>
        <p:spPr>
          <a:xfrm>
            <a:off x="6471138" y="84286"/>
            <a:ext cx="5433315" cy="1498162"/>
          </a:xfrm>
        </p:spPr>
        <p:txBody>
          <a:bodyPr/>
          <a:lstStyle/>
          <a:p>
            <a:r>
              <a:rPr lang="en-US" sz="1800" spc="0" dirty="0">
                <a:latin typeface="Franklin Gothic Medium" panose="020B0603020102020204" pitchFamily="34" charset="0"/>
              </a:rPr>
              <a:t>Article #2 </a:t>
            </a:r>
            <a:r>
              <a:rPr lang="en-US" sz="1800" b="0" spc="0" dirty="0">
                <a:latin typeface="Franklin Gothic Medium" panose="020B0603020102020204" pitchFamily="34" charset="0"/>
              </a:rPr>
              <a:t>Comparative analysis of surface water quality prediction performance and identification of key water parameters using different machine learning models based on big data</a:t>
            </a:r>
          </a:p>
        </p:txBody>
      </p:sp>
      <p:graphicFrame>
        <p:nvGraphicFramePr>
          <p:cNvPr id="8" name="Table 8">
            <a:extLst>
              <a:ext uri="{FF2B5EF4-FFF2-40B4-BE49-F238E27FC236}">
                <a16:creationId xmlns:a16="http://schemas.microsoft.com/office/drawing/2014/main" id="{7E53A3AE-D463-2D4A-A7D0-41DAF608578A}"/>
              </a:ext>
            </a:extLst>
          </p:cNvPr>
          <p:cNvGraphicFramePr>
            <a:graphicFrameLocks noGrp="1"/>
          </p:cNvGraphicFramePr>
          <p:nvPr>
            <p:ph sz="quarter" idx="4"/>
            <p:extLst>
              <p:ext uri="{D42A27DB-BD31-4B8C-83A1-F6EECF244321}">
                <p14:modId xmlns:p14="http://schemas.microsoft.com/office/powerpoint/2010/main" val="3048108551"/>
              </p:ext>
            </p:extLst>
          </p:nvPr>
        </p:nvGraphicFramePr>
        <p:xfrm>
          <a:off x="6471138" y="1582448"/>
          <a:ext cx="5433315" cy="4852876"/>
        </p:xfrm>
        <a:graphic>
          <a:graphicData uri="http://schemas.openxmlformats.org/drawingml/2006/table">
            <a:tbl>
              <a:tblPr firstRow="1" bandRow="1">
                <a:tableStyleId>{F5AB1C69-6EDB-4FF4-983F-18BD219EF322}</a:tableStyleId>
              </a:tblPr>
              <a:tblGrid>
                <a:gridCol w="479292">
                  <a:extLst>
                    <a:ext uri="{9D8B030D-6E8A-4147-A177-3AD203B41FA5}">
                      <a16:colId xmlns:a16="http://schemas.microsoft.com/office/drawing/2014/main" val="1060941824"/>
                    </a:ext>
                  </a:extLst>
                </a:gridCol>
                <a:gridCol w="3601344">
                  <a:extLst>
                    <a:ext uri="{9D8B030D-6E8A-4147-A177-3AD203B41FA5}">
                      <a16:colId xmlns:a16="http://schemas.microsoft.com/office/drawing/2014/main" val="3675357154"/>
                    </a:ext>
                  </a:extLst>
                </a:gridCol>
                <a:gridCol w="1352679">
                  <a:extLst>
                    <a:ext uri="{9D8B030D-6E8A-4147-A177-3AD203B41FA5}">
                      <a16:colId xmlns:a16="http://schemas.microsoft.com/office/drawing/2014/main" val="2619723033"/>
                    </a:ext>
                  </a:extLst>
                </a:gridCol>
              </a:tblGrid>
              <a:tr h="343334">
                <a:tc>
                  <a:txBody>
                    <a:bodyPr/>
                    <a:lstStyle/>
                    <a:p>
                      <a:r>
                        <a:rPr lang="en-US" sz="1600" b="0" i="0" kern="1200" dirty="0">
                          <a:solidFill>
                            <a:schemeClr val="lt1"/>
                          </a:solidFill>
                          <a:effectLst/>
                          <a:latin typeface="+mn-lt"/>
                          <a:ea typeface="+mn-ea"/>
                          <a:cs typeface="+mn-cs"/>
                        </a:rPr>
                        <a:t>¶ </a:t>
                      </a:r>
                      <a:endParaRPr lang="en-US" sz="1600" dirty="0"/>
                    </a:p>
                  </a:txBody>
                  <a:tcPr/>
                </a:tc>
                <a:tc>
                  <a:txBody>
                    <a:bodyPr/>
                    <a:lstStyle/>
                    <a:p>
                      <a:r>
                        <a:rPr lang="en-US" sz="1600" dirty="0"/>
                        <a:t>Saying</a:t>
                      </a:r>
                    </a:p>
                  </a:txBody>
                  <a:tcPr/>
                </a:tc>
                <a:tc>
                  <a:txBody>
                    <a:bodyPr/>
                    <a:lstStyle/>
                    <a:p>
                      <a:r>
                        <a:rPr lang="en-US" sz="1600" dirty="0"/>
                        <a:t>Doing</a:t>
                      </a:r>
                    </a:p>
                  </a:txBody>
                  <a:tcPr/>
                </a:tc>
                <a:extLst>
                  <a:ext uri="{0D108BD9-81ED-4DB2-BD59-A6C34878D82A}">
                    <a16:rowId xmlns:a16="http://schemas.microsoft.com/office/drawing/2014/main" val="2586004930"/>
                  </a:ext>
                </a:extLst>
              </a:tr>
              <a:tr h="2497862">
                <a:tc>
                  <a:txBody>
                    <a:bodyPr/>
                    <a:lstStyle/>
                    <a:p>
                      <a:r>
                        <a:rPr lang="en-US" dirty="0"/>
                        <a:t>1</a:t>
                      </a:r>
                    </a:p>
                  </a:txBody>
                  <a:tcPr/>
                </a:tc>
                <a:tc>
                  <a:txBody>
                    <a:bodyPr/>
                    <a:lstStyle/>
                    <a:p>
                      <a:r>
                        <a:rPr lang="en-US" dirty="0"/>
                        <a:t>Summarizes methods; balanced dataset resulted in more accurate water quality predictions; balanced dataset applied to 4 ML alg.; higher sensitivity and specificity as compared to past studies.  Applied to specific location, BDT + MLP-ANN performed best</a:t>
                      </a:r>
                    </a:p>
                  </a:txBody>
                  <a:tcPr/>
                </a:tc>
                <a:tc>
                  <a:txBody>
                    <a:bodyPr/>
                    <a:lstStyle/>
                    <a:p>
                      <a:r>
                        <a:rPr lang="en-US" dirty="0"/>
                        <a:t>Summarizes purpose, methods and findings</a:t>
                      </a:r>
                    </a:p>
                  </a:txBody>
                  <a:tcPr/>
                </a:tc>
                <a:extLst>
                  <a:ext uri="{0D108BD9-81ED-4DB2-BD59-A6C34878D82A}">
                    <a16:rowId xmlns:a16="http://schemas.microsoft.com/office/drawing/2014/main" val="2120677001"/>
                  </a:ext>
                </a:extLst>
              </a:tr>
              <a:tr h="1718420">
                <a:tc>
                  <a:txBody>
                    <a:bodyPr/>
                    <a:lstStyle/>
                    <a:p>
                      <a:r>
                        <a:rPr lang="en-US" dirty="0"/>
                        <a:t>2</a:t>
                      </a:r>
                    </a:p>
                  </a:txBody>
                  <a:tcPr/>
                </a:tc>
                <a:tc>
                  <a:txBody>
                    <a:bodyPr/>
                    <a:lstStyle/>
                    <a:p>
                      <a:r>
                        <a:rPr lang="en-US" dirty="0"/>
                        <a:t>Addresses why models perform differently at different locations; notes that future studies could focus on role of variables or reducing uncertainties.  One limitation is exclusion of tidal data.</a:t>
                      </a:r>
                    </a:p>
                  </a:txBody>
                  <a:tcPr/>
                </a:tc>
                <a:tc>
                  <a:txBody>
                    <a:bodyPr/>
                    <a:lstStyle/>
                    <a:p>
                      <a:r>
                        <a:rPr lang="en-US" dirty="0"/>
                        <a:t>Notes limitations and makes recommendations for future research</a:t>
                      </a:r>
                    </a:p>
                  </a:txBody>
                  <a:tcPr/>
                </a:tc>
                <a:extLst>
                  <a:ext uri="{0D108BD9-81ED-4DB2-BD59-A6C34878D82A}">
                    <a16:rowId xmlns:a16="http://schemas.microsoft.com/office/drawing/2014/main" val="4280493568"/>
                  </a:ext>
                </a:extLst>
              </a:tr>
            </a:tbl>
          </a:graphicData>
        </a:graphic>
      </p:graphicFrame>
      <p:sp>
        <p:nvSpPr>
          <p:cNvPr id="2" name="TextBox 1">
            <a:extLst>
              <a:ext uri="{FF2B5EF4-FFF2-40B4-BE49-F238E27FC236}">
                <a16:creationId xmlns:a16="http://schemas.microsoft.com/office/drawing/2014/main" id="{3229E1A0-A554-8649-8468-D376ECD3BA45}"/>
              </a:ext>
            </a:extLst>
          </p:cNvPr>
          <p:cNvSpPr txBox="1"/>
          <p:nvPr/>
        </p:nvSpPr>
        <p:spPr>
          <a:xfrm>
            <a:off x="1051996" y="6309315"/>
            <a:ext cx="5078510" cy="577081"/>
          </a:xfrm>
          <a:prstGeom prst="rect">
            <a:avLst/>
          </a:prstGeom>
          <a:noFill/>
        </p:spPr>
        <p:txBody>
          <a:bodyPr wrap="square" rtlCol="0">
            <a:spAutoFit/>
          </a:bodyPr>
          <a:lstStyle/>
          <a:p>
            <a:r>
              <a:rPr lang="en-US" sz="1050" dirty="0">
                <a:solidFill>
                  <a:schemeClr val="bg1">
                    <a:lumMod val="50000"/>
                  </a:schemeClr>
                </a:solidFill>
              </a:rPr>
              <a:t>Xu, </a:t>
            </a:r>
            <a:r>
              <a:rPr lang="en-US" sz="1050" dirty="0" err="1">
                <a:solidFill>
                  <a:schemeClr val="bg1">
                    <a:lumMod val="50000"/>
                  </a:schemeClr>
                </a:solidFill>
              </a:rPr>
              <a:t>Tingting</a:t>
            </a:r>
            <a:r>
              <a:rPr lang="en-US" sz="1050" dirty="0">
                <a:solidFill>
                  <a:schemeClr val="bg1">
                    <a:lumMod val="50000"/>
                  </a:schemeClr>
                </a:solidFill>
              </a:rPr>
              <a:t>, Giovanni Coco, and Martin Neale. "A predictive model of recreational water quality based on adaptive synthetic sampling algorithms and machine learning." </a:t>
            </a:r>
            <a:r>
              <a:rPr lang="en-US" sz="1050" i="1" dirty="0">
                <a:solidFill>
                  <a:schemeClr val="bg1">
                    <a:lumMod val="50000"/>
                  </a:schemeClr>
                </a:solidFill>
              </a:rPr>
              <a:t>Water research</a:t>
            </a:r>
            <a:r>
              <a:rPr lang="en-US" sz="1050" dirty="0">
                <a:solidFill>
                  <a:schemeClr val="bg1">
                    <a:lumMod val="50000"/>
                  </a:schemeClr>
                </a:solidFill>
              </a:rPr>
              <a:t> 177 (2020): 115788.</a:t>
            </a:r>
          </a:p>
        </p:txBody>
      </p:sp>
      <p:sp>
        <p:nvSpPr>
          <p:cNvPr id="9" name="TextBox 8">
            <a:extLst>
              <a:ext uri="{FF2B5EF4-FFF2-40B4-BE49-F238E27FC236}">
                <a16:creationId xmlns:a16="http://schemas.microsoft.com/office/drawing/2014/main" id="{3DF76741-704F-4F44-8BE4-4F7C2990F11C}"/>
              </a:ext>
            </a:extLst>
          </p:cNvPr>
          <p:cNvSpPr txBox="1"/>
          <p:nvPr/>
        </p:nvSpPr>
        <p:spPr>
          <a:xfrm>
            <a:off x="6471370" y="6307125"/>
            <a:ext cx="5078510" cy="577081"/>
          </a:xfrm>
          <a:prstGeom prst="rect">
            <a:avLst/>
          </a:prstGeom>
          <a:noFill/>
        </p:spPr>
        <p:txBody>
          <a:bodyPr wrap="square" rtlCol="0">
            <a:spAutoFit/>
          </a:bodyPr>
          <a:lstStyle/>
          <a:p>
            <a:r>
              <a:rPr lang="en-US" sz="1050" dirty="0">
                <a:solidFill>
                  <a:schemeClr val="bg1">
                    <a:lumMod val="50000"/>
                  </a:schemeClr>
                </a:solidFill>
              </a:rPr>
              <a:t>Chen, </a:t>
            </a:r>
            <a:r>
              <a:rPr lang="en-US" sz="1050" dirty="0" err="1">
                <a:solidFill>
                  <a:schemeClr val="bg1">
                    <a:lumMod val="50000"/>
                  </a:schemeClr>
                </a:solidFill>
              </a:rPr>
              <a:t>Kangyang</a:t>
            </a:r>
            <a:r>
              <a:rPr lang="en-US" sz="1050" dirty="0">
                <a:solidFill>
                  <a:schemeClr val="bg1">
                    <a:lumMod val="50000"/>
                  </a:schemeClr>
                </a:solidFill>
              </a:rPr>
              <a:t>, et al. "Comparative analysis of surface water quality prediction performance and identification of key water parameters using different machine learning models based on big data." </a:t>
            </a:r>
            <a:r>
              <a:rPr lang="en-US" sz="1050" i="1" dirty="0">
                <a:solidFill>
                  <a:schemeClr val="bg1">
                    <a:lumMod val="50000"/>
                  </a:schemeClr>
                </a:solidFill>
              </a:rPr>
              <a:t>Water research</a:t>
            </a:r>
            <a:r>
              <a:rPr lang="en-US" sz="1050" dirty="0">
                <a:solidFill>
                  <a:schemeClr val="bg1">
                    <a:lumMod val="50000"/>
                  </a:schemeClr>
                </a:solidFill>
              </a:rPr>
              <a:t> 171 (2020): 115454.</a:t>
            </a:r>
            <a:endParaRPr lang="en-US" sz="600" dirty="0">
              <a:solidFill>
                <a:schemeClr val="bg1">
                  <a:lumMod val="50000"/>
                </a:schemeClr>
              </a:solidFill>
            </a:endParaRPr>
          </a:p>
        </p:txBody>
      </p:sp>
    </p:spTree>
    <p:extLst>
      <p:ext uri="{BB962C8B-B14F-4D97-AF65-F5344CB8AC3E}">
        <p14:creationId xmlns:p14="http://schemas.microsoft.com/office/powerpoint/2010/main" val="34206868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A17C3-73A0-054B-9F5F-6C79AFA204E6}"/>
              </a:ext>
            </a:extLst>
          </p:cNvPr>
          <p:cNvSpPr>
            <a:spLocks noGrp="1"/>
          </p:cNvSpPr>
          <p:nvPr>
            <p:ph type="title"/>
          </p:nvPr>
        </p:nvSpPr>
        <p:spPr>
          <a:xfrm>
            <a:off x="1251678" y="293045"/>
            <a:ext cx="10178322" cy="1492132"/>
          </a:xfrm>
        </p:spPr>
        <p:txBody>
          <a:bodyPr>
            <a:normAutofit/>
          </a:bodyPr>
          <a:lstStyle/>
          <a:p>
            <a:r>
              <a:rPr lang="en-US" sz="3600" spc="0" dirty="0">
                <a:latin typeface="Franklin Gothic Medium" panose="020B0603020102020204" pitchFamily="34" charset="0"/>
              </a:rPr>
              <a:t>Micro Level </a:t>
            </a:r>
            <a:br>
              <a:rPr lang="en-US" sz="3600" spc="0" dirty="0">
                <a:latin typeface="Franklin Gothic Medium" panose="020B0603020102020204" pitchFamily="34" charset="0"/>
              </a:rPr>
            </a:br>
            <a:r>
              <a:rPr lang="en-US" sz="2000" i="1" spc="0" dirty="0">
                <a:latin typeface="Franklin Gothic Medium" panose="020B0603020102020204" pitchFamily="34" charset="0"/>
              </a:rPr>
              <a:t>how is the argument expressed on the sentence-level? What types of writing decisions did the writer make? </a:t>
            </a:r>
            <a:endParaRPr lang="en-US" sz="4800" spc="0" dirty="0">
              <a:latin typeface="Franklin Gothic Medium" panose="020B0603020102020204" pitchFamily="34" charset="0"/>
            </a:endParaRPr>
          </a:p>
        </p:txBody>
      </p:sp>
      <p:sp>
        <p:nvSpPr>
          <p:cNvPr id="3" name="Content Placeholder 2">
            <a:extLst>
              <a:ext uri="{FF2B5EF4-FFF2-40B4-BE49-F238E27FC236}">
                <a16:creationId xmlns:a16="http://schemas.microsoft.com/office/drawing/2014/main" id="{BC8F5ADE-2476-C540-A7BA-B60B39DEA2FB}"/>
              </a:ext>
            </a:extLst>
          </p:cNvPr>
          <p:cNvSpPr>
            <a:spLocks noGrp="1"/>
          </p:cNvSpPr>
          <p:nvPr>
            <p:ph idx="1"/>
          </p:nvPr>
        </p:nvSpPr>
        <p:spPr>
          <a:xfrm>
            <a:off x="1251677" y="1415845"/>
            <a:ext cx="10532283" cy="5147187"/>
          </a:xfrm>
        </p:spPr>
        <p:txBody>
          <a:bodyPr>
            <a:normAutofit fontScale="92500" lnSpcReduction="10000"/>
          </a:bodyPr>
          <a:lstStyle/>
          <a:p>
            <a:pPr marL="0" indent="0">
              <a:spcBef>
                <a:spcPts val="0"/>
              </a:spcBef>
              <a:buNone/>
            </a:pPr>
            <a:r>
              <a:rPr lang="en-US" sz="2800" b="1" dirty="0">
                <a:solidFill>
                  <a:schemeClr val="accent1"/>
                </a:solidFill>
              </a:rPr>
              <a:t>SENTENCE STRUCTURE</a:t>
            </a:r>
          </a:p>
          <a:p>
            <a:pPr>
              <a:spcBef>
                <a:spcPts val="0"/>
              </a:spcBef>
            </a:pPr>
            <a:r>
              <a:rPr lang="en-US" sz="2800" dirty="0">
                <a:solidFill>
                  <a:schemeClr val="tx2"/>
                </a:solidFill>
              </a:rPr>
              <a:t>How are most sentences structured and connected within the document? Does sentence structure change depending on the placement in the text? </a:t>
            </a:r>
          </a:p>
          <a:p>
            <a:pPr>
              <a:spcBef>
                <a:spcPts val="0"/>
              </a:spcBef>
            </a:pPr>
            <a:r>
              <a:rPr lang="en-US" sz="2800" dirty="0">
                <a:solidFill>
                  <a:schemeClr val="tx2"/>
                </a:solidFill>
              </a:rPr>
              <a:t>How long do sentences tend to be? </a:t>
            </a:r>
          </a:p>
          <a:p>
            <a:pPr marL="0" indent="0">
              <a:spcBef>
                <a:spcPts val="0"/>
              </a:spcBef>
              <a:buNone/>
            </a:pPr>
            <a:r>
              <a:rPr lang="en-US" sz="2800" b="1" dirty="0">
                <a:solidFill>
                  <a:schemeClr val="accent1"/>
                </a:solidFill>
              </a:rPr>
              <a:t>SOURCES</a:t>
            </a:r>
          </a:p>
          <a:p>
            <a:pPr>
              <a:spcBef>
                <a:spcPts val="0"/>
              </a:spcBef>
            </a:pPr>
            <a:r>
              <a:rPr lang="en-US" sz="2800" dirty="0">
                <a:solidFill>
                  <a:schemeClr val="tx2"/>
                </a:solidFill>
              </a:rPr>
              <a:t>Are direct quotations used, and, if so, how long do they tend to be? </a:t>
            </a:r>
          </a:p>
          <a:p>
            <a:pPr>
              <a:spcBef>
                <a:spcPts val="0"/>
              </a:spcBef>
            </a:pPr>
            <a:r>
              <a:rPr lang="en-US" sz="2800" dirty="0">
                <a:solidFill>
                  <a:schemeClr val="tx2"/>
                </a:solidFill>
              </a:rPr>
              <a:t>How are citations indicated (e.g., author referred to in-text or just parenthetical)? </a:t>
            </a:r>
          </a:p>
          <a:p>
            <a:pPr marL="0" indent="0">
              <a:spcBef>
                <a:spcPts val="0"/>
              </a:spcBef>
              <a:buNone/>
            </a:pPr>
            <a:r>
              <a:rPr lang="en-US" sz="2800" b="1" dirty="0">
                <a:solidFill>
                  <a:schemeClr val="accent1"/>
                </a:solidFill>
              </a:rPr>
              <a:t>WORD CHOICE</a:t>
            </a:r>
          </a:p>
          <a:p>
            <a:pPr>
              <a:spcBef>
                <a:spcPts val="0"/>
              </a:spcBef>
            </a:pPr>
            <a:r>
              <a:rPr lang="en-US" sz="2800" dirty="0">
                <a:solidFill>
                  <a:schemeClr val="tx2"/>
                </a:solidFill>
              </a:rPr>
              <a:t>What sorts of transitions or other signpost phrases are used? </a:t>
            </a:r>
          </a:p>
          <a:p>
            <a:pPr>
              <a:spcBef>
                <a:spcPts val="0"/>
              </a:spcBef>
            </a:pPr>
            <a:r>
              <a:rPr lang="en-US" sz="2800" dirty="0">
                <a:solidFill>
                  <a:schemeClr val="tx2"/>
                </a:solidFill>
              </a:rPr>
              <a:t>How much repetition of words (as opposed to using synonyms or acronyms) occurs? </a:t>
            </a:r>
          </a:p>
          <a:p>
            <a:pPr>
              <a:spcBef>
                <a:spcPts val="0"/>
              </a:spcBef>
            </a:pPr>
            <a:endParaRPr lang="en-US" sz="2800" dirty="0"/>
          </a:p>
        </p:txBody>
      </p:sp>
      <p:sp>
        <p:nvSpPr>
          <p:cNvPr id="4" name="TextBox 3">
            <a:extLst>
              <a:ext uri="{FF2B5EF4-FFF2-40B4-BE49-F238E27FC236}">
                <a16:creationId xmlns:a16="http://schemas.microsoft.com/office/drawing/2014/main" id="{57D726C4-4EEC-E548-80A6-F5E4349CF140}"/>
              </a:ext>
            </a:extLst>
          </p:cNvPr>
          <p:cNvSpPr txBox="1"/>
          <p:nvPr/>
        </p:nvSpPr>
        <p:spPr>
          <a:xfrm>
            <a:off x="5471652" y="6563032"/>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B33BC060-5FC1-BF06-5148-321B9A05C0D8}"/>
              </a:ext>
            </a:extLst>
          </p:cNvPr>
          <p:cNvSpPr txBox="1"/>
          <p:nvPr/>
        </p:nvSpPr>
        <p:spPr>
          <a:xfrm>
            <a:off x="1001268" y="6315821"/>
            <a:ext cx="10428732" cy="523220"/>
          </a:xfrm>
          <a:prstGeom prst="rect">
            <a:avLst/>
          </a:prstGeom>
          <a:noFill/>
        </p:spPr>
        <p:txBody>
          <a:bodyPr wrap="square">
            <a:spAutoFit/>
          </a:bodyPr>
          <a:lstStyle/>
          <a:p>
            <a:r>
              <a:rPr lang="en-US" sz="1400" dirty="0">
                <a:solidFill>
                  <a:schemeClr val="tx1"/>
                </a:solidFill>
              </a:rPr>
              <a:t>Adapted from: Purdue Owl. </a:t>
            </a:r>
            <a:r>
              <a:rPr lang="en-US" sz="1400" i="1" dirty="0">
                <a:solidFill>
                  <a:schemeClr val="tx1"/>
                </a:solidFill>
              </a:rPr>
              <a:t>Genre Analysis &amp; Reverse Outlining. </a:t>
            </a:r>
            <a:r>
              <a:rPr lang="en-US" sz="1400" dirty="0">
                <a:solidFill>
                  <a:schemeClr val="tx1"/>
                </a:solidFill>
              </a:rPr>
              <a:t>Purdue Online Writing Lab. </a:t>
            </a:r>
            <a:r>
              <a:rPr lang="en-US" sz="1400" dirty="0">
                <a:solidFill>
                  <a:schemeClr val="tx1"/>
                </a:solidFill>
                <a:hlinkClick r:id="rId2"/>
              </a:rPr>
              <a:t>https://owl.purdue.edu/owl/graduate_writing/thesis_and_dissertation/genre_analysis_reverse_outline.html</a:t>
            </a:r>
            <a:r>
              <a:rPr lang="en-US" sz="1400" dirty="0">
                <a:solidFill>
                  <a:schemeClr val="tx1"/>
                </a:solidFill>
              </a:rPr>
              <a:t>. </a:t>
            </a:r>
          </a:p>
        </p:txBody>
      </p:sp>
    </p:spTree>
    <p:extLst>
      <p:ext uri="{BB962C8B-B14F-4D97-AF65-F5344CB8AC3E}">
        <p14:creationId xmlns:p14="http://schemas.microsoft.com/office/powerpoint/2010/main" val="38257369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FBCC8-1094-514A-8CE8-0E02E691A848}"/>
              </a:ext>
            </a:extLst>
          </p:cNvPr>
          <p:cNvSpPr>
            <a:spLocks noGrp="1"/>
          </p:cNvSpPr>
          <p:nvPr>
            <p:ph type="title"/>
          </p:nvPr>
        </p:nvSpPr>
        <p:spPr>
          <a:xfrm>
            <a:off x="1060531" y="95937"/>
            <a:ext cx="10178322" cy="975360"/>
          </a:xfrm>
        </p:spPr>
        <p:txBody>
          <a:bodyPr>
            <a:normAutofit/>
          </a:bodyPr>
          <a:lstStyle/>
          <a:p>
            <a:r>
              <a:rPr lang="en-US" sz="2800" dirty="0"/>
              <a:t>Example: Academic Cover Letter</a:t>
            </a:r>
          </a:p>
        </p:txBody>
      </p:sp>
      <p:graphicFrame>
        <p:nvGraphicFramePr>
          <p:cNvPr id="5" name="Table 5">
            <a:extLst>
              <a:ext uri="{FF2B5EF4-FFF2-40B4-BE49-F238E27FC236}">
                <a16:creationId xmlns:a16="http://schemas.microsoft.com/office/drawing/2014/main" id="{A778C3B0-C2A3-2842-B16A-A1F3B9A08876}"/>
              </a:ext>
            </a:extLst>
          </p:cNvPr>
          <p:cNvGraphicFramePr>
            <a:graphicFrameLocks noGrp="1"/>
          </p:cNvGraphicFramePr>
          <p:nvPr>
            <p:extLst>
              <p:ext uri="{D42A27DB-BD31-4B8C-83A1-F6EECF244321}">
                <p14:modId xmlns:p14="http://schemas.microsoft.com/office/powerpoint/2010/main" val="3433645324"/>
              </p:ext>
            </p:extLst>
          </p:nvPr>
        </p:nvGraphicFramePr>
        <p:xfrm>
          <a:off x="2124515" y="5303520"/>
          <a:ext cx="9768318" cy="1554480"/>
        </p:xfrm>
        <a:graphic>
          <a:graphicData uri="http://schemas.openxmlformats.org/drawingml/2006/table">
            <a:tbl>
              <a:tblPr firstRow="1" bandRow="1">
                <a:tableStyleId>{7E9639D4-E3E2-4D34-9284-5A2195B3D0D7}</a:tableStyleId>
              </a:tblPr>
              <a:tblGrid>
                <a:gridCol w="3256106">
                  <a:extLst>
                    <a:ext uri="{9D8B030D-6E8A-4147-A177-3AD203B41FA5}">
                      <a16:colId xmlns:a16="http://schemas.microsoft.com/office/drawing/2014/main" val="459508688"/>
                    </a:ext>
                  </a:extLst>
                </a:gridCol>
                <a:gridCol w="3256106">
                  <a:extLst>
                    <a:ext uri="{9D8B030D-6E8A-4147-A177-3AD203B41FA5}">
                      <a16:colId xmlns:a16="http://schemas.microsoft.com/office/drawing/2014/main" val="4263108637"/>
                    </a:ext>
                  </a:extLst>
                </a:gridCol>
                <a:gridCol w="3256106">
                  <a:extLst>
                    <a:ext uri="{9D8B030D-6E8A-4147-A177-3AD203B41FA5}">
                      <a16:colId xmlns:a16="http://schemas.microsoft.com/office/drawing/2014/main" val="2777213027"/>
                    </a:ext>
                  </a:extLst>
                </a:gridCol>
              </a:tblGrid>
              <a:tr h="139008">
                <a:tc>
                  <a:txBody>
                    <a:bodyPr/>
                    <a:lstStyle/>
                    <a:p>
                      <a:r>
                        <a:rPr lang="en-US" dirty="0"/>
                        <a:t>Structure</a:t>
                      </a:r>
                    </a:p>
                  </a:txBody>
                  <a:tcPr/>
                </a:tc>
                <a:tc>
                  <a:txBody>
                    <a:bodyPr/>
                    <a:lstStyle/>
                    <a:p>
                      <a:r>
                        <a:rPr lang="en-US" dirty="0"/>
                        <a:t>Sources</a:t>
                      </a:r>
                    </a:p>
                  </a:txBody>
                  <a:tcPr/>
                </a:tc>
                <a:tc>
                  <a:txBody>
                    <a:bodyPr/>
                    <a:lstStyle/>
                    <a:p>
                      <a:r>
                        <a:rPr lang="en-US" dirty="0"/>
                        <a:t>Word Choice</a:t>
                      </a:r>
                    </a:p>
                  </a:txBody>
                  <a:tcPr/>
                </a:tc>
                <a:extLst>
                  <a:ext uri="{0D108BD9-81ED-4DB2-BD59-A6C34878D82A}">
                    <a16:rowId xmlns:a16="http://schemas.microsoft.com/office/drawing/2014/main" val="2294462464"/>
                  </a:ext>
                </a:extLst>
              </a:tr>
              <a:tr h="653473">
                <a:tc>
                  <a:txBody>
                    <a:bodyPr/>
                    <a:lstStyle/>
                    <a:p>
                      <a:r>
                        <a:rPr lang="en-US" dirty="0">
                          <a:solidFill>
                            <a:schemeClr val="accent1"/>
                          </a:solidFill>
                        </a:rPr>
                        <a:t>Relatively short sentences, subject verb formation; second paragraph more complex than first</a:t>
                      </a:r>
                    </a:p>
                  </a:txBody>
                  <a:tcPr/>
                </a:tc>
                <a:tc>
                  <a:txBody>
                    <a:bodyPr/>
                    <a:lstStyle/>
                    <a:p>
                      <a:r>
                        <a:rPr lang="en-US" dirty="0"/>
                        <a:t>No use of outside sources (even when referencing outside research </a:t>
                      </a:r>
                    </a:p>
                  </a:txBody>
                  <a:tcPr/>
                </a:tc>
                <a:tc>
                  <a:txBody>
                    <a:bodyPr/>
                    <a:lstStyle/>
                    <a:p>
                      <a:r>
                        <a:rPr lang="en-US" dirty="0">
                          <a:solidFill>
                            <a:schemeClr val="accent3"/>
                          </a:solidFill>
                        </a:rPr>
                        <a:t>Repetition of key phrases (Research)</a:t>
                      </a:r>
                    </a:p>
                  </a:txBody>
                  <a:tcPr/>
                </a:tc>
                <a:extLst>
                  <a:ext uri="{0D108BD9-81ED-4DB2-BD59-A6C34878D82A}">
                    <a16:rowId xmlns:a16="http://schemas.microsoft.com/office/drawing/2014/main" val="495056217"/>
                  </a:ext>
                </a:extLst>
              </a:tr>
            </a:tbl>
          </a:graphicData>
        </a:graphic>
      </p:graphicFrame>
      <p:sp>
        <p:nvSpPr>
          <p:cNvPr id="9" name="TextBox 8">
            <a:extLst>
              <a:ext uri="{FF2B5EF4-FFF2-40B4-BE49-F238E27FC236}">
                <a16:creationId xmlns:a16="http://schemas.microsoft.com/office/drawing/2014/main" id="{E45044AA-6995-0046-B7AD-B90D8DD2941B}"/>
              </a:ext>
            </a:extLst>
          </p:cNvPr>
          <p:cNvSpPr txBox="1"/>
          <p:nvPr/>
        </p:nvSpPr>
        <p:spPr>
          <a:xfrm>
            <a:off x="953147" y="554180"/>
            <a:ext cx="10729687" cy="4862870"/>
          </a:xfrm>
          <a:prstGeom prst="rect">
            <a:avLst/>
          </a:prstGeom>
          <a:noFill/>
        </p:spPr>
        <p:txBody>
          <a:bodyPr wrap="square" rtlCol="0">
            <a:spAutoFit/>
          </a:bodyPr>
          <a:lstStyle/>
          <a:p>
            <a:r>
              <a:rPr lang="en-US" sz="1900" dirty="0"/>
              <a:t>I am writing to apply for the assistant professor positions at RUK Bioengineering. I am currently a postdoctoral fellow working with Prof. Emmett Brown in the Department of Pharmaceutical Chemistry at the R1 University N (RUN). My </a:t>
            </a:r>
            <a:r>
              <a:rPr lang="en-US" sz="1900" dirty="0">
                <a:solidFill>
                  <a:schemeClr val="accent3"/>
                </a:solidFill>
              </a:rPr>
              <a:t>research</a:t>
            </a:r>
            <a:r>
              <a:rPr lang="en-US" sz="1900" dirty="0"/>
              <a:t> focuses on tissue engineering models that self-organize on the milli-to-small length-scales for studying tissue mechanics, collective cell dynamics, and disease a. I would contribute a quantitative biology </a:t>
            </a:r>
            <a:r>
              <a:rPr lang="en-US" sz="1900" dirty="0">
                <a:solidFill>
                  <a:schemeClr val="accent3"/>
                </a:solidFill>
              </a:rPr>
              <a:t>research</a:t>
            </a:r>
            <a:r>
              <a:rPr lang="en-US" sz="1900" dirty="0"/>
              <a:t> program that is strongly complementary to your department, enabling highly collaborative forward-engineering approaches to reconstructing developmental processes. </a:t>
            </a:r>
          </a:p>
          <a:p>
            <a:endParaRPr lang="en-US" sz="900" dirty="0"/>
          </a:p>
          <a:p>
            <a:r>
              <a:rPr lang="en-US" sz="1900" dirty="0"/>
              <a:t>Developmental transitions involve large-scale coordination of cellular self-organization and tissue-scale folding mediated by complex cell-cell and cell-matrix interactions. Current loss-of-function approaches are limited in scope, despite identifying signaling and micro-environmental factors crucial to such transitions. I believe that a systems-level understanding of tissues will come through reconstituting them from scratch by bringing developmental principles under engineering control. I will pursue this goal by developing high-throughput synthetic tissue fabrication and imaging methods to study cell type c streaming and self-organization, and structure A. These </a:t>
            </a:r>
            <a:r>
              <a:rPr lang="en-US" sz="1900" dirty="0">
                <a:solidFill>
                  <a:schemeClr val="accent3"/>
                </a:solidFill>
              </a:rPr>
              <a:t>research interests </a:t>
            </a:r>
            <a:r>
              <a:rPr lang="en-US" sz="1900" dirty="0"/>
              <a:t>directly impact the understanding of human disease, since around a third of all congenital birth defects and several forms of disease A are derived from cell type c, while dysregulation of cellular organization in the structure A is a hallmark of hyperplasia and autoimmune disorders.</a:t>
            </a:r>
          </a:p>
        </p:txBody>
      </p:sp>
    </p:spTree>
    <p:extLst>
      <p:ext uri="{BB962C8B-B14F-4D97-AF65-F5344CB8AC3E}">
        <p14:creationId xmlns:p14="http://schemas.microsoft.com/office/powerpoint/2010/main" val="2830353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8064C-8D05-DA4B-87C1-6140067DDF99}"/>
              </a:ext>
            </a:extLst>
          </p:cNvPr>
          <p:cNvSpPr>
            <a:spLocks noGrp="1"/>
          </p:cNvSpPr>
          <p:nvPr>
            <p:ph type="title"/>
          </p:nvPr>
        </p:nvSpPr>
        <p:spPr/>
        <p:txBody>
          <a:bodyPr>
            <a:normAutofit/>
          </a:bodyPr>
          <a:lstStyle/>
          <a:p>
            <a:r>
              <a:rPr lang="en-US" sz="3600" dirty="0">
                <a:solidFill>
                  <a:srgbClr val="2A1A00"/>
                </a:solidFill>
              </a:rPr>
              <a:t>Micro Level </a:t>
            </a:r>
            <a:br>
              <a:rPr lang="en-US" sz="3600" dirty="0">
                <a:solidFill>
                  <a:srgbClr val="2A1A00"/>
                </a:solidFill>
              </a:rPr>
            </a:br>
            <a:r>
              <a:rPr lang="en-US" sz="2000" i="1" dirty="0">
                <a:solidFill>
                  <a:srgbClr val="2A1A00"/>
                </a:solidFill>
                <a:latin typeface="Gill Sans MT" panose="020B0502020104020203"/>
              </a:rPr>
              <a:t>how is the argument expressed on the sentence-level? What types of writing decisions did the writer make? </a:t>
            </a:r>
            <a:endParaRPr lang="en-US" dirty="0"/>
          </a:p>
        </p:txBody>
      </p:sp>
      <p:sp>
        <p:nvSpPr>
          <p:cNvPr id="3" name="Content Placeholder 2">
            <a:extLst>
              <a:ext uri="{FF2B5EF4-FFF2-40B4-BE49-F238E27FC236}">
                <a16:creationId xmlns:a16="http://schemas.microsoft.com/office/drawing/2014/main" id="{27237300-2026-F448-B30C-4CDA12E31D07}"/>
              </a:ext>
            </a:extLst>
          </p:cNvPr>
          <p:cNvSpPr>
            <a:spLocks noGrp="1"/>
          </p:cNvSpPr>
          <p:nvPr>
            <p:ph idx="1"/>
          </p:nvPr>
        </p:nvSpPr>
        <p:spPr>
          <a:xfrm>
            <a:off x="1251678" y="1470974"/>
            <a:ext cx="10178322" cy="4940709"/>
          </a:xfrm>
        </p:spPr>
        <p:txBody>
          <a:bodyPr>
            <a:normAutofit fontScale="92500" lnSpcReduction="10000"/>
          </a:bodyPr>
          <a:lstStyle/>
          <a:p>
            <a:pPr marL="0" indent="0">
              <a:spcBef>
                <a:spcPts val="0"/>
              </a:spcBef>
              <a:buNone/>
            </a:pPr>
            <a:r>
              <a:rPr lang="en-US" sz="2800" b="1" dirty="0">
                <a:solidFill>
                  <a:schemeClr val="accent1"/>
                </a:solidFill>
              </a:rPr>
              <a:t>VERB CHOICES</a:t>
            </a:r>
          </a:p>
          <a:p>
            <a:pPr>
              <a:spcBef>
                <a:spcPts val="0"/>
              </a:spcBef>
            </a:pPr>
            <a:r>
              <a:rPr lang="en-US" sz="2800" dirty="0">
                <a:solidFill>
                  <a:schemeClr val="tx2"/>
                </a:solidFill>
              </a:rPr>
              <a:t>What verb tenses are used? Are they used differently in different sections? </a:t>
            </a:r>
          </a:p>
          <a:p>
            <a:pPr>
              <a:spcBef>
                <a:spcPts val="0"/>
              </a:spcBef>
            </a:pPr>
            <a:r>
              <a:rPr lang="en-US" sz="2800" dirty="0">
                <a:solidFill>
                  <a:schemeClr val="tx2"/>
                </a:solidFill>
              </a:rPr>
              <a:t>Is passive or active voice used? </a:t>
            </a:r>
          </a:p>
          <a:p>
            <a:pPr marL="0" indent="0">
              <a:spcBef>
                <a:spcPts val="0"/>
              </a:spcBef>
              <a:buNone/>
            </a:pPr>
            <a:r>
              <a:rPr lang="en-US" sz="2800" b="1" dirty="0">
                <a:solidFill>
                  <a:schemeClr val="accent1"/>
                </a:solidFill>
              </a:rPr>
              <a:t>PRESENCE OF THE WRITER</a:t>
            </a:r>
          </a:p>
          <a:p>
            <a:pPr>
              <a:spcBef>
                <a:spcPts val="0"/>
              </a:spcBef>
            </a:pPr>
            <a:r>
              <a:rPr lang="en-US" sz="2800" dirty="0">
                <a:solidFill>
                  <a:schemeClr val="tx2"/>
                </a:solidFill>
              </a:rPr>
              <a:t>Are first-person pronouns used? Singular I or plural we? Is the use of these pronouns limited to certain sections of the document? How extensive is their use (e.g., do a majority of sentences start with I or we, or only a few)? </a:t>
            </a:r>
          </a:p>
          <a:p>
            <a:pPr>
              <a:spcBef>
                <a:spcPts val="0"/>
              </a:spcBef>
            </a:pPr>
            <a:r>
              <a:rPr lang="en-US" sz="2800" dirty="0">
                <a:solidFill>
                  <a:schemeClr val="tx2"/>
                </a:solidFill>
              </a:rPr>
              <a:t>How and where does the author use self-reference or </a:t>
            </a:r>
            <a:r>
              <a:rPr lang="en-US" sz="2800" dirty="0" err="1">
                <a:solidFill>
                  <a:schemeClr val="tx2"/>
                </a:solidFill>
              </a:rPr>
              <a:t>metadiscourse</a:t>
            </a:r>
            <a:r>
              <a:rPr lang="en-US" sz="2800" dirty="0">
                <a:solidFill>
                  <a:schemeClr val="tx2"/>
                </a:solidFill>
              </a:rPr>
              <a:t> (e.g., “we will explain” or “as explained in the previous section,” ”In our previous paper”)?</a:t>
            </a:r>
          </a:p>
          <a:p>
            <a:pPr marL="0" indent="0">
              <a:spcBef>
                <a:spcPts val="0"/>
              </a:spcBef>
              <a:buNone/>
            </a:pPr>
            <a:endParaRPr lang="en-US" sz="2800" dirty="0"/>
          </a:p>
        </p:txBody>
      </p:sp>
      <p:sp>
        <p:nvSpPr>
          <p:cNvPr id="4" name="TextBox 3">
            <a:extLst>
              <a:ext uri="{FF2B5EF4-FFF2-40B4-BE49-F238E27FC236}">
                <a16:creationId xmlns:a16="http://schemas.microsoft.com/office/drawing/2014/main" id="{6CD0D9BC-CDA6-5347-EC0D-6393967D5BFF}"/>
              </a:ext>
            </a:extLst>
          </p:cNvPr>
          <p:cNvSpPr txBox="1"/>
          <p:nvPr/>
        </p:nvSpPr>
        <p:spPr>
          <a:xfrm>
            <a:off x="1001268" y="6335699"/>
            <a:ext cx="10428732" cy="523220"/>
          </a:xfrm>
          <a:prstGeom prst="rect">
            <a:avLst/>
          </a:prstGeom>
          <a:noFill/>
        </p:spPr>
        <p:txBody>
          <a:bodyPr wrap="square">
            <a:spAutoFit/>
          </a:bodyPr>
          <a:lstStyle/>
          <a:p>
            <a:r>
              <a:rPr lang="en-US" sz="1400" dirty="0">
                <a:solidFill>
                  <a:schemeClr val="tx1"/>
                </a:solidFill>
              </a:rPr>
              <a:t>Adapted from: Purdue Owl. </a:t>
            </a:r>
            <a:r>
              <a:rPr lang="en-US" sz="1400" i="1" dirty="0">
                <a:solidFill>
                  <a:schemeClr val="tx1"/>
                </a:solidFill>
              </a:rPr>
              <a:t>Genre Analysis &amp; Reverse Outlining. </a:t>
            </a:r>
            <a:r>
              <a:rPr lang="en-US" sz="1400" dirty="0">
                <a:solidFill>
                  <a:schemeClr val="tx1"/>
                </a:solidFill>
              </a:rPr>
              <a:t>Purdue Online Writing Lab. </a:t>
            </a:r>
            <a:r>
              <a:rPr lang="en-US" sz="1400" dirty="0">
                <a:solidFill>
                  <a:schemeClr val="tx1"/>
                </a:solidFill>
                <a:hlinkClick r:id="rId2"/>
              </a:rPr>
              <a:t>https://owl.purdue.edu/owl/graduate_writing/thesis_and_dissertation/genre_analysis_reverse_outline.html</a:t>
            </a:r>
            <a:r>
              <a:rPr lang="en-US" sz="1400" dirty="0">
                <a:solidFill>
                  <a:schemeClr val="tx1"/>
                </a:solidFill>
              </a:rPr>
              <a:t>. </a:t>
            </a:r>
          </a:p>
        </p:txBody>
      </p:sp>
    </p:spTree>
    <p:extLst>
      <p:ext uri="{BB962C8B-B14F-4D97-AF65-F5344CB8AC3E}">
        <p14:creationId xmlns:p14="http://schemas.microsoft.com/office/powerpoint/2010/main" val="30477320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FBCC8-1094-514A-8CE8-0E02E691A848}"/>
              </a:ext>
            </a:extLst>
          </p:cNvPr>
          <p:cNvSpPr>
            <a:spLocks noGrp="1"/>
          </p:cNvSpPr>
          <p:nvPr>
            <p:ph type="title"/>
          </p:nvPr>
        </p:nvSpPr>
        <p:spPr>
          <a:xfrm>
            <a:off x="1265533" y="81200"/>
            <a:ext cx="10178322" cy="975360"/>
          </a:xfrm>
        </p:spPr>
        <p:txBody>
          <a:bodyPr>
            <a:normAutofit/>
          </a:bodyPr>
          <a:lstStyle/>
          <a:p>
            <a:r>
              <a:rPr lang="en-US" sz="2400" spc="0" dirty="0">
                <a:latin typeface="Franklin Gothic Medium" panose="020B0603020102020204" pitchFamily="34" charset="0"/>
              </a:rPr>
              <a:t>Example: Academic Cover Letters</a:t>
            </a:r>
          </a:p>
        </p:txBody>
      </p:sp>
      <p:graphicFrame>
        <p:nvGraphicFramePr>
          <p:cNvPr id="5" name="Table 5">
            <a:extLst>
              <a:ext uri="{FF2B5EF4-FFF2-40B4-BE49-F238E27FC236}">
                <a16:creationId xmlns:a16="http://schemas.microsoft.com/office/drawing/2014/main" id="{A778C3B0-C2A3-2842-B16A-A1F3B9A08876}"/>
              </a:ext>
            </a:extLst>
          </p:cNvPr>
          <p:cNvGraphicFramePr>
            <a:graphicFrameLocks noGrp="1"/>
          </p:cNvGraphicFramePr>
          <p:nvPr>
            <p:extLst>
              <p:ext uri="{D42A27DB-BD31-4B8C-83A1-F6EECF244321}">
                <p14:modId xmlns:p14="http://schemas.microsoft.com/office/powerpoint/2010/main" val="2129618188"/>
              </p:ext>
            </p:extLst>
          </p:nvPr>
        </p:nvGraphicFramePr>
        <p:xfrm>
          <a:off x="1168550" y="5332799"/>
          <a:ext cx="10178322" cy="1139307"/>
        </p:xfrm>
        <a:graphic>
          <a:graphicData uri="http://schemas.openxmlformats.org/drawingml/2006/table">
            <a:tbl>
              <a:tblPr firstRow="1" bandRow="1">
                <a:tableStyleId>{7E9639D4-E3E2-4D34-9284-5A2195B3D0D7}</a:tableStyleId>
              </a:tblPr>
              <a:tblGrid>
                <a:gridCol w="5089161">
                  <a:extLst>
                    <a:ext uri="{9D8B030D-6E8A-4147-A177-3AD203B41FA5}">
                      <a16:colId xmlns:a16="http://schemas.microsoft.com/office/drawing/2014/main" val="459508688"/>
                    </a:ext>
                  </a:extLst>
                </a:gridCol>
                <a:gridCol w="5089161">
                  <a:extLst>
                    <a:ext uri="{9D8B030D-6E8A-4147-A177-3AD203B41FA5}">
                      <a16:colId xmlns:a16="http://schemas.microsoft.com/office/drawing/2014/main" val="2777213027"/>
                    </a:ext>
                  </a:extLst>
                </a:gridCol>
              </a:tblGrid>
              <a:tr h="499227">
                <a:tc>
                  <a:txBody>
                    <a:bodyPr/>
                    <a:lstStyle/>
                    <a:p>
                      <a:r>
                        <a:rPr lang="en-US" dirty="0"/>
                        <a:t>Verb Choice</a:t>
                      </a:r>
                    </a:p>
                  </a:txBody>
                  <a:tcPr/>
                </a:tc>
                <a:tc>
                  <a:txBody>
                    <a:bodyPr/>
                    <a:lstStyle/>
                    <a:p>
                      <a:r>
                        <a:rPr lang="en-US" dirty="0"/>
                        <a:t>Presence of the writer </a:t>
                      </a:r>
                    </a:p>
                  </a:txBody>
                  <a:tcPr/>
                </a:tc>
                <a:extLst>
                  <a:ext uri="{0D108BD9-81ED-4DB2-BD59-A6C34878D82A}">
                    <a16:rowId xmlns:a16="http://schemas.microsoft.com/office/drawing/2014/main" val="2294462464"/>
                  </a:ext>
                </a:extLst>
              </a:tr>
              <a:tr h="370840">
                <a:tc>
                  <a:txBody>
                    <a:bodyPr/>
                    <a:lstStyle/>
                    <a:p>
                      <a:r>
                        <a:rPr lang="en-US" dirty="0"/>
                        <a:t>Present and future tenses, use of active voice </a:t>
                      </a:r>
                    </a:p>
                  </a:txBody>
                  <a:tcPr/>
                </a:tc>
                <a:tc>
                  <a:txBody>
                    <a:bodyPr/>
                    <a:lstStyle/>
                    <a:p>
                      <a:r>
                        <a:rPr lang="en-US" dirty="0"/>
                        <a:t>Use of first-person singular pronouns; frequently used but more so in first paragraph than second</a:t>
                      </a:r>
                    </a:p>
                  </a:txBody>
                  <a:tcPr/>
                </a:tc>
                <a:extLst>
                  <a:ext uri="{0D108BD9-81ED-4DB2-BD59-A6C34878D82A}">
                    <a16:rowId xmlns:a16="http://schemas.microsoft.com/office/drawing/2014/main" val="495056217"/>
                  </a:ext>
                </a:extLst>
              </a:tr>
            </a:tbl>
          </a:graphicData>
        </a:graphic>
      </p:graphicFrame>
      <p:sp>
        <p:nvSpPr>
          <p:cNvPr id="9" name="TextBox 8">
            <a:extLst>
              <a:ext uri="{FF2B5EF4-FFF2-40B4-BE49-F238E27FC236}">
                <a16:creationId xmlns:a16="http://schemas.microsoft.com/office/drawing/2014/main" id="{7A2CC155-AC8D-834D-BCC0-9F7D3D331383}"/>
              </a:ext>
            </a:extLst>
          </p:cNvPr>
          <p:cNvSpPr txBox="1"/>
          <p:nvPr/>
        </p:nvSpPr>
        <p:spPr>
          <a:xfrm>
            <a:off x="953147" y="415034"/>
            <a:ext cx="10729687" cy="4862870"/>
          </a:xfrm>
          <a:prstGeom prst="rect">
            <a:avLst/>
          </a:prstGeom>
          <a:noFill/>
        </p:spPr>
        <p:txBody>
          <a:bodyPr wrap="square" rtlCol="0">
            <a:spAutoFit/>
          </a:bodyPr>
          <a:lstStyle/>
          <a:p>
            <a:r>
              <a:rPr lang="en-US" sz="1900" dirty="0"/>
              <a:t>I am writing to apply for the assistant professor positions at RUK Bioengineering. I am currently a postdoctoral fellow working with Prof. Emmett Brown in the Department of Pharmaceutical Chemistry at the R1 University N (RUN). My research focuses on tissue engineering models that self-organize on the milli-to-small length-scales for studying tissue mechanics, collective cell dynamics, and disease a. I would contribute a quantitative biology research program that is strongly complementary to your department, enabling highly collaborative forward-engineering approaches to reconstructing developmental processes. </a:t>
            </a:r>
          </a:p>
          <a:p>
            <a:endParaRPr lang="en-US" sz="900" dirty="0"/>
          </a:p>
          <a:p>
            <a:r>
              <a:rPr lang="en-US" sz="1900" dirty="0"/>
              <a:t>Developmental transitions involve large-scale coordination of cellular self-organization and tissue-scale folding mediated by complex cell-cell and cell-matrix interactions. Current loss-of-function approaches are limited in scope, despite identifying signaling and micro-environmental factors crucial to such transitions. I believe that a systems-level understanding of tissues will come through reconstituting them from scratch by bringing developmental principles under engineering control. I will pursue this goal by developing high-throughput synthetic tissue fabrication and imaging methods to study cell type c streaming and self-organization, and structure A. These research interests directly impact the understanding of human disease, since around a third of all congenital birth defects and several forms of disease A are derived from cell type c, while dysregulation of cellular organization in the structure A is a hallmark of hyperplasia and autoimmune disorders.</a:t>
            </a:r>
          </a:p>
        </p:txBody>
      </p:sp>
      <p:sp>
        <p:nvSpPr>
          <p:cNvPr id="6" name="TextBox 5">
            <a:extLst>
              <a:ext uri="{FF2B5EF4-FFF2-40B4-BE49-F238E27FC236}">
                <a16:creationId xmlns:a16="http://schemas.microsoft.com/office/drawing/2014/main" id="{B33B7AE0-9ED7-32D3-9892-DAC08A5DB50A}"/>
              </a:ext>
            </a:extLst>
          </p:cNvPr>
          <p:cNvSpPr txBox="1"/>
          <p:nvPr/>
        </p:nvSpPr>
        <p:spPr>
          <a:xfrm>
            <a:off x="845127" y="6542356"/>
            <a:ext cx="10598727" cy="307777"/>
          </a:xfrm>
          <a:prstGeom prst="rect">
            <a:avLst/>
          </a:prstGeom>
          <a:noFill/>
        </p:spPr>
        <p:txBody>
          <a:bodyPr wrap="square">
            <a:spAutoFit/>
          </a:bodyPr>
          <a:lstStyle/>
          <a:p>
            <a:r>
              <a:rPr lang="en-US" sz="1400" dirty="0">
                <a:solidFill>
                  <a:schemeClr val="tx1"/>
                </a:solidFill>
              </a:rPr>
              <a:t>Source: UCSF Office of Career and Professional Development.  </a:t>
            </a:r>
            <a:r>
              <a:rPr lang="en-US" sz="1400" i="1" dirty="0">
                <a:solidFill>
                  <a:schemeClr val="tx1"/>
                </a:solidFill>
              </a:rPr>
              <a:t>Sample Materials for Faculty Positions.  </a:t>
            </a:r>
            <a:endParaRPr lang="en-US" sz="1400" dirty="0">
              <a:solidFill>
                <a:schemeClr val="tx1"/>
              </a:solidFill>
            </a:endParaRPr>
          </a:p>
        </p:txBody>
      </p:sp>
    </p:spTree>
    <p:extLst>
      <p:ext uri="{BB962C8B-B14F-4D97-AF65-F5344CB8AC3E}">
        <p14:creationId xmlns:p14="http://schemas.microsoft.com/office/powerpoint/2010/main" val="3275933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B5B29-4E00-D44D-8606-FC95A373E88C}"/>
              </a:ext>
            </a:extLst>
          </p:cNvPr>
          <p:cNvSpPr>
            <a:spLocks noGrp="1"/>
          </p:cNvSpPr>
          <p:nvPr>
            <p:ph type="title"/>
          </p:nvPr>
        </p:nvSpPr>
        <p:spPr>
          <a:xfrm>
            <a:off x="4372496" y="1235846"/>
            <a:ext cx="7051408" cy="4383557"/>
          </a:xfrm>
        </p:spPr>
        <p:txBody>
          <a:bodyPr vert="horz" lIns="91440" tIns="45720" rIns="91440" bIns="45720" rtlCol="0" anchor="ctr">
            <a:normAutofit/>
          </a:bodyPr>
          <a:lstStyle/>
          <a:p>
            <a:pPr algn="ctr"/>
            <a:r>
              <a:rPr lang="en-US" sz="4000" b="1" kern="0" cap="none" spc="0" dirty="0">
                <a:solidFill>
                  <a:schemeClr val="accent1"/>
                </a:solidFill>
                <a:latin typeface="Franklin Gothic Demi Cond" panose="020B0603020102020204" pitchFamily="34" charset="0"/>
              </a:rPr>
              <a:t>1. Why To Use Examples</a:t>
            </a:r>
            <a:br>
              <a:rPr lang="en-US" sz="4000" b="1" kern="0" cap="none" spc="0" dirty="0">
                <a:latin typeface="Franklin Gothic Demi Cond" panose="020B0603020102020204" pitchFamily="34" charset="0"/>
              </a:rPr>
            </a:br>
            <a:r>
              <a:rPr lang="en-US" sz="4000" b="1" kern="0" cap="none" spc="0" dirty="0">
                <a:latin typeface="Franklin Gothic Demi Cond" panose="020B0603020102020204" pitchFamily="34" charset="0"/>
              </a:rPr>
              <a:t>2.Finding Good Examples</a:t>
            </a:r>
            <a:br>
              <a:rPr lang="en-US" sz="4000" b="1" kern="0" cap="none" spc="0" dirty="0">
                <a:latin typeface="Franklin Gothic Demi Cond" panose="020B0603020102020204" pitchFamily="34" charset="0"/>
              </a:rPr>
            </a:br>
            <a:r>
              <a:rPr lang="en-US" sz="4000" b="1" kern="0" cap="none" spc="0" dirty="0">
                <a:solidFill>
                  <a:schemeClr val="accent1"/>
                </a:solidFill>
                <a:latin typeface="Franklin Gothic Demi Cond" panose="020B0603020102020204" pitchFamily="34" charset="0"/>
              </a:rPr>
              <a:t>3. How To Analyze Examples</a:t>
            </a:r>
          </a:p>
        </p:txBody>
      </p:sp>
      <p:pic>
        <p:nvPicPr>
          <p:cNvPr id="6" name="Graphic 5" descr="Magnifying glass">
            <a:extLst>
              <a:ext uri="{FF2B5EF4-FFF2-40B4-BE49-F238E27FC236}">
                <a16:creationId xmlns:a16="http://schemas.microsoft.com/office/drawing/2014/main" id="{7B3C1E99-0F22-456B-AF74-803E6CA94C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40971" y="1709603"/>
            <a:ext cx="3398085" cy="3398085"/>
          </a:xfrm>
          <a:prstGeom prst="rect">
            <a:avLst/>
          </a:prstGeom>
        </p:spPr>
      </p:pic>
    </p:spTree>
    <p:extLst>
      <p:ext uri="{BB962C8B-B14F-4D97-AF65-F5344CB8AC3E}">
        <p14:creationId xmlns:p14="http://schemas.microsoft.com/office/powerpoint/2010/main" val="7878294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8064C-8D05-DA4B-87C1-6140067DDF99}"/>
              </a:ext>
            </a:extLst>
          </p:cNvPr>
          <p:cNvSpPr>
            <a:spLocks noGrp="1"/>
          </p:cNvSpPr>
          <p:nvPr>
            <p:ph type="title"/>
          </p:nvPr>
        </p:nvSpPr>
        <p:spPr/>
        <p:txBody>
          <a:bodyPr>
            <a:normAutofit/>
          </a:bodyPr>
          <a:lstStyle/>
          <a:p>
            <a:r>
              <a:rPr lang="en-US" sz="3600" spc="0" dirty="0">
                <a:latin typeface="Franklin Gothic Medium" panose="020B0603020102020204" pitchFamily="34" charset="0"/>
              </a:rPr>
              <a:t>Micro Level </a:t>
            </a:r>
            <a:br>
              <a:rPr lang="en-US" sz="3600" spc="0" dirty="0">
                <a:latin typeface="Franklin Gothic Medium" panose="020B0603020102020204" pitchFamily="34" charset="0"/>
              </a:rPr>
            </a:br>
            <a:r>
              <a:rPr lang="en-US" sz="2000" i="1" spc="0" dirty="0">
                <a:latin typeface="Franklin Gothic Medium" panose="020B0603020102020204" pitchFamily="34" charset="0"/>
              </a:rPr>
              <a:t>how is the argument expressed on the sentence-level? What types of writing decisions did the writer make? </a:t>
            </a:r>
            <a:endParaRPr lang="en-US" spc="0" dirty="0">
              <a:latin typeface="Franklin Gothic Medium" panose="020B0603020102020204" pitchFamily="34" charset="0"/>
            </a:endParaRPr>
          </a:p>
        </p:txBody>
      </p:sp>
      <p:sp>
        <p:nvSpPr>
          <p:cNvPr id="3" name="Content Placeholder 2">
            <a:extLst>
              <a:ext uri="{FF2B5EF4-FFF2-40B4-BE49-F238E27FC236}">
                <a16:creationId xmlns:a16="http://schemas.microsoft.com/office/drawing/2014/main" id="{27237300-2026-F448-B30C-4CDA12E31D07}"/>
              </a:ext>
            </a:extLst>
          </p:cNvPr>
          <p:cNvSpPr>
            <a:spLocks noGrp="1"/>
          </p:cNvSpPr>
          <p:nvPr>
            <p:ph idx="1"/>
          </p:nvPr>
        </p:nvSpPr>
        <p:spPr>
          <a:xfrm>
            <a:off x="1251678" y="1610120"/>
            <a:ext cx="10178322" cy="4940709"/>
          </a:xfrm>
        </p:spPr>
        <p:txBody>
          <a:bodyPr>
            <a:normAutofit/>
          </a:bodyPr>
          <a:lstStyle/>
          <a:p>
            <a:pPr marL="0" indent="0">
              <a:spcBef>
                <a:spcPts val="0"/>
              </a:spcBef>
              <a:buNone/>
            </a:pPr>
            <a:r>
              <a:rPr lang="en-US" sz="2800" b="1" dirty="0">
                <a:solidFill>
                  <a:schemeClr val="accent1"/>
                </a:solidFill>
              </a:rPr>
              <a:t>VOICE</a:t>
            </a:r>
            <a:endParaRPr lang="en-US" sz="2800" dirty="0">
              <a:solidFill>
                <a:schemeClr val="accent1"/>
              </a:solidFill>
            </a:endParaRPr>
          </a:p>
          <a:p>
            <a:pPr>
              <a:spcBef>
                <a:spcPts val="0"/>
              </a:spcBef>
            </a:pPr>
            <a:r>
              <a:rPr lang="en-US" sz="2800" dirty="0">
                <a:solidFill>
                  <a:schemeClr val="tx2"/>
                </a:solidFill>
              </a:rPr>
              <a:t>To what degree does the writer indicate level of certainty by hedging? For what sort of material is hedging used? </a:t>
            </a:r>
          </a:p>
          <a:p>
            <a:pPr>
              <a:spcBef>
                <a:spcPts val="0"/>
              </a:spcBef>
            </a:pPr>
            <a:r>
              <a:rPr lang="en-US" sz="2800" dirty="0">
                <a:solidFill>
                  <a:schemeClr val="tx2"/>
                </a:solidFill>
              </a:rPr>
              <a:t>How concise is the writing?</a:t>
            </a:r>
          </a:p>
          <a:p>
            <a:pPr>
              <a:spcBef>
                <a:spcPts val="0"/>
              </a:spcBef>
            </a:pPr>
            <a:r>
              <a:rPr lang="en-US" sz="2800" dirty="0">
                <a:solidFill>
                  <a:schemeClr val="tx2"/>
                </a:solidFill>
              </a:rPr>
              <a:t>How confident does the author sound and how can you tell (e.g., certain words, phrasing, etc.)?</a:t>
            </a:r>
          </a:p>
          <a:p>
            <a:pPr>
              <a:spcBef>
                <a:spcPts val="0"/>
              </a:spcBef>
            </a:pPr>
            <a:r>
              <a:rPr lang="en-US" sz="2800" dirty="0">
                <a:solidFill>
                  <a:schemeClr val="tx2"/>
                </a:solidFill>
              </a:rPr>
              <a:t>How formal or informal is the tone? What causes that level of formality?</a:t>
            </a:r>
            <a:endParaRPr lang="en-US" sz="2800" b="1" dirty="0">
              <a:solidFill>
                <a:schemeClr val="tx2"/>
              </a:solidFill>
            </a:endParaRPr>
          </a:p>
          <a:p>
            <a:pPr>
              <a:spcBef>
                <a:spcPts val="0"/>
              </a:spcBef>
            </a:pPr>
            <a:endParaRPr lang="en-US" sz="2800" dirty="0"/>
          </a:p>
        </p:txBody>
      </p:sp>
      <p:sp>
        <p:nvSpPr>
          <p:cNvPr id="4" name="TextBox 3">
            <a:extLst>
              <a:ext uri="{FF2B5EF4-FFF2-40B4-BE49-F238E27FC236}">
                <a16:creationId xmlns:a16="http://schemas.microsoft.com/office/drawing/2014/main" id="{2B77ABF2-27D5-E43C-A513-BF24774938A0}"/>
              </a:ext>
            </a:extLst>
          </p:cNvPr>
          <p:cNvSpPr txBox="1"/>
          <p:nvPr/>
        </p:nvSpPr>
        <p:spPr>
          <a:xfrm>
            <a:off x="1001268" y="6236309"/>
            <a:ext cx="10428732" cy="523220"/>
          </a:xfrm>
          <a:prstGeom prst="rect">
            <a:avLst/>
          </a:prstGeom>
          <a:noFill/>
        </p:spPr>
        <p:txBody>
          <a:bodyPr wrap="square">
            <a:spAutoFit/>
          </a:bodyPr>
          <a:lstStyle/>
          <a:p>
            <a:r>
              <a:rPr lang="en-US" sz="1400" dirty="0">
                <a:solidFill>
                  <a:schemeClr val="tx1"/>
                </a:solidFill>
              </a:rPr>
              <a:t>Adapted from: Purdue Owl. </a:t>
            </a:r>
            <a:r>
              <a:rPr lang="en-US" sz="1400" i="1" dirty="0">
                <a:solidFill>
                  <a:schemeClr val="tx1"/>
                </a:solidFill>
              </a:rPr>
              <a:t>Genre Analysis &amp; Reverse Outlining. </a:t>
            </a:r>
            <a:r>
              <a:rPr lang="en-US" sz="1400" dirty="0">
                <a:solidFill>
                  <a:schemeClr val="tx1"/>
                </a:solidFill>
              </a:rPr>
              <a:t>Purdue Online Writing Lab. </a:t>
            </a:r>
            <a:r>
              <a:rPr lang="en-US" sz="1400" dirty="0">
                <a:solidFill>
                  <a:schemeClr val="tx1"/>
                </a:solidFill>
                <a:hlinkClick r:id="rId2"/>
              </a:rPr>
              <a:t>https://owl.purdue.edu/owl/graduate_writing/thesis_and_dissertation/genre_analysis_reverse_outline.html</a:t>
            </a:r>
            <a:r>
              <a:rPr lang="en-US" sz="1400" dirty="0">
                <a:solidFill>
                  <a:schemeClr val="tx1"/>
                </a:solidFill>
              </a:rPr>
              <a:t>. </a:t>
            </a:r>
          </a:p>
        </p:txBody>
      </p:sp>
    </p:spTree>
    <p:extLst>
      <p:ext uri="{BB962C8B-B14F-4D97-AF65-F5344CB8AC3E}">
        <p14:creationId xmlns:p14="http://schemas.microsoft.com/office/powerpoint/2010/main" val="7076438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FBCC8-1094-514A-8CE8-0E02E691A848}"/>
              </a:ext>
            </a:extLst>
          </p:cNvPr>
          <p:cNvSpPr>
            <a:spLocks noGrp="1"/>
          </p:cNvSpPr>
          <p:nvPr>
            <p:ph type="title"/>
          </p:nvPr>
        </p:nvSpPr>
        <p:spPr>
          <a:xfrm>
            <a:off x="1265533" y="160712"/>
            <a:ext cx="10178322" cy="975360"/>
          </a:xfrm>
        </p:spPr>
        <p:txBody>
          <a:bodyPr>
            <a:normAutofit/>
          </a:bodyPr>
          <a:lstStyle/>
          <a:p>
            <a:r>
              <a:rPr lang="en-US" sz="2400" spc="0" dirty="0">
                <a:latin typeface="Franklin Gothic Medium" panose="020B0603020102020204" pitchFamily="34" charset="0"/>
              </a:rPr>
              <a:t>Example: Academic Cover Letters</a:t>
            </a:r>
          </a:p>
        </p:txBody>
      </p:sp>
      <p:graphicFrame>
        <p:nvGraphicFramePr>
          <p:cNvPr id="5" name="Table 5">
            <a:extLst>
              <a:ext uri="{FF2B5EF4-FFF2-40B4-BE49-F238E27FC236}">
                <a16:creationId xmlns:a16="http://schemas.microsoft.com/office/drawing/2014/main" id="{A778C3B0-C2A3-2842-B16A-A1F3B9A08876}"/>
              </a:ext>
            </a:extLst>
          </p:cNvPr>
          <p:cNvGraphicFramePr>
            <a:graphicFrameLocks noGrp="1"/>
          </p:cNvGraphicFramePr>
          <p:nvPr>
            <p:extLst>
              <p:ext uri="{D42A27DB-BD31-4B8C-83A1-F6EECF244321}">
                <p14:modId xmlns:p14="http://schemas.microsoft.com/office/powerpoint/2010/main" val="3584959337"/>
              </p:ext>
            </p:extLst>
          </p:nvPr>
        </p:nvGraphicFramePr>
        <p:xfrm>
          <a:off x="1265533" y="5495638"/>
          <a:ext cx="9998212" cy="1007223"/>
        </p:xfrm>
        <a:graphic>
          <a:graphicData uri="http://schemas.openxmlformats.org/drawingml/2006/table">
            <a:tbl>
              <a:tblPr firstRow="1" bandRow="1">
                <a:tableStyleId>{7E9639D4-E3E2-4D34-9284-5A2195B3D0D7}</a:tableStyleId>
              </a:tblPr>
              <a:tblGrid>
                <a:gridCol w="9998212">
                  <a:extLst>
                    <a:ext uri="{9D8B030D-6E8A-4147-A177-3AD203B41FA5}">
                      <a16:colId xmlns:a16="http://schemas.microsoft.com/office/drawing/2014/main" val="459508688"/>
                    </a:ext>
                  </a:extLst>
                </a:gridCol>
              </a:tblGrid>
              <a:tr h="406398">
                <a:tc>
                  <a:txBody>
                    <a:bodyPr/>
                    <a:lstStyle/>
                    <a:p>
                      <a:r>
                        <a:rPr lang="en-US" dirty="0"/>
                        <a:t>Voice </a:t>
                      </a:r>
                    </a:p>
                  </a:txBody>
                  <a:tcPr/>
                </a:tc>
                <a:extLst>
                  <a:ext uri="{0D108BD9-81ED-4DB2-BD59-A6C34878D82A}">
                    <a16:rowId xmlns:a16="http://schemas.microsoft.com/office/drawing/2014/main" val="2294462464"/>
                  </a:ext>
                </a:extLst>
              </a:tr>
              <a:tr h="600825">
                <a:tc>
                  <a:txBody>
                    <a:bodyPr/>
                    <a:lstStyle/>
                    <a:p>
                      <a:r>
                        <a:rPr lang="en-US" dirty="0"/>
                        <a:t>Author is highly certain and confident (see the adverbs!). The writing is concise. </a:t>
                      </a:r>
                    </a:p>
                  </a:txBody>
                  <a:tcPr/>
                </a:tc>
                <a:extLst>
                  <a:ext uri="{0D108BD9-81ED-4DB2-BD59-A6C34878D82A}">
                    <a16:rowId xmlns:a16="http://schemas.microsoft.com/office/drawing/2014/main" val="495056217"/>
                  </a:ext>
                </a:extLst>
              </a:tr>
            </a:tbl>
          </a:graphicData>
        </a:graphic>
      </p:graphicFrame>
      <p:sp>
        <p:nvSpPr>
          <p:cNvPr id="8" name="TextBox 7">
            <a:extLst>
              <a:ext uri="{FF2B5EF4-FFF2-40B4-BE49-F238E27FC236}">
                <a16:creationId xmlns:a16="http://schemas.microsoft.com/office/drawing/2014/main" id="{EBDC575C-0594-6247-9336-14066A2A13D1}"/>
              </a:ext>
            </a:extLst>
          </p:cNvPr>
          <p:cNvSpPr txBox="1"/>
          <p:nvPr/>
        </p:nvSpPr>
        <p:spPr>
          <a:xfrm>
            <a:off x="953147" y="554180"/>
            <a:ext cx="10729687" cy="4862870"/>
          </a:xfrm>
          <a:prstGeom prst="rect">
            <a:avLst/>
          </a:prstGeom>
          <a:noFill/>
        </p:spPr>
        <p:txBody>
          <a:bodyPr wrap="square" rtlCol="0">
            <a:spAutoFit/>
          </a:bodyPr>
          <a:lstStyle/>
          <a:p>
            <a:r>
              <a:rPr lang="en-US" sz="1900" dirty="0"/>
              <a:t>I am writing to apply for the assistant professor positions at RUK Bioengineering. I am currently a postdoctoral fellow working with Prof. Emmett Brown in the Department of Pharmaceutical Chemistry at the R1 University N (RUN). My research focuses on tissue engineering models that self-organize on the milli-to-small length-scales for studying tissue mechanics, collective cell dynamics, and disease a. I would contribute a quantitative biology research program that is </a:t>
            </a:r>
            <a:r>
              <a:rPr lang="en-US" sz="1900" dirty="0">
                <a:solidFill>
                  <a:schemeClr val="accent3"/>
                </a:solidFill>
              </a:rPr>
              <a:t>strongly</a:t>
            </a:r>
            <a:r>
              <a:rPr lang="en-US" sz="1900" dirty="0"/>
              <a:t> complementary to your department, enabling </a:t>
            </a:r>
            <a:r>
              <a:rPr lang="en-US" sz="1900" dirty="0">
                <a:solidFill>
                  <a:schemeClr val="accent3"/>
                </a:solidFill>
              </a:rPr>
              <a:t>highly</a:t>
            </a:r>
            <a:r>
              <a:rPr lang="en-US" sz="1900" dirty="0"/>
              <a:t> collaborative forward-engineering approaches to reconstructing developmental processes. </a:t>
            </a:r>
          </a:p>
          <a:p>
            <a:endParaRPr lang="en-US" sz="900" dirty="0"/>
          </a:p>
          <a:p>
            <a:r>
              <a:rPr lang="en-US" sz="1900" dirty="0"/>
              <a:t>Developmental transitions involve large-scale coordination of cellular self-organization and tissue-scale folding mediated by complex cell-cell and cell-matrix interactions. Current loss-of-function approaches are </a:t>
            </a:r>
            <a:r>
              <a:rPr lang="en-US" sz="1900" dirty="0">
                <a:solidFill>
                  <a:schemeClr val="accent3"/>
                </a:solidFill>
              </a:rPr>
              <a:t>limited</a:t>
            </a:r>
            <a:r>
              <a:rPr lang="en-US" sz="1900" dirty="0"/>
              <a:t> in scope, despite identifying signaling and micro-environmental factors crucial to such transitions. I believe that a systems-level understanding of tissues will come through reconstituting them from scratch by bringing developmental principles under engineering control. I will pursue this goal by developing high-throughput synthetic tissue fabrication and imaging methods to study cell type c streaming and self-organization, and structure A. These research interests </a:t>
            </a:r>
            <a:r>
              <a:rPr lang="en-US" sz="1900" dirty="0">
                <a:solidFill>
                  <a:schemeClr val="accent3"/>
                </a:solidFill>
              </a:rPr>
              <a:t>directly</a:t>
            </a:r>
            <a:r>
              <a:rPr lang="en-US" sz="1900" dirty="0"/>
              <a:t> impact the understanding of human disease, since around a third of all congenital birth defects and several forms of disease A are derived from cell type c, while dysregulation of cellular organization in the structure A is a hallmark of hyperplasia and autoimmune disorders.</a:t>
            </a:r>
          </a:p>
        </p:txBody>
      </p:sp>
      <p:sp>
        <p:nvSpPr>
          <p:cNvPr id="6" name="TextBox 5">
            <a:extLst>
              <a:ext uri="{FF2B5EF4-FFF2-40B4-BE49-F238E27FC236}">
                <a16:creationId xmlns:a16="http://schemas.microsoft.com/office/drawing/2014/main" id="{241D69AA-0754-C35F-39AF-F2301350B0DC}"/>
              </a:ext>
            </a:extLst>
          </p:cNvPr>
          <p:cNvSpPr txBox="1"/>
          <p:nvPr/>
        </p:nvSpPr>
        <p:spPr>
          <a:xfrm>
            <a:off x="845127" y="6522478"/>
            <a:ext cx="10598727" cy="307777"/>
          </a:xfrm>
          <a:prstGeom prst="rect">
            <a:avLst/>
          </a:prstGeom>
          <a:noFill/>
        </p:spPr>
        <p:txBody>
          <a:bodyPr wrap="square">
            <a:spAutoFit/>
          </a:bodyPr>
          <a:lstStyle/>
          <a:p>
            <a:r>
              <a:rPr lang="en-US" sz="1400" dirty="0">
                <a:solidFill>
                  <a:schemeClr val="tx1"/>
                </a:solidFill>
              </a:rPr>
              <a:t>Source: UCSF Office of Career and Professional Development.  </a:t>
            </a:r>
            <a:r>
              <a:rPr lang="en-US" sz="1400" i="1" dirty="0">
                <a:solidFill>
                  <a:schemeClr val="tx1"/>
                </a:solidFill>
              </a:rPr>
              <a:t>Sample Materials for Faculty Positions.  </a:t>
            </a:r>
            <a:endParaRPr lang="en-US" sz="1400" dirty="0">
              <a:solidFill>
                <a:schemeClr val="tx1"/>
              </a:solidFill>
            </a:endParaRPr>
          </a:p>
        </p:txBody>
      </p:sp>
    </p:spTree>
    <p:extLst>
      <p:ext uri="{BB962C8B-B14F-4D97-AF65-F5344CB8AC3E}">
        <p14:creationId xmlns:p14="http://schemas.microsoft.com/office/powerpoint/2010/main" val="11576290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5A74D-9F4D-8344-AAD3-85922D8DC889}"/>
              </a:ext>
            </a:extLst>
          </p:cNvPr>
          <p:cNvSpPr>
            <a:spLocks noGrp="1"/>
          </p:cNvSpPr>
          <p:nvPr>
            <p:ph type="title"/>
          </p:nvPr>
        </p:nvSpPr>
        <p:spPr>
          <a:xfrm>
            <a:off x="7803311" y="-344659"/>
            <a:ext cx="3092115" cy="1196671"/>
          </a:xfrm>
        </p:spPr>
        <p:txBody>
          <a:bodyPr>
            <a:normAutofit/>
          </a:bodyPr>
          <a:lstStyle/>
          <a:p>
            <a:r>
              <a:rPr lang="en-US" sz="2400" spc="0" dirty="0">
                <a:latin typeface="Franklin Gothic Medium" panose="020B0603020102020204" pitchFamily="34" charset="0"/>
              </a:rPr>
              <a:t>Practice</a:t>
            </a:r>
          </a:p>
        </p:txBody>
      </p:sp>
      <p:sp>
        <p:nvSpPr>
          <p:cNvPr id="4" name="Text Placeholder 3">
            <a:extLst>
              <a:ext uri="{FF2B5EF4-FFF2-40B4-BE49-F238E27FC236}">
                <a16:creationId xmlns:a16="http://schemas.microsoft.com/office/drawing/2014/main" id="{C3292A3D-68D4-DF4F-BC10-36D281C2FAA3}"/>
              </a:ext>
            </a:extLst>
          </p:cNvPr>
          <p:cNvSpPr>
            <a:spLocks noGrp="1"/>
          </p:cNvSpPr>
          <p:nvPr>
            <p:ph type="body" sz="half" idx="2"/>
          </p:nvPr>
        </p:nvSpPr>
        <p:spPr>
          <a:xfrm>
            <a:off x="7882070" y="953545"/>
            <a:ext cx="3092115" cy="4164164"/>
          </a:xfrm>
        </p:spPr>
        <p:txBody>
          <a:bodyPr>
            <a:normAutofit/>
          </a:bodyPr>
          <a:lstStyle/>
          <a:p>
            <a:r>
              <a:rPr lang="en-US" sz="2400" dirty="0">
                <a:solidFill>
                  <a:schemeClr val="accent3"/>
                </a:solidFill>
              </a:rPr>
              <a:t>What micro level observations can you make about the paragraph? (THINK ABOUT: Sentence structure, sources, word choice, verb choices, presences of the writer, voice)</a:t>
            </a:r>
          </a:p>
          <a:p>
            <a:endParaRPr lang="en-US" sz="2400" dirty="0"/>
          </a:p>
        </p:txBody>
      </p:sp>
      <p:sp>
        <p:nvSpPr>
          <p:cNvPr id="6" name="TextBox 5">
            <a:extLst>
              <a:ext uri="{FF2B5EF4-FFF2-40B4-BE49-F238E27FC236}">
                <a16:creationId xmlns:a16="http://schemas.microsoft.com/office/drawing/2014/main" id="{4A77458A-4EFD-C84D-8BF8-4BB738706859}"/>
              </a:ext>
            </a:extLst>
          </p:cNvPr>
          <p:cNvSpPr txBox="1"/>
          <p:nvPr/>
        </p:nvSpPr>
        <p:spPr>
          <a:xfrm>
            <a:off x="7803311" y="5117709"/>
            <a:ext cx="4256770" cy="1200329"/>
          </a:xfrm>
          <a:prstGeom prst="rect">
            <a:avLst/>
          </a:prstGeom>
          <a:noFill/>
        </p:spPr>
        <p:txBody>
          <a:bodyPr wrap="square" rtlCol="0">
            <a:spAutoFit/>
          </a:bodyPr>
          <a:lstStyle/>
          <a:p>
            <a:r>
              <a:rPr lang="en-US" dirty="0">
                <a:solidFill>
                  <a:schemeClr val="accent4">
                    <a:lumMod val="20000"/>
                    <a:lumOff val="80000"/>
                  </a:schemeClr>
                </a:solidFill>
              </a:rPr>
              <a:t>Sample Cover Letter from the Office of Career &amp; Professional Development, University of California, San Francisco </a:t>
            </a:r>
            <a:br>
              <a:rPr lang="en-US" dirty="0">
                <a:solidFill>
                  <a:schemeClr val="accent4">
                    <a:lumMod val="20000"/>
                    <a:lumOff val="80000"/>
                  </a:schemeClr>
                </a:solidFill>
              </a:rPr>
            </a:br>
            <a:endParaRPr lang="en-US" dirty="0">
              <a:solidFill>
                <a:schemeClr val="accent4">
                  <a:lumMod val="20000"/>
                  <a:lumOff val="80000"/>
                </a:schemeClr>
              </a:solidFill>
            </a:endParaRPr>
          </a:p>
        </p:txBody>
      </p:sp>
      <p:sp>
        <p:nvSpPr>
          <p:cNvPr id="9" name="TextBox 8">
            <a:extLst>
              <a:ext uri="{FF2B5EF4-FFF2-40B4-BE49-F238E27FC236}">
                <a16:creationId xmlns:a16="http://schemas.microsoft.com/office/drawing/2014/main" id="{5AE7F45F-85BB-AF4E-9811-7AE571E45B85}"/>
              </a:ext>
            </a:extLst>
          </p:cNvPr>
          <p:cNvSpPr txBox="1"/>
          <p:nvPr/>
        </p:nvSpPr>
        <p:spPr>
          <a:xfrm>
            <a:off x="443345" y="332509"/>
            <a:ext cx="6553200" cy="6186309"/>
          </a:xfrm>
          <a:prstGeom prst="rect">
            <a:avLst/>
          </a:prstGeom>
          <a:noFill/>
        </p:spPr>
        <p:txBody>
          <a:bodyPr wrap="square" rtlCol="0">
            <a:spAutoFit/>
          </a:bodyPr>
          <a:lstStyle/>
          <a:p>
            <a:r>
              <a:rPr lang="en-US" sz="2200" dirty="0"/>
              <a:t>While a Lorraine Baines postdoctoral fellow in Prof. Brown’s lab, I contributed to two innovative engineering approaches to building synthetic tissues with spatially controlled cellular and extracellular compositions at the milli-scale. My work to image and analyze dynamic growth and spatial organization of arrays of thousands of mammary cell type a milli-tissues at single-cell resolution resulted in a second author publication in Nature Methods. Further, I spearheaded an approach to encode tissue curvature and extracellular anisotropy using the intrinsic contractility of cell type b networks (one patent application and one manuscript currently submitted; six invited or conference oral presentations). This work is a fundamental step towards building tissues within a new paradigm, where small-scale tissues are built hierarchically from the bottom-up by understanding and engineering cellular interactions at the milli-scale.</a:t>
            </a:r>
          </a:p>
        </p:txBody>
      </p:sp>
    </p:spTree>
    <p:extLst>
      <p:ext uri="{BB962C8B-B14F-4D97-AF65-F5344CB8AC3E}">
        <p14:creationId xmlns:p14="http://schemas.microsoft.com/office/powerpoint/2010/main" val="23858119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0FA6B-FD3E-164E-86F2-343951E1A1A9}"/>
              </a:ext>
            </a:extLst>
          </p:cNvPr>
          <p:cNvSpPr>
            <a:spLocks noGrp="1"/>
          </p:cNvSpPr>
          <p:nvPr>
            <p:ph type="title"/>
          </p:nvPr>
        </p:nvSpPr>
        <p:spPr/>
        <p:txBody>
          <a:bodyPr/>
          <a:lstStyle/>
          <a:p>
            <a:r>
              <a:rPr lang="en-US" spc="0" dirty="0">
                <a:latin typeface="Franklin Gothic Medium" panose="020B0603020102020204" pitchFamily="34" charset="0"/>
              </a:rPr>
              <a:t>Additional resources</a:t>
            </a:r>
          </a:p>
        </p:txBody>
      </p:sp>
      <p:sp>
        <p:nvSpPr>
          <p:cNvPr id="3" name="Content Placeholder 2">
            <a:extLst>
              <a:ext uri="{FF2B5EF4-FFF2-40B4-BE49-F238E27FC236}">
                <a16:creationId xmlns:a16="http://schemas.microsoft.com/office/drawing/2014/main" id="{808831ED-2200-0B44-BAE2-C4CD53B25083}"/>
              </a:ext>
            </a:extLst>
          </p:cNvPr>
          <p:cNvSpPr>
            <a:spLocks noGrp="1"/>
          </p:cNvSpPr>
          <p:nvPr>
            <p:ph idx="1"/>
          </p:nvPr>
        </p:nvSpPr>
        <p:spPr>
          <a:xfrm>
            <a:off x="1251678" y="1312607"/>
            <a:ext cx="10178322" cy="4921938"/>
          </a:xfrm>
        </p:spPr>
        <p:txBody>
          <a:bodyPr>
            <a:normAutofit/>
          </a:bodyPr>
          <a:lstStyle/>
          <a:p>
            <a:r>
              <a:rPr lang="en-US" sz="3200" dirty="0">
                <a:solidFill>
                  <a:schemeClr val="tx2"/>
                </a:solidFill>
              </a:rPr>
              <a:t>Text analysis worksheet – will be sent out after workshop along with slides! </a:t>
            </a:r>
          </a:p>
          <a:p>
            <a:r>
              <a:rPr lang="en-US" sz="3200" dirty="0">
                <a:solidFill>
                  <a:schemeClr val="tx2"/>
                </a:solidFill>
                <a:hlinkClick r:id="rId2">
                  <a:extLst>
                    <a:ext uri="{A12FA001-AC4F-418D-AE19-62706E023703}">
                      <ahyp:hlinkClr xmlns:ahyp="http://schemas.microsoft.com/office/drawing/2018/hyperlinkcolor" val="tx"/>
                    </a:ext>
                  </a:extLst>
                </a:hlinkClick>
              </a:rPr>
              <a:t>Purdue OWL Writing Center video on Genre Analysis &amp; Reverse Outlining </a:t>
            </a:r>
            <a:r>
              <a:rPr lang="en-US" sz="3200" dirty="0">
                <a:solidFill>
                  <a:schemeClr val="tx2"/>
                </a:solidFill>
              </a:rPr>
              <a:t>– page has a video workshop and a list of handouts </a:t>
            </a:r>
          </a:p>
          <a:p>
            <a:endParaRPr lang="en-US" sz="3200" dirty="0">
              <a:solidFill>
                <a:schemeClr val="tx2"/>
              </a:solidFill>
            </a:endParaRPr>
          </a:p>
        </p:txBody>
      </p:sp>
    </p:spTree>
    <p:extLst>
      <p:ext uri="{BB962C8B-B14F-4D97-AF65-F5344CB8AC3E}">
        <p14:creationId xmlns:p14="http://schemas.microsoft.com/office/powerpoint/2010/main" val="17428962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3015A9-70CB-BA4F-9A58-A3ED0013C5D7}"/>
              </a:ext>
            </a:extLst>
          </p:cNvPr>
          <p:cNvSpPr>
            <a:spLocks noGrp="1"/>
          </p:cNvSpPr>
          <p:nvPr>
            <p:ph type="body" idx="1"/>
          </p:nvPr>
        </p:nvSpPr>
        <p:spPr>
          <a:xfrm>
            <a:off x="3215220" y="3477495"/>
            <a:ext cx="7017488" cy="951135"/>
          </a:xfrm>
        </p:spPr>
        <p:txBody>
          <a:bodyPr>
            <a:normAutofit/>
          </a:bodyPr>
          <a:lstStyle/>
          <a:p>
            <a:r>
              <a:rPr lang="en-US" sz="3200" spc="0" dirty="0">
                <a:latin typeface="Franklin Gothic Medium" panose="020B0603020102020204" pitchFamily="34" charset="0"/>
              </a:rPr>
              <a:t>Any questions? </a:t>
            </a:r>
          </a:p>
          <a:p>
            <a:endParaRPr lang="en-US" sz="3200" dirty="0">
              <a:latin typeface="Avenir Book" panose="02000503020000020003" pitchFamily="2" charset="0"/>
            </a:endParaRPr>
          </a:p>
          <a:p>
            <a:endParaRPr lang="en-US" sz="3200" dirty="0">
              <a:latin typeface="Avenir Book" panose="02000503020000020003" pitchFamily="2" charset="0"/>
            </a:endParaRPr>
          </a:p>
          <a:p>
            <a:endParaRPr lang="en-US" sz="3200" dirty="0">
              <a:latin typeface="Avenir Book" panose="02000503020000020003" pitchFamily="2" charset="0"/>
            </a:endParaRPr>
          </a:p>
        </p:txBody>
      </p:sp>
      <p:sp>
        <p:nvSpPr>
          <p:cNvPr id="2" name="Title 1">
            <a:extLst>
              <a:ext uri="{FF2B5EF4-FFF2-40B4-BE49-F238E27FC236}">
                <a16:creationId xmlns:a16="http://schemas.microsoft.com/office/drawing/2014/main" id="{BB8344A4-3FD4-3448-8193-0CBFEC14CABA}"/>
              </a:ext>
            </a:extLst>
          </p:cNvPr>
          <p:cNvSpPr>
            <a:spLocks noGrp="1"/>
          </p:cNvSpPr>
          <p:nvPr>
            <p:ph type="title"/>
          </p:nvPr>
        </p:nvSpPr>
        <p:spPr>
          <a:xfrm>
            <a:off x="3061856" y="-651167"/>
            <a:ext cx="8187071" cy="4064627"/>
          </a:xfrm>
        </p:spPr>
        <p:txBody>
          <a:bodyPr/>
          <a:lstStyle/>
          <a:p>
            <a:r>
              <a:rPr lang="en-US" spc="0" dirty="0">
                <a:latin typeface="Franklin Gothic Medium" panose="020B0603020102020204" pitchFamily="34" charset="0"/>
              </a:rPr>
              <a:t>Thanks for coming! </a:t>
            </a:r>
          </a:p>
        </p:txBody>
      </p:sp>
      <p:sp>
        <p:nvSpPr>
          <p:cNvPr id="6" name="TextBox 5">
            <a:extLst>
              <a:ext uri="{FF2B5EF4-FFF2-40B4-BE49-F238E27FC236}">
                <a16:creationId xmlns:a16="http://schemas.microsoft.com/office/drawing/2014/main" id="{BA379E36-1AD6-6041-A65D-7655FFC61117}"/>
              </a:ext>
            </a:extLst>
          </p:cNvPr>
          <p:cNvSpPr txBox="1"/>
          <p:nvPr/>
        </p:nvSpPr>
        <p:spPr>
          <a:xfrm>
            <a:off x="3061856" y="4411223"/>
            <a:ext cx="5140035" cy="1477328"/>
          </a:xfrm>
          <a:prstGeom prst="rect">
            <a:avLst/>
          </a:prstGeom>
          <a:noFill/>
        </p:spPr>
        <p:txBody>
          <a:bodyPr wrap="square" rtlCol="0">
            <a:spAutoFit/>
          </a:bodyPr>
          <a:lstStyle/>
          <a:p>
            <a:r>
              <a:rPr lang="en-US" dirty="0">
                <a:latin typeface="Avenir Book" panose="02000503020000020003" pitchFamily="2" charset="0"/>
              </a:rPr>
              <a:t>Brooke Dinsmore (bd3tz@virginia.edu)</a:t>
            </a:r>
          </a:p>
          <a:p>
            <a:r>
              <a:rPr lang="en-US" dirty="0">
                <a:latin typeface="Avenir Book" panose="02000503020000020003" pitchFamily="2" charset="0"/>
              </a:rPr>
              <a:t>Graduate Writing Consultant</a:t>
            </a:r>
          </a:p>
          <a:p>
            <a:r>
              <a:rPr lang="en-US" dirty="0">
                <a:latin typeface="Avenir Book" panose="02000503020000020003" pitchFamily="2" charset="0"/>
              </a:rPr>
              <a:t>PhD Candidate, Sociology Department</a:t>
            </a:r>
          </a:p>
          <a:p>
            <a:r>
              <a:rPr lang="en-US" dirty="0">
                <a:latin typeface="Avenir Book" panose="02000503020000020003" pitchFamily="2" charset="0"/>
              </a:rPr>
              <a:t>UVA Engineering Graduate Writing Lab</a:t>
            </a:r>
          </a:p>
          <a:p>
            <a:endParaRPr lang="en-US" dirty="0"/>
          </a:p>
        </p:txBody>
      </p:sp>
    </p:spTree>
    <p:extLst>
      <p:ext uri="{BB962C8B-B14F-4D97-AF65-F5344CB8AC3E}">
        <p14:creationId xmlns:p14="http://schemas.microsoft.com/office/powerpoint/2010/main" val="3057393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A25BF79-9ED2-4290-8C48-1AB107B674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2C2AE72-A3AF-614A-9130-825213AC38F8}"/>
              </a:ext>
            </a:extLst>
          </p:cNvPr>
          <p:cNvSpPr>
            <a:spLocks noGrp="1"/>
          </p:cNvSpPr>
          <p:nvPr>
            <p:ph type="ctrTitle"/>
          </p:nvPr>
        </p:nvSpPr>
        <p:spPr>
          <a:xfrm>
            <a:off x="5164507" y="348319"/>
            <a:ext cx="6273998" cy="4720490"/>
          </a:xfrm>
        </p:spPr>
        <p:txBody>
          <a:bodyPr>
            <a:normAutofit/>
          </a:bodyPr>
          <a:lstStyle/>
          <a:p>
            <a:pPr algn="l"/>
            <a:r>
              <a:rPr lang="en-US" sz="6700" b="1" kern="0" cap="none" spc="0" dirty="0">
                <a:solidFill>
                  <a:schemeClr val="tx1"/>
                </a:solidFill>
                <a:latin typeface="Franklin Gothic Demi Cond" panose="020B0603020102020204" pitchFamily="34" charset="0"/>
              </a:rPr>
              <a:t>What Types Of Writing Do You Encounter In Your Work? </a:t>
            </a:r>
          </a:p>
        </p:txBody>
      </p:sp>
      <p:sp>
        <p:nvSpPr>
          <p:cNvPr id="11" name="Rectangle 10">
            <a:extLst>
              <a:ext uri="{FF2B5EF4-FFF2-40B4-BE49-F238E27FC236}">
                <a16:creationId xmlns:a16="http://schemas.microsoft.com/office/drawing/2014/main" id="{6159C197-C92F-4EEC-9821-4C2CAABD6D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034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318D58F-96AE-499D-AB10-312690101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75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6" name="TextBox 5">
            <a:extLst>
              <a:ext uri="{FF2B5EF4-FFF2-40B4-BE49-F238E27FC236}">
                <a16:creationId xmlns:a16="http://schemas.microsoft.com/office/drawing/2014/main" id="{4BC84B14-AAC9-5F45-9A6C-A697E1106946}"/>
              </a:ext>
            </a:extLst>
          </p:cNvPr>
          <p:cNvSpPr txBox="1"/>
          <p:nvPr/>
        </p:nvSpPr>
        <p:spPr>
          <a:xfrm>
            <a:off x="5164507" y="5120547"/>
            <a:ext cx="5489638" cy="1200329"/>
          </a:xfrm>
          <a:prstGeom prst="rect">
            <a:avLst/>
          </a:prstGeom>
          <a:noFill/>
        </p:spPr>
        <p:txBody>
          <a:bodyPr wrap="square" rtlCol="0">
            <a:spAutoFit/>
          </a:bodyPr>
          <a:lstStyle/>
          <a:p>
            <a:r>
              <a:rPr lang="en-US" sz="3600" i="1" dirty="0">
                <a:solidFill>
                  <a:schemeClr val="accent1"/>
                </a:solidFill>
                <a:latin typeface="MARKER FELT THIN" panose="02000400000000000000" pitchFamily="2" charset="77"/>
                <a:cs typeface="Cavolini" panose="020B0604020202020204" pitchFamily="34" charset="0"/>
              </a:rPr>
              <a:t>Share your answers in the chat or come off mute!  </a:t>
            </a:r>
          </a:p>
        </p:txBody>
      </p:sp>
    </p:spTree>
    <p:extLst>
      <p:ext uri="{BB962C8B-B14F-4D97-AF65-F5344CB8AC3E}">
        <p14:creationId xmlns:p14="http://schemas.microsoft.com/office/powerpoint/2010/main" val="61507214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82C01-DFB1-044B-B89C-CB49A4A58692}"/>
              </a:ext>
            </a:extLst>
          </p:cNvPr>
          <p:cNvSpPr>
            <a:spLocks noGrp="1"/>
          </p:cNvSpPr>
          <p:nvPr>
            <p:ph type="title"/>
          </p:nvPr>
        </p:nvSpPr>
        <p:spPr/>
        <p:txBody>
          <a:bodyPr>
            <a:normAutofit fontScale="90000"/>
          </a:bodyPr>
          <a:lstStyle/>
          <a:p>
            <a:r>
              <a:rPr lang="en-US" spc="0" dirty="0">
                <a:latin typeface="Franklin Gothic Medium" panose="020B0603020102020204" pitchFamily="34" charset="0"/>
              </a:rPr>
              <a:t>Graduate students are expected to produce many different Genres of writing</a:t>
            </a:r>
          </a:p>
        </p:txBody>
      </p:sp>
      <p:sp>
        <p:nvSpPr>
          <p:cNvPr id="3" name="Content Placeholder 2">
            <a:extLst>
              <a:ext uri="{FF2B5EF4-FFF2-40B4-BE49-F238E27FC236}">
                <a16:creationId xmlns:a16="http://schemas.microsoft.com/office/drawing/2014/main" id="{B2BA7962-193F-BC47-A0E0-9862FFF62A12}"/>
              </a:ext>
            </a:extLst>
          </p:cNvPr>
          <p:cNvSpPr>
            <a:spLocks noGrp="1"/>
          </p:cNvSpPr>
          <p:nvPr>
            <p:ph idx="1"/>
          </p:nvPr>
        </p:nvSpPr>
        <p:spPr>
          <a:xfrm>
            <a:off x="1251678" y="2576951"/>
            <a:ext cx="10178322" cy="3593591"/>
          </a:xfrm>
        </p:spPr>
        <p:txBody>
          <a:bodyPr>
            <a:normAutofit fontScale="92500" lnSpcReduction="20000"/>
          </a:bodyPr>
          <a:lstStyle/>
          <a:p>
            <a:pPr>
              <a:spcBef>
                <a:spcPts val="0"/>
              </a:spcBef>
            </a:pPr>
            <a:r>
              <a:rPr lang="en-US" sz="3600" dirty="0">
                <a:solidFill>
                  <a:schemeClr val="tx2"/>
                </a:solidFill>
              </a:rPr>
              <a:t>Articles</a:t>
            </a:r>
          </a:p>
          <a:p>
            <a:pPr>
              <a:spcBef>
                <a:spcPts val="1200"/>
              </a:spcBef>
            </a:pPr>
            <a:r>
              <a:rPr lang="en-US" sz="3600" dirty="0">
                <a:solidFill>
                  <a:schemeClr val="tx2"/>
                </a:solidFill>
              </a:rPr>
              <a:t>Fellowship and grant applications </a:t>
            </a:r>
          </a:p>
          <a:p>
            <a:pPr>
              <a:spcBef>
                <a:spcPts val="1200"/>
              </a:spcBef>
            </a:pPr>
            <a:r>
              <a:rPr lang="en-US" sz="3600" dirty="0">
                <a:solidFill>
                  <a:schemeClr val="tx2"/>
                </a:solidFill>
              </a:rPr>
              <a:t>Dissertation proposals </a:t>
            </a:r>
          </a:p>
          <a:p>
            <a:pPr>
              <a:spcBef>
                <a:spcPts val="1200"/>
              </a:spcBef>
            </a:pPr>
            <a:r>
              <a:rPr lang="en-US" sz="3600" dirty="0">
                <a:solidFill>
                  <a:schemeClr val="tx2"/>
                </a:solidFill>
              </a:rPr>
              <a:t>Dissertations</a:t>
            </a:r>
          </a:p>
          <a:p>
            <a:pPr>
              <a:spcBef>
                <a:spcPts val="1200"/>
              </a:spcBef>
            </a:pPr>
            <a:r>
              <a:rPr lang="en-US" sz="3600" dirty="0">
                <a:solidFill>
                  <a:schemeClr val="tx2"/>
                </a:solidFill>
              </a:rPr>
              <a:t>Job materials for tenure-track jobs</a:t>
            </a:r>
          </a:p>
          <a:p>
            <a:pPr>
              <a:spcBef>
                <a:spcPts val="1200"/>
              </a:spcBef>
            </a:pPr>
            <a:r>
              <a:rPr lang="en-US" sz="3600" dirty="0">
                <a:solidFill>
                  <a:schemeClr val="tx2"/>
                </a:solidFill>
              </a:rPr>
              <a:t>Resumes and cover letters for alt-ac and industry jobs </a:t>
            </a:r>
          </a:p>
          <a:p>
            <a:endParaRPr lang="en-US" sz="3600" dirty="0">
              <a:solidFill>
                <a:schemeClr val="tx2"/>
              </a:solidFill>
            </a:endParaRPr>
          </a:p>
        </p:txBody>
      </p:sp>
    </p:spTree>
    <p:extLst>
      <p:ext uri="{BB962C8B-B14F-4D97-AF65-F5344CB8AC3E}">
        <p14:creationId xmlns:p14="http://schemas.microsoft.com/office/powerpoint/2010/main" val="3535676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A25BF79-9ED2-4290-8C48-1AB107B674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2C2AE72-A3AF-614A-9130-825213AC38F8}"/>
              </a:ext>
            </a:extLst>
          </p:cNvPr>
          <p:cNvSpPr>
            <a:spLocks noGrp="1"/>
          </p:cNvSpPr>
          <p:nvPr>
            <p:ph type="ctrTitle"/>
          </p:nvPr>
        </p:nvSpPr>
        <p:spPr>
          <a:xfrm>
            <a:off x="5122943" y="542279"/>
            <a:ext cx="6273998" cy="4720490"/>
          </a:xfrm>
        </p:spPr>
        <p:txBody>
          <a:bodyPr>
            <a:normAutofit/>
          </a:bodyPr>
          <a:lstStyle/>
          <a:p>
            <a:pPr algn="l"/>
            <a:r>
              <a:rPr lang="en-US" sz="6700" cap="none" spc="0" dirty="0">
                <a:solidFill>
                  <a:schemeClr val="tx1"/>
                </a:solidFill>
                <a:latin typeface="Franklin Gothic Medium Cond" panose="020B0606030402020204" pitchFamily="34" charset="0"/>
              </a:rPr>
              <a:t>What kind of problems have you run into when writing in a new genre? </a:t>
            </a:r>
          </a:p>
        </p:txBody>
      </p:sp>
      <p:sp>
        <p:nvSpPr>
          <p:cNvPr id="11" name="Rectangle 10">
            <a:extLst>
              <a:ext uri="{FF2B5EF4-FFF2-40B4-BE49-F238E27FC236}">
                <a16:creationId xmlns:a16="http://schemas.microsoft.com/office/drawing/2014/main" id="{6159C197-C92F-4EEC-9821-4C2CAABD6D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034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318D58F-96AE-499D-AB10-312690101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75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6" name="TextBox 5">
            <a:extLst>
              <a:ext uri="{FF2B5EF4-FFF2-40B4-BE49-F238E27FC236}">
                <a16:creationId xmlns:a16="http://schemas.microsoft.com/office/drawing/2014/main" id="{CE0AD29A-56D5-F449-9DDC-8209AE615E9F}"/>
              </a:ext>
            </a:extLst>
          </p:cNvPr>
          <p:cNvSpPr txBox="1"/>
          <p:nvPr/>
        </p:nvSpPr>
        <p:spPr>
          <a:xfrm>
            <a:off x="5122943" y="5427348"/>
            <a:ext cx="5489638" cy="830997"/>
          </a:xfrm>
          <a:prstGeom prst="rect">
            <a:avLst/>
          </a:prstGeom>
          <a:noFill/>
        </p:spPr>
        <p:txBody>
          <a:bodyPr wrap="square" rtlCol="0">
            <a:spAutoFit/>
          </a:bodyPr>
          <a:lstStyle/>
          <a:p>
            <a:r>
              <a:rPr lang="en-US" sz="2400" i="1" dirty="0">
                <a:solidFill>
                  <a:schemeClr val="accent1"/>
                </a:solidFill>
                <a:latin typeface="MARKER FELT THIN" panose="02000400000000000000" pitchFamily="2" charset="77"/>
                <a:cs typeface="Cavolini" panose="020B0604020202020204" pitchFamily="34" charset="0"/>
              </a:rPr>
              <a:t>Share your experiences in the chat or come off mute!  </a:t>
            </a:r>
          </a:p>
        </p:txBody>
      </p:sp>
    </p:spTree>
    <p:extLst>
      <p:ext uri="{BB962C8B-B14F-4D97-AF65-F5344CB8AC3E}">
        <p14:creationId xmlns:p14="http://schemas.microsoft.com/office/powerpoint/2010/main" val="3657466207"/>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82C01-DFB1-044B-B89C-CB49A4A58692}"/>
              </a:ext>
            </a:extLst>
          </p:cNvPr>
          <p:cNvSpPr>
            <a:spLocks noGrp="1"/>
          </p:cNvSpPr>
          <p:nvPr>
            <p:ph type="title"/>
          </p:nvPr>
        </p:nvSpPr>
        <p:spPr/>
        <p:txBody>
          <a:bodyPr>
            <a:normAutofit/>
          </a:bodyPr>
          <a:lstStyle/>
          <a:p>
            <a:r>
              <a:rPr lang="en-US" spc="0" dirty="0">
                <a:latin typeface="Franklin Gothic Medium" panose="020B0603020102020204" pitchFamily="34" charset="0"/>
              </a:rPr>
              <a:t>Many Genres that graduate students write in: </a:t>
            </a:r>
          </a:p>
        </p:txBody>
      </p:sp>
      <p:sp>
        <p:nvSpPr>
          <p:cNvPr id="3" name="Content Placeholder 2">
            <a:extLst>
              <a:ext uri="{FF2B5EF4-FFF2-40B4-BE49-F238E27FC236}">
                <a16:creationId xmlns:a16="http://schemas.microsoft.com/office/drawing/2014/main" id="{B2BA7962-193F-BC47-A0E0-9862FFF62A12}"/>
              </a:ext>
            </a:extLst>
          </p:cNvPr>
          <p:cNvSpPr>
            <a:spLocks noGrp="1"/>
          </p:cNvSpPr>
          <p:nvPr>
            <p:ph idx="1"/>
          </p:nvPr>
        </p:nvSpPr>
        <p:spPr>
          <a:xfrm>
            <a:off x="1251678" y="2133606"/>
            <a:ext cx="10178322" cy="3593591"/>
          </a:xfrm>
        </p:spPr>
        <p:txBody>
          <a:bodyPr>
            <a:normAutofit fontScale="92500" lnSpcReduction="10000"/>
          </a:bodyPr>
          <a:lstStyle/>
          <a:p>
            <a:pPr>
              <a:spcBef>
                <a:spcPts val="0"/>
              </a:spcBef>
            </a:pPr>
            <a:r>
              <a:rPr lang="en-US" sz="3600" dirty="0">
                <a:solidFill>
                  <a:schemeClr val="tx2"/>
                </a:solidFill>
              </a:rPr>
              <a:t>Lack clear and easily accessible guidelines</a:t>
            </a:r>
          </a:p>
          <a:p>
            <a:pPr>
              <a:spcBef>
                <a:spcPts val="0"/>
              </a:spcBef>
            </a:pPr>
            <a:r>
              <a:rPr lang="en-US" sz="3600" dirty="0">
                <a:solidFill>
                  <a:schemeClr val="tx2"/>
                </a:solidFill>
              </a:rPr>
              <a:t>Vary considerably by context (e.g. articles in different journals) </a:t>
            </a:r>
          </a:p>
          <a:p>
            <a:pPr>
              <a:spcBef>
                <a:spcPts val="1200"/>
              </a:spcBef>
            </a:pPr>
            <a:r>
              <a:rPr lang="en-US" sz="3600" dirty="0">
                <a:solidFill>
                  <a:schemeClr val="tx2"/>
                </a:solidFill>
              </a:rPr>
              <a:t> Vary considerably depending on the audience (e.g. dissertations for different committees) </a:t>
            </a:r>
          </a:p>
          <a:p>
            <a:pPr>
              <a:spcBef>
                <a:spcPts val="1200"/>
              </a:spcBef>
            </a:pPr>
            <a:r>
              <a:rPr lang="en-US" sz="3600" dirty="0">
                <a:solidFill>
                  <a:schemeClr val="tx2"/>
                </a:solidFill>
              </a:rPr>
              <a:t>Have high stakes! </a:t>
            </a:r>
          </a:p>
          <a:p>
            <a:pPr>
              <a:spcBef>
                <a:spcPts val="1200"/>
              </a:spcBef>
            </a:pPr>
            <a:endParaRPr lang="en-US" sz="3600" dirty="0">
              <a:solidFill>
                <a:schemeClr val="tx2"/>
              </a:solidFill>
            </a:endParaRPr>
          </a:p>
          <a:p>
            <a:endParaRPr lang="en-US" sz="3600" dirty="0">
              <a:solidFill>
                <a:schemeClr val="tx2"/>
              </a:solidFill>
            </a:endParaRPr>
          </a:p>
        </p:txBody>
      </p:sp>
    </p:spTree>
    <p:extLst>
      <p:ext uri="{BB962C8B-B14F-4D97-AF65-F5344CB8AC3E}">
        <p14:creationId xmlns:p14="http://schemas.microsoft.com/office/powerpoint/2010/main" val="2676886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A25BF79-9ED2-4290-8C48-1AB107B674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2C2AE72-A3AF-614A-9130-825213AC38F8}"/>
              </a:ext>
            </a:extLst>
          </p:cNvPr>
          <p:cNvSpPr>
            <a:spLocks noGrp="1"/>
          </p:cNvSpPr>
          <p:nvPr>
            <p:ph type="ctrTitle"/>
          </p:nvPr>
        </p:nvSpPr>
        <p:spPr>
          <a:xfrm>
            <a:off x="5122943" y="1068755"/>
            <a:ext cx="6273998" cy="4720490"/>
          </a:xfrm>
        </p:spPr>
        <p:txBody>
          <a:bodyPr>
            <a:normAutofit/>
          </a:bodyPr>
          <a:lstStyle/>
          <a:p>
            <a:pPr algn="l"/>
            <a:r>
              <a:rPr lang="en-US" sz="5600" kern="0" cap="none" spc="0" dirty="0">
                <a:solidFill>
                  <a:schemeClr val="tx1"/>
                </a:solidFill>
                <a:latin typeface="Franklin Gothic Medium Cond" panose="020B0606030402020204" pitchFamily="34" charset="0"/>
              </a:rPr>
              <a:t>Learning to find and effectively use examples can help you adapt to writing in new genres </a:t>
            </a:r>
          </a:p>
        </p:txBody>
      </p:sp>
      <p:sp>
        <p:nvSpPr>
          <p:cNvPr id="11" name="Rectangle 10">
            <a:extLst>
              <a:ext uri="{FF2B5EF4-FFF2-40B4-BE49-F238E27FC236}">
                <a16:creationId xmlns:a16="http://schemas.microsoft.com/office/drawing/2014/main" id="{6159C197-C92F-4EEC-9821-4C2CAABD6D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034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318D58F-96AE-499D-AB10-312690101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75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Tree>
    <p:extLst>
      <p:ext uri="{BB962C8B-B14F-4D97-AF65-F5344CB8AC3E}">
        <p14:creationId xmlns:p14="http://schemas.microsoft.com/office/powerpoint/2010/main" val="3477414628"/>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5D26B-256F-3F4E-9331-C7909D415483}"/>
              </a:ext>
            </a:extLst>
          </p:cNvPr>
          <p:cNvSpPr>
            <a:spLocks noGrp="1"/>
          </p:cNvSpPr>
          <p:nvPr>
            <p:ph type="title"/>
          </p:nvPr>
        </p:nvSpPr>
        <p:spPr/>
        <p:txBody>
          <a:bodyPr/>
          <a:lstStyle/>
          <a:p>
            <a:r>
              <a:rPr lang="en-US" spc="0" dirty="0">
                <a:latin typeface="Franklin Gothic Medium" panose="020B0603020102020204" pitchFamily="34" charset="0"/>
              </a:rPr>
              <a:t>What Types of examples are the most helpful?</a:t>
            </a:r>
          </a:p>
        </p:txBody>
      </p:sp>
      <p:sp>
        <p:nvSpPr>
          <p:cNvPr id="3" name="Content Placeholder 2">
            <a:extLst>
              <a:ext uri="{FF2B5EF4-FFF2-40B4-BE49-F238E27FC236}">
                <a16:creationId xmlns:a16="http://schemas.microsoft.com/office/drawing/2014/main" id="{8F900EB5-88E7-F246-97AD-415EECF73CF4}"/>
              </a:ext>
            </a:extLst>
          </p:cNvPr>
          <p:cNvSpPr>
            <a:spLocks noGrp="1"/>
          </p:cNvSpPr>
          <p:nvPr>
            <p:ph idx="1"/>
          </p:nvPr>
        </p:nvSpPr>
        <p:spPr>
          <a:xfrm>
            <a:off x="1251678" y="2286001"/>
            <a:ext cx="10178322" cy="4189614"/>
          </a:xfrm>
        </p:spPr>
        <p:txBody>
          <a:bodyPr>
            <a:normAutofit fontScale="92500"/>
          </a:bodyPr>
          <a:lstStyle/>
          <a:p>
            <a:pPr marL="0" indent="0">
              <a:buNone/>
            </a:pPr>
            <a:r>
              <a:rPr lang="en-US" sz="2400" dirty="0">
                <a:solidFill>
                  <a:schemeClr val="tx2"/>
                </a:solidFill>
              </a:rPr>
              <a:t>There are frameworks we can use to analyze what kinds of examples will be helpful: </a:t>
            </a:r>
          </a:p>
          <a:p>
            <a:r>
              <a:rPr lang="en-US" sz="2400" dirty="0">
                <a:solidFill>
                  <a:schemeClr val="tx2"/>
                </a:solidFill>
              </a:rPr>
              <a:t>Purpose</a:t>
            </a:r>
          </a:p>
          <a:p>
            <a:r>
              <a:rPr lang="en-US" sz="2400" dirty="0">
                <a:solidFill>
                  <a:schemeClr val="tx2"/>
                </a:solidFill>
              </a:rPr>
              <a:t>Audience</a:t>
            </a:r>
          </a:p>
          <a:p>
            <a:r>
              <a:rPr lang="en-US" sz="2400" dirty="0">
                <a:solidFill>
                  <a:schemeClr val="tx2"/>
                </a:solidFill>
              </a:rPr>
              <a:t>Context </a:t>
            </a:r>
          </a:p>
          <a:p>
            <a:r>
              <a:rPr lang="en-US" sz="2400" dirty="0">
                <a:solidFill>
                  <a:schemeClr val="tx2"/>
                </a:solidFill>
              </a:rPr>
              <a:t>Audience + Context = JOURNAL </a:t>
            </a:r>
          </a:p>
          <a:p>
            <a:r>
              <a:rPr lang="en-US" sz="2400" dirty="0">
                <a:solidFill>
                  <a:schemeClr val="tx2"/>
                </a:solidFill>
              </a:rPr>
              <a:t>Subject area/discipline </a:t>
            </a:r>
          </a:p>
          <a:p>
            <a:r>
              <a:rPr lang="en-US" sz="2400" dirty="0">
                <a:solidFill>
                  <a:schemeClr val="tx2"/>
                </a:solidFill>
              </a:rPr>
              <a:t>Methods (for something like a research article where this determines the structure)</a:t>
            </a:r>
          </a:p>
          <a:p>
            <a:r>
              <a:rPr lang="en-US" sz="2400" dirty="0">
                <a:solidFill>
                  <a:schemeClr val="tx2"/>
                </a:solidFill>
              </a:rPr>
              <a:t>Success </a:t>
            </a:r>
          </a:p>
          <a:p>
            <a:pPr marL="0" indent="0">
              <a:buNone/>
            </a:pPr>
            <a:r>
              <a:rPr lang="en-US" sz="2400" dirty="0">
                <a:solidFill>
                  <a:schemeClr val="tx2"/>
                </a:solidFill>
              </a:rPr>
              <a:t> </a:t>
            </a:r>
          </a:p>
        </p:txBody>
      </p:sp>
    </p:spTree>
    <p:extLst>
      <p:ext uri="{BB962C8B-B14F-4D97-AF65-F5344CB8AC3E}">
        <p14:creationId xmlns:p14="http://schemas.microsoft.com/office/powerpoint/2010/main" val="2093958237"/>
      </p:ext>
    </p:extLst>
  </p:cSld>
  <p:clrMapOvr>
    <a:masterClrMapping/>
  </p:clrMapOvr>
</p:sld>
</file>

<file path=ppt/theme/theme1.xml><?xml version="1.0" encoding="utf-8"?>
<a:theme xmlns:a="http://schemas.openxmlformats.org/drawingml/2006/main" name="Badge">
  <a:themeElements>
    <a:clrScheme name="Custom 3">
      <a:dk1>
        <a:srgbClr val="232C4B"/>
      </a:dk1>
      <a:lt1>
        <a:srgbClr val="FFFFFF"/>
      </a:lt1>
      <a:dk2>
        <a:srgbClr val="1E2846"/>
      </a:dk2>
      <a:lt2>
        <a:srgbClr val="F3F3F2"/>
      </a:lt2>
      <a:accent1>
        <a:srgbClr val="E57100"/>
      </a:accent1>
      <a:accent2>
        <a:srgbClr val="FDDA24"/>
      </a:accent2>
      <a:accent3>
        <a:srgbClr val="009FDF"/>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{99CEA114-3B2B-AD48-A08B-28291E568912}tf10001071</Template>
  <TotalTime>582</TotalTime>
  <Words>4415</Words>
  <Application>Microsoft Office PowerPoint</Application>
  <PresentationFormat>Widescreen</PresentationFormat>
  <Paragraphs>246</Paragraphs>
  <Slides>34</Slides>
  <Notes>9</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Badge</vt:lpstr>
      <vt:lpstr>Learning from Examples</vt:lpstr>
      <vt:lpstr>Sources Referenced</vt:lpstr>
      <vt:lpstr>1. Why To Use Examples 2.Finding Good Examples 3. How To Analyze Examples</vt:lpstr>
      <vt:lpstr>What Types Of Writing Do You Encounter In Your Work? </vt:lpstr>
      <vt:lpstr>Graduate students are expected to produce many different Genres of writing</vt:lpstr>
      <vt:lpstr>What kind of problems have you run into when writing in a new genre? </vt:lpstr>
      <vt:lpstr>Many Genres that graduate students write in: </vt:lpstr>
      <vt:lpstr>Learning to find and effectively use examples can help you adapt to writing in new genres </vt:lpstr>
      <vt:lpstr>What Types of examples are the most helpful?</vt:lpstr>
      <vt:lpstr>For example</vt:lpstr>
      <vt:lpstr>How to Compile Examples</vt:lpstr>
      <vt:lpstr>How to Compile Examples: Journal Articles</vt:lpstr>
      <vt:lpstr>Practice Exercise</vt:lpstr>
      <vt:lpstr>Practice Exercise</vt:lpstr>
      <vt:lpstr>PowerPoint Presentation</vt:lpstr>
      <vt:lpstr>Practice Exercise</vt:lpstr>
      <vt:lpstr>Practice Exercise</vt:lpstr>
      <vt:lpstr>What to do with your examples</vt:lpstr>
      <vt:lpstr>Analyzing Examples</vt:lpstr>
      <vt:lpstr>Worksheet</vt:lpstr>
      <vt:lpstr>Macro Level  How is the text developing and supporting the overall argument/position/claim? </vt:lpstr>
      <vt:lpstr>Macro Level  How is the text developing and supporting the overall argument/position/claim? </vt:lpstr>
      <vt:lpstr>Macro Level  How is the text developing and supporting the overall argument/position/claim? </vt:lpstr>
      <vt:lpstr>Reverse Outlining</vt:lpstr>
      <vt:lpstr>PowerPoint Presentation</vt:lpstr>
      <vt:lpstr>Micro Level  how is the argument expressed on the sentence-level? What types of writing decisions did the writer make? </vt:lpstr>
      <vt:lpstr>Example: Academic Cover Letter</vt:lpstr>
      <vt:lpstr>Micro Level  how is the argument expressed on the sentence-level? What types of writing decisions did the writer make? </vt:lpstr>
      <vt:lpstr>Example: Academic Cover Letters</vt:lpstr>
      <vt:lpstr>Micro Level  how is the argument expressed on the sentence-level? What types of writing decisions did the writer make? </vt:lpstr>
      <vt:lpstr>Example: Academic Cover Letters</vt:lpstr>
      <vt:lpstr>Practice</vt:lpstr>
      <vt:lpstr>Additional resources</vt:lpstr>
      <vt:lpstr>Thanks for coming!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from Examples</dc:title>
  <dc:creator>Microsoft Office User</dc:creator>
  <cp:lastModifiedBy>Cunningham, Kelly J. (kjc5z)</cp:lastModifiedBy>
  <cp:revision>20</cp:revision>
  <dcterms:created xsi:type="dcterms:W3CDTF">2021-09-21T18:58:30Z</dcterms:created>
  <dcterms:modified xsi:type="dcterms:W3CDTF">2022-08-01T20:57:19Z</dcterms:modified>
</cp:coreProperties>
</file>