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49" r:id="rId2"/>
    <p:sldMasterId id="2147483751" r:id="rId3"/>
    <p:sldMasterId id="2147483753" r:id="rId4"/>
    <p:sldMasterId id="2147483755" r:id="rId5"/>
    <p:sldMasterId id="2147483757" r:id="rId6"/>
    <p:sldMasterId id="2147483759" r:id="rId7"/>
    <p:sldMasterId id="2147483761" r:id="rId8"/>
    <p:sldMasterId id="2147483763" r:id="rId9"/>
    <p:sldMasterId id="2147483765" r:id="rId10"/>
    <p:sldMasterId id="2147483767" r:id="rId11"/>
    <p:sldMasterId id="2147483769" r:id="rId12"/>
    <p:sldMasterId id="2147483771" r:id="rId13"/>
    <p:sldMasterId id="2147483773" r:id="rId14"/>
    <p:sldMasterId id="2147483775" r:id="rId15"/>
    <p:sldMasterId id="2147483777" r:id="rId16"/>
  </p:sldMasterIdLst>
  <p:notesMasterIdLst>
    <p:notesMasterId r:id="rId36"/>
  </p:notesMasterIdLst>
  <p:sldIdLst>
    <p:sldId id="256" r:id="rId17"/>
    <p:sldId id="323" r:id="rId18"/>
    <p:sldId id="257" r:id="rId19"/>
    <p:sldId id="339" r:id="rId20"/>
    <p:sldId id="325" r:id="rId21"/>
    <p:sldId id="334" r:id="rId22"/>
    <p:sldId id="332" r:id="rId23"/>
    <p:sldId id="324" r:id="rId24"/>
    <p:sldId id="265" r:id="rId25"/>
    <p:sldId id="264" r:id="rId26"/>
    <p:sldId id="266" r:id="rId27"/>
    <p:sldId id="335" r:id="rId28"/>
    <p:sldId id="329" r:id="rId29"/>
    <p:sldId id="328" r:id="rId30"/>
    <p:sldId id="330" r:id="rId31"/>
    <p:sldId id="331" r:id="rId32"/>
    <p:sldId id="282" r:id="rId33"/>
    <p:sldId id="337" r:id="rId34"/>
    <p:sldId id="336"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4"/>
    <p:restoredTop sz="48698"/>
  </p:normalViewPr>
  <p:slideViewPr>
    <p:cSldViewPr snapToGrid="0" snapToObjects="1">
      <p:cViewPr varScale="1">
        <p:scale>
          <a:sx n="67" d="100"/>
          <a:sy n="67" d="100"/>
        </p:scale>
        <p:origin x="2344" y="168"/>
      </p:cViewPr>
      <p:guideLst/>
    </p:cSldViewPr>
  </p:slideViewPr>
  <p:notesTextViewPr>
    <p:cViewPr>
      <p:scale>
        <a:sx n="1" d="1"/>
        <a:sy n="1" d="1"/>
      </p:scale>
      <p:origin x="0" y="-8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2FC99-C334-DE4F-8F33-41499BFA993B}" type="datetimeFigureOut">
              <a:rPr lang="en-US" smtClean="0"/>
              <a:t>9/26/22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1C7E4-AD37-FD48-9216-CFA6E7862503}" type="slidenum">
              <a:rPr lang="en-US" smtClean="0"/>
              <a:t>‹#›</a:t>
            </a:fld>
            <a:endParaRPr lang="en-US"/>
          </a:p>
        </p:txBody>
      </p:sp>
    </p:spTree>
    <p:extLst>
      <p:ext uri="{BB962C8B-B14F-4D97-AF65-F5344CB8AC3E}">
        <p14:creationId xmlns:p14="http://schemas.microsoft.com/office/powerpoint/2010/main" val="334590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herpa.ac.uk/romeo/index.php"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aj.org/search/journa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ibrary.virginia.edu/services/orcid-at-uv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iriamposner.com/blog/humanities-data-a-necessary-contradi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aspa.org/wp-content/uploads/2022/09/ROR-OASPA-2022-Poster-FINAL-Rebecca-Gran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38/sdata.2016.1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rginia.box.com/s/ej6v5in5018rssbmepwy3ujvfbk9ho5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llea.org/lets-be-fair-allea-presents-recommendations-for-sustainable-data-sharing-in-the-humaniti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Hello. I’m Sherry Lake, Scholarly Repository Librarian at the University of Virginia</a:t>
            </a:r>
          </a:p>
          <a:p>
            <a:r>
              <a:rPr lang="en-US" dirty="0"/>
              <a:t> I want to thank Center for Digital Editing, the University of Virginia - Digital Publishing Cooperative, and </a:t>
            </a:r>
            <a:r>
              <a:rPr lang="en-US" dirty="0" err="1"/>
              <a:t>eLaboratories</a:t>
            </a:r>
            <a:r>
              <a:rPr lang="en-US" dirty="0"/>
              <a:t> for giving me the chance to talk about Open Scholarship in the Humanities and how we support Openness at the UVa Library.</a:t>
            </a:r>
          </a:p>
          <a:p>
            <a:endParaRPr lang="en-US" dirty="0"/>
          </a:p>
          <a:p>
            <a:endParaRPr lang="en-US" dirty="0"/>
          </a:p>
          <a:p>
            <a:r>
              <a:rPr lang="en-US" dirty="0"/>
              <a:t>This presentation will introduce “Open Access” and what it means in the humanities, highlighting differences between the humanities and the science disciplines.</a:t>
            </a:r>
          </a:p>
          <a:p>
            <a:r>
              <a:rPr lang="en-US" dirty="0"/>
              <a:t>It will conclude with an overview of the Library’s supporting infrastructure - UVa’s Institutional Repository Libra</a:t>
            </a:r>
          </a:p>
        </p:txBody>
      </p:sp>
      <p:sp>
        <p:nvSpPr>
          <p:cNvPr id="4" name="Slide Number Placeholder 3"/>
          <p:cNvSpPr>
            <a:spLocks noGrp="1"/>
          </p:cNvSpPr>
          <p:nvPr>
            <p:ph type="sldNum" sz="quarter" idx="5"/>
          </p:nvPr>
        </p:nvSpPr>
        <p:spPr/>
        <p:txBody>
          <a:bodyPr/>
          <a:lstStyle/>
          <a:p>
            <a:fld id="{E5B1C7E4-AD37-FD48-9216-CFA6E7862503}" type="slidenum">
              <a:rPr lang="en-US" smtClean="0"/>
              <a:t>1</a:t>
            </a:fld>
            <a:endParaRPr lang="en-US"/>
          </a:p>
        </p:txBody>
      </p:sp>
    </p:spTree>
    <p:extLst>
      <p:ext uri="{BB962C8B-B14F-4D97-AF65-F5344CB8AC3E}">
        <p14:creationId xmlns:p14="http://schemas.microsoft.com/office/powerpoint/2010/main" val="10056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Publish where you want (with the prestige publishers) and archive openly in a pre-print repository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Again, Pre-print is a version of your article before it has been submitted, accepted and reviewed for a journal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You need to be aware of publisher policies before you make your pre-print available…… The first link here on the slide is  a list of publisher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r>
              <a:rPr lang="en-US" sz="1000" dirty="0"/>
              <a:t>Sherpa/Romeo is another site that breaks down publisher (journal) policies in regards to pre-prints and post-prints</a:t>
            </a:r>
          </a:p>
          <a:p>
            <a:r>
              <a:rPr lang="en-US" sz="1000" b="0" i="0" u="none" strike="noStrike" kern="1200" dirty="0">
                <a:solidFill>
                  <a:schemeClr val="tx1"/>
                </a:solidFill>
                <a:effectLst/>
                <a:latin typeface="+mn-lt"/>
                <a:ea typeface="+mn-ea"/>
                <a:cs typeface="+mn-cs"/>
              </a:rPr>
              <a:t>Publishers’ policies and conditions regarding open access archiving (also known as self-archiving) and other rights and permissions options can be confusing.  </a:t>
            </a:r>
            <a:r>
              <a:rPr lang="en-US" sz="1000" b="0" i="0" u="none" strike="noStrike" kern="1200" dirty="0">
                <a:solidFill>
                  <a:schemeClr val="tx1"/>
                </a:solidFill>
                <a:effectLst/>
                <a:latin typeface="+mn-lt"/>
                <a:ea typeface="+mn-ea"/>
                <a:cs typeface="+mn-cs"/>
                <a:hlinkClick r:id="rId3"/>
              </a:rPr>
              <a:t>Sherpa RoMEO</a:t>
            </a:r>
            <a:r>
              <a:rPr lang="en-US" sz="1000" b="0" i="0" u="none" strike="noStrike" kern="1200" dirty="0">
                <a:solidFill>
                  <a:schemeClr val="tx1"/>
                </a:solidFill>
                <a:effectLst/>
                <a:latin typeface="+mn-lt"/>
                <a:ea typeface="+mn-ea"/>
                <a:cs typeface="+mn-cs"/>
              </a:rPr>
              <a:t>, a directory of publishers’ copyright policies, lays out the details clearly.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OR deposit a post-print in an institutional repository (authors’ version after peer review, but before journal editing).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If you are interested in publishing in Open journals, you can check out the Directory of Open Access Journals</a:t>
            </a:r>
          </a:p>
          <a:p>
            <a:r>
              <a:rPr lang="en-US" sz="1000" b="0" i="0" u="none" strike="noStrike" kern="1200" dirty="0">
                <a:solidFill>
                  <a:schemeClr val="tx1"/>
                </a:solidFill>
                <a:effectLst/>
                <a:latin typeface="+mn-lt"/>
                <a:ea typeface="+mn-ea"/>
                <a:cs typeface="+mn-cs"/>
              </a:rPr>
              <a:t>The DOAJ </a:t>
            </a:r>
          </a:p>
          <a:p>
            <a:r>
              <a:rPr lang="en-US" sz="1000" b="0" i="0" kern="1200" dirty="0">
                <a:solidFill>
                  <a:schemeClr val="tx1"/>
                </a:solidFill>
                <a:effectLst/>
                <a:latin typeface="+mn-lt"/>
                <a:ea typeface="+mn-ea"/>
                <a:cs typeface="+mn-cs"/>
              </a:rPr>
              <a:t>database contains over </a:t>
            </a:r>
            <a:r>
              <a:rPr lang="en-US" sz="1000" b="0" i="0" u="sng" kern="1200" dirty="0">
                <a:solidFill>
                  <a:schemeClr val="tx1"/>
                </a:solidFill>
                <a:effectLst/>
                <a:latin typeface="+mn-lt"/>
                <a:ea typeface="+mn-ea"/>
                <a:cs typeface="+mn-cs"/>
                <a:hlinkClick r:id="rId4"/>
              </a:rPr>
              <a:t>16 500 peer-reviewed open access journals</a:t>
            </a:r>
            <a:r>
              <a:rPr lang="en-US" sz="1000" b="0" i="0" kern="1200" dirty="0">
                <a:solidFill>
                  <a:schemeClr val="tx1"/>
                </a:solidFill>
                <a:effectLst/>
                <a:latin typeface="+mn-lt"/>
                <a:ea typeface="+mn-ea"/>
                <a:cs typeface="+mn-cs"/>
              </a:rPr>
              <a:t> covering all areas of science, technology, medicine, social sciences, arts and humanities.</a:t>
            </a:r>
          </a:p>
          <a:p>
            <a:r>
              <a:rPr lang="en-US" sz="1000" b="0" i="0" kern="1200" dirty="0">
                <a:solidFill>
                  <a:schemeClr val="tx1"/>
                </a:solidFill>
                <a:effectLst/>
                <a:latin typeface="+mn-lt"/>
                <a:ea typeface="+mn-ea"/>
                <a:cs typeface="+mn-cs"/>
              </a:rPr>
              <a:t>DOAJ's mission is to increase the visibility, accessibility, reputation, usage and impact of quality, peer-reviewed, open access scholarly research journals globally, regardless of discipline, geography or language.</a:t>
            </a:r>
          </a:p>
          <a:p>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B1C7E4-AD37-FD48-9216-CFA6E7862503}" type="slidenum">
              <a:rPr lang="en-US" smtClean="0"/>
              <a:t>10</a:t>
            </a:fld>
            <a:endParaRPr lang="en-US"/>
          </a:p>
        </p:txBody>
      </p:sp>
    </p:spTree>
    <p:extLst>
      <p:ext uri="{BB962C8B-B14F-4D97-AF65-F5344CB8AC3E}">
        <p14:creationId xmlns:p14="http://schemas.microsoft.com/office/powerpoint/2010/main" val="264000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mn-cs"/>
              </a:rPr>
              <a:t>This site “</a:t>
            </a:r>
            <a:r>
              <a:rPr lang="en-US" sz="1000" b="0" i="0" kern="1200" dirty="0" err="1">
                <a:solidFill>
                  <a:schemeClr val="tx1"/>
                </a:solidFill>
                <a:effectLst/>
                <a:latin typeface="+mn-lt"/>
                <a:ea typeface="+mn-ea"/>
                <a:cs typeface="+mn-cs"/>
              </a:rPr>
              <a:t>whyopenresearch.org</a:t>
            </a:r>
            <a:r>
              <a:rPr lang="en-US" sz="1000" b="0" i="0" kern="1200" dirty="0">
                <a:solidFill>
                  <a:schemeClr val="tx1"/>
                </a:solidFill>
                <a:effectLst/>
                <a:latin typeface="+mn-lt"/>
                <a:ea typeface="+mn-ea"/>
                <a:cs typeface="+mn-cs"/>
              </a:rPr>
              <a:t>” Walks you through resources to find a suitable open access journal and then a series of checks to make sure it is good for your research.</a:t>
            </a:r>
            <a:endParaRPr lang="en-US" sz="1000" kern="1200" dirty="0">
              <a:solidFill>
                <a:schemeClr val="tx1"/>
              </a:solidFill>
              <a:effectLst/>
              <a:latin typeface="+mn-lt"/>
              <a:ea typeface="+mn-ea"/>
              <a:cs typeface="+mn-cs"/>
            </a:endParaRPr>
          </a:p>
          <a:p>
            <a:pPr rtl="0" fontAlgn="ctr"/>
            <a:endParaRPr lang="en-US" sz="1000" kern="1200" dirty="0">
              <a:solidFill>
                <a:schemeClr val="tx1"/>
              </a:solidFill>
              <a:effectLst/>
              <a:latin typeface="+mn-lt"/>
              <a:ea typeface="+mn-ea"/>
              <a:cs typeface="+mn-cs"/>
            </a:endParaRPr>
          </a:p>
          <a:p>
            <a:pPr rtl="0" fontAlgn="ctr"/>
            <a:r>
              <a:rPr lang="en-US" sz="1000" kern="1200" dirty="0">
                <a:solidFill>
                  <a:schemeClr val="tx1"/>
                </a:solidFill>
                <a:effectLst/>
                <a:latin typeface="+mn-lt"/>
                <a:ea typeface="+mn-ea"/>
                <a:cs typeface="+mn-cs"/>
              </a:rPr>
              <a:t>Many Library have institutional repositories: This would not only provide open access to those articles, but also give the authors freedom to publish in any journal of their choice, open access or not.</a:t>
            </a:r>
          </a:p>
          <a:p>
            <a:pPr rtl="0" fontAlgn="ctr"/>
            <a:r>
              <a:rPr lang="en-US" sz="1000" kern="1200" dirty="0">
                <a:solidFill>
                  <a:schemeClr val="tx1"/>
                </a:solidFill>
                <a:effectLst/>
                <a:latin typeface="+mn-lt"/>
                <a:ea typeface="+mn-ea"/>
                <a:cs typeface="+mn-cs"/>
              </a:rPr>
              <a:t>Or disciplinary repositories </a:t>
            </a: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Using an institutional repository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The scholarly outputs of researchers are immediately visible, accessible and discoverable online. This means that an increased number of readers can convert into an increased number of citations. Adding research to an open access “institutional” Repository preserves that institution’s publishing output. And if a persistent identifier is added to all material posted (DOI), means that the URL never changes and is resolvable even if the content is migrated to a new system.</a:t>
            </a:r>
          </a:p>
          <a:p>
            <a:endParaRPr lang="en-US" sz="1000" dirty="0"/>
          </a:p>
          <a:p>
            <a:r>
              <a:rPr lang="en-US" sz="1000" dirty="0"/>
              <a:t>For data to be managed (for "long-term") and made accessible in a sustained way, it should be deposited in a "trusted" repository".</a:t>
            </a:r>
          </a:p>
          <a:p>
            <a:r>
              <a:rPr lang="en-US" sz="1000" dirty="0"/>
              <a:t>You want to choose a FAIR repository</a:t>
            </a:r>
          </a:p>
          <a:p>
            <a:r>
              <a:rPr lang="en-US" sz="1000" dirty="0"/>
              <a:t>Depositors and re-users should be assured that data are authentic, retrievable, and documented enough to understand the context of how they were created - and have a license that clarifies the conditions of reuse.</a:t>
            </a:r>
          </a:p>
          <a:p>
            <a:pPr rtl="0" fontAlgn="ctr"/>
            <a:endParaRPr lang="en-US" sz="1000" kern="1200" dirty="0">
              <a:solidFill>
                <a:schemeClr val="tx1"/>
              </a:solidFill>
              <a:effectLst/>
              <a:latin typeface="+mn-lt"/>
              <a:ea typeface="+mn-ea"/>
              <a:cs typeface="+mn-cs"/>
            </a:endParaRPr>
          </a:p>
          <a:p>
            <a:pPr rtl="0" fontAlgn="ctr"/>
            <a:r>
              <a:rPr lang="en-US" sz="1000" kern="1200" dirty="0">
                <a:solidFill>
                  <a:schemeClr val="tx1"/>
                </a:solidFill>
                <a:effectLst/>
                <a:latin typeface="+mn-lt"/>
                <a:ea typeface="+mn-ea"/>
                <a:cs typeface="+mn-cs"/>
              </a:rPr>
              <a:t>Use open-source journal management software to reduce the costs about as far as possible.</a:t>
            </a:r>
          </a:p>
          <a:p>
            <a:pPr lvl="1" rtl="0" fontAlgn="ctr"/>
            <a:r>
              <a:rPr lang="en-US" sz="1000" b="0" i="0" kern="1200" dirty="0">
                <a:solidFill>
                  <a:schemeClr val="tx1"/>
                </a:solidFill>
                <a:effectLst/>
                <a:latin typeface="+mn-lt"/>
                <a:ea typeface="+mn-ea"/>
                <a:cs typeface="+mn-cs"/>
              </a:rPr>
              <a:t>Move paywalled journals to open journals</a:t>
            </a:r>
          </a:p>
          <a:p>
            <a:pPr lvl="1" rtl="0" fontAlgn="ctr"/>
            <a:r>
              <a:rPr lang="en-US" sz="1000" b="0" i="0" kern="1200" dirty="0">
                <a:solidFill>
                  <a:schemeClr val="tx1"/>
                </a:solidFill>
                <a:effectLst/>
                <a:latin typeface="+mn-lt"/>
                <a:ea typeface="+mn-ea"/>
                <a:cs typeface="+mn-cs"/>
              </a:rPr>
              <a:t>Create new journals</a:t>
            </a:r>
          </a:p>
          <a:p>
            <a:pPr rtl="0" fontAlgn="ct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UVa has </a:t>
            </a:r>
            <a:r>
              <a:rPr lang="en-US" sz="1000" b="0" i="0" kern="1200" dirty="0" err="1">
                <a:solidFill>
                  <a:schemeClr val="tx1"/>
                </a:solidFill>
                <a:effectLst/>
                <a:latin typeface="+mn-lt"/>
                <a:ea typeface="+mn-ea"/>
                <a:cs typeface="+mn-cs"/>
              </a:rPr>
              <a:t>Aperio</a:t>
            </a:r>
            <a:r>
              <a:rPr lang="en-US" sz="1000" b="0" i="0" kern="1200" dirty="0">
                <a:solidFill>
                  <a:schemeClr val="tx1"/>
                </a:solidFill>
                <a:effectLst/>
                <a:latin typeface="+mn-lt"/>
                <a:ea typeface="+mn-ea"/>
                <a:cs typeface="+mn-cs"/>
              </a:rPr>
              <a:t>, check w/ your institution (Library or Press)</a:t>
            </a:r>
          </a:p>
          <a:p>
            <a:endParaRPr lang="en-US" sz="1000" dirty="0"/>
          </a:p>
          <a:p>
            <a:endParaRPr lang="en-US" sz="1000" dirty="0"/>
          </a:p>
        </p:txBody>
      </p:sp>
      <p:sp>
        <p:nvSpPr>
          <p:cNvPr id="4" name="Slide Number Placeholder 3"/>
          <p:cNvSpPr>
            <a:spLocks noGrp="1"/>
          </p:cNvSpPr>
          <p:nvPr>
            <p:ph type="sldNum" sz="quarter" idx="5"/>
          </p:nvPr>
        </p:nvSpPr>
        <p:spPr/>
        <p:txBody>
          <a:bodyPr/>
          <a:lstStyle/>
          <a:p>
            <a:fld id="{E5B1C7E4-AD37-FD48-9216-CFA6E7862503}" type="slidenum">
              <a:rPr lang="en-US" smtClean="0"/>
              <a:t>11</a:t>
            </a:fld>
            <a:endParaRPr lang="en-US"/>
          </a:p>
        </p:txBody>
      </p:sp>
    </p:spTree>
    <p:extLst>
      <p:ext uri="{BB962C8B-B14F-4D97-AF65-F5344CB8AC3E}">
        <p14:creationId xmlns:p14="http://schemas.microsoft.com/office/powerpoint/2010/main" val="304621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If you want more information on organizing and sharing  digital humanities data – an older, but still useful guide.</a:t>
            </a:r>
          </a:p>
          <a:p>
            <a:endParaRPr lang="en-US" dirty="0"/>
          </a:p>
          <a:p>
            <a:r>
              <a:rPr lang="en-US" dirty="0"/>
              <a:t>The goal of the DH Curation Guide is to direct readers to trusted resources with enough context from expert editors and the other members of the research community to indicate to how these resources might help them with their own data curation challenges.</a:t>
            </a:r>
          </a:p>
          <a:p>
            <a:endParaRPr lang="en-US" dirty="0"/>
          </a:p>
          <a:p>
            <a:r>
              <a:rPr lang="en-US" dirty="0"/>
              <a:t>understanding the essentials of data curation for the humanities. The expert-written introductions to key topics include links to important standards, documentation, articles, and projects in the field, annotated with enough context from expert editors and the research community to indicate to newcomers how these resources might help them with data curation challenges. </a:t>
            </a:r>
          </a:p>
          <a:p>
            <a:endParaRPr lang="en-US" dirty="0"/>
          </a:p>
          <a:p>
            <a:endParaRPr lang="en-US" dirty="0"/>
          </a:p>
        </p:txBody>
      </p:sp>
      <p:sp>
        <p:nvSpPr>
          <p:cNvPr id="4" name="Slide Number Placeholder 3"/>
          <p:cNvSpPr>
            <a:spLocks noGrp="1"/>
          </p:cNvSpPr>
          <p:nvPr>
            <p:ph type="sldNum" sz="quarter" idx="5"/>
          </p:nvPr>
        </p:nvSpPr>
        <p:spPr/>
        <p:txBody>
          <a:bodyPr/>
          <a:lstStyle/>
          <a:p>
            <a:fld id="{E5B1C7E4-AD37-FD48-9216-CFA6E7862503}" type="slidenum">
              <a:rPr lang="en-US" smtClean="0"/>
              <a:t>12</a:t>
            </a:fld>
            <a:endParaRPr lang="en-US"/>
          </a:p>
        </p:txBody>
      </p:sp>
    </p:spTree>
    <p:extLst>
      <p:ext uri="{BB962C8B-B14F-4D97-AF65-F5344CB8AC3E}">
        <p14:creationId xmlns:p14="http://schemas.microsoft.com/office/powerpoint/2010/main" val="328297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Libra?</a:t>
            </a:r>
          </a:p>
          <a:p>
            <a:endParaRPr lang="en-US" sz="12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Libra is UVa’s institutional repository for scholarly works from UVa’s faculty, staff and students. It provides open access to publicly available content such as papers, conference proceedings, presentations, posters, reports, pre-prints, open version of scholarly articles, Electronic Theses and dissertations and datasets.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Benefits of Submitting Works to Libra</a:t>
            </a:r>
          </a:p>
          <a:p>
            <a:r>
              <a:rPr lang="en-US" sz="1200" b="0" i="0" kern="1200" dirty="0">
                <a:solidFill>
                  <a:schemeClr val="tx1"/>
                </a:solidFill>
                <a:effectLst/>
                <a:latin typeface="+mn-lt"/>
                <a:ea typeface="+mn-ea"/>
                <a:cs typeface="+mn-cs"/>
              </a:rPr>
              <a:t>By submitting works to Libra, UVa’s scholarship is discoverable and downloadable by other scholars worldwide. Other benefits include: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Immediate availability of UVa scholarship, without the delays necessary for binding and cataloging paper copies. “Free” from subscriptions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Persistent URL via Digital Object Identifier (DOI) registration provides a simple, durable link to include in your CV, on your personal web site, and other places where you share your scholarship.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Optional </a:t>
            </a:r>
            <a:r>
              <a:rPr lang="en-US" sz="1200" b="0" i="0" kern="1200" dirty="0">
                <a:solidFill>
                  <a:schemeClr val="tx1"/>
                </a:solidFill>
                <a:effectLst/>
                <a:latin typeface="+mn-lt"/>
                <a:ea typeface="+mn-ea"/>
                <a:cs typeface="+mn-cs"/>
                <a:hlinkClick r:id="rId3"/>
              </a:rPr>
              <a:t>ORCID iD</a:t>
            </a:r>
            <a:r>
              <a:rPr lang="en-US" sz="1200" b="0" i="0" kern="1200" dirty="0">
                <a:solidFill>
                  <a:schemeClr val="tx1"/>
                </a:solidFill>
                <a:effectLst/>
                <a:latin typeface="+mn-lt"/>
                <a:ea typeface="+mn-ea"/>
                <a:cs typeface="+mn-cs"/>
              </a:rPr>
              <a:t> linking to connect your scholarship to you via persistent digital identifier, in addition to your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Preservation of works in Libra as part of the record of UVA scholarship.</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5B1C7E4-AD37-FD48-9216-CFA6E7862503}" type="slidenum">
              <a:rPr lang="en-US" smtClean="0"/>
              <a:t>13</a:t>
            </a:fld>
            <a:endParaRPr lang="en-US"/>
          </a:p>
        </p:txBody>
      </p:sp>
    </p:spTree>
    <p:extLst>
      <p:ext uri="{BB962C8B-B14F-4D97-AF65-F5344CB8AC3E}">
        <p14:creationId xmlns:p14="http://schemas.microsoft.com/office/powerpoint/2010/main" val="94935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Where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Libra is really three separate servers, we have created one landing page that gets you to all the information for the repositories; access to deposit AND searching.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Libra landing page has links to more information on the repositories, including links to the various repositories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14</a:t>
            </a:fld>
            <a:endParaRPr lang="en-US"/>
          </a:p>
        </p:txBody>
      </p:sp>
    </p:spTree>
    <p:extLst>
      <p:ext uri="{BB962C8B-B14F-4D97-AF65-F5344CB8AC3E}">
        <p14:creationId xmlns:p14="http://schemas.microsoft.com/office/powerpoint/2010/main" val="205662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Who can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faculty/staff or student can deposit works in </a:t>
            </a:r>
            <a:r>
              <a:rPr lang="en-US" dirty="0" err="1"/>
              <a:t>LibraOpen</a:t>
            </a:r>
            <a:r>
              <a:rPr lang="en-US" dirty="0"/>
              <a:t> or </a:t>
            </a:r>
            <a:r>
              <a:rPr lang="en-US" dirty="0" err="1"/>
              <a:t>LibraData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LibraETD</a:t>
            </a:r>
            <a:r>
              <a:rPr lang="en-US" dirty="0"/>
              <a:t> is for degree granting departments (degrees) as well as optional Honor’s programs and Distinguished Major’s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LibraOpen</a:t>
            </a:r>
            <a:r>
              <a:rPr lang="en-US" dirty="0"/>
              <a:t> is for anyone at UVa to share their work.: papers behind paywall?? – deposit an open version in Libra. Conference online? – submit your poster or recorded presentation or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LibraData</a:t>
            </a:r>
            <a:r>
              <a:rPr lang="en-US" dirty="0"/>
              <a:t> is UVa’s institutional version of </a:t>
            </a:r>
            <a:r>
              <a:rPr lang="en-US" dirty="0" err="1"/>
              <a:t>Datavese</a:t>
            </a:r>
            <a:r>
              <a:rPr lang="en-US" dirty="0"/>
              <a:t>, created by Harvard. Is for data and other products of research that supplement a paper OR for research that needs to be shared per funder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repository has a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15</a:t>
            </a:fld>
            <a:endParaRPr lang="en-US"/>
          </a:p>
        </p:txBody>
      </p:sp>
    </p:spTree>
    <p:extLst>
      <p:ext uri="{BB962C8B-B14F-4D97-AF65-F5344CB8AC3E}">
        <p14:creationId xmlns:p14="http://schemas.microsoft.com/office/powerpoint/2010/main" val="321315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search?</a:t>
            </a:r>
          </a:p>
          <a:p>
            <a:endParaRPr lang="en-US" dirty="0"/>
          </a:p>
          <a:p>
            <a:endParaRPr lang="en-US" dirty="0"/>
          </a:p>
          <a:p>
            <a:r>
              <a:rPr lang="en-US" dirty="0"/>
              <a:t>Since we have three separate systems, all searching is done in Virgo, UVa Library catalog.</a:t>
            </a:r>
          </a:p>
          <a:p>
            <a:endParaRPr lang="en-US" dirty="0"/>
          </a:p>
          <a:p>
            <a:r>
              <a:rPr lang="en-US" dirty="0"/>
              <a:t>[Although you can search datasets directly in UVa’s Dataverse.]</a:t>
            </a:r>
          </a:p>
          <a:p>
            <a:endParaRPr lang="en-US" dirty="0"/>
          </a:p>
          <a:p>
            <a:r>
              <a:rPr lang="en-US" dirty="0"/>
              <a:t>To search only items in Libra (all three of the systems), use the search box on the Libra Landing page: http://</a:t>
            </a:r>
            <a:r>
              <a:rPr lang="en-US" dirty="0" err="1"/>
              <a:t>libra.virginia.edu</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16</a:t>
            </a:fld>
            <a:endParaRPr lang="en-US"/>
          </a:p>
        </p:txBody>
      </p:sp>
    </p:spTree>
    <p:extLst>
      <p:ext uri="{BB962C8B-B14F-4D97-AF65-F5344CB8AC3E}">
        <p14:creationId xmlns:p14="http://schemas.microsoft.com/office/powerpoint/2010/main" val="178210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eaLnBrk="1" hangingPunct="1"/>
            <a:fld id="{8ADA4EE2-7940-E642-BDCD-434BA5186428}" type="slidenum">
              <a:rPr lang="en-US" altLang="x-none" sz="1200"/>
              <a:pPr eaLnBrk="1" hangingPunct="1"/>
              <a:t>17</a:t>
            </a:fld>
            <a:endParaRPr lang="en-US" altLang="x-none" sz="1200"/>
          </a:p>
        </p:txBody>
      </p:sp>
    </p:spTree>
    <p:extLst>
      <p:ext uri="{BB962C8B-B14F-4D97-AF65-F5344CB8AC3E}">
        <p14:creationId xmlns:p14="http://schemas.microsoft.com/office/powerpoint/2010/main" val="1856801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B1C7E4-AD37-FD48-9216-CFA6E7862503}" type="slidenum">
              <a:rPr lang="en-US" smtClean="0"/>
              <a:t>18</a:t>
            </a:fld>
            <a:endParaRPr lang="en-US"/>
          </a:p>
        </p:txBody>
      </p:sp>
    </p:spTree>
    <p:extLst>
      <p:ext uri="{BB962C8B-B14F-4D97-AF65-F5344CB8AC3E}">
        <p14:creationId xmlns:p14="http://schemas.microsoft.com/office/powerpoint/2010/main" val="1528337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1C7E4-AD37-FD48-9216-CFA6E7862503}" type="slidenum">
              <a:rPr lang="en-US" smtClean="0"/>
              <a:t>19</a:t>
            </a:fld>
            <a:endParaRPr lang="en-US"/>
          </a:p>
        </p:txBody>
      </p:sp>
    </p:spTree>
    <p:extLst>
      <p:ext uri="{BB962C8B-B14F-4D97-AF65-F5344CB8AC3E}">
        <p14:creationId xmlns:p14="http://schemas.microsoft.com/office/powerpoint/2010/main" val="207457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dirty="0"/>
              <a:t>Open scholarship (also referred to as “open science” and “open research”) is the idea that, to advance knowledge, research results of all kinds should be openly shared as early as is practical. Open scholarship encompasses all disciplines, including science, the professions, arts and the humanities</a:t>
            </a:r>
          </a:p>
          <a:p>
            <a:endParaRPr lang="en-US" sz="1000" dirty="0"/>
          </a:p>
          <a:p>
            <a:r>
              <a:rPr lang="en-US" sz="1000" dirty="0"/>
              <a:t>As an element of open scholarship, open access is the ability to freely read and reuse publications. Being able to freely share published work which gives free access(removes price barriers to access) to ALL readers.</a:t>
            </a:r>
          </a:p>
          <a:p>
            <a:endParaRPr lang="en-US" sz="1000" dirty="0"/>
          </a:p>
          <a:p>
            <a:r>
              <a:rPr lang="en-US" sz="1000" b="1" dirty="0"/>
              <a:t>Open science </a:t>
            </a:r>
            <a:r>
              <a:rPr lang="en-US" sz="1000" dirty="0"/>
              <a:t>in particularly aims to ensure the free availability and usability of scholarly publications, the data that result from scholarly research, and the methodologies, including code or algorithms, that were used to generate those data. </a:t>
            </a:r>
          </a:p>
          <a:p>
            <a:endParaRPr lang="en-US" sz="1000" dirty="0"/>
          </a:p>
          <a:p>
            <a:r>
              <a:rPr lang="en-US" sz="1000" dirty="0"/>
              <a:t>To truly be open, licenses should allow for re-use, including text and data mining - Free to re-use  - removing permission barriers</a:t>
            </a:r>
          </a:p>
          <a:p>
            <a:endParaRPr lang="en-US" sz="1000" dirty="0"/>
          </a:p>
          <a:p>
            <a:r>
              <a:rPr lang="en-US" sz="1000" dirty="0"/>
              <a:t>copyright and licensing restrictions that require permission before one may copy, download, store, redistribute, crawl, or link to the texts</a:t>
            </a:r>
          </a:p>
          <a:p>
            <a:r>
              <a:rPr lang="en-US" sz="1000" dirty="0"/>
              <a:t>Licenses:</a:t>
            </a:r>
          </a:p>
          <a:p>
            <a:r>
              <a:rPr lang="en-US" sz="1000" dirty="0"/>
              <a:t>To avoid "copyright" legal restrictions – for Open Scholarship it is recommended that data have license with the least amount of restrictions. Think about who might benefit for re-use of your “content” – blogs, papers, </a:t>
            </a:r>
            <a:r>
              <a:rPr lang="en-US" sz="1000" dirty="0" err="1"/>
              <a:t>ettc</a:t>
            </a:r>
            <a:r>
              <a:rPr lang="en-US" sz="1000" dirty="0"/>
              <a:t>.</a:t>
            </a:r>
          </a:p>
          <a:p>
            <a:r>
              <a:rPr lang="en-US" sz="1000" dirty="0"/>
              <a:t>[CC - ND or NC avoid..... Do CC-BY or better CC-0]</a:t>
            </a:r>
          </a:p>
          <a:p>
            <a:endParaRPr lang="en-US" sz="1000" dirty="0"/>
          </a:p>
          <a:p>
            <a:r>
              <a:rPr lang="en-US" sz="1000" dirty="0"/>
              <a:t>Open access and free use (free from legal) can only be granted by content owner. If there are co-authors, you should  makes sure all agree.</a:t>
            </a:r>
          </a:p>
          <a:p>
            <a:endParaRPr lang="en-US" sz="1000" dirty="0"/>
          </a:p>
          <a:p>
            <a:r>
              <a:rPr lang="en-US" sz="1000" dirty="0"/>
              <a:t>The next slides I’ll discuss Open Data and the Humanities.</a:t>
            </a:r>
          </a:p>
          <a:p>
            <a:endParaRPr lang="en-US" sz="1000" dirty="0"/>
          </a:p>
          <a:p>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fld id="{E5B1C7E4-AD37-FD48-9216-CFA6E7862503}" type="slidenum">
              <a:rPr lang="en-US" smtClean="0"/>
              <a:t>2</a:t>
            </a:fld>
            <a:endParaRPr lang="en-US"/>
          </a:p>
        </p:txBody>
      </p:sp>
    </p:spTree>
    <p:extLst>
      <p:ext uri="{BB962C8B-B14F-4D97-AF65-F5344CB8AC3E}">
        <p14:creationId xmlns:p14="http://schemas.microsoft.com/office/powerpoint/2010/main" val="124693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effectLst/>
              </a:rPr>
              <a:t>Humanities Data: A Necessary Contradiction – Miriam Posner’s Blog</a:t>
            </a:r>
            <a:r>
              <a:rPr lang="en-US" sz="1000" dirty="0">
                <a:effectLst/>
              </a:rPr>
              <a:t>. (2015). </a:t>
            </a:r>
            <a:r>
              <a:rPr lang="en-US" sz="1000" dirty="0">
                <a:effectLst/>
                <a:hlinkClick r:id="rId3"/>
              </a:rPr>
              <a:t>https://miriamposner.com/blog/humanities-data-a-necessary-contradiction/</a:t>
            </a:r>
            <a:r>
              <a:rPr lang="en-US" sz="1000" dirty="0">
                <a:effectLst/>
              </a:rPr>
              <a:t>. Accessed 14 Sept. 2021.</a:t>
            </a:r>
          </a:p>
          <a:p>
            <a:endParaRPr lang="en-US" sz="1000" dirty="0"/>
          </a:p>
          <a:p>
            <a:r>
              <a:rPr lang="en-US" sz="1000" dirty="0"/>
              <a:t>So if you ask a humanities scholar, would they say they have “data”? Maybe not because they use more precise terminology - primary sources, secondary sources, documents, bibliographies, annotations, notes, </a:t>
            </a:r>
            <a:r>
              <a:rPr lang="en-US" sz="1000" dirty="0" err="1"/>
              <a:t>etc</a:t>
            </a:r>
            <a:endParaRPr lang="en-US" sz="100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For starters, Humanists don’t always think of their sources or influences as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When you call something data, you imply that it exists in discrete, fungible units; that it is computationally tractable; that its meaningful qualities can be enumerated in a finite list; that someone else performing the same operations on the same data will come up with the same results. This is not how humanists think of the material they work with.</a:t>
            </a:r>
            <a:endParaRPr lang="en-US" sz="100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few traditional humanists would call their source material “data” – so how would you describe what you use to do your research?</a:t>
            </a:r>
          </a:p>
          <a:p>
            <a:r>
              <a:rPr lang="en-US" sz="1000" dirty="0"/>
              <a:t>Humanists “</a:t>
            </a:r>
            <a:r>
              <a:rPr lang="en-US" sz="1000" b="0" i="0" kern="1200" dirty="0">
                <a:solidFill>
                  <a:schemeClr val="tx1"/>
                </a:solidFill>
                <a:effectLst/>
                <a:latin typeface="+mn-lt"/>
                <a:ea typeface="+mn-ea"/>
                <a:cs typeface="+mn-cs"/>
              </a:rPr>
              <a:t>engage with evidence” - research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Even if you have datasets (databases of old text, </a:t>
            </a:r>
            <a:r>
              <a:rPr lang="en-US" sz="1000" b="0" i="1" kern="1200" dirty="0">
                <a:solidFill>
                  <a:schemeClr val="tx1"/>
                </a:solidFill>
                <a:effectLst/>
                <a:latin typeface="+mn-lt"/>
                <a:ea typeface="+mn-ea"/>
                <a:cs typeface="+mn-cs"/>
              </a:rPr>
              <a:t>mining</a:t>
            </a:r>
            <a:r>
              <a:rPr lang="en-US" sz="1000" b="0" i="0" kern="1200" dirty="0">
                <a:solidFill>
                  <a:schemeClr val="tx1"/>
                </a:solidFill>
                <a:effectLst/>
                <a:latin typeface="+mn-lt"/>
                <a:ea typeface="+mn-ea"/>
                <a:cs typeface="+mn-cs"/>
              </a:rPr>
              <a:t> data from historical documents, sales of old art work) and do “analysis” it still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requires a lot of interpretive work.</a:t>
            </a:r>
          </a:p>
          <a:p>
            <a:endParaRPr lang="en-US" sz="1000" b="0" i="0" kern="1200" dirty="0">
              <a:solidFill>
                <a:schemeClr val="tx1"/>
              </a:solidFill>
              <a:effectLst/>
              <a:latin typeface="+mn-lt"/>
              <a:ea typeface="+mn-ea"/>
              <a:cs typeface="+mn-cs"/>
            </a:endParaRPr>
          </a:p>
          <a:p>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B1C7E4-AD37-FD48-9216-CFA6E7862503}" type="slidenum">
              <a:rPr lang="en-US" smtClean="0"/>
              <a:t>3</a:t>
            </a:fld>
            <a:endParaRPr lang="en-US"/>
          </a:p>
        </p:txBody>
      </p:sp>
    </p:spTree>
    <p:extLst>
      <p:ext uri="{BB962C8B-B14F-4D97-AF65-F5344CB8AC3E}">
        <p14:creationId xmlns:p14="http://schemas.microsoft.com/office/powerpoint/2010/main" val="115555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dirty="0"/>
              <a:t>So how would you identify your “data” – think about all materials and assets you collect, generate and use during all stages of the research lifecycle.</a:t>
            </a:r>
          </a:p>
          <a:p>
            <a:endParaRPr lang="en-US" sz="1000" dirty="0"/>
          </a:p>
          <a:p>
            <a:r>
              <a:rPr lang="en-US" sz="1000" dirty="0"/>
              <a:t>Think of all your research assets as research data that could be potentially reused by other scholars. </a:t>
            </a:r>
          </a:p>
          <a:p>
            <a:endParaRPr lang="en-US" sz="1000" dirty="0"/>
          </a:p>
          <a:p>
            <a:r>
              <a:rPr lang="en-US" sz="1000" dirty="0"/>
              <a:t>The …Lists, tables, spreadsheets, and "objects" physical and digital - photos, documents/manuscripts, sound, video, These aren’t so hard to “share” as long as you have copyright to do so. That’s another problem with sharing humanities work – considering how to include 3</a:t>
            </a:r>
            <a:r>
              <a:rPr lang="en-US" sz="1000" baseline="30000" dirty="0"/>
              <a:t>rd</a:t>
            </a:r>
            <a:r>
              <a:rPr lang="en-US" sz="1000" dirty="0"/>
              <a:t> party copyright sources </a:t>
            </a:r>
          </a:p>
          <a:p>
            <a:endParaRPr lang="en-US" sz="1000" dirty="0"/>
          </a:p>
          <a:p>
            <a:r>
              <a:rPr lang="en-US" sz="1000" dirty="0"/>
              <a:t>Another problem is sharing your “project” webpage – interactive output. Need to think about how to share. What is more important; the experience of the webpage, or is it the content?</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Unlike the sciences where there are many funder mandates to share (and have been for years), the Lack of polices for sharing in the humanities, makes these scholars have less experience with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Rebecca Grant, F1000 Poster OASPA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Grant, Rebecca. </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Opening up Humanities Scholarship: Open Humanities Data on the Routledge Open Research Publishing Platform</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https://oaspa.org/wp-content/uploads/2022/09/ROR-OASPA-2022-Poster-FINAL-Rebecca-Grant.pdf</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OASPA Online Conference on Open Access Scholarly Publishing 2022.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B1C7E4-AD37-FD48-9216-CFA6E7862503}" type="slidenum">
              <a:rPr lang="en-US" smtClean="0"/>
              <a:t>4</a:t>
            </a:fld>
            <a:endParaRPr lang="en-US"/>
          </a:p>
        </p:txBody>
      </p:sp>
    </p:spTree>
    <p:extLst>
      <p:ext uri="{BB962C8B-B14F-4D97-AF65-F5344CB8AC3E}">
        <p14:creationId xmlns:p14="http://schemas.microsoft.com/office/powerpoint/2010/main" val="308570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So to think about “sharing” making your data 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253746"/>
                </a:solidFill>
                <a:effectLst/>
                <a:latin typeface="OpenSans"/>
              </a:rPr>
              <a:t>The data and sources underpinning your article may consist of archival documents, museum objects, audio files, AV material, images, transcripts, field notes, survey results, socioeconomic-, qualitative and quantitative datasets or other materials, which formed the input to, or output of your research. They may consist of physical objects, digitized materials or born digital files. Depending on your study design, you may have reused existing data or sources, or generated new datasets. Photos, corpus of text </a:t>
            </a: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Again, Think of all your research assets as research data that could be potentially reused by other scholars. Consider how useful it would be for your own work if others shared their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algn="l"/>
            <a:r>
              <a:rPr lang="en-US" sz="1000" b="0" i="0" dirty="0">
                <a:solidFill>
                  <a:srgbClr val="253746"/>
                </a:solidFill>
                <a:effectLst/>
                <a:latin typeface="OpenSans"/>
              </a:rPr>
              <a:t>provide access to all of the data and sources you have generated or reused in your research. This is a key step to ensure that your research and methods (if you use any analysis) are transparent and that your results can be reproduced (where relevant).</a:t>
            </a:r>
          </a:p>
          <a:p>
            <a:pPr algn="l"/>
            <a:endParaRPr lang="en-US" sz="1000" b="0" i="0" dirty="0">
              <a:solidFill>
                <a:srgbClr val="253746"/>
              </a:solidFill>
              <a:effectLst/>
              <a:latin typeface="OpenSans"/>
            </a:endParaRPr>
          </a:p>
          <a:p>
            <a:pPr algn="l">
              <a:buFont typeface="Arial" panose="020B0604020202020204" pitchFamily="34" charset="0"/>
              <a:buChar char="•"/>
            </a:pPr>
            <a:r>
              <a:rPr lang="en-US" sz="1000" b="0" i="0" dirty="0">
                <a:solidFill>
                  <a:srgbClr val="253746"/>
                </a:solidFill>
                <a:effectLst/>
                <a:latin typeface="OpenSans"/>
              </a:rPr>
              <a:t>If you generated new datasets (for example field notes, survey responses, interview transcripts), you must deposit them into an appropriate data repository, and describe how they can be accessed and reused by others in your Data Availability Statement.</a:t>
            </a:r>
          </a:p>
          <a:p>
            <a:pPr algn="l">
              <a:buFont typeface="Arial" panose="020B0604020202020204" pitchFamily="34" charset="0"/>
              <a:buChar char="•"/>
            </a:pPr>
            <a:r>
              <a:rPr lang="en-US" sz="1000" b="0" i="0" dirty="0">
                <a:solidFill>
                  <a:srgbClr val="253746"/>
                </a:solidFill>
                <a:effectLst/>
                <a:latin typeface="OpenSans"/>
              </a:rPr>
              <a:t>If you reused existing datasets (for example Open Government datasets or data generated by another researcher) you must describe how they can be accessed and reused by others in your Data Availability Statement.</a:t>
            </a:r>
          </a:p>
          <a:p>
            <a:pPr algn="l">
              <a:buFont typeface="Arial" panose="020B0604020202020204" pitchFamily="34" charset="0"/>
              <a:buChar char="•"/>
            </a:pPr>
            <a:r>
              <a:rPr lang="en-US" sz="1000" b="0" i="0" dirty="0">
                <a:solidFill>
                  <a:srgbClr val="253746"/>
                </a:solidFill>
                <a:effectLst/>
                <a:latin typeface="OpenSans"/>
              </a:rPr>
              <a:t>If you used other source materials, for example from libraries, archives or museum collections, you must describe how they can be accessed and reused by others in your Data Availability Statement.</a:t>
            </a:r>
          </a:p>
          <a:p>
            <a:pPr algn="l"/>
            <a:r>
              <a:rPr lang="en-US" sz="1000" b="0" i="0" dirty="0">
                <a:solidFill>
                  <a:srgbClr val="253746"/>
                </a:solidFill>
                <a:effectLst/>
                <a:latin typeface="OpenSans"/>
              </a:rPr>
              <a:t>You should assume that if you have written a research article, there are data or source materials associated with your study, and you should therefore provide readers of your article with enough information to allow them to be accessed and potentially reused.</a:t>
            </a:r>
          </a:p>
          <a:p>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B1C7E4-AD37-FD48-9216-CFA6E7862503}" type="slidenum">
              <a:rPr lang="en-US" smtClean="0"/>
              <a:t>5</a:t>
            </a:fld>
            <a:endParaRPr lang="en-US"/>
          </a:p>
        </p:txBody>
      </p:sp>
    </p:spTree>
    <p:extLst>
      <p:ext uri="{BB962C8B-B14F-4D97-AF65-F5344CB8AC3E}">
        <p14:creationId xmlns:p14="http://schemas.microsoft.com/office/powerpoint/2010/main" val="249449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How – where to share:   You may have heard about the FAIR Data Principles. Or share your “data” </a:t>
            </a:r>
            <a:r>
              <a:rPr lang="en-US" sz="1000" dirty="0" err="1">
                <a:latin typeface="Arial" panose="020B0604020202020204" pitchFamily="34" charset="0"/>
                <a:cs typeface="Arial" panose="020B0604020202020204" pitchFamily="34" charset="0"/>
              </a:rPr>
              <a:t>FAIRly</a:t>
            </a:r>
            <a:r>
              <a:rPr lang="en-US" sz="10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The FAIR Guiding Principles for scientific data management and stewardship. </a:t>
            </a:r>
            <a:r>
              <a:rPr lang="en-US" sz="1000" i="1" dirty="0">
                <a:latin typeface="Arial" panose="020B0604020202020204" pitchFamily="34" charset="0"/>
                <a:cs typeface="Arial" panose="020B0604020202020204" pitchFamily="34" charset="0"/>
              </a:rPr>
              <a:t>Scientific Data</a:t>
            </a: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indent="0" defTabSz="457200" rtl="0" eaLnBrk="1" fontAlgn="auto" latinLnBrk="0" hangingPunct="1">
              <a:lnSpc>
                <a:spcPct val="100000"/>
              </a:lnSpc>
              <a:spcBef>
                <a:spcPts val="0"/>
              </a:spcBef>
              <a:spcAft>
                <a:spcPts val="0"/>
              </a:spcAft>
              <a:buClrTx/>
              <a:buSzTx/>
              <a:buFontTx/>
              <a:buNone/>
              <a:tabLst/>
              <a:defRPr/>
            </a:pPr>
            <a:r>
              <a:rPr lang="en-US" sz="1000" b="0" i="0" dirty="0">
                <a:latin typeface="Arial" panose="020B0604020202020204" pitchFamily="34" charset="0"/>
                <a:cs typeface="Arial" panose="020B0604020202020204" pitchFamily="34" charset="0"/>
              </a:rPr>
              <a:t>The principles were formed to facilitate knowledge discovery by </a:t>
            </a:r>
            <a:r>
              <a:rPr lang="en-US" sz="1000" dirty="0">
                <a:latin typeface="Arial" panose="020B0604020202020204" pitchFamily="34" charset="0"/>
                <a:cs typeface="Arial" panose="020B0604020202020204" pitchFamily="34" charset="0"/>
              </a:rPr>
              <a:t>assisting </a:t>
            </a:r>
            <a:r>
              <a:rPr lang="en-US" sz="1000" dirty="0">
                <a:solidFill>
                  <a:schemeClr val="accent6"/>
                </a:solidFill>
                <a:latin typeface="Arial" panose="020B0604020202020204" pitchFamily="34" charset="0"/>
                <a:cs typeface="Arial" panose="020B0604020202020204" pitchFamily="34" charset="0"/>
              </a:rPr>
              <a:t>humans and machines </a:t>
            </a:r>
            <a:r>
              <a:rPr lang="en-US" sz="1000" dirty="0">
                <a:latin typeface="Arial" panose="020B0604020202020204" pitchFamily="34" charset="0"/>
                <a:cs typeface="Arial" panose="020B0604020202020204" pitchFamily="34" charset="0"/>
              </a:rPr>
              <a:t>in</a:t>
            </a:r>
          </a:p>
          <a:p>
            <a:pPr marL="0" marR="0" indent="0"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 </a:t>
            </a:r>
          </a:p>
          <a:p>
            <a:pPr marL="528638" marR="0" indent="-282575"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000" dirty="0">
                <a:latin typeface="Arial" panose="020B0604020202020204" pitchFamily="34" charset="0"/>
                <a:cs typeface="Arial" panose="020B0604020202020204" pitchFamily="34" charset="0"/>
              </a:rPr>
              <a:t>discovery of</a:t>
            </a:r>
          </a:p>
          <a:p>
            <a:pPr marL="528638" marR="0" indent="-282575"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000" dirty="0">
                <a:latin typeface="Arial" panose="020B0604020202020204" pitchFamily="34" charset="0"/>
                <a:cs typeface="Arial" panose="020B0604020202020204" pitchFamily="34" charset="0"/>
              </a:rPr>
              <a:t>access to</a:t>
            </a:r>
          </a:p>
          <a:p>
            <a:pPr marL="528638" marR="0" indent="-282575"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000" b="0" i="0" dirty="0">
                <a:latin typeface="Arial" panose="020B0604020202020204" pitchFamily="34" charset="0"/>
                <a:cs typeface="Arial" panose="020B0604020202020204" pitchFamily="34" charset="0"/>
              </a:rPr>
              <a:t>integration and analysis of     data and their associated algorithms and workflows.</a:t>
            </a:r>
          </a:p>
          <a:p>
            <a:pPr marL="0" marR="0" indent="0"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indent="0"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Making data (and metadata):</a:t>
            </a:r>
          </a:p>
          <a:p>
            <a:pPr marL="0" marR="0" indent="0"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 </a:t>
            </a:r>
          </a:p>
          <a:p>
            <a:pPr marL="528638" marR="0" lvl="0" indent="-2825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Findable - </a:t>
            </a:r>
            <a:r>
              <a:rPr lang="en-US" sz="1000" i="1" dirty="0">
                <a:solidFill>
                  <a:srgbClr val="000000"/>
                </a:solidFill>
                <a:latin typeface="Arial" panose="020B0604020202020204" pitchFamily="34" charset="0"/>
                <a:ea typeface="Calibri"/>
                <a:cs typeface="Arial" panose="020B0604020202020204" pitchFamily="34" charset="0"/>
                <a:sym typeface="Calibri"/>
              </a:rPr>
              <a:t>To be </a:t>
            </a:r>
            <a:r>
              <a:rPr lang="en-US" sz="1000" b="1" i="1" dirty="0">
                <a:solidFill>
                  <a:schemeClr val="accent6"/>
                </a:solidFill>
                <a:latin typeface="Arial" panose="020B0604020202020204" pitchFamily="34" charset="0"/>
                <a:ea typeface="Calibri"/>
                <a:cs typeface="Arial" panose="020B0604020202020204" pitchFamily="34" charset="0"/>
                <a:sym typeface="Calibri"/>
              </a:rPr>
              <a:t>findable (F)</a:t>
            </a:r>
            <a:r>
              <a:rPr lang="en-US" sz="1000" i="1" dirty="0">
                <a:solidFill>
                  <a:schemeClr val="accent6"/>
                </a:solidFill>
                <a:latin typeface="Arial" panose="020B0604020202020204" pitchFamily="34" charset="0"/>
                <a:ea typeface="Calibri"/>
                <a:cs typeface="Arial" panose="020B0604020202020204" pitchFamily="34" charset="0"/>
                <a:sym typeface="Calibri"/>
              </a:rPr>
              <a:t> </a:t>
            </a:r>
            <a:r>
              <a:rPr lang="en-US" sz="1000" i="1" dirty="0">
                <a:solidFill>
                  <a:srgbClr val="000000"/>
                </a:solidFill>
                <a:latin typeface="Arial" panose="020B0604020202020204" pitchFamily="34" charset="0"/>
                <a:ea typeface="Calibri"/>
                <a:cs typeface="Arial" panose="020B0604020202020204" pitchFamily="34" charset="0"/>
                <a:sym typeface="Calibri"/>
              </a:rPr>
              <a:t>or discoverable</a:t>
            </a:r>
            <a:r>
              <a:rPr lang="en-US" sz="1000" i="1" dirty="0">
                <a:solidFill>
                  <a:srgbClr val="000000"/>
                </a:solidFill>
                <a:latin typeface="Arial" panose="020B0604020202020204" pitchFamily="34" charset="0"/>
                <a:cs typeface="Arial" panose="020B0604020202020204" pitchFamily="34" charset="0"/>
                <a:sym typeface="Calibri"/>
              </a:rPr>
              <a:t>, m</a:t>
            </a:r>
            <a:r>
              <a:rPr lang="en-US" sz="1000" i="1" dirty="0">
                <a:solidFill>
                  <a:srgbClr val="000000"/>
                </a:solidFill>
                <a:latin typeface="Arial" panose="020B0604020202020204" pitchFamily="34" charset="0"/>
                <a:cs typeface="Arial" panose="020B0604020202020204" pitchFamily="34" charset="0"/>
              </a:rPr>
              <a:t>etadata and data should be easy to find for both humans and computers </a:t>
            </a:r>
            <a:r>
              <a:rPr lang="en-US" sz="1000" b="1" i="0" dirty="0">
                <a:solidFill>
                  <a:srgbClr val="000000"/>
                </a:solidFill>
                <a:latin typeface="Arial" panose="020B0604020202020204" pitchFamily="34" charset="0"/>
                <a:cs typeface="Arial" panose="020B0604020202020204" pitchFamily="34" charset="0"/>
              </a:rPr>
              <a:t>[DOI assigned]</a:t>
            </a:r>
            <a:endParaRPr lang="en-US" sz="1000" b="1" i="0" dirty="0">
              <a:latin typeface="Arial" panose="020B0604020202020204" pitchFamily="34" charset="0"/>
              <a:cs typeface="Arial" panose="020B0604020202020204" pitchFamily="34" charset="0"/>
            </a:endParaRPr>
          </a:p>
          <a:p>
            <a:pPr marL="528638" marR="0" lvl="0" indent="-2825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Accessible - </a:t>
            </a:r>
            <a:r>
              <a:rPr lang="en-US" sz="1000" i="1" dirty="0">
                <a:solidFill>
                  <a:srgbClr val="000000"/>
                </a:solidFill>
                <a:latin typeface="Arial" panose="020B0604020202020204" pitchFamily="34" charset="0"/>
                <a:ea typeface="Calibri"/>
                <a:cs typeface="Arial" panose="020B0604020202020204" pitchFamily="34" charset="0"/>
                <a:sym typeface="Calibri"/>
              </a:rPr>
              <a:t>To be broadly </a:t>
            </a:r>
            <a:r>
              <a:rPr lang="en-US" sz="1000" b="1" i="1" dirty="0">
                <a:solidFill>
                  <a:schemeClr val="accent6"/>
                </a:solidFill>
                <a:latin typeface="Arial" panose="020B0604020202020204" pitchFamily="34" charset="0"/>
                <a:ea typeface="Calibri"/>
                <a:cs typeface="Arial" panose="020B0604020202020204" pitchFamily="34" charset="0"/>
                <a:sym typeface="Calibri"/>
              </a:rPr>
              <a:t>accessible (A)</a:t>
            </a:r>
            <a:r>
              <a:rPr lang="en-US" sz="1000" i="1" dirty="0">
                <a:solidFill>
                  <a:schemeClr val="accent6"/>
                </a:solidFill>
                <a:latin typeface="Arial" panose="020B0604020202020204" pitchFamily="34" charset="0"/>
                <a:ea typeface="Calibri"/>
                <a:cs typeface="Arial" panose="020B0604020202020204" pitchFamily="34" charset="0"/>
                <a:sym typeface="Calibri"/>
              </a:rPr>
              <a:t> </a:t>
            </a:r>
            <a:r>
              <a:rPr lang="en-US" sz="1000" i="1" dirty="0">
                <a:solidFill>
                  <a:srgbClr val="000000"/>
                </a:solidFill>
                <a:latin typeface="Arial" panose="020B0604020202020204" pitchFamily="34" charset="0"/>
                <a:ea typeface="Open Sans"/>
                <a:cs typeface="Arial" panose="020B0604020202020204" pitchFamily="34" charset="0"/>
                <a:sym typeface="Open Sans"/>
              </a:rPr>
              <a:t>data and metadata should be retrievable in a variety of formats that are sensible to humans and machines using persistent identifiers</a:t>
            </a:r>
            <a:endParaRPr lang="en-US" sz="1000" dirty="0">
              <a:latin typeface="Arial" panose="020B0604020202020204" pitchFamily="34" charset="0"/>
              <a:cs typeface="Arial" panose="020B0604020202020204" pitchFamily="34" charset="0"/>
            </a:endParaRPr>
          </a:p>
          <a:p>
            <a:pPr marL="528638" marR="0" indent="-282575"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000" b="0" i="0" dirty="0">
                <a:latin typeface="Arial" panose="020B0604020202020204" pitchFamily="34" charset="0"/>
                <a:cs typeface="Arial" panose="020B0604020202020204" pitchFamily="34" charset="0"/>
              </a:rPr>
              <a:t>Interoperable - </a:t>
            </a:r>
            <a:r>
              <a:rPr lang="en-US" sz="1000" i="1" dirty="0">
                <a:solidFill>
                  <a:srgbClr val="000000"/>
                </a:solidFill>
                <a:latin typeface="Arial" panose="020B0604020202020204" pitchFamily="34" charset="0"/>
                <a:ea typeface="Calibri"/>
                <a:cs typeface="Arial" panose="020B0604020202020204" pitchFamily="34" charset="0"/>
                <a:sym typeface="Calibri"/>
              </a:rPr>
              <a:t>To be </a:t>
            </a:r>
            <a:r>
              <a:rPr lang="en-US" sz="1000" b="1" i="1" dirty="0">
                <a:solidFill>
                  <a:schemeClr val="accent6"/>
                </a:solidFill>
                <a:latin typeface="Arial" panose="020B0604020202020204" pitchFamily="34" charset="0"/>
                <a:ea typeface="Calibri"/>
                <a:cs typeface="Arial" panose="020B0604020202020204" pitchFamily="34" charset="0"/>
                <a:sym typeface="Calibri"/>
              </a:rPr>
              <a:t>interoperable (I) </a:t>
            </a:r>
            <a:r>
              <a:rPr lang="en" sz="1000" i="1" dirty="0">
                <a:solidFill>
                  <a:srgbClr val="000000"/>
                </a:solidFill>
                <a:latin typeface="Arial" panose="020B0604020202020204" pitchFamily="34" charset="0"/>
                <a:ea typeface="Calibri"/>
                <a:cs typeface="Arial" panose="020B0604020202020204" pitchFamily="34" charset="0"/>
                <a:sym typeface="Calibri"/>
              </a:rPr>
              <a:t>use an open, well </a:t>
            </a:r>
            <a:r>
              <a:rPr lang="en" sz="1000" i="1" dirty="0">
                <a:solidFill>
                  <a:srgbClr val="000000"/>
                </a:solidFill>
                <a:latin typeface="Arial" panose="020B0604020202020204" pitchFamily="34" charset="0"/>
                <a:cs typeface="Arial" panose="020B0604020202020204" pitchFamily="34" charset="0"/>
                <a:sym typeface="Calibri"/>
              </a:rPr>
              <a:t>defined vocabulary. </a:t>
            </a:r>
            <a:r>
              <a:rPr lang="en-US" sz="1000" i="1" dirty="0">
                <a:solidFill>
                  <a:srgbClr val="000000"/>
                </a:solidFill>
                <a:latin typeface="Arial" panose="020B0604020202020204" pitchFamily="34" charset="0"/>
                <a:cs typeface="Arial" panose="020B0604020202020204" pitchFamily="34" charset="0"/>
              </a:rPr>
              <a:t>the data need to interoperate with applications or workflows for analysis, storage, and processing.</a:t>
            </a:r>
            <a:r>
              <a:rPr lang="en" sz="1000" i="1" dirty="0">
                <a:solidFill>
                  <a:srgbClr val="000000"/>
                </a:solidFill>
                <a:latin typeface="Arial" panose="020B0604020202020204" pitchFamily="34" charset="0"/>
                <a:cs typeface="Arial" panose="020B0604020202020204" pitchFamily="34" charset="0"/>
                <a:sym typeface="Calibri"/>
              </a:rPr>
              <a:t> </a:t>
            </a:r>
            <a:endParaRPr lang="en-US" sz="1000" b="0" i="0" dirty="0">
              <a:latin typeface="Arial" panose="020B0604020202020204" pitchFamily="34" charset="0"/>
              <a:cs typeface="Arial" panose="020B0604020202020204" pitchFamily="34" charset="0"/>
            </a:endParaRPr>
          </a:p>
          <a:p>
            <a:pPr marL="528638" marR="0" indent="-282575"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000" dirty="0">
                <a:latin typeface="Arial" panose="020B0604020202020204" pitchFamily="34" charset="0"/>
                <a:cs typeface="Arial" panose="020B0604020202020204" pitchFamily="34" charset="0"/>
              </a:rPr>
              <a:t>Reusable - </a:t>
            </a:r>
            <a:r>
              <a:rPr lang="en-US" sz="1000" i="1" dirty="0">
                <a:solidFill>
                  <a:srgbClr val="000000"/>
                </a:solidFill>
                <a:latin typeface="Arial" panose="020B0604020202020204" pitchFamily="34" charset="0"/>
                <a:ea typeface="Calibri"/>
                <a:cs typeface="Arial" panose="020B0604020202020204" pitchFamily="34" charset="0"/>
                <a:sym typeface="Calibri"/>
              </a:rPr>
              <a:t>To be </a:t>
            </a:r>
            <a:r>
              <a:rPr lang="en-US" sz="1000" b="1" i="1" dirty="0">
                <a:solidFill>
                  <a:schemeClr val="accent6"/>
                </a:solidFill>
                <a:latin typeface="Arial" panose="020B0604020202020204" pitchFamily="34" charset="0"/>
                <a:ea typeface="Calibri"/>
                <a:cs typeface="Arial" panose="020B0604020202020204" pitchFamily="34" charset="0"/>
                <a:sym typeface="Calibri"/>
              </a:rPr>
              <a:t>reusable (R) </a:t>
            </a:r>
            <a:r>
              <a:rPr lang="en-US" sz="1000" i="1" dirty="0">
                <a:solidFill>
                  <a:srgbClr val="000000"/>
                </a:solidFill>
                <a:latin typeface="Arial" panose="020B0604020202020204" pitchFamily="34" charset="0"/>
                <a:ea typeface="Open Sans"/>
                <a:cs typeface="Arial" panose="020B0604020202020204" pitchFamily="34" charset="0"/>
                <a:sym typeface="Open Sans"/>
              </a:rPr>
              <a:t>use should be easy</a:t>
            </a:r>
            <a:endParaRPr lang="en-US" sz="1000" b="1" i="1" dirty="0">
              <a:solidFill>
                <a:schemeClr val="accent6"/>
              </a:solidFill>
              <a:latin typeface="Arial" panose="020B0604020202020204" pitchFamily="34" charset="0"/>
              <a:ea typeface="Calibri"/>
              <a:cs typeface="Arial" panose="020B0604020202020204" pitchFamily="34" charset="0"/>
              <a:sym typeface="Calibri"/>
            </a:endParaRPr>
          </a:p>
          <a:p>
            <a:pPr marL="914400" lvl="1" indent="-342900">
              <a:spcAft>
                <a:spcPts val="600"/>
              </a:spcAft>
              <a:buClr>
                <a:srgbClr val="000000"/>
              </a:buClr>
              <a:buSzPts val="1800"/>
              <a:buFont typeface="Open Sans"/>
              <a:buChar char="❏"/>
            </a:pPr>
            <a:r>
              <a:rPr lang="en-US" sz="1000" dirty="0">
                <a:solidFill>
                  <a:srgbClr val="000000"/>
                </a:solidFill>
                <a:latin typeface="Arial" panose="020B0604020202020204" pitchFamily="34" charset="0"/>
                <a:ea typeface="Open Sans"/>
                <a:cs typeface="Arial" panose="020B0604020202020204" pitchFamily="34" charset="0"/>
                <a:sym typeface="Open Sans"/>
              </a:rPr>
              <a:t>a</a:t>
            </a:r>
            <a:r>
              <a:rPr lang="en-US" sz="1000" u="sng" dirty="0">
                <a:solidFill>
                  <a:srgbClr val="000000"/>
                </a:solidFill>
                <a:latin typeface="Arial" panose="020B0604020202020204" pitchFamily="34" charset="0"/>
                <a:ea typeface="Open Sans"/>
                <a:cs typeface="Arial" panose="020B0604020202020204" pitchFamily="34" charset="0"/>
                <a:sym typeface="Open Sans"/>
              </a:rPr>
              <a:t> clear and accessible data usage license</a:t>
            </a:r>
          </a:p>
          <a:p>
            <a:pPr marL="914400" lvl="1" indent="-342900">
              <a:spcAft>
                <a:spcPts val="600"/>
              </a:spcAft>
              <a:buClr>
                <a:srgbClr val="000000"/>
              </a:buClr>
              <a:buSzPts val="1800"/>
              <a:buFont typeface="Open Sans"/>
              <a:buChar char="❏"/>
            </a:pPr>
            <a:r>
              <a:rPr lang="en-US" sz="1000" dirty="0">
                <a:solidFill>
                  <a:srgbClr val="000000"/>
                </a:solidFill>
                <a:latin typeface="Arial" panose="020B0604020202020204" pitchFamily="34" charset="0"/>
                <a:ea typeface="Open Sans"/>
                <a:cs typeface="Arial" panose="020B0604020202020204" pitchFamily="34" charset="0"/>
                <a:sym typeface="Open Sans"/>
              </a:rPr>
              <a:t>(meta)data are associated with their </a:t>
            </a:r>
            <a:r>
              <a:rPr lang="en-US" sz="1000" u="sng" dirty="0">
                <a:solidFill>
                  <a:srgbClr val="000000"/>
                </a:solidFill>
                <a:latin typeface="Arial" panose="020B0604020202020204" pitchFamily="34" charset="0"/>
                <a:ea typeface="Open Sans"/>
                <a:cs typeface="Arial" panose="020B0604020202020204" pitchFamily="34" charset="0"/>
                <a:sym typeface="Open Sans"/>
              </a:rPr>
              <a:t>provenance</a:t>
            </a:r>
            <a:r>
              <a:rPr lang="en-US" sz="1000" u="none" dirty="0">
                <a:solidFill>
                  <a:srgbClr val="000000"/>
                </a:solidFill>
                <a:latin typeface="Arial" panose="020B0604020202020204" pitchFamily="34" charset="0"/>
                <a:ea typeface="Open Sans"/>
                <a:cs typeface="Arial" panose="020B0604020202020204" pitchFamily="34" charset="0"/>
                <a:sym typeface="Open Sans"/>
              </a:rPr>
              <a:t> (documentation &amp; contextual info cite when able, and describe how to access the sources, where they are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Wilkinson, M. D., Dumontier, M., </a:t>
            </a:r>
            <a:r>
              <a:rPr lang="en-US" sz="1000" dirty="0" err="1">
                <a:latin typeface="Arial" panose="020B0604020202020204" pitchFamily="34" charset="0"/>
                <a:cs typeface="Arial" panose="020B0604020202020204" pitchFamily="34" charset="0"/>
              </a:rPr>
              <a:t>Aalbersberg</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Ij</a:t>
            </a:r>
            <a:r>
              <a:rPr lang="en-US" sz="1000" dirty="0">
                <a:latin typeface="Arial" panose="020B0604020202020204" pitchFamily="34" charset="0"/>
                <a:cs typeface="Arial" panose="020B0604020202020204" pitchFamily="34" charset="0"/>
              </a:rPr>
              <a:t>. J., Appleton, G., Axton, M., </a:t>
            </a:r>
            <a:r>
              <a:rPr lang="en-US" sz="1000" dirty="0" err="1">
                <a:latin typeface="Arial" panose="020B0604020202020204" pitchFamily="34" charset="0"/>
                <a:cs typeface="Arial" panose="020B0604020202020204" pitchFamily="34" charset="0"/>
              </a:rPr>
              <a:t>Baak</a:t>
            </a:r>
            <a:r>
              <a:rPr lang="en-US" sz="1000" dirty="0">
                <a:latin typeface="Arial" panose="020B0604020202020204" pitchFamily="34" charset="0"/>
                <a:cs typeface="Arial" panose="020B0604020202020204" pitchFamily="34" charset="0"/>
              </a:rPr>
              <a:t>, A., … Mons, B. (2016, March 15). The FAIR Guiding Principles for scientific data management and stewardship. </a:t>
            </a:r>
            <a:r>
              <a:rPr lang="en-US" sz="1000" i="1" dirty="0">
                <a:latin typeface="Arial" panose="020B0604020202020204" pitchFamily="34" charset="0"/>
                <a:cs typeface="Arial" panose="020B0604020202020204" pitchFamily="34" charset="0"/>
              </a:rPr>
              <a:t>Scientific Data, </a:t>
            </a:r>
            <a:r>
              <a:rPr lang="en-US" sz="1000" dirty="0">
                <a:latin typeface="Arial" panose="020B0604020202020204" pitchFamily="34" charset="0"/>
                <a:cs typeface="Arial" panose="020B0604020202020204" pitchFamily="34" charset="0"/>
              </a:rPr>
              <a:t>3, 160018. </a:t>
            </a:r>
            <a:r>
              <a:rPr lang="en-US" sz="1000" dirty="0">
                <a:latin typeface="Arial" panose="020B0604020202020204" pitchFamily="34" charset="0"/>
                <a:cs typeface="Arial" panose="020B0604020202020204" pitchFamily="34" charset="0"/>
                <a:hlinkClick r:id="rId3"/>
              </a:rPr>
              <a:t>https://doi.org/10.1038/sdata.2016.18</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Graphic</a:t>
            </a:r>
            <a:r>
              <a:rPr lang="en-US" sz="1000" b="0" dirty="0">
                <a:solidFill>
                  <a:schemeClr val="bg1"/>
                </a:solidFill>
              </a:rPr>
              <a:t>: </a:t>
            </a:r>
            <a:r>
              <a:rPr lang="en-US" sz="1000" b="0" dirty="0" err="1">
                <a:solidFill>
                  <a:schemeClr val="bg1"/>
                </a:solidFill>
              </a:rPr>
              <a:t>Kalendralis</a:t>
            </a:r>
            <a:r>
              <a:rPr lang="en-US" sz="1000" b="0" dirty="0">
                <a:solidFill>
                  <a:schemeClr val="bg1"/>
                </a:solidFill>
              </a:rPr>
              <a:t>, Petros, et al. “Making Radiotherapy More Efficient with FAIR Data.” </a:t>
            </a:r>
            <a:r>
              <a:rPr lang="en-US" sz="1000" b="0" dirty="0" err="1">
                <a:solidFill>
                  <a:schemeClr val="bg1"/>
                </a:solidFill>
              </a:rPr>
              <a:t>Physica</a:t>
            </a:r>
            <a:r>
              <a:rPr lang="en-US" sz="1000" b="0" dirty="0">
                <a:solidFill>
                  <a:schemeClr val="bg1"/>
                </a:solidFill>
              </a:rPr>
              <a:t> Medica, vol. 82, Feb. 2021, pp. 158–62. ScienceDirect, https://</a:t>
            </a:r>
            <a:r>
              <a:rPr lang="en-US" sz="1000" b="0" dirty="0" err="1">
                <a:solidFill>
                  <a:schemeClr val="bg1"/>
                </a:solidFill>
              </a:rPr>
              <a:t>doi.org</a:t>
            </a:r>
            <a:r>
              <a:rPr lang="en-US" sz="1000" b="0" dirty="0">
                <a:solidFill>
                  <a:schemeClr val="bg1"/>
                </a:solidFill>
              </a:rPr>
              <a:t>/10.1016/j.ejmp.2021.01.083.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p:txBody>
      </p:sp>
      <p:sp>
        <p:nvSpPr>
          <p:cNvPr id="4" name="Slide Number Placeholder 3"/>
          <p:cNvSpPr>
            <a:spLocks noGrp="1"/>
          </p:cNvSpPr>
          <p:nvPr>
            <p:ph type="sldNum" sz="quarter" idx="5"/>
          </p:nvPr>
        </p:nvSpPr>
        <p:spPr/>
        <p:txBody>
          <a:bodyPr/>
          <a:lstStyle/>
          <a:p>
            <a:fld id="{E5B1C7E4-AD37-FD48-9216-CFA6E7862503}" type="slidenum">
              <a:rPr lang="en-US" smtClean="0"/>
              <a:t>6</a:t>
            </a:fld>
            <a:endParaRPr lang="en-US"/>
          </a:p>
        </p:txBody>
      </p:sp>
    </p:spTree>
    <p:extLst>
      <p:ext uri="{BB962C8B-B14F-4D97-AF65-F5344CB8AC3E}">
        <p14:creationId xmlns:p14="http://schemas.microsoft.com/office/powerpoint/2010/main" val="33339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https://</a:t>
            </a:r>
            <a:r>
              <a:rPr lang="en-US" sz="1000" b="1" dirty="0" err="1"/>
              <a:t>allea.org</a:t>
            </a:r>
            <a:r>
              <a:rPr lang="en-US" sz="1000" b="1" dirty="0"/>
              <a:t>/portfolio-item/sustainable-and-fair-data-sharing-in-the-humanities/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Copy of the report: </a:t>
            </a:r>
            <a:r>
              <a:rPr lang="en-US" sz="1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https://virginia.box.com/s/ej6v5in5018rssbmepwy3ujvfbk9ho5i</a:t>
            </a:r>
            <a:endParaRPr lang="en-US" sz="1000" b="0" i="0" u="none" strike="noStrike" kern="1200" dirty="0">
              <a:solidFill>
                <a:schemeClr val="tx1"/>
              </a:solidFill>
              <a:effectLst/>
              <a:latin typeface="+mn-lt"/>
              <a:ea typeface="+mn-ea"/>
              <a:cs typeface="+mn-cs"/>
              <a:hlinkClick r:id="rId4" tooltip="Permanent Link: Let’s be FAIR! ALLEA presents recommendations for sustainable data sharing in the humaniti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a:solidFill>
                <a:schemeClr val="tx1"/>
              </a:solidFill>
              <a:effectLst/>
              <a:latin typeface="+mn-lt"/>
              <a:ea typeface="+mn-ea"/>
              <a:cs typeface="+mn-cs"/>
              <a:hlinkClick r:id="rId4" tooltip="Permanent Link: Let’s be FAIR! ALLEA presents recommendations for sustainable data sharing in the humaniti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hlinkClick r:id="rId4" tooltip="Permanent Link: Let’s be FAIR! ALLEA presents recommendations for sustainable data sharing in the humanities"/>
              </a:rPr>
              <a:t>ALLEA presents recommendations for sustainable data sharing in the humanities</a:t>
            </a:r>
            <a:endParaRPr lang="en-US" sz="10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rgbClr val="6D6D6D"/>
              </a:solidFill>
              <a:effectLst/>
              <a:latin typeface="Fira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D6D6D"/>
                </a:solidFill>
                <a:effectLst/>
                <a:latin typeface="FiraSans"/>
              </a:rPr>
              <a:t>Many research </a:t>
            </a:r>
            <a:r>
              <a:rPr lang="en-US" sz="1000" b="0" dirty="0" err="1">
                <a:solidFill>
                  <a:srgbClr val="6D6D6D"/>
                </a:solidFill>
                <a:effectLst/>
                <a:latin typeface="FiraSans"/>
              </a:rPr>
              <a:t>organisations</a:t>
            </a:r>
            <a:r>
              <a:rPr lang="en-US" sz="1000" b="0" dirty="0">
                <a:solidFill>
                  <a:srgbClr val="6D6D6D"/>
                </a:solidFill>
                <a:effectLst/>
                <a:latin typeface="FiraSans"/>
              </a:rPr>
              <a:t> working to both refine and expand how the principles can be adopted by scholarly communication practices. Research funders are incorporating FAIR data practices into their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rgbClr val="6D6D6D"/>
              </a:solidFill>
              <a:effectLst/>
              <a:latin typeface="Fira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D6D6D"/>
                </a:solidFill>
                <a:effectLst/>
                <a:latin typeface="FiraSans"/>
              </a:rPr>
              <a:t>FAIR becoming influential beyond research - used as principles for managing and providing access to cultural heritage data</a:t>
            </a:r>
            <a:endParaRPr lang="en-US" sz="1000" dirty="0"/>
          </a:p>
          <a:p>
            <a:endParaRPr lang="en-US" sz="1000" dirty="0"/>
          </a:p>
          <a:p>
            <a:r>
              <a:rPr lang="en-US" sz="1000" dirty="0"/>
              <a:t>This is a report from All European Academies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recommendations to make digital data in the humanities “Findable, Accessible, Interoperable and Reusable”, in line with the FAIR principles. The document is designed as a practical guide on </a:t>
            </a:r>
            <a:r>
              <a:rPr lang="en-US" sz="1000" b="0" dirty="0">
                <a:solidFill>
                  <a:srgbClr val="6D6D6D"/>
                </a:solidFill>
                <a:effectLst/>
                <a:latin typeface="FiraSans"/>
              </a:rPr>
              <a:t>how humanities could harness digital approaches and data management processes in ways to enhance scholarship and ensure that research outputs are sustainable over the long term.</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This report </a:t>
            </a:r>
            <a:r>
              <a:rPr lang="en-US" sz="1000" b="0" dirty="0">
                <a:solidFill>
                  <a:srgbClr val="6D6D6D"/>
                </a:solidFill>
                <a:effectLst/>
                <a:latin typeface="FiraSans"/>
              </a:rPr>
              <a:t>provides recommendations to humanities scholars with the understanding that the humanities themselves are diverse and data practices and demands vary from scientific data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rgbClr val="6D6D6D"/>
              </a:solidFill>
              <a:effectLst/>
              <a:latin typeface="Fira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D6D6D"/>
                </a:solidFill>
                <a:effectLst/>
                <a:latin typeface="FiraSans"/>
              </a:rPr>
              <a:t>Presents data management as lifecycle - an ecosystem of research exchange &amp; knowledge building the outputs of one research "part" becoming the inputs to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rgbClr val="6D6D6D"/>
              </a:solidFill>
              <a:effectLst/>
              <a:latin typeface="Fira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endParaRPr lang="en-US" sz="1000" b="0" i="0" kern="1200" dirty="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5"/>
          </p:nvPr>
        </p:nvSpPr>
        <p:spPr/>
        <p:txBody>
          <a:bodyPr/>
          <a:lstStyle/>
          <a:p>
            <a:fld id="{E5B1C7E4-AD37-FD48-9216-CFA6E7862503}" type="slidenum">
              <a:rPr lang="en-US" smtClean="0"/>
              <a:t>7</a:t>
            </a:fld>
            <a:endParaRPr lang="en-US"/>
          </a:p>
        </p:txBody>
      </p:sp>
    </p:spTree>
    <p:extLst>
      <p:ext uri="{BB962C8B-B14F-4D97-AF65-F5344CB8AC3E}">
        <p14:creationId xmlns:p14="http://schemas.microsoft.com/office/powerpoint/2010/main" val="44964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dirty="0"/>
              <a:t>Another way to “share” your research is with pre-prints….</a:t>
            </a:r>
          </a:p>
          <a:p>
            <a:endParaRPr lang="en-US" sz="1000" dirty="0"/>
          </a:p>
          <a:p>
            <a:r>
              <a:rPr lang="en-US" sz="1000" dirty="0"/>
              <a:t>Some “simple” ways of opening your research or parts of your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mn-lt"/>
                <a:ea typeface="+mn-ea"/>
                <a:cs typeface="+mn-cs"/>
              </a:rPr>
              <a:t>Pre-print</a:t>
            </a:r>
            <a:r>
              <a:rPr lang="en-US" sz="1000" b="0" i="0" kern="1200" dirty="0">
                <a:solidFill>
                  <a:schemeClr val="tx1"/>
                </a:solidFill>
                <a:effectLst/>
                <a:latin typeface="+mn-lt"/>
                <a:ea typeface="+mn-ea"/>
                <a:cs typeface="+mn-cs"/>
              </a:rPr>
              <a:t> is a version of your article before it has been submitted, accepted and reviewed for a journal</a:t>
            </a:r>
            <a:endParaRPr lang="en-US" sz="1000" dirty="0"/>
          </a:p>
          <a:p>
            <a:endParaRPr lang="en-US" sz="1000" dirty="0"/>
          </a:p>
          <a:p>
            <a:r>
              <a:rPr lang="en-US" sz="1000" dirty="0"/>
              <a:t>Maybe Arts &amp; Humanities  don't need the wider public to have immediate access to our materials – the need for timeliness  is one of the main reasons pre-prints started in the sciences – lag in time between peer review and publishing. </a:t>
            </a:r>
          </a:p>
          <a:p>
            <a:endParaRPr lang="en-US" sz="1000" dirty="0"/>
          </a:p>
          <a:p>
            <a:r>
              <a:rPr lang="en-US" sz="1000" dirty="0"/>
              <a:t> BUT </a:t>
            </a:r>
            <a:r>
              <a:rPr lang="en-US" sz="1000" kern="1200" dirty="0">
                <a:solidFill>
                  <a:schemeClr val="tx1"/>
                </a:solidFill>
                <a:effectLst/>
                <a:latin typeface="+mn-lt"/>
                <a:ea typeface="+mn-ea"/>
                <a:cs typeface="+mn-cs"/>
              </a:rPr>
              <a:t>making your work OA (especially early and often) might mean </a:t>
            </a:r>
            <a:r>
              <a:rPr lang="en-US" sz="1000" b="1" kern="1200" dirty="0">
                <a:solidFill>
                  <a:schemeClr val="tx1"/>
                </a:solidFill>
                <a:effectLst/>
                <a:latin typeface="+mn-lt"/>
                <a:ea typeface="+mn-ea"/>
                <a:cs typeface="+mn-cs"/>
              </a:rPr>
              <a:t>more folks can access and then identify your work with your name, and you have a clear digital trail</a:t>
            </a:r>
            <a:r>
              <a:rPr lang="en-US" sz="1000" kern="1200" dirty="0">
                <a:solidFill>
                  <a:schemeClr val="tx1"/>
                </a:solidFill>
                <a:effectLst/>
                <a:latin typeface="+mn-lt"/>
                <a:ea typeface="+mn-ea"/>
                <a:cs typeface="+mn-cs"/>
              </a:rPr>
              <a:t> showing how long you’ve been developing your work.</a:t>
            </a:r>
          </a:p>
          <a:p>
            <a:r>
              <a:rPr lang="en-US" sz="1000" dirty="0"/>
              <a:t> </a:t>
            </a:r>
          </a:p>
          <a:p>
            <a:r>
              <a:rPr lang="en-US" sz="1000" dirty="0"/>
              <a:t>sharing our ideas and encouraging feedback and collaboration early on in the research process makes our research stronger.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Example of how pre-prints could work in AH: repository of preprints in the humanities – making available in a very quick timescale new research ideas that are not yet developed into their full, final form and encouraging scholars to offer constructive feedback and dialogue to aid the research process, out of which extended articles can then be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Or think of  sharing all supporting materials such as presentations, posters, blogs, data papers etc. and consider using social media for wider outreach,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I also want to point out that pre-prints are </a:t>
            </a:r>
            <a:r>
              <a:rPr lang="en-US" sz="1000" kern="1200" dirty="0">
                <a:solidFill>
                  <a:schemeClr val="tx1"/>
                </a:solidFill>
                <a:effectLst/>
                <a:latin typeface="+mn-lt"/>
                <a:ea typeface="+mn-ea"/>
                <a:cs typeface="+mn-cs"/>
              </a:rPr>
              <a:t> good for disseminating for equity - giving more access to the content than behind paywall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p:txBody>
      </p:sp>
      <p:sp>
        <p:nvSpPr>
          <p:cNvPr id="4" name="Slide Number Placeholder 3"/>
          <p:cNvSpPr>
            <a:spLocks noGrp="1"/>
          </p:cNvSpPr>
          <p:nvPr>
            <p:ph type="sldNum" sz="quarter" idx="5"/>
          </p:nvPr>
        </p:nvSpPr>
        <p:spPr/>
        <p:txBody>
          <a:bodyPr/>
          <a:lstStyle/>
          <a:p>
            <a:fld id="{E5B1C7E4-AD37-FD48-9216-CFA6E7862503}" type="slidenum">
              <a:rPr lang="en-US" smtClean="0"/>
              <a:t>8</a:t>
            </a:fld>
            <a:endParaRPr lang="en-US"/>
          </a:p>
        </p:txBody>
      </p:sp>
    </p:spTree>
    <p:extLst>
      <p:ext uri="{BB962C8B-B14F-4D97-AF65-F5344CB8AC3E}">
        <p14:creationId xmlns:p14="http://schemas.microsoft.com/office/powerpoint/2010/main" val="307953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Here are some Potential benefits for being open in your research.  The benefits certainly are competing with risks and pressures - all structural (Institutions for prestige, journals for tying researchers up with impact factors - journal prestige and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Take a look at these benefits… how could they apply to your discipline.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Being Open helps…..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ffectLst/>
              </a:rPr>
              <a:t>Potential collaborators (more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ffectLst/>
              </a:rPr>
              <a:t>Career advancement - with your work open you will have an opportunity to find new projects and new collaborators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open access publishing might make your work available to a broader readership simple by virtue of availability, which could be useful for them as they look at a variety of careers. </a:t>
            </a: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I want to point out that openness is not ‘all-or-nothing’. Not all researchers are comfortable with the same level of sharing, and there are a variety of ways to be open (the paper cited in the slide notes has a great list of open-ways). Openness can be thus defined by a continuum of practices, starting perhaps at the most basic level with openly self-archiving pre-prints and post-prints. Fully open research is a long-term goal to strive towards.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Papers with Data get cited more: point out a couple of studies in the slide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Piwowar, H. A., Day, R. S., &amp; </a:t>
            </a:r>
            <a:r>
              <a:rPr lang="en-US" sz="1000" dirty="0" err="1">
                <a:effectLst/>
              </a:rPr>
              <a:t>Fridsma</a:t>
            </a:r>
            <a:r>
              <a:rPr lang="en-US" sz="1000" dirty="0">
                <a:effectLst/>
              </a:rPr>
              <a:t>, D. B. (2007). Sharing detailed research data is associated with increased citation rate. </a:t>
            </a:r>
            <a:r>
              <a:rPr lang="en-US" sz="1000" dirty="0" err="1">
                <a:effectLst/>
              </a:rPr>
              <a:t>PloS</a:t>
            </a:r>
            <a:r>
              <a:rPr lang="en-US" sz="1000" dirty="0">
                <a:effectLst/>
              </a:rPr>
              <a:t> one, 2(3), e308. https://</a:t>
            </a:r>
            <a:r>
              <a:rPr lang="en-US" sz="1000" dirty="0" err="1">
                <a:effectLst/>
              </a:rPr>
              <a:t>doi.org</a:t>
            </a:r>
            <a:r>
              <a:rPr lang="en-US" sz="1000" dirty="0">
                <a:effectLst/>
              </a:rPr>
              <a:t>/10.1371/journal.pone.0000308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 using cancer microarray clinical trial publications - Publicly available data was significantly associated with a 69% increase in citations,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effectLst/>
              </a:rPr>
              <a:t>Colavizza</a:t>
            </a:r>
            <a:r>
              <a:rPr lang="en-US" sz="1000" dirty="0">
                <a:effectLst/>
              </a:rPr>
              <a:t> G, </a:t>
            </a:r>
            <a:r>
              <a:rPr lang="en-US" sz="1000" dirty="0" err="1">
                <a:effectLst/>
              </a:rPr>
              <a:t>Hrynaszkiewicz</a:t>
            </a:r>
            <a:r>
              <a:rPr lang="en-US" sz="1000" dirty="0">
                <a:effectLst/>
              </a:rPr>
              <a:t> I, </a:t>
            </a:r>
            <a:r>
              <a:rPr lang="en-US" sz="1000" dirty="0" err="1">
                <a:effectLst/>
              </a:rPr>
              <a:t>Staden</a:t>
            </a:r>
            <a:r>
              <a:rPr lang="en-US" sz="1000" dirty="0">
                <a:effectLst/>
              </a:rPr>
              <a:t> I, Whitaker K, McGillivray B (2020) The citation advantage of linking publications to research data. </a:t>
            </a:r>
            <a:r>
              <a:rPr lang="en-US" sz="1000" dirty="0" err="1">
                <a:effectLst/>
              </a:rPr>
              <a:t>PLoS</a:t>
            </a:r>
            <a:r>
              <a:rPr lang="en-US" sz="1000" dirty="0">
                <a:effectLst/>
              </a:rPr>
              <a:t> ONE 15(4): e0230416. https://</a:t>
            </a:r>
            <a:r>
              <a:rPr lang="en-US" sz="1000" dirty="0" err="1">
                <a:effectLst/>
              </a:rPr>
              <a:t>doi.org</a:t>
            </a:r>
            <a:r>
              <a:rPr lang="en-US" sz="1000" dirty="0">
                <a:effectLst/>
              </a:rPr>
              <a:t>/10.1371/journal.pone.0230416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 journal articles published by PLOS and BMC, positive and significant relative gain in citation counts in general for a paper with data available in a repository.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p:txBody>
      </p:sp>
      <p:sp>
        <p:nvSpPr>
          <p:cNvPr id="4" name="Slide Number Placeholder 3"/>
          <p:cNvSpPr>
            <a:spLocks noGrp="1"/>
          </p:cNvSpPr>
          <p:nvPr>
            <p:ph type="sldNum" sz="quarter" idx="5"/>
          </p:nvPr>
        </p:nvSpPr>
        <p:spPr/>
        <p:txBody>
          <a:bodyPr/>
          <a:lstStyle/>
          <a:p>
            <a:fld id="{E5B1C7E4-AD37-FD48-9216-CFA6E7862503}" type="slidenum">
              <a:rPr lang="en-US" smtClean="0"/>
              <a:t>9</a:t>
            </a:fld>
            <a:endParaRPr lang="en-US"/>
          </a:p>
        </p:txBody>
      </p:sp>
    </p:spTree>
    <p:extLst>
      <p:ext uri="{BB962C8B-B14F-4D97-AF65-F5344CB8AC3E}">
        <p14:creationId xmlns:p14="http://schemas.microsoft.com/office/powerpoint/2010/main" val="107365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83464" y="2057639"/>
            <a:ext cx="8860536" cy="428625"/>
          </a:xfrm>
          <a:prstGeom prst="rect">
            <a:avLst/>
          </a:prstGeom>
        </p:spPr>
        <p:txBody>
          <a:bodyPr/>
          <a:lstStyle>
            <a:lvl1pPr marL="0" indent="0" algn="ctr">
              <a:buNone/>
              <a:defRPr sz="2700" b="1" i="0" u="heavy" cap="all" baseline="0">
                <a:solidFill>
                  <a:schemeClr val="bg1"/>
                </a:solidFill>
                <a:uFill>
                  <a:solidFill>
                    <a:srgbClr val="222C4B"/>
                  </a:solidFill>
                </a:uFill>
                <a:latin typeface="ITC Franklin Gothic Std Heavy" charset="0"/>
                <a:ea typeface="ITC Franklin Gothic Std Heavy" charset="0"/>
                <a:cs typeface="ITC Franklin Gothic Std Heavy" charset="0"/>
              </a:defRPr>
            </a:lvl1pPr>
            <a:lvl2pPr marL="342900" indent="0">
              <a:buNone/>
              <a:defRPr b="1" i="0">
                <a:solidFill>
                  <a:schemeClr val="bg1"/>
                </a:solidFill>
                <a:latin typeface="ITC Franklin Gothic Std Heavy" charset="0"/>
                <a:ea typeface="ITC Franklin Gothic Std Heavy" charset="0"/>
                <a:cs typeface="ITC Franklin Gothic Std Heavy" charset="0"/>
              </a:defRPr>
            </a:lvl2pPr>
            <a:lvl3pPr marL="685800" indent="0">
              <a:buNone/>
              <a:defRPr b="1" i="0">
                <a:solidFill>
                  <a:schemeClr val="bg1"/>
                </a:solidFill>
                <a:latin typeface="ITC Franklin Gothic Std Heavy" charset="0"/>
                <a:ea typeface="ITC Franklin Gothic Std Heavy" charset="0"/>
                <a:cs typeface="ITC Franklin Gothic Std Heavy" charset="0"/>
              </a:defRPr>
            </a:lvl3pPr>
            <a:lvl4pPr marL="1028700" indent="0">
              <a:buNone/>
              <a:defRPr b="1" i="0">
                <a:solidFill>
                  <a:schemeClr val="bg1"/>
                </a:solidFill>
                <a:latin typeface="ITC Franklin Gothic Std Heavy" charset="0"/>
                <a:ea typeface="ITC Franklin Gothic Std Heavy" charset="0"/>
                <a:cs typeface="ITC Franklin Gothic Std Heavy" charset="0"/>
              </a:defRPr>
            </a:lvl4pPr>
            <a:lvl5pPr marL="1371600" indent="0">
              <a:buNone/>
              <a:defRPr b="1" i="0">
                <a:solidFill>
                  <a:schemeClr val="bg1"/>
                </a:solidFill>
                <a:latin typeface="ITC Franklin Gothic Std Heavy" charset="0"/>
                <a:ea typeface="ITC Franklin Gothic Std Heavy" charset="0"/>
                <a:cs typeface="ITC Franklin Gothic Std Heavy" charset="0"/>
              </a:defRPr>
            </a:lvl5pPr>
          </a:lstStyle>
          <a:p>
            <a:pPr lvl="0"/>
            <a:r>
              <a:rPr lang="en-US" dirty="0"/>
              <a:t>OPTIONAL PRESENTATION TITLE</a:t>
            </a:r>
          </a:p>
        </p:txBody>
      </p:sp>
      <p:sp>
        <p:nvSpPr>
          <p:cNvPr id="12" name="Text Placeholder 11"/>
          <p:cNvSpPr>
            <a:spLocks noGrp="1"/>
          </p:cNvSpPr>
          <p:nvPr>
            <p:ph type="body" sz="quarter" idx="11" hasCustomPrompt="1"/>
          </p:nvPr>
        </p:nvSpPr>
        <p:spPr>
          <a:xfrm>
            <a:off x="283369" y="2627898"/>
            <a:ext cx="8860631" cy="340525"/>
          </a:xfrm>
          <a:prstGeom prst="rect">
            <a:avLst/>
          </a:prstGeom>
        </p:spPr>
        <p:txBody>
          <a:bodyPr/>
          <a:lstStyle>
            <a:lvl1pPr marL="0" indent="0" algn="ctr">
              <a:buNone/>
              <a:defRPr sz="1050" b="1" i="0" cap="all" baseline="0">
                <a:solidFill>
                  <a:schemeClr val="bg1"/>
                </a:solidFill>
                <a:latin typeface="ITC Franklin Gothic Std Heavy" charset="0"/>
                <a:ea typeface="ITC Franklin Gothic Std Heavy" charset="0"/>
                <a:cs typeface="ITC Franklin Gothic Std Heavy" charset="0"/>
              </a:defRPr>
            </a:lvl1pPr>
          </a:lstStyle>
          <a:p>
            <a:r>
              <a:rPr lang="en-US" b="1" i="0" cap="all" dirty="0">
                <a:uFill>
                  <a:solidFill>
                    <a:srgbClr val="E47100"/>
                  </a:solidFill>
                </a:uFill>
                <a:latin typeface="ITC Franklin Gothic Std Heavy" charset="0"/>
                <a:ea typeface="ITC Franklin Gothic Std Heavy" charset="0"/>
                <a:cs typeface="ITC Franklin Gothic Std Heavy" charset="0"/>
              </a:rPr>
              <a:t> OPTIONAL AUTHOR NAME</a:t>
            </a:r>
          </a:p>
        </p:txBody>
      </p:sp>
    </p:spTree>
    <p:extLst>
      <p:ext uri="{BB962C8B-B14F-4D97-AF65-F5344CB8AC3E}">
        <p14:creationId xmlns:p14="http://schemas.microsoft.com/office/powerpoint/2010/main" val="74786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16" name="Text Placeholder 14"/>
          <p:cNvSpPr>
            <a:spLocks noGrp="1"/>
          </p:cNvSpPr>
          <p:nvPr>
            <p:ph type="body" sz="quarter" idx="10" hasCustomPrompt="1"/>
          </p:nvPr>
        </p:nvSpPr>
        <p:spPr>
          <a:xfrm>
            <a:off x="1344216" y="4599385"/>
            <a:ext cx="7369969" cy="219075"/>
          </a:xfrm>
          <a:prstGeom prst="rect">
            <a:avLst/>
          </a:prstGeom>
        </p:spPr>
        <p:txBody>
          <a:bodyPr/>
          <a:lstStyle>
            <a:lvl1pPr marL="0" indent="0" algn="l">
              <a:buNone/>
              <a:defRPr sz="788" b="1" i="0" cap="all" baseline="0">
                <a:solidFill>
                  <a:schemeClr val="bg1"/>
                </a:solidFill>
                <a:latin typeface="ITC Franklin Gothic Std Heavy" charset="0"/>
                <a:ea typeface="ITC Franklin Gothic Std Heavy" charset="0"/>
                <a:cs typeface="ITC Franklin Gothic Std Heavy" charset="0"/>
              </a:defRPr>
            </a:lvl1pPr>
            <a:lvl2pPr marL="342900" indent="0" algn="l">
              <a:buNone/>
              <a:defRPr sz="788" b="1" i="0" cap="all" baseline="0">
                <a:solidFill>
                  <a:schemeClr val="bg1"/>
                </a:solidFill>
                <a:latin typeface="ITC Franklin Gothic Std Heavy" charset="0"/>
                <a:ea typeface="ITC Franklin Gothic Std Heavy" charset="0"/>
                <a:cs typeface="ITC Franklin Gothic Std Heavy" charset="0"/>
              </a:defRPr>
            </a:lvl2pPr>
            <a:lvl3pPr marL="685800" indent="0" algn="l">
              <a:buNone/>
              <a:defRPr sz="788" b="1" i="0" cap="all" baseline="0">
                <a:solidFill>
                  <a:schemeClr val="bg1"/>
                </a:solidFill>
                <a:latin typeface="ITC Franklin Gothic Std Heavy" charset="0"/>
                <a:ea typeface="ITC Franklin Gothic Std Heavy" charset="0"/>
                <a:cs typeface="ITC Franklin Gothic Std Heavy" charset="0"/>
              </a:defRPr>
            </a:lvl3pPr>
            <a:lvl4pPr marL="1028700" indent="0" algn="l">
              <a:buNone/>
              <a:defRPr sz="788" b="1" i="0" cap="all" baseline="0">
                <a:solidFill>
                  <a:schemeClr val="bg1"/>
                </a:solidFill>
                <a:latin typeface="ITC Franklin Gothic Std Heavy" charset="0"/>
                <a:ea typeface="ITC Franklin Gothic Std Heavy" charset="0"/>
                <a:cs typeface="ITC Franklin Gothic Std Heavy" charset="0"/>
              </a:defRPr>
            </a:lvl4pPr>
            <a:lvl5pPr marL="1371600" indent="0" algn="l">
              <a:buNone/>
              <a:defRPr sz="788" b="1" i="0" cap="all" baseline="0">
                <a:solidFill>
                  <a:schemeClr val="bg1"/>
                </a:solidFill>
                <a:latin typeface="ITC Franklin Gothic Std Heavy" charset="0"/>
                <a:ea typeface="ITC Franklin Gothic Std Heavy" charset="0"/>
                <a:cs typeface="ITC Franklin Gothic Std Heavy" charset="0"/>
              </a:defRPr>
            </a:lvl5pPr>
          </a:lstStyle>
          <a:p>
            <a:pPr lvl="0"/>
            <a:r>
              <a:rPr lang="en-US"/>
              <a:t>Entity name / date</a:t>
            </a:r>
            <a:endParaRPr lang="en-US" dirty="0"/>
          </a:p>
        </p:txBody>
      </p:sp>
      <p:sp>
        <p:nvSpPr>
          <p:cNvPr id="18" name="Text Placeholder 17"/>
          <p:cNvSpPr>
            <a:spLocks noGrp="1"/>
          </p:cNvSpPr>
          <p:nvPr>
            <p:ph type="body" sz="quarter" idx="11" hasCustomPrompt="1"/>
          </p:nvPr>
        </p:nvSpPr>
        <p:spPr>
          <a:xfrm>
            <a:off x="1344216" y="1700785"/>
            <a:ext cx="7369969" cy="1984248"/>
          </a:xfrm>
          <a:prstGeom prst="rect">
            <a:avLst/>
          </a:prstGeom>
        </p:spPr>
        <p:txBody>
          <a:bodyPr/>
          <a:lstStyle>
            <a:lvl1pPr marL="342900" marR="0" indent="-342900" algn="l" defTabSz="685800" rtl="0" eaLnBrk="1" fontAlgn="auto" latinLnBrk="0" hangingPunct="1">
              <a:lnSpc>
                <a:spcPct val="140000"/>
              </a:lnSpc>
              <a:spcBef>
                <a:spcPts val="750"/>
              </a:spcBef>
              <a:spcAft>
                <a:spcPts val="0"/>
              </a:spcAft>
              <a:buClrTx/>
              <a:buSzTx/>
              <a:buFont typeface="Arial" charset="0"/>
              <a:buChar char="•"/>
              <a:tabLst/>
              <a:defRPr sz="1050" b="1" i="0" cap="all" baseline="0">
                <a:solidFill>
                  <a:schemeClr val="bg1"/>
                </a:solidFill>
                <a:latin typeface="ITC Franklin Gothic Std Heavy" charset="0"/>
                <a:ea typeface="ITC Franklin Gothic Std Heavy" charset="0"/>
                <a:cs typeface="ITC Franklin Gothic Std Heavy" charset="0"/>
              </a:defRPr>
            </a:lvl1pPr>
            <a:lvl2pPr marL="600075" indent="-257175" algn="l">
              <a:buFont typeface="Arial" charset="0"/>
              <a:buChar char="•"/>
              <a:defRPr sz="1125" b="1" i="0" cap="all" baseline="0">
                <a:solidFill>
                  <a:schemeClr val="bg1"/>
                </a:solidFill>
                <a:latin typeface="ITC Franklin Gothic Std Demi" charset="0"/>
                <a:ea typeface="ITC Franklin Gothic Std Demi" charset="0"/>
                <a:cs typeface="ITC Franklin Gothic Std Demi" charset="0"/>
              </a:defRPr>
            </a:lvl2pPr>
            <a:lvl3pPr marL="942975" indent="-257175" algn="l">
              <a:buFont typeface="Arial" charset="0"/>
              <a:buChar char="•"/>
              <a:defRPr sz="1125" b="1" i="0" cap="all" baseline="0">
                <a:solidFill>
                  <a:schemeClr val="bg1"/>
                </a:solidFill>
                <a:latin typeface="ITC Franklin Gothic Std Demi" charset="0"/>
                <a:ea typeface="ITC Franklin Gothic Std Demi" charset="0"/>
                <a:cs typeface="ITC Franklin Gothic Std Demi" charset="0"/>
              </a:defRPr>
            </a:lvl3pPr>
            <a:lvl4pPr marL="1243013" indent="-214313" algn="l">
              <a:buFont typeface="Arial" charset="0"/>
              <a:buChar char="•"/>
              <a:defRPr sz="1125" b="1" i="0" cap="all" baseline="0">
                <a:solidFill>
                  <a:schemeClr val="bg1"/>
                </a:solidFill>
                <a:latin typeface="ITC Franklin Gothic Std Demi" charset="0"/>
                <a:ea typeface="ITC Franklin Gothic Std Demi" charset="0"/>
                <a:cs typeface="ITC Franklin Gothic Std Demi" charset="0"/>
              </a:defRPr>
            </a:lvl4pPr>
            <a:lvl5pPr marL="1585913" indent="-214313" algn="l">
              <a:buFont typeface="Arial" charset="0"/>
              <a:buChar char="•"/>
              <a:defRPr sz="1125" b="1" i="0" cap="all" baseline="0">
                <a:solidFill>
                  <a:schemeClr val="bg1"/>
                </a:solidFill>
                <a:latin typeface="ITC Franklin Gothic Std Demi" charset="0"/>
                <a:ea typeface="ITC Franklin Gothic Std Demi" charset="0"/>
                <a:cs typeface="ITC Franklin Gothic Std Demi" charset="0"/>
              </a:defRPr>
            </a:lvl5pPr>
          </a:lstStyle>
          <a:p>
            <a:pPr lvl="0"/>
            <a:r>
              <a:rPr lang="en-US" dirty="0"/>
              <a:t>Item 01</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02</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03</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04</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05</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06</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07</a:t>
            </a:r>
          </a:p>
          <a:p>
            <a:pPr marL="342900" marR="0" lvl="0" indent="-342900" algn="l" defTabSz="685800" rtl="0" eaLnBrk="1" fontAlgn="auto" latinLnBrk="0" hangingPunct="1">
              <a:lnSpc>
                <a:spcPct val="90000"/>
              </a:lnSpc>
              <a:spcBef>
                <a:spcPts val="750"/>
              </a:spcBef>
              <a:spcAft>
                <a:spcPts val="0"/>
              </a:spcAft>
              <a:buClrTx/>
              <a:buSzTx/>
              <a:buFont typeface="Arial" charset="0"/>
              <a:buChar char="•"/>
              <a:tabLst/>
              <a:defRPr/>
            </a:pPr>
            <a:r>
              <a:rPr lang="en-US" dirty="0"/>
              <a:t>Item 08</a:t>
            </a:r>
          </a:p>
        </p:txBody>
      </p:sp>
      <p:sp>
        <p:nvSpPr>
          <p:cNvPr id="19" name="Text Placeholder 14"/>
          <p:cNvSpPr>
            <a:spLocks noGrp="1"/>
          </p:cNvSpPr>
          <p:nvPr>
            <p:ph type="body" sz="quarter" idx="12" hasCustomPrompt="1"/>
          </p:nvPr>
        </p:nvSpPr>
        <p:spPr>
          <a:xfrm>
            <a:off x="1344216" y="552450"/>
            <a:ext cx="7369969" cy="627126"/>
          </a:xfrm>
          <a:prstGeom prst="rect">
            <a:avLst/>
          </a:prstGeom>
        </p:spPr>
        <p:txBody>
          <a:bodyPr/>
          <a:lstStyle>
            <a:lvl1pPr marL="0" indent="0" algn="l">
              <a:buNone/>
              <a:defRPr sz="2700" b="1" i="0" u="heavy" cap="all" baseline="0">
                <a:solidFill>
                  <a:schemeClr val="bg1"/>
                </a:solidFill>
                <a:uFill>
                  <a:solidFill>
                    <a:srgbClr val="E47100"/>
                  </a:solidFill>
                </a:uFill>
                <a:latin typeface="ITC Franklin Gothic Std Heavy" charset="0"/>
                <a:ea typeface="ITC Franklin Gothic Std Heavy" charset="0"/>
                <a:cs typeface="ITC Franklin Gothic Std Heavy" charset="0"/>
              </a:defRPr>
            </a:lvl1pPr>
            <a:lvl2pPr marL="342900" indent="0" algn="l">
              <a:buNone/>
              <a:defRPr sz="788" b="1" i="0" cap="all" baseline="0">
                <a:solidFill>
                  <a:schemeClr val="bg1"/>
                </a:solidFill>
                <a:latin typeface="ITC Franklin Gothic Std Heavy" charset="0"/>
                <a:ea typeface="ITC Franklin Gothic Std Heavy" charset="0"/>
                <a:cs typeface="ITC Franklin Gothic Std Heavy" charset="0"/>
              </a:defRPr>
            </a:lvl2pPr>
            <a:lvl3pPr marL="685800" indent="0" algn="l">
              <a:buNone/>
              <a:defRPr sz="788" b="1" i="0" cap="all" baseline="0">
                <a:solidFill>
                  <a:schemeClr val="bg1"/>
                </a:solidFill>
                <a:latin typeface="ITC Franklin Gothic Std Heavy" charset="0"/>
                <a:ea typeface="ITC Franklin Gothic Std Heavy" charset="0"/>
                <a:cs typeface="ITC Franklin Gothic Std Heavy" charset="0"/>
              </a:defRPr>
            </a:lvl3pPr>
            <a:lvl4pPr marL="1028700" indent="0" algn="l">
              <a:buNone/>
              <a:defRPr sz="788" b="1" i="0" cap="all" baseline="0">
                <a:solidFill>
                  <a:schemeClr val="bg1"/>
                </a:solidFill>
                <a:latin typeface="ITC Franklin Gothic Std Heavy" charset="0"/>
                <a:ea typeface="ITC Franklin Gothic Std Heavy" charset="0"/>
                <a:cs typeface="ITC Franklin Gothic Std Heavy" charset="0"/>
              </a:defRPr>
            </a:lvl4pPr>
            <a:lvl5pPr marL="1371600" indent="0" algn="l">
              <a:buNone/>
              <a:defRPr sz="788" b="1" i="0" cap="all" baseline="0">
                <a:solidFill>
                  <a:schemeClr val="bg1"/>
                </a:solidFill>
                <a:latin typeface="ITC Franklin Gothic Std Heavy" charset="0"/>
                <a:ea typeface="ITC Franklin Gothic Std Heavy" charset="0"/>
                <a:cs typeface="ITC Franklin Gothic Std Heavy" charset="0"/>
              </a:defRPr>
            </a:lvl5pPr>
          </a:lstStyle>
          <a:p>
            <a:pPr lvl="0"/>
            <a:r>
              <a:rPr lang="en-US" dirty="0"/>
              <a:t>CONTENTS</a:t>
            </a:r>
          </a:p>
        </p:txBody>
      </p:sp>
    </p:spTree>
    <p:extLst>
      <p:ext uri="{BB962C8B-B14F-4D97-AF65-F5344CB8AC3E}">
        <p14:creationId xmlns:p14="http://schemas.microsoft.com/office/powerpoint/2010/main" val="150170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Text Placeholder 9"/>
          <p:cNvSpPr>
            <a:spLocks noGrp="1"/>
          </p:cNvSpPr>
          <p:nvPr>
            <p:ph type="body" sz="quarter" idx="10" hasCustomPrompt="1"/>
          </p:nvPr>
        </p:nvSpPr>
        <p:spPr>
          <a:xfrm>
            <a:off x="283465" y="1736686"/>
            <a:ext cx="8577167" cy="1097185"/>
          </a:xfrm>
          <a:prstGeom prst="rect">
            <a:avLst/>
          </a:prstGeom>
        </p:spPr>
        <p:txBody>
          <a:bodyPr/>
          <a:lstStyle>
            <a:lvl1pPr marL="0" indent="0" algn="ctr">
              <a:buNone/>
              <a:defRPr sz="225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“A short statement or quote HERE”</a:t>
            </a:r>
          </a:p>
        </p:txBody>
      </p:sp>
      <p:sp>
        <p:nvSpPr>
          <p:cNvPr id="13" name="Text Placeholder 9"/>
          <p:cNvSpPr>
            <a:spLocks noGrp="1"/>
          </p:cNvSpPr>
          <p:nvPr>
            <p:ph type="body" sz="quarter" idx="11" hasCustomPrompt="1"/>
          </p:nvPr>
        </p:nvSpPr>
        <p:spPr>
          <a:xfrm>
            <a:off x="283465" y="3135759"/>
            <a:ext cx="8577167" cy="137834"/>
          </a:xfrm>
          <a:prstGeom prst="rect">
            <a:avLst/>
          </a:prstGeom>
        </p:spPr>
        <p:txBody>
          <a:bodyPr/>
          <a:lstStyle>
            <a:lvl1pPr marL="0" indent="0" algn="ctr">
              <a:buNone/>
              <a:defRPr sz="120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 Optional author name here</a:t>
            </a:r>
          </a:p>
        </p:txBody>
      </p:sp>
    </p:spTree>
    <p:extLst>
      <p:ext uri="{BB962C8B-B14F-4D97-AF65-F5344CB8AC3E}">
        <p14:creationId xmlns:p14="http://schemas.microsoft.com/office/powerpoint/2010/main" val="401387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E9873B-3A8F-9D4E-9868-23DF23AAA408}"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149416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9EE9873B-3A8F-9D4E-9868-23DF23AAA408}" type="datetimeFigureOut">
              <a:rPr lang="en-US" smtClean="0"/>
              <a:t>9/26/22</a:t>
            </a:fld>
            <a:endParaRPr lang="en-US"/>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240030"/>
            <a:ext cx="685800" cy="240030"/>
          </a:xfrm>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130662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5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ed List One Column">
    <p:spTree>
      <p:nvGrpSpPr>
        <p:cNvPr id="1" name=""/>
        <p:cNvGrpSpPr/>
        <p:nvPr/>
      </p:nvGrpSpPr>
      <p:grpSpPr>
        <a:xfrm>
          <a:off x="0" y="0"/>
          <a:ext cx="0" cy="0"/>
          <a:chOff x="0" y="0"/>
          <a:chExt cx="0" cy="0"/>
        </a:xfrm>
      </p:grpSpPr>
      <p:sp>
        <p:nvSpPr>
          <p:cNvPr id="12" name="Text Placeholder 12"/>
          <p:cNvSpPr>
            <a:spLocks noGrp="1"/>
          </p:cNvSpPr>
          <p:nvPr>
            <p:ph type="body" sz="quarter" idx="10" hasCustomPrompt="1"/>
          </p:nvPr>
        </p:nvSpPr>
        <p:spPr>
          <a:xfrm>
            <a:off x="292609" y="916044"/>
            <a:ext cx="8558498" cy="318397"/>
          </a:xfrm>
          <a:prstGeom prst="rect">
            <a:avLst/>
          </a:prstGeom>
        </p:spPr>
        <p:txBody>
          <a:bodyPr/>
          <a:lstStyle>
            <a:lvl1pPr marL="0" indent="0" algn="ctr">
              <a:buNone/>
              <a:defRPr sz="24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sz="2400" b="1" i="0" cap="all" baseline="0">
                <a:latin typeface="ITC Franklin Gothic Std Heavy" charset="0"/>
                <a:ea typeface="ITC Franklin Gothic Std Heavy" charset="0"/>
                <a:cs typeface="ITC Franklin Gothic Std Heavy" charset="0"/>
              </a:defRPr>
            </a:lvl2pPr>
            <a:lvl3pPr marL="685800" indent="0" algn="ctr">
              <a:buNone/>
              <a:defRPr sz="2400" b="1" i="0" cap="all" baseline="0">
                <a:latin typeface="ITC Franklin Gothic Std Heavy" charset="0"/>
                <a:ea typeface="ITC Franklin Gothic Std Heavy" charset="0"/>
                <a:cs typeface="ITC Franklin Gothic Std Heavy" charset="0"/>
              </a:defRPr>
            </a:lvl3pPr>
            <a:lvl4pPr marL="1028700" indent="0" algn="ctr">
              <a:buNone/>
              <a:defRPr sz="2400" b="1" i="0" cap="all" baseline="0">
                <a:latin typeface="ITC Franklin Gothic Std Heavy" charset="0"/>
                <a:ea typeface="ITC Franklin Gothic Std Heavy" charset="0"/>
                <a:cs typeface="ITC Franklin Gothic Std Heavy" charset="0"/>
              </a:defRPr>
            </a:lvl4pPr>
            <a:lvl5pPr marL="1371600" indent="0" algn="ctr">
              <a:buNone/>
              <a:defRPr sz="24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9"/>
          <p:cNvSpPr>
            <a:spLocks noGrp="1"/>
          </p:cNvSpPr>
          <p:nvPr>
            <p:ph type="body" sz="quarter" idx="11" hasCustomPrompt="1"/>
          </p:nvPr>
        </p:nvSpPr>
        <p:spPr>
          <a:xfrm>
            <a:off x="2797921" y="2084832"/>
            <a:ext cx="2011680" cy="1034580"/>
          </a:xfrm>
          <a:prstGeom prst="rect">
            <a:avLst/>
          </a:prstGeom>
        </p:spPr>
        <p:txBody>
          <a:bodyPr/>
          <a:lstStyle>
            <a:lvl1pPr marL="214313" marR="0" indent="-214313" algn="l" defTabSz="685800" rtl="0" eaLnBrk="1" fontAlgn="auto" latinLnBrk="0" hangingPunct="1">
              <a:lnSpc>
                <a:spcPct val="300000"/>
              </a:lnSpc>
              <a:spcBef>
                <a:spcPts val="750"/>
              </a:spcBef>
              <a:spcAft>
                <a:spcPts val="0"/>
              </a:spcAft>
              <a:buClrTx/>
              <a:buSzTx/>
              <a:buFont typeface="Arial" charset="0"/>
              <a:buChar char="•"/>
              <a:tabLst/>
              <a:defRPr sz="120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01</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02</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03</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04</a:t>
            </a:r>
          </a:p>
          <a:p>
            <a:pPr lvl="0"/>
            <a:endParaRPr lang="en-US" dirty="0"/>
          </a:p>
        </p:txBody>
      </p:sp>
    </p:spTree>
    <p:extLst>
      <p:ext uri="{BB962C8B-B14F-4D97-AF65-F5344CB8AC3E}">
        <p14:creationId xmlns:p14="http://schemas.microsoft.com/office/powerpoint/2010/main" val="1230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List Two Column">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92609" y="916044"/>
            <a:ext cx="8558498" cy="318397"/>
          </a:xfrm>
          <a:prstGeom prst="rect">
            <a:avLst/>
          </a:prstGeom>
        </p:spPr>
        <p:txBody>
          <a:bodyPr/>
          <a:lstStyle>
            <a:lvl1pPr marL="0" indent="0" algn="ctr">
              <a:buNone/>
              <a:defRPr sz="24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sz="2400" b="1" i="0" cap="all" baseline="0">
                <a:latin typeface="ITC Franklin Gothic Std Heavy" charset="0"/>
                <a:ea typeface="ITC Franklin Gothic Std Heavy" charset="0"/>
                <a:cs typeface="ITC Franklin Gothic Std Heavy" charset="0"/>
              </a:defRPr>
            </a:lvl2pPr>
            <a:lvl3pPr marL="685800" indent="0" algn="ctr">
              <a:buNone/>
              <a:defRPr sz="2400" b="1" i="0" cap="all" baseline="0">
                <a:latin typeface="ITC Franklin Gothic Std Heavy" charset="0"/>
                <a:ea typeface="ITC Franklin Gothic Std Heavy" charset="0"/>
                <a:cs typeface="ITC Franklin Gothic Std Heavy" charset="0"/>
              </a:defRPr>
            </a:lvl3pPr>
            <a:lvl4pPr marL="1028700" indent="0" algn="ctr">
              <a:buNone/>
              <a:defRPr sz="2400" b="1" i="0" cap="all" baseline="0">
                <a:latin typeface="ITC Franklin Gothic Std Heavy" charset="0"/>
                <a:ea typeface="ITC Franklin Gothic Std Heavy" charset="0"/>
                <a:cs typeface="ITC Franklin Gothic Std Heavy" charset="0"/>
              </a:defRPr>
            </a:lvl4pPr>
            <a:lvl5pPr marL="1371600" indent="0" algn="ctr">
              <a:buNone/>
              <a:defRPr sz="24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4" name="Text Placeholder 9"/>
          <p:cNvSpPr>
            <a:spLocks noGrp="1"/>
          </p:cNvSpPr>
          <p:nvPr>
            <p:ph type="body" sz="quarter" idx="11" hasCustomPrompt="1"/>
          </p:nvPr>
        </p:nvSpPr>
        <p:spPr>
          <a:xfrm>
            <a:off x="2797921" y="2084832"/>
            <a:ext cx="2011680" cy="1034580"/>
          </a:xfrm>
          <a:prstGeom prst="rect">
            <a:avLst/>
          </a:prstGeom>
        </p:spPr>
        <p:txBody>
          <a:bodyPr/>
          <a:lstStyle>
            <a:lvl1pPr marL="214313" marR="0" indent="-214313" algn="l" defTabSz="685800" rtl="0" eaLnBrk="1" fontAlgn="auto" latinLnBrk="0" hangingPunct="1">
              <a:lnSpc>
                <a:spcPct val="300000"/>
              </a:lnSpc>
              <a:spcBef>
                <a:spcPts val="750"/>
              </a:spcBef>
              <a:spcAft>
                <a:spcPts val="0"/>
              </a:spcAft>
              <a:buClrTx/>
              <a:buSzTx/>
              <a:buFont typeface="Arial" charset="0"/>
              <a:buChar char="•"/>
              <a:tabLst/>
              <a:defRPr sz="120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01</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02</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03</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04</a:t>
            </a:r>
          </a:p>
          <a:p>
            <a:pPr lvl="0"/>
            <a:endParaRPr lang="en-US" dirty="0"/>
          </a:p>
        </p:txBody>
      </p:sp>
      <p:sp>
        <p:nvSpPr>
          <p:cNvPr id="19" name="Text Placeholder 9"/>
          <p:cNvSpPr>
            <a:spLocks noGrp="1"/>
          </p:cNvSpPr>
          <p:nvPr>
            <p:ph type="body" sz="quarter" idx="12" hasCustomPrompt="1"/>
          </p:nvPr>
        </p:nvSpPr>
        <p:spPr>
          <a:xfrm>
            <a:off x="4809601" y="2084832"/>
            <a:ext cx="2011680" cy="1034580"/>
          </a:xfrm>
          <a:prstGeom prst="rect">
            <a:avLst/>
          </a:prstGeom>
        </p:spPr>
        <p:txBody>
          <a:bodyPr/>
          <a:lstStyle>
            <a:lvl1pPr marL="214313" marR="0" indent="-214313" algn="l" defTabSz="685800" rtl="0" eaLnBrk="1" fontAlgn="auto" latinLnBrk="0" hangingPunct="1">
              <a:lnSpc>
                <a:spcPct val="300000"/>
              </a:lnSpc>
              <a:spcBef>
                <a:spcPts val="750"/>
              </a:spcBef>
              <a:spcAft>
                <a:spcPts val="0"/>
              </a:spcAft>
              <a:buClrTx/>
              <a:buSzTx/>
              <a:buFont typeface="Arial" charset="0"/>
              <a:buChar char="•"/>
              <a:tabLst/>
              <a:defRPr sz="120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05</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06</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07</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List item 08</a:t>
            </a:r>
          </a:p>
          <a:p>
            <a:pPr lvl="0"/>
            <a:endParaRPr lang="en-US" dirty="0"/>
          </a:p>
        </p:txBody>
      </p:sp>
    </p:spTree>
    <p:extLst>
      <p:ext uri="{BB962C8B-B14F-4D97-AF65-F5344CB8AC3E}">
        <p14:creationId xmlns:p14="http://schemas.microsoft.com/office/powerpoint/2010/main" val="1322740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12" name="Text Placeholder 12"/>
          <p:cNvSpPr>
            <a:spLocks noGrp="1"/>
          </p:cNvSpPr>
          <p:nvPr>
            <p:ph type="body" sz="quarter" idx="10" hasCustomPrompt="1"/>
          </p:nvPr>
        </p:nvSpPr>
        <p:spPr>
          <a:xfrm>
            <a:off x="292609" y="916044"/>
            <a:ext cx="8558498" cy="318397"/>
          </a:xfrm>
          <a:prstGeom prst="rect">
            <a:avLst/>
          </a:prstGeom>
        </p:spPr>
        <p:txBody>
          <a:bodyPr/>
          <a:lstStyle>
            <a:lvl1pPr marL="0" indent="0" algn="ctr">
              <a:buNone/>
              <a:defRPr sz="24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sz="2400" b="1" i="0" cap="all" baseline="0">
                <a:latin typeface="ITC Franklin Gothic Std Heavy" charset="0"/>
                <a:ea typeface="ITC Franklin Gothic Std Heavy" charset="0"/>
                <a:cs typeface="ITC Franklin Gothic Std Heavy" charset="0"/>
              </a:defRPr>
            </a:lvl2pPr>
            <a:lvl3pPr marL="685800" indent="0" algn="ctr">
              <a:buNone/>
              <a:defRPr sz="2400" b="1" i="0" cap="all" baseline="0">
                <a:latin typeface="ITC Franklin Gothic Std Heavy" charset="0"/>
                <a:ea typeface="ITC Franklin Gothic Std Heavy" charset="0"/>
                <a:cs typeface="ITC Franklin Gothic Std Heavy" charset="0"/>
              </a:defRPr>
            </a:lvl3pPr>
            <a:lvl4pPr marL="1028700" indent="0" algn="ctr">
              <a:buNone/>
              <a:defRPr sz="2400" b="1" i="0" cap="all" baseline="0">
                <a:latin typeface="ITC Franklin Gothic Std Heavy" charset="0"/>
                <a:ea typeface="ITC Franklin Gothic Std Heavy" charset="0"/>
                <a:cs typeface="ITC Franklin Gothic Std Heavy" charset="0"/>
              </a:defRPr>
            </a:lvl4pPr>
            <a:lvl5pPr marL="1371600" indent="0" algn="ctr">
              <a:buNone/>
              <a:defRPr sz="24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13"/>
          <p:cNvSpPr>
            <a:spLocks noGrp="1"/>
          </p:cNvSpPr>
          <p:nvPr>
            <p:ph type="body" sz="quarter" idx="11" hasCustomPrompt="1"/>
          </p:nvPr>
        </p:nvSpPr>
        <p:spPr>
          <a:xfrm>
            <a:off x="1378553" y="1815704"/>
            <a:ext cx="3038475" cy="197405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1200">
                <a:solidFill>
                  <a:schemeClr val="tx1">
                    <a:lumMod val="65000"/>
                    <a:lumOff val="35000"/>
                  </a:schemeClr>
                </a:solidFill>
              </a:defRPr>
            </a:lvl1pPr>
            <a:lvl2pPr marL="342900" indent="0">
              <a:buNone/>
              <a:defRPr sz="1200">
                <a:solidFill>
                  <a:schemeClr val="tx1">
                    <a:lumMod val="65000"/>
                    <a:lumOff val="35000"/>
                  </a:schemeClr>
                </a:solidFill>
              </a:defRPr>
            </a:lvl2pPr>
            <a:lvl3pPr marL="685800" indent="0">
              <a:buNone/>
              <a:defRPr sz="1200">
                <a:solidFill>
                  <a:schemeClr val="tx1">
                    <a:lumMod val="65000"/>
                    <a:lumOff val="35000"/>
                  </a:schemeClr>
                </a:solidFill>
              </a:defRPr>
            </a:lvl3pPr>
            <a:lvl4pPr marL="1028700" indent="0">
              <a:buNone/>
              <a:defRPr sz="1200">
                <a:solidFill>
                  <a:schemeClr val="tx1">
                    <a:lumMod val="65000"/>
                    <a:lumOff val="35000"/>
                  </a:schemeClr>
                </a:solidFill>
              </a:defRPr>
            </a:lvl4pPr>
            <a:lvl5pPr marL="1371600" indent="0">
              <a:buNone/>
              <a:defRPr sz="1200">
                <a:solidFill>
                  <a:schemeClr val="tx1">
                    <a:lumMod val="65000"/>
                    <a:lumOff val="35000"/>
                  </a:schemeClr>
                </a:solidFill>
              </a:defRPr>
            </a:lvl5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potenti</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Nunc vitae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et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tincidunt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bibendum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vitae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sollicitudin</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urna</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Cras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eros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dolor,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finibus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in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risus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etus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hendrerit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porta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augue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com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turpis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nec</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vulputate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vehicula</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Nunc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leo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justo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cursus,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vel</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ultricies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odio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varius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Quisquety</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pharetra dolor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eu</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sagittis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massa</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ornare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sit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amet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un semper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sed</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erat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rhoncus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nunc</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vitae dictum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pretium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libero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convallis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tortor</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eget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a:t>
            </a:r>
            <a:endParaRPr lang="en-US" sz="1050" b="0" i="0" dirty="0">
              <a:solidFill>
                <a:schemeClr val="tx1">
                  <a:lumMod val="65000"/>
                  <a:lumOff val="35000"/>
                </a:schemeClr>
              </a:solidFill>
              <a:effectLst/>
              <a:latin typeface="ITC Franklin Gothic Std Book" charset="0"/>
              <a:ea typeface="ITC Franklin Gothic Std Book" charset="0"/>
              <a:cs typeface="ITC Franklin Gothic Std Book" charset="0"/>
            </a:endParaRPr>
          </a:p>
          <a:p>
            <a:pPr lvl="0"/>
            <a:endParaRPr lang="en-US" dirty="0"/>
          </a:p>
        </p:txBody>
      </p:sp>
      <p:sp>
        <p:nvSpPr>
          <p:cNvPr id="16" name="Text Placeholder 13"/>
          <p:cNvSpPr>
            <a:spLocks noGrp="1"/>
          </p:cNvSpPr>
          <p:nvPr>
            <p:ph type="body" sz="quarter" idx="12" hasCustomPrompt="1"/>
          </p:nvPr>
        </p:nvSpPr>
        <p:spPr>
          <a:xfrm>
            <a:off x="4716113" y="1815704"/>
            <a:ext cx="3038475" cy="197405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1200">
                <a:solidFill>
                  <a:schemeClr val="tx1">
                    <a:lumMod val="65000"/>
                    <a:lumOff val="35000"/>
                  </a:schemeClr>
                </a:solidFill>
              </a:defRPr>
            </a:lvl1pPr>
            <a:lvl2pPr marL="342900" indent="0">
              <a:buNone/>
              <a:defRPr sz="1200">
                <a:solidFill>
                  <a:schemeClr val="tx1">
                    <a:lumMod val="65000"/>
                    <a:lumOff val="35000"/>
                  </a:schemeClr>
                </a:solidFill>
              </a:defRPr>
            </a:lvl2pPr>
            <a:lvl3pPr marL="685800" indent="0">
              <a:buNone/>
              <a:defRPr sz="1200">
                <a:solidFill>
                  <a:schemeClr val="tx1">
                    <a:lumMod val="65000"/>
                    <a:lumOff val="35000"/>
                  </a:schemeClr>
                </a:solidFill>
              </a:defRPr>
            </a:lvl3pPr>
            <a:lvl4pPr marL="1028700" indent="0">
              <a:buNone/>
              <a:defRPr sz="1200">
                <a:solidFill>
                  <a:schemeClr val="tx1">
                    <a:lumMod val="65000"/>
                    <a:lumOff val="35000"/>
                  </a:schemeClr>
                </a:solidFill>
              </a:defRPr>
            </a:lvl4pPr>
            <a:lvl5pPr marL="1371600" indent="0">
              <a:buNone/>
              <a:defRPr sz="1200">
                <a:solidFill>
                  <a:schemeClr val="tx1">
                    <a:lumMod val="65000"/>
                    <a:lumOff val="35000"/>
                  </a:schemeClr>
                </a:solidFill>
              </a:defRPr>
            </a:lvl5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potenti</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Nunc vitae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et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tincidunt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bibendum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vitae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sollicitudin</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urna</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Cras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eros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dolor,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finibus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in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risus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etus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hendrerit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porta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augue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com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turpis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nec</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vulputate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vehicula</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Nunc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leo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justo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cursus,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vel</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ultricies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odio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varius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Quisquety</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pharetra dolor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eu</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sagittis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massa</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ornare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sit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amet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un semper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sed</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erat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rhoncus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nunc</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vitae dictum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pretium</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libero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convallis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tortor</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050" b="0" i="0" dirty="0" err="1">
                <a:solidFill>
                  <a:schemeClr val="tx1">
                    <a:lumMod val="65000"/>
                    <a:lumOff val="35000"/>
                  </a:schemeClr>
                </a:solidFill>
                <a:latin typeface="ITC Franklin Gothic Std Book" charset="0"/>
                <a:ea typeface="ITC Franklin Gothic Std Book" charset="0"/>
                <a:cs typeface="ITC Franklin Gothic Std Book" charset="0"/>
              </a:rPr>
              <a:t>eget</a:t>
            </a:r>
            <a:r>
              <a:rPr lang="en-US" sz="1050" b="0" i="0" dirty="0">
                <a:solidFill>
                  <a:schemeClr val="tx1">
                    <a:lumMod val="65000"/>
                    <a:lumOff val="35000"/>
                  </a:schemeClr>
                </a:solidFill>
                <a:latin typeface="ITC Franklin Gothic Std Book" charset="0"/>
                <a:ea typeface="ITC Franklin Gothic Std Book" charset="0"/>
                <a:cs typeface="ITC Franklin Gothic Std Book" charset="0"/>
              </a:rPr>
              <a:t>.</a:t>
            </a:r>
            <a:endParaRPr lang="en-US" sz="1050" b="0" i="0" dirty="0">
              <a:solidFill>
                <a:schemeClr val="tx1">
                  <a:lumMod val="65000"/>
                  <a:lumOff val="35000"/>
                </a:schemeClr>
              </a:solidFill>
              <a:effectLst/>
              <a:latin typeface="ITC Franklin Gothic Std Book" charset="0"/>
              <a:ea typeface="ITC Franklin Gothic Std Book" charset="0"/>
              <a:cs typeface="ITC Franklin Gothic Std Book" charset="0"/>
            </a:endParaRPr>
          </a:p>
          <a:p>
            <a:pPr lvl="0"/>
            <a:endParaRPr lang="en-US" dirty="0"/>
          </a:p>
        </p:txBody>
      </p:sp>
    </p:spTree>
    <p:extLst>
      <p:ext uri="{BB962C8B-B14F-4D97-AF65-F5344CB8AC3E}">
        <p14:creationId xmlns:p14="http://schemas.microsoft.com/office/powerpoint/2010/main" val="3825504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Hierarchy">
    <p:spTree>
      <p:nvGrpSpPr>
        <p:cNvPr id="1" name=""/>
        <p:cNvGrpSpPr/>
        <p:nvPr/>
      </p:nvGrpSpPr>
      <p:grpSpPr>
        <a:xfrm>
          <a:off x="0" y="0"/>
          <a:ext cx="0" cy="0"/>
          <a:chOff x="0" y="0"/>
          <a:chExt cx="0" cy="0"/>
        </a:xfrm>
      </p:grpSpPr>
      <p:sp>
        <p:nvSpPr>
          <p:cNvPr id="11" name="Text Placeholder 12"/>
          <p:cNvSpPr>
            <a:spLocks noGrp="1"/>
          </p:cNvSpPr>
          <p:nvPr>
            <p:ph type="body" sz="quarter" idx="10" hasCustomPrompt="1"/>
          </p:nvPr>
        </p:nvSpPr>
        <p:spPr>
          <a:xfrm>
            <a:off x="292609" y="916044"/>
            <a:ext cx="8558498" cy="354973"/>
          </a:xfrm>
          <a:prstGeom prst="rect">
            <a:avLst/>
          </a:prstGeom>
        </p:spPr>
        <p:txBody>
          <a:bodyPr/>
          <a:lstStyle>
            <a:lvl1pPr marL="0" indent="0" algn="ctr">
              <a:buNone/>
              <a:defRPr sz="24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sz="2400" b="1" i="0" cap="all" baseline="0">
                <a:latin typeface="ITC Franklin Gothic Std Heavy" charset="0"/>
                <a:ea typeface="ITC Franklin Gothic Std Heavy" charset="0"/>
                <a:cs typeface="ITC Franklin Gothic Std Heavy" charset="0"/>
              </a:defRPr>
            </a:lvl2pPr>
            <a:lvl3pPr marL="685800" indent="0" algn="ctr">
              <a:buNone/>
              <a:defRPr sz="2400" b="1" i="0" cap="all" baseline="0">
                <a:latin typeface="ITC Franklin Gothic Std Heavy" charset="0"/>
                <a:ea typeface="ITC Franklin Gothic Std Heavy" charset="0"/>
                <a:cs typeface="ITC Franklin Gothic Std Heavy" charset="0"/>
              </a:defRPr>
            </a:lvl3pPr>
            <a:lvl4pPr marL="1028700" indent="0" algn="ctr">
              <a:buNone/>
              <a:defRPr sz="2400" b="1" i="0" cap="all" baseline="0">
                <a:latin typeface="ITC Franklin Gothic Std Heavy" charset="0"/>
                <a:ea typeface="ITC Franklin Gothic Std Heavy" charset="0"/>
                <a:cs typeface="ITC Franklin Gothic Std Heavy" charset="0"/>
              </a:defRPr>
            </a:lvl4pPr>
            <a:lvl5pPr marL="1371600" indent="0" algn="ctr">
              <a:buNone/>
              <a:defRPr sz="24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3" name="Text Placeholder 12"/>
          <p:cNvSpPr>
            <a:spLocks noGrp="1"/>
          </p:cNvSpPr>
          <p:nvPr>
            <p:ph type="body" sz="quarter" idx="11"/>
          </p:nvPr>
        </p:nvSpPr>
        <p:spPr>
          <a:xfrm>
            <a:off x="2660904" y="1947958"/>
            <a:ext cx="3821906" cy="1672829"/>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E9873B-3A8F-9D4E-9868-23DF23AAA408}"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240983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9EE9873B-3A8F-9D4E-9868-23DF23AAA408}" type="datetimeFigureOut">
              <a:rPr lang="en-US" smtClean="0"/>
              <a:t>9/26/22</a:t>
            </a:fld>
            <a:endParaRPr lang="en-US"/>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240030"/>
            <a:ext cx="685800" cy="240030"/>
          </a:xfrm>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69055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2" name="Text Placeholder 12"/>
          <p:cNvSpPr>
            <a:spLocks noGrp="1"/>
          </p:cNvSpPr>
          <p:nvPr>
            <p:ph type="body" sz="quarter" idx="10" hasCustomPrompt="1"/>
          </p:nvPr>
        </p:nvSpPr>
        <p:spPr>
          <a:xfrm>
            <a:off x="292609" y="623435"/>
            <a:ext cx="8558498" cy="354973"/>
          </a:xfrm>
          <a:prstGeom prst="rect">
            <a:avLst/>
          </a:prstGeom>
        </p:spPr>
        <p:txBody>
          <a:bodyPr/>
          <a:lstStyle>
            <a:lvl1pPr marL="0" indent="0" algn="ctr">
              <a:buNone/>
              <a:defRPr sz="24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sz="2400" b="1" i="0" cap="all" baseline="0">
                <a:latin typeface="ITC Franklin Gothic Std Heavy" charset="0"/>
                <a:ea typeface="ITC Franklin Gothic Std Heavy" charset="0"/>
                <a:cs typeface="ITC Franklin Gothic Std Heavy" charset="0"/>
              </a:defRPr>
            </a:lvl2pPr>
            <a:lvl3pPr marL="685800" indent="0" algn="ctr">
              <a:buNone/>
              <a:defRPr sz="2400" b="1" i="0" cap="all" baseline="0">
                <a:latin typeface="ITC Franklin Gothic Std Heavy" charset="0"/>
                <a:ea typeface="ITC Franklin Gothic Std Heavy" charset="0"/>
                <a:cs typeface="ITC Franklin Gothic Std Heavy" charset="0"/>
              </a:defRPr>
            </a:lvl3pPr>
            <a:lvl4pPr marL="1028700" indent="0" algn="ctr">
              <a:buNone/>
              <a:defRPr sz="2400" b="1" i="0" cap="all" baseline="0">
                <a:latin typeface="ITC Franklin Gothic Std Heavy" charset="0"/>
                <a:ea typeface="ITC Franklin Gothic Std Heavy" charset="0"/>
                <a:cs typeface="ITC Franklin Gothic Std Heavy" charset="0"/>
              </a:defRPr>
            </a:lvl4pPr>
            <a:lvl5pPr marL="1371600" indent="0" algn="ctr">
              <a:buNone/>
              <a:defRPr sz="24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able Placeholder 13"/>
          <p:cNvSpPr>
            <a:spLocks noGrp="1"/>
          </p:cNvSpPr>
          <p:nvPr>
            <p:ph type="tbl" sz="quarter" idx="11"/>
          </p:nvPr>
        </p:nvSpPr>
        <p:spPr>
          <a:xfrm>
            <a:off x="1524001" y="1388579"/>
            <a:ext cx="6095999" cy="2503170"/>
          </a:xfrm>
          <a:prstGeom prst="rect">
            <a:avLst/>
          </a:prstGeom>
        </p:spPr>
        <p:txBody>
          <a:bodyPr/>
          <a:lstStyle/>
          <a:p>
            <a:r>
              <a:rPr lang="en-US"/>
              <a:t>Click icon to add table</a:t>
            </a:r>
          </a:p>
        </p:txBody>
      </p:sp>
    </p:spTree>
    <p:extLst>
      <p:ext uri="{BB962C8B-B14F-4D97-AF65-F5344CB8AC3E}">
        <p14:creationId xmlns:p14="http://schemas.microsoft.com/office/powerpoint/2010/main" val="11231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Large">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9144000" cy="4581144"/>
          </a:xfrm>
          <a:prstGeom prst="rect">
            <a:avLst/>
          </a:prstGeom>
        </p:spPr>
      </p:pic>
      <p:sp>
        <p:nvSpPr>
          <p:cNvPr id="15" name="TextBox 14"/>
          <p:cNvSpPr txBox="1"/>
          <p:nvPr/>
        </p:nvSpPr>
        <p:spPr>
          <a:xfrm>
            <a:off x="224853" y="4744387"/>
            <a:ext cx="348521" cy="461665"/>
          </a:xfrm>
          <a:prstGeom prst="rect">
            <a:avLst/>
          </a:prstGeom>
          <a:noFill/>
        </p:spPr>
        <p:txBody>
          <a:bodyPr wrap="square" rtlCol="0">
            <a:spAutoFit/>
          </a:bodyPr>
          <a:lstStyle/>
          <a:p>
            <a:fld id="{EDF89984-315D-5249-A3B2-2A86EBE4D914}" type="slidenum">
              <a:rPr lang="en-US" sz="1200" b="1" i="0" smtClean="0">
                <a:solidFill>
                  <a:schemeClr val="bg1"/>
                </a:solidFill>
                <a:latin typeface="ITC Franklin Gothic Std Heavy" charset="0"/>
                <a:ea typeface="ITC Franklin Gothic Std Heavy" charset="0"/>
                <a:cs typeface="ITC Franklin Gothic Std Heavy" charset="0"/>
              </a:rPr>
              <a:t>‹#›</a:t>
            </a:fld>
            <a:endParaRPr lang="en-US" sz="1200" b="1" i="0" dirty="0">
              <a:solidFill>
                <a:schemeClr val="bg1"/>
              </a:solidFill>
              <a:latin typeface="ITC Franklin Gothic Std Heavy" charset="0"/>
              <a:ea typeface="ITC Franklin Gothic Std Heavy" charset="0"/>
              <a:cs typeface="ITC Franklin Gothic Std Heavy" charset="0"/>
            </a:endParaRPr>
          </a:p>
        </p:txBody>
      </p:sp>
    </p:spTree>
    <p:extLst>
      <p:ext uri="{BB962C8B-B14F-4D97-AF65-F5344CB8AC3E}">
        <p14:creationId xmlns:p14="http://schemas.microsoft.com/office/powerpoint/2010/main" val="1818591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Large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
            <a:ext cx="9144000" cy="4564856"/>
          </a:xfrm>
          <a:prstGeom prst="rect">
            <a:avLst/>
          </a:prstGeom>
        </p:spPr>
        <p:txBody>
          <a:bodyPr/>
          <a:lstStyle/>
          <a:p>
            <a:r>
              <a:rPr lang="en-US" dirty="0"/>
              <a:t>Drag image here</a:t>
            </a:r>
          </a:p>
        </p:txBody>
      </p:sp>
    </p:spTree>
    <p:extLst>
      <p:ext uri="{BB962C8B-B14F-4D97-AF65-F5344CB8AC3E}">
        <p14:creationId xmlns:p14="http://schemas.microsoft.com/office/powerpoint/2010/main" val="3183800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Small">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284017" y="641005"/>
            <a:ext cx="6575967" cy="3282846"/>
          </a:xfrm>
          <a:prstGeom prst="rect">
            <a:avLst/>
          </a:prstGeom>
        </p:spPr>
      </p:pic>
      <p:sp>
        <p:nvSpPr>
          <p:cNvPr id="13" name="Text Placeholder 9"/>
          <p:cNvSpPr>
            <a:spLocks noGrp="1"/>
          </p:cNvSpPr>
          <p:nvPr>
            <p:ph type="body" sz="quarter" idx="11" hasCustomPrompt="1"/>
          </p:nvPr>
        </p:nvSpPr>
        <p:spPr>
          <a:xfrm>
            <a:off x="1202471" y="4220343"/>
            <a:ext cx="2011680" cy="175078"/>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Tx/>
              <a:buNone/>
              <a:tabLst/>
              <a:defRPr sz="120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5" name="Text Placeholder 9"/>
          <p:cNvSpPr>
            <a:spLocks noGrp="1"/>
          </p:cNvSpPr>
          <p:nvPr>
            <p:ph type="body" sz="quarter" idx="12" hasCustomPrompt="1"/>
          </p:nvPr>
        </p:nvSpPr>
        <p:spPr>
          <a:xfrm>
            <a:off x="1202471" y="4424632"/>
            <a:ext cx="6657513" cy="394256"/>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Tx/>
              <a:buNone/>
              <a:tabLst/>
              <a:defRPr sz="1200" b="0" i="0" cap="none" baseline="0">
                <a:solidFill>
                  <a:srgbClr val="222C4B"/>
                </a:solidFill>
                <a:latin typeface="ITC Franklin Gothic Std Book" charset="0"/>
                <a:ea typeface="ITC Franklin Gothic Std Book" charset="0"/>
                <a:cs typeface="ITC Franklin Gothic Std Book"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spTree>
    <p:extLst>
      <p:ext uri="{BB962C8B-B14F-4D97-AF65-F5344CB8AC3E}">
        <p14:creationId xmlns:p14="http://schemas.microsoft.com/office/powerpoint/2010/main" val="3635407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Small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284017" y="629588"/>
            <a:ext cx="6575967" cy="3282846"/>
          </a:xfrm>
          <a:prstGeom prst="rect">
            <a:avLst/>
          </a:prstGeom>
        </p:spPr>
        <p:txBody>
          <a:bodyPr/>
          <a:lstStyle/>
          <a:p>
            <a:r>
              <a:rPr lang="en-US" dirty="0"/>
              <a:t>Drag image here</a:t>
            </a:r>
          </a:p>
        </p:txBody>
      </p:sp>
      <p:sp>
        <p:nvSpPr>
          <p:cNvPr id="11" name="Text Placeholder 9"/>
          <p:cNvSpPr>
            <a:spLocks noGrp="1"/>
          </p:cNvSpPr>
          <p:nvPr>
            <p:ph type="body" sz="quarter" idx="11" hasCustomPrompt="1"/>
          </p:nvPr>
        </p:nvSpPr>
        <p:spPr>
          <a:xfrm>
            <a:off x="1202471" y="4220343"/>
            <a:ext cx="2011680" cy="175078"/>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Tx/>
              <a:buNone/>
              <a:tabLst/>
              <a:defRPr sz="1200" b="1" i="0" cap="all" baseline="0">
                <a:solidFill>
                  <a:srgbClr val="222C4B"/>
                </a:solidFill>
                <a:latin typeface="ITC Franklin Gothic Std Heavy" charset="0"/>
                <a:ea typeface="ITC Franklin Gothic Std Heavy" charset="0"/>
                <a:cs typeface="ITC Franklin Gothic Std Heavy"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2" name="Text Placeholder 9"/>
          <p:cNvSpPr>
            <a:spLocks noGrp="1"/>
          </p:cNvSpPr>
          <p:nvPr>
            <p:ph type="body" sz="quarter" idx="12" hasCustomPrompt="1"/>
          </p:nvPr>
        </p:nvSpPr>
        <p:spPr>
          <a:xfrm>
            <a:off x="1202471" y="4424632"/>
            <a:ext cx="6657513" cy="394256"/>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Tx/>
              <a:buNone/>
              <a:tabLst/>
              <a:defRPr sz="1200" b="0" i="0" cap="none" baseline="0">
                <a:solidFill>
                  <a:srgbClr val="222C4B"/>
                </a:solidFill>
                <a:latin typeface="ITC Franklin Gothic Std Book" charset="0"/>
                <a:ea typeface="ITC Franklin Gothic Std Book" charset="0"/>
                <a:cs typeface="ITC Franklin Gothic Std Book"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spTree>
    <p:extLst>
      <p:ext uri="{BB962C8B-B14F-4D97-AF65-F5344CB8AC3E}">
        <p14:creationId xmlns:p14="http://schemas.microsoft.com/office/powerpoint/2010/main" val="155890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lstStyle>
            <a:lvl1pPr marL="0" indent="0">
              <a:buNone/>
              <a:defRPr/>
            </a:lvl1pPr>
          </a:lstStyle>
          <a:p>
            <a:pPr lvl="0"/>
            <a:endParaRPr lang="en-US" dirty="0"/>
          </a:p>
        </p:txBody>
      </p:sp>
      <p:sp>
        <p:nvSpPr>
          <p:cNvPr id="4" name="Date Placeholder 3"/>
          <p:cNvSpPr>
            <a:spLocks noGrp="1"/>
          </p:cNvSpPr>
          <p:nvPr>
            <p:ph type="dt" sz="half" idx="10"/>
          </p:nvPr>
        </p:nvSpPr>
        <p:spPr/>
        <p:txBody>
          <a:bodyPr/>
          <a:lstStyle/>
          <a:p>
            <a:fld id="{9EE9873B-3A8F-9D4E-9868-23DF23AAA408}" type="datetimeFigureOut">
              <a:rPr lang="en-US" smtClean="0"/>
              <a:t>9/26/22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340762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873B-3A8F-9D4E-9868-23DF23AAA408}" type="datetimeFigureOut">
              <a:rPr lang="en-US" smtClean="0"/>
              <a:t>9/26/22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397834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283464" y="2057639"/>
            <a:ext cx="8860536" cy="428625"/>
          </a:xfrm>
          <a:prstGeom prst="rect">
            <a:avLst/>
          </a:prstGeom>
        </p:spPr>
        <p:txBody>
          <a:bodyPr/>
          <a:lstStyle>
            <a:lvl1pPr marL="0" indent="0" algn="ctr">
              <a:buNone/>
              <a:defRPr sz="2700" b="1" i="0" u="heavy" cap="all" baseline="0">
                <a:solidFill>
                  <a:schemeClr val="bg1"/>
                </a:solidFill>
                <a:uFill>
                  <a:solidFill>
                    <a:srgbClr val="E47100"/>
                  </a:solidFill>
                </a:uFill>
                <a:latin typeface="ITC Franklin Gothic Std Heavy" charset="0"/>
                <a:ea typeface="ITC Franklin Gothic Std Heavy" charset="0"/>
                <a:cs typeface="ITC Franklin Gothic Std Heavy" charset="0"/>
              </a:defRPr>
            </a:lvl1pPr>
            <a:lvl2pPr marL="342900" indent="0">
              <a:buNone/>
              <a:defRPr b="1" i="0">
                <a:solidFill>
                  <a:schemeClr val="bg1"/>
                </a:solidFill>
                <a:latin typeface="ITC Franklin Gothic Std Heavy" charset="0"/>
                <a:ea typeface="ITC Franklin Gothic Std Heavy" charset="0"/>
                <a:cs typeface="ITC Franklin Gothic Std Heavy" charset="0"/>
              </a:defRPr>
            </a:lvl2pPr>
            <a:lvl3pPr marL="685800" indent="0">
              <a:buNone/>
              <a:defRPr b="1" i="0">
                <a:solidFill>
                  <a:schemeClr val="bg1"/>
                </a:solidFill>
                <a:latin typeface="ITC Franklin Gothic Std Heavy" charset="0"/>
                <a:ea typeface="ITC Franklin Gothic Std Heavy" charset="0"/>
                <a:cs typeface="ITC Franklin Gothic Std Heavy" charset="0"/>
              </a:defRPr>
            </a:lvl3pPr>
            <a:lvl4pPr marL="1028700" indent="0">
              <a:buNone/>
              <a:defRPr b="1" i="0">
                <a:solidFill>
                  <a:schemeClr val="bg1"/>
                </a:solidFill>
                <a:latin typeface="ITC Franklin Gothic Std Heavy" charset="0"/>
                <a:ea typeface="ITC Franklin Gothic Std Heavy" charset="0"/>
                <a:cs typeface="ITC Franklin Gothic Std Heavy" charset="0"/>
              </a:defRPr>
            </a:lvl4pPr>
            <a:lvl5pPr marL="1371600" indent="0">
              <a:buNone/>
              <a:defRPr b="1" i="0">
                <a:solidFill>
                  <a:schemeClr val="bg1"/>
                </a:solidFill>
                <a:latin typeface="ITC Franklin Gothic Std Heavy" charset="0"/>
                <a:ea typeface="ITC Franklin Gothic Std Heavy" charset="0"/>
                <a:cs typeface="ITC Franklin Gothic Std Heavy" charset="0"/>
              </a:defRPr>
            </a:lvl5pPr>
          </a:lstStyle>
          <a:p>
            <a:pPr lvl="0"/>
            <a:r>
              <a:rPr lang="en-US" dirty="0"/>
              <a:t>OPTIONAL PRESENTATION TITLE</a:t>
            </a:r>
          </a:p>
        </p:txBody>
      </p:sp>
      <p:sp>
        <p:nvSpPr>
          <p:cNvPr id="10" name="Text Placeholder 11"/>
          <p:cNvSpPr>
            <a:spLocks noGrp="1"/>
          </p:cNvSpPr>
          <p:nvPr>
            <p:ph type="body" sz="quarter" idx="11" hasCustomPrompt="1"/>
          </p:nvPr>
        </p:nvSpPr>
        <p:spPr>
          <a:xfrm>
            <a:off x="283369" y="2627898"/>
            <a:ext cx="8860631" cy="340525"/>
          </a:xfrm>
          <a:prstGeom prst="rect">
            <a:avLst/>
          </a:prstGeom>
        </p:spPr>
        <p:txBody>
          <a:bodyPr/>
          <a:lstStyle>
            <a:lvl1pPr marL="0" indent="0" algn="ctr">
              <a:buNone/>
              <a:defRPr sz="1050" b="1" i="0" cap="all" baseline="0">
                <a:solidFill>
                  <a:schemeClr val="bg1"/>
                </a:solidFill>
                <a:latin typeface="ITC Franklin Gothic Std Heavy" charset="0"/>
                <a:ea typeface="ITC Franklin Gothic Std Heavy" charset="0"/>
                <a:cs typeface="ITC Franklin Gothic Std Heavy" charset="0"/>
              </a:defRPr>
            </a:lvl1pPr>
          </a:lstStyle>
          <a:p>
            <a:r>
              <a:rPr lang="en-US" b="1" i="0" cap="all" dirty="0">
                <a:uFill>
                  <a:solidFill>
                    <a:srgbClr val="E47100"/>
                  </a:solidFill>
                </a:uFill>
                <a:latin typeface="ITC Franklin Gothic Std Heavy" charset="0"/>
                <a:ea typeface="ITC Franklin Gothic Std Heavy" charset="0"/>
                <a:cs typeface="ITC Franklin Gothic Std Heavy" charset="0"/>
              </a:rPr>
              <a:t> OPTIONAL AUTHOR NAME</a:t>
            </a:r>
          </a:p>
        </p:txBody>
      </p:sp>
    </p:spTree>
    <p:extLst>
      <p:ext uri="{BB962C8B-B14F-4D97-AF65-F5344CB8AC3E}">
        <p14:creationId xmlns:p14="http://schemas.microsoft.com/office/powerpoint/2010/main" val="340090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ext Placeholder 9"/>
          <p:cNvSpPr>
            <a:spLocks noGrp="1"/>
          </p:cNvSpPr>
          <p:nvPr>
            <p:ph type="body" sz="quarter" idx="10" hasCustomPrompt="1"/>
          </p:nvPr>
        </p:nvSpPr>
        <p:spPr>
          <a:xfrm>
            <a:off x="274321" y="2348188"/>
            <a:ext cx="8860631" cy="548879"/>
          </a:xfrm>
          <a:prstGeom prst="rect">
            <a:avLst/>
          </a:prstGeom>
        </p:spPr>
        <p:txBody>
          <a:bodyPr/>
          <a:lstStyle>
            <a:lvl1pPr marL="0" indent="0" algn="ctr">
              <a:buNone/>
              <a:defRPr sz="2700" b="1" i="0" u="heavy"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b="1" i="0">
                <a:solidFill>
                  <a:srgbClr val="222C4B"/>
                </a:solidFill>
                <a:latin typeface="ITC Franklin Gothic Std Heavy" charset="0"/>
                <a:ea typeface="ITC Franklin Gothic Std Heavy" charset="0"/>
                <a:cs typeface="ITC Franklin Gothic Std Heavy" charset="0"/>
              </a:defRPr>
            </a:lvl2pPr>
            <a:lvl3pPr marL="685800" indent="0" algn="ctr">
              <a:buNone/>
              <a:defRPr b="1" i="0">
                <a:solidFill>
                  <a:srgbClr val="222C4B"/>
                </a:solidFill>
                <a:latin typeface="ITC Franklin Gothic Std Heavy" charset="0"/>
                <a:ea typeface="ITC Franklin Gothic Std Heavy" charset="0"/>
                <a:cs typeface="ITC Franklin Gothic Std Heavy" charset="0"/>
              </a:defRPr>
            </a:lvl3pPr>
            <a:lvl4pPr marL="1028700" indent="0" algn="ctr">
              <a:buNone/>
              <a:defRPr b="1" i="0">
                <a:solidFill>
                  <a:srgbClr val="222C4B"/>
                </a:solidFill>
                <a:latin typeface="ITC Franklin Gothic Std Heavy" charset="0"/>
                <a:ea typeface="ITC Franklin Gothic Std Heavy" charset="0"/>
                <a:cs typeface="ITC Franklin Gothic Std Heavy" charset="0"/>
              </a:defRPr>
            </a:lvl4pPr>
            <a:lvl5pPr marL="1371600" indent="0" algn="ctr">
              <a:buNone/>
              <a:defRPr b="1" i="0">
                <a:solidFill>
                  <a:srgbClr val="222C4B"/>
                </a:solidFill>
                <a:latin typeface="ITC Franklin Gothic Std Heavy" charset="0"/>
                <a:ea typeface="ITC Franklin Gothic Std Heavy" charset="0"/>
                <a:cs typeface="ITC Franklin Gothic Std Heavy" charset="0"/>
              </a:defRPr>
            </a:lvl5pPr>
          </a:lstStyle>
          <a:p>
            <a:pPr lvl="0"/>
            <a:r>
              <a:rPr lang="en-US" dirty="0"/>
              <a:t>TITLE HERE</a:t>
            </a:r>
          </a:p>
        </p:txBody>
      </p:sp>
    </p:spTree>
    <p:extLst>
      <p:ext uri="{BB962C8B-B14F-4D97-AF65-F5344CB8AC3E}">
        <p14:creationId xmlns:p14="http://schemas.microsoft.com/office/powerpoint/2010/main" val="84178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274321" y="2348188"/>
            <a:ext cx="8860631" cy="548879"/>
          </a:xfrm>
          <a:prstGeom prst="rect">
            <a:avLst/>
          </a:prstGeom>
        </p:spPr>
        <p:txBody>
          <a:bodyPr/>
          <a:lstStyle>
            <a:lvl1pPr marL="0" indent="0" algn="ctr">
              <a:buNone/>
              <a:defRPr sz="2700" b="1" i="0" u="heavy"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342900" indent="0" algn="ctr">
              <a:buNone/>
              <a:defRPr b="1" i="0">
                <a:solidFill>
                  <a:srgbClr val="222C4B"/>
                </a:solidFill>
                <a:latin typeface="ITC Franklin Gothic Std Heavy" charset="0"/>
                <a:ea typeface="ITC Franklin Gothic Std Heavy" charset="0"/>
                <a:cs typeface="ITC Franklin Gothic Std Heavy" charset="0"/>
              </a:defRPr>
            </a:lvl2pPr>
            <a:lvl3pPr marL="685800" indent="0" algn="ctr">
              <a:buNone/>
              <a:defRPr b="1" i="0">
                <a:solidFill>
                  <a:srgbClr val="222C4B"/>
                </a:solidFill>
                <a:latin typeface="ITC Franklin Gothic Std Heavy" charset="0"/>
                <a:ea typeface="ITC Franklin Gothic Std Heavy" charset="0"/>
                <a:cs typeface="ITC Franklin Gothic Std Heavy" charset="0"/>
              </a:defRPr>
            </a:lvl3pPr>
            <a:lvl4pPr marL="1028700" indent="0" algn="ctr">
              <a:buNone/>
              <a:defRPr b="1" i="0">
                <a:solidFill>
                  <a:srgbClr val="222C4B"/>
                </a:solidFill>
                <a:latin typeface="ITC Franklin Gothic Std Heavy" charset="0"/>
                <a:ea typeface="ITC Franklin Gothic Std Heavy" charset="0"/>
                <a:cs typeface="ITC Franklin Gothic Std Heavy" charset="0"/>
              </a:defRPr>
            </a:lvl4pPr>
            <a:lvl5pPr marL="1371600" indent="0" algn="ctr">
              <a:buNone/>
              <a:defRPr b="1" i="0">
                <a:solidFill>
                  <a:srgbClr val="222C4B"/>
                </a:solidFill>
                <a:latin typeface="ITC Franklin Gothic Std Heavy" charset="0"/>
                <a:ea typeface="ITC Franklin Gothic Std Heavy" charset="0"/>
                <a:cs typeface="ITC Franklin Gothic Std Heavy" charset="0"/>
              </a:defRPr>
            </a:lvl5pPr>
          </a:lstStyle>
          <a:p>
            <a:pPr lvl="0"/>
            <a:r>
              <a:rPr lang="en-US" dirty="0"/>
              <a:t>TITLE HERE</a:t>
            </a:r>
          </a:p>
        </p:txBody>
      </p:sp>
    </p:spTree>
    <p:extLst>
      <p:ext uri="{BB962C8B-B14F-4D97-AF65-F5344CB8AC3E}">
        <p14:creationId xmlns:p14="http://schemas.microsoft.com/office/powerpoint/2010/main" val="256038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E9873B-3A8F-9D4E-9868-23DF23AAA408}"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C3AE3-CACF-7E4A-88D2-EDFCE6914312}" type="slidenum">
              <a:rPr lang="en-US" smtClean="0"/>
              <a:t>‹#›</a:t>
            </a:fld>
            <a:endParaRPr lang="en-US"/>
          </a:p>
        </p:txBody>
      </p:sp>
    </p:spTree>
    <p:extLst>
      <p:ext uri="{BB962C8B-B14F-4D97-AF65-F5344CB8AC3E}">
        <p14:creationId xmlns:p14="http://schemas.microsoft.com/office/powerpoint/2010/main" val="177304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8" name="TextBox 7"/>
          <p:cNvSpPr txBox="1"/>
          <p:nvPr/>
        </p:nvSpPr>
        <p:spPr>
          <a:xfrm>
            <a:off x="224853" y="4744387"/>
            <a:ext cx="348521" cy="461665"/>
          </a:xfrm>
          <a:prstGeom prst="rect">
            <a:avLst/>
          </a:prstGeom>
          <a:noFill/>
        </p:spPr>
        <p:txBody>
          <a:bodyPr wrap="square" rtlCol="0">
            <a:spAutoFit/>
          </a:bodyPr>
          <a:lstStyle/>
          <a:p>
            <a:fld id="{EDF89984-315D-5249-A3B2-2A86EBE4D914}" type="slidenum">
              <a:rPr lang="en-US" sz="1200" b="1" i="0" smtClean="0">
                <a:solidFill>
                  <a:schemeClr val="bg1"/>
                </a:solidFill>
                <a:latin typeface="ITC Franklin Gothic Std Heavy" charset="0"/>
                <a:ea typeface="ITC Franklin Gothic Std Heavy" charset="0"/>
                <a:cs typeface="ITC Franklin Gothic Std Heavy" charset="0"/>
              </a:rPr>
              <a:t>‹#›</a:t>
            </a:fld>
            <a:endParaRPr lang="en-US" sz="1200" b="1" i="0" dirty="0">
              <a:solidFill>
                <a:schemeClr val="bg1"/>
              </a:solidFill>
              <a:latin typeface="ITC Franklin Gothic Std Heavy" charset="0"/>
              <a:ea typeface="ITC Franklin Gothic Std Heavy" charset="0"/>
              <a:cs typeface="ITC Franklin Gothic Std Heavy" charset="0"/>
            </a:endParaRPr>
          </a:p>
        </p:txBody>
      </p:sp>
    </p:spTree>
    <p:extLst>
      <p:ext uri="{BB962C8B-B14F-4D97-AF65-F5344CB8AC3E}">
        <p14:creationId xmlns:p14="http://schemas.microsoft.com/office/powerpoint/2010/main" val="1263186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7.xml"/><Relationship Id="rId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5.emf"/><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20.xml"/><Relationship Id="rId4" Type="http://schemas.openxmlformats.org/officeDocument/2006/relationships/image" Target="../media/image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4.xml"/><Relationship Id="rId4"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5.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6.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0"/>
            <a:ext cx="9141714" cy="51435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pic>
        <p:nvPicPr>
          <p:cNvPr id="16" name="Picture 15">
            <a:extLst>
              <a:ext uri="{FF2B5EF4-FFF2-40B4-BE49-F238E27FC236}">
                <a16:creationId xmlns:a16="http://schemas.microsoft.com/office/drawing/2014/main" id="{8092C6D6-165A-854A-8E24-7D1EFF3D4D73}"/>
              </a:ext>
            </a:extLst>
          </p:cNvPr>
          <p:cNvPicPr>
            <a:picLocks noChangeAspect="1"/>
          </p:cNvPicPr>
          <p:nvPr/>
        </p:nvPicPr>
        <p:blipFill>
          <a:blip r:embed="rId7"/>
          <a:stretch>
            <a:fillRect/>
          </a:stretch>
        </p:blipFill>
        <p:spPr>
          <a:xfrm>
            <a:off x="4207437" y="3983568"/>
            <a:ext cx="1011949" cy="1003300"/>
          </a:xfrm>
          <a:prstGeom prst="rect">
            <a:avLst/>
          </a:prstGeom>
        </p:spPr>
      </p:pic>
    </p:spTree>
    <p:extLst>
      <p:ext uri="{BB962C8B-B14F-4D97-AF65-F5344CB8AC3E}">
        <p14:creationId xmlns:p14="http://schemas.microsoft.com/office/powerpoint/2010/main" val="27660979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10" name="Rectangle 9"/>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1" name="Rectangle 10"/>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4429446" y="428945"/>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23DF7D57-C57B-F94B-AA3A-37F121060C52}"/>
              </a:ext>
            </a:extLst>
          </p:cNvPr>
          <p:cNvPicPr>
            <a:picLocks noChangeAspect="1"/>
          </p:cNvPicPr>
          <p:nvPr/>
        </p:nvPicPr>
        <p:blipFill>
          <a:blip r:embed="rId4"/>
          <a:stretch>
            <a:fillRect/>
          </a:stretch>
        </p:blipFill>
        <p:spPr>
          <a:xfrm>
            <a:off x="7245993" y="4676449"/>
            <a:ext cx="1612900" cy="363886"/>
          </a:xfrm>
          <a:prstGeom prst="rect">
            <a:avLst/>
          </a:prstGeom>
        </p:spPr>
      </p:pic>
    </p:spTree>
    <p:extLst>
      <p:ext uri="{BB962C8B-B14F-4D97-AF65-F5344CB8AC3E}">
        <p14:creationId xmlns:p14="http://schemas.microsoft.com/office/powerpoint/2010/main" val="3233356165"/>
      </p:ext>
    </p:extLst>
  </p:cSld>
  <p:clrMap bg1="lt1" tx1="dk1" bg2="lt2" tx2="dk2" accent1="accent1" accent2="accent2" accent3="accent3" accent4="accent4" accent5="accent5" accent6="accent6" hlink="hlink" folHlink="folHlink"/>
  <p:sldLayoutIdLst>
    <p:sldLayoutId id="2147483766"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10" name="Rectangle 9"/>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1" name="Rectangle 10"/>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4429446" y="428945"/>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49A51C7B-2307-EE43-A899-7C2FC0F6A8AA}"/>
              </a:ext>
            </a:extLst>
          </p:cNvPr>
          <p:cNvPicPr>
            <a:picLocks noChangeAspect="1"/>
          </p:cNvPicPr>
          <p:nvPr/>
        </p:nvPicPr>
        <p:blipFill>
          <a:blip r:embed="rId5"/>
          <a:stretch>
            <a:fillRect/>
          </a:stretch>
        </p:blipFill>
        <p:spPr>
          <a:xfrm>
            <a:off x="7245993" y="4674975"/>
            <a:ext cx="1612900" cy="363886"/>
          </a:xfrm>
          <a:prstGeom prst="rect">
            <a:avLst/>
          </a:prstGeom>
        </p:spPr>
      </p:pic>
    </p:spTree>
    <p:extLst>
      <p:ext uri="{BB962C8B-B14F-4D97-AF65-F5344CB8AC3E}">
        <p14:creationId xmlns:p14="http://schemas.microsoft.com/office/powerpoint/2010/main" val="2926581035"/>
      </p:ext>
    </p:extLst>
  </p:cSld>
  <p:clrMap bg1="lt1" tx1="dk1" bg2="lt2" tx2="dk2" accent1="accent1" accent2="accent2" accent3="accent3" accent4="accent4" accent5="accent5" accent6="accent6" hlink="hlink" folHlink="folHlink"/>
  <p:sldLayoutIdLst>
    <p:sldLayoutId id="2147483768" r:id="rId1"/>
    <p:sldLayoutId id="2147483781"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10" name="Rectangle 9"/>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1" name="Rectangle 10"/>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4429446" y="428945"/>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3A98D0BA-D457-6B47-834E-141AE1E28429}"/>
              </a:ext>
            </a:extLst>
          </p:cNvPr>
          <p:cNvPicPr>
            <a:picLocks noChangeAspect="1"/>
          </p:cNvPicPr>
          <p:nvPr/>
        </p:nvPicPr>
        <p:blipFill>
          <a:blip r:embed="rId4"/>
          <a:stretch>
            <a:fillRect/>
          </a:stretch>
        </p:blipFill>
        <p:spPr>
          <a:xfrm>
            <a:off x="7245993" y="4676449"/>
            <a:ext cx="1612900" cy="363886"/>
          </a:xfrm>
          <a:prstGeom prst="rect">
            <a:avLst/>
          </a:prstGeom>
        </p:spPr>
      </p:pic>
    </p:spTree>
    <p:extLst>
      <p:ext uri="{BB962C8B-B14F-4D97-AF65-F5344CB8AC3E}">
        <p14:creationId xmlns:p14="http://schemas.microsoft.com/office/powerpoint/2010/main" val="2025967424"/>
      </p:ext>
    </p:extLst>
  </p:cSld>
  <p:clrMap bg1="lt1" tx1="dk1" bg2="lt2" tx2="dk2" accent1="accent1" accent2="accent2" accent3="accent3" accent4="accent4" accent5="accent5" accent6="accent6" hlink="hlink" folHlink="folHlink"/>
  <p:sldLayoutIdLst>
    <p:sldLayoutId id="2147483770"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424614" y="433778"/>
            <a:ext cx="294773" cy="9144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rot="5400000">
            <a:off x="4424614" y="148670"/>
            <a:ext cx="294773" cy="9144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1846B331-DEA6-0B44-9F78-952AE552F5E0}"/>
              </a:ext>
            </a:extLst>
          </p:cNvPr>
          <p:cNvPicPr>
            <a:picLocks noChangeAspect="1"/>
          </p:cNvPicPr>
          <p:nvPr/>
        </p:nvPicPr>
        <p:blipFill>
          <a:blip r:embed="rId3"/>
          <a:stretch>
            <a:fillRect/>
          </a:stretch>
        </p:blipFill>
        <p:spPr>
          <a:xfrm>
            <a:off x="7245993" y="4678059"/>
            <a:ext cx="1612900" cy="363886"/>
          </a:xfrm>
          <a:prstGeom prst="rect">
            <a:avLst/>
          </a:prstGeom>
        </p:spPr>
      </p:pic>
    </p:spTree>
    <p:extLst>
      <p:ext uri="{BB962C8B-B14F-4D97-AF65-F5344CB8AC3E}">
        <p14:creationId xmlns:p14="http://schemas.microsoft.com/office/powerpoint/2010/main" val="3192480465"/>
      </p:ext>
    </p:extLst>
  </p:cSld>
  <p:clrMap bg1="lt1" tx1="dk1" bg2="lt2" tx2="dk2" accent1="accent1" accent2="accent2" accent3="accent3" accent4="accent4" accent5="accent5" accent6="accent6" hlink="hlink" folHlink="folHlink"/>
  <p:sldLayoutIdLst>
    <p:sldLayoutId id="2147483772"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5400000">
            <a:off x="4424614" y="433778"/>
            <a:ext cx="294773" cy="9144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rot="5400000">
            <a:off x="4424614" y="148670"/>
            <a:ext cx="294773" cy="9144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DEB4C4E5-B259-274A-80E5-71FCE7E4134B}"/>
              </a:ext>
            </a:extLst>
          </p:cNvPr>
          <p:cNvPicPr>
            <a:picLocks noChangeAspect="1"/>
          </p:cNvPicPr>
          <p:nvPr/>
        </p:nvPicPr>
        <p:blipFill>
          <a:blip r:embed="rId3"/>
          <a:stretch>
            <a:fillRect/>
          </a:stretch>
        </p:blipFill>
        <p:spPr>
          <a:xfrm>
            <a:off x="7245991" y="4676449"/>
            <a:ext cx="1612900" cy="363886"/>
          </a:xfrm>
          <a:prstGeom prst="rect">
            <a:avLst/>
          </a:prstGeom>
        </p:spPr>
      </p:pic>
    </p:spTree>
    <p:extLst>
      <p:ext uri="{BB962C8B-B14F-4D97-AF65-F5344CB8AC3E}">
        <p14:creationId xmlns:p14="http://schemas.microsoft.com/office/powerpoint/2010/main" val="2892028302"/>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28263"/>
      </p:ext>
    </p:extLst>
  </p:cSld>
  <p:clrMap bg1="lt1" tx1="dk1" bg2="lt2" tx2="dk2" accent1="accent1" accent2="accent2" accent3="accent3" accent4="accent4" accent5="accent5" accent6="accent6" hlink="hlink" folHlink="folHlink"/>
  <p:sldLayoutIdLst>
    <p:sldLayoutId id="2147483776"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15015"/>
      </p:ext>
    </p:extLst>
  </p:cSld>
  <p:clrMap bg1="lt1" tx1="dk1" bg2="lt2" tx2="dk2" accent1="accent1" accent2="accent2" accent3="accent3" accent4="accent4" accent5="accent5" accent6="accent6" hlink="hlink" folHlink="folHlink"/>
  <p:sldLayoutIdLst>
    <p:sldLayoutId id="214748377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9141714"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6" name="Rectangle 5">
            <a:extLst>
              <a:ext uri="{FF2B5EF4-FFF2-40B4-BE49-F238E27FC236}">
                <a16:creationId xmlns:a16="http://schemas.microsoft.com/office/drawing/2014/main" id="{C070F2E3-A753-0A44-B840-A6A11D0A6D8F}"/>
              </a:ext>
            </a:extLst>
          </p:cNvPr>
          <p:cNvSpPr/>
          <p:nvPr/>
        </p:nvSpPr>
        <p:spPr>
          <a:xfrm>
            <a:off x="2286" y="0"/>
            <a:ext cx="9141714"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8EB011B2-E751-B54F-9D75-98E2857C2B85}"/>
              </a:ext>
            </a:extLst>
          </p:cNvPr>
          <p:cNvPicPr>
            <a:picLocks noChangeAspect="1"/>
          </p:cNvPicPr>
          <p:nvPr/>
        </p:nvPicPr>
        <p:blipFill>
          <a:blip r:embed="rId4"/>
          <a:stretch>
            <a:fillRect/>
          </a:stretch>
        </p:blipFill>
        <p:spPr>
          <a:xfrm>
            <a:off x="4207437" y="3983568"/>
            <a:ext cx="1011949" cy="1003300"/>
          </a:xfrm>
          <a:prstGeom prst="rect">
            <a:avLst/>
          </a:prstGeom>
        </p:spPr>
      </p:pic>
    </p:spTree>
    <p:extLst>
      <p:ext uri="{BB962C8B-B14F-4D97-AF65-F5344CB8AC3E}">
        <p14:creationId xmlns:p14="http://schemas.microsoft.com/office/powerpoint/2010/main" val="4051048307"/>
      </p:ext>
    </p:extLst>
  </p:cSld>
  <p:clrMap bg1="lt1" tx1="dk1" bg2="lt2" tx2="dk2" accent1="accent1" accent2="accent2" accent3="accent3" accent4="accent4" accent5="accent5" accent6="accent6" hlink="hlink" folHlink="folHlink"/>
  <p:sldLayoutIdLst>
    <p:sldLayoutId id="2147483750"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043"/>
            <a:ext cx="9144000" cy="5141415"/>
          </a:xfrm>
          <a:prstGeom prst="rect">
            <a:avLst/>
          </a:prstGeom>
        </p:spPr>
      </p:pic>
      <p:sp>
        <p:nvSpPr>
          <p:cNvPr id="7" name="Rectangle 6"/>
          <p:cNvSpPr/>
          <p:nvPr/>
        </p:nvSpPr>
        <p:spPr>
          <a:xfrm>
            <a:off x="0" y="0"/>
            <a:ext cx="285108" cy="51435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Tree>
    <p:extLst>
      <p:ext uri="{BB962C8B-B14F-4D97-AF65-F5344CB8AC3E}">
        <p14:creationId xmlns:p14="http://schemas.microsoft.com/office/powerpoint/2010/main" val="4214375170"/>
      </p:ext>
    </p:extLst>
  </p:cSld>
  <p:clrMap bg1="lt1" tx1="dk1" bg2="lt2" tx2="dk2" accent1="accent1" accent2="accent2" accent3="accent3" accent4="accent4" accent5="accent5" accent6="accent6" hlink="hlink" folHlink="folHlink"/>
  <p:sldLayoutIdLst>
    <p:sldLayoutId id="2147483752"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0" y="1043"/>
            <a:ext cx="9144000" cy="5141415"/>
          </a:xfrm>
          <a:prstGeom prst="rect">
            <a:avLst/>
          </a:prstGeom>
        </p:spPr>
      </p:pic>
      <p:sp>
        <p:nvSpPr>
          <p:cNvPr id="7" name="Rectangle 6"/>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Tree>
    <p:extLst>
      <p:ext uri="{BB962C8B-B14F-4D97-AF65-F5344CB8AC3E}">
        <p14:creationId xmlns:p14="http://schemas.microsoft.com/office/powerpoint/2010/main" val="730242767"/>
      </p:ext>
    </p:extLst>
  </p:cSld>
  <p:clrMap bg1="lt1" tx1="dk1" bg2="lt2" tx2="dk2" accent1="accent1" accent2="accent2" accent3="accent3" accent4="accent4" accent5="accent5" accent6="accent6" hlink="hlink" folHlink="folHlink"/>
  <p:sldLayoutIdLst>
    <p:sldLayoutId id="2147483754" r:id="rId1"/>
    <p:sldLayoutId id="2147483786" r:id="rId2"/>
    <p:sldLayoutId id="2147483790"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9141714"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cxnSp>
        <p:nvCxnSpPr>
          <p:cNvPr id="10" name="Straight Connector 9"/>
          <p:cNvCxnSpPr/>
          <p:nvPr/>
        </p:nvCxnSpPr>
        <p:spPr>
          <a:xfrm>
            <a:off x="1322831" y="4463265"/>
            <a:ext cx="1545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442894"/>
      </p:ext>
    </p:extLst>
  </p:cSld>
  <p:clrMap bg1="lt1" tx1="dk1" bg2="lt2" tx2="dk2" accent1="accent1" accent2="accent2" accent3="accent3" accent4="accent4" accent5="accent5" accent6="accent6" hlink="hlink" folHlink="folHlink"/>
  <p:sldLayoutIdLst>
    <p:sldLayoutId id="2147483756"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9" name="Rectangle 8"/>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0" name="Rectangle 9"/>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33858193"/>
      </p:ext>
    </p:extLst>
  </p:cSld>
  <p:clrMap bg1="lt1" tx1="dk1" bg2="lt2" tx2="dk2" accent1="accent1" accent2="accent2" accent3="accent3" accent4="accent4" accent5="accent5" accent6="accent6" hlink="hlink" folHlink="folHlink"/>
  <p:sldLayoutIdLst>
    <p:sldLayoutId id="2147483758" r:id="rId1"/>
    <p:sldLayoutId id="2147483780" r:id="rId2"/>
    <p:sldLayoutId id="2147483789"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10" name="Rectangle 9"/>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1" name="Rectangle 10"/>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4429446" y="428945"/>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857D7791-4D86-8146-8FF3-5E45A0632F78}"/>
              </a:ext>
            </a:extLst>
          </p:cNvPr>
          <p:cNvPicPr>
            <a:picLocks noChangeAspect="1"/>
          </p:cNvPicPr>
          <p:nvPr/>
        </p:nvPicPr>
        <p:blipFill>
          <a:blip r:embed="rId4"/>
          <a:stretch>
            <a:fillRect/>
          </a:stretch>
        </p:blipFill>
        <p:spPr>
          <a:xfrm>
            <a:off x="7245993" y="4676450"/>
            <a:ext cx="1612900" cy="363886"/>
          </a:xfrm>
          <a:prstGeom prst="rect">
            <a:avLst/>
          </a:prstGeom>
        </p:spPr>
      </p:pic>
    </p:spTree>
    <p:extLst>
      <p:ext uri="{BB962C8B-B14F-4D97-AF65-F5344CB8AC3E}">
        <p14:creationId xmlns:p14="http://schemas.microsoft.com/office/powerpoint/2010/main" val="1822360288"/>
      </p:ext>
    </p:extLst>
  </p:cSld>
  <p:clrMap bg1="lt1" tx1="dk1" bg2="lt2" tx2="dk2" accent1="accent1" accent2="accent2" accent3="accent3" accent4="accent4" accent5="accent5" accent6="accent6" hlink="hlink" folHlink="folHlink"/>
  <p:sldLayoutIdLst>
    <p:sldLayoutId id="2147483760"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11" name="Rectangle 10"/>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2" name="Rectangle 11"/>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4429446" y="428945"/>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ABC938D9-440B-104B-AD92-8DDABB42F5CE}"/>
              </a:ext>
            </a:extLst>
          </p:cNvPr>
          <p:cNvPicPr>
            <a:picLocks noChangeAspect="1"/>
          </p:cNvPicPr>
          <p:nvPr/>
        </p:nvPicPr>
        <p:blipFill>
          <a:blip r:embed="rId4"/>
          <a:stretch>
            <a:fillRect/>
          </a:stretch>
        </p:blipFill>
        <p:spPr>
          <a:xfrm>
            <a:off x="7245993" y="4676449"/>
            <a:ext cx="1612900" cy="363886"/>
          </a:xfrm>
          <a:prstGeom prst="rect">
            <a:avLst/>
          </a:prstGeom>
        </p:spPr>
      </p:pic>
    </p:spTree>
    <p:extLst>
      <p:ext uri="{BB962C8B-B14F-4D97-AF65-F5344CB8AC3E}">
        <p14:creationId xmlns:p14="http://schemas.microsoft.com/office/powerpoint/2010/main" val="2652349914"/>
      </p:ext>
    </p:extLst>
  </p:cSld>
  <p:clrMap bg1="lt1" tx1="dk1" bg2="lt2" tx2="dk2" accent1="accent1" accent2="accent2" accent3="accent3" accent4="accent4" accent5="accent5" accent6="accent6" hlink="hlink" folHlink="folHlink"/>
  <p:sldLayoutIdLst>
    <p:sldLayoutId id="2147483762"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429446" y="-4144338"/>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95400" cy="1543050"/>
          </a:xfrm>
          <a:prstGeom prst="rect">
            <a:avLst/>
          </a:prstGeom>
        </p:spPr>
      </p:pic>
      <p:sp>
        <p:nvSpPr>
          <p:cNvPr id="10" name="Rectangle 9"/>
          <p:cNvSpPr/>
          <p:nvPr/>
        </p:nvSpPr>
        <p:spPr>
          <a:xfrm>
            <a:off x="8858892" y="0"/>
            <a:ext cx="285108" cy="51435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1" name="Rectangle 10"/>
          <p:cNvSpPr/>
          <p:nvPr/>
        </p:nvSpPr>
        <p:spPr>
          <a:xfrm rot="5400000">
            <a:off x="4429446" y="714054"/>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4429446" y="428945"/>
            <a:ext cx="285108" cy="8573784"/>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DD7C2092-DBF7-6D47-8EA5-713AFC1BEA58}"/>
              </a:ext>
            </a:extLst>
          </p:cNvPr>
          <p:cNvPicPr>
            <a:picLocks noChangeAspect="1"/>
          </p:cNvPicPr>
          <p:nvPr/>
        </p:nvPicPr>
        <p:blipFill>
          <a:blip r:embed="rId4"/>
          <a:stretch>
            <a:fillRect/>
          </a:stretch>
        </p:blipFill>
        <p:spPr>
          <a:xfrm>
            <a:off x="7245993" y="4676449"/>
            <a:ext cx="1612900" cy="363886"/>
          </a:xfrm>
          <a:prstGeom prst="rect">
            <a:avLst/>
          </a:prstGeom>
        </p:spPr>
      </p:pic>
    </p:spTree>
    <p:extLst>
      <p:ext uri="{BB962C8B-B14F-4D97-AF65-F5344CB8AC3E}">
        <p14:creationId xmlns:p14="http://schemas.microsoft.com/office/powerpoint/2010/main" val="2374830434"/>
      </p:ext>
    </p:extLst>
  </p:cSld>
  <p:clrMap bg1="lt1" tx1="dk1" bg2="lt2" tx2="dk2" accent1="accent1" accent2="accent2" accent3="accent3" accent4="accent4" accent5="accent5" accent6="accent6" hlink="hlink" folHlink="folHlink"/>
  <p:sldLayoutIdLst>
    <p:sldLayoutId id="2147483764"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ist_of_academic_publishers_by_preprint_policy"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doaj.org/" TargetMode="External"/><Relationship Id="rId4" Type="http://schemas.openxmlformats.org/officeDocument/2006/relationships/hyperlink" Target="https://v2.sherpa.ac.uk/rome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hyopenresearch.org/journal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aperio.press/" TargetMode="External"/><Relationship Id="rId4" Type="http://schemas.openxmlformats.org/officeDocument/2006/relationships/hyperlink" Target="http://libra.virginia.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libra.virginia.edu/"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libra.virginia.edu/"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dataverse.lib.virginia.edu/" TargetMode="External"/><Relationship Id="rId5" Type="http://schemas.openxmlformats.org/officeDocument/2006/relationships/hyperlink" Target="http://libraopen.lib.virginia.edu/"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s://doi.org/10.18130/c25f-nc93"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repository.dri.ie/catalog/tq582c86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oaspa.org/wp-content/uploads/2022/09/ROR-OASPA-2022-Poster-FINAL-Rebecca-Grant.pdf" TargetMode="External"/><Relationship Id="rId5" Type="http://schemas.openxmlformats.org/officeDocument/2006/relationships/hyperlink" Target="http://doi.org/10.1629/2048-7754.135" TargetMode="External"/><Relationship Id="rId4" Type="http://schemas.openxmlformats.org/officeDocument/2006/relationships/hyperlink" Target="https://virginia.box.com/s/ej6v5in5018rssbmepwy3ujvfbk9ho5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nowviskie.org/2011/why-oh-why-cc-by/" TargetMode="External"/><Relationship Id="rId7" Type="http://schemas.openxmlformats.org/officeDocument/2006/relationships/hyperlink" Target="https://doi.org/10.1038/sdata.2016.18"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blog.apaonline.org/2017/06/08/open-access-in-the-humanities-part-2/" TargetMode="External"/><Relationship Id="rId5" Type="http://schemas.openxmlformats.org/officeDocument/2006/relationships/hyperlink" Target="https://routledgeopenresearch.org/for-authors/data-guidelines" TargetMode="External"/><Relationship Id="rId4" Type="http://schemas.openxmlformats.org/officeDocument/2006/relationships/hyperlink" Target="https://miriamposner.com/blog/humanities-data-a-necessary-contradic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doi.org/10.1629/2048-7754.135"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4547CD-F827-C90B-3C56-709AD89EA21A}"/>
              </a:ext>
            </a:extLst>
          </p:cNvPr>
          <p:cNvSpPr>
            <a:spLocks noGrp="1"/>
          </p:cNvSpPr>
          <p:nvPr>
            <p:ph type="body" sz="quarter" idx="11"/>
          </p:nvPr>
        </p:nvSpPr>
        <p:spPr>
          <a:xfrm>
            <a:off x="283369" y="3121055"/>
            <a:ext cx="8860631" cy="340525"/>
          </a:xfrm>
        </p:spPr>
        <p:txBody>
          <a:bodyPr/>
          <a:lstStyle/>
          <a:p>
            <a:r>
              <a:rPr lang="en-US" sz="1600" dirty="0"/>
              <a:t>Sherry Lake</a:t>
            </a:r>
          </a:p>
          <a:p>
            <a:r>
              <a:rPr lang="en-US" sz="1600" dirty="0"/>
              <a:t>Scholarly Repository Librarian</a:t>
            </a:r>
          </a:p>
          <a:p>
            <a:endParaRPr lang="en-US" sz="1600" dirty="0"/>
          </a:p>
        </p:txBody>
      </p:sp>
      <p:sp>
        <p:nvSpPr>
          <p:cNvPr id="2" name="Title 1">
            <a:extLst>
              <a:ext uri="{FF2B5EF4-FFF2-40B4-BE49-F238E27FC236}">
                <a16:creationId xmlns:a16="http://schemas.microsoft.com/office/drawing/2014/main" id="{5985B7CE-C4BE-D840-AF5A-E77C537DFFDE}"/>
              </a:ext>
            </a:extLst>
          </p:cNvPr>
          <p:cNvSpPr>
            <a:spLocks noGrp="1"/>
          </p:cNvSpPr>
          <p:nvPr>
            <p:ph type="ctrTitle" idx="4294967295"/>
          </p:nvPr>
        </p:nvSpPr>
        <p:spPr>
          <a:xfrm>
            <a:off x="283369" y="1245806"/>
            <a:ext cx="8577167" cy="1311275"/>
          </a:xfrm>
        </p:spPr>
        <p:txBody>
          <a:bodyPr>
            <a:normAutofit/>
          </a:bodyPr>
          <a:lstStyle/>
          <a:p>
            <a:pPr algn="ctr"/>
            <a:r>
              <a:rPr lang="en-US" dirty="0">
                <a:solidFill>
                  <a:schemeClr val="bg1"/>
                </a:solidFill>
              </a:rPr>
              <a:t>Open Scholarship in the Humanities</a:t>
            </a:r>
            <a:br>
              <a:rPr lang="en-US" dirty="0">
                <a:solidFill>
                  <a:schemeClr val="bg1"/>
                </a:solidFill>
              </a:rPr>
            </a:br>
            <a:r>
              <a:rPr lang="en-US" sz="2800" dirty="0">
                <a:solidFill>
                  <a:schemeClr val="bg1"/>
                </a:solidFill>
              </a:rPr>
              <a:t>Support at the UVa Library</a:t>
            </a:r>
          </a:p>
        </p:txBody>
      </p:sp>
      <p:pic>
        <p:nvPicPr>
          <p:cNvPr id="4" name="Picture 3">
            <a:extLst>
              <a:ext uri="{FF2B5EF4-FFF2-40B4-BE49-F238E27FC236}">
                <a16:creationId xmlns:a16="http://schemas.microsoft.com/office/drawing/2014/main" id="{083F8940-7059-F846-A0AB-028AF6EA052C}"/>
              </a:ext>
            </a:extLst>
          </p:cNvPr>
          <p:cNvPicPr>
            <a:picLocks noChangeAspect="1"/>
          </p:cNvPicPr>
          <p:nvPr/>
        </p:nvPicPr>
        <p:blipFill>
          <a:blip r:embed="rId3"/>
          <a:stretch>
            <a:fillRect/>
          </a:stretch>
        </p:blipFill>
        <p:spPr>
          <a:xfrm>
            <a:off x="375447" y="4552402"/>
            <a:ext cx="1028700" cy="362617"/>
          </a:xfrm>
          <a:prstGeom prst="rect">
            <a:avLst/>
          </a:prstGeom>
        </p:spPr>
      </p:pic>
      <p:sp>
        <p:nvSpPr>
          <p:cNvPr id="7" name="TextBox 6">
            <a:extLst>
              <a:ext uri="{FF2B5EF4-FFF2-40B4-BE49-F238E27FC236}">
                <a16:creationId xmlns:a16="http://schemas.microsoft.com/office/drawing/2014/main" id="{BFEC10C6-C564-8B47-8F2E-EFB6D24947AD}"/>
              </a:ext>
            </a:extLst>
          </p:cNvPr>
          <p:cNvSpPr txBox="1"/>
          <p:nvPr/>
        </p:nvSpPr>
        <p:spPr>
          <a:xfrm>
            <a:off x="7005918" y="4466274"/>
            <a:ext cx="2433918" cy="307777"/>
          </a:xfrm>
          <a:prstGeom prst="rect">
            <a:avLst/>
          </a:prstGeom>
          <a:noFill/>
        </p:spPr>
        <p:txBody>
          <a:bodyPr wrap="square" rtlCol="0">
            <a:spAutoFit/>
          </a:bodyPr>
          <a:lstStyle/>
          <a:p>
            <a:pPr algn="ctr"/>
            <a:r>
              <a:rPr lang="en-US" sz="1400" dirty="0">
                <a:solidFill>
                  <a:schemeClr val="bg1"/>
                </a:solidFill>
              </a:rPr>
              <a:t>September 27, 2022</a:t>
            </a:r>
          </a:p>
        </p:txBody>
      </p:sp>
    </p:spTree>
    <p:extLst>
      <p:ext uri="{BB962C8B-B14F-4D97-AF65-F5344CB8AC3E}">
        <p14:creationId xmlns:p14="http://schemas.microsoft.com/office/powerpoint/2010/main" val="358187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0C51E2-42C6-8948-98DA-061943C2E5EA}"/>
              </a:ext>
            </a:extLst>
          </p:cNvPr>
          <p:cNvSpPr>
            <a:spLocks noGrp="1"/>
          </p:cNvSpPr>
          <p:nvPr>
            <p:ph type="title"/>
          </p:nvPr>
        </p:nvSpPr>
        <p:spPr>
          <a:xfrm>
            <a:off x="1354991" y="471557"/>
            <a:ext cx="5915025" cy="566414"/>
          </a:xfrm>
        </p:spPr>
        <p:txBody>
          <a:bodyPr/>
          <a:lstStyle/>
          <a:p>
            <a:r>
              <a:rPr lang="en-US" dirty="0"/>
              <a:t>Tools that help being more Open</a:t>
            </a:r>
          </a:p>
        </p:txBody>
      </p:sp>
      <p:sp>
        <p:nvSpPr>
          <p:cNvPr id="3" name="Content Placeholder 2">
            <a:extLst>
              <a:ext uri="{FF2B5EF4-FFF2-40B4-BE49-F238E27FC236}">
                <a16:creationId xmlns:a16="http://schemas.microsoft.com/office/drawing/2014/main" id="{AD201870-E2CA-CA44-8746-662391E8CEE8}"/>
              </a:ext>
            </a:extLst>
          </p:cNvPr>
          <p:cNvSpPr>
            <a:spLocks noGrp="1"/>
          </p:cNvSpPr>
          <p:nvPr>
            <p:ph idx="1"/>
          </p:nvPr>
        </p:nvSpPr>
        <p:spPr>
          <a:xfrm>
            <a:off x="1189664" y="1037971"/>
            <a:ext cx="6080352" cy="3708122"/>
          </a:xfrm>
        </p:spPr>
        <p:txBody>
          <a:bodyPr>
            <a:normAutofit/>
          </a:bodyPr>
          <a:lstStyle/>
          <a:p>
            <a:r>
              <a:rPr lang="en-US" sz="2400" dirty="0"/>
              <a:t>Pre-Print servers</a:t>
            </a:r>
          </a:p>
          <a:p>
            <a:pPr lvl="1"/>
            <a:r>
              <a:rPr lang="en-US" dirty="0">
                <a:hlinkClick r:id="rId3"/>
              </a:rPr>
              <a:t>https://en.wikipedia.org/wiki/List_of_academic_publishers_by_preprint_policy</a:t>
            </a:r>
            <a:endParaRPr lang="en-US" dirty="0"/>
          </a:p>
          <a:p>
            <a:pPr lvl="1"/>
            <a:endParaRPr lang="en-US" sz="1000" dirty="0"/>
          </a:p>
          <a:p>
            <a:r>
              <a:rPr lang="en-US" sz="2400" dirty="0"/>
              <a:t>Sherpa/Romeo</a:t>
            </a:r>
          </a:p>
          <a:p>
            <a:pPr lvl="1"/>
            <a:r>
              <a:rPr lang="en-US" dirty="0">
                <a:hlinkClick r:id="rId4"/>
              </a:rPr>
              <a:t>https://v2.sherpa.ac.uk/romeo/</a:t>
            </a:r>
            <a:endParaRPr lang="en-US" dirty="0"/>
          </a:p>
          <a:p>
            <a:pPr lvl="1"/>
            <a:endParaRPr lang="en-US" sz="1000" dirty="0"/>
          </a:p>
          <a:p>
            <a:r>
              <a:rPr lang="en-US" sz="2400" dirty="0"/>
              <a:t>DOAJ: Directory of Open Access Journals</a:t>
            </a:r>
          </a:p>
          <a:p>
            <a:pPr lvl="1"/>
            <a:r>
              <a:rPr lang="en-US" dirty="0">
                <a:hlinkClick r:id="rId5"/>
              </a:rPr>
              <a:t>https://doaj.org/</a:t>
            </a:r>
            <a:r>
              <a:rPr lang="en-US" dirty="0"/>
              <a:t> </a:t>
            </a:r>
          </a:p>
          <a:p>
            <a:pPr lvl="1"/>
            <a:endParaRPr lang="en-US" sz="1000" dirty="0"/>
          </a:p>
          <a:p>
            <a:pPr lvl="1"/>
            <a:endParaRPr lang="en-US" sz="100" dirty="0"/>
          </a:p>
          <a:p>
            <a:pPr lvl="1"/>
            <a:endParaRPr lang="en-US" sz="1000" dirty="0"/>
          </a:p>
        </p:txBody>
      </p:sp>
    </p:spTree>
    <p:extLst>
      <p:ext uri="{BB962C8B-B14F-4D97-AF65-F5344CB8AC3E}">
        <p14:creationId xmlns:p14="http://schemas.microsoft.com/office/powerpoint/2010/main" val="384448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0C51E2-42C6-8948-98DA-061943C2E5EA}"/>
              </a:ext>
            </a:extLst>
          </p:cNvPr>
          <p:cNvSpPr>
            <a:spLocks noGrp="1"/>
          </p:cNvSpPr>
          <p:nvPr>
            <p:ph type="title"/>
          </p:nvPr>
        </p:nvSpPr>
        <p:spPr>
          <a:xfrm>
            <a:off x="1392062" y="471557"/>
            <a:ext cx="5915025" cy="665269"/>
          </a:xfrm>
        </p:spPr>
        <p:txBody>
          <a:bodyPr/>
          <a:lstStyle/>
          <a:p>
            <a:r>
              <a:rPr lang="en-US" dirty="0"/>
              <a:t>Tools that help being more Open</a:t>
            </a:r>
          </a:p>
        </p:txBody>
      </p:sp>
      <p:sp>
        <p:nvSpPr>
          <p:cNvPr id="3" name="Content Placeholder 2">
            <a:extLst>
              <a:ext uri="{FF2B5EF4-FFF2-40B4-BE49-F238E27FC236}">
                <a16:creationId xmlns:a16="http://schemas.microsoft.com/office/drawing/2014/main" id="{AD201870-E2CA-CA44-8746-662391E8CEE8}"/>
              </a:ext>
            </a:extLst>
          </p:cNvPr>
          <p:cNvSpPr>
            <a:spLocks noGrp="1"/>
          </p:cNvSpPr>
          <p:nvPr>
            <p:ph idx="1"/>
          </p:nvPr>
        </p:nvSpPr>
        <p:spPr>
          <a:xfrm>
            <a:off x="1237129" y="1398494"/>
            <a:ext cx="6444264" cy="3443219"/>
          </a:xfrm>
        </p:spPr>
        <p:txBody>
          <a:bodyPr>
            <a:normAutofit/>
          </a:bodyPr>
          <a:lstStyle/>
          <a:p>
            <a:pPr fontAlgn="base"/>
            <a:r>
              <a:rPr lang="en-US" sz="2200" dirty="0"/>
              <a:t>Quality checks on open publishing</a:t>
            </a:r>
          </a:p>
          <a:p>
            <a:pPr lvl="1"/>
            <a:r>
              <a:rPr lang="en-US" sz="2100" dirty="0">
                <a:hlinkClick r:id="rId3"/>
              </a:rPr>
              <a:t>http://whyopenresearch.org/journals</a:t>
            </a:r>
            <a:r>
              <a:rPr lang="en-US" sz="2100" dirty="0"/>
              <a:t> </a:t>
            </a:r>
          </a:p>
          <a:p>
            <a:pPr lvl="1"/>
            <a:endParaRPr lang="en-US" sz="1000" dirty="0"/>
          </a:p>
          <a:p>
            <a:pPr marL="342900" lvl="1" indent="0">
              <a:buNone/>
            </a:pPr>
            <a:endParaRPr lang="en-US" sz="1000" dirty="0"/>
          </a:p>
          <a:p>
            <a:r>
              <a:rPr lang="en-US" sz="2200" dirty="0"/>
              <a:t>Your Library!!!</a:t>
            </a:r>
          </a:p>
          <a:p>
            <a:pPr lvl="1"/>
            <a:r>
              <a:rPr lang="en-US" sz="2100" dirty="0"/>
              <a:t>Institutional Repository</a:t>
            </a:r>
          </a:p>
          <a:p>
            <a:pPr lvl="2"/>
            <a:r>
              <a:rPr lang="en-US" sz="1800" dirty="0"/>
              <a:t>UVA – </a:t>
            </a:r>
            <a:r>
              <a:rPr lang="en-US" sz="1800" dirty="0">
                <a:hlinkClick r:id="rId4"/>
              </a:rPr>
              <a:t>Libra</a:t>
            </a:r>
            <a:r>
              <a:rPr lang="en-US" sz="1800" dirty="0"/>
              <a:t> (Open works and Open Data)</a:t>
            </a:r>
          </a:p>
          <a:p>
            <a:pPr lvl="1"/>
            <a:r>
              <a:rPr lang="en-US" sz="2100" dirty="0"/>
              <a:t>Open Journal Management System</a:t>
            </a:r>
          </a:p>
          <a:p>
            <a:pPr lvl="2"/>
            <a:r>
              <a:rPr lang="en-US" sz="1800" dirty="0"/>
              <a:t>UVA – </a:t>
            </a:r>
            <a:r>
              <a:rPr lang="en-US" sz="1800" dirty="0">
                <a:hlinkClick r:id="rId5"/>
              </a:rPr>
              <a:t>Aperio</a:t>
            </a:r>
            <a:r>
              <a:rPr lang="en-US" sz="1800" dirty="0"/>
              <a:t> (open press supported by UVa Library)</a:t>
            </a:r>
          </a:p>
          <a:p>
            <a:pPr lvl="1"/>
            <a:endParaRPr lang="en-US" dirty="0"/>
          </a:p>
          <a:p>
            <a:endParaRPr lang="en-US" sz="2400" dirty="0"/>
          </a:p>
        </p:txBody>
      </p:sp>
    </p:spTree>
    <p:extLst>
      <p:ext uri="{BB962C8B-B14F-4D97-AF65-F5344CB8AC3E}">
        <p14:creationId xmlns:p14="http://schemas.microsoft.com/office/powerpoint/2010/main" val="143854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99C16C-D41D-F55E-95AD-B27C055D7A04}"/>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C4491342-DFE7-7741-8A48-9C5FCCE6C3A1}"/>
              </a:ext>
            </a:extLst>
          </p:cNvPr>
          <p:cNvSpPr>
            <a:spLocks noGrp="1"/>
          </p:cNvSpPr>
          <p:nvPr>
            <p:ph type="title"/>
          </p:nvPr>
        </p:nvSpPr>
        <p:spPr/>
        <p:txBody>
          <a:bodyPr/>
          <a:lstStyle/>
          <a:p>
            <a:endParaRPr lang="en-US" dirty="0"/>
          </a:p>
        </p:txBody>
      </p:sp>
      <p:sp>
        <p:nvSpPr>
          <p:cNvPr id="14" name="Content Placeholder 2">
            <a:extLst>
              <a:ext uri="{FF2B5EF4-FFF2-40B4-BE49-F238E27FC236}">
                <a16:creationId xmlns:a16="http://schemas.microsoft.com/office/drawing/2014/main" id="{65D10581-C9FA-1E4F-9D44-E0B52EB671DD}"/>
              </a:ext>
            </a:extLst>
          </p:cNvPr>
          <p:cNvSpPr txBox="1">
            <a:spLocks/>
          </p:cNvSpPr>
          <p:nvPr/>
        </p:nvSpPr>
        <p:spPr>
          <a:xfrm>
            <a:off x="1217787" y="983581"/>
            <a:ext cx="6950990" cy="354973"/>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t>A community resource guide to data curation in the digital humanities</a:t>
            </a:r>
          </a:p>
        </p:txBody>
      </p:sp>
      <p:pic>
        <p:nvPicPr>
          <p:cNvPr id="15" name="Picture 14" descr="Screen Shot 2014-04-01 at 2.40.09 PM.png">
            <a:extLst>
              <a:ext uri="{FF2B5EF4-FFF2-40B4-BE49-F238E27FC236}">
                <a16:creationId xmlns:a16="http://schemas.microsoft.com/office/drawing/2014/main" id="{E9C331B9-BD79-D2D0-5F87-9BD89D993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981" y="1338554"/>
            <a:ext cx="5170604" cy="2064258"/>
          </a:xfrm>
          <a:prstGeom prst="rect">
            <a:avLst/>
          </a:prstGeom>
        </p:spPr>
      </p:pic>
      <p:sp>
        <p:nvSpPr>
          <p:cNvPr id="16" name="TextBox 15">
            <a:extLst>
              <a:ext uri="{FF2B5EF4-FFF2-40B4-BE49-F238E27FC236}">
                <a16:creationId xmlns:a16="http://schemas.microsoft.com/office/drawing/2014/main" id="{3B0FF1FA-9D42-2C52-6662-E2FF84EE2302}"/>
              </a:ext>
            </a:extLst>
          </p:cNvPr>
          <p:cNvSpPr txBox="1"/>
          <p:nvPr/>
        </p:nvSpPr>
        <p:spPr>
          <a:xfrm>
            <a:off x="3012476" y="4827501"/>
            <a:ext cx="4267888" cy="553998"/>
          </a:xfrm>
          <a:prstGeom prst="rect">
            <a:avLst/>
          </a:prstGeom>
          <a:noFill/>
        </p:spPr>
        <p:txBody>
          <a:bodyPr wrap="square" rtlCol="0">
            <a:spAutoFit/>
          </a:bodyPr>
          <a:lstStyle/>
          <a:p>
            <a:r>
              <a:rPr lang="en-US" sz="1650" dirty="0">
                <a:solidFill>
                  <a:srgbClr val="FFFFFF"/>
                </a:solidFill>
              </a:rPr>
              <a:t>http://guide.dhcuration.org/</a:t>
            </a:r>
          </a:p>
          <a:p>
            <a:endParaRPr lang="en-US" sz="1350" dirty="0"/>
          </a:p>
        </p:txBody>
      </p:sp>
      <p:pic>
        <p:nvPicPr>
          <p:cNvPr id="17" name="Picture 16" descr="Screen Shot 2014-04-01 at 2.50.41 PM.png">
            <a:extLst>
              <a:ext uri="{FF2B5EF4-FFF2-40B4-BE49-F238E27FC236}">
                <a16:creationId xmlns:a16="http://schemas.microsoft.com/office/drawing/2014/main" id="{2392D212-F61C-1135-5F59-8E29CD5AC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020" y="3317241"/>
            <a:ext cx="5170948" cy="1172521"/>
          </a:xfrm>
          <a:prstGeom prst="rect">
            <a:avLst/>
          </a:prstGeom>
        </p:spPr>
      </p:pic>
      <p:sp>
        <p:nvSpPr>
          <p:cNvPr id="18" name="Title 1">
            <a:extLst>
              <a:ext uri="{FF2B5EF4-FFF2-40B4-BE49-F238E27FC236}">
                <a16:creationId xmlns:a16="http://schemas.microsoft.com/office/drawing/2014/main" id="{10BCA2A1-41EF-6FA1-5ECB-F2A97D0C3D45}"/>
              </a:ext>
            </a:extLst>
          </p:cNvPr>
          <p:cNvSpPr txBox="1">
            <a:spLocks/>
          </p:cNvSpPr>
          <p:nvPr/>
        </p:nvSpPr>
        <p:spPr>
          <a:xfrm>
            <a:off x="1392062" y="471557"/>
            <a:ext cx="5915025" cy="665269"/>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Digital Curation Guide</a:t>
            </a:r>
          </a:p>
        </p:txBody>
      </p:sp>
    </p:spTree>
    <p:extLst>
      <p:ext uri="{BB962C8B-B14F-4D97-AF65-F5344CB8AC3E}">
        <p14:creationId xmlns:p14="http://schemas.microsoft.com/office/powerpoint/2010/main" val="288663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0C51E2-42C6-8948-98DA-061943C2E5EA}"/>
              </a:ext>
            </a:extLst>
          </p:cNvPr>
          <p:cNvSpPr>
            <a:spLocks noGrp="1"/>
          </p:cNvSpPr>
          <p:nvPr>
            <p:ph type="title"/>
          </p:nvPr>
        </p:nvSpPr>
        <p:spPr>
          <a:xfrm>
            <a:off x="1392062" y="646215"/>
            <a:ext cx="5915025" cy="665269"/>
          </a:xfrm>
        </p:spPr>
        <p:txBody>
          <a:bodyPr/>
          <a:lstStyle/>
          <a:p>
            <a:pPr algn="ctr"/>
            <a:r>
              <a:rPr lang="en-US" dirty="0"/>
              <a:t>Libra</a:t>
            </a:r>
          </a:p>
        </p:txBody>
      </p:sp>
      <p:sp>
        <p:nvSpPr>
          <p:cNvPr id="3" name="Content Placeholder 2">
            <a:extLst>
              <a:ext uri="{FF2B5EF4-FFF2-40B4-BE49-F238E27FC236}">
                <a16:creationId xmlns:a16="http://schemas.microsoft.com/office/drawing/2014/main" id="{AD201870-E2CA-CA44-8746-662391E8CEE8}"/>
              </a:ext>
            </a:extLst>
          </p:cNvPr>
          <p:cNvSpPr>
            <a:spLocks noGrp="1"/>
          </p:cNvSpPr>
          <p:nvPr>
            <p:ph idx="1"/>
          </p:nvPr>
        </p:nvSpPr>
        <p:spPr>
          <a:xfrm>
            <a:off x="1307674" y="1306991"/>
            <a:ext cx="6444264" cy="3443219"/>
          </a:xfrm>
        </p:spPr>
        <p:txBody>
          <a:bodyPr>
            <a:normAutofit/>
          </a:bodyPr>
          <a:lstStyle/>
          <a:p>
            <a:pPr marL="0" indent="0">
              <a:buNone/>
            </a:pPr>
            <a:r>
              <a:rPr lang="en-US" sz="1950" dirty="0"/>
              <a:t>UVa’s institutional repository provides open access to the scholarship and research of UVa Faculty, Staff and Students:</a:t>
            </a:r>
          </a:p>
          <a:p>
            <a:pPr marL="692944" indent="-238125">
              <a:spcBef>
                <a:spcPts val="450"/>
              </a:spcBef>
            </a:pPr>
            <a:r>
              <a:rPr lang="en-US" sz="1950" b="1" dirty="0">
                <a:solidFill>
                  <a:schemeClr val="accent2"/>
                </a:solidFill>
              </a:rPr>
              <a:t>dissertations, theses</a:t>
            </a:r>
          </a:p>
          <a:p>
            <a:pPr marL="692944" indent="-238125">
              <a:spcBef>
                <a:spcPts val="450"/>
              </a:spcBef>
            </a:pPr>
            <a:r>
              <a:rPr lang="en-US" sz="1950" b="1" dirty="0">
                <a:solidFill>
                  <a:schemeClr val="accent2"/>
                </a:solidFill>
              </a:rPr>
              <a:t>general OPEN scholarship </a:t>
            </a:r>
          </a:p>
          <a:p>
            <a:pPr marL="952500" lvl="1" indent="-238125"/>
            <a:r>
              <a:rPr lang="en-US" sz="1650" dirty="0"/>
              <a:t>open access articles (pre-prints)</a:t>
            </a:r>
          </a:p>
          <a:p>
            <a:pPr marL="952500" lvl="1" indent="-238125"/>
            <a:r>
              <a:rPr lang="en-US" sz="1650" dirty="0"/>
              <a:t>books</a:t>
            </a:r>
          </a:p>
          <a:p>
            <a:pPr marL="952500" lvl="1" indent="-238125"/>
            <a:r>
              <a:rPr lang="en-US" sz="1650" dirty="0"/>
              <a:t>conference materials</a:t>
            </a:r>
          </a:p>
          <a:p>
            <a:pPr marL="952500" lvl="1" indent="-238125"/>
            <a:r>
              <a:rPr lang="en-US" sz="1650" dirty="0"/>
              <a:t>presentations</a:t>
            </a:r>
          </a:p>
          <a:p>
            <a:pPr marL="952500" lvl="1" indent="-238125"/>
            <a:r>
              <a:rPr lang="en-US" sz="1650" dirty="0"/>
              <a:t>etc.</a:t>
            </a:r>
          </a:p>
          <a:p>
            <a:pPr marL="692944" indent="-238125">
              <a:spcBef>
                <a:spcPts val="450"/>
              </a:spcBef>
            </a:pPr>
            <a:r>
              <a:rPr lang="en-US" sz="1950" b="1" dirty="0">
                <a:solidFill>
                  <a:schemeClr val="accent2"/>
                </a:solidFill>
              </a:rPr>
              <a:t>datasets</a:t>
            </a:r>
          </a:p>
          <a:p>
            <a:pPr marL="342900" lvl="1" indent="0">
              <a:buNone/>
            </a:pPr>
            <a:endParaRPr lang="en-US" sz="1000" dirty="0"/>
          </a:p>
        </p:txBody>
      </p:sp>
    </p:spTree>
    <p:extLst>
      <p:ext uri="{BB962C8B-B14F-4D97-AF65-F5344CB8AC3E}">
        <p14:creationId xmlns:p14="http://schemas.microsoft.com/office/powerpoint/2010/main" val="195231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FA9BA-F829-3097-FAAE-28D1544BBA5B}"/>
              </a:ext>
            </a:extLst>
          </p:cNvPr>
          <p:cNvSpPr>
            <a:spLocks noGrp="1"/>
          </p:cNvSpPr>
          <p:nvPr>
            <p:ph type="title"/>
          </p:nvPr>
        </p:nvSpPr>
        <p:spPr/>
        <p:txBody>
          <a:bodyPr/>
          <a:lstStyle/>
          <a:p>
            <a:endParaRPr lang="en-US" dirty="0"/>
          </a:p>
        </p:txBody>
      </p:sp>
      <p:sp>
        <p:nvSpPr>
          <p:cNvPr id="2" name="Text Placeholder 1"/>
          <p:cNvSpPr>
            <a:spLocks noGrp="1"/>
          </p:cNvSpPr>
          <p:nvPr>
            <p:ph idx="1"/>
          </p:nvPr>
        </p:nvSpPr>
        <p:spPr/>
        <p:txBody>
          <a:bodyPr/>
          <a:lstStyle/>
          <a:p>
            <a:pPr marL="0" indent="0">
              <a:buNone/>
            </a:pPr>
            <a:endParaRPr lang="en-US" dirty="0"/>
          </a:p>
        </p:txBody>
      </p:sp>
      <p:pic>
        <p:nvPicPr>
          <p:cNvPr id="5" name="Picture 4" descr="Screen capture of Libra Deposit Page">
            <a:hlinkClick r:id="rId3"/>
            <a:extLst>
              <a:ext uri="{FF2B5EF4-FFF2-40B4-BE49-F238E27FC236}">
                <a16:creationId xmlns:a16="http://schemas.microsoft.com/office/drawing/2014/main" id="{9F1AF132-66BF-074B-B140-90863DCF3506}"/>
              </a:ext>
            </a:extLst>
          </p:cNvPr>
          <p:cNvPicPr>
            <a:picLocks noChangeAspect="1"/>
          </p:cNvPicPr>
          <p:nvPr/>
        </p:nvPicPr>
        <p:blipFill>
          <a:blip r:embed="rId4"/>
          <a:stretch>
            <a:fillRect/>
          </a:stretch>
        </p:blipFill>
        <p:spPr>
          <a:xfrm>
            <a:off x="550575" y="1328717"/>
            <a:ext cx="8042564" cy="3000957"/>
          </a:xfrm>
          <a:prstGeom prst="rect">
            <a:avLst/>
          </a:prstGeom>
        </p:spPr>
      </p:pic>
      <p:sp>
        <p:nvSpPr>
          <p:cNvPr id="6" name="TextBox 5">
            <a:extLst>
              <a:ext uri="{FF2B5EF4-FFF2-40B4-BE49-F238E27FC236}">
                <a16:creationId xmlns:a16="http://schemas.microsoft.com/office/drawing/2014/main" id="{C11EF3A1-564A-4945-ADD1-4449EE8B8240}"/>
              </a:ext>
            </a:extLst>
          </p:cNvPr>
          <p:cNvSpPr txBox="1"/>
          <p:nvPr/>
        </p:nvSpPr>
        <p:spPr>
          <a:xfrm>
            <a:off x="292609" y="4206675"/>
            <a:ext cx="8558498" cy="392415"/>
          </a:xfrm>
          <a:prstGeom prst="rect">
            <a:avLst/>
          </a:prstGeom>
          <a:noFill/>
        </p:spPr>
        <p:txBody>
          <a:bodyPr wrap="square" rtlCol="0">
            <a:spAutoFit/>
          </a:bodyPr>
          <a:lstStyle/>
          <a:p>
            <a:pPr algn="ctr"/>
            <a:r>
              <a:rPr lang="en-US" sz="1950" b="1" dirty="0" err="1">
                <a:solidFill>
                  <a:srgbClr val="E47100"/>
                </a:solidFill>
              </a:rPr>
              <a:t>libra@virginia.edu</a:t>
            </a:r>
            <a:endParaRPr lang="en-US" sz="1950" b="1" dirty="0">
              <a:solidFill>
                <a:srgbClr val="E47100"/>
              </a:solidFill>
            </a:endParaRPr>
          </a:p>
        </p:txBody>
      </p:sp>
      <p:sp>
        <p:nvSpPr>
          <p:cNvPr id="4" name="Title 1">
            <a:extLst>
              <a:ext uri="{FF2B5EF4-FFF2-40B4-BE49-F238E27FC236}">
                <a16:creationId xmlns:a16="http://schemas.microsoft.com/office/drawing/2014/main" id="{4DE77583-55DC-C045-0E90-8998D45EB07C}"/>
              </a:ext>
            </a:extLst>
          </p:cNvPr>
          <p:cNvSpPr txBox="1">
            <a:spLocks/>
          </p:cNvSpPr>
          <p:nvPr/>
        </p:nvSpPr>
        <p:spPr>
          <a:xfrm>
            <a:off x="1392062" y="646215"/>
            <a:ext cx="5915025" cy="665269"/>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b="1" dirty="0">
                <a:solidFill>
                  <a:schemeClr val="accent2"/>
                </a:solidFill>
              </a:rPr>
              <a:t>http://</a:t>
            </a:r>
            <a:r>
              <a:rPr lang="en-US" sz="3500" b="1" dirty="0" err="1">
                <a:solidFill>
                  <a:schemeClr val="accent2"/>
                </a:solidFill>
              </a:rPr>
              <a:t>libra.virginia.edu</a:t>
            </a:r>
            <a:endParaRPr lang="en-US" sz="3500" b="1" dirty="0">
              <a:solidFill>
                <a:schemeClr val="accent2"/>
              </a:solidFill>
            </a:endParaRPr>
          </a:p>
        </p:txBody>
      </p:sp>
      <p:sp>
        <p:nvSpPr>
          <p:cNvPr id="7" name="Rectangle 6">
            <a:hlinkClick r:id="rId3"/>
            <a:extLst>
              <a:ext uri="{FF2B5EF4-FFF2-40B4-BE49-F238E27FC236}">
                <a16:creationId xmlns:a16="http://schemas.microsoft.com/office/drawing/2014/main" id="{916C37F0-17BE-F60B-ED41-3C6151F04F53}"/>
              </a:ext>
            </a:extLst>
          </p:cNvPr>
          <p:cNvSpPr/>
          <p:nvPr/>
        </p:nvSpPr>
        <p:spPr>
          <a:xfrm>
            <a:off x="2254102" y="646215"/>
            <a:ext cx="4231758" cy="533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53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FA9BA-F829-3097-FAAE-28D1544BBA5B}"/>
              </a:ext>
            </a:extLst>
          </p:cNvPr>
          <p:cNvSpPr>
            <a:spLocks noGrp="1"/>
          </p:cNvSpPr>
          <p:nvPr>
            <p:ph type="title"/>
          </p:nvPr>
        </p:nvSpPr>
        <p:spPr/>
        <p:txBody>
          <a:bodyPr/>
          <a:lstStyle/>
          <a:p>
            <a:endParaRPr lang="en-US" dirty="0"/>
          </a:p>
        </p:txBody>
      </p:sp>
      <p:sp>
        <p:nvSpPr>
          <p:cNvPr id="2" name="Text Placeholder 1"/>
          <p:cNvSpPr>
            <a:spLocks noGrp="1"/>
          </p:cNvSpPr>
          <p:nvPr>
            <p:ph idx="1"/>
          </p:nvPr>
        </p:nvSpPr>
        <p:spPr/>
        <p:txBody>
          <a:bodyPr/>
          <a:lstStyle/>
          <a:p>
            <a:pPr marL="0" indent="0">
              <a:buNone/>
            </a:pPr>
            <a:endParaRPr lang="en-US" dirty="0"/>
          </a:p>
        </p:txBody>
      </p:sp>
      <p:pic>
        <p:nvPicPr>
          <p:cNvPr id="5" name="Picture 4" descr="Screen capture of Libra Deposit Page">
            <a:hlinkClick r:id="rId3"/>
            <a:extLst>
              <a:ext uri="{FF2B5EF4-FFF2-40B4-BE49-F238E27FC236}">
                <a16:creationId xmlns:a16="http://schemas.microsoft.com/office/drawing/2014/main" id="{9F1AF132-66BF-074B-B140-90863DCF3506}"/>
              </a:ext>
            </a:extLst>
          </p:cNvPr>
          <p:cNvPicPr>
            <a:picLocks noChangeAspect="1"/>
          </p:cNvPicPr>
          <p:nvPr/>
        </p:nvPicPr>
        <p:blipFill>
          <a:blip r:embed="rId4"/>
          <a:stretch>
            <a:fillRect/>
          </a:stretch>
        </p:blipFill>
        <p:spPr>
          <a:xfrm>
            <a:off x="550575" y="1328717"/>
            <a:ext cx="8042564" cy="3000957"/>
          </a:xfrm>
          <a:prstGeom prst="rect">
            <a:avLst/>
          </a:prstGeom>
        </p:spPr>
      </p:pic>
      <p:sp>
        <p:nvSpPr>
          <p:cNvPr id="6" name="TextBox 5">
            <a:extLst>
              <a:ext uri="{FF2B5EF4-FFF2-40B4-BE49-F238E27FC236}">
                <a16:creationId xmlns:a16="http://schemas.microsoft.com/office/drawing/2014/main" id="{C11EF3A1-564A-4945-ADD1-4449EE8B8240}"/>
              </a:ext>
            </a:extLst>
          </p:cNvPr>
          <p:cNvSpPr txBox="1"/>
          <p:nvPr/>
        </p:nvSpPr>
        <p:spPr>
          <a:xfrm>
            <a:off x="292609" y="4206675"/>
            <a:ext cx="8558498" cy="392415"/>
          </a:xfrm>
          <a:prstGeom prst="rect">
            <a:avLst/>
          </a:prstGeom>
          <a:noFill/>
        </p:spPr>
        <p:txBody>
          <a:bodyPr wrap="square" rtlCol="0">
            <a:spAutoFit/>
          </a:bodyPr>
          <a:lstStyle/>
          <a:p>
            <a:pPr algn="ctr"/>
            <a:r>
              <a:rPr lang="en-US" sz="1950" b="1" dirty="0" err="1">
                <a:solidFill>
                  <a:srgbClr val="E47100"/>
                </a:solidFill>
              </a:rPr>
              <a:t>libra@virginia.edu</a:t>
            </a:r>
            <a:endParaRPr lang="en-US" sz="1950" b="1" dirty="0">
              <a:solidFill>
                <a:srgbClr val="E47100"/>
              </a:solidFill>
            </a:endParaRPr>
          </a:p>
        </p:txBody>
      </p:sp>
      <p:sp>
        <p:nvSpPr>
          <p:cNvPr id="4" name="Title 1">
            <a:extLst>
              <a:ext uri="{FF2B5EF4-FFF2-40B4-BE49-F238E27FC236}">
                <a16:creationId xmlns:a16="http://schemas.microsoft.com/office/drawing/2014/main" id="{4DE77583-55DC-C045-0E90-8998D45EB07C}"/>
              </a:ext>
            </a:extLst>
          </p:cNvPr>
          <p:cNvSpPr txBox="1">
            <a:spLocks/>
          </p:cNvSpPr>
          <p:nvPr/>
        </p:nvSpPr>
        <p:spPr>
          <a:xfrm>
            <a:off x="1392062" y="646215"/>
            <a:ext cx="5915025" cy="665269"/>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b="1" dirty="0">
                <a:solidFill>
                  <a:schemeClr val="accent2"/>
                </a:solidFill>
              </a:rPr>
              <a:t>http://</a:t>
            </a:r>
            <a:r>
              <a:rPr lang="en-US" sz="3500" b="1" dirty="0" err="1">
                <a:solidFill>
                  <a:schemeClr val="accent2"/>
                </a:solidFill>
              </a:rPr>
              <a:t>libra.virginia.edu</a:t>
            </a:r>
            <a:endParaRPr lang="en-US" sz="3500" b="1" dirty="0">
              <a:solidFill>
                <a:schemeClr val="accent2"/>
              </a:solidFill>
            </a:endParaRPr>
          </a:p>
        </p:txBody>
      </p:sp>
      <p:sp>
        <p:nvSpPr>
          <p:cNvPr id="7" name="Rectangle 6">
            <a:hlinkClick r:id="rId5"/>
            <a:extLst>
              <a:ext uri="{FF2B5EF4-FFF2-40B4-BE49-F238E27FC236}">
                <a16:creationId xmlns:a16="http://schemas.microsoft.com/office/drawing/2014/main" id="{E4013D44-8770-E2F2-D751-B41B8B4150E4}"/>
              </a:ext>
            </a:extLst>
          </p:cNvPr>
          <p:cNvSpPr/>
          <p:nvPr/>
        </p:nvSpPr>
        <p:spPr>
          <a:xfrm>
            <a:off x="1160980" y="3462391"/>
            <a:ext cx="1212350" cy="277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extLst>
              <a:ext uri="{FF2B5EF4-FFF2-40B4-BE49-F238E27FC236}">
                <a16:creationId xmlns:a16="http://schemas.microsoft.com/office/drawing/2014/main" id="{309B7327-1933-0F24-24F2-68B74658785F}"/>
              </a:ext>
            </a:extLst>
          </p:cNvPr>
          <p:cNvSpPr/>
          <p:nvPr/>
        </p:nvSpPr>
        <p:spPr>
          <a:xfrm>
            <a:off x="6177516" y="3462391"/>
            <a:ext cx="1052624" cy="277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73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FA9BA-F829-3097-FAAE-28D1544BBA5B}"/>
              </a:ext>
            </a:extLst>
          </p:cNvPr>
          <p:cNvSpPr>
            <a:spLocks noGrp="1"/>
          </p:cNvSpPr>
          <p:nvPr>
            <p:ph type="title"/>
          </p:nvPr>
        </p:nvSpPr>
        <p:spPr/>
        <p:txBody>
          <a:bodyPr/>
          <a:lstStyle/>
          <a:p>
            <a:endParaRPr lang="en-US" dirty="0"/>
          </a:p>
        </p:txBody>
      </p:sp>
      <p:sp>
        <p:nvSpPr>
          <p:cNvPr id="2" name="Text Placeholder 1"/>
          <p:cNvSpPr>
            <a:spLocks noGrp="1"/>
          </p:cNvSpPr>
          <p:nvPr>
            <p:ph idx="1"/>
          </p:nvPr>
        </p:nvSpPr>
        <p:spPr/>
        <p:txBody>
          <a:bodyPr/>
          <a:lstStyle/>
          <a:p>
            <a:pPr marL="0" indent="0">
              <a:buNone/>
            </a:pPr>
            <a:endParaRPr lang="en-US" dirty="0"/>
          </a:p>
        </p:txBody>
      </p:sp>
      <p:sp>
        <p:nvSpPr>
          <p:cNvPr id="4" name="Title 1">
            <a:extLst>
              <a:ext uri="{FF2B5EF4-FFF2-40B4-BE49-F238E27FC236}">
                <a16:creationId xmlns:a16="http://schemas.microsoft.com/office/drawing/2014/main" id="{4DE77583-55DC-C045-0E90-8998D45EB07C}"/>
              </a:ext>
            </a:extLst>
          </p:cNvPr>
          <p:cNvSpPr txBox="1">
            <a:spLocks/>
          </p:cNvSpPr>
          <p:nvPr/>
        </p:nvSpPr>
        <p:spPr>
          <a:xfrm>
            <a:off x="1392062" y="646215"/>
            <a:ext cx="5915025" cy="665269"/>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b="1" dirty="0">
                <a:solidFill>
                  <a:schemeClr val="accent2"/>
                </a:solidFill>
              </a:rPr>
              <a:t>http://</a:t>
            </a:r>
            <a:r>
              <a:rPr lang="en-US" sz="3500" b="1" dirty="0" err="1">
                <a:solidFill>
                  <a:schemeClr val="accent2"/>
                </a:solidFill>
              </a:rPr>
              <a:t>libra.virginia.edu</a:t>
            </a:r>
            <a:endParaRPr lang="en-US" sz="3500" b="1" dirty="0">
              <a:solidFill>
                <a:schemeClr val="accent2"/>
              </a:solidFill>
            </a:endParaRPr>
          </a:p>
        </p:txBody>
      </p:sp>
      <p:pic>
        <p:nvPicPr>
          <p:cNvPr id="7" name="Picture 6" descr="Graphical user interface, application, Teams&#10;&#10;Description automatically generated">
            <a:extLst>
              <a:ext uri="{FF2B5EF4-FFF2-40B4-BE49-F238E27FC236}">
                <a16:creationId xmlns:a16="http://schemas.microsoft.com/office/drawing/2014/main" id="{3E462836-444E-F6B9-5237-5B3EF2CD1FB2}"/>
              </a:ext>
            </a:extLst>
          </p:cNvPr>
          <p:cNvPicPr>
            <a:picLocks noChangeAspect="1"/>
          </p:cNvPicPr>
          <p:nvPr/>
        </p:nvPicPr>
        <p:blipFill>
          <a:blip r:embed="rId3"/>
          <a:stretch>
            <a:fillRect/>
          </a:stretch>
        </p:blipFill>
        <p:spPr>
          <a:xfrm>
            <a:off x="1227220" y="1667772"/>
            <a:ext cx="6725654" cy="1974907"/>
          </a:xfrm>
          <a:prstGeom prst="rect">
            <a:avLst/>
          </a:prstGeom>
        </p:spPr>
      </p:pic>
    </p:spTree>
    <p:extLst>
      <p:ext uri="{BB962C8B-B14F-4D97-AF65-F5344CB8AC3E}">
        <p14:creationId xmlns:p14="http://schemas.microsoft.com/office/powerpoint/2010/main" val="304461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0" y="438150"/>
            <a:ext cx="9144000" cy="594122"/>
          </a:xfrm>
          <a:prstGeom prst="rect">
            <a:avLst/>
          </a:prstGeom>
        </p:spPr>
        <p:txBody>
          <a:bodyPr/>
          <a:lstStyle/>
          <a:p>
            <a:pPr algn="ctr"/>
            <a:r>
              <a:rPr lang="en-US" altLang="x-none" dirty="0">
                <a:latin typeface="Arial" charset="0"/>
                <a:ea typeface="Arial" charset="0"/>
                <a:cs typeface="Arial" charset="0"/>
              </a:rPr>
              <a:t>Discussion?</a:t>
            </a:r>
          </a:p>
        </p:txBody>
      </p:sp>
      <p:sp>
        <p:nvSpPr>
          <p:cNvPr id="53250" name="Content Placeholder 2"/>
          <p:cNvSpPr>
            <a:spLocks noGrp="1"/>
          </p:cNvSpPr>
          <p:nvPr>
            <p:ph idx="4294967295"/>
          </p:nvPr>
        </p:nvSpPr>
        <p:spPr>
          <a:xfrm>
            <a:off x="0" y="1944211"/>
            <a:ext cx="9144000" cy="3394472"/>
          </a:xfrm>
          <a:prstGeom prst="rect">
            <a:avLst/>
          </a:prstGeom>
        </p:spPr>
        <p:txBody>
          <a:bodyPr anchor="ctr"/>
          <a:lstStyle/>
          <a:p>
            <a:pPr marL="0" indent="0" algn="ctr">
              <a:buNone/>
            </a:pPr>
            <a:r>
              <a:rPr lang="en-US" altLang="x-none" dirty="0">
                <a:latin typeface="Arial" charset="0"/>
                <a:ea typeface="Arial" charset="0"/>
                <a:cs typeface="Arial" charset="0"/>
              </a:rPr>
              <a:t>Sherry Lake</a:t>
            </a:r>
          </a:p>
          <a:p>
            <a:pPr marL="0" indent="0" algn="ctr">
              <a:buNone/>
            </a:pPr>
            <a:r>
              <a:rPr lang="en-US" altLang="x-none" dirty="0">
                <a:latin typeface="Arial" charset="0"/>
                <a:ea typeface="Arial" charset="0"/>
                <a:cs typeface="Arial" charset="0"/>
              </a:rPr>
              <a:t>Scholarly Repository Librarian</a:t>
            </a:r>
          </a:p>
          <a:p>
            <a:pPr marL="0" indent="0" algn="ctr">
              <a:buNone/>
            </a:pPr>
            <a:r>
              <a:rPr lang="en-US" altLang="x-none" dirty="0" err="1">
                <a:latin typeface="Arial" charset="0"/>
                <a:ea typeface="Arial" charset="0"/>
                <a:cs typeface="Arial" charset="0"/>
              </a:rPr>
              <a:t>libra@virginia.edu</a:t>
            </a:r>
            <a:endParaRPr lang="en-US" altLang="x-none" dirty="0">
              <a:latin typeface="Arial" charset="0"/>
              <a:ea typeface="Arial" charset="0"/>
              <a:cs typeface="Arial" charset="0"/>
            </a:endParaRPr>
          </a:p>
        </p:txBody>
      </p:sp>
      <p:grpSp>
        <p:nvGrpSpPr>
          <p:cNvPr id="7" name="Group 6"/>
          <p:cNvGrpSpPr/>
          <p:nvPr/>
        </p:nvGrpSpPr>
        <p:grpSpPr>
          <a:xfrm>
            <a:off x="1202167" y="1752894"/>
            <a:ext cx="6741683" cy="509078"/>
            <a:chOff x="0" y="1856178"/>
            <a:chExt cx="9144000" cy="67877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6178"/>
              <a:ext cx="9144000" cy="5101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0120"/>
              <a:ext cx="9144000" cy="284829"/>
            </a:xfrm>
            <a:prstGeom prst="rect">
              <a:avLst/>
            </a:prstGeom>
          </p:spPr>
        </p:pic>
      </p:grpSp>
      <p:sp>
        <p:nvSpPr>
          <p:cNvPr id="8" name="TextBox 7"/>
          <p:cNvSpPr txBox="1"/>
          <p:nvPr/>
        </p:nvSpPr>
        <p:spPr>
          <a:xfrm>
            <a:off x="1143000" y="4382185"/>
            <a:ext cx="6858000" cy="323165"/>
          </a:xfrm>
          <a:prstGeom prst="rect">
            <a:avLst/>
          </a:prstGeom>
          <a:noFill/>
        </p:spPr>
        <p:txBody>
          <a:bodyPr wrap="square" rtlCol="0">
            <a:spAutoFit/>
          </a:bodyPr>
          <a:lstStyle/>
          <a:p>
            <a:pPr algn="ctr"/>
            <a:r>
              <a:rPr lang="en-US" sz="1500" dirty="0"/>
              <a:t>Slides and notes available: </a:t>
            </a:r>
            <a:r>
              <a:rPr lang="en-US" sz="1500" dirty="0">
                <a:hlinkClick r:id="rId5"/>
              </a:rPr>
              <a:t>https://doi.org/10.18130/c25f-nc93</a:t>
            </a:r>
            <a:r>
              <a:rPr lang="en-US" sz="1500" dirty="0"/>
              <a:t>  </a:t>
            </a:r>
          </a:p>
        </p:txBody>
      </p:sp>
      <p:pic>
        <p:nvPicPr>
          <p:cNvPr id="5" name="Picture 4">
            <a:extLst>
              <a:ext uri="{FF2B5EF4-FFF2-40B4-BE49-F238E27FC236}">
                <a16:creationId xmlns:a16="http://schemas.microsoft.com/office/drawing/2014/main" id="{711895C2-F9B1-75F1-CF0C-1D1DF42B6710}"/>
              </a:ext>
            </a:extLst>
          </p:cNvPr>
          <p:cNvPicPr>
            <a:picLocks noChangeAspect="1"/>
          </p:cNvPicPr>
          <p:nvPr/>
        </p:nvPicPr>
        <p:blipFill>
          <a:blip r:embed="rId6"/>
          <a:stretch>
            <a:fillRect/>
          </a:stretch>
        </p:blipFill>
        <p:spPr>
          <a:xfrm>
            <a:off x="1202167" y="1136844"/>
            <a:ext cx="9409763" cy="503532"/>
          </a:xfrm>
          <a:prstGeom prst="rect">
            <a:avLst/>
          </a:prstGeom>
        </p:spPr>
      </p:pic>
      <p:sp>
        <p:nvSpPr>
          <p:cNvPr id="9" name="Rectangle 8">
            <a:extLst>
              <a:ext uri="{FF2B5EF4-FFF2-40B4-BE49-F238E27FC236}">
                <a16:creationId xmlns:a16="http://schemas.microsoft.com/office/drawing/2014/main" id="{10A36D48-1B7A-4FA5-64B5-AEB3D3D6BC3F}"/>
              </a:ext>
            </a:extLst>
          </p:cNvPr>
          <p:cNvSpPr/>
          <p:nvPr/>
        </p:nvSpPr>
        <p:spPr>
          <a:xfrm>
            <a:off x="1200150" y="1136411"/>
            <a:ext cx="6741683" cy="5035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C2C959-8800-A34E-FE88-9F80FA5ECB5A}"/>
              </a:ext>
            </a:extLst>
          </p:cNvPr>
          <p:cNvSpPr/>
          <p:nvPr/>
        </p:nvSpPr>
        <p:spPr>
          <a:xfrm>
            <a:off x="7941833" y="791737"/>
            <a:ext cx="2562616" cy="848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4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5C8D7-7445-FE0D-FE10-0031CF00880B}"/>
              </a:ext>
            </a:extLst>
          </p:cNvPr>
          <p:cNvSpPr txBox="1"/>
          <p:nvPr/>
        </p:nvSpPr>
        <p:spPr>
          <a:xfrm>
            <a:off x="547387" y="792677"/>
            <a:ext cx="8554081" cy="4108817"/>
          </a:xfrm>
          <a:prstGeom prst="rect">
            <a:avLst/>
          </a:prstGeom>
          <a:noFill/>
        </p:spPr>
        <p:txBody>
          <a:bodyPr wrap="square">
            <a:spAutoFit/>
          </a:bodyPr>
          <a:lstStyle/>
          <a:p>
            <a:pPr marL="307975" marR="0" indent="-307975">
              <a:lnSpc>
                <a:spcPct val="150000"/>
              </a:lnSpc>
              <a:spcBef>
                <a:spcPts val="0"/>
              </a:spcBef>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ALLEA.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Sustainable and FAIR Data Sharing in the Humanities: Recommendations of the ALLEA Working Group E-Humanities.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Edited by Natalie Harrower, Maciej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Maryl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Beat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Immenhauser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Timea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Biro</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2020,</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https://repository.dri.ie/catalog/tq582c863</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[Note: Previous link not resolvable - Copy of report here</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https://virginia.box.com/s/ej6v5in5018rssbmepwy3ujvfbk9ho5i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07975" marR="0" indent="-307975">
              <a:lnSpc>
                <a:spcPct val="150000"/>
              </a:lnSpc>
              <a:spcBef>
                <a:spcPts val="0"/>
              </a:spcBef>
              <a:spcAft>
                <a:spcPts val="6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Edwards, Caroline. “How Can Existing Open Access Models Work for Humanities and Social Science Research?”.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Insights</a:t>
            </a:r>
            <a:r>
              <a:rPr lang="en-US" sz="1400" dirty="0">
                <a:effectLst/>
                <a:latin typeface="Calibri" panose="020F0502020204030204" pitchFamily="34" charset="0"/>
                <a:ea typeface="Calibri" panose="020F0502020204030204" pitchFamily="34" charset="0"/>
                <a:cs typeface="Times New Roman" panose="02020603050405020304" pitchFamily="18" charset="0"/>
              </a:rPr>
              <a:t> 27 (1): 17–24. 2014,</a:t>
            </a:r>
            <a:r>
              <a:rPr lang="en-US" sz="1400" dirty="0">
                <a:solidFill>
                  <a:srgbClr val="000000"/>
                </a:solidFill>
                <a:effectLst/>
                <a:latin typeface="Merriweather" pitchFamily="2" charset="77"/>
                <a:ea typeface="Calibri" panose="020F0502020204030204" pitchFamily="34" charset="0"/>
                <a:cs typeface="Times New Roman" panose="02020603050405020304" pitchFamily="18" charset="0"/>
              </a:rPr>
              <a:t>  </a:t>
            </a:r>
            <a:r>
              <a:rPr lang="en-US" sz="1400" u="none" strike="noStrike" dirty="0">
                <a:solidFill>
                  <a:srgbClr val="41539B"/>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http://doi.org/10.1629/2048-7754.135</a:t>
            </a:r>
            <a:endParaRPr lang="en-US" sz="1400" u="none" strike="noStrike" dirty="0">
              <a:solidFill>
                <a:srgbClr val="41539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Grant, Rebecca.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Opening up Humanities Scholarship: Open Humanities Data on the Routledge Open Research Publishing Platform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https://oaspa.org/wp-content/uploads/2022/09/ROR-OASPA-2022-Poster-FINAL-Rebecca-Grant.pdf</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OASPA Online Conference on Open Access Scholarly Publishing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1">
            <a:extLst>
              <a:ext uri="{FF2B5EF4-FFF2-40B4-BE49-F238E27FC236}">
                <a16:creationId xmlns:a16="http://schemas.microsoft.com/office/drawing/2014/main" id="{71C6F420-48C6-303A-2A9A-8BC22EAA2F3D}"/>
              </a:ext>
            </a:extLst>
          </p:cNvPr>
          <p:cNvSpPr txBox="1">
            <a:spLocks/>
          </p:cNvSpPr>
          <p:nvPr/>
        </p:nvSpPr>
        <p:spPr>
          <a:xfrm>
            <a:off x="0" y="87276"/>
            <a:ext cx="9144000" cy="59412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x-none" dirty="0">
                <a:latin typeface="Arial" charset="0"/>
                <a:ea typeface="Arial" charset="0"/>
                <a:cs typeface="Arial" charset="0"/>
              </a:rPr>
              <a:t>References</a:t>
            </a:r>
          </a:p>
        </p:txBody>
      </p:sp>
    </p:spTree>
    <p:extLst>
      <p:ext uri="{BB962C8B-B14F-4D97-AF65-F5344CB8AC3E}">
        <p14:creationId xmlns:p14="http://schemas.microsoft.com/office/powerpoint/2010/main" val="40109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5C8D7-7445-FE0D-FE10-0031CF00880B}"/>
              </a:ext>
            </a:extLst>
          </p:cNvPr>
          <p:cNvSpPr txBox="1"/>
          <p:nvPr/>
        </p:nvSpPr>
        <p:spPr>
          <a:xfrm>
            <a:off x="988579" y="284691"/>
            <a:ext cx="8155421" cy="5264133"/>
          </a:xfrm>
          <a:prstGeom prst="rect">
            <a:avLst/>
          </a:prstGeom>
          <a:noFill/>
        </p:spPr>
        <p:txBody>
          <a:bodyPr wrap="square">
            <a:spAutoFit/>
          </a:bodyPr>
          <a:lstStyle/>
          <a:p>
            <a:pPr marL="307975" indent="-307975">
              <a:lnSpc>
                <a:spcPct val="150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Nowviskie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Bethany. “Why, Oh Why, CC-BY?”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Bethany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Nowviskie</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Blog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11 May 2011,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http://nowviskie.org/2011/why-oh-why-cc-by/</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07975" indent="-307975">
              <a:lnSpc>
                <a:spcPct val="150000"/>
              </a:lnSpc>
              <a:spcAft>
                <a:spcPts val="6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Posner, Miriam. “Humanities Data: A Necessary Contradiction.”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Miriam Posner’s Blog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25 June 2015,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https://miriamposner.com/blog/humanities-data-a-necessary-contradiction/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07975" marR="0" indent="-307975">
              <a:lnSpc>
                <a:spcPct val="150000"/>
              </a:lnSpc>
              <a:spcBef>
                <a:spcPts val="0"/>
              </a:spcBef>
              <a:spcAft>
                <a:spcPts val="6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Rutledge Open Research.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Open Data and Accessible Source Materials Guidelines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2022,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https://routledgeopenresearch.org/for-authors/data-guidelines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07975" marR="0" indent="-307975">
              <a:lnSpc>
                <a:spcPct val="150000"/>
              </a:lnSpc>
              <a:spcBef>
                <a:spcPts val="0"/>
              </a:spcBef>
              <a:spcAft>
                <a:spcPts val="6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Suber, Peter. “Why Is Open Access Moving So Slowly In The Humanities?”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Blog of the APA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8 June 2017,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https://blog.apaonline.org/2017/06/08/open-access-in-the-humanities-part-2/</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07975" marR="0" indent="-307975">
              <a:lnSpc>
                <a:spcPct val="150000"/>
              </a:lnSpc>
              <a:spcBef>
                <a:spcPts val="0"/>
              </a:spcBef>
              <a:spcAft>
                <a:spcPts val="6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07975" marR="0" indent="-307975">
              <a:lnSpc>
                <a:spcPct val="150000"/>
              </a:lnSpc>
              <a:spcBef>
                <a:spcPts val="0"/>
              </a:spcBef>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Wilkinson, Mark D., et al. “The FAIR Guiding Principles for Scientific Data Management and Stewardship.”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Scientific Data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15 Mar. 2016,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https://doi.org/10.1038/sdata.2016.18</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7454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D17-B2C3-714E-9BA2-9758E2E770D8}"/>
              </a:ext>
            </a:extLst>
          </p:cNvPr>
          <p:cNvSpPr>
            <a:spLocks noGrp="1"/>
          </p:cNvSpPr>
          <p:nvPr>
            <p:ph type="title"/>
          </p:nvPr>
        </p:nvSpPr>
        <p:spPr>
          <a:xfrm>
            <a:off x="1219540" y="496268"/>
            <a:ext cx="6386513" cy="994172"/>
          </a:xfrm>
        </p:spPr>
        <p:txBody>
          <a:bodyPr/>
          <a:lstStyle/>
          <a:p>
            <a:r>
              <a:rPr lang="en-US" dirty="0"/>
              <a:t>Open Research/Scholarship</a:t>
            </a:r>
          </a:p>
        </p:txBody>
      </p:sp>
      <p:sp>
        <p:nvSpPr>
          <p:cNvPr id="3" name="Content Placeholder 2">
            <a:extLst>
              <a:ext uri="{FF2B5EF4-FFF2-40B4-BE49-F238E27FC236}">
                <a16:creationId xmlns:a16="http://schemas.microsoft.com/office/drawing/2014/main" id="{84AEE4BF-4310-4642-8782-6DB4F2A6E866}"/>
              </a:ext>
            </a:extLst>
          </p:cNvPr>
          <p:cNvSpPr>
            <a:spLocks noGrp="1"/>
          </p:cNvSpPr>
          <p:nvPr>
            <p:ph idx="1"/>
          </p:nvPr>
        </p:nvSpPr>
        <p:spPr/>
        <p:txBody>
          <a:bodyPr>
            <a:normAutofit fontScale="25000" lnSpcReduction="20000"/>
          </a:bodyPr>
          <a:lstStyle/>
          <a:p>
            <a:endParaRPr lang="en-US" dirty="0"/>
          </a:p>
        </p:txBody>
      </p:sp>
      <p:sp>
        <p:nvSpPr>
          <p:cNvPr id="4" name="TextBox 3">
            <a:extLst>
              <a:ext uri="{FF2B5EF4-FFF2-40B4-BE49-F238E27FC236}">
                <a16:creationId xmlns:a16="http://schemas.microsoft.com/office/drawing/2014/main" id="{4F6F8DF4-DEF3-9E49-A8E5-3CFA59A01999}"/>
              </a:ext>
            </a:extLst>
          </p:cNvPr>
          <p:cNvSpPr txBox="1"/>
          <p:nvPr/>
        </p:nvSpPr>
        <p:spPr>
          <a:xfrm>
            <a:off x="537577" y="4347150"/>
            <a:ext cx="5596619" cy="300082"/>
          </a:xfrm>
          <a:prstGeom prst="rect">
            <a:avLst/>
          </a:prstGeom>
          <a:noFill/>
        </p:spPr>
        <p:txBody>
          <a:bodyPr wrap="square" rtlCol="0">
            <a:spAutoFit/>
          </a:bodyPr>
          <a:lstStyle/>
          <a:p>
            <a:r>
              <a:rPr lang="en-US" sz="1350" i="1" dirty="0"/>
              <a:t>Free</a:t>
            </a:r>
            <a:r>
              <a:rPr lang="en-US" sz="1350" dirty="0"/>
              <a:t> is implied in all the above</a:t>
            </a:r>
          </a:p>
        </p:txBody>
      </p:sp>
      <p:sp>
        <p:nvSpPr>
          <p:cNvPr id="5" name="TextBox 4">
            <a:extLst>
              <a:ext uri="{FF2B5EF4-FFF2-40B4-BE49-F238E27FC236}">
                <a16:creationId xmlns:a16="http://schemas.microsoft.com/office/drawing/2014/main" id="{C6CD2AAA-7BA2-1349-A2FC-CEE835ECB712}"/>
              </a:ext>
            </a:extLst>
          </p:cNvPr>
          <p:cNvSpPr txBox="1"/>
          <p:nvPr/>
        </p:nvSpPr>
        <p:spPr>
          <a:xfrm>
            <a:off x="1082650" y="1277818"/>
            <a:ext cx="6660292" cy="4247317"/>
          </a:xfrm>
          <a:prstGeom prst="rect">
            <a:avLst/>
          </a:prstGeom>
          <a:noFill/>
        </p:spPr>
        <p:txBody>
          <a:bodyPr wrap="square" rtlCol="0">
            <a:spAutoFit/>
          </a:bodyPr>
          <a:lstStyle/>
          <a:p>
            <a:pPr marL="285750" indent="-285750">
              <a:buFont typeface="Arial" panose="020B0604020202020204" pitchFamily="34" charset="0"/>
              <a:buChar char="•"/>
            </a:pPr>
            <a:r>
              <a:rPr lang="en-US" sz="2200" b="1" dirty="0"/>
              <a:t>Open Access: </a:t>
            </a:r>
            <a:r>
              <a:rPr lang="en-US" sz="2200" dirty="0"/>
              <a:t>read and reuse of publications for both authors and readers </a:t>
            </a:r>
          </a:p>
          <a:p>
            <a:endParaRPr lang="en-US" sz="1200" dirty="0"/>
          </a:p>
          <a:p>
            <a:pPr marL="285750" indent="-285750">
              <a:buFont typeface="Arial" panose="020B0604020202020204" pitchFamily="34" charset="0"/>
              <a:buChar char="•"/>
            </a:pPr>
            <a:r>
              <a:rPr lang="en-US" sz="2200" b="1" dirty="0"/>
              <a:t>Open Science: </a:t>
            </a:r>
            <a:r>
              <a:rPr lang="en-US" sz="2200" dirty="0"/>
              <a:t>availability of &amp; access to the “process”</a:t>
            </a:r>
          </a:p>
          <a:p>
            <a:pPr marL="171450" indent="-171450">
              <a:buFont typeface="Arial" panose="020B0604020202020204" pitchFamily="34" charset="0"/>
              <a:buChar char="•"/>
            </a:pPr>
            <a:endParaRPr lang="en-US" sz="1200" b="1" dirty="0"/>
          </a:p>
          <a:p>
            <a:pPr marL="285750" indent="-285750">
              <a:buFont typeface="Arial" panose="020B0604020202020204" pitchFamily="34" charset="0"/>
              <a:buChar char="•"/>
            </a:pPr>
            <a:r>
              <a:rPr lang="en-US" sz="2200" b="1" dirty="0"/>
              <a:t>Open Data</a:t>
            </a:r>
            <a:r>
              <a:rPr lang="en-US" sz="2200" dirty="0"/>
              <a:t>: data and observations – THE research, methodologies, code, algorithms, etc.</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200" b="1" dirty="0"/>
              <a:t>Open License</a:t>
            </a:r>
            <a:r>
              <a:rPr lang="en-US" sz="2200" dirty="0"/>
              <a:t>: allow for re-use, text and data mining</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2200" dirty="0"/>
          </a:p>
          <a:p>
            <a:endParaRPr lang="en-US" dirty="0"/>
          </a:p>
          <a:p>
            <a:endParaRPr lang="en-US" dirty="0"/>
          </a:p>
        </p:txBody>
      </p:sp>
    </p:spTree>
    <p:extLst>
      <p:ext uri="{BB962C8B-B14F-4D97-AF65-F5344CB8AC3E}">
        <p14:creationId xmlns:p14="http://schemas.microsoft.com/office/powerpoint/2010/main" val="164465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D17-B2C3-714E-9BA2-9758E2E770D8}"/>
              </a:ext>
            </a:extLst>
          </p:cNvPr>
          <p:cNvSpPr>
            <a:spLocks noGrp="1"/>
          </p:cNvSpPr>
          <p:nvPr>
            <p:ph type="title"/>
          </p:nvPr>
        </p:nvSpPr>
        <p:spPr>
          <a:xfrm>
            <a:off x="964047" y="496268"/>
            <a:ext cx="6386513" cy="994172"/>
          </a:xfrm>
        </p:spPr>
        <p:txBody>
          <a:bodyPr/>
          <a:lstStyle/>
          <a:p>
            <a:r>
              <a:rPr lang="en-US" dirty="0"/>
              <a:t>Data in Arts &amp; Humanities</a:t>
            </a:r>
          </a:p>
        </p:txBody>
      </p:sp>
      <p:sp>
        <p:nvSpPr>
          <p:cNvPr id="3" name="Content Placeholder 2">
            <a:extLst>
              <a:ext uri="{FF2B5EF4-FFF2-40B4-BE49-F238E27FC236}">
                <a16:creationId xmlns:a16="http://schemas.microsoft.com/office/drawing/2014/main" id="{84AEE4BF-4310-4642-8782-6DB4F2A6E866}"/>
              </a:ext>
            </a:extLst>
          </p:cNvPr>
          <p:cNvSpPr>
            <a:spLocks noGrp="1"/>
          </p:cNvSpPr>
          <p:nvPr>
            <p:ph idx="1"/>
          </p:nvPr>
        </p:nvSpPr>
        <p:spPr/>
        <p:txBody>
          <a:bodyPr>
            <a:normAutofit fontScale="25000" lnSpcReduction="20000"/>
          </a:bodyPr>
          <a:lstStyle/>
          <a:p>
            <a:endParaRPr lang="en-US" dirty="0"/>
          </a:p>
        </p:txBody>
      </p:sp>
      <p:sp>
        <p:nvSpPr>
          <p:cNvPr id="5" name="TextBox 4">
            <a:extLst>
              <a:ext uri="{FF2B5EF4-FFF2-40B4-BE49-F238E27FC236}">
                <a16:creationId xmlns:a16="http://schemas.microsoft.com/office/drawing/2014/main" id="{C6CD2AAA-7BA2-1349-A2FC-CEE835ECB712}"/>
              </a:ext>
            </a:extLst>
          </p:cNvPr>
          <p:cNvSpPr txBox="1"/>
          <p:nvPr/>
        </p:nvSpPr>
        <p:spPr>
          <a:xfrm>
            <a:off x="1082650" y="1192754"/>
            <a:ext cx="6660292" cy="1169551"/>
          </a:xfrm>
          <a:prstGeom prst="rect">
            <a:avLst/>
          </a:prstGeom>
          <a:noFill/>
        </p:spPr>
        <p:txBody>
          <a:bodyPr wrap="square" rtlCol="0">
            <a:spAutoFit/>
          </a:bodyPr>
          <a:lstStyle/>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2200" dirty="0"/>
          </a:p>
          <a:p>
            <a:endParaRPr lang="en-US" dirty="0"/>
          </a:p>
          <a:p>
            <a:endParaRPr lang="en-US" dirty="0"/>
          </a:p>
        </p:txBody>
      </p:sp>
      <p:sp>
        <p:nvSpPr>
          <p:cNvPr id="6" name="Text Placeholder 2">
            <a:extLst>
              <a:ext uri="{FF2B5EF4-FFF2-40B4-BE49-F238E27FC236}">
                <a16:creationId xmlns:a16="http://schemas.microsoft.com/office/drawing/2014/main" id="{AB909EB2-A3BA-9D4B-AEA6-CC29563F2D34}"/>
              </a:ext>
            </a:extLst>
          </p:cNvPr>
          <p:cNvSpPr txBox="1">
            <a:spLocks/>
          </p:cNvSpPr>
          <p:nvPr/>
        </p:nvSpPr>
        <p:spPr>
          <a:xfrm>
            <a:off x="598206" y="1072275"/>
            <a:ext cx="7900335" cy="223043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Some data will be personal, and may not be factual</a:t>
            </a:r>
          </a:p>
          <a:p>
            <a:pPr marL="742950" lvl="1" indent="-285750">
              <a:buFont typeface="Arial" panose="020B0604020202020204" pitchFamily="34" charset="0"/>
              <a:buChar char="•"/>
            </a:pPr>
            <a:r>
              <a:rPr lang="en-US" sz="2000" dirty="0"/>
              <a:t>Content not necessarily important, but the presentation, arrangement... The expression</a:t>
            </a:r>
          </a:p>
          <a:p>
            <a:pPr marL="742950" lvl="1" indent="-28575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Higher incidence of non-digital materials</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Digital data from Humanities is likely an outcome of the creative research process as opposed to an input to a workflow</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354758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D17-B2C3-714E-9BA2-9758E2E770D8}"/>
              </a:ext>
            </a:extLst>
          </p:cNvPr>
          <p:cNvSpPr>
            <a:spLocks noGrp="1"/>
          </p:cNvSpPr>
          <p:nvPr>
            <p:ph type="title"/>
          </p:nvPr>
        </p:nvSpPr>
        <p:spPr>
          <a:xfrm>
            <a:off x="964047" y="496268"/>
            <a:ext cx="6386513" cy="994172"/>
          </a:xfrm>
        </p:spPr>
        <p:txBody>
          <a:bodyPr/>
          <a:lstStyle/>
          <a:p>
            <a:r>
              <a:rPr lang="en-US" dirty="0"/>
              <a:t>Data in Arts &amp; Humanities</a:t>
            </a:r>
          </a:p>
        </p:txBody>
      </p:sp>
      <p:sp>
        <p:nvSpPr>
          <p:cNvPr id="3" name="Content Placeholder 2">
            <a:extLst>
              <a:ext uri="{FF2B5EF4-FFF2-40B4-BE49-F238E27FC236}">
                <a16:creationId xmlns:a16="http://schemas.microsoft.com/office/drawing/2014/main" id="{84AEE4BF-4310-4642-8782-6DB4F2A6E866}"/>
              </a:ext>
            </a:extLst>
          </p:cNvPr>
          <p:cNvSpPr>
            <a:spLocks noGrp="1"/>
          </p:cNvSpPr>
          <p:nvPr>
            <p:ph idx="1"/>
          </p:nvPr>
        </p:nvSpPr>
        <p:spPr/>
        <p:txBody>
          <a:bodyPr>
            <a:normAutofit fontScale="25000" lnSpcReduction="20000"/>
          </a:bodyPr>
          <a:lstStyle/>
          <a:p>
            <a:endParaRPr lang="en-US" dirty="0"/>
          </a:p>
        </p:txBody>
      </p:sp>
      <p:sp>
        <p:nvSpPr>
          <p:cNvPr id="5" name="TextBox 4">
            <a:extLst>
              <a:ext uri="{FF2B5EF4-FFF2-40B4-BE49-F238E27FC236}">
                <a16:creationId xmlns:a16="http://schemas.microsoft.com/office/drawing/2014/main" id="{C6CD2AAA-7BA2-1349-A2FC-CEE835ECB712}"/>
              </a:ext>
            </a:extLst>
          </p:cNvPr>
          <p:cNvSpPr txBox="1"/>
          <p:nvPr/>
        </p:nvSpPr>
        <p:spPr>
          <a:xfrm>
            <a:off x="1082650" y="1192754"/>
            <a:ext cx="6660292" cy="1169551"/>
          </a:xfrm>
          <a:prstGeom prst="rect">
            <a:avLst/>
          </a:prstGeom>
          <a:noFill/>
        </p:spPr>
        <p:txBody>
          <a:bodyPr wrap="square" rtlCol="0">
            <a:spAutoFit/>
          </a:bodyPr>
          <a:lstStyle/>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2200" dirty="0"/>
          </a:p>
          <a:p>
            <a:endParaRPr lang="en-US" dirty="0"/>
          </a:p>
          <a:p>
            <a:endParaRPr lang="en-US" dirty="0"/>
          </a:p>
        </p:txBody>
      </p:sp>
      <p:sp>
        <p:nvSpPr>
          <p:cNvPr id="6" name="Text Placeholder 2">
            <a:extLst>
              <a:ext uri="{FF2B5EF4-FFF2-40B4-BE49-F238E27FC236}">
                <a16:creationId xmlns:a16="http://schemas.microsoft.com/office/drawing/2014/main" id="{AB909EB2-A3BA-9D4B-AEA6-CC29563F2D34}"/>
              </a:ext>
            </a:extLst>
          </p:cNvPr>
          <p:cNvSpPr txBox="1">
            <a:spLocks/>
          </p:cNvSpPr>
          <p:nvPr/>
        </p:nvSpPr>
        <p:spPr>
          <a:xfrm>
            <a:off x="726572" y="1665977"/>
            <a:ext cx="7690855" cy="223043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0100" lvl="1" indent="-342900">
              <a:buFont typeface="Arial" panose="020B0604020202020204" pitchFamily="34" charset="0"/>
              <a:buChar char="•"/>
            </a:pPr>
            <a:r>
              <a:rPr lang="en-US" sz="2400" dirty="0"/>
              <a:t>Identifying “humanities data”</a:t>
            </a:r>
          </a:p>
          <a:p>
            <a:pPr marL="800100" lvl="1" indent="-342900">
              <a:buFont typeface="Arial" panose="020B0604020202020204" pitchFamily="34" charset="0"/>
              <a:buChar char="•"/>
            </a:pPr>
            <a:r>
              <a:rPr lang="en-US" sz="2400" dirty="0"/>
              <a:t>Integrating 3</a:t>
            </a:r>
            <a:r>
              <a:rPr lang="en-US" sz="2400" baseline="30000" dirty="0"/>
              <a:t>rd</a:t>
            </a:r>
            <a:r>
              <a:rPr lang="en-US" sz="2400" dirty="0"/>
              <a:t> party copyright sources</a:t>
            </a:r>
          </a:p>
          <a:p>
            <a:pPr marL="800100" lvl="1" indent="-342900">
              <a:buFont typeface="Arial" panose="020B0604020202020204" pitchFamily="34" charset="0"/>
              <a:buChar char="•"/>
            </a:pPr>
            <a:r>
              <a:rPr lang="en-US" sz="2400" dirty="0"/>
              <a:t>Converting Formats (if possible)</a:t>
            </a:r>
          </a:p>
          <a:p>
            <a:pPr marL="800100" lvl="1" indent="-342900">
              <a:buFont typeface="Arial" panose="020B0604020202020204" pitchFamily="34" charset="0"/>
              <a:buChar char="•"/>
            </a:pPr>
            <a:r>
              <a:rPr lang="en-US" sz="2400" dirty="0"/>
              <a:t>Lack of humanities data sharing policies (requirements)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endParaRPr lang="en-US" sz="2200" dirty="0"/>
          </a:p>
        </p:txBody>
      </p:sp>
      <p:sp>
        <p:nvSpPr>
          <p:cNvPr id="4" name="Title 1">
            <a:extLst>
              <a:ext uri="{FF2B5EF4-FFF2-40B4-BE49-F238E27FC236}">
                <a16:creationId xmlns:a16="http://schemas.microsoft.com/office/drawing/2014/main" id="{CC077739-8B65-B6A3-5EA2-C112AAAA398F}"/>
              </a:ext>
            </a:extLst>
          </p:cNvPr>
          <p:cNvSpPr txBox="1">
            <a:spLocks/>
          </p:cNvSpPr>
          <p:nvPr/>
        </p:nvSpPr>
        <p:spPr>
          <a:xfrm>
            <a:off x="964047" y="1051243"/>
            <a:ext cx="6386513" cy="544086"/>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chemeClr val="accent2">
                    <a:lumMod val="75000"/>
                  </a:schemeClr>
                </a:solidFill>
              </a:rPr>
              <a:t>Sharing Challenges</a:t>
            </a:r>
          </a:p>
        </p:txBody>
      </p:sp>
    </p:spTree>
    <p:extLst>
      <p:ext uri="{BB962C8B-B14F-4D97-AF65-F5344CB8AC3E}">
        <p14:creationId xmlns:p14="http://schemas.microsoft.com/office/powerpoint/2010/main" val="51839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D17-B2C3-714E-9BA2-9758E2E770D8}"/>
              </a:ext>
            </a:extLst>
          </p:cNvPr>
          <p:cNvSpPr>
            <a:spLocks noGrp="1"/>
          </p:cNvSpPr>
          <p:nvPr>
            <p:ph type="title"/>
          </p:nvPr>
        </p:nvSpPr>
        <p:spPr>
          <a:xfrm>
            <a:off x="964047" y="496268"/>
            <a:ext cx="6386513" cy="994172"/>
          </a:xfrm>
        </p:spPr>
        <p:txBody>
          <a:bodyPr/>
          <a:lstStyle/>
          <a:p>
            <a:r>
              <a:rPr lang="en-US" dirty="0"/>
              <a:t>Data in Arts &amp; Humanities</a:t>
            </a:r>
          </a:p>
        </p:txBody>
      </p:sp>
      <p:sp>
        <p:nvSpPr>
          <p:cNvPr id="3" name="Content Placeholder 2">
            <a:extLst>
              <a:ext uri="{FF2B5EF4-FFF2-40B4-BE49-F238E27FC236}">
                <a16:creationId xmlns:a16="http://schemas.microsoft.com/office/drawing/2014/main" id="{84AEE4BF-4310-4642-8782-6DB4F2A6E866}"/>
              </a:ext>
            </a:extLst>
          </p:cNvPr>
          <p:cNvSpPr>
            <a:spLocks noGrp="1"/>
          </p:cNvSpPr>
          <p:nvPr>
            <p:ph idx="1"/>
          </p:nvPr>
        </p:nvSpPr>
        <p:spPr/>
        <p:txBody>
          <a:bodyPr>
            <a:normAutofit fontScale="25000" lnSpcReduction="20000"/>
          </a:bodyPr>
          <a:lstStyle/>
          <a:p>
            <a:endParaRPr lang="en-US" dirty="0"/>
          </a:p>
        </p:txBody>
      </p:sp>
      <p:sp>
        <p:nvSpPr>
          <p:cNvPr id="5" name="TextBox 4">
            <a:extLst>
              <a:ext uri="{FF2B5EF4-FFF2-40B4-BE49-F238E27FC236}">
                <a16:creationId xmlns:a16="http://schemas.microsoft.com/office/drawing/2014/main" id="{C6CD2AAA-7BA2-1349-A2FC-CEE835ECB712}"/>
              </a:ext>
            </a:extLst>
          </p:cNvPr>
          <p:cNvSpPr txBox="1"/>
          <p:nvPr/>
        </p:nvSpPr>
        <p:spPr>
          <a:xfrm>
            <a:off x="1082650" y="1192754"/>
            <a:ext cx="6660292" cy="1169551"/>
          </a:xfrm>
          <a:prstGeom prst="rect">
            <a:avLst/>
          </a:prstGeom>
          <a:noFill/>
        </p:spPr>
        <p:txBody>
          <a:bodyPr wrap="square" rtlCol="0">
            <a:spAutoFit/>
          </a:bodyPr>
          <a:lstStyle/>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2200" dirty="0"/>
          </a:p>
          <a:p>
            <a:endParaRPr lang="en-US" dirty="0"/>
          </a:p>
          <a:p>
            <a:endParaRPr lang="en-US" dirty="0"/>
          </a:p>
        </p:txBody>
      </p:sp>
      <p:sp>
        <p:nvSpPr>
          <p:cNvPr id="6" name="Text Placeholder 2">
            <a:extLst>
              <a:ext uri="{FF2B5EF4-FFF2-40B4-BE49-F238E27FC236}">
                <a16:creationId xmlns:a16="http://schemas.microsoft.com/office/drawing/2014/main" id="{AB909EB2-A3BA-9D4B-AEA6-CC29563F2D34}"/>
              </a:ext>
            </a:extLst>
          </p:cNvPr>
          <p:cNvSpPr txBox="1">
            <a:spLocks/>
          </p:cNvSpPr>
          <p:nvPr/>
        </p:nvSpPr>
        <p:spPr>
          <a:xfrm>
            <a:off x="964047" y="1665977"/>
            <a:ext cx="7690855" cy="223043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all materials and assets scholars collect, generate and use during all stages of the research cycle, such as:</a:t>
            </a:r>
          </a:p>
          <a:p>
            <a:pPr marL="800100" lvl="1" indent="-342900">
              <a:buFont typeface="Arial" panose="020B0604020202020204" pitchFamily="34" charset="0"/>
              <a:buChar char="•"/>
            </a:pPr>
            <a:r>
              <a:rPr lang="en-US" sz="2200" dirty="0"/>
              <a:t>new data - field notes, survey responses, interview transcripts</a:t>
            </a:r>
          </a:p>
          <a:p>
            <a:pPr marL="800100" lvl="1" indent="-342900">
              <a:buFont typeface="Arial" panose="020B0604020202020204" pitchFamily="34" charset="0"/>
              <a:buChar char="•"/>
            </a:pPr>
            <a:r>
              <a:rPr lang="en-US" sz="2200" dirty="0"/>
              <a:t>Reused existing datasets</a:t>
            </a:r>
          </a:p>
          <a:p>
            <a:pPr marL="800100" lvl="1" indent="-342900">
              <a:buFont typeface="Arial" panose="020B0604020202020204" pitchFamily="34" charset="0"/>
              <a:buChar char="•"/>
            </a:pPr>
            <a:r>
              <a:rPr lang="en-US" sz="2200" dirty="0"/>
              <a:t>Other source materials – from libraries, archives, museums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endParaRPr lang="en-US" sz="2200" dirty="0"/>
          </a:p>
        </p:txBody>
      </p:sp>
      <p:sp>
        <p:nvSpPr>
          <p:cNvPr id="4" name="Title 1">
            <a:extLst>
              <a:ext uri="{FF2B5EF4-FFF2-40B4-BE49-F238E27FC236}">
                <a16:creationId xmlns:a16="http://schemas.microsoft.com/office/drawing/2014/main" id="{CC077739-8B65-B6A3-5EA2-C112AAAA398F}"/>
              </a:ext>
            </a:extLst>
          </p:cNvPr>
          <p:cNvSpPr txBox="1">
            <a:spLocks/>
          </p:cNvSpPr>
          <p:nvPr/>
        </p:nvSpPr>
        <p:spPr>
          <a:xfrm>
            <a:off x="964047" y="1051243"/>
            <a:ext cx="6386513" cy="544086"/>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chemeClr val="accent2">
                    <a:lumMod val="75000"/>
                  </a:schemeClr>
                </a:solidFill>
              </a:rPr>
              <a:t>What To Share</a:t>
            </a:r>
          </a:p>
        </p:txBody>
      </p:sp>
    </p:spTree>
    <p:extLst>
      <p:ext uri="{BB962C8B-B14F-4D97-AF65-F5344CB8AC3E}">
        <p14:creationId xmlns:p14="http://schemas.microsoft.com/office/powerpoint/2010/main" val="4130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D17-B2C3-714E-9BA2-9758E2E770D8}"/>
              </a:ext>
            </a:extLst>
          </p:cNvPr>
          <p:cNvSpPr>
            <a:spLocks noGrp="1"/>
          </p:cNvSpPr>
          <p:nvPr>
            <p:ph type="title"/>
          </p:nvPr>
        </p:nvSpPr>
        <p:spPr>
          <a:xfrm>
            <a:off x="738019" y="496268"/>
            <a:ext cx="6386513" cy="994172"/>
          </a:xfrm>
        </p:spPr>
        <p:txBody>
          <a:bodyPr/>
          <a:lstStyle/>
          <a:p>
            <a:r>
              <a:rPr lang="en-US" dirty="0"/>
              <a:t>Discoverability</a:t>
            </a:r>
          </a:p>
        </p:txBody>
      </p:sp>
      <p:pic>
        <p:nvPicPr>
          <p:cNvPr id="7" name="Content Placeholder 6" descr="Diagram, text&#10;&#10;Description automatically generated">
            <a:extLst>
              <a:ext uri="{FF2B5EF4-FFF2-40B4-BE49-F238E27FC236}">
                <a16:creationId xmlns:a16="http://schemas.microsoft.com/office/drawing/2014/main" id="{506FA104-4E50-2A9D-14BE-32CD35898EEA}"/>
              </a:ext>
            </a:extLst>
          </p:cNvPr>
          <p:cNvPicPr>
            <a:picLocks noGrp="1" noChangeAspect="1"/>
          </p:cNvPicPr>
          <p:nvPr>
            <p:ph idx="1"/>
          </p:nvPr>
        </p:nvPicPr>
        <p:blipFill>
          <a:blip r:embed="rId3"/>
          <a:stretch>
            <a:fillRect/>
          </a:stretch>
        </p:blipFill>
        <p:spPr/>
      </p:pic>
      <p:pic>
        <p:nvPicPr>
          <p:cNvPr id="9" name="Picture 8" descr="Diagram, text&#10;&#10;Description automatically generated">
            <a:extLst>
              <a:ext uri="{FF2B5EF4-FFF2-40B4-BE49-F238E27FC236}">
                <a16:creationId xmlns:a16="http://schemas.microsoft.com/office/drawing/2014/main" id="{272F04D9-6C1B-0440-ED16-456E5C6D4215}"/>
              </a:ext>
            </a:extLst>
          </p:cNvPr>
          <p:cNvPicPr>
            <a:picLocks noChangeAspect="1"/>
          </p:cNvPicPr>
          <p:nvPr/>
        </p:nvPicPr>
        <p:blipFill>
          <a:blip r:embed="rId3"/>
          <a:stretch>
            <a:fillRect/>
          </a:stretch>
        </p:blipFill>
        <p:spPr>
          <a:xfrm>
            <a:off x="3444625" y="496268"/>
            <a:ext cx="5372100" cy="4191000"/>
          </a:xfrm>
          <a:prstGeom prst="rect">
            <a:avLst/>
          </a:prstGeom>
        </p:spPr>
      </p:pic>
      <p:sp>
        <p:nvSpPr>
          <p:cNvPr id="10" name="TextBox 9">
            <a:extLst>
              <a:ext uri="{FF2B5EF4-FFF2-40B4-BE49-F238E27FC236}">
                <a16:creationId xmlns:a16="http://schemas.microsoft.com/office/drawing/2014/main" id="{D511EA06-324C-C775-24CE-9B91FFB55B1F}"/>
              </a:ext>
            </a:extLst>
          </p:cNvPr>
          <p:cNvSpPr txBox="1"/>
          <p:nvPr/>
        </p:nvSpPr>
        <p:spPr>
          <a:xfrm>
            <a:off x="738019" y="4688328"/>
            <a:ext cx="7638194" cy="461665"/>
          </a:xfrm>
          <a:prstGeom prst="rect">
            <a:avLst/>
          </a:prstGeom>
          <a:solidFill>
            <a:schemeClr val="accent2">
              <a:lumMod val="40000"/>
              <a:lumOff val="60000"/>
            </a:schemeClr>
          </a:solidFill>
        </p:spPr>
        <p:txBody>
          <a:bodyPr wrap="square" rtlCol="0">
            <a:spAutoFit/>
          </a:bodyPr>
          <a:lstStyle/>
          <a:p>
            <a:r>
              <a:rPr lang="en-US" sz="1200" b="1" dirty="0" err="1">
                <a:solidFill>
                  <a:schemeClr val="bg1"/>
                </a:solidFill>
              </a:rPr>
              <a:t>Kalendralis</a:t>
            </a:r>
            <a:r>
              <a:rPr lang="en-US" sz="1200" b="1" dirty="0">
                <a:solidFill>
                  <a:schemeClr val="bg1"/>
                </a:solidFill>
              </a:rPr>
              <a:t>, Petros, et al. “Making Radiotherapy More Efficient with FAIR Data.” </a:t>
            </a:r>
            <a:r>
              <a:rPr lang="en-US" sz="1200" b="1" dirty="0" err="1">
                <a:solidFill>
                  <a:schemeClr val="bg1"/>
                </a:solidFill>
              </a:rPr>
              <a:t>Physica</a:t>
            </a:r>
            <a:r>
              <a:rPr lang="en-US" sz="1200" b="1" dirty="0">
                <a:solidFill>
                  <a:schemeClr val="bg1"/>
                </a:solidFill>
              </a:rPr>
              <a:t> Medica, vol. 82, Feb. 2021, pp. 158–62. ScienceDirect, https://</a:t>
            </a:r>
            <a:r>
              <a:rPr lang="en-US" sz="1200" b="1" dirty="0" err="1">
                <a:solidFill>
                  <a:schemeClr val="bg1"/>
                </a:solidFill>
              </a:rPr>
              <a:t>doi.org</a:t>
            </a:r>
            <a:r>
              <a:rPr lang="en-US" sz="1200" b="1" dirty="0">
                <a:solidFill>
                  <a:schemeClr val="bg1"/>
                </a:solidFill>
              </a:rPr>
              <a:t>/10.1016/j.ejmp.2021.01.083.</a:t>
            </a:r>
          </a:p>
        </p:txBody>
      </p:sp>
      <p:grpSp>
        <p:nvGrpSpPr>
          <p:cNvPr id="5" name="Group 4">
            <a:extLst>
              <a:ext uri="{FF2B5EF4-FFF2-40B4-BE49-F238E27FC236}">
                <a16:creationId xmlns:a16="http://schemas.microsoft.com/office/drawing/2014/main" id="{443B40D1-EA8D-14A9-A10E-5A82ABA9BE59}"/>
              </a:ext>
            </a:extLst>
          </p:cNvPr>
          <p:cNvGrpSpPr/>
          <p:nvPr/>
        </p:nvGrpSpPr>
        <p:grpSpPr>
          <a:xfrm>
            <a:off x="206587" y="1512307"/>
            <a:ext cx="3278462" cy="2647974"/>
            <a:chOff x="206587" y="1576105"/>
            <a:chExt cx="3278462" cy="2647974"/>
          </a:xfrm>
        </p:grpSpPr>
        <p:sp>
          <p:nvSpPr>
            <p:cNvPr id="11" name="Rectangle 10">
              <a:extLst>
                <a:ext uri="{FF2B5EF4-FFF2-40B4-BE49-F238E27FC236}">
                  <a16:creationId xmlns:a16="http://schemas.microsoft.com/office/drawing/2014/main" id="{BA3506E6-77C2-247B-DAA9-966F37579689}"/>
                </a:ext>
              </a:extLst>
            </p:cNvPr>
            <p:cNvSpPr/>
            <p:nvPr/>
          </p:nvSpPr>
          <p:spPr>
            <a:xfrm>
              <a:off x="743779" y="1576105"/>
              <a:ext cx="2165978"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F A I R</a:t>
              </a:r>
            </a:p>
          </p:txBody>
        </p:sp>
        <p:sp>
          <p:nvSpPr>
            <p:cNvPr id="3" name="Rectangle 2">
              <a:extLst>
                <a:ext uri="{FF2B5EF4-FFF2-40B4-BE49-F238E27FC236}">
                  <a16:creationId xmlns:a16="http://schemas.microsoft.com/office/drawing/2014/main" id="{569B1CFE-CDEA-02CA-A1FB-CC3916134E0F}"/>
                </a:ext>
              </a:extLst>
            </p:cNvPr>
            <p:cNvSpPr/>
            <p:nvPr/>
          </p:nvSpPr>
          <p:spPr>
            <a:xfrm>
              <a:off x="206587" y="3208416"/>
              <a:ext cx="3278462"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Principles</a:t>
              </a:r>
            </a:p>
          </p:txBody>
        </p:sp>
        <p:sp>
          <p:nvSpPr>
            <p:cNvPr id="4" name="Rectangle 3">
              <a:extLst>
                <a:ext uri="{FF2B5EF4-FFF2-40B4-BE49-F238E27FC236}">
                  <a16:creationId xmlns:a16="http://schemas.microsoft.com/office/drawing/2014/main" id="{86B12736-8D72-02BB-DFAE-C7F5F89448DE}"/>
                </a:ext>
              </a:extLst>
            </p:cNvPr>
            <p:cNvSpPr/>
            <p:nvPr/>
          </p:nvSpPr>
          <p:spPr>
            <a:xfrm>
              <a:off x="515968" y="2392261"/>
              <a:ext cx="2659703"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Guiding</a:t>
              </a:r>
            </a:p>
          </p:txBody>
        </p:sp>
      </p:grpSp>
    </p:spTree>
    <p:extLst>
      <p:ext uri="{BB962C8B-B14F-4D97-AF65-F5344CB8AC3E}">
        <p14:creationId xmlns:p14="http://schemas.microsoft.com/office/powerpoint/2010/main" val="230939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D17-B2C3-714E-9BA2-9758E2E770D8}"/>
              </a:ext>
            </a:extLst>
          </p:cNvPr>
          <p:cNvSpPr>
            <a:spLocks noGrp="1"/>
          </p:cNvSpPr>
          <p:nvPr>
            <p:ph type="title"/>
          </p:nvPr>
        </p:nvSpPr>
        <p:spPr>
          <a:xfrm>
            <a:off x="768840" y="362706"/>
            <a:ext cx="8262147" cy="994172"/>
          </a:xfrm>
        </p:spPr>
        <p:txBody>
          <a:bodyPr/>
          <a:lstStyle/>
          <a:p>
            <a:r>
              <a:rPr lang="en-US" sz="3000" dirty="0"/>
              <a:t>Sustainable and FAIR data sharing in the humanities</a:t>
            </a:r>
          </a:p>
        </p:txBody>
      </p:sp>
      <p:sp>
        <p:nvSpPr>
          <p:cNvPr id="3" name="Content Placeholder 2">
            <a:extLst>
              <a:ext uri="{FF2B5EF4-FFF2-40B4-BE49-F238E27FC236}">
                <a16:creationId xmlns:a16="http://schemas.microsoft.com/office/drawing/2014/main" id="{84AEE4BF-4310-4642-8782-6DB4F2A6E866}"/>
              </a:ext>
            </a:extLst>
          </p:cNvPr>
          <p:cNvSpPr>
            <a:spLocks noGrp="1"/>
          </p:cNvSpPr>
          <p:nvPr>
            <p:ph idx="1"/>
          </p:nvPr>
        </p:nvSpPr>
        <p:spPr/>
        <p:txBody>
          <a:bodyPr>
            <a:normAutofit fontScale="25000" lnSpcReduction="20000"/>
          </a:bodyPr>
          <a:lstStyle/>
          <a:p>
            <a:endParaRPr lang="en-US" dirty="0"/>
          </a:p>
        </p:txBody>
      </p:sp>
      <p:pic>
        <p:nvPicPr>
          <p:cNvPr id="4" name="Picture 3" descr="A close up of a map&#10;&#10;Description automatically generated">
            <a:extLst>
              <a:ext uri="{FF2B5EF4-FFF2-40B4-BE49-F238E27FC236}">
                <a16:creationId xmlns:a16="http://schemas.microsoft.com/office/drawing/2014/main" id="{B5F3AA2E-10F5-DA58-4F57-24338D5A20C0}"/>
              </a:ext>
            </a:extLst>
          </p:cNvPr>
          <p:cNvPicPr>
            <a:picLocks noChangeAspect="1"/>
          </p:cNvPicPr>
          <p:nvPr/>
        </p:nvPicPr>
        <p:blipFill>
          <a:blip r:embed="rId3"/>
          <a:stretch>
            <a:fillRect/>
          </a:stretch>
        </p:blipFill>
        <p:spPr>
          <a:xfrm>
            <a:off x="1324576" y="780604"/>
            <a:ext cx="6260124" cy="4069080"/>
          </a:xfrm>
          <a:prstGeom prst="rect">
            <a:avLst/>
          </a:prstGeom>
        </p:spPr>
      </p:pic>
      <p:sp>
        <p:nvSpPr>
          <p:cNvPr id="8" name="TextBox 7">
            <a:extLst>
              <a:ext uri="{FF2B5EF4-FFF2-40B4-BE49-F238E27FC236}">
                <a16:creationId xmlns:a16="http://schemas.microsoft.com/office/drawing/2014/main" id="{D4D04B80-C7ED-63FD-C765-FD6A1EB94F1F}"/>
              </a:ext>
            </a:extLst>
          </p:cNvPr>
          <p:cNvSpPr txBox="1"/>
          <p:nvPr/>
        </p:nvSpPr>
        <p:spPr>
          <a:xfrm>
            <a:off x="1212351" y="4541907"/>
            <a:ext cx="7931649" cy="307777"/>
          </a:xfrm>
          <a:prstGeom prst="rect">
            <a:avLst/>
          </a:prstGeom>
          <a:noFill/>
        </p:spPr>
        <p:txBody>
          <a:bodyPr wrap="square" rtlCol="0">
            <a:spAutoFit/>
          </a:bodyPr>
          <a:lstStyle/>
          <a:p>
            <a:r>
              <a:rPr lang="en-US" sz="1400" dirty="0"/>
              <a:t>https://</a:t>
            </a:r>
            <a:r>
              <a:rPr lang="en-US" sz="1400" dirty="0" err="1"/>
              <a:t>allea.org</a:t>
            </a:r>
            <a:r>
              <a:rPr lang="en-US" sz="1400" dirty="0"/>
              <a:t>/portfolio-item/sustainable-and-fair-data-sharing-in-the-humanities/</a:t>
            </a:r>
          </a:p>
        </p:txBody>
      </p:sp>
    </p:spTree>
    <p:extLst>
      <p:ext uri="{BB962C8B-B14F-4D97-AF65-F5344CB8AC3E}">
        <p14:creationId xmlns:p14="http://schemas.microsoft.com/office/powerpoint/2010/main" val="206894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677C-E7C2-084A-AB91-0C934B482911}"/>
              </a:ext>
            </a:extLst>
          </p:cNvPr>
          <p:cNvSpPr>
            <a:spLocks noGrp="1"/>
          </p:cNvSpPr>
          <p:nvPr>
            <p:ph type="title"/>
          </p:nvPr>
        </p:nvSpPr>
        <p:spPr>
          <a:xfrm>
            <a:off x="939113" y="558054"/>
            <a:ext cx="7871253" cy="994172"/>
          </a:xfrm>
        </p:spPr>
        <p:txBody>
          <a:bodyPr>
            <a:noAutofit/>
          </a:bodyPr>
          <a:lstStyle/>
          <a:p>
            <a:r>
              <a:rPr lang="en-US" sz="3200" dirty="0"/>
              <a:t>How pre-prints help humanities researchers</a:t>
            </a:r>
          </a:p>
        </p:txBody>
      </p:sp>
      <p:sp>
        <p:nvSpPr>
          <p:cNvPr id="3" name="Content Placeholder 2">
            <a:extLst>
              <a:ext uri="{FF2B5EF4-FFF2-40B4-BE49-F238E27FC236}">
                <a16:creationId xmlns:a16="http://schemas.microsoft.com/office/drawing/2014/main" id="{7BA0FB0A-FAB0-B942-B6E0-1F0F56600AB3}"/>
              </a:ext>
            </a:extLst>
          </p:cNvPr>
          <p:cNvSpPr>
            <a:spLocks noGrp="1"/>
          </p:cNvSpPr>
          <p:nvPr>
            <p:ph idx="1"/>
          </p:nvPr>
        </p:nvSpPr>
        <p:spPr/>
        <p:txBody>
          <a:bodyPr/>
          <a:lstStyle/>
          <a:p>
            <a:pPr marL="0" indent="0">
              <a:buNone/>
            </a:pPr>
            <a:endParaRPr lang="en-US" dirty="0"/>
          </a:p>
        </p:txBody>
      </p:sp>
      <p:sp>
        <p:nvSpPr>
          <p:cNvPr id="4" name="TextBox 3">
            <a:extLst>
              <a:ext uri="{FF2B5EF4-FFF2-40B4-BE49-F238E27FC236}">
                <a16:creationId xmlns:a16="http://schemas.microsoft.com/office/drawing/2014/main" id="{E379D5D3-326F-1648-8BD6-C3155544FDC6}"/>
              </a:ext>
            </a:extLst>
          </p:cNvPr>
          <p:cNvSpPr txBox="1"/>
          <p:nvPr/>
        </p:nvSpPr>
        <p:spPr>
          <a:xfrm>
            <a:off x="578224" y="1324080"/>
            <a:ext cx="7871253" cy="3970318"/>
          </a:xfrm>
          <a:prstGeom prst="rect">
            <a:avLst/>
          </a:prstGeom>
          <a:noFill/>
        </p:spPr>
        <p:txBody>
          <a:bodyPr wrap="square" rtlCol="0">
            <a:spAutoFit/>
          </a:bodyPr>
          <a:lstStyle/>
          <a:p>
            <a:pPr marL="285750" indent="-285750">
              <a:buFont typeface="Arial" panose="020B0604020202020204" pitchFamily="34" charset="0"/>
              <a:buChar char="•"/>
            </a:pPr>
            <a:r>
              <a:rPr lang="en-US" sz="2000" dirty="0"/>
              <a:t>sharing ideas and encouraging feedback and collaboration early on in the research process makes research stronger</a:t>
            </a:r>
          </a:p>
          <a:p>
            <a:r>
              <a:rPr lang="en-US" sz="2000" dirty="0"/>
              <a:t> </a:t>
            </a:r>
          </a:p>
          <a:p>
            <a:pPr marL="285750" indent="-285750">
              <a:buFont typeface="Arial" panose="020B0604020202020204" pitchFamily="34" charset="0"/>
              <a:buChar char="•"/>
            </a:pPr>
            <a:r>
              <a:rPr lang="en-US" sz="2000" dirty="0"/>
              <a:t>new research ideas that are not yet developed into their full, final form</a:t>
            </a:r>
          </a:p>
          <a:p>
            <a:pPr marL="742950" lvl="1" indent="-285750">
              <a:buFont typeface="Arial" panose="020B0604020202020204" pitchFamily="34" charset="0"/>
              <a:buChar char="•"/>
            </a:pPr>
            <a:r>
              <a:rPr lang="en-US" sz="2000" dirty="0"/>
              <a:t>other scholars offer constructive feedback</a:t>
            </a:r>
          </a:p>
          <a:p>
            <a:pPr marL="742950" lvl="1" indent="-285750">
              <a:buFont typeface="Arial" panose="020B0604020202020204" pitchFamily="34" charset="0"/>
              <a:buChar char="•"/>
            </a:pPr>
            <a:r>
              <a:rPr lang="en-US" sz="2000" dirty="0"/>
              <a:t>extended articles can be developed</a:t>
            </a:r>
          </a:p>
          <a:p>
            <a:pPr lvl="1"/>
            <a:endParaRPr lang="en-US" sz="2000" dirty="0"/>
          </a:p>
          <a:p>
            <a:pPr lvl="1"/>
            <a:endParaRPr lang="en-US" sz="2000" dirty="0"/>
          </a:p>
          <a:p>
            <a:pPr marL="239713" lvl="1"/>
            <a:r>
              <a:rPr lang="en-US" dirty="0"/>
              <a:t>Edwards, Caroline. 2014. “How Can Existing Open Access Models Work for Humanities and Social Science Research?”. </a:t>
            </a:r>
            <a:r>
              <a:rPr lang="en-US" i="1" dirty="0"/>
              <a:t>Insights</a:t>
            </a:r>
            <a:r>
              <a:rPr lang="en-US" dirty="0"/>
              <a:t> 27 (1): 17–24. DOI:  </a:t>
            </a:r>
            <a:r>
              <a:rPr lang="en-US" dirty="0">
                <a:hlinkClick r:id="rId3"/>
              </a:rPr>
              <a:t>http://doi.org/10.1629/2048-7754.135</a:t>
            </a:r>
            <a:r>
              <a:rPr lang="en-US" dirty="0"/>
              <a:t> </a:t>
            </a:r>
          </a:p>
          <a:p>
            <a:pPr lvl="1"/>
            <a:endParaRPr lang="en-US" sz="2000" dirty="0"/>
          </a:p>
          <a:p>
            <a:endParaRPr lang="en-US" dirty="0"/>
          </a:p>
        </p:txBody>
      </p:sp>
    </p:spTree>
    <p:extLst>
      <p:ext uri="{BB962C8B-B14F-4D97-AF65-F5344CB8AC3E}">
        <p14:creationId xmlns:p14="http://schemas.microsoft.com/office/powerpoint/2010/main" val="305357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677C-E7C2-084A-AB91-0C934B482911}"/>
              </a:ext>
            </a:extLst>
          </p:cNvPr>
          <p:cNvSpPr>
            <a:spLocks noGrp="1"/>
          </p:cNvSpPr>
          <p:nvPr>
            <p:ph type="title"/>
          </p:nvPr>
        </p:nvSpPr>
        <p:spPr>
          <a:xfrm>
            <a:off x="939113" y="558054"/>
            <a:ext cx="7871253" cy="994172"/>
          </a:xfrm>
        </p:spPr>
        <p:txBody>
          <a:bodyPr>
            <a:noAutofit/>
          </a:bodyPr>
          <a:lstStyle/>
          <a:p>
            <a:r>
              <a:rPr lang="en-US" dirty="0"/>
              <a:t>How open access helps researchers succeed</a:t>
            </a:r>
          </a:p>
        </p:txBody>
      </p:sp>
      <p:sp>
        <p:nvSpPr>
          <p:cNvPr id="3" name="Content Placeholder 2">
            <a:extLst>
              <a:ext uri="{FF2B5EF4-FFF2-40B4-BE49-F238E27FC236}">
                <a16:creationId xmlns:a16="http://schemas.microsoft.com/office/drawing/2014/main" id="{7BA0FB0A-FAB0-B942-B6E0-1F0F56600AB3}"/>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E379D5D3-326F-1648-8BD6-C3155544FDC6}"/>
              </a:ext>
            </a:extLst>
          </p:cNvPr>
          <p:cNvSpPr txBox="1"/>
          <p:nvPr/>
        </p:nvSpPr>
        <p:spPr>
          <a:xfrm>
            <a:off x="1262933" y="1242152"/>
            <a:ext cx="6618134" cy="3000821"/>
          </a:xfrm>
          <a:prstGeom prst="rect">
            <a:avLst/>
          </a:prstGeom>
          <a:noFill/>
        </p:spPr>
        <p:txBody>
          <a:bodyPr wrap="square" rtlCol="0">
            <a:spAutoFit/>
          </a:bodyPr>
          <a:lstStyle/>
          <a:p>
            <a:r>
              <a:rPr lang="en-US" sz="2400" dirty="0"/>
              <a:t>Individual Benefits</a:t>
            </a:r>
          </a:p>
          <a:p>
            <a:endParaRPr lang="en-US" sz="1400" b="1" dirty="0"/>
          </a:p>
          <a:p>
            <a:pPr marL="342900" indent="-342900">
              <a:spcAft>
                <a:spcPts val="600"/>
              </a:spcAft>
              <a:buFont typeface="Arial" panose="020B0604020202020204" pitchFamily="34" charset="0"/>
              <a:buChar char="•"/>
            </a:pPr>
            <a:r>
              <a:rPr lang="en-US" sz="2200" dirty="0"/>
              <a:t>More citations</a:t>
            </a:r>
          </a:p>
          <a:p>
            <a:pPr marL="800100" lvl="1" indent="-342900">
              <a:spcAft>
                <a:spcPts val="600"/>
              </a:spcAft>
              <a:buFont typeface="Arial" panose="020B0604020202020204" pitchFamily="34" charset="0"/>
              <a:buChar char="•"/>
            </a:pPr>
            <a:r>
              <a:rPr lang="en-US" sz="2000" dirty="0"/>
              <a:t>Papers with data get cited more</a:t>
            </a:r>
          </a:p>
          <a:p>
            <a:pPr marL="342900" indent="-342900">
              <a:spcAft>
                <a:spcPts val="600"/>
              </a:spcAft>
              <a:buFont typeface="Arial" panose="020B0604020202020204" pitchFamily="34" charset="0"/>
              <a:buChar char="•"/>
            </a:pPr>
            <a:r>
              <a:rPr lang="en-US" sz="2200" dirty="0"/>
              <a:t>Potential collaborators</a:t>
            </a:r>
          </a:p>
          <a:p>
            <a:pPr marL="342900" indent="-342900">
              <a:spcAft>
                <a:spcPts val="600"/>
              </a:spcAft>
              <a:buFont typeface="Arial" panose="020B0604020202020204" pitchFamily="34" charset="0"/>
              <a:buChar char="•"/>
            </a:pPr>
            <a:r>
              <a:rPr lang="en-US" sz="2200" dirty="0"/>
              <a:t>Job opportunities</a:t>
            </a:r>
          </a:p>
          <a:p>
            <a:pPr marL="342900" indent="-342900">
              <a:spcAft>
                <a:spcPts val="600"/>
              </a:spcAft>
              <a:buFont typeface="Arial" panose="020B0604020202020204" pitchFamily="34" charset="0"/>
              <a:buChar char="•"/>
            </a:pPr>
            <a:r>
              <a:rPr lang="en-US" sz="2200" dirty="0"/>
              <a:t>Career Advancement</a:t>
            </a:r>
          </a:p>
          <a:p>
            <a:endParaRPr lang="en-US" dirty="0"/>
          </a:p>
        </p:txBody>
      </p:sp>
      <p:cxnSp>
        <p:nvCxnSpPr>
          <p:cNvPr id="7" name="Straight Connector 6">
            <a:extLst>
              <a:ext uri="{FF2B5EF4-FFF2-40B4-BE49-F238E27FC236}">
                <a16:creationId xmlns:a16="http://schemas.microsoft.com/office/drawing/2014/main" id="{98F82B9B-4AC9-8340-8475-3CA61F49FBEA}"/>
              </a:ext>
            </a:extLst>
          </p:cNvPr>
          <p:cNvCxnSpPr>
            <a:cxnSpLocks/>
          </p:cNvCxnSpPr>
          <p:nvPr/>
        </p:nvCxnSpPr>
        <p:spPr>
          <a:xfrm>
            <a:off x="1358152" y="1632908"/>
            <a:ext cx="238012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582439"/>
      </p:ext>
    </p:extLst>
  </p:cSld>
  <p:clrMapOvr>
    <a:masterClrMapping/>
  </p:clrMapOvr>
</p:sld>
</file>

<file path=ppt/theme/theme1.xml><?xml version="1.0" encoding="utf-8"?>
<a:theme xmlns:a="http://schemas.openxmlformats.org/drawingml/2006/main" name="UVa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Theme" id="{464EA275-551A-1543-8CBA-3CB265114B87}" vid="{D578AA04-42DB-2E43-ADDA-0770D635CE8D}"/>
    </a:ext>
  </a:extLst>
</a:theme>
</file>

<file path=ppt/theme/theme10.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xt Hierarch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Image Lar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Image Large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Image Sma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Image Small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Pag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Pag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uo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ulleted List One Colum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ulleted List Two Colum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UVaTheme</Template>
  <TotalTime>6712</TotalTime>
  <Words>4372</Words>
  <Application>Microsoft Macintosh PowerPoint</Application>
  <PresentationFormat>On-screen Show (16:9)</PresentationFormat>
  <Paragraphs>375</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19</vt:i4>
      </vt:variant>
    </vt:vector>
  </HeadingPairs>
  <TitlesOfParts>
    <vt:vector size="46" baseType="lpstr">
      <vt:lpstr>Arial</vt:lpstr>
      <vt:lpstr>Calibri</vt:lpstr>
      <vt:lpstr>Calibri Light</vt:lpstr>
      <vt:lpstr>FiraSans</vt:lpstr>
      <vt:lpstr>ITC Franklin Gothic Std Book</vt:lpstr>
      <vt:lpstr>ITC Franklin Gothic Std Demi</vt:lpstr>
      <vt:lpstr>ITC Franklin Gothic Std Heavy</vt:lpstr>
      <vt:lpstr>Merriweather</vt:lpstr>
      <vt:lpstr>Open Sans</vt:lpstr>
      <vt:lpstr>OpenSans</vt:lpstr>
      <vt:lpstr>Times New Roman</vt:lpstr>
      <vt:lpstr>UVaTheme</vt:lpstr>
      <vt:lpstr>Title Page 2</vt:lpstr>
      <vt:lpstr>Title Page 3</vt:lpstr>
      <vt:lpstr>Title Page 4</vt:lpstr>
      <vt:lpstr>Contents</vt:lpstr>
      <vt:lpstr>Quote</vt:lpstr>
      <vt:lpstr>Blank</vt:lpstr>
      <vt:lpstr>Bulleted List One Column</vt:lpstr>
      <vt:lpstr>Bulleted List Two Column</vt:lpstr>
      <vt:lpstr>Text</vt:lpstr>
      <vt:lpstr>Text Hierarchy</vt:lpstr>
      <vt:lpstr>Table</vt:lpstr>
      <vt:lpstr>Image Large</vt:lpstr>
      <vt:lpstr>Image Large Placeholder</vt:lpstr>
      <vt:lpstr>Image Small</vt:lpstr>
      <vt:lpstr>Image Small Placeholder</vt:lpstr>
      <vt:lpstr>Open Scholarship in the Humanities Support at the UVa Library</vt:lpstr>
      <vt:lpstr>Open Research/Scholarship</vt:lpstr>
      <vt:lpstr>Data in Arts &amp; Humanities</vt:lpstr>
      <vt:lpstr>Data in Arts &amp; Humanities</vt:lpstr>
      <vt:lpstr>Data in Arts &amp; Humanities</vt:lpstr>
      <vt:lpstr>Discoverability</vt:lpstr>
      <vt:lpstr>Sustainable and FAIR data sharing in the humanities</vt:lpstr>
      <vt:lpstr>How pre-prints help humanities researchers</vt:lpstr>
      <vt:lpstr>How open access helps researchers succeed</vt:lpstr>
      <vt:lpstr>Tools that help being more Open</vt:lpstr>
      <vt:lpstr>Tools that help being more Open</vt:lpstr>
      <vt:lpstr>PowerPoint Presentation</vt:lpstr>
      <vt:lpstr>Libra</vt:lpstr>
      <vt:lpstr>PowerPoint Presentation</vt:lpstr>
      <vt:lpstr>PowerPoint Presentation</vt:lpstr>
      <vt:lpstr>PowerPoint Presentation</vt:lpstr>
      <vt:lpstr>Discussion?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Lake, Sherry Heitchew (sah)</dc:creator>
  <cp:lastModifiedBy>Lake, Sherry Heitchew (sah)</cp:lastModifiedBy>
  <cp:revision>82</cp:revision>
  <cp:lastPrinted>2022-09-27T01:49:42Z</cp:lastPrinted>
  <dcterms:created xsi:type="dcterms:W3CDTF">2021-07-30T16:52:59Z</dcterms:created>
  <dcterms:modified xsi:type="dcterms:W3CDTF">2022-09-27T01:51:22Z</dcterms:modified>
</cp:coreProperties>
</file>