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409" r:id="rId3"/>
    <p:sldId id="422" r:id="rId4"/>
    <p:sldId id="423" r:id="rId5"/>
    <p:sldId id="474" r:id="rId6"/>
    <p:sldId id="472" r:id="rId7"/>
    <p:sldId id="462" r:id="rId8"/>
    <p:sldId id="453" r:id="rId9"/>
    <p:sldId id="421" r:id="rId10"/>
    <p:sldId id="433" r:id="rId11"/>
    <p:sldId id="449" r:id="rId12"/>
    <p:sldId id="451" r:id="rId13"/>
    <p:sldId id="452" r:id="rId14"/>
    <p:sldId id="443" r:id="rId15"/>
    <p:sldId id="415" r:id="rId16"/>
    <p:sldId id="461" r:id="rId17"/>
    <p:sldId id="459" r:id="rId18"/>
    <p:sldId id="463" r:id="rId19"/>
    <p:sldId id="460" r:id="rId20"/>
    <p:sldId id="425" r:id="rId21"/>
    <p:sldId id="418" r:id="rId22"/>
    <p:sldId id="465" r:id="rId23"/>
    <p:sldId id="426" r:id="rId24"/>
    <p:sldId id="471" r:id="rId25"/>
    <p:sldId id="427" r:id="rId26"/>
    <p:sldId id="442" r:id="rId27"/>
    <p:sldId id="420" r:id="rId28"/>
    <p:sldId id="466" r:id="rId29"/>
    <p:sldId id="416" r:id="rId30"/>
    <p:sldId id="467" r:id="rId31"/>
    <p:sldId id="428" r:id="rId32"/>
    <p:sldId id="429" r:id="rId33"/>
    <p:sldId id="430" r:id="rId34"/>
    <p:sldId id="435" r:id="rId35"/>
    <p:sldId id="436" r:id="rId36"/>
    <p:sldId id="431" r:id="rId37"/>
    <p:sldId id="432" r:id="rId38"/>
    <p:sldId id="434" r:id="rId39"/>
    <p:sldId id="417" r:id="rId40"/>
    <p:sldId id="437" r:id="rId41"/>
    <p:sldId id="439" r:id="rId42"/>
    <p:sldId id="440" r:id="rId43"/>
    <p:sldId id="468" r:id="rId44"/>
    <p:sldId id="441" r:id="rId45"/>
    <p:sldId id="444" r:id="rId46"/>
    <p:sldId id="445" r:id="rId47"/>
    <p:sldId id="446" r:id="rId48"/>
    <p:sldId id="447" r:id="rId49"/>
    <p:sldId id="454" r:id="rId50"/>
    <p:sldId id="455" r:id="rId51"/>
    <p:sldId id="469" r:id="rId52"/>
    <p:sldId id="448" r:id="rId53"/>
    <p:sldId id="457" r:id="rId54"/>
    <p:sldId id="424" r:id="rId55"/>
    <p:sldId id="456" r:id="rId56"/>
    <p:sldId id="470" r:id="rId57"/>
    <p:sldId id="414" r:id="rId5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4Yg1pp9MUwqBNTNJt4/9gJsqR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ra Mahoney" initials="KM" lastIdx="2" clrIdx="0">
    <p:extLst>
      <p:ext uri="{19B8F6BF-5375-455C-9EA6-DF929625EA0E}">
        <p15:presenceInfo xmlns:p15="http://schemas.microsoft.com/office/powerpoint/2012/main" userId="7e538f1d87ec24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32D4B"/>
    <a:srgbClr val="000036"/>
    <a:srgbClr val="0054D0"/>
    <a:srgbClr val="0066FF"/>
    <a:srgbClr val="EBEBFF"/>
    <a:srgbClr val="DDDDFF"/>
    <a:srgbClr val="007400"/>
    <a:srgbClr val="E57200"/>
    <a:srgbClr val="EA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BA1B5-9CBA-4DC9-8D1A-15C9A6C867DC}" v="23" dt="2022-08-03T19:51:05.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p:restoredTop sz="83673" autoAdjust="0"/>
  </p:normalViewPr>
  <p:slideViewPr>
    <p:cSldViewPr snapToGrid="0">
      <p:cViewPr varScale="1">
        <p:scale>
          <a:sx n="141" d="100"/>
          <a:sy n="141" d="100"/>
        </p:scale>
        <p:origin x="600" y="184"/>
      </p:cViewPr>
      <p:guideLst>
        <p:guide orient="horz" pos="1620"/>
        <p:guide pos="2880"/>
      </p:guideLst>
    </p:cSldViewPr>
  </p:slideViewPr>
  <p:notesTextViewPr>
    <p:cViewPr>
      <p:scale>
        <a:sx n="190" d="100"/>
        <a:sy n="190" d="100"/>
      </p:scale>
      <p:origin x="0" y="0"/>
    </p:cViewPr>
  </p:notesTextViewPr>
  <p:notesViewPr>
    <p:cSldViewPr snapToGrid="0">
      <p:cViewPr varScale="1">
        <p:scale>
          <a:sx n="79" d="100"/>
          <a:sy n="79"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T Dinsmore" userId="zvQedKu+hbJKxrHnUbh8wM5Js1YuSz2JHYvPvDQ3lmg=" providerId="None" clId="Web-{207BA1B5-9CBA-4DC9-8D1A-15C9A6C867DC}"/>
    <pc:docChg chg="modSld">
      <pc:chgData name="Brooke T Dinsmore" userId="zvQedKu+hbJKxrHnUbh8wM5Js1YuSz2JHYvPvDQ3lmg=" providerId="None" clId="Web-{207BA1B5-9CBA-4DC9-8D1A-15C9A6C867DC}" dt="2022-08-03T19:51:05.212" v="20"/>
      <pc:docMkLst>
        <pc:docMk/>
      </pc:docMkLst>
      <pc:sldChg chg="addSp modSp">
        <pc:chgData name="Brooke T Dinsmore" userId="zvQedKu+hbJKxrHnUbh8wM5Js1YuSz2JHYvPvDQ3lmg=" providerId="None" clId="Web-{207BA1B5-9CBA-4DC9-8D1A-15C9A6C867DC}" dt="2022-08-03T19:51:05.212" v="20"/>
        <pc:sldMkLst>
          <pc:docMk/>
          <pc:sldMk cId="0" sldId="256"/>
        </pc:sldMkLst>
        <pc:spChg chg="add">
          <ac:chgData name="Brooke T Dinsmore" userId="zvQedKu+hbJKxrHnUbh8wM5Js1YuSz2JHYvPvDQ3lmg=" providerId="None" clId="Web-{207BA1B5-9CBA-4DC9-8D1A-15C9A6C867DC}" dt="2022-08-03T19:49:51.379" v="0"/>
          <ac:spMkLst>
            <pc:docMk/>
            <pc:sldMk cId="0" sldId="256"/>
            <ac:spMk id="3" creationId="{752E242D-E5BC-2507-54D8-8EA4CF7F8BDB}"/>
          </ac:spMkLst>
        </pc:spChg>
        <pc:spChg chg="add mod">
          <ac:chgData name="Brooke T Dinsmore" userId="zvQedKu+hbJKxrHnUbh8wM5Js1YuSz2JHYvPvDQ3lmg=" providerId="None" clId="Web-{207BA1B5-9CBA-4DC9-8D1A-15C9A6C867DC}" dt="2022-08-03T19:49:53.067" v="3"/>
          <ac:spMkLst>
            <pc:docMk/>
            <pc:sldMk cId="0" sldId="256"/>
            <ac:spMk id="6" creationId="{37A4E2BE-B73B-2073-D99C-32F368EBEF2E}"/>
          </ac:spMkLst>
        </pc:spChg>
        <pc:spChg chg="mod">
          <ac:chgData name="Brooke T Dinsmore" userId="zvQedKu+hbJKxrHnUbh8wM5Js1YuSz2JHYvPvDQ3lmg=" providerId="None" clId="Web-{207BA1B5-9CBA-4DC9-8D1A-15C9A6C867DC}" dt="2022-08-03T19:51:02.790" v="19" actId="1076"/>
          <ac:spMkLst>
            <pc:docMk/>
            <pc:sldMk cId="0" sldId="256"/>
            <ac:spMk id="333" creationId="{00000000-0000-0000-0000-000000000000}"/>
          </ac:spMkLst>
        </pc:spChg>
        <pc:graphicFrameChg chg="add mod modGraphic">
          <ac:chgData name="Brooke T Dinsmore" userId="zvQedKu+hbJKxrHnUbh8wM5Js1YuSz2JHYvPvDQ3lmg=" providerId="None" clId="Web-{207BA1B5-9CBA-4DC9-8D1A-15C9A6C867DC}" dt="2022-08-03T19:51:05.212" v="20"/>
          <ac:graphicFrameMkLst>
            <pc:docMk/>
            <pc:sldMk cId="0" sldId="256"/>
            <ac:graphicFrameMk id="5" creationId="{7CCF4E95-87EB-8412-00EC-9EB99DB7724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Insert-&gt;index &amp; tables-&gt; table of contents</a:t>
            </a:r>
          </a:p>
          <a:p>
            <a:r>
              <a:rPr lang="en-US" dirty="0"/>
              <a:t>Show the number of levels you want, can format here</a:t>
            </a:r>
          </a:p>
          <a:p>
            <a:r>
              <a:rPr lang="en-US" dirty="0"/>
              <a:t>The table of figures tab will let you generate a table of figures or table of tables, etc.</a:t>
            </a:r>
          </a:p>
          <a:p>
            <a:r>
              <a:rPr lang="en-US" dirty="0"/>
              <a:t>the page numbering can be refreshed to update as you move things around in the text.</a:t>
            </a:r>
          </a:p>
        </p:txBody>
      </p:sp>
    </p:spTree>
    <p:extLst>
      <p:ext uri="{BB962C8B-B14F-4D97-AF65-F5344CB8AC3E}">
        <p14:creationId xmlns:p14="http://schemas.microsoft.com/office/powerpoint/2010/main" val="171486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Insert-&gt;index &amp; tables-&gt; table of contents</a:t>
            </a:r>
          </a:p>
          <a:p>
            <a:r>
              <a:rPr lang="en-US" dirty="0"/>
              <a:t>Show the number of levels you want, can for mat here</a:t>
            </a:r>
          </a:p>
          <a:p>
            <a:r>
              <a:rPr lang="en-US" dirty="0"/>
              <a:t>The table of figures tab will let you generate a table of figures or table of tables, etc.</a:t>
            </a:r>
          </a:p>
          <a:p>
            <a:r>
              <a:rPr lang="en-US" dirty="0"/>
              <a:t>the page numbering can be refreshed to update as you move things around in the text.</a:t>
            </a:r>
          </a:p>
        </p:txBody>
      </p:sp>
    </p:spTree>
    <p:extLst>
      <p:ext uri="{BB962C8B-B14F-4D97-AF65-F5344CB8AC3E}">
        <p14:creationId xmlns:p14="http://schemas.microsoft.com/office/powerpoint/2010/main" val="154265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Insert-&gt;equation</a:t>
            </a:r>
          </a:p>
          <a:p>
            <a:r>
              <a:rPr lang="en-US" dirty="0"/>
              <a:t>&lt;there may be other plug ins or ways of doing this as well but we will not cover them&gt;</a:t>
            </a:r>
          </a:p>
        </p:txBody>
      </p:sp>
    </p:spTree>
    <p:extLst>
      <p:ext uri="{BB962C8B-B14F-4D97-AF65-F5344CB8AC3E}">
        <p14:creationId xmlns:p14="http://schemas.microsoft.com/office/powerpoint/2010/main" val="264137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insert captions for equations the same way you would for tables and figures </a:t>
            </a:r>
          </a:p>
          <a:p>
            <a:r>
              <a:rPr lang="en-US" dirty="0"/>
              <a:t>Be sure to select equation for the label type</a:t>
            </a:r>
          </a:p>
          <a:p>
            <a:r>
              <a:rPr lang="en-US" dirty="0"/>
              <a:t>You can then also generate a table of equations using the same procedure as a table of figures, only select equation from the caption label menu</a:t>
            </a:r>
          </a:p>
        </p:txBody>
      </p:sp>
    </p:spTree>
    <p:extLst>
      <p:ext uri="{BB962C8B-B14F-4D97-AF65-F5344CB8AC3E}">
        <p14:creationId xmlns:p14="http://schemas.microsoft.com/office/powerpoint/2010/main" val="67729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3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Insert-&gt;advanced symbol</a:t>
            </a:r>
          </a:p>
        </p:txBody>
      </p:sp>
    </p:spTree>
    <p:extLst>
      <p:ext uri="{BB962C8B-B14F-4D97-AF65-F5344CB8AC3E}">
        <p14:creationId xmlns:p14="http://schemas.microsoft.com/office/powerpoint/2010/main" val="49689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Insert-&gt;header or footer</a:t>
            </a:r>
          </a:p>
          <a:p>
            <a:r>
              <a:rPr lang="en-US" dirty="0"/>
              <a:t>Addition ribbon menu pops up with options for page numbers </a:t>
            </a:r>
            <a:r>
              <a:rPr lang="en-US" dirty="0" err="1"/>
              <a:t>etcpage</a:t>
            </a:r>
            <a:r>
              <a:rPr lang="en-US" dirty="0"/>
              <a:t> number-&gt;format-&gt; continue from previous section or start at ___ to start numbering differently</a:t>
            </a:r>
          </a:p>
          <a:p>
            <a:r>
              <a:rPr lang="en-US" dirty="0"/>
              <a:t>You can adjust these settings within sections to get different numbering for different sections if applied between section breaks</a:t>
            </a:r>
          </a:p>
        </p:txBody>
      </p:sp>
    </p:spTree>
    <p:extLst>
      <p:ext uri="{BB962C8B-B14F-4D97-AF65-F5344CB8AC3E}">
        <p14:creationId xmlns:p14="http://schemas.microsoft.com/office/powerpoint/2010/main" val="178194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do this if you want your table of contents, figures, tables, equations to have roman numeral formatting and the rest to have regular numbers</a:t>
            </a:r>
          </a:p>
        </p:txBody>
      </p:sp>
    </p:spTree>
    <p:extLst>
      <p:ext uri="{BB962C8B-B14F-4D97-AF65-F5344CB8AC3E}">
        <p14:creationId xmlns:p14="http://schemas.microsoft.com/office/powerpoint/2010/main" val="1896705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006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80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24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Requires internet </a:t>
            </a:r>
          </a:p>
          <a:p>
            <a:pPr lvl="1"/>
            <a:r>
              <a:rPr lang="en-US" dirty="0"/>
              <a:t>Click File &gt; Options &gt; Trust Center &gt; Trust Center Settings &gt; Privacy Options &gt; Check the box “Let Office can connect to online services from Microsoft to …”</a:t>
            </a:r>
          </a:p>
          <a:p>
            <a:endParaRPr lang="en-US" dirty="0"/>
          </a:p>
        </p:txBody>
      </p:sp>
    </p:spTree>
    <p:extLst>
      <p:ext uri="{BB962C8B-B14F-4D97-AF65-F5344CB8AC3E}">
        <p14:creationId xmlns:p14="http://schemas.microsoft.com/office/powerpoint/2010/main" val="192103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Allows you to insert other documents into this document</a:t>
            </a:r>
          </a:p>
          <a:p>
            <a:r>
              <a:rPr lang="en-US" dirty="0"/>
              <a:t>Creates a section break before and after</a:t>
            </a:r>
          </a:p>
          <a:p>
            <a:pPr lvl="1"/>
            <a:r>
              <a:rPr lang="en-US" dirty="0"/>
              <a:t>Inserts the document as it is formatted in its original document</a:t>
            </a:r>
          </a:p>
          <a:p>
            <a:pPr lvl="1"/>
            <a:endParaRPr lang="en-US" dirty="0"/>
          </a:p>
          <a:p>
            <a:r>
              <a:rPr lang="en-US" sz="1100" b="0" i="0" u="none" strike="noStrike" cap="none" dirty="0">
                <a:solidFill>
                  <a:srgbClr val="000000"/>
                </a:solidFill>
                <a:effectLst/>
                <a:latin typeface="Arial"/>
                <a:ea typeface="Arial"/>
                <a:cs typeface="Arial"/>
                <a:sym typeface="Arial"/>
              </a:rPr>
              <a:t>Linked vs embedded</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“Embedded objects become part of the Word file or email message and, after they are inserted, they are no longer connected to any source file.  Linked objects can be updated if the source file is modified. Linked data is stored in the source file. The Word file or email message (the destination file) stores only the location of the source file, and it displays a representation of the linked data. Use linked objects if file size is a consideration.” </a:t>
            </a:r>
          </a:p>
          <a:p>
            <a:pPr lvl="1"/>
            <a:endParaRPr lang="en-US" dirty="0"/>
          </a:p>
        </p:txBody>
      </p:sp>
    </p:spTree>
    <p:extLst>
      <p:ext uri="{BB962C8B-B14F-4D97-AF65-F5344CB8AC3E}">
        <p14:creationId xmlns:p14="http://schemas.microsoft.com/office/powerpoint/2010/main" val="8249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488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dates and number to help keep your versions in order</a:t>
            </a:r>
          </a:p>
        </p:txBody>
      </p:sp>
    </p:spTree>
    <p:extLst>
      <p:ext uri="{BB962C8B-B14F-4D97-AF65-F5344CB8AC3E}">
        <p14:creationId xmlns:p14="http://schemas.microsoft.com/office/powerpoint/2010/main" val="3506349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Librarians are happy to help you with reference management software</a:t>
            </a:r>
          </a:p>
          <a:p>
            <a:r>
              <a:rPr lang="en-US" dirty="0"/>
              <a:t>Check the library past workshop materials for slides, videos, </a:t>
            </a:r>
            <a:r>
              <a:rPr lang="en-US" dirty="0" err="1"/>
              <a:t>etc</a:t>
            </a:r>
            <a:r>
              <a:rPr lang="en-US" dirty="0"/>
              <a:t> and for presenters you can contact for one on one training</a:t>
            </a:r>
          </a:p>
        </p:txBody>
      </p:sp>
    </p:spTree>
    <p:extLst>
      <p:ext uri="{BB962C8B-B14F-4D97-AF65-F5344CB8AC3E}">
        <p14:creationId xmlns:p14="http://schemas.microsoft.com/office/powerpoint/2010/main" val="3513136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688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Each of the three body chapters is set up as a standalone but related article with its own IMRD set up. It does not need to be an actual submitted or published article. Check with your committee on specific requirements for your dissertation. If you are including published content, be sure to check with your committee and the publisher on what you may need to do. References for each chapter may be listed in the chapter itself or at the end of the dissertation. Check with your advisor/committee for which dissertation set up they expect from your work and where the references should be listed.</a:t>
            </a:r>
          </a:p>
          <a:p>
            <a:r>
              <a:rPr lang="en-US" dirty="0"/>
              <a:t>It is vital that the general intro and the conclusion show how the three body chapters/studies/papers come together in a cohesive whole.</a:t>
            </a:r>
          </a:p>
          <a:p>
            <a:r>
              <a:rPr lang="en-US" dirty="0"/>
              <a:t>Note- the number of body chapters (topic/aim/paper) is not set at 3. It could be a higher or lower number depending on local requirements and the nature of the work.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Work through an outline of what you feel would best fit your work with your advisor.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is NOT the same by dissertation by/through publication that may be more common outside the US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Looking through the table of contents for past dissertations or theses in your lab or program may give you ideas for possible structures for your own. You might also ask your advisor for examples of particularly successful examples or examples they felt were well organized, formatted, or written to give you ideas.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135268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dissertation as a whole is set up like a long IMRD(or other common research article structure in your area) with areas of results split into chapters. Discussion may be part of the results chapters (results &amp; discussion 1,2,3 + conclusion) or could possibly be its own chapter or with the conclusion. The intro and conclusion cover the entire dissertation and help it to be a cohesive whole. References are listed at the end of the dissertation. Check with your advisor/committee for which dissertation set up they expect from your work and where they want the references listed.</a:t>
            </a:r>
          </a:p>
          <a:p>
            <a:r>
              <a:rPr lang="en-US" dirty="0"/>
              <a:t>The results are usually labelled meaningfully by content, not literally results 1,2,3</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Note- the number of results chapters is not set at 3. It could be a higher or lower number depending on the nature of the work. It may also be a single results and a single discussion chapter. Work through an outline of what you feel would best fit your work with your advisor.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masters thesis could look like a version of this. Always check with your advisor/committee to identify and clarify expectations for your work and deliverables. There may be additional guidelines.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Looking through the table of contents for past dissertations or theses in your lab or program may give you ideas for possible structures for your own. You might also ask your advisor for examples of particularly successful examples or examples they felt were well organized, formatted, or written to give you ideas.</a:t>
            </a:r>
          </a:p>
          <a:p>
            <a:endParaRPr lang="en-US" dirty="0"/>
          </a:p>
        </p:txBody>
      </p:sp>
    </p:spTree>
    <p:extLst>
      <p:ext uri="{BB962C8B-B14F-4D97-AF65-F5344CB8AC3E}">
        <p14:creationId xmlns:p14="http://schemas.microsoft.com/office/powerpoint/2010/main" val="292355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16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95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you don’t have to do chapter numbers, but in a Dissertation it is very helpful. This is how you can get figure 2.1, 2.2 etc. Some journals have section numbered figures and you can use this for that as well. Otherwise it will just go figure 1, figure 2, throughout the whole paper.</a:t>
            </a:r>
          </a:p>
        </p:txBody>
      </p:sp>
    </p:spTree>
    <p:extLst>
      <p:ext uri="{BB962C8B-B14F-4D97-AF65-F5344CB8AC3E}">
        <p14:creationId xmlns:p14="http://schemas.microsoft.com/office/powerpoint/2010/main" val="12694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59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we’re on the topic of tables</a:t>
            </a:r>
          </a:p>
          <a:p>
            <a:r>
              <a:rPr lang="en-US" dirty="0"/>
              <a:t>Not going to go through this in depth because it very much depends on preference, just know you have options that are easily accessible</a:t>
            </a:r>
          </a:p>
          <a:p>
            <a:r>
              <a:rPr lang="en-US" dirty="0"/>
              <a:t>Can go into this more if there are questions</a:t>
            </a:r>
          </a:p>
        </p:txBody>
      </p:sp>
    </p:spTree>
    <p:extLst>
      <p:ext uri="{BB962C8B-B14F-4D97-AF65-F5344CB8AC3E}">
        <p14:creationId xmlns:p14="http://schemas.microsoft.com/office/powerpoint/2010/main" val="365467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232D4B"/>
        </a:solidFill>
        <a:effectLst/>
      </p:bgPr>
    </p:bg>
    <p:spTree>
      <p:nvGrpSpPr>
        <p:cNvPr id="1" name="Shape 9"/>
        <p:cNvGrpSpPr/>
        <p:nvPr/>
      </p:nvGrpSpPr>
      <p:grpSpPr>
        <a:xfrm>
          <a:off x="0" y="0"/>
          <a:ext cx="0" cy="0"/>
          <a:chOff x="0" y="0"/>
          <a:chExt cx="0" cy="0"/>
        </a:xfrm>
      </p:grpSpPr>
      <p:cxnSp>
        <p:nvCxnSpPr>
          <p:cNvPr id="10" name="Google Shape;10;p17"/>
          <p:cNvCxnSpPr/>
          <p:nvPr/>
        </p:nvCxnSpPr>
        <p:spPr>
          <a:xfrm>
            <a:off x="2477724" y="415650"/>
            <a:ext cx="6244200" cy="0"/>
          </a:xfrm>
          <a:prstGeom prst="straightConnector1">
            <a:avLst/>
          </a:prstGeom>
          <a:noFill/>
          <a:ln w="38100" cap="flat" cmpd="sng">
            <a:solidFill>
              <a:schemeClr val="lt1"/>
            </a:solidFill>
            <a:prstDash val="dot"/>
            <a:round/>
            <a:headEnd type="none" w="sm" len="sm"/>
            <a:tailEnd type="none" w="sm" len="sm"/>
          </a:ln>
        </p:spPr>
      </p:cxnSp>
      <p:sp>
        <p:nvSpPr>
          <p:cNvPr id="11" name="Google Shape;11;p17"/>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12" name="Google Shape;12;p1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Franklin Gothic"/>
              <a:buNone/>
              <a:defRPr b="0" i="0">
                <a:solidFill>
                  <a:schemeClr val="lt1"/>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13" name="Google Shape;13;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2"/>
        <p:cNvGrpSpPr/>
        <p:nvPr/>
      </p:nvGrpSpPr>
      <p:grpSpPr>
        <a:xfrm>
          <a:off x="0" y="0"/>
          <a:ext cx="0" cy="0"/>
          <a:chOff x="0" y="0"/>
          <a:chExt cx="0" cy="0"/>
        </a:xfrm>
      </p:grpSpPr>
      <p:sp>
        <p:nvSpPr>
          <p:cNvPr id="113" name="Google Shape;113;p3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4"/>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 name="Google Shape;115;p34"/>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6" name="Google Shape;116;p34"/>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17" name="Google Shape;117;p34"/>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8" name="Google Shape;118;p34"/>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9" name="Google Shape;119;p34"/>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0" name="Google Shape;120;p34"/>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1" name="Google Shape;121;p34"/>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2"/>
        <p:cNvGrpSpPr/>
        <p:nvPr/>
      </p:nvGrpSpPr>
      <p:grpSpPr>
        <a:xfrm>
          <a:off x="0" y="0"/>
          <a:ext cx="0" cy="0"/>
          <a:chOff x="0" y="0"/>
          <a:chExt cx="0" cy="0"/>
        </a:xfrm>
      </p:grpSpPr>
      <p:sp>
        <p:nvSpPr>
          <p:cNvPr id="123" name="Google Shape;123;p3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35"/>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35"/>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6" name="Google Shape;126;p35"/>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27" name="Google Shape;127;p35"/>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28" name="Google Shape;128;p35"/>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9" name="Google Shape;129;p35"/>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0" name="Google Shape;130;p35"/>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1" name="Google Shape;131;p35"/>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32"/>
        <p:cNvGrpSpPr/>
        <p:nvPr/>
      </p:nvGrpSpPr>
      <p:grpSpPr>
        <a:xfrm>
          <a:off x="0" y="0"/>
          <a:ext cx="0" cy="0"/>
          <a:chOff x="0" y="0"/>
          <a:chExt cx="0" cy="0"/>
        </a:xfrm>
      </p:grpSpPr>
      <p:sp>
        <p:nvSpPr>
          <p:cNvPr id="133" name="Google Shape;133;p3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36"/>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36"/>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6" name="Google Shape;136;p36"/>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37" name="Google Shape;137;p36"/>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8" name="Google Shape;138;p36"/>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9" name="Google Shape;139;p36"/>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0" name="Google Shape;140;p36"/>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1" name="Google Shape;141;p36"/>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2"/>
        <p:cNvGrpSpPr/>
        <p:nvPr/>
      </p:nvGrpSpPr>
      <p:grpSpPr>
        <a:xfrm>
          <a:off x="0" y="0"/>
          <a:ext cx="0" cy="0"/>
          <a:chOff x="0" y="0"/>
          <a:chExt cx="0" cy="0"/>
        </a:xfrm>
      </p:grpSpPr>
      <p:sp>
        <p:nvSpPr>
          <p:cNvPr id="143" name="Google Shape;143;p3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37"/>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37"/>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6" name="Google Shape;146;p37"/>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47" name="Google Shape;147;p37"/>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8" name="Google Shape;148;p37"/>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9" name="Google Shape;149;p37"/>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0" name="Google Shape;150;p37"/>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1" name="Google Shape;151;p37"/>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2"/>
        <p:cNvGrpSpPr/>
        <p:nvPr/>
      </p:nvGrpSpPr>
      <p:grpSpPr>
        <a:xfrm>
          <a:off x="0" y="0"/>
          <a:ext cx="0" cy="0"/>
          <a:chOff x="0" y="0"/>
          <a:chExt cx="0" cy="0"/>
        </a:xfrm>
      </p:grpSpPr>
      <p:sp>
        <p:nvSpPr>
          <p:cNvPr id="153" name="Google Shape;153;p3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38"/>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38"/>
          <p:cNvSpPr/>
          <p:nvPr/>
        </p:nvSpPr>
        <p:spPr>
          <a:xfrm>
            <a:off x="0" y="-53426"/>
            <a:ext cx="9153428" cy="2919174"/>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6" name="Google Shape;156;p38"/>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57" name="Google Shape;157;p38"/>
          <p:cNvSpPr txBox="1">
            <a:spLocks noGrp="1"/>
          </p:cNvSpPr>
          <p:nvPr>
            <p:ph type="title"/>
          </p:nvPr>
        </p:nvSpPr>
        <p:spPr>
          <a:xfrm>
            <a:off x="159710" y="673092"/>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8" name="Google Shape;158;p38"/>
          <p:cNvSpPr txBox="1">
            <a:spLocks noGrp="1"/>
          </p:cNvSpPr>
          <p:nvPr>
            <p:ph type="body" idx="1"/>
          </p:nvPr>
        </p:nvSpPr>
        <p:spPr>
          <a:xfrm>
            <a:off x="159874" y="1808794"/>
            <a:ext cx="8886825" cy="718417"/>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9" name="Google Shape;159;p38"/>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0" name="Google Shape;160;p38"/>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1" name="Google Shape;161;p38"/>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62"/>
        <p:cNvGrpSpPr/>
        <p:nvPr/>
      </p:nvGrpSpPr>
      <p:grpSpPr>
        <a:xfrm>
          <a:off x="0" y="0"/>
          <a:ext cx="0" cy="0"/>
          <a:chOff x="0" y="0"/>
          <a:chExt cx="0" cy="0"/>
        </a:xfrm>
      </p:grpSpPr>
      <p:sp>
        <p:nvSpPr>
          <p:cNvPr id="163" name="Google Shape;163;p3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39"/>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39"/>
          <p:cNvSpPr/>
          <p:nvPr/>
        </p:nvSpPr>
        <p:spPr>
          <a:xfrm>
            <a:off x="0" y="-53426"/>
            <a:ext cx="9153428" cy="2919174"/>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Libre Franklin Medium"/>
              <a:ea typeface="Libre Franklin Medium"/>
              <a:cs typeface="Libre Franklin Medium"/>
              <a:sym typeface="Libre Franklin Medium"/>
            </a:endParaRPr>
          </a:p>
        </p:txBody>
      </p:sp>
      <p:pic>
        <p:nvPicPr>
          <p:cNvPr id="166" name="Google Shape;166;p39"/>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67" name="Google Shape;167;p39"/>
          <p:cNvSpPr txBox="1">
            <a:spLocks noGrp="1"/>
          </p:cNvSpPr>
          <p:nvPr>
            <p:ph type="title"/>
          </p:nvPr>
        </p:nvSpPr>
        <p:spPr>
          <a:xfrm>
            <a:off x="159710" y="673091"/>
            <a:ext cx="8886989" cy="96601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8" name="Google Shape;168;p39"/>
          <p:cNvSpPr txBox="1">
            <a:spLocks noGrp="1"/>
          </p:cNvSpPr>
          <p:nvPr>
            <p:ph type="body" idx="1"/>
          </p:nvPr>
        </p:nvSpPr>
        <p:spPr>
          <a:xfrm>
            <a:off x="159874" y="1808794"/>
            <a:ext cx="8886825" cy="718417"/>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9" name="Google Shape;169;p39"/>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0" name="Google Shape;170;p39"/>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1" name="Google Shape;171;p39"/>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72"/>
        <p:cNvGrpSpPr/>
        <p:nvPr/>
      </p:nvGrpSpPr>
      <p:grpSpPr>
        <a:xfrm>
          <a:off x="0" y="0"/>
          <a:ext cx="0" cy="0"/>
          <a:chOff x="0" y="0"/>
          <a:chExt cx="0" cy="0"/>
        </a:xfrm>
      </p:grpSpPr>
      <p:sp>
        <p:nvSpPr>
          <p:cNvPr id="173" name="Google Shape;173;p4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40"/>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 name="Google Shape;175;p40"/>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6" name="Google Shape;176;p40"/>
          <p:cNvPicPr preferRelativeResize="0"/>
          <p:nvPr/>
        </p:nvPicPr>
        <p:blipFill rotWithShape="1">
          <a:blip r:embed="rId2">
            <a:alphaModFix/>
          </a:blip>
          <a:srcRect/>
          <a:stretch/>
        </p:blipFill>
        <p:spPr>
          <a:xfrm>
            <a:off x="458010" y="2547432"/>
            <a:ext cx="1938386" cy="1938386"/>
          </a:xfrm>
          <a:prstGeom prst="rect">
            <a:avLst/>
          </a:prstGeom>
          <a:noFill/>
          <a:ln>
            <a:noFill/>
          </a:ln>
        </p:spPr>
      </p:pic>
      <p:sp>
        <p:nvSpPr>
          <p:cNvPr id="177" name="Google Shape;177;p40"/>
          <p:cNvSpPr txBox="1">
            <a:spLocks noGrp="1"/>
          </p:cNvSpPr>
          <p:nvPr>
            <p:ph type="title"/>
          </p:nvPr>
        </p:nvSpPr>
        <p:spPr>
          <a:xfrm>
            <a:off x="159710" y="242284"/>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8" name="Google Shape;178;p40"/>
          <p:cNvSpPr txBox="1">
            <a:spLocks noGrp="1"/>
          </p:cNvSpPr>
          <p:nvPr>
            <p:ph type="body" idx="1"/>
          </p:nvPr>
        </p:nvSpPr>
        <p:spPr>
          <a:xfrm>
            <a:off x="133301" y="1275721"/>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9" name="Google Shape;179;p40"/>
          <p:cNvSpPr txBox="1">
            <a:spLocks noGrp="1"/>
          </p:cNvSpPr>
          <p:nvPr>
            <p:ph type="body" idx="2"/>
          </p:nvPr>
        </p:nvSpPr>
        <p:spPr>
          <a:xfrm>
            <a:off x="4046018" y="2818425"/>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0" name="Google Shape;180;p40"/>
          <p:cNvSpPr txBox="1">
            <a:spLocks noGrp="1"/>
          </p:cNvSpPr>
          <p:nvPr>
            <p:ph type="body" idx="3"/>
          </p:nvPr>
        </p:nvSpPr>
        <p:spPr>
          <a:xfrm>
            <a:off x="3450212" y="3297642"/>
            <a:ext cx="5449313" cy="110709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1" name="Google Shape;181;p40"/>
          <p:cNvSpPr/>
          <p:nvPr/>
        </p:nvSpPr>
        <p:spPr>
          <a:xfrm>
            <a:off x="0" y="1897611"/>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82"/>
        <p:cNvGrpSpPr/>
        <p:nvPr/>
      </p:nvGrpSpPr>
      <p:grpSpPr>
        <a:xfrm>
          <a:off x="0" y="0"/>
          <a:ext cx="0" cy="0"/>
          <a:chOff x="0" y="0"/>
          <a:chExt cx="0" cy="0"/>
        </a:xfrm>
      </p:grpSpPr>
      <p:sp>
        <p:nvSpPr>
          <p:cNvPr id="183" name="Google Shape;183;p4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41"/>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5" name="Google Shape;185;p41"/>
          <p:cNvPicPr preferRelativeResize="0"/>
          <p:nvPr/>
        </p:nvPicPr>
        <p:blipFill rotWithShape="1">
          <a:blip r:embed="rId2">
            <a:alphaModFix/>
          </a:blip>
          <a:srcRect/>
          <a:stretch/>
        </p:blipFill>
        <p:spPr>
          <a:xfrm>
            <a:off x="458010" y="2547432"/>
            <a:ext cx="1938386" cy="1938386"/>
          </a:xfrm>
          <a:prstGeom prst="rect">
            <a:avLst/>
          </a:prstGeom>
          <a:noFill/>
          <a:ln>
            <a:noFill/>
          </a:ln>
        </p:spPr>
      </p:pic>
      <p:sp>
        <p:nvSpPr>
          <p:cNvPr id="186" name="Google Shape;186;p41"/>
          <p:cNvSpPr txBox="1">
            <a:spLocks noGrp="1"/>
          </p:cNvSpPr>
          <p:nvPr>
            <p:ph type="title"/>
          </p:nvPr>
        </p:nvSpPr>
        <p:spPr>
          <a:xfrm>
            <a:off x="159710" y="242284"/>
            <a:ext cx="8886989" cy="972296"/>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rgbClr val="E46E20"/>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7" name="Google Shape;187;p41"/>
          <p:cNvSpPr txBox="1">
            <a:spLocks noGrp="1"/>
          </p:cNvSpPr>
          <p:nvPr>
            <p:ph type="body" idx="1"/>
          </p:nvPr>
        </p:nvSpPr>
        <p:spPr>
          <a:xfrm>
            <a:off x="133301" y="1275721"/>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b="0" i="0">
                <a:solidFill>
                  <a:srgbClr val="212D4A"/>
                </a:solidFill>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8" name="Google Shape;188;p41"/>
          <p:cNvSpPr txBox="1">
            <a:spLocks noGrp="1"/>
          </p:cNvSpPr>
          <p:nvPr>
            <p:ph type="body" idx="2"/>
          </p:nvPr>
        </p:nvSpPr>
        <p:spPr>
          <a:xfrm>
            <a:off x="4046018" y="2818425"/>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i="0">
                <a:solidFill>
                  <a:srgbClr val="212D4A"/>
                </a:solidFill>
                <a:latin typeface="Libre Franklin"/>
                <a:ea typeface="Libre Franklin"/>
                <a:cs typeface="Libre Franklin"/>
                <a:sym typeface="Libre Franklin"/>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9" name="Google Shape;189;p41"/>
          <p:cNvSpPr txBox="1">
            <a:spLocks noGrp="1"/>
          </p:cNvSpPr>
          <p:nvPr>
            <p:ph type="body" idx="3"/>
          </p:nvPr>
        </p:nvSpPr>
        <p:spPr>
          <a:xfrm>
            <a:off x="3450212" y="3297642"/>
            <a:ext cx="5449313" cy="110709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i="0">
                <a:solidFill>
                  <a:srgbClr val="212D4A"/>
                </a:solidFill>
                <a:latin typeface="Libre Franklin Medium"/>
                <a:ea typeface="Libre Franklin Medium"/>
                <a:cs typeface="Libre Franklin Medium"/>
                <a:sym typeface="Libre Franklin Medium"/>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90" name="Google Shape;190;p41"/>
          <p:cNvSpPr/>
          <p:nvPr/>
        </p:nvSpPr>
        <p:spPr>
          <a:xfrm>
            <a:off x="0" y="1897611"/>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1 1 1">
  <p:cSld name="1_Title and body 1 1 1 1 2">
    <p:spTree>
      <p:nvGrpSpPr>
        <p:cNvPr id="1" name="Shape 191"/>
        <p:cNvGrpSpPr/>
        <p:nvPr/>
      </p:nvGrpSpPr>
      <p:grpSpPr>
        <a:xfrm>
          <a:off x="0" y="0"/>
          <a:ext cx="0" cy="0"/>
          <a:chOff x="0" y="0"/>
          <a:chExt cx="0" cy="0"/>
        </a:xfrm>
      </p:grpSpPr>
      <p:cxnSp>
        <p:nvCxnSpPr>
          <p:cNvPr id="192" name="Google Shape;192;p42"/>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93" name="Google Shape;193;p42"/>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b="1" i="0">
                <a:solidFill>
                  <a:srgbClr val="E57200"/>
                </a:solidFill>
                <a:latin typeface="Calibri" panose="020F0502020204030204" pitchFamily="34" charset="0"/>
                <a:ea typeface="Calibri" panose="020F0502020204030204" pitchFamily="34" charset="0"/>
                <a:cs typeface="Calibri" panose="020F0502020204030204" pitchFamily="34" charset="0"/>
                <a:sym typeface="Libre Franklin"/>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dirty="0"/>
          </a:p>
        </p:txBody>
      </p:sp>
      <p:sp>
        <p:nvSpPr>
          <p:cNvPr id="194" name="Google Shape;194;p42"/>
          <p:cNvSpPr txBox="1">
            <a:spLocks noGrp="1"/>
          </p:cNvSpPr>
          <p:nvPr>
            <p:ph type="body" idx="1"/>
          </p:nvPr>
        </p:nvSpPr>
        <p:spPr>
          <a:xfrm>
            <a:off x="654200" y="1100250"/>
            <a:ext cx="7751246"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Font typeface="Arial" panose="020B0604020202020204" pitchFamily="34" charset="0"/>
              <a:buChar char="•"/>
              <a:defRPr b="0" i="0">
                <a:latin typeface="Calibri" panose="020F0502020204030204" pitchFamily="34" charset="0"/>
                <a:ea typeface="Calibri" panose="020F0502020204030204" pitchFamily="34" charset="0"/>
                <a:cs typeface="Calibri" panose="020F0502020204030204" pitchFamily="34" charset="0"/>
                <a:sym typeface="Libre Franklin Medium"/>
              </a:defRPr>
            </a:lvl1pPr>
            <a:lvl2pPr marL="914400" lvl="1" indent="-368300" algn="l">
              <a:lnSpc>
                <a:spcPct val="100000"/>
              </a:lnSpc>
              <a:spcBef>
                <a:spcPts val="0"/>
              </a:spcBef>
              <a:spcAft>
                <a:spcPts val="0"/>
              </a:spcAft>
              <a:buSzPts val="2200"/>
              <a:buFont typeface="Arial" panose="020B0604020202020204" pitchFamily="34" charset="0"/>
              <a:buChar char="•"/>
              <a:defRPr>
                <a:latin typeface="Calibri" panose="020F0502020204030204" pitchFamily="34" charset="0"/>
                <a:cs typeface="Calibri" panose="020F0502020204030204" pitchFamily="34" charset="0"/>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lang="en-US" dirty="0"/>
          </a:p>
          <a:p>
            <a:pPr lvl="1"/>
            <a:endParaRPr dirty="0"/>
          </a:p>
        </p:txBody>
      </p:sp>
      <p:sp>
        <p:nvSpPr>
          <p:cNvPr id="195" name="Google Shape;195;p4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2">
  <p:cSld name="TITLE_1_2">
    <p:bg>
      <p:bgPr>
        <a:solidFill>
          <a:srgbClr val="232D4B"/>
        </a:solidFill>
        <a:effectLst/>
      </p:bgPr>
    </p:bg>
    <p:spTree>
      <p:nvGrpSpPr>
        <p:cNvPr id="1" name="Shape 196"/>
        <p:cNvGrpSpPr/>
        <p:nvPr/>
      </p:nvGrpSpPr>
      <p:grpSpPr>
        <a:xfrm>
          <a:off x="0" y="0"/>
          <a:ext cx="0" cy="0"/>
          <a:chOff x="0" y="0"/>
          <a:chExt cx="0" cy="0"/>
        </a:xfrm>
      </p:grpSpPr>
      <p:cxnSp>
        <p:nvCxnSpPr>
          <p:cNvPr id="197" name="Google Shape;197;p43"/>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198" name="Google Shape;198;p43"/>
          <p:cNvSpPr txBox="1">
            <a:spLocks noGrp="1"/>
          </p:cNvSpPr>
          <p:nvPr>
            <p:ph type="ctrTitle"/>
          </p:nvPr>
        </p:nvSpPr>
        <p:spPr>
          <a:xfrm>
            <a:off x="101850" y="630225"/>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199" name="Google Shape;199;p43"/>
          <p:cNvSpPr txBox="1">
            <a:spLocks noGrp="1"/>
          </p:cNvSpPr>
          <p:nvPr>
            <p:ph type="subTitle" idx="1"/>
          </p:nvPr>
        </p:nvSpPr>
        <p:spPr>
          <a:xfrm>
            <a:off x="101850" y="263157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200" name="Google Shape;200;p4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p43"/>
          <p:cNvPicPr preferRelativeResize="0"/>
          <p:nvPr/>
        </p:nvPicPr>
        <p:blipFill rotWithShape="1">
          <a:blip r:embed="rId2">
            <a:alphaModFix/>
          </a:blip>
          <a:srcRect/>
          <a:stretch/>
        </p:blipFill>
        <p:spPr>
          <a:xfrm>
            <a:off x="1076550" y="3642100"/>
            <a:ext cx="7153625" cy="1434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1 1 1 3">
  <p:cSld name="MAIN_POINT_1_1_1_3">
    <p:bg>
      <p:bgPr>
        <a:solidFill>
          <a:srgbClr val="232D4B"/>
        </a:solidFill>
        <a:effectLst/>
      </p:bgPr>
    </p:bg>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1" name="Google Shape;21;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2 2 1">
  <p:cSld name="TITLE_1_2_2_1">
    <p:bg>
      <p:bgPr>
        <a:solidFill>
          <a:srgbClr val="232D4B"/>
        </a:solidFill>
        <a:effectLst/>
      </p:bgPr>
    </p:bg>
    <p:spTree>
      <p:nvGrpSpPr>
        <p:cNvPr id="1" name="Shape 202"/>
        <p:cNvGrpSpPr/>
        <p:nvPr/>
      </p:nvGrpSpPr>
      <p:grpSpPr>
        <a:xfrm>
          <a:off x="0" y="0"/>
          <a:ext cx="0" cy="0"/>
          <a:chOff x="0" y="0"/>
          <a:chExt cx="0" cy="0"/>
        </a:xfrm>
      </p:grpSpPr>
      <p:sp>
        <p:nvSpPr>
          <p:cNvPr id="203" name="Google Shape;203;p44"/>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04" name="Google Shape;204;p4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44"/>
          <p:cNvPicPr preferRelativeResize="0"/>
          <p:nvPr/>
        </p:nvPicPr>
        <p:blipFill rotWithShape="1">
          <a:blip r:embed="rId2">
            <a:alphaModFix/>
          </a:blip>
          <a:srcRect/>
          <a:stretch/>
        </p:blipFill>
        <p:spPr>
          <a:xfrm>
            <a:off x="1778600" y="2018302"/>
            <a:ext cx="5586799" cy="2821724"/>
          </a:xfrm>
          <a:prstGeom prst="rect">
            <a:avLst/>
          </a:prstGeom>
          <a:noFill/>
          <a:ln>
            <a:noFill/>
          </a:ln>
        </p:spPr>
      </p:pic>
      <p:sp>
        <p:nvSpPr>
          <p:cNvPr id="206" name="Google Shape;206;p44"/>
          <p:cNvSpPr txBox="1">
            <a:spLocks noGrp="1"/>
          </p:cNvSpPr>
          <p:nvPr>
            <p:ph type="subTitle" idx="1"/>
          </p:nvPr>
        </p:nvSpPr>
        <p:spPr>
          <a:xfrm>
            <a:off x="0" y="394962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07" name="Google Shape;207;p44"/>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2 2 1 1 1">
  <p:cSld name="TITLE_1_2_2_1_1_1">
    <p:bg>
      <p:bgPr>
        <a:solidFill>
          <a:srgbClr val="232D4B"/>
        </a:solidFill>
        <a:effectLst/>
      </p:bgPr>
    </p:bg>
    <p:spTree>
      <p:nvGrpSpPr>
        <p:cNvPr id="1" name="Shape 214"/>
        <p:cNvGrpSpPr/>
        <p:nvPr/>
      </p:nvGrpSpPr>
      <p:grpSpPr>
        <a:xfrm>
          <a:off x="0" y="0"/>
          <a:ext cx="0" cy="0"/>
          <a:chOff x="0" y="0"/>
          <a:chExt cx="0" cy="0"/>
        </a:xfrm>
      </p:grpSpPr>
      <p:sp>
        <p:nvSpPr>
          <p:cNvPr id="215" name="Google Shape;215;p46"/>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16" name="Google Shape;216;p4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17" name="Google Shape;217;p46"/>
          <p:cNvPicPr preferRelativeResize="0"/>
          <p:nvPr/>
        </p:nvPicPr>
        <p:blipFill rotWithShape="1">
          <a:blip r:embed="rId2">
            <a:alphaModFix/>
          </a:blip>
          <a:srcRect/>
          <a:stretch/>
        </p:blipFill>
        <p:spPr>
          <a:xfrm>
            <a:off x="1778600" y="3008902"/>
            <a:ext cx="5586799" cy="2821724"/>
          </a:xfrm>
          <a:prstGeom prst="rect">
            <a:avLst/>
          </a:prstGeom>
          <a:noFill/>
          <a:ln>
            <a:noFill/>
          </a:ln>
        </p:spPr>
      </p:pic>
      <p:sp>
        <p:nvSpPr>
          <p:cNvPr id="218" name="Google Shape;218;p46"/>
          <p:cNvSpPr txBox="1">
            <a:spLocks noGrp="1"/>
          </p:cNvSpPr>
          <p:nvPr>
            <p:ph type="subTitle" idx="1"/>
          </p:nvPr>
        </p:nvSpPr>
        <p:spPr>
          <a:xfrm>
            <a:off x="101850" y="22555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19" name="Google Shape;219;p46"/>
          <p:cNvCxnSpPr/>
          <p:nvPr/>
        </p:nvCxnSpPr>
        <p:spPr>
          <a:xfrm rot="10800000" flipH="1">
            <a:off x="192750" y="2232725"/>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2 2 1 1 1 1">
  <p:cSld name="TITLE_1_2_2_1_1_1_1">
    <p:bg>
      <p:bgPr>
        <a:solidFill>
          <a:srgbClr val="232D4B"/>
        </a:solidFill>
        <a:effectLst/>
      </p:bgPr>
    </p:bg>
    <p:spTree>
      <p:nvGrpSpPr>
        <p:cNvPr id="1" name="Shape 220"/>
        <p:cNvGrpSpPr/>
        <p:nvPr/>
      </p:nvGrpSpPr>
      <p:grpSpPr>
        <a:xfrm>
          <a:off x="0" y="0"/>
          <a:ext cx="0" cy="0"/>
          <a:chOff x="0" y="0"/>
          <a:chExt cx="0" cy="0"/>
        </a:xfrm>
      </p:grpSpPr>
      <p:pic>
        <p:nvPicPr>
          <p:cNvPr id="221" name="Google Shape;221;p47"/>
          <p:cNvPicPr preferRelativeResize="0"/>
          <p:nvPr/>
        </p:nvPicPr>
        <p:blipFill rotWithShape="1">
          <a:blip r:embed="rId2">
            <a:alphaModFix/>
          </a:blip>
          <a:srcRect/>
          <a:stretch/>
        </p:blipFill>
        <p:spPr>
          <a:xfrm>
            <a:off x="1824150" y="-304798"/>
            <a:ext cx="5586799" cy="2821724"/>
          </a:xfrm>
          <a:prstGeom prst="rect">
            <a:avLst/>
          </a:prstGeom>
          <a:noFill/>
          <a:ln>
            <a:noFill/>
          </a:ln>
        </p:spPr>
      </p:pic>
      <p:sp>
        <p:nvSpPr>
          <p:cNvPr id="222" name="Google Shape;222;p47"/>
          <p:cNvSpPr txBox="1">
            <a:spLocks noGrp="1"/>
          </p:cNvSpPr>
          <p:nvPr>
            <p:ph type="ctrTitle"/>
          </p:nvPr>
        </p:nvSpPr>
        <p:spPr>
          <a:xfrm>
            <a:off x="101850" y="23898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23" name="Google Shape;223;p4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p47"/>
          <p:cNvSpPr txBox="1">
            <a:spLocks noGrp="1"/>
          </p:cNvSpPr>
          <p:nvPr>
            <p:ph type="subTitle" idx="1"/>
          </p:nvPr>
        </p:nvSpPr>
        <p:spPr>
          <a:xfrm>
            <a:off x="147400" y="39318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25" name="Google Shape;225;p47"/>
          <p:cNvCxnSpPr/>
          <p:nvPr/>
        </p:nvCxnSpPr>
        <p:spPr>
          <a:xfrm rot="10800000" flipH="1">
            <a:off x="238300" y="1887800"/>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1 2 1">
  <p:cSld name="TITLE_1_2_1">
    <p:bg>
      <p:bgPr>
        <a:solidFill>
          <a:srgbClr val="232D4B"/>
        </a:solidFill>
        <a:effectLst/>
      </p:bgPr>
    </p:bg>
    <p:spTree>
      <p:nvGrpSpPr>
        <p:cNvPr id="1" name="Shape 226"/>
        <p:cNvGrpSpPr/>
        <p:nvPr/>
      </p:nvGrpSpPr>
      <p:grpSpPr>
        <a:xfrm>
          <a:off x="0" y="0"/>
          <a:ext cx="0" cy="0"/>
          <a:chOff x="0" y="0"/>
          <a:chExt cx="0" cy="0"/>
        </a:xfrm>
      </p:grpSpPr>
      <p:cxnSp>
        <p:nvCxnSpPr>
          <p:cNvPr id="227" name="Google Shape;227;p48"/>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228" name="Google Shape;228;p48"/>
          <p:cNvSpPr txBox="1">
            <a:spLocks noGrp="1"/>
          </p:cNvSpPr>
          <p:nvPr>
            <p:ph type="ctrTitle"/>
          </p:nvPr>
        </p:nvSpPr>
        <p:spPr>
          <a:xfrm>
            <a:off x="101850" y="630225"/>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29" name="Google Shape;229;p48"/>
          <p:cNvSpPr txBox="1">
            <a:spLocks noGrp="1"/>
          </p:cNvSpPr>
          <p:nvPr>
            <p:ph type="subTitle" idx="1"/>
          </p:nvPr>
        </p:nvSpPr>
        <p:spPr>
          <a:xfrm>
            <a:off x="101850" y="263157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b="0" i="0">
                <a:solidFill>
                  <a:schemeClr val="lt1"/>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230" name="Google Shape;230;p4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48"/>
          <p:cNvPicPr preferRelativeResize="0"/>
          <p:nvPr/>
        </p:nvPicPr>
        <p:blipFill rotWithShape="1">
          <a:blip r:embed="rId2">
            <a:alphaModFix/>
          </a:blip>
          <a:srcRect/>
          <a:stretch/>
        </p:blipFill>
        <p:spPr>
          <a:xfrm>
            <a:off x="1076550" y="3642100"/>
            <a:ext cx="7153625" cy="14342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_HEADER_3">
    <p:bg>
      <p:bgPr>
        <a:solidFill>
          <a:srgbClr val="E57200"/>
        </a:solidFill>
        <a:effectLst/>
      </p:bgPr>
    </p:bg>
    <p:spTree>
      <p:nvGrpSpPr>
        <p:cNvPr id="1" name="Shape 232"/>
        <p:cNvGrpSpPr/>
        <p:nvPr/>
      </p:nvGrpSpPr>
      <p:grpSpPr>
        <a:xfrm>
          <a:off x="0" y="0"/>
          <a:ext cx="0" cy="0"/>
          <a:chOff x="0" y="0"/>
          <a:chExt cx="0" cy="0"/>
        </a:xfrm>
      </p:grpSpPr>
      <p:cxnSp>
        <p:nvCxnSpPr>
          <p:cNvPr id="233" name="Google Shape;233;p49"/>
          <p:cNvCxnSpPr/>
          <p:nvPr/>
        </p:nvCxnSpPr>
        <p:spPr>
          <a:xfrm>
            <a:off x="425200" y="415650"/>
            <a:ext cx="8296800" cy="0"/>
          </a:xfrm>
          <a:prstGeom prst="straightConnector1">
            <a:avLst/>
          </a:prstGeom>
          <a:noFill/>
          <a:ln w="38100" cap="flat" cmpd="sng">
            <a:solidFill>
              <a:schemeClr val="lt1"/>
            </a:solidFill>
            <a:prstDash val="dot"/>
            <a:round/>
            <a:headEnd type="none" w="sm" len="sm"/>
            <a:tailEnd type="none" w="sm" len="sm"/>
          </a:ln>
        </p:spPr>
      </p:cxnSp>
      <p:sp>
        <p:nvSpPr>
          <p:cNvPr id="234" name="Google Shape;234;p49"/>
          <p:cNvSpPr txBox="1">
            <a:spLocks noGrp="1"/>
          </p:cNvSpPr>
          <p:nvPr>
            <p:ph type="title"/>
          </p:nvPr>
        </p:nvSpPr>
        <p:spPr>
          <a:xfrm>
            <a:off x="406425" y="579875"/>
            <a:ext cx="8296800" cy="401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2pPr>
            <a:lvl3pPr lvl="2"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3pPr>
            <a:lvl4pPr lvl="3"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4pPr>
            <a:lvl5pPr lvl="4"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5pPr>
            <a:lvl6pPr lvl="5"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6pPr>
            <a:lvl7pPr lvl="6"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7pPr>
            <a:lvl8pPr lvl="7"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8pPr>
            <a:lvl9pPr lvl="8"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9pPr>
          </a:lstStyle>
          <a:p>
            <a:endParaRPr/>
          </a:p>
        </p:txBody>
      </p:sp>
      <p:sp>
        <p:nvSpPr>
          <p:cNvPr id="235" name="Google Shape;235;p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236" name="Google Shape;236;p49"/>
          <p:cNvCxnSpPr/>
          <p:nvPr/>
        </p:nvCxnSpPr>
        <p:spPr>
          <a:xfrm>
            <a:off x="425200" y="4688750"/>
            <a:ext cx="8296800" cy="0"/>
          </a:xfrm>
          <a:prstGeom prst="straightConnector1">
            <a:avLst/>
          </a:prstGeom>
          <a:noFill/>
          <a:ln w="38100" cap="flat" cmpd="sng">
            <a:solidFill>
              <a:schemeClr val="lt1"/>
            </a:solidFill>
            <a:prstDash val="dot"/>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37"/>
        <p:cNvGrpSpPr/>
        <p:nvPr/>
      </p:nvGrpSpPr>
      <p:grpSpPr>
        <a:xfrm>
          <a:off x="0" y="0"/>
          <a:ext cx="0" cy="0"/>
          <a:chOff x="0" y="0"/>
          <a:chExt cx="0" cy="0"/>
        </a:xfrm>
      </p:grpSpPr>
      <p:sp>
        <p:nvSpPr>
          <p:cNvPr id="238" name="Google Shape;238;p50"/>
          <p:cNvSpPr/>
          <p:nvPr/>
        </p:nvSpPr>
        <p:spPr>
          <a:xfrm>
            <a:off x="-119625" y="1887275"/>
            <a:ext cx="9396600" cy="1914000"/>
          </a:xfrm>
          <a:prstGeom prst="rect">
            <a:avLst/>
          </a:prstGeom>
          <a:solidFill>
            <a:srgbClr val="EB5F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50"/>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solidFill>
                  <a:srgbClr val="012158"/>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3">
  <p:cSld name="1_Title and body 3">
    <p:spTree>
      <p:nvGrpSpPr>
        <p:cNvPr id="1" name="Shape 240"/>
        <p:cNvGrpSpPr/>
        <p:nvPr/>
      </p:nvGrpSpPr>
      <p:grpSpPr>
        <a:xfrm>
          <a:off x="0" y="0"/>
          <a:ext cx="0" cy="0"/>
          <a:chOff x="0" y="0"/>
          <a:chExt cx="0" cy="0"/>
        </a:xfrm>
      </p:grpSpPr>
      <p:cxnSp>
        <p:nvCxnSpPr>
          <p:cNvPr id="241" name="Google Shape;241;p51"/>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42" name="Google Shape;242;p51"/>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E46E2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43" name="Google Shape;243;p51"/>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244" name="Google Shape;244;p5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45"/>
        <p:cNvGrpSpPr/>
        <p:nvPr/>
      </p:nvGrpSpPr>
      <p:grpSpPr>
        <a:xfrm>
          <a:off x="0" y="0"/>
          <a:ext cx="0" cy="0"/>
          <a:chOff x="0" y="0"/>
          <a:chExt cx="0" cy="0"/>
        </a:xfrm>
      </p:grpSpPr>
      <p:cxnSp>
        <p:nvCxnSpPr>
          <p:cNvPr id="246" name="Google Shape;246;p52"/>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47" name="Google Shape;247;p52"/>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232D4B"/>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48" name="Google Shape;248;p5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1 1 1 2">
  <p:cSld name="TITLE_AND_BODY_1_1_1_2">
    <p:spTree>
      <p:nvGrpSpPr>
        <p:cNvPr id="1" name="Shape 249"/>
        <p:cNvGrpSpPr/>
        <p:nvPr/>
      </p:nvGrpSpPr>
      <p:grpSpPr>
        <a:xfrm>
          <a:off x="0" y="0"/>
          <a:ext cx="0" cy="0"/>
          <a:chOff x="0" y="0"/>
          <a:chExt cx="0" cy="0"/>
        </a:xfrm>
      </p:grpSpPr>
      <p:cxnSp>
        <p:nvCxnSpPr>
          <p:cNvPr id="250" name="Google Shape;250;p53"/>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51" name="Google Shape;251;p53"/>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52" name="Google Shape;252;p5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1 1 1 3">
  <p:cSld name="TITLE_AND_BODY_1_1_1_3">
    <p:spTree>
      <p:nvGrpSpPr>
        <p:cNvPr id="1" name="Shape 253"/>
        <p:cNvGrpSpPr/>
        <p:nvPr/>
      </p:nvGrpSpPr>
      <p:grpSpPr>
        <a:xfrm>
          <a:off x="0" y="0"/>
          <a:ext cx="0" cy="0"/>
          <a:chOff x="0" y="0"/>
          <a:chExt cx="0" cy="0"/>
        </a:xfrm>
      </p:grpSpPr>
      <p:cxnSp>
        <p:nvCxnSpPr>
          <p:cNvPr id="254" name="Google Shape;254;p54"/>
          <p:cNvCxnSpPr/>
          <p:nvPr/>
        </p:nvCxnSpPr>
        <p:spPr>
          <a:xfrm rot="10800000" flipH="1">
            <a:off x="232725" y="797350"/>
            <a:ext cx="7914600" cy="20400"/>
          </a:xfrm>
          <a:prstGeom prst="straightConnector1">
            <a:avLst/>
          </a:prstGeom>
          <a:noFill/>
          <a:ln w="38100" cap="flat" cmpd="sng">
            <a:solidFill>
              <a:srgbClr val="232D4B"/>
            </a:solidFill>
            <a:prstDash val="dot"/>
            <a:round/>
            <a:headEnd type="none" w="sm" len="sm"/>
            <a:tailEnd type="none" w="sm" len="sm"/>
          </a:ln>
        </p:spPr>
      </p:cxnSp>
      <p:sp>
        <p:nvSpPr>
          <p:cNvPr id="255" name="Google Shape;255;p54"/>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56" name="Google Shape;256;p5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2 1 1">
  <p:cSld name="Section title and description 2 1 1">
    <p:spTree>
      <p:nvGrpSpPr>
        <p:cNvPr id="1" name="Shape 38"/>
        <p:cNvGrpSpPr/>
        <p:nvPr/>
      </p:nvGrpSpPr>
      <p:grpSpPr>
        <a:xfrm>
          <a:off x="0" y="0"/>
          <a:ext cx="0" cy="0"/>
          <a:chOff x="0" y="0"/>
          <a:chExt cx="0" cy="0"/>
        </a:xfrm>
      </p:grpSpPr>
      <p:sp>
        <p:nvSpPr>
          <p:cNvPr id="39" name="Google Shape;39;p24"/>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4"/>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a:solidFill>
                  <a:srgbClr val="232D4B"/>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41" name="Google Shape;41;p24"/>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B5F0C"/>
              </a:buClr>
              <a:buSzPts val="2100"/>
              <a:buNone/>
              <a:defRPr sz="2100">
                <a:solidFill>
                  <a:srgbClr val="EB5F0C"/>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2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43" name="Google Shape;43;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lt2"/>
        </a:solidFill>
        <a:effectLst/>
      </p:bgPr>
    </p:bg>
    <p:spTree>
      <p:nvGrpSpPr>
        <p:cNvPr id="1" name="Shape 257"/>
        <p:cNvGrpSpPr/>
        <p:nvPr/>
      </p:nvGrpSpPr>
      <p:grpSpPr>
        <a:xfrm>
          <a:off x="0" y="0"/>
          <a:ext cx="0" cy="0"/>
          <a:chOff x="0" y="0"/>
          <a:chExt cx="0" cy="0"/>
        </a:xfrm>
      </p:grpSpPr>
      <p:sp>
        <p:nvSpPr>
          <p:cNvPr id="258" name="Google Shape;258;p55"/>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9" name="Google Shape;259;p5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1">
  <p:cSld name="1_Main point 1">
    <p:bg>
      <p:bgPr>
        <a:solidFill>
          <a:schemeClr val="lt2"/>
        </a:solidFill>
        <a:effectLst/>
      </p:bgPr>
    </p:bg>
    <p:spTree>
      <p:nvGrpSpPr>
        <p:cNvPr id="1" name="Shape 260"/>
        <p:cNvGrpSpPr/>
        <p:nvPr/>
      </p:nvGrpSpPr>
      <p:grpSpPr>
        <a:xfrm>
          <a:off x="0" y="0"/>
          <a:ext cx="0" cy="0"/>
          <a:chOff x="0" y="0"/>
          <a:chExt cx="0" cy="0"/>
        </a:xfrm>
      </p:grpSpPr>
      <p:sp>
        <p:nvSpPr>
          <p:cNvPr id="261" name="Google Shape;261;p56"/>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2" name="Google Shape;262;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1 2">
  <p:cSld name="1_Main point 1 2">
    <p:bg>
      <p:bgPr>
        <a:solidFill>
          <a:srgbClr val="232D4B"/>
        </a:solidFill>
        <a:effectLst/>
      </p:bgPr>
    </p:bg>
    <p:spTree>
      <p:nvGrpSpPr>
        <p:cNvPr id="1" name="Shape 263"/>
        <p:cNvGrpSpPr/>
        <p:nvPr/>
      </p:nvGrpSpPr>
      <p:grpSpPr>
        <a:xfrm>
          <a:off x="0" y="0"/>
          <a:ext cx="0" cy="0"/>
          <a:chOff x="0" y="0"/>
          <a:chExt cx="0" cy="0"/>
        </a:xfrm>
      </p:grpSpPr>
      <p:sp>
        <p:nvSpPr>
          <p:cNvPr id="264" name="Google Shape;264;p57"/>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5" name="Google Shape;265;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1 1 1 2">
  <p:cSld name="MAIN_POINT_1_1_1_2">
    <p:bg>
      <p:bgPr>
        <a:solidFill>
          <a:srgbClr val="E57200"/>
        </a:solidFill>
        <a:effectLst/>
      </p:bgPr>
    </p:bg>
    <p:spTree>
      <p:nvGrpSpPr>
        <p:cNvPr id="1" name="Shape 266"/>
        <p:cNvGrpSpPr/>
        <p:nvPr/>
      </p:nvGrpSpPr>
      <p:grpSpPr>
        <a:xfrm>
          <a:off x="0" y="0"/>
          <a:ext cx="0" cy="0"/>
          <a:chOff x="0" y="0"/>
          <a:chExt cx="0" cy="0"/>
        </a:xfrm>
      </p:grpSpPr>
      <p:sp>
        <p:nvSpPr>
          <p:cNvPr id="267" name="Google Shape;267;p58"/>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8" name="Google Shape;268;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2 1">
  <p:cSld name="1_Section title and description 2 1">
    <p:spTree>
      <p:nvGrpSpPr>
        <p:cNvPr id="1" name="Shape 269"/>
        <p:cNvGrpSpPr/>
        <p:nvPr/>
      </p:nvGrpSpPr>
      <p:grpSpPr>
        <a:xfrm>
          <a:off x="0" y="0"/>
          <a:ext cx="0" cy="0"/>
          <a:chOff x="0" y="0"/>
          <a:chExt cx="0" cy="0"/>
        </a:xfrm>
      </p:grpSpPr>
      <p:sp>
        <p:nvSpPr>
          <p:cNvPr id="270" name="Google Shape;270;p59"/>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9"/>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72" name="Google Shape;272;p59"/>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b="0" i="0">
                <a:solidFill>
                  <a:schemeClr val="lt2"/>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3" name="Google Shape;273;p5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74" name="Google Shape;274;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275"/>
        <p:cNvGrpSpPr/>
        <p:nvPr/>
      </p:nvGrpSpPr>
      <p:grpSpPr>
        <a:xfrm>
          <a:off x="0" y="0"/>
          <a:ext cx="0" cy="0"/>
          <a:chOff x="0" y="0"/>
          <a:chExt cx="0" cy="0"/>
        </a:xfrm>
      </p:grpSpPr>
      <p:sp>
        <p:nvSpPr>
          <p:cNvPr id="276" name="Google Shape;276;p60"/>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0"/>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78" name="Google Shape;278;p60"/>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32D4B"/>
              </a:buClr>
              <a:buSzPts val="2100"/>
              <a:buNone/>
              <a:defRPr sz="2100">
                <a:solidFill>
                  <a:srgbClr val="232D4B"/>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9" name="Google Shape;279;p6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80" name="Google Shape;280;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287"/>
        <p:cNvGrpSpPr/>
        <p:nvPr/>
      </p:nvGrpSpPr>
      <p:grpSpPr>
        <a:xfrm>
          <a:off x="0" y="0"/>
          <a:ext cx="0" cy="0"/>
          <a:chOff x="0" y="0"/>
          <a:chExt cx="0" cy="0"/>
        </a:xfrm>
      </p:grpSpPr>
      <p:sp>
        <p:nvSpPr>
          <p:cNvPr id="288" name="Google Shape;288;p62"/>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62"/>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90" name="Google Shape;290;p62"/>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1" name="Google Shape;291;p6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92" name="Google Shape;292;p6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1 1 1 1 1 1">
  <p:cSld name="SECTION_TITLE_AND_DESCRIPTION_1_1_1_1_1_1">
    <p:spTree>
      <p:nvGrpSpPr>
        <p:cNvPr id="1" name="Shape 293"/>
        <p:cNvGrpSpPr/>
        <p:nvPr/>
      </p:nvGrpSpPr>
      <p:grpSpPr>
        <a:xfrm>
          <a:off x="0" y="0"/>
          <a:ext cx="0" cy="0"/>
          <a:chOff x="0" y="0"/>
          <a:chExt cx="0" cy="0"/>
        </a:xfrm>
      </p:grpSpPr>
      <p:sp>
        <p:nvSpPr>
          <p:cNvPr id="294" name="Google Shape;294;p63"/>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3"/>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96" name="Google Shape;296;p63"/>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7" name="Google Shape;297;p6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98" name="Google Shape;298;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1 1 2">
  <p:cSld name="CAPTION_ONLY_1_1_2">
    <p:spTree>
      <p:nvGrpSpPr>
        <p:cNvPr id="1" name="Shape 303"/>
        <p:cNvGrpSpPr/>
        <p:nvPr/>
      </p:nvGrpSpPr>
      <p:grpSpPr>
        <a:xfrm>
          <a:off x="0" y="0"/>
          <a:ext cx="0" cy="0"/>
          <a:chOff x="0" y="0"/>
          <a:chExt cx="0" cy="0"/>
        </a:xfrm>
      </p:grpSpPr>
      <p:sp>
        <p:nvSpPr>
          <p:cNvPr id="304" name="Google Shape;304;p65"/>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05" name="Google Shape;305;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06" name="Google Shape;306;p65"/>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307" name="Google Shape;307;p65"/>
          <p:cNvPicPr preferRelativeResize="0"/>
          <p:nvPr/>
        </p:nvPicPr>
        <p:blipFill rotWithShape="1">
          <a:blip r:embed="rId2">
            <a:alphaModFix/>
          </a:blip>
          <a:srcRect/>
          <a:stretch/>
        </p:blipFill>
        <p:spPr>
          <a:xfrm>
            <a:off x="6765144" y="2735425"/>
            <a:ext cx="1884199" cy="18841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1 1 1">
  <p:cSld name="CAPTION_ONLY_1_1_1">
    <p:spTree>
      <p:nvGrpSpPr>
        <p:cNvPr id="1" name="Shape 308"/>
        <p:cNvGrpSpPr/>
        <p:nvPr/>
      </p:nvGrpSpPr>
      <p:grpSpPr>
        <a:xfrm>
          <a:off x="0" y="0"/>
          <a:ext cx="0" cy="0"/>
          <a:chOff x="0" y="0"/>
          <a:chExt cx="0" cy="0"/>
        </a:xfrm>
      </p:grpSpPr>
      <p:sp>
        <p:nvSpPr>
          <p:cNvPr id="309" name="Google Shape;309;p66"/>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10" name="Google Shape;310;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11" name="Google Shape;311;p66"/>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312" name="Google Shape;312;p66"/>
          <p:cNvPicPr preferRelativeResize="0"/>
          <p:nvPr/>
        </p:nvPicPr>
        <p:blipFill rotWithShape="1">
          <a:blip r:embed="rId2">
            <a:alphaModFix/>
          </a:blip>
          <a:srcRect/>
          <a:stretch/>
        </p:blipFill>
        <p:spPr>
          <a:xfrm>
            <a:off x="2561713" y="235675"/>
            <a:ext cx="3921225" cy="39212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7"/>
        <p:cNvGrpSpPr/>
        <p:nvPr/>
      </p:nvGrpSpPr>
      <p:grpSpPr>
        <a:xfrm>
          <a:off x="0" y="0"/>
          <a:ext cx="0" cy="0"/>
          <a:chOff x="0" y="0"/>
          <a:chExt cx="0" cy="0"/>
        </a:xfrm>
      </p:grpSpPr>
      <p:sp>
        <p:nvSpPr>
          <p:cNvPr id="58" name="Google Shape;58;p2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28"/>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28"/>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1" name="Google Shape;61;p28"/>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62" name="Google Shape;62;p28"/>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rgbClr val="E46E20"/>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3" name="Google Shape;63;p28"/>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4" name="Google Shape;64;p28"/>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5" name="Google Shape;65;p28"/>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6" name="Google Shape;66;p28"/>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3"/>
        <p:cNvGrpSpPr/>
        <p:nvPr/>
      </p:nvGrpSpPr>
      <p:grpSpPr>
        <a:xfrm>
          <a:off x="0" y="0"/>
          <a:ext cx="0" cy="0"/>
          <a:chOff x="0" y="0"/>
          <a:chExt cx="0" cy="0"/>
        </a:xfrm>
      </p:grpSpPr>
      <p:cxnSp>
        <p:nvCxnSpPr>
          <p:cNvPr id="314" name="Google Shape;314;p67"/>
          <p:cNvCxnSpPr/>
          <p:nvPr/>
        </p:nvCxnSpPr>
        <p:spPr>
          <a:xfrm>
            <a:off x="425200" y="415650"/>
            <a:ext cx="8296800" cy="0"/>
          </a:xfrm>
          <a:prstGeom prst="straightConnector1">
            <a:avLst/>
          </a:prstGeom>
          <a:noFill/>
          <a:ln w="38100" cap="flat" cmpd="sng">
            <a:solidFill>
              <a:srgbClr val="232D4B"/>
            </a:solidFill>
            <a:prstDash val="dot"/>
            <a:round/>
            <a:headEnd type="none" w="sm" len="sm"/>
            <a:tailEnd type="none" w="sm" len="sm"/>
          </a:ln>
        </p:spPr>
      </p:cxnSp>
      <p:sp>
        <p:nvSpPr>
          <p:cNvPr id="315" name="Google Shape;315;p67"/>
          <p:cNvSpPr txBox="1">
            <a:spLocks noGrp="1"/>
          </p:cNvSpPr>
          <p:nvPr>
            <p:ph type="title" hasCustomPrompt="1"/>
          </p:nvPr>
        </p:nvSpPr>
        <p:spPr>
          <a:xfrm>
            <a:off x="423450" y="1304850"/>
            <a:ext cx="82968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B5F0C"/>
              </a:buClr>
              <a:buSzPts val="10000"/>
              <a:buNone/>
              <a:defRPr sz="10000">
                <a:solidFill>
                  <a:srgbClr val="EB5F0C"/>
                </a:solidFill>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16" name="Google Shape;316;p67"/>
          <p:cNvSpPr txBox="1">
            <a:spLocks noGrp="1"/>
          </p:cNvSpPr>
          <p:nvPr>
            <p:ph type="body" idx="1"/>
          </p:nvPr>
        </p:nvSpPr>
        <p:spPr>
          <a:xfrm>
            <a:off x="423600" y="2919450"/>
            <a:ext cx="8296800" cy="10716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0"/>
              </a:spcBef>
              <a:spcAft>
                <a:spcPts val="0"/>
              </a:spcAft>
              <a:buClr>
                <a:srgbClr val="232D4B"/>
              </a:buClr>
              <a:buSzPts val="2400"/>
              <a:buChar char="●"/>
              <a:defRPr>
                <a:solidFill>
                  <a:srgbClr val="232D4B"/>
                </a:solidFill>
              </a:defRPr>
            </a:lvl1pPr>
            <a:lvl2pPr marL="914400" lvl="1" indent="-368300" algn="ctr">
              <a:lnSpc>
                <a:spcPct val="100000"/>
              </a:lnSpc>
              <a:spcBef>
                <a:spcPts val="1300"/>
              </a:spcBef>
              <a:spcAft>
                <a:spcPts val="0"/>
              </a:spcAft>
              <a:buClr>
                <a:srgbClr val="232D4B"/>
              </a:buClr>
              <a:buSzPts val="2200"/>
              <a:buChar char="○"/>
              <a:defRPr>
                <a:solidFill>
                  <a:srgbClr val="232D4B"/>
                </a:solidFill>
              </a:defRPr>
            </a:lvl2pPr>
            <a:lvl3pPr marL="1371600" lvl="2" indent="-355600" algn="ctr">
              <a:lnSpc>
                <a:spcPct val="100000"/>
              </a:lnSpc>
              <a:spcBef>
                <a:spcPts val="1300"/>
              </a:spcBef>
              <a:spcAft>
                <a:spcPts val="0"/>
              </a:spcAft>
              <a:buClr>
                <a:srgbClr val="232D4B"/>
              </a:buClr>
              <a:buSzPts val="2000"/>
              <a:buChar char="■"/>
              <a:defRPr>
                <a:solidFill>
                  <a:srgbClr val="232D4B"/>
                </a:solidFill>
              </a:defRPr>
            </a:lvl3pPr>
            <a:lvl4pPr marL="1828800" lvl="3" indent="-349250" algn="ctr">
              <a:lnSpc>
                <a:spcPct val="100000"/>
              </a:lnSpc>
              <a:spcBef>
                <a:spcPts val="1300"/>
              </a:spcBef>
              <a:spcAft>
                <a:spcPts val="0"/>
              </a:spcAft>
              <a:buClr>
                <a:srgbClr val="232D4B"/>
              </a:buClr>
              <a:buSzPts val="1900"/>
              <a:buChar char="●"/>
              <a:defRPr>
                <a:solidFill>
                  <a:srgbClr val="232D4B"/>
                </a:solidFill>
              </a:defRPr>
            </a:lvl4pPr>
            <a:lvl5pPr marL="2286000" lvl="4" indent="-342900" algn="ctr">
              <a:lnSpc>
                <a:spcPct val="100000"/>
              </a:lnSpc>
              <a:spcBef>
                <a:spcPts val="1300"/>
              </a:spcBef>
              <a:spcAft>
                <a:spcPts val="0"/>
              </a:spcAft>
              <a:buClr>
                <a:srgbClr val="232D4B"/>
              </a:buClr>
              <a:buSzPts val="1800"/>
              <a:buChar char="○"/>
              <a:defRPr>
                <a:solidFill>
                  <a:srgbClr val="232D4B"/>
                </a:solidFill>
              </a:defRPr>
            </a:lvl5pPr>
            <a:lvl6pPr marL="2743200" lvl="5" indent="-330200" algn="ctr">
              <a:lnSpc>
                <a:spcPct val="100000"/>
              </a:lnSpc>
              <a:spcBef>
                <a:spcPts val="1300"/>
              </a:spcBef>
              <a:spcAft>
                <a:spcPts val="0"/>
              </a:spcAft>
              <a:buClr>
                <a:srgbClr val="232D4B"/>
              </a:buClr>
              <a:buSzPts val="1600"/>
              <a:buChar char="■"/>
              <a:defRPr>
                <a:solidFill>
                  <a:srgbClr val="232D4B"/>
                </a:solidFill>
              </a:defRPr>
            </a:lvl6pPr>
            <a:lvl7pPr marL="3200400" lvl="6" indent="-317500" algn="ctr">
              <a:lnSpc>
                <a:spcPct val="100000"/>
              </a:lnSpc>
              <a:spcBef>
                <a:spcPts val="1300"/>
              </a:spcBef>
              <a:spcAft>
                <a:spcPts val="0"/>
              </a:spcAft>
              <a:buClr>
                <a:srgbClr val="232D4B"/>
              </a:buClr>
              <a:buSzPts val="1400"/>
              <a:buChar char="●"/>
              <a:defRPr>
                <a:solidFill>
                  <a:srgbClr val="232D4B"/>
                </a:solidFill>
              </a:defRPr>
            </a:lvl7pPr>
            <a:lvl8pPr marL="3657600" lvl="7" indent="-317500" algn="ctr">
              <a:lnSpc>
                <a:spcPct val="100000"/>
              </a:lnSpc>
              <a:spcBef>
                <a:spcPts val="1300"/>
              </a:spcBef>
              <a:spcAft>
                <a:spcPts val="0"/>
              </a:spcAft>
              <a:buClr>
                <a:srgbClr val="232D4B"/>
              </a:buClr>
              <a:buSzPts val="1400"/>
              <a:buChar char="○"/>
              <a:defRPr>
                <a:solidFill>
                  <a:srgbClr val="232D4B"/>
                </a:solidFill>
              </a:defRPr>
            </a:lvl8pPr>
            <a:lvl9pPr marL="4114800" lvl="8" indent="-317500" algn="ctr">
              <a:lnSpc>
                <a:spcPct val="100000"/>
              </a:lnSpc>
              <a:spcBef>
                <a:spcPts val="1300"/>
              </a:spcBef>
              <a:spcAft>
                <a:spcPts val="1300"/>
              </a:spcAft>
              <a:buClr>
                <a:srgbClr val="232D4B"/>
              </a:buClr>
              <a:buSzPts val="1400"/>
              <a:buChar char="■"/>
              <a:defRPr>
                <a:solidFill>
                  <a:srgbClr val="232D4B"/>
                </a:solidFill>
              </a:defRPr>
            </a:lvl9pPr>
          </a:lstStyle>
          <a:p>
            <a:endParaRPr/>
          </a:p>
        </p:txBody>
      </p:sp>
      <p:sp>
        <p:nvSpPr>
          <p:cNvPr id="317" name="Google Shape;317;p6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18" name="Google Shape;318;p67"/>
          <p:cNvCxnSpPr/>
          <p:nvPr/>
        </p:nvCxnSpPr>
        <p:spPr>
          <a:xfrm>
            <a:off x="423600" y="4760925"/>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2 1 1">
  <p:cSld name="1_Section title and description 2 1 1">
    <p:spTree>
      <p:nvGrpSpPr>
        <p:cNvPr id="1" name="Shape 319"/>
        <p:cNvGrpSpPr/>
        <p:nvPr/>
      </p:nvGrpSpPr>
      <p:grpSpPr>
        <a:xfrm>
          <a:off x="0" y="0"/>
          <a:ext cx="0" cy="0"/>
          <a:chOff x="0" y="0"/>
          <a:chExt cx="0" cy="0"/>
        </a:xfrm>
      </p:grpSpPr>
      <p:sp>
        <p:nvSpPr>
          <p:cNvPr id="320" name="Google Shape;320;p68"/>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
        <p:nvSpPr>
          <p:cNvPr id="321" name="Google Shape;321;p68"/>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22" name="Google Shape;322;p68"/>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B5F0C"/>
              </a:buClr>
              <a:buSzPts val="2100"/>
              <a:buNone/>
              <a:defRPr sz="2100" b="0" i="0">
                <a:solidFill>
                  <a:srgbClr val="EB5F0C"/>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3" name="Google Shape;323;p6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b="0" i="0">
                <a:solidFill>
                  <a:schemeClr val="lt1"/>
                </a:solidFill>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324" name="Google Shape;324;p6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EB5F0C"/>
        </a:solidFill>
        <a:effectLst/>
      </p:bgPr>
    </p:bg>
    <p:spTree>
      <p:nvGrpSpPr>
        <p:cNvPr id="1" name="Shape 67"/>
        <p:cNvGrpSpPr/>
        <p:nvPr/>
      </p:nvGrpSpPr>
      <p:grpSpPr>
        <a:xfrm>
          <a:off x="0" y="0"/>
          <a:ext cx="0" cy="0"/>
          <a:chOff x="0" y="0"/>
          <a:chExt cx="0" cy="0"/>
        </a:xfrm>
      </p:grpSpPr>
      <p:cxnSp>
        <p:nvCxnSpPr>
          <p:cNvPr id="68" name="Google Shape;68;p29"/>
          <p:cNvCxnSpPr/>
          <p:nvPr/>
        </p:nvCxnSpPr>
        <p:spPr>
          <a:xfrm>
            <a:off x="434100" y="327100"/>
            <a:ext cx="8275800" cy="14100"/>
          </a:xfrm>
          <a:prstGeom prst="straightConnector1">
            <a:avLst/>
          </a:prstGeom>
          <a:noFill/>
          <a:ln w="28575" cap="flat" cmpd="sng">
            <a:solidFill>
              <a:schemeClr val="lt1"/>
            </a:solidFill>
            <a:prstDash val="dot"/>
            <a:round/>
            <a:headEnd type="none" w="sm" len="sm"/>
            <a:tailEnd type="none" w="sm" len="sm"/>
          </a:ln>
        </p:spPr>
      </p:cxnSp>
      <p:sp>
        <p:nvSpPr>
          <p:cNvPr id="69" name="Google Shape;69;p29"/>
          <p:cNvSpPr txBox="1">
            <a:spLocks noGrp="1"/>
          </p:cNvSpPr>
          <p:nvPr>
            <p:ph type="ctrTitle"/>
          </p:nvPr>
        </p:nvSpPr>
        <p:spPr>
          <a:xfrm>
            <a:off x="427425" y="630225"/>
            <a:ext cx="82758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32D4B"/>
              </a:buClr>
              <a:buSzPts val="4800"/>
              <a:buFont typeface="Franklin Gothic"/>
              <a:buNone/>
              <a:defRPr sz="48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0" name="Google Shape;70;p29"/>
          <p:cNvSpPr txBox="1">
            <a:spLocks noGrp="1"/>
          </p:cNvSpPr>
          <p:nvPr>
            <p:ph type="subTitle" idx="1"/>
          </p:nvPr>
        </p:nvSpPr>
        <p:spPr>
          <a:xfrm>
            <a:off x="445975" y="3238450"/>
            <a:ext cx="8275800" cy="124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71" name="Google Shape;71;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3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30"/>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30"/>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6" name="Google Shape;76;p30"/>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77" name="Google Shape;77;p30"/>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8" name="Google Shape;78;p30"/>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79" name="Google Shape;79;p30"/>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0" name="Google Shape;80;p30"/>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1" name="Google Shape;81;p30"/>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2"/>
        <p:cNvGrpSpPr/>
        <p:nvPr/>
      </p:nvGrpSpPr>
      <p:grpSpPr>
        <a:xfrm>
          <a:off x="0" y="0"/>
          <a:ext cx="0" cy="0"/>
          <a:chOff x="0" y="0"/>
          <a:chExt cx="0" cy="0"/>
        </a:xfrm>
      </p:grpSpPr>
      <p:sp>
        <p:nvSpPr>
          <p:cNvPr id="83" name="Google Shape;83;p3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31"/>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31"/>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6" name="Google Shape;86;p31"/>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87" name="Google Shape;87;p31"/>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8" name="Google Shape;88;p31"/>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9" name="Google Shape;89;p31"/>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0" name="Google Shape;90;p31"/>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1" name="Google Shape;91;p31"/>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2"/>
        <p:cNvGrpSpPr/>
        <p:nvPr/>
      </p:nvGrpSpPr>
      <p:grpSpPr>
        <a:xfrm>
          <a:off x="0" y="0"/>
          <a:ext cx="0" cy="0"/>
          <a:chOff x="0" y="0"/>
          <a:chExt cx="0" cy="0"/>
        </a:xfrm>
      </p:grpSpPr>
      <p:sp>
        <p:nvSpPr>
          <p:cNvPr id="93" name="Google Shape;93;p3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32"/>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32"/>
          <p:cNvSpPr/>
          <p:nvPr/>
        </p:nvSpPr>
        <p:spPr>
          <a:xfrm>
            <a:off x="0" y="-53426"/>
            <a:ext cx="9153428" cy="2600858"/>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32"/>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97" name="Google Shape;97;p32"/>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8" name="Google Shape;98;p32"/>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9" name="Google Shape;99;p32"/>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0" name="Google Shape;100;p32"/>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1" name="Google Shape;101;p32"/>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2"/>
        <p:cNvGrpSpPr/>
        <p:nvPr/>
      </p:nvGrpSpPr>
      <p:grpSpPr>
        <a:xfrm>
          <a:off x="0" y="0"/>
          <a:ext cx="0" cy="0"/>
          <a:chOff x="0" y="0"/>
          <a:chExt cx="0" cy="0"/>
        </a:xfrm>
      </p:grpSpPr>
      <p:sp>
        <p:nvSpPr>
          <p:cNvPr id="103" name="Google Shape;103;p3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33"/>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33"/>
          <p:cNvSpPr/>
          <p:nvPr/>
        </p:nvSpPr>
        <p:spPr>
          <a:xfrm>
            <a:off x="0" y="-53426"/>
            <a:ext cx="9153428" cy="2600858"/>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Google Shape;106;p33"/>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07" name="Google Shape;107;p33"/>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8" name="Google Shape;108;p33"/>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9" name="Google Shape;109;p33"/>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0" name="Google Shape;110;p33"/>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1" name="Google Shape;111;p33"/>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600"/>
              <a:buFont typeface="Franklin Gothic"/>
              <a:buNone/>
              <a:defRPr sz="3600" b="1" i="0" u="none" strike="noStrike" cap="none">
                <a:solidFill>
                  <a:schemeClr val="dk2"/>
                </a:solidFill>
                <a:latin typeface="Franklin Gothic"/>
                <a:ea typeface="Franklin Gothic"/>
                <a:cs typeface="Franklin Gothic"/>
                <a:sym typeface="Franklin Gothic"/>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6"/>
          <p:cNvSpPr txBox="1">
            <a:spLocks noGrp="1"/>
          </p:cNvSpPr>
          <p:nvPr>
            <p:ph type="body" idx="1"/>
          </p:nvPr>
        </p:nvSpPr>
        <p:spPr>
          <a:xfrm>
            <a:off x="1397623" y="1595775"/>
            <a:ext cx="7334100" cy="3002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endParaRPr/>
          </a:p>
        </p:txBody>
      </p:sp>
      <p:sp>
        <p:nvSpPr>
          <p:cNvPr id="8" name="Google Shape;8;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4" r:id="rId36"/>
    <p:sldLayoutId id="2147483695" r:id="rId37"/>
    <p:sldLayoutId id="2147483697" r:id="rId38"/>
    <p:sldLayoutId id="2147483698" r:id="rId39"/>
    <p:sldLayoutId id="2147483699" r:id="rId40"/>
    <p:sldLayoutId id="2147483700"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hyperlink" Target="https://doi.org/10.1016/C2010-0-67985-5"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
          <p:cNvSpPr/>
          <p:nvPr/>
        </p:nvSpPr>
        <p:spPr>
          <a:xfrm>
            <a:off x="-9428" y="-44282"/>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33" name="Google Shape;333;p1"/>
          <p:cNvSpPr txBox="1"/>
          <p:nvPr/>
        </p:nvSpPr>
        <p:spPr>
          <a:xfrm>
            <a:off x="832919" y="2816917"/>
            <a:ext cx="8311081" cy="1241700"/>
          </a:xfrm>
          <a:prstGeom prst="rect">
            <a:avLst/>
          </a:prstGeom>
          <a:noFill/>
          <a:ln>
            <a:noFill/>
          </a:ln>
        </p:spPr>
        <p:txBody>
          <a:bodyPr spcFirstLastPara="1" wrap="square" lIns="91425" tIns="91425" rIns="91425" bIns="91425" anchor="ctr" anchorCtr="0">
            <a:noAutofit/>
          </a:bodyPr>
          <a:lstStyle/>
          <a:p>
            <a:pPr marL="457200" marR="0" lvl="0" indent="-381000" algn="r" rtl="0">
              <a:lnSpc>
                <a:spcPct val="100000"/>
              </a:lnSpc>
              <a:spcBef>
                <a:spcPts val="0"/>
              </a:spcBef>
              <a:spcAft>
                <a:spcPts val="0"/>
              </a:spcAft>
              <a:buClr>
                <a:schemeClr val="lt1"/>
              </a:buClr>
              <a:buSzPts val="2400"/>
              <a:buFont typeface="Franklin Gothic"/>
              <a:buNone/>
            </a:pPr>
            <a:r>
              <a:rPr lang="en-US" sz="2400" dirty="0">
                <a:solidFill>
                  <a:schemeClr val="lt1"/>
                </a:solidFill>
                <a:latin typeface="Calibri" panose="020F0502020204030204" pitchFamily="34" charset="0"/>
                <a:cs typeface="Calibri" panose="020F0502020204030204" pitchFamily="34" charset="0"/>
                <a:sym typeface="Franklin Gothic"/>
              </a:rPr>
              <a:t>Maria </a:t>
            </a:r>
            <a:r>
              <a:rPr lang="en-US" sz="2400" dirty="0" err="1">
                <a:solidFill>
                  <a:schemeClr val="lt1"/>
                </a:solidFill>
                <a:latin typeface="Calibri" panose="020F0502020204030204" pitchFamily="34" charset="0"/>
                <a:cs typeface="Calibri" panose="020F0502020204030204" pitchFamily="34" charset="0"/>
                <a:sym typeface="Franklin Gothic"/>
              </a:rPr>
              <a:t>Panepinto</a:t>
            </a:r>
            <a:r>
              <a:rPr lang="en-US" sz="2400" dirty="0">
                <a:solidFill>
                  <a:schemeClr val="lt1"/>
                </a:solidFill>
                <a:latin typeface="Calibri" panose="020F0502020204030204" pitchFamily="34" charset="0"/>
                <a:cs typeface="Calibri" panose="020F0502020204030204" pitchFamily="34" charset="0"/>
                <a:sym typeface="Franklin Gothic"/>
              </a:rPr>
              <a:t>, GWL Consultant </a:t>
            </a:r>
          </a:p>
          <a:p>
            <a:pPr marL="457200" marR="0" lvl="0" indent="-381000" algn="r" rtl="0">
              <a:lnSpc>
                <a:spcPct val="100000"/>
              </a:lnSpc>
              <a:spcBef>
                <a:spcPts val="0"/>
              </a:spcBef>
              <a:spcAft>
                <a:spcPts val="0"/>
              </a:spcAft>
              <a:buClr>
                <a:schemeClr val="lt1"/>
              </a:buClr>
              <a:buSzPts val="2400"/>
              <a:buFont typeface="Franklin Gothic"/>
              <a:buNone/>
            </a:pPr>
            <a:r>
              <a:rPr lang="en-US" sz="2400" dirty="0">
                <a:solidFill>
                  <a:schemeClr val="lt1"/>
                </a:solidFill>
                <a:latin typeface="Calibri" panose="020F0502020204030204" pitchFamily="34" charset="0"/>
                <a:cs typeface="Calibri" panose="020F0502020204030204" pitchFamily="34" charset="0"/>
                <a:sym typeface="Franklin Gothic"/>
              </a:rPr>
              <a:t>Kelly J Cunningham, Director</a:t>
            </a:r>
          </a:p>
          <a:p>
            <a:pPr marL="457200" marR="0" lvl="0" indent="-381000" algn="r" rtl="0">
              <a:lnSpc>
                <a:spcPct val="100000"/>
              </a:lnSpc>
              <a:spcBef>
                <a:spcPts val="0"/>
              </a:spcBef>
              <a:spcAft>
                <a:spcPts val="0"/>
              </a:spcAft>
              <a:buClr>
                <a:schemeClr val="lt1"/>
              </a:buClr>
              <a:buSzPts val="2400"/>
              <a:buFont typeface="Franklin Gothic"/>
              <a:buNone/>
            </a:pPr>
            <a:r>
              <a:rPr lang="en-US" sz="2400" dirty="0">
                <a:solidFill>
                  <a:schemeClr val="lt1"/>
                </a:solidFill>
                <a:latin typeface="Calibri" panose="020F0502020204030204" pitchFamily="34" charset="0"/>
                <a:cs typeface="Calibri" panose="020F0502020204030204" pitchFamily="34" charset="0"/>
                <a:sym typeface="Franklin Gothic"/>
              </a:rPr>
              <a:t>Graduate Writing Lab</a:t>
            </a:r>
          </a:p>
          <a:p>
            <a:pPr marL="457200" marR="0" lvl="0" indent="-381000" algn="r" rtl="0">
              <a:lnSpc>
                <a:spcPct val="100000"/>
              </a:lnSpc>
              <a:spcBef>
                <a:spcPts val="0"/>
              </a:spcBef>
              <a:spcAft>
                <a:spcPts val="0"/>
              </a:spcAft>
              <a:buClr>
                <a:schemeClr val="lt1"/>
              </a:buClr>
              <a:buSzPts val="2400"/>
              <a:buFont typeface="Franklin Gothic"/>
              <a:buNone/>
            </a:pPr>
            <a:r>
              <a:rPr lang="en-US" sz="2400" dirty="0">
                <a:solidFill>
                  <a:schemeClr val="lt1"/>
                </a:solidFill>
                <a:latin typeface="Calibri" panose="020F0502020204030204" pitchFamily="34" charset="0"/>
                <a:cs typeface="Calibri" panose="020F0502020204030204" pitchFamily="34" charset="0"/>
                <a:sym typeface="Franklin Gothic"/>
              </a:rPr>
              <a:t>School of Engineering &amp; Applied Science, University of Virginia</a:t>
            </a:r>
          </a:p>
        </p:txBody>
      </p:sp>
      <p:sp>
        <p:nvSpPr>
          <p:cNvPr id="2" name="TextBox 1">
            <a:extLst>
              <a:ext uri="{FF2B5EF4-FFF2-40B4-BE49-F238E27FC236}">
                <a16:creationId xmlns:a16="http://schemas.microsoft.com/office/drawing/2014/main" id="{775301DF-6369-904B-9230-4CF8BFED27D4}"/>
              </a:ext>
            </a:extLst>
          </p:cNvPr>
          <p:cNvSpPr txBox="1"/>
          <p:nvPr/>
        </p:nvSpPr>
        <p:spPr>
          <a:xfrm>
            <a:off x="1687846" y="585282"/>
            <a:ext cx="5768309" cy="1323439"/>
          </a:xfrm>
          <a:prstGeom prst="rect">
            <a:avLst/>
          </a:prstGeom>
          <a:noFill/>
        </p:spPr>
        <p:txBody>
          <a:bodyPr wrap="square" rtlCol="0">
            <a:spAutoFit/>
          </a:bodyPr>
          <a:lstStyle/>
          <a:p>
            <a:pPr algn="ctr"/>
            <a:r>
              <a:rPr lang="en-US" sz="4000" b="1" dirty="0">
                <a:solidFill>
                  <a:schemeClr val="tx1"/>
                </a:solidFill>
                <a:latin typeface="Calibri" panose="020F0502020204030204" pitchFamily="34" charset="0"/>
                <a:cs typeface="Calibri" panose="020F0502020204030204" pitchFamily="34" charset="0"/>
              </a:rPr>
              <a:t>Word for Dissertation &amp; Document Formatting</a:t>
            </a:r>
          </a:p>
        </p:txBody>
      </p:sp>
      <p:sp>
        <p:nvSpPr>
          <p:cNvPr id="3" name="TextBox 2">
            <a:extLst>
              <a:ext uri="{FF2B5EF4-FFF2-40B4-BE49-F238E27FC236}">
                <a16:creationId xmlns:a16="http://schemas.microsoft.com/office/drawing/2014/main" id="{752E242D-E5BC-2507-54D8-8EA4CF7F8BDB}"/>
              </a:ext>
            </a:extLst>
          </p:cNvPr>
          <p:cNvSpPr txBox="1"/>
          <p:nvPr/>
        </p:nvSpPr>
        <p:spPr>
          <a:xfrm>
            <a:off x="478193" y="4653642"/>
            <a:ext cx="6391469" cy="314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000"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CCF4E95-87EB-8412-00EC-9EB99DB77243}"/>
              </a:ext>
            </a:extLst>
          </p:cNvPr>
          <p:cNvGraphicFramePr>
            <a:graphicFrameLocks noGrp="1"/>
          </p:cNvGraphicFramePr>
          <p:nvPr>
            <p:extLst>
              <p:ext uri="{D42A27DB-BD31-4B8C-83A1-F6EECF244321}">
                <p14:modId xmlns:p14="http://schemas.microsoft.com/office/powerpoint/2010/main" val="802392224"/>
              </p:ext>
            </p:extLst>
          </p:nvPr>
        </p:nvGraphicFramePr>
        <p:xfrm>
          <a:off x="64147" y="4525346"/>
          <a:ext cx="8820657" cy="1202871"/>
        </p:xfrm>
        <a:graphic>
          <a:graphicData uri="http://schemas.openxmlformats.org/drawingml/2006/table">
            <a:tbl>
              <a:tblPr firstRow="1" bandRow="1">
                <a:tableStyleId>{5C22544A-7EE6-4342-B048-85BDC9FD1C3A}</a:tableStyleId>
              </a:tblPr>
              <a:tblGrid>
                <a:gridCol w="8820657">
                  <a:extLst>
                    <a:ext uri="{9D8B030D-6E8A-4147-A177-3AD203B41FA5}">
                      <a16:colId xmlns:a16="http://schemas.microsoft.com/office/drawing/2014/main" val="1280266691"/>
                    </a:ext>
                  </a:extLst>
                </a:gridCol>
              </a:tblGrid>
              <a:tr h="898071">
                <a:tc>
                  <a:txBody>
                    <a:bodyPr/>
                    <a:lstStyle/>
                    <a:p>
                      <a:pPr indent="0" fontAlgn="t">
                        <a:buNone/>
                      </a:pPr>
                      <a:r>
                        <a:rPr lang="en-US" dirty="0">
                          <a:effectLst/>
                        </a:rPr>
                        <a:t>This work is CC-BY and must include full citation &amp; DOI. Individual images and examples &amp; materials from other sources are not CC-BY. Blue </a:t>
                      </a:r>
                      <a:r>
                        <a:rPr lang="en-US" dirty="0" err="1">
                          <a:effectLst/>
                        </a:rPr>
                        <a:t>dino</a:t>
                      </a:r>
                      <a:r>
                        <a:rPr lang="en-US" dirty="0">
                          <a:effectLst/>
                        </a:rPr>
                        <a:t> is a GWL icon &amp; not CC-BY.</a:t>
                      </a:r>
                      <a:br>
                        <a:rPr lang="en-US" dirty="0">
                          <a:effectLst/>
                        </a:rPr>
                      </a:br>
                      <a:endParaRPr lang="en-US" dirty="0">
                        <a:effectLst/>
                      </a:endParaRPr>
                    </a:p>
                  </a:txBody>
                  <a:tcPr marL="76200" marR="76200" marT="76200" marB="76200">
                    <a:noFill/>
                  </a:tcPr>
                </a:tc>
                <a:extLst>
                  <a:ext uri="{0D108BD9-81ED-4DB2-BD59-A6C34878D82A}">
                    <a16:rowId xmlns:a16="http://schemas.microsoft.com/office/drawing/2014/main" val="2522071694"/>
                  </a:ext>
                </a:extLst>
              </a:tr>
              <a:tr h="154534">
                <a:tc>
                  <a:txBody>
                    <a:bodyPr/>
                    <a:lstStyle/>
                    <a:p>
                      <a:endParaRPr lang="en-US"/>
                    </a:p>
                  </a:txBody>
                  <a:tcPr>
                    <a:noFill/>
                  </a:tcPr>
                </a:tc>
                <a:extLst>
                  <a:ext uri="{0D108BD9-81ED-4DB2-BD59-A6C34878D82A}">
                    <a16:rowId xmlns:a16="http://schemas.microsoft.com/office/drawing/2014/main" val="4200319803"/>
                  </a:ext>
                </a:extLst>
              </a:tr>
            </a:tbl>
          </a:graphicData>
        </a:graphic>
      </p:graphicFrame>
      <p:sp>
        <p:nvSpPr>
          <p:cNvPr id="6" name="TextBox 5">
            <a:extLst>
              <a:ext uri="{FF2B5EF4-FFF2-40B4-BE49-F238E27FC236}">
                <a16:creationId xmlns:a16="http://schemas.microsoft.com/office/drawing/2014/main" id="{37A4E2BE-B73B-2073-D99C-32F368EBEF2E}"/>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25CE-6A03-C34F-B349-E6C21E654444}"/>
              </a:ext>
            </a:extLst>
          </p:cNvPr>
          <p:cNvSpPr>
            <a:spLocks noGrp="1"/>
          </p:cNvSpPr>
          <p:nvPr>
            <p:ph type="title"/>
          </p:nvPr>
        </p:nvSpPr>
        <p:spPr/>
        <p:txBody>
          <a:bodyPr/>
          <a:lstStyle/>
          <a:p>
            <a:r>
              <a:rPr lang="en-US" dirty="0"/>
              <a:t>Fonts</a:t>
            </a:r>
          </a:p>
        </p:txBody>
      </p:sp>
      <p:sp>
        <p:nvSpPr>
          <p:cNvPr id="3" name="Text Placeholder 2">
            <a:extLst>
              <a:ext uri="{FF2B5EF4-FFF2-40B4-BE49-F238E27FC236}">
                <a16:creationId xmlns:a16="http://schemas.microsoft.com/office/drawing/2014/main" id="{6EF34573-7CE2-1B4D-BB32-0473B01455DE}"/>
              </a:ext>
            </a:extLst>
          </p:cNvPr>
          <p:cNvSpPr>
            <a:spLocks noGrp="1"/>
          </p:cNvSpPr>
          <p:nvPr>
            <p:ph type="body" idx="1"/>
          </p:nvPr>
        </p:nvSpPr>
        <p:spPr/>
        <p:txBody>
          <a:bodyPr/>
          <a:lstStyle/>
          <a:p>
            <a:r>
              <a:rPr lang="en-US" dirty="0"/>
              <a:t>Serif fonts (ones with little feet) are recommended for dissertations &amp; any body text</a:t>
            </a:r>
          </a:p>
          <a:p>
            <a:pPr lvl="1"/>
            <a:r>
              <a:rPr lang="en-US" dirty="0"/>
              <a:t>Constantia (font specifically made to be easily readable on screen &amp; in print), Times New Roman, Cambria, </a:t>
            </a:r>
            <a:r>
              <a:rPr lang="en-US" dirty="0" err="1"/>
              <a:t>etc</a:t>
            </a:r>
            <a:endParaRPr lang="en-US" dirty="0"/>
          </a:p>
          <a:p>
            <a:r>
              <a:rPr lang="en-US" dirty="0"/>
              <a:t>Can use sans-serif for headings, if desired</a:t>
            </a:r>
          </a:p>
          <a:p>
            <a:pPr lvl="1"/>
            <a:r>
              <a:rPr lang="en-US" dirty="0"/>
              <a:t>Arial, Calibri </a:t>
            </a:r>
          </a:p>
          <a:p>
            <a:r>
              <a:rPr lang="en-US" dirty="0"/>
              <a:t>Must use sans-serif for text within figures</a:t>
            </a:r>
          </a:p>
          <a:p>
            <a:r>
              <a:rPr lang="en-US" dirty="0"/>
              <a:t>Serif font for captions- must match body text, may be smaller in some style guides</a:t>
            </a:r>
          </a:p>
        </p:txBody>
      </p:sp>
    </p:spTree>
    <p:extLst>
      <p:ext uri="{BB962C8B-B14F-4D97-AF65-F5344CB8AC3E}">
        <p14:creationId xmlns:p14="http://schemas.microsoft.com/office/powerpoint/2010/main" val="299992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0C49-6058-C94B-A2F8-2AA8ECDE6AEC}"/>
              </a:ext>
            </a:extLst>
          </p:cNvPr>
          <p:cNvSpPr>
            <a:spLocks noGrp="1"/>
          </p:cNvSpPr>
          <p:nvPr>
            <p:ph type="title"/>
          </p:nvPr>
        </p:nvSpPr>
        <p:spPr/>
        <p:txBody>
          <a:bodyPr/>
          <a:lstStyle/>
          <a:p>
            <a:r>
              <a:rPr lang="en-US" dirty="0"/>
              <a:t>Paragraph Formatting</a:t>
            </a:r>
          </a:p>
        </p:txBody>
      </p:sp>
      <p:sp>
        <p:nvSpPr>
          <p:cNvPr id="3" name="Text Placeholder 2">
            <a:extLst>
              <a:ext uri="{FF2B5EF4-FFF2-40B4-BE49-F238E27FC236}">
                <a16:creationId xmlns:a16="http://schemas.microsoft.com/office/drawing/2014/main" id="{D9882C73-F7C2-0D40-B7B8-3038FF1D4C05}"/>
              </a:ext>
            </a:extLst>
          </p:cNvPr>
          <p:cNvSpPr>
            <a:spLocks noGrp="1"/>
          </p:cNvSpPr>
          <p:nvPr>
            <p:ph type="body" idx="1"/>
          </p:nvPr>
        </p:nvSpPr>
        <p:spPr>
          <a:xfrm>
            <a:off x="654200" y="1100250"/>
            <a:ext cx="3853792" cy="3498000"/>
          </a:xfrm>
        </p:spPr>
        <p:txBody>
          <a:bodyPr/>
          <a:lstStyle/>
          <a:p>
            <a:r>
              <a:rPr lang="en-US" dirty="0"/>
              <a:t>Very customizable</a:t>
            </a:r>
          </a:p>
          <a:p>
            <a:r>
              <a:rPr lang="en-US" dirty="0"/>
              <a:t>Shows preview </a:t>
            </a:r>
          </a:p>
          <a:p>
            <a:r>
              <a:rPr lang="en-US" dirty="0"/>
              <a:t>Usually same paragraph style throughout the document</a:t>
            </a:r>
          </a:p>
          <a:p>
            <a:endParaRPr lang="en-US" dirty="0"/>
          </a:p>
        </p:txBody>
      </p:sp>
      <p:pic>
        <p:nvPicPr>
          <p:cNvPr id="4" name="Picture 3">
            <a:extLst>
              <a:ext uri="{FF2B5EF4-FFF2-40B4-BE49-F238E27FC236}">
                <a16:creationId xmlns:a16="http://schemas.microsoft.com/office/drawing/2014/main" id="{C9A9E5A1-2252-7849-8FEA-2F6AA366C5E9}"/>
              </a:ext>
            </a:extLst>
          </p:cNvPr>
          <p:cNvPicPr>
            <a:picLocks noChangeAspect="1"/>
          </p:cNvPicPr>
          <p:nvPr/>
        </p:nvPicPr>
        <p:blipFill>
          <a:blip r:embed="rId2"/>
          <a:stretch>
            <a:fillRect/>
          </a:stretch>
        </p:blipFill>
        <p:spPr>
          <a:xfrm>
            <a:off x="5452520" y="1009020"/>
            <a:ext cx="3176060" cy="3680460"/>
          </a:xfrm>
          <a:prstGeom prst="rect">
            <a:avLst/>
          </a:prstGeom>
        </p:spPr>
      </p:pic>
    </p:spTree>
    <p:extLst>
      <p:ext uri="{BB962C8B-B14F-4D97-AF65-F5344CB8AC3E}">
        <p14:creationId xmlns:p14="http://schemas.microsoft.com/office/powerpoint/2010/main" val="79628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0C49-6058-C94B-A2F8-2AA8ECDE6AEC}"/>
              </a:ext>
            </a:extLst>
          </p:cNvPr>
          <p:cNvSpPr>
            <a:spLocks noGrp="1"/>
          </p:cNvSpPr>
          <p:nvPr>
            <p:ph type="title"/>
          </p:nvPr>
        </p:nvSpPr>
        <p:spPr/>
        <p:txBody>
          <a:bodyPr/>
          <a:lstStyle/>
          <a:p>
            <a:r>
              <a:rPr lang="en-US" dirty="0"/>
              <a:t>Paragraph Formatting</a:t>
            </a:r>
          </a:p>
        </p:txBody>
      </p:sp>
      <p:sp>
        <p:nvSpPr>
          <p:cNvPr id="3" name="Text Placeholder 2">
            <a:extLst>
              <a:ext uri="{FF2B5EF4-FFF2-40B4-BE49-F238E27FC236}">
                <a16:creationId xmlns:a16="http://schemas.microsoft.com/office/drawing/2014/main" id="{D9882C73-F7C2-0D40-B7B8-3038FF1D4C05}"/>
              </a:ext>
            </a:extLst>
          </p:cNvPr>
          <p:cNvSpPr>
            <a:spLocks noGrp="1"/>
          </p:cNvSpPr>
          <p:nvPr>
            <p:ph type="body" idx="1"/>
          </p:nvPr>
        </p:nvSpPr>
        <p:spPr>
          <a:xfrm>
            <a:off x="654200" y="1100250"/>
            <a:ext cx="3853792" cy="3498000"/>
          </a:xfrm>
        </p:spPr>
        <p:txBody>
          <a:bodyPr/>
          <a:lstStyle/>
          <a:p>
            <a:r>
              <a:rPr lang="en-US" dirty="0"/>
              <a:t>.5” is a standard indent</a:t>
            </a:r>
          </a:p>
          <a:p>
            <a:pPr lvl="1"/>
            <a:r>
              <a:rPr lang="en-US" dirty="0"/>
              <a:t>Check your style guide</a:t>
            </a:r>
          </a:p>
          <a:p>
            <a:r>
              <a:rPr lang="en-US" dirty="0"/>
              <a:t>Can also do a hanging indent (top line left, rest indented)</a:t>
            </a:r>
          </a:p>
          <a:p>
            <a:pPr lvl="1"/>
            <a:r>
              <a:rPr lang="en-US" dirty="0"/>
              <a:t>Useful for lists</a:t>
            </a:r>
          </a:p>
          <a:p>
            <a:pPr lvl="1"/>
            <a:r>
              <a:rPr lang="en-US" dirty="0"/>
              <a:t>This is used in APA reference list for instance</a:t>
            </a:r>
          </a:p>
          <a:p>
            <a:endParaRPr lang="en-US" dirty="0"/>
          </a:p>
        </p:txBody>
      </p:sp>
      <p:pic>
        <p:nvPicPr>
          <p:cNvPr id="5" name="Picture 4">
            <a:extLst>
              <a:ext uri="{FF2B5EF4-FFF2-40B4-BE49-F238E27FC236}">
                <a16:creationId xmlns:a16="http://schemas.microsoft.com/office/drawing/2014/main" id="{CF8F070C-F609-BF4A-9310-3A9876AEAA19}"/>
              </a:ext>
            </a:extLst>
          </p:cNvPr>
          <p:cNvPicPr>
            <a:picLocks noChangeAspect="1"/>
          </p:cNvPicPr>
          <p:nvPr/>
        </p:nvPicPr>
        <p:blipFill>
          <a:blip r:embed="rId2"/>
          <a:stretch>
            <a:fillRect/>
          </a:stretch>
        </p:blipFill>
        <p:spPr>
          <a:xfrm>
            <a:off x="5454895" y="1008810"/>
            <a:ext cx="3173685" cy="3685032"/>
          </a:xfrm>
          <a:prstGeom prst="rect">
            <a:avLst/>
          </a:prstGeom>
        </p:spPr>
      </p:pic>
    </p:spTree>
    <p:extLst>
      <p:ext uri="{BB962C8B-B14F-4D97-AF65-F5344CB8AC3E}">
        <p14:creationId xmlns:p14="http://schemas.microsoft.com/office/powerpoint/2010/main" val="321431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0C49-6058-C94B-A2F8-2AA8ECDE6AEC}"/>
              </a:ext>
            </a:extLst>
          </p:cNvPr>
          <p:cNvSpPr>
            <a:spLocks noGrp="1"/>
          </p:cNvSpPr>
          <p:nvPr>
            <p:ph type="title"/>
          </p:nvPr>
        </p:nvSpPr>
        <p:spPr/>
        <p:txBody>
          <a:bodyPr/>
          <a:lstStyle/>
          <a:p>
            <a:r>
              <a:rPr lang="en-US" dirty="0"/>
              <a:t>Paragraph Formatting</a:t>
            </a:r>
          </a:p>
        </p:txBody>
      </p:sp>
      <p:sp>
        <p:nvSpPr>
          <p:cNvPr id="3" name="Text Placeholder 2">
            <a:extLst>
              <a:ext uri="{FF2B5EF4-FFF2-40B4-BE49-F238E27FC236}">
                <a16:creationId xmlns:a16="http://schemas.microsoft.com/office/drawing/2014/main" id="{D9882C73-F7C2-0D40-B7B8-3038FF1D4C05}"/>
              </a:ext>
            </a:extLst>
          </p:cNvPr>
          <p:cNvSpPr>
            <a:spLocks noGrp="1"/>
          </p:cNvSpPr>
          <p:nvPr>
            <p:ph type="body" idx="1"/>
          </p:nvPr>
        </p:nvSpPr>
        <p:spPr>
          <a:xfrm>
            <a:off x="654200" y="1100250"/>
            <a:ext cx="3853792" cy="3498000"/>
          </a:xfrm>
        </p:spPr>
        <p:txBody>
          <a:bodyPr/>
          <a:lstStyle/>
          <a:p>
            <a:r>
              <a:rPr lang="en-US" dirty="0"/>
              <a:t>Standard – left justified with ragged right</a:t>
            </a:r>
          </a:p>
          <a:p>
            <a:pPr lvl="1"/>
            <a:r>
              <a:rPr lang="en-US" dirty="0"/>
              <a:t>Check your style guide</a:t>
            </a:r>
          </a:p>
          <a:p>
            <a:r>
              <a:rPr lang="en-US" dirty="0"/>
              <a:t>Sometimes you need a space between paragraphs</a:t>
            </a:r>
          </a:p>
          <a:p>
            <a:pPr lvl="1"/>
            <a:r>
              <a:rPr lang="en-US" dirty="0"/>
              <a:t>Again, check your style guide</a:t>
            </a:r>
          </a:p>
          <a:p>
            <a:endParaRPr lang="en-US" dirty="0"/>
          </a:p>
          <a:p>
            <a:endParaRPr lang="en-US" dirty="0"/>
          </a:p>
        </p:txBody>
      </p:sp>
      <p:pic>
        <p:nvPicPr>
          <p:cNvPr id="5" name="Picture 4">
            <a:extLst>
              <a:ext uri="{FF2B5EF4-FFF2-40B4-BE49-F238E27FC236}">
                <a16:creationId xmlns:a16="http://schemas.microsoft.com/office/drawing/2014/main" id="{CF8F070C-F609-BF4A-9310-3A9876AEAA19}"/>
              </a:ext>
            </a:extLst>
          </p:cNvPr>
          <p:cNvPicPr>
            <a:picLocks noChangeAspect="1"/>
          </p:cNvPicPr>
          <p:nvPr/>
        </p:nvPicPr>
        <p:blipFill>
          <a:blip r:embed="rId2"/>
          <a:stretch>
            <a:fillRect/>
          </a:stretch>
        </p:blipFill>
        <p:spPr>
          <a:xfrm>
            <a:off x="5454895" y="1008810"/>
            <a:ext cx="3173685" cy="3685032"/>
          </a:xfrm>
          <a:prstGeom prst="rect">
            <a:avLst/>
          </a:prstGeom>
        </p:spPr>
      </p:pic>
    </p:spTree>
    <p:extLst>
      <p:ext uri="{BB962C8B-B14F-4D97-AF65-F5344CB8AC3E}">
        <p14:creationId xmlns:p14="http://schemas.microsoft.com/office/powerpoint/2010/main" val="92201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ADD3-7D5C-214A-BE31-522F94013916}"/>
              </a:ext>
            </a:extLst>
          </p:cNvPr>
          <p:cNvSpPr>
            <a:spLocks noGrp="1"/>
          </p:cNvSpPr>
          <p:nvPr>
            <p:ph type="title"/>
          </p:nvPr>
        </p:nvSpPr>
        <p:spPr/>
        <p:txBody>
          <a:bodyPr/>
          <a:lstStyle/>
          <a:p>
            <a:r>
              <a:rPr lang="en-US" dirty="0"/>
              <a:t>Bullets/Lists</a:t>
            </a:r>
          </a:p>
        </p:txBody>
      </p:sp>
      <p:sp>
        <p:nvSpPr>
          <p:cNvPr id="3" name="Text Placeholder 2">
            <a:extLst>
              <a:ext uri="{FF2B5EF4-FFF2-40B4-BE49-F238E27FC236}">
                <a16:creationId xmlns:a16="http://schemas.microsoft.com/office/drawing/2014/main" id="{93621044-2580-4147-8E99-28056B77C011}"/>
              </a:ext>
            </a:extLst>
          </p:cNvPr>
          <p:cNvSpPr>
            <a:spLocks noGrp="1"/>
          </p:cNvSpPr>
          <p:nvPr>
            <p:ph type="body" idx="1"/>
          </p:nvPr>
        </p:nvSpPr>
        <p:spPr>
          <a:xfrm>
            <a:off x="654200" y="2571750"/>
            <a:ext cx="6112360" cy="2230462"/>
          </a:xfrm>
        </p:spPr>
        <p:txBody>
          <a:bodyPr/>
          <a:lstStyle/>
          <a:p>
            <a:r>
              <a:rPr lang="en-US" dirty="0"/>
              <a:t>You can insert bullets/numbered bullets</a:t>
            </a:r>
          </a:p>
          <a:p>
            <a:pPr lvl="1"/>
            <a:r>
              <a:rPr lang="en-US" dirty="0"/>
              <a:t>Format &gt; bullets and numbering to restart list/continue with previous</a:t>
            </a:r>
          </a:p>
          <a:p>
            <a:r>
              <a:rPr lang="en-US" dirty="0"/>
              <a:t>Multi-level lists</a:t>
            </a:r>
          </a:p>
          <a:p>
            <a:pPr lvl="1"/>
            <a:r>
              <a:rPr lang="en-US" dirty="0"/>
              <a:t>You can define your own multi-level list</a:t>
            </a:r>
          </a:p>
          <a:p>
            <a:pPr lvl="1"/>
            <a:r>
              <a:rPr lang="en-US" dirty="0"/>
              <a:t>Which can then be used in your headings</a:t>
            </a:r>
          </a:p>
        </p:txBody>
      </p:sp>
      <p:pic>
        <p:nvPicPr>
          <p:cNvPr id="4" name="Picture 3">
            <a:extLst>
              <a:ext uri="{FF2B5EF4-FFF2-40B4-BE49-F238E27FC236}">
                <a16:creationId xmlns:a16="http://schemas.microsoft.com/office/drawing/2014/main" id="{ADC4C3D8-4B8A-2D4D-98B1-6172CD30D49F}"/>
              </a:ext>
            </a:extLst>
          </p:cNvPr>
          <p:cNvPicPr>
            <a:picLocks noChangeAspect="1"/>
          </p:cNvPicPr>
          <p:nvPr/>
        </p:nvPicPr>
        <p:blipFill>
          <a:blip r:embed="rId2"/>
          <a:stretch>
            <a:fillRect/>
          </a:stretch>
        </p:blipFill>
        <p:spPr>
          <a:xfrm>
            <a:off x="88900" y="983488"/>
            <a:ext cx="8966200" cy="1384300"/>
          </a:xfrm>
          <a:prstGeom prst="rect">
            <a:avLst/>
          </a:prstGeom>
        </p:spPr>
      </p:pic>
      <p:sp>
        <p:nvSpPr>
          <p:cNvPr id="5" name="Rectangle 4">
            <a:extLst>
              <a:ext uri="{FF2B5EF4-FFF2-40B4-BE49-F238E27FC236}">
                <a16:creationId xmlns:a16="http://schemas.microsoft.com/office/drawing/2014/main" id="{C670FAB9-E4CB-6440-881D-7A2A32848FAF}"/>
              </a:ext>
            </a:extLst>
          </p:cNvPr>
          <p:cNvSpPr/>
          <p:nvPr/>
        </p:nvSpPr>
        <p:spPr>
          <a:xfrm>
            <a:off x="5358384" y="1506983"/>
            <a:ext cx="1609344" cy="337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EAC466-FACE-3845-9B48-D0E8E333B76C}"/>
              </a:ext>
            </a:extLst>
          </p:cNvPr>
          <p:cNvPicPr>
            <a:picLocks noChangeAspect="1"/>
          </p:cNvPicPr>
          <p:nvPr/>
        </p:nvPicPr>
        <p:blipFill>
          <a:blip r:embed="rId3"/>
          <a:stretch>
            <a:fillRect/>
          </a:stretch>
        </p:blipFill>
        <p:spPr>
          <a:xfrm>
            <a:off x="6904618" y="1675637"/>
            <a:ext cx="1868852" cy="3382767"/>
          </a:xfrm>
          <a:prstGeom prst="rect">
            <a:avLst/>
          </a:prstGeom>
        </p:spPr>
      </p:pic>
      <p:sp>
        <p:nvSpPr>
          <p:cNvPr id="7" name="Rectangle 6">
            <a:extLst>
              <a:ext uri="{FF2B5EF4-FFF2-40B4-BE49-F238E27FC236}">
                <a16:creationId xmlns:a16="http://schemas.microsoft.com/office/drawing/2014/main" id="{651D3117-2CD3-4649-9906-18C5FC923B92}"/>
              </a:ext>
            </a:extLst>
          </p:cNvPr>
          <p:cNvSpPr/>
          <p:nvPr/>
        </p:nvSpPr>
        <p:spPr>
          <a:xfrm>
            <a:off x="6880456" y="4598250"/>
            <a:ext cx="1868852" cy="2039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37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D288-6543-4F47-82C5-BB2422786D2E}"/>
              </a:ext>
            </a:extLst>
          </p:cNvPr>
          <p:cNvSpPr>
            <a:spLocks noGrp="1"/>
          </p:cNvSpPr>
          <p:nvPr>
            <p:ph type="title"/>
          </p:nvPr>
        </p:nvSpPr>
        <p:spPr/>
        <p:txBody>
          <a:bodyPr/>
          <a:lstStyle/>
          <a:p>
            <a:r>
              <a:rPr lang="en-US" dirty="0"/>
              <a:t>Headings</a:t>
            </a:r>
          </a:p>
        </p:txBody>
      </p:sp>
      <p:sp>
        <p:nvSpPr>
          <p:cNvPr id="3" name="Text Placeholder 2">
            <a:extLst>
              <a:ext uri="{FF2B5EF4-FFF2-40B4-BE49-F238E27FC236}">
                <a16:creationId xmlns:a16="http://schemas.microsoft.com/office/drawing/2014/main" id="{1F493C8A-BF24-2447-9963-B2370BFB3FB9}"/>
              </a:ext>
            </a:extLst>
          </p:cNvPr>
          <p:cNvSpPr>
            <a:spLocks noGrp="1"/>
          </p:cNvSpPr>
          <p:nvPr>
            <p:ph type="body" idx="1"/>
          </p:nvPr>
        </p:nvSpPr>
        <p:spPr>
          <a:xfrm>
            <a:off x="654200" y="1036452"/>
            <a:ext cx="7751246" cy="3940298"/>
          </a:xfrm>
        </p:spPr>
        <p:txBody>
          <a:bodyPr/>
          <a:lstStyle/>
          <a:p>
            <a:r>
              <a:rPr lang="en-US" dirty="0"/>
              <a:t>Home tab &gt; styles pane &gt; headings</a:t>
            </a:r>
          </a:p>
          <a:p>
            <a:r>
              <a:rPr lang="en-US" dirty="0"/>
              <a:t>Select the text that is the heading &amp; select the numbered heading style to apply it</a:t>
            </a:r>
          </a:p>
          <a:p>
            <a:r>
              <a:rPr lang="en-US" dirty="0"/>
              <a:t>Use numbered layers of headings (heading 1,2,3) for sections, subsections, etc.</a:t>
            </a:r>
          </a:p>
          <a:p>
            <a:r>
              <a:rPr lang="en-US" dirty="0"/>
              <a:t>Use heading styles to</a:t>
            </a:r>
          </a:p>
          <a:p>
            <a:pPr lvl="1"/>
            <a:r>
              <a:rPr lang="en-US" dirty="0"/>
              <a:t>Keep uniform formatting</a:t>
            </a:r>
          </a:p>
          <a:p>
            <a:pPr lvl="1"/>
            <a:r>
              <a:rPr lang="en-US" dirty="0"/>
              <a:t>Autogenerate a navigable outline</a:t>
            </a:r>
          </a:p>
          <a:p>
            <a:pPr lvl="1"/>
            <a:r>
              <a:rPr lang="en-US" dirty="0"/>
              <a:t>Autogenerate a table of contents</a:t>
            </a:r>
          </a:p>
          <a:p>
            <a:pPr lvl="1"/>
            <a:r>
              <a:rPr lang="en-US" dirty="0"/>
              <a:t>Allow for figure/table chapter/section specific numbering</a:t>
            </a:r>
          </a:p>
          <a:p>
            <a:pPr lvl="1"/>
            <a:r>
              <a:rPr lang="en-US" dirty="0"/>
              <a:t>Make a document accessible</a:t>
            </a:r>
          </a:p>
        </p:txBody>
      </p:sp>
    </p:spTree>
    <p:extLst>
      <p:ext uri="{BB962C8B-B14F-4D97-AF65-F5344CB8AC3E}">
        <p14:creationId xmlns:p14="http://schemas.microsoft.com/office/powerpoint/2010/main" val="417613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D288-6543-4F47-82C5-BB2422786D2E}"/>
              </a:ext>
            </a:extLst>
          </p:cNvPr>
          <p:cNvSpPr>
            <a:spLocks noGrp="1"/>
          </p:cNvSpPr>
          <p:nvPr>
            <p:ph type="title"/>
          </p:nvPr>
        </p:nvSpPr>
        <p:spPr/>
        <p:txBody>
          <a:bodyPr/>
          <a:lstStyle/>
          <a:p>
            <a:r>
              <a:rPr lang="en-US" dirty="0"/>
              <a:t>Headings- to change heading styles</a:t>
            </a:r>
          </a:p>
        </p:txBody>
      </p:sp>
      <p:sp>
        <p:nvSpPr>
          <p:cNvPr id="3" name="Text Placeholder 2">
            <a:extLst>
              <a:ext uri="{FF2B5EF4-FFF2-40B4-BE49-F238E27FC236}">
                <a16:creationId xmlns:a16="http://schemas.microsoft.com/office/drawing/2014/main" id="{1F493C8A-BF24-2447-9963-B2370BFB3FB9}"/>
              </a:ext>
            </a:extLst>
          </p:cNvPr>
          <p:cNvSpPr>
            <a:spLocks noGrp="1"/>
          </p:cNvSpPr>
          <p:nvPr>
            <p:ph type="body" idx="1"/>
          </p:nvPr>
        </p:nvSpPr>
        <p:spPr/>
        <p:txBody>
          <a:bodyPr/>
          <a:lstStyle/>
          <a:p>
            <a:r>
              <a:rPr lang="en-US" dirty="0"/>
              <a:t>Home Tab &gt; styles pane &gt; headings</a:t>
            </a:r>
          </a:p>
          <a:p>
            <a:r>
              <a:rPr lang="en-US" dirty="0"/>
              <a:t> </a:t>
            </a:r>
          </a:p>
          <a:p>
            <a:endParaRPr lang="en-US" dirty="0"/>
          </a:p>
          <a:p>
            <a:pPr marL="76200" indent="0">
              <a:buNone/>
            </a:pPr>
            <a:endParaRPr lang="en-US" sz="800" dirty="0"/>
          </a:p>
          <a:p>
            <a:r>
              <a:rPr lang="en-US" dirty="0"/>
              <a:t>Right click on the heading &gt; modify </a:t>
            </a:r>
          </a:p>
        </p:txBody>
      </p:sp>
      <p:pic>
        <p:nvPicPr>
          <p:cNvPr id="5" name="Picture 4">
            <a:extLst>
              <a:ext uri="{FF2B5EF4-FFF2-40B4-BE49-F238E27FC236}">
                <a16:creationId xmlns:a16="http://schemas.microsoft.com/office/drawing/2014/main" id="{C0A662A8-B79E-B846-9EB0-7BDF5D8B9F18}"/>
              </a:ext>
            </a:extLst>
          </p:cNvPr>
          <p:cNvPicPr>
            <a:picLocks noChangeAspect="1"/>
          </p:cNvPicPr>
          <p:nvPr/>
        </p:nvPicPr>
        <p:blipFill>
          <a:blip r:embed="rId2"/>
          <a:stretch>
            <a:fillRect/>
          </a:stretch>
        </p:blipFill>
        <p:spPr>
          <a:xfrm>
            <a:off x="1250619" y="2824951"/>
            <a:ext cx="1981096" cy="1987248"/>
          </a:xfrm>
          <a:prstGeom prst="rect">
            <a:avLst/>
          </a:prstGeom>
        </p:spPr>
      </p:pic>
      <p:grpSp>
        <p:nvGrpSpPr>
          <p:cNvPr id="11" name="Group 10">
            <a:extLst>
              <a:ext uri="{FF2B5EF4-FFF2-40B4-BE49-F238E27FC236}">
                <a16:creationId xmlns:a16="http://schemas.microsoft.com/office/drawing/2014/main" id="{3C8FC17A-6BB3-2D4F-B57B-EA1C9124916B}"/>
              </a:ext>
            </a:extLst>
          </p:cNvPr>
          <p:cNvGrpSpPr/>
          <p:nvPr/>
        </p:nvGrpSpPr>
        <p:grpSpPr>
          <a:xfrm>
            <a:off x="782664" y="1564012"/>
            <a:ext cx="7578671" cy="803219"/>
            <a:chOff x="782664" y="1510847"/>
            <a:chExt cx="7578671" cy="803219"/>
          </a:xfrm>
        </p:grpSpPr>
        <p:pic>
          <p:nvPicPr>
            <p:cNvPr id="4" name="Picture 3">
              <a:extLst>
                <a:ext uri="{FF2B5EF4-FFF2-40B4-BE49-F238E27FC236}">
                  <a16:creationId xmlns:a16="http://schemas.microsoft.com/office/drawing/2014/main" id="{FD9B539A-4FD7-DC4A-B49F-FC56A2DC69CA}"/>
                </a:ext>
              </a:extLst>
            </p:cNvPr>
            <p:cNvPicPr>
              <a:picLocks noChangeAspect="1"/>
            </p:cNvPicPr>
            <p:nvPr/>
          </p:nvPicPr>
          <p:blipFill>
            <a:blip r:embed="rId3"/>
            <a:stretch>
              <a:fillRect/>
            </a:stretch>
          </p:blipFill>
          <p:spPr>
            <a:xfrm>
              <a:off x="782664" y="1510847"/>
              <a:ext cx="7578671" cy="803219"/>
            </a:xfrm>
            <a:prstGeom prst="rect">
              <a:avLst/>
            </a:prstGeom>
          </p:spPr>
        </p:pic>
        <p:sp>
          <p:nvSpPr>
            <p:cNvPr id="8" name="Rectangle 7">
              <a:extLst>
                <a:ext uri="{FF2B5EF4-FFF2-40B4-BE49-F238E27FC236}">
                  <a16:creationId xmlns:a16="http://schemas.microsoft.com/office/drawing/2014/main" id="{C5A8D95E-6897-B24C-B31F-358CCDB72951}"/>
                </a:ext>
              </a:extLst>
            </p:cNvPr>
            <p:cNvSpPr/>
            <p:nvPr/>
          </p:nvSpPr>
          <p:spPr>
            <a:xfrm>
              <a:off x="4712545" y="1816184"/>
              <a:ext cx="2743200" cy="4117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50D510CA-908F-8840-8909-0B06FE466F23}"/>
              </a:ext>
            </a:extLst>
          </p:cNvPr>
          <p:cNvSpPr txBox="1"/>
          <p:nvPr/>
        </p:nvSpPr>
        <p:spPr>
          <a:xfrm>
            <a:off x="5011956" y="3027587"/>
            <a:ext cx="3600415"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Match the heading styles to the style guide guidelines</a:t>
            </a:r>
          </a:p>
        </p:txBody>
      </p:sp>
    </p:spTree>
    <p:extLst>
      <p:ext uri="{BB962C8B-B14F-4D97-AF65-F5344CB8AC3E}">
        <p14:creationId xmlns:p14="http://schemas.microsoft.com/office/powerpoint/2010/main" val="9260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D288-6543-4F47-82C5-BB2422786D2E}"/>
              </a:ext>
            </a:extLst>
          </p:cNvPr>
          <p:cNvSpPr>
            <a:spLocks noGrp="1"/>
          </p:cNvSpPr>
          <p:nvPr>
            <p:ph type="title"/>
          </p:nvPr>
        </p:nvSpPr>
        <p:spPr/>
        <p:txBody>
          <a:bodyPr/>
          <a:lstStyle/>
          <a:p>
            <a:r>
              <a:rPr lang="en-US" dirty="0"/>
              <a:t>Headings</a:t>
            </a:r>
          </a:p>
        </p:txBody>
      </p:sp>
      <p:sp>
        <p:nvSpPr>
          <p:cNvPr id="3" name="Text Placeholder 2">
            <a:extLst>
              <a:ext uri="{FF2B5EF4-FFF2-40B4-BE49-F238E27FC236}">
                <a16:creationId xmlns:a16="http://schemas.microsoft.com/office/drawing/2014/main" id="{1F493C8A-BF24-2447-9963-B2370BFB3FB9}"/>
              </a:ext>
            </a:extLst>
          </p:cNvPr>
          <p:cNvSpPr>
            <a:spLocks noGrp="1"/>
          </p:cNvSpPr>
          <p:nvPr>
            <p:ph type="body" idx="1"/>
          </p:nvPr>
        </p:nvSpPr>
        <p:spPr/>
        <p:txBody>
          <a:bodyPr/>
          <a:lstStyle/>
          <a:p>
            <a:r>
              <a:rPr lang="en-US" dirty="0"/>
              <a:t>Home Tab &gt; styles pane &gt; headings</a:t>
            </a:r>
          </a:p>
          <a:p>
            <a:r>
              <a:rPr lang="en-US" dirty="0"/>
              <a:t> </a:t>
            </a:r>
          </a:p>
          <a:p>
            <a:endParaRPr lang="en-US" dirty="0"/>
          </a:p>
          <a:p>
            <a:pPr marL="76200" indent="0">
              <a:buNone/>
            </a:pPr>
            <a:endParaRPr lang="en-US" sz="800" dirty="0"/>
          </a:p>
          <a:p>
            <a:r>
              <a:rPr lang="en-US" dirty="0"/>
              <a:t>Right click on the heading &gt; modify </a:t>
            </a:r>
          </a:p>
        </p:txBody>
      </p:sp>
      <p:pic>
        <p:nvPicPr>
          <p:cNvPr id="5" name="Picture 4">
            <a:extLst>
              <a:ext uri="{FF2B5EF4-FFF2-40B4-BE49-F238E27FC236}">
                <a16:creationId xmlns:a16="http://schemas.microsoft.com/office/drawing/2014/main" id="{C0A662A8-B79E-B846-9EB0-7BDF5D8B9F18}"/>
              </a:ext>
            </a:extLst>
          </p:cNvPr>
          <p:cNvPicPr>
            <a:picLocks noChangeAspect="1"/>
          </p:cNvPicPr>
          <p:nvPr/>
        </p:nvPicPr>
        <p:blipFill>
          <a:blip r:embed="rId2"/>
          <a:stretch>
            <a:fillRect/>
          </a:stretch>
        </p:blipFill>
        <p:spPr>
          <a:xfrm>
            <a:off x="1250619" y="2824951"/>
            <a:ext cx="1981096" cy="1987248"/>
          </a:xfrm>
          <a:prstGeom prst="rect">
            <a:avLst/>
          </a:prstGeom>
        </p:spPr>
      </p:pic>
      <p:grpSp>
        <p:nvGrpSpPr>
          <p:cNvPr id="11" name="Group 10">
            <a:extLst>
              <a:ext uri="{FF2B5EF4-FFF2-40B4-BE49-F238E27FC236}">
                <a16:creationId xmlns:a16="http://schemas.microsoft.com/office/drawing/2014/main" id="{3C8FC17A-6BB3-2D4F-B57B-EA1C9124916B}"/>
              </a:ext>
            </a:extLst>
          </p:cNvPr>
          <p:cNvGrpSpPr/>
          <p:nvPr/>
        </p:nvGrpSpPr>
        <p:grpSpPr>
          <a:xfrm>
            <a:off x="782664" y="1564012"/>
            <a:ext cx="7578671" cy="803219"/>
            <a:chOff x="782664" y="1510847"/>
            <a:chExt cx="7578671" cy="803219"/>
          </a:xfrm>
        </p:grpSpPr>
        <p:pic>
          <p:nvPicPr>
            <p:cNvPr id="4" name="Picture 3">
              <a:extLst>
                <a:ext uri="{FF2B5EF4-FFF2-40B4-BE49-F238E27FC236}">
                  <a16:creationId xmlns:a16="http://schemas.microsoft.com/office/drawing/2014/main" id="{FD9B539A-4FD7-DC4A-B49F-FC56A2DC69CA}"/>
                </a:ext>
              </a:extLst>
            </p:cNvPr>
            <p:cNvPicPr>
              <a:picLocks noChangeAspect="1"/>
            </p:cNvPicPr>
            <p:nvPr/>
          </p:nvPicPr>
          <p:blipFill>
            <a:blip r:embed="rId3"/>
            <a:stretch>
              <a:fillRect/>
            </a:stretch>
          </p:blipFill>
          <p:spPr>
            <a:xfrm>
              <a:off x="782664" y="1510847"/>
              <a:ext cx="7578671" cy="803219"/>
            </a:xfrm>
            <a:prstGeom prst="rect">
              <a:avLst/>
            </a:prstGeom>
          </p:spPr>
        </p:pic>
        <p:sp>
          <p:nvSpPr>
            <p:cNvPr id="8" name="Rectangle 7">
              <a:extLst>
                <a:ext uri="{FF2B5EF4-FFF2-40B4-BE49-F238E27FC236}">
                  <a16:creationId xmlns:a16="http://schemas.microsoft.com/office/drawing/2014/main" id="{C5A8D95E-6897-B24C-B31F-358CCDB72951}"/>
                </a:ext>
              </a:extLst>
            </p:cNvPr>
            <p:cNvSpPr/>
            <p:nvPr/>
          </p:nvSpPr>
          <p:spPr>
            <a:xfrm>
              <a:off x="4712545" y="1816184"/>
              <a:ext cx="2743200" cy="4117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7DF96F4B-A408-C04D-9B64-38A1F884B240}"/>
              </a:ext>
            </a:extLst>
          </p:cNvPr>
          <p:cNvSpPr/>
          <p:nvPr/>
        </p:nvSpPr>
        <p:spPr>
          <a:xfrm>
            <a:off x="1130949" y="3502720"/>
            <a:ext cx="2231728" cy="9147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76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D288-6543-4F47-82C5-BB2422786D2E}"/>
              </a:ext>
            </a:extLst>
          </p:cNvPr>
          <p:cNvSpPr>
            <a:spLocks noGrp="1"/>
          </p:cNvSpPr>
          <p:nvPr>
            <p:ph type="title"/>
          </p:nvPr>
        </p:nvSpPr>
        <p:spPr/>
        <p:txBody>
          <a:bodyPr/>
          <a:lstStyle/>
          <a:p>
            <a:r>
              <a:rPr lang="en-US" dirty="0"/>
              <a:t>Headings</a:t>
            </a:r>
          </a:p>
        </p:txBody>
      </p:sp>
      <p:sp>
        <p:nvSpPr>
          <p:cNvPr id="3" name="Text Placeholder 2">
            <a:extLst>
              <a:ext uri="{FF2B5EF4-FFF2-40B4-BE49-F238E27FC236}">
                <a16:creationId xmlns:a16="http://schemas.microsoft.com/office/drawing/2014/main" id="{1F493C8A-BF24-2447-9963-B2370BFB3FB9}"/>
              </a:ext>
            </a:extLst>
          </p:cNvPr>
          <p:cNvSpPr>
            <a:spLocks noGrp="1"/>
          </p:cNvSpPr>
          <p:nvPr>
            <p:ph type="body" idx="1"/>
          </p:nvPr>
        </p:nvSpPr>
        <p:spPr/>
        <p:txBody>
          <a:bodyPr/>
          <a:lstStyle/>
          <a:p>
            <a:r>
              <a:rPr lang="en-US" dirty="0"/>
              <a:t>Home Tab &gt; styles pane &gt; headings</a:t>
            </a:r>
          </a:p>
          <a:p>
            <a:r>
              <a:rPr lang="en-US" dirty="0"/>
              <a:t> </a:t>
            </a:r>
          </a:p>
          <a:p>
            <a:endParaRPr lang="en-US" dirty="0"/>
          </a:p>
          <a:p>
            <a:pPr marL="76200" indent="0">
              <a:buNone/>
            </a:pPr>
            <a:endParaRPr lang="en-US" sz="800" dirty="0"/>
          </a:p>
          <a:p>
            <a:r>
              <a:rPr lang="en-US" dirty="0"/>
              <a:t>Right click on the heading &gt; modify </a:t>
            </a:r>
          </a:p>
        </p:txBody>
      </p:sp>
      <p:pic>
        <p:nvPicPr>
          <p:cNvPr id="5" name="Picture 4">
            <a:extLst>
              <a:ext uri="{FF2B5EF4-FFF2-40B4-BE49-F238E27FC236}">
                <a16:creationId xmlns:a16="http://schemas.microsoft.com/office/drawing/2014/main" id="{C0A662A8-B79E-B846-9EB0-7BDF5D8B9F18}"/>
              </a:ext>
            </a:extLst>
          </p:cNvPr>
          <p:cNvPicPr>
            <a:picLocks noChangeAspect="1"/>
          </p:cNvPicPr>
          <p:nvPr/>
        </p:nvPicPr>
        <p:blipFill>
          <a:blip r:embed="rId2"/>
          <a:stretch>
            <a:fillRect/>
          </a:stretch>
        </p:blipFill>
        <p:spPr>
          <a:xfrm>
            <a:off x="1250619" y="2824951"/>
            <a:ext cx="1981096" cy="1987248"/>
          </a:xfrm>
          <a:prstGeom prst="rect">
            <a:avLst/>
          </a:prstGeom>
        </p:spPr>
      </p:pic>
      <p:pic>
        <p:nvPicPr>
          <p:cNvPr id="6" name="Picture 5">
            <a:extLst>
              <a:ext uri="{FF2B5EF4-FFF2-40B4-BE49-F238E27FC236}">
                <a16:creationId xmlns:a16="http://schemas.microsoft.com/office/drawing/2014/main" id="{C038CC5E-01F4-D54A-9E13-46A24F73B785}"/>
              </a:ext>
            </a:extLst>
          </p:cNvPr>
          <p:cNvPicPr>
            <a:picLocks noChangeAspect="1"/>
          </p:cNvPicPr>
          <p:nvPr/>
        </p:nvPicPr>
        <p:blipFill>
          <a:blip r:embed="rId3"/>
          <a:stretch>
            <a:fillRect/>
          </a:stretch>
        </p:blipFill>
        <p:spPr>
          <a:xfrm>
            <a:off x="3874149" y="2824951"/>
            <a:ext cx="2209996" cy="1987249"/>
          </a:xfrm>
          <a:prstGeom prst="rect">
            <a:avLst/>
          </a:prstGeom>
        </p:spPr>
      </p:pic>
      <p:grpSp>
        <p:nvGrpSpPr>
          <p:cNvPr id="11" name="Group 10">
            <a:extLst>
              <a:ext uri="{FF2B5EF4-FFF2-40B4-BE49-F238E27FC236}">
                <a16:creationId xmlns:a16="http://schemas.microsoft.com/office/drawing/2014/main" id="{3C8FC17A-6BB3-2D4F-B57B-EA1C9124916B}"/>
              </a:ext>
            </a:extLst>
          </p:cNvPr>
          <p:cNvGrpSpPr/>
          <p:nvPr/>
        </p:nvGrpSpPr>
        <p:grpSpPr>
          <a:xfrm>
            <a:off x="782664" y="1564012"/>
            <a:ext cx="7578671" cy="803219"/>
            <a:chOff x="782664" y="1510847"/>
            <a:chExt cx="7578671" cy="803219"/>
          </a:xfrm>
        </p:grpSpPr>
        <p:pic>
          <p:nvPicPr>
            <p:cNvPr id="4" name="Picture 3">
              <a:extLst>
                <a:ext uri="{FF2B5EF4-FFF2-40B4-BE49-F238E27FC236}">
                  <a16:creationId xmlns:a16="http://schemas.microsoft.com/office/drawing/2014/main" id="{FD9B539A-4FD7-DC4A-B49F-FC56A2DC69CA}"/>
                </a:ext>
              </a:extLst>
            </p:cNvPr>
            <p:cNvPicPr>
              <a:picLocks noChangeAspect="1"/>
            </p:cNvPicPr>
            <p:nvPr/>
          </p:nvPicPr>
          <p:blipFill>
            <a:blip r:embed="rId4"/>
            <a:stretch>
              <a:fillRect/>
            </a:stretch>
          </p:blipFill>
          <p:spPr>
            <a:xfrm>
              <a:off x="782664" y="1510847"/>
              <a:ext cx="7578671" cy="803219"/>
            </a:xfrm>
            <a:prstGeom prst="rect">
              <a:avLst/>
            </a:prstGeom>
          </p:spPr>
        </p:pic>
        <p:sp>
          <p:nvSpPr>
            <p:cNvPr id="8" name="Rectangle 7">
              <a:extLst>
                <a:ext uri="{FF2B5EF4-FFF2-40B4-BE49-F238E27FC236}">
                  <a16:creationId xmlns:a16="http://schemas.microsoft.com/office/drawing/2014/main" id="{C5A8D95E-6897-B24C-B31F-358CCDB72951}"/>
                </a:ext>
              </a:extLst>
            </p:cNvPr>
            <p:cNvSpPr/>
            <p:nvPr/>
          </p:nvSpPr>
          <p:spPr>
            <a:xfrm>
              <a:off x="4712545" y="1816184"/>
              <a:ext cx="2743200" cy="4117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7DF96F4B-A408-C04D-9B64-38A1F884B240}"/>
              </a:ext>
            </a:extLst>
          </p:cNvPr>
          <p:cNvSpPr/>
          <p:nvPr/>
        </p:nvSpPr>
        <p:spPr>
          <a:xfrm>
            <a:off x="1130949" y="3502720"/>
            <a:ext cx="2231728" cy="9147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E599009-9588-5640-8FF4-F987E9A321AA}"/>
              </a:ext>
            </a:extLst>
          </p:cNvPr>
          <p:cNvGrpSpPr/>
          <p:nvPr/>
        </p:nvGrpSpPr>
        <p:grpSpPr>
          <a:xfrm>
            <a:off x="1130949" y="2824951"/>
            <a:ext cx="2743200" cy="2051376"/>
            <a:chOff x="1130949" y="3005711"/>
            <a:chExt cx="2743200" cy="2051376"/>
          </a:xfrm>
        </p:grpSpPr>
        <p:sp>
          <p:nvSpPr>
            <p:cNvPr id="9" name="Rectangle 8">
              <a:extLst>
                <a:ext uri="{FF2B5EF4-FFF2-40B4-BE49-F238E27FC236}">
                  <a16:creationId xmlns:a16="http://schemas.microsoft.com/office/drawing/2014/main" id="{22D06F6F-D585-0C45-9ECC-63514382D16E}"/>
                </a:ext>
              </a:extLst>
            </p:cNvPr>
            <p:cNvSpPr/>
            <p:nvPr/>
          </p:nvSpPr>
          <p:spPr>
            <a:xfrm>
              <a:off x="1130949" y="4762616"/>
              <a:ext cx="572591"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884447-884C-2F4B-9885-9F2208DE1792}"/>
                </a:ext>
              </a:extLst>
            </p:cNvPr>
            <p:cNvCxnSpPr/>
            <p:nvPr/>
          </p:nvCxnSpPr>
          <p:spPr>
            <a:xfrm flipV="1">
              <a:off x="1703540" y="3005711"/>
              <a:ext cx="2170609" cy="1756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9F39D-1340-964C-AF63-7F262D4C38A3}"/>
                </a:ext>
              </a:extLst>
            </p:cNvPr>
            <p:cNvCxnSpPr>
              <a:cxnSpLocks/>
            </p:cNvCxnSpPr>
            <p:nvPr/>
          </p:nvCxnSpPr>
          <p:spPr>
            <a:xfrm flipV="1">
              <a:off x="1703540" y="4976750"/>
              <a:ext cx="2170609" cy="76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096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D288-6543-4F47-82C5-BB2422786D2E}"/>
              </a:ext>
            </a:extLst>
          </p:cNvPr>
          <p:cNvSpPr>
            <a:spLocks noGrp="1"/>
          </p:cNvSpPr>
          <p:nvPr>
            <p:ph type="title"/>
          </p:nvPr>
        </p:nvSpPr>
        <p:spPr/>
        <p:txBody>
          <a:bodyPr/>
          <a:lstStyle/>
          <a:p>
            <a:r>
              <a:rPr lang="en-US" dirty="0"/>
              <a:t>Headings</a:t>
            </a:r>
          </a:p>
        </p:txBody>
      </p:sp>
      <p:sp>
        <p:nvSpPr>
          <p:cNvPr id="3" name="Text Placeholder 2">
            <a:extLst>
              <a:ext uri="{FF2B5EF4-FFF2-40B4-BE49-F238E27FC236}">
                <a16:creationId xmlns:a16="http://schemas.microsoft.com/office/drawing/2014/main" id="{1F493C8A-BF24-2447-9963-B2370BFB3FB9}"/>
              </a:ext>
            </a:extLst>
          </p:cNvPr>
          <p:cNvSpPr>
            <a:spLocks noGrp="1"/>
          </p:cNvSpPr>
          <p:nvPr>
            <p:ph type="body" idx="1"/>
          </p:nvPr>
        </p:nvSpPr>
        <p:spPr/>
        <p:txBody>
          <a:bodyPr/>
          <a:lstStyle/>
          <a:p>
            <a:r>
              <a:rPr lang="en-US" dirty="0"/>
              <a:t>Home Tab &gt; styles pane &gt; headings</a:t>
            </a:r>
          </a:p>
          <a:p>
            <a:r>
              <a:rPr lang="en-US" dirty="0"/>
              <a:t> </a:t>
            </a:r>
          </a:p>
          <a:p>
            <a:endParaRPr lang="en-US" dirty="0"/>
          </a:p>
          <a:p>
            <a:pPr marL="76200" indent="0">
              <a:buNone/>
            </a:pPr>
            <a:endParaRPr lang="en-US" sz="800" dirty="0"/>
          </a:p>
          <a:p>
            <a:r>
              <a:rPr lang="en-US" dirty="0"/>
              <a:t>Right click on the heading &gt; modify </a:t>
            </a:r>
          </a:p>
        </p:txBody>
      </p:sp>
      <p:pic>
        <p:nvPicPr>
          <p:cNvPr id="5" name="Picture 4">
            <a:extLst>
              <a:ext uri="{FF2B5EF4-FFF2-40B4-BE49-F238E27FC236}">
                <a16:creationId xmlns:a16="http://schemas.microsoft.com/office/drawing/2014/main" id="{C0A662A8-B79E-B846-9EB0-7BDF5D8B9F18}"/>
              </a:ext>
            </a:extLst>
          </p:cNvPr>
          <p:cNvPicPr>
            <a:picLocks noChangeAspect="1"/>
          </p:cNvPicPr>
          <p:nvPr/>
        </p:nvPicPr>
        <p:blipFill>
          <a:blip r:embed="rId2"/>
          <a:stretch>
            <a:fillRect/>
          </a:stretch>
        </p:blipFill>
        <p:spPr>
          <a:xfrm>
            <a:off x="1250619" y="2824951"/>
            <a:ext cx="1981096" cy="1987248"/>
          </a:xfrm>
          <a:prstGeom prst="rect">
            <a:avLst/>
          </a:prstGeom>
        </p:spPr>
      </p:pic>
      <p:pic>
        <p:nvPicPr>
          <p:cNvPr id="6" name="Picture 5">
            <a:extLst>
              <a:ext uri="{FF2B5EF4-FFF2-40B4-BE49-F238E27FC236}">
                <a16:creationId xmlns:a16="http://schemas.microsoft.com/office/drawing/2014/main" id="{C038CC5E-01F4-D54A-9E13-46A24F73B785}"/>
              </a:ext>
            </a:extLst>
          </p:cNvPr>
          <p:cNvPicPr>
            <a:picLocks noChangeAspect="1"/>
          </p:cNvPicPr>
          <p:nvPr/>
        </p:nvPicPr>
        <p:blipFill>
          <a:blip r:embed="rId3"/>
          <a:stretch>
            <a:fillRect/>
          </a:stretch>
        </p:blipFill>
        <p:spPr>
          <a:xfrm>
            <a:off x="3874149" y="2824951"/>
            <a:ext cx="2209996" cy="1987249"/>
          </a:xfrm>
          <a:prstGeom prst="rect">
            <a:avLst/>
          </a:prstGeom>
        </p:spPr>
      </p:pic>
      <p:grpSp>
        <p:nvGrpSpPr>
          <p:cNvPr id="11" name="Group 10">
            <a:extLst>
              <a:ext uri="{FF2B5EF4-FFF2-40B4-BE49-F238E27FC236}">
                <a16:creationId xmlns:a16="http://schemas.microsoft.com/office/drawing/2014/main" id="{3C8FC17A-6BB3-2D4F-B57B-EA1C9124916B}"/>
              </a:ext>
            </a:extLst>
          </p:cNvPr>
          <p:cNvGrpSpPr/>
          <p:nvPr/>
        </p:nvGrpSpPr>
        <p:grpSpPr>
          <a:xfrm>
            <a:off x="782664" y="1564012"/>
            <a:ext cx="7578671" cy="803219"/>
            <a:chOff x="782664" y="1510847"/>
            <a:chExt cx="7578671" cy="803219"/>
          </a:xfrm>
        </p:grpSpPr>
        <p:pic>
          <p:nvPicPr>
            <p:cNvPr id="4" name="Picture 3">
              <a:extLst>
                <a:ext uri="{FF2B5EF4-FFF2-40B4-BE49-F238E27FC236}">
                  <a16:creationId xmlns:a16="http://schemas.microsoft.com/office/drawing/2014/main" id="{FD9B539A-4FD7-DC4A-B49F-FC56A2DC69CA}"/>
                </a:ext>
              </a:extLst>
            </p:cNvPr>
            <p:cNvPicPr>
              <a:picLocks noChangeAspect="1"/>
            </p:cNvPicPr>
            <p:nvPr/>
          </p:nvPicPr>
          <p:blipFill>
            <a:blip r:embed="rId4"/>
            <a:stretch>
              <a:fillRect/>
            </a:stretch>
          </p:blipFill>
          <p:spPr>
            <a:xfrm>
              <a:off x="782664" y="1510847"/>
              <a:ext cx="7578671" cy="803219"/>
            </a:xfrm>
            <a:prstGeom prst="rect">
              <a:avLst/>
            </a:prstGeom>
          </p:spPr>
        </p:pic>
        <p:sp>
          <p:nvSpPr>
            <p:cNvPr id="8" name="Rectangle 7">
              <a:extLst>
                <a:ext uri="{FF2B5EF4-FFF2-40B4-BE49-F238E27FC236}">
                  <a16:creationId xmlns:a16="http://schemas.microsoft.com/office/drawing/2014/main" id="{C5A8D95E-6897-B24C-B31F-358CCDB72951}"/>
                </a:ext>
              </a:extLst>
            </p:cNvPr>
            <p:cNvSpPr/>
            <p:nvPr/>
          </p:nvSpPr>
          <p:spPr>
            <a:xfrm>
              <a:off x="4712545" y="1816184"/>
              <a:ext cx="2743200" cy="4117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7DF96F4B-A408-C04D-9B64-38A1F884B240}"/>
              </a:ext>
            </a:extLst>
          </p:cNvPr>
          <p:cNvSpPr/>
          <p:nvPr/>
        </p:nvSpPr>
        <p:spPr>
          <a:xfrm>
            <a:off x="1130949" y="3502720"/>
            <a:ext cx="2231728" cy="9147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E599009-9588-5640-8FF4-F987E9A321AA}"/>
              </a:ext>
            </a:extLst>
          </p:cNvPr>
          <p:cNvGrpSpPr/>
          <p:nvPr/>
        </p:nvGrpSpPr>
        <p:grpSpPr>
          <a:xfrm>
            <a:off x="1130949" y="2824951"/>
            <a:ext cx="2743200" cy="2051376"/>
            <a:chOff x="1130949" y="3005711"/>
            <a:chExt cx="2743200" cy="2051376"/>
          </a:xfrm>
        </p:grpSpPr>
        <p:sp>
          <p:nvSpPr>
            <p:cNvPr id="9" name="Rectangle 8">
              <a:extLst>
                <a:ext uri="{FF2B5EF4-FFF2-40B4-BE49-F238E27FC236}">
                  <a16:creationId xmlns:a16="http://schemas.microsoft.com/office/drawing/2014/main" id="{22D06F6F-D585-0C45-9ECC-63514382D16E}"/>
                </a:ext>
              </a:extLst>
            </p:cNvPr>
            <p:cNvSpPr/>
            <p:nvPr/>
          </p:nvSpPr>
          <p:spPr>
            <a:xfrm>
              <a:off x="1130949" y="4762616"/>
              <a:ext cx="572591"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884447-884C-2F4B-9885-9F2208DE1792}"/>
                </a:ext>
              </a:extLst>
            </p:cNvPr>
            <p:cNvCxnSpPr/>
            <p:nvPr/>
          </p:nvCxnSpPr>
          <p:spPr>
            <a:xfrm flipV="1">
              <a:off x="1703540" y="3005711"/>
              <a:ext cx="2170609" cy="1756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9F39D-1340-964C-AF63-7F262D4C38A3}"/>
                </a:ext>
              </a:extLst>
            </p:cNvPr>
            <p:cNvCxnSpPr>
              <a:cxnSpLocks/>
            </p:cNvCxnSpPr>
            <p:nvPr/>
          </p:nvCxnSpPr>
          <p:spPr>
            <a:xfrm flipV="1">
              <a:off x="1703540" y="4976750"/>
              <a:ext cx="2170609" cy="76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342FFD4-7ECA-3A4F-ACB7-6F30FAFB0A7B}"/>
              </a:ext>
            </a:extLst>
          </p:cNvPr>
          <p:cNvSpPr txBox="1"/>
          <p:nvPr/>
        </p:nvSpPr>
        <p:spPr>
          <a:xfrm>
            <a:off x="6159712" y="2607560"/>
            <a:ext cx="2881424" cy="193899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Choose outline numbered &amp; select the same numbering system each time you alter a different heading level (heading 1,2,3)</a:t>
            </a:r>
          </a:p>
        </p:txBody>
      </p:sp>
    </p:spTree>
    <p:extLst>
      <p:ext uri="{BB962C8B-B14F-4D97-AF65-F5344CB8AC3E}">
        <p14:creationId xmlns:p14="http://schemas.microsoft.com/office/powerpoint/2010/main" val="367580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will we talk about today?</a:t>
            </a:r>
          </a:p>
        </p:txBody>
      </p:sp>
      <p:sp>
        <p:nvSpPr>
          <p:cNvPr id="3" name="Text Placeholder 2"/>
          <p:cNvSpPr>
            <a:spLocks noGrp="1"/>
          </p:cNvSpPr>
          <p:nvPr>
            <p:ph type="body" idx="1"/>
          </p:nvPr>
        </p:nvSpPr>
        <p:spPr/>
        <p:txBody>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How to use Word to its fullest capacity</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Things you may not know Word can do</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Formatting a dissertation &amp; other documents	</a:t>
            </a:r>
          </a:p>
          <a:p>
            <a:pPr lvl="1"/>
            <a:r>
              <a:rPr lang="en-US" dirty="0">
                <a:latin typeface="Calibri" panose="020F0502020204030204" pitchFamily="34" charset="0"/>
                <a:cs typeface="Calibri" panose="020F0502020204030204" pitchFamily="34" charset="0"/>
              </a:rPr>
              <a:t>General outline</a:t>
            </a:r>
          </a:p>
        </p:txBody>
      </p:sp>
    </p:spTree>
    <p:extLst>
      <p:ext uri="{BB962C8B-B14F-4D97-AF65-F5344CB8AC3E}">
        <p14:creationId xmlns:p14="http://schemas.microsoft.com/office/powerpoint/2010/main" val="4831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0916-3135-9B47-A653-B80119696933}"/>
              </a:ext>
            </a:extLst>
          </p:cNvPr>
          <p:cNvSpPr>
            <a:spLocks noGrp="1"/>
          </p:cNvSpPr>
          <p:nvPr>
            <p:ph type="title"/>
          </p:nvPr>
        </p:nvSpPr>
        <p:spPr/>
        <p:txBody>
          <a:bodyPr/>
          <a:lstStyle/>
          <a:p>
            <a:r>
              <a:rPr lang="en-US" dirty="0"/>
              <a:t>Headings - Example </a:t>
            </a:r>
          </a:p>
        </p:txBody>
      </p:sp>
      <p:pic>
        <p:nvPicPr>
          <p:cNvPr id="7" name="Picture 6">
            <a:extLst>
              <a:ext uri="{FF2B5EF4-FFF2-40B4-BE49-F238E27FC236}">
                <a16:creationId xmlns:a16="http://schemas.microsoft.com/office/drawing/2014/main" id="{24A72461-5BA3-6E4F-A77E-13903CB277D5}"/>
              </a:ext>
            </a:extLst>
          </p:cNvPr>
          <p:cNvPicPr>
            <a:picLocks noChangeAspect="1"/>
          </p:cNvPicPr>
          <p:nvPr/>
        </p:nvPicPr>
        <p:blipFill>
          <a:blip r:embed="rId2"/>
          <a:stretch>
            <a:fillRect/>
          </a:stretch>
        </p:blipFill>
        <p:spPr>
          <a:xfrm>
            <a:off x="2190877" y="1334153"/>
            <a:ext cx="4762246" cy="3404157"/>
          </a:xfrm>
          <a:prstGeom prst="rect">
            <a:avLst/>
          </a:prstGeom>
        </p:spPr>
      </p:pic>
    </p:spTree>
    <p:extLst>
      <p:ext uri="{BB962C8B-B14F-4D97-AF65-F5344CB8AC3E}">
        <p14:creationId xmlns:p14="http://schemas.microsoft.com/office/powerpoint/2010/main" val="1510186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95AE-F487-7444-9C8B-1D93F20C6EAD}"/>
              </a:ext>
            </a:extLst>
          </p:cNvPr>
          <p:cNvSpPr>
            <a:spLocks noGrp="1"/>
          </p:cNvSpPr>
          <p:nvPr>
            <p:ph type="title"/>
          </p:nvPr>
        </p:nvSpPr>
        <p:spPr/>
        <p:txBody>
          <a:bodyPr/>
          <a:lstStyle/>
          <a:p>
            <a:r>
              <a:rPr lang="en-US" dirty="0"/>
              <a:t>Figure Captions allow for</a:t>
            </a:r>
          </a:p>
        </p:txBody>
      </p:sp>
      <p:sp>
        <p:nvSpPr>
          <p:cNvPr id="3" name="Text Placeholder 2">
            <a:extLst>
              <a:ext uri="{FF2B5EF4-FFF2-40B4-BE49-F238E27FC236}">
                <a16:creationId xmlns:a16="http://schemas.microsoft.com/office/drawing/2014/main" id="{1980FE8F-5448-7044-84CA-D032882ADE31}"/>
              </a:ext>
            </a:extLst>
          </p:cNvPr>
          <p:cNvSpPr>
            <a:spLocks noGrp="1"/>
          </p:cNvSpPr>
          <p:nvPr>
            <p:ph type="body" idx="1"/>
          </p:nvPr>
        </p:nvSpPr>
        <p:spPr>
          <a:xfrm>
            <a:off x="654200" y="1100250"/>
            <a:ext cx="4821567" cy="3498000"/>
          </a:xfrm>
        </p:spPr>
        <p:txBody>
          <a:bodyPr/>
          <a:lstStyle/>
          <a:p>
            <a:r>
              <a:rPr lang="en-US" dirty="0"/>
              <a:t>Automatic numbering of figures</a:t>
            </a:r>
          </a:p>
          <a:p>
            <a:r>
              <a:rPr lang="en-US" dirty="0"/>
              <a:t>Automatic generation of table of figures</a:t>
            </a:r>
          </a:p>
          <a:p>
            <a:r>
              <a:rPr lang="en-US" dirty="0"/>
              <a:t>Automatic numbering of references to those figures</a:t>
            </a:r>
          </a:p>
        </p:txBody>
      </p:sp>
      <p:pic>
        <p:nvPicPr>
          <p:cNvPr id="4" name="Picture 3">
            <a:extLst>
              <a:ext uri="{FF2B5EF4-FFF2-40B4-BE49-F238E27FC236}">
                <a16:creationId xmlns:a16="http://schemas.microsoft.com/office/drawing/2014/main" id="{E53EF28A-3237-9D44-ADCE-A5A8BCF148A5}"/>
              </a:ext>
            </a:extLst>
          </p:cNvPr>
          <p:cNvPicPr>
            <a:picLocks noChangeAspect="1"/>
          </p:cNvPicPr>
          <p:nvPr/>
        </p:nvPicPr>
        <p:blipFill>
          <a:blip r:embed="rId3"/>
          <a:stretch>
            <a:fillRect/>
          </a:stretch>
        </p:blipFill>
        <p:spPr>
          <a:xfrm>
            <a:off x="6176489" y="2136756"/>
            <a:ext cx="2551261" cy="2461494"/>
          </a:xfrm>
          <a:prstGeom prst="rect">
            <a:avLst/>
          </a:prstGeom>
        </p:spPr>
      </p:pic>
    </p:spTree>
    <p:extLst>
      <p:ext uri="{BB962C8B-B14F-4D97-AF65-F5344CB8AC3E}">
        <p14:creationId xmlns:p14="http://schemas.microsoft.com/office/powerpoint/2010/main" val="428721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95AE-F487-7444-9C8B-1D93F20C6EAD}"/>
              </a:ext>
            </a:extLst>
          </p:cNvPr>
          <p:cNvSpPr>
            <a:spLocks noGrp="1"/>
          </p:cNvSpPr>
          <p:nvPr>
            <p:ph type="title"/>
          </p:nvPr>
        </p:nvSpPr>
        <p:spPr/>
        <p:txBody>
          <a:bodyPr/>
          <a:lstStyle/>
          <a:p>
            <a:r>
              <a:rPr lang="en-US" dirty="0"/>
              <a:t>Figures and Captions</a:t>
            </a:r>
          </a:p>
        </p:txBody>
      </p:sp>
      <p:sp>
        <p:nvSpPr>
          <p:cNvPr id="3" name="Text Placeholder 2">
            <a:extLst>
              <a:ext uri="{FF2B5EF4-FFF2-40B4-BE49-F238E27FC236}">
                <a16:creationId xmlns:a16="http://schemas.microsoft.com/office/drawing/2014/main" id="{1980FE8F-5448-7044-84CA-D032882ADE31}"/>
              </a:ext>
            </a:extLst>
          </p:cNvPr>
          <p:cNvSpPr>
            <a:spLocks noGrp="1"/>
          </p:cNvSpPr>
          <p:nvPr>
            <p:ph type="body" idx="1"/>
          </p:nvPr>
        </p:nvSpPr>
        <p:spPr>
          <a:xfrm>
            <a:off x="654200" y="1100250"/>
            <a:ext cx="4821567" cy="3498000"/>
          </a:xfrm>
        </p:spPr>
        <p:txBody>
          <a:bodyPr/>
          <a:lstStyle/>
          <a:p>
            <a:r>
              <a:rPr lang="en-US" dirty="0"/>
              <a:t>Insert figure in your document</a:t>
            </a:r>
          </a:p>
          <a:p>
            <a:r>
              <a:rPr lang="en-US" dirty="0"/>
              <a:t>Right click the figure&gt; insert caption</a:t>
            </a:r>
          </a:p>
        </p:txBody>
      </p:sp>
      <p:pic>
        <p:nvPicPr>
          <p:cNvPr id="4" name="Picture 3">
            <a:extLst>
              <a:ext uri="{FF2B5EF4-FFF2-40B4-BE49-F238E27FC236}">
                <a16:creationId xmlns:a16="http://schemas.microsoft.com/office/drawing/2014/main" id="{E53EF28A-3237-9D44-ADCE-A5A8BCF148A5}"/>
              </a:ext>
            </a:extLst>
          </p:cNvPr>
          <p:cNvPicPr>
            <a:picLocks noChangeAspect="1"/>
          </p:cNvPicPr>
          <p:nvPr/>
        </p:nvPicPr>
        <p:blipFill>
          <a:blip r:embed="rId3"/>
          <a:stretch>
            <a:fillRect/>
          </a:stretch>
        </p:blipFill>
        <p:spPr>
          <a:xfrm>
            <a:off x="194387" y="2434856"/>
            <a:ext cx="2551261" cy="2461494"/>
          </a:xfrm>
          <a:prstGeom prst="rect">
            <a:avLst/>
          </a:prstGeom>
        </p:spPr>
      </p:pic>
      <p:pic>
        <p:nvPicPr>
          <p:cNvPr id="5" name="Picture 4">
            <a:extLst>
              <a:ext uri="{FF2B5EF4-FFF2-40B4-BE49-F238E27FC236}">
                <a16:creationId xmlns:a16="http://schemas.microsoft.com/office/drawing/2014/main" id="{E47F9816-41D4-5C4D-85BE-A33034A5A0DD}"/>
              </a:ext>
            </a:extLst>
          </p:cNvPr>
          <p:cNvPicPr>
            <a:picLocks noChangeAspect="1"/>
          </p:cNvPicPr>
          <p:nvPr/>
        </p:nvPicPr>
        <p:blipFill>
          <a:blip r:embed="rId4"/>
          <a:stretch>
            <a:fillRect/>
          </a:stretch>
        </p:blipFill>
        <p:spPr>
          <a:xfrm>
            <a:off x="3117015" y="2713990"/>
            <a:ext cx="2462422" cy="1918333"/>
          </a:xfrm>
          <a:prstGeom prst="rect">
            <a:avLst/>
          </a:prstGeom>
        </p:spPr>
      </p:pic>
      <p:pic>
        <p:nvPicPr>
          <p:cNvPr id="7" name="Picture 6">
            <a:extLst>
              <a:ext uri="{FF2B5EF4-FFF2-40B4-BE49-F238E27FC236}">
                <a16:creationId xmlns:a16="http://schemas.microsoft.com/office/drawing/2014/main" id="{C91FB15F-8C64-EC41-ABFA-DD382E46F874}"/>
              </a:ext>
            </a:extLst>
          </p:cNvPr>
          <p:cNvPicPr>
            <a:picLocks noChangeAspect="1"/>
          </p:cNvPicPr>
          <p:nvPr/>
        </p:nvPicPr>
        <p:blipFill>
          <a:blip r:embed="rId5"/>
          <a:stretch>
            <a:fillRect/>
          </a:stretch>
        </p:blipFill>
        <p:spPr>
          <a:xfrm>
            <a:off x="6026986" y="2791069"/>
            <a:ext cx="2922627" cy="1764176"/>
          </a:xfrm>
          <a:prstGeom prst="rect">
            <a:avLst/>
          </a:prstGeom>
        </p:spPr>
      </p:pic>
      <p:grpSp>
        <p:nvGrpSpPr>
          <p:cNvPr id="19" name="Group 18">
            <a:extLst>
              <a:ext uri="{FF2B5EF4-FFF2-40B4-BE49-F238E27FC236}">
                <a16:creationId xmlns:a16="http://schemas.microsoft.com/office/drawing/2014/main" id="{B622DB59-AAEB-524B-8DD3-B57EA62BBBF2}"/>
              </a:ext>
            </a:extLst>
          </p:cNvPr>
          <p:cNvGrpSpPr/>
          <p:nvPr/>
        </p:nvGrpSpPr>
        <p:grpSpPr>
          <a:xfrm>
            <a:off x="1798244" y="2713990"/>
            <a:ext cx="1318771" cy="1867867"/>
            <a:chOff x="1798244" y="2713990"/>
            <a:chExt cx="1318771" cy="1867867"/>
          </a:xfrm>
        </p:grpSpPr>
        <p:sp>
          <p:nvSpPr>
            <p:cNvPr id="11" name="Rectangle 10">
              <a:extLst>
                <a:ext uri="{FF2B5EF4-FFF2-40B4-BE49-F238E27FC236}">
                  <a16:creationId xmlns:a16="http://schemas.microsoft.com/office/drawing/2014/main" id="{A126BE0B-59EB-0A44-8FB3-CE49559D966D}"/>
                </a:ext>
              </a:extLst>
            </p:cNvPr>
            <p:cNvSpPr/>
            <p:nvPr/>
          </p:nvSpPr>
          <p:spPr>
            <a:xfrm>
              <a:off x="1798244" y="4043250"/>
              <a:ext cx="572591"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8E4ED0E-084B-0F4E-BBCE-55ED3E90E787}"/>
                </a:ext>
              </a:extLst>
            </p:cNvPr>
            <p:cNvCxnSpPr>
              <a:cxnSpLocks/>
            </p:cNvCxnSpPr>
            <p:nvPr/>
          </p:nvCxnSpPr>
          <p:spPr>
            <a:xfrm flipV="1">
              <a:off x="2370835" y="2713990"/>
              <a:ext cx="746180" cy="13292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2EF749-B337-1C44-9FB5-CD2B65D4A4D1}"/>
                </a:ext>
              </a:extLst>
            </p:cNvPr>
            <p:cNvCxnSpPr>
              <a:cxnSpLocks/>
            </p:cNvCxnSpPr>
            <p:nvPr/>
          </p:nvCxnSpPr>
          <p:spPr>
            <a:xfrm>
              <a:off x="2370835" y="4337721"/>
              <a:ext cx="746180" cy="24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613DB51-87D1-C640-9EF6-D3A83ADF71B0}"/>
              </a:ext>
            </a:extLst>
          </p:cNvPr>
          <p:cNvGrpSpPr/>
          <p:nvPr/>
        </p:nvGrpSpPr>
        <p:grpSpPr>
          <a:xfrm>
            <a:off x="3689606" y="2800191"/>
            <a:ext cx="2337380" cy="1755054"/>
            <a:chOff x="1749590" y="2922259"/>
            <a:chExt cx="2337380" cy="1755054"/>
          </a:xfrm>
        </p:grpSpPr>
        <p:sp>
          <p:nvSpPr>
            <p:cNvPr id="21" name="Rectangle 20">
              <a:extLst>
                <a:ext uri="{FF2B5EF4-FFF2-40B4-BE49-F238E27FC236}">
                  <a16:creationId xmlns:a16="http://schemas.microsoft.com/office/drawing/2014/main" id="{47573002-AA8D-BF41-BF9C-814822DEC637}"/>
                </a:ext>
              </a:extLst>
            </p:cNvPr>
            <p:cNvSpPr/>
            <p:nvPr/>
          </p:nvSpPr>
          <p:spPr>
            <a:xfrm>
              <a:off x="1749590" y="4043250"/>
              <a:ext cx="621245"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9207AB9-6A8F-8647-81C9-8723EB5A2E6D}"/>
                </a:ext>
              </a:extLst>
            </p:cNvPr>
            <p:cNvCxnSpPr>
              <a:cxnSpLocks/>
            </p:cNvCxnSpPr>
            <p:nvPr/>
          </p:nvCxnSpPr>
          <p:spPr>
            <a:xfrm flipV="1">
              <a:off x="2370835" y="2922259"/>
              <a:ext cx="1716135" cy="1120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EA96A3-FADB-5248-AE9F-6D15BD5C52FA}"/>
                </a:ext>
              </a:extLst>
            </p:cNvPr>
            <p:cNvCxnSpPr>
              <a:cxnSpLocks/>
            </p:cNvCxnSpPr>
            <p:nvPr/>
          </p:nvCxnSpPr>
          <p:spPr>
            <a:xfrm>
              <a:off x="2370835" y="4337721"/>
              <a:ext cx="1716135" cy="3395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107D13FF-1F8C-AD44-9AF1-A779DD9E2504}"/>
              </a:ext>
            </a:extLst>
          </p:cNvPr>
          <p:cNvSpPr/>
          <p:nvPr/>
        </p:nvSpPr>
        <p:spPr>
          <a:xfrm>
            <a:off x="6114163" y="3328427"/>
            <a:ext cx="2721493" cy="4248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13C589D-6059-B345-ADB1-ED6B32706592}"/>
              </a:ext>
            </a:extLst>
          </p:cNvPr>
          <p:cNvSpPr txBox="1"/>
          <p:nvPr/>
        </p:nvSpPr>
        <p:spPr>
          <a:xfrm>
            <a:off x="4833257" y="1556087"/>
            <a:ext cx="4179057" cy="1015663"/>
          </a:xfrm>
          <a:prstGeom prst="rect">
            <a:avLst/>
          </a:prstGeom>
          <a:noFill/>
        </p:spPr>
        <p:txBody>
          <a:bodyPr wrap="square" rtlCol="0">
            <a:spAutoFit/>
          </a:bodyPr>
          <a:lstStyle/>
          <a:p>
            <a:pPr algn="l"/>
            <a:r>
              <a:rPr lang="en-US" sz="2000" dirty="0">
                <a:latin typeface="Calibri" panose="020F0502020204030204" pitchFamily="34" charset="0"/>
                <a:cs typeface="Calibri" panose="020F0502020204030204" pitchFamily="34" charset="0"/>
              </a:rPr>
              <a:t>Make sure you select “Include Chapter Number” and the correct heading so it automatically numbers your figures</a:t>
            </a:r>
          </a:p>
        </p:txBody>
      </p:sp>
    </p:spTree>
    <p:extLst>
      <p:ext uri="{BB962C8B-B14F-4D97-AF65-F5344CB8AC3E}">
        <p14:creationId xmlns:p14="http://schemas.microsoft.com/office/powerpoint/2010/main" val="23148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7A0A-489B-B24A-AA31-9272895CD0BE}"/>
              </a:ext>
            </a:extLst>
          </p:cNvPr>
          <p:cNvSpPr>
            <a:spLocks noGrp="1"/>
          </p:cNvSpPr>
          <p:nvPr>
            <p:ph type="title"/>
          </p:nvPr>
        </p:nvSpPr>
        <p:spPr/>
        <p:txBody>
          <a:bodyPr/>
          <a:lstStyle/>
          <a:p>
            <a:r>
              <a:rPr lang="en-US" dirty="0"/>
              <a:t>Caption Example</a:t>
            </a:r>
          </a:p>
        </p:txBody>
      </p:sp>
      <p:sp>
        <p:nvSpPr>
          <p:cNvPr id="6" name="TextBox 5">
            <a:extLst>
              <a:ext uri="{FF2B5EF4-FFF2-40B4-BE49-F238E27FC236}">
                <a16:creationId xmlns:a16="http://schemas.microsoft.com/office/drawing/2014/main" id="{D63C11C4-1E07-2A43-BAC1-0E73C91D8743}"/>
              </a:ext>
            </a:extLst>
          </p:cNvPr>
          <p:cNvSpPr txBox="1"/>
          <p:nvPr/>
        </p:nvSpPr>
        <p:spPr>
          <a:xfrm>
            <a:off x="1446028" y="4112021"/>
            <a:ext cx="6251944"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Pro-Tip: </a:t>
            </a:r>
            <a:r>
              <a:rPr lang="en-US" sz="2000" dirty="0">
                <a:latin typeface="Calibri" panose="020F0502020204030204" pitchFamily="34" charset="0"/>
                <a:cs typeface="Calibri" panose="020F0502020204030204" pitchFamily="34" charset="0"/>
              </a:rPr>
              <a:t>Edit the “Caption” style in the styles pane so you don’t have to reformat the caption each time</a:t>
            </a:r>
          </a:p>
        </p:txBody>
      </p:sp>
      <p:pic>
        <p:nvPicPr>
          <p:cNvPr id="7" name="Picture 6">
            <a:extLst>
              <a:ext uri="{FF2B5EF4-FFF2-40B4-BE49-F238E27FC236}">
                <a16:creationId xmlns:a16="http://schemas.microsoft.com/office/drawing/2014/main" id="{A77EB5FC-0F08-D449-9F59-8B852CA7EA33}"/>
              </a:ext>
            </a:extLst>
          </p:cNvPr>
          <p:cNvPicPr>
            <a:picLocks noChangeAspect="1"/>
          </p:cNvPicPr>
          <p:nvPr/>
        </p:nvPicPr>
        <p:blipFill>
          <a:blip r:embed="rId2"/>
          <a:stretch>
            <a:fillRect/>
          </a:stretch>
        </p:blipFill>
        <p:spPr>
          <a:xfrm>
            <a:off x="1043767" y="981670"/>
            <a:ext cx="3112597" cy="3038327"/>
          </a:xfrm>
          <a:prstGeom prst="rect">
            <a:avLst/>
          </a:prstGeom>
        </p:spPr>
      </p:pic>
    </p:spTree>
    <p:extLst>
      <p:ext uri="{BB962C8B-B14F-4D97-AF65-F5344CB8AC3E}">
        <p14:creationId xmlns:p14="http://schemas.microsoft.com/office/powerpoint/2010/main" val="4203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52DB-20F5-D847-BC6C-1ABE44048DC4}"/>
              </a:ext>
            </a:extLst>
          </p:cNvPr>
          <p:cNvSpPr>
            <a:spLocks noGrp="1"/>
          </p:cNvSpPr>
          <p:nvPr>
            <p:ph type="title"/>
          </p:nvPr>
        </p:nvSpPr>
        <p:spPr/>
        <p:txBody>
          <a:bodyPr/>
          <a:lstStyle/>
          <a:p>
            <a:r>
              <a:rPr lang="en-US" dirty="0"/>
              <a:t>Tables and Captions</a:t>
            </a:r>
          </a:p>
        </p:txBody>
      </p:sp>
      <p:sp>
        <p:nvSpPr>
          <p:cNvPr id="3" name="Text Placeholder 2">
            <a:extLst>
              <a:ext uri="{FF2B5EF4-FFF2-40B4-BE49-F238E27FC236}">
                <a16:creationId xmlns:a16="http://schemas.microsoft.com/office/drawing/2014/main" id="{8896D6D9-FE23-3346-BB7F-C5AF49982CFE}"/>
              </a:ext>
            </a:extLst>
          </p:cNvPr>
          <p:cNvSpPr>
            <a:spLocks noGrp="1"/>
          </p:cNvSpPr>
          <p:nvPr>
            <p:ph type="body" idx="1"/>
          </p:nvPr>
        </p:nvSpPr>
        <p:spPr/>
        <p:txBody>
          <a:bodyPr/>
          <a:lstStyle/>
          <a:p>
            <a:r>
              <a:rPr lang="en-US" dirty="0"/>
              <a:t>Same procedure to caption Tables</a:t>
            </a:r>
          </a:p>
        </p:txBody>
      </p:sp>
      <p:pic>
        <p:nvPicPr>
          <p:cNvPr id="4" name="Picture 3">
            <a:extLst>
              <a:ext uri="{FF2B5EF4-FFF2-40B4-BE49-F238E27FC236}">
                <a16:creationId xmlns:a16="http://schemas.microsoft.com/office/drawing/2014/main" id="{F6B50363-DE65-294A-A563-3531B949506D}"/>
              </a:ext>
            </a:extLst>
          </p:cNvPr>
          <p:cNvPicPr>
            <a:picLocks noChangeAspect="1"/>
          </p:cNvPicPr>
          <p:nvPr/>
        </p:nvPicPr>
        <p:blipFill>
          <a:blip r:embed="rId3"/>
          <a:stretch>
            <a:fillRect/>
          </a:stretch>
        </p:blipFill>
        <p:spPr>
          <a:xfrm>
            <a:off x="862642" y="1602881"/>
            <a:ext cx="3454361" cy="2650466"/>
          </a:xfrm>
          <a:prstGeom prst="rect">
            <a:avLst/>
          </a:prstGeom>
        </p:spPr>
      </p:pic>
      <p:pic>
        <p:nvPicPr>
          <p:cNvPr id="5" name="Picture 4">
            <a:extLst>
              <a:ext uri="{FF2B5EF4-FFF2-40B4-BE49-F238E27FC236}">
                <a16:creationId xmlns:a16="http://schemas.microsoft.com/office/drawing/2014/main" id="{38FB5DF7-9E49-E24D-A8FD-CA34277E831C}"/>
              </a:ext>
            </a:extLst>
          </p:cNvPr>
          <p:cNvPicPr>
            <a:picLocks noChangeAspect="1"/>
          </p:cNvPicPr>
          <p:nvPr/>
        </p:nvPicPr>
        <p:blipFill>
          <a:blip r:embed="rId4"/>
          <a:stretch>
            <a:fillRect/>
          </a:stretch>
        </p:blipFill>
        <p:spPr>
          <a:xfrm>
            <a:off x="5065423" y="1743397"/>
            <a:ext cx="3215935" cy="1954950"/>
          </a:xfrm>
          <a:prstGeom prst="rect">
            <a:avLst/>
          </a:prstGeom>
        </p:spPr>
      </p:pic>
      <p:grpSp>
        <p:nvGrpSpPr>
          <p:cNvPr id="6" name="Group 5">
            <a:extLst>
              <a:ext uri="{FF2B5EF4-FFF2-40B4-BE49-F238E27FC236}">
                <a16:creationId xmlns:a16="http://schemas.microsoft.com/office/drawing/2014/main" id="{1F0748C0-34B7-1B42-94E7-C6DAAD867506}"/>
              </a:ext>
            </a:extLst>
          </p:cNvPr>
          <p:cNvGrpSpPr/>
          <p:nvPr/>
        </p:nvGrpSpPr>
        <p:grpSpPr>
          <a:xfrm>
            <a:off x="1701209" y="1743399"/>
            <a:ext cx="3364214" cy="1944031"/>
            <a:chOff x="1717584" y="2438811"/>
            <a:chExt cx="3364214" cy="1944031"/>
          </a:xfrm>
        </p:grpSpPr>
        <p:sp>
          <p:nvSpPr>
            <p:cNvPr id="7" name="Rectangle 6">
              <a:extLst>
                <a:ext uri="{FF2B5EF4-FFF2-40B4-BE49-F238E27FC236}">
                  <a16:creationId xmlns:a16="http://schemas.microsoft.com/office/drawing/2014/main" id="{432D2C6A-AEF4-274C-9DAF-8919AB3B21C3}"/>
                </a:ext>
              </a:extLst>
            </p:cNvPr>
            <p:cNvSpPr/>
            <p:nvPr/>
          </p:nvSpPr>
          <p:spPr>
            <a:xfrm>
              <a:off x="1717584" y="4043250"/>
              <a:ext cx="765544"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921B671-09A6-8D4B-AF25-F18F2D5AF4D7}"/>
                </a:ext>
              </a:extLst>
            </p:cNvPr>
            <p:cNvCxnSpPr>
              <a:cxnSpLocks/>
            </p:cNvCxnSpPr>
            <p:nvPr/>
          </p:nvCxnSpPr>
          <p:spPr>
            <a:xfrm flipV="1">
              <a:off x="2483128" y="2438811"/>
              <a:ext cx="2598670" cy="1604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FB7DD5-ED9C-9646-9BD0-FE6DFB083C81}"/>
                </a:ext>
              </a:extLst>
            </p:cNvPr>
            <p:cNvCxnSpPr>
              <a:cxnSpLocks/>
            </p:cNvCxnSpPr>
            <p:nvPr/>
          </p:nvCxnSpPr>
          <p:spPr>
            <a:xfrm>
              <a:off x="2370835" y="4337721"/>
              <a:ext cx="2710963" cy="45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56F73430-4DBA-9A4E-AA38-A6A3CAEBC710}"/>
              </a:ext>
            </a:extLst>
          </p:cNvPr>
          <p:cNvSpPr/>
          <p:nvPr/>
        </p:nvSpPr>
        <p:spPr>
          <a:xfrm>
            <a:off x="1692181" y="2527986"/>
            <a:ext cx="2491630"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DF21FB-EF9B-944D-AA72-604551163BBD}"/>
              </a:ext>
            </a:extLst>
          </p:cNvPr>
          <p:cNvSpPr/>
          <p:nvPr/>
        </p:nvSpPr>
        <p:spPr>
          <a:xfrm>
            <a:off x="1692181" y="3032414"/>
            <a:ext cx="2491630" cy="294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696B76-32D1-4D4A-9ABC-BD24879C8728}"/>
              </a:ext>
            </a:extLst>
          </p:cNvPr>
          <p:cNvSpPr txBox="1"/>
          <p:nvPr/>
        </p:nvSpPr>
        <p:spPr>
          <a:xfrm>
            <a:off x="-1233" y="4424930"/>
            <a:ext cx="9145233" cy="707886"/>
          </a:xfrm>
          <a:prstGeom prst="rect">
            <a:avLst/>
          </a:prstGeom>
          <a:solidFill>
            <a:schemeClr val="accent2">
              <a:lumMod val="20000"/>
              <a:lumOff val="80000"/>
            </a:schemeClr>
          </a:solidFill>
        </p:spPr>
        <p:txBody>
          <a:bodyPr wrap="square" rtlCol="0">
            <a:spAutoFit/>
          </a:bodyPr>
          <a:lstStyle/>
          <a:p>
            <a:r>
              <a:rPr lang="en-US" sz="2000" b="1" dirty="0">
                <a:latin typeface="Calibri" panose="020F0502020204030204" pitchFamily="34" charset="0"/>
                <a:cs typeface="Calibri" panose="020F0502020204030204" pitchFamily="34" charset="0"/>
              </a:rPr>
              <a:t>Note: </a:t>
            </a:r>
            <a:r>
              <a:rPr lang="en-US" sz="2000" dirty="0">
                <a:latin typeface="Calibri" panose="020F0502020204030204" pitchFamily="34" charset="0"/>
                <a:cs typeface="Calibri" panose="020F0502020204030204" pitchFamily="34" charset="0"/>
              </a:rPr>
              <a:t>Figure captions have traditionally gone below the figure &amp; table captions go above the table, but some style guides (APA7) have changed so both go above</a:t>
            </a:r>
          </a:p>
        </p:txBody>
      </p:sp>
    </p:spTree>
    <p:extLst>
      <p:ext uri="{BB962C8B-B14F-4D97-AF65-F5344CB8AC3E}">
        <p14:creationId xmlns:p14="http://schemas.microsoft.com/office/powerpoint/2010/main" val="35180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D1DC-9ADD-704C-BB9F-A37DCF2EBB8A}"/>
              </a:ext>
            </a:extLst>
          </p:cNvPr>
          <p:cNvSpPr>
            <a:spLocks noGrp="1"/>
          </p:cNvSpPr>
          <p:nvPr>
            <p:ph type="title"/>
          </p:nvPr>
        </p:nvSpPr>
        <p:spPr/>
        <p:txBody>
          <a:bodyPr/>
          <a:lstStyle/>
          <a:p>
            <a:r>
              <a:rPr lang="en-US" dirty="0"/>
              <a:t>Table Example</a:t>
            </a:r>
          </a:p>
        </p:txBody>
      </p:sp>
      <p:pic>
        <p:nvPicPr>
          <p:cNvPr id="5" name="Picture 4">
            <a:extLst>
              <a:ext uri="{FF2B5EF4-FFF2-40B4-BE49-F238E27FC236}">
                <a16:creationId xmlns:a16="http://schemas.microsoft.com/office/drawing/2014/main" id="{EE8354D7-E800-E647-962A-35864842EF0A}"/>
              </a:ext>
            </a:extLst>
          </p:cNvPr>
          <p:cNvPicPr>
            <a:picLocks noChangeAspect="1"/>
          </p:cNvPicPr>
          <p:nvPr/>
        </p:nvPicPr>
        <p:blipFill rotWithShape="1">
          <a:blip r:embed="rId2"/>
          <a:srcRect r="5582"/>
          <a:stretch/>
        </p:blipFill>
        <p:spPr>
          <a:xfrm>
            <a:off x="255181" y="1863003"/>
            <a:ext cx="8633637" cy="1417494"/>
          </a:xfrm>
          <a:prstGeom prst="rect">
            <a:avLst/>
          </a:prstGeom>
        </p:spPr>
      </p:pic>
    </p:spTree>
    <p:extLst>
      <p:ext uri="{BB962C8B-B14F-4D97-AF65-F5344CB8AC3E}">
        <p14:creationId xmlns:p14="http://schemas.microsoft.com/office/powerpoint/2010/main" val="175230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311F-F486-CC40-A7ED-DAB5A8D356AA}"/>
              </a:ext>
            </a:extLst>
          </p:cNvPr>
          <p:cNvSpPr>
            <a:spLocks noGrp="1"/>
          </p:cNvSpPr>
          <p:nvPr>
            <p:ph type="title"/>
          </p:nvPr>
        </p:nvSpPr>
        <p:spPr/>
        <p:txBody>
          <a:bodyPr/>
          <a:lstStyle/>
          <a:p>
            <a:r>
              <a:rPr lang="en-US" dirty="0"/>
              <a:t>Table Formatting</a:t>
            </a:r>
          </a:p>
        </p:txBody>
      </p:sp>
      <p:sp>
        <p:nvSpPr>
          <p:cNvPr id="3" name="Text Placeholder 2">
            <a:extLst>
              <a:ext uri="{FF2B5EF4-FFF2-40B4-BE49-F238E27FC236}">
                <a16:creationId xmlns:a16="http://schemas.microsoft.com/office/drawing/2014/main" id="{7AF1082D-97DC-C648-8C35-9986873CAF73}"/>
              </a:ext>
            </a:extLst>
          </p:cNvPr>
          <p:cNvSpPr>
            <a:spLocks noGrp="1"/>
          </p:cNvSpPr>
          <p:nvPr>
            <p:ph type="body" idx="1"/>
          </p:nvPr>
        </p:nvSpPr>
        <p:spPr>
          <a:xfrm>
            <a:off x="335627" y="916636"/>
            <a:ext cx="8808373" cy="3681614"/>
          </a:xfrm>
        </p:spPr>
        <p:txBody>
          <a:bodyPr/>
          <a:lstStyle/>
          <a:p>
            <a:r>
              <a:rPr lang="en-US" dirty="0"/>
              <a:t>Make sure you check with your style guide about how to format tables properly</a:t>
            </a:r>
          </a:p>
          <a:p>
            <a:r>
              <a:rPr lang="en-US" dirty="0"/>
              <a:t>Word gives you a lot of presets, most do not adhere to guidelines</a:t>
            </a:r>
          </a:p>
          <a:p>
            <a:endParaRPr lang="en-US" dirty="0"/>
          </a:p>
          <a:p>
            <a:endParaRPr lang="en-US" dirty="0"/>
          </a:p>
          <a:p>
            <a:endParaRPr lang="en-US" dirty="0"/>
          </a:p>
          <a:p>
            <a:r>
              <a:rPr lang="en-US" dirty="0"/>
              <a:t>Allows you to easily add/delete/adjust cell/column/rows</a:t>
            </a:r>
          </a:p>
        </p:txBody>
      </p:sp>
      <p:pic>
        <p:nvPicPr>
          <p:cNvPr id="4" name="Picture 3">
            <a:extLst>
              <a:ext uri="{FF2B5EF4-FFF2-40B4-BE49-F238E27FC236}">
                <a16:creationId xmlns:a16="http://schemas.microsoft.com/office/drawing/2014/main" id="{1A78BAF9-9A8E-6840-8CA2-8D16C2D06852}"/>
              </a:ext>
            </a:extLst>
          </p:cNvPr>
          <p:cNvPicPr>
            <a:picLocks noChangeAspect="1"/>
          </p:cNvPicPr>
          <p:nvPr/>
        </p:nvPicPr>
        <p:blipFill rotWithShape="1">
          <a:blip r:embed="rId3"/>
          <a:srcRect b="9916"/>
          <a:stretch/>
        </p:blipFill>
        <p:spPr>
          <a:xfrm>
            <a:off x="0" y="2420248"/>
            <a:ext cx="9144000" cy="635400"/>
          </a:xfrm>
          <a:prstGeom prst="rect">
            <a:avLst/>
          </a:prstGeom>
        </p:spPr>
      </p:pic>
      <p:pic>
        <p:nvPicPr>
          <p:cNvPr id="5" name="Picture 4">
            <a:extLst>
              <a:ext uri="{FF2B5EF4-FFF2-40B4-BE49-F238E27FC236}">
                <a16:creationId xmlns:a16="http://schemas.microsoft.com/office/drawing/2014/main" id="{06DED992-EECC-6A42-9F2D-DC6E3B2628DB}"/>
              </a:ext>
            </a:extLst>
          </p:cNvPr>
          <p:cNvPicPr>
            <a:picLocks noChangeAspect="1"/>
          </p:cNvPicPr>
          <p:nvPr/>
        </p:nvPicPr>
        <p:blipFill>
          <a:blip r:embed="rId4"/>
          <a:stretch>
            <a:fillRect/>
          </a:stretch>
        </p:blipFill>
        <p:spPr>
          <a:xfrm>
            <a:off x="0" y="3924682"/>
            <a:ext cx="9144000" cy="673568"/>
          </a:xfrm>
          <a:prstGeom prst="rect">
            <a:avLst/>
          </a:prstGeom>
        </p:spPr>
      </p:pic>
      <p:sp>
        <p:nvSpPr>
          <p:cNvPr id="6" name="Rectangle 5">
            <a:extLst>
              <a:ext uri="{FF2B5EF4-FFF2-40B4-BE49-F238E27FC236}">
                <a16:creationId xmlns:a16="http://schemas.microsoft.com/office/drawing/2014/main" id="{B77EEC07-287F-5E45-811A-BAF2CDC16C61}"/>
              </a:ext>
            </a:extLst>
          </p:cNvPr>
          <p:cNvSpPr/>
          <p:nvPr/>
        </p:nvSpPr>
        <p:spPr>
          <a:xfrm>
            <a:off x="1445292" y="2590712"/>
            <a:ext cx="4818347" cy="4649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7C27CE-BAC3-994E-9993-39EE65455181}"/>
              </a:ext>
            </a:extLst>
          </p:cNvPr>
          <p:cNvSpPr txBox="1"/>
          <p:nvPr/>
        </p:nvSpPr>
        <p:spPr>
          <a:xfrm>
            <a:off x="0" y="4712736"/>
            <a:ext cx="7289175" cy="400110"/>
          </a:xfrm>
          <a:prstGeom prst="rect">
            <a:avLst/>
          </a:prstGeom>
          <a:noFill/>
        </p:spPr>
        <p:txBody>
          <a:bodyPr wrap="none" rtlCol="0">
            <a:spAutoFit/>
          </a:bodyPr>
          <a:lstStyle/>
          <a:p>
            <a:pPr algn="l"/>
            <a:r>
              <a:rPr lang="en-US" sz="2000" b="1" dirty="0" err="1">
                <a:latin typeface="Calibri" panose="020F0502020204030204" pitchFamily="34" charset="0"/>
                <a:cs typeface="Calibri" panose="020F0502020204030204" pitchFamily="34" charset="0"/>
              </a:rPr>
              <a:t>ProTip</a:t>
            </a:r>
            <a:r>
              <a:rPr lang="en-US" sz="2000" dirty="0">
                <a:latin typeface="Calibri" panose="020F0502020204030204" pitchFamily="34" charset="0"/>
                <a:cs typeface="Calibri" panose="020F0502020204030204" pitchFamily="34" charset="0"/>
              </a:rPr>
              <a:t>: You can make your tables in excel and paste them into word</a:t>
            </a:r>
          </a:p>
        </p:txBody>
      </p:sp>
    </p:spTree>
    <p:extLst>
      <p:ext uri="{BB962C8B-B14F-4D97-AF65-F5344CB8AC3E}">
        <p14:creationId xmlns:p14="http://schemas.microsoft.com/office/powerpoint/2010/main" val="372685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ABBA-1DA6-7C41-8D53-9C234174055B}"/>
              </a:ext>
            </a:extLst>
          </p:cNvPr>
          <p:cNvSpPr>
            <a:spLocks noGrp="1"/>
          </p:cNvSpPr>
          <p:nvPr>
            <p:ph type="title"/>
          </p:nvPr>
        </p:nvSpPr>
        <p:spPr/>
        <p:txBody>
          <a:bodyPr/>
          <a:lstStyle/>
          <a:p>
            <a:r>
              <a:rPr lang="en-US" dirty="0"/>
              <a:t>Cross-Referencing</a:t>
            </a:r>
          </a:p>
        </p:txBody>
      </p:sp>
      <p:pic>
        <p:nvPicPr>
          <p:cNvPr id="4" name="Picture 3">
            <a:extLst>
              <a:ext uri="{FF2B5EF4-FFF2-40B4-BE49-F238E27FC236}">
                <a16:creationId xmlns:a16="http://schemas.microsoft.com/office/drawing/2014/main" id="{80AE092D-8C66-2248-8A85-5D4B55044C72}"/>
              </a:ext>
            </a:extLst>
          </p:cNvPr>
          <p:cNvPicPr>
            <a:picLocks noChangeAspect="1"/>
          </p:cNvPicPr>
          <p:nvPr/>
        </p:nvPicPr>
        <p:blipFill>
          <a:blip r:embed="rId2"/>
          <a:stretch>
            <a:fillRect/>
          </a:stretch>
        </p:blipFill>
        <p:spPr>
          <a:xfrm>
            <a:off x="172529" y="1100250"/>
            <a:ext cx="9144000" cy="687084"/>
          </a:xfrm>
          <a:prstGeom prst="rect">
            <a:avLst/>
          </a:prstGeom>
        </p:spPr>
      </p:pic>
      <p:sp>
        <p:nvSpPr>
          <p:cNvPr id="7" name="Rectangle 6">
            <a:extLst>
              <a:ext uri="{FF2B5EF4-FFF2-40B4-BE49-F238E27FC236}">
                <a16:creationId xmlns:a16="http://schemas.microsoft.com/office/drawing/2014/main" id="{47FB4C42-3BBA-2B45-AE50-170145317416}"/>
              </a:ext>
            </a:extLst>
          </p:cNvPr>
          <p:cNvSpPr/>
          <p:nvPr/>
        </p:nvSpPr>
        <p:spPr>
          <a:xfrm>
            <a:off x="5862918" y="1539336"/>
            <a:ext cx="820270" cy="2737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97889F0-6966-894A-AC6E-74F5385EBB9C}"/>
              </a:ext>
            </a:extLst>
          </p:cNvPr>
          <p:cNvSpPr>
            <a:spLocks noGrp="1"/>
          </p:cNvSpPr>
          <p:nvPr>
            <p:ph type="body" idx="1"/>
          </p:nvPr>
        </p:nvSpPr>
        <p:spPr>
          <a:xfrm>
            <a:off x="654200" y="1913860"/>
            <a:ext cx="7724256" cy="2684390"/>
          </a:xfrm>
        </p:spPr>
        <p:txBody>
          <a:bodyPr/>
          <a:lstStyle/>
          <a:p>
            <a:r>
              <a:rPr lang="en-US" dirty="0"/>
              <a:t>Automatic numbering &amp; updating of in text references to tables, figures, chapters, sections, etc.</a:t>
            </a:r>
          </a:p>
          <a:p>
            <a:r>
              <a:rPr lang="en-US" dirty="0"/>
              <a:t>Hyperlinked</a:t>
            </a:r>
          </a:p>
          <a:p>
            <a:r>
              <a:rPr lang="en-US" dirty="0"/>
              <a:t>Must use captions on tables/figures or numbered heading styles to use this feature</a:t>
            </a:r>
          </a:p>
        </p:txBody>
      </p:sp>
    </p:spTree>
    <p:extLst>
      <p:ext uri="{BB962C8B-B14F-4D97-AF65-F5344CB8AC3E}">
        <p14:creationId xmlns:p14="http://schemas.microsoft.com/office/powerpoint/2010/main" val="152244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ABBA-1DA6-7C41-8D53-9C234174055B}"/>
              </a:ext>
            </a:extLst>
          </p:cNvPr>
          <p:cNvSpPr>
            <a:spLocks noGrp="1"/>
          </p:cNvSpPr>
          <p:nvPr>
            <p:ph type="title"/>
          </p:nvPr>
        </p:nvSpPr>
        <p:spPr/>
        <p:txBody>
          <a:bodyPr/>
          <a:lstStyle/>
          <a:p>
            <a:r>
              <a:rPr lang="en-US" dirty="0"/>
              <a:t>Cross-Referencing</a:t>
            </a:r>
          </a:p>
        </p:txBody>
      </p:sp>
      <p:pic>
        <p:nvPicPr>
          <p:cNvPr id="4" name="Picture 3">
            <a:extLst>
              <a:ext uri="{FF2B5EF4-FFF2-40B4-BE49-F238E27FC236}">
                <a16:creationId xmlns:a16="http://schemas.microsoft.com/office/drawing/2014/main" id="{80AE092D-8C66-2248-8A85-5D4B55044C72}"/>
              </a:ext>
            </a:extLst>
          </p:cNvPr>
          <p:cNvPicPr>
            <a:picLocks noChangeAspect="1"/>
          </p:cNvPicPr>
          <p:nvPr/>
        </p:nvPicPr>
        <p:blipFill>
          <a:blip r:embed="rId2"/>
          <a:stretch>
            <a:fillRect/>
          </a:stretch>
        </p:blipFill>
        <p:spPr>
          <a:xfrm>
            <a:off x="172529" y="1100250"/>
            <a:ext cx="9144000" cy="687084"/>
          </a:xfrm>
          <a:prstGeom prst="rect">
            <a:avLst/>
          </a:prstGeom>
        </p:spPr>
      </p:pic>
      <p:sp>
        <p:nvSpPr>
          <p:cNvPr id="7" name="Rectangle 6">
            <a:extLst>
              <a:ext uri="{FF2B5EF4-FFF2-40B4-BE49-F238E27FC236}">
                <a16:creationId xmlns:a16="http://schemas.microsoft.com/office/drawing/2014/main" id="{47FB4C42-3BBA-2B45-AE50-170145317416}"/>
              </a:ext>
            </a:extLst>
          </p:cNvPr>
          <p:cNvSpPr/>
          <p:nvPr/>
        </p:nvSpPr>
        <p:spPr>
          <a:xfrm>
            <a:off x="5862918" y="1539336"/>
            <a:ext cx="820270" cy="2737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B83028-6B08-C246-A1D2-D5C3AE4FA582}"/>
              </a:ext>
            </a:extLst>
          </p:cNvPr>
          <p:cNvPicPr>
            <a:picLocks noChangeAspect="1"/>
          </p:cNvPicPr>
          <p:nvPr/>
        </p:nvPicPr>
        <p:blipFill>
          <a:blip r:embed="rId3"/>
          <a:stretch>
            <a:fillRect/>
          </a:stretch>
        </p:blipFill>
        <p:spPr>
          <a:xfrm>
            <a:off x="2262491" y="1992115"/>
            <a:ext cx="3763836" cy="2728104"/>
          </a:xfrm>
          <a:prstGeom prst="rect">
            <a:avLst/>
          </a:prstGeom>
        </p:spPr>
      </p:pic>
      <p:sp>
        <p:nvSpPr>
          <p:cNvPr id="10" name="Rectangle 9">
            <a:extLst>
              <a:ext uri="{FF2B5EF4-FFF2-40B4-BE49-F238E27FC236}">
                <a16:creationId xmlns:a16="http://schemas.microsoft.com/office/drawing/2014/main" id="{F2C7941E-0D42-DA4B-833B-76814F6BC005}"/>
              </a:ext>
            </a:extLst>
          </p:cNvPr>
          <p:cNvSpPr/>
          <p:nvPr/>
        </p:nvSpPr>
        <p:spPr>
          <a:xfrm>
            <a:off x="4686300" y="2003784"/>
            <a:ext cx="820270" cy="2737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ECA56B-958C-374D-AE46-0F368FAB6908}"/>
              </a:ext>
            </a:extLst>
          </p:cNvPr>
          <p:cNvSpPr txBox="1"/>
          <p:nvPr/>
        </p:nvSpPr>
        <p:spPr>
          <a:xfrm>
            <a:off x="145635" y="2648135"/>
            <a:ext cx="2481591" cy="1631216"/>
          </a:xfrm>
          <a:prstGeom prst="rect">
            <a:avLst/>
          </a:prstGeom>
          <a:noFill/>
        </p:spPr>
        <p:txBody>
          <a:bodyPr wrap="square" rtlCol="0">
            <a:spAutoFit/>
          </a:bodyPr>
          <a:lstStyle/>
          <a:p>
            <a:pPr algn="l"/>
            <a:r>
              <a:rPr lang="en-US" sz="2000" dirty="0">
                <a:latin typeface="Calibri" panose="020F0502020204030204" pitchFamily="34" charset="0"/>
                <a:cs typeface="Calibri" panose="020F0502020204030204" pitchFamily="34" charset="0"/>
              </a:rPr>
              <a:t>Inserts reference as hyperlink so that as the figure #’s update, they update in-text too</a:t>
            </a:r>
          </a:p>
        </p:txBody>
      </p:sp>
      <p:grpSp>
        <p:nvGrpSpPr>
          <p:cNvPr id="18" name="Group 17">
            <a:extLst>
              <a:ext uri="{FF2B5EF4-FFF2-40B4-BE49-F238E27FC236}">
                <a16:creationId xmlns:a16="http://schemas.microsoft.com/office/drawing/2014/main" id="{FA181393-31B7-C74A-857F-F959B8DBCEAA}"/>
              </a:ext>
            </a:extLst>
          </p:cNvPr>
          <p:cNvGrpSpPr/>
          <p:nvPr/>
        </p:nvGrpSpPr>
        <p:grpSpPr>
          <a:xfrm>
            <a:off x="5871335" y="1806518"/>
            <a:ext cx="2856415" cy="3007020"/>
            <a:chOff x="5871335" y="1806518"/>
            <a:chExt cx="2856415" cy="3007020"/>
          </a:xfrm>
        </p:grpSpPr>
        <p:pic>
          <p:nvPicPr>
            <p:cNvPr id="5" name="Picture 4">
              <a:extLst>
                <a:ext uri="{FF2B5EF4-FFF2-40B4-BE49-F238E27FC236}">
                  <a16:creationId xmlns:a16="http://schemas.microsoft.com/office/drawing/2014/main" id="{271A1A67-E384-EC41-BFB6-B35D6D2FBFE1}"/>
                </a:ext>
              </a:extLst>
            </p:cNvPr>
            <p:cNvPicPr>
              <a:picLocks noChangeAspect="1"/>
            </p:cNvPicPr>
            <p:nvPr/>
          </p:nvPicPr>
          <p:blipFill>
            <a:blip r:embed="rId4"/>
            <a:stretch>
              <a:fillRect/>
            </a:stretch>
          </p:blipFill>
          <p:spPr>
            <a:xfrm>
              <a:off x="6184888" y="2085434"/>
              <a:ext cx="2542862" cy="2728104"/>
            </a:xfrm>
            <a:prstGeom prst="rect">
              <a:avLst/>
            </a:prstGeom>
          </p:spPr>
        </p:pic>
        <p:cxnSp>
          <p:nvCxnSpPr>
            <p:cNvPr id="12" name="Straight Connector 11">
              <a:extLst>
                <a:ext uri="{FF2B5EF4-FFF2-40B4-BE49-F238E27FC236}">
                  <a16:creationId xmlns:a16="http://schemas.microsoft.com/office/drawing/2014/main" id="{77C26C5F-D380-F947-9E84-54692A244A15}"/>
                </a:ext>
              </a:extLst>
            </p:cNvPr>
            <p:cNvCxnSpPr>
              <a:cxnSpLocks/>
            </p:cNvCxnSpPr>
            <p:nvPr/>
          </p:nvCxnSpPr>
          <p:spPr>
            <a:xfrm flipH="1" flipV="1">
              <a:off x="5871335" y="1813105"/>
              <a:ext cx="313553" cy="272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1F9DFE-03FB-1F4A-AD9A-F6E257A3C95A}"/>
                </a:ext>
              </a:extLst>
            </p:cNvPr>
            <p:cNvCxnSpPr>
              <a:cxnSpLocks/>
            </p:cNvCxnSpPr>
            <p:nvPr/>
          </p:nvCxnSpPr>
          <p:spPr>
            <a:xfrm flipH="1" flipV="1">
              <a:off x="6667312" y="1806518"/>
              <a:ext cx="2060438" cy="253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2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8EEA-0660-CE43-90D1-78C9722934FC}"/>
              </a:ext>
            </a:extLst>
          </p:cNvPr>
          <p:cNvSpPr>
            <a:spLocks noGrp="1"/>
          </p:cNvSpPr>
          <p:nvPr>
            <p:ph type="title"/>
          </p:nvPr>
        </p:nvSpPr>
        <p:spPr/>
        <p:txBody>
          <a:bodyPr/>
          <a:lstStyle/>
          <a:p>
            <a:r>
              <a:rPr lang="en-US" dirty="0"/>
              <a:t>Table of Contents, Figures, Tables, etc. </a:t>
            </a:r>
          </a:p>
        </p:txBody>
      </p:sp>
      <p:sp>
        <p:nvSpPr>
          <p:cNvPr id="14" name="TextBox 13">
            <a:extLst>
              <a:ext uri="{FF2B5EF4-FFF2-40B4-BE49-F238E27FC236}">
                <a16:creationId xmlns:a16="http://schemas.microsoft.com/office/drawing/2014/main" id="{EEF94DE9-6712-464B-BAAB-802C4BC11E1B}"/>
              </a:ext>
            </a:extLst>
          </p:cNvPr>
          <p:cNvSpPr txBox="1"/>
          <p:nvPr/>
        </p:nvSpPr>
        <p:spPr>
          <a:xfrm>
            <a:off x="724191" y="3668106"/>
            <a:ext cx="7695618"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I wouldn’t do this until you’re done with your dissertation – last step</a:t>
            </a:r>
          </a:p>
          <a:p>
            <a:pPr algn="ctr"/>
            <a:r>
              <a:rPr lang="en-US" sz="2000" dirty="0">
                <a:latin typeface="Calibri" panose="020F0502020204030204" pitchFamily="34" charset="0"/>
                <a:cs typeface="Calibri" panose="020F0502020204030204" pitchFamily="34" charset="0"/>
              </a:rPr>
              <a:t>Refresh it at the very end to update any edits</a:t>
            </a:r>
          </a:p>
        </p:txBody>
      </p:sp>
      <p:sp>
        <p:nvSpPr>
          <p:cNvPr id="12" name="Text Placeholder 2">
            <a:extLst>
              <a:ext uri="{FF2B5EF4-FFF2-40B4-BE49-F238E27FC236}">
                <a16:creationId xmlns:a16="http://schemas.microsoft.com/office/drawing/2014/main" id="{5CF5426F-56D5-B14D-A489-419BEC2B6F9B}"/>
              </a:ext>
            </a:extLst>
          </p:cNvPr>
          <p:cNvSpPr>
            <a:spLocks noGrp="1"/>
          </p:cNvSpPr>
          <p:nvPr>
            <p:ph type="body" idx="1"/>
          </p:nvPr>
        </p:nvSpPr>
        <p:spPr>
          <a:xfrm>
            <a:off x="416250" y="967562"/>
            <a:ext cx="7724256" cy="2684390"/>
          </a:xfrm>
        </p:spPr>
        <p:txBody>
          <a:bodyPr/>
          <a:lstStyle/>
          <a:p>
            <a:r>
              <a:rPr lang="en-US" dirty="0"/>
              <a:t>Automatically generate a table of figures, table of tables, table of contents that can be refreshed to update page numbers and contents as you revise your document</a:t>
            </a:r>
          </a:p>
          <a:p>
            <a:endParaRPr lang="en-US" dirty="0"/>
          </a:p>
          <a:p>
            <a:r>
              <a:rPr lang="en-US" dirty="0"/>
              <a:t>Must use captions on tables/figures or numbered heading styles to use this feature</a:t>
            </a:r>
          </a:p>
        </p:txBody>
      </p:sp>
    </p:spTree>
    <p:extLst>
      <p:ext uri="{BB962C8B-B14F-4D97-AF65-F5344CB8AC3E}">
        <p14:creationId xmlns:p14="http://schemas.microsoft.com/office/powerpoint/2010/main" val="121129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3B33-5A57-C946-8FA3-21C59EBEBD39}"/>
              </a:ext>
            </a:extLst>
          </p:cNvPr>
          <p:cNvSpPr>
            <a:spLocks noGrp="1"/>
          </p:cNvSpPr>
          <p:nvPr>
            <p:ph type="title"/>
          </p:nvPr>
        </p:nvSpPr>
        <p:spPr/>
        <p:txBody>
          <a:bodyPr/>
          <a:lstStyle/>
          <a:p>
            <a:r>
              <a:rPr lang="en-US" dirty="0"/>
              <a:t>General Article Flow</a:t>
            </a:r>
          </a:p>
        </p:txBody>
      </p:sp>
      <p:sp>
        <p:nvSpPr>
          <p:cNvPr id="3" name="Text Placeholder 2">
            <a:extLst>
              <a:ext uri="{FF2B5EF4-FFF2-40B4-BE49-F238E27FC236}">
                <a16:creationId xmlns:a16="http://schemas.microsoft.com/office/drawing/2014/main" id="{94EB4E77-3F7A-8844-9E45-7775D9F11401}"/>
              </a:ext>
            </a:extLst>
          </p:cNvPr>
          <p:cNvSpPr>
            <a:spLocks noGrp="1"/>
          </p:cNvSpPr>
          <p:nvPr>
            <p:ph type="body" idx="1"/>
          </p:nvPr>
        </p:nvSpPr>
        <p:spPr/>
        <p:txBody>
          <a:bodyPr/>
          <a:lstStyle/>
          <a:p>
            <a:r>
              <a:rPr lang="en-US" dirty="0"/>
              <a:t>Introduction</a:t>
            </a:r>
          </a:p>
          <a:p>
            <a:r>
              <a:rPr lang="en-US" dirty="0"/>
              <a:t>Methodology/Experimental Section</a:t>
            </a:r>
          </a:p>
          <a:p>
            <a:r>
              <a:rPr lang="en-US" dirty="0"/>
              <a:t>Results/Discussion</a:t>
            </a:r>
          </a:p>
          <a:p>
            <a:pPr lvl="1"/>
            <a:r>
              <a:rPr lang="en-US" dirty="0"/>
              <a:t>These may have separate sections</a:t>
            </a:r>
          </a:p>
          <a:p>
            <a:r>
              <a:rPr lang="en-US" dirty="0"/>
              <a:t>Conclusion</a:t>
            </a:r>
          </a:p>
          <a:p>
            <a:r>
              <a:rPr lang="en-US" dirty="0"/>
              <a:t>References</a:t>
            </a:r>
          </a:p>
        </p:txBody>
      </p:sp>
    </p:spTree>
    <p:extLst>
      <p:ext uri="{BB962C8B-B14F-4D97-AF65-F5344CB8AC3E}">
        <p14:creationId xmlns:p14="http://schemas.microsoft.com/office/powerpoint/2010/main" val="1171205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8EEA-0660-CE43-90D1-78C9722934FC}"/>
              </a:ext>
            </a:extLst>
          </p:cNvPr>
          <p:cNvSpPr>
            <a:spLocks noGrp="1"/>
          </p:cNvSpPr>
          <p:nvPr>
            <p:ph type="title"/>
          </p:nvPr>
        </p:nvSpPr>
        <p:spPr/>
        <p:txBody>
          <a:bodyPr/>
          <a:lstStyle/>
          <a:p>
            <a:r>
              <a:rPr lang="en-US" dirty="0"/>
              <a:t>Table of Contents, Figures, Tables, etc. </a:t>
            </a:r>
          </a:p>
        </p:txBody>
      </p:sp>
      <p:pic>
        <p:nvPicPr>
          <p:cNvPr id="4" name="Picture 3">
            <a:extLst>
              <a:ext uri="{FF2B5EF4-FFF2-40B4-BE49-F238E27FC236}">
                <a16:creationId xmlns:a16="http://schemas.microsoft.com/office/drawing/2014/main" id="{1DC8D618-3147-CB4B-A5F2-F8FA45EB0BF1}"/>
              </a:ext>
            </a:extLst>
          </p:cNvPr>
          <p:cNvPicPr>
            <a:picLocks noChangeAspect="1"/>
          </p:cNvPicPr>
          <p:nvPr/>
        </p:nvPicPr>
        <p:blipFill rotWithShape="1">
          <a:blip r:embed="rId3"/>
          <a:srcRect b="9020"/>
          <a:stretch/>
        </p:blipFill>
        <p:spPr>
          <a:xfrm>
            <a:off x="963272" y="896905"/>
            <a:ext cx="2398810" cy="3751729"/>
          </a:xfrm>
          <a:prstGeom prst="rect">
            <a:avLst/>
          </a:prstGeom>
        </p:spPr>
      </p:pic>
      <p:sp>
        <p:nvSpPr>
          <p:cNvPr id="5" name="Rectangle 4">
            <a:extLst>
              <a:ext uri="{FF2B5EF4-FFF2-40B4-BE49-F238E27FC236}">
                <a16:creationId xmlns:a16="http://schemas.microsoft.com/office/drawing/2014/main" id="{44D2DC67-F0D8-B34F-ACD4-0D36737855E9}"/>
              </a:ext>
            </a:extLst>
          </p:cNvPr>
          <p:cNvSpPr/>
          <p:nvPr/>
        </p:nvSpPr>
        <p:spPr>
          <a:xfrm>
            <a:off x="2316570" y="3279164"/>
            <a:ext cx="1045511" cy="1500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13C3CE-D42F-C546-B089-1E9B27CC5E32}"/>
              </a:ext>
            </a:extLst>
          </p:cNvPr>
          <p:cNvPicPr>
            <a:picLocks noChangeAspect="1"/>
          </p:cNvPicPr>
          <p:nvPr/>
        </p:nvPicPr>
        <p:blipFill>
          <a:blip r:embed="rId4"/>
          <a:stretch>
            <a:fillRect/>
          </a:stretch>
        </p:blipFill>
        <p:spPr>
          <a:xfrm>
            <a:off x="4112494" y="896905"/>
            <a:ext cx="4009200" cy="3751729"/>
          </a:xfrm>
          <a:prstGeom prst="rect">
            <a:avLst/>
          </a:prstGeom>
        </p:spPr>
      </p:pic>
      <p:cxnSp>
        <p:nvCxnSpPr>
          <p:cNvPr id="7" name="Straight Connector 6">
            <a:extLst>
              <a:ext uri="{FF2B5EF4-FFF2-40B4-BE49-F238E27FC236}">
                <a16:creationId xmlns:a16="http://schemas.microsoft.com/office/drawing/2014/main" id="{11AFA887-B7A4-3B48-BC96-C253F3A58844}"/>
              </a:ext>
            </a:extLst>
          </p:cNvPr>
          <p:cNvCxnSpPr>
            <a:cxnSpLocks/>
          </p:cNvCxnSpPr>
          <p:nvPr/>
        </p:nvCxnSpPr>
        <p:spPr>
          <a:xfrm flipH="1">
            <a:off x="3362082" y="896905"/>
            <a:ext cx="750411" cy="2396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39D46A-0B3E-BB40-8852-BA2D2863C55D}"/>
              </a:ext>
            </a:extLst>
          </p:cNvPr>
          <p:cNvCxnSpPr>
            <a:cxnSpLocks/>
          </p:cNvCxnSpPr>
          <p:nvPr/>
        </p:nvCxnSpPr>
        <p:spPr>
          <a:xfrm flipH="1" flipV="1">
            <a:off x="3362083" y="3429182"/>
            <a:ext cx="750410" cy="12194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E09D328-2E6A-AD4C-B58B-EBFAB83A5BB0}"/>
              </a:ext>
            </a:extLst>
          </p:cNvPr>
          <p:cNvSpPr/>
          <p:nvPr/>
        </p:nvSpPr>
        <p:spPr>
          <a:xfrm>
            <a:off x="4340149" y="2909049"/>
            <a:ext cx="1045511" cy="2032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84A731-1220-EA4D-B69B-2D02EA71C59E}"/>
              </a:ext>
            </a:extLst>
          </p:cNvPr>
          <p:cNvSpPr/>
          <p:nvPr/>
        </p:nvSpPr>
        <p:spPr>
          <a:xfrm>
            <a:off x="4431589" y="1093312"/>
            <a:ext cx="3378382" cy="2793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F94DE9-6712-464B-BAAB-802C4BC11E1B}"/>
              </a:ext>
            </a:extLst>
          </p:cNvPr>
          <p:cNvSpPr txBox="1"/>
          <p:nvPr/>
        </p:nvSpPr>
        <p:spPr>
          <a:xfrm>
            <a:off x="724191" y="4743390"/>
            <a:ext cx="7695618"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I wouldn’t do this until you’re done with your dissertation – last step </a:t>
            </a:r>
          </a:p>
        </p:txBody>
      </p:sp>
    </p:spTree>
    <p:extLst>
      <p:ext uri="{BB962C8B-B14F-4D97-AF65-F5344CB8AC3E}">
        <p14:creationId xmlns:p14="http://schemas.microsoft.com/office/powerpoint/2010/main" val="35034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6E93-8A43-A545-997A-9AFD75708C34}"/>
              </a:ext>
            </a:extLst>
          </p:cNvPr>
          <p:cNvSpPr>
            <a:spLocks noGrp="1"/>
          </p:cNvSpPr>
          <p:nvPr>
            <p:ph type="title"/>
          </p:nvPr>
        </p:nvSpPr>
        <p:spPr/>
        <p:txBody>
          <a:bodyPr/>
          <a:lstStyle/>
          <a:p>
            <a:r>
              <a:rPr lang="en-US" dirty="0"/>
              <a:t>Example of Table of Contents</a:t>
            </a:r>
          </a:p>
        </p:txBody>
      </p:sp>
      <p:pic>
        <p:nvPicPr>
          <p:cNvPr id="4" name="Picture 3">
            <a:extLst>
              <a:ext uri="{FF2B5EF4-FFF2-40B4-BE49-F238E27FC236}">
                <a16:creationId xmlns:a16="http://schemas.microsoft.com/office/drawing/2014/main" id="{956F6089-966A-E245-9AEF-110EAA7DEF9F}"/>
              </a:ext>
            </a:extLst>
          </p:cNvPr>
          <p:cNvPicPr>
            <a:picLocks noChangeAspect="1"/>
          </p:cNvPicPr>
          <p:nvPr/>
        </p:nvPicPr>
        <p:blipFill>
          <a:blip r:embed="rId2"/>
          <a:stretch>
            <a:fillRect/>
          </a:stretch>
        </p:blipFill>
        <p:spPr>
          <a:xfrm>
            <a:off x="863166" y="1271450"/>
            <a:ext cx="7417667" cy="3412127"/>
          </a:xfrm>
          <a:prstGeom prst="rect">
            <a:avLst/>
          </a:prstGeom>
        </p:spPr>
      </p:pic>
    </p:spTree>
    <p:extLst>
      <p:ext uri="{BB962C8B-B14F-4D97-AF65-F5344CB8AC3E}">
        <p14:creationId xmlns:p14="http://schemas.microsoft.com/office/powerpoint/2010/main" val="2003111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22EE-8F63-2640-8F00-ADF3DFF1A782}"/>
              </a:ext>
            </a:extLst>
          </p:cNvPr>
          <p:cNvSpPr>
            <a:spLocks noGrp="1"/>
          </p:cNvSpPr>
          <p:nvPr>
            <p:ph type="title"/>
          </p:nvPr>
        </p:nvSpPr>
        <p:spPr/>
        <p:txBody>
          <a:bodyPr/>
          <a:lstStyle/>
          <a:p>
            <a:r>
              <a:rPr lang="en-US" dirty="0"/>
              <a:t>Table of Figures Example</a:t>
            </a:r>
          </a:p>
        </p:txBody>
      </p:sp>
      <p:pic>
        <p:nvPicPr>
          <p:cNvPr id="6" name="Picture 5">
            <a:extLst>
              <a:ext uri="{FF2B5EF4-FFF2-40B4-BE49-F238E27FC236}">
                <a16:creationId xmlns:a16="http://schemas.microsoft.com/office/drawing/2014/main" id="{01A051FF-3650-324F-87CF-E7F9DBCB82DD}"/>
              </a:ext>
            </a:extLst>
          </p:cNvPr>
          <p:cNvPicPr>
            <a:picLocks noChangeAspect="1"/>
          </p:cNvPicPr>
          <p:nvPr/>
        </p:nvPicPr>
        <p:blipFill>
          <a:blip r:embed="rId2"/>
          <a:stretch>
            <a:fillRect/>
          </a:stretch>
        </p:blipFill>
        <p:spPr>
          <a:xfrm>
            <a:off x="3831770" y="2182022"/>
            <a:ext cx="5006393" cy="717150"/>
          </a:xfrm>
          <a:prstGeom prst="rect">
            <a:avLst/>
          </a:prstGeom>
        </p:spPr>
      </p:pic>
      <p:sp>
        <p:nvSpPr>
          <p:cNvPr id="7" name="TextBox 6">
            <a:extLst>
              <a:ext uri="{FF2B5EF4-FFF2-40B4-BE49-F238E27FC236}">
                <a16:creationId xmlns:a16="http://schemas.microsoft.com/office/drawing/2014/main" id="{3B21A5A2-9951-F14D-9E0A-1778A27B7DDF}"/>
              </a:ext>
            </a:extLst>
          </p:cNvPr>
          <p:cNvSpPr txBox="1"/>
          <p:nvPr/>
        </p:nvSpPr>
        <p:spPr>
          <a:xfrm>
            <a:off x="15953" y="4160596"/>
            <a:ext cx="4104009" cy="338554"/>
          </a:xfrm>
          <a:prstGeom prst="rect">
            <a:avLst/>
          </a:prstGeom>
          <a:noFill/>
        </p:spPr>
        <p:txBody>
          <a:bodyPr wrap="none" rtlCol="0">
            <a:spAutoFit/>
          </a:bodyPr>
          <a:lstStyle/>
          <a:p>
            <a:pPr algn="l"/>
            <a:r>
              <a:rPr lang="en-US" sz="1600" dirty="0">
                <a:latin typeface="Calibri" panose="020F0502020204030204" pitchFamily="34" charset="0"/>
                <a:cs typeface="Calibri" panose="020F0502020204030204" pitchFamily="34" charset="0"/>
              </a:rPr>
              <a:t>I did not edit anything in this menu, all defaults</a:t>
            </a:r>
          </a:p>
        </p:txBody>
      </p:sp>
      <p:pic>
        <p:nvPicPr>
          <p:cNvPr id="9" name="Picture 8">
            <a:extLst>
              <a:ext uri="{FF2B5EF4-FFF2-40B4-BE49-F238E27FC236}">
                <a16:creationId xmlns:a16="http://schemas.microsoft.com/office/drawing/2014/main" id="{3DD4AA72-2EAD-2B4B-A100-9A7D613BC920}"/>
              </a:ext>
            </a:extLst>
          </p:cNvPr>
          <p:cNvPicPr>
            <a:picLocks noChangeAspect="1"/>
          </p:cNvPicPr>
          <p:nvPr/>
        </p:nvPicPr>
        <p:blipFill>
          <a:blip r:embed="rId3"/>
          <a:stretch>
            <a:fillRect/>
          </a:stretch>
        </p:blipFill>
        <p:spPr>
          <a:xfrm>
            <a:off x="305837" y="952166"/>
            <a:ext cx="3415224" cy="3208430"/>
          </a:xfrm>
          <a:prstGeom prst="rect">
            <a:avLst/>
          </a:prstGeom>
        </p:spPr>
      </p:pic>
    </p:spTree>
    <p:extLst>
      <p:ext uri="{BB962C8B-B14F-4D97-AF65-F5344CB8AC3E}">
        <p14:creationId xmlns:p14="http://schemas.microsoft.com/office/powerpoint/2010/main" val="229595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585B-5648-E342-8557-4799690CBE96}"/>
              </a:ext>
            </a:extLst>
          </p:cNvPr>
          <p:cNvSpPr>
            <a:spLocks noGrp="1"/>
          </p:cNvSpPr>
          <p:nvPr>
            <p:ph type="title"/>
          </p:nvPr>
        </p:nvSpPr>
        <p:spPr/>
        <p:txBody>
          <a:bodyPr/>
          <a:lstStyle/>
          <a:p>
            <a:r>
              <a:rPr lang="en-US" dirty="0"/>
              <a:t>Table of Tables Example</a:t>
            </a:r>
          </a:p>
        </p:txBody>
      </p:sp>
      <p:pic>
        <p:nvPicPr>
          <p:cNvPr id="4" name="Picture 3">
            <a:extLst>
              <a:ext uri="{FF2B5EF4-FFF2-40B4-BE49-F238E27FC236}">
                <a16:creationId xmlns:a16="http://schemas.microsoft.com/office/drawing/2014/main" id="{494656D8-141D-AB44-93ED-5B5426090DA1}"/>
              </a:ext>
            </a:extLst>
          </p:cNvPr>
          <p:cNvPicPr>
            <a:picLocks noChangeAspect="1"/>
          </p:cNvPicPr>
          <p:nvPr/>
        </p:nvPicPr>
        <p:blipFill>
          <a:blip r:embed="rId2"/>
          <a:stretch>
            <a:fillRect/>
          </a:stretch>
        </p:blipFill>
        <p:spPr>
          <a:xfrm>
            <a:off x="492120" y="1100250"/>
            <a:ext cx="3151677" cy="2931523"/>
          </a:xfrm>
          <a:prstGeom prst="rect">
            <a:avLst/>
          </a:prstGeom>
        </p:spPr>
      </p:pic>
      <p:pic>
        <p:nvPicPr>
          <p:cNvPr id="5" name="Picture 4">
            <a:extLst>
              <a:ext uri="{FF2B5EF4-FFF2-40B4-BE49-F238E27FC236}">
                <a16:creationId xmlns:a16="http://schemas.microsoft.com/office/drawing/2014/main" id="{5A582052-A74C-D84F-BF65-E0DD00C1A1F1}"/>
              </a:ext>
            </a:extLst>
          </p:cNvPr>
          <p:cNvPicPr>
            <a:picLocks noChangeAspect="1"/>
          </p:cNvPicPr>
          <p:nvPr/>
        </p:nvPicPr>
        <p:blipFill>
          <a:blip r:embed="rId3"/>
          <a:stretch>
            <a:fillRect/>
          </a:stretch>
        </p:blipFill>
        <p:spPr>
          <a:xfrm>
            <a:off x="3663131" y="2203324"/>
            <a:ext cx="5480869" cy="766300"/>
          </a:xfrm>
          <a:prstGeom prst="rect">
            <a:avLst/>
          </a:prstGeom>
        </p:spPr>
      </p:pic>
      <p:sp>
        <p:nvSpPr>
          <p:cNvPr id="6" name="TextBox 5">
            <a:extLst>
              <a:ext uri="{FF2B5EF4-FFF2-40B4-BE49-F238E27FC236}">
                <a16:creationId xmlns:a16="http://schemas.microsoft.com/office/drawing/2014/main" id="{5450677A-18CC-054D-9309-C7F5B106C77A}"/>
              </a:ext>
            </a:extLst>
          </p:cNvPr>
          <p:cNvSpPr txBox="1"/>
          <p:nvPr/>
        </p:nvSpPr>
        <p:spPr>
          <a:xfrm>
            <a:off x="15953" y="4160596"/>
            <a:ext cx="4104009" cy="338554"/>
          </a:xfrm>
          <a:prstGeom prst="rect">
            <a:avLst/>
          </a:prstGeom>
          <a:noFill/>
        </p:spPr>
        <p:txBody>
          <a:bodyPr wrap="none" rtlCol="0">
            <a:spAutoFit/>
          </a:bodyPr>
          <a:lstStyle/>
          <a:p>
            <a:pPr algn="l"/>
            <a:r>
              <a:rPr lang="en-US" sz="1600" dirty="0">
                <a:latin typeface="Calibri" panose="020F0502020204030204" pitchFamily="34" charset="0"/>
                <a:cs typeface="Calibri" panose="020F0502020204030204" pitchFamily="34" charset="0"/>
              </a:rPr>
              <a:t>I did not edit anything in this menu, all defaults</a:t>
            </a:r>
          </a:p>
        </p:txBody>
      </p:sp>
    </p:spTree>
    <p:extLst>
      <p:ext uri="{BB962C8B-B14F-4D97-AF65-F5344CB8AC3E}">
        <p14:creationId xmlns:p14="http://schemas.microsoft.com/office/powerpoint/2010/main" val="327760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8C72-E9FF-CC48-8891-32B451771676}"/>
              </a:ext>
            </a:extLst>
          </p:cNvPr>
          <p:cNvSpPr>
            <a:spLocks noGrp="1"/>
          </p:cNvSpPr>
          <p:nvPr>
            <p:ph type="title"/>
          </p:nvPr>
        </p:nvSpPr>
        <p:spPr/>
        <p:txBody>
          <a:bodyPr/>
          <a:lstStyle/>
          <a:p>
            <a:r>
              <a:rPr lang="en-US" dirty="0"/>
              <a:t>Inserting Equations </a:t>
            </a:r>
          </a:p>
        </p:txBody>
      </p:sp>
      <p:pic>
        <p:nvPicPr>
          <p:cNvPr id="4" name="Picture 3">
            <a:extLst>
              <a:ext uri="{FF2B5EF4-FFF2-40B4-BE49-F238E27FC236}">
                <a16:creationId xmlns:a16="http://schemas.microsoft.com/office/drawing/2014/main" id="{FB2603F8-387A-3E4B-A549-78BE6F4EC75A}"/>
              </a:ext>
            </a:extLst>
          </p:cNvPr>
          <p:cNvPicPr>
            <a:picLocks noChangeAspect="1"/>
          </p:cNvPicPr>
          <p:nvPr/>
        </p:nvPicPr>
        <p:blipFill>
          <a:blip r:embed="rId3"/>
          <a:stretch>
            <a:fillRect/>
          </a:stretch>
        </p:blipFill>
        <p:spPr>
          <a:xfrm>
            <a:off x="338328" y="938884"/>
            <a:ext cx="8311500" cy="641190"/>
          </a:xfrm>
          <a:prstGeom prst="rect">
            <a:avLst/>
          </a:prstGeom>
        </p:spPr>
      </p:pic>
      <p:sp>
        <p:nvSpPr>
          <p:cNvPr id="5" name="Rectangle 4">
            <a:extLst>
              <a:ext uri="{FF2B5EF4-FFF2-40B4-BE49-F238E27FC236}">
                <a16:creationId xmlns:a16="http://schemas.microsoft.com/office/drawing/2014/main" id="{45B0B9AB-7E79-E341-B4F3-E9B3708784DF}"/>
              </a:ext>
            </a:extLst>
          </p:cNvPr>
          <p:cNvSpPr/>
          <p:nvPr/>
        </p:nvSpPr>
        <p:spPr>
          <a:xfrm>
            <a:off x="7818120" y="1109461"/>
            <a:ext cx="465948" cy="470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445D5E0-563E-CF41-8A18-49A026AE6E1D}"/>
              </a:ext>
            </a:extLst>
          </p:cNvPr>
          <p:cNvCxnSpPr>
            <a:cxnSpLocks/>
          </p:cNvCxnSpPr>
          <p:nvPr/>
        </p:nvCxnSpPr>
        <p:spPr>
          <a:xfrm flipH="1">
            <a:off x="6706784" y="1580074"/>
            <a:ext cx="1111338" cy="17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441718-3D02-6F40-9D7F-C0E862A14DD2}"/>
              </a:ext>
            </a:extLst>
          </p:cNvPr>
          <p:cNvCxnSpPr>
            <a:cxnSpLocks/>
          </p:cNvCxnSpPr>
          <p:nvPr/>
        </p:nvCxnSpPr>
        <p:spPr>
          <a:xfrm flipH="1">
            <a:off x="8284068" y="1518141"/>
            <a:ext cx="1" cy="2325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F1D261-003C-E248-BE2A-2C9E2DA750CB}"/>
              </a:ext>
            </a:extLst>
          </p:cNvPr>
          <p:cNvSpPr txBox="1"/>
          <p:nvPr/>
        </p:nvSpPr>
        <p:spPr>
          <a:xfrm>
            <a:off x="1664208" y="2785258"/>
            <a:ext cx="4288536" cy="584775"/>
          </a:xfrm>
          <a:prstGeom prst="rect">
            <a:avLst/>
          </a:prstGeom>
          <a:noFill/>
        </p:spPr>
        <p:txBody>
          <a:bodyPr wrap="square" rtlCol="0">
            <a:spAutoFit/>
          </a:bodyPr>
          <a:lstStyle/>
          <a:p>
            <a:pPr algn="l"/>
            <a:r>
              <a:rPr lang="en-US" sz="1600" dirty="0">
                <a:latin typeface="Calibri" panose="020F0502020204030204" pitchFamily="34" charset="0"/>
                <a:cs typeface="Calibri" panose="020F0502020204030204" pitchFamily="34" charset="0"/>
              </a:rPr>
              <a:t>Opens up a new tab for equation formatting/options</a:t>
            </a:r>
          </a:p>
        </p:txBody>
      </p:sp>
      <p:pic>
        <p:nvPicPr>
          <p:cNvPr id="3" name="Picture 2">
            <a:extLst>
              <a:ext uri="{FF2B5EF4-FFF2-40B4-BE49-F238E27FC236}">
                <a16:creationId xmlns:a16="http://schemas.microsoft.com/office/drawing/2014/main" id="{CF423AA8-253F-C749-B0BC-A3503ACA0C00}"/>
              </a:ext>
            </a:extLst>
          </p:cNvPr>
          <p:cNvPicPr>
            <a:picLocks noChangeAspect="1"/>
          </p:cNvPicPr>
          <p:nvPr/>
        </p:nvPicPr>
        <p:blipFill>
          <a:blip r:embed="rId4"/>
          <a:stretch>
            <a:fillRect/>
          </a:stretch>
        </p:blipFill>
        <p:spPr>
          <a:xfrm>
            <a:off x="6706785" y="1750649"/>
            <a:ext cx="1577283" cy="2248217"/>
          </a:xfrm>
          <a:prstGeom prst="rect">
            <a:avLst/>
          </a:prstGeom>
        </p:spPr>
      </p:pic>
      <p:sp>
        <p:nvSpPr>
          <p:cNvPr id="13" name="Rectangle 12">
            <a:extLst>
              <a:ext uri="{FF2B5EF4-FFF2-40B4-BE49-F238E27FC236}">
                <a16:creationId xmlns:a16="http://schemas.microsoft.com/office/drawing/2014/main" id="{09B62080-BFD5-0944-B32F-5BAD2E5D6A5F}"/>
              </a:ext>
            </a:extLst>
          </p:cNvPr>
          <p:cNvSpPr/>
          <p:nvPr/>
        </p:nvSpPr>
        <p:spPr>
          <a:xfrm>
            <a:off x="6706784" y="3717066"/>
            <a:ext cx="1577284" cy="1705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0BE227-2954-D44C-990D-9884D1F85473}"/>
              </a:ext>
            </a:extLst>
          </p:cNvPr>
          <p:cNvPicPr>
            <a:picLocks noChangeAspect="1"/>
          </p:cNvPicPr>
          <p:nvPr/>
        </p:nvPicPr>
        <p:blipFill>
          <a:blip r:embed="rId5"/>
          <a:stretch>
            <a:fillRect/>
          </a:stretch>
        </p:blipFill>
        <p:spPr>
          <a:xfrm>
            <a:off x="338328" y="4166756"/>
            <a:ext cx="8311491" cy="648057"/>
          </a:xfrm>
          <a:prstGeom prst="rect">
            <a:avLst/>
          </a:prstGeom>
        </p:spPr>
      </p:pic>
    </p:spTree>
    <p:extLst>
      <p:ext uri="{BB962C8B-B14F-4D97-AF65-F5344CB8AC3E}">
        <p14:creationId xmlns:p14="http://schemas.microsoft.com/office/powerpoint/2010/main" val="29613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0373-4EA6-A144-8D44-5042ACFC85E8}"/>
              </a:ext>
            </a:extLst>
          </p:cNvPr>
          <p:cNvSpPr>
            <a:spLocks noGrp="1"/>
          </p:cNvSpPr>
          <p:nvPr>
            <p:ph type="title"/>
          </p:nvPr>
        </p:nvSpPr>
        <p:spPr/>
        <p:txBody>
          <a:bodyPr/>
          <a:lstStyle/>
          <a:p>
            <a:r>
              <a:rPr lang="en-US" dirty="0"/>
              <a:t>Equation Captions</a:t>
            </a:r>
          </a:p>
        </p:txBody>
      </p:sp>
      <p:pic>
        <p:nvPicPr>
          <p:cNvPr id="4" name="Picture 3">
            <a:extLst>
              <a:ext uri="{FF2B5EF4-FFF2-40B4-BE49-F238E27FC236}">
                <a16:creationId xmlns:a16="http://schemas.microsoft.com/office/drawing/2014/main" id="{89CC6816-31E4-2846-ACA7-6A21EB17D2A3}"/>
              </a:ext>
            </a:extLst>
          </p:cNvPr>
          <p:cNvPicPr>
            <a:picLocks noChangeAspect="1"/>
          </p:cNvPicPr>
          <p:nvPr/>
        </p:nvPicPr>
        <p:blipFill>
          <a:blip r:embed="rId3"/>
          <a:stretch>
            <a:fillRect/>
          </a:stretch>
        </p:blipFill>
        <p:spPr>
          <a:xfrm>
            <a:off x="0" y="1323743"/>
            <a:ext cx="9144000" cy="667213"/>
          </a:xfrm>
          <a:prstGeom prst="rect">
            <a:avLst/>
          </a:prstGeom>
        </p:spPr>
      </p:pic>
      <p:pic>
        <p:nvPicPr>
          <p:cNvPr id="5" name="Picture 4">
            <a:extLst>
              <a:ext uri="{FF2B5EF4-FFF2-40B4-BE49-F238E27FC236}">
                <a16:creationId xmlns:a16="http://schemas.microsoft.com/office/drawing/2014/main" id="{8455609F-91B5-B34F-AE8F-A2EAC13CF80E}"/>
              </a:ext>
            </a:extLst>
          </p:cNvPr>
          <p:cNvPicPr>
            <a:picLocks noChangeAspect="1"/>
          </p:cNvPicPr>
          <p:nvPr/>
        </p:nvPicPr>
        <p:blipFill>
          <a:blip r:embed="rId4"/>
          <a:stretch>
            <a:fillRect/>
          </a:stretch>
        </p:blipFill>
        <p:spPr>
          <a:xfrm>
            <a:off x="1692148" y="2182302"/>
            <a:ext cx="3529076" cy="2706690"/>
          </a:xfrm>
          <a:prstGeom prst="rect">
            <a:avLst/>
          </a:prstGeom>
        </p:spPr>
      </p:pic>
      <p:sp>
        <p:nvSpPr>
          <p:cNvPr id="6" name="Rectangle 5">
            <a:extLst>
              <a:ext uri="{FF2B5EF4-FFF2-40B4-BE49-F238E27FC236}">
                <a16:creationId xmlns:a16="http://schemas.microsoft.com/office/drawing/2014/main" id="{6323B818-2795-AC4D-A87E-1CFD823D7A85}"/>
              </a:ext>
            </a:extLst>
          </p:cNvPr>
          <p:cNvSpPr/>
          <p:nvPr/>
        </p:nvSpPr>
        <p:spPr>
          <a:xfrm>
            <a:off x="4855464" y="1520343"/>
            <a:ext cx="465948" cy="470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192FD97-99E2-274D-9860-3F6B17EE2CAB}"/>
              </a:ext>
            </a:extLst>
          </p:cNvPr>
          <p:cNvCxnSpPr>
            <a:cxnSpLocks/>
          </p:cNvCxnSpPr>
          <p:nvPr/>
        </p:nvCxnSpPr>
        <p:spPr>
          <a:xfrm flipH="1">
            <a:off x="1692148" y="1990956"/>
            <a:ext cx="3163317" cy="1913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2ABF0B-4251-574B-97BC-A8889BB2BC20}"/>
              </a:ext>
            </a:extLst>
          </p:cNvPr>
          <p:cNvCxnSpPr>
            <a:cxnSpLocks/>
          </p:cNvCxnSpPr>
          <p:nvPr/>
        </p:nvCxnSpPr>
        <p:spPr>
          <a:xfrm flipH="1">
            <a:off x="5221224" y="1929023"/>
            <a:ext cx="100190" cy="2532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BA44F25-6977-3B47-A6A1-E9141A2947B5}"/>
              </a:ext>
            </a:extLst>
          </p:cNvPr>
          <p:cNvPicPr>
            <a:picLocks noChangeAspect="1"/>
          </p:cNvPicPr>
          <p:nvPr/>
        </p:nvPicPr>
        <p:blipFill>
          <a:blip r:embed="rId5"/>
          <a:stretch>
            <a:fillRect/>
          </a:stretch>
        </p:blipFill>
        <p:spPr>
          <a:xfrm>
            <a:off x="5841784" y="2068364"/>
            <a:ext cx="3207521" cy="2973396"/>
          </a:xfrm>
          <a:prstGeom prst="rect">
            <a:avLst/>
          </a:prstGeom>
        </p:spPr>
      </p:pic>
    </p:spTree>
    <p:extLst>
      <p:ext uri="{BB962C8B-B14F-4D97-AF65-F5344CB8AC3E}">
        <p14:creationId xmlns:p14="http://schemas.microsoft.com/office/powerpoint/2010/main" val="1483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4800"/>
              <a:buFont typeface="Bodoni"/>
              <a:buNone/>
            </a:pPr>
            <a:r>
              <a:rPr lang="en-US" sz="3200" b="0" i="0" dirty="0">
                <a:latin typeface="Calibri" panose="020F0502020204030204" pitchFamily="34" charset="0"/>
                <a:cs typeface="Calibri" panose="020F0502020204030204" pitchFamily="34" charset="0"/>
              </a:rPr>
              <a:t>Reminder that all these figures, tables, cross-references, table of contents, etc. are hyperlinks so their numbers update on their own as you continue writing and add headings/subheadings and more figures/tables</a:t>
            </a:r>
            <a:br>
              <a:rPr lang="en-US" sz="3200" b="0" i="0" dirty="0">
                <a:latin typeface="Calibri" panose="020F0502020204030204" pitchFamily="34" charset="0"/>
                <a:cs typeface="Calibri" panose="020F0502020204030204" pitchFamily="34" charset="0"/>
              </a:rPr>
            </a:br>
            <a:br>
              <a:rPr lang="en-US" sz="3200" b="0" i="0" dirty="0">
                <a:latin typeface="Calibri" panose="020F0502020204030204" pitchFamily="34" charset="0"/>
                <a:cs typeface="Calibri" panose="020F0502020204030204" pitchFamily="34" charset="0"/>
              </a:rPr>
            </a:br>
            <a:r>
              <a:rPr lang="en-US" sz="3200" b="0" i="0" dirty="0">
                <a:latin typeface="Calibri" panose="020F0502020204030204" pitchFamily="34" charset="0"/>
                <a:cs typeface="Calibri" panose="020F0502020204030204" pitchFamily="34" charset="0"/>
              </a:rPr>
              <a:t>To force update, edit &gt; select all &gt; right-click on of the hyperlinks &gt; update field</a:t>
            </a:r>
            <a:endParaRPr sz="32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2728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90D1-3517-CE4B-939E-32752339D1E8}"/>
              </a:ext>
            </a:extLst>
          </p:cNvPr>
          <p:cNvSpPr>
            <a:spLocks noGrp="1"/>
          </p:cNvSpPr>
          <p:nvPr>
            <p:ph type="title"/>
          </p:nvPr>
        </p:nvSpPr>
        <p:spPr/>
        <p:txBody>
          <a:bodyPr/>
          <a:lstStyle/>
          <a:p>
            <a:r>
              <a:rPr lang="en-US" dirty="0"/>
              <a:t>Navigation Pane</a:t>
            </a:r>
          </a:p>
        </p:txBody>
      </p:sp>
      <p:pic>
        <p:nvPicPr>
          <p:cNvPr id="4" name="Picture 3">
            <a:extLst>
              <a:ext uri="{FF2B5EF4-FFF2-40B4-BE49-F238E27FC236}">
                <a16:creationId xmlns:a16="http://schemas.microsoft.com/office/drawing/2014/main" id="{3DD9073C-9655-4942-BEF5-EA31446F6A61}"/>
              </a:ext>
            </a:extLst>
          </p:cNvPr>
          <p:cNvPicPr>
            <a:picLocks noChangeAspect="1"/>
          </p:cNvPicPr>
          <p:nvPr/>
        </p:nvPicPr>
        <p:blipFill>
          <a:blip r:embed="rId2"/>
          <a:stretch>
            <a:fillRect/>
          </a:stretch>
        </p:blipFill>
        <p:spPr>
          <a:xfrm>
            <a:off x="512065" y="1891922"/>
            <a:ext cx="7866358" cy="2701995"/>
          </a:xfrm>
          <a:prstGeom prst="rect">
            <a:avLst/>
          </a:prstGeom>
        </p:spPr>
      </p:pic>
      <p:sp>
        <p:nvSpPr>
          <p:cNvPr id="5" name="TextBox 4">
            <a:extLst>
              <a:ext uri="{FF2B5EF4-FFF2-40B4-BE49-F238E27FC236}">
                <a16:creationId xmlns:a16="http://schemas.microsoft.com/office/drawing/2014/main" id="{0C264A0F-7EAD-E643-9D38-487787AB566F}"/>
              </a:ext>
            </a:extLst>
          </p:cNvPr>
          <p:cNvSpPr txBox="1"/>
          <p:nvPr/>
        </p:nvSpPr>
        <p:spPr>
          <a:xfrm>
            <a:off x="512065" y="1019382"/>
            <a:ext cx="7866358" cy="707886"/>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Calibri" panose="020F0502020204030204" pitchFamily="34" charset="0"/>
                <a:cs typeface="Calibri" panose="020F0502020204030204" pitchFamily="34" charset="0"/>
              </a:rPr>
              <a:t>Allows you to see an outline of the dissertation and to jump to different sections</a:t>
            </a:r>
          </a:p>
        </p:txBody>
      </p:sp>
      <p:sp>
        <p:nvSpPr>
          <p:cNvPr id="6" name="Rectangle 5">
            <a:extLst>
              <a:ext uri="{FF2B5EF4-FFF2-40B4-BE49-F238E27FC236}">
                <a16:creationId xmlns:a16="http://schemas.microsoft.com/office/drawing/2014/main" id="{D5CAAEB4-7B77-1D4B-AFF4-E6F007E2D14F}"/>
              </a:ext>
            </a:extLst>
          </p:cNvPr>
          <p:cNvSpPr/>
          <p:nvPr/>
        </p:nvSpPr>
        <p:spPr>
          <a:xfrm>
            <a:off x="2910930" y="2544318"/>
            <a:ext cx="1045511" cy="1500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5A0FFA-B2EE-7741-86DA-63158EEB78B9}"/>
              </a:ext>
            </a:extLst>
          </p:cNvPr>
          <p:cNvSpPr/>
          <p:nvPr/>
        </p:nvSpPr>
        <p:spPr>
          <a:xfrm>
            <a:off x="4992624" y="1891922"/>
            <a:ext cx="640080" cy="284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884A85-D7CE-064A-A561-632210DC7C1F}"/>
              </a:ext>
            </a:extLst>
          </p:cNvPr>
          <p:cNvSpPr/>
          <p:nvPr/>
        </p:nvSpPr>
        <p:spPr>
          <a:xfrm>
            <a:off x="1078992" y="2769870"/>
            <a:ext cx="420624" cy="3025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8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8C72-E9FF-CC48-8891-32B451771676}"/>
              </a:ext>
            </a:extLst>
          </p:cNvPr>
          <p:cNvSpPr>
            <a:spLocks noGrp="1"/>
          </p:cNvSpPr>
          <p:nvPr>
            <p:ph type="title"/>
          </p:nvPr>
        </p:nvSpPr>
        <p:spPr/>
        <p:txBody>
          <a:bodyPr/>
          <a:lstStyle/>
          <a:p>
            <a:r>
              <a:rPr lang="en-US" dirty="0"/>
              <a:t>Inserting symbols </a:t>
            </a:r>
          </a:p>
        </p:txBody>
      </p:sp>
      <p:pic>
        <p:nvPicPr>
          <p:cNvPr id="4" name="Picture 3">
            <a:extLst>
              <a:ext uri="{FF2B5EF4-FFF2-40B4-BE49-F238E27FC236}">
                <a16:creationId xmlns:a16="http://schemas.microsoft.com/office/drawing/2014/main" id="{FB2603F8-387A-3E4B-A549-78BE6F4EC75A}"/>
              </a:ext>
            </a:extLst>
          </p:cNvPr>
          <p:cNvPicPr>
            <a:picLocks noChangeAspect="1"/>
          </p:cNvPicPr>
          <p:nvPr/>
        </p:nvPicPr>
        <p:blipFill>
          <a:blip r:embed="rId3"/>
          <a:stretch>
            <a:fillRect/>
          </a:stretch>
        </p:blipFill>
        <p:spPr>
          <a:xfrm>
            <a:off x="338328" y="1277212"/>
            <a:ext cx="8311500" cy="641190"/>
          </a:xfrm>
          <a:prstGeom prst="rect">
            <a:avLst/>
          </a:prstGeom>
        </p:spPr>
      </p:pic>
      <p:sp>
        <p:nvSpPr>
          <p:cNvPr id="5" name="Rectangle 4">
            <a:extLst>
              <a:ext uri="{FF2B5EF4-FFF2-40B4-BE49-F238E27FC236}">
                <a16:creationId xmlns:a16="http://schemas.microsoft.com/office/drawing/2014/main" id="{45B0B9AB-7E79-E341-B4F3-E9B3708784DF}"/>
              </a:ext>
            </a:extLst>
          </p:cNvPr>
          <p:cNvSpPr/>
          <p:nvPr/>
        </p:nvSpPr>
        <p:spPr>
          <a:xfrm>
            <a:off x="8183880" y="1447788"/>
            <a:ext cx="465948" cy="470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E896A1-DFA8-4D47-B849-1DB2458C80B3}"/>
              </a:ext>
            </a:extLst>
          </p:cNvPr>
          <p:cNvPicPr>
            <a:picLocks noChangeAspect="1"/>
          </p:cNvPicPr>
          <p:nvPr/>
        </p:nvPicPr>
        <p:blipFill>
          <a:blip r:embed="rId4"/>
          <a:stretch>
            <a:fillRect/>
          </a:stretch>
        </p:blipFill>
        <p:spPr>
          <a:xfrm>
            <a:off x="4316645" y="2088977"/>
            <a:ext cx="4333183" cy="2851150"/>
          </a:xfrm>
          <a:prstGeom prst="rect">
            <a:avLst/>
          </a:prstGeom>
        </p:spPr>
      </p:pic>
      <p:cxnSp>
        <p:nvCxnSpPr>
          <p:cNvPr id="8" name="Straight Connector 7">
            <a:extLst>
              <a:ext uri="{FF2B5EF4-FFF2-40B4-BE49-F238E27FC236}">
                <a16:creationId xmlns:a16="http://schemas.microsoft.com/office/drawing/2014/main" id="{2445D5E0-563E-CF41-8A18-49A026AE6E1D}"/>
              </a:ext>
            </a:extLst>
          </p:cNvPr>
          <p:cNvCxnSpPr>
            <a:cxnSpLocks/>
          </p:cNvCxnSpPr>
          <p:nvPr/>
        </p:nvCxnSpPr>
        <p:spPr>
          <a:xfrm flipH="1">
            <a:off x="4316645" y="1918401"/>
            <a:ext cx="3867236" cy="17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441718-3D02-6F40-9D7F-C0E862A14DD2}"/>
              </a:ext>
            </a:extLst>
          </p:cNvPr>
          <p:cNvCxnSpPr>
            <a:cxnSpLocks/>
          </p:cNvCxnSpPr>
          <p:nvPr/>
        </p:nvCxnSpPr>
        <p:spPr>
          <a:xfrm flipH="1">
            <a:off x="8649828" y="1856468"/>
            <a:ext cx="1" cy="2325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F1D261-003C-E248-BE2A-2C9E2DA750CB}"/>
              </a:ext>
            </a:extLst>
          </p:cNvPr>
          <p:cNvSpPr txBox="1"/>
          <p:nvPr/>
        </p:nvSpPr>
        <p:spPr>
          <a:xfrm>
            <a:off x="1664208" y="3123586"/>
            <a:ext cx="2542032" cy="584775"/>
          </a:xfrm>
          <a:prstGeom prst="rect">
            <a:avLst/>
          </a:prstGeom>
          <a:noFill/>
        </p:spPr>
        <p:txBody>
          <a:bodyPr wrap="square" rtlCol="0">
            <a:spAutoFit/>
          </a:bodyPr>
          <a:lstStyle/>
          <a:p>
            <a:pPr algn="l"/>
            <a:r>
              <a:rPr lang="en-US" sz="1600" dirty="0">
                <a:latin typeface="Calibri" panose="020F0502020204030204" pitchFamily="34" charset="0"/>
                <a:cs typeface="Calibri" panose="020F0502020204030204" pitchFamily="34" charset="0"/>
              </a:rPr>
              <a:t>Mac users may have to type “Symbol” into font menu</a:t>
            </a:r>
          </a:p>
        </p:txBody>
      </p:sp>
    </p:spTree>
    <p:extLst>
      <p:ext uri="{BB962C8B-B14F-4D97-AF65-F5344CB8AC3E}">
        <p14:creationId xmlns:p14="http://schemas.microsoft.com/office/powerpoint/2010/main" val="10897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EC38-8A53-F247-B4D7-A4F152EC8FC4}"/>
              </a:ext>
            </a:extLst>
          </p:cNvPr>
          <p:cNvSpPr>
            <a:spLocks noGrp="1"/>
          </p:cNvSpPr>
          <p:nvPr>
            <p:ph type="title"/>
          </p:nvPr>
        </p:nvSpPr>
        <p:spPr/>
        <p:txBody>
          <a:bodyPr/>
          <a:lstStyle/>
          <a:p>
            <a:r>
              <a:rPr lang="en-US" dirty="0"/>
              <a:t>Headers/Footers</a:t>
            </a:r>
          </a:p>
        </p:txBody>
      </p:sp>
      <p:sp>
        <p:nvSpPr>
          <p:cNvPr id="3" name="Text Placeholder 2">
            <a:extLst>
              <a:ext uri="{FF2B5EF4-FFF2-40B4-BE49-F238E27FC236}">
                <a16:creationId xmlns:a16="http://schemas.microsoft.com/office/drawing/2014/main" id="{D3094381-EF96-4347-9456-342538513D2B}"/>
              </a:ext>
            </a:extLst>
          </p:cNvPr>
          <p:cNvSpPr>
            <a:spLocks noGrp="1"/>
          </p:cNvSpPr>
          <p:nvPr>
            <p:ph type="body" idx="1"/>
          </p:nvPr>
        </p:nvSpPr>
        <p:spPr/>
        <p:txBody>
          <a:bodyPr/>
          <a:lstStyle/>
          <a:p>
            <a:r>
              <a:rPr lang="en-US" b="1" dirty="0"/>
              <a:t>Header: </a:t>
            </a:r>
            <a:r>
              <a:rPr lang="en-US" dirty="0"/>
              <a:t>top margin of each page</a:t>
            </a:r>
          </a:p>
          <a:p>
            <a:r>
              <a:rPr lang="en-US" b="1" dirty="0"/>
              <a:t>Footer: </a:t>
            </a:r>
            <a:r>
              <a:rPr lang="en-US" dirty="0"/>
              <a:t>bottom margin of each page</a:t>
            </a:r>
          </a:p>
          <a:p>
            <a:r>
              <a:rPr lang="en-US" dirty="0"/>
              <a:t>Useful for including material that you want to appear on every page of a document</a:t>
            </a:r>
          </a:p>
          <a:p>
            <a:r>
              <a:rPr lang="en-US" dirty="0"/>
              <a:t>Typically includes</a:t>
            </a:r>
          </a:p>
          <a:p>
            <a:pPr lvl="1"/>
            <a:r>
              <a:rPr lang="en-US" dirty="0"/>
              <a:t>Name</a:t>
            </a:r>
          </a:p>
          <a:p>
            <a:pPr lvl="1"/>
            <a:r>
              <a:rPr lang="en-US" dirty="0"/>
              <a:t>Title of the document</a:t>
            </a:r>
          </a:p>
          <a:p>
            <a:pPr lvl="1"/>
            <a:r>
              <a:rPr lang="en-US" dirty="0"/>
              <a:t>Page numbers</a:t>
            </a:r>
          </a:p>
          <a:p>
            <a:r>
              <a:rPr lang="en-US" dirty="0"/>
              <a:t>Style guides usually tell what information should go in header/footer and what format it should be</a:t>
            </a:r>
          </a:p>
        </p:txBody>
      </p:sp>
    </p:spTree>
    <p:extLst>
      <p:ext uri="{BB962C8B-B14F-4D97-AF65-F5344CB8AC3E}">
        <p14:creationId xmlns:p14="http://schemas.microsoft.com/office/powerpoint/2010/main" val="200666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8801-DDE9-234A-BDD8-433072E554FB}"/>
              </a:ext>
            </a:extLst>
          </p:cNvPr>
          <p:cNvSpPr>
            <a:spLocks noGrp="1"/>
          </p:cNvSpPr>
          <p:nvPr>
            <p:ph type="title"/>
          </p:nvPr>
        </p:nvSpPr>
        <p:spPr/>
        <p:txBody>
          <a:bodyPr/>
          <a:lstStyle/>
          <a:p>
            <a:r>
              <a:rPr lang="en-US" dirty="0"/>
              <a:t>General Dissertation Flow – article based</a:t>
            </a:r>
          </a:p>
        </p:txBody>
      </p:sp>
      <p:sp>
        <p:nvSpPr>
          <p:cNvPr id="3" name="Text Placeholder 2">
            <a:extLst>
              <a:ext uri="{FF2B5EF4-FFF2-40B4-BE49-F238E27FC236}">
                <a16:creationId xmlns:a16="http://schemas.microsoft.com/office/drawing/2014/main" id="{D7EEF43C-9E6F-274D-A02C-1EF7FB898E63}"/>
              </a:ext>
            </a:extLst>
          </p:cNvPr>
          <p:cNvSpPr>
            <a:spLocks noGrp="1"/>
          </p:cNvSpPr>
          <p:nvPr>
            <p:ph type="body" idx="1"/>
          </p:nvPr>
        </p:nvSpPr>
        <p:spPr/>
        <p:txBody>
          <a:bodyPr numCol="2"/>
          <a:lstStyle/>
          <a:p>
            <a:pPr marL="76200" indent="0">
              <a:buNone/>
            </a:pPr>
            <a:r>
              <a:rPr lang="en-US" dirty="0"/>
              <a:t>Standard title page</a:t>
            </a:r>
          </a:p>
          <a:p>
            <a:r>
              <a:rPr lang="en-US" dirty="0"/>
              <a:t>Varies by discipline</a:t>
            </a:r>
          </a:p>
          <a:p>
            <a:pPr marL="533400" indent="-457200">
              <a:buFont typeface="+mj-lt"/>
              <a:buAutoNum type="arabicPeriod"/>
            </a:pPr>
            <a:r>
              <a:rPr lang="en-US" dirty="0"/>
              <a:t>Acknowledgements</a:t>
            </a:r>
          </a:p>
          <a:p>
            <a:pPr marL="533400" indent="-457200">
              <a:buFont typeface="+mj-lt"/>
              <a:buAutoNum type="arabicPeriod"/>
            </a:pPr>
            <a:r>
              <a:rPr lang="en-US" dirty="0"/>
              <a:t>Abstract</a:t>
            </a:r>
          </a:p>
          <a:p>
            <a:pPr marL="533400" indent="-457200">
              <a:buFont typeface="+mj-lt"/>
              <a:buAutoNum type="arabicPeriod"/>
            </a:pPr>
            <a:r>
              <a:rPr lang="en-US" dirty="0"/>
              <a:t>Table of Contents</a:t>
            </a:r>
          </a:p>
          <a:p>
            <a:pPr marL="533400" indent="-457200">
              <a:buFont typeface="+mj-lt"/>
              <a:buAutoNum type="arabicPeriod"/>
            </a:pPr>
            <a:r>
              <a:rPr lang="en-US" dirty="0"/>
              <a:t>List of Figures</a:t>
            </a:r>
          </a:p>
          <a:p>
            <a:pPr marL="533400" indent="-457200">
              <a:buFont typeface="+mj-lt"/>
              <a:buAutoNum type="arabicPeriod"/>
            </a:pPr>
            <a:r>
              <a:rPr lang="en-US" dirty="0"/>
              <a:t>List of Tables</a:t>
            </a:r>
          </a:p>
          <a:p>
            <a:pPr marL="533400" indent="-457200">
              <a:buFont typeface="+mj-lt"/>
              <a:buAutoNum type="arabicPeriod"/>
            </a:pPr>
            <a:r>
              <a:rPr lang="en-US" dirty="0"/>
              <a:t>General Introduction</a:t>
            </a:r>
          </a:p>
          <a:p>
            <a:pPr marL="533400" indent="-457200">
              <a:buFont typeface="+mj-lt"/>
              <a:buAutoNum type="arabicPeriod"/>
            </a:pPr>
            <a:endParaRPr lang="en-US" dirty="0"/>
          </a:p>
          <a:p>
            <a:pPr marL="533400" indent="-457200">
              <a:buFont typeface="+mj-lt"/>
              <a:buAutoNum type="arabicPeriod"/>
            </a:pPr>
            <a:endParaRPr lang="en-US" dirty="0"/>
          </a:p>
          <a:p>
            <a:pPr marL="533400" indent="-457200">
              <a:buFont typeface="+mj-lt"/>
              <a:buAutoNum type="arabicPeriod"/>
            </a:pPr>
            <a:r>
              <a:rPr lang="en-US" dirty="0"/>
              <a:t>Lit Review (optional)</a:t>
            </a:r>
          </a:p>
          <a:p>
            <a:pPr marL="533400" indent="-457200">
              <a:buFont typeface="+mj-lt"/>
              <a:buAutoNum type="arabicPeriod"/>
            </a:pPr>
            <a:r>
              <a:rPr lang="en-US" dirty="0"/>
              <a:t>Topic/Aim 1:</a:t>
            </a:r>
          </a:p>
          <a:p>
            <a:pPr marL="1003300" lvl="1" indent="-457200">
              <a:buFont typeface="+mj-lt"/>
              <a:buAutoNum type="arabicPeriod"/>
            </a:pPr>
            <a:r>
              <a:rPr lang="en-US" dirty="0"/>
              <a:t>Specific Introduction</a:t>
            </a:r>
          </a:p>
          <a:p>
            <a:pPr marL="1003300" lvl="1" indent="-457200">
              <a:buFont typeface="+mj-lt"/>
              <a:buAutoNum type="arabicPeriod"/>
            </a:pPr>
            <a:r>
              <a:rPr lang="en-US" dirty="0"/>
              <a:t>Methodology</a:t>
            </a:r>
          </a:p>
          <a:p>
            <a:pPr marL="1003300" lvl="1" indent="-457200">
              <a:buFont typeface="+mj-lt"/>
              <a:buAutoNum type="arabicPeriod"/>
            </a:pPr>
            <a:r>
              <a:rPr lang="en-US" dirty="0"/>
              <a:t>Results/Discussion</a:t>
            </a:r>
          </a:p>
          <a:p>
            <a:pPr marL="1003300" lvl="1" indent="-457200">
              <a:buFont typeface="+mj-lt"/>
              <a:buAutoNum type="arabicPeriod"/>
            </a:pPr>
            <a:r>
              <a:rPr lang="en-US" dirty="0"/>
              <a:t>Conclusion</a:t>
            </a:r>
          </a:p>
          <a:p>
            <a:pPr marL="533400" indent="-457200">
              <a:buFont typeface="+mj-lt"/>
              <a:buAutoNum type="arabicPeriod"/>
            </a:pPr>
            <a:r>
              <a:rPr lang="en-US" dirty="0"/>
              <a:t>Topic/Aim 2: </a:t>
            </a:r>
          </a:p>
          <a:p>
            <a:pPr marL="533400" indent="-457200">
              <a:buFont typeface="+mj-lt"/>
              <a:buAutoNum type="arabicPeriod"/>
            </a:pPr>
            <a:r>
              <a:rPr lang="en-US" dirty="0"/>
              <a:t>Topic/Aim 3:</a:t>
            </a:r>
          </a:p>
          <a:p>
            <a:pPr marL="533400" indent="-457200">
              <a:buFont typeface="+mj-lt"/>
              <a:buAutoNum type="arabicPeriod"/>
            </a:pPr>
            <a:r>
              <a:rPr lang="en-US" dirty="0"/>
              <a:t>Conclusion</a:t>
            </a:r>
          </a:p>
          <a:p>
            <a:pPr marL="533400" indent="-457200">
              <a:buFont typeface="+mj-lt"/>
              <a:buAutoNum type="arabicPeriod"/>
            </a:pPr>
            <a:r>
              <a:rPr lang="en-US" dirty="0"/>
              <a:t>Appendix</a:t>
            </a:r>
          </a:p>
        </p:txBody>
      </p:sp>
    </p:spTree>
    <p:extLst>
      <p:ext uri="{BB962C8B-B14F-4D97-AF65-F5344CB8AC3E}">
        <p14:creationId xmlns:p14="http://schemas.microsoft.com/office/powerpoint/2010/main" val="258621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004DD-C51C-1443-811D-A0CE5CB12C8D}"/>
              </a:ext>
            </a:extLst>
          </p:cNvPr>
          <p:cNvPicPr>
            <a:picLocks noChangeAspect="1"/>
          </p:cNvPicPr>
          <p:nvPr/>
        </p:nvPicPr>
        <p:blipFill>
          <a:blip r:embed="rId3"/>
          <a:stretch>
            <a:fillRect/>
          </a:stretch>
        </p:blipFill>
        <p:spPr>
          <a:xfrm>
            <a:off x="0" y="2195308"/>
            <a:ext cx="9144000" cy="1447800"/>
          </a:xfrm>
          <a:prstGeom prst="rect">
            <a:avLst/>
          </a:prstGeom>
        </p:spPr>
      </p:pic>
      <p:sp>
        <p:nvSpPr>
          <p:cNvPr id="2" name="Title 1">
            <a:extLst>
              <a:ext uri="{FF2B5EF4-FFF2-40B4-BE49-F238E27FC236}">
                <a16:creationId xmlns:a16="http://schemas.microsoft.com/office/drawing/2014/main" id="{2FEAE331-E2CC-9C4C-8D05-1FAD14DE397D}"/>
              </a:ext>
            </a:extLst>
          </p:cNvPr>
          <p:cNvSpPr>
            <a:spLocks noGrp="1"/>
          </p:cNvSpPr>
          <p:nvPr>
            <p:ph type="title"/>
          </p:nvPr>
        </p:nvSpPr>
        <p:spPr/>
        <p:txBody>
          <a:bodyPr/>
          <a:lstStyle/>
          <a:p>
            <a:r>
              <a:rPr lang="en-US" dirty="0"/>
              <a:t>Headers/Footers</a:t>
            </a:r>
          </a:p>
        </p:txBody>
      </p:sp>
      <p:sp>
        <p:nvSpPr>
          <p:cNvPr id="14" name="TextBox 13">
            <a:extLst>
              <a:ext uri="{FF2B5EF4-FFF2-40B4-BE49-F238E27FC236}">
                <a16:creationId xmlns:a16="http://schemas.microsoft.com/office/drawing/2014/main" id="{5CDBE5C1-699F-7D40-88C2-AA86C1D97294}"/>
              </a:ext>
            </a:extLst>
          </p:cNvPr>
          <p:cNvSpPr txBox="1"/>
          <p:nvPr/>
        </p:nvSpPr>
        <p:spPr>
          <a:xfrm>
            <a:off x="3914785" y="2929681"/>
            <a:ext cx="4358870" cy="707886"/>
          </a:xfrm>
          <a:prstGeom prst="rect">
            <a:avLst/>
          </a:prstGeom>
          <a:noFill/>
        </p:spPr>
        <p:txBody>
          <a:bodyPr wrap="square" rtlCol="0">
            <a:spAutoFit/>
          </a:bodyPr>
          <a:lstStyle/>
          <a:p>
            <a:pPr algn="l"/>
            <a:r>
              <a:rPr lang="en-US" sz="2000" dirty="0">
                <a:latin typeface="Calibri" panose="020F0502020204030204" pitchFamily="34" charset="0"/>
                <a:cs typeface="Calibri" panose="020F0502020204030204" pitchFamily="34" charset="0"/>
              </a:rPr>
              <a:t>I can type my name into the header and it will appear on every page</a:t>
            </a:r>
          </a:p>
        </p:txBody>
      </p:sp>
      <p:pic>
        <p:nvPicPr>
          <p:cNvPr id="4" name="Picture 3">
            <a:extLst>
              <a:ext uri="{FF2B5EF4-FFF2-40B4-BE49-F238E27FC236}">
                <a16:creationId xmlns:a16="http://schemas.microsoft.com/office/drawing/2014/main" id="{6AC09F0A-795C-2E4E-9EA3-1F6EA6BEA4CC}"/>
              </a:ext>
            </a:extLst>
          </p:cNvPr>
          <p:cNvPicPr>
            <a:picLocks noChangeAspect="1"/>
          </p:cNvPicPr>
          <p:nvPr/>
        </p:nvPicPr>
        <p:blipFill>
          <a:blip r:embed="rId4"/>
          <a:stretch>
            <a:fillRect/>
          </a:stretch>
        </p:blipFill>
        <p:spPr>
          <a:xfrm>
            <a:off x="0" y="996970"/>
            <a:ext cx="9144000" cy="686277"/>
          </a:xfrm>
          <a:prstGeom prst="rect">
            <a:avLst/>
          </a:prstGeom>
        </p:spPr>
      </p:pic>
      <p:sp>
        <p:nvSpPr>
          <p:cNvPr id="5" name="Rectangle 4">
            <a:extLst>
              <a:ext uri="{FF2B5EF4-FFF2-40B4-BE49-F238E27FC236}">
                <a16:creationId xmlns:a16="http://schemas.microsoft.com/office/drawing/2014/main" id="{938A2D8B-8277-BE49-9470-ABE40F3A625B}"/>
              </a:ext>
            </a:extLst>
          </p:cNvPr>
          <p:cNvSpPr/>
          <p:nvPr/>
        </p:nvSpPr>
        <p:spPr>
          <a:xfrm>
            <a:off x="5608630" y="1175310"/>
            <a:ext cx="708193" cy="470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090C60-66DB-E546-A59D-EFF08A8204F2}"/>
              </a:ext>
            </a:extLst>
          </p:cNvPr>
          <p:cNvSpPr txBox="1"/>
          <p:nvPr/>
        </p:nvSpPr>
        <p:spPr>
          <a:xfrm>
            <a:off x="3409662" y="1739222"/>
            <a:ext cx="2324675" cy="400110"/>
          </a:xfrm>
          <a:prstGeom prst="rect">
            <a:avLst/>
          </a:prstGeom>
          <a:noFill/>
        </p:spPr>
        <p:txBody>
          <a:bodyPr wrap="none" rtlCol="0">
            <a:spAutoFit/>
          </a:bodyPr>
          <a:lstStyle/>
          <a:p>
            <a:pPr algn="l"/>
            <a:r>
              <a:rPr lang="en-US" sz="2000" dirty="0">
                <a:latin typeface="Calibri" panose="020F0502020204030204" pitchFamily="34" charset="0"/>
                <a:cs typeface="Calibri" panose="020F0502020204030204" pitchFamily="34" charset="0"/>
              </a:rPr>
              <a:t>Opens up a new tab </a:t>
            </a:r>
          </a:p>
        </p:txBody>
      </p:sp>
      <p:sp>
        <p:nvSpPr>
          <p:cNvPr id="8" name="Rectangle 7">
            <a:extLst>
              <a:ext uri="{FF2B5EF4-FFF2-40B4-BE49-F238E27FC236}">
                <a16:creationId xmlns:a16="http://schemas.microsoft.com/office/drawing/2014/main" id="{09D3EA8C-1D7D-914C-9FB1-524640010F27}"/>
              </a:ext>
            </a:extLst>
          </p:cNvPr>
          <p:cNvSpPr/>
          <p:nvPr/>
        </p:nvSpPr>
        <p:spPr>
          <a:xfrm>
            <a:off x="453571" y="2336443"/>
            <a:ext cx="708193" cy="470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32821C5-DC3E-E94D-8944-9E6D51CDFE48}"/>
              </a:ext>
            </a:extLst>
          </p:cNvPr>
          <p:cNvPicPr>
            <a:picLocks noChangeAspect="1"/>
          </p:cNvPicPr>
          <p:nvPr/>
        </p:nvPicPr>
        <p:blipFill>
          <a:blip r:embed="rId5"/>
          <a:stretch>
            <a:fillRect/>
          </a:stretch>
        </p:blipFill>
        <p:spPr>
          <a:xfrm>
            <a:off x="721049" y="2608867"/>
            <a:ext cx="2794000" cy="1028700"/>
          </a:xfrm>
          <a:prstGeom prst="rect">
            <a:avLst/>
          </a:prstGeom>
        </p:spPr>
      </p:pic>
      <p:pic>
        <p:nvPicPr>
          <p:cNvPr id="10" name="Picture 9">
            <a:extLst>
              <a:ext uri="{FF2B5EF4-FFF2-40B4-BE49-F238E27FC236}">
                <a16:creationId xmlns:a16="http://schemas.microsoft.com/office/drawing/2014/main" id="{4B901C18-A31E-C740-8BB3-192A1345A6B4}"/>
              </a:ext>
            </a:extLst>
          </p:cNvPr>
          <p:cNvPicPr>
            <a:picLocks noChangeAspect="1"/>
          </p:cNvPicPr>
          <p:nvPr/>
        </p:nvPicPr>
        <p:blipFill>
          <a:blip r:embed="rId6"/>
          <a:stretch>
            <a:fillRect/>
          </a:stretch>
        </p:blipFill>
        <p:spPr>
          <a:xfrm>
            <a:off x="2263881" y="2971698"/>
            <a:ext cx="3037292" cy="1981222"/>
          </a:xfrm>
          <a:prstGeom prst="rect">
            <a:avLst/>
          </a:prstGeom>
        </p:spPr>
      </p:pic>
      <p:pic>
        <p:nvPicPr>
          <p:cNvPr id="11" name="Picture 10">
            <a:extLst>
              <a:ext uri="{FF2B5EF4-FFF2-40B4-BE49-F238E27FC236}">
                <a16:creationId xmlns:a16="http://schemas.microsoft.com/office/drawing/2014/main" id="{89E3A9C2-C666-B74A-B45A-46592D0C4A93}"/>
              </a:ext>
            </a:extLst>
          </p:cNvPr>
          <p:cNvPicPr>
            <a:picLocks noChangeAspect="1"/>
          </p:cNvPicPr>
          <p:nvPr/>
        </p:nvPicPr>
        <p:blipFill>
          <a:blip r:embed="rId7"/>
          <a:stretch>
            <a:fillRect/>
          </a:stretch>
        </p:blipFill>
        <p:spPr>
          <a:xfrm>
            <a:off x="5628953" y="2421944"/>
            <a:ext cx="3037292" cy="2554806"/>
          </a:xfrm>
          <a:prstGeom prst="rect">
            <a:avLst/>
          </a:prstGeom>
        </p:spPr>
      </p:pic>
      <p:sp>
        <p:nvSpPr>
          <p:cNvPr id="12" name="Rectangle 11">
            <a:extLst>
              <a:ext uri="{FF2B5EF4-FFF2-40B4-BE49-F238E27FC236}">
                <a16:creationId xmlns:a16="http://schemas.microsoft.com/office/drawing/2014/main" id="{C8267584-765A-E349-8D46-BC55772E8C0E}"/>
              </a:ext>
            </a:extLst>
          </p:cNvPr>
          <p:cNvSpPr/>
          <p:nvPr/>
        </p:nvSpPr>
        <p:spPr>
          <a:xfrm>
            <a:off x="2378786" y="4413957"/>
            <a:ext cx="821613" cy="470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9E15F4-2EBE-AE44-94F0-4329F611F79C}"/>
              </a:ext>
            </a:extLst>
          </p:cNvPr>
          <p:cNvSpPr/>
          <p:nvPr/>
        </p:nvSpPr>
        <p:spPr>
          <a:xfrm>
            <a:off x="721049" y="2627726"/>
            <a:ext cx="2794000" cy="3204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97788D-9EAF-4344-B7FD-31BE53285F2D}"/>
              </a:ext>
            </a:extLst>
          </p:cNvPr>
          <p:cNvSpPr/>
          <p:nvPr/>
        </p:nvSpPr>
        <p:spPr>
          <a:xfrm>
            <a:off x="5734337" y="3943344"/>
            <a:ext cx="2178022" cy="5540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animBg="1"/>
      <p:bldP spid="12" grpId="0" animBg="1"/>
      <p:bldP spid="13"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70B5-368E-424A-A7FA-A4ED9254B192}"/>
              </a:ext>
            </a:extLst>
          </p:cNvPr>
          <p:cNvSpPr>
            <a:spLocks noGrp="1"/>
          </p:cNvSpPr>
          <p:nvPr>
            <p:ph type="title"/>
          </p:nvPr>
        </p:nvSpPr>
        <p:spPr/>
        <p:txBody>
          <a:bodyPr/>
          <a:lstStyle/>
          <a:p>
            <a:r>
              <a:rPr lang="en-US" dirty="0"/>
              <a:t>Page Number Formatting</a:t>
            </a:r>
          </a:p>
        </p:txBody>
      </p:sp>
      <p:sp>
        <p:nvSpPr>
          <p:cNvPr id="3" name="Text Placeholder 2">
            <a:extLst>
              <a:ext uri="{FF2B5EF4-FFF2-40B4-BE49-F238E27FC236}">
                <a16:creationId xmlns:a16="http://schemas.microsoft.com/office/drawing/2014/main" id="{23D6736D-0E1D-D942-83BE-722EB2B8C91D}"/>
              </a:ext>
            </a:extLst>
          </p:cNvPr>
          <p:cNvSpPr>
            <a:spLocks noGrp="1"/>
          </p:cNvSpPr>
          <p:nvPr>
            <p:ph type="body" idx="1"/>
          </p:nvPr>
        </p:nvSpPr>
        <p:spPr>
          <a:xfrm>
            <a:off x="3657600" y="1100250"/>
            <a:ext cx="4747846" cy="3498000"/>
          </a:xfrm>
        </p:spPr>
        <p:txBody>
          <a:bodyPr/>
          <a:lstStyle/>
          <a:p>
            <a:r>
              <a:rPr lang="en-US" sz="2000" dirty="0"/>
              <a:t>Use this option if you want one part of the dissertation to have a different page format than the other</a:t>
            </a:r>
          </a:p>
          <a:p>
            <a:pPr lvl="1"/>
            <a:r>
              <a:rPr lang="en-US" sz="2000" dirty="0">
                <a:latin typeface="Calibri" panose="020F0502020204030204" pitchFamily="34" charset="0"/>
                <a:cs typeface="Calibri" panose="020F0502020204030204" pitchFamily="34" charset="0"/>
              </a:rPr>
              <a:t>One section to be numbers vs. roman numerals</a:t>
            </a:r>
          </a:p>
          <a:p>
            <a:r>
              <a:rPr lang="en-US" sz="2000" dirty="0"/>
              <a:t>To do this insert a section break</a:t>
            </a:r>
          </a:p>
          <a:p>
            <a:r>
              <a:rPr lang="en-US" sz="2000" dirty="0">
                <a:latin typeface="Calibri" panose="020F0502020204030204" pitchFamily="34" charset="0"/>
                <a:cs typeface="Calibri" panose="020F0502020204030204" pitchFamily="34" charset="0"/>
              </a:rPr>
              <a:t>Insert &gt; break &gt; section break (next page)</a:t>
            </a:r>
          </a:p>
          <a:p>
            <a:endParaRPr lang="en-US" sz="2000" dirty="0"/>
          </a:p>
        </p:txBody>
      </p:sp>
      <p:pic>
        <p:nvPicPr>
          <p:cNvPr id="4" name="Picture 3">
            <a:extLst>
              <a:ext uri="{FF2B5EF4-FFF2-40B4-BE49-F238E27FC236}">
                <a16:creationId xmlns:a16="http://schemas.microsoft.com/office/drawing/2014/main" id="{FF0396D3-3B0C-1140-9259-02393B3D487F}"/>
              </a:ext>
            </a:extLst>
          </p:cNvPr>
          <p:cNvPicPr>
            <a:picLocks noChangeAspect="1"/>
          </p:cNvPicPr>
          <p:nvPr/>
        </p:nvPicPr>
        <p:blipFill>
          <a:blip r:embed="rId3"/>
          <a:stretch>
            <a:fillRect/>
          </a:stretch>
        </p:blipFill>
        <p:spPr>
          <a:xfrm>
            <a:off x="282512" y="1294347"/>
            <a:ext cx="3037292" cy="2554806"/>
          </a:xfrm>
          <a:prstGeom prst="rect">
            <a:avLst/>
          </a:prstGeom>
        </p:spPr>
      </p:pic>
      <p:sp>
        <p:nvSpPr>
          <p:cNvPr id="5" name="Rectangle 4">
            <a:extLst>
              <a:ext uri="{FF2B5EF4-FFF2-40B4-BE49-F238E27FC236}">
                <a16:creationId xmlns:a16="http://schemas.microsoft.com/office/drawing/2014/main" id="{064F1D0A-FC04-754B-BD23-AC0E8221C664}"/>
              </a:ext>
            </a:extLst>
          </p:cNvPr>
          <p:cNvSpPr/>
          <p:nvPr/>
        </p:nvSpPr>
        <p:spPr>
          <a:xfrm>
            <a:off x="387896" y="3032449"/>
            <a:ext cx="2178022" cy="337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686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041A-0E8B-C14F-BB0E-FDF6A6C53F97}"/>
              </a:ext>
            </a:extLst>
          </p:cNvPr>
          <p:cNvSpPr>
            <a:spLocks noGrp="1"/>
          </p:cNvSpPr>
          <p:nvPr>
            <p:ph type="title"/>
          </p:nvPr>
        </p:nvSpPr>
        <p:spPr/>
        <p:txBody>
          <a:bodyPr/>
          <a:lstStyle/>
          <a:p>
            <a:r>
              <a:rPr lang="en-US" dirty="0"/>
              <a:t>Breaks</a:t>
            </a:r>
          </a:p>
        </p:txBody>
      </p:sp>
      <p:sp>
        <p:nvSpPr>
          <p:cNvPr id="3" name="Text Placeholder 2">
            <a:extLst>
              <a:ext uri="{FF2B5EF4-FFF2-40B4-BE49-F238E27FC236}">
                <a16:creationId xmlns:a16="http://schemas.microsoft.com/office/drawing/2014/main" id="{BDFF6572-819D-6249-B1A8-6260F8D8F958}"/>
              </a:ext>
            </a:extLst>
          </p:cNvPr>
          <p:cNvSpPr>
            <a:spLocks noGrp="1"/>
          </p:cNvSpPr>
          <p:nvPr>
            <p:ph type="body" idx="1"/>
          </p:nvPr>
        </p:nvSpPr>
        <p:spPr>
          <a:xfrm>
            <a:off x="654200" y="1100250"/>
            <a:ext cx="7751246" cy="3663774"/>
          </a:xfrm>
        </p:spPr>
        <p:txBody>
          <a:bodyPr/>
          <a:lstStyle/>
          <a:p>
            <a:r>
              <a:rPr lang="en-US" dirty="0"/>
              <a:t>Section breaks &amp; page breaks are the most common</a:t>
            </a:r>
          </a:p>
          <a:p>
            <a:r>
              <a:rPr lang="en-US" dirty="0"/>
              <a:t>Page break- </a:t>
            </a:r>
          </a:p>
          <a:p>
            <a:pPr lvl="1"/>
            <a:r>
              <a:rPr lang="en-US" dirty="0"/>
              <a:t>Insert-&gt;pages-&gt;page break</a:t>
            </a:r>
          </a:p>
          <a:p>
            <a:r>
              <a:rPr lang="en-US" dirty="0"/>
              <a:t>Layout-&gt;breaks</a:t>
            </a:r>
          </a:p>
          <a:p>
            <a:pPr lvl="1"/>
            <a:r>
              <a:rPr lang="en-US" dirty="0"/>
              <a:t>Many options</a:t>
            </a:r>
          </a:p>
          <a:p>
            <a:pPr marL="546100" lvl="1" indent="0">
              <a:buNone/>
            </a:pPr>
            <a:endParaRPr lang="en-US" dirty="0"/>
          </a:p>
        </p:txBody>
      </p:sp>
    </p:spTree>
    <p:extLst>
      <p:ext uri="{BB962C8B-B14F-4D97-AF65-F5344CB8AC3E}">
        <p14:creationId xmlns:p14="http://schemas.microsoft.com/office/powerpoint/2010/main" val="3467800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041A-0E8B-C14F-BB0E-FDF6A6C53F97}"/>
              </a:ext>
            </a:extLst>
          </p:cNvPr>
          <p:cNvSpPr>
            <a:spLocks noGrp="1"/>
          </p:cNvSpPr>
          <p:nvPr>
            <p:ph type="title"/>
          </p:nvPr>
        </p:nvSpPr>
        <p:spPr/>
        <p:txBody>
          <a:bodyPr/>
          <a:lstStyle/>
          <a:p>
            <a:r>
              <a:rPr lang="en-US" dirty="0"/>
              <a:t>Section Breaks</a:t>
            </a:r>
          </a:p>
        </p:txBody>
      </p:sp>
      <p:sp>
        <p:nvSpPr>
          <p:cNvPr id="3" name="Text Placeholder 2">
            <a:extLst>
              <a:ext uri="{FF2B5EF4-FFF2-40B4-BE49-F238E27FC236}">
                <a16:creationId xmlns:a16="http://schemas.microsoft.com/office/drawing/2014/main" id="{BDFF6572-819D-6249-B1A8-6260F8D8F958}"/>
              </a:ext>
            </a:extLst>
          </p:cNvPr>
          <p:cNvSpPr>
            <a:spLocks noGrp="1"/>
          </p:cNvSpPr>
          <p:nvPr>
            <p:ph type="body" idx="1"/>
          </p:nvPr>
        </p:nvSpPr>
        <p:spPr>
          <a:xfrm>
            <a:off x="696377" y="951395"/>
            <a:ext cx="7751246" cy="3663774"/>
          </a:xfrm>
        </p:spPr>
        <p:txBody>
          <a:bodyPr/>
          <a:lstStyle/>
          <a:p>
            <a:r>
              <a:rPr lang="en-US" dirty="0"/>
              <a:t>Partitions between bodies of text and their formatting</a:t>
            </a:r>
          </a:p>
          <a:p>
            <a:r>
              <a:rPr lang="en-US" dirty="0"/>
              <a:t>Allows you to alter some formatting by section-</a:t>
            </a:r>
          </a:p>
          <a:p>
            <a:pPr lvl="1"/>
            <a:r>
              <a:rPr lang="en-US" dirty="0"/>
              <a:t>Page numbers (example: roman numerals for table of contents pages but 1,2,3 for the main text)</a:t>
            </a:r>
          </a:p>
          <a:p>
            <a:pPr lvl="1"/>
            <a:r>
              <a:rPr lang="en-US" dirty="0"/>
              <a:t>Margins</a:t>
            </a:r>
          </a:p>
          <a:p>
            <a:pPr lvl="1"/>
            <a:r>
              <a:rPr lang="en-US" dirty="0"/>
              <a:t>Headers </a:t>
            </a:r>
          </a:p>
          <a:p>
            <a:pPr lvl="1"/>
            <a:r>
              <a:rPr lang="en-US" dirty="0"/>
              <a:t>Footers</a:t>
            </a:r>
          </a:p>
          <a:p>
            <a:r>
              <a:rPr lang="en-US" dirty="0"/>
              <a:t>Allows you to insert a landscaped page in the middle of your document</a:t>
            </a:r>
          </a:p>
          <a:p>
            <a:pPr lvl="1"/>
            <a:r>
              <a:rPr lang="en-US" dirty="0"/>
              <a:t>Useful if you have a large table </a:t>
            </a:r>
          </a:p>
          <a:p>
            <a:r>
              <a:rPr lang="en-US" dirty="0"/>
              <a:t>Does not seem to affect heading numbers</a:t>
            </a:r>
          </a:p>
          <a:p>
            <a:pPr marL="546100" lvl="1" indent="0">
              <a:buNone/>
            </a:pPr>
            <a:endParaRPr lang="en-US" dirty="0"/>
          </a:p>
        </p:txBody>
      </p:sp>
    </p:spTree>
    <p:extLst>
      <p:ext uri="{BB962C8B-B14F-4D97-AF65-F5344CB8AC3E}">
        <p14:creationId xmlns:p14="http://schemas.microsoft.com/office/powerpoint/2010/main" val="2373259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1590-98EE-564E-B071-0A73A96D5B3D}"/>
              </a:ext>
            </a:extLst>
          </p:cNvPr>
          <p:cNvSpPr>
            <a:spLocks noGrp="1"/>
          </p:cNvSpPr>
          <p:nvPr>
            <p:ph type="title"/>
          </p:nvPr>
        </p:nvSpPr>
        <p:spPr/>
        <p:txBody>
          <a:bodyPr/>
          <a:lstStyle/>
          <a:p>
            <a:r>
              <a:rPr lang="en-US" dirty="0"/>
              <a:t>Page Breaks</a:t>
            </a:r>
          </a:p>
        </p:txBody>
      </p:sp>
      <p:sp>
        <p:nvSpPr>
          <p:cNvPr id="3" name="Text Placeholder 2">
            <a:extLst>
              <a:ext uri="{FF2B5EF4-FFF2-40B4-BE49-F238E27FC236}">
                <a16:creationId xmlns:a16="http://schemas.microsoft.com/office/drawing/2014/main" id="{26804BCD-57A6-CE42-AA66-B7853E61035A}"/>
              </a:ext>
            </a:extLst>
          </p:cNvPr>
          <p:cNvSpPr>
            <a:spLocks noGrp="1"/>
          </p:cNvSpPr>
          <p:nvPr>
            <p:ph type="body" idx="1"/>
          </p:nvPr>
        </p:nvSpPr>
        <p:spPr/>
        <p:txBody>
          <a:bodyPr/>
          <a:lstStyle/>
          <a:p>
            <a:r>
              <a:rPr lang="en-US" dirty="0"/>
              <a:t>Brings you to a new page automatically at a given point in the text</a:t>
            </a:r>
          </a:p>
          <a:p>
            <a:r>
              <a:rPr lang="en-US" dirty="0"/>
              <a:t>If new text should always start on a new page, use a page break to get it there</a:t>
            </a:r>
          </a:p>
          <a:p>
            <a:r>
              <a:rPr lang="en-US" dirty="0"/>
              <a:t>Do not hit enter many times to move to a new page</a:t>
            </a:r>
          </a:p>
          <a:p>
            <a:r>
              <a:rPr lang="en-US" dirty="0"/>
              <a:t>Formatting remains the same as previous page</a:t>
            </a:r>
          </a:p>
        </p:txBody>
      </p:sp>
    </p:spTree>
    <p:extLst>
      <p:ext uri="{BB962C8B-B14F-4D97-AF65-F5344CB8AC3E}">
        <p14:creationId xmlns:p14="http://schemas.microsoft.com/office/powerpoint/2010/main" val="2217769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173A-B752-4F44-81FC-B13C78A2012F}"/>
              </a:ext>
            </a:extLst>
          </p:cNvPr>
          <p:cNvSpPr>
            <a:spLocks noGrp="1"/>
          </p:cNvSpPr>
          <p:nvPr>
            <p:ph type="title"/>
          </p:nvPr>
        </p:nvSpPr>
        <p:spPr/>
        <p:txBody>
          <a:bodyPr/>
          <a:lstStyle/>
          <a:p>
            <a:r>
              <a:rPr lang="en-US" dirty="0"/>
              <a:t>Review Tab</a:t>
            </a:r>
          </a:p>
        </p:txBody>
      </p:sp>
      <p:sp>
        <p:nvSpPr>
          <p:cNvPr id="3" name="Text Placeholder 2">
            <a:extLst>
              <a:ext uri="{FF2B5EF4-FFF2-40B4-BE49-F238E27FC236}">
                <a16:creationId xmlns:a16="http://schemas.microsoft.com/office/drawing/2014/main" id="{5565E042-0A57-6840-86E1-D49B4A7CD01D}"/>
              </a:ext>
            </a:extLst>
          </p:cNvPr>
          <p:cNvSpPr>
            <a:spLocks noGrp="1"/>
          </p:cNvSpPr>
          <p:nvPr>
            <p:ph type="body" idx="1"/>
          </p:nvPr>
        </p:nvSpPr>
        <p:spPr>
          <a:xfrm>
            <a:off x="696377" y="1922106"/>
            <a:ext cx="7751246" cy="2621902"/>
          </a:xfrm>
        </p:spPr>
        <p:txBody>
          <a:bodyPr/>
          <a:lstStyle/>
          <a:p>
            <a:r>
              <a:rPr lang="en-US" sz="2000" dirty="0"/>
              <a:t>Make comments to a document you’re reviewing</a:t>
            </a:r>
          </a:p>
          <a:p>
            <a:r>
              <a:rPr lang="en-US" sz="2000" dirty="0"/>
              <a:t>Turn on track changes if you want to make changes, but also want to preserve previous version</a:t>
            </a:r>
          </a:p>
          <a:p>
            <a:pPr lvl="1"/>
            <a:r>
              <a:rPr lang="en-US" sz="2000" dirty="0"/>
              <a:t>Usually if you’re editing a document</a:t>
            </a:r>
          </a:p>
          <a:p>
            <a:pPr lvl="1"/>
            <a:r>
              <a:rPr lang="en-US" sz="2000" dirty="0"/>
              <a:t>This gives the option to accept/reject changes</a:t>
            </a:r>
          </a:p>
          <a:p>
            <a:r>
              <a:rPr lang="en-US" sz="2000" dirty="0"/>
              <a:t>Spelling and grammar check</a:t>
            </a:r>
          </a:p>
          <a:p>
            <a:pPr lvl="1"/>
            <a:r>
              <a:rPr lang="en-US" sz="2000" dirty="0"/>
              <a:t>Useful but probably will recognize technical terms as misspellings – recommend adding those to dictionary</a:t>
            </a:r>
          </a:p>
          <a:p>
            <a:r>
              <a:rPr lang="en-US" sz="2200" dirty="0"/>
              <a:t>Protect-&gt;remove author details</a:t>
            </a:r>
          </a:p>
          <a:p>
            <a:pPr lvl="1"/>
            <a:r>
              <a:rPr lang="en-US" sz="2000" dirty="0"/>
              <a:t>To deidentify a manuscript prior to double blind peer review</a:t>
            </a:r>
          </a:p>
        </p:txBody>
      </p:sp>
      <p:pic>
        <p:nvPicPr>
          <p:cNvPr id="4" name="Picture 3">
            <a:extLst>
              <a:ext uri="{FF2B5EF4-FFF2-40B4-BE49-F238E27FC236}">
                <a16:creationId xmlns:a16="http://schemas.microsoft.com/office/drawing/2014/main" id="{1756BA65-D196-AC40-9779-6CEB07F9A0E0}"/>
              </a:ext>
            </a:extLst>
          </p:cNvPr>
          <p:cNvPicPr>
            <a:picLocks noChangeAspect="1"/>
          </p:cNvPicPr>
          <p:nvPr/>
        </p:nvPicPr>
        <p:blipFill>
          <a:blip r:embed="rId2"/>
          <a:stretch>
            <a:fillRect/>
          </a:stretch>
        </p:blipFill>
        <p:spPr>
          <a:xfrm>
            <a:off x="0" y="1100250"/>
            <a:ext cx="9144000" cy="647700"/>
          </a:xfrm>
          <a:prstGeom prst="rect">
            <a:avLst/>
          </a:prstGeom>
        </p:spPr>
      </p:pic>
      <p:sp>
        <p:nvSpPr>
          <p:cNvPr id="5" name="Rectangle 4">
            <a:extLst>
              <a:ext uri="{FF2B5EF4-FFF2-40B4-BE49-F238E27FC236}">
                <a16:creationId xmlns:a16="http://schemas.microsoft.com/office/drawing/2014/main" id="{6EF690AF-6169-5A41-B322-D543B24E392A}"/>
              </a:ext>
            </a:extLst>
          </p:cNvPr>
          <p:cNvSpPr/>
          <p:nvPr/>
        </p:nvSpPr>
        <p:spPr>
          <a:xfrm>
            <a:off x="3914867" y="1255445"/>
            <a:ext cx="2719198" cy="4925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817AAD-A45D-DF48-B503-60698D2E546C}"/>
              </a:ext>
            </a:extLst>
          </p:cNvPr>
          <p:cNvSpPr/>
          <p:nvPr/>
        </p:nvSpPr>
        <p:spPr>
          <a:xfrm>
            <a:off x="0" y="1255444"/>
            <a:ext cx="416250" cy="4925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3660A9-FE42-A443-9959-48E16460DF7E}"/>
              </a:ext>
            </a:extLst>
          </p:cNvPr>
          <p:cNvSpPr/>
          <p:nvPr/>
        </p:nvSpPr>
        <p:spPr>
          <a:xfrm>
            <a:off x="7264657" y="1255443"/>
            <a:ext cx="416250" cy="4925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22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9DFE-00F0-F244-80CD-8A113499C571}"/>
              </a:ext>
            </a:extLst>
          </p:cNvPr>
          <p:cNvSpPr>
            <a:spLocks noGrp="1"/>
          </p:cNvSpPr>
          <p:nvPr>
            <p:ph type="title"/>
          </p:nvPr>
        </p:nvSpPr>
        <p:spPr/>
        <p:txBody>
          <a:bodyPr/>
          <a:lstStyle/>
          <a:p>
            <a:r>
              <a:rPr lang="en-US" dirty="0"/>
              <a:t>Speech to Text</a:t>
            </a:r>
          </a:p>
        </p:txBody>
      </p:sp>
      <p:sp>
        <p:nvSpPr>
          <p:cNvPr id="3" name="Text Placeholder 2">
            <a:extLst>
              <a:ext uri="{FF2B5EF4-FFF2-40B4-BE49-F238E27FC236}">
                <a16:creationId xmlns:a16="http://schemas.microsoft.com/office/drawing/2014/main" id="{38B80CBF-DC54-214E-801B-FB0B6A2BF9FD}"/>
              </a:ext>
            </a:extLst>
          </p:cNvPr>
          <p:cNvSpPr>
            <a:spLocks noGrp="1"/>
          </p:cNvSpPr>
          <p:nvPr>
            <p:ph type="body" idx="1"/>
          </p:nvPr>
        </p:nvSpPr>
        <p:spPr>
          <a:xfrm>
            <a:off x="654200" y="1896730"/>
            <a:ext cx="7751246" cy="2701520"/>
          </a:xfrm>
        </p:spPr>
        <p:txBody>
          <a:bodyPr/>
          <a:lstStyle/>
          <a:p>
            <a:r>
              <a:rPr lang="en-US" dirty="0"/>
              <a:t>Allows you to speak to your computer and it will write it down for you</a:t>
            </a:r>
          </a:p>
          <a:p>
            <a:r>
              <a:rPr lang="en-US" dirty="0"/>
              <a:t>Can help if you have trouble getting words on page</a:t>
            </a:r>
          </a:p>
        </p:txBody>
      </p:sp>
      <p:pic>
        <p:nvPicPr>
          <p:cNvPr id="4" name="Picture 3">
            <a:extLst>
              <a:ext uri="{FF2B5EF4-FFF2-40B4-BE49-F238E27FC236}">
                <a16:creationId xmlns:a16="http://schemas.microsoft.com/office/drawing/2014/main" id="{5ED32EB2-91B7-5947-9097-C593E7C28855}"/>
              </a:ext>
            </a:extLst>
          </p:cNvPr>
          <p:cNvPicPr>
            <a:picLocks noChangeAspect="1"/>
          </p:cNvPicPr>
          <p:nvPr/>
        </p:nvPicPr>
        <p:blipFill>
          <a:blip r:embed="rId3"/>
          <a:stretch>
            <a:fillRect/>
          </a:stretch>
        </p:blipFill>
        <p:spPr>
          <a:xfrm>
            <a:off x="0" y="1000190"/>
            <a:ext cx="9144000" cy="698500"/>
          </a:xfrm>
          <a:prstGeom prst="rect">
            <a:avLst/>
          </a:prstGeom>
        </p:spPr>
      </p:pic>
      <p:sp>
        <p:nvSpPr>
          <p:cNvPr id="5" name="Rectangle 4">
            <a:extLst>
              <a:ext uri="{FF2B5EF4-FFF2-40B4-BE49-F238E27FC236}">
                <a16:creationId xmlns:a16="http://schemas.microsoft.com/office/drawing/2014/main" id="{5681AF8D-D5FB-6547-800A-77CC2C5BCA25}"/>
              </a:ext>
            </a:extLst>
          </p:cNvPr>
          <p:cNvSpPr/>
          <p:nvPr/>
        </p:nvSpPr>
        <p:spPr>
          <a:xfrm>
            <a:off x="8061648" y="1206185"/>
            <a:ext cx="457201" cy="4925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304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DE14-FF04-494B-81C8-7D457BA301BE}"/>
              </a:ext>
            </a:extLst>
          </p:cNvPr>
          <p:cNvSpPr>
            <a:spLocks noGrp="1"/>
          </p:cNvSpPr>
          <p:nvPr>
            <p:ph type="title"/>
          </p:nvPr>
        </p:nvSpPr>
        <p:spPr/>
        <p:txBody>
          <a:bodyPr/>
          <a:lstStyle/>
          <a:p>
            <a:r>
              <a:rPr lang="en-US" dirty="0"/>
              <a:t>Combining Documents</a:t>
            </a:r>
          </a:p>
        </p:txBody>
      </p:sp>
      <p:sp>
        <p:nvSpPr>
          <p:cNvPr id="3" name="Text Placeholder 2">
            <a:extLst>
              <a:ext uri="{FF2B5EF4-FFF2-40B4-BE49-F238E27FC236}">
                <a16:creationId xmlns:a16="http://schemas.microsoft.com/office/drawing/2014/main" id="{5BD0AD63-E8AB-1440-83AA-603B4579BA2F}"/>
              </a:ext>
            </a:extLst>
          </p:cNvPr>
          <p:cNvSpPr>
            <a:spLocks noGrp="1"/>
          </p:cNvSpPr>
          <p:nvPr>
            <p:ph type="body" idx="1"/>
          </p:nvPr>
        </p:nvSpPr>
        <p:spPr>
          <a:xfrm>
            <a:off x="654200" y="1100250"/>
            <a:ext cx="7751246" cy="891082"/>
          </a:xfrm>
        </p:spPr>
        <p:txBody>
          <a:bodyPr/>
          <a:lstStyle/>
          <a:p>
            <a:r>
              <a:rPr lang="en-US" dirty="0"/>
              <a:t>If your thesis is large, create a master document with sub-documents</a:t>
            </a:r>
          </a:p>
        </p:txBody>
      </p:sp>
      <p:pic>
        <p:nvPicPr>
          <p:cNvPr id="4" name="Picture 3">
            <a:extLst>
              <a:ext uri="{FF2B5EF4-FFF2-40B4-BE49-F238E27FC236}">
                <a16:creationId xmlns:a16="http://schemas.microsoft.com/office/drawing/2014/main" id="{6A387BA4-BAA4-044B-B351-070FF84D7A40}"/>
              </a:ext>
            </a:extLst>
          </p:cNvPr>
          <p:cNvPicPr>
            <a:picLocks noChangeAspect="1"/>
          </p:cNvPicPr>
          <p:nvPr/>
        </p:nvPicPr>
        <p:blipFill>
          <a:blip r:embed="rId3"/>
          <a:stretch>
            <a:fillRect/>
          </a:stretch>
        </p:blipFill>
        <p:spPr>
          <a:xfrm>
            <a:off x="0" y="1958168"/>
            <a:ext cx="9144000" cy="891082"/>
          </a:xfrm>
          <a:prstGeom prst="rect">
            <a:avLst/>
          </a:prstGeom>
        </p:spPr>
      </p:pic>
      <p:sp>
        <p:nvSpPr>
          <p:cNvPr id="5" name="Rectangle 4">
            <a:extLst>
              <a:ext uri="{FF2B5EF4-FFF2-40B4-BE49-F238E27FC236}">
                <a16:creationId xmlns:a16="http://schemas.microsoft.com/office/drawing/2014/main" id="{E7B30262-1D1E-D54C-BA4E-542F91940842}"/>
              </a:ext>
            </a:extLst>
          </p:cNvPr>
          <p:cNvSpPr/>
          <p:nvPr/>
        </p:nvSpPr>
        <p:spPr>
          <a:xfrm>
            <a:off x="738554" y="2231137"/>
            <a:ext cx="642190" cy="2743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AE8CDB5-217D-674B-91CD-2A5341D12326}"/>
              </a:ext>
            </a:extLst>
          </p:cNvPr>
          <p:cNvPicPr>
            <a:picLocks noChangeAspect="1"/>
          </p:cNvPicPr>
          <p:nvPr/>
        </p:nvPicPr>
        <p:blipFill>
          <a:blip r:embed="rId4"/>
          <a:stretch>
            <a:fillRect/>
          </a:stretch>
        </p:blipFill>
        <p:spPr>
          <a:xfrm>
            <a:off x="0" y="2863577"/>
            <a:ext cx="9144000" cy="1141691"/>
          </a:xfrm>
          <a:prstGeom prst="rect">
            <a:avLst/>
          </a:prstGeom>
        </p:spPr>
      </p:pic>
      <p:sp>
        <p:nvSpPr>
          <p:cNvPr id="7" name="Rectangle 6">
            <a:extLst>
              <a:ext uri="{FF2B5EF4-FFF2-40B4-BE49-F238E27FC236}">
                <a16:creationId xmlns:a16="http://schemas.microsoft.com/office/drawing/2014/main" id="{E30153A4-622E-DD4D-AF95-37A767852D85}"/>
              </a:ext>
            </a:extLst>
          </p:cNvPr>
          <p:cNvSpPr/>
          <p:nvPr/>
        </p:nvSpPr>
        <p:spPr>
          <a:xfrm>
            <a:off x="4538966" y="3196678"/>
            <a:ext cx="755409" cy="762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FAE0CF-31C2-DD4D-96E8-154A3BFF6A21}"/>
              </a:ext>
            </a:extLst>
          </p:cNvPr>
          <p:cNvPicPr>
            <a:picLocks noChangeAspect="1"/>
          </p:cNvPicPr>
          <p:nvPr/>
        </p:nvPicPr>
        <p:blipFill>
          <a:blip r:embed="rId5"/>
          <a:stretch>
            <a:fillRect/>
          </a:stretch>
        </p:blipFill>
        <p:spPr>
          <a:xfrm>
            <a:off x="0" y="4019878"/>
            <a:ext cx="9144000" cy="1066966"/>
          </a:xfrm>
          <a:prstGeom prst="rect">
            <a:avLst/>
          </a:prstGeom>
        </p:spPr>
      </p:pic>
      <p:sp>
        <p:nvSpPr>
          <p:cNvPr id="9" name="Rectangle 8">
            <a:extLst>
              <a:ext uri="{FF2B5EF4-FFF2-40B4-BE49-F238E27FC236}">
                <a16:creationId xmlns:a16="http://schemas.microsoft.com/office/drawing/2014/main" id="{3434D69F-CDFA-B44B-9EF6-FCA888E88F61}"/>
              </a:ext>
            </a:extLst>
          </p:cNvPr>
          <p:cNvSpPr/>
          <p:nvPr/>
        </p:nvSpPr>
        <p:spPr>
          <a:xfrm>
            <a:off x="5810426" y="4524747"/>
            <a:ext cx="642190" cy="2743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6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C43E-7116-BA4B-A376-A004112C3091}"/>
              </a:ext>
            </a:extLst>
          </p:cNvPr>
          <p:cNvSpPr>
            <a:spLocks noGrp="1"/>
          </p:cNvSpPr>
          <p:nvPr>
            <p:ph type="title"/>
          </p:nvPr>
        </p:nvSpPr>
        <p:spPr/>
        <p:txBody>
          <a:bodyPr/>
          <a:lstStyle/>
          <a:p>
            <a:r>
              <a:rPr lang="en-US" dirty="0"/>
              <a:t>Combining Documents</a:t>
            </a:r>
          </a:p>
        </p:txBody>
      </p:sp>
      <p:sp>
        <p:nvSpPr>
          <p:cNvPr id="3" name="Text Placeholder 2">
            <a:extLst>
              <a:ext uri="{FF2B5EF4-FFF2-40B4-BE49-F238E27FC236}">
                <a16:creationId xmlns:a16="http://schemas.microsoft.com/office/drawing/2014/main" id="{330269DF-DCB0-B543-902B-0D50A72FF3A0}"/>
              </a:ext>
            </a:extLst>
          </p:cNvPr>
          <p:cNvSpPr>
            <a:spLocks noGrp="1"/>
          </p:cNvSpPr>
          <p:nvPr>
            <p:ph type="body" idx="1"/>
          </p:nvPr>
        </p:nvSpPr>
        <p:spPr/>
        <p:txBody>
          <a:bodyPr/>
          <a:lstStyle/>
          <a:p>
            <a:r>
              <a:rPr lang="en-US" dirty="0"/>
              <a:t>Often people just write different sections in different files then copy/paste them all together as they finish each section</a:t>
            </a:r>
          </a:p>
        </p:txBody>
      </p:sp>
    </p:spTree>
    <p:extLst>
      <p:ext uri="{BB962C8B-B14F-4D97-AF65-F5344CB8AC3E}">
        <p14:creationId xmlns:p14="http://schemas.microsoft.com/office/powerpoint/2010/main" val="366331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ACA2-F154-4A4E-84F3-01E230AFB431}"/>
              </a:ext>
            </a:extLst>
          </p:cNvPr>
          <p:cNvSpPr>
            <a:spLocks noGrp="1"/>
          </p:cNvSpPr>
          <p:nvPr>
            <p:ph type="title"/>
          </p:nvPr>
        </p:nvSpPr>
        <p:spPr/>
        <p:txBody>
          <a:bodyPr/>
          <a:lstStyle/>
          <a:p>
            <a:pPr algn="ctr"/>
            <a:r>
              <a:rPr lang="en-US" u="sng" dirty="0">
                <a:latin typeface="Calibri" panose="020F0502020204030204" pitchFamily="34" charset="0"/>
                <a:cs typeface="Calibri" panose="020F0502020204030204" pitchFamily="34" charset="0"/>
              </a:rPr>
              <a:t>ALWAYS</a:t>
            </a:r>
            <a:r>
              <a:rPr lang="en-US" dirty="0">
                <a:latin typeface="Calibri" panose="020F0502020204030204" pitchFamily="34" charset="0"/>
                <a:cs typeface="Calibri" panose="020F0502020204030204" pitchFamily="34" charset="0"/>
              </a:rPr>
              <a:t> have backups</a:t>
            </a:r>
          </a:p>
        </p:txBody>
      </p:sp>
    </p:spTree>
    <p:extLst>
      <p:ext uri="{BB962C8B-B14F-4D97-AF65-F5344CB8AC3E}">
        <p14:creationId xmlns:p14="http://schemas.microsoft.com/office/powerpoint/2010/main" val="336756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8801-DDE9-234A-BDD8-433072E554FB}"/>
              </a:ext>
            </a:extLst>
          </p:cNvPr>
          <p:cNvSpPr>
            <a:spLocks noGrp="1"/>
          </p:cNvSpPr>
          <p:nvPr>
            <p:ph type="title"/>
          </p:nvPr>
        </p:nvSpPr>
        <p:spPr/>
        <p:txBody>
          <a:bodyPr/>
          <a:lstStyle/>
          <a:p>
            <a:r>
              <a:rPr lang="en-US" dirty="0"/>
              <a:t>General Dissertation Flow – traditional</a:t>
            </a:r>
          </a:p>
        </p:txBody>
      </p:sp>
      <p:sp>
        <p:nvSpPr>
          <p:cNvPr id="3" name="Text Placeholder 2">
            <a:extLst>
              <a:ext uri="{FF2B5EF4-FFF2-40B4-BE49-F238E27FC236}">
                <a16:creationId xmlns:a16="http://schemas.microsoft.com/office/drawing/2014/main" id="{D7EEF43C-9E6F-274D-A02C-1EF7FB898E63}"/>
              </a:ext>
            </a:extLst>
          </p:cNvPr>
          <p:cNvSpPr>
            <a:spLocks noGrp="1"/>
          </p:cNvSpPr>
          <p:nvPr>
            <p:ph type="body" idx="1"/>
          </p:nvPr>
        </p:nvSpPr>
        <p:spPr/>
        <p:txBody>
          <a:bodyPr numCol="2"/>
          <a:lstStyle/>
          <a:p>
            <a:pPr marL="76200" indent="0">
              <a:buNone/>
            </a:pPr>
            <a:r>
              <a:rPr lang="en-US" dirty="0"/>
              <a:t>Standard title page</a:t>
            </a:r>
          </a:p>
          <a:p>
            <a:r>
              <a:rPr lang="en-US" dirty="0"/>
              <a:t>Varies by discipline</a:t>
            </a:r>
          </a:p>
          <a:p>
            <a:pPr marL="533400" indent="-457200">
              <a:buFont typeface="+mj-lt"/>
              <a:buAutoNum type="arabicPeriod"/>
            </a:pPr>
            <a:r>
              <a:rPr lang="en-US" dirty="0"/>
              <a:t>Acknowledgements</a:t>
            </a:r>
          </a:p>
          <a:p>
            <a:pPr marL="533400" indent="-457200">
              <a:buFont typeface="+mj-lt"/>
              <a:buAutoNum type="arabicPeriod"/>
            </a:pPr>
            <a:r>
              <a:rPr lang="en-US" dirty="0"/>
              <a:t>Abstract</a:t>
            </a:r>
          </a:p>
          <a:p>
            <a:pPr marL="533400" indent="-457200">
              <a:buFont typeface="+mj-lt"/>
              <a:buAutoNum type="arabicPeriod"/>
            </a:pPr>
            <a:r>
              <a:rPr lang="en-US" dirty="0"/>
              <a:t>Table of Contents</a:t>
            </a:r>
          </a:p>
          <a:p>
            <a:pPr marL="533400" indent="-457200">
              <a:buFont typeface="+mj-lt"/>
              <a:buAutoNum type="arabicPeriod"/>
            </a:pPr>
            <a:r>
              <a:rPr lang="en-US" dirty="0"/>
              <a:t>List of Figures</a:t>
            </a:r>
          </a:p>
          <a:p>
            <a:pPr marL="533400" indent="-457200">
              <a:buFont typeface="+mj-lt"/>
              <a:buAutoNum type="arabicPeriod"/>
            </a:pPr>
            <a:r>
              <a:rPr lang="en-US" dirty="0"/>
              <a:t>List of Tables</a:t>
            </a:r>
          </a:p>
          <a:p>
            <a:pPr marL="533400" indent="-457200">
              <a:buFont typeface="+mj-lt"/>
              <a:buAutoNum type="arabicPeriod"/>
            </a:pPr>
            <a:r>
              <a:rPr lang="en-US" dirty="0"/>
              <a:t>General Introduction</a:t>
            </a:r>
          </a:p>
          <a:p>
            <a:pPr marL="533400" indent="-457200">
              <a:buFont typeface="+mj-lt"/>
              <a:buAutoNum type="arabicPeriod"/>
            </a:pPr>
            <a:endParaRPr lang="en-US" dirty="0"/>
          </a:p>
          <a:p>
            <a:pPr marL="533400" indent="-457200">
              <a:buFont typeface="+mj-lt"/>
              <a:buAutoNum type="arabicPeriod"/>
            </a:pPr>
            <a:endParaRPr lang="en-US" dirty="0"/>
          </a:p>
          <a:p>
            <a:pPr marL="533400" indent="-457200">
              <a:buFont typeface="+mj-lt"/>
              <a:buAutoNum type="arabicPeriod"/>
            </a:pPr>
            <a:r>
              <a:rPr lang="en-US" dirty="0"/>
              <a:t>Lit Review (Optional)</a:t>
            </a:r>
          </a:p>
          <a:p>
            <a:pPr marL="533400" indent="-457200">
              <a:buFont typeface="+mj-lt"/>
              <a:buAutoNum type="arabicPeriod"/>
            </a:pPr>
            <a:r>
              <a:rPr lang="en-US" dirty="0"/>
              <a:t>Methodology</a:t>
            </a:r>
          </a:p>
          <a:p>
            <a:pPr marL="533400" indent="-457200">
              <a:buFont typeface="+mj-lt"/>
              <a:buAutoNum type="arabicPeriod"/>
            </a:pPr>
            <a:r>
              <a:rPr lang="en-US" dirty="0"/>
              <a:t>Results/Discussion 1</a:t>
            </a:r>
          </a:p>
          <a:p>
            <a:pPr marL="533400" indent="-457200">
              <a:buFont typeface="+mj-lt"/>
              <a:buAutoNum type="arabicPeriod"/>
            </a:pPr>
            <a:r>
              <a:rPr lang="en-US" dirty="0"/>
              <a:t>Results/Discussion 2</a:t>
            </a:r>
          </a:p>
          <a:p>
            <a:pPr marL="533400" indent="-457200">
              <a:buFont typeface="+mj-lt"/>
              <a:buAutoNum type="arabicPeriod"/>
            </a:pPr>
            <a:r>
              <a:rPr lang="en-US" dirty="0"/>
              <a:t>Results/Discussion 3</a:t>
            </a:r>
          </a:p>
          <a:p>
            <a:pPr marL="533400" indent="-457200">
              <a:buFont typeface="+mj-lt"/>
              <a:buAutoNum type="arabicPeriod"/>
            </a:pPr>
            <a:r>
              <a:rPr lang="en-US" dirty="0"/>
              <a:t>Discussion/Conclusion</a:t>
            </a:r>
          </a:p>
          <a:p>
            <a:pPr marL="533400" indent="-457200">
              <a:buFont typeface="+mj-lt"/>
              <a:buAutoNum type="arabicPeriod"/>
            </a:pPr>
            <a:r>
              <a:rPr lang="en-US" dirty="0"/>
              <a:t>Appendix</a:t>
            </a:r>
          </a:p>
        </p:txBody>
      </p:sp>
    </p:spTree>
    <p:extLst>
      <p:ext uri="{BB962C8B-B14F-4D97-AF65-F5344CB8AC3E}">
        <p14:creationId xmlns:p14="http://schemas.microsoft.com/office/powerpoint/2010/main" val="1058138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95AD-2EB7-C54A-B4ED-DA96419B7263}"/>
              </a:ext>
            </a:extLst>
          </p:cNvPr>
          <p:cNvSpPr>
            <a:spLocks noGrp="1"/>
          </p:cNvSpPr>
          <p:nvPr>
            <p:ph type="title"/>
          </p:nvPr>
        </p:nvSpPr>
        <p:spPr/>
        <p:txBody>
          <a:bodyPr/>
          <a:lstStyle/>
          <a:p>
            <a:r>
              <a:rPr lang="en-US" dirty="0"/>
              <a:t>Backup! Backup! Backup!</a:t>
            </a:r>
          </a:p>
        </p:txBody>
      </p:sp>
      <p:sp>
        <p:nvSpPr>
          <p:cNvPr id="3" name="Text Placeholder 2">
            <a:extLst>
              <a:ext uri="{FF2B5EF4-FFF2-40B4-BE49-F238E27FC236}">
                <a16:creationId xmlns:a16="http://schemas.microsoft.com/office/drawing/2014/main" id="{5FDDB8E5-232A-B041-9709-8B799E6ACA08}"/>
              </a:ext>
            </a:extLst>
          </p:cNvPr>
          <p:cNvSpPr>
            <a:spLocks noGrp="1"/>
          </p:cNvSpPr>
          <p:nvPr>
            <p:ph type="body" idx="1"/>
          </p:nvPr>
        </p:nvSpPr>
        <p:spPr/>
        <p:txBody>
          <a:bodyPr/>
          <a:lstStyle/>
          <a:p>
            <a:r>
              <a:rPr lang="en-US" dirty="0"/>
              <a:t>Email it to yourself, save it to the cloud, etc.</a:t>
            </a:r>
          </a:p>
          <a:p>
            <a:r>
              <a:rPr lang="en-US" dirty="0"/>
              <a:t>Save a new version as you add/edit/make large changes</a:t>
            </a:r>
          </a:p>
          <a:p>
            <a:r>
              <a:rPr lang="en-US" dirty="0"/>
              <a:t>If you decide you hate a section DO NOT DELETE IT</a:t>
            </a:r>
          </a:p>
          <a:p>
            <a:pPr lvl="1"/>
            <a:r>
              <a:rPr lang="en-US" dirty="0"/>
              <a:t>Save it as a new version</a:t>
            </a:r>
          </a:p>
          <a:p>
            <a:pPr lvl="1"/>
            <a:r>
              <a:rPr lang="en-US" dirty="0"/>
              <a:t>You never know when you might want to go back to it</a:t>
            </a:r>
          </a:p>
          <a:p>
            <a:pPr lvl="1"/>
            <a:r>
              <a:rPr lang="en-US" dirty="0"/>
              <a:t>Use a clear numbering/naming system for drafts</a:t>
            </a:r>
          </a:p>
          <a:p>
            <a:pPr lvl="1"/>
            <a:r>
              <a:rPr lang="en-US" dirty="0"/>
              <a:t>Maintain backups in a folder and the version you are working in separately</a:t>
            </a:r>
          </a:p>
          <a:p>
            <a:endParaRPr lang="en-US" dirty="0"/>
          </a:p>
        </p:txBody>
      </p:sp>
    </p:spTree>
    <p:extLst>
      <p:ext uri="{BB962C8B-B14F-4D97-AF65-F5344CB8AC3E}">
        <p14:creationId xmlns:p14="http://schemas.microsoft.com/office/powerpoint/2010/main" val="3406707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AD12-CE6B-0345-BBA3-1EF0CECAE7F5}"/>
              </a:ext>
            </a:extLst>
          </p:cNvPr>
          <p:cNvSpPr>
            <a:spLocks noGrp="1"/>
          </p:cNvSpPr>
          <p:nvPr>
            <p:ph type="title"/>
          </p:nvPr>
        </p:nvSpPr>
        <p:spPr/>
        <p:txBody>
          <a:bodyPr/>
          <a:lstStyle/>
          <a:p>
            <a:r>
              <a:rPr lang="en-US" dirty="0"/>
              <a:t>Use a Reference Manager</a:t>
            </a:r>
          </a:p>
        </p:txBody>
      </p:sp>
      <p:sp>
        <p:nvSpPr>
          <p:cNvPr id="3" name="Text Placeholder 2">
            <a:extLst>
              <a:ext uri="{FF2B5EF4-FFF2-40B4-BE49-F238E27FC236}">
                <a16:creationId xmlns:a16="http://schemas.microsoft.com/office/drawing/2014/main" id="{41BBD579-0554-2045-A531-5A9F457DD919}"/>
              </a:ext>
            </a:extLst>
          </p:cNvPr>
          <p:cNvSpPr>
            <a:spLocks noGrp="1"/>
          </p:cNvSpPr>
          <p:nvPr>
            <p:ph type="body" idx="1"/>
          </p:nvPr>
        </p:nvSpPr>
        <p:spPr/>
        <p:txBody>
          <a:bodyPr/>
          <a:lstStyle/>
          <a:p>
            <a:r>
              <a:rPr lang="en-US" dirty="0"/>
              <a:t>VERY useful </a:t>
            </a:r>
          </a:p>
          <a:p>
            <a:r>
              <a:rPr lang="en-US" dirty="0"/>
              <a:t>Mendeley/Zotero are free</a:t>
            </a:r>
          </a:p>
          <a:p>
            <a:r>
              <a:rPr lang="en-US" dirty="0"/>
              <a:t>Endnote (one time ~$100 purchase)</a:t>
            </a:r>
          </a:p>
          <a:p>
            <a:r>
              <a:rPr lang="en-US" dirty="0"/>
              <a:t>Create a section break to restart reference numbering</a:t>
            </a:r>
          </a:p>
          <a:p>
            <a:endParaRPr lang="en-US" dirty="0"/>
          </a:p>
          <a:p>
            <a:endParaRPr lang="en-US" dirty="0"/>
          </a:p>
          <a:p>
            <a:endParaRPr lang="en-US" dirty="0"/>
          </a:p>
          <a:p>
            <a:r>
              <a:rPr lang="en-US" dirty="0"/>
              <a:t>Word also has a referencing software built in if you want to try that (or if you’re desperate) but you will get more out of using a proper reference manager</a:t>
            </a:r>
          </a:p>
        </p:txBody>
      </p:sp>
      <p:pic>
        <p:nvPicPr>
          <p:cNvPr id="4" name="Picture 3">
            <a:extLst>
              <a:ext uri="{FF2B5EF4-FFF2-40B4-BE49-F238E27FC236}">
                <a16:creationId xmlns:a16="http://schemas.microsoft.com/office/drawing/2014/main" id="{383DE791-A5AB-5A40-976A-561EEC62C071}"/>
              </a:ext>
            </a:extLst>
          </p:cNvPr>
          <p:cNvPicPr>
            <a:picLocks noChangeAspect="1"/>
          </p:cNvPicPr>
          <p:nvPr/>
        </p:nvPicPr>
        <p:blipFill>
          <a:blip r:embed="rId3"/>
          <a:stretch>
            <a:fillRect/>
          </a:stretch>
        </p:blipFill>
        <p:spPr>
          <a:xfrm>
            <a:off x="0" y="3058160"/>
            <a:ext cx="9144000" cy="673100"/>
          </a:xfrm>
          <a:prstGeom prst="rect">
            <a:avLst/>
          </a:prstGeom>
        </p:spPr>
      </p:pic>
      <p:sp>
        <p:nvSpPr>
          <p:cNvPr id="5" name="Rectangle 4">
            <a:extLst>
              <a:ext uri="{FF2B5EF4-FFF2-40B4-BE49-F238E27FC236}">
                <a16:creationId xmlns:a16="http://schemas.microsoft.com/office/drawing/2014/main" id="{8DBAA25E-0EFC-5F40-BEF5-BC84DBE17B17}"/>
              </a:ext>
            </a:extLst>
          </p:cNvPr>
          <p:cNvSpPr/>
          <p:nvPr/>
        </p:nvSpPr>
        <p:spPr>
          <a:xfrm>
            <a:off x="3666744" y="3257550"/>
            <a:ext cx="420624" cy="4000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66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AD12-CE6B-0345-BBA3-1EF0CECAE7F5}"/>
              </a:ext>
            </a:extLst>
          </p:cNvPr>
          <p:cNvSpPr>
            <a:spLocks noGrp="1"/>
          </p:cNvSpPr>
          <p:nvPr>
            <p:ph type="title"/>
          </p:nvPr>
        </p:nvSpPr>
        <p:spPr/>
        <p:txBody>
          <a:bodyPr/>
          <a:lstStyle/>
          <a:p>
            <a:r>
              <a:rPr lang="en-US" dirty="0"/>
              <a:t>Use a Reference Manager</a:t>
            </a:r>
          </a:p>
        </p:txBody>
      </p:sp>
      <p:sp>
        <p:nvSpPr>
          <p:cNvPr id="3" name="Text Placeholder 2">
            <a:extLst>
              <a:ext uri="{FF2B5EF4-FFF2-40B4-BE49-F238E27FC236}">
                <a16:creationId xmlns:a16="http://schemas.microsoft.com/office/drawing/2014/main" id="{41BBD579-0554-2045-A531-5A9F457DD919}"/>
              </a:ext>
            </a:extLst>
          </p:cNvPr>
          <p:cNvSpPr>
            <a:spLocks noGrp="1"/>
          </p:cNvSpPr>
          <p:nvPr>
            <p:ph type="body" idx="1"/>
          </p:nvPr>
        </p:nvSpPr>
        <p:spPr>
          <a:xfrm>
            <a:off x="696377" y="1153413"/>
            <a:ext cx="7751246" cy="3498000"/>
          </a:xfrm>
        </p:spPr>
        <p:txBody>
          <a:bodyPr/>
          <a:lstStyle/>
          <a:p>
            <a:r>
              <a:rPr lang="en-US" dirty="0"/>
              <a:t>Maintain database of pdfs</a:t>
            </a:r>
          </a:p>
          <a:p>
            <a:r>
              <a:rPr lang="en-US" dirty="0"/>
              <a:t>Automatically download reference info for citing</a:t>
            </a:r>
          </a:p>
          <a:p>
            <a:r>
              <a:rPr lang="en-US" dirty="0"/>
              <a:t>Auto generation of reference list based on in-text citations</a:t>
            </a:r>
          </a:p>
          <a:p>
            <a:r>
              <a:rPr lang="en-US" dirty="0"/>
              <a:t>Can automatically update to new styles (IEEE, APA, etc.)</a:t>
            </a:r>
          </a:p>
          <a:p>
            <a:r>
              <a:rPr lang="en-US" dirty="0"/>
              <a:t>Mendeley, Endnote, &amp; Zotero (Zotero needs separate plugin) all interface with Word</a:t>
            </a:r>
          </a:p>
        </p:txBody>
      </p:sp>
    </p:spTree>
    <p:extLst>
      <p:ext uri="{BB962C8B-B14F-4D97-AF65-F5344CB8AC3E}">
        <p14:creationId xmlns:p14="http://schemas.microsoft.com/office/powerpoint/2010/main" val="2085787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95F7-4156-2842-B1D8-C1112737CC80}"/>
              </a:ext>
            </a:extLst>
          </p:cNvPr>
          <p:cNvSpPr>
            <a:spLocks noGrp="1"/>
          </p:cNvSpPr>
          <p:nvPr>
            <p:ph type="title"/>
          </p:nvPr>
        </p:nvSpPr>
        <p:spPr/>
        <p:txBody>
          <a:bodyPr/>
          <a:lstStyle/>
          <a:p>
            <a:r>
              <a:rPr lang="en-US" dirty="0"/>
              <a:t>PDF Conversion</a:t>
            </a:r>
          </a:p>
        </p:txBody>
      </p:sp>
      <p:sp>
        <p:nvSpPr>
          <p:cNvPr id="3" name="Text Placeholder 2">
            <a:extLst>
              <a:ext uri="{FF2B5EF4-FFF2-40B4-BE49-F238E27FC236}">
                <a16:creationId xmlns:a16="http://schemas.microsoft.com/office/drawing/2014/main" id="{7678691D-93A1-F248-AAAF-B07361C55B36}"/>
              </a:ext>
            </a:extLst>
          </p:cNvPr>
          <p:cNvSpPr>
            <a:spLocks noGrp="1"/>
          </p:cNvSpPr>
          <p:nvPr>
            <p:ph type="body" idx="1"/>
          </p:nvPr>
        </p:nvSpPr>
        <p:spPr/>
        <p:txBody>
          <a:bodyPr/>
          <a:lstStyle/>
          <a:p>
            <a:r>
              <a:rPr lang="en-US" dirty="0"/>
              <a:t>File &gt; Export</a:t>
            </a:r>
          </a:p>
          <a:p>
            <a:r>
              <a:rPr lang="en-US" dirty="0"/>
              <a:t>File &gt; Save as &gt; PDF</a:t>
            </a:r>
          </a:p>
          <a:p>
            <a:r>
              <a:rPr lang="en-US" dirty="0"/>
              <a:t>File &gt; Print &gt; PDF</a:t>
            </a:r>
          </a:p>
        </p:txBody>
      </p:sp>
    </p:spTree>
    <p:extLst>
      <p:ext uri="{BB962C8B-B14F-4D97-AF65-F5344CB8AC3E}">
        <p14:creationId xmlns:p14="http://schemas.microsoft.com/office/powerpoint/2010/main" val="1178447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4E64-FCD8-5940-8444-7875C1C7FDEE}"/>
              </a:ext>
            </a:extLst>
          </p:cNvPr>
          <p:cNvSpPr>
            <a:spLocks noGrp="1"/>
          </p:cNvSpPr>
          <p:nvPr>
            <p:ph type="title"/>
          </p:nvPr>
        </p:nvSpPr>
        <p:spPr/>
        <p:txBody>
          <a:bodyPr/>
          <a:lstStyle/>
          <a:p>
            <a:r>
              <a:rPr lang="en-US" dirty="0"/>
              <a:t>Binding </a:t>
            </a:r>
          </a:p>
        </p:txBody>
      </p:sp>
      <p:sp>
        <p:nvSpPr>
          <p:cNvPr id="3" name="Text Placeholder 2">
            <a:extLst>
              <a:ext uri="{FF2B5EF4-FFF2-40B4-BE49-F238E27FC236}">
                <a16:creationId xmlns:a16="http://schemas.microsoft.com/office/drawing/2014/main" id="{0FC07A61-2A86-2545-806D-AB2758D51E8B}"/>
              </a:ext>
            </a:extLst>
          </p:cNvPr>
          <p:cNvSpPr>
            <a:spLocks noGrp="1"/>
          </p:cNvSpPr>
          <p:nvPr>
            <p:ph type="body" idx="1"/>
          </p:nvPr>
        </p:nvSpPr>
        <p:spPr/>
        <p:txBody>
          <a:bodyPr/>
          <a:lstStyle/>
          <a:p>
            <a:r>
              <a:rPr lang="en-US" sz="2000" dirty="0"/>
              <a:t>University print shop</a:t>
            </a:r>
          </a:p>
          <a:p>
            <a:r>
              <a:rPr lang="en-US" sz="2000" dirty="0"/>
              <a:t>Many online printing companies</a:t>
            </a:r>
          </a:p>
          <a:p>
            <a:endParaRPr lang="en-US" sz="2000" dirty="0"/>
          </a:p>
          <a:p>
            <a:r>
              <a:rPr lang="en-US" sz="2000" dirty="0"/>
              <a:t>One that one of our consultants has used- http://www.bohemiobookbindery.com/dissertations.html </a:t>
            </a:r>
          </a:p>
        </p:txBody>
      </p:sp>
    </p:spTree>
    <p:extLst>
      <p:ext uri="{BB962C8B-B14F-4D97-AF65-F5344CB8AC3E}">
        <p14:creationId xmlns:p14="http://schemas.microsoft.com/office/powerpoint/2010/main" val="2373992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ACA2-F154-4A4E-84F3-01E230AFB431}"/>
              </a:ext>
            </a:extLst>
          </p:cNvPr>
          <p:cNvSpPr>
            <a:spLocks noGrp="1"/>
          </p:cNvSpPr>
          <p:nvPr>
            <p:ph type="title"/>
          </p:nvPr>
        </p:nvSpPr>
        <p:spPr/>
        <p:txBody>
          <a:bodyPr/>
          <a:lstStyle/>
          <a:p>
            <a:pPr algn="ctr"/>
            <a:r>
              <a:rPr lang="en-US" i="0" dirty="0">
                <a:latin typeface="Calibri" panose="020F0502020204030204" pitchFamily="34" charset="0"/>
                <a:cs typeface="Calibri" panose="020F0502020204030204" pitchFamily="34" charset="0"/>
              </a:rPr>
              <a:t>Reminder:</a:t>
            </a:r>
            <a:br>
              <a:rPr lang="en-US" u="sng" dirty="0">
                <a:latin typeface="Calibri" panose="020F0502020204030204" pitchFamily="34" charset="0"/>
                <a:cs typeface="Calibri" panose="020F0502020204030204" pitchFamily="34" charset="0"/>
              </a:rPr>
            </a:br>
            <a:r>
              <a:rPr lang="en-US" u="sng" dirty="0">
                <a:latin typeface="Calibri" panose="020F0502020204030204" pitchFamily="34" charset="0"/>
                <a:cs typeface="Calibri" panose="020F0502020204030204" pitchFamily="34" charset="0"/>
              </a:rPr>
              <a:t>ALWAYS</a:t>
            </a:r>
            <a:r>
              <a:rPr lang="en-US" dirty="0">
                <a:latin typeface="Calibri" panose="020F0502020204030204" pitchFamily="34" charset="0"/>
                <a:cs typeface="Calibri" panose="020F0502020204030204" pitchFamily="34" charset="0"/>
              </a:rPr>
              <a:t> have backups</a:t>
            </a:r>
          </a:p>
        </p:txBody>
      </p:sp>
    </p:spTree>
    <p:extLst>
      <p:ext uri="{BB962C8B-B14F-4D97-AF65-F5344CB8AC3E}">
        <p14:creationId xmlns:p14="http://schemas.microsoft.com/office/powerpoint/2010/main" val="2270235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DD31-B04F-8F48-A181-13685C06AB08}"/>
              </a:ext>
            </a:extLst>
          </p:cNvPr>
          <p:cNvSpPr>
            <a:spLocks noGrp="1"/>
          </p:cNvSpPr>
          <p:nvPr>
            <p:ph type="title"/>
          </p:nvPr>
        </p:nvSpPr>
        <p:spPr/>
        <p:txBody>
          <a:bodyPr/>
          <a:lstStyle/>
          <a:p>
            <a:r>
              <a:rPr lang="en-US" dirty="0"/>
              <a:t>General Guidance</a:t>
            </a:r>
          </a:p>
        </p:txBody>
      </p:sp>
      <p:sp>
        <p:nvSpPr>
          <p:cNvPr id="3" name="Text Placeholder 2">
            <a:extLst>
              <a:ext uri="{FF2B5EF4-FFF2-40B4-BE49-F238E27FC236}">
                <a16:creationId xmlns:a16="http://schemas.microsoft.com/office/drawing/2014/main" id="{E42C26BF-DC3E-E54F-8211-3C7008EE18F6}"/>
              </a:ext>
            </a:extLst>
          </p:cNvPr>
          <p:cNvSpPr>
            <a:spLocks noGrp="1"/>
          </p:cNvSpPr>
          <p:nvPr>
            <p:ph type="body" idx="1"/>
          </p:nvPr>
        </p:nvSpPr>
        <p:spPr/>
        <p:txBody>
          <a:bodyPr/>
          <a:lstStyle/>
          <a:p>
            <a:r>
              <a:rPr lang="en-US" sz="2000" dirty="0"/>
              <a:t>10-12 point standard serif fonts for nearly all text</a:t>
            </a:r>
          </a:p>
          <a:p>
            <a:pPr lvl="1"/>
            <a:r>
              <a:rPr lang="en-US" sz="2000" dirty="0"/>
              <a:t>Constantia, times new roman</a:t>
            </a:r>
          </a:p>
          <a:p>
            <a:r>
              <a:rPr lang="en-US" sz="2000" dirty="0"/>
              <a:t>Maintain all formatting consistently throughout the entire document- do not change chapter by chapter</a:t>
            </a:r>
          </a:p>
          <a:p>
            <a:r>
              <a:rPr lang="en-US" sz="2000" dirty="0"/>
              <a:t>Include page numbers and at least 1 inch margins</a:t>
            </a:r>
          </a:p>
          <a:p>
            <a:r>
              <a:rPr lang="en-US" sz="2000" dirty="0"/>
              <a:t>Use the standard title page (auto generated using the form)</a:t>
            </a:r>
          </a:p>
          <a:p>
            <a:r>
              <a:rPr lang="en-US" sz="2000" dirty="0"/>
              <a:t>Use numbered heading styles for all sections/subsections</a:t>
            </a:r>
          </a:p>
          <a:p>
            <a:r>
              <a:rPr lang="en-US" sz="2000" dirty="0"/>
              <a:t>Use captions/references for figures, tables, &amp; equations</a:t>
            </a:r>
          </a:p>
          <a:p>
            <a:r>
              <a:rPr lang="en-US" sz="2000" dirty="0"/>
              <a:t>Use a reference manager</a:t>
            </a:r>
          </a:p>
          <a:p>
            <a:r>
              <a:rPr lang="en-US" sz="2000" dirty="0"/>
              <a:t>Follow a single style guide for the entire dissertation</a:t>
            </a:r>
          </a:p>
          <a:p>
            <a:r>
              <a:rPr lang="en-US" sz="2000" dirty="0"/>
              <a:t>Indent paragraphs or use a blank line between paragraphs (use paragraph styles)</a:t>
            </a:r>
          </a:p>
          <a:p>
            <a:endParaRPr lang="en-US" sz="2000" dirty="0"/>
          </a:p>
        </p:txBody>
      </p:sp>
    </p:spTree>
    <p:extLst>
      <p:ext uri="{BB962C8B-B14F-4D97-AF65-F5344CB8AC3E}">
        <p14:creationId xmlns:p14="http://schemas.microsoft.com/office/powerpoint/2010/main" val="2360289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2800" dirty="0">
                <a:latin typeface="Calibri" panose="020F0502020204030204" pitchFamily="34" charset="0"/>
                <a:cs typeface="Calibri" panose="020F0502020204030204" pitchFamily="34" charset="0"/>
              </a:rPr>
              <a:t>Additional Resources:</a:t>
            </a:r>
          </a:p>
        </p:txBody>
      </p:sp>
      <p:sp>
        <p:nvSpPr>
          <p:cNvPr id="3" name="Subtitle 2"/>
          <p:cNvSpPr>
            <a:spLocks noGrp="1"/>
          </p:cNvSpPr>
          <p:nvPr>
            <p:ph type="body" idx="1"/>
          </p:nvPr>
        </p:nvSpPr>
        <p:spPr/>
        <p:txBody>
          <a:bodyPr/>
          <a:lstStyle/>
          <a:p>
            <a:pPr marL="342900" lvl="0" indent="-342900" algn="l">
              <a:buFont typeface="+mj-lt"/>
              <a:buAutoNum type="arabicPeriod"/>
              <a:tabLst>
                <a:tab pos="457200" algn="l"/>
              </a:tabLst>
            </a:pPr>
            <a:r>
              <a:rPr lang="en-US" sz="1800" dirty="0">
                <a:solidFill>
                  <a:srgbClr val="000036"/>
                </a:solidFill>
                <a:latin typeface="Calibri" panose="020F0502020204030204" pitchFamily="34" charset="0"/>
                <a:ea typeface="Times New Roman" panose="02020603050405020304" pitchFamily="18" charset="0"/>
                <a:cs typeface="Calibri" panose="020F0502020204030204" pitchFamily="34" charset="0"/>
              </a:rPr>
              <a:t>Carter, M. (2013) Designing Science Presentations: A Visual Guide to Figures, Papers, Slides, Posters, and More.</a:t>
            </a:r>
            <a:r>
              <a:rPr lang="en-US" sz="1800" u="sng" dirty="0">
                <a:solidFill>
                  <a:srgbClr val="000036"/>
                </a:solidFill>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rgbClr val="000036"/>
                </a:solidFill>
                <a:latin typeface="Calibri" panose="020F0502020204030204" pitchFamily="34" charset="0"/>
                <a:ea typeface="Times New Roman" panose="02020603050405020304" pitchFamily="18" charset="0"/>
                <a:cs typeface="Calibri" panose="020F0502020204030204" pitchFamily="34" charset="0"/>
                <a:hlinkClick r:id="rId2"/>
              </a:rPr>
              <a:t>https://doi.org/10.1016/C2010-0-67985-5</a:t>
            </a:r>
            <a:r>
              <a:rPr lang="en-US" sz="1800" dirty="0">
                <a:solidFill>
                  <a:srgbClr val="000036"/>
                </a:solidFill>
                <a:latin typeface="Calibri" panose="020F0502020204030204" pitchFamily="34" charset="0"/>
                <a:ea typeface="Times New Roman" panose="02020603050405020304" pitchFamily="18" charset="0"/>
                <a:cs typeface="Calibri" panose="020F0502020204030204" pitchFamily="34" charset="0"/>
              </a:rPr>
              <a:t> </a:t>
            </a:r>
          </a:p>
          <a:p>
            <a:pPr marL="342900" lvl="0" indent="-342900" algn="l">
              <a:buFont typeface="+mj-lt"/>
              <a:buAutoNum type="arabicPeriod"/>
              <a:tabLst>
                <a:tab pos="457200" algn="l"/>
              </a:tabLst>
            </a:pPr>
            <a:r>
              <a:rPr lang="en-US" sz="1800" dirty="0">
                <a:solidFill>
                  <a:srgbClr val="000036"/>
                </a:solidFill>
                <a:latin typeface="Calibri" panose="020F0502020204030204" pitchFamily="34" charset="0"/>
                <a:ea typeface="Times New Roman" panose="02020603050405020304" pitchFamily="18" charset="0"/>
                <a:cs typeface="Calibri" panose="020F0502020204030204" pitchFamily="34" charset="0"/>
              </a:rPr>
              <a:t>Irish, R. (2015) Writing in Engineering a Brief Guide</a:t>
            </a:r>
          </a:p>
          <a:p>
            <a:pPr marL="342900" lvl="0" indent="-342900" algn="l">
              <a:buFont typeface="+mj-lt"/>
              <a:buAutoNum type="arabicPeriod"/>
              <a:tabLst>
                <a:tab pos="457200" algn="l"/>
              </a:tabLst>
            </a:pPr>
            <a:r>
              <a:rPr lang="en-US" sz="1800" dirty="0">
                <a:solidFill>
                  <a:srgbClr val="000036"/>
                </a:solidFill>
                <a:latin typeface="Calibri" panose="020F0502020204030204" pitchFamily="34" charset="0"/>
                <a:ea typeface="Times New Roman" panose="02020603050405020304" pitchFamily="18" charset="0"/>
                <a:cs typeface="Calibri" panose="020F0502020204030204" pitchFamily="34" charset="0"/>
              </a:rPr>
              <a:t>Library staff</a:t>
            </a:r>
          </a:p>
          <a:p>
            <a:pPr marL="342900" lvl="0" indent="-342900" algn="l">
              <a:buFont typeface="+mj-lt"/>
              <a:buAutoNum type="arabicPeriod"/>
              <a:tabLst>
                <a:tab pos="457200" algn="l"/>
              </a:tabLst>
            </a:pPr>
            <a:endParaRPr lang="en-US" sz="1800" dirty="0">
              <a:solidFill>
                <a:srgbClr val="000036"/>
              </a:solidFill>
              <a:ea typeface="Times New Roman" panose="02020603050405020304" pitchFamily="18" charset="0"/>
            </a:endParaRPr>
          </a:p>
          <a:p>
            <a:pPr marL="342900" lvl="0" indent="-342900" algn="l">
              <a:buFont typeface="+mj-lt"/>
              <a:buAutoNum type="arabicPeriod"/>
              <a:tabLst>
                <a:tab pos="457200" algn="l"/>
              </a:tabLst>
            </a:pPr>
            <a:r>
              <a:rPr lang="en-US" sz="1800" dirty="0">
                <a:solidFill>
                  <a:srgbClr val="000036"/>
                </a:solidFill>
                <a:latin typeface="Calibri" panose="020F0502020204030204" pitchFamily="34" charset="0"/>
                <a:ea typeface="Times New Roman" panose="02020603050405020304" pitchFamily="18" charset="0"/>
                <a:cs typeface="Calibri" panose="020F0502020204030204" pitchFamily="34" charset="0"/>
              </a:rPr>
              <a:t>Your disciplinary style guide</a:t>
            </a:r>
          </a:p>
          <a:p>
            <a:pPr marL="342900" lvl="0" indent="-342900" algn="l">
              <a:buFont typeface="+mj-lt"/>
              <a:buAutoNum type="arabicPeriod"/>
              <a:tabLst>
                <a:tab pos="457200" algn="l"/>
              </a:tabLst>
            </a:pPr>
            <a:endParaRPr lang="en-US" sz="1800" dirty="0">
              <a:solidFill>
                <a:srgbClr val="000036"/>
              </a:solidFill>
              <a:ea typeface="Times New Roman" panose="02020603050405020304" pitchFamily="18" charset="0"/>
            </a:endParaRPr>
          </a:p>
          <a:p>
            <a:pPr marL="342900" lvl="0" indent="-342900" algn="l">
              <a:buFont typeface="+mj-lt"/>
              <a:buAutoNum type="arabicPeriod"/>
              <a:tabLst>
                <a:tab pos="457200" algn="l"/>
              </a:tabLst>
            </a:pPr>
            <a:r>
              <a:rPr lang="en-US" sz="1800" dirty="0">
                <a:solidFill>
                  <a:srgbClr val="000036"/>
                </a:solidFill>
                <a:latin typeface="Calibri" panose="020F0502020204030204" pitchFamily="34" charset="0"/>
                <a:ea typeface="Times New Roman" panose="02020603050405020304" pitchFamily="18" charset="0"/>
                <a:cs typeface="Calibri" panose="020F0502020204030204" pitchFamily="34" charset="0"/>
              </a:rPr>
              <a:t>GWL Writing &amp; Reference Management Software Showcase- May &amp; September</a:t>
            </a:r>
          </a:p>
          <a:p>
            <a:endParaRPr lang="en-US" sz="1800" dirty="0">
              <a:solidFill>
                <a:srgbClr val="00003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4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A860D-CDC7-3344-B228-6D212FCE50C5}"/>
              </a:ext>
            </a:extLst>
          </p:cNvPr>
          <p:cNvSpPr>
            <a:spLocks noGrp="1"/>
          </p:cNvSpPr>
          <p:nvPr>
            <p:ph type="title"/>
          </p:nvPr>
        </p:nvSpPr>
        <p:spPr/>
        <p:txBody>
          <a:bodyPr/>
          <a:lstStyle/>
          <a:p>
            <a:r>
              <a:rPr lang="en-US" dirty="0"/>
              <a:t>Before You Start</a:t>
            </a:r>
          </a:p>
        </p:txBody>
      </p:sp>
      <p:sp>
        <p:nvSpPr>
          <p:cNvPr id="4" name="Text Placeholder 3">
            <a:extLst>
              <a:ext uri="{FF2B5EF4-FFF2-40B4-BE49-F238E27FC236}">
                <a16:creationId xmlns:a16="http://schemas.microsoft.com/office/drawing/2014/main" id="{D3C15118-A862-F84B-A1C7-5795542EF0EC}"/>
              </a:ext>
            </a:extLst>
          </p:cNvPr>
          <p:cNvSpPr>
            <a:spLocks noGrp="1"/>
          </p:cNvSpPr>
          <p:nvPr>
            <p:ph type="body" idx="1"/>
          </p:nvPr>
        </p:nvSpPr>
        <p:spPr/>
        <p:txBody>
          <a:bodyPr/>
          <a:lstStyle/>
          <a:p>
            <a:pPr lvl="0">
              <a:buClr>
                <a:srgbClr val="000000"/>
              </a:buClr>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sym typeface="Libre Franklin Medium"/>
              </a:rPr>
              <a:t>Choose a style guide (IEEE, APA, etc.)</a:t>
            </a:r>
          </a:p>
          <a:p>
            <a:pPr lvl="1">
              <a:spcBef>
                <a:spcPts val="0"/>
              </a:spcBef>
              <a:buClr>
                <a:srgbClr val="000000"/>
              </a:buClr>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sym typeface="Libre Franklin Medium"/>
              </a:rPr>
              <a:t>Covers more than citations and references</a:t>
            </a:r>
          </a:p>
          <a:p>
            <a:pPr lvl="1">
              <a:spcBef>
                <a:spcPts val="0"/>
              </a:spcBef>
              <a:buClr>
                <a:srgbClr val="000000"/>
              </a:buClr>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sym typeface="Libre Franklin Medium"/>
              </a:rPr>
              <a:t>Covers all aspects of a document: language, voice, formatting</a:t>
            </a:r>
          </a:p>
          <a:p>
            <a:pPr lvl="0">
              <a:buClr>
                <a:srgbClr val="000000"/>
              </a:buClr>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sym typeface="Libre Franklin Medium"/>
              </a:rPr>
              <a:t>Use that style guide to make formatting decisions</a:t>
            </a:r>
          </a:p>
        </p:txBody>
      </p:sp>
    </p:spTree>
    <p:extLst>
      <p:ext uri="{BB962C8B-B14F-4D97-AF65-F5344CB8AC3E}">
        <p14:creationId xmlns:p14="http://schemas.microsoft.com/office/powerpoint/2010/main" val="100919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C6C8-7F27-644E-9EE2-92FF6BEA74E8}"/>
              </a:ext>
            </a:extLst>
          </p:cNvPr>
          <p:cNvSpPr>
            <a:spLocks noGrp="1"/>
          </p:cNvSpPr>
          <p:nvPr>
            <p:ph type="title"/>
          </p:nvPr>
        </p:nvSpPr>
        <p:spPr/>
        <p:txBody>
          <a:bodyPr/>
          <a:lstStyle/>
          <a:p>
            <a:r>
              <a:rPr lang="en-US" dirty="0"/>
              <a:t>Notes-</a:t>
            </a:r>
          </a:p>
        </p:txBody>
      </p:sp>
      <p:sp>
        <p:nvSpPr>
          <p:cNvPr id="3" name="Text Placeholder 2">
            <a:extLst>
              <a:ext uri="{FF2B5EF4-FFF2-40B4-BE49-F238E27FC236}">
                <a16:creationId xmlns:a16="http://schemas.microsoft.com/office/drawing/2014/main" id="{484841C0-F2B2-774C-AE13-C7855B9D8738}"/>
              </a:ext>
            </a:extLst>
          </p:cNvPr>
          <p:cNvSpPr>
            <a:spLocks noGrp="1"/>
          </p:cNvSpPr>
          <p:nvPr>
            <p:ph type="body" idx="1"/>
          </p:nvPr>
        </p:nvSpPr>
        <p:spPr>
          <a:xfrm>
            <a:off x="654200" y="1584250"/>
            <a:ext cx="7751246" cy="3013999"/>
          </a:xfrm>
        </p:spPr>
        <p:txBody>
          <a:bodyPr/>
          <a:lstStyle/>
          <a:p>
            <a:r>
              <a:rPr lang="en-US" dirty="0"/>
              <a:t>Use built in features such as numbered headings to improve navigation </a:t>
            </a:r>
          </a:p>
          <a:p>
            <a:r>
              <a:rPr lang="en-US" dirty="0"/>
              <a:t>Include captions </a:t>
            </a:r>
          </a:p>
          <a:p>
            <a:r>
              <a:rPr lang="en-US" dirty="0"/>
              <a:t>Be mindful of color choices and contrast throughout</a:t>
            </a:r>
          </a:p>
        </p:txBody>
      </p:sp>
    </p:spTree>
    <p:extLst>
      <p:ext uri="{BB962C8B-B14F-4D97-AF65-F5344CB8AC3E}">
        <p14:creationId xmlns:p14="http://schemas.microsoft.com/office/powerpoint/2010/main" val="249678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39E9-2328-2C40-ADCE-B712D9B89836}"/>
              </a:ext>
            </a:extLst>
          </p:cNvPr>
          <p:cNvSpPr>
            <a:spLocks noGrp="1"/>
          </p:cNvSpPr>
          <p:nvPr>
            <p:ph type="title"/>
          </p:nvPr>
        </p:nvSpPr>
        <p:spPr/>
        <p:txBody>
          <a:bodyPr/>
          <a:lstStyle/>
          <a:p>
            <a:r>
              <a:rPr lang="en-US" dirty="0"/>
              <a:t>How to Start</a:t>
            </a:r>
          </a:p>
        </p:txBody>
      </p:sp>
      <p:sp>
        <p:nvSpPr>
          <p:cNvPr id="3" name="Text Placeholder 2">
            <a:extLst>
              <a:ext uri="{FF2B5EF4-FFF2-40B4-BE49-F238E27FC236}">
                <a16:creationId xmlns:a16="http://schemas.microsoft.com/office/drawing/2014/main" id="{7D6CBDE4-6E26-7245-AFA4-99F344B61DE6}"/>
              </a:ext>
            </a:extLst>
          </p:cNvPr>
          <p:cNvSpPr>
            <a:spLocks noGrp="1"/>
          </p:cNvSpPr>
          <p:nvPr>
            <p:ph type="body" idx="1"/>
          </p:nvPr>
        </p:nvSpPr>
        <p:spPr/>
        <p:txBody>
          <a:bodyPr/>
          <a:lstStyle/>
          <a:p>
            <a:r>
              <a:rPr lang="en-US" dirty="0"/>
              <a:t>Want to make sure all your formatting/styling is done first </a:t>
            </a:r>
          </a:p>
          <a:p>
            <a:r>
              <a:rPr lang="en-US" dirty="0"/>
              <a:t>This way the product doesn’t require much rearranging</a:t>
            </a:r>
          </a:p>
          <a:p>
            <a:r>
              <a:rPr lang="en-US" dirty="0"/>
              <a:t>But you can go through and format after if need be</a:t>
            </a:r>
          </a:p>
        </p:txBody>
      </p:sp>
    </p:spTree>
    <p:extLst>
      <p:ext uri="{BB962C8B-B14F-4D97-AF65-F5344CB8AC3E}">
        <p14:creationId xmlns:p14="http://schemas.microsoft.com/office/powerpoint/2010/main" val="62171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AE49-C111-0C40-9CB1-09FE69380388}"/>
              </a:ext>
            </a:extLst>
          </p:cNvPr>
          <p:cNvSpPr>
            <a:spLocks noGrp="1"/>
          </p:cNvSpPr>
          <p:nvPr>
            <p:ph type="title"/>
          </p:nvPr>
        </p:nvSpPr>
        <p:spPr/>
        <p:txBody>
          <a:bodyPr/>
          <a:lstStyle/>
          <a:p>
            <a:r>
              <a:rPr lang="en-US" dirty="0"/>
              <a:t>Margins</a:t>
            </a:r>
          </a:p>
        </p:txBody>
      </p:sp>
      <p:sp>
        <p:nvSpPr>
          <p:cNvPr id="3" name="Text Placeholder 2">
            <a:extLst>
              <a:ext uri="{FF2B5EF4-FFF2-40B4-BE49-F238E27FC236}">
                <a16:creationId xmlns:a16="http://schemas.microsoft.com/office/drawing/2014/main" id="{B6808E04-295D-F344-A9CF-F89298494B61}"/>
              </a:ext>
            </a:extLst>
          </p:cNvPr>
          <p:cNvSpPr>
            <a:spLocks noGrp="1"/>
          </p:cNvSpPr>
          <p:nvPr>
            <p:ph type="body" idx="1"/>
          </p:nvPr>
        </p:nvSpPr>
        <p:spPr/>
        <p:txBody>
          <a:bodyPr/>
          <a:lstStyle/>
          <a:p>
            <a:r>
              <a:rPr lang="en-US" sz="2000" dirty="0"/>
              <a:t>Layout &gt; margins</a:t>
            </a:r>
          </a:p>
          <a:p>
            <a:r>
              <a:rPr lang="en-US" sz="2000" dirty="0"/>
              <a:t>Top/bottom: 1 inch</a:t>
            </a:r>
          </a:p>
          <a:p>
            <a:r>
              <a:rPr lang="en-US" sz="2000" dirty="0"/>
              <a:t>Left/right: 1.5 inches (bound margin needs to be 1.5”)</a:t>
            </a:r>
          </a:p>
          <a:p>
            <a:pPr lvl="1"/>
            <a:r>
              <a:rPr lang="en-US" sz="2000" dirty="0"/>
              <a:t>This depends on if you will print double sided</a:t>
            </a:r>
          </a:p>
          <a:p>
            <a:pPr lvl="1"/>
            <a:r>
              <a:rPr lang="en-US" sz="2000" dirty="0"/>
              <a:t>Typically printed single-sided when binding so only left margin needs to be wide</a:t>
            </a:r>
          </a:p>
          <a:p>
            <a:pPr lvl="1"/>
            <a:r>
              <a:rPr lang="en-US" sz="2000" dirty="0"/>
              <a:t>If printing double sided, left and right margins need to alternate large width (mirror-margins)</a:t>
            </a:r>
          </a:p>
          <a:p>
            <a:pPr lvl="2">
              <a:spcBef>
                <a:spcPts val="600"/>
              </a:spcBef>
              <a:buFont typeface="Arial" panose="020B0604020202020204" pitchFamily="34" charset="0"/>
              <a:buChar char="•"/>
            </a:pPr>
            <a:r>
              <a:rPr lang="en-US" sz="1800" dirty="0"/>
              <a:t>Or just make both wide</a:t>
            </a:r>
          </a:p>
        </p:txBody>
      </p:sp>
    </p:spTree>
    <p:extLst>
      <p:ext uri="{BB962C8B-B14F-4D97-AF65-F5344CB8AC3E}">
        <p14:creationId xmlns:p14="http://schemas.microsoft.com/office/powerpoint/2010/main" val="814384614"/>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3118</Words>
  <Application>Microsoft Office PowerPoint</Application>
  <PresentationFormat>On-screen Show (16:9)</PresentationFormat>
  <Paragraphs>344</Paragraphs>
  <Slides>57</Slides>
  <Notes>25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Swiss</vt:lpstr>
      <vt:lpstr>PowerPoint Presentation</vt:lpstr>
      <vt:lpstr>What will we talk about today?</vt:lpstr>
      <vt:lpstr>General Article Flow</vt:lpstr>
      <vt:lpstr>General Dissertation Flow – article based</vt:lpstr>
      <vt:lpstr>General Dissertation Flow – traditional</vt:lpstr>
      <vt:lpstr>Before You Start</vt:lpstr>
      <vt:lpstr>Notes-</vt:lpstr>
      <vt:lpstr>How to Start</vt:lpstr>
      <vt:lpstr>Margins</vt:lpstr>
      <vt:lpstr>Fonts</vt:lpstr>
      <vt:lpstr>Paragraph Formatting</vt:lpstr>
      <vt:lpstr>Paragraph Formatting</vt:lpstr>
      <vt:lpstr>Paragraph Formatting</vt:lpstr>
      <vt:lpstr>Bullets/Lists</vt:lpstr>
      <vt:lpstr>Headings</vt:lpstr>
      <vt:lpstr>Headings- to change heading styles</vt:lpstr>
      <vt:lpstr>Headings</vt:lpstr>
      <vt:lpstr>Headings</vt:lpstr>
      <vt:lpstr>Headings</vt:lpstr>
      <vt:lpstr>Headings - Example </vt:lpstr>
      <vt:lpstr>Figure Captions allow for</vt:lpstr>
      <vt:lpstr>Figures and Captions</vt:lpstr>
      <vt:lpstr>Caption Example</vt:lpstr>
      <vt:lpstr>Tables and Captions</vt:lpstr>
      <vt:lpstr>Table Example</vt:lpstr>
      <vt:lpstr>Table Formatting</vt:lpstr>
      <vt:lpstr>Cross-Referencing</vt:lpstr>
      <vt:lpstr>Cross-Referencing</vt:lpstr>
      <vt:lpstr>Table of Contents, Figures, Tables, etc. </vt:lpstr>
      <vt:lpstr>Table of Contents, Figures, Tables, etc. </vt:lpstr>
      <vt:lpstr>Example of Table of Contents</vt:lpstr>
      <vt:lpstr>Table of Figures Example</vt:lpstr>
      <vt:lpstr>Table of Tables Example</vt:lpstr>
      <vt:lpstr>Inserting Equations </vt:lpstr>
      <vt:lpstr>Equation Captions</vt:lpstr>
      <vt:lpstr>Reminder that all these figures, tables, cross-references, table of contents, etc. are hyperlinks so their numbers update on their own as you continue writing and add headings/subheadings and more figures/tables  To force update, edit &gt; select all &gt; right-click on of the hyperlinks &gt; update field</vt:lpstr>
      <vt:lpstr>Navigation Pane</vt:lpstr>
      <vt:lpstr>Inserting symbols </vt:lpstr>
      <vt:lpstr>Headers/Footers</vt:lpstr>
      <vt:lpstr>Headers/Footers</vt:lpstr>
      <vt:lpstr>Page Number Formatting</vt:lpstr>
      <vt:lpstr>Breaks</vt:lpstr>
      <vt:lpstr>Section Breaks</vt:lpstr>
      <vt:lpstr>Page Breaks</vt:lpstr>
      <vt:lpstr>Review Tab</vt:lpstr>
      <vt:lpstr>Speech to Text</vt:lpstr>
      <vt:lpstr>Combining Documents</vt:lpstr>
      <vt:lpstr>Combining Documents</vt:lpstr>
      <vt:lpstr>ALWAYS have backups</vt:lpstr>
      <vt:lpstr>Backup! Backup! Backup!</vt:lpstr>
      <vt:lpstr>Use a Reference Manager</vt:lpstr>
      <vt:lpstr>Use a Reference Manager</vt:lpstr>
      <vt:lpstr>PDF Conversion</vt:lpstr>
      <vt:lpstr>Binding </vt:lpstr>
      <vt:lpstr>Reminder: ALWAYS have backups</vt:lpstr>
      <vt:lpstr>General Guidance</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Panepinto, Maria Cristina (mcp3fx)</dc:creator>
  <cp:lastModifiedBy>Cunningham, Kelly J. (kjc5z)</cp:lastModifiedBy>
  <cp:revision>91</cp:revision>
  <dcterms:modified xsi:type="dcterms:W3CDTF">2022-08-03T19:51:10Z</dcterms:modified>
</cp:coreProperties>
</file>