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762" r:id="rId1"/>
  </p:sldMasterIdLst>
  <p:notesMasterIdLst>
    <p:notesMasterId r:id="rId75"/>
  </p:notesMasterIdLst>
  <p:sldIdLst>
    <p:sldId id="619" r:id="rId2"/>
    <p:sldId id="556" r:id="rId3"/>
    <p:sldId id="614" r:id="rId4"/>
    <p:sldId id="644" r:id="rId5"/>
    <p:sldId id="642" r:id="rId6"/>
    <p:sldId id="602" r:id="rId7"/>
    <p:sldId id="622" r:id="rId8"/>
    <p:sldId id="566" r:id="rId9"/>
    <p:sldId id="573" r:id="rId10"/>
    <p:sldId id="575" r:id="rId11"/>
    <p:sldId id="567" r:id="rId12"/>
    <p:sldId id="568" r:id="rId13"/>
    <p:sldId id="576" r:id="rId14"/>
    <p:sldId id="572" r:id="rId15"/>
    <p:sldId id="569" r:id="rId16"/>
    <p:sldId id="577" r:id="rId17"/>
    <p:sldId id="570" r:id="rId18"/>
    <p:sldId id="578" r:id="rId19"/>
    <p:sldId id="571" r:id="rId20"/>
    <p:sldId id="579" r:id="rId21"/>
    <p:sldId id="603" r:id="rId22"/>
    <p:sldId id="580" r:id="rId23"/>
    <p:sldId id="623" r:id="rId24"/>
    <p:sldId id="638" r:id="rId25"/>
    <p:sldId id="581" r:id="rId26"/>
    <p:sldId id="624" r:id="rId27"/>
    <p:sldId id="639" r:id="rId28"/>
    <p:sldId id="582" r:id="rId29"/>
    <p:sldId id="625" r:id="rId30"/>
    <p:sldId id="640" r:id="rId31"/>
    <p:sldId id="583" r:id="rId32"/>
    <p:sldId id="626" r:id="rId33"/>
    <p:sldId id="641" r:id="rId34"/>
    <p:sldId id="584" r:id="rId35"/>
    <p:sldId id="585" r:id="rId36"/>
    <p:sldId id="586" r:id="rId37"/>
    <p:sldId id="600" r:id="rId38"/>
    <p:sldId id="601" r:id="rId39"/>
    <p:sldId id="588" r:id="rId40"/>
    <p:sldId id="589" r:id="rId41"/>
    <p:sldId id="590" r:id="rId42"/>
    <p:sldId id="543" r:id="rId43"/>
    <p:sldId id="591" r:id="rId44"/>
    <p:sldId id="474" r:id="rId45"/>
    <p:sldId id="621" r:id="rId46"/>
    <p:sldId id="530" r:id="rId47"/>
    <p:sldId id="432" r:id="rId48"/>
    <p:sldId id="595" r:id="rId49"/>
    <p:sldId id="597" r:id="rId50"/>
    <p:sldId id="596" r:id="rId51"/>
    <p:sldId id="599" r:id="rId52"/>
    <p:sldId id="604" r:id="rId53"/>
    <p:sldId id="618" r:id="rId54"/>
    <p:sldId id="627" r:id="rId55"/>
    <p:sldId id="617" r:id="rId56"/>
    <p:sldId id="634" r:id="rId57"/>
    <p:sldId id="649" r:id="rId58"/>
    <p:sldId id="635" r:id="rId59"/>
    <p:sldId id="637" r:id="rId60"/>
    <p:sldId id="636" r:id="rId61"/>
    <p:sldId id="616" r:id="rId62"/>
    <p:sldId id="313" r:id="rId63"/>
    <p:sldId id="630" r:id="rId64"/>
    <p:sldId id="631" r:id="rId65"/>
    <p:sldId id="632" r:id="rId66"/>
    <p:sldId id="633" r:id="rId67"/>
    <p:sldId id="615" r:id="rId68"/>
    <p:sldId id="317" r:id="rId69"/>
    <p:sldId id="608" r:id="rId70"/>
    <p:sldId id="610" r:id="rId71"/>
    <p:sldId id="611" r:id="rId72"/>
    <p:sldId id="612" r:id="rId73"/>
    <p:sldId id="645" r:id="rId74"/>
  </p:sldIdLst>
  <p:sldSz cx="9144000" cy="5143500" type="screen16x9"/>
  <p:notesSz cx="6858000" cy="9144000"/>
  <p:embeddedFontLst>
    <p:embeddedFont>
      <p:font typeface="Adobe Caslon Pro" panose="0205050205050A020403" pitchFamily="18" charset="77"/>
      <p:regular r:id="rId76"/>
      <p:bold r:id="rId77"/>
      <p:italic r:id="rId78"/>
      <p:boldItalic r:id="rId79"/>
    </p:embeddedFont>
    <p:embeddedFont>
      <p:font typeface="Bodoni" pitchFamily="2" charset="0"/>
      <p:regular r:id="rId80"/>
      <p:bold r:id="rId81"/>
      <p:italic r:id="rId82"/>
      <p:boldItalic r:id="rId83"/>
    </p:embeddedFont>
    <p:embeddedFont>
      <p:font typeface="Calibri" panose="020F0502020204030204" pitchFamily="34" charset="0"/>
      <p:regular r:id="rId84"/>
      <p:bold r:id="rId85"/>
      <p:italic r:id="rId86"/>
      <p:boldItalic r:id="rId87"/>
    </p:embeddedFont>
    <p:embeddedFont>
      <p:font typeface="Franklin Gothic" panose="020B0603020102020204" pitchFamily="34" charset="0"/>
      <p:regular r:id="rId88"/>
      <p:bold r:id="rId89"/>
      <p:italic r:id="rId90"/>
      <p:boldItalic r:id="rId91"/>
    </p:embeddedFont>
    <p:embeddedFont>
      <p:font typeface="Franklin Gothic Book" panose="020B0503020102020204" pitchFamily="34" charset="0"/>
      <p:regular r:id="rId92"/>
      <p:italic r:id="rId93"/>
    </p:embeddedFont>
    <p:embeddedFont>
      <p:font typeface="Franklin Gothic Demi" panose="020B0603020102020204" pitchFamily="34" charset="0"/>
      <p:regular r:id="rId94"/>
      <p:bold r:id="rId95"/>
      <p:italic r:id="rId96"/>
      <p:boldItalic r:id="rId97"/>
    </p:embeddedFont>
    <p:embeddedFont>
      <p:font typeface="Franklin Gothic Demi Cond" panose="020B0603020102020204" pitchFamily="34" charset="0"/>
      <p:regular r:id="rId98"/>
      <p:bold r:id="rId99"/>
    </p:embeddedFont>
    <p:embeddedFont>
      <p:font typeface="Franklin Gothic Medium" panose="020B0603020102020204" pitchFamily="34" charset="0"/>
      <p:regular r:id="rId100"/>
      <p:italic r:id="rId101"/>
    </p:embeddedFont>
    <p:embeddedFont>
      <p:font typeface="Franklin Gothic Medium Cond" panose="020B0606030402020204" pitchFamily="34" charset="0"/>
      <p:regular r:id="rId102"/>
    </p:embeddedFont>
    <p:embeddedFont>
      <p:font typeface="ITC Franklin Gothic Std Bk Cd" panose="020B0506030503020204" pitchFamily="34" charset="77"/>
      <p:regular r:id="rId103"/>
      <p:bold r:id="rId104"/>
      <p:italic r:id="rId105"/>
      <p:boldItalic r:id="rId106"/>
    </p:embeddedFont>
    <p:embeddedFont>
      <p:font typeface="Lato" panose="020F0502020204030203" pitchFamily="34" charset="0"/>
      <p:regular r:id="rId107"/>
      <p:bold r:id="rId108"/>
      <p:italic r:id="rId109"/>
      <p:boldItalic r:id="rId110"/>
    </p:embeddedFont>
    <p:embeddedFont>
      <p:font typeface="Raleway" panose="020F0502020204030204" pitchFamily="34" charset="0"/>
      <p:regular r:id="rId111"/>
      <p:bold r:id="rId112"/>
      <p:italic r:id="rId113"/>
      <p:boldItalic r:id="rId1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3"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C4A"/>
    <a:srgbClr val="212D4A"/>
    <a:srgbClr val="FFFFFF"/>
    <a:srgbClr val="FFAC64"/>
    <a:srgbClr val="FF9559"/>
    <a:srgbClr val="E46E20"/>
    <a:srgbClr val="FFA45D"/>
    <a:srgbClr val="58C6FF"/>
    <a:srgbClr val="3E45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13ADC22-76E4-49B3-990F-D2468D07EFF4}">
  <a:tblStyle styleId="{113ADC22-76E4-49B3-990F-D2468D07EF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0B46229-5FCC-42EF-A936-21BA63BC9245}"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7"/>
    <p:restoredTop sz="71565"/>
  </p:normalViewPr>
  <p:slideViewPr>
    <p:cSldViewPr snapToGrid="0">
      <p:cViewPr varScale="1">
        <p:scale>
          <a:sx n="120" d="100"/>
          <a:sy n="120" d="100"/>
        </p:scale>
        <p:origin x="1976" y="168"/>
      </p:cViewPr>
      <p:guideLst>
        <p:guide orient="horz" pos="1620"/>
        <p:guide pos="2880"/>
      </p:guideLst>
    </p:cSldViewPr>
  </p:slideViewPr>
  <p:notesTextViewPr>
    <p:cViewPr>
      <p:scale>
        <a:sx n="1" d="1"/>
        <a:sy n="1" d="1"/>
      </p:scale>
      <p:origin x="0" y="0"/>
    </p:cViewPr>
  </p:notesTextViewPr>
  <p:notesViewPr>
    <p:cSldViewPr snapToGrid="0">
      <p:cViewPr varScale="1">
        <p:scale>
          <a:sx n="85" d="100"/>
          <a:sy n="85" d="100"/>
        </p:scale>
        <p:origin x="2416" y="16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9.fntdata"/><Relationship Id="rId89" Type="http://schemas.openxmlformats.org/officeDocument/2006/relationships/font" Target="fonts/font14.fntdata"/><Relationship Id="rId112" Type="http://schemas.openxmlformats.org/officeDocument/2006/relationships/font" Target="fonts/font37.fntdata"/><Relationship Id="rId16" Type="http://schemas.openxmlformats.org/officeDocument/2006/relationships/slide" Target="slides/slide15.xml"/><Relationship Id="rId107" Type="http://schemas.openxmlformats.org/officeDocument/2006/relationships/font" Target="fonts/font3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102" Type="http://schemas.openxmlformats.org/officeDocument/2006/relationships/font" Target="fonts/font27.fntdata"/><Relationship Id="rId5" Type="http://schemas.openxmlformats.org/officeDocument/2006/relationships/slide" Target="slides/slide4.xml"/><Relationship Id="rId90" Type="http://schemas.openxmlformats.org/officeDocument/2006/relationships/font" Target="fonts/font15.fntdata"/><Relationship Id="rId95" Type="http://schemas.openxmlformats.org/officeDocument/2006/relationships/font" Target="fonts/font20.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font" Target="fonts/font38.fntdata"/><Relationship Id="rId118" Type="http://schemas.openxmlformats.org/officeDocument/2006/relationships/theme" Target="theme/theme1.xml"/><Relationship Id="rId80" Type="http://schemas.openxmlformats.org/officeDocument/2006/relationships/font" Target="fonts/font5.fntdata"/><Relationship Id="rId85" Type="http://schemas.openxmlformats.org/officeDocument/2006/relationships/font" Target="fonts/font10.fntdata"/><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28.fntdata"/><Relationship Id="rId108" Type="http://schemas.openxmlformats.org/officeDocument/2006/relationships/font" Target="fonts/font33.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notesMaster" Target="notesMasters/notesMaster1.xml"/><Relationship Id="rId91" Type="http://schemas.openxmlformats.org/officeDocument/2006/relationships/font" Target="fonts/font16.fntdata"/><Relationship Id="rId96"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font" Target="fonts/font39.fntdata"/><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font" Target="fonts/font11.fntdata"/><Relationship Id="rId94" Type="http://schemas.openxmlformats.org/officeDocument/2006/relationships/font" Target="fonts/font19.fntdata"/><Relationship Id="rId99" Type="http://schemas.openxmlformats.org/officeDocument/2006/relationships/font" Target="fonts/font24.fntdata"/><Relationship Id="rId101" Type="http://schemas.openxmlformats.org/officeDocument/2006/relationships/font" Target="fonts/font2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3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97" Type="http://schemas.openxmlformats.org/officeDocument/2006/relationships/font" Target="fonts/font22.fntdata"/><Relationship Id="rId104" Type="http://schemas.openxmlformats.org/officeDocument/2006/relationships/font" Target="fonts/font2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2.fntdata"/><Relationship Id="rId110" Type="http://schemas.openxmlformats.org/officeDocument/2006/relationships/font" Target="fonts/font35.fntdata"/><Relationship Id="rId115"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font" Target="fonts/font2.fntdata"/><Relationship Id="rId100" Type="http://schemas.openxmlformats.org/officeDocument/2006/relationships/font" Target="fonts/font25.fntdata"/><Relationship Id="rId105" Type="http://schemas.openxmlformats.org/officeDocument/2006/relationships/font" Target="fonts/font3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8.fntdata"/><Relationship Id="rId98" Type="http://schemas.openxmlformats.org/officeDocument/2006/relationships/font" Target="fonts/font2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font" Target="fonts/font8.fntdata"/><Relationship Id="rId88" Type="http://schemas.openxmlformats.org/officeDocument/2006/relationships/font" Target="fonts/font13.fntdata"/><Relationship Id="rId111" Type="http://schemas.openxmlformats.org/officeDocument/2006/relationships/font" Target="fonts/font36.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0899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253868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7814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961031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603378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9450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52764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So in “</a:t>
            </a:r>
            <a:r>
              <a:rPr lang="en-US" i="1" dirty="0">
                <a:solidFill>
                  <a:schemeClr val="bg2"/>
                </a:solidFill>
              </a:rPr>
              <a:t>I like this sentence, however, my friend does not.” the issue is that this is in a piece of writing and however can’t be used to join two complete clauses into one sentence. </a:t>
            </a:r>
          </a:p>
        </p:txBody>
      </p:sp>
    </p:spTree>
    <p:extLst>
      <p:ext uri="{BB962C8B-B14F-4D97-AF65-F5344CB8AC3E}">
        <p14:creationId xmlns:p14="http://schemas.microsoft.com/office/powerpoint/2010/main" val="35528031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i="1" dirty="0">
              <a:solidFill>
                <a:schemeClr val="bg2"/>
              </a:solidFill>
            </a:endParaRPr>
          </a:p>
        </p:txBody>
      </p:sp>
    </p:spTree>
    <p:extLst>
      <p:ext uri="{BB962C8B-B14F-4D97-AF65-F5344CB8AC3E}">
        <p14:creationId xmlns:p14="http://schemas.microsoft.com/office/powerpoint/2010/main" val="25523284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1486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1780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Challenge for the session</a:t>
            </a:r>
          </a:p>
          <a:p>
            <a:r>
              <a:rPr lang="en-US" dirty="0"/>
              <a:t>Find one or two things that will be useful for your</a:t>
            </a:r>
          </a:p>
          <a:p>
            <a:r>
              <a:rPr lang="en-US" dirty="0"/>
              <a:t>And identify one thing you could share</a:t>
            </a:r>
          </a:p>
          <a:p>
            <a:r>
              <a:rPr lang="en-US" dirty="0"/>
              <a:t>Not everything in the workshop will be useful or new to you but it can be useful if you can find at least 1 thing that may help you now or in the future</a:t>
            </a:r>
          </a:p>
          <a:p>
            <a:r>
              <a:rPr lang="en-US" dirty="0"/>
              <a:t>What you learn is also not only about being immediately useful for you, but to be useful for yourself in the future and to prepare you to be able to shared what you learned to help someone else</a:t>
            </a:r>
          </a:p>
        </p:txBody>
      </p:sp>
    </p:spTree>
    <p:extLst>
      <p:ext uri="{BB962C8B-B14F-4D97-AF65-F5344CB8AC3E}">
        <p14:creationId xmlns:p14="http://schemas.microsoft.com/office/powerpoint/2010/main" val="701026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6891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01556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OK so this would be more context specific and stuff but space</a:t>
            </a:r>
          </a:p>
        </p:txBody>
      </p:sp>
    </p:spTree>
    <p:extLst>
      <p:ext uri="{BB962C8B-B14F-4D97-AF65-F5344CB8AC3E}">
        <p14:creationId xmlns:p14="http://schemas.microsoft.com/office/powerpoint/2010/main" val="3552300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643172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06900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55354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9186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When someone points something out- can you think through the stages to figure out where you are at, why you might react the way you do and what you might need to most effectively move forward?</a:t>
            </a:r>
          </a:p>
          <a:p>
            <a:r>
              <a:rPr lang="en-US" dirty="0"/>
              <a:t>Use as a reflective device to chart your progress</a:t>
            </a:r>
          </a:p>
        </p:txBody>
      </p:sp>
    </p:spTree>
    <p:extLst>
      <p:ext uri="{BB962C8B-B14F-4D97-AF65-F5344CB8AC3E}">
        <p14:creationId xmlns:p14="http://schemas.microsoft.com/office/powerpoint/2010/main" val="9365241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animations</a:t>
            </a:r>
          </a:p>
        </p:txBody>
      </p:sp>
    </p:spTree>
    <p:extLst>
      <p:ext uri="{BB962C8B-B14F-4D97-AF65-F5344CB8AC3E}">
        <p14:creationId xmlns:p14="http://schemas.microsoft.com/office/powerpoint/2010/main" val="13095422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at all stages &amp; for all types of work, consistently can ask for/reflect on the fit for audience, purpose, context and format</a:t>
            </a:r>
          </a:p>
          <a:p>
            <a:r>
              <a:rPr lang="en-US" dirty="0"/>
              <a:t>Can always ask what they saw as main message or key take away</a:t>
            </a:r>
          </a:p>
        </p:txBody>
      </p:sp>
    </p:spTree>
    <p:extLst>
      <p:ext uri="{BB962C8B-B14F-4D97-AF65-F5344CB8AC3E}">
        <p14:creationId xmlns:p14="http://schemas.microsoft.com/office/powerpoint/2010/main" val="2926286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Clarity includes readability, lack of ambiguity, etc.</a:t>
            </a:r>
          </a:p>
          <a:p>
            <a:endParaRPr lang="en-US" dirty="0"/>
          </a:p>
        </p:txBody>
      </p:sp>
    </p:spTree>
    <p:extLst>
      <p:ext uri="{BB962C8B-B14F-4D97-AF65-F5344CB8AC3E}">
        <p14:creationId xmlns:p14="http://schemas.microsoft.com/office/powerpoint/2010/main" val="2951918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Someone in your lab </a:t>
            </a:r>
            <a:r>
              <a:rPr lang="en-US" dirty="0" err="1"/>
              <a:t>prob</a:t>
            </a:r>
            <a:r>
              <a:rPr lang="en-US" dirty="0"/>
              <a:t> tell you more about what advisor is looking for or a dept poster fair for instance</a:t>
            </a:r>
          </a:p>
        </p:txBody>
      </p:sp>
    </p:spTree>
    <p:extLst>
      <p:ext uri="{BB962C8B-B14F-4D97-AF65-F5344CB8AC3E}">
        <p14:creationId xmlns:p14="http://schemas.microsoft.com/office/powerpoint/2010/main" val="38641972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For difficult questions on content</a:t>
            </a:r>
          </a:p>
        </p:txBody>
      </p:sp>
    </p:spTree>
    <p:extLst>
      <p:ext uri="{BB962C8B-B14F-4D97-AF65-F5344CB8AC3E}">
        <p14:creationId xmlns:p14="http://schemas.microsoft.com/office/powerpoint/2010/main" val="751751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all the writing concerns</a:t>
            </a:r>
          </a:p>
        </p:txBody>
      </p:sp>
    </p:spTree>
    <p:extLst>
      <p:ext uri="{BB962C8B-B14F-4D97-AF65-F5344CB8AC3E}">
        <p14:creationId xmlns:p14="http://schemas.microsoft.com/office/powerpoint/2010/main" val="14294313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Only for current UVA Engineering graduate students &amp; postdocs</a:t>
            </a:r>
          </a:p>
          <a:p>
            <a:r>
              <a:rPr lang="en-US" dirty="0"/>
              <a:t>Our writing consultants are graduate students from outside of engineering</a:t>
            </a:r>
          </a:p>
          <a:p>
            <a:r>
              <a:rPr lang="en-US" dirty="0"/>
              <a:t>Not instructional or tutoring  </a:t>
            </a:r>
            <a:r>
              <a:rPr lang="en-US" dirty="0" err="1"/>
              <a:t>necc</a:t>
            </a:r>
            <a:r>
              <a:rPr lang="en-US" dirty="0"/>
              <a:t>, work through issues students face in something they are already working on</a:t>
            </a:r>
          </a:p>
          <a:p>
            <a:r>
              <a:rPr lang="en-US" dirty="0"/>
              <a:t>Can/happy to work with </a:t>
            </a:r>
            <a:r>
              <a:rPr lang="en-US" dirty="0" err="1"/>
              <a:t>esl</a:t>
            </a:r>
            <a:r>
              <a:rPr lang="en-US" dirty="0"/>
              <a:t>, but writing center can be more involved with that and is a better resource for those with greater need or who want tutorials/instruction</a:t>
            </a:r>
          </a:p>
          <a:p>
            <a:r>
              <a:rPr lang="en-US" dirty="0"/>
              <a:t>NOT editing or rewriting or checking</a:t>
            </a:r>
          </a:p>
        </p:txBody>
      </p:sp>
    </p:spTree>
    <p:extLst>
      <p:ext uri="{BB962C8B-B14F-4D97-AF65-F5344CB8AC3E}">
        <p14:creationId xmlns:p14="http://schemas.microsoft.com/office/powerpoint/2010/main" val="11109955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UVA writing center works with anyone at UVA</a:t>
            </a:r>
          </a:p>
          <a:p>
            <a:r>
              <a:rPr lang="en-US" dirty="0"/>
              <a:t>Does not show in the booking system if a tutor is a grad or undergrad student though</a:t>
            </a:r>
          </a:p>
          <a:p>
            <a:r>
              <a:rPr lang="en-US" dirty="0"/>
              <a:t>ESL tutors are specially trained for working with ESL students and will do more tutoring than the GWL on these areas </a:t>
            </a:r>
          </a:p>
          <a:p>
            <a:endParaRPr lang="en-US" dirty="0"/>
          </a:p>
        </p:txBody>
      </p:sp>
    </p:spTree>
    <p:extLst>
      <p:ext uri="{BB962C8B-B14F-4D97-AF65-F5344CB8AC3E}">
        <p14:creationId xmlns:p14="http://schemas.microsoft.com/office/powerpoint/2010/main" val="1033971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Build a supportive disciplinary community through discussion based feedback</a:t>
            </a:r>
          </a:p>
        </p:txBody>
      </p:sp>
    </p:spTree>
    <p:extLst>
      <p:ext uri="{BB962C8B-B14F-4D97-AF65-F5344CB8AC3E}">
        <p14:creationId xmlns:p14="http://schemas.microsoft.com/office/powerpoint/2010/main" val="23105425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Sign</a:t>
            </a:r>
            <a:r>
              <a:rPr lang="en-US" baseline="0" dirty="0"/>
              <a:t> up for summer -&gt; groups begin meeting in May or June ( will have sign ups end/start of each semester)</a:t>
            </a:r>
          </a:p>
          <a:p>
            <a:r>
              <a:rPr lang="en-US" dirty="0"/>
              <a:t>They put a paper (or figure, presentation, poster, </a:t>
            </a:r>
            <a:r>
              <a:rPr lang="en-US" dirty="0" err="1"/>
              <a:t>etc</a:t>
            </a:r>
            <a:r>
              <a:rPr lang="en-US" dirty="0"/>
              <a:t>) up on the screen. Give </a:t>
            </a:r>
            <a:r>
              <a:rPr lang="en-US" dirty="0" err="1"/>
              <a:t>bkgrnd</a:t>
            </a:r>
            <a:r>
              <a:rPr lang="en-US" dirty="0"/>
              <a:t>- what kind of paper, the journal its going to audience, stage in process, key concerns to focus on. They read aloud p by p and group discusses/gives feedback targeting concerns; facilitator present too</a:t>
            </a:r>
          </a:p>
          <a:p>
            <a:r>
              <a:rPr lang="en-US" dirty="0"/>
              <a:t>I can help new groups get started or help profs set up something like this for their lab groups as well</a:t>
            </a:r>
          </a:p>
          <a:p>
            <a:r>
              <a:rPr lang="en-US" dirty="0"/>
              <a:t>Group calendar can help with goal setting, accountability/motivation in longer projects, students get to see what students in other labs, stages of </a:t>
            </a:r>
            <a:r>
              <a:rPr lang="en-US" dirty="0" err="1"/>
              <a:t>prgm</a:t>
            </a:r>
            <a:r>
              <a:rPr lang="en-US" dirty="0"/>
              <a:t> are working on. We’d like to keep somewhat similar disciplines or types of research together when possible</a:t>
            </a:r>
          </a:p>
        </p:txBody>
      </p:sp>
    </p:spTree>
    <p:extLst>
      <p:ext uri="{BB962C8B-B14F-4D97-AF65-F5344CB8AC3E}">
        <p14:creationId xmlns:p14="http://schemas.microsoft.com/office/powerpoint/2010/main" val="36843013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posting preprints</a:t>
            </a:r>
          </a:p>
        </p:txBody>
      </p:sp>
    </p:spTree>
    <p:extLst>
      <p:ext uri="{BB962C8B-B14F-4D97-AF65-F5344CB8AC3E}">
        <p14:creationId xmlns:p14="http://schemas.microsoft.com/office/powerpoint/2010/main" val="4043814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Useful but be wary &amp; use wisely</a:t>
            </a:r>
          </a:p>
        </p:txBody>
      </p:sp>
    </p:spTree>
    <p:extLst>
      <p:ext uri="{BB962C8B-B14F-4D97-AF65-F5344CB8AC3E}">
        <p14:creationId xmlns:p14="http://schemas.microsoft.com/office/powerpoint/2010/main" val="5439951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Set up timelines with your PI/advisor &amp; stick to it. If you are supposed to submit a draft by a certain date to get feedback, stick to it, be early even.</a:t>
            </a:r>
          </a:p>
          <a:p>
            <a:r>
              <a:rPr lang="en-US" dirty="0"/>
              <a:t>Often if you ask for feedback on a very short deadline, faculty may tell you they may not have time etc. it’s not a slight to you, often that is simply reality. </a:t>
            </a:r>
          </a:p>
        </p:txBody>
      </p:sp>
    </p:spTree>
    <p:extLst>
      <p:ext uri="{BB962C8B-B14F-4D97-AF65-F5344CB8AC3E}">
        <p14:creationId xmlns:p14="http://schemas.microsoft.com/office/powerpoint/2010/main" val="2322056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1862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To a friend</a:t>
            </a:r>
          </a:p>
          <a:p>
            <a:r>
              <a:rPr lang="en-US" dirty="0"/>
              <a:t>If they say yes, send position description and your draft</a:t>
            </a:r>
          </a:p>
        </p:txBody>
      </p:sp>
    </p:spTree>
    <p:extLst>
      <p:ext uri="{BB962C8B-B14F-4D97-AF65-F5344CB8AC3E}">
        <p14:creationId xmlns:p14="http://schemas.microsoft.com/office/powerpoint/2010/main" val="40581462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,multiple concrete suggestion</a:t>
            </a:r>
          </a:p>
        </p:txBody>
      </p:sp>
    </p:spTree>
    <p:extLst>
      <p:ext uri="{BB962C8B-B14F-4D97-AF65-F5344CB8AC3E}">
        <p14:creationId xmlns:p14="http://schemas.microsoft.com/office/powerpoint/2010/main" val="284085786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,multiple concrete suggestion</a:t>
            </a:r>
          </a:p>
          <a:p>
            <a:r>
              <a:rPr lang="en-US" dirty="0"/>
              <a:t>ID, Offer, Explain</a:t>
            </a:r>
          </a:p>
          <a:p>
            <a:r>
              <a:rPr lang="en-US" dirty="0"/>
              <a:t>Be specific and clear</a:t>
            </a:r>
          </a:p>
          <a:p>
            <a:r>
              <a:rPr lang="en-US" dirty="0"/>
              <a:t>Opportunity, action, consequence</a:t>
            </a:r>
          </a:p>
          <a:p>
            <a:endParaRPr lang="en-US" dirty="0"/>
          </a:p>
        </p:txBody>
      </p:sp>
    </p:spTree>
    <p:extLst>
      <p:ext uri="{BB962C8B-B14F-4D97-AF65-F5344CB8AC3E}">
        <p14:creationId xmlns:p14="http://schemas.microsoft.com/office/powerpoint/2010/main" val="3225869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,multiple concrete suggestion</a:t>
            </a:r>
          </a:p>
        </p:txBody>
      </p:sp>
    </p:spTree>
    <p:extLst>
      <p:ext uri="{BB962C8B-B14F-4D97-AF65-F5344CB8AC3E}">
        <p14:creationId xmlns:p14="http://schemas.microsoft.com/office/powerpoint/2010/main" val="20149115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,multiple concrete suggestion</a:t>
            </a:r>
          </a:p>
        </p:txBody>
      </p:sp>
    </p:spTree>
    <p:extLst>
      <p:ext uri="{BB962C8B-B14F-4D97-AF65-F5344CB8AC3E}">
        <p14:creationId xmlns:p14="http://schemas.microsoft.com/office/powerpoint/2010/main" val="20750378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,multiple concrete suggestion</a:t>
            </a:r>
          </a:p>
        </p:txBody>
      </p:sp>
    </p:spTree>
    <p:extLst>
      <p:ext uri="{BB962C8B-B14F-4D97-AF65-F5344CB8AC3E}">
        <p14:creationId xmlns:p14="http://schemas.microsoft.com/office/powerpoint/2010/main" val="2578948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someone is doing a last minute run through and is going to present in 10 minutes, focus on positive to give a confidence boost rather than trying to get them to redo their entire presentation</a:t>
            </a:r>
          </a:p>
          <a:p>
            <a:endParaRPr lang="en-US" dirty="0"/>
          </a:p>
        </p:txBody>
      </p:sp>
    </p:spTree>
    <p:extLst>
      <p:ext uri="{BB962C8B-B14F-4D97-AF65-F5344CB8AC3E}">
        <p14:creationId xmlns:p14="http://schemas.microsoft.com/office/powerpoint/2010/main" val="3393654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1E971D5-E0FE-F140-BF93-BE7DF2E4179F}" type="slidenum">
              <a:rPr lang="en-US" smtClean="0"/>
              <a:t>73</a:t>
            </a:fld>
            <a:endParaRPr lang="en-US"/>
          </a:p>
        </p:txBody>
      </p:sp>
    </p:spTree>
    <p:extLst>
      <p:ext uri="{BB962C8B-B14F-4D97-AF65-F5344CB8AC3E}">
        <p14:creationId xmlns:p14="http://schemas.microsoft.com/office/powerpoint/2010/main" val="2345199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0213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724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44446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04447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5771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2">
  <p:cSld name="TITLE_2">
    <p:bg>
      <p:bgPr>
        <a:solidFill>
          <a:srgbClr val="EB5F0C"/>
        </a:solidFill>
        <a:effectLst/>
      </p:bgPr>
    </p:bg>
    <p:spTree>
      <p:nvGrpSpPr>
        <p:cNvPr id="1" name="Shape 19"/>
        <p:cNvGrpSpPr/>
        <p:nvPr/>
      </p:nvGrpSpPr>
      <p:grpSpPr>
        <a:xfrm>
          <a:off x="0" y="0"/>
          <a:ext cx="0" cy="0"/>
          <a:chOff x="0" y="0"/>
          <a:chExt cx="0" cy="0"/>
        </a:xfrm>
      </p:grpSpPr>
      <p:cxnSp>
        <p:nvCxnSpPr>
          <p:cNvPr id="20" name="Shape 20"/>
          <p:cNvCxnSpPr/>
          <p:nvPr/>
        </p:nvCxnSpPr>
        <p:spPr>
          <a:xfrm>
            <a:off x="434100" y="327100"/>
            <a:ext cx="8275800" cy="14100"/>
          </a:xfrm>
          <a:prstGeom prst="straightConnector1">
            <a:avLst/>
          </a:prstGeom>
          <a:noFill/>
          <a:ln w="28575" cap="flat" cmpd="sng">
            <a:solidFill>
              <a:schemeClr val="lt1"/>
            </a:solidFill>
            <a:prstDash val="dot"/>
            <a:round/>
            <a:headEnd type="none" w="sm" len="sm"/>
            <a:tailEnd type="none" w="sm" len="sm"/>
          </a:ln>
        </p:spPr>
      </p:cxnSp>
      <p:sp>
        <p:nvSpPr>
          <p:cNvPr id="21" name="Shape 21"/>
          <p:cNvSpPr txBox="1">
            <a:spLocks noGrp="1"/>
          </p:cNvSpPr>
          <p:nvPr>
            <p:ph type="ctrTitle"/>
          </p:nvPr>
        </p:nvSpPr>
        <p:spPr>
          <a:xfrm>
            <a:off x="427425" y="630225"/>
            <a:ext cx="8275800" cy="1542000"/>
          </a:xfrm>
          <a:prstGeom prst="rect">
            <a:avLst/>
          </a:prstGeom>
        </p:spPr>
        <p:txBody>
          <a:bodyPr spcFirstLastPara="1" wrap="square" lIns="91425" tIns="91425" rIns="91425" bIns="91425" anchor="t" anchorCtr="0"/>
          <a:lstStyle>
            <a:lvl1pPr lvl="0" algn="ctr" rtl="0">
              <a:spcBef>
                <a:spcPts val="0"/>
              </a:spcBef>
              <a:spcAft>
                <a:spcPts val="0"/>
              </a:spcAft>
              <a:buClr>
                <a:srgbClr val="232D4B"/>
              </a:buClr>
              <a:buSzPts val="4800"/>
              <a:buFont typeface="Franklin Gothic"/>
              <a:buNone/>
              <a:defRPr sz="4800">
                <a:solidFill>
                  <a:srgbClr val="232D4B"/>
                </a:solidFill>
                <a:latin typeface="Franklin Gothic"/>
                <a:ea typeface="Franklin Gothic"/>
                <a:cs typeface="Franklin Gothic"/>
                <a:sym typeface="Franklin Gothic"/>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2" name="Shape 22"/>
          <p:cNvSpPr txBox="1">
            <a:spLocks noGrp="1"/>
          </p:cNvSpPr>
          <p:nvPr>
            <p:ph type="subTitle" idx="1"/>
          </p:nvPr>
        </p:nvSpPr>
        <p:spPr>
          <a:xfrm>
            <a:off x="445975" y="3238450"/>
            <a:ext cx="8275800" cy="12417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2400"/>
              <a:buFont typeface="Franklin Gothic"/>
              <a:buNone/>
              <a:defRPr sz="2400">
                <a:solidFill>
                  <a:schemeClr val="lt1"/>
                </a:solidFill>
                <a:latin typeface="Franklin Gothic"/>
                <a:ea typeface="Franklin Gothic"/>
                <a:cs typeface="Franklin Gothic"/>
                <a:sym typeface="Franklin Gothic"/>
              </a:defRPr>
            </a:lvl9pPr>
          </a:lstStyle>
          <a:p>
            <a:endParaRPr/>
          </a:p>
        </p:txBody>
      </p:sp>
      <p:sp>
        <p:nvSpPr>
          <p:cNvPr id="23" name="Shape 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458010" y="2547432"/>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242284"/>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33301" y="1275721"/>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2818425"/>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297642"/>
            <a:ext cx="5449313" cy="1107090"/>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1897611"/>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6050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1 1 1" preserve="1" userDrawn="1">
  <p:cSld name="1_Title and body 1 1 1 1">
    <p:spTree>
      <p:nvGrpSpPr>
        <p:cNvPr id="1" name="Shape 165"/>
        <p:cNvGrpSpPr/>
        <p:nvPr/>
      </p:nvGrpSpPr>
      <p:grpSpPr>
        <a:xfrm>
          <a:off x="0" y="0"/>
          <a:ext cx="0" cy="0"/>
          <a:chOff x="0" y="0"/>
          <a:chExt cx="0" cy="0"/>
        </a:xfrm>
      </p:grpSpPr>
      <p:cxnSp>
        <p:nvCxnSpPr>
          <p:cNvPr id="166" name="Shape 166"/>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67" name="Shape 167"/>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8" name="Shape 168"/>
          <p:cNvSpPr txBox="1">
            <a:spLocks noGrp="1"/>
          </p:cNvSpPr>
          <p:nvPr>
            <p:ph type="body" idx="1"/>
          </p:nvPr>
        </p:nvSpPr>
        <p:spPr>
          <a:xfrm>
            <a:off x="654200" y="1100250"/>
            <a:ext cx="7751246"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dirty="0"/>
          </a:p>
        </p:txBody>
      </p:sp>
      <p:sp>
        <p:nvSpPr>
          <p:cNvPr id="169" name="Shape 16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4865700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1">
  <p:cSld name="TITLE_1">
    <p:bg>
      <p:bgPr>
        <a:solidFill>
          <a:srgbClr val="232D4B"/>
        </a:solidFill>
        <a:effectLst/>
      </p:bgPr>
    </p:bg>
    <p:spTree>
      <p:nvGrpSpPr>
        <p:cNvPr id="1" name="Shape 29"/>
        <p:cNvGrpSpPr/>
        <p:nvPr/>
      </p:nvGrpSpPr>
      <p:grpSpPr>
        <a:xfrm>
          <a:off x="0" y="0"/>
          <a:ext cx="0" cy="0"/>
          <a:chOff x="0" y="0"/>
          <a:chExt cx="0" cy="0"/>
        </a:xfrm>
      </p:grpSpPr>
      <p:cxnSp>
        <p:nvCxnSpPr>
          <p:cNvPr id="30" name="Shape 30"/>
          <p:cNvCxnSpPr/>
          <p:nvPr/>
        </p:nvCxnSpPr>
        <p:spPr>
          <a:xfrm>
            <a:off x="2477724" y="415650"/>
            <a:ext cx="6244200" cy="0"/>
          </a:xfrm>
          <a:prstGeom prst="straightConnector1">
            <a:avLst/>
          </a:prstGeom>
          <a:noFill/>
          <a:ln w="38100" cap="flat" cmpd="sng">
            <a:solidFill>
              <a:schemeClr val="lt1"/>
            </a:solidFill>
            <a:prstDash val="dot"/>
            <a:round/>
            <a:headEnd type="none" w="sm" len="sm"/>
            <a:tailEnd type="none" w="sm" len="sm"/>
          </a:ln>
        </p:spPr>
      </p:cxnSp>
      <p:sp>
        <p:nvSpPr>
          <p:cNvPr id="31" name="Shape 31"/>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2" name="Shape 32"/>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2400"/>
              <a:buFont typeface="Franklin Gothic"/>
              <a:buNone/>
              <a:defRPr>
                <a:solidFill>
                  <a:schemeClr val="lt1"/>
                </a:solidFill>
                <a:latin typeface="Franklin Gothic"/>
                <a:ea typeface="Franklin Gothic"/>
                <a:cs typeface="Franklin Gothic"/>
                <a:sym typeface="Franklin Gothic"/>
              </a:defRPr>
            </a:lvl1pPr>
            <a:lvl2pPr lvl="1"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3" name="Shape 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1 2">
  <p:cSld name="TITLE_1_2">
    <p:bg>
      <p:bgPr>
        <a:solidFill>
          <a:srgbClr val="232D4B"/>
        </a:solidFill>
        <a:effectLst/>
      </p:bgPr>
    </p:bg>
    <p:spTree>
      <p:nvGrpSpPr>
        <p:cNvPr id="1" name="Shape 34"/>
        <p:cNvGrpSpPr/>
        <p:nvPr/>
      </p:nvGrpSpPr>
      <p:grpSpPr>
        <a:xfrm>
          <a:off x="0" y="0"/>
          <a:ext cx="0" cy="0"/>
          <a:chOff x="0" y="0"/>
          <a:chExt cx="0" cy="0"/>
        </a:xfrm>
      </p:grpSpPr>
      <p:cxnSp>
        <p:nvCxnSpPr>
          <p:cNvPr id="35" name="Shape 35"/>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36" name="Shape 36"/>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37" name="Shape 37"/>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39" name="Shape 39"/>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1 2 2 1">
  <p:cSld name="TITLE_1_2_2_1">
    <p:bg>
      <p:bgPr>
        <a:solidFill>
          <a:srgbClr val="232D4B"/>
        </a:solidFill>
        <a:effectLst/>
      </p:bgPr>
    </p:bg>
    <p:spTree>
      <p:nvGrpSpPr>
        <p:cNvPr id="1" name="Shape 46"/>
        <p:cNvGrpSpPr/>
        <p:nvPr/>
      </p:nvGrpSpPr>
      <p:grpSpPr>
        <a:xfrm>
          <a:off x="0" y="0"/>
          <a:ext cx="0" cy="0"/>
          <a:chOff x="0" y="0"/>
          <a:chExt cx="0" cy="0"/>
        </a:xfrm>
      </p:grpSpPr>
      <p:sp>
        <p:nvSpPr>
          <p:cNvPr id="47" name="Shape 47"/>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48" name="Shape 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49" name="Shape 49"/>
          <p:cNvPicPr preferRelativeResize="0"/>
          <p:nvPr/>
        </p:nvPicPr>
        <p:blipFill>
          <a:blip r:embed="rId2">
            <a:alphaModFix/>
          </a:blip>
          <a:stretch>
            <a:fillRect/>
          </a:stretch>
        </p:blipFill>
        <p:spPr>
          <a:xfrm>
            <a:off x="1778600" y="2018302"/>
            <a:ext cx="5586799" cy="2821724"/>
          </a:xfrm>
          <a:prstGeom prst="rect">
            <a:avLst/>
          </a:prstGeom>
          <a:noFill/>
          <a:ln>
            <a:noFill/>
          </a:ln>
        </p:spPr>
      </p:pic>
      <p:sp>
        <p:nvSpPr>
          <p:cNvPr id="50" name="Shape 50"/>
          <p:cNvSpPr txBox="1">
            <a:spLocks noGrp="1"/>
          </p:cNvSpPr>
          <p:nvPr>
            <p:ph type="subTitle" idx="1"/>
          </p:nvPr>
        </p:nvSpPr>
        <p:spPr>
          <a:xfrm>
            <a:off x="0" y="394962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1" name="Shape 51"/>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1 2 2 1 1">
  <p:cSld name="TITLE_1_2_2_1_1">
    <p:bg>
      <p:bgPr>
        <a:solidFill>
          <a:srgbClr val="232D4B"/>
        </a:solidFill>
        <a:effectLst/>
      </p:bgPr>
    </p:bg>
    <p:spTree>
      <p:nvGrpSpPr>
        <p:cNvPr id="1" name="Shape 52"/>
        <p:cNvGrpSpPr/>
        <p:nvPr/>
      </p:nvGrpSpPr>
      <p:grpSpPr>
        <a:xfrm>
          <a:off x="0" y="0"/>
          <a:ext cx="0" cy="0"/>
          <a:chOff x="0" y="0"/>
          <a:chExt cx="0" cy="0"/>
        </a:xfrm>
      </p:grpSpPr>
      <p:sp>
        <p:nvSpPr>
          <p:cNvPr id="53" name="Shape 53"/>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55" name="Shape 55"/>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56" name="Shape 56"/>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57" name="Shape 57"/>
          <p:cNvCxnSpPr/>
          <p:nvPr/>
        </p:nvCxnSpPr>
        <p:spPr>
          <a:xfrm rot="10800000" flipH="1">
            <a:off x="192750" y="2232725"/>
            <a:ext cx="8758500" cy="26700"/>
          </a:xfrm>
          <a:prstGeom prst="straightConnector1">
            <a:avLst/>
          </a:prstGeom>
          <a:noFill/>
          <a:ln w="28575" cap="flat" cmpd="sng">
            <a:solidFill>
              <a:schemeClr val="lt1"/>
            </a:solidFill>
            <a:prstDash val="dot"/>
            <a:round/>
            <a:headEnd type="none" w="sm" len="sm"/>
            <a:tailEnd type="none" w="sm" len="sm"/>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1 2 2 1 1 1">
  <p:cSld name="TITLE_1_2_2_1_1_1">
    <p:bg>
      <p:bgPr>
        <a:solidFill>
          <a:srgbClr val="232D4B"/>
        </a:solidFill>
        <a:effectLst/>
      </p:bgPr>
    </p:bg>
    <p:spTree>
      <p:nvGrpSpPr>
        <p:cNvPr id="1" name="Shape 58"/>
        <p:cNvGrpSpPr/>
        <p:nvPr/>
      </p:nvGrpSpPr>
      <p:grpSpPr>
        <a:xfrm>
          <a:off x="0" y="0"/>
          <a:ext cx="0" cy="0"/>
          <a:chOff x="0" y="0"/>
          <a:chExt cx="0" cy="0"/>
        </a:xfrm>
      </p:grpSpPr>
      <p:sp>
        <p:nvSpPr>
          <p:cNvPr id="59" name="Shape 59"/>
          <p:cNvSpPr txBox="1">
            <a:spLocks noGrp="1"/>
          </p:cNvSpPr>
          <p:nvPr>
            <p:ph type="ctrTitle"/>
          </p:nvPr>
        </p:nvSpPr>
        <p:spPr>
          <a:xfrm>
            <a:off x="172775" y="9492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0" name="Shape 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61" name="Shape 61"/>
          <p:cNvPicPr preferRelativeResize="0"/>
          <p:nvPr/>
        </p:nvPicPr>
        <p:blipFill>
          <a:blip r:embed="rId2">
            <a:alphaModFix/>
          </a:blip>
          <a:stretch>
            <a:fillRect/>
          </a:stretch>
        </p:blipFill>
        <p:spPr>
          <a:xfrm>
            <a:off x="1778600" y="3008902"/>
            <a:ext cx="5586799" cy="2821724"/>
          </a:xfrm>
          <a:prstGeom prst="rect">
            <a:avLst/>
          </a:prstGeom>
          <a:noFill/>
          <a:ln>
            <a:noFill/>
          </a:ln>
        </p:spPr>
      </p:pic>
      <p:sp>
        <p:nvSpPr>
          <p:cNvPr id="62" name="Shape 62"/>
          <p:cNvSpPr txBox="1">
            <a:spLocks noGrp="1"/>
          </p:cNvSpPr>
          <p:nvPr>
            <p:ph type="subTitle" idx="1"/>
          </p:nvPr>
        </p:nvSpPr>
        <p:spPr>
          <a:xfrm>
            <a:off x="101850" y="22555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3" name="Shape 63"/>
          <p:cNvCxnSpPr/>
          <p:nvPr/>
        </p:nvCxnSpPr>
        <p:spPr>
          <a:xfrm rot="10800000" flipH="1">
            <a:off x="192750" y="2232725"/>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1 2 2 1 1 1 1">
  <p:cSld name="TITLE_1_2_2_1_1_1_1">
    <p:bg>
      <p:bgPr>
        <a:solidFill>
          <a:srgbClr val="232D4B"/>
        </a:solidFill>
        <a:effectLst/>
      </p:bgPr>
    </p:bg>
    <p:spTree>
      <p:nvGrpSpPr>
        <p:cNvPr id="1" name="Shape 64"/>
        <p:cNvGrpSpPr/>
        <p:nvPr/>
      </p:nvGrpSpPr>
      <p:grpSpPr>
        <a:xfrm>
          <a:off x="0" y="0"/>
          <a:ext cx="0" cy="0"/>
          <a:chOff x="0" y="0"/>
          <a:chExt cx="0" cy="0"/>
        </a:xfrm>
      </p:grpSpPr>
      <p:pic>
        <p:nvPicPr>
          <p:cNvPr id="65" name="Shape 65"/>
          <p:cNvPicPr preferRelativeResize="0"/>
          <p:nvPr/>
        </p:nvPicPr>
        <p:blipFill>
          <a:blip r:embed="rId2">
            <a:alphaModFix/>
          </a:blip>
          <a:stretch>
            <a:fillRect/>
          </a:stretch>
        </p:blipFill>
        <p:spPr>
          <a:xfrm>
            <a:off x="1824150" y="-304798"/>
            <a:ext cx="5586799" cy="2821724"/>
          </a:xfrm>
          <a:prstGeom prst="rect">
            <a:avLst/>
          </a:prstGeom>
          <a:noFill/>
          <a:ln>
            <a:noFill/>
          </a:ln>
        </p:spPr>
      </p:pic>
      <p:sp>
        <p:nvSpPr>
          <p:cNvPr id="66" name="Shape 66"/>
          <p:cNvSpPr txBox="1">
            <a:spLocks noGrp="1"/>
          </p:cNvSpPr>
          <p:nvPr>
            <p:ph type="ctrTitle"/>
          </p:nvPr>
        </p:nvSpPr>
        <p:spPr>
          <a:xfrm>
            <a:off x="101850" y="2389800"/>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68" name="Shape 68"/>
          <p:cNvSpPr txBox="1">
            <a:spLocks noGrp="1"/>
          </p:cNvSpPr>
          <p:nvPr>
            <p:ph type="subTitle" idx="1"/>
          </p:nvPr>
        </p:nvSpPr>
        <p:spPr>
          <a:xfrm>
            <a:off x="147400" y="3931800"/>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cxnSp>
        <p:nvCxnSpPr>
          <p:cNvPr id="69" name="Shape 69"/>
          <p:cNvCxnSpPr/>
          <p:nvPr/>
        </p:nvCxnSpPr>
        <p:spPr>
          <a:xfrm rot="10800000" flipH="1">
            <a:off x="238300" y="1887800"/>
            <a:ext cx="8758500" cy="26700"/>
          </a:xfrm>
          <a:prstGeom prst="straightConnector1">
            <a:avLst/>
          </a:prstGeom>
          <a:noFill/>
          <a:ln w="28575" cap="flat" cmpd="sng">
            <a:solidFill>
              <a:srgbClr val="E57200"/>
            </a:solidFill>
            <a:prstDash val="dot"/>
            <a:round/>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1 2 1">
  <p:cSld name="TITLE_1_2_1">
    <p:bg>
      <p:bgPr>
        <a:solidFill>
          <a:srgbClr val="232D4B"/>
        </a:solidFill>
        <a:effectLst/>
      </p:bgPr>
    </p:bg>
    <p:spTree>
      <p:nvGrpSpPr>
        <p:cNvPr id="1" name="Shape 70"/>
        <p:cNvGrpSpPr/>
        <p:nvPr/>
      </p:nvGrpSpPr>
      <p:grpSpPr>
        <a:xfrm>
          <a:off x="0" y="0"/>
          <a:ext cx="0" cy="0"/>
          <a:chOff x="0" y="0"/>
          <a:chExt cx="0" cy="0"/>
        </a:xfrm>
      </p:grpSpPr>
      <p:cxnSp>
        <p:nvCxnSpPr>
          <p:cNvPr id="71" name="Shape 71"/>
          <p:cNvCxnSpPr/>
          <p:nvPr/>
        </p:nvCxnSpPr>
        <p:spPr>
          <a:xfrm rot="10800000" flipH="1">
            <a:off x="172775" y="451775"/>
            <a:ext cx="8758500" cy="26700"/>
          </a:xfrm>
          <a:prstGeom prst="straightConnector1">
            <a:avLst/>
          </a:prstGeom>
          <a:noFill/>
          <a:ln w="38100" cap="flat" cmpd="sng">
            <a:solidFill>
              <a:schemeClr val="lt1"/>
            </a:solidFill>
            <a:prstDash val="dot"/>
            <a:round/>
            <a:headEnd type="none" w="sm" len="sm"/>
            <a:tailEnd type="none" w="sm" len="sm"/>
          </a:ln>
        </p:spPr>
      </p:cxnSp>
      <p:sp>
        <p:nvSpPr>
          <p:cNvPr id="72" name="Shape 72"/>
          <p:cNvSpPr txBox="1">
            <a:spLocks noGrp="1"/>
          </p:cNvSpPr>
          <p:nvPr>
            <p:ph type="ctrTitle"/>
          </p:nvPr>
        </p:nvSpPr>
        <p:spPr>
          <a:xfrm>
            <a:off x="101850" y="630225"/>
            <a:ext cx="8940300" cy="1542000"/>
          </a:xfrm>
          <a:prstGeom prst="rect">
            <a:avLst/>
          </a:prstGeom>
        </p:spPr>
        <p:txBody>
          <a:bodyPr spcFirstLastPara="1" wrap="square" lIns="91425" tIns="91425" rIns="91425" bIns="91425" anchor="t" anchorCtr="0"/>
          <a:lstStyle>
            <a:lvl1pPr lvl="0" algn="ctr"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1pPr>
            <a:lvl2pPr lvl="1"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2pPr>
            <a:lvl3pPr lvl="2"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3pPr>
            <a:lvl4pPr lvl="3"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4pPr>
            <a:lvl5pPr lvl="4"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5pPr>
            <a:lvl6pPr lvl="5"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6pPr>
            <a:lvl7pPr lvl="6"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7pPr>
            <a:lvl8pPr lvl="7"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8pPr>
            <a:lvl9pPr lvl="8" rtl="0">
              <a:spcBef>
                <a:spcPts val="0"/>
              </a:spcBef>
              <a:spcAft>
                <a:spcPts val="0"/>
              </a:spcAft>
              <a:buClr>
                <a:schemeClr val="lt1"/>
              </a:buClr>
              <a:buSzPts val="4800"/>
              <a:buFont typeface="Franklin Gothic"/>
              <a:buNone/>
              <a:defRPr sz="4800">
                <a:solidFill>
                  <a:schemeClr val="lt1"/>
                </a:solidFill>
                <a:latin typeface="Franklin Gothic"/>
                <a:ea typeface="Franklin Gothic"/>
                <a:cs typeface="Franklin Gothic"/>
                <a:sym typeface="Franklin Gothic"/>
              </a:defRPr>
            </a:lvl9pPr>
          </a:lstStyle>
          <a:p>
            <a:endParaRPr/>
          </a:p>
        </p:txBody>
      </p:sp>
      <p:sp>
        <p:nvSpPr>
          <p:cNvPr id="73" name="Shape 73"/>
          <p:cNvSpPr txBox="1">
            <a:spLocks noGrp="1"/>
          </p:cNvSpPr>
          <p:nvPr>
            <p:ph type="subTitle" idx="1"/>
          </p:nvPr>
        </p:nvSpPr>
        <p:spPr>
          <a:xfrm>
            <a:off x="101850" y="2631575"/>
            <a:ext cx="8940300" cy="890400"/>
          </a:xfrm>
          <a:prstGeom prst="rect">
            <a:avLst/>
          </a:prstGeom>
        </p:spPr>
        <p:txBody>
          <a:bodyPr spcFirstLastPara="1" wrap="square" lIns="91425" tIns="91425" rIns="91425" bIns="91425" anchor="b" anchorCtr="0"/>
          <a:lstStyle>
            <a:lvl1pPr lvl="0" algn="ctr" rtl="0">
              <a:lnSpc>
                <a:spcPct val="100000"/>
              </a:lnSpc>
              <a:spcBef>
                <a:spcPts val="0"/>
              </a:spcBef>
              <a:spcAft>
                <a:spcPts val="0"/>
              </a:spcAft>
              <a:buClr>
                <a:schemeClr val="lt1"/>
              </a:buClr>
              <a:buSzPts val="2400"/>
              <a:buFont typeface="Franklin Gothic"/>
              <a:buNone/>
              <a:defRPr i="1">
                <a:solidFill>
                  <a:schemeClr val="lt1"/>
                </a:solidFill>
                <a:latin typeface="Franklin Gothic"/>
                <a:ea typeface="Franklin Gothic"/>
                <a:cs typeface="Franklin Gothic"/>
                <a:sym typeface="Franklin Gothic"/>
              </a:defRPr>
            </a:lvl1pPr>
            <a:lvl2pPr lvl="1"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2pPr>
            <a:lvl3pPr lvl="2"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3pPr>
            <a:lvl4pPr lvl="3"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4pPr>
            <a:lvl5pPr lvl="4"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5pPr>
            <a:lvl6pPr lvl="5"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6pPr>
            <a:lvl7pPr lvl="6"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7pPr>
            <a:lvl8pPr lvl="7"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8pPr>
            <a:lvl9pPr lvl="8" algn="ctr" rtl="0">
              <a:lnSpc>
                <a:spcPct val="100000"/>
              </a:lnSpc>
              <a:spcBef>
                <a:spcPts val="0"/>
              </a:spcBef>
              <a:spcAft>
                <a:spcPts val="0"/>
              </a:spcAft>
              <a:buClr>
                <a:schemeClr val="lt1"/>
              </a:buClr>
              <a:buSzPts val="1800"/>
              <a:buFont typeface="Franklin Gothic"/>
              <a:buNone/>
              <a:defRPr sz="1800">
                <a:solidFill>
                  <a:schemeClr val="lt1"/>
                </a:solidFill>
                <a:latin typeface="Franklin Gothic"/>
                <a:ea typeface="Franklin Gothic"/>
                <a:cs typeface="Franklin Gothic"/>
                <a:sym typeface="Franklin Gothic"/>
              </a:defRPr>
            </a:lvl9pPr>
          </a:lstStyle>
          <a:p>
            <a:endParaRPr/>
          </a:p>
        </p:txBody>
      </p:sp>
      <p:sp>
        <p:nvSpPr>
          <p:cNvPr id="74" name="Shape 7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75" name="Shape 75"/>
          <p:cNvPicPr preferRelativeResize="0"/>
          <p:nvPr/>
        </p:nvPicPr>
        <p:blipFill>
          <a:blip r:embed="rId2">
            <a:alphaModFix/>
          </a:blip>
          <a:stretch>
            <a:fillRect/>
          </a:stretch>
        </p:blipFill>
        <p:spPr>
          <a:xfrm>
            <a:off x="1076550" y="3642100"/>
            <a:ext cx="7153625" cy="14342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rgbClr val="E57200"/>
        </a:solidFill>
        <a:effectLst/>
      </p:bgPr>
    </p:bg>
    <p:spTree>
      <p:nvGrpSpPr>
        <p:cNvPr id="1" name="Shape 86"/>
        <p:cNvGrpSpPr/>
        <p:nvPr/>
      </p:nvGrpSpPr>
      <p:grpSpPr>
        <a:xfrm>
          <a:off x="0" y="0"/>
          <a:ext cx="0" cy="0"/>
          <a:chOff x="0" y="0"/>
          <a:chExt cx="0" cy="0"/>
        </a:xfrm>
      </p:grpSpPr>
      <p:cxnSp>
        <p:nvCxnSpPr>
          <p:cNvPr id="87" name="Shape 87"/>
          <p:cNvCxnSpPr/>
          <p:nvPr/>
        </p:nvCxnSpPr>
        <p:spPr>
          <a:xfrm>
            <a:off x="425200" y="415650"/>
            <a:ext cx="8296800" cy="0"/>
          </a:xfrm>
          <a:prstGeom prst="straightConnector1">
            <a:avLst/>
          </a:prstGeom>
          <a:noFill/>
          <a:ln w="38100" cap="flat" cmpd="sng">
            <a:solidFill>
              <a:schemeClr val="lt1"/>
            </a:solidFill>
            <a:prstDash val="dot"/>
            <a:round/>
            <a:headEnd type="none" w="sm" len="sm"/>
            <a:tailEnd type="none" w="sm" len="sm"/>
          </a:ln>
        </p:spPr>
      </p:cxnSp>
      <p:sp>
        <p:nvSpPr>
          <p:cNvPr id="88" name="Shape 88"/>
          <p:cNvSpPr txBox="1">
            <a:spLocks noGrp="1"/>
          </p:cNvSpPr>
          <p:nvPr>
            <p:ph type="title"/>
          </p:nvPr>
        </p:nvSpPr>
        <p:spPr>
          <a:xfrm>
            <a:off x="406425" y="579875"/>
            <a:ext cx="8296800" cy="4012500"/>
          </a:xfrm>
          <a:prstGeom prst="rect">
            <a:avLst/>
          </a:prstGeom>
        </p:spPr>
        <p:txBody>
          <a:bodyPr spcFirstLastPara="1" wrap="square" lIns="91425" tIns="91425" rIns="91425" bIns="91425" anchor="ctr" anchorCtr="0"/>
          <a:lstStyle>
            <a:lvl1pPr lvl="0" algn="ctr"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2pPr>
            <a:lvl3pPr lvl="2"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3pPr>
            <a:lvl4pPr lvl="3"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4pPr>
            <a:lvl5pPr lvl="4"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5pPr>
            <a:lvl6pPr lvl="5"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6pPr>
            <a:lvl7pPr lvl="6"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7pPr>
            <a:lvl8pPr lvl="7"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8pPr>
            <a:lvl9pPr lvl="8" algn="ctr"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9pPr>
          </a:lstStyle>
          <a:p>
            <a:endParaRPr/>
          </a:p>
        </p:txBody>
      </p:sp>
      <p:sp>
        <p:nvSpPr>
          <p:cNvPr id="89" name="Shape 8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cxnSp>
        <p:nvCxnSpPr>
          <p:cNvPr id="90" name="Shape 90"/>
          <p:cNvCxnSpPr/>
          <p:nvPr/>
        </p:nvCxnSpPr>
        <p:spPr>
          <a:xfrm>
            <a:off x="425200" y="4688750"/>
            <a:ext cx="8296800" cy="0"/>
          </a:xfrm>
          <a:prstGeom prst="straightConnector1">
            <a:avLst/>
          </a:prstGeom>
          <a:noFill/>
          <a:ln w="38100" cap="flat" cmpd="sng">
            <a:solidFill>
              <a:schemeClr val="lt1"/>
            </a:solidFill>
            <a:prstDash val="dot"/>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9880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3">
  <p:cSld name="CUSTOM_2">
    <p:spTree>
      <p:nvGrpSpPr>
        <p:cNvPr id="1" name="Shape 101"/>
        <p:cNvGrpSpPr/>
        <p:nvPr/>
      </p:nvGrpSpPr>
      <p:grpSpPr>
        <a:xfrm>
          <a:off x="0" y="0"/>
          <a:ext cx="0" cy="0"/>
          <a:chOff x="0" y="0"/>
          <a:chExt cx="0" cy="0"/>
        </a:xfrm>
      </p:grpSpPr>
      <p:sp>
        <p:nvSpPr>
          <p:cNvPr id="102" name="Shape 102"/>
          <p:cNvSpPr/>
          <p:nvPr/>
        </p:nvSpPr>
        <p:spPr>
          <a:xfrm>
            <a:off x="-119625" y="1887275"/>
            <a:ext cx="9396600" cy="1914000"/>
          </a:xfrm>
          <a:prstGeom prst="rect">
            <a:avLst/>
          </a:prstGeom>
          <a:solidFill>
            <a:srgbClr val="EB5F0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3" name="Shape 103"/>
          <p:cNvSpPr txBox="1">
            <a:spLocks noGrp="1"/>
          </p:cNvSpPr>
          <p:nvPr>
            <p:ph type="title"/>
          </p:nvPr>
        </p:nvSpPr>
        <p:spPr>
          <a:xfrm>
            <a:off x="594725" y="575950"/>
            <a:ext cx="8311500" cy="635400"/>
          </a:xfrm>
          <a:prstGeom prst="rect">
            <a:avLst/>
          </a:prstGeom>
        </p:spPr>
        <p:txBody>
          <a:bodyPr spcFirstLastPara="1" wrap="square" lIns="91425" tIns="91425" rIns="91425" bIns="91425" anchor="t" anchorCtr="0"/>
          <a:lstStyle>
            <a:lvl1pPr lvl="0">
              <a:spcBef>
                <a:spcPts val="0"/>
              </a:spcBef>
              <a:spcAft>
                <a:spcPts val="0"/>
              </a:spcAft>
              <a:buNone/>
              <a:defRPr>
                <a:solidFill>
                  <a:srgbClr val="012158"/>
                </a:solidFill>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3">
  <p:cSld name="TITLE_AND_BODY_3">
    <p:spTree>
      <p:nvGrpSpPr>
        <p:cNvPr id="1" name="Shape 119"/>
        <p:cNvGrpSpPr/>
        <p:nvPr/>
      </p:nvGrpSpPr>
      <p:grpSpPr>
        <a:xfrm>
          <a:off x="0" y="0"/>
          <a:ext cx="0" cy="0"/>
          <a:chOff x="0" y="0"/>
          <a:chExt cx="0" cy="0"/>
        </a:xfrm>
      </p:grpSpPr>
      <p:cxnSp>
        <p:nvCxnSpPr>
          <p:cNvPr id="120" name="Shape 120"/>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1" name="Shape 12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2" name="Shape 12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23" name="Shape 1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2">
  <p:cSld name="TITLE_AND_BODY_2">
    <p:spTree>
      <p:nvGrpSpPr>
        <p:cNvPr id="1" name="Shape 124"/>
        <p:cNvGrpSpPr/>
        <p:nvPr/>
      </p:nvGrpSpPr>
      <p:grpSpPr>
        <a:xfrm>
          <a:off x="0" y="0"/>
          <a:ext cx="0" cy="0"/>
          <a:chOff x="0" y="0"/>
          <a:chExt cx="0" cy="0"/>
        </a:xfrm>
      </p:grpSpPr>
      <p:cxnSp>
        <p:nvCxnSpPr>
          <p:cNvPr id="125" name="Shape 125"/>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26" name="Shape 126"/>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232D4B"/>
              </a:buClr>
              <a:buSzPts val="3600"/>
              <a:buNone/>
              <a:defRPr>
                <a:solidFill>
                  <a:srgbClr val="232D4B"/>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27" name="Shape 1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1 1 2">
  <p:cSld name="TITLE_AND_BODY_1_1_2">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6" name="Shape 1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1 1 1 2">
  <p:cSld name="TITLE_AND_BODY_1_1_1_2">
    <p:spTree>
      <p:nvGrpSpPr>
        <p:cNvPr id="1" name="Shape 157"/>
        <p:cNvGrpSpPr/>
        <p:nvPr/>
      </p:nvGrpSpPr>
      <p:grpSpPr>
        <a:xfrm>
          <a:off x="0" y="0"/>
          <a:ext cx="0" cy="0"/>
          <a:chOff x="0" y="0"/>
          <a:chExt cx="0" cy="0"/>
        </a:xfrm>
      </p:grpSpPr>
      <p:cxnSp>
        <p:nvCxnSpPr>
          <p:cNvPr id="158" name="Shape 158"/>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59" name="Shape 159"/>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0" name="Shape 16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1 1 3">
  <p:cSld name="TITLE_AND_BODY_1_1_1_3">
    <p:spTree>
      <p:nvGrpSpPr>
        <p:cNvPr id="1" name="Shape 161"/>
        <p:cNvGrpSpPr/>
        <p:nvPr/>
      </p:nvGrpSpPr>
      <p:grpSpPr>
        <a:xfrm>
          <a:off x="0" y="0"/>
          <a:ext cx="0" cy="0"/>
          <a:chOff x="0" y="0"/>
          <a:chExt cx="0" cy="0"/>
        </a:xfrm>
      </p:grpSpPr>
      <p:cxnSp>
        <p:nvCxnSpPr>
          <p:cNvPr id="162" name="Shape 162"/>
          <p:cNvCxnSpPr/>
          <p:nvPr/>
        </p:nvCxnSpPr>
        <p:spPr>
          <a:xfrm rot="10800000" flipH="1">
            <a:off x="232725" y="797350"/>
            <a:ext cx="7914600" cy="20400"/>
          </a:xfrm>
          <a:prstGeom prst="straightConnector1">
            <a:avLst/>
          </a:prstGeom>
          <a:noFill/>
          <a:ln w="38100" cap="flat" cmpd="sng">
            <a:solidFill>
              <a:srgbClr val="232D4B"/>
            </a:solidFill>
            <a:prstDash val="dot"/>
            <a:round/>
            <a:headEnd type="none" w="sm" len="sm"/>
            <a:tailEnd type="none" w="sm" len="sm"/>
          </a:ln>
        </p:spPr>
      </p:cxnSp>
      <p:sp>
        <p:nvSpPr>
          <p:cNvPr id="163" name="Shape 163"/>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64" name="Shape 16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1">
  <p:cSld name="MAIN_POINT_1">
    <p:bg>
      <p:bgPr>
        <a:solidFill>
          <a:schemeClr val="lt2"/>
        </a:solidFill>
        <a:effectLst/>
      </p:bgPr>
    </p:bg>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6" name="Shape 1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1 2">
  <p:cSld name="MAIN_POINT_1_2">
    <p:bg>
      <p:bgPr>
        <a:solidFill>
          <a:srgbClr val="232D4B"/>
        </a:solidFill>
        <a:effectLst/>
      </p:bgPr>
    </p:bg>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79" name="Shape 17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1 1 1 3">
  <p:cSld name="MAIN_POINT_1_1_1_3">
    <p:bg>
      <p:bgPr>
        <a:solidFill>
          <a:srgbClr val="232D4B"/>
        </a:solidFill>
        <a:effectLst/>
      </p:bgPr>
    </p:bg>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Bodoni"/>
              <a:buNone/>
              <a:defRPr sz="4800" i="1">
                <a:solidFill>
                  <a:schemeClr val="lt1"/>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88" name="Shape 1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1 1 1 2">
  <p:cSld name="MAIN_POINT_1_1_1_2">
    <p:bg>
      <p:bgPr>
        <a:solidFill>
          <a:srgbClr val="E57200"/>
        </a:solidFill>
        <a:effectLst/>
      </p:bgPr>
    </p:bg>
    <p:spTree>
      <p:nvGrpSpPr>
        <p:cNvPr id="1" name="Shape 189"/>
        <p:cNvGrpSpPr/>
        <p:nvPr/>
      </p:nvGrpSpPr>
      <p:grpSpPr>
        <a:xfrm>
          <a:off x="0" y="0"/>
          <a:ext cx="0" cy="0"/>
          <a:chOff x="0" y="0"/>
          <a:chExt cx="0" cy="0"/>
        </a:xfrm>
      </p:grpSpPr>
      <p:sp>
        <p:nvSpPr>
          <p:cNvPr id="190" name="Shape 190"/>
          <p:cNvSpPr txBox="1">
            <a:spLocks noGrp="1"/>
          </p:cNvSpPr>
          <p:nvPr>
            <p:ph type="title"/>
          </p:nvPr>
        </p:nvSpPr>
        <p:spPr>
          <a:xfrm>
            <a:off x="283099" y="712150"/>
            <a:ext cx="8533800" cy="3835500"/>
          </a:xfrm>
          <a:prstGeom prst="rect">
            <a:avLst/>
          </a:prstGeom>
        </p:spPr>
        <p:txBody>
          <a:bodyPr spcFirstLastPara="1" wrap="square" lIns="91425" tIns="91425" rIns="91425" bIns="91425" anchor="ctr" anchorCtr="0"/>
          <a:lstStyle>
            <a:lvl1pPr lvl="0" rtl="0">
              <a:spcBef>
                <a:spcPts val="0"/>
              </a:spcBef>
              <a:spcAft>
                <a:spcPts val="0"/>
              </a:spcAft>
              <a:buClr>
                <a:srgbClr val="232D4B"/>
              </a:buClr>
              <a:buSzPts val="4800"/>
              <a:buFont typeface="Bodoni"/>
              <a:buNone/>
              <a:defRPr sz="4800" i="1">
                <a:solidFill>
                  <a:srgbClr val="232D4B"/>
                </a:solidFill>
                <a:latin typeface="Bodoni"/>
                <a:ea typeface="Bodoni"/>
                <a:cs typeface="Bodoni"/>
                <a:sym typeface="Bodoni"/>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91" name="Shape 19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rgbClr val="E46E20"/>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rgbClr val="212D4A"/>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68075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2 1">
  <p:cSld name="SECTION_TITLE_AND_DESCRIPTION_2_1">
    <p:spTree>
      <p:nvGrpSpPr>
        <p:cNvPr id="1" name="Shape 214"/>
        <p:cNvGrpSpPr/>
        <p:nvPr/>
      </p:nvGrpSpPr>
      <p:grpSpPr>
        <a:xfrm>
          <a:off x="0" y="0"/>
          <a:ext cx="0" cy="0"/>
          <a:chOff x="0" y="0"/>
          <a:chExt cx="0" cy="0"/>
        </a:xfrm>
      </p:grpSpPr>
      <p:sp>
        <p:nvSpPr>
          <p:cNvPr id="215" name="Shape 215"/>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16" name="Shape 216"/>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17" name="Shape 217"/>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18" name="Shape 218"/>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19" name="Shape 2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spTree>
      <p:nvGrpSpPr>
        <p:cNvPr id="1" name="Shape 226"/>
        <p:cNvGrpSpPr/>
        <p:nvPr/>
      </p:nvGrpSpPr>
      <p:grpSpPr>
        <a:xfrm>
          <a:off x="0" y="0"/>
          <a:ext cx="0" cy="0"/>
          <a:chOff x="0" y="0"/>
          <a:chExt cx="0" cy="0"/>
        </a:xfrm>
      </p:grpSpPr>
      <p:sp>
        <p:nvSpPr>
          <p:cNvPr id="227" name="Shape 227"/>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8" name="Shape 22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9" name="Shape 22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232D4B"/>
              </a:buClr>
              <a:buSzPts val="2100"/>
              <a:buNone/>
              <a:defRPr sz="2100">
                <a:solidFill>
                  <a:srgbClr val="232D4B"/>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0" name="Shape 23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1" name="Shape 2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232"/>
        <p:cNvGrpSpPr/>
        <p:nvPr/>
      </p:nvGrpSpPr>
      <p:grpSpPr>
        <a:xfrm>
          <a:off x="0" y="0"/>
          <a:ext cx="0" cy="0"/>
          <a:chOff x="0" y="0"/>
          <a:chExt cx="0" cy="0"/>
        </a:xfrm>
      </p:grpSpPr>
      <p:sp>
        <p:nvSpPr>
          <p:cNvPr id="233" name="Shape 233"/>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34" name="Shape 234"/>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35" name="Shape 235"/>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36" name="Shape 2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37" name="Shape 2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1 1 1">
  <p:cSld name="SECTION_TITLE_AND_DESCRIPTION_1_1_1">
    <p:spTree>
      <p:nvGrpSpPr>
        <p:cNvPr id="1" name="Shape 238"/>
        <p:cNvGrpSpPr/>
        <p:nvPr/>
      </p:nvGrpSpPr>
      <p:grpSpPr>
        <a:xfrm>
          <a:off x="0" y="0"/>
          <a:ext cx="0" cy="0"/>
          <a:chOff x="0" y="0"/>
          <a:chExt cx="0" cy="0"/>
        </a:xfrm>
      </p:grpSpPr>
      <p:sp>
        <p:nvSpPr>
          <p:cNvPr id="239" name="Shape 239"/>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0" name="Shape 240"/>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Font typeface="Bodoni"/>
              <a:buNone/>
              <a:defRPr sz="3600">
                <a:solidFill>
                  <a:srgbClr val="232D4B"/>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41" name="Shape 241"/>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42" name="Shape 242"/>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43" name="Shape 2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1 1 1 1 1 1">
  <p:cSld name="SECTION_TITLE_AND_DESCRIPTION_1_1_1_1_1_1">
    <p:spTree>
      <p:nvGrpSpPr>
        <p:cNvPr id="1" name="Shape 256"/>
        <p:cNvGrpSpPr/>
        <p:nvPr/>
      </p:nvGrpSpPr>
      <p:grpSpPr>
        <a:xfrm>
          <a:off x="0" y="0"/>
          <a:ext cx="0" cy="0"/>
          <a:chOff x="0" y="0"/>
          <a:chExt cx="0" cy="0"/>
        </a:xfrm>
      </p:grpSpPr>
      <p:sp>
        <p:nvSpPr>
          <p:cNvPr id="257" name="Shape 257"/>
          <p:cNvSpPr/>
          <p:nvPr/>
        </p:nvSpPr>
        <p:spPr>
          <a:xfrm>
            <a:off x="4572000" y="125"/>
            <a:ext cx="4572000" cy="5143500"/>
          </a:xfrm>
          <a:prstGeom prst="rect">
            <a:avLst/>
          </a:prstGeom>
          <a:solidFill>
            <a:srgbClr val="232D4B"/>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58" name="Shape 258"/>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EB5F0C"/>
              </a:buClr>
              <a:buSzPts val="3600"/>
              <a:buFont typeface="Bodoni"/>
              <a:buNone/>
              <a:defRPr sz="3600">
                <a:solidFill>
                  <a:srgbClr val="EB5F0C"/>
                </a:solidFill>
                <a:latin typeface="Bodoni"/>
                <a:ea typeface="Bodoni"/>
                <a:cs typeface="Bodoni"/>
                <a:sym typeface="Bodoni"/>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59" name="Shape 259"/>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chemeClr val="lt2"/>
              </a:buClr>
              <a:buSzPts val="2100"/>
              <a:buNone/>
              <a:defRPr sz="2100">
                <a:solidFill>
                  <a:schemeClr val="lt2"/>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60" name="Shape 260"/>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61" name="Shape 26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1 1">
  <p:cSld name="CAPTION_ONLY_1_1">
    <p:spTree>
      <p:nvGrpSpPr>
        <p:cNvPr id="1" name="Shape 270"/>
        <p:cNvGrpSpPr/>
        <p:nvPr/>
      </p:nvGrpSpPr>
      <p:grpSpPr>
        <a:xfrm>
          <a:off x="0" y="0"/>
          <a:ext cx="0" cy="0"/>
          <a:chOff x="0" y="0"/>
          <a:chExt cx="0" cy="0"/>
        </a:xfrm>
      </p:grpSpPr>
      <p:sp>
        <p:nvSpPr>
          <p:cNvPr id="271" name="Shape 271"/>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2" name="Shape 27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3" name="Shape 273"/>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74"/>
        <p:cNvGrpSpPr/>
        <p:nvPr/>
      </p:nvGrpSpPr>
      <p:grpSpPr>
        <a:xfrm>
          <a:off x="0" y="0"/>
          <a:ext cx="0" cy="0"/>
          <a:chOff x="0" y="0"/>
          <a:chExt cx="0" cy="0"/>
        </a:xfrm>
      </p:grpSpPr>
      <p:sp>
        <p:nvSpPr>
          <p:cNvPr id="275" name="Shape 275"/>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76" name="Shape 27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77" name="Shape 277"/>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78" name="Shape 278"/>
          <p:cNvPicPr preferRelativeResize="0"/>
          <p:nvPr/>
        </p:nvPicPr>
        <p:blipFill>
          <a:blip r:embed="rId2">
            <a:alphaModFix/>
          </a:blip>
          <a:stretch>
            <a:fillRect/>
          </a:stretch>
        </p:blipFill>
        <p:spPr>
          <a:xfrm>
            <a:off x="6765144" y="2735425"/>
            <a:ext cx="1884199" cy="18841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1 1 1">
  <p:cSld name="CAPTION_ONLY_1_1_1">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algn="ctr" rtl="0">
              <a:lnSpc>
                <a:spcPct val="100000"/>
              </a:lnSpc>
              <a:spcBef>
                <a:spcPts val="0"/>
              </a:spcBef>
              <a:spcAft>
                <a:spcPts val="0"/>
              </a:spcAft>
              <a:buClr>
                <a:srgbClr val="EB5F0C"/>
              </a:buClr>
              <a:buSzPts val="2400"/>
              <a:buNone/>
              <a:defRPr>
                <a:solidFill>
                  <a:srgbClr val="EB5F0C"/>
                </a:solidFill>
              </a:defRPr>
            </a:lvl1pPr>
          </a:lstStyle>
          <a:p>
            <a:endParaRPr/>
          </a:p>
        </p:txBody>
      </p:sp>
      <p:sp>
        <p:nvSpPr>
          <p:cNvPr id="281" name="Shape 28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cxnSp>
        <p:nvCxnSpPr>
          <p:cNvPr id="282" name="Shape 282"/>
          <p:cNvCxnSpPr/>
          <p:nvPr/>
        </p:nvCxnSpPr>
        <p:spPr>
          <a:xfrm>
            <a:off x="423600" y="4688750"/>
            <a:ext cx="8296800" cy="0"/>
          </a:xfrm>
          <a:prstGeom prst="straightConnector1">
            <a:avLst/>
          </a:prstGeom>
          <a:noFill/>
          <a:ln w="38100" cap="flat" cmpd="sng">
            <a:solidFill>
              <a:srgbClr val="232D4B"/>
            </a:solidFill>
            <a:prstDash val="dot"/>
            <a:round/>
            <a:headEnd type="none" w="sm" len="sm"/>
            <a:tailEnd type="none" w="sm" len="sm"/>
          </a:ln>
        </p:spPr>
      </p:cxnSp>
      <p:pic>
        <p:nvPicPr>
          <p:cNvPr id="283" name="Shape 283"/>
          <p:cNvPicPr preferRelativeResize="0"/>
          <p:nvPr/>
        </p:nvPicPr>
        <p:blipFill>
          <a:blip r:embed="rId2">
            <a:alphaModFix/>
          </a:blip>
          <a:stretch>
            <a:fillRect/>
          </a:stretch>
        </p:blipFill>
        <p:spPr>
          <a:xfrm>
            <a:off x="2561713" y="235675"/>
            <a:ext cx="3921225" cy="3921225"/>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4"/>
        <p:cNvGrpSpPr/>
        <p:nvPr/>
      </p:nvGrpSpPr>
      <p:grpSpPr>
        <a:xfrm>
          <a:off x="0" y="0"/>
          <a:ext cx="0" cy="0"/>
          <a:chOff x="0" y="0"/>
          <a:chExt cx="0" cy="0"/>
        </a:xfrm>
      </p:grpSpPr>
      <p:cxnSp>
        <p:nvCxnSpPr>
          <p:cNvPr id="285" name="Shape 285"/>
          <p:cNvCxnSpPr/>
          <p:nvPr/>
        </p:nvCxnSpPr>
        <p:spPr>
          <a:xfrm>
            <a:off x="425200" y="415650"/>
            <a:ext cx="8296800" cy="0"/>
          </a:xfrm>
          <a:prstGeom prst="straightConnector1">
            <a:avLst/>
          </a:prstGeom>
          <a:noFill/>
          <a:ln w="38100" cap="flat" cmpd="sng">
            <a:solidFill>
              <a:srgbClr val="232D4B"/>
            </a:solidFill>
            <a:prstDash val="dot"/>
            <a:round/>
            <a:headEnd type="none" w="sm" len="sm"/>
            <a:tailEnd type="none" w="sm" len="sm"/>
          </a:ln>
        </p:spPr>
      </p:cxnSp>
      <p:sp>
        <p:nvSpPr>
          <p:cNvPr id="286" name="Shape 286"/>
          <p:cNvSpPr txBox="1">
            <a:spLocks noGrp="1"/>
          </p:cNvSpPr>
          <p:nvPr>
            <p:ph type="title" hasCustomPrompt="1"/>
          </p:nvPr>
        </p:nvSpPr>
        <p:spPr>
          <a:xfrm>
            <a:off x="423450" y="1304850"/>
            <a:ext cx="8296800" cy="1538400"/>
          </a:xfrm>
          <a:prstGeom prst="rect">
            <a:avLst/>
          </a:prstGeom>
        </p:spPr>
        <p:txBody>
          <a:bodyPr spcFirstLastPara="1" wrap="square" lIns="91425" tIns="91425" rIns="91425" bIns="91425" anchor="ctr" anchorCtr="0"/>
          <a:lstStyle>
            <a:lvl1pPr lvl="0" algn="ctr">
              <a:spcBef>
                <a:spcPts val="0"/>
              </a:spcBef>
              <a:spcAft>
                <a:spcPts val="0"/>
              </a:spcAft>
              <a:buClr>
                <a:srgbClr val="EB5F0C"/>
              </a:buClr>
              <a:buSzPts val="10000"/>
              <a:buNone/>
              <a:defRPr sz="10000">
                <a:solidFill>
                  <a:srgbClr val="EB5F0C"/>
                </a:solidFill>
              </a:defRPr>
            </a:lvl1pPr>
            <a:lvl2pPr lvl="1"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287" name="Shape 287"/>
          <p:cNvSpPr txBox="1">
            <a:spLocks noGrp="1"/>
          </p:cNvSpPr>
          <p:nvPr>
            <p:ph type="body" idx="1"/>
          </p:nvPr>
        </p:nvSpPr>
        <p:spPr>
          <a:xfrm>
            <a:off x="423600" y="2919450"/>
            <a:ext cx="8296800" cy="1071600"/>
          </a:xfrm>
          <a:prstGeom prst="rect">
            <a:avLst/>
          </a:prstGeom>
        </p:spPr>
        <p:txBody>
          <a:bodyPr spcFirstLastPara="1" wrap="square" lIns="91425" tIns="91425" rIns="91425" bIns="91425" anchor="t" anchorCtr="0"/>
          <a:lstStyle>
            <a:lvl1pPr marL="457200" lvl="0" indent="-381000" algn="ctr">
              <a:spcBef>
                <a:spcPts val="0"/>
              </a:spcBef>
              <a:spcAft>
                <a:spcPts val="0"/>
              </a:spcAft>
              <a:buClr>
                <a:srgbClr val="232D4B"/>
              </a:buClr>
              <a:buSzPts val="2400"/>
              <a:buChar char="●"/>
              <a:defRPr>
                <a:solidFill>
                  <a:srgbClr val="232D4B"/>
                </a:solidFill>
              </a:defRPr>
            </a:lvl1pPr>
            <a:lvl2pPr marL="914400" lvl="1" indent="-368300" algn="ctr">
              <a:spcBef>
                <a:spcPts val="1300"/>
              </a:spcBef>
              <a:spcAft>
                <a:spcPts val="0"/>
              </a:spcAft>
              <a:buClr>
                <a:srgbClr val="232D4B"/>
              </a:buClr>
              <a:buSzPts val="2200"/>
              <a:buChar char="○"/>
              <a:defRPr>
                <a:solidFill>
                  <a:srgbClr val="232D4B"/>
                </a:solidFill>
              </a:defRPr>
            </a:lvl2pPr>
            <a:lvl3pPr marL="1371600" lvl="2" indent="-355600" algn="ctr">
              <a:spcBef>
                <a:spcPts val="1300"/>
              </a:spcBef>
              <a:spcAft>
                <a:spcPts val="0"/>
              </a:spcAft>
              <a:buClr>
                <a:srgbClr val="232D4B"/>
              </a:buClr>
              <a:buSzPts val="2000"/>
              <a:buChar char="■"/>
              <a:defRPr>
                <a:solidFill>
                  <a:srgbClr val="232D4B"/>
                </a:solidFill>
              </a:defRPr>
            </a:lvl3pPr>
            <a:lvl4pPr marL="1828800" lvl="3" indent="-349250" algn="ctr">
              <a:spcBef>
                <a:spcPts val="1300"/>
              </a:spcBef>
              <a:spcAft>
                <a:spcPts val="0"/>
              </a:spcAft>
              <a:buClr>
                <a:srgbClr val="232D4B"/>
              </a:buClr>
              <a:buSzPts val="1900"/>
              <a:buChar char="●"/>
              <a:defRPr>
                <a:solidFill>
                  <a:srgbClr val="232D4B"/>
                </a:solidFill>
              </a:defRPr>
            </a:lvl4pPr>
            <a:lvl5pPr marL="2286000" lvl="4" indent="-342900" algn="ctr">
              <a:spcBef>
                <a:spcPts val="1300"/>
              </a:spcBef>
              <a:spcAft>
                <a:spcPts val="0"/>
              </a:spcAft>
              <a:buClr>
                <a:srgbClr val="232D4B"/>
              </a:buClr>
              <a:buSzPts val="1800"/>
              <a:buChar char="○"/>
              <a:defRPr>
                <a:solidFill>
                  <a:srgbClr val="232D4B"/>
                </a:solidFill>
              </a:defRPr>
            </a:lvl5pPr>
            <a:lvl6pPr marL="2743200" lvl="5" indent="-330200" algn="ctr">
              <a:spcBef>
                <a:spcPts val="1300"/>
              </a:spcBef>
              <a:spcAft>
                <a:spcPts val="0"/>
              </a:spcAft>
              <a:buClr>
                <a:srgbClr val="232D4B"/>
              </a:buClr>
              <a:buSzPts val="1600"/>
              <a:buChar char="■"/>
              <a:defRPr>
                <a:solidFill>
                  <a:srgbClr val="232D4B"/>
                </a:solidFill>
              </a:defRPr>
            </a:lvl6pPr>
            <a:lvl7pPr marL="3200400" lvl="6" indent="-317500" algn="ctr">
              <a:spcBef>
                <a:spcPts val="1300"/>
              </a:spcBef>
              <a:spcAft>
                <a:spcPts val="0"/>
              </a:spcAft>
              <a:buClr>
                <a:srgbClr val="232D4B"/>
              </a:buClr>
              <a:buSzPts val="1400"/>
              <a:buChar char="●"/>
              <a:defRPr>
                <a:solidFill>
                  <a:srgbClr val="232D4B"/>
                </a:solidFill>
              </a:defRPr>
            </a:lvl7pPr>
            <a:lvl8pPr marL="3657600" lvl="7" indent="-317500" algn="ctr">
              <a:spcBef>
                <a:spcPts val="1300"/>
              </a:spcBef>
              <a:spcAft>
                <a:spcPts val="0"/>
              </a:spcAft>
              <a:buClr>
                <a:srgbClr val="232D4B"/>
              </a:buClr>
              <a:buSzPts val="1400"/>
              <a:buChar char="○"/>
              <a:defRPr>
                <a:solidFill>
                  <a:srgbClr val="232D4B"/>
                </a:solidFill>
              </a:defRPr>
            </a:lvl8pPr>
            <a:lvl9pPr marL="4114800" lvl="8" indent="-317500" algn="ctr">
              <a:spcBef>
                <a:spcPts val="1300"/>
              </a:spcBef>
              <a:spcAft>
                <a:spcPts val="1300"/>
              </a:spcAft>
              <a:buClr>
                <a:srgbClr val="232D4B"/>
              </a:buClr>
              <a:buSzPts val="1400"/>
              <a:buChar char="■"/>
              <a:defRPr>
                <a:solidFill>
                  <a:srgbClr val="232D4B"/>
                </a:solidFill>
              </a:defRPr>
            </a:lvl9pPr>
          </a:lstStyle>
          <a:p>
            <a:endParaRPr/>
          </a:p>
        </p:txBody>
      </p:sp>
      <p:sp>
        <p:nvSpPr>
          <p:cNvPr id="288" name="Shape 28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cxnSp>
        <p:nvCxnSpPr>
          <p:cNvPr id="289" name="Shape 289"/>
          <p:cNvCxnSpPr/>
          <p:nvPr/>
        </p:nvCxnSpPr>
        <p:spPr>
          <a:xfrm>
            <a:off x="423600" y="4760925"/>
            <a:ext cx="8296800" cy="0"/>
          </a:xfrm>
          <a:prstGeom prst="straightConnector1">
            <a:avLst/>
          </a:prstGeom>
          <a:noFill/>
          <a:ln w="38100" cap="flat" cmpd="sng">
            <a:solidFill>
              <a:srgbClr val="232D4B"/>
            </a:solidFill>
            <a:prstDash val="dot"/>
            <a:round/>
            <a:headEnd type="none" w="sm" len="sm"/>
            <a:tailEnd type="none" w="sm" len="sm"/>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O2: Title Page">
    <p:spTree>
      <p:nvGrpSpPr>
        <p:cNvPr id="1" name=""/>
        <p:cNvGrpSpPr/>
        <p:nvPr/>
      </p:nvGrpSpPr>
      <p:grpSpPr>
        <a:xfrm>
          <a:off x="0" y="0"/>
          <a:ext cx="0" cy="0"/>
          <a:chOff x="0" y="0"/>
          <a:chExt cx="0" cy="0"/>
        </a:xfrm>
      </p:grpSpPr>
      <p:sp>
        <p:nvSpPr>
          <p:cNvPr id="3"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127868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857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2 1 1">
  <p:cSld name="Section title and description 2 1 1">
    <p:spTree>
      <p:nvGrpSpPr>
        <p:cNvPr id="1" name="Shape 220"/>
        <p:cNvGrpSpPr/>
        <p:nvPr/>
      </p:nvGrpSpPr>
      <p:grpSpPr>
        <a:xfrm>
          <a:off x="0" y="0"/>
          <a:ext cx="0" cy="0"/>
          <a:chOff x="0" y="0"/>
          <a:chExt cx="0" cy="0"/>
        </a:xfrm>
      </p:grpSpPr>
      <p:sp>
        <p:nvSpPr>
          <p:cNvPr id="221" name="Shape 221"/>
          <p:cNvSpPr/>
          <p:nvPr/>
        </p:nvSpPr>
        <p:spPr>
          <a:xfrm>
            <a:off x="4572000" y="125"/>
            <a:ext cx="4572000" cy="5143500"/>
          </a:xfrm>
          <a:prstGeom prst="rect">
            <a:avLst/>
          </a:prstGeom>
          <a:solidFill>
            <a:srgbClr val="EB5F0C"/>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2" name="Shape 222"/>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rgbClr val="232D4B"/>
              </a:buClr>
              <a:buSzPts val="3600"/>
              <a:buNone/>
              <a:defRPr sz="3600">
                <a:solidFill>
                  <a:srgbClr val="232D4B"/>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223" name="Shape 223"/>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Clr>
                <a:srgbClr val="EB5F0C"/>
              </a:buClr>
              <a:buSzPts val="2100"/>
              <a:buNone/>
              <a:defRPr sz="2100">
                <a:solidFill>
                  <a:srgbClr val="EB5F0C"/>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4" name="Shape 224"/>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rtl="0">
              <a:spcBef>
                <a:spcPts val="0"/>
              </a:spcBef>
              <a:spcAft>
                <a:spcPts val="0"/>
              </a:spcAft>
              <a:buClr>
                <a:schemeClr val="lt1"/>
              </a:buClr>
              <a:buSzPts val="2400"/>
              <a:buChar char="●"/>
              <a:defRPr>
                <a:solidFill>
                  <a:schemeClr val="lt1"/>
                </a:solidFill>
              </a:defRPr>
            </a:lvl1pPr>
            <a:lvl2pPr marL="914400" lvl="1" indent="-368300" rtl="0">
              <a:spcBef>
                <a:spcPts val="1300"/>
              </a:spcBef>
              <a:spcAft>
                <a:spcPts val="0"/>
              </a:spcAft>
              <a:buClr>
                <a:schemeClr val="lt1"/>
              </a:buClr>
              <a:buSzPts val="2200"/>
              <a:buChar char="○"/>
              <a:defRPr>
                <a:solidFill>
                  <a:schemeClr val="lt1"/>
                </a:solidFill>
              </a:defRPr>
            </a:lvl2pPr>
            <a:lvl3pPr marL="1371600" lvl="2" indent="-355600" rtl="0">
              <a:spcBef>
                <a:spcPts val="1300"/>
              </a:spcBef>
              <a:spcAft>
                <a:spcPts val="0"/>
              </a:spcAft>
              <a:buClr>
                <a:schemeClr val="lt1"/>
              </a:buClr>
              <a:buSzPts val="2000"/>
              <a:buChar char="■"/>
              <a:defRPr>
                <a:solidFill>
                  <a:schemeClr val="lt1"/>
                </a:solidFill>
              </a:defRPr>
            </a:lvl3pPr>
            <a:lvl4pPr marL="1828800" lvl="3" indent="-349250" rtl="0">
              <a:spcBef>
                <a:spcPts val="1300"/>
              </a:spcBef>
              <a:spcAft>
                <a:spcPts val="0"/>
              </a:spcAft>
              <a:buClr>
                <a:schemeClr val="lt1"/>
              </a:buClr>
              <a:buSzPts val="1900"/>
              <a:buChar char="●"/>
              <a:defRPr>
                <a:solidFill>
                  <a:schemeClr val="lt1"/>
                </a:solidFill>
              </a:defRPr>
            </a:lvl4pPr>
            <a:lvl5pPr marL="2286000" lvl="4" indent="-342900" rtl="0">
              <a:spcBef>
                <a:spcPts val="1300"/>
              </a:spcBef>
              <a:spcAft>
                <a:spcPts val="0"/>
              </a:spcAft>
              <a:buClr>
                <a:schemeClr val="lt1"/>
              </a:buClr>
              <a:buSzPts val="1800"/>
              <a:buChar char="○"/>
              <a:defRPr>
                <a:solidFill>
                  <a:schemeClr val="lt1"/>
                </a:solidFill>
              </a:defRPr>
            </a:lvl5pPr>
            <a:lvl6pPr marL="2743200" lvl="5" indent="-330200" rtl="0">
              <a:spcBef>
                <a:spcPts val="1300"/>
              </a:spcBef>
              <a:spcAft>
                <a:spcPts val="0"/>
              </a:spcAft>
              <a:buClr>
                <a:schemeClr val="lt1"/>
              </a:buClr>
              <a:buSzPts val="1600"/>
              <a:buChar char="■"/>
              <a:defRPr>
                <a:solidFill>
                  <a:schemeClr val="lt1"/>
                </a:solidFill>
              </a:defRPr>
            </a:lvl6pPr>
            <a:lvl7pPr marL="3200400" lvl="6" indent="-317500" rtl="0">
              <a:spcBef>
                <a:spcPts val="1300"/>
              </a:spcBef>
              <a:spcAft>
                <a:spcPts val="0"/>
              </a:spcAft>
              <a:buClr>
                <a:schemeClr val="lt1"/>
              </a:buClr>
              <a:buSzPts val="1400"/>
              <a:buChar char="●"/>
              <a:defRPr>
                <a:solidFill>
                  <a:schemeClr val="lt1"/>
                </a:solidFill>
              </a:defRPr>
            </a:lvl7pPr>
            <a:lvl8pPr marL="3657600" lvl="7" indent="-317500" rtl="0">
              <a:spcBef>
                <a:spcPts val="1300"/>
              </a:spcBef>
              <a:spcAft>
                <a:spcPts val="0"/>
              </a:spcAft>
              <a:buClr>
                <a:schemeClr val="lt1"/>
              </a:buClr>
              <a:buSzPts val="1400"/>
              <a:buChar char="○"/>
              <a:defRPr>
                <a:solidFill>
                  <a:schemeClr val="lt1"/>
                </a:solidFill>
              </a:defRPr>
            </a:lvl8pPr>
            <a:lvl9pPr marL="4114800" lvl="8" indent="-317500" rtl="0">
              <a:spcBef>
                <a:spcPts val="1300"/>
              </a:spcBef>
              <a:spcAft>
                <a:spcPts val="1300"/>
              </a:spcAft>
              <a:buClr>
                <a:schemeClr val="lt1"/>
              </a:buClr>
              <a:buSzPts val="1400"/>
              <a:buChar char="■"/>
              <a:defRPr>
                <a:solidFill>
                  <a:schemeClr val="lt1"/>
                </a:solidFill>
              </a:defRPr>
            </a:lvl9pPr>
          </a:lstStyle>
          <a:p>
            <a:endParaRPr/>
          </a:p>
        </p:txBody>
      </p:sp>
      <p:sp>
        <p:nvSpPr>
          <p:cNvPr id="225" name="Shape 2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701520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1 1 1 4">
  <p:cSld name="Title and body 1 1 1 4">
    <p:spTree>
      <p:nvGrpSpPr>
        <p:cNvPr id="1" name="Shape 152"/>
        <p:cNvGrpSpPr/>
        <p:nvPr/>
      </p:nvGrpSpPr>
      <p:grpSpPr>
        <a:xfrm>
          <a:off x="0" y="0"/>
          <a:ext cx="0" cy="0"/>
          <a:chOff x="0" y="0"/>
          <a:chExt cx="0" cy="0"/>
        </a:xfrm>
      </p:grpSpPr>
      <p:cxnSp>
        <p:nvCxnSpPr>
          <p:cNvPr id="153" name="Shape 153"/>
          <p:cNvCxnSpPr/>
          <p:nvPr/>
        </p:nvCxnSpPr>
        <p:spPr>
          <a:xfrm rot="10800000" flipH="1">
            <a:off x="232725" y="802150"/>
            <a:ext cx="8499000" cy="15600"/>
          </a:xfrm>
          <a:prstGeom prst="straightConnector1">
            <a:avLst/>
          </a:prstGeom>
          <a:noFill/>
          <a:ln w="38100" cap="flat" cmpd="sng">
            <a:solidFill>
              <a:srgbClr val="232D4B"/>
            </a:solidFill>
            <a:prstDash val="dot"/>
            <a:round/>
            <a:headEnd type="none" w="sm" len="sm"/>
            <a:tailEnd type="none" w="sm" len="sm"/>
          </a:ln>
        </p:spPr>
      </p:cxnSp>
      <p:sp>
        <p:nvSpPr>
          <p:cNvPr id="154" name="Shape 154"/>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55" name="Shape 155"/>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Clr>
                <a:srgbClr val="666666"/>
              </a:buClr>
              <a:buSzPts val="2400"/>
              <a:buChar char="●"/>
              <a:defRPr>
                <a:solidFill>
                  <a:srgbClr val="666666"/>
                </a:solidFill>
              </a:defRPr>
            </a:lvl1pPr>
            <a:lvl2pPr marL="914400" lvl="1" indent="-368300" rtl="0">
              <a:spcBef>
                <a:spcPts val="1300"/>
              </a:spcBef>
              <a:spcAft>
                <a:spcPts val="0"/>
              </a:spcAft>
              <a:buClr>
                <a:srgbClr val="666666"/>
              </a:buClr>
              <a:buSzPts val="2200"/>
              <a:buChar char="○"/>
              <a:defRPr>
                <a:solidFill>
                  <a:srgbClr val="666666"/>
                </a:solidFill>
              </a:defRPr>
            </a:lvl2pPr>
            <a:lvl3pPr marL="1371600" lvl="2" indent="-355600" rtl="0">
              <a:spcBef>
                <a:spcPts val="1300"/>
              </a:spcBef>
              <a:spcAft>
                <a:spcPts val="0"/>
              </a:spcAft>
              <a:buClr>
                <a:srgbClr val="666666"/>
              </a:buClr>
              <a:buSzPts val="2000"/>
              <a:buChar char="■"/>
              <a:defRPr>
                <a:solidFill>
                  <a:srgbClr val="666666"/>
                </a:solidFill>
              </a:defRPr>
            </a:lvl3pPr>
            <a:lvl4pPr marL="1828800" lvl="3" indent="-349250" rtl="0">
              <a:spcBef>
                <a:spcPts val="1300"/>
              </a:spcBef>
              <a:spcAft>
                <a:spcPts val="0"/>
              </a:spcAft>
              <a:buClr>
                <a:srgbClr val="666666"/>
              </a:buClr>
              <a:buSzPts val="1900"/>
              <a:buChar char="●"/>
              <a:defRPr>
                <a:solidFill>
                  <a:srgbClr val="666666"/>
                </a:solidFill>
              </a:defRPr>
            </a:lvl4pPr>
            <a:lvl5pPr marL="2286000" lvl="4" indent="-342900" rtl="0">
              <a:spcBef>
                <a:spcPts val="1300"/>
              </a:spcBef>
              <a:spcAft>
                <a:spcPts val="0"/>
              </a:spcAft>
              <a:buClr>
                <a:srgbClr val="666666"/>
              </a:buClr>
              <a:buSzPts val="1800"/>
              <a:buChar char="○"/>
              <a:defRPr>
                <a:solidFill>
                  <a:srgbClr val="666666"/>
                </a:solidFill>
              </a:defRPr>
            </a:lvl5pPr>
            <a:lvl6pPr marL="2743200" lvl="5" indent="-330200" rtl="0">
              <a:spcBef>
                <a:spcPts val="1300"/>
              </a:spcBef>
              <a:spcAft>
                <a:spcPts val="0"/>
              </a:spcAft>
              <a:buClr>
                <a:srgbClr val="666666"/>
              </a:buClr>
              <a:buSzPts val="1600"/>
              <a:buChar char="■"/>
              <a:defRPr>
                <a:solidFill>
                  <a:srgbClr val="666666"/>
                </a:solidFill>
              </a:defRPr>
            </a:lvl6pPr>
            <a:lvl7pPr marL="3200400" lvl="6" indent="-317500" rtl="0">
              <a:spcBef>
                <a:spcPts val="1300"/>
              </a:spcBef>
              <a:spcAft>
                <a:spcPts val="0"/>
              </a:spcAft>
              <a:buClr>
                <a:srgbClr val="666666"/>
              </a:buClr>
              <a:buSzPts val="1400"/>
              <a:buChar char="●"/>
              <a:defRPr>
                <a:solidFill>
                  <a:srgbClr val="666666"/>
                </a:solidFill>
              </a:defRPr>
            </a:lvl7pPr>
            <a:lvl8pPr marL="3657600" lvl="7" indent="-317500" rtl="0">
              <a:spcBef>
                <a:spcPts val="1300"/>
              </a:spcBef>
              <a:spcAft>
                <a:spcPts val="0"/>
              </a:spcAft>
              <a:buClr>
                <a:srgbClr val="666666"/>
              </a:buClr>
              <a:buSzPts val="1400"/>
              <a:buChar char="○"/>
              <a:defRPr>
                <a:solidFill>
                  <a:srgbClr val="666666"/>
                </a:solidFill>
              </a:defRPr>
            </a:lvl8pPr>
            <a:lvl9pPr marL="4114800" lvl="8" indent="-317500" rtl="0">
              <a:spcBef>
                <a:spcPts val="1300"/>
              </a:spcBef>
              <a:spcAft>
                <a:spcPts val="1300"/>
              </a:spcAft>
              <a:buClr>
                <a:srgbClr val="666666"/>
              </a:buClr>
              <a:buSzPts val="1400"/>
              <a:buChar char="■"/>
              <a:defRPr>
                <a:solidFill>
                  <a:srgbClr val="666666"/>
                </a:solidFill>
              </a:defRPr>
            </a:lvl9pPr>
          </a:lstStyle>
          <a:p>
            <a:endParaRPr/>
          </a:p>
        </p:txBody>
      </p:sp>
      <p:sp>
        <p:nvSpPr>
          <p:cNvPr id="156" name="Shape 1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5743305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body 1 1">
  <p:cSld name="Title and body 1 1">
    <p:spTree>
      <p:nvGrpSpPr>
        <p:cNvPr id="1" name="Shape 139"/>
        <p:cNvGrpSpPr/>
        <p:nvPr/>
      </p:nvGrpSpPr>
      <p:grpSpPr>
        <a:xfrm>
          <a:off x="0" y="0"/>
          <a:ext cx="0" cy="0"/>
          <a:chOff x="0" y="0"/>
          <a:chExt cx="0" cy="0"/>
        </a:xfrm>
      </p:grpSpPr>
      <p:cxnSp>
        <p:nvCxnSpPr>
          <p:cNvPr id="140" name="Shape 140"/>
          <p:cNvCxnSpPr/>
          <p:nvPr/>
        </p:nvCxnSpPr>
        <p:spPr>
          <a:xfrm rot="10800000" flipH="1">
            <a:off x="232725" y="802150"/>
            <a:ext cx="8499000" cy="15600"/>
          </a:xfrm>
          <a:prstGeom prst="straightConnector1">
            <a:avLst/>
          </a:prstGeom>
          <a:noFill/>
          <a:ln w="38100" cap="flat" cmpd="sng">
            <a:solidFill>
              <a:srgbClr val="E57200"/>
            </a:solidFill>
            <a:prstDash val="dot"/>
            <a:round/>
            <a:headEnd type="none" w="sm" len="sm"/>
            <a:tailEnd type="none" w="sm" len="sm"/>
          </a:ln>
        </p:spPr>
      </p:cxnSp>
      <p:sp>
        <p:nvSpPr>
          <p:cNvPr id="141" name="Shape 141"/>
          <p:cNvSpPr txBox="1">
            <a:spLocks noGrp="1"/>
          </p:cNvSpPr>
          <p:nvPr>
            <p:ph type="title"/>
          </p:nvPr>
        </p:nvSpPr>
        <p:spPr>
          <a:xfrm>
            <a:off x="416250" y="166750"/>
            <a:ext cx="8311500" cy="635400"/>
          </a:xfrm>
          <a:prstGeom prst="rect">
            <a:avLst/>
          </a:prstGeom>
        </p:spPr>
        <p:txBody>
          <a:bodyPr spcFirstLastPara="1" wrap="square" lIns="91425" tIns="91425" rIns="91425" bIns="91425" anchor="t" anchorCtr="0"/>
          <a:lstStyle>
            <a:lvl1pPr lvl="0" rtl="0">
              <a:spcBef>
                <a:spcPts val="0"/>
              </a:spcBef>
              <a:spcAft>
                <a:spcPts val="0"/>
              </a:spcAft>
              <a:buClr>
                <a:srgbClr val="E57200"/>
              </a:buClr>
              <a:buSzPts val="3600"/>
              <a:buNone/>
              <a:defRPr>
                <a:solidFill>
                  <a:srgbClr val="E57200"/>
                </a:solidFill>
              </a:defRPr>
            </a:lvl1pPr>
            <a:lvl2pPr lvl="1" rtl="0">
              <a:spcBef>
                <a:spcPts val="0"/>
              </a:spcBef>
              <a:spcAft>
                <a:spcPts val="0"/>
              </a:spcAft>
              <a:buClr>
                <a:srgbClr val="232D4B"/>
              </a:buClr>
              <a:buSzPts val="3000"/>
              <a:buNone/>
              <a:defRPr>
                <a:solidFill>
                  <a:srgbClr val="232D4B"/>
                </a:solidFill>
              </a:defRPr>
            </a:lvl2pPr>
            <a:lvl3pPr lvl="2" rtl="0">
              <a:spcBef>
                <a:spcPts val="0"/>
              </a:spcBef>
              <a:spcAft>
                <a:spcPts val="0"/>
              </a:spcAft>
              <a:buClr>
                <a:srgbClr val="232D4B"/>
              </a:buClr>
              <a:buSzPts val="3000"/>
              <a:buNone/>
              <a:defRPr>
                <a:solidFill>
                  <a:srgbClr val="232D4B"/>
                </a:solidFill>
              </a:defRPr>
            </a:lvl3pPr>
            <a:lvl4pPr lvl="3" rtl="0">
              <a:spcBef>
                <a:spcPts val="0"/>
              </a:spcBef>
              <a:spcAft>
                <a:spcPts val="0"/>
              </a:spcAft>
              <a:buClr>
                <a:srgbClr val="232D4B"/>
              </a:buClr>
              <a:buSzPts val="3000"/>
              <a:buNone/>
              <a:defRPr>
                <a:solidFill>
                  <a:srgbClr val="232D4B"/>
                </a:solidFill>
              </a:defRPr>
            </a:lvl4pPr>
            <a:lvl5pPr lvl="4" rtl="0">
              <a:spcBef>
                <a:spcPts val="0"/>
              </a:spcBef>
              <a:spcAft>
                <a:spcPts val="0"/>
              </a:spcAft>
              <a:buClr>
                <a:srgbClr val="232D4B"/>
              </a:buClr>
              <a:buSzPts val="3000"/>
              <a:buNone/>
              <a:defRPr>
                <a:solidFill>
                  <a:srgbClr val="232D4B"/>
                </a:solidFill>
              </a:defRPr>
            </a:lvl5pPr>
            <a:lvl6pPr lvl="5" rtl="0">
              <a:spcBef>
                <a:spcPts val="0"/>
              </a:spcBef>
              <a:spcAft>
                <a:spcPts val="0"/>
              </a:spcAft>
              <a:buClr>
                <a:srgbClr val="232D4B"/>
              </a:buClr>
              <a:buSzPts val="3000"/>
              <a:buNone/>
              <a:defRPr>
                <a:solidFill>
                  <a:srgbClr val="232D4B"/>
                </a:solidFill>
              </a:defRPr>
            </a:lvl6pPr>
            <a:lvl7pPr lvl="6" rtl="0">
              <a:spcBef>
                <a:spcPts val="0"/>
              </a:spcBef>
              <a:spcAft>
                <a:spcPts val="0"/>
              </a:spcAft>
              <a:buClr>
                <a:srgbClr val="232D4B"/>
              </a:buClr>
              <a:buSzPts val="3000"/>
              <a:buNone/>
              <a:defRPr>
                <a:solidFill>
                  <a:srgbClr val="232D4B"/>
                </a:solidFill>
              </a:defRPr>
            </a:lvl7pPr>
            <a:lvl8pPr lvl="7" rtl="0">
              <a:spcBef>
                <a:spcPts val="0"/>
              </a:spcBef>
              <a:spcAft>
                <a:spcPts val="0"/>
              </a:spcAft>
              <a:buClr>
                <a:srgbClr val="232D4B"/>
              </a:buClr>
              <a:buSzPts val="3000"/>
              <a:buNone/>
              <a:defRPr>
                <a:solidFill>
                  <a:srgbClr val="232D4B"/>
                </a:solidFill>
              </a:defRPr>
            </a:lvl8pPr>
            <a:lvl9pPr lvl="8" rtl="0">
              <a:spcBef>
                <a:spcPts val="0"/>
              </a:spcBef>
              <a:spcAft>
                <a:spcPts val="0"/>
              </a:spcAft>
              <a:buClr>
                <a:srgbClr val="232D4B"/>
              </a:buClr>
              <a:buSzPts val="3000"/>
              <a:buNone/>
              <a:defRPr>
                <a:solidFill>
                  <a:srgbClr val="232D4B"/>
                </a:solidFill>
              </a:defRPr>
            </a:lvl9pPr>
          </a:lstStyle>
          <a:p>
            <a:endParaRPr/>
          </a:p>
        </p:txBody>
      </p:sp>
      <p:sp>
        <p:nvSpPr>
          <p:cNvPr id="142" name="Shape 142"/>
          <p:cNvSpPr txBox="1">
            <a:spLocks noGrp="1"/>
          </p:cNvSpPr>
          <p:nvPr>
            <p:ph type="body" idx="1"/>
          </p:nvPr>
        </p:nvSpPr>
        <p:spPr>
          <a:xfrm>
            <a:off x="654200" y="1100250"/>
            <a:ext cx="8077500" cy="3498000"/>
          </a:xfrm>
          <a:prstGeom prst="rect">
            <a:avLst/>
          </a:prstGeom>
        </p:spPr>
        <p:txBody>
          <a:bodyPr spcFirstLastPara="1" wrap="square" lIns="91425" tIns="91425" rIns="91425" bIns="91425" anchor="t" anchorCtr="0"/>
          <a:lstStyle>
            <a:lvl1pPr marL="457200" lvl="0" indent="-381000" rtl="0">
              <a:spcBef>
                <a:spcPts val="0"/>
              </a:spcBef>
              <a:spcAft>
                <a:spcPts val="0"/>
              </a:spcAft>
              <a:buSzPts val="2400"/>
              <a:buChar char="●"/>
              <a:defRPr/>
            </a:lvl1pPr>
            <a:lvl2pPr marL="914400" lvl="1" indent="-368300" rtl="0">
              <a:spcBef>
                <a:spcPts val="1300"/>
              </a:spcBef>
              <a:spcAft>
                <a:spcPts val="0"/>
              </a:spcAft>
              <a:buSzPts val="2200"/>
              <a:buChar char="○"/>
              <a:defRPr/>
            </a:lvl2pPr>
            <a:lvl3pPr marL="1371600" lvl="2" indent="-355600" rtl="0">
              <a:spcBef>
                <a:spcPts val="1300"/>
              </a:spcBef>
              <a:spcAft>
                <a:spcPts val="0"/>
              </a:spcAft>
              <a:buSzPts val="2000"/>
              <a:buChar char="■"/>
              <a:defRPr/>
            </a:lvl3pPr>
            <a:lvl4pPr marL="1828800" lvl="3" indent="-349250" rtl="0">
              <a:spcBef>
                <a:spcPts val="1300"/>
              </a:spcBef>
              <a:spcAft>
                <a:spcPts val="0"/>
              </a:spcAft>
              <a:buSzPts val="1900"/>
              <a:buChar char="●"/>
              <a:defRPr/>
            </a:lvl4pPr>
            <a:lvl5pPr marL="2286000" lvl="4" indent="-342900" rtl="0">
              <a:spcBef>
                <a:spcPts val="1300"/>
              </a:spcBef>
              <a:spcAft>
                <a:spcPts val="0"/>
              </a:spcAft>
              <a:buSzPts val="1800"/>
              <a:buChar char="○"/>
              <a:defRPr/>
            </a:lvl5pPr>
            <a:lvl6pPr marL="2743200" lvl="5" indent="-330200" rtl="0">
              <a:spcBef>
                <a:spcPts val="1300"/>
              </a:spcBef>
              <a:spcAft>
                <a:spcPts val="0"/>
              </a:spcAft>
              <a:buSzPts val="1600"/>
              <a:buChar char="■"/>
              <a:defRPr/>
            </a:lvl6pPr>
            <a:lvl7pPr marL="3200400" lvl="6" indent="-317500" rtl="0">
              <a:spcBef>
                <a:spcPts val="1300"/>
              </a:spcBef>
              <a:spcAft>
                <a:spcPts val="0"/>
              </a:spcAft>
              <a:buSzPts val="1400"/>
              <a:buChar char="●"/>
              <a:defRPr/>
            </a:lvl7pPr>
            <a:lvl8pPr marL="3657600" lvl="7" indent="-317500" rtl="0">
              <a:spcBef>
                <a:spcPts val="1300"/>
              </a:spcBef>
              <a:spcAft>
                <a:spcPts val="0"/>
              </a:spcAft>
              <a:buSzPts val="1400"/>
              <a:buChar char="○"/>
              <a:defRPr/>
            </a:lvl8pPr>
            <a:lvl9pPr marL="4114800" lvl="8" indent="-317500" rtl="0">
              <a:spcBef>
                <a:spcPts val="1300"/>
              </a:spcBef>
              <a:spcAft>
                <a:spcPts val="1300"/>
              </a:spcAft>
              <a:buSzPts val="1400"/>
              <a:buChar char="■"/>
              <a:defRPr/>
            </a:lvl9pPr>
          </a:lstStyle>
          <a:p>
            <a:endParaRPr/>
          </a:p>
        </p:txBody>
      </p:sp>
      <p:sp>
        <p:nvSpPr>
          <p:cNvPr id="143" name="Shape 1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6834060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1: Short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4C9FE82-FC6B-4444-AB73-9310113D0B6E}" type="slidenum">
              <a:rPr lang="en-US" smtClean="0"/>
              <a:pPr/>
              <a:t>‹#›</a:t>
            </a:fld>
            <a:endParaRPr lang="en-US"/>
          </a:p>
        </p:txBody>
      </p:sp>
      <p:sp>
        <p:nvSpPr>
          <p:cNvPr id="4" name="Text Placeholder 5"/>
          <p:cNvSpPr>
            <a:spLocks noGrp="1"/>
          </p:cNvSpPr>
          <p:nvPr>
            <p:ph type="body" sz="quarter" idx="11" hasCustomPrompt="1"/>
          </p:nvPr>
        </p:nvSpPr>
        <p:spPr>
          <a:xfrm>
            <a:off x="1282700" y="1460500"/>
            <a:ext cx="6578600" cy="2222500"/>
          </a:xfrm>
          <a:prstGeom prst="rect">
            <a:avLst/>
          </a:prstGeom>
        </p:spPr>
        <p:txBody>
          <a:bodyPr vert="horz"/>
          <a:lstStyle>
            <a:lvl1pPr marL="0" indent="0">
              <a:buNone/>
              <a:defRPr sz="1400" baseline="0">
                <a:solidFill>
                  <a:schemeClr val="tx1">
                    <a:lumMod val="65000"/>
                    <a:lumOff val="35000"/>
                  </a:schemeClr>
                </a:solidFill>
              </a:defRPr>
            </a:lvl1pPr>
            <a:lvl2pPr>
              <a:defRPr sz="1400">
                <a:solidFill>
                  <a:schemeClr val="tx1">
                    <a:lumMod val="65000"/>
                    <a:lumOff val="35000"/>
                  </a:schemeClr>
                </a:solidFill>
              </a:defRPr>
            </a:lvl2pPr>
            <a:lvl3pPr>
              <a:defRPr sz="1400">
                <a:solidFill>
                  <a:schemeClr val="tx1">
                    <a:lumMod val="65000"/>
                    <a:lumOff val="35000"/>
                  </a:schemeClr>
                </a:solidFill>
              </a:defRPr>
            </a:lvl3pPr>
            <a:lvl4pPr>
              <a:defRPr sz="1400">
                <a:solidFill>
                  <a:schemeClr val="tx1">
                    <a:lumMod val="65000"/>
                    <a:lumOff val="35000"/>
                  </a:schemeClr>
                </a:solidFill>
              </a:defRPr>
            </a:lvl4pPr>
            <a:lvl5pPr>
              <a:defRPr sz="1400">
                <a:solidFill>
                  <a:schemeClr val="tx1">
                    <a:lumMod val="65000"/>
                    <a:lumOff val="35000"/>
                  </a:schemeClr>
                </a:solidFill>
              </a:defRPr>
            </a:lvl5pPr>
          </a:lstStyle>
          <a:p>
            <a:pPr lvl="0"/>
            <a:r>
              <a:rPr lang="en-US" dirty="0"/>
              <a:t>Add text here</a:t>
            </a:r>
          </a:p>
        </p:txBody>
      </p:sp>
      <p:sp>
        <p:nvSpPr>
          <p:cNvPr id="5" name="Text Placeholder 10"/>
          <p:cNvSpPr>
            <a:spLocks noGrp="1"/>
          </p:cNvSpPr>
          <p:nvPr>
            <p:ph type="body" sz="quarter" idx="13" hasCustomPrompt="1"/>
          </p:nvPr>
        </p:nvSpPr>
        <p:spPr>
          <a:xfrm>
            <a:off x="457200" y="419100"/>
            <a:ext cx="8229600" cy="609600"/>
          </a:xfrm>
          <a:prstGeom prst="rect">
            <a:avLst/>
          </a:prstGeom>
        </p:spPr>
        <p:txBody>
          <a:bodyPr vert="horz"/>
          <a:lstStyle>
            <a:lvl1pPr marL="0" indent="0" algn="ctr">
              <a:buNone/>
              <a:defRPr cap="all">
                <a:solidFill>
                  <a:srgbClr val="E46C0A"/>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5408348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1: Title Page 2">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2540000" y="1993900"/>
            <a:ext cx="4089400" cy="647700"/>
          </a:xfrm>
          <a:prstGeom prst="rect">
            <a:avLst/>
          </a:prstGeom>
        </p:spPr>
        <p:txBody>
          <a:bodyPr vert="horz"/>
          <a:lstStyle>
            <a:lvl1pPr marL="0" indent="0" algn="ctr">
              <a:buNone/>
              <a:defRPr sz="4400" cap="all" baseline="0">
                <a:solidFill>
                  <a:schemeClr val="bg1"/>
                </a:solidFill>
                <a:latin typeface="ITC Franklin Gothic Std Bk Cd"/>
              </a:defRPr>
            </a:lvl1pPr>
          </a:lstStyle>
          <a:p>
            <a:pPr lvl="0"/>
            <a:r>
              <a:rPr lang="en-US" dirty="0"/>
              <a:t>Title Here</a:t>
            </a:r>
          </a:p>
        </p:txBody>
      </p:sp>
    </p:spTree>
    <p:extLst>
      <p:ext uri="{BB962C8B-B14F-4D97-AF65-F5344CB8AC3E}">
        <p14:creationId xmlns:p14="http://schemas.microsoft.com/office/powerpoint/2010/main" val="22765548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E46E20"/>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6725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rgbClr val="212D4A"/>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228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880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600858"/>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39640"/>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684965"/>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73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56AA07A-EECE-F648-8088-0163C4CA1A0D}"/>
              </a:ext>
            </a:extLst>
          </p:cNvPr>
          <p:cNvSpPr>
            <a:spLocks noGrp="1"/>
          </p:cNvSpPr>
          <p:nvPr>
            <p:ph type="sldNum" idx="10"/>
          </p:nvPr>
        </p:nvSpPr>
        <p:spPr/>
        <p:txBody>
          <a:bodyPr/>
          <a:lstStyle/>
          <a:p>
            <a:pPr marL="0" lvl="0" indent="0">
              <a:spcBef>
                <a:spcPts val="0"/>
              </a:spcBef>
              <a:spcAft>
                <a:spcPts val="0"/>
              </a:spcAft>
              <a:buNone/>
            </a:pPr>
            <a:fld id="{00000000-1234-1234-1234-123412341234}" type="slidenum">
              <a:rPr lang="en" smtClean="0"/>
              <a:t>‹#›</a:t>
            </a:fld>
            <a:endParaRPr lang="en"/>
          </a:p>
        </p:txBody>
      </p:sp>
      <p:sp>
        <p:nvSpPr>
          <p:cNvPr id="4" name="Rectangle 3">
            <a:extLst>
              <a:ext uri="{FF2B5EF4-FFF2-40B4-BE49-F238E27FC236}">
                <a16:creationId xmlns:a16="http://schemas.microsoft.com/office/drawing/2014/main" id="{FCA89315-7F28-C847-8B26-EE44981D7574}"/>
              </a:ext>
            </a:extLst>
          </p:cNvPr>
          <p:cNvSpPr/>
          <p:nvPr userDrawn="1"/>
        </p:nvSpPr>
        <p:spPr>
          <a:xfrm>
            <a:off x="0" y="2600858"/>
            <a:ext cx="9153429" cy="2542642"/>
          </a:xfrm>
          <a:prstGeom prst="rect">
            <a:avLst/>
          </a:prstGeom>
          <a:solidFill>
            <a:srgbClr val="E46E2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F6810B7-696D-154C-8E03-29308B699AA9}"/>
              </a:ext>
            </a:extLst>
          </p:cNvPr>
          <p:cNvSpPr/>
          <p:nvPr userDrawn="1"/>
        </p:nvSpPr>
        <p:spPr>
          <a:xfrm>
            <a:off x="0" y="-53426"/>
            <a:ext cx="9153428" cy="2919174"/>
          </a:xfrm>
          <a:prstGeom prst="rect">
            <a:avLst/>
          </a:prstGeom>
          <a:solidFill>
            <a:srgbClr val="212D4A"/>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E6EF69F-AF27-074F-BD0F-6046E8E81BC2}"/>
              </a:ext>
            </a:extLst>
          </p:cNvPr>
          <p:cNvPicPr>
            <a:picLocks noChangeAspect="1"/>
          </p:cNvPicPr>
          <p:nvPr userDrawn="1"/>
        </p:nvPicPr>
        <p:blipFill>
          <a:blip r:embed="rId2"/>
          <a:stretch>
            <a:fillRect/>
          </a:stretch>
        </p:blipFill>
        <p:spPr>
          <a:xfrm>
            <a:off x="301993" y="3035431"/>
            <a:ext cx="1938386" cy="1938386"/>
          </a:xfrm>
          <a:prstGeom prst="rect">
            <a:avLst/>
          </a:prstGeom>
        </p:spPr>
      </p:pic>
      <p:sp>
        <p:nvSpPr>
          <p:cNvPr id="10" name="Title 9">
            <a:extLst>
              <a:ext uri="{FF2B5EF4-FFF2-40B4-BE49-F238E27FC236}">
                <a16:creationId xmlns:a16="http://schemas.microsoft.com/office/drawing/2014/main" id="{7F52974E-9253-FC43-A8D5-67A9A8835358}"/>
              </a:ext>
            </a:extLst>
          </p:cNvPr>
          <p:cNvSpPr>
            <a:spLocks noGrp="1"/>
          </p:cNvSpPr>
          <p:nvPr>
            <p:ph type="title"/>
          </p:nvPr>
        </p:nvSpPr>
        <p:spPr>
          <a:xfrm>
            <a:off x="159710" y="673092"/>
            <a:ext cx="8886989" cy="635400"/>
          </a:xfrm>
        </p:spPr>
        <p:txBody>
          <a:bodyPr/>
          <a:lstStyle>
            <a:lvl1pPr algn="ctr">
              <a:defRPr sz="6000">
                <a:solidFill>
                  <a:schemeClr val="bg1"/>
                </a:solidFill>
              </a:defRPr>
            </a:lvl1pPr>
          </a:lstStyle>
          <a:p>
            <a:r>
              <a:rPr lang="en-US" dirty="0"/>
              <a:t>Click to edit Master title</a:t>
            </a:r>
          </a:p>
        </p:txBody>
      </p:sp>
      <p:sp>
        <p:nvSpPr>
          <p:cNvPr id="12" name="Text Placeholder 11">
            <a:extLst>
              <a:ext uri="{FF2B5EF4-FFF2-40B4-BE49-F238E27FC236}">
                <a16:creationId xmlns:a16="http://schemas.microsoft.com/office/drawing/2014/main" id="{8E2392A6-A7CC-F64A-BA63-49DB8DF61C65}"/>
              </a:ext>
            </a:extLst>
          </p:cNvPr>
          <p:cNvSpPr>
            <a:spLocks noGrp="1"/>
          </p:cNvSpPr>
          <p:nvPr>
            <p:ph type="body" sz="quarter" idx="11"/>
          </p:nvPr>
        </p:nvSpPr>
        <p:spPr>
          <a:xfrm>
            <a:off x="159874" y="1808794"/>
            <a:ext cx="8886825" cy="718417"/>
          </a:xfrm>
        </p:spPr>
        <p:txBody>
          <a:bodyPr/>
          <a:lstStyle>
            <a:lvl1pPr marL="76200" indent="0" algn="ctr">
              <a:buNone/>
              <a:defRPr sz="1200" i="1">
                <a:solidFill>
                  <a:schemeClr val="bg1"/>
                </a:solidFill>
              </a:defRPr>
            </a:lvl1pPr>
          </a:lstStyle>
          <a:p>
            <a:pPr lvl="0"/>
            <a:endParaRPr lang="en-US" dirty="0"/>
          </a:p>
        </p:txBody>
      </p:sp>
      <p:sp>
        <p:nvSpPr>
          <p:cNvPr id="14" name="Vertical Text Placeholder 13">
            <a:extLst>
              <a:ext uri="{FF2B5EF4-FFF2-40B4-BE49-F238E27FC236}">
                <a16:creationId xmlns:a16="http://schemas.microsoft.com/office/drawing/2014/main" id="{4C9100D9-F437-9742-99DC-440C761BAED0}"/>
              </a:ext>
            </a:extLst>
          </p:cNvPr>
          <p:cNvSpPr>
            <a:spLocks noGrp="1"/>
          </p:cNvSpPr>
          <p:nvPr>
            <p:ph type="body" orient="vert" sz="quarter" idx="12"/>
          </p:nvPr>
        </p:nvSpPr>
        <p:spPr>
          <a:xfrm>
            <a:off x="4046018" y="3449514"/>
            <a:ext cx="4853507" cy="469899"/>
          </a:xfrm>
        </p:spPr>
        <p:txBody>
          <a:bodyPr vert="horz"/>
          <a:lstStyle>
            <a:lvl1pPr marL="76200" indent="0" algn="r">
              <a:buNone/>
              <a:defRPr b="1">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 styles</a:t>
            </a:r>
          </a:p>
        </p:txBody>
      </p:sp>
      <p:sp>
        <p:nvSpPr>
          <p:cNvPr id="15" name="Vertical Text Placeholder 13">
            <a:extLst>
              <a:ext uri="{FF2B5EF4-FFF2-40B4-BE49-F238E27FC236}">
                <a16:creationId xmlns:a16="http://schemas.microsoft.com/office/drawing/2014/main" id="{20A05537-700E-E844-A338-9007B042602A}"/>
              </a:ext>
            </a:extLst>
          </p:cNvPr>
          <p:cNvSpPr>
            <a:spLocks noGrp="1"/>
          </p:cNvSpPr>
          <p:nvPr>
            <p:ph type="body" orient="vert" sz="quarter" idx="13"/>
          </p:nvPr>
        </p:nvSpPr>
        <p:spPr>
          <a:xfrm>
            <a:off x="3450212" y="3834186"/>
            <a:ext cx="5449313" cy="801147"/>
          </a:xfrm>
        </p:spPr>
        <p:txBody>
          <a:bodyPr vert="horz"/>
          <a:lstStyle>
            <a:lvl1pPr marL="76200" indent="0" algn="r">
              <a:buNone/>
              <a:defRPr b="0">
                <a:solidFill>
                  <a:schemeClr val="bg1"/>
                </a:solidFill>
              </a:defRPr>
            </a:lvl1pPr>
            <a:lvl2pPr marL="546100" indent="0">
              <a:buNone/>
              <a:defRPr/>
            </a:lvl2pPr>
            <a:lvl3pPr marL="1016000" indent="0">
              <a:buNone/>
              <a:defRPr/>
            </a:lvl3pPr>
            <a:lvl4pPr marL="1479550" indent="0">
              <a:buNone/>
              <a:defRPr/>
            </a:lvl4pPr>
            <a:lvl5pPr marL="1943100" indent="0">
              <a:buNone/>
              <a:defRPr/>
            </a:lvl5pPr>
          </a:lstStyle>
          <a:p>
            <a:pPr lvl="0"/>
            <a:r>
              <a:rPr lang="en-US" dirty="0"/>
              <a:t>Edit Master text</a:t>
            </a:r>
          </a:p>
        </p:txBody>
      </p:sp>
      <p:sp>
        <p:nvSpPr>
          <p:cNvPr id="16" name="Rectangle 15">
            <a:extLst>
              <a:ext uri="{FF2B5EF4-FFF2-40B4-BE49-F238E27FC236}">
                <a16:creationId xmlns:a16="http://schemas.microsoft.com/office/drawing/2014/main" id="{7ED2B468-31B9-5047-AE26-4A0EDE4F0FFC}"/>
              </a:ext>
            </a:extLst>
          </p:cNvPr>
          <p:cNvSpPr/>
          <p:nvPr userDrawn="1"/>
        </p:nvSpPr>
        <p:spPr>
          <a:xfrm>
            <a:off x="0" y="2524715"/>
            <a:ext cx="9153429" cy="86583"/>
          </a:xfrm>
          <a:prstGeom prst="rect">
            <a:avLst/>
          </a:prstGeom>
          <a:solidFill>
            <a:srgbClr val="212D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90488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594725" y="575950"/>
            <a:ext cx="8311500" cy="6354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2"/>
              </a:buClr>
              <a:buSzPts val="3600"/>
              <a:buFont typeface="Franklin Gothic"/>
              <a:buNone/>
              <a:defRPr sz="3600" b="1">
                <a:solidFill>
                  <a:schemeClr val="dk2"/>
                </a:solidFill>
                <a:latin typeface="Franklin Gothic"/>
                <a:ea typeface="Franklin Gothic"/>
                <a:cs typeface="Franklin Gothic"/>
                <a:sym typeface="Franklin Gothic"/>
              </a:defRPr>
            </a:lvl1pPr>
            <a:lvl2pPr lvl="1">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1397623" y="1595775"/>
            <a:ext cx="7334100" cy="3002400"/>
          </a:xfrm>
          <a:prstGeom prst="rect">
            <a:avLst/>
          </a:prstGeom>
          <a:noFill/>
          <a:ln>
            <a:noFill/>
          </a:ln>
        </p:spPr>
        <p:txBody>
          <a:bodyPr spcFirstLastPara="1" wrap="square" lIns="91425" tIns="91425" rIns="91425" bIns="91425" anchor="t" anchorCtr="0"/>
          <a:lstStyle>
            <a:lvl1pPr marL="457200" lvl="0" indent="-381000">
              <a:lnSpc>
                <a:spcPct val="100000"/>
              </a:lnSpc>
              <a:spcBef>
                <a:spcPts val="0"/>
              </a:spcBef>
              <a:spcAft>
                <a:spcPts val="0"/>
              </a:spcAft>
              <a:buClr>
                <a:schemeClr val="dk2"/>
              </a:buClr>
              <a:buSzPts val="2400"/>
              <a:buFont typeface="Franklin Gothic"/>
              <a:buChar char="●"/>
              <a:defRPr sz="2400">
                <a:solidFill>
                  <a:schemeClr val="dk2"/>
                </a:solidFill>
                <a:latin typeface="Franklin Gothic"/>
                <a:ea typeface="Franklin Gothic"/>
                <a:cs typeface="Franklin Gothic"/>
                <a:sym typeface="Franklin Gothic"/>
              </a:defRPr>
            </a:lvl1pPr>
            <a:lvl2pPr marL="914400" lvl="1" indent="-368300">
              <a:lnSpc>
                <a:spcPct val="100000"/>
              </a:lnSpc>
              <a:spcBef>
                <a:spcPts val="1300"/>
              </a:spcBef>
              <a:spcAft>
                <a:spcPts val="0"/>
              </a:spcAft>
              <a:buClr>
                <a:schemeClr val="dk2"/>
              </a:buClr>
              <a:buSzPts val="2200"/>
              <a:buFont typeface="Franklin Gothic"/>
              <a:buChar char="○"/>
              <a:defRPr sz="2200">
                <a:solidFill>
                  <a:schemeClr val="dk2"/>
                </a:solidFill>
                <a:latin typeface="Franklin Gothic"/>
                <a:ea typeface="Franklin Gothic"/>
                <a:cs typeface="Franklin Gothic"/>
                <a:sym typeface="Franklin Gothic"/>
              </a:defRPr>
            </a:lvl2pPr>
            <a:lvl3pPr marL="1371600" lvl="2" indent="-355600">
              <a:lnSpc>
                <a:spcPct val="100000"/>
              </a:lnSpc>
              <a:spcBef>
                <a:spcPts val="1300"/>
              </a:spcBef>
              <a:spcAft>
                <a:spcPts val="0"/>
              </a:spcAft>
              <a:buClr>
                <a:schemeClr val="dk2"/>
              </a:buClr>
              <a:buSzPts val="2000"/>
              <a:buFont typeface="Franklin Gothic"/>
              <a:buChar char="■"/>
              <a:defRPr sz="2000">
                <a:solidFill>
                  <a:schemeClr val="dk2"/>
                </a:solidFill>
                <a:latin typeface="Franklin Gothic"/>
                <a:ea typeface="Franklin Gothic"/>
                <a:cs typeface="Franklin Gothic"/>
                <a:sym typeface="Franklin Gothic"/>
              </a:defRPr>
            </a:lvl3pPr>
            <a:lvl4pPr marL="1828800" lvl="3" indent="-349250">
              <a:lnSpc>
                <a:spcPct val="100000"/>
              </a:lnSpc>
              <a:spcBef>
                <a:spcPts val="1300"/>
              </a:spcBef>
              <a:spcAft>
                <a:spcPts val="0"/>
              </a:spcAft>
              <a:buClr>
                <a:schemeClr val="dk2"/>
              </a:buClr>
              <a:buSzPts val="1900"/>
              <a:buFont typeface="Franklin Gothic"/>
              <a:buChar char="●"/>
              <a:defRPr sz="1900">
                <a:solidFill>
                  <a:schemeClr val="dk2"/>
                </a:solidFill>
                <a:latin typeface="Franklin Gothic"/>
                <a:ea typeface="Franklin Gothic"/>
                <a:cs typeface="Franklin Gothic"/>
                <a:sym typeface="Franklin Gothic"/>
              </a:defRPr>
            </a:lvl4pPr>
            <a:lvl5pPr marL="2286000" lvl="4" indent="-342900">
              <a:lnSpc>
                <a:spcPct val="100000"/>
              </a:lnSpc>
              <a:spcBef>
                <a:spcPts val="1300"/>
              </a:spcBef>
              <a:spcAft>
                <a:spcPts val="0"/>
              </a:spcAft>
              <a:buClr>
                <a:schemeClr val="dk2"/>
              </a:buClr>
              <a:buSzPts val="1800"/>
              <a:buFont typeface="Franklin Gothic"/>
              <a:buChar char="○"/>
              <a:defRPr sz="1800" i="1">
                <a:solidFill>
                  <a:schemeClr val="dk2"/>
                </a:solidFill>
                <a:latin typeface="Franklin Gothic"/>
                <a:ea typeface="Franklin Gothic"/>
                <a:cs typeface="Franklin Gothic"/>
                <a:sym typeface="Franklin Gothic"/>
              </a:defRPr>
            </a:lvl5pPr>
            <a:lvl6pPr marL="2743200" lvl="5" indent="-330200">
              <a:lnSpc>
                <a:spcPct val="100000"/>
              </a:lnSpc>
              <a:spcBef>
                <a:spcPts val="1300"/>
              </a:spcBef>
              <a:spcAft>
                <a:spcPts val="0"/>
              </a:spcAft>
              <a:buClr>
                <a:schemeClr val="dk2"/>
              </a:buClr>
              <a:buSzPts val="1600"/>
              <a:buFont typeface="Franklin Gothic"/>
              <a:buChar char="■"/>
              <a:defRPr sz="1600">
                <a:solidFill>
                  <a:schemeClr val="dk2"/>
                </a:solidFill>
                <a:latin typeface="Franklin Gothic"/>
                <a:ea typeface="Franklin Gothic"/>
                <a:cs typeface="Franklin Gothic"/>
                <a:sym typeface="Franklin Gothic"/>
              </a:defRPr>
            </a:lvl6pPr>
            <a:lvl7pPr marL="3200400" lvl="6"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7pPr>
            <a:lvl8pPr marL="3657600" lvl="7" indent="-317500">
              <a:lnSpc>
                <a:spcPct val="100000"/>
              </a:lnSpc>
              <a:spcBef>
                <a:spcPts val="1300"/>
              </a:spcBef>
              <a:spcAft>
                <a:spcPts val="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8pPr>
            <a:lvl9pPr marL="4114800" lvl="8" indent="-317500">
              <a:lnSpc>
                <a:spcPct val="100000"/>
              </a:lnSpc>
              <a:spcBef>
                <a:spcPts val="1300"/>
              </a:spcBef>
              <a:spcAft>
                <a:spcPts val="1300"/>
              </a:spcAft>
              <a:buClr>
                <a:schemeClr val="dk2"/>
              </a:buClr>
              <a:buSzPts val="1400"/>
              <a:buFont typeface="Franklin Gothic"/>
              <a:buChar char="■"/>
              <a:defRPr>
                <a:solidFill>
                  <a:schemeClr val="dk2"/>
                </a:solidFill>
                <a:latin typeface="Franklin Gothic"/>
                <a:ea typeface="Franklin Gothic"/>
                <a:cs typeface="Franklin Gothic"/>
                <a:sym typeface="Franklin Gothic"/>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788" r:id="rId2"/>
    <p:sldLayoutId id="2147483790" r:id="rId3"/>
    <p:sldLayoutId id="2147483791" r:id="rId4"/>
    <p:sldLayoutId id="2147483792" r:id="rId5"/>
    <p:sldLayoutId id="2147483793" r:id="rId6"/>
    <p:sldLayoutId id="2147483794" r:id="rId7"/>
    <p:sldLayoutId id="2147483795" r:id="rId8"/>
    <p:sldLayoutId id="2147483789" r:id="rId9"/>
    <p:sldLayoutId id="2147483796" r:id="rId10"/>
    <p:sldLayoutId id="2147483787" r:id="rId11"/>
    <p:sldLayoutId id="2147483652" r:id="rId12"/>
    <p:sldLayoutId id="2147483653" r:id="rId13"/>
    <p:sldLayoutId id="2147483655" r:id="rId14"/>
    <p:sldLayoutId id="2147483656" r:id="rId15"/>
    <p:sldLayoutId id="2147483657" r:id="rId16"/>
    <p:sldLayoutId id="2147483658" r:id="rId17"/>
    <p:sldLayoutId id="2147483659" r:id="rId18"/>
    <p:sldLayoutId id="2147483662" r:id="rId19"/>
    <p:sldLayoutId id="2147483665" r:id="rId20"/>
    <p:sldLayoutId id="2147483669" r:id="rId21"/>
    <p:sldLayoutId id="2147483670" r:id="rId22"/>
    <p:sldLayoutId id="2147483674" r:id="rId23"/>
    <p:sldLayoutId id="2147483677" r:id="rId24"/>
    <p:sldLayoutId id="2147483678" r:id="rId25"/>
    <p:sldLayoutId id="2147483681" r:id="rId26"/>
    <p:sldLayoutId id="2147483682" r:id="rId27"/>
    <p:sldLayoutId id="2147483685" r:id="rId28"/>
    <p:sldLayoutId id="2147483686" r:id="rId29"/>
    <p:sldLayoutId id="2147483691" r:id="rId30"/>
    <p:sldLayoutId id="2147483693" r:id="rId31"/>
    <p:sldLayoutId id="2147483694" r:id="rId32"/>
    <p:sldLayoutId id="2147483695" r:id="rId33"/>
    <p:sldLayoutId id="2147483698" r:id="rId34"/>
    <p:sldLayoutId id="2147483701" r:id="rId35"/>
    <p:sldLayoutId id="2147483702" r:id="rId36"/>
    <p:sldLayoutId id="2147483703" r:id="rId37"/>
    <p:sldLayoutId id="2147483704" r:id="rId38"/>
    <p:sldLayoutId id="2147483786" r:id="rId39"/>
    <p:sldLayoutId id="2147483797" r:id="rId40"/>
    <p:sldLayoutId id="2147483800" r:id="rId41"/>
    <p:sldLayoutId id="2147483801" r:id="rId42"/>
    <p:sldLayoutId id="2147483803" r:id="rId43"/>
    <p:sldLayoutId id="2147483804" r:id="rId4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1.xml"/><Relationship Id="rId1" Type="http://schemas.openxmlformats.org/officeDocument/2006/relationships/slideLayout" Target="../slideLayouts/slideLayout40.xml"/><Relationship Id="rId4" Type="http://schemas.openxmlformats.org/officeDocument/2006/relationships/image" Target="../media/image10.emf"/></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3.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image" Target="../media/image11.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1.xml"/></Relationships>
</file>

<file path=ppt/slides/_rels/slide46.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3.png"/><Relationship Id="rId7" Type="http://schemas.openxmlformats.org/officeDocument/2006/relationships/image" Target="../media/image15.emf"/><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10.emf"/><Relationship Id="rId5" Type="http://schemas.openxmlformats.org/officeDocument/2006/relationships/image" Target="../media/image14.emf"/><Relationship Id="rId4" Type="http://schemas.openxmlformats.org/officeDocument/2006/relationships/image" Target="../media/image9.emf"/><Relationship Id="rId9" Type="http://schemas.openxmlformats.org/officeDocument/2006/relationships/image" Target="../media/image16.emf"/></Relationships>
</file>

<file path=ppt/slides/_rels/slide47.xml.rels><?xml version="1.0" encoding="UTF-8" standalone="yes"?>
<Relationships xmlns="http://schemas.openxmlformats.org/package/2006/relationships"><Relationship Id="rId8" Type="http://schemas.openxmlformats.org/officeDocument/2006/relationships/image" Target="../media/image11.emf"/><Relationship Id="rId3" Type="http://schemas.openxmlformats.org/officeDocument/2006/relationships/image" Target="../media/image13.png"/><Relationship Id="rId7" Type="http://schemas.openxmlformats.org/officeDocument/2006/relationships/image" Target="../media/image15.emf"/><Relationship Id="rId2" Type="http://schemas.openxmlformats.org/officeDocument/2006/relationships/notesSlide" Target="../notesSlides/notesSlide36.xml"/><Relationship Id="rId1" Type="http://schemas.openxmlformats.org/officeDocument/2006/relationships/slideLayout" Target="../slideLayouts/slideLayout42.xml"/><Relationship Id="rId6" Type="http://schemas.openxmlformats.org/officeDocument/2006/relationships/image" Target="../media/image10.emf"/><Relationship Id="rId5" Type="http://schemas.openxmlformats.org/officeDocument/2006/relationships/image" Target="../media/image14.emf"/><Relationship Id="rId4" Type="http://schemas.openxmlformats.org/officeDocument/2006/relationships/image" Target="../media/image9.emf"/><Relationship Id="rId9" Type="http://schemas.openxmlformats.org/officeDocument/2006/relationships/image" Target="../media/image16.em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1.xml"/><Relationship Id="rId1" Type="http://schemas.openxmlformats.org/officeDocument/2006/relationships/slideLayout" Target="../slideLayouts/slideLayout43.xml"/></Relationships>
</file>

<file path=ppt/slides/_rels/slide6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6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3.xml"/><Relationship Id="rId1" Type="http://schemas.openxmlformats.org/officeDocument/2006/relationships/slideLayout" Target="../slideLayouts/slideLayout43.xml"/></Relationships>
</file>

<file path=ppt/slides/_rels/slide6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4.xml"/><Relationship Id="rId1" Type="http://schemas.openxmlformats.org/officeDocument/2006/relationships/slideLayout" Target="../slideLayouts/slideLayout43.xml"/></Relationships>
</file>

<file path=ppt/slides/_rels/slide6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5.xml"/><Relationship Id="rId1" Type="http://schemas.openxmlformats.org/officeDocument/2006/relationships/slideLayout" Target="../slideLayouts/slideLayout43.xml"/></Relationships>
</file>

<file path=ppt/slides/_rels/slide6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68.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4.xml"/></Relationships>
</file>

<file path=ppt/slides/_rels/slide6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4.xml"/></Relationships>
</file>

<file path=ppt/slides/_rels/slide7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4.xml"/></Relationships>
</file>

<file path=ppt/slides/_rels/slide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4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C18CF52-DCF2-0549-BA4E-CF0246545550}"/>
              </a:ext>
            </a:extLst>
          </p:cNvPr>
          <p:cNvSpPr/>
          <p:nvPr/>
        </p:nvSpPr>
        <p:spPr>
          <a:xfrm>
            <a:off x="-9428" y="-53426"/>
            <a:ext cx="9153428" cy="2600858"/>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9D728459-67A4-8345-B3FD-EBEEB1D08C50}"/>
              </a:ext>
            </a:extLst>
          </p:cNvPr>
          <p:cNvSpPr txBox="1">
            <a:spLocks/>
          </p:cNvSpPr>
          <p:nvPr/>
        </p:nvSpPr>
        <p:spPr>
          <a:xfrm>
            <a:off x="-9428" y="-53426"/>
            <a:ext cx="9153427" cy="2505942"/>
          </a:xfrm>
          <a:prstGeom prst="rect">
            <a:avLst/>
          </a:prstGeom>
          <a:noFill/>
          <a:ln w="28575">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ctr"/>
            <a:endParaRPr lang="en-US" sz="3200" b="1" dirty="0">
              <a:solidFill>
                <a:srgbClr val="212D4A"/>
              </a:solidFill>
            </a:endParaRPr>
          </a:p>
        </p:txBody>
      </p:sp>
      <p:sp>
        <p:nvSpPr>
          <p:cNvPr id="10" name="Rectangle 9">
            <a:extLst>
              <a:ext uri="{FF2B5EF4-FFF2-40B4-BE49-F238E27FC236}">
                <a16:creationId xmlns:a16="http://schemas.microsoft.com/office/drawing/2014/main" id="{751F896C-CA29-9449-B115-3EEA189808E9}"/>
              </a:ext>
            </a:extLst>
          </p:cNvPr>
          <p:cNvSpPr/>
          <p:nvPr/>
        </p:nvSpPr>
        <p:spPr>
          <a:xfrm>
            <a:off x="-9428" y="2600858"/>
            <a:ext cx="9153429" cy="2542642"/>
          </a:xfrm>
          <a:prstGeom prst="rect">
            <a:avLst/>
          </a:prstGeom>
          <a:solidFill>
            <a:srgbClr val="00B0F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Subtitle 2">
            <a:extLst>
              <a:ext uri="{FF2B5EF4-FFF2-40B4-BE49-F238E27FC236}">
                <a16:creationId xmlns:a16="http://schemas.microsoft.com/office/drawing/2014/main" id="{909A88AA-2633-854B-B7E2-EF12E61D4BDB}"/>
              </a:ext>
            </a:extLst>
          </p:cNvPr>
          <p:cNvSpPr txBox="1">
            <a:spLocks/>
          </p:cNvSpPr>
          <p:nvPr/>
        </p:nvSpPr>
        <p:spPr>
          <a:xfrm>
            <a:off x="422234" y="3486264"/>
            <a:ext cx="8467886" cy="1241700"/>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pPr algn="r"/>
            <a:r>
              <a:rPr lang="en-US" b="1" dirty="0"/>
              <a:t>Kelly J Cunningham, PhD</a:t>
            </a:r>
          </a:p>
          <a:p>
            <a:pPr algn="r"/>
            <a:r>
              <a:rPr lang="en-US" dirty="0">
                <a:solidFill>
                  <a:schemeClr val="bg1"/>
                </a:solidFill>
              </a:rPr>
              <a:t>Director, Graduate Writing Lab</a:t>
            </a:r>
          </a:p>
          <a:p>
            <a:pPr algn="r"/>
            <a:r>
              <a:rPr lang="en-US" dirty="0">
                <a:solidFill>
                  <a:schemeClr val="bg1"/>
                </a:solidFill>
              </a:rPr>
              <a:t>School of Engineering &amp; Applied Science, University of Virginia</a:t>
            </a:r>
          </a:p>
          <a:p>
            <a:pPr algn="r"/>
            <a:r>
              <a:rPr lang="en-US" dirty="0" err="1">
                <a:solidFill>
                  <a:schemeClr val="bg1"/>
                </a:solidFill>
              </a:rPr>
              <a:t>kellyc@virginia.edu</a:t>
            </a:r>
            <a:r>
              <a:rPr lang="en-US" dirty="0">
                <a:solidFill>
                  <a:schemeClr val="bg1"/>
                </a:solidFill>
              </a:rPr>
              <a:t>  |  </a:t>
            </a:r>
            <a:r>
              <a:rPr lang="en-US" dirty="0" err="1">
                <a:solidFill>
                  <a:schemeClr val="bg1"/>
                </a:solidFill>
              </a:rPr>
              <a:t>bit.ly</a:t>
            </a:r>
            <a:r>
              <a:rPr lang="en-US" dirty="0">
                <a:solidFill>
                  <a:schemeClr val="bg1"/>
                </a:solidFill>
              </a:rPr>
              <a:t>/SEASGWL</a:t>
            </a:r>
            <a:endParaRPr lang="en-US" sz="1600" i="1" dirty="0">
              <a:solidFill>
                <a:schemeClr val="bg1"/>
              </a:solidFill>
            </a:endParaRPr>
          </a:p>
        </p:txBody>
      </p:sp>
      <p:sp>
        <p:nvSpPr>
          <p:cNvPr id="9" name="Subtitle 2">
            <a:extLst>
              <a:ext uri="{FF2B5EF4-FFF2-40B4-BE49-F238E27FC236}">
                <a16:creationId xmlns:a16="http://schemas.microsoft.com/office/drawing/2014/main" id="{58C86B65-90D4-A445-922C-B00DCB5AA315}"/>
              </a:ext>
            </a:extLst>
          </p:cNvPr>
          <p:cNvSpPr txBox="1">
            <a:spLocks/>
          </p:cNvSpPr>
          <p:nvPr/>
        </p:nvSpPr>
        <p:spPr>
          <a:xfrm>
            <a:off x="368138" y="290665"/>
            <a:ext cx="8191071" cy="1894657"/>
          </a:xfrm>
          <a:prstGeom prst="rect">
            <a:avLst/>
          </a:prstGeom>
          <a:noFill/>
          <a:ln w="28575">
            <a:solidFill>
              <a:schemeClr val="accent1"/>
            </a:solidFill>
          </a:ln>
        </p:spPr>
        <p:txBody>
          <a:bodyPr spcFirstLastPara="1" wrap="square" lIns="91425" tIns="91425" rIns="91425" bIns="91425" anchor="b"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lt1"/>
              </a:buClr>
              <a:buSzPts val="2400"/>
              <a:buFont typeface="Franklin Gothic"/>
              <a:buNone/>
              <a:defRPr sz="2400" b="0" i="0" u="none" strike="noStrike" cap="none">
                <a:solidFill>
                  <a:schemeClr val="lt1"/>
                </a:solidFill>
                <a:latin typeface="Franklin Gothic"/>
                <a:ea typeface="Franklin Gothic"/>
                <a:cs typeface="Franklin Gothic"/>
                <a:sym typeface="Franklin Gothic"/>
              </a:defRPr>
            </a:lvl1pPr>
            <a:lvl2pPr marL="914400" marR="0" lvl="1" indent="-3683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2pPr>
            <a:lvl3pPr marL="1371600" marR="0" lvl="2" indent="-3556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3pPr>
            <a:lvl4pPr marL="1828800" marR="0" lvl="3" indent="-34925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4pPr>
            <a:lvl5pPr marL="2286000" marR="0" lvl="4" indent="-342900" algn="l" rtl="0">
              <a:lnSpc>
                <a:spcPct val="100000"/>
              </a:lnSpc>
              <a:spcBef>
                <a:spcPts val="0"/>
              </a:spcBef>
              <a:spcAft>
                <a:spcPts val="0"/>
              </a:spcAft>
              <a:buClr>
                <a:schemeClr val="lt1"/>
              </a:buClr>
              <a:buSzPts val="1800"/>
              <a:buFont typeface="Franklin Gothic"/>
              <a:buNone/>
              <a:defRPr sz="1800" b="0" i="1" u="none" strike="noStrike" cap="none">
                <a:solidFill>
                  <a:schemeClr val="lt1"/>
                </a:solidFill>
                <a:latin typeface="Franklin Gothic"/>
                <a:ea typeface="Franklin Gothic"/>
                <a:cs typeface="Franklin Gothic"/>
                <a:sym typeface="Franklin Gothic"/>
              </a:defRPr>
            </a:lvl5pPr>
            <a:lvl6pPr marL="2743200" marR="0" lvl="5" indent="-3302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6pPr>
            <a:lvl7pPr marL="3200400" marR="0" lvl="6"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7pPr>
            <a:lvl8pPr marL="3657600" marR="0" lvl="7"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8pPr>
            <a:lvl9pPr marL="4114800" marR="0" lvl="8" indent="-317500" algn="l" rtl="0">
              <a:lnSpc>
                <a:spcPct val="100000"/>
              </a:lnSpc>
              <a:spcBef>
                <a:spcPts val="0"/>
              </a:spcBef>
              <a:spcAft>
                <a:spcPts val="0"/>
              </a:spcAft>
              <a:buClr>
                <a:schemeClr val="lt1"/>
              </a:buClr>
              <a:buSzPts val="1800"/>
              <a:buFont typeface="Franklin Gothic"/>
              <a:buNone/>
              <a:defRPr sz="1800" b="0" i="0" u="none" strike="noStrike" cap="none">
                <a:solidFill>
                  <a:schemeClr val="lt1"/>
                </a:solidFill>
                <a:latin typeface="Franklin Gothic"/>
                <a:ea typeface="Franklin Gothic"/>
                <a:cs typeface="Franklin Gothic"/>
                <a:sym typeface="Franklin Gothic"/>
              </a:defRPr>
            </a:lvl9pPr>
          </a:lstStyle>
          <a:p>
            <a:r>
              <a:rPr lang="en-US" sz="6000" b="1" dirty="0">
                <a:solidFill>
                  <a:srgbClr val="E46E20"/>
                </a:solidFill>
              </a:rPr>
              <a:t>Tips for Giving &amp; Receiving Feedback</a:t>
            </a:r>
          </a:p>
        </p:txBody>
      </p:sp>
      <p:pic>
        <p:nvPicPr>
          <p:cNvPr id="3" name="Picture 2">
            <a:extLst>
              <a:ext uri="{FF2B5EF4-FFF2-40B4-BE49-F238E27FC236}">
                <a16:creationId xmlns:a16="http://schemas.microsoft.com/office/drawing/2014/main" id="{F90C26AE-4F4A-9947-8E0D-DB5055641B1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531281" y="1473483"/>
            <a:ext cx="1342884" cy="963979"/>
          </a:xfrm>
          <a:prstGeom prst="rect">
            <a:avLst/>
          </a:prstGeom>
        </p:spPr>
      </p:pic>
      <p:sp>
        <p:nvSpPr>
          <p:cNvPr id="2" name="TextBox 4">
            <a:extLst>
              <a:ext uri="{FF2B5EF4-FFF2-40B4-BE49-F238E27FC236}">
                <a16:creationId xmlns:a16="http://schemas.microsoft.com/office/drawing/2014/main" id="{5E45BBFD-4B83-34F7-5C18-13005EE6FDCD}"/>
              </a:ext>
            </a:extLst>
          </p:cNvPr>
          <p:cNvSpPr txBox="1"/>
          <p:nvPr/>
        </p:nvSpPr>
        <p:spPr>
          <a:xfrm>
            <a:off x="32991" y="2645785"/>
            <a:ext cx="9068587" cy="430887"/>
          </a:xfrm>
          <a:prstGeom prst="rect">
            <a:avLst/>
          </a:prstGeom>
          <a:noFill/>
          <a:ln>
            <a:noFill/>
          </a:ln>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a:spcBef>
                <a:spcPts val="0"/>
              </a:spcBef>
              <a:spcAft>
                <a:spcPts val="0"/>
              </a:spcAft>
            </a:pPr>
            <a:r>
              <a:rPr lang="en-US" sz="1100">
                <a:solidFill>
                  <a:srgbClr val="000000"/>
                </a:solidFill>
                <a:effectLst/>
                <a:latin typeface="Adobe Caslon Pro" panose="0205050205050A020403" pitchFamily="18" charset="77"/>
                <a:ea typeface="Calibri" panose="020F0502020204030204" pitchFamily="34" charset="0"/>
                <a:cs typeface="Times New Roman" panose="02020603050405020304" pitchFamily="18" charset="0"/>
              </a:rPr>
              <a:t>This work is CC-BY and must include full citation &amp; doi. Individual images and examples &amp; materials from other sources are not CC-BY. Blue dino is a GWL icon &amp; not CC-BY.</a:t>
            </a:r>
          </a:p>
        </p:txBody>
      </p:sp>
    </p:spTree>
    <p:extLst>
      <p:ext uri="{BB962C8B-B14F-4D97-AF65-F5344CB8AC3E}">
        <p14:creationId xmlns:p14="http://schemas.microsoft.com/office/powerpoint/2010/main" val="857162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1: Unaware | Training</a:t>
            </a:r>
          </a:p>
        </p:txBody>
      </p:sp>
      <p:sp>
        <p:nvSpPr>
          <p:cNvPr id="129" name="Smiley Face 128">
            <a:extLst>
              <a:ext uri="{FF2B5EF4-FFF2-40B4-BE49-F238E27FC236}">
                <a16:creationId xmlns:a16="http://schemas.microsoft.com/office/drawing/2014/main" id="{0D46041D-553D-C642-8189-799B81FBAE89}"/>
              </a:ext>
            </a:extLst>
          </p:cNvPr>
          <p:cNvSpPr/>
          <p:nvPr/>
        </p:nvSpPr>
        <p:spPr>
          <a:xfrm>
            <a:off x="684609" y="3267472"/>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Placeholder 2">
            <a:extLst>
              <a:ext uri="{FF2B5EF4-FFF2-40B4-BE49-F238E27FC236}">
                <a16:creationId xmlns:a16="http://schemas.microsoft.com/office/drawing/2014/main" id="{59869F38-FDE3-764A-96F0-C38C74403DB7}"/>
              </a:ext>
            </a:extLst>
          </p:cNvPr>
          <p:cNvSpPr txBox="1">
            <a:spLocks/>
          </p:cNvSpPr>
          <p:nvPr/>
        </p:nvSpPr>
        <p:spPr>
          <a:xfrm>
            <a:off x="2008018" y="1097507"/>
            <a:ext cx="6990113" cy="1451497"/>
          </a:xfrm>
          <a:prstGeom prst="rect">
            <a:avLst/>
          </a:prstGeom>
          <a:solidFill>
            <a:schemeClr val="accent3">
              <a:lumMod val="5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r>
              <a:rPr lang="en-US" dirty="0">
                <a:solidFill>
                  <a:schemeClr val="bg1"/>
                </a:solidFill>
              </a:rPr>
              <a:t>Help them learn to identify monster bug</a:t>
            </a:r>
          </a:p>
          <a:p>
            <a:r>
              <a:rPr lang="en-US" dirty="0">
                <a:solidFill>
                  <a:schemeClr val="bg1"/>
                </a:solidFill>
              </a:rPr>
              <a:t>Explain WHY a monster bug is an issue (it eats your brain &amp; you need your brain to live)</a:t>
            </a:r>
          </a:p>
        </p:txBody>
      </p:sp>
      <p:sp>
        <p:nvSpPr>
          <p:cNvPr id="6" name="Up Arrow 5">
            <a:extLst>
              <a:ext uri="{FF2B5EF4-FFF2-40B4-BE49-F238E27FC236}">
                <a16:creationId xmlns:a16="http://schemas.microsoft.com/office/drawing/2014/main" id="{A4166B82-C6CA-334E-A421-CDFCA106CA96}"/>
              </a:ext>
            </a:extLst>
          </p:cNvPr>
          <p:cNvSpPr/>
          <p:nvPr/>
        </p:nvSpPr>
        <p:spPr>
          <a:xfrm rot="9518880">
            <a:off x="3205678" y="2897744"/>
            <a:ext cx="205613" cy="45926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miley Face 28">
            <a:extLst>
              <a:ext uri="{FF2B5EF4-FFF2-40B4-BE49-F238E27FC236}">
                <a16:creationId xmlns:a16="http://schemas.microsoft.com/office/drawing/2014/main" id="{4D9797CC-F313-D34A-BD14-4E2C352A31A1}"/>
              </a:ext>
            </a:extLst>
          </p:cNvPr>
          <p:cNvSpPr/>
          <p:nvPr/>
        </p:nvSpPr>
        <p:spPr>
          <a:xfrm>
            <a:off x="3018277" y="3577358"/>
            <a:ext cx="517496" cy="503275"/>
          </a:xfrm>
          <a:prstGeom prst="smileyFace">
            <a:avLst>
              <a:gd name="adj" fmla="val -4653"/>
            </a:avLst>
          </a:prstGeom>
          <a:solidFill>
            <a:schemeClr val="tx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7" name="Group 16">
            <a:extLst>
              <a:ext uri="{FF2B5EF4-FFF2-40B4-BE49-F238E27FC236}">
                <a16:creationId xmlns:a16="http://schemas.microsoft.com/office/drawing/2014/main" id="{D6D6ED07-EE26-9C4B-ABDB-DECF70CB859F}"/>
              </a:ext>
            </a:extLst>
          </p:cNvPr>
          <p:cNvGrpSpPr/>
          <p:nvPr/>
        </p:nvGrpSpPr>
        <p:grpSpPr>
          <a:xfrm>
            <a:off x="3246857" y="3228284"/>
            <a:ext cx="587502" cy="662616"/>
            <a:chOff x="0" y="0"/>
            <a:chExt cx="773214" cy="674311"/>
          </a:xfrm>
        </p:grpSpPr>
        <p:sp>
          <p:nvSpPr>
            <p:cNvPr id="18" name="Moon 17">
              <a:extLst>
                <a:ext uri="{FF2B5EF4-FFF2-40B4-BE49-F238E27FC236}">
                  <a16:creationId xmlns:a16="http://schemas.microsoft.com/office/drawing/2014/main" id="{7F8F4200-FEB2-4F45-B42B-3CCEA1350F9A}"/>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9" name="Group 18">
              <a:extLst>
                <a:ext uri="{FF2B5EF4-FFF2-40B4-BE49-F238E27FC236}">
                  <a16:creationId xmlns:a16="http://schemas.microsoft.com/office/drawing/2014/main" id="{9E307E01-0D80-0B4F-A4AC-F3DB2F6F15CB}"/>
                </a:ext>
              </a:extLst>
            </p:cNvPr>
            <p:cNvGrpSpPr/>
            <p:nvPr/>
          </p:nvGrpSpPr>
          <p:grpSpPr>
            <a:xfrm>
              <a:off x="0" y="0"/>
              <a:ext cx="773214" cy="674311"/>
              <a:chOff x="0" y="0"/>
              <a:chExt cx="773214" cy="674311"/>
            </a:xfrm>
          </p:grpSpPr>
          <p:sp>
            <p:nvSpPr>
              <p:cNvPr id="20" name="Oval 19">
                <a:extLst>
                  <a:ext uri="{FF2B5EF4-FFF2-40B4-BE49-F238E27FC236}">
                    <a16:creationId xmlns:a16="http://schemas.microsoft.com/office/drawing/2014/main" id="{BED32B91-ED2E-DB4C-BE5C-3DC9992D860E}"/>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Arc 20">
                <a:extLst>
                  <a:ext uri="{FF2B5EF4-FFF2-40B4-BE49-F238E27FC236}">
                    <a16:creationId xmlns:a16="http://schemas.microsoft.com/office/drawing/2014/main" id="{2755C788-67A1-844B-9C22-B0A3C61319A5}"/>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21">
                <a:extLst>
                  <a:ext uri="{FF2B5EF4-FFF2-40B4-BE49-F238E27FC236}">
                    <a16:creationId xmlns:a16="http://schemas.microsoft.com/office/drawing/2014/main" id="{46FF98B7-03F0-5F44-BCFB-24FE74C50190}"/>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22">
                <a:extLst>
                  <a:ext uri="{FF2B5EF4-FFF2-40B4-BE49-F238E27FC236}">
                    <a16:creationId xmlns:a16="http://schemas.microsoft.com/office/drawing/2014/main" id="{0DB1F4F3-0B46-5D44-8DEA-A9D6BDCD3A3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Freeform 23">
                <a:extLst>
                  <a:ext uri="{FF2B5EF4-FFF2-40B4-BE49-F238E27FC236}">
                    <a16:creationId xmlns:a16="http://schemas.microsoft.com/office/drawing/2014/main" id="{F7813677-D494-B645-AC51-4D5BDA74F760}"/>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24">
                <a:extLst>
                  <a:ext uri="{FF2B5EF4-FFF2-40B4-BE49-F238E27FC236}">
                    <a16:creationId xmlns:a16="http://schemas.microsoft.com/office/drawing/2014/main" id="{E221172A-0F61-7E40-83A3-7CDBE81D4D7E}"/>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32" name="Smiley Face 31">
            <a:extLst>
              <a:ext uri="{FF2B5EF4-FFF2-40B4-BE49-F238E27FC236}">
                <a16:creationId xmlns:a16="http://schemas.microsoft.com/office/drawing/2014/main" id="{8E802FB5-5992-9945-A5A8-CB9BA416DA7C}"/>
              </a:ext>
            </a:extLst>
          </p:cNvPr>
          <p:cNvSpPr/>
          <p:nvPr/>
        </p:nvSpPr>
        <p:spPr>
          <a:xfrm>
            <a:off x="4556719" y="3545377"/>
            <a:ext cx="517496" cy="503275"/>
          </a:xfrm>
          <a:prstGeom prst="smileyFace">
            <a:avLst>
              <a:gd name="adj" fmla="val 4653"/>
            </a:avLst>
          </a:prstGeom>
          <a:solidFill>
            <a:schemeClr val="tx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3" name="Group 32">
            <a:extLst>
              <a:ext uri="{FF2B5EF4-FFF2-40B4-BE49-F238E27FC236}">
                <a16:creationId xmlns:a16="http://schemas.microsoft.com/office/drawing/2014/main" id="{FDB743FC-3CAA-B944-8E35-A2DD2946FDA1}"/>
              </a:ext>
            </a:extLst>
          </p:cNvPr>
          <p:cNvGrpSpPr/>
          <p:nvPr/>
        </p:nvGrpSpPr>
        <p:grpSpPr>
          <a:xfrm>
            <a:off x="5623597" y="3452919"/>
            <a:ext cx="587502" cy="662616"/>
            <a:chOff x="0" y="0"/>
            <a:chExt cx="773214" cy="674311"/>
          </a:xfrm>
        </p:grpSpPr>
        <p:sp>
          <p:nvSpPr>
            <p:cNvPr id="34" name="Moon 33">
              <a:extLst>
                <a:ext uri="{FF2B5EF4-FFF2-40B4-BE49-F238E27FC236}">
                  <a16:creationId xmlns:a16="http://schemas.microsoft.com/office/drawing/2014/main" id="{30ED46A4-4AC4-D54B-83CC-23F262D23A55}"/>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5" name="Group 34">
              <a:extLst>
                <a:ext uri="{FF2B5EF4-FFF2-40B4-BE49-F238E27FC236}">
                  <a16:creationId xmlns:a16="http://schemas.microsoft.com/office/drawing/2014/main" id="{56E8BC7F-E404-4D45-BC1C-5BD32933E502}"/>
                </a:ext>
              </a:extLst>
            </p:cNvPr>
            <p:cNvGrpSpPr/>
            <p:nvPr/>
          </p:nvGrpSpPr>
          <p:grpSpPr>
            <a:xfrm>
              <a:off x="0" y="0"/>
              <a:ext cx="773214" cy="674311"/>
              <a:chOff x="0" y="0"/>
              <a:chExt cx="773214" cy="674311"/>
            </a:xfrm>
          </p:grpSpPr>
          <p:sp>
            <p:nvSpPr>
              <p:cNvPr id="36" name="Oval 35">
                <a:extLst>
                  <a:ext uri="{FF2B5EF4-FFF2-40B4-BE49-F238E27FC236}">
                    <a16:creationId xmlns:a16="http://schemas.microsoft.com/office/drawing/2014/main" id="{E802D58E-44B7-4046-8CF8-2966B73365C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Arc 36">
                <a:extLst>
                  <a:ext uri="{FF2B5EF4-FFF2-40B4-BE49-F238E27FC236}">
                    <a16:creationId xmlns:a16="http://schemas.microsoft.com/office/drawing/2014/main" id="{9B0FA45F-CF5F-4645-984E-389AF66001E3}"/>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37">
                <a:extLst>
                  <a:ext uri="{FF2B5EF4-FFF2-40B4-BE49-F238E27FC236}">
                    <a16:creationId xmlns:a16="http://schemas.microsoft.com/office/drawing/2014/main" id="{5BB161F4-7437-B64D-A71A-16FCB0446265}"/>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38">
                <a:extLst>
                  <a:ext uri="{FF2B5EF4-FFF2-40B4-BE49-F238E27FC236}">
                    <a16:creationId xmlns:a16="http://schemas.microsoft.com/office/drawing/2014/main" id="{70F9777C-C054-4949-BBED-982070E37CCF}"/>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39">
                <a:extLst>
                  <a:ext uri="{FF2B5EF4-FFF2-40B4-BE49-F238E27FC236}">
                    <a16:creationId xmlns:a16="http://schemas.microsoft.com/office/drawing/2014/main" id="{D47E70D5-10F6-574A-8545-649505024EE6}"/>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Freeform 40">
                <a:extLst>
                  <a:ext uri="{FF2B5EF4-FFF2-40B4-BE49-F238E27FC236}">
                    <a16:creationId xmlns:a16="http://schemas.microsoft.com/office/drawing/2014/main" id="{8535A685-6988-714E-BA2A-4A9DD75DAF94}"/>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9" name="Plus 8">
            <a:extLst>
              <a:ext uri="{FF2B5EF4-FFF2-40B4-BE49-F238E27FC236}">
                <a16:creationId xmlns:a16="http://schemas.microsoft.com/office/drawing/2014/main" id="{1A666873-3601-E548-96BA-397EEFEC2786}"/>
              </a:ext>
            </a:extLst>
          </p:cNvPr>
          <p:cNvSpPr/>
          <p:nvPr/>
        </p:nvSpPr>
        <p:spPr>
          <a:xfrm>
            <a:off x="5188532" y="3577359"/>
            <a:ext cx="356540" cy="369940"/>
          </a:xfrm>
          <a:prstGeom prst="mathPlus">
            <a:avLst>
              <a:gd name="adj1" fmla="val 139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Equal 9">
            <a:extLst>
              <a:ext uri="{FF2B5EF4-FFF2-40B4-BE49-F238E27FC236}">
                <a16:creationId xmlns:a16="http://schemas.microsoft.com/office/drawing/2014/main" id="{DF418D2B-92A6-AD4F-9CFC-9A818CDA1AEF}"/>
              </a:ext>
            </a:extLst>
          </p:cNvPr>
          <p:cNvSpPr/>
          <p:nvPr/>
        </p:nvSpPr>
        <p:spPr>
          <a:xfrm>
            <a:off x="6377043" y="3557526"/>
            <a:ext cx="431514" cy="397579"/>
          </a:xfrm>
          <a:prstGeom prst="mathEqual">
            <a:avLst>
              <a:gd name="adj1" fmla="val 16629"/>
              <a:gd name="adj2" fmla="val 220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Smiley Face 43">
            <a:extLst>
              <a:ext uri="{FF2B5EF4-FFF2-40B4-BE49-F238E27FC236}">
                <a16:creationId xmlns:a16="http://schemas.microsoft.com/office/drawing/2014/main" id="{35F5BF3C-570B-5143-BF7C-39B1DECBDF57}"/>
              </a:ext>
            </a:extLst>
          </p:cNvPr>
          <p:cNvSpPr/>
          <p:nvPr/>
        </p:nvSpPr>
        <p:spPr>
          <a:xfrm>
            <a:off x="7063107" y="3511187"/>
            <a:ext cx="517496" cy="503275"/>
          </a:xfrm>
          <a:prstGeom prst="smileyFace">
            <a:avLst>
              <a:gd name="adj" fmla="val -4653"/>
            </a:avLst>
          </a:prstGeom>
          <a:solidFill>
            <a:schemeClr val="accent4"/>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Multiply 44">
            <a:extLst>
              <a:ext uri="{FF2B5EF4-FFF2-40B4-BE49-F238E27FC236}">
                <a16:creationId xmlns:a16="http://schemas.microsoft.com/office/drawing/2014/main" id="{B1317B1B-D0B7-AA46-89E6-AF0E35AF0A5A}"/>
              </a:ext>
            </a:extLst>
          </p:cNvPr>
          <p:cNvSpPr/>
          <p:nvPr/>
        </p:nvSpPr>
        <p:spPr>
          <a:xfrm>
            <a:off x="7113143" y="3576642"/>
            <a:ext cx="202020" cy="17443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ultiply 45">
            <a:extLst>
              <a:ext uri="{FF2B5EF4-FFF2-40B4-BE49-F238E27FC236}">
                <a16:creationId xmlns:a16="http://schemas.microsoft.com/office/drawing/2014/main" id="{5ABFD2FE-10FF-924C-B90A-832C226EFC98}"/>
              </a:ext>
            </a:extLst>
          </p:cNvPr>
          <p:cNvSpPr/>
          <p:nvPr/>
        </p:nvSpPr>
        <p:spPr>
          <a:xfrm>
            <a:off x="7321855" y="3576641"/>
            <a:ext cx="202020" cy="17443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20F0DFB-D960-644F-BFAD-048B239A2572}"/>
              </a:ext>
            </a:extLst>
          </p:cNvPr>
          <p:cNvSpPr/>
          <p:nvPr/>
        </p:nvSpPr>
        <p:spPr>
          <a:xfrm>
            <a:off x="2599362" y="2712378"/>
            <a:ext cx="1397285" cy="177742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ounded Rectangle 47">
            <a:extLst>
              <a:ext uri="{FF2B5EF4-FFF2-40B4-BE49-F238E27FC236}">
                <a16:creationId xmlns:a16="http://schemas.microsoft.com/office/drawing/2014/main" id="{52D1CD75-0D37-C148-83DB-E343220D9043}"/>
              </a:ext>
            </a:extLst>
          </p:cNvPr>
          <p:cNvSpPr/>
          <p:nvPr/>
        </p:nvSpPr>
        <p:spPr>
          <a:xfrm>
            <a:off x="4335937" y="3104263"/>
            <a:ext cx="3544342" cy="131362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1AEBEF79-4345-2D42-A3B0-9378A39F3C53}"/>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8284" b="68527" l="663" r="95153">
                        <a14:backgroundMark x1="46020" y1="58904" x2="61327" y2="55184"/>
                        <a14:backgroundMark x1="61531" y1="55184" x2="61531" y2="55184"/>
                        <a14:backgroundMark x1="61531" y1="57763" x2="61531" y2="57763"/>
                        <a14:backgroundMark x1="61327" y1="64137" x2="61327" y2="64137"/>
                        <a14:backgroundMark x1="62500" y1="65675" x2="62500" y2="65675"/>
                        <a14:backgroundMark x1="58163" y1="68155" x2="58163" y2="68155"/>
                      </a14:backgroundRemoval>
                    </a14:imgEffect>
                    <a14:imgEffect>
                      <a14:artisticGlowEdges/>
                    </a14:imgEffect>
                    <a14:imgEffect>
                      <a14:saturation sat="400000"/>
                    </a14:imgEffect>
                    <a14:imgEffect>
                      <a14:brightnessContrast bright="20000"/>
                    </a14:imgEffect>
                  </a14:imgLayer>
                </a14:imgProps>
              </a:ext>
            </a:extLst>
          </a:blip>
          <a:srcRect t="7222" b="31667"/>
          <a:stretch/>
        </p:blipFill>
        <p:spPr>
          <a:xfrm rot="5400000" flipH="1">
            <a:off x="7850121" y="3595943"/>
            <a:ext cx="1084222" cy="1363022"/>
          </a:xfrm>
          <a:prstGeom prst="rect">
            <a:avLst/>
          </a:prstGeom>
        </p:spPr>
      </p:pic>
    </p:spTree>
    <p:extLst>
      <p:ext uri="{BB962C8B-B14F-4D97-AF65-F5344CB8AC3E}">
        <p14:creationId xmlns:p14="http://schemas.microsoft.com/office/powerpoint/2010/main" val="2043507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2: Semi-aware</a:t>
            </a:r>
          </a:p>
        </p:txBody>
      </p:sp>
      <p:sp>
        <p:nvSpPr>
          <p:cNvPr id="3" name="Text Placeholder 2">
            <a:extLst>
              <a:ext uri="{FF2B5EF4-FFF2-40B4-BE49-F238E27FC236}">
                <a16:creationId xmlns:a16="http://schemas.microsoft.com/office/drawing/2014/main" id="{B37256EA-A624-9B40-877D-76A7F6F74D3E}"/>
              </a:ext>
            </a:extLst>
          </p:cNvPr>
          <p:cNvSpPr>
            <a:spLocks noGrp="1"/>
          </p:cNvSpPr>
          <p:nvPr>
            <p:ph type="body" idx="1"/>
          </p:nvPr>
        </p:nvSpPr>
        <p:spPr>
          <a:xfrm>
            <a:off x="3034871" y="1361810"/>
            <a:ext cx="5668726" cy="1642550"/>
          </a:xfrm>
        </p:spPr>
        <p:txBody>
          <a:bodyPr/>
          <a:lstStyle/>
          <a:p>
            <a:endParaRPr lang="en-US" dirty="0"/>
          </a:p>
        </p:txBody>
      </p:sp>
      <p:sp>
        <p:nvSpPr>
          <p:cNvPr id="129" name="Smiley Face 128">
            <a:extLst>
              <a:ext uri="{FF2B5EF4-FFF2-40B4-BE49-F238E27FC236}">
                <a16:creationId xmlns:a16="http://schemas.microsoft.com/office/drawing/2014/main" id="{0D46041D-553D-C642-8189-799B81FBAE89}"/>
              </a:ext>
            </a:extLst>
          </p:cNvPr>
          <p:cNvSpPr/>
          <p:nvPr/>
        </p:nvSpPr>
        <p:spPr>
          <a:xfrm>
            <a:off x="690595" y="2389921"/>
            <a:ext cx="971590" cy="918519"/>
          </a:xfrm>
          <a:prstGeom prst="smileyFace">
            <a:avLst>
              <a:gd name="adj" fmla="val -360"/>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a:off x="879705" y="1413093"/>
            <a:ext cx="1912721" cy="18279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cxnSp>
        <p:nvCxnSpPr>
          <p:cNvPr id="5" name="Straight Connector 4">
            <a:extLst>
              <a:ext uri="{FF2B5EF4-FFF2-40B4-BE49-F238E27FC236}">
                <a16:creationId xmlns:a16="http://schemas.microsoft.com/office/drawing/2014/main" id="{0C9D124D-F763-6945-B0F8-B81FD0F0E872}"/>
              </a:ext>
            </a:extLst>
          </p:cNvPr>
          <p:cNvCxnSpPr>
            <a:stCxn id="129" idx="4"/>
          </p:cNvCxnSpPr>
          <p:nvPr/>
        </p:nvCxnSpPr>
        <p:spPr>
          <a:xfrm flipH="1">
            <a:off x="1168776" y="3308440"/>
            <a:ext cx="7614" cy="9685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1CF80181-B819-D54E-A7A5-9B2B5ACCB8D5}"/>
              </a:ext>
            </a:extLst>
          </p:cNvPr>
          <p:cNvSpPr/>
          <p:nvPr/>
        </p:nvSpPr>
        <p:spPr>
          <a:xfrm>
            <a:off x="73741" y="3169267"/>
            <a:ext cx="2625213" cy="650565"/>
          </a:xfrm>
          <a:custGeom>
            <a:avLst/>
            <a:gdLst>
              <a:gd name="connsiteX0" fmla="*/ 0 w 2625213"/>
              <a:gd name="connsiteY0" fmla="*/ 208114 h 650565"/>
              <a:gd name="connsiteX1" fmla="*/ 73742 w 2625213"/>
              <a:gd name="connsiteY1" fmla="*/ 222862 h 650565"/>
              <a:gd name="connsiteX2" fmla="*/ 309716 w 2625213"/>
              <a:gd name="connsiteY2" fmla="*/ 252359 h 650565"/>
              <a:gd name="connsiteX3" fmla="*/ 457200 w 2625213"/>
              <a:gd name="connsiteY3" fmla="*/ 296604 h 650565"/>
              <a:gd name="connsiteX4" fmla="*/ 501445 w 2625213"/>
              <a:gd name="connsiteY4" fmla="*/ 311352 h 650565"/>
              <a:gd name="connsiteX5" fmla="*/ 619432 w 2625213"/>
              <a:gd name="connsiteY5" fmla="*/ 355598 h 650565"/>
              <a:gd name="connsiteX6" fmla="*/ 752168 w 2625213"/>
              <a:gd name="connsiteY6" fmla="*/ 429339 h 650565"/>
              <a:gd name="connsiteX7" fmla="*/ 840658 w 2625213"/>
              <a:gd name="connsiteY7" fmla="*/ 473585 h 650565"/>
              <a:gd name="connsiteX8" fmla="*/ 884903 w 2625213"/>
              <a:gd name="connsiteY8" fmla="*/ 503081 h 650565"/>
              <a:gd name="connsiteX9" fmla="*/ 929149 w 2625213"/>
              <a:gd name="connsiteY9" fmla="*/ 517830 h 650565"/>
              <a:gd name="connsiteX10" fmla="*/ 1017639 w 2625213"/>
              <a:gd name="connsiteY10" fmla="*/ 576823 h 650565"/>
              <a:gd name="connsiteX11" fmla="*/ 1061884 w 2625213"/>
              <a:gd name="connsiteY11" fmla="*/ 606320 h 650565"/>
              <a:gd name="connsiteX12" fmla="*/ 1091381 w 2625213"/>
              <a:gd name="connsiteY12" fmla="*/ 650565 h 650565"/>
              <a:gd name="connsiteX13" fmla="*/ 1120878 w 2625213"/>
              <a:gd name="connsiteY13" fmla="*/ 606320 h 650565"/>
              <a:gd name="connsiteX14" fmla="*/ 1253613 w 2625213"/>
              <a:gd name="connsiteY14" fmla="*/ 532578 h 650565"/>
              <a:gd name="connsiteX15" fmla="*/ 1342103 w 2625213"/>
              <a:gd name="connsiteY15" fmla="*/ 488333 h 650565"/>
              <a:gd name="connsiteX16" fmla="*/ 1430594 w 2625213"/>
              <a:gd name="connsiteY16" fmla="*/ 429339 h 650565"/>
              <a:gd name="connsiteX17" fmla="*/ 1489587 w 2625213"/>
              <a:gd name="connsiteY17" fmla="*/ 385094 h 650565"/>
              <a:gd name="connsiteX18" fmla="*/ 1578078 w 2625213"/>
              <a:gd name="connsiteY18" fmla="*/ 326101 h 650565"/>
              <a:gd name="connsiteX19" fmla="*/ 1622323 w 2625213"/>
              <a:gd name="connsiteY19" fmla="*/ 296604 h 650565"/>
              <a:gd name="connsiteX20" fmla="*/ 1666568 w 2625213"/>
              <a:gd name="connsiteY20" fmla="*/ 267107 h 650565"/>
              <a:gd name="connsiteX21" fmla="*/ 1710813 w 2625213"/>
              <a:gd name="connsiteY21" fmla="*/ 252359 h 650565"/>
              <a:gd name="connsiteX22" fmla="*/ 1828800 w 2625213"/>
              <a:gd name="connsiteY22" fmla="*/ 193365 h 650565"/>
              <a:gd name="connsiteX23" fmla="*/ 1946787 w 2625213"/>
              <a:gd name="connsiteY23" fmla="*/ 134372 h 650565"/>
              <a:gd name="connsiteX24" fmla="*/ 2050026 w 2625213"/>
              <a:gd name="connsiteY24" fmla="*/ 104875 h 650565"/>
              <a:gd name="connsiteX25" fmla="*/ 2138516 w 2625213"/>
              <a:gd name="connsiteY25" fmla="*/ 75378 h 650565"/>
              <a:gd name="connsiteX26" fmla="*/ 2227007 w 2625213"/>
              <a:gd name="connsiteY26" fmla="*/ 45881 h 650565"/>
              <a:gd name="connsiteX27" fmla="*/ 2271252 w 2625213"/>
              <a:gd name="connsiteY27" fmla="*/ 31133 h 650565"/>
              <a:gd name="connsiteX28" fmla="*/ 2330245 w 2625213"/>
              <a:gd name="connsiteY28" fmla="*/ 16385 h 650565"/>
              <a:gd name="connsiteX29" fmla="*/ 2403987 w 2625213"/>
              <a:gd name="connsiteY29" fmla="*/ 1636 h 650565"/>
              <a:gd name="connsiteX30" fmla="*/ 2625213 w 2625213"/>
              <a:gd name="connsiteY30" fmla="*/ 1636 h 65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25213" h="650565">
                <a:moveTo>
                  <a:pt x="0" y="208114"/>
                </a:moveTo>
                <a:cubicBezTo>
                  <a:pt x="24581" y="213030"/>
                  <a:pt x="48868" y="219753"/>
                  <a:pt x="73742" y="222862"/>
                </a:cubicBezTo>
                <a:cubicBezTo>
                  <a:pt x="263723" y="246609"/>
                  <a:pt x="181443" y="223854"/>
                  <a:pt x="309716" y="252359"/>
                </a:cubicBezTo>
                <a:cubicBezTo>
                  <a:pt x="376594" y="267221"/>
                  <a:pt x="383656" y="272089"/>
                  <a:pt x="457200" y="296604"/>
                </a:cubicBezTo>
                <a:cubicBezTo>
                  <a:pt x="471948" y="301520"/>
                  <a:pt x="487540" y="304400"/>
                  <a:pt x="501445" y="311352"/>
                </a:cubicBezTo>
                <a:cubicBezTo>
                  <a:pt x="578569" y="349914"/>
                  <a:pt x="539110" y="335516"/>
                  <a:pt x="619432" y="355598"/>
                </a:cubicBezTo>
                <a:cubicBezTo>
                  <a:pt x="720858" y="423214"/>
                  <a:pt x="674291" y="403381"/>
                  <a:pt x="752168" y="429339"/>
                </a:cubicBezTo>
                <a:cubicBezTo>
                  <a:pt x="878959" y="513867"/>
                  <a:pt x="718545" y="412528"/>
                  <a:pt x="840658" y="473585"/>
                </a:cubicBezTo>
                <a:cubicBezTo>
                  <a:pt x="856512" y="481512"/>
                  <a:pt x="869049" y="495154"/>
                  <a:pt x="884903" y="503081"/>
                </a:cubicBezTo>
                <a:cubicBezTo>
                  <a:pt x="898808" y="510034"/>
                  <a:pt x="915559" y="510280"/>
                  <a:pt x="929149" y="517830"/>
                </a:cubicBezTo>
                <a:cubicBezTo>
                  <a:pt x="960138" y="535046"/>
                  <a:pt x="988142" y="557159"/>
                  <a:pt x="1017639" y="576823"/>
                </a:cubicBezTo>
                <a:lnTo>
                  <a:pt x="1061884" y="606320"/>
                </a:lnTo>
                <a:cubicBezTo>
                  <a:pt x="1071716" y="621068"/>
                  <a:pt x="1073656" y="650565"/>
                  <a:pt x="1091381" y="650565"/>
                </a:cubicBezTo>
                <a:cubicBezTo>
                  <a:pt x="1109106" y="650565"/>
                  <a:pt x="1107538" y="617992"/>
                  <a:pt x="1120878" y="606320"/>
                </a:cubicBezTo>
                <a:cubicBezTo>
                  <a:pt x="1244882" y="497817"/>
                  <a:pt x="1165835" y="576468"/>
                  <a:pt x="1253613" y="532578"/>
                </a:cubicBezTo>
                <a:cubicBezTo>
                  <a:pt x="1367965" y="475401"/>
                  <a:pt x="1230899" y="525400"/>
                  <a:pt x="1342103" y="488333"/>
                </a:cubicBezTo>
                <a:cubicBezTo>
                  <a:pt x="1371600" y="468668"/>
                  <a:pt x="1402233" y="450610"/>
                  <a:pt x="1430594" y="429339"/>
                </a:cubicBezTo>
                <a:cubicBezTo>
                  <a:pt x="1450258" y="414591"/>
                  <a:pt x="1469450" y="399190"/>
                  <a:pt x="1489587" y="385094"/>
                </a:cubicBezTo>
                <a:cubicBezTo>
                  <a:pt x="1518629" y="364764"/>
                  <a:pt x="1548581" y="345765"/>
                  <a:pt x="1578078" y="326101"/>
                </a:cubicBezTo>
                <a:lnTo>
                  <a:pt x="1622323" y="296604"/>
                </a:lnTo>
                <a:cubicBezTo>
                  <a:pt x="1637071" y="286772"/>
                  <a:pt x="1649752" y="272712"/>
                  <a:pt x="1666568" y="267107"/>
                </a:cubicBezTo>
                <a:lnTo>
                  <a:pt x="1710813" y="252359"/>
                </a:lnTo>
                <a:cubicBezTo>
                  <a:pt x="1836251" y="158282"/>
                  <a:pt x="1704542" y="245139"/>
                  <a:pt x="1828800" y="193365"/>
                </a:cubicBezTo>
                <a:cubicBezTo>
                  <a:pt x="1869389" y="176453"/>
                  <a:pt x="1905073" y="148277"/>
                  <a:pt x="1946787" y="134372"/>
                </a:cubicBezTo>
                <a:cubicBezTo>
                  <a:pt x="2095452" y="84815"/>
                  <a:pt x="1864875" y="160420"/>
                  <a:pt x="2050026" y="104875"/>
                </a:cubicBezTo>
                <a:cubicBezTo>
                  <a:pt x="2079807" y="95941"/>
                  <a:pt x="2109019" y="85210"/>
                  <a:pt x="2138516" y="75378"/>
                </a:cubicBezTo>
                <a:lnTo>
                  <a:pt x="2227007" y="45881"/>
                </a:lnTo>
                <a:cubicBezTo>
                  <a:pt x="2241755" y="40965"/>
                  <a:pt x="2256170" y="34903"/>
                  <a:pt x="2271252" y="31133"/>
                </a:cubicBezTo>
                <a:cubicBezTo>
                  <a:pt x="2290916" y="26217"/>
                  <a:pt x="2310458" y="20782"/>
                  <a:pt x="2330245" y="16385"/>
                </a:cubicBezTo>
                <a:cubicBezTo>
                  <a:pt x="2354716" y="10947"/>
                  <a:pt x="2378951" y="2888"/>
                  <a:pt x="2403987" y="1636"/>
                </a:cubicBezTo>
                <a:cubicBezTo>
                  <a:pt x="2477637" y="-2047"/>
                  <a:pt x="2551471" y="1636"/>
                  <a:pt x="2625213" y="163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Callout 8">
            <a:extLst>
              <a:ext uri="{FF2B5EF4-FFF2-40B4-BE49-F238E27FC236}">
                <a16:creationId xmlns:a16="http://schemas.microsoft.com/office/drawing/2014/main" id="{668521D9-4528-494A-B6AE-D93ACFEA7EC6}"/>
              </a:ext>
            </a:extLst>
          </p:cNvPr>
          <p:cNvSpPr/>
          <p:nvPr/>
        </p:nvSpPr>
        <p:spPr>
          <a:xfrm>
            <a:off x="3529143" y="802150"/>
            <a:ext cx="4523993" cy="1171029"/>
          </a:xfrm>
          <a:prstGeom prst="cloudCallout">
            <a:avLst>
              <a:gd name="adj1" fmla="val -74616"/>
              <a:gd name="adj2" fmla="val 10148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Hmm.. Something doesn’t seem right…</a:t>
            </a:r>
          </a:p>
        </p:txBody>
      </p:sp>
      <p:sp>
        <p:nvSpPr>
          <p:cNvPr id="10" name="Oval Callout 9">
            <a:extLst>
              <a:ext uri="{FF2B5EF4-FFF2-40B4-BE49-F238E27FC236}">
                <a16:creationId xmlns:a16="http://schemas.microsoft.com/office/drawing/2014/main" id="{D40CCC79-A07D-574D-89DB-439017C38731}"/>
              </a:ext>
            </a:extLst>
          </p:cNvPr>
          <p:cNvSpPr/>
          <p:nvPr/>
        </p:nvSpPr>
        <p:spPr>
          <a:xfrm>
            <a:off x="3850105" y="2242338"/>
            <a:ext cx="4853492" cy="998726"/>
          </a:xfrm>
          <a:prstGeom prst="wedgeEllipseCallout">
            <a:avLst>
              <a:gd name="adj1" fmla="val 59485"/>
              <a:gd name="adj2" fmla="val -61182"/>
            </a:avLst>
          </a:prstGeom>
          <a:solidFill>
            <a:schemeClr val="accent5"/>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Is there something on your head?</a:t>
            </a:r>
          </a:p>
        </p:txBody>
      </p:sp>
      <p:sp>
        <p:nvSpPr>
          <p:cNvPr id="22" name="Rounded Rectangular Callout 21">
            <a:extLst>
              <a:ext uri="{FF2B5EF4-FFF2-40B4-BE49-F238E27FC236}">
                <a16:creationId xmlns:a16="http://schemas.microsoft.com/office/drawing/2014/main" id="{B8F3E510-6403-F64B-8487-1013EA9B582C}"/>
              </a:ext>
            </a:extLst>
          </p:cNvPr>
          <p:cNvSpPr/>
          <p:nvPr/>
        </p:nvSpPr>
        <p:spPr>
          <a:xfrm>
            <a:off x="2298409" y="4121737"/>
            <a:ext cx="3978442" cy="707938"/>
          </a:xfrm>
          <a:prstGeom prst="wedgeRoundRectCallout">
            <a:avLst>
              <a:gd name="adj1" fmla="val 1504"/>
              <a:gd name="adj2" fmla="val -71391"/>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Ahhh</a:t>
            </a:r>
            <a:r>
              <a:rPr lang="en-US" sz="2000" dirty="0"/>
              <a:t>!!!! Help!!! Help!</a:t>
            </a:r>
          </a:p>
        </p:txBody>
      </p:sp>
      <p:sp>
        <p:nvSpPr>
          <p:cNvPr id="11" name="Rounded Rectangular Callout 10">
            <a:extLst>
              <a:ext uri="{FF2B5EF4-FFF2-40B4-BE49-F238E27FC236}">
                <a16:creationId xmlns:a16="http://schemas.microsoft.com/office/drawing/2014/main" id="{50163E3C-0C9E-374A-B9A8-53395C060F25}"/>
              </a:ext>
            </a:extLst>
          </p:cNvPr>
          <p:cNvSpPr/>
          <p:nvPr/>
        </p:nvSpPr>
        <p:spPr>
          <a:xfrm>
            <a:off x="2069432" y="3308440"/>
            <a:ext cx="3978442" cy="707938"/>
          </a:xfrm>
          <a:prstGeom prst="wedgeRoundRectCallout">
            <a:avLst>
              <a:gd name="adj1" fmla="val -62609"/>
              <a:gd name="adj2" fmla="val -60061"/>
              <a:gd name="adj3" fmla="val 16667"/>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Oh, is it a monster bug? I remember those…</a:t>
            </a:r>
          </a:p>
        </p:txBody>
      </p:sp>
    </p:spTree>
    <p:extLst>
      <p:ext uri="{BB962C8B-B14F-4D97-AF65-F5344CB8AC3E}">
        <p14:creationId xmlns:p14="http://schemas.microsoft.com/office/powerpoint/2010/main" val="1054038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2: Semi-aware</a:t>
            </a:r>
          </a:p>
        </p:txBody>
      </p:sp>
      <p:sp>
        <p:nvSpPr>
          <p:cNvPr id="3" name="Text Placeholder 2">
            <a:extLst>
              <a:ext uri="{FF2B5EF4-FFF2-40B4-BE49-F238E27FC236}">
                <a16:creationId xmlns:a16="http://schemas.microsoft.com/office/drawing/2014/main" id="{B37256EA-A624-9B40-877D-76A7F6F74D3E}"/>
              </a:ext>
            </a:extLst>
          </p:cNvPr>
          <p:cNvSpPr>
            <a:spLocks noGrp="1"/>
          </p:cNvSpPr>
          <p:nvPr>
            <p:ph type="body" idx="1"/>
          </p:nvPr>
        </p:nvSpPr>
        <p:spPr>
          <a:xfrm>
            <a:off x="3034871" y="1361810"/>
            <a:ext cx="5668726" cy="1642550"/>
          </a:xfrm>
        </p:spPr>
        <p:txBody>
          <a:bodyPr/>
          <a:lstStyle/>
          <a:p>
            <a:r>
              <a:rPr lang="en-US" dirty="0"/>
              <a:t>May sense something is off</a:t>
            </a:r>
          </a:p>
          <a:p>
            <a:r>
              <a:rPr lang="en-US" dirty="0"/>
              <a:t>May be able to ID it when pointed out</a:t>
            </a:r>
          </a:p>
          <a:p>
            <a:r>
              <a:rPr lang="en-US" dirty="0"/>
              <a:t>Doesn’t know what to do</a:t>
            </a:r>
          </a:p>
        </p:txBody>
      </p:sp>
      <p:sp>
        <p:nvSpPr>
          <p:cNvPr id="129" name="Smiley Face 128">
            <a:extLst>
              <a:ext uri="{FF2B5EF4-FFF2-40B4-BE49-F238E27FC236}">
                <a16:creationId xmlns:a16="http://schemas.microsoft.com/office/drawing/2014/main" id="{0D46041D-553D-C642-8189-799B81FBAE89}"/>
              </a:ext>
            </a:extLst>
          </p:cNvPr>
          <p:cNvSpPr/>
          <p:nvPr/>
        </p:nvSpPr>
        <p:spPr>
          <a:xfrm>
            <a:off x="690595" y="2389921"/>
            <a:ext cx="971590" cy="918519"/>
          </a:xfrm>
          <a:prstGeom prst="smileyFace">
            <a:avLst>
              <a:gd name="adj" fmla="val -360"/>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a:off x="879705" y="1413093"/>
            <a:ext cx="1912721" cy="18279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cxnSp>
        <p:nvCxnSpPr>
          <p:cNvPr id="5" name="Straight Connector 4">
            <a:extLst>
              <a:ext uri="{FF2B5EF4-FFF2-40B4-BE49-F238E27FC236}">
                <a16:creationId xmlns:a16="http://schemas.microsoft.com/office/drawing/2014/main" id="{0C9D124D-F763-6945-B0F8-B81FD0F0E872}"/>
              </a:ext>
            </a:extLst>
          </p:cNvPr>
          <p:cNvCxnSpPr>
            <a:stCxn id="129" idx="4"/>
          </p:cNvCxnSpPr>
          <p:nvPr/>
        </p:nvCxnSpPr>
        <p:spPr>
          <a:xfrm flipH="1">
            <a:off x="1168776" y="3308440"/>
            <a:ext cx="7614" cy="9685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1CF80181-B819-D54E-A7A5-9B2B5ACCB8D5}"/>
              </a:ext>
            </a:extLst>
          </p:cNvPr>
          <p:cNvSpPr/>
          <p:nvPr/>
        </p:nvSpPr>
        <p:spPr>
          <a:xfrm>
            <a:off x="73741" y="3169267"/>
            <a:ext cx="2625213" cy="650565"/>
          </a:xfrm>
          <a:custGeom>
            <a:avLst/>
            <a:gdLst>
              <a:gd name="connsiteX0" fmla="*/ 0 w 2625213"/>
              <a:gd name="connsiteY0" fmla="*/ 208114 h 650565"/>
              <a:gd name="connsiteX1" fmla="*/ 73742 w 2625213"/>
              <a:gd name="connsiteY1" fmla="*/ 222862 h 650565"/>
              <a:gd name="connsiteX2" fmla="*/ 309716 w 2625213"/>
              <a:gd name="connsiteY2" fmla="*/ 252359 h 650565"/>
              <a:gd name="connsiteX3" fmla="*/ 457200 w 2625213"/>
              <a:gd name="connsiteY3" fmla="*/ 296604 h 650565"/>
              <a:gd name="connsiteX4" fmla="*/ 501445 w 2625213"/>
              <a:gd name="connsiteY4" fmla="*/ 311352 h 650565"/>
              <a:gd name="connsiteX5" fmla="*/ 619432 w 2625213"/>
              <a:gd name="connsiteY5" fmla="*/ 355598 h 650565"/>
              <a:gd name="connsiteX6" fmla="*/ 752168 w 2625213"/>
              <a:gd name="connsiteY6" fmla="*/ 429339 h 650565"/>
              <a:gd name="connsiteX7" fmla="*/ 840658 w 2625213"/>
              <a:gd name="connsiteY7" fmla="*/ 473585 h 650565"/>
              <a:gd name="connsiteX8" fmla="*/ 884903 w 2625213"/>
              <a:gd name="connsiteY8" fmla="*/ 503081 h 650565"/>
              <a:gd name="connsiteX9" fmla="*/ 929149 w 2625213"/>
              <a:gd name="connsiteY9" fmla="*/ 517830 h 650565"/>
              <a:gd name="connsiteX10" fmla="*/ 1017639 w 2625213"/>
              <a:gd name="connsiteY10" fmla="*/ 576823 h 650565"/>
              <a:gd name="connsiteX11" fmla="*/ 1061884 w 2625213"/>
              <a:gd name="connsiteY11" fmla="*/ 606320 h 650565"/>
              <a:gd name="connsiteX12" fmla="*/ 1091381 w 2625213"/>
              <a:gd name="connsiteY12" fmla="*/ 650565 h 650565"/>
              <a:gd name="connsiteX13" fmla="*/ 1120878 w 2625213"/>
              <a:gd name="connsiteY13" fmla="*/ 606320 h 650565"/>
              <a:gd name="connsiteX14" fmla="*/ 1253613 w 2625213"/>
              <a:gd name="connsiteY14" fmla="*/ 532578 h 650565"/>
              <a:gd name="connsiteX15" fmla="*/ 1342103 w 2625213"/>
              <a:gd name="connsiteY15" fmla="*/ 488333 h 650565"/>
              <a:gd name="connsiteX16" fmla="*/ 1430594 w 2625213"/>
              <a:gd name="connsiteY16" fmla="*/ 429339 h 650565"/>
              <a:gd name="connsiteX17" fmla="*/ 1489587 w 2625213"/>
              <a:gd name="connsiteY17" fmla="*/ 385094 h 650565"/>
              <a:gd name="connsiteX18" fmla="*/ 1578078 w 2625213"/>
              <a:gd name="connsiteY18" fmla="*/ 326101 h 650565"/>
              <a:gd name="connsiteX19" fmla="*/ 1622323 w 2625213"/>
              <a:gd name="connsiteY19" fmla="*/ 296604 h 650565"/>
              <a:gd name="connsiteX20" fmla="*/ 1666568 w 2625213"/>
              <a:gd name="connsiteY20" fmla="*/ 267107 h 650565"/>
              <a:gd name="connsiteX21" fmla="*/ 1710813 w 2625213"/>
              <a:gd name="connsiteY21" fmla="*/ 252359 h 650565"/>
              <a:gd name="connsiteX22" fmla="*/ 1828800 w 2625213"/>
              <a:gd name="connsiteY22" fmla="*/ 193365 h 650565"/>
              <a:gd name="connsiteX23" fmla="*/ 1946787 w 2625213"/>
              <a:gd name="connsiteY23" fmla="*/ 134372 h 650565"/>
              <a:gd name="connsiteX24" fmla="*/ 2050026 w 2625213"/>
              <a:gd name="connsiteY24" fmla="*/ 104875 h 650565"/>
              <a:gd name="connsiteX25" fmla="*/ 2138516 w 2625213"/>
              <a:gd name="connsiteY25" fmla="*/ 75378 h 650565"/>
              <a:gd name="connsiteX26" fmla="*/ 2227007 w 2625213"/>
              <a:gd name="connsiteY26" fmla="*/ 45881 h 650565"/>
              <a:gd name="connsiteX27" fmla="*/ 2271252 w 2625213"/>
              <a:gd name="connsiteY27" fmla="*/ 31133 h 650565"/>
              <a:gd name="connsiteX28" fmla="*/ 2330245 w 2625213"/>
              <a:gd name="connsiteY28" fmla="*/ 16385 h 650565"/>
              <a:gd name="connsiteX29" fmla="*/ 2403987 w 2625213"/>
              <a:gd name="connsiteY29" fmla="*/ 1636 h 650565"/>
              <a:gd name="connsiteX30" fmla="*/ 2625213 w 2625213"/>
              <a:gd name="connsiteY30" fmla="*/ 1636 h 650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625213" h="650565">
                <a:moveTo>
                  <a:pt x="0" y="208114"/>
                </a:moveTo>
                <a:cubicBezTo>
                  <a:pt x="24581" y="213030"/>
                  <a:pt x="48868" y="219753"/>
                  <a:pt x="73742" y="222862"/>
                </a:cubicBezTo>
                <a:cubicBezTo>
                  <a:pt x="263723" y="246609"/>
                  <a:pt x="181443" y="223854"/>
                  <a:pt x="309716" y="252359"/>
                </a:cubicBezTo>
                <a:cubicBezTo>
                  <a:pt x="376594" y="267221"/>
                  <a:pt x="383656" y="272089"/>
                  <a:pt x="457200" y="296604"/>
                </a:cubicBezTo>
                <a:cubicBezTo>
                  <a:pt x="471948" y="301520"/>
                  <a:pt x="487540" y="304400"/>
                  <a:pt x="501445" y="311352"/>
                </a:cubicBezTo>
                <a:cubicBezTo>
                  <a:pt x="578569" y="349914"/>
                  <a:pt x="539110" y="335516"/>
                  <a:pt x="619432" y="355598"/>
                </a:cubicBezTo>
                <a:cubicBezTo>
                  <a:pt x="720858" y="423214"/>
                  <a:pt x="674291" y="403381"/>
                  <a:pt x="752168" y="429339"/>
                </a:cubicBezTo>
                <a:cubicBezTo>
                  <a:pt x="878959" y="513867"/>
                  <a:pt x="718545" y="412528"/>
                  <a:pt x="840658" y="473585"/>
                </a:cubicBezTo>
                <a:cubicBezTo>
                  <a:pt x="856512" y="481512"/>
                  <a:pt x="869049" y="495154"/>
                  <a:pt x="884903" y="503081"/>
                </a:cubicBezTo>
                <a:cubicBezTo>
                  <a:pt x="898808" y="510034"/>
                  <a:pt x="915559" y="510280"/>
                  <a:pt x="929149" y="517830"/>
                </a:cubicBezTo>
                <a:cubicBezTo>
                  <a:pt x="960138" y="535046"/>
                  <a:pt x="988142" y="557159"/>
                  <a:pt x="1017639" y="576823"/>
                </a:cubicBezTo>
                <a:lnTo>
                  <a:pt x="1061884" y="606320"/>
                </a:lnTo>
                <a:cubicBezTo>
                  <a:pt x="1071716" y="621068"/>
                  <a:pt x="1073656" y="650565"/>
                  <a:pt x="1091381" y="650565"/>
                </a:cubicBezTo>
                <a:cubicBezTo>
                  <a:pt x="1109106" y="650565"/>
                  <a:pt x="1107538" y="617992"/>
                  <a:pt x="1120878" y="606320"/>
                </a:cubicBezTo>
                <a:cubicBezTo>
                  <a:pt x="1244882" y="497817"/>
                  <a:pt x="1165835" y="576468"/>
                  <a:pt x="1253613" y="532578"/>
                </a:cubicBezTo>
                <a:cubicBezTo>
                  <a:pt x="1367965" y="475401"/>
                  <a:pt x="1230899" y="525400"/>
                  <a:pt x="1342103" y="488333"/>
                </a:cubicBezTo>
                <a:cubicBezTo>
                  <a:pt x="1371600" y="468668"/>
                  <a:pt x="1402233" y="450610"/>
                  <a:pt x="1430594" y="429339"/>
                </a:cubicBezTo>
                <a:cubicBezTo>
                  <a:pt x="1450258" y="414591"/>
                  <a:pt x="1469450" y="399190"/>
                  <a:pt x="1489587" y="385094"/>
                </a:cubicBezTo>
                <a:cubicBezTo>
                  <a:pt x="1518629" y="364764"/>
                  <a:pt x="1548581" y="345765"/>
                  <a:pt x="1578078" y="326101"/>
                </a:cubicBezTo>
                <a:lnTo>
                  <a:pt x="1622323" y="296604"/>
                </a:lnTo>
                <a:cubicBezTo>
                  <a:pt x="1637071" y="286772"/>
                  <a:pt x="1649752" y="272712"/>
                  <a:pt x="1666568" y="267107"/>
                </a:cubicBezTo>
                <a:lnTo>
                  <a:pt x="1710813" y="252359"/>
                </a:lnTo>
                <a:cubicBezTo>
                  <a:pt x="1836251" y="158282"/>
                  <a:pt x="1704542" y="245139"/>
                  <a:pt x="1828800" y="193365"/>
                </a:cubicBezTo>
                <a:cubicBezTo>
                  <a:pt x="1869389" y="176453"/>
                  <a:pt x="1905073" y="148277"/>
                  <a:pt x="1946787" y="134372"/>
                </a:cubicBezTo>
                <a:cubicBezTo>
                  <a:pt x="2095452" y="84815"/>
                  <a:pt x="1864875" y="160420"/>
                  <a:pt x="2050026" y="104875"/>
                </a:cubicBezTo>
                <a:cubicBezTo>
                  <a:pt x="2079807" y="95941"/>
                  <a:pt x="2109019" y="85210"/>
                  <a:pt x="2138516" y="75378"/>
                </a:cubicBezTo>
                <a:lnTo>
                  <a:pt x="2227007" y="45881"/>
                </a:lnTo>
                <a:cubicBezTo>
                  <a:pt x="2241755" y="40965"/>
                  <a:pt x="2256170" y="34903"/>
                  <a:pt x="2271252" y="31133"/>
                </a:cubicBezTo>
                <a:cubicBezTo>
                  <a:pt x="2290916" y="26217"/>
                  <a:pt x="2310458" y="20782"/>
                  <a:pt x="2330245" y="16385"/>
                </a:cubicBezTo>
                <a:cubicBezTo>
                  <a:pt x="2354716" y="10947"/>
                  <a:pt x="2378951" y="2888"/>
                  <a:pt x="2403987" y="1636"/>
                </a:cubicBezTo>
                <a:cubicBezTo>
                  <a:pt x="2477637" y="-2047"/>
                  <a:pt x="2551471" y="1636"/>
                  <a:pt x="2625213" y="1636"/>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8416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2: Semi-aware | Training</a:t>
            </a:r>
          </a:p>
        </p:txBody>
      </p:sp>
      <p:sp>
        <p:nvSpPr>
          <p:cNvPr id="129" name="Smiley Face 128">
            <a:extLst>
              <a:ext uri="{FF2B5EF4-FFF2-40B4-BE49-F238E27FC236}">
                <a16:creationId xmlns:a16="http://schemas.microsoft.com/office/drawing/2014/main" id="{0D46041D-553D-C642-8189-799B81FBAE89}"/>
              </a:ext>
            </a:extLst>
          </p:cNvPr>
          <p:cNvSpPr/>
          <p:nvPr/>
        </p:nvSpPr>
        <p:spPr>
          <a:xfrm>
            <a:off x="2640674" y="3426784"/>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Placeholder 2">
            <a:extLst>
              <a:ext uri="{FF2B5EF4-FFF2-40B4-BE49-F238E27FC236}">
                <a16:creationId xmlns:a16="http://schemas.microsoft.com/office/drawing/2014/main" id="{59869F38-FDE3-764A-96F0-C38C74403DB7}"/>
              </a:ext>
            </a:extLst>
          </p:cNvPr>
          <p:cNvSpPr txBox="1">
            <a:spLocks/>
          </p:cNvSpPr>
          <p:nvPr/>
        </p:nvSpPr>
        <p:spPr>
          <a:xfrm>
            <a:off x="2008018" y="1097507"/>
            <a:ext cx="6990113" cy="1579883"/>
          </a:xfrm>
          <a:prstGeom prst="rect">
            <a:avLst/>
          </a:prstGeom>
          <a:solidFill>
            <a:schemeClr val="accent3">
              <a:lumMod val="5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r>
              <a:rPr lang="en-US" dirty="0">
                <a:solidFill>
                  <a:schemeClr val="bg1"/>
                </a:solidFill>
              </a:rPr>
              <a:t>Help them consistently ID monster bugs on their own</a:t>
            </a:r>
          </a:p>
          <a:p>
            <a:r>
              <a:rPr lang="en-US" dirty="0">
                <a:solidFill>
                  <a:schemeClr val="bg1"/>
                </a:solidFill>
              </a:rPr>
              <a:t>Provide solutions for addressing the issue (flyswatter)</a:t>
            </a:r>
          </a:p>
        </p:txBody>
      </p:sp>
      <p:sp>
        <p:nvSpPr>
          <p:cNvPr id="6" name="Up Arrow 5">
            <a:extLst>
              <a:ext uri="{FF2B5EF4-FFF2-40B4-BE49-F238E27FC236}">
                <a16:creationId xmlns:a16="http://schemas.microsoft.com/office/drawing/2014/main" id="{A4166B82-C6CA-334E-A421-CDFCA106CA96}"/>
              </a:ext>
            </a:extLst>
          </p:cNvPr>
          <p:cNvSpPr/>
          <p:nvPr/>
        </p:nvSpPr>
        <p:spPr>
          <a:xfrm rot="14265246">
            <a:off x="5086454" y="3440950"/>
            <a:ext cx="145768" cy="3161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D6D6ED07-EE26-9C4B-ABDB-DECF70CB859F}"/>
              </a:ext>
            </a:extLst>
          </p:cNvPr>
          <p:cNvGrpSpPr/>
          <p:nvPr/>
        </p:nvGrpSpPr>
        <p:grpSpPr>
          <a:xfrm>
            <a:off x="4619235" y="3632399"/>
            <a:ext cx="416507" cy="456132"/>
            <a:chOff x="0" y="0"/>
            <a:chExt cx="773214" cy="674311"/>
          </a:xfrm>
        </p:grpSpPr>
        <p:sp>
          <p:nvSpPr>
            <p:cNvPr id="18" name="Moon 17">
              <a:extLst>
                <a:ext uri="{FF2B5EF4-FFF2-40B4-BE49-F238E27FC236}">
                  <a16:creationId xmlns:a16="http://schemas.microsoft.com/office/drawing/2014/main" id="{7F8F4200-FEB2-4F45-B42B-3CCEA1350F9A}"/>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9" name="Group 18">
              <a:extLst>
                <a:ext uri="{FF2B5EF4-FFF2-40B4-BE49-F238E27FC236}">
                  <a16:creationId xmlns:a16="http://schemas.microsoft.com/office/drawing/2014/main" id="{9E307E01-0D80-0B4F-A4AC-F3DB2F6F15CB}"/>
                </a:ext>
              </a:extLst>
            </p:cNvPr>
            <p:cNvGrpSpPr/>
            <p:nvPr/>
          </p:nvGrpSpPr>
          <p:grpSpPr>
            <a:xfrm>
              <a:off x="0" y="0"/>
              <a:ext cx="773214" cy="674311"/>
              <a:chOff x="0" y="0"/>
              <a:chExt cx="773214" cy="674311"/>
            </a:xfrm>
          </p:grpSpPr>
          <p:sp>
            <p:nvSpPr>
              <p:cNvPr id="20" name="Oval 19">
                <a:extLst>
                  <a:ext uri="{FF2B5EF4-FFF2-40B4-BE49-F238E27FC236}">
                    <a16:creationId xmlns:a16="http://schemas.microsoft.com/office/drawing/2014/main" id="{BED32B91-ED2E-DB4C-BE5C-3DC9992D860E}"/>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Arc 20">
                <a:extLst>
                  <a:ext uri="{FF2B5EF4-FFF2-40B4-BE49-F238E27FC236}">
                    <a16:creationId xmlns:a16="http://schemas.microsoft.com/office/drawing/2014/main" id="{2755C788-67A1-844B-9C22-B0A3C61319A5}"/>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21">
                <a:extLst>
                  <a:ext uri="{FF2B5EF4-FFF2-40B4-BE49-F238E27FC236}">
                    <a16:creationId xmlns:a16="http://schemas.microsoft.com/office/drawing/2014/main" id="{46FF98B7-03F0-5F44-BCFB-24FE74C50190}"/>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22">
                <a:extLst>
                  <a:ext uri="{FF2B5EF4-FFF2-40B4-BE49-F238E27FC236}">
                    <a16:creationId xmlns:a16="http://schemas.microsoft.com/office/drawing/2014/main" id="{0DB1F4F3-0B46-5D44-8DEA-A9D6BDCD3A3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Freeform 23">
                <a:extLst>
                  <a:ext uri="{FF2B5EF4-FFF2-40B4-BE49-F238E27FC236}">
                    <a16:creationId xmlns:a16="http://schemas.microsoft.com/office/drawing/2014/main" id="{F7813677-D494-B645-AC51-4D5BDA74F760}"/>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24">
                <a:extLst>
                  <a:ext uri="{FF2B5EF4-FFF2-40B4-BE49-F238E27FC236}">
                    <a16:creationId xmlns:a16="http://schemas.microsoft.com/office/drawing/2014/main" id="{E221172A-0F61-7E40-83A3-7CDBE81D4D7E}"/>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1" name="Rounded Rectangle 10">
            <a:extLst>
              <a:ext uri="{FF2B5EF4-FFF2-40B4-BE49-F238E27FC236}">
                <a16:creationId xmlns:a16="http://schemas.microsoft.com/office/drawing/2014/main" id="{320F0DFB-D960-644F-BFAD-048B239A2572}"/>
              </a:ext>
            </a:extLst>
          </p:cNvPr>
          <p:cNvSpPr/>
          <p:nvPr/>
        </p:nvSpPr>
        <p:spPr>
          <a:xfrm>
            <a:off x="4438436" y="3386330"/>
            <a:ext cx="990598" cy="122354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Picture 48">
            <a:extLst>
              <a:ext uri="{FF2B5EF4-FFF2-40B4-BE49-F238E27FC236}">
                <a16:creationId xmlns:a16="http://schemas.microsoft.com/office/drawing/2014/main" id="{1AEBEF79-4345-2D42-A3B0-9378A39F3C53}"/>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8284" b="68527" l="663" r="95153">
                        <a14:backgroundMark x1="46020" y1="58904" x2="61327" y2="55184"/>
                        <a14:backgroundMark x1="61531" y1="55184" x2="61531" y2="55184"/>
                        <a14:backgroundMark x1="61531" y1="57763" x2="61531" y2="57763"/>
                        <a14:backgroundMark x1="61327" y1="64137" x2="61327" y2="64137"/>
                        <a14:backgroundMark x1="62500" y1="65675" x2="62500" y2="65675"/>
                        <a14:backgroundMark x1="58163" y1="68155" x2="58163" y2="68155"/>
                      </a14:backgroundRemoval>
                    </a14:imgEffect>
                    <a14:imgEffect>
                      <a14:artisticGlowEdges/>
                    </a14:imgEffect>
                    <a14:imgEffect>
                      <a14:saturation sat="400000"/>
                    </a14:imgEffect>
                    <a14:imgEffect>
                      <a14:brightnessContrast bright="20000"/>
                    </a14:imgEffect>
                  </a14:imgLayer>
                </a14:imgProps>
              </a:ext>
            </a:extLst>
          </a:blip>
          <a:srcRect t="7222" b="31667"/>
          <a:stretch/>
        </p:blipFill>
        <p:spPr>
          <a:xfrm rot="5400000" flipH="1">
            <a:off x="7120655" y="3445556"/>
            <a:ext cx="1084222" cy="1363022"/>
          </a:xfrm>
          <a:prstGeom prst="rect">
            <a:avLst/>
          </a:prstGeom>
        </p:spPr>
      </p:pic>
      <p:sp>
        <p:nvSpPr>
          <p:cNvPr id="42" name="Up Arrow 41">
            <a:extLst>
              <a:ext uri="{FF2B5EF4-FFF2-40B4-BE49-F238E27FC236}">
                <a16:creationId xmlns:a16="http://schemas.microsoft.com/office/drawing/2014/main" id="{34DE4214-6F96-2147-8915-69941D2FE5BA}"/>
              </a:ext>
            </a:extLst>
          </p:cNvPr>
          <p:cNvSpPr/>
          <p:nvPr/>
        </p:nvSpPr>
        <p:spPr>
          <a:xfrm rot="21414154">
            <a:off x="4576316" y="3998836"/>
            <a:ext cx="142360" cy="31614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a:extLst>
              <a:ext uri="{FF2B5EF4-FFF2-40B4-BE49-F238E27FC236}">
                <a16:creationId xmlns:a16="http://schemas.microsoft.com/office/drawing/2014/main" id="{40E8923D-2856-844E-8831-8D1BA46716C2}"/>
              </a:ext>
            </a:extLst>
          </p:cNvPr>
          <p:cNvCxnSpPr>
            <a:cxnSpLocks/>
          </p:cNvCxnSpPr>
          <p:nvPr/>
        </p:nvCxnSpPr>
        <p:spPr>
          <a:xfrm flipH="1" flipV="1">
            <a:off x="6255206" y="3089499"/>
            <a:ext cx="958688" cy="1395874"/>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9B5235B9-E3BF-9849-9148-AA3015BD562D}"/>
              </a:ext>
            </a:extLst>
          </p:cNvPr>
          <p:cNvSpPr/>
          <p:nvPr/>
        </p:nvSpPr>
        <p:spPr>
          <a:xfrm rot="19490973">
            <a:off x="5866589" y="2557466"/>
            <a:ext cx="516459" cy="748435"/>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107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2.5: Semi-aware</a:t>
            </a:r>
          </a:p>
        </p:txBody>
      </p:sp>
      <p:sp>
        <p:nvSpPr>
          <p:cNvPr id="3" name="Text Placeholder 2">
            <a:extLst>
              <a:ext uri="{FF2B5EF4-FFF2-40B4-BE49-F238E27FC236}">
                <a16:creationId xmlns:a16="http://schemas.microsoft.com/office/drawing/2014/main" id="{B37256EA-A624-9B40-877D-76A7F6F74D3E}"/>
              </a:ext>
            </a:extLst>
          </p:cNvPr>
          <p:cNvSpPr>
            <a:spLocks noGrp="1"/>
          </p:cNvSpPr>
          <p:nvPr>
            <p:ph type="body" idx="1"/>
          </p:nvPr>
        </p:nvSpPr>
        <p:spPr>
          <a:xfrm>
            <a:off x="2694900" y="1146463"/>
            <a:ext cx="5668726" cy="1642550"/>
          </a:xfrm>
        </p:spPr>
        <p:txBody>
          <a:bodyPr/>
          <a:lstStyle/>
          <a:p>
            <a:r>
              <a:rPr lang="en-US" dirty="0"/>
              <a:t>More able to ID monster bugs on others</a:t>
            </a:r>
          </a:p>
        </p:txBody>
      </p:sp>
      <p:sp>
        <p:nvSpPr>
          <p:cNvPr id="129" name="Smiley Face 128">
            <a:extLst>
              <a:ext uri="{FF2B5EF4-FFF2-40B4-BE49-F238E27FC236}">
                <a16:creationId xmlns:a16="http://schemas.microsoft.com/office/drawing/2014/main" id="{0D46041D-553D-C642-8189-799B81FBAE89}"/>
              </a:ext>
            </a:extLst>
          </p:cNvPr>
          <p:cNvSpPr/>
          <p:nvPr/>
        </p:nvSpPr>
        <p:spPr>
          <a:xfrm>
            <a:off x="6018802" y="2813991"/>
            <a:ext cx="971590" cy="918519"/>
          </a:xfrm>
          <a:prstGeom prst="smileyFace">
            <a:avLst>
              <a:gd name="adj" fmla="val 4653"/>
            </a:avLst>
          </a:prstGeom>
          <a:solidFill>
            <a:schemeClr val="accent5">
              <a:lumMod val="60000"/>
              <a:lumOff val="40000"/>
            </a:schemeClr>
          </a:solidFill>
          <a:ln>
            <a:solidFill>
              <a:schemeClr val="accent5">
                <a:lumMod val="75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a:off x="6207912" y="1837163"/>
            <a:ext cx="1912721" cy="18279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cxnSp>
        <p:nvCxnSpPr>
          <p:cNvPr id="5" name="Straight Connector 4">
            <a:extLst>
              <a:ext uri="{FF2B5EF4-FFF2-40B4-BE49-F238E27FC236}">
                <a16:creationId xmlns:a16="http://schemas.microsoft.com/office/drawing/2014/main" id="{0C9D124D-F763-6945-B0F8-B81FD0F0E872}"/>
              </a:ext>
            </a:extLst>
          </p:cNvPr>
          <p:cNvCxnSpPr>
            <a:stCxn id="129" idx="4"/>
          </p:cNvCxnSpPr>
          <p:nvPr/>
        </p:nvCxnSpPr>
        <p:spPr>
          <a:xfrm flipH="1">
            <a:off x="6496983" y="3732510"/>
            <a:ext cx="7614" cy="968592"/>
          </a:xfrm>
          <a:prstGeom prst="line">
            <a:avLst/>
          </a:prstGeom>
          <a:ln w="381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6" name="Smiley Face 15">
            <a:extLst>
              <a:ext uri="{FF2B5EF4-FFF2-40B4-BE49-F238E27FC236}">
                <a16:creationId xmlns:a16="http://schemas.microsoft.com/office/drawing/2014/main" id="{E85E10CF-9BC4-5045-A82E-3EA854AFDD21}"/>
              </a:ext>
            </a:extLst>
          </p:cNvPr>
          <p:cNvSpPr/>
          <p:nvPr/>
        </p:nvSpPr>
        <p:spPr>
          <a:xfrm>
            <a:off x="1617923" y="2746615"/>
            <a:ext cx="971590" cy="918519"/>
          </a:xfrm>
          <a:prstGeom prst="smileyFace">
            <a:avLst>
              <a:gd name="adj" fmla="val -180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6" name="Straight Connector 25">
            <a:extLst>
              <a:ext uri="{FF2B5EF4-FFF2-40B4-BE49-F238E27FC236}">
                <a16:creationId xmlns:a16="http://schemas.microsoft.com/office/drawing/2014/main" id="{05A9F5AB-2F23-8340-B834-115522B07AB3}"/>
              </a:ext>
            </a:extLst>
          </p:cNvPr>
          <p:cNvCxnSpPr>
            <a:stCxn id="16" idx="4"/>
          </p:cNvCxnSpPr>
          <p:nvPr/>
        </p:nvCxnSpPr>
        <p:spPr>
          <a:xfrm flipH="1">
            <a:off x="2096104" y="3665134"/>
            <a:ext cx="7614" cy="9685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ounded Rectangle 10">
            <a:extLst>
              <a:ext uri="{FF2B5EF4-FFF2-40B4-BE49-F238E27FC236}">
                <a16:creationId xmlns:a16="http://schemas.microsoft.com/office/drawing/2014/main" id="{99D60576-856C-4840-B3AA-433E9CE860FA}"/>
              </a:ext>
            </a:extLst>
          </p:cNvPr>
          <p:cNvSpPr/>
          <p:nvPr/>
        </p:nvSpPr>
        <p:spPr>
          <a:xfrm>
            <a:off x="1824189" y="3329116"/>
            <a:ext cx="609600" cy="169458"/>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9C9FAB2-DE5E-DD46-B638-B6F985D33438}"/>
              </a:ext>
            </a:extLst>
          </p:cNvPr>
          <p:cNvSpPr/>
          <p:nvPr/>
        </p:nvSpPr>
        <p:spPr>
          <a:xfrm>
            <a:off x="1978704" y="3295251"/>
            <a:ext cx="331304" cy="247204"/>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5F3C884A-268B-E843-813D-93467AEC0D1B}"/>
              </a:ext>
            </a:extLst>
          </p:cNvPr>
          <p:cNvCxnSpPr/>
          <p:nvPr/>
        </p:nvCxnSpPr>
        <p:spPr>
          <a:xfrm flipV="1">
            <a:off x="2103718" y="3379770"/>
            <a:ext cx="1215215" cy="68423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Rounded Rectangular Callout 13">
            <a:extLst>
              <a:ext uri="{FF2B5EF4-FFF2-40B4-BE49-F238E27FC236}">
                <a16:creationId xmlns:a16="http://schemas.microsoft.com/office/drawing/2014/main" id="{4B961F7A-A137-5D40-9D36-8F79983E41F2}"/>
              </a:ext>
            </a:extLst>
          </p:cNvPr>
          <p:cNvSpPr/>
          <p:nvPr/>
        </p:nvSpPr>
        <p:spPr>
          <a:xfrm>
            <a:off x="2589513" y="2000250"/>
            <a:ext cx="2496837" cy="897992"/>
          </a:xfrm>
          <a:prstGeom prst="wedgeRoundRectCallout">
            <a:avLst>
              <a:gd name="adj1" fmla="val -62033"/>
              <a:gd name="adj2" fmla="val 116987"/>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Monster bug!</a:t>
            </a:r>
          </a:p>
        </p:txBody>
      </p:sp>
      <p:sp>
        <p:nvSpPr>
          <p:cNvPr id="15" name="Cloud Callout 14">
            <a:extLst>
              <a:ext uri="{FF2B5EF4-FFF2-40B4-BE49-F238E27FC236}">
                <a16:creationId xmlns:a16="http://schemas.microsoft.com/office/drawing/2014/main" id="{D8B40C03-CC43-A845-8576-6A5B13D0D851}"/>
              </a:ext>
            </a:extLst>
          </p:cNvPr>
          <p:cNvSpPr/>
          <p:nvPr/>
        </p:nvSpPr>
        <p:spPr>
          <a:xfrm>
            <a:off x="5529263" y="2000250"/>
            <a:ext cx="591940" cy="532409"/>
          </a:xfrm>
          <a:prstGeom prst="cloudCallout">
            <a:avLst>
              <a:gd name="adj1" fmla="val 56405"/>
              <a:gd name="adj2" fmla="val 124222"/>
            </a:avLst>
          </a:prstGeom>
          <a:solidFill>
            <a:schemeClr val="accent5"/>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a:t>
            </a:r>
          </a:p>
        </p:txBody>
      </p:sp>
    </p:spTree>
    <p:extLst>
      <p:ext uri="{BB962C8B-B14F-4D97-AF65-F5344CB8AC3E}">
        <p14:creationId xmlns:p14="http://schemas.microsoft.com/office/powerpoint/2010/main" val="11823763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15CE36CD-C46B-CE46-BABC-ADF8A259E19B}"/>
              </a:ext>
            </a:extLst>
          </p:cNvPr>
          <p:cNvCxnSpPr>
            <a:cxnSpLocks/>
            <a:endCxn id="11" idx="2"/>
          </p:cNvCxnSpPr>
          <p:nvPr/>
        </p:nvCxnSpPr>
        <p:spPr>
          <a:xfrm flipV="1">
            <a:off x="0" y="1865744"/>
            <a:ext cx="570681" cy="137532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3: Aware</a:t>
            </a:r>
          </a:p>
        </p:txBody>
      </p:sp>
      <p:sp>
        <p:nvSpPr>
          <p:cNvPr id="3" name="Text Placeholder 2">
            <a:extLst>
              <a:ext uri="{FF2B5EF4-FFF2-40B4-BE49-F238E27FC236}">
                <a16:creationId xmlns:a16="http://schemas.microsoft.com/office/drawing/2014/main" id="{B37256EA-A624-9B40-877D-76A7F6F74D3E}"/>
              </a:ext>
            </a:extLst>
          </p:cNvPr>
          <p:cNvSpPr>
            <a:spLocks noGrp="1"/>
          </p:cNvSpPr>
          <p:nvPr>
            <p:ph type="body" idx="1"/>
          </p:nvPr>
        </p:nvSpPr>
        <p:spPr>
          <a:xfrm>
            <a:off x="3034871" y="1361810"/>
            <a:ext cx="5668726" cy="1642550"/>
          </a:xfrm>
        </p:spPr>
        <p:txBody>
          <a:bodyPr/>
          <a:lstStyle/>
          <a:p>
            <a:r>
              <a:rPr lang="en-US" dirty="0"/>
              <a:t>Can clearly ID monster bug problem</a:t>
            </a:r>
          </a:p>
          <a:p>
            <a:r>
              <a:rPr lang="en-US" dirty="0"/>
              <a:t>Generally understands </a:t>
            </a:r>
          </a:p>
          <a:p>
            <a:pPr lvl="1"/>
            <a:r>
              <a:rPr lang="en-US" dirty="0"/>
              <a:t>Why it’s an issue</a:t>
            </a:r>
          </a:p>
          <a:p>
            <a:pPr lvl="1"/>
            <a:r>
              <a:rPr lang="en-US" dirty="0"/>
              <a:t>What it is doing</a:t>
            </a:r>
          </a:p>
          <a:p>
            <a:r>
              <a:rPr lang="en-US" dirty="0"/>
              <a:t>Can name the issue</a:t>
            </a:r>
          </a:p>
          <a:p>
            <a:r>
              <a:rPr lang="en-US" dirty="0"/>
              <a:t>May be able to try to get rid of monster bug after it has landed</a:t>
            </a:r>
          </a:p>
          <a:p>
            <a:endParaRPr lang="en-US" dirty="0"/>
          </a:p>
        </p:txBody>
      </p:sp>
      <p:sp>
        <p:nvSpPr>
          <p:cNvPr id="129" name="Smiley Face 128">
            <a:extLst>
              <a:ext uri="{FF2B5EF4-FFF2-40B4-BE49-F238E27FC236}">
                <a16:creationId xmlns:a16="http://schemas.microsoft.com/office/drawing/2014/main" id="{0D46041D-553D-C642-8189-799B81FBAE89}"/>
              </a:ext>
            </a:extLst>
          </p:cNvPr>
          <p:cNvSpPr/>
          <p:nvPr/>
        </p:nvSpPr>
        <p:spPr>
          <a:xfrm>
            <a:off x="690595" y="2389921"/>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a:off x="879705" y="1413093"/>
            <a:ext cx="1912721" cy="18279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cxnSp>
        <p:nvCxnSpPr>
          <p:cNvPr id="5" name="Straight Connector 4">
            <a:extLst>
              <a:ext uri="{FF2B5EF4-FFF2-40B4-BE49-F238E27FC236}">
                <a16:creationId xmlns:a16="http://schemas.microsoft.com/office/drawing/2014/main" id="{0C9D124D-F763-6945-B0F8-B81FD0F0E872}"/>
              </a:ext>
            </a:extLst>
          </p:cNvPr>
          <p:cNvCxnSpPr>
            <a:stCxn id="129" idx="4"/>
          </p:cNvCxnSpPr>
          <p:nvPr/>
        </p:nvCxnSpPr>
        <p:spPr>
          <a:xfrm flipH="1">
            <a:off x="1168776" y="3308440"/>
            <a:ext cx="7614" cy="9685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Freeform 5">
            <a:extLst>
              <a:ext uri="{FF2B5EF4-FFF2-40B4-BE49-F238E27FC236}">
                <a16:creationId xmlns:a16="http://schemas.microsoft.com/office/drawing/2014/main" id="{FAC1878C-C0E5-DC41-B31F-AF0688432766}"/>
              </a:ext>
            </a:extLst>
          </p:cNvPr>
          <p:cNvSpPr/>
          <p:nvPr/>
        </p:nvSpPr>
        <p:spPr>
          <a:xfrm>
            <a:off x="45015" y="2598705"/>
            <a:ext cx="1126058" cy="1315569"/>
          </a:xfrm>
          <a:custGeom>
            <a:avLst/>
            <a:gdLst>
              <a:gd name="connsiteX0" fmla="*/ 211658 w 1126058"/>
              <a:gd name="connsiteY0" fmla="*/ 208663 h 1315569"/>
              <a:gd name="connsiteX1" fmla="*/ 83322 w 1126058"/>
              <a:gd name="connsiteY1" fmla="*/ 144495 h 1315569"/>
              <a:gd name="connsiteX2" fmla="*/ 99364 w 1126058"/>
              <a:gd name="connsiteY2" fmla="*/ 128453 h 1315569"/>
              <a:gd name="connsiteX3" fmla="*/ 83322 w 1126058"/>
              <a:gd name="connsiteY3" fmla="*/ 128453 h 1315569"/>
              <a:gd name="connsiteX4" fmla="*/ 19153 w 1126058"/>
              <a:gd name="connsiteY4" fmla="*/ 48242 h 1315569"/>
              <a:gd name="connsiteX5" fmla="*/ 19153 w 1126058"/>
              <a:gd name="connsiteY5" fmla="*/ 96369 h 1315569"/>
              <a:gd name="connsiteX6" fmla="*/ 35195 w 1126058"/>
              <a:gd name="connsiteY6" fmla="*/ 48242 h 1315569"/>
              <a:gd name="connsiteX7" fmla="*/ 67280 w 1126058"/>
              <a:gd name="connsiteY7" fmla="*/ 80327 h 1315569"/>
              <a:gd name="connsiteX8" fmla="*/ 115406 w 1126058"/>
              <a:gd name="connsiteY8" fmla="*/ 112411 h 1315569"/>
              <a:gd name="connsiteX9" fmla="*/ 179574 w 1126058"/>
              <a:gd name="connsiteY9" fmla="*/ 160537 h 1315569"/>
              <a:gd name="connsiteX10" fmla="*/ 195616 w 1126058"/>
              <a:gd name="connsiteY10" fmla="*/ 176579 h 1315569"/>
              <a:gd name="connsiteX11" fmla="*/ 227701 w 1126058"/>
              <a:gd name="connsiteY11" fmla="*/ 208663 h 1315569"/>
              <a:gd name="connsiteX12" fmla="*/ 243743 w 1126058"/>
              <a:gd name="connsiteY12" fmla="*/ 256790 h 1315569"/>
              <a:gd name="connsiteX13" fmla="*/ 227701 w 1126058"/>
              <a:gd name="connsiteY13" fmla="*/ 192621 h 1315569"/>
              <a:gd name="connsiteX14" fmla="*/ 195616 w 1126058"/>
              <a:gd name="connsiteY14" fmla="*/ 96369 h 1315569"/>
              <a:gd name="connsiteX15" fmla="*/ 179574 w 1126058"/>
              <a:gd name="connsiteY15" fmla="*/ 48242 h 1315569"/>
              <a:gd name="connsiteX16" fmla="*/ 195616 w 1126058"/>
              <a:gd name="connsiteY16" fmla="*/ 48242 h 1315569"/>
              <a:gd name="connsiteX17" fmla="*/ 243743 w 1126058"/>
              <a:gd name="connsiteY17" fmla="*/ 144495 h 1315569"/>
              <a:gd name="connsiteX18" fmla="*/ 275827 w 1126058"/>
              <a:gd name="connsiteY18" fmla="*/ 240748 h 1315569"/>
              <a:gd name="connsiteX19" fmla="*/ 259785 w 1126058"/>
              <a:gd name="connsiteY19" fmla="*/ 176579 h 1315569"/>
              <a:gd name="connsiteX20" fmla="*/ 195616 w 1126058"/>
              <a:gd name="connsiteY20" fmla="*/ 64284 h 1315569"/>
              <a:gd name="connsiteX21" fmla="*/ 211658 w 1126058"/>
              <a:gd name="connsiteY21" fmla="*/ 112411 h 1315569"/>
              <a:gd name="connsiteX22" fmla="*/ 227701 w 1126058"/>
              <a:gd name="connsiteY22" fmla="*/ 160537 h 1315569"/>
              <a:gd name="connsiteX23" fmla="*/ 243743 w 1126058"/>
              <a:gd name="connsiteY23" fmla="*/ 224706 h 1315569"/>
              <a:gd name="connsiteX24" fmla="*/ 275827 w 1126058"/>
              <a:gd name="connsiteY24" fmla="*/ 320958 h 1315569"/>
              <a:gd name="connsiteX25" fmla="*/ 227701 w 1126058"/>
              <a:gd name="connsiteY25" fmla="*/ 337000 h 1315569"/>
              <a:gd name="connsiteX26" fmla="*/ 131448 w 1126058"/>
              <a:gd name="connsiteY26" fmla="*/ 288874 h 1315569"/>
              <a:gd name="connsiteX27" fmla="*/ 83322 w 1126058"/>
              <a:gd name="connsiteY27" fmla="*/ 272832 h 1315569"/>
              <a:gd name="connsiteX28" fmla="*/ 51237 w 1126058"/>
              <a:gd name="connsiteY28" fmla="*/ 240748 h 1315569"/>
              <a:gd name="connsiteX29" fmla="*/ 99364 w 1126058"/>
              <a:gd name="connsiteY29" fmla="*/ 208663 h 1315569"/>
              <a:gd name="connsiteX30" fmla="*/ 3111 w 1126058"/>
              <a:gd name="connsiteY30" fmla="*/ 144495 h 1315569"/>
              <a:gd name="connsiteX31" fmla="*/ 51237 w 1126058"/>
              <a:gd name="connsiteY31" fmla="*/ 176579 h 1315569"/>
              <a:gd name="connsiteX32" fmla="*/ 115406 w 1126058"/>
              <a:gd name="connsiteY32" fmla="*/ 240748 h 1315569"/>
              <a:gd name="connsiteX33" fmla="*/ 147490 w 1126058"/>
              <a:gd name="connsiteY33" fmla="*/ 288874 h 1315569"/>
              <a:gd name="connsiteX34" fmla="*/ 131448 w 1126058"/>
              <a:gd name="connsiteY34" fmla="*/ 240748 h 1315569"/>
              <a:gd name="connsiteX35" fmla="*/ 163532 w 1126058"/>
              <a:gd name="connsiteY35" fmla="*/ 224706 h 1315569"/>
              <a:gd name="connsiteX36" fmla="*/ 243743 w 1126058"/>
              <a:gd name="connsiteY36" fmla="*/ 288874 h 1315569"/>
              <a:gd name="connsiteX37" fmla="*/ 307911 w 1126058"/>
              <a:gd name="connsiteY37" fmla="*/ 385127 h 1315569"/>
              <a:gd name="connsiteX38" fmla="*/ 259785 w 1126058"/>
              <a:gd name="connsiteY38" fmla="*/ 369084 h 1315569"/>
              <a:gd name="connsiteX39" fmla="*/ 163532 w 1126058"/>
              <a:gd name="connsiteY39" fmla="*/ 304916 h 1315569"/>
              <a:gd name="connsiteX40" fmla="*/ 211658 w 1126058"/>
              <a:gd name="connsiteY40" fmla="*/ 320958 h 1315569"/>
              <a:gd name="connsiteX41" fmla="*/ 243743 w 1126058"/>
              <a:gd name="connsiteY41" fmla="*/ 369084 h 1315569"/>
              <a:gd name="connsiteX42" fmla="*/ 275827 w 1126058"/>
              <a:gd name="connsiteY42" fmla="*/ 561590 h 1315569"/>
              <a:gd name="connsiteX43" fmla="*/ 291869 w 1126058"/>
              <a:gd name="connsiteY43" fmla="*/ 657842 h 1315569"/>
              <a:gd name="connsiteX44" fmla="*/ 323953 w 1126058"/>
              <a:gd name="connsiteY44" fmla="*/ 850348 h 1315569"/>
              <a:gd name="connsiteX45" fmla="*/ 339995 w 1126058"/>
              <a:gd name="connsiteY45" fmla="*/ 898474 h 1315569"/>
              <a:gd name="connsiteX46" fmla="*/ 356037 w 1126058"/>
              <a:gd name="connsiteY46" fmla="*/ 994727 h 1315569"/>
              <a:gd name="connsiteX47" fmla="*/ 388122 w 1126058"/>
              <a:gd name="connsiteY47" fmla="*/ 1315569 h 1315569"/>
              <a:gd name="connsiteX48" fmla="*/ 484374 w 1126058"/>
              <a:gd name="connsiteY48" fmla="*/ 1299527 h 1315569"/>
              <a:gd name="connsiteX49" fmla="*/ 580627 w 1126058"/>
              <a:gd name="connsiteY49" fmla="*/ 1267442 h 1315569"/>
              <a:gd name="connsiteX50" fmla="*/ 628753 w 1126058"/>
              <a:gd name="connsiteY50" fmla="*/ 1251400 h 1315569"/>
              <a:gd name="connsiteX51" fmla="*/ 869385 w 1126058"/>
              <a:gd name="connsiteY51" fmla="*/ 1171190 h 1315569"/>
              <a:gd name="connsiteX52" fmla="*/ 1013764 w 1126058"/>
              <a:gd name="connsiteY52" fmla="*/ 1123063 h 1315569"/>
              <a:gd name="connsiteX53" fmla="*/ 1061890 w 1126058"/>
              <a:gd name="connsiteY53" fmla="*/ 1107021 h 1315569"/>
              <a:gd name="connsiteX54" fmla="*/ 1126058 w 1126058"/>
              <a:gd name="connsiteY54" fmla="*/ 1107021 h 131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126058" h="1315569">
                <a:moveTo>
                  <a:pt x="211658" y="208663"/>
                </a:moveTo>
                <a:cubicBezTo>
                  <a:pt x="149434" y="183773"/>
                  <a:pt x="131380" y="182941"/>
                  <a:pt x="83322" y="144495"/>
                </a:cubicBezTo>
                <a:cubicBezTo>
                  <a:pt x="20406" y="94163"/>
                  <a:pt x="57990" y="114662"/>
                  <a:pt x="99364" y="128453"/>
                </a:cubicBezTo>
                <a:cubicBezTo>
                  <a:pt x="109047" y="142977"/>
                  <a:pt x="186249" y="251963"/>
                  <a:pt x="83322" y="128453"/>
                </a:cubicBezTo>
                <a:cubicBezTo>
                  <a:pt x="-17873" y="7021"/>
                  <a:pt x="112503" y="141595"/>
                  <a:pt x="19153" y="48242"/>
                </a:cubicBezTo>
                <a:cubicBezTo>
                  <a:pt x="57334" y="162786"/>
                  <a:pt x="69997" y="172635"/>
                  <a:pt x="19153" y="96369"/>
                </a:cubicBezTo>
                <a:cubicBezTo>
                  <a:pt x="24500" y="80327"/>
                  <a:pt x="19153" y="53589"/>
                  <a:pt x="35195" y="48242"/>
                </a:cubicBezTo>
                <a:cubicBezTo>
                  <a:pt x="49544" y="43459"/>
                  <a:pt x="55469" y="70878"/>
                  <a:pt x="67280" y="80327"/>
                </a:cubicBezTo>
                <a:cubicBezTo>
                  <a:pt x="82335" y="92371"/>
                  <a:pt x="99717" y="101205"/>
                  <a:pt x="115406" y="112411"/>
                </a:cubicBezTo>
                <a:cubicBezTo>
                  <a:pt x="137163" y="127951"/>
                  <a:pt x="158696" y="143835"/>
                  <a:pt x="179574" y="160537"/>
                </a:cubicBezTo>
                <a:cubicBezTo>
                  <a:pt x="185479" y="165261"/>
                  <a:pt x="190269" y="171232"/>
                  <a:pt x="195616" y="176579"/>
                </a:cubicBezTo>
                <a:lnTo>
                  <a:pt x="227701" y="208663"/>
                </a:lnTo>
                <a:cubicBezTo>
                  <a:pt x="233048" y="224705"/>
                  <a:pt x="243743" y="273700"/>
                  <a:pt x="243743" y="256790"/>
                </a:cubicBezTo>
                <a:cubicBezTo>
                  <a:pt x="243743" y="234742"/>
                  <a:pt x="234037" y="213739"/>
                  <a:pt x="227701" y="192621"/>
                </a:cubicBezTo>
                <a:cubicBezTo>
                  <a:pt x="217983" y="160228"/>
                  <a:pt x="206311" y="128453"/>
                  <a:pt x="195616" y="96369"/>
                </a:cubicBezTo>
                <a:lnTo>
                  <a:pt x="179574" y="48242"/>
                </a:lnTo>
                <a:cubicBezTo>
                  <a:pt x="157436" y="-18174"/>
                  <a:pt x="154152" y="-13955"/>
                  <a:pt x="195616" y="48242"/>
                </a:cubicBezTo>
                <a:cubicBezTo>
                  <a:pt x="254120" y="223757"/>
                  <a:pt x="160816" y="-42090"/>
                  <a:pt x="243743" y="144495"/>
                </a:cubicBezTo>
                <a:cubicBezTo>
                  <a:pt x="257479" y="175400"/>
                  <a:pt x="284029" y="273558"/>
                  <a:pt x="275827" y="240748"/>
                </a:cubicBezTo>
                <a:cubicBezTo>
                  <a:pt x="270480" y="219358"/>
                  <a:pt x="267526" y="197223"/>
                  <a:pt x="259785" y="176579"/>
                </a:cubicBezTo>
                <a:cubicBezTo>
                  <a:pt x="242339" y="130057"/>
                  <a:pt x="222212" y="104178"/>
                  <a:pt x="195616" y="64284"/>
                </a:cubicBezTo>
                <a:lnTo>
                  <a:pt x="211658" y="112411"/>
                </a:lnTo>
                <a:cubicBezTo>
                  <a:pt x="217005" y="128453"/>
                  <a:pt x="223600" y="144132"/>
                  <a:pt x="227701" y="160537"/>
                </a:cubicBezTo>
                <a:cubicBezTo>
                  <a:pt x="233048" y="181927"/>
                  <a:pt x="237408" y="203588"/>
                  <a:pt x="243743" y="224706"/>
                </a:cubicBezTo>
                <a:cubicBezTo>
                  <a:pt x="253461" y="257099"/>
                  <a:pt x="275827" y="320958"/>
                  <a:pt x="275827" y="320958"/>
                </a:cubicBezTo>
                <a:cubicBezTo>
                  <a:pt x="259785" y="326305"/>
                  <a:pt x="244611" y="337000"/>
                  <a:pt x="227701" y="337000"/>
                </a:cubicBezTo>
                <a:cubicBezTo>
                  <a:pt x="187377" y="337000"/>
                  <a:pt x="163893" y="305096"/>
                  <a:pt x="131448" y="288874"/>
                </a:cubicBezTo>
                <a:cubicBezTo>
                  <a:pt x="116323" y="281312"/>
                  <a:pt x="99364" y="278179"/>
                  <a:pt x="83322" y="272832"/>
                </a:cubicBezTo>
                <a:cubicBezTo>
                  <a:pt x="72627" y="262137"/>
                  <a:pt x="47569" y="255421"/>
                  <a:pt x="51237" y="240748"/>
                </a:cubicBezTo>
                <a:cubicBezTo>
                  <a:pt x="55913" y="222043"/>
                  <a:pt x="115406" y="219358"/>
                  <a:pt x="99364" y="208663"/>
                </a:cubicBezTo>
                <a:lnTo>
                  <a:pt x="3111" y="144495"/>
                </a:lnTo>
                <a:cubicBezTo>
                  <a:pt x="-12931" y="133800"/>
                  <a:pt x="37604" y="162946"/>
                  <a:pt x="51237" y="176579"/>
                </a:cubicBezTo>
                <a:cubicBezTo>
                  <a:pt x="72627" y="197969"/>
                  <a:pt x="98627" y="215579"/>
                  <a:pt x="115406" y="240748"/>
                </a:cubicBezTo>
                <a:cubicBezTo>
                  <a:pt x="126101" y="256790"/>
                  <a:pt x="128210" y="288874"/>
                  <a:pt x="147490" y="288874"/>
                </a:cubicBezTo>
                <a:cubicBezTo>
                  <a:pt x="164400" y="288874"/>
                  <a:pt x="140148" y="255248"/>
                  <a:pt x="131448" y="240748"/>
                </a:cubicBezTo>
                <a:cubicBezTo>
                  <a:pt x="106208" y="198682"/>
                  <a:pt x="51988" y="196818"/>
                  <a:pt x="163532" y="224706"/>
                </a:cubicBezTo>
                <a:cubicBezTo>
                  <a:pt x="195101" y="245752"/>
                  <a:pt x="220886" y="258398"/>
                  <a:pt x="243743" y="288874"/>
                </a:cubicBezTo>
                <a:cubicBezTo>
                  <a:pt x="266879" y="319722"/>
                  <a:pt x="344492" y="397322"/>
                  <a:pt x="307911" y="385127"/>
                </a:cubicBezTo>
                <a:cubicBezTo>
                  <a:pt x="291869" y="379779"/>
                  <a:pt x="274567" y="377296"/>
                  <a:pt x="259785" y="369084"/>
                </a:cubicBezTo>
                <a:cubicBezTo>
                  <a:pt x="226077" y="350357"/>
                  <a:pt x="126950" y="292722"/>
                  <a:pt x="163532" y="304916"/>
                </a:cubicBezTo>
                <a:lnTo>
                  <a:pt x="211658" y="320958"/>
                </a:lnTo>
                <a:cubicBezTo>
                  <a:pt x="222353" y="337000"/>
                  <a:pt x="235121" y="351839"/>
                  <a:pt x="243743" y="369084"/>
                </a:cubicBezTo>
                <a:cubicBezTo>
                  <a:pt x="271102" y="423801"/>
                  <a:pt x="269359" y="513078"/>
                  <a:pt x="275827" y="561590"/>
                </a:cubicBezTo>
                <a:cubicBezTo>
                  <a:pt x="280126" y="593831"/>
                  <a:pt x="286923" y="625694"/>
                  <a:pt x="291869" y="657842"/>
                </a:cubicBezTo>
                <a:cubicBezTo>
                  <a:pt x="302735" y="728469"/>
                  <a:pt x="307009" y="782571"/>
                  <a:pt x="323953" y="850348"/>
                </a:cubicBezTo>
                <a:cubicBezTo>
                  <a:pt x="328054" y="866753"/>
                  <a:pt x="334648" y="882432"/>
                  <a:pt x="339995" y="898474"/>
                </a:cubicBezTo>
                <a:cubicBezTo>
                  <a:pt x="345342" y="930558"/>
                  <a:pt x="351738" y="962485"/>
                  <a:pt x="356037" y="994727"/>
                </a:cubicBezTo>
                <a:cubicBezTo>
                  <a:pt x="368935" y="1091456"/>
                  <a:pt x="379489" y="1220606"/>
                  <a:pt x="388122" y="1315569"/>
                </a:cubicBezTo>
                <a:cubicBezTo>
                  <a:pt x="420206" y="1310222"/>
                  <a:pt x="452819" y="1307416"/>
                  <a:pt x="484374" y="1299527"/>
                </a:cubicBezTo>
                <a:cubicBezTo>
                  <a:pt x="517184" y="1291324"/>
                  <a:pt x="548543" y="1278137"/>
                  <a:pt x="580627" y="1267442"/>
                </a:cubicBezTo>
                <a:lnTo>
                  <a:pt x="628753" y="1251400"/>
                </a:lnTo>
                <a:lnTo>
                  <a:pt x="869385" y="1171190"/>
                </a:lnTo>
                <a:lnTo>
                  <a:pt x="1013764" y="1123063"/>
                </a:lnTo>
                <a:cubicBezTo>
                  <a:pt x="1029806" y="1117716"/>
                  <a:pt x="1044980" y="1107021"/>
                  <a:pt x="1061890" y="1107021"/>
                </a:cubicBezTo>
                <a:lnTo>
                  <a:pt x="1126058" y="1107021"/>
                </a:ln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0FD78879-4259-F547-8B7E-A4C353425A53}"/>
              </a:ext>
            </a:extLst>
          </p:cNvPr>
          <p:cNvSpPr/>
          <p:nvPr/>
        </p:nvSpPr>
        <p:spPr>
          <a:xfrm rot="1488418">
            <a:off x="469459" y="1151839"/>
            <a:ext cx="516459" cy="748435"/>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2643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xplosion 2 4">
            <a:extLst>
              <a:ext uri="{FF2B5EF4-FFF2-40B4-BE49-F238E27FC236}">
                <a16:creationId xmlns:a16="http://schemas.microsoft.com/office/drawing/2014/main" id="{7367DD34-CF66-F347-A81D-AF6D40EC6C58}"/>
              </a:ext>
            </a:extLst>
          </p:cNvPr>
          <p:cNvSpPr/>
          <p:nvPr/>
        </p:nvSpPr>
        <p:spPr>
          <a:xfrm>
            <a:off x="4828854" y="4182262"/>
            <a:ext cx="1294544" cy="87904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3: Aware | Training</a:t>
            </a:r>
          </a:p>
        </p:txBody>
      </p:sp>
      <p:sp>
        <p:nvSpPr>
          <p:cNvPr id="129" name="Smiley Face 128">
            <a:extLst>
              <a:ext uri="{FF2B5EF4-FFF2-40B4-BE49-F238E27FC236}">
                <a16:creationId xmlns:a16="http://schemas.microsoft.com/office/drawing/2014/main" id="{0D46041D-553D-C642-8189-799B81FBAE89}"/>
              </a:ext>
            </a:extLst>
          </p:cNvPr>
          <p:cNvSpPr/>
          <p:nvPr/>
        </p:nvSpPr>
        <p:spPr>
          <a:xfrm>
            <a:off x="416250" y="2202715"/>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Placeholder 2">
            <a:extLst>
              <a:ext uri="{FF2B5EF4-FFF2-40B4-BE49-F238E27FC236}">
                <a16:creationId xmlns:a16="http://schemas.microsoft.com/office/drawing/2014/main" id="{59869F38-FDE3-764A-96F0-C38C74403DB7}"/>
              </a:ext>
            </a:extLst>
          </p:cNvPr>
          <p:cNvSpPr txBox="1">
            <a:spLocks/>
          </p:cNvSpPr>
          <p:nvPr/>
        </p:nvSpPr>
        <p:spPr>
          <a:xfrm>
            <a:off x="2008018" y="1097507"/>
            <a:ext cx="6990113" cy="1579883"/>
          </a:xfrm>
          <a:prstGeom prst="rect">
            <a:avLst/>
          </a:prstGeom>
          <a:solidFill>
            <a:schemeClr val="accent3">
              <a:lumMod val="5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r>
              <a:rPr lang="en-US" dirty="0">
                <a:solidFill>
                  <a:schemeClr val="bg1"/>
                </a:solidFill>
              </a:rPr>
              <a:t>Illustrate various monster bug control options</a:t>
            </a:r>
          </a:p>
          <a:p>
            <a:r>
              <a:rPr lang="en-US" dirty="0">
                <a:solidFill>
                  <a:schemeClr val="bg1"/>
                </a:solidFill>
              </a:rPr>
              <a:t>Encourage future preparedness</a:t>
            </a:r>
          </a:p>
          <a:p>
            <a:r>
              <a:rPr lang="en-US" dirty="0">
                <a:solidFill>
                  <a:schemeClr val="bg1"/>
                </a:solidFill>
              </a:rPr>
              <a:t>Share expectation that they will not have monster bugs issues in future</a:t>
            </a:r>
          </a:p>
        </p:txBody>
      </p:sp>
      <p:grpSp>
        <p:nvGrpSpPr>
          <p:cNvPr id="17" name="Group 16">
            <a:extLst>
              <a:ext uri="{FF2B5EF4-FFF2-40B4-BE49-F238E27FC236}">
                <a16:creationId xmlns:a16="http://schemas.microsoft.com/office/drawing/2014/main" id="{D6D6ED07-EE26-9C4B-ABDB-DECF70CB859F}"/>
              </a:ext>
            </a:extLst>
          </p:cNvPr>
          <p:cNvGrpSpPr/>
          <p:nvPr/>
        </p:nvGrpSpPr>
        <p:grpSpPr>
          <a:xfrm>
            <a:off x="2507477" y="3447975"/>
            <a:ext cx="416507" cy="456132"/>
            <a:chOff x="0" y="0"/>
            <a:chExt cx="773214" cy="674311"/>
          </a:xfrm>
        </p:grpSpPr>
        <p:sp>
          <p:nvSpPr>
            <p:cNvPr id="18" name="Moon 17">
              <a:extLst>
                <a:ext uri="{FF2B5EF4-FFF2-40B4-BE49-F238E27FC236}">
                  <a16:creationId xmlns:a16="http://schemas.microsoft.com/office/drawing/2014/main" id="{7F8F4200-FEB2-4F45-B42B-3CCEA1350F9A}"/>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grpSp>
          <p:nvGrpSpPr>
            <p:cNvPr id="19" name="Group 18">
              <a:extLst>
                <a:ext uri="{FF2B5EF4-FFF2-40B4-BE49-F238E27FC236}">
                  <a16:creationId xmlns:a16="http://schemas.microsoft.com/office/drawing/2014/main" id="{9E307E01-0D80-0B4F-A4AC-F3DB2F6F15CB}"/>
                </a:ext>
              </a:extLst>
            </p:cNvPr>
            <p:cNvGrpSpPr/>
            <p:nvPr/>
          </p:nvGrpSpPr>
          <p:grpSpPr>
            <a:xfrm>
              <a:off x="0" y="0"/>
              <a:ext cx="773214" cy="674311"/>
              <a:chOff x="0" y="0"/>
              <a:chExt cx="773214" cy="674311"/>
            </a:xfrm>
          </p:grpSpPr>
          <p:sp>
            <p:nvSpPr>
              <p:cNvPr id="20" name="Oval 19">
                <a:extLst>
                  <a:ext uri="{FF2B5EF4-FFF2-40B4-BE49-F238E27FC236}">
                    <a16:creationId xmlns:a16="http://schemas.microsoft.com/office/drawing/2014/main" id="{BED32B91-ED2E-DB4C-BE5C-3DC9992D860E}"/>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Arc 20">
                <a:extLst>
                  <a:ext uri="{FF2B5EF4-FFF2-40B4-BE49-F238E27FC236}">
                    <a16:creationId xmlns:a16="http://schemas.microsoft.com/office/drawing/2014/main" id="{2755C788-67A1-844B-9C22-B0A3C61319A5}"/>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2" name="Freeform 21">
                <a:extLst>
                  <a:ext uri="{FF2B5EF4-FFF2-40B4-BE49-F238E27FC236}">
                    <a16:creationId xmlns:a16="http://schemas.microsoft.com/office/drawing/2014/main" id="{46FF98B7-03F0-5F44-BCFB-24FE74C50190}"/>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3" name="Freeform 22">
                <a:extLst>
                  <a:ext uri="{FF2B5EF4-FFF2-40B4-BE49-F238E27FC236}">
                    <a16:creationId xmlns:a16="http://schemas.microsoft.com/office/drawing/2014/main" id="{0DB1F4F3-0B46-5D44-8DEA-A9D6BDCD3A3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4" name="Freeform 23">
                <a:extLst>
                  <a:ext uri="{FF2B5EF4-FFF2-40B4-BE49-F238E27FC236}">
                    <a16:creationId xmlns:a16="http://schemas.microsoft.com/office/drawing/2014/main" id="{F7813677-D494-B645-AC51-4D5BDA74F760}"/>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Freeform 24">
                <a:extLst>
                  <a:ext uri="{FF2B5EF4-FFF2-40B4-BE49-F238E27FC236}">
                    <a16:creationId xmlns:a16="http://schemas.microsoft.com/office/drawing/2014/main" id="{E221172A-0F61-7E40-83A3-7CDBE81D4D7E}"/>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pic>
        <p:nvPicPr>
          <p:cNvPr id="49" name="Picture 48">
            <a:extLst>
              <a:ext uri="{FF2B5EF4-FFF2-40B4-BE49-F238E27FC236}">
                <a16:creationId xmlns:a16="http://schemas.microsoft.com/office/drawing/2014/main" id="{1AEBEF79-4345-2D42-A3B0-9378A39F3C53}"/>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8284" b="68527" l="663" r="95153">
                        <a14:backgroundMark x1="46020" y1="58904" x2="61327" y2="55184"/>
                        <a14:backgroundMark x1="61531" y1="55184" x2="61531" y2="55184"/>
                        <a14:backgroundMark x1="61531" y1="57763" x2="61531" y2="57763"/>
                        <a14:backgroundMark x1="61327" y1="64137" x2="61327" y2="64137"/>
                        <a14:backgroundMark x1="62500" y1="65675" x2="62500" y2="65675"/>
                        <a14:backgroundMark x1="58163" y1="68155" x2="58163" y2="68155"/>
                      </a14:backgroundRemoval>
                    </a14:imgEffect>
                    <a14:imgEffect>
                      <a14:artisticGlowEdges/>
                    </a14:imgEffect>
                    <a14:imgEffect>
                      <a14:saturation sat="400000"/>
                    </a14:imgEffect>
                    <a14:imgEffect>
                      <a14:brightnessContrast bright="20000"/>
                    </a14:imgEffect>
                  </a14:imgLayer>
                </a14:imgProps>
              </a:ext>
            </a:extLst>
          </a:blip>
          <a:srcRect t="7222" b="31667"/>
          <a:stretch/>
        </p:blipFill>
        <p:spPr>
          <a:xfrm rot="5400000" flipH="1">
            <a:off x="7120655" y="3445556"/>
            <a:ext cx="1084222" cy="1363022"/>
          </a:xfrm>
          <a:prstGeom prst="rect">
            <a:avLst/>
          </a:prstGeom>
        </p:spPr>
      </p:pic>
      <p:cxnSp>
        <p:nvCxnSpPr>
          <p:cNvPr id="43" name="Straight Connector 42">
            <a:extLst>
              <a:ext uri="{FF2B5EF4-FFF2-40B4-BE49-F238E27FC236}">
                <a16:creationId xmlns:a16="http://schemas.microsoft.com/office/drawing/2014/main" id="{40E8923D-2856-844E-8831-8D1BA46716C2}"/>
              </a:ext>
            </a:extLst>
          </p:cNvPr>
          <p:cNvCxnSpPr>
            <a:cxnSpLocks/>
          </p:cNvCxnSpPr>
          <p:nvPr/>
        </p:nvCxnSpPr>
        <p:spPr>
          <a:xfrm flipH="1">
            <a:off x="5678531" y="4173950"/>
            <a:ext cx="1429169" cy="408325"/>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47" name="Rounded Rectangle 46">
            <a:extLst>
              <a:ext uri="{FF2B5EF4-FFF2-40B4-BE49-F238E27FC236}">
                <a16:creationId xmlns:a16="http://schemas.microsoft.com/office/drawing/2014/main" id="{9B5235B9-E3BF-9849-9148-AA3015BD562D}"/>
              </a:ext>
            </a:extLst>
          </p:cNvPr>
          <p:cNvSpPr/>
          <p:nvPr/>
        </p:nvSpPr>
        <p:spPr>
          <a:xfrm rot="15415547">
            <a:off x="5199407" y="4226425"/>
            <a:ext cx="516459" cy="748435"/>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3E3714E1-83D2-EC41-A3C7-8AF1226A10A4}"/>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8284" b="68527" l="663" r="95153">
                        <a14:backgroundMark x1="46020" y1="58904" x2="61327" y2="55184"/>
                        <a14:backgroundMark x1="61531" y1="55184" x2="61531" y2="55184"/>
                        <a14:backgroundMark x1="61531" y1="57763" x2="61531" y2="57763"/>
                        <a14:backgroundMark x1="61327" y1="64137" x2="61327" y2="64137"/>
                        <a14:backgroundMark x1="62500" y1="65675" x2="62500" y2="65675"/>
                        <a14:backgroundMark x1="58163" y1="68155" x2="58163" y2="68155"/>
                      </a14:backgroundRemoval>
                    </a14:imgEffect>
                    <a14:imgEffect>
                      <a14:artisticGlowEdges/>
                    </a14:imgEffect>
                    <a14:imgEffect>
                      <a14:saturation sat="400000"/>
                    </a14:imgEffect>
                    <a14:imgEffect>
                      <a14:brightnessContrast bright="20000"/>
                    </a14:imgEffect>
                  </a14:imgLayer>
                </a14:imgProps>
              </a:ext>
            </a:extLst>
          </a:blip>
          <a:srcRect t="7222" b="31667"/>
          <a:stretch/>
        </p:blipFill>
        <p:spPr>
          <a:xfrm rot="5400000" flipH="1">
            <a:off x="5131439" y="2487548"/>
            <a:ext cx="1084222" cy="1363022"/>
          </a:xfrm>
          <a:prstGeom prst="rect">
            <a:avLst/>
          </a:prstGeom>
        </p:spPr>
      </p:pic>
      <p:sp>
        <p:nvSpPr>
          <p:cNvPr id="27" name="Can 26">
            <a:extLst>
              <a:ext uri="{FF2B5EF4-FFF2-40B4-BE49-F238E27FC236}">
                <a16:creationId xmlns:a16="http://schemas.microsoft.com/office/drawing/2014/main" id="{CEA9869B-1CF3-D240-9A2C-CEA1330D0529}"/>
              </a:ext>
            </a:extLst>
          </p:cNvPr>
          <p:cNvSpPr/>
          <p:nvPr/>
        </p:nvSpPr>
        <p:spPr>
          <a:xfrm rot="20349648">
            <a:off x="2036475" y="3952780"/>
            <a:ext cx="294966" cy="650152"/>
          </a:xfrm>
          <a:prstGeom prst="can">
            <a:avLst/>
          </a:prstGeom>
          <a:solidFill>
            <a:srgbClr val="58C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a:extLst>
              <a:ext uri="{FF2B5EF4-FFF2-40B4-BE49-F238E27FC236}">
                <a16:creationId xmlns:a16="http://schemas.microsoft.com/office/drawing/2014/main" id="{36E8ACEA-6695-3842-9065-03352909A109}"/>
              </a:ext>
            </a:extLst>
          </p:cNvPr>
          <p:cNvSpPr/>
          <p:nvPr/>
        </p:nvSpPr>
        <p:spPr>
          <a:xfrm>
            <a:off x="2155816" y="3558396"/>
            <a:ext cx="424840" cy="402772"/>
          </a:xfrm>
          <a:custGeom>
            <a:avLst/>
            <a:gdLst>
              <a:gd name="connsiteX0" fmla="*/ 52710 w 424840"/>
              <a:gd name="connsiteY0" fmla="*/ 382223 h 402772"/>
              <a:gd name="connsiteX1" fmla="*/ 62984 w 424840"/>
              <a:gd name="connsiteY1" fmla="*/ 330853 h 402772"/>
              <a:gd name="connsiteX2" fmla="*/ 104081 w 424840"/>
              <a:gd name="connsiteY2" fmla="*/ 269208 h 402772"/>
              <a:gd name="connsiteX3" fmla="*/ 134903 w 424840"/>
              <a:gd name="connsiteY3" fmla="*/ 207563 h 402772"/>
              <a:gd name="connsiteX4" fmla="*/ 155452 w 424840"/>
              <a:gd name="connsiteY4" fmla="*/ 145918 h 402772"/>
              <a:gd name="connsiteX5" fmla="*/ 165726 w 424840"/>
              <a:gd name="connsiteY5" fmla="*/ 115095 h 402772"/>
              <a:gd name="connsiteX6" fmla="*/ 196548 w 424840"/>
              <a:gd name="connsiteY6" fmla="*/ 94547 h 402772"/>
              <a:gd name="connsiteX7" fmla="*/ 237645 w 424840"/>
              <a:gd name="connsiteY7" fmla="*/ 53450 h 402772"/>
              <a:gd name="connsiteX8" fmla="*/ 268467 w 424840"/>
              <a:gd name="connsiteY8" fmla="*/ 32902 h 402772"/>
              <a:gd name="connsiteX9" fmla="*/ 289016 w 424840"/>
              <a:gd name="connsiteY9" fmla="*/ 2079 h 402772"/>
              <a:gd name="connsiteX10" fmla="*/ 258193 w 424840"/>
              <a:gd name="connsiteY10" fmla="*/ 22628 h 402772"/>
              <a:gd name="connsiteX11" fmla="*/ 196548 w 424840"/>
              <a:gd name="connsiteY11" fmla="*/ 84273 h 402772"/>
              <a:gd name="connsiteX12" fmla="*/ 145177 w 424840"/>
              <a:gd name="connsiteY12" fmla="*/ 166466 h 402772"/>
              <a:gd name="connsiteX13" fmla="*/ 104081 w 424840"/>
              <a:gd name="connsiteY13" fmla="*/ 289756 h 402772"/>
              <a:gd name="connsiteX14" fmla="*/ 93807 w 424840"/>
              <a:gd name="connsiteY14" fmla="*/ 320578 h 402772"/>
              <a:gd name="connsiteX15" fmla="*/ 73258 w 424840"/>
              <a:gd name="connsiteY15" fmla="*/ 351401 h 402772"/>
              <a:gd name="connsiteX16" fmla="*/ 42436 w 424840"/>
              <a:gd name="connsiteY16" fmla="*/ 382223 h 402772"/>
              <a:gd name="connsiteX17" fmla="*/ 83533 w 424840"/>
              <a:gd name="connsiteY17" fmla="*/ 351401 h 402772"/>
              <a:gd name="connsiteX18" fmla="*/ 124629 w 424840"/>
              <a:gd name="connsiteY18" fmla="*/ 310304 h 402772"/>
              <a:gd name="connsiteX19" fmla="*/ 186274 w 424840"/>
              <a:gd name="connsiteY19" fmla="*/ 258933 h 402772"/>
              <a:gd name="connsiteX20" fmla="*/ 217097 w 424840"/>
              <a:gd name="connsiteY20" fmla="*/ 217837 h 402772"/>
              <a:gd name="connsiteX21" fmla="*/ 299290 w 424840"/>
              <a:gd name="connsiteY21" fmla="*/ 125369 h 402772"/>
              <a:gd name="connsiteX22" fmla="*/ 309564 w 424840"/>
              <a:gd name="connsiteY22" fmla="*/ 94547 h 402772"/>
              <a:gd name="connsiteX23" fmla="*/ 268467 w 424840"/>
              <a:gd name="connsiteY23" fmla="*/ 115095 h 402772"/>
              <a:gd name="connsiteX24" fmla="*/ 247919 w 424840"/>
              <a:gd name="connsiteY24" fmla="*/ 135644 h 402772"/>
              <a:gd name="connsiteX25" fmla="*/ 217097 w 424840"/>
              <a:gd name="connsiteY25" fmla="*/ 176740 h 402772"/>
              <a:gd name="connsiteX26" fmla="*/ 186274 w 424840"/>
              <a:gd name="connsiteY26" fmla="*/ 197288 h 402772"/>
              <a:gd name="connsiteX27" fmla="*/ 114355 w 424840"/>
              <a:gd name="connsiteY27" fmla="*/ 279482 h 402772"/>
              <a:gd name="connsiteX28" fmla="*/ 62984 w 424840"/>
              <a:gd name="connsiteY28" fmla="*/ 330853 h 402772"/>
              <a:gd name="connsiteX29" fmla="*/ 83533 w 424840"/>
              <a:gd name="connsiteY29" fmla="*/ 310304 h 402772"/>
              <a:gd name="connsiteX30" fmla="*/ 114355 w 424840"/>
              <a:gd name="connsiteY30" fmla="*/ 279482 h 402772"/>
              <a:gd name="connsiteX31" fmla="*/ 165726 w 424840"/>
              <a:gd name="connsiteY31" fmla="*/ 217837 h 402772"/>
              <a:gd name="connsiteX32" fmla="*/ 186274 w 424840"/>
              <a:gd name="connsiteY32" fmla="*/ 187014 h 402772"/>
              <a:gd name="connsiteX33" fmla="*/ 217097 w 424840"/>
              <a:gd name="connsiteY33" fmla="*/ 156192 h 402772"/>
              <a:gd name="connsiteX34" fmla="*/ 237645 w 424840"/>
              <a:gd name="connsiteY34" fmla="*/ 125369 h 402772"/>
              <a:gd name="connsiteX35" fmla="*/ 176000 w 424840"/>
              <a:gd name="connsiteY35" fmla="*/ 197288 h 402772"/>
              <a:gd name="connsiteX36" fmla="*/ 155452 w 424840"/>
              <a:gd name="connsiteY36" fmla="*/ 238385 h 402772"/>
              <a:gd name="connsiteX37" fmla="*/ 134903 w 424840"/>
              <a:gd name="connsiteY37" fmla="*/ 269208 h 402772"/>
              <a:gd name="connsiteX38" fmla="*/ 104081 w 424840"/>
              <a:gd name="connsiteY38" fmla="*/ 330853 h 402772"/>
              <a:gd name="connsiteX39" fmla="*/ 93807 w 424840"/>
              <a:gd name="connsiteY39" fmla="*/ 361675 h 402772"/>
              <a:gd name="connsiteX40" fmla="*/ 73258 w 424840"/>
              <a:gd name="connsiteY40" fmla="*/ 382223 h 402772"/>
              <a:gd name="connsiteX41" fmla="*/ 104081 w 424840"/>
              <a:gd name="connsiteY41" fmla="*/ 371949 h 402772"/>
              <a:gd name="connsiteX42" fmla="*/ 176000 w 424840"/>
              <a:gd name="connsiteY42" fmla="*/ 320578 h 402772"/>
              <a:gd name="connsiteX43" fmla="*/ 206822 w 424840"/>
              <a:gd name="connsiteY43" fmla="*/ 300030 h 402772"/>
              <a:gd name="connsiteX44" fmla="*/ 247919 w 424840"/>
              <a:gd name="connsiteY44" fmla="*/ 289756 h 402772"/>
              <a:gd name="connsiteX45" fmla="*/ 278742 w 424840"/>
              <a:gd name="connsiteY45" fmla="*/ 279482 h 402772"/>
              <a:gd name="connsiteX46" fmla="*/ 309564 w 424840"/>
              <a:gd name="connsiteY46" fmla="*/ 258933 h 402772"/>
              <a:gd name="connsiteX47" fmla="*/ 309564 w 424840"/>
              <a:gd name="connsiteY47" fmla="*/ 258933 h 402772"/>
              <a:gd name="connsiteX48" fmla="*/ 268467 w 424840"/>
              <a:gd name="connsiteY48" fmla="*/ 269208 h 402772"/>
              <a:gd name="connsiteX49" fmla="*/ 237645 w 424840"/>
              <a:gd name="connsiteY49" fmla="*/ 289756 h 402772"/>
              <a:gd name="connsiteX50" fmla="*/ 206822 w 424840"/>
              <a:gd name="connsiteY50" fmla="*/ 300030 h 402772"/>
              <a:gd name="connsiteX51" fmla="*/ 145177 w 424840"/>
              <a:gd name="connsiteY51" fmla="*/ 341127 h 402772"/>
              <a:gd name="connsiteX52" fmla="*/ 114355 w 424840"/>
              <a:gd name="connsiteY52" fmla="*/ 361675 h 402772"/>
              <a:gd name="connsiteX53" fmla="*/ 93807 w 424840"/>
              <a:gd name="connsiteY53" fmla="*/ 392497 h 402772"/>
              <a:gd name="connsiteX54" fmla="*/ 124629 w 424840"/>
              <a:gd name="connsiteY54" fmla="*/ 382223 h 402772"/>
              <a:gd name="connsiteX55" fmla="*/ 319838 w 424840"/>
              <a:gd name="connsiteY55" fmla="*/ 371949 h 402772"/>
              <a:gd name="connsiteX56" fmla="*/ 391757 w 424840"/>
              <a:gd name="connsiteY56" fmla="*/ 361675 h 402772"/>
              <a:gd name="connsiteX57" fmla="*/ 422580 w 424840"/>
              <a:gd name="connsiteY57" fmla="*/ 351401 h 402772"/>
              <a:gd name="connsiteX58" fmla="*/ 124629 w 424840"/>
              <a:gd name="connsiteY58" fmla="*/ 371949 h 402772"/>
              <a:gd name="connsiteX59" fmla="*/ 83533 w 424840"/>
              <a:gd name="connsiteY59" fmla="*/ 382223 h 402772"/>
              <a:gd name="connsiteX60" fmla="*/ 145177 w 424840"/>
              <a:gd name="connsiteY60" fmla="*/ 361675 h 402772"/>
              <a:gd name="connsiteX61" fmla="*/ 176000 w 424840"/>
              <a:gd name="connsiteY61" fmla="*/ 351401 h 402772"/>
              <a:gd name="connsiteX62" fmla="*/ 206822 w 424840"/>
              <a:gd name="connsiteY62" fmla="*/ 341127 h 402772"/>
              <a:gd name="connsiteX63" fmla="*/ 278742 w 424840"/>
              <a:gd name="connsiteY63" fmla="*/ 330853 h 402772"/>
              <a:gd name="connsiteX64" fmla="*/ 350661 w 424840"/>
              <a:gd name="connsiteY64" fmla="*/ 310304 h 402772"/>
              <a:gd name="connsiteX65" fmla="*/ 319838 w 424840"/>
              <a:gd name="connsiteY65" fmla="*/ 310304 h 402772"/>
              <a:gd name="connsiteX66" fmla="*/ 217097 w 424840"/>
              <a:gd name="connsiteY66" fmla="*/ 351401 h 402772"/>
              <a:gd name="connsiteX67" fmla="*/ 176000 w 424840"/>
              <a:gd name="connsiteY67" fmla="*/ 361675 h 402772"/>
              <a:gd name="connsiteX68" fmla="*/ 124629 w 424840"/>
              <a:gd name="connsiteY68" fmla="*/ 382223 h 402772"/>
              <a:gd name="connsiteX69" fmla="*/ 52710 w 424840"/>
              <a:gd name="connsiteY69" fmla="*/ 402772 h 402772"/>
              <a:gd name="connsiteX70" fmla="*/ 1339 w 424840"/>
              <a:gd name="connsiteY70" fmla="*/ 392497 h 402772"/>
              <a:gd name="connsiteX71" fmla="*/ 21888 w 424840"/>
              <a:gd name="connsiteY71" fmla="*/ 371949 h 402772"/>
              <a:gd name="connsiteX72" fmla="*/ 42436 w 424840"/>
              <a:gd name="connsiteY72" fmla="*/ 341127 h 402772"/>
              <a:gd name="connsiteX73" fmla="*/ 62984 w 424840"/>
              <a:gd name="connsiteY73" fmla="*/ 320578 h 402772"/>
              <a:gd name="connsiteX74" fmla="*/ 124629 w 424840"/>
              <a:gd name="connsiteY74" fmla="*/ 238385 h 402772"/>
              <a:gd name="connsiteX75" fmla="*/ 165726 w 424840"/>
              <a:gd name="connsiteY75" fmla="*/ 176740 h 402772"/>
              <a:gd name="connsiteX76" fmla="*/ 186274 w 424840"/>
              <a:gd name="connsiteY76" fmla="*/ 145918 h 402772"/>
              <a:gd name="connsiteX77" fmla="*/ 227371 w 424840"/>
              <a:gd name="connsiteY77" fmla="*/ 104821 h 402772"/>
              <a:gd name="connsiteX78" fmla="*/ 186274 w 424840"/>
              <a:gd name="connsiteY78" fmla="*/ 156192 h 402772"/>
              <a:gd name="connsiteX79" fmla="*/ 134903 w 424840"/>
              <a:gd name="connsiteY79" fmla="*/ 228111 h 402772"/>
              <a:gd name="connsiteX80" fmla="*/ 93807 w 424840"/>
              <a:gd name="connsiteY80" fmla="*/ 300030 h 402772"/>
              <a:gd name="connsiteX81" fmla="*/ 83533 w 424840"/>
              <a:gd name="connsiteY81" fmla="*/ 330853 h 402772"/>
              <a:gd name="connsiteX82" fmla="*/ 62984 w 424840"/>
              <a:gd name="connsiteY82" fmla="*/ 351401 h 402772"/>
              <a:gd name="connsiteX83" fmla="*/ 52710 w 424840"/>
              <a:gd name="connsiteY83" fmla="*/ 382223 h 40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24840" h="402772">
                <a:moveTo>
                  <a:pt x="52710" y="382223"/>
                </a:moveTo>
                <a:cubicBezTo>
                  <a:pt x="52710" y="378798"/>
                  <a:pt x="55758" y="346750"/>
                  <a:pt x="62984" y="330853"/>
                </a:cubicBezTo>
                <a:cubicBezTo>
                  <a:pt x="73203" y="308371"/>
                  <a:pt x="104081" y="269208"/>
                  <a:pt x="104081" y="269208"/>
                </a:cubicBezTo>
                <a:cubicBezTo>
                  <a:pt x="141546" y="156809"/>
                  <a:pt x="81798" y="327048"/>
                  <a:pt x="134903" y="207563"/>
                </a:cubicBezTo>
                <a:cubicBezTo>
                  <a:pt x="143700" y="187770"/>
                  <a:pt x="148602" y="166466"/>
                  <a:pt x="155452" y="145918"/>
                </a:cubicBezTo>
                <a:cubicBezTo>
                  <a:pt x="158877" y="135644"/>
                  <a:pt x="156715" y="121102"/>
                  <a:pt x="165726" y="115095"/>
                </a:cubicBezTo>
                <a:cubicBezTo>
                  <a:pt x="176000" y="108246"/>
                  <a:pt x="187173" y="102583"/>
                  <a:pt x="196548" y="94547"/>
                </a:cubicBezTo>
                <a:cubicBezTo>
                  <a:pt x="211257" y="81939"/>
                  <a:pt x="221525" y="64196"/>
                  <a:pt x="237645" y="53450"/>
                </a:cubicBezTo>
                <a:lnTo>
                  <a:pt x="268467" y="32902"/>
                </a:lnTo>
                <a:cubicBezTo>
                  <a:pt x="275317" y="22628"/>
                  <a:pt x="297748" y="10811"/>
                  <a:pt x="289016" y="2079"/>
                </a:cubicBezTo>
                <a:cubicBezTo>
                  <a:pt x="280284" y="-6653"/>
                  <a:pt x="267422" y="14424"/>
                  <a:pt x="258193" y="22628"/>
                </a:cubicBezTo>
                <a:cubicBezTo>
                  <a:pt x="236474" y="41934"/>
                  <a:pt x="211499" y="59354"/>
                  <a:pt x="196548" y="84273"/>
                </a:cubicBezTo>
                <a:cubicBezTo>
                  <a:pt x="159373" y="146232"/>
                  <a:pt x="176803" y="119029"/>
                  <a:pt x="145177" y="166466"/>
                </a:cubicBezTo>
                <a:lnTo>
                  <a:pt x="104081" y="289756"/>
                </a:lnTo>
                <a:cubicBezTo>
                  <a:pt x="100656" y="300030"/>
                  <a:pt x="99814" y="311567"/>
                  <a:pt x="93807" y="320578"/>
                </a:cubicBezTo>
                <a:cubicBezTo>
                  <a:pt x="86957" y="330852"/>
                  <a:pt x="81163" y="341915"/>
                  <a:pt x="73258" y="351401"/>
                </a:cubicBezTo>
                <a:cubicBezTo>
                  <a:pt x="63956" y="362563"/>
                  <a:pt x="27906" y="382223"/>
                  <a:pt x="42436" y="382223"/>
                </a:cubicBezTo>
                <a:cubicBezTo>
                  <a:pt x="59560" y="382223"/>
                  <a:pt x="70646" y="362677"/>
                  <a:pt x="83533" y="351401"/>
                </a:cubicBezTo>
                <a:cubicBezTo>
                  <a:pt x="98113" y="338644"/>
                  <a:pt x="109920" y="322912"/>
                  <a:pt x="124629" y="310304"/>
                </a:cubicBezTo>
                <a:cubicBezTo>
                  <a:pt x="175857" y="266394"/>
                  <a:pt x="136936" y="316493"/>
                  <a:pt x="186274" y="258933"/>
                </a:cubicBezTo>
                <a:cubicBezTo>
                  <a:pt x="197418" y="245932"/>
                  <a:pt x="204989" y="229945"/>
                  <a:pt x="217097" y="217837"/>
                </a:cubicBezTo>
                <a:cubicBezTo>
                  <a:pt x="259244" y="175690"/>
                  <a:pt x="275672" y="196223"/>
                  <a:pt x="299290" y="125369"/>
                </a:cubicBezTo>
                <a:cubicBezTo>
                  <a:pt x="302715" y="115095"/>
                  <a:pt x="319838" y="97972"/>
                  <a:pt x="309564" y="94547"/>
                </a:cubicBezTo>
                <a:cubicBezTo>
                  <a:pt x="295034" y="89704"/>
                  <a:pt x="282166" y="108246"/>
                  <a:pt x="268467" y="115095"/>
                </a:cubicBezTo>
                <a:cubicBezTo>
                  <a:pt x="261618" y="121945"/>
                  <a:pt x="254120" y="128202"/>
                  <a:pt x="247919" y="135644"/>
                </a:cubicBezTo>
                <a:cubicBezTo>
                  <a:pt x="236957" y="148799"/>
                  <a:pt x="229205" y="164632"/>
                  <a:pt x="217097" y="176740"/>
                </a:cubicBezTo>
                <a:cubicBezTo>
                  <a:pt x="208366" y="185471"/>
                  <a:pt x="195567" y="189157"/>
                  <a:pt x="186274" y="197288"/>
                </a:cubicBezTo>
                <a:cubicBezTo>
                  <a:pt x="65362" y="303085"/>
                  <a:pt x="179343" y="205210"/>
                  <a:pt x="114355" y="279482"/>
                </a:cubicBezTo>
                <a:cubicBezTo>
                  <a:pt x="98408" y="297707"/>
                  <a:pt x="80108" y="313729"/>
                  <a:pt x="62984" y="330853"/>
                </a:cubicBezTo>
                <a:lnTo>
                  <a:pt x="83533" y="310304"/>
                </a:lnTo>
                <a:cubicBezTo>
                  <a:pt x="93807" y="300030"/>
                  <a:pt x="106296" y="291572"/>
                  <a:pt x="114355" y="279482"/>
                </a:cubicBezTo>
                <a:cubicBezTo>
                  <a:pt x="165372" y="202954"/>
                  <a:pt x="99803" y="296945"/>
                  <a:pt x="165726" y="217837"/>
                </a:cubicBezTo>
                <a:cubicBezTo>
                  <a:pt x="173631" y="208351"/>
                  <a:pt x="178369" y="196500"/>
                  <a:pt x="186274" y="187014"/>
                </a:cubicBezTo>
                <a:cubicBezTo>
                  <a:pt x="195576" y="175852"/>
                  <a:pt x="207795" y="167354"/>
                  <a:pt x="217097" y="156192"/>
                </a:cubicBezTo>
                <a:cubicBezTo>
                  <a:pt x="225002" y="146706"/>
                  <a:pt x="248690" y="119847"/>
                  <a:pt x="237645" y="125369"/>
                </a:cubicBezTo>
                <a:cubicBezTo>
                  <a:pt x="217569" y="135407"/>
                  <a:pt x="188332" y="175707"/>
                  <a:pt x="176000" y="197288"/>
                </a:cubicBezTo>
                <a:cubicBezTo>
                  <a:pt x="168401" y="210586"/>
                  <a:pt x="163051" y="225087"/>
                  <a:pt x="155452" y="238385"/>
                </a:cubicBezTo>
                <a:cubicBezTo>
                  <a:pt x="149326" y="249106"/>
                  <a:pt x="141753" y="258934"/>
                  <a:pt x="134903" y="269208"/>
                </a:cubicBezTo>
                <a:cubicBezTo>
                  <a:pt x="109079" y="346679"/>
                  <a:pt x="143914" y="251186"/>
                  <a:pt x="104081" y="330853"/>
                </a:cubicBezTo>
                <a:cubicBezTo>
                  <a:pt x="99238" y="340539"/>
                  <a:pt x="99379" y="352389"/>
                  <a:pt x="93807" y="361675"/>
                </a:cubicBezTo>
                <a:cubicBezTo>
                  <a:pt x="88823" y="369981"/>
                  <a:pt x="66408" y="375373"/>
                  <a:pt x="73258" y="382223"/>
                </a:cubicBezTo>
                <a:cubicBezTo>
                  <a:pt x="80916" y="389881"/>
                  <a:pt x="93807" y="375374"/>
                  <a:pt x="104081" y="371949"/>
                </a:cubicBezTo>
                <a:cubicBezTo>
                  <a:pt x="154285" y="321745"/>
                  <a:pt x="112893" y="356640"/>
                  <a:pt x="176000" y="320578"/>
                </a:cubicBezTo>
                <a:cubicBezTo>
                  <a:pt x="186721" y="314452"/>
                  <a:pt x="195473" y="304894"/>
                  <a:pt x="206822" y="300030"/>
                </a:cubicBezTo>
                <a:cubicBezTo>
                  <a:pt x="219801" y="294468"/>
                  <a:pt x="234342" y="293635"/>
                  <a:pt x="247919" y="289756"/>
                </a:cubicBezTo>
                <a:cubicBezTo>
                  <a:pt x="258332" y="286781"/>
                  <a:pt x="268468" y="282907"/>
                  <a:pt x="278742" y="279482"/>
                </a:cubicBezTo>
                <a:cubicBezTo>
                  <a:pt x="289016" y="272632"/>
                  <a:pt x="298520" y="264455"/>
                  <a:pt x="309564" y="258933"/>
                </a:cubicBezTo>
                <a:lnTo>
                  <a:pt x="309564" y="258933"/>
                </a:lnTo>
                <a:cubicBezTo>
                  <a:pt x="295987" y="262812"/>
                  <a:pt x="282166" y="265783"/>
                  <a:pt x="268467" y="269208"/>
                </a:cubicBezTo>
                <a:cubicBezTo>
                  <a:pt x="258193" y="276057"/>
                  <a:pt x="248689" y="284234"/>
                  <a:pt x="237645" y="289756"/>
                </a:cubicBezTo>
                <a:cubicBezTo>
                  <a:pt x="227958" y="294599"/>
                  <a:pt x="216289" y="294770"/>
                  <a:pt x="206822" y="300030"/>
                </a:cubicBezTo>
                <a:cubicBezTo>
                  <a:pt x="185234" y="312023"/>
                  <a:pt x="165725" y="327428"/>
                  <a:pt x="145177" y="341127"/>
                </a:cubicBezTo>
                <a:lnTo>
                  <a:pt x="114355" y="361675"/>
                </a:lnTo>
                <a:cubicBezTo>
                  <a:pt x="107506" y="371949"/>
                  <a:pt x="88285" y="381453"/>
                  <a:pt x="93807" y="392497"/>
                </a:cubicBezTo>
                <a:cubicBezTo>
                  <a:pt x="98650" y="402183"/>
                  <a:pt x="113844" y="383203"/>
                  <a:pt x="124629" y="382223"/>
                </a:cubicBezTo>
                <a:cubicBezTo>
                  <a:pt x="189521" y="376324"/>
                  <a:pt x="254768" y="375374"/>
                  <a:pt x="319838" y="371949"/>
                </a:cubicBezTo>
                <a:cubicBezTo>
                  <a:pt x="343811" y="368524"/>
                  <a:pt x="368011" y="366424"/>
                  <a:pt x="391757" y="361675"/>
                </a:cubicBezTo>
                <a:cubicBezTo>
                  <a:pt x="402377" y="359551"/>
                  <a:pt x="433410" y="351401"/>
                  <a:pt x="422580" y="351401"/>
                </a:cubicBezTo>
                <a:cubicBezTo>
                  <a:pt x="335973" y="351401"/>
                  <a:pt x="215747" y="363666"/>
                  <a:pt x="124629" y="371949"/>
                </a:cubicBezTo>
                <a:cubicBezTo>
                  <a:pt x="110930" y="375374"/>
                  <a:pt x="70903" y="388538"/>
                  <a:pt x="83533" y="382223"/>
                </a:cubicBezTo>
                <a:cubicBezTo>
                  <a:pt x="102906" y="372537"/>
                  <a:pt x="124629" y="368524"/>
                  <a:pt x="145177" y="361675"/>
                </a:cubicBezTo>
                <a:lnTo>
                  <a:pt x="176000" y="351401"/>
                </a:lnTo>
                <a:cubicBezTo>
                  <a:pt x="186274" y="347976"/>
                  <a:pt x="196101" y="342659"/>
                  <a:pt x="206822" y="341127"/>
                </a:cubicBezTo>
                <a:lnTo>
                  <a:pt x="278742" y="330853"/>
                </a:lnTo>
                <a:cubicBezTo>
                  <a:pt x="352622" y="306224"/>
                  <a:pt x="260382" y="336098"/>
                  <a:pt x="350661" y="310304"/>
                </a:cubicBezTo>
                <a:cubicBezTo>
                  <a:pt x="421482" y="290070"/>
                  <a:pt x="353240" y="304737"/>
                  <a:pt x="319838" y="310304"/>
                </a:cubicBezTo>
                <a:cubicBezTo>
                  <a:pt x="277322" y="331563"/>
                  <a:pt x="267883" y="338705"/>
                  <a:pt x="217097" y="351401"/>
                </a:cubicBezTo>
                <a:cubicBezTo>
                  <a:pt x="203398" y="354826"/>
                  <a:pt x="189396" y="357210"/>
                  <a:pt x="176000" y="361675"/>
                </a:cubicBezTo>
                <a:cubicBezTo>
                  <a:pt x="158504" y="367507"/>
                  <a:pt x="141897" y="375747"/>
                  <a:pt x="124629" y="382223"/>
                </a:cubicBezTo>
                <a:cubicBezTo>
                  <a:pt x="95151" y="393277"/>
                  <a:pt x="85094" y="394675"/>
                  <a:pt x="52710" y="402772"/>
                </a:cubicBezTo>
                <a:cubicBezTo>
                  <a:pt x="35586" y="399347"/>
                  <a:pt x="13687" y="404845"/>
                  <a:pt x="1339" y="392497"/>
                </a:cubicBezTo>
                <a:cubicBezTo>
                  <a:pt x="-5510" y="385647"/>
                  <a:pt x="15837" y="379513"/>
                  <a:pt x="21888" y="371949"/>
                </a:cubicBezTo>
                <a:cubicBezTo>
                  <a:pt x="29602" y="362307"/>
                  <a:pt x="34722" y="350769"/>
                  <a:pt x="42436" y="341127"/>
                </a:cubicBezTo>
                <a:cubicBezTo>
                  <a:pt x="48487" y="333563"/>
                  <a:pt x="56933" y="328142"/>
                  <a:pt x="62984" y="320578"/>
                </a:cubicBezTo>
                <a:cubicBezTo>
                  <a:pt x="84378" y="293835"/>
                  <a:pt x="124629" y="238385"/>
                  <a:pt x="124629" y="238385"/>
                </a:cubicBezTo>
                <a:cubicBezTo>
                  <a:pt x="142685" y="184218"/>
                  <a:pt x="122970" y="228047"/>
                  <a:pt x="165726" y="176740"/>
                </a:cubicBezTo>
                <a:cubicBezTo>
                  <a:pt x="173631" y="167254"/>
                  <a:pt x="178238" y="155293"/>
                  <a:pt x="186274" y="145918"/>
                </a:cubicBezTo>
                <a:cubicBezTo>
                  <a:pt x="198882" y="131209"/>
                  <a:pt x="241070" y="91122"/>
                  <a:pt x="227371" y="104821"/>
                </a:cubicBezTo>
                <a:cubicBezTo>
                  <a:pt x="193006" y="139184"/>
                  <a:pt x="218676" y="110828"/>
                  <a:pt x="186274" y="156192"/>
                </a:cubicBezTo>
                <a:cubicBezTo>
                  <a:pt x="170525" y="178241"/>
                  <a:pt x="148738" y="203900"/>
                  <a:pt x="134903" y="228111"/>
                </a:cubicBezTo>
                <a:cubicBezTo>
                  <a:pt x="82759" y="319363"/>
                  <a:pt x="143872" y="224933"/>
                  <a:pt x="93807" y="300030"/>
                </a:cubicBezTo>
                <a:cubicBezTo>
                  <a:pt x="90382" y="310304"/>
                  <a:pt x="89105" y="321566"/>
                  <a:pt x="83533" y="330853"/>
                </a:cubicBezTo>
                <a:cubicBezTo>
                  <a:pt x="78549" y="339159"/>
                  <a:pt x="66582" y="342407"/>
                  <a:pt x="62984" y="351401"/>
                </a:cubicBezTo>
                <a:cubicBezTo>
                  <a:pt x="59168" y="360940"/>
                  <a:pt x="52710" y="385648"/>
                  <a:pt x="52710" y="382223"/>
                </a:cubicBezTo>
                <a:close/>
              </a:path>
            </a:pathLst>
          </a:custGeom>
          <a:solidFill>
            <a:srgbClr val="58C6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C0F32F09-47C1-9641-BBD4-C5503D572536}"/>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8284" b="68527" l="663" r="95153">
                        <a14:backgroundMark x1="46020" y1="58904" x2="61327" y2="55184"/>
                        <a14:backgroundMark x1="61531" y1="55184" x2="61531" y2="55184"/>
                        <a14:backgroundMark x1="61531" y1="57763" x2="61531" y2="57763"/>
                        <a14:backgroundMark x1="61327" y1="64137" x2="61327" y2="64137"/>
                        <a14:backgroundMark x1="62500" y1="65675" x2="62500" y2="65675"/>
                        <a14:backgroundMark x1="58163" y1="68155" x2="58163" y2="68155"/>
                      </a14:backgroundRemoval>
                    </a14:imgEffect>
                    <a14:imgEffect>
                      <a14:artisticGlowEdges/>
                    </a14:imgEffect>
                    <a14:imgEffect>
                      <a14:saturation sat="400000"/>
                    </a14:imgEffect>
                    <a14:imgEffect>
                      <a14:brightnessContrast bright="20000"/>
                    </a14:imgEffect>
                  </a14:imgLayer>
                </a14:imgProps>
              </a:ext>
            </a:extLst>
          </a:blip>
          <a:srcRect t="7222" b="31667"/>
          <a:stretch/>
        </p:blipFill>
        <p:spPr>
          <a:xfrm rot="16200000">
            <a:off x="840212" y="3298177"/>
            <a:ext cx="1084222" cy="1363022"/>
          </a:xfrm>
          <a:prstGeom prst="rect">
            <a:avLst/>
          </a:prstGeom>
        </p:spPr>
      </p:pic>
      <p:sp>
        <p:nvSpPr>
          <p:cNvPr id="7" name="Can 6">
            <a:extLst>
              <a:ext uri="{FF2B5EF4-FFF2-40B4-BE49-F238E27FC236}">
                <a16:creationId xmlns:a16="http://schemas.microsoft.com/office/drawing/2014/main" id="{F138216B-A12C-EE4A-B1C1-2BF48A75A074}"/>
              </a:ext>
            </a:extLst>
          </p:cNvPr>
          <p:cNvSpPr/>
          <p:nvPr/>
        </p:nvSpPr>
        <p:spPr>
          <a:xfrm rot="19790442">
            <a:off x="1485878" y="3428231"/>
            <a:ext cx="456751" cy="170170"/>
          </a:xfrm>
          <a:prstGeom prst="can">
            <a:avLst>
              <a:gd name="adj" fmla="val 442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an 29">
            <a:extLst>
              <a:ext uri="{FF2B5EF4-FFF2-40B4-BE49-F238E27FC236}">
                <a16:creationId xmlns:a16="http://schemas.microsoft.com/office/drawing/2014/main" id="{1870A42F-A51F-0146-B33F-DC74049890F4}"/>
              </a:ext>
            </a:extLst>
          </p:cNvPr>
          <p:cNvSpPr/>
          <p:nvPr/>
        </p:nvSpPr>
        <p:spPr>
          <a:xfrm rot="19790442">
            <a:off x="1516782" y="3378543"/>
            <a:ext cx="288029" cy="112306"/>
          </a:xfrm>
          <a:prstGeom prst="can">
            <a:avLst>
              <a:gd name="adj" fmla="val 4739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a:extLst>
              <a:ext uri="{FF2B5EF4-FFF2-40B4-BE49-F238E27FC236}">
                <a16:creationId xmlns:a16="http://schemas.microsoft.com/office/drawing/2014/main" id="{0E5919C6-518A-724C-B582-E70D39B850C6}"/>
              </a:ext>
            </a:extLst>
          </p:cNvPr>
          <p:cNvSpPr/>
          <p:nvPr/>
        </p:nvSpPr>
        <p:spPr>
          <a:xfrm>
            <a:off x="1446517" y="3296259"/>
            <a:ext cx="701675" cy="682625"/>
          </a:xfrm>
          <a:custGeom>
            <a:avLst/>
            <a:gdLst>
              <a:gd name="connsiteX0" fmla="*/ 155575 w 701675"/>
              <a:gd name="connsiteY0" fmla="*/ 60325 h 682625"/>
              <a:gd name="connsiteX1" fmla="*/ 184150 w 701675"/>
              <a:gd name="connsiteY1" fmla="*/ 53975 h 682625"/>
              <a:gd name="connsiteX2" fmla="*/ 209550 w 701675"/>
              <a:gd name="connsiteY2" fmla="*/ 47625 h 682625"/>
              <a:gd name="connsiteX3" fmla="*/ 222250 w 701675"/>
              <a:gd name="connsiteY3" fmla="*/ 41275 h 682625"/>
              <a:gd name="connsiteX4" fmla="*/ 244475 w 701675"/>
              <a:gd name="connsiteY4" fmla="*/ 34925 h 682625"/>
              <a:gd name="connsiteX5" fmla="*/ 266700 w 701675"/>
              <a:gd name="connsiteY5" fmla="*/ 28575 h 682625"/>
              <a:gd name="connsiteX6" fmla="*/ 301625 w 701675"/>
              <a:gd name="connsiteY6" fmla="*/ 19050 h 682625"/>
              <a:gd name="connsiteX7" fmla="*/ 311150 w 701675"/>
              <a:gd name="connsiteY7" fmla="*/ 15875 h 682625"/>
              <a:gd name="connsiteX8" fmla="*/ 342900 w 701675"/>
              <a:gd name="connsiteY8" fmla="*/ 9525 h 682625"/>
              <a:gd name="connsiteX9" fmla="*/ 355600 w 701675"/>
              <a:gd name="connsiteY9" fmla="*/ 6350 h 682625"/>
              <a:gd name="connsiteX10" fmla="*/ 365125 w 701675"/>
              <a:gd name="connsiteY10" fmla="*/ 3175 h 682625"/>
              <a:gd name="connsiteX11" fmla="*/ 384175 w 701675"/>
              <a:gd name="connsiteY11" fmla="*/ 0 h 682625"/>
              <a:gd name="connsiteX12" fmla="*/ 447675 w 701675"/>
              <a:gd name="connsiteY12" fmla="*/ 3175 h 682625"/>
              <a:gd name="connsiteX13" fmla="*/ 476250 w 701675"/>
              <a:gd name="connsiteY13" fmla="*/ 12700 h 682625"/>
              <a:gd name="connsiteX14" fmla="*/ 488950 w 701675"/>
              <a:gd name="connsiteY14" fmla="*/ 15875 h 682625"/>
              <a:gd name="connsiteX15" fmla="*/ 508000 w 701675"/>
              <a:gd name="connsiteY15" fmla="*/ 25400 h 682625"/>
              <a:gd name="connsiteX16" fmla="*/ 527050 w 701675"/>
              <a:gd name="connsiteY16" fmla="*/ 41275 h 682625"/>
              <a:gd name="connsiteX17" fmla="*/ 539750 w 701675"/>
              <a:gd name="connsiteY17" fmla="*/ 79375 h 682625"/>
              <a:gd name="connsiteX18" fmla="*/ 542925 w 701675"/>
              <a:gd name="connsiteY18" fmla="*/ 88900 h 682625"/>
              <a:gd name="connsiteX19" fmla="*/ 546100 w 701675"/>
              <a:gd name="connsiteY19" fmla="*/ 98425 h 682625"/>
              <a:gd name="connsiteX20" fmla="*/ 552450 w 701675"/>
              <a:gd name="connsiteY20" fmla="*/ 123825 h 682625"/>
              <a:gd name="connsiteX21" fmla="*/ 558800 w 701675"/>
              <a:gd name="connsiteY21" fmla="*/ 158750 h 682625"/>
              <a:gd name="connsiteX22" fmla="*/ 561975 w 701675"/>
              <a:gd name="connsiteY22" fmla="*/ 177800 h 682625"/>
              <a:gd name="connsiteX23" fmla="*/ 593725 w 701675"/>
              <a:gd name="connsiteY23" fmla="*/ 209550 h 682625"/>
              <a:gd name="connsiteX24" fmla="*/ 612775 w 701675"/>
              <a:gd name="connsiteY24" fmla="*/ 219075 h 682625"/>
              <a:gd name="connsiteX25" fmla="*/ 622300 w 701675"/>
              <a:gd name="connsiteY25" fmla="*/ 228600 h 682625"/>
              <a:gd name="connsiteX26" fmla="*/ 631825 w 701675"/>
              <a:gd name="connsiteY26" fmla="*/ 234950 h 682625"/>
              <a:gd name="connsiteX27" fmla="*/ 638175 w 701675"/>
              <a:gd name="connsiteY27" fmla="*/ 244475 h 682625"/>
              <a:gd name="connsiteX28" fmla="*/ 647700 w 701675"/>
              <a:gd name="connsiteY28" fmla="*/ 282575 h 682625"/>
              <a:gd name="connsiteX29" fmla="*/ 650875 w 701675"/>
              <a:gd name="connsiteY29" fmla="*/ 295275 h 682625"/>
              <a:gd name="connsiteX30" fmla="*/ 654050 w 701675"/>
              <a:gd name="connsiteY30" fmla="*/ 307975 h 682625"/>
              <a:gd name="connsiteX31" fmla="*/ 660400 w 701675"/>
              <a:gd name="connsiteY31" fmla="*/ 349250 h 682625"/>
              <a:gd name="connsiteX32" fmla="*/ 663575 w 701675"/>
              <a:gd name="connsiteY32" fmla="*/ 358775 h 682625"/>
              <a:gd name="connsiteX33" fmla="*/ 666750 w 701675"/>
              <a:gd name="connsiteY33" fmla="*/ 371475 h 682625"/>
              <a:gd name="connsiteX34" fmla="*/ 666750 w 701675"/>
              <a:gd name="connsiteY34" fmla="*/ 517525 h 682625"/>
              <a:gd name="connsiteX35" fmla="*/ 669925 w 701675"/>
              <a:gd name="connsiteY35" fmla="*/ 530225 h 682625"/>
              <a:gd name="connsiteX36" fmla="*/ 673100 w 701675"/>
              <a:gd name="connsiteY36" fmla="*/ 555625 h 682625"/>
              <a:gd name="connsiteX37" fmla="*/ 682625 w 701675"/>
              <a:gd name="connsiteY37" fmla="*/ 561975 h 682625"/>
              <a:gd name="connsiteX38" fmla="*/ 701675 w 701675"/>
              <a:gd name="connsiteY38" fmla="*/ 568325 h 682625"/>
              <a:gd name="connsiteX39" fmla="*/ 695325 w 701675"/>
              <a:gd name="connsiteY39" fmla="*/ 577850 h 682625"/>
              <a:gd name="connsiteX40" fmla="*/ 666750 w 701675"/>
              <a:gd name="connsiteY40" fmla="*/ 600075 h 682625"/>
              <a:gd name="connsiteX41" fmla="*/ 654050 w 701675"/>
              <a:gd name="connsiteY41" fmla="*/ 606425 h 682625"/>
              <a:gd name="connsiteX42" fmla="*/ 641350 w 701675"/>
              <a:gd name="connsiteY42" fmla="*/ 609600 h 682625"/>
              <a:gd name="connsiteX43" fmla="*/ 615950 w 701675"/>
              <a:gd name="connsiteY43" fmla="*/ 622300 h 682625"/>
              <a:gd name="connsiteX44" fmla="*/ 606425 w 701675"/>
              <a:gd name="connsiteY44" fmla="*/ 625475 h 682625"/>
              <a:gd name="connsiteX45" fmla="*/ 581025 w 701675"/>
              <a:gd name="connsiteY45" fmla="*/ 638175 h 682625"/>
              <a:gd name="connsiteX46" fmla="*/ 571500 w 701675"/>
              <a:gd name="connsiteY46" fmla="*/ 641350 h 682625"/>
              <a:gd name="connsiteX47" fmla="*/ 555625 w 701675"/>
              <a:gd name="connsiteY47" fmla="*/ 647700 h 682625"/>
              <a:gd name="connsiteX48" fmla="*/ 530225 w 701675"/>
              <a:gd name="connsiteY48" fmla="*/ 654050 h 682625"/>
              <a:gd name="connsiteX49" fmla="*/ 520700 w 701675"/>
              <a:gd name="connsiteY49" fmla="*/ 657225 h 682625"/>
              <a:gd name="connsiteX50" fmla="*/ 495300 w 701675"/>
              <a:gd name="connsiteY50" fmla="*/ 663575 h 682625"/>
              <a:gd name="connsiteX51" fmla="*/ 485775 w 701675"/>
              <a:gd name="connsiteY51" fmla="*/ 666750 h 682625"/>
              <a:gd name="connsiteX52" fmla="*/ 463550 w 701675"/>
              <a:gd name="connsiteY52" fmla="*/ 669925 h 682625"/>
              <a:gd name="connsiteX53" fmla="*/ 438150 w 701675"/>
              <a:gd name="connsiteY53" fmla="*/ 676275 h 682625"/>
              <a:gd name="connsiteX54" fmla="*/ 419100 w 701675"/>
              <a:gd name="connsiteY54" fmla="*/ 682625 h 682625"/>
              <a:gd name="connsiteX55" fmla="*/ 377825 w 701675"/>
              <a:gd name="connsiteY55" fmla="*/ 679450 h 682625"/>
              <a:gd name="connsiteX56" fmla="*/ 349250 w 701675"/>
              <a:gd name="connsiteY56" fmla="*/ 666750 h 682625"/>
              <a:gd name="connsiteX57" fmla="*/ 339725 w 701675"/>
              <a:gd name="connsiteY57" fmla="*/ 663575 h 682625"/>
              <a:gd name="connsiteX58" fmla="*/ 304800 w 701675"/>
              <a:gd name="connsiteY58" fmla="*/ 641350 h 682625"/>
              <a:gd name="connsiteX59" fmla="*/ 279400 w 701675"/>
              <a:gd name="connsiteY59" fmla="*/ 622300 h 682625"/>
              <a:gd name="connsiteX60" fmla="*/ 254000 w 701675"/>
              <a:gd name="connsiteY60" fmla="*/ 603250 h 682625"/>
              <a:gd name="connsiteX61" fmla="*/ 241300 w 701675"/>
              <a:gd name="connsiteY61" fmla="*/ 593725 h 682625"/>
              <a:gd name="connsiteX62" fmla="*/ 231775 w 701675"/>
              <a:gd name="connsiteY62" fmla="*/ 587375 h 682625"/>
              <a:gd name="connsiteX63" fmla="*/ 212725 w 701675"/>
              <a:gd name="connsiteY63" fmla="*/ 581025 h 682625"/>
              <a:gd name="connsiteX64" fmla="*/ 149225 w 701675"/>
              <a:gd name="connsiteY64" fmla="*/ 584200 h 682625"/>
              <a:gd name="connsiteX65" fmla="*/ 139700 w 701675"/>
              <a:gd name="connsiteY65" fmla="*/ 587375 h 682625"/>
              <a:gd name="connsiteX66" fmla="*/ 120650 w 701675"/>
              <a:gd name="connsiteY66" fmla="*/ 590550 h 682625"/>
              <a:gd name="connsiteX67" fmla="*/ 73025 w 701675"/>
              <a:gd name="connsiteY67" fmla="*/ 587375 h 682625"/>
              <a:gd name="connsiteX68" fmla="*/ 47625 w 701675"/>
              <a:gd name="connsiteY68" fmla="*/ 581025 h 682625"/>
              <a:gd name="connsiteX69" fmla="*/ 41275 w 701675"/>
              <a:gd name="connsiteY69" fmla="*/ 571500 h 682625"/>
              <a:gd name="connsiteX70" fmla="*/ 31750 w 701675"/>
              <a:gd name="connsiteY70" fmla="*/ 561975 h 682625"/>
              <a:gd name="connsiteX71" fmla="*/ 25400 w 701675"/>
              <a:gd name="connsiteY71" fmla="*/ 542925 h 682625"/>
              <a:gd name="connsiteX72" fmla="*/ 22225 w 701675"/>
              <a:gd name="connsiteY72" fmla="*/ 504825 h 682625"/>
              <a:gd name="connsiteX73" fmla="*/ 12700 w 701675"/>
              <a:gd name="connsiteY73" fmla="*/ 498475 h 682625"/>
              <a:gd name="connsiteX74" fmla="*/ 6350 w 701675"/>
              <a:gd name="connsiteY74" fmla="*/ 488950 h 682625"/>
              <a:gd name="connsiteX75" fmla="*/ 3175 w 701675"/>
              <a:gd name="connsiteY75" fmla="*/ 476250 h 682625"/>
              <a:gd name="connsiteX76" fmla="*/ 0 w 701675"/>
              <a:gd name="connsiteY76" fmla="*/ 466725 h 682625"/>
              <a:gd name="connsiteX77" fmla="*/ 3175 w 701675"/>
              <a:gd name="connsiteY77" fmla="*/ 384175 h 682625"/>
              <a:gd name="connsiteX78" fmla="*/ 9525 w 701675"/>
              <a:gd name="connsiteY78" fmla="*/ 352425 h 682625"/>
              <a:gd name="connsiteX79" fmla="*/ 12700 w 701675"/>
              <a:gd name="connsiteY79" fmla="*/ 336550 h 682625"/>
              <a:gd name="connsiteX80" fmla="*/ 15875 w 701675"/>
              <a:gd name="connsiteY80" fmla="*/ 298450 h 682625"/>
              <a:gd name="connsiteX81" fmla="*/ 22225 w 701675"/>
              <a:gd name="connsiteY81" fmla="*/ 231775 h 682625"/>
              <a:gd name="connsiteX82" fmla="*/ 31750 w 701675"/>
              <a:gd name="connsiteY82" fmla="*/ 190500 h 682625"/>
              <a:gd name="connsiteX83" fmla="*/ 38100 w 701675"/>
              <a:gd name="connsiteY83" fmla="*/ 180975 h 682625"/>
              <a:gd name="connsiteX84" fmla="*/ 44450 w 701675"/>
              <a:gd name="connsiteY84" fmla="*/ 161925 h 682625"/>
              <a:gd name="connsiteX85" fmla="*/ 57150 w 701675"/>
              <a:gd name="connsiteY85" fmla="*/ 142875 h 682625"/>
              <a:gd name="connsiteX86" fmla="*/ 76200 w 701675"/>
              <a:gd name="connsiteY86" fmla="*/ 104775 h 682625"/>
              <a:gd name="connsiteX87" fmla="*/ 95250 w 701675"/>
              <a:gd name="connsiteY87" fmla="*/ 95250 h 682625"/>
              <a:gd name="connsiteX88" fmla="*/ 104775 w 701675"/>
              <a:gd name="connsiteY88" fmla="*/ 88900 h 682625"/>
              <a:gd name="connsiteX89" fmla="*/ 123825 w 701675"/>
              <a:gd name="connsiteY89" fmla="*/ 82550 h 682625"/>
              <a:gd name="connsiteX90" fmla="*/ 133350 w 701675"/>
              <a:gd name="connsiteY90" fmla="*/ 76200 h 682625"/>
              <a:gd name="connsiteX91" fmla="*/ 168275 w 701675"/>
              <a:gd name="connsiteY91" fmla="*/ 66675 h 682625"/>
              <a:gd name="connsiteX92" fmla="*/ 155575 w 701675"/>
              <a:gd name="connsiteY92" fmla="*/ 60325 h 682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01675" h="682625">
                <a:moveTo>
                  <a:pt x="155575" y="60325"/>
                </a:moveTo>
                <a:cubicBezTo>
                  <a:pt x="158221" y="58208"/>
                  <a:pt x="159585" y="60675"/>
                  <a:pt x="184150" y="53975"/>
                </a:cubicBezTo>
                <a:cubicBezTo>
                  <a:pt x="192570" y="51679"/>
                  <a:pt x="201744" y="51528"/>
                  <a:pt x="209550" y="47625"/>
                </a:cubicBezTo>
                <a:cubicBezTo>
                  <a:pt x="213783" y="45508"/>
                  <a:pt x="217900" y="43139"/>
                  <a:pt x="222250" y="41275"/>
                </a:cubicBezTo>
                <a:cubicBezTo>
                  <a:pt x="229863" y="38012"/>
                  <a:pt x="236419" y="37227"/>
                  <a:pt x="244475" y="34925"/>
                </a:cubicBezTo>
                <a:cubicBezTo>
                  <a:pt x="276359" y="25815"/>
                  <a:pt x="226998" y="38501"/>
                  <a:pt x="266700" y="28575"/>
                </a:cubicBezTo>
                <a:cubicBezTo>
                  <a:pt x="284854" y="16472"/>
                  <a:pt x="269018" y="24978"/>
                  <a:pt x="301625" y="19050"/>
                </a:cubicBezTo>
                <a:cubicBezTo>
                  <a:pt x="304918" y="18451"/>
                  <a:pt x="307889" y="16628"/>
                  <a:pt x="311150" y="15875"/>
                </a:cubicBezTo>
                <a:cubicBezTo>
                  <a:pt x="321667" y="13448"/>
                  <a:pt x="332429" y="12143"/>
                  <a:pt x="342900" y="9525"/>
                </a:cubicBezTo>
                <a:cubicBezTo>
                  <a:pt x="347133" y="8467"/>
                  <a:pt x="351404" y="7549"/>
                  <a:pt x="355600" y="6350"/>
                </a:cubicBezTo>
                <a:cubicBezTo>
                  <a:pt x="358818" y="5431"/>
                  <a:pt x="361858" y="3901"/>
                  <a:pt x="365125" y="3175"/>
                </a:cubicBezTo>
                <a:cubicBezTo>
                  <a:pt x="371409" y="1778"/>
                  <a:pt x="377825" y="1058"/>
                  <a:pt x="384175" y="0"/>
                </a:cubicBezTo>
                <a:cubicBezTo>
                  <a:pt x="405342" y="1058"/>
                  <a:pt x="426549" y="1485"/>
                  <a:pt x="447675" y="3175"/>
                </a:cubicBezTo>
                <a:cubicBezTo>
                  <a:pt x="468313" y="4826"/>
                  <a:pt x="458616" y="6087"/>
                  <a:pt x="476250" y="12700"/>
                </a:cubicBezTo>
                <a:cubicBezTo>
                  <a:pt x="480336" y="14232"/>
                  <a:pt x="484717" y="14817"/>
                  <a:pt x="488950" y="15875"/>
                </a:cubicBezTo>
                <a:cubicBezTo>
                  <a:pt x="516247" y="34073"/>
                  <a:pt x="481710" y="12255"/>
                  <a:pt x="508000" y="25400"/>
                </a:cubicBezTo>
                <a:cubicBezTo>
                  <a:pt x="516841" y="29820"/>
                  <a:pt x="520028" y="34253"/>
                  <a:pt x="527050" y="41275"/>
                </a:cubicBezTo>
                <a:lnTo>
                  <a:pt x="539750" y="79375"/>
                </a:lnTo>
                <a:lnTo>
                  <a:pt x="542925" y="88900"/>
                </a:lnTo>
                <a:cubicBezTo>
                  <a:pt x="543983" y="92075"/>
                  <a:pt x="545288" y="95178"/>
                  <a:pt x="546100" y="98425"/>
                </a:cubicBezTo>
                <a:lnTo>
                  <a:pt x="552450" y="123825"/>
                </a:lnTo>
                <a:cubicBezTo>
                  <a:pt x="557882" y="145554"/>
                  <a:pt x="554249" y="129172"/>
                  <a:pt x="558800" y="158750"/>
                </a:cubicBezTo>
                <a:cubicBezTo>
                  <a:pt x="559779" y="165113"/>
                  <a:pt x="559499" y="171858"/>
                  <a:pt x="561975" y="177800"/>
                </a:cubicBezTo>
                <a:cubicBezTo>
                  <a:pt x="570116" y="197338"/>
                  <a:pt x="577117" y="198478"/>
                  <a:pt x="593725" y="209550"/>
                </a:cubicBezTo>
                <a:cubicBezTo>
                  <a:pt x="606035" y="217756"/>
                  <a:pt x="599630" y="214693"/>
                  <a:pt x="612775" y="219075"/>
                </a:cubicBezTo>
                <a:cubicBezTo>
                  <a:pt x="615950" y="222250"/>
                  <a:pt x="618851" y="225725"/>
                  <a:pt x="622300" y="228600"/>
                </a:cubicBezTo>
                <a:cubicBezTo>
                  <a:pt x="625231" y="231043"/>
                  <a:pt x="629127" y="232252"/>
                  <a:pt x="631825" y="234950"/>
                </a:cubicBezTo>
                <a:cubicBezTo>
                  <a:pt x="634523" y="237648"/>
                  <a:pt x="636058" y="241300"/>
                  <a:pt x="638175" y="244475"/>
                </a:cubicBezTo>
                <a:lnTo>
                  <a:pt x="647700" y="282575"/>
                </a:lnTo>
                <a:lnTo>
                  <a:pt x="650875" y="295275"/>
                </a:lnTo>
                <a:cubicBezTo>
                  <a:pt x="651933" y="299508"/>
                  <a:pt x="653509" y="303645"/>
                  <a:pt x="654050" y="307975"/>
                </a:cubicBezTo>
                <a:cubicBezTo>
                  <a:pt x="655978" y="323398"/>
                  <a:pt x="656764" y="334705"/>
                  <a:pt x="660400" y="349250"/>
                </a:cubicBezTo>
                <a:cubicBezTo>
                  <a:pt x="661212" y="352497"/>
                  <a:pt x="662656" y="355557"/>
                  <a:pt x="663575" y="358775"/>
                </a:cubicBezTo>
                <a:cubicBezTo>
                  <a:pt x="664774" y="362971"/>
                  <a:pt x="665692" y="367242"/>
                  <a:pt x="666750" y="371475"/>
                </a:cubicBezTo>
                <a:cubicBezTo>
                  <a:pt x="664563" y="439260"/>
                  <a:pt x="660664" y="459706"/>
                  <a:pt x="666750" y="517525"/>
                </a:cubicBezTo>
                <a:cubicBezTo>
                  <a:pt x="667207" y="521865"/>
                  <a:pt x="669208" y="525921"/>
                  <a:pt x="669925" y="530225"/>
                </a:cubicBezTo>
                <a:cubicBezTo>
                  <a:pt x="671328" y="538641"/>
                  <a:pt x="669931" y="547703"/>
                  <a:pt x="673100" y="555625"/>
                </a:cubicBezTo>
                <a:cubicBezTo>
                  <a:pt x="674517" y="559168"/>
                  <a:pt x="679138" y="560425"/>
                  <a:pt x="682625" y="561975"/>
                </a:cubicBezTo>
                <a:cubicBezTo>
                  <a:pt x="688742" y="564693"/>
                  <a:pt x="701675" y="568325"/>
                  <a:pt x="701675" y="568325"/>
                </a:cubicBezTo>
                <a:cubicBezTo>
                  <a:pt x="699558" y="571500"/>
                  <a:pt x="697768" y="574919"/>
                  <a:pt x="695325" y="577850"/>
                </a:cubicBezTo>
                <a:cubicBezTo>
                  <a:pt x="687859" y="586810"/>
                  <a:pt x="676865" y="595018"/>
                  <a:pt x="666750" y="600075"/>
                </a:cubicBezTo>
                <a:cubicBezTo>
                  <a:pt x="662517" y="602192"/>
                  <a:pt x="658482" y="604763"/>
                  <a:pt x="654050" y="606425"/>
                </a:cubicBezTo>
                <a:cubicBezTo>
                  <a:pt x="649964" y="607957"/>
                  <a:pt x="645378" y="607922"/>
                  <a:pt x="641350" y="609600"/>
                </a:cubicBezTo>
                <a:cubicBezTo>
                  <a:pt x="632612" y="613241"/>
                  <a:pt x="624930" y="619307"/>
                  <a:pt x="615950" y="622300"/>
                </a:cubicBezTo>
                <a:cubicBezTo>
                  <a:pt x="612775" y="623358"/>
                  <a:pt x="609472" y="624090"/>
                  <a:pt x="606425" y="625475"/>
                </a:cubicBezTo>
                <a:cubicBezTo>
                  <a:pt x="597807" y="629392"/>
                  <a:pt x="590005" y="635182"/>
                  <a:pt x="581025" y="638175"/>
                </a:cubicBezTo>
                <a:cubicBezTo>
                  <a:pt x="577850" y="639233"/>
                  <a:pt x="574634" y="640175"/>
                  <a:pt x="571500" y="641350"/>
                </a:cubicBezTo>
                <a:cubicBezTo>
                  <a:pt x="566164" y="643351"/>
                  <a:pt x="561072" y="646024"/>
                  <a:pt x="555625" y="647700"/>
                </a:cubicBezTo>
                <a:cubicBezTo>
                  <a:pt x="547284" y="650267"/>
                  <a:pt x="538504" y="651290"/>
                  <a:pt x="530225" y="654050"/>
                </a:cubicBezTo>
                <a:cubicBezTo>
                  <a:pt x="527050" y="655108"/>
                  <a:pt x="523929" y="656344"/>
                  <a:pt x="520700" y="657225"/>
                </a:cubicBezTo>
                <a:cubicBezTo>
                  <a:pt x="512280" y="659521"/>
                  <a:pt x="503579" y="660815"/>
                  <a:pt x="495300" y="663575"/>
                </a:cubicBezTo>
                <a:cubicBezTo>
                  <a:pt x="492125" y="664633"/>
                  <a:pt x="489057" y="666094"/>
                  <a:pt x="485775" y="666750"/>
                </a:cubicBezTo>
                <a:cubicBezTo>
                  <a:pt x="478437" y="668218"/>
                  <a:pt x="470888" y="668457"/>
                  <a:pt x="463550" y="669925"/>
                </a:cubicBezTo>
                <a:cubicBezTo>
                  <a:pt x="454992" y="671637"/>
                  <a:pt x="446429" y="673515"/>
                  <a:pt x="438150" y="676275"/>
                </a:cubicBezTo>
                <a:lnTo>
                  <a:pt x="419100" y="682625"/>
                </a:lnTo>
                <a:cubicBezTo>
                  <a:pt x="405342" y="681567"/>
                  <a:pt x="391455" y="681602"/>
                  <a:pt x="377825" y="679450"/>
                </a:cubicBezTo>
                <a:cubicBezTo>
                  <a:pt x="353881" y="675669"/>
                  <a:pt x="365070" y="674660"/>
                  <a:pt x="349250" y="666750"/>
                </a:cubicBezTo>
                <a:cubicBezTo>
                  <a:pt x="346257" y="665253"/>
                  <a:pt x="342900" y="664633"/>
                  <a:pt x="339725" y="663575"/>
                </a:cubicBezTo>
                <a:cubicBezTo>
                  <a:pt x="311648" y="642517"/>
                  <a:pt x="324365" y="647872"/>
                  <a:pt x="304800" y="641350"/>
                </a:cubicBezTo>
                <a:cubicBezTo>
                  <a:pt x="263504" y="608314"/>
                  <a:pt x="307200" y="642518"/>
                  <a:pt x="279400" y="622300"/>
                </a:cubicBezTo>
                <a:cubicBezTo>
                  <a:pt x="270841" y="616075"/>
                  <a:pt x="262467" y="609600"/>
                  <a:pt x="254000" y="603250"/>
                </a:cubicBezTo>
                <a:cubicBezTo>
                  <a:pt x="249767" y="600075"/>
                  <a:pt x="245703" y="596660"/>
                  <a:pt x="241300" y="593725"/>
                </a:cubicBezTo>
                <a:cubicBezTo>
                  <a:pt x="238125" y="591608"/>
                  <a:pt x="235262" y="588925"/>
                  <a:pt x="231775" y="587375"/>
                </a:cubicBezTo>
                <a:cubicBezTo>
                  <a:pt x="225658" y="584657"/>
                  <a:pt x="212725" y="581025"/>
                  <a:pt x="212725" y="581025"/>
                </a:cubicBezTo>
                <a:cubicBezTo>
                  <a:pt x="191558" y="582083"/>
                  <a:pt x="170338" y="582364"/>
                  <a:pt x="149225" y="584200"/>
                </a:cubicBezTo>
                <a:cubicBezTo>
                  <a:pt x="145891" y="584490"/>
                  <a:pt x="142967" y="586649"/>
                  <a:pt x="139700" y="587375"/>
                </a:cubicBezTo>
                <a:cubicBezTo>
                  <a:pt x="133416" y="588772"/>
                  <a:pt x="127000" y="589492"/>
                  <a:pt x="120650" y="590550"/>
                </a:cubicBezTo>
                <a:cubicBezTo>
                  <a:pt x="104775" y="589492"/>
                  <a:pt x="88802" y="589433"/>
                  <a:pt x="73025" y="587375"/>
                </a:cubicBezTo>
                <a:cubicBezTo>
                  <a:pt x="64371" y="586246"/>
                  <a:pt x="47625" y="581025"/>
                  <a:pt x="47625" y="581025"/>
                </a:cubicBezTo>
                <a:cubicBezTo>
                  <a:pt x="45508" y="577850"/>
                  <a:pt x="43718" y="574431"/>
                  <a:pt x="41275" y="571500"/>
                </a:cubicBezTo>
                <a:cubicBezTo>
                  <a:pt x="38400" y="568051"/>
                  <a:pt x="33931" y="565900"/>
                  <a:pt x="31750" y="561975"/>
                </a:cubicBezTo>
                <a:cubicBezTo>
                  <a:pt x="28499" y="556124"/>
                  <a:pt x="25400" y="542925"/>
                  <a:pt x="25400" y="542925"/>
                </a:cubicBezTo>
                <a:cubicBezTo>
                  <a:pt x="24342" y="530225"/>
                  <a:pt x="25726" y="517079"/>
                  <a:pt x="22225" y="504825"/>
                </a:cubicBezTo>
                <a:cubicBezTo>
                  <a:pt x="21177" y="501156"/>
                  <a:pt x="15398" y="501173"/>
                  <a:pt x="12700" y="498475"/>
                </a:cubicBezTo>
                <a:cubicBezTo>
                  <a:pt x="10002" y="495777"/>
                  <a:pt x="8467" y="492125"/>
                  <a:pt x="6350" y="488950"/>
                </a:cubicBezTo>
                <a:cubicBezTo>
                  <a:pt x="5292" y="484717"/>
                  <a:pt x="4374" y="480446"/>
                  <a:pt x="3175" y="476250"/>
                </a:cubicBezTo>
                <a:cubicBezTo>
                  <a:pt x="2256" y="473032"/>
                  <a:pt x="0" y="470072"/>
                  <a:pt x="0" y="466725"/>
                </a:cubicBezTo>
                <a:cubicBezTo>
                  <a:pt x="0" y="439188"/>
                  <a:pt x="888" y="411617"/>
                  <a:pt x="3175" y="384175"/>
                </a:cubicBezTo>
                <a:cubicBezTo>
                  <a:pt x="4071" y="373419"/>
                  <a:pt x="7408" y="363008"/>
                  <a:pt x="9525" y="352425"/>
                </a:cubicBezTo>
                <a:lnTo>
                  <a:pt x="12700" y="336550"/>
                </a:lnTo>
                <a:cubicBezTo>
                  <a:pt x="13758" y="323850"/>
                  <a:pt x="14934" y="311159"/>
                  <a:pt x="15875" y="298450"/>
                </a:cubicBezTo>
                <a:cubicBezTo>
                  <a:pt x="19259" y="252761"/>
                  <a:pt x="16523" y="263136"/>
                  <a:pt x="22225" y="231775"/>
                </a:cubicBezTo>
                <a:cubicBezTo>
                  <a:pt x="23541" y="224538"/>
                  <a:pt x="29866" y="193326"/>
                  <a:pt x="31750" y="190500"/>
                </a:cubicBezTo>
                <a:cubicBezTo>
                  <a:pt x="33867" y="187325"/>
                  <a:pt x="36550" y="184462"/>
                  <a:pt x="38100" y="180975"/>
                </a:cubicBezTo>
                <a:cubicBezTo>
                  <a:pt x="40818" y="174858"/>
                  <a:pt x="40737" y="167494"/>
                  <a:pt x="44450" y="161925"/>
                </a:cubicBezTo>
                <a:cubicBezTo>
                  <a:pt x="48683" y="155575"/>
                  <a:pt x="54737" y="150115"/>
                  <a:pt x="57150" y="142875"/>
                </a:cubicBezTo>
                <a:cubicBezTo>
                  <a:pt x="60772" y="132008"/>
                  <a:pt x="65649" y="111809"/>
                  <a:pt x="76200" y="104775"/>
                </a:cubicBezTo>
                <a:cubicBezTo>
                  <a:pt x="103497" y="86577"/>
                  <a:pt x="68960" y="108395"/>
                  <a:pt x="95250" y="95250"/>
                </a:cubicBezTo>
                <a:cubicBezTo>
                  <a:pt x="98663" y="93543"/>
                  <a:pt x="101288" y="90450"/>
                  <a:pt x="104775" y="88900"/>
                </a:cubicBezTo>
                <a:cubicBezTo>
                  <a:pt x="110892" y="86182"/>
                  <a:pt x="118256" y="86263"/>
                  <a:pt x="123825" y="82550"/>
                </a:cubicBezTo>
                <a:cubicBezTo>
                  <a:pt x="127000" y="80433"/>
                  <a:pt x="129937" y="77907"/>
                  <a:pt x="133350" y="76200"/>
                </a:cubicBezTo>
                <a:cubicBezTo>
                  <a:pt x="144310" y="70720"/>
                  <a:pt x="157315" y="72155"/>
                  <a:pt x="168275" y="66675"/>
                </a:cubicBezTo>
                <a:cubicBezTo>
                  <a:pt x="169614" y="66006"/>
                  <a:pt x="152929" y="62442"/>
                  <a:pt x="155575" y="60325"/>
                </a:cubicBezTo>
                <a:close/>
              </a:path>
            </a:pathLst>
          </a:custGeom>
          <a:solidFill>
            <a:srgbClr val="58C6FF">
              <a:alpha val="43529"/>
            </a:srgbClr>
          </a:solidFill>
          <a:ln>
            <a:solidFill>
              <a:srgbClr val="58C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961A084F-1B36-554B-9145-D5D7AFC8F4C8}"/>
              </a:ext>
            </a:extLst>
          </p:cNvPr>
          <p:cNvGrpSpPr/>
          <p:nvPr/>
        </p:nvGrpSpPr>
        <p:grpSpPr>
          <a:xfrm flipH="1">
            <a:off x="4193807" y="3037592"/>
            <a:ext cx="398470" cy="346200"/>
            <a:chOff x="0" y="0"/>
            <a:chExt cx="773214" cy="674311"/>
          </a:xfrm>
        </p:grpSpPr>
        <p:sp>
          <p:nvSpPr>
            <p:cNvPr id="32" name="Moon 31">
              <a:extLst>
                <a:ext uri="{FF2B5EF4-FFF2-40B4-BE49-F238E27FC236}">
                  <a16:creationId xmlns:a16="http://schemas.microsoft.com/office/drawing/2014/main" id="{47B9B4A1-3B93-BF43-8AA2-373A595F5A9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3" name="Group 32">
              <a:extLst>
                <a:ext uri="{FF2B5EF4-FFF2-40B4-BE49-F238E27FC236}">
                  <a16:creationId xmlns:a16="http://schemas.microsoft.com/office/drawing/2014/main" id="{CFF7C757-35DF-314D-9144-6E7F39895ECB}"/>
                </a:ext>
              </a:extLst>
            </p:cNvPr>
            <p:cNvGrpSpPr/>
            <p:nvPr/>
          </p:nvGrpSpPr>
          <p:grpSpPr>
            <a:xfrm>
              <a:off x="0" y="0"/>
              <a:ext cx="773214" cy="674311"/>
              <a:chOff x="0" y="0"/>
              <a:chExt cx="773214" cy="674311"/>
            </a:xfrm>
          </p:grpSpPr>
          <p:sp>
            <p:nvSpPr>
              <p:cNvPr id="34" name="Oval 33">
                <a:extLst>
                  <a:ext uri="{FF2B5EF4-FFF2-40B4-BE49-F238E27FC236}">
                    <a16:creationId xmlns:a16="http://schemas.microsoft.com/office/drawing/2014/main" id="{616112A5-0ADC-4B4E-AFC2-FEA7E71381C9}"/>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5" name="Arc 34">
                <a:extLst>
                  <a:ext uri="{FF2B5EF4-FFF2-40B4-BE49-F238E27FC236}">
                    <a16:creationId xmlns:a16="http://schemas.microsoft.com/office/drawing/2014/main" id="{1FFB2487-F60D-4648-B609-C715B0988389}"/>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Freeform 35">
                <a:extLst>
                  <a:ext uri="{FF2B5EF4-FFF2-40B4-BE49-F238E27FC236}">
                    <a16:creationId xmlns:a16="http://schemas.microsoft.com/office/drawing/2014/main" id="{700397FB-7E2D-3741-80FC-79C941C9D2BD}"/>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36">
                <a:extLst>
                  <a:ext uri="{FF2B5EF4-FFF2-40B4-BE49-F238E27FC236}">
                    <a16:creationId xmlns:a16="http://schemas.microsoft.com/office/drawing/2014/main" id="{A75E80AA-8EB1-AB47-8F77-13A389E3762C}"/>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37">
                <a:extLst>
                  <a:ext uri="{FF2B5EF4-FFF2-40B4-BE49-F238E27FC236}">
                    <a16:creationId xmlns:a16="http://schemas.microsoft.com/office/drawing/2014/main" id="{12632AD7-D78A-BD40-B774-CF69D020B71B}"/>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38">
                <a:extLst>
                  <a:ext uri="{FF2B5EF4-FFF2-40B4-BE49-F238E27FC236}">
                    <a16:creationId xmlns:a16="http://schemas.microsoft.com/office/drawing/2014/main" id="{18683F7C-E1C0-9742-B62C-7ECFFE8B19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40" name="Trapezoid 39">
            <a:extLst>
              <a:ext uri="{FF2B5EF4-FFF2-40B4-BE49-F238E27FC236}">
                <a16:creationId xmlns:a16="http://schemas.microsoft.com/office/drawing/2014/main" id="{20026729-B1AE-724B-B620-82DEC4FF88DB}"/>
              </a:ext>
            </a:extLst>
          </p:cNvPr>
          <p:cNvSpPr/>
          <p:nvPr/>
        </p:nvSpPr>
        <p:spPr>
          <a:xfrm rot="10800000">
            <a:off x="4565805" y="2894534"/>
            <a:ext cx="235102" cy="259857"/>
          </a:xfrm>
          <a:prstGeom prst="trapezoid">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Lightning Bolt 40">
            <a:extLst>
              <a:ext uri="{FF2B5EF4-FFF2-40B4-BE49-F238E27FC236}">
                <a16:creationId xmlns:a16="http://schemas.microsoft.com/office/drawing/2014/main" id="{74252ECB-762C-2D4D-A74D-0F765F601854}"/>
              </a:ext>
            </a:extLst>
          </p:cNvPr>
          <p:cNvSpPr/>
          <p:nvPr/>
        </p:nvSpPr>
        <p:spPr>
          <a:xfrm rot="3795861">
            <a:off x="4558878" y="3032841"/>
            <a:ext cx="76193" cy="140970"/>
          </a:xfrm>
          <a:prstGeom prst="lightningBol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40334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4: Explicit Avoidance</a:t>
            </a:r>
          </a:p>
        </p:txBody>
      </p:sp>
      <p:sp>
        <p:nvSpPr>
          <p:cNvPr id="3" name="Text Placeholder 2">
            <a:extLst>
              <a:ext uri="{FF2B5EF4-FFF2-40B4-BE49-F238E27FC236}">
                <a16:creationId xmlns:a16="http://schemas.microsoft.com/office/drawing/2014/main" id="{B37256EA-A624-9B40-877D-76A7F6F74D3E}"/>
              </a:ext>
            </a:extLst>
          </p:cNvPr>
          <p:cNvSpPr>
            <a:spLocks noGrp="1"/>
          </p:cNvSpPr>
          <p:nvPr>
            <p:ph type="body" idx="1"/>
          </p:nvPr>
        </p:nvSpPr>
        <p:spPr>
          <a:xfrm>
            <a:off x="3440907" y="1380526"/>
            <a:ext cx="5668726" cy="1642550"/>
          </a:xfrm>
        </p:spPr>
        <p:txBody>
          <a:bodyPr/>
          <a:lstStyle/>
          <a:p>
            <a:r>
              <a:rPr lang="en-US" dirty="0"/>
              <a:t>Can see monster bugs coming</a:t>
            </a:r>
          </a:p>
          <a:p>
            <a:r>
              <a:rPr lang="en-US" dirty="0"/>
              <a:t>Can take some preventative measure</a:t>
            </a:r>
          </a:p>
          <a:p>
            <a:r>
              <a:rPr lang="en-US" dirty="0"/>
              <a:t>Always on alert for monster bugs</a:t>
            </a:r>
          </a:p>
          <a:p>
            <a:r>
              <a:rPr lang="en-US" dirty="0"/>
              <a:t>Consciously avoid or work around them</a:t>
            </a:r>
          </a:p>
          <a:p>
            <a:endParaRPr lang="en-US" dirty="0"/>
          </a:p>
        </p:txBody>
      </p:sp>
      <p:sp>
        <p:nvSpPr>
          <p:cNvPr id="129" name="Smiley Face 128">
            <a:extLst>
              <a:ext uri="{FF2B5EF4-FFF2-40B4-BE49-F238E27FC236}">
                <a16:creationId xmlns:a16="http://schemas.microsoft.com/office/drawing/2014/main" id="{0D46041D-553D-C642-8189-799B81FBAE89}"/>
              </a:ext>
            </a:extLst>
          </p:cNvPr>
          <p:cNvSpPr/>
          <p:nvPr/>
        </p:nvSpPr>
        <p:spPr>
          <a:xfrm>
            <a:off x="459493" y="2563816"/>
            <a:ext cx="971590" cy="918519"/>
          </a:xfrm>
          <a:prstGeom prst="smileyFace">
            <a:avLst>
              <a:gd name="adj" fmla="val 1947"/>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a:off x="1804606" y="1773481"/>
            <a:ext cx="1912721" cy="18279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cxnSp>
        <p:nvCxnSpPr>
          <p:cNvPr id="5" name="Straight Connector 4">
            <a:extLst>
              <a:ext uri="{FF2B5EF4-FFF2-40B4-BE49-F238E27FC236}">
                <a16:creationId xmlns:a16="http://schemas.microsoft.com/office/drawing/2014/main" id="{0C9D124D-F763-6945-B0F8-B81FD0F0E872}"/>
              </a:ext>
            </a:extLst>
          </p:cNvPr>
          <p:cNvCxnSpPr>
            <a:stCxn id="129" idx="4"/>
          </p:cNvCxnSpPr>
          <p:nvPr/>
        </p:nvCxnSpPr>
        <p:spPr>
          <a:xfrm flipH="1">
            <a:off x="937674" y="3482335"/>
            <a:ext cx="7614" cy="96859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9" name="Can 18">
            <a:extLst>
              <a:ext uri="{FF2B5EF4-FFF2-40B4-BE49-F238E27FC236}">
                <a16:creationId xmlns:a16="http://schemas.microsoft.com/office/drawing/2014/main" id="{77E4A5D3-697A-B640-9BBA-20DD0BCC11E7}"/>
              </a:ext>
            </a:extLst>
          </p:cNvPr>
          <p:cNvSpPr/>
          <p:nvPr/>
        </p:nvSpPr>
        <p:spPr>
          <a:xfrm>
            <a:off x="215270" y="2478733"/>
            <a:ext cx="1440450" cy="221125"/>
          </a:xfrm>
          <a:prstGeom prst="can">
            <a:avLst>
              <a:gd name="adj" fmla="val 478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n 3">
            <a:extLst>
              <a:ext uri="{FF2B5EF4-FFF2-40B4-BE49-F238E27FC236}">
                <a16:creationId xmlns:a16="http://schemas.microsoft.com/office/drawing/2014/main" id="{81208787-CC58-3045-87A0-6262A01A06D2}"/>
              </a:ext>
            </a:extLst>
          </p:cNvPr>
          <p:cNvSpPr/>
          <p:nvPr/>
        </p:nvSpPr>
        <p:spPr>
          <a:xfrm>
            <a:off x="432925" y="2224213"/>
            <a:ext cx="1014833" cy="321000"/>
          </a:xfrm>
          <a:prstGeom prst="can">
            <a:avLst>
              <a:gd name="adj" fmla="val 454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a:extLst>
              <a:ext uri="{FF2B5EF4-FFF2-40B4-BE49-F238E27FC236}">
                <a16:creationId xmlns:a16="http://schemas.microsoft.com/office/drawing/2014/main" id="{AAF0A88B-E6A3-3F45-91EC-0C7169643387}"/>
              </a:ext>
            </a:extLst>
          </p:cNvPr>
          <p:cNvSpPr/>
          <p:nvPr/>
        </p:nvSpPr>
        <p:spPr>
          <a:xfrm>
            <a:off x="100360" y="2163337"/>
            <a:ext cx="1895708" cy="1460809"/>
          </a:xfrm>
          <a:custGeom>
            <a:avLst/>
            <a:gdLst>
              <a:gd name="connsiteX0" fmla="*/ 22303 w 1895708"/>
              <a:gd name="connsiteY0" fmla="*/ 1438507 h 1460809"/>
              <a:gd name="connsiteX1" fmla="*/ 89210 w 1895708"/>
              <a:gd name="connsiteY1" fmla="*/ 1427356 h 1460809"/>
              <a:gd name="connsiteX2" fmla="*/ 167269 w 1895708"/>
              <a:gd name="connsiteY2" fmla="*/ 1405053 h 1460809"/>
              <a:gd name="connsiteX3" fmla="*/ 245327 w 1895708"/>
              <a:gd name="connsiteY3" fmla="*/ 1393902 h 1460809"/>
              <a:gd name="connsiteX4" fmla="*/ 301083 w 1895708"/>
              <a:gd name="connsiteY4" fmla="*/ 1382751 h 1460809"/>
              <a:gd name="connsiteX5" fmla="*/ 501805 w 1895708"/>
              <a:gd name="connsiteY5" fmla="*/ 1393902 h 1460809"/>
              <a:gd name="connsiteX6" fmla="*/ 546410 w 1895708"/>
              <a:gd name="connsiteY6" fmla="*/ 1405053 h 1460809"/>
              <a:gd name="connsiteX7" fmla="*/ 613317 w 1895708"/>
              <a:gd name="connsiteY7" fmla="*/ 1427356 h 1460809"/>
              <a:gd name="connsiteX8" fmla="*/ 646771 w 1895708"/>
              <a:gd name="connsiteY8" fmla="*/ 1438507 h 1460809"/>
              <a:gd name="connsiteX9" fmla="*/ 758283 w 1895708"/>
              <a:gd name="connsiteY9" fmla="*/ 1460809 h 1460809"/>
              <a:gd name="connsiteX10" fmla="*/ 1037064 w 1895708"/>
              <a:gd name="connsiteY10" fmla="*/ 1427356 h 1460809"/>
              <a:gd name="connsiteX11" fmla="*/ 1081669 w 1895708"/>
              <a:gd name="connsiteY11" fmla="*/ 1416204 h 1460809"/>
              <a:gd name="connsiteX12" fmla="*/ 1126273 w 1895708"/>
              <a:gd name="connsiteY12" fmla="*/ 1405053 h 1460809"/>
              <a:gd name="connsiteX13" fmla="*/ 1393903 w 1895708"/>
              <a:gd name="connsiteY13" fmla="*/ 1416204 h 1460809"/>
              <a:gd name="connsiteX14" fmla="*/ 1427356 w 1895708"/>
              <a:gd name="connsiteY14" fmla="*/ 1427356 h 1460809"/>
              <a:gd name="connsiteX15" fmla="*/ 1527717 w 1895708"/>
              <a:gd name="connsiteY15" fmla="*/ 1416204 h 1460809"/>
              <a:gd name="connsiteX16" fmla="*/ 1616927 w 1895708"/>
              <a:gd name="connsiteY16" fmla="*/ 1405053 h 1460809"/>
              <a:gd name="connsiteX17" fmla="*/ 1739591 w 1895708"/>
              <a:gd name="connsiteY17" fmla="*/ 1382751 h 1460809"/>
              <a:gd name="connsiteX18" fmla="*/ 1862254 w 1895708"/>
              <a:gd name="connsiteY18" fmla="*/ 1360448 h 1460809"/>
              <a:gd name="connsiteX19" fmla="*/ 1895708 w 1895708"/>
              <a:gd name="connsiteY19" fmla="*/ 1349297 h 1460809"/>
              <a:gd name="connsiteX20" fmla="*/ 1884556 w 1895708"/>
              <a:gd name="connsiteY20" fmla="*/ 1282390 h 1460809"/>
              <a:gd name="connsiteX21" fmla="*/ 1828800 w 1895708"/>
              <a:gd name="connsiteY21" fmla="*/ 1159726 h 1460809"/>
              <a:gd name="connsiteX22" fmla="*/ 1806498 w 1895708"/>
              <a:gd name="connsiteY22" fmla="*/ 1126273 h 1460809"/>
              <a:gd name="connsiteX23" fmla="*/ 1750742 w 1895708"/>
              <a:gd name="connsiteY23" fmla="*/ 1070517 h 1460809"/>
              <a:gd name="connsiteX24" fmla="*/ 1739591 w 1895708"/>
              <a:gd name="connsiteY24" fmla="*/ 1037063 h 1460809"/>
              <a:gd name="connsiteX25" fmla="*/ 1694986 w 1895708"/>
              <a:gd name="connsiteY25" fmla="*/ 970156 h 1460809"/>
              <a:gd name="connsiteX26" fmla="*/ 1661532 w 1895708"/>
              <a:gd name="connsiteY26" fmla="*/ 903248 h 1460809"/>
              <a:gd name="connsiteX27" fmla="*/ 1650381 w 1895708"/>
              <a:gd name="connsiteY27" fmla="*/ 869795 h 1460809"/>
              <a:gd name="connsiteX28" fmla="*/ 1628078 w 1895708"/>
              <a:gd name="connsiteY28" fmla="*/ 724829 h 1460809"/>
              <a:gd name="connsiteX29" fmla="*/ 1605776 w 1895708"/>
              <a:gd name="connsiteY29" fmla="*/ 657922 h 1460809"/>
              <a:gd name="connsiteX30" fmla="*/ 1594625 w 1895708"/>
              <a:gd name="connsiteY30" fmla="*/ 490653 h 1460809"/>
              <a:gd name="connsiteX31" fmla="*/ 1572322 w 1895708"/>
              <a:gd name="connsiteY31" fmla="*/ 423746 h 1460809"/>
              <a:gd name="connsiteX32" fmla="*/ 1527717 w 1895708"/>
              <a:gd name="connsiteY32" fmla="*/ 379141 h 1460809"/>
              <a:gd name="connsiteX33" fmla="*/ 1516566 w 1895708"/>
              <a:gd name="connsiteY33" fmla="*/ 345687 h 1460809"/>
              <a:gd name="connsiteX34" fmla="*/ 1471961 w 1895708"/>
              <a:gd name="connsiteY34" fmla="*/ 289931 h 1460809"/>
              <a:gd name="connsiteX35" fmla="*/ 1449659 w 1895708"/>
              <a:gd name="connsiteY35" fmla="*/ 256478 h 1460809"/>
              <a:gd name="connsiteX36" fmla="*/ 1427356 w 1895708"/>
              <a:gd name="connsiteY36" fmla="*/ 189570 h 1460809"/>
              <a:gd name="connsiteX37" fmla="*/ 1338147 w 1895708"/>
              <a:gd name="connsiteY37" fmla="*/ 78058 h 1460809"/>
              <a:gd name="connsiteX38" fmla="*/ 1315844 w 1895708"/>
              <a:gd name="connsiteY38" fmla="*/ 55756 h 1460809"/>
              <a:gd name="connsiteX39" fmla="*/ 1237786 w 1895708"/>
              <a:gd name="connsiteY39" fmla="*/ 33453 h 1460809"/>
              <a:gd name="connsiteX40" fmla="*/ 1170878 w 1895708"/>
              <a:gd name="connsiteY40" fmla="*/ 11151 h 1460809"/>
              <a:gd name="connsiteX41" fmla="*/ 1137425 w 1895708"/>
              <a:gd name="connsiteY41" fmla="*/ 0 h 1460809"/>
              <a:gd name="connsiteX42" fmla="*/ 691376 w 1895708"/>
              <a:gd name="connsiteY42" fmla="*/ 11151 h 1460809"/>
              <a:gd name="connsiteX43" fmla="*/ 657922 w 1895708"/>
              <a:gd name="connsiteY43" fmla="*/ 22302 h 1460809"/>
              <a:gd name="connsiteX44" fmla="*/ 602166 w 1895708"/>
              <a:gd name="connsiteY44" fmla="*/ 33453 h 1460809"/>
              <a:gd name="connsiteX45" fmla="*/ 524108 w 1895708"/>
              <a:gd name="connsiteY45" fmla="*/ 44604 h 1460809"/>
              <a:gd name="connsiteX46" fmla="*/ 379142 w 1895708"/>
              <a:gd name="connsiteY46" fmla="*/ 78058 h 1460809"/>
              <a:gd name="connsiteX47" fmla="*/ 345688 w 1895708"/>
              <a:gd name="connsiteY47" fmla="*/ 89209 h 1460809"/>
              <a:gd name="connsiteX48" fmla="*/ 301083 w 1895708"/>
              <a:gd name="connsiteY48" fmla="*/ 144965 h 1460809"/>
              <a:gd name="connsiteX49" fmla="*/ 278781 w 1895708"/>
              <a:gd name="connsiteY49" fmla="*/ 211873 h 1460809"/>
              <a:gd name="connsiteX50" fmla="*/ 267630 w 1895708"/>
              <a:gd name="connsiteY50" fmla="*/ 245326 h 1460809"/>
              <a:gd name="connsiteX51" fmla="*/ 245327 w 1895708"/>
              <a:gd name="connsiteY51" fmla="*/ 267629 h 1460809"/>
              <a:gd name="connsiteX52" fmla="*/ 178420 w 1895708"/>
              <a:gd name="connsiteY52" fmla="*/ 312234 h 1460809"/>
              <a:gd name="connsiteX53" fmla="*/ 156117 w 1895708"/>
              <a:gd name="connsiteY53" fmla="*/ 334536 h 1460809"/>
              <a:gd name="connsiteX54" fmla="*/ 100361 w 1895708"/>
              <a:gd name="connsiteY54" fmla="*/ 345687 h 1460809"/>
              <a:gd name="connsiteX55" fmla="*/ 66908 w 1895708"/>
              <a:gd name="connsiteY55" fmla="*/ 412595 h 1460809"/>
              <a:gd name="connsiteX56" fmla="*/ 33454 w 1895708"/>
              <a:gd name="connsiteY56" fmla="*/ 546409 h 1460809"/>
              <a:gd name="connsiteX57" fmla="*/ 22303 w 1895708"/>
              <a:gd name="connsiteY57" fmla="*/ 880946 h 1460809"/>
              <a:gd name="connsiteX58" fmla="*/ 0 w 1895708"/>
              <a:gd name="connsiteY58" fmla="*/ 1182029 h 1460809"/>
              <a:gd name="connsiteX59" fmla="*/ 11152 w 1895708"/>
              <a:gd name="connsiteY59" fmla="*/ 1449658 h 1460809"/>
              <a:gd name="connsiteX60" fmla="*/ 22303 w 1895708"/>
              <a:gd name="connsiteY60" fmla="*/ 1438507 h 146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895708" h="1460809">
                <a:moveTo>
                  <a:pt x="22303" y="1438507"/>
                </a:moveTo>
                <a:cubicBezTo>
                  <a:pt x="35313" y="1434790"/>
                  <a:pt x="67138" y="1432261"/>
                  <a:pt x="89210" y="1427356"/>
                </a:cubicBezTo>
                <a:cubicBezTo>
                  <a:pt x="196702" y="1403468"/>
                  <a:pt x="33685" y="1429341"/>
                  <a:pt x="167269" y="1405053"/>
                </a:cubicBezTo>
                <a:cubicBezTo>
                  <a:pt x="193129" y="1400351"/>
                  <a:pt x="219401" y="1398223"/>
                  <a:pt x="245327" y="1393902"/>
                </a:cubicBezTo>
                <a:cubicBezTo>
                  <a:pt x="264023" y="1390786"/>
                  <a:pt x="282498" y="1386468"/>
                  <a:pt x="301083" y="1382751"/>
                </a:cubicBezTo>
                <a:cubicBezTo>
                  <a:pt x="367990" y="1386468"/>
                  <a:pt x="435070" y="1387835"/>
                  <a:pt x="501805" y="1393902"/>
                </a:cubicBezTo>
                <a:cubicBezTo>
                  <a:pt x="517068" y="1395290"/>
                  <a:pt x="531730" y="1400649"/>
                  <a:pt x="546410" y="1405053"/>
                </a:cubicBezTo>
                <a:cubicBezTo>
                  <a:pt x="568927" y="1411808"/>
                  <a:pt x="591015" y="1419922"/>
                  <a:pt x="613317" y="1427356"/>
                </a:cubicBezTo>
                <a:cubicBezTo>
                  <a:pt x="624468" y="1431073"/>
                  <a:pt x="635367" y="1435656"/>
                  <a:pt x="646771" y="1438507"/>
                </a:cubicBezTo>
                <a:cubicBezTo>
                  <a:pt x="713311" y="1455142"/>
                  <a:pt x="676259" y="1447138"/>
                  <a:pt x="758283" y="1460809"/>
                </a:cubicBezTo>
                <a:cubicBezTo>
                  <a:pt x="978441" y="1447859"/>
                  <a:pt x="886450" y="1465010"/>
                  <a:pt x="1037064" y="1427356"/>
                </a:cubicBezTo>
                <a:lnTo>
                  <a:pt x="1081669" y="1416204"/>
                </a:lnTo>
                <a:lnTo>
                  <a:pt x="1126273" y="1405053"/>
                </a:lnTo>
                <a:cubicBezTo>
                  <a:pt x="1215483" y="1408770"/>
                  <a:pt x="1304860" y="1409608"/>
                  <a:pt x="1393903" y="1416204"/>
                </a:cubicBezTo>
                <a:cubicBezTo>
                  <a:pt x="1405625" y="1417072"/>
                  <a:pt x="1415602" y="1427356"/>
                  <a:pt x="1427356" y="1427356"/>
                </a:cubicBezTo>
                <a:cubicBezTo>
                  <a:pt x="1461016" y="1427356"/>
                  <a:pt x="1494288" y="1420137"/>
                  <a:pt x="1527717" y="1416204"/>
                </a:cubicBezTo>
                <a:lnTo>
                  <a:pt x="1616927" y="1405053"/>
                </a:lnTo>
                <a:cubicBezTo>
                  <a:pt x="1693591" y="1394101"/>
                  <a:pt x="1669156" y="1395557"/>
                  <a:pt x="1739591" y="1382751"/>
                </a:cubicBezTo>
                <a:cubicBezTo>
                  <a:pt x="1776062" y="1376120"/>
                  <a:pt x="1825513" y="1369633"/>
                  <a:pt x="1862254" y="1360448"/>
                </a:cubicBezTo>
                <a:cubicBezTo>
                  <a:pt x="1873658" y="1357597"/>
                  <a:pt x="1884557" y="1353014"/>
                  <a:pt x="1895708" y="1349297"/>
                </a:cubicBezTo>
                <a:cubicBezTo>
                  <a:pt x="1891991" y="1326995"/>
                  <a:pt x="1889461" y="1304462"/>
                  <a:pt x="1884556" y="1282390"/>
                </a:cubicBezTo>
                <a:cubicBezTo>
                  <a:pt x="1876661" y="1246864"/>
                  <a:pt x="1839716" y="1176101"/>
                  <a:pt x="1828800" y="1159726"/>
                </a:cubicBezTo>
                <a:cubicBezTo>
                  <a:pt x="1821366" y="1148575"/>
                  <a:pt x="1815323" y="1136359"/>
                  <a:pt x="1806498" y="1126273"/>
                </a:cubicBezTo>
                <a:cubicBezTo>
                  <a:pt x="1789190" y="1106493"/>
                  <a:pt x="1750742" y="1070517"/>
                  <a:pt x="1750742" y="1070517"/>
                </a:cubicBezTo>
                <a:cubicBezTo>
                  <a:pt x="1747025" y="1059366"/>
                  <a:pt x="1745299" y="1047338"/>
                  <a:pt x="1739591" y="1037063"/>
                </a:cubicBezTo>
                <a:cubicBezTo>
                  <a:pt x="1726574" y="1013632"/>
                  <a:pt x="1703463" y="995584"/>
                  <a:pt x="1694986" y="970156"/>
                </a:cubicBezTo>
                <a:cubicBezTo>
                  <a:pt x="1666954" y="886065"/>
                  <a:pt x="1704768" y="989721"/>
                  <a:pt x="1661532" y="903248"/>
                </a:cubicBezTo>
                <a:cubicBezTo>
                  <a:pt x="1656275" y="892735"/>
                  <a:pt x="1654098" y="880946"/>
                  <a:pt x="1650381" y="869795"/>
                </a:cubicBezTo>
                <a:cubicBezTo>
                  <a:pt x="1648021" y="853274"/>
                  <a:pt x="1633239" y="745471"/>
                  <a:pt x="1628078" y="724829"/>
                </a:cubicBezTo>
                <a:cubicBezTo>
                  <a:pt x="1622376" y="702022"/>
                  <a:pt x="1605776" y="657922"/>
                  <a:pt x="1605776" y="657922"/>
                </a:cubicBezTo>
                <a:cubicBezTo>
                  <a:pt x="1602059" y="602166"/>
                  <a:pt x="1602528" y="545971"/>
                  <a:pt x="1594625" y="490653"/>
                </a:cubicBezTo>
                <a:cubicBezTo>
                  <a:pt x="1591300" y="467380"/>
                  <a:pt x="1588945" y="440369"/>
                  <a:pt x="1572322" y="423746"/>
                </a:cubicBezTo>
                <a:lnTo>
                  <a:pt x="1527717" y="379141"/>
                </a:lnTo>
                <a:cubicBezTo>
                  <a:pt x="1524000" y="367990"/>
                  <a:pt x="1521823" y="356201"/>
                  <a:pt x="1516566" y="345687"/>
                </a:cubicBezTo>
                <a:cubicBezTo>
                  <a:pt x="1493686" y="299926"/>
                  <a:pt x="1499619" y="324503"/>
                  <a:pt x="1471961" y="289931"/>
                </a:cubicBezTo>
                <a:cubicBezTo>
                  <a:pt x="1463589" y="279466"/>
                  <a:pt x="1457093" y="267629"/>
                  <a:pt x="1449659" y="256478"/>
                </a:cubicBezTo>
                <a:cubicBezTo>
                  <a:pt x="1442225" y="234175"/>
                  <a:pt x="1440396" y="209131"/>
                  <a:pt x="1427356" y="189570"/>
                </a:cubicBezTo>
                <a:cubicBezTo>
                  <a:pt x="1371091" y="105171"/>
                  <a:pt x="1401703" y="141613"/>
                  <a:pt x="1338147" y="78058"/>
                </a:cubicBezTo>
                <a:cubicBezTo>
                  <a:pt x="1330713" y="70624"/>
                  <a:pt x="1325818" y="59081"/>
                  <a:pt x="1315844" y="55756"/>
                </a:cubicBezTo>
                <a:cubicBezTo>
                  <a:pt x="1203494" y="18303"/>
                  <a:pt x="1377707" y="75428"/>
                  <a:pt x="1237786" y="33453"/>
                </a:cubicBezTo>
                <a:cubicBezTo>
                  <a:pt x="1215268" y="26698"/>
                  <a:pt x="1193181" y="18585"/>
                  <a:pt x="1170878" y="11151"/>
                </a:cubicBezTo>
                <a:lnTo>
                  <a:pt x="1137425" y="0"/>
                </a:lnTo>
                <a:cubicBezTo>
                  <a:pt x="988742" y="3717"/>
                  <a:pt x="839945" y="4241"/>
                  <a:pt x="691376" y="11151"/>
                </a:cubicBezTo>
                <a:cubicBezTo>
                  <a:pt x="679634" y="11697"/>
                  <a:pt x="669326" y="19451"/>
                  <a:pt x="657922" y="22302"/>
                </a:cubicBezTo>
                <a:cubicBezTo>
                  <a:pt x="639534" y="26899"/>
                  <a:pt x="620862" y="30337"/>
                  <a:pt x="602166" y="33453"/>
                </a:cubicBezTo>
                <a:cubicBezTo>
                  <a:pt x="576240" y="37774"/>
                  <a:pt x="550034" y="40283"/>
                  <a:pt x="524108" y="44604"/>
                </a:cubicBezTo>
                <a:cubicBezTo>
                  <a:pt x="488732" y="50500"/>
                  <a:pt x="405173" y="69381"/>
                  <a:pt x="379142" y="78058"/>
                </a:cubicBezTo>
                <a:lnTo>
                  <a:pt x="345688" y="89209"/>
                </a:lnTo>
                <a:cubicBezTo>
                  <a:pt x="327154" y="107744"/>
                  <a:pt x="312335" y="119648"/>
                  <a:pt x="301083" y="144965"/>
                </a:cubicBezTo>
                <a:cubicBezTo>
                  <a:pt x="291535" y="166448"/>
                  <a:pt x="286215" y="189570"/>
                  <a:pt x="278781" y="211873"/>
                </a:cubicBezTo>
                <a:cubicBezTo>
                  <a:pt x="275064" y="223024"/>
                  <a:pt x="275941" y="237015"/>
                  <a:pt x="267630" y="245326"/>
                </a:cubicBezTo>
                <a:cubicBezTo>
                  <a:pt x="260196" y="252760"/>
                  <a:pt x="253738" y="261321"/>
                  <a:pt x="245327" y="267629"/>
                </a:cubicBezTo>
                <a:cubicBezTo>
                  <a:pt x="223884" y="283712"/>
                  <a:pt x="197374" y="293281"/>
                  <a:pt x="178420" y="312234"/>
                </a:cubicBezTo>
                <a:cubicBezTo>
                  <a:pt x="170986" y="319668"/>
                  <a:pt x="165780" y="330395"/>
                  <a:pt x="156117" y="334536"/>
                </a:cubicBezTo>
                <a:cubicBezTo>
                  <a:pt x="138696" y="342002"/>
                  <a:pt x="118946" y="341970"/>
                  <a:pt x="100361" y="345687"/>
                </a:cubicBezTo>
                <a:cubicBezTo>
                  <a:pt x="59698" y="467679"/>
                  <a:pt x="124547" y="282909"/>
                  <a:pt x="66908" y="412595"/>
                </a:cubicBezTo>
                <a:cubicBezTo>
                  <a:pt x="43345" y="465612"/>
                  <a:pt x="42805" y="490301"/>
                  <a:pt x="33454" y="546409"/>
                </a:cubicBezTo>
                <a:cubicBezTo>
                  <a:pt x="29737" y="657921"/>
                  <a:pt x="26591" y="769454"/>
                  <a:pt x="22303" y="880946"/>
                </a:cubicBezTo>
                <a:cubicBezTo>
                  <a:pt x="12579" y="1133768"/>
                  <a:pt x="26677" y="1048651"/>
                  <a:pt x="0" y="1182029"/>
                </a:cubicBezTo>
                <a:cubicBezTo>
                  <a:pt x="3717" y="1271239"/>
                  <a:pt x="-2955" y="1361492"/>
                  <a:pt x="11152" y="1449658"/>
                </a:cubicBezTo>
                <a:cubicBezTo>
                  <a:pt x="13009" y="1461265"/>
                  <a:pt x="9293" y="1442224"/>
                  <a:pt x="22303" y="1438507"/>
                </a:cubicBezTo>
                <a:close/>
              </a:path>
            </a:pathLst>
          </a:custGeom>
          <a:solidFill>
            <a:schemeClr val="tx2">
              <a:alpha val="49804"/>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an 12">
            <a:extLst>
              <a:ext uri="{FF2B5EF4-FFF2-40B4-BE49-F238E27FC236}">
                <a16:creationId xmlns:a16="http://schemas.microsoft.com/office/drawing/2014/main" id="{1ED19492-EA58-454D-A06D-C47E81ED1AF4}"/>
              </a:ext>
            </a:extLst>
          </p:cNvPr>
          <p:cNvSpPr/>
          <p:nvPr/>
        </p:nvSpPr>
        <p:spPr>
          <a:xfrm rot="20349648">
            <a:off x="1595104" y="3690309"/>
            <a:ext cx="294966" cy="650152"/>
          </a:xfrm>
          <a:prstGeom prst="can">
            <a:avLst/>
          </a:prstGeom>
          <a:solidFill>
            <a:srgbClr val="58C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a:extLst>
              <a:ext uri="{FF2B5EF4-FFF2-40B4-BE49-F238E27FC236}">
                <a16:creationId xmlns:a16="http://schemas.microsoft.com/office/drawing/2014/main" id="{AC8ABC5B-4AAD-9246-81AA-1904F52055E7}"/>
              </a:ext>
            </a:extLst>
          </p:cNvPr>
          <p:cNvSpPr/>
          <p:nvPr/>
        </p:nvSpPr>
        <p:spPr>
          <a:xfrm>
            <a:off x="924674" y="3800775"/>
            <a:ext cx="680386" cy="524645"/>
          </a:xfrm>
          <a:custGeom>
            <a:avLst/>
            <a:gdLst>
              <a:gd name="connsiteX0" fmla="*/ 0 w 680386"/>
              <a:gd name="connsiteY0" fmla="*/ 524645 h 524645"/>
              <a:gd name="connsiteX1" fmla="*/ 51371 w 680386"/>
              <a:gd name="connsiteY1" fmla="*/ 504097 h 524645"/>
              <a:gd name="connsiteX2" fmla="*/ 102742 w 680386"/>
              <a:gd name="connsiteY2" fmla="*/ 463000 h 524645"/>
              <a:gd name="connsiteX3" fmla="*/ 154113 w 680386"/>
              <a:gd name="connsiteY3" fmla="*/ 411629 h 524645"/>
              <a:gd name="connsiteX4" fmla="*/ 256854 w 680386"/>
              <a:gd name="connsiteY4" fmla="*/ 349985 h 524645"/>
              <a:gd name="connsiteX5" fmla="*/ 308225 w 680386"/>
              <a:gd name="connsiteY5" fmla="*/ 308888 h 524645"/>
              <a:gd name="connsiteX6" fmla="*/ 339047 w 680386"/>
              <a:gd name="connsiteY6" fmla="*/ 298614 h 524645"/>
              <a:gd name="connsiteX7" fmla="*/ 421241 w 680386"/>
              <a:gd name="connsiteY7" fmla="*/ 236969 h 524645"/>
              <a:gd name="connsiteX8" fmla="*/ 452063 w 680386"/>
              <a:gd name="connsiteY8" fmla="*/ 216421 h 524645"/>
              <a:gd name="connsiteX9" fmla="*/ 482886 w 680386"/>
              <a:gd name="connsiteY9" fmla="*/ 195872 h 524645"/>
              <a:gd name="connsiteX10" fmla="*/ 523982 w 680386"/>
              <a:gd name="connsiteY10" fmla="*/ 175324 h 524645"/>
              <a:gd name="connsiteX11" fmla="*/ 565079 w 680386"/>
              <a:gd name="connsiteY11" fmla="*/ 144501 h 524645"/>
              <a:gd name="connsiteX12" fmla="*/ 606175 w 680386"/>
              <a:gd name="connsiteY12" fmla="*/ 123953 h 524645"/>
              <a:gd name="connsiteX13" fmla="*/ 657546 w 680386"/>
              <a:gd name="connsiteY13" fmla="*/ 93131 h 524645"/>
              <a:gd name="connsiteX14" fmla="*/ 678095 w 680386"/>
              <a:gd name="connsiteY14" fmla="*/ 72582 h 524645"/>
              <a:gd name="connsiteX15" fmla="*/ 544530 w 680386"/>
              <a:gd name="connsiteY15" fmla="*/ 93131 h 524645"/>
              <a:gd name="connsiteX16" fmla="*/ 513708 w 680386"/>
              <a:gd name="connsiteY16" fmla="*/ 113679 h 524645"/>
              <a:gd name="connsiteX17" fmla="*/ 493160 w 680386"/>
              <a:gd name="connsiteY17" fmla="*/ 144501 h 524645"/>
              <a:gd name="connsiteX18" fmla="*/ 626724 w 680386"/>
              <a:gd name="connsiteY18" fmla="*/ 123953 h 524645"/>
              <a:gd name="connsiteX19" fmla="*/ 606175 w 680386"/>
              <a:gd name="connsiteY19" fmla="*/ 103405 h 524645"/>
              <a:gd name="connsiteX20" fmla="*/ 544530 w 680386"/>
              <a:gd name="connsiteY20" fmla="*/ 134227 h 524645"/>
              <a:gd name="connsiteX21" fmla="*/ 534256 w 680386"/>
              <a:gd name="connsiteY21" fmla="*/ 165050 h 524645"/>
              <a:gd name="connsiteX22" fmla="*/ 585627 w 680386"/>
              <a:gd name="connsiteY22" fmla="*/ 41760 h 524645"/>
              <a:gd name="connsiteX23" fmla="*/ 606175 w 680386"/>
              <a:gd name="connsiteY23" fmla="*/ 10937 h 524645"/>
              <a:gd name="connsiteX24" fmla="*/ 575353 w 680386"/>
              <a:gd name="connsiteY24" fmla="*/ 82856 h 524645"/>
              <a:gd name="connsiteX25" fmla="*/ 554805 w 680386"/>
              <a:gd name="connsiteY25" fmla="*/ 113679 h 524645"/>
              <a:gd name="connsiteX26" fmla="*/ 544530 w 680386"/>
              <a:gd name="connsiteY26" fmla="*/ 144501 h 524645"/>
              <a:gd name="connsiteX27" fmla="*/ 565079 w 680386"/>
              <a:gd name="connsiteY27" fmla="*/ 113679 h 524645"/>
              <a:gd name="connsiteX28" fmla="*/ 606175 w 680386"/>
              <a:gd name="connsiteY28" fmla="*/ 41760 h 524645"/>
              <a:gd name="connsiteX29" fmla="*/ 626724 w 680386"/>
              <a:gd name="connsiteY29" fmla="*/ 21212 h 524645"/>
              <a:gd name="connsiteX30" fmla="*/ 657546 w 680386"/>
              <a:gd name="connsiteY30" fmla="*/ 10937 h 524645"/>
              <a:gd name="connsiteX31" fmla="*/ 595901 w 680386"/>
              <a:gd name="connsiteY31" fmla="*/ 93131 h 524645"/>
              <a:gd name="connsiteX32" fmla="*/ 575353 w 680386"/>
              <a:gd name="connsiteY32" fmla="*/ 123953 h 524645"/>
              <a:gd name="connsiteX33" fmla="*/ 565079 w 680386"/>
              <a:gd name="connsiteY33" fmla="*/ 154776 h 524645"/>
              <a:gd name="connsiteX34" fmla="*/ 585627 w 680386"/>
              <a:gd name="connsiteY34" fmla="*/ 123953 h 524645"/>
              <a:gd name="connsiteX35" fmla="*/ 606175 w 680386"/>
              <a:gd name="connsiteY35" fmla="*/ 82856 h 524645"/>
              <a:gd name="connsiteX36" fmla="*/ 647272 w 680386"/>
              <a:gd name="connsiteY36" fmla="*/ 21212 h 524645"/>
              <a:gd name="connsiteX37" fmla="*/ 667820 w 680386"/>
              <a:gd name="connsiteY37" fmla="*/ 663 h 524645"/>
              <a:gd name="connsiteX38" fmla="*/ 606175 w 680386"/>
              <a:gd name="connsiteY38" fmla="*/ 41760 h 524645"/>
              <a:gd name="connsiteX39" fmla="*/ 585627 w 680386"/>
              <a:gd name="connsiteY39" fmla="*/ 72582 h 524645"/>
              <a:gd name="connsiteX40" fmla="*/ 575353 w 680386"/>
              <a:gd name="connsiteY40" fmla="*/ 103405 h 524645"/>
              <a:gd name="connsiteX41" fmla="*/ 534256 w 680386"/>
              <a:gd name="connsiteY41" fmla="*/ 165050 h 524645"/>
              <a:gd name="connsiteX42" fmla="*/ 523982 w 680386"/>
              <a:gd name="connsiteY42" fmla="*/ 195872 h 524645"/>
              <a:gd name="connsiteX43" fmla="*/ 544530 w 680386"/>
              <a:gd name="connsiteY43" fmla="*/ 216421 h 524645"/>
              <a:gd name="connsiteX44" fmla="*/ 647272 w 680386"/>
              <a:gd name="connsiteY44" fmla="*/ 226695 h 524645"/>
              <a:gd name="connsiteX45" fmla="*/ 544530 w 680386"/>
              <a:gd name="connsiteY45" fmla="*/ 195872 h 524645"/>
              <a:gd name="connsiteX46" fmla="*/ 554805 w 680386"/>
              <a:gd name="connsiteY46" fmla="*/ 185598 h 524645"/>
              <a:gd name="connsiteX47" fmla="*/ 616450 w 680386"/>
              <a:gd name="connsiteY47" fmla="*/ 195872 h 52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80386" h="524645">
                <a:moveTo>
                  <a:pt x="0" y="524645"/>
                </a:moveTo>
                <a:cubicBezTo>
                  <a:pt x="17124" y="517796"/>
                  <a:pt x="36364" y="514817"/>
                  <a:pt x="51371" y="504097"/>
                </a:cubicBezTo>
                <a:cubicBezTo>
                  <a:pt x="132698" y="446006"/>
                  <a:pt x="12167" y="493191"/>
                  <a:pt x="102742" y="463000"/>
                </a:cubicBezTo>
                <a:cubicBezTo>
                  <a:pt x="119866" y="445876"/>
                  <a:pt x="132453" y="422459"/>
                  <a:pt x="154113" y="411629"/>
                </a:cubicBezTo>
                <a:cubicBezTo>
                  <a:pt x="186540" y="395416"/>
                  <a:pt x="232062" y="374778"/>
                  <a:pt x="256854" y="349985"/>
                </a:cubicBezTo>
                <a:cubicBezTo>
                  <a:pt x="275968" y="330870"/>
                  <a:pt x="282301" y="321850"/>
                  <a:pt x="308225" y="308888"/>
                </a:cubicBezTo>
                <a:cubicBezTo>
                  <a:pt x="317911" y="304045"/>
                  <a:pt x="328773" y="302039"/>
                  <a:pt x="339047" y="298614"/>
                </a:cubicBezTo>
                <a:cubicBezTo>
                  <a:pt x="377059" y="260602"/>
                  <a:pt x="351535" y="283439"/>
                  <a:pt x="421241" y="236969"/>
                </a:cubicBezTo>
                <a:lnTo>
                  <a:pt x="452063" y="216421"/>
                </a:lnTo>
                <a:cubicBezTo>
                  <a:pt x="462337" y="209571"/>
                  <a:pt x="471841" y="201394"/>
                  <a:pt x="482886" y="195872"/>
                </a:cubicBezTo>
                <a:cubicBezTo>
                  <a:pt x="496585" y="189023"/>
                  <a:pt x="510994" y="183441"/>
                  <a:pt x="523982" y="175324"/>
                </a:cubicBezTo>
                <a:cubicBezTo>
                  <a:pt x="538503" y="166248"/>
                  <a:pt x="550558" y="153577"/>
                  <a:pt x="565079" y="144501"/>
                </a:cubicBezTo>
                <a:cubicBezTo>
                  <a:pt x="578067" y="136384"/>
                  <a:pt x="593432" y="132448"/>
                  <a:pt x="606175" y="123953"/>
                </a:cubicBezTo>
                <a:cubicBezTo>
                  <a:pt x="662587" y="86346"/>
                  <a:pt x="586001" y="116979"/>
                  <a:pt x="657546" y="93131"/>
                </a:cubicBezTo>
                <a:cubicBezTo>
                  <a:pt x="664396" y="86281"/>
                  <a:pt x="687707" y="73784"/>
                  <a:pt x="678095" y="72582"/>
                </a:cubicBezTo>
                <a:cubicBezTo>
                  <a:pt x="659230" y="70224"/>
                  <a:pt x="578221" y="76285"/>
                  <a:pt x="544530" y="93131"/>
                </a:cubicBezTo>
                <a:cubicBezTo>
                  <a:pt x="533486" y="98653"/>
                  <a:pt x="523982" y="106830"/>
                  <a:pt x="513708" y="113679"/>
                </a:cubicBezTo>
                <a:cubicBezTo>
                  <a:pt x="506859" y="123953"/>
                  <a:pt x="481181" y="141506"/>
                  <a:pt x="493160" y="144501"/>
                </a:cubicBezTo>
                <a:cubicBezTo>
                  <a:pt x="538566" y="155852"/>
                  <a:pt x="584681" y="137967"/>
                  <a:pt x="626724" y="123953"/>
                </a:cubicBezTo>
                <a:cubicBezTo>
                  <a:pt x="619874" y="117104"/>
                  <a:pt x="615730" y="104997"/>
                  <a:pt x="606175" y="103405"/>
                </a:cubicBezTo>
                <a:cubicBezTo>
                  <a:pt x="573716" y="97995"/>
                  <a:pt x="562692" y="116066"/>
                  <a:pt x="544530" y="134227"/>
                </a:cubicBezTo>
                <a:cubicBezTo>
                  <a:pt x="541105" y="144501"/>
                  <a:pt x="534256" y="175880"/>
                  <a:pt x="534256" y="165050"/>
                </a:cubicBezTo>
                <a:cubicBezTo>
                  <a:pt x="534256" y="131718"/>
                  <a:pt x="576618" y="55274"/>
                  <a:pt x="585627" y="41760"/>
                </a:cubicBezTo>
                <a:lnTo>
                  <a:pt x="606175" y="10937"/>
                </a:lnTo>
                <a:cubicBezTo>
                  <a:pt x="594648" y="45518"/>
                  <a:pt x="595667" y="47306"/>
                  <a:pt x="575353" y="82856"/>
                </a:cubicBezTo>
                <a:cubicBezTo>
                  <a:pt x="569227" y="93577"/>
                  <a:pt x="560327" y="102635"/>
                  <a:pt x="554805" y="113679"/>
                </a:cubicBezTo>
                <a:cubicBezTo>
                  <a:pt x="549962" y="123365"/>
                  <a:pt x="533700" y="144501"/>
                  <a:pt x="544530" y="144501"/>
                </a:cubicBezTo>
                <a:cubicBezTo>
                  <a:pt x="556878" y="144501"/>
                  <a:pt x="558953" y="124400"/>
                  <a:pt x="565079" y="113679"/>
                </a:cubicBezTo>
                <a:cubicBezTo>
                  <a:pt x="586173" y="76765"/>
                  <a:pt x="581143" y="73049"/>
                  <a:pt x="606175" y="41760"/>
                </a:cubicBezTo>
                <a:cubicBezTo>
                  <a:pt x="612226" y="34196"/>
                  <a:pt x="618418" y="26196"/>
                  <a:pt x="626724" y="21212"/>
                </a:cubicBezTo>
                <a:cubicBezTo>
                  <a:pt x="636010" y="15640"/>
                  <a:pt x="647272" y="14362"/>
                  <a:pt x="657546" y="10937"/>
                </a:cubicBezTo>
                <a:cubicBezTo>
                  <a:pt x="619536" y="48949"/>
                  <a:pt x="642371" y="23427"/>
                  <a:pt x="595901" y="93131"/>
                </a:cubicBezTo>
                <a:lnTo>
                  <a:pt x="575353" y="123953"/>
                </a:lnTo>
                <a:cubicBezTo>
                  <a:pt x="571928" y="134227"/>
                  <a:pt x="554249" y="154776"/>
                  <a:pt x="565079" y="154776"/>
                </a:cubicBezTo>
                <a:cubicBezTo>
                  <a:pt x="577427" y="154776"/>
                  <a:pt x="579501" y="134674"/>
                  <a:pt x="585627" y="123953"/>
                </a:cubicBezTo>
                <a:cubicBezTo>
                  <a:pt x="593226" y="110655"/>
                  <a:pt x="598295" y="95989"/>
                  <a:pt x="606175" y="82856"/>
                </a:cubicBezTo>
                <a:cubicBezTo>
                  <a:pt x="618881" y="61680"/>
                  <a:pt x="629810" y="38675"/>
                  <a:pt x="647272" y="21212"/>
                </a:cubicBezTo>
                <a:cubicBezTo>
                  <a:pt x="654121" y="14362"/>
                  <a:pt x="676484" y="-3669"/>
                  <a:pt x="667820" y="663"/>
                </a:cubicBezTo>
                <a:cubicBezTo>
                  <a:pt x="645731" y="11707"/>
                  <a:pt x="606175" y="41760"/>
                  <a:pt x="606175" y="41760"/>
                </a:cubicBezTo>
                <a:cubicBezTo>
                  <a:pt x="599326" y="52034"/>
                  <a:pt x="591149" y="61538"/>
                  <a:pt x="585627" y="72582"/>
                </a:cubicBezTo>
                <a:cubicBezTo>
                  <a:pt x="580784" y="82269"/>
                  <a:pt x="580613" y="93938"/>
                  <a:pt x="575353" y="103405"/>
                </a:cubicBezTo>
                <a:cubicBezTo>
                  <a:pt x="563360" y="124993"/>
                  <a:pt x="534256" y="165050"/>
                  <a:pt x="534256" y="165050"/>
                </a:cubicBezTo>
                <a:cubicBezTo>
                  <a:pt x="530831" y="175324"/>
                  <a:pt x="521858" y="185253"/>
                  <a:pt x="523982" y="195872"/>
                </a:cubicBezTo>
                <a:cubicBezTo>
                  <a:pt x="525882" y="205371"/>
                  <a:pt x="535133" y="214072"/>
                  <a:pt x="544530" y="216421"/>
                </a:cubicBezTo>
                <a:cubicBezTo>
                  <a:pt x="577920" y="224769"/>
                  <a:pt x="613025" y="223270"/>
                  <a:pt x="647272" y="226695"/>
                </a:cubicBezTo>
                <a:cubicBezTo>
                  <a:pt x="572231" y="201681"/>
                  <a:pt x="606640" y="211399"/>
                  <a:pt x="544530" y="195872"/>
                </a:cubicBezTo>
                <a:cubicBezTo>
                  <a:pt x="499059" y="165558"/>
                  <a:pt x="505046" y="174540"/>
                  <a:pt x="554805" y="185598"/>
                </a:cubicBezTo>
                <a:cubicBezTo>
                  <a:pt x="604061" y="196544"/>
                  <a:pt x="589786" y="195872"/>
                  <a:pt x="616450" y="19587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a:extLst>
              <a:ext uri="{FF2B5EF4-FFF2-40B4-BE49-F238E27FC236}">
                <a16:creationId xmlns:a16="http://schemas.microsoft.com/office/drawing/2014/main" id="{A452D84B-276B-7546-825C-3B6376C362DD}"/>
              </a:ext>
            </a:extLst>
          </p:cNvPr>
          <p:cNvSpPr/>
          <p:nvPr/>
        </p:nvSpPr>
        <p:spPr>
          <a:xfrm>
            <a:off x="1714445" y="3295925"/>
            <a:ext cx="424840" cy="402772"/>
          </a:xfrm>
          <a:custGeom>
            <a:avLst/>
            <a:gdLst>
              <a:gd name="connsiteX0" fmla="*/ 52710 w 424840"/>
              <a:gd name="connsiteY0" fmla="*/ 382223 h 402772"/>
              <a:gd name="connsiteX1" fmla="*/ 62984 w 424840"/>
              <a:gd name="connsiteY1" fmla="*/ 330853 h 402772"/>
              <a:gd name="connsiteX2" fmla="*/ 104081 w 424840"/>
              <a:gd name="connsiteY2" fmla="*/ 269208 h 402772"/>
              <a:gd name="connsiteX3" fmla="*/ 134903 w 424840"/>
              <a:gd name="connsiteY3" fmla="*/ 207563 h 402772"/>
              <a:gd name="connsiteX4" fmla="*/ 155452 w 424840"/>
              <a:gd name="connsiteY4" fmla="*/ 145918 h 402772"/>
              <a:gd name="connsiteX5" fmla="*/ 165726 w 424840"/>
              <a:gd name="connsiteY5" fmla="*/ 115095 h 402772"/>
              <a:gd name="connsiteX6" fmla="*/ 196548 w 424840"/>
              <a:gd name="connsiteY6" fmla="*/ 94547 h 402772"/>
              <a:gd name="connsiteX7" fmla="*/ 237645 w 424840"/>
              <a:gd name="connsiteY7" fmla="*/ 53450 h 402772"/>
              <a:gd name="connsiteX8" fmla="*/ 268467 w 424840"/>
              <a:gd name="connsiteY8" fmla="*/ 32902 h 402772"/>
              <a:gd name="connsiteX9" fmla="*/ 289016 w 424840"/>
              <a:gd name="connsiteY9" fmla="*/ 2079 h 402772"/>
              <a:gd name="connsiteX10" fmla="*/ 258193 w 424840"/>
              <a:gd name="connsiteY10" fmla="*/ 22628 h 402772"/>
              <a:gd name="connsiteX11" fmla="*/ 196548 w 424840"/>
              <a:gd name="connsiteY11" fmla="*/ 84273 h 402772"/>
              <a:gd name="connsiteX12" fmla="*/ 145177 w 424840"/>
              <a:gd name="connsiteY12" fmla="*/ 166466 h 402772"/>
              <a:gd name="connsiteX13" fmla="*/ 104081 w 424840"/>
              <a:gd name="connsiteY13" fmla="*/ 289756 h 402772"/>
              <a:gd name="connsiteX14" fmla="*/ 93807 w 424840"/>
              <a:gd name="connsiteY14" fmla="*/ 320578 h 402772"/>
              <a:gd name="connsiteX15" fmla="*/ 73258 w 424840"/>
              <a:gd name="connsiteY15" fmla="*/ 351401 h 402772"/>
              <a:gd name="connsiteX16" fmla="*/ 42436 w 424840"/>
              <a:gd name="connsiteY16" fmla="*/ 382223 h 402772"/>
              <a:gd name="connsiteX17" fmla="*/ 83533 w 424840"/>
              <a:gd name="connsiteY17" fmla="*/ 351401 h 402772"/>
              <a:gd name="connsiteX18" fmla="*/ 124629 w 424840"/>
              <a:gd name="connsiteY18" fmla="*/ 310304 h 402772"/>
              <a:gd name="connsiteX19" fmla="*/ 186274 w 424840"/>
              <a:gd name="connsiteY19" fmla="*/ 258933 h 402772"/>
              <a:gd name="connsiteX20" fmla="*/ 217097 w 424840"/>
              <a:gd name="connsiteY20" fmla="*/ 217837 h 402772"/>
              <a:gd name="connsiteX21" fmla="*/ 299290 w 424840"/>
              <a:gd name="connsiteY21" fmla="*/ 125369 h 402772"/>
              <a:gd name="connsiteX22" fmla="*/ 309564 w 424840"/>
              <a:gd name="connsiteY22" fmla="*/ 94547 h 402772"/>
              <a:gd name="connsiteX23" fmla="*/ 268467 w 424840"/>
              <a:gd name="connsiteY23" fmla="*/ 115095 h 402772"/>
              <a:gd name="connsiteX24" fmla="*/ 247919 w 424840"/>
              <a:gd name="connsiteY24" fmla="*/ 135644 h 402772"/>
              <a:gd name="connsiteX25" fmla="*/ 217097 w 424840"/>
              <a:gd name="connsiteY25" fmla="*/ 176740 h 402772"/>
              <a:gd name="connsiteX26" fmla="*/ 186274 w 424840"/>
              <a:gd name="connsiteY26" fmla="*/ 197288 h 402772"/>
              <a:gd name="connsiteX27" fmla="*/ 114355 w 424840"/>
              <a:gd name="connsiteY27" fmla="*/ 279482 h 402772"/>
              <a:gd name="connsiteX28" fmla="*/ 62984 w 424840"/>
              <a:gd name="connsiteY28" fmla="*/ 330853 h 402772"/>
              <a:gd name="connsiteX29" fmla="*/ 83533 w 424840"/>
              <a:gd name="connsiteY29" fmla="*/ 310304 h 402772"/>
              <a:gd name="connsiteX30" fmla="*/ 114355 w 424840"/>
              <a:gd name="connsiteY30" fmla="*/ 279482 h 402772"/>
              <a:gd name="connsiteX31" fmla="*/ 165726 w 424840"/>
              <a:gd name="connsiteY31" fmla="*/ 217837 h 402772"/>
              <a:gd name="connsiteX32" fmla="*/ 186274 w 424840"/>
              <a:gd name="connsiteY32" fmla="*/ 187014 h 402772"/>
              <a:gd name="connsiteX33" fmla="*/ 217097 w 424840"/>
              <a:gd name="connsiteY33" fmla="*/ 156192 h 402772"/>
              <a:gd name="connsiteX34" fmla="*/ 237645 w 424840"/>
              <a:gd name="connsiteY34" fmla="*/ 125369 h 402772"/>
              <a:gd name="connsiteX35" fmla="*/ 176000 w 424840"/>
              <a:gd name="connsiteY35" fmla="*/ 197288 h 402772"/>
              <a:gd name="connsiteX36" fmla="*/ 155452 w 424840"/>
              <a:gd name="connsiteY36" fmla="*/ 238385 h 402772"/>
              <a:gd name="connsiteX37" fmla="*/ 134903 w 424840"/>
              <a:gd name="connsiteY37" fmla="*/ 269208 h 402772"/>
              <a:gd name="connsiteX38" fmla="*/ 104081 w 424840"/>
              <a:gd name="connsiteY38" fmla="*/ 330853 h 402772"/>
              <a:gd name="connsiteX39" fmla="*/ 93807 w 424840"/>
              <a:gd name="connsiteY39" fmla="*/ 361675 h 402772"/>
              <a:gd name="connsiteX40" fmla="*/ 73258 w 424840"/>
              <a:gd name="connsiteY40" fmla="*/ 382223 h 402772"/>
              <a:gd name="connsiteX41" fmla="*/ 104081 w 424840"/>
              <a:gd name="connsiteY41" fmla="*/ 371949 h 402772"/>
              <a:gd name="connsiteX42" fmla="*/ 176000 w 424840"/>
              <a:gd name="connsiteY42" fmla="*/ 320578 h 402772"/>
              <a:gd name="connsiteX43" fmla="*/ 206822 w 424840"/>
              <a:gd name="connsiteY43" fmla="*/ 300030 h 402772"/>
              <a:gd name="connsiteX44" fmla="*/ 247919 w 424840"/>
              <a:gd name="connsiteY44" fmla="*/ 289756 h 402772"/>
              <a:gd name="connsiteX45" fmla="*/ 278742 w 424840"/>
              <a:gd name="connsiteY45" fmla="*/ 279482 h 402772"/>
              <a:gd name="connsiteX46" fmla="*/ 309564 w 424840"/>
              <a:gd name="connsiteY46" fmla="*/ 258933 h 402772"/>
              <a:gd name="connsiteX47" fmla="*/ 309564 w 424840"/>
              <a:gd name="connsiteY47" fmla="*/ 258933 h 402772"/>
              <a:gd name="connsiteX48" fmla="*/ 268467 w 424840"/>
              <a:gd name="connsiteY48" fmla="*/ 269208 h 402772"/>
              <a:gd name="connsiteX49" fmla="*/ 237645 w 424840"/>
              <a:gd name="connsiteY49" fmla="*/ 289756 h 402772"/>
              <a:gd name="connsiteX50" fmla="*/ 206822 w 424840"/>
              <a:gd name="connsiteY50" fmla="*/ 300030 h 402772"/>
              <a:gd name="connsiteX51" fmla="*/ 145177 w 424840"/>
              <a:gd name="connsiteY51" fmla="*/ 341127 h 402772"/>
              <a:gd name="connsiteX52" fmla="*/ 114355 w 424840"/>
              <a:gd name="connsiteY52" fmla="*/ 361675 h 402772"/>
              <a:gd name="connsiteX53" fmla="*/ 93807 w 424840"/>
              <a:gd name="connsiteY53" fmla="*/ 392497 h 402772"/>
              <a:gd name="connsiteX54" fmla="*/ 124629 w 424840"/>
              <a:gd name="connsiteY54" fmla="*/ 382223 h 402772"/>
              <a:gd name="connsiteX55" fmla="*/ 319838 w 424840"/>
              <a:gd name="connsiteY55" fmla="*/ 371949 h 402772"/>
              <a:gd name="connsiteX56" fmla="*/ 391757 w 424840"/>
              <a:gd name="connsiteY56" fmla="*/ 361675 h 402772"/>
              <a:gd name="connsiteX57" fmla="*/ 422580 w 424840"/>
              <a:gd name="connsiteY57" fmla="*/ 351401 h 402772"/>
              <a:gd name="connsiteX58" fmla="*/ 124629 w 424840"/>
              <a:gd name="connsiteY58" fmla="*/ 371949 h 402772"/>
              <a:gd name="connsiteX59" fmla="*/ 83533 w 424840"/>
              <a:gd name="connsiteY59" fmla="*/ 382223 h 402772"/>
              <a:gd name="connsiteX60" fmla="*/ 145177 w 424840"/>
              <a:gd name="connsiteY60" fmla="*/ 361675 h 402772"/>
              <a:gd name="connsiteX61" fmla="*/ 176000 w 424840"/>
              <a:gd name="connsiteY61" fmla="*/ 351401 h 402772"/>
              <a:gd name="connsiteX62" fmla="*/ 206822 w 424840"/>
              <a:gd name="connsiteY62" fmla="*/ 341127 h 402772"/>
              <a:gd name="connsiteX63" fmla="*/ 278742 w 424840"/>
              <a:gd name="connsiteY63" fmla="*/ 330853 h 402772"/>
              <a:gd name="connsiteX64" fmla="*/ 350661 w 424840"/>
              <a:gd name="connsiteY64" fmla="*/ 310304 h 402772"/>
              <a:gd name="connsiteX65" fmla="*/ 319838 w 424840"/>
              <a:gd name="connsiteY65" fmla="*/ 310304 h 402772"/>
              <a:gd name="connsiteX66" fmla="*/ 217097 w 424840"/>
              <a:gd name="connsiteY66" fmla="*/ 351401 h 402772"/>
              <a:gd name="connsiteX67" fmla="*/ 176000 w 424840"/>
              <a:gd name="connsiteY67" fmla="*/ 361675 h 402772"/>
              <a:gd name="connsiteX68" fmla="*/ 124629 w 424840"/>
              <a:gd name="connsiteY68" fmla="*/ 382223 h 402772"/>
              <a:gd name="connsiteX69" fmla="*/ 52710 w 424840"/>
              <a:gd name="connsiteY69" fmla="*/ 402772 h 402772"/>
              <a:gd name="connsiteX70" fmla="*/ 1339 w 424840"/>
              <a:gd name="connsiteY70" fmla="*/ 392497 h 402772"/>
              <a:gd name="connsiteX71" fmla="*/ 21888 w 424840"/>
              <a:gd name="connsiteY71" fmla="*/ 371949 h 402772"/>
              <a:gd name="connsiteX72" fmla="*/ 42436 w 424840"/>
              <a:gd name="connsiteY72" fmla="*/ 341127 h 402772"/>
              <a:gd name="connsiteX73" fmla="*/ 62984 w 424840"/>
              <a:gd name="connsiteY73" fmla="*/ 320578 h 402772"/>
              <a:gd name="connsiteX74" fmla="*/ 124629 w 424840"/>
              <a:gd name="connsiteY74" fmla="*/ 238385 h 402772"/>
              <a:gd name="connsiteX75" fmla="*/ 165726 w 424840"/>
              <a:gd name="connsiteY75" fmla="*/ 176740 h 402772"/>
              <a:gd name="connsiteX76" fmla="*/ 186274 w 424840"/>
              <a:gd name="connsiteY76" fmla="*/ 145918 h 402772"/>
              <a:gd name="connsiteX77" fmla="*/ 227371 w 424840"/>
              <a:gd name="connsiteY77" fmla="*/ 104821 h 402772"/>
              <a:gd name="connsiteX78" fmla="*/ 186274 w 424840"/>
              <a:gd name="connsiteY78" fmla="*/ 156192 h 402772"/>
              <a:gd name="connsiteX79" fmla="*/ 134903 w 424840"/>
              <a:gd name="connsiteY79" fmla="*/ 228111 h 402772"/>
              <a:gd name="connsiteX80" fmla="*/ 93807 w 424840"/>
              <a:gd name="connsiteY80" fmla="*/ 300030 h 402772"/>
              <a:gd name="connsiteX81" fmla="*/ 83533 w 424840"/>
              <a:gd name="connsiteY81" fmla="*/ 330853 h 402772"/>
              <a:gd name="connsiteX82" fmla="*/ 62984 w 424840"/>
              <a:gd name="connsiteY82" fmla="*/ 351401 h 402772"/>
              <a:gd name="connsiteX83" fmla="*/ 52710 w 424840"/>
              <a:gd name="connsiteY83" fmla="*/ 382223 h 40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424840" h="402772">
                <a:moveTo>
                  <a:pt x="52710" y="382223"/>
                </a:moveTo>
                <a:cubicBezTo>
                  <a:pt x="52710" y="378798"/>
                  <a:pt x="55758" y="346750"/>
                  <a:pt x="62984" y="330853"/>
                </a:cubicBezTo>
                <a:cubicBezTo>
                  <a:pt x="73203" y="308371"/>
                  <a:pt x="104081" y="269208"/>
                  <a:pt x="104081" y="269208"/>
                </a:cubicBezTo>
                <a:cubicBezTo>
                  <a:pt x="141546" y="156809"/>
                  <a:pt x="81798" y="327048"/>
                  <a:pt x="134903" y="207563"/>
                </a:cubicBezTo>
                <a:cubicBezTo>
                  <a:pt x="143700" y="187770"/>
                  <a:pt x="148602" y="166466"/>
                  <a:pt x="155452" y="145918"/>
                </a:cubicBezTo>
                <a:cubicBezTo>
                  <a:pt x="158877" y="135644"/>
                  <a:pt x="156715" y="121102"/>
                  <a:pt x="165726" y="115095"/>
                </a:cubicBezTo>
                <a:cubicBezTo>
                  <a:pt x="176000" y="108246"/>
                  <a:pt x="187173" y="102583"/>
                  <a:pt x="196548" y="94547"/>
                </a:cubicBezTo>
                <a:cubicBezTo>
                  <a:pt x="211257" y="81939"/>
                  <a:pt x="221525" y="64196"/>
                  <a:pt x="237645" y="53450"/>
                </a:cubicBezTo>
                <a:lnTo>
                  <a:pt x="268467" y="32902"/>
                </a:lnTo>
                <a:cubicBezTo>
                  <a:pt x="275317" y="22628"/>
                  <a:pt x="297748" y="10811"/>
                  <a:pt x="289016" y="2079"/>
                </a:cubicBezTo>
                <a:cubicBezTo>
                  <a:pt x="280284" y="-6653"/>
                  <a:pt x="267422" y="14424"/>
                  <a:pt x="258193" y="22628"/>
                </a:cubicBezTo>
                <a:cubicBezTo>
                  <a:pt x="236474" y="41934"/>
                  <a:pt x="211499" y="59354"/>
                  <a:pt x="196548" y="84273"/>
                </a:cubicBezTo>
                <a:cubicBezTo>
                  <a:pt x="159373" y="146232"/>
                  <a:pt x="176803" y="119029"/>
                  <a:pt x="145177" y="166466"/>
                </a:cubicBezTo>
                <a:lnTo>
                  <a:pt x="104081" y="289756"/>
                </a:lnTo>
                <a:cubicBezTo>
                  <a:pt x="100656" y="300030"/>
                  <a:pt x="99814" y="311567"/>
                  <a:pt x="93807" y="320578"/>
                </a:cubicBezTo>
                <a:cubicBezTo>
                  <a:pt x="86957" y="330852"/>
                  <a:pt x="81163" y="341915"/>
                  <a:pt x="73258" y="351401"/>
                </a:cubicBezTo>
                <a:cubicBezTo>
                  <a:pt x="63956" y="362563"/>
                  <a:pt x="27906" y="382223"/>
                  <a:pt x="42436" y="382223"/>
                </a:cubicBezTo>
                <a:cubicBezTo>
                  <a:pt x="59560" y="382223"/>
                  <a:pt x="70646" y="362677"/>
                  <a:pt x="83533" y="351401"/>
                </a:cubicBezTo>
                <a:cubicBezTo>
                  <a:pt x="98113" y="338644"/>
                  <a:pt x="109920" y="322912"/>
                  <a:pt x="124629" y="310304"/>
                </a:cubicBezTo>
                <a:cubicBezTo>
                  <a:pt x="175857" y="266394"/>
                  <a:pt x="136936" y="316493"/>
                  <a:pt x="186274" y="258933"/>
                </a:cubicBezTo>
                <a:cubicBezTo>
                  <a:pt x="197418" y="245932"/>
                  <a:pt x="204989" y="229945"/>
                  <a:pt x="217097" y="217837"/>
                </a:cubicBezTo>
                <a:cubicBezTo>
                  <a:pt x="259244" y="175690"/>
                  <a:pt x="275672" y="196223"/>
                  <a:pt x="299290" y="125369"/>
                </a:cubicBezTo>
                <a:cubicBezTo>
                  <a:pt x="302715" y="115095"/>
                  <a:pt x="319838" y="97972"/>
                  <a:pt x="309564" y="94547"/>
                </a:cubicBezTo>
                <a:cubicBezTo>
                  <a:pt x="295034" y="89704"/>
                  <a:pt x="282166" y="108246"/>
                  <a:pt x="268467" y="115095"/>
                </a:cubicBezTo>
                <a:cubicBezTo>
                  <a:pt x="261618" y="121945"/>
                  <a:pt x="254120" y="128202"/>
                  <a:pt x="247919" y="135644"/>
                </a:cubicBezTo>
                <a:cubicBezTo>
                  <a:pt x="236957" y="148799"/>
                  <a:pt x="229205" y="164632"/>
                  <a:pt x="217097" y="176740"/>
                </a:cubicBezTo>
                <a:cubicBezTo>
                  <a:pt x="208366" y="185471"/>
                  <a:pt x="195567" y="189157"/>
                  <a:pt x="186274" y="197288"/>
                </a:cubicBezTo>
                <a:cubicBezTo>
                  <a:pt x="65362" y="303085"/>
                  <a:pt x="179343" y="205210"/>
                  <a:pt x="114355" y="279482"/>
                </a:cubicBezTo>
                <a:cubicBezTo>
                  <a:pt x="98408" y="297707"/>
                  <a:pt x="80108" y="313729"/>
                  <a:pt x="62984" y="330853"/>
                </a:cubicBezTo>
                <a:lnTo>
                  <a:pt x="83533" y="310304"/>
                </a:lnTo>
                <a:cubicBezTo>
                  <a:pt x="93807" y="300030"/>
                  <a:pt x="106296" y="291572"/>
                  <a:pt x="114355" y="279482"/>
                </a:cubicBezTo>
                <a:cubicBezTo>
                  <a:pt x="165372" y="202954"/>
                  <a:pt x="99803" y="296945"/>
                  <a:pt x="165726" y="217837"/>
                </a:cubicBezTo>
                <a:cubicBezTo>
                  <a:pt x="173631" y="208351"/>
                  <a:pt x="178369" y="196500"/>
                  <a:pt x="186274" y="187014"/>
                </a:cubicBezTo>
                <a:cubicBezTo>
                  <a:pt x="195576" y="175852"/>
                  <a:pt x="207795" y="167354"/>
                  <a:pt x="217097" y="156192"/>
                </a:cubicBezTo>
                <a:cubicBezTo>
                  <a:pt x="225002" y="146706"/>
                  <a:pt x="248690" y="119847"/>
                  <a:pt x="237645" y="125369"/>
                </a:cubicBezTo>
                <a:cubicBezTo>
                  <a:pt x="217569" y="135407"/>
                  <a:pt x="188332" y="175707"/>
                  <a:pt x="176000" y="197288"/>
                </a:cubicBezTo>
                <a:cubicBezTo>
                  <a:pt x="168401" y="210586"/>
                  <a:pt x="163051" y="225087"/>
                  <a:pt x="155452" y="238385"/>
                </a:cubicBezTo>
                <a:cubicBezTo>
                  <a:pt x="149326" y="249106"/>
                  <a:pt x="141753" y="258934"/>
                  <a:pt x="134903" y="269208"/>
                </a:cubicBezTo>
                <a:cubicBezTo>
                  <a:pt x="109079" y="346679"/>
                  <a:pt x="143914" y="251186"/>
                  <a:pt x="104081" y="330853"/>
                </a:cubicBezTo>
                <a:cubicBezTo>
                  <a:pt x="99238" y="340539"/>
                  <a:pt x="99379" y="352389"/>
                  <a:pt x="93807" y="361675"/>
                </a:cubicBezTo>
                <a:cubicBezTo>
                  <a:pt x="88823" y="369981"/>
                  <a:pt x="66408" y="375373"/>
                  <a:pt x="73258" y="382223"/>
                </a:cubicBezTo>
                <a:cubicBezTo>
                  <a:pt x="80916" y="389881"/>
                  <a:pt x="93807" y="375374"/>
                  <a:pt x="104081" y="371949"/>
                </a:cubicBezTo>
                <a:cubicBezTo>
                  <a:pt x="154285" y="321745"/>
                  <a:pt x="112893" y="356640"/>
                  <a:pt x="176000" y="320578"/>
                </a:cubicBezTo>
                <a:cubicBezTo>
                  <a:pt x="186721" y="314452"/>
                  <a:pt x="195473" y="304894"/>
                  <a:pt x="206822" y="300030"/>
                </a:cubicBezTo>
                <a:cubicBezTo>
                  <a:pt x="219801" y="294468"/>
                  <a:pt x="234342" y="293635"/>
                  <a:pt x="247919" y="289756"/>
                </a:cubicBezTo>
                <a:cubicBezTo>
                  <a:pt x="258332" y="286781"/>
                  <a:pt x="268468" y="282907"/>
                  <a:pt x="278742" y="279482"/>
                </a:cubicBezTo>
                <a:cubicBezTo>
                  <a:pt x="289016" y="272632"/>
                  <a:pt x="298520" y="264455"/>
                  <a:pt x="309564" y="258933"/>
                </a:cubicBezTo>
                <a:lnTo>
                  <a:pt x="309564" y="258933"/>
                </a:lnTo>
                <a:cubicBezTo>
                  <a:pt x="295987" y="262812"/>
                  <a:pt x="282166" y="265783"/>
                  <a:pt x="268467" y="269208"/>
                </a:cubicBezTo>
                <a:cubicBezTo>
                  <a:pt x="258193" y="276057"/>
                  <a:pt x="248689" y="284234"/>
                  <a:pt x="237645" y="289756"/>
                </a:cubicBezTo>
                <a:cubicBezTo>
                  <a:pt x="227958" y="294599"/>
                  <a:pt x="216289" y="294770"/>
                  <a:pt x="206822" y="300030"/>
                </a:cubicBezTo>
                <a:cubicBezTo>
                  <a:pt x="185234" y="312023"/>
                  <a:pt x="165725" y="327428"/>
                  <a:pt x="145177" y="341127"/>
                </a:cubicBezTo>
                <a:lnTo>
                  <a:pt x="114355" y="361675"/>
                </a:lnTo>
                <a:cubicBezTo>
                  <a:pt x="107506" y="371949"/>
                  <a:pt x="88285" y="381453"/>
                  <a:pt x="93807" y="392497"/>
                </a:cubicBezTo>
                <a:cubicBezTo>
                  <a:pt x="98650" y="402183"/>
                  <a:pt x="113844" y="383203"/>
                  <a:pt x="124629" y="382223"/>
                </a:cubicBezTo>
                <a:cubicBezTo>
                  <a:pt x="189521" y="376324"/>
                  <a:pt x="254768" y="375374"/>
                  <a:pt x="319838" y="371949"/>
                </a:cubicBezTo>
                <a:cubicBezTo>
                  <a:pt x="343811" y="368524"/>
                  <a:pt x="368011" y="366424"/>
                  <a:pt x="391757" y="361675"/>
                </a:cubicBezTo>
                <a:cubicBezTo>
                  <a:pt x="402377" y="359551"/>
                  <a:pt x="433410" y="351401"/>
                  <a:pt x="422580" y="351401"/>
                </a:cubicBezTo>
                <a:cubicBezTo>
                  <a:pt x="335973" y="351401"/>
                  <a:pt x="215747" y="363666"/>
                  <a:pt x="124629" y="371949"/>
                </a:cubicBezTo>
                <a:cubicBezTo>
                  <a:pt x="110930" y="375374"/>
                  <a:pt x="70903" y="388538"/>
                  <a:pt x="83533" y="382223"/>
                </a:cubicBezTo>
                <a:cubicBezTo>
                  <a:pt x="102906" y="372537"/>
                  <a:pt x="124629" y="368524"/>
                  <a:pt x="145177" y="361675"/>
                </a:cubicBezTo>
                <a:lnTo>
                  <a:pt x="176000" y="351401"/>
                </a:lnTo>
                <a:cubicBezTo>
                  <a:pt x="186274" y="347976"/>
                  <a:pt x="196101" y="342659"/>
                  <a:pt x="206822" y="341127"/>
                </a:cubicBezTo>
                <a:lnTo>
                  <a:pt x="278742" y="330853"/>
                </a:lnTo>
                <a:cubicBezTo>
                  <a:pt x="352622" y="306224"/>
                  <a:pt x="260382" y="336098"/>
                  <a:pt x="350661" y="310304"/>
                </a:cubicBezTo>
                <a:cubicBezTo>
                  <a:pt x="421482" y="290070"/>
                  <a:pt x="353240" y="304737"/>
                  <a:pt x="319838" y="310304"/>
                </a:cubicBezTo>
                <a:cubicBezTo>
                  <a:pt x="277322" y="331563"/>
                  <a:pt x="267883" y="338705"/>
                  <a:pt x="217097" y="351401"/>
                </a:cubicBezTo>
                <a:cubicBezTo>
                  <a:pt x="203398" y="354826"/>
                  <a:pt x="189396" y="357210"/>
                  <a:pt x="176000" y="361675"/>
                </a:cubicBezTo>
                <a:cubicBezTo>
                  <a:pt x="158504" y="367507"/>
                  <a:pt x="141897" y="375747"/>
                  <a:pt x="124629" y="382223"/>
                </a:cubicBezTo>
                <a:cubicBezTo>
                  <a:pt x="95151" y="393277"/>
                  <a:pt x="85094" y="394675"/>
                  <a:pt x="52710" y="402772"/>
                </a:cubicBezTo>
                <a:cubicBezTo>
                  <a:pt x="35586" y="399347"/>
                  <a:pt x="13687" y="404845"/>
                  <a:pt x="1339" y="392497"/>
                </a:cubicBezTo>
                <a:cubicBezTo>
                  <a:pt x="-5510" y="385647"/>
                  <a:pt x="15837" y="379513"/>
                  <a:pt x="21888" y="371949"/>
                </a:cubicBezTo>
                <a:cubicBezTo>
                  <a:pt x="29602" y="362307"/>
                  <a:pt x="34722" y="350769"/>
                  <a:pt x="42436" y="341127"/>
                </a:cubicBezTo>
                <a:cubicBezTo>
                  <a:pt x="48487" y="333563"/>
                  <a:pt x="56933" y="328142"/>
                  <a:pt x="62984" y="320578"/>
                </a:cubicBezTo>
                <a:cubicBezTo>
                  <a:pt x="84378" y="293835"/>
                  <a:pt x="124629" y="238385"/>
                  <a:pt x="124629" y="238385"/>
                </a:cubicBezTo>
                <a:cubicBezTo>
                  <a:pt x="142685" y="184218"/>
                  <a:pt x="122970" y="228047"/>
                  <a:pt x="165726" y="176740"/>
                </a:cubicBezTo>
                <a:cubicBezTo>
                  <a:pt x="173631" y="167254"/>
                  <a:pt x="178238" y="155293"/>
                  <a:pt x="186274" y="145918"/>
                </a:cubicBezTo>
                <a:cubicBezTo>
                  <a:pt x="198882" y="131209"/>
                  <a:pt x="241070" y="91122"/>
                  <a:pt x="227371" y="104821"/>
                </a:cubicBezTo>
                <a:cubicBezTo>
                  <a:pt x="193006" y="139184"/>
                  <a:pt x="218676" y="110828"/>
                  <a:pt x="186274" y="156192"/>
                </a:cubicBezTo>
                <a:cubicBezTo>
                  <a:pt x="170525" y="178241"/>
                  <a:pt x="148738" y="203900"/>
                  <a:pt x="134903" y="228111"/>
                </a:cubicBezTo>
                <a:cubicBezTo>
                  <a:pt x="82759" y="319363"/>
                  <a:pt x="143872" y="224933"/>
                  <a:pt x="93807" y="300030"/>
                </a:cubicBezTo>
                <a:cubicBezTo>
                  <a:pt x="90382" y="310304"/>
                  <a:pt x="89105" y="321566"/>
                  <a:pt x="83533" y="330853"/>
                </a:cubicBezTo>
                <a:cubicBezTo>
                  <a:pt x="78549" y="339159"/>
                  <a:pt x="66582" y="342407"/>
                  <a:pt x="62984" y="351401"/>
                </a:cubicBezTo>
                <a:cubicBezTo>
                  <a:pt x="59168" y="360940"/>
                  <a:pt x="52710" y="385648"/>
                  <a:pt x="52710" y="382223"/>
                </a:cubicBezTo>
                <a:close/>
              </a:path>
            </a:pathLst>
          </a:custGeom>
          <a:solidFill>
            <a:srgbClr val="58C6FF"/>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38898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4: Explicit Avoidance | Training</a:t>
            </a:r>
          </a:p>
        </p:txBody>
      </p:sp>
      <p:sp>
        <p:nvSpPr>
          <p:cNvPr id="129" name="Smiley Face 128">
            <a:extLst>
              <a:ext uri="{FF2B5EF4-FFF2-40B4-BE49-F238E27FC236}">
                <a16:creationId xmlns:a16="http://schemas.microsoft.com/office/drawing/2014/main" id="{0D46041D-553D-C642-8189-799B81FBAE89}"/>
              </a:ext>
            </a:extLst>
          </p:cNvPr>
          <p:cNvSpPr/>
          <p:nvPr/>
        </p:nvSpPr>
        <p:spPr>
          <a:xfrm>
            <a:off x="2008018" y="3143443"/>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4" name="Text Placeholder 2">
            <a:extLst>
              <a:ext uri="{FF2B5EF4-FFF2-40B4-BE49-F238E27FC236}">
                <a16:creationId xmlns:a16="http://schemas.microsoft.com/office/drawing/2014/main" id="{59869F38-FDE3-764A-96F0-C38C74403DB7}"/>
              </a:ext>
            </a:extLst>
          </p:cNvPr>
          <p:cNvSpPr txBox="1">
            <a:spLocks/>
          </p:cNvSpPr>
          <p:nvPr/>
        </p:nvSpPr>
        <p:spPr>
          <a:xfrm>
            <a:off x="2008018" y="1097508"/>
            <a:ext cx="6990113" cy="1069496"/>
          </a:xfrm>
          <a:prstGeom prst="rect">
            <a:avLst/>
          </a:prstGeom>
          <a:solidFill>
            <a:schemeClr val="accent3">
              <a:lumMod val="5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r>
              <a:rPr lang="en-US" dirty="0">
                <a:solidFill>
                  <a:schemeClr val="bg1"/>
                </a:solidFill>
              </a:rPr>
              <a:t>Praise if they have overcome monster bugs</a:t>
            </a:r>
          </a:p>
          <a:p>
            <a:r>
              <a:rPr lang="en-US" dirty="0">
                <a:solidFill>
                  <a:schemeClr val="bg1"/>
                </a:solidFill>
              </a:rPr>
              <a:t>Further training may not be needed</a:t>
            </a:r>
          </a:p>
        </p:txBody>
      </p:sp>
      <p:pic>
        <p:nvPicPr>
          <p:cNvPr id="49" name="Picture 48">
            <a:extLst>
              <a:ext uri="{FF2B5EF4-FFF2-40B4-BE49-F238E27FC236}">
                <a16:creationId xmlns:a16="http://schemas.microsoft.com/office/drawing/2014/main" id="{1AEBEF79-4345-2D42-A3B0-9378A39F3C53}"/>
              </a:ext>
            </a:extLst>
          </p:cNvPr>
          <p:cNvPicPr>
            <a:picLocks noChangeAspect="1"/>
          </p:cNvPicPr>
          <p:nvPr/>
        </p:nvPicPr>
        <p:blipFill rotWithShape="1">
          <a:blip r:embed="rId3">
            <a:duotone>
              <a:schemeClr val="accent3">
                <a:shade val="45000"/>
                <a:satMod val="135000"/>
              </a:schemeClr>
              <a:prstClr val="white"/>
            </a:duotone>
            <a:extLst>
              <a:ext uri="{BEBA8EAE-BF5A-486C-A8C5-ECC9F3942E4B}">
                <a14:imgProps xmlns:a14="http://schemas.microsoft.com/office/drawing/2010/main">
                  <a14:imgLayer r:embed="rId4">
                    <a14:imgEffect>
                      <a14:backgroundRemoval t="8284" b="68527" l="663" r="95153">
                        <a14:backgroundMark x1="46020" y1="58904" x2="61327" y2="55184"/>
                        <a14:backgroundMark x1="61531" y1="55184" x2="61531" y2="55184"/>
                        <a14:backgroundMark x1="61531" y1="57763" x2="61531" y2="57763"/>
                        <a14:backgroundMark x1="61327" y1="64137" x2="61327" y2="64137"/>
                        <a14:backgroundMark x1="62500" y1="65675" x2="62500" y2="65675"/>
                        <a14:backgroundMark x1="58163" y1="68155" x2="58163" y2="68155"/>
                      </a14:backgroundRemoval>
                    </a14:imgEffect>
                    <a14:imgEffect>
                      <a14:artisticGlowEdges/>
                    </a14:imgEffect>
                    <a14:imgEffect>
                      <a14:saturation sat="400000"/>
                    </a14:imgEffect>
                    <a14:imgEffect>
                      <a14:brightnessContrast bright="20000"/>
                    </a14:imgEffect>
                  </a14:imgLayer>
                </a14:imgProps>
              </a:ext>
            </a:extLst>
          </a:blip>
          <a:srcRect t="7222" b="31667"/>
          <a:stretch/>
        </p:blipFill>
        <p:spPr>
          <a:xfrm rot="5400000" flipH="1">
            <a:off x="5977107" y="3207160"/>
            <a:ext cx="1575839" cy="1981055"/>
          </a:xfrm>
          <a:prstGeom prst="rect">
            <a:avLst/>
          </a:prstGeom>
        </p:spPr>
      </p:pic>
      <p:pic>
        <p:nvPicPr>
          <p:cNvPr id="4" name="Picture 3">
            <a:extLst>
              <a:ext uri="{FF2B5EF4-FFF2-40B4-BE49-F238E27FC236}">
                <a16:creationId xmlns:a16="http://schemas.microsoft.com/office/drawing/2014/main" id="{D293463E-3A13-CC49-8F60-CA9406A722A7}"/>
              </a:ext>
            </a:extLst>
          </p:cNvPr>
          <p:cNvPicPr>
            <a:picLocks noChangeAspect="1"/>
          </p:cNvPicPr>
          <p:nvPr/>
        </p:nvPicPr>
        <p:blipFill>
          <a:blip r:embed="rId5"/>
          <a:stretch>
            <a:fillRect/>
          </a:stretch>
        </p:blipFill>
        <p:spPr>
          <a:xfrm>
            <a:off x="3911600" y="2711788"/>
            <a:ext cx="1320800" cy="1485900"/>
          </a:xfrm>
          <a:prstGeom prst="rect">
            <a:avLst/>
          </a:prstGeom>
        </p:spPr>
      </p:pic>
      <p:sp>
        <p:nvSpPr>
          <p:cNvPr id="6" name="Oval Callout 5">
            <a:extLst>
              <a:ext uri="{FF2B5EF4-FFF2-40B4-BE49-F238E27FC236}">
                <a16:creationId xmlns:a16="http://schemas.microsoft.com/office/drawing/2014/main" id="{BB4E5773-30B2-4C47-A6EF-289BB9B2B7B2}"/>
              </a:ext>
            </a:extLst>
          </p:cNvPr>
          <p:cNvSpPr/>
          <p:nvPr/>
        </p:nvSpPr>
        <p:spPr>
          <a:xfrm>
            <a:off x="3632548" y="2711788"/>
            <a:ext cx="2141951" cy="1485899"/>
          </a:xfrm>
          <a:prstGeom prst="wedgeEllipseCallout">
            <a:avLst>
              <a:gd name="adj1" fmla="val 48424"/>
              <a:gd name="adj2" fmla="val 32995"/>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7157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5: Implicit Avoidance</a:t>
            </a:r>
          </a:p>
        </p:txBody>
      </p:sp>
      <p:sp>
        <p:nvSpPr>
          <p:cNvPr id="3" name="Text Placeholder 2">
            <a:extLst>
              <a:ext uri="{FF2B5EF4-FFF2-40B4-BE49-F238E27FC236}">
                <a16:creationId xmlns:a16="http://schemas.microsoft.com/office/drawing/2014/main" id="{B37256EA-A624-9B40-877D-76A7F6F74D3E}"/>
              </a:ext>
            </a:extLst>
          </p:cNvPr>
          <p:cNvSpPr>
            <a:spLocks noGrp="1"/>
          </p:cNvSpPr>
          <p:nvPr>
            <p:ph type="body" idx="1"/>
          </p:nvPr>
        </p:nvSpPr>
        <p:spPr>
          <a:xfrm>
            <a:off x="3440907" y="1380526"/>
            <a:ext cx="5668726" cy="1642550"/>
          </a:xfrm>
        </p:spPr>
        <p:txBody>
          <a:bodyPr/>
          <a:lstStyle/>
          <a:p>
            <a:r>
              <a:rPr lang="en-US" dirty="0"/>
              <a:t>Internalized challenge &amp; ways to address it</a:t>
            </a:r>
          </a:p>
          <a:p>
            <a:r>
              <a:rPr lang="en-US" dirty="0"/>
              <a:t>Changed techniques to tacitly/implicitly avoid monster bugs</a:t>
            </a:r>
          </a:p>
          <a:p>
            <a:pPr lvl="1"/>
            <a:r>
              <a:rPr lang="en-US" dirty="0"/>
              <a:t>Ex. bug zapper, environment, pet bird</a:t>
            </a:r>
          </a:p>
          <a:p>
            <a:endParaRPr lang="en-US" dirty="0"/>
          </a:p>
        </p:txBody>
      </p:sp>
      <p:sp>
        <p:nvSpPr>
          <p:cNvPr id="129" name="Smiley Face 128">
            <a:extLst>
              <a:ext uri="{FF2B5EF4-FFF2-40B4-BE49-F238E27FC236}">
                <a16:creationId xmlns:a16="http://schemas.microsoft.com/office/drawing/2014/main" id="{0D46041D-553D-C642-8189-799B81FBAE89}"/>
              </a:ext>
            </a:extLst>
          </p:cNvPr>
          <p:cNvSpPr/>
          <p:nvPr/>
        </p:nvSpPr>
        <p:spPr>
          <a:xfrm>
            <a:off x="1010302" y="2841458"/>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flipH="1">
            <a:off x="1534885" y="1544902"/>
            <a:ext cx="1034931" cy="8991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7" name="Trapezoid 6">
            <a:extLst>
              <a:ext uri="{FF2B5EF4-FFF2-40B4-BE49-F238E27FC236}">
                <a16:creationId xmlns:a16="http://schemas.microsoft.com/office/drawing/2014/main" id="{EC07B5DF-F697-DB43-9098-948E7BE034B8}"/>
              </a:ext>
            </a:extLst>
          </p:cNvPr>
          <p:cNvSpPr/>
          <p:nvPr/>
        </p:nvSpPr>
        <p:spPr>
          <a:xfrm rot="10800000">
            <a:off x="2490880" y="1277889"/>
            <a:ext cx="610621" cy="674915"/>
          </a:xfrm>
          <a:prstGeom prst="trapezoid">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a:extLst>
              <a:ext uri="{FF2B5EF4-FFF2-40B4-BE49-F238E27FC236}">
                <a16:creationId xmlns:a16="http://schemas.microsoft.com/office/drawing/2014/main" id="{569ECFD7-BFBC-714D-B908-D4B38B7131D8}"/>
              </a:ext>
            </a:extLst>
          </p:cNvPr>
          <p:cNvSpPr/>
          <p:nvPr/>
        </p:nvSpPr>
        <p:spPr>
          <a:xfrm rot="3795861">
            <a:off x="2490879" y="1380526"/>
            <a:ext cx="197892" cy="366133"/>
          </a:xfrm>
          <a:prstGeom prst="lightningBol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Multiply 9">
            <a:extLst>
              <a:ext uri="{FF2B5EF4-FFF2-40B4-BE49-F238E27FC236}">
                <a16:creationId xmlns:a16="http://schemas.microsoft.com/office/drawing/2014/main" id="{2B8AE7CC-1736-1F43-B517-85343A481A1D}"/>
              </a:ext>
            </a:extLst>
          </p:cNvPr>
          <p:cNvSpPr/>
          <p:nvPr/>
        </p:nvSpPr>
        <p:spPr>
          <a:xfrm>
            <a:off x="2372776" y="1758605"/>
            <a:ext cx="122115" cy="166439"/>
          </a:xfrm>
          <a:prstGeom prst="mathMultiply">
            <a:avLst>
              <a:gd name="adj1" fmla="val 5859"/>
            </a:avLst>
          </a:prstGeom>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Ribbon 21">
            <a:extLst>
              <a:ext uri="{FF2B5EF4-FFF2-40B4-BE49-F238E27FC236}">
                <a16:creationId xmlns:a16="http://schemas.microsoft.com/office/drawing/2014/main" id="{4D16DEE7-1797-7149-9B0D-C2AC702D92EB}"/>
              </a:ext>
            </a:extLst>
          </p:cNvPr>
          <p:cNvSpPr/>
          <p:nvPr/>
        </p:nvSpPr>
        <p:spPr>
          <a:xfrm>
            <a:off x="107210" y="3825769"/>
            <a:ext cx="2811354" cy="751716"/>
          </a:xfrm>
          <a:prstGeom prst="ribbon">
            <a:avLst>
              <a:gd name="adj1" fmla="val 16667"/>
              <a:gd name="adj2" fmla="val 72554"/>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2400" dirty="0">
                <a:effectLst/>
                <a:latin typeface="Franklin Gothic Book" panose="020B0503020102020204" pitchFamily="34" charset="0"/>
                <a:ea typeface="Calibri" panose="020F0502020204030204" pitchFamily="34" charset="0"/>
                <a:cs typeface="Times New Roman" panose="02020603050405020304" pitchFamily="18" charset="0"/>
              </a:rPr>
              <a:t>GOAL</a:t>
            </a:r>
          </a:p>
        </p:txBody>
      </p:sp>
    </p:spTree>
    <p:extLst>
      <p:ext uri="{BB962C8B-B14F-4D97-AF65-F5344CB8AC3E}">
        <p14:creationId xmlns:p14="http://schemas.microsoft.com/office/powerpoint/2010/main" val="697047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E20884-A0E9-0F47-9B39-9EE40A08D266}"/>
              </a:ext>
            </a:extLst>
          </p:cNvPr>
          <p:cNvSpPr>
            <a:spLocks noGrp="1"/>
          </p:cNvSpPr>
          <p:nvPr>
            <p:ph type="title"/>
          </p:nvPr>
        </p:nvSpPr>
        <p:spPr>
          <a:xfrm>
            <a:off x="342900" y="473529"/>
            <a:ext cx="8473999" cy="4074121"/>
          </a:xfrm>
        </p:spPr>
        <p:txBody>
          <a:bodyPr/>
          <a:lstStyle/>
          <a:p>
            <a:r>
              <a:rPr lang="en-US" i="0" dirty="0">
                <a:solidFill>
                  <a:schemeClr val="accent3"/>
                </a:solidFill>
                <a:latin typeface="Franklin Gothic Demi Cond" panose="020B0603020102020204" pitchFamily="34" charset="0"/>
              </a:rPr>
              <a:t>During this workshop…</a:t>
            </a:r>
            <a:br>
              <a:rPr lang="en-US" sz="2000" i="0" dirty="0">
                <a:latin typeface="Franklin Gothic Demi Cond" panose="020B0603020102020204" pitchFamily="34" charset="0"/>
              </a:rPr>
            </a:br>
            <a:br>
              <a:rPr lang="en-US" sz="2000" i="0" dirty="0">
                <a:latin typeface="Franklin Gothic Demi Cond" panose="020B0603020102020204" pitchFamily="34" charset="0"/>
              </a:rPr>
            </a:br>
            <a:r>
              <a:rPr lang="en-US" sz="2000" i="0" dirty="0">
                <a:latin typeface="Franklin Gothic Demi Cond" panose="020B0603020102020204" pitchFamily="34" charset="0"/>
              </a:rPr>
              <a:t>	</a:t>
            </a:r>
            <a:r>
              <a:rPr lang="en-US" i="0" dirty="0">
                <a:latin typeface="Franklin Gothic Demi Cond" panose="020B0603020102020204" pitchFamily="34" charset="0"/>
              </a:rPr>
              <a:t>-Identify 1 or 2 things </a:t>
            </a:r>
            <a:br>
              <a:rPr lang="en-US" i="0" dirty="0">
                <a:latin typeface="Franklin Gothic Demi Cond" panose="020B0603020102020204" pitchFamily="34" charset="0"/>
              </a:rPr>
            </a:br>
            <a:r>
              <a:rPr lang="en-US" i="0" dirty="0">
                <a:latin typeface="Franklin Gothic Demi Cond" panose="020B0603020102020204" pitchFamily="34" charset="0"/>
              </a:rPr>
              <a:t>		you could actually use</a:t>
            </a:r>
            <a:br>
              <a:rPr lang="en-US" i="0" dirty="0">
                <a:latin typeface="Franklin Gothic Demi Cond" panose="020B0603020102020204" pitchFamily="34" charset="0"/>
              </a:rPr>
            </a:br>
            <a:br>
              <a:rPr lang="en-US" i="0" dirty="0">
                <a:latin typeface="Franklin Gothic Demi Cond" panose="020B0603020102020204" pitchFamily="34" charset="0"/>
              </a:rPr>
            </a:br>
            <a:r>
              <a:rPr lang="en-US" i="0" dirty="0">
                <a:latin typeface="Franklin Gothic Demi Cond" panose="020B0603020102020204" pitchFamily="34" charset="0"/>
              </a:rPr>
              <a:t>	-Identify 1 thing </a:t>
            </a:r>
            <a:br>
              <a:rPr lang="en-US" i="0" dirty="0">
                <a:latin typeface="Franklin Gothic Demi Cond" panose="020B0603020102020204" pitchFamily="34" charset="0"/>
              </a:rPr>
            </a:br>
            <a:r>
              <a:rPr lang="en-US" i="0" dirty="0">
                <a:latin typeface="Franklin Gothic Demi Cond" panose="020B0603020102020204" pitchFamily="34" charset="0"/>
              </a:rPr>
              <a:t>		you could share</a:t>
            </a:r>
          </a:p>
        </p:txBody>
      </p:sp>
    </p:spTree>
    <p:extLst>
      <p:ext uri="{BB962C8B-B14F-4D97-AF65-F5344CB8AC3E}">
        <p14:creationId xmlns:p14="http://schemas.microsoft.com/office/powerpoint/2010/main" val="9386391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1ADD-9DF1-9643-88C2-45962BE859D8}"/>
              </a:ext>
            </a:extLst>
          </p:cNvPr>
          <p:cNvSpPr>
            <a:spLocks noGrp="1"/>
          </p:cNvSpPr>
          <p:nvPr>
            <p:ph type="title"/>
          </p:nvPr>
        </p:nvSpPr>
        <p:spPr/>
        <p:txBody>
          <a:bodyPr/>
          <a:lstStyle/>
          <a:p>
            <a:r>
              <a:rPr lang="en-US" dirty="0"/>
              <a:t>Notes</a:t>
            </a:r>
          </a:p>
        </p:txBody>
      </p:sp>
      <p:sp>
        <p:nvSpPr>
          <p:cNvPr id="3" name="Text Placeholder 2">
            <a:extLst>
              <a:ext uri="{FF2B5EF4-FFF2-40B4-BE49-F238E27FC236}">
                <a16:creationId xmlns:a16="http://schemas.microsoft.com/office/drawing/2014/main" id="{46246EC5-9E58-D547-9585-B277BF8AB097}"/>
              </a:ext>
            </a:extLst>
          </p:cNvPr>
          <p:cNvSpPr>
            <a:spLocks noGrp="1"/>
          </p:cNvSpPr>
          <p:nvPr>
            <p:ph type="body" idx="1"/>
          </p:nvPr>
        </p:nvSpPr>
        <p:spPr/>
        <p:txBody>
          <a:bodyPr/>
          <a:lstStyle/>
          <a:p>
            <a:r>
              <a:rPr lang="en-US" dirty="0"/>
              <a:t>Monster bugs come in a wide variety</a:t>
            </a:r>
          </a:p>
          <a:p>
            <a:r>
              <a:rPr lang="en-US" dirty="0"/>
              <a:t>Preparedness may vary by species</a:t>
            </a:r>
          </a:p>
        </p:txBody>
      </p:sp>
      <p:grpSp>
        <p:nvGrpSpPr>
          <p:cNvPr id="4" name="Group 3">
            <a:extLst>
              <a:ext uri="{FF2B5EF4-FFF2-40B4-BE49-F238E27FC236}">
                <a16:creationId xmlns:a16="http://schemas.microsoft.com/office/drawing/2014/main" id="{50979050-E5EE-8244-9DC7-3D21613FAE71}"/>
              </a:ext>
            </a:extLst>
          </p:cNvPr>
          <p:cNvGrpSpPr/>
          <p:nvPr/>
        </p:nvGrpSpPr>
        <p:grpSpPr>
          <a:xfrm>
            <a:off x="1698971" y="2830582"/>
            <a:ext cx="566462" cy="541363"/>
            <a:chOff x="0" y="0"/>
            <a:chExt cx="773214" cy="674311"/>
          </a:xfrm>
        </p:grpSpPr>
        <p:sp>
          <p:nvSpPr>
            <p:cNvPr id="5" name="Moon 4">
              <a:extLst>
                <a:ext uri="{FF2B5EF4-FFF2-40B4-BE49-F238E27FC236}">
                  <a16:creationId xmlns:a16="http://schemas.microsoft.com/office/drawing/2014/main" id="{416A09CE-3843-8145-99C2-F936C3BA4922}"/>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7EFDC5B0-40B3-2840-8A4A-9F45B211F091}"/>
                </a:ext>
              </a:extLst>
            </p:cNvPr>
            <p:cNvGrpSpPr/>
            <p:nvPr/>
          </p:nvGrpSpPr>
          <p:grpSpPr>
            <a:xfrm>
              <a:off x="0" y="0"/>
              <a:ext cx="773214" cy="674311"/>
              <a:chOff x="0" y="0"/>
              <a:chExt cx="773214" cy="674311"/>
            </a:xfrm>
          </p:grpSpPr>
          <p:sp>
            <p:nvSpPr>
              <p:cNvPr id="7" name="Oval 6">
                <a:extLst>
                  <a:ext uri="{FF2B5EF4-FFF2-40B4-BE49-F238E27FC236}">
                    <a16:creationId xmlns:a16="http://schemas.microsoft.com/office/drawing/2014/main" id="{4025215A-3027-874B-8E93-B60300DE3B1B}"/>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c 7">
                <a:extLst>
                  <a:ext uri="{FF2B5EF4-FFF2-40B4-BE49-F238E27FC236}">
                    <a16:creationId xmlns:a16="http://schemas.microsoft.com/office/drawing/2014/main" id="{67047906-CA93-2947-94CF-8AABC5D681C7}"/>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8">
                <a:extLst>
                  <a:ext uri="{FF2B5EF4-FFF2-40B4-BE49-F238E27FC236}">
                    <a16:creationId xmlns:a16="http://schemas.microsoft.com/office/drawing/2014/main" id="{6A3AFF4A-E68A-C24A-A57F-979B1743615D}"/>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reeform 9">
                <a:extLst>
                  <a:ext uri="{FF2B5EF4-FFF2-40B4-BE49-F238E27FC236}">
                    <a16:creationId xmlns:a16="http://schemas.microsoft.com/office/drawing/2014/main" id="{924813F6-D2FE-EB4C-93C0-C9AC92F1F6EE}"/>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10">
                <a:extLst>
                  <a:ext uri="{FF2B5EF4-FFF2-40B4-BE49-F238E27FC236}">
                    <a16:creationId xmlns:a16="http://schemas.microsoft.com/office/drawing/2014/main" id="{07FF4B0B-0429-394C-B4A4-E6E6F9BC3065}"/>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11">
                <a:extLst>
                  <a:ext uri="{FF2B5EF4-FFF2-40B4-BE49-F238E27FC236}">
                    <a16:creationId xmlns:a16="http://schemas.microsoft.com/office/drawing/2014/main" id="{D8DA7832-1942-8646-A8CB-9DA764DC7B8D}"/>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13" name="Group 12">
            <a:extLst>
              <a:ext uri="{FF2B5EF4-FFF2-40B4-BE49-F238E27FC236}">
                <a16:creationId xmlns:a16="http://schemas.microsoft.com/office/drawing/2014/main" id="{7CB059B3-0EC2-5847-A7B7-ACF945E1E0B8}"/>
              </a:ext>
            </a:extLst>
          </p:cNvPr>
          <p:cNvGrpSpPr/>
          <p:nvPr/>
        </p:nvGrpSpPr>
        <p:grpSpPr>
          <a:xfrm>
            <a:off x="2669524" y="2617708"/>
            <a:ext cx="862918" cy="898291"/>
            <a:chOff x="30769" y="-194035"/>
            <a:chExt cx="742188" cy="868346"/>
          </a:xfrm>
        </p:grpSpPr>
        <p:sp>
          <p:nvSpPr>
            <p:cNvPr id="14" name="Moon 13">
              <a:extLst>
                <a:ext uri="{FF2B5EF4-FFF2-40B4-BE49-F238E27FC236}">
                  <a16:creationId xmlns:a16="http://schemas.microsoft.com/office/drawing/2014/main" id="{D2FA02AD-FDC6-F044-A1F6-9DC7434C4D8D}"/>
                </a:ext>
              </a:extLst>
            </p:cNvPr>
            <p:cNvSpPr/>
            <p:nvPr/>
          </p:nvSpPr>
          <p:spPr>
            <a:xfrm rot="7659760">
              <a:off x="254914" y="110188"/>
              <a:ext cx="259715" cy="457200"/>
            </a:xfrm>
            <a:prstGeom prst="moon">
              <a:avLst>
                <a:gd name="adj" fmla="val 59222"/>
              </a:avLst>
            </a:prstGeom>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5" name="Group 14">
              <a:extLst>
                <a:ext uri="{FF2B5EF4-FFF2-40B4-BE49-F238E27FC236}">
                  <a16:creationId xmlns:a16="http://schemas.microsoft.com/office/drawing/2014/main" id="{CE944503-98EF-9641-9BF6-3A1CAFB17235}"/>
                </a:ext>
              </a:extLst>
            </p:cNvPr>
            <p:cNvGrpSpPr/>
            <p:nvPr/>
          </p:nvGrpSpPr>
          <p:grpSpPr>
            <a:xfrm>
              <a:off x="30769" y="-194035"/>
              <a:ext cx="742188" cy="868346"/>
              <a:chOff x="30769" y="-194035"/>
              <a:chExt cx="742188" cy="868346"/>
            </a:xfrm>
          </p:grpSpPr>
          <p:sp>
            <p:nvSpPr>
              <p:cNvPr id="16" name="Oval 15">
                <a:extLst>
                  <a:ext uri="{FF2B5EF4-FFF2-40B4-BE49-F238E27FC236}">
                    <a16:creationId xmlns:a16="http://schemas.microsoft.com/office/drawing/2014/main" id="{04E0E489-CBC6-5644-BE54-8EE988F45DDC}"/>
                  </a:ext>
                </a:extLst>
              </p:cNvPr>
              <p:cNvSpPr/>
              <p:nvPr/>
            </p:nvSpPr>
            <p:spPr>
              <a:xfrm>
                <a:off x="39530" y="151303"/>
                <a:ext cx="144725" cy="154593"/>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Arc 16">
                <a:extLst>
                  <a:ext uri="{FF2B5EF4-FFF2-40B4-BE49-F238E27FC236}">
                    <a16:creationId xmlns:a16="http://schemas.microsoft.com/office/drawing/2014/main" id="{A86AB263-9477-9B40-8C48-063BCC662AC7}"/>
                  </a:ext>
                </a:extLst>
              </p:cNvPr>
              <p:cNvSpPr/>
              <p:nvPr/>
            </p:nvSpPr>
            <p:spPr>
              <a:xfrm rot="14196117" flipH="1">
                <a:off x="-28321" y="3373"/>
                <a:ext cx="246876" cy="128696"/>
              </a:xfrm>
              <a:prstGeom prst="arc">
                <a:avLst>
                  <a:gd name="adj1" fmla="val 15285393"/>
                  <a:gd name="adj2" fmla="val 20183707"/>
                </a:avLst>
              </a:prstGeom>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8" name="Freeform 17">
                <a:extLst>
                  <a:ext uri="{FF2B5EF4-FFF2-40B4-BE49-F238E27FC236}">
                    <a16:creationId xmlns:a16="http://schemas.microsoft.com/office/drawing/2014/main" id="{0D683E9F-23CF-A040-977E-4B65F2F59FEA}"/>
                  </a:ext>
                </a:extLst>
              </p:cNvPr>
              <p:cNvSpPr/>
              <p:nvPr/>
            </p:nvSpPr>
            <p:spPr>
              <a:xfrm>
                <a:off x="262508" y="-194035"/>
                <a:ext cx="510449" cy="450443"/>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9" name="Freeform 18">
                <a:extLst>
                  <a:ext uri="{FF2B5EF4-FFF2-40B4-BE49-F238E27FC236}">
                    <a16:creationId xmlns:a16="http://schemas.microsoft.com/office/drawing/2014/main" id="{3D58EB33-5377-2B4A-94BC-CCBFBF76753E}"/>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0" name="Freeform 19">
                <a:extLst>
                  <a:ext uri="{FF2B5EF4-FFF2-40B4-BE49-F238E27FC236}">
                    <a16:creationId xmlns:a16="http://schemas.microsoft.com/office/drawing/2014/main" id="{C1640D48-C09B-6B4B-BC82-01888ACD3575}"/>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1" name="Freeform 20">
                <a:extLst>
                  <a:ext uri="{FF2B5EF4-FFF2-40B4-BE49-F238E27FC236}">
                    <a16:creationId xmlns:a16="http://schemas.microsoft.com/office/drawing/2014/main" id="{9C5C6FF6-74BE-C048-B1C7-84A2059C4D6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p:spPr>
            <p:style>
              <a:lnRef idx="2">
                <a:schemeClr val="accent4">
                  <a:shade val="50000"/>
                </a:schemeClr>
              </a:lnRef>
              <a:fillRef idx="1">
                <a:schemeClr val="accent4"/>
              </a:fillRef>
              <a:effectRef idx="0">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grpSp>
        <p:nvGrpSpPr>
          <p:cNvPr id="22" name="Group 21">
            <a:extLst>
              <a:ext uri="{FF2B5EF4-FFF2-40B4-BE49-F238E27FC236}">
                <a16:creationId xmlns:a16="http://schemas.microsoft.com/office/drawing/2014/main" id="{790C85A1-381E-9D41-A607-CC101920BD4D}"/>
              </a:ext>
            </a:extLst>
          </p:cNvPr>
          <p:cNvGrpSpPr/>
          <p:nvPr/>
        </p:nvGrpSpPr>
        <p:grpSpPr>
          <a:xfrm>
            <a:off x="3961163" y="2661751"/>
            <a:ext cx="885721" cy="1165303"/>
            <a:chOff x="-56988" y="-194035"/>
            <a:chExt cx="670360" cy="985388"/>
          </a:xfrm>
        </p:grpSpPr>
        <p:sp>
          <p:nvSpPr>
            <p:cNvPr id="23" name="Moon 22">
              <a:extLst>
                <a:ext uri="{FF2B5EF4-FFF2-40B4-BE49-F238E27FC236}">
                  <a16:creationId xmlns:a16="http://schemas.microsoft.com/office/drawing/2014/main" id="{A69581A9-166E-7A4A-A952-AFA2C5423F5A}"/>
                </a:ext>
              </a:extLst>
            </p:cNvPr>
            <p:cNvSpPr/>
            <p:nvPr/>
          </p:nvSpPr>
          <p:spPr>
            <a:xfrm rot="7659760">
              <a:off x="254914" y="110188"/>
              <a:ext cx="259715" cy="457200"/>
            </a:xfrm>
            <a:prstGeom prst="moon">
              <a:avLst>
                <a:gd name="adj" fmla="val 59222"/>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24" name="Group 23">
              <a:extLst>
                <a:ext uri="{FF2B5EF4-FFF2-40B4-BE49-F238E27FC236}">
                  <a16:creationId xmlns:a16="http://schemas.microsoft.com/office/drawing/2014/main" id="{D1C2DF9F-EA77-FB46-8E55-5BBB17041FBD}"/>
                </a:ext>
              </a:extLst>
            </p:cNvPr>
            <p:cNvGrpSpPr/>
            <p:nvPr/>
          </p:nvGrpSpPr>
          <p:grpSpPr>
            <a:xfrm>
              <a:off x="-56988" y="-194035"/>
              <a:ext cx="648127" cy="985388"/>
              <a:chOff x="-56988" y="-194035"/>
              <a:chExt cx="648127" cy="985388"/>
            </a:xfrm>
          </p:grpSpPr>
          <p:sp>
            <p:nvSpPr>
              <p:cNvPr id="25" name="Oval 24">
                <a:extLst>
                  <a:ext uri="{FF2B5EF4-FFF2-40B4-BE49-F238E27FC236}">
                    <a16:creationId xmlns:a16="http://schemas.microsoft.com/office/drawing/2014/main" id="{92B7E8B3-3349-B847-A3DE-84B2DA275937}"/>
                  </a:ext>
                </a:extLst>
              </p:cNvPr>
              <p:cNvSpPr/>
              <p:nvPr/>
            </p:nvSpPr>
            <p:spPr>
              <a:xfrm>
                <a:off x="39452" y="122594"/>
                <a:ext cx="214347" cy="182779"/>
              </a:xfrm>
              <a:prstGeom prst="ellipse">
                <a:avLst/>
              </a:pr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Arc 25">
                <a:extLst>
                  <a:ext uri="{FF2B5EF4-FFF2-40B4-BE49-F238E27FC236}">
                    <a16:creationId xmlns:a16="http://schemas.microsoft.com/office/drawing/2014/main" id="{F3499115-9437-DF44-BA89-38767896DE07}"/>
                  </a:ext>
                </a:extLst>
              </p:cNvPr>
              <p:cNvSpPr/>
              <p:nvPr/>
            </p:nvSpPr>
            <p:spPr>
              <a:xfrm rot="13104956" flipH="1">
                <a:off x="-56988" y="71776"/>
                <a:ext cx="196288" cy="119946"/>
              </a:xfrm>
              <a:prstGeom prst="arc">
                <a:avLst>
                  <a:gd name="adj1" fmla="val 8526750"/>
                  <a:gd name="adj2" fmla="val 20183707"/>
                </a:avLst>
              </a:prstGeom>
              <a:noFill/>
              <a:ln w="28575">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Freeform 26">
                <a:extLst>
                  <a:ext uri="{FF2B5EF4-FFF2-40B4-BE49-F238E27FC236}">
                    <a16:creationId xmlns:a16="http://schemas.microsoft.com/office/drawing/2014/main" id="{24529EF1-5D21-A442-9506-E59A48B1E54F}"/>
                  </a:ext>
                </a:extLst>
              </p:cNvPr>
              <p:cNvSpPr/>
              <p:nvPr/>
            </p:nvSpPr>
            <p:spPr>
              <a:xfrm>
                <a:off x="230651" y="-194035"/>
                <a:ext cx="300822" cy="529214"/>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Freeform 27">
                <a:extLst>
                  <a:ext uri="{FF2B5EF4-FFF2-40B4-BE49-F238E27FC236}">
                    <a16:creationId xmlns:a16="http://schemas.microsoft.com/office/drawing/2014/main" id="{ADFFCACF-C0DD-774C-9244-A3B9FEDF0940}"/>
                  </a:ext>
                </a:extLst>
              </p:cNvPr>
              <p:cNvSpPr/>
              <p:nvPr/>
            </p:nvSpPr>
            <p:spPr>
              <a:xfrm rot="19525368">
                <a:off x="414559" y="492012"/>
                <a:ext cx="176580"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a:ln w="19050"/>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9" name="Freeform 28">
                <a:extLst>
                  <a:ext uri="{FF2B5EF4-FFF2-40B4-BE49-F238E27FC236}">
                    <a16:creationId xmlns:a16="http://schemas.microsoft.com/office/drawing/2014/main" id="{28273ECB-7F46-8340-B56B-6E5D02F069FD}"/>
                  </a:ext>
                </a:extLst>
              </p:cNvPr>
              <p:cNvSpPr/>
              <p:nvPr/>
            </p:nvSpPr>
            <p:spPr>
              <a:xfrm>
                <a:off x="257576" y="334778"/>
                <a:ext cx="128421" cy="233190"/>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a:ln w="19050"/>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0" name="Freeform 29">
                <a:extLst>
                  <a:ext uri="{FF2B5EF4-FFF2-40B4-BE49-F238E27FC236}">
                    <a16:creationId xmlns:a16="http://schemas.microsoft.com/office/drawing/2014/main" id="{DEA1D936-B80E-9C4E-90D3-FF25CA7E6A2B}"/>
                  </a:ext>
                </a:extLst>
              </p:cNvPr>
              <p:cNvSpPr/>
              <p:nvPr/>
            </p:nvSpPr>
            <p:spPr>
              <a:xfrm rot="930859">
                <a:off x="205857" y="269391"/>
                <a:ext cx="86831" cy="178039"/>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a:ln w="19050"/>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31" name="Freeform 30">
            <a:extLst>
              <a:ext uri="{FF2B5EF4-FFF2-40B4-BE49-F238E27FC236}">
                <a16:creationId xmlns:a16="http://schemas.microsoft.com/office/drawing/2014/main" id="{6C67317B-FDB4-0249-8264-6C8624C9BDF1}"/>
              </a:ext>
            </a:extLst>
          </p:cNvPr>
          <p:cNvSpPr/>
          <p:nvPr/>
        </p:nvSpPr>
        <p:spPr>
          <a:xfrm>
            <a:off x="4121706" y="3213205"/>
            <a:ext cx="91217" cy="101849"/>
          </a:xfrm>
          <a:custGeom>
            <a:avLst/>
            <a:gdLst>
              <a:gd name="connsiteX0" fmla="*/ 0 w 63500"/>
              <a:gd name="connsiteY0" fmla="*/ 0 h 91440"/>
              <a:gd name="connsiteX1" fmla="*/ 5080 w 63500"/>
              <a:gd name="connsiteY1" fmla="*/ 30480 h 91440"/>
              <a:gd name="connsiteX2" fmla="*/ 7620 w 63500"/>
              <a:gd name="connsiteY2" fmla="*/ 43180 h 91440"/>
              <a:gd name="connsiteX3" fmla="*/ 12700 w 63500"/>
              <a:gd name="connsiteY3" fmla="*/ 58420 h 91440"/>
              <a:gd name="connsiteX4" fmla="*/ 17780 w 63500"/>
              <a:gd name="connsiteY4" fmla="*/ 76200 h 91440"/>
              <a:gd name="connsiteX5" fmla="*/ 22860 w 63500"/>
              <a:gd name="connsiteY5" fmla="*/ 91440 h 91440"/>
              <a:gd name="connsiteX6" fmla="*/ 25400 w 63500"/>
              <a:gd name="connsiteY6" fmla="*/ 55880 h 91440"/>
              <a:gd name="connsiteX7" fmla="*/ 27940 w 63500"/>
              <a:gd name="connsiteY7" fmla="*/ 30480 h 91440"/>
              <a:gd name="connsiteX8" fmla="*/ 30480 w 63500"/>
              <a:gd name="connsiteY8" fmla="*/ 38100 h 91440"/>
              <a:gd name="connsiteX9" fmla="*/ 35560 w 63500"/>
              <a:gd name="connsiteY9" fmla="*/ 45720 h 91440"/>
              <a:gd name="connsiteX10" fmla="*/ 38100 w 63500"/>
              <a:gd name="connsiteY10" fmla="*/ 53340 h 91440"/>
              <a:gd name="connsiteX11" fmla="*/ 48260 w 63500"/>
              <a:gd name="connsiteY11" fmla="*/ 68580 h 91440"/>
              <a:gd name="connsiteX12" fmla="*/ 53340 w 63500"/>
              <a:gd name="connsiteY12" fmla="*/ 76200 h 91440"/>
              <a:gd name="connsiteX13" fmla="*/ 58420 w 63500"/>
              <a:gd name="connsiteY13" fmla="*/ 83820 h 91440"/>
              <a:gd name="connsiteX14" fmla="*/ 63500 w 63500"/>
              <a:gd name="connsiteY14" fmla="*/ 91440 h 91440"/>
              <a:gd name="connsiteX15" fmla="*/ 60960 w 63500"/>
              <a:gd name="connsiteY15" fmla="*/ 55880 h 91440"/>
              <a:gd name="connsiteX16" fmla="*/ 58420 w 63500"/>
              <a:gd name="connsiteY16" fmla="*/ 48260 h 91440"/>
              <a:gd name="connsiteX17" fmla="*/ 53340 w 63500"/>
              <a:gd name="connsiteY17" fmla="*/ 5080 h 91440"/>
              <a:gd name="connsiteX18" fmla="*/ 10160 w 63500"/>
              <a:gd name="connsiteY18" fmla="*/ 12700 h 91440"/>
              <a:gd name="connsiteX19" fmla="*/ 0 w 63500"/>
              <a:gd name="connsiteY19" fmla="*/ 0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3500" h="91440">
                <a:moveTo>
                  <a:pt x="0" y="0"/>
                </a:moveTo>
                <a:cubicBezTo>
                  <a:pt x="1693" y="10160"/>
                  <a:pt x="3060" y="20380"/>
                  <a:pt x="5080" y="30480"/>
                </a:cubicBezTo>
                <a:cubicBezTo>
                  <a:pt x="5927" y="34713"/>
                  <a:pt x="6484" y="39015"/>
                  <a:pt x="7620" y="43180"/>
                </a:cubicBezTo>
                <a:cubicBezTo>
                  <a:pt x="9029" y="48346"/>
                  <a:pt x="11007" y="53340"/>
                  <a:pt x="12700" y="58420"/>
                </a:cubicBezTo>
                <a:cubicBezTo>
                  <a:pt x="21236" y="84029"/>
                  <a:pt x="8212" y="44306"/>
                  <a:pt x="17780" y="76200"/>
                </a:cubicBezTo>
                <a:cubicBezTo>
                  <a:pt x="19319" y="81329"/>
                  <a:pt x="22860" y="91440"/>
                  <a:pt x="22860" y="91440"/>
                </a:cubicBezTo>
                <a:cubicBezTo>
                  <a:pt x="23707" y="79587"/>
                  <a:pt x="24413" y="67722"/>
                  <a:pt x="25400" y="55880"/>
                </a:cubicBezTo>
                <a:cubicBezTo>
                  <a:pt x="26107" y="47400"/>
                  <a:pt x="25602" y="38662"/>
                  <a:pt x="27940" y="30480"/>
                </a:cubicBezTo>
                <a:cubicBezTo>
                  <a:pt x="28676" y="27906"/>
                  <a:pt x="29283" y="35705"/>
                  <a:pt x="30480" y="38100"/>
                </a:cubicBezTo>
                <a:cubicBezTo>
                  <a:pt x="31845" y="40830"/>
                  <a:pt x="34195" y="42990"/>
                  <a:pt x="35560" y="45720"/>
                </a:cubicBezTo>
                <a:cubicBezTo>
                  <a:pt x="36757" y="48115"/>
                  <a:pt x="36800" y="51000"/>
                  <a:pt x="38100" y="53340"/>
                </a:cubicBezTo>
                <a:cubicBezTo>
                  <a:pt x="41065" y="58677"/>
                  <a:pt x="44873" y="63500"/>
                  <a:pt x="48260" y="68580"/>
                </a:cubicBezTo>
                <a:lnTo>
                  <a:pt x="53340" y="76200"/>
                </a:lnTo>
                <a:lnTo>
                  <a:pt x="58420" y="83820"/>
                </a:lnTo>
                <a:lnTo>
                  <a:pt x="63500" y="91440"/>
                </a:lnTo>
                <a:cubicBezTo>
                  <a:pt x="62653" y="79587"/>
                  <a:pt x="62348" y="67682"/>
                  <a:pt x="60960" y="55880"/>
                </a:cubicBezTo>
                <a:cubicBezTo>
                  <a:pt x="60647" y="53221"/>
                  <a:pt x="58945" y="50885"/>
                  <a:pt x="58420" y="48260"/>
                </a:cubicBezTo>
                <a:cubicBezTo>
                  <a:pt x="56174" y="37030"/>
                  <a:pt x="54348" y="15156"/>
                  <a:pt x="53340" y="5080"/>
                </a:cubicBezTo>
                <a:cubicBezTo>
                  <a:pt x="22069" y="11334"/>
                  <a:pt x="36488" y="8939"/>
                  <a:pt x="10160" y="12700"/>
                </a:cubicBezTo>
                <a:lnTo>
                  <a:pt x="0" y="0"/>
                </a:lnTo>
                <a:close/>
              </a:path>
            </a:pathLst>
          </a:custGeom>
          <a:solidFill>
            <a:schemeClr val="accent2">
              <a:lumMod val="5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2" name="Group 31">
            <a:extLst>
              <a:ext uri="{FF2B5EF4-FFF2-40B4-BE49-F238E27FC236}">
                <a16:creationId xmlns:a16="http://schemas.microsoft.com/office/drawing/2014/main" id="{A44A32B0-6DD4-1F4D-A3D0-1AFDAB776003}"/>
              </a:ext>
            </a:extLst>
          </p:cNvPr>
          <p:cNvGrpSpPr/>
          <p:nvPr/>
        </p:nvGrpSpPr>
        <p:grpSpPr>
          <a:xfrm>
            <a:off x="5686997" y="2823241"/>
            <a:ext cx="1880902" cy="1168974"/>
            <a:chOff x="44303" y="-99062"/>
            <a:chExt cx="611055" cy="988530"/>
          </a:xfrm>
        </p:grpSpPr>
        <p:sp>
          <p:nvSpPr>
            <p:cNvPr id="33" name="Moon 32">
              <a:extLst>
                <a:ext uri="{FF2B5EF4-FFF2-40B4-BE49-F238E27FC236}">
                  <a16:creationId xmlns:a16="http://schemas.microsoft.com/office/drawing/2014/main" id="{FA4C84EA-A711-5546-904B-C47C40138630}"/>
                </a:ext>
              </a:extLst>
            </p:cNvPr>
            <p:cNvSpPr/>
            <p:nvPr/>
          </p:nvSpPr>
          <p:spPr>
            <a:xfrm rot="16765860">
              <a:off x="172992" y="164578"/>
              <a:ext cx="431620" cy="457200"/>
            </a:xfrm>
            <a:prstGeom prst="moon">
              <a:avLst>
                <a:gd name="adj" fmla="val 59222"/>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34" name="Group 33">
              <a:extLst>
                <a:ext uri="{FF2B5EF4-FFF2-40B4-BE49-F238E27FC236}">
                  <a16:creationId xmlns:a16="http://schemas.microsoft.com/office/drawing/2014/main" id="{B8A9723D-5910-4C4B-8474-13DB200170EB}"/>
                </a:ext>
              </a:extLst>
            </p:cNvPr>
            <p:cNvGrpSpPr/>
            <p:nvPr/>
          </p:nvGrpSpPr>
          <p:grpSpPr>
            <a:xfrm>
              <a:off x="44303" y="-99062"/>
              <a:ext cx="611055" cy="988530"/>
              <a:chOff x="44303" y="-99062"/>
              <a:chExt cx="611055" cy="988530"/>
            </a:xfrm>
          </p:grpSpPr>
          <p:sp>
            <p:nvSpPr>
              <p:cNvPr id="35" name="Oval 34">
                <a:extLst>
                  <a:ext uri="{FF2B5EF4-FFF2-40B4-BE49-F238E27FC236}">
                    <a16:creationId xmlns:a16="http://schemas.microsoft.com/office/drawing/2014/main" id="{B20F7D63-E3FE-324A-9D95-A8297EE5E4E3}"/>
                  </a:ext>
                </a:extLst>
              </p:cNvPr>
              <p:cNvSpPr/>
              <p:nvPr/>
            </p:nvSpPr>
            <p:spPr>
              <a:xfrm>
                <a:off x="66707" y="-33895"/>
                <a:ext cx="143296" cy="338744"/>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6" name="Arc 35">
                <a:extLst>
                  <a:ext uri="{FF2B5EF4-FFF2-40B4-BE49-F238E27FC236}">
                    <a16:creationId xmlns:a16="http://schemas.microsoft.com/office/drawing/2014/main" id="{34F0F648-9863-3B44-BB80-C41609F763DE}"/>
                  </a:ext>
                </a:extLst>
              </p:cNvPr>
              <p:cNvSpPr/>
              <p:nvPr/>
            </p:nvSpPr>
            <p:spPr>
              <a:xfrm rot="6478950" flipH="1">
                <a:off x="-189778" y="147256"/>
                <a:ext cx="513969" cy="45808"/>
              </a:xfrm>
              <a:prstGeom prst="arc">
                <a:avLst>
                  <a:gd name="adj1" fmla="val 10240841"/>
                  <a:gd name="adj2" fmla="val 20183707"/>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Freeform 36">
                <a:extLst>
                  <a:ext uri="{FF2B5EF4-FFF2-40B4-BE49-F238E27FC236}">
                    <a16:creationId xmlns:a16="http://schemas.microsoft.com/office/drawing/2014/main" id="{03AE5EDE-692E-2B4C-8DD9-3C898D8500AF}"/>
                  </a:ext>
                </a:extLst>
              </p:cNvPr>
              <p:cNvSpPr/>
              <p:nvPr/>
            </p:nvSpPr>
            <p:spPr>
              <a:xfrm rot="20355564">
                <a:off x="224680" y="-99062"/>
                <a:ext cx="430678" cy="296283"/>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37">
                <a:extLst>
                  <a:ext uri="{FF2B5EF4-FFF2-40B4-BE49-F238E27FC236}">
                    <a16:creationId xmlns:a16="http://schemas.microsoft.com/office/drawing/2014/main" id="{868B4A3B-BE3E-7E4D-869A-F3C0D387A165}"/>
                  </a:ext>
                </a:extLst>
              </p:cNvPr>
              <p:cNvSpPr/>
              <p:nvPr/>
            </p:nvSpPr>
            <p:spPr>
              <a:xfrm rot="6762784">
                <a:off x="334500" y="601147"/>
                <a:ext cx="462309" cy="114334"/>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Freeform 38">
                <a:extLst>
                  <a:ext uri="{FF2B5EF4-FFF2-40B4-BE49-F238E27FC236}">
                    <a16:creationId xmlns:a16="http://schemas.microsoft.com/office/drawing/2014/main" id="{16F70124-2BCD-324D-B138-013F6671D7E1}"/>
                  </a:ext>
                </a:extLst>
              </p:cNvPr>
              <p:cNvSpPr/>
              <p:nvPr/>
            </p:nvSpPr>
            <p:spPr>
              <a:xfrm rot="8834356">
                <a:off x="226766" y="504720"/>
                <a:ext cx="191887" cy="233190"/>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Freeform 39">
                <a:extLst>
                  <a:ext uri="{FF2B5EF4-FFF2-40B4-BE49-F238E27FC236}">
                    <a16:creationId xmlns:a16="http://schemas.microsoft.com/office/drawing/2014/main" id="{E62E73EB-2591-094F-80AB-70FCFA216634}"/>
                  </a:ext>
                </a:extLst>
              </p:cNvPr>
              <p:cNvSpPr/>
              <p:nvPr/>
            </p:nvSpPr>
            <p:spPr>
              <a:xfrm rot="11184829">
                <a:off x="140374" y="409007"/>
                <a:ext cx="121278" cy="249163"/>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41" name="Arc 40">
            <a:extLst>
              <a:ext uri="{FF2B5EF4-FFF2-40B4-BE49-F238E27FC236}">
                <a16:creationId xmlns:a16="http://schemas.microsoft.com/office/drawing/2014/main" id="{CD63D48B-89A4-6540-90EB-F28859529E67}"/>
              </a:ext>
            </a:extLst>
          </p:cNvPr>
          <p:cNvSpPr/>
          <p:nvPr/>
        </p:nvSpPr>
        <p:spPr>
          <a:xfrm rot="6478950" flipH="1">
            <a:off x="5646902" y="3137462"/>
            <a:ext cx="607426" cy="140475"/>
          </a:xfrm>
          <a:prstGeom prst="arc">
            <a:avLst>
              <a:gd name="adj1" fmla="val 10240841"/>
              <a:gd name="adj2" fmla="val 20183707"/>
            </a:avLst>
          </a:prstGeom>
          <a:ln>
            <a:no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2" name="Freeform 41">
            <a:extLst>
              <a:ext uri="{FF2B5EF4-FFF2-40B4-BE49-F238E27FC236}">
                <a16:creationId xmlns:a16="http://schemas.microsoft.com/office/drawing/2014/main" id="{5E59777F-F9E5-3147-B8D5-121EBC7497AA}"/>
              </a:ext>
            </a:extLst>
          </p:cNvPr>
          <p:cNvSpPr/>
          <p:nvPr/>
        </p:nvSpPr>
        <p:spPr>
          <a:xfrm>
            <a:off x="6070110" y="2620460"/>
            <a:ext cx="791767" cy="370695"/>
          </a:xfrm>
          <a:custGeom>
            <a:avLst/>
            <a:gdLst>
              <a:gd name="connsiteX0" fmla="*/ 0 w 551180"/>
              <a:gd name="connsiteY0" fmla="*/ 256726 h 256726"/>
              <a:gd name="connsiteX1" fmla="*/ 2540 w 551180"/>
              <a:gd name="connsiteY1" fmla="*/ 241486 h 256726"/>
              <a:gd name="connsiteX2" fmla="*/ 5080 w 551180"/>
              <a:gd name="connsiteY2" fmla="*/ 231326 h 256726"/>
              <a:gd name="connsiteX3" fmla="*/ 7620 w 551180"/>
              <a:gd name="connsiteY3" fmla="*/ 213546 h 256726"/>
              <a:gd name="connsiteX4" fmla="*/ 10160 w 551180"/>
              <a:gd name="connsiteY4" fmla="*/ 203386 h 256726"/>
              <a:gd name="connsiteX5" fmla="*/ 15240 w 551180"/>
              <a:gd name="connsiteY5" fmla="*/ 175446 h 256726"/>
              <a:gd name="connsiteX6" fmla="*/ 20320 w 551180"/>
              <a:gd name="connsiteY6" fmla="*/ 157666 h 256726"/>
              <a:gd name="connsiteX7" fmla="*/ 27940 w 551180"/>
              <a:gd name="connsiteY7" fmla="*/ 132266 h 256726"/>
              <a:gd name="connsiteX8" fmla="*/ 40640 w 551180"/>
              <a:gd name="connsiteY8" fmla="*/ 129726 h 256726"/>
              <a:gd name="connsiteX9" fmla="*/ 60960 w 551180"/>
              <a:gd name="connsiteY9" fmla="*/ 124646 h 256726"/>
              <a:gd name="connsiteX10" fmla="*/ 96520 w 551180"/>
              <a:gd name="connsiteY10" fmla="*/ 119566 h 256726"/>
              <a:gd name="connsiteX11" fmla="*/ 121920 w 551180"/>
              <a:gd name="connsiteY11" fmla="*/ 114486 h 256726"/>
              <a:gd name="connsiteX12" fmla="*/ 139700 w 551180"/>
              <a:gd name="connsiteY12" fmla="*/ 111946 h 256726"/>
              <a:gd name="connsiteX13" fmla="*/ 170180 w 551180"/>
              <a:gd name="connsiteY13" fmla="*/ 104326 h 256726"/>
              <a:gd name="connsiteX14" fmla="*/ 177800 w 551180"/>
              <a:gd name="connsiteY14" fmla="*/ 101786 h 256726"/>
              <a:gd name="connsiteX15" fmla="*/ 203200 w 551180"/>
              <a:gd name="connsiteY15" fmla="*/ 96706 h 256726"/>
              <a:gd name="connsiteX16" fmla="*/ 215900 w 551180"/>
              <a:gd name="connsiteY16" fmla="*/ 91626 h 256726"/>
              <a:gd name="connsiteX17" fmla="*/ 238760 w 551180"/>
              <a:gd name="connsiteY17" fmla="*/ 86546 h 256726"/>
              <a:gd name="connsiteX18" fmla="*/ 264160 w 551180"/>
              <a:gd name="connsiteY18" fmla="*/ 76386 h 256726"/>
              <a:gd name="connsiteX19" fmla="*/ 314960 w 551180"/>
              <a:gd name="connsiteY19" fmla="*/ 61146 h 256726"/>
              <a:gd name="connsiteX20" fmla="*/ 353060 w 551180"/>
              <a:gd name="connsiteY20" fmla="*/ 50986 h 256726"/>
              <a:gd name="connsiteX21" fmla="*/ 368300 w 551180"/>
              <a:gd name="connsiteY21" fmla="*/ 45906 h 256726"/>
              <a:gd name="connsiteX22" fmla="*/ 396240 w 551180"/>
              <a:gd name="connsiteY22" fmla="*/ 38286 h 256726"/>
              <a:gd name="connsiteX23" fmla="*/ 408940 w 551180"/>
              <a:gd name="connsiteY23" fmla="*/ 33206 h 256726"/>
              <a:gd name="connsiteX24" fmla="*/ 441960 w 551180"/>
              <a:gd name="connsiteY24" fmla="*/ 25586 h 256726"/>
              <a:gd name="connsiteX25" fmla="*/ 467360 w 551180"/>
              <a:gd name="connsiteY25" fmla="*/ 17966 h 256726"/>
              <a:gd name="connsiteX26" fmla="*/ 500380 w 551180"/>
              <a:gd name="connsiteY26" fmla="*/ 10346 h 256726"/>
              <a:gd name="connsiteX27" fmla="*/ 508000 w 551180"/>
              <a:gd name="connsiteY27" fmla="*/ 7806 h 256726"/>
              <a:gd name="connsiteX28" fmla="*/ 530860 w 551180"/>
              <a:gd name="connsiteY28" fmla="*/ 2726 h 256726"/>
              <a:gd name="connsiteX29" fmla="*/ 541020 w 551180"/>
              <a:gd name="connsiteY29" fmla="*/ 186 h 256726"/>
              <a:gd name="connsiteX30" fmla="*/ 551180 w 551180"/>
              <a:gd name="connsiteY30" fmla="*/ 186 h 25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51180" h="256726">
                <a:moveTo>
                  <a:pt x="0" y="256726"/>
                </a:moveTo>
                <a:cubicBezTo>
                  <a:pt x="847" y="251646"/>
                  <a:pt x="1530" y="246536"/>
                  <a:pt x="2540" y="241486"/>
                </a:cubicBezTo>
                <a:cubicBezTo>
                  <a:pt x="3225" y="238063"/>
                  <a:pt x="4456" y="234761"/>
                  <a:pt x="5080" y="231326"/>
                </a:cubicBezTo>
                <a:cubicBezTo>
                  <a:pt x="6151" y="225436"/>
                  <a:pt x="6549" y="219436"/>
                  <a:pt x="7620" y="213546"/>
                </a:cubicBezTo>
                <a:cubicBezTo>
                  <a:pt x="8244" y="210111"/>
                  <a:pt x="9475" y="206809"/>
                  <a:pt x="10160" y="203386"/>
                </a:cubicBezTo>
                <a:cubicBezTo>
                  <a:pt x="12016" y="194104"/>
                  <a:pt x="13384" y="184728"/>
                  <a:pt x="15240" y="175446"/>
                </a:cubicBezTo>
                <a:cubicBezTo>
                  <a:pt x="17887" y="162212"/>
                  <a:pt x="17092" y="168963"/>
                  <a:pt x="20320" y="157666"/>
                </a:cubicBezTo>
                <a:cubicBezTo>
                  <a:pt x="21320" y="154167"/>
                  <a:pt x="26111" y="132632"/>
                  <a:pt x="27940" y="132266"/>
                </a:cubicBezTo>
                <a:cubicBezTo>
                  <a:pt x="32173" y="131419"/>
                  <a:pt x="36433" y="130697"/>
                  <a:pt x="40640" y="129726"/>
                </a:cubicBezTo>
                <a:cubicBezTo>
                  <a:pt x="47443" y="128156"/>
                  <a:pt x="54091" y="125895"/>
                  <a:pt x="60960" y="124646"/>
                </a:cubicBezTo>
                <a:cubicBezTo>
                  <a:pt x="72741" y="122504"/>
                  <a:pt x="84779" y="121914"/>
                  <a:pt x="96520" y="119566"/>
                </a:cubicBezTo>
                <a:cubicBezTo>
                  <a:pt x="104987" y="117873"/>
                  <a:pt x="113372" y="115707"/>
                  <a:pt x="121920" y="114486"/>
                </a:cubicBezTo>
                <a:cubicBezTo>
                  <a:pt x="127847" y="113639"/>
                  <a:pt x="133842" y="113179"/>
                  <a:pt x="139700" y="111946"/>
                </a:cubicBezTo>
                <a:cubicBezTo>
                  <a:pt x="149948" y="109789"/>
                  <a:pt x="160245" y="107638"/>
                  <a:pt x="170180" y="104326"/>
                </a:cubicBezTo>
                <a:cubicBezTo>
                  <a:pt x="172720" y="103479"/>
                  <a:pt x="175191" y="102388"/>
                  <a:pt x="177800" y="101786"/>
                </a:cubicBezTo>
                <a:cubicBezTo>
                  <a:pt x="186213" y="99844"/>
                  <a:pt x="194857" y="98931"/>
                  <a:pt x="203200" y="96706"/>
                </a:cubicBezTo>
                <a:cubicBezTo>
                  <a:pt x="207605" y="95531"/>
                  <a:pt x="211516" y="92879"/>
                  <a:pt x="215900" y="91626"/>
                </a:cubicBezTo>
                <a:cubicBezTo>
                  <a:pt x="223406" y="89482"/>
                  <a:pt x="231316" y="88897"/>
                  <a:pt x="238760" y="86546"/>
                </a:cubicBezTo>
                <a:cubicBezTo>
                  <a:pt x="247456" y="83800"/>
                  <a:pt x="255509" y="79270"/>
                  <a:pt x="264160" y="76386"/>
                </a:cubicBezTo>
                <a:cubicBezTo>
                  <a:pt x="280932" y="70795"/>
                  <a:pt x="297961" y="66003"/>
                  <a:pt x="314960" y="61146"/>
                </a:cubicBezTo>
                <a:cubicBezTo>
                  <a:pt x="327598" y="57535"/>
                  <a:pt x="340591" y="55142"/>
                  <a:pt x="353060" y="50986"/>
                </a:cubicBezTo>
                <a:cubicBezTo>
                  <a:pt x="358140" y="49293"/>
                  <a:pt x="363163" y="47417"/>
                  <a:pt x="368300" y="45906"/>
                </a:cubicBezTo>
                <a:cubicBezTo>
                  <a:pt x="377561" y="43182"/>
                  <a:pt x="387026" y="41165"/>
                  <a:pt x="396240" y="38286"/>
                </a:cubicBezTo>
                <a:cubicBezTo>
                  <a:pt x="400592" y="36926"/>
                  <a:pt x="404582" y="34547"/>
                  <a:pt x="408940" y="33206"/>
                </a:cubicBezTo>
                <a:cubicBezTo>
                  <a:pt x="450350" y="20464"/>
                  <a:pt x="411962" y="33585"/>
                  <a:pt x="441960" y="25586"/>
                </a:cubicBezTo>
                <a:cubicBezTo>
                  <a:pt x="450501" y="23308"/>
                  <a:pt x="458861" y="20394"/>
                  <a:pt x="467360" y="17966"/>
                </a:cubicBezTo>
                <a:cubicBezTo>
                  <a:pt x="476497" y="15355"/>
                  <a:pt x="493334" y="12108"/>
                  <a:pt x="500380" y="10346"/>
                </a:cubicBezTo>
                <a:cubicBezTo>
                  <a:pt x="502977" y="9697"/>
                  <a:pt x="505426" y="8542"/>
                  <a:pt x="508000" y="7806"/>
                </a:cubicBezTo>
                <a:cubicBezTo>
                  <a:pt x="518840" y="4709"/>
                  <a:pt x="519075" y="5345"/>
                  <a:pt x="530860" y="2726"/>
                </a:cubicBezTo>
                <a:cubicBezTo>
                  <a:pt x="534268" y="1969"/>
                  <a:pt x="537556" y="619"/>
                  <a:pt x="541020" y="186"/>
                </a:cubicBezTo>
                <a:cubicBezTo>
                  <a:pt x="544381" y="-234"/>
                  <a:pt x="547793" y="186"/>
                  <a:pt x="551180" y="186"/>
                </a:cubicBezTo>
              </a:path>
            </a:pathLst>
          </a:cu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Freeform 42">
            <a:extLst>
              <a:ext uri="{FF2B5EF4-FFF2-40B4-BE49-F238E27FC236}">
                <a16:creationId xmlns:a16="http://schemas.microsoft.com/office/drawing/2014/main" id="{8CDCDE4B-60C3-6440-B35A-E49DA9A8C6B7}"/>
              </a:ext>
            </a:extLst>
          </p:cNvPr>
          <p:cNvSpPr/>
          <p:nvPr/>
        </p:nvSpPr>
        <p:spPr>
          <a:xfrm>
            <a:off x="5894973" y="2436948"/>
            <a:ext cx="572845" cy="513835"/>
          </a:xfrm>
          <a:custGeom>
            <a:avLst/>
            <a:gdLst>
              <a:gd name="connsiteX0" fmla="*/ 0 w 398780"/>
              <a:gd name="connsiteY0" fmla="*/ 355603 h 355603"/>
              <a:gd name="connsiteX1" fmla="*/ 0 w 398780"/>
              <a:gd name="connsiteY1" fmla="*/ 170183 h 355603"/>
              <a:gd name="connsiteX2" fmla="*/ 20320 w 398780"/>
              <a:gd name="connsiteY2" fmla="*/ 160023 h 355603"/>
              <a:gd name="connsiteX3" fmla="*/ 30480 w 398780"/>
              <a:gd name="connsiteY3" fmla="*/ 152403 h 355603"/>
              <a:gd name="connsiteX4" fmla="*/ 60960 w 398780"/>
              <a:gd name="connsiteY4" fmla="*/ 137163 h 355603"/>
              <a:gd name="connsiteX5" fmla="*/ 76200 w 398780"/>
              <a:gd name="connsiteY5" fmla="*/ 129543 h 355603"/>
              <a:gd name="connsiteX6" fmla="*/ 88900 w 398780"/>
              <a:gd name="connsiteY6" fmla="*/ 121923 h 355603"/>
              <a:gd name="connsiteX7" fmla="*/ 106680 w 398780"/>
              <a:gd name="connsiteY7" fmla="*/ 114303 h 355603"/>
              <a:gd name="connsiteX8" fmla="*/ 116840 w 398780"/>
              <a:gd name="connsiteY8" fmla="*/ 106683 h 355603"/>
              <a:gd name="connsiteX9" fmla="*/ 129540 w 398780"/>
              <a:gd name="connsiteY9" fmla="*/ 101603 h 355603"/>
              <a:gd name="connsiteX10" fmla="*/ 152400 w 398780"/>
              <a:gd name="connsiteY10" fmla="*/ 91443 h 355603"/>
              <a:gd name="connsiteX11" fmla="*/ 160020 w 398780"/>
              <a:gd name="connsiteY11" fmla="*/ 86363 h 355603"/>
              <a:gd name="connsiteX12" fmla="*/ 167640 w 398780"/>
              <a:gd name="connsiteY12" fmla="*/ 83823 h 355603"/>
              <a:gd name="connsiteX13" fmla="*/ 177800 w 398780"/>
              <a:gd name="connsiteY13" fmla="*/ 78743 h 355603"/>
              <a:gd name="connsiteX14" fmla="*/ 193040 w 398780"/>
              <a:gd name="connsiteY14" fmla="*/ 73663 h 355603"/>
              <a:gd name="connsiteX15" fmla="*/ 203200 w 398780"/>
              <a:gd name="connsiteY15" fmla="*/ 68583 h 355603"/>
              <a:gd name="connsiteX16" fmla="*/ 210820 w 398780"/>
              <a:gd name="connsiteY16" fmla="*/ 66043 h 355603"/>
              <a:gd name="connsiteX17" fmla="*/ 223520 w 398780"/>
              <a:gd name="connsiteY17" fmla="*/ 60963 h 355603"/>
              <a:gd name="connsiteX18" fmla="*/ 243840 w 398780"/>
              <a:gd name="connsiteY18" fmla="*/ 50803 h 355603"/>
              <a:gd name="connsiteX19" fmla="*/ 254000 w 398780"/>
              <a:gd name="connsiteY19" fmla="*/ 45723 h 355603"/>
              <a:gd name="connsiteX20" fmla="*/ 266700 w 398780"/>
              <a:gd name="connsiteY20" fmla="*/ 40643 h 355603"/>
              <a:gd name="connsiteX21" fmla="*/ 274320 w 398780"/>
              <a:gd name="connsiteY21" fmla="*/ 38103 h 355603"/>
              <a:gd name="connsiteX22" fmla="*/ 292100 w 398780"/>
              <a:gd name="connsiteY22" fmla="*/ 27943 h 355603"/>
              <a:gd name="connsiteX23" fmla="*/ 312420 w 398780"/>
              <a:gd name="connsiteY23" fmla="*/ 20323 h 355603"/>
              <a:gd name="connsiteX24" fmla="*/ 322580 w 398780"/>
              <a:gd name="connsiteY24" fmla="*/ 17783 h 355603"/>
              <a:gd name="connsiteX25" fmla="*/ 330200 w 398780"/>
              <a:gd name="connsiteY25" fmla="*/ 15243 h 355603"/>
              <a:gd name="connsiteX26" fmla="*/ 353060 w 398780"/>
              <a:gd name="connsiteY26" fmla="*/ 10163 h 355603"/>
              <a:gd name="connsiteX27" fmla="*/ 373380 w 398780"/>
              <a:gd name="connsiteY27" fmla="*/ 5083 h 355603"/>
              <a:gd name="connsiteX28" fmla="*/ 386080 w 398780"/>
              <a:gd name="connsiteY28" fmla="*/ 2543 h 355603"/>
              <a:gd name="connsiteX29" fmla="*/ 398780 w 398780"/>
              <a:gd name="connsiteY29" fmla="*/ 3 h 35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8780" h="355603">
                <a:moveTo>
                  <a:pt x="0" y="355603"/>
                </a:moveTo>
                <a:cubicBezTo>
                  <a:pt x="3222" y="291170"/>
                  <a:pt x="20121" y="230547"/>
                  <a:pt x="0" y="170183"/>
                </a:cubicBezTo>
                <a:cubicBezTo>
                  <a:pt x="6773" y="166796"/>
                  <a:pt x="14262" y="164567"/>
                  <a:pt x="20320" y="160023"/>
                </a:cubicBezTo>
                <a:cubicBezTo>
                  <a:pt x="23707" y="157483"/>
                  <a:pt x="26790" y="154478"/>
                  <a:pt x="30480" y="152403"/>
                </a:cubicBezTo>
                <a:cubicBezTo>
                  <a:pt x="40380" y="146834"/>
                  <a:pt x="50800" y="142243"/>
                  <a:pt x="60960" y="137163"/>
                </a:cubicBezTo>
                <a:cubicBezTo>
                  <a:pt x="66040" y="134623"/>
                  <a:pt x="71330" y="132465"/>
                  <a:pt x="76200" y="129543"/>
                </a:cubicBezTo>
                <a:cubicBezTo>
                  <a:pt x="80433" y="127003"/>
                  <a:pt x="84484" y="124131"/>
                  <a:pt x="88900" y="121923"/>
                </a:cubicBezTo>
                <a:cubicBezTo>
                  <a:pt x="94667" y="119039"/>
                  <a:pt x="101019" y="117391"/>
                  <a:pt x="106680" y="114303"/>
                </a:cubicBezTo>
                <a:cubicBezTo>
                  <a:pt x="110396" y="112276"/>
                  <a:pt x="113139" y="108739"/>
                  <a:pt x="116840" y="106683"/>
                </a:cubicBezTo>
                <a:cubicBezTo>
                  <a:pt x="120826" y="104469"/>
                  <a:pt x="125349" y="103399"/>
                  <a:pt x="129540" y="101603"/>
                </a:cubicBezTo>
                <a:cubicBezTo>
                  <a:pt x="137204" y="98318"/>
                  <a:pt x="144942" y="95172"/>
                  <a:pt x="152400" y="91443"/>
                </a:cubicBezTo>
                <a:cubicBezTo>
                  <a:pt x="155130" y="90078"/>
                  <a:pt x="157290" y="87728"/>
                  <a:pt x="160020" y="86363"/>
                </a:cubicBezTo>
                <a:cubicBezTo>
                  <a:pt x="162415" y="85166"/>
                  <a:pt x="165179" y="84878"/>
                  <a:pt x="167640" y="83823"/>
                </a:cubicBezTo>
                <a:cubicBezTo>
                  <a:pt x="171120" y="82331"/>
                  <a:pt x="174284" y="80149"/>
                  <a:pt x="177800" y="78743"/>
                </a:cubicBezTo>
                <a:cubicBezTo>
                  <a:pt x="182772" y="76754"/>
                  <a:pt x="188068" y="75652"/>
                  <a:pt x="193040" y="73663"/>
                </a:cubicBezTo>
                <a:cubicBezTo>
                  <a:pt x="196556" y="72257"/>
                  <a:pt x="199720" y="70075"/>
                  <a:pt x="203200" y="68583"/>
                </a:cubicBezTo>
                <a:cubicBezTo>
                  <a:pt x="205661" y="67528"/>
                  <a:pt x="208313" y="66983"/>
                  <a:pt x="210820" y="66043"/>
                </a:cubicBezTo>
                <a:cubicBezTo>
                  <a:pt x="215089" y="64442"/>
                  <a:pt x="219380" y="62874"/>
                  <a:pt x="223520" y="60963"/>
                </a:cubicBezTo>
                <a:cubicBezTo>
                  <a:pt x="230396" y="57790"/>
                  <a:pt x="237067" y="54190"/>
                  <a:pt x="243840" y="50803"/>
                </a:cubicBezTo>
                <a:cubicBezTo>
                  <a:pt x="247227" y="49110"/>
                  <a:pt x="250484" y="47129"/>
                  <a:pt x="254000" y="45723"/>
                </a:cubicBezTo>
                <a:cubicBezTo>
                  <a:pt x="258233" y="44030"/>
                  <a:pt x="262431" y="42244"/>
                  <a:pt x="266700" y="40643"/>
                </a:cubicBezTo>
                <a:cubicBezTo>
                  <a:pt x="269207" y="39703"/>
                  <a:pt x="271925" y="39300"/>
                  <a:pt x="274320" y="38103"/>
                </a:cubicBezTo>
                <a:cubicBezTo>
                  <a:pt x="280425" y="35050"/>
                  <a:pt x="285995" y="30996"/>
                  <a:pt x="292100" y="27943"/>
                </a:cubicBezTo>
                <a:cubicBezTo>
                  <a:pt x="295679" y="26154"/>
                  <a:pt x="307291" y="21789"/>
                  <a:pt x="312420" y="20323"/>
                </a:cubicBezTo>
                <a:cubicBezTo>
                  <a:pt x="315777" y="19364"/>
                  <a:pt x="319223" y="18742"/>
                  <a:pt x="322580" y="17783"/>
                </a:cubicBezTo>
                <a:cubicBezTo>
                  <a:pt x="325154" y="17047"/>
                  <a:pt x="327626" y="15979"/>
                  <a:pt x="330200" y="15243"/>
                </a:cubicBezTo>
                <a:cubicBezTo>
                  <a:pt x="342523" y="11722"/>
                  <a:pt x="339442" y="13306"/>
                  <a:pt x="353060" y="10163"/>
                </a:cubicBezTo>
                <a:cubicBezTo>
                  <a:pt x="359863" y="8593"/>
                  <a:pt x="366534" y="6452"/>
                  <a:pt x="373380" y="5083"/>
                </a:cubicBezTo>
                <a:cubicBezTo>
                  <a:pt x="377613" y="4236"/>
                  <a:pt x="381866" y="3480"/>
                  <a:pt x="386080" y="2543"/>
                </a:cubicBezTo>
                <a:cubicBezTo>
                  <a:pt x="398434" y="-202"/>
                  <a:pt x="392416" y="3"/>
                  <a:pt x="398780" y="3"/>
                </a:cubicBezTo>
              </a:path>
            </a:pathLst>
          </a:custGeom>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Smiley Face 43">
            <a:extLst>
              <a:ext uri="{FF2B5EF4-FFF2-40B4-BE49-F238E27FC236}">
                <a16:creationId xmlns:a16="http://schemas.microsoft.com/office/drawing/2014/main" id="{A38A021A-731F-824E-A4F6-5AD5CD479C88}"/>
              </a:ext>
            </a:extLst>
          </p:cNvPr>
          <p:cNvSpPr/>
          <p:nvPr/>
        </p:nvSpPr>
        <p:spPr>
          <a:xfrm>
            <a:off x="1428967" y="3323313"/>
            <a:ext cx="318349" cy="300960"/>
          </a:xfrm>
          <a:prstGeom prst="smileyFace">
            <a:avLst>
              <a:gd name="adj" fmla="val 4653"/>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Tree>
    <p:extLst>
      <p:ext uri="{BB962C8B-B14F-4D97-AF65-F5344CB8AC3E}">
        <p14:creationId xmlns:p14="http://schemas.microsoft.com/office/powerpoint/2010/main" val="241855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CDF16-5912-3D4B-91BD-4B56C1DDCC78}"/>
              </a:ext>
            </a:extLst>
          </p:cNvPr>
          <p:cNvSpPr>
            <a:spLocks noGrp="1"/>
          </p:cNvSpPr>
          <p:nvPr>
            <p:ph type="title"/>
          </p:nvPr>
        </p:nvSpPr>
        <p:spPr/>
        <p:txBody>
          <a:bodyPr/>
          <a:lstStyle/>
          <a:p>
            <a:r>
              <a:rPr lang="en-US" dirty="0"/>
              <a:t>Stages of feedback:</a:t>
            </a:r>
            <a:br>
              <a:rPr lang="en-US" dirty="0"/>
            </a:br>
            <a:r>
              <a:rPr lang="en-US" dirty="0"/>
              <a:t>	moving forward</a:t>
            </a:r>
          </a:p>
        </p:txBody>
      </p:sp>
    </p:spTree>
    <p:extLst>
      <p:ext uri="{BB962C8B-B14F-4D97-AF65-F5344CB8AC3E}">
        <p14:creationId xmlns:p14="http://schemas.microsoft.com/office/powerpoint/2010/main" val="3123796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1: Unaware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Cannot sense issue</a:t>
            </a:r>
          </a:p>
          <a:p>
            <a:r>
              <a:rPr lang="en-US" dirty="0"/>
              <a:t>Uncertain why it is an issue</a:t>
            </a:r>
          </a:p>
          <a:p>
            <a:r>
              <a:rPr lang="en-US" dirty="0"/>
              <a:t>Don’t know how to address it</a:t>
            </a:r>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74318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Example</a:t>
            </a:r>
          </a:p>
          <a:p>
            <a:pPr marL="76200" indent="0">
              <a:buNone/>
            </a:pPr>
            <a:r>
              <a:rPr lang="en-US" dirty="0">
                <a:solidFill>
                  <a:schemeClr val="bg2"/>
                </a:solidFill>
              </a:rPr>
              <a:t>Someone underlines or has you reread a sentence but you don’t see an issue.</a:t>
            </a:r>
          </a:p>
          <a:p>
            <a:pPr marL="76200" indent="0">
              <a:buNone/>
            </a:pPr>
            <a:r>
              <a:rPr lang="en-US" i="1" dirty="0">
                <a:solidFill>
                  <a:schemeClr val="bg2"/>
                </a:solidFill>
              </a:rPr>
              <a:t>I like this sentence, however, my friend does not.</a:t>
            </a:r>
          </a:p>
        </p:txBody>
      </p:sp>
    </p:spTree>
    <p:extLst>
      <p:ext uri="{BB962C8B-B14F-4D97-AF65-F5344CB8AC3E}">
        <p14:creationId xmlns:p14="http://schemas.microsoft.com/office/powerpoint/2010/main" val="2771579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1: Unaware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Cannot sense issue</a:t>
            </a:r>
          </a:p>
          <a:p>
            <a:r>
              <a:rPr lang="en-US" dirty="0"/>
              <a:t>Uncertain why it is an issue</a:t>
            </a:r>
          </a:p>
          <a:p>
            <a:r>
              <a:rPr lang="en-US" dirty="0"/>
              <a:t>Don’t know how to address it</a:t>
            </a:r>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317273"/>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Help learning to ID the issue independently</a:t>
            </a:r>
          </a:p>
          <a:p>
            <a:r>
              <a:rPr lang="en-US" dirty="0">
                <a:solidFill>
                  <a:schemeClr val="bg2"/>
                </a:solidFill>
              </a:rPr>
              <a:t>Explanation of WHY the issue is an issue</a:t>
            </a:r>
          </a:p>
        </p:txBody>
      </p:sp>
    </p:spTree>
    <p:extLst>
      <p:ext uri="{BB962C8B-B14F-4D97-AF65-F5344CB8AC3E}">
        <p14:creationId xmlns:p14="http://schemas.microsoft.com/office/powerpoint/2010/main" val="2629891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1: Unaware</a:t>
            </a:r>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96377" y="1126712"/>
            <a:ext cx="7751246" cy="2139002"/>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Example</a:t>
            </a:r>
          </a:p>
          <a:p>
            <a:pPr lvl="0" indent="-298450">
              <a:buClr>
                <a:srgbClr val="000000"/>
              </a:buClr>
              <a:buSzPts val="1100"/>
              <a:buFont typeface="Arial"/>
              <a:buChar char="●"/>
              <a:defRPr/>
            </a:pPr>
            <a:r>
              <a:rPr lang="en-US" dirty="0"/>
              <a:t>So in “</a:t>
            </a:r>
            <a:r>
              <a:rPr lang="en-US" i="1" dirty="0">
                <a:solidFill>
                  <a:schemeClr val="bg2"/>
                </a:solidFill>
              </a:rPr>
              <a:t>I like this sentence, however, my friend does not.” the issue is that this is in a piece of writing and however can’t be used to join two complete clauses into one sentence. </a:t>
            </a:r>
          </a:p>
        </p:txBody>
      </p:sp>
      <p:sp>
        <p:nvSpPr>
          <p:cNvPr id="6" name="Text Placeholder 2">
            <a:extLst>
              <a:ext uri="{FF2B5EF4-FFF2-40B4-BE49-F238E27FC236}">
                <a16:creationId xmlns:a16="http://schemas.microsoft.com/office/drawing/2014/main" id="{CC633CD6-5FED-DE43-BBDC-761577E27687}"/>
              </a:ext>
            </a:extLst>
          </p:cNvPr>
          <p:cNvSpPr txBox="1">
            <a:spLocks/>
          </p:cNvSpPr>
          <p:nvPr/>
        </p:nvSpPr>
        <p:spPr>
          <a:xfrm>
            <a:off x="696377" y="3446330"/>
            <a:ext cx="7751246" cy="1317273"/>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Help learning to ID the issue independently</a:t>
            </a:r>
          </a:p>
          <a:p>
            <a:r>
              <a:rPr lang="en-US" dirty="0">
                <a:solidFill>
                  <a:schemeClr val="bg2"/>
                </a:solidFill>
              </a:rPr>
              <a:t>Explanation of WHY the issue is an issue</a:t>
            </a:r>
          </a:p>
        </p:txBody>
      </p:sp>
    </p:spTree>
    <p:extLst>
      <p:ext uri="{BB962C8B-B14F-4D97-AF65-F5344CB8AC3E}">
        <p14:creationId xmlns:p14="http://schemas.microsoft.com/office/powerpoint/2010/main" val="2326473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2: Semi-aware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May sense an issue</a:t>
            </a:r>
          </a:p>
          <a:p>
            <a:r>
              <a:rPr lang="en-US" dirty="0"/>
              <a:t>May be able to ID it when pointed out</a:t>
            </a:r>
          </a:p>
          <a:p>
            <a:r>
              <a:rPr lang="en-US" dirty="0"/>
              <a:t>Not sure how to address it</a:t>
            </a:r>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683810"/>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Example</a:t>
            </a:r>
          </a:p>
          <a:p>
            <a:pPr marL="76200" indent="0">
              <a:buNone/>
            </a:pPr>
            <a:r>
              <a:rPr lang="en-US" dirty="0">
                <a:solidFill>
                  <a:schemeClr val="bg2"/>
                </a:solidFill>
              </a:rPr>
              <a:t>Have an idea that something is not right with a paragraph.</a:t>
            </a:r>
          </a:p>
          <a:p>
            <a:pPr marL="76200" indent="0">
              <a:buNone/>
            </a:pPr>
            <a:r>
              <a:rPr lang="en-US" dirty="0">
                <a:solidFill>
                  <a:schemeClr val="bg2"/>
                </a:solidFill>
              </a:rPr>
              <a:t>You know </a:t>
            </a:r>
            <a:r>
              <a:rPr lang="en-US" i="1" dirty="0">
                <a:solidFill>
                  <a:schemeClr val="bg2"/>
                </a:solidFill>
              </a:rPr>
              <a:t>however</a:t>
            </a:r>
            <a:r>
              <a:rPr lang="en-US" dirty="0">
                <a:solidFill>
                  <a:schemeClr val="bg2"/>
                </a:solidFill>
              </a:rPr>
              <a:t> can’t join two sentences, but still not sure on how to use it</a:t>
            </a:r>
          </a:p>
        </p:txBody>
      </p:sp>
    </p:spTree>
    <p:extLst>
      <p:ext uri="{BB962C8B-B14F-4D97-AF65-F5344CB8AC3E}">
        <p14:creationId xmlns:p14="http://schemas.microsoft.com/office/powerpoint/2010/main" val="2379904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2: Semi-aware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May sense an issue</a:t>
            </a:r>
          </a:p>
          <a:p>
            <a:r>
              <a:rPr lang="en-US" dirty="0"/>
              <a:t>May be able to ID it when pointed out</a:t>
            </a:r>
          </a:p>
          <a:p>
            <a:r>
              <a:rPr lang="en-US" dirty="0"/>
              <a:t>Not sure how to address it</a:t>
            </a:r>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317273"/>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Help learning to consistently ID the issue independently</a:t>
            </a:r>
          </a:p>
          <a:p>
            <a:r>
              <a:rPr lang="en-US" dirty="0">
                <a:solidFill>
                  <a:schemeClr val="bg2"/>
                </a:solidFill>
              </a:rPr>
              <a:t>Solutions for addressing the issue</a:t>
            </a:r>
          </a:p>
        </p:txBody>
      </p:sp>
    </p:spTree>
    <p:extLst>
      <p:ext uri="{BB962C8B-B14F-4D97-AF65-F5344CB8AC3E}">
        <p14:creationId xmlns:p14="http://schemas.microsoft.com/office/powerpoint/2010/main" val="383668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2: Semi-aware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914399"/>
            <a:ext cx="7751246" cy="2698185"/>
          </a:xfrm>
        </p:spPr>
        <p:style>
          <a:lnRef idx="2">
            <a:schemeClr val="dk1"/>
          </a:lnRef>
          <a:fillRef idx="1">
            <a:schemeClr val="lt1"/>
          </a:fillRef>
          <a:effectRef idx="0">
            <a:schemeClr val="dk1"/>
          </a:effectRef>
          <a:fontRef idx="minor">
            <a:schemeClr val="dk1"/>
          </a:fontRef>
        </p:style>
        <p:txBody>
          <a:bodyPr/>
          <a:lstStyle/>
          <a:p>
            <a:pPr marL="76200" indent="0">
              <a:buNone/>
            </a:pPr>
            <a:r>
              <a:rPr lang="en-US" b="1" dirty="0"/>
              <a:t>Example:</a:t>
            </a:r>
          </a:p>
          <a:p>
            <a:r>
              <a:rPr lang="en-US" dirty="0"/>
              <a:t>You can’t have </a:t>
            </a:r>
            <a:r>
              <a:rPr lang="en-US" i="1" dirty="0"/>
              <a:t>however</a:t>
            </a:r>
            <a:r>
              <a:rPr lang="en-US" dirty="0"/>
              <a:t> as the only thing joining two main clauses. So if you see you have basically ‘sentence however, sentence.’ Then you probably have an issue.</a:t>
            </a:r>
          </a:p>
          <a:p>
            <a:r>
              <a:rPr lang="en-US" dirty="0"/>
              <a:t>To fix it, put a period at the end of the first sentence, then start the new one with However and put a comma after.</a:t>
            </a:r>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43382" y="3826227"/>
            <a:ext cx="7751246" cy="1317273"/>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Help learning to consistently ID the issue independently</a:t>
            </a:r>
          </a:p>
          <a:p>
            <a:r>
              <a:rPr lang="en-US" dirty="0">
                <a:solidFill>
                  <a:schemeClr val="bg2"/>
                </a:solidFill>
              </a:rPr>
              <a:t>Solutions for addressing the issue</a:t>
            </a:r>
          </a:p>
        </p:txBody>
      </p:sp>
    </p:spTree>
    <p:extLst>
      <p:ext uri="{BB962C8B-B14F-4D97-AF65-F5344CB8AC3E}">
        <p14:creationId xmlns:p14="http://schemas.microsoft.com/office/powerpoint/2010/main" val="20132264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3: 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Can clearly ID an issue</a:t>
            </a:r>
          </a:p>
          <a:p>
            <a:r>
              <a:rPr lang="en-US" dirty="0"/>
              <a:t>Can generally understand it, label it, &amp;/or correct it after writing</a:t>
            </a:r>
          </a:p>
          <a:p>
            <a:endParaRPr lang="en-US" dirty="0"/>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97906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Example</a:t>
            </a:r>
          </a:p>
          <a:p>
            <a:pPr marL="76200" indent="0">
              <a:buNone/>
            </a:pPr>
            <a:r>
              <a:rPr lang="en-US" i="1" dirty="0">
                <a:solidFill>
                  <a:schemeClr val="bg2"/>
                </a:solidFill>
              </a:rPr>
              <a:t>You can mostly scan your own work for however and know how to check the punctuation around it.</a:t>
            </a:r>
          </a:p>
        </p:txBody>
      </p:sp>
    </p:spTree>
    <p:extLst>
      <p:ext uri="{BB962C8B-B14F-4D97-AF65-F5344CB8AC3E}">
        <p14:creationId xmlns:p14="http://schemas.microsoft.com/office/powerpoint/2010/main" val="89317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3: 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Can clearly ID an issue</a:t>
            </a:r>
          </a:p>
          <a:p>
            <a:r>
              <a:rPr lang="en-US" dirty="0"/>
              <a:t>Can generally understand it, label it, &amp;/or correct it after writing</a:t>
            </a:r>
          </a:p>
          <a:p>
            <a:endParaRPr lang="en-US" dirty="0"/>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979066"/>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Demonstration of various field-specific contextualized options for addressing the issue</a:t>
            </a:r>
          </a:p>
          <a:p>
            <a:r>
              <a:rPr lang="en-US" dirty="0">
                <a:solidFill>
                  <a:schemeClr val="bg2"/>
                </a:solidFill>
              </a:rPr>
              <a:t>Encouragement/reminder on how to apply these techniques in future work</a:t>
            </a:r>
          </a:p>
        </p:txBody>
      </p:sp>
    </p:spTree>
    <p:extLst>
      <p:ext uri="{BB962C8B-B14F-4D97-AF65-F5344CB8AC3E}">
        <p14:creationId xmlns:p14="http://schemas.microsoft.com/office/powerpoint/2010/main" val="699626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413C60-7F25-FF4A-A89A-26C684531A87}"/>
              </a:ext>
            </a:extLst>
          </p:cNvPr>
          <p:cNvSpPr>
            <a:spLocks noGrp="1"/>
          </p:cNvSpPr>
          <p:nvPr>
            <p:ph type="title"/>
          </p:nvPr>
        </p:nvSpPr>
        <p:spPr/>
        <p:txBody>
          <a:bodyPr/>
          <a:lstStyle/>
          <a:p>
            <a:r>
              <a:rPr lang="en-US" dirty="0"/>
              <a:t>Overview</a:t>
            </a:r>
          </a:p>
        </p:txBody>
      </p:sp>
      <p:sp>
        <p:nvSpPr>
          <p:cNvPr id="4" name="Text Placeholder 3">
            <a:extLst>
              <a:ext uri="{FF2B5EF4-FFF2-40B4-BE49-F238E27FC236}">
                <a16:creationId xmlns:a16="http://schemas.microsoft.com/office/drawing/2014/main" id="{16AC9D37-ED91-D44F-97E3-E0FF8C918004}"/>
              </a:ext>
            </a:extLst>
          </p:cNvPr>
          <p:cNvSpPr>
            <a:spLocks noGrp="1"/>
          </p:cNvSpPr>
          <p:nvPr>
            <p:ph type="body" idx="1"/>
          </p:nvPr>
        </p:nvSpPr>
        <p:spPr/>
        <p:txBody>
          <a:bodyPr/>
          <a:lstStyle/>
          <a:p>
            <a:r>
              <a:rPr lang="en-US" dirty="0"/>
              <a:t>Feedback that moves you forward</a:t>
            </a:r>
          </a:p>
          <a:p>
            <a:r>
              <a:rPr lang="en-US" dirty="0"/>
              <a:t>Feedback Focus</a:t>
            </a:r>
          </a:p>
          <a:p>
            <a:r>
              <a:rPr lang="en-US" dirty="0"/>
              <a:t>Sources of Feedback</a:t>
            </a:r>
          </a:p>
          <a:p>
            <a:r>
              <a:rPr lang="en-US" dirty="0"/>
              <a:t>Asking for Feedback</a:t>
            </a:r>
          </a:p>
          <a:p>
            <a:r>
              <a:rPr lang="en-US" dirty="0"/>
              <a:t>Giving &amp; Receiving feedback</a:t>
            </a:r>
          </a:p>
          <a:p>
            <a:endParaRPr lang="en-US" dirty="0"/>
          </a:p>
        </p:txBody>
      </p:sp>
    </p:spTree>
    <p:extLst>
      <p:ext uri="{BB962C8B-B14F-4D97-AF65-F5344CB8AC3E}">
        <p14:creationId xmlns:p14="http://schemas.microsoft.com/office/powerpoint/2010/main" val="15374057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3: Aware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802149"/>
            <a:ext cx="7751246" cy="2071679"/>
          </a:xfrm>
        </p:spPr>
        <p:style>
          <a:lnRef idx="2">
            <a:schemeClr val="dk1"/>
          </a:lnRef>
          <a:fillRef idx="1">
            <a:schemeClr val="lt1"/>
          </a:fillRef>
          <a:effectRef idx="0">
            <a:schemeClr val="dk1"/>
          </a:effectRef>
          <a:fontRef idx="minor">
            <a:schemeClr val="dk1"/>
          </a:fontRef>
        </p:style>
        <p:txBody>
          <a:bodyPr/>
          <a:lstStyle/>
          <a:p>
            <a:pPr marL="76200" indent="0">
              <a:buNone/>
            </a:pPr>
            <a:r>
              <a:rPr lang="en-US" b="1" dirty="0"/>
              <a:t>Example</a:t>
            </a:r>
          </a:p>
          <a:p>
            <a:r>
              <a:rPr lang="en-US" dirty="0"/>
              <a:t>Looks like you’re getting better with however. You actually have a few choices-</a:t>
            </a:r>
          </a:p>
          <a:p>
            <a:r>
              <a:rPr lang="en-US" sz="2000" dirty="0"/>
              <a:t>      Sent. However, sentence.</a:t>
            </a:r>
          </a:p>
          <a:p>
            <a:r>
              <a:rPr lang="en-US" sz="2000" dirty="0"/>
              <a:t>      Sent; however, sentence.</a:t>
            </a:r>
          </a:p>
          <a:p>
            <a:r>
              <a:rPr lang="en-US" sz="2000" dirty="0"/>
              <a:t>      Sent. Sent, however, </a:t>
            </a:r>
            <a:r>
              <a:rPr lang="en-US" sz="2000" dirty="0" err="1"/>
              <a:t>ence</a:t>
            </a:r>
            <a:r>
              <a:rPr lang="en-US" sz="2000" dirty="0"/>
              <a:t>.</a:t>
            </a:r>
          </a:p>
          <a:p>
            <a:endParaRPr lang="en-US" dirty="0"/>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979066"/>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Demonstration of various field-specific contextualized options for addressing the issue</a:t>
            </a:r>
          </a:p>
          <a:p>
            <a:r>
              <a:rPr lang="en-US" dirty="0">
                <a:solidFill>
                  <a:schemeClr val="bg2"/>
                </a:solidFill>
              </a:rPr>
              <a:t>Encouragement/reminder on how to apply these techniques in future work</a:t>
            </a:r>
          </a:p>
        </p:txBody>
      </p:sp>
    </p:spTree>
    <p:extLst>
      <p:ext uri="{BB962C8B-B14F-4D97-AF65-F5344CB8AC3E}">
        <p14:creationId xmlns:p14="http://schemas.microsoft.com/office/powerpoint/2010/main" val="4335163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4: Explicit Avoidance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Can clearly ID an issue before it happens</a:t>
            </a:r>
          </a:p>
          <a:p>
            <a:r>
              <a:rPr lang="en-US" dirty="0"/>
              <a:t>Can consciously avoid it or work around it during writing</a:t>
            </a:r>
          </a:p>
          <a:p>
            <a:endParaRPr lang="en-US" dirty="0"/>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979066"/>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Example</a:t>
            </a:r>
          </a:p>
          <a:p>
            <a:pPr marL="76200" indent="0">
              <a:buNone/>
            </a:pPr>
            <a:r>
              <a:rPr lang="en-US" dirty="0">
                <a:solidFill>
                  <a:schemeClr val="bg2"/>
                </a:solidFill>
              </a:rPr>
              <a:t>You are going to write however, and in your head you are going period, however, comma. Or you are actively thinking or reminding yourself it doesn’t join two sentences.</a:t>
            </a:r>
          </a:p>
        </p:txBody>
      </p:sp>
    </p:spTree>
    <p:extLst>
      <p:ext uri="{BB962C8B-B14F-4D97-AF65-F5344CB8AC3E}">
        <p14:creationId xmlns:p14="http://schemas.microsoft.com/office/powerpoint/2010/main" val="38573593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4: Explicit Avoidance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a:solidFill>
            <a:schemeClr val="accent3">
              <a:lumMod val="20000"/>
              <a:lumOff val="80000"/>
            </a:schemeClr>
          </a:solidFill>
        </p:spPr>
        <p:txBody>
          <a:bodyPr/>
          <a:lstStyle/>
          <a:p>
            <a:pPr marL="76200" indent="0">
              <a:buNone/>
            </a:pPr>
            <a:r>
              <a:rPr lang="en-US" b="1" dirty="0"/>
              <a:t>Where you’re at</a:t>
            </a:r>
          </a:p>
          <a:p>
            <a:r>
              <a:rPr lang="en-US" dirty="0"/>
              <a:t>Can clearly ID an issue before it happens</a:t>
            </a:r>
          </a:p>
          <a:p>
            <a:r>
              <a:rPr lang="en-US" dirty="0"/>
              <a:t>Can consciously avoid it or work around it during writing</a:t>
            </a:r>
          </a:p>
          <a:p>
            <a:endParaRPr lang="en-US" dirty="0"/>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979066"/>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Praise/confirmation that development has happened and that the issue is no longer present in latest draft</a:t>
            </a:r>
          </a:p>
          <a:p>
            <a:r>
              <a:rPr lang="en-US" dirty="0">
                <a:solidFill>
                  <a:schemeClr val="bg2"/>
                </a:solidFill>
              </a:rPr>
              <a:t>May not need anything if it wasn’t an issue before</a:t>
            </a:r>
          </a:p>
        </p:txBody>
      </p:sp>
    </p:spTree>
    <p:extLst>
      <p:ext uri="{BB962C8B-B14F-4D97-AF65-F5344CB8AC3E}">
        <p14:creationId xmlns:p14="http://schemas.microsoft.com/office/powerpoint/2010/main" val="9384702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4: Explicit Avoidance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50"/>
            <a:ext cx="7751246" cy="1655476"/>
          </a:xfrm>
        </p:spPr>
        <p:style>
          <a:lnRef idx="2">
            <a:schemeClr val="dk1"/>
          </a:lnRef>
          <a:fillRef idx="1">
            <a:schemeClr val="lt1"/>
          </a:fillRef>
          <a:effectRef idx="0">
            <a:schemeClr val="dk1"/>
          </a:effectRef>
          <a:fontRef idx="minor">
            <a:schemeClr val="dk1"/>
          </a:fontRef>
        </p:style>
        <p:txBody>
          <a:bodyPr/>
          <a:lstStyle/>
          <a:p>
            <a:pPr marL="76200" indent="0">
              <a:buNone/>
            </a:pPr>
            <a:r>
              <a:rPr lang="en-US" b="1" dirty="0"/>
              <a:t>Example</a:t>
            </a:r>
          </a:p>
          <a:p>
            <a:r>
              <a:rPr lang="en-US" dirty="0"/>
              <a:t>It looks like you’ve got this however thing down. In this draft you used it a few different ways and they all look good.</a:t>
            </a:r>
          </a:p>
          <a:p>
            <a:endParaRPr lang="en-US" dirty="0"/>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018819"/>
            <a:ext cx="7751246" cy="1979066"/>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b="1" dirty="0">
                <a:solidFill>
                  <a:schemeClr val="bg2"/>
                </a:solidFill>
              </a:rPr>
              <a:t>What’s helpful</a:t>
            </a:r>
          </a:p>
          <a:p>
            <a:r>
              <a:rPr lang="en-US" dirty="0">
                <a:solidFill>
                  <a:schemeClr val="bg2"/>
                </a:solidFill>
              </a:rPr>
              <a:t>Praise/confirmation that development has happened and that the issue is no longer present in latest draft</a:t>
            </a:r>
          </a:p>
          <a:p>
            <a:r>
              <a:rPr lang="en-US" dirty="0">
                <a:solidFill>
                  <a:schemeClr val="bg2"/>
                </a:solidFill>
              </a:rPr>
              <a:t>May not need anything if it wasn’t an issue before</a:t>
            </a:r>
          </a:p>
        </p:txBody>
      </p:sp>
    </p:spTree>
    <p:extLst>
      <p:ext uri="{BB962C8B-B14F-4D97-AF65-F5344CB8AC3E}">
        <p14:creationId xmlns:p14="http://schemas.microsoft.com/office/powerpoint/2010/main" val="6786264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ABDD1-B24C-C64A-8BFB-1D735B68B6A6}"/>
              </a:ext>
            </a:extLst>
          </p:cNvPr>
          <p:cNvSpPr>
            <a:spLocks noGrp="1"/>
          </p:cNvSpPr>
          <p:nvPr>
            <p:ph type="title"/>
          </p:nvPr>
        </p:nvSpPr>
        <p:spPr/>
        <p:txBody>
          <a:bodyPr/>
          <a:lstStyle/>
          <a:p>
            <a:r>
              <a:rPr lang="en-US" dirty="0"/>
              <a:t>Stage 5: Implicit Avoidance</a:t>
            </a:r>
          </a:p>
        </p:txBody>
      </p:sp>
      <p:sp>
        <p:nvSpPr>
          <p:cNvPr id="3" name="Text Placeholder 2">
            <a:extLst>
              <a:ext uri="{FF2B5EF4-FFF2-40B4-BE49-F238E27FC236}">
                <a16:creationId xmlns:a16="http://schemas.microsoft.com/office/drawing/2014/main" id="{198E171A-49C9-B246-92C5-E45895FAD016}"/>
              </a:ext>
            </a:extLst>
          </p:cNvPr>
          <p:cNvSpPr>
            <a:spLocks noGrp="1"/>
          </p:cNvSpPr>
          <p:nvPr>
            <p:ph type="body" idx="1"/>
          </p:nvPr>
        </p:nvSpPr>
        <p:spPr>
          <a:xfrm>
            <a:off x="654200" y="1100249"/>
            <a:ext cx="7751246" cy="2106414"/>
          </a:xfrm>
          <a:solidFill>
            <a:schemeClr val="accent3">
              <a:lumMod val="20000"/>
              <a:lumOff val="80000"/>
            </a:schemeClr>
          </a:solidFill>
        </p:spPr>
        <p:txBody>
          <a:bodyPr/>
          <a:lstStyle/>
          <a:p>
            <a:pPr marL="76200" indent="0">
              <a:buNone/>
            </a:pPr>
            <a:r>
              <a:rPr lang="en-US" b="1" dirty="0"/>
              <a:t>Where you’re at</a:t>
            </a:r>
          </a:p>
          <a:p>
            <a:r>
              <a:rPr lang="en-US" dirty="0"/>
              <a:t>Internalized the issue &amp; ways to address it</a:t>
            </a:r>
          </a:p>
          <a:p>
            <a:r>
              <a:rPr lang="en-US" dirty="0"/>
              <a:t>Changed writing techniques to implicitly/tacitly avoid issue during writing</a:t>
            </a:r>
          </a:p>
          <a:p>
            <a:r>
              <a:rPr lang="en-US" dirty="0"/>
              <a:t>(you don’t even have to think about it)</a:t>
            </a:r>
          </a:p>
          <a:p>
            <a:endParaRPr lang="en-US" dirty="0"/>
          </a:p>
        </p:txBody>
      </p:sp>
      <p:sp>
        <p:nvSpPr>
          <p:cNvPr id="5" name="Text Placeholder 2">
            <a:extLst>
              <a:ext uri="{FF2B5EF4-FFF2-40B4-BE49-F238E27FC236}">
                <a16:creationId xmlns:a16="http://schemas.microsoft.com/office/drawing/2014/main" id="{9A0175E3-8297-2D4A-B4D3-8041873A3DC3}"/>
              </a:ext>
            </a:extLst>
          </p:cNvPr>
          <p:cNvSpPr txBox="1">
            <a:spLocks/>
          </p:cNvSpPr>
          <p:nvPr/>
        </p:nvSpPr>
        <p:spPr>
          <a:xfrm>
            <a:off x="654200" y="3504762"/>
            <a:ext cx="7751246" cy="497221"/>
          </a:xfrm>
          <a:prstGeom prst="rect">
            <a:avLst/>
          </a:prstGeom>
          <a:solidFill>
            <a:schemeClr val="accent5">
              <a:lumMod val="60000"/>
              <a:lumOff val="40000"/>
            </a:schemeClr>
          </a:solid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dirty="0">
                <a:solidFill>
                  <a:schemeClr val="bg2"/>
                </a:solidFill>
              </a:rPr>
              <a:t>You’re all set.</a:t>
            </a:r>
          </a:p>
        </p:txBody>
      </p:sp>
      <p:sp>
        <p:nvSpPr>
          <p:cNvPr id="6" name="Text Placeholder 2">
            <a:extLst>
              <a:ext uri="{FF2B5EF4-FFF2-40B4-BE49-F238E27FC236}">
                <a16:creationId xmlns:a16="http://schemas.microsoft.com/office/drawing/2014/main" id="{CEC78E24-748A-A54E-8CE5-E76F96BBD496}"/>
              </a:ext>
            </a:extLst>
          </p:cNvPr>
          <p:cNvSpPr txBox="1">
            <a:spLocks/>
          </p:cNvSpPr>
          <p:nvPr/>
        </p:nvSpPr>
        <p:spPr>
          <a:xfrm>
            <a:off x="654200" y="4300082"/>
            <a:ext cx="7751246" cy="497221"/>
          </a:xfrm>
          <a:prstGeom prst="rect">
            <a:avLst/>
          </a:prstGeom>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a:lnSpc>
                <a:spcPct val="100000"/>
              </a:lnSpc>
              <a:spcBef>
                <a:spcPts val="0"/>
              </a:spcBef>
              <a:spcAft>
                <a:spcPts val="0"/>
              </a:spcAft>
              <a:buClr>
                <a:schemeClr val="dk2"/>
              </a:buClr>
              <a:buSzPts val="2400"/>
              <a:buFont typeface="Franklin Gothic"/>
              <a:buChar char="●"/>
              <a:defRPr sz="2400" b="0" i="0" u="none" strike="noStrike" cap="none">
                <a:solidFill>
                  <a:schemeClr val="dk2"/>
                </a:solidFill>
                <a:latin typeface="Franklin Gothic"/>
                <a:ea typeface="Franklin Gothic"/>
                <a:cs typeface="Franklin Gothic"/>
                <a:sym typeface="Franklin Gothic"/>
              </a:defRPr>
            </a:lvl1pPr>
            <a:lvl2pPr marL="914400" marR="0" lvl="1" indent="-368300" algn="l" rtl="0">
              <a:lnSpc>
                <a:spcPct val="100000"/>
              </a:lnSpc>
              <a:spcBef>
                <a:spcPts val="1300"/>
              </a:spcBef>
              <a:spcAft>
                <a:spcPts val="0"/>
              </a:spcAft>
              <a:buClr>
                <a:schemeClr val="dk2"/>
              </a:buClr>
              <a:buSzPts val="2200"/>
              <a:buFont typeface="Franklin Gothic"/>
              <a:buChar char="○"/>
              <a:defRPr sz="2200" b="0" i="0" u="none" strike="noStrike" cap="none">
                <a:solidFill>
                  <a:schemeClr val="dk2"/>
                </a:solidFill>
                <a:latin typeface="Franklin Gothic"/>
                <a:ea typeface="Franklin Gothic"/>
                <a:cs typeface="Franklin Gothic"/>
                <a:sym typeface="Franklin Gothic"/>
              </a:defRPr>
            </a:lvl2pPr>
            <a:lvl3pPr marL="1371600" marR="0" lvl="2" indent="-355600" algn="l" rtl="0">
              <a:lnSpc>
                <a:spcPct val="100000"/>
              </a:lnSpc>
              <a:spcBef>
                <a:spcPts val="1300"/>
              </a:spcBef>
              <a:spcAft>
                <a:spcPts val="0"/>
              </a:spcAft>
              <a:buClr>
                <a:schemeClr val="dk2"/>
              </a:buClr>
              <a:buSzPts val="2000"/>
              <a:buFont typeface="Franklin Gothic"/>
              <a:buChar char="■"/>
              <a:defRPr sz="2000" b="0" i="0" u="none" strike="noStrike" cap="none">
                <a:solidFill>
                  <a:schemeClr val="dk2"/>
                </a:solidFill>
                <a:latin typeface="Franklin Gothic"/>
                <a:ea typeface="Franklin Gothic"/>
                <a:cs typeface="Franklin Gothic"/>
                <a:sym typeface="Franklin Gothic"/>
              </a:defRPr>
            </a:lvl3pPr>
            <a:lvl4pPr marL="1828800" marR="0" lvl="3" indent="-349250" algn="l" rtl="0">
              <a:lnSpc>
                <a:spcPct val="100000"/>
              </a:lnSpc>
              <a:spcBef>
                <a:spcPts val="1300"/>
              </a:spcBef>
              <a:spcAft>
                <a:spcPts val="0"/>
              </a:spcAft>
              <a:buClr>
                <a:schemeClr val="dk2"/>
              </a:buClr>
              <a:buSzPts val="1900"/>
              <a:buFont typeface="Franklin Gothic"/>
              <a:buChar char="●"/>
              <a:defRPr sz="1900" b="0" i="0" u="none" strike="noStrike" cap="none">
                <a:solidFill>
                  <a:schemeClr val="dk2"/>
                </a:solidFill>
                <a:latin typeface="Franklin Gothic"/>
                <a:ea typeface="Franklin Gothic"/>
                <a:cs typeface="Franklin Gothic"/>
                <a:sym typeface="Franklin Gothic"/>
              </a:defRPr>
            </a:lvl4pPr>
            <a:lvl5pPr marL="2286000" marR="0" lvl="4" indent="-342900" algn="l" rtl="0">
              <a:lnSpc>
                <a:spcPct val="100000"/>
              </a:lnSpc>
              <a:spcBef>
                <a:spcPts val="1300"/>
              </a:spcBef>
              <a:spcAft>
                <a:spcPts val="0"/>
              </a:spcAft>
              <a:buClr>
                <a:schemeClr val="dk2"/>
              </a:buClr>
              <a:buSzPts val="1800"/>
              <a:buFont typeface="Franklin Gothic"/>
              <a:buChar char="○"/>
              <a:defRPr sz="1800" b="0" i="1" u="none" strike="noStrike" cap="none">
                <a:solidFill>
                  <a:schemeClr val="dk2"/>
                </a:solidFill>
                <a:latin typeface="Franklin Gothic"/>
                <a:ea typeface="Franklin Gothic"/>
                <a:cs typeface="Franklin Gothic"/>
                <a:sym typeface="Franklin Gothic"/>
              </a:defRPr>
            </a:lvl5pPr>
            <a:lvl6pPr marL="2743200" marR="0" lvl="5" indent="-330200" algn="l" rtl="0">
              <a:lnSpc>
                <a:spcPct val="100000"/>
              </a:lnSpc>
              <a:spcBef>
                <a:spcPts val="1300"/>
              </a:spcBef>
              <a:spcAft>
                <a:spcPts val="0"/>
              </a:spcAft>
              <a:buClr>
                <a:schemeClr val="dk2"/>
              </a:buClr>
              <a:buSzPts val="1600"/>
              <a:buFont typeface="Franklin Gothic"/>
              <a:buChar char="■"/>
              <a:defRPr sz="1600" b="0" i="0" u="none" strike="noStrike" cap="none">
                <a:solidFill>
                  <a:schemeClr val="dk2"/>
                </a:solidFill>
                <a:latin typeface="Franklin Gothic"/>
                <a:ea typeface="Franklin Gothic"/>
                <a:cs typeface="Franklin Gothic"/>
                <a:sym typeface="Franklin Gothic"/>
              </a:defRPr>
            </a:lvl6pPr>
            <a:lvl7pPr marL="3200400" marR="0" lvl="6"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7pPr>
            <a:lvl8pPr marL="3657600" marR="0" lvl="7" indent="-317500" algn="l" rtl="0">
              <a:lnSpc>
                <a:spcPct val="100000"/>
              </a:lnSpc>
              <a:spcBef>
                <a:spcPts val="1300"/>
              </a:spcBef>
              <a:spcAft>
                <a:spcPts val="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8pPr>
            <a:lvl9pPr marL="4114800" marR="0" lvl="8" indent="-317500" algn="l" rtl="0">
              <a:lnSpc>
                <a:spcPct val="100000"/>
              </a:lnSpc>
              <a:spcBef>
                <a:spcPts val="1300"/>
              </a:spcBef>
              <a:spcAft>
                <a:spcPts val="1300"/>
              </a:spcAft>
              <a:buClr>
                <a:schemeClr val="dk2"/>
              </a:buClr>
              <a:buSzPts val="1400"/>
              <a:buFont typeface="Franklin Gothic"/>
              <a:buChar char="■"/>
              <a:defRPr sz="1400" b="0" i="0" u="none" strike="noStrike" cap="none">
                <a:solidFill>
                  <a:schemeClr val="dk2"/>
                </a:solidFill>
                <a:latin typeface="Franklin Gothic"/>
                <a:ea typeface="Franklin Gothic"/>
                <a:cs typeface="Franklin Gothic"/>
                <a:sym typeface="Franklin Gothic"/>
              </a:defRPr>
            </a:lvl9pPr>
          </a:lstStyle>
          <a:p>
            <a:pPr marL="76200" indent="0">
              <a:buNone/>
            </a:pPr>
            <a:r>
              <a:rPr lang="en-US" dirty="0">
                <a:solidFill>
                  <a:schemeClr val="bg2"/>
                </a:solidFill>
              </a:rPr>
              <a:t>You use however without having to think about it.</a:t>
            </a:r>
          </a:p>
        </p:txBody>
      </p:sp>
    </p:spTree>
    <p:extLst>
      <p:ext uri="{BB962C8B-B14F-4D97-AF65-F5344CB8AC3E}">
        <p14:creationId xmlns:p14="http://schemas.microsoft.com/office/powerpoint/2010/main" val="59490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777B29C-9221-BC42-A032-B92CC65CEAB1}"/>
              </a:ext>
            </a:extLst>
          </p:cNvPr>
          <p:cNvSpPr/>
          <p:nvPr/>
        </p:nvSpPr>
        <p:spPr>
          <a:xfrm>
            <a:off x="654199" y="2571750"/>
            <a:ext cx="7263167" cy="165415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60357D-794F-4241-9709-D4E6A600F5F8}"/>
              </a:ext>
            </a:extLst>
          </p:cNvPr>
          <p:cNvSpPr>
            <a:spLocks noGrp="1"/>
          </p:cNvSpPr>
          <p:nvPr>
            <p:ph type="title"/>
          </p:nvPr>
        </p:nvSpPr>
        <p:spPr/>
        <p:txBody>
          <a:bodyPr/>
          <a:lstStyle/>
          <a:p>
            <a:r>
              <a:rPr lang="en-US" dirty="0"/>
              <a:t>Notes</a:t>
            </a:r>
          </a:p>
        </p:txBody>
      </p:sp>
      <p:sp>
        <p:nvSpPr>
          <p:cNvPr id="3" name="Text Placeholder 2">
            <a:extLst>
              <a:ext uri="{FF2B5EF4-FFF2-40B4-BE49-F238E27FC236}">
                <a16:creationId xmlns:a16="http://schemas.microsoft.com/office/drawing/2014/main" id="{ECE9A731-F444-CC44-BA54-7715CA4C4FA3}"/>
              </a:ext>
            </a:extLst>
          </p:cNvPr>
          <p:cNvSpPr>
            <a:spLocks noGrp="1"/>
          </p:cNvSpPr>
          <p:nvPr>
            <p:ph type="body" idx="1"/>
          </p:nvPr>
        </p:nvSpPr>
        <p:spPr>
          <a:xfrm>
            <a:off x="654199" y="1100250"/>
            <a:ext cx="8268285" cy="2256408"/>
          </a:xfrm>
        </p:spPr>
        <p:txBody>
          <a:bodyPr/>
          <a:lstStyle/>
          <a:p>
            <a:r>
              <a:rPr lang="en-US" dirty="0"/>
              <a:t>There are many issues you might encounter in writing</a:t>
            </a:r>
          </a:p>
          <a:p>
            <a:r>
              <a:rPr lang="en-US" dirty="0"/>
              <a:t>You can be at any stage with any given issue</a:t>
            </a:r>
          </a:p>
          <a:p>
            <a:endParaRPr lang="en-US" dirty="0"/>
          </a:p>
          <a:p>
            <a:pPr marL="76200" indent="0">
              <a:buNone/>
            </a:pPr>
            <a:endParaRPr lang="en-US" dirty="0"/>
          </a:p>
          <a:p>
            <a:r>
              <a:rPr lang="en-US" dirty="0"/>
              <a:t>Recognize the stage you are at</a:t>
            </a:r>
          </a:p>
          <a:p>
            <a:r>
              <a:rPr lang="en-US" dirty="0"/>
              <a:t>Think it through</a:t>
            </a:r>
          </a:p>
          <a:p>
            <a:r>
              <a:rPr lang="en-US" b="1" dirty="0"/>
              <a:t>Ask for feedback that might match where you are at</a:t>
            </a:r>
          </a:p>
          <a:p>
            <a:r>
              <a:rPr lang="en-US" dirty="0"/>
              <a:t>Use as reflective device to chart progress</a:t>
            </a:r>
          </a:p>
        </p:txBody>
      </p:sp>
      <p:pic>
        <p:nvPicPr>
          <p:cNvPr id="7" name="Picture 6">
            <a:extLst>
              <a:ext uri="{FF2B5EF4-FFF2-40B4-BE49-F238E27FC236}">
                <a16:creationId xmlns:a16="http://schemas.microsoft.com/office/drawing/2014/main" id="{E6F9AA86-969C-C348-BA54-BBC6B0217C5E}"/>
              </a:ext>
            </a:extLst>
          </p:cNvPr>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a14:imgEffect>
                      <a14:colorTemperature colorTemp="10481"/>
                    </a14:imgEffect>
                    <a14:imgEffect>
                      <a14:saturation sat="400000"/>
                    </a14:imgEffect>
                    <a14:imgEffect>
                      <a14:brightnessContrast bright="-42000" contrast="78000"/>
                    </a14:imgEffect>
                  </a14:imgLayer>
                </a14:imgProps>
              </a:ext>
            </a:extLst>
          </a:blip>
          <a:srcRect l="1" t="1" r="-742" b="-7367"/>
          <a:stretch/>
        </p:blipFill>
        <p:spPr bwMode="auto">
          <a:xfrm>
            <a:off x="7721770" y="3627813"/>
            <a:ext cx="1111504" cy="806366"/>
          </a:xfrm>
          <a:prstGeom prst="rect">
            <a:avLst/>
          </a:prstGeom>
          <a:extLst>
            <a:ext uri="{53640926-AAD7-44D8-BBD7-CCE9431645EC}">
              <a14:shadowObscured xmlns:a14="http://schemas.microsoft.com/office/drawing/2010/main"/>
            </a:ext>
          </a:extLst>
        </p:spPr>
      </p:pic>
    </p:spTree>
    <p:extLst>
      <p:ext uri="{BB962C8B-B14F-4D97-AF65-F5344CB8AC3E}">
        <p14:creationId xmlns:p14="http://schemas.microsoft.com/office/powerpoint/2010/main" val="40434831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D9EB70-72EC-0641-BF51-F7B789622F6B}"/>
              </a:ext>
            </a:extLst>
          </p:cNvPr>
          <p:cNvSpPr>
            <a:spLocks noGrp="1"/>
          </p:cNvSpPr>
          <p:nvPr>
            <p:ph type="title"/>
          </p:nvPr>
        </p:nvSpPr>
        <p:spPr/>
        <p:txBody>
          <a:bodyPr/>
          <a:lstStyle/>
          <a:p>
            <a:r>
              <a:rPr lang="en-US" dirty="0"/>
              <a:t>Feedback Focus</a:t>
            </a:r>
          </a:p>
        </p:txBody>
      </p:sp>
    </p:spTree>
    <p:extLst>
      <p:ext uri="{BB962C8B-B14F-4D97-AF65-F5344CB8AC3E}">
        <p14:creationId xmlns:p14="http://schemas.microsoft.com/office/powerpoint/2010/main" val="18037466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BBE1F80-B6FA-9242-87AE-68CF1496D631}"/>
              </a:ext>
            </a:extLst>
          </p:cNvPr>
          <p:cNvGraphicFramePr>
            <a:graphicFrameLocks noGrp="1"/>
          </p:cNvGraphicFramePr>
          <p:nvPr>
            <p:extLst>
              <p:ext uri="{D42A27DB-BD31-4B8C-83A1-F6EECF244321}">
                <p14:modId xmlns:p14="http://schemas.microsoft.com/office/powerpoint/2010/main" val="305885613"/>
              </p:ext>
            </p:extLst>
          </p:nvPr>
        </p:nvGraphicFramePr>
        <p:xfrm>
          <a:off x="292100" y="1323105"/>
          <a:ext cx="8534401" cy="3643651"/>
        </p:xfrm>
        <a:graphic>
          <a:graphicData uri="http://schemas.openxmlformats.org/drawingml/2006/table">
            <a:tbl>
              <a:tblPr firstRow="1" firstCol="1" bandRow="1">
                <a:tableStyleId>{113ADC22-76E4-49B3-990F-D2468D07EFF4}</a:tableStyleId>
              </a:tblPr>
              <a:tblGrid>
                <a:gridCol w="431800">
                  <a:extLst>
                    <a:ext uri="{9D8B030D-6E8A-4147-A177-3AD203B41FA5}">
                      <a16:colId xmlns:a16="http://schemas.microsoft.com/office/drawing/2014/main" val="3245496074"/>
                    </a:ext>
                  </a:extLst>
                </a:gridCol>
                <a:gridCol w="1038219">
                  <a:extLst>
                    <a:ext uri="{9D8B030D-6E8A-4147-A177-3AD203B41FA5}">
                      <a16:colId xmlns:a16="http://schemas.microsoft.com/office/drawing/2014/main" val="2627521251"/>
                    </a:ext>
                  </a:extLst>
                </a:gridCol>
                <a:gridCol w="1438274">
                  <a:extLst>
                    <a:ext uri="{9D8B030D-6E8A-4147-A177-3AD203B41FA5}">
                      <a16:colId xmlns:a16="http://schemas.microsoft.com/office/drawing/2014/main" val="3287617205"/>
                    </a:ext>
                  </a:extLst>
                </a:gridCol>
                <a:gridCol w="1503060">
                  <a:extLst>
                    <a:ext uri="{9D8B030D-6E8A-4147-A177-3AD203B41FA5}">
                      <a16:colId xmlns:a16="http://schemas.microsoft.com/office/drawing/2014/main" val="2885703176"/>
                    </a:ext>
                  </a:extLst>
                </a:gridCol>
                <a:gridCol w="168447">
                  <a:extLst>
                    <a:ext uri="{9D8B030D-6E8A-4147-A177-3AD203B41FA5}">
                      <a16:colId xmlns:a16="http://schemas.microsoft.com/office/drawing/2014/main" val="2234492425"/>
                    </a:ext>
                  </a:extLst>
                </a:gridCol>
                <a:gridCol w="2091928">
                  <a:extLst>
                    <a:ext uri="{9D8B030D-6E8A-4147-A177-3AD203B41FA5}">
                      <a16:colId xmlns:a16="http://schemas.microsoft.com/office/drawing/2014/main" val="156502872"/>
                    </a:ext>
                  </a:extLst>
                </a:gridCol>
                <a:gridCol w="264532">
                  <a:extLst>
                    <a:ext uri="{9D8B030D-6E8A-4147-A177-3AD203B41FA5}">
                      <a16:colId xmlns:a16="http://schemas.microsoft.com/office/drawing/2014/main" val="351240215"/>
                    </a:ext>
                  </a:extLst>
                </a:gridCol>
                <a:gridCol w="1598141">
                  <a:extLst>
                    <a:ext uri="{9D8B030D-6E8A-4147-A177-3AD203B41FA5}">
                      <a16:colId xmlns:a16="http://schemas.microsoft.com/office/drawing/2014/main" val="948799592"/>
                    </a:ext>
                  </a:extLst>
                </a:gridCol>
              </a:tblGrid>
              <a:tr h="404095">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6">
                  <a:txBody>
                    <a:bodyPr/>
                    <a:lstStyle/>
                    <a:p>
                      <a:pPr marL="0" marR="0">
                        <a:spcBef>
                          <a:spcPts val="0"/>
                        </a:spcBef>
                        <a:spcAft>
                          <a:spcPts val="0"/>
                        </a:spcAft>
                      </a:pPr>
                      <a:r>
                        <a:rPr lang="en-US" sz="1800" dirty="0">
                          <a:effectLst/>
                        </a:rPr>
                        <a:t>Organization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534124082"/>
                  </a:ext>
                </a:extLst>
              </a:tr>
              <a:tr h="332975">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3">
                  <a:txBody>
                    <a:bodyPr/>
                    <a:lstStyle/>
                    <a:p>
                      <a:pPr marL="0" marR="0">
                        <a:spcBef>
                          <a:spcPts val="0"/>
                        </a:spcBef>
                        <a:spcAft>
                          <a:spcPts val="0"/>
                        </a:spcAft>
                      </a:pPr>
                      <a:r>
                        <a:rPr lang="en-US" sz="1800" dirty="0">
                          <a:effectLst/>
                        </a:rPr>
                        <a:t>What to include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20000"/>
                        <a:lumOff val="80000"/>
                      </a:schemeClr>
                    </a:solidFill>
                  </a:tcPr>
                </a:tc>
                <a:tc hMerge="1">
                  <a:txBody>
                    <a:bodyPr/>
                    <a:lstStyle/>
                    <a:p>
                      <a:endParaRPr lang="en-US"/>
                    </a:p>
                  </a:txBody>
                  <a:tcPr/>
                </a:tc>
                <a:tc hMerge="1">
                  <a:txBody>
                    <a:bodyPr/>
                    <a:lstStyle/>
                    <a:p>
                      <a:endParaRPr lang="en-US"/>
                    </a:p>
                  </a:txBody>
                  <a:tcPr/>
                </a:tc>
                <a:tc gridSpan="3">
                  <a:txBody>
                    <a:bodyPr/>
                    <a:lstStyle/>
                    <a:p>
                      <a:r>
                        <a:rPr lang="en-US" sz="1800" dirty="0">
                          <a:effectLst/>
                        </a:rPr>
                        <a:t> </a:t>
                      </a:r>
                      <a:endParaRPr lang="en-US" sz="1800" dirty="0"/>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hMerge="1">
                  <a:txBody>
                    <a:bodyPr/>
                    <a:lstStyle/>
                    <a:p>
                      <a:endParaRPr lang="en-US" sz="1800" dirty="0"/>
                    </a:p>
                  </a:txBody>
                  <a:tcPr marL="61166" marR="61166" marT="0" marB="0"/>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886860808"/>
                  </a:ext>
                </a:extLst>
              </a:tr>
              <a:tr h="304829">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Level of detail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2073632735"/>
                  </a:ext>
                </a:extLst>
              </a:tr>
              <a:tr h="309909">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Clarity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4985228"/>
                  </a:ext>
                </a:extLst>
              </a:tr>
              <a:tr h="325384">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Conciseness or Cutting for word count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39771662"/>
                  </a:ext>
                </a:extLst>
              </a:tr>
              <a:tr h="320069">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5">
                  <a:txBody>
                    <a:bodyPr/>
                    <a:lstStyle/>
                    <a:p>
                      <a:pPr marL="0" marR="0">
                        <a:spcBef>
                          <a:spcPts val="0"/>
                        </a:spcBef>
                        <a:spcAft>
                          <a:spcPts val="0"/>
                        </a:spcAft>
                      </a:pPr>
                      <a:r>
                        <a:rPr lang="en-US" sz="1800" dirty="0">
                          <a:effectLst/>
                        </a:rPr>
                        <a:t>Flow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chemeClr val="accent5">
                        <a:lumMod val="60000"/>
                        <a:lumOff val="4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66507570"/>
                  </a:ext>
                </a:extLst>
              </a:tr>
              <a:tr h="396475">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gridSpan="3">
                  <a:txBody>
                    <a:bodyPr/>
                    <a:lstStyle/>
                    <a:p>
                      <a:pPr marL="0" marR="0">
                        <a:spcBef>
                          <a:spcPts val="0"/>
                        </a:spcBef>
                        <a:spcAft>
                          <a:spcPts val="0"/>
                        </a:spcAft>
                      </a:pPr>
                      <a:r>
                        <a:rPr lang="en-US" sz="1800" dirty="0">
                          <a:effectLst/>
                        </a:rPr>
                        <a:t>Language use &amp; 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A4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5943355"/>
                  </a:ext>
                </a:extLst>
              </a:tr>
              <a:tr h="426955">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gridSpan="3">
                  <a:txBody>
                    <a:bodyPr/>
                    <a:lstStyle/>
                    <a:p>
                      <a:pPr marL="0" marR="0">
                        <a:spcBef>
                          <a:spcPts val="0"/>
                        </a:spcBef>
                        <a:spcAft>
                          <a:spcPts val="0"/>
                        </a:spcAft>
                      </a:pPr>
                      <a:r>
                        <a:rPr lang="en-US" sz="1800" dirty="0">
                          <a:effectLst/>
                        </a:rPr>
                        <a:t>Grammatical concerns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A45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0506338"/>
                  </a:ext>
                </a:extLst>
              </a:tr>
              <a:tr h="570882">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a:txBody>
                    <a:bodyPr/>
                    <a:lstStyle/>
                    <a:p>
                      <a:pPr marL="0" marR="0">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hMerge="1">
                  <a:txBody>
                    <a:bodyPr/>
                    <a:lstStyle/>
                    <a:p>
                      <a:pPr marL="0" marR="0">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tc>
                  <a:txBody>
                    <a:bodyPr/>
                    <a:lstStyle/>
                    <a:p>
                      <a:pPr marL="0" marR="0">
                        <a:spcBef>
                          <a:spcPts val="0"/>
                        </a:spcBef>
                        <a:spcAft>
                          <a:spcPts val="0"/>
                        </a:spcAft>
                      </a:pPr>
                      <a:r>
                        <a:rPr lang="en-US" sz="1800" dirty="0">
                          <a:effectLst/>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tc gridSpan="2">
                  <a:txBody>
                    <a:bodyPr/>
                    <a:lstStyle/>
                    <a:p>
                      <a:pPr marL="0" marR="0">
                        <a:spcBef>
                          <a:spcPts val="0"/>
                        </a:spcBef>
                        <a:spcAft>
                          <a:spcPts val="0"/>
                        </a:spcAft>
                      </a:pPr>
                      <a:r>
                        <a:rPr lang="en-US" sz="1800" dirty="0">
                          <a:effectLst/>
                        </a:rPr>
                        <a:t>Last looks</a:t>
                      </a:r>
                    </a:p>
                    <a:p>
                      <a:pPr marL="0" marR="0">
                        <a:spcBef>
                          <a:spcPts val="0"/>
                        </a:spcBef>
                        <a:spcAft>
                          <a:spcPts val="0"/>
                        </a:spcAft>
                      </a:pPr>
                      <a:r>
                        <a:rPr lang="en-US" sz="1800" dirty="0">
                          <a:effectLst/>
                        </a:rPr>
                        <a:t>Editing/proofing </a:t>
                      </a:r>
                    </a:p>
                    <a:p>
                      <a:pPr marL="0" marR="0">
                        <a:spcBef>
                          <a:spcPts val="0"/>
                        </a:spcBef>
                        <a:spcAft>
                          <a:spcPts val="0"/>
                        </a:spcAft>
                      </a:pPr>
                      <a:r>
                        <a:rPr lang="en-US" sz="1800" dirty="0">
                          <a:effectLst/>
                        </a:rPr>
                        <a:t>(hire an editor)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FF9559"/>
                    </a:solidFill>
                  </a:tcPr>
                </a:tc>
                <a:tc hMerge="1">
                  <a:txBody>
                    <a:bodyPr/>
                    <a:lstStyle/>
                    <a:p>
                      <a:pPr marL="0" marR="0">
                        <a:spcBef>
                          <a:spcPts val="0"/>
                        </a:spcBef>
                        <a:spcAft>
                          <a:spcPts val="0"/>
                        </a:spcAft>
                      </a:pPr>
                      <a:r>
                        <a:rPr lang="en-US" sz="1800" dirty="0">
                          <a:effectLst/>
                        </a:rPr>
                        <a:t>Last looks</a:t>
                      </a:r>
                    </a:p>
                    <a:p>
                      <a:pPr marL="0" marR="0">
                        <a:spcBef>
                          <a:spcPts val="0"/>
                        </a:spcBef>
                        <a:spcAft>
                          <a:spcPts val="0"/>
                        </a:spcAft>
                      </a:pPr>
                      <a:r>
                        <a:rPr lang="en-US" sz="1800" dirty="0">
                          <a:effectLst/>
                        </a:rPr>
                        <a:t>Editing/proofing </a:t>
                      </a:r>
                    </a:p>
                    <a:p>
                      <a:pPr marL="0" marR="0">
                        <a:spcBef>
                          <a:spcPts val="0"/>
                        </a:spcBef>
                        <a:spcAft>
                          <a:spcPts val="0"/>
                        </a:spcAft>
                      </a:pPr>
                      <a:r>
                        <a:rPr lang="en-US" sz="1800" dirty="0">
                          <a:effectLst/>
                        </a:rPr>
                        <a:t>(hire an editor)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1166" marR="61166" marT="0" marB="0"/>
                </a:tc>
                <a:extLst>
                  <a:ext uri="{0D108BD9-81ED-4DB2-BD59-A6C34878D82A}">
                    <a16:rowId xmlns:a16="http://schemas.microsoft.com/office/drawing/2014/main" val="841082565"/>
                  </a:ext>
                </a:extLst>
              </a:tr>
            </a:tbl>
          </a:graphicData>
        </a:graphic>
      </p:graphicFrame>
      <p:sp>
        <p:nvSpPr>
          <p:cNvPr id="7" name="Title 6">
            <a:extLst>
              <a:ext uri="{FF2B5EF4-FFF2-40B4-BE49-F238E27FC236}">
                <a16:creationId xmlns:a16="http://schemas.microsoft.com/office/drawing/2014/main" id="{A91FEAB0-62B5-1C40-855A-5E22A9FA0352}"/>
              </a:ext>
            </a:extLst>
          </p:cNvPr>
          <p:cNvSpPr>
            <a:spLocks noGrp="1"/>
          </p:cNvSpPr>
          <p:nvPr>
            <p:ph type="title"/>
          </p:nvPr>
        </p:nvSpPr>
        <p:spPr/>
        <p:txBody>
          <a:bodyPr/>
          <a:lstStyle/>
          <a:p>
            <a:pPr algn="ctr"/>
            <a:r>
              <a:rPr lang="en-US" dirty="0"/>
              <a:t>Stage of Work</a:t>
            </a:r>
          </a:p>
        </p:txBody>
      </p:sp>
      <p:sp>
        <p:nvSpPr>
          <p:cNvPr id="4" name="Left-Right Arrow 3">
            <a:extLst>
              <a:ext uri="{FF2B5EF4-FFF2-40B4-BE49-F238E27FC236}">
                <a16:creationId xmlns:a16="http://schemas.microsoft.com/office/drawing/2014/main" id="{F03FF89B-A88E-0947-AC4C-90458935B4CA}"/>
              </a:ext>
            </a:extLst>
          </p:cNvPr>
          <p:cNvSpPr/>
          <p:nvPr/>
        </p:nvSpPr>
        <p:spPr>
          <a:xfrm>
            <a:off x="-63500" y="586105"/>
            <a:ext cx="9190990" cy="893445"/>
          </a:xfrm>
          <a:prstGeom prst="leftRightArrow">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212D4A"/>
              </a:solidFill>
            </a:endParaRPr>
          </a:p>
        </p:txBody>
      </p:sp>
      <p:sp>
        <p:nvSpPr>
          <p:cNvPr id="5" name="Text Box 8">
            <a:extLst>
              <a:ext uri="{FF2B5EF4-FFF2-40B4-BE49-F238E27FC236}">
                <a16:creationId xmlns:a16="http://schemas.microsoft.com/office/drawing/2014/main" id="{D9C903AD-D818-BE43-A0A9-E817F8BDADF2}"/>
              </a:ext>
            </a:extLst>
          </p:cNvPr>
          <p:cNvSpPr txBox="1"/>
          <p:nvPr/>
        </p:nvSpPr>
        <p:spPr>
          <a:xfrm>
            <a:off x="416250" y="3485197"/>
            <a:ext cx="3939540" cy="106997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spcBef>
                <a:spcPts val="0"/>
              </a:spcBef>
              <a:spcAft>
                <a:spcPts val="0"/>
              </a:spcAft>
            </a:pPr>
            <a:r>
              <a:rPr lang="en-US" sz="6500" b="1" dirty="0">
                <a:solidFill>
                  <a:srgbClr val="212D4A"/>
                </a:solidFill>
                <a:effectLst/>
                <a:latin typeface="Franklin Gothic Demi" panose="020B0603020102020204" pitchFamily="34" charset="0"/>
                <a:ea typeface="Calibri" panose="020F0502020204030204" pitchFamily="34" charset="0"/>
                <a:cs typeface="Arial" panose="020B0604020202020204" pitchFamily="34" charset="0"/>
              </a:rPr>
              <a:t>Feedback</a:t>
            </a:r>
            <a:endParaRPr lang="en-US" sz="1200" dirty="0">
              <a:solidFill>
                <a:srgbClr val="212D4A"/>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12">
            <a:extLst>
              <a:ext uri="{FF2B5EF4-FFF2-40B4-BE49-F238E27FC236}">
                <a16:creationId xmlns:a16="http://schemas.microsoft.com/office/drawing/2014/main" id="{232EA807-753B-884B-AAC4-067EC6F204F3}"/>
              </a:ext>
            </a:extLst>
          </p:cNvPr>
          <p:cNvSpPr txBox="1"/>
          <p:nvPr/>
        </p:nvSpPr>
        <p:spPr>
          <a:xfrm>
            <a:off x="162560" y="804455"/>
            <a:ext cx="8981440" cy="703198"/>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a:spcBef>
                <a:spcPts val="0"/>
              </a:spcBef>
              <a:spcAft>
                <a:spcPts val="0"/>
              </a:spcAft>
            </a:pP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Ideas</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Outline</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Rough draft</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Revised draft</a:t>
            </a:r>
            <a:r>
              <a:rPr lang="en-US" sz="1800" dirty="0">
                <a:solidFill>
                  <a:srgbClr val="212D4A"/>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rgbClr val="212D4A"/>
                </a:solidFill>
                <a:effectLst/>
                <a:latin typeface="Franklin Gothic Medium" panose="020B0603020102020204" pitchFamily="34" charset="0"/>
                <a:ea typeface="Calibri" panose="020F0502020204030204" pitchFamily="34" charset="0"/>
                <a:cs typeface="Times New Roman" panose="02020603050405020304" pitchFamily="18" charset="0"/>
              </a:rPr>
              <a:t>Just about to submit</a:t>
            </a:r>
            <a:endParaRPr lang="en-US" sz="1800" dirty="0">
              <a:solidFill>
                <a:srgbClr val="212D4A"/>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solidFill>
                  <a:srgbClr val="212D4A"/>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9" name="Rectangle 8">
            <a:extLst>
              <a:ext uri="{FF2B5EF4-FFF2-40B4-BE49-F238E27FC236}">
                <a16:creationId xmlns:a16="http://schemas.microsoft.com/office/drawing/2014/main" id="{1C3FD465-6674-E448-A550-F72E63F99F10}"/>
              </a:ext>
            </a:extLst>
          </p:cNvPr>
          <p:cNvSpPr/>
          <p:nvPr/>
        </p:nvSpPr>
        <p:spPr>
          <a:xfrm>
            <a:off x="6827520" y="4145280"/>
            <a:ext cx="2299970" cy="99822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D1B5FB9-2349-2F4E-892B-B70EF94656D5}"/>
              </a:ext>
            </a:extLst>
          </p:cNvPr>
          <p:cNvSpPr/>
          <p:nvPr/>
        </p:nvSpPr>
        <p:spPr>
          <a:xfrm>
            <a:off x="4795520" y="3291840"/>
            <a:ext cx="4348480" cy="1674916"/>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E3B9983-6E70-4342-9290-095669F7BD99}"/>
              </a:ext>
            </a:extLst>
          </p:cNvPr>
          <p:cNvSpPr/>
          <p:nvPr/>
        </p:nvSpPr>
        <p:spPr>
          <a:xfrm>
            <a:off x="2997199" y="2332990"/>
            <a:ext cx="5958841" cy="1152207"/>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FE09508-057F-0142-ACEB-2B4AFE2BF459}"/>
              </a:ext>
            </a:extLst>
          </p:cNvPr>
          <p:cNvSpPr/>
          <p:nvPr/>
        </p:nvSpPr>
        <p:spPr>
          <a:xfrm>
            <a:off x="1673859" y="2042375"/>
            <a:ext cx="5958841" cy="7972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AB9757E-C029-CD4D-889E-2DF04EB06321}"/>
              </a:ext>
            </a:extLst>
          </p:cNvPr>
          <p:cNvSpPr/>
          <p:nvPr/>
        </p:nvSpPr>
        <p:spPr>
          <a:xfrm>
            <a:off x="485140" y="1300562"/>
            <a:ext cx="6850380" cy="797242"/>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12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xit" presetSubtype="4" fill="hold" grpId="0" nodeType="clickEffect">
                                  <p:stCondLst>
                                    <p:cond delay="0"/>
                                  </p:stCondLst>
                                  <p:childTnLst>
                                    <p:anim calcmode="lin" valueType="num">
                                      <p:cBhvr additive="base">
                                        <p:cTn id="6" dur="500"/>
                                        <p:tgtEl>
                                          <p:spTgt spid="13"/>
                                        </p:tgtEl>
                                        <p:attrNameLst>
                                          <p:attrName>ppt_y</p:attrName>
                                        </p:attrNameLst>
                                      </p:cBhvr>
                                      <p:tavLst>
                                        <p:tav tm="0">
                                          <p:val>
                                            <p:strVal val="#ppt_y"/>
                                          </p:val>
                                        </p:tav>
                                        <p:tav tm="100000">
                                          <p:val>
                                            <p:strVal val="#ppt_y+#ppt_h*1.125000"/>
                                          </p:val>
                                        </p:tav>
                                      </p:tavLst>
                                    </p:anim>
                                    <p:animEffect transition="out" filter="wipe(down)">
                                      <p:cBhvr>
                                        <p:cTn id="7" dur="500"/>
                                        <p:tgtEl>
                                          <p:spTgt spid="13"/>
                                        </p:tgtEl>
                                      </p:cBhvr>
                                    </p:animEffect>
                                    <p:set>
                                      <p:cBhvr>
                                        <p:cTn id="8" dur="1" fill="hold">
                                          <p:stCondLst>
                                            <p:cond delay="499"/>
                                          </p:stCondLst>
                                        </p:cTn>
                                        <p:tgtEl>
                                          <p:spTgt spid="1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2" presetClass="exit" presetSubtype="4" fill="hold" grpId="0" nodeType="clickEffect">
                                  <p:stCondLst>
                                    <p:cond delay="0"/>
                                  </p:stCondLst>
                                  <p:childTnLst>
                                    <p:anim calcmode="lin" valueType="num">
                                      <p:cBhvr additive="base">
                                        <p:cTn id="12" dur="500"/>
                                        <p:tgtEl>
                                          <p:spTgt spid="12"/>
                                        </p:tgtEl>
                                        <p:attrNameLst>
                                          <p:attrName>ppt_y</p:attrName>
                                        </p:attrNameLst>
                                      </p:cBhvr>
                                      <p:tavLst>
                                        <p:tav tm="0">
                                          <p:val>
                                            <p:strVal val="#ppt_y"/>
                                          </p:val>
                                        </p:tav>
                                        <p:tav tm="100000">
                                          <p:val>
                                            <p:strVal val="#ppt_y+#ppt_h*1.125000"/>
                                          </p:val>
                                        </p:tav>
                                      </p:tavLst>
                                    </p:anim>
                                    <p:animEffect transition="out" filter="wipe(dow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2" presetClass="exit" presetSubtype="4" fill="hold" grpId="0" nodeType="clickEffect">
                                  <p:stCondLst>
                                    <p:cond delay="0"/>
                                  </p:stCondLst>
                                  <p:childTnLst>
                                    <p:anim calcmode="lin" valueType="num">
                                      <p:cBhvr additive="base">
                                        <p:cTn id="18" dur="500"/>
                                        <p:tgtEl>
                                          <p:spTgt spid="11"/>
                                        </p:tgtEl>
                                        <p:attrNameLst>
                                          <p:attrName>ppt_y</p:attrName>
                                        </p:attrNameLst>
                                      </p:cBhvr>
                                      <p:tavLst>
                                        <p:tav tm="0">
                                          <p:val>
                                            <p:strVal val="#ppt_y"/>
                                          </p:val>
                                        </p:tav>
                                        <p:tav tm="100000">
                                          <p:val>
                                            <p:strVal val="#ppt_y+#ppt_h*1.125000"/>
                                          </p:val>
                                        </p:tav>
                                      </p:tavLst>
                                    </p:anim>
                                    <p:animEffect transition="out" filter="wipe(down)">
                                      <p:cBhvr>
                                        <p:cTn id="19" dur="500"/>
                                        <p:tgtEl>
                                          <p:spTgt spid="11"/>
                                        </p:tgtEl>
                                      </p:cBhvr>
                                    </p:animEffect>
                                    <p:set>
                                      <p:cBhvr>
                                        <p:cTn id="20" dur="1" fill="hold">
                                          <p:stCondLst>
                                            <p:cond delay="499"/>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2" presetClass="exit" presetSubtype="4" fill="hold" grpId="0" nodeType="clickEffect">
                                  <p:stCondLst>
                                    <p:cond delay="0"/>
                                  </p:stCondLst>
                                  <p:childTnLst>
                                    <p:anim calcmode="lin" valueType="num">
                                      <p:cBhvr additive="base">
                                        <p:cTn id="24" dur="500"/>
                                        <p:tgtEl>
                                          <p:spTgt spid="10"/>
                                        </p:tgtEl>
                                        <p:attrNameLst>
                                          <p:attrName>ppt_y</p:attrName>
                                        </p:attrNameLst>
                                      </p:cBhvr>
                                      <p:tavLst>
                                        <p:tav tm="0">
                                          <p:val>
                                            <p:strVal val="#ppt_y"/>
                                          </p:val>
                                        </p:tav>
                                        <p:tav tm="100000">
                                          <p:val>
                                            <p:strVal val="#ppt_y+#ppt_h*1.125000"/>
                                          </p:val>
                                        </p:tav>
                                      </p:tavLst>
                                    </p:anim>
                                    <p:animEffect transition="out" filter="wipe(down)">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2" presetClass="exit" presetSubtype="4" fill="hold" grpId="0" nodeType="clickEffect">
                                  <p:stCondLst>
                                    <p:cond delay="0"/>
                                  </p:stCondLst>
                                  <p:childTnLst>
                                    <p:anim calcmode="lin" valueType="num">
                                      <p:cBhvr additive="base">
                                        <p:cTn id="30" dur="500"/>
                                        <p:tgtEl>
                                          <p:spTgt spid="9"/>
                                        </p:tgtEl>
                                        <p:attrNameLst>
                                          <p:attrName>ppt_y</p:attrName>
                                        </p:attrNameLst>
                                      </p:cBhvr>
                                      <p:tavLst>
                                        <p:tav tm="0">
                                          <p:val>
                                            <p:strVal val="#ppt_y"/>
                                          </p:val>
                                        </p:tav>
                                        <p:tav tm="100000">
                                          <p:val>
                                            <p:strVal val="#ppt_y+#ppt_h*1.125000"/>
                                          </p:val>
                                        </p:tav>
                                      </p:tavLst>
                                    </p:anim>
                                    <p:animEffect transition="out" filter="wipe(down)">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D396E-5662-514F-8AC7-1F06D82A50D9}"/>
              </a:ext>
            </a:extLst>
          </p:cNvPr>
          <p:cNvSpPr>
            <a:spLocks noGrp="1"/>
          </p:cNvSpPr>
          <p:nvPr>
            <p:ph type="title"/>
          </p:nvPr>
        </p:nvSpPr>
        <p:spPr/>
        <p:txBody>
          <a:bodyPr/>
          <a:lstStyle/>
          <a:p>
            <a:r>
              <a:rPr lang="en-US" dirty="0"/>
              <a:t>Additional Areas to Consider…</a:t>
            </a:r>
          </a:p>
        </p:txBody>
      </p:sp>
      <p:sp>
        <p:nvSpPr>
          <p:cNvPr id="3" name="Text Box 37">
            <a:extLst>
              <a:ext uri="{FF2B5EF4-FFF2-40B4-BE49-F238E27FC236}">
                <a16:creationId xmlns:a16="http://schemas.microsoft.com/office/drawing/2014/main" id="{3C95CBA6-8498-3F45-B7DE-3D7804E3F885}"/>
              </a:ext>
            </a:extLst>
          </p:cNvPr>
          <p:cNvSpPr txBox="1"/>
          <p:nvPr/>
        </p:nvSpPr>
        <p:spPr>
          <a:xfrm>
            <a:off x="416250" y="965518"/>
            <a:ext cx="2139950" cy="3212782"/>
          </a:xfrm>
          <a:prstGeom prst="rect">
            <a:avLst/>
          </a:prstGeom>
          <a:solidFill>
            <a:srgbClr val="FF9559"/>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u="sng" dirty="0">
                <a:effectLst/>
                <a:latin typeface="Franklin Gothic Demi" panose="020B0603020102020204" pitchFamily="34" charset="0"/>
                <a:ea typeface="Calibri" panose="020F0502020204030204" pitchFamily="34" charset="0"/>
                <a:cs typeface="Times New Roman" panose="02020603050405020304" pitchFamily="18" charset="0"/>
              </a:rPr>
              <a:t>Figures &amp; Tables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Stand alone?</a:t>
            </a:r>
          </a:p>
          <a:p>
            <a:pPr marL="342900" marR="0" lvl="0" indent="-342900">
              <a:spcBef>
                <a:spcPts val="0"/>
              </a:spcBef>
              <a:spcAft>
                <a:spcPts val="0"/>
              </a:spcAft>
              <a:buFont typeface="Symbol" pitchFamily="2" charset="2"/>
              <a:buChar char=""/>
            </a:pPr>
            <a:r>
              <a:rPr lang="en-US" sz="2000" dirty="0">
                <a:latin typeface="Franklin Gothic Medium Cond" panose="020B0606030402020204" pitchFamily="34" charset="0"/>
                <a:ea typeface="Calibri" panose="020F0502020204030204" pitchFamily="34" charset="0"/>
                <a:cs typeface="Times New Roman" panose="02020603050405020304" pitchFamily="18" charset="0"/>
              </a:rPr>
              <a:t>Key Take Away?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Clarity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Ordering</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Level of Detail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Captions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Titles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Box 38">
            <a:extLst>
              <a:ext uri="{FF2B5EF4-FFF2-40B4-BE49-F238E27FC236}">
                <a16:creationId xmlns:a16="http://schemas.microsoft.com/office/drawing/2014/main" id="{B1169503-BA4D-024C-8C3E-00D10A20E75D}"/>
              </a:ext>
            </a:extLst>
          </p:cNvPr>
          <p:cNvSpPr txBox="1"/>
          <p:nvPr/>
        </p:nvSpPr>
        <p:spPr>
          <a:xfrm>
            <a:off x="3502025" y="965517"/>
            <a:ext cx="2139950" cy="3212783"/>
          </a:xfrm>
          <a:prstGeom prst="rect">
            <a:avLst/>
          </a:prstGeom>
          <a:solidFill>
            <a:schemeClr val="accent5">
              <a:lumMod val="60000"/>
              <a:lumOff val="40000"/>
            </a:schemeClr>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u="sng" dirty="0">
                <a:effectLst/>
                <a:latin typeface="Franklin Gothic Demi" panose="020B0603020102020204" pitchFamily="34" charset="0"/>
                <a:ea typeface="Calibri" panose="020F0502020204030204" pitchFamily="34" charset="0"/>
                <a:cs typeface="Times New Roman" panose="02020603050405020304" pitchFamily="18" charset="0"/>
              </a:rPr>
              <a:t>Posters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Organization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Layout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Level of detail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Visuals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Readability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Stand alone?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Color</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Main message?</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2000" dirty="0">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Box 39">
            <a:extLst>
              <a:ext uri="{FF2B5EF4-FFF2-40B4-BE49-F238E27FC236}">
                <a16:creationId xmlns:a16="http://schemas.microsoft.com/office/drawing/2014/main" id="{6BA4B9D3-58FC-AE45-A743-10850E235DD4}"/>
              </a:ext>
            </a:extLst>
          </p:cNvPr>
          <p:cNvSpPr txBox="1"/>
          <p:nvPr/>
        </p:nvSpPr>
        <p:spPr>
          <a:xfrm>
            <a:off x="6587800" y="965517"/>
            <a:ext cx="2139950" cy="3212783"/>
          </a:xfrm>
          <a:prstGeom prst="rect">
            <a:avLst/>
          </a:prstGeom>
          <a:solidFill>
            <a:srgbClr val="FFC000"/>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2000" b="1" u="sng" dirty="0">
                <a:effectLst/>
                <a:latin typeface="Franklin Gothic Demi" panose="020B0603020102020204" pitchFamily="34" charset="0"/>
                <a:ea typeface="Calibri" panose="020F0502020204030204" pitchFamily="34" charset="0"/>
                <a:cs typeface="Times New Roman" panose="02020603050405020304" pitchFamily="18" charset="0"/>
              </a:rPr>
              <a:t>Presentations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endPar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Organization</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Layout</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Visuals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Clarity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Level of Detail</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Transitions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Delivery</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Symbol" pitchFamily="2" charset="2"/>
              <a:buChar char=""/>
            </a:pPr>
            <a:r>
              <a:rPr lang="en-US" sz="2000" dirty="0">
                <a:effectLst/>
                <a:latin typeface="Franklin Gothic Medium Cond" panose="020B0606030402020204" pitchFamily="34" charset="0"/>
                <a:ea typeface="Calibri" panose="020F0502020204030204" pitchFamily="34" charset="0"/>
                <a:cs typeface="Times New Roman" panose="02020603050405020304" pitchFamily="18" charset="0"/>
              </a:rPr>
              <a:t>Questions</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2000" dirty="0">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Box 42">
            <a:extLst>
              <a:ext uri="{FF2B5EF4-FFF2-40B4-BE49-F238E27FC236}">
                <a16:creationId xmlns:a16="http://schemas.microsoft.com/office/drawing/2014/main" id="{7BC37E73-9461-F742-A16B-71E41017445E}"/>
              </a:ext>
            </a:extLst>
          </p:cNvPr>
          <p:cNvSpPr txBox="1"/>
          <p:nvPr/>
        </p:nvSpPr>
        <p:spPr>
          <a:xfrm>
            <a:off x="416250" y="4331653"/>
            <a:ext cx="8311499" cy="608647"/>
          </a:xfrm>
          <a:prstGeom prst="rect">
            <a:avLst/>
          </a:prstGeom>
          <a:solidFill>
            <a:schemeClr val="accent5"/>
          </a:solidFill>
          <a:ln w="6350">
            <a:solidFill>
              <a:schemeClr val="accent5"/>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b="1">
                <a:solidFill>
                  <a:srgbClr val="FFFFFF"/>
                </a:solidFill>
                <a:effectLst/>
                <a:latin typeface="Franklin Gothic Demi" panose="020B0603020102020204" pitchFamily="34" charset="0"/>
                <a:ea typeface="Calibri" panose="020F0502020204030204" pitchFamily="34" charset="0"/>
                <a:cs typeface="Times New Roman" panose="02020603050405020304" pitchFamily="18" charset="0"/>
              </a:rPr>
              <a:t>Fit for Audience, Context &amp; Format</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60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60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60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42">
            <a:extLst>
              <a:ext uri="{FF2B5EF4-FFF2-40B4-BE49-F238E27FC236}">
                <a16:creationId xmlns:a16="http://schemas.microsoft.com/office/drawing/2014/main" id="{C6C6DFB5-F9DD-914F-9B67-203569375E61}"/>
              </a:ext>
            </a:extLst>
          </p:cNvPr>
          <p:cNvSpPr txBox="1"/>
          <p:nvPr/>
        </p:nvSpPr>
        <p:spPr>
          <a:xfrm>
            <a:off x="416249" y="193503"/>
            <a:ext cx="8311499" cy="608647"/>
          </a:xfrm>
          <a:prstGeom prst="rect">
            <a:avLst/>
          </a:prstGeom>
          <a:solidFill>
            <a:schemeClr val="accent6">
              <a:lumMod val="75000"/>
            </a:schemeClr>
          </a:solidFill>
          <a:ln w="6350">
            <a:solidFill>
              <a:schemeClr val="accent5"/>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3600" b="1" dirty="0">
                <a:solidFill>
                  <a:srgbClr val="FFFFFF"/>
                </a:solidFill>
                <a:effectLst/>
                <a:latin typeface="Franklin Gothic Demi" panose="020B0603020102020204" pitchFamily="34" charset="0"/>
                <a:ea typeface="Calibri" panose="020F0502020204030204" pitchFamily="34" charset="0"/>
                <a:cs typeface="Times New Roman" panose="02020603050405020304" pitchFamily="18" charset="0"/>
              </a:rPr>
              <a:t>Main Message? Key Take </a:t>
            </a:r>
            <a:r>
              <a:rPr lang="en-US" sz="3600" b="1" dirty="0" err="1">
                <a:solidFill>
                  <a:srgbClr val="FFFFFF"/>
                </a:solidFill>
                <a:effectLst/>
                <a:latin typeface="Franklin Gothic Demi" panose="020B0603020102020204" pitchFamily="34" charset="0"/>
                <a:ea typeface="Calibri" panose="020F0502020204030204" pitchFamily="34" charset="0"/>
                <a:cs typeface="Times New Roman" panose="02020603050405020304" pitchFamily="18" charset="0"/>
              </a:rPr>
              <a:t>Aways</a:t>
            </a:r>
            <a:r>
              <a:rPr lang="en-US" sz="3600" b="1" dirty="0">
                <a:solidFill>
                  <a:srgbClr val="FFFFFF"/>
                </a:solidFill>
                <a:effectLst/>
                <a:latin typeface="Franklin Gothic Demi" panose="020B0603020102020204" pitchFamily="34" charset="0"/>
                <a:ea typeface="Calibri" panose="020F0502020204030204" pitchFamily="34" charset="0"/>
                <a:cs typeface="Times New Roman" panose="02020603050405020304" pitchFamily="18" charset="0"/>
              </a:rPr>
              <a:t>?</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600"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600"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0"/>
              </a:spcAft>
            </a:pPr>
            <a:r>
              <a:rPr lang="en-US" sz="3600" dirty="0">
                <a:solidFill>
                  <a:srgbClr val="FFFFFF"/>
                </a:solidFill>
                <a:effectLst/>
                <a:latin typeface="Franklin Gothic Medium" panose="020B0603020102020204" pitchFamily="34" charset="0"/>
                <a:ea typeface="Calibri" panose="020F0502020204030204" pitchFamily="34" charset="0"/>
                <a:cs typeface="Times New Roman" panose="02020603050405020304" pitchFamily="18" charset="0"/>
              </a:rPr>
              <a:t>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9253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C4289-9A5E-0640-B3C5-310A679F35FA}"/>
              </a:ext>
            </a:extLst>
          </p:cNvPr>
          <p:cNvSpPr>
            <a:spLocks noGrp="1"/>
          </p:cNvSpPr>
          <p:nvPr>
            <p:ph type="title"/>
          </p:nvPr>
        </p:nvSpPr>
        <p:spPr/>
        <p:txBody>
          <a:bodyPr/>
          <a:lstStyle/>
          <a:p>
            <a:r>
              <a:rPr lang="en-US" dirty="0"/>
              <a:t>SOURCES of Feedback</a:t>
            </a:r>
          </a:p>
        </p:txBody>
      </p:sp>
    </p:spTree>
    <p:extLst>
      <p:ext uri="{BB962C8B-B14F-4D97-AF65-F5344CB8AC3E}">
        <p14:creationId xmlns:p14="http://schemas.microsoft.com/office/powerpoint/2010/main" val="1286782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C2BD7-2CB5-1841-802E-52EAD1C00B12}"/>
              </a:ext>
            </a:extLst>
          </p:cNvPr>
          <p:cNvSpPr>
            <a:spLocks noGrp="1"/>
          </p:cNvSpPr>
          <p:nvPr>
            <p:ph type="title"/>
          </p:nvPr>
        </p:nvSpPr>
        <p:spPr/>
        <p:txBody>
          <a:bodyPr/>
          <a:lstStyle/>
          <a:p>
            <a:r>
              <a:rPr lang="en-US" dirty="0"/>
              <a:t>For technical &amp; research writing keep in mind:</a:t>
            </a:r>
          </a:p>
        </p:txBody>
      </p:sp>
      <p:sp>
        <p:nvSpPr>
          <p:cNvPr id="3" name="Text Placeholder 2">
            <a:extLst>
              <a:ext uri="{FF2B5EF4-FFF2-40B4-BE49-F238E27FC236}">
                <a16:creationId xmlns:a16="http://schemas.microsoft.com/office/drawing/2014/main" id="{5317AD8C-BE32-374E-93F9-A94ED9394F9E}"/>
              </a:ext>
            </a:extLst>
          </p:cNvPr>
          <p:cNvSpPr>
            <a:spLocks noGrp="1"/>
          </p:cNvSpPr>
          <p:nvPr>
            <p:ph type="body" idx="1"/>
          </p:nvPr>
        </p:nvSpPr>
        <p:spPr>
          <a:xfrm>
            <a:off x="587292" y="1478750"/>
            <a:ext cx="7751246" cy="3498000"/>
          </a:xfrm>
        </p:spPr>
        <p:txBody>
          <a:bodyPr/>
          <a:lstStyle/>
          <a:p>
            <a:r>
              <a:rPr lang="en-US" dirty="0"/>
              <a:t>Audience, purpose, context</a:t>
            </a:r>
          </a:p>
          <a:p>
            <a:endParaRPr lang="en-US" dirty="0"/>
          </a:p>
          <a:p>
            <a:r>
              <a:rPr lang="en-US" dirty="0"/>
              <a:t>Clarity</a:t>
            </a:r>
          </a:p>
          <a:p>
            <a:r>
              <a:rPr lang="en-US" dirty="0"/>
              <a:t>Conciseness </a:t>
            </a:r>
          </a:p>
          <a:p>
            <a:r>
              <a:rPr lang="en-US" dirty="0"/>
              <a:t>Accuracy</a:t>
            </a:r>
          </a:p>
          <a:p>
            <a:r>
              <a:rPr lang="en-US" dirty="0"/>
              <a:t>Precision (&amp; level of detail)- dialed in for audience/purpose/context</a:t>
            </a:r>
          </a:p>
          <a:p>
            <a:endParaRPr lang="en-US" dirty="0"/>
          </a:p>
        </p:txBody>
      </p:sp>
    </p:spTree>
    <p:extLst>
      <p:ext uri="{BB962C8B-B14F-4D97-AF65-F5344CB8AC3E}">
        <p14:creationId xmlns:p14="http://schemas.microsoft.com/office/powerpoint/2010/main" val="16861791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887F23-5EC6-7E4B-90B6-09F7D76BF3A5}"/>
              </a:ext>
            </a:extLst>
          </p:cNvPr>
          <p:cNvSpPr>
            <a:spLocks noGrp="1"/>
          </p:cNvSpPr>
          <p:nvPr>
            <p:ph type="title"/>
          </p:nvPr>
        </p:nvSpPr>
        <p:spPr/>
        <p:txBody>
          <a:bodyPr/>
          <a:lstStyle/>
          <a:p>
            <a:r>
              <a:rPr lang="en-US" dirty="0"/>
              <a:t>Advisor/ Major Professor/ PI </a:t>
            </a:r>
          </a:p>
        </p:txBody>
      </p:sp>
      <p:sp>
        <p:nvSpPr>
          <p:cNvPr id="4" name="Text Placeholder 3">
            <a:extLst>
              <a:ext uri="{FF2B5EF4-FFF2-40B4-BE49-F238E27FC236}">
                <a16:creationId xmlns:a16="http://schemas.microsoft.com/office/drawing/2014/main" id="{A3E3BBC9-5E1E-8445-925A-2FD53F6EC356}"/>
              </a:ext>
            </a:extLst>
          </p:cNvPr>
          <p:cNvSpPr>
            <a:spLocks noGrp="1"/>
          </p:cNvSpPr>
          <p:nvPr>
            <p:ph type="body" idx="1"/>
          </p:nvPr>
        </p:nvSpPr>
        <p:spPr/>
        <p:txBody>
          <a:bodyPr/>
          <a:lstStyle/>
          <a:p>
            <a:r>
              <a:rPr lang="en-US" dirty="0"/>
              <a:t>Content</a:t>
            </a:r>
          </a:p>
          <a:p>
            <a:r>
              <a:rPr lang="en-US" dirty="0"/>
              <a:t>Breakdown</a:t>
            </a:r>
          </a:p>
          <a:p>
            <a:r>
              <a:rPr lang="en-US" dirty="0"/>
              <a:t>Discipline appropriateness</a:t>
            </a:r>
          </a:p>
          <a:p>
            <a:r>
              <a:rPr lang="en-US" dirty="0"/>
              <a:t>Choosing outlets</a:t>
            </a:r>
          </a:p>
          <a:p>
            <a:endParaRPr lang="en-US" dirty="0"/>
          </a:p>
          <a:p>
            <a:r>
              <a:rPr lang="en-US" dirty="0"/>
              <a:t>Also the other areas mentioned</a:t>
            </a:r>
          </a:p>
        </p:txBody>
      </p:sp>
    </p:spTree>
    <p:extLst>
      <p:ext uri="{BB962C8B-B14F-4D97-AF65-F5344CB8AC3E}">
        <p14:creationId xmlns:p14="http://schemas.microsoft.com/office/powerpoint/2010/main" val="2063452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3C77B-38A0-CA4D-9ADE-92AC16B3E1F6}"/>
              </a:ext>
            </a:extLst>
          </p:cNvPr>
          <p:cNvSpPr>
            <a:spLocks noGrp="1"/>
          </p:cNvSpPr>
          <p:nvPr>
            <p:ph type="title"/>
          </p:nvPr>
        </p:nvSpPr>
        <p:spPr/>
        <p:txBody>
          <a:bodyPr/>
          <a:lstStyle/>
          <a:p>
            <a:r>
              <a:rPr lang="en-US" dirty="0"/>
              <a:t>Peers in discipline</a:t>
            </a:r>
          </a:p>
        </p:txBody>
      </p:sp>
      <p:sp>
        <p:nvSpPr>
          <p:cNvPr id="3" name="Text Placeholder 2">
            <a:extLst>
              <a:ext uri="{FF2B5EF4-FFF2-40B4-BE49-F238E27FC236}">
                <a16:creationId xmlns:a16="http://schemas.microsoft.com/office/drawing/2014/main" id="{E0D61F08-23BD-2041-98BC-D23C31C499AA}"/>
              </a:ext>
            </a:extLst>
          </p:cNvPr>
          <p:cNvSpPr>
            <a:spLocks noGrp="1"/>
          </p:cNvSpPr>
          <p:nvPr>
            <p:ph type="body" idx="1"/>
          </p:nvPr>
        </p:nvSpPr>
        <p:spPr/>
        <p:txBody>
          <a:bodyPr/>
          <a:lstStyle/>
          <a:p>
            <a:r>
              <a:rPr lang="en-US" dirty="0"/>
              <a:t>How have they done similar work</a:t>
            </a:r>
          </a:p>
          <a:p>
            <a:r>
              <a:rPr lang="en-US" dirty="0"/>
              <a:t>Discipline specific feedback</a:t>
            </a:r>
          </a:p>
          <a:p>
            <a:r>
              <a:rPr lang="en-US" dirty="0"/>
              <a:t>Context specific feedback (lab, dept, conference)</a:t>
            </a:r>
          </a:p>
        </p:txBody>
      </p:sp>
    </p:spTree>
    <p:extLst>
      <p:ext uri="{BB962C8B-B14F-4D97-AF65-F5344CB8AC3E}">
        <p14:creationId xmlns:p14="http://schemas.microsoft.com/office/powerpoint/2010/main" val="28700913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4A467-1115-F544-83FE-864842118AA0}"/>
              </a:ext>
            </a:extLst>
          </p:cNvPr>
          <p:cNvSpPr>
            <a:spLocks noGrp="1"/>
          </p:cNvSpPr>
          <p:nvPr>
            <p:ph type="title"/>
          </p:nvPr>
        </p:nvSpPr>
        <p:spPr/>
        <p:txBody>
          <a:bodyPr/>
          <a:lstStyle/>
          <a:p>
            <a:r>
              <a:rPr lang="en-US" dirty="0"/>
              <a:t>Peer </a:t>
            </a:r>
            <a:r>
              <a:rPr lang="en-US" dirty="0" err="1"/>
              <a:t>debriefers</a:t>
            </a:r>
            <a:endParaRPr lang="en-US" dirty="0"/>
          </a:p>
        </p:txBody>
      </p:sp>
      <p:sp>
        <p:nvSpPr>
          <p:cNvPr id="3" name="Subtitle 2">
            <a:extLst>
              <a:ext uri="{FF2B5EF4-FFF2-40B4-BE49-F238E27FC236}">
                <a16:creationId xmlns:a16="http://schemas.microsoft.com/office/drawing/2014/main" id="{3C3F7FAE-1472-4746-A8F0-8E4C30F1C22A}"/>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D0E852AF-F914-5844-BA90-4C757F5BC6F6}"/>
              </a:ext>
            </a:extLst>
          </p:cNvPr>
          <p:cNvSpPr>
            <a:spLocks noGrp="1"/>
          </p:cNvSpPr>
          <p:nvPr>
            <p:ph type="body" idx="2"/>
          </p:nvPr>
        </p:nvSpPr>
        <p:spPr>
          <a:xfrm>
            <a:off x="4939500" y="724200"/>
            <a:ext cx="3949857" cy="3695100"/>
          </a:xfrm>
        </p:spPr>
        <p:txBody>
          <a:bodyPr/>
          <a:lstStyle/>
          <a:p>
            <a:r>
              <a:rPr lang="en-US" dirty="0"/>
              <a:t>Feedback on your plan</a:t>
            </a:r>
          </a:p>
          <a:p>
            <a:r>
              <a:rPr lang="en-US" dirty="0"/>
              <a:t>Check ins</a:t>
            </a:r>
          </a:p>
          <a:p>
            <a:r>
              <a:rPr lang="en-US" dirty="0"/>
              <a:t>Ask difficult questions</a:t>
            </a:r>
          </a:p>
          <a:p>
            <a:r>
              <a:rPr lang="en-US" dirty="0"/>
              <a:t>Especially useful in proposal stage</a:t>
            </a:r>
          </a:p>
        </p:txBody>
      </p:sp>
      <p:pic>
        <p:nvPicPr>
          <p:cNvPr id="5" name="Picture 4">
            <a:extLst>
              <a:ext uri="{FF2B5EF4-FFF2-40B4-BE49-F238E27FC236}">
                <a16:creationId xmlns:a16="http://schemas.microsoft.com/office/drawing/2014/main" id="{96D60887-12DA-7D47-AD1A-71FA1350BCD3}"/>
              </a:ext>
            </a:extLst>
          </p:cNvPr>
          <p:cNvPicPr>
            <a:picLocks noChangeAspect="1"/>
          </p:cNvPicPr>
          <p:nvPr/>
        </p:nvPicPr>
        <p:blipFill>
          <a:blip r:embed="rId3"/>
          <a:stretch>
            <a:fillRect/>
          </a:stretch>
        </p:blipFill>
        <p:spPr>
          <a:xfrm>
            <a:off x="1672111" y="3814110"/>
            <a:ext cx="305391" cy="634302"/>
          </a:xfrm>
          <a:prstGeom prst="rect">
            <a:avLst/>
          </a:prstGeom>
        </p:spPr>
      </p:pic>
      <p:pic>
        <p:nvPicPr>
          <p:cNvPr id="6" name="Picture 5">
            <a:extLst>
              <a:ext uri="{FF2B5EF4-FFF2-40B4-BE49-F238E27FC236}">
                <a16:creationId xmlns:a16="http://schemas.microsoft.com/office/drawing/2014/main" id="{8FD44C4F-C6A2-5F45-95C4-F2696EFA4849}"/>
              </a:ext>
            </a:extLst>
          </p:cNvPr>
          <p:cNvPicPr>
            <a:picLocks noChangeAspect="1"/>
          </p:cNvPicPr>
          <p:nvPr/>
        </p:nvPicPr>
        <p:blipFill>
          <a:blip r:embed="rId4"/>
          <a:stretch>
            <a:fillRect/>
          </a:stretch>
        </p:blipFill>
        <p:spPr>
          <a:xfrm>
            <a:off x="2285274" y="3783541"/>
            <a:ext cx="305391" cy="664871"/>
          </a:xfrm>
          <a:prstGeom prst="rect">
            <a:avLst/>
          </a:prstGeom>
        </p:spPr>
      </p:pic>
      <p:sp>
        <p:nvSpPr>
          <p:cNvPr id="7" name="Rounded Rectangular Callout 6">
            <a:extLst>
              <a:ext uri="{FF2B5EF4-FFF2-40B4-BE49-F238E27FC236}">
                <a16:creationId xmlns:a16="http://schemas.microsoft.com/office/drawing/2014/main" id="{5CB86585-1A3A-0D46-9956-B347ECFD68EE}"/>
              </a:ext>
            </a:extLst>
          </p:cNvPr>
          <p:cNvSpPr/>
          <p:nvPr/>
        </p:nvSpPr>
        <p:spPr>
          <a:xfrm>
            <a:off x="2720148" y="3119718"/>
            <a:ext cx="1675119" cy="860611"/>
          </a:xfrm>
          <a:prstGeom prst="wedgeRoundRectCallout">
            <a:avLst>
              <a:gd name="adj1" fmla="val -56477"/>
              <a:gd name="adj2" fmla="val 56783"/>
              <a:gd name="adj3" fmla="val 16667"/>
            </a:avLst>
          </a:prstGeom>
          <a:solidFill>
            <a:schemeClr val="accent3"/>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How are you handling ABC?</a:t>
            </a:r>
          </a:p>
          <a:p>
            <a:pPr algn="ctr"/>
            <a:endParaRPr lang="en-US" sz="1200" dirty="0"/>
          </a:p>
          <a:p>
            <a:pPr algn="ctr"/>
            <a:r>
              <a:rPr lang="en-US" sz="1200" dirty="0"/>
              <a:t>What if … ?</a:t>
            </a:r>
          </a:p>
        </p:txBody>
      </p:sp>
    </p:spTree>
    <p:extLst>
      <p:ext uri="{BB962C8B-B14F-4D97-AF65-F5344CB8AC3E}">
        <p14:creationId xmlns:p14="http://schemas.microsoft.com/office/powerpoint/2010/main" val="4129885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F06F0-E504-434E-9E1C-5F788943A06D}"/>
              </a:ext>
            </a:extLst>
          </p:cNvPr>
          <p:cNvSpPr>
            <a:spLocks noGrp="1"/>
          </p:cNvSpPr>
          <p:nvPr>
            <p:ph type="title"/>
          </p:nvPr>
        </p:nvSpPr>
        <p:spPr/>
        <p:txBody>
          <a:bodyPr/>
          <a:lstStyle/>
          <a:p>
            <a:r>
              <a:rPr lang="en-US" dirty="0"/>
              <a:t>Other engineering grad students</a:t>
            </a:r>
          </a:p>
        </p:txBody>
      </p:sp>
      <p:sp>
        <p:nvSpPr>
          <p:cNvPr id="3" name="Text Placeholder 2">
            <a:extLst>
              <a:ext uri="{FF2B5EF4-FFF2-40B4-BE49-F238E27FC236}">
                <a16:creationId xmlns:a16="http://schemas.microsoft.com/office/drawing/2014/main" id="{D0000D23-BDBA-C449-9A49-78E30E60C6A2}"/>
              </a:ext>
            </a:extLst>
          </p:cNvPr>
          <p:cNvSpPr>
            <a:spLocks noGrp="1"/>
          </p:cNvSpPr>
          <p:nvPr>
            <p:ph type="body" idx="1"/>
          </p:nvPr>
        </p:nvSpPr>
        <p:spPr/>
        <p:txBody>
          <a:bodyPr/>
          <a:lstStyle/>
          <a:p>
            <a:r>
              <a:rPr lang="en-US" dirty="0"/>
              <a:t>Audience</a:t>
            </a:r>
          </a:p>
          <a:p>
            <a:r>
              <a:rPr lang="en-US" dirty="0"/>
              <a:t>Clarity</a:t>
            </a:r>
          </a:p>
          <a:p>
            <a:r>
              <a:rPr lang="en-US" dirty="0"/>
              <a:t>Engineering audience perspectives</a:t>
            </a:r>
          </a:p>
          <a:p>
            <a:endParaRPr lang="en-US" dirty="0"/>
          </a:p>
        </p:txBody>
      </p:sp>
    </p:spTree>
    <p:extLst>
      <p:ext uri="{BB962C8B-B14F-4D97-AF65-F5344CB8AC3E}">
        <p14:creationId xmlns:p14="http://schemas.microsoft.com/office/powerpoint/2010/main" val="3060494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8165-E8D6-5E4B-B8B6-777DC793CD04}"/>
              </a:ext>
            </a:extLst>
          </p:cNvPr>
          <p:cNvSpPr>
            <a:spLocks noGrp="1"/>
          </p:cNvSpPr>
          <p:nvPr>
            <p:ph type="title"/>
          </p:nvPr>
        </p:nvSpPr>
        <p:spPr/>
        <p:txBody>
          <a:bodyPr/>
          <a:lstStyle/>
          <a:p>
            <a:r>
              <a:rPr lang="en-US" dirty="0">
                <a:solidFill>
                  <a:srgbClr val="E46E20"/>
                </a:solidFill>
              </a:rPr>
              <a:t>One-on-One Consultations</a:t>
            </a:r>
          </a:p>
        </p:txBody>
      </p:sp>
      <p:sp>
        <p:nvSpPr>
          <p:cNvPr id="3" name="Text Placeholder 2">
            <a:extLst>
              <a:ext uri="{FF2B5EF4-FFF2-40B4-BE49-F238E27FC236}">
                <a16:creationId xmlns:a16="http://schemas.microsoft.com/office/drawing/2014/main" id="{B0738726-2CC5-F64F-A901-640C5BED35B7}"/>
              </a:ext>
            </a:extLst>
          </p:cNvPr>
          <p:cNvSpPr>
            <a:spLocks noGrp="1"/>
          </p:cNvSpPr>
          <p:nvPr>
            <p:ph type="body" idx="1"/>
          </p:nvPr>
        </p:nvSpPr>
        <p:spPr/>
        <p:txBody>
          <a:bodyPr/>
          <a:lstStyle/>
          <a:p>
            <a:r>
              <a:rPr lang="en-US" dirty="0"/>
              <a:t>50 min appointment</a:t>
            </a:r>
          </a:p>
          <a:p>
            <a:r>
              <a:rPr lang="en-US" dirty="0"/>
              <a:t>Bring writing, presentation, poster (any stage)</a:t>
            </a:r>
          </a:p>
          <a:p>
            <a:r>
              <a:rPr lang="en-US" dirty="0"/>
              <a:t>Specific concerns (clarity, flow, verb tense, etc.)</a:t>
            </a:r>
          </a:p>
          <a:p>
            <a:r>
              <a:rPr lang="en-US" dirty="0"/>
              <a:t>Organization, writing, not rigor/content/editing</a:t>
            </a:r>
          </a:p>
          <a:p>
            <a:endParaRPr lang="en-US" dirty="0"/>
          </a:p>
          <a:p>
            <a:endParaRPr lang="en-US" dirty="0"/>
          </a:p>
          <a:p>
            <a:endParaRPr lang="en-US" dirty="0"/>
          </a:p>
          <a:p>
            <a:endParaRPr lang="en-US" dirty="0"/>
          </a:p>
        </p:txBody>
      </p:sp>
      <p:grpSp>
        <p:nvGrpSpPr>
          <p:cNvPr id="10" name="Group 9">
            <a:extLst>
              <a:ext uri="{FF2B5EF4-FFF2-40B4-BE49-F238E27FC236}">
                <a16:creationId xmlns:a16="http://schemas.microsoft.com/office/drawing/2014/main" id="{F5108131-F636-794E-A7B4-3887D5EBF77F}"/>
              </a:ext>
            </a:extLst>
          </p:cNvPr>
          <p:cNvGrpSpPr/>
          <p:nvPr/>
        </p:nvGrpSpPr>
        <p:grpSpPr>
          <a:xfrm>
            <a:off x="5873306" y="3192977"/>
            <a:ext cx="2850508" cy="2278380"/>
            <a:chOff x="2982648" y="1334764"/>
            <a:chExt cx="3582777" cy="2706013"/>
          </a:xfrm>
        </p:grpSpPr>
        <p:pic>
          <p:nvPicPr>
            <p:cNvPr id="11" name="Picture 10">
              <a:extLst>
                <a:ext uri="{FF2B5EF4-FFF2-40B4-BE49-F238E27FC236}">
                  <a16:creationId xmlns:a16="http://schemas.microsoft.com/office/drawing/2014/main" id="{4C37C10A-3867-0B48-9481-2BD22196C5C3}"/>
                </a:ext>
              </a:extLst>
            </p:cNvPr>
            <p:cNvPicPr>
              <a:picLocks noChangeAspect="1"/>
            </p:cNvPicPr>
            <p:nvPr/>
          </p:nvPicPr>
          <p:blipFill>
            <a:blip r:embed="rId3"/>
            <a:stretch>
              <a:fillRect/>
            </a:stretch>
          </p:blipFill>
          <p:spPr>
            <a:xfrm>
              <a:off x="3316351" y="1350104"/>
              <a:ext cx="398199" cy="864110"/>
            </a:xfrm>
            <a:prstGeom prst="rect">
              <a:avLst/>
            </a:prstGeom>
          </p:spPr>
        </p:pic>
        <p:pic>
          <p:nvPicPr>
            <p:cNvPr id="12" name="Picture 11">
              <a:extLst>
                <a:ext uri="{FF2B5EF4-FFF2-40B4-BE49-F238E27FC236}">
                  <a16:creationId xmlns:a16="http://schemas.microsoft.com/office/drawing/2014/main" id="{34BAA95F-D77B-6E42-AFE3-0F1FA4454F5D}"/>
                </a:ext>
              </a:extLst>
            </p:cNvPr>
            <p:cNvPicPr>
              <a:picLocks noChangeAspect="1"/>
            </p:cNvPicPr>
            <p:nvPr/>
          </p:nvPicPr>
          <p:blipFill>
            <a:blip r:embed="rId4"/>
            <a:stretch>
              <a:fillRect/>
            </a:stretch>
          </p:blipFill>
          <p:spPr>
            <a:xfrm>
              <a:off x="5863978" y="1334764"/>
              <a:ext cx="407966" cy="844602"/>
            </a:xfrm>
            <a:prstGeom prst="rect">
              <a:avLst/>
            </a:prstGeom>
          </p:spPr>
        </p:pic>
        <p:sp>
          <p:nvSpPr>
            <p:cNvPr id="13" name="Oval 12">
              <a:extLst>
                <a:ext uri="{FF2B5EF4-FFF2-40B4-BE49-F238E27FC236}">
                  <a16:creationId xmlns:a16="http://schemas.microsoft.com/office/drawing/2014/main" id="{928AEEC6-EDBF-864B-ADE8-C376D8979558}"/>
                </a:ext>
              </a:extLst>
            </p:cNvPr>
            <p:cNvSpPr/>
            <p:nvPr/>
          </p:nvSpPr>
          <p:spPr>
            <a:xfrm>
              <a:off x="2982648" y="2068861"/>
              <a:ext cx="1060355" cy="290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Bevel 13">
              <a:extLst>
                <a:ext uri="{FF2B5EF4-FFF2-40B4-BE49-F238E27FC236}">
                  <a16:creationId xmlns:a16="http://schemas.microsoft.com/office/drawing/2014/main" id="{6F5D41FE-FD3F-D548-839B-8B2C88B726C0}"/>
                </a:ext>
              </a:extLst>
            </p:cNvPr>
            <p:cNvSpPr/>
            <p:nvPr/>
          </p:nvSpPr>
          <p:spPr>
            <a:xfrm>
              <a:off x="3236986" y="1877240"/>
              <a:ext cx="551681" cy="383282"/>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8B3004F-212D-E845-A114-FEF71837EFDA}"/>
                </a:ext>
              </a:extLst>
            </p:cNvPr>
            <p:cNvSpPr/>
            <p:nvPr/>
          </p:nvSpPr>
          <p:spPr>
            <a:xfrm>
              <a:off x="5505070" y="2034032"/>
              <a:ext cx="1060355" cy="29066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Bevel 15">
              <a:extLst>
                <a:ext uri="{FF2B5EF4-FFF2-40B4-BE49-F238E27FC236}">
                  <a16:creationId xmlns:a16="http://schemas.microsoft.com/office/drawing/2014/main" id="{C402EA59-70BD-824B-A906-D2D24C1F8003}"/>
                </a:ext>
              </a:extLst>
            </p:cNvPr>
            <p:cNvSpPr/>
            <p:nvPr/>
          </p:nvSpPr>
          <p:spPr>
            <a:xfrm>
              <a:off x="5759408" y="1842411"/>
              <a:ext cx="551681" cy="383282"/>
            </a:xfrm>
            <a:prstGeom prst="bevel">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10800000" scaled="1"/>
              <a:tileRect/>
            </a:gra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7461F73-F989-DB4A-99FE-5A5066250178}"/>
                </a:ext>
              </a:extLst>
            </p:cNvPr>
            <p:cNvPicPr>
              <a:picLocks noChangeAspect="1"/>
            </p:cNvPicPr>
            <p:nvPr/>
          </p:nvPicPr>
          <p:blipFill>
            <a:blip r:embed="rId5"/>
            <a:stretch>
              <a:fillRect/>
            </a:stretch>
          </p:blipFill>
          <p:spPr>
            <a:xfrm>
              <a:off x="4122368" y="2162994"/>
              <a:ext cx="1427532" cy="1297756"/>
            </a:xfrm>
            <a:prstGeom prst="rect">
              <a:avLst/>
            </a:prstGeom>
          </p:spPr>
        </p:pic>
        <p:sp>
          <p:nvSpPr>
            <p:cNvPr id="18" name="TextBox 17">
              <a:extLst>
                <a:ext uri="{FF2B5EF4-FFF2-40B4-BE49-F238E27FC236}">
                  <a16:creationId xmlns:a16="http://schemas.microsoft.com/office/drawing/2014/main" id="{4A21E406-E503-B14E-8555-3B5AB51A43B0}"/>
                </a:ext>
              </a:extLst>
            </p:cNvPr>
            <p:cNvSpPr txBox="1"/>
            <p:nvPr/>
          </p:nvSpPr>
          <p:spPr>
            <a:xfrm>
              <a:off x="3562597" y="3335612"/>
              <a:ext cx="2553195" cy="705165"/>
            </a:xfrm>
            <a:prstGeom prst="rect">
              <a:avLst/>
            </a:prstGeom>
            <a:noFill/>
          </p:spPr>
          <p:txBody>
            <a:bodyPr wrap="square" rtlCol="0">
              <a:spAutoFit/>
            </a:bodyPr>
            <a:lstStyle/>
            <a:p>
              <a:pPr algn="ctr"/>
              <a:endParaRPr lang="en-US" sz="2400" b="1" dirty="0">
                <a:solidFill>
                  <a:srgbClr val="E46E20"/>
                </a:solidFill>
              </a:endParaRPr>
            </a:p>
          </p:txBody>
        </p:sp>
        <p:cxnSp>
          <p:nvCxnSpPr>
            <p:cNvPr id="19" name="Straight Connector 18">
              <a:extLst>
                <a:ext uri="{FF2B5EF4-FFF2-40B4-BE49-F238E27FC236}">
                  <a16:creationId xmlns:a16="http://schemas.microsoft.com/office/drawing/2014/main" id="{9AAD4CFD-2C37-3249-8CFB-9ADFE9BF3989}"/>
                </a:ext>
              </a:extLst>
            </p:cNvPr>
            <p:cNvCxnSpPr>
              <a:stCxn id="13" idx="5"/>
            </p:cNvCxnSpPr>
            <p:nvPr/>
          </p:nvCxnSpPr>
          <p:spPr>
            <a:xfrm>
              <a:off x="3887718" y="2316961"/>
              <a:ext cx="446776" cy="378738"/>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BB3800A-1130-934D-A6C8-2AA89347DDA5}"/>
                </a:ext>
              </a:extLst>
            </p:cNvPr>
            <p:cNvCxnSpPr>
              <a:cxnSpLocks/>
            </p:cNvCxnSpPr>
            <p:nvPr/>
          </p:nvCxnSpPr>
          <p:spPr>
            <a:xfrm flipH="1">
              <a:off x="5251439" y="2312028"/>
              <a:ext cx="477632" cy="425767"/>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grpSp>
      <p:sp>
        <p:nvSpPr>
          <p:cNvPr id="22" name="TextBox 21">
            <a:extLst>
              <a:ext uri="{FF2B5EF4-FFF2-40B4-BE49-F238E27FC236}">
                <a16:creationId xmlns:a16="http://schemas.microsoft.com/office/drawing/2014/main" id="{84833F6A-A50C-354A-A51B-5CD9CC30F79D}"/>
              </a:ext>
            </a:extLst>
          </p:cNvPr>
          <p:cNvSpPr txBox="1"/>
          <p:nvPr/>
        </p:nvSpPr>
        <p:spPr>
          <a:xfrm>
            <a:off x="526952" y="3035171"/>
            <a:ext cx="1754239" cy="181588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b="1" dirty="0">
              <a:solidFill>
                <a:schemeClr val="accent3"/>
              </a:solidFill>
            </a:endParaRPr>
          </a:p>
          <a:p>
            <a:pPr algn="ctr"/>
            <a:r>
              <a:rPr lang="en-US" sz="2800" b="1" dirty="0">
                <a:solidFill>
                  <a:schemeClr val="accent3"/>
                </a:solidFill>
              </a:rPr>
              <a:t>Book Online</a:t>
            </a:r>
          </a:p>
          <a:p>
            <a:pPr algn="ctr"/>
            <a:endParaRPr lang="en-US" sz="2800" b="1" dirty="0">
              <a:solidFill>
                <a:schemeClr val="accent3"/>
              </a:solidFill>
            </a:endParaRPr>
          </a:p>
        </p:txBody>
      </p:sp>
    </p:spTree>
    <p:extLst>
      <p:ext uri="{BB962C8B-B14F-4D97-AF65-F5344CB8AC3E}">
        <p14:creationId xmlns:p14="http://schemas.microsoft.com/office/powerpoint/2010/main" val="320986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88165-E8D6-5E4B-B8B6-777DC793CD04}"/>
              </a:ext>
            </a:extLst>
          </p:cNvPr>
          <p:cNvSpPr>
            <a:spLocks noGrp="1"/>
          </p:cNvSpPr>
          <p:nvPr>
            <p:ph type="title"/>
          </p:nvPr>
        </p:nvSpPr>
        <p:spPr/>
        <p:txBody>
          <a:bodyPr/>
          <a:lstStyle/>
          <a:p>
            <a:r>
              <a:rPr lang="en-US" dirty="0">
                <a:solidFill>
                  <a:srgbClr val="E46E20"/>
                </a:solidFill>
              </a:rPr>
              <a:t>One-on-One Consultations</a:t>
            </a:r>
          </a:p>
        </p:txBody>
      </p:sp>
      <p:sp>
        <p:nvSpPr>
          <p:cNvPr id="3" name="Text Placeholder 2">
            <a:extLst>
              <a:ext uri="{FF2B5EF4-FFF2-40B4-BE49-F238E27FC236}">
                <a16:creationId xmlns:a16="http://schemas.microsoft.com/office/drawing/2014/main" id="{B0738726-2CC5-F64F-A901-640C5BED35B7}"/>
              </a:ext>
            </a:extLst>
          </p:cNvPr>
          <p:cNvSpPr>
            <a:spLocks noGrp="1"/>
          </p:cNvSpPr>
          <p:nvPr>
            <p:ph type="body" idx="1"/>
          </p:nvPr>
        </p:nvSpPr>
        <p:spPr/>
        <p:txBody>
          <a:bodyPr/>
          <a:lstStyle/>
          <a:p>
            <a:r>
              <a:rPr lang="en-US" dirty="0"/>
              <a:t>UVA Writing Center</a:t>
            </a:r>
          </a:p>
          <a:p>
            <a:pPr lvl="1"/>
            <a:r>
              <a:rPr lang="en-US" dirty="0"/>
              <a:t>Especially for ESL consultations</a:t>
            </a:r>
          </a:p>
          <a:p>
            <a:pPr lvl="2"/>
            <a:r>
              <a:rPr lang="en-US" dirty="0"/>
              <a:t>Schedule with a tutor who has ‘ESL’ next to their name</a:t>
            </a:r>
          </a:p>
          <a:p>
            <a:pPr lvl="2"/>
            <a:r>
              <a:rPr lang="en-US" dirty="0"/>
              <a:t>On going tutoring</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622617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6F7E0-A8CA-C242-9532-C030E9994A5A}"/>
              </a:ext>
            </a:extLst>
          </p:cNvPr>
          <p:cNvSpPr>
            <a:spLocks noGrp="1"/>
          </p:cNvSpPr>
          <p:nvPr>
            <p:ph type="title"/>
          </p:nvPr>
        </p:nvSpPr>
        <p:spPr/>
        <p:txBody>
          <a:bodyPr/>
          <a:lstStyle/>
          <a:p>
            <a:r>
              <a:rPr lang="en-US" dirty="0"/>
              <a:t>Peer Review Groups</a:t>
            </a:r>
          </a:p>
        </p:txBody>
      </p:sp>
      <p:sp>
        <p:nvSpPr>
          <p:cNvPr id="3" name="Subtitle 2">
            <a:extLst>
              <a:ext uri="{FF2B5EF4-FFF2-40B4-BE49-F238E27FC236}">
                <a16:creationId xmlns:a16="http://schemas.microsoft.com/office/drawing/2014/main" id="{23B47400-44D8-3A49-B9E4-8760BC6E7269}"/>
              </a:ext>
            </a:extLst>
          </p:cNvPr>
          <p:cNvSpPr>
            <a:spLocks noGrp="1"/>
          </p:cNvSpPr>
          <p:nvPr>
            <p:ph type="subTitle" idx="1"/>
          </p:nvPr>
        </p:nvSpPr>
        <p:spPr/>
        <p:txBody>
          <a:bodyPr/>
          <a:lstStyle/>
          <a:p>
            <a:r>
              <a:rPr lang="en-US" dirty="0"/>
              <a:t>Give/get feedback</a:t>
            </a:r>
          </a:p>
        </p:txBody>
      </p:sp>
      <p:sp>
        <p:nvSpPr>
          <p:cNvPr id="4" name="Text Placeholder 3">
            <a:extLst>
              <a:ext uri="{FF2B5EF4-FFF2-40B4-BE49-F238E27FC236}">
                <a16:creationId xmlns:a16="http://schemas.microsoft.com/office/drawing/2014/main" id="{19463A97-0C5D-204F-9599-6CCD658CE4A5}"/>
              </a:ext>
            </a:extLst>
          </p:cNvPr>
          <p:cNvSpPr>
            <a:spLocks noGrp="1"/>
          </p:cNvSpPr>
          <p:nvPr>
            <p:ph type="body" idx="2"/>
          </p:nvPr>
        </p:nvSpPr>
        <p:spPr/>
        <p:txBody>
          <a:bodyPr/>
          <a:lstStyle/>
          <a:p>
            <a:r>
              <a:rPr lang="en-US" dirty="0"/>
              <a:t>Meet weekly</a:t>
            </a:r>
          </a:p>
          <a:p>
            <a:r>
              <a:rPr lang="en-US" dirty="0"/>
              <a:t>Sign up to bring your work for review</a:t>
            </a:r>
          </a:p>
          <a:p>
            <a:pPr lvl="1"/>
            <a:r>
              <a:rPr lang="en-US" dirty="0"/>
              <a:t>Set mini deadlines</a:t>
            </a:r>
          </a:p>
          <a:p>
            <a:r>
              <a:rPr lang="en-US" dirty="0"/>
              <a:t>Get live feedback</a:t>
            </a:r>
          </a:p>
        </p:txBody>
      </p:sp>
      <p:grpSp>
        <p:nvGrpSpPr>
          <p:cNvPr id="6" name="Group 5">
            <a:extLst>
              <a:ext uri="{FF2B5EF4-FFF2-40B4-BE49-F238E27FC236}">
                <a16:creationId xmlns:a16="http://schemas.microsoft.com/office/drawing/2014/main" id="{EBEA8760-31F0-974A-931C-8C9EF718DCEA}"/>
              </a:ext>
            </a:extLst>
          </p:cNvPr>
          <p:cNvGrpSpPr/>
          <p:nvPr/>
        </p:nvGrpSpPr>
        <p:grpSpPr>
          <a:xfrm>
            <a:off x="744251" y="3380051"/>
            <a:ext cx="2587233" cy="1424264"/>
            <a:chOff x="346761" y="584288"/>
            <a:chExt cx="8308672" cy="4352735"/>
          </a:xfrm>
        </p:grpSpPr>
        <p:sp>
          <p:nvSpPr>
            <p:cNvPr id="7" name="Trapezoid 6">
              <a:extLst>
                <a:ext uri="{FF2B5EF4-FFF2-40B4-BE49-F238E27FC236}">
                  <a16:creationId xmlns:a16="http://schemas.microsoft.com/office/drawing/2014/main" id="{6E233897-3125-4548-8E59-721A7E2F8FC1}"/>
                </a:ext>
              </a:extLst>
            </p:cNvPr>
            <p:cNvSpPr/>
            <p:nvPr/>
          </p:nvSpPr>
          <p:spPr>
            <a:xfrm rot="5400000">
              <a:off x="173012" y="758037"/>
              <a:ext cx="2885863" cy="253836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rapezoid 7">
              <a:extLst>
                <a:ext uri="{FF2B5EF4-FFF2-40B4-BE49-F238E27FC236}">
                  <a16:creationId xmlns:a16="http://schemas.microsoft.com/office/drawing/2014/main" id="{15596A0B-928A-D14B-8663-F1AF38680848}"/>
                </a:ext>
              </a:extLst>
            </p:cNvPr>
            <p:cNvSpPr/>
            <p:nvPr/>
          </p:nvSpPr>
          <p:spPr>
            <a:xfrm rot="5400000">
              <a:off x="478363" y="911778"/>
              <a:ext cx="2357732" cy="2186853"/>
            </a:xfrm>
            <a:prstGeom prst="trapezoid">
              <a:avLst>
                <a:gd name="adj" fmla="val 19034"/>
              </a:avLst>
            </a:prstGeom>
            <a:solidFill>
              <a:schemeClr val="bg1"/>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dirty="0"/>
            </a:p>
          </p:txBody>
        </p:sp>
        <p:pic>
          <p:nvPicPr>
            <p:cNvPr id="9" name="Picture 8">
              <a:extLst>
                <a:ext uri="{FF2B5EF4-FFF2-40B4-BE49-F238E27FC236}">
                  <a16:creationId xmlns:a16="http://schemas.microsoft.com/office/drawing/2014/main" id="{D691630E-01FA-EC47-8EE7-947D04A60ECE}"/>
                </a:ext>
              </a:extLst>
            </p:cNvPr>
            <p:cNvPicPr>
              <a:picLocks noChangeAspect="1"/>
            </p:cNvPicPr>
            <p:nvPr/>
          </p:nvPicPr>
          <p:blipFill rotWithShape="1">
            <a:blip r:embed="rId3">
              <a:extLst>
                <a:ext uri="{28A0092B-C50C-407E-A947-70E740481C1C}">
                  <a14:useLocalDpi xmlns:a14="http://schemas.microsoft.com/office/drawing/2010/main" val="0"/>
                </a:ext>
              </a:extLst>
            </a:blip>
            <a:srcRect l="6060" t="8079" r="5696" b="10997"/>
            <a:stretch/>
          </p:blipFill>
          <p:spPr>
            <a:xfrm rot="5400000">
              <a:off x="700821" y="934567"/>
              <a:ext cx="1929736" cy="2169935"/>
            </a:xfrm>
            <a:prstGeom prst="trapezoid">
              <a:avLst>
                <a:gd name="adj" fmla="val 9947"/>
              </a:avLst>
            </a:prstGeom>
          </p:spPr>
        </p:pic>
        <p:pic>
          <p:nvPicPr>
            <p:cNvPr id="10" name="Picture 9">
              <a:extLst>
                <a:ext uri="{FF2B5EF4-FFF2-40B4-BE49-F238E27FC236}">
                  <a16:creationId xmlns:a16="http://schemas.microsoft.com/office/drawing/2014/main" id="{08250D11-1D2E-9D4C-AA48-2D564965CE11}"/>
                </a:ext>
              </a:extLst>
            </p:cNvPr>
            <p:cNvPicPr>
              <a:picLocks noChangeAspect="1"/>
            </p:cNvPicPr>
            <p:nvPr/>
          </p:nvPicPr>
          <p:blipFill>
            <a:blip r:embed="rId4"/>
            <a:stretch>
              <a:fillRect/>
            </a:stretch>
          </p:blipFill>
          <p:spPr>
            <a:xfrm>
              <a:off x="5287441" y="1488019"/>
              <a:ext cx="896646" cy="1691400"/>
            </a:xfrm>
            <a:prstGeom prst="rect">
              <a:avLst/>
            </a:prstGeom>
          </p:spPr>
        </p:pic>
        <p:pic>
          <p:nvPicPr>
            <p:cNvPr id="11" name="Picture 10">
              <a:extLst>
                <a:ext uri="{FF2B5EF4-FFF2-40B4-BE49-F238E27FC236}">
                  <a16:creationId xmlns:a16="http://schemas.microsoft.com/office/drawing/2014/main" id="{301E3775-540B-1049-A2A7-60D24D9DABCC}"/>
                </a:ext>
              </a:extLst>
            </p:cNvPr>
            <p:cNvPicPr>
              <a:picLocks noChangeAspect="1"/>
            </p:cNvPicPr>
            <p:nvPr/>
          </p:nvPicPr>
          <p:blipFill>
            <a:blip r:embed="rId5"/>
            <a:stretch>
              <a:fillRect/>
            </a:stretch>
          </p:blipFill>
          <p:spPr>
            <a:xfrm>
              <a:off x="6217714" y="1365749"/>
              <a:ext cx="896646" cy="1813670"/>
            </a:xfrm>
            <a:prstGeom prst="rect">
              <a:avLst/>
            </a:prstGeom>
          </p:spPr>
        </p:pic>
        <p:pic>
          <p:nvPicPr>
            <p:cNvPr id="12" name="Picture 11">
              <a:extLst>
                <a:ext uri="{FF2B5EF4-FFF2-40B4-BE49-F238E27FC236}">
                  <a16:creationId xmlns:a16="http://schemas.microsoft.com/office/drawing/2014/main" id="{130DD906-A832-1A41-9E69-5FA658C76FC2}"/>
                </a:ext>
              </a:extLst>
            </p:cNvPr>
            <p:cNvPicPr>
              <a:picLocks noChangeAspect="1"/>
            </p:cNvPicPr>
            <p:nvPr/>
          </p:nvPicPr>
          <p:blipFill>
            <a:blip r:embed="rId6"/>
            <a:stretch>
              <a:fillRect/>
            </a:stretch>
          </p:blipFill>
          <p:spPr>
            <a:xfrm>
              <a:off x="4373982" y="1343828"/>
              <a:ext cx="896646" cy="1772914"/>
            </a:xfrm>
            <a:prstGeom prst="rect">
              <a:avLst/>
            </a:prstGeom>
          </p:spPr>
        </p:pic>
        <p:pic>
          <p:nvPicPr>
            <p:cNvPr id="13" name="Picture 12">
              <a:extLst>
                <a:ext uri="{FF2B5EF4-FFF2-40B4-BE49-F238E27FC236}">
                  <a16:creationId xmlns:a16="http://schemas.microsoft.com/office/drawing/2014/main" id="{27491485-AAC6-E94D-BFC4-B1DCDA4FBA91}"/>
                </a:ext>
              </a:extLst>
            </p:cNvPr>
            <p:cNvPicPr>
              <a:picLocks noChangeAspect="1"/>
            </p:cNvPicPr>
            <p:nvPr/>
          </p:nvPicPr>
          <p:blipFill>
            <a:blip r:embed="rId7">
              <a:duotone>
                <a:prstClr val="black"/>
                <a:schemeClr val="accent4">
                  <a:tint val="45000"/>
                  <a:satMod val="400000"/>
                </a:schemeClr>
              </a:duotone>
            </a:blip>
            <a:stretch>
              <a:fillRect/>
            </a:stretch>
          </p:blipFill>
          <p:spPr>
            <a:xfrm>
              <a:off x="3375785" y="1544084"/>
              <a:ext cx="896646" cy="1691400"/>
            </a:xfrm>
            <a:prstGeom prst="rect">
              <a:avLst/>
            </a:prstGeom>
          </p:spPr>
        </p:pic>
        <p:pic>
          <p:nvPicPr>
            <p:cNvPr id="14" name="Picture 13">
              <a:extLst>
                <a:ext uri="{FF2B5EF4-FFF2-40B4-BE49-F238E27FC236}">
                  <a16:creationId xmlns:a16="http://schemas.microsoft.com/office/drawing/2014/main" id="{E3A0EE06-06AA-7C49-BD95-F65FD3C413E0}"/>
                </a:ext>
              </a:extLst>
            </p:cNvPr>
            <p:cNvPicPr>
              <a:picLocks noChangeAspect="1"/>
            </p:cNvPicPr>
            <p:nvPr/>
          </p:nvPicPr>
          <p:blipFill>
            <a:blip r:embed="rId8"/>
            <a:stretch>
              <a:fillRect/>
            </a:stretch>
          </p:blipFill>
          <p:spPr>
            <a:xfrm>
              <a:off x="7068862" y="1544084"/>
              <a:ext cx="896646" cy="1691400"/>
            </a:xfrm>
            <a:prstGeom prst="rect">
              <a:avLst/>
            </a:prstGeom>
          </p:spPr>
        </p:pic>
        <p:pic>
          <p:nvPicPr>
            <p:cNvPr id="15" name="Picture 14">
              <a:extLst>
                <a:ext uri="{FF2B5EF4-FFF2-40B4-BE49-F238E27FC236}">
                  <a16:creationId xmlns:a16="http://schemas.microsoft.com/office/drawing/2014/main" id="{2655ECBE-A418-0A48-9BC7-F3497F9CE523}"/>
                </a:ext>
              </a:extLst>
            </p:cNvPr>
            <p:cNvPicPr>
              <a:picLocks noChangeAspect="1"/>
            </p:cNvPicPr>
            <p:nvPr/>
          </p:nvPicPr>
          <p:blipFill>
            <a:blip r:embed="rId9"/>
            <a:stretch>
              <a:fillRect/>
            </a:stretch>
          </p:blipFill>
          <p:spPr>
            <a:xfrm>
              <a:off x="7758787" y="1977933"/>
              <a:ext cx="896646" cy="1691400"/>
            </a:xfrm>
            <a:prstGeom prst="rect">
              <a:avLst/>
            </a:prstGeom>
          </p:spPr>
        </p:pic>
        <p:sp>
          <p:nvSpPr>
            <p:cNvPr id="16" name="Oval 15">
              <a:extLst>
                <a:ext uri="{FF2B5EF4-FFF2-40B4-BE49-F238E27FC236}">
                  <a16:creationId xmlns:a16="http://schemas.microsoft.com/office/drawing/2014/main" id="{83473352-709E-D14C-B97C-3C746874A6F8}"/>
                </a:ext>
              </a:extLst>
            </p:cNvPr>
            <p:cNvSpPr/>
            <p:nvPr/>
          </p:nvSpPr>
          <p:spPr>
            <a:xfrm>
              <a:off x="2623212" y="2773568"/>
              <a:ext cx="5968697" cy="21634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Curved Connector 16">
              <a:extLst>
                <a:ext uri="{FF2B5EF4-FFF2-40B4-BE49-F238E27FC236}">
                  <a16:creationId xmlns:a16="http://schemas.microsoft.com/office/drawing/2014/main" id="{8C8F807D-AC8B-604F-8C02-6CFC59CD65F3}"/>
                </a:ext>
              </a:extLst>
            </p:cNvPr>
            <p:cNvCxnSpPr/>
            <p:nvPr/>
          </p:nvCxnSpPr>
          <p:spPr>
            <a:xfrm>
              <a:off x="2885126" y="2541752"/>
              <a:ext cx="703463" cy="693732"/>
            </a:xfrm>
            <a:prstGeom prst="curvedConnector3">
              <a:avLst/>
            </a:prstGeom>
            <a:ln w="57150"/>
          </p:spPr>
          <p:style>
            <a:lnRef idx="2">
              <a:schemeClr val="dk1"/>
            </a:lnRef>
            <a:fillRef idx="0">
              <a:schemeClr val="dk1"/>
            </a:fillRef>
            <a:effectRef idx="1">
              <a:schemeClr val="dk1"/>
            </a:effectRef>
            <a:fontRef idx="minor">
              <a:schemeClr val="tx1"/>
            </a:fontRef>
          </p:style>
        </p:cxnSp>
        <p:sp>
          <p:nvSpPr>
            <p:cNvPr id="18" name="Bevel 17">
              <a:extLst>
                <a:ext uri="{FF2B5EF4-FFF2-40B4-BE49-F238E27FC236}">
                  <a16:creationId xmlns:a16="http://schemas.microsoft.com/office/drawing/2014/main" id="{BAE7646B-F9BC-9748-9AAB-79047EF55A77}"/>
                </a:ext>
              </a:extLst>
            </p:cNvPr>
            <p:cNvSpPr/>
            <p:nvPr/>
          </p:nvSpPr>
          <p:spPr>
            <a:xfrm>
              <a:off x="3189659" y="2560939"/>
              <a:ext cx="1109951" cy="749920"/>
            </a:xfrm>
            <a:prstGeom prst="bevel">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621939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E4D5A3-76C5-A147-9D7E-6E0D5C5E02BF}"/>
              </a:ext>
            </a:extLst>
          </p:cNvPr>
          <p:cNvSpPr>
            <a:spLocks noGrp="1"/>
          </p:cNvSpPr>
          <p:nvPr>
            <p:ph type="title"/>
          </p:nvPr>
        </p:nvSpPr>
        <p:spPr/>
        <p:txBody>
          <a:bodyPr/>
          <a:lstStyle/>
          <a:p>
            <a:r>
              <a:rPr lang="en-US" dirty="0">
                <a:solidFill>
                  <a:srgbClr val="3E4552"/>
                </a:solidFill>
              </a:rPr>
              <a:t>Peer Review Groups</a:t>
            </a:r>
          </a:p>
        </p:txBody>
      </p:sp>
      <p:sp>
        <p:nvSpPr>
          <p:cNvPr id="4" name="Text Placeholder 3">
            <a:extLst>
              <a:ext uri="{FF2B5EF4-FFF2-40B4-BE49-F238E27FC236}">
                <a16:creationId xmlns:a16="http://schemas.microsoft.com/office/drawing/2014/main" id="{F8EC00E8-C1A3-7343-8DC5-6A1D666172D8}"/>
              </a:ext>
            </a:extLst>
          </p:cNvPr>
          <p:cNvSpPr>
            <a:spLocks noGrp="1"/>
          </p:cNvSpPr>
          <p:nvPr>
            <p:ph type="body" idx="1"/>
          </p:nvPr>
        </p:nvSpPr>
        <p:spPr/>
        <p:txBody>
          <a:bodyPr/>
          <a:lstStyle/>
          <a:p>
            <a:pPr marL="76200" indent="0">
              <a:buNone/>
            </a:pPr>
            <a:r>
              <a:rPr lang="en-US" dirty="0"/>
              <a:t>Groups of 4-10 grad students &amp; post docs </a:t>
            </a:r>
          </a:p>
          <a:p>
            <a:pPr marL="285750" indent="-285750">
              <a:buFont typeface="Arial" charset="0"/>
              <a:buChar char="•"/>
            </a:pPr>
            <a:r>
              <a:rPr lang="en-US" dirty="0"/>
              <a:t>meet 1.5 hours/week</a:t>
            </a:r>
          </a:p>
          <a:p>
            <a:pPr marL="285750" indent="-285750">
              <a:buFont typeface="Arial" charset="0"/>
              <a:buChar char="•"/>
            </a:pPr>
            <a:r>
              <a:rPr lang="en-US" dirty="0"/>
              <a:t>1-2 reviews/meeting</a:t>
            </a:r>
          </a:p>
          <a:p>
            <a:pPr marL="285750" indent="-285750">
              <a:buFont typeface="Arial" charset="0"/>
              <a:buChar char="•"/>
            </a:pPr>
            <a:endParaRPr lang="en-US" dirty="0"/>
          </a:p>
          <a:p>
            <a:pPr marL="285750" indent="-285750">
              <a:buFont typeface="Arial" charset="0"/>
              <a:buChar char="•"/>
            </a:pPr>
            <a:r>
              <a:rPr lang="en-US" dirty="0"/>
              <a:t>No reviewing outside of meetings</a:t>
            </a:r>
          </a:p>
          <a:p>
            <a:pPr marL="285750" indent="-285750">
              <a:buFont typeface="Arial" charset="0"/>
              <a:buChar char="•"/>
            </a:pPr>
            <a:endParaRPr lang="en-US" dirty="0"/>
          </a:p>
          <a:p>
            <a:pPr marL="285750" indent="-285750">
              <a:buFont typeface="Arial" charset="0"/>
              <a:buChar char="•"/>
            </a:pPr>
            <a:endParaRPr lang="en-US" dirty="0"/>
          </a:p>
          <a:p>
            <a:endParaRPr lang="en-US" b="1" dirty="0"/>
          </a:p>
        </p:txBody>
      </p:sp>
      <p:sp>
        <p:nvSpPr>
          <p:cNvPr id="5" name="Slide Number Placeholder 1">
            <a:extLst>
              <a:ext uri="{FF2B5EF4-FFF2-40B4-BE49-F238E27FC236}">
                <a16:creationId xmlns:a16="http://schemas.microsoft.com/office/drawing/2014/main" id="{BFA60A12-7AE9-F749-9FE1-B982B5EFF4A4}"/>
              </a:ext>
            </a:extLst>
          </p:cNvPr>
          <p:cNvSpPr txBox="1">
            <a:spLocks/>
          </p:cNvSpPr>
          <p:nvPr/>
        </p:nvSpPr>
        <p:spPr>
          <a:xfrm>
            <a:off x="8497999" y="4688759"/>
            <a:ext cx="548700" cy="3936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fld id="{64C9FE82-FC6B-4444-AB73-9310113D0B6E}" type="slidenum">
              <a:rPr lang="en-US" smtClean="0"/>
              <a:pPr/>
              <a:t>47</a:t>
            </a:fld>
            <a:endParaRPr lang="en-US"/>
          </a:p>
        </p:txBody>
      </p:sp>
      <p:grpSp>
        <p:nvGrpSpPr>
          <p:cNvPr id="11" name="Group 10">
            <a:extLst>
              <a:ext uri="{FF2B5EF4-FFF2-40B4-BE49-F238E27FC236}">
                <a16:creationId xmlns:a16="http://schemas.microsoft.com/office/drawing/2014/main" id="{344F9100-6154-6841-B5BD-05B35010D178}"/>
              </a:ext>
            </a:extLst>
          </p:cNvPr>
          <p:cNvGrpSpPr/>
          <p:nvPr/>
        </p:nvGrpSpPr>
        <p:grpSpPr>
          <a:xfrm>
            <a:off x="5971977" y="3011161"/>
            <a:ext cx="2829870" cy="1632344"/>
            <a:chOff x="346761" y="584288"/>
            <a:chExt cx="8308672" cy="4352735"/>
          </a:xfrm>
        </p:grpSpPr>
        <p:sp>
          <p:nvSpPr>
            <p:cNvPr id="12" name="Trapezoid 11">
              <a:extLst>
                <a:ext uri="{FF2B5EF4-FFF2-40B4-BE49-F238E27FC236}">
                  <a16:creationId xmlns:a16="http://schemas.microsoft.com/office/drawing/2014/main" id="{AA47F77D-BAA7-744C-8E6B-F17152ED2266}"/>
                </a:ext>
              </a:extLst>
            </p:cNvPr>
            <p:cNvSpPr/>
            <p:nvPr/>
          </p:nvSpPr>
          <p:spPr>
            <a:xfrm rot="5400000">
              <a:off x="173012" y="758037"/>
              <a:ext cx="2885863" cy="2538365"/>
            </a:xfrm>
            <a:prstGeom prst="trapezoid">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rapezoid 12">
              <a:extLst>
                <a:ext uri="{FF2B5EF4-FFF2-40B4-BE49-F238E27FC236}">
                  <a16:creationId xmlns:a16="http://schemas.microsoft.com/office/drawing/2014/main" id="{CD00FF36-0EE9-A644-BE4A-36124165B2CC}"/>
                </a:ext>
              </a:extLst>
            </p:cNvPr>
            <p:cNvSpPr/>
            <p:nvPr/>
          </p:nvSpPr>
          <p:spPr>
            <a:xfrm rot="5400000">
              <a:off x="478363" y="911778"/>
              <a:ext cx="2357732" cy="2186853"/>
            </a:xfrm>
            <a:prstGeom prst="trapezoid">
              <a:avLst>
                <a:gd name="adj" fmla="val 19034"/>
              </a:avLst>
            </a:prstGeom>
            <a:solidFill>
              <a:schemeClr val="bg1"/>
            </a:solidFill>
          </p:spPr>
          <p:style>
            <a:lnRef idx="1">
              <a:schemeClr val="accent1"/>
            </a:lnRef>
            <a:fillRef idx="3">
              <a:schemeClr val="accent1"/>
            </a:fillRef>
            <a:effectRef idx="2">
              <a:schemeClr val="accent1"/>
            </a:effectRef>
            <a:fontRef idx="minor">
              <a:schemeClr val="lt1"/>
            </a:fontRef>
          </p:style>
          <p:txBody>
            <a:bodyPr vert="vert270" rtlCol="0" anchor="ctr"/>
            <a:lstStyle/>
            <a:p>
              <a:pPr algn="ctr"/>
              <a:endParaRPr lang="en-US" dirty="0"/>
            </a:p>
          </p:txBody>
        </p:sp>
        <p:pic>
          <p:nvPicPr>
            <p:cNvPr id="14" name="Picture 13">
              <a:extLst>
                <a:ext uri="{FF2B5EF4-FFF2-40B4-BE49-F238E27FC236}">
                  <a16:creationId xmlns:a16="http://schemas.microsoft.com/office/drawing/2014/main" id="{3AF4FA0E-D735-2D48-B4E4-98B65107F957}"/>
                </a:ext>
              </a:extLst>
            </p:cNvPr>
            <p:cNvPicPr>
              <a:picLocks noChangeAspect="1"/>
            </p:cNvPicPr>
            <p:nvPr/>
          </p:nvPicPr>
          <p:blipFill rotWithShape="1">
            <a:blip r:embed="rId3">
              <a:extLst>
                <a:ext uri="{28A0092B-C50C-407E-A947-70E740481C1C}">
                  <a14:useLocalDpi xmlns:a14="http://schemas.microsoft.com/office/drawing/2010/main" val="0"/>
                </a:ext>
              </a:extLst>
            </a:blip>
            <a:srcRect l="6060" t="8079" r="5696" b="10997"/>
            <a:stretch/>
          </p:blipFill>
          <p:spPr>
            <a:xfrm rot="5400000">
              <a:off x="700821" y="934567"/>
              <a:ext cx="1929736" cy="2169935"/>
            </a:xfrm>
            <a:prstGeom prst="trapezoid">
              <a:avLst>
                <a:gd name="adj" fmla="val 9947"/>
              </a:avLst>
            </a:prstGeom>
          </p:spPr>
        </p:pic>
        <p:pic>
          <p:nvPicPr>
            <p:cNvPr id="17" name="Picture 16">
              <a:extLst>
                <a:ext uri="{FF2B5EF4-FFF2-40B4-BE49-F238E27FC236}">
                  <a16:creationId xmlns:a16="http://schemas.microsoft.com/office/drawing/2014/main" id="{1E27C3C5-F469-2C41-8025-DEB9C6A0A19D}"/>
                </a:ext>
              </a:extLst>
            </p:cNvPr>
            <p:cNvPicPr>
              <a:picLocks noChangeAspect="1"/>
            </p:cNvPicPr>
            <p:nvPr/>
          </p:nvPicPr>
          <p:blipFill>
            <a:blip r:embed="rId4"/>
            <a:stretch>
              <a:fillRect/>
            </a:stretch>
          </p:blipFill>
          <p:spPr>
            <a:xfrm>
              <a:off x="5287441" y="1488019"/>
              <a:ext cx="896646" cy="1691400"/>
            </a:xfrm>
            <a:prstGeom prst="rect">
              <a:avLst/>
            </a:prstGeom>
          </p:spPr>
        </p:pic>
        <p:pic>
          <p:nvPicPr>
            <p:cNvPr id="18" name="Picture 17">
              <a:extLst>
                <a:ext uri="{FF2B5EF4-FFF2-40B4-BE49-F238E27FC236}">
                  <a16:creationId xmlns:a16="http://schemas.microsoft.com/office/drawing/2014/main" id="{56052B5A-CE58-D54C-8B50-CEFCB4FD9029}"/>
                </a:ext>
              </a:extLst>
            </p:cNvPr>
            <p:cNvPicPr>
              <a:picLocks noChangeAspect="1"/>
            </p:cNvPicPr>
            <p:nvPr/>
          </p:nvPicPr>
          <p:blipFill>
            <a:blip r:embed="rId5"/>
            <a:stretch>
              <a:fillRect/>
            </a:stretch>
          </p:blipFill>
          <p:spPr>
            <a:xfrm>
              <a:off x="6217714" y="1365749"/>
              <a:ext cx="896646" cy="1813670"/>
            </a:xfrm>
            <a:prstGeom prst="rect">
              <a:avLst/>
            </a:prstGeom>
          </p:spPr>
        </p:pic>
        <p:pic>
          <p:nvPicPr>
            <p:cNvPr id="19" name="Picture 18">
              <a:extLst>
                <a:ext uri="{FF2B5EF4-FFF2-40B4-BE49-F238E27FC236}">
                  <a16:creationId xmlns:a16="http://schemas.microsoft.com/office/drawing/2014/main" id="{6E32437E-3AE6-8443-A121-3D043C4E805D}"/>
                </a:ext>
              </a:extLst>
            </p:cNvPr>
            <p:cNvPicPr>
              <a:picLocks noChangeAspect="1"/>
            </p:cNvPicPr>
            <p:nvPr/>
          </p:nvPicPr>
          <p:blipFill>
            <a:blip r:embed="rId6"/>
            <a:stretch>
              <a:fillRect/>
            </a:stretch>
          </p:blipFill>
          <p:spPr>
            <a:xfrm>
              <a:off x="4373982" y="1343828"/>
              <a:ext cx="896646" cy="1772914"/>
            </a:xfrm>
            <a:prstGeom prst="rect">
              <a:avLst/>
            </a:prstGeom>
          </p:spPr>
        </p:pic>
        <p:pic>
          <p:nvPicPr>
            <p:cNvPr id="20" name="Picture 19">
              <a:extLst>
                <a:ext uri="{FF2B5EF4-FFF2-40B4-BE49-F238E27FC236}">
                  <a16:creationId xmlns:a16="http://schemas.microsoft.com/office/drawing/2014/main" id="{CA8CE7E7-AC09-D247-B3E5-D2BD0CFC9A10}"/>
                </a:ext>
              </a:extLst>
            </p:cNvPr>
            <p:cNvPicPr>
              <a:picLocks noChangeAspect="1"/>
            </p:cNvPicPr>
            <p:nvPr/>
          </p:nvPicPr>
          <p:blipFill>
            <a:blip r:embed="rId7">
              <a:duotone>
                <a:prstClr val="black"/>
                <a:schemeClr val="accent4">
                  <a:tint val="45000"/>
                  <a:satMod val="400000"/>
                </a:schemeClr>
              </a:duotone>
            </a:blip>
            <a:stretch>
              <a:fillRect/>
            </a:stretch>
          </p:blipFill>
          <p:spPr>
            <a:xfrm>
              <a:off x="3375785" y="1544084"/>
              <a:ext cx="896646" cy="1691400"/>
            </a:xfrm>
            <a:prstGeom prst="rect">
              <a:avLst/>
            </a:prstGeom>
          </p:spPr>
        </p:pic>
        <p:pic>
          <p:nvPicPr>
            <p:cNvPr id="21" name="Picture 20">
              <a:extLst>
                <a:ext uri="{FF2B5EF4-FFF2-40B4-BE49-F238E27FC236}">
                  <a16:creationId xmlns:a16="http://schemas.microsoft.com/office/drawing/2014/main" id="{D745E9C1-A9E5-3845-A8AF-D861C5EEBD7E}"/>
                </a:ext>
              </a:extLst>
            </p:cNvPr>
            <p:cNvPicPr>
              <a:picLocks noChangeAspect="1"/>
            </p:cNvPicPr>
            <p:nvPr/>
          </p:nvPicPr>
          <p:blipFill>
            <a:blip r:embed="rId8"/>
            <a:stretch>
              <a:fillRect/>
            </a:stretch>
          </p:blipFill>
          <p:spPr>
            <a:xfrm>
              <a:off x="7068862" y="1544084"/>
              <a:ext cx="896646" cy="1691400"/>
            </a:xfrm>
            <a:prstGeom prst="rect">
              <a:avLst/>
            </a:prstGeom>
          </p:spPr>
        </p:pic>
        <p:pic>
          <p:nvPicPr>
            <p:cNvPr id="22" name="Picture 21">
              <a:extLst>
                <a:ext uri="{FF2B5EF4-FFF2-40B4-BE49-F238E27FC236}">
                  <a16:creationId xmlns:a16="http://schemas.microsoft.com/office/drawing/2014/main" id="{5F8B7ECD-81F1-5646-B07F-0F4B61ED96A4}"/>
                </a:ext>
              </a:extLst>
            </p:cNvPr>
            <p:cNvPicPr>
              <a:picLocks noChangeAspect="1"/>
            </p:cNvPicPr>
            <p:nvPr/>
          </p:nvPicPr>
          <p:blipFill>
            <a:blip r:embed="rId9"/>
            <a:stretch>
              <a:fillRect/>
            </a:stretch>
          </p:blipFill>
          <p:spPr>
            <a:xfrm>
              <a:off x="7758787" y="1977933"/>
              <a:ext cx="896646" cy="1691400"/>
            </a:xfrm>
            <a:prstGeom prst="rect">
              <a:avLst/>
            </a:prstGeom>
          </p:spPr>
        </p:pic>
        <p:sp>
          <p:nvSpPr>
            <p:cNvPr id="23" name="Oval 22">
              <a:extLst>
                <a:ext uri="{FF2B5EF4-FFF2-40B4-BE49-F238E27FC236}">
                  <a16:creationId xmlns:a16="http://schemas.microsoft.com/office/drawing/2014/main" id="{34AEF8CD-F4C3-6546-B493-8385AA0670A9}"/>
                </a:ext>
              </a:extLst>
            </p:cNvPr>
            <p:cNvSpPr/>
            <p:nvPr/>
          </p:nvSpPr>
          <p:spPr>
            <a:xfrm>
              <a:off x="2623212" y="2773568"/>
              <a:ext cx="5968697" cy="2163455"/>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4" name="Curved Connector 23">
              <a:extLst>
                <a:ext uri="{FF2B5EF4-FFF2-40B4-BE49-F238E27FC236}">
                  <a16:creationId xmlns:a16="http://schemas.microsoft.com/office/drawing/2014/main" id="{DBFA0039-27BD-9E41-B3EA-8B5ED9CED9CD}"/>
                </a:ext>
              </a:extLst>
            </p:cNvPr>
            <p:cNvCxnSpPr/>
            <p:nvPr/>
          </p:nvCxnSpPr>
          <p:spPr>
            <a:xfrm>
              <a:off x="2885126" y="2541752"/>
              <a:ext cx="703463" cy="693732"/>
            </a:xfrm>
            <a:prstGeom prst="curvedConnector3">
              <a:avLst/>
            </a:prstGeom>
            <a:ln w="57150"/>
          </p:spPr>
          <p:style>
            <a:lnRef idx="2">
              <a:schemeClr val="dk1"/>
            </a:lnRef>
            <a:fillRef idx="0">
              <a:schemeClr val="dk1"/>
            </a:fillRef>
            <a:effectRef idx="1">
              <a:schemeClr val="dk1"/>
            </a:effectRef>
            <a:fontRef idx="minor">
              <a:schemeClr val="tx1"/>
            </a:fontRef>
          </p:style>
        </p:cxnSp>
        <p:sp>
          <p:nvSpPr>
            <p:cNvPr id="25" name="Bevel 24">
              <a:extLst>
                <a:ext uri="{FF2B5EF4-FFF2-40B4-BE49-F238E27FC236}">
                  <a16:creationId xmlns:a16="http://schemas.microsoft.com/office/drawing/2014/main" id="{CEB93194-4770-6C49-B506-3CFFF0F0A9D8}"/>
                </a:ext>
              </a:extLst>
            </p:cNvPr>
            <p:cNvSpPr/>
            <p:nvPr/>
          </p:nvSpPr>
          <p:spPr>
            <a:xfrm>
              <a:off x="3189659" y="2560939"/>
              <a:ext cx="1109951" cy="749920"/>
            </a:xfrm>
            <a:prstGeom prst="bevel">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4273553F-8C78-C545-B2D5-BC558FE16B11}"/>
              </a:ext>
            </a:extLst>
          </p:cNvPr>
          <p:cNvSpPr/>
          <p:nvPr/>
        </p:nvSpPr>
        <p:spPr>
          <a:xfrm>
            <a:off x="460960" y="3286926"/>
            <a:ext cx="5130210" cy="1436950"/>
          </a:xfrm>
          <a:prstGeom prst="rect">
            <a:avLst/>
          </a:prstGeom>
          <a:ln/>
        </p:spPr>
        <p:style>
          <a:lnRef idx="3">
            <a:schemeClr val="lt1"/>
          </a:lnRef>
          <a:fillRef idx="1">
            <a:schemeClr val="accent5"/>
          </a:fillRef>
          <a:effectRef idx="1">
            <a:schemeClr val="accent5"/>
          </a:effectRef>
          <a:fontRef idx="minor">
            <a:schemeClr val="lt1"/>
          </a:fontRef>
        </p:style>
        <p:txBody>
          <a:bodyPr rtlCol="0" anchor="ctr"/>
          <a:lstStyle/>
          <a:p>
            <a:pPr algn="ctr"/>
            <a:r>
              <a:rPr lang="en-US" sz="2000" dirty="0"/>
              <a:t>Constructive discussion-based feedback</a:t>
            </a:r>
          </a:p>
          <a:p>
            <a:pPr algn="ctr"/>
            <a:r>
              <a:rPr lang="en-US" sz="2000" dirty="0"/>
              <a:t>in a supportive group environment</a:t>
            </a:r>
          </a:p>
        </p:txBody>
      </p:sp>
    </p:spTree>
    <p:extLst>
      <p:ext uri="{BB962C8B-B14F-4D97-AF65-F5344CB8AC3E}">
        <p14:creationId xmlns:p14="http://schemas.microsoft.com/office/powerpoint/2010/main" val="12751764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7B586-6F25-B44E-AABA-B979CA114BE4}"/>
              </a:ext>
            </a:extLst>
          </p:cNvPr>
          <p:cNvSpPr>
            <a:spLocks noGrp="1"/>
          </p:cNvSpPr>
          <p:nvPr>
            <p:ph type="title"/>
          </p:nvPr>
        </p:nvSpPr>
        <p:spPr/>
        <p:txBody>
          <a:bodyPr/>
          <a:lstStyle/>
          <a:p>
            <a:r>
              <a:rPr lang="en-US" dirty="0"/>
              <a:t>Outsiders</a:t>
            </a:r>
          </a:p>
        </p:txBody>
      </p:sp>
      <p:sp>
        <p:nvSpPr>
          <p:cNvPr id="3" name="Text Placeholder 2">
            <a:extLst>
              <a:ext uri="{FF2B5EF4-FFF2-40B4-BE49-F238E27FC236}">
                <a16:creationId xmlns:a16="http://schemas.microsoft.com/office/drawing/2014/main" id="{6A7E6A66-3798-044B-827E-46A05BCDFB09}"/>
              </a:ext>
            </a:extLst>
          </p:cNvPr>
          <p:cNvSpPr>
            <a:spLocks noGrp="1"/>
          </p:cNvSpPr>
          <p:nvPr>
            <p:ph type="body" idx="1"/>
          </p:nvPr>
        </p:nvSpPr>
        <p:spPr/>
        <p:txBody>
          <a:bodyPr/>
          <a:lstStyle/>
          <a:p>
            <a:r>
              <a:rPr lang="en-US" dirty="0"/>
              <a:t>Editors</a:t>
            </a:r>
          </a:p>
          <a:p>
            <a:r>
              <a:rPr lang="en-US" dirty="0"/>
              <a:t>Friends, family, others</a:t>
            </a:r>
          </a:p>
          <a:p>
            <a:r>
              <a:rPr lang="en-US" dirty="0"/>
              <a:t>Audience specific</a:t>
            </a:r>
          </a:p>
          <a:p>
            <a:endParaRPr lang="en-US" dirty="0"/>
          </a:p>
        </p:txBody>
      </p:sp>
    </p:spTree>
    <p:extLst>
      <p:ext uri="{BB962C8B-B14F-4D97-AF65-F5344CB8AC3E}">
        <p14:creationId xmlns:p14="http://schemas.microsoft.com/office/powerpoint/2010/main" val="1887793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103A-DD98-1340-BDB7-E897B4E34819}"/>
              </a:ext>
            </a:extLst>
          </p:cNvPr>
          <p:cNvSpPr>
            <a:spLocks noGrp="1"/>
          </p:cNvSpPr>
          <p:nvPr>
            <p:ph type="title"/>
          </p:nvPr>
        </p:nvSpPr>
        <p:spPr/>
        <p:txBody>
          <a:bodyPr/>
          <a:lstStyle/>
          <a:p>
            <a:r>
              <a:rPr lang="en-US" dirty="0"/>
              <a:t>Software </a:t>
            </a:r>
          </a:p>
        </p:txBody>
      </p:sp>
      <p:sp>
        <p:nvSpPr>
          <p:cNvPr id="3" name="Text Placeholder 2">
            <a:extLst>
              <a:ext uri="{FF2B5EF4-FFF2-40B4-BE49-F238E27FC236}">
                <a16:creationId xmlns:a16="http://schemas.microsoft.com/office/drawing/2014/main" id="{66813381-D92F-0F46-B01A-73FF7D3982C0}"/>
              </a:ext>
            </a:extLst>
          </p:cNvPr>
          <p:cNvSpPr>
            <a:spLocks noGrp="1"/>
          </p:cNvSpPr>
          <p:nvPr>
            <p:ph type="body" idx="1"/>
          </p:nvPr>
        </p:nvSpPr>
        <p:spPr/>
        <p:txBody>
          <a:bodyPr/>
          <a:lstStyle/>
          <a:p>
            <a:r>
              <a:rPr lang="en-US" dirty="0"/>
              <a:t>Spell/grammar check</a:t>
            </a:r>
          </a:p>
          <a:p>
            <a:r>
              <a:rPr lang="en-US" dirty="0"/>
              <a:t>Grammarly</a:t>
            </a:r>
          </a:p>
          <a:p>
            <a:endParaRPr lang="en-US" dirty="0"/>
          </a:p>
        </p:txBody>
      </p:sp>
    </p:spTree>
    <p:extLst>
      <p:ext uri="{BB962C8B-B14F-4D97-AF65-F5344CB8AC3E}">
        <p14:creationId xmlns:p14="http://schemas.microsoft.com/office/powerpoint/2010/main" val="1849233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DD51-D1CD-4B47-A090-C37B8534FC78}"/>
              </a:ext>
            </a:extLst>
          </p:cNvPr>
          <p:cNvSpPr>
            <a:spLocks noGrp="1"/>
          </p:cNvSpPr>
          <p:nvPr>
            <p:ph type="title"/>
          </p:nvPr>
        </p:nvSpPr>
        <p:spPr/>
        <p:txBody>
          <a:bodyPr/>
          <a:lstStyle/>
          <a:p>
            <a:r>
              <a:rPr lang="en-US" dirty="0"/>
              <a:t>We will approach Feedback as</a:t>
            </a:r>
          </a:p>
        </p:txBody>
      </p:sp>
      <p:sp>
        <p:nvSpPr>
          <p:cNvPr id="3" name="Text Placeholder 2">
            <a:extLst>
              <a:ext uri="{FF2B5EF4-FFF2-40B4-BE49-F238E27FC236}">
                <a16:creationId xmlns:a16="http://schemas.microsoft.com/office/drawing/2014/main" id="{364775FC-8E80-A644-89E6-F155D91A8135}"/>
              </a:ext>
            </a:extLst>
          </p:cNvPr>
          <p:cNvSpPr>
            <a:spLocks noGrp="1"/>
          </p:cNvSpPr>
          <p:nvPr>
            <p:ph type="body" idx="1"/>
          </p:nvPr>
        </p:nvSpPr>
        <p:spPr/>
        <p:txBody>
          <a:bodyPr/>
          <a:lstStyle/>
          <a:p>
            <a:r>
              <a:rPr lang="en-US" dirty="0"/>
              <a:t>Constructive</a:t>
            </a:r>
          </a:p>
          <a:p>
            <a:r>
              <a:rPr lang="en-US" dirty="0"/>
              <a:t>Conversation</a:t>
            </a:r>
          </a:p>
          <a:p>
            <a:r>
              <a:rPr lang="en-US" dirty="0"/>
              <a:t>Aimed at improving work</a:t>
            </a:r>
          </a:p>
          <a:p>
            <a:r>
              <a:rPr lang="en-US" dirty="0"/>
              <a:t>Helpful</a:t>
            </a:r>
          </a:p>
          <a:p>
            <a:r>
              <a:rPr lang="en-US" dirty="0"/>
              <a:t>Needed</a:t>
            </a:r>
          </a:p>
          <a:p>
            <a:r>
              <a:rPr lang="en-US" dirty="0"/>
              <a:t>Common place</a:t>
            </a:r>
          </a:p>
          <a:p>
            <a:r>
              <a:rPr lang="en-US" dirty="0"/>
              <a:t>Part of academic culture &amp; processes</a:t>
            </a:r>
          </a:p>
          <a:p>
            <a:pPr marL="76200" indent="0">
              <a:buNone/>
            </a:pPr>
            <a:endParaRPr lang="en-US" dirty="0"/>
          </a:p>
          <a:p>
            <a:pPr marL="76200" indent="0">
              <a:buNone/>
            </a:pPr>
            <a:r>
              <a:rPr lang="en-US" dirty="0"/>
              <a:t>&amp; recognize that feedback often has significant emotional &amp; interpersonal components</a:t>
            </a:r>
          </a:p>
        </p:txBody>
      </p:sp>
    </p:spTree>
    <p:extLst>
      <p:ext uri="{BB962C8B-B14F-4D97-AF65-F5344CB8AC3E}">
        <p14:creationId xmlns:p14="http://schemas.microsoft.com/office/powerpoint/2010/main" val="35035247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93F1-A2E6-7946-B967-755AD88CD928}"/>
              </a:ext>
            </a:extLst>
          </p:cNvPr>
          <p:cNvSpPr>
            <a:spLocks noGrp="1"/>
          </p:cNvSpPr>
          <p:nvPr>
            <p:ph type="title"/>
          </p:nvPr>
        </p:nvSpPr>
        <p:spPr/>
        <p:txBody>
          <a:bodyPr/>
          <a:lstStyle/>
          <a:p>
            <a:r>
              <a:rPr lang="en-US" dirty="0"/>
              <a:t>Journal/conference reviewers</a:t>
            </a:r>
          </a:p>
        </p:txBody>
      </p:sp>
      <p:sp>
        <p:nvSpPr>
          <p:cNvPr id="3" name="Text Placeholder 2">
            <a:extLst>
              <a:ext uri="{FF2B5EF4-FFF2-40B4-BE49-F238E27FC236}">
                <a16:creationId xmlns:a16="http://schemas.microsoft.com/office/drawing/2014/main" id="{ABFBB362-7244-494D-9A35-96BDAA75D721}"/>
              </a:ext>
            </a:extLst>
          </p:cNvPr>
          <p:cNvSpPr>
            <a:spLocks noGrp="1"/>
          </p:cNvSpPr>
          <p:nvPr>
            <p:ph type="body" idx="1"/>
          </p:nvPr>
        </p:nvSpPr>
        <p:spPr/>
        <p:txBody>
          <a:bodyPr/>
          <a:lstStyle/>
          <a:p>
            <a:r>
              <a:rPr lang="en-US" dirty="0"/>
              <a:t>Fit for venue</a:t>
            </a:r>
          </a:p>
          <a:p>
            <a:r>
              <a:rPr lang="en-US" dirty="0"/>
              <a:t>Rigor</a:t>
            </a:r>
          </a:p>
          <a:p>
            <a:endParaRPr lang="en-US" dirty="0"/>
          </a:p>
        </p:txBody>
      </p:sp>
    </p:spTree>
    <p:extLst>
      <p:ext uri="{BB962C8B-B14F-4D97-AF65-F5344CB8AC3E}">
        <p14:creationId xmlns:p14="http://schemas.microsoft.com/office/powerpoint/2010/main" val="33168524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06293-BD96-4747-8480-6732C8A08B0B}"/>
              </a:ext>
            </a:extLst>
          </p:cNvPr>
          <p:cNvSpPr>
            <a:spLocks noGrp="1"/>
          </p:cNvSpPr>
          <p:nvPr>
            <p:ph type="title"/>
          </p:nvPr>
        </p:nvSpPr>
        <p:spPr/>
        <p:txBody>
          <a:bodyPr/>
          <a:lstStyle/>
          <a:p>
            <a:r>
              <a:rPr lang="en-US" dirty="0"/>
              <a:t>Find a feedback partner</a:t>
            </a:r>
            <a:r>
              <a:rPr lang="en-US"/>
              <a:t>/community</a:t>
            </a:r>
            <a:endParaRPr lang="en-US" dirty="0"/>
          </a:p>
        </p:txBody>
      </p:sp>
      <p:sp>
        <p:nvSpPr>
          <p:cNvPr id="3" name="Text Placeholder 2">
            <a:extLst>
              <a:ext uri="{FF2B5EF4-FFF2-40B4-BE49-F238E27FC236}">
                <a16:creationId xmlns:a16="http://schemas.microsoft.com/office/drawing/2014/main" id="{CF73F04C-E8AB-484D-B971-B9E8892B956B}"/>
              </a:ext>
            </a:extLst>
          </p:cNvPr>
          <p:cNvSpPr>
            <a:spLocks noGrp="1"/>
          </p:cNvSpPr>
          <p:nvPr>
            <p:ph type="body" idx="1"/>
          </p:nvPr>
        </p:nvSpPr>
        <p:spPr/>
        <p:txBody>
          <a:bodyPr/>
          <a:lstStyle/>
          <a:p>
            <a:r>
              <a:rPr lang="en-US" dirty="0"/>
              <a:t>Exchange papers</a:t>
            </a:r>
          </a:p>
          <a:p>
            <a:r>
              <a:rPr lang="en-US" dirty="0"/>
              <a:t>Continue beyond grad school</a:t>
            </a:r>
          </a:p>
        </p:txBody>
      </p:sp>
      <p:sp>
        <p:nvSpPr>
          <p:cNvPr id="4" name="TextBox 3">
            <a:extLst>
              <a:ext uri="{FF2B5EF4-FFF2-40B4-BE49-F238E27FC236}">
                <a16:creationId xmlns:a16="http://schemas.microsoft.com/office/drawing/2014/main" id="{54AC528E-DCD8-4347-84B4-5BE579666BAE}"/>
              </a:ext>
            </a:extLst>
          </p:cNvPr>
          <p:cNvSpPr txBox="1"/>
          <p:nvPr/>
        </p:nvSpPr>
        <p:spPr>
          <a:xfrm>
            <a:off x="810228" y="4103266"/>
            <a:ext cx="7454096" cy="677078"/>
          </a:xfrm>
          <a:prstGeom prst="rect">
            <a:avLst/>
          </a:prstGeom>
          <a:solidFill>
            <a:schemeClr val="accent2"/>
          </a:solidFill>
          <a:ln>
            <a:noFill/>
          </a:ln>
        </p:spPr>
        <p:txBody>
          <a:bodyPr spcFirstLastPara="1" wrap="square" lIns="91425" tIns="91425" rIns="91425" bIns="91425" rtlCol="0" anchor="b" anchorCtr="0">
            <a:spAutoFit/>
          </a:bodyPr>
          <a:lstStyle/>
          <a:p>
            <a:pPr algn="ctr"/>
            <a:r>
              <a:rPr lang="en-US" sz="3200" b="1" dirty="0">
                <a:solidFill>
                  <a:schemeClr val="bg1"/>
                </a:solidFill>
              </a:rPr>
              <a:t>Who will you go to for feedback?</a:t>
            </a:r>
          </a:p>
        </p:txBody>
      </p:sp>
    </p:spTree>
    <p:extLst>
      <p:ext uri="{BB962C8B-B14F-4D97-AF65-F5344CB8AC3E}">
        <p14:creationId xmlns:p14="http://schemas.microsoft.com/office/powerpoint/2010/main" val="202375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034A-0697-9240-846B-0D4FCDC55641}"/>
              </a:ext>
            </a:extLst>
          </p:cNvPr>
          <p:cNvSpPr>
            <a:spLocks noGrp="1"/>
          </p:cNvSpPr>
          <p:nvPr>
            <p:ph type="title"/>
          </p:nvPr>
        </p:nvSpPr>
        <p:spPr/>
        <p:txBody>
          <a:bodyPr/>
          <a:lstStyle/>
          <a:p>
            <a:r>
              <a:rPr lang="en-US" dirty="0"/>
              <a:t>Asking for Feedback</a:t>
            </a:r>
          </a:p>
        </p:txBody>
      </p:sp>
    </p:spTree>
    <p:extLst>
      <p:ext uri="{BB962C8B-B14F-4D97-AF65-F5344CB8AC3E}">
        <p14:creationId xmlns:p14="http://schemas.microsoft.com/office/powerpoint/2010/main" val="27925917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EAFAF-39C9-5A4B-A104-207CCA81977A}"/>
              </a:ext>
            </a:extLst>
          </p:cNvPr>
          <p:cNvSpPr>
            <a:spLocks noGrp="1"/>
          </p:cNvSpPr>
          <p:nvPr>
            <p:ph type="title"/>
          </p:nvPr>
        </p:nvSpPr>
        <p:spPr/>
        <p:txBody>
          <a:bodyPr/>
          <a:lstStyle/>
          <a:p>
            <a:r>
              <a:rPr lang="en-US" dirty="0"/>
              <a:t>Consultations &amp; PRGs</a:t>
            </a:r>
          </a:p>
        </p:txBody>
      </p:sp>
      <p:sp>
        <p:nvSpPr>
          <p:cNvPr id="3" name="Subtitle 2">
            <a:extLst>
              <a:ext uri="{FF2B5EF4-FFF2-40B4-BE49-F238E27FC236}">
                <a16:creationId xmlns:a16="http://schemas.microsoft.com/office/drawing/2014/main" id="{D24541B7-5498-694D-A5B1-621F1E39DC05}"/>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83FFA306-4901-594B-BC51-9C81BF50757C}"/>
              </a:ext>
            </a:extLst>
          </p:cNvPr>
          <p:cNvSpPr>
            <a:spLocks noGrp="1"/>
          </p:cNvSpPr>
          <p:nvPr>
            <p:ph type="body" idx="2"/>
          </p:nvPr>
        </p:nvSpPr>
        <p:spPr>
          <a:xfrm>
            <a:off x="4606724" y="724200"/>
            <a:ext cx="4433104" cy="3695100"/>
          </a:xfrm>
        </p:spPr>
        <p:txBody>
          <a:bodyPr/>
          <a:lstStyle/>
          <a:p>
            <a:r>
              <a:rPr lang="en-US" dirty="0"/>
              <a:t>Sign up online</a:t>
            </a:r>
          </a:p>
          <a:p>
            <a:r>
              <a:rPr lang="en-US" dirty="0"/>
              <a:t>Scheduled</a:t>
            </a:r>
          </a:p>
          <a:p>
            <a:endParaRPr lang="en-US" dirty="0"/>
          </a:p>
          <a:p>
            <a:r>
              <a:rPr lang="en-US" dirty="0"/>
              <a:t>Introduce your work</a:t>
            </a:r>
          </a:p>
          <a:p>
            <a:r>
              <a:rPr lang="en-US" dirty="0"/>
              <a:t>Identify your concerns/focus</a:t>
            </a:r>
          </a:p>
          <a:p>
            <a:r>
              <a:rPr lang="en-US" dirty="0"/>
              <a:t>Direct your review as needed</a:t>
            </a:r>
          </a:p>
        </p:txBody>
      </p:sp>
    </p:spTree>
    <p:extLst>
      <p:ext uri="{BB962C8B-B14F-4D97-AF65-F5344CB8AC3E}">
        <p14:creationId xmlns:p14="http://schemas.microsoft.com/office/powerpoint/2010/main" val="2927567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4C1A-DF4E-EA4F-979C-31366C7F000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B59B5E6-0D24-1842-8735-E554AE9D9E3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3BB9703-206A-3945-A87D-06D3397E62A4}"/>
              </a:ext>
            </a:extLst>
          </p:cNvPr>
          <p:cNvSpPr>
            <a:spLocks noGrp="1"/>
          </p:cNvSpPr>
          <p:nvPr>
            <p:ph type="body" idx="2"/>
          </p:nvPr>
        </p:nvSpPr>
        <p:spPr/>
        <p:txBody>
          <a:bodyPr/>
          <a:lstStyle/>
          <a:p>
            <a:endParaRPr lang="en-US"/>
          </a:p>
        </p:txBody>
      </p:sp>
      <p:sp>
        <p:nvSpPr>
          <p:cNvPr id="5" name="Rectangular Callout 4">
            <a:extLst>
              <a:ext uri="{FF2B5EF4-FFF2-40B4-BE49-F238E27FC236}">
                <a16:creationId xmlns:a16="http://schemas.microsoft.com/office/drawing/2014/main" id="{0F93ACA3-C40B-DB4E-84D3-1C219EBB229C}"/>
              </a:ext>
            </a:extLst>
          </p:cNvPr>
          <p:cNvSpPr/>
          <p:nvPr/>
        </p:nvSpPr>
        <p:spPr>
          <a:xfrm>
            <a:off x="1159727" y="1694233"/>
            <a:ext cx="6689861" cy="3021950"/>
          </a:xfrm>
          <a:prstGeom prst="wedgeRectCallout">
            <a:avLst>
              <a:gd name="adj1" fmla="val 20245"/>
              <a:gd name="adj2" fmla="val -11750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dirty="0"/>
              <a:t>This is a research paper I want to submit to Journal A. </a:t>
            </a:r>
          </a:p>
          <a:p>
            <a:pPr algn="ctr"/>
            <a:r>
              <a:rPr lang="en-US" sz="2400" dirty="0"/>
              <a:t>Readers of Journal A know about Topic X, but Topic Y might be new. </a:t>
            </a:r>
          </a:p>
          <a:p>
            <a:pPr algn="ctr"/>
            <a:r>
              <a:rPr lang="en-US" sz="2400" dirty="0"/>
              <a:t>I’ve got a solid draft of this section and I mostly want feedback on clarity &amp; flow. </a:t>
            </a:r>
          </a:p>
        </p:txBody>
      </p:sp>
    </p:spTree>
    <p:extLst>
      <p:ext uri="{BB962C8B-B14F-4D97-AF65-F5344CB8AC3E}">
        <p14:creationId xmlns:p14="http://schemas.microsoft.com/office/powerpoint/2010/main" val="29321926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1AEEF4-B014-4D4F-ABB2-D06C2B7E7CC2}"/>
              </a:ext>
            </a:extLst>
          </p:cNvPr>
          <p:cNvSpPr>
            <a:spLocks noGrp="1"/>
          </p:cNvSpPr>
          <p:nvPr>
            <p:ph type="title"/>
          </p:nvPr>
        </p:nvSpPr>
        <p:spPr/>
        <p:txBody>
          <a:bodyPr/>
          <a:lstStyle/>
          <a:p>
            <a:r>
              <a:rPr lang="en-US" dirty="0"/>
              <a:t>Ask for what </a:t>
            </a:r>
            <a:br>
              <a:rPr lang="en-US" dirty="0"/>
            </a:br>
            <a:r>
              <a:rPr lang="en-US" dirty="0"/>
              <a:t>you need</a:t>
            </a:r>
          </a:p>
        </p:txBody>
      </p:sp>
      <p:sp>
        <p:nvSpPr>
          <p:cNvPr id="4" name="Subtitle 3">
            <a:extLst>
              <a:ext uri="{FF2B5EF4-FFF2-40B4-BE49-F238E27FC236}">
                <a16:creationId xmlns:a16="http://schemas.microsoft.com/office/drawing/2014/main" id="{AD5CB15C-2A64-E541-93DB-EB48A932E5F9}"/>
              </a:ext>
            </a:extLst>
          </p:cNvPr>
          <p:cNvSpPr>
            <a:spLocks noGrp="1"/>
          </p:cNvSpPr>
          <p:nvPr>
            <p:ph type="subTitle" idx="1"/>
          </p:nvPr>
        </p:nvSpPr>
        <p:spPr/>
        <p:txBody>
          <a:bodyPr/>
          <a:lstStyle/>
          <a:p>
            <a:r>
              <a:rPr lang="en-US" dirty="0"/>
              <a:t>Be polite but direct</a:t>
            </a:r>
          </a:p>
        </p:txBody>
      </p:sp>
      <p:sp>
        <p:nvSpPr>
          <p:cNvPr id="5" name="Text Placeholder 4">
            <a:extLst>
              <a:ext uri="{FF2B5EF4-FFF2-40B4-BE49-F238E27FC236}">
                <a16:creationId xmlns:a16="http://schemas.microsoft.com/office/drawing/2014/main" id="{860BC7E8-E14D-C344-8900-87CBEFE2DA76}"/>
              </a:ext>
            </a:extLst>
          </p:cNvPr>
          <p:cNvSpPr>
            <a:spLocks noGrp="1"/>
          </p:cNvSpPr>
          <p:nvPr>
            <p:ph type="body" idx="2"/>
          </p:nvPr>
        </p:nvSpPr>
        <p:spPr>
          <a:xfrm>
            <a:off x="4583575" y="724200"/>
            <a:ext cx="4560425" cy="3695100"/>
          </a:xfrm>
        </p:spPr>
        <p:txBody>
          <a:bodyPr/>
          <a:lstStyle/>
          <a:p>
            <a:r>
              <a:rPr lang="en-US" dirty="0"/>
              <a:t>What should they focus on?</a:t>
            </a:r>
          </a:p>
          <a:p>
            <a:r>
              <a:rPr lang="en-US" dirty="0"/>
              <a:t>What’s your main concern?</a:t>
            </a:r>
          </a:p>
          <a:p>
            <a:r>
              <a:rPr lang="en-US" dirty="0"/>
              <a:t>What’s the timeline?</a:t>
            </a:r>
          </a:p>
          <a:p>
            <a:r>
              <a:rPr lang="en-US" dirty="0"/>
              <a:t>What stage is the work?</a:t>
            </a:r>
          </a:p>
        </p:txBody>
      </p:sp>
    </p:spTree>
    <p:extLst>
      <p:ext uri="{BB962C8B-B14F-4D97-AF65-F5344CB8AC3E}">
        <p14:creationId xmlns:p14="http://schemas.microsoft.com/office/powerpoint/2010/main" val="15009623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4C1A-DF4E-EA4F-979C-31366C7F000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B59B5E6-0D24-1842-8735-E554AE9D9E3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3BB9703-206A-3945-A87D-06D3397E62A4}"/>
              </a:ext>
            </a:extLst>
          </p:cNvPr>
          <p:cNvSpPr>
            <a:spLocks noGrp="1"/>
          </p:cNvSpPr>
          <p:nvPr>
            <p:ph type="body" idx="2"/>
          </p:nvPr>
        </p:nvSpPr>
        <p:spPr/>
        <p:txBody>
          <a:bodyPr/>
          <a:lstStyle/>
          <a:p>
            <a:endParaRPr lang="en-US"/>
          </a:p>
        </p:txBody>
      </p:sp>
      <p:sp>
        <p:nvSpPr>
          <p:cNvPr id="5" name="Rectangular Callout 4">
            <a:extLst>
              <a:ext uri="{FF2B5EF4-FFF2-40B4-BE49-F238E27FC236}">
                <a16:creationId xmlns:a16="http://schemas.microsoft.com/office/drawing/2014/main" id="{0F93ACA3-C40B-DB4E-84D3-1C219EBB229C}"/>
              </a:ext>
            </a:extLst>
          </p:cNvPr>
          <p:cNvSpPr/>
          <p:nvPr/>
        </p:nvSpPr>
        <p:spPr>
          <a:xfrm>
            <a:off x="1071915" y="344384"/>
            <a:ext cx="6777674" cy="4371799"/>
          </a:xfrm>
          <a:prstGeom prst="wedgeRectCallout">
            <a:avLst>
              <a:gd name="adj1" fmla="val 20245"/>
              <a:gd name="adj2" fmla="val -117500"/>
            </a:avLst>
          </a:prstGeom>
          <a:solidFill>
            <a:srgbClr val="212D4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i="1" dirty="0"/>
              <a:t>I’m working on ____ for ____. I have a draft of _____ done and I’ve revised it a few times, but I’m not sure about ____. If you have time, I’d really appreciate your feedback on ____.</a:t>
            </a:r>
          </a:p>
          <a:p>
            <a:pPr algn="ctr"/>
            <a:endParaRPr lang="en-US" sz="2400" i="1" dirty="0"/>
          </a:p>
          <a:p>
            <a:pPr algn="ctr"/>
            <a:r>
              <a:rPr lang="en-US" sz="2400" i="1" dirty="0"/>
              <a:t>I still have some time before the deadline, but it’d be most helpful to have comments some time in the next two weeks/before June 5</a:t>
            </a:r>
            <a:r>
              <a:rPr lang="en-US" sz="2400" i="1" baseline="30000" dirty="0"/>
              <a:t>th</a:t>
            </a:r>
            <a:r>
              <a:rPr lang="en-US" sz="2400" i="1" dirty="0"/>
              <a:t>…</a:t>
            </a:r>
          </a:p>
          <a:p>
            <a:pPr algn="ctr"/>
            <a:endParaRPr lang="en-US" sz="2400" i="1" dirty="0"/>
          </a:p>
          <a:p>
            <a:pPr algn="ctr"/>
            <a:r>
              <a:rPr lang="en-US" sz="2400" i="1" dirty="0"/>
              <a:t>Let me know if this is something you could do.</a:t>
            </a:r>
          </a:p>
        </p:txBody>
      </p:sp>
    </p:spTree>
    <p:extLst>
      <p:ext uri="{BB962C8B-B14F-4D97-AF65-F5344CB8AC3E}">
        <p14:creationId xmlns:p14="http://schemas.microsoft.com/office/powerpoint/2010/main" val="18480033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4C1A-DF4E-EA4F-979C-31366C7F000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B59B5E6-0D24-1842-8735-E554AE9D9E3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3BB9703-206A-3945-A87D-06D3397E62A4}"/>
              </a:ext>
            </a:extLst>
          </p:cNvPr>
          <p:cNvSpPr>
            <a:spLocks noGrp="1"/>
          </p:cNvSpPr>
          <p:nvPr>
            <p:ph type="body" idx="2"/>
          </p:nvPr>
        </p:nvSpPr>
        <p:spPr/>
        <p:txBody>
          <a:bodyPr/>
          <a:lstStyle/>
          <a:p>
            <a:endParaRPr lang="en-US"/>
          </a:p>
        </p:txBody>
      </p:sp>
      <p:sp>
        <p:nvSpPr>
          <p:cNvPr id="5" name="Rectangular Callout 4">
            <a:extLst>
              <a:ext uri="{FF2B5EF4-FFF2-40B4-BE49-F238E27FC236}">
                <a16:creationId xmlns:a16="http://schemas.microsoft.com/office/drawing/2014/main" id="{0F93ACA3-C40B-DB4E-84D3-1C219EBB229C}"/>
              </a:ext>
            </a:extLst>
          </p:cNvPr>
          <p:cNvSpPr/>
          <p:nvPr/>
        </p:nvSpPr>
        <p:spPr>
          <a:xfrm>
            <a:off x="1071915" y="161366"/>
            <a:ext cx="6777674" cy="4982134"/>
          </a:xfrm>
          <a:prstGeom prst="wedgeRectCallout">
            <a:avLst>
              <a:gd name="adj1" fmla="val 20245"/>
              <a:gd name="adj2" fmla="val -117500"/>
            </a:avLst>
          </a:prstGeom>
          <a:solidFill>
            <a:srgbClr val="212D4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i="1" dirty="0"/>
              <a:t>I’m working on revising a draft of ____ for ____. If you have time, I’d really appreciate your feedback on __the methods__. I want to make sure </a:t>
            </a:r>
            <a:r>
              <a:rPr lang="en-US" sz="2400" i="1" u="sng" dirty="0"/>
              <a:t>they are clear and have enough detail</a:t>
            </a:r>
            <a:r>
              <a:rPr lang="en-US" sz="2400" i="1" dirty="0"/>
              <a:t>. </a:t>
            </a:r>
          </a:p>
          <a:p>
            <a:pPr algn="ctr"/>
            <a:endParaRPr lang="en-US" sz="2400" i="1" dirty="0"/>
          </a:p>
          <a:p>
            <a:pPr algn="ctr"/>
            <a:r>
              <a:rPr lang="en-US" sz="2400" i="1" dirty="0"/>
              <a:t>I still have some time before the deadline, but it’d be most helpful to have comments some time before June 5</a:t>
            </a:r>
            <a:r>
              <a:rPr lang="en-US" sz="2400" i="1" baseline="30000" dirty="0"/>
              <a:t>th . </a:t>
            </a:r>
            <a:r>
              <a:rPr lang="en-US" sz="2400" b="1" i="1" dirty="0"/>
              <a:t>I anticipate having the draft ready by ____, but could get it to you sooner if needed.</a:t>
            </a:r>
          </a:p>
          <a:p>
            <a:pPr algn="ctr"/>
            <a:endParaRPr lang="en-US" sz="2400" i="1" dirty="0"/>
          </a:p>
          <a:p>
            <a:pPr algn="ctr"/>
            <a:r>
              <a:rPr lang="en-US" sz="2400" i="1" dirty="0"/>
              <a:t>Let me know if this is something you could do.</a:t>
            </a:r>
          </a:p>
        </p:txBody>
      </p:sp>
    </p:spTree>
    <p:extLst>
      <p:ext uri="{BB962C8B-B14F-4D97-AF65-F5344CB8AC3E}">
        <p14:creationId xmlns:p14="http://schemas.microsoft.com/office/powerpoint/2010/main" val="31709936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24C1A-DF4E-EA4F-979C-31366C7F000A}"/>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3B59B5E6-0D24-1842-8735-E554AE9D9E3D}"/>
              </a:ext>
            </a:extLst>
          </p:cNvPr>
          <p:cNvSpPr>
            <a:spLocks noGrp="1"/>
          </p:cNvSpPr>
          <p:nvPr>
            <p:ph type="subTitle" idx="1"/>
          </p:nvPr>
        </p:nvSpPr>
        <p:spPr/>
        <p:txBody>
          <a:bodyPr/>
          <a:lstStyle/>
          <a:p>
            <a:endParaRPr lang="en-US"/>
          </a:p>
        </p:txBody>
      </p:sp>
      <p:sp>
        <p:nvSpPr>
          <p:cNvPr id="4" name="Text Placeholder 3">
            <a:extLst>
              <a:ext uri="{FF2B5EF4-FFF2-40B4-BE49-F238E27FC236}">
                <a16:creationId xmlns:a16="http://schemas.microsoft.com/office/drawing/2014/main" id="{73BB9703-206A-3945-A87D-06D3397E62A4}"/>
              </a:ext>
            </a:extLst>
          </p:cNvPr>
          <p:cNvSpPr>
            <a:spLocks noGrp="1"/>
          </p:cNvSpPr>
          <p:nvPr>
            <p:ph type="body" idx="2"/>
          </p:nvPr>
        </p:nvSpPr>
        <p:spPr/>
        <p:txBody>
          <a:bodyPr/>
          <a:lstStyle/>
          <a:p>
            <a:endParaRPr lang="en-US"/>
          </a:p>
        </p:txBody>
      </p:sp>
      <p:sp>
        <p:nvSpPr>
          <p:cNvPr id="5" name="Rectangular Callout 4">
            <a:extLst>
              <a:ext uri="{FF2B5EF4-FFF2-40B4-BE49-F238E27FC236}">
                <a16:creationId xmlns:a16="http://schemas.microsoft.com/office/drawing/2014/main" id="{0F93ACA3-C40B-DB4E-84D3-1C219EBB229C}"/>
              </a:ext>
            </a:extLst>
          </p:cNvPr>
          <p:cNvSpPr/>
          <p:nvPr/>
        </p:nvSpPr>
        <p:spPr>
          <a:xfrm>
            <a:off x="1071915" y="344384"/>
            <a:ext cx="6777674" cy="4371799"/>
          </a:xfrm>
          <a:prstGeom prst="wedgeRectCallout">
            <a:avLst>
              <a:gd name="adj1" fmla="val 20245"/>
              <a:gd name="adj2" fmla="val -117500"/>
            </a:avLst>
          </a:prstGeom>
          <a:solidFill>
            <a:srgbClr val="212D4A"/>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i="1" dirty="0"/>
              <a:t>I’m applying for ABC position at XY university. They are really interested in someone who can do stuff. I tried to highlight by ability to do stuff, but I’m not sure if I put too much or not enough. Can you read it for me?</a:t>
            </a:r>
          </a:p>
          <a:p>
            <a:pPr algn="ctr"/>
            <a:endParaRPr lang="en-US" sz="2400" i="1" dirty="0"/>
          </a:p>
          <a:p>
            <a:pPr algn="ctr"/>
            <a:r>
              <a:rPr lang="en-US" sz="2400" i="1" dirty="0"/>
              <a:t>I have to submit it on Sunday, so I understand if you don’t have time before then.</a:t>
            </a:r>
          </a:p>
          <a:p>
            <a:pPr algn="ctr"/>
            <a:endParaRPr lang="en-US" sz="2400" i="1" dirty="0"/>
          </a:p>
          <a:p>
            <a:pPr algn="ctr"/>
            <a:r>
              <a:rPr lang="en-US" sz="2400" i="1" dirty="0"/>
              <a:t>Let me know.</a:t>
            </a:r>
          </a:p>
        </p:txBody>
      </p:sp>
      <p:sp>
        <p:nvSpPr>
          <p:cNvPr id="6" name="Rounded Rectangle 5">
            <a:extLst>
              <a:ext uri="{FF2B5EF4-FFF2-40B4-BE49-F238E27FC236}">
                <a16:creationId xmlns:a16="http://schemas.microsoft.com/office/drawing/2014/main" id="{E9C45CC4-75E9-D942-9256-0AC48D76264C}"/>
              </a:ext>
            </a:extLst>
          </p:cNvPr>
          <p:cNvSpPr/>
          <p:nvPr/>
        </p:nvSpPr>
        <p:spPr>
          <a:xfrm>
            <a:off x="5943600" y="4182035"/>
            <a:ext cx="3509682" cy="806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Example to a friend</a:t>
            </a:r>
          </a:p>
          <a:p>
            <a:r>
              <a:rPr lang="en-US" dirty="0"/>
              <a:t>If they say yes, immediately send the position description &amp; your draft</a:t>
            </a:r>
          </a:p>
        </p:txBody>
      </p:sp>
    </p:spTree>
    <p:extLst>
      <p:ext uri="{BB962C8B-B14F-4D97-AF65-F5344CB8AC3E}">
        <p14:creationId xmlns:p14="http://schemas.microsoft.com/office/powerpoint/2010/main" val="40441245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AF49D-C4FF-3D4F-8E9B-A2582BC767B6}"/>
              </a:ext>
            </a:extLst>
          </p:cNvPr>
          <p:cNvSpPr>
            <a:spLocks noGrp="1"/>
          </p:cNvSpPr>
          <p:nvPr>
            <p:ph type="title"/>
          </p:nvPr>
        </p:nvSpPr>
        <p:spPr/>
        <p:txBody>
          <a:bodyPr/>
          <a:lstStyle/>
          <a:p>
            <a:r>
              <a:rPr lang="en-US" dirty="0"/>
              <a:t>Include supporting materials</a:t>
            </a:r>
          </a:p>
        </p:txBody>
      </p:sp>
      <p:sp>
        <p:nvSpPr>
          <p:cNvPr id="3" name="Subtitle 2">
            <a:extLst>
              <a:ext uri="{FF2B5EF4-FFF2-40B4-BE49-F238E27FC236}">
                <a16:creationId xmlns:a16="http://schemas.microsoft.com/office/drawing/2014/main" id="{625762B6-8C11-F641-A0B6-D833941CFB10}"/>
              </a:ext>
            </a:extLst>
          </p:cNvPr>
          <p:cNvSpPr>
            <a:spLocks noGrp="1"/>
          </p:cNvSpPr>
          <p:nvPr>
            <p:ph type="subTitle" idx="1"/>
          </p:nvPr>
        </p:nvSpPr>
        <p:spPr/>
        <p:txBody>
          <a:bodyPr/>
          <a:lstStyle/>
          <a:p>
            <a:r>
              <a:rPr lang="en-US" dirty="0"/>
              <a:t>If applicable</a:t>
            </a:r>
          </a:p>
        </p:txBody>
      </p:sp>
      <p:sp>
        <p:nvSpPr>
          <p:cNvPr id="4" name="Text Placeholder 3">
            <a:extLst>
              <a:ext uri="{FF2B5EF4-FFF2-40B4-BE49-F238E27FC236}">
                <a16:creationId xmlns:a16="http://schemas.microsoft.com/office/drawing/2014/main" id="{84076B26-9B43-E349-8912-E7F135D00AD8}"/>
              </a:ext>
            </a:extLst>
          </p:cNvPr>
          <p:cNvSpPr>
            <a:spLocks noGrp="1"/>
          </p:cNvSpPr>
          <p:nvPr>
            <p:ph type="body" idx="2"/>
          </p:nvPr>
        </p:nvSpPr>
        <p:spPr/>
        <p:txBody>
          <a:bodyPr/>
          <a:lstStyle/>
          <a:p>
            <a:r>
              <a:rPr lang="en-US" b="1" dirty="0"/>
              <a:t>Job docs: </a:t>
            </a:r>
            <a:r>
              <a:rPr lang="en-US" dirty="0"/>
              <a:t>position description, related materials (mission statement), application materials</a:t>
            </a:r>
          </a:p>
          <a:p>
            <a:endParaRPr lang="en-US" dirty="0"/>
          </a:p>
          <a:p>
            <a:r>
              <a:rPr lang="en-US" b="1" dirty="0"/>
              <a:t>Journal Paper: </a:t>
            </a:r>
            <a:r>
              <a:rPr lang="en-US" dirty="0"/>
              <a:t> overview of journal, link to guidelines, highlight key points</a:t>
            </a:r>
            <a:endParaRPr lang="en-US" b="1" dirty="0"/>
          </a:p>
        </p:txBody>
      </p:sp>
    </p:spTree>
    <p:extLst>
      <p:ext uri="{BB962C8B-B14F-4D97-AF65-F5344CB8AC3E}">
        <p14:creationId xmlns:p14="http://schemas.microsoft.com/office/powerpoint/2010/main" val="32443109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B85DB1-4918-A845-9C3A-E259F4A93BE3}"/>
              </a:ext>
            </a:extLst>
          </p:cNvPr>
          <p:cNvSpPr>
            <a:spLocks noGrp="1"/>
          </p:cNvSpPr>
          <p:nvPr>
            <p:ph type="title"/>
          </p:nvPr>
        </p:nvSpPr>
        <p:spPr/>
        <p:txBody>
          <a:bodyPr/>
          <a:lstStyle/>
          <a:p>
            <a:r>
              <a:rPr lang="en-US" dirty="0"/>
              <a:t>What’s helpful depends on where we’re at</a:t>
            </a:r>
          </a:p>
        </p:txBody>
      </p:sp>
      <p:grpSp>
        <p:nvGrpSpPr>
          <p:cNvPr id="3" name="Group 2">
            <a:extLst>
              <a:ext uri="{FF2B5EF4-FFF2-40B4-BE49-F238E27FC236}">
                <a16:creationId xmlns:a16="http://schemas.microsoft.com/office/drawing/2014/main" id="{A02BB316-4261-9A41-8809-42932B2964DD}"/>
              </a:ext>
            </a:extLst>
          </p:cNvPr>
          <p:cNvGrpSpPr/>
          <p:nvPr/>
        </p:nvGrpSpPr>
        <p:grpSpPr>
          <a:xfrm>
            <a:off x="6996184" y="938531"/>
            <a:ext cx="1912721" cy="1827971"/>
            <a:chOff x="0" y="0"/>
            <a:chExt cx="773214" cy="674311"/>
          </a:xfrm>
        </p:grpSpPr>
        <p:sp>
          <p:nvSpPr>
            <p:cNvPr id="5" name="Moon 4">
              <a:extLst>
                <a:ext uri="{FF2B5EF4-FFF2-40B4-BE49-F238E27FC236}">
                  <a16:creationId xmlns:a16="http://schemas.microsoft.com/office/drawing/2014/main" id="{9481E6E7-E1E4-8C41-95F0-A641911453B0}"/>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DA69F9D5-9304-9942-A824-7D3AF7CF4E50}"/>
                </a:ext>
              </a:extLst>
            </p:cNvPr>
            <p:cNvGrpSpPr/>
            <p:nvPr/>
          </p:nvGrpSpPr>
          <p:grpSpPr>
            <a:xfrm>
              <a:off x="0" y="0"/>
              <a:ext cx="773214" cy="674311"/>
              <a:chOff x="0" y="0"/>
              <a:chExt cx="773214" cy="674311"/>
            </a:xfrm>
          </p:grpSpPr>
          <p:sp>
            <p:nvSpPr>
              <p:cNvPr id="7" name="Oval 6">
                <a:extLst>
                  <a:ext uri="{FF2B5EF4-FFF2-40B4-BE49-F238E27FC236}">
                    <a16:creationId xmlns:a16="http://schemas.microsoft.com/office/drawing/2014/main" id="{B76C2DC1-7EF3-0E4B-AF1A-CD8A8557C200}"/>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c 7">
                <a:extLst>
                  <a:ext uri="{FF2B5EF4-FFF2-40B4-BE49-F238E27FC236}">
                    <a16:creationId xmlns:a16="http://schemas.microsoft.com/office/drawing/2014/main" id="{9B931DCC-EA09-6F44-9829-3E35AF05196A}"/>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8">
                <a:extLst>
                  <a:ext uri="{FF2B5EF4-FFF2-40B4-BE49-F238E27FC236}">
                    <a16:creationId xmlns:a16="http://schemas.microsoft.com/office/drawing/2014/main" id="{D20663F4-E512-8041-BB45-5CF8B123909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reeform 9">
                <a:extLst>
                  <a:ext uri="{FF2B5EF4-FFF2-40B4-BE49-F238E27FC236}">
                    <a16:creationId xmlns:a16="http://schemas.microsoft.com/office/drawing/2014/main" id="{1EEF5979-CB3E-CC42-9932-70AC503C8011}"/>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10">
                <a:extLst>
                  <a:ext uri="{FF2B5EF4-FFF2-40B4-BE49-F238E27FC236}">
                    <a16:creationId xmlns:a16="http://schemas.microsoft.com/office/drawing/2014/main" id="{F995748E-74FC-1846-9A9D-818E6C6BAA21}"/>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11">
                <a:extLst>
                  <a:ext uri="{FF2B5EF4-FFF2-40B4-BE49-F238E27FC236}">
                    <a16:creationId xmlns:a16="http://schemas.microsoft.com/office/drawing/2014/main" id="{E55719F8-2EA8-094B-A6EA-B00D0E5FC6B7}"/>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Tree>
    <p:extLst>
      <p:ext uri="{BB962C8B-B14F-4D97-AF65-F5344CB8AC3E}">
        <p14:creationId xmlns:p14="http://schemas.microsoft.com/office/powerpoint/2010/main" val="15376178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E495-199E-2247-91C8-08A9FC6B4D15}"/>
              </a:ext>
            </a:extLst>
          </p:cNvPr>
          <p:cNvSpPr>
            <a:spLocks noGrp="1"/>
          </p:cNvSpPr>
          <p:nvPr>
            <p:ph type="title"/>
          </p:nvPr>
        </p:nvSpPr>
        <p:spPr/>
        <p:txBody>
          <a:bodyPr/>
          <a:lstStyle/>
          <a:p>
            <a:r>
              <a:rPr lang="en-US" dirty="0"/>
              <a:t>Leave your own comments in draft</a:t>
            </a:r>
          </a:p>
        </p:txBody>
      </p:sp>
      <p:sp>
        <p:nvSpPr>
          <p:cNvPr id="3" name="Subtitle 2">
            <a:extLst>
              <a:ext uri="{FF2B5EF4-FFF2-40B4-BE49-F238E27FC236}">
                <a16:creationId xmlns:a16="http://schemas.microsoft.com/office/drawing/2014/main" id="{82E6D2F9-3C2E-5645-9667-5DAED4BCAE2D}"/>
              </a:ext>
            </a:extLst>
          </p:cNvPr>
          <p:cNvSpPr>
            <a:spLocks noGrp="1"/>
          </p:cNvSpPr>
          <p:nvPr>
            <p:ph type="subTitle" idx="1"/>
          </p:nvPr>
        </p:nvSpPr>
        <p:spPr/>
        <p:txBody>
          <a:bodyPr/>
          <a:lstStyle/>
          <a:p>
            <a:r>
              <a:rPr lang="en-US" dirty="0"/>
              <a:t>(note not everyone appreciates this)</a:t>
            </a:r>
          </a:p>
        </p:txBody>
      </p:sp>
      <p:sp>
        <p:nvSpPr>
          <p:cNvPr id="4" name="Text Placeholder 3">
            <a:extLst>
              <a:ext uri="{FF2B5EF4-FFF2-40B4-BE49-F238E27FC236}">
                <a16:creationId xmlns:a16="http://schemas.microsoft.com/office/drawing/2014/main" id="{224EB613-1AB0-FC46-9003-C898F9C47767}"/>
              </a:ext>
            </a:extLst>
          </p:cNvPr>
          <p:cNvSpPr>
            <a:spLocks noGrp="1"/>
          </p:cNvSpPr>
          <p:nvPr>
            <p:ph type="body" idx="2"/>
          </p:nvPr>
        </p:nvSpPr>
        <p:spPr/>
        <p:txBody>
          <a:bodyPr/>
          <a:lstStyle/>
          <a:p>
            <a:r>
              <a:rPr lang="en-US" dirty="0"/>
              <a:t>Areas you have questions about</a:t>
            </a:r>
          </a:p>
          <a:p>
            <a:r>
              <a:rPr lang="en-US" dirty="0"/>
              <a:t>Things you still plan to do</a:t>
            </a:r>
          </a:p>
          <a:p>
            <a:r>
              <a:rPr lang="en-US" dirty="0"/>
              <a:t>Tentative but uncertain plans</a:t>
            </a:r>
          </a:p>
          <a:p>
            <a:pPr lvl="1"/>
            <a:r>
              <a:rPr lang="en-US" dirty="0"/>
              <a:t>(I’m considering adding a section on ABC here)</a:t>
            </a:r>
          </a:p>
        </p:txBody>
      </p:sp>
    </p:spTree>
    <p:extLst>
      <p:ext uri="{BB962C8B-B14F-4D97-AF65-F5344CB8AC3E}">
        <p14:creationId xmlns:p14="http://schemas.microsoft.com/office/powerpoint/2010/main" val="3948068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9034A-0697-9240-846B-0D4FCDC55641}"/>
              </a:ext>
            </a:extLst>
          </p:cNvPr>
          <p:cNvSpPr>
            <a:spLocks noGrp="1"/>
          </p:cNvSpPr>
          <p:nvPr>
            <p:ph type="title"/>
          </p:nvPr>
        </p:nvSpPr>
        <p:spPr/>
        <p:txBody>
          <a:bodyPr/>
          <a:lstStyle/>
          <a:p>
            <a:r>
              <a:rPr lang="en-US" dirty="0"/>
              <a:t>Giving &amp; Receiving Feedback</a:t>
            </a:r>
          </a:p>
        </p:txBody>
      </p:sp>
    </p:spTree>
    <p:extLst>
      <p:ext uri="{BB962C8B-B14F-4D97-AF65-F5344CB8AC3E}">
        <p14:creationId xmlns:p14="http://schemas.microsoft.com/office/powerpoint/2010/main" val="32506763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4C9FE82-FC6B-4444-AB73-9310113D0B6E}" type="slidenum">
              <a:rPr lang="en-US" smtClean="0"/>
              <a:pPr/>
              <a:t>62</a:t>
            </a:fld>
            <a:endParaRPr lang="en-US"/>
          </a:p>
        </p:txBody>
      </p:sp>
      <p:sp>
        <p:nvSpPr>
          <p:cNvPr id="3" name="Text Placeholder 2"/>
          <p:cNvSpPr>
            <a:spLocks noGrp="1"/>
          </p:cNvSpPr>
          <p:nvPr>
            <p:ph type="body" sz="quarter" idx="11"/>
          </p:nvPr>
        </p:nvSpPr>
        <p:spPr>
          <a:xfrm>
            <a:off x="1000664" y="999421"/>
            <a:ext cx="7686136" cy="2939450"/>
          </a:xfrm>
          <a:solidFill>
            <a:schemeClr val="bg1"/>
          </a:solidFill>
        </p:spPr>
        <p:txBody>
          <a:bodyPr/>
          <a:lstStyle/>
          <a:p>
            <a:pPr marL="285750" indent="-285750">
              <a:buFont typeface="Arial" charset="0"/>
              <a:buChar char="•"/>
            </a:pPr>
            <a:r>
              <a:rPr lang="en-US" sz="2000" b="1" dirty="0">
                <a:solidFill>
                  <a:srgbClr val="E46E20"/>
                </a:solidFill>
              </a:rPr>
              <a:t>Clarify and ask questions</a:t>
            </a:r>
          </a:p>
          <a:p>
            <a:pPr marL="285750" indent="-285750">
              <a:buFont typeface="Arial" charset="0"/>
              <a:buChar char="•"/>
            </a:pPr>
            <a:r>
              <a:rPr lang="en-US" sz="2000" b="1" dirty="0">
                <a:solidFill>
                  <a:srgbClr val="E46E20"/>
                </a:solidFill>
              </a:rPr>
              <a:t>Make sure you know the context &amp; audience of the work</a:t>
            </a:r>
          </a:p>
          <a:p>
            <a:pPr marL="285750" indent="-285750">
              <a:buFont typeface="Arial" charset="0"/>
              <a:buChar char="•"/>
            </a:pPr>
            <a:endParaRPr lang="en-US" sz="2000" dirty="0">
              <a:solidFill>
                <a:srgbClr val="E46E20"/>
              </a:solidFill>
            </a:endParaRPr>
          </a:p>
          <a:p>
            <a:pPr marL="285750" indent="-285750">
              <a:buFont typeface="Arial" charset="0"/>
              <a:buChar char="•"/>
            </a:pPr>
            <a:endParaRPr lang="en-US" sz="2000" dirty="0">
              <a:solidFill>
                <a:srgbClr val="E46E20"/>
              </a:solidFill>
            </a:endParaRPr>
          </a:p>
        </p:txBody>
      </p:sp>
      <p:sp>
        <p:nvSpPr>
          <p:cNvPr id="4" name="Text Placeholder 3"/>
          <p:cNvSpPr>
            <a:spLocks noGrp="1"/>
          </p:cNvSpPr>
          <p:nvPr>
            <p:ph type="body" sz="quarter" idx="13"/>
          </p:nvPr>
        </p:nvSpPr>
        <p:spPr/>
        <p:txBody>
          <a:bodyPr/>
          <a:lstStyle/>
          <a:p>
            <a:r>
              <a:rPr lang="en-US" dirty="0"/>
              <a:t>IN giving Feedback</a:t>
            </a:r>
          </a:p>
        </p:txBody>
      </p:sp>
      <p:pic>
        <p:nvPicPr>
          <p:cNvPr id="5" name="Picture 4">
            <a:extLst>
              <a:ext uri="{FF2B5EF4-FFF2-40B4-BE49-F238E27FC236}">
                <a16:creationId xmlns:a16="http://schemas.microsoft.com/office/drawing/2014/main" id="{48AA7BDA-8813-9E4C-A62F-5A9A87F731A2}"/>
              </a:ext>
            </a:extLst>
          </p:cNvPr>
          <p:cNvPicPr>
            <a:picLocks noChangeAspect="1"/>
          </p:cNvPicPr>
          <p:nvPr/>
        </p:nvPicPr>
        <p:blipFill>
          <a:blip r:embed="rId3"/>
          <a:stretch>
            <a:fillRect/>
          </a:stretch>
        </p:blipFill>
        <p:spPr>
          <a:xfrm>
            <a:off x="7494620" y="1525818"/>
            <a:ext cx="1000155" cy="1886656"/>
          </a:xfrm>
          <a:prstGeom prst="rect">
            <a:avLst/>
          </a:prstGeom>
        </p:spPr>
      </p:pic>
      <p:sp>
        <p:nvSpPr>
          <p:cNvPr id="6" name="TextBox 5">
            <a:extLst>
              <a:ext uri="{FF2B5EF4-FFF2-40B4-BE49-F238E27FC236}">
                <a16:creationId xmlns:a16="http://schemas.microsoft.com/office/drawing/2014/main" id="{1E826AC4-55EA-5F4A-A11D-1F0A89EEFAC0}"/>
              </a:ext>
            </a:extLst>
          </p:cNvPr>
          <p:cNvSpPr txBox="1"/>
          <p:nvPr/>
        </p:nvSpPr>
        <p:spPr>
          <a:xfrm>
            <a:off x="1935678" y="2113566"/>
            <a:ext cx="4844236" cy="1938992"/>
          </a:xfrm>
          <a:prstGeom prst="rect">
            <a:avLst/>
          </a:prstGeom>
          <a:ln/>
        </p:spPr>
        <p:style>
          <a:lnRef idx="2">
            <a:schemeClr val="accent5"/>
          </a:lnRef>
          <a:fillRef idx="1">
            <a:schemeClr val="lt1"/>
          </a:fillRef>
          <a:effectRef idx="0">
            <a:schemeClr val="accent5"/>
          </a:effectRef>
          <a:fontRef idx="minor">
            <a:schemeClr val="dk1"/>
          </a:fontRef>
        </p:style>
        <p:txBody>
          <a:bodyPr wrap="square" rtlCol="0">
            <a:spAutoFit/>
          </a:bodyPr>
          <a:lstStyle/>
          <a:p>
            <a:pPr marL="285750" indent="-285750">
              <a:buFont typeface="Arial" charset="0"/>
              <a:buChar char="•"/>
            </a:pPr>
            <a:r>
              <a:rPr lang="en-US" sz="2000" dirty="0"/>
              <a:t>What is it?</a:t>
            </a:r>
          </a:p>
          <a:p>
            <a:pPr marL="285750" indent="-285750">
              <a:buFont typeface="Arial" charset="0"/>
              <a:buChar char="•"/>
            </a:pPr>
            <a:r>
              <a:rPr lang="en-US" sz="2000" dirty="0"/>
              <a:t>Where’s it going? (audience &amp; format)</a:t>
            </a:r>
          </a:p>
          <a:p>
            <a:pPr marL="285750" indent="-285750">
              <a:buFont typeface="Arial" charset="0"/>
              <a:buChar char="•"/>
            </a:pPr>
            <a:r>
              <a:rPr lang="en-US" sz="2000" dirty="0"/>
              <a:t>Timelines</a:t>
            </a:r>
          </a:p>
          <a:p>
            <a:pPr marL="285750" indent="-285750">
              <a:buFont typeface="Arial" charset="0"/>
              <a:buChar char="•"/>
            </a:pPr>
            <a:r>
              <a:rPr lang="en-US" sz="2000" dirty="0"/>
              <a:t>What stage is it in</a:t>
            </a:r>
          </a:p>
          <a:p>
            <a:pPr marL="285750" indent="-285750">
              <a:buFont typeface="Arial" charset="0"/>
              <a:buChar char="•"/>
            </a:pPr>
            <a:r>
              <a:rPr lang="en-US" sz="2000" dirty="0"/>
              <a:t>Feedback Focus</a:t>
            </a:r>
          </a:p>
          <a:p>
            <a:pPr marL="285750" indent="-285750">
              <a:buFont typeface="Arial" charset="0"/>
              <a:buChar char="•"/>
            </a:pPr>
            <a:r>
              <a:rPr lang="en-US" sz="2000" dirty="0"/>
              <a:t>What’s most important?</a:t>
            </a:r>
          </a:p>
        </p:txBody>
      </p:sp>
    </p:spTree>
    <p:extLst>
      <p:ext uri="{BB962C8B-B14F-4D97-AF65-F5344CB8AC3E}">
        <p14:creationId xmlns:p14="http://schemas.microsoft.com/office/powerpoint/2010/main" val="20415392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353380F7-4CD6-F341-9059-E94C345692C9}"/>
              </a:ext>
            </a:extLst>
          </p:cNvPr>
          <p:cNvSpPr/>
          <p:nvPr/>
        </p:nvSpPr>
        <p:spPr>
          <a:xfrm>
            <a:off x="1000664" y="999421"/>
            <a:ext cx="6147268" cy="3539125"/>
          </a:xfrm>
          <a:prstGeom prst="roundRect">
            <a:avLst>
              <a:gd name="adj" fmla="val 11311"/>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0"/>
          </p:nvPr>
        </p:nvSpPr>
        <p:spPr/>
        <p:txBody>
          <a:bodyPr/>
          <a:lstStyle/>
          <a:p>
            <a:fld id="{64C9FE82-FC6B-4444-AB73-9310113D0B6E}" type="slidenum">
              <a:rPr lang="en-US" smtClean="0"/>
              <a:pPr/>
              <a:t>63</a:t>
            </a:fld>
            <a:endParaRPr lang="en-US"/>
          </a:p>
        </p:txBody>
      </p:sp>
      <p:sp>
        <p:nvSpPr>
          <p:cNvPr id="3" name="Text Placeholder 2"/>
          <p:cNvSpPr>
            <a:spLocks noGrp="1"/>
          </p:cNvSpPr>
          <p:nvPr>
            <p:ph type="body" sz="quarter" idx="11"/>
          </p:nvPr>
        </p:nvSpPr>
        <p:spPr>
          <a:xfrm>
            <a:off x="1000664" y="999421"/>
            <a:ext cx="5868487" cy="2939450"/>
          </a:xfrm>
          <a:noFill/>
        </p:spPr>
        <p:txBody>
          <a:bodyPr/>
          <a:lstStyle/>
          <a:p>
            <a:pPr marL="342900" indent="-342900">
              <a:buFont typeface="Arial" panose="020B0604020202020204" pitchFamily="34" charset="0"/>
              <a:buChar char="•"/>
            </a:pPr>
            <a:r>
              <a:rPr lang="en-US" sz="2000" b="1" dirty="0">
                <a:solidFill>
                  <a:srgbClr val="212D4A"/>
                </a:solidFill>
              </a:rPr>
              <a:t> Clearly identify concerns, </a:t>
            </a:r>
            <a:r>
              <a:rPr lang="en-US" sz="2000" dirty="0">
                <a:solidFill>
                  <a:srgbClr val="212D4A"/>
                </a:solidFill>
              </a:rPr>
              <a:t>areas of confusion, etc.</a:t>
            </a:r>
          </a:p>
          <a:p>
            <a:pPr marL="285750" indent="-285750">
              <a:buFont typeface="Arial" charset="0"/>
              <a:buChar char="•"/>
            </a:pPr>
            <a:endParaRPr lang="en-US" sz="2000" dirty="0">
              <a:solidFill>
                <a:srgbClr val="212D4A"/>
              </a:solidFill>
            </a:endParaRPr>
          </a:p>
          <a:p>
            <a:pPr marL="285750" indent="-285750">
              <a:buFont typeface="Arial" charset="0"/>
              <a:buChar char="•"/>
            </a:pPr>
            <a:r>
              <a:rPr lang="en-US" sz="2000" b="1" dirty="0">
                <a:solidFill>
                  <a:srgbClr val="212D4A"/>
                </a:solidFill>
              </a:rPr>
              <a:t>  Offer suggestions and options for how to improve</a:t>
            </a:r>
          </a:p>
          <a:p>
            <a:pPr marL="285750" indent="-285750">
              <a:buFont typeface="Arial" charset="0"/>
              <a:buChar char="•"/>
            </a:pPr>
            <a:r>
              <a:rPr lang="en-US" sz="2000" b="1" dirty="0">
                <a:solidFill>
                  <a:srgbClr val="212D4A"/>
                </a:solidFill>
              </a:rPr>
              <a:t>  Be specific </a:t>
            </a:r>
            <a:r>
              <a:rPr lang="en-US" sz="2000" dirty="0">
                <a:solidFill>
                  <a:srgbClr val="212D4A"/>
                </a:solidFill>
              </a:rPr>
              <a:t>(sentences, phrases, examples)</a:t>
            </a:r>
          </a:p>
          <a:p>
            <a:pPr marL="285750" indent="-285750">
              <a:buFont typeface="Arial" charset="0"/>
              <a:buChar char="•"/>
            </a:pPr>
            <a:r>
              <a:rPr lang="en-US" sz="2000" b="1" dirty="0">
                <a:solidFill>
                  <a:srgbClr val="212D4A"/>
                </a:solidFill>
              </a:rPr>
              <a:t>  Explain, </a:t>
            </a:r>
            <a:r>
              <a:rPr lang="en-US" sz="2000" dirty="0">
                <a:solidFill>
                  <a:srgbClr val="212D4A"/>
                </a:solidFill>
              </a:rPr>
              <a:t>give reasons, examples etc.</a:t>
            </a:r>
          </a:p>
          <a:p>
            <a:pPr marL="1200150" lvl="1" indent="-285750">
              <a:buFont typeface="Arial" charset="0"/>
              <a:buChar char="•"/>
            </a:pPr>
            <a:r>
              <a:rPr lang="en-US" sz="2000" dirty="0">
                <a:solidFill>
                  <a:srgbClr val="212D4A"/>
                </a:solidFill>
              </a:rPr>
              <a:t>Why are you suggesting something?</a:t>
            </a:r>
          </a:p>
          <a:p>
            <a:pPr marL="1200150" lvl="1" indent="-285750">
              <a:buFont typeface="Arial" charset="0"/>
              <a:buChar char="•"/>
            </a:pPr>
            <a:r>
              <a:rPr lang="en-US" sz="2000" dirty="0">
                <a:solidFill>
                  <a:srgbClr val="212D4A"/>
                </a:solidFill>
              </a:rPr>
              <a:t>How is it coming across to you &amp; why?</a:t>
            </a:r>
          </a:p>
          <a:p>
            <a:pPr marL="1200150" lvl="1" indent="-285750">
              <a:buFont typeface="Arial" charset="0"/>
              <a:buChar char="•"/>
            </a:pPr>
            <a:r>
              <a:rPr lang="en-US" sz="2000" dirty="0">
                <a:solidFill>
                  <a:srgbClr val="212D4A"/>
                </a:solidFill>
              </a:rPr>
              <a:t>If they implement a suggestion, </a:t>
            </a:r>
            <a:r>
              <a:rPr lang="en-US" sz="2000" b="1" dirty="0">
                <a:solidFill>
                  <a:srgbClr val="212D4A"/>
                </a:solidFill>
              </a:rPr>
              <a:t>what would that do for the work? (impact)</a:t>
            </a:r>
          </a:p>
          <a:p>
            <a:pPr marL="285750" indent="-285750">
              <a:buFont typeface="Arial" charset="0"/>
              <a:buChar char="•"/>
            </a:pPr>
            <a:endParaRPr lang="en-US" sz="2000" dirty="0">
              <a:solidFill>
                <a:srgbClr val="212D4A"/>
              </a:solidFill>
            </a:endParaRPr>
          </a:p>
        </p:txBody>
      </p:sp>
      <p:sp>
        <p:nvSpPr>
          <p:cNvPr id="4" name="Text Placeholder 3"/>
          <p:cNvSpPr>
            <a:spLocks noGrp="1"/>
          </p:cNvSpPr>
          <p:nvPr>
            <p:ph type="body" sz="quarter" idx="13"/>
          </p:nvPr>
        </p:nvSpPr>
        <p:spPr/>
        <p:txBody>
          <a:bodyPr/>
          <a:lstStyle/>
          <a:p>
            <a:r>
              <a:rPr lang="en-US" dirty="0"/>
              <a:t>IN giving Feedback</a:t>
            </a:r>
          </a:p>
        </p:txBody>
      </p:sp>
      <p:pic>
        <p:nvPicPr>
          <p:cNvPr id="5" name="Picture 4">
            <a:extLst>
              <a:ext uri="{FF2B5EF4-FFF2-40B4-BE49-F238E27FC236}">
                <a16:creationId xmlns:a16="http://schemas.microsoft.com/office/drawing/2014/main" id="{48AA7BDA-8813-9E4C-A62F-5A9A87F731A2}"/>
              </a:ext>
            </a:extLst>
          </p:cNvPr>
          <p:cNvPicPr>
            <a:picLocks noChangeAspect="1"/>
          </p:cNvPicPr>
          <p:nvPr/>
        </p:nvPicPr>
        <p:blipFill>
          <a:blip r:embed="rId3"/>
          <a:stretch>
            <a:fillRect/>
          </a:stretch>
        </p:blipFill>
        <p:spPr>
          <a:xfrm>
            <a:off x="7494620" y="1525818"/>
            <a:ext cx="1000155" cy="1886656"/>
          </a:xfrm>
          <a:prstGeom prst="rect">
            <a:avLst/>
          </a:prstGeom>
        </p:spPr>
      </p:pic>
    </p:spTree>
    <p:extLst>
      <p:ext uri="{BB962C8B-B14F-4D97-AF65-F5344CB8AC3E}">
        <p14:creationId xmlns:p14="http://schemas.microsoft.com/office/powerpoint/2010/main" val="261149358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4C9FE82-FC6B-4444-AB73-9310113D0B6E}" type="slidenum">
              <a:rPr lang="en-US" smtClean="0"/>
              <a:pPr/>
              <a:t>64</a:t>
            </a:fld>
            <a:endParaRPr lang="en-US"/>
          </a:p>
        </p:txBody>
      </p:sp>
      <p:sp>
        <p:nvSpPr>
          <p:cNvPr id="4" name="Text Placeholder 3"/>
          <p:cNvSpPr>
            <a:spLocks noGrp="1"/>
          </p:cNvSpPr>
          <p:nvPr>
            <p:ph type="body" sz="quarter" idx="13"/>
          </p:nvPr>
        </p:nvSpPr>
        <p:spPr/>
        <p:txBody>
          <a:bodyPr/>
          <a:lstStyle/>
          <a:p>
            <a:r>
              <a:rPr lang="en-US" dirty="0"/>
              <a:t>IN giving Feedback</a:t>
            </a:r>
          </a:p>
        </p:txBody>
      </p:sp>
      <p:pic>
        <p:nvPicPr>
          <p:cNvPr id="5" name="Picture 4">
            <a:extLst>
              <a:ext uri="{FF2B5EF4-FFF2-40B4-BE49-F238E27FC236}">
                <a16:creationId xmlns:a16="http://schemas.microsoft.com/office/drawing/2014/main" id="{48AA7BDA-8813-9E4C-A62F-5A9A87F731A2}"/>
              </a:ext>
            </a:extLst>
          </p:cNvPr>
          <p:cNvPicPr>
            <a:picLocks noChangeAspect="1"/>
          </p:cNvPicPr>
          <p:nvPr/>
        </p:nvPicPr>
        <p:blipFill>
          <a:blip r:embed="rId3"/>
          <a:stretch>
            <a:fillRect/>
          </a:stretch>
        </p:blipFill>
        <p:spPr>
          <a:xfrm>
            <a:off x="7494620" y="1525818"/>
            <a:ext cx="1000155" cy="1886656"/>
          </a:xfrm>
          <a:prstGeom prst="rect">
            <a:avLst/>
          </a:prstGeom>
        </p:spPr>
      </p:pic>
      <p:sp>
        <p:nvSpPr>
          <p:cNvPr id="7" name="Text Placeholder 6">
            <a:extLst>
              <a:ext uri="{FF2B5EF4-FFF2-40B4-BE49-F238E27FC236}">
                <a16:creationId xmlns:a16="http://schemas.microsoft.com/office/drawing/2014/main" id="{D4938612-EAEC-E944-82D4-63CDEBE030A2}"/>
              </a:ext>
            </a:extLst>
          </p:cNvPr>
          <p:cNvSpPr>
            <a:spLocks noGrp="1"/>
          </p:cNvSpPr>
          <p:nvPr>
            <p:ph type="body" sz="quarter" idx="11"/>
          </p:nvPr>
        </p:nvSpPr>
        <p:spPr>
          <a:xfrm>
            <a:off x="1282700" y="1460500"/>
            <a:ext cx="5842495" cy="2222500"/>
          </a:xfrm>
        </p:spPr>
        <p:txBody>
          <a:bodyPr/>
          <a:lstStyle/>
          <a:p>
            <a:r>
              <a:rPr lang="en-US" sz="2000" dirty="0">
                <a:solidFill>
                  <a:srgbClr val="E46E20"/>
                </a:solidFill>
              </a:rPr>
              <a:t>On line 147, I wasn’t sure what “this” was referring to. Can you put a noun with it? Like is it the experiment or an issue? Something like that would make it easier to follow.</a:t>
            </a:r>
          </a:p>
          <a:p>
            <a:endParaRPr lang="en-US" sz="2000" dirty="0">
              <a:solidFill>
                <a:srgbClr val="E46E20"/>
              </a:solidFill>
            </a:endParaRPr>
          </a:p>
        </p:txBody>
      </p:sp>
    </p:spTree>
    <p:extLst>
      <p:ext uri="{BB962C8B-B14F-4D97-AF65-F5344CB8AC3E}">
        <p14:creationId xmlns:p14="http://schemas.microsoft.com/office/powerpoint/2010/main" val="28140344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4C9FE82-FC6B-4444-AB73-9310113D0B6E}" type="slidenum">
              <a:rPr lang="en-US" smtClean="0"/>
              <a:pPr/>
              <a:t>65</a:t>
            </a:fld>
            <a:endParaRPr lang="en-US"/>
          </a:p>
        </p:txBody>
      </p:sp>
      <p:sp>
        <p:nvSpPr>
          <p:cNvPr id="4" name="Text Placeholder 3"/>
          <p:cNvSpPr>
            <a:spLocks noGrp="1"/>
          </p:cNvSpPr>
          <p:nvPr>
            <p:ph type="body" sz="quarter" idx="13"/>
          </p:nvPr>
        </p:nvSpPr>
        <p:spPr/>
        <p:txBody>
          <a:bodyPr/>
          <a:lstStyle/>
          <a:p>
            <a:r>
              <a:rPr lang="en-US" dirty="0"/>
              <a:t>IN giving Feedback</a:t>
            </a:r>
          </a:p>
        </p:txBody>
      </p:sp>
      <p:pic>
        <p:nvPicPr>
          <p:cNvPr id="5" name="Picture 4">
            <a:extLst>
              <a:ext uri="{FF2B5EF4-FFF2-40B4-BE49-F238E27FC236}">
                <a16:creationId xmlns:a16="http://schemas.microsoft.com/office/drawing/2014/main" id="{48AA7BDA-8813-9E4C-A62F-5A9A87F731A2}"/>
              </a:ext>
            </a:extLst>
          </p:cNvPr>
          <p:cNvPicPr>
            <a:picLocks noChangeAspect="1"/>
          </p:cNvPicPr>
          <p:nvPr/>
        </p:nvPicPr>
        <p:blipFill>
          <a:blip r:embed="rId3"/>
          <a:stretch>
            <a:fillRect/>
          </a:stretch>
        </p:blipFill>
        <p:spPr>
          <a:xfrm>
            <a:off x="7494620" y="1525818"/>
            <a:ext cx="1000155" cy="1886656"/>
          </a:xfrm>
          <a:prstGeom prst="rect">
            <a:avLst/>
          </a:prstGeom>
        </p:spPr>
      </p:pic>
      <p:sp>
        <p:nvSpPr>
          <p:cNvPr id="7" name="Text Placeholder 6">
            <a:extLst>
              <a:ext uri="{FF2B5EF4-FFF2-40B4-BE49-F238E27FC236}">
                <a16:creationId xmlns:a16="http://schemas.microsoft.com/office/drawing/2014/main" id="{D4938612-EAEC-E944-82D4-63CDEBE030A2}"/>
              </a:ext>
            </a:extLst>
          </p:cNvPr>
          <p:cNvSpPr>
            <a:spLocks noGrp="1"/>
          </p:cNvSpPr>
          <p:nvPr>
            <p:ph type="body" sz="quarter" idx="11"/>
          </p:nvPr>
        </p:nvSpPr>
        <p:spPr>
          <a:xfrm>
            <a:off x="2030681" y="1460500"/>
            <a:ext cx="5094514" cy="2222500"/>
          </a:xfrm>
        </p:spPr>
        <p:txBody>
          <a:bodyPr/>
          <a:lstStyle/>
          <a:p>
            <a:r>
              <a:rPr lang="en-US" sz="2000" u="sng" dirty="0">
                <a:solidFill>
                  <a:schemeClr val="bg2"/>
                </a:solidFill>
                <a:uFill>
                  <a:solidFill>
                    <a:schemeClr val="accent1"/>
                  </a:solidFill>
                </a:uFill>
              </a:rPr>
              <a:t>On line 147, </a:t>
            </a:r>
            <a:r>
              <a:rPr lang="en-US" sz="2000" u="sng" dirty="0">
                <a:solidFill>
                  <a:schemeClr val="accent1"/>
                </a:solidFill>
                <a:uFill>
                  <a:solidFill>
                    <a:schemeClr val="accent1"/>
                  </a:solidFill>
                </a:uFill>
              </a:rPr>
              <a:t>I wasn’t sure what “</a:t>
            </a:r>
            <a:r>
              <a:rPr lang="en-US" sz="2000" u="sng" dirty="0">
                <a:solidFill>
                  <a:schemeClr val="bg2"/>
                </a:solidFill>
                <a:uFill>
                  <a:solidFill>
                    <a:schemeClr val="accent1"/>
                  </a:solidFill>
                </a:uFill>
              </a:rPr>
              <a:t>this</a:t>
            </a:r>
            <a:r>
              <a:rPr lang="en-US" sz="2000" u="sng" dirty="0">
                <a:solidFill>
                  <a:schemeClr val="accent1"/>
                </a:solidFill>
                <a:uFill>
                  <a:solidFill>
                    <a:schemeClr val="accent1"/>
                  </a:solidFill>
                </a:uFill>
              </a:rPr>
              <a:t>” was referring to. </a:t>
            </a:r>
            <a:r>
              <a:rPr lang="en-US" sz="2000" dirty="0">
                <a:solidFill>
                  <a:srgbClr val="7030A0"/>
                </a:solidFill>
              </a:rPr>
              <a:t>Can you put a noun with it? Like is it the experiment or an issue? </a:t>
            </a:r>
            <a:r>
              <a:rPr lang="en-US" sz="2000" dirty="0">
                <a:solidFill>
                  <a:srgbClr val="E46E20"/>
                </a:solidFill>
              </a:rPr>
              <a:t>Something like that would make it easier to follow.</a:t>
            </a:r>
          </a:p>
          <a:p>
            <a:endParaRPr lang="en-US" sz="2000" dirty="0">
              <a:solidFill>
                <a:srgbClr val="E46E20"/>
              </a:solidFill>
            </a:endParaRPr>
          </a:p>
        </p:txBody>
      </p:sp>
      <p:sp>
        <p:nvSpPr>
          <p:cNvPr id="3" name="TextBox 2">
            <a:extLst>
              <a:ext uri="{FF2B5EF4-FFF2-40B4-BE49-F238E27FC236}">
                <a16:creationId xmlns:a16="http://schemas.microsoft.com/office/drawing/2014/main" id="{25F64A4C-9484-A748-81FB-578BC06E70E2}"/>
              </a:ext>
            </a:extLst>
          </p:cNvPr>
          <p:cNvSpPr txBox="1"/>
          <p:nvPr/>
        </p:nvSpPr>
        <p:spPr>
          <a:xfrm>
            <a:off x="2118950" y="1168976"/>
            <a:ext cx="849882" cy="400079"/>
          </a:xfrm>
          <a:prstGeom prst="rect">
            <a:avLst/>
          </a:prstGeom>
          <a:noFill/>
          <a:ln>
            <a:noFill/>
          </a:ln>
        </p:spPr>
        <p:txBody>
          <a:bodyPr spcFirstLastPara="1" wrap="none" lIns="91425" tIns="91425" rIns="91425" bIns="91425" rtlCol="0" anchor="b" anchorCtr="0">
            <a:spAutoFit/>
          </a:bodyPr>
          <a:lstStyle/>
          <a:p>
            <a:pPr algn="r"/>
            <a:r>
              <a:rPr lang="en-US" b="1" dirty="0"/>
              <a:t>specific</a:t>
            </a:r>
          </a:p>
        </p:txBody>
      </p:sp>
      <p:sp>
        <p:nvSpPr>
          <p:cNvPr id="8" name="TextBox 7">
            <a:extLst>
              <a:ext uri="{FF2B5EF4-FFF2-40B4-BE49-F238E27FC236}">
                <a16:creationId xmlns:a16="http://schemas.microsoft.com/office/drawing/2014/main" id="{222B3C38-F7C9-F142-B76E-32DE701E29F6}"/>
              </a:ext>
            </a:extLst>
          </p:cNvPr>
          <p:cNvSpPr txBox="1"/>
          <p:nvPr/>
        </p:nvSpPr>
        <p:spPr>
          <a:xfrm>
            <a:off x="3674727" y="1168976"/>
            <a:ext cx="2044120" cy="400079"/>
          </a:xfrm>
          <a:prstGeom prst="rect">
            <a:avLst/>
          </a:prstGeom>
          <a:noFill/>
          <a:ln>
            <a:noFill/>
          </a:ln>
        </p:spPr>
        <p:txBody>
          <a:bodyPr spcFirstLastPara="1" wrap="none" lIns="91425" tIns="91425" rIns="91425" bIns="91425" rtlCol="0" anchor="b" anchorCtr="0">
            <a:spAutoFit/>
          </a:bodyPr>
          <a:lstStyle/>
          <a:p>
            <a:pPr algn="r"/>
            <a:r>
              <a:rPr lang="en-US" b="1" dirty="0">
                <a:solidFill>
                  <a:schemeClr val="accent1"/>
                </a:solidFill>
              </a:rPr>
              <a:t>clearly ID the concern</a:t>
            </a:r>
          </a:p>
        </p:txBody>
      </p:sp>
      <p:sp>
        <p:nvSpPr>
          <p:cNvPr id="9" name="TextBox 8">
            <a:extLst>
              <a:ext uri="{FF2B5EF4-FFF2-40B4-BE49-F238E27FC236}">
                <a16:creationId xmlns:a16="http://schemas.microsoft.com/office/drawing/2014/main" id="{3910BDDD-940E-6746-9EDE-DDF2FAC78584}"/>
              </a:ext>
            </a:extLst>
          </p:cNvPr>
          <p:cNvSpPr txBox="1"/>
          <p:nvPr/>
        </p:nvSpPr>
        <p:spPr>
          <a:xfrm>
            <a:off x="-88269" y="1956227"/>
            <a:ext cx="2118950" cy="615523"/>
          </a:xfrm>
          <a:prstGeom prst="rect">
            <a:avLst/>
          </a:prstGeom>
          <a:noFill/>
          <a:ln>
            <a:noFill/>
          </a:ln>
        </p:spPr>
        <p:txBody>
          <a:bodyPr spcFirstLastPara="1" wrap="square" lIns="91425" tIns="91425" rIns="91425" bIns="91425" rtlCol="0" anchor="b" anchorCtr="0">
            <a:spAutoFit/>
          </a:bodyPr>
          <a:lstStyle/>
          <a:p>
            <a:pPr algn="r"/>
            <a:r>
              <a:rPr lang="en-US" b="1" dirty="0">
                <a:solidFill>
                  <a:srgbClr val="7030A0"/>
                </a:solidFill>
              </a:rPr>
              <a:t>Offer open but concrete suggestion</a:t>
            </a:r>
          </a:p>
        </p:txBody>
      </p:sp>
      <p:sp>
        <p:nvSpPr>
          <p:cNvPr id="10" name="TextBox 9">
            <a:extLst>
              <a:ext uri="{FF2B5EF4-FFF2-40B4-BE49-F238E27FC236}">
                <a16:creationId xmlns:a16="http://schemas.microsoft.com/office/drawing/2014/main" id="{B36991B0-0CF4-C742-8F88-4E92BB90A82A}"/>
              </a:ext>
            </a:extLst>
          </p:cNvPr>
          <p:cNvSpPr txBox="1"/>
          <p:nvPr/>
        </p:nvSpPr>
        <p:spPr>
          <a:xfrm>
            <a:off x="3313215" y="2796951"/>
            <a:ext cx="2517569" cy="615523"/>
          </a:xfrm>
          <a:prstGeom prst="rect">
            <a:avLst/>
          </a:prstGeom>
          <a:noFill/>
          <a:ln>
            <a:noFill/>
          </a:ln>
        </p:spPr>
        <p:txBody>
          <a:bodyPr spcFirstLastPara="1" wrap="square" lIns="91425" tIns="91425" rIns="91425" bIns="91425" rtlCol="0" anchor="b" anchorCtr="0">
            <a:spAutoFit/>
          </a:bodyPr>
          <a:lstStyle/>
          <a:p>
            <a:pPr algn="r"/>
            <a:r>
              <a:rPr lang="en-US" b="1" dirty="0">
                <a:solidFill>
                  <a:srgbClr val="E46E20"/>
                </a:solidFill>
              </a:rPr>
              <a:t>Explain why &amp; how it might improve the work</a:t>
            </a:r>
          </a:p>
        </p:txBody>
      </p:sp>
    </p:spTree>
    <p:extLst>
      <p:ext uri="{BB962C8B-B14F-4D97-AF65-F5344CB8AC3E}">
        <p14:creationId xmlns:p14="http://schemas.microsoft.com/office/powerpoint/2010/main" val="5548363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4C9FE82-FC6B-4444-AB73-9310113D0B6E}" type="slidenum">
              <a:rPr lang="en-US" smtClean="0"/>
              <a:pPr/>
              <a:t>66</a:t>
            </a:fld>
            <a:endParaRPr lang="en-US"/>
          </a:p>
        </p:txBody>
      </p:sp>
      <p:sp>
        <p:nvSpPr>
          <p:cNvPr id="4" name="Text Placeholder 3"/>
          <p:cNvSpPr>
            <a:spLocks noGrp="1"/>
          </p:cNvSpPr>
          <p:nvPr>
            <p:ph type="body" sz="quarter" idx="13"/>
          </p:nvPr>
        </p:nvSpPr>
        <p:spPr/>
        <p:txBody>
          <a:bodyPr/>
          <a:lstStyle/>
          <a:p>
            <a:r>
              <a:rPr lang="en-US" dirty="0"/>
              <a:t>IN giving Feedback</a:t>
            </a:r>
          </a:p>
        </p:txBody>
      </p:sp>
      <p:pic>
        <p:nvPicPr>
          <p:cNvPr id="5" name="Picture 4">
            <a:extLst>
              <a:ext uri="{FF2B5EF4-FFF2-40B4-BE49-F238E27FC236}">
                <a16:creationId xmlns:a16="http://schemas.microsoft.com/office/drawing/2014/main" id="{48AA7BDA-8813-9E4C-A62F-5A9A87F731A2}"/>
              </a:ext>
            </a:extLst>
          </p:cNvPr>
          <p:cNvPicPr>
            <a:picLocks noChangeAspect="1"/>
          </p:cNvPicPr>
          <p:nvPr/>
        </p:nvPicPr>
        <p:blipFill>
          <a:blip r:embed="rId3"/>
          <a:stretch>
            <a:fillRect/>
          </a:stretch>
        </p:blipFill>
        <p:spPr>
          <a:xfrm>
            <a:off x="7494620" y="1525818"/>
            <a:ext cx="1000155" cy="1886656"/>
          </a:xfrm>
          <a:prstGeom prst="rect">
            <a:avLst/>
          </a:prstGeom>
        </p:spPr>
      </p:pic>
      <p:sp>
        <p:nvSpPr>
          <p:cNvPr id="7" name="Text Placeholder 6">
            <a:extLst>
              <a:ext uri="{FF2B5EF4-FFF2-40B4-BE49-F238E27FC236}">
                <a16:creationId xmlns:a16="http://schemas.microsoft.com/office/drawing/2014/main" id="{D4938612-EAEC-E944-82D4-63CDEBE030A2}"/>
              </a:ext>
            </a:extLst>
          </p:cNvPr>
          <p:cNvSpPr>
            <a:spLocks noGrp="1"/>
          </p:cNvSpPr>
          <p:nvPr>
            <p:ph type="body" sz="quarter" idx="11"/>
          </p:nvPr>
        </p:nvSpPr>
        <p:spPr>
          <a:xfrm>
            <a:off x="985653" y="1028700"/>
            <a:ext cx="6353298" cy="2222500"/>
          </a:xfrm>
        </p:spPr>
        <p:txBody>
          <a:bodyPr/>
          <a:lstStyle/>
          <a:p>
            <a:r>
              <a:rPr lang="en-US" sz="2000" dirty="0">
                <a:solidFill>
                  <a:srgbClr val="E46E20"/>
                </a:solidFill>
              </a:rPr>
              <a:t>Here – “</a:t>
            </a:r>
            <a:r>
              <a:rPr lang="en-US" sz="2000" i="1" dirty="0">
                <a:solidFill>
                  <a:srgbClr val="E46E20"/>
                </a:solidFill>
              </a:rPr>
              <a:t>increasing flexibility greatly reduces fire resistance</a:t>
            </a:r>
            <a:r>
              <a:rPr lang="en-US" sz="2000" dirty="0">
                <a:solidFill>
                  <a:srgbClr val="E46E20"/>
                </a:solidFill>
              </a:rPr>
              <a:t>”. Is that results or general knowledge? Because it’s in the simple present, I read it as general knowledge. But then, in this section and the other things you talk about, I’m not sure if it is.</a:t>
            </a:r>
          </a:p>
          <a:p>
            <a:endParaRPr lang="en-US" sz="2000" dirty="0">
              <a:solidFill>
                <a:srgbClr val="E46E20"/>
              </a:solidFill>
            </a:endParaRPr>
          </a:p>
          <a:p>
            <a:r>
              <a:rPr lang="en-US" sz="2000" dirty="0">
                <a:solidFill>
                  <a:srgbClr val="E46E20"/>
                </a:solidFill>
              </a:rPr>
              <a:t> If it’s general knowledge, maybe add something that shows the relationship between this information to the other/your work- how it explains it. </a:t>
            </a:r>
          </a:p>
          <a:p>
            <a:r>
              <a:rPr lang="en-US" sz="2000" dirty="0">
                <a:solidFill>
                  <a:srgbClr val="E46E20"/>
                </a:solidFill>
              </a:rPr>
              <a:t>If it is your results, something you found, I generally see that in the past tense</a:t>
            </a:r>
          </a:p>
        </p:txBody>
      </p:sp>
    </p:spTree>
    <p:extLst>
      <p:ext uri="{BB962C8B-B14F-4D97-AF65-F5344CB8AC3E}">
        <p14:creationId xmlns:p14="http://schemas.microsoft.com/office/powerpoint/2010/main" val="177610184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4C9FE82-FC6B-4444-AB73-9310113D0B6E}" type="slidenum">
              <a:rPr lang="en-US" smtClean="0"/>
              <a:pPr/>
              <a:t>67</a:t>
            </a:fld>
            <a:endParaRPr lang="en-US"/>
          </a:p>
        </p:txBody>
      </p:sp>
      <p:sp>
        <p:nvSpPr>
          <p:cNvPr id="3" name="Text Placeholder 2"/>
          <p:cNvSpPr>
            <a:spLocks noGrp="1"/>
          </p:cNvSpPr>
          <p:nvPr>
            <p:ph type="body" sz="quarter" idx="11"/>
          </p:nvPr>
        </p:nvSpPr>
        <p:spPr>
          <a:xfrm>
            <a:off x="1000664" y="1028701"/>
            <a:ext cx="7686136" cy="2939450"/>
          </a:xfrm>
          <a:solidFill>
            <a:schemeClr val="bg1"/>
          </a:solidFill>
        </p:spPr>
        <p:txBody>
          <a:bodyPr/>
          <a:lstStyle/>
          <a:p>
            <a:pPr marL="285750" indent="-285750">
              <a:buFont typeface="Arial" charset="0"/>
              <a:buChar char="•"/>
            </a:pPr>
            <a:r>
              <a:rPr lang="en-US" sz="2000" b="1" dirty="0">
                <a:solidFill>
                  <a:srgbClr val="E46E20"/>
                </a:solidFill>
              </a:rPr>
              <a:t>Highlight what works </a:t>
            </a:r>
            <a:r>
              <a:rPr lang="en-US" sz="2000" dirty="0">
                <a:solidFill>
                  <a:srgbClr val="E46E20"/>
                </a:solidFill>
              </a:rPr>
              <a:t>as well as what doesn’t</a:t>
            </a:r>
          </a:p>
          <a:p>
            <a:pPr marL="285750" indent="-285750">
              <a:buFont typeface="Arial" charset="0"/>
              <a:buChar char="•"/>
            </a:pPr>
            <a:r>
              <a:rPr lang="en-US" sz="2000" b="1" dirty="0">
                <a:solidFill>
                  <a:srgbClr val="E46E20"/>
                </a:solidFill>
              </a:rPr>
              <a:t>Be constructive</a:t>
            </a:r>
            <a:r>
              <a:rPr lang="en-US" sz="2000" dirty="0">
                <a:solidFill>
                  <a:srgbClr val="E46E20"/>
                </a:solidFill>
              </a:rPr>
              <a:t>, aim for improving</a:t>
            </a:r>
          </a:p>
          <a:p>
            <a:pPr marL="285750" indent="-285750">
              <a:buFont typeface="Arial" charset="0"/>
              <a:buChar char="•"/>
            </a:pPr>
            <a:r>
              <a:rPr lang="en-US" sz="2000" dirty="0">
                <a:solidFill>
                  <a:srgbClr val="E46E20"/>
                </a:solidFill>
              </a:rPr>
              <a:t>Consider it a conversation</a:t>
            </a:r>
          </a:p>
          <a:p>
            <a:pPr marL="285750" indent="-285750">
              <a:buFont typeface="Arial" charset="0"/>
              <a:buChar char="•"/>
            </a:pPr>
            <a:r>
              <a:rPr lang="en-US" sz="2000" dirty="0">
                <a:solidFill>
                  <a:srgbClr val="E46E20"/>
                </a:solidFill>
              </a:rPr>
              <a:t>Read the room, be thoughtful, never condescending</a:t>
            </a:r>
          </a:p>
          <a:p>
            <a:pPr marL="1200150" lvl="1" indent="-285750">
              <a:buFont typeface="Arial" charset="0"/>
              <a:buChar char="•"/>
            </a:pPr>
            <a:r>
              <a:rPr lang="en-US" sz="2000" dirty="0">
                <a:solidFill>
                  <a:srgbClr val="E46E20"/>
                </a:solidFill>
              </a:rPr>
              <a:t>Try not to overwhelm</a:t>
            </a:r>
          </a:p>
          <a:p>
            <a:pPr marL="1200150" lvl="1" indent="-285750">
              <a:buFont typeface="Arial" charset="0"/>
              <a:buChar char="•"/>
            </a:pPr>
            <a:r>
              <a:rPr lang="en-US" sz="2000" dirty="0">
                <a:solidFill>
                  <a:srgbClr val="E46E20"/>
                </a:solidFill>
              </a:rPr>
              <a:t>But maintain honesty</a:t>
            </a:r>
          </a:p>
          <a:p>
            <a:pPr marL="285750" indent="-285750">
              <a:buFont typeface="Arial" charset="0"/>
              <a:buChar char="•"/>
            </a:pPr>
            <a:r>
              <a:rPr lang="en-US" sz="2000" dirty="0">
                <a:solidFill>
                  <a:srgbClr val="E46E20"/>
                </a:solidFill>
              </a:rPr>
              <a:t>Try to be </a:t>
            </a:r>
            <a:r>
              <a:rPr lang="en-US" sz="2000" b="1" dirty="0">
                <a:solidFill>
                  <a:srgbClr val="E46E20"/>
                </a:solidFill>
              </a:rPr>
              <a:t>context appropriate &amp; timely</a:t>
            </a:r>
          </a:p>
          <a:p>
            <a:pPr marL="285750" indent="-285750">
              <a:buFont typeface="Arial" charset="0"/>
              <a:buChar char="•"/>
            </a:pPr>
            <a:r>
              <a:rPr lang="en-US" sz="2000" dirty="0">
                <a:solidFill>
                  <a:srgbClr val="E46E20"/>
                </a:solidFill>
              </a:rPr>
              <a:t>Stay focused on what was asked for</a:t>
            </a:r>
          </a:p>
          <a:p>
            <a:pPr marL="1028700" lvl="1">
              <a:buFont typeface="Arial" charset="0"/>
              <a:buChar char="•"/>
            </a:pPr>
            <a:r>
              <a:rPr lang="en-US" sz="1600" dirty="0">
                <a:solidFill>
                  <a:srgbClr val="E46E20"/>
                </a:solidFill>
              </a:rPr>
              <a:t>(don’t proofread a rough draft if asked to ignore grammar)</a:t>
            </a:r>
            <a:endParaRPr lang="en-US" sz="2000" dirty="0">
              <a:solidFill>
                <a:srgbClr val="E46E20"/>
              </a:solidFill>
            </a:endParaRPr>
          </a:p>
        </p:txBody>
      </p:sp>
      <p:sp>
        <p:nvSpPr>
          <p:cNvPr id="4" name="Text Placeholder 3"/>
          <p:cNvSpPr>
            <a:spLocks noGrp="1"/>
          </p:cNvSpPr>
          <p:nvPr>
            <p:ph type="body" sz="quarter" idx="13"/>
          </p:nvPr>
        </p:nvSpPr>
        <p:spPr/>
        <p:txBody>
          <a:bodyPr/>
          <a:lstStyle/>
          <a:p>
            <a:r>
              <a:rPr lang="en-US" dirty="0"/>
              <a:t>IN giving Feedback</a:t>
            </a:r>
          </a:p>
        </p:txBody>
      </p:sp>
      <p:pic>
        <p:nvPicPr>
          <p:cNvPr id="5" name="Picture 4">
            <a:extLst>
              <a:ext uri="{FF2B5EF4-FFF2-40B4-BE49-F238E27FC236}">
                <a16:creationId xmlns:a16="http://schemas.microsoft.com/office/drawing/2014/main" id="{48AA7BDA-8813-9E4C-A62F-5A9A87F731A2}"/>
              </a:ext>
            </a:extLst>
          </p:cNvPr>
          <p:cNvPicPr>
            <a:picLocks noChangeAspect="1"/>
          </p:cNvPicPr>
          <p:nvPr/>
        </p:nvPicPr>
        <p:blipFill>
          <a:blip r:embed="rId3"/>
          <a:stretch>
            <a:fillRect/>
          </a:stretch>
        </p:blipFill>
        <p:spPr>
          <a:xfrm>
            <a:off x="7494620" y="1525818"/>
            <a:ext cx="1000155" cy="1886656"/>
          </a:xfrm>
          <a:prstGeom prst="rect">
            <a:avLst/>
          </a:prstGeom>
        </p:spPr>
      </p:pic>
    </p:spTree>
    <p:extLst>
      <p:ext uri="{BB962C8B-B14F-4D97-AF65-F5344CB8AC3E}">
        <p14:creationId xmlns:p14="http://schemas.microsoft.com/office/powerpoint/2010/main" val="3141505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accent4">
                <a:tint val="45000"/>
                <a:satMod val="400000"/>
              </a:schemeClr>
            </a:duotone>
          </a:blip>
          <a:stretch>
            <a:fillRect/>
          </a:stretch>
        </p:blipFill>
        <p:spPr>
          <a:xfrm>
            <a:off x="860943" y="839224"/>
            <a:ext cx="1874369" cy="3535742"/>
          </a:xfrm>
          <a:prstGeom prst="rect">
            <a:avLst/>
          </a:prstGeom>
        </p:spPr>
      </p:pic>
      <p:sp>
        <p:nvSpPr>
          <p:cNvPr id="4" name="Rectangle 3"/>
          <p:cNvSpPr/>
          <p:nvPr/>
        </p:nvSpPr>
        <p:spPr>
          <a:xfrm>
            <a:off x="3477184" y="162528"/>
            <a:ext cx="4269816" cy="435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Franklin Gothic Demi Cond" panose="020B0603020102020204" pitchFamily="34" charset="0"/>
              </a:rPr>
              <a:t>Receiving Feedback</a:t>
            </a:r>
          </a:p>
        </p:txBody>
      </p:sp>
      <p:sp>
        <p:nvSpPr>
          <p:cNvPr id="5" name="TextBox 4"/>
          <p:cNvSpPr txBox="1"/>
          <p:nvPr/>
        </p:nvSpPr>
        <p:spPr>
          <a:xfrm>
            <a:off x="4165600" y="1117600"/>
            <a:ext cx="3581400" cy="369332"/>
          </a:xfrm>
          <a:prstGeom prst="rect">
            <a:avLst/>
          </a:prstGeom>
          <a:noFill/>
        </p:spPr>
        <p:txBody>
          <a:bodyPr wrap="square" rtlCol="0">
            <a:spAutoFit/>
          </a:bodyPr>
          <a:lstStyle/>
          <a:p>
            <a:r>
              <a:rPr lang="en-US" b="1" dirty="0">
                <a:solidFill>
                  <a:schemeClr val="bg1"/>
                </a:solidFill>
              </a:rPr>
              <a:t>Fill out the presenter info form</a:t>
            </a:r>
          </a:p>
        </p:txBody>
      </p:sp>
      <p:sp>
        <p:nvSpPr>
          <p:cNvPr id="2" name="Rectangle 1"/>
          <p:cNvSpPr/>
          <p:nvPr/>
        </p:nvSpPr>
        <p:spPr>
          <a:xfrm>
            <a:off x="2897973" y="839224"/>
            <a:ext cx="6246027" cy="2585323"/>
          </a:xfrm>
          <a:prstGeom prst="rect">
            <a:avLst/>
          </a:prstGeom>
        </p:spPr>
        <p:txBody>
          <a:bodyPr wrap="square">
            <a:spAutoFit/>
          </a:bodyPr>
          <a:lstStyle/>
          <a:p>
            <a:r>
              <a:rPr lang="en-US" sz="1800" b="1" dirty="0"/>
              <a:t>In Person/Synchronously</a:t>
            </a:r>
          </a:p>
          <a:p>
            <a:pPr marL="285750" indent="-285750">
              <a:buFont typeface="Arial" charset="0"/>
              <a:buChar char="•"/>
            </a:pPr>
            <a:r>
              <a:rPr lang="en-US" sz="1800" dirty="0"/>
              <a:t>Listen, take notes, make changes</a:t>
            </a:r>
          </a:p>
          <a:p>
            <a:pPr marL="285750" indent="-285750">
              <a:buFont typeface="Arial" charset="0"/>
              <a:buChar char="•"/>
            </a:pPr>
            <a:r>
              <a:rPr lang="en-US" sz="1800" dirty="0"/>
              <a:t>Clarify, ask questions, ask for a moment to write it down</a:t>
            </a:r>
          </a:p>
          <a:p>
            <a:pPr marL="285750" indent="-285750">
              <a:buFont typeface="Arial" charset="0"/>
              <a:buChar char="•"/>
            </a:pPr>
            <a:endParaRPr lang="en-US" sz="1800" dirty="0"/>
          </a:p>
          <a:p>
            <a:r>
              <a:rPr lang="en-US" sz="1800" b="1" dirty="0"/>
              <a:t>Written/Asynchronously</a:t>
            </a:r>
          </a:p>
          <a:p>
            <a:pPr marL="285750" indent="-285750">
              <a:buFont typeface="Arial" charset="0"/>
              <a:buChar char="•"/>
            </a:pPr>
            <a:r>
              <a:rPr lang="en-US" sz="1800" dirty="0"/>
              <a:t>Take time to process</a:t>
            </a:r>
          </a:p>
          <a:p>
            <a:pPr marL="285750" indent="-285750">
              <a:buFont typeface="Arial" charset="0"/>
              <a:buChar char="•"/>
            </a:pPr>
            <a:r>
              <a:rPr lang="en-US" sz="1800" dirty="0"/>
              <a:t>Follow up to clarify if needed (not always possible)</a:t>
            </a:r>
          </a:p>
          <a:p>
            <a:pPr marL="285750" lvl="1" indent="-285750">
              <a:buFont typeface="Arial" charset="0"/>
              <a:buChar char="•"/>
            </a:pPr>
            <a:endParaRPr lang="en-US" sz="1800" dirty="0"/>
          </a:p>
          <a:p>
            <a:pPr marL="285750" indent="-285750">
              <a:buFont typeface="Arial" charset="0"/>
              <a:buChar char="•"/>
            </a:pPr>
            <a:endParaRPr lang="en-US" sz="1800" dirty="0"/>
          </a:p>
        </p:txBody>
      </p:sp>
      <p:sp>
        <p:nvSpPr>
          <p:cNvPr id="10" name="Rounded Rectangular Callout 9">
            <a:extLst>
              <a:ext uri="{FF2B5EF4-FFF2-40B4-BE49-F238E27FC236}">
                <a16:creationId xmlns:a16="http://schemas.microsoft.com/office/drawing/2014/main" id="{B92368A4-0997-5E45-A9F6-A278E038770B}"/>
              </a:ext>
            </a:extLst>
          </p:cNvPr>
          <p:cNvSpPr/>
          <p:nvPr/>
        </p:nvSpPr>
        <p:spPr>
          <a:xfrm>
            <a:off x="2897973" y="3657600"/>
            <a:ext cx="5575468" cy="1097280"/>
          </a:xfrm>
          <a:prstGeom prst="wedgeRoundRectCallout">
            <a:avLst>
              <a:gd name="adj1" fmla="val -67086"/>
              <a:gd name="adj2" fmla="val -170840"/>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t>Oh, so do you mean _____?</a:t>
            </a:r>
          </a:p>
          <a:p>
            <a:pPr algn="ctr"/>
            <a:r>
              <a:rPr lang="en-US" sz="2000" dirty="0"/>
              <a:t>So if I say ________ is that clearer?</a:t>
            </a:r>
          </a:p>
        </p:txBody>
      </p:sp>
    </p:spTree>
    <p:extLst>
      <p:ext uri="{BB962C8B-B14F-4D97-AF65-F5344CB8AC3E}">
        <p14:creationId xmlns:p14="http://schemas.microsoft.com/office/powerpoint/2010/main" val="135598433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accent4">
                <a:tint val="45000"/>
                <a:satMod val="400000"/>
              </a:schemeClr>
            </a:duotone>
          </a:blip>
          <a:stretch>
            <a:fillRect/>
          </a:stretch>
        </p:blipFill>
        <p:spPr>
          <a:xfrm>
            <a:off x="860943" y="839224"/>
            <a:ext cx="1874369" cy="3535742"/>
          </a:xfrm>
          <a:prstGeom prst="rect">
            <a:avLst/>
          </a:prstGeom>
        </p:spPr>
      </p:pic>
      <p:sp>
        <p:nvSpPr>
          <p:cNvPr id="4" name="Rectangle 3"/>
          <p:cNvSpPr/>
          <p:nvPr/>
        </p:nvSpPr>
        <p:spPr>
          <a:xfrm>
            <a:off x="3477184" y="162528"/>
            <a:ext cx="4269816" cy="435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Franklin Gothic Demi Cond" panose="020B0603020102020204" pitchFamily="34" charset="0"/>
              </a:rPr>
              <a:t>Receiving Feedback</a:t>
            </a:r>
          </a:p>
        </p:txBody>
      </p:sp>
      <p:sp>
        <p:nvSpPr>
          <p:cNvPr id="5" name="TextBox 4"/>
          <p:cNvSpPr txBox="1"/>
          <p:nvPr/>
        </p:nvSpPr>
        <p:spPr>
          <a:xfrm>
            <a:off x="4165600" y="1117600"/>
            <a:ext cx="3581400" cy="369332"/>
          </a:xfrm>
          <a:prstGeom prst="rect">
            <a:avLst/>
          </a:prstGeom>
          <a:noFill/>
        </p:spPr>
        <p:txBody>
          <a:bodyPr wrap="square" rtlCol="0">
            <a:spAutoFit/>
          </a:bodyPr>
          <a:lstStyle/>
          <a:p>
            <a:r>
              <a:rPr lang="en-US" b="1" dirty="0">
                <a:solidFill>
                  <a:schemeClr val="bg1"/>
                </a:solidFill>
              </a:rPr>
              <a:t>Fill out the presenter info form</a:t>
            </a:r>
          </a:p>
        </p:txBody>
      </p:sp>
      <p:sp>
        <p:nvSpPr>
          <p:cNvPr id="2" name="Rectangle 1"/>
          <p:cNvSpPr/>
          <p:nvPr/>
        </p:nvSpPr>
        <p:spPr>
          <a:xfrm>
            <a:off x="2897973" y="1117600"/>
            <a:ext cx="6246027" cy="3539430"/>
          </a:xfrm>
          <a:prstGeom prst="rect">
            <a:avLst/>
          </a:prstGeom>
        </p:spPr>
        <p:txBody>
          <a:bodyPr wrap="square">
            <a:spAutoFit/>
          </a:bodyPr>
          <a:lstStyle/>
          <a:p>
            <a:pPr marL="285750" indent="-285750">
              <a:buFont typeface="Arial" panose="020B0604020202020204" pitchFamily="34" charset="0"/>
              <a:buChar char="•"/>
            </a:pPr>
            <a:r>
              <a:rPr lang="en-US" sz="2800" dirty="0">
                <a:latin typeface="Franklin Gothic Medium Cond" panose="020B0606030402020204" pitchFamily="34" charset="0"/>
              </a:rPr>
              <a:t>Try to be appreciative- say thank you</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indent="-285750">
              <a:buFont typeface="Arial" panose="020B0604020202020204" pitchFamily="34" charset="0"/>
              <a:buChar char="•"/>
            </a:pPr>
            <a:r>
              <a:rPr lang="en-US" sz="2800" dirty="0">
                <a:latin typeface="Franklin Gothic Medium Cond" panose="020B0606030402020204" pitchFamily="34" charset="0"/>
              </a:rPr>
              <a:t>Take time to cool off if needed</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indent="-285750">
              <a:buFont typeface="Arial" panose="020B0604020202020204" pitchFamily="34" charset="0"/>
              <a:buChar char="•"/>
            </a:pPr>
            <a:r>
              <a:rPr lang="en-US" sz="2800" dirty="0">
                <a:latin typeface="Franklin Gothic Medium Cond" panose="020B0606030402020204" pitchFamily="34" charset="0"/>
              </a:rPr>
              <a:t>Assume the feedback is meant to help you</a:t>
            </a:r>
          </a:p>
          <a:p>
            <a:pPr marL="285750" indent="-285750">
              <a:buFont typeface="Arial" panose="020B0604020202020204" pitchFamily="34" charset="0"/>
              <a:buChar char="•"/>
            </a:pPr>
            <a:r>
              <a:rPr lang="en-US" sz="2800" dirty="0">
                <a:latin typeface="Franklin Gothic Medium Cond" panose="020B0606030402020204" pitchFamily="34" charset="0"/>
              </a:rPr>
              <a:t>    &amp; improve the final product</a:t>
            </a:r>
          </a:p>
          <a:p>
            <a:pPr marL="285750" lvl="1" indent="-285750">
              <a:buFont typeface="Arial" charset="0"/>
              <a:buChar char="•"/>
            </a:pPr>
            <a:endParaRPr lang="en-US" sz="2800" dirty="0">
              <a:latin typeface="Franklin Gothic Medium Cond" panose="020B0606030402020204" pitchFamily="34" charset="0"/>
            </a:endParaRPr>
          </a:p>
          <a:p>
            <a:pPr marL="285750" indent="-285750">
              <a:buFont typeface="Arial" charset="0"/>
              <a:buChar char="•"/>
            </a:pPr>
            <a:endParaRPr lang="en-US" sz="2800" dirty="0">
              <a:latin typeface="Franklin Gothic Medium Cond" panose="020B0606030402020204" pitchFamily="34" charset="0"/>
            </a:endParaRPr>
          </a:p>
        </p:txBody>
      </p:sp>
    </p:spTree>
    <p:extLst>
      <p:ext uri="{BB962C8B-B14F-4D97-AF65-F5344CB8AC3E}">
        <p14:creationId xmlns:p14="http://schemas.microsoft.com/office/powerpoint/2010/main" val="1109709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B85DB1-4918-A845-9C3A-E259F4A93BE3}"/>
              </a:ext>
            </a:extLst>
          </p:cNvPr>
          <p:cNvSpPr>
            <a:spLocks noGrp="1"/>
          </p:cNvSpPr>
          <p:nvPr>
            <p:ph type="title"/>
          </p:nvPr>
        </p:nvSpPr>
        <p:spPr/>
        <p:txBody>
          <a:bodyPr/>
          <a:lstStyle/>
          <a:p>
            <a:r>
              <a:rPr lang="en-US" dirty="0"/>
              <a:t>Monster bugs </a:t>
            </a:r>
            <a:r>
              <a:rPr lang="en-US" dirty="0">
                <a:sym typeface="Wingdings" pitchFamily="2" charset="2"/>
              </a:rPr>
              <a:t></a:t>
            </a:r>
            <a:endParaRPr lang="en-US" dirty="0"/>
          </a:p>
        </p:txBody>
      </p:sp>
      <p:grpSp>
        <p:nvGrpSpPr>
          <p:cNvPr id="3" name="Group 2">
            <a:extLst>
              <a:ext uri="{FF2B5EF4-FFF2-40B4-BE49-F238E27FC236}">
                <a16:creationId xmlns:a16="http://schemas.microsoft.com/office/drawing/2014/main" id="{A02BB316-4261-9A41-8809-42932B2964DD}"/>
              </a:ext>
            </a:extLst>
          </p:cNvPr>
          <p:cNvGrpSpPr/>
          <p:nvPr/>
        </p:nvGrpSpPr>
        <p:grpSpPr>
          <a:xfrm>
            <a:off x="5796776" y="1715914"/>
            <a:ext cx="1912721" cy="1827971"/>
            <a:chOff x="0" y="0"/>
            <a:chExt cx="773214" cy="674311"/>
          </a:xfrm>
        </p:grpSpPr>
        <p:sp>
          <p:nvSpPr>
            <p:cNvPr id="5" name="Moon 4">
              <a:extLst>
                <a:ext uri="{FF2B5EF4-FFF2-40B4-BE49-F238E27FC236}">
                  <a16:creationId xmlns:a16="http://schemas.microsoft.com/office/drawing/2014/main" id="{9481E6E7-E1E4-8C41-95F0-A641911453B0}"/>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6" name="Group 5">
              <a:extLst>
                <a:ext uri="{FF2B5EF4-FFF2-40B4-BE49-F238E27FC236}">
                  <a16:creationId xmlns:a16="http://schemas.microsoft.com/office/drawing/2014/main" id="{DA69F9D5-9304-9942-A824-7D3AF7CF4E50}"/>
                </a:ext>
              </a:extLst>
            </p:cNvPr>
            <p:cNvGrpSpPr/>
            <p:nvPr/>
          </p:nvGrpSpPr>
          <p:grpSpPr>
            <a:xfrm>
              <a:off x="0" y="0"/>
              <a:ext cx="773214" cy="674311"/>
              <a:chOff x="0" y="0"/>
              <a:chExt cx="773214" cy="674311"/>
            </a:xfrm>
          </p:grpSpPr>
          <p:sp>
            <p:nvSpPr>
              <p:cNvPr id="7" name="Oval 6">
                <a:extLst>
                  <a:ext uri="{FF2B5EF4-FFF2-40B4-BE49-F238E27FC236}">
                    <a16:creationId xmlns:a16="http://schemas.microsoft.com/office/drawing/2014/main" id="{B76C2DC1-7EF3-0E4B-AF1A-CD8A8557C200}"/>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Arc 7">
                <a:extLst>
                  <a:ext uri="{FF2B5EF4-FFF2-40B4-BE49-F238E27FC236}">
                    <a16:creationId xmlns:a16="http://schemas.microsoft.com/office/drawing/2014/main" id="{9B931DCC-EA09-6F44-9829-3E35AF05196A}"/>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Freeform 8">
                <a:extLst>
                  <a:ext uri="{FF2B5EF4-FFF2-40B4-BE49-F238E27FC236}">
                    <a16:creationId xmlns:a16="http://schemas.microsoft.com/office/drawing/2014/main" id="{D20663F4-E512-8041-BB45-5CF8B123909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Freeform 9">
                <a:extLst>
                  <a:ext uri="{FF2B5EF4-FFF2-40B4-BE49-F238E27FC236}">
                    <a16:creationId xmlns:a16="http://schemas.microsoft.com/office/drawing/2014/main" id="{1EEF5979-CB3E-CC42-9932-70AC503C8011}"/>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Freeform 10">
                <a:extLst>
                  <a:ext uri="{FF2B5EF4-FFF2-40B4-BE49-F238E27FC236}">
                    <a16:creationId xmlns:a16="http://schemas.microsoft.com/office/drawing/2014/main" id="{F995748E-74FC-1846-9A9D-818E6C6BAA21}"/>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Freeform 11">
                <a:extLst>
                  <a:ext uri="{FF2B5EF4-FFF2-40B4-BE49-F238E27FC236}">
                    <a16:creationId xmlns:a16="http://schemas.microsoft.com/office/drawing/2014/main" id="{E55719F8-2EA8-094B-A6EA-B00D0E5FC6B7}"/>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Tree>
    <p:extLst>
      <p:ext uri="{BB962C8B-B14F-4D97-AF65-F5344CB8AC3E}">
        <p14:creationId xmlns:p14="http://schemas.microsoft.com/office/powerpoint/2010/main" val="4189975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accent4">
                <a:tint val="45000"/>
                <a:satMod val="400000"/>
              </a:schemeClr>
            </a:duotone>
          </a:blip>
          <a:stretch>
            <a:fillRect/>
          </a:stretch>
        </p:blipFill>
        <p:spPr>
          <a:xfrm>
            <a:off x="860943" y="839224"/>
            <a:ext cx="1874369" cy="3535742"/>
          </a:xfrm>
          <a:prstGeom prst="rect">
            <a:avLst/>
          </a:prstGeom>
        </p:spPr>
      </p:pic>
      <p:sp>
        <p:nvSpPr>
          <p:cNvPr id="4" name="Rectangle 3"/>
          <p:cNvSpPr/>
          <p:nvPr/>
        </p:nvSpPr>
        <p:spPr>
          <a:xfrm>
            <a:off x="3477184" y="162528"/>
            <a:ext cx="4269816" cy="435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Franklin Gothic Demi Cond" panose="020B0603020102020204" pitchFamily="34" charset="0"/>
              </a:rPr>
              <a:t>Receiving Feedback</a:t>
            </a:r>
          </a:p>
        </p:txBody>
      </p:sp>
      <p:sp>
        <p:nvSpPr>
          <p:cNvPr id="5" name="TextBox 4"/>
          <p:cNvSpPr txBox="1"/>
          <p:nvPr/>
        </p:nvSpPr>
        <p:spPr>
          <a:xfrm>
            <a:off x="4165600" y="1117600"/>
            <a:ext cx="3581400" cy="369332"/>
          </a:xfrm>
          <a:prstGeom prst="rect">
            <a:avLst/>
          </a:prstGeom>
          <a:noFill/>
        </p:spPr>
        <p:txBody>
          <a:bodyPr wrap="square" rtlCol="0">
            <a:spAutoFit/>
          </a:bodyPr>
          <a:lstStyle/>
          <a:p>
            <a:r>
              <a:rPr lang="en-US" b="1" dirty="0">
                <a:solidFill>
                  <a:schemeClr val="bg1"/>
                </a:solidFill>
              </a:rPr>
              <a:t>Fill out the presenter info form</a:t>
            </a:r>
          </a:p>
        </p:txBody>
      </p:sp>
      <p:sp>
        <p:nvSpPr>
          <p:cNvPr id="2" name="Rectangle 1"/>
          <p:cNvSpPr/>
          <p:nvPr/>
        </p:nvSpPr>
        <p:spPr>
          <a:xfrm>
            <a:off x="2897973" y="1117600"/>
            <a:ext cx="6246027" cy="3970318"/>
          </a:xfrm>
          <a:prstGeom prst="rect">
            <a:avLst/>
          </a:prstGeom>
        </p:spPr>
        <p:txBody>
          <a:bodyPr wrap="square">
            <a:spAutoFit/>
          </a:bodyPr>
          <a:lstStyle/>
          <a:p>
            <a:pPr marL="285750" indent="-285750">
              <a:buFont typeface="Arial" panose="020B0604020202020204" pitchFamily="34" charset="0"/>
              <a:buChar char="•"/>
            </a:pPr>
            <a:r>
              <a:rPr lang="en-US" sz="2800" dirty="0">
                <a:latin typeface="Franklin Gothic Medium Cond" panose="020B0606030402020204" pitchFamily="34" charset="0"/>
              </a:rPr>
              <a:t>Position feedback as a conversation about the work</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indent="-285750">
              <a:buFont typeface="Arial" panose="020B0604020202020204" pitchFamily="34" charset="0"/>
              <a:buChar char="•"/>
            </a:pPr>
            <a:r>
              <a:rPr lang="en-US" sz="2800" dirty="0">
                <a:latin typeface="Franklin Gothic Medium Cond" panose="020B0606030402020204" pitchFamily="34" charset="0"/>
              </a:rPr>
              <a:t>Try to see other perspectives</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indent="-285750">
              <a:buFont typeface="Arial" panose="020B0604020202020204" pitchFamily="34" charset="0"/>
              <a:buChar char="•"/>
            </a:pPr>
            <a:r>
              <a:rPr lang="en-US" sz="2800" dirty="0">
                <a:latin typeface="Franklin Gothic Medium Cond" panose="020B0606030402020204" pitchFamily="34" charset="0"/>
              </a:rPr>
              <a:t>Consider possible courses of action &amp; what they’d do for the work</a:t>
            </a:r>
          </a:p>
          <a:p>
            <a:pPr marL="285750" lvl="1" indent="-285750">
              <a:buFont typeface="Arial" charset="0"/>
              <a:buChar char="•"/>
            </a:pPr>
            <a:endParaRPr lang="en-US" sz="2800" dirty="0">
              <a:latin typeface="Franklin Gothic Medium Cond" panose="020B0606030402020204" pitchFamily="34" charset="0"/>
            </a:endParaRPr>
          </a:p>
          <a:p>
            <a:pPr marL="285750" indent="-285750">
              <a:buFont typeface="Arial" charset="0"/>
              <a:buChar char="•"/>
            </a:pPr>
            <a:endParaRPr lang="en-US" sz="2800" dirty="0">
              <a:latin typeface="Franklin Gothic Medium Cond" panose="020B0606030402020204" pitchFamily="34" charset="0"/>
            </a:endParaRPr>
          </a:p>
        </p:txBody>
      </p:sp>
    </p:spTree>
    <p:extLst>
      <p:ext uri="{BB962C8B-B14F-4D97-AF65-F5344CB8AC3E}">
        <p14:creationId xmlns:p14="http://schemas.microsoft.com/office/powerpoint/2010/main" val="13917345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accent4">
                <a:tint val="45000"/>
                <a:satMod val="400000"/>
              </a:schemeClr>
            </a:duotone>
          </a:blip>
          <a:stretch>
            <a:fillRect/>
          </a:stretch>
        </p:blipFill>
        <p:spPr>
          <a:xfrm>
            <a:off x="860943" y="839224"/>
            <a:ext cx="1874369" cy="3535742"/>
          </a:xfrm>
          <a:prstGeom prst="rect">
            <a:avLst/>
          </a:prstGeom>
        </p:spPr>
      </p:pic>
      <p:sp>
        <p:nvSpPr>
          <p:cNvPr id="4" name="Rectangle 3"/>
          <p:cNvSpPr/>
          <p:nvPr/>
        </p:nvSpPr>
        <p:spPr>
          <a:xfrm>
            <a:off x="3477184" y="162528"/>
            <a:ext cx="4269816" cy="435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Franklin Gothic Demi Cond" panose="020B0603020102020204" pitchFamily="34" charset="0"/>
              </a:rPr>
              <a:t>Receiving Feedback</a:t>
            </a:r>
          </a:p>
        </p:txBody>
      </p:sp>
      <p:sp>
        <p:nvSpPr>
          <p:cNvPr id="5" name="TextBox 4"/>
          <p:cNvSpPr txBox="1"/>
          <p:nvPr/>
        </p:nvSpPr>
        <p:spPr>
          <a:xfrm>
            <a:off x="4165600" y="1117600"/>
            <a:ext cx="3581400" cy="369332"/>
          </a:xfrm>
          <a:prstGeom prst="rect">
            <a:avLst/>
          </a:prstGeom>
          <a:noFill/>
        </p:spPr>
        <p:txBody>
          <a:bodyPr wrap="square" rtlCol="0">
            <a:spAutoFit/>
          </a:bodyPr>
          <a:lstStyle/>
          <a:p>
            <a:r>
              <a:rPr lang="en-US" b="1" dirty="0">
                <a:solidFill>
                  <a:schemeClr val="bg1"/>
                </a:solidFill>
              </a:rPr>
              <a:t>Fill out the presenter info form</a:t>
            </a:r>
          </a:p>
        </p:txBody>
      </p:sp>
      <p:sp>
        <p:nvSpPr>
          <p:cNvPr id="2" name="Rectangle 1"/>
          <p:cNvSpPr/>
          <p:nvPr/>
        </p:nvSpPr>
        <p:spPr>
          <a:xfrm>
            <a:off x="2897973" y="1117600"/>
            <a:ext cx="6246027" cy="3108543"/>
          </a:xfrm>
          <a:prstGeom prst="rect">
            <a:avLst/>
          </a:prstGeom>
        </p:spPr>
        <p:txBody>
          <a:bodyPr wrap="square">
            <a:spAutoFit/>
          </a:bodyPr>
          <a:lstStyle/>
          <a:p>
            <a:pPr marL="285750" indent="-285750">
              <a:buFont typeface="Arial" panose="020B0604020202020204" pitchFamily="34" charset="0"/>
              <a:buChar char="•"/>
            </a:pPr>
            <a:r>
              <a:rPr lang="en-US" sz="2800" dirty="0">
                <a:latin typeface="Franklin Gothic Medium Cond" panose="020B0606030402020204" pitchFamily="34" charset="0"/>
              </a:rPr>
              <a:t>Multiple sources will conflict</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indent="-285750">
              <a:buFont typeface="Arial" panose="020B0604020202020204" pitchFamily="34" charset="0"/>
              <a:buChar char="•"/>
            </a:pPr>
            <a:r>
              <a:rPr lang="en-US" sz="2800" dirty="0">
                <a:latin typeface="Franklin Gothic Medium Cond" panose="020B0606030402020204" pitchFamily="34" charset="0"/>
              </a:rPr>
              <a:t>If multiple sources mention the same thing</a:t>
            </a:r>
          </a:p>
          <a:p>
            <a:pPr marL="285750" lvl="3" indent="-285750">
              <a:buFont typeface="Arial" panose="020B0604020202020204" pitchFamily="34" charset="0"/>
              <a:buChar char="•"/>
            </a:pPr>
            <a:r>
              <a:rPr lang="en-US" sz="2800" dirty="0">
                <a:latin typeface="Franklin Gothic Medium Cond" panose="020B0606030402020204" pitchFamily="34" charset="0"/>
              </a:rPr>
              <a:t>                    -&gt; pay attention</a:t>
            </a:r>
          </a:p>
          <a:p>
            <a:pPr marL="285750" lvl="3" indent="-285750">
              <a:buFont typeface="Arial" panose="020B0604020202020204" pitchFamily="34" charset="0"/>
              <a:buChar char="•"/>
            </a:pPr>
            <a:endParaRPr lang="en-US" sz="2800" dirty="0">
              <a:latin typeface="Franklin Gothic Medium Cond" panose="020B0606030402020204" pitchFamily="34" charset="0"/>
            </a:endParaRPr>
          </a:p>
          <a:p>
            <a:pPr marL="285750" lvl="1" indent="-285750">
              <a:buFont typeface="Arial" charset="0"/>
              <a:buChar char="•"/>
            </a:pPr>
            <a:endParaRPr lang="en-US" sz="2800" dirty="0">
              <a:latin typeface="Franklin Gothic Medium Cond" panose="020B0606030402020204" pitchFamily="34" charset="0"/>
            </a:endParaRPr>
          </a:p>
          <a:p>
            <a:pPr marL="285750" indent="-285750">
              <a:buFont typeface="Arial" charset="0"/>
              <a:buChar char="•"/>
            </a:pPr>
            <a:endParaRPr lang="en-US" sz="2800" dirty="0">
              <a:latin typeface="Franklin Gothic Medium Cond" panose="020B0606030402020204" pitchFamily="34" charset="0"/>
            </a:endParaRPr>
          </a:p>
        </p:txBody>
      </p:sp>
    </p:spTree>
    <p:extLst>
      <p:ext uri="{BB962C8B-B14F-4D97-AF65-F5344CB8AC3E}">
        <p14:creationId xmlns:p14="http://schemas.microsoft.com/office/powerpoint/2010/main" val="3581477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duotone>
              <a:prstClr val="black"/>
              <a:schemeClr val="accent4">
                <a:tint val="45000"/>
                <a:satMod val="400000"/>
              </a:schemeClr>
            </a:duotone>
          </a:blip>
          <a:stretch>
            <a:fillRect/>
          </a:stretch>
        </p:blipFill>
        <p:spPr>
          <a:xfrm>
            <a:off x="860943" y="839224"/>
            <a:ext cx="1874369" cy="3535742"/>
          </a:xfrm>
          <a:prstGeom prst="rect">
            <a:avLst/>
          </a:prstGeom>
        </p:spPr>
      </p:pic>
      <p:sp>
        <p:nvSpPr>
          <p:cNvPr id="4" name="Rectangle 3"/>
          <p:cNvSpPr/>
          <p:nvPr/>
        </p:nvSpPr>
        <p:spPr>
          <a:xfrm>
            <a:off x="3477184" y="162528"/>
            <a:ext cx="4269816" cy="4350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Franklin Gothic Demi Cond" panose="020B0603020102020204" pitchFamily="34" charset="0"/>
              </a:rPr>
              <a:t>Receiving Feedback</a:t>
            </a:r>
          </a:p>
        </p:txBody>
      </p:sp>
      <p:sp>
        <p:nvSpPr>
          <p:cNvPr id="5" name="TextBox 4"/>
          <p:cNvSpPr txBox="1"/>
          <p:nvPr/>
        </p:nvSpPr>
        <p:spPr>
          <a:xfrm>
            <a:off x="4165600" y="1117600"/>
            <a:ext cx="3581400" cy="369332"/>
          </a:xfrm>
          <a:prstGeom prst="rect">
            <a:avLst/>
          </a:prstGeom>
          <a:noFill/>
        </p:spPr>
        <p:txBody>
          <a:bodyPr wrap="square" rtlCol="0">
            <a:spAutoFit/>
          </a:bodyPr>
          <a:lstStyle/>
          <a:p>
            <a:r>
              <a:rPr lang="en-US" b="1" dirty="0">
                <a:solidFill>
                  <a:schemeClr val="bg1"/>
                </a:solidFill>
              </a:rPr>
              <a:t>Fill out the presenter info form</a:t>
            </a:r>
          </a:p>
        </p:txBody>
      </p:sp>
      <p:sp>
        <p:nvSpPr>
          <p:cNvPr id="2" name="Rectangle 1"/>
          <p:cNvSpPr/>
          <p:nvPr/>
        </p:nvSpPr>
        <p:spPr>
          <a:xfrm>
            <a:off x="2897973" y="1117600"/>
            <a:ext cx="6246027" cy="4401205"/>
          </a:xfrm>
          <a:prstGeom prst="rect">
            <a:avLst/>
          </a:prstGeom>
        </p:spPr>
        <p:txBody>
          <a:bodyPr wrap="square">
            <a:spAutoFit/>
          </a:bodyPr>
          <a:lstStyle/>
          <a:p>
            <a:pPr marL="285750" indent="-285750">
              <a:buFont typeface="Arial" panose="020B0604020202020204" pitchFamily="34" charset="0"/>
              <a:buChar char="•"/>
            </a:pPr>
            <a:r>
              <a:rPr lang="en-US" sz="2800" dirty="0">
                <a:latin typeface="Franklin Gothic Medium Cond" panose="020B0606030402020204" pitchFamily="34" charset="0"/>
              </a:rPr>
              <a:t>It’s your work.</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indent="-285750">
              <a:buFont typeface="Arial" panose="020B0604020202020204" pitchFamily="34" charset="0"/>
              <a:buChar char="•"/>
            </a:pPr>
            <a:r>
              <a:rPr lang="en-US" sz="2800" dirty="0">
                <a:latin typeface="Franklin Gothic Medium Cond" panose="020B0606030402020204" pitchFamily="34" charset="0"/>
              </a:rPr>
              <a:t>You decide what to do</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lvl="1" indent="-285750">
              <a:buFont typeface="Arial" panose="020B0604020202020204" pitchFamily="34" charset="0"/>
              <a:buChar char="•"/>
            </a:pPr>
            <a:r>
              <a:rPr lang="en-US" sz="2800" dirty="0">
                <a:latin typeface="Franklin Gothic Medium Cond" panose="020B0606030402020204" pitchFamily="34" charset="0"/>
              </a:rPr>
              <a:t>         How to revise</a:t>
            </a:r>
          </a:p>
          <a:p>
            <a:pPr marL="285750" indent="-285750">
              <a:buFont typeface="Arial" panose="020B0604020202020204" pitchFamily="34" charset="0"/>
              <a:buChar char="•"/>
            </a:pPr>
            <a:endParaRPr lang="en-US" sz="2800" dirty="0">
              <a:latin typeface="Franklin Gothic Medium Cond" panose="020B0606030402020204" pitchFamily="34" charset="0"/>
            </a:endParaRPr>
          </a:p>
          <a:p>
            <a:pPr marL="285750" indent="-285750">
              <a:buFont typeface="Arial" panose="020B0604020202020204" pitchFamily="34" charset="0"/>
              <a:buChar char="•"/>
            </a:pPr>
            <a:r>
              <a:rPr lang="en-US" sz="2800" dirty="0">
                <a:latin typeface="Franklin Gothic Medium Cond" panose="020B0606030402020204" pitchFamily="34" charset="0"/>
              </a:rPr>
              <a:t>         What to set aside</a:t>
            </a:r>
          </a:p>
          <a:p>
            <a:pPr marL="285750" lvl="3" indent="-285750">
              <a:buFont typeface="Arial" panose="020B0604020202020204" pitchFamily="34" charset="0"/>
              <a:buChar char="•"/>
            </a:pPr>
            <a:endParaRPr lang="en-US" sz="2800" dirty="0">
              <a:latin typeface="Franklin Gothic Medium Cond" panose="020B0606030402020204" pitchFamily="34" charset="0"/>
            </a:endParaRPr>
          </a:p>
          <a:p>
            <a:pPr marL="285750" lvl="1" indent="-285750">
              <a:buFont typeface="Arial" charset="0"/>
              <a:buChar char="•"/>
            </a:pPr>
            <a:endParaRPr lang="en-US" sz="2800" dirty="0">
              <a:latin typeface="Franklin Gothic Medium Cond" panose="020B0606030402020204" pitchFamily="34" charset="0"/>
            </a:endParaRPr>
          </a:p>
          <a:p>
            <a:pPr marL="285750" indent="-285750">
              <a:buFont typeface="Arial" charset="0"/>
              <a:buChar char="•"/>
            </a:pPr>
            <a:endParaRPr lang="en-US" sz="2800" dirty="0">
              <a:latin typeface="Franklin Gothic Medium Cond" panose="020B0606030402020204" pitchFamily="34" charset="0"/>
            </a:endParaRPr>
          </a:p>
        </p:txBody>
      </p:sp>
      <p:sp>
        <p:nvSpPr>
          <p:cNvPr id="6" name="Sun 5">
            <a:extLst>
              <a:ext uri="{FF2B5EF4-FFF2-40B4-BE49-F238E27FC236}">
                <a16:creationId xmlns:a16="http://schemas.microsoft.com/office/drawing/2014/main" id="{59E3F4C1-6376-8940-839E-BE76AB6CC86E}"/>
              </a:ext>
            </a:extLst>
          </p:cNvPr>
          <p:cNvSpPr/>
          <p:nvPr/>
        </p:nvSpPr>
        <p:spPr>
          <a:xfrm>
            <a:off x="113870" y="77930"/>
            <a:ext cx="1331485" cy="1227908"/>
          </a:xfrm>
          <a:prstGeom prst="su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87624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FE6398E-A511-AD44-B6E3-A43E5C28A8D9}"/>
              </a:ext>
            </a:extLst>
          </p:cNvPr>
          <p:cNvSpPr>
            <a:spLocks noGrp="1"/>
          </p:cNvSpPr>
          <p:nvPr>
            <p:ph type="body" sz="quarter" idx="10"/>
          </p:nvPr>
        </p:nvSpPr>
        <p:spPr>
          <a:xfrm>
            <a:off x="0" y="3900488"/>
            <a:ext cx="5016137" cy="1285875"/>
          </a:xfrm>
          <a:ln>
            <a:noFill/>
          </a:ln>
        </p:spPr>
        <p:style>
          <a:lnRef idx="2">
            <a:schemeClr val="accent1"/>
          </a:lnRef>
          <a:fillRef idx="1">
            <a:schemeClr val="lt1"/>
          </a:fillRef>
          <a:effectRef idx="0">
            <a:schemeClr val="accent1"/>
          </a:effectRef>
          <a:fontRef idx="minor">
            <a:schemeClr val="dk1"/>
          </a:fontRef>
        </p:style>
        <p:txBody>
          <a:bodyPr/>
          <a:lstStyle/>
          <a:p>
            <a:r>
              <a:rPr lang="en-US" sz="4000" b="1" cap="none" dirty="0" err="1">
                <a:solidFill>
                  <a:schemeClr val="tx1">
                    <a:lumMod val="75000"/>
                  </a:schemeClr>
                </a:solidFill>
              </a:rPr>
              <a:t>bit.ly</a:t>
            </a:r>
            <a:r>
              <a:rPr lang="en-US" sz="4000" b="1" cap="none" dirty="0">
                <a:solidFill>
                  <a:schemeClr val="tx1">
                    <a:lumMod val="75000"/>
                  </a:schemeClr>
                </a:solidFill>
              </a:rPr>
              <a:t>/SEASGWL</a:t>
            </a:r>
          </a:p>
          <a:p>
            <a:r>
              <a:rPr lang="en-US" sz="3200" cap="none" dirty="0" err="1">
                <a:solidFill>
                  <a:schemeClr val="accent1">
                    <a:lumMod val="50000"/>
                  </a:schemeClr>
                </a:solidFill>
              </a:rPr>
              <a:t>gradwritinglab@virginia.edu</a:t>
            </a:r>
            <a:endParaRPr lang="en-US" sz="3200" cap="none" dirty="0">
              <a:solidFill>
                <a:schemeClr val="accent1">
                  <a:lumMod val="50000"/>
                </a:schemeClr>
              </a:solidFill>
            </a:endParaRPr>
          </a:p>
        </p:txBody>
      </p:sp>
      <p:sp>
        <p:nvSpPr>
          <p:cNvPr id="6" name="Rectangle 5">
            <a:extLst>
              <a:ext uri="{FF2B5EF4-FFF2-40B4-BE49-F238E27FC236}">
                <a16:creationId xmlns:a16="http://schemas.microsoft.com/office/drawing/2014/main" id="{377B98F7-56DF-E843-9495-2873660EDFAD}"/>
              </a:ext>
            </a:extLst>
          </p:cNvPr>
          <p:cNvSpPr/>
          <p:nvPr/>
        </p:nvSpPr>
        <p:spPr>
          <a:xfrm>
            <a:off x="869795" y="334537"/>
            <a:ext cx="3468029" cy="3388427"/>
          </a:xfrm>
          <a:prstGeom prst="rect">
            <a:avLst/>
          </a:prstGeom>
          <a:solidFill>
            <a:srgbClr val="212C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Questions?</a:t>
            </a:r>
          </a:p>
        </p:txBody>
      </p:sp>
    </p:spTree>
    <p:extLst>
      <p:ext uri="{BB962C8B-B14F-4D97-AF65-F5344CB8AC3E}">
        <p14:creationId xmlns:p14="http://schemas.microsoft.com/office/powerpoint/2010/main" val="2453525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3000"/>
                                  </p:stCondLst>
                                  <p:childTnLst>
                                    <p:animEffect transition="out" filter="fade">
                                      <p:cBhvr>
                                        <p:cTn id="6" dur="3000"/>
                                        <p:tgtEl>
                                          <p:spTgt spid="6">
                                            <p:txEl>
                                              <p:pRg st="0" end="0"/>
                                            </p:txEl>
                                          </p:spTgt>
                                        </p:tgtEl>
                                      </p:cBhvr>
                                    </p:animEffect>
                                    <p:set>
                                      <p:cBhvr>
                                        <p:cTn id="7" dur="1" fill="hold">
                                          <p:stCondLst>
                                            <p:cond delay="2999"/>
                                          </p:stCondLst>
                                        </p:cTn>
                                        <p:tgtEl>
                                          <p:spTgt spid="6">
                                            <p:txEl>
                                              <p:pRg st="0" end="0"/>
                                            </p:txEl>
                                          </p:spTgt>
                                        </p:tgtEl>
                                        <p:attrNameLst>
                                          <p:attrName>style.visibility</p:attrName>
                                        </p:attrNameLst>
                                      </p:cBhvr>
                                      <p:to>
                                        <p:strVal val="hidden"/>
                                      </p:to>
                                    </p:set>
                                  </p:childTnLst>
                                </p:cTn>
                              </p:par>
                              <p:par>
                                <p:cTn id="8" presetID="10" presetClass="exit" presetSubtype="0" fill="hold" grpId="0" nodeType="withEffect">
                                  <p:stCondLst>
                                    <p:cond delay="3000"/>
                                  </p:stCondLst>
                                  <p:childTnLst>
                                    <p:animEffect transition="out" filter="fade">
                                      <p:cBhvr>
                                        <p:cTn id="9" dur="3000"/>
                                        <p:tgtEl>
                                          <p:spTgt spid="6">
                                            <p:bg/>
                                          </p:spTgt>
                                        </p:tgtEl>
                                      </p:cBhvr>
                                    </p:animEffect>
                                    <p:set>
                                      <p:cBhvr>
                                        <p:cTn id="10" dur="1" fill="hold">
                                          <p:stCondLst>
                                            <p:cond delay="2999"/>
                                          </p:stCondLst>
                                        </p:cTn>
                                        <p:tgtEl>
                                          <p:spTgt spid="6">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1: Unaware</a:t>
            </a:r>
          </a:p>
        </p:txBody>
      </p:sp>
      <p:sp>
        <p:nvSpPr>
          <p:cNvPr id="129" name="Smiley Face 128">
            <a:extLst>
              <a:ext uri="{FF2B5EF4-FFF2-40B4-BE49-F238E27FC236}">
                <a16:creationId xmlns:a16="http://schemas.microsoft.com/office/drawing/2014/main" id="{0D46041D-553D-C642-8189-799B81FBAE89}"/>
              </a:ext>
            </a:extLst>
          </p:cNvPr>
          <p:cNvSpPr/>
          <p:nvPr/>
        </p:nvSpPr>
        <p:spPr>
          <a:xfrm>
            <a:off x="498871" y="2389921"/>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a:off x="687981" y="1413093"/>
            <a:ext cx="1912721" cy="18279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69" name="Text Placeholder 168">
            <a:extLst>
              <a:ext uri="{FF2B5EF4-FFF2-40B4-BE49-F238E27FC236}">
                <a16:creationId xmlns:a16="http://schemas.microsoft.com/office/drawing/2014/main" id="{47B504FE-CACE-A147-9374-BE4A720494F6}"/>
              </a:ext>
            </a:extLst>
          </p:cNvPr>
          <p:cNvSpPr>
            <a:spLocks noGrp="1"/>
          </p:cNvSpPr>
          <p:nvPr>
            <p:ph type="body" idx="1"/>
          </p:nvPr>
        </p:nvSpPr>
        <p:spPr/>
        <p:txBody>
          <a:bodyPr/>
          <a:lstStyle/>
          <a:p>
            <a:endParaRPr lang="en-US" dirty="0"/>
          </a:p>
        </p:txBody>
      </p:sp>
      <p:sp>
        <p:nvSpPr>
          <p:cNvPr id="170" name="Smiley Face 169">
            <a:extLst>
              <a:ext uri="{FF2B5EF4-FFF2-40B4-BE49-F238E27FC236}">
                <a16:creationId xmlns:a16="http://schemas.microsoft.com/office/drawing/2014/main" id="{E30FAE13-E3D3-9A4A-BD6B-57672EF6D9EC}"/>
              </a:ext>
            </a:extLst>
          </p:cNvPr>
          <p:cNvSpPr/>
          <p:nvPr/>
        </p:nvSpPr>
        <p:spPr>
          <a:xfrm>
            <a:off x="6652021" y="2389921"/>
            <a:ext cx="971590" cy="918519"/>
          </a:xfrm>
          <a:prstGeom prst="smileyFace">
            <a:avLst>
              <a:gd name="adj" fmla="val -13"/>
            </a:avLst>
          </a:prstGeom>
          <a:solidFill>
            <a:schemeClr val="accent1">
              <a:lumMod val="60000"/>
              <a:lumOff val="40000"/>
            </a:schemeClr>
          </a:solidFill>
          <a:ln>
            <a:solidFill>
              <a:schemeClr val="accent3">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173" name="Straight Connector 172">
            <a:extLst>
              <a:ext uri="{FF2B5EF4-FFF2-40B4-BE49-F238E27FC236}">
                <a16:creationId xmlns:a16="http://schemas.microsoft.com/office/drawing/2014/main" id="{5D87A341-C921-0D46-B714-1AEFECE8D774}"/>
              </a:ext>
            </a:extLst>
          </p:cNvPr>
          <p:cNvCxnSpPr>
            <a:stCxn id="170" idx="4"/>
          </p:cNvCxnSpPr>
          <p:nvPr/>
        </p:nvCxnSpPr>
        <p:spPr>
          <a:xfrm>
            <a:off x="7137816" y="3308440"/>
            <a:ext cx="0" cy="114926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77" name="Oval Callout 176">
            <a:extLst>
              <a:ext uri="{FF2B5EF4-FFF2-40B4-BE49-F238E27FC236}">
                <a16:creationId xmlns:a16="http://schemas.microsoft.com/office/drawing/2014/main" id="{EABB56D4-78E6-7641-80CC-FC7D88F22BF4}"/>
              </a:ext>
            </a:extLst>
          </p:cNvPr>
          <p:cNvSpPr/>
          <p:nvPr/>
        </p:nvSpPr>
        <p:spPr>
          <a:xfrm>
            <a:off x="3647245" y="713975"/>
            <a:ext cx="3355712" cy="816383"/>
          </a:xfrm>
          <a:prstGeom prst="wedgeEllipseCallout">
            <a:avLst>
              <a:gd name="adj1" fmla="val 38606"/>
              <a:gd name="adj2" fmla="val 22273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You’ve got a monster bug…</a:t>
            </a:r>
          </a:p>
        </p:txBody>
      </p:sp>
      <p:sp>
        <p:nvSpPr>
          <p:cNvPr id="178" name="Rounded Rectangular Callout 177">
            <a:extLst>
              <a:ext uri="{FF2B5EF4-FFF2-40B4-BE49-F238E27FC236}">
                <a16:creationId xmlns:a16="http://schemas.microsoft.com/office/drawing/2014/main" id="{2B334C7A-AD05-0142-BC58-2793E4EC0824}"/>
              </a:ext>
            </a:extLst>
          </p:cNvPr>
          <p:cNvSpPr/>
          <p:nvPr/>
        </p:nvSpPr>
        <p:spPr>
          <a:xfrm>
            <a:off x="2295118" y="1709894"/>
            <a:ext cx="3459980" cy="683246"/>
          </a:xfrm>
          <a:prstGeom prst="wedgeRoundRectCallout">
            <a:avLst>
              <a:gd name="adj1" fmla="val -79401"/>
              <a:gd name="adj2" fmla="val 152886"/>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Hmm? Everything’s good</a:t>
            </a:r>
          </a:p>
        </p:txBody>
      </p:sp>
      <p:sp>
        <p:nvSpPr>
          <p:cNvPr id="179" name="Oval Callout 178">
            <a:extLst>
              <a:ext uri="{FF2B5EF4-FFF2-40B4-BE49-F238E27FC236}">
                <a16:creationId xmlns:a16="http://schemas.microsoft.com/office/drawing/2014/main" id="{FAD8C998-4360-DC42-8E20-1C98DCE42B66}"/>
              </a:ext>
            </a:extLst>
          </p:cNvPr>
          <p:cNvSpPr/>
          <p:nvPr/>
        </p:nvSpPr>
        <p:spPr>
          <a:xfrm>
            <a:off x="1806193" y="2741670"/>
            <a:ext cx="4197542" cy="997017"/>
          </a:xfrm>
          <a:prstGeom prst="wedgeEllipseCallout">
            <a:avLst>
              <a:gd name="adj1" fmla="val 68275"/>
              <a:gd name="adj2" fmla="val -15380"/>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No, You’ve got a monster bug, on your head!</a:t>
            </a:r>
          </a:p>
        </p:txBody>
      </p:sp>
      <p:sp>
        <p:nvSpPr>
          <p:cNvPr id="180" name="Rounded Rectangular Callout 179">
            <a:extLst>
              <a:ext uri="{FF2B5EF4-FFF2-40B4-BE49-F238E27FC236}">
                <a16:creationId xmlns:a16="http://schemas.microsoft.com/office/drawing/2014/main" id="{AAF40496-A11C-624C-9B4C-980D868D3049}"/>
              </a:ext>
            </a:extLst>
          </p:cNvPr>
          <p:cNvSpPr/>
          <p:nvPr/>
        </p:nvSpPr>
        <p:spPr>
          <a:xfrm>
            <a:off x="1921382" y="3948819"/>
            <a:ext cx="3459980" cy="683246"/>
          </a:xfrm>
          <a:prstGeom prst="wedgeRoundRectCallout">
            <a:avLst>
              <a:gd name="adj1" fmla="val -70161"/>
              <a:gd name="adj2" fmla="val -138709"/>
              <a:gd name="adj3" fmla="val 16667"/>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OK… and?</a:t>
            </a:r>
          </a:p>
        </p:txBody>
      </p:sp>
    </p:spTree>
    <p:extLst>
      <p:ext uri="{BB962C8B-B14F-4D97-AF65-F5344CB8AC3E}">
        <p14:creationId xmlns:p14="http://schemas.microsoft.com/office/powerpoint/2010/main" val="39568821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7F25C-7F2B-804B-9667-0BBB14A89000}"/>
              </a:ext>
            </a:extLst>
          </p:cNvPr>
          <p:cNvSpPr>
            <a:spLocks noGrp="1"/>
          </p:cNvSpPr>
          <p:nvPr>
            <p:ph type="title"/>
          </p:nvPr>
        </p:nvSpPr>
        <p:spPr/>
        <p:txBody>
          <a:bodyPr/>
          <a:lstStyle/>
          <a:p>
            <a:r>
              <a:rPr lang="en-US" dirty="0"/>
              <a:t>Stage 1: Unaware</a:t>
            </a:r>
          </a:p>
        </p:txBody>
      </p:sp>
      <p:sp>
        <p:nvSpPr>
          <p:cNvPr id="3" name="Text Placeholder 2">
            <a:extLst>
              <a:ext uri="{FF2B5EF4-FFF2-40B4-BE49-F238E27FC236}">
                <a16:creationId xmlns:a16="http://schemas.microsoft.com/office/drawing/2014/main" id="{B37256EA-A624-9B40-877D-76A7F6F74D3E}"/>
              </a:ext>
            </a:extLst>
          </p:cNvPr>
          <p:cNvSpPr>
            <a:spLocks noGrp="1"/>
          </p:cNvSpPr>
          <p:nvPr>
            <p:ph type="body" idx="1"/>
          </p:nvPr>
        </p:nvSpPr>
        <p:spPr>
          <a:xfrm>
            <a:off x="3034871" y="1361810"/>
            <a:ext cx="5668726" cy="1642550"/>
          </a:xfrm>
        </p:spPr>
        <p:txBody>
          <a:bodyPr/>
          <a:lstStyle/>
          <a:p>
            <a:r>
              <a:rPr lang="en-US" dirty="0"/>
              <a:t>No idea there’s a monster bug</a:t>
            </a:r>
          </a:p>
          <a:p>
            <a:r>
              <a:rPr lang="en-US" dirty="0"/>
              <a:t>When pointed out, no idea why it’s a problem</a:t>
            </a:r>
          </a:p>
          <a:p>
            <a:r>
              <a:rPr lang="en-US" dirty="0"/>
              <a:t>No idea what to do about it</a:t>
            </a:r>
          </a:p>
        </p:txBody>
      </p:sp>
      <p:sp>
        <p:nvSpPr>
          <p:cNvPr id="129" name="Smiley Face 128">
            <a:extLst>
              <a:ext uri="{FF2B5EF4-FFF2-40B4-BE49-F238E27FC236}">
                <a16:creationId xmlns:a16="http://schemas.microsoft.com/office/drawing/2014/main" id="{0D46041D-553D-C642-8189-799B81FBAE89}"/>
              </a:ext>
            </a:extLst>
          </p:cNvPr>
          <p:cNvSpPr/>
          <p:nvPr/>
        </p:nvSpPr>
        <p:spPr>
          <a:xfrm>
            <a:off x="498871" y="2389921"/>
            <a:ext cx="971590" cy="918519"/>
          </a:xfrm>
          <a:prstGeom prst="smileyFace">
            <a:avLst>
              <a:gd name="adj" fmla="val 4653"/>
            </a:avLst>
          </a:prstGeom>
          <a:solidFill>
            <a:schemeClr val="accent2">
              <a:lumMod val="40000"/>
              <a:lumOff val="60000"/>
            </a:schemeClr>
          </a:solidFill>
        </p:spPr>
        <p:style>
          <a:lnRef idx="2">
            <a:schemeClr val="accent3">
              <a:shade val="50000"/>
            </a:schemeClr>
          </a:lnRef>
          <a:fillRef idx="1">
            <a:schemeClr val="accent3"/>
          </a:fillRef>
          <a:effectRef idx="0">
            <a:schemeClr val="accent3"/>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0" name="Group 119">
            <a:extLst>
              <a:ext uri="{FF2B5EF4-FFF2-40B4-BE49-F238E27FC236}">
                <a16:creationId xmlns:a16="http://schemas.microsoft.com/office/drawing/2014/main" id="{B2950A59-74C5-6B4F-ABB8-DC1F9729F119}"/>
              </a:ext>
            </a:extLst>
          </p:cNvPr>
          <p:cNvGrpSpPr/>
          <p:nvPr/>
        </p:nvGrpSpPr>
        <p:grpSpPr>
          <a:xfrm>
            <a:off x="687981" y="1413093"/>
            <a:ext cx="1912721" cy="1827971"/>
            <a:chOff x="0" y="0"/>
            <a:chExt cx="773214" cy="674311"/>
          </a:xfrm>
        </p:grpSpPr>
        <p:sp>
          <p:nvSpPr>
            <p:cNvPr id="121" name="Moon 120">
              <a:extLst>
                <a:ext uri="{FF2B5EF4-FFF2-40B4-BE49-F238E27FC236}">
                  <a16:creationId xmlns:a16="http://schemas.microsoft.com/office/drawing/2014/main" id="{DAE66961-1A17-7F46-AB21-B17FE074EEB3}"/>
                </a:ext>
              </a:extLst>
            </p:cNvPr>
            <p:cNvSpPr/>
            <p:nvPr/>
          </p:nvSpPr>
          <p:spPr>
            <a:xfrm rot="7659760">
              <a:off x="254914" y="110188"/>
              <a:ext cx="259715" cy="457200"/>
            </a:xfrm>
            <a:prstGeom prst="moon">
              <a:avLst>
                <a:gd name="adj" fmla="val 59222"/>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nvGrpSpPr>
            <p:cNvPr id="122" name="Group 121">
              <a:extLst>
                <a:ext uri="{FF2B5EF4-FFF2-40B4-BE49-F238E27FC236}">
                  <a16:creationId xmlns:a16="http://schemas.microsoft.com/office/drawing/2014/main" id="{D53F0B73-A4DB-BA4C-A818-4D865327895F}"/>
                </a:ext>
              </a:extLst>
            </p:cNvPr>
            <p:cNvGrpSpPr/>
            <p:nvPr/>
          </p:nvGrpSpPr>
          <p:grpSpPr>
            <a:xfrm>
              <a:off x="0" y="0"/>
              <a:ext cx="773214" cy="674311"/>
              <a:chOff x="0" y="0"/>
              <a:chExt cx="773214" cy="674311"/>
            </a:xfrm>
          </p:grpSpPr>
          <p:sp>
            <p:nvSpPr>
              <p:cNvPr id="123" name="Oval 122">
                <a:extLst>
                  <a:ext uri="{FF2B5EF4-FFF2-40B4-BE49-F238E27FC236}">
                    <a16:creationId xmlns:a16="http://schemas.microsoft.com/office/drawing/2014/main" id="{8A911896-311C-8749-B9F2-90B6901C0001}"/>
                  </a:ext>
                </a:extLst>
              </p:cNvPr>
              <p:cNvSpPr/>
              <p:nvPr/>
            </p:nvSpPr>
            <p:spPr>
              <a:xfrm>
                <a:off x="22653" y="151303"/>
                <a:ext cx="144725" cy="15459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4" name="Arc 123">
                <a:extLst>
                  <a:ext uri="{FF2B5EF4-FFF2-40B4-BE49-F238E27FC236}">
                    <a16:creationId xmlns:a16="http://schemas.microsoft.com/office/drawing/2014/main" id="{67C8B211-F676-914B-8946-8F0916589AD1}"/>
                  </a:ext>
                </a:extLst>
              </p:cNvPr>
              <p:cNvSpPr/>
              <p:nvPr/>
            </p:nvSpPr>
            <p:spPr>
              <a:xfrm rot="13556709">
                <a:off x="52256" y="128278"/>
                <a:ext cx="207010" cy="311521"/>
              </a:xfrm>
              <a:prstGeom prst="arc">
                <a:avLst>
                  <a:gd name="adj1" fmla="val 15285393"/>
                  <a:gd name="adj2" fmla="val 20429131"/>
                </a:avLst>
              </a:prstGeom>
              <a:ln w="19050"/>
            </p:spPr>
            <p:style>
              <a:lnRef idx="1">
                <a:schemeClr val="accent1"/>
              </a:lnRef>
              <a:fillRef idx="0">
                <a:schemeClr val="accent1"/>
              </a:fillRef>
              <a:effectRef idx="0">
                <a:schemeClr val="accent1"/>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5" name="Freeform 124">
                <a:extLst>
                  <a:ext uri="{FF2B5EF4-FFF2-40B4-BE49-F238E27FC236}">
                    <a16:creationId xmlns:a16="http://schemas.microsoft.com/office/drawing/2014/main" id="{A5A60835-74C5-AB4E-98E2-ACF3122F8C03}"/>
                  </a:ext>
                </a:extLst>
              </p:cNvPr>
              <p:cNvSpPr/>
              <p:nvPr/>
            </p:nvSpPr>
            <p:spPr>
              <a:xfrm>
                <a:off x="262765" y="0"/>
                <a:ext cx="510449" cy="256558"/>
              </a:xfrm>
              <a:custGeom>
                <a:avLst/>
                <a:gdLst>
                  <a:gd name="connsiteX0" fmla="*/ 17068 w 510449"/>
                  <a:gd name="connsiteY0" fmla="*/ 194063 h 256558"/>
                  <a:gd name="connsiteX1" fmla="*/ 66406 w 510449"/>
                  <a:gd name="connsiteY1" fmla="*/ 78941 h 256558"/>
                  <a:gd name="connsiteX2" fmla="*/ 72985 w 510449"/>
                  <a:gd name="connsiteY2" fmla="*/ 69073 h 256558"/>
                  <a:gd name="connsiteX3" fmla="*/ 92720 w 510449"/>
                  <a:gd name="connsiteY3" fmla="*/ 55916 h 256558"/>
                  <a:gd name="connsiteX4" fmla="*/ 105877 w 510449"/>
                  <a:gd name="connsiteY4" fmla="*/ 46049 h 256558"/>
                  <a:gd name="connsiteX5" fmla="*/ 115744 w 510449"/>
                  <a:gd name="connsiteY5" fmla="*/ 39470 h 256558"/>
                  <a:gd name="connsiteX6" fmla="*/ 122323 w 510449"/>
                  <a:gd name="connsiteY6" fmla="*/ 32892 h 256558"/>
                  <a:gd name="connsiteX7" fmla="*/ 145347 w 510449"/>
                  <a:gd name="connsiteY7" fmla="*/ 19735 h 256558"/>
                  <a:gd name="connsiteX8" fmla="*/ 155215 w 510449"/>
                  <a:gd name="connsiteY8" fmla="*/ 16446 h 256558"/>
                  <a:gd name="connsiteX9" fmla="*/ 165082 w 510449"/>
                  <a:gd name="connsiteY9" fmla="*/ 9867 h 256558"/>
                  <a:gd name="connsiteX10" fmla="*/ 181529 w 510449"/>
                  <a:gd name="connsiteY10" fmla="*/ 6578 h 256558"/>
                  <a:gd name="connsiteX11" fmla="*/ 191396 w 510449"/>
                  <a:gd name="connsiteY11" fmla="*/ 3289 h 256558"/>
                  <a:gd name="connsiteX12" fmla="*/ 204553 w 510449"/>
                  <a:gd name="connsiteY12" fmla="*/ 0 h 256558"/>
                  <a:gd name="connsiteX13" fmla="*/ 237445 w 510449"/>
                  <a:gd name="connsiteY13" fmla="*/ 3289 h 256558"/>
                  <a:gd name="connsiteX14" fmla="*/ 247313 w 510449"/>
                  <a:gd name="connsiteY14" fmla="*/ 9867 h 256558"/>
                  <a:gd name="connsiteX15" fmla="*/ 257180 w 510449"/>
                  <a:gd name="connsiteY15" fmla="*/ 13157 h 256558"/>
                  <a:gd name="connsiteX16" fmla="*/ 263759 w 510449"/>
                  <a:gd name="connsiteY16" fmla="*/ 19735 h 256558"/>
                  <a:gd name="connsiteX17" fmla="*/ 270337 w 510449"/>
                  <a:gd name="connsiteY17" fmla="*/ 39470 h 256558"/>
                  <a:gd name="connsiteX18" fmla="*/ 257180 w 510449"/>
                  <a:gd name="connsiteY18" fmla="*/ 62495 h 256558"/>
                  <a:gd name="connsiteX19" fmla="*/ 240734 w 510449"/>
                  <a:gd name="connsiteY19" fmla="*/ 78941 h 256558"/>
                  <a:gd name="connsiteX20" fmla="*/ 227577 w 510449"/>
                  <a:gd name="connsiteY20" fmla="*/ 101965 h 256558"/>
                  <a:gd name="connsiteX21" fmla="*/ 220999 w 510449"/>
                  <a:gd name="connsiteY21" fmla="*/ 108544 h 256558"/>
                  <a:gd name="connsiteX22" fmla="*/ 217710 w 510449"/>
                  <a:gd name="connsiteY22" fmla="*/ 118411 h 256558"/>
                  <a:gd name="connsiteX23" fmla="*/ 191396 w 510449"/>
                  <a:gd name="connsiteY23" fmla="*/ 138147 h 256558"/>
                  <a:gd name="connsiteX24" fmla="*/ 181529 w 510449"/>
                  <a:gd name="connsiteY24" fmla="*/ 141436 h 256558"/>
                  <a:gd name="connsiteX25" fmla="*/ 171661 w 510449"/>
                  <a:gd name="connsiteY25" fmla="*/ 148014 h 256558"/>
                  <a:gd name="connsiteX26" fmla="*/ 197975 w 510449"/>
                  <a:gd name="connsiteY26" fmla="*/ 144725 h 256558"/>
                  <a:gd name="connsiteX27" fmla="*/ 207842 w 510449"/>
                  <a:gd name="connsiteY27" fmla="*/ 141436 h 256558"/>
                  <a:gd name="connsiteX28" fmla="*/ 227577 w 510449"/>
                  <a:gd name="connsiteY28" fmla="*/ 138147 h 256558"/>
                  <a:gd name="connsiteX29" fmla="*/ 244023 w 510449"/>
                  <a:gd name="connsiteY29" fmla="*/ 131568 h 256558"/>
                  <a:gd name="connsiteX30" fmla="*/ 267048 w 510449"/>
                  <a:gd name="connsiteY30" fmla="*/ 128279 h 256558"/>
                  <a:gd name="connsiteX31" fmla="*/ 290072 w 510449"/>
                  <a:gd name="connsiteY31" fmla="*/ 121701 h 256558"/>
                  <a:gd name="connsiteX32" fmla="*/ 415062 w 510449"/>
                  <a:gd name="connsiteY32" fmla="*/ 128279 h 256558"/>
                  <a:gd name="connsiteX33" fmla="*/ 424930 w 510449"/>
                  <a:gd name="connsiteY33" fmla="*/ 131568 h 256558"/>
                  <a:gd name="connsiteX34" fmla="*/ 434798 w 510449"/>
                  <a:gd name="connsiteY34" fmla="*/ 138147 h 256558"/>
                  <a:gd name="connsiteX35" fmla="*/ 444665 w 510449"/>
                  <a:gd name="connsiteY35" fmla="*/ 141436 h 256558"/>
                  <a:gd name="connsiteX36" fmla="*/ 464400 w 510449"/>
                  <a:gd name="connsiteY36" fmla="*/ 154593 h 256558"/>
                  <a:gd name="connsiteX37" fmla="*/ 494003 w 510449"/>
                  <a:gd name="connsiteY37" fmla="*/ 180906 h 256558"/>
                  <a:gd name="connsiteX38" fmla="*/ 500582 w 510449"/>
                  <a:gd name="connsiteY38" fmla="*/ 194063 h 256558"/>
                  <a:gd name="connsiteX39" fmla="*/ 510449 w 510449"/>
                  <a:gd name="connsiteY39" fmla="*/ 213798 h 256558"/>
                  <a:gd name="connsiteX40" fmla="*/ 507160 w 510449"/>
                  <a:gd name="connsiteY40" fmla="*/ 226955 h 256558"/>
                  <a:gd name="connsiteX41" fmla="*/ 490714 w 510449"/>
                  <a:gd name="connsiteY41" fmla="*/ 243401 h 256558"/>
                  <a:gd name="connsiteX42" fmla="*/ 474268 w 510449"/>
                  <a:gd name="connsiteY42" fmla="*/ 256558 h 256558"/>
                  <a:gd name="connsiteX43" fmla="*/ 372303 w 510449"/>
                  <a:gd name="connsiteY43" fmla="*/ 253269 h 256558"/>
                  <a:gd name="connsiteX44" fmla="*/ 362435 w 510449"/>
                  <a:gd name="connsiteY44" fmla="*/ 249980 h 256558"/>
                  <a:gd name="connsiteX45" fmla="*/ 349278 w 510449"/>
                  <a:gd name="connsiteY45" fmla="*/ 246690 h 256558"/>
                  <a:gd name="connsiteX46" fmla="*/ 329543 w 510449"/>
                  <a:gd name="connsiteY46" fmla="*/ 243401 h 256558"/>
                  <a:gd name="connsiteX47" fmla="*/ 316386 w 510449"/>
                  <a:gd name="connsiteY47" fmla="*/ 240112 h 256558"/>
                  <a:gd name="connsiteX48" fmla="*/ 283494 w 510449"/>
                  <a:gd name="connsiteY48" fmla="*/ 233534 h 256558"/>
                  <a:gd name="connsiteX49" fmla="*/ 270337 w 510449"/>
                  <a:gd name="connsiteY49" fmla="*/ 230244 h 256558"/>
                  <a:gd name="connsiteX50" fmla="*/ 161793 w 510449"/>
                  <a:gd name="connsiteY50" fmla="*/ 226955 h 256558"/>
                  <a:gd name="connsiteX51" fmla="*/ 128901 w 510449"/>
                  <a:gd name="connsiteY51" fmla="*/ 220377 h 256558"/>
                  <a:gd name="connsiteX52" fmla="*/ 99298 w 510449"/>
                  <a:gd name="connsiteY52" fmla="*/ 213798 h 256558"/>
                  <a:gd name="connsiteX53" fmla="*/ 30225 w 510449"/>
                  <a:gd name="connsiteY53" fmla="*/ 210509 h 256558"/>
                  <a:gd name="connsiteX54" fmla="*/ 622 w 510449"/>
                  <a:gd name="connsiteY54" fmla="*/ 207220 h 256558"/>
                  <a:gd name="connsiteX55" fmla="*/ 10490 w 510449"/>
                  <a:gd name="connsiteY55" fmla="*/ 203931 h 256558"/>
                  <a:gd name="connsiteX56" fmla="*/ 17068 w 510449"/>
                  <a:gd name="connsiteY56" fmla="*/ 194063 h 256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10449" h="256558">
                    <a:moveTo>
                      <a:pt x="17068" y="194063"/>
                    </a:moveTo>
                    <a:cubicBezTo>
                      <a:pt x="26387" y="173231"/>
                      <a:pt x="19317" y="176060"/>
                      <a:pt x="66406" y="78941"/>
                    </a:cubicBezTo>
                    <a:cubicBezTo>
                      <a:pt x="68131" y="75384"/>
                      <a:pt x="70010" y="71676"/>
                      <a:pt x="72985" y="69073"/>
                    </a:cubicBezTo>
                    <a:cubicBezTo>
                      <a:pt x="78935" y="63867"/>
                      <a:pt x="86395" y="60660"/>
                      <a:pt x="92720" y="55916"/>
                    </a:cubicBezTo>
                    <a:cubicBezTo>
                      <a:pt x="97106" y="52627"/>
                      <a:pt x="101416" y="49235"/>
                      <a:pt x="105877" y="46049"/>
                    </a:cubicBezTo>
                    <a:cubicBezTo>
                      <a:pt x="109094" y="43751"/>
                      <a:pt x="112657" y="41939"/>
                      <a:pt x="115744" y="39470"/>
                    </a:cubicBezTo>
                    <a:cubicBezTo>
                      <a:pt x="118166" y="37533"/>
                      <a:pt x="119901" y="34829"/>
                      <a:pt x="122323" y="32892"/>
                    </a:cubicBezTo>
                    <a:cubicBezTo>
                      <a:pt x="128679" y="27807"/>
                      <a:pt x="138069" y="22854"/>
                      <a:pt x="145347" y="19735"/>
                    </a:cubicBezTo>
                    <a:cubicBezTo>
                      <a:pt x="148534" y="18369"/>
                      <a:pt x="151926" y="17542"/>
                      <a:pt x="155215" y="16446"/>
                    </a:cubicBezTo>
                    <a:cubicBezTo>
                      <a:pt x="158504" y="14253"/>
                      <a:pt x="161381" y="11255"/>
                      <a:pt x="165082" y="9867"/>
                    </a:cubicBezTo>
                    <a:cubicBezTo>
                      <a:pt x="170317" y="7904"/>
                      <a:pt x="176105" y="7934"/>
                      <a:pt x="181529" y="6578"/>
                    </a:cubicBezTo>
                    <a:cubicBezTo>
                      <a:pt x="184892" y="5737"/>
                      <a:pt x="188062" y="4241"/>
                      <a:pt x="191396" y="3289"/>
                    </a:cubicBezTo>
                    <a:cubicBezTo>
                      <a:pt x="195743" y="2047"/>
                      <a:pt x="200167" y="1096"/>
                      <a:pt x="204553" y="0"/>
                    </a:cubicBezTo>
                    <a:cubicBezTo>
                      <a:pt x="215517" y="1096"/>
                      <a:pt x="226708" y="812"/>
                      <a:pt x="237445" y="3289"/>
                    </a:cubicBezTo>
                    <a:cubicBezTo>
                      <a:pt x="241297" y="4178"/>
                      <a:pt x="243777" y="8099"/>
                      <a:pt x="247313" y="9867"/>
                    </a:cubicBezTo>
                    <a:cubicBezTo>
                      <a:pt x="250414" y="11418"/>
                      <a:pt x="253891" y="12060"/>
                      <a:pt x="257180" y="13157"/>
                    </a:cubicBezTo>
                    <a:cubicBezTo>
                      <a:pt x="259373" y="15350"/>
                      <a:pt x="262372" y="16961"/>
                      <a:pt x="263759" y="19735"/>
                    </a:cubicBezTo>
                    <a:cubicBezTo>
                      <a:pt x="266860" y="25937"/>
                      <a:pt x="270337" y="39470"/>
                      <a:pt x="270337" y="39470"/>
                    </a:cubicBezTo>
                    <a:cubicBezTo>
                      <a:pt x="266154" y="52020"/>
                      <a:pt x="267801" y="50546"/>
                      <a:pt x="257180" y="62495"/>
                    </a:cubicBezTo>
                    <a:cubicBezTo>
                      <a:pt x="252029" y="68289"/>
                      <a:pt x="240734" y="78941"/>
                      <a:pt x="240734" y="78941"/>
                    </a:cubicBezTo>
                    <a:cubicBezTo>
                      <a:pt x="236229" y="87952"/>
                      <a:pt x="233780" y="94212"/>
                      <a:pt x="227577" y="101965"/>
                    </a:cubicBezTo>
                    <a:cubicBezTo>
                      <a:pt x="225640" y="104387"/>
                      <a:pt x="223192" y="106351"/>
                      <a:pt x="220999" y="108544"/>
                    </a:cubicBezTo>
                    <a:cubicBezTo>
                      <a:pt x="219903" y="111833"/>
                      <a:pt x="219494" y="115438"/>
                      <a:pt x="217710" y="118411"/>
                    </a:cubicBezTo>
                    <a:cubicBezTo>
                      <a:pt x="213814" y="124905"/>
                      <a:pt x="192621" y="137739"/>
                      <a:pt x="191396" y="138147"/>
                    </a:cubicBezTo>
                    <a:cubicBezTo>
                      <a:pt x="188107" y="139243"/>
                      <a:pt x="184630" y="139886"/>
                      <a:pt x="181529" y="141436"/>
                    </a:cubicBezTo>
                    <a:cubicBezTo>
                      <a:pt x="177993" y="143204"/>
                      <a:pt x="167785" y="147239"/>
                      <a:pt x="171661" y="148014"/>
                    </a:cubicBezTo>
                    <a:cubicBezTo>
                      <a:pt x="180329" y="149747"/>
                      <a:pt x="189204" y="145821"/>
                      <a:pt x="197975" y="144725"/>
                    </a:cubicBezTo>
                    <a:cubicBezTo>
                      <a:pt x="201264" y="143629"/>
                      <a:pt x="204458" y="142188"/>
                      <a:pt x="207842" y="141436"/>
                    </a:cubicBezTo>
                    <a:cubicBezTo>
                      <a:pt x="214352" y="139989"/>
                      <a:pt x="221143" y="139902"/>
                      <a:pt x="227577" y="138147"/>
                    </a:cubicBezTo>
                    <a:cubicBezTo>
                      <a:pt x="233273" y="136593"/>
                      <a:pt x="238295" y="133000"/>
                      <a:pt x="244023" y="131568"/>
                    </a:cubicBezTo>
                    <a:cubicBezTo>
                      <a:pt x="251544" y="129688"/>
                      <a:pt x="259420" y="129666"/>
                      <a:pt x="267048" y="128279"/>
                    </a:cubicBezTo>
                    <a:cubicBezTo>
                      <a:pt x="276135" y="126627"/>
                      <a:pt x="281617" y="124519"/>
                      <a:pt x="290072" y="121701"/>
                    </a:cubicBezTo>
                    <a:cubicBezTo>
                      <a:pt x="349712" y="123455"/>
                      <a:pt x="372599" y="116148"/>
                      <a:pt x="415062" y="128279"/>
                    </a:cubicBezTo>
                    <a:cubicBezTo>
                      <a:pt x="418396" y="129231"/>
                      <a:pt x="421641" y="130472"/>
                      <a:pt x="424930" y="131568"/>
                    </a:cubicBezTo>
                    <a:cubicBezTo>
                      <a:pt x="428219" y="133761"/>
                      <a:pt x="431262" y="136379"/>
                      <a:pt x="434798" y="138147"/>
                    </a:cubicBezTo>
                    <a:cubicBezTo>
                      <a:pt x="437899" y="139698"/>
                      <a:pt x="441634" y="139752"/>
                      <a:pt x="444665" y="141436"/>
                    </a:cubicBezTo>
                    <a:cubicBezTo>
                      <a:pt x="451576" y="145276"/>
                      <a:pt x="457822" y="150207"/>
                      <a:pt x="464400" y="154593"/>
                    </a:cubicBezTo>
                    <a:cubicBezTo>
                      <a:pt x="474830" y="161546"/>
                      <a:pt x="488368" y="169637"/>
                      <a:pt x="494003" y="180906"/>
                    </a:cubicBezTo>
                    <a:cubicBezTo>
                      <a:pt x="496196" y="185292"/>
                      <a:pt x="498149" y="189806"/>
                      <a:pt x="500582" y="194063"/>
                    </a:cubicBezTo>
                    <a:cubicBezTo>
                      <a:pt x="510782" y="211914"/>
                      <a:pt x="504420" y="195710"/>
                      <a:pt x="510449" y="213798"/>
                    </a:cubicBezTo>
                    <a:cubicBezTo>
                      <a:pt x="509353" y="218184"/>
                      <a:pt x="508941" y="222800"/>
                      <a:pt x="507160" y="226955"/>
                    </a:cubicBezTo>
                    <a:cubicBezTo>
                      <a:pt x="502011" y="238970"/>
                      <a:pt x="500250" y="235772"/>
                      <a:pt x="490714" y="243401"/>
                    </a:cubicBezTo>
                    <a:cubicBezTo>
                      <a:pt x="467280" y="262149"/>
                      <a:pt x="504641" y="236312"/>
                      <a:pt x="474268" y="256558"/>
                    </a:cubicBezTo>
                    <a:cubicBezTo>
                      <a:pt x="440280" y="255462"/>
                      <a:pt x="406250" y="255266"/>
                      <a:pt x="372303" y="253269"/>
                    </a:cubicBezTo>
                    <a:cubicBezTo>
                      <a:pt x="368842" y="253065"/>
                      <a:pt x="365769" y="250933"/>
                      <a:pt x="362435" y="249980"/>
                    </a:cubicBezTo>
                    <a:cubicBezTo>
                      <a:pt x="358088" y="248738"/>
                      <a:pt x="353711" y="247577"/>
                      <a:pt x="349278" y="246690"/>
                    </a:cubicBezTo>
                    <a:cubicBezTo>
                      <a:pt x="342738" y="245382"/>
                      <a:pt x="336083" y="244709"/>
                      <a:pt x="329543" y="243401"/>
                    </a:cubicBezTo>
                    <a:cubicBezTo>
                      <a:pt x="325110" y="242514"/>
                      <a:pt x="320806" y="241059"/>
                      <a:pt x="316386" y="240112"/>
                    </a:cubicBezTo>
                    <a:cubicBezTo>
                      <a:pt x="305453" y="237769"/>
                      <a:pt x="294341" y="236246"/>
                      <a:pt x="283494" y="233534"/>
                    </a:cubicBezTo>
                    <a:cubicBezTo>
                      <a:pt x="279108" y="232437"/>
                      <a:pt x="274851" y="230488"/>
                      <a:pt x="270337" y="230244"/>
                    </a:cubicBezTo>
                    <a:cubicBezTo>
                      <a:pt x="234192" y="228290"/>
                      <a:pt x="197974" y="228051"/>
                      <a:pt x="161793" y="226955"/>
                    </a:cubicBezTo>
                    <a:cubicBezTo>
                      <a:pt x="150829" y="224762"/>
                      <a:pt x="139748" y="223089"/>
                      <a:pt x="128901" y="220377"/>
                    </a:cubicBezTo>
                    <a:cubicBezTo>
                      <a:pt x="122332" y="218735"/>
                      <a:pt x="105322" y="214261"/>
                      <a:pt x="99298" y="213798"/>
                    </a:cubicBezTo>
                    <a:cubicBezTo>
                      <a:pt x="76315" y="212030"/>
                      <a:pt x="53249" y="211605"/>
                      <a:pt x="30225" y="210509"/>
                    </a:cubicBezTo>
                    <a:cubicBezTo>
                      <a:pt x="20357" y="209413"/>
                      <a:pt x="10041" y="210359"/>
                      <a:pt x="622" y="207220"/>
                    </a:cubicBezTo>
                    <a:cubicBezTo>
                      <a:pt x="-2667" y="206124"/>
                      <a:pt x="8038" y="206383"/>
                      <a:pt x="10490" y="203931"/>
                    </a:cubicBezTo>
                    <a:cubicBezTo>
                      <a:pt x="12942" y="201479"/>
                      <a:pt x="7749" y="214895"/>
                      <a:pt x="17068" y="19406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6" name="Freeform 125">
                <a:extLst>
                  <a:ext uri="{FF2B5EF4-FFF2-40B4-BE49-F238E27FC236}">
                    <a16:creationId xmlns:a16="http://schemas.microsoft.com/office/drawing/2014/main" id="{49DABEC0-909E-D144-B8A6-3A51EF2A0ADA}"/>
                  </a:ext>
                </a:extLst>
              </p:cNvPr>
              <p:cNvSpPr/>
              <p:nvPr/>
            </p:nvSpPr>
            <p:spPr>
              <a:xfrm>
                <a:off x="292368" y="374970"/>
                <a:ext cx="138271" cy="299341"/>
              </a:xfrm>
              <a:custGeom>
                <a:avLst/>
                <a:gdLst>
                  <a:gd name="connsiteX0" fmla="*/ 138271 w 138271"/>
                  <a:gd name="connsiteY0" fmla="*/ 0 h 299341"/>
                  <a:gd name="connsiteX1" fmla="*/ 3413 w 138271"/>
                  <a:gd name="connsiteY1" fmla="*/ 19735 h 299341"/>
                  <a:gd name="connsiteX2" fmla="*/ 124 w 138271"/>
                  <a:gd name="connsiteY2" fmla="*/ 32892 h 299341"/>
                  <a:gd name="connsiteX3" fmla="*/ 3413 w 138271"/>
                  <a:gd name="connsiteY3" fmla="*/ 42759 h 299341"/>
                  <a:gd name="connsiteX4" fmla="*/ 6702 w 138271"/>
                  <a:gd name="connsiteY4" fmla="*/ 62495 h 299341"/>
                  <a:gd name="connsiteX5" fmla="*/ 9992 w 138271"/>
                  <a:gd name="connsiteY5" fmla="*/ 75651 h 299341"/>
                  <a:gd name="connsiteX6" fmla="*/ 16570 w 138271"/>
                  <a:gd name="connsiteY6" fmla="*/ 115122 h 299341"/>
                  <a:gd name="connsiteX7" fmla="*/ 23148 w 138271"/>
                  <a:gd name="connsiteY7" fmla="*/ 131568 h 299341"/>
                  <a:gd name="connsiteX8" fmla="*/ 26438 w 138271"/>
                  <a:gd name="connsiteY8" fmla="*/ 141436 h 299341"/>
                  <a:gd name="connsiteX9" fmla="*/ 29727 w 138271"/>
                  <a:gd name="connsiteY9" fmla="*/ 161171 h 299341"/>
                  <a:gd name="connsiteX10" fmla="*/ 33016 w 138271"/>
                  <a:gd name="connsiteY10" fmla="*/ 171038 h 299341"/>
                  <a:gd name="connsiteX11" fmla="*/ 36305 w 138271"/>
                  <a:gd name="connsiteY11" fmla="*/ 190774 h 299341"/>
                  <a:gd name="connsiteX12" fmla="*/ 33016 w 138271"/>
                  <a:gd name="connsiteY12" fmla="*/ 292739 h 299341"/>
                  <a:gd name="connsiteX13" fmla="*/ 23148 w 138271"/>
                  <a:gd name="connsiteY13" fmla="*/ 299318 h 299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271" h="299341">
                    <a:moveTo>
                      <a:pt x="138271" y="0"/>
                    </a:moveTo>
                    <a:cubicBezTo>
                      <a:pt x="93318" y="6578"/>
                      <a:pt x="47609" y="9212"/>
                      <a:pt x="3413" y="19735"/>
                    </a:cubicBezTo>
                    <a:cubicBezTo>
                      <a:pt x="-985" y="20782"/>
                      <a:pt x="124" y="28371"/>
                      <a:pt x="124" y="32892"/>
                    </a:cubicBezTo>
                    <a:cubicBezTo>
                      <a:pt x="124" y="36359"/>
                      <a:pt x="2317" y="39470"/>
                      <a:pt x="3413" y="42759"/>
                    </a:cubicBezTo>
                    <a:cubicBezTo>
                      <a:pt x="4509" y="49338"/>
                      <a:pt x="5394" y="55955"/>
                      <a:pt x="6702" y="62495"/>
                    </a:cubicBezTo>
                    <a:cubicBezTo>
                      <a:pt x="7589" y="66928"/>
                      <a:pt x="9183" y="71204"/>
                      <a:pt x="9992" y="75651"/>
                    </a:cubicBezTo>
                    <a:cubicBezTo>
                      <a:pt x="11766" y="85410"/>
                      <a:pt x="13423" y="104631"/>
                      <a:pt x="16570" y="115122"/>
                    </a:cubicBezTo>
                    <a:cubicBezTo>
                      <a:pt x="18266" y="120777"/>
                      <a:pt x="21075" y="126040"/>
                      <a:pt x="23148" y="131568"/>
                    </a:cubicBezTo>
                    <a:cubicBezTo>
                      <a:pt x="24365" y="134815"/>
                      <a:pt x="25341" y="138147"/>
                      <a:pt x="26438" y="141436"/>
                    </a:cubicBezTo>
                    <a:cubicBezTo>
                      <a:pt x="27534" y="148014"/>
                      <a:pt x="28280" y="154661"/>
                      <a:pt x="29727" y="161171"/>
                    </a:cubicBezTo>
                    <a:cubicBezTo>
                      <a:pt x="30479" y="164555"/>
                      <a:pt x="32264" y="167654"/>
                      <a:pt x="33016" y="171038"/>
                    </a:cubicBezTo>
                    <a:cubicBezTo>
                      <a:pt x="34463" y="177549"/>
                      <a:pt x="35209" y="184195"/>
                      <a:pt x="36305" y="190774"/>
                    </a:cubicBezTo>
                    <a:cubicBezTo>
                      <a:pt x="35209" y="224762"/>
                      <a:pt x="36095" y="258873"/>
                      <a:pt x="33016" y="292739"/>
                    </a:cubicBezTo>
                    <a:cubicBezTo>
                      <a:pt x="32347" y="300094"/>
                      <a:pt x="27175" y="299318"/>
                      <a:pt x="23148" y="29931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7" name="Freeform 126">
                <a:extLst>
                  <a:ext uri="{FF2B5EF4-FFF2-40B4-BE49-F238E27FC236}">
                    <a16:creationId xmlns:a16="http://schemas.microsoft.com/office/drawing/2014/main" id="{EB02C341-0A82-654E-B4CC-8ED5C0888FC9}"/>
                  </a:ext>
                </a:extLst>
              </p:cNvPr>
              <p:cNvSpPr/>
              <p:nvPr/>
            </p:nvSpPr>
            <p:spPr>
              <a:xfrm>
                <a:off x="206848" y="305896"/>
                <a:ext cx="128421" cy="184196"/>
              </a:xfrm>
              <a:custGeom>
                <a:avLst/>
                <a:gdLst>
                  <a:gd name="connsiteX0" fmla="*/ 128421 w 128421"/>
                  <a:gd name="connsiteY0" fmla="*/ 0 h 184196"/>
                  <a:gd name="connsiteX1" fmla="*/ 39612 w 128421"/>
                  <a:gd name="connsiteY1" fmla="*/ 19735 h 184196"/>
                  <a:gd name="connsiteX2" fmla="*/ 29744 w 128421"/>
                  <a:gd name="connsiteY2" fmla="*/ 23025 h 184196"/>
                  <a:gd name="connsiteX3" fmla="*/ 16588 w 128421"/>
                  <a:gd name="connsiteY3" fmla="*/ 26314 h 184196"/>
                  <a:gd name="connsiteX4" fmla="*/ 141 w 128421"/>
                  <a:gd name="connsiteY4" fmla="*/ 39471 h 184196"/>
                  <a:gd name="connsiteX5" fmla="*/ 3431 w 128421"/>
                  <a:gd name="connsiteY5" fmla="*/ 55917 h 184196"/>
                  <a:gd name="connsiteX6" fmla="*/ 10009 w 128421"/>
                  <a:gd name="connsiteY6" fmla="*/ 78941 h 184196"/>
                  <a:gd name="connsiteX7" fmla="*/ 13298 w 128421"/>
                  <a:gd name="connsiteY7" fmla="*/ 101966 h 184196"/>
                  <a:gd name="connsiteX8" fmla="*/ 16588 w 128421"/>
                  <a:gd name="connsiteY8" fmla="*/ 115122 h 184196"/>
                  <a:gd name="connsiteX9" fmla="*/ 19877 w 128421"/>
                  <a:gd name="connsiteY9" fmla="*/ 131569 h 184196"/>
                  <a:gd name="connsiteX10" fmla="*/ 23166 w 128421"/>
                  <a:gd name="connsiteY10" fmla="*/ 144725 h 184196"/>
                  <a:gd name="connsiteX11" fmla="*/ 26455 w 128421"/>
                  <a:gd name="connsiteY11" fmla="*/ 161171 h 184196"/>
                  <a:gd name="connsiteX12" fmla="*/ 33034 w 128421"/>
                  <a:gd name="connsiteY12" fmla="*/ 184196 h 184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8421" h="184196">
                    <a:moveTo>
                      <a:pt x="128421" y="0"/>
                    </a:moveTo>
                    <a:lnTo>
                      <a:pt x="39612" y="19735"/>
                    </a:lnTo>
                    <a:cubicBezTo>
                      <a:pt x="36235" y="20523"/>
                      <a:pt x="33078" y="22072"/>
                      <a:pt x="29744" y="23025"/>
                    </a:cubicBezTo>
                    <a:cubicBezTo>
                      <a:pt x="25398" y="24267"/>
                      <a:pt x="20973" y="25218"/>
                      <a:pt x="16588" y="26314"/>
                    </a:cubicBezTo>
                    <a:cubicBezTo>
                      <a:pt x="15459" y="27066"/>
                      <a:pt x="634" y="36017"/>
                      <a:pt x="141" y="39471"/>
                    </a:cubicBezTo>
                    <a:cubicBezTo>
                      <a:pt x="-650" y="45005"/>
                      <a:pt x="2075" y="50493"/>
                      <a:pt x="3431" y="55917"/>
                    </a:cubicBezTo>
                    <a:cubicBezTo>
                      <a:pt x="8126" y="74696"/>
                      <a:pt x="5909" y="56392"/>
                      <a:pt x="10009" y="78941"/>
                    </a:cubicBezTo>
                    <a:cubicBezTo>
                      <a:pt x="11396" y="86569"/>
                      <a:pt x="11911" y="94338"/>
                      <a:pt x="13298" y="101966"/>
                    </a:cubicBezTo>
                    <a:cubicBezTo>
                      <a:pt x="14107" y="106413"/>
                      <a:pt x="15607" y="110709"/>
                      <a:pt x="16588" y="115122"/>
                    </a:cubicBezTo>
                    <a:cubicBezTo>
                      <a:pt x="17801" y="120580"/>
                      <a:pt x="18664" y="126111"/>
                      <a:pt x="19877" y="131569"/>
                    </a:cubicBezTo>
                    <a:cubicBezTo>
                      <a:pt x="20858" y="135982"/>
                      <a:pt x="22185" y="140312"/>
                      <a:pt x="23166" y="144725"/>
                    </a:cubicBezTo>
                    <a:cubicBezTo>
                      <a:pt x="24379" y="150182"/>
                      <a:pt x="24984" y="155777"/>
                      <a:pt x="26455" y="161171"/>
                    </a:cubicBezTo>
                    <a:cubicBezTo>
                      <a:pt x="33381" y="186565"/>
                      <a:pt x="33034" y="173242"/>
                      <a:pt x="33034" y="18419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8" name="Freeform 127">
                <a:extLst>
                  <a:ext uri="{FF2B5EF4-FFF2-40B4-BE49-F238E27FC236}">
                    <a16:creationId xmlns:a16="http://schemas.microsoft.com/office/drawing/2014/main" id="{5AC57EA6-B3A5-DB40-8689-F5877316B41B}"/>
                  </a:ext>
                </a:extLst>
              </p:cNvPr>
              <p:cNvSpPr/>
              <p:nvPr/>
            </p:nvSpPr>
            <p:spPr>
              <a:xfrm>
                <a:off x="167378" y="269715"/>
                <a:ext cx="65784" cy="121701"/>
              </a:xfrm>
              <a:custGeom>
                <a:avLst/>
                <a:gdLst>
                  <a:gd name="connsiteX0" fmla="*/ 65784 w 65784"/>
                  <a:gd name="connsiteY0" fmla="*/ 0 h 121701"/>
                  <a:gd name="connsiteX1" fmla="*/ 0 w 65784"/>
                  <a:gd name="connsiteY1" fmla="*/ 49338 h 121701"/>
                  <a:gd name="connsiteX2" fmla="*/ 9868 w 65784"/>
                  <a:gd name="connsiteY2" fmla="*/ 92098 h 121701"/>
                  <a:gd name="connsiteX3" fmla="*/ 13157 w 65784"/>
                  <a:gd name="connsiteY3" fmla="*/ 121701 h 121701"/>
                </a:gdLst>
                <a:ahLst/>
                <a:cxnLst>
                  <a:cxn ang="0">
                    <a:pos x="connsiteX0" y="connsiteY0"/>
                  </a:cxn>
                  <a:cxn ang="0">
                    <a:pos x="connsiteX1" y="connsiteY1"/>
                  </a:cxn>
                  <a:cxn ang="0">
                    <a:pos x="connsiteX2" y="connsiteY2"/>
                  </a:cxn>
                  <a:cxn ang="0">
                    <a:pos x="connsiteX3" y="connsiteY3"/>
                  </a:cxn>
                </a:cxnLst>
                <a:rect l="l" t="t" r="r" b="b"/>
                <a:pathLst>
                  <a:path w="65784" h="121701">
                    <a:moveTo>
                      <a:pt x="65784" y="0"/>
                    </a:moveTo>
                    <a:cubicBezTo>
                      <a:pt x="357" y="41321"/>
                      <a:pt x="11080" y="16096"/>
                      <a:pt x="0" y="49338"/>
                    </a:cubicBezTo>
                    <a:cubicBezTo>
                      <a:pt x="9574" y="78062"/>
                      <a:pt x="4988" y="60381"/>
                      <a:pt x="9868" y="92098"/>
                    </a:cubicBezTo>
                    <a:cubicBezTo>
                      <a:pt x="13698" y="116989"/>
                      <a:pt x="13157" y="104221"/>
                      <a:pt x="13157" y="12170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Tree>
    <p:extLst>
      <p:ext uri="{BB962C8B-B14F-4D97-AF65-F5344CB8AC3E}">
        <p14:creationId xmlns:p14="http://schemas.microsoft.com/office/powerpoint/2010/main" val="2995055283"/>
      </p:ext>
    </p:extLst>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spcFirstLastPara="1" wrap="square" lIns="91425" tIns="91425" rIns="91425" bIns="91425" anchor="b" anchorCtr="0"/>
      <a:lstStyle>
        <a:defPPr algn="r">
          <a:defRPr b="1" dirty="0"/>
        </a:defPPr>
      </a:lstStyle>
    </a:txDef>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15863</TotalTime>
  <Words>3475</Words>
  <Application>Microsoft Macintosh PowerPoint</Application>
  <PresentationFormat>On-screen Show (16:9)</PresentationFormat>
  <Paragraphs>534</Paragraphs>
  <Slides>73</Slides>
  <Notes>47</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73</vt:i4>
      </vt:variant>
    </vt:vector>
  </HeadingPairs>
  <TitlesOfParts>
    <vt:vector size="88" baseType="lpstr">
      <vt:lpstr>Franklin Gothic Book</vt:lpstr>
      <vt:lpstr>Adobe Caslon Pro</vt:lpstr>
      <vt:lpstr>Symbol</vt:lpstr>
      <vt:lpstr>Franklin Gothic</vt:lpstr>
      <vt:lpstr>Raleway</vt:lpstr>
      <vt:lpstr>ITC Franklin Gothic Std Bk Cd</vt:lpstr>
      <vt:lpstr>Franklin Gothic Medium Cond</vt:lpstr>
      <vt:lpstr>Calibri</vt:lpstr>
      <vt:lpstr>Franklin Gothic Medium</vt:lpstr>
      <vt:lpstr>Franklin Gothic Demi Cond</vt:lpstr>
      <vt:lpstr>Arial</vt:lpstr>
      <vt:lpstr>Bodoni</vt:lpstr>
      <vt:lpstr>Franklin Gothic Demi</vt:lpstr>
      <vt:lpstr>Lato</vt:lpstr>
      <vt:lpstr>Swiss</vt:lpstr>
      <vt:lpstr>PowerPoint Presentation</vt:lpstr>
      <vt:lpstr>During this workshop…   -Identify 1 or 2 things    you could actually use   -Identify 1 thing    you could share</vt:lpstr>
      <vt:lpstr>Overview</vt:lpstr>
      <vt:lpstr>For technical &amp; research writing keep in mind:</vt:lpstr>
      <vt:lpstr>We will approach Feedback as</vt:lpstr>
      <vt:lpstr>What’s helpful depends on where we’re at</vt:lpstr>
      <vt:lpstr>Monster bugs </vt:lpstr>
      <vt:lpstr>Stage 1: Unaware</vt:lpstr>
      <vt:lpstr>Stage 1: Unaware</vt:lpstr>
      <vt:lpstr>Stage 1: Unaware | Training</vt:lpstr>
      <vt:lpstr>Stage 2: Semi-aware</vt:lpstr>
      <vt:lpstr>Stage 2: Semi-aware</vt:lpstr>
      <vt:lpstr>Stage 2: Semi-aware | Training</vt:lpstr>
      <vt:lpstr>Stage 2.5: Semi-aware</vt:lpstr>
      <vt:lpstr>Stage 3: Aware</vt:lpstr>
      <vt:lpstr>Stage 3: Aware | Training</vt:lpstr>
      <vt:lpstr>Stage 4: Explicit Avoidance</vt:lpstr>
      <vt:lpstr>Stage 4: Explicit Avoidance | Training</vt:lpstr>
      <vt:lpstr>Stage 5: Implicit Avoidance</vt:lpstr>
      <vt:lpstr>Notes</vt:lpstr>
      <vt:lpstr>Stages of feedback:  moving forward</vt:lpstr>
      <vt:lpstr>Stage 1: Unaware</vt:lpstr>
      <vt:lpstr>Stage 1: Unaware</vt:lpstr>
      <vt:lpstr>Stage 1: Unaware</vt:lpstr>
      <vt:lpstr>Stage 2: Semi-aware</vt:lpstr>
      <vt:lpstr>Stage 2: Semi-aware</vt:lpstr>
      <vt:lpstr>Stage 2: Semi-aware</vt:lpstr>
      <vt:lpstr>Stage 3: Aware</vt:lpstr>
      <vt:lpstr>Stage 3: Aware</vt:lpstr>
      <vt:lpstr>Stage 3: Aware</vt:lpstr>
      <vt:lpstr>Stage 4: Explicit Avoidance</vt:lpstr>
      <vt:lpstr>Stage 4: Explicit Avoidance</vt:lpstr>
      <vt:lpstr>Stage 4: Explicit Avoidance</vt:lpstr>
      <vt:lpstr>Stage 5: Implicit Avoidance</vt:lpstr>
      <vt:lpstr>Notes</vt:lpstr>
      <vt:lpstr>Feedback Focus</vt:lpstr>
      <vt:lpstr>Stage of Work</vt:lpstr>
      <vt:lpstr>Additional Areas to Consider…</vt:lpstr>
      <vt:lpstr>SOURCES of Feedback</vt:lpstr>
      <vt:lpstr>Advisor/ Major Professor/ PI </vt:lpstr>
      <vt:lpstr>Peers in discipline</vt:lpstr>
      <vt:lpstr>Peer debriefers</vt:lpstr>
      <vt:lpstr>Other engineering grad students</vt:lpstr>
      <vt:lpstr>One-on-One Consultations</vt:lpstr>
      <vt:lpstr>One-on-One Consultations</vt:lpstr>
      <vt:lpstr>Peer Review Groups</vt:lpstr>
      <vt:lpstr>Peer Review Groups</vt:lpstr>
      <vt:lpstr>Outsiders</vt:lpstr>
      <vt:lpstr>Software </vt:lpstr>
      <vt:lpstr>Journal/conference reviewers</vt:lpstr>
      <vt:lpstr>Find a feedback partner/community</vt:lpstr>
      <vt:lpstr>Asking for Feedback</vt:lpstr>
      <vt:lpstr>Consultations &amp; PRGs</vt:lpstr>
      <vt:lpstr>PowerPoint Presentation</vt:lpstr>
      <vt:lpstr>Ask for what  you need</vt:lpstr>
      <vt:lpstr>PowerPoint Presentation</vt:lpstr>
      <vt:lpstr>PowerPoint Presentation</vt:lpstr>
      <vt:lpstr>PowerPoint Presentation</vt:lpstr>
      <vt:lpstr>Include supporting materials</vt:lpstr>
      <vt:lpstr>Leave your own comments in draft</vt:lpstr>
      <vt:lpstr>Giving &amp; Receiving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 consultants</dc:title>
  <cp:lastModifiedBy>Cunningham, Kelly J. (kjc5z)</cp:lastModifiedBy>
  <cp:revision>218</cp:revision>
  <dcterms:modified xsi:type="dcterms:W3CDTF">2022-07-29T23:27:51Z</dcterms:modified>
</cp:coreProperties>
</file>