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980" autoAdjust="0"/>
  </p:normalViewPr>
  <p:slideViewPr>
    <p:cSldViewPr>
      <p:cViewPr>
        <p:scale>
          <a:sx n="150" d="100"/>
          <a:sy n="150" d="100"/>
        </p:scale>
        <p:origin x="-448" y="-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12742-495B-4FDC-A45A-76E5D792A723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BE51F-497A-46C5-AA96-110AC490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BE51F-497A-46C5-AA96-110AC490A9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7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BE51F-497A-46C5-AA96-110AC490A9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1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BE51F-497A-46C5-AA96-110AC490A9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9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BE51F-497A-46C5-AA96-110AC490A9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9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BE51F-497A-46C5-AA96-110AC490A9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BE51F-497A-46C5-AA96-110AC490A9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BE51F-497A-46C5-AA96-110AC490A9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1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BE51F-497A-46C5-AA96-110AC490A9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BE51F-497A-46C5-AA96-110AC490A9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1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BE51F-497A-46C5-AA96-110AC490A9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1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BE51F-497A-46C5-AA96-110AC490A9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stuff from P\OLE\UX\signs\renee templates\8.5x11_Sign_landscap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864"/>
            <a:ext cx="9144000" cy="52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4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46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alphaModFix amt="5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49996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mailto:mclaibourn@virginia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data.library.virginia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cadre.virginia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rdis2-1600x720.jpg"/>
          <p:cNvPicPr>
            <a:picLocks noChangeAspect="1"/>
          </p:cNvPicPr>
          <p:nvPr/>
        </p:nvPicPr>
        <p:blipFill rotWithShape="1">
          <a:blip r:embed="rId3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" b="24537"/>
          <a:stretch/>
        </p:blipFill>
        <p:spPr>
          <a:xfrm>
            <a:off x="0" y="1123950"/>
            <a:ext cx="9144000" cy="3124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1124712"/>
            <a:ext cx="4572000" cy="2932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 Research Data </a:t>
            </a:r>
            <a:r>
              <a:rPr lang="en-US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</a:p>
          <a:p>
            <a:pPr algn="l"/>
            <a:r>
              <a:rPr lang="en-US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en-US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l"/>
            <a:r>
              <a:rPr lang="en-US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Networks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3257550"/>
            <a:ext cx="24459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Michele Claibourn</a:t>
            </a: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  <a:hlinkClick r:id="rId4"/>
              </a:rPr>
              <a:t>mclaibourn@virginia.edu</a:t>
            </a:r>
            <a:endParaRPr lang="en-US" sz="16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0" y="2318004"/>
            <a:ext cx="4232816" cy="17469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8575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Bigger on the Inside: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3302" y="-114300"/>
            <a:ext cx="9245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Project Briefing: Expanding Research Data Services | CNI Fall 2016 Meeting | December 13, 2016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11430" y="4324350"/>
            <a:ext cx="655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’</a:t>
            </a:r>
            <a:r>
              <a:rPr lang="en-US" sz="1200" i="1" dirty="0">
                <a:solidFill>
                  <a:schemeClr val="bg1"/>
                </a:solidFill>
              </a:rPr>
              <a:t> Oh, that box … big and little at the same time. Brand new and ancient and the bluest blue ever</a:t>
            </a:r>
            <a:r>
              <a:rPr lang="en-US" sz="1200" i="1" dirty="0" smtClean="0">
                <a:solidFill>
                  <a:schemeClr val="bg1"/>
                </a:solidFill>
              </a:rPr>
              <a:t>.’</a:t>
            </a:r>
            <a:r>
              <a:rPr lang="en-US" sz="1200" i="1" baseline="30000" dirty="0" smtClean="0">
                <a:solidFill>
                  <a:schemeClr val="bg1"/>
                </a:solidFill>
              </a:rPr>
              <a:t>1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						-</a:t>
            </a:r>
            <a:r>
              <a:rPr lang="en-US" sz="1200" i="1" dirty="0">
                <a:solidFill>
                  <a:schemeClr val="bg1"/>
                </a:solidFill>
              </a:rPr>
              <a:t>- </a:t>
            </a:r>
            <a:r>
              <a:rPr lang="en-US" sz="1200" dirty="0">
                <a:solidFill>
                  <a:schemeClr val="bg1"/>
                </a:solidFill>
              </a:rPr>
              <a:t>The </a:t>
            </a:r>
            <a:r>
              <a:rPr lang="en-US" sz="1200" dirty="0" smtClean="0">
                <a:solidFill>
                  <a:schemeClr val="bg1"/>
                </a:solidFill>
              </a:rPr>
              <a:t>Doctor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7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0" y="-57150"/>
            <a:ext cx="91059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dobe Garamond Pro"/>
                <a:ea typeface="+mj-ea"/>
                <a:cs typeface="Adobe Garamond Pro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1430" y="4324350"/>
            <a:ext cx="655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’You want weapons? We’re in a library! Books! The best weapons in the world!’</a:t>
            </a:r>
            <a:r>
              <a:rPr lang="en-US" sz="1200" i="1" baseline="30000" dirty="0" smtClean="0">
                <a:solidFill>
                  <a:schemeClr val="bg1"/>
                </a:solidFill>
              </a:rPr>
              <a:t>10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						-</a:t>
            </a:r>
            <a:r>
              <a:rPr lang="en-US" sz="1200" i="1" dirty="0">
                <a:solidFill>
                  <a:schemeClr val="bg1"/>
                </a:solidFill>
              </a:rPr>
              <a:t>- </a:t>
            </a:r>
            <a:r>
              <a:rPr lang="en-US" sz="1200" dirty="0">
                <a:solidFill>
                  <a:schemeClr val="bg1"/>
                </a:solidFill>
              </a:rPr>
              <a:t>The </a:t>
            </a:r>
            <a:r>
              <a:rPr lang="en-US" sz="1200" dirty="0" smtClean="0">
                <a:solidFill>
                  <a:schemeClr val="bg1"/>
                </a:solidFill>
              </a:rPr>
              <a:t>Doctor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1915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For UVA Library’s RDS?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Integrating Data Services and Social, Natural, &amp; Engineering Science teams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Imagining possibilities for space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Branching into the qualitative arena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Internally developed projects: Data for Democracy Lab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For us today?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Enlightening discussion!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1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38100" y="-5715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dobe Garamond Pro"/>
                <a:ea typeface="+mj-ea"/>
                <a:cs typeface="Adobe Garamond Pro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" y="628650"/>
            <a:ext cx="9131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400" dirty="0" smtClean="0">
                <a:latin typeface="Arial"/>
                <a:cs typeface="Arial"/>
              </a:rPr>
              <a:t>Title Figure: The TARDIS, </a:t>
            </a:r>
            <a:r>
              <a:rPr lang="en-US" sz="1400" i="1" dirty="0" smtClean="0">
                <a:latin typeface="Arial"/>
                <a:cs typeface="Arial"/>
              </a:rPr>
              <a:t>BBC America</a:t>
            </a:r>
            <a:r>
              <a:rPr lang="en-US" sz="1400" dirty="0" smtClean="0">
                <a:latin typeface="Arial"/>
                <a:cs typeface="Arial"/>
              </a:rPr>
              <a:t>, 7 </a:t>
            </a:r>
            <a:r>
              <a:rPr lang="en-US" sz="1400" dirty="0">
                <a:latin typeface="Arial"/>
                <a:cs typeface="Arial"/>
              </a:rPr>
              <a:t>December 2016 &lt;http://</a:t>
            </a:r>
            <a:r>
              <a:rPr lang="en-US" sz="1400" dirty="0" err="1">
                <a:latin typeface="Arial"/>
                <a:cs typeface="Arial"/>
              </a:rPr>
              <a:t>www.bbcamerica.com</a:t>
            </a:r>
            <a:r>
              <a:rPr lang="en-US" sz="1400" dirty="0">
                <a:latin typeface="Arial"/>
                <a:cs typeface="Arial"/>
              </a:rPr>
              <a:t>/</a:t>
            </a:r>
            <a:r>
              <a:rPr lang="en-US" sz="1400" dirty="0" err="1">
                <a:latin typeface="Arial"/>
                <a:cs typeface="Arial"/>
              </a:rPr>
              <a:t>anglophenia</a:t>
            </a:r>
            <a:r>
              <a:rPr lang="en-US" sz="1400" dirty="0">
                <a:latin typeface="Arial"/>
                <a:cs typeface="Arial"/>
              </a:rPr>
              <a:t>/2012/12/doctor-who-the-magic-of-the-</a:t>
            </a:r>
            <a:r>
              <a:rPr lang="en-US" sz="1400" dirty="0" err="1">
                <a:latin typeface="Arial"/>
                <a:cs typeface="Arial"/>
              </a:rPr>
              <a:t>tardis</a:t>
            </a:r>
            <a:r>
              <a:rPr lang="en-US" sz="1400" dirty="0">
                <a:latin typeface="Arial"/>
                <a:cs typeface="Arial"/>
              </a:rPr>
              <a:t>&gt;</a:t>
            </a:r>
            <a:endParaRPr lang="en-US" sz="1400" dirty="0" smtClean="0">
              <a:latin typeface="Arial"/>
              <a:cs typeface="Arial"/>
            </a:endParaRPr>
          </a:p>
          <a:p>
            <a:pPr marL="342900" indent="-342900" defTabSz="457200">
              <a:buAutoNum type="arabicPeriod"/>
              <a:defRPr/>
            </a:pPr>
            <a:r>
              <a:rPr lang="en-US" sz="1400" dirty="0" smtClean="0">
                <a:latin typeface="Arial"/>
                <a:cs typeface="Arial"/>
              </a:rPr>
              <a:t>Doctor </a:t>
            </a:r>
            <a:r>
              <a:rPr lang="en-US" sz="1400" dirty="0">
                <a:latin typeface="Arial"/>
                <a:cs typeface="Arial"/>
              </a:rPr>
              <a:t>Who, Season 5, 'The Big </a:t>
            </a:r>
            <a:r>
              <a:rPr lang="en-US" sz="1400" dirty="0" smtClean="0">
                <a:latin typeface="Arial"/>
                <a:cs typeface="Arial"/>
              </a:rPr>
              <a:t>Bang’</a:t>
            </a:r>
          </a:p>
          <a:p>
            <a:pPr marL="342900" indent="-342900" defTabSz="457200">
              <a:buAutoNum type="arabicPeriod"/>
              <a:defRPr/>
            </a:pPr>
            <a:r>
              <a:rPr lang="en-US" sz="1400" dirty="0" smtClean="0">
                <a:latin typeface="Arial"/>
                <a:cs typeface="Arial"/>
              </a:rPr>
              <a:t>Doctor Who, Season 3, ‘Blink’</a:t>
            </a:r>
          </a:p>
          <a:p>
            <a:pPr marL="342900" indent="-342900" defTabSz="457200">
              <a:buAutoNum type="arabicPeriod"/>
              <a:defRPr/>
            </a:pPr>
            <a:r>
              <a:rPr lang="en-US" sz="1400" dirty="0" smtClean="0">
                <a:latin typeface="Arial"/>
                <a:cs typeface="Arial"/>
              </a:rPr>
              <a:t>Doctor Who, Season 2, ‘Fear Her’</a:t>
            </a:r>
          </a:p>
          <a:p>
            <a:pPr marL="342900" indent="-342900" defTabSz="457200">
              <a:buAutoNum type="arabicPeriod"/>
              <a:defRPr/>
            </a:pPr>
            <a:r>
              <a:rPr lang="en-US" sz="1400" dirty="0" smtClean="0">
                <a:latin typeface="Arial"/>
                <a:cs typeface="Arial"/>
              </a:rPr>
              <a:t>Doctor Who, Original Season 14, ‘The Robots of Death’</a:t>
            </a:r>
          </a:p>
          <a:p>
            <a:pPr marL="342900" indent="-342900" defTabSz="457200">
              <a:buAutoNum type="arabicPeriod"/>
              <a:defRPr/>
            </a:pPr>
            <a:r>
              <a:rPr lang="en-US" sz="1400" dirty="0" smtClean="0">
                <a:latin typeface="Arial"/>
                <a:cs typeface="Arial"/>
              </a:rPr>
              <a:t>Doctor Who, Season 5, ‘The </a:t>
            </a:r>
            <a:r>
              <a:rPr lang="en-US" sz="1400" dirty="0" err="1" smtClean="0">
                <a:latin typeface="Arial"/>
                <a:cs typeface="Arial"/>
              </a:rPr>
              <a:t>Pandorica</a:t>
            </a:r>
            <a:r>
              <a:rPr lang="en-US" sz="1400" dirty="0" smtClean="0">
                <a:latin typeface="Arial"/>
                <a:cs typeface="Arial"/>
              </a:rPr>
              <a:t> Opens’</a:t>
            </a:r>
          </a:p>
          <a:p>
            <a:pPr marL="342900" indent="-342900" defTabSz="457200">
              <a:buAutoNum type="arabicPeriod"/>
              <a:defRPr/>
            </a:pPr>
            <a:r>
              <a:rPr lang="en-US" sz="1400" dirty="0" smtClean="0">
                <a:latin typeface="Arial"/>
                <a:cs typeface="Arial"/>
              </a:rPr>
              <a:t>Doctor Who, </a:t>
            </a:r>
            <a:r>
              <a:rPr lang="en-US" sz="1400" dirty="0">
                <a:latin typeface="Arial"/>
                <a:cs typeface="Arial"/>
              </a:rPr>
              <a:t>Season 5, 'The </a:t>
            </a:r>
            <a:r>
              <a:rPr lang="en-US" sz="1400" dirty="0" err="1">
                <a:latin typeface="Arial"/>
                <a:cs typeface="Arial"/>
              </a:rPr>
              <a:t>Pandorica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Opens’</a:t>
            </a:r>
          </a:p>
          <a:p>
            <a:pPr marL="342900" indent="-342900" defTabSz="457200">
              <a:buAutoNum type="arabicPeriod"/>
              <a:defRPr/>
            </a:pPr>
            <a:r>
              <a:rPr lang="en-US" sz="1400" dirty="0" smtClean="0">
                <a:latin typeface="Arial"/>
                <a:cs typeface="Arial"/>
              </a:rPr>
              <a:t>Doctor Who, Season 7, ‘The Power of Three’</a:t>
            </a:r>
            <a:endParaRPr lang="en-US" sz="1400" dirty="0">
              <a:latin typeface="Arial"/>
              <a:cs typeface="Arial"/>
            </a:endParaRPr>
          </a:p>
          <a:p>
            <a:pPr marL="342900" indent="-342900" defTabSz="457200">
              <a:buAutoNum type="arabicPeriod"/>
              <a:defRPr/>
            </a:pPr>
            <a:r>
              <a:rPr lang="en-US" sz="1400" dirty="0">
                <a:latin typeface="Arial"/>
                <a:cs typeface="Arial"/>
              </a:rPr>
              <a:t>Doctor Who, Season 7, ‘The Doctor, The Widow, and The </a:t>
            </a:r>
            <a:r>
              <a:rPr lang="en-US" sz="1400" dirty="0" smtClean="0">
                <a:latin typeface="Arial"/>
                <a:cs typeface="Arial"/>
              </a:rPr>
              <a:t>Wardrobe’</a:t>
            </a:r>
          </a:p>
          <a:p>
            <a:pPr marL="342900" indent="-342900" defTabSz="457200">
              <a:buAutoNum type="arabicPeriod"/>
              <a:defRPr/>
            </a:pPr>
            <a:r>
              <a:rPr lang="en-US" sz="1400" dirty="0" smtClean="0">
                <a:latin typeface="Arial"/>
                <a:cs typeface="Arial"/>
              </a:rPr>
              <a:t>Doctor Who, Season 5, ‘The Big Bang’</a:t>
            </a:r>
          </a:p>
          <a:p>
            <a:pPr marL="342900" indent="-342900" defTabSz="457200">
              <a:buAutoNum type="arabicPeriod"/>
              <a:defRPr/>
            </a:pPr>
            <a:r>
              <a:rPr lang="en-US" sz="1400" dirty="0" smtClean="0">
                <a:latin typeface="Arial"/>
                <a:cs typeface="Arial"/>
              </a:rPr>
              <a:t>Doctor Who, Season 2, ‘Tooth and Claw’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4324350"/>
            <a:ext cx="213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With apologies to The Doctor…</a:t>
            </a:r>
            <a:endParaRPr lang="en-US" sz="1200" i="1" baseline="30000" dirty="0" smtClean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5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38100" y="-5715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dobe Garamond Pro"/>
                <a:ea typeface="+mj-ea"/>
                <a:cs typeface="Adobe Garamond Pro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Data Services at UVA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rdsWeb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8150"/>
            <a:ext cx="8763000" cy="3830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1430" y="4324350"/>
            <a:ext cx="655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’People </a:t>
            </a:r>
            <a:r>
              <a:rPr lang="en-US" sz="1200" i="1" dirty="0">
                <a:solidFill>
                  <a:schemeClr val="bg1"/>
                </a:solidFill>
              </a:rPr>
              <a:t>assume that time is a strict progression of cause to effect. But actually from a non-linear, </a:t>
            </a:r>
            <a:endParaRPr lang="en-US" sz="1200" i="1" dirty="0" smtClean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</a:rPr>
              <a:t>non</a:t>
            </a:r>
            <a:r>
              <a:rPr lang="en-US" sz="1200" i="1" dirty="0">
                <a:solidFill>
                  <a:schemeClr val="bg1"/>
                </a:solidFill>
              </a:rPr>
              <a:t>-subjective viewpoint it's more like a big ball of </a:t>
            </a:r>
            <a:r>
              <a:rPr lang="en-US" sz="1200" i="1" dirty="0" err="1">
                <a:solidFill>
                  <a:schemeClr val="bg1"/>
                </a:solidFill>
              </a:rPr>
              <a:t>wibbly</a:t>
            </a:r>
            <a:r>
              <a:rPr lang="en-US" sz="1200" i="1" dirty="0">
                <a:solidFill>
                  <a:schemeClr val="bg1"/>
                </a:solidFill>
              </a:rPr>
              <a:t>-wobbly, timey-</a:t>
            </a:r>
            <a:r>
              <a:rPr lang="en-US" sz="1200" i="1" dirty="0" err="1">
                <a:solidFill>
                  <a:schemeClr val="bg1"/>
                </a:solidFill>
              </a:rPr>
              <a:t>wimey</a:t>
            </a:r>
            <a:r>
              <a:rPr lang="en-US" sz="1200" i="1" dirty="0">
                <a:solidFill>
                  <a:schemeClr val="bg1"/>
                </a:solidFill>
              </a:rPr>
              <a:t>... stuff.</a:t>
            </a:r>
            <a:r>
              <a:rPr lang="en-US" sz="1200" i="1" dirty="0" smtClean="0">
                <a:solidFill>
                  <a:schemeClr val="bg1"/>
                </a:solidFill>
              </a:rPr>
              <a:t>’</a:t>
            </a:r>
            <a:r>
              <a:rPr lang="en-US" sz="1200" i="1" baseline="30000" dirty="0" smtClean="0">
                <a:solidFill>
                  <a:schemeClr val="bg1"/>
                </a:solidFill>
              </a:rPr>
              <a:t>2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						-</a:t>
            </a:r>
            <a:r>
              <a:rPr lang="en-US" sz="1200" i="1" dirty="0">
                <a:solidFill>
                  <a:schemeClr val="bg1"/>
                </a:solidFill>
              </a:rPr>
              <a:t>- </a:t>
            </a:r>
            <a:r>
              <a:rPr lang="en-US" sz="1200" dirty="0">
                <a:solidFill>
                  <a:schemeClr val="bg1"/>
                </a:solidFill>
              </a:rPr>
              <a:t>The </a:t>
            </a:r>
            <a:r>
              <a:rPr lang="en-US" sz="1200" dirty="0" smtClean="0">
                <a:solidFill>
                  <a:schemeClr val="bg1"/>
                </a:solidFill>
              </a:rPr>
              <a:t>Doctor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5050" y="361950"/>
            <a:ext cx="244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4" action="ppaction://hlinkfile"/>
              </a:rPr>
              <a:t>data.library.virginia.edu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9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0" y="-34164"/>
            <a:ext cx="9105900" cy="472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dobe Garamond Pro"/>
                <a:ea typeface="+mj-ea"/>
                <a:cs typeface="Adobe Garamond Pro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First Three Years: Consultations &amp; Collaborations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onsultsByYe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6750"/>
            <a:ext cx="5143500" cy="3429000"/>
          </a:xfrm>
          <a:prstGeom prst="rect">
            <a:avLst/>
          </a:prstGeom>
        </p:spPr>
      </p:pic>
      <p:pic>
        <p:nvPicPr>
          <p:cNvPr id="4" name="Picture 3" descr="consultsBySchoo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5750"/>
            <a:ext cx="4110164" cy="4110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1430" y="4324350"/>
            <a:ext cx="655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’There’s a lot of things you need to get across this universe. Warp drive, wormhole refactors. </a:t>
            </a:r>
            <a:endParaRPr lang="en-US" sz="1200" i="1" dirty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</a:rPr>
              <a:t> You know the thing you need most of all? You need a hand to hold.’</a:t>
            </a:r>
            <a:r>
              <a:rPr lang="en-US" sz="1200" i="1" baseline="30000" dirty="0" smtClean="0">
                <a:solidFill>
                  <a:schemeClr val="bg1"/>
                </a:solidFill>
              </a:rPr>
              <a:t>3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						-</a:t>
            </a:r>
            <a:r>
              <a:rPr lang="en-US" sz="1200" i="1" dirty="0">
                <a:solidFill>
                  <a:schemeClr val="bg1"/>
                </a:solidFill>
              </a:rPr>
              <a:t>- </a:t>
            </a:r>
            <a:r>
              <a:rPr lang="en-US" sz="1200" dirty="0">
                <a:solidFill>
                  <a:schemeClr val="bg1"/>
                </a:solidFill>
              </a:rPr>
              <a:t>The </a:t>
            </a:r>
            <a:r>
              <a:rPr lang="en-US" sz="1200" dirty="0" smtClean="0">
                <a:solidFill>
                  <a:schemeClr val="bg1"/>
                </a:solidFill>
              </a:rPr>
              <a:t>Doctor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6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rkshopWordclou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06" y="361950"/>
            <a:ext cx="4001994" cy="3886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1430" y="4324350"/>
            <a:ext cx="655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’To the rational mind, nothing is inexplicable; only unexplained.’</a:t>
            </a:r>
            <a:r>
              <a:rPr lang="en-US" sz="1200" i="1" baseline="30000" dirty="0" smtClean="0">
                <a:solidFill>
                  <a:schemeClr val="bg1"/>
                </a:solidFill>
              </a:rPr>
              <a:t>4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						-</a:t>
            </a:r>
            <a:r>
              <a:rPr lang="en-US" sz="1200" i="1" dirty="0">
                <a:solidFill>
                  <a:schemeClr val="bg1"/>
                </a:solidFill>
              </a:rPr>
              <a:t>- </a:t>
            </a:r>
            <a:r>
              <a:rPr lang="en-US" sz="1200" dirty="0">
                <a:solidFill>
                  <a:schemeClr val="bg1"/>
                </a:solidFill>
              </a:rPr>
              <a:t>The </a:t>
            </a:r>
            <a:r>
              <a:rPr lang="en-US" sz="1200" dirty="0" smtClean="0">
                <a:solidFill>
                  <a:schemeClr val="bg1"/>
                </a:solidFill>
              </a:rPr>
              <a:t>Doctor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 descr="registrantsByYea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6750"/>
            <a:ext cx="4834551" cy="3429000"/>
          </a:xfrm>
          <a:prstGeom prst="rect">
            <a:avLst/>
          </a:prstGeom>
        </p:spPr>
      </p:pic>
      <p:sp>
        <p:nvSpPr>
          <p:cNvPr id="10" name="Title Placeholder 1"/>
          <p:cNvSpPr txBox="1">
            <a:spLocks/>
          </p:cNvSpPr>
          <p:nvPr/>
        </p:nvSpPr>
        <p:spPr>
          <a:xfrm>
            <a:off x="0" y="-34164"/>
            <a:ext cx="9105900" cy="472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dobe Garamond Pro"/>
                <a:ea typeface="+mj-ea"/>
                <a:cs typeface="Adobe Garamond Pro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First Three Years: Workshops &amp; Training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8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0" y="-57150"/>
            <a:ext cx="2971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dobe Garamond Pro"/>
                <a:ea typeface="+mj-ea"/>
                <a:cs typeface="Adobe Garamond Pro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Meanwhile,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elsewhere on grounds…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1430" y="4324350"/>
            <a:ext cx="655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’Never ignore a coincidence. Unless you’re busy, in which case always ignore a coincidence.’</a:t>
            </a:r>
            <a:r>
              <a:rPr lang="en-US" sz="1200" i="1" baseline="30000" dirty="0" smtClean="0">
                <a:solidFill>
                  <a:schemeClr val="bg1"/>
                </a:solidFill>
              </a:rPr>
              <a:t>5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						-</a:t>
            </a:r>
            <a:r>
              <a:rPr lang="en-US" sz="1200" i="1" dirty="0">
                <a:solidFill>
                  <a:schemeClr val="bg1"/>
                </a:solidFill>
              </a:rPr>
              <a:t>- </a:t>
            </a:r>
            <a:r>
              <a:rPr lang="en-US" sz="1200" dirty="0">
                <a:solidFill>
                  <a:schemeClr val="bg1"/>
                </a:solidFill>
              </a:rPr>
              <a:t>The </a:t>
            </a:r>
            <a:r>
              <a:rPr lang="en-US" sz="1200" dirty="0" smtClean="0">
                <a:solidFill>
                  <a:schemeClr val="bg1"/>
                </a:solidFill>
              </a:rPr>
              <a:t>Doctor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 descr="croppedUVA_Map_ForPri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"/>
          <a:stretch/>
        </p:blipFill>
        <p:spPr>
          <a:xfrm>
            <a:off x="2945766" y="-171449"/>
            <a:ext cx="6198234" cy="441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8600" y="2077819"/>
            <a:ext cx="138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 Science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Institute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742950"/>
            <a:ext cx="982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VP for IT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1087219"/>
            <a:ext cx="2122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School of Medicine 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Research Computing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57150"/>
            <a:ext cx="211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Ivy: Secure Compute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0580" y="6881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Rivanna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HPC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5-Point Star 2"/>
          <p:cNvSpPr>
            <a:spLocks noChangeAspect="1"/>
          </p:cNvSpPr>
          <p:nvPr/>
        </p:nvSpPr>
        <p:spPr>
          <a:xfrm>
            <a:off x="4267200" y="1657350"/>
            <a:ext cx="457200" cy="457200"/>
          </a:xfrm>
          <a:prstGeom prst="star5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>
            <a:spLocks noChangeAspect="1"/>
          </p:cNvSpPr>
          <p:nvPr/>
        </p:nvSpPr>
        <p:spPr>
          <a:xfrm>
            <a:off x="6019800" y="742950"/>
            <a:ext cx="457200" cy="457200"/>
          </a:xfrm>
          <a:prstGeom prst="star5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>
            <a:spLocks noChangeAspect="1"/>
          </p:cNvSpPr>
          <p:nvPr/>
        </p:nvSpPr>
        <p:spPr>
          <a:xfrm>
            <a:off x="6477000" y="1352550"/>
            <a:ext cx="457200" cy="457200"/>
          </a:xfrm>
          <a:prstGeom prst="star5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>
            <a:spLocks noChangeAspect="1"/>
          </p:cNvSpPr>
          <p:nvPr/>
        </p:nvSpPr>
        <p:spPr>
          <a:xfrm>
            <a:off x="4495800" y="-19050"/>
            <a:ext cx="457200" cy="457200"/>
          </a:xfrm>
          <a:prstGeom prst="star4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4-Point Star 22"/>
          <p:cNvSpPr>
            <a:spLocks noChangeAspect="1"/>
          </p:cNvSpPr>
          <p:nvPr/>
        </p:nvSpPr>
        <p:spPr>
          <a:xfrm>
            <a:off x="6324600" y="-19050"/>
            <a:ext cx="457200" cy="457200"/>
          </a:xfrm>
          <a:prstGeom prst="star4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6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0" y="-57150"/>
            <a:ext cx="91059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dobe Garamond Pro"/>
                <a:ea typeface="+mj-ea"/>
                <a:cs typeface="Adobe Garamond Pro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CADRE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1430" y="4324350"/>
            <a:ext cx="655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’The </a:t>
            </a:r>
            <a:r>
              <a:rPr lang="en-US" sz="1200" i="1" dirty="0">
                <a:solidFill>
                  <a:schemeClr val="bg1"/>
                </a:solidFill>
              </a:rPr>
              <a:t>universe is big. It’s vast and complicated and ridiculous. And sometimes, very rarely, </a:t>
            </a:r>
            <a:endParaRPr lang="en-US" sz="1200" i="1" dirty="0" smtClean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</a:rPr>
              <a:t>impossible </a:t>
            </a:r>
            <a:r>
              <a:rPr lang="en-US" sz="1200" i="1" dirty="0">
                <a:solidFill>
                  <a:schemeClr val="bg1"/>
                </a:solidFill>
              </a:rPr>
              <a:t>things just happen and we call them miracles.’</a:t>
            </a:r>
            <a:r>
              <a:rPr lang="en-US" sz="1200" i="1" baseline="30000" dirty="0" smtClean="0">
                <a:solidFill>
                  <a:schemeClr val="bg1"/>
                </a:solidFill>
              </a:rPr>
              <a:t>6</a:t>
            </a:r>
            <a:endParaRPr lang="en-US" sz="1200" i="1" dirty="0" smtClean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</a:rPr>
              <a:t>						-</a:t>
            </a:r>
            <a:r>
              <a:rPr lang="en-US" sz="1200" i="1" dirty="0">
                <a:solidFill>
                  <a:schemeClr val="bg1"/>
                </a:solidFill>
              </a:rPr>
              <a:t>- </a:t>
            </a:r>
            <a:r>
              <a:rPr lang="en-US" sz="1200" dirty="0">
                <a:solidFill>
                  <a:schemeClr val="bg1"/>
                </a:solidFill>
              </a:rPr>
              <a:t>The </a:t>
            </a:r>
            <a:r>
              <a:rPr lang="en-US" sz="1200" dirty="0" smtClean="0">
                <a:solidFill>
                  <a:schemeClr val="bg1"/>
                </a:solidFill>
              </a:rPr>
              <a:t>Doctor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 descr="cadreWe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"/>
          <a:stretch/>
        </p:blipFill>
        <p:spPr>
          <a:xfrm>
            <a:off x="3505200" y="4233"/>
            <a:ext cx="5448724" cy="4243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67" y="361950"/>
            <a:ext cx="2536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(Not just a revolutionary vanguard,</a:t>
            </a:r>
          </a:p>
          <a:p>
            <a:r>
              <a:rPr lang="en-US" sz="1200" dirty="0" smtClean="0">
                <a:latin typeface="Arial"/>
                <a:cs typeface="Arial"/>
              </a:rPr>
              <a:t>or DC Comics </a:t>
            </a:r>
            <a:r>
              <a:rPr lang="en-US" sz="1200" dirty="0" err="1" smtClean="0">
                <a:latin typeface="Arial"/>
                <a:cs typeface="Arial"/>
              </a:rPr>
              <a:t>supervillain</a:t>
            </a:r>
            <a:r>
              <a:rPr lang="en-US" sz="1200" dirty="0" smtClean="0">
                <a:latin typeface="Arial"/>
                <a:cs typeface="Arial"/>
              </a:rPr>
              <a:t> group)!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819150"/>
            <a:ext cx="242998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  <a:hlinkClick r:id="rId4" action="ppaction://hlinkfile"/>
              </a:rPr>
              <a:t>cadre.virginia.edu</a:t>
            </a:r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Partner Organizations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VPIT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ARCS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RDS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DSI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ITS-RCI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Arial"/>
                <a:cs typeface="Arial"/>
              </a:rPr>
              <a:t>BioConnector</a:t>
            </a:r>
            <a:r>
              <a:rPr lang="en-US" dirty="0" smtClean="0">
                <a:latin typeface="Arial"/>
                <a:cs typeface="Arial"/>
              </a:rPr>
              <a:t>/HSL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SOM-RC</a:t>
            </a:r>
          </a:p>
        </p:txBody>
      </p:sp>
    </p:spTree>
    <p:extLst>
      <p:ext uri="{BB962C8B-B14F-4D97-AF65-F5344CB8AC3E}">
        <p14:creationId xmlns:p14="http://schemas.microsoft.com/office/powerpoint/2010/main" val="181755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0" y="-57150"/>
            <a:ext cx="91059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dobe Garamond Pro"/>
                <a:ea typeface="+mj-ea"/>
                <a:cs typeface="Adobe Garamond Pro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 &amp; Programs: The Upside of Bigger on the Inside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381000" y="1428750"/>
            <a:ext cx="1371600" cy="13716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RDS/Library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019800" y="438150"/>
            <a:ext cx="1371600" cy="13716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VPR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(funding discovery, COS)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391400" y="1276350"/>
            <a:ext cx="1371600" cy="1371600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COS</a:t>
            </a:r>
          </a:p>
          <a:p>
            <a:pPr algn="ctr"/>
            <a:r>
              <a:rPr lang="en-US" sz="1100" dirty="0" smtClean="0"/>
              <a:t>(OSF for Inst., workshops)</a:t>
            </a:r>
            <a:endParaRPr lang="en-US" sz="1100" dirty="0"/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5013960" y="1733550"/>
            <a:ext cx="1371600" cy="13716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DSI</a:t>
            </a:r>
          </a:p>
          <a:p>
            <a:pPr algn="ctr"/>
            <a:r>
              <a:rPr lang="en-US" sz="1200" dirty="0" smtClean="0"/>
              <a:t>(short courses, </a:t>
            </a:r>
            <a:r>
              <a:rPr lang="en-US" sz="1200" dirty="0" err="1" smtClean="0"/>
              <a:t>bootcamps</a:t>
            </a:r>
            <a:r>
              <a:rPr lang="en-US" sz="1200" dirty="0" smtClean="0"/>
              <a:t>, fellows)</a:t>
            </a:r>
            <a:endParaRPr lang="en-US" sz="12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553200" y="2647950"/>
            <a:ext cx="1371600" cy="13716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ITS-RCI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(Ivy)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752600" y="2266950"/>
            <a:ext cx="1371600" cy="13716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Arial"/>
                <a:cs typeface="Arial"/>
              </a:rPr>
              <a:t>Scholars’ Lab/DH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752600" y="666750"/>
            <a:ext cx="1371600" cy="13716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latin typeface="Arial"/>
                <a:cs typeface="Arial"/>
              </a:rPr>
              <a:t>UVaR</a:t>
            </a:r>
            <a:r>
              <a:rPr lang="en-US" sz="1500" dirty="0" smtClean="0">
                <a:latin typeface="Arial"/>
                <a:cs typeface="Arial"/>
              </a:rPr>
              <a:t>, </a:t>
            </a:r>
            <a:r>
              <a:rPr lang="en-US" sz="1500" dirty="0" err="1" smtClean="0">
                <a:latin typeface="Arial"/>
                <a:cs typeface="Arial"/>
              </a:rPr>
              <a:t>DataFest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733800" y="819150"/>
            <a:ext cx="1371600" cy="13716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CADRE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(training, consults)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505200" y="2800350"/>
            <a:ext cx="1371600" cy="13716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Health, Law Libraries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1430" y="4331553"/>
            <a:ext cx="655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’This </a:t>
            </a:r>
            <a:r>
              <a:rPr lang="en-US" sz="1200" i="1" dirty="0">
                <a:solidFill>
                  <a:schemeClr val="bg1"/>
                </a:solidFill>
              </a:rPr>
              <a:t>is one corner, of one country, in one continent, on one planet that’s a corner of a galaxy </a:t>
            </a:r>
            <a:r>
              <a:rPr lang="en-US" sz="1200" i="1" dirty="0" smtClean="0">
                <a:solidFill>
                  <a:schemeClr val="bg1"/>
                </a:solidFill>
              </a:rPr>
              <a:t>that’s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a corner of a universe that is forever growing and shrinking and creating and destroying and never </a:t>
            </a:r>
            <a:endParaRPr lang="en-US" sz="1200" i="1" dirty="0" smtClean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</a:rPr>
              <a:t>remaining </a:t>
            </a:r>
            <a:r>
              <a:rPr lang="en-US" sz="1200" i="1" dirty="0">
                <a:solidFill>
                  <a:schemeClr val="bg1"/>
                </a:solidFill>
              </a:rPr>
              <a:t>the same for a single millisecond.’</a:t>
            </a:r>
            <a:r>
              <a:rPr lang="en-US" sz="1200" i="1" baseline="30000" dirty="0" smtClean="0">
                <a:solidFill>
                  <a:schemeClr val="bg1"/>
                </a:solidFill>
              </a:rPr>
              <a:t>7			</a:t>
            </a:r>
            <a:r>
              <a:rPr lang="en-US" sz="1200" i="1" dirty="0">
                <a:solidFill>
                  <a:schemeClr val="bg1"/>
                </a:solidFill>
              </a:rPr>
              <a:t>-</a:t>
            </a:r>
            <a:r>
              <a:rPr lang="en-US" sz="1200" i="1" dirty="0" smtClean="0">
                <a:solidFill>
                  <a:schemeClr val="bg1"/>
                </a:solidFill>
              </a:rPr>
              <a:t>- </a:t>
            </a:r>
            <a:r>
              <a:rPr lang="en-US" sz="1200" dirty="0" smtClean="0">
                <a:solidFill>
                  <a:schemeClr val="bg1"/>
                </a:solidFill>
              </a:rPr>
              <a:t>The Doctor</a:t>
            </a:r>
          </a:p>
        </p:txBody>
      </p:sp>
    </p:spTree>
    <p:extLst>
      <p:ext uri="{BB962C8B-B14F-4D97-AF65-F5344CB8AC3E}">
        <p14:creationId xmlns:p14="http://schemas.microsoft.com/office/powerpoint/2010/main" val="180686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0" y="-57150"/>
            <a:ext cx="91059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dobe Garamond Pro"/>
                <a:ea typeface="+mj-ea"/>
                <a:cs typeface="Adobe Garamond Pro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Challenges: The Downside of Bigger on the Inside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326" y="761821"/>
            <a:ext cx="88672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Maintaining relationships (e.g., external partnerships and internal teams)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Differing cultures across units (e.g., sharing information and credit)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Diffusing responsibility (and credit)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Shifting work versus expanding work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Obscuring resource needs</a:t>
            </a:r>
          </a:p>
          <a:p>
            <a:endParaRPr lang="en-US" dirty="0">
              <a:latin typeface="Arial"/>
              <a:cs typeface="Arial"/>
            </a:endParaRPr>
          </a:p>
          <a:p>
            <a:pPr algn="ctr"/>
            <a:r>
              <a:rPr lang="en-US" sz="2000" dirty="0" smtClean="0">
                <a:latin typeface="Arial"/>
                <a:cs typeface="Arial"/>
              </a:rPr>
              <a:t>How can library leadership help?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1430" y="4324350"/>
            <a:ext cx="655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’Just do what I do. Hold tight and pretend it’s a plan!’</a:t>
            </a:r>
            <a:r>
              <a:rPr lang="en-US" sz="1200" i="1" baseline="30000" dirty="0" smtClean="0">
                <a:solidFill>
                  <a:schemeClr val="bg1"/>
                </a:solidFill>
              </a:rPr>
              <a:t>8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						-</a:t>
            </a:r>
            <a:r>
              <a:rPr lang="en-US" sz="1200" i="1" dirty="0">
                <a:solidFill>
                  <a:schemeClr val="bg1"/>
                </a:solidFill>
              </a:rPr>
              <a:t>- </a:t>
            </a:r>
            <a:r>
              <a:rPr lang="en-US" sz="1200" dirty="0">
                <a:solidFill>
                  <a:schemeClr val="bg1"/>
                </a:solidFill>
              </a:rPr>
              <a:t>The </a:t>
            </a:r>
            <a:r>
              <a:rPr lang="en-US" sz="1200" dirty="0" smtClean="0">
                <a:solidFill>
                  <a:schemeClr val="bg1"/>
                </a:solidFill>
              </a:rPr>
              <a:t>Doctor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5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0" y="-57150"/>
            <a:ext cx="91059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dobe Garamond Pro"/>
                <a:ea typeface="+mj-ea"/>
                <a:cs typeface="Adobe Garamond Pro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Team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1430" y="4324350"/>
            <a:ext cx="655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’We’re all stories, in the end. Just make it a good one, eh?’</a:t>
            </a:r>
            <a:r>
              <a:rPr lang="en-US" sz="1200" i="1" baseline="30000" dirty="0" smtClean="0">
                <a:solidFill>
                  <a:schemeClr val="bg1"/>
                </a:solidFill>
              </a:rPr>
              <a:t>9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						-</a:t>
            </a:r>
            <a:r>
              <a:rPr lang="en-US" sz="1200" i="1" dirty="0">
                <a:solidFill>
                  <a:schemeClr val="bg1"/>
                </a:solidFill>
              </a:rPr>
              <a:t>- </a:t>
            </a:r>
            <a:r>
              <a:rPr lang="en-US" sz="1200" dirty="0">
                <a:solidFill>
                  <a:schemeClr val="bg1"/>
                </a:solidFill>
              </a:rPr>
              <a:t>The </a:t>
            </a:r>
            <a:r>
              <a:rPr lang="en-US" sz="1200" dirty="0" smtClean="0">
                <a:solidFill>
                  <a:schemeClr val="bg1"/>
                </a:solidFill>
              </a:rPr>
              <a:t>Doctor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 descr="RDSSNEstaff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1782"/>
            <a:ext cx="5480244" cy="4110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150495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Our Librarians and Data Scientists </a:t>
            </a:r>
          </a:p>
          <a:p>
            <a:r>
              <a:rPr lang="en-US" dirty="0" smtClean="0">
                <a:latin typeface="Arial"/>
                <a:cs typeface="Arial"/>
              </a:rPr>
              <a:t>(or Data Librarians and Library Scientists)</a:t>
            </a:r>
          </a:p>
          <a:p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mtClean="0">
                <a:latin typeface="Arial"/>
                <a:cs typeface="Arial"/>
              </a:rPr>
              <a:t>5 MLIS</a:t>
            </a: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3 Masters (Statistics, Sociology, Instructional Technology)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4 Doctorates (Political Science, Astronomy, Physics, Physiology)</a:t>
            </a:r>
          </a:p>
        </p:txBody>
      </p:sp>
    </p:spTree>
    <p:extLst>
      <p:ext uri="{BB962C8B-B14F-4D97-AF65-F5344CB8AC3E}">
        <p14:creationId xmlns:p14="http://schemas.microsoft.com/office/powerpoint/2010/main" val="269180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A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781</Words>
  <Application>Microsoft Macintosh PowerPoint</Application>
  <PresentationFormat>On-screen Show (16:9)</PresentationFormat>
  <Paragraphs>132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Presentation1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Virginia Library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Michele Claibourn</dc:creator>
  <cp:keywords/>
  <dc:description/>
  <cp:lastModifiedBy>Michele Claibourn</cp:lastModifiedBy>
  <cp:revision>58</cp:revision>
  <dcterms:created xsi:type="dcterms:W3CDTF">2016-08-29T14:26:40Z</dcterms:created>
  <dcterms:modified xsi:type="dcterms:W3CDTF">2016-12-10T13:06:02Z</dcterms:modified>
  <cp:category/>
</cp:coreProperties>
</file>