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comments/comment2.xml" ContentType="application/vnd.openxmlformats-officedocument.presentationml.comments+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4.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5.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6.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1" r:id="rId4"/>
  </p:sldMasterIdLst>
  <p:notesMasterIdLst>
    <p:notesMasterId r:id="rId47"/>
  </p:notesMasterIdLst>
  <p:sldIdLst>
    <p:sldId id="316" r:id="rId5"/>
    <p:sldId id="407" r:id="rId6"/>
    <p:sldId id="335" r:id="rId7"/>
    <p:sldId id="421" r:id="rId8"/>
    <p:sldId id="422" r:id="rId9"/>
    <p:sldId id="380" r:id="rId10"/>
    <p:sldId id="423" r:id="rId11"/>
    <p:sldId id="399" r:id="rId12"/>
    <p:sldId id="258" r:id="rId13"/>
    <p:sldId id="343" r:id="rId14"/>
    <p:sldId id="344" r:id="rId15"/>
    <p:sldId id="425" r:id="rId16"/>
    <p:sldId id="416" r:id="rId17"/>
    <p:sldId id="391" r:id="rId18"/>
    <p:sldId id="377" r:id="rId19"/>
    <p:sldId id="347" r:id="rId20"/>
    <p:sldId id="349" r:id="rId21"/>
    <p:sldId id="338" r:id="rId22"/>
    <p:sldId id="268" r:id="rId23"/>
    <p:sldId id="348" r:id="rId24"/>
    <p:sldId id="390" r:id="rId25"/>
    <p:sldId id="426" r:id="rId26"/>
    <p:sldId id="322" r:id="rId27"/>
    <p:sldId id="376" r:id="rId28"/>
    <p:sldId id="367" r:id="rId29"/>
    <p:sldId id="420" r:id="rId30"/>
    <p:sldId id="418" r:id="rId31"/>
    <p:sldId id="417" r:id="rId32"/>
    <p:sldId id="419" r:id="rId33"/>
    <p:sldId id="294" r:id="rId34"/>
    <p:sldId id="408" r:id="rId35"/>
    <p:sldId id="351" r:id="rId36"/>
    <p:sldId id="389" r:id="rId37"/>
    <p:sldId id="355" r:id="rId38"/>
    <p:sldId id="307" r:id="rId39"/>
    <p:sldId id="356" r:id="rId40"/>
    <p:sldId id="310" r:id="rId41"/>
    <p:sldId id="276" r:id="rId42"/>
    <p:sldId id="271" r:id="rId43"/>
    <p:sldId id="410" r:id="rId44"/>
    <p:sldId id="327" r:id="rId45"/>
    <p:sldId id="319" r:id="rId4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bahe, Hanni Durand (hdn9c)" initials="NHD(" lastIdx="7" clrIdx="0">
    <p:extLst>
      <p:ext uri="{19B8F6BF-5375-455C-9EA6-DF929625EA0E}">
        <p15:presenceInfo xmlns:p15="http://schemas.microsoft.com/office/powerpoint/2012/main" userId="S::hdn9c@virginia.edu::93a60652-d45b-428c-999e-9c21f40b5a77" providerId="AD"/>
      </p:ext>
    </p:extLst>
  </p:cmAuthor>
  <p:cmAuthor id="2" name="Thomas, Judith E (jet3h)" initials="TJE(" lastIdx="11" clrIdx="1">
    <p:extLst>
      <p:ext uri="{19B8F6BF-5375-455C-9EA6-DF929625EA0E}">
        <p15:presenceInfo xmlns:p15="http://schemas.microsoft.com/office/powerpoint/2012/main" userId="S::jet3h@virginia.edu::a651d59e-f19b-4aa7-9071-27c00605e4d5" providerId="AD"/>
      </p:ext>
    </p:extLst>
  </p:cmAuthor>
  <p:cmAuthor id="3" name="Mickel, Bethany (bbm9u)" initials="M(" lastIdx="8" clrIdx="2">
    <p:extLst>
      <p:ext uri="{19B8F6BF-5375-455C-9EA6-DF929625EA0E}">
        <p15:presenceInfo xmlns:p15="http://schemas.microsoft.com/office/powerpoint/2012/main" userId="S::bbm9u@virginia.edu::84d3c4f4-8f56-48c5-b190-5e97966154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D4B"/>
    <a:srgbClr val="F47920"/>
    <a:srgbClr val="1E1E1E"/>
    <a:srgbClr val="9537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171F3-9D00-9B44-B457-22B45D992145}" v="46" dt="2021-10-28T17:43:04.183"/>
  </p1510:revLst>
</p1510:revInfo>
</file>

<file path=ppt/tableStyles.xml><?xml version="1.0" encoding="utf-8"?>
<a:tblStyleLst xmlns:a="http://schemas.openxmlformats.org/drawingml/2006/main" def="{860EF440-8323-438B-9121-B30A2327D7B1}">
  <a:tblStyle styleId="{860EF440-8323-438B-9121-B30A2327D7B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38786"/>
  </p:normalViewPr>
  <p:slideViewPr>
    <p:cSldViewPr snapToGrid="0">
      <p:cViewPr varScale="1">
        <p:scale>
          <a:sx n="67" d="100"/>
          <a:sy n="67" d="100"/>
        </p:scale>
        <p:origin x="2456" y="168"/>
      </p:cViewPr>
      <p:guideLst/>
    </p:cSldViewPr>
  </p:slideViewPr>
  <p:notesTextViewPr>
    <p:cViewPr>
      <p:scale>
        <a:sx n="155" d="100"/>
        <a:sy n="1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kel, Bethany (bbm9u)" userId="S::bbm9u@virginia.edu::84d3c4f4-8f56-48c5-b190-5e97966154e7" providerId="AD" clId="Web-{C9B5582A-BBAF-8C19-F5F6-CBAB5DF29C8C}"/>
    <pc:docChg chg="modSld">
      <pc:chgData name="Mickel, Bethany (bbm9u)" userId="S::bbm9u@virginia.edu::84d3c4f4-8f56-48c5-b190-5e97966154e7" providerId="AD" clId="Web-{C9B5582A-BBAF-8C19-F5F6-CBAB5DF29C8C}" dt="2021-09-01T23:33:02.317" v="9" actId="20577"/>
      <pc:docMkLst>
        <pc:docMk/>
      </pc:docMkLst>
      <pc:sldChg chg="modSp">
        <pc:chgData name="Mickel, Bethany (bbm9u)" userId="S::bbm9u@virginia.edu::84d3c4f4-8f56-48c5-b190-5e97966154e7" providerId="AD" clId="Web-{C9B5582A-BBAF-8C19-F5F6-CBAB5DF29C8C}" dt="2021-09-01T23:33:02.317" v="9" actId="20577"/>
        <pc:sldMkLst>
          <pc:docMk/>
          <pc:sldMk cId="3118585504" sldId="335"/>
        </pc:sldMkLst>
        <pc:spChg chg="mod">
          <ac:chgData name="Mickel, Bethany (bbm9u)" userId="S::bbm9u@virginia.edu::84d3c4f4-8f56-48c5-b190-5e97966154e7" providerId="AD" clId="Web-{C9B5582A-BBAF-8C19-F5F6-CBAB5DF29C8C}" dt="2021-09-01T23:33:02.317" v="9" actId="20577"/>
          <ac:spMkLst>
            <pc:docMk/>
            <pc:sldMk cId="3118585504" sldId="335"/>
            <ac:spMk id="7" creationId="{75EADC34-E184-4BEB-98A7-010B8ECC3A83}"/>
          </ac:spMkLst>
        </pc:spChg>
      </pc:sldChg>
    </pc:docChg>
  </pc:docChgLst>
  <pc:docChgLst>
    <pc:chgData name="Mickel, Bethany (bbm9u)" userId="S::bbm9u@virginia.edu::84d3c4f4-8f56-48c5-b190-5e97966154e7" providerId="AD" clId="Web-{664B9E4F-0C7F-45B1-A80D-B3BAA63AB3B9}"/>
    <pc:docChg chg="modSld">
      <pc:chgData name="Mickel, Bethany (bbm9u)" userId="S::bbm9u@virginia.edu::84d3c4f4-8f56-48c5-b190-5e97966154e7" providerId="AD" clId="Web-{664B9E4F-0C7F-45B1-A80D-B3BAA63AB3B9}" dt="2021-09-23T13:31:24.129" v="0" actId="20577"/>
      <pc:docMkLst>
        <pc:docMk/>
      </pc:docMkLst>
      <pc:sldChg chg="modSp">
        <pc:chgData name="Mickel, Bethany (bbm9u)" userId="S::bbm9u@virginia.edu::84d3c4f4-8f56-48c5-b190-5e97966154e7" providerId="AD" clId="Web-{664B9E4F-0C7F-45B1-A80D-B3BAA63AB3B9}" dt="2021-09-23T13:31:24.129" v="0" actId="20577"/>
        <pc:sldMkLst>
          <pc:docMk/>
          <pc:sldMk cId="999995911" sldId="376"/>
        </pc:sldMkLst>
        <pc:spChg chg="mod">
          <ac:chgData name="Mickel, Bethany (bbm9u)" userId="S::bbm9u@virginia.edu::84d3c4f4-8f56-48c5-b190-5e97966154e7" providerId="AD" clId="Web-{664B9E4F-0C7F-45B1-A80D-B3BAA63AB3B9}" dt="2021-09-23T13:31:24.129" v="0" actId="20577"/>
          <ac:spMkLst>
            <pc:docMk/>
            <pc:sldMk cId="999995911" sldId="376"/>
            <ac:spMk id="7" creationId="{B3E33340-AAFD-B644-BB01-35EB54AB1F77}"/>
          </ac:spMkLst>
        </pc:spChg>
      </pc:sldChg>
    </pc:docChg>
  </pc:docChgLst>
  <pc:docChgLst>
    <pc:chgData name="Thomas, Judith E (jet3h)" userId="S::jet3h@virginia.edu::a651d59e-f19b-4aa7-9071-27c00605e4d5" providerId="AD" clId="Web-{BC798CEF-234F-DFFF-BF9D-A21B2CFAF1D4}"/>
    <pc:docChg chg="">
      <pc:chgData name="Thomas, Judith E (jet3h)" userId="S::jet3h@virginia.edu::a651d59e-f19b-4aa7-9071-27c00605e4d5" providerId="AD" clId="Web-{BC798CEF-234F-DFFF-BF9D-A21B2CFAF1D4}" dt="2021-09-09T19:59:37.590" v="0"/>
      <pc:docMkLst>
        <pc:docMk/>
      </pc:docMkLst>
      <pc:sldChg chg="addCm">
        <pc:chgData name="Thomas, Judith E (jet3h)" userId="S::jet3h@virginia.edu::a651d59e-f19b-4aa7-9071-27c00605e4d5" providerId="AD" clId="Web-{BC798CEF-234F-DFFF-BF9D-A21B2CFAF1D4}" dt="2021-09-09T19:59:37.590" v="0"/>
        <pc:sldMkLst>
          <pc:docMk/>
          <pc:sldMk cId="1386523096" sldId="407"/>
        </pc:sldMkLst>
      </pc:sldChg>
    </pc:docChg>
  </pc:docChgLst>
  <pc:docChgLst>
    <pc:chgData name="Thomas, Judith E (jet3h)" userId="a651d59e-f19b-4aa7-9071-27c00605e4d5" providerId="ADAL" clId="{A42626A7-424A-3D40-9223-D29EB4201484}"/>
    <pc:docChg chg="undo custSel addSld delSld modSld sldOrd">
      <pc:chgData name="Thomas, Judith E (jet3h)" userId="a651d59e-f19b-4aa7-9071-27c00605e4d5" providerId="ADAL" clId="{A42626A7-424A-3D40-9223-D29EB4201484}" dt="2021-10-01T17:29:38.614" v="1553" actId="20578"/>
      <pc:docMkLst>
        <pc:docMk/>
      </pc:docMkLst>
      <pc:sldChg chg="modNotesTx">
        <pc:chgData name="Thomas, Judith E (jet3h)" userId="a651d59e-f19b-4aa7-9071-27c00605e4d5" providerId="ADAL" clId="{A42626A7-424A-3D40-9223-D29EB4201484}" dt="2021-09-30T15:16:43.218" v="447" actId="313"/>
        <pc:sldMkLst>
          <pc:docMk/>
          <pc:sldMk cId="0" sldId="258"/>
        </pc:sldMkLst>
      </pc:sldChg>
      <pc:sldChg chg="add del mod modShow">
        <pc:chgData name="Thomas, Judith E (jet3h)" userId="a651d59e-f19b-4aa7-9071-27c00605e4d5" providerId="ADAL" clId="{A42626A7-424A-3D40-9223-D29EB4201484}" dt="2021-09-30T16:28:52.566" v="1261" actId="729"/>
        <pc:sldMkLst>
          <pc:docMk/>
          <pc:sldMk cId="2486662522" sldId="271"/>
        </pc:sldMkLst>
      </pc:sldChg>
      <pc:sldChg chg="mod modShow">
        <pc:chgData name="Thomas, Judith E (jet3h)" userId="a651d59e-f19b-4aa7-9071-27c00605e4d5" providerId="ADAL" clId="{A42626A7-424A-3D40-9223-D29EB4201484}" dt="2021-09-30T16:17:25.232" v="1080" actId="729"/>
        <pc:sldMkLst>
          <pc:docMk/>
          <pc:sldMk cId="0" sldId="276"/>
        </pc:sldMkLst>
      </pc:sldChg>
      <pc:sldChg chg="ord modNotesTx">
        <pc:chgData name="Thomas, Judith E (jet3h)" userId="a651d59e-f19b-4aa7-9071-27c00605e4d5" providerId="ADAL" clId="{A42626A7-424A-3D40-9223-D29EB4201484}" dt="2021-09-30T16:31:36.867" v="1376" actId="20578"/>
        <pc:sldMkLst>
          <pc:docMk/>
          <pc:sldMk cId="0" sldId="294"/>
        </pc:sldMkLst>
      </pc:sldChg>
      <pc:sldChg chg="modNotesTx">
        <pc:chgData name="Thomas, Judith E (jet3h)" userId="a651d59e-f19b-4aa7-9071-27c00605e4d5" providerId="ADAL" clId="{A42626A7-424A-3D40-9223-D29EB4201484}" dt="2021-09-30T16:17:18.690" v="1079" actId="20577"/>
        <pc:sldMkLst>
          <pc:docMk/>
          <pc:sldMk cId="0" sldId="310"/>
        </pc:sldMkLst>
      </pc:sldChg>
      <pc:sldChg chg="mod modShow">
        <pc:chgData name="Thomas, Judith E (jet3h)" userId="a651d59e-f19b-4aa7-9071-27c00605e4d5" providerId="ADAL" clId="{A42626A7-424A-3D40-9223-D29EB4201484}" dt="2021-09-30T16:31:57.512" v="1378" actId="729"/>
        <pc:sldMkLst>
          <pc:docMk/>
          <pc:sldMk cId="0" sldId="313"/>
        </pc:sldMkLst>
      </pc:sldChg>
      <pc:sldChg chg="modNotesTx">
        <pc:chgData name="Thomas, Judith E (jet3h)" userId="a651d59e-f19b-4aa7-9071-27c00605e4d5" providerId="ADAL" clId="{A42626A7-424A-3D40-9223-D29EB4201484}" dt="2021-09-29T16:38:06.918" v="300" actId="20577"/>
        <pc:sldMkLst>
          <pc:docMk/>
          <pc:sldMk cId="4184512872" sldId="316"/>
        </pc:sldMkLst>
      </pc:sldChg>
      <pc:sldChg chg="ord modNotesTx">
        <pc:chgData name="Thomas, Judith E (jet3h)" userId="a651d59e-f19b-4aa7-9071-27c00605e4d5" providerId="ADAL" clId="{A42626A7-424A-3D40-9223-D29EB4201484}" dt="2021-10-01T17:03:28.898" v="1396" actId="20577"/>
        <pc:sldMkLst>
          <pc:docMk/>
          <pc:sldMk cId="3118585504" sldId="335"/>
        </pc:sldMkLst>
      </pc:sldChg>
      <pc:sldChg chg="modNotesTx">
        <pc:chgData name="Thomas, Judith E (jet3h)" userId="a651d59e-f19b-4aa7-9071-27c00605e4d5" providerId="ADAL" clId="{A42626A7-424A-3D40-9223-D29EB4201484}" dt="2021-09-29T16:42:13.356" v="443" actId="20577"/>
        <pc:sldMkLst>
          <pc:docMk/>
          <pc:sldMk cId="677062881" sldId="343"/>
        </pc:sldMkLst>
      </pc:sldChg>
      <pc:sldChg chg="modNotesTx">
        <pc:chgData name="Thomas, Judith E (jet3h)" userId="a651d59e-f19b-4aa7-9071-27c00605e4d5" providerId="ADAL" clId="{A42626A7-424A-3D40-9223-D29EB4201484}" dt="2021-09-28T13:24:01.781" v="68" actId="20577"/>
        <pc:sldMkLst>
          <pc:docMk/>
          <pc:sldMk cId="700209442" sldId="347"/>
        </pc:sldMkLst>
      </pc:sldChg>
      <pc:sldChg chg="modSp mod modNotesTx">
        <pc:chgData name="Thomas, Judith E (jet3h)" userId="a651d59e-f19b-4aa7-9071-27c00605e4d5" providerId="ADAL" clId="{A42626A7-424A-3D40-9223-D29EB4201484}" dt="2021-09-29T16:46:27.597" v="446" actId="20577"/>
        <pc:sldMkLst>
          <pc:docMk/>
          <pc:sldMk cId="3801078743" sldId="349"/>
        </pc:sldMkLst>
        <pc:graphicFrameChg chg="modGraphic">
          <ac:chgData name="Thomas, Judith E (jet3h)" userId="a651d59e-f19b-4aa7-9071-27c00605e4d5" providerId="ADAL" clId="{A42626A7-424A-3D40-9223-D29EB4201484}" dt="2021-09-28T13:24:25.010" v="69" actId="13926"/>
          <ac:graphicFrameMkLst>
            <pc:docMk/>
            <pc:sldMk cId="3801078743" sldId="349"/>
            <ac:graphicFrameMk id="13" creationId="{1383C32A-DFD7-7442-AB93-667561F088A4}"/>
          </ac:graphicFrameMkLst>
        </pc:graphicFrameChg>
      </pc:sldChg>
      <pc:sldChg chg="ord">
        <pc:chgData name="Thomas, Judith E (jet3h)" userId="a651d59e-f19b-4aa7-9071-27c00605e4d5" providerId="ADAL" clId="{A42626A7-424A-3D40-9223-D29EB4201484}" dt="2021-10-01T17:29:38.614" v="1553" actId="20578"/>
        <pc:sldMkLst>
          <pc:docMk/>
          <pc:sldMk cId="3559304768" sldId="351"/>
        </pc:sldMkLst>
      </pc:sldChg>
      <pc:sldChg chg="modSp mod ord modShow">
        <pc:chgData name="Thomas, Judith E (jet3h)" userId="a651d59e-f19b-4aa7-9071-27c00605e4d5" providerId="ADAL" clId="{A42626A7-424A-3D40-9223-D29EB4201484}" dt="2021-09-30T16:24:08.458" v="1205" actId="729"/>
        <pc:sldMkLst>
          <pc:docMk/>
          <pc:sldMk cId="2601426254" sldId="354"/>
        </pc:sldMkLst>
        <pc:picChg chg="mod">
          <ac:chgData name="Thomas, Judith E (jet3h)" userId="a651d59e-f19b-4aa7-9071-27c00605e4d5" providerId="ADAL" clId="{A42626A7-424A-3D40-9223-D29EB4201484}" dt="2021-09-30T15:33:54.675" v="522" actId="1076"/>
          <ac:picMkLst>
            <pc:docMk/>
            <pc:sldMk cId="2601426254" sldId="354"/>
            <ac:picMk id="6" creationId="{6503B83E-0D53-48A2-AF35-524C3A33615E}"/>
          </ac:picMkLst>
        </pc:picChg>
      </pc:sldChg>
      <pc:sldChg chg="modNotesTx">
        <pc:chgData name="Thomas, Judith E (jet3h)" userId="a651d59e-f19b-4aa7-9071-27c00605e4d5" providerId="ADAL" clId="{A42626A7-424A-3D40-9223-D29EB4201484}" dt="2021-09-30T16:16:01.711" v="1006" actId="20577"/>
        <pc:sldMkLst>
          <pc:docMk/>
          <pc:sldMk cId="2542917050" sldId="356"/>
        </pc:sldMkLst>
      </pc:sldChg>
      <pc:sldChg chg="mod modShow">
        <pc:chgData name="Thomas, Judith E (jet3h)" userId="a651d59e-f19b-4aa7-9071-27c00605e4d5" providerId="ADAL" clId="{A42626A7-424A-3D40-9223-D29EB4201484}" dt="2021-09-30T16:27:37.941" v="1256" actId="729"/>
        <pc:sldMkLst>
          <pc:docMk/>
          <pc:sldMk cId="3483475022" sldId="369"/>
        </pc:sldMkLst>
      </pc:sldChg>
      <pc:sldChg chg="mod modShow">
        <pc:chgData name="Thomas, Judith E (jet3h)" userId="a651d59e-f19b-4aa7-9071-27c00605e4d5" providerId="ADAL" clId="{A42626A7-424A-3D40-9223-D29EB4201484}" dt="2021-09-30T16:31:54.375" v="1377" actId="729"/>
        <pc:sldMkLst>
          <pc:docMk/>
          <pc:sldMk cId="4254121758" sldId="375"/>
        </pc:sldMkLst>
      </pc:sldChg>
      <pc:sldChg chg="modSp mod">
        <pc:chgData name="Thomas, Judith E (jet3h)" userId="a651d59e-f19b-4aa7-9071-27c00605e4d5" providerId="ADAL" clId="{A42626A7-424A-3D40-9223-D29EB4201484}" dt="2021-10-01T17:21:26.233" v="1397" actId="20577"/>
        <pc:sldMkLst>
          <pc:docMk/>
          <pc:sldMk cId="999995911" sldId="376"/>
        </pc:sldMkLst>
        <pc:spChg chg="mod">
          <ac:chgData name="Thomas, Judith E (jet3h)" userId="a651d59e-f19b-4aa7-9071-27c00605e4d5" providerId="ADAL" clId="{A42626A7-424A-3D40-9223-D29EB4201484}" dt="2021-10-01T17:21:26.233" v="1397" actId="20577"/>
          <ac:spMkLst>
            <pc:docMk/>
            <pc:sldMk cId="999995911" sldId="376"/>
            <ac:spMk id="7" creationId="{B3E33340-AAFD-B644-BB01-35EB54AB1F77}"/>
          </ac:spMkLst>
        </pc:spChg>
      </pc:sldChg>
      <pc:sldChg chg="addSp modSp del">
        <pc:chgData name="Thomas, Judith E (jet3h)" userId="a651d59e-f19b-4aa7-9071-27c00605e4d5" providerId="ADAL" clId="{A42626A7-424A-3D40-9223-D29EB4201484}" dt="2021-09-29T15:17:01.973" v="120" actId="2696"/>
        <pc:sldMkLst>
          <pc:docMk/>
          <pc:sldMk cId="3289943709" sldId="385"/>
        </pc:sldMkLst>
        <pc:picChg chg="add mod">
          <ac:chgData name="Thomas, Judith E (jet3h)" userId="a651d59e-f19b-4aa7-9071-27c00605e4d5" providerId="ADAL" clId="{A42626A7-424A-3D40-9223-D29EB4201484}" dt="2021-09-29T15:07:01.035" v="71" actId="571"/>
          <ac:picMkLst>
            <pc:docMk/>
            <pc:sldMk cId="3289943709" sldId="385"/>
            <ac:picMk id="6" creationId="{ED903ABC-493A-FB47-88A6-BE36A4E75B4B}"/>
          </ac:picMkLst>
        </pc:picChg>
      </pc:sldChg>
      <pc:sldChg chg="del">
        <pc:chgData name="Thomas, Judith E (jet3h)" userId="a651d59e-f19b-4aa7-9071-27c00605e4d5" providerId="ADAL" clId="{A42626A7-424A-3D40-9223-D29EB4201484}" dt="2021-09-29T15:17:30.799" v="126" actId="2696"/>
        <pc:sldMkLst>
          <pc:docMk/>
          <pc:sldMk cId="2659786494" sldId="387"/>
        </pc:sldMkLst>
      </pc:sldChg>
      <pc:sldChg chg="modNotesTx">
        <pc:chgData name="Thomas, Judith E (jet3h)" userId="a651d59e-f19b-4aa7-9071-27c00605e4d5" providerId="ADAL" clId="{A42626A7-424A-3D40-9223-D29EB4201484}" dt="2021-09-30T15:31:10.435" v="518" actId="20577"/>
        <pc:sldMkLst>
          <pc:docMk/>
          <pc:sldMk cId="2479573608" sldId="390"/>
        </pc:sldMkLst>
      </pc:sldChg>
      <pc:sldChg chg="mod modShow">
        <pc:chgData name="Thomas, Judith E (jet3h)" userId="a651d59e-f19b-4aa7-9071-27c00605e4d5" providerId="ADAL" clId="{A42626A7-424A-3D40-9223-D29EB4201484}" dt="2021-09-29T16:44:13.347" v="444" actId="729"/>
        <pc:sldMkLst>
          <pc:docMk/>
          <pc:sldMk cId="1516397415" sldId="391"/>
        </pc:sldMkLst>
      </pc:sldChg>
      <pc:sldChg chg="del">
        <pc:chgData name="Thomas, Judith E (jet3h)" userId="a651d59e-f19b-4aa7-9071-27c00605e4d5" providerId="ADAL" clId="{A42626A7-424A-3D40-9223-D29EB4201484}" dt="2021-09-29T15:17:11.160" v="124" actId="2696"/>
        <pc:sldMkLst>
          <pc:docMk/>
          <pc:sldMk cId="4176109270" sldId="394"/>
        </pc:sldMkLst>
      </pc:sldChg>
      <pc:sldChg chg="del">
        <pc:chgData name="Thomas, Judith E (jet3h)" userId="a651d59e-f19b-4aa7-9071-27c00605e4d5" providerId="ADAL" clId="{A42626A7-424A-3D40-9223-D29EB4201484}" dt="2021-09-29T15:17:25.059" v="125" actId="2696"/>
        <pc:sldMkLst>
          <pc:docMk/>
          <pc:sldMk cId="3542926666" sldId="398"/>
        </pc:sldMkLst>
      </pc:sldChg>
      <pc:sldChg chg="ord modNotesTx">
        <pc:chgData name="Thomas, Judith E (jet3h)" userId="a651d59e-f19b-4aa7-9071-27c00605e4d5" providerId="ADAL" clId="{A42626A7-424A-3D40-9223-D29EB4201484}" dt="2021-09-27T22:05:09.320" v="36" actId="20577"/>
        <pc:sldMkLst>
          <pc:docMk/>
          <pc:sldMk cId="513079858" sldId="399"/>
        </pc:sldMkLst>
      </pc:sldChg>
      <pc:sldChg chg="mod modShow">
        <pc:chgData name="Thomas, Judith E (jet3h)" userId="a651d59e-f19b-4aa7-9071-27c00605e4d5" providerId="ADAL" clId="{A42626A7-424A-3D40-9223-D29EB4201484}" dt="2021-09-30T16:27:45.010" v="1257" actId="729"/>
        <pc:sldMkLst>
          <pc:docMk/>
          <pc:sldMk cId="1469496086" sldId="405"/>
        </pc:sldMkLst>
      </pc:sldChg>
      <pc:sldChg chg="mod modShow">
        <pc:chgData name="Thomas, Judith E (jet3h)" userId="a651d59e-f19b-4aa7-9071-27c00605e4d5" providerId="ADAL" clId="{A42626A7-424A-3D40-9223-D29EB4201484}" dt="2021-09-30T16:27:52.970" v="1258" actId="729"/>
        <pc:sldMkLst>
          <pc:docMk/>
          <pc:sldMk cId="3714444831" sldId="406"/>
        </pc:sldMkLst>
      </pc:sldChg>
      <pc:sldChg chg="modNotesTx">
        <pc:chgData name="Thomas, Judith E (jet3h)" userId="a651d59e-f19b-4aa7-9071-27c00605e4d5" providerId="ADAL" clId="{A42626A7-424A-3D40-9223-D29EB4201484}" dt="2021-10-01T17:29:10.666" v="1552" actId="20577"/>
        <pc:sldMkLst>
          <pc:docMk/>
          <pc:sldMk cId="3399088951" sldId="408"/>
        </pc:sldMkLst>
      </pc:sldChg>
      <pc:sldChg chg="mod modShow">
        <pc:chgData name="Thomas, Judith E (jet3h)" userId="a651d59e-f19b-4aa7-9071-27c00605e4d5" providerId="ADAL" clId="{A42626A7-424A-3D40-9223-D29EB4201484}" dt="2021-09-30T15:34:14.168" v="525" actId="729"/>
        <pc:sldMkLst>
          <pc:docMk/>
          <pc:sldMk cId="4202528792" sldId="409"/>
        </pc:sldMkLst>
      </pc:sldChg>
      <pc:sldChg chg="modNotesTx">
        <pc:chgData name="Thomas, Judith E (jet3h)" userId="a651d59e-f19b-4aa7-9071-27c00605e4d5" providerId="ADAL" clId="{A42626A7-424A-3D40-9223-D29EB4201484}" dt="2021-09-30T16:30:36.327" v="1375" actId="313"/>
        <pc:sldMkLst>
          <pc:docMk/>
          <pc:sldMk cId="3169748431" sldId="410"/>
        </pc:sldMkLst>
      </pc:sldChg>
      <pc:sldChg chg="modNotesTx">
        <pc:chgData name="Thomas, Judith E (jet3h)" userId="a651d59e-f19b-4aa7-9071-27c00605e4d5" providerId="ADAL" clId="{A42626A7-424A-3D40-9223-D29EB4201484}" dt="2021-09-29T16:38:55.686" v="301" actId="20577"/>
        <pc:sldMkLst>
          <pc:docMk/>
          <pc:sldMk cId="2940208876" sldId="411"/>
        </pc:sldMkLst>
      </pc:sldChg>
      <pc:sldChg chg="addSp modSp add del mod ord modNotes">
        <pc:chgData name="Thomas, Judith E (jet3h)" userId="a651d59e-f19b-4aa7-9071-27c00605e4d5" providerId="ADAL" clId="{A42626A7-424A-3D40-9223-D29EB4201484}" dt="2021-09-29T15:18:03.499" v="191" actId="2696"/>
        <pc:sldMkLst>
          <pc:docMk/>
          <pc:sldMk cId="1178516898" sldId="412"/>
        </pc:sldMkLst>
        <pc:picChg chg="add mod">
          <ac:chgData name="Thomas, Judith E (jet3h)" userId="a651d59e-f19b-4aa7-9071-27c00605e4d5" providerId="ADAL" clId="{A42626A7-424A-3D40-9223-D29EB4201484}" dt="2021-09-29T15:17:51.164" v="140"/>
          <ac:picMkLst>
            <pc:docMk/>
            <pc:sldMk cId="1178516898" sldId="412"/>
            <ac:picMk id="5" creationId="{08C58001-F147-1A4D-A572-75A7EA685B22}"/>
          </ac:picMkLst>
        </pc:picChg>
      </pc:sldChg>
      <pc:sldChg chg="addSp modSp add del mod ord modNotes">
        <pc:chgData name="Thomas, Judith E (jet3h)" userId="a651d59e-f19b-4aa7-9071-27c00605e4d5" providerId="ADAL" clId="{A42626A7-424A-3D40-9223-D29EB4201484}" dt="2021-09-29T15:17:04.448" v="121" actId="2696"/>
        <pc:sldMkLst>
          <pc:docMk/>
          <pc:sldMk cId="1525632656" sldId="412"/>
        </pc:sldMkLst>
        <pc:picChg chg="add mod">
          <ac:chgData name="Thomas, Judith E (jet3h)" userId="a651d59e-f19b-4aa7-9071-27c00605e4d5" providerId="ADAL" clId="{A42626A7-424A-3D40-9223-D29EB4201484}" dt="2021-09-29T15:16:24.632" v="85"/>
          <ac:picMkLst>
            <pc:docMk/>
            <pc:sldMk cId="1525632656" sldId="412"/>
            <ac:picMk id="5" creationId="{1131A654-3ADD-9C4F-8DF5-543183ABAAE7}"/>
          </ac:picMkLst>
        </pc:picChg>
      </pc:sldChg>
      <pc:sldChg chg="addSp modSp add mod ord modNotes">
        <pc:chgData name="Thomas, Judith E (jet3h)" userId="a651d59e-f19b-4aa7-9071-27c00605e4d5" providerId="ADAL" clId="{A42626A7-424A-3D40-9223-D29EB4201484}" dt="2021-09-29T15:25:21.864" v="261" actId="20578"/>
        <pc:sldMkLst>
          <pc:docMk/>
          <pc:sldMk cId="1602125719" sldId="412"/>
        </pc:sldMkLst>
        <pc:picChg chg="add mod">
          <ac:chgData name="Thomas, Judith E (jet3h)" userId="a651d59e-f19b-4aa7-9071-27c00605e4d5" providerId="ADAL" clId="{A42626A7-424A-3D40-9223-D29EB4201484}" dt="2021-09-29T15:20:48.236" v="210"/>
          <ac:picMkLst>
            <pc:docMk/>
            <pc:sldMk cId="1602125719" sldId="412"/>
            <ac:picMk id="5" creationId="{1ABD4962-00FB-DE44-BA75-2D36B504056D}"/>
          </ac:picMkLst>
        </pc:picChg>
      </pc:sldChg>
      <pc:sldChg chg="add del">
        <pc:chgData name="Thomas, Judith E (jet3h)" userId="a651d59e-f19b-4aa7-9071-27c00605e4d5" providerId="ADAL" clId="{A42626A7-424A-3D40-9223-D29EB4201484}" dt="2021-09-27T22:04:32.226" v="12"/>
        <pc:sldMkLst>
          <pc:docMk/>
          <pc:sldMk cId="3609266380" sldId="412"/>
        </pc:sldMkLst>
      </pc:sldChg>
      <pc:sldChg chg="addSp modSp add mod ord modNotes">
        <pc:chgData name="Thomas, Judith E (jet3h)" userId="a651d59e-f19b-4aa7-9071-27c00605e4d5" providerId="ADAL" clId="{A42626A7-424A-3D40-9223-D29EB4201484}" dt="2021-09-29T15:25:21.864" v="261" actId="20578"/>
        <pc:sldMkLst>
          <pc:docMk/>
          <pc:sldMk cId="817300969" sldId="413"/>
        </pc:sldMkLst>
        <pc:picChg chg="add mod">
          <ac:chgData name="Thomas, Judith E (jet3h)" userId="a651d59e-f19b-4aa7-9071-27c00605e4d5" providerId="ADAL" clId="{A42626A7-424A-3D40-9223-D29EB4201484}" dt="2021-09-29T15:20:48.598" v="226"/>
          <ac:picMkLst>
            <pc:docMk/>
            <pc:sldMk cId="817300969" sldId="413"/>
            <ac:picMk id="5" creationId="{E14462B7-6160-8242-9E37-C6AD59547B91}"/>
          </ac:picMkLst>
        </pc:picChg>
      </pc:sldChg>
      <pc:sldChg chg="addSp modSp add del mod ord modNotes">
        <pc:chgData name="Thomas, Judith E (jet3h)" userId="a651d59e-f19b-4aa7-9071-27c00605e4d5" providerId="ADAL" clId="{A42626A7-424A-3D40-9223-D29EB4201484}" dt="2021-09-29T15:18:06.734" v="192" actId="2696"/>
        <pc:sldMkLst>
          <pc:docMk/>
          <pc:sldMk cId="871943382" sldId="413"/>
        </pc:sldMkLst>
        <pc:picChg chg="add mod">
          <ac:chgData name="Thomas, Judith E (jet3h)" userId="a651d59e-f19b-4aa7-9071-27c00605e4d5" providerId="ADAL" clId="{A42626A7-424A-3D40-9223-D29EB4201484}" dt="2021-09-29T15:17:51.527" v="156"/>
          <ac:picMkLst>
            <pc:docMk/>
            <pc:sldMk cId="871943382" sldId="413"/>
            <ac:picMk id="5" creationId="{89280B67-93D1-7E49-B55E-B1BE0B7CCC93}"/>
          </ac:picMkLst>
        </pc:picChg>
      </pc:sldChg>
      <pc:sldChg chg="addSp modSp add del mod ord modNotes">
        <pc:chgData name="Thomas, Judith E (jet3h)" userId="a651d59e-f19b-4aa7-9071-27c00605e4d5" providerId="ADAL" clId="{A42626A7-424A-3D40-9223-D29EB4201484}" dt="2021-09-29T15:17:06.537" v="122" actId="2696"/>
        <pc:sldMkLst>
          <pc:docMk/>
          <pc:sldMk cId="3295773847" sldId="413"/>
        </pc:sldMkLst>
        <pc:picChg chg="add mod">
          <ac:chgData name="Thomas, Judith E (jet3h)" userId="a651d59e-f19b-4aa7-9071-27c00605e4d5" providerId="ADAL" clId="{A42626A7-424A-3D40-9223-D29EB4201484}" dt="2021-09-29T15:16:24.955" v="101"/>
          <ac:picMkLst>
            <pc:docMk/>
            <pc:sldMk cId="3295773847" sldId="413"/>
            <ac:picMk id="5" creationId="{AA19191A-54C4-6649-9112-38ADF1A30328}"/>
          </ac:picMkLst>
        </pc:picChg>
      </pc:sldChg>
      <pc:sldChg chg="addSp modSp add del mod ord modNotes">
        <pc:chgData name="Thomas, Judith E (jet3h)" userId="a651d59e-f19b-4aa7-9071-27c00605e4d5" providerId="ADAL" clId="{A42626A7-424A-3D40-9223-D29EB4201484}" dt="2021-09-29T15:18:18.679" v="195" actId="2696"/>
        <pc:sldMkLst>
          <pc:docMk/>
          <pc:sldMk cId="15761768" sldId="414"/>
        </pc:sldMkLst>
        <pc:picChg chg="add mod">
          <ac:chgData name="Thomas, Judith E (jet3h)" userId="a651d59e-f19b-4aa7-9071-27c00605e4d5" providerId="ADAL" clId="{A42626A7-424A-3D40-9223-D29EB4201484}" dt="2021-09-29T15:17:51.768" v="172"/>
          <ac:picMkLst>
            <pc:docMk/>
            <pc:sldMk cId="15761768" sldId="414"/>
            <ac:picMk id="5" creationId="{2447BEBE-80AE-9544-A816-9C9AF81B60B9}"/>
          </ac:picMkLst>
        </pc:picChg>
      </pc:sldChg>
      <pc:sldChg chg="addSp modSp add mod ord modShow modNotes">
        <pc:chgData name="Thomas, Judith E (jet3h)" userId="a651d59e-f19b-4aa7-9071-27c00605e4d5" providerId="ADAL" clId="{A42626A7-424A-3D40-9223-D29EB4201484}" dt="2021-09-30T16:32:18.344" v="1380" actId="729"/>
        <pc:sldMkLst>
          <pc:docMk/>
          <pc:sldMk cId="36536689" sldId="414"/>
        </pc:sldMkLst>
        <pc:picChg chg="add mod">
          <ac:chgData name="Thomas, Judith E (jet3h)" userId="a651d59e-f19b-4aa7-9071-27c00605e4d5" providerId="ADAL" clId="{A42626A7-424A-3D40-9223-D29EB4201484}" dt="2021-09-29T15:20:48.821" v="242"/>
          <ac:picMkLst>
            <pc:docMk/>
            <pc:sldMk cId="36536689" sldId="414"/>
            <ac:picMk id="5" creationId="{8959EFC8-0F0B-B944-9D53-DE414C382E75}"/>
          </ac:picMkLst>
        </pc:picChg>
      </pc:sldChg>
      <pc:sldChg chg="addSp modSp add del mod ord modNotes">
        <pc:chgData name="Thomas, Judith E (jet3h)" userId="a651d59e-f19b-4aa7-9071-27c00605e4d5" providerId="ADAL" clId="{A42626A7-424A-3D40-9223-D29EB4201484}" dt="2021-09-29T15:17:08.865" v="123" actId="2696"/>
        <pc:sldMkLst>
          <pc:docMk/>
          <pc:sldMk cId="332931364" sldId="414"/>
        </pc:sldMkLst>
        <pc:picChg chg="add mod">
          <ac:chgData name="Thomas, Judith E (jet3h)" userId="a651d59e-f19b-4aa7-9071-27c00605e4d5" providerId="ADAL" clId="{A42626A7-424A-3D40-9223-D29EB4201484}" dt="2021-09-29T15:16:25.238" v="117"/>
          <ac:picMkLst>
            <pc:docMk/>
            <pc:sldMk cId="332931364" sldId="414"/>
            <ac:picMk id="5" creationId="{EC8DB7E7-37D8-9143-90FF-7FA12B8BA486}"/>
          </ac:picMkLst>
        </pc:picChg>
      </pc:sldChg>
      <pc:sldChg chg="addSp modSp add del mod ord modNotes">
        <pc:chgData name="Thomas, Judith E (jet3h)" userId="a651d59e-f19b-4aa7-9071-27c00605e4d5" providerId="ADAL" clId="{A42626A7-424A-3D40-9223-D29EB4201484}" dt="2021-09-29T15:18:21.912" v="196" actId="2696"/>
        <pc:sldMkLst>
          <pc:docMk/>
          <pc:sldMk cId="1723345065" sldId="415"/>
        </pc:sldMkLst>
        <pc:picChg chg="add mod">
          <ac:chgData name="Thomas, Judith E (jet3h)" userId="a651d59e-f19b-4aa7-9071-27c00605e4d5" providerId="ADAL" clId="{A42626A7-424A-3D40-9223-D29EB4201484}" dt="2021-09-29T15:17:52.001" v="188"/>
          <ac:picMkLst>
            <pc:docMk/>
            <pc:sldMk cId="1723345065" sldId="415"/>
            <ac:picMk id="5" creationId="{3527D27A-19C9-3740-B2DA-3FEF1E3DF8A8}"/>
          </ac:picMkLst>
        </pc:picChg>
      </pc:sldChg>
      <pc:sldChg chg="addSp modSp add mod ord modNotes">
        <pc:chgData name="Thomas, Judith E (jet3h)" userId="a651d59e-f19b-4aa7-9071-27c00605e4d5" providerId="ADAL" clId="{A42626A7-424A-3D40-9223-D29EB4201484}" dt="2021-09-30T16:32:08.412" v="1379" actId="20578"/>
        <pc:sldMkLst>
          <pc:docMk/>
          <pc:sldMk cId="2621728886" sldId="415"/>
        </pc:sldMkLst>
        <pc:picChg chg="add mod">
          <ac:chgData name="Thomas, Judith E (jet3h)" userId="a651d59e-f19b-4aa7-9071-27c00605e4d5" providerId="ADAL" clId="{A42626A7-424A-3D40-9223-D29EB4201484}" dt="2021-09-29T15:20:49.073" v="258"/>
          <ac:picMkLst>
            <pc:docMk/>
            <pc:sldMk cId="2621728886" sldId="415"/>
            <ac:picMk id="5" creationId="{1AEBD3EF-1A39-3848-B283-8294E7AD356F}"/>
          </ac:picMkLst>
        </pc:picChg>
      </pc:sldChg>
      <pc:sldChg chg="add ord">
        <pc:chgData name="Thomas, Judith E (jet3h)" userId="a651d59e-f19b-4aa7-9071-27c00605e4d5" providerId="ADAL" clId="{A42626A7-424A-3D40-9223-D29EB4201484}" dt="2021-09-30T15:32:25.665" v="520" actId="20578"/>
        <pc:sldMkLst>
          <pc:docMk/>
          <pc:sldMk cId="875018213" sldId="416"/>
        </pc:sldMkLst>
      </pc:sldChg>
      <pc:sldChg chg="add del">
        <pc:chgData name="Thomas, Judith E (jet3h)" userId="a651d59e-f19b-4aa7-9071-27c00605e4d5" providerId="ADAL" clId="{A42626A7-424A-3D40-9223-D29EB4201484}" dt="2021-09-29T15:18:15.556" v="194" actId="2696"/>
        <pc:sldMkLst>
          <pc:docMk/>
          <pc:sldMk cId="3614267198" sldId="416"/>
        </pc:sldMkLst>
      </pc:sldChg>
      <pc:sldChg chg="add ord modNotesTx">
        <pc:chgData name="Thomas, Judith E (jet3h)" userId="a651d59e-f19b-4aa7-9071-27c00605e4d5" providerId="ADAL" clId="{A42626A7-424A-3D40-9223-D29EB4201484}" dt="2021-10-01T17:26:15.865" v="1398" actId="20577"/>
        <pc:sldMkLst>
          <pc:docMk/>
          <pc:sldMk cId="807232182" sldId="417"/>
        </pc:sldMkLst>
      </pc:sldChg>
      <pc:sldChg chg="add ord">
        <pc:chgData name="Thomas, Judith E (jet3h)" userId="a651d59e-f19b-4aa7-9071-27c00605e4d5" providerId="ADAL" clId="{A42626A7-424A-3D40-9223-D29EB4201484}" dt="2021-09-30T16:31:36.867" v="1376" actId="20578"/>
        <pc:sldMkLst>
          <pc:docMk/>
          <pc:sldMk cId="44718849" sldId="418"/>
        </pc:sldMkLst>
      </pc:sldChg>
      <pc:sldChg chg="addSp delSp modSp add mod ord modNotesTx">
        <pc:chgData name="Thomas, Judith E (jet3h)" userId="a651d59e-f19b-4aa7-9071-27c00605e4d5" providerId="ADAL" clId="{A42626A7-424A-3D40-9223-D29EB4201484}" dt="2021-09-30T16:31:36.867" v="1376" actId="20578"/>
        <pc:sldMkLst>
          <pc:docMk/>
          <pc:sldMk cId="2566405105" sldId="419"/>
        </pc:sldMkLst>
        <pc:spChg chg="mod">
          <ac:chgData name="Thomas, Judith E (jet3h)" userId="a651d59e-f19b-4aa7-9071-27c00605e4d5" providerId="ADAL" clId="{A42626A7-424A-3D40-9223-D29EB4201484}" dt="2021-09-30T16:23:34.626" v="1204" actId="313"/>
          <ac:spMkLst>
            <pc:docMk/>
            <pc:sldMk cId="2566405105" sldId="419"/>
            <ac:spMk id="2" creationId="{0BABD7D7-133E-4688-B00C-93A977FA7CE9}"/>
          </ac:spMkLst>
        </pc:spChg>
        <pc:spChg chg="del mod">
          <ac:chgData name="Thomas, Judith E (jet3h)" userId="a651d59e-f19b-4aa7-9071-27c00605e4d5" providerId="ADAL" clId="{A42626A7-424A-3D40-9223-D29EB4201484}" dt="2021-09-30T16:20:40.835" v="1129" actId="478"/>
          <ac:spMkLst>
            <pc:docMk/>
            <pc:sldMk cId="2566405105" sldId="419"/>
            <ac:spMk id="7" creationId="{D42D8C1A-8728-421E-ADC2-0F41EE4976AD}"/>
          </ac:spMkLst>
        </pc:spChg>
        <pc:spChg chg="mod">
          <ac:chgData name="Thomas, Judith E (jet3h)" userId="a651d59e-f19b-4aa7-9071-27c00605e4d5" providerId="ADAL" clId="{A42626A7-424A-3D40-9223-D29EB4201484}" dt="2021-09-30T16:20:23.969" v="1126" actId="5793"/>
          <ac:spMkLst>
            <pc:docMk/>
            <pc:sldMk cId="2566405105" sldId="419"/>
            <ac:spMk id="8" creationId="{5C1487C4-A527-1940-9AAA-C1BAFFA2084D}"/>
          </ac:spMkLst>
        </pc:spChg>
        <pc:spChg chg="del mod">
          <ac:chgData name="Thomas, Judith E (jet3h)" userId="a651d59e-f19b-4aa7-9071-27c00605e4d5" providerId="ADAL" clId="{A42626A7-424A-3D40-9223-D29EB4201484}" dt="2021-09-30T16:20:43.744" v="1131" actId="478"/>
          <ac:spMkLst>
            <pc:docMk/>
            <pc:sldMk cId="2566405105" sldId="419"/>
            <ac:spMk id="9" creationId="{69247560-DF71-4FE2-968B-978A9334A88A}"/>
          </ac:spMkLst>
        </pc:spChg>
        <pc:grpChg chg="del">
          <ac:chgData name="Thomas, Judith E (jet3h)" userId="a651d59e-f19b-4aa7-9071-27c00605e4d5" providerId="ADAL" clId="{A42626A7-424A-3D40-9223-D29EB4201484}" dt="2021-09-30T16:20:35.374" v="1127" actId="478"/>
          <ac:grpSpMkLst>
            <pc:docMk/>
            <pc:sldMk cId="2566405105" sldId="419"/>
            <ac:grpSpMk id="5" creationId="{6A9E6F54-81FD-314F-956A-7B57BA7561C2}"/>
          </ac:grpSpMkLst>
        </pc:grpChg>
        <pc:picChg chg="del">
          <ac:chgData name="Thomas, Judith E (jet3h)" userId="a651d59e-f19b-4aa7-9071-27c00605e4d5" providerId="ADAL" clId="{A42626A7-424A-3D40-9223-D29EB4201484}" dt="2021-09-30T16:19:09.421" v="1121" actId="478"/>
          <ac:picMkLst>
            <pc:docMk/>
            <pc:sldMk cId="2566405105" sldId="419"/>
            <ac:picMk id="4" creationId="{A7D5243B-931D-43A8-BCCA-53AA7A3AE407}"/>
          </ac:picMkLst>
        </pc:picChg>
        <pc:picChg chg="add mod">
          <ac:chgData name="Thomas, Judith E (jet3h)" userId="a651d59e-f19b-4aa7-9071-27c00605e4d5" providerId="ADAL" clId="{A42626A7-424A-3D40-9223-D29EB4201484}" dt="2021-09-30T16:19:51.505" v="1124" actId="1076"/>
          <ac:picMkLst>
            <pc:docMk/>
            <pc:sldMk cId="2566405105" sldId="419"/>
            <ac:picMk id="10" creationId="{E8CF2FF5-E8CE-8A4C-8D9E-0BB3A68C3B46}"/>
          </ac:picMkLst>
        </pc:picChg>
      </pc:sldChg>
      <pc:sldChg chg="modSp add mod">
        <pc:chgData name="Thomas, Judith E (jet3h)" userId="a651d59e-f19b-4aa7-9071-27c00605e4d5" providerId="ADAL" clId="{A42626A7-424A-3D40-9223-D29EB4201484}" dt="2021-10-01T17:27:38.291" v="1472" actId="20577"/>
        <pc:sldMkLst>
          <pc:docMk/>
          <pc:sldMk cId="4226663302" sldId="420"/>
        </pc:sldMkLst>
        <pc:spChg chg="mod">
          <ac:chgData name="Thomas, Judith E (jet3h)" userId="a651d59e-f19b-4aa7-9071-27c00605e4d5" providerId="ADAL" clId="{A42626A7-424A-3D40-9223-D29EB4201484}" dt="2021-10-01T17:27:38.291" v="1472" actId="20577"/>
          <ac:spMkLst>
            <pc:docMk/>
            <pc:sldMk cId="4226663302" sldId="420"/>
            <ac:spMk id="2" creationId="{93A2625A-5184-B44A-8012-6891A4D1ADE2}"/>
          </ac:spMkLst>
        </pc:spChg>
      </pc:sldChg>
    </pc:docChg>
  </pc:docChgLst>
  <pc:docChgLst>
    <pc:chgData name="Mickel, Bethany (bbm9u)" userId="S::bbm9u@virginia.edu::84d3c4f4-8f56-48c5-b190-5e97966154e7" providerId="AD" clId="Web-{B52F3DAB-4D5D-1726-E470-06EB35F03B4B}"/>
    <pc:docChg chg="modSld">
      <pc:chgData name="Mickel, Bethany (bbm9u)" userId="S::bbm9u@virginia.edu::84d3c4f4-8f56-48c5-b190-5e97966154e7" providerId="AD" clId="Web-{B52F3DAB-4D5D-1726-E470-06EB35F03B4B}" dt="2021-09-14T13:16:29.008" v="20" actId="20577"/>
      <pc:docMkLst>
        <pc:docMk/>
      </pc:docMkLst>
      <pc:sldChg chg="modSp">
        <pc:chgData name="Mickel, Bethany (bbm9u)" userId="S::bbm9u@virginia.edu::84d3c4f4-8f56-48c5-b190-5e97966154e7" providerId="AD" clId="Web-{B52F3DAB-4D5D-1726-E470-06EB35F03B4B}" dt="2021-09-14T13:16:29.008" v="20" actId="20577"/>
        <pc:sldMkLst>
          <pc:docMk/>
          <pc:sldMk cId="3118585504" sldId="335"/>
        </pc:sldMkLst>
        <pc:spChg chg="mod">
          <ac:chgData name="Mickel, Bethany (bbm9u)" userId="S::bbm9u@virginia.edu::84d3c4f4-8f56-48c5-b190-5e97966154e7" providerId="AD" clId="Web-{B52F3DAB-4D5D-1726-E470-06EB35F03B4B}" dt="2021-09-14T13:16:29.008" v="20" actId="20577"/>
          <ac:spMkLst>
            <pc:docMk/>
            <pc:sldMk cId="3118585504" sldId="335"/>
            <ac:spMk id="7" creationId="{75EADC34-E184-4BEB-98A7-010B8ECC3A83}"/>
          </ac:spMkLst>
        </pc:spChg>
      </pc:sldChg>
      <pc:sldChg chg="modSp addCm">
        <pc:chgData name="Mickel, Bethany (bbm9u)" userId="S::bbm9u@virginia.edu::84d3c4f4-8f56-48c5-b190-5e97966154e7" providerId="AD" clId="Web-{B52F3DAB-4D5D-1726-E470-06EB35F03B4B}" dt="2021-09-14T13:15:42.835" v="12"/>
        <pc:sldMkLst>
          <pc:docMk/>
          <pc:sldMk cId="1386523096" sldId="407"/>
        </pc:sldMkLst>
        <pc:spChg chg="mod">
          <ac:chgData name="Mickel, Bethany (bbm9u)" userId="S::bbm9u@virginia.edu::84d3c4f4-8f56-48c5-b190-5e97966154e7" providerId="AD" clId="Web-{B52F3DAB-4D5D-1726-E470-06EB35F03B4B}" dt="2021-09-14T13:15:04.365" v="8" actId="1076"/>
          <ac:spMkLst>
            <pc:docMk/>
            <pc:sldMk cId="1386523096" sldId="407"/>
            <ac:spMk id="5" creationId="{063ED6EC-112B-4F4E-9685-8EFCDDF7E78A}"/>
          </ac:spMkLst>
        </pc:spChg>
        <pc:spChg chg="mod">
          <ac:chgData name="Mickel, Bethany (bbm9u)" userId="S::bbm9u@virginia.edu::84d3c4f4-8f56-48c5-b190-5e97966154e7" providerId="AD" clId="Web-{B52F3DAB-4D5D-1726-E470-06EB35F03B4B}" dt="2021-09-14T13:15:14.600" v="9" actId="1076"/>
          <ac:spMkLst>
            <pc:docMk/>
            <pc:sldMk cId="1386523096" sldId="407"/>
            <ac:spMk id="6" creationId="{52DEF392-2076-4273-9F3D-C1D546C7A158}"/>
          </ac:spMkLst>
        </pc:spChg>
        <pc:spChg chg="mod">
          <ac:chgData name="Mickel, Bethany (bbm9u)" userId="S::bbm9u@virginia.edu::84d3c4f4-8f56-48c5-b190-5e97966154e7" providerId="AD" clId="Web-{B52F3DAB-4D5D-1726-E470-06EB35F03B4B}" dt="2021-09-14T13:15:22.819" v="10" actId="1076"/>
          <ac:spMkLst>
            <pc:docMk/>
            <pc:sldMk cId="1386523096" sldId="407"/>
            <ac:spMk id="7" creationId="{6944C07C-A00D-4496-802D-4A7BD87C2FFD}"/>
          </ac:spMkLst>
        </pc:spChg>
        <pc:picChg chg="mod">
          <ac:chgData name="Mickel, Bethany (bbm9u)" userId="S::bbm9u@virginia.edu::84d3c4f4-8f56-48c5-b190-5e97966154e7" providerId="AD" clId="Web-{B52F3DAB-4D5D-1726-E470-06EB35F03B4B}" dt="2021-09-14T13:15:28.788" v="11" actId="1076"/>
          <ac:picMkLst>
            <pc:docMk/>
            <pc:sldMk cId="1386523096" sldId="407"/>
            <ac:picMk id="2" creationId="{44255BC9-01AE-4F51-B5D0-64C3EC8202EF}"/>
          </ac:picMkLst>
        </pc:picChg>
        <pc:picChg chg="mod">
          <ac:chgData name="Mickel, Bethany (bbm9u)" userId="S::bbm9u@virginia.edu::84d3c4f4-8f56-48c5-b190-5e97966154e7" providerId="AD" clId="Web-{B52F3DAB-4D5D-1726-E470-06EB35F03B4B}" dt="2021-09-14T13:14:53.599" v="6" actId="14100"/>
          <ac:picMkLst>
            <pc:docMk/>
            <pc:sldMk cId="1386523096" sldId="407"/>
            <ac:picMk id="3" creationId="{25DBA872-B656-4FF1-B40B-95EA97A9879C}"/>
          </ac:picMkLst>
        </pc:picChg>
        <pc:picChg chg="mod">
          <ac:chgData name="Mickel, Bethany (bbm9u)" userId="S::bbm9u@virginia.edu::84d3c4f4-8f56-48c5-b190-5e97966154e7" providerId="AD" clId="Web-{B52F3DAB-4D5D-1726-E470-06EB35F03B4B}" dt="2021-09-14T13:14:27.052" v="0" actId="1076"/>
          <ac:picMkLst>
            <pc:docMk/>
            <pc:sldMk cId="1386523096" sldId="407"/>
            <ac:picMk id="4" creationId="{901E2A70-DC87-4434-BEFD-438D7D6445C3}"/>
          </ac:picMkLst>
        </pc:picChg>
      </pc:sldChg>
    </pc:docChg>
  </pc:docChgLst>
  <pc:docChgLst>
    <pc:chgData name="Thomas, Judith E (jet3h)" userId="a651d59e-f19b-4aa7-9071-27c00605e4d5" providerId="ADAL" clId="{670900A6-A04A-734C-8BEA-C48078A85A70}"/>
    <pc:docChg chg="undo custSel modSld">
      <pc:chgData name="Thomas, Judith E (jet3h)" userId="a651d59e-f19b-4aa7-9071-27c00605e4d5" providerId="ADAL" clId="{670900A6-A04A-734C-8BEA-C48078A85A70}" dt="2021-09-23T13:33:02.731" v="55"/>
      <pc:docMkLst>
        <pc:docMk/>
      </pc:docMkLst>
      <pc:sldChg chg="addSp delSp modSp mod">
        <pc:chgData name="Thomas, Judith E (jet3h)" userId="a651d59e-f19b-4aa7-9071-27c00605e4d5" providerId="ADAL" clId="{670900A6-A04A-734C-8BEA-C48078A85A70}" dt="2021-09-09T20:25:51.094" v="53" actId="113"/>
        <pc:sldMkLst>
          <pc:docMk/>
          <pc:sldMk cId="3801078743" sldId="349"/>
        </pc:sldMkLst>
        <pc:spChg chg="add del mod">
          <ac:chgData name="Thomas, Judith E (jet3h)" userId="a651d59e-f19b-4aa7-9071-27c00605e4d5" providerId="ADAL" clId="{670900A6-A04A-734C-8BEA-C48078A85A70}" dt="2021-09-09T20:19:35.554" v="29"/>
          <ac:spMkLst>
            <pc:docMk/>
            <pc:sldMk cId="3801078743" sldId="349"/>
            <ac:spMk id="2" creationId="{C44C154C-EC0E-A742-898A-FCC0CCA82AA2}"/>
          </ac:spMkLst>
        </pc:spChg>
        <pc:spChg chg="add del mod">
          <ac:chgData name="Thomas, Judith E (jet3h)" userId="a651d59e-f19b-4aa7-9071-27c00605e4d5" providerId="ADAL" clId="{670900A6-A04A-734C-8BEA-C48078A85A70}" dt="2021-09-09T20:19:34.601" v="27" actId="478"/>
          <ac:spMkLst>
            <pc:docMk/>
            <pc:sldMk cId="3801078743" sldId="349"/>
            <ac:spMk id="4" creationId="{F55AE2C4-99BD-744F-AC46-69A8FEE9DD67}"/>
          </ac:spMkLst>
        </pc:spChg>
        <pc:spChg chg="add mod">
          <ac:chgData name="Thomas, Judith E (jet3h)" userId="a651d59e-f19b-4aa7-9071-27c00605e4d5" providerId="ADAL" clId="{670900A6-A04A-734C-8BEA-C48078A85A70}" dt="2021-09-09T20:19:44.840" v="30"/>
          <ac:spMkLst>
            <pc:docMk/>
            <pc:sldMk cId="3801078743" sldId="349"/>
            <ac:spMk id="10" creationId="{7D0B3A4B-E908-A842-B63D-0CE5189862E6}"/>
          </ac:spMkLst>
        </pc:spChg>
        <pc:graphicFrameChg chg="add del mod">
          <ac:chgData name="Thomas, Judith E (jet3h)" userId="a651d59e-f19b-4aa7-9071-27c00605e4d5" providerId="ADAL" clId="{670900A6-A04A-734C-8BEA-C48078A85A70}" dt="2021-09-09T20:19:34.601" v="27" actId="478"/>
          <ac:graphicFrameMkLst>
            <pc:docMk/>
            <pc:sldMk cId="3801078743" sldId="349"/>
            <ac:graphicFrameMk id="3" creationId="{C1ECFD10-E739-AF49-A0C9-ECA76115D198}"/>
          </ac:graphicFrameMkLst>
        </pc:graphicFrameChg>
        <pc:graphicFrameChg chg="del mod modGraphic">
          <ac:chgData name="Thomas, Judith E (jet3h)" userId="a651d59e-f19b-4aa7-9071-27c00605e4d5" providerId="ADAL" clId="{670900A6-A04A-734C-8BEA-C48078A85A70}" dt="2021-09-09T20:19:07.901" v="20" actId="478"/>
          <ac:graphicFrameMkLst>
            <pc:docMk/>
            <pc:sldMk cId="3801078743" sldId="349"/>
            <ac:graphicFrameMk id="6" creationId="{3FC54D55-C6CF-4DF5-B84F-38F2793C57D6}"/>
          </ac:graphicFrameMkLst>
        </pc:graphicFrameChg>
        <pc:graphicFrameChg chg="add del mod modGraphic">
          <ac:chgData name="Thomas, Judith E (jet3h)" userId="a651d59e-f19b-4aa7-9071-27c00605e4d5" providerId="ADAL" clId="{670900A6-A04A-734C-8BEA-C48078A85A70}" dt="2021-09-09T20:24:52.280" v="47" actId="478"/>
          <ac:graphicFrameMkLst>
            <pc:docMk/>
            <pc:sldMk cId="3801078743" sldId="349"/>
            <ac:graphicFrameMk id="7" creationId="{6E17F4BF-B8E3-E843-80C0-C7DCC8F3D82C}"/>
          </ac:graphicFrameMkLst>
        </pc:graphicFrameChg>
        <pc:graphicFrameChg chg="add del mod">
          <ac:chgData name="Thomas, Judith E (jet3h)" userId="a651d59e-f19b-4aa7-9071-27c00605e4d5" providerId="ADAL" clId="{670900A6-A04A-734C-8BEA-C48078A85A70}" dt="2021-09-09T20:24:56.856" v="49"/>
          <ac:graphicFrameMkLst>
            <pc:docMk/>
            <pc:sldMk cId="3801078743" sldId="349"/>
            <ac:graphicFrameMk id="12" creationId="{A3D66790-16BD-7648-BFCB-4EE3104B0C8D}"/>
          </ac:graphicFrameMkLst>
        </pc:graphicFrameChg>
        <pc:graphicFrameChg chg="add mod modGraphic">
          <ac:chgData name="Thomas, Judith E (jet3h)" userId="a651d59e-f19b-4aa7-9071-27c00605e4d5" providerId="ADAL" clId="{670900A6-A04A-734C-8BEA-C48078A85A70}" dt="2021-09-09T20:25:51.094" v="53" actId="113"/>
          <ac:graphicFrameMkLst>
            <pc:docMk/>
            <pc:sldMk cId="3801078743" sldId="349"/>
            <ac:graphicFrameMk id="13" creationId="{1383C32A-DFD7-7442-AB93-667561F088A4}"/>
          </ac:graphicFrameMkLst>
        </pc:graphicFrameChg>
      </pc:sldChg>
      <pc:sldChg chg="modSp">
        <pc:chgData name="Thomas, Judith E (jet3h)" userId="a651d59e-f19b-4aa7-9071-27c00605e4d5" providerId="ADAL" clId="{670900A6-A04A-734C-8BEA-C48078A85A70}" dt="2021-09-23T13:33:02.731" v="55"/>
        <pc:sldMkLst>
          <pc:docMk/>
          <pc:sldMk cId="999995911" sldId="376"/>
        </pc:sldMkLst>
        <pc:spChg chg="mod">
          <ac:chgData name="Thomas, Judith E (jet3h)" userId="a651d59e-f19b-4aa7-9071-27c00605e4d5" providerId="ADAL" clId="{670900A6-A04A-734C-8BEA-C48078A85A70}" dt="2021-09-23T13:33:02.731" v="55"/>
          <ac:spMkLst>
            <pc:docMk/>
            <pc:sldMk cId="999995911" sldId="376"/>
            <ac:spMk id="7" creationId="{B3E33340-AAFD-B644-BB01-35EB54AB1F77}"/>
          </ac:spMkLst>
        </pc:spChg>
      </pc:sldChg>
      <pc:sldChg chg="modNotesTx">
        <pc:chgData name="Thomas, Judith E (jet3h)" userId="a651d59e-f19b-4aa7-9071-27c00605e4d5" providerId="ADAL" clId="{670900A6-A04A-734C-8BEA-C48078A85A70}" dt="2021-09-09T20:14:25.855" v="13" actId="20577"/>
        <pc:sldMkLst>
          <pc:docMk/>
          <pc:sldMk cId="3289943709" sldId="385"/>
        </pc:sldMkLst>
      </pc:sldChg>
      <pc:sldChg chg="mod modShow">
        <pc:chgData name="Thomas, Judith E (jet3h)" userId="a651d59e-f19b-4aa7-9071-27c00605e4d5" providerId="ADAL" clId="{670900A6-A04A-734C-8BEA-C48078A85A70}" dt="2021-09-23T13:23:07.996" v="54" actId="729"/>
        <pc:sldMkLst>
          <pc:docMk/>
          <pc:sldMk cId="1516397415" sldId="391"/>
        </pc:sldMkLst>
      </pc:sldChg>
    </pc:docChg>
  </pc:docChgLst>
  <pc:docChgLst>
    <pc:chgData name="Thomas, Judith E (jet3h)" userId="a651d59e-f19b-4aa7-9071-27c00605e4d5" providerId="ADAL" clId="{43A171F3-9D00-9B44-B457-22B45D992145}"/>
    <pc:docChg chg="undo custSel addSld delSld modSld sldOrd">
      <pc:chgData name="Thomas, Judith E (jet3h)" userId="a651d59e-f19b-4aa7-9071-27c00605e4d5" providerId="ADAL" clId="{43A171F3-9D00-9B44-B457-22B45D992145}" dt="2021-10-28T23:45:48.672" v="10288" actId="20577"/>
      <pc:docMkLst>
        <pc:docMk/>
      </pc:docMkLst>
      <pc:sldChg chg="modNotesTx">
        <pc:chgData name="Thomas, Judith E (jet3h)" userId="a651d59e-f19b-4aa7-9071-27c00605e4d5" providerId="ADAL" clId="{43A171F3-9D00-9B44-B457-22B45D992145}" dt="2021-10-28T17:23:46.706" v="9631" actId="20577"/>
        <pc:sldMkLst>
          <pc:docMk/>
          <pc:sldMk cId="0" sldId="258"/>
        </pc:sldMkLst>
      </pc:sldChg>
      <pc:sldChg chg="modNotesTx">
        <pc:chgData name="Thomas, Judith E (jet3h)" userId="a651d59e-f19b-4aa7-9071-27c00605e4d5" providerId="ADAL" clId="{43A171F3-9D00-9B44-B457-22B45D992145}" dt="2021-10-28T17:29:59.743" v="9854" actId="20577"/>
        <pc:sldMkLst>
          <pc:docMk/>
          <pc:sldMk cId="3525027646" sldId="268"/>
        </pc:sldMkLst>
      </pc:sldChg>
      <pc:sldChg chg="mod modShow">
        <pc:chgData name="Thomas, Judith E (jet3h)" userId="a651d59e-f19b-4aa7-9071-27c00605e4d5" providerId="ADAL" clId="{43A171F3-9D00-9B44-B457-22B45D992145}" dt="2021-10-28T16:38:26.310" v="7375" actId="729"/>
        <pc:sldMkLst>
          <pc:docMk/>
          <pc:sldMk cId="2486662522" sldId="271"/>
        </pc:sldMkLst>
      </pc:sldChg>
      <pc:sldChg chg="mod modShow modNotesTx">
        <pc:chgData name="Thomas, Judith E (jet3h)" userId="a651d59e-f19b-4aa7-9071-27c00605e4d5" providerId="ADAL" clId="{43A171F3-9D00-9B44-B457-22B45D992145}" dt="2021-10-28T16:37:45.655" v="7371" actId="729"/>
        <pc:sldMkLst>
          <pc:docMk/>
          <pc:sldMk cId="0" sldId="276"/>
        </pc:sldMkLst>
      </pc:sldChg>
      <pc:sldChg chg="modNotesTx">
        <pc:chgData name="Thomas, Judith E (jet3h)" userId="a651d59e-f19b-4aa7-9071-27c00605e4d5" providerId="ADAL" clId="{43A171F3-9D00-9B44-B457-22B45D992145}" dt="2021-10-28T17:03:27.919" v="8968" actId="20577"/>
        <pc:sldMkLst>
          <pc:docMk/>
          <pc:sldMk cId="0" sldId="294"/>
        </pc:sldMkLst>
      </pc:sldChg>
      <pc:sldChg chg="modNotesTx">
        <pc:chgData name="Thomas, Judith E (jet3h)" userId="a651d59e-f19b-4aa7-9071-27c00605e4d5" providerId="ADAL" clId="{43A171F3-9D00-9B44-B457-22B45D992145}" dt="2021-10-28T17:41:11.012" v="10212" actId="20577"/>
        <pc:sldMkLst>
          <pc:docMk/>
          <pc:sldMk cId="0" sldId="307"/>
        </pc:sldMkLst>
      </pc:sldChg>
      <pc:sldChg chg="modNotesTx">
        <pc:chgData name="Thomas, Judith E (jet3h)" userId="a651d59e-f19b-4aa7-9071-27c00605e4d5" providerId="ADAL" clId="{43A171F3-9D00-9B44-B457-22B45D992145}" dt="2021-10-28T17:19:45.217" v="9442" actId="20577"/>
        <pc:sldMkLst>
          <pc:docMk/>
          <pc:sldMk cId="0" sldId="310"/>
        </pc:sldMkLst>
      </pc:sldChg>
      <pc:sldChg chg="del">
        <pc:chgData name="Thomas, Judith E (jet3h)" userId="a651d59e-f19b-4aa7-9071-27c00605e4d5" providerId="ADAL" clId="{43A171F3-9D00-9B44-B457-22B45D992145}" dt="2021-10-28T16:43:16.547" v="7744" actId="2696"/>
        <pc:sldMkLst>
          <pc:docMk/>
          <pc:sldMk cId="0" sldId="313"/>
        </pc:sldMkLst>
      </pc:sldChg>
      <pc:sldChg chg="modSp mod modNotesTx">
        <pc:chgData name="Thomas, Judith E (jet3h)" userId="a651d59e-f19b-4aa7-9071-27c00605e4d5" providerId="ADAL" clId="{43A171F3-9D00-9B44-B457-22B45D992145}" dt="2021-10-28T23:45:48.672" v="10288" actId="20577"/>
        <pc:sldMkLst>
          <pc:docMk/>
          <pc:sldMk cId="4184512872" sldId="316"/>
        </pc:sldMkLst>
        <pc:spChg chg="mod">
          <ac:chgData name="Thomas, Judith E (jet3h)" userId="a651d59e-f19b-4aa7-9071-27c00605e4d5" providerId="ADAL" clId="{43A171F3-9D00-9B44-B457-22B45D992145}" dt="2021-10-28T23:45:48.672" v="10288" actId="20577"/>
          <ac:spMkLst>
            <pc:docMk/>
            <pc:sldMk cId="4184512872" sldId="316"/>
            <ac:spMk id="5" creationId="{2B3E871F-DBF8-43BE-9213-AF03FC808CBE}"/>
          </ac:spMkLst>
        </pc:spChg>
      </pc:sldChg>
      <pc:sldChg chg="ord modNotesTx">
        <pc:chgData name="Thomas, Judith E (jet3h)" userId="a651d59e-f19b-4aa7-9071-27c00605e4d5" providerId="ADAL" clId="{43A171F3-9D00-9B44-B457-22B45D992145}" dt="2021-10-28T16:05:17.107" v="5581" actId="20578"/>
        <pc:sldMkLst>
          <pc:docMk/>
          <pc:sldMk cId="237873560" sldId="322"/>
        </pc:sldMkLst>
      </pc:sldChg>
      <pc:sldChg chg="modNotesTx">
        <pc:chgData name="Thomas, Judith E (jet3h)" userId="a651d59e-f19b-4aa7-9071-27c00605e4d5" providerId="ADAL" clId="{43A171F3-9D00-9B44-B457-22B45D992145}" dt="2021-10-28T17:43:26.659" v="10222" actId="20577"/>
        <pc:sldMkLst>
          <pc:docMk/>
          <pc:sldMk cId="220651761" sldId="327"/>
        </pc:sldMkLst>
      </pc:sldChg>
      <pc:sldChg chg="modNotesTx">
        <pc:chgData name="Thomas, Judith E (jet3h)" userId="a651d59e-f19b-4aa7-9071-27c00605e4d5" providerId="ADAL" clId="{43A171F3-9D00-9B44-B457-22B45D992145}" dt="2021-10-28T16:45:12.795" v="7924" actId="20577"/>
        <pc:sldMkLst>
          <pc:docMk/>
          <pc:sldMk cId="3118585504" sldId="335"/>
        </pc:sldMkLst>
      </pc:sldChg>
      <pc:sldChg chg="modNotesTx">
        <pc:chgData name="Thomas, Judith E (jet3h)" userId="a651d59e-f19b-4aa7-9071-27c00605e4d5" providerId="ADAL" clId="{43A171F3-9D00-9B44-B457-22B45D992145}" dt="2021-10-28T17:29:30.378" v="9852" actId="20577"/>
        <pc:sldMkLst>
          <pc:docMk/>
          <pc:sldMk cId="3382274623" sldId="338"/>
        </pc:sldMkLst>
      </pc:sldChg>
      <pc:sldChg chg="modNotesTx">
        <pc:chgData name="Thomas, Judith E (jet3h)" userId="a651d59e-f19b-4aa7-9071-27c00605e4d5" providerId="ADAL" clId="{43A171F3-9D00-9B44-B457-22B45D992145}" dt="2021-10-28T17:24:32.435" v="9679" actId="20577"/>
        <pc:sldMkLst>
          <pc:docMk/>
          <pc:sldMk cId="677062881" sldId="343"/>
        </pc:sldMkLst>
      </pc:sldChg>
      <pc:sldChg chg="modNotesTx">
        <pc:chgData name="Thomas, Judith E (jet3h)" userId="a651d59e-f19b-4aa7-9071-27c00605e4d5" providerId="ADAL" clId="{43A171F3-9D00-9B44-B457-22B45D992145}" dt="2021-10-28T16:47:16.396" v="7983" actId="20577"/>
        <pc:sldMkLst>
          <pc:docMk/>
          <pc:sldMk cId="206883917" sldId="344"/>
        </pc:sldMkLst>
      </pc:sldChg>
      <pc:sldChg chg="modNotesTx">
        <pc:chgData name="Thomas, Judith E (jet3h)" userId="a651d59e-f19b-4aa7-9071-27c00605e4d5" providerId="ADAL" clId="{43A171F3-9D00-9B44-B457-22B45D992145}" dt="2021-10-28T16:48:22.410" v="8036" actId="20577"/>
        <pc:sldMkLst>
          <pc:docMk/>
          <pc:sldMk cId="700209442" sldId="347"/>
        </pc:sldMkLst>
      </pc:sldChg>
      <pc:sldChg chg="addSp delSp modSp mod modNotesTx">
        <pc:chgData name="Thomas, Judith E (jet3h)" userId="a651d59e-f19b-4aa7-9071-27c00605e4d5" providerId="ADAL" clId="{43A171F3-9D00-9B44-B457-22B45D992145}" dt="2021-10-28T17:30:19.174" v="9858" actId="20577"/>
        <pc:sldMkLst>
          <pc:docMk/>
          <pc:sldMk cId="2356086384" sldId="348"/>
        </pc:sldMkLst>
        <pc:spChg chg="del">
          <ac:chgData name="Thomas, Judith E (jet3h)" userId="a651d59e-f19b-4aa7-9071-27c00605e4d5" providerId="ADAL" clId="{43A171F3-9D00-9B44-B457-22B45D992145}" dt="2021-10-28T12:08:59.903" v="3148" actId="21"/>
          <ac:spMkLst>
            <pc:docMk/>
            <pc:sldMk cId="2356086384" sldId="348"/>
            <ac:spMk id="3" creationId="{553A10D5-6110-4CAA-AA48-0F3DA9894A29}"/>
          </ac:spMkLst>
        </pc:spChg>
        <pc:spChg chg="add mod">
          <ac:chgData name="Thomas, Judith E (jet3h)" userId="a651d59e-f19b-4aa7-9071-27c00605e4d5" providerId="ADAL" clId="{43A171F3-9D00-9B44-B457-22B45D992145}" dt="2021-10-28T12:08:59.903" v="3148" actId="21"/>
          <ac:spMkLst>
            <pc:docMk/>
            <pc:sldMk cId="2356086384" sldId="348"/>
            <ac:spMk id="6" creationId="{D71944DB-4CDC-FD4E-A31E-F26D21233B3F}"/>
          </ac:spMkLst>
        </pc:spChg>
        <pc:picChg chg="mod">
          <ac:chgData name="Thomas, Judith E (jet3h)" userId="a651d59e-f19b-4aa7-9071-27c00605e4d5" providerId="ADAL" clId="{43A171F3-9D00-9B44-B457-22B45D992145}" dt="2021-10-28T12:09:22.163" v="3151" actId="1076"/>
          <ac:picMkLst>
            <pc:docMk/>
            <pc:sldMk cId="2356086384" sldId="348"/>
            <ac:picMk id="5" creationId="{52695257-FDD2-4925-89D6-4204799ACC45}"/>
          </ac:picMkLst>
        </pc:picChg>
      </pc:sldChg>
      <pc:sldChg chg="modNotesTx">
        <pc:chgData name="Thomas, Judith E (jet3h)" userId="a651d59e-f19b-4aa7-9071-27c00605e4d5" providerId="ADAL" clId="{43A171F3-9D00-9B44-B457-22B45D992145}" dt="2021-10-28T15:46:45.264" v="4763" actId="20577"/>
        <pc:sldMkLst>
          <pc:docMk/>
          <pc:sldMk cId="3801078743" sldId="349"/>
        </pc:sldMkLst>
      </pc:sldChg>
      <pc:sldChg chg="modNotesTx">
        <pc:chgData name="Thomas, Judith E (jet3h)" userId="a651d59e-f19b-4aa7-9071-27c00605e4d5" providerId="ADAL" clId="{43A171F3-9D00-9B44-B457-22B45D992145}" dt="2021-10-28T17:36:26.578" v="9922" actId="20577"/>
        <pc:sldMkLst>
          <pc:docMk/>
          <pc:sldMk cId="3559304768" sldId="351"/>
        </pc:sldMkLst>
      </pc:sldChg>
      <pc:sldChg chg="del">
        <pc:chgData name="Thomas, Judith E (jet3h)" userId="a651d59e-f19b-4aa7-9071-27c00605e4d5" providerId="ADAL" clId="{43A171F3-9D00-9B44-B457-22B45D992145}" dt="2021-10-28T16:37:41.675" v="7370" actId="2696"/>
        <pc:sldMkLst>
          <pc:docMk/>
          <pc:sldMk cId="2601426254" sldId="354"/>
        </pc:sldMkLst>
      </pc:sldChg>
      <pc:sldChg chg="modNotesTx">
        <pc:chgData name="Thomas, Judith E (jet3h)" userId="a651d59e-f19b-4aa7-9071-27c00605e4d5" providerId="ADAL" clId="{43A171F3-9D00-9B44-B457-22B45D992145}" dt="2021-10-28T17:40:46.276" v="10201" actId="20577"/>
        <pc:sldMkLst>
          <pc:docMk/>
          <pc:sldMk cId="908719811" sldId="355"/>
        </pc:sldMkLst>
      </pc:sldChg>
      <pc:sldChg chg="modNotesTx">
        <pc:chgData name="Thomas, Judith E (jet3h)" userId="a651d59e-f19b-4aa7-9071-27c00605e4d5" providerId="ADAL" clId="{43A171F3-9D00-9B44-B457-22B45D992145}" dt="2021-10-28T17:42:25.939" v="10221" actId="20577"/>
        <pc:sldMkLst>
          <pc:docMk/>
          <pc:sldMk cId="2542917050" sldId="356"/>
        </pc:sldMkLst>
      </pc:sldChg>
      <pc:sldChg chg="modNotesTx">
        <pc:chgData name="Thomas, Judith E (jet3h)" userId="a651d59e-f19b-4aa7-9071-27c00605e4d5" providerId="ADAL" clId="{43A171F3-9D00-9B44-B457-22B45D992145}" dt="2021-10-28T17:35:17.276" v="9895" actId="20577"/>
        <pc:sldMkLst>
          <pc:docMk/>
          <pc:sldMk cId="244106690" sldId="367"/>
        </pc:sldMkLst>
      </pc:sldChg>
      <pc:sldChg chg="del">
        <pc:chgData name="Thomas, Judith E (jet3h)" userId="a651d59e-f19b-4aa7-9071-27c00605e4d5" providerId="ADAL" clId="{43A171F3-9D00-9B44-B457-22B45D992145}" dt="2021-10-28T16:37:50.336" v="7372" actId="2696"/>
        <pc:sldMkLst>
          <pc:docMk/>
          <pc:sldMk cId="3483475022" sldId="369"/>
        </pc:sldMkLst>
      </pc:sldChg>
      <pc:sldChg chg="del">
        <pc:chgData name="Thomas, Judith E (jet3h)" userId="a651d59e-f19b-4aa7-9071-27c00605e4d5" providerId="ADAL" clId="{43A171F3-9D00-9B44-B457-22B45D992145}" dt="2021-10-28T16:43:13.529" v="7743" actId="2696"/>
        <pc:sldMkLst>
          <pc:docMk/>
          <pc:sldMk cId="4254121758" sldId="375"/>
        </pc:sldMkLst>
      </pc:sldChg>
      <pc:sldChg chg="mod ord modShow modNotesTx">
        <pc:chgData name="Thomas, Judith E (jet3h)" userId="a651d59e-f19b-4aa7-9071-27c00605e4d5" providerId="ADAL" clId="{43A171F3-9D00-9B44-B457-22B45D992145}" dt="2021-10-28T16:05:44.568" v="5590" actId="20577"/>
        <pc:sldMkLst>
          <pc:docMk/>
          <pc:sldMk cId="999995911" sldId="376"/>
        </pc:sldMkLst>
      </pc:sldChg>
      <pc:sldChg chg="modNotesTx">
        <pc:chgData name="Thomas, Judith E (jet3h)" userId="a651d59e-f19b-4aa7-9071-27c00605e4d5" providerId="ADAL" clId="{43A171F3-9D00-9B44-B457-22B45D992145}" dt="2021-10-28T15:41:57.019" v="4702" actId="20577"/>
        <pc:sldMkLst>
          <pc:docMk/>
          <pc:sldMk cId="2171148951" sldId="377"/>
        </pc:sldMkLst>
      </pc:sldChg>
      <pc:sldChg chg="modNotesTx">
        <pc:chgData name="Thomas, Judith E (jet3h)" userId="a651d59e-f19b-4aa7-9071-27c00605e4d5" providerId="ADAL" clId="{43A171F3-9D00-9B44-B457-22B45D992145}" dt="2021-10-28T15:30:23.324" v="3664" actId="20577"/>
        <pc:sldMkLst>
          <pc:docMk/>
          <pc:sldMk cId="2135441194" sldId="380"/>
        </pc:sldMkLst>
      </pc:sldChg>
      <pc:sldChg chg="modNotesTx">
        <pc:chgData name="Thomas, Judith E (jet3h)" userId="a651d59e-f19b-4aa7-9071-27c00605e4d5" providerId="ADAL" clId="{43A171F3-9D00-9B44-B457-22B45D992145}" dt="2021-10-28T17:39:27.300" v="10085" actId="20577"/>
        <pc:sldMkLst>
          <pc:docMk/>
          <pc:sldMk cId="1546309021" sldId="389"/>
        </pc:sldMkLst>
      </pc:sldChg>
      <pc:sldChg chg="ord modNotesTx">
        <pc:chgData name="Thomas, Judith E (jet3h)" userId="a651d59e-f19b-4aa7-9071-27c00605e4d5" providerId="ADAL" clId="{43A171F3-9D00-9B44-B457-22B45D992145}" dt="2021-10-28T17:33:48.581" v="9864" actId="20577"/>
        <pc:sldMkLst>
          <pc:docMk/>
          <pc:sldMk cId="2479573608" sldId="390"/>
        </pc:sldMkLst>
      </pc:sldChg>
      <pc:sldChg chg="modNotesTx">
        <pc:chgData name="Thomas, Judith E (jet3h)" userId="a651d59e-f19b-4aa7-9071-27c00605e4d5" providerId="ADAL" clId="{43A171F3-9D00-9B44-B457-22B45D992145}" dt="2021-10-28T16:45:59.501" v="7929" actId="20577"/>
        <pc:sldMkLst>
          <pc:docMk/>
          <pc:sldMk cId="513079858" sldId="399"/>
        </pc:sldMkLst>
      </pc:sldChg>
      <pc:sldChg chg="del">
        <pc:chgData name="Thomas, Judith E (jet3h)" userId="a651d59e-f19b-4aa7-9071-27c00605e4d5" providerId="ADAL" clId="{43A171F3-9D00-9B44-B457-22B45D992145}" dt="2021-10-28T16:37:54.491" v="7373" actId="2696"/>
        <pc:sldMkLst>
          <pc:docMk/>
          <pc:sldMk cId="1469496086" sldId="405"/>
        </pc:sldMkLst>
      </pc:sldChg>
      <pc:sldChg chg="del">
        <pc:chgData name="Thomas, Judith E (jet3h)" userId="a651d59e-f19b-4aa7-9071-27c00605e4d5" providerId="ADAL" clId="{43A171F3-9D00-9B44-B457-22B45D992145}" dt="2021-10-28T16:38:01.665" v="7374" actId="2696"/>
        <pc:sldMkLst>
          <pc:docMk/>
          <pc:sldMk cId="3714444831" sldId="406"/>
        </pc:sldMkLst>
      </pc:sldChg>
      <pc:sldChg chg="modNotesTx">
        <pc:chgData name="Thomas, Judith E (jet3h)" userId="a651d59e-f19b-4aa7-9071-27c00605e4d5" providerId="ADAL" clId="{43A171F3-9D00-9B44-B457-22B45D992145}" dt="2021-10-28T16:17:14.634" v="6615" actId="20577"/>
        <pc:sldMkLst>
          <pc:docMk/>
          <pc:sldMk cId="3399088951" sldId="408"/>
        </pc:sldMkLst>
      </pc:sldChg>
      <pc:sldChg chg="del">
        <pc:chgData name="Thomas, Judith E (jet3h)" userId="a651d59e-f19b-4aa7-9071-27c00605e4d5" providerId="ADAL" clId="{43A171F3-9D00-9B44-B457-22B45D992145}" dt="2021-10-28T16:33:42.748" v="7125" actId="2696"/>
        <pc:sldMkLst>
          <pc:docMk/>
          <pc:sldMk cId="4202528792" sldId="409"/>
        </pc:sldMkLst>
      </pc:sldChg>
      <pc:sldChg chg="modSp mod modNotesTx">
        <pc:chgData name="Thomas, Judith E (jet3h)" userId="a651d59e-f19b-4aa7-9071-27c00605e4d5" providerId="ADAL" clId="{43A171F3-9D00-9B44-B457-22B45D992145}" dt="2021-10-28T17:20:30.478" v="9525" actId="20577"/>
        <pc:sldMkLst>
          <pc:docMk/>
          <pc:sldMk cId="3169748431" sldId="410"/>
        </pc:sldMkLst>
        <pc:spChg chg="mod">
          <ac:chgData name="Thomas, Judith E (jet3h)" userId="a651d59e-f19b-4aa7-9071-27c00605e4d5" providerId="ADAL" clId="{43A171F3-9D00-9B44-B457-22B45D992145}" dt="2021-10-28T16:40:40.365" v="7526" actId="20577"/>
          <ac:spMkLst>
            <pc:docMk/>
            <pc:sldMk cId="3169748431" sldId="410"/>
            <ac:spMk id="4" creationId="{95B26C6D-C5CA-451B-B355-4A9A22A63410}"/>
          </ac:spMkLst>
        </pc:spChg>
      </pc:sldChg>
      <pc:sldChg chg="del mod modShow">
        <pc:chgData name="Thomas, Judith E (jet3h)" userId="a651d59e-f19b-4aa7-9071-27c00605e4d5" providerId="ADAL" clId="{43A171F3-9D00-9B44-B457-22B45D992145}" dt="2021-10-28T15:32:12.136" v="3727" actId="2696"/>
        <pc:sldMkLst>
          <pc:docMk/>
          <pc:sldMk cId="2940208876" sldId="411"/>
        </pc:sldMkLst>
      </pc:sldChg>
      <pc:sldChg chg="del mod modShow">
        <pc:chgData name="Thomas, Judith E (jet3h)" userId="a651d59e-f19b-4aa7-9071-27c00605e4d5" providerId="ADAL" clId="{43A171F3-9D00-9B44-B457-22B45D992145}" dt="2021-10-28T15:30:10.922" v="3637" actId="2696"/>
        <pc:sldMkLst>
          <pc:docMk/>
          <pc:sldMk cId="1602125719" sldId="412"/>
        </pc:sldMkLst>
      </pc:sldChg>
      <pc:sldChg chg="del mod modShow">
        <pc:chgData name="Thomas, Judith E (jet3h)" userId="a651d59e-f19b-4aa7-9071-27c00605e4d5" providerId="ADAL" clId="{43A171F3-9D00-9B44-B457-22B45D992145}" dt="2021-10-28T15:30:13.444" v="3638" actId="2696"/>
        <pc:sldMkLst>
          <pc:docMk/>
          <pc:sldMk cId="817300969" sldId="413"/>
        </pc:sldMkLst>
      </pc:sldChg>
      <pc:sldChg chg="del">
        <pc:chgData name="Thomas, Judith E (jet3h)" userId="a651d59e-f19b-4aa7-9071-27c00605e4d5" providerId="ADAL" clId="{43A171F3-9D00-9B44-B457-22B45D992145}" dt="2021-10-28T16:43:21.810" v="7745" actId="2696"/>
        <pc:sldMkLst>
          <pc:docMk/>
          <pc:sldMk cId="36536689" sldId="414"/>
        </pc:sldMkLst>
      </pc:sldChg>
      <pc:sldChg chg="del mod modShow">
        <pc:chgData name="Thomas, Judith E (jet3h)" userId="a651d59e-f19b-4aa7-9071-27c00605e4d5" providerId="ADAL" clId="{43A171F3-9D00-9B44-B457-22B45D992145}" dt="2021-10-28T16:42:47.510" v="7741" actId="2696"/>
        <pc:sldMkLst>
          <pc:docMk/>
          <pc:sldMk cId="2621728886" sldId="415"/>
        </pc:sldMkLst>
      </pc:sldChg>
      <pc:sldChg chg="modNotesTx">
        <pc:chgData name="Thomas, Judith E (jet3h)" userId="a651d59e-f19b-4aa7-9071-27c00605e4d5" providerId="ADAL" clId="{43A171F3-9D00-9B44-B457-22B45D992145}" dt="2021-10-28T17:26:03.969" v="9760" actId="20577"/>
        <pc:sldMkLst>
          <pc:docMk/>
          <pc:sldMk cId="875018213" sldId="416"/>
        </pc:sldMkLst>
      </pc:sldChg>
      <pc:sldChg chg="modNotesTx">
        <pc:chgData name="Thomas, Judith E (jet3h)" userId="a651d59e-f19b-4aa7-9071-27c00605e4d5" providerId="ADAL" clId="{43A171F3-9D00-9B44-B457-22B45D992145}" dt="2021-10-28T17:35:37.707" v="9910" actId="20577"/>
        <pc:sldMkLst>
          <pc:docMk/>
          <pc:sldMk cId="807232182" sldId="417"/>
        </pc:sldMkLst>
      </pc:sldChg>
      <pc:sldChg chg="modNotesTx">
        <pc:chgData name="Thomas, Judith E (jet3h)" userId="a651d59e-f19b-4aa7-9071-27c00605e4d5" providerId="ADAL" clId="{43A171F3-9D00-9B44-B457-22B45D992145}" dt="2021-10-28T17:35:48.283" v="9921" actId="20577"/>
        <pc:sldMkLst>
          <pc:docMk/>
          <pc:sldMk cId="2566405105" sldId="419"/>
        </pc:sldMkLst>
      </pc:sldChg>
      <pc:sldChg chg="mod modShow">
        <pc:chgData name="Thomas, Judith E (jet3h)" userId="a651d59e-f19b-4aa7-9071-27c00605e4d5" providerId="ADAL" clId="{43A171F3-9D00-9B44-B457-22B45D992145}" dt="2021-10-28T16:11:26.543" v="5965" actId="729"/>
        <pc:sldMkLst>
          <pc:docMk/>
          <pc:sldMk cId="4226663302" sldId="420"/>
        </pc:sldMkLst>
      </pc:sldChg>
      <pc:sldChg chg="addSp modSp new mod modShow">
        <pc:chgData name="Thomas, Judith E (jet3h)" userId="a651d59e-f19b-4aa7-9071-27c00605e4d5" providerId="ADAL" clId="{43A171F3-9D00-9B44-B457-22B45D992145}" dt="2021-10-28T11:46:31.118" v="2208" actId="729"/>
        <pc:sldMkLst>
          <pc:docMk/>
          <pc:sldMk cId="3035912906" sldId="421"/>
        </pc:sldMkLst>
        <pc:spChg chg="add mod">
          <ac:chgData name="Thomas, Judith E (jet3h)" userId="a651d59e-f19b-4aa7-9071-27c00605e4d5" providerId="ADAL" clId="{43A171F3-9D00-9B44-B457-22B45D992145}" dt="2021-10-28T02:41:15.113" v="2002" actId="1076"/>
          <ac:spMkLst>
            <pc:docMk/>
            <pc:sldMk cId="3035912906" sldId="421"/>
            <ac:spMk id="2" creationId="{45965CA6-2F63-824A-8C62-188C50F28B98}"/>
          </ac:spMkLst>
        </pc:spChg>
      </pc:sldChg>
      <pc:sldChg chg="modSp add mod modShow">
        <pc:chgData name="Thomas, Judith E (jet3h)" userId="a651d59e-f19b-4aa7-9071-27c00605e4d5" providerId="ADAL" clId="{43A171F3-9D00-9B44-B457-22B45D992145}" dt="2021-10-28T11:46:33.884" v="2209" actId="729"/>
        <pc:sldMkLst>
          <pc:docMk/>
          <pc:sldMk cId="861547386" sldId="422"/>
        </pc:sldMkLst>
        <pc:spChg chg="mod">
          <ac:chgData name="Thomas, Judith E (jet3h)" userId="a651d59e-f19b-4aa7-9071-27c00605e4d5" providerId="ADAL" clId="{43A171F3-9D00-9B44-B457-22B45D992145}" dt="2021-10-27T20:16:24.774" v="78" actId="20577"/>
          <ac:spMkLst>
            <pc:docMk/>
            <pc:sldMk cId="861547386" sldId="422"/>
            <ac:spMk id="2" creationId="{45965CA6-2F63-824A-8C62-188C50F28B98}"/>
          </ac:spMkLst>
        </pc:spChg>
      </pc:sldChg>
      <pc:sldChg chg="add modNotesTx">
        <pc:chgData name="Thomas, Judith E (jet3h)" userId="a651d59e-f19b-4aa7-9071-27c00605e4d5" providerId="ADAL" clId="{43A171F3-9D00-9B44-B457-22B45D992145}" dt="2021-10-28T23:43:45.052" v="10223" actId="12"/>
        <pc:sldMkLst>
          <pc:docMk/>
          <pc:sldMk cId="1403772107" sldId="423"/>
        </pc:sldMkLst>
      </pc:sldChg>
      <pc:sldChg chg="delSp modSp new del mod modNotes">
        <pc:chgData name="Thomas, Judith E (jet3h)" userId="a651d59e-f19b-4aa7-9071-27c00605e4d5" providerId="ADAL" clId="{43A171F3-9D00-9B44-B457-22B45D992145}" dt="2021-10-28T16:42:51.921" v="7742" actId="2696"/>
        <pc:sldMkLst>
          <pc:docMk/>
          <pc:sldMk cId="2296109660" sldId="424"/>
        </pc:sldMkLst>
        <pc:spChg chg="mod">
          <ac:chgData name="Thomas, Judith E (jet3h)" userId="a651d59e-f19b-4aa7-9071-27c00605e4d5" providerId="ADAL" clId="{43A171F3-9D00-9B44-B457-22B45D992145}" dt="2021-10-28T02:40:50.106" v="2000" actId="255"/>
          <ac:spMkLst>
            <pc:docMk/>
            <pc:sldMk cId="2296109660" sldId="424"/>
            <ac:spMk id="2" creationId="{F8435764-B5B4-A54A-891C-EC6C8C1D7138}"/>
          </ac:spMkLst>
        </pc:spChg>
        <pc:spChg chg="del">
          <ac:chgData name="Thomas, Judith E (jet3h)" userId="a651d59e-f19b-4aa7-9071-27c00605e4d5" providerId="ADAL" clId="{43A171F3-9D00-9B44-B457-22B45D992145}" dt="2021-10-28T02:40:57.327" v="2001" actId="478"/>
          <ac:spMkLst>
            <pc:docMk/>
            <pc:sldMk cId="2296109660" sldId="424"/>
            <ac:spMk id="3" creationId="{10158EEF-AAD9-DE4E-BDD1-3D2A299DF481}"/>
          </ac:spMkLst>
        </pc:spChg>
      </pc:sldChg>
      <pc:sldChg chg="add modNotesTx">
        <pc:chgData name="Thomas, Judith E (jet3h)" userId="a651d59e-f19b-4aa7-9071-27c00605e4d5" providerId="ADAL" clId="{43A171F3-9D00-9B44-B457-22B45D992145}" dt="2021-10-28T16:47:24.988" v="8001" actId="20577"/>
        <pc:sldMkLst>
          <pc:docMk/>
          <pc:sldMk cId="4277852953" sldId="425"/>
        </pc:sldMkLst>
      </pc:sldChg>
      <pc:sldChg chg="addSp delSp modSp new mod modNotesTx">
        <pc:chgData name="Thomas, Judith E (jet3h)" userId="a651d59e-f19b-4aa7-9071-27c00605e4d5" providerId="ADAL" clId="{43A171F3-9D00-9B44-B457-22B45D992145}" dt="2021-10-28T16:05:07.277" v="5580" actId="115"/>
        <pc:sldMkLst>
          <pc:docMk/>
          <pc:sldMk cId="228115308" sldId="426"/>
        </pc:sldMkLst>
        <pc:spChg chg="del">
          <ac:chgData name="Thomas, Judith E (jet3h)" userId="a651d59e-f19b-4aa7-9071-27c00605e4d5" providerId="ADAL" clId="{43A171F3-9D00-9B44-B457-22B45D992145}" dt="2021-10-28T12:08:45.255" v="3147" actId="478"/>
          <ac:spMkLst>
            <pc:docMk/>
            <pc:sldMk cId="228115308" sldId="426"/>
            <ac:spMk id="2" creationId="{9FC72CAF-B6A7-354F-BEEE-351AAE77C282}"/>
          </ac:spMkLst>
        </pc:spChg>
        <pc:spChg chg="add mod">
          <ac:chgData name="Thomas, Judith E (jet3h)" userId="a651d59e-f19b-4aa7-9071-27c00605e4d5" providerId="ADAL" clId="{43A171F3-9D00-9B44-B457-22B45D992145}" dt="2021-10-28T12:09:10.614" v="3150" actId="1076"/>
          <ac:spMkLst>
            <pc:docMk/>
            <pc:sldMk cId="228115308" sldId="426"/>
            <ac:spMk id="4" creationId="{D03E1CAF-523B-A94B-B5F8-095E4E4E7C5D}"/>
          </ac:spMkLst>
        </pc:spChg>
      </pc:sldChg>
    </pc:docChg>
  </pc:docChgLst>
  <pc:docChgLst>
    <pc:chgData name="Mickel, Bethany (bbm9u)" userId="S::bbm9u@virginia.edu::84d3c4f4-8f56-48c5-b190-5e97966154e7" providerId="AD" clId="Web-{25770011-02A7-E2EE-F7AF-E0A5DE296DCF}"/>
    <pc:docChg chg="">
      <pc:chgData name="Mickel, Bethany (bbm9u)" userId="S::bbm9u@virginia.edu::84d3c4f4-8f56-48c5-b190-5e97966154e7" providerId="AD" clId="Web-{25770011-02A7-E2EE-F7AF-E0A5DE296DCF}" dt="2021-09-21T15:28:25.221" v="0"/>
      <pc:docMkLst>
        <pc:docMk/>
      </pc:docMkLst>
      <pc:sldChg chg="delCm">
        <pc:chgData name="Mickel, Bethany (bbm9u)" userId="S::bbm9u@virginia.edu::84d3c4f4-8f56-48c5-b190-5e97966154e7" providerId="AD" clId="Web-{25770011-02A7-E2EE-F7AF-E0A5DE296DCF}" dt="2021-09-21T15:28:25.221" v="0"/>
        <pc:sldMkLst>
          <pc:docMk/>
          <pc:sldMk cId="1386523096" sldId="407"/>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3" dt="2021-08-24T09:57:23.327" idx="5">
    <p:pos x="10" y="10"/>
    <p:text>New information?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8-24T09:48:21.830" idx="3">
    <p:pos x="10" y="10"/>
    <p:text>Confirmed numbers are current.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8-24T07:58:51.980" idx="1">
    <p:pos x="10" y="10"/>
    <p:text>New survey data exists at: https://ira.virginia.edu/seru-2020-core-survey
</p:text>
    <p:extLst>
      <p:ext uri="{C676402C-5697-4E1C-873F-D02D1690AC5C}">
        <p15:threadingInfo xmlns:p15="http://schemas.microsoft.com/office/powerpoint/2012/main" timeZoneBias="420"/>
      </p:ext>
    </p:extLst>
  </p:cm>
  <p:cm authorId="3" dt="2021-08-24T07:59:20.684" idx="2">
    <p:pos x="10" y="106"/>
    <p:text>Unsure of how to filter by First-Gen, Pell, etc. 
</p:text>
    <p:extLst>
      <p:ext uri="{C676402C-5697-4E1C-873F-D02D1690AC5C}">
        <p15:threadingInfo xmlns:p15="http://schemas.microsoft.com/office/powerpoint/2012/main" timeZoneBias="420">
          <p15:parentCm authorId="3" idx="1"/>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1-08-24T10:04:31.416" idx="6">
    <p:pos x="10" y="10"/>
    <p:text>Updated stats here:
https://research.collegeboard.org/pdf/trends-college-pricing-student-aid-2020.pdf
pg. 11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3" dt="2021-08-24T10:07:47.452" idx="7">
    <p:pos x="10" y="10"/>
    <p:text>More recent data?
</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0-10-25T13:04:25.325" idx="1">
    <p:pos x="10" y="10"/>
    <p:text>This slide (which I know I harp on, sorry) posits that institutions fund and publish the books.  That's not really happening here....that is, we can give authors access to some tools, but it's not like we're providing anything like sufficient funding.  If I were a faculty member, my next question would be, where's the $$ for this?</p:text>
    <p:extLst>
      <p:ext uri="{C676402C-5697-4E1C-873F-D02D1690AC5C}">
        <p15:threadingInfo xmlns:p15="http://schemas.microsoft.com/office/powerpoint/2012/main" timeZoneBias="240"/>
      </p:ext>
    </p:extLst>
  </p:cm>
  <p:cm authorId="1" dt="2020-10-26T14:59:15.200" idx="3">
    <p:pos x="10" y="106"/>
    <p:text>Institutions do fund OER, which is explored in slides 24-28 and then again in 34-36. Could we mention how, while this is a new concept at UVA, it is likely that demand will likely drive funding? 
</p:text>
    <p:extLst>
      <p:ext uri="{C676402C-5697-4E1C-873F-D02D1690AC5C}">
        <p15:threadingInfo xmlns:p15="http://schemas.microsoft.com/office/powerpoint/2012/main" timeZoneBias="420">
          <p15:parentCm authorId="2" idx="1"/>
        </p15:threadingInfo>
      </p:ext>
    </p:extLst>
  </p:cm>
  <p:cm authorId="2" dt="2020-10-27T10:18:00.329" idx="5">
    <p:pos x="10" y="202"/>
    <p:text>Yes, god point</p:text>
    <p:extLst>
      <p:ext uri="{C676402C-5697-4E1C-873F-D02D1690AC5C}">
        <p15:threadingInfo xmlns:p15="http://schemas.microsoft.com/office/powerpoint/2012/main" timeZoneBias="240">
          <p15:parentCm authorId="2" idx="1"/>
        </p15:threadingInfo>
      </p:ext>
    </p:extLst>
  </p:cm>
  <p:cm authorId="2" dt="2020-10-27T10:18:19.364" idx="6">
    <p:pos x="10" y="298"/>
    <p:text>I mean good.  God doesn't have much to do with it!</p:text>
    <p:extLst>
      <p:ext uri="{C676402C-5697-4E1C-873F-D02D1690AC5C}">
        <p15:threadingInfo xmlns:p15="http://schemas.microsoft.com/office/powerpoint/2012/main" timeZoneBias="240">
          <p15:parentCm authorId="2" idx="1"/>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openpedagogy.org/assignment/why-have-students-answer-questions-when-they-can-write-them-by-rajiv-jhangiani/"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openpedagogy.org/assignment/why-have-students-answer-questions-when-they-can-write-them-by-rajiv-jhangiani/"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610841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It is also one of the Library’s Strategic Directions.</a:t>
            </a:r>
          </a:p>
        </p:txBody>
      </p:sp>
    </p:spTree>
    <p:extLst>
      <p:ext uri="{BB962C8B-B14F-4D97-AF65-F5344CB8AC3E}">
        <p14:creationId xmlns:p14="http://schemas.microsoft.com/office/powerpoint/2010/main" val="761000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solidFill>
                  <a:srgbClr val="222222"/>
                </a:solidFill>
              </a:rPr>
              <a:t>There has been a lot of positive attention paid to open resources during the pandemic: they are free, mostly online, with a high potential to span the digital divide, since copies can also be printed and distributed.  </a:t>
            </a:r>
          </a:p>
          <a:p>
            <a:pPr marL="0" marR="0" lvl="0" indent="0" algn="l" rtl="0">
              <a:spcBef>
                <a:spcPts val="0"/>
              </a:spcBef>
              <a:spcAft>
                <a:spcPts val="0"/>
              </a:spcAft>
              <a:buNone/>
            </a:pPr>
            <a:endParaRPr lang="en-US" dirty="0">
              <a:solidFill>
                <a:srgbClr val="222222"/>
              </a:solidFill>
            </a:endParaRPr>
          </a:p>
          <a:p>
            <a:pPr marL="0" marR="0" lvl="0" indent="0" algn="l" rtl="0">
              <a:spcBef>
                <a:spcPts val="0"/>
              </a:spcBef>
              <a:spcAft>
                <a:spcPts val="0"/>
              </a:spcAft>
              <a:buNone/>
            </a:pPr>
            <a:r>
              <a:rPr lang="en-US" dirty="0">
                <a:solidFill>
                  <a:srgbClr val="222222"/>
                </a:solidFill>
              </a:rPr>
              <a:t>Can also be seen as a solution to an enduring problem of access to high quality learning.</a:t>
            </a:r>
          </a:p>
        </p:txBody>
      </p:sp>
    </p:spTree>
    <p:extLst>
      <p:ext uri="{BB962C8B-B14F-4D97-AF65-F5344CB8AC3E}">
        <p14:creationId xmlns:p14="http://schemas.microsoft.com/office/powerpoint/2010/main" val="1254833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Discussion</a:t>
            </a:r>
          </a:p>
        </p:txBody>
      </p:sp>
    </p:spTree>
    <p:extLst>
      <p:ext uri="{BB962C8B-B14F-4D97-AF65-F5344CB8AC3E}">
        <p14:creationId xmlns:p14="http://schemas.microsoft.com/office/powerpoint/2010/main" val="2834591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What is the problem that OER can help to address?</a:t>
            </a:r>
          </a:p>
        </p:txBody>
      </p:sp>
    </p:spTree>
    <p:extLst>
      <p:ext uri="{BB962C8B-B14F-4D97-AF65-F5344CB8AC3E}">
        <p14:creationId xmlns:p14="http://schemas.microsoft.com/office/powerpoint/2010/main" val="3872595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Regarding the shifting economics of higher ed:  here’s the UVA picture.  As is the case elsewhere, the burden of financing the university has shifted from the state to the student.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solidFill>
                <a:schemeClr val="dk1"/>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US" dirty="0">
                <a:solidFill>
                  <a:schemeClr val="dk1"/>
                </a:solidFill>
              </a:rPr>
              <a:t>This has resulted in an affordability crisis for some of our students.</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endParaRPr lang="en-US" sz="900" dirty="0"/>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900" dirty="0"/>
              <a:t>Data from SHEEO, graph from OTN’s files (https://</a:t>
            </a:r>
            <a:r>
              <a:rPr lang="en-US" sz="900" dirty="0" err="1"/>
              <a:t>docs.google.com</a:t>
            </a:r>
            <a:r>
              <a:rPr lang="en-US" sz="900" dirty="0"/>
              <a:t>/presentation/d/1dn-FSqd8volSQDjxTnacOLGCRXFGgofkLJuIOHZ13EI/</a:t>
            </a:r>
            <a:r>
              <a:rPr lang="en-US" sz="900" dirty="0" err="1"/>
              <a:t>edit#slide</a:t>
            </a:r>
            <a:r>
              <a:rPr lang="en-US" sz="900" dirty="0"/>
              <a:t>=id.g6288ff92fd_0_841)</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900" dirty="0"/>
              <a:t>UVA academic division budget figures from: https://</a:t>
            </a:r>
            <a:r>
              <a:rPr lang="en-US" sz="900" dirty="0" err="1"/>
              <a:t>financialplanning.vpfinance.virginia.edu</a:t>
            </a:r>
            <a:r>
              <a:rPr lang="en-US" sz="900" dirty="0"/>
              <a:t>/sites/</a:t>
            </a:r>
            <a:r>
              <a:rPr lang="en-US" sz="900" dirty="0" err="1"/>
              <a:t>financialplanning.virginia.edu</a:t>
            </a:r>
            <a:r>
              <a:rPr lang="en-US" sz="900" dirty="0"/>
              <a:t>/files/FY2020%20Final%20Operating%20Budget%20060419.pdf</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900" dirty="0"/>
              <a:t>Comparison with 2015 figures from: https://</a:t>
            </a:r>
            <a:r>
              <a:rPr lang="en-US" sz="900" dirty="0" err="1"/>
              <a:t>uvamagazine.org</a:t>
            </a:r>
            <a:r>
              <a:rPr lang="en-US" sz="900" dirty="0"/>
              <a:t>/articles/</a:t>
            </a:r>
            <a:r>
              <a:rPr lang="en-US" sz="900" dirty="0" err="1"/>
              <a:t>dollars_and_cents</a:t>
            </a:r>
            <a:endParaRPr lang="en-US" sz="900" dirty="0"/>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sz="900" dirty="0"/>
              <a:t> For clarification as to “Other” sources of revenue, see https://</a:t>
            </a:r>
            <a:r>
              <a:rPr lang="en-US" sz="900" dirty="0" err="1"/>
              <a:t>digital.uvamagazine.org</a:t>
            </a:r>
            <a:r>
              <a:rPr lang="en-US" sz="900" dirty="0"/>
              <a:t>/articles/funding-academic-excellence/</a:t>
            </a:r>
          </a:p>
          <a:p>
            <a:pPr marL="158750" indent="0">
              <a:buFont typeface="Arial" panose="020B0604020202020204" pitchFamily="34" charset="0"/>
              <a:buNone/>
            </a:pPr>
            <a:r>
              <a:rPr lang="en-US" sz="900" dirty="0"/>
              <a:t>* Note that financial model in Virginia was updated in 2019 to favor schools with higher concentrations of low-income students (UVA’s proportion of low-income students is low, at 9% of total student body). For details, see https://</a:t>
            </a:r>
            <a:r>
              <a:rPr lang="en-US" sz="900" dirty="0" err="1"/>
              <a:t>www.insidehighered.com</a:t>
            </a:r>
            <a:r>
              <a:rPr lang="en-US" sz="900" dirty="0"/>
              <a:t>/news/2019/11/05/</a:t>
            </a:r>
            <a:r>
              <a:rPr lang="en-US" sz="900" dirty="0" err="1"/>
              <a:t>virginia</a:t>
            </a:r>
            <a:r>
              <a:rPr lang="en-US" sz="900" dirty="0"/>
              <a:t>-restructures-financial-aid-help-todays-students ; https://</a:t>
            </a:r>
            <a:r>
              <a:rPr lang="en-US" sz="900" dirty="0" err="1"/>
              <a:t>www.cavalierdaily.com</a:t>
            </a:r>
            <a:r>
              <a:rPr lang="en-US" sz="900" dirty="0"/>
              <a:t>/article/2019/12/state-council-of-higher-education-for-virginia-recommends-statewide-change-to-financial-distribution</a:t>
            </a:r>
          </a:p>
        </p:txBody>
      </p:sp>
    </p:spTree>
    <p:extLst>
      <p:ext uri="{BB962C8B-B14F-4D97-AF65-F5344CB8AC3E}">
        <p14:creationId xmlns:p14="http://schemas.microsoft.com/office/powerpoint/2010/main" val="1113401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25000"/>
              </a:lnSpc>
              <a:spcBef>
                <a:spcPts val="0"/>
              </a:spcBef>
              <a:spcAft>
                <a:spcPts val="0"/>
              </a:spcAft>
              <a:buClr>
                <a:schemeClr val="dk1"/>
              </a:buClr>
              <a:buSzPts val="1100"/>
              <a:buFont typeface="Arial"/>
              <a:buNone/>
            </a:pPr>
            <a:endParaRPr lang="en-US" dirty="0">
              <a:solidFill>
                <a:srgbClr val="FF0000"/>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Looking at the estimated cost of attendance at Arts &amp; Sciences, you can see that although the estimated cost for books and supplies is a small percentage of the whole, about 4% for in-state, it’s still a hefty amount, especially for those who are financially struggling. </a:t>
            </a:r>
          </a:p>
          <a:p>
            <a:pPr marL="158750" indent="0">
              <a:buNone/>
            </a:pPr>
            <a:endParaRPr lang="en-US" sz="1100" dirty="0">
              <a:solidFill>
                <a:schemeClr val="dk1"/>
              </a:solidFill>
            </a:endParaRPr>
          </a:p>
        </p:txBody>
      </p:sp>
    </p:spTree>
    <p:extLst>
      <p:ext uri="{BB962C8B-B14F-4D97-AF65-F5344CB8AC3E}">
        <p14:creationId xmlns:p14="http://schemas.microsoft.com/office/powerpoint/2010/main" val="509769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The prevailing narrative at UVA is that our students are all well-off, not concerned with finances.  Data from SERU surveys reveal that 57% express concerns about paying for their education; 13% are very concerned.  35% strongly disagree, disagree, or somewhat disagree with the statement, ”Given the grants and scholarships, if any, that you receive, the total cost of attending UVA is manageable.” https://</a:t>
            </a:r>
            <a:r>
              <a:rPr lang="en-US" sz="1100" b="0" i="0" u="none" strike="noStrike" cap="none" dirty="0" err="1">
                <a:solidFill>
                  <a:srgbClr val="000000"/>
                </a:solidFill>
                <a:effectLst/>
                <a:latin typeface="Arial"/>
                <a:ea typeface="Arial"/>
                <a:cs typeface="Arial"/>
                <a:sym typeface="Arial"/>
              </a:rPr>
              <a:t>ira.virginia.edu</a:t>
            </a:r>
            <a:r>
              <a:rPr lang="en-US" sz="1100" b="0" i="0" u="none" strike="noStrike" cap="none" dirty="0">
                <a:solidFill>
                  <a:srgbClr val="000000"/>
                </a:solidFill>
                <a:effectLst/>
                <a:latin typeface="Arial"/>
                <a:ea typeface="Arial"/>
                <a:cs typeface="Arial"/>
                <a:sym typeface="Arial"/>
              </a:rPr>
              <a:t>/university-stats-facts/seru-2020-core-survey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Students here on balance are certainly better off than those at many other schools in Virginia. However, 36% of our students have a family income of less that $50,000.  There is a significant degree of financial need.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This graph is based on data provided by our SERU survey 2016 (Student Experience at Research University) and analyzed by a group in the Office of the Dean of Students. Students adopt a range of measures to address their college costs that disproportionately affect our financially disadvantaged students. Note how much higher is the percentage the Pell, URM, and first-gen students who are forced to take such measures.  (The graph is based on 2016 responses by 4,440 students (30% response rate), evenly distributed across years (22-28%)).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schemeClr val="dk1"/>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dk1"/>
                </a:solidFill>
              </a:rPr>
              <a:t>There are groups of students for whom the measures they must take to address financial need further compromise their academic success.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schemeClr val="dk1"/>
              </a:solidFill>
            </a:endParaRPr>
          </a:p>
        </p:txBody>
      </p:sp>
    </p:spTree>
    <p:extLst>
      <p:ext uri="{BB962C8B-B14F-4D97-AF65-F5344CB8AC3E}">
        <p14:creationId xmlns:p14="http://schemas.microsoft.com/office/powerpoint/2010/main" val="10229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60a88a24c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7" name="Google Shape;487;g60a88a24c7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r>
              <a:rPr lang="en-US" sz="1100" b="0" i="0" u="none" strike="noStrike" cap="none" dirty="0">
                <a:solidFill>
                  <a:srgbClr val="000000"/>
                </a:solidFill>
                <a:effectLst/>
                <a:latin typeface="Arial"/>
                <a:ea typeface="Arial"/>
                <a:cs typeface="Arial"/>
                <a:sym typeface="Arial"/>
              </a:rPr>
              <a:t>We understand that books and supplies are a small percentage of overall cost.  Still, it’s the one that we as faculty and service providers can do something about. </a:t>
            </a:r>
          </a:p>
          <a:p>
            <a:pPr lvl="1"/>
            <a:r>
              <a:rPr lang="en-US" sz="1100" b="0" i="0" u="none" strike="noStrike" cap="none" dirty="0">
                <a:solidFill>
                  <a:srgbClr val="000000"/>
                </a:solidFill>
                <a:effectLst/>
                <a:latin typeface="Arial"/>
                <a:ea typeface="Arial"/>
                <a:cs typeface="Arial"/>
                <a:sym typeface="Arial"/>
              </a:rPr>
              <a:t>And it has a broader impact on the students’ academic success than you might expect, as we’ll discuss.</a:t>
            </a:r>
          </a:p>
        </p:txBody>
      </p:sp>
      <p:sp>
        <p:nvSpPr>
          <p:cNvPr id="488" name="Google Shape;488;g60a88a24c7_0_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1030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highlight>
                  <a:srgbClr val="FFFFFF"/>
                </a:highlight>
                <a:latin typeface="Arial"/>
                <a:ea typeface="Arial"/>
                <a:cs typeface="Arial"/>
                <a:sym typeface="Arial"/>
              </a:rPr>
              <a:t>The textbook market is broken.  </a:t>
            </a:r>
          </a:p>
          <a:p>
            <a:pPr lvl="0"/>
            <a:r>
              <a:rPr lang="en-US" sz="1100" b="0" i="0" u="none" strike="noStrike" cap="none" dirty="0">
                <a:solidFill>
                  <a:srgbClr val="000000"/>
                </a:solidFill>
                <a:effectLst/>
                <a:highlight>
                  <a:srgbClr val="FFFFFF"/>
                </a:highlight>
                <a:latin typeface="Arial"/>
                <a:ea typeface="Arial"/>
                <a:cs typeface="Arial"/>
                <a:sym typeface="Arial"/>
              </a:rPr>
              <a:t>Despite the growing online markets for discounted books, the average cost of college textbooks has risen four times faster than the rate of inflation over the past 10 years. It has increased faster than the consumer price index for tuition, healthcare, or housing.. </a:t>
            </a:r>
          </a:p>
          <a:p>
            <a:pPr marL="0" lvl="0" indent="0" algn="l" rtl="0">
              <a:spcBef>
                <a:spcPts val="0"/>
              </a:spcBef>
              <a:spcAft>
                <a:spcPts val="0"/>
              </a:spcAft>
              <a:buClr>
                <a:schemeClr val="dk2"/>
              </a:buClr>
              <a:buSzPts val="1100"/>
              <a:buFont typeface="Arial"/>
              <a:buNone/>
            </a:pPr>
            <a:endParaRPr lang="en-US" dirty="0">
              <a:solidFill>
                <a:schemeClr val="dk1"/>
              </a:solidFill>
            </a:endParaRPr>
          </a:p>
          <a:p>
            <a:pPr marL="0" marR="0" lvl="0" indent="0" algn="l" rtl="0">
              <a:lnSpc>
                <a:spcPct val="125000"/>
              </a:lnSpc>
              <a:spcBef>
                <a:spcPts val="0"/>
              </a:spcBef>
              <a:spcAft>
                <a:spcPts val="0"/>
              </a:spcAft>
              <a:buClr>
                <a:schemeClr val="dk1"/>
              </a:buClr>
              <a:buSzPts val="1100"/>
              <a:buFont typeface="Arial"/>
              <a:buNone/>
            </a:pPr>
            <a:endParaRPr lang="en-US" dirty="0">
              <a:solidFill>
                <a:srgbClr val="FF0000"/>
              </a:solidFill>
            </a:endParaRPr>
          </a:p>
        </p:txBody>
      </p:sp>
    </p:spTree>
    <p:extLst>
      <p:ext uri="{BB962C8B-B14F-4D97-AF65-F5344CB8AC3E}">
        <p14:creationId xmlns:p14="http://schemas.microsoft.com/office/powerpoint/2010/main" val="2781620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textbook market is controlled by three primary publishers: </a:t>
            </a:r>
            <a:r>
              <a:rPr lang="en-US" dirty="0" err="1"/>
              <a:t>MgGraw</a:t>
            </a:r>
            <a:r>
              <a:rPr lang="en-US" dirty="0"/>
              <a:t> Hill, Pearson, and Gale.  </a:t>
            </a:r>
            <a:r>
              <a:rPr lang="en-US" dirty="0" err="1"/>
              <a:t>RedShelf</a:t>
            </a:r>
            <a:r>
              <a:rPr lang="en-US" dirty="0"/>
              <a:t> and VitalSource are aggregators that provide access to the publishers’ catalogs.  Textbook publishers have controlled and driven up prices for decades – analogous to the crisis in scholarly publishing, where publishers charge ruinous prices because they can.  Publishers are now primarily data collection companies involved in the harvesting and analysis of student data.</a:t>
            </a:r>
          </a:p>
          <a:p>
            <a:r>
              <a:rPr lang="en-US" dirty="0"/>
              <a:t>Worthy of note in this context is a new generation of digital course materials offered by the major courseware publishers, licensed either directly by the student or by the institution, often available to students through the LMS, often referred to as ‘inclusive access’ or, more accurately, ‘automatic billing.’ Currently price point is low, seemingly affordable *for now*. However, watchdog organizations have scrutinized the licenses and contracts and have pointed out all kinds of loopholes – a third have the potential of uncapped price increases, 70% include a clause that eliminates the discounts if the school misses the enrollment quota.</a:t>
            </a:r>
          </a:p>
          <a:p>
            <a:pPr lvl="1"/>
            <a:r>
              <a:rPr lang="en-US" dirty="0"/>
              <a:t>https://</a:t>
            </a:r>
            <a:r>
              <a:rPr lang="en-US" dirty="0" err="1"/>
              <a:t>uspirg.org</a:t>
            </a:r>
            <a:r>
              <a:rPr lang="en-US" dirty="0"/>
              <a:t>/feature/</a:t>
            </a:r>
            <a:r>
              <a:rPr lang="en-US" dirty="0" err="1"/>
              <a:t>usp</a:t>
            </a:r>
            <a:r>
              <a:rPr lang="en-US" dirty="0"/>
              <a:t>/automatic-textbook-billing https://</a:t>
            </a:r>
            <a:r>
              <a:rPr lang="en-US" dirty="0" err="1"/>
              <a:t>www.inclusiveaccess.org</a:t>
            </a:r>
            <a:endParaRPr lang="en-US" dirty="0"/>
          </a:p>
          <a:p>
            <a:pPr lvl="1"/>
            <a:r>
              <a:rPr lang="en-US" dirty="0"/>
              <a:t>https://</a:t>
            </a:r>
            <a:r>
              <a:rPr lang="en-US" dirty="0" err="1"/>
              <a:t>sparcopen.org</a:t>
            </a:r>
            <a:r>
              <a:rPr lang="en-US" dirty="0"/>
              <a:t>/our-work/automatic-textbook-billing/contract-library/</a:t>
            </a:r>
          </a:p>
          <a:p>
            <a:pPr lvl="1"/>
            <a:r>
              <a:rPr lang="en-US" dirty="0"/>
              <a:t>https://</a:t>
            </a:r>
            <a:r>
              <a:rPr lang="en-US" dirty="0" err="1"/>
              <a:t>sparcopen.org</a:t>
            </a:r>
            <a:r>
              <a:rPr lang="en-US" dirty="0"/>
              <a:t>/our-work/automatic-textbook-billing/contract-library/</a:t>
            </a:r>
          </a:p>
          <a:p>
            <a:endParaRPr lang="en-US" dirty="0"/>
          </a:p>
          <a:p>
            <a:r>
              <a:rPr lang="en-US" dirty="0"/>
              <a:t> Lack of faculty autonomy, student choice, threat of escalating prices with a captive market, ubiquitous capture of student data, destruction of used book market:  this is a problematic situation that the open ed movement is trying to address. </a:t>
            </a:r>
          </a:p>
          <a:p>
            <a:endParaRPr lang="en-US" dirty="0"/>
          </a:p>
        </p:txBody>
      </p:sp>
    </p:spTree>
    <p:extLst>
      <p:ext uri="{BB962C8B-B14F-4D97-AF65-F5344CB8AC3E}">
        <p14:creationId xmlns:p14="http://schemas.microsoft.com/office/powerpoint/2010/main" val="2843479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287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highlight>
                  <a:srgbClr val="FFFFFF"/>
                </a:highlight>
                <a:latin typeface="Arial"/>
                <a:ea typeface="Arial"/>
                <a:cs typeface="Arial"/>
                <a:sym typeface="Arial"/>
              </a:rPr>
              <a:t>Note that the College Board data (and our own admissions data) reflects what students are asked to </a:t>
            </a:r>
            <a:r>
              <a:rPr lang="en-US" sz="1100" b="0" i="0" u="sng" strike="noStrike" cap="none" dirty="0">
                <a:solidFill>
                  <a:srgbClr val="000000"/>
                </a:solidFill>
                <a:effectLst/>
                <a:highlight>
                  <a:srgbClr val="FFFFFF"/>
                </a:highlight>
                <a:latin typeface="Arial"/>
                <a:ea typeface="Arial"/>
                <a:cs typeface="Arial"/>
                <a:sym typeface="Arial"/>
              </a:rPr>
              <a:t>budget</a:t>
            </a:r>
            <a:r>
              <a:rPr lang="en-US" sz="1100" b="0" i="0" u="none" strike="noStrike" cap="none" dirty="0">
                <a:solidFill>
                  <a:srgbClr val="000000"/>
                </a:solidFill>
                <a:effectLst/>
                <a:highlight>
                  <a:srgbClr val="FFFFFF"/>
                </a:highlight>
                <a:latin typeface="Arial"/>
                <a:ea typeface="Arial"/>
                <a:cs typeface="Arial"/>
                <a:sym typeface="Arial"/>
              </a:rPr>
              <a:t> for books and supplies each year. It’s not what they actually spend. Nationally, Students are more likely to spend about between $400 and 600 on books and supplies.</a:t>
            </a:r>
          </a:p>
          <a:p>
            <a:endParaRPr lang="en-US" sz="1100" b="0" i="0" u="none" strike="noStrike" cap="none" dirty="0">
              <a:solidFill>
                <a:srgbClr val="000000"/>
              </a:solidFill>
              <a:effectLst/>
              <a:highlight>
                <a:srgbClr val="FFFFFF"/>
              </a:highlight>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rgbClr val="101010"/>
                </a:solidFill>
              </a:rPr>
              <a:t>https://</a:t>
            </a:r>
            <a:r>
              <a:rPr lang="en-US" dirty="0" err="1">
                <a:solidFill>
                  <a:srgbClr val="101010"/>
                </a:solidFill>
              </a:rPr>
              <a:t>www.nacs.org</a:t>
            </a:r>
            <a:r>
              <a:rPr lang="en-US" dirty="0">
                <a:solidFill>
                  <a:srgbClr val="101010"/>
                </a:solidFill>
              </a:rPr>
              <a:t>/student-spending-on-course-materials-continues-to-decline</a:t>
            </a:r>
            <a:endParaRPr lang="en-US" dirty="0">
              <a:solidFill>
                <a:srgbClr val="101010"/>
              </a:solidFill>
              <a:highlight>
                <a:srgbClr val="FFFFFF"/>
              </a:highlight>
            </a:endParaRPr>
          </a:p>
        </p:txBody>
      </p:sp>
    </p:spTree>
    <p:extLst>
      <p:ext uri="{BB962C8B-B14F-4D97-AF65-F5344CB8AC3E}">
        <p14:creationId xmlns:p14="http://schemas.microsoft.com/office/powerpoint/2010/main" val="602770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latin typeface="Arial"/>
              <a:ea typeface="Arial"/>
              <a:cs typeface="Arial"/>
              <a:sym typeface="Arial"/>
            </a:endParaRPr>
          </a:p>
          <a:p>
            <a:pPr marL="158750" indent="0">
              <a:buNone/>
            </a:pPr>
            <a:r>
              <a:rPr lang="en-US" dirty="0"/>
              <a:t>These data are reflected in our own internal study – a small-scale survey of students, conducted in the library in 2020 in collaboration with Student Council.  What explains the difference between the cost of assigned materials and what students actually pay?</a:t>
            </a:r>
          </a:p>
        </p:txBody>
      </p:sp>
    </p:spTree>
    <p:extLst>
      <p:ext uri="{BB962C8B-B14F-4D97-AF65-F5344CB8AC3E}">
        <p14:creationId xmlns:p14="http://schemas.microsoft.com/office/powerpoint/2010/main" val="2725418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25000"/>
              </a:lnSpc>
              <a:spcBef>
                <a:spcPts val="0"/>
              </a:spcBef>
              <a:spcAft>
                <a:spcPts val="0"/>
              </a:spcAft>
              <a:buClr>
                <a:schemeClr val="dk1"/>
              </a:buClr>
              <a:buSzPts val="1100"/>
              <a:buFont typeface="Arial"/>
              <a:buNone/>
            </a:pPr>
            <a:endParaRPr lang="en-US" dirty="0">
              <a:solidFill>
                <a:srgbClr val="101010"/>
              </a:solidFill>
              <a:highlight>
                <a:srgbClr val="FFFFFF"/>
              </a:highlight>
            </a:endParaRPr>
          </a:p>
        </p:txBody>
      </p:sp>
    </p:spTree>
    <p:extLst>
      <p:ext uri="{BB962C8B-B14F-4D97-AF65-F5344CB8AC3E}">
        <p14:creationId xmlns:p14="http://schemas.microsoft.com/office/powerpoint/2010/main" val="251322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rgbClr val="101010"/>
                </a:solidFill>
                <a:highlight>
                  <a:srgbClr val="FFFFFF"/>
                </a:highlight>
              </a:rPr>
              <a:t>National surveys have shown that 65 percent of students skip buying required texts at some point in their college career because of their high costs.</a:t>
            </a:r>
            <a:endParaRPr lang="en-US" dirty="0">
              <a:solidFill>
                <a:srgbClr val="101010"/>
              </a:solidFill>
              <a:highlight>
                <a:srgbClr val="FFFFFF"/>
              </a:highlight>
              <a:latin typeface="Avenir"/>
              <a:ea typeface="Avenir"/>
              <a:cs typeface="Avenir"/>
              <a:sym typeface="Avenir"/>
            </a:endParaRPr>
          </a:p>
          <a:p>
            <a:pPr lvl="0"/>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When we asked students (small sample size consisting of library patrons), 30% reported that they didn’t purchase required materials</a:t>
            </a:r>
            <a:r>
              <a:rPr lang="en-US" dirty="0">
                <a:solidFill>
                  <a:srgbClr val="101010"/>
                </a:solidFill>
                <a:highlight>
                  <a:srgbClr val="FFFFFF"/>
                </a:highlight>
                <a:latin typeface="Avenir"/>
                <a:ea typeface="Avenir"/>
                <a:cs typeface="Avenir"/>
                <a:sym typeface="Avenir"/>
              </a:rPr>
              <a:t>. </a:t>
            </a:r>
            <a:endParaRPr lang="en-US" sz="1100" b="0" i="0" u="none" strike="noStrike" cap="none" dirty="0">
              <a:solidFill>
                <a:srgbClr val="000000"/>
              </a:solidFill>
              <a:effectLst/>
              <a:highlight>
                <a:srgbClr val="FFFFFF"/>
              </a:highlight>
              <a:latin typeface="Arial"/>
              <a:ea typeface="Avenir"/>
              <a:cs typeface="Arial"/>
              <a:sym typeface="Arial"/>
            </a:endParaRPr>
          </a:p>
          <a:p>
            <a:pPr lvl="1"/>
            <a:r>
              <a:rPr lang="en-US" sz="1100" b="0" i="0" u="none" strike="noStrike" cap="none" dirty="0">
                <a:solidFill>
                  <a:srgbClr val="000000"/>
                </a:solidFill>
                <a:effectLst/>
                <a:latin typeface="Arial"/>
                <a:ea typeface="Arial"/>
                <a:cs typeface="Arial"/>
                <a:sym typeface="Arial"/>
              </a:rPr>
              <a:t>The measures on the right show the lengths to which some students go, suffering academically in ways that they are attributing to courseware costs. </a:t>
            </a:r>
          </a:p>
          <a:p>
            <a:pPr lvl="0"/>
            <a:r>
              <a:rPr lang="en-US" sz="1100" b="0" i="0" u="none" strike="noStrike" cap="none" dirty="0">
                <a:solidFill>
                  <a:srgbClr val="000000"/>
                </a:solidFill>
                <a:effectLst/>
                <a:latin typeface="Arial"/>
                <a:ea typeface="Arial"/>
                <a:cs typeface="Arial"/>
                <a:sym typeface="Arial"/>
              </a:rPr>
              <a:t>This an equity issue, affecting our students who are least able to deal with the burden, most likely to feel like they don’t belong here. Their strategies for addressing their financial need make it ever harder for them to succeed</a:t>
            </a:r>
          </a:p>
          <a:p>
            <a:pPr lvl="0"/>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Notes on other alternatives:</a:t>
            </a:r>
          </a:p>
          <a:p>
            <a:pPr lvl="1"/>
            <a:r>
              <a:rPr lang="en-US" sz="1100" b="0" i="0" u="none" strike="noStrike" cap="none" dirty="0">
                <a:solidFill>
                  <a:srgbClr val="000000"/>
                </a:solidFill>
                <a:effectLst/>
                <a:latin typeface="Arial"/>
                <a:ea typeface="Arial"/>
                <a:cs typeface="Arial"/>
                <a:sym typeface="Arial"/>
              </a:rPr>
              <a:t>Used library materials		</a:t>
            </a:r>
          </a:p>
          <a:p>
            <a:pPr marL="1371600" lvl="2" indent="-298450"/>
            <a:r>
              <a:rPr lang="en-US" sz="1100" b="0" i="0" u="none" strike="noStrike" cap="none" dirty="0">
                <a:solidFill>
                  <a:srgbClr val="000000"/>
                </a:solidFill>
                <a:effectLst/>
                <a:latin typeface="Arial"/>
                <a:ea typeface="Arial"/>
                <a:cs typeface="Arial"/>
                <a:sym typeface="Arial"/>
              </a:rPr>
              <a:t>Interesting finding, considering that the students were likely not referring to textbooks per se:  the library does not collect textbooks. </a:t>
            </a:r>
          </a:p>
          <a:p>
            <a:pPr lvl="3"/>
            <a:r>
              <a:rPr lang="en-US" sz="1100" b="0" i="0" u="none" strike="noStrike" cap="none" dirty="0">
                <a:solidFill>
                  <a:srgbClr val="000000"/>
                </a:solidFill>
                <a:effectLst/>
                <a:latin typeface="Arial"/>
                <a:ea typeface="Arial"/>
                <a:cs typeface="Arial"/>
                <a:sym typeface="Arial"/>
              </a:rPr>
              <a:t>New expensive editions are issued frequently, sometimes every year: the library cannot keep up with those costs.</a:t>
            </a:r>
          </a:p>
          <a:p>
            <a:pPr lvl="3"/>
            <a:r>
              <a:rPr lang="en-US" sz="1100" b="0" i="0" u="none" strike="noStrike" cap="none" dirty="0">
                <a:solidFill>
                  <a:srgbClr val="000000"/>
                </a:solidFill>
                <a:effectLst/>
                <a:latin typeface="Arial"/>
                <a:ea typeface="Arial"/>
                <a:cs typeface="Arial"/>
                <a:sym typeface="Arial"/>
              </a:rPr>
              <a:t>The new generation of digital courseware is licensed either directly to students or by the institution, bypassing the library entirely: publishers won’t sell these licenses to libraries.</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highlight>
                  <a:srgbClr val="FFFFFF"/>
                </a:highlight>
                <a:latin typeface="Arial"/>
                <a:ea typeface="Arial"/>
                <a:cs typeface="Arial"/>
                <a:sym typeface="Arial"/>
              </a:rPr>
              <a:t>The market for s</a:t>
            </a:r>
            <a:r>
              <a:rPr lang="en-US" sz="1100" b="0" i="0" u="none" strike="noStrike" cap="none" dirty="0">
                <a:solidFill>
                  <a:srgbClr val="000000"/>
                </a:solidFill>
                <a:effectLst/>
                <a:latin typeface="Arial"/>
                <a:ea typeface="Arial"/>
                <a:cs typeface="Arial"/>
                <a:sym typeface="Arial"/>
              </a:rPr>
              <a:t>hared, downloaded illegal copies is flourishing. </a:t>
            </a:r>
          </a:p>
          <a:p>
            <a:pPr lvl="1"/>
            <a:r>
              <a:rPr lang="en-US" sz="1100" b="0" i="0" u="none" strike="noStrike" cap="none" dirty="0">
                <a:solidFill>
                  <a:srgbClr val="000000"/>
                </a:solidFill>
                <a:effectLst/>
                <a:latin typeface="Arial"/>
                <a:ea typeface="Arial"/>
                <a:cs typeface="Arial"/>
                <a:sym typeface="Arial"/>
              </a:rPr>
              <a:t>This is an equity issue.  This affects our students who are least able to deal with the burden, most likely to feel like they don’t belong here. </a:t>
            </a:r>
            <a:endParaRPr lang="en-US" sz="1100" b="0" i="0" u="none" strike="noStrike" cap="none" dirty="0">
              <a:solidFill>
                <a:srgbClr val="000000"/>
              </a:solidFill>
              <a:latin typeface="Arial"/>
              <a:ea typeface="Arial"/>
              <a:cs typeface="Arial"/>
              <a:sym typeface="Arial"/>
            </a:endParaRPr>
          </a:p>
          <a:p>
            <a:endParaRPr lang="en-US" dirty="0"/>
          </a:p>
        </p:txBody>
      </p:sp>
    </p:spTree>
    <p:extLst>
      <p:ext uri="{BB962C8B-B14F-4D97-AF65-F5344CB8AC3E}">
        <p14:creationId xmlns:p14="http://schemas.microsoft.com/office/powerpoint/2010/main" val="3767293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t>Discussion</a:t>
            </a:r>
          </a:p>
        </p:txBody>
      </p:sp>
    </p:spTree>
    <p:extLst>
      <p:ext uri="{BB962C8B-B14F-4D97-AF65-F5344CB8AC3E}">
        <p14:creationId xmlns:p14="http://schemas.microsoft.com/office/powerpoint/2010/main" val="2834591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6832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A great starting point is this library guide.  It includes links to repositories, </a:t>
            </a:r>
            <a:r>
              <a:rPr lang="en-US" sz="1100" b="0" i="0" u="none" strike="noStrike" cap="none" dirty="0" err="1">
                <a:solidFill>
                  <a:srgbClr val="000000"/>
                </a:solidFill>
                <a:effectLst/>
                <a:latin typeface="Arial"/>
                <a:ea typeface="Arial"/>
                <a:cs typeface="Arial"/>
                <a:sym typeface="Arial"/>
              </a:rPr>
              <a:t>metafinders</a:t>
            </a:r>
            <a:r>
              <a:rPr lang="en-US" sz="1100" b="0" i="0" u="none" strike="noStrike" cap="none" dirty="0">
                <a:solidFill>
                  <a:srgbClr val="000000"/>
                </a:solidFill>
                <a:effectLst/>
                <a:latin typeface="Arial"/>
                <a:ea typeface="Arial"/>
                <a:cs typeface="Arial"/>
                <a:sym typeface="Arial"/>
              </a:rPr>
              <a:t>, and directories, spanning a wealth of materials.  </a:t>
            </a:r>
          </a:p>
          <a:p>
            <a:pPr lvl="0"/>
            <a:r>
              <a:rPr lang="en-US" sz="1100" b="0" i="0" u="none" strike="noStrike" cap="none" dirty="0">
                <a:solidFill>
                  <a:srgbClr val="000000"/>
                </a:solidFill>
                <a:effectLst/>
                <a:latin typeface="Arial"/>
                <a:ea typeface="Arial"/>
                <a:cs typeface="Arial"/>
                <a:sym typeface="Arial"/>
              </a:rPr>
              <a:t>Contact Judy or Bethany or your subject librarian for help if navigating the complex world of OER discovery.</a:t>
            </a:r>
          </a:p>
          <a:p>
            <a:endParaRPr lang="en-US" dirty="0"/>
          </a:p>
        </p:txBody>
      </p:sp>
    </p:spTree>
    <p:extLst>
      <p:ext uri="{BB962C8B-B14F-4D97-AF65-F5344CB8AC3E}">
        <p14:creationId xmlns:p14="http://schemas.microsoft.com/office/powerpoint/2010/main" val="2891337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This is one example of a discipline-specific repository, which also is the locus for an online community built around open education in foreign language disciplines.</a:t>
            </a:r>
          </a:p>
          <a:p>
            <a:endParaRPr lang="en-US" dirty="0"/>
          </a:p>
        </p:txBody>
      </p:sp>
    </p:spTree>
    <p:extLst>
      <p:ext uri="{BB962C8B-B14F-4D97-AF65-F5344CB8AC3E}">
        <p14:creationId xmlns:p14="http://schemas.microsoft.com/office/powerpoint/2010/main" val="4018721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4e0fc9de2b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g4e0fc9de2b_0_2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r>
              <a:rPr lang="en-US" sz="1100" b="0" i="0" u="none" strike="noStrike" cap="none" dirty="0">
                <a:solidFill>
                  <a:srgbClr val="000000"/>
                </a:solidFill>
                <a:effectLst/>
                <a:latin typeface="Arial"/>
                <a:ea typeface="Arial"/>
                <a:cs typeface="Arial"/>
                <a:sym typeface="Arial"/>
              </a:rPr>
              <a:t>Open </a:t>
            </a:r>
            <a:r>
              <a:rPr lang="en-US" sz="1100" b="0" i="0" u="none" strike="noStrike" cap="none" dirty="0" err="1">
                <a:solidFill>
                  <a:srgbClr val="000000"/>
                </a:solidFill>
                <a:effectLst/>
                <a:latin typeface="Arial"/>
                <a:ea typeface="Arial"/>
                <a:cs typeface="Arial"/>
                <a:sym typeface="Arial"/>
              </a:rPr>
              <a:t>Stax</a:t>
            </a:r>
            <a:r>
              <a:rPr lang="en-US" sz="1100" b="0" i="0" u="none" strike="noStrike" cap="none" dirty="0">
                <a:solidFill>
                  <a:srgbClr val="000000"/>
                </a:solidFill>
                <a:effectLst/>
                <a:latin typeface="Arial"/>
                <a:ea typeface="Arial"/>
                <a:cs typeface="Arial"/>
                <a:sym typeface="Arial"/>
              </a:rPr>
              <a:t> is a major OER textbook repository and publisher.  </a:t>
            </a:r>
          </a:p>
          <a:p>
            <a:pPr lvl="1"/>
            <a:r>
              <a:rPr lang="en-US" sz="1100" b="0" i="0" u="none" strike="noStrike" cap="none" dirty="0">
                <a:solidFill>
                  <a:srgbClr val="000000"/>
                </a:solidFill>
                <a:effectLst/>
                <a:latin typeface="Arial"/>
                <a:ea typeface="Arial"/>
                <a:cs typeface="Arial"/>
                <a:sym typeface="Arial"/>
              </a:rPr>
              <a:t>This is the #1 adopted Physics book in the nation. This is a two-semester book, available free for download; the cost of a print version is about 20% of that of a similar commercial text.</a:t>
            </a:r>
          </a:p>
          <a:p>
            <a:pPr lvl="0"/>
            <a:r>
              <a:rPr lang="en-US" sz="1100" b="0" i="0" u="none" strike="noStrike" cap="none" dirty="0">
                <a:solidFill>
                  <a:srgbClr val="000000"/>
                </a:solidFill>
                <a:effectLst/>
                <a:latin typeface="Arial"/>
                <a:ea typeface="Arial"/>
                <a:cs typeface="Arial"/>
                <a:sym typeface="Arial"/>
              </a:rPr>
              <a:t>Some faculty rely heavily on commercial digital courseware because it includes a host of ancillary resources:  test banks, homework assignments, assessments, etc.  A growing number of OER include these resources as well.</a:t>
            </a:r>
          </a:p>
          <a:p>
            <a:pPr lvl="1"/>
            <a:r>
              <a:rPr lang="en-US" sz="1100" b="0" i="0" u="none" strike="noStrike" cap="none" dirty="0">
                <a:solidFill>
                  <a:srgbClr val="000000"/>
                </a:solidFill>
                <a:effectLst/>
                <a:latin typeface="Arial"/>
                <a:ea typeface="Arial"/>
                <a:cs typeface="Arial"/>
                <a:sym typeface="Arial"/>
              </a:rPr>
              <a:t>Just because a book is open, don’t assume it doesn’t come with ancillary resources. </a:t>
            </a:r>
          </a:p>
          <a:p>
            <a:pPr lvl="1"/>
            <a:r>
              <a:rPr lang="en-US" sz="1100" b="0" i="0" u="none" strike="noStrike" cap="none" dirty="0">
                <a:solidFill>
                  <a:srgbClr val="000000"/>
                </a:solidFill>
                <a:effectLst/>
                <a:latin typeface="Arial"/>
                <a:ea typeface="Arial"/>
                <a:cs typeface="Arial"/>
                <a:sym typeface="Arial"/>
              </a:rPr>
              <a:t>Besides those that are part of the open textbook package, there are often third party ancillary resources from proprietary vendors that are usable with open textbooks – still at a fraction of the cost of a regular textbook. </a:t>
            </a:r>
          </a:p>
          <a:p>
            <a:pPr marL="0" marR="0" lvl="0" indent="0" algn="l" rtl="0">
              <a:spcBef>
                <a:spcPts val="0"/>
              </a:spcBef>
              <a:spcAft>
                <a:spcPts val="0"/>
              </a:spcAft>
              <a:buNone/>
            </a:pPr>
            <a:endParaRPr dirty="0">
              <a:solidFill>
                <a:schemeClr val="dk1"/>
              </a:solidFill>
            </a:endParaRPr>
          </a:p>
          <a:p>
            <a:pPr marL="0" marR="0" lvl="0" indent="0" algn="l" rtl="0">
              <a:spcBef>
                <a:spcPts val="0"/>
              </a:spcBef>
              <a:spcAft>
                <a:spcPts val="0"/>
              </a:spcAft>
              <a:buNone/>
            </a:pPr>
            <a:endParaRPr dirty="0">
              <a:solidFill>
                <a:schemeClr val="dk1"/>
              </a:solidFill>
            </a:endParaRPr>
          </a:p>
        </p:txBody>
      </p:sp>
      <p:sp>
        <p:nvSpPr>
          <p:cNvPr id="785" name="Google Shape;785;g4e0fc9de2b_0_2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What can you do with OER in the classroom to improve the learning experience?</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75096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This is part of a series:  general overview today.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Other sessions (https://</a:t>
            </a:r>
            <a:r>
              <a:rPr lang="en-US" sz="1100" b="0" i="0" u="none" strike="noStrike" cap="none" dirty="0" err="1">
                <a:solidFill>
                  <a:srgbClr val="000000"/>
                </a:solidFill>
                <a:effectLst/>
                <a:latin typeface="Arial"/>
                <a:ea typeface="Arial"/>
                <a:cs typeface="Arial"/>
                <a:sym typeface="Arial"/>
              </a:rPr>
              <a:t>bit.ly</a:t>
            </a:r>
            <a:r>
              <a:rPr lang="en-US" sz="1100" b="0" i="0" u="none" strike="noStrike" cap="none" dirty="0">
                <a:solidFill>
                  <a:srgbClr val="000000"/>
                </a:solidFill>
                <a:effectLst/>
                <a:latin typeface="Arial"/>
                <a:ea typeface="Arial"/>
                <a:cs typeface="Arial"/>
                <a:sym typeface="Arial"/>
              </a:rPr>
              <a:t>/3bkV7g6): </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Arial"/>
                <a:ea typeface="Arial"/>
                <a:cs typeface="Arial"/>
                <a:sym typeface="Arial"/>
              </a:rPr>
              <a:t> Finding, Evaluating, and Reviewing OER– including information on how to review a textbook from the Open Textbook Library and receive remuneration for your efforts.  </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Arial"/>
                <a:ea typeface="Arial"/>
                <a:cs typeface="Arial"/>
                <a:sym typeface="Arial"/>
              </a:rPr>
              <a:t>Intellectual Property and Copyright</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en-US" sz="1100" b="0" i="0" u="none" strike="noStrike" cap="none" dirty="0">
                <a:solidFill>
                  <a:srgbClr val="000000"/>
                </a:solidFill>
                <a:effectLst/>
                <a:latin typeface="Arial"/>
                <a:ea typeface="Arial"/>
                <a:cs typeface="Arial"/>
                <a:sym typeface="Arial"/>
              </a:rPr>
              <a:t>Open Pedagogy</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We’ll offer sessions on editing and authoring OER next semester.  We are currently working with our Technology Solutions Group to identify and suggest tools and methods for those activities. </a:t>
            </a:r>
          </a:p>
        </p:txBody>
      </p:sp>
    </p:spTree>
    <p:extLst>
      <p:ext uri="{BB962C8B-B14F-4D97-AF65-F5344CB8AC3E}">
        <p14:creationId xmlns:p14="http://schemas.microsoft.com/office/powerpoint/2010/main" val="285246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tx2">
                    <a:lumMod val="50000"/>
                  </a:schemeClr>
                </a:solidFill>
                <a:latin typeface="Arial"/>
                <a:ea typeface="Arial"/>
                <a:cs typeface="Arial"/>
                <a:sym typeface="Arial"/>
              </a:rPr>
              <a:t>Open educational practices guide students to curate and create new knowledge, empowering them as public contributors of ideas. </a:t>
            </a:r>
            <a:r>
              <a:rPr lang="en-US" dirty="0"/>
              <a:t>http://</a:t>
            </a:r>
            <a:r>
              <a:rPr lang="en-US" dirty="0" err="1"/>
              <a:t>openpedagogy.org</a:t>
            </a:r>
            <a:r>
              <a:rPr lang="en-US" dirty="0"/>
              <a:t>/open-pedagogy/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There have been many studies of student outcomes using OER; most reveal that students achieve the same or better learning outcomes using OER, while saving money.</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https://</a:t>
            </a:r>
            <a:r>
              <a:rPr lang="en-US" dirty="0" err="1"/>
              <a:t>bit.ly</a:t>
            </a:r>
            <a:r>
              <a:rPr lang="en-US" dirty="0"/>
              <a:t>/3bgDr5k</a:t>
            </a:r>
            <a:endParaRPr lang="en-US" sz="1100" b="0" i="0" u="none" strike="noStrike" cap="none" dirty="0">
              <a:solidFill>
                <a:schemeClr val="tx2">
                  <a:lumMod val="50000"/>
                </a:schemeClr>
              </a:solidFill>
              <a:latin typeface="Arial"/>
              <a:ea typeface="Arial"/>
              <a:cs typeface="Arial"/>
              <a:sym typeface="Arial"/>
            </a:endParaRPr>
          </a:p>
        </p:txBody>
      </p:sp>
    </p:spTree>
    <p:extLst>
      <p:ext uri="{BB962C8B-B14F-4D97-AF65-F5344CB8AC3E}">
        <p14:creationId xmlns:p14="http://schemas.microsoft.com/office/powerpoint/2010/main" val="3358920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7e172dd981_3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7e172dd981_3_3:notes"/>
          <p:cNvSpPr txBox="1">
            <a:spLocks noGrp="1"/>
          </p:cNvSpPr>
          <p:nvPr>
            <p:ph type="body" idx="1"/>
          </p:nvPr>
        </p:nvSpPr>
        <p:spPr>
          <a:xfrm>
            <a:off x="685801" y="4343400"/>
            <a:ext cx="5486400" cy="4114800"/>
          </a:xfrm>
          <a:prstGeom prst="rect">
            <a:avLst/>
          </a:prstGeom>
          <a:noFill/>
          <a:ln>
            <a:noFill/>
          </a:ln>
        </p:spPr>
        <p:txBody>
          <a:bodyPr spcFirstLastPara="1" wrap="square" lIns="91300" tIns="45625" rIns="91300" bIns="45625" anchor="t" anchorCtr="0">
            <a:noAutofit/>
          </a:bodyPr>
          <a:lstStyle/>
          <a:p>
            <a:pPr lvl="1"/>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There are other dimensions to the inequity problem in higher education, at this school. </a:t>
            </a:r>
          </a:p>
          <a:p>
            <a:pPr lvl="1"/>
            <a:r>
              <a:rPr lang="en-US" sz="1100" b="0" i="0" u="none" strike="noStrike" cap="none" dirty="0">
                <a:solidFill>
                  <a:srgbClr val="000000"/>
                </a:solidFill>
                <a:effectLst/>
                <a:latin typeface="Arial"/>
                <a:ea typeface="Arial"/>
                <a:cs typeface="Arial"/>
                <a:sym typeface="Arial"/>
              </a:rPr>
              <a:t>Students at the margins need to see themselves as belonging in the school. These students sometimes report feeling like “imposters”.  This school is not for them.  19% of UVA students report that they strongly disagree, disagree, or somewhat disagree with this statement “I feel that I belong at UVA.” https://</a:t>
            </a:r>
            <a:r>
              <a:rPr lang="en-US" sz="1100" b="0" i="0" u="none" strike="noStrike" cap="none" dirty="0" err="1">
                <a:solidFill>
                  <a:srgbClr val="000000"/>
                </a:solidFill>
                <a:effectLst/>
                <a:latin typeface="Arial"/>
                <a:ea typeface="Arial"/>
                <a:cs typeface="Arial"/>
                <a:sym typeface="Arial"/>
              </a:rPr>
              <a:t>ira.virginia.edu</a:t>
            </a:r>
            <a:r>
              <a:rPr lang="en-US" sz="1100" b="0" i="0" u="none" strike="noStrike" cap="none" dirty="0">
                <a:solidFill>
                  <a:srgbClr val="000000"/>
                </a:solidFill>
                <a:effectLst/>
                <a:latin typeface="Arial"/>
                <a:ea typeface="Arial"/>
                <a:cs typeface="Arial"/>
                <a:sym typeface="Arial"/>
              </a:rPr>
              <a:t>/university-stats-facts/seru-2020-core-survey</a:t>
            </a:r>
          </a:p>
          <a:p>
            <a:pPr lvl="1"/>
            <a:r>
              <a:rPr lang="en-US" sz="1100" b="0" i="0" u="none" strike="noStrike" cap="none" dirty="0">
                <a:solidFill>
                  <a:srgbClr val="000000"/>
                </a:solidFill>
                <a:effectLst/>
                <a:latin typeface="Arial"/>
                <a:ea typeface="Arial"/>
                <a:cs typeface="Arial"/>
                <a:sym typeface="Arial"/>
              </a:rPr>
              <a:t>Open textbooks can used as part of inclusive teaching, helping to remove some barriers to learning, enhancing a sense of ‘belongingness.’</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654" name="Google Shape;654;g7e172dd981_3_3:notes"/>
          <p:cNvSpPr txBox="1">
            <a:spLocks noGrp="1"/>
          </p:cNvSpPr>
          <p:nvPr>
            <p:ph type="sldNum" idx="12"/>
          </p:nvPr>
        </p:nvSpPr>
        <p:spPr>
          <a:xfrm>
            <a:off x="3884612" y="8685214"/>
            <a:ext cx="2971800" cy="457200"/>
          </a:xfrm>
          <a:prstGeom prst="rect">
            <a:avLst/>
          </a:prstGeom>
          <a:noFill/>
          <a:ln>
            <a:noFill/>
          </a:ln>
        </p:spPr>
        <p:txBody>
          <a:bodyPr spcFirstLastPara="1" wrap="square" lIns="91300" tIns="45625" rIns="91300" bIns="456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3890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4e0fc9de2b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4e0fc9de2b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100" b="0" i="0" u="none" strike="noStrike" cap="none" dirty="0">
                <a:solidFill>
                  <a:srgbClr val="000000"/>
                </a:solidFill>
                <a:effectLst/>
                <a:latin typeface="Arial"/>
                <a:ea typeface="Arial"/>
                <a:cs typeface="Arial"/>
                <a:sym typeface="Arial"/>
              </a:rPr>
              <a:t>Two examples: </a:t>
            </a:r>
          </a:p>
          <a:p>
            <a:pPr lvl="1"/>
            <a:r>
              <a:rPr lang="en-US" sz="1100" b="0" i="0" u="none" strike="noStrike" cap="none" dirty="0">
                <a:solidFill>
                  <a:srgbClr val="000000"/>
                </a:solidFill>
                <a:effectLst/>
                <a:latin typeface="Arial"/>
                <a:ea typeface="Arial"/>
                <a:cs typeface="Arial"/>
                <a:sym typeface="Arial"/>
              </a:rPr>
              <a:t>A sociology text localized to create a Canadian edition, including spelling, measurements, different government systems, the context of Canadian society. It’s now relevant to Canadian students. </a:t>
            </a:r>
          </a:p>
          <a:p>
            <a:pPr lvl="1"/>
            <a:r>
              <a:rPr lang="en-US" sz="1100" b="0" i="0" u="none" strike="noStrike" cap="none" dirty="0">
                <a:solidFill>
                  <a:srgbClr val="000000"/>
                </a:solidFill>
                <a:effectLst/>
                <a:latin typeface="Arial"/>
                <a:ea typeface="Arial"/>
                <a:cs typeface="Arial"/>
                <a:sym typeface="Arial"/>
              </a:rPr>
              <a:t>An astronomy textbook revised for the southern hemisphere; now the star charts in the book match the night sky in their hemisphere.</a:t>
            </a:r>
          </a:p>
          <a:p>
            <a:pPr lvl="1"/>
            <a:r>
              <a:rPr lang="en-US" sz="1100" b="0" i="0" u="none" strike="noStrike" cap="none" dirty="0">
                <a:solidFill>
                  <a:srgbClr val="000000"/>
                </a:solidFill>
                <a:effectLst/>
                <a:latin typeface="Arial"/>
                <a:ea typeface="Arial"/>
                <a:cs typeface="Arial"/>
                <a:sym typeface="Arial"/>
              </a:rPr>
              <a:t>Use of OER as part of culturally responsive teaching practices can engage students on the margins. Students can be part of this process, examining texts for bias and then  providing social annotations or revisions.</a:t>
            </a:r>
          </a:p>
          <a:p>
            <a:pPr lvl="1"/>
            <a:r>
              <a:rPr lang="en-US" sz="1100" b="0" i="0" u="none" strike="noStrike" cap="none" dirty="0">
                <a:solidFill>
                  <a:srgbClr val="000000"/>
                </a:solidFill>
                <a:effectLst/>
                <a:latin typeface="Arial"/>
                <a:ea typeface="Arial"/>
                <a:cs typeface="Arial"/>
                <a:sym typeface="Arial"/>
              </a:rPr>
              <a:t>https://</a:t>
            </a:r>
            <a:r>
              <a:rPr lang="en-US" sz="1100" b="0" i="0" u="none" strike="noStrike" cap="none" dirty="0" err="1">
                <a:solidFill>
                  <a:srgbClr val="000000"/>
                </a:solidFill>
                <a:effectLst/>
                <a:latin typeface="Arial"/>
                <a:ea typeface="Arial"/>
                <a:cs typeface="Arial"/>
                <a:sym typeface="Arial"/>
              </a:rPr>
              <a:t>www.facultyfocus.com</a:t>
            </a:r>
            <a:r>
              <a:rPr lang="en-US" sz="1100" b="0" i="0" u="none" strike="noStrike" cap="none" dirty="0">
                <a:solidFill>
                  <a:srgbClr val="000000"/>
                </a:solidFill>
                <a:effectLst/>
                <a:latin typeface="Arial"/>
                <a:ea typeface="Arial"/>
                <a:cs typeface="Arial"/>
                <a:sym typeface="Arial"/>
              </a:rPr>
              <a:t>/articles/equality-inclusion-and-diversity/how-open-education-enables-culturally-responsive-teaching/</a:t>
            </a:r>
            <a:endParaRPr lang="en-US" dirty="0">
              <a:solidFill>
                <a:schemeClr val="dk1"/>
              </a:solidFill>
            </a:endParaRPr>
          </a:p>
        </p:txBody>
      </p:sp>
    </p:spTree>
    <p:extLst>
      <p:ext uri="{BB962C8B-B14F-4D97-AF65-F5344CB8AC3E}">
        <p14:creationId xmlns:p14="http://schemas.microsoft.com/office/powerpoint/2010/main" val="402601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5f7a2c260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5f7a2c2606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1"/>
            <a:r>
              <a:rPr lang="en-US" sz="1100" b="0" i="0" u="none" strike="noStrike" cap="none" dirty="0">
                <a:solidFill>
                  <a:srgbClr val="000000"/>
                </a:solidFill>
                <a:effectLst/>
                <a:latin typeface="Arial"/>
                <a:ea typeface="Arial"/>
                <a:cs typeface="Arial"/>
                <a:sym typeface="Arial"/>
              </a:rPr>
              <a:t>This resource was created by Robin </a:t>
            </a:r>
            <a:r>
              <a:rPr lang="en-US" sz="1100" b="0" i="0" u="none" strike="noStrike" cap="none" dirty="0" err="1">
                <a:solidFill>
                  <a:srgbClr val="000000"/>
                </a:solidFill>
                <a:effectLst/>
                <a:latin typeface="Arial"/>
                <a:ea typeface="Arial"/>
                <a:cs typeface="Arial"/>
                <a:sym typeface="Arial"/>
              </a:rPr>
              <a:t>deRosa</a:t>
            </a:r>
            <a:r>
              <a:rPr lang="en-US" sz="1100" b="0" i="0" u="none" strike="noStrike" cap="none" dirty="0">
                <a:solidFill>
                  <a:srgbClr val="000000"/>
                </a:solidFill>
                <a:effectLst/>
                <a:latin typeface="Arial"/>
                <a:ea typeface="Arial"/>
                <a:cs typeface="Arial"/>
                <a:sym typeface="Arial"/>
              </a:rPr>
              <a:t> (digital humanities scholar, English faculty, Plymouth State University).  Her students created shareable introductions, discussion questions, assignments and occasionally short films related to the text..  Another group is now adding in native voices. </a:t>
            </a:r>
          </a:p>
          <a:p>
            <a:pPr lvl="1"/>
            <a:r>
              <a:rPr lang="en-US" sz="1100" b="1" i="0" u="none" strike="noStrike" cap="none" dirty="0">
                <a:solidFill>
                  <a:srgbClr val="000000"/>
                </a:solidFill>
                <a:effectLst/>
                <a:latin typeface="Arial"/>
                <a:ea typeface="Arial"/>
                <a:cs typeface="Arial"/>
                <a:sym typeface="Arial"/>
              </a:rPr>
              <a:t>“Open textbooks save money, which matters deeply to our students. But they can also create a new relationship between learners and course content, and if teachers choose to acknowledge and enable this, it can have a profound effect on the whole fabric of the course.” Robin DeRosa </a:t>
            </a:r>
            <a:r>
              <a:rPr lang="en-US" sz="1100" b="0" i="0" u="none" strike="noStrike" cap="none" dirty="0">
                <a:solidFill>
                  <a:srgbClr val="000000"/>
                </a:solidFill>
                <a:effectLst/>
                <a:latin typeface="Arial"/>
                <a:ea typeface="Arial"/>
                <a:cs typeface="Arial"/>
                <a:sym typeface="Arial"/>
              </a:rPr>
              <a:t>http://</a:t>
            </a:r>
            <a:r>
              <a:rPr lang="en-US" sz="1100" b="0" i="0" u="none" strike="noStrike" cap="none" dirty="0" err="1">
                <a:solidFill>
                  <a:srgbClr val="000000"/>
                </a:solidFill>
                <a:effectLst/>
                <a:latin typeface="Arial"/>
                <a:ea typeface="Arial"/>
                <a:cs typeface="Arial"/>
                <a:sym typeface="Arial"/>
              </a:rPr>
              <a:t>robinderosa.net</a:t>
            </a:r>
            <a:r>
              <a:rPr lang="en-US" sz="1100" b="0" i="0" u="none" strike="noStrike" cap="none" dirty="0">
                <a:solidFill>
                  <a:srgbClr val="000000"/>
                </a:solidFill>
                <a:effectLst/>
                <a:latin typeface="Arial"/>
                <a:ea typeface="Arial"/>
                <a:cs typeface="Arial"/>
                <a:sym typeface="Arial"/>
              </a:rPr>
              <a:t>/uncategorized/my-open-textbook-pedagogy-and-practice/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r>
              <a:rPr lang="en-US" sz="1100" b="0" i="0" u="none" strike="noStrike" cap="none" dirty="0">
                <a:solidFill>
                  <a:srgbClr val="000000"/>
                </a:solidFill>
                <a:effectLst/>
                <a:latin typeface="Arial"/>
                <a:ea typeface="Arial"/>
                <a:cs typeface="Arial"/>
                <a:sym typeface="Arial"/>
              </a:rPr>
              <a:t>Rajiv </a:t>
            </a:r>
            <a:r>
              <a:rPr lang="en-US" sz="1100" b="0" i="0" u="none" strike="noStrike" cap="none" dirty="0" err="1">
                <a:solidFill>
                  <a:srgbClr val="000000"/>
                </a:solidFill>
                <a:effectLst/>
                <a:latin typeface="Arial"/>
                <a:ea typeface="Arial"/>
                <a:cs typeface="Arial"/>
                <a:sym typeface="Arial"/>
              </a:rPr>
              <a:t>Jhangiani’s</a:t>
            </a:r>
            <a:r>
              <a:rPr lang="en-US" sz="1100" b="0" i="0" u="none" strike="noStrike" cap="none" dirty="0">
                <a:solidFill>
                  <a:srgbClr val="000000"/>
                </a:solidFill>
                <a:effectLst/>
                <a:latin typeface="Arial"/>
                <a:ea typeface="Arial"/>
                <a:cs typeface="Arial"/>
                <a:sym typeface="Arial"/>
              </a:rPr>
              <a:t> students crafted and peer reviewed questions for a test bank for an open educational textbook; an example of active learning that turned into a shareable resource. </a:t>
            </a:r>
            <a:r>
              <a:rPr lang="en-US" sz="1100" b="0" i="0" u="sng" strike="noStrike" cap="none" dirty="0">
                <a:solidFill>
                  <a:srgbClr val="000000"/>
                </a:solidFill>
                <a:effectLst/>
                <a:latin typeface="Arial"/>
                <a:ea typeface="Arial"/>
                <a:cs typeface="Arial"/>
                <a:sym typeface="Arial"/>
                <a:hlinkClick r:id="rId3"/>
              </a:rPr>
              <a:t>http://openpedagogy.org/assignment/why-have-students-answer-questions-when-they-can-write-them-by-rajiv-jhangiani/</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David Wiley’s book, Project Management for Instructional Designers, includes student contributions: they helped to revise the work and added features, e.g., assessments, videos of interviews with instructional designers. Students could choose to have authorship credit. https://pm4id.org/front-matter/about-this-book/ </a:t>
            </a:r>
          </a:p>
          <a:p>
            <a:pPr lvl="1"/>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869876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60a51ead58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60a51ead58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There are growing communities of practice to support open pedagogy. </a:t>
            </a:r>
            <a:r>
              <a:rPr lang="en-US" dirty="0"/>
              <a:t>The Open Pedagogy Notebook is a space for faculty to share, discuss, and develop assignments, materials, activities, assessments. </a:t>
            </a:r>
          </a:p>
          <a:p>
            <a:pPr marL="0" lvl="0" indent="0" algn="l" rtl="0">
              <a:spcBef>
                <a:spcPts val="0"/>
              </a:spcBef>
              <a:spcAft>
                <a:spcPts val="0"/>
              </a:spcAft>
              <a:buNone/>
            </a:pPr>
            <a:r>
              <a:rPr lang="en" u="sng" dirty="0">
                <a:solidFill>
                  <a:srgbClr val="0097A7"/>
                </a:solidFill>
                <a:hlinkClick r:id="rId3"/>
              </a:rPr>
              <a:t>http://openpedagogy.org/</a:t>
            </a:r>
            <a:endParaRPr dirty="0">
              <a:solidFill>
                <a:schemeClr val="dk2"/>
              </a:solidFill>
            </a:endParaRPr>
          </a:p>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528e0bb7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528e0bb7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100" b="0" i="0" u="none" strike="noStrike" cap="none" dirty="0">
                <a:solidFill>
                  <a:srgbClr val="000000"/>
                </a:solidFill>
                <a:effectLst/>
                <a:latin typeface="Arial"/>
                <a:ea typeface="Arial"/>
                <a:cs typeface="Arial"/>
                <a:sym typeface="Arial"/>
              </a:rPr>
              <a:t>Implied in the shift to open education is a different business model.  The model on the left is the traditional approach: (1) A publisher invests in publishing a textbook; (2) students buy the books; (3) the publisher makes its money back, and a profit; (4) I then pays royalties to the author (typically single-digit percentage).  As a general rule, the publisher controls the copyright</a:t>
            </a:r>
          </a:p>
          <a:p>
            <a:pPr lvl="1"/>
            <a:r>
              <a:rPr lang="en-US" sz="1100" b="0" i="0" u="none" strike="noStrike" cap="none" dirty="0">
                <a:solidFill>
                  <a:srgbClr val="000000"/>
                </a:solidFill>
                <a:effectLst/>
                <a:latin typeface="Arial"/>
                <a:ea typeface="Arial"/>
                <a:cs typeface="Arial"/>
                <a:sym typeface="Arial"/>
              </a:rPr>
              <a:t>But the right shows another model: (1) A college or university publishes a textbook - they might put out an RFP to their faculty; (2) part of the funding is paying faculty up front for their efforts; (3) at times, funding comes from the outside (from foundations, government, consortia), but schools are increasingly deciding to self fund these efforts. This model allows the work to be to be free and openly shared.</a:t>
            </a:r>
          </a:p>
          <a:p>
            <a:pPr lvl="1"/>
            <a:r>
              <a:rPr lang="en-US" sz="1100" b="0" i="0" u="none" strike="noStrike" cap="none" dirty="0">
                <a:solidFill>
                  <a:srgbClr val="000000"/>
                </a:solidFill>
                <a:effectLst/>
                <a:latin typeface="Arial"/>
                <a:ea typeface="Arial"/>
                <a:cs typeface="Arial"/>
                <a:sym typeface="Arial"/>
              </a:rPr>
              <a:t>Note that aspects the publishing process can be exactly the same in the two models, including peer review, copy editing, etc., making it possible to publish a free textbook while also respecting the effort of the author.</a:t>
            </a:r>
          </a:p>
          <a:p>
            <a:pPr lvl="1"/>
            <a:r>
              <a:rPr lang="en-US" sz="1100" b="0" i="0" u="none" strike="noStrike" cap="none" dirty="0">
                <a:solidFill>
                  <a:srgbClr val="000000"/>
                </a:solidFill>
                <a:effectLst/>
                <a:latin typeface="Arial"/>
                <a:ea typeface="Arial"/>
                <a:cs typeface="Arial"/>
                <a:sym typeface="Arial"/>
              </a:rPr>
              <a:t>A new grant program at the Library, </a:t>
            </a:r>
            <a:r>
              <a:rPr lang="en-US" sz="1100" b="0" i="1" u="none" strike="noStrike" cap="none" dirty="0">
                <a:solidFill>
                  <a:srgbClr val="000000"/>
                </a:solidFill>
                <a:effectLst/>
                <a:latin typeface="Arial"/>
                <a:ea typeface="Arial"/>
                <a:cs typeface="Arial"/>
                <a:sym typeface="Arial"/>
              </a:rPr>
              <a:t>Affordability and </a:t>
            </a:r>
            <a:r>
              <a:rPr lang="en-US" sz="1100" b="0" i="0" u="none" strike="noStrike" cap="none" dirty="0">
                <a:solidFill>
                  <a:srgbClr val="000000"/>
                </a:solidFill>
                <a:effectLst/>
                <a:latin typeface="Arial"/>
                <a:ea typeface="Arial"/>
                <a:cs typeface="Arial"/>
                <a:sym typeface="Arial"/>
              </a:rPr>
              <a:t>Equity, funded by the Jefferson Trust, offers awards to faculty for adopting, adapting, or creating OER. https://</a:t>
            </a:r>
            <a:r>
              <a:rPr lang="en-US" sz="1100" b="0" i="0" u="none" strike="noStrike" cap="none" dirty="0" err="1">
                <a:solidFill>
                  <a:srgbClr val="000000"/>
                </a:solidFill>
                <a:effectLst/>
                <a:latin typeface="Arial"/>
                <a:ea typeface="Arial"/>
                <a:cs typeface="Arial"/>
                <a:sym typeface="Arial"/>
              </a:rPr>
              <a:t>bit.ly</a:t>
            </a:r>
            <a:r>
              <a:rPr lang="en-US" sz="1100" b="0" i="0" u="none" strike="noStrike" cap="none" dirty="0">
                <a:solidFill>
                  <a:srgbClr val="000000"/>
                </a:solidFill>
                <a:effectLst/>
                <a:latin typeface="Arial"/>
                <a:ea typeface="Arial"/>
                <a:cs typeface="Arial"/>
                <a:sym typeface="Arial"/>
              </a:rPr>
              <a:t>/3mlUNUv</a:t>
            </a:r>
          </a:p>
          <a:p>
            <a:pPr lvl="1"/>
            <a:r>
              <a:rPr lang="en-US" sz="1100" b="0" i="0" u="none" strike="noStrike" cap="none" dirty="0">
                <a:solidFill>
                  <a:srgbClr val="000000"/>
                </a:solidFill>
                <a:effectLst/>
                <a:latin typeface="Arial"/>
                <a:ea typeface="Arial"/>
                <a:cs typeface="Arial"/>
                <a:sym typeface="Arial"/>
              </a:rPr>
              <a:t> We can also offer support and resources: that is, the tools and staff time (subject librarians, instructional designers and technologists) to help you adopt, adapt, and ultimately to create OER.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Draft diagram of the process for finding and incorporating OER into courses.. We have plotted out the journey for faculty who are looking to adopt or adapt existing resources in order to help us think about what are the critical steps and what kind of support is needed for each step.  If you consult with us about using OER, we’ll attempt together to move through this process and your responses will help us to refine our understanding of what’s needed and develop the right support structures.</a:t>
            </a:r>
          </a:p>
          <a:p>
            <a:endParaRPr lang="en-US" dirty="0"/>
          </a:p>
        </p:txBody>
      </p:sp>
    </p:spTree>
    <p:extLst>
      <p:ext uri="{BB962C8B-B14F-4D97-AF65-F5344CB8AC3E}">
        <p14:creationId xmlns:p14="http://schemas.microsoft.com/office/powerpoint/2010/main" val="159300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Call for proposals for the </a:t>
            </a:r>
            <a:r>
              <a:rPr lang="en-US" i="1" dirty="0"/>
              <a:t>Affordability and Equity Grant Program:  </a:t>
            </a:r>
            <a:r>
              <a:rPr lang="en-US" sz="1100" b="0" i="0" u="none" strike="noStrike" cap="none" dirty="0">
                <a:solidFill>
                  <a:srgbClr val="000000"/>
                </a:solidFill>
                <a:effectLst/>
                <a:latin typeface="Arial"/>
                <a:ea typeface="Arial"/>
                <a:cs typeface="Arial"/>
                <a:sym typeface="Arial"/>
              </a:rPr>
              <a:t>https://</a:t>
            </a:r>
            <a:r>
              <a:rPr lang="en-US" sz="1100" b="0" i="0" u="none" strike="noStrike" cap="none" dirty="0" err="1">
                <a:solidFill>
                  <a:srgbClr val="000000"/>
                </a:solidFill>
                <a:effectLst/>
                <a:latin typeface="Arial"/>
                <a:ea typeface="Arial"/>
                <a:cs typeface="Arial"/>
                <a:sym typeface="Arial"/>
              </a:rPr>
              <a:t>bit.ly</a:t>
            </a:r>
            <a:r>
              <a:rPr lang="en-US" sz="1100" b="0" i="0" u="none" strike="noStrike" cap="none" dirty="0">
                <a:solidFill>
                  <a:srgbClr val="000000"/>
                </a:solidFill>
                <a:effectLst/>
                <a:latin typeface="Arial"/>
                <a:ea typeface="Arial"/>
                <a:cs typeface="Arial"/>
                <a:sym typeface="Arial"/>
              </a:rPr>
              <a:t>/3mlUNUv</a:t>
            </a:r>
          </a:p>
          <a:p>
            <a:endParaRPr lang="en-US" dirty="0"/>
          </a:p>
        </p:txBody>
      </p:sp>
    </p:spTree>
    <p:extLst>
      <p:ext uri="{BB962C8B-B14F-4D97-AF65-F5344CB8AC3E}">
        <p14:creationId xmlns:p14="http://schemas.microsoft.com/office/powerpoint/2010/main" val="34476173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None/>
            </a:pPr>
            <a:endParaRPr lang="en-US" dirty="0">
              <a:solidFill>
                <a:schemeClr val="dk1"/>
              </a:solidFill>
            </a:endParaRPr>
          </a:p>
          <a:p>
            <a:pPr marL="158750" indent="0">
              <a:buNone/>
            </a:pPr>
            <a:r>
              <a:rPr lang="en-US" dirty="0"/>
              <a:t>To learn more about reviewing and open textbook and receiving remuneration, please attend the Finding, Evaluating, and Reviewing OER session or contact Judy Thomas.</a:t>
            </a:r>
          </a:p>
          <a:p>
            <a:pPr marL="158750" indent="0">
              <a:buNone/>
            </a:pPr>
            <a:r>
              <a:rPr lang="en-US" dirty="0"/>
              <a:t> https://</a:t>
            </a:r>
            <a:r>
              <a:rPr lang="en-US" dirty="0" err="1"/>
              <a:t>bit.ly</a:t>
            </a:r>
            <a:r>
              <a:rPr lang="en-US" dirty="0"/>
              <a:t>/3bioVdd</a:t>
            </a:r>
          </a:p>
          <a:p>
            <a:pPr marL="158750" indent="0">
              <a:buNone/>
            </a:pPr>
            <a:endParaRPr lang="en-US" dirty="0"/>
          </a:p>
          <a:p>
            <a:pPr marL="158750" indent="0">
              <a:buNone/>
            </a:pPr>
            <a:r>
              <a:rPr lang="en-US" dirty="0"/>
              <a:t>The Open Educational Resources guide is at: https://</a:t>
            </a:r>
            <a:r>
              <a:rPr lang="en-US" dirty="0" err="1"/>
              <a:t>guides.lib.virginia.edu</a:t>
            </a:r>
            <a:r>
              <a:rPr lang="en-US" dirty="0"/>
              <a:t>/</a:t>
            </a:r>
            <a:r>
              <a:rPr lang="en-US" dirty="0" err="1"/>
              <a:t>oer</a:t>
            </a:r>
            <a:endParaRPr lang="en-US" dirty="0"/>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287241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This is a widely accepted definition of OER. </a:t>
            </a:r>
          </a:p>
          <a:p>
            <a:pPr lvl="0"/>
            <a:r>
              <a:rPr lang="en-US" sz="1100" b="0" i="0" u="none" strike="noStrike" cap="none" dirty="0">
                <a:solidFill>
                  <a:srgbClr val="000000"/>
                </a:solidFill>
                <a:effectLst/>
                <a:latin typeface="Arial"/>
                <a:ea typeface="Arial"/>
                <a:cs typeface="Arial"/>
                <a:sym typeface="Arial"/>
              </a:rPr>
              <a:t>If it meets the basic criteria, that is, it allows free use and re-purposing, we consider it an open educational resource</a:t>
            </a:r>
          </a:p>
        </p:txBody>
      </p:sp>
    </p:spTree>
    <p:extLst>
      <p:ext uri="{BB962C8B-B14F-4D97-AF65-F5344CB8AC3E}">
        <p14:creationId xmlns:p14="http://schemas.microsoft.com/office/powerpoint/2010/main" val="22993664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5272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b="1" dirty="0"/>
              <a:t>OER are characterized by these permitted activities.  </a:t>
            </a:r>
          </a:p>
          <a:p>
            <a:pPr marL="285750" indent="-285750">
              <a:buChar char="•"/>
            </a:pPr>
            <a:endParaRPr lang="en-US" b="1" dirty="0"/>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Retain</a:t>
            </a:r>
            <a:r>
              <a:rPr lang="en-US" dirty="0"/>
              <a:t> - Copies of content can be retained for personal archives or reference - the right to make, own, and control copies of the content (e.g., download, duplicate, store, and manage)</a:t>
            </a:r>
            <a:endParaRPr lang="en-US" b="1" dirty="0"/>
          </a:p>
          <a:p>
            <a:pPr marL="285750" indent="-285750">
              <a:buChar char="•"/>
            </a:pPr>
            <a:r>
              <a:rPr lang="en-US" b="1" dirty="0"/>
              <a:t>Reuse</a:t>
            </a:r>
            <a:r>
              <a:rPr lang="en-US" dirty="0"/>
              <a:t> - Content can be reused in various ways in its unaltered original format (e.g., in a class, in a study group, on a website, in a video)</a:t>
            </a:r>
          </a:p>
          <a:p>
            <a:pPr marL="285750" indent="-285750">
              <a:buChar char="•"/>
            </a:pPr>
            <a:r>
              <a:rPr lang="en-US" b="1" dirty="0"/>
              <a:t>Revise</a:t>
            </a:r>
            <a:r>
              <a:rPr lang="en-US" dirty="0"/>
              <a:t> - Content can be modified or altered to suit specific needs, including translation.</a:t>
            </a:r>
          </a:p>
          <a:p>
            <a:pPr marL="285750" indent="-285750">
              <a:buChar char="•"/>
            </a:pPr>
            <a:r>
              <a:rPr lang="en-US" b="1" dirty="0"/>
              <a:t>Remix </a:t>
            </a:r>
            <a:r>
              <a:rPr lang="en-US" dirty="0"/>
              <a:t>- Content can be combined with other resources to create something new (e.g., incorporate the content into a mashup)</a:t>
            </a:r>
          </a:p>
          <a:p>
            <a:pPr marL="285750" indent="-285750">
              <a:buChar char="•"/>
            </a:pPr>
            <a:r>
              <a:rPr lang="en-US" b="1" dirty="0"/>
              <a:t>Redistribute</a:t>
            </a:r>
            <a:r>
              <a:rPr lang="en-US" dirty="0"/>
              <a:t> - Content can be shared with anyone else in its original or altered format</a:t>
            </a:r>
            <a:endParaRPr lang="en-US" dirty="0">
              <a:latin typeface="Calibri"/>
              <a:cs typeface="Calibri"/>
            </a:endParaRPr>
          </a:p>
        </p:txBody>
      </p:sp>
    </p:spTree>
    <p:extLst>
      <p:ext uri="{BB962C8B-B14F-4D97-AF65-F5344CB8AC3E}">
        <p14:creationId xmlns:p14="http://schemas.microsoft.com/office/powerpoint/2010/main" val="929762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spcBef>
                <a:spcPts val="0"/>
              </a:spcBef>
              <a:spcAft>
                <a:spcPts val="0"/>
              </a:spcAft>
              <a:buNone/>
            </a:pPr>
            <a:r>
              <a:rPr lang="en-US" dirty="0">
                <a:solidFill>
                  <a:schemeClr val="dk1"/>
                </a:solidFill>
              </a:rPr>
              <a:t>These permissions are conferred by the application of a Creative Commons license.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chemeClr val="dk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 Copyright must clearly allow the kind of sharing and repurposing that we’re describing.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These creative commons licenses that cover a wide range of uses and allow for the sharing of open content while giving the author the option of controlling to some degree the uses of the work.  The most common CC license is CC-BY, which covers the 5Rs.  Other variations impose conditions on use.  The one requirement they all share is attribution:  credit must be given to the author.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rtl="0" fontAlgn="ctr"/>
            <a:r>
              <a:rPr lang="en-US" sz="1100" b="0" i="0" u="none" strike="noStrike" cap="none" dirty="0">
                <a:solidFill>
                  <a:srgbClr val="000000"/>
                </a:solidFill>
                <a:effectLst/>
                <a:latin typeface="Arial"/>
                <a:ea typeface="Arial"/>
                <a:cs typeface="Arial"/>
                <a:sym typeface="Arial"/>
              </a:rPr>
              <a:t>Brandon Butler will cover this terrain in the Intellectual Property and Copyright session.  He can also discuss such issues as:  </a:t>
            </a:r>
          </a:p>
          <a:p>
            <a:pPr lvl="1" rtl="0" fontAlgn="ctr"/>
            <a:r>
              <a:rPr lang="en-US" sz="1100" b="0" i="0" u="none" strike="noStrike" cap="none" dirty="0">
                <a:solidFill>
                  <a:srgbClr val="000000"/>
                </a:solidFill>
                <a:effectLst/>
                <a:latin typeface="Arial"/>
                <a:ea typeface="Arial"/>
                <a:cs typeface="Arial"/>
                <a:sym typeface="Arial"/>
              </a:rPr>
              <a:t>Control - author's rights – who owns what, and what does it mean to give up control of downstream use</a:t>
            </a:r>
          </a:p>
          <a:p>
            <a:pPr lvl="1" rtl="0" fontAlgn="ctr"/>
            <a:r>
              <a:rPr lang="en-US" sz="1100" b="0" i="0" u="none" strike="noStrike" cap="none" dirty="0">
                <a:solidFill>
                  <a:srgbClr val="000000"/>
                </a:solidFill>
                <a:effectLst/>
                <a:latin typeface="Arial"/>
                <a:ea typeface="Arial"/>
                <a:cs typeface="Arial"/>
                <a:sym typeface="Arial"/>
              </a:rPr>
              <a:t>Students - student rights and privacy, anonymity.</a:t>
            </a:r>
          </a:p>
          <a:p>
            <a:pPr lvl="1" rtl="0" fontAlgn="ctr"/>
            <a:r>
              <a:rPr lang="en-US" sz="1100" b="0" i="0" u="none" strike="noStrike" cap="none" dirty="0">
                <a:solidFill>
                  <a:srgbClr val="000000"/>
                </a:solidFill>
                <a:effectLst/>
                <a:latin typeface="Arial"/>
                <a:ea typeface="Arial"/>
                <a:cs typeface="Arial"/>
                <a:sym typeface="Arial"/>
              </a:rPr>
              <a:t>Fair use – enabling the use of copyrighted material within OER.  </a:t>
            </a:r>
            <a:r>
              <a:rPr lang="en-US" dirty="0"/>
              <a:t>https://</a:t>
            </a:r>
            <a:r>
              <a:rPr lang="en-US" dirty="0" err="1"/>
              <a:t>guides.lib.virginia.edu</a:t>
            </a:r>
            <a:r>
              <a:rPr lang="en-US" dirty="0"/>
              <a:t>/</a:t>
            </a:r>
            <a:r>
              <a:rPr lang="en-US" dirty="0" err="1"/>
              <a:t>oer</a:t>
            </a:r>
            <a:r>
              <a:rPr lang="en-US" dirty="0"/>
              <a:t>/faculty#s-lib-ctab-23287548-0</a:t>
            </a:r>
          </a:p>
        </p:txBody>
      </p:sp>
    </p:spTree>
    <p:extLst>
      <p:ext uri="{BB962C8B-B14F-4D97-AF65-F5344CB8AC3E}">
        <p14:creationId xmlns:p14="http://schemas.microsoft.com/office/powerpoint/2010/main" val="398793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4e0fc9de2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7" name="Google Shape;457;g4e0fc9de2b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r>
              <a:rPr lang="en-US" sz="1100" b="0" i="0" u="none" strike="noStrike" cap="none" dirty="0">
                <a:solidFill>
                  <a:srgbClr val="000000"/>
                </a:solidFill>
                <a:effectLst/>
                <a:latin typeface="Arial"/>
                <a:ea typeface="Arial"/>
                <a:cs typeface="Arial"/>
                <a:sym typeface="Arial"/>
              </a:rPr>
              <a:t>This is a values-driven conversation.  It is anchored in a social justice  issue that is much broader than just textbooks: the equitable access to knowledge, to education. </a:t>
            </a:r>
          </a:p>
          <a:p>
            <a:pPr lvl="0"/>
            <a:endParaRPr lang="en-US" sz="110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However, faculty will have many perfectly good reasons for choosing commercial course materials over open resources. There might not be anything that meets your needs, the quality might not be high enough, the barriers for successful use might be too high.  Faculty autonomy in choosing course materials is another value that we fully support. </a:t>
            </a:r>
            <a:endParaRPr dirty="0">
              <a:solidFill>
                <a:srgbClr val="222222"/>
              </a:solidFill>
            </a:endParaRPr>
          </a:p>
          <a:p>
            <a:pPr marL="0" marR="0" lvl="0" indent="0" algn="l" rtl="0">
              <a:spcBef>
                <a:spcPts val="0"/>
              </a:spcBef>
              <a:spcAft>
                <a:spcPts val="0"/>
              </a:spcAft>
              <a:buNone/>
            </a:pPr>
            <a:endParaRPr dirty="0">
              <a:solidFill>
                <a:srgbClr val="222222"/>
              </a:solidFill>
            </a:endParaRPr>
          </a:p>
          <a:p>
            <a:pPr marL="914400" marR="0" lvl="0" indent="0" algn="l" rtl="0">
              <a:lnSpc>
                <a:spcPct val="115000"/>
              </a:lnSpc>
              <a:spcBef>
                <a:spcPts val="1000"/>
              </a:spcBef>
              <a:spcAft>
                <a:spcPts val="0"/>
              </a:spcAft>
              <a:buNone/>
            </a:pPr>
            <a:endParaRPr dirty="0">
              <a:solidFill>
                <a:srgbClr val="222222"/>
              </a:solidFill>
            </a:endParaRPr>
          </a:p>
          <a:p>
            <a:pPr marL="914400" lvl="0" indent="0" algn="l" rtl="0">
              <a:lnSpc>
                <a:spcPct val="115000"/>
              </a:lnSpc>
              <a:spcBef>
                <a:spcPts val="1000"/>
              </a:spcBef>
              <a:spcAft>
                <a:spcPts val="0"/>
              </a:spcAft>
              <a:buNone/>
            </a:pPr>
            <a:endParaRPr dirty="0">
              <a:solidFill>
                <a:srgbClr val="222222"/>
              </a:solidFill>
            </a:endParaRPr>
          </a:p>
          <a:p>
            <a:pPr marL="0" marR="0" lvl="0" indent="0" algn="l" rtl="0">
              <a:spcBef>
                <a:spcPts val="1000"/>
              </a:spcBef>
              <a:spcAft>
                <a:spcPts val="0"/>
              </a:spcAft>
              <a:buNone/>
            </a:pPr>
            <a:endParaRPr dirty="0">
              <a:solidFill>
                <a:schemeClr val="dk1"/>
              </a:solidFill>
            </a:endParaRPr>
          </a:p>
          <a:p>
            <a:pPr marL="0" marR="0" lvl="0" indent="0" algn="l" rtl="0">
              <a:spcBef>
                <a:spcPts val="0"/>
              </a:spcBef>
              <a:spcAft>
                <a:spcPts val="0"/>
              </a:spcAft>
              <a:buClr>
                <a:schemeClr val="dk1"/>
              </a:buClr>
              <a:buSzPts val="1100"/>
              <a:buFont typeface="Arial"/>
              <a:buNone/>
            </a:pPr>
            <a:endParaRPr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dirty="0"/>
          </a:p>
        </p:txBody>
      </p:sp>
      <p:sp>
        <p:nvSpPr>
          <p:cNvPr id="458" name="Google Shape;458;g4e0fc9de2b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US" sz="1100" b="0" i="0" u="none" strike="noStrike" cap="none" dirty="0">
                <a:solidFill>
                  <a:srgbClr val="000000"/>
                </a:solidFill>
                <a:effectLst/>
                <a:latin typeface="Arial"/>
                <a:ea typeface="Arial"/>
                <a:cs typeface="Arial"/>
                <a:sym typeface="Arial"/>
              </a:rPr>
              <a:t>The legal and policy landscape: </a:t>
            </a:r>
          </a:p>
          <a:p>
            <a:pPr lvl="1"/>
            <a:r>
              <a:rPr lang="en-US" sz="1100" b="0" i="0" u="none" strike="noStrike" cap="none" dirty="0">
                <a:solidFill>
                  <a:srgbClr val="000000"/>
                </a:solidFill>
                <a:effectLst/>
                <a:latin typeface="Arial"/>
                <a:ea typeface="Arial"/>
                <a:cs typeface="Arial"/>
                <a:sym typeface="Arial"/>
              </a:rPr>
              <a:t>This code also calls for identifying courses in the course catalog as low-cost or no-cost.</a:t>
            </a:r>
          </a:p>
          <a:p>
            <a:pPr lvl="1"/>
            <a:r>
              <a:rPr lang="en-US" sz="1100" b="0" i="0" u="none" strike="noStrike" cap="none" dirty="0">
                <a:solidFill>
                  <a:srgbClr val="000000"/>
                </a:solidFill>
                <a:effectLst/>
                <a:latin typeface="Arial"/>
                <a:ea typeface="Arial"/>
                <a:cs typeface="Arial"/>
                <a:sym typeface="Arial"/>
              </a:rPr>
              <a:t>The registrar’s survey request asks if your course can be described as low-cost or no-cost.  Included is a question asking if you’d like library help in finding affordable materials. If you answer yes, your subject librarian will contact you.</a:t>
            </a:r>
          </a:p>
          <a:p>
            <a:pPr marL="158750" indent="0">
              <a:buFont typeface="Arial" panose="020B0604020202020204" pitchFamily="34" charset="0"/>
              <a:buNone/>
            </a:pPr>
            <a:endParaRPr lang="en-US" b="1" dirty="0"/>
          </a:p>
        </p:txBody>
      </p:sp>
    </p:spTree>
    <p:extLst>
      <p:ext uri="{BB962C8B-B14F-4D97-AF65-F5344CB8AC3E}">
        <p14:creationId xmlns:p14="http://schemas.microsoft.com/office/powerpoint/2010/main" val="73524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This initiative align with the University’s commitment to affordable access.  </a:t>
            </a:r>
            <a:endParaRPr lang="en-US" dirty="0"/>
          </a:p>
        </p:txBody>
      </p:sp>
    </p:spTree>
    <p:extLst>
      <p:ext uri="{BB962C8B-B14F-4D97-AF65-F5344CB8AC3E}">
        <p14:creationId xmlns:p14="http://schemas.microsoft.com/office/powerpoint/2010/main" val="735723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w="38100" cap="flat" cmpd="sng">
            <a:solidFill>
              <a:schemeClr val="lt1"/>
            </a:solidFill>
            <a:prstDash val="solid"/>
            <a:round/>
            <a:headEnd type="none" w="sm" len="sm"/>
            <a:tailEnd type="none" w="sm" len="sm"/>
          </a:ln>
        </p:spPr>
      </p:cxnSp>
      <p:cxnSp>
        <p:nvCxnSpPr>
          <p:cNvPr id="18" name="Google Shape;18;p3"/>
          <p:cNvCxnSpPr/>
          <p:nvPr/>
        </p:nvCxnSpPr>
        <p:spPr>
          <a:xfrm>
            <a:off x="425200" y="4740000"/>
            <a:ext cx="8296800" cy="0"/>
          </a:xfrm>
          <a:prstGeom prst="straightConnector1">
            <a:avLst/>
          </a:prstGeom>
          <a:noFill/>
          <a:ln w="19050" cap="flat" cmpd="sng">
            <a:solidFill>
              <a:schemeClr val="lt1"/>
            </a:solidFill>
            <a:prstDash val="solid"/>
            <a:round/>
            <a:headEnd type="none" w="sm" len="sm"/>
            <a:tailEnd type="none" w="sm" len="sm"/>
          </a:ln>
        </p:spPr>
      </p:cxnSp>
      <p:sp>
        <p:nvSpPr>
          <p:cNvPr id="19" name="Google Shape;19;p3"/>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a:endParaRPr/>
          </a:p>
        </p:txBody>
      </p:sp>
      <p:sp>
        <p:nvSpPr>
          <p:cNvPr id="20" name="Google Shape;20;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404041"/>
              </a:buClr>
              <a:buSzPts val="4000"/>
              <a:buFont typeface="Avenir"/>
              <a:buNone/>
              <a:defRPr sz="4000" b="0" i="0" u="none" strike="noStrike" cap="none">
                <a:solidFill>
                  <a:srgbClr val="404041"/>
                </a:solidFill>
                <a:latin typeface="Avenir"/>
                <a:ea typeface="Avenir"/>
                <a:cs typeface="Avenir"/>
                <a:sym typeface="Avenir"/>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86" name="Google Shape;86;p16"/>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640"/>
              </a:spcBef>
              <a:spcAft>
                <a:spcPts val="0"/>
              </a:spcAft>
              <a:buClr>
                <a:srgbClr val="404041"/>
              </a:buClr>
              <a:buSzPts val="3200"/>
              <a:buFont typeface="Avenir"/>
              <a:buNone/>
              <a:defRPr sz="3200" b="0" i="0" u="none" strike="noStrike" cap="none">
                <a:solidFill>
                  <a:srgbClr val="404041"/>
                </a:solidFill>
                <a:latin typeface="Avenir"/>
                <a:ea typeface="Avenir"/>
                <a:cs typeface="Avenir"/>
                <a:sym typeface="Avenir"/>
              </a:defRPr>
            </a:lvl1pPr>
            <a:lvl2pPr marL="914400" marR="0" lvl="1" indent="-228600" algn="l" rtl="0">
              <a:lnSpc>
                <a:spcPct val="100000"/>
              </a:lnSpc>
              <a:spcBef>
                <a:spcPts val="560"/>
              </a:spcBef>
              <a:spcAft>
                <a:spcPts val="0"/>
              </a:spcAft>
              <a:buClr>
                <a:srgbClr val="404041"/>
              </a:buClr>
              <a:buSzPts val="2800"/>
              <a:buFont typeface="Avenir"/>
              <a:buNone/>
              <a:defRPr sz="2800" b="0" i="0" u="none" strike="noStrike" cap="none">
                <a:solidFill>
                  <a:srgbClr val="404041"/>
                </a:solidFill>
                <a:latin typeface="Avenir"/>
                <a:ea typeface="Avenir"/>
                <a:cs typeface="Avenir"/>
                <a:sym typeface="Avenir"/>
              </a:defRPr>
            </a:lvl2pPr>
            <a:lvl3pPr marL="1371600" marR="0" lvl="2" indent="-228600" algn="l" rtl="0">
              <a:lnSpc>
                <a:spcPct val="100000"/>
              </a:lnSpc>
              <a:spcBef>
                <a:spcPts val="480"/>
              </a:spcBef>
              <a:spcAft>
                <a:spcPts val="0"/>
              </a:spcAft>
              <a:buClr>
                <a:srgbClr val="404041"/>
              </a:buClr>
              <a:buSzPts val="2400"/>
              <a:buFont typeface="Avenir"/>
              <a:buNone/>
              <a:defRPr sz="2400" b="0" i="0" u="none" strike="noStrike" cap="none">
                <a:solidFill>
                  <a:srgbClr val="404041"/>
                </a:solidFill>
                <a:latin typeface="Avenir"/>
                <a:ea typeface="Avenir"/>
                <a:cs typeface="Avenir"/>
                <a:sym typeface="Avenir"/>
              </a:defRPr>
            </a:lvl3pPr>
            <a:lvl4pPr marL="1828800" marR="0" lvl="3" indent="-228600" algn="l" rtl="0">
              <a:lnSpc>
                <a:spcPct val="100000"/>
              </a:lnSpc>
              <a:spcBef>
                <a:spcPts val="400"/>
              </a:spcBef>
              <a:spcAft>
                <a:spcPts val="0"/>
              </a:spcAft>
              <a:buClr>
                <a:srgbClr val="404041"/>
              </a:buClr>
              <a:buSzPts val="2000"/>
              <a:buFont typeface="Avenir"/>
              <a:buNone/>
              <a:defRPr sz="2000" b="0" i="0" u="none" strike="noStrike" cap="none">
                <a:solidFill>
                  <a:srgbClr val="404041"/>
                </a:solidFill>
                <a:latin typeface="Avenir"/>
                <a:ea typeface="Avenir"/>
                <a:cs typeface="Avenir"/>
                <a:sym typeface="Avenir"/>
              </a:defRPr>
            </a:lvl4pPr>
            <a:lvl5pPr marL="2286000" marR="0" lvl="4" indent="-228600" algn="l" rtl="0">
              <a:lnSpc>
                <a:spcPct val="100000"/>
              </a:lnSpc>
              <a:spcBef>
                <a:spcPts val="400"/>
              </a:spcBef>
              <a:spcAft>
                <a:spcPts val="0"/>
              </a:spcAft>
              <a:buClr>
                <a:srgbClr val="404041"/>
              </a:buClr>
              <a:buSzPts val="2000"/>
              <a:buFont typeface="Avenir"/>
              <a:buNone/>
              <a:defRPr sz="2000" b="0" i="0" u="none" strike="noStrike" cap="none">
                <a:solidFill>
                  <a:srgbClr val="404041"/>
                </a:solidFill>
                <a:latin typeface="Avenir"/>
                <a:ea typeface="Avenir"/>
                <a:cs typeface="Avenir"/>
                <a:sym typeface="Avenir"/>
              </a:defRPr>
            </a:lvl5pPr>
            <a:lvl6pPr marL="2743200" marR="0" lvl="5"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87" name="Google Shape;87;p16"/>
          <p:cNvSpPr txBox="1">
            <a:spLocks noGrp="1"/>
          </p:cNvSpPr>
          <p:nvPr>
            <p:ph type="dt" idx="10"/>
          </p:nvPr>
        </p:nvSpPr>
        <p:spPr>
          <a:xfrm>
            <a:off x="457200" y="4767262"/>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venir"/>
              <a:buNone/>
              <a:defRPr sz="12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16"/>
          <p:cNvSpPr txBox="1">
            <a:spLocks noGrp="1"/>
          </p:cNvSpPr>
          <p:nvPr>
            <p:ph type="ftr" idx="11"/>
          </p:nvPr>
        </p:nvSpPr>
        <p:spPr>
          <a:xfrm>
            <a:off x="3124200" y="4767262"/>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venir"/>
              <a:buNone/>
              <a:defRPr sz="12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6"/>
          <p:cNvSpPr txBox="1">
            <a:spLocks noGrp="1"/>
          </p:cNvSpPr>
          <p:nvPr>
            <p:ph type="sldNum" idx="12"/>
          </p:nvPr>
        </p:nvSpPr>
        <p:spPr>
          <a:xfrm>
            <a:off x="6553200" y="4767262"/>
            <a:ext cx="2133600" cy="2739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1">
  <p:cSld name="TITLE_AND_BODY_1_1">
    <p:spTree>
      <p:nvGrpSpPr>
        <p:cNvPr id="1" name="Shape 9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404041"/>
              </a:buClr>
              <a:buSzPts val="4000"/>
              <a:buFont typeface="Avenir"/>
              <a:buNone/>
              <a:defRPr sz="4000" b="0" i="0" u="none" strike="noStrike" cap="none">
                <a:solidFill>
                  <a:srgbClr val="404041"/>
                </a:solidFill>
                <a:latin typeface="Avenir"/>
                <a:ea typeface="Avenir"/>
                <a:cs typeface="Avenir"/>
                <a:sym typeface="Avenir"/>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5" name="Google Shape;95;p19"/>
          <p:cNvSpPr txBox="1">
            <a:spLocks noGrp="1"/>
          </p:cNvSpPr>
          <p:nvPr>
            <p:ph type="body" idx="1"/>
          </p:nvPr>
        </p:nvSpPr>
        <p:spPr>
          <a:xfrm>
            <a:off x="5675950" y="1200150"/>
            <a:ext cx="30108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rgbClr val="404041"/>
              </a:buClr>
              <a:buSzPts val="3200"/>
              <a:buFont typeface="Avenir"/>
              <a:buChar char="●"/>
              <a:defRPr sz="3200" b="0" i="0" u="none" strike="noStrike" cap="none">
                <a:solidFill>
                  <a:srgbClr val="404041"/>
                </a:solidFill>
                <a:latin typeface="Avenir"/>
                <a:ea typeface="Avenir"/>
                <a:cs typeface="Avenir"/>
                <a:sym typeface="Avenir"/>
              </a:defRPr>
            </a:lvl1pPr>
            <a:lvl2pPr marL="914400" marR="0" lvl="1" indent="-406400" algn="l" rtl="0">
              <a:lnSpc>
                <a:spcPct val="100000"/>
              </a:lnSpc>
              <a:spcBef>
                <a:spcPts val="560"/>
              </a:spcBef>
              <a:spcAft>
                <a:spcPts val="0"/>
              </a:spcAft>
              <a:buClr>
                <a:srgbClr val="404041"/>
              </a:buClr>
              <a:buSzPts val="2800"/>
              <a:buFont typeface="Avenir"/>
              <a:buChar char="○"/>
              <a:defRPr sz="2800" b="0" i="0" u="none" strike="noStrike" cap="none">
                <a:solidFill>
                  <a:srgbClr val="404041"/>
                </a:solidFill>
                <a:latin typeface="Avenir"/>
                <a:ea typeface="Avenir"/>
                <a:cs typeface="Avenir"/>
                <a:sym typeface="Avenir"/>
              </a:defRPr>
            </a:lvl2pPr>
            <a:lvl3pPr marL="1371600" marR="0" lvl="2" indent="-381000" algn="l" rtl="0">
              <a:lnSpc>
                <a:spcPct val="100000"/>
              </a:lnSpc>
              <a:spcBef>
                <a:spcPts val="480"/>
              </a:spcBef>
              <a:spcAft>
                <a:spcPts val="0"/>
              </a:spcAft>
              <a:buClr>
                <a:srgbClr val="404041"/>
              </a:buClr>
              <a:buSzPts val="2400"/>
              <a:buFont typeface="Avenir"/>
              <a:buChar char="■"/>
              <a:defRPr sz="2400" b="0" i="0" u="none" strike="noStrike" cap="none">
                <a:solidFill>
                  <a:srgbClr val="404041"/>
                </a:solidFill>
                <a:latin typeface="Avenir"/>
                <a:ea typeface="Avenir"/>
                <a:cs typeface="Avenir"/>
                <a:sym typeface="Avenir"/>
              </a:defRPr>
            </a:lvl3pPr>
            <a:lvl4pPr marL="1828800" marR="0" lvl="3" indent="-355600" algn="l" rtl="0">
              <a:lnSpc>
                <a:spcPct val="100000"/>
              </a:lnSpc>
              <a:spcBef>
                <a:spcPts val="400"/>
              </a:spcBef>
              <a:spcAft>
                <a:spcPts val="0"/>
              </a:spcAft>
              <a:buClr>
                <a:srgbClr val="404041"/>
              </a:buClr>
              <a:buSzPts val="2000"/>
              <a:buFont typeface="Avenir"/>
              <a:buChar char="●"/>
              <a:defRPr sz="2000" b="0" i="0" u="none" strike="noStrike" cap="none">
                <a:solidFill>
                  <a:srgbClr val="404041"/>
                </a:solidFill>
                <a:latin typeface="Avenir"/>
                <a:ea typeface="Avenir"/>
                <a:cs typeface="Avenir"/>
                <a:sym typeface="Avenir"/>
              </a:defRPr>
            </a:lvl4pPr>
            <a:lvl5pPr marL="2286000" marR="0" lvl="4" indent="-355600" algn="l" rtl="0">
              <a:lnSpc>
                <a:spcPct val="100000"/>
              </a:lnSpc>
              <a:spcBef>
                <a:spcPts val="400"/>
              </a:spcBef>
              <a:spcAft>
                <a:spcPts val="0"/>
              </a:spcAft>
              <a:buClr>
                <a:srgbClr val="404041"/>
              </a:buClr>
              <a:buSzPts val="2000"/>
              <a:buFont typeface="Avenir"/>
              <a:buChar char="○"/>
              <a:defRPr sz="2000" b="0" i="0" u="none" strike="noStrike" cap="none">
                <a:solidFill>
                  <a:srgbClr val="404041"/>
                </a:solidFill>
                <a:latin typeface="Avenir"/>
                <a:ea typeface="Avenir"/>
                <a:cs typeface="Avenir"/>
                <a:sym typeface="Avenir"/>
              </a:defRPr>
            </a:lvl5pPr>
            <a:lvl6pPr marL="2743200" marR="0" lvl="5"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2">
  <p:cSld name="TITLE_AND_BODY_2">
    <p:spTree>
      <p:nvGrpSpPr>
        <p:cNvPr id="1" name="Shape 96"/>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1">
  <p:cSld name="Title and body">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1213756" y="445025"/>
            <a:ext cx="7618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404041"/>
              </a:buClr>
              <a:buSzPts val="4000"/>
              <a:buFont typeface="Avenir"/>
              <a:buNone/>
              <a:defRPr sz="4000" b="0" i="0" u="none" strike="noStrike" cap="none">
                <a:solidFill>
                  <a:srgbClr val="404041"/>
                </a:solidFill>
                <a:latin typeface="Avenir"/>
                <a:ea typeface="Avenir"/>
                <a:cs typeface="Avenir"/>
                <a:sym typeface="Avenir"/>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99" name="Google Shape;99;p21"/>
          <p:cNvSpPr txBox="1">
            <a:spLocks noGrp="1"/>
          </p:cNvSpPr>
          <p:nvPr>
            <p:ph type="body" idx="1"/>
          </p:nvPr>
        </p:nvSpPr>
        <p:spPr>
          <a:xfrm>
            <a:off x="1213756" y="1152475"/>
            <a:ext cx="7618500" cy="34164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404041"/>
              </a:buClr>
              <a:buSzPts val="3200"/>
              <a:buFont typeface="Avenir"/>
              <a:buChar char="●"/>
              <a:defRPr sz="3200" b="0" i="0" u="none" strike="noStrike" cap="none">
                <a:solidFill>
                  <a:srgbClr val="404041"/>
                </a:solidFill>
                <a:latin typeface="Avenir"/>
                <a:ea typeface="Avenir"/>
                <a:cs typeface="Avenir"/>
                <a:sym typeface="Avenir"/>
              </a:defRPr>
            </a:lvl1pPr>
            <a:lvl2pPr marL="914400" marR="0" lvl="1" indent="-406400" algn="l" rtl="0">
              <a:lnSpc>
                <a:spcPct val="100000"/>
              </a:lnSpc>
              <a:spcBef>
                <a:spcPts val="0"/>
              </a:spcBef>
              <a:spcAft>
                <a:spcPts val="0"/>
              </a:spcAft>
              <a:buClr>
                <a:srgbClr val="404041"/>
              </a:buClr>
              <a:buSzPts val="2800"/>
              <a:buFont typeface="Avenir"/>
              <a:buChar char="○"/>
              <a:defRPr sz="2800" b="0" i="0" u="none" strike="noStrike" cap="none">
                <a:solidFill>
                  <a:srgbClr val="404041"/>
                </a:solidFill>
                <a:latin typeface="Avenir"/>
                <a:ea typeface="Avenir"/>
                <a:cs typeface="Avenir"/>
                <a:sym typeface="Avenir"/>
              </a:defRPr>
            </a:lvl2pPr>
            <a:lvl3pPr marL="1371600" marR="0" lvl="2" indent="-381000" algn="l" rtl="0">
              <a:lnSpc>
                <a:spcPct val="100000"/>
              </a:lnSpc>
              <a:spcBef>
                <a:spcPts val="0"/>
              </a:spcBef>
              <a:spcAft>
                <a:spcPts val="0"/>
              </a:spcAft>
              <a:buClr>
                <a:srgbClr val="404041"/>
              </a:buClr>
              <a:buSzPts val="2400"/>
              <a:buFont typeface="Avenir"/>
              <a:buChar char="■"/>
              <a:defRPr sz="2400" b="0" i="0" u="none" strike="noStrike" cap="none">
                <a:solidFill>
                  <a:srgbClr val="404041"/>
                </a:solidFill>
                <a:latin typeface="Avenir"/>
                <a:ea typeface="Avenir"/>
                <a:cs typeface="Avenir"/>
                <a:sym typeface="Avenir"/>
              </a:defRPr>
            </a:lvl3pPr>
            <a:lvl4pPr marL="1828800" marR="0" lvl="3" indent="-355600" algn="l" rtl="0">
              <a:lnSpc>
                <a:spcPct val="100000"/>
              </a:lnSpc>
              <a:spcBef>
                <a:spcPts val="0"/>
              </a:spcBef>
              <a:spcAft>
                <a:spcPts val="0"/>
              </a:spcAft>
              <a:buClr>
                <a:srgbClr val="404041"/>
              </a:buClr>
              <a:buSzPts val="2000"/>
              <a:buFont typeface="Avenir"/>
              <a:buChar char="●"/>
              <a:defRPr sz="2000" b="0" i="0" u="none" strike="noStrike" cap="none">
                <a:solidFill>
                  <a:srgbClr val="404041"/>
                </a:solidFill>
                <a:latin typeface="Avenir"/>
                <a:ea typeface="Avenir"/>
                <a:cs typeface="Avenir"/>
                <a:sym typeface="Avenir"/>
              </a:defRPr>
            </a:lvl4pPr>
            <a:lvl5pPr marL="2286000" marR="0" lvl="4" indent="-355600" algn="l" rtl="0">
              <a:lnSpc>
                <a:spcPct val="100000"/>
              </a:lnSpc>
              <a:spcBef>
                <a:spcPts val="0"/>
              </a:spcBef>
              <a:spcAft>
                <a:spcPts val="0"/>
              </a:spcAft>
              <a:buClr>
                <a:srgbClr val="404041"/>
              </a:buClr>
              <a:buSzPts val="2000"/>
              <a:buFont typeface="Avenir"/>
              <a:buChar char="○"/>
              <a:defRPr sz="2000" b="0" i="0" u="none" strike="noStrike" cap="none">
                <a:solidFill>
                  <a:srgbClr val="404041"/>
                </a:solidFill>
                <a:latin typeface="Avenir"/>
                <a:ea typeface="Avenir"/>
                <a:cs typeface="Avenir"/>
                <a:sym typeface="Avenir"/>
              </a:defRPr>
            </a:lvl5pPr>
            <a:lvl6pPr marL="2743200" marR="0" lvl="5"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2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101" name="Google Shape;101;p21"/>
          <p:cNvPicPr preferRelativeResize="0"/>
          <p:nvPr/>
        </p:nvPicPr>
        <p:blipFill rotWithShape="1">
          <a:blip r:embed="rId2">
            <a:alphaModFix/>
          </a:blip>
          <a:srcRect/>
          <a:stretch/>
        </p:blipFill>
        <p:spPr>
          <a:xfrm>
            <a:off x="185056" y="99844"/>
            <a:ext cx="1028701" cy="102870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DC5F-919D-1E49-A375-8F04F865F33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201DF0-0C52-A64E-8F96-34FBD6775C62}"/>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DE73F335-3302-E242-8101-232A2AD49884}"/>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3590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23" name="Google Shape;23;p4"/>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24" name="Google Shape;24;p4"/>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25" name="Google Shape;25;p4"/>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7" name="Google Shape;27;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w="38100" cap="flat" cmpd="sng">
            <a:solidFill>
              <a:schemeClr val="dk2"/>
            </a:solidFill>
            <a:prstDash val="solid"/>
            <a:round/>
            <a:headEnd type="none" w="sm" len="sm"/>
            <a:tailEnd type="none" w="sm" len="sm"/>
          </a:ln>
        </p:spPr>
      </p:cxnSp>
      <p:cxnSp>
        <p:nvCxnSpPr>
          <p:cNvPr id="30" name="Google Shape;30;p5"/>
          <p:cNvCxnSpPr/>
          <p:nvPr/>
        </p:nvCxnSpPr>
        <p:spPr>
          <a:xfrm>
            <a:off x="2477724" y="4740000"/>
            <a:ext cx="6244200" cy="0"/>
          </a:xfrm>
          <a:prstGeom prst="straightConnector1">
            <a:avLst/>
          </a:prstGeom>
          <a:noFill/>
          <a:ln w="19050" cap="flat" cmpd="sng">
            <a:solidFill>
              <a:schemeClr val="dk2"/>
            </a:solidFill>
            <a:prstDash val="solid"/>
            <a:round/>
            <a:headEnd type="none" w="sm" len="sm"/>
            <a:tailEnd type="none" w="sm" len="sm"/>
          </a:ln>
        </p:spPr>
      </p:cxnSp>
      <p:cxnSp>
        <p:nvCxnSpPr>
          <p:cNvPr id="31" name="Google Shape;31;p5"/>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32" name="Google Shape;32;p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8" name="Google Shape;38;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41" name="Google Shape;41;p7"/>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2" name="Google Shape;42;p7"/>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3" name="Google Shape;4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p8"/>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 name="Google Shape;47;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57" name="Google Shape;57;p10"/>
          <p:cNvCxnSpPr/>
          <p:nvPr/>
        </p:nvCxnSpPr>
        <p:spPr>
          <a:xfrm>
            <a:off x="425198" y="415650"/>
            <a:ext cx="183300" cy="0"/>
          </a:xfrm>
          <a:prstGeom prst="straightConnector1">
            <a:avLst/>
          </a:prstGeom>
          <a:noFill/>
          <a:ln w="19050" cap="flat" cmpd="sng">
            <a:solidFill>
              <a:schemeClr val="dk2"/>
            </a:solidFill>
            <a:prstDash val="solid"/>
            <a:round/>
            <a:headEnd type="none" w="sm" len="sm"/>
            <a:tailEnd type="none" w="sm" len="sm"/>
          </a:ln>
        </p:spPr>
      </p:cxnSp>
      <p:sp>
        <p:nvSpPr>
          <p:cNvPr id="58" name="Google Shape;58;p1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59" name="Google Shape;59;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w="19050" cap="flat" cmpd="sng">
            <a:solidFill>
              <a:schemeClr val="dk2"/>
            </a:solidFill>
            <a:prstDash val="solid"/>
            <a:round/>
            <a:headEnd type="none" w="sm" len="sm"/>
            <a:tailEnd type="none" w="sm" len="sm"/>
          </a:ln>
        </p:spPr>
      </p:cxnSp>
      <p:cxnSp>
        <p:nvCxnSpPr>
          <p:cNvPr id="62" name="Google Shape;62;p11"/>
          <p:cNvCxnSpPr/>
          <p:nvPr/>
        </p:nvCxnSpPr>
        <p:spPr>
          <a:xfrm>
            <a:off x="425200" y="415650"/>
            <a:ext cx="8296800" cy="0"/>
          </a:xfrm>
          <a:prstGeom prst="straightConnector1">
            <a:avLst/>
          </a:prstGeom>
          <a:noFill/>
          <a:ln w="38100" cap="flat" cmpd="sng">
            <a:solidFill>
              <a:schemeClr val="dk2"/>
            </a:solidFill>
            <a:prstDash val="solid"/>
            <a:round/>
            <a:headEnd type="none" w="sm" len="sm"/>
            <a:tailEnd type="none" w="sm" len="sm"/>
          </a:ln>
        </p:spPr>
      </p:cxnSp>
      <p:sp>
        <p:nvSpPr>
          <p:cNvPr id="63" name="Google Shape;63;p11"/>
          <p:cNvSpPr txBox="1">
            <a:spLocks noGrp="1"/>
          </p:cNvSpPr>
          <p:nvPr>
            <p:ph type="title" hasCustomPrompt="1"/>
          </p:nvPr>
        </p:nvSpPr>
        <p:spPr>
          <a:xfrm>
            <a:off x="853950" y="1304850"/>
            <a:ext cx="74361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5" name="Google Shape;65;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61" r:id="rId10"/>
    <p:sldLayoutId id="2147483662" r:id="rId11"/>
    <p:sldLayoutId id="2147483664" r:id="rId12"/>
    <p:sldLayoutId id="2147483665" r:id="rId13"/>
    <p:sldLayoutId id="2147483666" r:id="rId14"/>
    <p:sldLayoutId id="2147483667" r:id="rId15"/>
    <p:sldLayoutId id="214748373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law.lis.virginia.gov/vacode/title23.1/chapter13/section23.1-1308/"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www.virginia.edu/statementofpurpose" TargetMode="Externa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confluence.lib.virginia.edu/display/SLT/Strategic+Plan+2019-2024" TargetMode="Externa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hyperlink" Target="http://commons.wikimedia.org/wiki/File:Question_mark_2.sv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pngimg.com/download/3523"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sheeo.org/" TargetMode="External"/><Relationship Id="rId7"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financialplanning.vpfinance.virginia.edu/sites/financialplanning.virginia.edu/files/FY2020%20Final%20Operating%20Budget%20060419.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comments" Target="../comments/comment2.xml"/><Relationship Id="rId4" Type="http://schemas.openxmlformats.org/officeDocument/2006/relationships/hyperlink" Target="https://sfs.virginia.edu/financial-aid-new-applicants/financial-aid-basics/estimated-undergraduate-cost-attendance-2020-202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comments" Target="../comments/comment3.xml"/><Relationship Id="rId5" Type="http://schemas.openxmlformats.org/officeDocument/2006/relationships/hyperlink" Target="https://ira.virginia.edu/seru-2016"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hyperlink" Target="mailto:bbm9u@virginia.edu" TargetMode="External"/><Relationship Id="rId3" Type="http://schemas.openxmlformats.org/officeDocument/2006/relationships/image" Target="../media/image4.jpeg"/><Relationship Id="rId7" Type="http://schemas.openxmlformats.org/officeDocument/2006/relationships/hyperlink" Target="mailto:hg4ub@virginia.edu"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mailto:jet3h@virginia.edu" TargetMode="Externa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comments" Target="../comments/comment4.xml"/><Relationship Id="rId4" Type="http://schemas.openxmlformats.org/officeDocument/2006/relationships/hyperlink" Target="https://trends.collegeboard.org/college-pricing/figures-tables/average-estimated-undergraduate-budgets-2018-19"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comments" Target="../comments/comment5.xml"/><Relationship Id="rId4" Type="http://schemas.openxmlformats.org/officeDocument/2006/relationships/hyperlink" Target="https://guides.lib.virginia.edu/oer/uv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guides.lib.virginia.edu/oer/uva"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hyperlink" Target="http://commons.wikimedia.org/wiki/File:Question_mark_2.sv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guides.lib.virginia.edu/oer"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hyperlink" Target="http://www.tomdayvg.com/2017/02/cep-811-sketchup-classroom.htm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s://www.pngimg.com/download/1759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comments" Target="../comments/comment6.xml"/><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hyperlink" Target="http://creativecommons.org/licenses/by/4.0/" TargetMode="External"/><Relationship Id="rId4" Type="http://schemas.openxmlformats.org/officeDocument/2006/relationships/hyperlink" Target="https://research.cehd.umn.edu/ot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34B132-A5D8-4F3C-AD32-F69AA8591882}"/>
              </a:ext>
            </a:extLst>
          </p:cNvPr>
          <p:cNvSpPr/>
          <p:nvPr/>
        </p:nvSpPr>
        <p:spPr>
          <a:xfrm>
            <a:off x="0" y="0"/>
            <a:ext cx="9144000" cy="4314592"/>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3E871F-DBF8-43BE-9213-AF03FC808CBE}"/>
              </a:ext>
            </a:extLst>
          </p:cNvPr>
          <p:cNvSpPr txBox="1"/>
          <p:nvPr/>
        </p:nvSpPr>
        <p:spPr>
          <a:xfrm>
            <a:off x="1271154" y="796584"/>
            <a:ext cx="6560126" cy="2400657"/>
          </a:xfrm>
          <a:prstGeom prst="rect">
            <a:avLst/>
          </a:prstGeom>
          <a:noFill/>
        </p:spPr>
        <p:txBody>
          <a:bodyPr wrap="square" lIns="91440" tIns="45720" rIns="91440" bIns="45720" rtlCol="0" anchor="t">
            <a:spAutoFit/>
          </a:bodyPr>
          <a:lstStyle/>
          <a:p>
            <a:pPr algn="ctr"/>
            <a:r>
              <a:rPr lang="en-US" sz="5000" dirty="0">
                <a:solidFill>
                  <a:schemeClr val="bg1"/>
                </a:solidFill>
                <a:latin typeface="Franklin Gothic Book"/>
              </a:rPr>
              <a:t>Introduction to </a:t>
            </a:r>
          </a:p>
          <a:p>
            <a:pPr algn="ctr"/>
            <a:r>
              <a:rPr lang="en-US" sz="5000" dirty="0">
                <a:solidFill>
                  <a:schemeClr val="bg1"/>
                </a:solidFill>
                <a:latin typeface="Franklin Gothic Book"/>
              </a:rPr>
              <a:t>Open </a:t>
            </a:r>
            <a:r>
              <a:rPr lang="en-US" sz="5000">
                <a:solidFill>
                  <a:schemeClr val="bg1"/>
                </a:solidFill>
                <a:latin typeface="Franklin Gothic Book"/>
              </a:rPr>
              <a:t>Educational Resources</a:t>
            </a:r>
            <a:endParaRPr lang="en-US" sz="5000" dirty="0">
              <a:solidFill>
                <a:schemeClr val="bg1"/>
              </a:solidFill>
              <a:latin typeface="Franklin Gothic Book" panose="020B0503020102020204" pitchFamily="34" charset="0"/>
            </a:endParaRPr>
          </a:p>
        </p:txBody>
      </p:sp>
      <p:pic>
        <p:nvPicPr>
          <p:cNvPr id="6" name="Picture 5" descr="A close up of a sign&#10;&#10;Description automatically generated">
            <a:extLst>
              <a:ext uri="{FF2B5EF4-FFF2-40B4-BE49-F238E27FC236}">
                <a16:creationId xmlns:a16="http://schemas.microsoft.com/office/drawing/2014/main" id="{3AF9F791-04EF-4580-8070-3B2F912E452D}"/>
              </a:ext>
            </a:extLst>
          </p:cNvPr>
          <p:cNvPicPr>
            <a:picLocks noChangeAspect="1"/>
          </p:cNvPicPr>
          <p:nvPr/>
        </p:nvPicPr>
        <p:blipFill>
          <a:blip r:embed="rId3"/>
          <a:stretch>
            <a:fillRect/>
          </a:stretch>
        </p:blipFill>
        <p:spPr>
          <a:xfrm>
            <a:off x="3143250" y="4420699"/>
            <a:ext cx="2857500" cy="647700"/>
          </a:xfrm>
          <a:prstGeom prst="rect">
            <a:avLst/>
          </a:prstGeom>
        </p:spPr>
      </p:pic>
      <p:sp>
        <p:nvSpPr>
          <p:cNvPr id="8" name="TextBox 7">
            <a:extLst>
              <a:ext uri="{FF2B5EF4-FFF2-40B4-BE49-F238E27FC236}">
                <a16:creationId xmlns:a16="http://schemas.microsoft.com/office/drawing/2014/main" id="{2AF1754A-5493-4D27-AB7D-8AD74786920D}"/>
              </a:ext>
            </a:extLst>
          </p:cNvPr>
          <p:cNvSpPr txBox="1"/>
          <p:nvPr/>
        </p:nvSpPr>
        <p:spPr>
          <a:xfrm>
            <a:off x="3283527" y="3531878"/>
            <a:ext cx="2535381" cy="461665"/>
          </a:xfrm>
          <a:prstGeom prst="rect">
            <a:avLst/>
          </a:prstGeom>
          <a:noFill/>
        </p:spPr>
        <p:txBody>
          <a:bodyPr wrap="square" lIns="91440" tIns="45720" rIns="91440" bIns="45720" rtlCol="0" anchor="t">
            <a:spAutoFit/>
          </a:bodyPr>
          <a:lstStyle/>
          <a:p>
            <a:pPr algn="ctr"/>
            <a:r>
              <a:rPr lang="en-US" sz="2400">
                <a:solidFill>
                  <a:schemeClr val="bg1"/>
                </a:solidFill>
                <a:latin typeface="Franklin Gothic Book"/>
              </a:rPr>
              <a:t>Fall 2021</a:t>
            </a:r>
            <a:endParaRPr lang="en-US"/>
          </a:p>
        </p:txBody>
      </p:sp>
      <p:pic>
        <p:nvPicPr>
          <p:cNvPr id="1026" name="Picture 2">
            <a:extLst>
              <a:ext uri="{FF2B5EF4-FFF2-40B4-BE49-F238E27FC236}">
                <a16:creationId xmlns:a16="http://schemas.microsoft.com/office/drawing/2014/main" id="{BDDE049A-A232-4B47-BA8B-F2B4BEAD93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4547699"/>
            <a:ext cx="1498600" cy="52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512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838B5E-1896-446C-B3EF-F5A5FECB96C3}"/>
              </a:ext>
            </a:extLst>
          </p:cNvPr>
          <p:cNvSpPr/>
          <p:nvPr/>
        </p:nvSpPr>
        <p:spPr>
          <a:xfrm>
            <a:off x="4107877" y="4762917"/>
            <a:ext cx="5036123" cy="276999"/>
          </a:xfrm>
          <a:prstGeom prst="rect">
            <a:avLst/>
          </a:prstGeom>
        </p:spPr>
        <p:txBody>
          <a:bodyPr wrap="square">
            <a:spAutoFit/>
          </a:bodyPr>
          <a:lstStyle/>
          <a:p>
            <a:r>
              <a:rPr lang="en-US" sz="1200" dirty="0">
                <a:solidFill>
                  <a:srgbClr val="232D4B"/>
                </a:solidFill>
                <a:hlinkClick r:id="rId3">
                  <a:extLst>
                    <a:ext uri="{A12FA001-AC4F-418D-AE19-62706E023703}">
                      <ahyp:hlinkClr xmlns:ahyp="http://schemas.microsoft.com/office/drawing/2018/hyperlinkcolor" val="tx"/>
                    </a:ext>
                  </a:extLst>
                </a:hlinkClick>
              </a:rPr>
              <a:t>https://law.lis.virginia.gov/vacode/title23.1/chapter13/section23.1-1308/</a:t>
            </a:r>
            <a:r>
              <a:rPr lang="en-US" sz="1200" dirty="0">
                <a:solidFill>
                  <a:srgbClr val="232D4B"/>
                </a:solidFill>
              </a:rPr>
              <a:t> </a:t>
            </a:r>
          </a:p>
        </p:txBody>
      </p:sp>
      <p:sp>
        <p:nvSpPr>
          <p:cNvPr id="5" name="Title 4">
            <a:extLst>
              <a:ext uri="{FF2B5EF4-FFF2-40B4-BE49-F238E27FC236}">
                <a16:creationId xmlns:a16="http://schemas.microsoft.com/office/drawing/2014/main" id="{7F9C1683-A289-459C-99EE-D576C8A7617C}"/>
              </a:ext>
            </a:extLst>
          </p:cNvPr>
          <p:cNvSpPr>
            <a:spLocks noGrp="1"/>
          </p:cNvSpPr>
          <p:nvPr>
            <p:ph type="title"/>
          </p:nvPr>
        </p:nvSpPr>
        <p:spPr/>
        <p:txBody>
          <a:bodyPr/>
          <a:lstStyle/>
          <a:p>
            <a:pPr algn="ctr"/>
            <a:r>
              <a:rPr lang="en-US" sz="2500">
                <a:solidFill>
                  <a:srgbClr val="232D4B"/>
                </a:solidFill>
                <a:latin typeface="Arial"/>
                <a:cs typeface="Arial"/>
              </a:rPr>
              <a:t>In compliance with Virginia Code § 23.1-1308 </a:t>
            </a:r>
            <a:endParaRPr lang="en-US" sz="2500">
              <a:solidFill>
                <a:srgbClr val="232D4B"/>
              </a:solidFill>
            </a:endParaRPr>
          </a:p>
        </p:txBody>
      </p:sp>
      <p:sp>
        <p:nvSpPr>
          <p:cNvPr id="6" name="Text Placeholder 5">
            <a:extLst>
              <a:ext uri="{FF2B5EF4-FFF2-40B4-BE49-F238E27FC236}">
                <a16:creationId xmlns:a16="http://schemas.microsoft.com/office/drawing/2014/main" id="{DD1E93C6-FBF5-4128-A83B-B6DFD428E6BB}"/>
              </a:ext>
            </a:extLst>
          </p:cNvPr>
          <p:cNvSpPr>
            <a:spLocks noGrp="1"/>
          </p:cNvSpPr>
          <p:nvPr>
            <p:ph type="body" idx="1"/>
          </p:nvPr>
        </p:nvSpPr>
        <p:spPr/>
        <p:txBody>
          <a:bodyPr/>
          <a:lstStyle/>
          <a:p>
            <a:pPr>
              <a:buSzPts val="2700"/>
            </a:pPr>
            <a:r>
              <a:rPr lang="en-US" sz="2000">
                <a:solidFill>
                  <a:srgbClr val="232D4B"/>
                </a:solidFill>
                <a:latin typeface="Arial"/>
                <a:cs typeface="Arial"/>
              </a:rPr>
              <a:t>Open Educational Resources</a:t>
            </a:r>
          </a:p>
          <a:p>
            <a:pPr>
              <a:buSzPts val="2700"/>
            </a:pPr>
            <a:br>
              <a:rPr lang="en-US" sz="2000">
                <a:latin typeface="Arial" panose="020B0604020202020204" pitchFamily="34" charset="0"/>
                <a:cs typeface="Arial" panose="020B0604020202020204" pitchFamily="34" charset="0"/>
              </a:rPr>
            </a:br>
            <a:r>
              <a:rPr lang="en-US" sz="2000">
                <a:solidFill>
                  <a:srgbClr val="232D4B"/>
                </a:solidFill>
                <a:latin typeface="Arial"/>
                <a:cs typeface="Arial"/>
              </a:rPr>
              <a:t>E. The governing board of each public institution of higher education shall </a:t>
            </a:r>
            <a:r>
              <a:rPr lang="en-US" sz="2000">
                <a:solidFill>
                  <a:schemeClr val="tx1">
                    <a:lumMod val="75000"/>
                  </a:schemeClr>
                </a:solidFill>
                <a:latin typeface="Arial"/>
                <a:cs typeface="Arial"/>
              </a:rPr>
              <a:t>implement guidelines for the adoption and use of low-cost and no-cost open educational resources </a:t>
            </a:r>
            <a:r>
              <a:rPr lang="en-US" sz="2000">
                <a:solidFill>
                  <a:srgbClr val="232D4B"/>
                </a:solidFill>
                <a:latin typeface="Arial"/>
                <a:cs typeface="Arial"/>
              </a:rPr>
              <a:t>in courses offered at such institution. Such guidelines may include provisions for low-cost commercially published materials.</a:t>
            </a:r>
            <a:br>
              <a:rPr lang="en-US" sz="2000">
                <a:latin typeface="Arial" panose="020B0604020202020204" pitchFamily="34" charset="0"/>
                <a:cs typeface="Arial" panose="020B0604020202020204" pitchFamily="34" charset="0"/>
              </a:rPr>
            </a:br>
            <a:br>
              <a:rPr lang="en-US" sz="2000">
                <a:latin typeface="Arial" panose="020B0604020202020204" pitchFamily="34" charset="0"/>
                <a:cs typeface="Arial" panose="020B0604020202020204" pitchFamily="34" charset="0"/>
              </a:rPr>
            </a:br>
            <a:endParaRPr lang="en-US" sz="2000"/>
          </a:p>
        </p:txBody>
      </p:sp>
    </p:spTree>
    <p:extLst>
      <p:ext uri="{BB962C8B-B14F-4D97-AF65-F5344CB8AC3E}">
        <p14:creationId xmlns:p14="http://schemas.microsoft.com/office/powerpoint/2010/main" val="677062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AEF4BE-0936-4BB4-B359-DD27BC4D481E}"/>
              </a:ext>
            </a:extLst>
          </p:cNvPr>
          <p:cNvSpPr/>
          <p:nvPr/>
        </p:nvSpPr>
        <p:spPr>
          <a:xfrm>
            <a:off x="5852714" y="4796309"/>
            <a:ext cx="3291286" cy="276999"/>
          </a:xfrm>
          <a:prstGeom prst="rect">
            <a:avLst/>
          </a:prstGeom>
        </p:spPr>
        <p:txBody>
          <a:bodyPr wrap="none">
            <a:spAutoFit/>
          </a:bodyPr>
          <a:lstStyle/>
          <a:p>
            <a:pPr lvl="0"/>
            <a:r>
              <a:rPr lang="en-US" sz="1200">
                <a:solidFill>
                  <a:srgbClr val="232D4B"/>
                </a:solidFill>
                <a:hlinkClick r:id="rId3">
                  <a:extLst>
                    <a:ext uri="{A12FA001-AC4F-418D-AE19-62706E023703}">
                      <ahyp:hlinkClr xmlns:ahyp="http://schemas.microsoft.com/office/drawing/2018/hyperlinkcolor" val="tx"/>
                    </a:ext>
                  </a:extLst>
                </a:hlinkClick>
              </a:rPr>
              <a:t>https://www.virginia.edu/statementofpurpose</a:t>
            </a:r>
            <a:r>
              <a:rPr lang="en-US" sz="1200">
                <a:solidFill>
                  <a:srgbClr val="232D4B"/>
                </a:solidFill>
              </a:rPr>
              <a:t>  </a:t>
            </a:r>
          </a:p>
        </p:txBody>
      </p:sp>
      <p:sp>
        <p:nvSpPr>
          <p:cNvPr id="5" name="Title 4">
            <a:extLst>
              <a:ext uri="{FF2B5EF4-FFF2-40B4-BE49-F238E27FC236}">
                <a16:creationId xmlns:a16="http://schemas.microsoft.com/office/drawing/2014/main" id="{4A8C2FF3-5FF4-4141-8576-6D45ACE78B8A}"/>
              </a:ext>
            </a:extLst>
          </p:cNvPr>
          <p:cNvSpPr>
            <a:spLocks noGrp="1"/>
          </p:cNvSpPr>
          <p:nvPr>
            <p:ph type="title"/>
          </p:nvPr>
        </p:nvSpPr>
        <p:spPr/>
        <p:txBody>
          <a:bodyPr/>
          <a:lstStyle/>
          <a:p>
            <a:pPr algn="ctr"/>
            <a:r>
              <a:rPr lang="en-US" sz="2500">
                <a:solidFill>
                  <a:srgbClr val="232D4B"/>
                </a:solidFill>
                <a:latin typeface="+mn-lt"/>
              </a:rPr>
              <a:t>In alignment with the University’s mission</a:t>
            </a:r>
          </a:p>
        </p:txBody>
      </p:sp>
      <p:sp>
        <p:nvSpPr>
          <p:cNvPr id="6" name="Text Placeholder 5">
            <a:extLst>
              <a:ext uri="{FF2B5EF4-FFF2-40B4-BE49-F238E27FC236}">
                <a16:creationId xmlns:a16="http://schemas.microsoft.com/office/drawing/2014/main" id="{9EF71612-AC37-4BA0-92EF-793CC3DE7ED9}"/>
              </a:ext>
            </a:extLst>
          </p:cNvPr>
          <p:cNvSpPr>
            <a:spLocks noGrp="1"/>
          </p:cNvSpPr>
          <p:nvPr>
            <p:ph type="body" idx="1"/>
          </p:nvPr>
        </p:nvSpPr>
        <p:spPr>
          <a:xfrm>
            <a:off x="185737" y="1232594"/>
            <a:ext cx="8772525" cy="3394500"/>
          </a:xfrm>
        </p:spPr>
        <p:txBody>
          <a:bodyPr/>
          <a:lstStyle/>
          <a:p>
            <a:r>
              <a:rPr lang="en-US" sz="2000">
                <a:solidFill>
                  <a:srgbClr val="232D4B"/>
                </a:solidFill>
                <a:latin typeface="+mn-lt"/>
              </a:rPr>
              <a:t>Guided by a founding vision of discovery, innovation, and</a:t>
            </a:r>
            <a:r>
              <a:rPr lang="en-US" sz="2000">
                <a:solidFill>
                  <a:srgbClr val="1E1E1E"/>
                </a:solidFill>
                <a:latin typeface="+mn-lt"/>
              </a:rPr>
              <a:t> </a:t>
            </a:r>
            <a:r>
              <a:rPr lang="en-US" sz="2000">
                <a:solidFill>
                  <a:schemeClr val="tx1">
                    <a:lumMod val="75000"/>
                  </a:schemeClr>
                </a:solidFill>
                <a:latin typeface="+mn-lt"/>
              </a:rPr>
              <a:t>development </a:t>
            </a:r>
          </a:p>
          <a:p>
            <a:r>
              <a:rPr lang="en-US" sz="2000">
                <a:solidFill>
                  <a:schemeClr val="tx1">
                    <a:lumMod val="75000"/>
                  </a:schemeClr>
                </a:solidFill>
                <a:latin typeface="+mn-lt"/>
              </a:rPr>
              <a:t>of the full potential of talented students from all walks of life</a:t>
            </a:r>
            <a:r>
              <a:rPr lang="en-US" sz="2000">
                <a:solidFill>
                  <a:srgbClr val="1E1E1E"/>
                </a:solidFill>
                <a:latin typeface="+mn-lt"/>
              </a:rPr>
              <a:t>.</a:t>
            </a:r>
          </a:p>
          <a:p>
            <a:r>
              <a:rPr lang="en-US" sz="2000">
                <a:solidFill>
                  <a:srgbClr val="232D4B"/>
                </a:solidFill>
                <a:latin typeface="+mn-lt"/>
              </a:rPr>
              <a:t>We are defined by:</a:t>
            </a:r>
          </a:p>
          <a:p>
            <a:pPr marL="800100" lvl="1" indent="-342900">
              <a:buFont typeface="Arial" panose="020B0604020202020204" pitchFamily="34" charset="0"/>
              <a:buChar char="•"/>
            </a:pPr>
            <a:r>
              <a:rPr lang="en-US" sz="2000">
                <a:solidFill>
                  <a:srgbClr val="232D4B"/>
                </a:solidFill>
                <a:latin typeface="+mn-lt"/>
              </a:rPr>
              <a:t>Our enduring commitment to a vibrant and unique residential learning environment marked by the free and collegial exchange of ideas;</a:t>
            </a:r>
          </a:p>
          <a:p>
            <a:pPr marL="800100" lvl="1" indent="-342900">
              <a:buFont typeface="Arial" panose="020B0604020202020204" pitchFamily="34" charset="0"/>
              <a:buChar char="•"/>
            </a:pPr>
            <a:r>
              <a:rPr lang="en-US" sz="2000">
                <a:solidFill>
                  <a:srgbClr val="232D4B"/>
                </a:solidFill>
                <a:latin typeface="+mn-lt"/>
              </a:rPr>
              <a:t>Our unwavering support of a collaborative, diverse community bound together by distinctive foundational values of honor, integrity, trust, and respect;</a:t>
            </a:r>
          </a:p>
          <a:p>
            <a:pPr marL="800100" lvl="1" indent="-342900">
              <a:buFont typeface="Arial" panose="020B0604020202020204" pitchFamily="34" charset="0"/>
              <a:buChar char="•"/>
            </a:pPr>
            <a:r>
              <a:rPr lang="en-US" sz="2000">
                <a:solidFill>
                  <a:schemeClr val="tx1">
                    <a:lumMod val="75000"/>
                  </a:schemeClr>
                </a:solidFill>
                <a:latin typeface="+mn-lt"/>
              </a:rPr>
              <a:t>Our universal dedication to excellence and affordable access.</a:t>
            </a:r>
          </a:p>
          <a:p>
            <a:endParaRPr lang="en-US" sz="2000">
              <a:latin typeface="+mn-lt"/>
            </a:endParaRPr>
          </a:p>
        </p:txBody>
      </p:sp>
    </p:spTree>
    <p:extLst>
      <p:ext uri="{BB962C8B-B14F-4D97-AF65-F5344CB8AC3E}">
        <p14:creationId xmlns:p14="http://schemas.microsoft.com/office/powerpoint/2010/main" val="206883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AEF4BE-0936-4BB4-B359-DD27BC4D481E}"/>
              </a:ext>
            </a:extLst>
          </p:cNvPr>
          <p:cNvSpPr/>
          <p:nvPr/>
        </p:nvSpPr>
        <p:spPr>
          <a:xfrm>
            <a:off x="3737114" y="4562959"/>
            <a:ext cx="5120312" cy="276999"/>
          </a:xfrm>
          <a:prstGeom prst="rect">
            <a:avLst/>
          </a:prstGeom>
        </p:spPr>
        <p:txBody>
          <a:bodyPr wrap="none">
            <a:spAutoFit/>
          </a:bodyPr>
          <a:lstStyle/>
          <a:p>
            <a:r>
              <a:rPr lang="en-US" sz="1200" dirty="0">
                <a:hlinkClick r:id="rId3"/>
              </a:rPr>
              <a:t>https://confluence.lib.virginia.edu/display/SLT/Strategic+Plan+2019-2024</a:t>
            </a:r>
            <a:endParaRPr lang="en-US" sz="1200" dirty="0"/>
          </a:p>
        </p:txBody>
      </p:sp>
      <p:sp>
        <p:nvSpPr>
          <p:cNvPr id="5" name="Title 4">
            <a:extLst>
              <a:ext uri="{FF2B5EF4-FFF2-40B4-BE49-F238E27FC236}">
                <a16:creationId xmlns:a16="http://schemas.microsoft.com/office/drawing/2014/main" id="{4A8C2FF3-5FF4-4141-8576-6D45ACE78B8A}"/>
              </a:ext>
            </a:extLst>
          </p:cNvPr>
          <p:cNvSpPr>
            <a:spLocks noGrp="1"/>
          </p:cNvSpPr>
          <p:nvPr>
            <p:ph type="title"/>
          </p:nvPr>
        </p:nvSpPr>
        <p:spPr>
          <a:xfrm>
            <a:off x="457200" y="524031"/>
            <a:ext cx="8229600" cy="857400"/>
          </a:xfrm>
        </p:spPr>
        <p:txBody>
          <a:bodyPr/>
          <a:lstStyle/>
          <a:p>
            <a:pPr algn="ctr"/>
            <a:br>
              <a:rPr lang="en-US" sz="2500" dirty="0">
                <a:solidFill>
                  <a:srgbClr val="232D4B"/>
                </a:solidFill>
                <a:latin typeface="+mn-lt"/>
              </a:rPr>
            </a:br>
            <a:r>
              <a:rPr lang="en-US" sz="2500" dirty="0">
                <a:solidFill>
                  <a:srgbClr val="232D4B"/>
                </a:solidFill>
                <a:latin typeface="+mn-lt"/>
              </a:rPr>
              <a:t>And with the Library’s Strategic Directions</a:t>
            </a:r>
          </a:p>
        </p:txBody>
      </p:sp>
      <p:sp>
        <p:nvSpPr>
          <p:cNvPr id="6" name="Text Placeholder 5">
            <a:extLst>
              <a:ext uri="{FF2B5EF4-FFF2-40B4-BE49-F238E27FC236}">
                <a16:creationId xmlns:a16="http://schemas.microsoft.com/office/drawing/2014/main" id="{9EF71612-AC37-4BA0-92EF-793CC3DE7ED9}"/>
              </a:ext>
            </a:extLst>
          </p:cNvPr>
          <p:cNvSpPr>
            <a:spLocks noGrp="1"/>
          </p:cNvSpPr>
          <p:nvPr>
            <p:ph type="body" idx="1"/>
          </p:nvPr>
        </p:nvSpPr>
        <p:spPr>
          <a:xfrm>
            <a:off x="1258957" y="1828942"/>
            <a:ext cx="6851373" cy="2106954"/>
          </a:xfrm>
        </p:spPr>
        <p:txBody>
          <a:bodyPr/>
          <a:lstStyle/>
          <a:p>
            <a:pPr algn="just"/>
            <a:r>
              <a:rPr lang="en-US" sz="2800" dirty="0">
                <a:solidFill>
                  <a:schemeClr val="tx1">
                    <a:lumMod val="75000"/>
                  </a:schemeClr>
                </a:solidFill>
                <a:latin typeface="+mn-lt"/>
              </a:rPr>
              <a:t>Collaborate with faculty to develop or</a:t>
            </a:r>
          </a:p>
          <a:p>
            <a:pPr algn="just"/>
            <a:r>
              <a:rPr lang="en-US" sz="2800" dirty="0">
                <a:solidFill>
                  <a:schemeClr val="tx1">
                    <a:lumMod val="75000"/>
                  </a:schemeClr>
                </a:solidFill>
                <a:latin typeface="+mn-lt"/>
              </a:rPr>
              <a:t>identify course-related materials that are</a:t>
            </a:r>
          </a:p>
          <a:p>
            <a:pPr algn="just"/>
            <a:r>
              <a:rPr lang="en-US" sz="2800" dirty="0">
                <a:solidFill>
                  <a:schemeClr val="tx1">
                    <a:lumMod val="75000"/>
                  </a:schemeClr>
                </a:solidFill>
                <a:latin typeface="+mn-lt"/>
              </a:rPr>
              <a:t>free to the student.</a:t>
            </a:r>
            <a:endParaRPr lang="en-US" sz="2000" dirty="0">
              <a:solidFill>
                <a:schemeClr val="tx1">
                  <a:lumMod val="75000"/>
                </a:schemeClr>
              </a:solidFill>
              <a:latin typeface="+mn-lt"/>
            </a:endParaRPr>
          </a:p>
          <a:p>
            <a:endParaRPr lang="en-US" sz="2000" dirty="0">
              <a:latin typeface="+mn-lt"/>
            </a:endParaRPr>
          </a:p>
        </p:txBody>
      </p:sp>
    </p:spTree>
    <p:extLst>
      <p:ext uri="{BB962C8B-B14F-4D97-AF65-F5344CB8AC3E}">
        <p14:creationId xmlns:p14="http://schemas.microsoft.com/office/powerpoint/2010/main" val="4277852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4069F2BC-A1F4-D24A-A7D7-32D38B9F0B87}"/>
              </a:ext>
            </a:extLst>
          </p:cNvPr>
          <p:cNvGraphicFramePr>
            <a:graphicFrameLocks noGrp="1"/>
          </p:cNvGraphicFramePr>
          <p:nvPr/>
        </p:nvGraphicFramePr>
        <p:xfrm>
          <a:off x="457199" y="569627"/>
          <a:ext cx="8342028" cy="4062334"/>
        </p:xfrm>
        <a:graphic>
          <a:graphicData uri="http://schemas.openxmlformats.org/drawingml/2006/table">
            <a:tbl>
              <a:tblPr firstRow="1" bandRow="1">
                <a:tableStyleId>{860EF440-8323-438B-9121-B30A2327D7B1}</a:tableStyleId>
              </a:tblPr>
              <a:tblGrid>
                <a:gridCol w="4171014">
                  <a:extLst>
                    <a:ext uri="{9D8B030D-6E8A-4147-A177-3AD203B41FA5}">
                      <a16:colId xmlns:a16="http://schemas.microsoft.com/office/drawing/2014/main" val="4141286171"/>
                    </a:ext>
                  </a:extLst>
                </a:gridCol>
                <a:gridCol w="4171014">
                  <a:extLst>
                    <a:ext uri="{9D8B030D-6E8A-4147-A177-3AD203B41FA5}">
                      <a16:colId xmlns:a16="http://schemas.microsoft.com/office/drawing/2014/main" val="1717022425"/>
                    </a:ext>
                  </a:extLst>
                </a:gridCol>
              </a:tblGrid>
              <a:tr h="4062334">
                <a:tc>
                  <a:txBody>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lang="en-US" sz="2000" dirty="0">
                        <a:solidFill>
                          <a:srgbClr val="464646"/>
                        </a:solidFill>
                        <a:latin typeface="+mj-lt"/>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dirty="0">
                          <a:solidFill>
                            <a:srgbClr val="464646"/>
                          </a:solidFill>
                          <a:latin typeface="+mj-lt"/>
                        </a:rPr>
                        <a:t>“Open education is not a short-term fix to a passing problem—it is a long-term solution to ensuring equitable, inclusive access to effective educational resources and learning opportunities. ”</a:t>
                      </a:r>
                      <a:endParaRPr lang="en-US" sz="2000" dirty="0">
                        <a:latin typeface="+mj-lt"/>
                      </a:endParaRPr>
                    </a:p>
                    <a:p>
                      <a:endParaRPr lang="en-US"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endParaRPr lang="en-US" sz="2000" b="0" dirty="0"/>
                    </a:p>
                    <a:p>
                      <a:pPr marL="0" marR="0" lvl="0" indent="0" algn="ctr" defTabSz="914400" rtl="0" eaLnBrk="1" fontAlgn="auto" latinLnBrk="0" hangingPunct="1">
                        <a:lnSpc>
                          <a:spcPct val="200000"/>
                        </a:lnSpc>
                        <a:spcBef>
                          <a:spcPts val="0"/>
                        </a:spcBef>
                        <a:spcAft>
                          <a:spcPts val="0"/>
                        </a:spcAft>
                        <a:buClr>
                          <a:srgbClr val="000000"/>
                        </a:buClr>
                        <a:buSzTx/>
                        <a:buFont typeface="Arial"/>
                        <a:buNone/>
                        <a:tabLst/>
                        <a:defRPr/>
                      </a:pPr>
                      <a:r>
                        <a:rPr lang="en-US" sz="1800" b="0" i="1" dirty="0"/>
                        <a:t>Cable Green, “</a:t>
                      </a:r>
                      <a:r>
                        <a:rPr lang="en-US" sz="1800" b="0" i="1" u="none" strike="noStrike" cap="none" dirty="0">
                          <a:solidFill>
                            <a:srgbClr val="000000"/>
                          </a:solidFill>
                          <a:effectLst/>
                          <a:latin typeface="Arial"/>
                          <a:ea typeface="Arial"/>
                          <a:cs typeface="Arial"/>
                          <a:sym typeface="Arial"/>
                        </a:rPr>
                        <a:t>Education in Times of Crisis and Beyond: Maximizing Copyright Flexibilities”</a:t>
                      </a:r>
                    </a:p>
                    <a:p>
                      <a:pPr algn="ctr"/>
                      <a:endParaRPr lang="en-US"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522645864"/>
                  </a:ext>
                </a:extLst>
              </a:tr>
            </a:tbl>
          </a:graphicData>
        </a:graphic>
      </p:graphicFrame>
    </p:spTree>
    <p:extLst>
      <p:ext uri="{BB962C8B-B14F-4D97-AF65-F5344CB8AC3E}">
        <p14:creationId xmlns:p14="http://schemas.microsoft.com/office/powerpoint/2010/main" val="875018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A2625A-5184-B44A-8012-6891A4D1ADE2}"/>
              </a:ext>
            </a:extLst>
          </p:cNvPr>
          <p:cNvSpPr txBox="1"/>
          <p:nvPr/>
        </p:nvSpPr>
        <p:spPr>
          <a:xfrm>
            <a:off x="2069798" y="2128310"/>
            <a:ext cx="6904251" cy="1692771"/>
          </a:xfrm>
          <a:prstGeom prst="rect">
            <a:avLst/>
          </a:prstGeom>
          <a:noFill/>
        </p:spPr>
        <p:txBody>
          <a:bodyPr wrap="square" lIns="91440" tIns="45720" rIns="91440" bIns="45720" rtlCol="0" anchor="t">
            <a:spAutoFit/>
          </a:bodyPr>
          <a:lstStyle/>
          <a:p>
            <a:pPr algn="ctr"/>
            <a:r>
              <a:rPr lang="en-US" sz="2000"/>
              <a:t>Are you already using low-cost or no-cost resources?</a:t>
            </a:r>
          </a:p>
          <a:p>
            <a:pPr algn="ctr"/>
            <a:endParaRPr lang="en-US" sz="2000"/>
          </a:p>
          <a:p>
            <a:pPr algn="ctr"/>
            <a:r>
              <a:rPr lang="en-US" sz="2000"/>
              <a:t>Any other questions at this point?</a:t>
            </a:r>
          </a:p>
          <a:p>
            <a:pPr algn="ctr"/>
            <a:endParaRPr lang="en-US" sz="2200"/>
          </a:p>
          <a:p>
            <a:pPr algn="ctr"/>
            <a:endParaRPr lang="en-US" sz="2200"/>
          </a:p>
        </p:txBody>
      </p:sp>
      <p:pic>
        <p:nvPicPr>
          <p:cNvPr id="4" name="Picture 4" descr="Logo, icon&#10;&#10;Description automatically generated">
            <a:extLst>
              <a:ext uri="{FF2B5EF4-FFF2-40B4-BE49-F238E27FC236}">
                <a16:creationId xmlns:a16="http://schemas.microsoft.com/office/drawing/2014/main" id="{F38408B3-CF12-4E96-A075-96B71D2A4D9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1146" y="678161"/>
            <a:ext cx="3778078" cy="3785801"/>
          </a:xfrm>
          <a:prstGeom prst="rect">
            <a:avLst/>
          </a:prstGeom>
        </p:spPr>
      </p:pic>
    </p:spTree>
    <p:extLst>
      <p:ext uri="{BB962C8B-B14F-4D97-AF65-F5344CB8AC3E}">
        <p14:creationId xmlns:p14="http://schemas.microsoft.com/office/powerpoint/2010/main" val="1516397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632CA7-708A-C64B-95F2-15CB485BD72B}"/>
              </a:ext>
            </a:extLst>
          </p:cNvPr>
          <p:cNvSpPr>
            <a:spLocks noGrp="1"/>
          </p:cNvSpPr>
          <p:nvPr>
            <p:ph type="body" idx="1"/>
          </p:nvPr>
        </p:nvSpPr>
        <p:spPr>
          <a:xfrm>
            <a:off x="648011" y="1473814"/>
            <a:ext cx="5510128" cy="1099210"/>
          </a:xfrm>
        </p:spPr>
        <p:txBody>
          <a:bodyPr/>
          <a:lstStyle/>
          <a:p>
            <a:pPr marL="76200" indent="0">
              <a:lnSpc>
                <a:spcPct val="150000"/>
              </a:lnSpc>
              <a:buNone/>
            </a:pPr>
            <a:r>
              <a:rPr lang="en-US" sz="4000">
                <a:solidFill>
                  <a:srgbClr val="232D4B"/>
                </a:solidFill>
                <a:latin typeface="Arial"/>
                <a:cs typeface="Arial"/>
              </a:rPr>
              <a:t>Let's Talk About </a:t>
            </a:r>
            <a:r>
              <a:rPr lang="en-US" sz="4000" b="1">
                <a:solidFill>
                  <a:srgbClr val="232D4B"/>
                </a:solidFill>
                <a:latin typeface="Arial"/>
                <a:cs typeface="Arial"/>
              </a:rPr>
              <a:t>Affordability</a:t>
            </a:r>
            <a:r>
              <a:rPr lang="en-US" sz="4000">
                <a:solidFill>
                  <a:srgbClr val="232D4B"/>
                </a:solidFill>
                <a:latin typeface="Arial"/>
                <a:cs typeface="Arial"/>
              </a:rPr>
              <a:t>...</a:t>
            </a:r>
            <a:endParaRPr lang="en-US">
              <a:solidFill>
                <a:srgbClr val="232D4B"/>
              </a:solidFill>
            </a:endParaRPr>
          </a:p>
        </p:txBody>
      </p:sp>
      <p:pic>
        <p:nvPicPr>
          <p:cNvPr id="2" name="Picture 3">
            <a:extLst>
              <a:ext uri="{FF2B5EF4-FFF2-40B4-BE49-F238E27FC236}">
                <a16:creationId xmlns:a16="http://schemas.microsoft.com/office/drawing/2014/main" id="{3431BF06-A0DD-4597-9FD1-27AC494EC2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59245" y="2707890"/>
            <a:ext cx="3791620" cy="2328561"/>
          </a:xfrm>
          <a:prstGeom prst="rect">
            <a:avLst/>
          </a:prstGeom>
        </p:spPr>
      </p:pic>
    </p:spTree>
    <p:extLst>
      <p:ext uri="{BB962C8B-B14F-4D97-AF65-F5344CB8AC3E}">
        <p14:creationId xmlns:p14="http://schemas.microsoft.com/office/powerpoint/2010/main" val="2171148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4675F0-7FCA-44B9-870B-345002688920}"/>
              </a:ext>
            </a:extLst>
          </p:cNvPr>
          <p:cNvSpPr/>
          <p:nvPr/>
        </p:nvSpPr>
        <p:spPr>
          <a:xfrm>
            <a:off x="2950298" y="4791241"/>
            <a:ext cx="6093303" cy="246221"/>
          </a:xfrm>
          <a:prstGeom prst="rect">
            <a:avLst/>
          </a:prstGeom>
        </p:spPr>
        <p:txBody>
          <a:bodyPr wrap="square">
            <a:spAutoFit/>
          </a:bodyPr>
          <a:lstStyle/>
          <a:p>
            <a:pPr lvl="0">
              <a:buClr>
                <a:srgbClr val="363744"/>
              </a:buClr>
              <a:buSzPts val="1000"/>
            </a:pPr>
            <a:r>
              <a:rPr lang="en-US" sz="1000">
                <a:solidFill>
                  <a:srgbClr val="232D4B"/>
                </a:solidFill>
                <a:hlinkClick r:id="rId3">
                  <a:extLst>
                    <a:ext uri="{A12FA001-AC4F-418D-AE19-62706E023703}">
                      <ahyp:hlinkClr xmlns:ahyp="http://schemas.microsoft.com/office/drawing/2018/hyperlinkcolor" val="tx"/>
                    </a:ext>
                  </a:extLst>
                </a:hlinkClick>
              </a:rPr>
              <a:t>State Higher Education Executive Officers Association (SHEEO) </a:t>
            </a:r>
            <a:r>
              <a:rPr lang="en-US" sz="1000">
                <a:solidFill>
                  <a:srgbClr val="232D4B"/>
                </a:solidFill>
              </a:rPr>
              <a:t>; </a:t>
            </a:r>
            <a:r>
              <a:rPr lang="en-US" sz="1000">
                <a:solidFill>
                  <a:srgbClr val="232D4B"/>
                </a:solidFill>
                <a:hlinkClick r:id="rId4">
                  <a:extLst>
                    <a:ext uri="{A12FA001-AC4F-418D-AE19-62706E023703}">
                      <ahyp:hlinkClr xmlns:ahyp="http://schemas.microsoft.com/office/drawing/2018/hyperlinkcolor" val="tx"/>
                    </a:ext>
                  </a:extLst>
                </a:hlinkClick>
              </a:rPr>
              <a:t>UVa 2019-20 Operating Budget Report</a:t>
            </a:r>
            <a:endParaRPr lang="en-US" sz="1000">
              <a:solidFill>
                <a:srgbClr val="232D4B"/>
              </a:solidFill>
            </a:endParaRPr>
          </a:p>
        </p:txBody>
      </p:sp>
      <p:sp>
        <p:nvSpPr>
          <p:cNvPr id="4" name="Title 3">
            <a:extLst>
              <a:ext uri="{FF2B5EF4-FFF2-40B4-BE49-F238E27FC236}">
                <a16:creationId xmlns:a16="http://schemas.microsoft.com/office/drawing/2014/main" id="{02E074C5-C90A-4D09-AAD2-13B230C2E409}"/>
              </a:ext>
            </a:extLst>
          </p:cNvPr>
          <p:cNvSpPr>
            <a:spLocks noGrp="1"/>
          </p:cNvSpPr>
          <p:nvPr>
            <p:ph type="title"/>
          </p:nvPr>
        </p:nvSpPr>
        <p:spPr>
          <a:xfrm>
            <a:off x="299405" y="205979"/>
            <a:ext cx="8649421" cy="857400"/>
          </a:xfrm>
        </p:spPr>
        <p:txBody>
          <a:bodyPr/>
          <a:lstStyle/>
          <a:p>
            <a:pPr algn="ctr"/>
            <a:r>
              <a:rPr lang="en-US" sz="2900">
                <a:solidFill>
                  <a:srgbClr val="232D4B"/>
                </a:solidFill>
                <a:latin typeface="+mj-lt"/>
              </a:rPr>
              <a:t>Burden of paying continues to shift </a:t>
            </a:r>
            <a:br>
              <a:rPr lang="en-US" sz="2900">
                <a:solidFill>
                  <a:srgbClr val="232D4B"/>
                </a:solidFill>
                <a:latin typeface="+mj-lt"/>
              </a:rPr>
            </a:br>
            <a:r>
              <a:rPr lang="en-US" sz="2900">
                <a:solidFill>
                  <a:srgbClr val="232D4B"/>
                </a:solidFill>
                <a:latin typeface="+mj-lt"/>
              </a:rPr>
              <a:t>from the state to the </a:t>
            </a:r>
            <a:r>
              <a:rPr lang="en-US" sz="2900" b="1">
                <a:solidFill>
                  <a:srgbClr val="232D4B"/>
                </a:solidFill>
                <a:latin typeface="+mj-lt"/>
              </a:rPr>
              <a:t>student</a:t>
            </a:r>
          </a:p>
        </p:txBody>
      </p:sp>
      <p:grpSp>
        <p:nvGrpSpPr>
          <p:cNvPr id="23" name="Group 22">
            <a:extLst>
              <a:ext uri="{FF2B5EF4-FFF2-40B4-BE49-F238E27FC236}">
                <a16:creationId xmlns:a16="http://schemas.microsoft.com/office/drawing/2014/main" id="{B192561A-9ACC-4D96-9A6E-945E066981D8}"/>
              </a:ext>
            </a:extLst>
          </p:cNvPr>
          <p:cNvGrpSpPr/>
          <p:nvPr/>
        </p:nvGrpSpPr>
        <p:grpSpPr>
          <a:xfrm>
            <a:off x="358448" y="1392432"/>
            <a:ext cx="4512451" cy="2633766"/>
            <a:chOff x="2693582" y="1252715"/>
            <a:chExt cx="5488531" cy="3393672"/>
          </a:xfrm>
        </p:grpSpPr>
        <p:grpSp>
          <p:nvGrpSpPr>
            <p:cNvPr id="22" name="Group 21">
              <a:extLst>
                <a:ext uri="{FF2B5EF4-FFF2-40B4-BE49-F238E27FC236}">
                  <a16:creationId xmlns:a16="http://schemas.microsoft.com/office/drawing/2014/main" id="{DBBE8629-1C17-4298-B665-4759978FAB5E}"/>
                </a:ext>
              </a:extLst>
            </p:cNvPr>
            <p:cNvGrpSpPr/>
            <p:nvPr/>
          </p:nvGrpSpPr>
          <p:grpSpPr>
            <a:xfrm>
              <a:off x="2693582" y="1252715"/>
              <a:ext cx="5488531" cy="3393672"/>
              <a:chOff x="950890" y="1165807"/>
              <a:chExt cx="5488531" cy="3393672"/>
            </a:xfrm>
          </p:grpSpPr>
          <p:pic>
            <p:nvPicPr>
              <p:cNvPr id="1026" name="Picture 2">
                <a:extLst>
                  <a:ext uri="{FF2B5EF4-FFF2-40B4-BE49-F238E27FC236}">
                    <a16:creationId xmlns:a16="http://schemas.microsoft.com/office/drawing/2014/main" id="{3F70227A-4EFB-4A0A-A1AF-46C9C2522ACF}"/>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950890" y="1165807"/>
                <a:ext cx="5488531" cy="3393672"/>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38C13C75-80F3-4715-9CE1-392D913567B8}"/>
                  </a:ext>
                </a:extLst>
              </p:cNvPr>
              <p:cNvSpPr/>
              <p:nvPr/>
            </p:nvSpPr>
            <p:spPr>
              <a:xfrm>
                <a:off x="1570612" y="2142186"/>
                <a:ext cx="4714279" cy="962063"/>
              </a:xfrm>
              <a:custGeom>
                <a:avLst/>
                <a:gdLst>
                  <a:gd name="connsiteX0" fmla="*/ 0 w 4700789"/>
                  <a:gd name="connsiteY0" fmla="*/ 570963 h 962063"/>
                  <a:gd name="connsiteX1" fmla="*/ 236113 w 4700789"/>
                  <a:gd name="connsiteY1" fmla="*/ 566670 h 962063"/>
                  <a:gd name="connsiteX2" fmla="*/ 261871 w 4700789"/>
                  <a:gd name="connsiteY2" fmla="*/ 558084 h 962063"/>
                  <a:gd name="connsiteX3" fmla="*/ 274750 w 4700789"/>
                  <a:gd name="connsiteY3" fmla="*/ 553791 h 962063"/>
                  <a:gd name="connsiteX4" fmla="*/ 313386 w 4700789"/>
                  <a:gd name="connsiteY4" fmla="*/ 540913 h 962063"/>
                  <a:gd name="connsiteX5" fmla="*/ 326265 w 4700789"/>
                  <a:gd name="connsiteY5" fmla="*/ 536620 h 962063"/>
                  <a:gd name="connsiteX6" fmla="*/ 352023 w 4700789"/>
                  <a:gd name="connsiteY6" fmla="*/ 532327 h 962063"/>
                  <a:gd name="connsiteX7" fmla="*/ 386367 w 4700789"/>
                  <a:gd name="connsiteY7" fmla="*/ 528034 h 962063"/>
                  <a:gd name="connsiteX8" fmla="*/ 407831 w 4700789"/>
                  <a:gd name="connsiteY8" fmla="*/ 523741 h 962063"/>
                  <a:gd name="connsiteX9" fmla="*/ 463640 w 4700789"/>
                  <a:gd name="connsiteY9" fmla="*/ 519448 h 962063"/>
                  <a:gd name="connsiteX10" fmla="*/ 549499 w 4700789"/>
                  <a:gd name="connsiteY10" fmla="*/ 510862 h 962063"/>
                  <a:gd name="connsiteX11" fmla="*/ 575257 w 4700789"/>
                  <a:gd name="connsiteY11" fmla="*/ 502276 h 962063"/>
                  <a:gd name="connsiteX12" fmla="*/ 601015 w 4700789"/>
                  <a:gd name="connsiteY12" fmla="*/ 485104 h 962063"/>
                  <a:gd name="connsiteX13" fmla="*/ 613893 w 4700789"/>
                  <a:gd name="connsiteY13" fmla="*/ 480811 h 962063"/>
                  <a:gd name="connsiteX14" fmla="*/ 643944 w 4700789"/>
                  <a:gd name="connsiteY14" fmla="*/ 467932 h 962063"/>
                  <a:gd name="connsiteX15" fmla="*/ 652530 w 4700789"/>
                  <a:gd name="connsiteY15" fmla="*/ 455053 h 962063"/>
                  <a:gd name="connsiteX16" fmla="*/ 682581 w 4700789"/>
                  <a:gd name="connsiteY16" fmla="*/ 446467 h 962063"/>
                  <a:gd name="connsiteX17" fmla="*/ 695460 w 4700789"/>
                  <a:gd name="connsiteY17" fmla="*/ 437882 h 962063"/>
                  <a:gd name="connsiteX18" fmla="*/ 708339 w 4700789"/>
                  <a:gd name="connsiteY18" fmla="*/ 433589 h 962063"/>
                  <a:gd name="connsiteX19" fmla="*/ 721217 w 4700789"/>
                  <a:gd name="connsiteY19" fmla="*/ 420710 h 962063"/>
                  <a:gd name="connsiteX20" fmla="*/ 746975 w 4700789"/>
                  <a:gd name="connsiteY20" fmla="*/ 412124 h 962063"/>
                  <a:gd name="connsiteX21" fmla="*/ 772733 w 4700789"/>
                  <a:gd name="connsiteY21" fmla="*/ 399245 h 962063"/>
                  <a:gd name="connsiteX22" fmla="*/ 785612 w 4700789"/>
                  <a:gd name="connsiteY22" fmla="*/ 386366 h 962063"/>
                  <a:gd name="connsiteX23" fmla="*/ 824248 w 4700789"/>
                  <a:gd name="connsiteY23" fmla="*/ 377780 h 962063"/>
                  <a:gd name="connsiteX24" fmla="*/ 845713 w 4700789"/>
                  <a:gd name="connsiteY24" fmla="*/ 373487 h 962063"/>
                  <a:gd name="connsiteX25" fmla="*/ 880057 w 4700789"/>
                  <a:gd name="connsiteY25" fmla="*/ 364901 h 962063"/>
                  <a:gd name="connsiteX26" fmla="*/ 961623 w 4700789"/>
                  <a:gd name="connsiteY26" fmla="*/ 360608 h 962063"/>
                  <a:gd name="connsiteX27" fmla="*/ 1000260 w 4700789"/>
                  <a:gd name="connsiteY27" fmla="*/ 347729 h 962063"/>
                  <a:gd name="connsiteX28" fmla="*/ 1013139 w 4700789"/>
                  <a:gd name="connsiteY28" fmla="*/ 343436 h 962063"/>
                  <a:gd name="connsiteX29" fmla="*/ 1051775 w 4700789"/>
                  <a:gd name="connsiteY29" fmla="*/ 317679 h 962063"/>
                  <a:gd name="connsiteX30" fmla="*/ 1064654 w 4700789"/>
                  <a:gd name="connsiteY30" fmla="*/ 309093 h 962063"/>
                  <a:gd name="connsiteX31" fmla="*/ 1090412 w 4700789"/>
                  <a:gd name="connsiteY31" fmla="*/ 291921 h 962063"/>
                  <a:gd name="connsiteX32" fmla="*/ 1098998 w 4700789"/>
                  <a:gd name="connsiteY32" fmla="*/ 279042 h 962063"/>
                  <a:gd name="connsiteX33" fmla="*/ 1137634 w 4700789"/>
                  <a:gd name="connsiteY33" fmla="*/ 257577 h 962063"/>
                  <a:gd name="connsiteX34" fmla="*/ 1146220 w 4700789"/>
                  <a:gd name="connsiteY34" fmla="*/ 244698 h 962063"/>
                  <a:gd name="connsiteX35" fmla="*/ 1159099 w 4700789"/>
                  <a:gd name="connsiteY35" fmla="*/ 240405 h 962063"/>
                  <a:gd name="connsiteX36" fmla="*/ 1171978 w 4700789"/>
                  <a:gd name="connsiteY36" fmla="*/ 231820 h 962063"/>
                  <a:gd name="connsiteX37" fmla="*/ 1180564 w 4700789"/>
                  <a:gd name="connsiteY37" fmla="*/ 218941 h 962063"/>
                  <a:gd name="connsiteX38" fmla="*/ 1206322 w 4700789"/>
                  <a:gd name="connsiteY38" fmla="*/ 201769 h 962063"/>
                  <a:gd name="connsiteX39" fmla="*/ 1214908 w 4700789"/>
                  <a:gd name="connsiteY39" fmla="*/ 188890 h 962063"/>
                  <a:gd name="connsiteX40" fmla="*/ 1227786 w 4700789"/>
                  <a:gd name="connsiteY40" fmla="*/ 180304 h 962063"/>
                  <a:gd name="connsiteX41" fmla="*/ 1244958 w 4700789"/>
                  <a:gd name="connsiteY41" fmla="*/ 154546 h 962063"/>
                  <a:gd name="connsiteX42" fmla="*/ 1262130 w 4700789"/>
                  <a:gd name="connsiteY42" fmla="*/ 128789 h 962063"/>
                  <a:gd name="connsiteX43" fmla="*/ 1270716 w 4700789"/>
                  <a:gd name="connsiteY43" fmla="*/ 115910 h 962063"/>
                  <a:gd name="connsiteX44" fmla="*/ 1283595 w 4700789"/>
                  <a:gd name="connsiteY44" fmla="*/ 111617 h 962063"/>
                  <a:gd name="connsiteX45" fmla="*/ 1287888 w 4700789"/>
                  <a:gd name="connsiteY45" fmla="*/ 98738 h 962063"/>
                  <a:gd name="connsiteX46" fmla="*/ 1326524 w 4700789"/>
                  <a:gd name="connsiteY46" fmla="*/ 81566 h 962063"/>
                  <a:gd name="connsiteX47" fmla="*/ 1352282 w 4700789"/>
                  <a:gd name="connsiteY47" fmla="*/ 72980 h 962063"/>
                  <a:gd name="connsiteX48" fmla="*/ 1365161 w 4700789"/>
                  <a:gd name="connsiteY48" fmla="*/ 68687 h 962063"/>
                  <a:gd name="connsiteX49" fmla="*/ 1395212 w 4700789"/>
                  <a:gd name="connsiteY49" fmla="*/ 60101 h 962063"/>
                  <a:gd name="connsiteX50" fmla="*/ 1408091 w 4700789"/>
                  <a:gd name="connsiteY50" fmla="*/ 51515 h 962063"/>
                  <a:gd name="connsiteX51" fmla="*/ 1433848 w 4700789"/>
                  <a:gd name="connsiteY51" fmla="*/ 42929 h 962063"/>
                  <a:gd name="connsiteX52" fmla="*/ 1446727 w 4700789"/>
                  <a:gd name="connsiteY52" fmla="*/ 34343 h 962063"/>
                  <a:gd name="connsiteX53" fmla="*/ 1472485 w 4700789"/>
                  <a:gd name="connsiteY53" fmla="*/ 25758 h 962063"/>
                  <a:gd name="connsiteX54" fmla="*/ 1498243 w 4700789"/>
                  <a:gd name="connsiteY54" fmla="*/ 8586 h 962063"/>
                  <a:gd name="connsiteX55" fmla="*/ 1511122 w 4700789"/>
                  <a:gd name="connsiteY55" fmla="*/ 0 h 962063"/>
                  <a:gd name="connsiteX56" fmla="*/ 1528293 w 4700789"/>
                  <a:gd name="connsiteY56" fmla="*/ 4293 h 962063"/>
                  <a:gd name="connsiteX57" fmla="*/ 1549758 w 4700789"/>
                  <a:gd name="connsiteY57" fmla="*/ 30051 h 962063"/>
                  <a:gd name="connsiteX58" fmla="*/ 1575516 w 4700789"/>
                  <a:gd name="connsiteY58" fmla="*/ 47222 h 962063"/>
                  <a:gd name="connsiteX59" fmla="*/ 1588395 w 4700789"/>
                  <a:gd name="connsiteY59" fmla="*/ 55808 h 962063"/>
                  <a:gd name="connsiteX60" fmla="*/ 1601274 w 4700789"/>
                  <a:gd name="connsiteY60" fmla="*/ 60101 h 962063"/>
                  <a:gd name="connsiteX61" fmla="*/ 1639910 w 4700789"/>
                  <a:gd name="connsiteY61" fmla="*/ 77273 h 962063"/>
                  <a:gd name="connsiteX62" fmla="*/ 1665668 w 4700789"/>
                  <a:gd name="connsiteY62" fmla="*/ 85859 h 962063"/>
                  <a:gd name="connsiteX63" fmla="*/ 1678547 w 4700789"/>
                  <a:gd name="connsiteY63" fmla="*/ 90152 h 962063"/>
                  <a:gd name="connsiteX64" fmla="*/ 1691426 w 4700789"/>
                  <a:gd name="connsiteY64" fmla="*/ 98738 h 962063"/>
                  <a:gd name="connsiteX65" fmla="*/ 1717184 w 4700789"/>
                  <a:gd name="connsiteY65" fmla="*/ 107324 h 962063"/>
                  <a:gd name="connsiteX66" fmla="*/ 1725770 w 4700789"/>
                  <a:gd name="connsiteY66" fmla="*/ 133082 h 962063"/>
                  <a:gd name="connsiteX67" fmla="*/ 1730062 w 4700789"/>
                  <a:gd name="connsiteY67" fmla="*/ 145960 h 962063"/>
                  <a:gd name="connsiteX68" fmla="*/ 1738648 w 4700789"/>
                  <a:gd name="connsiteY68" fmla="*/ 158839 h 962063"/>
                  <a:gd name="connsiteX69" fmla="*/ 1751527 w 4700789"/>
                  <a:gd name="connsiteY69" fmla="*/ 197476 h 962063"/>
                  <a:gd name="connsiteX70" fmla="*/ 1760113 w 4700789"/>
                  <a:gd name="connsiteY70" fmla="*/ 223234 h 962063"/>
                  <a:gd name="connsiteX71" fmla="*/ 1764406 w 4700789"/>
                  <a:gd name="connsiteY71" fmla="*/ 236113 h 962063"/>
                  <a:gd name="connsiteX72" fmla="*/ 1777285 w 4700789"/>
                  <a:gd name="connsiteY72" fmla="*/ 279042 h 962063"/>
                  <a:gd name="connsiteX73" fmla="*/ 1785871 w 4700789"/>
                  <a:gd name="connsiteY73" fmla="*/ 304800 h 962063"/>
                  <a:gd name="connsiteX74" fmla="*/ 1790164 w 4700789"/>
                  <a:gd name="connsiteY74" fmla="*/ 317679 h 962063"/>
                  <a:gd name="connsiteX75" fmla="*/ 1807336 w 4700789"/>
                  <a:gd name="connsiteY75" fmla="*/ 343436 h 962063"/>
                  <a:gd name="connsiteX76" fmla="*/ 1820215 w 4700789"/>
                  <a:gd name="connsiteY76" fmla="*/ 369194 h 962063"/>
                  <a:gd name="connsiteX77" fmla="*/ 1828800 w 4700789"/>
                  <a:gd name="connsiteY77" fmla="*/ 394952 h 962063"/>
                  <a:gd name="connsiteX78" fmla="*/ 1841679 w 4700789"/>
                  <a:gd name="connsiteY78" fmla="*/ 433589 h 962063"/>
                  <a:gd name="connsiteX79" fmla="*/ 1845972 w 4700789"/>
                  <a:gd name="connsiteY79" fmla="*/ 446467 h 962063"/>
                  <a:gd name="connsiteX80" fmla="*/ 1850265 w 4700789"/>
                  <a:gd name="connsiteY80" fmla="*/ 459346 h 962063"/>
                  <a:gd name="connsiteX81" fmla="*/ 1863144 w 4700789"/>
                  <a:gd name="connsiteY81" fmla="*/ 485104 h 962063"/>
                  <a:gd name="connsiteX82" fmla="*/ 1884609 w 4700789"/>
                  <a:gd name="connsiteY82" fmla="*/ 502276 h 962063"/>
                  <a:gd name="connsiteX83" fmla="*/ 1897488 w 4700789"/>
                  <a:gd name="connsiteY83" fmla="*/ 510862 h 962063"/>
                  <a:gd name="connsiteX84" fmla="*/ 1923246 w 4700789"/>
                  <a:gd name="connsiteY84" fmla="*/ 519448 h 962063"/>
                  <a:gd name="connsiteX85" fmla="*/ 1936124 w 4700789"/>
                  <a:gd name="connsiteY85" fmla="*/ 528034 h 962063"/>
                  <a:gd name="connsiteX86" fmla="*/ 1961882 w 4700789"/>
                  <a:gd name="connsiteY86" fmla="*/ 536620 h 962063"/>
                  <a:gd name="connsiteX87" fmla="*/ 1987640 w 4700789"/>
                  <a:gd name="connsiteY87" fmla="*/ 553791 h 962063"/>
                  <a:gd name="connsiteX88" fmla="*/ 2000519 w 4700789"/>
                  <a:gd name="connsiteY88" fmla="*/ 566670 h 962063"/>
                  <a:gd name="connsiteX89" fmla="*/ 2013398 w 4700789"/>
                  <a:gd name="connsiteY89" fmla="*/ 575256 h 962063"/>
                  <a:gd name="connsiteX90" fmla="*/ 2034862 w 4700789"/>
                  <a:gd name="connsiteY90" fmla="*/ 601014 h 962063"/>
                  <a:gd name="connsiteX91" fmla="*/ 2047741 w 4700789"/>
                  <a:gd name="connsiteY91" fmla="*/ 605307 h 962063"/>
                  <a:gd name="connsiteX92" fmla="*/ 2060620 w 4700789"/>
                  <a:gd name="connsiteY92" fmla="*/ 618186 h 962063"/>
                  <a:gd name="connsiteX93" fmla="*/ 2116429 w 4700789"/>
                  <a:gd name="connsiteY93" fmla="*/ 622479 h 962063"/>
                  <a:gd name="connsiteX94" fmla="*/ 2142186 w 4700789"/>
                  <a:gd name="connsiteY94" fmla="*/ 613893 h 962063"/>
                  <a:gd name="connsiteX95" fmla="*/ 2155065 w 4700789"/>
                  <a:gd name="connsiteY95" fmla="*/ 609600 h 962063"/>
                  <a:gd name="connsiteX96" fmla="*/ 2180823 w 4700789"/>
                  <a:gd name="connsiteY96" fmla="*/ 592428 h 962063"/>
                  <a:gd name="connsiteX97" fmla="*/ 2206581 w 4700789"/>
                  <a:gd name="connsiteY97" fmla="*/ 583842 h 962063"/>
                  <a:gd name="connsiteX98" fmla="*/ 2228046 w 4700789"/>
                  <a:gd name="connsiteY98" fmla="*/ 566670 h 962063"/>
                  <a:gd name="connsiteX99" fmla="*/ 2240924 w 4700789"/>
                  <a:gd name="connsiteY99" fmla="*/ 558084 h 962063"/>
                  <a:gd name="connsiteX100" fmla="*/ 2253803 w 4700789"/>
                  <a:gd name="connsiteY100" fmla="*/ 553791 h 962063"/>
                  <a:gd name="connsiteX101" fmla="*/ 2348248 w 4700789"/>
                  <a:gd name="connsiteY101" fmla="*/ 549498 h 962063"/>
                  <a:gd name="connsiteX102" fmla="*/ 2374006 w 4700789"/>
                  <a:gd name="connsiteY102" fmla="*/ 545205 h 962063"/>
                  <a:gd name="connsiteX103" fmla="*/ 2386885 w 4700789"/>
                  <a:gd name="connsiteY103" fmla="*/ 540913 h 962063"/>
                  <a:gd name="connsiteX104" fmla="*/ 2421229 w 4700789"/>
                  <a:gd name="connsiteY104" fmla="*/ 536620 h 962063"/>
                  <a:gd name="connsiteX105" fmla="*/ 2446986 w 4700789"/>
                  <a:gd name="connsiteY105" fmla="*/ 528034 h 962063"/>
                  <a:gd name="connsiteX106" fmla="*/ 2468451 w 4700789"/>
                  <a:gd name="connsiteY106" fmla="*/ 510862 h 962063"/>
                  <a:gd name="connsiteX107" fmla="*/ 2472744 w 4700789"/>
                  <a:gd name="connsiteY107" fmla="*/ 497983 h 962063"/>
                  <a:gd name="connsiteX108" fmla="*/ 2485623 w 4700789"/>
                  <a:gd name="connsiteY108" fmla="*/ 493690 h 962063"/>
                  <a:gd name="connsiteX109" fmla="*/ 2511381 w 4700789"/>
                  <a:gd name="connsiteY109" fmla="*/ 476518 h 962063"/>
                  <a:gd name="connsiteX110" fmla="*/ 2562896 w 4700789"/>
                  <a:gd name="connsiteY110" fmla="*/ 442174 h 962063"/>
                  <a:gd name="connsiteX111" fmla="*/ 2601533 w 4700789"/>
                  <a:gd name="connsiteY111" fmla="*/ 416417 h 962063"/>
                  <a:gd name="connsiteX112" fmla="*/ 2614412 w 4700789"/>
                  <a:gd name="connsiteY112" fmla="*/ 407831 h 962063"/>
                  <a:gd name="connsiteX113" fmla="*/ 2622998 w 4700789"/>
                  <a:gd name="connsiteY113" fmla="*/ 394952 h 962063"/>
                  <a:gd name="connsiteX114" fmla="*/ 2648755 w 4700789"/>
                  <a:gd name="connsiteY114" fmla="*/ 382073 h 962063"/>
                  <a:gd name="connsiteX115" fmla="*/ 2674513 w 4700789"/>
                  <a:gd name="connsiteY115" fmla="*/ 394952 h 962063"/>
                  <a:gd name="connsiteX116" fmla="*/ 2687392 w 4700789"/>
                  <a:gd name="connsiteY116" fmla="*/ 403538 h 962063"/>
                  <a:gd name="connsiteX117" fmla="*/ 2713150 w 4700789"/>
                  <a:gd name="connsiteY117" fmla="*/ 412124 h 962063"/>
                  <a:gd name="connsiteX118" fmla="*/ 2751786 w 4700789"/>
                  <a:gd name="connsiteY118" fmla="*/ 429296 h 962063"/>
                  <a:gd name="connsiteX119" fmla="*/ 2790423 w 4700789"/>
                  <a:gd name="connsiteY119" fmla="*/ 442174 h 962063"/>
                  <a:gd name="connsiteX120" fmla="*/ 2803302 w 4700789"/>
                  <a:gd name="connsiteY120" fmla="*/ 446467 h 962063"/>
                  <a:gd name="connsiteX121" fmla="*/ 2824767 w 4700789"/>
                  <a:gd name="connsiteY121" fmla="*/ 450760 h 962063"/>
                  <a:gd name="connsiteX122" fmla="*/ 2850524 w 4700789"/>
                  <a:gd name="connsiteY122" fmla="*/ 459346 h 962063"/>
                  <a:gd name="connsiteX123" fmla="*/ 2863403 w 4700789"/>
                  <a:gd name="connsiteY123" fmla="*/ 463639 h 962063"/>
                  <a:gd name="connsiteX124" fmla="*/ 2876282 w 4700789"/>
                  <a:gd name="connsiteY124" fmla="*/ 467932 h 962063"/>
                  <a:gd name="connsiteX125" fmla="*/ 2897747 w 4700789"/>
                  <a:gd name="connsiteY125" fmla="*/ 472225 h 962063"/>
                  <a:gd name="connsiteX126" fmla="*/ 2932091 w 4700789"/>
                  <a:gd name="connsiteY126" fmla="*/ 489397 h 962063"/>
                  <a:gd name="connsiteX127" fmla="*/ 2949262 w 4700789"/>
                  <a:gd name="connsiteY127" fmla="*/ 497983 h 962063"/>
                  <a:gd name="connsiteX128" fmla="*/ 2975020 w 4700789"/>
                  <a:gd name="connsiteY128" fmla="*/ 506569 h 962063"/>
                  <a:gd name="connsiteX129" fmla="*/ 3000778 w 4700789"/>
                  <a:gd name="connsiteY129" fmla="*/ 515155 h 962063"/>
                  <a:gd name="connsiteX130" fmla="*/ 3013657 w 4700789"/>
                  <a:gd name="connsiteY130" fmla="*/ 519448 h 962063"/>
                  <a:gd name="connsiteX131" fmla="*/ 3026536 w 4700789"/>
                  <a:gd name="connsiteY131" fmla="*/ 545205 h 962063"/>
                  <a:gd name="connsiteX132" fmla="*/ 3039415 w 4700789"/>
                  <a:gd name="connsiteY132" fmla="*/ 553791 h 962063"/>
                  <a:gd name="connsiteX133" fmla="*/ 3043708 w 4700789"/>
                  <a:gd name="connsiteY133" fmla="*/ 566670 h 962063"/>
                  <a:gd name="connsiteX134" fmla="*/ 3056586 w 4700789"/>
                  <a:gd name="connsiteY134" fmla="*/ 579549 h 962063"/>
                  <a:gd name="connsiteX135" fmla="*/ 3069465 w 4700789"/>
                  <a:gd name="connsiteY135" fmla="*/ 596721 h 962063"/>
                  <a:gd name="connsiteX136" fmla="*/ 3078051 w 4700789"/>
                  <a:gd name="connsiteY136" fmla="*/ 609600 h 962063"/>
                  <a:gd name="connsiteX137" fmla="*/ 3103809 w 4700789"/>
                  <a:gd name="connsiteY137" fmla="*/ 626772 h 962063"/>
                  <a:gd name="connsiteX138" fmla="*/ 3108102 w 4700789"/>
                  <a:gd name="connsiteY138" fmla="*/ 639651 h 962063"/>
                  <a:gd name="connsiteX139" fmla="*/ 3120981 w 4700789"/>
                  <a:gd name="connsiteY139" fmla="*/ 648236 h 962063"/>
                  <a:gd name="connsiteX140" fmla="*/ 3146739 w 4700789"/>
                  <a:gd name="connsiteY140" fmla="*/ 673994 h 962063"/>
                  <a:gd name="connsiteX141" fmla="*/ 3159617 w 4700789"/>
                  <a:gd name="connsiteY141" fmla="*/ 686873 h 962063"/>
                  <a:gd name="connsiteX142" fmla="*/ 3168203 w 4700789"/>
                  <a:gd name="connsiteY142" fmla="*/ 699752 h 962063"/>
                  <a:gd name="connsiteX143" fmla="*/ 3181082 w 4700789"/>
                  <a:gd name="connsiteY143" fmla="*/ 708338 h 962063"/>
                  <a:gd name="connsiteX144" fmla="*/ 3275527 w 4700789"/>
                  <a:gd name="connsiteY144" fmla="*/ 716924 h 962063"/>
                  <a:gd name="connsiteX145" fmla="*/ 3382851 w 4700789"/>
                  <a:gd name="connsiteY145" fmla="*/ 704045 h 962063"/>
                  <a:gd name="connsiteX146" fmla="*/ 3395730 w 4700789"/>
                  <a:gd name="connsiteY146" fmla="*/ 708338 h 962063"/>
                  <a:gd name="connsiteX147" fmla="*/ 3408609 w 4700789"/>
                  <a:gd name="connsiteY147" fmla="*/ 734096 h 962063"/>
                  <a:gd name="connsiteX148" fmla="*/ 3417195 w 4700789"/>
                  <a:gd name="connsiteY148" fmla="*/ 746974 h 962063"/>
                  <a:gd name="connsiteX149" fmla="*/ 3425781 w 4700789"/>
                  <a:gd name="connsiteY149" fmla="*/ 772732 h 962063"/>
                  <a:gd name="connsiteX150" fmla="*/ 3434367 w 4700789"/>
                  <a:gd name="connsiteY150" fmla="*/ 785611 h 962063"/>
                  <a:gd name="connsiteX151" fmla="*/ 3455831 w 4700789"/>
                  <a:gd name="connsiteY151" fmla="*/ 824248 h 962063"/>
                  <a:gd name="connsiteX152" fmla="*/ 3468710 w 4700789"/>
                  <a:gd name="connsiteY152" fmla="*/ 850005 h 962063"/>
                  <a:gd name="connsiteX153" fmla="*/ 3481589 w 4700789"/>
                  <a:gd name="connsiteY153" fmla="*/ 875763 h 962063"/>
                  <a:gd name="connsiteX154" fmla="*/ 3507347 w 4700789"/>
                  <a:gd name="connsiteY154" fmla="*/ 901521 h 962063"/>
                  <a:gd name="connsiteX155" fmla="*/ 3520226 w 4700789"/>
                  <a:gd name="connsiteY155" fmla="*/ 910107 h 962063"/>
                  <a:gd name="connsiteX156" fmla="*/ 3558862 w 4700789"/>
                  <a:gd name="connsiteY156" fmla="*/ 944451 h 962063"/>
                  <a:gd name="connsiteX157" fmla="*/ 3567448 w 4700789"/>
                  <a:gd name="connsiteY157" fmla="*/ 957329 h 962063"/>
                  <a:gd name="connsiteX158" fmla="*/ 3627550 w 4700789"/>
                  <a:gd name="connsiteY158" fmla="*/ 957329 h 962063"/>
                  <a:gd name="connsiteX159" fmla="*/ 3661893 w 4700789"/>
                  <a:gd name="connsiteY159" fmla="*/ 948743 h 962063"/>
                  <a:gd name="connsiteX160" fmla="*/ 3691944 w 4700789"/>
                  <a:gd name="connsiteY160" fmla="*/ 935865 h 962063"/>
                  <a:gd name="connsiteX161" fmla="*/ 3704823 w 4700789"/>
                  <a:gd name="connsiteY161" fmla="*/ 927279 h 962063"/>
                  <a:gd name="connsiteX162" fmla="*/ 3717702 w 4700789"/>
                  <a:gd name="connsiteY162" fmla="*/ 922986 h 962063"/>
                  <a:gd name="connsiteX163" fmla="*/ 3752046 w 4700789"/>
                  <a:gd name="connsiteY163" fmla="*/ 914400 h 962063"/>
                  <a:gd name="connsiteX164" fmla="*/ 3769217 w 4700789"/>
                  <a:gd name="connsiteY164" fmla="*/ 910107 h 962063"/>
                  <a:gd name="connsiteX165" fmla="*/ 3782096 w 4700789"/>
                  <a:gd name="connsiteY165" fmla="*/ 905814 h 962063"/>
                  <a:gd name="connsiteX166" fmla="*/ 3812147 w 4700789"/>
                  <a:gd name="connsiteY166" fmla="*/ 901521 h 962063"/>
                  <a:gd name="connsiteX167" fmla="*/ 3846491 w 4700789"/>
                  <a:gd name="connsiteY167" fmla="*/ 892935 h 962063"/>
                  <a:gd name="connsiteX168" fmla="*/ 3906592 w 4700789"/>
                  <a:gd name="connsiteY168" fmla="*/ 875763 h 962063"/>
                  <a:gd name="connsiteX169" fmla="*/ 4013916 w 4700789"/>
                  <a:gd name="connsiteY169" fmla="*/ 871470 h 962063"/>
                  <a:gd name="connsiteX170" fmla="*/ 4061139 w 4700789"/>
                  <a:gd name="connsiteY170" fmla="*/ 867177 h 962063"/>
                  <a:gd name="connsiteX171" fmla="*/ 4121240 w 4700789"/>
                  <a:gd name="connsiteY171" fmla="*/ 862884 h 962063"/>
                  <a:gd name="connsiteX172" fmla="*/ 4134119 w 4700789"/>
                  <a:gd name="connsiteY172" fmla="*/ 858591 h 962063"/>
                  <a:gd name="connsiteX173" fmla="*/ 4155584 w 4700789"/>
                  <a:gd name="connsiteY173" fmla="*/ 854298 h 962063"/>
                  <a:gd name="connsiteX174" fmla="*/ 4168462 w 4700789"/>
                  <a:gd name="connsiteY174" fmla="*/ 850005 h 962063"/>
                  <a:gd name="connsiteX175" fmla="*/ 4331595 w 4700789"/>
                  <a:gd name="connsiteY175" fmla="*/ 845713 h 962063"/>
                  <a:gd name="connsiteX176" fmla="*/ 4348767 w 4700789"/>
                  <a:gd name="connsiteY176" fmla="*/ 819955 h 962063"/>
                  <a:gd name="connsiteX177" fmla="*/ 4357353 w 4700789"/>
                  <a:gd name="connsiteY177" fmla="*/ 807076 h 962063"/>
                  <a:gd name="connsiteX178" fmla="*/ 4370231 w 4700789"/>
                  <a:gd name="connsiteY178" fmla="*/ 798490 h 962063"/>
                  <a:gd name="connsiteX179" fmla="*/ 4408868 w 4700789"/>
                  <a:gd name="connsiteY179" fmla="*/ 768439 h 962063"/>
                  <a:gd name="connsiteX180" fmla="*/ 4426040 w 4700789"/>
                  <a:gd name="connsiteY180" fmla="*/ 759853 h 962063"/>
                  <a:gd name="connsiteX181" fmla="*/ 4438919 w 4700789"/>
                  <a:gd name="connsiteY181" fmla="*/ 755560 h 962063"/>
                  <a:gd name="connsiteX182" fmla="*/ 4464677 w 4700789"/>
                  <a:gd name="connsiteY182" fmla="*/ 738389 h 962063"/>
                  <a:gd name="connsiteX183" fmla="*/ 4477555 w 4700789"/>
                  <a:gd name="connsiteY183" fmla="*/ 734096 h 962063"/>
                  <a:gd name="connsiteX184" fmla="*/ 4516192 w 4700789"/>
                  <a:gd name="connsiteY184" fmla="*/ 712631 h 962063"/>
                  <a:gd name="connsiteX185" fmla="*/ 4580586 w 4700789"/>
                  <a:gd name="connsiteY185" fmla="*/ 721217 h 962063"/>
                  <a:gd name="connsiteX186" fmla="*/ 4593465 w 4700789"/>
                  <a:gd name="connsiteY186" fmla="*/ 725510 h 962063"/>
                  <a:gd name="connsiteX187" fmla="*/ 4623516 w 4700789"/>
                  <a:gd name="connsiteY187" fmla="*/ 729803 h 962063"/>
                  <a:gd name="connsiteX188" fmla="*/ 4640688 w 4700789"/>
                  <a:gd name="connsiteY188" fmla="*/ 734096 h 962063"/>
                  <a:gd name="connsiteX189" fmla="*/ 4675031 w 4700789"/>
                  <a:gd name="connsiteY189" fmla="*/ 742682 h 962063"/>
                  <a:gd name="connsiteX190" fmla="*/ 4700789 w 4700789"/>
                  <a:gd name="connsiteY190" fmla="*/ 751267 h 96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4700789" h="962063">
                    <a:moveTo>
                      <a:pt x="0" y="570963"/>
                    </a:moveTo>
                    <a:cubicBezTo>
                      <a:pt x="78704" y="569532"/>
                      <a:pt x="157491" y="570537"/>
                      <a:pt x="236113" y="566670"/>
                    </a:cubicBezTo>
                    <a:cubicBezTo>
                      <a:pt x="245153" y="566225"/>
                      <a:pt x="253285" y="560946"/>
                      <a:pt x="261871" y="558084"/>
                    </a:cubicBezTo>
                    <a:lnTo>
                      <a:pt x="274750" y="553791"/>
                    </a:lnTo>
                    <a:lnTo>
                      <a:pt x="313386" y="540913"/>
                    </a:lnTo>
                    <a:cubicBezTo>
                      <a:pt x="317679" y="539482"/>
                      <a:pt x="321801" y="537364"/>
                      <a:pt x="326265" y="536620"/>
                    </a:cubicBezTo>
                    <a:cubicBezTo>
                      <a:pt x="334851" y="535189"/>
                      <a:pt x="343406" y="533558"/>
                      <a:pt x="352023" y="532327"/>
                    </a:cubicBezTo>
                    <a:cubicBezTo>
                      <a:pt x="363444" y="530695"/>
                      <a:pt x="374964" y="529788"/>
                      <a:pt x="386367" y="528034"/>
                    </a:cubicBezTo>
                    <a:cubicBezTo>
                      <a:pt x="393579" y="526925"/>
                      <a:pt x="400579" y="524547"/>
                      <a:pt x="407831" y="523741"/>
                    </a:cubicBezTo>
                    <a:cubicBezTo>
                      <a:pt x="426375" y="521681"/>
                      <a:pt x="445059" y="521137"/>
                      <a:pt x="463640" y="519448"/>
                    </a:cubicBezTo>
                    <a:lnTo>
                      <a:pt x="549499" y="510862"/>
                    </a:lnTo>
                    <a:cubicBezTo>
                      <a:pt x="558085" y="508000"/>
                      <a:pt x="567727" y="507296"/>
                      <a:pt x="575257" y="502276"/>
                    </a:cubicBezTo>
                    <a:lnTo>
                      <a:pt x="601015" y="485104"/>
                    </a:lnTo>
                    <a:cubicBezTo>
                      <a:pt x="604780" y="482594"/>
                      <a:pt x="609846" y="482835"/>
                      <a:pt x="613893" y="480811"/>
                    </a:cubicBezTo>
                    <a:cubicBezTo>
                      <a:pt x="643538" y="465988"/>
                      <a:pt x="608208" y="476866"/>
                      <a:pt x="643944" y="467932"/>
                    </a:cubicBezTo>
                    <a:cubicBezTo>
                      <a:pt x="646806" y="463639"/>
                      <a:pt x="648501" y="458276"/>
                      <a:pt x="652530" y="455053"/>
                    </a:cubicBezTo>
                    <a:cubicBezTo>
                      <a:pt x="655329" y="452813"/>
                      <a:pt x="681459" y="446747"/>
                      <a:pt x="682581" y="446467"/>
                    </a:cubicBezTo>
                    <a:cubicBezTo>
                      <a:pt x="686874" y="443605"/>
                      <a:pt x="690845" y="440189"/>
                      <a:pt x="695460" y="437882"/>
                    </a:cubicBezTo>
                    <a:cubicBezTo>
                      <a:pt x="699508" y="435858"/>
                      <a:pt x="704574" y="436099"/>
                      <a:pt x="708339" y="433589"/>
                    </a:cubicBezTo>
                    <a:cubicBezTo>
                      <a:pt x="713390" y="430221"/>
                      <a:pt x="715910" y="423658"/>
                      <a:pt x="721217" y="420710"/>
                    </a:cubicBezTo>
                    <a:cubicBezTo>
                      <a:pt x="729128" y="416315"/>
                      <a:pt x="739445" y="417144"/>
                      <a:pt x="746975" y="412124"/>
                    </a:cubicBezTo>
                    <a:cubicBezTo>
                      <a:pt x="763619" y="401028"/>
                      <a:pt x="754959" y="405170"/>
                      <a:pt x="772733" y="399245"/>
                    </a:cubicBezTo>
                    <a:cubicBezTo>
                      <a:pt x="777026" y="394952"/>
                      <a:pt x="780560" y="389734"/>
                      <a:pt x="785612" y="386366"/>
                    </a:cubicBezTo>
                    <a:cubicBezTo>
                      <a:pt x="792708" y="381635"/>
                      <a:pt x="821034" y="378364"/>
                      <a:pt x="824248" y="377780"/>
                    </a:cubicBezTo>
                    <a:cubicBezTo>
                      <a:pt x="831427" y="376475"/>
                      <a:pt x="838634" y="375257"/>
                      <a:pt x="845713" y="373487"/>
                    </a:cubicBezTo>
                    <a:cubicBezTo>
                      <a:pt x="864170" y="368873"/>
                      <a:pt x="856322" y="366879"/>
                      <a:pt x="880057" y="364901"/>
                    </a:cubicBezTo>
                    <a:cubicBezTo>
                      <a:pt x="907189" y="362640"/>
                      <a:pt x="934434" y="362039"/>
                      <a:pt x="961623" y="360608"/>
                    </a:cubicBezTo>
                    <a:lnTo>
                      <a:pt x="1000260" y="347729"/>
                    </a:lnTo>
                    <a:cubicBezTo>
                      <a:pt x="1004553" y="346298"/>
                      <a:pt x="1009374" y="345946"/>
                      <a:pt x="1013139" y="343436"/>
                    </a:cubicBezTo>
                    <a:lnTo>
                      <a:pt x="1051775" y="317679"/>
                    </a:lnTo>
                    <a:cubicBezTo>
                      <a:pt x="1056068" y="314817"/>
                      <a:pt x="1061006" y="312741"/>
                      <a:pt x="1064654" y="309093"/>
                    </a:cubicBezTo>
                    <a:cubicBezTo>
                      <a:pt x="1080733" y="293014"/>
                      <a:pt x="1071773" y="298134"/>
                      <a:pt x="1090412" y="291921"/>
                    </a:cubicBezTo>
                    <a:cubicBezTo>
                      <a:pt x="1093274" y="287628"/>
                      <a:pt x="1095115" y="282440"/>
                      <a:pt x="1098998" y="279042"/>
                    </a:cubicBezTo>
                    <a:cubicBezTo>
                      <a:pt x="1117166" y="263145"/>
                      <a:pt x="1119945" y="263473"/>
                      <a:pt x="1137634" y="257577"/>
                    </a:cubicBezTo>
                    <a:cubicBezTo>
                      <a:pt x="1140496" y="253284"/>
                      <a:pt x="1142191" y="247921"/>
                      <a:pt x="1146220" y="244698"/>
                    </a:cubicBezTo>
                    <a:cubicBezTo>
                      <a:pt x="1149754" y="241871"/>
                      <a:pt x="1155051" y="242429"/>
                      <a:pt x="1159099" y="240405"/>
                    </a:cubicBezTo>
                    <a:cubicBezTo>
                      <a:pt x="1163714" y="238098"/>
                      <a:pt x="1167685" y="234682"/>
                      <a:pt x="1171978" y="231820"/>
                    </a:cubicBezTo>
                    <a:cubicBezTo>
                      <a:pt x="1174840" y="227527"/>
                      <a:pt x="1176681" y="222339"/>
                      <a:pt x="1180564" y="218941"/>
                    </a:cubicBezTo>
                    <a:cubicBezTo>
                      <a:pt x="1188330" y="212146"/>
                      <a:pt x="1206322" y="201769"/>
                      <a:pt x="1206322" y="201769"/>
                    </a:cubicBezTo>
                    <a:cubicBezTo>
                      <a:pt x="1209184" y="197476"/>
                      <a:pt x="1211260" y="192538"/>
                      <a:pt x="1214908" y="188890"/>
                    </a:cubicBezTo>
                    <a:cubicBezTo>
                      <a:pt x="1218556" y="185242"/>
                      <a:pt x="1224389" y="184187"/>
                      <a:pt x="1227786" y="180304"/>
                    </a:cubicBezTo>
                    <a:cubicBezTo>
                      <a:pt x="1234581" y="172538"/>
                      <a:pt x="1239234" y="163132"/>
                      <a:pt x="1244958" y="154546"/>
                    </a:cubicBezTo>
                    <a:lnTo>
                      <a:pt x="1262130" y="128789"/>
                    </a:lnTo>
                    <a:cubicBezTo>
                      <a:pt x="1264992" y="124496"/>
                      <a:pt x="1265821" y="117542"/>
                      <a:pt x="1270716" y="115910"/>
                    </a:cubicBezTo>
                    <a:lnTo>
                      <a:pt x="1283595" y="111617"/>
                    </a:lnTo>
                    <a:cubicBezTo>
                      <a:pt x="1285026" y="107324"/>
                      <a:pt x="1285061" y="102272"/>
                      <a:pt x="1287888" y="98738"/>
                    </a:cubicBezTo>
                    <a:cubicBezTo>
                      <a:pt x="1295309" y="89461"/>
                      <a:pt x="1318654" y="84190"/>
                      <a:pt x="1326524" y="81566"/>
                    </a:cubicBezTo>
                    <a:lnTo>
                      <a:pt x="1352282" y="72980"/>
                    </a:lnTo>
                    <a:cubicBezTo>
                      <a:pt x="1356575" y="71549"/>
                      <a:pt x="1360771" y="69785"/>
                      <a:pt x="1365161" y="68687"/>
                    </a:cubicBezTo>
                    <a:cubicBezTo>
                      <a:pt x="1370663" y="67312"/>
                      <a:pt x="1389053" y="63180"/>
                      <a:pt x="1395212" y="60101"/>
                    </a:cubicBezTo>
                    <a:cubicBezTo>
                      <a:pt x="1399827" y="57794"/>
                      <a:pt x="1403376" y="53611"/>
                      <a:pt x="1408091" y="51515"/>
                    </a:cubicBezTo>
                    <a:cubicBezTo>
                      <a:pt x="1416361" y="47839"/>
                      <a:pt x="1426318" y="47949"/>
                      <a:pt x="1433848" y="42929"/>
                    </a:cubicBezTo>
                    <a:cubicBezTo>
                      <a:pt x="1438141" y="40067"/>
                      <a:pt x="1442012" y="36438"/>
                      <a:pt x="1446727" y="34343"/>
                    </a:cubicBezTo>
                    <a:cubicBezTo>
                      <a:pt x="1454997" y="30667"/>
                      <a:pt x="1464955" y="30778"/>
                      <a:pt x="1472485" y="25758"/>
                    </a:cubicBezTo>
                    <a:lnTo>
                      <a:pt x="1498243" y="8586"/>
                    </a:lnTo>
                    <a:lnTo>
                      <a:pt x="1511122" y="0"/>
                    </a:lnTo>
                    <a:cubicBezTo>
                      <a:pt x="1516846" y="1431"/>
                      <a:pt x="1523171" y="1366"/>
                      <a:pt x="1528293" y="4293"/>
                    </a:cubicBezTo>
                    <a:cubicBezTo>
                      <a:pt x="1550450" y="16955"/>
                      <a:pt x="1533020" y="15406"/>
                      <a:pt x="1549758" y="30051"/>
                    </a:cubicBezTo>
                    <a:cubicBezTo>
                      <a:pt x="1557524" y="36846"/>
                      <a:pt x="1566930" y="41498"/>
                      <a:pt x="1575516" y="47222"/>
                    </a:cubicBezTo>
                    <a:cubicBezTo>
                      <a:pt x="1579809" y="50084"/>
                      <a:pt x="1583500" y="54176"/>
                      <a:pt x="1588395" y="55808"/>
                    </a:cubicBezTo>
                    <a:cubicBezTo>
                      <a:pt x="1592688" y="57239"/>
                      <a:pt x="1597227" y="58077"/>
                      <a:pt x="1601274" y="60101"/>
                    </a:cubicBezTo>
                    <a:cubicBezTo>
                      <a:pt x="1642093" y="80510"/>
                      <a:pt x="1573458" y="55122"/>
                      <a:pt x="1639910" y="77273"/>
                    </a:cubicBezTo>
                    <a:lnTo>
                      <a:pt x="1665668" y="85859"/>
                    </a:lnTo>
                    <a:cubicBezTo>
                      <a:pt x="1669961" y="87290"/>
                      <a:pt x="1674782" y="87642"/>
                      <a:pt x="1678547" y="90152"/>
                    </a:cubicBezTo>
                    <a:cubicBezTo>
                      <a:pt x="1682840" y="93014"/>
                      <a:pt x="1686711" y="96643"/>
                      <a:pt x="1691426" y="98738"/>
                    </a:cubicBezTo>
                    <a:cubicBezTo>
                      <a:pt x="1699696" y="102414"/>
                      <a:pt x="1717184" y="107324"/>
                      <a:pt x="1717184" y="107324"/>
                    </a:cubicBezTo>
                    <a:lnTo>
                      <a:pt x="1725770" y="133082"/>
                    </a:lnTo>
                    <a:cubicBezTo>
                      <a:pt x="1727201" y="137375"/>
                      <a:pt x="1727552" y="142195"/>
                      <a:pt x="1730062" y="145960"/>
                    </a:cubicBezTo>
                    <a:cubicBezTo>
                      <a:pt x="1732924" y="150253"/>
                      <a:pt x="1736553" y="154124"/>
                      <a:pt x="1738648" y="158839"/>
                    </a:cubicBezTo>
                    <a:lnTo>
                      <a:pt x="1751527" y="197476"/>
                    </a:lnTo>
                    <a:lnTo>
                      <a:pt x="1760113" y="223234"/>
                    </a:lnTo>
                    <a:cubicBezTo>
                      <a:pt x="1761544" y="227527"/>
                      <a:pt x="1763308" y="231723"/>
                      <a:pt x="1764406" y="236113"/>
                    </a:cubicBezTo>
                    <a:cubicBezTo>
                      <a:pt x="1770894" y="262064"/>
                      <a:pt x="1766833" y="247687"/>
                      <a:pt x="1777285" y="279042"/>
                    </a:cubicBezTo>
                    <a:lnTo>
                      <a:pt x="1785871" y="304800"/>
                    </a:lnTo>
                    <a:cubicBezTo>
                      <a:pt x="1787302" y="309093"/>
                      <a:pt x="1787654" y="313914"/>
                      <a:pt x="1790164" y="317679"/>
                    </a:cubicBezTo>
                    <a:lnTo>
                      <a:pt x="1807336" y="343436"/>
                    </a:lnTo>
                    <a:cubicBezTo>
                      <a:pt x="1822996" y="390416"/>
                      <a:pt x="1798019" y="319250"/>
                      <a:pt x="1820215" y="369194"/>
                    </a:cubicBezTo>
                    <a:cubicBezTo>
                      <a:pt x="1823891" y="377464"/>
                      <a:pt x="1825938" y="386366"/>
                      <a:pt x="1828800" y="394952"/>
                    </a:cubicBezTo>
                    <a:lnTo>
                      <a:pt x="1841679" y="433589"/>
                    </a:lnTo>
                    <a:lnTo>
                      <a:pt x="1845972" y="446467"/>
                    </a:lnTo>
                    <a:cubicBezTo>
                      <a:pt x="1847403" y="450760"/>
                      <a:pt x="1847755" y="455581"/>
                      <a:pt x="1850265" y="459346"/>
                    </a:cubicBezTo>
                    <a:cubicBezTo>
                      <a:pt x="1874871" y="496255"/>
                      <a:pt x="1845370" y="449556"/>
                      <a:pt x="1863144" y="485104"/>
                    </a:cubicBezTo>
                    <a:cubicBezTo>
                      <a:pt x="1872793" y="504402"/>
                      <a:pt x="1868104" y="494024"/>
                      <a:pt x="1884609" y="502276"/>
                    </a:cubicBezTo>
                    <a:cubicBezTo>
                      <a:pt x="1889224" y="504583"/>
                      <a:pt x="1892773" y="508767"/>
                      <a:pt x="1897488" y="510862"/>
                    </a:cubicBezTo>
                    <a:cubicBezTo>
                      <a:pt x="1905758" y="514538"/>
                      <a:pt x="1923246" y="519448"/>
                      <a:pt x="1923246" y="519448"/>
                    </a:cubicBezTo>
                    <a:cubicBezTo>
                      <a:pt x="1927539" y="522310"/>
                      <a:pt x="1931409" y="525939"/>
                      <a:pt x="1936124" y="528034"/>
                    </a:cubicBezTo>
                    <a:cubicBezTo>
                      <a:pt x="1944394" y="531710"/>
                      <a:pt x="1961882" y="536620"/>
                      <a:pt x="1961882" y="536620"/>
                    </a:cubicBezTo>
                    <a:cubicBezTo>
                      <a:pt x="2002972" y="577707"/>
                      <a:pt x="1950359" y="528937"/>
                      <a:pt x="1987640" y="553791"/>
                    </a:cubicBezTo>
                    <a:cubicBezTo>
                      <a:pt x="1992692" y="557159"/>
                      <a:pt x="1995855" y="562783"/>
                      <a:pt x="2000519" y="566670"/>
                    </a:cubicBezTo>
                    <a:cubicBezTo>
                      <a:pt x="2004483" y="569973"/>
                      <a:pt x="2009105" y="572394"/>
                      <a:pt x="2013398" y="575256"/>
                    </a:cubicBezTo>
                    <a:cubicBezTo>
                      <a:pt x="2019732" y="584758"/>
                      <a:pt x="2024948" y="594404"/>
                      <a:pt x="2034862" y="601014"/>
                    </a:cubicBezTo>
                    <a:cubicBezTo>
                      <a:pt x="2038627" y="603524"/>
                      <a:pt x="2043448" y="603876"/>
                      <a:pt x="2047741" y="605307"/>
                    </a:cubicBezTo>
                    <a:cubicBezTo>
                      <a:pt x="2052034" y="609600"/>
                      <a:pt x="2055956" y="614299"/>
                      <a:pt x="2060620" y="618186"/>
                    </a:cubicBezTo>
                    <a:cubicBezTo>
                      <a:pt x="2081028" y="635193"/>
                      <a:pt x="2080731" y="626049"/>
                      <a:pt x="2116429" y="622479"/>
                    </a:cubicBezTo>
                    <a:lnTo>
                      <a:pt x="2142186" y="613893"/>
                    </a:lnTo>
                    <a:cubicBezTo>
                      <a:pt x="2146479" y="612462"/>
                      <a:pt x="2151300" y="612110"/>
                      <a:pt x="2155065" y="609600"/>
                    </a:cubicBezTo>
                    <a:cubicBezTo>
                      <a:pt x="2163651" y="603876"/>
                      <a:pt x="2171033" y="595691"/>
                      <a:pt x="2180823" y="592428"/>
                    </a:cubicBezTo>
                    <a:lnTo>
                      <a:pt x="2206581" y="583842"/>
                    </a:lnTo>
                    <a:cubicBezTo>
                      <a:pt x="2221055" y="562131"/>
                      <a:pt x="2207310" y="577039"/>
                      <a:pt x="2228046" y="566670"/>
                    </a:cubicBezTo>
                    <a:cubicBezTo>
                      <a:pt x="2232661" y="564363"/>
                      <a:pt x="2236309" y="560391"/>
                      <a:pt x="2240924" y="558084"/>
                    </a:cubicBezTo>
                    <a:cubicBezTo>
                      <a:pt x="2244971" y="556060"/>
                      <a:pt x="2249292" y="554152"/>
                      <a:pt x="2253803" y="553791"/>
                    </a:cubicBezTo>
                    <a:cubicBezTo>
                      <a:pt x="2285217" y="551278"/>
                      <a:pt x="2316766" y="550929"/>
                      <a:pt x="2348248" y="549498"/>
                    </a:cubicBezTo>
                    <a:cubicBezTo>
                      <a:pt x="2356834" y="548067"/>
                      <a:pt x="2365509" y="547093"/>
                      <a:pt x="2374006" y="545205"/>
                    </a:cubicBezTo>
                    <a:cubicBezTo>
                      <a:pt x="2378423" y="544223"/>
                      <a:pt x="2382433" y="541722"/>
                      <a:pt x="2386885" y="540913"/>
                    </a:cubicBezTo>
                    <a:cubicBezTo>
                      <a:pt x="2398236" y="538849"/>
                      <a:pt x="2409781" y="538051"/>
                      <a:pt x="2421229" y="536620"/>
                    </a:cubicBezTo>
                    <a:cubicBezTo>
                      <a:pt x="2429815" y="533758"/>
                      <a:pt x="2441966" y="535564"/>
                      <a:pt x="2446986" y="528034"/>
                    </a:cubicBezTo>
                    <a:cubicBezTo>
                      <a:pt x="2458082" y="511390"/>
                      <a:pt x="2450677" y="516787"/>
                      <a:pt x="2468451" y="510862"/>
                    </a:cubicBezTo>
                    <a:cubicBezTo>
                      <a:pt x="2469882" y="506569"/>
                      <a:pt x="2469544" y="501183"/>
                      <a:pt x="2472744" y="497983"/>
                    </a:cubicBezTo>
                    <a:cubicBezTo>
                      <a:pt x="2475944" y="494783"/>
                      <a:pt x="2481667" y="495888"/>
                      <a:pt x="2485623" y="493690"/>
                    </a:cubicBezTo>
                    <a:cubicBezTo>
                      <a:pt x="2494644" y="488679"/>
                      <a:pt x="2502795" y="482242"/>
                      <a:pt x="2511381" y="476518"/>
                    </a:cubicBezTo>
                    <a:lnTo>
                      <a:pt x="2562896" y="442174"/>
                    </a:lnTo>
                    <a:lnTo>
                      <a:pt x="2601533" y="416417"/>
                    </a:lnTo>
                    <a:lnTo>
                      <a:pt x="2614412" y="407831"/>
                    </a:lnTo>
                    <a:cubicBezTo>
                      <a:pt x="2617274" y="403538"/>
                      <a:pt x="2619350" y="398600"/>
                      <a:pt x="2622998" y="394952"/>
                    </a:cubicBezTo>
                    <a:cubicBezTo>
                      <a:pt x="2631320" y="386630"/>
                      <a:pt x="2638281" y="385565"/>
                      <a:pt x="2648755" y="382073"/>
                    </a:cubicBezTo>
                    <a:cubicBezTo>
                      <a:pt x="2685664" y="406679"/>
                      <a:pt x="2638965" y="377178"/>
                      <a:pt x="2674513" y="394952"/>
                    </a:cubicBezTo>
                    <a:cubicBezTo>
                      <a:pt x="2679128" y="397259"/>
                      <a:pt x="2682677" y="401443"/>
                      <a:pt x="2687392" y="403538"/>
                    </a:cubicBezTo>
                    <a:cubicBezTo>
                      <a:pt x="2695662" y="407214"/>
                      <a:pt x="2705620" y="407104"/>
                      <a:pt x="2713150" y="412124"/>
                    </a:cubicBezTo>
                    <a:cubicBezTo>
                      <a:pt x="2733559" y="425730"/>
                      <a:pt x="2721135" y="419079"/>
                      <a:pt x="2751786" y="429296"/>
                    </a:cubicBezTo>
                    <a:lnTo>
                      <a:pt x="2790423" y="442174"/>
                    </a:lnTo>
                    <a:cubicBezTo>
                      <a:pt x="2794716" y="443605"/>
                      <a:pt x="2798865" y="445580"/>
                      <a:pt x="2803302" y="446467"/>
                    </a:cubicBezTo>
                    <a:cubicBezTo>
                      <a:pt x="2810457" y="447898"/>
                      <a:pt x="2817727" y="448840"/>
                      <a:pt x="2824767" y="450760"/>
                    </a:cubicBezTo>
                    <a:cubicBezTo>
                      <a:pt x="2833498" y="453141"/>
                      <a:pt x="2841938" y="456484"/>
                      <a:pt x="2850524" y="459346"/>
                    </a:cubicBezTo>
                    <a:lnTo>
                      <a:pt x="2863403" y="463639"/>
                    </a:lnTo>
                    <a:cubicBezTo>
                      <a:pt x="2867696" y="465070"/>
                      <a:pt x="2871845" y="467045"/>
                      <a:pt x="2876282" y="467932"/>
                    </a:cubicBezTo>
                    <a:lnTo>
                      <a:pt x="2897747" y="472225"/>
                    </a:lnTo>
                    <a:lnTo>
                      <a:pt x="2932091" y="489397"/>
                    </a:lnTo>
                    <a:cubicBezTo>
                      <a:pt x="2937815" y="492259"/>
                      <a:pt x="2943191" y="495959"/>
                      <a:pt x="2949262" y="497983"/>
                    </a:cubicBezTo>
                    <a:lnTo>
                      <a:pt x="2975020" y="506569"/>
                    </a:lnTo>
                    <a:lnTo>
                      <a:pt x="3000778" y="515155"/>
                    </a:lnTo>
                    <a:lnTo>
                      <a:pt x="3013657" y="519448"/>
                    </a:lnTo>
                    <a:cubicBezTo>
                      <a:pt x="3017149" y="529923"/>
                      <a:pt x="3018213" y="536883"/>
                      <a:pt x="3026536" y="545205"/>
                    </a:cubicBezTo>
                    <a:cubicBezTo>
                      <a:pt x="3030184" y="548853"/>
                      <a:pt x="3035122" y="550929"/>
                      <a:pt x="3039415" y="553791"/>
                    </a:cubicBezTo>
                    <a:cubicBezTo>
                      <a:pt x="3040846" y="558084"/>
                      <a:pt x="3041198" y="562905"/>
                      <a:pt x="3043708" y="566670"/>
                    </a:cubicBezTo>
                    <a:cubicBezTo>
                      <a:pt x="3047075" y="571721"/>
                      <a:pt x="3052635" y="574939"/>
                      <a:pt x="3056586" y="579549"/>
                    </a:cubicBezTo>
                    <a:cubicBezTo>
                      <a:pt x="3061242" y="584982"/>
                      <a:pt x="3065306" y="590899"/>
                      <a:pt x="3069465" y="596721"/>
                    </a:cubicBezTo>
                    <a:cubicBezTo>
                      <a:pt x="3072464" y="600919"/>
                      <a:pt x="3074168" y="606202"/>
                      <a:pt x="3078051" y="609600"/>
                    </a:cubicBezTo>
                    <a:cubicBezTo>
                      <a:pt x="3085817" y="616395"/>
                      <a:pt x="3103809" y="626772"/>
                      <a:pt x="3103809" y="626772"/>
                    </a:cubicBezTo>
                    <a:cubicBezTo>
                      <a:pt x="3105240" y="631065"/>
                      <a:pt x="3105275" y="636117"/>
                      <a:pt x="3108102" y="639651"/>
                    </a:cubicBezTo>
                    <a:cubicBezTo>
                      <a:pt x="3111325" y="643680"/>
                      <a:pt x="3117125" y="644808"/>
                      <a:pt x="3120981" y="648236"/>
                    </a:cubicBezTo>
                    <a:cubicBezTo>
                      <a:pt x="3130056" y="656303"/>
                      <a:pt x="3138153" y="665408"/>
                      <a:pt x="3146739" y="673994"/>
                    </a:cubicBezTo>
                    <a:cubicBezTo>
                      <a:pt x="3151032" y="678287"/>
                      <a:pt x="3156249" y="681822"/>
                      <a:pt x="3159617" y="686873"/>
                    </a:cubicBezTo>
                    <a:cubicBezTo>
                      <a:pt x="3162479" y="691166"/>
                      <a:pt x="3164555" y="696104"/>
                      <a:pt x="3168203" y="699752"/>
                    </a:cubicBezTo>
                    <a:cubicBezTo>
                      <a:pt x="3171851" y="703400"/>
                      <a:pt x="3176789" y="705476"/>
                      <a:pt x="3181082" y="708338"/>
                    </a:cubicBezTo>
                    <a:cubicBezTo>
                      <a:pt x="3194770" y="749403"/>
                      <a:pt x="3181642" y="723794"/>
                      <a:pt x="3275527" y="716924"/>
                    </a:cubicBezTo>
                    <a:cubicBezTo>
                      <a:pt x="3348948" y="711552"/>
                      <a:pt x="3338179" y="712979"/>
                      <a:pt x="3382851" y="704045"/>
                    </a:cubicBezTo>
                    <a:cubicBezTo>
                      <a:pt x="3387144" y="705476"/>
                      <a:pt x="3392196" y="705511"/>
                      <a:pt x="3395730" y="708338"/>
                    </a:cubicBezTo>
                    <a:cubicBezTo>
                      <a:pt x="3405983" y="716540"/>
                      <a:pt x="3403424" y="723726"/>
                      <a:pt x="3408609" y="734096"/>
                    </a:cubicBezTo>
                    <a:cubicBezTo>
                      <a:pt x="3410916" y="738711"/>
                      <a:pt x="3414333" y="742681"/>
                      <a:pt x="3417195" y="746974"/>
                    </a:cubicBezTo>
                    <a:cubicBezTo>
                      <a:pt x="3420057" y="755560"/>
                      <a:pt x="3420761" y="765202"/>
                      <a:pt x="3425781" y="772732"/>
                    </a:cubicBezTo>
                    <a:cubicBezTo>
                      <a:pt x="3428643" y="777025"/>
                      <a:pt x="3432272" y="780896"/>
                      <a:pt x="3434367" y="785611"/>
                    </a:cubicBezTo>
                    <a:cubicBezTo>
                      <a:pt x="3451177" y="823433"/>
                      <a:pt x="3432325" y="800740"/>
                      <a:pt x="3455831" y="824248"/>
                    </a:cubicBezTo>
                    <a:cubicBezTo>
                      <a:pt x="3466622" y="856620"/>
                      <a:pt x="3452066" y="816717"/>
                      <a:pt x="3468710" y="850005"/>
                    </a:cubicBezTo>
                    <a:cubicBezTo>
                      <a:pt x="3477235" y="867055"/>
                      <a:pt x="3467527" y="859944"/>
                      <a:pt x="3481589" y="875763"/>
                    </a:cubicBezTo>
                    <a:cubicBezTo>
                      <a:pt x="3489656" y="884838"/>
                      <a:pt x="3497244" y="894786"/>
                      <a:pt x="3507347" y="901521"/>
                    </a:cubicBezTo>
                    <a:cubicBezTo>
                      <a:pt x="3511640" y="904383"/>
                      <a:pt x="3516370" y="906679"/>
                      <a:pt x="3520226" y="910107"/>
                    </a:cubicBezTo>
                    <a:cubicBezTo>
                      <a:pt x="3564339" y="949318"/>
                      <a:pt x="3529632" y="924963"/>
                      <a:pt x="3558862" y="944451"/>
                    </a:cubicBezTo>
                    <a:cubicBezTo>
                      <a:pt x="3561724" y="948744"/>
                      <a:pt x="3563419" y="954106"/>
                      <a:pt x="3567448" y="957329"/>
                    </a:cubicBezTo>
                    <a:cubicBezTo>
                      <a:pt x="3580722" y="967948"/>
                      <a:pt x="3626816" y="957396"/>
                      <a:pt x="3627550" y="957329"/>
                    </a:cubicBezTo>
                    <a:cubicBezTo>
                      <a:pt x="3638998" y="954467"/>
                      <a:pt x="3652074" y="955288"/>
                      <a:pt x="3661893" y="948743"/>
                    </a:cubicBezTo>
                    <a:cubicBezTo>
                      <a:pt x="3679681" y="936885"/>
                      <a:pt x="3669767" y="941409"/>
                      <a:pt x="3691944" y="935865"/>
                    </a:cubicBezTo>
                    <a:cubicBezTo>
                      <a:pt x="3696237" y="933003"/>
                      <a:pt x="3700208" y="929586"/>
                      <a:pt x="3704823" y="927279"/>
                    </a:cubicBezTo>
                    <a:cubicBezTo>
                      <a:pt x="3708870" y="925255"/>
                      <a:pt x="3713336" y="924177"/>
                      <a:pt x="3717702" y="922986"/>
                    </a:cubicBezTo>
                    <a:cubicBezTo>
                      <a:pt x="3729087" y="919881"/>
                      <a:pt x="3740598" y="917262"/>
                      <a:pt x="3752046" y="914400"/>
                    </a:cubicBezTo>
                    <a:cubicBezTo>
                      <a:pt x="3757770" y="912969"/>
                      <a:pt x="3763620" y="911973"/>
                      <a:pt x="3769217" y="910107"/>
                    </a:cubicBezTo>
                    <a:cubicBezTo>
                      <a:pt x="3773510" y="908676"/>
                      <a:pt x="3777659" y="906701"/>
                      <a:pt x="3782096" y="905814"/>
                    </a:cubicBezTo>
                    <a:cubicBezTo>
                      <a:pt x="3792018" y="903830"/>
                      <a:pt x="3802130" y="902952"/>
                      <a:pt x="3812147" y="901521"/>
                    </a:cubicBezTo>
                    <a:cubicBezTo>
                      <a:pt x="3851228" y="888494"/>
                      <a:pt x="3789500" y="908478"/>
                      <a:pt x="3846491" y="892935"/>
                    </a:cubicBezTo>
                    <a:cubicBezTo>
                      <a:pt x="3866182" y="887565"/>
                      <a:pt x="3885769" y="877151"/>
                      <a:pt x="3906592" y="875763"/>
                    </a:cubicBezTo>
                    <a:cubicBezTo>
                      <a:pt x="3942316" y="873381"/>
                      <a:pt x="3978141" y="872901"/>
                      <a:pt x="4013916" y="871470"/>
                    </a:cubicBezTo>
                    <a:lnTo>
                      <a:pt x="4061139" y="867177"/>
                    </a:lnTo>
                    <a:cubicBezTo>
                      <a:pt x="4081160" y="865575"/>
                      <a:pt x="4101293" y="865231"/>
                      <a:pt x="4121240" y="862884"/>
                    </a:cubicBezTo>
                    <a:cubicBezTo>
                      <a:pt x="4125734" y="862355"/>
                      <a:pt x="4129729" y="859689"/>
                      <a:pt x="4134119" y="858591"/>
                    </a:cubicBezTo>
                    <a:cubicBezTo>
                      <a:pt x="4141198" y="856821"/>
                      <a:pt x="4148505" y="856068"/>
                      <a:pt x="4155584" y="854298"/>
                    </a:cubicBezTo>
                    <a:cubicBezTo>
                      <a:pt x="4159974" y="853201"/>
                      <a:pt x="4163942" y="850225"/>
                      <a:pt x="4168462" y="850005"/>
                    </a:cubicBezTo>
                    <a:cubicBezTo>
                      <a:pt x="4222794" y="847355"/>
                      <a:pt x="4277217" y="847144"/>
                      <a:pt x="4331595" y="845713"/>
                    </a:cubicBezTo>
                    <a:lnTo>
                      <a:pt x="4348767" y="819955"/>
                    </a:lnTo>
                    <a:cubicBezTo>
                      <a:pt x="4351629" y="815662"/>
                      <a:pt x="4353060" y="809938"/>
                      <a:pt x="4357353" y="807076"/>
                    </a:cubicBezTo>
                    <a:cubicBezTo>
                      <a:pt x="4361646" y="804214"/>
                      <a:pt x="4366268" y="801793"/>
                      <a:pt x="4370231" y="798490"/>
                    </a:cubicBezTo>
                    <a:cubicBezTo>
                      <a:pt x="4391429" y="780824"/>
                      <a:pt x="4376321" y="784713"/>
                      <a:pt x="4408868" y="768439"/>
                    </a:cubicBezTo>
                    <a:cubicBezTo>
                      <a:pt x="4414592" y="765577"/>
                      <a:pt x="4420158" y="762374"/>
                      <a:pt x="4426040" y="759853"/>
                    </a:cubicBezTo>
                    <a:cubicBezTo>
                      <a:pt x="4430199" y="758070"/>
                      <a:pt x="4434963" y="757758"/>
                      <a:pt x="4438919" y="755560"/>
                    </a:cubicBezTo>
                    <a:cubicBezTo>
                      <a:pt x="4447939" y="750549"/>
                      <a:pt x="4454888" y="741652"/>
                      <a:pt x="4464677" y="738389"/>
                    </a:cubicBezTo>
                    <a:cubicBezTo>
                      <a:pt x="4468970" y="736958"/>
                      <a:pt x="4473600" y="736294"/>
                      <a:pt x="4477555" y="734096"/>
                    </a:cubicBezTo>
                    <a:cubicBezTo>
                      <a:pt x="4521837" y="709494"/>
                      <a:pt x="4487051" y="722345"/>
                      <a:pt x="4516192" y="712631"/>
                    </a:cubicBezTo>
                    <a:cubicBezTo>
                      <a:pt x="4524551" y="713676"/>
                      <a:pt x="4570710" y="719242"/>
                      <a:pt x="4580586" y="721217"/>
                    </a:cubicBezTo>
                    <a:cubicBezTo>
                      <a:pt x="4585023" y="722104"/>
                      <a:pt x="4589028" y="724623"/>
                      <a:pt x="4593465" y="725510"/>
                    </a:cubicBezTo>
                    <a:cubicBezTo>
                      <a:pt x="4603387" y="727494"/>
                      <a:pt x="4613561" y="727993"/>
                      <a:pt x="4623516" y="729803"/>
                    </a:cubicBezTo>
                    <a:cubicBezTo>
                      <a:pt x="4629321" y="730858"/>
                      <a:pt x="4634928" y="732816"/>
                      <a:pt x="4640688" y="734096"/>
                    </a:cubicBezTo>
                    <a:cubicBezTo>
                      <a:pt x="4699640" y="747196"/>
                      <a:pt x="4634736" y="731170"/>
                      <a:pt x="4675031" y="742682"/>
                    </a:cubicBezTo>
                    <a:cubicBezTo>
                      <a:pt x="4698690" y="749441"/>
                      <a:pt x="4685091" y="743418"/>
                      <a:pt x="4700789" y="751267"/>
                    </a:cubicBezTo>
                  </a:path>
                </a:pathLst>
              </a:custGeom>
              <a:noFill/>
              <a:ln w="76200">
                <a:solidFill>
                  <a:srgbClr val="F479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1B437792-FCD6-48C4-8849-FE4C2EDEBB1A}"/>
                </a:ext>
              </a:extLst>
            </p:cNvPr>
            <p:cNvCxnSpPr>
              <a:cxnSpLocks/>
            </p:cNvCxnSpPr>
            <p:nvPr/>
          </p:nvCxnSpPr>
          <p:spPr>
            <a:xfrm>
              <a:off x="4453759" y="1775086"/>
              <a:ext cx="118241" cy="0"/>
            </a:xfrm>
            <a:prstGeom prst="line">
              <a:avLst/>
            </a:prstGeom>
            <a:ln w="57150">
              <a:solidFill>
                <a:srgbClr val="F47920"/>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857B694A-35ED-49BB-A528-B78E2908D6C0}"/>
              </a:ext>
            </a:extLst>
          </p:cNvPr>
          <p:cNvPicPr>
            <a:picLocks noChangeAspect="1"/>
          </p:cNvPicPr>
          <p:nvPr/>
        </p:nvPicPr>
        <p:blipFill>
          <a:blip r:embed="rId6"/>
          <a:stretch>
            <a:fillRect/>
          </a:stretch>
        </p:blipFill>
        <p:spPr>
          <a:xfrm>
            <a:off x="5300312" y="1265310"/>
            <a:ext cx="3287192" cy="572057"/>
          </a:xfrm>
          <a:prstGeom prst="rect">
            <a:avLst/>
          </a:prstGeom>
        </p:spPr>
      </p:pic>
      <p:graphicFrame>
        <p:nvGraphicFramePr>
          <p:cNvPr id="7" name="Table 26">
            <a:extLst>
              <a:ext uri="{FF2B5EF4-FFF2-40B4-BE49-F238E27FC236}">
                <a16:creationId xmlns:a16="http://schemas.microsoft.com/office/drawing/2014/main" id="{A170FF1F-2293-4BFA-B5A0-5E239583CB50}"/>
              </a:ext>
            </a:extLst>
          </p:cNvPr>
          <p:cNvGraphicFramePr>
            <a:graphicFrameLocks noGrp="1"/>
          </p:cNvGraphicFramePr>
          <p:nvPr>
            <p:extLst>
              <p:ext uri="{D42A27DB-BD31-4B8C-83A1-F6EECF244321}">
                <p14:modId xmlns:p14="http://schemas.microsoft.com/office/powerpoint/2010/main" val="477469413"/>
              </p:ext>
            </p:extLst>
          </p:nvPr>
        </p:nvGraphicFramePr>
        <p:xfrm>
          <a:off x="4919958" y="1939128"/>
          <a:ext cx="3984128" cy="1676400"/>
        </p:xfrm>
        <a:graphic>
          <a:graphicData uri="http://schemas.openxmlformats.org/drawingml/2006/table">
            <a:tbl>
              <a:tblPr firstRow="1" bandRow="1">
                <a:tableStyleId>{860EF440-8323-438B-9121-B30A2327D7B1}</a:tableStyleId>
              </a:tblPr>
              <a:tblGrid>
                <a:gridCol w="2009672">
                  <a:extLst>
                    <a:ext uri="{9D8B030D-6E8A-4147-A177-3AD203B41FA5}">
                      <a16:colId xmlns:a16="http://schemas.microsoft.com/office/drawing/2014/main" val="4142140958"/>
                    </a:ext>
                  </a:extLst>
                </a:gridCol>
                <a:gridCol w="979136">
                  <a:extLst>
                    <a:ext uri="{9D8B030D-6E8A-4147-A177-3AD203B41FA5}">
                      <a16:colId xmlns:a16="http://schemas.microsoft.com/office/drawing/2014/main" val="3503146910"/>
                    </a:ext>
                  </a:extLst>
                </a:gridCol>
                <a:gridCol w="995320">
                  <a:extLst>
                    <a:ext uri="{9D8B030D-6E8A-4147-A177-3AD203B41FA5}">
                      <a16:colId xmlns:a16="http://schemas.microsoft.com/office/drawing/2014/main" val="5687089"/>
                    </a:ext>
                  </a:extLst>
                </a:gridCol>
              </a:tblGrid>
              <a:tr h="291871">
                <a:tc>
                  <a:txBody>
                    <a:bodyPr/>
                    <a:lstStyle/>
                    <a:p>
                      <a:r>
                        <a:rPr lang="en-US" sz="1600" b="1">
                          <a:solidFill>
                            <a:srgbClr val="232D4B"/>
                          </a:solidFill>
                        </a:rPr>
                        <a:t>Academic Division Budget Sources</a:t>
                      </a:r>
                    </a:p>
                  </a:txBody>
                  <a:tcPr/>
                </a:tc>
                <a:tc>
                  <a:txBody>
                    <a:bodyPr/>
                    <a:lstStyle/>
                    <a:p>
                      <a:pPr algn="ctr"/>
                      <a:r>
                        <a:rPr lang="en-US" sz="1600" b="1">
                          <a:solidFill>
                            <a:srgbClr val="232D4B"/>
                          </a:solidFill>
                        </a:rPr>
                        <a:t>FY 1989-90</a:t>
                      </a:r>
                    </a:p>
                  </a:txBody>
                  <a:tcPr/>
                </a:tc>
                <a:tc>
                  <a:txBody>
                    <a:bodyPr/>
                    <a:lstStyle/>
                    <a:p>
                      <a:pPr algn="ctr"/>
                      <a:r>
                        <a:rPr lang="en-US" sz="1600" b="1">
                          <a:solidFill>
                            <a:srgbClr val="232D4B"/>
                          </a:solidFill>
                        </a:rPr>
                        <a:t>FY 2019-20</a:t>
                      </a:r>
                    </a:p>
                  </a:txBody>
                  <a:tcPr/>
                </a:tc>
                <a:extLst>
                  <a:ext uri="{0D108BD9-81ED-4DB2-BD59-A6C34878D82A}">
                    <a16:rowId xmlns:a16="http://schemas.microsoft.com/office/drawing/2014/main" val="2831201296"/>
                  </a:ext>
                </a:extLst>
              </a:tr>
              <a:tr h="291871">
                <a:tc>
                  <a:txBody>
                    <a:bodyPr/>
                    <a:lstStyle/>
                    <a:p>
                      <a:r>
                        <a:rPr lang="en-US" sz="1800">
                          <a:solidFill>
                            <a:srgbClr val="232D4B"/>
                          </a:solidFill>
                        </a:rPr>
                        <a:t>State Funds</a:t>
                      </a:r>
                    </a:p>
                  </a:txBody>
                  <a:tcPr/>
                </a:tc>
                <a:tc>
                  <a:txBody>
                    <a:bodyPr/>
                    <a:lstStyle/>
                    <a:p>
                      <a:pPr algn="ctr"/>
                      <a:r>
                        <a:rPr lang="en-US" sz="1800">
                          <a:solidFill>
                            <a:srgbClr val="232D4B"/>
                          </a:solidFill>
                        </a:rPr>
                        <a:t>33%</a:t>
                      </a:r>
                    </a:p>
                  </a:txBody>
                  <a:tcPr/>
                </a:tc>
                <a:tc>
                  <a:txBody>
                    <a:bodyPr/>
                    <a:lstStyle/>
                    <a:p>
                      <a:pPr algn="ctr"/>
                      <a:r>
                        <a:rPr lang="en-US" sz="1800">
                          <a:solidFill>
                            <a:srgbClr val="232D4B"/>
                          </a:solidFill>
                        </a:rPr>
                        <a:t>9%</a:t>
                      </a:r>
                    </a:p>
                  </a:txBody>
                  <a:tcPr/>
                </a:tc>
                <a:extLst>
                  <a:ext uri="{0D108BD9-81ED-4DB2-BD59-A6C34878D82A}">
                    <a16:rowId xmlns:a16="http://schemas.microsoft.com/office/drawing/2014/main" val="855153387"/>
                  </a:ext>
                </a:extLst>
              </a:tr>
              <a:tr h="291871">
                <a:tc>
                  <a:txBody>
                    <a:bodyPr/>
                    <a:lstStyle/>
                    <a:p>
                      <a:r>
                        <a:rPr lang="en-US" sz="1800">
                          <a:solidFill>
                            <a:srgbClr val="232D4B"/>
                          </a:solidFill>
                        </a:rPr>
                        <a:t>Tuition, Fees</a:t>
                      </a:r>
                    </a:p>
                  </a:txBody>
                  <a:tcPr/>
                </a:tc>
                <a:tc>
                  <a:txBody>
                    <a:bodyPr/>
                    <a:lstStyle/>
                    <a:p>
                      <a:pPr algn="ctr"/>
                      <a:r>
                        <a:rPr lang="en-US" sz="1800">
                          <a:solidFill>
                            <a:srgbClr val="232D4B"/>
                          </a:solidFill>
                        </a:rPr>
                        <a:t>19%</a:t>
                      </a:r>
                    </a:p>
                  </a:txBody>
                  <a:tcPr/>
                </a:tc>
                <a:tc>
                  <a:txBody>
                    <a:bodyPr/>
                    <a:lstStyle/>
                    <a:p>
                      <a:pPr algn="ctr"/>
                      <a:r>
                        <a:rPr lang="en-US" sz="1800">
                          <a:solidFill>
                            <a:srgbClr val="232D4B"/>
                          </a:solidFill>
                        </a:rPr>
                        <a:t>33%</a:t>
                      </a:r>
                    </a:p>
                  </a:txBody>
                  <a:tcPr/>
                </a:tc>
                <a:extLst>
                  <a:ext uri="{0D108BD9-81ED-4DB2-BD59-A6C34878D82A}">
                    <a16:rowId xmlns:a16="http://schemas.microsoft.com/office/drawing/2014/main" val="1494240242"/>
                  </a:ext>
                </a:extLst>
              </a:tr>
              <a:tr h="291871">
                <a:tc>
                  <a:txBody>
                    <a:bodyPr/>
                    <a:lstStyle/>
                    <a:p>
                      <a:r>
                        <a:rPr lang="en-US" sz="1800">
                          <a:solidFill>
                            <a:srgbClr val="232D4B"/>
                          </a:solidFill>
                        </a:rPr>
                        <a:t>Other*</a:t>
                      </a:r>
                    </a:p>
                  </a:txBody>
                  <a:tcPr/>
                </a:tc>
                <a:tc>
                  <a:txBody>
                    <a:bodyPr/>
                    <a:lstStyle/>
                    <a:p>
                      <a:pPr algn="ctr"/>
                      <a:r>
                        <a:rPr lang="en-US" sz="1800">
                          <a:solidFill>
                            <a:srgbClr val="232D4B"/>
                          </a:solidFill>
                        </a:rPr>
                        <a:t>48%</a:t>
                      </a:r>
                    </a:p>
                  </a:txBody>
                  <a:tcPr/>
                </a:tc>
                <a:tc>
                  <a:txBody>
                    <a:bodyPr/>
                    <a:lstStyle/>
                    <a:p>
                      <a:pPr algn="ctr"/>
                      <a:r>
                        <a:rPr lang="en-US" sz="1800">
                          <a:solidFill>
                            <a:srgbClr val="232D4B"/>
                          </a:solidFill>
                        </a:rPr>
                        <a:t>58%</a:t>
                      </a:r>
                    </a:p>
                  </a:txBody>
                  <a:tcPr/>
                </a:tc>
                <a:extLst>
                  <a:ext uri="{0D108BD9-81ED-4DB2-BD59-A6C34878D82A}">
                    <a16:rowId xmlns:a16="http://schemas.microsoft.com/office/drawing/2014/main" val="1719329962"/>
                  </a:ext>
                </a:extLst>
              </a:tr>
            </a:tbl>
          </a:graphicData>
        </a:graphic>
      </p:graphicFrame>
      <p:sp>
        <p:nvSpPr>
          <p:cNvPr id="9" name="TextBox 8">
            <a:extLst>
              <a:ext uri="{FF2B5EF4-FFF2-40B4-BE49-F238E27FC236}">
                <a16:creationId xmlns:a16="http://schemas.microsoft.com/office/drawing/2014/main" id="{47C653BF-B3E1-4472-AAB5-18AECB188F7B}"/>
              </a:ext>
            </a:extLst>
          </p:cNvPr>
          <p:cNvSpPr txBox="1"/>
          <p:nvPr/>
        </p:nvSpPr>
        <p:spPr>
          <a:xfrm>
            <a:off x="4983730" y="3706352"/>
            <a:ext cx="3965097" cy="461665"/>
          </a:xfrm>
          <a:prstGeom prst="rect">
            <a:avLst/>
          </a:prstGeom>
          <a:noFill/>
        </p:spPr>
        <p:txBody>
          <a:bodyPr wrap="square" lIns="91440" tIns="45720" rIns="91440" bIns="45720" rtlCol="0" anchor="t">
            <a:spAutoFit/>
          </a:bodyPr>
          <a:lstStyle/>
          <a:p>
            <a:r>
              <a:rPr lang="en-US" sz="1200">
                <a:solidFill>
                  <a:srgbClr val="232D4B"/>
                </a:solidFill>
              </a:rPr>
              <a:t>* Externally sponsored research; sales, services, and other; endowment distribution; expendable gifts.</a:t>
            </a:r>
          </a:p>
        </p:txBody>
      </p:sp>
    </p:spTree>
    <p:extLst>
      <p:ext uri="{BB962C8B-B14F-4D97-AF65-F5344CB8AC3E}">
        <p14:creationId xmlns:p14="http://schemas.microsoft.com/office/powerpoint/2010/main" val="700209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hat&#10;&#10;Description automatically generated">
            <a:extLst>
              <a:ext uri="{FF2B5EF4-FFF2-40B4-BE49-F238E27FC236}">
                <a16:creationId xmlns:a16="http://schemas.microsoft.com/office/drawing/2014/main" id="{B96D1F97-4DFF-4D0B-ADE0-BAB75B8A6BC9}"/>
              </a:ext>
            </a:extLst>
          </p:cNvPr>
          <p:cNvPicPr>
            <a:picLocks noChangeAspect="1"/>
          </p:cNvPicPr>
          <p:nvPr/>
        </p:nvPicPr>
        <p:blipFill rotWithShape="1">
          <a:blip r:embed="rId3"/>
          <a:srcRect l="24526" r="26960"/>
          <a:stretch/>
        </p:blipFill>
        <p:spPr>
          <a:xfrm>
            <a:off x="1" y="0"/>
            <a:ext cx="3623415" cy="5143500"/>
          </a:xfrm>
          <a:prstGeom prst="rect">
            <a:avLst/>
          </a:prstGeom>
        </p:spPr>
      </p:pic>
      <p:sp>
        <p:nvSpPr>
          <p:cNvPr id="5" name="Google Shape;474;p93">
            <a:extLst>
              <a:ext uri="{FF2B5EF4-FFF2-40B4-BE49-F238E27FC236}">
                <a16:creationId xmlns:a16="http://schemas.microsoft.com/office/drawing/2014/main" id="{5DA75FB2-A79D-48BF-B7C4-52DE062745A8}"/>
              </a:ext>
            </a:extLst>
          </p:cNvPr>
          <p:cNvSpPr txBox="1">
            <a:spLocks/>
          </p:cNvSpPr>
          <p:nvPr/>
        </p:nvSpPr>
        <p:spPr>
          <a:xfrm>
            <a:off x="3838045" y="227409"/>
            <a:ext cx="5136021" cy="106731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700"/>
            </a:pPr>
            <a:r>
              <a:rPr lang="en-US" sz="2500">
                <a:solidFill>
                  <a:srgbClr val="232D4B"/>
                </a:solidFill>
              </a:rPr>
              <a:t>Maintaining our dedication to excellence and </a:t>
            </a:r>
            <a:r>
              <a:rPr lang="en-US" sz="2500" b="1">
                <a:solidFill>
                  <a:srgbClr val="232D4B"/>
                </a:solidFill>
              </a:rPr>
              <a:t>affordable access</a:t>
            </a:r>
          </a:p>
        </p:txBody>
      </p:sp>
      <p:sp>
        <p:nvSpPr>
          <p:cNvPr id="8" name="TextBox 7">
            <a:extLst>
              <a:ext uri="{FF2B5EF4-FFF2-40B4-BE49-F238E27FC236}">
                <a16:creationId xmlns:a16="http://schemas.microsoft.com/office/drawing/2014/main" id="{0CD0E9BC-3B98-481A-AF6E-107BE2F69AA3}"/>
              </a:ext>
            </a:extLst>
          </p:cNvPr>
          <p:cNvSpPr txBox="1"/>
          <p:nvPr/>
        </p:nvSpPr>
        <p:spPr>
          <a:xfrm>
            <a:off x="3838046" y="4296797"/>
            <a:ext cx="5136021" cy="276999"/>
          </a:xfrm>
          <a:prstGeom prst="rect">
            <a:avLst/>
          </a:prstGeom>
          <a:noFill/>
        </p:spPr>
        <p:txBody>
          <a:bodyPr wrap="square" lIns="91440" tIns="45720" rIns="91440" bIns="45720" rtlCol="0" anchor="t">
            <a:spAutoFit/>
          </a:bodyPr>
          <a:lstStyle/>
          <a:p>
            <a:r>
              <a:rPr lang="en-US" sz="1200">
                <a:solidFill>
                  <a:srgbClr val="232D4B"/>
                </a:solidFill>
              </a:rPr>
              <a:t>* Eligibility for financial aid is based on this standard estimated allowance</a:t>
            </a:r>
          </a:p>
        </p:txBody>
      </p:sp>
      <p:sp>
        <p:nvSpPr>
          <p:cNvPr id="9" name="Rectangle 8">
            <a:extLst>
              <a:ext uri="{FF2B5EF4-FFF2-40B4-BE49-F238E27FC236}">
                <a16:creationId xmlns:a16="http://schemas.microsoft.com/office/drawing/2014/main" id="{50C03404-38B8-4B5C-90AB-CBC24EE2F16F}"/>
              </a:ext>
            </a:extLst>
          </p:cNvPr>
          <p:cNvSpPr/>
          <p:nvPr/>
        </p:nvSpPr>
        <p:spPr>
          <a:xfrm>
            <a:off x="5454032" y="4897279"/>
            <a:ext cx="3689968" cy="246221"/>
          </a:xfrm>
          <a:prstGeom prst="rect">
            <a:avLst/>
          </a:prstGeom>
        </p:spPr>
        <p:txBody>
          <a:bodyPr wrap="square">
            <a:spAutoFit/>
          </a:bodyPr>
          <a:lstStyle/>
          <a:p>
            <a:r>
              <a:rPr lang="en-US" sz="1000">
                <a:solidFill>
                  <a:srgbClr val="232D4B"/>
                </a:solidFill>
                <a:hlinkClick r:id="rId4">
                  <a:extLst>
                    <a:ext uri="{A12FA001-AC4F-418D-AE19-62706E023703}">
                      <ahyp:hlinkClr xmlns:ahyp="http://schemas.microsoft.com/office/drawing/2018/hyperlinkcolor" val="tx"/>
                    </a:ext>
                  </a:extLst>
                </a:hlinkClick>
              </a:rPr>
              <a:t>UVa Student Financial Services, estimated cost of attendance</a:t>
            </a:r>
            <a:endParaRPr lang="en-US" sz="1000">
              <a:solidFill>
                <a:srgbClr val="232D4B"/>
              </a:solidFill>
            </a:endParaRPr>
          </a:p>
        </p:txBody>
      </p:sp>
      <p:sp>
        <p:nvSpPr>
          <p:cNvPr id="10" name="Rectangle 2">
            <a:extLst>
              <a:ext uri="{FF2B5EF4-FFF2-40B4-BE49-F238E27FC236}">
                <a16:creationId xmlns:a16="http://schemas.microsoft.com/office/drawing/2014/main" id="{7D0B3A4B-E908-A842-B63D-0CE5189862E6}"/>
              </a:ext>
            </a:extLst>
          </p:cNvPr>
          <p:cNvSpPr>
            <a:spLocks noChangeArrowheads="1"/>
          </p:cNvSpPr>
          <p:nvPr/>
        </p:nvSpPr>
        <p:spPr bwMode="auto">
          <a:xfrm>
            <a:off x="2409825" y="21240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666666"/>
                </a:solidFill>
                <a:effectLst/>
                <a:latin typeface="ITC Franklin Gothic LT W01 Bk"/>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3" name="Table 12">
            <a:extLst>
              <a:ext uri="{FF2B5EF4-FFF2-40B4-BE49-F238E27FC236}">
                <a16:creationId xmlns:a16="http://schemas.microsoft.com/office/drawing/2014/main" id="{1383C32A-DFD7-7442-AB93-667561F088A4}"/>
              </a:ext>
            </a:extLst>
          </p:cNvPr>
          <p:cNvGraphicFramePr>
            <a:graphicFrameLocks noGrp="1"/>
          </p:cNvGraphicFramePr>
          <p:nvPr>
            <p:extLst>
              <p:ext uri="{D42A27DB-BD31-4B8C-83A1-F6EECF244321}">
                <p14:modId xmlns:p14="http://schemas.microsoft.com/office/powerpoint/2010/main" val="4112594878"/>
              </p:ext>
            </p:extLst>
          </p:nvPr>
        </p:nvGraphicFramePr>
        <p:xfrm>
          <a:off x="3838045" y="1447284"/>
          <a:ext cx="5138420" cy="2526030"/>
        </p:xfrm>
        <a:graphic>
          <a:graphicData uri="http://schemas.openxmlformats.org/drawingml/2006/table">
            <a:tbl>
              <a:tblPr firstRow="1" firstCol="1" bandRow="1">
                <a:tableStyleId>{860EF440-8323-438B-9121-B30A2327D7B1}</a:tableStyleId>
              </a:tblPr>
              <a:tblGrid>
                <a:gridCol w="3423920">
                  <a:extLst>
                    <a:ext uri="{9D8B030D-6E8A-4147-A177-3AD203B41FA5}">
                      <a16:colId xmlns:a16="http://schemas.microsoft.com/office/drawing/2014/main" val="1630974958"/>
                    </a:ext>
                  </a:extLst>
                </a:gridCol>
                <a:gridCol w="800100">
                  <a:extLst>
                    <a:ext uri="{9D8B030D-6E8A-4147-A177-3AD203B41FA5}">
                      <a16:colId xmlns:a16="http://schemas.microsoft.com/office/drawing/2014/main" val="3880919289"/>
                    </a:ext>
                  </a:extLst>
                </a:gridCol>
                <a:gridCol w="914400">
                  <a:extLst>
                    <a:ext uri="{9D8B030D-6E8A-4147-A177-3AD203B41FA5}">
                      <a16:colId xmlns:a16="http://schemas.microsoft.com/office/drawing/2014/main" val="2075770279"/>
                    </a:ext>
                  </a:extLst>
                </a:gridCol>
              </a:tblGrid>
              <a:tr h="241300">
                <a:tc gridSpan="3">
                  <a:txBody>
                    <a:bodyPr/>
                    <a:lstStyle/>
                    <a:p>
                      <a:pPr marL="0" marR="0">
                        <a:spcBef>
                          <a:spcPts val="0"/>
                        </a:spcBef>
                        <a:spcAft>
                          <a:spcPts val="0"/>
                        </a:spcAft>
                      </a:pPr>
                      <a:r>
                        <a:rPr lang="en-US" sz="1400">
                          <a:effectLst/>
                        </a:rPr>
                        <a:t>College of Arts and Sciences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3696918"/>
                  </a:ext>
                </a:extLst>
              </a:tr>
              <a:tr h="241300">
                <a:tc>
                  <a:txBody>
                    <a:bodyPr/>
                    <a:lstStyle/>
                    <a:p>
                      <a:pPr marL="0" marR="0">
                        <a:spcBef>
                          <a:spcPts val="0"/>
                        </a:spcBef>
                        <a:spcAft>
                          <a:spcPts val="0"/>
                        </a:spcAft>
                      </a:pPr>
                      <a:r>
                        <a:rPr lang="en-US" sz="1200">
                          <a:effectLst/>
                        </a:rPr>
                        <a:t>First-, Second-, and Fourth-Year Students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Virginian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Non-Virginian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2518652751"/>
                  </a:ext>
                </a:extLst>
              </a:tr>
              <a:tr h="241300">
                <a:tc>
                  <a:txBody>
                    <a:bodyPr/>
                    <a:lstStyle/>
                    <a:p>
                      <a:pPr marL="0" marR="0">
                        <a:spcBef>
                          <a:spcPts val="0"/>
                        </a:spcBef>
                        <a:spcAft>
                          <a:spcPts val="0"/>
                        </a:spcAft>
                      </a:pPr>
                      <a:r>
                        <a:rPr lang="en-US" sz="1200">
                          <a:effectLst/>
                        </a:rPr>
                        <a:t>Tuition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14,188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48,036</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1425888716"/>
                  </a:ext>
                </a:extLst>
              </a:tr>
              <a:tr h="241300">
                <a:tc>
                  <a:txBody>
                    <a:bodyPr/>
                    <a:lstStyle/>
                    <a:p>
                      <a:pPr marL="0" marR="0">
                        <a:spcBef>
                          <a:spcPts val="0"/>
                        </a:spcBef>
                        <a:spcAft>
                          <a:spcPts val="0"/>
                        </a:spcAft>
                      </a:pPr>
                      <a:r>
                        <a:rPr lang="en-US" sz="1200">
                          <a:effectLst/>
                        </a:rPr>
                        <a:t>Fees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3,230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3,912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942055230"/>
                  </a:ext>
                </a:extLst>
              </a:tr>
              <a:tr h="241300">
                <a:tc>
                  <a:txBody>
                    <a:bodyPr/>
                    <a:lstStyle/>
                    <a:p>
                      <a:pPr marL="0" marR="0">
                        <a:spcBef>
                          <a:spcPts val="0"/>
                        </a:spcBef>
                        <a:spcAft>
                          <a:spcPts val="0"/>
                        </a:spcAft>
                      </a:pPr>
                      <a:r>
                        <a:rPr lang="en-US" sz="1200" b="1">
                          <a:effectLst/>
                        </a:rPr>
                        <a:t>Subtotal</a:t>
                      </a:r>
                      <a:endParaRPr lang="en-US" sz="1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17,418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51,948</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183525837"/>
                  </a:ext>
                </a:extLst>
              </a:tr>
              <a:tr h="241300">
                <a:tc>
                  <a:txBody>
                    <a:bodyPr/>
                    <a:lstStyle/>
                    <a:p>
                      <a:pPr marL="0" marR="0">
                        <a:spcBef>
                          <a:spcPts val="0"/>
                        </a:spcBef>
                        <a:spcAft>
                          <a:spcPts val="0"/>
                        </a:spcAft>
                      </a:pPr>
                      <a:r>
                        <a:rPr lang="en-US" sz="1200" dirty="0">
                          <a:effectLst/>
                        </a:rPr>
                        <a:t>Additional Categories (including </a:t>
                      </a:r>
                      <a:r>
                        <a:rPr lang="en-US" sz="1200" dirty="0">
                          <a:effectLst/>
                          <a:highlight>
                            <a:srgbClr val="FFFF00"/>
                          </a:highlight>
                        </a:rPr>
                        <a:t>$1396 for books</a:t>
                      </a:r>
                      <a:r>
                        <a:rPr lang="en-US" sz="1200" dirty="0">
                          <a:effectLst/>
                        </a:rPr>
                        <a: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17,142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17,142 to 18,615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852784167"/>
                  </a:ext>
                </a:extLst>
              </a:tr>
              <a:tr h="241300">
                <a:tc>
                  <a:txBody>
                    <a:bodyPr/>
                    <a:lstStyle/>
                    <a:p>
                      <a:pPr marL="0" marR="0">
                        <a:spcBef>
                          <a:spcPts val="0"/>
                        </a:spcBef>
                        <a:spcAft>
                          <a:spcPts val="0"/>
                        </a:spcAft>
                      </a:pPr>
                      <a:r>
                        <a:rPr lang="en-US" sz="1200" b="1">
                          <a:effectLst/>
                        </a:rPr>
                        <a:t>Total</a:t>
                      </a:r>
                      <a:endParaRPr lang="en-US" sz="1200" b="1">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a:effectLst/>
                        </a:rPr>
                        <a:t>34,560</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tc>
                  <a:txBody>
                    <a:bodyPr/>
                    <a:lstStyle/>
                    <a:p>
                      <a:pPr marL="0" marR="0">
                        <a:spcBef>
                          <a:spcPts val="0"/>
                        </a:spcBef>
                        <a:spcAft>
                          <a:spcPts val="0"/>
                        </a:spcAft>
                      </a:pPr>
                      <a:r>
                        <a:rPr lang="en-US" sz="1200" dirty="0">
                          <a:effectLst/>
                        </a:rPr>
                        <a:t>69,090 to 70,563</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7625" marR="47625" marT="47625" marB="47625" anchor="ctr"/>
                </a:tc>
                <a:extLst>
                  <a:ext uri="{0D108BD9-81ED-4DB2-BD59-A6C34878D82A}">
                    <a16:rowId xmlns:a16="http://schemas.microsoft.com/office/drawing/2014/main" val="1472254057"/>
                  </a:ext>
                </a:extLst>
              </a:tr>
            </a:tbl>
          </a:graphicData>
        </a:graphic>
      </p:graphicFrame>
    </p:spTree>
    <p:extLst>
      <p:ext uri="{BB962C8B-B14F-4D97-AF65-F5344CB8AC3E}">
        <p14:creationId xmlns:p14="http://schemas.microsoft.com/office/powerpoint/2010/main" val="3801078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ECB426-65D7-42C8-83E9-3D6E0A69537F}"/>
              </a:ext>
            </a:extLst>
          </p:cNvPr>
          <p:cNvGrpSpPr/>
          <p:nvPr/>
        </p:nvGrpSpPr>
        <p:grpSpPr>
          <a:xfrm>
            <a:off x="1045028" y="1315740"/>
            <a:ext cx="6794667" cy="3550761"/>
            <a:chOff x="1069521" y="1060504"/>
            <a:chExt cx="6794667" cy="3550761"/>
          </a:xfrm>
        </p:grpSpPr>
        <p:pic>
          <p:nvPicPr>
            <p:cNvPr id="2" name="Picture 1">
              <a:extLst>
                <a:ext uri="{FF2B5EF4-FFF2-40B4-BE49-F238E27FC236}">
                  <a16:creationId xmlns:a16="http://schemas.microsoft.com/office/drawing/2014/main" id="{1F0D0241-FF89-43F1-A205-63319077612A}"/>
                </a:ext>
              </a:extLst>
            </p:cNvPr>
            <p:cNvPicPr>
              <a:picLocks noChangeAspect="1"/>
            </p:cNvPicPr>
            <p:nvPr/>
          </p:nvPicPr>
          <p:blipFill>
            <a:blip r:embed="rId3"/>
            <a:stretch>
              <a:fillRect/>
            </a:stretch>
          </p:blipFill>
          <p:spPr>
            <a:xfrm>
              <a:off x="1069521" y="1060504"/>
              <a:ext cx="6794667" cy="3550761"/>
            </a:xfrm>
            <a:prstGeom prst="rect">
              <a:avLst/>
            </a:prstGeom>
          </p:spPr>
        </p:pic>
        <p:pic>
          <p:nvPicPr>
            <p:cNvPr id="3" name="Picture 2">
              <a:extLst>
                <a:ext uri="{FF2B5EF4-FFF2-40B4-BE49-F238E27FC236}">
                  <a16:creationId xmlns:a16="http://schemas.microsoft.com/office/drawing/2014/main" id="{E581A258-6413-44CB-83AD-6588AA19A203}"/>
                </a:ext>
              </a:extLst>
            </p:cNvPr>
            <p:cNvPicPr>
              <a:picLocks noChangeAspect="1"/>
            </p:cNvPicPr>
            <p:nvPr/>
          </p:nvPicPr>
          <p:blipFill>
            <a:blip r:embed="rId4"/>
            <a:stretch>
              <a:fillRect/>
            </a:stretch>
          </p:blipFill>
          <p:spPr>
            <a:xfrm>
              <a:off x="4349733" y="1060504"/>
              <a:ext cx="2262656" cy="311115"/>
            </a:xfrm>
            <a:prstGeom prst="rect">
              <a:avLst/>
            </a:prstGeom>
          </p:spPr>
        </p:pic>
      </p:grpSp>
      <p:sp>
        <p:nvSpPr>
          <p:cNvPr id="5" name="Rectangle 4">
            <a:extLst>
              <a:ext uri="{FF2B5EF4-FFF2-40B4-BE49-F238E27FC236}">
                <a16:creationId xmlns:a16="http://schemas.microsoft.com/office/drawing/2014/main" id="{2534FEF4-1E96-4ECC-BF6C-654D6BE71CD3}"/>
              </a:ext>
            </a:extLst>
          </p:cNvPr>
          <p:cNvSpPr/>
          <p:nvPr/>
        </p:nvSpPr>
        <p:spPr>
          <a:xfrm>
            <a:off x="6380922" y="4866501"/>
            <a:ext cx="2753461" cy="261610"/>
          </a:xfrm>
          <a:prstGeom prst="rect">
            <a:avLst/>
          </a:prstGeom>
        </p:spPr>
        <p:txBody>
          <a:bodyPr wrap="square">
            <a:spAutoFit/>
          </a:bodyPr>
          <a:lstStyle/>
          <a:p>
            <a:r>
              <a:rPr lang="en-US" sz="1100">
                <a:solidFill>
                  <a:srgbClr val="232D4B"/>
                </a:solidFill>
                <a:hlinkClick r:id="rId5">
                  <a:extLst>
                    <a:ext uri="{A12FA001-AC4F-418D-AE19-62706E023703}">
                      <ahyp:hlinkClr xmlns:ahyp="http://schemas.microsoft.com/office/drawing/2018/hyperlinkcolor" val="tx"/>
                    </a:ext>
                  </a:extLst>
                </a:hlinkClick>
              </a:rPr>
              <a:t>Data based on SERU (UVA) 2016</a:t>
            </a:r>
            <a:endParaRPr lang="en-US" sz="1100">
              <a:solidFill>
                <a:srgbClr val="232D4B"/>
              </a:solidFill>
            </a:endParaRPr>
          </a:p>
        </p:txBody>
      </p:sp>
      <p:sp>
        <p:nvSpPr>
          <p:cNvPr id="7" name="Title 1">
            <a:extLst>
              <a:ext uri="{FF2B5EF4-FFF2-40B4-BE49-F238E27FC236}">
                <a16:creationId xmlns:a16="http://schemas.microsoft.com/office/drawing/2014/main" id="{E49E8114-B127-4F24-A194-00216820EC5E}"/>
              </a:ext>
            </a:extLst>
          </p:cNvPr>
          <p:cNvSpPr txBox="1">
            <a:spLocks/>
          </p:cNvSpPr>
          <p:nvPr/>
        </p:nvSpPr>
        <p:spPr>
          <a:xfrm>
            <a:off x="313566" y="92691"/>
            <a:ext cx="8516867" cy="857400"/>
          </a:xfrm>
          <a:prstGeom prst="rect">
            <a:avLst/>
          </a:prstGeom>
        </p:spPr>
        <p:txBody>
          <a:bodyPr lIns="91440" tIns="45720" rIns="91440" bIns="4572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a:solidFill>
                  <a:srgbClr val="232D4B"/>
                </a:solidFill>
                <a:latin typeface="+mj-lt"/>
              </a:rPr>
              <a:t>Strategies for meeting college expenses vary (%)</a:t>
            </a:r>
          </a:p>
        </p:txBody>
      </p:sp>
    </p:spTree>
    <p:extLst>
      <p:ext uri="{BB962C8B-B14F-4D97-AF65-F5344CB8AC3E}">
        <p14:creationId xmlns:p14="http://schemas.microsoft.com/office/powerpoint/2010/main" val="338227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94"/>
          <p:cNvSpPr txBox="1">
            <a:spLocks noGrp="1"/>
          </p:cNvSpPr>
          <p:nvPr>
            <p:ph type="title"/>
          </p:nvPr>
        </p:nvSpPr>
        <p:spPr>
          <a:xfrm>
            <a:off x="457200" y="216489"/>
            <a:ext cx="8229600" cy="857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404041"/>
              </a:buClr>
              <a:buSzPts val="3800"/>
              <a:buFont typeface="Avenir"/>
              <a:buNone/>
            </a:pPr>
            <a:r>
              <a:rPr lang="en" sz="3800" b="0" i="0" u="none" strike="noStrike" cap="none">
                <a:solidFill>
                  <a:srgbClr val="232D4B"/>
                </a:solidFill>
                <a:latin typeface="+mn-lt"/>
                <a:ea typeface="Avenir"/>
                <a:cs typeface="Avenir"/>
                <a:sym typeface="Avenir"/>
              </a:rPr>
              <a:t>What can we do?</a:t>
            </a:r>
            <a:endParaRPr lang="en-US">
              <a:solidFill>
                <a:srgbClr val="232D4B"/>
              </a:solidFill>
              <a:latin typeface="+mn-lt"/>
            </a:endParaRPr>
          </a:p>
        </p:txBody>
      </p:sp>
      <p:sp>
        <p:nvSpPr>
          <p:cNvPr id="491" name="Google Shape;491;p94"/>
          <p:cNvSpPr txBox="1">
            <a:spLocks noGrp="1"/>
          </p:cNvSpPr>
          <p:nvPr>
            <p:ph type="body" idx="1"/>
          </p:nvPr>
        </p:nvSpPr>
        <p:spPr>
          <a:xfrm>
            <a:off x="519900" y="1200150"/>
            <a:ext cx="8104200" cy="3394500"/>
          </a:xfrm>
          <a:prstGeom prst="rect">
            <a:avLst/>
          </a:prstGeom>
          <a:noFill/>
          <a:ln>
            <a:noFill/>
          </a:ln>
        </p:spPr>
        <p:txBody>
          <a:bodyPr spcFirstLastPara="1" wrap="square" lIns="91425" tIns="91425" rIns="91425" bIns="91425" anchor="t" anchorCtr="0">
            <a:noAutofit/>
          </a:bodyPr>
          <a:lstStyle/>
          <a:p>
            <a:pPr marL="203200" marR="0" lvl="0" indent="0" algn="l" rtl="0">
              <a:lnSpc>
                <a:spcPct val="100000"/>
              </a:lnSpc>
              <a:spcBef>
                <a:spcPts val="0"/>
              </a:spcBef>
              <a:spcAft>
                <a:spcPts val="0"/>
              </a:spcAft>
              <a:buClr>
                <a:srgbClr val="041636"/>
              </a:buClr>
              <a:buSzPts val="3000"/>
              <a:buFont typeface="Avenir"/>
              <a:buNone/>
            </a:pPr>
            <a:r>
              <a:rPr lang="en" sz="3000" b="0" i="0" u="none" strike="noStrike" cap="none">
                <a:solidFill>
                  <a:srgbClr val="D9D9D9"/>
                </a:solidFill>
                <a:latin typeface="Arial"/>
                <a:ea typeface="Avenir"/>
                <a:cs typeface="Avenir"/>
                <a:sym typeface="Avenir"/>
              </a:rPr>
              <a:t>Tuition and Fees</a:t>
            </a:r>
            <a:endParaRPr lang="en-US">
              <a:solidFill>
                <a:srgbClr val="D9D9D9"/>
              </a:solidFill>
              <a:latin typeface="Arial"/>
            </a:endParaRPr>
          </a:p>
          <a:p>
            <a:pPr marL="203200" marR="0" lvl="0" indent="0" algn="l" rtl="0">
              <a:lnSpc>
                <a:spcPct val="100000"/>
              </a:lnSpc>
              <a:spcBef>
                <a:spcPts val="1688"/>
              </a:spcBef>
              <a:spcAft>
                <a:spcPts val="0"/>
              </a:spcAft>
              <a:buClr>
                <a:srgbClr val="041636"/>
              </a:buClr>
              <a:buSzPts val="3000"/>
              <a:buFont typeface="Avenir"/>
              <a:buNone/>
            </a:pPr>
            <a:r>
              <a:rPr lang="en" sz="3000" b="0" i="0" u="none" strike="noStrike" cap="none">
                <a:solidFill>
                  <a:srgbClr val="D9D9D9"/>
                </a:solidFill>
                <a:latin typeface="Arial"/>
                <a:ea typeface="Avenir"/>
                <a:cs typeface="Avenir"/>
                <a:sym typeface="Avenir"/>
              </a:rPr>
              <a:t>Room and Board</a:t>
            </a:r>
            <a:endParaRPr>
              <a:solidFill>
                <a:srgbClr val="D9D9D9"/>
              </a:solidFill>
              <a:latin typeface="Arial"/>
            </a:endParaRPr>
          </a:p>
          <a:p>
            <a:pPr marL="203200" marR="0" lvl="0" indent="0" algn="l" rtl="0">
              <a:lnSpc>
                <a:spcPct val="100000"/>
              </a:lnSpc>
              <a:spcBef>
                <a:spcPts val="1688"/>
              </a:spcBef>
              <a:spcAft>
                <a:spcPts val="0"/>
              </a:spcAft>
              <a:buClr>
                <a:srgbClr val="041636"/>
              </a:buClr>
              <a:buSzPts val="3000"/>
              <a:buFont typeface="Avenir"/>
              <a:buNone/>
            </a:pPr>
            <a:r>
              <a:rPr lang="en" sz="3000" b="0" i="0" u="none" strike="noStrike" cap="none">
                <a:solidFill>
                  <a:srgbClr val="F47920"/>
                </a:solidFill>
                <a:latin typeface="Arial"/>
                <a:ea typeface="Avenir"/>
                <a:cs typeface="Avenir"/>
                <a:sym typeface="Avenir"/>
              </a:rPr>
              <a:t>Books and Supplies</a:t>
            </a:r>
            <a:endParaRPr>
              <a:solidFill>
                <a:srgbClr val="F47920"/>
              </a:solidFill>
              <a:latin typeface="Arial"/>
            </a:endParaRPr>
          </a:p>
          <a:p>
            <a:pPr marL="203200" marR="0" lvl="0" indent="0" algn="l" rtl="0">
              <a:lnSpc>
                <a:spcPct val="100000"/>
              </a:lnSpc>
              <a:spcBef>
                <a:spcPts val="1688"/>
              </a:spcBef>
              <a:spcAft>
                <a:spcPts val="0"/>
              </a:spcAft>
              <a:buClr>
                <a:srgbClr val="041636"/>
              </a:buClr>
              <a:buSzPts val="3000"/>
              <a:buFont typeface="Avenir"/>
              <a:buNone/>
            </a:pPr>
            <a:r>
              <a:rPr lang="en" sz="3000" b="0" i="0" u="none" strike="noStrike" cap="none">
                <a:solidFill>
                  <a:srgbClr val="D9D9D9"/>
                </a:solidFill>
                <a:latin typeface="Arial"/>
                <a:ea typeface="Avenir"/>
                <a:cs typeface="Avenir"/>
                <a:sym typeface="Avenir"/>
              </a:rPr>
              <a:t>Personal Expenses</a:t>
            </a:r>
            <a:endParaRPr>
              <a:solidFill>
                <a:srgbClr val="D9D9D9"/>
              </a:solidFill>
              <a:latin typeface="Arial"/>
            </a:endParaRPr>
          </a:p>
          <a:p>
            <a:pPr marL="203200" marR="0" lvl="0" indent="0" algn="l" rtl="0">
              <a:lnSpc>
                <a:spcPct val="100000"/>
              </a:lnSpc>
              <a:spcBef>
                <a:spcPts val="1688"/>
              </a:spcBef>
              <a:spcAft>
                <a:spcPts val="0"/>
              </a:spcAft>
              <a:buClr>
                <a:srgbClr val="041636"/>
              </a:buClr>
              <a:buSzPts val="3000"/>
              <a:buFont typeface="Avenir"/>
              <a:buNone/>
            </a:pPr>
            <a:r>
              <a:rPr lang="en" sz="3000" b="0" i="0" u="none" strike="noStrike" cap="none">
                <a:solidFill>
                  <a:srgbClr val="D9D9D9"/>
                </a:solidFill>
                <a:latin typeface="Arial"/>
                <a:ea typeface="Avenir"/>
                <a:cs typeface="Avenir"/>
                <a:sym typeface="Avenir"/>
              </a:rPr>
              <a:t>Transportation</a:t>
            </a:r>
            <a:endParaRPr>
              <a:solidFill>
                <a:srgbClr val="D9D9D9"/>
              </a:solidFill>
              <a:latin typeface="Arial"/>
            </a:endParaRPr>
          </a:p>
        </p:txBody>
      </p:sp>
    </p:spTree>
    <p:extLst>
      <p:ext uri="{BB962C8B-B14F-4D97-AF65-F5344CB8AC3E}">
        <p14:creationId xmlns:p14="http://schemas.microsoft.com/office/powerpoint/2010/main" val="3525027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2D4B"/>
        </a:solidFill>
        <a:effectLst/>
      </p:bgPr>
    </p:bg>
    <p:spTree>
      <p:nvGrpSpPr>
        <p:cNvPr id="1" name=""/>
        <p:cNvGrpSpPr/>
        <p:nvPr/>
      </p:nvGrpSpPr>
      <p:grpSpPr>
        <a:xfrm>
          <a:off x="0" y="0"/>
          <a:ext cx="0" cy="0"/>
          <a:chOff x="0" y="0"/>
          <a:chExt cx="0" cy="0"/>
        </a:xfrm>
      </p:grpSpPr>
      <p:pic>
        <p:nvPicPr>
          <p:cNvPr id="2" name="Picture 2" descr="A picture of Judy Thomas.&#10;Description automatically generated">
            <a:extLst>
              <a:ext uri="{FF2B5EF4-FFF2-40B4-BE49-F238E27FC236}">
                <a16:creationId xmlns:a16="http://schemas.microsoft.com/office/drawing/2014/main" id="{44255BC9-01AE-4F51-B5D0-64C3EC8202EF}"/>
              </a:ext>
            </a:extLst>
          </p:cNvPr>
          <p:cNvPicPr>
            <a:picLocks noChangeAspect="1"/>
          </p:cNvPicPr>
          <p:nvPr/>
        </p:nvPicPr>
        <p:blipFill>
          <a:blip r:embed="rId3"/>
          <a:stretch>
            <a:fillRect/>
          </a:stretch>
        </p:blipFill>
        <p:spPr>
          <a:xfrm>
            <a:off x="3470852" y="1170837"/>
            <a:ext cx="2096205" cy="2096332"/>
          </a:xfrm>
          <a:prstGeom prst="rect">
            <a:avLst/>
          </a:prstGeom>
          <a:ln>
            <a:noFill/>
          </a:ln>
          <a:effectLst>
            <a:softEdge rad="112500"/>
          </a:effectLst>
        </p:spPr>
      </p:pic>
      <p:pic>
        <p:nvPicPr>
          <p:cNvPr id="3" name="Picture 3" descr="A picture of Bethany Mickel.&#10;Description automatically generated">
            <a:extLst>
              <a:ext uri="{FF2B5EF4-FFF2-40B4-BE49-F238E27FC236}">
                <a16:creationId xmlns:a16="http://schemas.microsoft.com/office/drawing/2014/main" id="{25DBA872-B656-4FF1-B40B-95EA97A9879C}"/>
              </a:ext>
            </a:extLst>
          </p:cNvPr>
          <p:cNvPicPr>
            <a:picLocks noChangeAspect="1"/>
          </p:cNvPicPr>
          <p:nvPr/>
        </p:nvPicPr>
        <p:blipFill>
          <a:blip r:embed="rId4"/>
          <a:stretch>
            <a:fillRect/>
          </a:stretch>
        </p:blipFill>
        <p:spPr>
          <a:xfrm>
            <a:off x="6341967" y="1169317"/>
            <a:ext cx="2120840" cy="2105719"/>
          </a:xfrm>
          <a:prstGeom prst="rect">
            <a:avLst/>
          </a:prstGeom>
          <a:ln>
            <a:noFill/>
          </a:ln>
          <a:effectLst>
            <a:softEdge rad="112500"/>
          </a:effectLst>
        </p:spPr>
      </p:pic>
      <p:pic>
        <p:nvPicPr>
          <p:cNvPr id="4" name="Picture 4">
            <a:extLst>
              <a:ext uri="{FF2B5EF4-FFF2-40B4-BE49-F238E27FC236}">
                <a16:creationId xmlns:a16="http://schemas.microsoft.com/office/drawing/2014/main" id="{901E2A70-DC87-4434-BEFD-438D7D6445C3}"/>
              </a:ext>
            </a:extLst>
          </p:cNvPr>
          <p:cNvPicPr>
            <a:picLocks noChangeAspect="1"/>
          </p:cNvPicPr>
          <p:nvPr/>
        </p:nvPicPr>
        <p:blipFill>
          <a:blip r:embed="rId5"/>
          <a:stretch>
            <a:fillRect/>
          </a:stretch>
        </p:blipFill>
        <p:spPr>
          <a:xfrm>
            <a:off x="703280" y="1138593"/>
            <a:ext cx="2183285" cy="2198731"/>
          </a:xfrm>
          <a:prstGeom prst="rect">
            <a:avLst/>
          </a:prstGeom>
          <a:ln>
            <a:noFill/>
          </a:ln>
          <a:effectLst>
            <a:softEdge rad="112500"/>
          </a:effectLst>
        </p:spPr>
      </p:pic>
      <p:sp>
        <p:nvSpPr>
          <p:cNvPr id="5" name="TextBox 4">
            <a:extLst>
              <a:ext uri="{FF2B5EF4-FFF2-40B4-BE49-F238E27FC236}">
                <a16:creationId xmlns:a16="http://schemas.microsoft.com/office/drawing/2014/main" id="{063ED6EC-112B-4F4E-9685-8EFCDDF7E78A}"/>
              </a:ext>
            </a:extLst>
          </p:cNvPr>
          <p:cNvSpPr txBox="1"/>
          <p:nvPr/>
        </p:nvSpPr>
        <p:spPr>
          <a:xfrm>
            <a:off x="3147096" y="3360791"/>
            <a:ext cx="274320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Judy Thomas</a:t>
            </a:r>
          </a:p>
          <a:p>
            <a:pPr algn="ctr"/>
            <a:r>
              <a:rPr lang="en-US">
                <a:solidFill>
                  <a:schemeClr val="bg1"/>
                </a:solidFill>
              </a:rPr>
              <a:t>Director of Faculty Programs</a:t>
            </a:r>
            <a:br>
              <a:rPr lang="en-US">
                <a:solidFill>
                  <a:schemeClr val="bg1"/>
                </a:solidFill>
              </a:rPr>
            </a:br>
            <a:r>
              <a:rPr lang="en-US">
                <a:solidFill>
                  <a:schemeClr val="bg1"/>
                </a:solidFill>
                <a:hlinkClick r:id="rId6">
                  <a:extLst>
                    <a:ext uri="{A12FA001-AC4F-418D-AE19-62706E023703}">
                      <ahyp:hlinkClr xmlns:ahyp="http://schemas.microsoft.com/office/drawing/2018/hyperlinkcolor" val="tx"/>
                    </a:ext>
                  </a:extLst>
                </a:hlinkClick>
              </a:rPr>
              <a:t>jet3h@virginia.edu</a:t>
            </a:r>
          </a:p>
          <a:p>
            <a:pPr algn="ctr"/>
            <a:endParaRPr lang="en-US"/>
          </a:p>
          <a:p>
            <a:pPr algn="ctr"/>
            <a:endParaRPr lang="en-US"/>
          </a:p>
        </p:txBody>
      </p:sp>
      <p:sp>
        <p:nvSpPr>
          <p:cNvPr id="6" name="TextBox 5">
            <a:extLst>
              <a:ext uri="{FF2B5EF4-FFF2-40B4-BE49-F238E27FC236}">
                <a16:creationId xmlns:a16="http://schemas.microsoft.com/office/drawing/2014/main" id="{52DEF392-2076-4273-9F3D-C1D546C7A158}"/>
              </a:ext>
            </a:extLst>
          </p:cNvPr>
          <p:cNvSpPr txBox="1"/>
          <p:nvPr/>
        </p:nvSpPr>
        <p:spPr>
          <a:xfrm>
            <a:off x="313193" y="3360210"/>
            <a:ext cx="274320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Haley Gillilan</a:t>
            </a:r>
          </a:p>
          <a:p>
            <a:pPr algn="ctr"/>
            <a:r>
              <a:rPr lang="en-US">
                <a:solidFill>
                  <a:schemeClr val="bg1"/>
                </a:solidFill>
              </a:rPr>
              <a:t>Student Success Librarian</a:t>
            </a:r>
            <a:br>
              <a:rPr lang="en-US">
                <a:solidFill>
                  <a:schemeClr val="bg1"/>
                </a:solidFill>
              </a:rPr>
            </a:br>
            <a:r>
              <a:rPr lang="en-US">
                <a:solidFill>
                  <a:schemeClr val="bg1"/>
                </a:solidFill>
                <a:hlinkClick r:id="rId7">
                  <a:extLst>
                    <a:ext uri="{A12FA001-AC4F-418D-AE19-62706E023703}">
                      <ahyp:hlinkClr xmlns:ahyp="http://schemas.microsoft.com/office/drawing/2018/hyperlinkcolor" val="tx"/>
                    </a:ext>
                  </a:extLst>
                </a:hlinkClick>
              </a:rPr>
              <a:t>hg4ub@virginia.edu</a:t>
            </a:r>
          </a:p>
          <a:p>
            <a:pPr algn="ctr"/>
            <a:endParaRPr lang="en-US"/>
          </a:p>
          <a:p>
            <a:pPr algn="ctr"/>
            <a:endParaRPr lang="en-US"/>
          </a:p>
          <a:p>
            <a:pPr algn="ctr"/>
            <a:endParaRPr lang="en-US"/>
          </a:p>
        </p:txBody>
      </p:sp>
      <p:sp>
        <p:nvSpPr>
          <p:cNvPr id="7" name="TextBox 6">
            <a:extLst>
              <a:ext uri="{FF2B5EF4-FFF2-40B4-BE49-F238E27FC236}">
                <a16:creationId xmlns:a16="http://schemas.microsoft.com/office/drawing/2014/main" id="{6944C07C-A00D-4496-802D-4A7BD87C2FFD}"/>
              </a:ext>
            </a:extLst>
          </p:cNvPr>
          <p:cNvSpPr txBox="1"/>
          <p:nvPr/>
        </p:nvSpPr>
        <p:spPr>
          <a:xfrm>
            <a:off x="5976554" y="3360208"/>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rPr>
              <a:t>Bethany Mickel</a:t>
            </a:r>
          </a:p>
          <a:p>
            <a:pPr algn="ctr"/>
            <a:r>
              <a:rPr lang="en-US">
                <a:solidFill>
                  <a:schemeClr val="bg1"/>
                </a:solidFill>
              </a:rPr>
              <a:t>Instructional Design Librarian</a:t>
            </a:r>
            <a:br>
              <a:rPr lang="en-US">
                <a:solidFill>
                  <a:schemeClr val="bg1"/>
                </a:solidFill>
              </a:rPr>
            </a:br>
            <a:r>
              <a:rPr lang="en-US">
                <a:solidFill>
                  <a:schemeClr val="bg1"/>
                </a:solidFill>
                <a:hlinkClick r:id="rId8">
                  <a:extLst>
                    <a:ext uri="{A12FA001-AC4F-418D-AE19-62706E023703}">
                      <ahyp:hlinkClr xmlns:ahyp="http://schemas.microsoft.com/office/drawing/2018/hyperlinkcolor" val="tx"/>
                    </a:ext>
                  </a:extLst>
                </a:hlinkClick>
              </a:rPr>
              <a:t>bbm9u@virginia.edu</a:t>
            </a:r>
          </a:p>
          <a:p>
            <a:pPr algn="ctr"/>
            <a:endParaRPr lang="en-US"/>
          </a:p>
          <a:p>
            <a:pPr algn="ctr"/>
            <a:endParaRPr lang="en-US"/>
          </a:p>
          <a:p>
            <a:pPr algn="ctr"/>
            <a:endParaRPr lang="en-US"/>
          </a:p>
          <a:p>
            <a:pPr algn="ctr"/>
            <a:endParaRPr lang="en-US"/>
          </a:p>
        </p:txBody>
      </p:sp>
    </p:spTree>
    <p:extLst>
      <p:ext uri="{BB962C8B-B14F-4D97-AF65-F5344CB8AC3E}">
        <p14:creationId xmlns:p14="http://schemas.microsoft.com/office/powerpoint/2010/main" val="138652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6080-28D9-4229-9627-5754BF9FCF47}"/>
              </a:ext>
            </a:extLst>
          </p:cNvPr>
          <p:cNvSpPr>
            <a:spLocks noGrp="1"/>
          </p:cNvSpPr>
          <p:nvPr>
            <p:ph type="title"/>
          </p:nvPr>
        </p:nvSpPr>
        <p:spPr/>
        <p:txBody>
          <a:bodyPr/>
          <a:lstStyle/>
          <a:p>
            <a:r>
              <a:rPr lang="en-US" sz="2500" dirty="0">
                <a:solidFill>
                  <a:srgbClr val="232D4B"/>
                </a:solidFill>
                <a:latin typeface="+mj-lt"/>
              </a:rPr>
              <a:t>College Textbook Prices</a:t>
            </a:r>
          </a:p>
        </p:txBody>
      </p:sp>
      <p:pic>
        <p:nvPicPr>
          <p:cNvPr id="5" name="Google Shape;536;p102">
            <a:extLst>
              <a:ext uri="{FF2B5EF4-FFF2-40B4-BE49-F238E27FC236}">
                <a16:creationId xmlns:a16="http://schemas.microsoft.com/office/drawing/2014/main" id="{52695257-FDD2-4925-89D6-4204799ACC45}"/>
              </a:ext>
            </a:extLst>
          </p:cNvPr>
          <p:cNvPicPr preferRelativeResize="0"/>
          <p:nvPr/>
        </p:nvPicPr>
        <p:blipFill rotWithShape="1">
          <a:blip r:embed="rId3">
            <a:alphaModFix/>
          </a:blip>
          <a:srcRect l="1694" t="26446" r="1404"/>
          <a:stretch/>
        </p:blipFill>
        <p:spPr>
          <a:xfrm>
            <a:off x="1466681" y="1863944"/>
            <a:ext cx="6210637" cy="2112022"/>
          </a:xfrm>
          <a:prstGeom prst="rect">
            <a:avLst/>
          </a:prstGeom>
          <a:noFill/>
          <a:ln>
            <a:noFill/>
          </a:ln>
        </p:spPr>
      </p:pic>
      <p:sp>
        <p:nvSpPr>
          <p:cNvPr id="7" name="Rectangle 6">
            <a:extLst>
              <a:ext uri="{FF2B5EF4-FFF2-40B4-BE49-F238E27FC236}">
                <a16:creationId xmlns:a16="http://schemas.microsoft.com/office/drawing/2014/main" id="{3A51E30F-1B13-4A2E-A6DB-3173BE092905}"/>
              </a:ext>
            </a:extLst>
          </p:cNvPr>
          <p:cNvSpPr/>
          <p:nvPr/>
        </p:nvSpPr>
        <p:spPr>
          <a:xfrm>
            <a:off x="6938920" y="4866501"/>
            <a:ext cx="2205080" cy="276999"/>
          </a:xfrm>
          <a:prstGeom prst="rect">
            <a:avLst/>
          </a:prstGeom>
        </p:spPr>
        <p:txBody>
          <a:bodyPr wrap="square">
            <a:spAutoFit/>
          </a:bodyPr>
          <a:lstStyle/>
          <a:p>
            <a:pPr lvl="0">
              <a:buSzPts val="1100"/>
              <a:defRPr/>
            </a:pPr>
            <a:r>
              <a:rPr lang="en-US" sz="1200">
                <a:solidFill>
                  <a:srgbClr val="232D4B"/>
                </a:solidFill>
                <a:latin typeface="+mn-lt"/>
                <a:ea typeface="Avenir"/>
                <a:cs typeface="Avenir"/>
                <a:sym typeface="Avenir"/>
                <a:hlinkClick r:id="rId4">
                  <a:extLst>
                    <a:ext uri="{A12FA001-AC4F-418D-AE19-62706E023703}">
                      <ahyp:hlinkClr xmlns:ahyp="http://schemas.microsoft.com/office/drawing/2018/hyperlinkcolor" val="tx"/>
                    </a:ext>
                  </a:extLst>
                </a:hlinkClick>
              </a:rPr>
              <a:t>College Board data, 2018-19</a:t>
            </a:r>
            <a:endParaRPr lang="en-US" sz="1200">
              <a:solidFill>
                <a:srgbClr val="232D4B"/>
              </a:solidFill>
              <a:latin typeface="+mn-lt"/>
              <a:ea typeface="Avenir"/>
              <a:cs typeface="Avenir"/>
              <a:sym typeface="Avenir"/>
            </a:endParaRPr>
          </a:p>
        </p:txBody>
      </p:sp>
      <p:sp>
        <p:nvSpPr>
          <p:cNvPr id="6" name="Text Placeholder 5">
            <a:extLst>
              <a:ext uri="{FF2B5EF4-FFF2-40B4-BE49-F238E27FC236}">
                <a16:creationId xmlns:a16="http://schemas.microsoft.com/office/drawing/2014/main" id="{D71944DB-4CDC-FD4E-A31E-F26D21233B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608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03DD502-D1B4-0742-8EF1-3375FAE80E30}"/>
              </a:ext>
            </a:extLst>
          </p:cNvPr>
          <p:cNvPicPr>
            <a:picLocks noChangeAspect="1"/>
          </p:cNvPicPr>
          <p:nvPr/>
        </p:nvPicPr>
        <p:blipFill>
          <a:blip r:embed="rId3"/>
          <a:stretch>
            <a:fillRect/>
          </a:stretch>
        </p:blipFill>
        <p:spPr>
          <a:xfrm>
            <a:off x="2638097" y="4123853"/>
            <a:ext cx="873452" cy="823779"/>
          </a:xfrm>
          <a:prstGeom prst="rect">
            <a:avLst/>
          </a:prstGeom>
        </p:spPr>
      </p:pic>
      <p:pic>
        <p:nvPicPr>
          <p:cNvPr id="4" name="Picture 3" descr="Logo&#10;&#10;Description automatically generated">
            <a:extLst>
              <a:ext uri="{FF2B5EF4-FFF2-40B4-BE49-F238E27FC236}">
                <a16:creationId xmlns:a16="http://schemas.microsoft.com/office/drawing/2014/main" id="{887A9B76-71FE-D242-9AF0-C4194BCB358E}"/>
              </a:ext>
            </a:extLst>
          </p:cNvPr>
          <p:cNvPicPr>
            <a:picLocks noChangeAspect="1"/>
          </p:cNvPicPr>
          <p:nvPr/>
        </p:nvPicPr>
        <p:blipFill>
          <a:blip r:embed="rId4"/>
          <a:stretch>
            <a:fillRect/>
          </a:stretch>
        </p:blipFill>
        <p:spPr>
          <a:xfrm>
            <a:off x="6505901" y="203452"/>
            <a:ext cx="2305416" cy="763955"/>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D54A32DF-F944-4D4F-A0DD-FF272DD2D9C6}"/>
              </a:ext>
            </a:extLst>
          </p:cNvPr>
          <p:cNvPicPr>
            <a:picLocks noChangeAspect="1"/>
          </p:cNvPicPr>
          <p:nvPr/>
        </p:nvPicPr>
        <p:blipFill>
          <a:blip r:embed="rId5"/>
          <a:stretch>
            <a:fillRect/>
          </a:stretch>
        </p:blipFill>
        <p:spPr>
          <a:xfrm>
            <a:off x="220717" y="203452"/>
            <a:ext cx="2417380" cy="810174"/>
          </a:xfrm>
          <a:prstGeom prst="rect">
            <a:avLst/>
          </a:prstGeom>
        </p:spPr>
      </p:pic>
      <p:pic>
        <p:nvPicPr>
          <p:cNvPr id="6" name="Picture 5" descr="Logo, company name&#10;&#10;Description automatically generated">
            <a:extLst>
              <a:ext uri="{FF2B5EF4-FFF2-40B4-BE49-F238E27FC236}">
                <a16:creationId xmlns:a16="http://schemas.microsoft.com/office/drawing/2014/main" id="{EE7C080C-7D35-104D-B571-DE101B916D5E}"/>
              </a:ext>
            </a:extLst>
          </p:cNvPr>
          <p:cNvPicPr>
            <a:picLocks noChangeAspect="1"/>
          </p:cNvPicPr>
          <p:nvPr/>
        </p:nvPicPr>
        <p:blipFill>
          <a:blip r:embed="rId6"/>
          <a:stretch>
            <a:fillRect/>
          </a:stretch>
        </p:blipFill>
        <p:spPr>
          <a:xfrm>
            <a:off x="4042116" y="3898984"/>
            <a:ext cx="3401256" cy="1224983"/>
          </a:xfrm>
          <a:prstGeom prst="rect">
            <a:avLst/>
          </a:prstGeom>
        </p:spPr>
      </p:pic>
      <p:sp>
        <p:nvSpPr>
          <p:cNvPr id="7" name="Rectangle 6">
            <a:extLst>
              <a:ext uri="{FF2B5EF4-FFF2-40B4-BE49-F238E27FC236}">
                <a16:creationId xmlns:a16="http://schemas.microsoft.com/office/drawing/2014/main" id="{97107527-9B2C-C449-97DD-BD99F3F94ADA}"/>
              </a:ext>
            </a:extLst>
          </p:cNvPr>
          <p:cNvSpPr/>
          <p:nvPr/>
        </p:nvSpPr>
        <p:spPr>
          <a:xfrm>
            <a:off x="825061" y="1691335"/>
            <a:ext cx="7493875" cy="1677382"/>
          </a:xfrm>
          <a:prstGeom prst="rect">
            <a:avLst/>
          </a:prstGeom>
        </p:spPr>
        <p:txBody>
          <a:bodyPr wrap="square" lIns="91440" tIns="45720" rIns="91440" bIns="45720" anchor="t">
            <a:spAutoFit/>
          </a:bodyPr>
          <a:lstStyle/>
          <a:p>
            <a:pPr lvl="2"/>
            <a:r>
              <a:rPr lang="en-US" sz="2500">
                <a:solidFill>
                  <a:srgbClr val="232D4B"/>
                </a:solidFill>
                <a:latin typeface="+mn-lt"/>
              </a:rPr>
              <a:t>Academic publishers are, “transforming themselves into data analytics companies built atop their content, effectively adding ways to monetize it.”  </a:t>
            </a:r>
          </a:p>
          <a:p>
            <a:pPr lvl="2"/>
            <a:endParaRPr lang="en-US" i="1">
              <a:solidFill>
                <a:srgbClr val="000000"/>
              </a:solidFill>
              <a:latin typeface="+mn-lt"/>
            </a:endParaRPr>
          </a:p>
          <a:p>
            <a:pPr lvl="2"/>
            <a:r>
              <a:rPr lang="en-US" i="1">
                <a:solidFill>
                  <a:srgbClr val="F47920"/>
                </a:solidFill>
                <a:latin typeface="+mn-lt"/>
              </a:rPr>
              <a:t>                                   Claudio Aspesi &amp; SPARC “The Academic Publishing Industry In 2018.”</a:t>
            </a:r>
            <a:endParaRPr lang="en-US" i="1">
              <a:solidFill>
                <a:srgbClr val="F47920"/>
              </a:solidFill>
              <a:effectLst/>
              <a:latin typeface="+mn-lt"/>
            </a:endParaRPr>
          </a:p>
        </p:txBody>
      </p:sp>
      <p:pic>
        <p:nvPicPr>
          <p:cNvPr id="1026" name="Picture 2" descr="Pearson Turns the Page on College Textbooks as Digital Courseware Demand  Grows">
            <a:extLst>
              <a:ext uri="{FF2B5EF4-FFF2-40B4-BE49-F238E27FC236}">
                <a16:creationId xmlns:a16="http://schemas.microsoft.com/office/drawing/2014/main" id="{8736C87D-F9AE-9040-B4AD-B20E7DFE1A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1549" y="195868"/>
            <a:ext cx="2120900" cy="96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573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880FBF-F1E1-FF44-966B-9AE25BBC0518}"/>
              </a:ext>
            </a:extLst>
          </p:cNvPr>
          <p:cNvSpPr>
            <a:spLocks noGrp="1"/>
          </p:cNvSpPr>
          <p:nvPr>
            <p:ph type="body" idx="1"/>
          </p:nvPr>
        </p:nvSpPr>
        <p:spPr/>
        <p:txBody>
          <a:bodyPr/>
          <a:lstStyle/>
          <a:p>
            <a:endParaRPr lang="en-US"/>
          </a:p>
        </p:txBody>
      </p:sp>
      <p:sp>
        <p:nvSpPr>
          <p:cNvPr id="4" name="Text Placeholder 2">
            <a:extLst>
              <a:ext uri="{FF2B5EF4-FFF2-40B4-BE49-F238E27FC236}">
                <a16:creationId xmlns:a16="http://schemas.microsoft.com/office/drawing/2014/main" id="{D03E1CAF-523B-A94B-B5F8-095E4E4E7C5D}"/>
              </a:ext>
            </a:extLst>
          </p:cNvPr>
          <p:cNvSpPr txBox="1">
            <a:spLocks/>
          </p:cNvSpPr>
          <p:nvPr/>
        </p:nvSpPr>
        <p:spPr>
          <a:xfrm>
            <a:off x="457200" y="2039328"/>
            <a:ext cx="8229600" cy="13555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640"/>
              </a:spcBef>
              <a:spcAft>
                <a:spcPts val="0"/>
              </a:spcAft>
              <a:buClr>
                <a:srgbClr val="404041"/>
              </a:buClr>
              <a:buSzPts val="3200"/>
              <a:buFont typeface="Avenir"/>
              <a:buNone/>
              <a:defRPr sz="3200" b="0" i="0" u="none" strike="noStrike" cap="none">
                <a:solidFill>
                  <a:srgbClr val="404041"/>
                </a:solidFill>
                <a:latin typeface="Avenir"/>
                <a:ea typeface="Avenir"/>
                <a:cs typeface="Avenir"/>
                <a:sym typeface="Avenir"/>
              </a:defRPr>
            </a:lvl1pPr>
            <a:lvl2pPr marL="914400" marR="0" lvl="1" indent="-228600" algn="l" rtl="0">
              <a:lnSpc>
                <a:spcPct val="100000"/>
              </a:lnSpc>
              <a:spcBef>
                <a:spcPts val="560"/>
              </a:spcBef>
              <a:spcAft>
                <a:spcPts val="0"/>
              </a:spcAft>
              <a:buClr>
                <a:srgbClr val="404041"/>
              </a:buClr>
              <a:buSzPts val="2800"/>
              <a:buFont typeface="Avenir"/>
              <a:buNone/>
              <a:defRPr sz="2800" b="0" i="0" u="none" strike="noStrike" cap="none">
                <a:solidFill>
                  <a:srgbClr val="404041"/>
                </a:solidFill>
                <a:latin typeface="Avenir"/>
                <a:ea typeface="Avenir"/>
                <a:cs typeface="Avenir"/>
                <a:sym typeface="Avenir"/>
              </a:defRPr>
            </a:lvl2pPr>
            <a:lvl3pPr marL="1371600" marR="0" lvl="2" indent="-228600" algn="l" rtl="0">
              <a:lnSpc>
                <a:spcPct val="100000"/>
              </a:lnSpc>
              <a:spcBef>
                <a:spcPts val="480"/>
              </a:spcBef>
              <a:spcAft>
                <a:spcPts val="0"/>
              </a:spcAft>
              <a:buClr>
                <a:srgbClr val="404041"/>
              </a:buClr>
              <a:buSzPts val="2400"/>
              <a:buFont typeface="Avenir"/>
              <a:buNone/>
              <a:defRPr sz="2400" b="0" i="0" u="none" strike="noStrike" cap="none">
                <a:solidFill>
                  <a:srgbClr val="404041"/>
                </a:solidFill>
                <a:latin typeface="Avenir"/>
                <a:ea typeface="Avenir"/>
                <a:cs typeface="Avenir"/>
                <a:sym typeface="Avenir"/>
              </a:defRPr>
            </a:lvl3pPr>
            <a:lvl4pPr marL="1828800" marR="0" lvl="3" indent="-228600" algn="l" rtl="0">
              <a:lnSpc>
                <a:spcPct val="100000"/>
              </a:lnSpc>
              <a:spcBef>
                <a:spcPts val="400"/>
              </a:spcBef>
              <a:spcAft>
                <a:spcPts val="0"/>
              </a:spcAft>
              <a:buClr>
                <a:srgbClr val="404041"/>
              </a:buClr>
              <a:buSzPts val="2000"/>
              <a:buFont typeface="Avenir"/>
              <a:buNone/>
              <a:defRPr sz="2000" b="0" i="0" u="none" strike="noStrike" cap="none">
                <a:solidFill>
                  <a:srgbClr val="404041"/>
                </a:solidFill>
                <a:latin typeface="Avenir"/>
                <a:ea typeface="Avenir"/>
                <a:cs typeface="Avenir"/>
                <a:sym typeface="Avenir"/>
              </a:defRPr>
            </a:lvl4pPr>
            <a:lvl5pPr marL="2286000" marR="0" lvl="4" indent="-228600" algn="l" rtl="0">
              <a:lnSpc>
                <a:spcPct val="100000"/>
              </a:lnSpc>
              <a:spcBef>
                <a:spcPts val="400"/>
              </a:spcBef>
              <a:spcAft>
                <a:spcPts val="0"/>
              </a:spcAft>
              <a:buClr>
                <a:srgbClr val="404041"/>
              </a:buClr>
              <a:buSzPts val="2000"/>
              <a:buFont typeface="Avenir"/>
              <a:buNone/>
              <a:defRPr sz="2000" b="0" i="0" u="none" strike="noStrike" cap="none">
                <a:solidFill>
                  <a:srgbClr val="404041"/>
                </a:solidFill>
                <a:latin typeface="Avenir"/>
                <a:ea typeface="Avenir"/>
                <a:cs typeface="Avenir"/>
                <a:sym typeface="Avenir"/>
              </a:defRPr>
            </a:lvl5pPr>
            <a:lvl6pPr marL="2743200" marR="0" lvl="5"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9pPr>
          </a:lstStyle>
          <a:p>
            <a:pPr marL="0" indent="0">
              <a:spcBef>
                <a:spcPts val="0"/>
              </a:spcBef>
            </a:pPr>
            <a:r>
              <a:rPr lang="en-US" sz="2000">
                <a:latin typeface="+mn-lt"/>
              </a:rPr>
              <a:t>Students are told to budget </a:t>
            </a:r>
            <a:r>
              <a:rPr lang="en-US" sz="2000" b="1">
                <a:solidFill>
                  <a:srgbClr val="F47920"/>
                </a:solidFill>
                <a:latin typeface="+mn-lt"/>
              </a:rPr>
              <a:t>$1240 - $1440</a:t>
            </a:r>
            <a:r>
              <a:rPr lang="en-US" sz="2000" b="1">
                <a:solidFill>
                  <a:srgbClr val="953735"/>
                </a:solidFill>
                <a:latin typeface="+mn-lt"/>
              </a:rPr>
              <a:t> </a:t>
            </a:r>
            <a:r>
              <a:rPr lang="en-US" sz="2000">
                <a:solidFill>
                  <a:schemeClr val="tx2">
                    <a:lumMod val="50000"/>
                  </a:schemeClr>
                </a:solidFill>
                <a:latin typeface="+mn-lt"/>
              </a:rPr>
              <a:t>for books and supplies each year. </a:t>
            </a:r>
            <a:r>
              <a:rPr lang="en-US" sz="2000">
                <a:latin typeface="+mn-lt"/>
              </a:rPr>
              <a:t>What they </a:t>
            </a:r>
            <a:r>
              <a:rPr lang="en-US" sz="2000" i="1">
                <a:latin typeface="+mn-lt"/>
              </a:rPr>
              <a:t>actually</a:t>
            </a:r>
            <a:r>
              <a:rPr lang="en-US" sz="2000">
                <a:latin typeface="+mn-lt"/>
              </a:rPr>
              <a:t> spend is closer to </a:t>
            </a:r>
            <a:r>
              <a:rPr lang="en-US" sz="2000" b="1">
                <a:solidFill>
                  <a:srgbClr val="F47920"/>
                </a:solidFill>
                <a:latin typeface="+mn-lt"/>
              </a:rPr>
              <a:t>$415</a:t>
            </a:r>
            <a:r>
              <a:rPr lang="en-US" sz="2000" b="1">
                <a:solidFill>
                  <a:srgbClr val="953735"/>
                </a:solidFill>
                <a:latin typeface="+mn-lt"/>
              </a:rPr>
              <a:t> </a:t>
            </a:r>
            <a:r>
              <a:rPr lang="en-US" sz="2000">
                <a:latin typeface="+mn-lt"/>
              </a:rPr>
              <a:t>per year.</a:t>
            </a:r>
          </a:p>
          <a:p>
            <a:pPr marL="0" indent="0">
              <a:spcBef>
                <a:spcPts val="0"/>
              </a:spcBef>
            </a:pPr>
            <a:endParaRPr lang="en-US" sz="2000">
              <a:solidFill>
                <a:schemeClr val="accent6">
                  <a:lumMod val="50000"/>
                </a:schemeClr>
              </a:solidFill>
              <a:latin typeface="+mn-lt"/>
            </a:endParaRPr>
          </a:p>
          <a:p>
            <a:pPr marL="0" indent="0" algn="ctr">
              <a:spcBef>
                <a:spcPts val="0"/>
              </a:spcBef>
            </a:pPr>
            <a:r>
              <a:rPr lang="en-US" sz="2000" b="1">
                <a:solidFill>
                  <a:srgbClr val="F47920"/>
                </a:solidFill>
                <a:latin typeface="+mn-lt"/>
              </a:rPr>
              <a:t>Why the difference?</a:t>
            </a:r>
          </a:p>
          <a:p>
            <a:endParaRPr lang="en-US" sz="2000" dirty="0">
              <a:latin typeface="+mn-lt"/>
            </a:endParaRPr>
          </a:p>
        </p:txBody>
      </p:sp>
    </p:spTree>
    <p:extLst>
      <p:ext uri="{BB962C8B-B14F-4D97-AF65-F5344CB8AC3E}">
        <p14:creationId xmlns:p14="http://schemas.microsoft.com/office/powerpoint/2010/main" val="228115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226668-7A9B-4C51-B10C-7D00B29A6E2C}"/>
              </a:ext>
            </a:extLst>
          </p:cNvPr>
          <p:cNvPicPr>
            <a:picLocks noChangeAspect="1"/>
          </p:cNvPicPr>
          <p:nvPr/>
        </p:nvPicPr>
        <p:blipFill>
          <a:blip r:embed="rId3"/>
          <a:stretch>
            <a:fillRect/>
          </a:stretch>
        </p:blipFill>
        <p:spPr>
          <a:xfrm>
            <a:off x="361813" y="826426"/>
            <a:ext cx="8420374" cy="4056250"/>
          </a:xfrm>
          <a:prstGeom prst="rect">
            <a:avLst/>
          </a:prstGeom>
        </p:spPr>
      </p:pic>
      <p:sp>
        <p:nvSpPr>
          <p:cNvPr id="4" name="Google Shape;552;p104">
            <a:extLst>
              <a:ext uri="{FF2B5EF4-FFF2-40B4-BE49-F238E27FC236}">
                <a16:creationId xmlns:a16="http://schemas.microsoft.com/office/drawing/2014/main" id="{17664CF9-A17C-42D8-83AA-A53BF67F2BE3}"/>
              </a:ext>
            </a:extLst>
          </p:cNvPr>
          <p:cNvSpPr txBox="1">
            <a:spLocks/>
          </p:cNvSpPr>
          <p:nvPr/>
        </p:nvSpPr>
        <p:spPr>
          <a:xfrm>
            <a:off x="0" y="77830"/>
            <a:ext cx="9143998" cy="85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8750" lvl="0">
              <a:buSzPts val="1100"/>
              <a:defRPr/>
            </a:pPr>
            <a:r>
              <a:rPr lang="en-US" sz="2500">
                <a:solidFill>
                  <a:srgbClr val="232D4B"/>
                </a:solidFill>
              </a:rPr>
              <a:t>UVA spending on books and </a:t>
            </a:r>
            <a:r>
              <a:rPr lang="en-US" sz="2500">
                <a:solidFill>
                  <a:srgbClr val="232D4B"/>
                </a:solidFill>
                <a:latin typeface="+mj-lt"/>
              </a:rPr>
              <a:t>supplies</a:t>
            </a:r>
            <a:r>
              <a:rPr lang="en-US" sz="2500">
                <a:solidFill>
                  <a:srgbClr val="232D4B"/>
                </a:solidFill>
              </a:rPr>
              <a:t> matches national trends</a:t>
            </a:r>
          </a:p>
        </p:txBody>
      </p:sp>
      <p:sp>
        <p:nvSpPr>
          <p:cNvPr id="5" name="Rectangle 4">
            <a:extLst>
              <a:ext uri="{FF2B5EF4-FFF2-40B4-BE49-F238E27FC236}">
                <a16:creationId xmlns:a16="http://schemas.microsoft.com/office/drawing/2014/main" id="{990A6CAF-165E-46D6-8148-332F1E4A2854}"/>
              </a:ext>
            </a:extLst>
          </p:cNvPr>
          <p:cNvSpPr/>
          <p:nvPr/>
        </p:nvSpPr>
        <p:spPr>
          <a:xfrm>
            <a:off x="5211248" y="4882676"/>
            <a:ext cx="3932750" cy="246221"/>
          </a:xfrm>
          <a:prstGeom prst="rect">
            <a:avLst/>
          </a:prstGeom>
        </p:spPr>
        <p:txBody>
          <a:bodyPr wrap="square">
            <a:spAutoFit/>
          </a:bodyPr>
          <a:lstStyle/>
          <a:p>
            <a:r>
              <a:rPr lang="en-US" sz="1000">
                <a:solidFill>
                  <a:srgbClr val="232D4B"/>
                </a:solidFill>
                <a:latin typeface="+mn-lt"/>
                <a:hlinkClick r:id="rId4">
                  <a:extLst>
                    <a:ext uri="{A12FA001-AC4F-418D-AE19-62706E023703}">
                      <ahyp:hlinkClr xmlns:ahyp="http://schemas.microsoft.com/office/drawing/2018/hyperlinkcolor" val="tx"/>
                    </a:ext>
                  </a:extLst>
                </a:hlinkClick>
              </a:rPr>
              <a:t>Impact of Cost of Course Materials on UVA Students (Spring 2019)</a:t>
            </a:r>
            <a:endParaRPr lang="en-US" sz="1000">
              <a:solidFill>
                <a:srgbClr val="232D4B"/>
              </a:solidFill>
              <a:latin typeface="+mn-lt"/>
            </a:endParaRPr>
          </a:p>
        </p:txBody>
      </p:sp>
    </p:spTree>
    <p:extLst>
      <p:ext uri="{BB962C8B-B14F-4D97-AF65-F5344CB8AC3E}">
        <p14:creationId xmlns:p14="http://schemas.microsoft.com/office/powerpoint/2010/main" val="237873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udent Survey Poster&#10;&#10;">
            <a:extLst>
              <a:ext uri="{FF2B5EF4-FFF2-40B4-BE49-F238E27FC236}">
                <a16:creationId xmlns:a16="http://schemas.microsoft.com/office/drawing/2014/main" id="{E283CEEB-B304-8D4E-A29D-A0BFA8915976}"/>
              </a:ext>
            </a:extLst>
          </p:cNvPr>
          <p:cNvPicPr>
            <a:picLocks noChangeAspect="1"/>
          </p:cNvPicPr>
          <p:nvPr/>
        </p:nvPicPr>
        <p:blipFill rotWithShape="1">
          <a:blip r:embed="rId3"/>
          <a:srcRect l="16336" t="2241" r="12938" b="25045"/>
          <a:stretch/>
        </p:blipFill>
        <p:spPr>
          <a:xfrm>
            <a:off x="175847" y="579274"/>
            <a:ext cx="5754473" cy="3981037"/>
          </a:xfrm>
          <a:prstGeom prst="rect">
            <a:avLst/>
          </a:prstGeom>
        </p:spPr>
      </p:pic>
      <p:sp>
        <p:nvSpPr>
          <p:cNvPr id="7" name="Rectangle 6">
            <a:extLst>
              <a:ext uri="{FF2B5EF4-FFF2-40B4-BE49-F238E27FC236}">
                <a16:creationId xmlns:a16="http://schemas.microsoft.com/office/drawing/2014/main" id="{B3E33340-AAFD-B644-BB01-35EB54AB1F77}"/>
              </a:ext>
            </a:extLst>
          </p:cNvPr>
          <p:cNvSpPr/>
          <p:nvPr/>
        </p:nvSpPr>
        <p:spPr>
          <a:xfrm>
            <a:off x="5875520" y="1448364"/>
            <a:ext cx="3173887" cy="1815882"/>
          </a:xfrm>
          <a:prstGeom prst="rect">
            <a:avLst/>
          </a:prstGeom>
        </p:spPr>
        <p:txBody>
          <a:bodyPr wrap="square" lIns="91440" tIns="45720" rIns="91440" bIns="45720" anchor="t">
            <a:spAutoFit/>
          </a:bodyPr>
          <a:lstStyle/>
          <a:p>
            <a:pPr algn="ctr"/>
            <a:r>
              <a:rPr lang="en-US" sz="2400" dirty="0">
                <a:solidFill>
                  <a:srgbClr val="232D4B"/>
                </a:solidFill>
              </a:rPr>
              <a:t>UVA Student Survey </a:t>
            </a:r>
          </a:p>
          <a:p>
            <a:pPr algn="ctr"/>
            <a:r>
              <a:rPr lang="en-US" sz="2000" dirty="0">
                <a:solidFill>
                  <a:srgbClr val="232D4B"/>
                </a:solidFill>
              </a:rPr>
              <a:t>(Spring 2020)</a:t>
            </a:r>
          </a:p>
          <a:p>
            <a:pPr algn="ctr"/>
            <a:endParaRPr lang="en-US" sz="2000" dirty="0">
              <a:solidFill>
                <a:schemeClr val="accent3"/>
              </a:solidFill>
            </a:endParaRPr>
          </a:p>
          <a:p>
            <a:pPr algn="ctr"/>
            <a:r>
              <a:rPr lang="en-US" sz="1600" dirty="0">
                <a:solidFill>
                  <a:srgbClr val="232D4B"/>
                </a:solidFill>
              </a:rPr>
              <a:t>Conducted by the Library, </a:t>
            </a:r>
            <a:br>
              <a:rPr lang="en-US" sz="1600" dirty="0">
                <a:solidFill>
                  <a:srgbClr val="232D4B"/>
                </a:solidFill>
              </a:rPr>
            </a:br>
            <a:r>
              <a:rPr lang="en-US" sz="1600" dirty="0">
                <a:solidFill>
                  <a:srgbClr val="232D4B"/>
                </a:solidFill>
              </a:rPr>
              <a:t>in partnership with</a:t>
            </a:r>
            <a:br>
              <a:rPr lang="en-US" sz="1600" dirty="0">
                <a:solidFill>
                  <a:srgbClr val="232D4B"/>
                </a:solidFill>
              </a:rPr>
            </a:br>
            <a:r>
              <a:rPr lang="en-US" sz="1600" dirty="0">
                <a:solidFill>
                  <a:srgbClr val="232D4B"/>
                </a:solidFill>
              </a:rPr>
              <a:t> Student Council</a:t>
            </a:r>
          </a:p>
        </p:txBody>
      </p:sp>
      <p:sp>
        <p:nvSpPr>
          <p:cNvPr id="2" name="TextBox 1">
            <a:extLst>
              <a:ext uri="{FF2B5EF4-FFF2-40B4-BE49-F238E27FC236}">
                <a16:creationId xmlns:a16="http://schemas.microsoft.com/office/drawing/2014/main" id="{FAAE9966-E275-41C1-B26E-CBBEE474954C}"/>
              </a:ext>
            </a:extLst>
          </p:cNvPr>
          <p:cNvSpPr txBox="1"/>
          <p:nvPr/>
        </p:nvSpPr>
        <p:spPr>
          <a:xfrm>
            <a:off x="3552695" y="346814"/>
            <a:ext cx="41054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solidFill>
                <a:srgbClr val="F46524"/>
              </a:solidFill>
              <a:cs typeface="Segoe UI"/>
            </a:endParaRPr>
          </a:p>
        </p:txBody>
      </p:sp>
    </p:spTree>
    <p:extLst>
      <p:ext uri="{BB962C8B-B14F-4D97-AF65-F5344CB8AC3E}">
        <p14:creationId xmlns:p14="http://schemas.microsoft.com/office/powerpoint/2010/main" val="999995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D43943-DF91-45BB-80EE-D0B1851783DE}"/>
              </a:ext>
            </a:extLst>
          </p:cNvPr>
          <p:cNvSpPr/>
          <p:nvPr/>
        </p:nvSpPr>
        <p:spPr>
          <a:xfrm>
            <a:off x="5211248" y="4882676"/>
            <a:ext cx="3932750" cy="246221"/>
          </a:xfrm>
          <a:prstGeom prst="rect">
            <a:avLst/>
          </a:prstGeom>
        </p:spPr>
        <p:txBody>
          <a:bodyPr wrap="square">
            <a:spAutoFit/>
          </a:bodyPr>
          <a:lstStyle/>
          <a:p>
            <a:r>
              <a:rPr lang="en-US" sz="1000">
                <a:solidFill>
                  <a:srgbClr val="232D4B"/>
                </a:solidFill>
                <a:latin typeface="+mn-lt"/>
                <a:hlinkClick r:id="rId3">
                  <a:extLst>
                    <a:ext uri="{A12FA001-AC4F-418D-AE19-62706E023703}">
                      <ahyp:hlinkClr xmlns:ahyp="http://schemas.microsoft.com/office/drawing/2018/hyperlinkcolor" val="tx"/>
                    </a:ext>
                  </a:extLst>
                </a:hlinkClick>
              </a:rPr>
              <a:t>Impact of Cost of Course Materials on UVA Students (Spring 2019)</a:t>
            </a:r>
            <a:endParaRPr lang="en-US" sz="1000">
              <a:solidFill>
                <a:srgbClr val="232D4B"/>
              </a:solidFill>
              <a:latin typeface="+mn-lt"/>
            </a:endParaRPr>
          </a:p>
        </p:txBody>
      </p:sp>
      <p:sp>
        <p:nvSpPr>
          <p:cNvPr id="13" name="Google Shape;552;p104">
            <a:extLst>
              <a:ext uri="{FF2B5EF4-FFF2-40B4-BE49-F238E27FC236}">
                <a16:creationId xmlns:a16="http://schemas.microsoft.com/office/drawing/2014/main" id="{F61F30B2-A27F-4C0D-90A9-9AFC00E9A651}"/>
              </a:ext>
            </a:extLst>
          </p:cNvPr>
          <p:cNvSpPr txBox="1">
            <a:spLocks/>
          </p:cNvSpPr>
          <p:nvPr/>
        </p:nvSpPr>
        <p:spPr>
          <a:xfrm>
            <a:off x="50655" y="118215"/>
            <a:ext cx="8948744" cy="857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404041"/>
              </a:buClr>
              <a:buSzPts val="4000"/>
            </a:pPr>
            <a:r>
              <a:rPr lang="en-US" sz="2500">
                <a:solidFill>
                  <a:srgbClr val="232D4B"/>
                </a:solidFill>
                <a:latin typeface="+mj-lt"/>
                <a:ea typeface="Avenir"/>
                <a:cs typeface="Avenir"/>
                <a:sym typeface="Avenir"/>
              </a:rPr>
              <a:t>UVA students are finding alternatives </a:t>
            </a:r>
            <a:endParaRPr lang="en-US" sz="2500">
              <a:solidFill>
                <a:srgbClr val="232D4B"/>
              </a:solidFill>
              <a:latin typeface="+mj-lt"/>
              <a:ea typeface="Avenir"/>
              <a:cs typeface="Avenir"/>
            </a:endParaRPr>
          </a:p>
          <a:p>
            <a:pPr algn="ctr">
              <a:buClr>
                <a:srgbClr val="404041"/>
              </a:buClr>
              <a:buSzPts val="4000"/>
              <a:buFont typeface="Avenir"/>
              <a:buNone/>
            </a:pPr>
            <a:r>
              <a:rPr lang="en-US" sz="2500">
                <a:solidFill>
                  <a:srgbClr val="232D4B"/>
                </a:solidFill>
                <a:latin typeface="+mj-lt"/>
                <a:ea typeface="Avenir"/>
                <a:cs typeface="Avenir"/>
                <a:sym typeface="Avenir"/>
              </a:rPr>
              <a:t>to manage the cost of required course materials</a:t>
            </a:r>
            <a:endParaRPr lang="en-US" sz="2500">
              <a:solidFill>
                <a:srgbClr val="232D4B"/>
              </a:solidFill>
              <a:latin typeface="+mj-lt"/>
              <a:ea typeface="Avenir"/>
              <a:cs typeface="Avenir"/>
            </a:endParaRPr>
          </a:p>
        </p:txBody>
      </p:sp>
      <p:grpSp>
        <p:nvGrpSpPr>
          <p:cNvPr id="29" name="Group 28">
            <a:extLst>
              <a:ext uri="{FF2B5EF4-FFF2-40B4-BE49-F238E27FC236}">
                <a16:creationId xmlns:a16="http://schemas.microsoft.com/office/drawing/2014/main" id="{4FF48A78-92CD-463C-BCBF-AC021CA1DC85}"/>
              </a:ext>
            </a:extLst>
          </p:cNvPr>
          <p:cNvGrpSpPr/>
          <p:nvPr/>
        </p:nvGrpSpPr>
        <p:grpSpPr>
          <a:xfrm>
            <a:off x="0" y="1172886"/>
            <a:ext cx="9144000" cy="3649584"/>
            <a:chOff x="0" y="1172886"/>
            <a:chExt cx="9144000" cy="3649584"/>
          </a:xfrm>
        </p:grpSpPr>
        <p:pic>
          <p:nvPicPr>
            <p:cNvPr id="2" name="Picture 1">
              <a:extLst>
                <a:ext uri="{FF2B5EF4-FFF2-40B4-BE49-F238E27FC236}">
                  <a16:creationId xmlns:a16="http://schemas.microsoft.com/office/drawing/2014/main" id="{1CA87514-42A2-4DAF-B4BE-A74C1EAD28FA}"/>
                </a:ext>
              </a:extLst>
            </p:cNvPr>
            <p:cNvPicPr>
              <a:picLocks noChangeAspect="1"/>
            </p:cNvPicPr>
            <p:nvPr/>
          </p:nvPicPr>
          <p:blipFill>
            <a:blip r:embed="rId4"/>
            <a:stretch>
              <a:fillRect/>
            </a:stretch>
          </p:blipFill>
          <p:spPr>
            <a:xfrm>
              <a:off x="0" y="1172886"/>
              <a:ext cx="9144000" cy="3649584"/>
            </a:xfrm>
            <a:prstGeom prst="rect">
              <a:avLst/>
            </a:prstGeom>
          </p:spPr>
        </p:pic>
        <p:grpSp>
          <p:nvGrpSpPr>
            <p:cNvPr id="11" name="Group 10">
              <a:extLst>
                <a:ext uri="{FF2B5EF4-FFF2-40B4-BE49-F238E27FC236}">
                  <a16:creationId xmlns:a16="http://schemas.microsoft.com/office/drawing/2014/main" id="{E6CA8E53-28DC-437E-8515-302BAC85C086}"/>
                </a:ext>
              </a:extLst>
            </p:cNvPr>
            <p:cNvGrpSpPr/>
            <p:nvPr/>
          </p:nvGrpSpPr>
          <p:grpSpPr>
            <a:xfrm>
              <a:off x="97629" y="1172886"/>
              <a:ext cx="8719683" cy="3412809"/>
              <a:chOff x="65785" y="1269634"/>
              <a:chExt cx="8782805" cy="3662488"/>
            </a:xfrm>
          </p:grpSpPr>
          <p:sp>
            <p:nvSpPr>
              <p:cNvPr id="3" name="TextBox 2">
                <a:extLst>
                  <a:ext uri="{FF2B5EF4-FFF2-40B4-BE49-F238E27FC236}">
                    <a16:creationId xmlns:a16="http://schemas.microsoft.com/office/drawing/2014/main" id="{DF0192CA-4C33-4051-A4D0-4E27AC63F55E}"/>
                  </a:ext>
                </a:extLst>
              </p:cNvPr>
              <p:cNvSpPr txBox="1"/>
              <p:nvPr/>
            </p:nvSpPr>
            <p:spPr>
              <a:xfrm>
                <a:off x="65785" y="1269635"/>
                <a:ext cx="1026233" cy="584775"/>
              </a:xfrm>
              <a:prstGeom prst="rect">
                <a:avLst/>
              </a:prstGeom>
              <a:noFill/>
            </p:spPr>
            <p:txBody>
              <a:bodyPr wrap="square" rtlCol="0">
                <a:spAutoFit/>
              </a:bodyPr>
              <a:lstStyle/>
              <a:p>
                <a:r>
                  <a:rPr lang="en-US" sz="3200">
                    <a:solidFill>
                      <a:schemeClr val="bg1"/>
                    </a:solidFill>
                  </a:rPr>
                  <a:t>30%</a:t>
                </a:r>
              </a:p>
            </p:txBody>
          </p:sp>
          <p:sp>
            <p:nvSpPr>
              <p:cNvPr id="4" name="TextBox 3">
                <a:extLst>
                  <a:ext uri="{FF2B5EF4-FFF2-40B4-BE49-F238E27FC236}">
                    <a16:creationId xmlns:a16="http://schemas.microsoft.com/office/drawing/2014/main" id="{6F4CC667-35BD-4BF9-9006-91B4EABE0260}"/>
                  </a:ext>
                </a:extLst>
              </p:cNvPr>
              <p:cNvSpPr txBox="1"/>
              <p:nvPr/>
            </p:nvSpPr>
            <p:spPr>
              <a:xfrm>
                <a:off x="2823238" y="1269635"/>
                <a:ext cx="1026233" cy="584775"/>
              </a:xfrm>
              <a:prstGeom prst="rect">
                <a:avLst/>
              </a:prstGeom>
              <a:noFill/>
            </p:spPr>
            <p:txBody>
              <a:bodyPr wrap="square" rtlCol="0">
                <a:spAutoFit/>
              </a:bodyPr>
              <a:lstStyle/>
              <a:p>
                <a:r>
                  <a:rPr lang="en-US" sz="3200">
                    <a:solidFill>
                      <a:schemeClr val="bg1"/>
                    </a:solidFill>
                  </a:rPr>
                  <a:t>24%</a:t>
                </a:r>
              </a:p>
            </p:txBody>
          </p:sp>
          <p:sp>
            <p:nvSpPr>
              <p:cNvPr id="5" name="TextBox 4">
                <a:extLst>
                  <a:ext uri="{FF2B5EF4-FFF2-40B4-BE49-F238E27FC236}">
                    <a16:creationId xmlns:a16="http://schemas.microsoft.com/office/drawing/2014/main" id="{8B7F42C7-58F4-4A23-B1FB-9EDEC2464EDE}"/>
                  </a:ext>
                </a:extLst>
              </p:cNvPr>
              <p:cNvSpPr txBox="1"/>
              <p:nvPr/>
            </p:nvSpPr>
            <p:spPr>
              <a:xfrm>
                <a:off x="5014947" y="1269634"/>
                <a:ext cx="1026233" cy="584775"/>
              </a:xfrm>
              <a:prstGeom prst="rect">
                <a:avLst/>
              </a:prstGeom>
              <a:noFill/>
            </p:spPr>
            <p:txBody>
              <a:bodyPr wrap="square" rtlCol="0">
                <a:spAutoFit/>
              </a:bodyPr>
              <a:lstStyle/>
              <a:p>
                <a:r>
                  <a:rPr lang="en-US" sz="3200">
                    <a:solidFill>
                      <a:schemeClr val="bg1"/>
                    </a:solidFill>
                  </a:rPr>
                  <a:t>22%</a:t>
                </a:r>
              </a:p>
            </p:txBody>
          </p:sp>
          <p:sp>
            <p:nvSpPr>
              <p:cNvPr id="6" name="TextBox 5">
                <a:extLst>
                  <a:ext uri="{FF2B5EF4-FFF2-40B4-BE49-F238E27FC236}">
                    <a16:creationId xmlns:a16="http://schemas.microsoft.com/office/drawing/2014/main" id="{471DD3EF-7AEB-47E8-90AF-8751C28E7156}"/>
                  </a:ext>
                </a:extLst>
              </p:cNvPr>
              <p:cNvSpPr txBox="1"/>
              <p:nvPr/>
            </p:nvSpPr>
            <p:spPr>
              <a:xfrm>
                <a:off x="7033424" y="1269634"/>
                <a:ext cx="1026233" cy="584775"/>
              </a:xfrm>
              <a:prstGeom prst="rect">
                <a:avLst/>
              </a:prstGeom>
              <a:noFill/>
            </p:spPr>
            <p:txBody>
              <a:bodyPr wrap="square" rtlCol="0">
                <a:spAutoFit/>
              </a:bodyPr>
              <a:lstStyle/>
              <a:p>
                <a:r>
                  <a:rPr lang="en-US" sz="3200">
                    <a:solidFill>
                      <a:schemeClr val="bg1"/>
                    </a:solidFill>
                  </a:rPr>
                  <a:t>10%</a:t>
                </a:r>
              </a:p>
            </p:txBody>
          </p:sp>
          <p:sp>
            <p:nvSpPr>
              <p:cNvPr id="7" name="TextBox 6">
                <a:extLst>
                  <a:ext uri="{FF2B5EF4-FFF2-40B4-BE49-F238E27FC236}">
                    <a16:creationId xmlns:a16="http://schemas.microsoft.com/office/drawing/2014/main" id="{305F61AE-8251-4B17-9C72-E69033D1D1BD}"/>
                  </a:ext>
                </a:extLst>
              </p:cNvPr>
              <p:cNvSpPr txBox="1"/>
              <p:nvPr/>
            </p:nvSpPr>
            <p:spPr>
              <a:xfrm>
                <a:off x="7033424" y="2926970"/>
                <a:ext cx="639479" cy="462412"/>
              </a:xfrm>
              <a:prstGeom prst="rect">
                <a:avLst/>
              </a:prstGeom>
              <a:noFill/>
            </p:spPr>
            <p:txBody>
              <a:bodyPr wrap="square" rtlCol="0">
                <a:spAutoFit/>
              </a:bodyPr>
              <a:lstStyle/>
              <a:p>
                <a:r>
                  <a:rPr lang="en-US" sz="2200">
                    <a:solidFill>
                      <a:schemeClr val="bg1"/>
                    </a:solidFill>
                  </a:rPr>
                  <a:t>5%</a:t>
                </a:r>
              </a:p>
            </p:txBody>
          </p:sp>
          <p:sp>
            <p:nvSpPr>
              <p:cNvPr id="8" name="TextBox 7">
                <a:extLst>
                  <a:ext uri="{FF2B5EF4-FFF2-40B4-BE49-F238E27FC236}">
                    <a16:creationId xmlns:a16="http://schemas.microsoft.com/office/drawing/2014/main" id="{0353ECA2-8D25-4F73-8D77-C2CE77650E34}"/>
                  </a:ext>
                </a:extLst>
              </p:cNvPr>
              <p:cNvSpPr txBox="1"/>
              <p:nvPr/>
            </p:nvSpPr>
            <p:spPr>
              <a:xfrm>
                <a:off x="8209111" y="2926970"/>
                <a:ext cx="639479" cy="462412"/>
              </a:xfrm>
              <a:prstGeom prst="rect">
                <a:avLst/>
              </a:prstGeom>
              <a:noFill/>
            </p:spPr>
            <p:txBody>
              <a:bodyPr wrap="square" rtlCol="0">
                <a:spAutoFit/>
              </a:bodyPr>
              <a:lstStyle/>
              <a:p>
                <a:r>
                  <a:rPr lang="en-US" sz="2200">
                    <a:solidFill>
                      <a:schemeClr val="bg1"/>
                    </a:solidFill>
                  </a:rPr>
                  <a:t>4%</a:t>
                </a:r>
              </a:p>
            </p:txBody>
          </p:sp>
          <p:sp>
            <p:nvSpPr>
              <p:cNvPr id="9" name="TextBox 8">
                <a:extLst>
                  <a:ext uri="{FF2B5EF4-FFF2-40B4-BE49-F238E27FC236}">
                    <a16:creationId xmlns:a16="http://schemas.microsoft.com/office/drawing/2014/main" id="{6F810E2A-5024-4379-99AA-D437D87B0335}"/>
                  </a:ext>
                </a:extLst>
              </p:cNvPr>
              <p:cNvSpPr txBox="1"/>
              <p:nvPr/>
            </p:nvSpPr>
            <p:spPr>
              <a:xfrm>
                <a:off x="7033424" y="4568800"/>
                <a:ext cx="490513" cy="363322"/>
              </a:xfrm>
              <a:prstGeom prst="rect">
                <a:avLst/>
              </a:prstGeom>
              <a:noFill/>
            </p:spPr>
            <p:txBody>
              <a:bodyPr wrap="square" rtlCol="0">
                <a:spAutoFit/>
              </a:bodyPr>
              <a:lstStyle/>
              <a:p>
                <a:r>
                  <a:rPr lang="en-US" sz="1600">
                    <a:solidFill>
                      <a:schemeClr val="bg1"/>
                    </a:solidFill>
                  </a:rPr>
                  <a:t>3%</a:t>
                </a:r>
              </a:p>
            </p:txBody>
          </p:sp>
        </p:grpSp>
        <p:sp>
          <p:nvSpPr>
            <p:cNvPr id="14" name="TextBox 13">
              <a:extLst>
                <a:ext uri="{FF2B5EF4-FFF2-40B4-BE49-F238E27FC236}">
                  <a16:creationId xmlns:a16="http://schemas.microsoft.com/office/drawing/2014/main" id="{D65032FF-F919-4ACC-9705-8D3931DB7403}"/>
                </a:ext>
              </a:extLst>
            </p:cNvPr>
            <p:cNvSpPr txBox="1"/>
            <p:nvPr/>
          </p:nvSpPr>
          <p:spPr>
            <a:xfrm>
              <a:off x="2835264" y="2052232"/>
              <a:ext cx="2114684" cy="1277273"/>
            </a:xfrm>
            <a:prstGeom prst="rect">
              <a:avLst/>
            </a:prstGeom>
            <a:noFill/>
          </p:spPr>
          <p:txBody>
            <a:bodyPr wrap="square" rtlCol="0">
              <a:spAutoFit/>
            </a:bodyPr>
            <a:lstStyle/>
            <a:p>
              <a:pPr marL="285750" indent="-285750">
                <a:buClr>
                  <a:schemeClr val="bg1"/>
                </a:buClr>
                <a:buFont typeface="Wingdings" panose="05000000000000000000" pitchFamily="2" charset="2"/>
                <a:buChar char="§"/>
              </a:pPr>
              <a:r>
                <a:rPr lang="en-US" sz="1100">
                  <a:solidFill>
                    <a:schemeClr val="bg1"/>
                  </a:solidFill>
                </a:rPr>
                <a:t>Photocopy/scan materials</a:t>
              </a:r>
            </a:p>
            <a:p>
              <a:pPr marL="285750" indent="-285750">
                <a:buClr>
                  <a:schemeClr val="bg1"/>
                </a:buClr>
                <a:buFont typeface="Wingdings" panose="05000000000000000000" pitchFamily="2" charset="2"/>
                <a:buChar char="§"/>
              </a:pPr>
              <a:r>
                <a:rPr lang="en-US" sz="1100">
                  <a:solidFill>
                    <a:schemeClr val="bg1"/>
                  </a:solidFill>
                </a:rPr>
                <a:t>Read Amazon previews </a:t>
              </a:r>
            </a:p>
            <a:p>
              <a:pPr marL="285750" indent="-285750">
                <a:buClr>
                  <a:schemeClr val="bg1"/>
                </a:buClr>
                <a:buFont typeface="Wingdings" panose="05000000000000000000" pitchFamily="2" charset="2"/>
                <a:buChar char="§"/>
              </a:pPr>
              <a:r>
                <a:rPr lang="en-US" sz="1100">
                  <a:solidFill>
                    <a:schemeClr val="bg1"/>
                  </a:solidFill>
                </a:rPr>
                <a:t>Get an extra job/shift</a:t>
              </a:r>
            </a:p>
            <a:p>
              <a:pPr marL="285750" indent="-285750">
                <a:buClr>
                  <a:schemeClr val="bg1"/>
                </a:buClr>
                <a:buFont typeface="Wingdings" panose="05000000000000000000" pitchFamily="2" charset="2"/>
                <a:buChar char="§"/>
              </a:pPr>
              <a:r>
                <a:rPr lang="en-US" sz="1100">
                  <a:solidFill>
                    <a:schemeClr val="bg1"/>
                  </a:solidFill>
                </a:rPr>
                <a:t>Share with someone</a:t>
              </a:r>
            </a:p>
            <a:p>
              <a:pPr marL="285750" indent="-285750">
                <a:buClr>
                  <a:schemeClr val="bg1"/>
                </a:buClr>
                <a:buFont typeface="Wingdings" panose="05000000000000000000" pitchFamily="2" charset="2"/>
                <a:buChar char="§"/>
              </a:pPr>
              <a:r>
                <a:rPr lang="en-US" sz="1100">
                  <a:solidFill>
                    <a:schemeClr val="bg1"/>
                  </a:solidFill>
                </a:rPr>
                <a:t>Borrow from a friend</a:t>
              </a:r>
            </a:p>
            <a:p>
              <a:pPr marL="285750" indent="-285750">
                <a:buClr>
                  <a:schemeClr val="bg1"/>
                </a:buClr>
                <a:buFont typeface="Wingdings" panose="05000000000000000000" pitchFamily="2" charset="2"/>
                <a:buChar char="§"/>
              </a:pPr>
              <a:r>
                <a:rPr lang="en-US" sz="1100">
                  <a:solidFill>
                    <a:schemeClr val="bg1"/>
                  </a:solidFill>
                </a:rPr>
                <a:t>Rent</a:t>
              </a:r>
            </a:p>
            <a:p>
              <a:pPr marL="285750" indent="-285750">
                <a:buClr>
                  <a:schemeClr val="bg1"/>
                </a:buClr>
                <a:buFont typeface="Wingdings" panose="05000000000000000000" pitchFamily="2" charset="2"/>
                <a:buChar char="§"/>
              </a:pPr>
              <a:r>
                <a:rPr lang="en-US" sz="1100">
                  <a:solidFill>
                    <a:schemeClr val="bg1"/>
                  </a:solidFill>
                </a:rPr>
                <a:t>Download illegal copies</a:t>
              </a:r>
            </a:p>
          </p:txBody>
        </p:sp>
        <p:sp>
          <p:nvSpPr>
            <p:cNvPr id="10" name="TextBox 9">
              <a:extLst>
                <a:ext uri="{FF2B5EF4-FFF2-40B4-BE49-F238E27FC236}">
                  <a16:creationId xmlns:a16="http://schemas.microsoft.com/office/drawing/2014/main" id="{CA8BA8F5-6129-4ED3-AE6C-4DFAA9299239}"/>
                </a:ext>
              </a:extLst>
            </p:cNvPr>
            <p:cNvSpPr txBox="1"/>
            <p:nvPr/>
          </p:nvSpPr>
          <p:spPr>
            <a:xfrm>
              <a:off x="97629" y="1681296"/>
              <a:ext cx="2616066" cy="553998"/>
            </a:xfrm>
            <a:prstGeom prst="rect">
              <a:avLst/>
            </a:prstGeom>
            <a:noFill/>
          </p:spPr>
          <p:txBody>
            <a:bodyPr wrap="square" rtlCol="0">
              <a:spAutoFit/>
            </a:bodyPr>
            <a:lstStyle/>
            <a:p>
              <a:r>
                <a:rPr lang="en-US" sz="1500">
                  <a:solidFill>
                    <a:schemeClr val="bg1"/>
                  </a:solidFill>
                </a:rPr>
                <a:t>Did not purchase required course materials</a:t>
              </a:r>
            </a:p>
          </p:txBody>
        </p:sp>
        <p:sp>
          <p:nvSpPr>
            <p:cNvPr id="16" name="TextBox 15">
              <a:extLst>
                <a:ext uri="{FF2B5EF4-FFF2-40B4-BE49-F238E27FC236}">
                  <a16:creationId xmlns:a16="http://schemas.microsoft.com/office/drawing/2014/main" id="{2B076CC3-B66B-4A83-A60B-A9F4323837A0}"/>
                </a:ext>
              </a:extLst>
            </p:cNvPr>
            <p:cNvSpPr txBox="1"/>
            <p:nvPr/>
          </p:nvSpPr>
          <p:spPr>
            <a:xfrm>
              <a:off x="2835264" y="1717796"/>
              <a:ext cx="2114684" cy="334436"/>
            </a:xfrm>
            <a:prstGeom prst="rect">
              <a:avLst/>
            </a:prstGeom>
            <a:noFill/>
          </p:spPr>
          <p:txBody>
            <a:bodyPr wrap="square" rtlCol="0">
              <a:spAutoFit/>
            </a:bodyPr>
            <a:lstStyle/>
            <a:p>
              <a:r>
                <a:rPr lang="en-US" sz="1500">
                  <a:solidFill>
                    <a:schemeClr val="bg1"/>
                  </a:solidFill>
                </a:rPr>
                <a:t>Took these measures</a:t>
              </a:r>
            </a:p>
          </p:txBody>
        </p:sp>
        <p:sp>
          <p:nvSpPr>
            <p:cNvPr id="18" name="TextBox 17">
              <a:extLst>
                <a:ext uri="{FF2B5EF4-FFF2-40B4-BE49-F238E27FC236}">
                  <a16:creationId xmlns:a16="http://schemas.microsoft.com/office/drawing/2014/main" id="{8AD783FB-7FC6-4C0A-A408-1CFBA624CA45}"/>
                </a:ext>
              </a:extLst>
            </p:cNvPr>
            <p:cNvSpPr txBox="1"/>
            <p:nvPr/>
          </p:nvSpPr>
          <p:spPr>
            <a:xfrm>
              <a:off x="5013814" y="1671472"/>
              <a:ext cx="1978112" cy="784830"/>
            </a:xfrm>
            <a:prstGeom prst="rect">
              <a:avLst/>
            </a:prstGeom>
            <a:noFill/>
          </p:spPr>
          <p:txBody>
            <a:bodyPr wrap="square" rtlCol="0">
              <a:spAutoFit/>
            </a:bodyPr>
            <a:lstStyle/>
            <a:p>
              <a:r>
                <a:rPr lang="en-US" sz="1500">
                  <a:solidFill>
                    <a:schemeClr val="bg1"/>
                  </a:solidFill>
                </a:rPr>
                <a:t>Utilized materials available through the Library</a:t>
              </a:r>
            </a:p>
          </p:txBody>
        </p:sp>
        <p:sp>
          <p:nvSpPr>
            <p:cNvPr id="20" name="TextBox 19">
              <a:extLst>
                <a:ext uri="{FF2B5EF4-FFF2-40B4-BE49-F238E27FC236}">
                  <a16:creationId xmlns:a16="http://schemas.microsoft.com/office/drawing/2014/main" id="{34D7C328-0405-4B25-98E0-8767787D1E28}"/>
                </a:ext>
              </a:extLst>
            </p:cNvPr>
            <p:cNvSpPr txBox="1"/>
            <p:nvPr/>
          </p:nvSpPr>
          <p:spPr>
            <a:xfrm>
              <a:off x="7090315" y="1668493"/>
              <a:ext cx="1887468" cy="553998"/>
            </a:xfrm>
            <a:prstGeom prst="rect">
              <a:avLst/>
            </a:prstGeom>
            <a:noFill/>
          </p:spPr>
          <p:txBody>
            <a:bodyPr wrap="square" rtlCol="0">
              <a:spAutoFit/>
            </a:bodyPr>
            <a:lstStyle/>
            <a:p>
              <a:r>
                <a:rPr lang="en-US" sz="1500">
                  <a:solidFill>
                    <a:schemeClr val="bg1"/>
                  </a:solidFill>
                </a:rPr>
                <a:t>Registered for another course</a:t>
              </a:r>
            </a:p>
          </p:txBody>
        </p:sp>
        <p:sp>
          <p:nvSpPr>
            <p:cNvPr id="22" name="TextBox 21">
              <a:extLst>
                <a:ext uri="{FF2B5EF4-FFF2-40B4-BE49-F238E27FC236}">
                  <a16:creationId xmlns:a16="http://schemas.microsoft.com/office/drawing/2014/main" id="{7B088F48-D81B-4A53-8CDE-9BA28C41F6F6}"/>
                </a:ext>
              </a:extLst>
            </p:cNvPr>
            <p:cNvSpPr txBox="1"/>
            <p:nvPr/>
          </p:nvSpPr>
          <p:spPr>
            <a:xfrm>
              <a:off x="7015192" y="3078848"/>
              <a:ext cx="1100776" cy="523220"/>
            </a:xfrm>
            <a:prstGeom prst="rect">
              <a:avLst/>
            </a:prstGeom>
            <a:noFill/>
          </p:spPr>
          <p:txBody>
            <a:bodyPr wrap="square" rtlCol="0">
              <a:spAutoFit/>
            </a:bodyPr>
            <a:lstStyle/>
            <a:p>
              <a:r>
                <a:rPr lang="en-US">
                  <a:solidFill>
                    <a:schemeClr val="bg1"/>
                  </a:solidFill>
                </a:rPr>
                <a:t>Dropped a course</a:t>
              </a:r>
            </a:p>
          </p:txBody>
        </p:sp>
        <p:sp>
          <p:nvSpPr>
            <p:cNvPr id="26" name="TextBox 25">
              <a:extLst>
                <a:ext uri="{FF2B5EF4-FFF2-40B4-BE49-F238E27FC236}">
                  <a16:creationId xmlns:a16="http://schemas.microsoft.com/office/drawing/2014/main" id="{5B2A1516-5E0F-4A31-AABA-B9F83C7067F4}"/>
                </a:ext>
              </a:extLst>
            </p:cNvPr>
            <p:cNvSpPr txBox="1"/>
            <p:nvPr/>
          </p:nvSpPr>
          <p:spPr>
            <a:xfrm>
              <a:off x="8182429" y="3078848"/>
              <a:ext cx="863942" cy="738664"/>
            </a:xfrm>
            <a:prstGeom prst="rect">
              <a:avLst/>
            </a:prstGeom>
            <a:noFill/>
          </p:spPr>
          <p:txBody>
            <a:bodyPr wrap="square" rtlCol="0">
              <a:spAutoFit/>
            </a:bodyPr>
            <a:lstStyle/>
            <a:p>
              <a:r>
                <a:rPr lang="en-US">
                  <a:solidFill>
                    <a:schemeClr val="bg1"/>
                  </a:solidFill>
                </a:rPr>
                <a:t>Earned a poor grade</a:t>
              </a:r>
            </a:p>
          </p:txBody>
        </p:sp>
        <p:sp>
          <p:nvSpPr>
            <p:cNvPr id="28" name="TextBox 27">
              <a:extLst>
                <a:ext uri="{FF2B5EF4-FFF2-40B4-BE49-F238E27FC236}">
                  <a16:creationId xmlns:a16="http://schemas.microsoft.com/office/drawing/2014/main" id="{EAD01CC3-FBF1-4107-BD94-518F148C1FA3}"/>
                </a:ext>
              </a:extLst>
            </p:cNvPr>
            <p:cNvSpPr txBox="1"/>
            <p:nvPr/>
          </p:nvSpPr>
          <p:spPr>
            <a:xfrm>
              <a:off x="6991926" y="4492456"/>
              <a:ext cx="2068496" cy="307777"/>
            </a:xfrm>
            <a:prstGeom prst="rect">
              <a:avLst/>
            </a:prstGeom>
            <a:noFill/>
          </p:spPr>
          <p:txBody>
            <a:bodyPr wrap="square" rtlCol="0">
              <a:spAutoFit/>
            </a:bodyPr>
            <a:lstStyle/>
            <a:p>
              <a:r>
                <a:rPr lang="en-US">
                  <a:solidFill>
                    <a:schemeClr val="bg1"/>
                  </a:solidFill>
                </a:rPr>
                <a:t>Took fewer courses</a:t>
              </a:r>
            </a:p>
          </p:txBody>
        </p:sp>
      </p:grpSp>
    </p:spTree>
    <p:extLst>
      <p:ext uri="{BB962C8B-B14F-4D97-AF65-F5344CB8AC3E}">
        <p14:creationId xmlns:p14="http://schemas.microsoft.com/office/powerpoint/2010/main" val="244106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A2625A-5184-B44A-8012-6891A4D1ADE2}"/>
              </a:ext>
            </a:extLst>
          </p:cNvPr>
          <p:cNvSpPr txBox="1"/>
          <p:nvPr/>
        </p:nvSpPr>
        <p:spPr>
          <a:xfrm>
            <a:off x="2114944" y="2107045"/>
            <a:ext cx="6904251" cy="1323439"/>
          </a:xfrm>
          <a:prstGeom prst="rect">
            <a:avLst/>
          </a:prstGeom>
          <a:noFill/>
        </p:spPr>
        <p:txBody>
          <a:bodyPr wrap="square" lIns="91440" tIns="45720" rIns="91440" bIns="45720" rtlCol="0" anchor="t">
            <a:spAutoFit/>
          </a:bodyPr>
          <a:lstStyle/>
          <a:p>
            <a:pPr algn="ctr"/>
            <a:r>
              <a:rPr lang="en-US" sz="3600" dirty="0"/>
              <a:t>Any questions or comments?</a:t>
            </a:r>
          </a:p>
          <a:p>
            <a:pPr algn="ctr"/>
            <a:endParaRPr lang="en-US" sz="2200" dirty="0"/>
          </a:p>
          <a:p>
            <a:pPr algn="ctr"/>
            <a:endParaRPr lang="en-US" sz="2200" dirty="0"/>
          </a:p>
        </p:txBody>
      </p:sp>
      <p:pic>
        <p:nvPicPr>
          <p:cNvPr id="4" name="Picture 4" descr="Logo, icon&#10;&#10;Description automatically generated">
            <a:extLst>
              <a:ext uri="{FF2B5EF4-FFF2-40B4-BE49-F238E27FC236}">
                <a16:creationId xmlns:a16="http://schemas.microsoft.com/office/drawing/2014/main" id="{F38408B3-CF12-4E96-A075-96B71D2A4D9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1146" y="678161"/>
            <a:ext cx="3778078" cy="3785801"/>
          </a:xfrm>
          <a:prstGeom prst="rect">
            <a:avLst/>
          </a:prstGeom>
        </p:spPr>
      </p:pic>
    </p:spTree>
    <p:extLst>
      <p:ext uri="{BB962C8B-B14F-4D97-AF65-F5344CB8AC3E}">
        <p14:creationId xmlns:p14="http://schemas.microsoft.com/office/powerpoint/2010/main" val="4226663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632CA7-708A-C64B-95F2-15CB485BD72B}"/>
              </a:ext>
            </a:extLst>
          </p:cNvPr>
          <p:cNvSpPr>
            <a:spLocks noGrp="1"/>
          </p:cNvSpPr>
          <p:nvPr>
            <p:ph type="body" idx="1"/>
          </p:nvPr>
        </p:nvSpPr>
        <p:spPr>
          <a:xfrm>
            <a:off x="671497" y="996259"/>
            <a:ext cx="5510128" cy="1099210"/>
          </a:xfrm>
        </p:spPr>
        <p:txBody>
          <a:bodyPr/>
          <a:lstStyle/>
          <a:p>
            <a:pPr marL="76200" indent="0">
              <a:lnSpc>
                <a:spcPct val="150000"/>
              </a:lnSpc>
              <a:buNone/>
            </a:pPr>
            <a:r>
              <a:rPr lang="en-US" sz="4000" dirty="0">
                <a:solidFill>
                  <a:srgbClr val="232D4B"/>
                </a:solidFill>
                <a:latin typeface="Arial"/>
                <a:cs typeface="Arial"/>
              </a:rPr>
              <a:t>Let's Talk About </a:t>
            </a:r>
            <a:r>
              <a:rPr lang="en-US" sz="4000" b="1" dirty="0">
                <a:solidFill>
                  <a:srgbClr val="232D4B"/>
                </a:solidFill>
                <a:latin typeface="Arial"/>
                <a:cs typeface="Arial"/>
              </a:rPr>
              <a:t>Discovery</a:t>
            </a:r>
            <a:r>
              <a:rPr lang="en-US" sz="4000" dirty="0">
                <a:solidFill>
                  <a:srgbClr val="232D4B"/>
                </a:solidFill>
                <a:latin typeface="Arial"/>
                <a:cs typeface="Arial"/>
              </a:rPr>
              <a:t>...</a:t>
            </a:r>
            <a:endParaRPr lang="en-US" dirty="0">
              <a:solidFill>
                <a:srgbClr val="232D4B"/>
              </a:solidFill>
            </a:endParaRPr>
          </a:p>
        </p:txBody>
      </p:sp>
      <p:sp>
        <p:nvSpPr>
          <p:cNvPr id="9" name="TextBox 8">
            <a:extLst>
              <a:ext uri="{FF2B5EF4-FFF2-40B4-BE49-F238E27FC236}">
                <a16:creationId xmlns:a16="http://schemas.microsoft.com/office/drawing/2014/main" id="{90576F4E-FEC2-4D9A-87B6-CE3DAD9C83E2}"/>
              </a:ext>
            </a:extLst>
          </p:cNvPr>
          <p:cNvSpPr txBox="1"/>
          <p:nvPr/>
        </p:nvSpPr>
        <p:spPr>
          <a:xfrm>
            <a:off x="4124195" y="4576307"/>
            <a:ext cx="3228583" cy="571934"/>
          </a:xfrm>
          <a:prstGeom prst="rect">
            <a:avLst/>
          </a:prstGeom>
        </p:spPr>
        <p:txBody>
          <a:bodyPr lIns="91440" tIns="45720" rIns="91440" bIns="45720" anchor="t">
            <a:normAutofit/>
          </a:bodyPr>
          <a:lstStyle/>
          <a:p>
            <a:endParaRPr lang="en-US"/>
          </a:p>
        </p:txBody>
      </p:sp>
      <p:pic>
        <p:nvPicPr>
          <p:cNvPr id="1026" name="Picture 2" descr="brown and silver telescope near body of water during daytime">
            <a:extLst>
              <a:ext uri="{FF2B5EF4-FFF2-40B4-BE49-F238E27FC236}">
                <a16:creationId xmlns:a16="http://schemas.microsoft.com/office/drawing/2014/main" id="{3604047F-83FB-F54F-8F54-3706B347D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426" y="2151880"/>
            <a:ext cx="3581360" cy="2388556"/>
          </a:xfrm>
          <a:prstGeom prst="rect">
            <a:avLst/>
          </a:prstGeom>
          <a:noFill/>
          <a:effectLst>
            <a:softEdge rad="204792"/>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A9E6F54-81FD-314F-956A-7B57BA7561C2}"/>
              </a:ext>
            </a:extLst>
          </p:cNvPr>
          <p:cNvGrpSpPr/>
          <p:nvPr/>
        </p:nvGrpSpPr>
        <p:grpSpPr>
          <a:xfrm>
            <a:off x="5789471" y="1319414"/>
            <a:ext cx="2958651" cy="2833496"/>
            <a:chOff x="7893632" y="1654871"/>
            <a:chExt cx="3944868" cy="3777997"/>
          </a:xfrm>
        </p:grpSpPr>
        <p:sp>
          <p:nvSpPr>
            <p:cNvPr id="6" name="Rectangle 5">
              <a:extLst>
                <a:ext uri="{FF2B5EF4-FFF2-40B4-BE49-F238E27FC236}">
                  <a16:creationId xmlns:a16="http://schemas.microsoft.com/office/drawing/2014/main" id="{C121B588-A596-A04B-8444-96FF16890121}"/>
                </a:ext>
              </a:extLst>
            </p:cNvPr>
            <p:cNvSpPr/>
            <p:nvPr/>
          </p:nvSpPr>
          <p:spPr>
            <a:xfrm>
              <a:off x="9559315" y="5001981"/>
              <a:ext cx="246308" cy="430887"/>
            </a:xfrm>
            <a:prstGeom prst="rect">
              <a:avLst/>
            </a:prstGeom>
          </p:spPr>
          <p:txBody>
            <a:bodyPr wrap="none" lIns="91440" tIns="45720" rIns="91440" bIns="45720" anchor="t">
              <a:spAutoFit/>
            </a:bodyPr>
            <a:lstStyle/>
            <a:p>
              <a:pPr algn="ctr"/>
              <a:endParaRPr lang="en-US" sz="1500">
                <a:solidFill>
                  <a:srgbClr val="0070C0"/>
                </a:solidFill>
              </a:endParaRPr>
            </a:p>
          </p:txBody>
        </p:sp>
        <p:sp>
          <p:nvSpPr>
            <p:cNvPr id="8" name="TextBox 7">
              <a:extLst>
                <a:ext uri="{FF2B5EF4-FFF2-40B4-BE49-F238E27FC236}">
                  <a16:creationId xmlns:a16="http://schemas.microsoft.com/office/drawing/2014/main" id="{5C1487C4-A527-1940-9AAA-C1BAFFA2084D}"/>
                </a:ext>
              </a:extLst>
            </p:cNvPr>
            <p:cNvSpPr txBox="1"/>
            <p:nvPr/>
          </p:nvSpPr>
          <p:spPr>
            <a:xfrm>
              <a:off x="7893632" y="1654871"/>
              <a:ext cx="3944868" cy="3077765"/>
            </a:xfrm>
            <a:prstGeom prst="rect">
              <a:avLst/>
            </a:prstGeom>
            <a:noFill/>
          </p:spPr>
          <p:txBody>
            <a:bodyPr wrap="square" lIns="91440" tIns="45720" rIns="91440" bIns="45720" rtlCol="0" anchor="t">
              <a:spAutoFit/>
            </a:bodyPr>
            <a:lstStyle/>
            <a:p>
              <a:r>
                <a:rPr lang="en-US" sz="1600">
                  <a:solidFill>
                    <a:srgbClr val="232D4B"/>
                  </a:solidFill>
                </a:rPr>
                <a:t>The Library’s </a:t>
              </a:r>
              <a:r>
                <a:rPr lang="en-US" sz="1600">
                  <a:solidFill>
                    <a:srgbClr val="232D4B"/>
                  </a:solidFill>
                  <a:hlinkClick r:id="rId3"/>
                </a:rPr>
                <a:t>OER guide</a:t>
              </a:r>
              <a:r>
                <a:rPr lang="en-US" sz="1600">
                  <a:solidFill>
                    <a:srgbClr val="232D4B"/>
                  </a:solidFill>
                </a:rPr>
                <a:t> contains information about: </a:t>
              </a:r>
            </a:p>
            <a:p>
              <a:pPr algn="ctr"/>
              <a:endParaRPr lang="en-US" sz="1600">
                <a:solidFill>
                  <a:srgbClr val="232D4B"/>
                </a:solidFill>
              </a:endParaRPr>
            </a:p>
            <a:p>
              <a:pPr marL="556895" lvl="1" indent="-213995">
                <a:buFont typeface="Arial" panose="020B0604020202020204" pitchFamily="34" charset="0"/>
                <a:buChar char="•"/>
              </a:pPr>
              <a:r>
                <a:rPr lang="en-US" sz="1600">
                  <a:solidFill>
                    <a:srgbClr val="232D4B"/>
                  </a:solidFill>
                </a:rPr>
                <a:t>OER at UVA</a:t>
              </a:r>
            </a:p>
            <a:p>
              <a:pPr marL="556895" lvl="1" indent="-213995">
                <a:buFont typeface="Arial" panose="020B0604020202020204" pitchFamily="34" charset="0"/>
                <a:buChar char="•"/>
              </a:pPr>
              <a:r>
                <a:rPr lang="en-US" sz="1600">
                  <a:solidFill>
                    <a:srgbClr val="232D4B"/>
                  </a:solidFill>
                </a:rPr>
                <a:t>Faculty funding </a:t>
              </a:r>
            </a:p>
            <a:p>
              <a:pPr marL="556895" lvl="1" indent="-213995">
                <a:buFont typeface="Arial" panose="020B0604020202020204" pitchFamily="34" charset="0"/>
                <a:buChar char="•"/>
              </a:pPr>
              <a:r>
                <a:rPr lang="en-US" sz="1600">
                  <a:solidFill>
                    <a:srgbClr val="232D4B"/>
                  </a:solidFill>
                </a:rPr>
                <a:t>Student advocacy</a:t>
              </a:r>
            </a:p>
            <a:p>
              <a:pPr marL="556895" lvl="1" indent="-213995">
                <a:buFont typeface="Arial" panose="020B0604020202020204" pitchFamily="34" charset="0"/>
                <a:buChar char="•"/>
              </a:pPr>
              <a:r>
                <a:rPr lang="en-US" sz="1600">
                  <a:solidFill>
                    <a:srgbClr val="232D4B"/>
                  </a:solidFill>
                </a:rPr>
                <a:t>Finding OER</a:t>
              </a:r>
            </a:p>
            <a:p>
              <a:pPr marL="556895" lvl="1" indent="-213995">
                <a:buFont typeface="Arial" panose="020B0604020202020204" pitchFamily="34" charset="0"/>
                <a:buChar char="•"/>
              </a:pPr>
              <a:r>
                <a:rPr lang="en-US" sz="1600">
                  <a:solidFill>
                    <a:srgbClr val="232D4B"/>
                  </a:solidFill>
                </a:rPr>
                <a:t>Tools for OER creation</a:t>
              </a:r>
            </a:p>
            <a:p>
              <a:pPr marL="556895" lvl="1" indent="-213995">
                <a:buFont typeface="Arial" panose="020B0604020202020204" pitchFamily="34" charset="0"/>
                <a:buChar char="•"/>
              </a:pPr>
              <a:r>
                <a:rPr lang="en-US" sz="1600">
                  <a:solidFill>
                    <a:srgbClr val="232D4B"/>
                  </a:solidFill>
                </a:rPr>
                <a:t>OER adoption support</a:t>
              </a:r>
            </a:p>
          </p:txBody>
        </p:sp>
      </p:grpSp>
      <p:pic>
        <p:nvPicPr>
          <p:cNvPr id="4" name="Picture 6" descr="Graphical user interface, text, application, email&#10;&#10;Description automatically generated">
            <a:extLst>
              <a:ext uri="{FF2B5EF4-FFF2-40B4-BE49-F238E27FC236}">
                <a16:creationId xmlns:a16="http://schemas.microsoft.com/office/drawing/2014/main" id="{A7D5243B-931D-43A8-BCCA-53AA7A3AE407}"/>
              </a:ext>
            </a:extLst>
          </p:cNvPr>
          <p:cNvPicPr>
            <a:picLocks noChangeAspect="1"/>
          </p:cNvPicPr>
          <p:nvPr/>
        </p:nvPicPr>
        <p:blipFill>
          <a:blip r:embed="rId4"/>
          <a:stretch>
            <a:fillRect/>
          </a:stretch>
        </p:blipFill>
        <p:spPr>
          <a:xfrm>
            <a:off x="280270" y="872282"/>
            <a:ext cx="5513631" cy="3086314"/>
          </a:xfrm>
          <a:prstGeom prst="rect">
            <a:avLst/>
          </a:prstGeom>
          <a:ln>
            <a:noFill/>
          </a:ln>
          <a:effectLst>
            <a:softEdge rad="112500"/>
          </a:effectLst>
        </p:spPr>
      </p:pic>
      <p:sp>
        <p:nvSpPr>
          <p:cNvPr id="7" name="TextBox 6">
            <a:extLst>
              <a:ext uri="{FF2B5EF4-FFF2-40B4-BE49-F238E27FC236}">
                <a16:creationId xmlns:a16="http://schemas.microsoft.com/office/drawing/2014/main" id="{D42D8C1A-8728-421E-ADC2-0F41EE4976AD}"/>
              </a:ext>
            </a:extLst>
          </p:cNvPr>
          <p:cNvSpPr txBox="1"/>
          <p:nvPr/>
        </p:nvSpPr>
        <p:spPr>
          <a:xfrm>
            <a:off x="3200400" y="399854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hlinkClick r:id="rId3"/>
              </a:rPr>
              <a:t>https://guides.lib.virginia.edu/oer</a:t>
            </a:r>
            <a:r>
              <a:rPr lang="en-US">
                <a:hlinkClick r:id="rId3"/>
              </a:rPr>
              <a:t>​</a:t>
            </a:r>
            <a:endParaRPr lang="en-US"/>
          </a:p>
        </p:txBody>
      </p:sp>
      <p:sp>
        <p:nvSpPr>
          <p:cNvPr id="2" name="TextBox 1">
            <a:extLst>
              <a:ext uri="{FF2B5EF4-FFF2-40B4-BE49-F238E27FC236}">
                <a16:creationId xmlns:a16="http://schemas.microsoft.com/office/drawing/2014/main" id="{0BABD7D7-133E-4688-B00C-93A977FA7CE9}"/>
              </a:ext>
            </a:extLst>
          </p:cNvPr>
          <p:cNvSpPr txBox="1"/>
          <p:nvPr/>
        </p:nvSpPr>
        <p:spPr>
          <a:xfrm>
            <a:off x="1272075" y="220435"/>
            <a:ext cx="67942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t>Finding OER, Tools, Support, and more...</a:t>
            </a:r>
            <a:endParaRPr lang="en-US"/>
          </a:p>
        </p:txBody>
      </p:sp>
      <p:sp>
        <p:nvSpPr>
          <p:cNvPr id="9" name="TextBox 8">
            <a:extLst>
              <a:ext uri="{FF2B5EF4-FFF2-40B4-BE49-F238E27FC236}">
                <a16:creationId xmlns:a16="http://schemas.microsoft.com/office/drawing/2014/main" id="{69247560-DF71-4FE2-968B-978A9334A88A}"/>
              </a:ext>
            </a:extLst>
          </p:cNvPr>
          <p:cNvSpPr txBox="1"/>
          <p:nvPr/>
        </p:nvSpPr>
        <p:spPr>
          <a:xfrm>
            <a:off x="852196" y="4535843"/>
            <a:ext cx="743960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highlight>
                  <a:srgbClr val="FFFF00"/>
                </a:highlight>
              </a:rPr>
              <a:t>Join us for an upcoming workshop on Finding &amp; Evaluating OER</a:t>
            </a:r>
            <a:endParaRPr lang="en-US">
              <a:highlight>
                <a:srgbClr val="FFFF00"/>
              </a:highlight>
            </a:endParaRPr>
          </a:p>
        </p:txBody>
      </p:sp>
    </p:spTree>
    <p:extLst>
      <p:ext uri="{BB962C8B-B14F-4D97-AF65-F5344CB8AC3E}">
        <p14:creationId xmlns:p14="http://schemas.microsoft.com/office/powerpoint/2010/main" val="807232182"/>
      </p:ext>
    </p:extLst>
  </p:cSld>
  <p:clrMapOvr>
    <a:masterClrMapping/>
  </p:clrMapOvr>
  <mc:AlternateContent xmlns:mc="http://schemas.openxmlformats.org/markup-compatibility/2006" xmlns:p14="http://schemas.microsoft.com/office/powerpoint/2010/main">
    <mc:Choice Requires="p14">
      <p:transition spd="slow" p14:dur="2000" advClick="0" advTm="6400"/>
    </mc:Choice>
    <mc:Fallback xmlns="">
      <p:transition spd="slow" advClick="0" advTm="64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ABD7D7-133E-4688-B00C-93A977FA7CE9}"/>
              </a:ext>
            </a:extLst>
          </p:cNvPr>
          <p:cNvSpPr txBox="1"/>
          <p:nvPr/>
        </p:nvSpPr>
        <p:spPr>
          <a:xfrm>
            <a:off x="4985357" y="1663809"/>
            <a:ext cx="328137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Discipline-Specific Repositories, Communities</a:t>
            </a:r>
            <a:endParaRPr lang="en-US" dirty="0"/>
          </a:p>
        </p:txBody>
      </p:sp>
      <p:pic>
        <p:nvPicPr>
          <p:cNvPr id="10" name="Picture 9">
            <a:extLst>
              <a:ext uri="{FF2B5EF4-FFF2-40B4-BE49-F238E27FC236}">
                <a16:creationId xmlns:a16="http://schemas.microsoft.com/office/drawing/2014/main" id="{E8CF2FF5-E8CE-8A4C-8D9E-0BB3A68C3B46}"/>
              </a:ext>
            </a:extLst>
          </p:cNvPr>
          <p:cNvPicPr>
            <a:picLocks noChangeAspect="1"/>
          </p:cNvPicPr>
          <p:nvPr/>
        </p:nvPicPr>
        <p:blipFill>
          <a:blip r:embed="rId3"/>
          <a:stretch>
            <a:fillRect/>
          </a:stretch>
        </p:blipFill>
        <p:spPr>
          <a:xfrm>
            <a:off x="0" y="0"/>
            <a:ext cx="4543347" cy="5143500"/>
          </a:xfrm>
          <a:prstGeom prst="rect">
            <a:avLst/>
          </a:prstGeom>
        </p:spPr>
      </p:pic>
    </p:spTree>
    <p:extLst>
      <p:ext uri="{BB962C8B-B14F-4D97-AF65-F5344CB8AC3E}">
        <p14:creationId xmlns:p14="http://schemas.microsoft.com/office/powerpoint/2010/main" val="2566405105"/>
      </p:ext>
    </p:extLst>
  </p:cSld>
  <p:clrMapOvr>
    <a:masterClrMapping/>
  </p:clrMapOvr>
  <mc:AlternateContent xmlns:mc="http://schemas.openxmlformats.org/markup-compatibility/2006" xmlns:p14="http://schemas.microsoft.com/office/powerpoint/2010/main">
    <mc:Choice Requires="p14">
      <p:transition spd="slow" p14:dur="2000" advClick="0" advTm="6400"/>
    </mc:Choice>
    <mc:Fallback xmlns="">
      <p:transition spd="slow" advClick="0" advTm="64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14;p83">
            <a:extLst>
              <a:ext uri="{FF2B5EF4-FFF2-40B4-BE49-F238E27FC236}">
                <a16:creationId xmlns:a16="http://schemas.microsoft.com/office/drawing/2014/main" id="{75EADC34-E184-4BEB-98A7-010B8ECC3A83}"/>
              </a:ext>
            </a:extLst>
          </p:cNvPr>
          <p:cNvSpPr txBox="1">
            <a:spLocks/>
          </p:cNvSpPr>
          <p:nvPr/>
        </p:nvSpPr>
        <p:spPr>
          <a:xfrm>
            <a:off x="4070795" y="-31554"/>
            <a:ext cx="4614349" cy="51434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lgn="ctr"/>
            <a:r>
              <a:rPr lang="en-US" sz="2400">
                <a:solidFill>
                  <a:srgbClr val="232D4B"/>
                </a:solidFill>
                <a:latin typeface="+mn-lt"/>
              </a:rPr>
              <a:t>Session Overview</a:t>
            </a:r>
            <a:endParaRPr lang="en-US"/>
          </a:p>
          <a:p>
            <a:pPr marL="76200">
              <a:buSzPts val="2400"/>
            </a:pPr>
            <a:endParaRPr lang="en-US" sz="1800">
              <a:solidFill>
                <a:srgbClr val="1E1E1E"/>
              </a:solidFill>
              <a:latin typeface="+mn-lt"/>
            </a:endParaRPr>
          </a:p>
          <a:p>
            <a:pPr>
              <a:buSzPts val="2400"/>
              <a:buFont typeface="Symbol" panose="020B0604020202020204" pitchFamily="34" charset="0"/>
              <a:buChar char="•"/>
            </a:pPr>
            <a:r>
              <a:rPr lang="en-US" sz="1800">
                <a:solidFill>
                  <a:srgbClr val="232D4B"/>
                </a:solidFill>
              </a:rPr>
              <a:t>Define the foundations of an OER – "the five Rs"</a:t>
            </a:r>
          </a:p>
          <a:p>
            <a:pPr>
              <a:buSzPts val="2400"/>
            </a:pPr>
            <a:endParaRPr lang="en-US" sz="1800">
              <a:solidFill>
                <a:srgbClr val="232D4B"/>
              </a:solidFill>
            </a:endParaRPr>
          </a:p>
          <a:p>
            <a:pPr>
              <a:buSzPts val="2400"/>
              <a:buFont typeface="Symbol" panose="020B0604020202020204" pitchFamily="34" charset="0"/>
              <a:buChar char="•"/>
            </a:pPr>
            <a:r>
              <a:rPr lang="en-US" sz="1800">
                <a:solidFill>
                  <a:srgbClr val="232D4B"/>
                </a:solidFill>
              </a:rPr>
              <a:t>Discover the potential impact of OER on affordability and student success—both nationally and at UVA.</a:t>
            </a:r>
          </a:p>
          <a:p>
            <a:pPr>
              <a:buSzPts val="2400"/>
              <a:buFont typeface="Symbol" panose="020B0604020202020204" pitchFamily="34" charset="0"/>
              <a:buChar char="•"/>
            </a:pPr>
            <a:endParaRPr lang="en-US" sz="1800">
              <a:solidFill>
                <a:srgbClr val="232D4B"/>
              </a:solidFill>
            </a:endParaRPr>
          </a:p>
          <a:p>
            <a:pPr>
              <a:buSzPts val="2400"/>
              <a:buFont typeface="Symbol" panose="020B0604020202020204" pitchFamily="34" charset="0"/>
              <a:buChar char="•"/>
            </a:pPr>
            <a:r>
              <a:rPr lang="en-US" sz="1800">
                <a:solidFill>
                  <a:srgbClr val="232D4B"/>
                </a:solidFill>
              </a:rPr>
              <a:t>Identify the challenges and benefits of using OER in the classroom.</a:t>
            </a:r>
          </a:p>
          <a:p>
            <a:pPr marL="457200" indent="-381000">
              <a:lnSpc>
                <a:spcPct val="150000"/>
              </a:lnSpc>
              <a:buSzPts val="2400"/>
              <a:buFont typeface="Arial" panose="020B0604020202020204" pitchFamily="34" charset="0"/>
              <a:buChar char="•"/>
            </a:pPr>
            <a:endParaRPr lang="en-US" sz="1800">
              <a:solidFill>
                <a:srgbClr val="232D4B"/>
              </a:solidFill>
            </a:endParaRPr>
          </a:p>
        </p:txBody>
      </p:sp>
      <p:pic>
        <p:nvPicPr>
          <p:cNvPr id="4" name="Picture 4" descr="A picture containing window, indoor, room, living&#10;&#10;Description automatically generated">
            <a:extLst>
              <a:ext uri="{FF2B5EF4-FFF2-40B4-BE49-F238E27FC236}">
                <a16:creationId xmlns:a16="http://schemas.microsoft.com/office/drawing/2014/main" id="{B80DFAEB-00FA-424D-949D-ADFC48371463}"/>
              </a:ext>
            </a:extLst>
          </p:cNvPr>
          <p:cNvPicPr>
            <a:picLocks noChangeAspect="1"/>
          </p:cNvPicPr>
          <p:nvPr/>
        </p:nvPicPr>
        <p:blipFill>
          <a:blip r:embed="rId3"/>
          <a:stretch>
            <a:fillRect/>
          </a:stretch>
        </p:blipFill>
        <p:spPr>
          <a:xfrm>
            <a:off x="-772" y="-1672"/>
            <a:ext cx="3631341" cy="5146844"/>
          </a:xfrm>
          <a:prstGeom prst="rect">
            <a:avLst/>
          </a:prstGeom>
          <a:ln>
            <a:noFill/>
          </a:ln>
          <a:effectLst>
            <a:softEdge rad="112500"/>
          </a:effectLst>
        </p:spPr>
      </p:pic>
    </p:spTree>
    <p:extLst>
      <p:ext uri="{BB962C8B-B14F-4D97-AF65-F5344CB8AC3E}">
        <p14:creationId xmlns:p14="http://schemas.microsoft.com/office/powerpoint/2010/main" val="3118585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127"/>
          <p:cNvPicPr preferRelativeResize="0"/>
          <p:nvPr/>
        </p:nvPicPr>
        <p:blipFill rotWithShape="1">
          <a:blip r:embed="rId3">
            <a:alphaModFix/>
          </a:blip>
          <a:srcRect/>
          <a:stretch/>
        </p:blipFill>
        <p:spPr>
          <a:xfrm>
            <a:off x="811687" y="1752799"/>
            <a:ext cx="2433617" cy="2914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88" name="Google Shape;788;p127"/>
          <p:cNvSpPr/>
          <p:nvPr/>
        </p:nvSpPr>
        <p:spPr>
          <a:xfrm>
            <a:off x="1231412" y="1333215"/>
            <a:ext cx="6855782" cy="356260"/>
          </a:xfrm>
          <a:prstGeom prst="rect">
            <a:avLst/>
          </a:prstGeom>
          <a:noFill/>
          <a:ln>
            <a:noFill/>
          </a:ln>
        </p:spPr>
        <p:txBody>
          <a:bodyPr spcFirstLastPara="1" wrap="square" lIns="19050" tIns="19050" rIns="19050" bIns="19050" anchor="t" anchorCtr="0">
            <a:noAutofit/>
          </a:bodyPr>
          <a:lstStyle/>
          <a:p>
            <a:pPr marL="0" marR="0" lvl="0" indent="0" rtl="0">
              <a:lnSpc>
                <a:spcPct val="100000"/>
              </a:lnSpc>
              <a:spcBef>
                <a:spcPts val="0"/>
              </a:spcBef>
              <a:spcAft>
                <a:spcPts val="0"/>
              </a:spcAft>
              <a:buClr>
                <a:srgbClr val="6C6963"/>
              </a:buClr>
              <a:buSzPts val="1900"/>
              <a:buFont typeface="Avenir"/>
              <a:buNone/>
            </a:pPr>
            <a:r>
              <a:rPr lang="en" sz="1500" b="0" i="0" u="none" strike="noStrike" cap="none">
                <a:solidFill>
                  <a:srgbClr val="232D4B"/>
                </a:solidFill>
                <a:latin typeface="+mn-lt"/>
                <a:ea typeface="Avenir"/>
                <a:cs typeface="Avenir"/>
                <a:sym typeface="Avenir"/>
              </a:rPr>
              <a:t>Introductory, algebra-based, two-semester college physics (1272 pages)</a:t>
            </a:r>
            <a:endParaRPr lang="en-US" sz="1500">
              <a:solidFill>
                <a:srgbClr val="232D4B"/>
              </a:solidFill>
              <a:latin typeface="+mn-lt"/>
            </a:endParaRPr>
          </a:p>
        </p:txBody>
      </p:sp>
      <p:sp>
        <p:nvSpPr>
          <p:cNvPr id="2" name="Title 1">
            <a:extLst>
              <a:ext uri="{FF2B5EF4-FFF2-40B4-BE49-F238E27FC236}">
                <a16:creationId xmlns:a16="http://schemas.microsoft.com/office/drawing/2014/main" id="{9FD3A530-517D-42B0-BDCA-85B4363F16EC}"/>
              </a:ext>
            </a:extLst>
          </p:cNvPr>
          <p:cNvSpPr txBox="1">
            <a:spLocks/>
          </p:cNvSpPr>
          <p:nvPr/>
        </p:nvSpPr>
        <p:spPr>
          <a:xfrm>
            <a:off x="234670" y="138523"/>
            <a:ext cx="8543103" cy="8574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a:solidFill>
                  <a:srgbClr val="232D4B"/>
                </a:solidFill>
                <a:latin typeface="+mj-lt"/>
              </a:rPr>
              <a:t>Open textbooks are available in many formats; </a:t>
            </a:r>
          </a:p>
          <a:p>
            <a:pPr algn="ctr"/>
            <a:r>
              <a:rPr lang="en-US" sz="2500">
                <a:solidFill>
                  <a:srgbClr val="232D4B"/>
                </a:solidFill>
                <a:latin typeface="+mj-lt"/>
              </a:rPr>
              <a:t>some come with ancillary resources</a:t>
            </a:r>
          </a:p>
        </p:txBody>
      </p:sp>
      <p:sp>
        <p:nvSpPr>
          <p:cNvPr id="6" name="Google Shape;794;p128">
            <a:extLst>
              <a:ext uri="{FF2B5EF4-FFF2-40B4-BE49-F238E27FC236}">
                <a16:creationId xmlns:a16="http://schemas.microsoft.com/office/drawing/2014/main" id="{E3E67204-050D-4F36-A3C3-4DAAC542B1A4}"/>
              </a:ext>
            </a:extLst>
          </p:cNvPr>
          <p:cNvSpPr txBox="1"/>
          <p:nvPr/>
        </p:nvSpPr>
        <p:spPr>
          <a:xfrm>
            <a:off x="3373781" y="1689475"/>
            <a:ext cx="5612822" cy="3047418"/>
          </a:xfrm>
          <a:prstGeom prst="rect">
            <a:avLst/>
          </a:prstGeom>
          <a:noFill/>
          <a:ln>
            <a:noFill/>
          </a:ln>
        </p:spPr>
        <p:txBody>
          <a:bodyPr spcFirstLastPara="1" wrap="square" lIns="91425" tIns="91425" rIns="91425" bIns="91425" numCol="1" anchor="t" anchorCtr="0">
            <a:noAutofit/>
          </a:bodyPr>
          <a:lstStyle/>
          <a:p>
            <a:pPr marL="285750" indent="-285750">
              <a:buFont typeface="Arial" panose="020B0604020202020204" pitchFamily="34" charset="0"/>
              <a:buChar char="•"/>
            </a:pPr>
            <a:r>
              <a:rPr lang="en-US" sz="1500">
                <a:solidFill>
                  <a:schemeClr val="tx2">
                    <a:lumMod val="50000"/>
                  </a:schemeClr>
                </a:solidFill>
                <a:latin typeface="+mn-lt"/>
                <a:ea typeface="Avenir"/>
                <a:cs typeface="Avenir"/>
                <a:sym typeface="Avenir"/>
              </a:rPr>
              <a:t>Formats: Online, Print, PDF, Bookshare (accessible), iBooks</a:t>
            </a:r>
            <a:endParaRPr lang="en-US" sz="1500">
              <a:solidFill>
                <a:schemeClr val="tx2">
                  <a:lumMod val="50000"/>
                </a:schemeClr>
              </a:solidFill>
              <a:latin typeface="+mn-lt"/>
              <a:ea typeface="Avenir"/>
            </a:endParaRPr>
          </a:p>
          <a:p>
            <a:pPr marL="285750" indent="-285750">
              <a:buFont typeface="Arial" panose="020B0604020202020204" pitchFamily="34" charset="0"/>
              <a:buChar char="•"/>
            </a:pPr>
            <a:r>
              <a:rPr lang="en" sz="1500">
                <a:latin typeface="+mn-lt"/>
                <a:ea typeface="Lato"/>
                <a:cs typeface="Lato"/>
                <a:sym typeface="Lato"/>
              </a:rPr>
              <a:t>Canvas/Blackboard Course Cartridge</a:t>
            </a:r>
          </a:p>
          <a:p>
            <a:pPr marL="285750" indent="-285750">
              <a:buFont typeface="Arial" panose="020B0604020202020204" pitchFamily="34" charset="0"/>
              <a:buChar char="•"/>
            </a:pPr>
            <a:r>
              <a:rPr lang="en" sz="1500">
                <a:latin typeface="+mn-lt"/>
                <a:ea typeface="Lato"/>
                <a:cs typeface="Lato"/>
                <a:sym typeface="Lato"/>
              </a:rPr>
              <a:t>Getting Started Guide (Instructor &amp; Student versions)</a:t>
            </a:r>
          </a:p>
          <a:p>
            <a:pPr marL="285750" indent="-285750">
              <a:buFont typeface="Arial" panose="020B0604020202020204" pitchFamily="34" charset="0"/>
              <a:buChar char="•"/>
            </a:pPr>
            <a:r>
              <a:rPr lang="en" sz="1500">
                <a:latin typeface="+mn-lt"/>
                <a:ea typeface="Lato"/>
                <a:cs typeface="Lato"/>
                <a:sym typeface="Lato"/>
              </a:rPr>
              <a:t>Instructor Solutions Manual and Student Solution Guide</a:t>
            </a:r>
          </a:p>
          <a:p>
            <a:pPr marL="285750" indent="-285750">
              <a:buFont typeface="Arial" panose="020B0604020202020204" pitchFamily="34" charset="0"/>
              <a:buChar char="•"/>
            </a:pPr>
            <a:r>
              <a:rPr lang="en" sz="1500">
                <a:latin typeface="+mn-lt"/>
                <a:ea typeface="Lato"/>
                <a:cs typeface="Lato"/>
                <a:sym typeface="Lato"/>
              </a:rPr>
              <a:t>Sample Syllabus Language and PowerPoint Slides</a:t>
            </a:r>
          </a:p>
          <a:p>
            <a:pPr marL="285750" indent="-285750">
              <a:buFont typeface="Arial" panose="020B0604020202020204" pitchFamily="34" charset="0"/>
              <a:buChar char="•"/>
            </a:pPr>
            <a:r>
              <a:rPr lang="en" sz="1500">
                <a:latin typeface="+mn-lt"/>
                <a:ea typeface="Lato"/>
                <a:cs typeface="Lato"/>
                <a:sym typeface="Lato"/>
              </a:rPr>
              <a:t>Concept Trailers (1-min videos)</a:t>
            </a:r>
          </a:p>
          <a:p>
            <a:pPr marL="285750" indent="-285750">
              <a:buFont typeface="Arial" panose="020B0604020202020204" pitchFamily="34" charset="0"/>
              <a:buChar char="•"/>
            </a:pPr>
            <a:r>
              <a:rPr lang="en" sz="1500">
                <a:latin typeface="+mn-lt"/>
                <a:ea typeface="Lato"/>
                <a:cs typeface="Lato"/>
                <a:sym typeface="Lato"/>
              </a:rPr>
              <a:t>Diversity and Representation Development Guidelines</a:t>
            </a:r>
          </a:p>
          <a:p>
            <a:pPr marL="285750" indent="-285750">
              <a:buFont typeface="Arial" panose="020B0604020202020204" pitchFamily="34" charset="0"/>
              <a:buChar char="•"/>
            </a:pPr>
            <a:r>
              <a:rPr lang="en" sz="1500">
                <a:latin typeface="+mn-lt"/>
                <a:ea typeface="Lato"/>
                <a:cs typeface="Lato"/>
                <a:sym typeface="Lato"/>
              </a:rPr>
              <a:t>Errata Release Notes</a:t>
            </a:r>
          </a:p>
          <a:p>
            <a:pPr marL="285750" indent="-285750">
              <a:buFont typeface="Arial" panose="020B0604020202020204" pitchFamily="34" charset="0"/>
              <a:buChar char="•"/>
            </a:pPr>
            <a:r>
              <a:rPr lang="en" sz="1500">
                <a:latin typeface="+mn-lt"/>
                <a:ea typeface="Lato"/>
                <a:cs typeface="Lato"/>
                <a:sym typeface="Lato"/>
              </a:rPr>
              <a:t>Expert TA Study</a:t>
            </a:r>
          </a:p>
          <a:p>
            <a:pPr marL="285750" indent="-285750">
              <a:buFont typeface="Arial" panose="020B0604020202020204" pitchFamily="34" charset="0"/>
              <a:buChar char="•"/>
            </a:pPr>
            <a:r>
              <a:rPr lang="en" sz="1500">
                <a:latin typeface="+mn-lt"/>
                <a:ea typeface="Lato"/>
                <a:cs typeface="Lato"/>
                <a:sym typeface="Lato"/>
              </a:rPr>
              <a:t>OpenStax community Resources</a:t>
            </a:r>
          </a:p>
          <a:p>
            <a:pPr marL="285750" indent="-285750">
              <a:buFont typeface="Arial" panose="020B0604020202020204" pitchFamily="34" charset="0"/>
              <a:buChar char="•"/>
            </a:pPr>
            <a:r>
              <a:rPr lang="en" sz="1500">
                <a:latin typeface="+mn-lt"/>
                <a:ea typeface="Lato"/>
                <a:cs typeface="Lato"/>
                <a:sym typeface="Lato"/>
              </a:rPr>
              <a:t>“How to Succeed in Physics” Guide by Veritas Tutors</a:t>
            </a:r>
          </a:p>
          <a:p>
            <a:pPr marL="285750" indent="-285750">
              <a:buFont typeface="Arial" panose="020B0604020202020204" pitchFamily="34" charset="0"/>
              <a:buChar char="•"/>
            </a:pPr>
            <a:r>
              <a:rPr lang="en" sz="1500">
                <a:latin typeface="+mn-lt"/>
                <a:ea typeface="Lato"/>
                <a:cs typeface="Lato"/>
                <a:sym typeface="Lato"/>
              </a:rPr>
              <a:t>Reading/Notetaking and Student Time Management Guide</a:t>
            </a:r>
          </a:p>
          <a:p>
            <a:pPr marL="285750" indent="-285750">
              <a:buFont typeface="Arial" panose="020B0604020202020204" pitchFamily="34" charset="0"/>
              <a:buChar char="•"/>
            </a:pPr>
            <a:r>
              <a:rPr lang="en" sz="1500">
                <a:latin typeface="+mn-lt"/>
                <a:ea typeface="Lato"/>
                <a:cs typeface="Lato"/>
                <a:sym typeface="Lato"/>
              </a:rPr>
              <a:t>Over 20 technology partners (iClicker, Perusall, and more)</a:t>
            </a:r>
            <a:endParaRPr lang="en-US" sz="1500">
              <a:latin typeface="+mn-lt"/>
              <a:ea typeface="Lato"/>
              <a:cs typeface="Lato"/>
              <a:sym typeface="Lato"/>
            </a:endParaRPr>
          </a:p>
          <a:p>
            <a:pPr marL="285750" lvl="0" indent="-285750" rtl="0">
              <a:spcBef>
                <a:spcPts val="0"/>
              </a:spcBef>
              <a:spcAft>
                <a:spcPts val="0"/>
              </a:spcAft>
              <a:buFont typeface="Arial" panose="020B0604020202020204" pitchFamily="34" charset="0"/>
              <a:buChar char="•"/>
            </a:pPr>
            <a:endParaRPr sz="1500">
              <a:latin typeface="+mn-lt"/>
              <a:ea typeface="Lato"/>
              <a:cs typeface="Lato"/>
              <a:sym typeface="Lato"/>
            </a:endParaRPr>
          </a:p>
        </p:txBody>
      </p:sp>
      <p:sp>
        <p:nvSpPr>
          <p:cNvPr id="4" name="Rectangle 3">
            <a:extLst>
              <a:ext uri="{FF2B5EF4-FFF2-40B4-BE49-F238E27FC236}">
                <a16:creationId xmlns:a16="http://schemas.microsoft.com/office/drawing/2014/main" id="{71360A6C-7D85-4A83-9F81-A4C3500D430A}"/>
              </a:ext>
            </a:extLst>
          </p:cNvPr>
          <p:cNvSpPr/>
          <p:nvPr/>
        </p:nvSpPr>
        <p:spPr>
          <a:xfrm>
            <a:off x="5857523" y="4881890"/>
            <a:ext cx="3286477" cy="261610"/>
          </a:xfrm>
          <a:prstGeom prst="rect">
            <a:avLst/>
          </a:prstGeom>
        </p:spPr>
        <p:txBody>
          <a:bodyPr wrap="none">
            <a:spAutoFit/>
          </a:bodyPr>
          <a:lstStyle/>
          <a:p>
            <a:r>
              <a:rPr lang="en-US" sz="1100">
                <a:solidFill>
                  <a:srgbClr val="232D4B"/>
                </a:solidFill>
              </a:rPr>
              <a:t>https://</a:t>
            </a:r>
            <a:r>
              <a:rPr lang="en-US" sz="1100" err="1">
                <a:solidFill>
                  <a:srgbClr val="232D4B"/>
                </a:solidFill>
              </a:rPr>
              <a:t>openstax.org</a:t>
            </a:r>
            <a:r>
              <a:rPr lang="en-US" sz="1100">
                <a:solidFill>
                  <a:srgbClr val="232D4B"/>
                </a:solidFill>
              </a:rPr>
              <a:t>/details/books/college-physics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632CA7-708A-C64B-95F2-15CB485BD72B}"/>
              </a:ext>
            </a:extLst>
          </p:cNvPr>
          <p:cNvSpPr>
            <a:spLocks noGrp="1"/>
          </p:cNvSpPr>
          <p:nvPr>
            <p:ph type="body" idx="1"/>
          </p:nvPr>
        </p:nvSpPr>
        <p:spPr>
          <a:xfrm>
            <a:off x="671497" y="996259"/>
            <a:ext cx="5510128" cy="1099210"/>
          </a:xfrm>
        </p:spPr>
        <p:txBody>
          <a:bodyPr/>
          <a:lstStyle/>
          <a:p>
            <a:pPr marL="76200" indent="0">
              <a:lnSpc>
                <a:spcPct val="150000"/>
              </a:lnSpc>
              <a:buNone/>
            </a:pPr>
            <a:r>
              <a:rPr lang="en-US" sz="4000">
                <a:solidFill>
                  <a:srgbClr val="232D4B"/>
                </a:solidFill>
                <a:latin typeface="Arial"/>
                <a:cs typeface="Arial"/>
              </a:rPr>
              <a:t>Let's Talk About </a:t>
            </a:r>
            <a:r>
              <a:rPr lang="en-US" sz="4000" b="1">
                <a:solidFill>
                  <a:srgbClr val="232D4B"/>
                </a:solidFill>
                <a:latin typeface="Arial"/>
                <a:cs typeface="Arial"/>
              </a:rPr>
              <a:t>Pedagogy</a:t>
            </a:r>
            <a:r>
              <a:rPr lang="en-US" sz="4000">
                <a:solidFill>
                  <a:srgbClr val="232D4B"/>
                </a:solidFill>
                <a:latin typeface="Arial"/>
                <a:cs typeface="Arial"/>
              </a:rPr>
              <a:t>...</a:t>
            </a:r>
            <a:endParaRPr lang="en-US">
              <a:solidFill>
                <a:srgbClr val="232D4B"/>
              </a:solidFill>
            </a:endParaRPr>
          </a:p>
        </p:txBody>
      </p:sp>
      <p:pic>
        <p:nvPicPr>
          <p:cNvPr id="8" name="Picture 8">
            <a:extLst>
              <a:ext uri="{FF2B5EF4-FFF2-40B4-BE49-F238E27FC236}">
                <a16:creationId xmlns:a16="http://schemas.microsoft.com/office/drawing/2014/main" id="{B792CF6C-6187-415C-B9C1-C21CFBFBF96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76123" y="2277781"/>
            <a:ext cx="4246323" cy="2388556"/>
          </a:xfrm>
          <a:prstGeom prst="rect">
            <a:avLst/>
          </a:prstGeom>
          <a:ln>
            <a:noFill/>
          </a:ln>
          <a:effectLst>
            <a:softEdge rad="112500"/>
          </a:effectLst>
        </p:spPr>
      </p:pic>
      <p:sp>
        <p:nvSpPr>
          <p:cNvPr id="9" name="TextBox 8">
            <a:extLst>
              <a:ext uri="{FF2B5EF4-FFF2-40B4-BE49-F238E27FC236}">
                <a16:creationId xmlns:a16="http://schemas.microsoft.com/office/drawing/2014/main" id="{90576F4E-FEC2-4D9A-87B6-CE3DAD9C83E2}"/>
              </a:ext>
            </a:extLst>
          </p:cNvPr>
          <p:cNvSpPr txBox="1"/>
          <p:nvPr/>
        </p:nvSpPr>
        <p:spPr>
          <a:xfrm>
            <a:off x="4124195" y="4576307"/>
            <a:ext cx="3228583" cy="571934"/>
          </a:xfrm>
          <a:prstGeom prst="rect">
            <a:avLst/>
          </a:prstGeom>
        </p:spPr>
        <p:txBody>
          <a:bodyPr lIns="91440" tIns="45720" rIns="91440" bIns="45720" anchor="t">
            <a:normAutofit/>
          </a:bodyPr>
          <a:lstStyle/>
          <a:p>
            <a:endParaRPr lang="en-US"/>
          </a:p>
        </p:txBody>
      </p:sp>
    </p:spTree>
    <p:extLst>
      <p:ext uri="{BB962C8B-B14F-4D97-AF65-F5344CB8AC3E}">
        <p14:creationId xmlns:p14="http://schemas.microsoft.com/office/powerpoint/2010/main" val="3399088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8404-4266-41A3-926E-1E6687A6D309}"/>
              </a:ext>
            </a:extLst>
          </p:cNvPr>
          <p:cNvSpPr>
            <a:spLocks noGrp="1"/>
          </p:cNvSpPr>
          <p:nvPr>
            <p:ph type="title"/>
          </p:nvPr>
        </p:nvSpPr>
        <p:spPr>
          <a:xfrm>
            <a:off x="993329" y="462957"/>
            <a:ext cx="5307267" cy="654182"/>
          </a:xfrm>
        </p:spPr>
        <p:txBody>
          <a:bodyPr/>
          <a:lstStyle/>
          <a:p>
            <a:r>
              <a:rPr lang="en-US" sz="2500">
                <a:solidFill>
                  <a:srgbClr val="232D4B"/>
                </a:solidFill>
                <a:latin typeface="+mj-lt"/>
              </a:rPr>
              <a:t>Open educational practices...</a:t>
            </a:r>
          </a:p>
        </p:txBody>
      </p:sp>
      <p:sp>
        <p:nvSpPr>
          <p:cNvPr id="3" name="Text Placeholder 2">
            <a:extLst>
              <a:ext uri="{FF2B5EF4-FFF2-40B4-BE49-F238E27FC236}">
                <a16:creationId xmlns:a16="http://schemas.microsoft.com/office/drawing/2014/main" id="{7149571F-9564-40F7-A93F-3EF375FE9E6B}"/>
              </a:ext>
            </a:extLst>
          </p:cNvPr>
          <p:cNvSpPr>
            <a:spLocks noGrp="1"/>
          </p:cNvSpPr>
          <p:nvPr>
            <p:ph type="body" idx="1"/>
          </p:nvPr>
        </p:nvSpPr>
        <p:spPr>
          <a:xfrm>
            <a:off x="451081" y="1370380"/>
            <a:ext cx="8031632" cy="2402740"/>
          </a:xfrm>
        </p:spPr>
        <p:txBody>
          <a:bodyPr/>
          <a:lstStyle/>
          <a:p>
            <a:pPr marL="571500" indent="-342900">
              <a:buFont typeface="Arial" panose="020B0604020202020204" pitchFamily="34" charset="0"/>
              <a:buChar char="•"/>
            </a:pPr>
            <a:r>
              <a:rPr lang="en-US" sz="2000">
                <a:solidFill>
                  <a:srgbClr val="232D4B"/>
                </a:solidFill>
                <a:latin typeface="+mn-lt"/>
              </a:rPr>
              <a:t>empower the creation of safe, inclusive, and respectful learning environments that embrace all learners and provides </a:t>
            </a:r>
            <a:r>
              <a:rPr lang="en-US" sz="2000" b="1">
                <a:solidFill>
                  <a:srgbClr val="232D4B"/>
                </a:solidFill>
                <a:latin typeface="+mn-lt"/>
              </a:rPr>
              <a:t>equal access to opportunities and information</a:t>
            </a:r>
            <a:r>
              <a:rPr lang="en-US" sz="2000">
                <a:solidFill>
                  <a:srgbClr val="232D4B"/>
                </a:solidFill>
                <a:latin typeface="+mn-lt"/>
              </a:rPr>
              <a:t>. </a:t>
            </a:r>
          </a:p>
          <a:p>
            <a:pPr marL="228600" indent="0"/>
            <a:endParaRPr lang="en-US" sz="1000">
              <a:solidFill>
                <a:srgbClr val="232D4B"/>
              </a:solidFill>
              <a:latin typeface="+mn-lt"/>
            </a:endParaRPr>
          </a:p>
          <a:p>
            <a:pPr marL="571500" indent="-342900">
              <a:buFont typeface="Arial" panose="020B0604020202020204" pitchFamily="34" charset="0"/>
              <a:buChar char="•"/>
            </a:pPr>
            <a:r>
              <a:rPr lang="en-US" sz="2000">
                <a:solidFill>
                  <a:srgbClr val="232D4B"/>
                </a:solidFill>
                <a:latin typeface="+mn-lt"/>
              </a:rPr>
              <a:t>support instructors as they guide students to </a:t>
            </a:r>
            <a:r>
              <a:rPr lang="en-US" sz="2000" b="1">
                <a:solidFill>
                  <a:srgbClr val="232D4B"/>
                </a:solidFill>
                <a:latin typeface="+mn-lt"/>
              </a:rPr>
              <a:t>contribute to the knowledge commons</a:t>
            </a:r>
            <a:r>
              <a:rPr lang="en-US" sz="2000">
                <a:solidFill>
                  <a:srgbClr val="232D4B"/>
                </a:solidFill>
                <a:latin typeface="+mn-lt"/>
              </a:rPr>
              <a:t>, not just consume from it, in meaningful and lasting ways.</a:t>
            </a:r>
          </a:p>
        </p:txBody>
      </p:sp>
      <p:sp>
        <p:nvSpPr>
          <p:cNvPr id="4" name="Rectangle 3">
            <a:extLst>
              <a:ext uri="{FF2B5EF4-FFF2-40B4-BE49-F238E27FC236}">
                <a16:creationId xmlns:a16="http://schemas.microsoft.com/office/drawing/2014/main" id="{ED268672-D4A2-47A8-8296-F4D898F976EF}"/>
              </a:ext>
            </a:extLst>
          </p:cNvPr>
          <p:cNvSpPr/>
          <p:nvPr/>
        </p:nvSpPr>
        <p:spPr>
          <a:xfrm>
            <a:off x="0" y="4282999"/>
            <a:ext cx="9144000" cy="793019"/>
          </a:xfrm>
          <a:prstGeom prst="rect">
            <a:avLst/>
          </a:prstGeom>
          <a:solidFill>
            <a:srgbClr val="232D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rPr>
              <a:t>“Come for the cost savings, stay for the pedagogy.”</a:t>
            </a:r>
          </a:p>
        </p:txBody>
      </p:sp>
    </p:spTree>
    <p:extLst>
      <p:ext uri="{BB962C8B-B14F-4D97-AF65-F5344CB8AC3E}">
        <p14:creationId xmlns:p14="http://schemas.microsoft.com/office/powerpoint/2010/main" val="3559304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5" name="TextBox 4">
            <a:extLst>
              <a:ext uri="{FF2B5EF4-FFF2-40B4-BE49-F238E27FC236}">
                <a16:creationId xmlns:a16="http://schemas.microsoft.com/office/drawing/2014/main" id="{0D1D4F0B-FA83-764A-8A08-C7B41E1DFA9B}"/>
              </a:ext>
            </a:extLst>
          </p:cNvPr>
          <p:cNvSpPr txBox="1"/>
          <p:nvPr/>
        </p:nvSpPr>
        <p:spPr>
          <a:xfrm>
            <a:off x="890595" y="1103645"/>
            <a:ext cx="8411861" cy="707886"/>
          </a:xfrm>
          <a:prstGeom prst="rect">
            <a:avLst/>
          </a:prstGeom>
          <a:noFill/>
        </p:spPr>
        <p:txBody>
          <a:bodyPr wrap="square" lIns="91440" tIns="45720" rIns="91440" bIns="45720" rtlCol="0" anchor="t">
            <a:spAutoFit/>
          </a:bodyPr>
          <a:lstStyle/>
          <a:p>
            <a:r>
              <a:rPr lang="en-US" sz="4000">
                <a:solidFill>
                  <a:srgbClr val="232D4B"/>
                </a:solidFill>
              </a:rPr>
              <a:t>OER opens the door to...</a:t>
            </a:r>
          </a:p>
        </p:txBody>
      </p:sp>
      <p:sp>
        <p:nvSpPr>
          <p:cNvPr id="2" name="TextBox 1">
            <a:extLst>
              <a:ext uri="{FF2B5EF4-FFF2-40B4-BE49-F238E27FC236}">
                <a16:creationId xmlns:a16="http://schemas.microsoft.com/office/drawing/2014/main" id="{57485B0A-B32B-4047-9C7C-6064E47BCB14}"/>
              </a:ext>
            </a:extLst>
          </p:cNvPr>
          <p:cNvSpPr txBox="1"/>
          <p:nvPr/>
        </p:nvSpPr>
        <p:spPr>
          <a:xfrm>
            <a:off x="2684559" y="2181272"/>
            <a:ext cx="2126289" cy="461665"/>
          </a:xfrm>
          <a:prstGeom prst="rect">
            <a:avLst/>
          </a:prstGeom>
          <a:noFill/>
        </p:spPr>
        <p:txBody>
          <a:bodyPr wrap="square" lIns="91440" tIns="45720" rIns="91440" bIns="45720" rtlCol="0" anchor="t">
            <a:spAutoFit/>
          </a:bodyPr>
          <a:lstStyle/>
          <a:p>
            <a:r>
              <a:rPr lang="en-US" sz="2400">
                <a:solidFill>
                  <a:srgbClr val="232D4B"/>
                </a:solidFill>
              </a:rPr>
              <a:t>Customization</a:t>
            </a:r>
          </a:p>
        </p:txBody>
      </p:sp>
      <p:sp>
        <p:nvSpPr>
          <p:cNvPr id="6" name="TextBox 5">
            <a:extLst>
              <a:ext uri="{FF2B5EF4-FFF2-40B4-BE49-F238E27FC236}">
                <a16:creationId xmlns:a16="http://schemas.microsoft.com/office/drawing/2014/main" id="{76C7D03B-B3F3-B447-995B-B06B629893A6}"/>
              </a:ext>
            </a:extLst>
          </p:cNvPr>
          <p:cNvSpPr txBox="1"/>
          <p:nvPr/>
        </p:nvSpPr>
        <p:spPr>
          <a:xfrm>
            <a:off x="2453170" y="2816959"/>
            <a:ext cx="2587259" cy="461665"/>
          </a:xfrm>
          <a:prstGeom prst="rect">
            <a:avLst/>
          </a:prstGeom>
          <a:noFill/>
        </p:spPr>
        <p:txBody>
          <a:bodyPr wrap="square" lIns="91440" tIns="45720" rIns="91440" bIns="45720" rtlCol="0" anchor="t">
            <a:spAutoFit/>
          </a:bodyPr>
          <a:lstStyle/>
          <a:p>
            <a:r>
              <a:rPr lang="en-US" sz="2400">
                <a:solidFill>
                  <a:srgbClr val="232D4B"/>
                </a:solidFill>
              </a:rPr>
              <a:t>Contextualization</a:t>
            </a:r>
          </a:p>
        </p:txBody>
      </p:sp>
      <p:sp>
        <p:nvSpPr>
          <p:cNvPr id="3" name="TextBox 2">
            <a:extLst>
              <a:ext uri="{FF2B5EF4-FFF2-40B4-BE49-F238E27FC236}">
                <a16:creationId xmlns:a16="http://schemas.microsoft.com/office/drawing/2014/main" id="{A6E21720-3F0F-4445-9D58-97C1FB2BE2EA}"/>
              </a:ext>
            </a:extLst>
          </p:cNvPr>
          <p:cNvSpPr txBox="1"/>
          <p:nvPr/>
        </p:nvSpPr>
        <p:spPr>
          <a:xfrm>
            <a:off x="2588356" y="3452646"/>
            <a:ext cx="2273379" cy="461665"/>
          </a:xfrm>
          <a:prstGeom prst="rect">
            <a:avLst/>
          </a:prstGeom>
          <a:noFill/>
        </p:spPr>
        <p:txBody>
          <a:bodyPr wrap="none" lIns="91440" tIns="45720" rIns="91440" bIns="45720" rtlCol="0" anchor="t">
            <a:spAutoFit/>
          </a:bodyPr>
          <a:lstStyle/>
          <a:p>
            <a:r>
              <a:rPr lang="en-US" sz="2400">
                <a:solidFill>
                  <a:srgbClr val="232D4B"/>
                </a:solidFill>
              </a:rPr>
              <a:t>Active</a:t>
            </a:r>
            <a:r>
              <a:rPr lang="en-US">
                <a:solidFill>
                  <a:srgbClr val="232D4B"/>
                </a:solidFill>
              </a:rPr>
              <a:t> </a:t>
            </a:r>
            <a:r>
              <a:rPr lang="en-US" sz="2400">
                <a:solidFill>
                  <a:srgbClr val="232D4B"/>
                </a:solidFill>
              </a:rPr>
              <a:t>Learning</a:t>
            </a:r>
          </a:p>
        </p:txBody>
      </p:sp>
      <p:pic>
        <p:nvPicPr>
          <p:cNvPr id="4" name="Picture 7" descr="A picture containing door, building, indoor, window&#10;&#10;Description automatically generated">
            <a:extLst>
              <a:ext uri="{FF2B5EF4-FFF2-40B4-BE49-F238E27FC236}">
                <a16:creationId xmlns:a16="http://schemas.microsoft.com/office/drawing/2014/main" id="{AC341A2A-0689-44AC-97F4-B327FF7B6B5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2086" y="686584"/>
            <a:ext cx="1590607" cy="4114798"/>
          </a:xfrm>
          <a:prstGeom prst="rect">
            <a:avLst/>
          </a:prstGeom>
        </p:spPr>
      </p:pic>
      <p:sp>
        <p:nvSpPr>
          <p:cNvPr id="8" name="TextBox 7">
            <a:extLst>
              <a:ext uri="{FF2B5EF4-FFF2-40B4-BE49-F238E27FC236}">
                <a16:creationId xmlns:a16="http://schemas.microsoft.com/office/drawing/2014/main" id="{B257C14C-AF0B-4137-8DBB-E519ADC4CFA5}"/>
              </a:ext>
            </a:extLst>
          </p:cNvPr>
          <p:cNvSpPr txBox="1"/>
          <p:nvPr/>
        </p:nvSpPr>
        <p:spPr>
          <a:xfrm>
            <a:off x="6822053" y="4801383"/>
            <a:ext cx="1590675" cy="317500"/>
          </a:xfrm>
          <a:prstGeom prst="rect">
            <a:avLst/>
          </a:prstGeom>
        </p:spPr>
        <p:txBody>
          <a:bodyPr lIns="91440" tIns="45720" rIns="91440" bIns="45720" anchor="t">
            <a:normAutofit/>
          </a:bodyPr>
          <a:lstStyle/>
          <a:p>
            <a:endParaRPr lang="en-US"/>
          </a:p>
        </p:txBody>
      </p:sp>
    </p:spTree>
    <p:extLst>
      <p:ext uri="{BB962C8B-B14F-4D97-AF65-F5344CB8AC3E}">
        <p14:creationId xmlns:p14="http://schemas.microsoft.com/office/powerpoint/2010/main" val="1546309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37"/>
          <p:cNvSpPr txBox="1">
            <a:spLocks noGrp="1"/>
          </p:cNvSpPr>
          <p:nvPr>
            <p:ph type="title"/>
          </p:nvPr>
        </p:nvSpPr>
        <p:spPr>
          <a:xfrm>
            <a:off x="457200" y="203491"/>
            <a:ext cx="8229600" cy="857400"/>
          </a:xfrm>
          <a:prstGeom prst="rect">
            <a:avLst/>
          </a:prstGeom>
        </p:spPr>
        <p:txBody>
          <a:bodyPr spcFirstLastPara="1" wrap="square" lIns="91425" tIns="91425" rIns="91425" bIns="91425" anchor="ctr" anchorCtr="0">
            <a:noAutofit/>
          </a:bodyPr>
          <a:lstStyle/>
          <a:p>
            <a:pPr marL="0" lvl="0" indent="0" algn="ctr" rtl="0">
              <a:spcBef>
                <a:spcPts val="640"/>
              </a:spcBef>
              <a:spcAft>
                <a:spcPts val="0"/>
              </a:spcAft>
              <a:buNone/>
            </a:pPr>
            <a:r>
              <a:rPr lang="en" sz="2500">
                <a:solidFill>
                  <a:srgbClr val="232D4B"/>
                </a:solidFill>
                <a:latin typeface="+mj-lt"/>
              </a:rPr>
              <a:t>Open textbooks can be contextualized to reflect </a:t>
            </a:r>
            <a:br>
              <a:rPr lang="en" sz="2500">
                <a:solidFill>
                  <a:srgbClr val="232D4B"/>
                </a:solidFill>
                <a:latin typeface="+mj-lt"/>
              </a:rPr>
            </a:br>
            <a:r>
              <a:rPr lang="en" sz="2500">
                <a:solidFill>
                  <a:srgbClr val="232D4B"/>
                </a:solidFill>
                <a:latin typeface="+mj-lt"/>
              </a:rPr>
              <a:t>your students’ experience</a:t>
            </a:r>
            <a:endParaRPr sz="2500">
              <a:solidFill>
                <a:srgbClr val="232D4B"/>
              </a:solidFill>
              <a:latin typeface="+mj-lt"/>
            </a:endParaRPr>
          </a:p>
        </p:txBody>
      </p:sp>
      <p:grpSp>
        <p:nvGrpSpPr>
          <p:cNvPr id="6" name="Group 5">
            <a:extLst>
              <a:ext uri="{FF2B5EF4-FFF2-40B4-BE49-F238E27FC236}">
                <a16:creationId xmlns:a16="http://schemas.microsoft.com/office/drawing/2014/main" id="{BECB84D3-FCED-450C-967D-4B5AA5D2EDEB}"/>
              </a:ext>
            </a:extLst>
          </p:cNvPr>
          <p:cNvGrpSpPr/>
          <p:nvPr/>
        </p:nvGrpSpPr>
        <p:grpSpPr>
          <a:xfrm>
            <a:off x="4776401" y="1625475"/>
            <a:ext cx="3801970" cy="3058360"/>
            <a:chOff x="4828662" y="1463633"/>
            <a:chExt cx="3801970" cy="3058360"/>
          </a:xfrm>
        </p:grpSpPr>
        <p:pic>
          <p:nvPicPr>
            <p:cNvPr id="3" name="Google Shape;889;p139">
              <a:extLst>
                <a:ext uri="{FF2B5EF4-FFF2-40B4-BE49-F238E27FC236}">
                  <a16:creationId xmlns:a16="http://schemas.microsoft.com/office/drawing/2014/main" id="{450A9201-7081-4626-B3B4-9BE45B6BE04F}"/>
                </a:ext>
              </a:extLst>
            </p:cNvPr>
            <p:cNvPicPr preferRelativeResize="0"/>
            <p:nvPr/>
          </p:nvPicPr>
          <p:blipFill>
            <a:blip r:embed="rId3">
              <a:alphaModFix/>
            </a:blip>
            <a:stretch>
              <a:fillRect/>
            </a:stretch>
          </p:blipFill>
          <p:spPr>
            <a:xfrm>
              <a:off x="4937093" y="1463633"/>
              <a:ext cx="3446256" cy="2216233"/>
            </a:xfrm>
            <a:prstGeom prst="rect">
              <a:avLst/>
            </a:prstGeom>
            <a:noFill/>
            <a:ln>
              <a:noFill/>
            </a:ln>
          </p:spPr>
        </p:pic>
        <p:sp>
          <p:nvSpPr>
            <p:cNvPr id="4" name="TextBox 3">
              <a:extLst>
                <a:ext uri="{FF2B5EF4-FFF2-40B4-BE49-F238E27FC236}">
                  <a16:creationId xmlns:a16="http://schemas.microsoft.com/office/drawing/2014/main" id="{8014C993-B31E-49A9-A94C-0E31E41B2B19}"/>
                </a:ext>
              </a:extLst>
            </p:cNvPr>
            <p:cNvSpPr txBox="1"/>
            <p:nvPr/>
          </p:nvSpPr>
          <p:spPr>
            <a:xfrm>
              <a:off x="4828662" y="3814107"/>
              <a:ext cx="3801970" cy="707886"/>
            </a:xfrm>
            <a:prstGeom prst="rect">
              <a:avLst/>
            </a:prstGeom>
            <a:noFill/>
          </p:spPr>
          <p:txBody>
            <a:bodyPr wrap="square" lIns="91440" tIns="45720" rIns="91440" bIns="45720" rtlCol="0" anchor="t">
              <a:spAutoFit/>
            </a:bodyPr>
            <a:lstStyle/>
            <a:p>
              <a:r>
                <a:rPr lang="en-US" sz="2000">
                  <a:solidFill>
                    <a:srgbClr val="232D4B"/>
                  </a:solidFill>
                </a:rPr>
                <a:t>Revising an astronomy textbook for the Southern hemisphere</a:t>
              </a:r>
            </a:p>
          </p:txBody>
        </p:sp>
      </p:grpSp>
      <p:grpSp>
        <p:nvGrpSpPr>
          <p:cNvPr id="9" name="Group 8">
            <a:extLst>
              <a:ext uri="{FF2B5EF4-FFF2-40B4-BE49-F238E27FC236}">
                <a16:creationId xmlns:a16="http://schemas.microsoft.com/office/drawing/2014/main" id="{A3A6A52E-9A5E-450E-B33C-E74931E3FD4A}"/>
              </a:ext>
            </a:extLst>
          </p:cNvPr>
          <p:cNvGrpSpPr/>
          <p:nvPr/>
        </p:nvGrpSpPr>
        <p:grpSpPr>
          <a:xfrm>
            <a:off x="513368" y="1463633"/>
            <a:ext cx="3801969" cy="3435652"/>
            <a:chOff x="404939" y="1434578"/>
            <a:chExt cx="3801969" cy="3435652"/>
          </a:xfrm>
        </p:grpSpPr>
        <p:pic>
          <p:nvPicPr>
            <p:cNvPr id="2" name="Google Shape;883;p138">
              <a:extLst>
                <a:ext uri="{FF2B5EF4-FFF2-40B4-BE49-F238E27FC236}">
                  <a16:creationId xmlns:a16="http://schemas.microsoft.com/office/drawing/2014/main" id="{72C6B83F-AF82-4C92-8660-2E67F4A73174}"/>
                </a:ext>
              </a:extLst>
            </p:cNvPr>
            <p:cNvPicPr preferRelativeResize="0"/>
            <p:nvPr/>
          </p:nvPicPr>
          <p:blipFill>
            <a:blip r:embed="rId4">
              <a:alphaModFix/>
            </a:blip>
            <a:stretch>
              <a:fillRect/>
            </a:stretch>
          </p:blipFill>
          <p:spPr>
            <a:xfrm>
              <a:off x="457200" y="1434579"/>
              <a:ext cx="1654511" cy="221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oogle Shape;882;p138">
              <a:extLst>
                <a:ext uri="{FF2B5EF4-FFF2-40B4-BE49-F238E27FC236}">
                  <a16:creationId xmlns:a16="http://schemas.microsoft.com/office/drawing/2014/main" id="{D5D2F83E-9937-4F70-805F-1641908EB3E3}"/>
                </a:ext>
              </a:extLst>
            </p:cNvPr>
            <p:cNvPicPr preferRelativeResize="0"/>
            <p:nvPr/>
          </p:nvPicPr>
          <p:blipFill>
            <a:blip r:embed="rId5">
              <a:alphaModFix/>
            </a:blip>
            <a:stretch>
              <a:fillRect/>
            </a:stretch>
          </p:blipFill>
          <p:spPr>
            <a:xfrm>
              <a:off x="2375350" y="1434578"/>
              <a:ext cx="1605932" cy="2216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83072957-7278-4AB1-902A-A409AF8F25FF}"/>
                </a:ext>
              </a:extLst>
            </p:cNvPr>
            <p:cNvSpPr txBox="1"/>
            <p:nvPr/>
          </p:nvSpPr>
          <p:spPr>
            <a:xfrm>
              <a:off x="404939" y="3854567"/>
              <a:ext cx="3801969" cy="1015663"/>
            </a:xfrm>
            <a:prstGeom prst="rect">
              <a:avLst/>
            </a:prstGeom>
            <a:noFill/>
          </p:spPr>
          <p:txBody>
            <a:bodyPr wrap="square" lIns="91440" tIns="45720" rIns="91440" bIns="45720" rtlCol="0" anchor="t">
              <a:spAutoFit/>
            </a:bodyPr>
            <a:lstStyle/>
            <a:p>
              <a:r>
                <a:rPr lang="en-US" sz="2000">
                  <a:solidFill>
                    <a:srgbClr val="232D4B"/>
                  </a:solidFill>
                </a:rPr>
                <a:t>Localizing a sociology text to account for Canadian spelling, measurements, societal context</a:t>
              </a:r>
            </a:p>
          </p:txBody>
        </p:sp>
      </p:grpSp>
    </p:spTree>
    <p:extLst>
      <p:ext uri="{BB962C8B-B14F-4D97-AF65-F5344CB8AC3E}">
        <p14:creationId xmlns:p14="http://schemas.microsoft.com/office/powerpoint/2010/main" val="908719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40"/>
          <p:cNvSpPr txBox="1">
            <a:spLocks noGrp="1"/>
          </p:cNvSpPr>
          <p:nvPr>
            <p:ph type="title"/>
          </p:nvPr>
        </p:nvSpPr>
        <p:spPr>
          <a:prstGeom prst="rect">
            <a:avLst/>
          </a:prstGeom>
        </p:spPr>
        <p:txBody>
          <a:bodyPr spcFirstLastPara="1" wrap="square" lIns="91425" tIns="91425" rIns="91425" bIns="91425" anchor="ctr" anchorCtr="0">
            <a:noAutofit/>
          </a:bodyPr>
          <a:lstStyle/>
          <a:p>
            <a:pPr algn="ctr"/>
            <a:r>
              <a:rPr lang="en-US" sz="2500">
                <a:solidFill>
                  <a:srgbClr val="232D4B"/>
                </a:solidFill>
                <a:latin typeface="+mj-lt"/>
              </a:rPr>
              <a:t>Open pedagogy can create a new relationship between learners and course content </a:t>
            </a:r>
          </a:p>
        </p:txBody>
      </p:sp>
      <p:pic>
        <p:nvPicPr>
          <p:cNvPr id="896" name="Google Shape;896;p140"/>
          <p:cNvPicPr preferRelativeResize="0"/>
          <p:nvPr/>
        </p:nvPicPr>
        <p:blipFill>
          <a:blip r:embed="rId3">
            <a:alphaModFix/>
          </a:blip>
          <a:stretch>
            <a:fillRect/>
          </a:stretch>
        </p:blipFill>
        <p:spPr>
          <a:xfrm>
            <a:off x="457200" y="1341618"/>
            <a:ext cx="8229600" cy="337687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id="{A4557569-3E4F-4990-9C85-4A351BCB254D}"/>
              </a:ext>
            </a:extLst>
          </p:cNvPr>
          <p:cNvSpPr/>
          <p:nvPr/>
        </p:nvSpPr>
        <p:spPr>
          <a:xfrm>
            <a:off x="6824134" y="4865927"/>
            <a:ext cx="2319866" cy="261610"/>
          </a:xfrm>
          <a:prstGeom prst="rect">
            <a:avLst/>
          </a:prstGeom>
        </p:spPr>
        <p:txBody>
          <a:bodyPr wrap="none">
            <a:spAutoFit/>
          </a:bodyPr>
          <a:lstStyle/>
          <a:p>
            <a:r>
              <a:rPr lang="en-US" sz="1100">
                <a:solidFill>
                  <a:srgbClr val="232D4B"/>
                </a:solidFill>
              </a:rPr>
              <a:t>https://</a:t>
            </a:r>
            <a:r>
              <a:rPr lang="en-US" sz="1100" err="1">
                <a:solidFill>
                  <a:srgbClr val="232D4B"/>
                </a:solidFill>
              </a:rPr>
              <a:t>openamlit.pressbooks.com</a:t>
            </a:r>
            <a:r>
              <a:rPr lang="en-US" sz="1100">
                <a:solidFill>
                  <a:srgbClr val="232D4B"/>
                </a:solidFill>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D11C-A2C2-40DC-B878-DFD57D4D9DA9}"/>
              </a:ext>
            </a:extLst>
          </p:cNvPr>
          <p:cNvSpPr>
            <a:spLocks noGrp="1"/>
          </p:cNvSpPr>
          <p:nvPr>
            <p:ph type="title"/>
          </p:nvPr>
        </p:nvSpPr>
        <p:spPr/>
        <p:txBody>
          <a:bodyPr/>
          <a:lstStyle/>
          <a:p>
            <a:pPr algn="ctr"/>
            <a:r>
              <a:rPr lang="en-US" sz="2500">
                <a:solidFill>
                  <a:srgbClr val="232D4B"/>
                </a:solidFill>
                <a:latin typeface="+mj-lt"/>
              </a:rPr>
              <a:t>Renewable assignments may be </a:t>
            </a:r>
            <a:br>
              <a:rPr lang="en-US" sz="2500">
                <a:solidFill>
                  <a:srgbClr val="232D4B"/>
                </a:solidFill>
                <a:latin typeface="+mj-lt"/>
              </a:rPr>
            </a:br>
            <a:r>
              <a:rPr lang="en-US" sz="2500">
                <a:solidFill>
                  <a:srgbClr val="232D4B"/>
                </a:solidFill>
                <a:latin typeface="+mj-lt"/>
              </a:rPr>
              <a:t>originally developed or remixed or adapted</a:t>
            </a:r>
          </a:p>
        </p:txBody>
      </p:sp>
      <p:pic>
        <p:nvPicPr>
          <p:cNvPr id="5" name="Google Shape;903;p141">
            <a:extLst>
              <a:ext uri="{FF2B5EF4-FFF2-40B4-BE49-F238E27FC236}">
                <a16:creationId xmlns:a16="http://schemas.microsoft.com/office/drawing/2014/main" id="{05910DE1-AD0D-4C81-8B19-38203B08A253}"/>
              </a:ext>
            </a:extLst>
          </p:cNvPr>
          <p:cNvPicPr preferRelativeResize="0"/>
          <p:nvPr/>
        </p:nvPicPr>
        <p:blipFill rotWithShape="1">
          <a:blip r:embed="rId3">
            <a:alphaModFix/>
          </a:blip>
          <a:srcRect l="20048" t="10463" r="18826" b="9055"/>
          <a:stretch/>
        </p:blipFill>
        <p:spPr>
          <a:xfrm>
            <a:off x="869430" y="1331140"/>
            <a:ext cx="3005526" cy="272297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7" name="Google Shape;910;p142">
            <a:extLst>
              <a:ext uri="{FF2B5EF4-FFF2-40B4-BE49-F238E27FC236}">
                <a16:creationId xmlns:a16="http://schemas.microsoft.com/office/drawing/2014/main" id="{E305403D-1CDF-4DD0-AB96-E1AAB4520AED}"/>
              </a:ext>
            </a:extLst>
          </p:cNvPr>
          <p:cNvPicPr preferRelativeResize="0"/>
          <p:nvPr/>
        </p:nvPicPr>
        <p:blipFill>
          <a:blip r:embed="rId4">
            <a:alphaModFix/>
          </a:blip>
          <a:stretch>
            <a:fillRect/>
          </a:stretch>
        </p:blipFill>
        <p:spPr>
          <a:xfrm>
            <a:off x="5551135" y="1331140"/>
            <a:ext cx="2131323" cy="2722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D5ECC50-259A-48EC-9AA2-E63E06791581}"/>
              </a:ext>
            </a:extLst>
          </p:cNvPr>
          <p:cNvSpPr txBox="1"/>
          <p:nvPr/>
        </p:nvSpPr>
        <p:spPr>
          <a:xfrm>
            <a:off x="869430" y="4229635"/>
            <a:ext cx="3176983" cy="646331"/>
          </a:xfrm>
          <a:prstGeom prst="rect">
            <a:avLst/>
          </a:prstGeom>
          <a:noFill/>
        </p:spPr>
        <p:txBody>
          <a:bodyPr wrap="square" lIns="91440" tIns="45720" rIns="91440" bIns="45720" rtlCol="0" anchor="t">
            <a:spAutoFit/>
          </a:bodyPr>
          <a:lstStyle/>
          <a:p>
            <a:r>
              <a:rPr lang="en-US" sz="1800">
                <a:solidFill>
                  <a:srgbClr val="232D4B"/>
                </a:solidFill>
              </a:rPr>
              <a:t>Students create a test bank to earn class credit</a:t>
            </a:r>
          </a:p>
        </p:txBody>
      </p:sp>
      <p:sp>
        <p:nvSpPr>
          <p:cNvPr id="11" name="TextBox 10">
            <a:extLst>
              <a:ext uri="{FF2B5EF4-FFF2-40B4-BE49-F238E27FC236}">
                <a16:creationId xmlns:a16="http://schemas.microsoft.com/office/drawing/2014/main" id="{EF29FD6E-EDF3-476A-BA26-CBB438774D1C}"/>
              </a:ext>
            </a:extLst>
          </p:cNvPr>
          <p:cNvSpPr txBox="1"/>
          <p:nvPr/>
        </p:nvSpPr>
        <p:spPr>
          <a:xfrm>
            <a:off x="5097589" y="4233797"/>
            <a:ext cx="3613559" cy="646331"/>
          </a:xfrm>
          <a:prstGeom prst="rect">
            <a:avLst/>
          </a:prstGeom>
          <a:noFill/>
        </p:spPr>
        <p:txBody>
          <a:bodyPr wrap="square" lIns="91440" tIns="45720" rIns="91440" bIns="45720" rtlCol="0" anchor="t">
            <a:spAutoFit/>
          </a:bodyPr>
          <a:lstStyle/>
          <a:p>
            <a:r>
              <a:rPr lang="en-US" sz="1800">
                <a:solidFill>
                  <a:srgbClr val="232D4B"/>
                </a:solidFill>
              </a:rPr>
              <a:t>Students adapt an open textbook, earn authorship credit</a:t>
            </a:r>
          </a:p>
        </p:txBody>
      </p:sp>
    </p:spTree>
    <p:extLst>
      <p:ext uri="{BB962C8B-B14F-4D97-AF65-F5344CB8AC3E}">
        <p14:creationId xmlns:p14="http://schemas.microsoft.com/office/powerpoint/2010/main" val="25429170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143"/>
          <p:cNvPicPr preferRelativeResize="0"/>
          <p:nvPr/>
        </p:nvPicPr>
        <p:blipFill>
          <a:blip r:embed="rId3">
            <a:alphaModFix/>
          </a:blip>
          <a:stretch>
            <a:fillRect/>
          </a:stretch>
        </p:blipFill>
        <p:spPr>
          <a:xfrm>
            <a:off x="879059" y="1480842"/>
            <a:ext cx="7385877" cy="3147146"/>
          </a:xfrm>
          <a:prstGeom prst="rect">
            <a:avLst/>
          </a:prstGeom>
          <a:noFill/>
          <a:ln>
            <a:noFill/>
          </a:ln>
        </p:spPr>
      </p:pic>
      <p:sp>
        <p:nvSpPr>
          <p:cNvPr id="916" name="Google Shape;916;p143"/>
          <p:cNvSpPr txBox="1"/>
          <p:nvPr/>
        </p:nvSpPr>
        <p:spPr>
          <a:xfrm>
            <a:off x="7381767" y="4815600"/>
            <a:ext cx="1766337" cy="327900"/>
          </a:xfrm>
          <a:prstGeom prst="rect">
            <a:avLst/>
          </a:prstGeom>
          <a:noFill/>
          <a:ln>
            <a:noFill/>
          </a:ln>
        </p:spPr>
        <p:txBody>
          <a:bodyPr spcFirstLastPara="1" wrap="square" lIns="91425" tIns="91425" rIns="91425" bIns="91425" anchor="t" anchorCtr="0">
            <a:noAutofit/>
          </a:bodyPr>
          <a:lstStyle/>
          <a:p>
            <a:pPr lvl="0" algn="ctr"/>
            <a:r>
              <a:rPr lang="en-US" sz="1100">
                <a:solidFill>
                  <a:srgbClr val="232D4B"/>
                </a:solidFill>
                <a:latin typeface="+mn-lt"/>
                <a:ea typeface="Lato"/>
                <a:cs typeface="Lato"/>
                <a:sym typeface="Lato"/>
              </a:rPr>
              <a:t>http://openpedagogy.org/</a:t>
            </a:r>
            <a:endParaRPr sz="1100">
              <a:solidFill>
                <a:srgbClr val="232D4B"/>
              </a:solidFill>
              <a:latin typeface="+mn-lt"/>
              <a:ea typeface="Lato"/>
              <a:cs typeface="Lato"/>
              <a:sym typeface="Lato"/>
            </a:endParaRPr>
          </a:p>
        </p:txBody>
      </p:sp>
      <p:sp>
        <p:nvSpPr>
          <p:cNvPr id="4" name="Title 1">
            <a:extLst>
              <a:ext uri="{FF2B5EF4-FFF2-40B4-BE49-F238E27FC236}">
                <a16:creationId xmlns:a16="http://schemas.microsoft.com/office/drawing/2014/main" id="{42C354C2-B833-4EBA-8764-DE6A819A561B}"/>
              </a:ext>
            </a:extLst>
          </p:cNvPr>
          <p:cNvSpPr txBox="1">
            <a:spLocks/>
          </p:cNvSpPr>
          <p:nvPr/>
        </p:nvSpPr>
        <p:spPr>
          <a:xfrm>
            <a:off x="317611" y="242824"/>
            <a:ext cx="8508775" cy="857400"/>
          </a:xfrm>
          <a:prstGeom prst="rect">
            <a:avLst/>
          </a:prstGeom>
        </p:spPr>
        <p:txBody>
          <a:bodyPr lIns="91440" tIns="45720" rIns="91440" bIns="4572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a:solidFill>
                  <a:srgbClr val="232D4B"/>
                </a:solidFill>
                <a:latin typeface="+mj-lt"/>
              </a:rPr>
              <a:t>The </a:t>
            </a:r>
            <a:r>
              <a:rPr lang="en-US" sz="2500" b="1">
                <a:solidFill>
                  <a:srgbClr val="232D4B"/>
                </a:solidFill>
                <a:latin typeface="+mj-lt"/>
              </a:rPr>
              <a:t>Open Pedagogy Notebook</a:t>
            </a:r>
            <a:r>
              <a:rPr lang="en-US" sz="2500">
                <a:solidFill>
                  <a:srgbClr val="232D4B"/>
                </a:solidFill>
                <a:latin typeface="+mj-lt"/>
              </a:rPr>
              <a:t> offers a space for faculty to share, discuss, and develop renewable assignments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cxnSp>
        <p:nvCxnSpPr>
          <p:cNvPr id="584" name="Google Shape;584;p109"/>
          <p:cNvCxnSpPr>
            <a:cxnSpLocks/>
          </p:cNvCxnSpPr>
          <p:nvPr/>
        </p:nvCxnSpPr>
        <p:spPr>
          <a:xfrm>
            <a:off x="4325710" y="1057605"/>
            <a:ext cx="0" cy="2856489"/>
          </a:xfrm>
          <a:prstGeom prst="straightConnector1">
            <a:avLst/>
          </a:prstGeom>
          <a:noFill/>
          <a:ln w="9525" cap="flat" cmpd="sng">
            <a:solidFill>
              <a:schemeClr val="dk2"/>
            </a:solidFill>
            <a:prstDash val="dash"/>
            <a:round/>
            <a:headEnd type="none" w="med" len="med"/>
            <a:tailEnd type="none" w="med" len="med"/>
          </a:ln>
        </p:spPr>
      </p:cxnSp>
      <p:grpSp>
        <p:nvGrpSpPr>
          <p:cNvPr id="2" name="Group 1">
            <a:extLst>
              <a:ext uri="{FF2B5EF4-FFF2-40B4-BE49-F238E27FC236}">
                <a16:creationId xmlns:a16="http://schemas.microsoft.com/office/drawing/2014/main" id="{6BB1150A-E21F-47FE-BC41-FC948360177A}"/>
              </a:ext>
            </a:extLst>
          </p:cNvPr>
          <p:cNvGrpSpPr/>
          <p:nvPr/>
        </p:nvGrpSpPr>
        <p:grpSpPr>
          <a:xfrm>
            <a:off x="296529" y="1118922"/>
            <a:ext cx="4004905" cy="3019247"/>
            <a:chOff x="200074" y="1027425"/>
            <a:chExt cx="4302601" cy="3088650"/>
          </a:xfrm>
        </p:grpSpPr>
        <p:cxnSp>
          <p:nvCxnSpPr>
            <p:cNvPr id="585" name="Google Shape;585;p109"/>
            <p:cNvCxnSpPr>
              <a:stCxn id="586" idx="3"/>
            </p:cNvCxnSpPr>
            <p:nvPr/>
          </p:nvCxnSpPr>
          <p:spPr>
            <a:xfrm>
              <a:off x="2768300" y="1668125"/>
              <a:ext cx="1009500" cy="0"/>
            </a:xfrm>
            <a:prstGeom prst="straightConnector1">
              <a:avLst/>
            </a:prstGeom>
            <a:noFill/>
            <a:ln w="38100" cap="flat" cmpd="sng">
              <a:solidFill>
                <a:srgbClr val="000000"/>
              </a:solidFill>
              <a:prstDash val="solid"/>
              <a:round/>
              <a:headEnd type="none" w="med" len="med"/>
              <a:tailEnd type="triangle" w="med" len="med"/>
            </a:ln>
          </p:spPr>
        </p:cxnSp>
        <p:pic>
          <p:nvPicPr>
            <p:cNvPr id="587" name="Google Shape;587;p109"/>
            <p:cNvPicPr preferRelativeResize="0"/>
            <p:nvPr/>
          </p:nvPicPr>
          <p:blipFill>
            <a:blip r:embed="rId3">
              <a:alphaModFix/>
            </a:blip>
            <a:stretch>
              <a:fillRect/>
            </a:stretch>
          </p:blipFill>
          <p:spPr>
            <a:xfrm>
              <a:off x="3728975" y="1363325"/>
              <a:ext cx="609600" cy="609600"/>
            </a:xfrm>
            <a:prstGeom prst="rect">
              <a:avLst/>
            </a:prstGeom>
            <a:noFill/>
            <a:ln>
              <a:noFill/>
            </a:ln>
          </p:spPr>
        </p:pic>
        <p:grpSp>
          <p:nvGrpSpPr>
            <p:cNvPr id="588" name="Google Shape;588;p109"/>
            <p:cNvGrpSpPr/>
            <p:nvPr/>
          </p:nvGrpSpPr>
          <p:grpSpPr>
            <a:xfrm>
              <a:off x="1800225" y="1972925"/>
              <a:ext cx="1326550" cy="1248050"/>
              <a:chOff x="1301000" y="1921250"/>
              <a:chExt cx="1326550" cy="1248050"/>
            </a:xfrm>
          </p:grpSpPr>
          <p:cxnSp>
            <p:nvCxnSpPr>
              <p:cNvPr id="589" name="Google Shape;589;p109"/>
              <p:cNvCxnSpPr/>
              <p:nvPr/>
            </p:nvCxnSpPr>
            <p:spPr>
              <a:xfrm rot="10800000" flipH="1">
                <a:off x="1301000" y="2458300"/>
                <a:ext cx="400800" cy="711000"/>
              </a:xfrm>
              <a:prstGeom prst="straightConnector1">
                <a:avLst/>
              </a:prstGeom>
              <a:noFill/>
              <a:ln w="28575" cap="flat" cmpd="sng">
                <a:solidFill>
                  <a:srgbClr val="000000"/>
                </a:solidFill>
                <a:prstDash val="dash"/>
                <a:round/>
                <a:headEnd type="none" w="med" len="med"/>
                <a:tailEnd type="triangle" w="med" len="med"/>
              </a:ln>
            </p:spPr>
          </p:cxnSp>
          <p:cxnSp>
            <p:nvCxnSpPr>
              <p:cNvPr id="590" name="Google Shape;590;p109"/>
              <p:cNvCxnSpPr/>
              <p:nvPr/>
            </p:nvCxnSpPr>
            <p:spPr>
              <a:xfrm rot="10800000" flipH="1">
                <a:off x="1512775" y="2609500"/>
                <a:ext cx="242100" cy="559800"/>
              </a:xfrm>
              <a:prstGeom prst="straightConnector1">
                <a:avLst/>
              </a:prstGeom>
              <a:noFill/>
              <a:ln w="28575" cap="flat" cmpd="sng">
                <a:solidFill>
                  <a:srgbClr val="000000"/>
                </a:solidFill>
                <a:prstDash val="dash"/>
                <a:round/>
                <a:headEnd type="none" w="med" len="med"/>
                <a:tailEnd type="triangle" w="med" len="med"/>
              </a:ln>
            </p:spPr>
          </p:cxnSp>
          <p:cxnSp>
            <p:nvCxnSpPr>
              <p:cNvPr id="591" name="Google Shape;591;p109"/>
              <p:cNvCxnSpPr/>
              <p:nvPr/>
            </p:nvCxnSpPr>
            <p:spPr>
              <a:xfrm rot="10800000" flipH="1">
                <a:off x="1719775" y="2624800"/>
                <a:ext cx="141000" cy="544500"/>
              </a:xfrm>
              <a:prstGeom prst="straightConnector1">
                <a:avLst/>
              </a:prstGeom>
              <a:noFill/>
              <a:ln w="28575" cap="flat" cmpd="sng">
                <a:solidFill>
                  <a:srgbClr val="000000"/>
                </a:solidFill>
                <a:prstDash val="dash"/>
                <a:round/>
                <a:headEnd type="none" w="med" len="med"/>
                <a:tailEnd type="triangle" w="med" len="med"/>
              </a:ln>
            </p:spPr>
          </p:cxnSp>
          <p:cxnSp>
            <p:nvCxnSpPr>
              <p:cNvPr id="592" name="Google Shape;592;p109"/>
              <p:cNvCxnSpPr/>
              <p:nvPr/>
            </p:nvCxnSpPr>
            <p:spPr>
              <a:xfrm rot="10800000">
                <a:off x="2226750" y="2458300"/>
                <a:ext cx="400800" cy="711000"/>
              </a:xfrm>
              <a:prstGeom prst="straightConnector1">
                <a:avLst/>
              </a:prstGeom>
              <a:noFill/>
              <a:ln w="28575" cap="flat" cmpd="sng">
                <a:solidFill>
                  <a:srgbClr val="000000"/>
                </a:solidFill>
                <a:prstDash val="dash"/>
                <a:round/>
                <a:headEnd type="none" w="med" len="med"/>
                <a:tailEnd type="triangle" w="med" len="med"/>
              </a:ln>
            </p:spPr>
          </p:cxnSp>
          <p:cxnSp>
            <p:nvCxnSpPr>
              <p:cNvPr id="593" name="Google Shape;593;p109"/>
              <p:cNvCxnSpPr/>
              <p:nvPr/>
            </p:nvCxnSpPr>
            <p:spPr>
              <a:xfrm rot="10800000">
                <a:off x="2173675" y="2609500"/>
                <a:ext cx="242100" cy="559800"/>
              </a:xfrm>
              <a:prstGeom prst="straightConnector1">
                <a:avLst/>
              </a:prstGeom>
              <a:noFill/>
              <a:ln w="28575" cap="flat" cmpd="sng">
                <a:solidFill>
                  <a:srgbClr val="000000"/>
                </a:solidFill>
                <a:prstDash val="dash"/>
                <a:round/>
                <a:headEnd type="none" w="med" len="med"/>
                <a:tailEnd type="triangle" w="med" len="med"/>
              </a:ln>
            </p:spPr>
          </p:cxnSp>
          <p:cxnSp>
            <p:nvCxnSpPr>
              <p:cNvPr id="594" name="Google Shape;594;p109"/>
              <p:cNvCxnSpPr/>
              <p:nvPr/>
            </p:nvCxnSpPr>
            <p:spPr>
              <a:xfrm rot="10800000">
                <a:off x="2067775" y="2624800"/>
                <a:ext cx="141000" cy="544500"/>
              </a:xfrm>
              <a:prstGeom prst="straightConnector1">
                <a:avLst/>
              </a:prstGeom>
              <a:noFill/>
              <a:ln w="28575" cap="flat" cmpd="sng">
                <a:solidFill>
                  <a:srgbClr val="000000"/>
                </a:solidFill>
                <a:prstDash val="dash"/>
                <a:round/>
                <a:headEnd type="none" w="med" len="med"/>
                <a:tailEnd type="triangle" w="med" len="med"/>
              </a:ln>
            </p:spPr>
          </p:cxnSp>
          <p:cxnSp>
            <p:nvCxnSpPr>
              <p:cNvPr id="595" name="Google Shape;595;p109"/>
              <p:cNvCxnSpPr/>
              <p:nvPr/>
            </p:nvCxnSpPr>
            <p:spPr>
              <a:xfrm rot="10800000" flipH="1">
                <a:off x="1962950" y="2654800"/>
                <a:ext cx="11400" cy="514500"/>
              </a:xfrm>
              <a:prstGeom prst="straightConnector1">
                <a:avLst/>
              </a:prstGeom>
              <a:noFill/>
              <a:ln w="28575" cap="flat" cmpd="sng">
                <a:solidFill>
                  <a:srgbClr val="000000"/>
                </a:solidFill>
                <a:prstDash val="dash"/>
                <a:round/>
                <a:headEnd type="none" w="med" len="med"/>
                <a:tailEnd type="triangle" w="med" len="med"/>
              </a:ln>
            </p:spPr>
          </p:cxnSp>
          <p:sp>
            <p:nvSpPr>
              <p:cNvPr id="596" name="Google Shape;596;p109"/>
              <p:cNvSpPr txBox="1"/>
              <p:nvPr/>
            </p:nvSpPr>
            <p:spPr>
              <a:xfrm>
                <a:off x="1820575" y="2192600"/>
                <a:ext cx="2874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Avenir"/>
                    <a:ea typeface="Avenir"/>
                    <a:cs typeface="Avenir"/>
                    <a:sym typeface="Avenir"/>
                  </a:rPr>
                  <a:t>$</a:t>
                </a:r>
                <a:endParaRPr sz="1800" b="1">
                  <a:latin typeface="Avenir"/>
                  <a:ea typeface="Avenir"/>
                  <a:cs typeface="Avenir"/>
                  <a:sym typeface="Avenir"/>
                </a:endParaRPr>
              </a:p>
            </p:txBody>
          </p:sp>
          <p:cxnSp>
            <p:nvCxnSpPr>
              <p:cNvPr id="597" name="Google Shape;597;p109"/>
              <p:cNvCxnSpPr>
                <a:endCxn id="586" idx="2"/>
              </p:cNvCxnSpPr>
              <p:nvPr/>
            </p:nvCxnSpPr>
            <p:spPr>
              <a:xfrm rot="10800000" flipH="1">
                <a:off x="1963075" y="1921250"/>
                <a:ext cx="1200" cy="324000"/>
              </a:xfrm>
              <a:prstGeom prst="straightConnector1">
                <a:avLst/>
              </a:prstGeom>
              <a:noFill/>
              <a:ln w="28575" cap="flat" cmpd="sng">
                <a:solidFill>
                  <a:srgbClr val="000000"/>
                </a:solidFill>
                <a:prstDash val="solid"/>
                <a:round/>
                <a:headEnd type="none" w="med" len="med"/>
                <a:tailEnd type="triangle" w="med" len="med"/>
              </a:ln>
            </p:spPr>
          </p:cxnSp>
        </p:grpSp>
        <p:grpSp>
          <p:nvGrpSpPr>
            <p:cNvPr id="598" name="Google Shape;598;p109"/>
            <p:cNvGrpSpPr/>
            <p:nvPr/>
          </p:nvGrpSpPr>
          <p:grpSpPr>
            <a:xfrm>
              <a:off x="364175" y="1027425"/>
              <a:ext cx="3364800" cy="2628350"/>
              <a:chOff x="364175" y="1027425"/>
              <a:chExt cx="3364800" cy="2628350"/>
            </a:xfrm>
          </p:grpSpPr>
          <p:cxnSp>
            <p:nvCxnSpPr>
              <p:cNvPr id="599" name="Google Shape;599;p109"/>
              <p:cNvCxnSpPr/>
              <p:nvPr/>
            </p:nvCxnSpPr>
            <p:spPr>
              <a:xfrm>
                <a:off x="973775" y="3290175"/>
                <a:ext cx="2755200" cy="0"/>
              </a:xfrm>
              <a:prstGeom prst="straightConnector1">
                <a:avLst/>
              </a:prstGeom>
              <a:noFill/>
              <a:ln w="38100" cap="flat" cmpd="sng">
                <a:solidFill>
                  <a:srgbClr val="000000"/>
                </a:solidFill>
                <a:prstDash val="solid"/>
                <a:round/>
                <a:headEnd type="none" w="med" len="med"/>
                <a:tailEnd type="triangle" w="med" len="med"/>
              </a:ln>
            </p:spPr>
          </p:cxnSp>
          <p:grpSp>
            <p:nvGrpSpPr>
              <p:cNvPr id="600" name="Google Shape;600;p109"/>
              <p:cNvGrpSpPr/>
              <p:nvPr/>
            </p:nvGrpSpPr>
            <p:grpSpPr>
              <a:xfrm>
                <a:off x="364175" y="1027425"/>
                <a:ext cx="2621044" cy="2628350"/>
                <a:chOff x="364175" y="1027425"/>
                <a:chExt cx="2621044" cy="2628350"/>
              </a:xfrm>
            </p:grpSpPr>
            <p:pic>
              <p:nvPicPr>
                <p:cNvPr id="601" name="Google Shape;601;p109"/>
                <p:cNvPicPr preferRelativeResize="0"/>
                <p:nvPr/>
              </p:nvPicPr>
              <p:blipFill>
                <a:blip r:embed="rId4">
                  <a:alphaModFix/>
                </a:blip>
                <a:stretch>
                  <a:fillRect/>
                </a:stretch>
              </p:blipFill>
              <p:spPr>
                <a:xfrm>
                  <a:off x="364175" y="3046175"/>
                  <a:ext cx="609600" cy="609600"/>
                </a:xfrm>
                <a:prstGeom prst="rect">
                  <a:avLst/>
                </a:prstGeom>
                <a:noFill/>
                <a:ln>
                  <a:noFill/>
                </a:ln>
              </p:spPr>
            </p:pic>
            <p:cxnSp>
              <p:nvCxnSpPr>
                <p:cNvPr id="602" name="Google Shape;602;p109"/>
                <p:cNvCxnSpPr/>
                <p:nvPr/>
              </p:nvCxnSpPr>
              <p:spPr>
                <a:xfrm flipH="1">
                  <a:off x="850200" y="1972925"/>
                  <a:ext cx="1313100" cy="1047300"/>
                </a:xfrm>
                <a:prstGeom prst="straightConnector1">
                  <a:avLst/>
                </a:prstGeom>
                <a:noFill/>
                <a:ln w="38100" cap="flat" cmpd="sng">
                  <a:solidFill>
                    <a:srgbClr val="000000"/>
                  </a:solidFill>
                  <a:prstDash val="solid"/>
                  <a:round/>
                  <a:headEnd type="none" w="med" len="med"/>
                  <a:tailEnd type="triangle" w="med" len="med"/>
                </a:ln>
              </p:spPr>
            </p:cxnSp>
            <p:grpSp>
              <p:nvGrpSpPr>
                <p:cNvPr id="603" name="Google Shape;603;p109"/>
                <p:cNvGrpSpPr/>
                <p:nvPr/>
              </p:nvGrpSpPr>
              <p:grpSpPr>
                <a:xfrm>
                  <a:off x="1969905" y="1027425"/>
                  <a:ext cx="1015314" cy="945500"/>
                  <a:chOff x="1969905" y="1027425"/>
                  <a:chExt cx="1015314" cy="945500"/>
                </a:xfrm>
              </p:grpSpPr>
              <p:pic>
                <p:nvPicPr>
                  <p:cNvPr id="586" name="Google Shape;586;p109"/>
                  <p:cNvPicPr preferRelativeResize="0"/>
                  <p:nvPr/>
                </p:nvPicPr>
                <p:blipFill>
                  <a:blip r:embed="rId5">
                    <a:alphaModFix/>
                  </a:blip>
                  <a:stretch>
                    <a:fillRect/>
                  </a:stretch>
                </p:blipFill>
                <p:spPr>
                  <a:xfrm>
                    <a:off x="2158700" y="1363325"/>
                    <a:ext cx="609600" cy="609600"/>
                  </a:xfrm>
                  <a:prstGeom prst="rect">
                    <a:avLst/>
                  </a:prstGeom>
                  <a:noFill/>
                  <a:ln>
                    <a:noFill/>
                  </a:ln>
                </p:spPr>
              </p:pic>
              <p:sp>
                <p:nvSpPr>
                  <p:cNvPr id="604" name="Google Shape;604;p109"/>
                  <p:cNvSpPr txBox="1"/>
                  <p:nvPr/>
                </p:nvSpPr>
                <p:spPr>
                  <a:xfrm>
                    <a:off x="1969905" y="1027425"/>
                    <a:ext cx="1015314"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venir"/>
                        <a:ea typeface="Avenir"/>
                        <a:cs typeface="Avenir"/>
                        <a:sym typeface="Avenir"/>
                      </a:rPr>
                      <a:t>Publisher</a:t>
                    </a:r>
                    <a:endParaRPr b="1">
                      <a:latin typeface="Avenir"/>
                      <a:ea typeface="Avenir"/>
                      <a:cs typeface="Avenir"/>
                      <a:sym typeface="Avenir"/>
                    </a:endParaRPr>
                  </a:p>
                </p:txBody>
              </p:sp>
            </p:grpSp>
          </p:grpSp>
        </p:grpSp>
        <p:sp>
          <p:nvSpPr>
            <p:cNvPr id="605" name="Google Shape;605;p109"/>
            <p:cNvSpPr txBox="1"/>
            <p:nvPr/>
          </p:nvSpPr>
          <p:spPr>
            <a:xfrm>
              <a:off x="200074" y="3607875"/>
              <a:ext cx="1064375"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venir"/>
                  <a:ea typeface="Avenir"/>
                  <a:cs typeface="Avenir"/>
                  <a:sym typeface="Avenir"/>
                </a:rPr>
                <a:t>Textbook</a:t>
              </a:r>
              <a:endParaRPr b="1">
                <a:latin typeface="Avenir"/>
                <a:ea typeface="Avenir"/>
                <a:cs typeface="Avenir"/>
                <a:sym typeface="Avenir"/>
              </a:endParaRPr>
            </a:p>
          </p:txBody>
        </p:sp>
        <p:sp>
          <p:nvSpPr>
            <p:cNvPr id="606" name="Google Shape;606;p109"/>
            <p:cNvSpPr txBox="1"/>
            <p:nvPr/>
          </p:nvSpPr>
          <p:spPr>
            <a:xfrm>
              <a:off x="3047175" y="1305125"/>
              <a:ext cx="2874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venir"/>
                  <a:ea typeface="Avenir"/>
                  <a:cs typeface="Avenir"/>
                  <a:sym typeface="Avenir"/>
                </a:rPr>
                <a:t>$</a:t>
              </a:r>
              <a:endParaRPr b="1">
                <a:latin typeface="Avenir"/>
                <a:ea typeface="Avenir"/>
                <a:cs typeface="Avenir"/>
                <a:sym typeface="Avenir"/>
              </a:endParaRPr>
            </a:p>
          </p:txBody>
        </p:sp>
        <p:sp>
          <p:nvSpPr>
            <p:cNvPr id="607" name="Google Shape;607;p109"/>
            <p:cNvSpPr txBox="1"/>
            <p:nvPr/>
          </p:nvSpPr>
          <p:spPr>
            <a:xfrm>
              <a:off x="1994600" y="3290175"/>
              <a:ext cx="9378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venir"/>
                  <a:ea typeface="Avenir"/>
                  <a:cs typeface="Avenir"/>
                  <a:sym typeface="Avenir"/>
                </a:rPr>
                <a:t>Students</a:t>
              </a:r>
              <a:endParaRPr b="1">
                <a:latin typeface="Avenir"/>
                <a:ea typeface="Avenir"/>
                <a:cs typeface="Avenir"/>
                <a:sym typeface="Avenir"/>
              </a:endParaRPr>
            </a:p>
          </p:txBody>
        </p:sp>
        <p:sp>
          <p:nvSpPr>
            <p:cNvPr id="608" name="Google Shape;608;p109"/>
            <p:cNvSpPr txBox="1"/>
            <p:nvPr/>
          </p:nvSpPr>
          <p:spPr>
            <a:xfrm>
              <a:off x="3564875" y="1027425"/>
              <a:ext cx="9378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venir"/>
                  <a:ea typeface="Avenir"/>
                  <a:cs typeface="Avenir"/>
                  <a:sym typeface="Avenir"/>
                </a:rPr>
                <a:t>Author</a:t>
              </a:r>
              <a:endParaRPr b="1">
                <a:latin typeface="Avenir"/>
                <a:ea typeface="Avenir"/>
                <a:cs typeface="Avenir"/>
                <a:sym typeface="Avenir"/>
              </a:endParaRPr>
            </a:p>
          </p:txBody>
        </p:sp>
      </p:grpSp>
      <p:grpSp>
        <p:nvGrpSpPr>
          <p:cNvPr id="3" name="Group 2">
            <a:extLst>
              <a:ext uri="{FF2B5EF4-FFF2-40B4-BE49-F238E27FC236}">
                <a16:creationId xmlns:a16="http://schemas.microsoft.com/office/drawing/2014/main" id="{897D4C39-695C-4CB7-9394-0D1B06679A69}"/>
              </a:ext>
            </a:extLst>
          </p:cNvPr>
          <p:cNvGrpSpPr/>
          <p:nvPr/>
        </p:nvGrpSpPr>
        <p:grpSpPr>
          <a:xfrm>
            <a:off x="4607827" y="926619"/>
            <a:ext cx="4289759" cy="3211550"/>
            <a:chOff x="4641872" y="796925"/>
            <a:chExt cx="4435853" cy="3319150"/>
          </a:xfrm>
        </p:grpSpPr>
        <p:pic>
          <p:nvPicPr>
            <p:cNvPr id="609" name="Google Shape;609;p109"/>
            <p:cNvPicPr preferRelativeResize="0"/>
            <p:nvPr/>
          </p:nvPicPr>
          <p:blipFill>
            <a:blip r:embed="rId6">
              <a:alphaModFix/>
            </a:blip>
            <a:stretch>
              <a:fillRect/>
            </a:stretch>
          </p:blipFill>
          <p:spPr>
            <a:xfrm>
              <a:off x="6733750" y="1363325"/>
              <a:ext cx="609600" cy="609600"/>
            </a:xfrm>
            <a:prstGeom prst="rect">
              <a:avLst/>
            </a:prstGeom>
            <a:noFill/>
            <a:ln>
              <a:noFill/>
            </a:ln>
          </p:spPr>
        </p:pic>
        <p:pic>
          <p:nvPicPr>
            <p:cNvPr id="610" name="Google Shape;610;p109"/>
            <p:cNvPicPr preferRelativeResize="0"/>
            <p:nvPr/>
          </p:nvPicPr>
          <p:blipFill>
            <a:blip r:embed="rId4">
              <a:alphaModFix/>
            </a:blip>
            <a:stretch>
              <a:fillRect/>
            </a:stretch>
          </p:blipFill>
          <p:spPr>
            <a:xfrm>
              <a:off x="4939225" y="3046175"/>
              <a:ext cx="609600" cy="609600"/>
            </a:xfrm>
            <a:prstGeom prst="rect">
              <a:avLst/>
            </a:prstGeom>
            <a:noFill/>
            <a:ln>
              <a:noFill/>
            </a:ln>
          </p:spPr>
        </p:pic>
        <p:cxnSp>
          <p:nvCxnSpPr>
            <p:cNvPr id="611" name="Google Shape;611;p109"/>
            <p:cNvCxnSpPr/>
            <p:nvPr/>
          </p:nvCxnSpPr>
          <p:spPr>
            <a:xfrm flipH="1">
              <a:off x="5425250" y="1972925"/>
              <a:ext cx="1313100" cy="1047300"/>
            </a:xfrm>
            <a:prstGeom prst="straightConnector1">
              <a:avLst/>
            </a:prstGeom>
            <a:noFill/>
            <a:ln w="38100" cap="flat" cmpd="sng">
              <a:solidFill>
                <a:srgbClr val="000000"/>
              </a:solidFill>
              <a:prstDash val="solid"/>
              <a:round/>
              <a:headEnd type="none" w="med" len="med"/>
              <a:tailEnd type="triangle" w="med" len="med"/>
            </a:ln>
          </p:spPr>
        </p:cxnSp>
        <p:pic>
          <p:nvPicPr>
            <p:cNvPr id="612" name="Google Shape;612;p109"/>
            <p:cNvPicPr preferRelativeResize="0"/>
            <p:nvPr/>
          </p:nvPicPr>
          <p:blipFill>
            <a:blip r:embed="rId3">
              <a:alphaModFix/>
            </a:blip>
            <a:stretch>
              <a:fillRect/>
            </a:stretch>
          </p:blipFill>
          <p:spPr>
            <a:xfrm>
              <a:off x="8304025" y="1363325"/>
              <a:ext cx="609600" cy="609600"/>
            </a:xfrm>
            <a:prstGeom prst="rect">
              <a:avLst/>
            </a:prstGeom>
            <a:noFill/>
            <a:ln>
              <a:noFill/>
            </a:ln>
          </p:spPr>
        </p:pic>
        <p:cxnSp>
          <p:nvCxnSpPr>
            <p:cNvPr id="613" name="Google Shape;613;p109"/>
            <p:cNvCxnSpPr/>
            <p:nvPr/>
          </p:nvCxnSpPr>
          <p:spPr>
            <a:xfrm>
              <a:off x="5548825" y="3290175"/>
              <a:ext cx="2755200" cy="0"/>
            </a:xfrm>
            <a:prstGeom prst="straightConnector1">
              <a:avLst/>
            </a:prstGeom>
            <a:noFill/>
            <a:ln w="38100" cap="flat" cmpd="sng">
              <a:solidFill>
                <a:srgbClr val="000000"/>
              </a:solidFill>
              <a:prstDash val="solid"/>
              <a:round/>
              <a:headEnd type="none" w="med" len="med"/>
              <a:tailEnd type="triangle" w="med" len="med"/>
            </a:ln>
          </p:spPr>
        </p:cxnSp>
        <p:sp>
          <p:nvSpPr>
            <p:cNvPr id="614" name="Google Shape;614;p109"/>
            <p:cNvSpPr txBox="1"/>
            <p:nvPr/>
          </p:nvSpPr>
          <p:spPr>
            <a:xfrm>
              <a:off x="6495100" y="796925"/>
              <a:ext cx="10869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venir"/>
                  <a:ea typeface="Avenir"/>
                  <a:cs typeface="Avenir"/>
                  <a:sym typeface="Avenir"/>
                </a:rPr>
                <a:t>College / University</a:t>
              </a:r>
              <a:endParaRPr b="1">
                <a:latin typeface="Avenir"/>
                <a:ea typeface="Avenir"/>
                <a:cs typeface="Avenir"/>
                <a:sym typeface="Avenir"/>
              </a:endParaRPr>
            </a:p>
          </p:txBody>
        </p:sp>
        <p:sp>
          <p:nvSpPr>
            <p:cNvPr id="615" name="Google Shape;615;p109"/>
            <p:cNvSpPr txBox="1"/>
            <p:nvPr/>
          </p:nvSpPr>
          <p:spPr>
            <a:xfrm>
              <a:off x="4775124" y="3607875"/>
              <a:ext cx="1024466"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venir"/>
                  <a:ea typeface="Avenir"/>
                  <a:cs typeface="Avenir"/>
                  <a:sym typeface="Avenir"/>
                </a:rPr>
                <a:t>Textbook</a:t>
              </a:r>
              <a:endParaRPr b="1">
                <a:latin typeface="Avenir"/>
                <a:ea typeface="Avenir"/>
                <a:cs typeface="Avenir"/>
                <a:sym typeface="Avenir"/>
              </a:endParaRPr>
            </a:p>
          </p:txBody>
        </p:sp>
        <p:sp>
          <p:nvSpPr>
            <p:cNvPr id="616" name="Google Shape;616;p109"/>
            <p:cNvSpPr txBox="1"/>
            <p:nvPr/>
          </p:nvSpPr>
          <p:spPr>
            <a:xfrm>
              <a:off x="7622225" y="1305125"/>
              <a:ext cx="2874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venir"/>
                  <a:ea typeface="Avenir"/>
                  <a:cs typeface="Avenir"/>
                  <a:sym typeface="Avenir"/>
                </a:rPr>
                <a:t>$</a:t>
              </a:r>
              <a:endParaRPr b="1">
                <a:latin typeface="Avenir"/>
                <a:ea typeface="Avenir"/>
                <a:cs typeface="Avenir"/>
                <a:sym typeface="Avenir"/>
              </a:endParaRPr>
            </a:p>
          </p:txBody>
        </p:sp>
        <p:sp>
          <p:nvSpPr>
            <p:cNvPr id="617" name="Google Shape;617;p109"/>
            <p:cNvSpPr txBox="1"/>
            <p:nvPr/>
          </p:nvSpPr>
          <p:spPr>
            <a:xfrm>
              <a:off x="6569650" y="3290175"/>
              <a:ext cx="9378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venir"/>
                  <a:ea typeface="Avenir"/>
                  <a:cs typeface="Avenir"/>
                  <a:sym typeface="Avenir"/>
                </a:rPr>
                <a:t>Students</a:t>
              </a:r>
              <a:endParaRPr b="1">
                <a:latin typeface="Avenir"/>
                <a:ea typeface="Avenir"/>
                <a:cs typeface="Avenir"/>
                <a:sym typeface="Avenir"/>
              </a:endParaRPr>
            </a:p>
          </p:txBody>
        </p:sp>
        <p:sp>
          <p:nvSpPr>
            <p:cNvPr id="618" name="Google Shape;618;p109"/>
            <p:cNvSpPr txBox="1"/>
            <p:nvPr/>
          </p:nvSpPr>
          <p:spPr>
            <a:xfrm>
              <a:off x="8139925" y="1027425"/>
              <a:ext cx="937800" cy="50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Avenir"/>
                  <a:ea typeface="Avenir"/>
                  <a:cs typeface="Avenir"/>
                  <a:sym typeface="Avenir"/>
                </a:rPr>
                <a:t>Author</a:t>
              </a:r>
              <a:endParaRPr b="1">
                <a:latin typeface="Avenir"/>
                <a:ea typeface="Avenir"/>
                <a:cs typeface="Avenir"/>
                <a:sym typeface="Avenir"/>
              </a:endParaRPr>
            </a:p>
          </p:txBody>
        </p:sp>
        <p:cxnSp>
          <p:nvCxnSpPr>
            <p:cNvPr id="619" name="Google Shape;619;p109"/>
            <p:cNvCxnSpPr/>
            <p:nvPr/>
          </p:nvCxnSpPr>
          <p:spPr>
            <a:xfrm>
              <a:off x="7354375" y="1683925"/>
              <a:ext cx="1009500" cy="0"/>
            </a:xfrm>
            <a:prstGeom prst="straightConnector1">
              <a:avLst/>
            </a:prstGeom>
            <a:noFill/>
            <a:ln w="38100" cap="flat" cmpd="sng">
              <a:solidFill>
                <a:srgbClr val="000000"/>
              </a:solidFill>
              <a:prstDash val="solid"/>
              <a:round/>
              <a:headEnd type="none" w="med" len="med"/>
              <a:tailEnd type="triangle" w="med" len="med"/>
            </a:ln>
          </p:spPr>
        </p:cxnSp>
        <p:grpSp>
          <p:nvGrpSpPr>
            <p:cNvPr id="620" name="Google Shape;620;p109"/>
            <p:cNvGrpSpPr/>
            <p:nvPr/>
          </p:nvGrpSpPr>
          <p:grpSpPr>
            <a:xfrm>
              <a:off x="4641872" y="1157715"/>
              <a:ext cx="2043503" cy="1104009"/>
              <a:chOff x="4641872" y="1157715"/>
              <a:chExt cx="2043503" cy="1104009"/>
            </a:xfrm>
          </p:grpSpPr>
          <p:sp>
            <p:nvSpPr>
              <p:cNvPr id="621" name="Google Shape;621;p109"/>
              <p:cNvSpPr/>
              <p:nvPr/>
            </p:nvSpPr>
            <p:spPr>
              <a:xfrm>
                <a:off x="4681172" y="1165324"/>
                <a:ext cx="1326600" cy="1096400"/>
              </a:xfrm>
              <a:prstGeom prst="homePlate">
                <a:avLst>
                  <a:gd name="adj" fmla="val 17766"/>
                </a:avLst>
              </a:prstGeom>
              <a:no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09"/>
              <p:cNvSpPr txBox="1"/>
              <p:nvPr/>
            </p:nvSpPr>
            <p:spPr>
              <a:xfrm>
                <a:off x="4641872" y="1157715"/>
                <a:ext cx="1217700" cy="1099401"/>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latin typeface="Avenir"/>
                    <a:ea typeface="Avenir"/>
                    <a:cs typeface="Avenir"/>
                    <a:sym typeface="Avenir"/>
                  </a:rPr>
                  <a:t>Foundations</a:t>
                </a:r>
                <a:endParaRPr>
                  <a:latin typeface="Avenir"/>
                  <a:ea typeface="Avenir"/>
                  <a:cs typeface="Avenir"/>
                  <a:sym typeface="Avenir"/>
                </a:endParaRPr>
              </a:p>
              <a:p>
                <a:pPr marL="0" lvl="0" indent="0" rtl="0">
                  <a:spcBef>
                    <a:spcPts val="0"/>
                  </a:spcBef>
                  <a:spcAft>
                    <a:spcPts val="0"/>
                  </a:spcAft>
                  <a:buNone/>
                </a:pPr>
                <a:r>
                  <a:rPr lang="en">
                    <a:latin typeface="Avenir"/>
                    <a:ea typeface="Avenir"/>
                    <a:cs typeface="Avenir"/>
                    <a:sym typeface="Avenir"/>
                  </a:rPr>
                  <a:t>Government</a:t>
                </a:r>
                <a:endParaRPr>
                  <a:latin typeface="Avenir"/>
                  <a:ea typeface="Avenir"/>
                  <a:cs typeface="Avenir"/>
                  <a:sym typeface="Avenir"/>
                </a:endParaRPr>
              </a:p>
              <a:p>
                <a:pPr marL="0" lvl="0" indent="0" rtl="0">
                  <a:spcBef>
                    <a:spcPts val="0"/>
                  </a:spcBef>
                  <a:spcAft>
                    <a:spcPts val="0"/>
                  </a:spcAft>
                  <a:buNone/>
                </a:pPr>
                <a:r>
                  <a:rPr lang="en">
                    <a:latin typeface="Avenir"/>
                    <a:ea typeface="Avenir"/>
                    <a:cs typeface="Avenir"/>
                    <a:sym typeface="Avenir"/>
                  </a:rPr>
                  <a:t>Consortia</a:t>
                </a:r>
              </a:p>
              <a:p>
                <a:pPr marL="0" lvl="0" indent="0" rtl="0">
                  <a:spcBef>
                    <a:spcPts val="0"/>
                  </a:spcBef>
                  <a:spcAft>
                    <a:spcPts val="0"/>
                  </a:spcAft>
                  <a:buNone/>
                </a:pPr>
                <a:r>
                  <a:rPr lang="en">
                    <a:latin typeface="Avenir"/>
                    <a:ea typeface="Avenir"/>
                    <a:cs typeface="Avenir"/>
                    <a:sym typeface="Avenir"/>
                  </a:rPr>
                  <a:t>Academic institutions</a:t>
                </a:r>
                <a:endParaRPr>
                  <a:latin typeface="Avenir"/>
                  <a:ea typeface="Avenir"/>
                  <a:cs typeface="Avenir"/>
                  <a:sym typeface="Avenir"/>
                </a:endParaRPr>
              </a:p>
            </p:txBody>
          </p:sp>
          <p:sp>
            <p:nvSpPr>
              <p:cNvPr id="623" name="Google Shape;623;p109"/>
              <p:cNvSpPr txBox="1"/>
              <p:nvPr/>
            </p:nvSpPr>
            <p:spPr>
              <a:xfrm>
                <a:off x="6095550" y="1339975"/>
                <a:ext cx="287400" cy="36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Avenir"/>
                    <a:ea typeface="Avenir"/>
                    <a:cs typeface="Avenir"/>
                    <a:sym typeface="Avenir"/>
                  </a:rPr>
                  <a:t>$</a:t>
                </a:r>
                <a:endParaRPr b="1">
                  <a:latin typeface="Avenir"/>
                  <a:ea typeface="Avenir"/>
                  <a:cs typeface="Avenir"/>
                  <a:sym typeface="Avenir"/>
                </a:endParaRPr>
              </a:p>
            </p:txBody>
          </p:sp>
          <p:cxnSp>
            <p:nvCxnSpPr>
              <p:cNvPr id="624" name="Google Shape;624;p109"/>
              <p:cNvCxnSpPr/>
              <p:nvPr/>
            </p:nvCxnSpPr>
            <p:spPr>
              <a:xfrm>
                <a:off x="6025675" y="1676025"/>
                <a:ext cx="659700" cy="1500"/>
              </a:xfrm>
              <a:prstGeom prst="straightConnector1">
                <a:avLst/>
              </a:prstGeom>
              <a:noFill/>
              <a:ln w="38100" cap="flat" cmpd="sng">
                <a:solidFill>
                  <a:srgbClr val="000000"/>
                </a:solidFill>
                <a:prstDash val="solid"/>
                <a:round/>
                <a:headEnd type="none" w="med" len="med"/>
                <a:tailEnd type="triangle" w="med" len="med"/>
              </a:ln>
            </p:spPr>
          </p:cxnSp>
        </p:grpSp>
      </p:grpSp>
      <p:sp>
        <p:nvSpPr>
          <p:cNvPr id="47" name="Title 1">
            <a:extLst>
              <a:ext uri="{FF2B5EF4-FFF2-40B4-BE49-F238E27FC236}">
                <a16:creationId xmlns:a16="http://schemas.microsoft.com/office/drawing/2014/main" id="{FBCE9DFE-2BB8-4CB3-9DA7-5D85A1A9FE5A}"/>
              </a:ext>
            </a:extLst>
          </p:cNvPr>
          <p:cNvSpPr txBox="1">
            <a:spLocks/>
          </p:cNvSpPr>
          <p:nvPr/>
        </p:nvSpPr>
        <p:spPr>
          <a:xfrm>
            <a:off x="457200" y="205979"/>
            <a:ext cx="8363118" cy="72064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500">
                <a:solidFill>
                  <a:schemeClr val="tx2">
                    <a:lumMod val="50000"/>
                  </a:schemeClr>
                </a:solidFill>
                <a:latin typeface="+mj-lt"/>
              </a:rPr>
              <a:t>Different publishing models: traditional and open </a:t>
            </a:r>
          </a:p>
        </p:txBody>
      </p:sp>
      <p:cxnSp>
        <p:nvCxnSpPr>
          <p:cNvPr id="48" name="Google Shape;619;p109">
            <a:extLst>
              <a:ext uri="{FF2B5EF4-FFF2-40B4-BE49-F238E27FC236}">
                <a16:creationId xmlns:a16="http://schemas.microsoft.com/office/drawing/2014/main" id="{FC39B2B8-D8B9-C74E-B061-2A9A2E3091C2}"/>
              </a:ext>
            </a:extLst>
          </p:cNvPr>
          <p:cNvCxnSpPr>
            <a:cxnSpLocks/>
          </p:cNvCxnSpPr>
          <p:nvPr/>
        </p:nvCxnSpPr>
        <p:spPr>
          <a:xfrm flipH="1">
            <a:off x="7238088" y="1928387"/>
            <a:ext cx="911279" cy="0"/>
          </a:xfrm>
          <a:prstGeom prst="straightConnector1">
            <a:avLst/>
          </a:prstGeom>
          <a:noFill/>
          <a:ln w="38100" cap="flat" cmpd="sng">
            <a:solidFill>
              <a:srgbClr val="000000"/>
            </a:solidFill>
            <a:prstDash val="solid"/>
            <a:round/>
            <a:headEnd type="none" w="med" len="med"/>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8E89AB4-C38F-8B42-BF17-C881060FAAD3}"/>
              </a:ext>
            </a:extLst>
          </p:cNvPr>
          <p:cNvPicPr>
            <a:picLocks noChangeAspect="1"/>
          </p:cNvPicPr>
          <p:nvPr/>
        </p:nvPicPr>
        <p:blipFill>
          <a:blip r:embed="rId3"/>
          <a:stretch>
            <a:fillRect/>
          </a:stretch>
        </p:blipFill>
        <p:spPr>
          <a:xfrm>
            <a:off x="5790832" y="1173887"/>
            <a:ext cx="3245362" cy="1642299"/>
          </a:xfrm>
          <a:prstGeom prst="rect">
            <a:avLst/>
          </a:prstGeom>
          <a:ln>
            <a:solidFill>
              <a:schemeClr val="bg2">
                <a:lumMod val="75000"/>
              </a:schemeClr>
            </a:solidFill>
          </a:ln>
        </p:spPr>
      </p:pic>
      <p:pic>
        <p:nvPicPr>
          <p:cNvPr id="20" name="Picture 19">
            <a:extLst>
              <a:ext uri="{FF2B5EF4-FFF2-40B4-BE49-F238E27FC236}">
                <a16:creationId xmlns:a16="http://schemas.microsoft.com/office/drawing/2014/main" id="{41ACF184-0CBA-D54A-9290-506EFDF3C65D}"/>
              </a:ext>
            </a:extLst>
          </p:cNvPr>
          <p:cNvPicPr>
            <a:picLocks noChangeAspect="1"/>
          </p:cNvPicPr>
          <p:nvPr/>
        </p:nvPicPr>
        <p:blipFill>
          <a:blip r:embed="rId4"/>
          <a:stretch>
            <a:fillRect/>
          </a:stretch>
        </p:blipFill>
        <p:spPr>
          <a:xfrm>
            <a:off x="6878792" y="3412062"/>
            <a:ext cx="2157402" cy="1632025"/>
          </a:xfrm>
          <a:prstGeom prst="rect">
            <a:avLst/>
          </a:prstGeom>
          <a:ln>
            <a:solidFill>
              <a:schemeClr val="bg2">
                <a:lumMod val="75000"/>
              </a:schemeClr>
            </a:solidFill>
          </a:ln>
        </p:spPr>
      </p:pic>
      <p:pic>
        <p:nvPicPr>
          <p:cNvPr id="18" name="Picture 17">
            <a:extLst>
              <a:ext uri="{FF2B5EF4-FFF2-40B4-BE49-F238E27FC236}">
                <a16:creationId xmlns:a16="http://schemas.microsoft.com/office/drawing/2014/main" id="{E8EBC6BD-6095-EB43-9F4E-B6D5B160111C}"/>
              </a:ext>
            </a:extLst>
          </p:cNvPr>
          <p:cNvPicPr>
            <a:picLocks noChangeAspect="1"/>
          </p:cNvPicPr>
          <p:nvPr/>
        </p:nvPicPr>
        <p:blipFill>
          <a:blip r:embed="rId5"/>
          <a:stretch>
            <a:fillRect/>
          </a:stretch>
        </p:blipFill>
        <p:spPr>
          <a:xfrm>
            <a:off x="131248" y="3390711"/>
            <a:ext cx="2157402" cy="1644808"/>
          </a:xfrm>
          <a:prstGeom prst="rect">
            <a:avLst/>
          </a:prstGeom>
          <a:ln>
            <a:solidFill>
              <a:schemeClr val="bg2">
                <a:lumMod val="75000"/>
              </a:schemeClr>
            </a:solidFill>
          </a:ln>
        </p:spPr>
      </p:pic>
      <p:sp>
        <p:nvSpPr>
          <p:cNvPr id="7" name="Right Arrow 6">
            <a:extLst>
              <a:ext uri="{FF2B5EF4-FFF2-40B4-BE49-F238E27FC236}">
                <a16:creationId xmlns:a16="http://schemas.microsoft.com/office/drawing/2014/main" id="{486E8230-C0EE-7548-94F4-3E068EF8FB74}"/>
              </a:ext>
            </a:extLst>
          </p:cNvPr>
          <p:cNvSpPr/>
          <p:nvPr/>
        </p:nvSpPr>
        <p:spPr>
          <a:xfrm rot="5400000">
            <a:off x="1049624" y="2893950"/>
            <a:ext cx="326462" cy="43347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ight Arrow 7">
            <a:extLst>
              <a:ext uri="{FF2B5EF4-FFF2-40B4-BE49-F238E27FC236}">
                <a16:creationId xmlns:a16="http://schemas.microsoft.com/office/drawing/2014/main" id="{CA6020F4-64EA-5545-8B24-4E83C4BF3834}"/>
              </a:ext>
            </a:extLst>
          </p:cNvPr>
          <p:cNvSpPr/>
          <p:nvPr/>
        </p:nvSpPr>
        <p:spPr>
          <a:xfrm>
            <a:off x="2454145" y="4004946"/>
            <a:ext cx="326462" cy="43347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ight Arrow 8">
            <a:extLst>
              <a:ext uri="{FF2B5EF4-FFF2-40B4-BE49-F238E27FC236}">
                <a16:creationId xmlns:a16="http://schemas.microsoft.com/office/drawing/2014/main" id="{7AED82FF-D615-4F49-9DF5-1FB73D506E11}"/>
              </a:ext>
            </a:extLst>
          </p:cNvPr>
          <p:cNvSpPr/>
          <p:nvPr/>
        </p:nvSpPr>
        <p:spPr>
          <a:xfrm>
            <a:off x="6378936" y="4004946"/>
            <a:ext cx="326462" cy="43347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ight Arrow 9">
            <a:extLst>
              <a:ext uri="{FF2B5EF4-FFF2-40B4-BE49-F238E27FC236}">
                <a16:creationId xmlns:a16="http://schemas.microsoft.com/office/drawing/2014/main" id="{537A86B9-836B-8542-9F46-1AB8E1C953B6}"/>
              </a:ext>
            </a:extLst>
          </p:cNvPr>
          <p:cNvSpPr/>
          <p:nvPr/>
        </p:nvSpPr>
        <p:spPr>
          <a:xfrm rot="16200000">
            <a:off x="7767915" y="2893950"/>
            <a:ext cx="326462" cy="43347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2" name="Group 21">
            <a:extLst>
              <a:ext uri="{FF2B5EF4-FFF2-40B4-BE49-F238E27FC236}">
                <a16:creationId xmlns:a16="http://schemas.microsoft.com/office/drawing/2014/main" id="{A711D5AC-798E-7548-B0EF-5E557211D528}"/>
              </a:ext>
            </a:extLst>
          </p:cNvPr>
          <p:cNvGrpSpPr/>
          <p:nvPr/>
        </p:nvGrpSpPr>
        <p:grpSpPr>
          <a:xfrm>
            <a:off x="3633604" y="1149301"/>
            <a:ext cx="1919330" cy="1691471"/>
            <a:chOff x="4816445" y="1515082"/>
            <a:chExt cx="2559107" cy="2255294"/>
          </a:xfrm>
        </p:grpSpPr>
        <p:pic>
          <p:nvPicPr>
            <p:cNvPr id="12" name="Graphic 11" descr="Lecturer">
              <a:extLst>
                <a:ext uri="{FF2B5EF4-FFF2-40B4-BE49-F238E27FC236}">
                  <a16:creationId xmlns:a16="http://schemas.microsoft.com/office/drawing/2014/main" id="{B54B60C2-3E1E-0D4F-8811-93227FBF9ECE}"/>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4694"/>
            <a:stretch/>
          </p:blipFill>
          <p:spPr>
            <a:xfrm>
              <a:off x="4995666" y="2333218"/>
              <a:ext cx="2200667" cy="1437158"/>
            </a:xfrm>
            <a:prstGeom prst="rect">
              <a:avLst/>
            </a:prstGeom>
          </p:spPr>
        </p:pic>
        <p:pic>
          <p:nvPicPr>
            <p:cNvPr id="13" name="Graphic 12" descr="Lecturer">
              <a:extLst>
                <a:ext uri="{FF2B5EF4-FFF2-40B4-BE49-F238E27FC236}">
                  <a16:creationId xmlns:a16="http://schemas.microsoft.com/office/drawing/2014/main" id="{ED473B39-1A97-2D49-8C4F-F15DB126FBF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2952"/>
            <a:stretch/>
          </p:blipFill>
          <p:spPr>
            <a:xfrm>
              <a:off x="4816445" y="1515082"/>
              <a:ext cx="2559107" cy="948098"/>
            </a:xfrm>
            <a:prstGeom prst="rect">
              <a:avLst/>
            </a:prstGeom>
          </p:spPr>
        </p:pic>
        <p:pic>
          <p:nvPicPr>
            <p:cNvPr id="4100" name="Picture 4">
              <a:extLst>
                <a:ext uri="{FF2B5EF4-FFF2-40B4-BE49-F238E27FC236}">
                  <a16:creationId xmlns:a16="http://schemas.microsoft.com/office/drawing/2014/main" id="{97C5A146-85E6-7E42-B851-09C404C344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9995" y="2550288"/>
              <a:ext cx="472006" cy="47200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C3EE5A73-1EC7-7D46-944D-196452FDFCAA}"/>
              </a:ext>
            </a:extLst>
          </p:cNvPr>
          <p:cNvSpPr txBox="1"/>
          <p:nvPr/>
        </p:nvSpPr>
        <p:spPr>
          <a:xfrm>
            <a:off x="2816727" y="169662"/>
            <a:ext cx="3470695" cy="830997"/>
          </a:xfrm>
          <a:prstGeom prst="rect">
            <a:avLst/>
          </a:prstGeom>
          <a:noFill/>
        </p:spPr>
        <p:txBody>
          <a:bodyPr wrap="square" rtlCol="0">
            <a:spAutoFit/>
          </a:bodyPr>
          <a:lstStyle/>
          <a:p>
            <a:pPr algn="ctr"/>
            <a:r>
              <a:rPr lang="en-US" sz="2400">
                <a:latin typeface="Avenir Book" panose="02000503020000020003" pitchFamily="2" charset="0"/>
              </a:rPr>
              <a:t>OER Selection </a:t>
            </a:r>
          </a:p>
          <a:p>
            <a:pPr algn="ctr"/>
            <a:r>
              <a:rPr lang="en-US" sz="2400">
                <a:latin typeface="Avenir Book" panose="02000503020000020003" pitchFamily="2" charset="0"/>
              </a:rPr>
              <a:t>Faculty Journey Map</a:t>
            </a:r>
          </a:p>
        </p:txBody>
      </p:sp>
      <p:pic>
        <p:nvPicPr>
          <p:cNvPr id="17" name="Picture 16">
            <a:extLst>
              <a:ext uri="{FF2B5EF4-FFF2-40B4-BE49-F238E27FC236}">
                <a16:creationId xmlns:a16="http://schemas.microsoft.com/office/drawing/2014/main" id="{627688C7-8758-A743-B8CA-4D1F5E7C781A}"/>
              </a:ext>
            </a:extLst>
          </p:cNvPr>
          <p:cNvPicPr>
            <a:picLocks noChangeAspect="1"/>
          </p:cNvPicPr>
          <p:nvPr/>
        </p:nvPicPr>
        <p:blipFill>
          <a:blip r:embed="rId11"/>
          <a:stretch>
            <a:fillRect/>
          </a:stretch>
        </p:blipFill>
        <p:spPr>
          <a:xfrm>
            <a:off x="129415" y="1177059"/>
            <a:ext cx="3266291" cy="1635956"/>
          </a:xfrm>
          <a:prstGeom prst="rect">
            <a:avLst/>
          </a:prstGeom>
          <a:ln>
            <a:solidFill>
              <a:schemeClr val="bg2">
                <a:lumMod val="75000"/>
              </a:schemeClr>
            </a:solidFill>
          </a:ln>
        </p:spPr>
      </p:pic>
      <p:pic>
        <p:nvPicPr>
          <p:cNvPr id="2" name="Picture 2" descr="A picture containing chart&#10;&#10;Description automatically generated">
            <a:extLst>
              <a:ext uri="{FF2B5EF4-FFF2-40B4-BE49-F238E27FC236}">
                <a16:creationId xmlns:a16="http://schemas.microsoft.com/office/drawing/2014/main" id="{98403517-ACA1-4A7E-B703-67AE74A5C543}"/>
              </a:ext>
            </a:extLst>
          </p:cNvPr>
          <p:cNvPicPr>
            <a:picLocks noChangeAspect="1"/>
          </p:cNvPicPr>
          <p:nvPr/>
        </p:nvPicPr>
        <p:blipFill>
          <a:blip r:embed="rId12"/>
          <a:stretch>
            <a:fillRect/>
          </a:stretch>
        </p:blipFill>
        <p:spPr>
          <a:xfrm>
            <a:off x="2934357" y="3388798"/>
            <a:ext cx="3275286" cy="1637248"/>
          </a:xfrm>
          <a:prstGeom prst="rect">
            <a:avLst/>
          </a:prstGeom>
          <a:ln>
            <a:solidFill>
              <a:schemeClr val="tx2">
                <a:lumMod val="75000"/>
              </a:schemeClr>
            </a:solidFill>
          </a:ln>
        </p:spPr>
      </p:pic>
    </p:spTree>
    <p:extLst>
      <p:ext uri="{BB962C8B-B14F-4D97-AF65-F5344CB8AC3E}">
        <p14:creationId xmlns:p14="http://schemas.microsoft.com/office/powerpoint/2010/main" val="248666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65CA6-2F63-824A-8C62-188C50F28B98}"/>
              </a:ext>
            </a:extLst>
          </p:cNvPr>
          <p:cNvSpPr txBox="1"/>
          <p:nvPr/>
        </p:nvSpPr>
        <p:spPr>
          <a:xfrm>
            <a:off x="1109084" y="2156251"/>
            <a:ext cx="6712094" cy="830997"/>
          </a:xfrm>
          <a:prstGeom prst="rect">
            <a:avLst/>
          </a:prstGeom>
          <a:noFill/>
        </p:spPr>
        <p:txBody>
          <a:bodyPr wrap="none" rtlCol="0">
            <a:spAutoFit/>
          </a:bodyPr>
          <a:lstStyle/>
          <a:p>
            <a:pPr algn="ctr"/>
            <a:r>
              <a:rPr lang="en-US" sz="2400" b="1" dirty="0"/>
              <a:t>What do you like about the course materials </a:t>
            </a:r>
          </a:p>
          <a:p>
            <a:pPr algn="ctr"/>
            <a:r>
              <a:rPr lang="en-US" sz="2400" b="1" dirty="0"/>
              <a:t>you currently use?</a:t>
            </a:r>
          </a:p>
        </p:txBody>
      </p:sp>
    </p:spTree>
    <p:extLst>
      <p:ext uri="{BB962C8B-B14F-4D97-AF65-F5344CB8AC3E}">
        <p14:creationId xmlns:p14="http://schemas.microsoft.com/office/powerpoint/2010/main" val="3035912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1EE70A-1F24-4F3B-98D6-52E4430DF0A3}"/>
              </a:ext>
            </a:extLst>
          </p:cNvPr>
          <p:cNvSpPr txBox="1"/>
          <p:nvPr/>
        </p:nvSpPr>
        <p:spPr>
          <a:xfrm>
            <a:off x="273393" y="149826"/>
            <a:ext cx="383986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000">
              <a:solidFill>
                <a:srgbClr val="232D4B"/>
              </a:solidFill>
            </a:endParaRPr>
          </a:p>
        </p:txBody>
      </p:sp>
      <p:sp>
        <p:nvSpPr>
          <p:cNvPr id="4" name="Google Shape;923;p144">
            <a:extLst>
              <a:ext uri="{FF2B5EF4-FFF2-40B4-BE49-F238E27FC236}">
                <a16:creationId xmlns:a16="http://schemas.microsoft.com/office/drawing/2014/main" id="{95B26C6D-C5CA-451B-B355-4A9A22A63410}"/>
              </a:ext>
            </a:extLst>
          </p:cNvPr>
          <p:cNvSpPr txBox="1">
            <a:spLocks/>
          </p:cNvSpPr>
          <p:nvPr/>
        </p:nvSpPr>
        <p:spPr>
          <a:xfrm>
            <a:off x="51020" y="21091"/>
            <a:ext cx="7970761" cy="4855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65100" indent="0">
              <a:lnSpc>
                <a:spcPct val="100000"/>
              </a:lnSpc>
              <a:buClr>
                <a:srgbClr val="1E1E1E"/>
              </a:buClr>
              <a:buSzPts val="2800"/>
              <a:buNone/>
            </a:pPr>
            <a:r>
              <a:rPr lang="en-US" sz="2800" dirty="0">
                <a:solidFill>
                  <a:srgbClr val="232D4B"/>
                </a:solidFill>
                <a:latin typeface="+mn-lt"/>
                <a:ea typeface="Avenir"/>
                <a:cs typeface="Avenir"/>
                <a:sym typeface="Avenir"/>
              </a:rPr>
              <a:t>What is </a:t>
            </a:r>
            <a:r>
              <a:rPr lang="en-US" sz="2800" dirty="0" err="1">
                <a:solidFill>
                  <a:srgbClr val="232D4B"/>
                </a:solidFill>
                <a:latin typeface="+mn-lt"/>
                <a:ea typeface="Avenir"/>
                <a:cs typeface="Avenir"/>
                <a:sym typeface="Avenir"/>
              </a:rPr>
              <a:t>UVa</a:t>
            </a:r>
            <a:r>
              <a:rPr lang="en-US" sz="2800" dirty="0">
                <a:solidFill>
                  <a:srgbClr val="232D4B"/>
                </a:solidFill>
                <a:latin typeface="+mn-lt"/>
                <a:ea typeface="Avenir"/>
                <a:cs typeface="Avenir"/>
                <a:sym typeface="Avenir"/>
              </a:rPr>
              <a:t> already doing?</a:t>
            </a:r>
            <a:endParaRPr lang="en-US" sz="2800" dirty="0">
              <a:latin typeface="+mn-lt"/>
              <a:ea typeface="Avenir"/>
              <a:cs typeface="Avenir"/>
            </a:endParaRPr>
          </a:p>
          <a:p>
            <a:pPr marL="165100" indent="0">
              <a:lnSpc>
                <a:spcPct val="100000"/>
              </a:lnSpc>
              <a:buClr>
                <a:srgbClr val="1E1E1E"/>
              </a:buClr>
              <a:buSzPts val="2800"/>
              <a:buNone/>
            </a:pPr>
            <a:endParaRPr lang="en-US" sz="2000" dirty="0">
              <a:solidFill>
                <a:srgbClr val="F47920"/>
              </a:solidFill>
              <a:latin typeface="+mn-lt"/>
              <a:ea typeface="Avenir"/>
              <a:cs typeface="Avenir"/>
              <a:sym typeface="Avenir"/>
            </a:endParaRPr>
          </a:p>
          <a:p>
            <a:pPr marL="165100" indent="0">
              <a:lnSpc>
                <a:spcPct val="100000"/>
              </a:lnSpc>
              <a:buSzPts val="2800"/>
              <a:buNone/>
            </a:pPr>
            <a:r>
              <a:rPr lang="en-US" sz="2000" dirty="0">
                <a:solidFill>
                  <a:srgbClr val="F47920"/>
                </a:solidFill>
                <a:latin typeface="+mn-lt"/>
                <a:ea typeface="Avenir"/>
                <a:cs typeface="Avenir"/>
                <a:sym typeface="Avenir"/>
              </a:rPr>
              <a:t>Faculty</a:t>
            </a:r>
            <a:endParaRPr lang="en-US" sz="2000" dirty="0">
              <a:solidFill>
                <a:srgbClr val="F47920"/>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1600" dirty="0">
                <a:solidFill>
                  <a:srgbClr val="232D4B"/>
                </a:solidFill>
                <a:latin typeface="+mn-lt"/>
                <a:ea typeface="Avenir"/>
                <a:cs typeface="Avenir"/>
                <a:sym typeface="Avenir"/>
              </a:rPr>
              <a:t>Many individual efforts</a:t>
            </a:r>
            <a:endParaRPr lang="en-US" sz="1600" dirty="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1600" dirty="0">
                <a:solidFill>
                  <a:srgbClr val="232D4B"/>
                </a:solidFill>
                <a:latin typeface="+mn-lt"/>
                <a:ea typeface="Avenir"/>
                <a:cs typeface="Avenir"/>
                <a:sym typeface="Avenir"/>
              </a:rPr>
              <a:t>Departmental efforts including </a:t>
            </a:r>
          </a:p>
          <a:p>
            <a:pPr marL="165100" indent="0">
              <a:lnSpc>
                <a:spcPct val="100000"/>
              </a:lnSpc>
              <a:buClr>
                <a:srgbClr val="1E1E1E"/>
              </a:buClr>
              <a:buSzPts val="2800"/>
              <a:buNone/>
            </a:pPr>
            <a:r>
              <a:rPr lang="en-US" sz="1600" dirty="0">
                <a:solidFill>
                  <a:srgbClr val="232D4B"/>
                </a:solidFill>
                <a:latin typeface="+mn-lt"/>
                <a:ea typeface="Avenir"/>
                <a:cs typeface="Avenir"/>
                <a:sym typeface="Avenir"/>
              </a:rPr>
              <a:t>Spanish Language involvement with AAC&amp;U </a:t>
            </a:r>
            <a:br>
              <a:rPr lang="en-US" sz="1600" dirty="0">
                <a:solidFill>
                  <a:srgbClr val="232D4B"/>
                </a:solidFill>
                <a:latin typeface="+mn-lt"/>
                <a:ea typeface="Avenir"/>
                <a:cs typeface="Avenir"/>
                <a:sym typeface="Avenir"/>
              </a:rPr>
            </a:br>
            <a:r>
              <a:rPr lang="en-US" sz="1600" dirty="0">
                <a:solidFill>
                  <a:srgbClr val="232D4B"/>
                </a:solidFill>
                <a:latin typeface="+mn-lt"/>
                <a:ea typeface="Avenir"/>
                <a:cs typeface="Avenir"/>
                <a:sym typeface="Avenir"/>
              </a:rPr>
              <a:t>OER Institute  </a:t>
            </a:r>
            <a:endParaRPr lang="en-US" sz="1600" dirty="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endParaRPr lang="en-US" sz="2000" dirty="0">
              <a:solidFill>
                <a:srgbClr val="232D4B"/>
              </a:solidFill>
              <a:latin typeface="+mn-lt"/>
              <a:cs typeface="Arial"/>
            </a:endParaRPr>
          </a:p>
          <a:p>
            <a:pPr marL="165100" indent="0">
              <a:lnSpc>
                <a:spcPct val="100000"/>
              </a:lnSpc>
              <a:buNone/>
            </a:pPr>
            <a:r>
              <a:rPr lang="en-US" sz="2000" dirty="0">
                <a:solidFill>
                  <a:srgbClr val="F47920"/>
                </a:solidFill>
                <a:latin typeface="+mn-lt"/>
                <a:cs typeface="Arial"/>
              </a:rPr>
              <a:t>Students</a:t>
            </a:r>
            <a:endParaRPr lang="en-US" dirty="0"/>
          </a:p>
          <a:p>
            <a:pPr marL="508000" indent="-285750">
              <a:lnSpc>
                <a:spcPct val="100000"/>
              </a:lnSpc>
              <a:buFont typeface="Arial,Sans-Serif"/>
              <a:buChar char="•"/>
            </a:pPr>
            <a:r>
              <a:rPr lang="en-US" sz="1600" dirty="0">
                <a:solidFill>
                  <a:srgbClr val="232D4B"/>
                </a:solidFill>
                <a:latin typeface="+mn-lt"/>
                <a:cs typeface="Arial"/>
              </a:rPr>
              <a:t>Student Council advocacy</a:t>
            </a:r>
            <a:endParaRPr lang="en-US" sz="1600" dirty="0"/>
          </a:p>
          <a:p>
            <a:pPr marL="165100" indent="0">
              <a:lnSpc>
                <a:spcPct val="100000"/>
              </a:lnSpc>
              <a:buClr>
                <a:srgbClr val="1E1E1E"/>
              </a:buClr>
              <a:buSzPts val="2800"/>
              <a:buNone/>
            </a:pPr>
            <a:endParaRPr lang="en-US" sz="2200" dirty="0">
              <a:solidFill>
                <a:srgbClr val="3B3B3B"/>
              </a:solidFill>
              <a:latin typeface="Arial"/>
              <a:cs typeface="Arial"/>
            </a:endParaRPr>
          </a:p>
          <a:p>
            <a:pPr marL="165100" indent="0">
              <a:lnSpc>
                <a:spcPct val="100000"/>
              </a:lnSpc>
              <a:buClr>
                <a:srgbClr val="1E1E1E"/>
              </a:buClr>
              <a:buSzPts val="2800"/>
              <a:buNone/>
            </a:pPr>
            <a:r>
              <a:rPr lang="en-US" sz="2000" dirty="0">
                <a:solidFill>
                  <a:srgbClr val="F47920"/>
                </a:solidFill>
                <a:latin typeface="+mn-lt"/>
                <a:ea typeface="Avenir"/>
                <a:cs typeface="Avenir"/>
                <a:sym typeface="Avenir"/>
              </a:rPr>
              <a:t>Librarians and support staff</a:t>
            </a:r>
            <a:endParaRPr lang="en-US" sz="2000" dirty="0">
              <a:solidFill>
                <a:srgbClr val="F47920"/>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1600" dirty="0">
                <a:solidFill>
                  <a:srgbClr val="232D4B"/>
                </a:solidFill>
                <a:latin typeface="+mn-lt"/>
                <a:ea typeface="Avenir"/>
                <a:cs typeface="Avenir"/>
                <a:sym typeface="Avenir"/>
              </a:rPr>
              <a:t>Gaining and sharing knowledge</a:t>
            </a:r>
          </a:p>
          <a:p>
            <a:pPr marL="508000">
              <a:lnSpc>
                <a:spcPct val="100000"/>
              </a:lnSpc>
              <a:buClr>
                <a:srgbClr val="1E1E1E"/>
              </a:buClr>
              <a:buSzPts val="2800"/>
              <a:buFont typeface="Arial" panose="020B0604020202020204" pitchFamily="34" charset="0"/>
              <a:buChar char="•"/>
            </a:pPr>
            <a:r>
              <a:rPr lang="en-US" sz="1600" dirty="0">
                <a:solidFill>
                  <a:srgbClr val="232D4B"/>
                </a:solidFill>
                <a:latin typeface="+mn-lt"/>
                <a:ea typeface="Avenir"/>
                <a:cs typeface="Avenir"/>
                <a:sym typeface="Avenir"/>
              </a:rPr>
              <a:t>Identifying tools and strategies for creating and disseminating content</a:t>
            </a:r>
            <a:endParaRPr lang="en-US" sz="1600" dirty="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1600" dirty="0">
                <a:solidFill>
                  <a:srgbClr val="232D4B"/>
                </a:solidFill>
                <a:latin typeface="+mn-lt"/>
                <a:ea typeface="Avenir"/>
                <a:cs typeface="Avenir"/>
              </a:rPr>
              <a:t>Participating in initiatives such as AAC&amp;U Institute</a:t>
            </a:r>
            <a:endParaRPr lang="en-US" sz="1600" dirty="0">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1600" dirty="0">
                <a:solidFill>
                  <a:srgbClr val="232D4B"/>
                </a:solidFill>
                <a:latin typeface="+mn-lt"/>
                <a:ea typeface="Avenir"/>
                <a:cs typeface="Avenir"/>
              </a:rPr>
              <a:t>Hosting the Affordability &amp; Equity Grant program funded by the Jefferson Trust</a:t>
            </a:r>
          </a:p>
          <a:p>
            <a:pPr marL="508000">
              <a:lnSpc>
                <a:spcPct val="100000"/>
              </a:lnSpc>
              <a:buClr>
                <a:srgbClr val="1E1E1E"/>
              </a:buClr>
              <a:buSzPts val="2800"/>
              <a:buFont typeface="Arial" panose="020B0604020202020204" pitchFamily="34" charset="0"/>
              <a:buChar char="•"/>
            </a:pPr>
            <a:endParaRPr lang="en-US" sz="2000" dirty="0">
              <a:solidFill>
                <a:schemeClr val="tx2">
                  <a:lumMod val="50000"/>
                </a:schemeClr>
              </a:solidFill>
              <a:latin typeface="+mn-lt"/>
              <a:ea typeface="Avenir"/>
              <a:cs typeface="Avenir"/>
              <a:sym typeface="Avenir"/>
            </a:endParaRPr>
          </a:p>
          <a:p>
            <a:pPr marL="508000">
              <a:lnSpc>
                <a:spcPct val="100000"/>
              </a:lnSpc>
              <a:buClr>
                <a:srgbClr val="1E1E1E"/>
              </a:buClr>
              <a:buSzPts val="2800"/>
              <a:buFont typeface="Arial" panose="020B0604020202020204" pitchFamily="34" charset="0"/>
              <a:buChar char="•"/>
            </a:pPr>
            <a:endParaRPr lang="en-US" sz="2000" dirty="0">
              <a:solidFill>
                <a:schemeClr val="tx2">
                  <a:lumMod val="50000"/>
                </a:schemeClr>
              </a:solidFill>
              <a:latin typeface="+mn-lt"/>
              <a:ea typeface="Avenir"/>
              <a:cs typeface="Avenir"/>
            </a:endParaRPr>
          </a:p>
        </p:txBody>
      </p:sp>
      <p:pic>
        <p:nvPicPr>
          <p:cNvPr id="5" name="Picture 5">
            <a:extLst>
              <a:ext uri="{FF2B5EF4-FFF2-40B4-BE49-F238E27FC236}">
                <a16:creationId xmlns:a16="http://schemas.microsoft.com/office/drawing/2014/main" id="{597F1D0F-5769-477C-ACF6-F7773C92BB46}"/>
              </a:ext>
            </a:extLst>
          </p:cNvPr>
          <p:cNvPicPr>
            <a:picLocks noChangeAspect="1"/>
          </p:cNvPicPr>
          <p:nvPr/>
        </p:nvPicPr>
        <p:blipFill>
          <a:blip r:embed="rId3"/>
          <a:stretch>
            <a:fillRect/>
          </a:stretch>
        </p:blipFill>
        <p:spPr>
          <a:xfrm>
            <a:off x="4629150" y="831617"/>
            <a:ext cx="4210564" cy="2808366"/>
          </a:xfrm>
          <a:prstGeom prst="rect">
            <a:avLst/>
          </a:prstGeom>
          <a:ln>
            <a:noFill/>
          </a:ln>
          <a:effectLst>
            <a:softEdge rad="112500"/>
          </a:effectLst>
        </p:spPr>
      </p:pic>
    </p:spTree>
    <p:extLst>
      <p:ext uri="{BB962C8B-B14F-4D97-AF65-F5344CB8AC3E}">
        <p14:creationId xmlns:p14="http://schemas.microsoft.com/office/powerpoint/2010/main" val="31697484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10;&#10;Description automatically generated">
            <a:extLst>
              <a:ext uri="{FF2B5EF4-FFF2-40B4-BE49-F238E27FC236}">
                <a16:creationId xmlns:a16="http://schemas.microsoft.com/office/drawing/2014/main" id="{90B48912-012C-4BF6-B991-A1CD496144F6}"/>
              </a:ext>
            </a:extLst>
          </p:cNvPr>
          <p:cNvPicPr>
            <a:picLocks noChangeAspect="1"/>
          </p:cNvPicPr>
          <p:nvPr/>
        </p:nvPicPr>
        <p:blipFill rotWithShape="1">
          <a:blip r:embed="rId3"/>
          <a:srcRect l="42349"/>
          <a:stretch/>
        </p:blipFill>
        <p:spPr>
          <a:xfrm>
            <a:off x="0" y="0"/>
            <a:ext cx="3623416" cy="5143500"/>
          </a:xfrm>
          <a:prstGeom prst="rect">
            <a:avLst/>
          </a:prstGeom>
        </p:spPr>
      </p:pic>
      <p:sp>
        <p:nvSpPr>
          <p:cNvPr id="4" name="Google Shape;923;p144">
            <a:extLst>
              <a:ext uri="{FF2B5EF4-FFF2-40B4-BE49-F238E27FC236}">
                <a16:creationId xmlns:a16="http://schemas.microsoft.com/office/drawing/2014/main" id="{6046CB06-4B26-4CAC-8563-9D69816CA20B}"/>
              </a:ext>
            </a:extLst>
          </p:cNvPr>
          <p:cNvSpPr txBox="1">
            <a:spLocks/>
          </p:cNvSpPr>
          <p:nvPr/>
        </p:nvSpPr>
        <p:spPr>
          <a:xfrm>
            <a:off x="3819831" y="113767"/>
            <a:ext cx="5099316" cy="48554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Lato"/>
              <a:buChar char="●"/>
              <a:defRPr sz="1800" b="0" i="0" u="none" strike="noStrike" cap="none">
                <a:solidFill>
                  <a:schemeClr val="dk2"/>
                </a:solidFill>
                <a:latin typeface="Lato"/>
                <a:ea typeface="Lato"/>
                <a:cs typeface="Lato"/>
                <a:sym typeface="Lato"/>
              </a:defRPr>
            </a:lvl1pPr>
            <a:lvl2pPr marL="914400" marR="0" lvl="1"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2pPr>
            <a:lvl3pPr marL="1371600" marR="0" lvl="2"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3pPr>
            <a:lvl4pPr marL="1828800" marR="0" lvl="3"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4pPr>
            <a:lvl5pPr marL="2286000" marR="0" lvl="4"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5pPr>
            <a:lvl6pPr marL="2743200" marR="0" lvl="5"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6pPr>
            <a:lvl7pPr marL="3200400" marR="0" lvl="6"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7pPr>
            <a:lvl8pPr marL="3657600" marR="0" lvl="7" indent="-317500" algn="l" rtl="0">
              <a:lnSpc>
                <a:spcPct val="115000"/>
              </a:lnSpc>
              <a:spcBef>
                <a:spcPts val="1600"/>
              </a:spcBef>
              <a:spcAft>
                <a:spcPts val="0"/>
              </a:spcAft>
              <a:buClr>
                <a:schemeClr val="dk2"/>
              </a:buClr>
              <a:buSzPts val="1400"/>
              <a:buFont typeface="Lato"/>
              <a:buChar char="○"/>
              <a:defRPr sz="1400" b="0" i="0" u="none" strike="noStrike" cap="none">
                <a:solidFill>
                  <a:schemeClr val="dk2"/>
                </a:solidFill>
                <a:latin typeface="Lato"/>
                <a:ea typeface="Lato"/>
                <a:cs typeface="Lato"/>
                <a:sym typeface="Lato"/>
              </a:defRPr>
            </a:lvl8pPr>
            <a:lvl9pPr marL="4114800" marR="0" lvl="8" indent="-317500" algn="l" rtl="0">
              <a:lnSpc>
                <a:spcPct val="115000"/>
              </a:lnSpc>
              <a:spcBef>
                <a:spcPts val="1600"/>
              </a:spcBef>
              <a:spcAft>
                <a:spcPts val="1600"/>
              </a:spcAft>
              <a:buClr>
                <a:schemeClr val="dk2"/>
              </a:buClr>
              <a:buSzPts val="1400"/>
              <a:buFont typeface="Lato"/>
              <a:buChar char="■"/>
              <a:defRPr sz="1400" b="0" i="0" u="none" strike="noStrike" cap="none">
                <a:solidFill>
                  <a:schemeClr val="dk2"/>
                </a:solidFill>
                <a:latin typeface="Lato"/>
                <a:ea typeface="Lato"/>
                <a:cs typeface="Lato"/>
                <a:sym typeface="Lato"/>
              </a:defRPr>
            </a:lvl9pPr>
          </a:lstStyle>
          <a:p>
            <a:pPr marL="165100" indent="0">
              <a:lnSpc>
                <a:spcPct val="100000"/>
              </a:lnSpc>
              <a:buClr>
                <a:srgbClr val="1E1E1E"/>
              </a:buClr>
              <a:buSzPts val="2800"/>
              <a:buNone/>
            </a:pPr>
            <a:r>
              <a:rPr lang="en-US" sz="3000">
                <a:solidFill>
                  <a:srgbClr val="232D4B"/>
                </a:solidFill>
                <a:latin typeface="+mn-lt"/>
                <a:ea typeface="Avenir"/>
                <a:cs typeface="Avenir"/>
                <a:sym typeface="Avenir"/>
              </a:rPr>
              <a:t>What </a:t>
            </a:r>
            <a:r>
              <a:rPr lang="en-US" sz="3000" b="1" i="1">
                <a:solidFill>
                  <a:srgbClr val="232D4B"/>
                </a:solidFill>
                <a:latin typeface="+mn-lt"/>
                <a:ea typeface="Avenir"/>
                <a:cs typeface="Avenir"/>
                <a:sym typeface="Avenir"/>
              </a:rPr>
              <a:t>more</a:t>
            </a:r>
            <a:r>
              <a:rPr lang="en-US" sz="3000">
                <a:solidFill>
                  <a:srgbClr val="232D4B"/>
                </a:solidFill>
                <a:latin typeface="+mn-lt"/>
                <a:ea typeface="Avenir"/>
                <a:cs typeface="Avenir"/>
                <a:sym typeface="Avenir"/>
              </a:rPr>
              <a:t> can we do?</a:t>
            </a:r>
            <a:endParaRPr lang="en-US" sz="3000">
              <a:solidFill>
                <a:srgbClr val="232D4B"/>
              </a:solidFill>
              <a:latin typeface="+mn-lt"/>
              <a:ea typeface="Avenir"/>
              <a:cs typeface="Avenir"/>
            </a:endParaRPr>
          </a:p>
          <a:p>
            <a:pPr marL="165100" indent="0">
              <a:lnSpc>
                <a:spcPct val="100000"/>
              </a:lnSpc>
              <a:buClr>
                <a:srgbClr val="1E1E1E"/>
              </a:buClr>
              <a:buSzPts val="2800"/>
              <a:buNone/>
            </a:pPr>
            <a:endParaRPr lang="en-US" sz="2200">
              <a:solidFill>
                <a:srgbClr val="232D4B"/>
              </a:solidFill>
              <a:latin typeface="+mn-lt"/>
              <a:ea typeface="Avenir"/>
              <a:cs typeface="Avenir"/>
            </a:endParaRPr>
          </a:p>
          <a:p>
            <a:pPr marL="165100" indent="0">
              <a:lnSpc>
                <a:spcPct val="100000"/>
              </a:lnSpc>
              <a:buClr>
                <a:srgbClr val="1E1E1E"/>
              </a:buClr>
              <a:buSzPts val="2800"/>
              <a:buNone/>
            </a:pPr>
            <a:r>
              <a:rPr lang="en-US" sz="2000">
                <a:solidFill>
                  <a:srgbClr val="F47920"/>
                </a:solidFill>
                <a:latin typeface="+mn-lt"/>
                <a:ea typeface="Avenir"/>
                <a:cs typeface="Avenir"/>
                <a:sym typeface="Avenir"/>
              </a:rPr>
              <a:t>Faculty</a:t>
            </a:r>
            <a:endParaRPr lang="en-US" sz="2000">
              <a:solidFill>
                <a:srgbClr val="F47920"/>
              </a:solidFill>
              <a:latin typeface="+mn-lt"/>
              <a:ea typeface="Avenir"/>
              <a:cs typeface="Avenir"/>
            </a:endParaRPr>
          </a:p>
          <a:p>
            <a:pPr marL="165100" indent="0">
              <a:lnSpc>
                <a:spcPct val="100000"/>
              </a:lnSpc>
              <a:buClr>
                <a:srgbClr val="1E1E1E"/>
              </a:buClr>
              <a:buSzPts val="2800"/>
              <a:buNone/>
            </a:pPr>
            <a:endParaRPr lang="en-US" sz="100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2000">
                <a:solidFill>
                  <a:srgbClr val="232D4B"/>
                </a:solidFill>
                <a:latin typeface="+mn-lt"/>
                <a:ea typeface="Avenir"/>
                <a:cs typeface="Avenir"/>
                <a:sym typeface="Avenir"/>
              </a:rPr>
              <a:t>Explore open educational resources</a:t>
            </a:r>
            <a:endParaRPr lang="en-US" sz="200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2000">
                <a:solidFill>
                  <a:srgbClr val="232D4B"/>
                </a:solidFill>
                <a:latin typeface="+mn-lt"/>
                <a:ea typeface="Avenir"/>
                <a:cs typeface="Avenir"/>
                <a:sym typeface="Avenir"/>
              </a:rPr>
              <a:t>Review an open textbook </a:t>
            </a:r>
            <a:endParaRPr lang="en-US" sz="200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2000">
                <a:solidFill>
                  <a:srgbClr val="232D4B"/>
                </a:solidFill>
                <a:latin typeface="+mn-lt"/>
                <a:ea typeface="Avenir"/>
                <a:cs typeface="Avenir"/>
                <a:sym typeface="Avenir"/>
              </a:rPr>
              <a:t>Adopt/adapt, if materials meet your needs and those of your students</a:t>
            </a:r>
            <a:endParaRPr lang="en-US" sz="2000">
              <a:solidFill>
                <a:srgbClr val="232D4B"/>
              </a:solidFill>
              <a:latin typeface="+mn-lt"/>
              <a:ea typeface="Avenir"/>
              <a:cs typeface="Avenir"/>
            </a:endParaRPr>
          </a:p>
          <a:p>
            <a:pPr marL="165100" indent="0">
              <a:lnSpc>
                <a:spcPct val="100000"/>
              </a:lnSpc>
              <a:buClr>
                <a:srgbClr val="1E1E1E"/>
              </a:buClr>
              <a:buSzPts val="2800"/>
              <a:buNone/>
            </a:pPr>
            <a:endParaRPr lang="en-US" sz="2200">
              <a:solidFill>
                <a:schemeClr val="tx2">
                  <a:lumMod val="50000"/>
                </a:schemeClr>
              </a:solidFill>
              <a:latin typeface="+mn-lt"/>
              <a:ea typeface="Avenir"/>
              <a:cs typeface="Avenir"/>
              <a:sym typeface="Avenir"/>
            </a:endParaRPr>
          </a:p>
          <a:p>
            <a:pPr marL="165100" indent="0">
              <a:lnSpc>
                <a:spcPct val="100000"/>
              </a:lnSpc>
              <a:buClr>
                <a:srgbClr val="1E1E1E"/>
              </a:buClr>
              <a:buSzPts val="2800"/>
              <a:buNone/>
            </a:pPr>
            <a:r>
              <a:rPr lang="en-US" sz="2000">
                <a:solidFill>
                  <a:srgbClr val="F47920"/>
                </a:solidFill>
                <a:latin typeface="+mn-lt"/>
                <a:ea typeface="Avenir"/>
                <a:cs typeface="Avenir"/>
                <a:sym typeface="Avenir"/>
              </a:rPr>
              <a:t>Librarians and support staff</a:t>
            </a:r>
            <a:endParaRPr lang="en-US" sz="2000">
              <a:solidFill>
                <a:srgbClr val="F47920"/>
              </a:solidFill>
              <a:latin typeface="+mn-lt"/>
              <a:ea typeface="Avenir"/>
              <a:cs typeface="Avenir"/>
            </a:endParaRPr>
          </a:p>
          <a:p>
            <a:pPr marL="165100" indent="0">
              <a:lnSpc>
                <a:spcPct val="100000"/>
              </a:lnSpc>
              <a:buClr>
                <a:srgbClr val="1E1E1E"/>
              </a:buClr>
              <a:buSzPts val="2800"/>
              <a:buNone/>
            </a:pPr>
            <a:endParaRPr lang="en-US" sz="100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2000">
                <a:solidFill>
                  <a:srgbClr val="232D4B"/>
                </a:solidFill>
                <a:latin typeface="+mn-lt"/>
                <a:ea typeface="Avenir"/>
                <a:cs typeface="Avenir"/>
                <a:sym typeface="Avenir"/>
              </a:rPr>
              <a:t>Help in the discovery of materials</a:t>
            </a:r>
            <a:endParaRPr lang="en-US" sz="200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2000">
                <a:solidFill>
                  <a:srgbClr val="232D4B"/>
                </a:solidFill>
                <a:latin typeface="+mn-lt"/>
                <a:ea typeface="Avenir"/>
                <a:cs typeface="Avenir"/>
                <a:sym typeface="Avenir"/>
              </a:rPr>
              <a:t>Support adoption and adaptation</a:t>
            </a:r>
            <a:endParaRPr lang="en-US" sz="200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r>
              <a:rPr lang="en-US" sz="2000">
                <a:solidFill>
                  <a:srgbClr val="232D4B"/>
                </a:solidFill>
                <a:latin typeface="+mn-lt"/>
                <a:ea typeface="Avenir"/>
                <a:cs typeface="Avenir"/>
                <a:sym typeface="Avenir"/>
              </a:rPr>
              <a:t>In the future, support creation of new content</a:t>
            </a:r>
            <a:endParaRPr lang="en-US" sz="2000">
              <a:solidFill>
                <a:srgbClr val="232D4B"/>
              </a:solidFill>
              <a:latin typeface="+mn-lt"/>
              <a:ea typeface="Avenir"/>
              <a:cs typeface="Avenir"/>
            </a:endParaRPr>
          </a:p>
          <a:p>
            <a:pPr marL="508000">
              <a:lnSpc>
                <a:spcPct val="100000"/>
              </a:lnSpc>
              <a:buClr>
                <a:srgbClr val="1E1E1E"/>
              </a:buClr>
              <a:buSzPts val="2800"/>
              <a:buFont typeface="Arial" panose="020B0604020202020204" pitchFamily="34" charset="0"/>
              <a:buChar char="•"/>
            </a:pPr>
            <a:endParaRPr lang="en-US" sz="2000">
              <a:solidFill>
                <a:schemeClr val="tx2">
                  <a:lumMod val="50000"/>
                </a:schemeClr>
              </a:solidFill>
              <a:latin typeface="+mn-lt"/>
              <a:ea typeface="Avenir"/>
              <a:cs typeface="Avenir"/>
              <a:sym typeface="Avenir"/>
            </a:endParaRPr>
          </a:p>
          <a:p>
            <a:pPr marL="508000">
              <a:lnSpc>
                <a:spcPct val="100000"/>
              </a:lnSpc>
              <a:buClr>
                <a:srgbClr val="1E1E1E"/>
              </a:buClr>
              <a:buSzPts val="2800"/>
              <a:buFont typeface="Arial" panose="020B0604020202020204" pitchFamily="34" charset="0"/>
              <a:buChar char="•"/>
            </a:pPr>
            <a:endParaRPr lang="en-US" sz="2000">
              <a:solidFill>
                <a:schemeClr val="tx2">
                  <a:lumMod val="50000"/>
                </a:schemeClr>
              </a:solidFill>
              <a:latin typeface="+mn-lt"/>
              <a:ea typeface="Avenir"/>
              <a:cs typeface="Avenir"/>
              <a:sym typeface="Avenir"/>
            </a:endParaRPr>
          </a:p>
        </p:txBody>
      </p:sp>
    </p:spTree>
    <p:extLst>
      <p:ext uri="{BB962C8B-B14F-4D97-AF65-F5344CB8AC3E}">
        <p14:creationId xmlns:p14="http://schemas.microsoft.com/office/powerpoint/2010/main" val="220651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34B132-A5D8-4F3C-AD32-F69AA8591882}"/>
              </a:ext>
            </a:extLst>
          </p:cNvPr>
          <p:cNvSpPr/>
          <p:nvPr/>
        </p:nvSpPr>
        <p:spPr>
          <a:xfrm>
            <a:off x="0" y="0"/>
            <a:ext cx="9144000" cy="3928698"/>
          </a:xfrm>
          <a:prstGeom prst="rect">
            <a:avLst/>
          </a:prstGeom>
          <a:solidFill>
            <a:srgbClr val="232D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3E871F-DBF8-43BE-9213-AF03FC808CBE}"/>
              </a:ext>
            </a:extLst>
          </p:cNvPr>
          <p:cNvSpPr txBox="1"/>
          <p:nvPr/>
        </p:nvSpPr>
        <p:spPr>
          <a:xfrm>
            <a:off x="1181438" y="1125200"/>
            <a:ext cx="6776822" cy="1800493"/>
          </a:xfrm>
          <a:prstGeom prst="rect">
            <a:avLst/>
          </a:prstGeom>
          <a:noFill/>
        </p:spPr>
        <p:txBody>
          <a:bodyPr wrap="square" lIns="91440" tIns="45720" rIns="91440" bIns="45720" rtlCol="0" anchor="t">
            <a:spAutoFit/>
          </a:bodyPr>
          <a:lstStyle/>
          <a:p>
            <a:pPr algn="ctr"/>
            <a:r>
              <a:rPr lang="en-US" sz="2500">
                <a:solidFill>
                  <a:schemeClr val="bg1"/>
                </a:solidFill>
              </a:rPr>
              <a:t>Questions? We are here to help!</a:t>
            </a:r>
          </a:p>
          <a:p>
            <a:pPr algn="ctr"/>
            <a:endParaRPr lang="en-US" sz="2400">
              <a:solidFill>
                <a:schemeClr val="bg1"/>
              </a:solidFill>
            </a:endParaRPr>
          </a:p>
          <a:p>
            <a:pPr algn="ctr"/>
            <a:r>
              <a:rPr lang="en-US" sz="2200">
                <a:solidFill>
                  <a:schemeClr val="bg1"/>
                </a:solidFill>
              </a:rPr>
              <a:t>Judith Thomas (jet3h)  </a:t>
            </a:r>
          </a:p>
          <a:p>
            <a:pPr algn="ctr"/>
            <a:r>
              <a:rPr lang="en-US" sz="2000">
                <a:solidFill>
                  <a:schemeClr val="bg1"/>
                </a:solidFill>
              </a:rPr>
              <a:t>Bethany Mickel (bbm9u)</a:t>
            </a:r>
          </a:p>
          <a:p>
            <a:pPr algn="ctr"/>
            <a:r>
              <a:rPr lang="en-US" sz="2000">
                <a:solidFill>
                  <a:schemeClr val="bg1"/>
                </a:solidFill>
              </a:rPr>
              <a:t>Haley Gillilan (hg4ub)</a:t>
            </a:r>
          </a:p>
        </p:txBody>
      </p:sp>
      <p:pic>
        <p:nvPicPr>
          <p:cNvPr id="6" name="Picture 5" descr="A close up of a sign&#10;&#10;Description automatically generated">
            <a:extLst>
              <a:ext uri="{FF2B5EF4-FFF2-40B4-BE49-F238E27FC236}">
                <a16:creationId xmlns:a16="http://schemas.microsoft.com/office/drawing/2014/main" id="{3AF9F791-04EF-4580-8070-3B2F912E452D}"/>
              </a:ext>
            </a:extLst>
          </p:cNvPr>
          <p:cNvPicPr>
            <a:picLocks noChangeAspect="1"/>
          </p:cNvPicPr>
          <p:nvPr/>
        </p:nvPicPr>
        <p:blipFill>
          <a:blip r:embed="rId3"/>
          <a:stretch>
            <a:fillRect/>
          </a:stretch>
        </p:blipFill>
        <p:spPr>
          <a:xfrm>
            <a:off x="3143250" y="4001867"/>
            <a:ext cx="2857500" cy="647700"/>
          </a:xfrm>
          <a:prstGeom prst="rect">
            <a:avLst/>
          </a:prstGeom>
        </p:spPr>
      </p:pic>
      <p:sp>
        <p:nvSpPr>
          <p:cNvPr id="2" name="Google Shape;945;p147">
            <a:extLst>
              <a:ext uri="{FF2B5EF4-FFF2-40B4-BE49-F238E27FC236}">
                <a16:creationId xmlns:a16="http://schemas.microsoft.com/office/drawing/2014/main" id="{175C15A9-2491-4750-8038-28AD20082068}"/>
              </a:ext>
            </a:extLst>
          </p:cNvPr>
          <p:cNvSpPr/>
          <p:nvPr/>
        </p:nvSpPr>
        <p:spPr>
          <a:xfrm>
            <a:off x="1281583" y="4722736"/>
            <a:ext cx="6815115" cy="322987"/>
          </a:xfrm>
          <a:prstGeom prst="rect">
            <a:avLst/>
          </a:prstGeom>
          <a:noFill/>
          <a:ln>
            <a:noFill/>
          </a:ln>
        </p:spPr>
        <p:txBody>
          <a:bodyPr spcFirstLastPara="1" wrap="square" lIns="34275" tIns="17125" rIns="34275" bIns="17125" anchor="t" anchorCtr="0">
            <a:noAutofit/>
          </a:bodyPr>
          <a:lstStyle/>
          <a:p>
            <a:pPr>
              <a:buSzPts val="1200"/>
            </a:pPr>
            <a:r>
              <a:rPr lang="en" sz="1000">
                <a:solidFill>
                  <a:schemeClr val="tx2">
                    <a:lumMod val="50000"/>
                  </a:schemeClr>
                </a:solidFill>
                <a:latin typeface="+mn-lt"/>
                <a:ea typeface="Avenir"/>
                <a:cs typeface="Avenir"/>
                <a:sym typeface="Avenir"/>
              </a:rPr>
              <a:t>Adapted in 2021 from </a:t>
            </a:r>
            <a:r>
              <a:rPr lang="en" sz="1000" u="sng">
                <a:solidFill>
                  <a:schemeClr val="tx2">
                    <a:lumMod val="50000"/>
                  </a:schemeClr>
                </a:solidFill>
                <a:latin typeface="+mn-lt"/>
                <a:ea typeface="Avenir"/>
                <a:cs typeface="Avenir"/>
                <a:sym typeface="Avenir"/>
                <a:hlinkClick r:id="rId4">
                  <a:extLst>
                    <a:ext uri="{A12FA001-AC4F-418D-AE19-62706E023703}">
                      <ahyp:hlinkClr xmlns:ahyp="http://schemas.microsoft.com/office/drawing/2018/hyperlinkcolor" val="tx"/>
                    </a:ext>
                  </a:extLst>
                </a:hlinkClick>
              </a:rPr>
              <a:t>Open Textbook Network</a:t>
            </a:r>
            <a:r>
              <a:rPr lang="en" sz="1000">
                <a:solidFill>
                  <a:schemeClr val="tx2">
                    <a:lumMod val="50000"/>
                  </a:schemeClr>
                </a:solidFill>
                <a:latin typeface="+mn-lt"/>
                <a:ea typeface="Avenir"/>
                <a:cs typeface="Avenir"/>
                <a:sym typeface="Avenir"/>
              </a:rPr>
              <a:t> (</a:t>
            </a:r>
            <a:r>
              <a:rPr lang="en" sz="1000">
                <a:latin typeface="+mn-lt"/>
                <a:ea typeface="Avenir"/>
                <a:cs typeface="Avenir"/>
                <a:sym typeface="Avenir"/>
              </a:rPr>
              <a:t>2019). </a:t>
            </a:r>
          </a:p>
          <a:p>
            <a:pPr marL="0" marR="0" lvl="0" indent="0" algn="l" rtl="0">
              <a:lnSpc>
                <a:spcPct val="100000"/>
              </a:lnSpc>
              <a:spcBef>
                <a:spcPts val="0"/>
              </a:spcBef>
              <a:spcAft>
                <a:spcPts val="0"/>
              </a:spcAft>
              <a:buClr>
                <a:srgbClr val="000000"/>
              </a:buClr>
              <a:buSzPts val="1200"/>
              <a:buFont typeface="Avenir"/>
              <a:buNone/>
            </a:pPr>
            <a:r>
              <a:rPr lang="en" sz="1000">
                <a:latin typeface="+mn-lt"/>
                <a:ea typeface="Avenir"/>
                <a:cs typeface="Avenir"/>
                <a:sym typeface="Avenir"/>
              </a:rPr>
              <a:t>Except where otherwise noted, this work is licensed under the Creative Commons Attribution 4.0 International License.</a:t>
            </a:r>
            <a:endParaRPr sz="1000">
              <a:latin typeface="+mn-lt"/>
            </a:endParaRPr>
          </a:p>
        </p:txBody>
      </p:sp>
      <p:pic>
        <p:nvPicPr>
          <p:cNvPr id="3" name="Google Shape;946;p147">
            <a:hlinkClick r:id="rId5"/>
            <a:extLst>
              <a:ext uri="{FF2B5EF4-FFF2-40B4-BE49-F238E27FC236}">
                <a16:creationId xmlns:a16="http://schemas.microsoft.com/office/drawing/2014/main" id="{131EC07D-B78F-427B-B4CE-4B93FED9B0B1}"/>
              </a:ext>
            </a:extLst>
          </p:cNvPr>
          <p:cNvPicPr preferRelativeResize="0"/>
          <p:nvPr/>
        </p:nvPicPr>
        <p:blipFill rotWithShape="1">
          <a:blip r:embed="rId6">
            <a:alphaModFix/>
          </a:blip>
          <a:srcRect/>
          <a:stretch/>
        </p:blipFill>
        <p:spPr>
          <a:xfrm>
            <a:off x="142575" y="4722737"/>
            <a:ext cx="1038863" cy="322987"/>
          </a:xfrm>
          <a:prstGeom prst="rect">
            <a:avLst/>
          </a:prstGeom>
          <a:noFill/>
          <a:ln>
            <a:noFill/>
          </a:ln>
        </p:spPr>
      </p:pic>
    </p:spTree>
    <p:extLst>
      <p:ext uri="{BB962C8B-B14F-4D97-AF65-F5344CB8AC3E}">
        <p14:creationId xmlns:p14="http://schemas.microsoft.com/office/powerpoint/2010/main" val="2717411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965CA6-2F63-824A-8C62-188C50F28B98}"/>
              </a:ext>
            </a:extLst>
          </p:cNvPr>
          <p:cNvSpPr txBox="1"/>
          <p:nvPr/>
        </p:nvSpPr>
        <p:spPr>
          <a:xfrm>
            <a:off x="859360" y="2340917"/>
            <a:ext cx="7156126" cy="830997"/>
          </a:xfrm>
          <a:prstGeom prst="rect">
            <a:avLst/>
          </a:prstGeom>
          <a:noFill/>
        </p:spPr>
        <p:txBody>
          <a:bodyPr wrap="none" rtlCol="0">
            <a:spAutoFit/>
          </a:bodyPr>
          <a:lstStyle/>
          <a:p>
            <a:pPr algn="ctr"/>
            <a:r>
              <a:rPr lang="en-US" sz="2400" b="1" dirty="0"/>
              <a:t>What do you dislike about the course materials </a:t>
            </a:r>
          </a:p>
          <a:p>
            <a:pPr algn="ctr"/>
            <a:r>
              <a:rPr lang="en-US" sz="2400" b="1" dirty="0"/>
              <a:t>you currently use?</a:t>
            </a:r>
          </a:p>
        </p:txBody>
      </p:sp>
    </p:spTree>
    <p:extLst>
      <p:ext uri="{BB962C8B-B14F-4D97-AF65-F5344CB8AC3E}">
        <p14:creationId xmlns:p14="http://schemas.microsoft.com/office/powerpoint/2010/main" val="861547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C1EFB-9438-0046-B543-CECCC59FB1F2}"/>
              </a:ext>
            </a:extLst>
          </p:cNvPr>
          <p:cNvSpPr/>
          <p:nvPr/>
        </p:nvSpPr>
        <p:spPr>
          <a:xfrm>
            <a:off x="386045" y="924560"/>
            <a:ext cx="8371910" cy="3570208"/>
          </a:xfrm>
          <a:prstGeom prst="rect">
            <a:avLst/>
          </a:prstGeom>
        </p:spPr>
        <p:txBody>
          <a:bodyPr wrap="square" lIns="91440" tIns="45720" rIns="91440" bIns="45720" anchor="t">
            <a:spAutoFit/>
          </a:bodyPr>
          <a:lstStyle/>
          <a:p>
            <a:r>
              <a:rPr lang="en-US" sz="2800" i="1">
                <a:solidFill>
                  <a:schemeClr val="accent1">
                    <a:lumMod val="75000"/>
                  </a:schemeClr>
                </a:solidFill>
              </a:rPr>
              <a:t>“</a:t>
            </a:r>
            <a:r>
              <a:rPr lang="en-US" sz="2500">
                <a:solidFill>
                  <a:schemeClr val="accent1">
                    <a:lumMod val="75000"/>
                  </a:schemeClr>
                </a:solidFill>
              </a:rPr>
              <a:t>OER are </a:t>
            </a:r>
            <a:r>
              <a:rPr lang="en-US" sz="2500" b="1">
                <a:solidFill>
                  <a:schemeClr val="accent1">
                    <a:lumMod val="75000"/>
                  </a:schemeClr>
                </a:solidFill>
              </a:rPr>
              <a:t>teaching</a:t>
            </a:r>
            <a:r>
              <a:rPr lang="en-US" sz="2500">
                <a:solidFill>
                  <a:schemeClr val="accent1">
                    <a:lumMod val="75000"/>
                  </a:schemeClr>
                </a:solidFill>
              </a:rPr>
              <a:t>, </a:t>
            </a:r>
            <a:r>
              <a:rPr lang="en-US" sz="2500" b="1">
                <a:solidFill>
                  <a:schemeClr val="accent1">
                    <a:lumMod val="75000"/>
                  </a:schemeClr>
                </a:solidFill>
              </a:rPr>
              <a:t>learning</a:t>
            </a:r>
            <a:r>
              <a:rPr lang="en-US" sz="2500">
                <a:solidFill>
                  <a:schemeClr val="accent1">
                    <a:lumMod val="75000"/>
                  </a:schemeClr>
                </a:solidFill>
              </a:rPr>
              <a:t>, and </a:t>
            </a:r>
            <a:r>
              <a:rPr lang="en-US" sz="2500" b="1">
                <a:solidFill>
                  <a:schemeClr val="accent1">
                    <a:lumMod val="75000"/>
                  </a:schemeClr>
                </a:solidFill>
              </a:rPr>
              <a:t>research resources</a:t>
            </a:r>
            <a:r>
              <a:rPr lang="en-US" sz="2500">
                <a:solidFill>
                  <a:schemeClr val="accent1">
                    <a:lumMod val="75000"/>
                  </a:schemeClr>
                </a:solidFill>
              </a:rPr>
              <a:t> that reside in the public domain or have been released under an intellectual property license that permits their free use and re-purposing by others. Open educational resources include full courses, course materials, modules, textbooks, streaming videos, tests, software, and any other tools, materials, or techniques used to support access to knowledge</a:t>
            </a:r>
            <a:r>
              <a:rPr lang="en-US" sz="2800" i="1">
                <a:solidFill>
                  <a:schemeClr val="accent1">
                    <a:lumMod val="75000"/>
                  </a:schemeClr>
                </a:solidFill>
              </a:rPr>
              <a:t>.”</a:t>
            </a:r>
          </a:p>
          <a:p>
            <a:pPr lvl="1" algn="r"/>
            <a:r>
              <a:rPr lang="en-US" sz="1600" i="1">
                <a:solidFill>
                  <a:srgbClr val="F47920"/>
                </a:solidFill>
              </a:rPr>
              <a:t>William and Flora Hewlett Foundation</a:t>
            </a:r>
          </a:p>
        </p:txBody>
      </p:sp>
    </p:spTree>
    <p:extLst>
      <p:ext uri="{BB962C8B-B14F-4D97-AF65-F5344CB8AC3E}">
        <p14:creationId xmlns:p14="http://schemas.microsoft.com/office/powerpoint/2010/main" val="2135441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company name&#10;&#10;Description automatically generated">
            <a:extLst>
              <a:ext uri="{FF2B5EF4-FFF2-40B4-BE49-F238E27FC236}">
                <a16:creationId xmlns:a16="http://schemas.microsoft.com/office/drawing/2014/main" id="{F5709934-FA84-4471-A9C5-FC1B4EF1B3AC}"/>
              </a:ext>
            </a:extLst>
          </p:cNvPr>
          <p:cNvPicPr>
            <a:picLocks noChangeAspect="1"/>
          </p:cNvPicPr>
          <p:nvPr/>
        </p:nvPicPr>
        <p:blipFill>
          <a:blip r:embed="rId3"/>
          <a:stretch>
            <a:fillRect/>
          </a:stretch>
        </p:blipFill>
        <p:spPr>
          <a:xfrm>
            <a:off x="766666" y="1477394"/>
            <a:ext cx="7494036" cy="2472518"/>
          </a:xfrm>
          <a:prstGeom prst="rect">
            <a:avLst/>
          </a:prstGeom>
        </p:spPr>
      </p:pic>
      <p:sp>
        <p:nvSpPr>
          <p:cNvPr id="4" name="TextBox 3">
            <a:extLst>
              <a:ext uri="{FF2B5EF4-FFF2-40B4-BE49-F238E27FC236}">
                <a16:creationId xmlns:a16="http://schemas.microsoft.com/office/drawing/2014/main" id="{B3609DC5-B19B-466E-BBB4-360FD7FE1C06}"/>
              </a:ext>
            </a:extLst>
          </p:cNvPr>
          <p:cNvSpPr txBox="1"/>
          <p:nvPr/>
        </p:nvSpPr>
        <p:spPr>
          <a:xfrm>
            <a:off x="961395" y="532899"/>
            <a:ext cx="7023504" cy="861774"/>
          </a:xfrm>
          <a:prstGeom prst="rect">
            <a:avLst/>
          </a:prstGeom>
          <a:noFill/>
        </p:spPr>
        <p:txBody>
          <a:bodyPr wrap="square" lIns="91440" tIns="45720" rIns="91440" bIns="45720" rtlCol="0" anchor="t">
            <a:spAutoFit/>
          </a:bodyPr>
          <a:lstStyle/>
          <a:p>
            <a:pPr algn="ctr"/>
            <a:r>
              <a:rPr lang="en-US" sz="5000">
                <a:solidFill>
                  <a:srgbClr val="232D4B"/>
                </a:solidFill>
              </a:rPr>
              <a:t>The Five Rs of OER</a:t>
            </a:r>
            <a:endParaRPr lang="en-US">
              <a:solidFill>
                <a:srgbClr val="232D4B"/>
              </a:solidFill>
            </a:endParaRPr>
          </a:p>
        </p:txBody>
      </p:sp>
    </p:spTree>
    <p:extLst>
      <p:ext uri="{BB962C8B-B14F-4D97-AF65-F5344CB8AC3E}">
        <p14:creationId xmlns:p14="http://schemas.microsoft.com/office/powerpoint/2010/main" val="140377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 screenshot&#10;&#10;Description automatically generated">
            <a:extLst>
              <a:ext uri="{FF2B5EF4-FFF2-40B4-BE49-F238E27FC236}">
                <a16:creationId xmlns:a16="http://schemas.microsoft.com/office/drawing/2014/main" id="{FE061AD5-5EDA-5748-9F37-C709BD3B1666}"/>
              </a:ext>
            </a:extLst>
          </p:cNvPr>
          <p:cNvPicPr>
            <a:picLocks noChangeAspect="1"/>
          </p:cNvPicPr>
          <p:nvPr/>
        </p:nvPicPr>
        <p:blipFill>
          <a:blip r:embed="rId3">
            <a:alphaModFix amt="85000"/>
          </a:blip>
          <a:stretch>
            <a:fillRect/>
          </a:stretch>
        </p:blipFill>
        <p:spPr>
          <a:xfrm>
            <a:off x="1593850" y="241300"/>
            <a:ext cx="5956300" cy="4660900"/>
          </a:xfrm>
          <a:prstGeom prst="rect">
            <a:avLst/>
          </a:prstGeom>
        </p:spPr>
      </p:pic>
    </p:spTree>
    <p:extLst>
      <p:ext uri="{BB962C8B-B14F-4D97-AF65-F5344CB8AC3E}">
        <p14:creationId xmlns:p14="http://schemas.microsoft.com/office/powerpoint/2010/main" val="51307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 name="Group 3">
            <a:extLst>
              <a:ext uri="{FF2B5EF4-FFF2-40B4-BE49-F238E27FC236}">
                <a16:creationId xmlns:a16="http://schemas.microsoft.com/office/drawing/2014/main" id="{32ED0FB2-575A-4AED-B1F1-3B019353FBF9}"/>
              </a:ext>
            </a:extLst>
          </p:cNvPr>
          <p:cNvGrpSpPr/>
          <p:nvPr/>
        </p:nvGrpSpPr>
        <p:grpSpPr>
          <a:xfrm>
            <a:off x="1229387" y="1147953"/>
            <a:ext cx="6779172" cy="3394500"/>
            <a:chOff x="1182414" y="1200150"/>
            <a:chExt cx="6779172" cy="3394500"/>
          </a:xfrm>
        </p:grpSpPr>
        <p:pic>
          <p:nvPicPr>
            <p:cNvPr id="8" name="Picture 7" descr="A person in a newspaper&#10;&#10;Description automatically generated">
              <a:extLst>
                <a:ext uri="{FF2B5EF4-FFF2-40B4-BE49-F238E27FC236}">
                  <a16:creationId xmlns:a16="http://schemas.microsoft.com/office/drawing/2014/main" id="{54A82B08-565A-4472-A58E-5FF460D3369A}"/>
                </a:ext>
              </a:extLst>
            </p:cNvPr>
            <p:cNvPicPr>
              <a:picLocks noChangeAspect="1"/>
            </p:cNvPicPr>
            <p:nvPr/>
          </p:nvPicPr>
          <p:blipFill>
            <a:blip r:embed="rId3"/>
            <a:stretch>
              <a:fillRect/>
            </a:stretch>
          </p:blipFill>
          <p:spPr>
            <a:xfrm>
              <a:off x="1182414" y="1200150"/>
              <a:ext cx="6779172" cy="3394500"/>
            </a:xfrm>
            <a:prstGeom prst="rect">
              <a:avLst/>
            </a:prstGeom>
            <a:ln>
              <a:noFill/>
            </a:ln>
            <a:effectLst>
              <a:softEdge rad="112500"/>
            </a:effectLst>
          </p:spPr>
        </p:pic>
        <p:sp>
          <p:nvSpPr>
            <p:cNvPr id="461" name="Google Shape;461;p91"/>
            <p:cNvSpPr/>
            <p:nvPr/>
          </p:nvSpPr>
          <p:spPr>
            <a:xfrm>
              <a:off x="1282898" y="4100965"/>
              <a:ext cx="6030310" cy="493685"/>
            </a:xfrm>
            <a:prstGeom prst="rect">
              <a:avLst/>
            </a:prstGeom>
            <a:solidFill>
              <a:srgbClr val="1E1E1E">
                <a:alpha val="50000"/>
              </a:srgbClr>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200"/>
                <a:buFont typeface="Avenir"/>
                <a:buNone/>
              </a:pPr>
              <a:r>
                <a:rPr lang="en" sz="1800" i="0" u="none" strike="noStrike" cap="none">
                  <a:solidFill>
                    <a:schemeClr val="bg1"/>
                  </a:solidFill>
                  <a:latin typeface="+mn-lt"/>
                  <a:ea typeface="Avenir"/>
                  <a:cs typeface="Avenir"/>
                  <a:sym typeface="Avenir"/>
                </a:rPr>
                <a:t>“...higher education shall be equally accessible to all...”</a:t>
              </a:r>
              <a:endParaRPr sz="1800">
                <a:solidFill>
                  <a:schemeClr val="bg1"/>
                </a:solidFill>
                <a:latin typeface="+mn-lt"/>
                <a:ea typeface="Avenir"/>
                <a:cs typeface="Avenir"/>
                <a:sym typeface="Avenir"/>
              </a:endParaRPr>
            </a:p>
          </p:txBody>
        </p:sp>
      </p:grpSp>
      <p:sp>
        <p:nvSpPr>
          <p:cNvPr id="2" name="Title 1">
            <a:extLst>
              <a:ext uri="{FF2B5EF4-FFF2-40B4-BE49-F238E27FC236}">
                <a16:creationId xmlns:a16="http://schemas.microsoft.com/office/drawing/2014/main" id="{244373DA-7CC2-442A-AA8D-5A91CD42B828}"/>
              </a:ext>
            </a:extLst>
          </p:cNvPr>
          <p:cNvSpPr>
            <a:spLocks noGrp="1"/>
          </p:cNvSpPr>
          <p:nvPr>
            <p:ph type="title"/>
          </p:nvPr>
        </p:nvSpPr>
        <p:spPr>
          <a:xfrm>
            <a:off x="457200" y="205979"/>
            <a:ext cx="8229600" cy="857400"/>
          </a:xfrm>
        </p:spPr>
        <p:txBody>
          <a:bodyPr/>
          <a:lstStyle/>
          <a:p>
            <a:pPr algn="ctr"/>
            <a:r>
              <a:rPr lang="en-US" sz="2500">
                <a:solidFill>
                  <a:srgbClr val="232D4B"/>
                </a:solidFill>
                <a:latin typeface="+mn-lt"/>
              </a:rPr>
              <a:t>OER fulfills our commitment to higher education</a:t>
            </a:r>
            <a:endParaRPr lang="en-US"/>
          </a:p>
        </p:txBody>
      </p:sp>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8D4BC8ACA5CC48A4CB94831A351E02" ma:contentTypeVersion="12" ma:contentTypeDescription="Create a new document." ma:contentTypeScope="" ma:versionID="025cb10280eea09a0b424f8437fd3c78">
  <xsd:schema xmlns:xsd="http://www.w3.org/2001/XMLSchema" xmlns:xs="http://www.w3.org/2001/XMLSchema" xmlns:p="http://schemas.microsoft.com/office/2006/metadata/properties" xmlns:ns3="9c8ae775-8d9d-4748-b5f0-e465fa0d66b9" xmlns:ns4="ec86dc5e-fa19-4f81-91cf-33609af31981" targetNamespace="http://schemas.microsoft.com/office/2006/metadata/properties" ma:root="true" ma:fieldsID="6c7b4d27ff675f02bfe710f201d0dd91" ns3:_="" ns4:_="">
    <xsd:import namespace="9c8ae775-8d9d-4748-b5f0-e465fa0d66b9"/>
    <xsd:import namespace="ec86dc5e-fa19-4f81-91cf-33609af31981"/>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8ae775-8d9d-4748-b5f0-e465fa0d66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86dc5e-fa19-4f81-91cf-33609af3198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A9F6BD-60E7-471F-A5BE-3492C8E8BB24}">
  <ds:schemaRefs>
    <ds:schemaRef ds:uri="http://schemas.microsoft.com/sharepoint/v3/contenttype/forms"/>
  </ds:schemaRefs>
</ds:datastoreItem>
</file>

<file path=customXml/itemProps2.xml><?xml version="1.0" encoding="utf-8"?>
<ds:datastoreItem xmlns:ds="http://schemas.openxmlformats.org/officeDocument/2006/customXml" ds:itemID="{48B3AD8B-13EC-4543-A645-F67446EDEE05}">
  <ds:schemaRefs>
    <ds:schemaRef ds:uri="http://purl.org/dc/dcmitype/"/>
    <ds:schemaRef ds:uri="http://schemas.microsoft.com/office/2006/documentManagement/types"/>
    <ds:schemaRef ds:uri="ec86dc5e-fa19-4f81-91cf-33609af31981"/>
    <ds:schemaRef ds:uri="http://schemas.microsoft.com/office/infopath/2007/PartnerControls"/>
    <ds:schemaRef ds:uri="9c8ae775-8d9d-4748-b5f0-e465fa0d66b9"/>
    <ds:schemaRef ds:uri="http://purl.org/dc/terms/"/>
    <ds:schemaRef ds:uri="http://www.w3.org/XML/1998/namespace"/>
    <ds:schemaRef ds:uri="http://schemas.openxmlformats.org/package/2006/metadata/core-propertie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4D218BFE-8F01-4C79-A657-DD3E9C43F153}">
  <ds:schemaRefs>
    <ds:schemaRef ds:uri="9c8ae775-8d9d-4748-b5f0-e465fa0d66b9"/>
    <ds:schemaRef ds:uri="ec86dc5e-fa19-4f81-91cf-33609af319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2592</TotalTime>
  <Words>4642</Words>
  <Application>Microsoft Macintosh PowerPoint</Application>
  <PresentationFormat>On-screen Show (16:9)</PresentationFormat>
  <Paragraphs>376</Paragraphs>
  <Slides>42</Slides>
  <Notes>40</Notes>
  <HiddenSlides>3</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42</vt:i4>
      </vt:variant>
    </vt:vector>
  </HeadingPairs>
  <TitlesOfParts>
    <vt:vector size="54" baseType="lpstr">
      <vt:lpstr>Arial</vt:lpstr>
      <vt:lpstr>Arial,Sans-Serif</vt:lpstr>
      <vt:lpstr>Avenir</vt:lpstr>
      <vt:lpstr>Avenir Book</vt:lpstr>
      <vt:lpstr>Calibri</vt:lpstr>
      <vt:lpstr>Franklin Gothic Book</vt:lpstr>
      <vt:lpstr>ITC Franklin Gothic LT W01 Bk</vt:lpstr>
      <vt:lpstr>Lato</vt:lpstr>
      <vt:lpstr>Raleway</vt:lpstr>
      <vt:lpstr>Symbol</vt:lpstr>
      <vt:lpstr>Wingdings</vt:lpstr>
      <vt:lpstr>Swiss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OER fulfills our commitment to higher education</vt:lpstr>
      <vt:lpstr>In compliance with Virginia Code § 23.1-1308 </vt:lpstr>
      <vt:lpstr>In alignment with the University’s mission</vt:lpstr>
      <vt:lpstr> And with the Library’s Strategic Directions</vt:lpstr>
      <vt:lpstr>PowerPoint Presentation</vt:lpstr>
      <vt:lpstr>PowerPoint Presentation</vt:lpstr>
      <vt:lpstr>PowerPoint Presentation</vt:lpstr>
      <vt:lpstr>Burden of paying continues to shift  from the state to the student</vt:lpstr>
      <vt:lpstr>PowerPoint Presentation</vt:lpstr>
      <vt:lpstr>PowerPoint Presentation</vt:lpstr>
      <vt:lpstr>What can we do?</vt:lpstr>
      <vt:lpstr>College Textbook Prices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educational practices...</vt:lpstr>
      <vt:lpstr>PowerPoint Presentation</vt:lpstr>
      <vt:lpstr>Open textbooks can be contextualized to reflect  your students’ experience</vt:lpstr>
      <vt:lpstr>Open pedagogy can create a new relationship between learners and course content </vt:lpstr>
      <vt:lpstr>Renewable assignments may be  originally developed or remixed or adapted</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TEXTBOOKS Access, Affordability, and Academic Success</dc:title>
  <dc:creator>Nabahe, Hanni Durand (hdn9c)</dc:creator>
  <cp:lastModifiedBy>Thomas, Judith E (jet3h)</cp:lastModifiedBy>
  <cp:revision>2</cp:revision>
  <dcterms:modified xsi:type="dcterms:W3CDTF">2021-10-28T23:45:54Z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0x010100DB8D4BC8ACA5CC48A4CB94831A351E02</vt:lpwstr>
  </property>
</Properties>
</file>