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1.jpe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www.authorsalliance.org" TargetMode="External"/><Relationship Id="rId3" Type="http://schemas.openxmlformats.org/officeDocument/2006/relationships/hyperlink" Target="https://www.authorsguild.org" TargetMode="External"/><Relationship Id="rId4" Type="http://schemas.openxmlformats.org/officeDocument/2006/relationships/hyperlink" Target="https://www.sunsteinlaw.com/media/2012_01%20Copyright_Chart.pdf" TargetMode="External"/><Relationship Id="rId5" Type="http://schemas.openxmlformats.org/officeDocument/2006/relationships/hyperlink" Target="https://journals.ku.edu/index.php/jcel/article/view/5913" TargetMode="Externa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s://sparcopen.org" TargetMode="External"/><Relationship Id="rId3" Type="http://schemas.openxmlformats.org/officeDocument/2006/relationships/hyperlink" Target="http://cos.io" TargetMode="External"/><Relationship Id="rId4" Type="http://schemas.openxmlformats.org/officeDocument/2006/relationships/hyperlink" Target="http://cmsimpact.org/codes-of-best-practices/" TargetMode="Externa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bcb4y@virginia.edu" TargetMode="Externa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scholarship.richmond.edu" TargetMode="External"/><Relationship Id="rId3" Type="http://schemas.openxmlformats.org/officeDocument/2006/relationships/hyperlink" Target="http://academia.edu" TargetMode="Externa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Authors’ Rights: Use the Law, Share Your Scholarship, Change the World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 defTabSz="438150">
              <a:defRPr sz="6000"/>
            </a:pPr>
            <a:r>
              <a:t>Authors’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Rights</a:t>
            </a:r>
            <a:r>
              <a:t>: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Use</a:t>
            </a:r>
            <a:r>
              <a:t> the Law,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Share</a:t>
            </a:r>
            <a:r>
              <a:t> Your Scholarship,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Change</a:t>
            </a:r>
            <a:r>
              <a:t> the World</a:t>
            </a:r>
          </a:p>
        </p:txBody>
      </p:sp>
      <p:sp>
        <p:nvSpPr>
          <p:cNvPr id="120" name="Brandon Butler…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356362">
              <a:defRPr sz="2257"/>
            </a:pPr>
            <a:r>
              <a:t>Brandon Butler</a:t>
            </a:r>
          </a:p>
          <a:p>
            <a:pPr defTabSz="356362">
              <a:defRPr sz="2257"/>
            </a:pPr>
            <a:r>
              <a:t>Presented at Univ. of Richmond</a:t>
            </a:r>
          </a:p>
          <a:p>
            <a:pPr defTabSz="356362">
              <a:defRPr sz="2257"/>
            </a:pPr>
            <a:r>
              <a:t>9/27/17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96FC2C1D-ACD2-4719-874A-9AE760263F89-L0-001.jpeg" descr="96FC2C1D-ACD2-4719-874A-9AE760263F89-L0-001.jpe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hanging the World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Changing the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World</a:t>
            </a:r>
          </a:p>
        </p:txBody>
      </p:sp>
      <p:sp>
        <p:nvSpPr>
          <p:cNvPr id="150" name="Use open licenses - CreativeCommons.org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Use open licenses - CreativeCommons.org</a:t>
            </a:r>
          </a:p>
          <a:p>
            <a:pPr lvl="1"/>
            <a:r>
              <a:t>Open Access - lowering price barriers to scholarship</a:t>
            </a:r>
          </a:p>
          <a:p>
            <a:pPr lvl="1"/>
            <a:r>
              <a:t>Open Educational Resources (OER) - promote affordability, innovation in teaching</a:t>
            </a:r>
          </a:p>
          <a:p>
            <a:pPr lvl="1"/>
            <a:r>
              <a:t>Open Data/Open Science/Open Workflows - for reproducibility, transparency, collaboration</a:t>
            </a:r>
          </a:p>
          <a:p>
            <a:pPr/>
            <a:r>
              <a:t>Use fair use - American University Best Practices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Resourc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Resources</a:t>
            </a:r>
          </a:p>
        </p:txBody>
      </p:sp>
      <p:sp>
        <p:nvSpPr>
          <p:cNvPr id="153" name="Authors Alliance - http://www.authorsalliance.org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97815" indent="-297815" defTabSz="391414">
              <a:spcBef>
                <a:spcPts val="2800"/>
              </a:spcBef>
              <a:defRPr sz="2144"/>
            </a:pP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Authors Alliance</a:t>
            </a:r>
            <a:r>
              <a:t> - </a:t>
            </a:r>
            <a:r>
              <a:rPr u="sng">
                <a:hlinkClick r:id="rId2" invalidUrl="" action="" tgtFrame="" tooltip="" history="1" highlightClick="0" endSnd="0"/>
              </a:rPr>
              <a:t>http://www.authorsalliance.org</a:t>
            </a:r>
          </a:p>
          <a:p>
            <a:pPr lvl="1" marL="595630" indent="-297815" defTabSz="391414">
              <a:spcBef>
                <a:spcPts val="2800"/>
              </a:spcBef>
              <a:defRPr sz="2144"/>
            </a:pPr>
            <a:r>
              <a:t>Guides to Open Access, Rights Reversion, and more</a:t>
            </a:r>
          </a:p>
          <a:p>
            <a:pPr lvl="1" marL="595630" indent="-297815" defTabSz="391414">
              <a:spcBef>
                <a:spcPts val="2800"/>
              </a:spcBef>
              <a:defRPr sz="2144"/>
            </a:pPr>
            <a:r>
              <a:t>By and for academic authors</a:t>
            </a:r>
          </a:p>
          <a:p>
            <a:pPr marL="297815" indent="-297815" defTabSz="391414">
              <a:spcBef>
                <a:spcPts val="2800"/>
              </a:spcBef>
              <a:defRPr sz="2144"/>
            </a:pP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Authors Guild</a:t>
            </a:r>
            <a:r>
              <a:t> - </a:t>
            </a:r>
            <a:r>
              <a:rPr u="sng">
                <a:hlinkClick r:id="rId3" invalidUrl="" action="" tgtFrame="" tooltip="" history="1" highlightClick="0" endSnd="0"/>
              </a:rPr>
              <a:t>https://www.authorsguild.org</a:t>
            </a:r>
            <a:r>
              <a:t> </a:t>
            </a:r>
          </a:p>
          <a:p>
            <a:pPr lvl="1" marL="595630" indent="-297815" defTabSz="391414">
              <a:spcBef>
                <a:spcPts val="2800"/>
              </a:spcBef>
              <a:defRPr sz="2144"/>
            </a:pPr>
            <a:r>
              <a:t>For book deals, agents, etc.</a:t>
            </a:r>
          </a:p>
          <a:p>
            <a:pPr marL="297815" indent="-297815" defTabSz="391414">
              <a:spcBef>
                <a:spcPts val="2800"/>
              </a:spcBef>
              <a:defRPr sz="2144"/>
            </a:pP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Termination</a:t>
            </a:r>
            <a:r>
              <a:t> flow chart: </a:t>
            </a:r>
            <a:r>
              <a:rPr u="sng">
                <a:hlinkClick r:id="rId4" invalidUrl="" action="" tgtFrame="" tooltip="" history="1" highlightClick="0" endSnd="0"/>
              </a:rPr>
              <a:t>https://www.sunsteinlaw.com/media/2012_01%20Copyright_Chart.pdf</a:t>
            </a:r>
            <a:r>
              <a:t> </a:t>
            </a:r>
          </a:p>
          <a:p>
            <a:pPr marL="297815" indent="-297815" defTabSz="391414">
              <a:spcBef>
                <a:spcPts val="2800"/>
              </a:spcBef>
              <a:defRPr sz="2144"/>
            </a:pPr>
            <a:r>
              <a:t>“Principles of the JCEL Publication Agreement” - </a:t>
            </a:r>
            <a:r>
              <a:rPr u="sng">
                <a:hlinkClick r:id="rId5" invalidUrl="" action="" tgtFrame="" tooltip="" history="1" highlightClick="0" endSnd="0"/>
              </a:rPr>
              <a:t>https://journals.ku.edu/index.php/jcel/article/view/5913</a:t>
            </a:r>
            <a:r>
              <a:t> </a:t>
            </a:r>
          </a:p>
          <a:p>
            <a:pPr lvl="1" marL="595630" indent="-297815" defTabSz="391414">
              <a:spcBef>
                <a:spcPts val="2800"/>
              </a:spcBef>
              <a:defRPr sz="2144"/>
            </a:pPr>
            <a:r>
              <a:t>Thoughtful breakdown of a modern publishing agreement written with authors’ rights and public access as key goals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Resources (cont’d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Resources (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cont’d</a:t>
            </a:r>
            <a:r>
              <a:t>)</a:t>
            </a:r>
          </a:p>
        </p:txBody>
      </p:sp>
      <p:sp>
        <p:nvSpPr>
          <p:cNvPr id="156" name="SPARC - https://sparcopen.org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82270" indent="-382270" defTabSz="502412">
              <a:spcBef>
                <a:spcPts val="3600"/>
              </a:spcBef>
              <a:defRPr sz="2752"/>
            </a:pP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SPARC</a:t>
            </a:r>
            <a:r>
              <a:t> - </a:t>
            </a:r>
            <a:r>
              <a:rPr u="sng">
                <a:hlinkClick r:id="rId2" invalidUrl="" action="" tgtFrame="" tooltip="" history="1" highlightClick="0" endSnd="0"/>
              </a:rPr>
              <a:t>https://sparcopen.org</a:t>
            </a:r>
            <a:r>
              <a:t> </a:t>
            </a:r>
          </a:p>
          <a:p>
            <a:pPr lvl="1" marL="764540" indent="-382270" defTabSz="502412">
              <a:spcBef>
                <a:spcPts val="3600"/>
              </a:spcBef>
              <a:defRPr sz="2752"/>
            </a:pPr>
            <a:r>
              <a:t>All things Open - OA, OER, Open Data</a:t>
            </a:r>
          </a:p>
          <a:p>
            <a:pPr lvl="1" marL="764540" indent="-382270" defTabSz="502412">
              <a:spcBef>
                <a:spcPts val="3600"/>
              </a:spcBef>
              <a:defRPr sz="2752"/>
            </a:pPr>
            <a:r>
              <a:t>SPARC Author’s Addendum for journal contracts</a:t>
            </a:r>
          </a:p>
          <a:p>
            <a:pPr marL="382270" indent="-382270" defTabSz="502412">
              <a:spcBef>
                <a:spcPts val="3600"/>
              </a:spcBef>
              <a:defRPr sz="2752"/>
            </a:pP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Center for Open Science</a:t>
            </a:r>
            <a:r>
              <a:t> - </a:t>
            </a:r>
            <a:r>
              <a:rPr u="sng">
                <a:hlinkClick r:id="rId3" invalidUrl="" action="" tgtFrame="" tooltip="" history="1" highlightClick="0" endSnd="0"/>
              </a:rPr>
              <a:t>http://cos.io</a:t>
            </a:r>
            <a:r>
              <a:t> </a:t>
            </a:r>
          </a:p>
          <a:p>
            <a:pPr lvl="1" marL="764540" indent="-382270" defTabSz="502412">
              <a:spcBef>
                <a:spcPts val="3600"/>
              </a:spcBef>
              <a:defRPr sz="2752"/>
            </a:pPr>
            <a:r>
              <a:t>Open workflows, open data, pre-print repositories</a:t>
            </a:r>
          </a:p>
          <a:p>
            <a:pPr marL="382270" indent="-382270" defTabSz="502412">
              <a:spcBef>
                <a:spcPts val="3600"/>
              </a:spcBef>
              <a:defRPr sz="2752"/>
            </a:pPr>
            <a:r>
              <a:t>Center for Media and Social Impact - </a:t>
            </a:r>
            <a:r>
              <a:rPr u="sng">
                <a:hlinkClick r:id="rId4" invalidUrl="" action="" tgtFrame="" tooltip="" history="1" highlightClick="0" endSnd="0"/>
              </a:rPr>
              <a:t>http://cmsimpact.org/codes-of-best-practices/</a:t>
            </a:r>
            <a:r>
              <a:t> </a:t>
            </a:r>
          </a:p>
          <a:p>
            <a:pPr lvl="1" marL="764540" indent="-382270" defTabSz="502412">
              <a:spcBef>
                <a:spcPts val="3600"/>
              </a:spcBef>
              <a:defRPr sz="2752"/>
            </a:pPr>
            <a:r>
              <a:t>Fair Use Best Practices and Supporting Materials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Any questions?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 lvl="1"/>
            <a:r>
              <a:t>Any questions?</a:t>
            </a:r>
          </a:p>
        </p:txBody>
      </p:sp>
      <p:sp>
        <p:nvSpPr>
          <p:cNvPr id="159" name="Brandon Butler…"/>
          <p:cNvSpPr txBox="1"/>
          <p:nvPr>
            <p:ph type="subTitle" sz="half" idx="1"/>
          </p:nvPr>
        </p:nvSpPr>
        <p:spPr>
          <a:xfrm>
            <a:off x="1270000" y="5284890"/>
            <a:ext cx="10464800" cy="2502165"/>
          </a:xfrm>
          <a:prstGeom prst="rect">
            <a:avLst/>
          </a:prstGeom>
        </p:spPr>
        <p:txBody>
          <a:bodyPr/>
          <a:lstStyle/>
          <a:p>
            <a:pPr defTabSz="403097">
              <a:defRPr sz="2553"/>
            </a:pPr>
            <a:r>
              <a:t>Brandon Butler</a:t>
            </a:r>
          </a:p>
          <a:p>
            <a:pPr defTabSz="403097">
              <a:defRPr sz="2553"/>
            </a:pPr>
            <a:r>
              <a:rPr u="sng">
                <a:hlinkClick r:id="rId2" invalidUrl="" action="" tgtFrame="" tooltip="" history="1" highlightClick="0" endSnd="0"/>
              </a:rPr>
              <a:t>bcb4y@virginia.edu</a:t>
            </a:r>
          </a:p>
          <a:p>
            <a:pPr defTabSz="403097">
              <a:defRPr sz="2553"/>
            </a:pPr>
            <a:r>
              <a:t>@bc_butler</a:t>
            </a:r>
          </a:p>
          <a:p>
            <a:pPr defTabSz="403097">
              <a:defRPr sz="2553"/>
            </a:pPr>
            <a:r>
              <a:t>based in part on “Negotiating Publishing Contracts: </a:t>
            </a:r>
            <a:br/>
            <a:r>
              <a:t>Journal Articles” by Ana Enriquez, University of Michigan Library, CC-BY 4.0 Int’l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oadmap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Roadmap</a:t>
            </a:r>
          </a:p>
        </p:txBody>
      </p:sp>
      <p:sp>
        <p:nvSpPr>
          <p:cNvPr id="123" name="Copyright Basic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Copyright Basics</a:t>
            </a:r>
          </a:p>
          <a:p>
            <a:pPr/>
            <a:r>
              <a:t>Copyright provisions in a publishing agreement</a:t>
            </a:r>
          </a:p>
          <a:p>
            <a:pPr/>
            <a:r>
              <a:t>Things to think about</a:t>
            </a:r>
          </a:p>
          <a:p>
            <a:pPr/>
            <a:r>
              <a:t>Reclaiming Rights</a:t>
            </a:r>
          </a:p>
          <a:p>
            <a:pPr/>
            <a:r>
              <a:t>Changing the world</a:t>
            </a:r>
          </a:p>
          <a:p>
            <a:pPr/>
            <a:r>
              <a:t>Resources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opyright Basic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/>
            <a:r>
              <a:t>Copyright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Basics</a:t>
            </a:r>
          </a:p>
        </p:txBody>
      </p:sp>
      <p:sp>
        <p:nvSpPr>
          <p:cNvPr id="126" name="Automagical - no more “formalities” (notice, registration); just “fixation in a tangible medium”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Automagical - no more “formalities” (notice, registration); just “fixation in a tangible medium”</a:t>
            </a:r>
          </a:p>
          <a:p>
            <a:pPr/>
            <a:r>
              <a:t>Ownership vests initially in author(s) - note the unusual status of scholarship vis-a-vis work for hire rules.</a:t>
            </a:r>
          </a:p>
          <a:p>
            <a:pPr/>
            <a:r>
              <a:t>“Bundle” of rights: divisible, licensable, transferrable</a:t>
            </a:r>
          </a:p>
          <a:p>
            <a:pPr/>
            <a:r>
              <a:t>Term of protection: Life of the author+70 years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ommon © Provisions in Author Agreement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84886">
              <a:defRPr sz="6640"/>
            </a:pPr>
            <a:r>
              <a:t>Common ©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Provisions</a:t>
            </a:r>
            <a:r>
              <a:t> in Author Agreements</a:t>
            </a:r>
          </a:p>
        </p:txBody>
      </p:sp>
      <p:sp>
        <p:nvSpPr>
          <p:cNvPr id="129" name="Transfer or License to the publisher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82270" indent="-382270" defTabSz="502412">
              <a:spcBef>
                <a:spcPts val="3600"/>
              </a:spcBef>
              <a:defRPr sz="2752"/>
            </a:pP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Transfer or License</a:t>
            </a:r>
            <a:r>
              <a:t> to the publisher</a:t>
            </a:r>
          </a:p>
          <a:p>
            <a:pPr lvl="1" marL="764540" indent="-382270" defTabSz="502412">
              <a:spcBef>
                <a:spcPts val="3600"/>
              </a:spcBef>
              <a:defRPr sz="2752"/>
            </a:pPr>
            <a:r>
              <a:t>Transfer vs. license - does it matter? Look to bottom line: who can do what.</a:t>
            </a:r>
          </a:p>
          <a:p>
            <a:pPr marL="382270" indent="-382270" defTabSz="502412">
              <a:spcBef>
                <a:spcPts val="3600"/>
              </a:spcBef>
              <a:defRPr sz="2752"/>
            </a:pPr>
            <a:r>
              <a:t>Inclusion of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3rd-party material</a:t>
            </a:r>
            <a:r>
              <a:t> - three typical provisions:</a:t>
            </a:r>
          </a:p>
          <a:p>
            <a:pPr lvl="1" marL="764540" indent="-382270" defTabSz="502412">
              <a:spcBef>
                <a:spcPts val="3600"/>
              </a:spcBef>
              <a:defRPr sz="2752"/>
            </a:pPr>
            <a:r>
              <a:t>Author affirms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there is no</a:t>
            </a:r>
            <a:r>
              <a:t> 3rd party material in the work</a:t>
            </a:r>
          </a:p>
          <a:p>
            <a:pPr lvl="1" marL="764540" indent="-382270" defTabSz="502412">
              <a:spcBef>
                <a:spcPts val="3600"/>
              </a:spcBef>
              <a:defRPr sz="2752"/>
            </a:pPr>
            <a:r>
              <a:t>Author affirms she has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permission</a:t>
            </a:r>
            <a:r>
              <a:t> to use all 3rd party material</a:t>
            </a:r>
          </a:p>
          <a:p>
            <a:pPr lvl="1" marL="764540" indent="-382270" defTabSz="502412">
              <a:spcBef>
                <a:spcPts val="3600"/>
              </a:spcBef>
              <a:defRPr sz="2752"/>
            </a:pPr>
            <a:r>
              <a:t>Author affirms all 3rd party material is included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lawfully</a:t>
            </a:r>
          </a:p>
          <a:p>
            <a:pPr marL="382270" indent="-382270" defTabSz="502412">
              <a:spcBef>
                <a:spcPts val="3600"/>
              </a:spcBef>
              <a:defRPr sz="2752"/>
            </a:pPr>
            <a:r>
              <a:t>Author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indemnity</a:t>
            </a:r>
            <a:r>
              <a:t> of journal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hings to Think Abou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Things to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Think</a:t>
            </a:r>
            <a:r>
              <a:t> About</a:t>
            </a:r>
          </a:p>
        </p:txBody>
      </p:sp>
      <p:sp>
        <p:nvSpPr>
          <p:cNvPr id="132" name="Funder open access requirements (NIH, e.g.)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Funder</a:t>
            </a:r>
            <a:r>
              <a:t> open access requirements (NIH, e.g.)</a:t>
            </a:r>
          </a:p>
          <a:p>
            <a:pPr/>
            <a:r>
              <a:t>Your own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goals</a:t>
            </a:r>
            <a:r>
              <a:t> for the piece—P&amp;T, engage your field, impact a public debate, support teaching, etc.</a:t>
            </a:r>
          </a:p>
          <a:p>
            <a:pPr/>
            <a:r>
              <a:t>What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uses you’d like to make</a:t>
            </a:r>
            <a:r>
              <a:t> with the work after it’s published</a:t>
            </a:r>
          </a:p>
          <a:p>
            <a:pPr/>
            <a:r>
              <a:t>What uses you’d like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others</a:t>
            </a:r>
            <a:r>
              <a:t> to be able to make of the work after it’s published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Rights you might reserve for yourself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84886">
              <a:defRPr sz="6640"/>
            </a:pPr>
            <a:r>
              <a:t>Rights you might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reserve</a:t>
            </a:r>
            <a:r>
              <a:t> for yourself</a:t>
            </a:r>
          </a:p>
        </p:txBody>
      </p:sp>
      <p:sp>
        <p:nvSpPr>
          <p:cNvPr id="135" name="Right to deposit/publish a version of the article: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42264" indent="-342264" defTabSz="449833">
              <a:spcBef>
                <a:spcPts val="3200"/>
              </a:spcBef>
              <a:defRPr sz="2464"/>
            </a:pPr>
            <a:r>
              <a:t>Right to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deposit/publish</a:t>
            </a:r>
            <a:r>
              <a:t> a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version</a:t>
            </a:r>
            <a:r>
              <a:t> of the article:</a:t>
            </a:r>
          </a:p>
          <a:p>
            <a:pPr lvl="1" marL="684529" indent="-342264" defTabSz="449833">
              <a:spcBef>
                <a:spcPts val="3200"/>
              </a:spcBef>
              <a:defRPr sz="2464"/>
            </a:pPr>
            <a:r>
              <a:t>in your institutional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repository</a:t>
            </a:r>
            <a:r>
              <a:t> (</a:t>
            </a:r>
            <a:r>
              <a:rPr u="sng">
                <a:hlinkClick r:id="rId2" invalidUrl="" action="" tgtFrame="" tooltip="" history="1" highlightClick="0" endSnd="0"/>
              </a:rPr>
              <a:t>scholarship.richmond.edu</a:t>
            </a:r>
            <a:r>
              <a:t>)</a:t>
            </a:r>
          </a:p>
          <a:p>
            <a:pPr lvl="1" marL="684529" indent="-342264" defTabSz="449833">
              <a:spcBef>
                <a:spcPts val="3200"/>
              </a:spcBef>
              <a:defRPr sz="2464"/>
            </a:pPr>
            <a:r>
              <a:t>in a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subject</a:t>
            </a:r>
            <a:r>
              <a:t> archive/preprint server - e.g., arXiv, SSRN, Humanities Commons</a:t>
            </a:r>
          </a:p>
          <a:p>
            <a:pPr lvl="1" marL="684529" indent="-342264" defTabSz="449833">
              <a:spcBef>
                <a:spcPts val="3200"/>
              </a:spcBef>
              <a:defRPr sz="2464"/>
            </a:pPr>
            <a:r>
              <a:t>on your personal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website</a:t>
            </a:r>
            <a:r>
              <a:t>/departmental site</a:t>
            </a:r>
          </a:p>
          <a:p>
            <a:pPr lvl="1" marL="684529" indent="-342264" defTabSz="449833">
              <a:spcBef>
                <a:spcPts val="3200"/>
              </a:spcBef>
              <a:defRPr sz="2464"/>
            </a:pPr>
            <a:r>
              <a:t>on a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social network</a:t>
            </a:r>
            <a:r>
              <a:t> (e.g., </a:t>
            </a:r>
            <a:r>
              <a:rPr u="sng">
                <a:hlinkClick r:id="rId3" invalidUrl="" action="" tgtFrame="" tooltip="" history="1" highlightClick="0" endSnd="0"/>
              </a:rPr>
              <a:t>academia.edu</a:t>
            </a:r>
            <a:r>
              <a:t>)</a:t>
            </a:r>
          </a:p>
          <a:p>
            <a:pPr marL="342264" indent="-342264" defTabSz="449833">
              <a:spcBef>
                <a:spcPts val="3200"/>
              </a:spcBef>
              <a:defRPr sz="2464"/>
            </a:pPr>
            <a:r>
              <a:t>Right to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use</a:t>
            </a:r>
            <a:r>
              <a:t> article in teaching, conference presentations, etc.</a:t>
            </a:r>
          </a:p>
          <a:p>
            <a:pPr marL="342264" indent="-342264" defTabSz="449833">
              <a:spcBef>
                <a:spcPts val="3200"/>
              </a:spcBef>
              <a:defRPr sz="2464"/>
            </a:pPr>
            <a:r>
              <a:t>Right to reuse/reprint portions of article in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future books, articles</a:t>
            </a:r>
          </a:p>
          <a:p>
            <a:pPr marL="342264" indent="-342264" defTabSz="449833">
              <a:spcBef>
                <a:spcPts val="3200"/>
              </a:spcBef>
              <a:defRPr sz="2464"/>
            </a:pPr>
            <a:r>
              <a:t>Other ideas?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Image" descr="Image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264" t="0" r="52845" b="3567"/>
          <a:stretch>
            <a:fillRect/>
          </a:stretch>
        </p:blipFill>
        <p:spPr>
          <a:xfrm>
            <a:off x="6718300" y="2815099"/>
            <a:ext cx="5334001" cy="6062201"/>
          </a:xfrm>
          <a:prstGeom prst="rect">
            <a:avLst/>
          </a:prstGeom>
        </p:spPr>
      </p:pic>
      <p:sp>
        <p:nvSpPr>
          <p:cNvPr id="138" name="Key resource: SHERPA RoME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84886">
              <a:defRPr sz="6640"/>
            </a:pPr>
            <a:r>
              <a:t>Key resource: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SHERPA RoMEO</a:t>
            </a:r>
          </a:p>
        </p:txBody>
      </p:sp>
      <p:sp>
        <p:nvSpPr>
          <p:cNvPr id="139" name="Massive archive of author agreements for major publishers…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 marL="301752" indent="-301752" defTabSz="514095">
              <a:spcBef>
                <a:spcPts val="2800"/>
              </a:spcBef>
              <a:defRPr sz="2464"/>
            </a:pPr>
            <a:r>
              <a:t>Massive archive of author agreements for major publishers</a:t>
            </a:r>
          </a:p>
          <a:p>
            <a:pPr marL="301752" indent="-301752" defTabSz="514095">
              <a:spcBef>
                <a:spcPts val="2800"/>
              </a:spcBef>
              <a:defRPr sz="2464"/>
            </a:pPr>
            <a:r>
              <a:t>Links to full text of agreements</a:t>
            </a:r>
          </a:p>
          <a:p>
            <a:pPr marL="301752" indent="-301752" defTabSz="514095">
              <a:spcBef>
                <a:spcPts val="2800"/>
              </a:spcBef>
              <a:defRPr sz="2464"/>
            </a:pPr>
            <a:r>
              <a:t>Categorizes publishers’ default policies re author reuse</a:t>
            </a:r>
          </a:p>
          <a:p>
            <a:pPr marL="301752" indent="-301752" defTabSz="514095">
              <a:spcBef>
                <a:spcPts val="2800"/>
              </a:spcBef>
              <a:defRPr sz="2464"/>
            </a:pPr>
            <a:r>
              <a:t>Nomenclature:</a:t>
            </a:r>
          </a:p>
          <a:p>
            <a:pPr lvl="1" marL="603504" indent="-301752" defTabSz="514095">
              <a:spcBef>
                <a:spcPts val="2800"/>
              </a:spcBef>
              <a:defRPr sz="2464"/>
            </a:pPr>
            <a:r>
              <a:t>“pre-print”</a:t>
            </a:r>
          </a:p>
          <a:p>
            <a:pPr lvl="1" marL="603504" indent="-301752" defTabSz="514095">
              <a:spcBef>
                <a:spcPts val="2800"/>
              </a:spcBef>
              <a:defRPr sz="2464"/>
            </a:pPr>
            <a:r>
              <a:t>“post-print”</a:t>
            </a:r>
          </a:p>
          <a:p>
            <a:pPr lvl="1" marL="603504" indent="-301752" defTabSz="514095">
              <a:spcBef>
                <a:spcPts val="2800"/>
              </a:spcBef>
              <a:defRPr sz="2464"/>
            </a:pPr>
            <a:r>
              <a:t>“publisher PDF”</a:t>
            </a:r>
          </a:p>
          <a:p>
            <a:pPr marL="301752" indent="-301752" defTabSz="514095">
              <a:spcBef>
                <a:spcPts val="2800"/>
              </a:spcBef>
              <a:defRPr sz="2464"/>
            </a:pPr>
            <a:r>
              <a:t>Notice/Citation Requirements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Flavors of Open, and a note about “predatory publishers”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defRPr sz="6400"/>
            </a:lvl1pPr>
          </a:lstStyle>
          <a:p>
            <a:pPr/>
            <a:r>
              <a:t>Flavors of Open, and a note about “predatory publishers”</a:t>
            </a:r>
          </a:p>
        </p:txBody>
      </p:sp>
      <p:sp>
        <p:nvSpPr>
          <p:cNvPr id="142" name="Open Access in two flavors: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22275" indent="-422275" defTabSz="554990">
              <a:spcBef>
                <a:spcPts val="3900"/>
              </a:spcBef>
              <a:defRPr sz="3040"/>
            </a:pPr>
            <a:r>
              <a:t>Open Access in two flavors:</a:t>
            </a:r>
          </a:p>
          <a:p>
            <a:pPr lvl="1" marL="844550" indent="-422275" defTabSz="554990">
              <a:spcBef>
                <a:spcPts val="3900"/>
              </a:spcBef>
              <a:defRPr sz="3040"/>
            </a:pPr>
            <a:r>
              <a:t>Green: author publishes in traditional journal, but archives a version of her article with an open license in an open repository</a:t>
            </a:r>
          </a:p>
          <a:p>
            <a:pPr lvl="1" marL="844550" indent="-422275" defTabSz="554990">
              <a:spcBef>
                <a:spcPts val="3900"/>
              </a:spcBef>
              <a:defRPr sz="3040"/>
            </a:pPr>
            <a:r>
              <a:t>Gold: article is published by the journal with an open license</a:t>
            </a:r>
          </a:p>
          <a:p>
            <a:pPr marL="422275" indent="-422275" defTabSz="554990">
              <a:spcBef>
                <a:spcPts val="3900"/>
              </a:spcBef>
              <a:defRPr sz="3040"/>
            </a:pPr>
            <a:r>
              <a:t>Funding OA: Institutional memberships, author processing charges</a:t>
            </a:r>
          </a:p>
          <a:p>
            <a:pPr marL="422275" indent="-422275" defTabSz="554990">
              <a:spcBef>
                <a:spcPts val="3900"/>
              </a:spcBef>
              <a:defRPr sz="3040"/>
            </a:pPr>
            <a:r>
              <a:t>“Predatory” publishers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Reclaiming Right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Reclaiming </a:t>
            </a:r>
            <a:r>
              <a:t>Rights</a:t>
            </a:r>
          </a:p>
        </p:txBody>
      </p:sp>
      <p:sp>
        <p:nvSpPr>
          <p:cNvPr id="145" name="Older works (often out of print) may be reclaimed by an author or heir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22275" indent="-422275" defTabSz="554990">
              <a:spcBef>
                <a:spcPts val="3900"/>
              </a:spcBef>
              <a:defRPr sz="3040"/>
            </a:pPr>
            <a:r>
              <a:t>Older works (often out of print) may be reclaimed by an author or heirs</a:t>
            </a:r>
          </a:p>
          <a:p>
            <a:pPr marL="422275" indent="-422275" defTabSz="554990">
              <a:spcBef>
                <a:spcPts val="3900"/>
              </a:spcBef>
              <a:defRPr sz="3040"/>
            </a:pPr>
            <a:r>
              <a:t>Three ways:</a:t>
            </a:r>
          </a:p>
          <a:p>
            <a:pPr lvl="1" marL="844550" indent="-422275" defTabSz="554990">
              <a:spcBef>
                <a:spcPts val="3900"/>
              </a:spcBef>
              <a:defRPr sz="3040"/>
            </a:pPr>
            <a:r>
              <a:t>Statutory Termination of Transfer - Complex!</a:t>
            </a:r>
          </a:p>
          <a:p>
            <a:pPr lvl="1" marL="844550" indent="-422275" defTabSz="554990">
              <a:spcBef>
                <a:spcPts val="3900"/>
              </a:spcBef>
              <a:defRPr sz="3040"/>
            </a:pPr>
            <a:r>
              <a:t>Contractual reversion - Authors Alliance Guide</a:t>
            </a:r>
          </a:p>
          <a:p>
            <a:pPr lvl="1" marL="844550" indent="-422275" defTabSz="554990">
              <a:spcBef>
                <a:spcPts val="3900"/>
              </a:spcBef>
              <a:defRPr sz="3040"/>
            </a:pPr>
            <a:r>
              <a:t>Informal negotiation w/ publisher - Same</a:t>
            </a:r>
          </a:p>
          <a:p>
            <a:pPr marL="422275" indent="-422275" defTabSz="554990">
              <a:spcBef>
                <a:spcPts val="3900"/>
              </a:spcBef>
              <a:defRPr sz="3040"/>
            </a:pPr>
            <a:r>
              <a:t>Why? Typically to re-publish online, free, and often open access…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