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7"/>
  </p:notesMasterIdLst>
  <p:sldIdLst>
    <p:sldId id="664" r:id="rId3"/>
    <p:sldId id="493" r:id="rId4"/>
    <p:sldId id="578" r:id="rId5"/>
    <p:sldId id="651" r:id="rId6"/>
    <p:sldId id="707" r:id="rId7"/>
    <p:sldId id="708" r:id="rId8"/>
    <p:sldId id="705" r:id="rId9"/>
    <p:sldId id="706" r:id="rId10"/>
    <p:sldId id="704" r:id="rId11"/>
    <p:sldId id="709" r:id="rId12"/>
    <p:sldId id="690" r:id="rId13"/>
    <p:sldId id="710" r:id="rId14"/>
    <p:sldId id="694" r:id="rId15"/>
    <p:sldId id="732" r:id="rId16"/>
    <p:sldId id="695" r:id="rId17"/>
    <p:sldId id="692" r:id="rId18"/>
    <p:sldId id="696" r:id="rId19"/>
    <p:sldId id="698" r:id="rId20"/>
    <p:sldId id="662" r:id="rId21"/>
    <p:sldId id="711" r:id="rId22"/>
    <p:sldId id="720" r:id="rId23"/>
    <p:sldId id="719" r:id="rId24"/>
    <p:sldId id="688" r:id="rId25"/>
    <p:sldId id="663" r:id="rId26"/>
    <p:sldId id="660" r:id="rId27"/>
    <p:sldId id="661" r:id="rId28"/>
    <p:sldId id="689" r:id="rId29"/>
    <p:sldId id="722" r:id="rId30"/>
    <p:sldId id="726" r:id="rId31"/>
    <p:sldId id="727" r:id="rId32"/>
    <p:sldId id="733" r:id="rId33"/>
    <p:sldId id="728" r:id="rId34"/>
    <p:sldId id="729" r:id="rId35"/>
    <p:sldId id="725" r:id="rId36"/>
    <p:sldId id="723" r:id="rId37"/>
    <p:sldId id="724" r:id="rId38"/>
    <p:sldId id="721" r:id="rId39"/>
    <p:sldId id="730" r:id="rId40"/>
    <p:sldId id="697" r:id="rId41"/>
    <p:sldId id="712" r:id="rId42"/>
    <p:sldId id="699" r:id="rId43"/>
    <p:sldId id="714" r:id="rId44"/>
    <p:sldId id="715" r:id="rId45"/>
    <p:sldId id="716" r:id="rId46"/>
    <p:sldId id="717" r:id="rId47"/>
    <p:sldId id="735" r:id="rId48"/>
    <p:sldId id="734" r:id="rId49"/>
    <p:sldId id="736" r:id="rId50"/>
    <p:sldId id="738" r:id="rId51"/>
    <p:sldId id="737" r:id="rId52"/>
    <p:sldId id="713" r:id="rId53"/>
    <p:sldId id="742" r:id="rId54"/>
    <p:sldId id="718" r:id="rId55"/>
    <p:sldId id="70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71F2E2-4948-4FEC-B969-649B70D9692C}">
          <p14:sldIdLst>
            <p14:sldId id="664"/>
            <p14:sldId id="493"/>
            <p14:sldId id="578"/>
            <p14:sldId id="651"/>
            <p14:sldId id="707"/>
            <p14:sldId id="708"/>
            <p14:sldId id="705"/>
            <p14:sldId id="706"/>
            <p14:sldId id="704"/>
            <p14:sldId id="709"/>
            <p14:sldId id="690"/>
            <p14:sldId id="710"/>
            <p14:sldId id="694"/>
            <p14:sldId id="732"/>
            <p14:sldId id="695"/>
            <p14:sldId id="692"/>
            <p14:sldId id="696"/>
            <p14:sldId id="698"/>
            <p14:sldId id="662"/>
            <p14:sldId id="711"/>
            <p14:sldId id="720"/>
            <p14:sldId id="719"/>
            <p14:sldId id="688"/>
            <p14:sldId id="663"/>
            <p14:sldId id="660"/>
            <p14:sldId id="661"/>
            <p14:sldId id="689"/>
            <p14:sldId id="722"/>
            <p14:sldId id="726"/>
            <p14:sldId id="727"/>
            <p14:sldId id="733"/>
            <p14:sldId id="728"/>
            <p14:sldId id="729"/>
            <p14:sldId id="725"/>
            <p14:sldId id="723"/>
            <p14:sldId id="724"/>
            <p14:sldId id="721"/>
            <p14:sldId id="730"/>
            <p14:sldId id="697"/>
            <p14:sldId id="712"/>
            <p14:sldId id="699"/>
            <p14:sldId id="714"/>
            <p14:sldId id="715"/>
            <p14:sldId id="716"/>
            <p14:sldId id="717"/>
            <p14:sldId id="735"/>
            <p14:sldId id="734"/>
            <p14:sldId id="736"/>
            <p14:sldId id="738"/>
            <p14:sldId id="737"/>
            <p14:sldId id="713"/>
            <p14:sldId id="742"/>
            <p14:sldId id="718"/>
            <p14:sldId id="7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F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1" autoAdjust="0"/>
    <p:restoredTop sz="85007" autoAdjust="0"/>
  </p:normalViewPr>
  <p:slideViewPr>
    <p:cSldViewPr snapToGrid="0">
      <p:cViewPr varScale="1">
        <p:scale>
          <a:sx n="81" d="100"/>
          <a:sy n="81" d="100"/>
        </p:scale>
        <p:origin x="120" y="366"/>
      </p:cViewPr>
      <p:guideLst/>
    </p:cSldViewPr>
  </p:slideViewPr>
  <p:outlineViewPr>
    <p:cViewPr>
      <p:scale>
        <a:sx n="33" d="100"/>
        <a:sy n="33" d="100"/>
      </p:scale>
      <p:origin x="0" y="-29108"/>
    </p:cViewPr>
  </p:outlineViewPr>
  <p:notesTextViewPr>
    <p:cViewPr>
      <p:scale>
        <a:sx n="1" d="1"/>
        <a:sy n="1" d="1"/>
      </p:scale>
      <p:origin x="0" y="0"/>
    </p:cViewPr>
  </p:notesTextViewPr>
  <p:notesViewPr>
    <p:cSldViewPr snapToGrid="0">
      <p:cViewPr varScale="1">
        <p:scale>
          <a:sx n="54" d="100"/>
          <a:sy n="54" d="100"/>
        </p:scale>
        <p:origin x="17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2B084-03D6-4B48-83CF-A9286479025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1F241-EACC-4AE7-BE40-9F7149D08CCB}" type="slidenum">
              <a:rPr lang="en-US" smtClean="0"/>
              <a:t>‹#›</a:t>
            </a:fld>
            <a:endParaRPr lang="en-US"/>
          </a:p>
        </p:txBody>
      </p:sp>
    </p:spTree>
    <p:extLst>
      <p:ext uri="{BB962C8B-B14F-4D97-AF65-F5344CB8AC3E}">
        <p14:creationId xmlns:p14="http://schemas.microsoft.com/office/powerpoint/2010/main" val="239018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anguages.ait.ac.th/wp-content/uploads/sites/18/2018/08/Writing-Research-Articles-for-Publication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anguages.ait.ac.th/wp-content/uploads/sites/18/2018/08/Writing-Research-Articles-for-Publication1.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58750" indent="0">
              <a:buNone/>
            </a:pPr>
            <a:r>
              <a:rPr lang="en-US" dirty="0"/>
              <a:t>Contains images that require alt text, including text-based screenshots.</a:t>
            </a:r>
          </a:p>
          <a:p>
            <a:pPr marL="158750" indent="0">
              <a:buNone/>
            </a:pPr>
            <a:r>
              <a:rPr lang="en-US" dirty="0"/>
              <a:t>None of the images, screenshots, or examples may be extracted for other use. CC-BY license does not apply to these components individually.</a:t>
            </a:r>
          </a:p>
          <a:p>
            <a:pPr marL="158750" indent="0">
              <a:buNone/>
            </a:pPr>
            <a:r>
              <a:rPr lang="en-US" dirty="0"/>
              <a:t>The dinosaur image is a GWL icon. </a:t>
            </a:r>
          </a:p>
          <a:p>
            <a:endParaRPr lang="en-US" dirty="0"/>
          </a:p>
        </p:txBody>
      </p:sp>
    </p:spTree>
    <p:extLst>
      <p:ext uri="{BB962C8B-B14F-4D97-AF65-F5344CB8AC3E}">
        <p14:creationId xmlns:p14="http://schemas.microsoft.com/office/powerpoint/2010/main" val="424776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651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177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991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using the author as the subject of your sentence, you’re referring to something they did in the world—in the past. If you refer to a study or a paper—it still presents whatever it did when it was first written; it always will because it still says the same thing. </a:t>
            </a:r>
          </a:p>
        </p:txBody>
      </p:sp>
    </p:spTree>
    <p:extLst>
      <p:ext uri="{BB962C8B-B14F-4D97-AF65-F5344CB8AC3E}">
        <p14:creationId xmlns:p14="http://schemas.microsoft.com/office/powerpoint/2010/main" val="220488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937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7253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833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853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65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174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23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603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might be what you want to do in certain situations:</a:t>
            </a:r>
            <a:r>
              <a:rPr lang="en-US" baseline="0" dirty="0"/>
              <a:t> “Errors in sampling led to X…” (you wouldn’t actually say “we made errors with the sampling, which caused…”</a:t>
            </a:r>
            <a:endParaRPr lang="en-US" dirty="0"/>
          </a:p>
        </p:txBody>
      </p:sp>
    </p:spTree>
    <p:extLst>
      <p:ext uri="{BB962C8B-B14F-4D97-AF65-F5344CB8AC3E}">
        <p14:creationId xmlns:p14="http://schemas.microsoft.com/office/powerpoint/2010/main" val="184137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1995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08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644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9337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https://www.nature.com/nature-portfolio/for-authors/write</a:t>
            </a:r>
          </a:p>
          <a:p>
            <a:endParaRPr lang="en-US" dirty="0"/>
          </a:p>
        </p:txBody>
      </p:sp>
    </p:spTree>
    <p:extLst>
      <p:ext uri="{BB962C8B-B14F-4D97-AF65-F5344CB8AC3E}">
        <p14:creationId xmlns:p14="http://schemas.microsoft.com/office/powerpoint/2010/main" val="218060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4195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verb tense usage in a single article from the field of Civil and Environmental Engineering </a:t>
            </a:r>
          </a:p>
          <a:p>
            <a:r>
              <a:rPr lang="en-US" dirty="0"/>
              <a:t>NOT meant to be representative of the sub-field—just one example from it</a:t>
            </a:r>
          </a:p>
          <a:p>
            <a:r>
              <a:rPr lang="en-US" dirty="0"/>
              <a:t>This is an example of an experiment-based paper</a:t>
            </a:r>
          </a:p>
        </p:txBody>
      </p:sp>
      <p:sp>
        <p:nvSpPr>
          <p:cNvPr id="4" name="Slide Number Placeholder 3"/>
          <p:cNvSpPr>
            <a:spLocks noGrp="1"/>
          </p:cNvSpPr>
          <p:nvPr>
            <p:ph type="sldNum" sz="quarter" idx="5"/>
          </p:nvPr>
        </p:nvSpPr>
        <p:spPr/>
        <p:txBody>
          <a:bodyPr/>
          <a:lstStyle/>
          <a:p>
            <a:fld id="{8861F241-EACC-4AE7-BE40-9F7149D08CCB}" type="slidenum">
              <a:rPr lang="en-US" smtClean="0"/>
              <a:t>28</a:t>
            </a:fld>
            <a:endParaRPr lang="en-US"/>
          </a:p>
        </p:txBody>
      </p:sp>
    </p:spTree>
    <p:extLst>
      <p:ext uri="{BB962C8B-B14F-4D97-AF65-F5344CB8AC3E}">
        <p14:creationId xmlns:p14="http://schemas.microsoft.com/office/powerpoint/2010/main" val="1343430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single article from the field of Civil and Environmental Engineering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meant to be representative of the sub-field—just one example from it</a:t>
            </a:r>
          </a:p>
          <a:p>
            <a:endParaRPr lang="en-US" dirty="0"/>
          </a:p>
          <a:p>
            <a:endParaRPr lang="en-US" dirty="0"/>
          </a:p>
        </p:txBody>
      </p:sp>
      <p:sp>
        <p:nvSpPr>
          <p:cNvPr id="4" name="Slide Number Placeholder 3"/>
          <p:cNvSpPr>
            <a:spLocks noGrp="1"/>
          </p:cNvSpPr>
          <p:nvPr>
            <p:ph type="sldNum" sz="quarter" idx="5"/>
          </p:nvPr>
        </p:nvSpPr>
        <p:spPr/>
        <p:txBody>
          <a:bodyPr/>
          <a:lstStyle/>
          <a:p>
            <a:fld id="{8861F241-EACC-4AE7-BE40-9F7149D08CCB}" type="slidenum">
              <a:rPr lang="en-US" smtClean="0"/>
              <a:t>29</a:t>
            </a:fld>
            <a:endParaRPr lang="en-US"/>
          </a:p>
        </p:txBody>
      </p:sp>
    </p:spTree>
    <p:extLst>
      <p:ext uri="{BB962C8B-B14F-4D97-AF65-F5344CB8AC3E}">
        <p14:creationId xmlns:p14="http://schemas.microsoft.com/office/powerpoint/2010/main" val="38767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2501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usage in a single article from the field of Civil and Environmental Engineering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meant to be representative of the sub-field—just one example from it</a:t>
            </a:r>
          </a:p>
          <a:p>
            <a:r>
              <a:rPr lang="en-US" dirty="0"/>
              <a:t>This seems like a lot of passive voice to us—not typical</a:t>
            </a:r>
          </a:p>
        </p:txBody>
      </p:sp>
      <p:sp>
        <p:nvSpPr>
          <p:cNvPr id="4" name="Slide Number Placeholder 3"/>
          <p:cNvSpPr>
            <a:spLocks noGrp="1"/>
          </p:cNvSpPr>
          <p:nvPr>
            <p:ph type="sldNum" sz="quarter" idx="5"/>
          </p:nvPr>
        </p:nvSpPr>
        <p:spPr/>
        <p:txBody>
          <a:bodyPr/>
          <a:lstStyle/>
          <a:p>
            <a:fld id="{8861F241-EACC-4AE7-BE40-9F7149D08CCB}" type="slidenum">
              <a:rPr lang="en-US" smtClean="0"/>
              <a:t>30</a:t>
            </a:fld>
            <a:endParaRPr lang="en-US"/>
          </a:p>
        </p:txBody>
      </p:sp>
    </p:spTree>
    <p:extLst>
      <p:ext uri="{BB962C8B-B14F-4D97-AF65-F5344CB8AC3E}">
        <p14:creationId xmlns:p14="http://schemas.microsoft.com/office/powerpoint/2010/main" val="2414254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single article from the field of Computer 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meant to be representative of the sub-field—just one example from it</a:t>
            </a:r>
          </a:p>
        </p:txBody>
      </p:sp>
      <p:sp>
        <p:nvSpPr>
          <p:cNvPr id="4" name="Slide Number Placeholder 3"/>
          <p:cNvSpPr>
            <a:spLocks noGrp="1"/>
          </p:cNvSpPr>
          <p:nvPr>
            <p:ph type="sldNum" sz="quarter" idx="5"/>
          </p:nvPr>
        </p:nvSpPr>
        <p:spPr/>
        <p:txBody>
          <a:bodyPr/>
          <a:lstStyle/>
          <a:p>
            <a:fld id="{8861F241-EACC-4AE7-BE40-9F7149D08CCB}" type="slidenum">
              <a:rPr lang="en-US" smtClean="0"/>
              <a:t>31</a:t>
            </a:fld>
            <a:endParaRPr lang="en-US"/>
          </a:p>
        </p:txBody>
      </p:sp>
    </p:spTree>
    <p:extLst>
      <p:ext uri="{BB962C8B-B14F-4D97-AF65-F5344CB8AC3E}">
        <p14:creationId xmlns:p14="http://schemas.microsoft.com/office/powerpoint/2010/main" val="876380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single conference paper from the field of Computer 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meant to be representative of the sub-field—just one example from it</a:t>
            </a:r>
          </a:p>
          <a:p>
            <a:r>
              <a:rPr lang="en-US" dirty="0"/>
              <a:t>**This is only ONE type of CS writing**</a:t>
            </a:r>
          </a:p>
          <a:p>
            <a:r>
              <a:rPr lang="en-US" dirty="0"/>
              <a:t>But CS does tend to use more present tense, especially in proof-based work like this (more math language = more present tense)</a:t>
            </a:r>
          </a:p>
          <a:p>
            <a:r>
              <a:rPr lang="en-US" dirty="0"/>
              <a:t>Command: e.g.: “Let X represent…” “Take Y as…”</a:t>
            </a:r>
          </a:p>
          <a:p>
            <a:r>
              <a:rPr lang="en-US" dirty="0"/>
              <a:t>A lot of “the model does this, does that, uses this,” etc.</a:t>
            </a:r>
          </a:p>
        </p:txBody>
      </p:sp>
      <p:sp>
        <p:nvSpPr>
          <p:cNvPr id="4" name="Slide Number Placeholder 3"/>
          <p:cNvSpPr>
            <a:spLocks noGrp="1"/>
          </p:cNvSpPr>
          <p:nvPr>
            <p:ph type="sldNum" sz="quarter" idx="5"/>
          </p:nvPr>
        </p:nvSpPr>
        <p:spPr/>
        <p:txBody>
          <a:bodyPr/>
          <a:lstStyle/>
          <a:p>
            <a:fld id="{8861F241-EACC-4AE7-BE40-9F7149D08CCB}" type="slidenum">
              <a:rPr lang="en-US" smtClean="0"/>
              <a:t>32</a:t>
            </a:fld>
            <a:endParaRPr lang="en-US"/>
          </a:p>
        </p:txBody>
      </p:sp>
    </p:spTree>
    <p:extLst>
      <p:ext uri="{BB962C8B-B14F-4D97-AF65-F5344CB8AC3E}">
        <p14:creationId xmlns:p14="http://schemas.microsoft.com/office/powerpoint/2010/main" val="289877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single conference paper from the field of Computer Science </a:t>
            </a:r>
          </a:p>
          <a:p>
            <a:r>
              <a:rPr lang="en-US" dirty="0"/>
              <a:t>NOT meant to be representative of the sub-field—just one example from it</a:t>
            </a:r>
          </a:p>
          <a:p>
            <a:r>
              <a:rPr lang="en-US" dirty="0"/>
              <a:t>In intro: simple present, some present perfect (see next slide)</a:t>
            </a:r>
          </a:p>
        </p:txBody>
      </p:sp>
      <p:sp>
        <p:nvSpPr>
          <p:cNvPr id="4" name="Slide Number Placeholder 3"/>
          <p:cNvSpPr>
            <a:spLocks noGrp="1"/>
          </p:cNvSpPr>
          <p:nvPr>
            <p:ph type="sldNum" sz="quarter" idx="5"/>
          </p:nvPr>
        </p:nvSpPr>
        <p:spPr/>
        <p:txBody>
          <a:bodyPr/>
          <a:lstStyle/>
          <a:p>
            <a:fld id="{8861F241-EACC-4AE7-BE40-9F7149D08CCB}" type="slidenum">
              <a:rPr lang="en-US" smtClean="0"/>
              <a:t>33</a:t>
            </a:fld>
            <a:endParaRPr lang="en-US"/>
          </a:p>
        </p:txBody>
      </p:sp>
    </p:spTree>
    <p:extLst>
      <p:ext uri="{BB962C8B-B14F-4D97-AF65-F5344CB8AC3E}">
        <p14:creationId xmlns:p14="http://schemas.microsoft.com/office/powerpoint/2010/main" val="1310913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fellowship proposal statement (Biomedical Engineering)</a:t>
            </a:r>
          </a:p>
          <a:p>
            <a:r>
              <a:rPr lang="en-US" dirty="0"/>
              <a:t>Verb tenses: overall</a:t>
            </a:r>
          </a:p>
          <a:p>
            <a:r>
              <a:rPr lang="en-US" dirty="0"/>
              <a:t>Here, since it’s a proposal, we see a lot of what would usually be past tense replaced by future (since the study hasn’t been done yet)</a:t>
            </a:r>
          </a:p>
        </p:txBody>
      </p:sp>
      <p:sp>
        <p:nvSpPr>
          <p:cNvPr id="4" name="Slide Number Placeholder 3"/>
          <p:cNvSpPr>
            <a:spLocks noGrp="1"/>
          </p:cNvSpPr>
          <p:nvPr>
            <p:ph type="sldNum" sz="quarter" idx="5"/>
          </p:nvPr>
        </p:nvSpPr>
        <p:spPr/>
        <p:txBody>
          <a:bodyPr/>
          <a:lstStyle/>
          <a:p>
            <a:fld id="{8861F241-EACC-4AE7-BE40-9F7149D08CCB}" type="slidenum">
              <a:rPr lang="en-US" smtClean="0"/>
              <a:t>34</a:t>
            </a:fld>
            <a:endParaRPr lang="en-US"/>
          </a:p>
        </p:txBody>
      </p:sp>
    </p:spTree>
    <p:extLst>
      <p:ext uri="{BB962C8B-B14F-4D97-AF65-F5344CB8AC3E}">
        <p14:creationId xmlns:p14="http://schemas.microsoft.com/office/powerpoint/2010/main" val="515760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tense usage in a fellowship proposal statement (Biomedical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and BI are the National Science Foundation categories “Intellectual Merit” and “Broader Impacts,” often separate sections in NSF proposals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since it’s a proposal, we see a lot of what would usually be past tense replaced by future (since the study hasn’t been done yet)—talking about the methods will be future tense here</a:t>
            </a:r>
          </a:p>
          <a:p>
            <a:endParaRPr lang="en-US" dirty="0"/>
          </a:p>
        </p:txBody>
      </p:sp>
      <p:sp>
        <p:nvSpPr>
          <p:cNvPr id="4" name="Slide Number Placeholder 3"/>
          <p:cNvSpPr>
            <a:spLocks noGrp="1"/>
          </p:cNvSpPr>
          <p:nvPr>
            <p:ph type="sldNum" sz="quarter" idx="5"/>
          </p:nvPr>
        </p:nvSpPr>
        <p:spPr/>
        <p:txBody>
          <a:bodyPr/>
          <a:lstStyle/>
          <a:p>
            <a:fld id="{8861F241-EACC-4AE7-BE40-9F7149D08CCB}" type="slidenum">
              <a:rPr lang="en-US" smtClean="0"/>
              <a:t>35</a:t>
            </a:fld>
            <a:endParaRPr lang="en-US"/>
          </a:p>
        </p:txBody>
      </p:sp>
    </p:spTree>
    <p:extLst>
      <p:ext uri="{BB962C8B-B14F-4D97-AF65-F5344CB8AC3E}">
        <p14:creationId xmlns:p14="http://schemas.microsoft.com/office/powerpoint/2010/main" val="743619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Analysis of verb usage in a fellowship proposal statement (Biomedical Engineering)</a:t>
            </a:r>
          </a:p>
          <a:p>
            <a:r>
              <a:rPr lang="en-US" dirty="0"/>
              <a:t>No past passive</a:t>
            </a:r>
          </a:p>
          <a:p>
            <a:r>
              <a:rPr lang="en-US" dirty="0"/>
              <a:t>A little bit of present passive</a:t>
            </a:r>
          </a:p>
          <a:p>
            <a:r>
              <a:rPr lang="en-US" dirty="0"/>
              <a:t>A lot of future active &amp; present active</a:t>
            </a:r>
          </a:p>
        </p:txBody>
      </p:sp>
      <p:sp>
        <p:nvSpPr>
          <p:cNvPr id="4" name="Slide Number Placeholder 3"/>
          <p:cNvSpPr>
            <a:spLocks noGrp="1"/>
          </p:cNvSpPr>
          <p:nvPr>
            <p:ph type="sldNum" sz="quarter" idx="5"/>
          </p:nvPr>
        </p:nvSpPr>
        <p:spPr/>
        <p:txBody>
          <a:bodyPr/>
          <a:lstStyle/>
          <a:p>
            <a:fld id="{8861F241-EACC-4AE7-BE40-9F7149D08CCB}" type="slidenum">
              <a:rPr lang="en-US" smtClean="0"/>
              <a:t>36</a:t>
            </a:fld>
            <a:endParaRPr lang="en-US"/>
          </a:p>
        </p:txBody>
      </p:sp>
    </p:spTree>
    <p:extLst>
      <p:ext uri="{BB962C8B-B14F-4D97-AF65-F5344CB8AC3E}">
        <p14:creationId xmlns:p14="http://schemas.microsoft.com/office/powerpoint/2010/main" val="8385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2680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582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981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8863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4412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813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2609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8103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071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6311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5122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examples from Bowes et. al (2019)</a:t>
            </a:r>
          </a:p>
          <a:p>
            <a:endParaRPr lang="en-US" dirty="0"/>
          </a:p>
          <a:p>
            <a:r>
              <a:rPr lang="en-US" dirty="0"/>
              <a:t>*Intros might use past tense if there’s a preview of methods/summary of the study in the last intro paragraph</a:t>
            </a:r>
          </a:p>
        </p:txBody>
      </p:sp>
      <p:sp>
        <p:nvSpPr>
          <p:cNvPr id="4" name="Slide Number Placeholder 3"/>
          <p:cNvSpPr>
            <a:spLocks noGrp="1"/>
          </p:cNvSpPr>
          <p:nvPr>
            <p:ph type="sldNum" sz="quarter" idx="5"/>
          </p:nvPr>
        </p:nvSpPr>
        <p:spPr/>
        <p:txBody>
          <a:bodyPr/>
          <a:lstStyle/>
          <a:p>
            <a:fld id="{8861F241-EACC-4AE7-BE40-9F7149D08CCB}" type="slidenum">
              <a:rPr lang="en-US" smtClean="0"/>
              <a:t>47</a:t>
            </a:fld>
            <a:endParaRPr lang="en-US"/>
          </a:p>
        </p:txBody>
      </p:sp>
    </p:spTree>
    <p:extLst>
      <p:ext uri="{BB962C8B-B14F-4D97-AF65-F5344CB8AC3E}">
        <p14:creationId xmlns:p14="http://schemas.microsoft.com/office/powerpoint/2010/main" val="948312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examples from Bowes et. al (2019)</a:t>
            </a:r>
          </a:p>
          <a:p>
            <a:endParaRPr lang="en-US" dirty="0"/>
          </a:p>
        </p:txBody>
      </p:sp>
      <p:sp>
        <p:nvSpPr>
          <p:cNvPr id="4" name="Slide Number Placeholder 3"/>
          <p:cNvSpPr>
            <a:spLocks noGrp="1"/>
          </p:cNvSpPr>
          <p:nvPr>
            <p:ph type="sldNum" sz="quarter" idx="5"/>
          </p:nvPr>
        </p:nvSpPr>
        <p:spPr/>
        <p:txBody>
          <a:bodyPr/>
          <a:lstStyle/>
          <a:p>
            <a:fld id="{8861F241-EACC-4AE7-BE40-9F7149D08CCB}" type="slidenum">
              <a:rPr lang="en-US" smtClean="0"/>
              <a:t>48</a:t>
            </a:fld>
            <a:endParaRPr lang="en-US"/>
          </a:p>
        </p:txBody>
      </p:sp>
    </p:spTree>
    <p:extLst>
      <p:ext uri="{BB962C8B-B14F-4D97-AF65-F5344CB8AC3E}">
        <p14:creationId xmlns:p14="http://schemas.microsoft.com/office/powerpoint/2010/main" val="961779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examples from Bowes et. al (2019)</a:t>
            </a:r>
          </a:p>
          <a:p>
            <a:endParaRPr lang="en-US" dirty="0"/>
          </a:p>
        </p:txBody>
      </p:sp>
      <p:sp>
        <p:nvSpPr>
          <p:cNvPr id="4" name="Slide Number Placeholder 3"/>
          <p:cNvSpPr>
            <a:spLocks noGrp="1"/>
          </p:cNvSpPr>
          <p:nvPr>
            <p:ph type="sldNum" sz="quarter" idx="5"/>
          </p:nvPr>
        </p:nvSpPr>
        <p:spPr/>
        <p:txBody>
          <a:bodyPr/>
          <a:lstStyle/>
          <a:p>
            <a:fld id="{8861F241-EACC-4AE7-BE40-9F7149D08CCB}" type="slidenum">
              <a:rPr lang="en-US" smtClean="0"/>
              <a:t>49</a:t>
            </a:fld>
            <a:endParaRPr lang="en-US"/>
          </a:p>
        </p:txBody>
      </p:sp>
    </p:spTree>
    <p:extLst>
      <p:ext uri="{BB962C8B-B14F-4D97-AF65-F5344CB8AC3E}">
        <p14:creationId xmlns:p14="http://schemas.microsoft.com/office/powerpoint/2010/main" val="282977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a:t>
            </a:r>
            <a:r>
              <a:rPr lang="en-US" sz="1200" i="1" dirty="0"/>
              <a:t>Writing Research Articles for Publication</a:t>
            </a:r>
            <a:r>
              <a:rPr lang="en-US" sz="1200" dirty="0"/>
              <a:t>, AIT: </a:t>
            </a:r>
            <a:r>
              <a:rPr lang="en-US" sz="1200" dirty="0">
                <a:hlinkClick r:id="rId3"/>
              </a:rPr>
              <a:t>http://languages.ait.ac.th/wp-content/uploads/sites/18/2018/08/Writing-Research-Articles-for-Publication1.pdf</a:t>
            </a:r>
            <a:r>
              <a:rPr lang="en-US" sz="1200" dirty="0"/>
              <a:t> </a:t>
            </a:r>
          </a:p>
          <a:p>
            <a:endParaRPr lang="en-US" dirty="0"/>
          </a:p>
        </p:txBody>
      </p:sp>
    </p:spTree>
    <p:extLst>
      <p:ext uri="{BB962C8B-B14F-4D97-AF65-F5344CB8AC3E}">
        <p14:creationId xmlns:p14="http://schemas.microsoft.com/office/powerpoint/2010/main" val="1740176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examples from Bowes et. al (2019)</a:t>
            </a:r>
          </a:p>
          <a:p>
            <a:endParaRPr lang="en-US" dirty="0"/>
          </a:p>
        </p:txBody>
      </p:sp>
      <p:sp>
        <p:nvSpPr>
          <p:cNvPr id="4" name="Slide Number Placeholder 3"/>
          <p:cNvSpPr>
            <a:spLocks noGrp="1"/>
          </p:cNvSpPr>
          <p:nvPr>
            <p:ph type="sldNum" sz="quarter" idx="5"/>
          </p:nvPr>
        </p:nvSpPr>
        <p:spPr/>
        <p:txBody>
          <a:bodyPr/>
          <a:lstStyle/>
          <a:p>
            <a:fld id="{8861F241-EACC-4AE7-BE40-9F7149D08CCB}" type="slidenum">
              <a:rPr lang="en-US" smtClean="0"/>
              <a:t>50</a:t>
            </a:fld>
            <a:endParaRPr lang="en-US"/>
          </a:p>
        </p:txBody>
      </p:sp>
    </p:spTree>
    <p:extLst>
      <p:ext uri="{BB962C8B-B14F-4D97-AF65-F5344CB8AC3E}">
        <p14:creationId xmlns:p14="http://schemas.microsoft.com/office/powerpoint/2010/main" val="1220442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1E971D5-E0FE-F140-BF93-BE7DF2E4179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3176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71D5-E0FE-F140-BF93-BE7DF2E4179F}" type="slidenum">
              <a:rPr lang="en-US" smtClean="0"/>
              <a:t>52</a:t>
            </a:fld>
            <a:endParaRPr lang="en-US"/>
          </a:p>
        </p:txBody>
      </p:sp>
    </p:spTree>
    <p:extLst>
      <p:ext uri="{BB962C8B-B14F-4D97-AF65-F5344CB8AC3E}">
        <p14:creationId xmlns:p14="http://schemas.microsoft.com/office/powerpoint/2010/main" val="2754541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5785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245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a:t>
            </a:r>
            <a:r>
              <a:rPr lang="en-US" sz="1200" i="1" dirty="0"/>
              <a:t>Writing Research Articles for Publication</a:t>
            </a:r>
            <a:r>
              <a:rPr lang="en-US" sz="1200" dirty="0"/>
              <a:t>, AIT: </a:t>
            </a:r>
            <a:r>
              <a:rPr lang="en-US" sz="1200" dirty="0">
                <a:hlinkClick r:id="rId3"/>
              </a:rPr>
              <a:t>http://languages.ait.ac.th/wp-content/uploads/sites/18/2018/08/Writing-Research-Articles-for-Publication1.pdf</a:t>
            </a:r>
            <a:r>
              <a:rPr lang="en-US" sz="1200" dirty="0"/>
              <a:t> </a:t>
            </a:r>
          </a:p>
          <a:p>
            <a:endParaRPr lang="en-US" dirty="0"/>
          </a:p>
        </p:txBody>
      </p:sp>
    </p:spTree>
    <p:extLst>
      <p:ext uri="{BB962C8B-B14F-4D97-AF65-F5344CB8AC3E}">
        <p14:creationId xmlns:p14="http://schemas.microsoft.com/office/powerpoint/2010/main" val="19893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2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182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9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B7FF-82BD-46C0-B38C-4289DE578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F69BE0-2241-4A13-B945-E7D89C158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0D2F6-0156-47BC-AF5B-4161BF99B1AC}"/>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757EE43E-FB3E-411C-B27E-4B4145B55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D5ED4-40B7-4021-8FF5-01B8C2F85A52}"/>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428426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FFA9-E32C-44F4-B8F3-D2B43EEA19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8A94E-3659-4762-969E-645667ABE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CA23A-0FE7-4D14-B8CB-0F3F856B9BA4}"/>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9D7E1AF5-26A1-4721-A5BD-25681398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EF3B0-DFA5-429E-82E3-7908A9F83F34}"/>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352733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8CB48-92FA-4717-BC20-9C57864AB8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1200E-A9C8-4BD4-AD05-30F86A952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F4C6A-DE0E-4C45-BDA1-26C0E3647A92}"/>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335DBB65-1089-40D9-8A01-AF5F94974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73CE2-D5E5-496D-86EE-C7DA2A95248E}"/>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100264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userDrawn="1">
  <p:cSld name="Title and body 1 1 1 1">
    <p:spTree>
      <p:nvGrpSpPr>
        <p:cNvPr id="1" name="Shape 165"/>
        <p:cNvGrpSpPr/>
        <p:nvPr/>
      </p:nvGrpSpPr>
      <p:grpSpPr>
        <a:xfrm>
          <a:off x="0" y="0"/>
          <a:ext cx="0" cy="0"/>
          <a:chOff x="0" y="0"/>
          <a:chExt cx="0" cy="0"/>
        </a:xfrm>
      </p:grpSpPr>
      <p:cxnSp>
        <p:nvCxnSpPr>
          <p:cNvPr id="166" name="Shape 166"/>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67" name="Shape 167"/>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68" name="Shape 168"/>
          <p:cNvSpPr txBox="1">
            <a:spLocks noGrp="1"/>
          </p:cNvSpPr>
          <p:nvPr>
            <p:ph type="body" idx="1"/>
          </p:nvPr>
        </p:nvSpPr>
        <p:spPr>
          <a:xfrm>
            <a:off x="872267" y="1467000"/>
            <a:ext cx="10334995" cy="4664000"/>
          </a:xfrm>
          <a:prstGeom prst="rect">
            <a:avLst/>
          </a:prstGeom>
        </p:spPr>
        <p:txBody>
          <a:bodyPr spcFirstLastPara="1" wrap="square" lIns="91425" tIns="91425" rIns="91425" bIns="91425" anchor="t" anchorCtr="0"/>
          <a:lstStyle>
            <a:lvl1pPr marL="609585" lvl="0" indent="-507987" rtl="0">
              <a:spcBef>
                <a:spcPts val="0"/>
              </a:spcBef>
              <a:spcAft>
                <a:spcPts val="0"/>
              </a:spcAft>
              <a:buSzPts val="2400"/>
              <a:buChar char="●"/>
              <a:defRPr/>
            </a:lvl1pPr>
            <a:lvl2pPr marL="1219170" lvl="1" indent="-491054" rtl="0">
              <a:spcBef>
                <a:spcPts val="1733"/>
              </a:spcBef>
              <a:spcAft>
                <a:spcPts val="0"/>
              </a:spcAft>
              <a:buSzPts val="2200"/>
              <a:buChar char="○"/>
              <a:defRPr/>
            </a:lvl2pPr>
            <a:lvl3pPr marL="1828754" lvl="2" indent="-474121" rtl="0">
              <a:spcBef>
                <a:spcPts val="1733"/>
              </a:spcBef>
              <a:spcAft>
                <a:spcPts val="0"/>
              </a:spcAft>
              <a:buSzPts val="2000"/>
              <a:buChar char="■"/>
              <a:defRPr/>
            </a:lvl3pPr>
            <a:lvl4pPr marL="2438339" lvl="3" indent="-465655" rtl="0">
              <a:spcBef>
                <a:spcPts val="1733"/>
              </a:spcBef>
              <a:spcAft>
                <a:spcPts val="0"/>
              </a:spcAft>
              <a:buSzPts val="1900"/>
              <a:buChar char="●"/>
              <a:defRPr/>
            </a:lvl4pPr>
            <a:lvl5pPr marL="3047924" lvl="4" indent="-457189" rtl="0">
              <a:spcBef>
                <a:spcPts val="1733"/>
              </a:spcBef>
              <a:spcAft>
                <a:spcPts val="0"/>
              </a:spcAft>
              <a:buSzPts val="1800"/>
              <a:buChar char="○"/>
              <a:defRPr/>
            </a:lvl5pPr>
            <a:lvl6pPr marL="3657509" lvl="5" indent="-440256" rtl="0">
              <a:spcBef>
                <a:spcPts val="1733"/>
              </a:spcBef>
              <a:spcAft>
                <a:spcPts val="0"/>
              </a:spcAft>
              <a:buSzPts val="1600"/>
              <a:buChar char="■"/>
              <a:defRPr/>
            </a:lvl6pPr>
            <a:lvl7pPr marL="4267093" lvl="6" indent="-423323" rtl="0">
              <a:spcBef>
                <a:spcPts val="1733"/>
              </a:spcBef>
              <a:spcAft>
                <a:spcPts val="0"/>
              </a:spcAft>
              <a:buSzPts val="1400"/>
              <a:buChar char="●"/>
              <a:defRPr/>
            </a:lvl7pPr>
            <a:lvl8pPr marL="4876678" lvl="7" indent="-423323" rtl="0">
              <a:spcBef>
                <a:spcPts val="1733"/>
              </a:spcBef>
              <a:spcAft>
                <a:spcPts val="0"/>
              </a:spcAft>
              <a:buSzPts val="1400"/>
              <a:buChar char="○"/>
              <a:defRPr/>
            </a:lvl8pPr>
            <a:lvl9pPr marL="5486263" lvl="8" indent="-423323" rtl="0">
              <a:spcBef>
                <a:spcPts val="1733"/>
              </a:spcBef>
              <a:spcAft>
                <a:spcPts val="1733"/>
              </a:spcAft>
              <a:buSzPts val="1400"/>
              <a:buChar char="■"/>
              <a:defRPr/>
            </a:lvl9pPr>
          </a:lstStyle>
          <a:p>
            <a:endParaRPr dirty="0"/>
          </a:p>
        </p:txBody>
      </p:sp>
      <p:sp>
        <p:nvSpPr>
          <p:cNvPr id="169" name="Shape 16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97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2: Title P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386667" y="2658533"/>
            <a:ext cx="5452533" cy="863600"/>
          </a:xfrm>
          <a:prstGeom prst="rect">
            <a:avLst/>
          </a:prstGeom>
        </p:spPr>
        <p:txBody>
          <a:bodyPr vert="horz"/>
          <a:lstStyle>
            <a:lvl1pPr marL="0" indent="0" algn="ctr">
              <a:buNone/>
              <a:defRPr sz="5867" cap="all" baseline="0">
                <a:solidFill>
                  <a:schemeClr val="bg1"/>
                </a:solidFill>
                <a:latin typeface="ITC Franklin Gothic Std Demi Condensed"/>
              </a:defRPr>
            </a:lvl1pPr>
          </a:lstStyle>
          <a:p>
            <a:pPr lvl="0"/>
            <a:r>
              <a:rPr lang="en-US" dirty="0"/>
              <a:t>Title Here</a:t>
            </a:r>
          </a:p>
        </p:txBody>
      </p:sp>
    </p:spTree>
    <p:extLst>
      <p:ext uri="{BB962C8B-B14F-4D97-AF65-F5344CB8AC3E}">
        <p14:creationId xmlns:p14="http://schemas.microsoft.com/office/powerpoint/2010/main" val="241324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241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79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4197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E46E20"/>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4064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70450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7665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2F0F-80F3-48CA-BA63-A750FE05B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EC6E0-E34A-449C-886F-F2C371E1F6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20E35-DDDE-41C8-90F9-381E4E4512B6}"/>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0DF20782-25AE-46D0-BF85-0FD7FC71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E1B27-E6A5-4E49-916F-800757D1F497}"/>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406376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52853"/>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13287"/>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8690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892232"/>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02657" y="4047241"/>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897456"/>
            <a:ext cx="11849319" cy="847200"/>
          </a:xfrm>
        </p:spPr>
        <p:txBody>
          <a:bodyPr/>
          <a:lstStyle>
            <a:lvl1pPr algn="ctr">
              <a:defRPr sz="8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213166" y="2411726"/>
            <a:ext cx="11849100" cy="957889"/>
          </a:xfrm>
        </p:spPr>
        <p:txBody>
          <a:bodyPr/>
          <a:lstStyle>
            <a:lvl1pPr marL="101597" indent="0" algn="ctr">
              <a:buNone/>
              <a:defRPr sz="16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4599353"/>
            <a:ext cx="6471343" cy="626532"/>
          </a:xfrm>
        </p:spPr>
        <p:txBody>
          <a:bodyPr vert="horz"/>
          <a:lstStyle>
            <a:lvl1pPr marL="101597" indent="0" algn="r">
              <a:buNone/>
              <a:defRPr b="1">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5112249"/>
            <a:ext cx="7265751" cy="1068196"/>
          </a:xfrm>
        </p:spPr>
        <p:txBody>
          <a:bodyPr vert="horz"/>
          <a:lstStyle>
            <a:lvl1pPr marL="101597" indent="0" algn="r">
              <a:buNone/>
              <a:defRPr b="0">
                <a:solidFill>
                  <a:schemeClr val="bg1"/>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3366287"/>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74088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1" y="3467811"/>
            <a:ext cx="12204572" cy="33901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610680" y="3396576"/>
            <a:ext cx="2584515" cy="2584515"/>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212947" y="323045"/>
            <a:ext cx="11849319" cy="847200"/>
          </a:xfrm>
        </p:spPr>
        <p:txBody>
          <a:bodyPr/>
          <a:lstStyle>
            <a:lvl1pPr algn="ctr">
              <a:defRPr sz="8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77735" y="1700962"/>
            <a:ext cx="11849100" cy="913287"/>
          </a:xfrm>
        </p:spPr>
        <p:txBody>
          <a:bodyPr/>
          <a:lstStyle>
            <a:lvl1pPr marL="101597" indent="0" algn="ctr">
              <a:buNone/>
              <a:defRPr sz="16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5394691" y="3757901"/>
            <a:ext cx="6471343" cy="626532"/>
          </a:xfrm>
        </p:spPr>
        <p:txBody>
          <a:bodyPr vert="horz"/>
          <a:lstStyle>
            <a:lvl1pPr marL="101597" indent="0" algn="r">
              <a:buNone/>
              <a:defRPr b="1">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4600283" y="4396856"/>
            <a:ext cx="7265751" cy="1476120"/>
          </a:xfrm>
        </p:spPr>
        <p:txBody>
          <a:bodyPr vert="horz"/>
          <a:lstStyle>
            <a:lvl1pPr marL="101597" indent="0" algn="r">
              <a:buNone/>
              <a:defRPr b="0">
                <a:solidFill>
                  <a:srgbClr val="212D4A"/>
                </a:solidFill>
              </a:defRPr>
            </a:lvl1pPr>
            <a:lvl2pPr marL="728115" indent="0">
              <a:buNone/>
              <a:defRPr/>
            </a:lvl2pPr>
            <a:lvl3pPr marL="1354633" indent="0">
              <a:buNone/>
              <a:defRPr/>
            </a:lvl3pPr>
            <a:lvl4pPr marL="1972684" indent="0">
              <a:buNone/>
              <a:defRPr/>
            </a:lvl4pPr>
            <a:lvl5pPr marL="2590735"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1" y="2530149"/>
            <a:ext cx="12204572" cy="115444"/>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41531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1 1 1" preserve="1" userDrawn="1">
  <p:cSld name="Title and body 1 1 1 1">
    <p:spTree>
      <p:nvGrpSpPr>
        <p:cNvPr id="1" name="Shape 165"/>
        <p:cNvGrpSpPr/>
        <p:nvPr/>
      </p:nvGrpSpPr>
      <p:grpSpPr>
        <a:xfrm>
          <a:off x="0" y="0"/>
          <a:ext cx="0" cy="0"/>
          <a:chOff x="0" y="0"/>
          <a:chExt cx="0" cy="0"/>
        </a:xfrm>
      </p:grpSpPr>
      <p:cxnSp>
        <p:nvCxnSpPr>
          <p:cNvPr id="166" name="Shape 166"/>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67" name="Shape 167"/>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68" name="Shape 168"/>
          <p:cNvSpPr txBox="1">
            <a:spLocks noGrp="1"/>
          </p:cNvSpPr>
          <p:nvPr>
            <p:ph type="body" idx="1"/>
          </p:nvPr>
        </p:nvSpPr>
        <p:spPr>
          <a:xfrm>
            <a:off x="872267" y="1467000"/>
            <a:ext cx="10334995" cy="4664000"/>
          </a:xfrm>
          <a:prstGeom prst="rect">
            <a:avLst/>
          </a:prstGeom>
        </p:spPr>
        <p:txBody>
          <a:bodyPr spcFirstLastPara="1" wrap="square" lIns="91425" tIns="91425" rIns="91425" bIns="91425" anchor="t" anchorCtr="0"/>
          <a:lstStyle>
            <a:lvl1pPr marL="609585" lvl="0" indent="-507987" rtl="0">
              <a:spcBef>
                <a:spcPts val="0"/>
              </a:spcBef>
              <a:spcAft>
                <a:spcPts val="0"/>
              </a:spcAft>
              <a:buSzPts val="2400"/>
              <a:buChar char="●"/>
              <a:defRPr/>
            </a:lvl1pPr>
            <a:lvl2pPr marL="1219170" lvl="1" indent="-491054" rtl="0">
              <a:spcBef>
                <a:spcPts val="1733"/>
              </a:spcBef>
              <a:spcAft>
                <a:spcPts val="0"/>
              </a:spcAft>
              <a:buSzPts val="2200"/>
              <a:buChar char="○"/>
              <a:defRPr/>
            </a:lvl2pPr>
            <a:lvl3pPr marL="1828754" lvl="2" indent="-474121" rtl="0">
              <a:spcBef>
                <a:spcPts val="1733"/>
              </a:spcBef>
              <a:spcAft>
                <a:spcPts val="0"/>
              </a:spcAft>
              <a:buSzPts val="2000"/>
              <a:buChar char="■"/>
              <a:defRPr/>
            </a:lvl3pPr>
            <a:lvl4pPr marL="2438339" lvl="3" indent="-465655" rtl="0">
              <a:spcBef>
                <a:spcPts val="1733"/>
              </a:spcBef>
              <a:spcAft>
                <a:spcPts val="0"/>
              </a:spcAft>
              <a:buSzPts val="1900"/>
              <a:buChar char="●"/>
              <a:defRPr/>
            </a:lvl4pPr>
            <a:lvl5pPr marL="3047924" lvl="4" indent="-457189" rtl="0">
              <a:spcBef>
                <a:spcPts val="1733"/>
              </a:spcBef>
              <a:spcAft>
                <a:spcPts val="0"/>
              </a:spcAft>
              <a:buSzPts val="1800"/>
              <a:buChar char="○"/>
              <a:defRPr/>
            </a:lvl5pPr>
            <a:lvl6pPr marL="3657509" lvl="5" indent="-440256" rtl="0">
              <a:spcBef>
                <a:spcPts val="1733"/>
              </a:spcBef>
              <a:spcAft>
                <a:spcPts val="0"/>
              </a:spcAft>
              <a:buSzPts val="1600"/>
              <a:buChar char="■"/>
              <a:defRPr/>
            </a:lvl6pPr>
            <a:lvl7pPr marL="4267093" lvl="6" indent="-423323" rtl="0">
              <a:spcBef>
                <a:spcPts val="1733"/>
              </a:spcBef>
              <a:spcAft>
                <a:spcPts val="0"/>
              </a:spcAft>
              <a:buSzPts val="1400"/>
              <a:buChar char="●"/>
              <a:defRPr/>
            </a:lvl7pPr>
            <a:lvl8pPr marL="4876678" lvl="7" indent="-423323" rtl="0">
              <a:spcBef>
                <a:spcPts val="1733"/>
              </a:spcBef>
              <a:spcAft>
                <a:spcPts val="0"/>
              </a:spcAft>
              <a:buSzPts val="1400"/>
              <a:buChar char="○"/>
              <a:defRPr/>
            </a:lvl8pPr>
            <a:lvl9pPr marL="5486263" lvl="8" indent="-423323" rtl="0">
              <a:spcBef>
                <a:spcPts val="1733"/>
              </a:spcBef>
              <a:spcAft>
                <a:spcPts val="1733"/>
              </a:spcAft>
              <a:buSzPts val="1400"/>
              <a:buChar char="■"/>
              <a:defRPr/>
            </a:lvl9pPr>
          </a:lstStyle>
          <a:p>
            <a:endParaRPr dirty="0"/>
          </a:p>
        </p:txBody>
      </p:sp>
      <p:sp>
        <p:nvSpPr>
          <p:cNvPr id="169" name="Shape 16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639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232D4B"/>
        </a:solidFill>
        <a:effectLst/>
      </p:bgPr>
    </p:bg>
    <p:spTree>
      <p:nvGrpSpPr>
        <p:cNvPr id="1" name="Shape 29"/>
        <p:cNvGrpSpPr/>
        <p:nvPr/>
      </p:nvGrpSpPr>
      <p:grpSpPr>
        <a:xfrm>
          <a:off x="0" y="0"/>
          <a:ext cx="0" cy="0"/>
          <a:chOff x="0" y="0"/>
          <a:chExt cx="0" cy="0"/>
        </a:xfrm>
      </p:grpSpPr>
      <p:cxnSp>
        <p:nvCxnSpPr>
          <p:cNvPr id="30" name="Shape 30"/>
          <p:cNvCxnSpPr/>
          <p:nvPr/>
        </p:nvCxnSpPr>
        <p:spPr>
          <a:xfrm>
            <a:off x="3303632" y="554200"/>
            <a:ext cx="8325600" cy="0"/>
          </a:xfrm>
          <a:prstGeom prst="straightConnector1">
            <a:avLst/>
          </a:prstGeom>
          <a:noFill/>
          <a:ln w="38100" cap="flat" cmpd="sng">
            <a:solidFill>
              <a:schemeClr val="lt1"/>
            </a:solidFill>
            <a:prstDash val="dot"/>
            <a:round/>
            <a:headEnd type="none" w="sm" len="sm"/>
            <a:tailEnd type="none" w="sm" len="sm"/>
          </a:ln>
        </p:spPr>
      </p:cxnSp>
      <p:sp>
        <p:nvSpPr>
          <p:cNvPr id="31" name="Shape 31"/>
          <p:cNvSpPr txBox="1">
            <a:spLocks noGrp="1"/>
          </p:cNvSpPr>
          <p:nvPr>
            <p:ph type="ctrTitle"/>
          </p:nvPr>
        </p:nvSpPr>
        <p:spPr>
          <a:xfrm>
            <a:off x="3162300" y="840300"/>
            <a:ext cx="8442000" cy="2056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32" name="Shape 32"/>
          <p:cNvSpPr txBox="1">
            <a:spLocks noGrp="1"/>
          </p:cNvSpPr>
          <p:nvPr>
            <p:ph type="subTitle" idx="1"/>
          </p:nvPr>
        </p:nvSpPr>
        <p:spPr>
          <a:xfrm>
            <a:off x="3187023" y="4317933"/>
            <a:ext cx="8442000" cy="16556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2400"/>
              <a:buFont typeface="Franklin Gothic"/>
              <a:buNone/>
              <a:defRPr>
                <a:solidFill>
                  <a:schemeClr val="lt1"/>
                </a:solidFill>
                <a:latin typeface="Franklin Gothic"/>
                <a:ea typeface="Franklin Gothic"/>
                <a:cs typeface="Franklin Gothic"/>
                <a:sym typeface="Franklin Gothic"/>
              </a:defRPr>
            </a:lvl1pPr>
            <a:lvl2pPr lvl="1"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33" name="Shape 3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4592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2">
  <p:cSld name="Title slide 1 2">
    <p:bg>
      <p:bgPr>
        <a:solidFill>
          <a:srgbClr val="232D4B"/>
        </a:solidFill>
        <a:effectLst/>
      </p:bgPr>
    </p:bg>
    <p:spTree>
      <p:nvGrpSpPr>
        <p:cNvPr id="1" name="Shape 34"/>
        <p:cNvGrpSpPr/>
        <p:nvPr/>
      </p:nvGrpSpPr>
      <p:grpSpPr>
        <a:xfrm>
          <a:off x="0" y="0"/>
          <a:ext cx="0" cy="0"/>
          <a:chOff x="0" y="0"/>
          <a:chExt cx="0" cy="0"/>
        </a:xfrm>
      </p:grpSpPr>
      <p:cxnSp>
        <p:nvCxnSpPr>
          <p:cNvPr id="35" name="Shape 35"/>
          <p:cNvCxnSpPr/>
          <p:nvPr/>
        </p:nvCxnSpPr>
        <p:spPr>
          <a:xfrm rot="10800000" flipH="1">
            <a:off x="230367" y="602367"/>
            <a:ext cx="11678000" cy="35600"/>
          </a:xfrm>
          <a:prstGeom prst="straightConnector1">
            <a:avLst/>
          </a:prstGeom>
          <a:noFill/>
          <a:ln w="38100" cap="flat" cmpd="sng">
            <a:solidFill>
              <a:schemeClr val="lt1"/>
            </a:solidFill>
            <a:prstDash val="dot"/>
            <a:round/>
            <a:headEnd type="none" w="sm" len="sm"/>
            <a:tailEnd type="none" w="sm" len="sm"/>
          </a:ln>
        </p:spPr>
      </p:cxnSp>
      <p:sp>
        <p:nvSpPr>
          <p:cNvPr id="36" name="Shape 36"/>
          <p:cNvSpPr txBox="1">
            <a:spLocks noGrp="1"/>
          </p:cNvSpPr>
          <p:nvPr>
            <p:ph type="ctrTitle"/>
          </p:nvPr>
        </p:nvSpPr>
        <p:spPr>
          <a:xfrm>
            <a:off x="135800" y="8403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37" name="Shape 37"/>
          <p:cNvSpPr txBox="1">
            <a:spLocks noGrp="1"/>
          </p:cNvSpPr>
          <p:nvPr>
            <p:ph type="subTitle" idx="1"/>
          </p:nvPr>
        </p:nvSpPr>
        <p:spPr>
          <a:xfrm>
            <a:off x="135800" y="35087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38" name="Shape 3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39" name="Shape 39"/>
          <p:cNvPicPr preferRelativeResize="0"/>
          <p:nvPr/>
        </p:nvPicPr>
        <p:blipFill>
          <a:blip r:embed="rId2">
            <a:alphaModFix/>
          </a:blip>
          <a:stretch>
            <a:fillRect/>
          </a:stretch>
        </p:blipFill>
        <p:spPr>
          <a:xfrm>
            <a:off x="1435401" y="4856134"/>
            <a:ext cx="9538167" cy="1912367"/>
          </a:xfrm>
          <a:prstGeom prst="rect">
            <a:avLst/>
          </a:prstGeom>
          <a:noFill/>
          <a:ln>
            <a:noFill/>
          </a:ln>
        </p:spPr>
      </p:pic>
    </p:spTree>
    <p:extLst>
      <p:ext uri="{BB962C8B-B14F-4D97-AF65-F5344CB8AC3E}">
        <p14:creationId xmlns:p14="http://schemas.microsoft.com/office/powerpoint/2010/main" val="966560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2 2 1">
  <p:cSld name="Title slide 1 2 2 1">
    <p:bg>
      <p:bgPr>
        <a:solidFill>
          <a:srgbClr val="232D4B"/>
        </a:solid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48" name="Shape 4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49" name="Shape 49"/>
          <p:cNvPicPr preferRelativeResize="0"/>
          <p:nvPr/>
        </p:nvPicPr>
        <p:blipFill>
          <a:blip r:embed="rId2">
            <a:alphaModFix/>
          </a:blip>
          <a:stretch>
            <a:fillRect/>
          </a:stretch>
        </p:blipFill>
        <p:spPr>
          <a:xfrm>
            <a:off x="2371468" y="2691069"/>
            <a:ext cx="7449065" cy="3762299"/>
          </a:xfrm>
          <a:prstGeom prst="rect">
            <a:avLst/>
          </a:prstGeom>
          <a:noFill/>
          <a:ln>
            <a:noFill/>
          </a:ln>
        </p:spPr>
      </p:pic>
      <p:sp>
        <p:nvSpPr>
          <p:cNvPr id="50" name="Shape 50"/>
          <p:cNvSpPr txBox="1">
            <a:spLocks noGrp="1"/>
          </p:cNvSpPr>
          <p:nvPr>
            <p:ph type="subTitle" idx="1"/>
          </p:nvPr>
        </p:nvSpPr>
        <p:spPr>
          <a:xfrm>
            <a:off x="0" y="52661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cxnSp>
        <p:nvCxnSpPr>
          <p:cNvPr id="51" name="Shape 51"/>
          <p:cNvCxnSpPr/>
          <p:nvPr/>
        </p:nvCxnSpPr>
        <p:spPr>
          <a:xfrm rot="10800000" flipH="1">
            <a:off x="257000" y="2976967"/>
            <a:ext cx="11678000" cy="35600"/>
          </a:xfrm>
          <a:prstGeom prst="straightConnector1">
            <a:avLst/>
          </a:prstGeom>
          <a:noFill/>
          <a:ln w="28575"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1260169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2 2 1 1">
  <p:cSld name="Title slide 1 2 2 1 1">
    <p:bg>
      <p:bgPr>
        <a:solidFill>
          <a:srgbClr val="232D4B"/>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54" name="Shape 5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55" name="Shape 55"/>
          <p:cNvPicPr preferRelativeResize="0"/>
          <p:nvPr/>
        </p:nvPicPr>
        <p:blipFill>
          <a:blip r:embed="rId2">
            <a:alphaModFix/>
          </a:blip>
          <a:stretch>
            <a:fillRect/>
          </a:stretch>
        </p:blipFill>
        <p:spPr>
          <a:xfrm>
            <a:off x="2371468" y="4011869"/>
            <a:ext cx="7449065" cy="3762299"/>
          </a:xfrm>
          <a:prstGeom prst="rect">
            <a:avLst/>
          </a:prstGeom>
          <a:noFill/>
          <a:ln>
            <a:noFill/>
          </a:ln>
        </p:spPr>
      </p:pic>
      <p:sp>
        <p:nvSpPr>
          <p:cNvPr id="56" name="Shape 56"/>
          <p:cNvSpPr txBox="1">
            <a:spLocks noGrp="1"/>
          </p:cNvSpPr>
          <p:nvPr>
            <p:ph type="subTitle" idx="1"/>
          </p:nvPr>
        </p:nvSpPr>
        <p:spPr>
          <a:xfrm>
            <a:off x="135800" y="3007333"/>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cxnSp>
        <p:nvCxnSpPr>
          <p:cNvPr id="57" name="Shape 57"/>
          <p:cNvCxnSpPr/>
          <p:nvPr/>
        </p:nvCxnSpPr>
        <p:spPr>
          <a:xfrm rot="10800000" flipH="1">
            <a:off x="257000" y="2976967"/>
            <a:ext cx="11678000" cy="35600"/>
          </a:xfrm>
          <a:prstGeom prst="straightConnector1">
            <a:avLst/>
          </a:prstGeom>
          <a:noFill/>
          <a:ln w="28575"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233757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2 2 1 1 1">
  <p:cSld name="Title slide 1 2 2 1 1 1">
    <p:bg>
      <p:bgPr>
        <a:solidFill>
          <a:srgbClr val="232D4B"/>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30367" y="12656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60" name="Shape 6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61" name="Shape 61"/>
          <p:cNvPicPr preferRelativeResize="0"/>
          <p:nvPr/>
        </p:nvPicPr>
        <p:blipFill>
          <a:blip r:embed="rId2">
            <a:alphaModFix/>
          </a:blip>
          <a:stretch>
            <a:fillRect/>
          </a:stretch>
        </p:blipFill>
        <p:spPr>
          <a:xfrm>
            <a:off x="2371468" y="4011869"/>
            <a:ext cx="7449065" cy="3762299"/>
          </a:xfrm>
          <a:prstGeom prst="rect">
            <a:avLst/>
          </a:prstGeom>
          <a:noFill/>
          <a:ln>
            <a:noFill/>
          </a:ln>
        </p:spPr>
      </p:pic>
      <p:sp>
        <p:nvSpPr>
          <p:cNvPr id="62" name="Shape 62"/>
          <p:cNvSpPr txBox="1">
            <a:spLocks noGrp="1"/>
          </p:cNvSpPr>
          <p:nvPr>
            <p:ph type="subTitle" idx="1"/>
          </p:nvPr>
        </p:nvSpPr>
        <p:spPr>
          <a:xfrm>
            <a:off x="135800" y="3007333"/>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cxnSp>
        <p:nvCxnSpPr>
          <p:cNvPr id="63" name="Shape 63"/>
          <p:cNvCxnSpPr/>
          <p:nvPr/>
        </p:nvCxnSpPr>
        <p:spPr>
          <a:xfrm rot="10800000" flipH="1">
            <a:off x="257000" y="2976967"/>
            <a:ext cx="11678000" cy="35600"/>
          </a:xfrm>
          <a:prstGeom prst="straightConnector1">
            <a:avLst/>
          </a:prstGeom>
          <a:noFill/>
          <a:ln w="28575" cap="flat" cmpd="sng">
            <a:solidFill>
              <a:srgbClr val="E57200"/>
            </a:solidFill>
            <a:prstDash val="dot"/>
            <a:round/>
            <a:headEnd type="none" w="sm" len="sm"/>
            <a:tailEnd type="none" w="sm" len="sm"/>
          </a:ln>
        </p:spPr>
      </p:cxnSp>
    </p:spTree>
    <p:extLst>
      <p:ext uri="{BB962C8B-B14F-4D97-AF65-F5344CB8AC3E}">
        <p14:creationId xmlns:p14="http://schemas.microsoft.com/office/powerpoint/2010/main" val="989282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1 2 2 1 1 1 1">
  <p:cSld name="Title slide 1 2 2 1 1 1 1">
    <p:bg>
      <p:bgPr>
        <a:solidFill>
          <a:srgbClr val="232D4B"/>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a:blip r:embed="rId2">
            <a:alphaModFix/>
          </a:blip>
          <a:stretch>
            <a:fillRect/>
          </a:stretch>
        </p:blipFill>
        <p:spPr>
          <a:xfrm>
            <a:off x="2432201" y="-406398"/>
            <a:ext cx="7449065" cy="3762299"/>
          </a:xfrm>
          <a:prstGeom prst="rect">
            <a:avLst/>
          </a:prstGeom>
          <a:noFill/>
          <a:ln>
            <a:noFill/>
          </a:ln>
        </p:spPr>
      </p:pic>
      <p:sp>
        <p:nvSpPr>
          <p:cNvPr id="66" name="Shape 66"/>
          <p:cNvSpPr txBox="1">
            <a:spLocks noGrp="1"/>
          </p:cNvSpPr>
          <p:nvPr>
            <p:ph type="ctrTitle"/>
          </p:nvPr>
        </p:nvSpPr>
        <p:spPr>
          <a:xfrm>
            <a:off x="135800" y="31864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67" name="Shape 6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68" name="Shape 68"/>
          <p:cNvSpPr txBox="1">
            <a:spLocks noGrp="1"/>
          </p:cNvSpPr>
          <p:nvPr>
            <p:ph type="subTitle" idx="1"/>
          </p:nvPr>
        </p:nvSpPr>
        <p:spPr>
          <a:xfrm>
            <a:off x="196533" y="5242400"/>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cxnSp>
        <p:nvCxnSpPr>
          <p:cNvPr id="69" name="Shape 69"/>
          <p:cNvCxnSpPr/>
          <p:nvPr/>
        </p:nvCxnSpPr>
        <p:spPr>
          <a:xfrm rot="10800000" flipH="1">
            <a:off x="317733" y="2517067"/>
            <a:ext cx="11678000" cy="35600"/>
          </a:xfrm>
          <a:prstGeom prst="straightConnector1">
            <a:avLst/>
          </a:prstGeom>
          <a:noFill/>
          <a:ln w="28575" cap="flat" cmpd="sng">
            <a:solidFill>
              <a:srgbClr val="E57200"/>
            </a:solidFill>
            <a:prstDash val="dot"/>
            <a:round/>
            <a:headEnd type="none" w="sm" len="sm"/>
            <a:tailEnd type="none" w="sm" len="sm"/>
          </a:ln>
        </p:spPr>
      </p:cxnSp>
    </p:spTree>
    <p:extLst>
      <p:ext uri="{BB962C8B-B14F-4D97-AF65-F5344CB8AC3E}">
        <p14:creationId xmlns:p14="http://schemas.microsoft.com/office/powerpoint/2010/main" val="151035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8A6C-D4B9-48FD-B12E-44791D138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E490E-AF72-4808-8D92-5AE49C82F4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F4453-1912-4307-8A04-6EE1B36635FA}"/>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B3D067E9-B35D-4924-9063-DDB82DCEB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212EF-302A-4DC4-B543-64A46781D713}"/>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2242816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2 1">
  <p:cSld name="Title slide 1 2 1">
    <p:bg>
      <p:bgPr>
        <a:solidFill>
          <a:srgbClr val="232D4B"/>
        </a:solidFill>
        <a:effectLst/>
      </p:bgPr>
    </p:bg>
    <p:spTree>
      <p:nvGrpSpPr>
        <p:cNvPr id="1" name="Shape 70"/>
        <p:cNvGrpSpPr/>
        <p:nvPr/>
      </p:nvGrpSpPr>
      <p:grpSpPr>
        <a:xfrm>
          <a:off x="0" y="0"/>
          <a:ext cx="0" cy="0"/>
          <a:chOff x="0" y="0"/>
          <a:chExt cx="0" cy="0"/>
        </a:xfrm>
      </p:grpSpPr>
      <p:cxnSp>
        <p:nvCxnSpPr>
          <p:cNvPr id="71" name="Shape 71"/>
          <p:cNvCxnSpPr/>
          <p:nvPr/>
        </p:nvCxnSpPr>
        <p:spPr>
          <a:xfrm rot="10800000" flipH="1">
            <a:off x="230367" y="602367"/>
            <a:ext cx="11678000" cy="35600"/>
          </a:xfrm>
          <a:prstGeom prst="straightConnector1">
            <a:avLst/>
          </a:prstGeom>
          <a:noFill/>
          <a:ln w="38100" cap="flat" cmpd="sng">
            <a:solidFill>
              <a:schemeClr val="lt1"/>
            </a:solidFill>
            <a:prstDash val="dot"/>
            <a:round/>
            <a:headEnd type="none" w="sm" len="sm"/>
            <a:tailEnd type="none" w="sm" len="sm"/>
          </a:ln>
        </p:spPr>
      </p:cxnSp>
      <p:sp>
        <p:nvSpPr>
          <p:cNvPr id="72" name="Shape 72"/>
          <p:cNvSpPr txBox="1">
            <a:spLocks noGrp="1"/>
          </p:cNvSpPr>
          <p:nvPr>
            <p:ph type="ctrTitle"/>
          </p:nvPr>
        </p:nvSpPr>
        <p:spPr>
          <a:xfrm>
            <a:off x="135800" y="840300"/>
            <a:ext cx="11920400" cy="2056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6400">
                <a:solidFill>
                  <a:schemeClr val="lt1"/>
                </a:solidFill>
                <a:latin typeface="Franklin Gothic"/>
                <a:ea typeface="Franklin Gothic"/>
                <a:cs typeface="Franklin Gothic"/>
                <a:sym typeface="Franklin Gothic"/>
              </a:defRPr>
            </a:lvl9pPr>
          </a:lstStyle>
          <a:p>
            <a:endParaRPr/>
          </a:p>
        </p:txBody>
      </p:sp>
      <p:sp>
        <p:nvSpPr>
          <p:cNvPr id="73" name="Shape 73"/>
          <p:cNvSpPr txBox="1">
            <a:spLocks noGrp="1"/>
          </p:cNvSpPr>
          <p:nvPr>
            <p:ph type="subTitle" idx="1"/>
          </p:nvPr>
        </p:nvSpPr>
        <p:spPr>
          <a:xfrm>
            <a:off x="135800" y="3508767"/>
            <a:ext cx="11920400" cy="11872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74" name="Shape 7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75" name="Shape 75"/>
          <p:cNvPicPr preferRelativeResize="0"/>
          <p:nvPr/>
        </p:nvPicPr>
        <p:blipFill>
          <a:blip r:embed="rId2">
            <a:alphaModFix/>
          </a:blip>
          <a:stretch>
            <a:fillRect/>
          </a:stretch>
        </p:blipFill>
        <p:spPr>
          <a:xfrm>
            <a:off x="1435401" y="4856134"/>
            <a:ext cx="9538167" cy="1912367"/>
          </a:xfrm>
          <a:prstGeom prst="rect">
            <a:avLst/>
          </a:prstGeom>
          <a:noFill/>
          <a:ln>
            <a:noFill/>
          </a:ln>
        </p:spPr>
      </p:pic>
    </p:spTree>
    <p:extLst>
      <p:ext uri="{BB962C8B-B14F-4D97-AF65-F5344CB8AC3E}">
        <p14:creationId xmlns:p14="http://schemas.microsoft.com/office/powerpoint/2010/main" val="1941986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rgbClr val="E57200"/>
        </a:solidFill>
        <a:effectLst/>
      </p:bgPr>
    </p:bg>
    <p:spTree>
      <p:nvGrpSpPr>
        <p:cNvPr id="1" name="Shape 86"/>
        <p:cNvGrpSpPr/>
        <p:nvPr/>
      </p:nvGrpSpPr>
      <p:grpSpPr>
        <a:xfrm>
          <a:off x="0" y="0"/>
          <a:ext cx="0" cy="0"/>
          <a:chOff x="0" y="0"/>
          <a:chExt cx="0" cy="0"/>
        </a:xfrm>
      </p:grpSpPr>
      <p:cxnSp>
        <p:nvCxnSpPr>
          <p:cNvPr id="87" name="Shape 87"/>
          <p:cNvCxnSpPr/>
          <p:nvPr/>
        </p:nvCxnSpPr>
        <p:spPr>
          <a:xfrm>
            <a:off x="566933" y="554200"/>
            <a:ext cx="11062400" cy="0"/>
          </a:xfrm>
          <a:prstGeom prst="straightConnector1">
            <a:avLst/>
          </a:prstGeom>
          <a:noFill/>
          <a:ln w="38100" cap="flat" cmpd="sng">
            <a:solidFill>
              <a:schemeClr val="lt1"/>
            </a:solidFill>
            <a:prstDash val="dot"/>
            <a:round/>
            <a:headEnd type="none" w="sm" len="sm"/>
            <a:tailEnd type="none" w="sm" len="sm"/>
          </a:ln>
        </p:spPr>
      </p:cxnSp>
      <p:sp>
        <p:nvSpPr>
          <p:cNvPr id="88" name="Shape 88"/>
          <p:cNvSpPr txBox="1">
            <a:spLocks noGrp="1"/>
          </p:cNvSpPr>
          <p:nvPr>
            <p:ph type="title"/>
          </p:nvPr>
        </p:nvSpPr>
        <p:spPr>
          <a:xfrm>
            <a:off x="541900" y="773167"/>
            <a:ext cx="11062400" cy="5350000"/>
          </a:xfrm>
          <a:prstGeom prst="rect">
            <a:avLst/>
          </a:prstGeom>
        </p:spPr>
        <p:txBody>
          <a:bodyPr spcFirstLastPara="1" wrap="square" lIns="91425" tIns="91425" rIns="91425" bIns="91425" anchor="ctr" anchorCtr="0"/>
          <a:lstStyle>
            <a:lvl1pPr lvl="0" algn="ctr" rtl="0">
              <a:spcBef>
                <a:spcPts val="0"/>
              </a:spcBef>
              <a:spcAft>
                <a:spcPts val="0"/>
              </a:spcAft>
              <a:buClr>
                <a:srgbClr val="232D4B"/>
              </a:buClr>
              <a:buSzPts val="4800"/>
              <a:buFont typeface="Bodoni"/>
              <a:buNone/>
              <a:defRPr sz="6400" i="1">
                <a:solidFill>
                  <a:srgbClr val="232D4B"/>
                </a:solidFill>
                <a:latin typeface="Bodoni"/>
                <a:ea typeface="Bodoni"/>
                <a:cs typeface="Bodoni"/>
                <a:sym typeface="Bodoni"/>
              </a:defRPr>
            </a:lvl1pPr>
            <a:lvl2pPr lvl="1"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2pPr>
            <a:lvl3pPr lvl="2"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3pPr>
            <a:lvl4pPr lvl="3"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4pPr>
            <a:lvl5pPr lvl="4"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5pPr>
            <a:lvl6pPr lvl="5"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6pPr>
            <a:lvl7pPr lvl="6"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7pPr>
            <a:lvl8pPr lvl="7"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8pPr>
            <a:lvl9pPr lvl="8" algn="ctr"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9pPr>
          </a:lstStyle>
          <a:p>
            <a:endParaRPr/>
          </a:p>
        </p:txBody>
      </p:sp>
      <p:sp>
        <p:nvSpPr>
          <p:cNvPr id="89" name="Shape 8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cxnSp>
        <p:nvCxnSpPr>
          <p:cNvPr id="90" name="Shape 90"/>
          <p:cNvCxnSpPr/>
          <p:nvPr/>
        </p:nvCxnSpPr>
        <p:spPr>
          <a:xfrm>
            <a:off x="566933" y="6251667"/>
            <a:ext cx="11062400" cy="0"/>
          </a:xfrm>
          <a:prstGeom prst="straightConnector1">
            <a:avLst/>
          </a:prstGeom>
          <a:noFill/>
          <a:ln w="38100" cap="flat" cmpd="sng">
            <a:solidFill>
              <a:schemeClr val="lt1"/>
            </a:solidFill>
            <a:prstDash val="dot"/>
            <a:round/>
            <a:headEnd type="none" w="sm" len="sm"/>
            <a:tailEnd type="none" w="sm" len="sm"/>
          </a:ln>
        </p:spPr>
      </p:cxnSp>
    </p:spTree>
    <p:extLst>
      <p:ext uri="{BB962C8B-B14F-4D97-AF65-F5344CB8AC3E}">
        <p14:creationId xmlns:p14="http://schemas.microsoft.com/office/powerpoint/2010/main" val="68586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101"/>
        <p:cNvGrpSpPr/>
        <p:nvPr/>
      </p:nvGrpSpPr>
      <p:grpSpPr>
        <a:xfrm>
          <a:off x="0" y="0"/>
          <a:ext cx="0" cy="0"/>
          <a:chOff x="0" y="0"/>
          <a:chExt cx="0" cy="0"/>
        </a:xfrm>
      </p:grpSpPr>
      <p:sp>
        <p:nvSpPr>
          <p:cNvPr id="102" name="Shape 102"/>
          <p:cNvSpPr/>
          <p:nvPr/>
        </p:nvSpPr>
        <p:spPr>
          <a:xfrm>
            <a:off x="-159500" y="2516367"/>
            <a:ext cx="12528800" cy="2552000"/>
          </a:xfrm>
          <a:prstGeom prst="rect">
            <a:avLst/>
          </a:prstGeom>
          <a:solidFill>
            <a:srgbClr val="EB5F0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3" name="Shape 103"/>
          <p:cNvSpPr txBox="1">
            <a:spLocks noGrp="1"/>
          </p:cNvSpPr>
          <p:nvPr>
            <p:ph type="title"/>
          </p:nvPr>
        </p:nvSpPr>
        <p:spPr>
          <a:xfrm>
            <a:off x="792967" y="767933"/>
            <a:ext cx="11082000" cy="847200"/>
          </a:xfrm>
          <a:prstGeom prst="rect">
            <a:avLst/>
          </a:prstGeom>
        </p:spPr>
        <p:txBody>
          <a:bodyPr spcFirstLastPara="1" wrap="square" lIns="91425" tIns="91425" rIns="91425" bIns="91425" anchor="t" anchorCtr="0"/>
          <a:lstStyle>
            <a:lvl1pPr lvl="0">
              <a:spcBef>
                <a:spcPts val="0"/>
              </a:spcBef>
              <a:spcAft>
                <a:spcPts val="0"/>
              </a:spcAft>
              <a:buNone/>
              <a:defRPr>
                <a:solidFill>
                  <a:srgbClr val="012158"/>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858848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19"/>
        <p:cNvGrpSpPr/>
        <p:nvPr/>
      </p:nvGrpSpPr>
      <p:grpSpPr>
        <a:xfrm>
          <a:off x="0" y="0"/>
          <a:ext cx="0" cy="0"/>
          <a:chOff x="0" y="0"/>
          <a:chExt cx="0" cy="0"/>
        </a:xfrm>
      </p:grpSpPr>
      <p:cxnSp>
        <p:nvCxnSpPr>
          <p:cNvPr id="120" name="Shape 120"/>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21" name="Shape 121"/>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22" name="Shape 122"/>
          <p:cNvSpPr txBox="1">
            <a:spLocks noGrp="1"/>
          </p:cNvSpPr>
          <p:nvPr>
            <p:ph type="body" idx="1"/>
          </p:nvPr>
        </p:nvSpPr>
        <p:spPr>
          <a:xfrm>
            <a:off x="872267" y="1467000"/>
            <a:ext cx="10770000" cy="4664000"/>
          </a:xfrm>
          <a:prstGeom prst="rect">
            <a:avLst/>
          </a:prstGeom>
        </p:spPr>
        <p:txBody>
          <a:bodyPr spcFirstLastPara="1" wrap="square" lIns="91425" tIns="91425" rIns="91425" bIns="91425" anchor="t" anchorCtr="0"/>
          <a:lstStyle>
            <a:lvl1pPr marL="609585" lvl="0" indent="-507987" rtl="0">
              <a:spcBef>
                <a:spcPts val="0"/>
              </a:spcBef>
              <a:spcAft>
                <a:spcPts val="0"/>
              </a:spcAft>
              <a:buClr>
                <a:srgbClr val="666666"/>
              </a:buClr>
              <a:buSzPts val="2400"/>
              <a:buChar char="●"/>
              <a:defRPr>
                <a:solidFill>
                  <a:srgbClr val="666666"/>
                </a:solidFill>
              </a:defRPr>
            </a:lvl1pPr>
            <a:lvl2pPr marL="1219170" lvl="1" indent="-491054" rtl="0">
              <a:spcBef>
                <a:spcPts val="1733"/>
              </a:spcBef>
              <a:spcAft>
                <a:spcPts val="0"/>
              </a:spcAft>
              <a:buClr>
                <a:srgbClr val="666666"/>
              </a:buClr>
              <a:buSzPts val="2200"/>
              <a:buChar char="○"/>
              <a:defRPr>
                <a:solidFill>
                  <a:srgbClr val="666666"/>
                </a:solidFill>
              </a:defRPr>
            </a:lvl2pPr>
            <a:lvl3pPr marL="1828754" lvl="2" indent="-474121" rtl="0">
              <a:spcBef>
                <a:spcPts val="1733"/>
              </a:spcBef>
              <a:spcAft>
                <a:spcPts val="0"/>
              </a:spcAft>
              <a:buClr>
                <a:srgbClr val="666666"/>
              </a:buClr>
              <a:buSzPts val="2000"/>
              <a:buChar char="■"/>
              <a:defRPr>
                <a:solidFill>
                  <a:srgbClr val="666666"/>
                </a:solidFill>
              </a:defRPr>
            </a:lvl3pPr>
            <a:lvl4pPr marL="2438339" lvl="3" indent="-465655" rtl="0">
              <a:spcBef>
                <a:spcPts val="1733"/>
              </a:spcBef>
              <a:spcAft>
                <a:spcPts val="0"/>
              </a:spcAft>
              <a:buClr>
                <a:srgbClr val="666666"/>
              </a:buClr>
              <a:buSzPts val="1900"/>
              <a:buChar char="●"/>
              <a:defRPr>
                <a:solidFill>
                  <a:srgbClr val="666666"/>
                </a:solidFill>
              </a:defRPr>
            </a:lvl4pPr>
            <a:lvl5pPr marL="3047924" lvl="4" indent="-457189" rtl="0">
              <a:spcBef>
                <a:spcPts val="1733"/>
              </a:spcBef>
              <a:spcAft>
                <a:spcPts val="0"/>
              </a:spcAft>
              <a:buClr>
                <a:srgbClr val="666666"/>
              </a:buClr>
              <a:buSzPts val="1800"/>
              <a:buChar char="○"/>
              <a:defRPr>
                <a:solidFill>
                  <a:srgbClr val="666666"/>
                </a:solidFill>
              </a:defRPr>
            </a:lvl5pPr>
            <a:lvl6pPr marL="3657509" lvl="5" indent="-440256" rtl="0">
              <a:spcBef>
                <a:spcPts val="1733"/>
              </a:spcBef>
              <a:spcAft>
                <a:spcPts val="0"/>
              </a:spcAft>
              <a:buClr>
                <a:srgbClr val="666666"/>
              </a:buClr>
              <a:buSzPts val="1600"/>
              <a:buChar char="■"/>
              <a:defRPr>
                <a:solidFill>
                  <a:srgbClr val="666666"/>
                </a:solidFill>
              </a:defRPr>
            </a:lvl6pPr>
            <a:lvl7pPr marL="4267093" lvl="6" indent="-423323" rtl="0">
              <a:spcBef>
                <a:spcPts val="1733"/>
              </a:spcBef>
              <a:spcAft>
                <a:spcPts val="0"/>
              </a:spcAft>
              <a:buClr>
                <a:srgbClr val="666666"/>
              </a:buClr>
              <a:buSzPts val="1400"/>
              <a:buChar char="●"/>
              <a:defRPr>
                <a:solidFill>
                  <a:srgbClr val="666666"/>
                </a:solidFill>
              </a:defRPr>
            </a:lvl7pPr>
            <a:lvl8pPr marL="4876678" lvl="7" indent="-423323" rtl="0">
              <a:spcBef>
                <a:spcPts val="1733"/>
              </a:spcBef>
              <a:spcAft>
                <a:spcPts val="0"/>
              </a:spcAft>
              <a:buClr>
                <a:srgbClr val="666666"/>
              </a:buClr>
              <a:buSzPts val="1400"/>
              <a:buChar char="○"/>
              <a:defRPr>
                <a:solidFill>
                  <a:srgbClr val="666666"/>
                </a:solidFill>
              </a:defRPr>
            </a:lvl8pPr>
            <a:lvl9pPr marL="5486263" lvl="8" indent="-423323" rtl="0">
              <a:spcBef>
                <a:spcPts val="1733"/>
              </a:spcBef>
              <a:spcAft>
                <a:spcPts val="1733"/>
              </a:spcAft>
              <a:buClr>
                <a:srgbClr val="666666"/>
              </a:buClr>
              <a:buSzPts val="1400"/>
              <a:buChar char="■"/>
              <a:defRPr>
                <a:solidFill>
                  <a:srgbClr val="666666"/>
                </a:solidFill>
              </a:defRPr>
            </a:lvl9pPr>
          </a:lstStyle>
          <a:p>
            <a:endParaRPr/>
          </a:p>
        </p:txBody>
      </p:sp>
      <p:sp>
        <p:nvSpPr>
          <p:cNvPr id="123" name="Shape 12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3475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24"/>
        <p:cNvGrpSpPr/>
        <p:nvPr/>
      </p:nvGrpSpPr>
      <p:grpSpPr>
        <a:xfrm>
          <a:off x="0" y="0"/>
          <a:ext cx="0" cy="0"/>
          <a:chOff x="0" y="0"/>
          <a:chExt cx="0" cy="0"/>
        </a:xfrm>
      </p:grpSpPr>
      <p:cxnSp>
        <p:nvCxnSpPr>
          <p:cNvPr id="125" name="Shape 125"/>
          <p:cNvCxnSpPr/>
          <p:nvPr/>
        </p:nvCxnSpPr>
        <p:spPr>
          <a:xfrm rot="10800000" flipH="1">
            <a:off x="310300" y="1069533"/>
            <a:ext cx="11332000" cy="20800"/>
          </a:xfrm>
          <a:prstGeom prst="straightConnector1">
            <a:avLst/>
          </a:prstGeom>
          <a:noFill/>
          <a:ln w="38100" cap="flat" cmpd="sng">
            <a:solidFill>
              <a:srgbClr val="232D4B"/>
            </a:solidFill>
            <a:prstDash val="dot"/>
            <a:round/>
            <a:headEnd type="none" w="sm" len="sm"/>
            <a:tailEnd type="none" w="sm" len="sm"/>
          </a:ln>
        </p:spPr>
      </p:cxnSp>
      <p:sp>
        <p:nvSpPr>
          <p:cNvPr id="126" name="Shape 126"/>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27" name="Shape 12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4283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1 2">
  <p:cSld name="Title and body 1 1 2">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46" name="Shape 14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7130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1 3">
  <p:cSld name="Title and body 1 1 1 3">
    <p:spTree>
      <p:nvGrpSpPr>
        <p:cNvPr id="1" name="Shape 161"/>
        <p:cNvGrpSpPr/>
        <p:nvPr/>
      </p:nvGrpSpPr>
      <p:grpSpPr>
        <a:xfrm>
          <a:off x="0" y="0"/>
          <a:ext cx="0" cy="0"/>
          <a:chOff x="0" y="0"/>
          <a:chExt cx="0" cy="0"/>
        </a:xfrm>
      </p:grpSpPr>
      <p:cxnSp>
        <p:nvCxnSpPr>
          <p:cNvPr id="162" name="Shape 162"/>
          <p:cNvCxnSpPr/>
          <p:nvPr/>
        </p:nvCxnSpPr>
        <p:spPr>
          <a:xfrm rot="10800000" flipH="1">
            <a:off x="310300" y="1063133"/>
            <a:ext cx="10552800" cy="27200"/>
          </a:xfrm>
          <a:prstGeom prst="straightConnector1">
            <a:avLst/>
          </a:prstGeom>
          <a:noFill/>
          <a:ln w="38100" cap="flat" cmpd="sng">
            <a:solidFill>
              <a:srgbClr val="232D4B"/>
            </a:solidFill>
            <a:prstDash val="dot"/>
            <a:round/>
            <a:headEnd type="none" w="sm" len="sm"/>
            <a:tailEnd type="none" w="sm" len="sm"/>
          </a:ln>
        </p:spPr>
      </p:cxnSp>
      <p:sp>
        <p:nvSpPr>
          <p:cNvPr id="163" name="Shape 163"/>
          <p:cNvSpPr txBox="1">
            <a:spLocks noGrp="1"/>
          </p:cNvSpPr>
          <p:nvPr>
            <p:ph type="title"/>
          </p:nvPr>
        </p:nvSpPr>
        <p:spPr>
          <a:xfrm>
            <a:off x="555000" y="222333"/>
            <a:ext cx="11082000" cy="8472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64" name="Shape 16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756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cSld name="Main point 1">
    <p:bg>
      <p:bgPr>
        <a:solidFill>
          <a:schemeClr val="lt2"/>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76" name="Shape 17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9303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1 2">
  <p:cSld name="Main point 1 2">
    <p:bg>
      <p:bgPr>
        <a:solidFill>
          <a:srgbClr val="232D4B"/>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79" name="Shape 17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5807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1 1 1 3">
  <p:cSld name="Main point 1 1 1 3">
    <p:bg>
      <p:bgPr>
        <a:solidFill>
          <a:srgbClr val="232D4B"/>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77465" y="949533"/>
            <a:ext cx="11378400" cy="5114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Font typeface="Bodoni"/>
              <a:buNone/>
              <a:defRPr sz="6400" i="1">
                <a:solidFill>
                  <a:schemeClr val="lt1"/>
                </a:solidFill>
                <a:latin typeface="Bodoni"/>
                <a:ea typeface="Bodoni"/>
                <a:cs typeface="Bodoni"/>
                <a:sym typeface="Bodoni"/>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88" name="Shape 18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026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498C-D23B-4B2E-828F-F912DF8B7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8A264-D750-4943-97C9-5753B3846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E2844-BECA-4C15-BCED-B34C2E171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C3CAC0-13FB-4D37-BEF6-E7416607C52E}"/>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6" name="Footer Placeholder 5">
            <a:extLst>
              <a:ext uri="{FF2B5EF4-FFF2-40B4-BE49-F238E27FC236}">
                <a16:creationId xmlns:a16="http://schemas.microsoft.com/office/drawing/2014/main" id="{BEA00B8C-9CB7-48B8-93E9-34E3CC149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89EDE-16FB-4D4C-BFF1-6C3D69E655ED}"/>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44811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26"/>
        <p:cNvGrpSpPr/>
        <p:nvPr/>
      </p:nvGrpSpPr>
      <p:grpSpPr>
        <a:xfrm>
          <a:off x="0" y="0"/>
          <a:ext cx="0" cy="0"/>
          <a:chOff x="0" y="0"/>
          <a:chExt cx="0" cy="0"/>
        </a:xfrm>
      </p:grpSpPr>
      <p:sp>
        <p:nvSpPr>
          <p:cNvPr id="227" name="Shape 227"/>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28" name="Shape 228"/>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48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229" name="Shape 22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232D4B"/>
              </a:buClr>
              <a:buSzPts val="2100"/>
              <a:buNone/>
              <a:defRPr sz="2800">
                <a:solidFill>
                  <a:srgbClr val="232D4B"/>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30" name="Shape 23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endParaRPr/>
          </a:p>
        </p:txBody>
      </p:sp>
      <p:sp>
        <p:nvSpPr>
          <p:cNvPr id="231" name="Shape 23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5205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1 1">
  <p:cSld name="Section title and description 1 1">
    <p:spTree>
      <p:nvGrpSpPr>
        <p:cNvPr id="1" name="Shape 232"/>
        <p:cNvGrpSpPr/>
        <p:nvPr/>
      </p:nvGrpSpPr>
      <p:grpSpPr>
        <a:xfrm>
          <a:off x="0" y="0"/>
          <a:ext cx="0" cy="0"/>
          <a:chOff x="0" y="0"/>
          <a:chExt cx="0" cy="0"/>
        </a:xfrm>
      </p:grpSpPr>
      <p:sp>
        <p:nvSpPr>
          <p:cNvPr id="233" name="Shape 233"/>
          <p:cNvSpPr/>
          <p:nvPr/>
        </p:nvSpPr>
        <p:spPr>
          <a:xfrm>
            <a:off x="6096000" y="167"/>
            <a:ext cx="6096000" cy="6858000"/>
          </a:xfrm>
          <a:prstGeom prst="rect">
            <a:avLst/>
          </a:prstGeom>
          <a:solidFill>
            <a:srgbClr val="EB5F0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34" name="Shape 234"/>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Font typeface="Bodoni"/>
              <a:buNone/>
              <a:defRPr sz="4800">
                <a:solidFill>
                  <a:srgbClr val="232D4B"/>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235" name="Shape 235"/>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36" name="Shape 236"/>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endParaRPr/>
          </a:p>
        </p:txBody>
      </p:sp>
      <p:sp>
        <p:nvSpPr>
          <p:cNvPr id="237" name="Shape 23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2916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 title and description 1 1 1">
    <p:spTree>
      <p:nvGrpSpPr>
        <p:cNvPr id="1" name="Shape 238"/>
        <p:cNvGrpSpPr/>
        <p:nvPr/>
      </p:nvGrpSpPr>
      <p:grpSpPr>
        <a:xfrm>
          <a:off x="0" y="0"/>
          <a:ext cx="0" cy="0"/>
          <a:chOff x="0" y="0"/>
          <a:chExt cx="0" cy="0"/>
        </a:xfrm>
      </p:grpSpPr>
      <p:sp>
        <p:nvSpPr>
          <p:cNvPr id="239" name="Shape 239"/>
          <p:cNvSpPr/>
          <p:nvPr/>
        </p:nvSpPr>
        <p:spPr>
          <a:xfrm>
            <a:off x="6096000" y="167"/>
            <a:ext cx="6096000" cy="6858000"/>
          </a:xfrm>
          <a:prstGeom prst="rect">
            <a:avLst/>
          </a:prstGeom>
          <a:solidFill>
            <a:srgbClr val="232D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40" name="Shape 240"/>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Font typeface="Bodoni"/>
              <a:buNone/>
              <a:defRPr sz="4800">
                <a:solidFill>
                  <a:srgbClr val="232D4B"/>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241" name="Shape 241"/>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2" name="Shape 242"/>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endParaRPr/>
          </a:p>
        </p:txBody>
      </p:sp>
      <p:sp>
        <p:nvSpPr>
          <p:cNvPr id="243" name="Shape 24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0049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 title and description 1 1 1 1 1 1">
    <p:spTree>
      <p:nvGrpSpPr>
        <p:cNvPr id="1" name="Shape 256"/>
        <p:cNvGrpSpPr/>
        <p:nvPr/>
      </p:nvGrpSpPr>
      <p:grpSpPr>
        <a:xfrm>
          <a:off x="0" y="0"/>
          <a:ext cx="0" cy="0"/>
          <a:chOff x="0" y="0"/>
          <a:chExt cx="0" cy="0"/>
        </a:xfrm>
      </p:grpSpPr>
      <p:sp>
        <p:nvSpPr>
          <p:cNvPr id="257" name="Shape 257"/>
          <p:cNvSpPr/>
          <p:nvPr/>
        </p:nvSpPr>
        <p:spPr>
          <a:xfrm>
            <a:off x="6096000" y="167"/>
            <a:ext cx="6096000" cy="6858000"/>
          </a:xfrm>
          <a:prstGeom prst="rect">
            <a:avLst/>
          </a:prstGeom>
          <a:solidFill>
            <a:srgbClr val="232D4B"/>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58" name="Shape 258"/>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48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259" name="Shape 25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800">
                <a:solidFill>
                  <a:schemeClr val="l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60" name="Shape 260"/>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507987" rtl="0">
              <a:spcBef>
                <a:spcPts val="0"/>
              </a:spcBef>
              <a:spcAft>
                <a:spcPts val="0"/>
              </a:spcAft>
              <a:buClr>
                <a:schemeClr val="lt1"/>
              </a:buClr>
              <a:buSzPts val="2400"/>
              <a:buChar char="●"/>
              <a:defRPr>
                <a:solidFill>
                  <a:schemeClr val="lt1"/>
                </a:solidFill>
              </a:defRPr>
            </a:lvl1pPr>
            <a:lvl2pPr marL="1219170" lvl="1" indent="-491054" rtl="0">
              <a:spcBef>
                <a:spcPts val="1733"/>
              </a:spcBef>
              <a:spcAft>
                <a:spcPts val="0"/>
              </a:spcAft>
              <a:buClr>
                <a:schemeClr val="lt1"/>
              </a:buClr>
              <a:buSzPts val="2200"/>
              <a:buChar char="○"/>
              <a:defRPr>
                <a:solidFill>
                  <a:schemeClr val="lt1"/>
                </a:solidFill>
              </a:defRPr>
            </a:lvl2pPr>
            <a:lvl3pPr marL="1828754" lvl="2" indent="-474121" rtl="0">
              <a:spcBef>
                <a:spcPts val="1733"/>
              </a:spcBef>
              <a:spcAft>
                <a:spcPts val="0"/>
              </a:spcAft>
              <a:buClr>
                <a:schemeClr val="lt1"/>
              </a:buClr>
              <a:buSzPts val="2000"/>
              <a:buChar char="■"/>
              <a:defRPr>
                <a:solidFill>
                  <a:schemeClr val="lt1"/>
                </a:solidFill>
              </a:defRPr>
            </a:lvl3pPr>
            <a:lvl4pPr marL="2438339" lvl="3" indent="-465655" rtl="0">
              <a:spcBef>
                <a:spcPts val="1733"/>
              </a:spcBef>
              <a:spcAft>
                <a:spcPts val="0"/>
              </a:spcAft>
              <a:buClr>
                <a:schemeClr val="lt1"/>
              </a:buClr>
              <a:buSzPts val="1900"/>
              <a:buChar char="●"/>
              <a:defRPr>
                <a:solidFill>
                  <a:schemeClr val="lt1"/>
                </a:solidFill>
              </a:defRPr>
            </a:lvl4pPr>
            <a:lvl5pPr marL="3047924" lvl="4" indent="-457189" rtl="0">
              <a:spcBef>
                <a:spcPts val="1733"/>
              </a:spcBef>
              <a:spcAft>
                <a:spcPts val="0"/>
              </a:spcAft>
              <a:buClr>
                <a:schemeClr val="lt1"/>
              </a:buClr>
              <a:buSzPts val="1800"/>
              <a:buChar char="○"/>
              <a:defRPr>
                <a:solidFill>
                  <a:schemeClr val="lt1"/>
                </a:solidFill>
              </a:defRPr>
            </a:lvl5pPr>
            <a:lvl6pPr marL="3657509" lvl="5" indent="-440256" rtl="0">
              <a:spcBef>
                <a:spcPts val="1733"/>
              </a:spcBef>
              <a:spcAft>
                <a:spcPts val="0"/>
              </a:spcAft>
              <a:buClr>
                <a:schemeClr val="lt1"/>
              </a:buClr>
              <a:buSzPts val="1600"/>
              <a:buChar char="■"/>
              <a:defRPr>
                <a:solidFill>
                  <a:schemeClr val="lt1"/>
                </a:solidFill>
              </a:defRPr>
            </a:lvl6pPr>
            <a:lvl7pPr marL="4267093" lvl="6" indent="-423323" rtl="0">
              <a:spcBef>
                <a:spcPts val="1733"/>
              </a:spcBef>
              <a:spcAft>
                <a:spcPts val="0"/>
              </a:spcAft>
              <a:buClr>
                <a:schemeClr val="lt1"/>
              </a:buClr>
              <a:buSzPts val="1400"/>
              <a:buChar char="●"/>
              <a:defRPr>
                <a:solidFill>
                  <a:schemeClr val="lt1"/>
                </a:solidFill>
              </a:defRPr>
            </a:lvl7pPr>
            <a:lvl8pPr marL="4876678" lvl="7" indent="-423323" rtl="0">
              <a:spcBef>
                <a:spcPts val="1733"/>
              </a:spcBef>
              <a:spcAft>
                <a:spcPts val="0"/>
              </a:spcAft>
              <a:buClr>
                <a:schemeClr val="lt1"/>
              </a:buClr>
              <a:buSzPts val="1400"/>
              <a:buChar char="○"/>
              <a:defRPr>
                <a:solidFill>
                  <a:schemeClr val="lt1"/>
                </a:solidFill>
              </a:defRPr>
            </a:lvl8pPr>
            <a:lvl9pPr marL="5486263" lvl="8" indent="-423323" rtl="0">
              <a:spcBef>
                <a:spcPts val="1733"/>
              </a:spcBef>
              <a:spcAft>
                <a:spcPts val="1733"/>
              </a:spcAft>
              <a:buClr>
                <a:schemeClr val="lt1"/>
              </a:buClr>
              <a:buSzPts val="1400"/>
              <a:buChar char="■"/>
              <a:defRPr>
                <a:solidFill>
                  <a:schemeClr val="lt1"/>
                </a:solidFill>
              </a:defRPr>
            </a:lvl9pPr>
          </a:lstStyle>
          <a:p>
            <a:endParaRPr/>
          </a:p>
        </p:txBody>
      </p:sp>
      <p:sp>
        <p:nvSpPr>
          <p:cNvPr id="261" name="Shape 26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267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1 1">
  <p:cSld name="Caption 1 1">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72" name="Shape 27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73" name="Shape 273"/>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spTree>
    <p:extLst>
      <p:ext uri="{BB962C8B-B14F-4D97-AF65-F5344CB8AC3E}">
        <p14:creationId xmlns:p14="http://schemas.microsoft.com/office/powerpoint/2010/main" val="3046168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1 1 2">
  <p:cSld name="Caption 1 1 2">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76" name="Shape 27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77" name="Shape 277"/>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pic>
        <p:nvPicPr>
          <p:cNvPr id="278" name="Shape 278"/>
          <p:cNvPicPr preferRelativeResize="0"/>
          <p:nvPr/>
        </p:nvPicPr>
        <p:blipFill>
          <a:blip r:embed="rId2">
            <a:alphaModFix/>
          </a:blip>
          <a:stretch>
            <a:fillRect/>
          </a:stretch>
        </p:blipFill>
        <p:spPr>
          <a:xfrm>
            <a:off x="9020193" y="3647234"/>
            <a:ext cx="2512265" cy="2512265"/>
          </a:xfrm>
          <a:prstGeom prst="rect">
            <a:avLst/>
          </a:prstGeom>
          <a:noFill/>
          <a:ln>
            <a:noFill/>
          </a:ln>
        </p:spPr>
      </p:pic>
    </p:spTree>
    <p:extLst>
      <p:ext uri="{BB962C8B-B14F-4D97-AF65-F5344CB8AC3E}">
        <p14:creationId xmlns:p14="http://schemas.microsoft.com/office/powerpoint/2010/main" val="1589049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1 1 1">
  <p:cSld name="Caption 1 1 1">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lstStyle>
            <a:lvl1pPr marL="609585" lvl="0" indent="-304792" algn="ctr"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81" name="Shape 28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cxnSp>
        <p:nvCxnSpPr>
          <p:cNvPr id="282" name="Shape 282"/>
          <p:cNvCxnSpPr/>
          <p:nvPr/>
        </p:nvCxnSpPr>
        <p:spPr>
          <a:xfrm>
            <a:off x="564800" y="6251667"/>
            <a:ext cx="11062400" cy="0"/>
          </a:xfrm>
          <a:prstGeom prst="straightConnector1">
            <a:avLst/>
          </a:prstGeom>
          <a:noFill/>
          <a:ln w="38100" cap="flat" cmpd="sng">
            <a:solidFill>
              <a:srgbClr val="232D4B"/>
            </a:solidFill>
            <a:prstDash val="dot"/>
            <a:round/>
            <a:headEnd type="none" w="sm" len="sm"/>
            <a:tailEnd type="none" w="sm" len="sm"/>
          </a:ln>
        </p:spPr>
      </p:cxnSp>
      <p:pic>
        <p:nvPicPr>
          <p:cNvPr id="283" name="Shape 283"/>
          <p:cNvPicPr preferRelativeResize="0"/>
          <p:nvPr/>
        </p:nvPicPr>
        <p:blipFill>
          <a:blip r:embed="rId2">
            <a:alphaModFix/>
          </a:blip>
          <a:stretch>
            <a:fillRect/>
          </a:stretch>
        </p:blipFill>
        <p:spPr>
          <a:xfrm>
            <a:off x="3415618" y="314234"/>
            <a:ext cx="5228300" cy="5228300"/>
          </a:xfrm>
          <a:prstGeom prst="rect">
            <a:avLst/>
          </a:prstGeom>
          <a:noFill/>
          <a:ln>
            <a:noFill/>
          </a:ln>
        </p:spPr>
      </p:pic>
    </p:spTree>
    <p:extLst>
      <p:ext uri="{BB962C8B-B14F-4D97-AF65-F5344CB8AC3E}">
        <p14:creationId xmlns:p14="http://schemas.microsoft.com/office/powerpoint/2010/main" val="3590593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4"/>
        <p:cNvGrpSpPr/>
        <p:nvPr/>
      </p:nvGrpSpPr>
      <p:grpSpPr>
        <a:xfrm>
          <a:off x="0" y="0"/>
          <a:ext cx="0" cy="0"/>
          <a:chOff x="0" y="0"/>
          <a:chExt cx="0" cy="0"/>
        </a:xfrm>
      </p:grpSpPr>
      <p:cxnSp>
        <p:nvCxnSpPr>
          <p:cNvPr id="285" name="Shape 285"/>
          <p:cNvCxnSpPr/>
          <p:nvPr/>
        </p:nvCxnSpPr>
        <p:spPr>
          <a:xfrm>
            <a:off x="566933" y="554200"/>
            <a:ext cx="11062400" cy="0"/>
          </a:xfrm>
          <a:prstGeom prst="straightConnector1">
            <a:avLst/>
          </a:prstGeom>
          <a:noFill/>
          <a:ln w="38100" cap="flat" cmpd="sng">
            <a:solidFill>
              <a:srgbClr val="232D4B"/>
            </a:solidFill>
            <a:prstDash val="dot"/>
            <a:round/>
            <a:headEnd type="none" w="sm" len="sm"/>
            <a:tailEnd type="none" w="sm" len="sm"/>
          </a:ln>
        </p:spPr>
      </p:cxnSp>
      <p:sp>
        <p:nvSpPr>
          <p:cNvPr id="286" name="Shape 286"/>
          <p:cNvSpPr txBox="1">
            <a:spLocks noGrp="1"/>
          </p:cNvSpPr>
          <p:nvPr>
            <p:ph type="title" hasCustomPrompt="1"/>
          </p:nvPr>
        </p:nvSpPr>
        <p:spPr>
          <a:xfrm>
            <a:off x="564600" y="1739800"/>
            <a:ext cx="11062400" cy="2051200"/>
          </a:xfrm>
          <a:prstGeom prst="rect">
            <a:avLst/>
          </a:prstGeom>
        </p:spPr>
        <p:txBody>
          <a:bodyPr spcFirstLastPara="1" wrap="square" lIns="91425" tIns="91425" rIns="91425" bIns="91425" anchor="ctr" anchorCtr="0"/>
          <a:lstStyle>
            <a:lvl1pPr lvl="0" algn="ctr">
              <a:spcBef>
                <a:spcPts val="0"/>
              </a:spcBef>
              <a:spcAft>
                <a:spcPts val="0"/>
              </a:spcAft>
              <a:buClr>
                <a:srgbClr val="EB5F0C"/>
              </a:buClr>
              <a:buSzPts val="10000"/>
              <a:buNone/>
              <a:defRPr sz="13333">
                <a:solidFill>
                  <a:srgbClr val="EB5F0C"/>
                </a:solidFill>
              </a:defRPr>
            </a:lvl1pPr>
            <a:lvl2pPr lvl="1"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287" name="Shape 287"/>
          <p:cNvSpPr txBox="1">
            <a:spLocks noGrp="1"/>
          </p:cNvSpPr>
          <p:nvPr>
            <p:ph type="body" idx="1"/>
          </p:nvPr>
        </p:nvSpPr>
        <p:spPr>
          <a:xfrm>
            <a:off x="564800" y="3892600"/>
            <a:ext cx="11062400" cy="1428800"/>
          </a:xfrm>
          <a:prstGeom prst="rect">
            <a:avLst/>
          </a:prstGeom>
        </p:spPr>
        <p:txBody>
          <a:bodyPr spcFirstLastPara="1" wrap="square" lIns="91425" tIns="91425" rIns="91425" bIns="91425" anchor="t" anchorCtr="0"/>
          <a:lstStyle>
            <a:lvl1pPr marL="609585" lvl="0" indent="-507987" algn="ctr">
              <a:spcBef>
                <a:spcPts val="0"/>
              </a:spcBef>
              <a:spcAft>
                <a:spcPts val="0"/>
              </a:spcAft>
              <a:buClr>
                <a:srgbClr val="232D4B"/>
              </a:buClr>
              <a:buSzPts val="2400"/>
              <a:buChar char="●"/>
              <a:defRPr>
                <a:solidFill>
                  <a:srgbClr val="232D4B"/>
                </a:solidFill>
              </a:defRPr>
            </a:lvl1pPr>
            <a:lvl2pPr marL="1219170" lvl="1" indent="-491054" algn="ctr">
              <a:spcBef>
                <a:spcPts val="1733"/>
              </a:spcBef>
              <a:spcAft>
                <a:spcPts val="0"/>
              </a:spcAft>
              <a:buClr>
                <a:srgbClr val="232D4B"/>
              </a:buClr>
              <a:buSzPts val="2200"/>
              <a:buChar char="○"/>
              <a:defRPr>
                <a:solidFill>
                  <a:srgbClr val="232D4B"/>
                </a:solidFill>
              </a:defRPr>
            </a:lvl2pPr>
            <a:lvl3pPr marL="1828754" lvl="2" indent="-474121" algn="ctr">
              <a:spcBef>
                <a:spcPts val="1733"/>
              </a:spcBef>
              <a:spcAft>
                <a:spcPts val="0"/>
              </a:spcAft>
              <a:buClr>
                <a:srgbClr val="232D4B"/>
              </a:buClr>
              <a:buSzPts val="2000"/>
              <a:buChar char="■"/>
              <a:defRPr>
                <a:solidFill>
                  <a:srgbClr val="232D4B"/>
                </a:solidFill>
              </a:defRPr>
            </a:lvl3pPr>
            <a:lvl4pPr marL="2438339" lvl="3" indent="-465655" algn="ctr">
              <a:spcBef>
                <a:spcPts val="1733"/>
              </a:spcBef>
              <a:spcAft>
                <a:spcPts val="0"/>
              </a:spcAft>
              <a:buClr>
                <a:srgbClr val="232D4B"/>
              </a:buClr>
              <a:buSzPts val="1900"/>
              <a:buChar char="●"/>
              <a:defRPr>
                <a:solidFill>
                  <a:srgbClr val="232D4B"/>
                </a:solidFill>
              </a:defRPr>
            </a:lvl4pPr>
            <a:lvl5pPr marL="3047924" lvl="4" indent="-457189" algn="ctr">
              <a:spcBef>
                <a:spcPts val="1733"/>
              </a:spcBef>
              <a:spcAft>
                <a:spcPts val="0"/>
              </a:spcAft>
              <a:buClr>
                <a:srgbClr val="232D4B"/>
              </a:buClr>
              <a:buSzPts val="1800"/>
              <a:buChar char="○"/>
              <a:defRPr>
                <a:solidFill>
                  <a:srgbClr val="232D4B"/>
                </a:solidFill>
              </a:defRPr>
            </a:lvl5pPr>
            <a:lvl6pPr marL="3657509" lvl="5" indent="-440256" algn="ctr">
              <a:spcBef>
                <a:spcPts val="1733"/>
              </a:spcBef>
              <a:spcAft>
                <a:spcPts val="0"/>
              </a:spcAft>
              <a:buClr>
                <a:srgbClr val="232D4B"/>
              </a:buClr>
              <a:buSzPts val="1600"/>
              <a:buChar char="■"/>
              <a:defRPr>
                <a:solidFill>
                  <a:srgbClr val="232D4B"/>
                </a:solidFill>
              </a:defRPr>
            </a:lvl6pPr>
            <a:lvl7pPr marL="4267093" lvl="6" indent="-423323" algn="ctr">
              <a:spcBef>
                <a:spcPts val="1733"/>
              </a:spcBef>
              <a:spcAft>
                <a:spcPts val="0"/>
              </a:spcAft>
              <a:buClr>
                <a:srgbClr val="232D4B"/>
              </a:buClr>
              <a:buSzPts val="1400"/>
              <a:buChar char="●"/>
              <a:defRPr>
                <a:solidFill>
                  <a:srgbClr val="232D4B"/>
                </a:solidFill>
              </a:defRPr>
            </a:lvl7pPr>
            <a:lvl8pPr marL="4876678" lvl="7" indent="-423323" algn="ctr">
              <a:spcBef>
                <a:spcPts val="1733"/>
              </a:spcBef>
              <a:spcAft>
                <a:spcPts val="0"/>
              </a:spcAft>
              <a:buClr>
                <a:srgbClr val="232D4B"/>
              </a:buClr>
              <a:buSzPts val="1400"/>
              <a:buChar char="○"/>
              <a:defRPr>
                <a:solidFill>
                  <a:srgbClr val="232D4B"/>
                </a:solidFill>
              </a:defRPr>
            </a:lvl8pPr>
            <a:lvl9pPr marL="5486263" lvl="8" indent="-423323" algn="ctr">
              <a:spcBef>
                <a:spcPts val="1733"/>
              </a:spcBef>
              <a:spcAft>
                <a:spcPts val="1733"/>
              </a:spcAft>
              <a:buClr>
                <a:srgbClr val="232D4B"/>
              </a:buClr>
              <a:buSzPts val="1400"/>
              <a:buChar char="■"/>
              <a:defRPr>
                <a:solidFill>
                  <a:srgbClr val="232D4B"/>
                </a:solidFill>
              </a:defRPr>
            </a:lvl9pPr>
          </a:lstStyle>
          <a:p>
            <a:endParaRPr/>
          </a:p>
        </p:txBody>
      </p:sp>
      <p:sp>
        <p:nvSpPr>
          <p:cNvPr id="288" name="Shape 28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89" name="Shape 289"/>
          <p:cNvCxnSpPr/>
          <p:nvPr/>
        </p:nvCxnSpPr>
        <p:spPr>
          <a:xfrm>
            <a:off x="564800" y="6347900"/>
            <a:ext cx="11062400" cy="0"/>
          </a:xfrm>
          <a:prstGeom prst="straightConnector1">
            <a:avLst/>
          </a:prstGeom>
          <a:noFill/>
          <a:ln w="38100" cap="flat" cmpd="sng">
            <a:solidFill>
              <a:srgbClr val="232D4B"/>
            </a:solidFill>
            <a:prstDash val="dot"/>
            <a:round/>
            <a:headEnd type="none" w="sm" len="sm"/>
            <a:tailEnd type="none" w="sm" len="sm"/>
          </a:ln>
        </p:spPr>
      </p:cxnSp>
    </p:spTree>
    <p:extLst>
      <p:ext uri="{BB962C8B-B14F-4D97-AF65-F5344CB8AC3E}">
        <p14:creationId xmlns:p14="http://schemas.microsoft.com/office/powerpoint/2010/main" val="272477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B74F-180B-4E0E-9256-D066216033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0865B-173D-4D2C-97F1-0993274A6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BD7217-AC80-4C1E-A0B7-20C427C1A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E7AAA2-E246-41B7-A08D-B9C91D8F8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C89F0-D9B9-485D-931E-E8BD44465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19168A-7EC9-40E4-B3CB-CB27D55613B4}"/>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8" name="Footer Placeholder 7">
            <a:extLst>
              <a:ext uri="{FF2B5EF4-FFF2-40B4-BE49-F238E27FC236}">
                <a16:creationId xmlns:a16="http://schemas.microsoft.com/office/drawing/2014/main" id="{DF1CE5ED-0796-4754-91CA-20267AE447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45412-AB2C-46D1-9703-1FA9F5AEC36F}"/>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380337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CA5C-33A7-437F-9740-91690B4A0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D94313-F8C4-4B9D-9D48-E94057FD753A}"/>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4" name="Footer Placeholder 3">
            <a:extLst>
              <a:ext uri="{FF2B5EF4-FFF2-40B4-BE49-F238E27FC236}">
                <a16:creationId xmlns:a16="http://schemas.microsoft.com/office/drawing/2014/main" id="{DCA031A6-D7DB-4498-819D-3591D096D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CAA156-3180-405B-BE23-70126FEF1BE8}"/>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273187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7AB253-C67C-4556-AF8A-3351BC1DF8EE}"/>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3" name="Footer Placeholder 2">
            <a:extLst>
              <a:ext uri="{FF2B5EF4-FFF2-40B4-BE49-F238E27FC236}">
                <a16:creationId xmlns:a16="http://schemas.microsoft.com/office/drawing/2014/main" id="{3EB89642-EAF3-4BB6-A190-BDCBA06A4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A70B6-D49C-436E-AFA4-9A73B3FD33AE}"/>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287825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087B3-39FC-4733-AE36-C72CD313D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B515A-8991-4C1F-B628-58E4462CE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42BC5-0939-41FC-B0F5-28D0C5C34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5D643-82E6-4A60-9577-B9CFFD6257C5}"/>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6" name="Footer Placeholder 5">
            <a:extLst>
              <a:ext uri="{FF2B5EF4-FFF2-40B4-BE49-F238E27FC236}">
                <a16:creationId xmlns:a16="http://schemas.microsoft.com/office/drawing/2014/main" id="{57795CE3-152C-4E25-AAE6-935C77A78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2CAED-653F-4300-8F1B-59A31C202096}"/>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33421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1022-AAD5-4EF1-B1F3-B268FDA5D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F70834-BC44-4AD6-8F2F-ECF334E7D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BE3479-184D-479F-BD52-3C31E9717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E5E99-F538-41CB-9F0C-7A29AB03461A}"/>
              </a:ext>
            </a:extLst>
          </p:cNvPr>
          <p:cNvSpPr>
            <a:spLocks noGrp="1"/>
          </p:cNvSpPr>
          <p:nvPr>
            <p:ph type="dt" sz="half" idx="10"/>
          </p:nvPr>
        </p:nvSpPr>
        <p:spPr/>
        <p:txBody>
          <a:bodyPr/>
          <a:lstStyle/>
          <a:p>
            <a:fld id="{29A9797D-6401-41BE-A00C-D94B61FB6C94}" type="datetimeFigureOut">
              <a:rPr lang="en-US" smtClean="0"/>
              <a:t>8/3/2022</a:t>
            </a:fld>
            <a:endParaRPr lang="en-US"/>
          </a:p>
        </p:txBody>
      </p:sp>
      <p:sp>
        <p:nvSpPr>
          <p:cNvPr id="6" name="Footer Placeholder 5">
            <a:extLst>
              <a:ext uri="{FF2B5EF4-FFF2-40B4-BE49-F238E27FC236}">
                <a16:creationId xmlns:a16="http://schemas.microsoft.com/office/drawing/2014/main" id="{3BFC688E-E0AC-4AD2-B328-FBB685905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99624-24EE-4CE5-AC64-DCC9E5E67E57}"/>
              </a:ext>
            </a:extLst>
          </p:cNvPr>
          <p:cNvSpPr>
            <a:spLocks noGrp="1"/>
          </p:cNvSpPr>
          <p:nvPr>
            <p:ph type="sldNum" sz="quarter" idx="12"/>
          </p:nvPr>
        </p:nvSpPr>
        <p:spPr/>
        <p:txBody>
          <a:bodyPr/>
          <a:lstStyle/>
          <a:p>
            <a:fld id="{EC2E1DEA-775D-4646-821E-38528D9E9830}" type="slidenum">
              <a:rPr lang="en-US" smtClean="0"/>
              <a:t>‹#›</a:t>
            </a:fld>
            <a:endParaRPr lang="en-US"/>
          </a:p>
        </p:txBody>
      </p:sp>
    </p:spTree>
    <p:extLst>
      <p:ext uri="{BB962C8B-B14F-4D97-AF65-F5344CB8AC3E}">
        <p14:creationId xmlns:p14="http://schemas.microsoft.com/office/powerpoint/2010/main" val="121818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2F94EE-D5C1-4719-9BEF-9A7A6A931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233F39-AB35-47B9-B59C-C379397BC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CE71D-1A53-443D-93C7-5A597B5ED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9797D-6401-41BE-A00C-D94B61FB6C94}" type="datetimeFigureOut">
              <a:rPr lang="en-US" smtClean="0"/>
              <a:t>8/3/2022</a:t>
            </a:fld>
            <a:endParaRPr lang="en-US"/>
          </a:p>
        </p:txBody>
      </p:sp>
      <p:sp>
        <p:nvSpPr>
          <p:cNvPr id="5" name="Footer Placeholder 4">
            <a:extLst>
              <a:ext uri="{FF2B5EF4-FFF2-40B4-BE49-F238E27FC236}">
                <a16:creationId xmlns:a16="http://schemas.microsoft.com/office/drawing/2014/main" id="{AA2E9569-1E5E-4A37-94F4-5A3CDF35C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8A5D0-1AFE-4323-AE37-A30860863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E1DEA-775D-4646-821E-38528D9E9830}" type="slidenum">
              <a:rPr lang="en-US" smtClean="0"/>
              <a:t>‹#›</a:t>
            </a:fld>
            <a:endParaRPr lang="en-US"/>
          </a:p>
        </p:txBody>
      </p:sp>
    </p:spTree>
    <p:extLst>
      <p:ext uri="{BB962C8B-B14F-4D97-AF65-F5344CB8AC3E}">
        <p14:creationId xmlns:p14="http://schemas.microsoft.com/office/powerpoint/2010/main" val="7760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92967" y="767933"/>
            <a:ext cx="11082000" cy="847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600"/>
              <a:buFont typeface="Franklin Gothic"/>
              <a:buNone/>
              <a:defRPr sz="3600" b="1">
                <a:solidFill>
                  <a:schemeClr val="dk2"/>
                </a:solidFill>
                <a:latin typeface="Franklin Gothic"/>
                <a:ea typeface="Franklin Gothic"/>
                <a:cs typeface="Franklin Gothic"/>
                <a:sym typeface="Franklin Gothic"/>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863497" y="2127700"/>
            <a:ext cx="9778800" cy="4003200"/>
          </a:xfrm>
          <a:prstGeom prst="rect">
            <a:avLst/>
          </a:prstGeom>
          <a:noFill/>
          <a:ln>
            <a:noFill/>
          </a:ln>
        </p:spPr>
        <p:txBody>
          <a:bodyPr spcFirstLastPara="1" wrap="square" lIns="91425" tIns="91425" rIns="91425" bIns="91425" anchor="t" anchorCtr="0"/>
          <a:lstStyle>
            <a:lvl1pPr marL="457200" lvl="0" indent="-381000">
              <a:lnSpc>
                <a:spcPct val="100000"/>
              </a:lnSpc>
              <a:spcBef>
                <a:spcPts val="0"/>
              </a:spcBef>
              <a:spcAft>
                <a:spcPts val="0"/>
              </a:spcAft>
              <a:buClr>
                <a:schemeClr val="dk2"/>
              </a:buClr>
              <a:buSzPts val="2400"/>
              <a:buFont typeface="Franklin Gothic"/>
              <a:buChar char="●"/>
              <a:defRPr sz="2400">
                <a:solidFill>
                  <a:schemeClr val="dk2"/>
                </a:solidFill>
                <a:latin typeface="Franklin Gothic"/>
                <a:ea typeface="Franklin Gothic"/>
                <a:cs typeface="Franklin Gothic"/>
                <a:sym typeface="Franklin Gothic"/>
              </a:defRPr>
            </a:lvl1pPr>
            <a:lvl2pPr marL="914400" lvl="1" indent="-368300">
              <a:lnSpc>
                <a:spcPct val="100000"/>
              </a:lnSpc>
              <a:spcBef>
                <a:spcPts val="1300"/>
              </a:spcBef>
              <a:spcAft>
                <a:spcPts val="0"/>
              </a:spcAft>
              <a:buClr>
                <a:schemeClr val="dk2"/>
              </a:buClr>
              <a:buSzPts val="2200"/>
              <a:buFont typeface="Franklin Gothic"/>
              <a:buChar char="○"/>
              <a:defRPr sz="2200">
                <a:solidFill>
                  <a:schemeClr val="dk2"/>
                </a:solidFill>
                <a:latin typeface="Franklin Gothic"/>
                <a:ea typeface="Franklin Gothic"/>
                <a:cs typeface="Franklin Gothic"/>
                <a:sym typeface="Franklin Gothic"/>
              </a:defRPr>
            </a:lvl2pPr>
            <a:lvl3pPr marL="1371600" lvl="2" indent="-355600">
              <a:lnSpc>
                <a:spcPct val="100000"/>
              </a:lnSpc>
              <a:spcBef>
                <a:spcPts val="1300"/>
              </a:spcBef>
              <a:spcAft>
                <a:spcPts val="0"/>
              </a:spcAft>
              <a:buClr>
                <a:schemeClr val="dk2"/>
              </a:buClr>
              <a:buSzPts val="2000"/>
              <a:buFont typeface="Franklin Gothic"/>
              <a:buChar char="■"/>
              <a:defRPr sz="2000">
                <a:solidFill>
                  <a:schemeClr val="dk2"/>
                </a:solidFill>
                <a:latin typeface="Franklin Gothic"/>
                <a:ea typeface="Franklin Gothic"/>
                <a:cs typeface="Franklin Gothic"/>
                <a:sym typeface="Franklin Gothic"/>
              </a:defRPr>
            </a:lvl3pPr>
            <a:lvl4pPr marL="1828800" lvl="3" indent="-349250">
              <a:lnSpc>
                <a:spcPct val="100000"/>
              </a:lnSpc>
              <a:spcBef>
                <a:spcPts val="1300"/>
              </a:spcBef>
              <a:spcAft>
                <a:spcPts val="0"/>
              </a:spcAft>
              <a:buClr>
                <a:schemeClr val="dk2"/>
              </a:buClr>
              <a:buSzPts val="1900"/>
              <a:buFont typeface="Franklin Gothic"/>
              <a:buChar char="●"/>
              <a:defRPr sz="1900">
                <a:solidFill>
                  <a:schemeClr val="dk2"/>
                </a:solidFill>
                <a:latin typeface="Franklin Gothic"/>
                <a:ea typeface="Franklin Gothic"/>
                <a:cs typeface="Franklin Gothic"/>
                <a:sym typeface="Franklin Gothic"/>
              </a:defRPr>
            </a:lvl4pPr>
            <a:lvl5pPr marL="2286000" lvl="4" indent="-342900">
              <a:lnSpc>
                <a:spcPct val="100000"/>
              </a:lnSpc>
              <a:spcBef>
                <a:spcPts val="1300"/>
              </a:spcBef>
              <a:spcAft>
                <a:spcPts val="0"/>
              </a:spcAft>
              <a:buClr>
                <a:schemeClr val="dk2"/>
              </a:buClr>
              <a:buSzPts val="1800"/>
              <a:buFont typeface="Franklin Gothic"/>
              <a:buChar char="○"/>
              <a:defRPr sz="1800" i="1">
                <a:solidFill>
                  <a:schemeClr val="dk2"/>
                </a:solidFill>
                <a:latin typeface="Franklin Gothic"/>
                <a:ea typeface="Franklin Gothic"/>
                <a:cs typeface="Franklin Gothic"/>
                <a:sym typeface="Franklin Gothic"/>
              </a:defRPr>
            </a:lvl5pPr>
            <a:lvl6pPr marL="2743200" lvl="5" indent="-330200">
              <a:lnSpc>
                <a:spcPct val="100000"/>
              </a:lnSpc>
              <a:spcBef>
                <a:spcPts val="1300"/>
              </a:spcBef>
              <a:spcAft>
                <a:spcPts val="0"/>
              </a:spcAft>
              <a:buClr>
                <a:schemeClr val="dk2"/>
              </a:buClr>
              <a:buSzPts val="1600"/>
              <a:buFont typeface="Franklin Gothic"/>
              <a:buChar char="■"/>
              <a:defRPr sz="1600">
                <a:solidFill>
                  <a:schemeClr val="dk2"/>
                </a:solidFill>
                <a:latin typeface="Franklin Gothic"/>
                <a:ea typeface="Franklin Gothic"/>
                <a:cs typeface="Franklin Gothic"/>
                <a:sym typeface="Franklin Gothic"/>
              </a:defRPr>
            </a:lvl6pPr>
            <a:lvl7pPr marL="3200400" lvl="6"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7pPr>
            <a:lvl8pPr marL="3657600" lvl="7"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8pPr>
            <a:lvl9pPr marL="4114800" lvl="8" indent="-317500">
              <a:lnSpc>
                <a:spcPct val="100000"/>
              </a:lnSpc>
              <a:spcBef>
                <a:spcPts val="1300"/>
              </a:spcBef>
              <a:spcAft>
                <a:spcPts val="130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9pPr>
          </a:lstStyle>
          <a:p>
            <a:endParaRPr/>
          </a:p>
        </p:txBody>
      </p:sp>
      <p:sp>
        <p:nvSpPr>
          <p:cNvPr id="8" name="Shape 8"/>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576066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languages.ait.ac.th/wp-content/uploads/sites/18/2018/08/Writing-Research-Articles-for-Publication1.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6.jpg"/></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nature.com/scitable/topicpage/effective-writing-13815989/"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hyperlink" Target="https://apastyle.apa.org/style-grammar-guidelines/grammar/verb-tens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languages.ait.ac.th/wp-content/uploads/sites/18/2018/08/Writing-Research-Articles-for-Publication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18CF52-DCF2-0549-BA4E-CF0246545550}"/>
              </a:ext>
            </a:extLst>
          </p:cNvPr>
          <p:cNvSpPr/>
          <p:nvPr/>
        </p:nvSpPr>
        <p:spPr>
          <a:xfrm>
            <a:off x="-12571" y="-71235"/>
            <a:ext cx="12204571" cy="346781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Subtitle 2">
            <a:extLst>
              <a:ext uri="{FF2B5EF4-FFF2-40B4-BE49-F238E27FC236}">
                <a16:creationId xmlns:a16="http://schemas.microsoft.com/office/drawing/2014/main" id="{9D728459-67A4-8345-B3FD-EBEEB1D08C50}"/>
              </a:ext>
            </a:extLst>
          </p:cNvPr>
          <p:cNvSpPr txBox="1">
            <a:spLocks/>
          </p:cNvSpPr>
          <p:nvPr/>
        </p:nvSpPr>
        <p:spPr>
          <a:xfrm>
            <a:off x="-12569" y="-93236"/>
            <a:ext cx="12204569" cy="3341256"/>
          </a:xfrm>
          <a:prstGeom prst="rect">
            <a:avLst/>
          </a:prstGeom>
          <a:noFill/>
          <a:ln w="28575">
            <a:noFill/>
          </a:ln>
        </p:spPr>
        <p:txBody>
          <a:bodyPr spcFirstLastPara="1" wrap="square" lIns="121900" tIns="121900" rIns="121900" bIns="121900"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0"/>
              </a:spcBef>
              <a:spcAft>
                <a:spcPts val="0"/>
              </a:spcAft>
              <a:buClr>
                <a:schemeClr val="lt1"/>
              </a:buClr>
              <a:buSzPts val="1800"/>
              <a:buFont typeface="Franklin Gothic"/>
              <a:buNone/>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9pPr>
          </a:lstStyle>
          <a:p>
            <a:pPr marL="609585" indent="-507987" algn="ctr" defTabSz="1219170">
              <a:buClr>
                <a:srgbClr val="FFFFFF"/>
              </a:buClr>
            </a:pPr>
            <a:endParaRPr lang="en-US" sz="4267" b="1" kern="0" dirty="0">
              <a:solidFill>
                <a:srgbClr val="212D4A"/>
              </a:solidFill>
            </a:endParaRPr>
          </a:p>
        </p:txBody>
      </p:sp>
      <p:sp>
        <p:nvSpPr>
          <p:cNvPr id="10" name="Rectangle 9">
            <a:extLst>
              <a:ext uri="{FF2B5EF4-FFF2-40B4-BE49-F238E27FC236}">
                <a16:creationId xmlns:a16="http://schemas.microsoft.com/office/drawing/2014/main" id="{751F896C-CA29-9449-B115-3EEA189808E9}"/>
              </a:ext>
            </a:extLst>
          </p:cNvPr>
          <p:cNvSpPr/>
          <p:nvPr/>
        </p:nvSpPr>
        <p:spPr>
          <a:xfrm>
            <a:off x="-12570" y="3467811"/>
            <a:ext cx="12204572" cy="339018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Subtitle 2">
            <a:extLst>
              <a:ext uri="{FF2B5EF4-FFF2-40B4-BE49-F238E27FC236}">
                <a16:creationId xmlns:a16="http://schemas.microsoft.com/office/drawing/2014/main" id="{909A88AA-2633-854B-B7E2-EF12E61D4BDB}"/>
              </a:ext>
            </a:extLst>
          </p:cNvPr>
          <p:cNvSpPr txBox="1">
            <a:spLocks/>
          </p:cNvSpPr>
          <p:nvPr/>
        </p:nvSpPr>
        <p:spPr>
          <a:xfrm>
            <a:off x="145144" y="4209143"/>
            <a:ext cx="11882530" cy="2535735"/>
          </a:xfrm>
          <a:prstGeom prst="rect">
            <a:avLst/>
          </a:prstGeom>
          <a:noFill/>
          <a:ln>
            <a:noFill/>
          </a:ln>
        </p:spPr>
        <p:txBody>
          <a:bodyPr spcFirstLastPara="1" wrap="square" lIns="121900" tIns="121900" rIns="121900" bIns="121900"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0"/>
              </a:spcBef>
              <a:spcAft>
                <a:spcPts val="0"/>
              </a:spcAft>
              <a:buClr>
                <a:schemeClr val="lt1"/>
              </a:buClr>
              <a:buSzPts val="1800"/>
              <a:buFont typeface="Franklin Gothic"/>
              <a:buNone/>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9pPr>
          </a:lstStyle>
          <a:p>
            <a:pPr marL="609585" indent="-507987" algn="r" defTabSz="1219170">
              <a:spcAft>
                <a:spcPts val="600"/>
              </a:spcAft>
              <a:buClr>
                <a:srgbClr val="FFFFFF"/>
              </a:buClr>
            </a:pPr>
            <a:r>
              <a:rPr lang="en-US" sz="3200" b="1" kern="0" dirty="0">
                <a:solidFill>
                  <a:srgbClr val="01579B">
                    <a:lumMod val="50000"/>
                  </a:srgbClr>
                </a:solidFill>
              </a:rPr>
              <a:t>Natalie Thompson </a:t>
            </a:r>
            <a:r>
              <a:rPr lang="en-US" sz="3200" kern="0" dirty="0">
                <a:solidFill>
                  <a:srgbClr val="01579B">
                    <a:lumMod val="50000"/>
                  </a:srgbClr>
                </a:solidFill>
              </a:rPr>
              <a:t>| Consultant, Graduate Writing Lab</a:t>
            </a:r>
            <a:r>
              <a:rPr lang="en-US" sz="3200" b="1" kern="0" dirty="0">
                <a:solidFill>
                  <a:srgbClr val="01579B">
                    <a:lumMod val="50000"/>
                  </a:srgbClr>
                </a:solidFill>
              </a:rPr>
              <a:t> </a:t>
            </a:r>
          </a:p>
          <a:p>
            <a:pPr marL="609585" indent="-507987" algn="r" defTabSz="1219170">
              <a:spcAft>
                <a:spcPts val="600"/>
              </a:spcAft>
              <a:buClr>
                <a:srgbClr val="FFFFFF"/>
              </a:buClr>
            </a:pPr>
            <a:r>
              <a:rPr lang="en-US" sz="3200" b="1" kern="0" dirty="0">
                <a:solidFill>
                  <a:srgbClr val="01579B">
                    <a:lumMod val="50000"/>
                  </a:srgbClr>
                </a:solidFill>
              </a:rPr>
              <a:t>Kelly J. Cunningham, PhD </a:t>
            </a:r>
            <a:r>
              <a:rPr lang="en-US" sz="3200" kern="0" dirty="0">
                <a:solidFill>
                  <a:srgbClr val="01579B">
                    <a:lumMod val="50000"/>
                  </a:srgbClr>
                </a:solidFill>
              </a:rPr>
              <a:t>| Director, Graduate </a:t>
            </a:r>
            <a:r>
              <a:rPr lang="en-US" sz="3200" kern="0">
                <a:solidFill>
                  <a:srgbClr val="01579B">
                    <a:lumMod val="50000"/>
                  </a:srgbClr>
                </a:solidFill>
              </a:rPr>
              <a:t>Writing Lab </a:t>
            </a:r>
            <a:endParaRPr lang="en-US" sz="3200" b="1" kern="0" dirty="0">
              <a:solidFill>
                <a:srgbClr val="01579B">
                  <a:lumMod val="50000"/>
                </a:srgbClr>
              </a:solidFill>
            </a:endParaRPr>
          </a:p>
          <a:p>
            <a:pPr marL="609585" indent="-507987" algn="r" defTabSz="1219170">
              <a:spcAft>
                <a:spcPts val="600"/>
              </a:spcAft>
              <a:buClr>
                <a:srgbClr val="FFFFFF"/>
              </a:buClr>
            </a:pPr>
            <a:r>
              <a:rPr lang="en-US" sz="3200" kern="0" dirty="0">
                <a:solidFill>
                  <a:srgbClr val="01579B">
                    <a:lumMod val="50000"/>
                  </a:srgbClr>
                </a:solidFill>
              </a:rPr>
              <a:t>School of Engineering &amp; Applied Science, University of Virginia </a:t>
            </a:r>
          </a:p>
          <a:p>
            <a:pPr marL="609585" indent="-507987" algn="r" defTabSz="1219170">
              <a:spcAft>
                <a:spcPts val="600"/>
              </a:spcAft>
              <a:buClr>
                <a:srgbClr val="FFFFFF"/>
              </a:buClr>
            </a:pPr>
            <a:r>
              <a:rPr lang="en-US" sz="3200" kern="0" dirty="0">
                <a:solidFill>
                  <a:srgbClr val="01579B">
                    <a:lumMod val="50000"/>
                  </a:srgbClr>
                </a:solidFill>
              </a:rPr>
              <a:t>gradwritinglab@virginia.edu  |  bit.ly/SEASGWL</a:t>
            </a:r>
          </a:p>
        </p:txBody>
      </p:sp>
      <p:pic>
        <p:nvPicPr>
          <p:cNvPr id="5" name="Picture 4">
            <a:extLst>
              <a:ext uri="{FF2B5EF4-FFF2-40B4-BE49-F238E27FC236}">
                <a16:creationId xmlns:a16="http://schemas.microsoft.com/office/drawing/2014/main" id="{32F5F983-4BE7-4646-8F7A-27EC2CFEC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552" y="1897406"/>
            <a:ext cx="2242121" cy="1499170"/>
          </a:xfrm>
          <a:prstGeom prst="rect">
            <a:avLst/>
          </a:prstGeom>
        </p:spPr>
      </p:pic>
      <p:sp>
        <p:nvSpPr>
          <p:cNvPr id="9" name="Subtitle 2">
            <a:extLst>
              <a:ext uri="{FF2B5EF4-FFF2-40B4-BE49-F238E27FC236}">
                <a16:creationId xmlns:a16="http://schemas.microsoft.com/office/drawing/2014/main" id="{58C86B65-90D4-A445-922C-B00DCB5AA315}"/>
              </a:ext>
            </a:extLst>
          </p:cNvPr>
          <p:cNvSpPr txBox="1">
            <a:spLocks/>
          </p:cNvSpPr>
          <p:nvPr/>
        </p:nvSpPr>
        <p:spPr>
          <a:xfrm>
            <a:off x="316079" y="48117"/>
            <a:ext cx="11547269" cy="1874796"/>
          </a:xfrm>
          <a:prstGeom prst="rect">
            <a:avLst/>
          </a:prstGeom>
          <a:noFill/>
          <a:ln w="28575">
            <a:solidFill>
              <a:schemeClr val="accent1"/>
            </a:solidFill>
          </a:ln>
        </p:spPr>
        <p:txBody>
          <a:bodyPr spcFirstLastPara="1" wrap="square" lIns="121900" tIns="121900" rIns="121900" bIns="121900"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0"/>
              </a:spcBef>
              <a:spcAft>
                <a:spcPts val="0"/>
              </a:spcAft>
              <a:buClr>
                <a:schemeClr val="lt1"/>
              </a:buClr>
              <a:buSzPts val="1800"/>
              <a:buFont typeface="Franklin Gothic"/>
              <a:buNone/>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9pPr>
          </a:lstStyle>
          <a:p>
            <a:pPr marL="609585" indent="-507987" defTabSz="1219170">
              <a:buClr>
                <a:srgbClr val="FFFFFF"/>
              </a:buClr>
            </a:pPr>
            <a:r>
              <a:rPr lang="en-US" sz="5400" b="1" dirty="0">
                <a:solidFill>
                  <a:srgbClr val="E46E20"/>
                </a:solidFill>
              </a:rPr>
              <a:t>Verb Tense and Passive Voice in Research Articles</a:t>
            </a:r>
          </a:p>
        </p:txBody>
      </p:sp>
      <p:sp>
        <p:nvSpPr>
          <p:cNvPr id="8" name="TextBox 7">
            <a:extLst>
              <a:ext uri="{FF2B5EF4-FFF2-40B4-BE49-F238E27FC236}">
                <a16:creationId xmlns:a16="http://schemas.microsoft.com/office/drawing/2014/main" id="{BC192BD5-0FE1-A613-AF93-224943F332E1}"/>
              </a:ext>
            </a:extLst>
          </p:cNvPr>
          <p:cNvSpPr txBox="1"/>
          <p:nvPr/>
        </p:nvSpPr>
        <p:spPr>
          <a:xfrm>
            <a:off x="211777" y="3492259"/>
            <a:ext cx="11768446" cy="346218"/>
          </a:xfrm>
          <a:prstGeom prst="rect">
            <a:avLst/>
          </a:prstGeom>
          <a:noFill/>
          <a:ln>
            <a:noFill/>
          </a:ln>
        </p:spPr>
        <p:txBody>
          <a:bodyPr spcFirstLastPara="1" wrap="square" lIns="91425" tIns="91425" rIns="91425" bIns="91425" rtlCol="0" anchor="b" anchorCtr="0">
            <a:spAutoFit/>
          </a:bodyPr>
          <a:lstStyle/>
          <a:p>
            <a:pPr algn="r"/>
            <a:r>
              <a:rPr lang="en-US" sz="1050" dirty="0">
                <a:solidFill>
                  <a:schemeClr val="accent1">
                    <a:lumMod val="50000"/>
                  </a:schemeClr>
                </a:solidFill>
                <a:latin typeface="Franklin Gothic" panose="020B0604020202020204" charset="0"/>
                <a:cs typeface="Franklin Gothic" panose="020B0604020202020204" charset="0"/>
              </a:rPr>
              <a:t>This work is CC-BY and use must include full citation &amp; DOI. Individual images, examples, and materials from other sources are not CC-BY. The blue dinosaur icon is a GWL icon and not CC-BY.  </a:t>
            </a:r>
          </a:p>
        </p:txBody>
      </p:sp>
    </p:spTree>
    <p:extLst>
      <p:ext uri="{BB962C8B-B14F-4D97-AF65-F5344CB8AC3E}">
        <p14:creationId xmlns:p14="http://schemas.microsoft.com/office/powerpoint/2010/main" val="167636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Calibri" panose="020F0502020204030204" pitchFamily="34" charset="0"/>
                <a:cs typeface="Calibri" panose="020F0502020204030204" pitchFamily="34" charset="0"/>
              </a:rPr>
              <a:t>Helpful Questions &amp; Guidelines</a:t>
            </a:r>
          </a:p>
        </p:txBody>
      </p:sp>
    </p:spTree>
    <p:extLst>
      <p:ext uri="{BB962C8B-B14F-4D97-AF65-F5344CB8AC3E}">
        <p14:creationId xmlns:p14="http://schemas.microsoft.com/office/powerpoint/2010/main" val="339066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Use Present Tense for…</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159208"/>
            <a:ext cx="11471348" cy="5317433"/>
          </a:xfrm>
        </p:spPr>
        <p:txBody>
          <a:bodyPr>
            <a:noAutofit/>
          </a:bodyPr>
          <a:lstStyle/>
          <a:p>
            <a:pPr marL="558797" indent="-457200">
              <a:lnSpc>
                <a:spcPct val="100000"/>
              </a:lnSpc>
            </a:pPr>
            <a:r>
              <a:rPr lang="en-US" sz="2100" b="1" dirty="0">
                <a:solidFill>
                  <a:schemeClr val="accent2"/>
                </a:solidFill>
                <a:latin typeface="Franklin Gothic" panose="020B0604020202020204" charset="0"/>
                <a:ea typeface="Calibri" panose="020F0502020204030204" pitchFamily="34" charset="0"/>
                <a:cs typeface="Franklin Gothic" panose="020B0604020202020204" charset="0"/>
              </a:rPr>
              <a:t>General, accepted facts</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Water quality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decreases</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in periods of extreme flooding </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Stormwater control systems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are</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important for managing flooding in coastal urban environments</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Many recent stormwater studies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focus</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on improving or expanding conventional infrastructure</a:t>
            </a:r>
          </a:p>
          <a:p>
            <a:pPr marL="558797" indent="-457200">
              <a:lnSpc>
                <a:spcPct val="100000"/>
              </a:lnSpc>
            </a:pPr>
            <a:r>
              <a:rPr lang="en-US" sz="2100" b="1" dirty="0">
                <a:solidFill>
                  <a:schemeClr val="accent2"/>
                </a:solidFill>
                <a:latin typeface="Franklin Gothic" panose="020B0604020202020204" charset="0"/>
                <a:cs typeface="Franklin Gothic" panose="020B0604020202020204" charset="0"/>
              </a:rPr>
              <a:t>Definitions</a:t>
            </a:r>
          </a:p>
          <a:p>
            <a:pPr marL="558797" indent="-457200">
              <a:lnSpc>
                <a:spcPct val="100000"/>
              </a:lnSpc>
            </a:pPr>
            <a:r>
              <a:rPr lang="en-US" sz="2100" b="1" dirty="0">
                <a:solidFill>
                  <a:schemeClr val="accent2"/>
                </a:solidFill>
                <a:latin typeface="Franklin Gothic" panose="020B0604020202020204" charset="0"/>
                <a:cs typeface="Franklin Gothic" panose="020B0604020202020204" charset="0"/>
              </a:rPr>
              <a:t>Atemporal facts; things that will always be true </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Our environmental model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uses</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precipitation and soil data to predict overtopping</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In this algorithm, </a:t>
            </a:r>
            <a:r>
              <a:rPr lang="en-US" sz="2100" i="1" dirty="0">
                <a:solidFill>
                  <a:srgbClr val="000000"/>
                </a:solidFill>
                <a:latin typeface="Franklin Gothic" panose="020B0604020202020204" charset="0"/>
                <a:ea typeface="Calibri" panose="020F0502020204030204" pitchFamily="34" charset="0"/>
                <a:cs typeface="Franklin Gothic" panose="020B0604020202020204" charset="0"/>
              </a:rPr>
              <a:t>x</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represents…</a:t>
            </a:r>
          </a:p>
          <a:p>
            <a:pPr marL="558797" indent="-457200">
              <a:lnSpc>
                <a:spcPct val="100000"/>
              </a:lnSpc>
            </a:pPr>
            <a:r>
              <a:rPr lang="en-US" sz="2100" b="1" dirty="0">
                <a:solidFill>
                  <a:schemeClr val="accent2"/>
                </a:solidFill>
                <a:latin typeface="Franklin Gothic" panose="020B0604020202020204" charset="0"/>
                <a:cs typeface="Franklin Gothic" panose="020B0604020202020204" charset="0"/>
              </a:rPr>
              <a:t>References to the paper itself (including figures) </a:t>
            </a:r>
          </a:p>
          <a:p>
            <a:pPr marL="1168382" lvl="1" indent="-457200">
              <a:lnSpc>
                <a:spcPct val="100000"/>
              </a:lnSpc>
              <a:spcBef>
                <a:spcPts val="0"/>
              </a:spcBef>
            </a:pP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This study investigates </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the use of Real Time Control methods for augmenting traditional stormwater control infrastructure in urban coastal areas</a:t>
            </a:r>
          </a:p>
          <a:p>
            <a:pPr marL="1168382" lvl="1" indent="-457200">
              <a:lnSpc>
                <a:spcPct val="100000"/>
              </a:lnSpc>
              <a:spcBef>
                <a:spcPts val="0"/>
              </a:spcBef>
            </a:pP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Figure 1 presents </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the results of our Norfolk, VA case study.</a:t>
            </a:r>
            <a:endParaRPr lang="en-US" sz="2100" b="1" dirty="0">
              <a:solidFill>
                <a:schemeClr val="accent2"/>
              </a:solidFill>
              <a:latin typeface="Franklin Gothic" panose="020B0604020202020204" charset="0"/>
              <a:cs typeface="Franklin Gothic" panose="020B0604020202020204" charset="0"/>
            </a:endParaRPr>
          </a:p>
          <a:p>
            <a:pPr marL="558797" indent="-457200">
              <a:lnSpc>
                <a:spcPct val="100000"/>
              </a:lnSpc>
            </a:pPr>
            <a:r>
              <a:rPr lang="en-US" sz="2100" b="1" dirty="0">
                <a:solidFill>
                  <a:schemeClr val="accent2"/>
                </a:solidFill>
                <a:latin typeface="Franklin Gothic" panose="020B0604020202020204" charset="0"/>
                <a:cs typeface="Franklin Gothic" panose="020B0604020202020204" charset="0"/>
              </a:rPr>
              <a:t>Conclusions and interpretations</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We</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 conclude </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that Real Time Control is an appropriate addition to conventional stormwater management systems</a:t>
            </a:r>
          </a:p>
          <a:p>
            <a:pPr marL="1031875" lvl="1" indent="-457200">
              <a:lnSpc>
                <a:spcPct val="100000"/>
              </a:lnSpc>
              <a:spcBef>
                <a:spcPts val="0"/>
              </a:spcBef>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Our findings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support</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the hypothesis…</a:t>
            </a:r>
          </a:p>
          <a:p>
            <a:pPr marL="101597" indent="0">
              <a:lnSpc>
                <a:spcPct val="100000"/>
              </a:lnSpc>
              <a:buNone/>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55817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000" b="1" kern="0" dirty="0">
                <a:solidFill>
                  <a:srgbClr val="F46524"/>
                </a:solidFill>
                <a:latin typeface="Franklin Gothic"/>
                <a:cs typeface="Franklin Gothic"/>
                <a:sym typeface="Franklin Gothic"/>
              </a:rPr>
              <a:t>Introductions: Outlining Purposes &amp; Aims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159208"/>
            <a:ext cx="11471348" cy="5317433"/>
          </a:xfrm>
        </p:spPr>
        <p:txBody>
          <a:bodyPr numCol="1">
            <a:noAutofit/>
          </a:bodyPr>
          <a:lstStyle/>
          <a:p>
            <a:pPr marL="558797" indent="-457200">
              <a:lnSpc>
                <a:spcPct val="100000"/>
              </a:lnSpc>
              <a:spcAft>
                <a:spcPts val="600"/>
              </a:spcAft>
            </a:pPr>
            <a:r>
              <a:rPr lang="en-US" sz="3200" b="1" dirty="0">
                <a:solidFill>
                  <a:schemeClr val="accent2"/>
                </a:solidFill>
                <a:latin typeface="Franklin Gothic" panose="020B0604020202020204" charset="0"/>
              </a:rPr>
              <a:t>Present tense: when referring to written product (article, paper, thesis)</a:t>
            </a:r>
          </a:p>
          <a:p>
            <a:pPr marL="558797" indent="-457200">
              <a:lnSpc>
                <a:spcPct val="100000"/>
              </a:lnSpc>
              <a:spcAft>
                <a:spcPts val="600"/>
              </a:spcAft>
            </a:pPr>
            <a:r>
              <a:rPr lang="en-US" sz="3200" b="1" dirty="0">
                <a:solidFill>
                  <a:schemeClr val="accent2"/>
                </a:solidFill>
                <a:latin typeface="Franklin Gothic" panose="020B0604020202020204" charset="0"/>
              </a:rPr>
              <a:t>Past tense: when referring to abstract concepts (study, investigation, experiment)</a:t>
            </a:r>
            <a:endParaRPr lang="en-US" sz="3200" b="1" dirty="0">
              <a:solidFill>
                <a:schemeClr val="accent2"/>
              </a:solidFill>
              <a:latin typeface="Franklin Gothic" panose="020B0604020202020204"/>
            </a:endParaRPr>
          </a:p>
          <a:p>
            <a:pPr marL="711182" lvl="1" indent="0">
              <a:lnSpc>
                <a:spcPct val="100000"/>
              </a:lnSpc>
              <a:spcAft>
                <a:spcPts val="600"/>
              </a:spcAft>
              <a:buNone/>
            </a:pPr>
            <a:endParaRPr lang="en-US" sz="2800" dirty="0">
              <a:latin typeface="Franklin Gothic" panose="020B0604020202020204"/>
            </a:endParaRPr>
          </a:p>
        </p:txBody>
      </p:sp>
      <p:sp>
        <p:nvSpPr>
          <p:cNvPr id="4" name="TextBox 3">
            <a:extLst>
              <a:ext uri="{FF2B5EF4-FFF2-40B4-BE49-F238E27FC236}">
                <a16:creationId xmlns:a16="http://schemas.microsoft.com/office/drawing/2014/main" id="{3A25B386-D475-445B-87CA-439176629E24}"/>
              </a:ext>
            </a:extLst>
          </p:cNvPr>
          <p:cNvSpPr txBox="1"/>
          <p:nvPr/>
        </p:nvSpPr>
        <p:spPr>
          <a:xfrm>
            <a:off x="0" y="3464625"/>
            <a:ext cx="12192000" cy="4506362"/>
          </a:xfrm>
          <a:prstGeom prst="rect">
            <a:avLst/>
          </a:prstGeom>
          <a:noFill/>
        </p:spPr>
        <p:txBody>
          <a:bodyPr wrap="square" numCol="2" rtlCol="0">
            <a:spAutoFit/>
          </a:bodyPr>
          <a:lstStyle/>
          <a:p>
            <a:pPr marL="1168382" lvl="1" indent="-457200">
              <a:spcBef>
                <a:spcPts val="600"/>
              </a:spcBef>
              <a:spcAft>
                <a:spcPts val="600"/>
              </a:spcAft>
              <a:buSzPct val="79000"/>
              <a:buFont typeface="Courier New" panose="02070309020205020404" pitchFamily="49" charset="0"/>
              <a:buChar char="o"/>
            </a:pPr>
            <a:r>
              <a:rPr lang="en-US" sz="2800" dirty="0">
                <a:latin typeface="Franklin Gothic" panose="020B0604020202020204"/>
              </a:rPr>
              <a:t>In this paper, we aim to…</a:t>
            </a:r>
          </a:p>
          <a:p>
            <a:pPr marL="1168382" lvl="1" indent="-457200">
              <a:spcBef>
                <a:spcPts val="600"/>
              </a:spcBef>
              <a:spcAft>
                <a:spcPts val="600"/>
              </a:spcAft>
              <a:buSzPct val="79000"/>
              <a:buFont typeface="Courier New" panose="02070309020205020404" pitchFamily="49" charset="0"/>
              <a:buChar char="o"/>
            </a:pPr>
            <a:r>
              <a:rPr lang="en-US" sz="2800" dirty="0">
                <a:latin typeface="Franklin Gothic" panose="020B0604020202020204"/>
              </a:rPr>
              <a:t>Here, we present…</a:t>
            </a:r>
          </a:p>
          <a:p>
            <a:pPr marL="1168382" lvl="1" indent="-457200">
              <a:spcBef>
                <a:spcPts val="600"/>
              </a:spcBef>
              <a:spcAft>
                <a:spcPts val="600"/>
              </a:spcAft>
              <a:buSzPct val="79000"/>
              <a:buFont typeface="Courier New" panose="02070309020205020404" pitchFamily="49" charset="0"/>
              <a:buChar char="o"/>
            </a:pPr>
            <a:r>
              <a:rPr lang="en-US" dirty="0">
                <a:latin typeface="Franklin Gothic" panose="020B0604020202020204"/>
              </a:rPr>
              <a:t>(The purpose of this work was…)</a:t>
            </a:r>
          </a:p>
          <a:p>
            <a:pPr marL="1168382" lvl="1" indent="-457200">
              <a:spcBef>
                <a:spcPts val="600"/>
              </a:spcBef>
              <a:spcAft>
                <a:spcPts val="600"/>
              </a:spcAft>
              <a:buSzPct val="79000"/>
              <a:buFont typeface="Courier New" panose="02070309020205020404" pitchFamily="49" charset="0"/>
              <a:buChar char="o"/>
            </a:pPr>
            <a:r>
              <a:rPr lang="en-US" dirty="0">
                <a:latin typeface="Franklin Gothic" panose="020B0604020202020204"/>
              </a:rPr>
              <a:t>(The goals of this study were to…)</a:t>
            </a: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r>
              <a:rPr lang="en-US" sz="2800" dirty="0">
                <a:latin typeface="Franklin Gothic" panose="020B0604020202020204"/>
              </a:rPr>
              <a:t>Our method simplifies…</a:t>
            </a:r>
          </a:p>
          <a:p>
            <a:pPr marL="1168382" lvl="1" indent="-457200">
              <a:spcBef>
                <a:spcPts val="600"/>
              </a:spcBef>
              <a:spcAft>
                <a:spcPts val="600"/>
              </a:spcAft>
              <a:buSzPct val="79000"/>
              <a:buFont typeface="Courier New" panose="02070309020205020404" pitchFamily="49" charset="0"/>
              <a:buChar char="o"/>
            </a:pPr>
            <a:r>
              <a:rPr lang="en-US" sz="2800" dirty="0">
                <a:latin typeface="Franklin Gothic" panose="020B0604020202020204"/>
              </a:rPr>
              <a:t>This model uses…</a:t>
            </a:r>
          </a:p>
          <a:p>
            <a:pPr marL="1168382" lvl="1" indent="-457200">
              <a:spcBef>
                <a:spcPts val="600"/>
              </a:spcBef>
              <a:spcAft>
                <a:spcPts val="600"/>
              </a:spcAft>
              <a:buSzPct val="79000"/>
              <a:buFont typeface="Courier New" panose="02070309020205020404" pitchFamily="49" charset="0"/>
              <a:buChar char="o"/>
            </a:pPr>
            <a:r>
              <a:rPr lang="en-US" sz="2800" dirty="0">
                <a:latin typeface="Franklin Gothic" panose="020B0604020202020204"/>
              </a:rPr>
              <a:t>In this model, we used…</a:t>
            </a:r>
            <a:endParaRPr lang="en-US" sz="2800" b="1" dirty="0">
              <a:solidFill>
                <a:schemeClr val="accent2"/>
              </a:solidFill>
              <a:latin typeface="Franklin Gothic" panose="020B0604020202020204" charset="0"/>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1168382" lvl="1" indent="-457200">
              <a:spcBef>
                <a:spcPts val="600"/>
              </a:spcBef>
              <a:spcAft>
                <a:spcPts val="600"/>
              </a:spcAft>
              <a:buSzPct val="79000"/>
              <a:buFont typeface="Courier New" panose="02070309020205020404" pitchFamily="49" charset="0"/>
              <a:buChar char="o"/>
            </a:pPr>
            <a:endParaRPr lang="en-US" sz="2800" dirty="0">
              <a:latin typeface="Franklin Gothic" panose="020B0604020202020204"/>
            </a:endParaRPr>
          </a:p>
          <a:p>
            <a:pPr marL="285750" indent="-285750">
              <a:spcBef>
                <a:spcPts val="600"/>
              </a:spcBef>
              <a:buFont typeface="Courier New" panose="02070309020205020404" pitchFamily="49" charset="0"/>
              <a:buChar char="o"/>
            </a:pPr>
            <a:endParaRPr lang="en-US" dirty="0"/>
          </a:p>
        </p:txBody>
      </p:sp>
    </p:spTree>
    <p:extLst>
      <p:ext uri="{BB962C8B-B14F-4D97-AF65-F5344CB8AC3E}">
        <p14:creationId xmlns:p14="http://schemas.microsoft.com/office/powerpoint/2010/main" val="220190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Use Past Tense for…</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069533"/>
            <a:ext cx="11471348" cy="5317433"/>
          </a:xfrm>
        </p:spPr>
        <p:txBody>
          <a:bodyPr>
            <a:noAutofit/>
          </a:bodyPr>
          <a:lstStyle/>
          <a:p>
            <a:pPr marL="558797" indent="-457200">
              <a:lnSpc>
                <a:spcPct val="100000"/>
              </a:lnSpc>
              <a:spcAft>
                <a:spcPts val="600"/>
              </a:spcAft>
            </a:pPr>
            <a:r>
              <a:rPr lang="en-US" sz="2100" b="1" dirty="0">
                <a:solidFill>
                  <a:schemeClr val="accent2"/>
                </a:solidFill>
                <a:latin typeface="Franklin Gothic" panose="020B0604020202020204" charset="0"/>
                <a:ea typeface="Calibri" panose="020F0502020204030204" pitchFamily="34" charset="0"/>
                <a:cs typeface="Franklin Gothic" panose="020B0604020202020204" charset="0"/>
              </a:rPr>
              <a:t>Reporting past methods or findings using the AUTHOR</a:t>
            </a:r>
          </a:p>
          <a:p>
            <a:pPr marL="1168382" lvl="1" indent="-457200">
              <a:lnSpc>
                <a:spcPct val="100000"/>
              </a:lnSpc>
              <a:spcBef>
                <a:spcPts val="0"/>
              </a:spcBef>
              <a:spcAft>
                <a:spcPts val="600"/>
              </a:spcAft>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Nguyen </a:t>
            </a:r>
            <a:r>
              <a:rPr lang="en-US" sz="2100" b="1" dirty="0">
                <a:latin typeface="Franklin Gothic" panose="020B0604020202020204" charset="0"/>
                <a:ea typeface="Calibri" panose="020F0502020204030204" pitchFamily="34" charset="0"/>
                <a:cs typeface="Franklin Gothic" panose="020B0604020202020204" charset="0"/>
              </a:rPr>
              <a:t>found</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that biochar reduces nitrogen adsorption by 20% compared to compost (2019). </a:t>
            </a:r>
          </a:p>
          <a:p>
            <a:pPr marL="1168382" lvl="1" indent="-457200">
              <a:lnSpc>
                <a:spcPct val="100000"/>
              </a:lnSpc>
              <a:spcBef>
                <a:spcPts val="0"/>
              </a:spcBef>
              <a:spcAft>
                <a:spcPts val="600"/>
              </a:spcAft>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Chen (2011)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addressed</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the data scarcity problem by…</a:t>
            </a:r>
          </a:p>
          <a:p>
            <a:pPr marL="1168382" lvl="1" indent="-457200">
              <a:lnSpc>
                <a:spcPct val="100000"/>
              </a:lnSpc>
              <a:spcBef>
                <a:spcPts val="0"/>
              </a:spcBef>
              <a:spcAft>
                <a:spcPts val="600"/>
              </a:spcAft>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Jones (2018) </a:t>
            </a:r>
            <a:r>
              <a:rPr lang="en-US" sz="2100" b="1" dirty="0">
                <a:solidFill>
                  <a:srgbClr val="000000"/>
                </a:solidFill>
                <a:latin typeface="Franklin Gothic" panose="020B0604020202020204" charset="0"/>
                <a:ea typeface="Calibri" panose="020F0502020204030204" pitchFamily="34" charset="0"/>
                <a:cs typeface="Franklin Gothic" panose="020B0604020202020204" charset="0"/>
              </a:rPr>
              <a:t>employed</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a Hawkes process model to…</a:t>
            </a:r>
          </a:p>
          <a:p>
            <a:pPr marL="558797" indent="-457200">
              <a:lnSpc>
                <a:spcPct val="100000"/>
              </a:lnSpc>
              <a:spcAft>
                <a:spcPts val="600"/>
              </a:spcAft>
            </a:pPr>
            <a:r>
              <a:rPr lang="en-US" sz="2100" b="1" dirty="0">
                <a:solidFill>
                  <a:schemeClr val="accent2"/>
                </a:solidFill>
                <a:latin typeface="Franklin Gothic" panose="020B0604020202020204" charset="0"/>
              </a:rPr>
              <a:t>Use present tense when you report past work by referring to the study or project instead of the author:</a:t>
            </a:r>
          </a:p>
          <a:p>
            <a:pPr marL="1168382" lvl="1" indent="-457200">
              <a:lnSpc>
                <a:spcPct val="100000"/>
              </a:lnSpc>
              <a:spcBef>
                <a:spcPts val="0"/>
              </a:spcBef>
              <a:spcAft>
                <a:spcPts val="600"/>
              </a:spcAft>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Garcia’s 2017 study </a:t>
            </a:r>
            <a:r>
              <a:rPr lang="en-US" sz="2100" b="1" dirty="0">
                <a:latin typeface="Franklin Gothic" panose="020B0604020202020204" charset="0"/>
                <a:ea typeface="Calibri" panose="020F0502020204030204" pitchFamily="34" charset="0"/>
                <a:cs typeface="Franklin Gothic" panose="020B0604020202020204" charset="0"/>
              </a:rPr>
              <a:t>demonstrates</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the drawbacks of compost as a best management practice for reducing nutrient runoff.  </a:t>
            </a:r>
            <a:endParaRPr lang="en-US" sz="2100" b="1" dirty="0">
              <a:solidFill>
                <a:schemeClr val="accent2"/>
              </a:solidFill>
              <a:latin typeface="Franklin Gothic" panose="020B0604020202020204" charset="0"/>
            </a:endParaRPr>
          </a:p>
          <a:p>
            <a:pPr marL="558797" indent="-457200">
              <a:lnSpc>
                <a:spcPct val="100000"/>
              </a:lnSpc>
              <a:spcAft>
                <a:spcPts val="600"/>
              </a:spcAft>
            </a:pPr>
            <a:r>
              <a:rPr lang="en-US" sz="2100" b="1" dirty="0">
                <a:solidFill>
                  <a:schemeClr val="accent2"/>
                </a:solidFill>
                <a:latin typeface="Franklin Gothic" panose="020B0604020202020204" charset="0"/>
                <a:ea typeface="Calibri" panose="020F0502020204030204" pitchFamily="34" charset="0"/>
                <a:cs typeface="Franklin Gothic" panose="020B0604020202020204" charset="0"/>
              </a:rPr>
              <a:t>Methods</a:t>
            </a:r>
          </a:p>
          <a:p>
            <a:pPr marL="1201738" indent="-457200">
              <a:lnSpc>
                <a:spcPct val="100000"/>
              </a:lnSpc>
              <a:spcAft>
                <a:spcPts val="600"/>
              </a:spcAft>
              <a:buFont typeface="Courier New" panose="02070309020205020404" pitchFamily="49" charset="0"/>
              <a:buChar char="o"/>
            </a:pPr>
            <a:r>
              <a:rPr lang="en-US" sz="2100" dirty="0">
                <a:latin typeface="Franklin Gothic" panose="020B0604020202020204" charset="0"/>
                <a:ea typeface="Calibri" panose="020F0502020204030204" pitchFamily="34" charset="0"/>
                <a:cs typeface="Franklin Gothic" panose="020B0604020202020204" charset="0"/>
              </a:rPr>
              <a:t>We </a:t>
            </a:r>
            <a:r>
              <a:rPr lang="en-US" sz="2100" b="1" dirty="0">
                <a:latin typeface="Franklin Gothic" panose="020B0604020202020204" charset="0"/>
                <a:ea typeface="Calibri" panose="020F0502020204030204" pitchFamily="34" charset="0"/>
                <a:cs typeface="Franklin Gothic" panose="020B0604020202020204" charset="0"/>
              </a:rPr>
              <a:t>designed</a:t>
            </a:r>
            <a:r>
              <a:rPr lang="en-US" sz="2100" dirty="0">
                <a:latin typeface="Franklin Gothic" panose="020B0604020202020204" charset="0"/>
                <a:ea typeface="Calibri" panose="020F0502020204030204" pitchFamily="34" charset="0"/>
                <a:cs typeface="Franklin Gothic" panose="020B0604020202020204" charset="0"/>
              </a:rPr>
              <a:t> a prototype to take advantage of the line-of-sight blockage. </a:t>
            </a:r>
          </a:p>
          <a:p>
            <a:pPr marL="1201738" indent="-457200">
              <a:lnSpc>
                <a:spcPct val="100000"/>
              </a:lnSpc>
              <a:spcAft>
                <a:spcPts val="600"/>
              </a:spcAft>
              <a:buFont typeface="Courier New" panose="02070309020205020404" pitchFamily="49" charset="0"/>
              <a:buChar char="o"/>
            </a:pPr>
            <a:r>
              <a:rPr lang="en-US" sz="2100" dirty="0">
                <a:latin typeface="Franklin Gothic" panose="020B0604020202020204" charset="0"/>
                <a:ea typeface="Calibri" panose="020F0502020204030204" pitchFamily="34" charset="0"/>
                <a:cs typeface="Franklin Gothic" panose="020B0604020202020204" charset="0"/>
              </a:rPr>
              <a:t>The samples </a:t>
            </a:r>
            <a:r>
              <a:rPr lang="en-US" sz="2100" b="1" dirty="0">
                <a:latin typeface="Franklin Gothic" panose="020B0604020202020204" charset="0"/>
                <a:ea typeface="Calibri" panose="020F0502020204030204" pitchFamily="34" charset="0"/>
                <a:cs typeface="Franklin Gothic" panose="020B0604020202020204" charset="0"/>
              </a:rPr>
              <a:t>were centrifuged </a:t>
            </a:r>
            <a:r>
              <a:rPr lang="en-US" sz="2100" dirty="0">
                <a:latin typeface="Franklin Gothic" panose="020B0604020202020204" charset="0"/>
                <a:ea typeface="Calibri" panose="020F0502020204030204" pitchFamily="34" charset="0"/>
                <a:cs typeface="Franklin Gothic" panose="020B0604020202020204" charset="0"/>
              </a:rPr>
              <a:t>and then </a:t>
            </a:r>
            <a:r>
              <a:rPr lang="en-US" sz="2100" b="1" dirty="0">
                <a:latin typeface="Franklin Gothic" panose="020B0604020202020204" charset="0"/>
                <a:ea typeface="Calibri" panose="020F0502020204030204" pitchFamily="34" charset="0"/>
                <a:cs typeface="Franklin Gothic" panose="020B0604020202020204" charset="0"/>
              </a:rPr>
              <a:t>classified </a:t>
            </a:r>
            <a:r>
              <a:rPr lang="en-US" sz="2100" dirty="0">
                <a:latin typeface="Franklin Gothic" panose="020B0604020202020204" charset="0"/>
                <a:ea typeface="Calibri" panose="020F0502020204030204" pitchFamily="34" charset="0"/>
                <a:cs typeface="Franklin Gothic" panose="020B0604020202020204" charset="0"/>
              </a:rPr>
              <a:t>according to geographic origin. </a:t>
            </a:r>
          </a:p>
          <a:p>
            <a:pPr marL="558797" indent="-457200">
              <a:lnSpc>
                <a:spcPct val="100000"/>
              </a:lnSpc>
              <a:spcAft>
                <a:spcPts val="600"/>
              </a:spcAft>
            </a:pPr>
            <a:r>
              <a:rPr lang="en-US" sz="2100" b="1" dirty="0">
                <a:solidFill>
                  <a:schemeClr val="accent2"/>
                </a:solidFill>
                <a:latin typeface="Franklin Gothic" panose="020B0604020202020204" charset="0"/>
                <a:ea typeface="Calibri" panose="020F0502020204030204" pitchFamily="34" charset="0"/>
                <a:cs typeface="Franklin Gothic" panose="020B0604020202020204" charset="0"/>
              </a:rPr>
              <a:t>Reporting Results</a:t>
            </a:r>
          </a:p>
          <a:p>
            <a:pPr marL="1168382" lvl="1" indent="-457200">
              <a:lnSpc>
                <a:spcPct val="100000"/>
              </a:lnSpc>
              <a:spcBef>
                <a:spcPts val="0"/>
              </a:spcBef>
              <a:spcAft>
                <a:spcPts val="600"/>
              </a:spcAft>
            </a:pP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Water quality </a:t>
            </a:r>
            <a:r>
              <a:rPr lang="en-US" sz="2100" b="1" dirty="0">
                <a:latin typeface="Franklin Gothic" panose="020B0604020202020204" charset="0"/>
                <a:ea typeface="Calibri" panose="020F0502020204030204" pitchFamily="34" charset="0"/>
                <a:cs typeface="Franklin Gothic" panose="020B0604020202020204" charset="0"/>
              </a:rPr>
              <a:t>decreased</a:t>
            </a:r>
            <a:r>
              <a:rPr lang="en-US" sz="2100" dirty="0">
                <a:solidFill>
                  <a:srgbClr val="000000"/>
                </a:solidFill>
                <a:latin typeface="Franklin Gothic" panose="020B0604020202020204" charset="0"/>
                <a:ea typeface="Calibri" panose="020F0502020204030204" pitchFamily="34" charset="0"/>
                <a:cs typeface="Franklin Gothic" panose="020B0604020202020204" charset="0"/>
              </a:rPr>
              <a:t> with flooding in each of the six study areas. </a:t>
            </a:r>
          </a:p>
          <a:p>
            <a:pPr marL="1168382" lvl="1" indent="-457200">
              <a:lnSpc>
                <a:spcPct val="100000"/>
              </a:lnSpc>
              <a:spcBef>
                <a:spcPts val="0"/>
              </a:spcBef>
              <a:spcAft>
                <a:spcPts val="600"/>
              </a:spcAft>
            </a:pPr>
            <a:r>
              <a:rPr lang="en-US" sz="2100" dirty="0" err="1">
                <a:latin typeface="Franklin Gothic" panose="020B0604020202020204" charset="0"/>
                <a:ea typeface="Calibri" panose="020F0502020204030204" pitchFamily="34" charset="0"/>
                <a:cs typeface="Franklin Gothic" panose="020B0604020202020204" charset="0"/>
              </a:rPr>
              <a:t>JupyterHub</a:t>
            </a:r>
            <a:r>
              <a:rPr lang="en-US" sz="2100" dirty="0">
                <a:latin typeface="Franklin Gothic" panose="020B0604020202020204" charset="0"/>
                <a:ea typeface="Calibri" panose="020F0502020204030204" pitchFamily="34" charset="0"/>
                <a:cs typeface="Franklin Gothic" panose="020B0604020202020204" charset="0"/>
              </a:rPr>
              <a:t> </a:t>
            </a:r>
            <a:r>
              <a:rPr lang="en-US" sz="2100" b="1" dirty="0">
                <a:latin typeface="Franklin Gothic" panose="020B0604020202020204" charset="0"/>
                <a:ea typeface="Calibri" panose="020F0502020204030204" pitchFamily="34" charset="0"/>
                <a:cs typeface="Franklin Gothic" panose="020B0604020202020204" charset="0"/>
              </a:rPr>
              <a:t>was</a:t>
            </a:r>
            <a:r>
              <a:rPr lang="en-US" sz="2100" dirty="0">
                <a:latin typeface="Franklin Gothic" panose="020B0604020202020204" charset="0"/>
                <a:ea typeface="Calibri" panose="020F0502020204030204" pitchFamily="34" charset="0"/>
                <a:cs typeface="Franklin Gothic" panose="020B0604020202020204" charset="0"/>
              </a:rPr>
              <a:t> the most effective method for online data sharing. </a:t>
            </a:r>
          </a:p>
          <a:p>
            <a:pPr marL="1168382" lvl="1" indent="-457200">
              <a:lnSpc>
                <a:spcPct val="100000"/>
              </a:lnSpc>
              <a:spcBef>
                <a:spcPts val="0"/>
              </a:spcBef>
              <a:spcAft>
                <a:spcPts val="600"/>
              </a:spcAft>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168382" lvl="1" indent="-457200">
              <a:lnSpc>
                <a:spcPct val="100000"/>
              </a:lnSpc>
              <a:spcBef>
                <a:spcPts val="0"/>
              </a:spcBef>
              <a:spcAft>
                <a:spcPts val="600"/>
              </a:spcAft>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146676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Perfect Tense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159208"/>
            <a:ext cx="11471348" cy="5317433"/>
          </a:xfrm>
        </p:spPr>
        <p:txBody>
          <a:bodyPr>
            <a:noAutofit/>
          </a:bodyPr>
          <a:lstStyle/>
          <a:p>
            <a:pPr marL="558797" indent="-457200">
              <a:lnSpc>
                <a:spcPct val="100000"/>
              </a:lnSpc>
              <a:spcAft>
                <a:spcPts val="600"/>
              </a:spcAft>
            </a:pPr>
            <a:r>
              <a:rPr lang="en-US" sz="2200" b="1" dirty="0">
                <a:solidFill>
                  <a:schemeClr val="accent2"/>
                </a:solidFill>
                <a:latin typeface="Franklin Gothic" panose="020B0604020202020204" charset="0"/>
                <a:ea typeface="Calibri" panose="020F0502020204030204" pitchFamily="34" charset="0"/>
                <a:cs typeface="Franklin Gothic" panose="020B0604020202020204" charset="0"/>
              </a:rPr>
              <a:t>Reporting past work more generally; multiple studies, trends</a:t>
            </a:r>
          </a:p>
          <a:p>
            <a:pPr marL="1168382" lvl="1" indent="-457200">
              <a:lnSpc>
                <a:spcPct val="100000"/>
              </a:lnSpc>
              <a:spcBef>
                <a:spcPts val="0"/>
              </a:spcBef>
              <a:spcAft>
                <a:spcPts val="600"/>
              </a:spcAft>
            </a:pPr>
            <a:r>
              <a:rPr lang="en-US" sz="2200" dirty="0">
                <a:solidFill>
                  <a:srgbClr val="000000"/>
                </a:solidFill>
                <a:latin typeface="Franklin Gothic" panose="020B0604020202020204" charset="0"/>
                <a:cs typeface="Franklin Gothic" panose="020B0604020202020204" charset="0"/>
              </a:rPr>
              <a:t>Researchers </a:t>
            </a:r>
            <a:r>
              <a:rPr lang="en-US" sz="2200" b="1" dirty="0">
                <a:solidFill>
                  <a:srgbClr val="000000"/>
                </a:solidFill>
                <a:latin typeface="Franklin Gothic" panose="020B0604020202020204" charset="0"/>
                <a:cs typeface="Franklin Gothic" panose="020B0604020202020204" charset="0"/>
              </a:rPr>
              <a:t>have studied </a:t>
            </a:r>
            <a:r>
              <a:rPr lang="en-US" sz="2200" dirty="0">
                <a:solidFill>
                  <a:srgbClr val="000000"/>
                </a:solidFill>
                <a:latin typeface="Franklin Gothic" panose="020B0604020202020204" charset="0"/>
                <a:cs typeface="Franklin Gothic" panose="020B0604020202020204" charset="0"/>
              </a:rPr>
              <a:t>the use of visual light technology for communications purposes…</a:t>
            </a:r>
          </a:p>
          <a:p>
            <a:pPr marL="1168382" lvl="1" indent="-457200">
              <a:lnSpc>
                <a:spcPct val="100000"/>
              </a:lnSpc>
              <a:spcBef>
                <a:spcPts val="0"/>
              </a:spcBef>
              <a:spcAft>
                <a:spcPts val="600"/>
              </a:spcAft>
            </a:pPr>
            <a:r>
              <a:rPr lang="en-US" sz="2200" dirty="0">
                <a:solidFill>
                  <a:srgbClr val="000000"/>
                </a:solidFill>
                <a:latin typeface="Franklin Gothic" panose="020B0604020202020204" charset="0"/>
                <a:cs typeface="Franklin Gothic" panose="020B0604020202020204" charset="0"/>
              </a:rPr>
              <a:t>Biochar </a:t>
            </a:r>
            <a:r>
              <a:rPr lang="en-US" sz="2200" b="1" dirty="0">
                <a:latin typeface="Franklin Gothic" panose="020B0604020202020204" charset="0"/>
                <a:cs typeface="Franklin Gothic" panose="020B0604020202020204" charset="0"/>
              </a:rPr>
              <a:t>has been shown </a:t>
            </a:r>
            <a:r>
              <a:rPr lang="en-US" sz="2200" dirty="0">
                <a:solidFill>
                  <a:srgbClr val="000000"/>
                </a:solidFill>
                <a:latin typeface="Franklin Gothic" panose="020B0604020202020204" charset="0"/>
                <a:cs typeface="Franklin Gothic" panose="020B0604020202020204" charset="0"/>
              </a:rPr>
              <a:t>to be effective in runoff control (Nguyen 2019, Smith 2020, Jones 2016). </a:t>
            </a:r>
          </a:p>
          <a:p>
            <a:pPr marL="1168382" lvl="1" indent="-457200">
              <a:lnSpc>
                <a:spcPct val="100000"/>
              </a:lnSpc>
              <a:spcBef>
                <a:spcPts val="0"/>
              </a:spcBef>
              <a:spcAft>
                <a:spcPts val="600"/>
              </a:spcAft>
            </a:pPr>
            <a:r>
              <a:rPr lang="en-US" sz="2200" dirty="0">
                <a:solidFill>
                  <a:srgbClr val="000000"/>
                </a:solidFill>
                <a:latin typeface="Franklin Gothic" panose="020B0604020202020204" charset="0"/>
                <a:cs typeface="Franklin Gothic" panose="020B0604020202020204" charset="0"/>
              </a:rPr>
              <a:t>Previous systems </a:t>
            </a:r>
            <a:r>
              <a:rPr lang="en-US" sz="2200" b="1" dirty="0">
                <a:solidFill>
                  <a:srgbClr val="000000"/>
                </a:solidFill>
                <a:latin typeface="Franklin Gothic" panose="020B0604020202020204" charset="0"/>
                <a:cs typeface="Franklin Gothic" panose="020B0604020202020204" charset="0"/>
              </a:rPr>
              <a:t>have employed </a:t>
            </a:r>
            <a:r>
              <a:rPr lang="en-US" sz="2200" dirty="0">
                <a:solidFill>
                  <a:srgbClr val="000000"/>
                </a:solidFill>
                <a:latin typeface="Franklin Gothic" panose="020B0604020202020204" charset="0"/>
                <a:cs typeface="Franklin Gothic" panose="020B0604020202020204" charset="0"/>
              </a:rPr>
              <a:t>natural language processing to improve the model (Davis 2020, Martin 2019).</a:t>
            </a:r>
          </a:p>
          <a:p>
            <a:pPr marL="1168382" lvl="1" indent="-457200">
              <a:lnSpc>
                <a:spcPct val="100000"/>
              </a:lnSpc>
              <a:spcBef>
                <a:spcPts val="0"/>
              </a:spcBef>
              <a:spcAft>
                <a:spcPts val="600"/>
              </a:spcAft>
            </a:pPr>
            <a:r>
              <a:rPr lang="en-US" sz="2200" dirty="0">
                <a:solidFill>
                  <a:srgbClr val="000000"/>
                </a:solidFill>
                <a:latin typeface="Franklin Gothic" panose="020B0604020202020204" charset="0"/>
                <a:cs typeface="Franklin Gothic" panose="020B0604020202020204" charset="0"/>
              </a:rPr>
              <a:t>Recently, latent factor methods </a:t>
            </a:r>
            <a:r>
              <a:rPr lang="en-US" sz="2200" b="1" dirty="0">
                <a:solidFill>
                  <a:srgbClr val="000000"/>
                </a:solidFill>
                <a:latin typeface="Franklin Gothic" panose="020B0604020202020204" charset="0"/>
                <a:cs typeface="Franklin Gothic" panose="020B0604020202020204" charset="0"/>
              </a:rPr>
              <a:t>have achieved</a:t>
            </a:r>
            <a:r>
              <a:rPr lang="en-US" sz="2200" dirty="0">
                <a:solidFill>
                  <a:srgbClr val="000000"/>
                </a:solidFill>
                <a:latin typeface="Franklin Gothic" panose="020B0604020202020204" charset="0"/>
                <a:cs typeface="Franklin Gothic" panose="020B0604020202020204" charset="0"/>
              </a:rPr>
              <a:t> great success.</a:t>
            </a:r>
          </a:p>
          <a:p>
            <a:pPr marL="1168382" lvl="1" indent="-457200">
              <a:lnSpc>
                <a:spcPct val="100000"/>
              </a:lnSpc>
              <a:spcBef>
                <a:spcPts val="0"/>
              </a:spcBef>
              <a:spcAft>
                <a:spcPts val="600"/>
              </a:spcAft>
            </a:pPr>
            <a:r>
              <a:rPr lang="en-US" sz="2200" dirty="0">
                <a:solidFill>
                  <a:srgbClr val="000000"/>
                </a:solidFill>
                <a:latin typeface="Franklin Gothic" panose="020B0604020202020204" charset="0"/>
                <a:cs typeface="Franklin Gothic" panose="020B0604020202020204" charset="0"/>
              </a:rPr>
              <a:t>In the age of climate change, scientists </a:t>
            </a:r>
            <a:r>
              <a:rPr lang="en-US" sz="2200" b="1" dirty="0">
                <a:solidFill>
                  <a:srgbClr val="000000"/>
                </a:solidFill>
                <a:latin typeface="Franklin Gothic" panose="020B0604020202020204" charset="0"/>
                <a:cs typeface="Franklin Gothic" panose="020B0604020202020204" charset="0"/>
              </a:rPr>
              <a:t>have become </a:t>
            </a:r>
            <a:r>
              <a:rPr lang="en-US" sz="2200" dirty="0">
                <a:solidFill>
                  <a:srgbClr val="000000"/>
                </a:solidFill>
                <a:latin typeface="Franklin Gothic" panose="020B0604020202020204" charset="0"/>
                <a:cs typeface="Franklin Gothic" panose="020B0604020202020204" charset="0"/>
              </a:rPr>
              <a:t>more interested in…</a:t>
            </a:r>
          </a:p>
          <a:p>
            <a:pPr marL="1168382" lvl="1" indent="-457200">
              <a:lnSpc>
                <a:spcPct val="100000"/>
              </a:lnSpc>
              <a:spcBef>
                <a:spcPts val="0"/>
              </a:spcBef>
              <a:spcAft>
                <a:spcPts val="600"/>
              </a:spcAft>
            </a:pPr>
            <a:endParaRPr lang="en-US" sz="2200" dirty="0">
              <a:solidFill>
                <a:srgbClr val="000000"/>
              </a:solidFill>
              <a:latin typeface="Franklin Gothic" panose="020B0604020202020204" charset="0"/>
              <a:cs typeface="Franklin Gothic" panose="020B0604020202020204" charset="0"/>
            </a:endParaRPr>
          </a:p>
          <a:p>
            <a:pPr marL="444497" indent="-342900">
              <a:lnSpc>
                <a:spcPct val="100000"/>
              </a:lnSpc>
              <a:spcAft>
                <a:spcPts val="600"/>
              </a:spcAft>
            </a:pPr>
            <a:r>
              <a:rPr lang="en-US" sz="2200" b="1" dirty="0">
                <a:solidFill>
                  <a:schemeClr val="accent2"/>
                </a:solidFill>
                <a:latin typeface="Franklin Gothic" panose="020B0604020202020204" charset="0"/>
                <a:ea typeface="Calibri" panose="020F0502020204030204" pitchFamily="34" charset="0"/>
                <a:cs typeface="Franklin Gothic" panose="020B0604020202020204" charset="0"/>
              </a:rPr>
              <a:t>Occasionally: showing the order of past actions</a:t>
            </a:r>
          </a:p>
          <a:p>
            <a:pPr marL="1147763" indent="-403225">
              <a:lnSpc>
                <a:spcPct val="100000"/>
              </a:lnSpc>
              <a:spcAft>
                <a:spcPts val="600"/>
              </a:spcAft>
              <a:buFont typeface="Courier New" panose="02070309020205020404" pitchFamily="49" charset="0"/>
              <a:buChar char="o"/>
            </a:pPr>
            <a:r>
              <a:rPr lang="en-US" sz="2200" dirty="0">
                <a:solidFill>
                  <a:srgbClr val="000000"/>
                </a:solidFill>
                <a:latin typeface="Franklin Gothic" panose="020B0604020202020204" charset="0"/>
                <a:ea typeface="Calibri" panose="020F0502020204030204" pitchFamily="34" charset="0"/>
                <a:cs typeface="Franklin Gothic" panose="020B0604020202020204" charset="0"/>
              </a:rPr>
              <a:t>After the samples </a:t>
            </a:r>
            <a:r>
              <a:rPr lang="en-US" sz="2200" b="1" dirty="0">
                <a:solidFill>
                  <a:srgbClr val="000000"/>
                </a:solidFill>
                <a:latin typeface="Franklin Gothic" panose="020B0604020202020204" charset="0"/>
                <a:ea typeface="Calibri" panose="020F0502020204030204" pitchFamily="34" charset="0"/>
                <a:cs typeface="Franklin Gothic" panose="020B0604020202020204" charset="0"/>
              </a:rPr>
              <a:t>had been lysed</a:t>
            </a:r>
            <a:r>
              <a:rPr lang="en-US" sz="2200" dirty="0">
                <a:solidFill>
                  <a:srgbClr val="000000"/>
                </a:solidFill>
                <a:latin typeface="Franklin Gothic" panose="020B0604020202020204" charset="0"/>
                <a:ea typeface="Calibri" panose="020F0502020204030204" pitchFamily="34" charset="0"/>
                <a:cs typeface="Franklin Gothic" panose="020B0604020202020204" charset="0"/>
              </a:rPr>
              <a:t>, we </a:t>
            </a:r>
            <a:r>
              <a:rPr lang="en-US" sz="2200" b="1" dirty="0">
                <a:solidFill>
                  <a:srgbClr val="000000"/>
                </a:solidFill>
                <a:latin typeface="Franklin Gothic" panose="020B0604020202020204" charset="0"/>
                <a:ea typeface="Calibri" panose="020F0502020204030204" pitchFamily="34" charset="0"/>
                <a:cs typeface="Franklin Gothic" panose="020B0604020202020204" charset="0"/>
              </a:rPr>
              <a:t>examined</a:t>
            </a:r>
            <a:r>
              <a:rPr lang="en-US" sz="2200" dirty="0">
                <a:solidFill>
                  <a:srgbClr val="000000"/>
                </a:solidFill>
                <a:latin typeface="Franklin Gothic" panose="020B0604020202020204" charset="0"/>
                <a:ea typeface="Calibri" panose="020F0502020204030204" pitchFamily="34" charset="0"/>
                <a:cs typeface="Franklin Gothic" panose="020B0604020202020204" charset="0"/>
              </a:rPr>
              <a:t> them. </a:t>
            </a:r>
            <a:r>
              <a:rPr lang="en-US" sz="2200" dirty="0">
                <a:solidFill>
                  <a:schemeClr val="accent2"/>
                </a:solidFill>
                <a:latin typeface="Franklin Gothic" panose="020B0604020202020204" charset="0"/>
                <a:ea typeface="Calibri" panose="020F0502020204030204" pitchFamily="34" charset="0"/>
                <a:cs typeface="Franklin Gothic" panose="020B0604020202020204" charset="0"/>
              </a:rPr>
              <a:t>(past perfect + past tense)</a:t>
            </a:r>
          </a:p>
          <a:p>
            <a:pPr marL="1147763" indent="-403225">
              <a:lnSpc>
                <a:spcPct val="100000"/>
              </a:lnSpc>
              <a:spcAft>
                <a:spcPts val="600"/>
              </a:spcAft>
              <a:buFont typeface="Courier New" panose="02070309020205020404" pitchFamily="49" charset="0"/>
              <a:buChar char="o"/>
            </a:pPr>
            <a:r>
              <a:rPr lang="en-US" sz="2200" dirty="0">
                <a:solidFill>
                  <a:srgbClr val="000000"/>
                </a:solidFill>
                <a:latin typeface="Franklin Gothic" panose="020B0604020202020204" charset="0"/>
                <a:cs typeface="Franklin Gothic" panose="020B0604020202020204" charset="0"/>
              </a:rPr>
              <a:t>Before </a:t>
            </a:r>
            <a:r>
              <a:rPr lang="en-US" sz="2200" dirty="0" err="1">
                <a:solidFill>
                  <a:srgbClr val="000000"/>
                </a:solidFill>
                <a:latin typeface="Franklin Gothic" panose="020B0604020202020204" charset="0"/>
                <a:cs typeface="Franklin Gothic" panose="020B0604020202020204" charset="0"/>
              </a:rPr>
              <a:t>Hosseinianfar</a:t>
            </a:r>
            <a:r>
              <a:rPr lang="en-US" sz="2200" dirty="0">
                <a:solidFill>
                  <a:srgbClr val="000000"/>
                </a:solidFill>
                <a:latin typeface="Franklin Gothic" panose="020B0604020202020204" charset="0"/>
                <a:cs typeface="Franklin Gothic" panose="020B0604020202020204" charset="0"/>
              </a:rPr>
              <a:t> et </a:t>
            </a:r>
            <a:r>
              <a:rPr lang="en-US" sz="2200" dirty="0" err="1">
                <a:solidFill>
                  <a:srgbClr val="000000"/>
                </a:solidFill>
                <a:latin typeface="Franklin Gothic" panose="020B0604020202020204" charset="0"/>
                <a:cs typeface="Franklin Gothic" panose="020B0604020202020204" charset="0"/>
              </a:rPr>
              <a:t>al’s</a:t>
            </a:r>
            <a:r>
              <a:rPr lang="en-US" sz="2200" dirty="0">
                <a:solidFill>
                  <a:srgbClr val="000000"/>
                </a:solidFill>
                <a:latin typeface="Franklin Gothic" panose="020B0604020202020204" charset="0"/>
                <a:cs typeface="Franklin Gothic" panose="020B0604020202020204" charset="0"/>
              </a:rPr>
              <a:t> groundbreaking study, these methods </a:t>
            </a:r>
            <a:r>
              <a:rPr lang="en-US" sz="2200" b="1" dirty="0">
                <a:solidFill>
                  <a:srgbClr val="000000"/>
                </a:solidFill>
                <a:latin typeface="Franklin Gothic" panose="020B0604020202020204" charset="0"/>
                <a:cs typeface="Franklin Gothic" panose="020B0604020202020204" charset="0"/>
              </a:rPr>
              <a:t>had never been </a:t>
            </a:r>
            <a:r>
              <a:rPr lang="en-US" sz="2200" dirty="0">
                <a:solidFill>
                  <a:srgbClr val="000000"/>
                </a:solidFill>
                <a:latin typeface="Franklin Gothic" panose="020B0604020202020204" charset="0"/>
                <a:cs typeface="Franklin Gothic" panose="020B0604020202020204" charset="0"/>
              </a:rPr>
              <a:t>successful. </a:t>
            </a:r>
          </a:p>
        </p:txBody>
      </p:sp>
    </p:spTree>
    <p:extLst>
      <p:ext uri="{BB962C8B-B14F-4D97-AF65-F5344CB8AC3E}">
        <p14:creationId xmlns:p14="http://schemas.microsoft.com/office/powerpoint/2010/main" val="250050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Findings vs Interpretations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860518" y="1180473"/>
            <a:ext cx="10470963" cy="5317433"/>
          </a:xfrm>
        </p:spPr>
        <p:txBody>
          <a:bodyPr>
            <a:noAutofit/>
          </a:bodyPr>
          <a:lstStyle/>
          <a:p>
            <a:pPr marL="558797" indent="-457200">
              <a:lnSpc>
                <a:spcPct val="100000"/>
              </a:lnSpc>
            </a:pPr>
            <a:r>
              <a:rPr lang="en-US" sz="2400" b="1" dirty="0">
                <a:solidFill>
                  <a:schemeClr val="accent2"/>
                </a:solidFill>
                <a:latin typeface="Franklin Gothic" panose="020B0604020202020204" charset="0"/>
                <a:ea typeface="Calibri" panose="020F0502020204030204" pitchFamily="34" charset="0"/>
                <a:cs typeface="Franklin Gothic" panose="020B0604020202020204" charset="0"/>
              </a:rPr>
              <a:t>Results</a:t>
            </a:r>
          </a:p>
          <a:p>
            <a:pPr marL="1168382" lvl="1" indent="-457200">
              <a:lnSpc>
                <a:spcPct val="100000"/>
              </a:lnSpc>
            </a:pPr>
            <a:r>
              <a:rPr lang="en-US" sz="2000" dirty="0">
                <a:solidFill>
                  <a:srgbClr val="000000"/>
                </a:solidFill>
                <a:latin typeface="Franklin Gothic" panose="020B0604020202020204" charset="0"/>
                <a:cs typeface="Franklin Gothic" panose="020B0604020202020204" charset="0"/>
              </a:rPr>
              <a:t>Our design </a:t>
            </a:r>
            <a:r>
              <a:rPr lang="en-US" sz="2000" b="1" dirty="0">
                <a:solidFill>
                  <a:srgbClr val="000000"/>
                </a:solidFill>
                <a:latin typeface="Franklin Gothic" panose="020B0604020202020204" charset="0"/>
                <a:cs typeface="Franklin Gothic" panose="020B0604020202020204" charset="0"/>
              </a:rPr>
              <a:t>reduced</a:t>
            </a:r>
            <a:r>
              <a:rPr lang="en-US" sz="2000" dirty="0">
                <a:solidFill>
                  <a:srgbClr val="000000"/>
                </a:solidFill>
                <a:latin typeface="Franklin Gothic" panose="020B0604020202020204" charset="0"/>
                <a:cs typeface="Franklin Gothic" panose="020B0604020202020204" charset="0"/>
              </a:rPr>
              <a:t> overheating by 60%, 58%, and 45% in each of our three trials, respectively. </a:t>
            </a:r>
          </a:p>
          <a:p>
            <a:pPr marL="558797" indent="-457200">
              <a:lnSpc>
                <a:spcPct val="100000"/>
              </a:lnSpc>
            </a:pPr>
            <a:endParaRPr lang="en-US" sz="2400" b="1" dirty="0">
              <a:solidFill>
                <a:schemeClr val="accent2"/>
              </a:solidFill>
              <a:latin typeface="Franklin Gothic" panose="020B0604020202020204" charset="0"/>
              <a:ea typeface="Calibri" panose="020F0502020204030204" pitchFamily="34" charset="0"/>
              <a:cs typeface="Franklin Gothic" panose="020B0604020202020204" charset="0"/>
            </a:endParaRPr>
          </a:p>
          <a:p>
            <a:pPr marL="558797" indent="-457200">
              <a:lnSpc>
                <a:spcPct val="100000"/>
              </a:lnSpc>
            </a:pPr>
            <a:r>
              <a:rPr lang="en-US" sz="2400" b="1" dirty="0">
                <a:solidFill>
                  <a:schemeClr val="accent2"/>
                </a:solidFill>
                <a:latin typeface="Franklin Gothic" panose="020B0604020202020204" charset="0"/>
                <a:ea typeface="Calibri" panose="020F0502020204030204" pitchFamily="34" charset="0"/>
                <a:cs typeface="Franklin Gothic" panose="020B0604020202020204" charset="0"/>
              </a:rPr>
              <a:t>Discussion/Conclusion</a:t>
            </a:r>
          </a:p>
          <a:p>
            <a:pPr marL="1168382" lvl="1" indent="-457200">
              <a:lnSpc>
                <a:spcPct val="100000"/>
              </a:lnSpc>
            </a:pPr>
            <a:r>
              <a:rPr lang="en-US" sz="2000" dirty="0">
                <a:solidFill>
                  <a:srgbClr val="000000"/>
                </a:solidFill>
                <a:latin typeface="Franklin Gothic" panose="020B0604020202020204" charset="0"/>
                <a:cs typeface="Franklin Gothic" panose="020B0604020202020204" charset="0"/>
              </a:rPr>
              <a:t>Microfluidic cooling </a:t>
            </a:r>
            <a:r>
              <a:rPr lang="en-US" sz="2000" b="1" dirty="0">
                <a:solidFill>
                  <a:srgbClr val="000000"/>
                </a:solidFill>
                <a:latin typeface="Franklin Gothic" panose="020B0604020202020204" charset="0"/>
                <a:cs typeface="Franklin Gothic" panose="020B0604020202020204" charset="0"/>
              </a:rPr>
              <a:t>is</a:t>
            </a:r>
            <a:r>
              <a:rPr lang="en-US" sz="2000" dirty="0">
                <a:solidFill>
                  <a:srgbClr val="000000"/>
                </a:solidFill>
                <a:latin typeface="Franklin Gothic" panose="020B0604020202020204" charset="0"/>
                <a:cs typeface="Franklin Gothic" panose="020B0604020202020204" charset="0"/>
              </a:rPr>
              <a:t> a cost-effective solution to the problems posed by increasing memory capacity.</a:t>
            </a:r>
          </a:p>
          <a:p>
            <a:pPr marL="558797" indent="-457200">
              <a:lnSpc>
                <a:spcPct val="100000"/>
              </a:lnSpc>
            </a:pPr>
            <a:endParaRPr lang="en-US" sz="2400" b="1" dirty="0">
              <a:solidFill>
                <a:schemeClr val="accent2"/>
              </a:solidFill>
              <a:latin typeface="Franklin Gothic" panose="020B0604020202020204" charset="0"/>
              <a:ea typeface="Calibri" panose="020F0502020204030204" pitchFamily="34" charset="0"/>
              <a:cs typeface="Franklin Gothic" panose="020B0604020202020204" charset="0"/>
            </a:endParaRPr>
          </a:p>
          <a:p>
            <a:pPr marL="558797" indent="-457200">
              <a:lnSpc>
                <a:spcPct val="100000"/>
              </a:lnSpc>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a:p>
            <a:pPr marL="558797" indent="-457200">
              <a:lnSpc>
                <a:spcPct val="100000"/>
              </a:lnSpc>
            </a:pPr>
            <a:r>
              <a:rPr lang="en-US" sz="2400" b="1" dirty="0">
                <a:solidFill>
                  <a:schemeClr val="accent2"/>
                </a:solidFill>
                <a:latin typeface="Franklin Gothic" panose="020B0604020202020204" charset="0"/>
                <a:cs typeface="Franklin Gothic" panose="020B0604020202020204" charset="0"/>
              </a:rPr>
              <a:t>Future Directions (Discussion)</a:t>
            </a:r>
          </a:p>
          <a:p>
            <a:pPr marL="1168382" lvl="1" indent="-457200">
              <a:lnSpc>
                <a:spcPct val="100000"/>
              </a:lnSpc>
            </a:pPr>
            <a:r>
              <a:rPr lang="en-US" sz="2000" dirty="0">
                <a:solidFill>
                  <a:srgbClr val="000000"/>
                </a:solidFill>
                <a:latin typeface="Franklin Gothic" panose="020B0604020202020204" charset="0"/>
                <a:cs typeface="Franklin Gothic" panose="020B0604020202020204" charset="0"/>
              </a:rPr>
              <a:t>Our software </a:t>
            </a:r>
            <a:r>
              <a:rPr lang="en-US" sz="2000" b="1" dirty="0">
                <a:solidFill>
                  <a:srgbClr val="000000"/>
                </a:solidFill>
                <a:latin typeface="Franklin Gothic" panose="020B0604020202020204" charset="0"/>
                <a:cs typeface="Franklin Gothic" panose="020B0604020202020204" charset="0"/>
              </a:rPr>
              <a:t>will</a:t>
            </a:r>
            <a:r>
              <a:rPr lang="en-US" sz="2000" dirty="0">
                <a:solidFill>
                  <a:srgbClr val="000000"/>
                </a:solidFill>
                <a:latin typeface="Franklin Gothic" panose="020B0604020202020204" charset="0"/>
                <a:cs typeface="Franklin Gothic" panose="020B0604020202020204" charset="0"/>
              </a:rPr>
              <a:t> improve researchers’ ability to reproduce and replicate the work of their colleagues. </a:t>
            </a:r>
          </a:p>
        </p:txBody>
      </p:sp>
    </p:spTree>
    <p:extLst>
      <p:ext uri="{BB962C8B-B14F-4D97-AF65-F5344CB8AC3E}">
        <p14:creationId xmlns:p14="http://schemas.microsoft.com/office/powerpoint/2010/main" val="325899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Ask Yourself</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0" y="1141231"/>
            <a:ext cx="9906000" cy="5635460"/>
          </a:xfrm>
        </p:spPr>
        <p:txBody>
          <a:bodyPr>
            <a:normAutofit/>
          </a:bodyPr>
          <a:lstStyle/>
          <a:p>
            <a:pPr marL="101597" indent="0" algn="ctr">
              <a:lnSpc>
                <a:spcPct val="100000"/>
              </a:lnSpc>
              <a:spcAft>
                <a:spcPts val="300"/>
              </a:spcAft>
              <a:buNone/>
            </a:pP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Am I talking about a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specific past finding </a:t>
            </a:r>
          </a:p>
          <a:p>
            <a:pPr marL="101597" indent="0" algn="ctr">
              <a:lnSpc>
                <a:spcPct val="100000"/>
              </a:lnSpc>
              <a:spcAft>
                <a:spcPts val="300"/>
              </a:spcAft>
              <a:buNone/>
            </a:pP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or an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accepted fact</a:t>
            </a: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 </a:t>
            </a:r>
          </a:p>
          <a:p>
            <a:pPr marL="101597" indent="0" algn="ctr">
              <a:lnSpc>
                <a:spcPct val="100000"/>
              </a:lnSpc>
              <a:spcAft>
                <a:spcPts val="300"/>
              </a:spcAft>
              <a:buNone/>
            </a:pPr>
            <a:endParaRPr lang="en-US" sz="36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gn="ctr">
              <a:lnSpc>
                <a:spcPct val="100000"/>
              </a:lnSpc>
              <a:spcAft>
                <a:spcPts val="300"/>
              </a:spcAft>
              <a:buNone/>
            </a:pP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Am I referring to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a study </a:t>
            </a: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or its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author</a:t>
            </a: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a:t>
            </a:r>
          </a:p>
          <a:p>
            <a:pPr marL="101597" indent="0" algn="ctr">
              <a:lnSpc>
                <a:spcPct val="100000"/>
              </a:lnSpc>
              <a:spcAft>
                <a:spcPts val="300"/>
              </a:spcAft>
              <a:buNone/>
            </a:pPr>
            <a:endParaRPr lang="en-US" sz="36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gn="ctr">
              <a:lnSpc>
                <a:spcPct val="100000"/>
              </a:lnSpc>
              <a:spcAft>
                <a:spcPts val="300"/>
              </a:spcAft>
              <a:buNone/>
            </a:pPr>
            <a:endParaRPr lang="en-US" sz="36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gn="ctr">
              <a:lnSpc>
                <a:spcPct val="100000"/>
              </a:lnSpc>
              <a:spcAft>
                <a:spcPts val="300"/>
              </a:spcAft>
              <a:buNone/>
            </a:pP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Am I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reporting results</a:t>
            </a: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 or </a:t>
            </a:r>
            <a:r>
              <a:rPr lang="en-US" sz="3600" dirty="0">
                <a:solidFill>
                  <a:schemeClr val="accent2"/>
                </a:solidFill>
                <a:latin typeface="Franklin Gothic" panose="020B0604020202020204" charset="0"/>
                <a:ea typeface="Calibri" panose="020F0502020204030204" pitchFamily="34" charset="0"/>
                <a:cs typeface="Franklin Gothic" panose="020B0604020202020204" charset="0"/>
              </a:rPr>
              <a:t>drawing conclusions</a:t>
            </a:r>
            <a:r>
              <a:rPr lang="en-US" sz="3600" dirty="0">
                <a:solidFill>
                  <a:srgbClr val="000000"/>
                </a:solidFill>
                <a:latin typeface="Franklin Gothic" panose="020B0604020202020204" charset="0"/>
                <a:ea typeface="Calibri" panose="020F0502020204030204" pitchFamily="34" charset="0"/>
                <a:cs typeface="Franklin Gothic" panose="020B0604020202020204" charset="0"/>
              </a:rPr>
              <a:t>?</a:t>
            </a:r>
          </a:p>
        </p:txBody>
      </p:sp>
      <p:sp>
        <p:nvSpPr>
          <p:cNvPr id="4" name="Arrow: Down 3">
            <a:extLst>
              <a:ext uri="{FF2B5EF4-FFF2-40B4-BE49-F238E27FC236}">
                <a16:creationId xmlns:a16="http://schemas.microsoft.com/office/drawing/2014/main" id="{AD2E8F24-C745-4274-A163-01F17A88C47D}"/>
              </a:ext>
            </a:extLst>
          </p:cNvPr>
          <p:cNvSpPr/>
          <p:nvPr/>
        </p:nvSpPr>
        <p:spPr>
          <a:xfrm rot="3420372">
            <a:off x="4793512" y="3487667"/>
            <a:ext cx="318978" cy="6379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Arrow: Down 4">
            <a:extLst>
              <a:ext uri="{FF2B5EF4-FFF2-40B4-BE49-F238E27FC236}">
                <a16:creationId xmlns:a16="http://schemas.microsoft.com/office/drawing/2014/main" id="{5F116B29-EC4B-4D77-936C-11533D6276FC}"/>
              </a:ext>
            </a:extLst>
          </p:cNvPr>
          <p:cNvSpPr/>
          <p:nvPr/>
        </p:nvSpPr>
        <p:spPr>
          <a:xfrm rot="17784022">
            <a:off x="7765312" y="3466307"/>
            <a:ext cx="318978" cy="6379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Arrow: Down 5">
            <a:extLst>
              <a:ext uri="{FF2B5EF4-FFF2-40B4-BE49-F238E27FC236}">
                <a16:creationId xmlns:a16="http://schemas.microsoft.com/office/drawing/2014/main" id="{C19DB820-375A-4453-B026-E33E6F6CE808}"/>
              </a:ext>
            </a:extLst>
          </p:cNvPr>
          <p:cNvSpPr/>
          <p:nvPr/>
        </p:nvSpPr>
        <p:spPr>
          <a:xfrm rot="15692645">
            <a:off x="9391238" y="1140676"/>
            <a:ext cx="318978" cy="6379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Arrow: Down 6">
            <a:extLst>
              <a:ext uri="{FF2B5EF4-FFF2-40B4-BE49-F238E27FC236}">
                <a16:creationId xmlns:a16="http://schemas.microsoft.com/office/drawing/2014/main" id="{365A57EC-285E-4410-A362-3B190C25DFAD}"/>
              </a:ext>
            </a:extLst>
          </p:cNvPr>
          <p:cNvSpPr/>
          <p:nvPr/>
        </p:nvSpPr>
        <p:spPr>
          <a:xfrm rot="16651652">
            <a:off x="9195623" y="1937890"/>
            <a:ext cx="294087" cy="106954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Arrow: Down 7">
            <a:extLst>
              <a:ext uri="{FF2B5EF4-FFF2-40B4-BE49-F238E27FC236}">
                <a16:creationId xmlns:a16="http://schemas.microsoft.com/office/drawing/2014/main" id="{3466A211-1509-49BC-9F0B-75A587C61050}"/>
              </a:ext>
            </a:extLst>
          </p:cNvPr>
          <p:cNvSpPr/>
          <p:nvPr/>
        </p:nvSpPr>
        <p:spPr>
          <a:xfrm rot="3420372">
            <a:off x="2888510" y="5338748"/>
            <a:ext cx="318978" cy="6379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Arrow: Down 8">
            <a:extLst>
              <a:ext uri="{FF2B5EF4-FFF2-40B4-BE49-F238E27FC236}">
                <a16:creationId xmlns:a16="http://schemas.microsoft.com/office/drawing/2014/main" id="{8B2F09E3-0D44-4903-A333-144CFBE490EC}"/>
              </a:ext>
            </a:extLst>
          </p:cNvPr>
          <p:cNvSpPr/>
          <p:nvPr/>
        </p:nvSpPr>
        <p:spPr>
          <a:xfrm rot="17784022">
            <a:off x="6293137" y="5315967"/>
            <a:ext cx="318978" cy="6379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TextBox 9">
            <a:extLst>
              <a:ext uri="{FF2B5EF4-FFF2-40B4-BE49-F238E27FC236}">
                <a16:creationId xmlns:a16="http://schemas.microsoft.com/office/drawing/2014/main" id="{E79C9959-944E-4155-9A33-B426AFB26911}"/>
              </a:ext>
            </a:extLst>
          </p:cNvPr>
          <p:cNvSpPr txBox="1"/>
          <p:nvPr/>
        </p:nvSpPr>
        <p:spPr>
          <a:xfrm>
            <a:off x="10069033" y="1192551"/>
            <a:ext cx="1142877" cy="369332"/>
          </a:xfrm>
          <a:prstGeom prst="rect">
            <a:avLst/>
          </a:prstGeom>
          <a:noFill/>
        </p:spPr>
        <p:txBody>
          <a:bodyPr wrap="none" rtlCol="0">
            <a:spAutoFit/>
          </a:bodyPr>
          <a:lstStyle/>
          <a:p>
            <a:r>
              <a:rPr lang="en-US" dirty="0"/>
              <a:t>Past tense</a:t>
            </a:r>
          </a:p>
        </p:txBody>
      </p:sp>
      <p:sp>
        <p:nvSpPr>
          <p:cNvPr id="11" name="TextBox 10">
            <a:extLst>
              <a:ext uri="{FF2B5EF4-FFF2-40B4-BE49-F238E27FC236}">
                <a16:creationId xmlns:a16="http://schemas.microsoft.com/office/drawing/2014/main" id="{FCF2E18B-F332-444E-9C16-8A09AB73FD0C}"/>
              </a:ext>
            </a:extLst>
          </p:cNvPr>
          <p:cNvSpPr txBox="1"/>
          <p:nvPr/>
        </p:nvSpPr>
        <p:spPr>
          <a:xfrm>
            <a:off x="10067839" y="2351523"/>
            <a:ext cx="1467453" cy="369332"/>
          </a:xfrm>
          <a:prstGeom prst="rect">
            <a:avLst/>
          </a:prstGeom>
          <a:noFill/>
        </p:spPr>
        <p:txBody>
          <a:bodyPr wrap="none" rtlCol="0">
            <a:spAutoFit/>
          </a:bodyPr>
          <a:lstStyle/>
          <a:p>
            <a:r>
              <a:rPr lang="en-US" dirty="0"/>
              <a:t>Present tense</a:t>
            </a:r>
          </a:p>
        </p:txBody>
      </p:sp>
      <p:sp>
        <p:nvSpPr>
          <p:cNvPr id="12" name="TextBox 11">
            <a:extLst>
              <a:ext uri="{FF2B5EF4-FFF2-40B4-BE49-F238E27FC236}">
                <a16:creationId xmlns:a16="http://schemas.microsoft.com/office/drawing/2014/main" id="{37A47EBD-15AD-4943-A0A7-20E6F5B0C2BF}"/>
              </a:ext>
            </a:extLst>
          </p:cNvPr>
          <p:cNvSpPr txBox="1"/>
          <p:nvPr/>
        </p:nvSpPr>
        <p:spPr>
          <a:xfrm>
            <a:off x="3661143" y="4143319"/>
            <a:ext cx="1467453" cy="369332"/>
          </a:xfrm>
          <a:prstGeom prst="rect">
            <a:avLst/>
          </a:prstGeom>
          <a:noFill/>
        </p:spPr>
        <p:txBody>
          <a:bodyPr wrap="none" rtlCol="0">
            <a:spAutoFit/>
          </a:bodyPr>
          <a:lstStyle/>
          <a:p>
            <a:r>
              <a:rPr lang="en-US" dirty="0"/>
              <a:t>Present tense</a:t>
            </a:r>
          </a:p>
        </p:txBody>
      </p:sp>
      <p:sp>
        <p:nvSpPr>
          <p:cNvPr id="13" name="TextBox 12">
            <a:extLst>
              <a:ext uri="{FF2B5EF4-FFF2-40B4-BE49-F238E27FC236}">
                <a16:creationId xmlns:a16="http://schemas.microsoft.com/office/drawing/2014/main" id="{D85CE4CB-E1BE-429A-B4A0-30BA9B2FB0D3}"/>
              </a:ext>
            </a:extLst>
          </p:cNvPr>
          <p:cNvSpPr txBox="1"/>
          <p:nvPr/>
        </p:nvSpPr>
        <p:spPr>
          <a:xfrm>
            <a:off x="7001137" y="5780527"/>
            <a:ext cx="1467453" cy="369332"/>
          </a:xfrm>
          <a:prstGeom prst="rect">
            <a:avLst/>
          </a:prstGeom>
          <a:noFill/>
        </p:spPr>
        <p:txBody>
          <a:bodyPr wrap="none" rtlCol="0">
            <a:spAutoFit/>
          </a:bodyPr>
          <a:lstStyle/>
          <a:p>
            <a:r>
              <a:rPr lang="en-US" dirty="0"/>
              <a:t>Present tense</a:t>
            </a:r>
          </a:p>
        </p:txBody>
      </p:sp>
      <p:sp>
        <p:nvSpPr>
          <p:cNvPr id="14" name="TextBox 13">
            <a:extLst>
              <a:ext uri="{FF2B5EF4-FFF2-40B4-BE49-F238E27FC236}">
                <a16:creationId xmlns:a16="http://schemas.microsoft.com/office/drawing/2014/main" id="{374824E7-C69F-4C3B-A888-3D3AA99E0342}"/>
              </a:ext>
            </a:extLst>
          </p:cNvPr>
          <p:cNvSpPr txBox="1"/>
          <p:nvPr/>
        </p:nvSpPr>
        <p:spPr>
          <a:xfrm>
            <a:off x="8362944" y="3834012"/>
            <a:ext cx="1142877" cy="369332"/>
          </a:xfrm>
          <a:prstGeom prst="rect">
            <a:avLst/>
          </a:prstGeom>
          <a:noFill/>
        </p:spPr>
        <p:txBody>
          <a:bodyPr wrap="none" rtlCol="0">
            <a:spAutoFit/>
          </a:bodyPr>
          <a:lstStyle/>
          <a:p>
            <a:r>
              <a:rPr lang="en-US" dirty="0"/>
              <a:t>Past tense</a:t>
            </a:r>
          </a:p>
        </p:txBody>
      </p:sp>
      <p:sp>
        <p:nvSpPr>
          <p:cNvPr id="15" name="TextBox 14">
            <a:extLst>
              <a:ext uri="{FF2B5EF4-FFF2-40B4-BE49-F238E27FC236}">
                <a16:creationId xmlns:a16="http://schemas.microsoft.com/office/drawing/2014/main" id="{F9F3C78C-6FF3-4AE3-961E-DC3C439B4B42}"/>
              </a:ext>
            </a:extLst>
          </p:cNvPr>
          <p:cNvSpPr txBox="1"/>
          <p:nvPr/>
        </p:nvSpPr>
        <p:spPr>
          <a:xfrm>
            <a:off x="1786253" y="5965193"/>
            <a:ext cx="1142877" cy="369332"/>
          </a:xfrm>
          <a:prstGeom prst="rect">
            <a:avLst/>
          </a:prstGeom>
          <a:noFill/>
        </p:spPr>
        <p:txBody>
          <a:bodyPr wrap="none" rtlCol="0">
            <a:spAutoFit/>
          </a:bodyPr>
          <a:lstStyle/>
          <a:p>
            <a:r>
              <a:rPr lang="en-US" dirty="0"/>
              <a:t>Past tense</a:t>
            </a:r>
          </a:p>
        </p:txBody>
      </p:sp>
    </p:spTree>
    <p:extLst>
      <p:ext uri="{BB962C8B-B14F-4D97-AF65-F5344CB8AC3E}">
        <p14:creationId xmlns:p14="http://schemas.microsoft.com/office/powerpoint/2010/main" val="94517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Ask Yourself</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18234"/>
            <a:ext cx="11471348" cy="5317433"/>
          </a:xfrm>
        </p:spPr>
        <p:txBody>
          <a:bodyPr>
            <a:normAutofit fontScale="92500" lnSpcReduction="20000"/>
          </a:bodyPr>
          <a:lstStyle/>
          <a:p>
            <a:pPr marL="101597" indent="0" algn="ctr">
              <a:lnSpc>
                <a:spcPct val="100000"/>
              </a:lnSpc>
              <a:spcAft>
                <a:spcPts val="300"/>
              </a:spcAft>
              <a:buNone/>
            </a:pPr>
            <a:r>
              <a:rPr lang="en-US" sz="5400" dirty="0">
                <a:solidFill>
                  <a:srgbClr val="000000"/>
                </a:solidFill>
                <a:latin typeface="Franklin Gothic" panose="020B0604020202020204" charset="0"/>
                <a:ea typeface="Calibri" panose="020F0502020204030204" pitchFamily="34" charset="0"/>
                <a:cs typeface="Franklin Gothic" panose="020B0604020202020204" charset="0"/>
              </a:rPr>
              <a:t>Am I talking about the basics of a </a:t>
            </a:r>
            <a:r>
              <a:rPr lang="en-US" sz="5400" dirty="0">
                <a:solidFill>
                  <a:schemeClr val="accent2"/>
                </a:solidFill>
                <a:latin typeface="Franklin Gothic" panose="020B0604020202020204" charset="0"/>
                <a:ea typeface="Calibri" panose="020F0502020204030204" pitchFamily="34" charset="0"/>
                <a:cs typeface="Franklin Gothic" panose="020B0604020202020204" charset="0"/>
              </a:rPr>
              <a:t>model</a:t>
            </a:r>
            <a:r>
              <a:rPr lang="en-US" sz="5400" dirty="0">
                <a:solidFill>
                  <a:srgbClr val="000000"/>
                </a:solidFill>
                <a:latin typeface="Franklin Gothic" panose="020B0604020202020204" charset="0"/>
                <a:ea typeface="Calibri" panose="020F0502020204030204" pitchFamily="34" charset="0"/>
                <a:cs typeface="Franklin Gothic" panose="020B0604020202020204" charset="0"/>
              </a:rPr>
              <a:t> or </a:t>
            </a:r>
            <a:r>
              <a:rPr lang="en-US" sz="5400" dirty="0">
                <a:solidFill>
                  <a:schemeClr val="accent2"/>
                </a:solidFill>
                <a:latin typeface="Franklin Gothic" panose="020B0604020202020204" charset="0"/>
                <a:ea typeface="Calibri" panose="020F0502020204030204" pitchFamily="34" charset="0"/>
                <a:cs typeface="Franklin Gothic" panose="020B0604020202020204" charset="0"/>
              </a:rPr>
              <a:t>algorithm</a:t>
            </a:r>
            <a:r>
              <a:rPr lang="en-US" sz="5400" dirty="0">
                <a:solidFill>
                  <a:srgbClr val="000000"/>
                </a:solidFill>
                <a:latin typeface="Franklin Gothic" panose="020B0604020202020204" charset="0"/>
                <a:ea typeface="Calibri" panose="020F0502020204030204" pitchFamily="34" charset="0"/>
                <a:cs typeface="Franklin Gothic" panose="020B0604020202020204" charset="0"/>
              </a:rPr>
              <a:t>, a definition of what it does and how it works?</a:t>
            </a:r>
          </a:p>
          <a:p>
            <a:pPr marL="101597" indent="0" algn="ctr">
              <a:lnSpc>
                <a:spcPct val="100000"/>
              </a:lnSpc>
              <a:spcAft>
                <a:spcPts val="300"/>
              </a:spcAft>
              <a:buNone/>
            </a:pPr>
            <a:endParaRPr lang="en-US" sz="54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gn="ctr">
              <a:lnSpc>
                <a:spcPct val="100000"/>
              </a:lnSpc>
              <a:spcAft>
                <a:spcPts val="300"/>
              </a:spcAft>
              <a:buNone/>
            </a:pPr>
            <a:endParaRPr lang="en-US" sz="54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gn="ctr">
              <a:lnSpc>
                <a:spcPct val="100000"/>
              </a:lnSpc>
              <a:spcAft>
                <a:spcPts val="300"/>
              </a:spcAft>
              <a:buNone/>
            </a:pPr>
            <a:r>
              <a:rPr lang="en-US" sz="3600" b="1" dirty="0">
                <a:solidFill>
                  <a:schemeClr val="accent2"/>
                </a:solidFill>
                <a:latin typeface="Franklin Gothic" panose="020B0604020202020204" charset="0"/>
                <a:ea typeface="Calibri" panose="020F0502020204030204" pitchFamily="34" charset="0"/>
                <a:cs typeface="Franklin Gothic" panose="020B0604020202020204" charset="0"/>
              </a:rPr>
              <a:t>present tense</a:t>
            </a:r>
          </a:p>
          <a:p>
            <a:pPr marL="101597" indent="0">
              <a:lnSpc>
                <a:spcPct val="100000"/>
              </a:lnSpc>
              <a:spcAft>
                <a:spcPts val="300"/>
              </a:spcAft>
              <a:buNone/>
            </a:pPr>
            <a:endParaRPr lang="en-US" sz="2400" dirty="0">
              <a:latin typeface="Franklin Gothic" panose="020B0604020202020204" charset="0"/>
              <a:ea typeface="Calibri" panose="020F0502020204030204" pitchFamily="34" charset="0"/>
              <a:cs typeface="Franklin Gothic" panose="020B0604020202020204" charset="0"/>
            </a:endParaRPr>
          </a:p>
          <a:p>
            <a:pPr marL="1828800" indent="-457200">
              <a:lnSpc>
                <a:spcPct val="100000"/>
              </a:lnSpc>
              <a:spcAft>
                <a:spcPts val="300"/>
              </a:spcAft>
              <a:buFont typeface="Courier New" panose="02070309020205020404" pitchFamily="49" charset="0"/>
              <a:buChar char="o"/>
            </a:pPr>
            <a:r>
              <a:rPr lang="en-US" sz="2400" dirty="0">
                <a:latin typeface="Franklin Gothic" panose="020B0604020202020204" charset="0"/>
                <a:ea typeface="Calibri" panose="020F0502020204030204" pitchFamily="34" charset="0"/>
                <a:cs typeface="Franklin Gothic" panose="020B0604020202020204" charset="0"/>
              </a:rPr>
              <a:t>Our algorithm </a:t>
            </a:r>
            <a:r>
              <a:rPr lang="en-US" sz="2400" b="1" dirty="0">
                <a:latin typeface="Franklin Gothic" panose="020B0604020202020204" charset="0"/>
                <a:ea typeface="Calibri" panose="020F0502020204030204" pitchFamily="34" charset="0"/>
                <a:cs typeface="Franklin Gothic" panose="020B0604020202020204" charset="0"/>
              </a:rPr>
              <a:t>produces</a:t>
            </a:r>
            <a:r>
              <a:rPr lang="en-US" sz="2400" dirty="0">
                <a:latin typeface="Franklin Gothic" panose="020B0604020202020204" charset="0"/>
                <a:ea typeface="Calibri" panose="020F0502020204030204" pitchFamily="34" charset="0"/>
                <a:cs typeface="Franklin Gothic" panose="020B0604020202020204" charset="0"/>
              </a:rPr>
              <a:t> more accurate recommendations than existing models. </a:t>
            </a:r>
          </a:p>
          <a:p>
            <a:pPr marL="1828800" indent="-457200">
              <a:lnSpc>
                <a:spcPct val="100000"/>
              </a:lnSpc>
              <a:spcAft>
                <a:spcPts val="300"/>
              </a:spcAft>
              <a:buFont typeface="Courier New" panose="02070309020205020404" pitchFamily="49" charset="0"/>
              <a:buChar char="o"/>
            </a:pPr>
            <a:r>
              <a:rPr lang="en-US" sz="2400" dirty="0">
                <a:latin typeface="Franklin Gothic" panose="020B0604020202020204" charset="0"/>
                <a:ea typeface="Calibri" panose="020F0502020204030204" pitchFamily="34" charset="0"/>
                <a:cs typeface="Franklin Gothic" panose="020B0604020202020204" charset="0"/>
              </a:rPr>
              <a:t>This model </a:t>
            </a:r>
            <a:r>
              <a:rPr lang="en-US" sz="2400" b="1" dirty="0">
                <a:latin typeface="Franklin Gothic" panose="020B0604020202020204" charset="0"/>
                <a:ea typeface="Calibri" panose="020F0502020204030204" pitchFamily="34" charset="0"/>
                <a:cs typeface="Franklin Gothic" panose="020B0604020202020204" charset="0"/>
              </a:rPr>
              <a:t>predicts</a:t>
            </a:r>
            <a:r>
              <a:rPr lang="en-US" sz="2400" dirty="0">
                <a:latin typeface="Franklin Gothic" panose="020B0604020202020204" charset="0"/>
                <a:ea typeface="Calibri" panose="020F0502020204030204" pitchFamily="34" charset="0"/>
                <a:cs typeface="Franklin Gothic" panose="020B0604020202020204" charset="0"/>
              </a:rPr>
              <a:t>…</a:t>
            </a:r>
          </a:p>
          <a:p>
            <a:pPr marL="444497" indent="-342900">
              <a:lnSpc>
                <a:spcPct val="100000"/>
              </a:lnSpc>
              <a:spcAft>
                <a:spcPts val="300"/>
              </a:spcAft>
              <a:buFont typeface="Arial" panose="020B0604020202020204" pitchFamily="34" charset="0"/>
              <a:buChar char="•"/>
            </a:pPr>
            <a:endParaRPr lang="en-US" sz="2400" dirty="0">
              <a:latin typeface="Franklin Gothic" panose="020B0604020202020204" charset="0"/>
              <a:ea typeface="Calibri" panose="020F0502020204030204" pitchFamily="34" charset="0"/>
              <a:cs typeface="Franklin Gothic" panose="020B0604020202020204" charset="0"/>
            </a:endParaRPr>
          </a:p>
          <a:p>
            <a:pPr marL="1828800" indent="-685800">
              <a:lnSpc>
                <a:spcPct val="100000"/>
              </a:lnSpc>
              <a:spcAft>
                <a:spcPts val="300"/>
              </a:spcAft>
            </a:pPr>
            <a:endParaRPr lang="en-US" sz="2000" b="1" dirty="0">
              <a:solidFill>
                <a:schemeClr val="accent2"/>
              </a:solidFill>
              <a:latin typeface="Franklin Gothic" panose="020B0604020202020204" charset="0"/>
              <a:ea typeface="Calibri" panose="020F0502020204030204" pitchFamily="34" charset="0"/>
              <a:cs typeface="Franklin Gothic" panose="020B0604020202020204" charset="0"/>
            </a:endParaRPr>
          </a:p>
          <a:p>
            <a:pPr marL="444497" indent="-342900" algn="ctr">
              <a:lnSpc>
                <a:spcPct val="100000"/>
              </a:lnSpc>
              <a:spcAft>
                <a:spcPts val="300"/>
              </a:spcAft>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
        <p:nvSpPr>
          <p:cNvPr id="4" name="Arrow: Down 3">
            <a:extLst>
              <a:ext uri="{FF2B5EF4-FFF2-40B4-BE49-F238E27FC236}">
                <a16:creationId xmlns:a16="http://schemas.microsoft.com/office/drawing/2014/main" id="{06112E20-A41B-4117-BD34-2C1F0DEEAFF1}"/>
              </a:ext>
            </a:extLst>
          </p:cNvPr>
          <p:cNvSpPr/>
          <p:nvPr/>
        </p:nvSpPr>
        <p:spPr>
          <a:xfrm>
            <a:off x="5744066" y="3755365"/>
            <a:ext cx="703867" cy="105863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919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7200" i="0" dirty="0">
                <a:latin typeface="Franklin Gothic" panose="020B0604020202020204" charset="0"/>
                <a:cs typeface="Franklin Gothic" panose="020B0604020202020204" charset="0"/>
              </a:rPr>
              <a:t>A Note on Passive Voice &amp; Active Voice</a:t>
            </a:r>
          </a:p>
        </p:txBody>
      </p:sp>
    </p:spTree>
    <p:extLst>
      <p:ext uri="{BB962C8B-B14F-4D97-AF65-F5344CB8AC3E}">
        <p14:creationId xmlns:p14="http://schemas.microsoft.com/office/powerpoint/2010/main" val="269069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rPr>
              <a:t>Passive Voice vs. Active Voice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980810" y="1342824"/>
            <a:ext cx="10230380" cy="4277391"/>
          </a:xfrm>
        </p:spPr>
        <p:txBody>
          <a:bodyPr>
            <a:noAutofit/>
          </a:bodyPr>
          <a:lstStyle/>
          <a:p>
            <a:pPr marL="101597" indent="0">
              <a:spcAft>
                <a:spcPts val="800"/>
              </a:spcAft>
              <a:buNone/>
            </a:pPr>
            <a:r>
              <a:rPr lang="en-US" dirty="0">
                <a:solidFill>
                  <a:srgbClr val="0070C0"/>
                </a:solidFill>
                <a:latin typeface="Franklin Gothic" panose="020B0604020202020204" charset="0"/>
                <a:cs typeface="Franklin Gothic" panose="020B0604020202020204" charset="0"/>
              </a:rPr>
              <a:t>Active Voice </a:t>
            </a:r>
            <a:r>
              <a:rPr lang="en-US" dirty="0">
                <a:latin typeface="Franklin Gothic" panose="020B0604020202020204" charset="0"/>
                <a:cs typeface="Franklin Gothic" panose="020B0604020202020204" charset="0"/>
              </a:rPr>
              <a:t>=  when the subject of the sentence or phrase does the action:</a:t>
            </a:r>
          </a:p>
          <a:p>
            <a:pPr marL="101597" indent="0">
              <a:spcAft>
                <a:spcPts val="800"/>
              </a:spcAft>
              <a:buNone/>
            </a:pPr>
            <a:r>
              <a:rPr lang="en-US" dirty="0">
                <a:latin typeface="Franklin Gothic" panose="020B0604020202020204" charset="0"/>
                <a:cs typeface="Franklin Gothic" panose="020B0604020202020204" charset="0"/>
              </a:rPr>
              <a:t>	“</a:t>
            </a:r>
            <a:r>
              <a:rPr lang="en-US" u="sng" dirty="0">
                <a:latin typeface="Franklin Gothic" panose="020B0604020202020204" charset="0"/>
                <a:cs typeface="Franklin Gothic" panose="020B0604020202020204" charset="0"/>
              </a:rPr>
              <a:t>We calibrated</a:t>
            </a:r>
            <a:r>
              <a:rPr lang="en-US" dirty="0">
                <a:latin typeface="Franklin Gothic" panose="020B0604020202020204" charset="0"/>
                <a:cs typeface="Franklin Gothic" panose="020B0604020202020204" charset="0"/>
              </a:rPr>
              <a:t> the model using our preliminary findings.”</a:t>
            </a:r>
          </a:p>
          <a:p>
            <a:pPr marL="101597" indent="0">
              <a:spcAft>
                <a:spcPts val="800"/>
              </a:spcAft>
              <a:buNone/>
            </a:pPr>
            <a:r>
              <a:rPr lang="en-US" dirty="0">
                <a:latin typeface="Franklin Gothic" panose="020B0604020202020204" charset="0"/>
                <a:cs typeface="Franklin Gothic" panose="020B0604020202020204" charset="0"/>
              </a:rPr>
              <a:t>	Subject: “We” Verb: “calibrated” Object: “the model”</a:t>
            </a:r>
          </a:p>
          <a:p>
            <a:pPr marL="101597" indent="0">
              <a:buNone/>
            </a:pPr>
            <a:endParaRPr lang="en-US" dirty="0">
              <a:latin typeface="Franklin Gothic" panose="020B0604020202020204" charset="0"/>
              <a:cs typeface="Franklin Gothic" panose="020B0604020202020204" charset="0"/>
            </a:endParaRPr>
          </a:p>
          <a:p>
            <a:pPr marL="101597" indent="0">
              <a:buNone/>
            </a:pPr>
            <a:endParaRPr lang="en-US" dirty="0">
              <a:latin typeface="Franklin Gothic" panose="020B0604020202020204" charset="0"/>
              <a:cs typeface="Franklin Gothic" panose="020B0604020202020204" charset="0"/>
            </a:endParaRPr>
          </a:p>
          <a:p>
            <a:pPr marL="101597" indent="0">
              <a:spcAft>
                <a:spcPts val="800"/>
              </a:spcAft>
              <a:buNone/>
            </a:pPr>
            <a:endParaRPr lang="en-US" sz="1200" dirty="0">
              <a:solidFill>
                <a:srgbClr val="FF0000"/>
              </a:solidFill>
              <a:latin typeface="Franklin Gothic" panose="020B0604020202020204" charset="0"/>
              <a:cs typeface="Franklin Gothic" panose="020B0604020202020204" charset="0"/>
            </a:endParaRPr>
          </a:p>
          <a:p>
            <a:pPr marL="101597" indent="0">
              <a:spcAft>
                <a:spcPts val="800"/>
              </a:spcAft>
              <a:buNone/>
            </a:pPr>
            <a:r>
              <a:rPr lang="en-US" dirty="0">
                <a:solidFill>
                  <a:srgbClr val="FF0000"/>
                </a:solidFill>
                <a:latin typeface="Franklin Gothic" panose="020B0604020202020204" charset="0"/>
                <a:cs typeface="Franklin Gothic" panose="020B0604020202020204" charset="0"/>
              </a:rPr>
              <a:t>Passive Voice </a:t>
            </a:r>
            <a:r>
              <a:rPr lang="en-US" dirty="0">
                <a:latin typeface="Franklin Gothic" panose="020B0604020202020204" charset="0"/>
                <a:cs typeface="Franklin Gothic" panose="020B0604020202020204" charset="0"/>
              </a:rPr>
              <a:t>= when the subject is acted upon: </a:t>
            </a:r>
          </a:p>
          <a:p>
            <a:pPr marL="101597" indent="0">
              <a:spcAft>
                <a:spcPts val="800"/>
              </a:spcAft>
              <a:buNone/>
            </a:pPr>
            <a:r>
              <a:rPr lang="en-US" dirty="0">
                <a:latin typeface="Franklin Gothic" panose="020B0604020202020204" charset="0"/>
                <a:cs typeface="Franklin Gothic" panose="020B0604020202020204" charset="0"/>
              </a:rPr>
              <a:t>	“The model </a:t>
            </a:r>
            <a:r>
              <a:rPr lang="en-US" u="sng" dirty="0">
                <a:latin typeface="Franklin Gothic" panose="020B0604020202020204" charset="0"/>
                <a:cs typeface="Franklin Gothic" panose="020B0604020202020204" charset="0"/>
              </a:rPr>
              <a:t>was calibrated</a:t>
            </a:r>
            <a:r>
              <a:rPr lang="en-US" dirty="0">
                <a:latin typeface="Franklin Gothic" panose="020B0604020202020204" charset="0"/>
                <a:cs typeface="Franklin Gothic" panose="020B0604020202020204" charset="0"/>
              </a:rPr>
              <a:t> using our preliminary findings.”</a:t>
            </a:r>
          </a:p>
          <a:p>
            <a:pPr marL="101597" indent="0">
              <a:spcAft>
                <a:spcPts val="800"/>
              </a:spcAft>
              <a:buNone/>
            </a:pPr>
            <a:r>
              <a:rPr lang="en-US" dirty="0">
                <a:latin typeface="Franklin Gothic" panose="020B0604020202020204" charset="0"/>
                <a:cs typeface="Franklin Gothic" panose="020B0604020202020204" charset="0"/>
              </a:rPr>
              <a:t>	By whom? By the authors? By our research assistant?</a:t>
            </a:r>
          </a:p>
          <a:p>
            <a:pPr marL="101597" indent="0">
              <a:buNone/>
            </a:pPr>
            <a:endParaRPr lang="en-US" dirty="0">
              <a:latin typeface="Franklin Gothic" panose="020B0604020202020204" charset="0"/>
              <a:cs typeface="Franklin Gothic" panose="020B0604020202020204" charset="0"/>
            </a:endParaRPr>
          </a:p>
        </p:txBody>
      </p:sp>
      <p:sp>
        <p:nvSpPr>
          <p:cNvPr id="4" name="TextBox 3">
            <a:extLst>
              <a:ext uri="{FF2B5EF4-FFF2-40B4-BE49-F238E27FC236}">
                <a16:creationId xmlns:a16="http://schemas.microsoft.com/office/drawing/2014/main" id="{9C3C90B1-1F95-44FF-956D-60E785207FBA}"/>
              </a:ext>
            </a:extLst>
          </p:cNvPr>
          <p:cNvSpPr txBox="1"/>
          <p:nvPr/>
        </p:nvSpPr>
        <p:spPr>
          <a:xfrm>
            <a:off x="3819996" y="3481519"/>
            <a:ext cx="7817004" cy="461665"/>
          </a:xfrm>
          <a:prstGeom prst="rect">
            <a:avLst/>
          </a:prstGeom>
          <a:noFill/>
        </p:spPr>
        <p:txBody>
          <a:bodyPr wrap="square" rtlCol="0">
            <a:spAutoFit/>
          </a:bodyPr>
          <a:lstStyle/>
          <a:p>
            <a:r>
              <a:rPr lang="en-US" sz="2400" dirty="0">
                <a:latin typeface="Franklin Gothic" panose="020B0604020202020204" charset="0"/>
              </a:rPr>
              <a:t>Present tense: We calibrate the instrument every day.</a:t>
            </a:r>
          </a:p>
        </p:txBody>
      </p:sp>
      <p:sp>
        <p:nvSpPr>
          <p:cNvPr id="5" name="TextBox 4">
            <a:extLst>
              <a:ext uri="{FF2B5EF4-FFF2-40B4-BE49-F238E27FC236}">
                <a16:creationId xmlns:a16="http://schemas.microsoft.com/office/drawing/2014/main" id="{0895A325-0863-4452-B5FD-A95F583D44C6}"/>
              </a:ext>
            </a:extLst>
          </p:cNvPr>
          <p:cNvSpPr txBox="1"/>
          <p:nvPr/>
        </p:nvSpPr>
        <p:spPr>
          <a:xfrm>
            <a:off x="4003288" y="5881649"/>
            <a:ext cx="6924907" cy="461665"/>
          </a:xfrm>
          <a:prstGeom prst="rect">
            <a:avLst/>
          </a:prstGeom>
          <a:noFill/>
        </p:spPr>
        <p:txBody>
          <a:bodyPr wrap="square" rtlCol="0">
            <a:spAutoFit/>
          </a:bodyPr>
          <a:lstStyle/>
          <a:p>
            <a:r>
              <a:rPr lang="en-US" sz="2400" dirty="0">
                <a:latin typeface="Franklin Gothic" panose="020B0604020202020204" charset="0"/>
              </a:rPr>
              <a:t>Present tense: The instrument is calibrated every day.</a:t>
            </a:r>
          </a:p>
        </p:txBody>
      </p:sp>
    </p:spTree>
    <p:extLst>
      <p:ext uri="{BB962C8B-B14F-4D97-AF65-F5344CB8AC3E}">
        <p14:creationId xmlns:p14="http://schemas.microsoft.com/office/powerpoint/2010/main" val="1802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9FEA9-85E4-F44E-910C-CB1A1D1D0D22}"/>
              </a:ext>
            </a:extLst>
          </p:cNvPr>
          <p:cNvSpPr>
            <a:spLocks noGrp="1"/>
          </p:cNvSpPr>
          <p:nvPr>
            <p:ph type="title"/>
          </p:nvPr>
        </p:nvSpPr>
        <p:spPr>
          <a:xfrm>
            <a:off x="555000" y="126917"/>
            <a:ext cx="11082000" cy="847200"/>
          </a:xfrm>
        </p:spPr>
        <p:txBody>
          <a:bodyPr/>
          <a:lstStyle/>
          <a:p>
            <a:r>
              <a:rPr lang="en-US" sz="4800" dirty="0">
                <a:solidFill>
                  <a:schemeClr val="accent1">
                    <a:lumMod val="50000"/>
                  </a:schemeClr>
                </a:solidFill>
                <a:latin typeface="Franklin Gothic Book" panose="020B0503020102020204" pitchFamily="34" charset="0"/>
              </a:rPr>
              <a:t>Overview</a:t>
            </a:r>
          </a:p>
        </p:txBody>
      </p:sp>
      <p:sp>
        <p:nvSpPr>
          <p:cNvPr id="5" name="Text Placeholder 4">
            <a:extLst>
              <a:ext uri="{FF2B5EF4-FFF2-40B4-BE49-F238E27FC236}">
                <a16:creationId xmlns:a16="http://schemas.microsoft.com/office/drawing/2014/main" id="{4DCC37A1-85B0-7F44-A8F1-983908FB6EF7}"/>
              </a:ext>
            </a:extLst>
          </p:cNvPr>
          <p:cNvSpPr>
            <a:spLocks noGrp="1"/>
          </p:cNvSpPr>
          <p:nvPr>
            <p:ph type="body" idx="1"/>
          </p:nvPr>
        </p:nvSpPr>
        <p:spPr>
          <a:xfrm>
            <a:off x="1407226" y="1444509"/>
            <a:ext cx="9377548" cy="3968982"/>
          </a:xfrm>
        </p:spPr>
        <p:txBody>
          <a:bodyPr numCol="1"/>
          <a:lstStyle/>
          <a:p>
            <a:pPr lvl="1">
              <a:spcBef>
                <a:spcPts val="667"/>
              </a:spcBef>
            </a:pPr>
            <a:r>
              <a:rPr lang="en-US" sz="3600" b="1" dirty="0">
                <a:solidFill>
                  <a:schemeClr val="tx1"/>
                </a:solidFill>
              </a:rPr>
              <a:t>Verb Tense</a:t>
            </a:r>
            <a:r>
              <a:rPr lang="en-US" sz="3600" dirty="0"/>
              <a:t> </a:t>
            </a:r>
            <a:r>
              <a:rPr lang="en-US" sz="3600" b="1" dirty="0">
                <a:solidFill>
                  <a:schemeClr val="tx1"/>
                </a:solidFill>
              </a:rPr>
              <a:t>Principles</a:t>
            </a:r>
          </a:p>
          <a:p>
            <a:pPr lvl="1">
              <a:spcBef>
                <a:spcPts val="667"/>
              </a:spcBef>
            </a:pPr>
            <a:r>
              <a:rPr lang="en-US" sz="3600" b="1" dirty="0">
                <a:solidFill>
                  <a:schemeClr val="tx1"/>
                </a:solidFill>
              </a:rPr>
              <a:t>Verb Tense Refresher (Grammar Terms)</a:t>
            </a:r>
          </a:p>
          <a:p>
            <a:pPr lvl="1">
              <a:spcBef>
                <a:spcPts val="667"/>
              </a:spcBef>
            </a:pPr>
            <a:r>
              <a:rPr lang="en-US" sz="3600" b="1" dirty="0">
                <a:solidFill>
                  <a:schemeClr val="tx1"/>
                </a:solidFill>
              </a:rPr>
              <a:t>Guidelines for Choosing the Right Tense</a:t>
            </a:r>
          </a:p>
          <a:p>
            <a:pPr lvl="1">
              <a:spcBef>
                <a:spcPts val="667"/>
              </a:spcBef>
            </a:pPr>
            <a:r>
              <a:rPr lang="en-US" sz="3600" b="1" dirty="0">
                <a:solidFill>
                  <a:schemeClr val="tx1"/>
                </a:solidFill>
              </a:rPr>
              <a:t>Passive Voice and Active Voice</a:t>
            </a:r>
          </a:p>
          <a:p>
            <a:pPr lvl="1">
              <a:spcBef>
                <a:spcPts val="667"/>
              </a:spcBef>
            </a:pPr>
            <a:r>
              <a:rPr lang="en-US" sz="3600" b="1" dirty="0">
                <a:solidFill>
                  <a:schemeClr val="tx1"/>
                </a:solidFill>
              </a:rPr>
              <a:t>Examples: Verb Tense Distribution</a:t>
            </a:r>
            <a:endParaRPr lang="en-US" sz="3600" dirty="0"/>
          </a:p>
          <a:p>
            <a:pPr lvl="1">
              <a:spcBef>
                <a:spcPts val="667"/>
              </a:spcBef>
            </a:pPr>
            <a:r>
              <a:rPr lang="en-US" sz="3600" b="1" dirty="0">
                <a:solidFill>
                  <a:schemeClr val="tx1"/>
                </a:solidFill>
              </a:rPr>
              <a:t>Verb Tense Examples by Section</a:t>
            </a:r>
            <a:endParaRPr lang="en-US" sz="3600" dirty="0"/>
          </a:p>
        </p:txBody>
      </p:sp>
    </p:spTree>
    <p:extLst>
      <p:ext uri="{BB962C8B-B14F-4D97-AF65-F5344CB8AC3E}">
        <p14:creationId xmlns:p14="http://schemas.microsoft.com/office/powerpoint/2010/main" val="94852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Passive Voice vs. Active Voice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467833" y="1552354"/>
            <a:ext cx="11313041" cy="5083314"/>
          </a:xfrm>
        </p:spPr>
        <p:txBody>
          <a:bodyPr>
            <a:normAutofit fontScale="92500"/>
          </a:bodyPr>
          <a:lstStyle/>
          <a:p>
            <a:pPr marL="444497" indent="-342900">
              <a:lnSpc>
                <a:spcPct val="100000"/>
              </a:lnSpc>
              <a:spcAft>
                <a:spcPts val="1200"/>
              </a:spcAft>
              <a:buFont typeface="Arial" panose="020B0604020202020204" pitchFamily="34" charset="0"/>
              <a:buChar char="•"/>
            </a:pPr>
            <a:r>
              <a:rPr lang="en-US" dirty="0">
                <a:latin typeface="Franklin Gothic" panose="020B0604020202020204" charset="0"/>
                <a:cs typeface="Franklin Gothic" panose="020B0604020202020204" charset="0"/>
              </a:rPr>
              <a:t>Active voice is often </a:t>
            </a:r>
            <a:r>
              <a:rPr lang="en-US" dirty="0">
                <a:solidFill>
                  <a:srgbClr val="0070C0"/>
                </a:solidFill>
                <a:latin typeface="Franklin Gothic" panose="020B0604020202020204" charset="0"/>
                <a:cs typeface="Franklin Gothic" panose="020B0604020202020204" charset="0"/>
              </a:rPr>
              <a:t>more specific, less ambiguous, and more concise</a:t>
            </a:r>
            <a:r>
              <a:rPr lang="en-US" dirty="0">
                <a:latin typeface="Franklin Gothic" panose="020B0604020202020204" charset="0"/>
                <a:cs typeface="Franklin Gothic" panose="020B0604020202020204" charset="0"/>
              </a:rPr>
              <a:t>—and it gives credit to the scientist or highlights the action. </a:t>
            </a:r>
          </a:p>
          <a:p>
            <a:pPr marL="444497" indent="-342900">
              <a:lnSpc>
                <a:spcPct val="100000"/>
              </a:lnSpc>
              <a:spcAft>
                <a:spcPts val="1200"/>
              </a:spcAft>
              <a:buFont typeface="Arial" panose="020B0604020202020204" pitchFamily="34" charset="0"/>
              <a:buChar char="•"/>
            </a:pPr>
            <a:endParaRPr lang="en-US" sz="1200" dirty="0">
              <a:latin typeface="Franklin Gothic" panose="020B0604020202020204" charset="0"/>
              <a:cs typeface="Franklin Gothic" panose="020B0604020202020204" charset="0"/>
            </a:endParaRPr>
          </a:p>
          <a:p>
            <a:pPr marL="444497" indent="-342900">
              <a:lnSpc>
                <a:spcPct val="100000"/>
              </a:lnSpc>
              <a:spcAft>
                <a:spcPts val="1200"/>
              </a:spcAft>
              <a:buFont typeface="Arial" panose="020B0604020202020204" pitchFamily="34" charset="0"/>
              <a:buChar char="•"/>
            </a:pPr>
            <a:r>
              <a:rPr lang="en-US" dirty="0">
                <a:latin typeface="Franklin Gothic" panose="020B0604020202020204" charset="0"/>
                <a:cs typeface="Franklin Gothic" panose="020B0604020202020204" charset="0"/>
              </a:rPr>
              <a:t>Passive voice can get </a:t>
            </a:r>
            <a:r>
              <a:rPr lang="en-US" dirty="0">
                <a:solidFill>
                  <a:srgbClr val="FF0000"/>
                </a:solidFill>
                <a:latin typeface="Franklin Gothic" panose="020B0604020202020204" charset="0"/>
                <a:cs typeface="Franklin Gothic" panose="020B0604020202020204" charset="0"/>
              </a:rPr>
              <a:t>wordy and confusing</a:t>
            </a:r>
            <a:r>
              <a:rPr lang="en-US" dirty="0">
                <a:latin typeface="Franklin Gothic" panose="020B0604020202020204" charset="0"/>
                <a:cs typeface="Franklin Gothic" panose="020B0604020202020204" charset="0"/>
              </a:rPr>
              <a:t>, and active voice is often more transparent and open (it’s okay to acknowledge that </a:t>
            </a:r>
            <a:r>
              <a:rPr lang="en-US" dirty="0">
                <a:solidFill>
                  <a:srgbClr val="0070C0"/>
                </a:solidFill>
                <a:latin typeface="Franklin Gothic" panose="020B0604020202020204" charset="0"/>
              </a:rPr>
              <a:t>people do science</a:t>
            </a:r>
            <a:r>
              <a:rPr lang="en-US" dirty="0">
                <a:latin typeface="Franklin Gothic" panose="020B0604020202020204" charset="0"/>
                <a:cs typeface="Franklin Gothic" panose="020B0604020202020204" charset="0"/>
              </a:rPr>
              <a:t>, it’s not just </a:t>
            </a:r>
            <a:r>
              <a:rPr lang="en-US" dirty="0">
                <a:solidFill>
                  <a:srgbClr val="FF0000"/>
                </a:solidFill>
                <a:latin typeface="Franklin Gothic" panose="020B0604020202020204" charset="0"/>
                <a:cs typeface="Franklin Gothic" panose="020B0604020202020204" charset="0"/>
              </a:rPr>
              <a:t>done by </a:t>
            </a:r>
            <a:r>
              <a:rPr lang="en-US" dirty="0">
                <a:latin typeface="Franklin Gothic" panose="020B0604020202020204" charset="0"/>
                <a:cs typeface="Franklin Gothic" panose="020B0604020202020204" charset="0"/>
              </a:rPr>
              <a:t>some invisible inhuman force)</a:t>
            </a:r>
          </a:p>
          <a:p>
            <a:pPr marL="444497" indent="-342900">
              <a:lnSpc>
                <a:spcPct val="100000"/>
              </a:lnSpc>
              <a:spcAft>
                <a:spcPts val="1200"/>
              </a:spcAft>
              <a:buFont typeface="Arial" panose="020B0604020202020204" pitchFamily="34" charset="0"/>
              <a:buChar char="•"/>
            </a:pPr>
            <a:endParaRPr lang="en-US" sz="1200" dirty="0">
              <a:latin typeface="Franklin Gothic" panose="020B0604020202020204" charset="0"/>
              <a:cs typeface="Franklin Gothic" panose="020B0604020202020204" charset="0"/>
            </a:endParaRPr>
          </a:p>
          <a:p>
            <a:pPr marL="444497" indent="-342900">
              <a:lnSpc>
                <a:spcPct val="100000"/>
              </a:lnSpc>
              <a:spcAft>
                <a:spcPts val="1200"/>
              </a:spcAft>
              <a:buFont typeface="Arial" panose="020B0604020202020204" pitchFamily="34" charset="0"/>
              <a:buChar char="•"/>
            </a:pPr>
            <a:r>
              <a:rPr lang="en-US" dirty="0">
                <a:latin typeface="Franklin Gothic" panose="020B0604020202020204" charset="0"/>
                <a:cs typeface="Franklin Gothic" panose="020B0604020202020204" charset="0"/>
              </a:rPr>
              <a:t>Passive voice can also make it unclear what the subject of your sentence or phrase actually is. Often this leads to confusion—but occasionally it’s simpler and clearer to use a passive, as long as there’s not too much </a:t>
            </a:r>
            <a:r>
              <a:rPr lang="en-US" dirty="0">
                <a:solidFill>
                  <a:srgbClr val="FF0000"/>
                </a:solidFill>
                <a:latin typeface="Franklin Gothic" panose="020B0604020202020204" charset="0"/>
                <a:cs typeface="Franklin Gothic" panose="020B0604020202020204" charset="0"/>
              </a:rPr>
              <a:t>ambiguity.</a:t>
            </a:r>
            <a:endParaRPr lang="en-US" dirty="0">
              <a:latin typeface="Franklin Gothic" panose="020B0604020202020204" charset="0"/>
              <a:cs typeface="Franklin Gothic" panose="020B0604020202020204" charset="0"/>
            </a:endParaRPr>
          </a:p>
        </p:txBody>
      </p:sp>
    </p:spTree>
    <p:extLst>
      <p:ext uri="{BB962C8B-B14F-4D97-AF65-F5344CB8AC3E}">
        <p14:creationId xmlns:p14="http://schemas.microsoft.com/office/powerpoint/2010/main" val="139972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000" b="1" kern="0" dirty="0">
                <a:solidFill>
                  <a:srgbClr val="F46524"/>
                </a:solidFill>
                <a:latin typeface="Franklin Gothic"/>
                <a:cs typeface="Franklin Gothic"/>
              </a:rPr>
              <a:t>Passive Voice vs. Active Voice </a:t>
            </a:r>
            <a:r>
              <a:rPr lang="en-US" sz="4000" b="1" kern="0" dirty="0" err="1">
                <a:solidFill>
                  <a:srgbClr val="F46524"/>
                </a:solidFill>
                <a:latin typeface="Franklin Gothic"/>
                <a:cs typeface="Franklin Gothic"/>
              </a:rPr>
              <a:t>Mneumonic</a:t>
            </a:r>
            <a:endParaRPr lang="en-US" sz="4000" b="1" kern="0" dirty="0">
              <a:solidFill>
                <a:srgbClr val="F46524"/>
              </a:solidFill>
              <a:latin typeface="Franklin Gothic"/>
              <a:cs typeface="Franklin Gothic"/>
            </a:endParaRP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1044497" y="1258391"/>
            <a:ext cx="10320189" cy="4751026"/>
          </a:xfrm>
        </p:spPr>
        <p:txBody>
          <a:bodyPr>
            <a:noAutofit/>
          </a:bodyPr>
          <a:lstStyle/>
          <a:p>
            <a:pPr marL="101597" indent="0">
              <a:spcAft>
                <a:spcPts val="400"/>
              </a:spcAft>
              <a:buNone/>
            </a:pPr>
            <a:r>
              <a:rPr lang="en-US" sz="4000" dirty="0">
                <a:solidFill>
                  <a:srgbClr val="FF0000"/>
                </a:solidFill>
                <a:latin typeface="Franklin Gothic" panose="020B0604020202020204" charset="0"/>
                <a:cs typeface="Franklin Gothic" panose="020B0604020202020204" charset="0"/>
              </a:rPr>
              <a:t>Passive Voice </a:t>
            </a:r>
          </a:p>
          <a:p>
            <a:pPr marL="101597" indent="0">
              <a:spcAft>
                <a:spcPts val="400"/>
              </a:spcAft>
              <a:buNone/>
            </a:pPr>
            <a:r>
              <a:rPr lang="en-US" sz="4000" dirty="0">
                <a:solidFill>
                  <a:srgbClr val="FF0000"/>
                </a:solidFill>
                <a:latin typeface="Franklin Gothic" panose="020B0604020202020204" charset="0"/>
                <a:cs typeface="Franklin Gothic" panose="020B0604020202020204" charset="0"/>
              </a:rPr>
              <a:t>(Sometimes seems like a politician’s answer)</a:t>
            </a:r>
            <a:endParaRPr lang="en-US" sz="4000" dirty="0">
              <a:latin typeface="Franklin Gothic" panose="020B0604020202020204" charset="0"/>
              <a:cs typeface="Franklin Gothic" panose="020B0604020202020204" charset="0"/>
            </a:endParaRPr>
          </a:p>
          <a:p>
            <a:pPr marL="101597" indent="0">
              <a:spcAft>
                <a:spcPts val="400"/>
              </a:spcAft>
              <a:buNone/>
            </a:pPr>
            <a:r>
              <a:rPr lang="en-US" sz="3200" dirty="0">
                <a:latin typeface="Franklin Gothic" panose="020B0604020202020204" charset="0"/>
                <a:cs typeface="Franklin Gothic" panose="020B0604020202020204" charset="0"/>
              </a:rPr>
              <a:t>“Mistakes were made in collecting the samples.”</a:t>
            </a:r>
          </a:p>
          <a:p>
            <a:pPr marL="101597" indent="0">
              <a:spcAft>
                <a:spcPts val="400"/>
              </a:spcAft>
              <a:buNone/>
            </a:pPr>
            <a:endParaRPr lang="en-US" sz="3200" dirty="0">
              <a:latin typeface="Franklin Gothic" panose="020B0604020202020204" charset="0"/>
              <a:cs typeface="Franklin Gothic" panose="020B0604020202020204" charset="0"/>
            </a:endParaRPr>
          </a:p>
          <a:p>
            <a:pPr marL="101597" indent="0">
              <a:spcAft>
                <a:spcPts val="400"/>
              </a:spcAft>
              <a:buNone/>
            </a:pPr>
            <a:endParaRPr lang="en-US" sz="3200" dirty="0">
              <a:latin typeface="Franklin Gothic" panose="020B0604020202020204" charset="0"/>
              <a:cs typeface="Franklin Gothic" panose="020B0604020202020204" charset="0"/>
            </a:endParaRPr>
          </a:p>
          <a:p>
            <a:pPr marL="101597" indent="0">
              <a:spcAft>
                <a:spcPts val="400"/>
              </a:spcAft>
              <a:buNone/>
            </a:pPr>
            <a:r>
              <a:rPr lang="en-US" sz="4000" dirty="0">
                <a:solidFill>
                  <a:srgbClr val="0070C0"/>
                </a:solidFill>
                <a:latin typeface="Franklin Gothic" panose="020B0604020202020204" charset="0"/>
                <a:cs typeface="Franklin Gothic" panose="020B0604020202020204" charset="0"/>
              </a:rPr>
              <a:t>Active Voice </a:t>
            </a:r>
            <a:endParaRPr lang="en-US" sz="4000" dirty="0">
              <a:latin typeface="Franklin Gothic" panose="020B0604020202020204" charset="0"/>
              <a:cs typeface="Franklin Gothic" panose="020B0604020202020204" charset="0"/>
            </a:endParaRPr>
          </a:p>
          <a:p>
            <a:pPr marL="101597" indent="0">
              <a:spcAft>
                <a:spcPts val="400"/>
              </a:spcAft>
              <a:buNone/>
            </a:pPr>
            <a:r>
              <a:rPr lang="en-US" sz="3200" dirty="0">
                <a:latin typeface="Franklin Gothic" panose="020B0604020202020204" charset="0"/>
                <a:cs typeface="Franklin Gothic" panose="020B0604020202020204" charset="0"/>
              </a:rPr>
              <a:t>“When I collected the samples, I accidentally dropped them all. (I made mistakes).”</a:t>
            </a:r>
          </a:p>
        </p:txBody>
      </p:sp>
    </p:spTree>
    <p:extLst>
      <p:ext uri="{BB962C8B-B14F-4D97-AF65-F5344CB8AC3E}">
        <p14:creationId xmlns:p14="http://schemas.microsoft.com/office/powerpoint/2010/main" val="396314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rPr>
              <a:t>Passive Voice vs. Active Voice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97727" y="1510093"/>
            <a:ext cx="11396546" cy="3630619"/>
          </a:xfrm>
        </p:spPr>
        <p:txBody>
          <a:bodyPr>
            <a:noAutofit/>
          </a:bodyPr>
          <a:lstStyle/>
          <a:p>
            <a:pPr marL="101597" indent="0">
              <a:spcAft>
                <a:spcPts val="800"/>
              </a:spcAft>
              <a:buNone/>
            </a:pPr>
            <a:r>
              <a:rPr lang="en-US" dirty="0">
                <a:solidFill>
                  <a:srgbClr val="0070C0"/>
                </a:solidFill>
                <a:latin typeface="Franklin Gothic" panose="020B0604020202020204" charset="0"/>
                <a:cs typeface="Franklin Gothic" panose="020B0604020202020204" charset="0"/>
              </a:rPr>
              <a:t>Active Voice </a:t>
            </a:r>
            <a:endParaRPr lang="en-US" dirty="0">
              <a:latin typeface="Franklin Gothic" panose="020B0604020202020204" charset="0"/>
              <a:cs typeface="Franklin Gothic" panose="020B0604020202020204" charset="0"/>
            </a:endParaRPr>
          </a:p>
          <a:p>
            <a:pPr marL="101597" indent="0">
              <a:spcAft>
                <a:spcPts val="800"/>
              </a:spcAft>
              <a:buNone/>
            </a:pPr>
            <a:r>
              <a:rPr lang="en-US" dirty="0">
                <a:latin typeface="Franklin Gothic" panose="020B0604020202020204" charset="0"/>
                <a:cs typeface="Franklin Gothic" panose="020B0604020202020204" charset="0"/>
              </a:rPr>
              <a:t>	</a:t>
            </a:r>
            <a:r>
              <a:rPr lang="en-US" u="sng" dirty="0">
                <a:latin typeface="Franklin Gothic" panose="020B0604020202020204" charset="0"/>
                <a:cs typeface="Franklin Gothic" panose="020B0604020202020204" charset="0"/>
              </a:rPr>
              <a:t>We calibrated</a:t>
            </a:r>
            <a:r>
              <a:rPr lang="en-US" dirty="0">
                <a:latin typeface="Franklin Gothic" panose="020B0604020202020204" charset="0"/>
                <a:cs typeface="Franklin Gothic" panose="020B0604020202020204" charset="0"/>
              </a:rPr>
              <a:t> the model using our preliminary findings.</a:t>
            </a:r>
          </a:p>
          <a:p>
            <a:pPr marL="101597" indent="0">
              <a:spcAft>
                <a:spcPts val="800"/>
              </a:spcAft>
              <a:buNone/>
            </a:pPr>
            <a:r>
              <a:rPr lang="en-US" dirty="0">
                <a:latin typeface="Franklin Gothic" panose="020B0604020202020204" charset="0"/>
                <a:cs typeface="Franklin Gothic" panose="020B0604020202020204" charset="0"/>
              </a:rPr>
              <a:t>	</a:t>
            </a:r>
            <a:r>
              <a:rPr lang="en-US" sz="2800" u="sng" dirty="0">
                <a:latin typeface="Franklin Gothic" panose="020B0604020202020204" charset="0"/>
              </a:rPr>
              <a:t>We calibrate</a:t>
            </a:r>
            <a:r>
              <a:rPr lang="en-US" sz="2800" dirty="0">
                <a:latin typeface="Franklin Gothic" panose="020B0604020202020204" charset="0"/>
              </a:rPr>
              <a:t> the instrument every day</a:t>
            </a:r>
            <a:endParaRPr lang="en-US" dirty="0">
              <a:latin typeface="Franklin Gothic" panose="020B0604020202020204" charset="0"/>
              <a:cs typeface="Franklin Gothic" panose="020B0604020202020204" charset="0"/>
            </a:endParaRPr>
          </a:p>
          <a:p>
            <a:pPr marL="101597" indent="0">
              <a:buNone/>
            </a:pPr>
            <a:endParaRPr lang="en-US" sz="1200" dirty="0">
              <a:latin typeface="Franklin Gothic" panose="020B0604020202020204" charset="0"/>
              <a:cs typeface="Franklin Gothic" panose="020B0604020202020204" charset="0"/>
            </a:endParaRPr>
          </a:p>
          <a:p>
            <a:pPr marL="101597" indent="0">
              <a:spcAft>
                <a:spcPts val="800"/>
              </a:spcAft>
              <a:buNone/>
            </a:pPr>
            <a:endParaRPr lang="en-US" sz="1200" dirty="0">
              <a:solidFill>
                <a:srgbClr val="FF0000"/>
              </a:solidFill>
              <a:latin typeface="Franklin Gothic" panose="020B0604020202020204" charset="0"/>
              <a:cs typeface="Franklin Gothic" panose="020B0604020202020204" charset="0"/>
            </a:endParaRPr>
          </a:p>
          <a:p>
            <a:pPr marL="101597" indent="0">
              <a:spcAft>
                <a:spcPts val="800"/>
              </a:spcAft>
              <a:buNone/>
            </a:pPr>
            <a:r>
              <a:rPr lang="en-US" dirty="0">
                <a:solidFill>
                  <a:srgbClr val="FF0000"/>
                </a:solidFill>
                <a:latin typeface="Franklin Gothic" panose="020B0604020202020204" charset="0"/>
                <a:cs typeface="Franklin Gothic" panose="020B0604020202020204" charset="0"/>
              </a:rPr>
              <a:t>Passive Voice</a:t>
            </a:r>
          </a:p>
          <a:p>
            <a:pPr marL="101597" indent="0">
              <a:spcAft>
                <a:spcPts val="800"/>
              </a:spcAft>
              <a:buNone/>
            </a:pPr>
            <a:r>
              <a:rPr lang="en-US" dirty="0">
                <a:solidFill>
                  <a:srgbClr val="FF0000"/>
                </a:solidFill>
                <a:latin typeface="Franklin Gothic" panose="020B0604020202020204" charset="0"/>
                <a:cs typeface="Franklin Gothic" panose="020B0604020202020204" charset="0"/>
              </a:rPr>
              <a:t> </a:t>
            </a:r>
            <a:r>
              <a:rPr lang="en-US" dirty="0">
                <a:latin typeface="Franklin Gothic" panose="020B0604020202020204" charset="0"/>
                <a:cs typeface="Franklin Gothic" panose="020B0604020202020204" charset="0"/>
              </a:rPr>
              <a:t>	The model </a:t>
            </a:r>
            <a:r>
              <a:rPr lang="en-US" u="sng" dirty="0">
                <a:latin typeface="Franklin Gothic" panose="020B0604020202020204" charset="0"/>
                <a:cs typeface="Franklin Gothic" panose="020B0604020202020204" charset="0"/>
              </a:rPr>
              <a:t>was calibrated</a:t>
            </a:r>
            <a:r>
              <a:rPr lang="en-US" dirty="0">
                <a:latin typeface="Franklin Gothic" panose="020B0604020202020204" charset="0"/>
                <a:cs typeface="Franklin Gothic" panose="020B0604020202020204" charset="0"/>
              </a:rPr>
              <a:t> using our preliminary findings.</a:t>
            </a:r>
          </a:p>
          <a:p>
            <a:pPr marL="101597" indent="0">
              <a:spcAft>
                <a:spcPts val="800"/>
              </a:spcAft>
              <a:buNone/>
            </a:pPr>
            <a:r>
              <a:rPr lang="en-US" sz="2800" dirty="0">
                <a:latin typeface="Franklin Gothic" panose="020B0604020202020204" charset="0"/>
              </a:rPr>
              <a:t>	The instrument </a:t>
            </a:r>
            <a:r>
              <a:rPr lang="en-US" sz="2800" u="sng" dirty="0">
                <a:latin typeface="Franklin Gothic" panose="020B0604020202020204" charset="0"/>
              </a:rPr>
              <a:t>is calibrated </a:t>
            </a:r>
            <a:r>
              <a:rPr lang="en-US" sz="2800" dirty="0">
                <a:latin typeface="Franklin Gothic" panose="020B0604020202020204" charset="0"/>
              </a:rPr>
              <a:t>every day.</a:t>
            </a:r>
          </a:p>
          <a:p>
            <a:pPr marL="101597" indent="0">
              <a:spcAft>
                <a:spcPts val="800"/>
              </a:spcAft>
              <a:buNone/>
            </a:pPr>
            <a:endParaRPr lang="en-US" dirty="0">
              <a:latin typeface="Franklin Gothic" panose="020B0604020202020204" charset="0"/>
            </a:endParaRPr>
          </a:p>
          <a:p>
            <a:pPr marL="101597" indent="0">
              <a:spcAft>
                <a:spcPts val="800"/>
              </a:spcAft>
              <a:buNone/>
            </a:pPr>
            <a:r>
              <a:rPr lang="en-US" dirty="0">
                <a:latin typeface="Franklin Gothic" panose="020B0604020202020204" charset="0"/>
              </a:rPr>
              <a:t>	 </a:t>
            </a:r>
            <a:endParaRPr lang="en-US" sz="2800" dirty="0">
              <a:latin typeface="Franklin Gothic" panose="020B0604020202020204" charset="0"/>
            </a:endParaRPr>
          </a:p>
          <a:p>
            <a:pPr marL="101597" indent="0">
              <a:spcAft>
                <a:spcPts val="800"/>
              </a:spcAft>
              <a:buNone/>
            </a:pPr>
            <a:endParaRPr lang="en-US" dirty="0">
              <a:latin typeface="Franklin Gothic" panose="020B0604020202020204" charset="0"/>
              <a:cs typeface="Franklin Gothic" panose="020B0604020202020204" charset="0"/>
            </a:endParaRPr>
          </a:p>
        </p:txBody>
      </p:sp>
      <p:sp>
        <p:nvSpPr>
          <p:cNvPr id="6" name="TextBox 5">
            <a:extLst>
              <a:ext uri="{FF2B5EF4-FFF2-40B4-BE49-F238E27FC236}">
                <a16:creationId xmlns:a16="http://schemas.microsoft.com/office/drawing/2014/main" id="{F8F97A6C-AE75-4235-98EA-B6BB41B41FB3}"/>
              </a:ext>
            </a:extLst>
          </p:cNvPr>
          <p:cNvSpPr txBox="1"/>
          <p:nvPr/>
        </p:nvSpPr>
        <p:spPr>
          <a:xfrm>
            <a:off x="397727" y="4863126"/>
            <a:ext cx="11385395" cy="523220"/>
          </a:xfrm>
          <a:prstGeom prst="rect">
            <a:avLst/>
          </a:prstGeom>
          <a:noFill/>
        </p:spPr>
        <p:txBody>
          <a:bodyPr wrap="square" rtlCol="0">
            <a:spAutoFit/>
          </a:bodyPr>
          <a:lstStyle/>
          <a:p>
            <a:pPr marL="101597" indent="0">
              <a:spcAft>
                <a:spcPts val="800"/>
              </a:spcAft>
              <a:buNone/>
            </a:pPr>
            <a:r>
              <a:rPr lang="en-US" sz="2800" dirty="0">
                <a:latin typeface="Franklin Gothic" panose="020B0604020202020204" charset="0"/>
              </a:rPr>
              <a:t>	</a:t>
            </a:r>
            <a:r>
              <a:rPr lang="en-US" sz="2800" dirty="0">
                <a:solidFill>
                  <a:srgbClr val="FF0000"/>
                </a:solidFill>
                <a:latin typeface="Franklin Gothic" panose="020B0604020202020204" charset="0"/>
              </a:rPr>
              <a:t>The instrument </a:t>
            </a:r>
            <a:r>
              <a:rPr lang="en-US" sz="2800" u="sng" dirty="0">
                <a:solidFill>
                  <a:srgbClr val="FF0000"/>
                </a:solidFill>
                <a:latin typeface="Franklin Gothic" panose="020B0604020202020204" charset="0"/>
              </a:rPr>
              <a:t>is calibrated by the lab manager </a:t>
            </a:r>
            <a:r>
              <a:rPr lang="en-US" sz="2800" dirty="0">
                <a:solidFill>
                  <a:srgbClr val="FF0000"/>
                </a:solidFill>
                <a:latin typeface="Franklin Gothic" panose="020B0604020202020204" charset="0"/>
              </a:rPr>
              <a:t>once a month.</a:t>
            </a:r>
          </a:p>
        </p:txBody>
      </p:sp>
      <p:sp>
        <p:nvSpPr>
          <p:cNvPr id="9" name="TextBox 8">
            <a:extLst>
              <a:ext uri="{FF2B5EF4-FFF2-40B4-BE49-F238E27FC236}">
                <a16:creationId xmlns:a16="http://schemas.microsoft.com/office/drawing/2014/main" id="{FD0E8653-5E45-49CB-8694-E9C4A8514E19}"/>
              </a:ext>
            </a:extLst>
          </p:cNvPr>
          <p:cNvSpPr txBox="1"/>
          <p:nvPr/>
        </p:nvSpPr>
        <p:spPr>
          <a:xfrm>
            <a:off x="397726" y="6131339"/>
            <a:ext cx="11385395" cy="523220"/>
          </a:xfrm>
          <a:prstGeom prst="rect">
            <a:avLst/>
          </a:prstGeom>
          <a:noFill/>
        </p:spPr>
        <p:txBody>
          <a:bodyPr wrap="square" rtlCol="0">
            <a:spAutoFit/>
          </a:bodyPr>
          <a:lstStyle/>
          <a:p>
            <a:pPr marL="101597" indent="0">
              <a:spcAft>
                <a:spcPts val="800"/>
              </a:spcAft>
              <a:buNone/>
            </a:pPr>
            <a:r>
              <a:rPr lang="en-US" sz="2800" dirty="0">
                <a:latin typeface="Franklin Gothic" panose="020B0604020202020204" charset="0"/>
              </a:rPr>
              <a:t>	</a:t>
            </a:r>
            <a:r>
              <a:rPr lang="en-US" sz="2800" dirty="0">
                <a:solidFill>
                  <a:srgbClr val="0070C0"/>
                </a:solidFill>
                <a:latin typeface="Franklin Gothic" panose="020B0604020202020204" charset="0"/>
              </a:rPr>
              <a:t>The lab manager calibrates the instrument once a month.</a:t>
            </a:r>
          </a:p>
        </p:txBody>
      </p:sp>
      <p:sp>
        <p:nvSpPr>
          <p:cNvPr id="4" name="Arrow: Down 3">
            <a:extLst>
              <a:ext uri="{FF2B5EF4-FFF2-40B4-BE49-F238E27FC236}">
                <a16:creationId xmlns:a16="http://schemas.microsoft.com/office/drawing/2014/main" id="{BC50F0DD-A0CC-46D0-9B22-08FE9D0FA5F8}"/>
              </a:ext>
            </a:extLst>
          </p:cNvPr>
          <p:cNvSpPr/>
          <p:nvPr/>
        </p:nvSpPr>
        <p:spPr>
          <a:xfrm>
            <a:off x="5818099" y="5474525"/>
            <a:ext cx="555801" cy="656814"/>
          </a:xfrm>
          <a:prstGeom prst="down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7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Passive Voice vs. Active Voice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1385771" y="1845008"/>
            <a:ext cx="9420457" cy="4790659"/>
          </a:xfrm>
        </p:spPr>
        <p:txBody>
          <a:bodyPr>
            <a:normAutofit/>
          </a:bodyPr>
          <a:lstStyle/>
          <a:p>
            <a:pPr marL="101597" indent="0">
              <a:buNone/>
            </a:pPr>
            <a:r>
              <a:rPr lang="en-US" sz="3500" dirty="0">
                <a:solidFill>
                  <a:srgbClr val="000000"/>
                </a:solidFill>
                <a:latin typeface="Franklin Gothic" panose="020B0604020202020204" charset="0"/>
                <a:ea typeface="Calibri" panose="020F0502020204030204" pitchFamily="34" charset="0"/>
                <a:cs typeface="Franklin Gothic" panose="020B0604020202020204" charset="0"/>
              </a:rPr>
              <a:t>“In this </a:t>
            </a:r>
            <a:r>
              <a:rPr lang="en-US" sz="3500" dirty="0">
                <a:solidFill>
                  <a:srgbClr val="000000"/>
                </a:solidFill>
                <a:latin typeface="Franklin Gothic" panose="020B0604020202020204" charset="0"/>
                <a:cs typeface="Franklin Gothic" panose="020B0604020202020204" charset="0"/>
              </a:rPr>
              <a:t>investigation, </a:t>
            </a:r>
            <a:r>
              <a:rPr lang="en-US" sz="3500" dirty="0">
                <a:solidFill>
                  <a:srgbClr val="FF0000"/>
                </a:solidFill>
                <a:latin typeface="Franklin Gothic" panose="020B0604020202020204" charset="0"/>
                <a:cs typeface="Franklin Gothic" panose="020B0604020202020204" charset="0"/>
              </a:rPr>
              <a:t>it was found that</a:t>
            </a:r>
            <a:r>
              <a:rPr lang="en-US" sz="3500" dirty="0">
                <a:solidFill>
                  <a:srgbClr val="000000"/>
                </a:solidFill>
                <a:latin typeface="Franklin Gothic" panose="020B0604020202020204" charset="0"/>
                <a:cs typeface="Franklin Gothic" panose="020B0604020202020204" charset="0"/>
              </a:rPr>
              <a:t>…”</a:t>
            </a:r>
          </a:p>
          <a:p>
            <a:pPr marL="101597" indent="0">
              <a:buNone/>
            </a:pPr>
            <a:endParaRPr lang="en-US" sz="3500" dirty="0">
              <a:solidFill>
                <a:srgbClr val="000000"/>
              </a:solidFill>
              <a:latin typeface="Franklin Gothic" panose="020B0604020202020204" charset="0"/>
              <a:cs typeface="Franklin Gothic" panose="020B0604020202020204" charset="0"/>
            </a:endParaRPr>
          </a:p>
          <a:p>
            <a:pPr marL="101597" indent="0">
              <a:buNone/>
            </a:pPr>
            <a:r>
              <a:rPr lang="en-US" sz="3500" dirty="0">
                <a:solidFill>
                  <a:srgbClr val="000000"/>
                </a:solidFill>
                <a:latin typeface="Franklin Gothic" panose="020B0604020202020204" charset="0"/>
                <a:cs typeface="Franklin Gothic" panose="020B0604020202020204" charset="0"/>
              </a:rPr>
              <a:t>Passive Voice = “</a:t>
            </a:r>
            <a:r>
              <a:rPr lang="en-US" sz="3500" dirty="0">
                <a:solidFill>
                  <a:srgbClr val="FF0000"/>
                </a:solidFill>
                <a:latin typeface="Franklin Gothic" panose="020B0604020202020204" charset="0"/>
                <a:cs typeface="Franklin Gothic" panose="020B0604020202020204" charset="0"/>
              </a:rPr>
              <a:t>it was found that</a:t>
            </a:r>
            <a:r>
              <a:rPr lang="en-US" sz="3500" dirty="0">
                <a:solidFill>
                  <a:srgbClr val="000000"/>
                </a:solidFill>
                <a:latin typeface="Franklin Gothic" panose="020B0604020202020204" charset="0"/>
                <a:cs typeface="Franklin Gothic" panose="020B0604020202020204" charset="0"/>
              </a:rPr>
              <a:t>…”</a:t>
            </a:r>
          </a:p>
          <a:p>
            <a:pPr marL="101597" indent="0">
              <a:buNone/>
            </a:pPr>
            <a:r>
              <a:rPr lang="en-US" sz="3500" dirty="0">
                <a:solidFill>
                  <a:srgbClr val="000000"/>
                </a:solidFill>
                <a:latin typeface="Franklin Gothic" panose="020B0604020202020204" charset="0"/>
                <a:cs typeface="Franklin Gothic" panose="020B0604020202020204" charset="0"/>
              </a:rPr>
              <a:t>Active Voice = “</a:t>
            </a:r>
            <a:r>
              <a:rPr lang="en-US" sz="3500" dirty="0">
                <a:solidFill>
                  <a:srgbClr val="0070C0"/>
                </a:solidFill>
                <a:latin typeface="Franklin Gothic" panose="020B0604020202020204" charset="0"/>
                <a:cs typeface="Franklin Gothic" panose="020B0604020202020204" charset="0"/>
              </a:rPr>
              <a:t>we found</a:t>
            </a:r>
            <a:r>
              <a:rPr lang="en-US" sz="3500" dirty="0">
                <a:solidFill>
                  <a:srgbClr val="000000"/>
                </a:solidFill>
                <a:latin typeface="Franklin Gothic" panose="020B0604020202020204" charset="0"/>
                <a:cs typeface="Franklin Gothic" panose="020B0604020202020204" charset="0"/>
              </a:rPr>
              <a:t>…”</a:t>
            </a:r>
          </a:p>
          <a:p>
            <a:pPr marL="101597" indent="0">
              <a:buNone/>
            </a:pPr>
            <a:endParaRPr lang="en-US" sz="3500" dirty="0">
              <a:solidFill>
                <a:srgbClr val="000000"/>
              </a:solidFill>
              <a:latin typeface="Franklin Gothic" panose="020B0604020202020204" charset="0"/>
              <a:cs typeface="Franklin Gothic" panose="020B0604020202020204" charset="0"/>
            </a:endParaRPr>
          </a:p>
          <a:p>
            <a:pPr marL="101597" indent="0">
              <a:buNone/>
            </a:pPr>
            <a:r>
              <a:rPr lang="en-US" sz="3500" dirty="0">
                <a:solidFill>
                  <a:srgbClr val="000000"/>
                </a:solidFill>
                <a:latin typeface="Franklin Gothic" panose="020B0604020202020204" charset="0"/>
                <a:cs typeface="Franklin Gothic" panose="020B0604020202020204" charset="0"/>
              </a:rPr>
              <a:t>Also Active Voice: “</a:t>
            </a:r>
            <a:r>
              <a:rPr lang="en-US" sz="3500" dirty="0">
                <a:solidFill>
                  <a:srgbClr val="0070C0"/>
                </a:solidFill>
                <a:latin typeface="Franklin Gothic" panose="020B0604020202020204" charset="0"/>
                <a:cs typeface="Franklin Gothic" panose="020B0604020202020204" charset="0"/>
              </a:rPr>
              <a:t>This investigation found</a:t>
            </a:r>
            <a:r>
              <a:rPr lang="en-US" sz="3500" dirty="0">
                <a:solidFill>
                  <a:srgbClr val="000000"/>
                </a:solidFill>
                <a:latin typeface="Franklin Gothic" panose="020B0604020202020204" charset="0"/>
                <a:cs typeface="Franklin Gothic" panose="020B0604020202020204" charset="0"/>
              </a:rPr>
              <a:t>…”</a:t>
            </a:r>
          </a:p>
          <a:p>
            <a:pPr marL="101597" indent="0">
              <a:buNone/>
            </a:pPr>
            <a:endParaRPr lang="en-US" sz="3500" dirty="0">
              <a:solidFill>
                <a:srgbClr val="000000"/>
              </a:solidFill>
              <a:latin typeface="Franklin Gothic" panose="020B0604020202020204" charset="0"/>
              <a:cs typeface="Franklin Gothic" panose="020B0604020202020204" charset="0"/>
            </a:endParaRPr>
          </a:p>
          <a:p>
            <a:pPr marL="101597" indent="0">
              <a:buNone/>
            </a:pPr>
            <a:endParaRPr lang="en-US" sz="3500" dirty="0">
              <a:solidFill>
                <a:srgbClr val="000000"/>
              </a:solidFill>
              <a:latin typeface="Franklin Gothic" panose="020B0604020202020204" charset="0"/>
              <a:cs typeface="Franklin Gothic" panose="020B0604020202020204" charset="0"/>
            </a:endParaRPr>
          </a:p>
          <a:p>
            <a:pPr marL="101597" indent="0">
              <a:buNone/>
            </a:pPr>
            <a:r>
              <a:rPr lang="en-US" sz="667" dirty="0">
                <a:solidFill>
                  <a:schemeClr val="tx2">
                    <a:lumMod val="60000"/>
                    <a:lumOff val="40000"/>
                  </a:schemeClr>
                </a:solidFill>
                <a:latin typeface="Franklin Gothic" panose="020B0604020202020204" charset="0"/>
                <a:ea typeface="Calibri" panose="020F0502020204030204" pitchFamily="34" charset="0"/>
                <a:cs typeface="Franklin Gothic" panose="020B0604020202020204" charset="0"/>
              </a:rPr>
              <a:t>.</a:t>
            </a:r>
          </a:p>
          <a:p>
            <a:pPr marL="101597" indent="0" algn="r">
              <a:buNone/>
            </a:pPr>
            <a:endParaRPr lang="en-US" sz="667" dirty="0">
              <a:solidFill>
                <a:srgbClr val="000000"/>
              </a:solidFill>
              <a:latin typeface="Franklin Gothic" panose="020B0604020202020204" charset="0"/>
              <a:cs typeface="Franklin Gothic" panose="020B0604020202020204" charset="0"/>
            </a:endParaRPr>
          </a:p>
          <a:p>
            <a:pPr marL="101597" indent="0">
              <a:buNone/>
            </a:pPr>
            <a:endParaRPr lang="en-US" sz="2400" dirty="0">
              <a:latin typeface="Franklin Gothic" panose="020B0604020202020204" charset="0"/>
              <a:cs typeface="Franklin Gothic" panose="020B0604020202020204" charset="0"/>
            </a:endParaRPr>
          </a:p>
        </p:txBody>
      </p:sp>
    </p:spTree>
    <p:extLst>
      <p:ext uri="{BB962C8B-B14F-4D97-AF65-F5344CB8AC3E}">
        <p14:creationId xmlns:p14="http://schemas.microsoft.com/office/powerpoint/2010/main" val="95461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rPr>
              <a:t>Passive Voice vs. Active Voice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12234" y="1202635"/>
            <a:ext cx="11608420" cy="4751026"/>
          </a:xfrm>
        </p:spPr>
        <p:txBody>
          <a:bodyPr>
            <a:noAutofit/>
          </a:bodyPr>
          <a:lstStyle/>
          <a:p>
            <a:pPr marL="101597" indent="0">
              <a:spcAft>
                <a:spcPts val="400"/>
              </a:spcAft>
              <a:buNone/>
            </a:pPr>
            <a:r>
              <a:rPr lang="en-US" sz="2400" dirty="0">
                <a:solidFill>
                  <a:srgbClr val="FF0000"/>
                </a:solidFill>
                <a:latin typeface="Franklin Gothic" panose="020B0604020202020204" charset="0"/>
                <a:cs typeface="Franklin Gothic" panose="020B0604020202020204" charset="0"/>
              </a:rPr>
              <a:t>Passive Voice </a:t>
            </a:r>
            <a:r>
              <a:rPr lang="en-US" sz="2400" dirty="0">
                <a:latin typeface="Franklin Gothic" panose="020B0604020202020204" charset="0"/>
                <a:cs typeface="Franklin Gothic" panose="020B0604020202020204" charset="0"/>
              </a:rPr>
              <a:t>= It </a:t>
            </a:r>
            <a:r>
              <a:rPr lang="en-US" sz="2400" dirty="0">
                <a:solidFill>
                  <a:schemeClr val="accent2"/>
                </a:solidFill>
                <a:latin typeface="Franklin Gothic" panose="020B0604020202020204" charset="0"/>
                <a:cs typeface="Franklin Gothic" panose="020B0604020202020204" charset="0"/>
              </a:rPr>
              <a:t>was found </a:t>
            </a:r>
            <a:r>
              <a:rPr lang="en-US" sz="2400" dirty="0">
                <a:latin typeface="Franklin Gothic" panose="020B0604020202020204" charset="0"/>
                <a:cs typeface="Franklin Gothic" panose="020B0604020202020204" charset="0"/>
              </a:rPr>
              <a:t>that…</a:t>
            </a:r>
          </a:p>
          <a:p>
            <a:pPr marL="101597" indent="0">
              <a:spcAft>
                <a:spcPts val="400"/>
              </a:spcAft>
              <a:buNone/>
            </a:pPr>
            <a:r>
              <a:rPr lang="en-US" sz="2400" dirty="0">
                <a:solidFill>
                  <a:srgbClr val="0070C0"/>
                </a:solidFill>
                <a:latin typeface="Franklin Gothic" panose="020B0604020202020204" charset="0"/>
                <a:cs typeface="Franklin Gothic" panose="020B0604020202020204" charset="0"/>
              </a:rPr>
              <a:t>Active Voice </a:t>
            </a:r>
            <a:r>
              <a:rPr lang="en-US" sz="2400" dirty="0">
                <a:latin typeface="Franklin Gothic" panose="020B0604020202020204" charset="0"/>
                <a:cs typeface="Franklin Gothic" panose="020B0604020202020204" charset="0"/>
              </a:rPr>
              <a:t>= </a:t>
            </a:r>
            <a:r>
              <a:rPr lang="en-US" sz="2400" dirty="0">
                <a:solidFill>
                  <a:schemeClr val="accent2"/>
                </a:solidFill>
                <a:latin typeface="Franklin Gothic" panose="020B0604020202020204" charset="0"/>
                <a:cs typeface="Franklin Gothic" panose="020B0604020202020204" charset="0"/>
              </a:rPr>
              <a:t>We found</a:t>
            </a:r>
            <a:r>
              <a:rPr lang="en-US" sz="2400" dirty="0">
                <a:latin typeface="Franklin Gothic" panose="020B0604020202020204" charset="0"/>
                <a:cs typeface="Franklin Gothic" panose="020B0604020202020204" charset="0"/>
              </a:rPr>
              <a:t>…</a:t>
            </a:r>
          </a:p>
          <a:p>
            <a:pPr marL="101597" indent="0">
              <a:spcAft>
                <a:spcPts val="400"/>
              </a:spcAft>
              <a:buNone/>
            </a:pPr>
            <a:endParaRPr lang="en-US" sz="2400" dirty="0">
              <a:latin typeface="Franklin Gothic" panose="020B0604020202020204" charset="0"/>
              <a:cs typeface="Franklin Gothic" panose="020B0604020202020204" charset="0"/>
            </a:endParaRPr>
          </a:p>
          <a:p>
            <a:pPr marL="101597" indent="0">
              <a:spcAft>
                <a:spcPts val="400"/>
              </a:spcAft>
              <a:buNone/>
            </a:pPr>
            <a:r>
              <a:rPr lang="en-US" sz="2400" dirty="0">
                <a:solidFill>
                  <a:srgbClr val="FF0000"/>
                </a:solidFill>
                <a:latin typeface="Franklin Gothic" panose="020B0604020202020204" charset="0"/>
                <a:cs typeface="Franklin Gothic" panose="020B0604020202020204" charset="0"/>
              </a:rPr>
              <a:t>Passive Voice </a:t>
            </a:r>
            <a:r>
              <a:rPr lang="en-US" sz="2400" dirty="0">
                <a:latin typeface="Franklin Gothic" panose="020B0604020202020204" charset="0"/>
                <a:cs typeface="Franklin Gothic" panose="020B0604020202020204" charset="0"/>
              </a:rPr>
              <a:t>= The risk of model failure </a:t>
            </a:r>
            <a:r>
              <a:rPr lang="en-US" sz="2400" dirty="0">
                <a:solidFill>
                  <a:schemeClr val="accent2"/>
                </a:solidFill>
                <a:latin typeface="Franklin Gothic" panose="020B0604020202020204" charset="0"/>
                <a:cs typeface="Franklin Gothic" panose="020B0604020202020204" charset="0"/>
              </a:rPr>
              <a:t>was increased by </a:t>
            </a:r>
            <a:r>
              <a:rPr lang="en-US" sz="2400" dirty="0">
                <a:latin typeface="Franklin Gothic" panose="020B0604020202020204" charset="0"/>
                <a:cs typeface="Franklin Gothic" panose="020B0604020202020204" charset="0"/>
              </a:rPr>
              <a:t>our method of preprocessing. </a:t>
            </a:r>
          </a:p>
          <a:p>
            <a:pPr marL="101597" indent="0">
              <a:spcAft>
                <a:spcPts val="400"/>
              </a:spcAft>
              <a:buNone/>
            </a:pPr>
            <a:r>
              <a:rPr lang="en-US" sz="2400" dirty="0">
                <a:solidFill>
                  <a:srgbClr val="0070C0"/>
                </a:solidFill>
                <a:latin typeface="Franklin Gothic" panose="020B0604020202020204" charset="0"/>
                <a:cs typeface="Franklin Gothic" panose="020B0604020202020204" charset="0"/>
              </a:rPr>
              <a:t>Active Voice </a:t>
            </a:r>
            <a:r>
              <a:rPr lang="en-US" sz="2400" dirty="0">
                <a:latin typeface="Franklin Gothic" panose="020B0604020202020204" charset="0"/>
                <a:cs typeface="Franklin Gothic" panose="020B0604020202020204" charset="0"/>
              </a:rPr>
              <a:t>= Our method of preprocessing </a:t>
            </a:r>
            <a:r>
              <a:rPr lang="en-US" sz="2400" dirty="0">
                <a:solidFill>
                  <a:schemeClr val="accent2"/>
                </a:solidFill>
                <a:latin typeface="Franklin Gothic" panose="020B0604020202020204" charset="0"/>
                <a:cs typeface="Franklin Gothic" panose="020B0604020202020204" charset="0"/>
              </a:rPr>
              <a:t>increased</a:t>
            </a:r>
            <a:r>
              <a:rPr lang="en-US" sz="2400" dirty="0">
                <a:latin typeface="Franklin Gothic" panose="020B0604020202020204" charset="0"/>
                <a:cs typeface="Franklin Gothic" panose="020B0604020202020204" charset="0"/>
              </a:rPr>
              <a:t> the risk of model failure. </a:t>
            </a:r>
          </a:p>
          <a:p>
            <a:pPr marL="101597" indent="0">
              <a:spcAft>
                <a:spcPts val="400"/>
              </a:spcAft>
              <a:buNone/>
            </a:pPr>
            <a:endParaRPr lang="en-US" sz="2400" dirty="0">
              <a:latin typeface="Franklin Gothic" panose="020B0604020202020204" charset="0"/>
              <a:cs typeface="Franklin Gothic" panose="020B0604020202020204" charset="0"/>
            </a:endParaRPr>
          </a:p>
          <a:p>
            <a:pPr marL="101597" indent="0">
              <a:spcAft>
                <a:spcPts val="400"/>
              </a:spcAft>
              <a:buNone/>
            </a:pPr>
            <a:r>
              <a:rPr lang="en-US" sz="2400" dirty="0">
                <a:solidFill>
                  <a:srgbClr val="FF0000"/>
                </a:solidFill>
                <a:latin typeface="Franklin Gothic" panose="020B0604020202020204" charset="0"/>
                <a:cs typeface="Franklin Gothic" panose="020B0604020202020204" charset="0"/>
              </a:rPr>
              <a:t>Passive Voice </a:t>
            </a:r>
            <a:r>
              <a:rPr lang="en-US" sz="2400" dirty="0">
                <a:latin typeface="Franklin Gothic" panose="020B0604020202020204" charset="0"/>
                <a:cs typeface="Franklin Gothic" panose="020B0604020202020204" charset="0"/>
              </a:rPr>
              <a:t>= A strong correlation </a:t>
            </a:r>
            <a:r>
              <a:rPr lang="en-US" sz="2400" dirty="0">
                <a:solidFill>
                  <a:schemeClr val="accent2"/>
                </a:solidFill>
                <a:latin typeface="Franklin Gothic" panose="020B0604020202020204" charset="0"/>
                <a:cs typeface="Franklin Gothic" panose="020B0604020202020204" charset="0"/>
              </a:rPr>
              <a:t>was found </a:t>
            </a:r>
            <a:r>
              <a:rPr lang="en-US" sz="2400" dirty="0">
                <a:latin typeface="Franklin Gothic" panose="020B0604020202020204" charset="0"/>
                <a:cs typeface="Franklin Gothic" panose="020B0604020202020204" charset="0"/>
              </a:rPr>
              <a:t>between nitrogen concentration and the presence of E. coli. </a:t>
            </a:r>
          </a:p>
          <a:p>
            <a:pPr marL="101597" indent="0">
              <a:spcAft>
                <a:spcPts val="400"/>
              </a:spcAft>
              <a:buNone/>
            </a:pPr>
            <a:r>
              <a:rPr lang="en-US" sz="2400" dirty="0">
                <a:solidFill>
                  <a:srgbClr val="0070C0"/>
                </a:solidFill>
                <a:latin typeface="Franklin Gothic" panose="020B0604020202020204" charset="0"/>
                <a:cs typeface="Franklin Gothic" panose="020B0604020202020204" charset="0"/>
              </a:rPr>
              <a:t>Active Voice </a:t>
            </a:r>
            <a:r>
              <a:rPr lang="en-US" sz="2400" dirty="0">
                <a:latin typeface="Franklin Gothic" panose="020B0604020202020204" charset="0"/>
                <a:cs typeface="Franklin Gothic" panose="020B0604020202020204" charset="0"/>
              </a:rPr>
              <a:t>= </a:t>
            </a:r>
            <a:r>
              <a:rPr lang="en-US" sz="2400" dirty="0">
                <a:solidFill>
                  <a:schemeClr val="accent2"/>
                </a:solidFill>
                <a:latin typeface="Franklin Gothic" panose="020B0604020202020204" charset="0"/>
                <a:cs typeface="Franklin Gothic" panose="020B0604020202020204" charset="0"/>
              </a:rPr>
              <a:t>We found </a:t>
            </a:r>
            <a:r>
              <a:rPr lang="en-US" sz="2400" dirty="0">
                <a:latin typeface="Franklin Gothic" panose="020B0604020202020204" charset="0"/>
                <a:cs typeface="Franklin Gothic" panose="020B0604020202020204" charset="0"/>
              </a:rPr>
              <a:t>a strong correlation between nitrogen concentration and the presence of E. coli. </a:t>
            </a:r>
          </a:p>
          <a:p>
            <a:pPr marL="101597" indent="0">
              <a:spcAft>
                <a:spcPts val="400"/>
              </a:spcAft>
              <a:buNone/>
            </a:pPr>
            <a:r>
              <a:rPr lang="en-US" sz="2400" dirty="0">
                <a:solidFill>
                  <a:srgbClr val="0070C0"/>
                </a:solidFill>
                <a:latin typeface="Franklin Gothic" panose="020B0604020202020204" charset="0"/>
                <a:cs typeface="Franklin Gothic" panose="020B0604020202020204" charset="0"/>
              </a:rPr>
              <a:t>Active Voice </a:t>
            </a:r>
            <a:r>
              <a:rPr lang="en-US" sz="2400" dirty="0">
                <a:latin typeface="Franklin Gothic" panose="020B0604020202020204" charset="0"/>
                <a:cs typeface="Franklin Gothic" panose="020B0604020202020204" charset="0"/>
              </a:rPr>
              <a:t>= The presence of E. coli </a:t>
            </a:r>
            <a:r>
              <a:rPr lang="en-US" sz="2400" dirty="0">
                <a:solidFill>
                  <a:schemeClr val="accent2"/>
                </a:solidFill>
                <a:latin typeface="Franklin Gothic" panose="020B0604020202020204" charset="0"/>
                <a:cs typeface="Franklin Gothic" panose="020B0604020202020204" charset="0"/>
              </a:rPr>
              <a:t>was strongly correlated </a:t>
            </a:r>
            <a:r>
              <a:rPr lang="en-US" sz="2400" dirty="0">
                <a:latin typeface="Franklin Gothic" panose="020B0604020202020204" charset="0"/>
                <a:cs typeface="Franklin Gothic" panose="020B0604020202020204" charset="0"/>
              </a:rPr>
              <a:t>with nitrogen concentration.</a:t>
            </a:r>
          </a:p>
          <a:p>
            <a:pPr marL="101597" indent="0">
              <a:spcAft>
                <a:spcPts val="400"/>
              </a:spcAft>
              <a:buNone/>
            </a:pPr>
            <a:r>
              <a:rPr lang="en-US" sz="2400" dirty="0">
                <a:solidFill>
                  <a:srgbClr val="0070C0"/>
                </a:solidFill>
                <a:latin typeface="Franklin Gothic" panose="020B0604020202020204" charset="0"/>
                <a:cs typeface="Franklin Gothic" panose="020B0604020202020204" charset="0"/>
              </a:rPr>
              <a:t>But we could also just say</a:t>
            </a:r>
            <a:r>
              <a:rPr lang="en-US" sz="2400" dirty="0">
                <a:latin typeface="Franklin Gothic" panose="020B0604020202020204" charset="0"/>
                <a:cs typeface="Franklin Gothic" panose="020B0604020202020204" charset="0"/>
              </a:rPr>
              <a:t>: </a:t>
            </a:r>
            <a:r>
              <a:rPr lang="en-US" sz="2400" dirty="0">
                <a:solidFill>
                  <a:schemeClr val="accent2"/>
                </a:solidFill>
                <a:latin typeface="Franklin Gothic" panose="020B0604020202020204" charset="0"/>
                <a:cs typeface="Franklin Gothic" panose="020B0604020202020204" charset="0"/>
              </a:rPr>
              <a:t>There was a strong correlation </a:t>
            </a:r>
            <a:r>
              <a:rPr lang="en-US" sz="2400" dirty="0">
                <a:latin typeface="Franklin Gothic" panose="020B0604020202020204" charset="0"/>
                <a:cs typeface="Franklin Gothic" panose="020B0604020202020204" charset="0"/>
              </a:rPr>
              <a:t>between E. coli and nitrogen concentration.  </a:t>
            </a:r>
          </a:p>
        </p:txBody>
      </p:sp>
    </p:spTree>
    <p:extLst>
      <p:ext uri="{BB962C8B-B14F-4D97-AF65-F5344CB8AC3E}">
        <p14:creationId xmlns:p14="http://schemas.microsoft.com/office/powerpoint/2010/main" val="296615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lstStyle/>
          <a:p>
            <a:pPr algn="ctr"/>
            <a:r>
              <a:rPr lang="en-US" sz="4800" b="1" kern="0" dirty="0">
                <a:solidFill>
                  <a:srgbClr val="F46524"/>
                </a:solidFill>
                <a:latin typeface="Franklin Gothic"/>
                <a:cs typeface="Franklin Gothic"/>
              </a:rPr>
              <a:t>Passive Voice is sometimes okay!</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816848" y="1289661"/>
            <a:ext cx="10334995" cy="4664000"/>
          </a:xfrm>
        </p:spPr>
        <p:txBody>
          <a:bodyPr>
            <a:normAutofit/>
          </a:bodyPr>
          <a:lstStyle/>
          <a:p>
            <a:pPr marL="101597" indent="0">
              <a:buNone/>
            </a:pPr>
            <a:r>
              <a:rPr lang="en-US" dirty="0">
                <a:latin typeface="Franklin Gothic" panose="020B0604020202020204" charset="0"/>
                <a:cs typeface="Franklin Gothic" panose="020B0604020202020204" charset="0"/>
              </a:rPr>
              <a:t>“The samples </a:t>
            </a:r>
            <a:r>
              <a:rPr lang="en-US" dirty="0">
                <a:solidFill>
                  <a:srgbClr val="FF0000"/>
                </a:solidFill>
                <a:latin typeface="Franklin Gothic" panose="020B0604020202020204" charset="0"/>
                <a:cs typeface="Franklin Gothic" panose="020B0604020202020204" charset="0"/>
              </a:rPr>
              <a:t>were lysed </a:t>
            </a:r>
            <a:r>
              <a:rPr lang="en-US" dirty="0">
                <a:latin typeface="Franklin Gothic" panose="020B0604020202020204" charset="0"/>
                <a:cs typeface="Franklin Gothic" panose="020B0604020202020204" charset="0"/>
              </a:rPr>
              <a:t>and then </a:t>
            </a:r>
            <a:r>
              <a:rPr lang="en-US" dirty="0">
                <a:solidFill>
                  <a:srgbClr val="FF0000"/>
                </a:solidFill>
                <a:latin typeface="Franklin Gothic" panose="020B0604020202020204" charset="0"/>
                <a:cs typeface="Franklin Gothic" panose="020B0604020202020204" charset="0"/>
              </a:rPr>
              <a:t>evaluated</a:t>
            </a:r>
            <a:r>
              <a:rPr lang="en-US" dirty="0">
                <a:latin typeface="Franklin Gothic" panose="020B0604020202020204" charset="0"/>
                <a:cs typeface="Franklin Gothic" panose="020B0604020202020204" charset="0"/>
              </a:rPr>
              <a:t>.” </a:t>
            </a:r>
          </a:p>
          <a:p>
            <a:pPr marL="101597" indent="0">
              <a:buNone/>
            </a:pPr>
            <a:r>
              <a:rPr lang="en-US" dirty="0">
                <a:latin typeface="Franklin Gothic" panose="020B0604020202020204" charset="0"/>
                <a:cs typeface="Franklin Gothic" panose="020B0604020202020204" charset="0"/>
              </a:rPr>
              <a:t>Simple, streamlined—and maybe it was your undergrad intern who actually did this part. </a:t>
            </a:r>
          </a:p>
          <a:p>
            <a:pPr marL="101597" indent="0">
              <a:buNone/>
            </a:pPr>
            <a:endParaRPr lang="en-US" dirty="0">
              <a:latin typeface="Franklin Gothic" panose="020B0604020202020204" charset="0"/>
              <a:cs typeface="Franklin Gothic" panose="020B0604020202020204" charset="0"/>
            </a:endParaRPr>
          </a:p>
          <a:p>
            <a:pPr marL="101597" indent="0">
              <a:buNone/>
            </a:pPr>
            <a:r>
              <a:rPr lang="en-US" dirty="0">
                <a:latin typeface="Franklin Gothic" panose="020B0604020202020204" charset="0"/>
                <a:cs typeface="Franklin Gothic" panose="020B0604020202020204" charset="0"/>
              </a:rPr>
              <a:t>Using passive voice may allow you to follow certain principles of clarity, like putting new information at the end of a sentence, or keeping repeated words physically close together. </a:t>
            </a:r>
          </a:p>
          <a:p>
            <a:pPr marL="101597" indent="0">
              <a:buNone/>
            </a:pPr>
            <a:endParaRPr lang="en-US" dirty="0">
              <a:latin typeface="Franklin Gothic" panose="020B0604020202020204" charset="0"/>
              <a:cs typeface="Franklin Gothic" panose="020B0604020202020204" charset="0"/>
            </a:endParaRPr>
          </a:p>
          <a:p>
            <a:pPr marL="101597" indent="0">
              <a:buNone/>
            </a:pPr>
            <a:endParaRPr lang="en-US" dirty="0">
              <a:latin typeface="Franklin Gothic" panose="020B0604020202020204" charset="0"/>
              <a:cs typeface="Franklin Gothic" panose="020B0604020202020204" charset="0"/>
            </a:endParaRPr>
          </a:p>
          <a:p>
            <a:pPr marL="101597" indent="0">
              <a:buNone/>
            </a:pPr>
            <a:r>
              <a:rPr lang="en-US" dirty="0">
                <a:latin typeface="Franklin Gothic" panose="020B0604020202020204" charset="0"/>
                <a:cs typeface="Franklin Gothic" panose="020B0604020202020204" charset="0"/>
              </a:rPr>
              <a:t>“We performed a complex and daunting </a:t>
            </a:r>
            <a:r>
              <a:rPr lang="en-US" u="sng" dirty="0">
                <a:latin typeface="Franklin Gothic" panose="020B0604020202020204" charset="0"/>
                <a:cs typeface="Franklin Gothic" panose="020B0604020202020204" charset="0"/>
              </a:rPr>
              <a:t>meta-analysis</a:t>
            </a:r>
            <a:r>
              <a:rPr lang="en-US" dirty="0">
                <a:latin typeface="Franklin Gothic" panose="020B0604020202020204" charset="0"/>
                <a:cs typeface="Franklin Gothic" panose="020B0604020202020204" charset="0"/>
              </a:rPr>
              <a:t>. </a:t>
            </a:r>
            <a:r>
              <a:rPr lang="en-US" u="sng" dirty="0">
                <a:latin typeface="Franklin Gothic" panose="020B0604020202020204" charset="0"/>
                <a:cs typeface="Franklin Gothic" panose="020B0604020202020204" charset="0"/>
              </a:rPr>
              <a:t>This meta-analysis</a:t>
            </a:r>
            <a:r>
              <a:rPr lang="en-US" dirty="0">
                <a:latin typeface="Franklin Gothic" panose="020B0604020202020204" charset="0"/>
                <a:cs typeface="Franklin Gothic" panose="020B0604020202020204" charset="0"/>
              </a:rPr>
              <a:t> </a:t>
            </a:r>
            <a:r>
              <a:rPr lang="en-US" dirty="0">
                <a:solidFill>
                  <a:srgbClr val="FF0000"/>
                </a:solidFill>
                <a:latin typeface="Franklin Gothic" panose="020B0604020202020204" charset="0"/>
                <a:cs typeface="Franklin Gothic" panose="020B0604020202020204" charset="0"/>
              </a:rPr>
              <a:t>was completed</a:t>
            </a:r>
            <a:r>
              <a:rPr lang="en-US" dirty="0">
                <a:latin typeface="Franklin Gothic" panose="020B0604020202020204" charset="0"/>
                <a:cs typeface="Franklin Gothic" panose="020B0604020202020204" charset="0"/>
              </a:rPr>
              <a:t> using a number of techniques…”</a:t>
            </a:r>
          </a:p>
        </p:txBody>
      </p:sp>
    </p:spTree>
    <p:extLst>
      <p:ext uri="{BB962C8B-B14F-4D97-AF65-F5344CB8AC3E}">
        <p14:creationId xmlns:p14="http://schemas.microsoft.com/office/powerpoint/2010/main" val="76889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fontScale="90000"/>
          </a:bodyPr>
          <a:lstStyle/>
          <a:p>
            <a:pPr algn="ctr"/>
            <a:r>
              <a:rPr lang="en-US" sz="4800" b="1" kern="0" dirty="0">
                <a:solidFill>
                  <a:srgbClr val="F46524"/>
                </a:solidFill>
                <a:latin typeface="Franklin Gothic"/>
                <a:cs typeface="Franklin Gothic"/>
              </a:rPr>
              <a:t>Passive/Active Voice Guidelines: </a:t>
            </a:r>
            <a:br>
              <a:rPr lang="en-US" sz="4800" b="1" kern="0" dirty="0">
                <a:solidFill>
                  <a:srgbClr val="F46524"/>
                </a:solidFill>
                <a:latin typeface="Franklin Gothic"/>
                <a:cs typeface="Franklin Gothic"/>
              </a:rPr>
            </a:br>
            <a:br>
              <a:rPr lang="en-US" sz="4800" b="1" kern="0" dirty="0">
                <a:solidFill>
                  <a:srgbClr val="F46524"/>
                </a:solidFill>
                <a:latin typeface="Franklin Gothic"/>
                <a:cs typeface="Franklin Gothic"/>
              </a:rPr>
            </a:br>
            <a:r>
              <a:rPr lang="en-US" sz="4800" b="1" kern="0" dirty="0">
                <a:solidFill>
                  <a:srgbClr val="F46524"/>
                </a:solidFill>
                <a:latin typeface="Franklin Gothic"/>
                <a:cs typeface="Franklin Gothic"/>
              </a:rPr>
              <a:t>Check Your Journal’s Style Guide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928502" y="2605602"/>
            <a:ext cx="10334995" cy="3668419"/>
          </a:xfrm>
        </p:spPr>
        <p:txBody>
          <a:bodyPr/>
          <a:lstStyle/>
          <a:p>
            <a:pPr marL="101597" indent="0">
              <a:buNone/>
            </a:pPr>
            <a:r>
              <a:rPr lang="en-US" sz="2400" dirty="0">
                <a:latin typeface="Franklin Gothic" panose="020B0604020202020204" charset="0"/>
                <a:cs typeface="Franklin Gothic" panose="020B0604020202020204" charset="0"/>
              </a:rPr>
              <a:t>From </a:t>
            </a:r>
            <a:r>
              <a:rPr lang="en-US" sz="2400" i="1" dirty="0">
                <a:latin typeface="Franklin Gothic" panose="020B0604020202020204" charset="0"/>
                <a:cs typeface="Franklin Gothic" panose="020B0604020202020204" charset="0"/>
              </a:rPr>
              <a:t>Nature</a:t>
            </a:r>
            <a:r>
              <a:rPr lang="en-US" sz="2400" dirty="0">
                <a:latin typeface="Franklin Gothic" panose="020B0604020202020204" charset="0"/>
                <a:cs typeface="Franklin Gothic" panose="020B0604020202020204" charset="0"/>
              </a:rPr>
              <a:t>: </a:t>
            </a:r>
          </a:p>
          <a:p>
            <a:pPr marL="101597" indent="0">
              <a:buNone/>
            </a:pPr>
            <a:endParaRPr lang="en-US" sz="2400" dirty="0">
              <a:latin typeface="Franklin Gothic" panose="020B0604020202020204" charset="0"/>
              <a:cs typeface="Franklin Gothic" panose="020B0604020202020204" charset="0"/>
            </a:endParaRPr>
          </a:p>
          <a:p>
            <a:pPr marL="101597" indent="0">
              <a:buNone/>
            </a:pPr>
            <a:r>
              <a:rPr lang="en-US" sz="2400" dirty="0">
                <a:latin typeface="Franklin Gothic" panose="020B0604020202020204" charset="0"/>
                <a:cs typeface="Franklin Gothic" panose="020B0604020202020204" charset="0"/>
              </a:rPr>
              <a:t>“Nature journals prefer authors to write in the active voice (‘we performed the experiment...’) as experience has shown that readers find concepts and results to be conveyed more clearly if written directly. We have also found that use of several adjectives to qualify one noun in highly technical language can be confusing to readers. We encourage authors to ‘unpackage’ concepts and to present their findings and conclusions in simply constructed sentences.”</a:t>
            </a:r>
          </a:p>
        </p:txBody>
      </p:sp>
    </p:spTree>
    <p:extLst>
      <p:ext uri="{BB962C8B-B14F-4D97-AF65-F5344CB8AC3E}">
        <p14:creationId xmlns:p14="http://schemas.microsoft.com/office/powerpoint/2010/main" val="144787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Franklin Gothic" panose="020B0604020202020204" charset="0"/>
                <a:cs typeface="Franklin Gothic" panose="020B0604020202020204" charset="0"/>
              </a:rPr>
              <a:t>Verb Tense Distribution</a:t>
            </a:r>
          </a:p>
        </p:txBody>
      </p:sp>
    </p:spTree>
    <p:extLst>
      <p:ext uri="{BB962C8B-B14F-4D97-AF65-F5344CB8AC3E}">
        <p14:creationId xmlns:p14="http://schemas.microsoft.com/office/powerpoint/2010/main" val="258953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Verb Tenses (CEE Article)</a:t>
            </a:r>
          </a:p>
        </p:txBody>
      </p:sp>
      <p:pic>
        <p:nvPicPr>
          <p:cNvPr id="6" name="Picture 5">
            <a:extLst>
              <a:ext uri="{FF2B5EF4-FFF2-40B4-BE49-F238E27FC236}">
                <a16:creationId xmlns:a16="http://schemas.microsoft.com/office/drawing/2014/main" id="{DA72F1D1-0DF4-4162-8D76-92C24C73D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56" y="1166729"/>
            <a:ext cx="7004887" cy="5567468"/>
          </a:xfrm>
          <a:prstGeom prst="rect">
            <a:avLst/>
          </a:prstGeom>
        </p:spPr>
      </p:pic>
    </p:spTree>
    <p:extLst>
      <p:ext uri="{BB962C8B-B14F-4D97-AF65-F5344CB8AC3E}">
        <p14:creationId xmlns:p14="http://schemas.microsoft.com/office/powerpoint/2010/main" val="408491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Verb Tenses By Section (CEE Article)</a:t>
            </a:r>
          </a:p>
        </p:txBody>
      </p:sp>
      <p:pic>
        <p:nvPicPr>
          <p:cNvPr id="4" name="Picture 3">
            <a:extLst>
              <a:ext uri="{FF2B5EF4-FFF2-40B4-BE49-F238E27FC236}">
                <a16:creationId xmlns:a16="http://schemas.microsoft.com/office/drawing/2014/main" id="{C86011C9-CBC5-4B9A-90AD-B790358DD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448" y="1160653"/>
            <a:ext cx="9615103" cy="5697347"/>
          </a:xfrm>
          <a:prstGeom prst="rect">
            <a:avLst/>
          </a:prstGeom>
        </p:spPr>
      </p:pic>
    </p:spTree>
    <p:extLst>
      <p:ext uri="{BB962C8B-B14F-4D97-AF65-F5344CB8AC3E}">
        <p14:creationId xmlns:p14="http://schemas.microsoft.com/office/powerpoint/2010/main" val="117328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Calibri" panose="020F0502020204030204" pitchFamily="34" charset="0"/>
                <a:cs typeface="Calibri" panose="020F0502020204030204" pitchFamily="34" charset="0"/>
              </a:rPr>
              <a:t>Principles</a:t>
            </a:r>
          </a:p>
        </p:txBody>
      </p:sp>
    </p:spTree>
    <p:extLst>
      <p:ext uri="{BB962C8B-B14F-4D97-AF65-F5344CB8AC3E}">
        <p14:creationId xmlns:p14="http://schemas.microsoft.com/office/powerpoint/2010/main" val="410705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Active vs. Passive Voice By Section (CEE Article)</a:t>
            </a:r>
          </a:p>
        </p:txBody>
      </p:sp>
      <p:pic>
        <p:nvPicPr>
          <p:cNvPr id="7" name="Picture 6">
            <a:extLst>
              <a:ext uri="{FF2B5EF4-FFF2-40B4-BE49-F238E27FC236}">
                <a16:creationId xmlns:a16="http://schemas.microsoft.com/office/drawing/2014/main" id="{F4CD2815-3C10-4B6A-B0EA-F62164EB5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04" y="1324690"/>
            <a:ext cx="8335992" cy="5533310"/>
          </a:xfrm>
          <a:prstGeom prst="rect">
            <a:avLst/>
          </a:prstGeom>
        </p:spPr>
      </p:pic>
    </p:spTree>
    <p:extLst>
      <p:ext uri="{BB962C8B-B14F-4D97-AF65-F5344CB8AC3E}">
        <p14:creationId xmlns:p14="http://schemas.microsoft.com/office/powerpoint/2010/main" val="219488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Active vs. Passive Voice By Section (CS Article)</a:t>
            </a:r>
          </a:p>
        </p:txBody>
      </p:sp>
      <p:pic>
        <p:nvPicPr>
          <p:cNvPr id="4" name="Picture 3">
            <a:extLst>
              <a:ext uri="{FF2B5EF4-FFF2-40B4-BE49-F238E27FC236}">
                <a16:creationId xmlns:a16="http://schemas.microsoft.com/office/drawing/2014/main" id="{2E383075-1088-42B4-B77B-AA399E6BF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310" y="1140032"/>
            <a:ext cx="9455380" cy="5801096"/>
          </a:xfrm>
          <a:prstGeom prst="rect">
            <a:avLst/>
          </a:prstGeom>
        </p:spPr>
      </p:pic>
    </p:spTree>
    <p:extLst>
      <p:ext uri="{BB962C8B-B14F-4D97-AF65-F5344CB8AC3E}">
        <p14:creationId xmlns:p14="http://schemas.microsoft.com/office/powerpoint/2010/main" val="241020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Verb Tenses (CS Conference Paper)</a:t>
            </a:r>
          </a:p>
        </p:txBody>
      </p:sp>
      <p:pic>
        <p:nvPicPr>
          <p:cNvPr id="4" name="Picture 3">
            <a:extLst>
              <a:ext uri="{FF2B5EF4-FFF2-40B4-BE49-F238E27FC236}">
                <a16:creationId xmlns:a16="http://schemas.microsoft.com/office/drawing/2014/main" id="{CACB306F-ECBF-4207-B9B0-A86F05831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271" y="1284132"/>
            <a:ext cx="6951458" cy="5573868"/>
          </a:xfrm>
          <a:prstGeom prst="rect">
            <a:avLst/>
          </a:prstGeom>
        </p:spPr>
      </p:pic>
    </p:spTree>
    <p:extLst>
      <p:ext uri="{BB962C8B-B14F-4D97-AF65-F5344CB8AC3E}">
        <p14:creationId xmlns:p14="http://schemas.microsoft.com/office/powerpoint/2010/main" val="391192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Verb Tenses By Section (CS Conference Paper)</a:t>
            </a:r>
          </a:p>
        </p:txBody>
      </p:sp>
      <p:pic>
        <p:nvPicPr>
          <p:cNvPr id="5" name="Picture 4">
            <a:extLst>
              <a:ext uri="{FF2B5EF4-FFF2-40B4-BE49-F238E27FC236}">
                <a16:creationId xmlns:a16="http://schemas.microsoft.com/office/drawing/2014/main" id="{83496EEE-4993-403A-A7D5-EA72FE6E2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32" y="1201832"/>
            <a:ext cx="8303735" cy="5656168"/>
          </a:xfrm>
          <a:prstGeom prst="rect">
            <a:avLst/>
          </a:prstGeom>
        </p:spPr>
      </p:pic>
    </p:spTree>
    <p:extLst>
      <p:ext uri="{BB962C8B-B14F-4D97-AF65-F5344CB8AC3E}">
        <p14:creationId xmlns:p14="http://schemas.microsoft.com/office/powerpoint/2010/main" val="327407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dirty="0"/>
              <a:t>From a Fellowship Proposal (BME)</a:t>
            </a:r>
          </a:p>
        </p:txBody>
      </p:sp>
      <p:pic>
        <p:nvPicPr>
          <p:cNvPr id="4" name="Picture 3">
            <a:extLst>
              <a:ext uri="{FF2B5EF4-FFF2-40B4-BE49-F238E27FC236}">
                <a16:creationId xmlns:a16="http://schemas.microsoft.com/office/drawing/2014/main" id="{970A1802-23C4-4B31-8973-4E274FECB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810" y="1172496"/>
            <a:ext cx="8840380" cy="5685504"/>
          </a:xfrm>
          <a:prstGeom prst="rect">
            <a:avLst/>
          </a:prstGeom>
        </p:spPr>
      </p:pic>
    </p:spTree>
    <p:extLst>
      <p:ext uri="{BB962C8B-B14F-4D97-AF65-F5344CB8AC3E}">
        <p14:creationId xmlns:p14="http://schemas.microsoft.com/office/powerpoint/2010/main" val="251019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9A3012-62F6-4487-BE20-D46258422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552" y="1223158"/>
            <a:ext cx="8648895" cy="5634842"/>
          </a:xfrm>
          <a:prstGeom prst="rect">
            <a:avLst/>
          </a:prstGeom>
        </p:spPr>
      </p:pic>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sz="3200" dirty="0"/>
              <a:t>From a Fellowship Proposal (BME): Tense by Section</a:t>
            </a:r>
          </a:p>
        </p:txBody>
      </p:sp>
    </p:spTree>
    <p:extLst>
      <p:ext uri="{BB962C8B-B14F-4D97-AF65-F5344CB8AC3E}">
        <p14:creationId xmlns:p14="http://schemas.microsoft.com/office/powerpoint/2010/main" val="3194882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66E-569D-45F2-9067-2EEDB2E3D6AE}"/>
              </a:ext>
            </a:extLst>
          </p:cNvPr>
          <p:cNvSpPr>
            <a:spLocks noGrp="1"/>
          </p:cNvSpPr>
          <p:nvPr>
            <p:ph type="title"/>
          </p:nvPr>
        </p:nvSpPr>
        <p:spPr/>
        <p:txBody>
          <a:bodyPr/>
          <a:lstStyle/>
          <a:p>
            <a:r>
              <a:rPr lang="en-US" sz="3200" dirty="0"/>
              <a:t>Fellowship Proposal (BME): Active vs. Passive Voice</a:t>
            </a:r>
          </a:p>
        </p:txBody>
      </p:sp>
      <p:pic>
        <p:nvPicPr>
          <p:cNvPr id="4" name="Picture 3">
            <a:extLst>
              <a:ext uri="{FF2B5EF4-FFF2-40B4-BE49-F238E27FC236}">
                <a16:creationId xmlns:a16="http://schemas.microsoft.com/office/drawing/2014/main" id="{B4CBE008-3B32-4047-A167-8D37DFF31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00" y="1206990"/>
            <a:ext cx="9816000" cy="5496960"/>
          </a:xfrm>
          <a:prstGeom prst="rect">
            <a:avLst/>
          </a:prstGeom>
        </p:spPr>
      </p:pic>
    </p:spTree>
    <p:extLst>
      <p:ext uri="{BB962C8B-B14F-4D97-AF65-F5344CB8AC3E}">
        <p14:creationId xmlns:p14="http://schemas.microsoft.com/office/powerpoint/2010/main" val="224711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Franklin Gothic" panose="020B0604020202020204" charset="0"/>
                <a:cs typeface="Franklin Gothic" panose="020B0604020202020204" charset="0"/>
              </a:rPr>
              <a:t>Examples: Verb Tense in Sections of an Article</a:t>
            </a:r>
          </a:p>
        </p:txBody>
      </p:sp>
    </p:spTree>
    <p:extLst>
      <p:ext uri="{BB962C8B-B14F-4D97-AF65-F5344CB8AC3E}">
        <p14:creationId xmlns:p14="http://schemas.microsoft.com/office/powerpoint/2010/main" val="249106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315890" y="208256"/>
            <a:ext cx="11560218" cy="1250207"/>
          </a:xfrm>
          <a:solidFill>
            <a:schemeClr val="bg1"/>
          </a:solidFill>
        </p:spPr>
        <p:txBody>
          <a:bodyPr>
            <a:normAutofit fontScale="90000"/>
          </a:bodyPr>
          <a:lstStyle/>
          <a:p>
            <a:pPr algn="ctr"/>
            <a:r>
              <a:rPr lang="en-US" sz="4800" b="1" kern="0" dirty="0">
                <a:solidFill>
                  <a:srgbClr val="F46524"/>
                </a:solidFill>
                <a:latin typeface="Franklin Gothic"/>
                <a:cs typeface="Franklin Gothic"/>
              </a:rPr>
              <a:t>Introductions: Examples of Present Simple and Present Perfect</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622196" y="1567544"/>
            <a:ext cx="10947606" cy="5290456"/>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Franklin Gothic" panose="020B0604020202020204"/>
              </a:rPr>
              <a:t>“</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Static analysis </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is one of the basic technologies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that enables compilers to generate optimized executables for code in </a:t>
            </a:r>
            <a:r>
              <a:rPr kumimoji="0" lang="en-US" sz="2200" b="0" i="0" u="none" strike="noStrike" kern="1200" cap="none" spc="0" normalizeH="0" baseline="0" noProof="0" dirty="0" err="1">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highlevel</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rPr>
              <a:t>languages.”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panose="020B0604020202020204"/>
              </a:rPr>
              <a:t>“</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Our algorithms work on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concrete code fragments, which </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we gather by compiling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real applications. For each such fragment, </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we compute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a sound and maximally precise dataflow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rPr>
              <a:t>fact and then compare this against…”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Franklin Gothic" panose="020B0604020202020204"/>
              <a:ea typeface="Calibri" panose="020F0502020204030204" pitchFamily="34" charset="0"/>
            </a:endParaRPr>
          </a:p>
          <a:p>
            <a:pPr marL="0" indent="0">
              <a:lnSpc>
                <a:spcPct val="100000"/>
              </a:lnSpc>
              <a:buSzTx/>
              <a:buNone/>
              <a:defRPr/>
            </a:pPr>
            <a:r>
              <a:rPr lang="en-US" sz="2200" dirty="0">
                <a:solidFill>
                  <a:srgbClr val="000000"/>
                </a:solidFill>
                <a:latin typeface="Franklin Gothic" panose="020B0604020202020204"/>
                <a:ea typeface="Calibri" panose="020F0502020204030204" pitchFamily="34" charset="0"/>
                <a:cs typeface="Times New Roman" panose="02020603050405020304" pitchFamily="18" charset="0"/>
              </a:rPr>
              <a:t>“Since 2010, 55 soundness bugs in LLVM’s forward bit-level </a:t>
            </a:r>
            <a:r>
              <a:rPr lang="en-US" sz="2200" dirty="0">
                <a:solidFill>
                  <a:srgbClr val="000000"/>
                </a:solidFill>
                <a:latin typeface="Franklin Gothic" panose="020B0604020202020204"/>
                <a:ea typeface="Calibri" panose="020F0502020204030204" pitchFamily="34" charset="0"/>
              </a:rPr>
              <a:t>analyses </a:t>
            </a:r>
            <a:r>
              <a:rPr lang="en-US" sz="2200" b="1" dirty="0">
                <a:solidFill>
                  <a:schemeClr val="accent2"/>
                </a:solidFill>
                <a:latin typeface="Franklin Gothic" panose="020B0604020202020204"/>
                <a:ea typeface="Calibri" panose="020F0502020204030204" pitchFamily="34" charset="0"/>
              </a:rPr>
              <a:t>have been fixed</a:t>
            </a:r>
            <a:r>
              <a:rPr lang="en-US" sz="2200" dirty="0">
                <a:solidFill>
                  <a:srgbClr val="000000"/>
                </a:solidFill>
                <a:latin typeface="Franklin Gothic" panose="020B0604020202020204"/>
                <a:ea typeface="Calibri" panose="020F0502020204030204" pitchFamily="34" charset="0"/>
              </a:rPr>
              <a:t>.”</a:t>
            </a:r>
          </a:p>
          <a:p>
            <a:pPr marL="0" indent="0">
              <a:lnSpc>
                <a:spcPct val="100000"/>
              </a:lnSpc>
              <a:buSzTx/>
              <a:buNone/>
              <a:defRPr/>
            </a:pPr>
            <a:endParaRPr lang="en-US" sz="1000" dirty="0">
              <a:solidFill>
                <a:srgbClr val="000000"/>
              </a:solidFill>
              <a:latin typeface="Franklin Gothic" panose="020B0604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panose="020B0604020202020204"/>
              </a:rPr>
              <a:t>“</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We have reported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several precision errors to the LLVM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rPr>
              <a:t>developers, and some of these have been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panose="020B0604020202020204"/>
              </a:rPr>
              <a:t>“</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Finally, </a:t>
            </a:r>
            <a:r>
              <a:rPr kumimoji="0" lang="en-US" sz="2200" b="1" i="0" u="none" strike="noStrike" kern="1200" cap="none" spc="0" normalizeH="0" baseline="0" noProof="0" dirty="0">
                <a:ln>
                  <a:noFill/>
                </a:ln>
                <a:solidFill>
                  <a:schemeClr val="accent2"/>
                </a:solidFill>
                <a:effectLst/>
                <a:uLnTx/>
                <a:uFillTx/>
                <a:latin typeface="Franklin Gothic" panose="020B0604020202020204"/>
                <a:ea typeface="Calibri" panose="020F0502020204030204" pitchFamily="34" charset="0"/>
                <a:cs typeface="Times New Roman" panose="02020603050405020304" pitchFamily="18" charset="0"/>
              </a:rPr>
              <a:t>we have created </a:t>
            </a:r>
            <a:r>
              <a:rPr kumimoji="0" lang="en-US" sz="22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rPr>
              <a:t>a version of LLVM that uses our dataflow results instead of its own. This compiler is very slow, but it demonstrates the value of increased precision by sometimes creating binaries that are faster than those produced by the default version of LLVM.”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Franklin Gothic" panose="020B0604020202020204"/>
                <a:ea typeface="Calibri" panose="020F0502020204030204" pitchFamily="34" charset="0"/>
                <a:cs typeface="Times New Roman" panose="02020603050405020304" pitchFamily="18" charset="0"/>
              </a:rPr>
              <a:t>Taneja et al (2020)</a:t>
            </a:r>
            <a:endParaRPr kumimoji="0" lang="en-US" sz="1400" b="0" i="0" u="none" strike="noStrike" kern="1200" cap="none" spc="0" normalizeH="0" baseline="0" noProof="0" dirty="0">
              <a:ln>
                <a:noFill/>
              </a:ln>
              <a:solidFill>
                <a:srgbClr val="000000"/>
              </a:solidFill>
              <a:effectLst/>
              <a:uLnTx/>
              <a:uFillTx/>
              <a:latin typeface="Franklin Gothic"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65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Methods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18234"/>
            <a:ext cx="11471348" cy="5539765"/>
          </a:xfrm>
        </p:spPr>
        <p:txBody>
          <a:bodyPr>
            <a:normAutofit fontScale="85000" lnSpcReduction="20000"/>
          </a:bodyPr>
          <a:lstStyle/>
          <a:p>
            <a:pPr marL="101598" indent="0" algn="l">
              <a:buNone/>
            </a:pPr>
            <a:r>
              <a:rPr lang="en-US" b="1" i="0" u="none" strike="noStrike" baseline="0" dirty="0">
                <a:latin typeface="Franklin Gothic" panose="020B0604020202020204" charset="0"/>
                <a:cs typeface="Franklin Gothic" panose="020B0604020202020204" charset="0"/>
              </a:rPr>
              <a:t>Methods (Environmental Engineering)</a:t>
            </a:r>
          </a:p>
          <a:p>
            <a:pPr marL="101598" indent="0" algn="l">
              <a:buNone/>
            </a:pPr>
            <a:endParaRPr lang="en-US" sz="2600" b="0" i="0" u="none" strike="noStrike" baseline="0" dirty="0">
              <a:latin typeface="Franklin Gothic" panose="020B0604020202020204" charset="0"/>
              <a:cs typeface="Franklin Gothic" panose="020B0604020202020204" charset="0"/>
            </a:endParaRPr>
          </a:p>
          <a:p>
            <a:pPr marL="101598" indent="0" algn="l">
              <a:buNone/>
            </a:pPr>
            <a:r>
              <a:rPr lang="en-US" sz="2600" b="0" i="0" u="none" strike="noStrike" baseline="0" dirty="0">
                <a:latin typeface="Franklin Gothic" panose="020B0604020202020204" charset="0"/>
                <a:cs typeface="Franklin Gothic" panose="020B0604020202020204" charset="0"/>
              </a:rPr>
              <a:t>“The contaminated soil sample in this study </a:t>
            </a:r>
            <a:r>
              <a:rPr lang="en-US" sz="2600" b="1" i="0" u="none" strike="noStrike" baseline="0" dirty="0">
                <a:solidFill>
                  <a:schemeClr val="accent2"/>
                </a:solidFill>
                <a:latin typeface="Franklin Gothic" panose="020B0604020202020204" charset="0"/>
                <a:cs typeface="Franklin Gothic" panose="020B0604020202020204" charset="0"/>
              </a:rPr>
              <a:t>was derived from </a:t>
            </a:r>
            <a:r>
              <a:rPr lang="en-US" sz="2600" b="0" i="0" u="none" strike="noStrike" baseline="0" dirty="0">
                <a:latin typeface="Franklin Gothic" panose="020B0604020202020204" charset="0"/>
                <a:cs typeface="Franklin Gothic" panose="020B0604020202020204" charset="0"/>
              </a:rPr>
              <a:t>wetland of </a:t>
            </a:r>
            <a:r>
              <a:rPr lang="en-US" sz="2600" b="0" i="0" u="none" strike="noStrike" baseline="0" dirty="0" err="1">
                <a:latin typeface="Franklin Gothic" panose="020B0604020202020204" charset="0"/>
                <a:cs typeface="Franklin Gothic" panose="020B0604020202020204" charset="0"/>
              </a:rPr>
              <a:t>Dongting</a:t>
            </a:r>
            <a:r>
              <a:rPr lang="en-US" sz="2600" b="0" i="0" u="none" strike="noStrike" baseline="0" dirty="0">
                <a:latin typeface="Franklin Gothic" panose="020B0604020202020204" charset="0"/>
                <a:cs typeface="Franklin Gothic" panose="020B0604020202020204" charset="0"/>
              </a:rPr>
              <a:t> Lake. </a:t>
            </a:r>
            <a:r>
              <a:rPr lang="en-US" sz="2600" b="1" i="0" u="none" strike="noStrike" baseline="0" dirty="0">
                <a:solidFill>
                  <a:schemeClr val="accent2"/>
                </a:solidFill>
                <a:latin typeface="Franklin Gothic" panose="020B0604020202020204" charset="0"/>
                <a:cs typeface="Franklin Gothic" panose="020B0604020202020204" charset="0"/>
              </a:rPr>
              <a:t>The local climate is </a:t>
            </a:r>
            <a:r>
              <a:rPr lang="en-US" sz="2600" b="0" i="0" u="none" strike="noStrike" baseline="0" dirty="0">
                <a:latin typeface="Franklin Gothic" panose="020B0604020202020204" charset="0"/>
                <a:cs typeface="Franklin Gothic" panose="020B0604020202020204" charset="0"/>
              </a:rPr>
              <a:t>abundant sunshine and rainfall of 1200 mm per year, and thus provide ideal habitat for various species.” 	</a:t>
            </a:r>
          </a:p>
          <a:p>
            <a:pPr marL="101598" indent="0" algn="l">
              <a:buNone/>
            </a:pPr>
            <a:endParaRPr lang="en-US" sz="2600" b="0" i="0" u="none" strike="noStrike" baseline="0" dirty="0">
              <a:latin typeface="Franklin Gothic" panose="020B0604020202020204" charset="0"/>
              <a:cs typeface="Franklin Gothic" panose="020B0604020202020204" charset="0"/>
            </a:endParaRPr>
          </a:p>
          <a:p>
            <a:pPr marL="101598" indent="0" algn="l">
              <a:buNone/>
            </a:pPr>
            <a:r>
              <a:rPr lang="en-US" sz="2600" dirty="0">
                <a:latin typeface="Franklin Gothic" panose="020B0604020202020204" charset="0"/>
                <a:cs typeface="Franklin Gothic" panose="020B0604020202020204" charset="0"/>
              </a:rPr>
              <a:t>									</a:t>
            </a:r>
            <a:r>
              <a:rPr lang="en-US" sz="2600" b="0" i="0" u="none" strike="noStrike" baseline="0" dirty="0">
                <a:latin typeface="Franklin Gothic" panose="020B0604020202020204" charset="0"/>
                <a:cs typeface="Franklin Gothic" panose="020B0604020202020204" charset="0"/>
              </a:rPr>
              <a:t>Liang et al (2017)</a:t>
            </a:r>
          </a:p>
          <a:p>
            <a:pPr marL="101598" indent="0" algn="l">
              <a:buNone/>
            </a:pPr>
            <a:endParaRPr lang="en-US" sz="18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1800" b="1" dirty="0">
                <a:latin typeface="Franklin Gothic" panose="020B0604020202020204" charset="0"/>
                <a:ea typeface="Calibri" panose="020F0502020204030204" pitchFamily="34" charset="0"/>
                <a:cs typeface="Franklin Gothic" panose="020B0604020202020204" charset="0"/>
              </a:rPr>
              <a:t> </a:t>
            </a:r>
            <a:r>
              <a:rPr lang="en-US" b="1" dirty="0">
                <a:latin typeface="Franklin Gothic" panose="020B0604020202020204" charset="0"/>
                <a:ea typeface="Calibri" panose="020F0502020204030204" pitchFamily="34" charset="0"/>
                <a:cs typeface="Franklin Gothic" panose="020B0604020202020204" charset="0"/>
              </a:rPr>
              <a:t>Methods (Mechanical Engineering/Aeronautics)</a:t>
            </a:r>
          </a:p>
          <a:p>
            <a:pPr marL="101598" indent="0" algn="l">
              <a:buNone/>
            </a:pPr>
            <a:endParaRPr lang="en-US" sz="26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2600" dirty="0">
                <a:latin typeface="Franklin Gothic" panose="020B0604020202020204" charset="0"/>
                <a:cs typeface="Franklin Gothic" panose="020B0604020202020204" charset="0"/>
              </a:rPr>
              <a:t>“To detail the kinematics of maneuvering by mantas, scaled stereo video recordings (30 frames s−1) of mantas </a:t>
            </a:r>
            <a:r>
              <a:rPr lang="en-US" sz="2600" b="1" dirty="0">
                <a:solidFill>
                  <a:schemeClr val="accent2"/>
                </a:solidFill>
                <a:latin typeface="Franklin Gothic" panose="020B0604020202020204" charset="0"/>
                <a:cs typeface="Franklin Gothic" panose="020B0604020202020204" charset="0"/>
              </a:rPr>
              <a:t>were made</a:t>
            </a:r>
            <a:r>
              <a:rPr lang="en-US" sz="2600" dirty="0">
                <a:latin typeface="Franklin Gothic" panose="020B0604020202020204" charset="0"/>
                <a:cs typeface="Franklin Gothic" panose="020B0604020202020204" charset="0"/>
              </a:rPr>
              <a:t>.”</a:t>
            </a:r>
          </a:p>
          <a:p>
            <a:pPr marL="101598" indent="0" algn="l">
              <a:buNone/>
            </a:pPr>
            <a:endParaRPr lang="en-US" sz="2600" dirty="0">
              <a:latin typeface="Franklin Gothic" panose="020B0604020202020204" charset="0"/>
              <a:cs typeface="Franklin Gothic" panose="020B0604020202020204" charset="0"/>
            </a:endParaRPr>
          </a:p>
          <a:p>
            <a:pPr marL="101598" indent="0" algn="l">
              <a:buNone/>
            </a:pPr>
            <a:r>
              <a:rPr lang="en-US" sz="2600" dirty="0">
                <a:latin typeface="Franklin Gothic" panose="020B0604020202020204" charset="0"/>
                <a:cs typeface="Franklin Gothic" panose="020B0604020202020204" charset="0"/>
              </a:rPr>
              <a:t>“A three-dimensional calibration device </a:t>
            </a:r>
            <a:r>
              <a:rPr lang="en-US" sz="2600" b="1" dirty="0">
                <a:solidFill>
                  <a:schemeClr val="accent2"/>
                </a:solidFill>
                <a:latin typeface="Franklin Gothic" panose="020B0604020202020204" charset="0"/>
                <a:cs typeface="Franklin Gothic" panose="020B0604020202020204" charset="0"/>
              </a:rPr>
              <a:t>was positioned </a:t>
            </a:r>
            <a:r>
              <a:rPr lang="en-US" sz="2600" dirty="0">
                <a:latin typeface="Franklin Gothic" panose="020B0604020202020204" charset="0"/>
                <a:cs typeface="Franklin Gothic" panose="020B0604020202020204" charset="0"/>
              </a:rPr>
              <a:t>within the center of the field of view for both cameras at a distance of approximately 6 m. The calibration device </a:t>
            </a:r>
            <a:r>
              <a:rPr lang="en-US" sz="2600" b="1" dirty="0">
                <a:solidFill>
                  <a:schemeClr val="accent2"/>
                </a:solidFill>
                <a:latin typeface="Franklin Gothic" panose="020B0604020202020204" charset="0"/>
                <a:cs typeface="Franklin Gothic" panose="020B0604020202020204" charset="0"/>
              </a:rPr>
              <a:t>consisted of </a:t>
            </a:r>
            <a:r>
              <a:rPr lang="en-US" sz="2600" dirty="0">
                <a:latin typeface="Franklin Gothic" panose="020B0604020202020204" charset="0"/>
                <a:cs typeface="Franklin Gothic" panose="020B0604020202020204" charset="0"/>
              </a:rPr>
              <a:t>six aluminum rods (9.7 mm diameter, 0.61 m long) that </a:t>
            </a:r>
            <a:r>
              <a:rPr lang="en-US" sz="2600" b="1" dirty="0">
                <a:solidFill>
                  <a:schemeClr val="accent2"/>
                </a:solidFill>
                <a:latin typeface="Franklin Gothic" panose="020B0604020202020204" charset="0"/>
                <a:cs typeface="Franklin Gothic" panose="020B0604020202020204" charset="0"/>
              </a:rPr>
              <a:t>were screwed into </a:t>
            </a:r>
            <a:r>
              <a:rPr lang="en-US" sz="2600" dirty="0">
                <a:latin typeface="Franklin Gothic" panose="020B0604020202020204" charset="0"/>
                <a:cs typeface="Franklin Gothic" panose="020B0604020202020204" charset="0"/>
              </a:rPr>
              <a:t>each face of a 50 mm nylon cube, providing an orthogonal arrangement of the rods.”</a:t>
            </a:r>
          </a:p>
          <a:p>
            <a:pPr marL="101598" indent="0" algn="l">
              <a:buNone/>
            </a:pPr>
            <a:endParaRPr lang="en-US" sz="2600" dirty="0">
              <a:latin typeface="Franklin Gothic" panose="020B0604020202020204" charset="0"/>
              <a:cs typeface="Franklin Gothic" panose="020B0604020202020204" charset="0"/>
            </a:endParaRPr>
          </a:p>
          <a:p>
            <a:pPr marL="101598" indent="0" algn="l">
              <a:spcAft>
                <a:spcPts val="600"/>
              </a:spcAft>
              <a:buNone/>
            </a:pPr>
            <a:r>
              <a:rPr lang="en-US" sz="2600" dirty="0">
                <a:latin typeface="Franklin Gothic" panose="020B0604020202020204" charset="0"/>
                <a:cs typeface="Franklin Gothic" panose="020B0604020202020204" charset="0"/>
              </a:rPr>
              <a:t>“Because this dimension </a:t>
            </a:r>
            <a:r>
              <a:rPr lang="en-US" sz="2600" b="1" dirty="0">
                <a:solidFill>
                  <a:schemeClr val="accent2"/>
                </a:solidFill>
                <a:latin typeface="Franklin Gothic" panose="020B0604020202020204" charset="0"/>
                <a:cs typeface="Franklin Gothic" panose="020B0604020202020204" charset="0"/>
              </a:rPr>
              <a:t>was not consistent </a:t>
            </a:r>
            <a:r>
              <a:rPr lang="en-US" sz="2600" dirty="0">
                <a:latin typeface="Franklin Gothic" panose="020B0604020202020204" charset="0"/>
                <a:cs typeface="Franklin Gothic" panose="020B0604020202020204" charset="0"/>
              </a:rPr>
              <a:t>between trajectories, the points </a:t>
            </a:r>
            <a:r>
              <a:rPr lang="en-US" sz="2600" b="1" dirty="0">
                <a:solidFill>
                  <a:schemeClr val="accent2"/>
                </a:solidFill>
                <a:latin typeface="Franklin Gothic" panose="020B0604020202020204" charset="0"/>
                <a:cs typeface="Franklin Gothic" panose="020B0604020202020204" charset="0"/>
              </a:rPr>
              <a:t>were projected </a:t>
            </a:r>
            <a:r>
              <a:rPr lang="en-US" sz="2600" dirty="0">
                <a:latin typeface="Franklin Gothic" panose="020B0604020202020204" charset="0"/>
                <a:cs typeface="Franklin Gothic" panose="020B0604020202020204" charset="0"/>
              </a:rPr>
              <a:t>from three dimensions into the two-dimensional turn using principal component analysis (PCA).”</a:t>
            </a:r>
          </a:p>
          <a:p>
            <a:pPr marL="101598" indent="0" algn="l">
              <a:buNone/>
            </a:pPr>
            <a:r>
              <a:rPr lang="en-US" sz="2600" dirty="0">
                <a:latin typeface="Franklin Gothic" panose="020B0604020202020204" charset="0"/>
                <a:cs typeface="Franklin Gothic" panose="020B0604020202020204" charset="0"/>
              </a:rPr>
              <a:t>										Fish et al (2018)</a:t>
            </a:r>
          </a:p>
        </p:txBody>
      </p:sp>
    </p:spTree>
    <p:extLst>
      <p:ext uri="{BB962C8B-B14F-4D97-AF65-F5344CB8AC3E}">
        <p14:creationId xmlns:p14="http://schemas.microsoft.com/office/powerpoint/2010/main" val="356802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Book" panose="020B0503020102020204" pitchFamily="34" charset="0"/>
                <a:cs typeface="Franklin Gothic"/>
                <a:sym typeface="Franklin Gothic"/>
              </a:rPr>
              <a:t>Principles for Choosing the Right Tense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684028" y="1318234"/>
            <a:ext cx="10823943" cy="5317433"/>
          </a:xfrm>
        </p:spPr>
        <p:txBody>
          <a:bodyPr>
            <a:normAutofit fontScale="92500"/>
          </a:bodyPr>
          <a:lstStyle/>
          <a:p>
            <a:pPr marL="558797" indent="-457200">
              <a:lnSpc>
                <a:spcPct val="110000"/>
              </a:lnSpc>
              <a:spcAft>
                <a:spcPts val="1800"/>
              </a:spcAft>
              <a:buFont typeface="Courier New" panose="02070309020205020404" pitchFamily="49" charset="0"/>
              <a:buChar char="o"/>
            </a:pPr>
            <a:r>
              <a:rPr lang="en-US" b="1" dirty="0">
                <a:latin typeface="Franklin Gothic" panose="020B0604020202020204" charset="0"/>
                <a:ea typeface="Calibri" panose="020F0502020204030204" pitchFamily="34" charset="0"/>
                <a:cs typeface="Franklin Gothic" panose="020B0604020202020204" charset="0"/>
              </a:rPr>
              <a:t>Prioritize Clarity. </a:t>
            </a:r>
            <a:r>
              <a:rPr lang="en-US" dirty="0">
                <a:latin typeface="Franklin Gothic" panose="020B0604020202020204" charset="0"/>
                <a:ea typeface="Calibri" panose="020F0502020204030204" pitchFamily="34" charset="0"/>
                <a:cs typeface="Franklin Gothic" panose="020B0604020202020204" charset="0"/>
              </a:rPr>
              <a:t>If you have the choice to make a sentence simpler, more straightforward, or less ambiguous, be kind to your reader and do so.</a:t>
            </a:r>
          </a:p>
          <a:p>
            <a:pPr marL="558797" indent="-457200">
              <a:lnSpc>
                <a:spcPct val="110000"/>
              </a:lnSpc>
              <a:spcAft>
                <a:spcPts val="1800"/>
              </a:spcAft>
              <a:buFont typeface="Courier New" panose="02070309020205020404" pitchFamily="49" charset="0"/>
              <a:buChar char="o"/>
            </a:pPr>
            <a:r>
              <a:rPr lang="en-US" dirty="0">
                <a:latin typeface="Franklin Gothic" panose="020B0604020202020204" charset="0"/>
                <a:ea typeface="Calibri" panose="020F0502020204030204" pitchFamily="34" charset="0"/>
                <a:cs typeface="Franklin Gothic" panose="020B0604020202020204" charset="0"/>
              </a:rPr>
              <a:t>Use the appropriate verb tense to </a:t>
            </a:r>
            <a:r>
              <a:rPr lang="en-US" b="1" dirty="0">
                <a:latin typeface="Franklin Gothic" panose="020B0604020202020204" charset="0"/>
                <a:ea typeface="Calibri" panose="020F0502020204030204" pitchFamily="34" charset="0"/>
                <a:cs typeface="Franklin Gothic" panose="020B0604020202020204" charset="0"/>
              </a:rPr>
              <a:t>send helpful signals, like signposts, to your reader</a:t>
            </a:r>
            <a:r>
              <a:rPr lang="en-US" dirty="0">
                <a:latin typeface="Franklin Gothic" panose="020B0604020202020204" charset="0"/>
                <a:ea typeface="Calibri" panose="020F0502020204030204" pitchFamily="34" charset="0"/>
                <a:cs typeface="Franklin Gothic" panose="020B0604020202020204" charset="0"/>
              </a:rPr>
              <a:t>. Tense can help make it clear whether you’re talking about previous work, accepted info, or your novel contribution to the field. </a:t>
            </a:r>
          </a:p>
          <a:p>
            <a:pPr marL="558797" indent="-457200">
              <a:lnSpc>
                <a:spcPct val="110000"/>
              </a:lnSpc>
              <a:spcAft>
                <a:spcPts val="1800"/>
              </a:spcAft>
              <a:buFont typeface="Courier New" panose="02070309020205020404" pitchFamily="49" charset="0"/>
              <a:buChar char="o"/>
            </a:pPr>
            <a:r>
              <a:rPr lang="en-US" b="1" dirty="0">
                <a:latin typeface="Franklin Gothic" panose="020B0604020202020204" charset="0"/>
                <a:ea typeface="Calibri" panose="020F0502020204030204" pitchFamily="34" charset="0"/>
                <a:cs typeface="Franklin Gothic" panose="020B0604020202020204" charset="0"/>
              </a:rPr>
              <a:t>Match</a:t>
            </a:r>
            <a:r>
              <a:rPr lang="en-US" dirty="0">
                <a:latin typeface="Franklin Gothic" panose="020B0604020202020204" charset="0"/>
                <a:ea typeface="Calibri" panose="020F0502020204030204" pitchFamily="34" charset="0"/>
                <a:cs typeface="Franklin Gothic" panose="020B0604020202020204" charset="0"/>
              </a:rPr>
              <a:t> your verb tense to the goal of each section. Tense can distinguish between results you’re reporting and conclusions you’re drawing, or between general background facts and new ideas. </a:t>
            </a:r>
          </a:p>
        </p:txBody>
      </p:sp>
    </p:spTree>
    <p:extLst>
      <p:ext uri="{BB962C8B-B14F-4D97-AF65-F5344CB8AC3E}">
        <p14:creationId xmlns:p14="http://schemas.microsoft.com/office/powerpoint/2010/main" val="1972103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223285" y="113002"/>
            <a:ext cx="11727710" cy="847200"/>
          </a:xfrm>
        </p:spPr>
        <p:txBody>
          <a:bodyPr>
            <a:noAutofit/>
          </a:bodyPr>
          <a:lstStyle/>
          <a:p>
            <a:pPr algn="ctr"/>
            <a:r>
              <a:rPr lang="en-US" sz="3600" b="1" kern="0" dirty="0">
                <a:solidFill>
                  <a:srgbClr val="F46524"/>
                </a:solidFill>
                <a:latin typeface="Franklin Gothic"/>
                <a:cs typeface="Franklin Gothic"/>
                <a:sym typeface="Franklin Gothic"/>
              </a:rPr>
              <a:t>*Methods: Model- and Algorithm-based Research</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18234"/>
            <a:ext cx="11471348" cy="5317433"/>
          </a:xfrm>
        </p:spPr>
        <p:txBody>
          <a:bodyPr>
            <a:normAutofit fontScale="92500"/>
          </a:bodyPr>
          <a:lstStyle/>
          <a:p>
            <a:pPr marL="101598" indent="0" algn="l">
              <a:buNone/>
            </a:pPr>
            <a:r>
              <a:rPr lang="en-US" sz="2600" b="1" dirty="0">
                <a:latin typeface="Franklin Gothic" panose="020B0604020202020204" charset="0"/>
                <a:ea typeface="Calibri" panose="020F0502020204030204" pitchFamily="34" charset="0"/>
                <a:cs typeface="Franklin Gothic" panose="020B0604020202020204" charset="0"/>
              </a:rPr>
              <a:t>Methods (Electrical Engineering:  called “System Description”)</a:t>
            </a:r>
          </a:p>
          <a:p>
            <a:pPr marL="101598" indent="0" algn="l">
              <a:buNone/>
            </a:pP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2400" b="0" i="0" u="none" strike="noStrike" baseline="0" dirty="0">
                <a:latin typeface="Franklin Gothic" panose="020B0604020202020204" charset="0"/>
                <a:cs typeface="Franklin Gothic" panose="020B0604020202020204" charset="0"/>
              </a:rPr>
              <a:t>“To develop the proposed positioning algorithm, </a:t>
            </a:r>
            <a:r>
              <a:rPr lang="en-US" sz="2400" b="1" i="0" u="none" strike="noStrike" baseline="0" dirty="0">
                <a:solidFill>
                  <a:schemeClr val="accent2"/>
                </a:solidFill>
                <a:latin typeface="Franklin Gothic" panose="020B0604020202020204" charset="0"/>
                <a:cs typeface="Franklin Gothic" panose="020B0604020202020204" charset="0"/>
              </a:rPr>
              <a:t>we first divide </a:t>
            </a:r>
            <a:r>
              <a:rPr lang="en-US" sz="2400" b="0" i="0" u="none" strike="noStrike" baseline="0" dirty="0">
                <a:latin typeface="Franklin Gothic" panose="020B0604020202020204" charset="0"/>
                <a:cs typeface="Franklin Gothic" panose="020B0604020202020204" charset="0"/>
              </a:rPr>
              <a:t>the indoor area into a grid and then </a:t>
            </a:r>
            <a:r>
              <a:rPr lang="en-US" sz="2400" b="1" i="0" u="none" strike="noStrike" baseline="0" dirty="0">
                <a:solidFill>
                  <a:schemeClr val="accent2"/>
                </a:solidFill>
                <a:latin typeface="Franklin Gothic" panose="020B0604020202020204" charset="0"/>
                <a:cs typeface="Franklin Gothic" panose="020B0604020202020204" charset="0"/>
              </a:rPr>
              <a:t>create</a:t>
            </a:r>
            <a:r>
              <a:rPr lang="en-US" sz="2400" b="0" i="0" u="none" strike="noStrike" baseline="0" dirty="0">
                <a:latin typeface="Franklin Gothic" panose="020B0604020202020204" charset="0"/>
                <a:cs typeface="Franklin Gothic" panose="020B0604020202020204" charset="0"/>
              </a:rPr>
              <a:t> a database of the channel impulse responses for different positions of the user on the grid, </a:t>
            </a:r>
            <a:r>
              <a:rPr lang="en-US" sz="2400" b="0" i="1" u="none" strike="noStrike" baseline="0" dirty="0">
                <a:latin typeface="Franklin Gothic" panose="020B0604020202020204" charset="0"/>
                <a:cs typeface="Franklin Gothic" panose="020B0604020202020204" charset="0"/>
              </a:rPr>
              <a:t>Ck </a:t>
            </a:r>
            <a:r>
              <a:rPr lang="en-US" sz="2400" b="0" i="0" u="none" strike="noStrike" baseline="0" dirty="0">
                <a:latin typeface="Franklin Gothic" panose="020B0604020202020204" charset="0"/>
                <a:cs typeface="Franklin Gothic" panose="020B0604020202020204" charset="0"/>
              </a:rPr>
              <a:t>= (</a:t>
            </a:r>
            <a:r>
              <a:rPr lang="en-US" sz="2400" b="0" i="1" u="none" strike="noStrike" baseline="0" dirty="0" err="1">
                <a:latin typeface="Franklin Gothic" panose="020B0604020202020204" charset="0"/>
                <a:cs typeface="Franklin Gothic" panose="020B0604020202020204" charset="0"/>
              </a:rPr>
              <a:t>xk</a:t>
            </a:r>
            <a:r>
              <a:rPr lang="en-US" sz="2400" b="0" i="1" u="none" strike="noStrike" baseline="0" dirty="0">
                <a:latin typeface="Franklin Gothic" panose="020B0604020202020204" charset="0"/>
                <a:cs typeface="Franklin Gothic" panose="020B0604020202020204" charset="0"/>
              </a:rPr>
              <a:t>, </a:t>
            </a:r>
            <a:r>
              <a:rPr lang="en-US" sz="2400" b="0" i="1" u="none" strike="noStrike" baseline="0" dirty="0" err="1">
                <a:latin typeface="Franklin Gothic" panose="020B0604020202020204" charset="0"/>
                <a:cs typeface="Franklin Gothic" panose="020B0604020202020204" charset="0"/>
              </a:rPr>
              <a:t>yk</a:t>
            </a:r>
            <a:r>
              <a:rPr lang="en-US" sz="2400" b="0" i="0" u="none" strike="noStrike" baseline="0" dirty="0">
                <a:latin typeface="Franklin Gothic" panose="020B0604020202020204" charset="0"/>
                <a:cs typeface="Franklin Gothic" panose="020B0604020202020204" charset="0"/>
              </a:rPr>
              <a:t>)</a:t>
            </a:r>
            <a:r>
              <a:rPr lang="en-US" sz="2400" b="0" i="1" u="none" strike="noStrike" baseline="0" dirty="0">
                <a:latin typeface="Franklin Gothic" panose="020B0604020202020204" charset="0"/>
                <a:cs typeface="Franklin Gothic" panose="020B0604020202020204" charset="0"/>
              </a:rPr>
              <a:t>, k ∈ {</a:t>
            </a:r>
            <a:r>
              <a:rPr lang="en-US" sz="2400" b="0" i="0" u="none" strike="noStrike" baseline="0" dirty="0">
                <a:latin typeface="Franklin Gothic" panose="020B0604020202020204" charset="0"/>
                <a:cs typeface="Franklin Gothic" panose="020B0604020202020204" charset="0"/>
              </a:rPr>
              <a:t>1</a:t>
            </a:r>
            <a:r>
              <a:rPr lang="en-US" sz="2400" b="0" i="1" u="none" strike="noStrike" baseline="0" dirty="0">
                <a:latin typeface="Franklin Gothic" panose="020B0604020202020204" charset="0"/>
                <a:cs typeface="Franklin Gothic" panose="020B0604020202020204" charset="0"/>
              </a:rPr>
              <a:t>, </a:t>
            </a:r>
            <a:r>
              <a:rPr lang="en-US" sz="2400" b="0" i="0" u="none" strike="noStrike" baseline="0" dirty="0">
                <a:latin typeface="Franklin Gothic" panose="020B0604020202020204" charset="0"/>
                <a:cs typeface="Franklin Gothic" panose="020B0604020202020204" charset="0"/>
              </a:rPr>
              <a:t>2</a:t>
            </a:r>
            <a:r>
              <a:rPr lang="en-US" sz="2400" b="0" i="1" u="none" strike="noStrike" baseline="0" dirty="0">
                <a:latin typeface="Franklin Gothic" panose="020B0604020202020204" charset="0"/>
                <a:cs typeface="Franklin Gothic" panose="020B0604020202020204" charset="0"/>
              </a:rPr>
              <a:t>, . . ., MN}</a:t>
            </a:r>
            <a:r>
              <a:rPr lang="en-US" sz="2400" b="0" i="0" u="none" strike="noStrike" baseline="0" dirty="0">
                <a:latin typeface="Franklin Gothic" panose="020B0604020202020204" charset="0"/>
                <a:cs typeface="Franklin Gothic" panose="020B0604020202020204" charset="0"/>
              </a:rPr>
              <a:t>, for a known height </a:t>
            </a:r>
            <a:r>
              <a:rPr lang="en-US" sz="2400" b="0" i="1" u="none" strike="noStrike" baseline="0" dirty="0">
                <a:latin typeface="Franklin Gothic" panose="020B0604020202020204" charset="0"/>
                <a:cs typeface="Franklin Gothic" panose="020B0604020202020204" charset="0"/>
              </a:rPr>
              <a:t>h</a:t>
            </a:r>
            <a:r>
              <a:rPr lang="en-US" sz="2400" b="0" i="0" u="none" strike="noStrike" baseline="0" dirty="0">
                <a:latin typeface="Franklin Gothic" panose="020B0604020202020204" charset="0"/>
                <a:cs typeface="Franklin Gothic" panose="020B0604020202020204" charset="0"/>
              </a:rPr>
              <a:t>.”</a:t>
            </a: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2400" dirty="0">
                <a:latin typeface="Franklin Gothic" panose="020B0604020202020204" charset="0"/>
                <a:cs typeface="Franklin Gothic" panose="020B0604020202020204" charset="0"/>
              </a:rPr>
              <a:t>								</a:t>
            </a:r>
            <a:r>
              <a:rPr lang="en-US" sz="2400" dirty="0" err="1">
                <a:latin typeface="Franklin Gothic" panose="020B0604020202020204" charset="0"/>
                <a:cs typeface="Franklin Gothic" panose="020B0604020202020204" charset="0"/>
              </a:rPr>
              <a:t>Hosseinianfar</a:t>
            </a:r>
            <a:r>
              <a:rPr lang="en-US" sz="2400" dirty="0">
                <a:latin typeface="Franklin Gothic" panose="020B0604020202020204" charset="0"/>
                <a:cs typeface="Franklin Gothic" panose="020B0604020202020204" charset="0"/>
              </a:rPr>
              <a:t> et al (2017)</a:t>
            </a: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2600" b="1" dirty="0">
                <a:latin typeface="Franklin Gothic" panose="020B0604020202020204" charset="0"/>
                <a:ea typeface="Calibri" panose="020F0502020204030204" pitchFamily="34" charset="0"/>
                <a:cs typeface="Franklin Gothic" panose="020B0604020202020204" charset="0"/>
              </a:rPr>
              <a:t>Methods (Computer Science: called “A Detailed Description of the Model”)</a:t>
            </a:r>
          </a:p>
          <a:p>
            <a:pPr marL="101598" indent="0" algn="l">
              <a:buNone/>
            </a:pPr>
            <a:endParaRPr lang="en-US" sz="2400" dirty="0">
              <a:latin typeface="Franklin Gothic" panose="020B0604020202020204" charset="0"/>
              <a:ea typeface="Calibri" panose="020F0502020204030204" pitchFamily="34" charset="0"/>
              <a:cs typeface="Franklin Gothic" panose="020B0604020202020204" charset="0"/>
            </a:endParaRPr>
          </a:p>
          <a:p>
            <a:pPr marL="101598" indent="0" algn="l">
              <a:buNone/>
            </a:pPr>
            <a:r>
              <a:rPr lang="en-US" sz="2400" b="0" i="0" u="none" strike="noStrike" baseline="0" dirty="0">
                <a:latin typeface="Franklin Gothic" panose="020B0604020202020204" charset="0"/>
                <a:cs typeface="Franklin Gothic" panose="020B0604020202020204" charset="0"/>
              </a:rPr>
              <a:t>“Next </a:t>
            </a:r>
            <a:r>
              <a:rPr lang="en-US" sz="2400" b="1" i="0" u="none" strike="noStrike" baseline="0" dirty="0">
                <a:solidFill>
                  <a:schemeClr val="accent2"/>
                </a:solidFill>
                <a:latin typeface="Franklin Gothic" panose="020B0604020202020204" charset="0"/>
                <a:cs typeface="Franklin Gothic" panose="020B0604020202020204" charset="0"/>
              </a:rPr>
              <a:t>we must generalize </a:t>
            </a:r>
            <a:r>
              <a:rPr lang="en-US" sz="2400" b="0" i="0" u="none" strike="noStrike" baseline="0" dirty="0">
                <a:latin typeface="Franklin Gothic" panose="020B0604020202020204" charset="0"/>
                <a:cs typeface="Franklin Gothic" panose="020B0604020202020204" charset="0"/>
              </a:rPr>
              <a:t>our approach to simultaneously learn multiple types of relationships.”</a:t>
            </a:r>
          </a:p>
          <a:p>
            <a:pPr marL="101598" indent="0" algn="l">
              <a:buNone/>
            </a:pPr>
            <a:r>
              <a:rPr lang="en-US" sz="2400" b="0" i="0" u="none" strike="noStrike" baseline="0" dirty="0">
                <a:latin typeface="Franklin Gothic" panose="020B0604020202020204" charset="0"/>
                <a:cs typeface="Franklin Gothic" panose="020B0604020202020204" charset="0"/>
              </a:rPr>
              <a:t>“Instead </a:t>
            </a:r>
            <a:r>
              <a:rPr lang="en-US" sz="2400" b="1" i="0" u="none" strike="noStrike" baseline="0" dirty="0">
                <a:solidFill>
                  <a:schemeClr val="accent2"/>
                </a:solidFill>
                <a:latin typeface="Franklin Gothic" panose="020B0604020202020204" charset="0"/>
                <a:cs typeface="Franklin Gothic" panose="020B0604020202020204" charset="0"/>
              </a:rPr>
              <a:t>we decide </a:t>
            </a:r>
            <a:r>
              <a:rPr lang="en-US" sz="2400" b="0" i="0" u="none" strike="noStrike" baseline="0" dirty="0">
                <a:latin typeface="Franklin Gothic" panose="020B0604020202020204" charset="0"/>
                <a:cs typeface="Franklin Gothic" panose="020B0604020202020204" charset="0"/>
              </a:rPr>
              <a:t>to extend the model from the previous section so that it can predict multiple types of relations simultaneously. </a:t>
            </a:r>
            <a:r>
              <a:rPr lang="en-US" sz="2400" b="1" i="0" u="none" strike="noStrike" baseline="0" dirty="0">
                <a:solidFill>
                  <a:schemeClr val="accent2"/>
                </a:solidFill>
                <a:latin typeface="Franklin Gothic" panose="020B0604020202020204" charset="0"/>
                <a:cs typeface="Franklin Gothic" panose="020B0604020202020204" charset="0"/>
              </a:rPr>
              <a:t>We do this by discovering </a:t>
            </a:r>
            <a:r>
              <a:rPr lang="en-US" sz="2400" b="0" i="0" u="none" strike="noStrike" baseline="0" dirty="0">
                <a:latin typeface="Franklin Gothic" panose="020B0604020202020204" charset="0"/>
                <a:cs typeface="Franklin Gothic" panose="020B0604020202020204" charset="0"/>
              </a:rPr>
              <a:t>a single set of topics that work well with multiple logistic predictors.”</a:t>
            </a:r>
          </a:p>
          <a:p>
            <a:pPr marL="101598" indent="0" algn="l">
              <a:buNone/>
            </a:pPr>
            <a:r>
              <a:rPr lang="en-US" sz="2400" dirty="0">
                <a:latin typeface="Franklin Gothic" panose="020B0604020202020204" charset="0"/>
                <a:ea typeface="Calibri" panose="020F0502020204030204" pitchFamily="34" charset="0"/>
                <a:cs typeface="Franklin Gothic" panose="020B0604020202020204" charset="0"/>
              </a:rPr>
              <a:t>									McAuley et al (2015)</a:t>
            </a:r>
          </a:p>
          <a:p>
            <a:pPr marL="101598" indent="0" algn="l">
              <a:buNone/>
            </a:pPr>
            <a:endParaRPr lang="en-US" sz="1800" dirty="0">
              <a:latin typeface="Franklin Gothic" panose="020B0604020202020204" charset="0"/>
              <a:cs typeface="Franklin Gothic" panose="020B0604020202020204" charset="0"/>
            </a:endParaRPr>
          </a:p>
          <a:p>
            <a:pPr marL="787397" indent="-685800">
              <a:lnSpc>
                <a:spcPct val="100000"/>
              </a:lnSpc>
              <a:spcAft>
                <a:spcPts val="300"/>
              </a:spcAft>
            </a:pPr>
            <a:endParaRPr lang="en-US" sz="2000" b="1" dirty="0">
              <a:solidFill>
                <a:schemeClr val="accent2"/>
              </a:solidFill>
              <a:latin typeface="Franklin Gothic" panose="020B0604020202020204" charset="0"/>
              <a:ea typeface="Calibri" panose="020F0502020204030204" pitchFamily="34" charset="0"/>
              <a:cs typeface="Franklin Gothic" panose="020B0604020202020204" charset="0"/>
            </a:endParaRPr>
          </a:p>
          <a:p>
            <a:pPr marL="444497" indent="-342900" algn="ctr">
              <a:lnSpc>
                <a:spcPct val="100000"/>
              </a:lnSpc>
              <a:spcAft>
                <a:spcPts val="300"/>
              </a:spcAft>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2520019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Introductions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07601"/>
            <a:ext cx="11471348" cy="5317433"/>
          </a:xfrm>
        </p:spPr>
        <p:txBody>
          <a:bodyPr>
            <a:normAutofit/>
          </a:bodyPr>
          <a:lstStyle/>
          <a:p>
            <a:pPr marL="101598" indent="0">
              <a:buNone/>
            </a:pPr>
            <a:r>
              <a:rPr lang="en-US" sz="2400" dirty="0">
                <a:latin typeface="Franklin Gothic" panose="020B0604020202020204" charset="0"/>
                <a:cs typeface="Franklin Gothic" panose="020B0604020202020204" charset="0"/>
              </a:rPr>
              <a:t>“Unsteady swimming </a:t>
            </a:r>
            <a:r>
              <a:rPr lang="en-US" sz="2400" b="1" dirty="0">
                <a:solidFill>
                  <a:schemeClr val="accent2"/>
                </a:solidFill>
                <a:latin typeface="Franklin Gothic" panose="020B0604020202020204" charset="0"/>
                <a:cs typeface="Franklin Gothic" panose="020B0604020202020204" charset="0"/>
              </a:rPr>
              <a:t>is </a:t>
            </a:r>
            <a:r>
              <a:rPr lang="en-US" sz="2400" dirty="0">
                <a:latin typeface="Franklin Gothic" panose="020B0604020202020204" charset="0"/>
                <a:cs typeface="Franklin Gothic" panose="020B0604020202020204" charset="0"/>
              </a:rPr>
              <a:t>a vital aspect of the locomotor repertoire of aquatic animals (Webb, 1997, 2006; Fish and Domenici, 2015).” 			</a:t>
            </a:r>
            <a:r>
              <a:rPr lang="en-US" sz="1200" dirty="0">
                <a:latin typeface="Franklin Gothic" panose="020B0604020202020204" charset="0"/>
                <a:cs typeface="Franklin Gothic" panose="020B0604020202020204" charset="0"/>
              </a:rPr>
              <a:t>(Fish 2018)</a:t>
            </a:r>
          </a:p>
          <a:p>
            <a:pPr marL="101598" indent="0" algn="l">
              <a:buNone/>
            </a:pPr>
            <a:endParaRPr lang="en-US" sz="2400" dirty="0">
              <a:latin typeface="Franklin Gothic" panose="020B0604020202020204" charset="0"/>
              <a:cs typeface="Franklin Gothic" panose="020B0604020202020204" charset="0"/>
            </a:endParaRPr>
          </a:p>
          <a:p>
            <a:pPr marL="101598" indent="0" algn="l">
              <a:buNone/>
            </a:pPr>
            <a:endParaRPr lang="en-US" sz="1600" dirty="0"/>
          </a:p>
          <a:p>
            <a:pPr marL="101598" indent="0" algn="l">
              <a:buNone/>
            </a:pPr>
            <a:endParaRPr lang="en-US" sz="2400" dirty="0">
              <a:latin typeface="Franklin Gothic" panose="020B0604020202020204" charset="0"/>
              <a:cs typeface="Franklin Gothic" panose="020B0604020202020204" charset="0"/>
            </a:endParaRPr>
          </a:p>
          <a:p>
            <a:pPr marL="101598" indent="0" algn="l">
              <a:buNone/>
            </a:pPr>
            <a:r>
              <a:rPr lang="en-US" sz="2400" dirty="0">
                <a:latin typeface="Franklin Gothic" panose="020B0604020202020204" charset="0"/>
                <a:cs typeface="Franklin Gothic" panose="020B0604020202020204" charset="0"/>
              </a:rPr>
              <a:t>“The majority of studies of turning performance by marine vertebrates (e.g. fish, turtles, penguins, sea lions, dolphins) </a:t>
            </a:r>
            <a:r>
              <a:rPr lang="en-US" sz="2400" b="1" dirty="0">
                <a:solidFill>
                  <a:schemeClr val="accent2"/>
                </a:solidFill>
                <a:latin typeface="Franklin Gothic" panose="020B0604020202020204" charset="0"/>
                <a:cs typeface="Franklin Gothic" panose="020B0604020202020204" charset="0"/>
              </a:rPr>
              <a:t>have been confined to </a:t>
            </a:r>
            <a:r>
              <a:rPr lang="en-US" sz="2400" dirty="0">
                <a:latin typeface="Franklin Gothic" panose="020B0604020202020204" charset="0"/>
                <a:cs typeface="Franklin Gothic" panose="020B0604020202020204" charset="0"/>
              </a:rPr>
              <a:t>animals that were examined in laboratory or aquarium settings (Webb and Keyes, 1981; Webb, 1983; Hui, 1985; Blake et al., 1995; Webb et al., 1996; Domenici and Blake, 1997; Gerstner, 1999; </a:t>
            </a:r>
            <a:r>
              <a:rPr lang="en-US" sz="2400" dirty="0" err="1">
                <a:latin typeface="Franklin Gothic" panose="020B0604020202020204" charset="0"/>
                <a:cs typeface="Franklin Gothic" panose="020B0604020202020204" charset="0"/>
              </a:rPr>
              <a:t>Schrank</a:t>
            </a:r>
            <a:r>
              <a:rPr lang="en-US" sz="2400" dirty="0">
                <a:latin typeface="Franklin Gothic" panose="020B0604020202020204" charset="0"/>
                <a:cs typeface="Franklin Gothic" panose="020B0604020202020204" charset="0"/>
              </a:rPr>
              <a:t> et al., 1999; Walker, 2000; Webb and Fairchild, 2001; Fish et al., 2003, 2012; Domenici et al., 2004; Rivera et al., 2006; </a:t>
            </a:r>
            <a:r>
              <a:rPr lang="en-US" sz="2400" dirty="0" err="1">
                <a:latin typeface="Franklin Gothic" panose="020B0604020202020204" charset="0"/>
                <a:cs typeface="Franklin Gothic" panose="020B0604020202020204" charset="0"/>
              </a:rPr>
              <a:t>Cheneval</a:t>
            </a:r>
            <a:r>
              <a:rPr lang="en-US" sz="2400" dirty="0">
                <a:latin typeface="Franklin Gothic" panose="020B0604020202020204" charset="0"/>
                <a:cs typeface="Franklin Gothic" panose="020B0604020202020204" charset="0"/>
              </a:rPr>
              <a:t> et al., 2007; </a:t>
            </a:r>
            <a:r>
              <a:rPr lang="en-US" sz="2400" dirty="0" err="1">
                <a:latin typeface="Franklin Gothic" panose="020B0604020202020204" charset="0"/>
                <a:cs typeface="Franklin Gothic" panose="020B0604020202020204" charset="0"/>
              </a:rPr>
              <a:t>Danos</a:t>
            </a:r>
            <a:r>
              <a:rPr lang="en-US" sz="2400" dirty="0">
                <a:latin typeface="Franklin Gothic" panose="020B0604020202020204" charset="0"/>
                <a:cs typeface="Franklin Gothic" panose="020B0604020202020204" charset="0"/>
              </a:rPr>
              <a:t> and Lauder, 2007; Parson et al., 2011). </a:t>
            </a:r>
            <a:r>
              <a:rPr lang="en-US" sz="2400" b="1" dirty="0">
                <a:solidFill>
                  <a:schemeClr val="accent2"/>
                </a:solidFill>
                <a:latin typeface="Franklin Gothic" panose="020B0604020202020204" charset="0"/>
                <a:cs typeface="Franklin Gothic" panose="020B0604020202020204" charset="0"/>
              </a:rPr>
              <a:t>In certain cases, these studies were able to</a:t>
            </a:r>
            <a:r>
              <a:rPr lang="en-US" sz="2400" dirty="0">
                <a:latin typeface="Franklin Gothic" panose="020B0604020202020204" charset="0"/>
                <a:cs typeface="Franklin Gothic" panose="020B0604020202020204" charset="0"/>
              </a:rPr>
              <a:t> determine maximal performance in terms of maneuverability and agility by manipulation of the test environment or through training.” </a:t>
            </a:r>
          </a:p>
          <a:p>
            <a:pPr marL="101598" indent="0" algn="l">
              <a:buNone/>
            </a:pPr>
            <a:r>
              <a:rPr lang="en-US" sz="2400" dirty="0">
                <a:latin typeface="Franklin Gothic" panose="020B0604020202020204" charset="0"/>
                <a:cs typeface="Franklin Gothic" panose="020B0604020202020204" charset="0"/>
              </a:rPr>
              <a:t>											</a:t>
            </a:r>
            <a:r>
              <a:rPr lang="en-US" sz="1200" dirty="0">
                <a:latin typeface="Franklin Gothic" panose="020B0604020202020204" charset="0"/>
                <a:cs typeface="Franklin Gothic" panose="020B0604020202020204" charset="0"/>
              </a:rPr>
              <a:t>(Fish 2018)</a:t>
            </a:r>
          </a:p>
          <a:p>
            <a:pPr marL="101598" indent="0" algn="l">
              <a:buNone/>
            </a:pPr>
            <a:endParaRPr lang="en-US" sz="2400" dirty="0">
              <a:latin typeface="Franklin Gothic" panose="020B0604020202020204" charset="0"/>
              <a:cs typeface="Franklin Gothic" panose="020B0604020202020204" charset="0"/>
            </a:endParaRPr>
          </a:p>
          <a:p>
            <a:pPr marL="101598" indent="0" algn="l">
              <a:buNone/>
            </a:pPr>
            <a:endParaRPr lang="en-US" sz="2400" dirty="0">
              <a:latin typeface="Franklin Gothic" panose="020B0604020202020204" charset="0"/>
              <a:cs typeface="Franklin Gothic" panose="020B0604020202020204" charset="0"/>
            </a:endParaRPr>
          </a:p>
          <a:p>
            <a:pPr marL="101597" indent="0">
              <a:lnSpc>
                <a:spcPct val="100000"/>
              </a:lnSpc>
              <a:spcAft>
                <a:spcPts val="300"/>
              </a:spcAft>
              <a:buNone/>
            </a:pPr>
            <a:endParaRPr lang="en-US" sz="2400" dirty="0">
              <a:latin typeface="Franklin Gothic" panose="020B0604020202020204" charset="0"/>
              <a:cs typeface="Franklin Gothic" panose="020B0604020202020204" charset="0"/>
            </a:endParaRPr>
          </a:p>
          <a:p>
            <a:pPr marL="101597" indent="0" algn="ctr">
              <a:lnSpc>
                <a:spcPct val="100000"/>
              </a:lnSpc>
              <a:spcAft>
                <a:spcPts val="300"/>
              </a:spcAft>
              <a:buNone/>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1355481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Introductions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18234"/>
            <a:ext cx="11471348" cy="5317433"/>
          </a:xfrm>
        </p:spPr>
        <p:txBody>
          <a:bodyPr>
            <a:normAutofit lnSpcReduction="10000"/>
          </a:bodyPr>
          <a:lstStyle/>
          <a:p>
            <a:pPr marL="101598" indent="0" algn="l">
              <a:buNone/>
            </a:pPr>
            <a:r>
              <a:rPr lang="en-US" sz="2400" dirty="0">
                <a:latin typeface="Franklin Gothic" panose="020B0604020202020204" charset="0"/>
                <a:cs typeface="Franklin Gothic" panose="020B0604020202020204" charset="0"/>
              </a:rPr>
              <a:t>“In the last few years, </a:t>
            </a:r>
            <a:r>
              <a:rPr lang="en-US" sz="2400" b="1" dirty="0">
                <a:solidFill>
                  <a:schemeClr val="accent2"/>
                </a:solidFill>
                <a:latin typeface="Franklin Gothic" panose="020B0604020202020204" charset="0"/>
                <a:cs typeface="Franklin Gothic" panose="020B0604020202020204" charset="0"/>
              </a:rPr>
              <a:t>researchers have found or argued </a:t>
            </a:r>
            <a:r>
              <a:rPr lang="en-US" sz="2400" dirty="0">
                <a:latin typeface="Franklin Gothic" panose="020B0604020202020204" charset="0"/>
                <a:cs typeface="Franklin Gothic" panose="020B0604020202020204" charset="0"/>
              </a:rPr>
              <a:t>that explanations in recommendation systems could be very beneficial.” </a:t>
            </a:r>
            <a:r>
              <a:rPr lang="en-US" sz="1200" dirty="0">
                <a:latin typeface="Franklin Gothic" panose="020B0604020202020204" charset="0"/>
                <a:cs typeface="Franklin Gothic" panose="020B0604020202020204" charset="0"/>
              </a:rPr>
              <a:t>(Zhang 2014)</a:t>
            </a:r>
          </a:p>
          <a:p>
            <a:pPr marL="101598" indent="0" algn="l">
              <a:buNone/>
            </a:pPr>
            <a:endParaRPr lang="en-US" sz="2400" dirty="0">
              <a:latin typeface="Franklin Gothic" panose="020B0604020202020204" charset="0"/>
              <a:cs typeface="Franklin Gothic" panose="020B0604020202020204" charset="0"/>
            </a:endParaRPr>
          </a:p>
          <a:p>
            <a:pPr marL="101597" indent="0">
              <a:lnSpc>
                <a:spcPct val="100000"/>
              </a:lnSpc>
              <a:spcAft>
                <a:spcPts val="300"/>
              </a:spcAft>
              <a:buNone/>
            </a:pPr>
            <a:r>
              <a:rPr lang="en-US" sz="2400" dirty="0">
                <a:latin typeface="Franklin Gothic" panose="020B0604020202020204" charset="0"/>
                <a:cs typeface="Franklin Gothic" panose="020B0604020202020204" charset="0"/>
              </a:rPr>
              <a:t>“FPMC </a:t>
            </a:r>
            <a:r>
              <a:rPr lang="en-US" sz="2400" b="1" dirty="0">
                <a:solidFill>
                  <a:schemeClr val="accent2"/>
                </a:solidFill>
                <a:latin typeface="Franklin Gothic" panose="020B0604020202020204" charset="0"/>
                <a:cs typeface="Franklin Gothic" panose="020B0604020202020204" charset="0"/>
              </a:rPr>
              <a:t>models</a:t>
            </a:r>
            <a:r>
              <a:rPr lang="en-US" sz="2400" dirty="0">
                <a:latin typeface="Franklin Gothic" panose="020B0604020202020204" charset="0"/>
                <a:cs typeface="Franklin Gothic" panose="020B0604020202020204" charset="0"/>
              </a:rPr>
              <a:t> third-order relationships between u, </a:t>
            </a:r>
            <a:r>
              <a:rPr lang="en-US" sz="2400" dirty="0" err="1">
                <a:latin typeface="Franklin Gothic" panose="020B0604020202020204" charset="0"/>
                <a:cs typeface="Franklin Gothic" panose="020B0604020202020204" charset="0"/>
              </a:rPr>
              <a:t>i</a:t>
            </a:r>
            <a:r>
              <a:rPr lang="en-US" sz="2400" dirty="0">
                <a:latin typeface="Franklin Gothic" panose="020B0604020202020204" charset="0"/>
                <a:cs typeface="Franklin Gothic" panose="020B0604020202020204" charset="0"/>
              </a:rPr>
              <a:t>, and j by the summation of two pairwise relationships: one for the compatibility between u and the next item j, and another for the sequential continuity between the previous item </a:t>
            </a:r>
            <a:r>
              <a:rPr lang="en-US" sz="2400" dirty="0" err="1">
                <a:latin typeface="Franklin Gothic" panose="020B0604020202020204" charset="0"/>
                <a:cs typeface="Franklin Gothic" panose="020B0604020202020204" charset="0"/>
              </a:rPr>
              <a:t>i</a:t>
            </a:r>
            <a:r>
              <a:rPr lang="en-US" sz="2400" dirty="0">
                <a:latin typeface="Franklin Gothic" panose="020B0604020202020204" charset="0"/>
                <a:cs typeface="Franklin Gothic" panose="020B0604020202020204" charset="0"/>
              </a:rPr>
              <a:t> and the next item j.” </a:t>
            </a:r>
            <a:r>
              <a:rPr lang="en-US" sz="1200" dirty="0">
                <a:latin typeface="Franklin Gothic" panose="020B0604020202020204" charset="0"/>
                <a:cs typeface="Franklin Gothic" panose="020B0604020202020204" charset="0"/>
              </a:rPr>
              <a:t>(McAuley 2017)</a:t>
            </a:r>
          </a:p>
          <a:p>
            <a:pPr marL="101597" indent="0">
              <a:lnSpc>
                <a:spcPct val="100000"/>
              </a:lnSpc>
              <a:spcAft>
                <a:spcPts val="300"/>
              </a:spcAft>
              <a:buNone/>
            </a:pPr>
            <a:endParaRPr lang="en-US" sz="2400" dirty="0">
              <a:latin typeface="Franklin Gothic" panose="020B0604020202020204" charset="0"/>
              <a:cs typeface="Franklin Gothic" panose="020B0604020202020204" charset="0"/>
            </a:endParaRPr>
          </a:p>
          <a:p>
            <a:pPr marL="101598" indent="0">
              <a:buNone/>
            </a:pPr>
            <a:r>
              <a:rPr lang="en-US" sz="2400" dirty="0">
                <a:latin typeface="Franklin Gothic" panose="020B0604020202020204" charset="0"/>
                <a:cs typeface="Franklin Gothic" panose="020B0604020202020204" charset="0"/>
              </a:rPr>
              <a:t>“The key idea behind </a:t>
            </a:r>
            <a:r>
              <a:rPr lang="en-US" sz="2400" dirty="0" err="1">
                <a:latin typeface="Franklin Gothic" panose="020B0604020202020204" charset="0"/>
                <a:cs typeface="Franklin Gothic" panose="020B0604020202020204" charset="0"/>
              </a:rPr>
              <a:t>TransRec</a:t>
            </a:r>
            <a:r>
              <a:rPr lang="en-US" sz="2400" dirty="0">
                <a:latin typeface="Franklin Gothic" panose="020B0604020202020204" charset="0"/>
                <a:cs typeface="Franklin Gothic" panose="020B0604020202020204" charset="0"/>
              </a:rPr>
              <a:t> </a:t>
            </a:r>
            <a:r>
              <a:rPr lang="en-US" sz="2400" b="1" dirty="0">
                <a:solidFill>
                  <a:schemeClr val="accent2"/>
                </a:solidFill>
                <a:latin typeface="Franklin Gothic" panose="020B0604020202020204" charset="0"/>
                <a:cs typeface="Franklin Gothic" panose="020B0604020202020204" charset="0"/>
              </a:rPr>
              <a:t>is presented in Figure 1</a:t>
            </a:r>
            <a:r>
              <a:rPr lang="en-US" sz="2400" dirty="0">
                <a:latin typeface="Franklin Gothic" panose="020B0604020202020204" charset="0"/>
                <a:cs typeface="Franklin Gothic" panose="020B0604020202020204" charset="0"/>
              </a:rPr>
              <a:t>: Items </a:t>
            </a:r>
            <a:r>
              <a:rPr lang="en-US" sz="2400" b="1" dirty="0">
                <a:solidFill>
                  <a:schemeClr val="accent2"/>
                </a:solidFill>
                <a:latin typeface="Franklin Gothic" panose="020B0604020202020204" charset="0"/>
                <a:cs typeface="Franklin Gothic" panose="020B0604020202020204" charset="0"/>
              </a:rPr>
              <a:t>are</a:t>
            </a:r>
            <a:r>
              <a:rPr lang="en-US" sz="2400" dirty="0">
                <a:latin typeface="Franklin Gothic" panose="020B0604020202020204" charset="0"/>
                <a:cs typeface="Franklin Gothic" panose="020B0604020202020204" charset="0"/>
              </a:rPr>
              <a:t> embedded as points in a (latent) ‘transition space’; each user </a:t>
            </a:r>
            <a:r>
              <a:rPr lang="en-US" sz="2400" b="1" dirty="0">
                <a:solidFill>
                  <a:schemeClr val="accent2"/>
                </a:solidFill>
                <a:latin typeface="Franklin Gothic" panose="020B0604020202020204" charset="0"/>
                <a:cs typeface="Franklin Gothic" panose="020B0604020202020204" charset="0"/>
              </a:rPr>
              <a:t>is</a:t>
            </a:r>
            <a:r>
              <a:rPr lang="en-US" sz="2400" dirty="0">
                <a:latin typeface="Franklin Gothic" panose="020B0604020202020204" charset="0"/>
                <a:cs typeface="Franklin Gothic" panose="020B0604020202020204" charset="0"/>
              </a:rPr>
              <a:t> represented as a ‘translation vector’ in the same space.” </a:t>
            </a:r>
            <a:r>
              <a:rPr lang="en-US" sz="1200" dirty="0">
                <a:latin typeface="Franklin Gothic" panose="020B0604020202020204" charset="0"/>
                <a:cs typeface="Franklin Gothic" panose="020B0604020202020204" charset="0"/>
              </a:rPr>
              <a:t>(McAuley 2017)</a:t>
            </a:r>
          </a:p>
          <a:p>
            <a:pPr marL="101598" indent="0" algn="l">
              <a:buNone/>
            </a:pPr>
            <a:endParaRPr lang="en-US" sz="2400" dirty="0">
              <a:latin typeface="Franklin Gothic" panose="020B0604020202020204" charset="0"/>
              <a:cs typeface="Franklin Gothic" panose="020B0604020202020204" charset="0"/>
            </a:endParaRPr>
          </a:p>
          <a:p>
            <a:pPr marL="101598" indent="0">
              <a:buNone/>
            </a:pPr>
            <a:endParaRPr lang="en-US" sz="2400" dirty="0">
              <a:latin typeface="Franklin Gothic" panose="020B0604020202020204" charset="0"/>
              <a:cs typeface="Franklin Gothic" panose="020B0604020202020204" charset="0"/>
            </a:endParaRPr>
          </a:p>
          <a:p>
            <a:pPr marL="101598" indent="0">
              <a:buNone/>
            </a:pPr>
            <a:r>
              <a:rPr lang="en-US" sz="2400" dirty="0">
                <a:latin typeface="Franklin Gothic" panose="020B0604020202020204" charset="0"/>
                <a:cs typeface="Franklin Gothic" panose="020B0604020202020204" charset="0"/>
              </a:rPr>
              <a:t>In an attempt to address the problems, </a:t>
            </a:r>
            <a:r>
              <a:rPr lang="en-US" sz="2400" b="1" dirty="0">
                <a:solidFill>
                  <a:schemeClr val="accent2"/>
                </a:solidFill>
                <a:latin typeface="Franklin Gothic" panose="020B0604020202020204" charset="0"/>
                <a:cs typeface="Franklin Gothic" panose="020B0604020202020204" charset="0"/>
              </a:rPr>
              <a:t>some recent work conducted</a:t>
            </a:r>
            <a:r>
              <a:rPr lang="en-US" sz="2400" dirty="0">
                <a:latin typeface="Franklin Gothic" panose="020B0604020202020204" charset="0"/>
                <a:cs typeface="Franklin Gothic" panose="020B0604020202020204" charset="0"/>
              </a:rPr>
              <a:t> topic discovery from the reviews to estimate user preferences for personalized recommendations [20, 21, 36]. </a:t>
            </a:r>
            <a:r>
              <a:rPr lang="en-US" sz="1200" dirty="0">
                <a:latin typeface="Franklin Gothic" panose="020B0604020202020204" charset="0"/>
                <a:cs typeface="Franklin Gothic" panose="020B0604020202020204" charset="0"/>
              </a:rPr>
              <a:t>(Zhang 2014)</a:t>
            </a:r>
          </a:p>
          <a:p>
            <a:pPr marL="101598" indent="0" algn="l">
              <a:buNone/>
            </a:pPr>
            <a:endParaRPr lang="en-US" sz="2400" dirty="0">
              <a:latin typeface="Franklin Gothic" panose="020B0604020202020204" charset="0"/>
              <a:cs typeface="Franklin Gothic" panose="020B0604020202020204" charset="0"/>
            </a:endParaRPr>
          </a:p>
          <a:p>
            <a:pPr marL="101597" indent="0">
              <a:lnSpc>
                <a:spcPct val="100000"/>
              </a:lnSpc>
              <a:spcAft>
                <a:spcPts val="300"/>
              </a:spcAft>
              <a:buNone/>
            </a:pPr>
            <a:endParaRPr lang="en-US" sz="2400" dirty="0">
              <a:latin typeface="Franklin Gothic" panose="020B0604020202020204" charset="0"/>
              <a:cs typeface="Franklin Gothic" panose="020B0604020202020204" charset="0"/>
            </a:endParaRPr>
          </a:p>
          <a:p>
            <a:pPr marL="101597" indent="0" algn="ctr">
              <a:lnSpc>
                <a:spcPct val="100000"/>
              </a:lnSpc>
              <a:spcAft>
                <a:spcPts val="300"/>
              </a:spcAft>
              <a:buNone/>
            </a:pPr>
            <a:endParaRPr lang="en-US" sz="20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3210002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Introductions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07601"/>
            <a:ext cx="11471348" cy="5317433"/>
          </a:xfrm>
        </p:spPr>
        <p:txBody>
          <a:bodyPr>
            <a:normAutofit/>
          </a:bodyPr>
          <a:lstStyle/>
          <a:p>
            <a:pPr marL="101598" indent="0" algn="l">
              <a:buNone/>
            </a:pPr>
            <a:endParaRPr lang="en-US" sz="2000" b="0" i="0" u="none" strike="noStrike" baseline="0" dirty="0">
              <a:solidFill>
                <a:srgbClr val="000000"/>
              </a:solidFill>
              <a:latin typeface="Franklin Gothic" panose="020B0604020202020204" charset="0"/>
              <a:cs typeface="Franklin Gothic" panose="020B0604020202020204" charset="0"/>
            </a:endParaRPr>
          </a:p>
          <a:p>
            <a:pPr marL="101598" indent="0" algn="r">
              <a:buNone/>
            </a:pPr>
            <a:r>
              <a:rPr lang="en-US" sz="2000" b="0" i="0" u="none" strike="noStrike" baseline="0" dirty="0">
                <a:solidFill>
                  <a:srgbClr val="000000"/>
                </a:solidFill>
                <a:latin typeface="Franklin Gothic" panose="020B0604020202020204" charset="0"/>
                <a:cs typeface="Franklin Gothic" panose="020B0604020202020204" charset="0"/>
              </a:rPr>
              <a:t>“In order to reinforce the effect of two effective soil repair agent, compost and biochar </a:t>
            </a:r>
            <a:r>
              <a:rPr lang="en-US" sz="2000" b="1" i="0" u="none" strike="noStrike" baseline="0" dirty="0">
                <a:solidFill>
                  <a:schemeClr val="accent2"/>
                </a:solidFill>
                <a:latin typeface="Franklin Gothic" panose="020B0604020202020204" charset="0"/>
                <a:cs typeface="Franklin Gothic" panose="020B0604020202020204" charset="0"/>
              </a:rPr>
              <a:t>can</a:t>
            </a:r>
            <a:r>
              <a:rPr lang="en-US" sz="2000" b="0" i="0" u="none" strike="noStrike" baseline="0" dirty="0">
                <a:solidFill>
                  <a:srgbClr val="000000"/>
                </a:solidFill>
                <a:latin typeface="Franklin Gothic" panose="020B0604020202020204" charset="0"/>
                <a:cs typeface="Franklin Gothic" panose="020B0604020202020204" charset="0"/>
              </a:rPr>
              <a:t> be mixed thoroughly to improve each other’s properties. Because biochar surface </a:t>
            </a:r>
            <a:r>
              <a:rPr lang="en-US" sz="2000" b="1" i="0" u="none" strike="noStrike" baseline="0" dirty="0">
                <a:solidFill>
                  <a:schemeClr val="accent2"/>
                </a:solidFill>
                <a:latin typeface="Franklin Gothic" panose="020B0604020202020204" charset="0"/>
                <a:cs typeface="Franklin Gothic" panose="020B0604020202020204" charset="0"/>
              </a:rPr>
              <a:t>is able to </a:t>
            </a:r>
            <a:r>
              <a:rPr lang="en-US" sz="2000" b="0" i="0" u="none" strike="noStrike" baseline="0" dirty="0">
                <a:solidFill>
                  <a:srgbClr val="000000"/>
                </a:solidFill>
                <a:latin typeface="Franklin Gothic" panose="020B0604020202020204" charset="0"/>
                <a:cs typeface="Franklin Gothic" panose="020B0604020202020204" charset="0"/>
              </a:rPr>
              <a:t>be oxidized by humus and microorganism in compost and biochar </a:t>
            </a:r>
            <a:r>
              <a:rPr lang="en-US" sz="2000" b="1" i="0" u="none" strike="noStrike" baseline="0" dirty="0">
                <a:solidFill>
                  <a:schemeClr val="accent2"/>
                </a:solidFill>
                <a:latin typeface="Franklin Gothic" panose="020B0604020202020204" charset="0"/>
                <a:cs typeface="Franklin Gothic" panose="020B0604020202020204" charset="0"/>
              </a:rPr>
              <a:t>has an influence </a:t>
            </a:r>
            <a:r>
              <a:rPr lang="en-US" sz="2000" b="0" i="0" u="none" strike="noStrike" baseline="0" dirty="0">
                <a:solidFill>
                  <a:srgbClr val="000000"/>
                </a:solidFill>
                <a:latin typeface="Franklin Gothic" panose="020B0604020202020204" charset="0"/>
                <a:cs typeface="Franklin Gothic" panose="020B0604020202020204" charset="0"/>
              </a:rPr>
              <a:t>on compost humification process and provide[s] favorable </a:t>
            </a:r>
            <a:r>
              <a:rPr lang="da-DK" sz="2000" b="0" i="0" u="none" strike="noStrike" baseline="0" dirty="0">
                <a:solidFill>
                  <a:srgbClr val="000000"/>
                </a:solidFill>
                <a:latin typeface="Franklin Gothic" panose="020B0604020202020204" charset="0"/>
                <a:cs typeface="Franklin Gothic" panose="020B0604020202020204" charset="0"/>
              </a:rPr>
              <a:t>environment for microbial growth (</a:t>
            </a:r>
            <a:r>
              <a:rPr lang="da-DK" sz="2000" b="0" i="0" u="none" strike="noStrike" baseline="0" dirty="0">
                <a:latin typeface="Franklin Gothic" panose="020B0604020202020204" charset="0"/>
                <a:cs typeface="Franklin Gothic" panose="020B0604020202020204" charset="0"/>
              </a:rPr>
              <a:t>Jindo et al., 2012; Wu et al., </a:t>
            </a:r>
            <a:r>
              <a:rPr lang="en-US" sz="2000" b="0" i="0" u="none" strike="noStrike" baseline="0" dirty="0">
                <a:latin typeface="Franklin Gothic" panose="020B0604020202020204" charset="0"/>
                <a:cs typeface="Franklin Gothic" panose="020B0604020202020204" charset="0"/>
              </a:rPr>
              <a:t>2016a, 2016b</a:t>
            </a:r>
            <a:r>
              <a:rPr lang="en-US" sz="2000" b="0" i="0" u="none" strike="noStrike" baseline="0" dirty="0">
                <a:solidFill>
                  <a:srgbClr val="000000"/>
                </a:solidFill>
                <a:latin typeface="Franklin Gothic" panose="020B0604020202020204" charset="0"/>
                <a:cs typeface="Franklin Gothic" panose="020B0604020202020204" charset="0"/>
              </a:rPr>
              <a:t>). Combination of compost and biochar to restore soil </a:t>
            </a:r>
            <a:r>
              <a:rPr lang="en-US" sz="2000" b="1" i="0" u="none" strike="noStrike" baseline="0" dirty="0">
                <a:solidFill>
                  <a:schemeClr val="accent2"/>
                </a:solidFill>
                <a:latin typeface="Franklin Gothic" panose="020B0604020202020204" charset="0"/>
                <a:cs typeface="Franklin Gothic" panose="020B0604020202020204" charset="0"/>
              </a:rPr>
              <a:t>has been researched widely in recent years</a:t>
            </a:r>
            <a:r>
              <a:rPr lang="en-US" sz="2000" b="0" i="0" u="none" strike="noStrike" baseline="0" dirty="0">
                <a:solidFill>
                  <a:srgbClr val="000000"/>
                </a:solidFill>
                <a:latin typeface="Franklin Gothic" panose="020B0604020202020204" charset="0"/>
                <a:cs typeface="Franklin Gothic" panose="020B0604020202020204" charset="0"/>
              </a:rPr>
              <a:t>.” </a:t>
            </a:r>
            <a:r>
              <a:rPr lang="en-US" sz="1800" b="0" i="0" u="none" strike="noStrike" baseline="0" dirty="0">
                <a:solidFill>
                  <a:srgbClr val="000000"/>
                </a:solidFill>
                <a:latin typeface="Franklin Gothic" panose="020B0604020202020204" charset="0"/>
                <a:cs typeface="Franklin Gothic" panose="020B0604020202020204" charset="0"/>
              </a:rPr>
              <a:t>													</a:t>
            </a:r>
            <a:r>
              <a:rPr lang="en-US" sz="1200" b="0" i="0" u="none" strike="noStrike" baseline="0" dirty="0">
                <a:solidFill>
                  <a:srgbClr val="000000"/>
                </a:solidFill>
                <a:latin typeface="Franklin Gothic" panose="020B0604020202020204" charset="0"/>
                <a:cs typeface="Franklin Gothic" panose="020B0604020202020204" charset="0"/>
              </a:rPr>
              <a:t>(Liang 2017)</a:t>
            </a:r>
          </a:p>
          <a:p>
            <a:pPr marL="101598" indent="0" algn="l">
              <a:buNone/>
            </a:pPr>
            <a:endParaRPr lang="en-US" sz="1200" dirty="0">
              <a:solidFill>
                <a:srgbClr val="000000"/>
              </a:solidFill>
              <a:latin typeface="Franklin Gothic" panose="020B0604020202020204" charset="0"/>
              <a:cs typeface="Franklin Gothic" panose="020B0604020202020204" charset="0"/>
            </a:endParaRPr>
          </a:p>
          <a:p>
            <a:pPr marL="101598" indent="0">
              <a:buNone/>
            </a:pPr>
            <a:endParaRPr lang="en-US" sz="1800" b="0" i="0" u="none" strike="noStrike" baseline="0" dirty="0">
              <a:solidFill>
                <a:srgbClr val="000000"/>
              </a:solidFill>
              <a:latin typeface="Franklin Gothic" panose="020B0604020202020204" charset="0"/>
              <a:cs typeface="Franklin Gothic" panose="020B0604020202020204" charset="0"/>
            </a:endParaRPr>
          </a:p>
          <a:p>
            <a:pPr marL="101598" indent="0" algn="r">
              <a:buNone/>
            </a:pPr>
            <a:r>
              <a:rPr lang="en-US" sz="2000" b="0" i="0" u="none" strike="noStrike" baseline="0" dirty="0">
                <a:latin typeface="Franklin Gothic" panose="020B0604020202020204" charset="0"/>
                <a:cs typeface="Franklin Gothic" panose="020B0604020202020204" charset="0"/>
              </a:rPr>
              <a:t>“Ubiquitous use of light-emitting diodes (LEDs) alongside their fast modulation capability </a:t>
            </a:r>
            <a:r>
              <a:rPr lang="en-US" sz="2000" b="1" i="0" u="none" strike="noStrike" baseline="0" dirty="0">
                <a:solidFill>
                  <a:schemeClr val="accent2"/>
                </a:solidFill>
                <a:latin typeface="Franklin Gothic" panose="020B0604020202020204" charset="0"/>
                <a:cs typeface="Franklin Gothic" panose="020B0604020202020204" charset="0"/>
              </a:rPr>
              <a:t>paves the way </a:t>
            </a:r>
            <a:r>
              <a:rPr lang="en-US" sz="2000" b="0" i="0" u="none" strike="noStrike" baseline="0" dirty="0">
                <a:latin typeface="Franklin Gothic" panose="020B0604020202020204" charset="0"/>
                <a:cs typeface="Franklin Gothic" panose="020B0604020202020204" charset="0"/>
              </a:rPr>
              <a:t>for introducing new indoor services such as internet of things, visible light communications (VLC) and positioning through lighting. In comparison with radio-frequency (RF) indoor networks, visible light communication systems </a:t>
            </a:r>
            <a:r>
              <a:rPr lang="en-US" sz="2000" b="1" i="0" u="none" strike="noStrike" baseline="0" dirty="0">
                <a:solidFill>
                  <a:schemeClr val="accent2"/>
                </a:solidFill>
                <a:latin typeface="Franklin Gothic" panose="020B0604020202020204" charset="0"/>
                <a:cs typeface="Franklin Gothic" panose="020B0604020202020204" charset="0"/>
              </a:rPr>
              <a:t>are considered as </a:t>
            </a:r>
            <a:r>
              <a:rPr lang="en-US" sz="2000" b="0" i="0" u="none" strike="noStrike" baseline="0" dirty="0">
                <a:latin typeface="Franklin Gothic" panose="020B0604020202020204" charset="0"/>
                <a:cs typeface="Franklin Gothic" panose="020B0604020202020204" charset="0"/>
              </a:rPr>
              <a:t>a viable approach for indoor wireless data access providing higher security and larger multiuser capacity [1].”</a:t>
            </a:r>
            <a:r>
              <a:rPr lang="en-US" sz="1800" b="0" i="0" u="none" strike="noStrike" baseline="0" dirty="0">
                <a:latin typeface="Franklin Gothic" panose="020B0604020202020204" charset="0"/>
                <a:cs typeface="Franklin Gothic" panose="020B0604020202020204" charset="0"/>
              </a:rPr>
              <a:t>																	 </a:t>
            </a:r>
            <a:r>
              <a:rPr lang="en-US" sz="1200" b="0" i="0" u="none" strike="noStrike" baseline="0" dirty="0">
                <a:latin typeface="Franklin Gothic" panose="020B0604020202020204" charset="0"/>
                <a:cs typeface="Franklin Gothic" panose="020B0604020202020204" charset="0"/>
              </a:rPr>
              <a:t>(</a:t>
            </a:r>
            <a:r>
              <a:rPr lang="en-US" sz="1200" dirty="0" err="1">
                <a:latin typeface="Franklin Gothic" panose="020B0604020202020204" charset="0"/>
                <a:cs typeface="Franklin Gothic" panose="020B0604020202020204" charset="0"/>
              </a:rPr>
              <a:t>Hosseinianfar</a:t>
            </a:r>
            <a:r>
              <a:rPr lang="en-US" sz="1200" dirty="0">
                <a:latin typeface="Franklin Gothic" panose="020B0604020202020204" charset="0"/>
                <a:cs typeface="Franklin Gothic" panose="020B0604020202020204" charset="0"/>
              </a:rPr>
              <a:t> 2017)</a:t>
            </a:r>
            <a:endParaRPr lang="en-US" sz="1200" dirty="0">
              <a:latin typeface="Franklin Gothic" panose="020B0604020202020204" charset="0"/>
              <a:ea typeface="Calibri" panose="020F0502020204030204" pitchFamily="34" charset="0"/>
              <a:cs typeface="Franklin Gothic" panose="020B0604020202020204" charset="0"/>
            </a:endParaRPr>
          </a:p>
          <a:p>
            <a:pPr marL="101598" indent="0" algn="l">
              <a:buNone/>
            </a:pPr>
            <a:endParaRPr lang="en-US" sz="1800" b="0" i="0" u="none" strike="noStrike" baseline="0" dirty="0">
              <a:solidFill>
                <a:srgbClr val="000000"/>
              </a:solidFill>
              <a:latin typeface="Franklin Gothic" panose="020B0604020202020204" charset="0"/>
              <a:cs typeface="Franklin Gothic" panose="020B0604020202020204" charset="0"/>
            </a:endParaRPr>
          </a:p>
          <a:p>
            <a:pPr marL="101598" indent="0" algn="l">
              <a:buNone/>
            </a:pPr>
            <a:endParaRPr lang="en-US" sz="1800" dirty="0">
              <a:solidFill>
                <a:srgbClr val="000000"/>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157440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Results vs. Discussion</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318234"/>
            <a:ext cx="11471348" cy="5539765"/>
          </a:xfrm>
        </p:spPr>
        <p:txBody>
          <a:bodyPr>
            <a:normAutofit fontScale="92500" lnSpcReduction="20000"/>
          </a:bodyPr>
          <a:lstStyle/>
          <a:p>
            <a:pPr marL="101597" indent="0">
              <a:lnSpc>
                <a:spcPct val="100000"/>
              </a:lnSpc>
              <a:spcAft>
                <a:spcPts val="300"/>
              </a:spcAft>
              <a:buNone/>
            </a:pPr>
            <a:r>
              <a:rPr lang="en-US" b="1" dirty="0">
                <a:solidFill>
                  <a:srgbClr val="000000"/>
                </a:solidFill>
                <a:latin typeface="Franklin Gothic" panose="020B0604020202020204" charset="0"/>
                <a:ea typeface="Calibri" panose="020F0502020204030204" pitchFamily="34" charset="0"/>
                <a:cs typeface="Franklin Gothic" panose="020B0604020202020204" charset="0"/>
              </a:rPr>
              <a:t>Results</a:t>
            </a:r>
          </a:p>
          <a:p>
            <a:pPr marL="101597" indent="0">
              <a:lnSpc>
                <a:spcPct val="100000"/>
              </a:lnSpc>
              <a:spcAft>
                <a:spcPts val="300"/>
              </a:spcAft>
              <a:buNone/>
            </a:pPr>
            <a:r>
              <a:rPr lang="en-US" sz="2400" dirty="0">
                <a:latin typeface="Franklin Gothic" panose="020B0604020202020204" charset="0"/>
                <a:cs typeface="Franklin Gothic" panose="020B0604020202020204" charset="0"/>
              </a:rPr>
              <a:t>“The mantas </a:t>
            </a:r>
            <a:r>
              <a:rPr lang="en-US" sz="2400" b="1" dirty="0">
                <a:solidFill>
                  <a:schemeClr val="accent2"/>
                </a:solidFill>
                <a:latin typeface="Franklin Gothic" panose="020B0604020202020204" charset="0"/>
                <a:cs typeface="Franklin Gothic" panose="020B0604020202020204" charset="0"/>
              </a:rPr>
              <a:t>swam</a:t>
            </a:r>
            <a:r>
              <a:rPr lang="en-US" sz="2400" dirty="0">
                <a:latin typeface="Franklin Gothic" panose="020B0604020202020204" charset="0"/>
                <a:cs typeface="Franklin Gothic" panose="020B0604020202020204" charset="0"/>
              </a:rPr>
              <a:t> slowly at 1.42±0.50 m s</a:t>
            </a:r>
            <a:r>
              <a:rPr lang="en-US" sz="2400" baseline="30000" dirty="0">
                <a:latin typeface="Franklin Gothic" panose="020B0604020202020204" charset="0"/>
                <a:cs typeface="Franklin Gothic" panose="020B0604020202020204" charset="0"/>
              </a:rPr>
              <a:t>−1</a:t>
            </a:r>
            <a:r>
              <a:rPr lang="en-US" sz="2400" dirty="0">
                <a:latin typeface="Franklin Gothic" panose="020B0604020202020204" charset="0"/>
                <a:cs typeface="Franklin Gothic" panose="020B0604020202020204" charset="0"/>
              </a:rPr>
              <a:t> (range: 0.46–2.51 m s</a:t>
            </a:r>
            <a:r>
              <a:rPr lang="en-US" sz="2400" baseline="30000" dirty="0">
                <a:latin typeface="Franklin Gothic" panose="020B0604020202020204" charset="0"/>
                <a:cs typeface="Franklin Gothic" panose="020B0604020202020204" charset="0"/>
              </a:rPr>
              <a:t>−1</a:t>
            </a:r>
            <a:r>
              <a:rPr lang="en-US" sz="2400" dirty="0">
                <a:latin typeface="Franklin Gothic" panose="020B0604020202020204" charset="0"/>
                <a:cs typeface="Franklin Gothic" panose="020B0604020202020204" charset="0"/>
              </a:rPr>
              <a:t>). </a:t>
            </a:r>
            <a:r>
              <a:rPr lang="en-US" sz="2400" b="1" dirty="0">
                <a:solidFill>
                  <a:schemeClr val="accent2"/>
                </a:solidFill>
                <a:latin typeface="Franklin Gothic" panose="020B0604020202020204" charset="0"/>
                <a:cs typeface="Franklin Gothic" panose="020B0604020202020204" charset="0"/>
              </a:rPr>
              <a:t>Speed changed </a:t>
            </a:r>
            <a:r>
              <a:rPr lang="en-US" sz="2400" dirty="0">
                <a:latin typeface="Franklin Gothic" panose="020B0604020202020204" charset="0"/>
                <a:cs typeface="Franklin Gothic" panose="020B0604020202020204" charset="0"/>
              </a:rPr>
              <a:t>through the maneuver, which </a:t>
            </a:r>
            <a:r>
              <a:rPr lang="en-US" sz="2400" b="1" dirty="0">
                <a:solidFill>
                  <a:schemeClr val="accent2"/>
                </a:solidFill>
                <a:latin typeface="Franklin Gothic" panose="020B0604020202020204" charset="0"/>
                <a:cs typeface="Franklin Gothic" panose="020B0604020202020204" charset="0"/>
              </a:rPr>
              <a:t>was associated with </a:t>
            </a:r>
            <a:r>
              <a:rPr lang="en-US" sz="2400" dirty="0">
                <a:latin typeface="Franklin Gothic" panose="020B0604020202020204" charset="0"/>
                <a:cs typeface="Franklin Gothic" panose="020B0604020202020204" charset="0"/>
              </a:rPr>
              <a:t>active fin movements interspersed with glides. Glides </a:t>
            </a:r>
            <a:r>
              <a:rPr lang="en-US" sz="2400" b="1" dirty="0">
                <a:solidFill>
                  <a:schemeClr val="accent2"/>
                </a:solidFill>
                <a:latin typeface="Franklin Gothic" panose="020B0604020202020204" charset="0"/>
                <a:cs typeface="Franklin Gothic" panose="020B0604020202020204" charset="0"/>
              </a:rPr>
              <a:t>were executed </a:t>
            </a:r>
            <a:r>
              <a:rPr lang="en-US" sz="2400" dirty="0">
                <a:latin typeface="Franklin Gothic" panose="020B0604020202020204" charset="0"/>
                <a:cs typeface="Franklin Gothic" panose="020B0604020202020204" charset="0"/>
              </a:rPr>
              <a:t>at the end of the up-stroke. During periods of gliding, the pectoral fins </a:t>
            </a:r>
            <a:r>
              <a:rPr lang="en-US" sz="2400" b="1" dirty="0">
                <a:solidFill>
                  <a:schemeClr val="accent2"/>
                </a:solidFill>
                <a:latin typeface="Franklin Gothic" panose="020B0604020202020204" charset="0"/>
                <a:cs typeface="Franklin Gothic" panose="020B0604020202020204" charset="0"/>
              </a:rPr>
              <a:t>were held </a:t>
            </a:r>
            <a:r>
              <a:rPr lang="en-US" sz="2400" dirty="0">
                <a:latin typeface="Franklin Gothic" panose="020B0604020202020204" charset="0"/>
                <a:cs typeface="Franklin Gothic" panose="020B0604020202020204" charset="0"/>
              </a:rPr>
              <a:t>with a dihedral orientation (Fig. 2).” </a:t>
            </a:r>
          </a:p>
          <a:p>
            <a:pPr marL="101597" indent="0">
              <a:lnSpc>
                <a:spcPct val="100000"/>
              </a:lnSpc>
              <a:spcAft>
                <a:spcPts val="300"/>
              </a:spcAft>
              <a:buNone/>
            </a:pPr>
            <a:endParaRPr lang="en-US" sz="2400" dirty="0">
              <a:latin typeface="Franklin Gothic" panose="020B0604020202020204" charset="0"/>
              <a:cs typeface="Franklin Gothic" panose="020B0604020202020204" charset="0"/>
            </a:endParaRPr>
          </a:p>
          <a:p>
            <a:pPr marL="101597" indent="0">
              <a:lnSpc>
                <a:spcPct val="100000"/>
              </a:lnSpc>
              <a:spcAft>
                <a:spcPts val="300"/>
              </a:spcAft>
              <a:buNone/>
            </a:pPr>
            <a:r>
              <a:rPr lang="en-US" sz="2400" dirty="0">
                <a:latin typeface="Franklin Gothic" panose="020B0604020202020204" charset="0"/>
                <a:cs typeface="Franklin Gothic" panose="020B0604020202020204" charset="0"/>
              </a:rPr>
              <a:t>“Frequency histograms for the estimated ω and </a:t>
            </a:r>
            <a:r>
              <a:rPr lang="en-US" sz="2400" i="1" dirty="0">
                <a:latin typeface="Franklin Gothic" panose="020B0604020202020204" charset="0"/>
                <a:cs typeface="Franklin Gothic" panose="020B0604020202020204" charset="0"/>
              </a:rPr>
              <a:t>R</a:t>
            </a:r>
            <a:r>
              <a:rPr lang="en-US" sz="2400" dirty="0">
                <a:latin typeface="Franklin Gothic" panose="020B0604020202020204" charset="0"/>
                <a:cs typeface="Franklin Gothic" panose="020B0604020202020204" charset="0"/>
              </a:rPr>
              <a:t> </a:t>
            </a:r>
            <a:r>
              <a:rPr lang="en-US" sz="2400" b="1" dirty="0">
                <a:solidFill>
                  <a:schemeClr val="accent2"/>
                </a:solidFill>
                <a:latin typeface="Franklin Gothic" panose="020B0604020202020204" charset="0"/>
                <a:cs typeface="Franklin Gothic" panose="020B0604020202020204" charset="0"/>
              </a:rPr>
              <a:t>are shown in Fig. 3</a:t>
            </a:r>
            <a:r>
              <a:rPr lang="en-US" sz="2400" dirty="0">
                <a:latin typeface="Franklin Gothic" panose="020B0604020202020204" charset="0"/>
                <a:cs typeface="Franklin Gothic" panose="020B0604020202020204" charset="0"/>
              </a:rPr>
              <a:t>. </a:t>
            </a:r>
            <a:r>
              <a:rPr lang="en-US" sz="2400" b="1" dirty="0">
                <a:solidFill>
                  <a:schemeClr val="accent2"/>
                </a:solidFill>
                <a:latin typeface="Franklin Gothic" panose="020B0604020202020204" charset="0"/>
                <a:cs typeface="Franklin Gothic" panose="020B0604020202020204" charset="0"/>
              </a:rPr>
              <a:t>The data show </a:t>
            </a:r>
            <a:r>
              <a:rPr lang="en-US" sz="2400" dirty="0">
                <a:latin typeface="Franklin Gothic" panose="020B0604020202020204" charset="0"/>
                <a:cs typeface="Franklin Gothic" panose="020B0604020202020204" charset="0"/>
              </a:rPr>
              <a:t>a very skewed right distribution for both ω and </a:t>
            </a:r>
            <a:r>
              <a:rPr lang="en-US" sz="2400" i="1" dirty="0">
                <a:latin typeface="Franklin Gothic" panose="020B0604020202020204" charset="0"/>
                <a:cs typeface="Franklin Gothic" panose="020B0604020202020204" charset="0"/>
              </a:rPr>
              <a:t>R</a:t>
            </a:r>
            <a:r>
              <a:rPr lang="en-US" sz="2400" dirty="0">
                <a:latin typeface="Franklin Gothic" panose="020B0604020202020204" charset="0"/>
                <a:cs typeface="Franklin Gothic" panose="020B0604020202020204" charset="0"/>
              </a:rPr>
              <a:t>. Neither mean nor median values for ω and </a:t>
            </a:r>
            <a:r>
              <a:rPr lang="en-US" sz="2400" i="1" dirty="0">
                <a:latin typeface="Franklin Gothic" panose="020B0604020202020204" charset="0"/>
                <a:cs typeface="Franklin Gothic" panose="020B0604020202020204" charset="0"/>
              </a:rPr>
              <a:t>R</a:t>
            </a:r>
            <a:r>
              <a:rPr lang="en-US" sz="2400" dirty="0">
                <a:latin typeface="Franklin Gothic" panose="020B0604020202020204" charset="0"/>
                <a:cs typeface="Franklin Gothic" panose="020B0604020202020204" charset="0"/>
              </a:rPr>
              <a:t> </a:t>
            </a:r>
            <a:r>
              <a:rPr lang="en-US" sz="2400" b="1" dirty="0">
                <a:solidFill>
                  <a:schemeClr val="accent2"/>
                </a:solidFill>
                <a:latin typeface="Franklin Gothic" panose="020B0604020202020204" charset="0"/>
                <a:cs typeface="Franklin Gothic" panose="020B0604020202020204" charset="0"/>
              </a:rPr>
              <a:t>were significantly correlated </a:t>
            </a:r>
            <a:r>
              <a:rPr lang="en-US" sz="2400" dirty="0">
                <a:latin typeface="Franklin Gothic" panose="020B0604020202020204" charset="0"/>
                <a:cs typeface="Franklin Gothic" panose="020B0604020202020204" charset="0"/>
              </a:rPr>
              <a:t>with swimming speed.”</a:t>
            </a:r>
          </a:p>
          <a:p>
            <a:pPr marL="101597" indent="0">
              <a:lnSpc>
                <a:spcPct val="100000"/>
              </a:lnSpc>
              <a:spcAft>
                <a:spcPts val="300"/>
              </a:spcAft>
              <a:buNone/>
            </a:pPr>
            <a:endParaRPr lang="en-US" sz="24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nSpc>
                <a:spcPct val="100000"/>
              </a:lnSpc>
              <a:spcAft>
                <a:spcPts val="300"/>
              </a:spcAft>
              <a:buNone/>
            </a:pPr>
            <a:r>
              <a:rPr lang="en-US" b="1" dirty="0">
                <a:solidFill>
                  <a:srgbClr val="000000"/>
                </a:solidFill>
                <a:latin typeface="Franklin Gothic" panose="020B0604020202020204" charset="0"/>
                <a:ea typeface="Calibri" panose="020F0502020204030204" pitchFamily="34" charset="0"/>
                <a:cs typeface="Franklin Gothic" panose="020B0604020202020204" charset="0"/>
              </a:rPr>
              <a:t>Discussion</a:t>
            </a:r>
            <a:endParaRPr lang="en-US" b="1" dirty="0">
              <a:latin typeface="Franklin Gothic" panose="020B0604020202020204" charset="0"/>
              <a:cs typeface="Franklin Gothic" panose="020B0604020202020204" charset="0"/>
            </a:endParaRPr>
          </a:p>
          <a:p>
            <a:pPr marL="101597" indent="0">
              <a:lnSpc>
                <a:spcPct val="100000"/>
              </a:lnSpc>
              <a:spcAft>
                <a:spcPts val="300"/>
              </a:spcAft>
              <a:buNone/>
            </a:pPr>
            <a:r>
              <a:rPr lang="en-US" sz="2400" dirty="0">
                <a:latin typeface="Franklin Gothic" panose="020B0604020202020204" charset="0"/>
                <a:cs typeface="Franklin Gothic" panose="020B0604020202020204" charset="0"/>
              </a:rPr>
              <a:t>“Despite the advantages, </a:t>
            </a:r>
            <a:r>
              <a:rPr lang="en-US" sz="2400" b="1" dirty="0">
                <a:solidFill>
                  <a:schemeClr val="accent2"/>
                </a:solidFill>
                <a:latin typeface="Franklin Gothic" panose="020B0604020202020204" charset="0"/>
                <a:cs typeface="Franklin Gothic" panose="020B0604020202020204" charset="0"/>
              </a:rPr>
              <a:t>there are also limitations </a:t>
            </a:r>
            <a:r>
              <a:rPr lang="en-US" sz="2400" dirty="0">
                <a:latin typeface="Franklin Gothic" panose="020B0604020202020204" charset="0"/>
                <a:cs typeface="Franklin Gothic" panose="020B0604020202020204" charset="0"/>
              </a:rPr>
              <a:t>to the use of </a:t>
            </a:r>
            <a:r>
              <a:rPr lang="en-US" sz="2400" dirty="0" err="1">
                <a:latin typeface="Franklin Gothic" panose="020B0604020202020204" charset="0"/>
                <a:cs typeface="Franklin Gothic" panose="020B0604020202020204" charset="0"/>
              </a:rPr>
              <a:t>stereovideography</a:t>
            </a:r>
            <a:r>
              <a:rPr lang="en-US" sz="2400" dirty="0">
                <a:latin typeface="Franklin Gothic" panose="020B0604020202020204" charset="0"/>
                <a:cs typeface="Franklin Gothic" panose="020B0604020202020204" charset="0"/>
              </a:rPr>
              <a:t> in the field.”</a:t>
            </a:r>
          </a:p>
          <a:p>
            <a:pPr marL="101597" indent="0">
              <a:lnSpc>
                <a:spcPct val="100000"/>
              </a:lnSpc>
              <a:spcAft>
                <a:spcPts val="300"/>
              </a:spcAft>
              <a:buNone/>
            </a:pPr>
            <a:endParaRPr lang="en-US" sz="2400" dirty="0">
              <a:latin typeface="Franklin Gothic" panose="020B0604020202020204" charset="0"/>
              <a:cs typeface="Franklin Gothic" panose="020B0604020202020204" charset="0"/>
            </a:endParaRPr>
          </a:p>
          <a:p>
            <a:pPr marL="101597" indent="0">
              <a:lnSpc>
                <a:spcPct val="100000"/>
              </a:lnSpc>
              <a:spcAft>
                <a:spcPts val="300"/>
              </a:spcAft>
              <a:buNone/>
            </a:pPr>
            <a:r>
              <a:rPr lang="en-US" sz="2400" dirty="0">
                <a:latin typeface="Franklin Gothic" panose="020B0604020202020204" charset="0"/>
                <a:cs typeface="Franklin Gothic" panose="020B0604020202020204" charset="0"/>
              </a:rPr>
              <a:t>“</a:t>
            </a:r>
            <a:r>
              <a:rPr lang="en-US" sz="2400" b="1" dirty="0">
                <a:solidFill>
                  <a:schemeClr val="accent2"/>
                </a:solidFill>
                <a:latin typeface="Franklin Gothic" panose="020B0604020202020204" charset="0"/>
                <a:cs typeface="Franklin Gothic" panose="020B0604020202020204" charset="0"/>
              </a:rPr>
              <a:t>The data support the general conclusion that </a:t>
            </a:r>
            <a:r>
              <a:rPr lang="en-US" sz="2400" dirty="0">
                <a:latin typeface="Franklin Gothic" panose="020B0604020202020204" charset="0"/>
                <a:cs typeface="Franklin Gothic" panose="020B0604020202020204" charset="0"/>
              </a:rPr>
              <a:t>the rigid body of manta rays limits turning performance compared with flexible-bodied animals.”</a:t>
            </a:r>
          </a:p>
          <a:p>
            <a:pPr marL="101597" indent="0" algn="r">
              <a:lnSpc>
                <a:spcPct val="100000"/>
              </a:lnSpc>
              <a:spcAft>
                <a:spcPts val="300"/>
              </a:spcAft>
              <a:buNone/>
            </a:pPr>
            <a:r>
              <a:rPr lang="en-US" sz="2400" dirty="0">
                <a:solidFill>
                  <a:srgbClr val="000000"/>
                </a:solidFill>
                <a:latin typeface="Franklin Gothic" panose="020B0604020202020204" charset="0"/>
                <a:ea typeface="Calibri" panose="020F0502020204030204" pitchFamily="34" charset="0"/>
                <a:cs typeface="Franklin Gothic" panose="020B0604020202020204" charset="0"/>
              </a:rPr>
              <a:t>(Fish 2018</a:t>
            </a:r>
            <a:r>
              <a:rPr lang="en-US" sz="1800" dirty="0">
                <a:solidFill>
                  <a:srgbClr val="000000"/>
                </a:solidFill>
                <a:latin typeface="Franklin Gothic" panose="020B0604020202020204" charset="0"/>
                <a:ea typeface="Calibri" panose="020F0502020204030204" pitchFamily="34" charset="0"/>
                <a:cs typeface="Franklin Gothic" panose="020B0604020202020204" charset="0"/>
              </a:rPr>
              <a:t>)</a:t>
            </a:r>
          </a:p>
        </p:txBody>
      </p:sp>
    </p:spTree>
    <p:extLst>
      <p:ext uri="{BB962C8B-B14F-4D97-AF65-F5344CB8AC3E}">
        <p14:creationId xmlns:p14="http://schemas.microsoft.com/office/powerpoint/2010/main" val="1476706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4000" b="1" kern="0" dirty="0">
                <a:solidFill>
                  <a:srgbClr val="F46524"/>
                </a:solidFill>
                <a:latin typeface="Franklin Gothic"/>
                <a:cs typeface="Franklin Gothic"/>
                <a:sym typeface="Franklin Gothic"/>
              </a:rPr>
              <a:t>*Results vs. Discussion (Computer Science)</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60326" y="1246909"/>
            <a:ext cx="11471348" cy="5611091"/>
          </a:xfrm>
        </p:spPr>
        <p:txBody>
          <a:bodyPr>
            <a:normAutofit lnSpcReduction="10000"/>
          </a:bodyPr>
          <a:lstStyle/>
          <a:p>
            <a:pPr marL="101597" indent="0">
              <a:lnSpc>
                <a:spcPct val="100000"/>
              </a:lnSpc>
              <a:spcAft>
                <a:spcPts val="300"/>
              </a:spcAft>
              <a:buNone/>
            </a:pPr>
            <a:r>
              <a:rPr lang="en-US" sz="2600" b="1" dirty="0">
                <a:solidFill>
                  <a:srgbClr val="000000"/>
                </a:solidFill>
                <a:latin typeface="Franklin Gothic" panose="020B0604020202020204" charset="0"/>
                <a:ea typeface="Calibri" panose="020F0502020204030204" pitchFamily="34" charset="0"/>
                <a:cs typeface="Franklin Gothic" panose="020B0604020202020204" charset="0"/>
              </a:rPr>
              <a:t>Section 4.7 “User Study” [Methods]</a:t>
            </a:r>
          </a:p>
          <a:p>
            <a:pPr marL="101598" indent="0" algn="l">
              <a:buNone/>
            </a:pPr>
            <a:r>
              <a:rPr lang="en-US" sz="2200" b="0" i="0" u="none" strike="noStrike" baseline="0" dirty="0">
                <a:latin typeface="Franklin Gothic" panose="020B0604020202020204" charset="0"/>
                <a:cs typeface="Franklin Gothic" panose="020B0604020202020204" charset="0"/>
              </a:rPr>
              <a:t>“Finally </a:t>
            </a:r>
            <a:r>
              <a:rPr lang="en-US" sz="2200" b="1" i="0" u="none" strike="noStrike" baseline="0" dirty="0">
                <a:solidFill>
                  <a:schemeClr val="accent2"/>
                </a:solidFill>
                <a:latin typeface="Franklin Gothic" panose="020B0604020202020204" charset="0"/>
                <a:cs typeface="Franklin Gothic" panose="020B0604020202020204" charset="0"/>
              </a:rPr>
              <a:t>we perform </a:t>
            </a:r>
            <a:r>
              <a:rPr lang="en-US" sz="2200" b="0" i="0" u="none" strike="noStrike" baseline="0" dirty="0">
                <a:latin typeface="Franklin Gothic" panose="020B0604020202020204" charset="0"/>
                <a:cs typeface="Franklin Gothic" panose="020B0604020202020204" charset="0"/>
              </a:rPr>
              <a:t>a user study to evaluate the quality of the recommendations produced by </a:t>
            </a:r>
            <a:r>
              <a:rPr lang="en-US" sz="2200" b="0" i="1" u="none" strike="noStrike" baseline="0" dirty="0" err="1">
                <a:latin typeface="Franklin Gothic" panose="020B0604020202020204" charset="0"/>
                <a:cs typeface="Franklin Gothic" panose="020B0604020202020204" charset="0"/>
              </a:rPr>
              <a:t>Sceptre</a:t>
            </a:r>
            <a:r>
              <a:rPr lang="en-US" sz="2200" b="0" i="0" u="none" strike="noStrike" baseline="0" dirty="0">
                <a:latin typeface="Franklin Gothic" panose="020B0604020202020204" charset="0"/>
                <a:cs typeface="Franklin Gothic" panose="020B0604020202020204" charset="0"/>
              </a:rPr>
              <a:t>.”</a:t>
            </a:r>
          </a:p>
          <a:p>
            <a:pPr marL="101598" indent="0" algn="l">
              <a:buNone/>
            </a:pPr>
            <a:endParaRPr lang="en-US" sz="2200" b="0" i="0" u="none" strike="noStrike" baseline="0" dirty="0">
              <a:latin typeface="Franklin Gothic" panose="020B0604020202020204" charset="0"/>
              <a:cs typeface="Franklin Gothic" panose="020B0604020202020204" charset="0"/>
            </a:endParaRPr>
          </a:p>
          <a:p>
            <a:pPr marL="101598" indent="0" algn="l">
              <a:buNone/>
            </a:pPr>
            <a:r>
              <a:rPr lang="en-US" sz="2200" b="0" i="0" u="none" strike="noStrike" baseline="0" dirty="0">
                <a:latin typeface="Franklin Gothic" panose="020B0604020202020204" charset="0"/>
                <a:cs typeface="Franklin Gothic" panose="020B0604020202020204" charset="0"/>
              </a:rPr>
              <a:t>“</a:t>
            </a:r>
            <a:r>
              <a:rPr lang="en-US" sz="2200" b="1" i="0" u="none" strike="noStrike" baseline="0" dirty="0">
                <a:solidFill>
                  <a:schemeClr val="accent2"/>
                </a:solidFill>
                <a:latin typeface="Franklin Gothic" panose="020B0604020202020204" charset="0"/>
                <a:cs typeface="Franklin Gothic" panose="020B0604020202020204" charset="0"/>
              </a:rPr>
              <a:t>We used </a:t>
            </a:r>
            <a:r>
              <a:rPr lang="en-US" sz="2200" b="0" i="0" u="none" strike="noStrike" baseline="0" dirty="0">
                <a:latin typeface="Franklin Gothic" panose="020B0604020202020204" charset="0"/>
                <a:cs typeface="Franklin Gothic" panose="020B0604020202020204" charset="0"/>
              </a:rPr>
              <a:t>Mechanical Turk to compare </a:t>
            </a:r>
            <a:r>
              <a:rPr lang="en-US" sz="2200" b="0" i="0" u="none" strike="noStrike" baseline="0" dirty="0" err="1">
                <a:latin typeface="Franklin Gothic" panose="020B0604020202020204" charset="0"/>
                <a:cs typeface="Franklin Gothic" panose="020B0604020202020204" charset="0"/>
              </a:rPr>
              <a:t>Sceptre’s</a:t>
            </a:r>
            <a:r>
              <a:rPr lang="en-US" sz="2200" b="0" i="0" u="none" strike="noStrike" baseline="0" dirty="0">
                <a:latin typeface="Franklin Gothic" panose="020B0604020202020204" charset="0"/>
                <a:cs typeface="Franklin Gothic" panose="020B0604020202020204" charset="0"/>
              </a:rPr>
              <a:t> recommendations to Amazon’s ‘also viewed’ and ‘also bought’ suggestions, for a random sample of 200 Clothing items. Human judges </a:t>
            </a:r>
            <a:r>
              <a:rPr lang="en-US" sz="2200" b="1" i="0" u="none" strike="noStrike" baseline="0" dirty="0">
                <a:solidFill>
                  <a:schemeClr val="accent2"/>
                </a:solidFill>
                <a:latin typeface="Franklin Gothic" panose="020B0604020202020204" charset="0"/>
                <a:cs typeface="Franklin Gothic" panose="020B0604020202020204" charset="0"/>
              </a:rPr>
              <a:t>identified</a:t>
            </a:r>
            <a:r>
              <a:rPr lang="en-US" sz="2200" b="0" i="0" u="none" strike="noStrike" baseline="0" dirty="0">
                <a:latin typeface="Franklin Gothic" panose="020B0604020202020204" charset="0"/>
                <a:cs typeface="Franklin Gothic" panose="020B0604020202020204" charset="0"/>
              </a:rPr>
              <a:t> which recommendations they felt were acceptable substitutes and complements (surfaced in a random order without labels; a screenshot is shown in Fig. 6d). Judges </a:t>
            </a:r>
            <a:r>
              <a:rPr lang="en-US" sz="2200" b="1" i="0" u="none" strike="noStrike" baseline="0" dirty="0">
                <a:solidFill>
                  <a:schemeClr val="accent2"/>
                </a:solidFill>
                <a:latin typeface="Franklin Gothic" panose="020B0604020202020204" charset="0"/>
                <a:cs typeface="Franklin Gothic" panose="020B0604020202020204" charset="0"/>
              </a:rPr>
              <a:t>evaluated</a:t>
            </a:r>
            <a:r>
              <a:rPr lang="en-US" sz="2200" b="0" i="0" u="none" strike="noStrike" baseline="0" dirty="0">
                <a:latin typeface="Franklin Gothic" panose="020B0604020202020204" charset="0"/>
                <a:cs typeface="Franklin Gothic" panose="020B0604020202020204" charset="0"/>
              </a:rPr>
              <a:t> the top recommendation, and top-5 recommendations separately, </a:t>
            </a:r>
            <a:r>
              <a:rPr lang="en-US" sz="2200" b="1" i="0" u="none" strike="noStrike" baseline="0" dirty="0">
                <a:solidFill>
                  <a:schemeClr val="accent2"/>
                </a:solidFill>
                <a:latin typeface="Franklin Gothic" panose="020B0604020202020204" charset="0"/>
                <a:cs typeface="Franklin Gothic" panose="020B0604020202020204" charset="0"/>
              </a:rPr>
              <a:t>yielding results shown in Figure 5</a:t>
            </a:r>
            <a:r>
              <a:rPr lang="en-US" sz="2200" b="0" i="0" u="none" strike="noStrike" baseline="0" dirty="0">
                <a:latin typeface="Franklin Gothic" panose="020B0604020202020204" charset="0"/>
                <a:cs typeface="Franklin Gothic" panose="020B0604020202020204" charset="0"/>
              </a:rPr>
              <a:t>.”</a:t>
            </a:r>
            <a:endParaRPr lang="en-US" sz="2200" b="0" i="0" u="none" strike="noStrike" baseline="0" dirty="0">
              <a:solidFill>
                <a:srgbClr val="000000"/>
              </a:solidFill>
              <a:latin typeface="Franklin Gothic" panose="020B0604020202020204" charset="0"/>
              <a:cs typeface="Franklin Gothic" panose="020B0604020202020204" charset="0"/>
            </a:endParaRPr>
          </a:p>
          <a:p>
            <a:pPr marL="101598" indent="0" algn="l">
              <a:buNone/>
            </a:pPr>
            <a:endParaRPr lang="en-US" sz="18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0">
              <a:lnSpc>
                <a:spcPct val="100000"/>
              </a:lnSpc>
              <a:spcAft>
                <a:spcPts val="300"/>
              </a:spcAft>
              <a:buNone/>
            </a:pPr>
            <a:r>
              <a:rPr lang="en-US" sz="2600" b="1" dirty="0">
                <a:solidFill>
                  <a:srgbClr val="000000"/>
                </a:solidFill>
                <a:latin typeface="Franklin Gothic" panose="020B0604020202020204" charset="0"/>
              </a:rPr>
              <a:t>Conclusion</a:t>
            </a:r>
          </a:p>
          <a:p>
            <a:pPr marL="101598" indent="0" algn="l">
              <a:buNone/>
            </a:pPr>
            <a:r>
              <a:rPr lang="en-US" sz="2200" b="0" i="0" u="none" strike="noStrike" baseline="0" dirty="0">
                <a:latin typeface="Franklin Gothic" panose="020B0604020202020204"/>
                <a:cs typeface="Franklin Gothic" panose="020B0604020202020204" charset="0"/>
              </a:rPr>
              <a:t>“</a:t>
            </a:r>
            <a:r>
              <a:rPr lang="en-US" sz="2200" b="1" i="0" u="none" strike="noStrike" baseline="0" dirty="0">
                <a:solidFill>
                  <a:schemeClr val="accent2"/>
                </a:solidFill>
                <a:latin typeface="Franklin Gothic" panose="020B0604020202020204"/>
                <a:cs typeface="Franklin Gothic" panose="020B0604020202020204" charset="0"/>
              </a:rPr>
              <a:t>We have presented </a:t>
            </a:r>
            <a:r>
              <a:rPr lang="en-US" sz="2200" b="0" i="0" u="none" strike="noStrike" baseline="0" dirty="0" err="1">
                <a:latin typeface="Franklin Gothic" panose="020B0604020202020204"/>
                <a:cs typeface="Franklin Gothic" panose="020B0604020202020204" charset="0"/>
              </a:rPr>
              <a:t>Sceptre</a:t>
            </a:r>
            <a:r>
              <a:rPr lang="en-US" sz="2200" b="0" i="0" u="none" strike="noStrike" baseline="0" dirty="0">
                <a:latin typeface="Franklin Gothic" panose="020B0604020202020204"/>
                <a:cs typeface="Franklin Gothic" panose="020B0604020202020204" charset="0"/>
              </a:rPr>
              <a:t>, a model for predicting and understanding relationships between linked products. </a:t>
            </a:r>
            <a:r>
              <a:rPr lang="en-US" sz="2200" b="1" i="0" u="none" strike="noStrike" baseline="0" dirty="0">
                <a:solidFill>
                  <a:schemeClr val="accent2"/>
                </a:solidFill>
                <a:latin typeface="Franklin Gothic" panose="020B0604020202020204"/>
                <a:cs typeface="Franklin Gothic" panose="020B0604020202020204" charset="0"/>
              </a:rPr>
              <a:t>We have applied</a:t>
            </a:r>
            <a:r>
              <a:rPr lang="en-US" sz="2200" b="0" i="0" u="none" strike="noStrike" baseline="0" dirty="0">
                <a:latin typeface="Franklin Gothic" panose="020B0604020202020204"/>
                <a:cs typeface="Franklin Gothic" panose="020B0604020202020204" charset="0"/>
              </a:rPr>
              <a:t> this to the problem of identifying substitutable and complementary products on a large collection of Amazon data, including 144 million reviews and 237 million ground-truth relationships based on browsing and co-purchasing logs.”</a:t>
            </a:r>
          </a:p>
          <a:p>
            <a:pPr marL="101598" indent="0" algn="l">
              <a:buNone/>
            </a:pPr>
            <a:r>
              <a:rPr lang="en-US" sz="2200" dirty="0">
                <a:latin typeface="Franklin Gothic" panose="020B0604020202020204"/>
                <a:cs typeface="Franklin Gothic" panose="020B0604020202020204" charset="0"/>
              </a:rPr>
              <a:t>										(McAuley 2015)</a:t>
            </a:r>
          </a:p>
        </p:txBody>
      </p:sp>
    </p:spTree>
    <p:extLst>
      <p:ext uri="{BB962C8B-B14F-4D97-AF65-F5344CB8AC3E}">
        <p14:creationId xmlns:p14="http://schemas.microsoft.com/office/powerpoint/2010/main" val="296981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Franklin Gothic" panose="020B0604020202020204" charset="0"/>
                <a:cs typeface="Franklin Gothic" panose="020B0604020202020204" charset="0"/>
              </a:rPr>
              <a:t>Recap by Section</a:t>
            </a:r>
          </a:p>
        </p:txBody>
      </p:sp>
    </p:spTree>
    <p:extLst>
      <p:ext uri="{BB962C8B-B14F-4D97-AF65-F5344CB8AC3E}">
        <p14:creationId xmlns:p14="http://schemas.microsoft.com/office/powerpoint/2010/main" val="1919929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C7E-393F-4159-82D4-31BAF3DCA3CF}"/>
              </a:ext>
            </a:extLst>
          </p:cNvPr>
          <p:cNvSpPr>
            <a:spLocks noGrp="1"/>
          </p:cNvSpPr>
          <p:nvPr>
            <p:ph type="title"/>
          </p:nvPr>
        </p:nvSpPr>
        <p:spPr>
          <a:xfrm>
            <a:off x="555000" y="114797"/>
            <a:ext cx="11082000" cy="752100"/>
          </a:xfrm>
        </p:spPr>
        <p:txBody>
          <a:bodyPr>
            <a:noAutofit/>
          </a:bodyPr>
          <a:lstStyle/>
          <a:p>
            <a:pPr algn="ctr"/>
            <a:r>
              <a:rPr lang="en-US" sz="5400" b="1" kern="0" dirty="0">
                <a:solidFill>
                  <a:srgbClr val="F46524"/>
                </a:solidFill>
                <a:latin typeface="Franklin Gothic"/>
              </a:rPr>
              <a:t>INTRODUCTIONS</a:t>
            </a:r>
          </a:p>
        </p:txBody>
      </p:sp>
      <p:sp>
        <p:nvSpPr>
          <p:cNvPr id="3" name="Text Placeholder 2">
            <a:extLst>
              <a:ext uri="{FF2B5EF4-FFF2-40B4-BE49-F238E27FC236}">
                <a16:creationId xmlns:a16="http://schemas.microsoft.com/office/drawing/2014/main" id="{C3504B25-FBC4-4191-A018-8D9AAF500BA8}"/>
              </a:ext>
            </a:extLst>
          </p:cNvPr>
          <p:cNvSpPr>
            <a:spLocks noGrp="1"/>
          </p:cNvSpPr>
          <p:nvPr>
            <p:ph type="body" idx="1"/>
          </p:nvPr>
        </p:nvSpPr>
        <p:spPr>
          <a:xfrm>
            <a:off x="0" y="961900"/>
            <a:ext cx="12192000" cy="5347853"/>
          </a:xfrm>
          <a:noFill/>
        </p:spPr>
        <p:txBody>
          <a:bodyPr numCol="2">
            <a:noAutofit/>
          </a:bodyPr>
          <a:lstStyle/>
          <a:p>
            <a:pPr marL="225425" indent="0">
              <a:lnSpc>
                <a:spcPct val="120000"/>
              </a:lnSpc>
              <a:buNone/>
            </a:pPr>
            <a:r>
              <a:rPr lang="en-US" b="1" dirty="0">
                <a:solidFill>
                  <a:schemeClr val="accent2"/>
                </a:solidFill>
                <a:latin typeface="Franklin Gothic" panose="020B0604020202020204"/>
              </a:rPr>
              <a:t>PRESENT TENSE </a:t>
            </a:r>
          </a:p>
          <a:p>
            <a:pPr marL="225425" indent="0">
              <a:lnSpc>
                <a:spcPct val="120000"/>
              </a:lnSpc>
              <a:spcBef>
                <a:spcPts val="200"/>
              </a:spcBef>
              <a:buNone/>
            </a:pPr>
            <a:r>
              <a:rPr lang="en-US" u="sng" dirty="0">
                <a:latin typeface="Franklin Gothic" panose="020B0604020202020204"/>
              </a:rPr>
              <a:t>background info, motivation, stakes:</a:t>
            </a:r>
          </a:p>
          <a:p>
            <a:pPr marL="225425" indent="0">
              <a:lnSpc>
                <a:spcPct val="120000"/>
              </a:lnSpc>
              <a:spcBef>
                <a:spcPts val="200"/>
              </a:spcBef>
              <a:buNone/>
            </a:pPr>
            <a:r>
              <a:rPr lang="en-US" dirty="0">
                <a:latin typeface="Franklin Gothic" panose="020B0604020202020204"/>
              </a:rPr>
              <a:t>“coastal cities are facing”</a:t>
            </a:r>
          </a:p>
          <a:p>
            <a:pPr marL="225425" indent="0">
              <a:lnSpc>
                <a:spcPct val="120000"/>
              </a:lnSpc>
              <a:spcBef>
                <a:spcPts val="200"/>
              </a:spcBef>
              <a:buNone/>
            </a:pPr>
            <a:r>
              <a:rPr lang="en-US" u="sng" dirty="0">
                <a:latin typeface="Franklin Gothic" panose="020B0604020202020204"/>
              </a:rPr>
              <a:t> research gap:</a:t>
            </a:r>
          </a:p>
          <a:p>
            <a:pPr marL="225425" indent="0">
              <a:lnSpc>
                <a:spcPct val="120000"/>
              </a:lnSpc>
              <a:spcBef>
                <a:spcPts val="200"/>
              </a:spcBef>
              <a:buNone/>
            </a:pPr>
            <a:r>
              <a:rPr lang="en-US" dirty="0">
                <a:latin typeface="Franklin Gothic" panose="020B0604020202020204"/>
              </a:rPr>
              <a:t>“inundation </a:t>
            </a:r>
            <a:r>
              <a:rPr lang="en-US" b="1" dirty="0">
                <a:latin typeface="Franklin Gothic" panose="020B0604020202020204"/>
              </a:rPr>
              <a:t>does not </a:t>
            </a:r>
            <a:r>
              <a:rPr lang="en-US" dirty="0">
                <a:latin typeface="Franklin Gothic" panose="020B0604020202020204"/>
              </a:rPr>
              <a:t>regularly reach” </a:t>
            </a:r>
          </a:p>
          <a:p>
            <a:pPr marL="225425" indent="0">
              <a:lnSpc>
                <a:spcPct val="120000"/>
              </a:lnSpc>
              <a:spcBef>
                <a:spcPts val="200"/>
              </a:spcBef>
              <a:buNone/>
            </a:pPr>
            <a:r>
              <a:rPr lang="en-US" dirty="0">
                <a:latin typeface="Franklin Gothic" panose="020B0604020202020204"/>
              </a:rPr>
              <a:t>“Developing these methods, however, </a:t>
            </a:r>
            <a:r>
              <a:rPr lang="en-US" b="1" dirty="0">
                <a:latin typeface="Franklin Gothic" panose="020B0604020202020204"/>
              </a:rPr>
              <a:t>requires</a:t>
            </a:r>
            <a:r>
              <a:rPr lang="en-US" dirty="0">
                <a:latin typeface="Franklin Gothic" panose="020B0604020202020204"/>
              </a:rPr>
              <a:t>” </a:t>
            </a:r>
          </a:p>
          <a:p>
            <a:pPr marL="225425" indent="0">
              <a:lnSpc>
                <a:spcPct val="120000"/>
              </a:lnSpc>
              <a:spcBef>
                <a:spcPts val="200"/>
              </a:spcBef>
              <a:buNone/>
            </a:pPr>
            <a:r>
              <a:rPr lang="en-US" dirty="0">
                <a:latin typeface="Franklin Gothic" panose="020B0604020202020204"/>
              </a:rPr>
              <a:t>“</a:t>
            </a:r>
            <a:r>
              <a:rPr lang="en-US" b="1" dirty="0">
                <a:latin typeface="Franklin Gothic" panose="020B0604020202020204"/>
              </a:rPr>
              <a:t>is</a:t>
            </a:r>
            <a:r>
              <a:rPr lang="en-US" dirty="0">
                <a:latin typeface="Franklin Gothic" panose="020B0604020202020204"/>
              </a:rPr>
              <a:t> a largely unrepresented factor”</a:t>
            </a:r>
          </a:p>
          <a:p>
            <a:pPr marL="225425" indent="0">
              <a:lnSpc>
                <a:spcPct val="120000"/>
              </a:lnSpc>
              <a:spcBef>
                <a:spcPts val="200"/>
              </a:spcBef>
              <a:buNone/>
            </a:pPr>
            <a:r>
              <a:rPr lang="en-US" u="sng" dirty="0">
                <a:latin typeface="Franklin Gothic" panose="020B0604020202020204"/>
              </a:rPr>
              <a:t>lit review</a:t>
            </a:r>
            <a:r>
              <a:rPr lang="en-US" dirty="0">
                <a:latin typeface="Franklin Gothic" panose="020B0604020202020204"/>
              </a:rPr>
              <a:t>: “approaches </a:t>
            </a:r>
            <a:r>
              <a:rPr lang="en-US" b="1" dirty="0">
                <a:latin typeface="Franklin Gothic" panose="020B0604020202020204"/>
              </a:rPr>
              <a:t>are being </a:t>
            </a:r>
            <a:r>
              <a:rPr lang="en-US" dirty="0">
                <a:latin typeface="Franklin Gothic" panose="020B0604020202020204"/>
              </a:rPr>
              <a:t>increasingly used”</a:t>
            </a:r>
          </a:p>
          <a:p>
            <a:pPr marL="225425" indent="0">
              <a:lnSpc>
                <a:spcPct val="120000"/>
              </a:lnSpc>
              <a:spcBef>
                <a:spcPts val="200"/>
              </a:spcBef>
              <a:buNone/>
            </a:pPr>
            <a:endParaRPr lang="en-US" b="1" dirty="0">
              <a:solidFill>
                <a:schemeClr val="accent2"/>
              </a:solidFill>
              <a:latin typeface="Franklin Gothic" panose="020B0604020202020204"/>
            </a:endParaRPr>
          </a:p>
          <a:p>
            <a:pPr marL="225425" indent="0">
              <a:lnSpc>
                <a:spcPct val="120000"/>
              </a:lnSpc>
              <a:spcBef>
                <a:spcPts val="200"/>
              </a:spcBef>
              <a:buNone/>
            </a:pPr>
            <a:r>
              <a:rPr lang="en-US" b="1" dirty="0">
                <a:solidFill>
                  <a:schemeClr val="accent2"/>
                </a:solidFill>
                <a:latin typeface="Franklin Gothic" panose="020B0604020202020204"/>
              </a:rPr>
              <a:t>PRESENT PERFECT</a:t>
            </a:r>
          </a:p>
          <a:p>
            <a:pPr marL="225425" indent="0">
              <a:lnSpc>
                <a:spcPct val="120000"/>
              </a:lnSpc>
              <a:spcBef>
                <a:spcPts val="200"/>
              </a:spcBef>
              <a:buNone/>
            </a:pPr>
            <a:r>
              <a:rPr lang="en-US" u="sng" dirty="0">
                <a:latin typeface="Franklin Gothic" panose="020B0604020202020204"/>
              </a:rPr>
              <a:t>lit. review, state of the field</a:t>
            </a:r>
            <a:r>
              <a:rPr lang="en-US" dirty="0">
                <a:latin typeface="Franklin Gothic" panose="020B0604020202020204"/>
              </a:rPr>
              <a:t>: </a:t>
            </a:r>
          </a:p>
          <a:p>
            <a:pPr marL="225425" indent="0">
              <a:lnSpc>
                <a:spcPct val="120000"/>
              </a:lnSpc>
              <a:spcBef>
                <a:spcPts val="200"/>
              </a:spcBef>
              <a:buNone/>
            </a:pPr>
            <a:r>
              <a:rPr lang="en-US" dirty="0">
                <a:latin typeface="Franklin Gothic" panose="020B0604020202020204"/>
              </a:rPr>
              <a:t>“models based on the physical principles of groundwater flow </a:t>
            </a:r>
            <a:r>
              <a:rPr lang="en-US" b="1" dirty="0">
                <a:latin typeface="Franklin Gothic" panose="020B0604020202020204"/>
              </a:rPr>
              <a:t>have traditionally been </a:t>
            </a:r>
            <a:r>
              <a:rPr lang="en-US" dirty="0">
                <a:latin typeface="Franklin Gothic" panose="020B0604020202020204"/>
              </a:rPr>
              <a:t>some of the main tools for understanding”</a:t>
            </a:r>
          </a:p>
          <a:p>
            <a:pPr marL="225425" indent="0">
              <a:lnSpc>
                <a:spcPct val="120000"/>
              </a:lnSpc>
              <a:spcBef>
                <a:spcPts val="200"/>
              </a:spcBef>
              <a:buNone/>
            </a:pPr>
            <a:r>
              <a:rPr lang="en-US" dirty="0">
                <a:latin typeface="Franklin Gothic" panose="020B0604020202020204"/>
              </a:rPr>
              <a:t>“Several studies </a:t>
            </a:r>
            <a:r>
              <a:rPr lang="en-US" b="1" dirty="0">
                <a:latin typeface="Franklin Gothic" panose="020B0604020202020204"/>
              </a:rPr>
              <a:t>have applied </a:t>
            </a:r>
            <a:r>
              <a:rPr lang="en-US" dirty="0">
                <a:latin typeface="Franklin Gothic" panose="020B0604020202020204"/>
              </a:rPr>
              <a:t>NN models”</a:t>
            </a:r>
          </a:p>
          <a:p>
            <a:pPr marL="225425" indent="0">
              <a:lnSpc>
                <a:spcPct val="120000"/>
              </a:lnSpc>
              <a:spcBef>
                <a:spcPts val="200"/>
              </a:spcBef>
              <a:buNone/>
            </a:pPr>
            <a:r>
              <a:rPr lang="en-US" b="1" dirty="0">
                <a:solidFill>
                  <a:schemeClr val="accent2"/>
                </a:solidFill>
                <a:latin typeface="Franklin Gothic" panose="020B0604020202020204"/>
              </a:rPr>
              <a:t>PAST TENSE</a:t>
            </a:r>
          </a:p>
          <a:p>
            <a:pPr marL="225425" indent="0">
              <a:lnSpc>
                <a:spcPct val="120000"/>
              </a:lnSpc>
              <a:spcBef>
                <a:spcPts val="200"/>
              </a:spcBef>
              <a:buNone/>
            </a:pPr>
            <a:r>
              <a:rPr lang="en-US" u="sng" dirty="0">
                <a:latin typeface="Franklin Gothic" panose="020B0604020202020204"/>
              </a:rPr>
              <a:t>lit review</a:t>
            </a:r>
            <a:r>
              <a:rPr lang="en-US" dirty="0">
                <a:latin typeface="Franklin Gothic" panose="020B0604020202020204"/>
              </a:rPr>
              <a:t>: “LSTM </a:t>
            </a:r>
            <a:r>
              <a:rPr lang="en-US" b="1" dirty="0">
                <a:latin typeface="Franklin Gothic" panose="020B0604020202020204"/>
              </a:rPr>
              <a:t>was found </a:t>
            </a:r>
            <a:r>
              <a:rPr lang="en-US" dirty="0">
                <a:latin typeface="Franklin Gothic" panose="020B0604020202020204"/>
              </a:rPr>
              <a:t>to outperform”</a:t>
            </a:r>
          </a:p>
        </p:txBody>
      </p:sp>
    </p:spTree>
    <p:extLst>
      <p:ext uri="{BB962C8B-B14F-4D97-AF65-F5344CB8AC3E}">
        <p14:creationId xmlns:p14="http://schemas.microsoft.com/office/powerpoint/2010/main" val="2120543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C7E-393F-4159-82D4-31BAF3DCA3CF}"/>
              </a:ext>
            </a:extLst>
          </p:cNvPr>
          <p:cNvSpPr>
            <a:spLocks noGrp="1"/>
          </p:cNvSpPr>
          <p:nvPr>
            <p:ph type="title"/>
          </p:nvPr>
        </p:nvSpPr>
        <p:spPr>
          <a:xfrm>
            <a:off x="555000" y="154380"/>
            <a:ext cx="11082000" cy="751312"/>
          </a:xfrm>
        </p:spPr>
        <p:txBody>
          <a:bodyPr>
            <a:noAutofit/>
          </a:bodyPr>
          <a:lstStyle/>
          <a:p>
            <a:pPr algn="ctr"/>
            <a:r>
              <a:rPr lang="en-US" sz="5400" b="1" kern="0" dirty="0">
                <a:solidFill>
                  <a:srgbClr val="F46524"/>
                </a:solidFill>
                <a:latin typeface="Franklin Gothic"/>
              </a:rPr>
              <a:t>METHODS</a:t>
            </a:r>
          </a:p>
        </p:txBody>
      </p:sp>
      <p:sp>
        <p:nvSpPr>
          <p:cNvPr id="5" name="Text Placeholder 2">
            <a:extLst>
              <a:ext uri="{FF2B5EF4-FFF2-40B4-BE49-F238E27FC236}">
                <a16:creationId xmlns:a16="http://schemas.microsoft.com/office/drawing/2014/main" id="{8FC47D11-E54A-4403-8B44-616FA071DD2D}"/>
              </a:ext>
            </a:extLst>
          </p:cNvPr>
          <p:cNvSpPr txBox="1">
            <a:spLocks/>
          </p:cNvSpPr>
          <p:nvPr/>
        </p:nvSpPr>
        <p:spPr>
          <a:xfrm>
            <a:off x="342814" y="1194459"/>
            <a:ext cx="11506371" cy="5509161"/>
          </a:xfrm>
          <a:prstGeom prst="rect">
            <a:avLst/>
          </a:prstGeom>
          <a:solidFill>
            <a:schemeClr val="bg1"/>
          </a:solidFill>
        </p:spPr>
        <p:txBody>
          <a:bodyPr spcFirstLastPara="1" vert="horz" wrap="square" lIns="91425" tIns="91425" rIns="91425" bIns="91425" numCol="2" rtlCol="0" anchor="t" anchorCtr="0">
            <a:noAutofit/>
          </a:bodyPr>
          <a:lstStyle>
            <a:lvl1pPr marL="609585" lvl="0" indent="-507987" algn="l" defTabSz="914400" rtl="0" eaLnBrk="1" latinLnBrk="0" hangingPunct="1">
              <a:lnSpc>
                <a:spcPct val="90000"/>
              </a:lnSpc>
              <a:spcBef>
                <a:spcPts val="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7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7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65655" algn="l" defTabSz="914400" rtl="0" eaLnBrk="1" latinLnBrk="0" hangingPunct="1">
              <a:lnSpc>
                <a:spcPct val="90000"/>
              </a:lnSpc>
              <a:spcBef>
                <a:spcPts val="1733"/>
              </a:spcBef>
              <a:spcAft>
                <a:spcPts val="0"/>
              </a:spcAft>
              <a:buSzPts val="19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1733"/>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40256" algn="l" defTabSz="914400" rtl="0" eaLnBrk="1" latinLnBrk="0" hangingPunct="1">
              <a:lnSpc>
                <a:spcPct val="90000"/>
              </a:lnSpc>
              <a:spcBef>
                <a:spcPts val="1733"/>
              </a:spcBef>
              <a:spcAft>
                <a:spcPts val="0"/>
              </a:spcAft>
              <a:buSzPts val="16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1733"/>
              </a:spcBef>
              <a:spcAft>
                <a:spcPts val="1733"/>
              </a:spcAft>
              <a:buSzPts val="1400"/>
              <a:buFont typeface="Arial" panose="020B0604020202020204" pitchFamily="34" charset="0"/>
              <a:buChar char="■"/>
              <a:defRPr sz="1800" kern="1200">
                <a:solidFill>
                  <a:schemeClr val="tx1"/>
                </a:solidFill>
                <a:latin typeface="+mn-lt"/>
                <a:ea typeface="+mn-ea"/>
                <a:cs typeface="+mn-cs"/>
              </a:defRPr>
            </a:lvl9pPr>
          </a:lstStyle>
          <a:p>
            <a:pPr marL="101598" indent="0">
              <a:lnSpc>
                <a:spcPct val="120000"/>
              </a:lnSpc>
              <a:buFont typeface="Arial" panose="020B0604020202020204" pitchFamily="34" charset="0"/>
              <a:buNone/>
            </a:pPr>
            <a:r>
              <a:rPr lang="en-US" b="1" dirty="0">
                <a:solidFill>
                  <a:schemeClr val="accent2"/>
                </a:solidFill>
                <a:latin typeface="Franklin Gothic" panose="020B0604020202020204"/>
              </a:rPr>
              <a:t>PRESENT TENSE </a:t>
            </a:r>
          </a:p>
          <a:p>
            <a:pPr marL="101598" indent="0">
              <a:lnSpc>
                <a:spcPct val="120000"/>
              </a:lnSpc>
              <a:spcBef>
                <a:spcPts val="200"/>
              </a:spcBef>
              <a:buFont typeface="Arial" panose="020B0604020202020204" pitchFamily="34" charset="0"/>
              <a:buNone/>
            </a:pPr>
            <a:r>
              <a:rPr lang="en-US" u="sng" dirty="0">
                <a:latin typeface="Franklin Gothic" panose="020B0604020202020204"/>
              </a:rPr>
              <a:t>study area</a:t>
            </a:r>
            <a:r>
              <a:rPr lang="en-US" dirty="0">
                <a:latin typeface="Franklin Gothic" panose="020B0604020202020204"/>
              </a:rPr>
              <a:t>: “The city covers 121 km</a:t>
            </a:r>
            <a:r>
              <a:rPr lang="en-US" baseline="30000" dirty="0">
                <a:latin typeface="Franklin Gothic" panose="020B0604020202020204"/>
              </a:rPr>
              <a:t>2</a:t>
            </a:r>
            <a:r>
              <a:rPr lang="en-US" dirty="0">
                <a:latin typeface="Franklin Gothic" panose="020B0604020202020204"/>
              </a:rPr>
              <a:t> of land”</a:t>
            </a:r>
          </a:p>
          <a:p>
            <a:pPr marL="101598" indent="0">
              <a:lnSpc>
                <a:spcPct val="120000"/>
              </a:lnSpc>
              <a:spcBef>
                <a:spcPts val="200"/>
              </a:spcBef>
              <a:buFont typeface="Arial" panose="020B0604020202020204" pitchFamily="34" charset="0"/>
              <a:buNone/>
            </a:pPr>
            <a:r>
              <a:rPr lang="en-US" u="sng" dirty="0">
                <a:latin typeface="Franklin Gothic" panose="020B0604020202020204"/>
              </a:rPr>
              <a:t>description/definition</a:t>
            </a:r>
            <a:r>
              <a:rPr lang="en-US" dirty="0">
                <a:latin typeface="Franklin Gothic" panose="020B0604020202020204"/>
              </a:rPr>
              <a:t>: “is generally done by”</a:t>
            </a:r>
          </a:p>
          <a:p>
            <a:pPr marL="101598" indent="0">
              <a:lnSpc>
                <a:spcPct val="120000"/>
              </a:lnSpc>
              <a:spcBef>
                <a:spcPts val="200"/>
              </a:spcBef>
              <a:buFont typeface="Arial" panose="020B0604020202020204" pitchFamily="34" charset="0"/>
              <a:buNone/>
            </a:pPr>
            <a:r>
              <a:rPr lang="en-US" u="sng" dirty="0">
                <a:latin typeface="Franklin Gothic" panose="020B0604020202020204"/>
              </a:rPr>
              <a:t>explanation</a:t>
            </a:r>
            <a:r>
              <a:rPr lang="en-US" dirty="0">
                <a:latin typeface="Franklin Gothic" panose="020B0604020202020204"/>
              </a:rPr>
              <a:t>: “special techniques are needed”</a:t>
            </a:r>
          </a:p>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PRESENT PERFECT</a:t>
            </a:r>
          </a:p>
          <a:p>
            <a:pPr marL="101598" indent="0">
              <a:lnSpc>
                <a:spcPct val="120000"/>
              </a:lnSpc>
              <a:spcBef>
                <a:spcPts val="200"/>
              </a:spcBef>
              <a:buFont typeface="Arial" panose="020B0604020202020204" pitchFamily="34" charset="0"/>
              <a:buNone/>
            </a:pPr>
            <a:r>
              <a:rPr lang="en-US" u="sng" dirty="0">
                <a:latin typeface="Franklin Gothic" panose="020B0604020202020204"/>
              </a:rPr>
              <a:t>explanations/descriptions of methods</a:t>
            </a:r>
          </a:p>
          <a:p>
            <a:pPr marL="101598" indent="0">
              <a:lnSpc>
                <a:spcPct val="120000"/>
              </a:lnSpc>
              <a:spcBef>
                <a:spcPts val="200"/>
              </a:spcBef>
              <a:buFont typeface="Arial" panose="020B0604020202020204" pitchFamily="34" charset="0"/>
              <a:buNone/>
            </a:pPr>
            <a:r>
              <a:rPr lang="en-US" dirty="0">
                <a:latin typeface="Franklin Gothic" panose="020B0604020202020204"/>
              </a:rPr>
              <a:t>“have been specifically designed”</a:t>
            </a:r>
          </a:p>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PAST TENSE</a:t>
            </a:r>
          </a:p>
          <a:p>
            <a:pPr marL="101598" indent="0">
              <a:lnSpc>
                <a:spcPct val="120000"/>
              </a:lnSpc>
              <a:spcBef>
                <a:spcPts val="200"/>
              </a:spcBef>
              <a:buFont typeface="Arial" panose="020B0604020202020204" pitchFamily="34" charset="0"/>
              <a:buNone/>
            </a:pPr>
            <a:r>
              <a:rPr lang="en-US" u="sng" dirty="0">
                <a:latin typeface="Franklin Gothic" panose="020B0604020202020204"/>
              </a:rPr>
              <a:t>things you did:</a:t>
            </a:r>
          </a:p>
          <a:p>
            <a:pPr marL="101598" indent="0">
              <a:lnSpc>
                <a:spcPct val="120000"/>
              </a:lnSpc>
              <a:spcBef>
                <a:spcPts val="200"/>
              </a:spcBef>
              <a:buFont typeface="Arial" panose="020B0604020202020204" pitchFamily="34" charset="0"/>
              <a:buNone/>
            </a:pPr>
            <a:r>
              <a:rPr lang="en-US" dirty="0">
                <a:latin typeface="Franklin Gothic" panose="020B0604020202020204"/>
              </a:rPr>
              <a:t>“was applied to”</a:t>
            </a:r>
          </a:p>
          <a:p>
            <a:pPr marL="101598" indent="0">
              <a:lnSpc>
                <a:spcPct val="120000"/>
              </a:lnSpc>
              <a:spcBef>
                <a:spcPts val="200"/>
              </a:spcBef>
              <a:buFont typeface="Arial" panose="020B0604020202020204" pitchFamily="34" charset="0"/>
              <a:buNone/>
            </a:pPr>
            <a:r>
              <a:rPr lang="en-US" dirty="0">
                <a:latin typeface="Franklin Gothic" panose="020B0604020202020204"/>
              </a:rPr>
              <a:t>“was based on”</a:t>
            </a:r>
          </a:p>
          <a:p>
            <a:pPr marL="101598" indent="0">
              <a:lnSpc>
                <a:spcPct val="120000"/>
              </a:lnSpc>
              <a:spcBef>
                <a:spcPts val="200"/>
              </a:spcBef>
              <a:buFont typeface="Arial" panose="020B0604020202020204" pitchFamily="34" charset="0"/>
              <a:buNone/>
            </a:pPr>
            <a:r>
              <a:rPr lang="en-US" dirty="0">
                <a:latin typeface="Franklin Gothic" panose="020B0604020202020204"/>
              </a:rPr>
              <a:t>“was used”</a:t>
            </a:r>
          </a:p>
          <a:p>
            <a:pPr marL="101598" indent="0">
              <a:lnSpc>
                <a:spcPct val="120000"/>
              </a:lnSpc>
              <a:spcBef>
                <a:spcPts val="200"/>
              </a:spcBef>
              <a:buFont typeface="Arial" panose="020B0604020202020204" pitchFamily="34" charset="0"/>
              <a:buNone/>
            </a:pPr>
            <a:r>
              <a:rPr lang="en-US" dirty="0">
                <a:latin typeface="Franklin Gothic" panose="020B0604020202020204"/>
              </a:rPr>
              <a:t>“were bootstrapped”</a:t>
            </a:r>
          </a:p>
          <a:p>
            <a:pPr marL="101598" indent="0">
              <a:lnSpc>
                <a:spcPct val="120000"/>
              </a:lnSpc>
              <a:spcBef>
                <a:spcPts val="200"/>
              </a:spcBef>
              <a:buFont typeface="Arial" panose="020B0604020202020204" pitchFamily="34" charset="0"/>
              <a:buNone/>
            </a:pPr>
            <a:r>
              <a:rPr lang="en-US" dirty="0">
                <a:latin typeface="Franklin Gothic" panose="020B0604020202020204"/>
              </a:rPr>
              <a:t>“training was carried out”</a:t>
            </a:r>
          </a:p>
          <a:p>
            <a:pPr marL="101598" indent="0">
              <a:lnSpc>
                <a:spcPct val="120000"/>
              </a:lnSpc>
              <a:spcBef>
                <a:spcPts val="200"/>
              </a:spcBef>
              <a:buFont typeface="Arial" panose="020B0604020202020204" pitchFamily="34" charset="0"/>
              <a:buNone/>
            </a:pPr>
            <a:r>
              <a:rPr lang="en-US" dirty="0">
                <a:latin typeface="Franklin Gothic" panose="020B0604020202020204"/>
              </a:rPr>
              <a:t>“post-processing consisted mainly of”</a:t>
            </a:r>
          </a:p>
        </p:txBody>
      </p:sp>
    </p:spTree>
    <p:extLst>
      <p:ext uri="{BB962C8B-B14F-4D97-AF65-F5344CB8AC3E}">
        <p14:creationId xmlns:p14="http://schemas.microsoft.com/office/powerpoint/2010/main" val="68568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C7E-393F-4159-82D4-31BAF3DCA3CF}"/>
              </a:ext>
            </a:extLst>
          </p:cNvPr>
          <p:cNvSpPr>
            <a:spLocks noGrp="1"/>
          </p:cNvSpPr>
          <p:nvPr>
            <p:ph type="title"/>
          </p:nvPr>
        </p:nvSpPr>
        <p:spPr>
          <a:xfrm>
            <a:off x="555000" y="47505"/>
            <a:ext cx="11082000" cy="751312"/>
          </a:xfrm>
        </p:spPr>
        <p:txBody>
          <a:bodyPr>
            <a:noAutofit/>
          </a:bodyPr>
          <a:lstStyle/>
          <a:p>
            <a:pPr algn="ctr"/>
            <a:r>
              <a:rPr lang="en-US" sz="5400" b="1" kern="0" dirty="0">
                <a:solidFill>
                  <a:srgbClr val="F46524"/>
                </a:solidFill>
                <a:latin typeface="Franklin Gothic"/>
              </a:rPr>
              <a:t>RESULTS</a:t>
            </a:r>
          </a:p>
        </p:txBody>
      </p:sp>
      <p:sp>
        <p:nvSpPr>
          <p:cNvPr id="5" name="Text Placeholder 2">
            <a:extLst>
              <a:ext uri="{FF2B5EF4-FFF2-40B4-BE49-F238E27FC236}">
                <a16:creationId xmlns:a16="http://schemas.microsoft.com/office/drawing/2014/main" id="{8FC47D11-E54A-4403-8B44-616FA071DD2D}"/>
              </a:ext>
            </a:extLst>
          </p:cNvPr>
          <p:cNvSpPr txBox="1">
            <a:spLocks/>
          </p:cNvSpPr>
          <p:nvPr/>
        </p:nvSpPr>
        <p:spPr>
          <a:xfrm>
            <a:off x="0" y="881942"/>
            <a:ext cx="12192000" cy="5509161"/>
          </a:xfrm>
          <a:prstGeom prst="rect">
            <a:avLst/>
          </a:prstGeom>
          <a:solidFill>
            <a:schemeClr val="bg1"/>
          </a:solidFill>
        </p:spPr>
        <p:txBody>
          <a:bodyPr spcFirstLastPara="1" vert="horz" wrap="square" lIns="91425" tIns="91425" rIns="91425" bIns="91425" numCol="2" rtlCol="0" anchor="t" anchorCtr="0">
            <a:noAutofit/>
          </a:bodyPr>
          <a:lstStyle>
            <a:lvl1pPr marL="609585" lvl="0" indent="-507987" algn="l" defTabSz="914400" rtl="0" eaLnBrk="1" latinLnBrk="0" hangingPunct="1">
              <a:lnSpc>
                <a:spcPct val="90000"/>
              </a:lnSpc>
              <a:spcBef>
                <a:spcPts val="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7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7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65655" algn="l" defTabSz="914400" rtl="0" eaLnBrk="1" latinLnBrk="0" hangingPunct="1">
              <a:lnSpc>
                <a:spcPct val="90000"/>
              </a:lnSpc>
              <a:spcBef>
                <a:spcPts val="1733"/>
              </a:spcBef>
              <a:spcAft>
                <a:spcPts val="0"/>
              </a:spcAft>
              <a:buSzPts val="19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1733"/>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40256" algn="l" defTabSz="914400" rtl="0" eaLnBrk="1" latinLnBrk="0" hangingPunct="1">
              <a:lnSpc>
                <a:spcPct val="90000"/>
              </a:lnSpc>
              <a:spcBef>
                <a:spcPts val="1733"/>
              </a:spcBef>
              <a:spcAft>
                <a:spcPts val="0"/>
              </a:spcAft>
              <a:buSzPts val="16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1733"/>
              </a:spcBef>
              <a:spcAft>
                <a:spcPts val="1733"/>
              </a:spcAft>
              <a:buSzPts val="1400"/>
              <a:buFont typeface="Arial" panose="020B0604020202020204" pitchFamily="34" charset="0"/>
              <a:buChar char="■"/>
              <a:defRPr sz="1800" kern="1200">
                <a:solidFill>
                  <a:schemeClr val="tx1"/>
                </a:solidFill>
                <a:latin typeface="+mn-lt"/>
                <a:ea typeface="+mn-ea"/>
                <a:cs typeface="+mn-cs"/>
              </a:defRPr>
            </a:lvl9pPr>
          </a:lstStyle>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PAST TENSE </a:t>
            </a:r>
          </a:p>
          <a:p>
            <a:pPr marL="101598" indent="0">
              <a:lnSpc>
                <a:spcPct val="120000"/>
              </a:lnSpc>
              <a:spcBef>
                <a:spcPts val="200"/>
              </a:spcBef>
              <a:buFont typeface="Arial" panose="020B0604020202020204" pitchFamily="34" charset="0"/>
              <a:buNone/>
            </a:pPr>
            <a:r>
              <a:rPr lang="en-US" u="sng" dirty="0">
                <a:latin typeface="Franklin Gothic" panose="020B0604020202020204"/>
              </a:rPr>
              <a:t>reporting specific results:</a:t>
            </a:r>
          </a:p>
          <a:p>
            <a:pPr marL="101598" indent="0">
              <a:lnSpc>
                <a:spcPct val="120000"/>
              </a:lnSpc>
              <a:spcBef>
                <a:spcPts val="200"/>
              </a:spcBef>
              <a:buFont typeface="Arial" panose="020B0604020202020204" pitchFamily="34" charset="0"/>
              <a:buNone/>
            </a:pPr>
            <a:r>
              <a:rPr lang="en-US" dirty="0">
                <a:latin typeface="Franklin Gothic" panose="020B0604020202020204"/>
              </a:rPr>
              <a:t>“outperformed the models”</a:t>
            </a:r>
          </a:p>
          <a:p>
            <a:pPr marL="101598" indent="0">
              <a:lnSpc>
                <a:spcPct val="120000"/>
              </a:lnSpc>
              <a:spcBef>
                <a:spcPts val="200"/>
              </a:spcBef>
              <a:buFont typeface="Arial" panose="020B0604020202020204" pitchFamily="34" charset="0"/>
              <a:buNone/>
            </a:pPr>
            <a:r>
              <a:rPr lang="en-US" dirty="0">
                <a:latin typeface="Franklin Gothic" panose="020B0604020202020204"/>
              </a:rPr>
              <a:t>“had RMSE values”</a:t>
            </a:r>
          </a:p>
          <a:p>
            <a:pPr marL="101598" indent="0">
              <a:lnSpc>
                <a:spcPct val="120000"/>
              </a:lnSpc>
              <a:spcBef>
                <a:spcPts val="200"/>
              </a:spcBef>
              <a:buFont typeface="Arial" panose="020B0604020202020204" pitchFamily="34" charset="0"/>
              <a:buNone/>
            </a:pPr>
            <a:r>
              <a:rPr lang="en-US" dirty="0">
                <a:latin typeface="Franklin Gothic" panose="020B0604020202020204"/>
              </a:rPr>
              <a:t>“was true for”</a:t>
            </a:r>
          </a:p>
          <a:p>
            <a:pPr marL="101598" indent="0">
              <a:lnSpc>
                <a:spcPct val="120000"/>
              </a:lnSpc>
              <a:spcBef>
                <a:spcPts val="200"/>
              </a:spcBef>
              <a:buFont typeface="Arial" panose="020B0604020202020204" pitchFamily="34" charset="0"/>
              <a:buNone/>
            </a:pPr>
            <a:r>
              <a:rPr lang="en-US" dirty="0">
                <a:latin typeface="Franklin Gothic" panose="020B0604020202020204"/>
              </a:rPr>
              <a:t>“was greater”</a:t>
            </a:r>
          </a:p>
          <a:p>
            <a:pPr marL="101598" indent="0">
              <a:lnSpc>
                <a:spcPct val="120000"/>
              </a:lnSpc>
              <a:spcBef>
                <a:spcPts val="200"/>
              </a:spcBef>
              <a:buFont typeface="Arial" panose="020B0604020202020204" pitchFamily="34" charset="0"/>
              <a:buNone/>
            </a:pPr>
            <a:r>
              <a:rPr lang="en-US" dirty="0">
                <a:latin typeface="Franklin Gothic" panose="020B0604020202020204"/>
              </a:rPr>
              <a:t>“decreased”</a:t>
            </a:r>
          </a:p>
          <a:p>
            <a:pPr marL="101598" indent="0">
              <a:lnSpc>
                <a:spcPct val="120000"/>
              </a:lnSpc>
              <a:spcBef>
                <a:spcPts val="200"/>
              </a:spcBef>
              <a:buFont typeface="Arial" panose="020B0604020202020204" pitchFamily="34" charset="0"/>
              <a:buNone/>
            </a:pPr>
            <a:r>
              <a:rPr lang="en-US" dirty="0">
                <a:latin typeface="Franklin Gothic" panose="020B0604020202020204"/>
              </a:rPr>
              <a:t>“ranged from”</a:t>
            </a:r>
          </a:p>
          <a:p>
            <a:pPr marL="101598" indent="0">
              <a:lnSpc>
                <a:spcPct val="120000"/>
              </a:lnSpc>
              <a:spcBef>
                <a:spcPts val="200"/>
              </a:spcBef>
              <a:buFont typeface="Arial" panose="020B0604020202020204" pitchFamily="34" charset="0"/>
              <a:buNone/>
            </a:pPr>
            <a:endParaRPr lang="en-US" b="1" dirty="0">
              <a:solidFill>
                <a:schemeClr val="accent2"/>
              </a:solidFill>
              <a:latin typeface="Franklin Gothic" panose="020B0604020202020204"/>
            </a:endParaRPr>
          </a:p>
          <a:p>
            <a:pPr marL="101598" indent="0">
              <a:lnSpc>
                <a:spcPct val="120000"/>
              </a:lnSpc>
              <a:spcBef>
                <a:spcPts val="200"/>
              </a:spcBef>
              <a:buFont typeface="Arial" panose="020B0604020202020204" pitchFamily="34" charset="0"/>
              <a:buNone/>
            </a:pPr>
            <a:endParaRPr lang="en-US" b="1" dirty="0">
              <a:solidFill>
                <a:schemeClr val="accent2"/>
              </a:solidFill>
              <a:latin typeface="Franklin Gothic" panose="020B0604020202020204"/>
            </a:endParaRPr>
          </a:p>
          <a:p>
            <a:pPr marL="101598" indent="0">
              <a:lnSpc>
                <a:spcPct val="120000"/>
              </a:lnSpc>
              <a:spcBef>
                <a:spcPts val="200"/>
              </a:spcBef>
              <a:buFont typeface="Arial" panose="020B0604020202020204" pitchFamily="34" charset="0"/>
              <a:buNone/>
            </a:pPr>
            <a:endParaRPr lang="en-US" b="1" dirty="0">
              <a:solidFill>
                <a:schemeClr val="accent2"/>
              </a:solidFill>
              <a:latin typeface="Franklin Gothic" panose="020B0604020202020204"/>
            </a:endParaRPr>
          </a:p>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PRESENT TENSE</a:t>
            </a:r>
          </a:p>
          <a:p>
            <a:pPr marL="101598" indent="0">
              <a:lnSpc>
                <a:spcPct val="120000"/>
              </a:lnSpc>
              <a:spcBef>
                <a:spcPts val="200"/>
              </a:spcBef>
              <a:buFont typeface="Arial" panose="020B0604020202020204" pitchFamily="34" charset="0"/>
              <a:buNone/>
            </a:pPr>
            <a:r>
              <a:rPr lang="en-US" u="sng" dirty="0">
                <a:latin typeface="Franklin Gothic" panose="020B0604020202020204"/>
              </a:rPr>
              <a:t>talking about the paper itself</a:t>
            </a:r>
          </a:p>
          <a:p>
            <a:pPr marL="101598" indent="0">
              <a:lnSpc>
                <a:spcPct val="120000"/>
              </a:lnSpc>
              <a:spcBef>
                <a:spcPts val="200"/>
              </a:spcBef>
              <a:buNone/>
            </a:pPr>
            <a:r>
              <a:rPr lang="en-US" dirty="0">
                <a:latin typeface="Franklin Gothic" panose="020B0604020202020204"/>
              </a:rPr>
              <a:t>“the results in this subsection </a:t>
            </a:r>
            <a:r>
              <a:rPr lang="en-US" b="1" dirty="0">
                <a:latin typeface="Franklin Gothic" panose="020B0604020202020204"/>
              </a:rPr>
              <a:t>address</a:t>
            </a:r>
            <a:r>
              <a:rPr lang="en-US" dirty="0">
                <a:latin typeface="Franklin Gothic" panose="020B0604020202020204"/>
              </a:rPr>
              <a:t> hypotheses...”</a:t>
            </a:r>
          </a:p>
          <a:p>
            <a:pPr marL="101598" indent="0">
              <a:lnSpc>
                <a:spcPct val="120000"/>
              </a:lnSpc>
              <a:spcBef>
                <a:spcPts val="200"/>
              </a:spcBef>
              <a:buFont typeface="Arial" panose="020B0604020202020204" pitchFamily="34" charset="0"/>
              <a:buNone/>
            </a:pPr>
            <a:r>
              <a:rPr lang="en-US" dirty="0">
                <a:latin typeface="Franklin Gothic" panose="020B0604020202020204"/>
              </a:rPr>
              <a:t>“</a:t>
            </a:r>
            <a:r>
              <a:rPr lang="en-US" b="1" dirty="0">
                <a:latin typeface="Franklin Gothic" panose="020B0604020202020204"/>
              </a:rPr>
              <a:t>are shown </a:t>
            </a:r>
            <a:r>
              <a:rPr lang="en-US" dirty="0">
                <a:latin typeface="Franklin Gothic" panose="020B0604020202020204"/>
              </a:rPr>
              <a:t>in Figure 8”</a:t>
            </a:r>
          </a:p>
          <a:p>
            <a:pPr marL="101598" indent="0">
              <a:lnSpc>
                <a:spcPct val="120000"/>
              </a:lnSpc>
              <a:spcBef>
                <a:spcPts val="200"/>
              </a:spcBef>
              <a:buNone/>
            </a:pPr>
            <a:r>
              <a:rPr lang="en-US" dirty="0">
                <a:latin typeface="Franklin Gothic" panose="020B0604020202020204"/>
              </a:rPr>
              <a:t>“</a:t>
            </a:r>
            <a:r>
              <a:rPr lang="en-US" b="1" dirty="0">
                <a:latin typeface="Franklin Gothic" panose="020B0604020202020204"/>
              </a:rPr>
              <a:t>is available </a:t>
            </a:r>
            <a:r>
              <a:rPr lang="en-US" dirty="0">
                <a:latin typeface="Franklin Gothic" panose="020B0604020202020204"/>
              </a:rPr>
              <a:t>in Appendix A”</a:t>
            </a:r>
          </a:p>
          <a:p>
            <a:pPr marL="101598" indent="0">
              <a:lnSpc>
                <a:spcPct val="120000"/>
              </a:lnSpc>
              <a:spcBef>
                <a:spcPts val="200"/>
              </a:spcBef>
              <a:buNone/>
            </a:pPr>
            <a:r>
              <a:rPr lang="en-US" u="sng" dirty="0">
                <a:latin typeface="Franklin Gothic" panose="020B0604020202020204"/>
              </a:rPr>
              <a:t>stating trends</a:t>
            </a:r>
          </a:p>
          <a:p>
            <a:pPr marL="101598" indent="0">
              <a:lnSpc>
                <a:spcPct val="120000"/>
              </a:lnSpc>
              <a:spcBef>
                <a:spcPts val="200"/>
              </a:spcBef>
              <a:buFont typeface="Arial" panose="020B0604020202020204" pitchFamily="34" charset="0"/>
              <a:buNone/>
            </a:pPr>
            <a:r>
              <a:rPr lang="en-US" dirty="0">
                <a:latin typeface="Franklin Gothic" panose="020B0604020202020204"/>
              </a:rPr>
              <a:t>“</a:t>
            </a:r>
            <a:r>
              <a:rPr lang="en-US" b="1" dirty="0">
                <a:latin typeface="Franklin Gothic" panose="020B0604020202020204"/>
              </a:rPr>
              <a:t>correspond</a:t>
            </a:r>
            <a:r>
              <a:rPr lang="en-US" dirty="0">
                <a:latin typeface="Franklin Gothic" panose="020B0604020202020204"/>
              </a:rPr>
              <a:t> </a:t>
            </a:r>
            <a:r>
              <a:rPr lang="en-US" b="1" dirty="0">
                <a:latin typeface="Franklin Gothic" panose="020B0604020202020204"/>
              </a:rPr>
              <a:t>to</a:t>
            </a:r>
            <a:r>
              <a:rPr lang="en-US" dirty="0">
                <a:latin typeface="Franklin Gothic" panose="020B0604020202020204"/>
              </a:rPr>
              <a:t> hypotheses E-H”</a:t>
            </a:r>
          </a:p>
          <a:p>
            <a:pPr marL="101598" indent="0">
              <a:lnSpc>
                <a:spcPct val="120000"/>
              </a:lnSpc>
              <a:spcBef>
                <a:spcPts val="200"/>
              </a:spcBef>
              <a:buNone/>
            </a:pPr>
            <a:r>
              <a:rPr lang="en-US" dirty="0">
                <a:latin typeface="Franklin Gothic" panose="020B0604020202020204"/>
              </a:rPr>
              <a:t>“</a:t>
            </a:r>
            <a:r>
              <a:rPr lang="en-US" b="1" dirty="0">
                <a:latin typeface="Franklin Gothic" panose="020B0604020202020204"/>
              </a:rPr>
              <a:t>tends</a:t>
            </a:r>
            <a:r>
              <a:rPr lang="en-US" dirty="0">
                <a:latin typeface="Franklin Gothic" panose="020B0604020202020204"/>
              </a:rPr>
              <a:t> to be overly impacted”</a:t>
            </a:r>
          </a:p>
          <a:p>
            <a:pPr marL="101598" indent="0">
              <a:lnSpc>
                <a:spcPct val="120000"/>
              </a:lnSpc>
              <a:spcBef>
                <a:spcPts val="200"/>
              </a:spcBef>
              <a:buFont typeface="Arial" panose="020B0604020202020204" pitchFamily="34" charset="0"/>
              <a:buNone/>
            </a:pPr>
            <a:r>
              <a:rPr lang="en-US" dirty="0">
                <a:latin typeface="Franklin Gothic" panose="020B0604020202020204"/>
              </a:rPr>
              <a:t>the model “has greatly increasing error as the forecast horizon…”</a:t>
            </a:r>
          </a:p>
        </p:txBody>
      </p:sp>
    </p:spTree>
    <p:extLst>
      <p:ext uri="{BB962C8B-B14F-4D97-AF65-F5344CB8AC3E}">
        <p14:creationId xmlns:p14="http://schemas.microsoft.com/office/powerpoint/2010/main" val="25395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Book" panose="020B0503020102020204" pitchFamily="34" charset="0"/>
                <a:cs typeface="Franklin Gothic"/>
                <a:sym typeface="Franklin Gothic"/>
              </a:rPr>
              <a:t>Matching Tense to Content and Section</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082364" y="1318234"/>
            <a:ext cx="6425608" cy="5317433"/>
          </a:xfrm>
        </p:spPr>
        <p:txBody>
          <a:bodyPr>
            <a:normAutofit lnSpcReduction="10000"/>
          </a:bodyPr>
          <a:lstStyle/>
          <a:p>
            <a:pPr marL="558797" indent="-457200">
              <a:lnSpc>
                <a:spcPct val="110000"/>
              </a:lnSpc>
              <a:spcAft>
                <a:spcPts val="1800"/>
              </a:spcAft>
              <a:buFont typeface="Courier New" panose="02070309020205020404" pitchFamily="49" charset="0"/>
              <a:buChar char="o"/>
            </a:pPr>
            <a:r>
              <a:rPr lang="en-US" dirty="0">
                <a:latin typeface="Franklin Gothic" panose="020B0604020202020204" charset="0"/>
                <a:ea typeface="Calibri" panose="020F0502020204030204" pitchFamily="34" charset="0"/>
                <a:cs typeface="Franklin Gothic" panose="020B0604020202020204" charset="0"/>
              </a:rPr>
              <a:t>Since research articles follow the same general structure, we can make some generalizations about what kind of content each section conveys and what tense is most used. </a:t>
            </a:r>
          </a:p>
          <a:p>
            <a:pPr marL="558797" indent="-457200">
              <a:lnSpc>
                <a:spcPct val="110000"/>
              </a:lnSpc>
              <a:spcAft>
                <a:spcPts val="1800"/>
              </a:spcAft>
              <a:buFont typeface="Courier New" panose="02070309020205020404" pitchFamily="49" charset="0"/>
              <a:buChar char="o"/>
            </a:pPr>
            <a:r>
              <a:rPr lang="en-US" dirty="0">
                <a:latin typeface="Franklin Gothic" panose="020B0604020202020204" charset="0"/>
                <a:ea typeface="Calibri" panose="020F0502020204030204" pitchFamily="34" charset="0"/>
                <a:cs typeface="Franklin Gothic" panose="020B0604020202020204" charset="0"/>
              </a:rPr>
              <a:t>For example, Results and Methods sections mostly use past tense since you’re reporting specific things you did and their outcomes.</a:t>
            </a:r>
          </a:p>
        </p:txBody>
      </p:sp>
      <p:pic>
        <p:nvPicPr>
          <p:cNvPr id="4" name="Picture 3">
            <a:extLst>
              <a:ext uri="{FF2B5EF4-FFF2-40B4-BE49-F238E27FC236}">
                <a16:creationId xmlns:a16="http://schemas.microsoft.com/office/drawing/2014/main" id="{F82CFCD8-AF2D-45BD-8F2A-DB0A11B4C7B8}"/>
              </a:ext>
            </a:extLst>
          </p:cNvPr>
          <p:cNvPicPr>
            <a:picLocks noChangeAspect="1"/>
          </p:cNvPicPr>
          <p:nvPr/>
        </p:nvPicPr>
        <p:blipFill>
          <a:blip r:embed="rId3"/>
          <a:stretch>
            <a:fillRect/>
          </a:stretch>
        </p:blipFill>
        <p:spPr>
          <a:xfrm>
            <a:off x="359816" y="1182682"/>
            <a:ext cx="4488629" cy="5200382"/>
          </a:xfrm>
          <a:prstGeom prst="rect">
            <a:avLst/>
          </a:prstGeom>
        </p:spPr>
      </p:pic>
      <p:sp>
        <p:nvSpPr>
          <p:cNvPr id="5" name="Text Placeholder 2">
            <a:extLst>
              <a:ext uri="{FF2B5EF4-FFF2-40B4-BE49-F238E27FC236}">
                <a16:creationId xmlns:a16="http://schemas.microsoft.com/office/drawing/2014/main" id="{4D1362EB-AEC6-4AF9-8EF7-10AE18A9E133}"/>
              </a:ext>
            </a:extLst>
          </p:cNvPr>
          <p:cNvSpPr txBox="1">
            <a:spLocks/>
          </p:cNvSpPr>
          <p:nvPr/>
        </p:nvSpPr>
        <p:spPr>
          <a:xfrm>
            <a:off x="167070" y="6496214"/>
            <a:ext cx="9593618" cy="278905"/>
          </a:xfrm>
          <a:prstGeom prst="rect">
            <a:avLst/>
          </a:prstGeom>
        </p:spPr>
        <p:txBody>
          <a:bodyPr spcFirstLastPara="1" vert="horz" wrap="square" lIns="91425" tIns="91425" rIns="91425" bIns="91425" rtlCol="0" anchor="t" anchorCtr="0">
            <a:normAutofit fontScale="85000" lnSpcReduction="20000"/>
          </a:bodyPr>
          <a:lstStyle>
            <a:lvl1pPr marL="609585" lvl="0" indent="-507987" algn="l" defTabSz="914400" rtl="0" eaLnBrk="1" latinLnBrk="0" hangingPunct="1">
              <a:lnSpc>
                <a:spcPct val="90000"/>
              </a:lnSpc>
              <a:spcBef>
                <a:spcPts val="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7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7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65655" algn="l" defTabSz="914400" rtl="0" eaLnBrk="1" latinLnBrk="0" hangingPunct="1">
              <a:lnSpc>
                <a:spcPct val="90000"/>
              </a:lnSpc>
              <a:spcBef>
                <a:spcPts val="1733"/>
              </a:spcBef>
              <a:spcAft>
                <a:spcPts val="0"/>
              </a:spcAft>
              <a:buSzPts val="19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1733"/>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40256" algn="l" defTabSz="914400" rtl="0" eaLnBrk="1" latinLnBrk="0" hangingPunct="1">
              <a:lnSpc>
                <a:spcPct val="90000"/>
              </a:lnSpc>
              <a:spcBef>
                <a:spcPts val="1733"/>
              </a:spcBef>
              <a:spcAft>
                <a:spcPts val="0"/>
              </a:spcAft>
              <a:buSzPts val="16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1733"/>
              </a:spcBef>
              <a:spcAft>
                <a:spcPts val="1733"/>
              </a:spcAft>
              <a:buSzPts val="1400"/>
              <a:buFont typeface="Arial" panose="020B0604020202020204" pitchFamily="34" charset="0"/>
              <a:buChar char="■"/>
              <a:defRPr sz="1800" kern="1200">
                <a:solidFill>
                  <a:schemeClr val="tx1"/>
                </a:solidFill>
                <a:latin typeface="+mn-lt"/>
                <a:ea typeface="+mn-ea"/>
                <a:cs typeface="+mn-cs"/>
              </a:defRPr>
            </a:lvl9pPr>
          </a:lstStyle>
          <a:p>
            <a:pPr marL="76200" indent="0">
              <a:buFont typeface="Arial" panose="020B0604020202020204" pitchFamily="34" charset="0"/>
              <a:buNone/>
            </a:pPr>
            <a:r>
              <a:rPr lang="en-US" sz="1000" dirty="0"/>
              <a:t>Image: </a:t>
            </a:r>
            <a:r>
              <a:rPr lang="en-US" sz="1000" i="1" dirty="0"/>
              <a:t>Writing Research Articles for Publication</a:t>
            </a:r>
            <a:r>
              <a:rPr lang="en-US" sz="1000" dirty="0"/>
              <a:t>, AIT: </a:t>
            </a:r>
            <a:r>
              <a:rPr lang="en-US" sz="1000" dirty="0">
                <a:hlinkClick r:id="rId4"/>
              </a:rPr>
              <a:t>http://languages.ait.ac.th/wp-content/uploads/sites/18/2018/08/Writing-Research-Articles-for-Publication1.pdf</a:t>
            </a:r>
            <a:r>
              <a:rPr lang="en-US" sz="1000" dirty="0"/>
              <a:t> </a:t>
            </a:r>
          </a:p>
        </p:txBody>
      </p:sp>
    </p:spTree>
    <p:extLst>
      <p:ext uri="{BB962C8B-B14F-4D97-AF65-F5344CB8AC3E}">
        <p14:creationId xmlns:p14="http://schemas.microsoft.com/office/powerpoint/2010/main" val="18751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C7E-393F-4159-82D4-31BAF3DCA3CF}"/>
              </a:ext>
            </a:extLst>
          </p:cNvPr>
          <p:cNvSpPr>
            <a:spLocks noGrp="1"/>
          </p:cNvSpPr>
          <p:nvPr>
            <p:ph type="title"/>
          </p:nvPr>
        </p:nvSpPr>
        <p:spPr>
          <a:xfrm>
            <a:off x="555000" y="154380"/>
            <a:ext cx="11082000" cy="751312"/>
          </a:xfrm>
        </p:spPr>
        <p:txBody>
          <a:bodyPr>
            <a:noAutofit/>
          </a:bodyPr>
          <a:lstStyle/>
          <a:p>
            <a:pPr algn="ctr"/>
            <a:r>
              <a:rPr lang="en-US" sz="5400" b="1" kern="0" dirty="0">
                <a:solidFill>
                  <a:srgbClr val="F46524"/>
                </a:solidFill>
                <a:latin typeface="Franklin Gothic"/>
              </a:rPr>
              <a:t>DISCUSSIONS</a:t>
            </a:r>
          </a:p>
        </p:txBody>
      </p:sp>
      <p:sp>
        <p:nvSpPr>
          <p:cNvPr id="5" name="Text Placeholder 2">
            <a:extLst>
              <a:ext uri="{FF2B5EF4-FFF2-40B4-BE49-F238E27FC236}">
                <a16:creationId xmlns:a16="http://schemas.microsoft.com/office/drawing/2014/main" id="{8FC47D11-E54A-4403-8B44-616FA071DD2D}"/>
              </a:ext>
            </a:extLst>
          </p:cNvPr>
          <p:cNvSpPr txBox="1">
            <a:spLocks/>
          </p:cNvSpPr>
          <p:nvPr/>
        </p:nvSpPr>
        <p:spPr>
          <a:xfrm>
            <a:off x="0" y="1194459"/>
            <a:ext cx="12191999" cy="5509161"/>
          </a:xfrm>
          <a:prstGeom prst="rect">
            <a:avLst/>
          </a:prstGeom>
          <a:solidFill>
            <a:schemeClr val="bg1"/>
          </a:solidFill>
        </p:spPr>
        <p:txBody>
          <a:bodyPr spcFirstLastPara="1" vert="horz" wrap="square" lIns="91425" tIns="91425" rIns="91425" bIns="91425" numCol="2" rtlCol="0" anchor="t" anchorCtr="0">
            <a:noAutofit/>
          </a:bodyPr>
          <a:lstStyle>
            <a:lvl1pPr marL="609585" lvl="0" indent="-507987" algn="l" defTabSz="914400" rtl="0" eaLnBrk="1" latinLnBrk="0" hangingPunct="1">
              <a:lnSpc>
                <a:spcPct val="90000"/>
              </a:lnSpc>
              <a:spcBef>
                <a:spcPts val="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7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7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65655" algn="l" defTabSz="914400" rtl="0" eaLnBrk="1" latinLnBrk="0" hangingPunct="1">
              <a:lnSpc>
                <a:spcPct val="90000"/>
              </a:lnSpc>
              <a:spcBef>
                <a:spcPts val="1733"/>
              </a:spcBef>
              <a:spcAft>
                <a:spcPts val="0"/>
              </a:spcAft>
              <a:buSzPts val="19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1733"/>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40256" algn="l" defTabSz="914400" rtl="0" eaLnBrk="1" latinLnBrk="0" hangingPunct="1">
              <a:lnSpc>
                <a:spcPct val="90000"/>
              </a:lnSpc>
              <a:spcBef>
                <a:spcPts val="1733"/>
              </a:spcBef>
              <a:spcAft>
                <a:spcPts val="0"/>
              </a:spcAft>
              <a:buSzPts val="16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1733"/>
              </a:spcBef>
              <a:spcAft>
                <a:spcPts val="1733"/>
              </a:spcAft>
              <a:buSzPts val="1400"/>
              <a:buFont typeface="Arial" panose="020B0604020202020204" pitchFamily="34" charset="0"/>
              <a:buChar char="■"/>
              <a:defRPr sz="1800" kern="1200">
                <a:solidFill>
                  <a:schemeClr val="tx1"/>
                </a:solidFill>
                <a:latin typeface="+mn-lt"/>
                <a:ea typeface="+mn-ea"/>
                <a:cs typeface="+mn-cs"/>
              </a:defRPr>
            </a:lvl9pPr>
          </a:lstStyle>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PRESENT TENSE</a:t>
            </a:r>
          </a:p>
          <a:p>
            <a:pPr marL="101598" indent="0">
              <a:lnSpc>
                <a:spcPct val="120000"/>
              </a:lnSpc>
              <a:spcBef>
                <a:spcPts val="200"/>
              </a:spcBef>
              <a:buFont typeface="Arial" panose="020B0604020202020204" pitchFamily="34" charset="0"/>
              <a:buNone/>
            </a:pPr>
            <a:r>
              <a:rPr lang="en-US" sz="2600" u="sng" dirty="0">
                <a:latin typeface="Franklin Gothic" panose="020B0604020202020204"/>
              </a:rPr>
              <a:t>drawing conclusions: </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illustrate</a:t>
            </a:r>
            <a:r>
              <a:rPr lang="en-US" sz="2600" dirty="0">
                <a:latin typeface="Franklin Gothic" panose="020B0604020202020204"/>
              </a:rPr>
              <a:t> the trade-off”</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may be </a:t>
            </a:r>
            <a:r>
              <a:rPr lang="en-US" sz="2600" dirty="0">
                <a:latin typeface="Franklin Gothic" panose="020B0604020202020204"/>
              </a:rPr>
              <a:t>accurate enough”</a:t>
            </a:r>
          </a:p>
          <a:p>
            <a:pPr marL="101598" indent="0">
              <a:lnSpc>
                <a:spcPct val="120000"/>
              </a:lnSpc>
              <a:spcBef>
                <a:spcPts val="200"/>
              </a:spcBef>
              <a:buFont typeface="Arial" panose="020B0604020202020204" pitchFamily="34" charset="0"/>
              <a:buNone/>
            </a:pPr>
            <a:r>
              <a:rPr lang="en-US" sz="2600" u="sng" dirty="0">
                <a:latin typeface="Franklin Gothic" panose="020B0604020202020204"/>
              </a:rPr>
              <a:t>assessing &amp; excusing:</a:t>
            </a:r>
          </a:p>
          <a:p>
            <a:pPr marL="101598" indent="0">
              <a:lnSpc>
                <a:spcPct val="120000"/>
              </a:lnSpc>
              <a:spcBef>
                <a:spcPts val="200"/>
              </a:spcBef>
              <a:buNone/>
            </a:pPr>
            <a:r>
              <a:rPr lang="en-US" sz="2600" dirty="0">
                <a:latin typeface="Franklin Gothic" panose="020B0604020202020204"/>
              </a:rPr>
              <a:t>“</a:t>
            </a:r>
            <a:r>
              <a:rPr lang="en-US" sz="2600" b="1" dirty="0">
                <a:latin typeface="Franklin Gothic" panose="020B0604020202020204"/>
              </a:rPr>
              <a:t>seems</a:t>
            </a:r>
            <a:r>
              <a:rPr lang="en-US" sz="2600" dirty="0">
                <a:latin typeface="Franklin Gothic" panose="020B0604020202020204"/>
              </a:rPr>
              <a:t> reasonable”</a:t>
            </a:r>
          </a:p>
          <a:p>
            <a:pPr marL="101598" indent="0">
              <a:lnSpc>
                <a:spcPct val="120000"/>
              </a:lnSpc>
              <a:spcBef>
                <a:spcPts val="200"/>
              </a:spcBef>
              <a:buNone/>
            </a:pPr>
            <a:r>
              <a:rPr lang="en-US" sz="2600" dirty="0">
                <a:latin typeface="Franklin Gothic" panose="020B0604020202020204"/>
              </a:rPr>
              <a:t>a “reason for this difference </a:t>
            </a:r>
            <a:r>
              <a:rPr lang="en-US" sz="2600" b="1" dirty="0">
                <a:latin typeface="Franklin Gothic" panose="020B0604020202020204"/>
              </a:rPr>
              <a:t>could be</a:t>
            </a:r>
            <a:r>
              <a:rPr lang="en-US" sz="2600" dirty="0">
                <a:latin typeface="Franklin Gothic" panose="020B0604020202020204"/>
              </a:rPr>
              <a:t>”</a:t>
            </a:r>
          </a:p>
          <a:p>
            <a:pPr marL="101598" indent="0">
              <a:lnSpc>
                <a:spcPct val="120000"/>
              </a:lnSpc>
              <a:spcBef>
                <a:spcPts val="200"/>
              </a:spcBef>
              <a:buNone/>
            </a:pPr>
            <a:r>
              <a:rPr lang="en-US" sz="2600" u="sng" dirty="0">
                <a:latin typeface="Franklin Gothic" panose="020B0604020202020204"/>
              </a:rPr>
              <a:t>applications, contributions:</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are not suitable </a:t>
            </a:r>
            <a:r>
              <a:rPr lang="en-US" sz="2600" dirty="0">
                <a:latin typeface="Franklin Gothic" panose="020B0604020202020204"/>
              </a:rPr>
              <a:t>for use in”</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has implications </a:t>
            </a:r>
            <a:r>
              <a:rPr lang="en-US" sz="2600" dirty="0">
                <a:latin typeface="Franklin Gothic" panose="020B0604020202020204"/>
              </a:rPr>
              <a:t>beyond”</a:t>
            </a:r>
          </a:p>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PAST TENSE</a:t>
            </a:r>
          </a:p>
          <a:p>
            <a:pPr marL="101598" indent="0">
              <a:lnSpc>
                <a:spcPct val="120000"/>
              </a:lnSpc>
              <a:spcBef>
                <a:spcPts val="200"/>
              </a:spcBef>
              <a:buFont typeface="Arial" panose="020B0604020202020204" pitchFamily="34" charset="0"/>
              <a:buNone/>
            </a:pPr>
            <a:r>
              <a:rPr lang="en-US" sz="2600" u="sng" dirty="0">
                <a:latin typeface="Franklin Gothic" panose="020B0604020202020204"/>
              </a:rPr>
              <a:t>summarizing results:</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performed</a:t>
            </a:r>
            <a:r>
              <a:rPr lang="en-US" sz="2600" dirty="0">
                <a:latin typeface="Franklin Gothic" panose="020B0604020202020204"/>
              </a:rPr>
              <a:t> much worse”</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demonstrated</a:t>
            </a:r>
            <a:r>
              <a:rPr lang="en-US" sz="2600" dirty="0">
                <a:latin typeface="Franklin Gothic" panose="020B0604020202020204"/>
              </a:rPr>
              <a:t> predictive skill”</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influenced</a:t>
            </a:r>
            <a:r>
              <a:rPr lang="en-US" sz="2600" dirty="0">
                <a:latin typeface="Franklin Gothic" panose="020B0604020202020204"/>
              </a:rPr>
              <a:t> the accuracy”</a:t>
            </a:r>
          </a:p>
          <a:p>
            <a:pPr marL="101598" indent="0">
              <a:lnSpc>
                <a:spcPct val="120000"/>
              </a:lnSpc>
              <a:spcBef>
                <a:spcPts val="200"/>
              </a:spcBef>
              <a:buFont typeface="Arial" panose="020B0604020202020204" pitchFamily="34" charset="0"/>
              <a:buNone/>
            </a:pPr>
            <a:r>
              <a:rPr lang="en-US" b="1" dirty="0">
                <a:solidFill>
                  <a:schemeClr val="accent2"/>
                </a:solidFill>
                <a:latin typeface="Franklin Gothic" panose="020B0604020202020204"/>
              </a:rPr>
              <a:t>FUTURE TENSE</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predictions, applications, contributions:</a:t>
            </a:r>
          </a:p>
          <a:p>
            <a:pPr marL="101598" indent="0">
              <a:lnSpc>
                <a:spcPct val="120000"/>
              </a:lnSpc>
              <a:spcBef>
                <a:spcPts val="200"/>
              </a:spcBef>
              <a:buFont typeface="Arial" panose="020B0604020202020204" pitchFamily="34" charset="0"/>
              <a:buNone/>
            </a:pPr>
            <a:r>
              <a:rPr lang="en-US" sz="2600" dirty="0">
                <a:latin typeface="Franklin Gothic" panose="020B0604020202020204"/>
              </a:rPr>
              <a:t>“</a:t>
            </a:r>
            <a:r>
              <a:rPr lang="en-US" sz="2600" b="1" dirty="0">
                <a:latin typeface="Franklin Gothic" panose="020B0604020202020204"/>
              </a:rPr>
              <a:t>will become </a:t>
            </a:r>
            <a:r>
              <a:rPr lang="en-US" sz="2600" dirty="0">
                <a:latin typeface="Franklin Gothic" panose="020B0604020202020204"/>
              </a:rPr>
              <a:t>an increasingly important part” </a:t>
            </a:r>
          </a:p>
        </p:txBody>
      </p:sp>
    </p:spTree>
    <p:extLst>
      <p:ext uri="{BB962C8B-B14F-4D97-AF65-F5344CB8AC3E}">
        <p14:creationId xmlns:p14="http://schemas.microsoft.com/office/powerpoint/2010/main" val="3127231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1BD1D0-1CB9-4032-B7FF-4A5DC17EBD2A}"/>
              </a:ext>
            </a:extLst>
          </p:cNvPr>
          <p:cNvPicPr>
            <a:picLocks noChangeAspect="1"/>
          </p:cNvPicPr>
          <p:nvPr/>
        </p:nvPicPr>
        <p:blipFill rotWithShape="1">
          <a:blip r:embed="rId3">
            <a:extLst>
              <a:ext uri="{28A0092B-C50C-407E-A947-70E740481C1C}">
                <a14:useLocalDpi xmlns:a14="http://schemas.microsoft.com/office/drawing/2010/main" val="0"/>
              </a:ext>
            </a:extLst>
          </a:blip>
          <a:srcRect b="7604"/>
          <a:stretch/>
        </p:blipFill>
        <p:spPr>
          <a:xfrm>
            <a:off x="6491465" y="3514064"/>
            <a:ext cx="5361059" cy="3312042"/>
          </a:xfrm>
          <a:prstGeom prst="rect">
            <a:avLst/>
          </a:prstGeom>
        </p:spPr>
      </p:pic>
      <p:pic>
        <p:nvPicPr>
          <p:cNvPr id="8" name="Picture 7">
            <a:extLst>
              <a:ext uri="{FF2B5EF4-FFF2-40B4-BE49-F238E27FC236}">
                <a16:creationId xmlns:a16="http://schemas.microsoft.com/office/drawing/2014/main" id="{C66DBABB-A54E-4CB2-99C7-361707718FC0}"/>
              </a:ext>
            </a:extLst>
          </p:cNvPr>
          <p:cNvPicPr>
            <a:picLocks noChangeAspect="1"/>
          </p:cNvPicPr>
          <p:nvPr/>
        </p:nvPicPr>
        <p:blipFill>
          <a:blip r:embed="rId4"/>
          <a:stretch>
            <a:fillRect/>
          </a:stretch>
        </p:blipFill>
        <p:spPr>
          <a:xfrm>
            <a:off x="344663" y="233695"/>
            <a:ext cx="4619431" cy="5351925"/>
          </a:xfrm>
          <a:prstGeom prst="rect">
            <a:avLst/>
          </a:prstGeom>
        </p:spPr>
      </p:pic>
      <p:pic>
        <p:nvPicPr>
          <p:cNvPr id="9" name="Picture 8">
            <a:extLst>
              <a:ext uri="{FF2B5EF4-FFF2-40B4-BE49-F238E27FC236}">
                <a16:creationId xmlns:a16="http://schemas.microsoft.com/office/drawing/2014/main" id="{40C83A6D-316B-49D0-84E3-2EC1A5F9AB9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7644" y1="41444" x2="37644" y2="41444"/>
                        <a14:foregroundMark x1="30254" y1="33957" x2="30254" y2="33957"/>
                        <a14:foregroundMark x1="75520" y1="61765" x2="75520" y2="61765"/>
                        <a14:foregroundMark x1="83603" y1="75134" x2="83603" y2="75134"/>
                      </a14:backgroundRemoval>
                    </a14:imgEffect>
                  </a14:imgLayer>
                </a14:imgProps>
              </a:ext>
            </a:extLst>
          </a:blip>
          <a:stretch>
            <a:fillRect/>
          </a:stretch>
        </p:blipFill>
        <p:spPr>
          <a:xfrm>
            <a:off x="1468774" y="1148315"/>
            <a:ext cx="5022691" cy="4338306"/>
          </a:xfrm>
          <a:prstGeom prst="rect">
            <a:avLst/>
          </a:prstGeom>
        </p:spPr>
      </p:pic>
      <p:sp>
        <p:nvSpPr>
          <p:cNvPr id="10" name="TextBox 9">
            <a:extLst>
              <a:ext uri="{FF2B5EF4-FFF2-40B4-BE49-F238E27FC236}">
                <a16:creationId xmlns:a16="http://schemas.microsoft.com/office/drawing/2014/main" id="{6DA533F3-824D-4BFF-A415-5FC675C9B498}"/>
              </a:ext>
            </a:extLst>
          </p:cNvPr>
          <p:cNvSpPr txBox="1"/>
          <p:nvPr/>
        </p:nvSpPr>
        <p:spPr>
          <a:xfrm>
            <a:off x="6373213" y="966465"/>
            <a:ext cx="6103794" cy="830997"/>
          </a:xfrm>
          <a:prstGeom prst="rect">
            <a:avLst/>
          </a:prstGeom>
          <a:noFill/>
        </p:spPr>
        <p:txBody>
          <a:bodyPr wrap="square" rtlCol="0">
            <a:spAutoFit/>
          </a:bodyPr>
          <a:lstStyle/>
          <a:p>
            <a:r>
              <a:rPr lang="en-US" sz="4800" b="1" dirty="0">
                <a:solidFill>
                  <a:schemeClr val="accent2"/>
                </a:solidFill>
                <a:latin typeface="Franklin Gothic Book" panose="020B0503020102020204" pitchFamily="34" charset="0"/>
              </a:rPr>
              <a:t>THANK YOU!</a:t>
            </a:r>
          </a:p>
        </p:txBody>
      </p:sp>
    </p:spTree>
    <p:extLst>
      <p:ext uri="{BB962C8B-B14F-4D97-AF65-F5344CB8AC3E}">
        <p14:creationId xmlns:p14="http://schemas.microsoft.com/office/powerpoint/2010/main" val="2379550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5658DF-C82F-1348-8E09-6DA6F5584985}"/>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6482473" y="2936371"/>
            <a:ext cx="5709527" cy="3211609"/>
          </a:xfrm>
          <a:prstGeom prst="rect">
            <a:avLst/>
          </a:prstGeom>
        </p:spPr>
      </p:pic>
      <p:sp>
        <p:nvSpPr>
          <p:cNvPr id="2" name="Text Placeholder 1">
            <a:extLst>
              <a:ext uri="{FF2B5EF4-FFF2-40B4-BE49-F238E27FC236}">
                <a16:creationId xmlns:a16="http://schemas.microsoft.com/office/drawing/2014/main" id="{2FE6398E-A511-AD44-B6E3-A43E5C28A8D9}"/>
              </a:ext>
            </a:extLst>
          </p:cNvPr>
          <p:cNvSpPr>
            <a:spLocks noGrp="1"/>
          </p:cNvSpPr>
          <p:nvPr>
            <p:ph type="body" sz="quarter" idx="10"/>
          </p:nvPr>
        </p:nvSpPr>
        <p:spPr>
          <a:xfrm>
            <a:off x="1112187" y="3868015"/>
            <a:ext cx="5370286" cy="1621341"/>
          </a:xfrm>
          <a:ln w="38100">
            <a:solidFill>
              <a:schemeClr val="accent1"/>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l">
              <a:lnSpc>
                <a:spcPct val="120000"/>
              </a:lnSpc>
              <a:spcBef>
                <a:spcPts val="0"/>
              </a:spcBef>
            </a:pPr>
            <a:endParaRPr lang="en-US" sz="3200" b="1" cap="none" dirty="0">
              <a:solidFill>
                <a:srgbClr val="212D4A"/>
              </a:solidFill>
            </a:endParaRPr>
          </a:p>
          <a:p>
            <a:pPr marL="174625" algn="l">
              <a:lnSpc>
                <a:spcPct val="120000"/>
              </a:lnSpc>
              <a:spcBef>
                <a:spcPts val="0"/>
              </a:spcBef>
            </a:pPr>
            <a:r>
              <a:rPr lang="en-US" sz="6000" b="1" cap="none" dirty="0">
                <a:solidFill>
                  <a:srgbClr val="212D4A"/>
                </a:solidFill>
              </a:rPr>
              <a:t>bit.ly/SEASGWL</a:t>
            </a:r>
          </a:p>
          <a:p>
            <a:pPr marL="174625" algn="l">
              <a:lnSpc>
                <a:spcPct val="120000"/>
              </a:lnSpc>
              <a:spcBef>
                <a:spcPts val="0"/>
              </a:spcBef>
            </a:pPr>
            <a:r>
              <a:rPr lang="en-US" sz="6000" cap="none" dirty="0" err="1">
                <a:solidFill>
                  <a:srgbClr val="212D4A"/>
                </a:solidFill>
              </a:rPr>
              <a:t>gradwritinglab@virginia.edu</a:t>
            </a:r>
            <a:endParaRPr lang="en-US" sz="6000" cap="none" dirty="0">
              <a:solidFill>
                <a:srgbClr val="212D4A"/>
              </a:solidFill>
            </a:endParaRPr>
          </a:p>
        </p:txBody>
      </p:sp>
      <p:sp>
        <p:nvSpPr>
          <p:cNvPr id="3" name="Rounded Rectangle 2">
            <a:extLst>
              <a:ext uri="{FF2B5EF4-FFF2-40B4-BE49-F238E27FC236}">
                <a16:creationId xmlns:a16="http://schemas.microsoft.com/office/drawing/2014/main" id="{D51FF99A-5610-6A4C-96AC-45D9D3302DC2}"/>
              </a:ext>
            </a:extLst>
          </p:cNvPr>
          <p:cNvSpPr/>
          <p:nvPr/>
        </p:nvSpPr>
        <p:spPr>
          <a:xfrm>
            <a:off x="690689" y="405927"/>
            <a:ext cx="10810619" cy="6046146"/>
          </a:xfrm>
          <a:prstGeom prst="roundRect">
            <a:avLst/>
          </a:prstGeom>
          <a:noFill/>
          <a:ln w="57150">
            <a:solidFill>
              <a:schemeClr val="accent2"/>
            </a:solidFill>
            <a:extLst>
              <a:ext uri="{C807C97D-BFC1-408E-A445-0C87EB9F89A2}">
                <ask:lineSketchStyleProps xmlns:ask="http://schemas.microsoft.com/office/drawing/2018/sketchyshapes" sd="1219033472">
                  <a:custGeom>
                    <a:avLst/>
                    <a:gdLst>
                      <a:gd name="connsiteX0" fmla="*/ 0 w 4319783"/>
                      <a:gd name="connsiteY0" fmla="*/ 532306 h 3193774"/>
                      <a:gd name="connsiteX1" fmla="*/ 532306 w 4319783"/>
                      <a:gd name="connsiteY1" fmla="*/ 0 h 3193774"/>
                      <a:gd name="connsiteX2" fmla="*/ 3787477 w 4319783"/>
                      <a:gd name="connsiteY2" fmla="*/ 0 h 3193774"/>
                      <a:gd name="connsiteX3" fmla="*/ 4319783 w 4319783"/>
                      <a:gd name="connsiteY3" fmla="*/ 532306 h 3193774"/>
                      <a:gd name="connsiteX4" fmla="*/ 4319783 w 4319783"/>
                      <a:gd name="connsiteY4" fmla="*/ 2661468 h 3193774"/>
                      <a:gd name="connsiteX5" fmla="*/ 3787477 w 4319783"/>
                      <a:gd name="connsiteY5" fmla="*/ 3193774 h 3193774"/>
                      <a:gd name="connsiteX6" fmla="*/ 532306 w 4319783"/>
                      <a:gd name="connsiteY6" fmla="*/ 3193774 h 3193774"/>
                      <a:gd name="connsiteX7" fmla="*/ 0 w 4319783"/>
                      <a:gd name="connsiteY7" fmla="*/ 2661468 h 3193774"/>
                      <a:gd name="connsiteX8" fmla="*/ 0 w 4319783"/>
                      <a:gd name="connsiteY8" fmla="*/ 532306 h 319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83" h="3193774" extrusionOk="0">
                        <a:moveTo>
                          <a:pt x="0" y="532306"/>
                        </a:moveTo>
                        <a:cubicBezTo>
                          <a:pt x="-47132" y="209250"/>
                          <a:pt x="224143" y="5321"/>
                          <a:pt x="532306" y="0"/>
                        </a:cubicBezTo>
                        <a:cubicBezTo>
                          <a:pt x="1093199" y="132882"/>
                          <a:pt x="2536849" y="-84951"/>
                          <a:pt x="3787477" y="0"/>
                        </a:cubicBezTo>
                        <a:cubicBezTo>
                          <a:pt x="4067895" y="13247"/>
                          <a:pt x="4318292" y="246564"/>
                          <a:pt x="4319783" y="532306"/>
                        </a:cubicBezTo>
                        <a:cubicBezTo>
                          <a:pt x="4339970" y="1371350"/>
                          <a:pt x="4472263" y="2410809"/>
                          <a:pt x="4319783" y="2661468"/>
                        </a:cubicBezTo>
                        <a:cubicBezTo>
                          <a:pt x="4346875" y="2958666"/>
                          <a:pt x="4085342" y="3185788"/>
                          <a:pt x="3787477" y="3193774"/>
                        </a:cubicBezTo>
                        <a:cubicBezTo>
                          <a:pt x="3026502" y="3281413"/>
                          <a:pt x="1426427" y="3121095"/>
                          <a:pt x="532306" y="3193774"/>
                        </a:cubicBezTo>
                        <a:cubicBezTo>
                          <a:pt x="235564" y="3167474"/>
                          <a:pt x="-29518" y="2996473"/>
                          <a:pt x="0" y="2661468"/>
                        </a:cubicBezTo>
                        <a:cubicBezTo>
                          <a:pt x="-38581" y="1839502"/>
                          <a:pt x="63341" y="1381036"/>
                          <a:pt x="0" y="532306"/>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6" name="Text Placeholder 1">
            <a:extLst>
              <a:ext uri="{FF2B5EF4-FFF2-40B4-BE49-F238E27FC236}">
                <a16:creationId xmlns:a16="http://schemas.microsoft.com/office/drawing/2014/main" id="{D4C9E386-BBBA-DD3F-6B87-65AB963FA05D}"/>
              </a:ext>
            </a:extLst>
          </p:cNvPr>
          <p:cNvSpPr txBox="1">
            <a:spLocks/>
          </p:cNvSpPr>
          <p:nvPr/>
        </p:nvSpPr>
        <p:spPr>
          <a:xfrm>
            <a:off x="1019626" y="1447858"/>
            <a:ext cx="10152743" cy="1378227"/>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5867" kern="1200" cap="all" baseline="0">
                <a:solidFill>
                  <a:schemeClr val="bg1"/>
                </a:solidFill>
                <a:latin typeface="ITC Franklin Gothic Std Demi Condense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3200" b="1" cap="none" dirty="0">
                <a:solidFill>
                  <a:schemeClr val="accent1">
                    <a:lumMod val="50000"/>
                  </a:schemeClr>
                </a:solidFill>
              </a:rPr>
              <a:t>Graduate Writing Lab</a:t>
            </a:r>
          </a:p>
          <a:p>
            <a:r>
              <a:rPr lang="en-US" sz="3200" b="1" cap="none" dirty="0">
                <a:solidFill>
                  <a:schemeClr val="accent1">
                    <a:lumMod val="50000"/>
                  </a:schemeClr>
                </a:solidFill>
              </a:rPr>
              <a:t>School of Engineering &amp; Applied Science, University of Virginia </a:t>
            </a:r>
          </a:p>
        </p:txBody>
      </p:sp>
    </p:spTree>
    <p:extLst>
      <p:ext uri="{BB962C8B-B14F-4D97-AF65-F5344CB8AC3E}">
        <p14:creationId xmlns:p14="http://schemas.microsoft.com/office/powerpoint/2010/main" val="159137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6600" b="1" kern="0" dirty="0">
                <a:solidFill>
                  <a:srgbClr val="F46524"/>
                </a:solidFill>
                <a:latin typeface="Franklin Gothic"/>
                <a:cs typeface="Franklin Gothic"/>
                <a:sym typeface="Franklin Gothic"/>
              </a:rPr>
              <a:t>Verb Tense Resources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145377"/>
            <a:ext cx="11422513" cy="5317433"/>
          </a:xfrm>
        </p:spPr>
        <p:txBody>
          <a:bodyPr>
            <a:noAutofit/>
          </a:bodyPr>
          <a:lstStyle/>
          <a:p>
            <a:pPr marL="101597" indent="0">
              <a:lnSpc>
                <a:spcPct val="100000"/>
              </a:lnSpc>
              <a:spcAft>
                <a:spcPts val="300"/>
              </a:spcAft>
              <a:buNone/>
            </a:pPr>
            <a:endParaRPr lang="en-US" dirty="0">
              <a:latin typeface="Franklin Gothic" panose="020B0604020202020204" charset="0"/>
              <a:ea typeface="Calibri" panose="020F0502020204030204" pitchFamily="34" charset="0"/>
              <a:cs typeface="Franklin Gothic" panose="020B0604020202020204" charset="0"/>
            </a:endParaRPr>
          </a:p>
          <a:p>
            <a:pPr marL="101597" indent="0">
              <a:lnSpc>
                <a:spcPct val="100000"/>
              </a:lnSpc>
              <a:spcAft>
                <a:spcPts val="300"/>
              </a:spcAft>
              <a:buNone/>
            </a:pPr>
            <a:r>
              <a:rPr lang="en-US" dirty="0">
                <a:latin typeface="Franklin Gothic" panose="020B0604020202020204" charset="0"/>
                <a:ea typeface="Calibri" panose="020F0502020204030204" pitchFamily="34" charset="0"/>
                <a:cs typeface="Franklin Gothic" panose="020B0604020202020204" charset="0"/>
              </a:rPr>
              <a:t>Nature: Effective Writing (Verbs &amp; Passive Voice)</a:t>
            </a:r>
          </a:p>
          <a:p>
            <a:pPr marL="101597" indent="0">
              <a:lnSpc>
                <a:spcPct val="100000"/>
              </a:lnSpc>
              <a:spcAft>
                <a:spcPts val="300"/>
              </a:spcAft>
              <a:buNone/>
            </a:pPr>
            <a:r>
              <a:rPr lang="en-US" dirty="0">
                <a:latin typeface="Franklin Gothic" panose="020B0604020202020204" charset="0"/>
                <a:ea typeface="Calibri" panose="020F0502020204030204" pitchFamily="34" charset="0"/>
                <a:cs typeface="Franklin Gothic" panose="020B0604020202020204" charset="0"/>
                <a:hlinkClick r:id="rId3"/>
              </a:rPr>
              <a:t>https://www.nature.com/scitable/topicpage/effective-writing-13815989/</a:t>
            </a:r>
            <a:r>
              <a:rPr lang="en-US" dirty="0">
                <a:latin typeface="Franklin Gothic" panose="020B0604020202020204" charset="0"/>
                <a:ea typeface="Calibri" panose="020F0502020204030204" pitchFamily="34" charset="0"/>
                <a:cs typeface="Franklin Gothic" panose="020B0604020202020204" charset="0"/>
              </a:rPr>
              <a:t> </a:t>
            </a:r>
          </a:p>
          <a:p>
            <a:pPr marL="101597" indent="0">
              <a:lnSpc>
                <a:spcPct val="100000"/>
              </a:lnSpc>
              <a:spcAft>
                <a:spcPts val="300"/>
              </a:spcAft>
              <a:buNone/>
            </a:pPr>
            <a:endParaRPr lang="en-US" dirty="0">
              <a:latin typeface="Franklin Gothic" panose="020B0604020202020204" charset="0"/>
              <a:ea typeface="Calibri" panose="020F0502020204030204" pitchFamily="34" charset="0"/>
              <a:cs typeface="Franklin Gothic" panose="020B0604020202020204" charset="0"/>
            </a:endParaRPr>
          </a:p>
          <a:p>
            <a:pPr marL="101597" indent="0">
              <a:lnSpc>
                <a:spcPct val="100000"/>
              </a:lnSpc>
              <a:spcAft>
                <a:spcPts val="300"/>
              </a:spcAft>
              <a:buNone/>
            </a:pPr>
            <a:r>
              <a:rPr lang="en-US" dirty="0">
                <a:latin typeface="Franklin Gothic" panose="020B0604020202020204" charset="0"/>
                <a:ea typeface="Calibri" panose="020F0502020204030204" pitchFamily="34" charset="0"/>
                <a:cs typeface="Franklin Gothic" panose="020B0604020202020204" charset="0"/>
              </a:rPr>
              <a:t>APA Style: Verb Tense </a:t>
            </a:r>
          </a:p>
          <a:p>
            <a:pPr marL="101597" indent="0">
              <a:lnSpc>
                <a:spcPct val="100000"/>
              </a:lnSpc>
              <a:spcAft>
                <a:spcPts val="300"/>
              </a:spcAft>
              <a:buNone/>
            </a:pPr>
            <a:r>
              <a:rPr lang="en-US" dirty="0">
                <a:latin typeface="Franklin Gothic" panose="020B0604020202020204" charset="0"/>
                <a:ea typeface="Calibri" panose="020F0502020204030204" pitchFamily="34" charset="0"/>
                <a:cs typeface="Franklin Gothic" panose="020B0604020202020204" charset="0"/>
                <a:hlinkClick r:id="rId4"/>
              </a:rPr>
              <a:t>https://apastyle.apa.org/style-grammar-guidelines/grammar/verb-tense</a:t>
            </a:r>
            <a:r>
              <a:rPr lang="en-US" dirty="0">
                <a:latin typeface="Franklin Gothic" panose="020B0604020202020204" charset="0"/>
                <a:ea typeface="Calibri" panose="020F0502020204030204" pitchFamily="34" charset="0"/>
                <a:cs typeface="Franklin Gothic" panose="020B0604020202020204" charset="0"/>
              </a:rPr>
              <a:t> </a:t>
            </a:r>
          </a:p>
          <a:p>
            <a:pPr marL="101597" indent="0">
              <a:lnSpc>
                <a:spcPct val="100000"/>
              </a:lnSpc>
              <a:spcAft>
                <a:spcPts val="300"/>
              </a:spcAft>
              <a:buNone/>
            </a:pPr>
            <a:endParaRPr lang="en-US" dirty="0">
              <a:latin typeface="Franklin Gothic" panose="020B0604020202020204" charset="0"/>
              <a:ea typeface="Calibri" panose="020F0502020204030204" pitchFamily="34" charset="0"/>
              <a:cs typeface="Franklin Gothic" panose="020B0604020202020204" charset="0"/>
            </a:endParaRPr>
          </a:p>
          <a:p>
            <a:pPr marL="101597" indent="0">
              <a:lnSpc>
                <a:spcPct val="100000"/>
              </a:lnSpc>
              <a:spcAft>
                <a:spcPts val="300"/>
              </a:spcAft>
              <a:buNone/>
            </a:pPr>
            <a:endParaRPr lang="en-US" dirty="0">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4109106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555000" y="113002"/>
            <a:ext cx="11082000" cy="847200"/>
          </a:xfrm>
        </p:spPr>
        <p:txBody>
          <a:bodyPr>
            <a:noAutofit/>
          </a:bodyPr>
          <a:lstStyle/>
          <a:p>
            <a:pPr algn="ctr"/>
            <a:r>
              <a:rPr lang="en-US" sz="4800" b="1" kern="0" dirty="0">
                <a:solidFill>
                  <a:srgbClr val="F46524"/>
                </a:solidFill>
                <a:latin typeface="Franklin Gothic"/>
                <a:cs typeface="Franklin Gothic"/>
                <a:sym typeface="Franklin Gothic"/>
              </a:rPr>
              <a:t>Examples From Published Articles </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384743" y="1509486"/>
            <a:ext cx="11422513" cy="4965199"/>
          </a:xfrm>
        </p:spPr>
        <p:txBody>
          <a:bodyPr>
            <a:noAutofit/>
          </a:bodyPr>
          <a:lstStyle/>
          <a:p>
            <a:pPr marL="101597" indent="-457200">
              <a:lnSpc>
                <a:spcPct val="100000"/>
              </a:lnSpc>
              <a:spcAft>
                <a:spcPts val="300"/>
              </a:spcAft>
              <a:buNone/>
            </a:pPr>
            <a:r>
              <a:rPr lang="en-US" sz="1600" dirty="0">
                <a:latin typeface="Franklin Gothic" panose="020B0604020202020204"/>
              </a:rPr>
              <a:t>Berger, A. W., </a:t>
            </a:r>
            <a:r>
              <a:rPr lang="en-US" sz="1600" dirty="0" err="1">
                <a:latin typeface="Franklin Gothic" panose="020B0604020202020204"/>
              </a:rPr>
              <a:t>Valenca</a:t>
            </a:r>
            <a:r>
              <a:rPr lang="en-US" sz="1600" dirty="0">
                <a:latin typeface="Franklin Gothic" panose="020B0604020202020204"/>
              </a:rPr>
              <a:t>, R., Miao, Y., Ravi, S., </a:t>
            </a:r>
            <a:r>
              <a:rPr lang="en-US" sz="1600" dirty="0" err="1">
                <a:latin typeface="Franklin Gothic" panose="020B0604020202020204"/>
              </a:rPr>
              <a:t>Mahendra</a:t>
            </a:r>
            <a:r>
              <a:rPr lang="en-US" sz="1600" dirty="0">
                <a:latin typeface="Franklin Gothic" panose="020B0604020202020204"/>
              </a:rPr>
              <a:t>, S., &amp; Mohanty, S. K. (2019). Biochar increases nitrate removal capacity of woodchip biofilters during high-intensity rainfall. </a:t>
            </a:r>
            <a:r>
              <a:rPr lang="en-US" sz="1600" i="1" dirty="0">
                <a:latin typeface="Franklin Gothic" panose="020B0604020202020204"/>
              </a:rPr>
              <a:t>Water research</a:t>
            </a:r>
            <a:r>
              <a:rPr lang="en-US" sz="1600" dirty="0">
                <a:latin typeface="Franklin Gothic" panose="020B0604020202020204"/>
              </a:rPr>
              <a:t>, </a:t>
            </a:r>
            <a:r>
              <a:rPr lang="en-US" sz="1600" i="1" dirty="0">
                <a:latin typeface="Franklin Gothic" panose="020B0604020202020204"/>
              </a:rPr>
              <a:t>165</a:t>
            </a:r>
            <a:r>
              <a:rPr lang="en-US" sz="1600" dirty="0">
                <a:latin typeface="Franklin Gothic" panose="020B0604020202020204"/>
              </a:rPr>
              <a:t>, 115008.</a:t>
            </a:r>
            <a:endParaRPr lang="en-US" sz="1600" dirty="0">
              <a:latin typeface="Franklin Gothic" panose="020B0604020202020204"/>
              <a:cs typeface="Franklin Gothic" panose="020B0604020202020204" charset="0"/>
            </a:endParaRPr>
          </a:p>
          <a:p>
            <a:pPr marL="101597" indent="-457200">
              <a:lnSpc>
                <a:spcPct val="100000"/>
              </a:lnSpc>
              <a:spcAft>
                <a:spcPts val="300"/>
              </a:spcAft>
              <a:buNone/>
            </a:pPr>
            <a:r>
              <a:rPr lang="en-US" sz="1600" dirty="0">
                <a:latin typeface="Franklin Gothic" panose="020B0604020202020204"/>
              </a:rPr>
              <a:t>Bowes, B. D., Sadler, J. M., </a:t>
            </a:r>
            <a:r>
              <a:rPr lang="en-US" sz="1600" dirty="0" err="1">
                <a:latin typeface="Franklin Gothic" panose="020B0604020202020204"/>
              </a:rPr>
              <a:t>Morsy</a:t>
            </a:r>
            <a:r>
              <a:rPr lang="en-US" sz="1600" dirty="0">
                <a:latin typeface="Franklin Gothic" panose="020B0604020202020204"/>
              </a:rPr>
              <a:t>, M. M., </a:t>
            </a:r>
            <a:r>
              <a:rPr lang="en-US" sz="1600" dirty="0" err="1">
                <a:latin typeface="Franklin Gothic" panose="020B0604020202020204"/>
              </a:rPr>
              <a:t>Behl</a:t>
            </a:r>
            <a:r>
              <a:rPr lang="en-US" sz="1600" dirty="0">
                <a:latin typeface="Franklin Gothic" panose="020B0604020202020204"/>
              </a:rPr>
              <a:t>, M., &amp; Goodall, J. L. (2019). Forecasting groundwater table in a flood prone coastal city with long short-term memory and recurrent neural networks. </a:t>
            </a:r>
            <a:r>
              <a:rPr lang="en-US" sz="1600" i="1" dirty="0">
                <a:latin typeface="Franklin Gothic" panose="020B0604020202020204"/>
              </a:rPr>
              <a:t>Water</a:t>
            </a:r>
            <a:r>
              <a:rPr lang="en-US" sz="1600" dirty="0">
                <a:latin typeface="Franklin Gothic" panose="020B0604020202020204"/>
              </a:rPr>
              <a:t>, </a:t>
            </a:r>
            <a:r>
              <a:rPr lang="en-US" sz="1600" i="1" dirty="0">
                <a:latin typeface="Franklin Gothic" panose="020B0604020202020204"/>
              </a:rPr>
              <a:t>11</a:t>
            </a:r>
            <a:r>
              <a:rPr lang="en-US" sz="1600" dirty="0">
                <a:latin typeface="Franklin Gothic" panose="020B0604020202020204"/>
              </a:rPr>
              <a:t>(5), 1098.</a:t>
            </a:r>
          </a:p>
          <a:p>
            <a:pPr marL="101597" indent="-457200">
              <a:lnSpc>
                <a:spcPct val="100000"/>
              </a:lnSpc>
              <a:spcAft>
                <a:spcPts val="300"/>
              </a:spcAft>
              <a:buNone/>
            </a:pPr>
            <a:r>
              <a:rPr lang="en-US" sz="1600" dirty="0">
                <a:latin typeface="Franklin Gothic" panose="020B0604020202020204" charset="0"/>
                <a:cs typeface="Franklin Gothic" panose="020B0604020202020204" charset="0"/>
              </a:rPr>
              <a:t>Fish, F. E., </a:t>
            </a:r>
            <a:r>
              <a:rPr lang="en-US" sz="1600" dirty="0" err="1">
                <a:latin typeface="Franklin Gothic" panose="020B0604020202020204" charset="0"/>
                <a:cs typeface="Franklin Gothic" panose="020B0604020202020204" charset="0"/>
              </a:rPr>
              <a:t>Kolpas</a:t>
            </a:r>
            <a:r>
              <a:rPr lang="en-US" sz="1600" dirty="0">
                <a:latin typeface="Franklin Gothic" panose="020B0604020202020204" charset="0"/>
                <a:cs typeface="Franklin Gothic" panose="020B0604020202020204" charset="0"/>
              </a:rPr>
              <a:t>, A., Crossett, A., </a:t>
            </a:r>
            <a:r>
              <a:rPr lang="en-US" sz="1600" dirty="0" err="1">
                <a:latin typeface="Franklin Gothic" panose="020B0604020202020204" charset="0"/>
                <a:cs typeface="Franklin Gothic" panose="020B0604020202020204" charset="0"/>
              </a:rPr>
              <a:t>Dudas</a:t>
            </a:r>
            <a:r>
              <a:rPr lang="en-US" sz="1600" dirty="0">
                <a:latin typeface="Franklin Gothic" panose="020B0604020202020204" charset="0"/>
                <a:cs typeface="Franklin Gothic" panose="020B0604020202020204" charset="0"/>
              </a:rPr>
              <a:t>, M. A., Moored, K. W., &amp; Bart-Smith, H. (2018). Kinematics of swimming of the manta ray: three-dimensional analysis of open-water maneuverability. </a:t>
            </a:r>
            <a:r>
              <a:rPr lang="en-US" sz="1600" i="1" dirty="0">
                <a:latin typeface="Franklin Gothic" panose="020B0604020202020204" charset="0"/>
                <a:cs typeface="Franklin Gothic" panose="020B0604020202020204" charset="0"/>
              </a:rPr>
              <a:t>Journal of Experimental Biology</a:t>
            </a:r>
            <a:r>
              <a:rPr lang="en-US" sz="1600" dirty="0">
                <a:latin typeface="Franklin Gothic" panose="020B0604020202020204" charset="0"/>
                <a:cs typeface="Franklin Gothic" panose="020B0604020202020204" charset="0"/>
              </a:rPr>
              <a:t>, </a:t>
            </a:r>
            <a:r>
              <a:rPr lang="en-US" sz="1600" i="1" dirty="0">
                <a:latin typeface="Franklin Gothic" panose="020B0604020202020204" charset="0"/>
                <a:cs typeface="Franklin Gothic" panose="020B0604020202020204" charset="0"/>
              </a:rPr>
              <a:t>221</a:t>
            </a:r>
            <a:r>
              <a:rPr lang="en-US" sz="1600" dirty="0">
                <a:latin typeface="Franklin Gothic" panose="020B0604020202020204" charset="0"/>
                <a:cs typeface="Franklin Gothic" panose="020B0604020202020204" charset="0"/>
              </a:rPr>
              <a:t>(6), jeb166041.</a:t>
            </a:r>
          </a:p>
          <a:p>
            <a:pPr marL="101597" indent="-457200">
              <a:lnSpc>
                <a:spcPct val="100000"/>
              </a:lnSpc>
              <a:spcAft>
                <a:spcPts val="300"/>
              </a:spcAft>
              <a:buNone/>
            </a:pPr>
            <a:r>
              <a:rPr lang="en-US" sz="1600" dirty="0" err="1">
                <a:latin typeface="Franklin Gothic" panose="020B0604020202020204" charset="0"/>
                <a:cs typeface="Franklin Gothic" panose="020B0604020202020204" charset="0"/>
              </a:rPr>
              <a:t>Hosseinianfar</a:t>
            </a:r>
            <a:r>
              <a:rPr lang="en-US" sz="1600" dirty="0">
                <a:latin typeface="Franklin Gothic" panose="020B0604020202020204" charset="0"/>
                <a:cs typeface="Franklin Gothic" panose="020B0604020202020204" charset="0"/>
              </a:rPr>
              <a:t>, H., </a:t>
            </a:r>
            <a:r>
              <a:rPr lang="en-US" sz="1600" dirty="0" err="1">
                <a:latin typeface="Franklin Gothic" panose="020B0604020202020204" charset="0"/>
                <a:cs typeface="Franklin Gothic" panose="020B0604020202020204" charset="0"/>
              </a:rPr>
              <a:t>Noshad</a:t>
            </a:r>
            <a:r>
              <a:rPr lang="en-US" sz="1600" dirty="0">
                <a:latin typeface="Franklin Gothic" panose="020B0604020202020204" charset="0"/>
                <a:cs typeface="Franklin Gothic" panose="020B0604020202020204" charset="0"/>
              </a:rPr>
              <a:t>, M., &amp; Brandt-Pearce, M. (2017, May). Positioning for visible light communication system exploiting multipath reflections. In </a:t>
            </a:r>
            <a:r>
              <a:rPr lang="en-US" sz="1600" i="1" dirty="0">
                <a:latin typeface="Franklin Gothic" panose="020B0604020202020204" charset="0"/>
                <a:cs typeface="Franklin Gothic" panose="020B0604020202020204" charset="0"/>
              </a:rPr>
              <a:t>2017 IEEE International Conference on Communications (ICC)</a:t>
            </a:r>
            <a:r>
              <a:rPr lang="en-US" sz="1600" dirty="0">
                <a:latin typeface="Franklin Gothic" panose="020B0604020202020204" charset="0"/>
                <a:cs typeface="Franklin Gothic" panose="020B0604020202020204" charset="0"/>
              </a:rPr>
              <a:t> (pp. 1-6). IEEE.</a:t>
            </a:r>
          </a:p>
          <a:p>
            <a:pPr marL="101597" indent="-457200">
              <a:lnSpc>
                <a:spcPct val="100000"/>
              </a:lnSpc>
              <a:spcAft>
                <a:spcPts val="300"/>
              </a:spcAft>
              <a:buNone/>
            </a:pPr>
            <a:r>
              <a:rPr lang="en-US" sz="1600" dirty="0">
                <a:latin typeface="Franklin Gothic" panose="020B0604020202020204" charset="0"/>
                <a:cs typeface="Franklin Gothic" panose="020B0604020202020204" charset="0"/>
              </a:rPr>
              <a:t>Liang, J., Yang, Z., Tang, L., Zeng, G., Yu, M., Li, X., ... &amp; Luo, Y. (2017). Changes in heavy metal mobility and availability from contaminated wetland soil remediated with combined biochar-compost. </a:t>
            </a:r>
            <a:r>
              <a:rPr lang="en-US" sz="1600" i="1" dirty="0">
                <a:latin typeface="Franklin Gothic" panose="020B0604020202020204" charset="0"/>
                <a:cs typeface="Franklin Gothic" panose="020B0604020202020204" charset="0"/>
              </a:rPr>
              <a:t>Chemosphere</a:t>
            </a:r>
            <a:r>
              <a:rPr lang="en-US" sz="1600" dirty="0">
                <a:latin typeface="Franklin Gothic" panose="020B0604020202020204" charset="0"/>
                <a:cs typeface="Franklin Gothic" panose="020B0604020202020204" charset="0"/>
              </a:rPr>
              <a:t>, </a:t>
            </a:r>
            <a:r>
              <a:rPr lang="en-US" sz="1600" i="1" dirty="0">
                <a:latin typeface="Franklin Gothic" panose="020B0604020202020204" charset="0"/>
                <a:cs typeface="Franklin Gothic" panose="020B0604020202020204" charset="0"/>
              </a:rPr>
              <a:t>181</a:t>
            </a:r>
            <a:r>
              <a:rPr lang="en-US" sz="1600" dirty="0">
                <a:latin typeface="Franklin Gothic" panose="020B0604020202020204" charset="0"/>
                <a:cs typeface="Franklin Gothic" panose="020B0604020202020204" charset="0"/>
              </a:rPr>
              <a:t>, 281-288.</a:t>
            </a:r>
          </a:p>
          <a:p>
            <a:pPr marL="101597" indent="-457200">
              <a:lnSpc>
                <a:spcPct val="100000"/>
              </a:lnSpc>
              <a:spcAft>
                <a:spcPts val="300"/>
              </a:spcAft>
              <a:buNone/>
            </a:pPr>
            <a:r>
              <a:rPr lang="en-US" sz="1600" dirty="0">
                <a:latin typeface="Franklin Gothic" panose="020B0604020202020204" charset="0"/>
                <a:cs typeface="Franklin Gothic" panose="020B0604020202020204" charset="0"/>
              </a:rPr>
              <a:t>McAuley, J., Pandey, R., &amp; </a:t>
            </a:r>
            <a:r>
              <a:rPr lang="en-US" sz="1600" dirty="0" err="1">
                <a:latin typeface="Franklin Gothic" panose="020B0604020202020204" charset="0"/>
                <a:cs typeface="Franklin Gothic" panose="020B0604020202020204" charset="0"/>
              </a:rPr>
              <a:t>Leskovec</a:t>
            </a:r>
            <a:r>
              <a:rPr lang="en-US" sz="1600" dirty="0">
                <a:latin typeface="Franklin Gothic" panose="020B0604020202020204" charset="0"/>
                <a:cs typeface="Franklin Gothic" panose="020B0604020202020204" charset="0"/>
              </a:rPr>
              <a:t>, J. (2015, August). Inferring networks of substitutable and complementary products. In </a:t>
            </a:r>
            <a:r>
              <a:rPr lang="en-US" sz="1600" i="1" dirty="0">
                <a:latin typeface="Franklin Gothic" panose="020B0604020202020204" charset="0"/>
                <a:cs typeface="Franklin Gothic" panose="020B0604020202020204" charset="0"/>
              </a:rPr>
              <a:t>Proceedings of the 21th ACM SIGKDD international conference on knowledge discovery and data mining</a:t>
            </a:r>
            <a:r>
              <a:rPr lang="en-US" sz="1600" dirty="0">
                <a:latin typeface="Franklin Gothic" panose="020B0604020202020204" charset="0"/>
                <a:cs typeface="Franklin Gothic" panose="020B0604020202020204" charset="0"/>
              </a:rPr>
              <a:t> (pp. 785-794).</a:t>
            </a:r>
            <a:endParaRPr lang="en-US" sz="1600" dirty="0">
              <a:solidFill>
                <a:srgbClr val="000000"/>
              </a:solidFill>
              <a:latin typeface="Franklin Gothic" panose="020B0604020202020204" charset="0"/>
              <a:ea typeface="Calibri" panose="020F0502020204030204" pitchFamily="34" charset="0"/>
              <a:cs typeface="Franklin Gothic" panose="020B0604020202020204" charset="0"/>
            </a:endParaRPr>
          </a:p>
          <a:p>
            <a:pPr marL="101597" indent="-457200">
              <a:lnSpc>
                <a:spcPct val="100000"/>
              </a:lnSpc>
              <a:spcAft>
                <a:spcPts val="300"/>
              </a:spcAft>
              <a:buNone/>
            </a:pPr>
            <a:r>
              <a:rPr lang="en-US" sz="1600" dirty="0">
                <a:latin typeface="Franklin Gothic" panose="020B0604020202020204"/>
              </a:rPr>
              <a:t>Taneja, J., Liu, Z., &amp; </a:t>
            </a:r>
            <a:r>
              <a:rPr lang="en-US" sz="1600" dirty="0" err="1">
                <a:latin typeface="Franklin Gothic" panose="020B0604020202020204"/>
              </a:rPr>
              <a:t>Regehr</a:t>
            </a:r>
            <a:r>
              <a:rPr lang="en-US" sz="1600" dirty="0">
                <a:latin typeface="Franklin Gothic" panose="020B0604020202020204"/>
              </a:rPr>
              <a:t>, J. (2020, February). Testing static analyses for precision and soundness. In </a:t>
            </a:r>
            <a:r>
              <a:rPr lang="en-US" sz="1600" i="1" dirty="0">
                <a:latin typeface="Franklin Gothic" panose="020B0604020202020204"/>
              </a:rPr>
              <a:t>Proceedings of the 18th ACM/IEEE International Symposium on Code Generation and Optimization</a:t>
            </a:r>
            <a:r>
              <a:rPr lang="en-US" sz="1600" dirty="0">
                <a:latin typeface="Franklin Gothic" panose="020B0604020202020204"/>
              </a:rPr>
              <a:t> (pp. 81-93).</a:t>
            </a:r>
            <a:endParaRPr lang="en-US" sz="1600" dirty="0">
              <a:latin typeface="Franklin Gothic" panose="020B0604020202020204"/>
              <a:ea typeface="Calibri" panose="020F0502020204030204" pitchFamily="34" charset="0"/>
              <a:cs typeface="Franklin Gothic" panose="020B0604020202020204" charset="0"/>
            </a:endParaRPr>
          </a:p>
          <a:p>
            <a:pPr marL="101597" indent="-457200">
              <a:lnSpc>
                <a:spcPct val="100000"/>
              </a:lnSpc>
              <a:spcAft>
                <a:spcPts val="300"/>
              </a:spcAft>
              <a:buNone/>
            </a:pPr>
            <a:r>
              <a:rPr lang="en-US" sz="1600" dirty="0">
                <a:latin typeface="Franklin Gothic" panose="020B0604020202020204" charset="0"/>
                <a:cs typeface="Franklin Gothic" panose="020B0604020202020204" charset="0"/>
              </a:rPr>
              <a:t>Zhang, Y., Lai, G., Zhang, M., Zhang, Y., Liu, Y., &amp; Ma, S. (2014, July). Explicit factor models for explainable recommendation based on phrase-level sentiment analysis. In </a:t>
            </a:r>
            <a:r>
              <a:rPr lang="en-US" sz="1600" i="1" dirty="0">
                <a:latin typeface="Franklin Gothic" panose="020B0604020202020204" charset="0"/>
                <a:cs typeface="Franklin Gothic" panose="020B0604020202020204" charset="0"/>
              </a:rPr>
              <a:t>Proceedings of the 37th international ACM SIGIR conference on Research &amp; development in information retrieval</a:t>
            </a:r>
            <a:r>
              <a:rPr lang="en-US" sz="1600" dirty="0">
                <a:latin typeface="Franklin Gothic" panose="020B0604020202020204" charset="0"/>
                <a:cs typeface="Franklin Gothic" panose="020B0604020202020204" charset="0"/>
              </a:rPr>
              <a:t> (pp. 83-92).</a:t>
            </a:r>
            <a:endParaRPr lang="en-US" sz="1600" dirty="0">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331453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a:xfrm>
            <a:off x="424583" y="263912"/>
            <a:ext cx="11342833" cy="847200"/>
          </a:xfrm>
        </p:spPr>
        <p:txBody>
          <a:bodyPr>
            <a:noAutofit/>
          </a:bodyPr>
          <a:lstStyle/>
          <a:p>
            <a:pPr algn="ctr"/>
            <a:r>
              <a:rPr lang="en-US" sz="4100" b="1" kern="0" dirty="0">
                <a:solidFill>
                  <a:srgbClr val="F46524"/>
                </a:solidFill>
                <a:latin typeface="Franklin Gothic Book" panose="020B0503020102020204" pitchFamily="34" charset="0"/>
                <a:cs typeface="Franklin Gothic"/>
                <a:sym typeface="Franklin Gothic"/>
              </a:rPr>
              <a:t>Follow the Structure and Conventions of Your Field</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214121" y="1318233"/>
            <a:ext cx="6425608" cy="5317433"/>
          </a:xfrm>
        </p:spPr>
        <p:txBody>
          <a:bodyPr>
            <a:normAutofit/>
          </a:bodyPr>
          <a:lstStyle/>
          <a:p>
            <a:pPr marL="558797" indent="-457200">
              <a:lnSpc>
                <a:spcPct val="110000"/>
              </a:lnSpc>
              <a:spcAft>
                <a:spcPts val="1800"/>
              </a:spcAft>
              <a:buFont typeface="Courier New" panose="02070309020205020404" pitchFamily="49" charset="0"/>
              <a:buChar char="o"/>
            </a:pPr>
            <a:r>
              <a:rPr lang="en-US" dirty="0">
                <a:latin typeface="Franklin Gothic" panose="020B0604020202020204" charset="0"/>
                <a:ea typeface="Calibri" panose="020F0502020204030204" pitchFamily="34" charset="0"/>
                <a:cs typeface="Franklin Gothic" panose="020B0604020202020204" charset="0"/>
              </a:rPr>
              <a:t>But keep in mind—your sub-field, or even the specific journal you’re submitting a paper to, may have slight variations to this general structure. </a:t>
            </a:r>
          </a:p>
          <a:p>
            <a:pPr marL="558797" indent="-457200">
              <a:lnSpc>
                <a:spcPct val="110000"/>
              </a:lnSpc>
              <a:spcAft>
                <a:spcPts val="1800"/>
              </a:spcAft>
              <a:buFont typeface="Courier New" panose="02070309020205020404" pitchFamily="49" charset="0"/>
              <a:buChar char="o"/>
            </a:pPr>
            <a:r>
              <a:rPr lang="en-US" dirty="0">
                <a:latin typeface="Franklin Gothic" panose="020B0604020202020204" charset="0"/>
                <a:ea typeface="Calibri" panose="020F0502020204030204" pitchFamily="34" charset="0"/>
                <a:cs typeface="Franklin Gothic" panose="020B0604020202020204" charset="0"/>
              </a:rPr>
              <a:t>Read a sampling of articles from the most popular journals in your field to become familiar with variations in sections and structure.</a:t>
            </a:r>
          </a:p>
        </p:txBody>
      </p:sp>
      <p:pic>
        <p:nvPicPr>
          <p:cNvPr id="4" name="Picture 3">
            <a:extLst>
              <a:ext uri="{FF2B5EF4-FFF2-40B4-BE49-F238E27FC236}">
                <a16:creationId xmlns:a16="http://schemas.microsoft.com/office/drawing/2014/main" id="{F82CFCD8-AF2D-45BD-8F2A-DB0A11B4C7B8}"/>
              </a:ext>
            </a:extLst>
          </p:cNvPr>
          <p:cNvPicPr>
            <a:picLocks noChangeAspect="1"/>
          </p:cNvPicPr>
          <p:nvPr/>
        </p:nvPicPr>
        <p:blipFill>
          <a:blip r:embed="rId3"/>
          <a:stretch>
            <a:fillRect/>
          </a:stretch>
        </p:blipFill>
        <p:spPr>
          <a:xfrm>
            <a:off x="0" y="1926486"/>
            <a:ext cx="3063507" cy="3549281"/>
          </a:xfrm>
          <a:prstGeom prst="rect">
            <a:avLst/>
          </a:prstGeom>
        </p:spPr>
      </p:pic>
      <p:sp>
        <p:nvSpPr>
          <p:cNvPr id="5" name="Text Placeholder 2">
            <a:extLst>
              <a:ext uri="{FF2B5EF4-FFF2-40B4-BE49-F238E27FC236}">
                <a16:creationId xmlns:a16="http://schemas.microsoft.com/office/drawing/2014/main" id="{4D1362EB-AEC6-4AF9-8EF7-10AE18A9E133}"/>
              </a:ext>
            </a:extLst>
          </p:cNvPr>
          <p:cNvSpPr txBox="1">
            <a:spLocks/>
          </p:cNvSpPr>
          <p:nvPr/>
        </p:nvSpPr>
        <p:spPr>
          <a:xfrm>
            <a:off x="167070" y="6496214"/>
            <a:ext cx="9593618" cy="278905"/>
          </a:xfrm>
          <a:prstGeom prst="rect">
            <a:avLst/>
          </a:prstGeom>
        </p:spPr>
        <p:txBody>
          <a:bodyPr spcFirstLastPara="1" vert="horz" wrap="square" lIns="91425" tIns="91425" rIns="91425" bIns="91425" rtlCol="0" anchor="t" anchorCtr="0">
            <a:normAutofit fontScale="85000" lnSpcReduction="20000"/>
          </a:bodyPr>
          <a:lstStyle>
            <a:lvl1pPr marL="609585" lvl="0" indent="-507987" algn="l" defTabSz="914400" rtl="0" eaLnBrk="1" latinLnBrk="0" hangingPunct="1">
              <a:lnSpc>
                <a:spcPct val="90000"/>
              </a:lnSpc>
              <a:spcBef>
                <a:spcPts val="0"/>
              </a:spcBef>
              <a:spcAft>
                <a:spcPts val="0"/>
              </a:spcAft>
              <a:buSzPts val="2400"/>
              <a:buFont typeface="Arial" panose="020B0604020202020204" pitchFamily="34" charset="0"/>
              <a:buChar char="●"/>
              <a:defRPr sz="2800" kern="1200">
                <a:solidFill>
                  <a:schemeClr val="tx1"/>
                </a:solidFill>
                <a:latin typeface="+mn-lt"/>
                <a:ea typeface="+mn-ea"/>
                <a:cs typeface="+mn-cs"/>
              </a:defRPr>
            </a:lvl1pPr>
            <a:lvl2pPr marL="1219170" lvl="1" indent="-491054" algn="l" defTabSz="914400" rtl="0" eaLnBrk="1" latinLnBrk="0" hangingPunct="1">
              <a:lnSpc>
                <a:spcPct val="90000"/>
              </a:lnSpc>
              <a:spcBef>
                <a:spcPts val="1733"/>
              </a:spcBef>
              <a:spcAft>
                <a:spcPts val="0"/>
              </a:spcAft>
              <a:buSzPts val="22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7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65655" algn="l" defTabSz="914400" rtl="0" eaLnBrk="1" latinLnBrk="0" hangingPunct="1">
              <a:lnSpc>
                <a:spcPct val="90000"/>
              </a:lnSpc>
              <a:spcBef>
                <a:spcPts val="1733"/>
              </a:spcBef>
              <a:spcAft>
                <a:spcPts val="0"/>
              </a:spcAft>
              <a:buSzPts val="1900"/>
              <a:buFont typeface="Arial" panose="020B0604020202020204" pitchFamily="34" charset="0"/>
              <a:buChar char="●"/>
              <a:defRPr sz="1800" kern="1200">
                <a:solidFill>
                  <a:schemeClr val="tx1"/>
                </a:solidFill>
                <a:latin typeface="+mn-lt"/>
                <a:ea typeface="+mn-ea"/>
                <a:cs typeface="+mn-cs"/>
              </a:defRPr>
            </a:lvl4pPr>
            <a:lvl5pPr marL="3047924" lvl="4" indent="-457189" algn="l" defTabSz="914400" rtl="0" eaLnBrk="1" latinLnBrk="0" hangingPunct="1">
              <a:lnSpc>
                <a:spcPct val="90000"/>
              </a:lnSpc>
              <a:spcBef>
                <a:spcPts val="1733"/>
              </a:spcBef>
              <a:spcAft>
                <a:spcPts val="0"/>
              </a:spcAft>
              <a:buSzPts val="1800"/>
              <a:buFont typeface="Arial" panose="020B0604020202020204" pitchFamily="34" charset="0"/>
              <a:buChar char="○"/>
              <a:defRPr sz="1800" kern="1200">
                <a:solidFill>
                  <a:schemeClr val="tx1"/>
                </a:solidFill>
                <a:latin typeface="+mn-lt"/>
                <a:ea typeface="+mn-ea"/>
                <a:cs typeface="+mn-cs"/>
              </a:defRPr>
            </a:lvl5pPr>
            <a:lvl6pPr marL="3657509" lvl="5" indent="-440256" algn="l" defTabSz="914400" rtl="0" eaLnBrk="1" latinLnBrk="0" hangingPunct="1">
              <a:lnSpc>
                <a:spcPct val="90000"/>
              </a:lnSpc>
              <a:spcBef>
                <a:spcPts val="1733"/>
              </a:spcBef>
              <a:spcAft>
                <a:spcPts val="0"/>
              </a:spcAft>
              <a:buSzPts val="16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17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1733"/>
              </a:spcBef>
              <a:spcAft>
                <a:spcPts val="1733"/>
              </a:spcAft>
              <a:buSzPts val="1400"/>
              <a:buFont typeface="Arial" panose="020B0604020202020204" pitchFamily="34" charset="0"/>
              <a:buChar char="■"/>
              <a:defRPr sz="1800" kern="1200">
                <a:solidFill>
                  <a:schemeClr val="tx1"/>
                </a:solidFill>
                <a:latin typeface="+mn-lt"/>
                <a:ea typeface="+mn-ea"/>
                <a:cs typeface="+mn-cs"/>
              </a:defRPr>
            </a:lvl9pPr>
          </a:lstStyle>
          <a:p>
            <a:pPr marL="76200" indent="0">
              <a:buFont typeface="Arial" panose="020B0604020202020204" pitchFamily="34" charset="0"/>
              <a:buNone/>
            </a:pPr>
            <a:r>
              <a:rPr lang="en-US" sz="1000" dirty="0"/>
              <a:t>Image: </a:t>
            </a:r>
            <a:r>
              <a:rPr lang="en-US" sz="1000" i="1" dirty="0"/>
              <a:t>Writing Research Articles for Publication</a:t>
            </a:r>
            <a:r>
              <a:rPr lang="en-US" sz="1000" dirty="0"/>
              <a:t>, AIT: </a:t>
            </a:r>
            <a:r>
              <a:rPr lang="en-US" sz="1000" dirty="0">
                <a:hlinkClick r:id="rId4"/>
              </a:rPr>
              <a:t>http://languages.ait.ac.th/wp-content/uploads/sites/18/2018/08/Writing-Research-Articles-for-Publication1.pdf</a:t>
            </a:r>
            <a:r>
              <a:rPr lang="en-US" sz="1000" dirty="0"/>
              <a:t> </a:t>
            </a:r>
          </a:p>
        </p:txBody>
      </p:sp>
      <p:sp>
        <p:nvSpPr>
          <p:cNvPr id="6" name="TextBox 5">
            <a:extLst>
              <a:ext uri="{FF2B5EF4-FFF2-40B4-BE49-F238E27FC236}">
                <a16:creationId xmlns:a16="http://schemas.microsoft.com/office/drawing/2014/main" id="{F1F73D50-1F8B-4120-BEFA-14DF17C55A1D}"/>
              </a:ext>
            </a:extLst>
          </p:cNvPr>
          <p:cNvSpPr txBox="1"/>
          <p:nvPr/>
        </p:nvSpPr>
        <p:spPr>
          <a:xfrm>
            <a:off x="3541308" y="2614563"/>
            <a:ext cx="1956391" cy="2585323"/>
          </a:xfrm>
          <a:prstGeom prst="rect">
            <a:avLst/>
          </a:prstGeom>
          <a:noFill/>
        </p:spPr>
        <p:txBody>
          <a:bodyPr wrap="square" rtlCol="0">
            <a:spAutoFit/>
          </a:bodyPr>
          <a:lstStyle/>
          <a:p>
            <a:endParaRPr lang="en-US" b="1" dirty="0">
              <a:solidFill>
                <a:schemeClr val="accent2"/>
              </a:solidFill>
            </a:endParaRPr>
          </a:p>
          <a:p>
            <a:r>
              <a:rPr lang="en-US" b="1" kern="0" dirty="0">
                <a:solidFill>
                  <a:srgbClr val="F46524"/>
                </a:solidFill>
                <a:latin typeface="Franklin Gothic Book" panose="020B0503020102020204" pitchFamily="34" charset="0"/>
                <a:ea typeface="+mj-ea"/>
                <a:cs typeface="Franklin Gothic"/>
              </a:rPr>
              <a:t>Related Work</a:t>
            </a:r>
          </a:p>
          <a:p>
            <a:endParaRPr lang="en-US" b="1" kern="0" dirty="0">
              <a:solidFill>
                <a:srgbClr val="F46524"/>
              </a:solidFill>
              <a:latin typeface="Franklin Gothic Book" panose="020B0503020102020204" pitchFamily="34" charset="0"/>
              <a:ea typeface="+mj-ea"/>
              <a:cs typeface="Franklin Gothic"/>
            </a:endParaRPr>
          </a:p>
          <a:p>
            <a:r>
              <a:rPr lang="en-US" b="1" kern="0" dirty="0">
                <a:solidFill>
                  <a:srgbClr val="F46524"/>
                </a:solidFill>
                <a:latin typeface="Franklin Gothic Book" panose="020B0503020102020204" pitchFamily="34" charset="0"/>
                <a:ea typeface="+mj-ea"/>
                <a:cs typeface="Franklin Gothic"/>
              </a:rPr>
              <a:t>“The Proposed Model”</a:t>
            </a:r>
          </a:p>
          <a:p>
            <a:endParaRPr lang="en-US" b="1" kern="0" dirty="0">
              <a:solidFill>
                <a:srgbClr val="F46524"/>
              </a:solidFill>
              <a:latin typeface="Franklin Gothic Book" panose="020B0503020102020204" pitchFamily="34" charset="0"/>
              <a:ea typeface="+mj-ea"/>
              <a:cs typeface="Franklin Gothic"/>
            </a:endParaRPr>
          </a:p>
          <a:p>
            <a:r>
              <a:rPr lang="en-US" b="1" kern="0" dirty="0">
                <a:solidFill>
                  <a:srgbClr val="F46524"/>
                </a:solidFill>
                <a:latin typeface="Franklin Gothic Book" panose="020B0503020102020204" pitchFamily="34" charset="0"/>
                <a:ea typeface="+mj-ea"/>
                <a:cs typeface="Franklin Gothic"/>
              </a:rPr>
              <a:t>“Case Study 1”</a:t>
            </a:r>
          </a:p>
          <a:p>
            <a:endParaRPr lang="en-US" b="1" kern="0" dirty="0">
              <a:solidFill>
                <a:srgbClr val="F46524"/>
              </a:solidFill>
              <a:latin typeface="Franklin Gothic Book" panose="020B0503020102020204" pitchFamily="34" charset="0"/>
              <a:ea typeface="+mj-ea"/>
              <a:cs typeface="Franklin Gothic"/>
            </a:endParaRPr>
          </a:p>
          <a:p>
            <a:r>
              <a:rPr lang="en-US" b="1" kern="0" dirty="0">
                <a:solidFill>
                  <a:srgbClr val="F46524"/>
                </a:solidFill>
                <a:latin typeface="Franklin Gothic Book" panose="020B0503020102020204" pitchFamily="34" charset="0"/>
                <a:ea typeface="+mj-ea"/>
                <a:cs typeface="Franklin Gothic"/>
              </a:rPr>
              <a:t>Conclusion</a:t>
            </a:r>
          </a:p>
        </p:txBody>
      </p:sp>
      <p:sp>
        <p:nvSpPr>
          <p:cNvPr id="7" name="Arrow: Down 6">
            <a:extLst>
              <a:ext uri="{FF2B5EF4-FFF2-40B4-BE49-F238E27FC236}">
                <a16:creationId xmlns:a16="http://schemas.microsoft.com/office/drawing/2014/main" id="{09066880-18BC-4F6D-941E-BD7CCFA5FB01}"/>
              </a:ext>
            </a:extLst>
          </p:cNvPr>
          <p:cNvSpPr/>
          <p:nvPr/>
        </p:nvSpPr>
        <p:spPr>
          <a:xfrm rot="16018477">
            <a:off x="2669770" y="2542178"/>
            <a:ext cx="202019" cy="1231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8F06FE2-964C-4C2B-956C-2638B3671E2B}"/>
              </a:ext>
            </a:extLst>
          </p:cNvPr>
          <p:cNvSpPr/>
          <p:nvPr/>
        </p:nvSpPr>
        <p:spPr>
          <a:xfrm rot="17024711">
            <a:off x="2818238" y="4166003"/>
            <a:ext cx="202019" cy="1231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18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CC37A1-85B0-7F44-A8F1-983908FB6EF7}"/>
              </a:ext>
            </a:extLst>
          </p:cNvPr>
          <p:cNvSpPr>
            <a:spLocks noGrp="1"/>
          </p:cNvSpPr>
          <p:nvPr>
            <p:ph type="body" idx="1"/>
          </p:nvPr>
        </p:nvSpPr>
        <p:spPr>
          <a:xfrm>
            <a:off x="286246" y="1097001"/>
            <a:ext cx="11350753" cy="5472475"/>
          </a:xfrm>
        </p:spPr>
        <p:txBody>
          <a:bodyPr numCol="1">
            <a:normAutofit fontScale="77500" lnSpcReduction="20000"/>
          </a:bodyPr>
          <a:lstStyle/>
          <a:p>
            <a:pPr marL="728115" lvl="1" indent="0">
              <a:lnSpc>
                <a:spcPct val="120000"/>
              </a:lnSpc>
              <a:spcAft>
                <a:spcPts val="600"/>
              </a:spcAft>
              <a:buNone/>
            </a:pPr>
            <a:r>
              <a:rPr lang="en-US" sz="4800" b="1" kern="0" dirty="0">
                <a:solidFill>
                  <a:srgbClr val="F46524"/>
                </a:solidFill>
                <a:latin typeface="Franklin Gothic" panose="020B0604020202020204" charset="0"/>
                <a:ea typeface="+mj-ea"/>
                <a:cs typeface="Franklin Gothic" panose="020B0604020202020204" charset="0"/>
                <a:sym typeface="Franklin Gothic"/>
              </a:rPr>
              <a:t>“Be Consistent”</a:t>
            </a:r>
          </a:p>
          <a:p>
            <a:pPr marL="1371600" lvl="1" indent="-457200">
              <a:lnSpc>
                <a:spcPct val="120000"/>
              </a:lnSpc>
              <a:spcAft>
                <a:spcPts val="1200"/>
              </a:spcAft>
              <a:buFont typeface="Courier New" panose="02070309020205020404" pitchFamily="49" charset="0"/>
              <a:buChar char="o"/>
            </a:pPr>
            <a:r>
              <a:rPr lang="en-US" sz="3200" dirty="0">
                <a:latin typeface="Franklin Gothic" panose="020B0604020202020204" charset="0"/>
                <a:cs typeface="Franklin Gothic" panose="020B0604020202020204" charset="0"/>
              </a:rPr>
              <a:t>Some verb tense advice says that the most important principle is to be consistent with the tense you employ—but this advice can be misinterpreted</a:t>
            </a:r>
          </a:p>
          <a:p>
            <a:pPr marL="1371600" indent="-457200">
              <a:lnSpc>
                <a:spcPct val="120000"/>
              </a:lnSpc>
              <a:spcAft>
                <a:spcPts val="1200"/>
              </a:spcAft>
              <a:buFont typeface="Courier New" panose="02070309020205020404" pitchFamily="49" charset="0"/>
              <a:buChar char="o"/>
            </a:pPr>
            <a:r>
              <a:rPr lang="en-US" sz="3200" dirty="0">
                <a:latin typeface="Franklin Gothic" panose="020B0604020202020204" charset="0"/>
                <a:cs typeface="Franklin Gothic" panose="020B0604020202020204" charset="0"/>
              </a:rPr>
              <a:t>Being consistent with your verb tense does NOT mean you must use only one tense in a given paragraph or section</a:t>
            </a:r>
          </a:p>
          <a:p>
            <a:pPr marL="1371600" indent="-457200">
              <a:lnSpc>
                <a:spcPct val="120000"/>
              </a:lnSpc>
              <a:spcAft>
                <a:spcPts val="1200"/>
              </a:spcAft>
              <a:buFont typeface="Courier New" panose="02070309020205020404" pitchFamily="49" charset="0"/>
              <a:buChar char="o"/>
            </a:pPr>
            <a:r>
              <a:rPr lang="en-US" sz="3200" dirty="0">
                <a:latin typeface="Franklin Gothic" panose="020B0604020202020204" charset="0"/>
                <a:cs typeface="Franklin Gothic" panose="020B0604020202020204" charset="0"/>
              </a:rPr>
              <a:t>Instead, be consistent in choosing the right tense for the idea you’re trying to convey</a:t>
            </a:r>
          </a:p>
          <a:p>
            <a:pPr marL="1371600" indent="-457200">
              <a:lnSpc>
                <a:spcPct val="120000"/>
              </a:lnSpc>
              <a:spcAft>
                <a:spcPts val="1200"/>
              </a:spcAft>
              <a:buFont typeface="Courier New" panose="02070309020205020404" pitchFamily="49" charset="0"/>
              <a:buChar char="o"/>
            </a:pPr>
            <a:r>
              <a:rPr lang="en-US" sz="3200" dirty="0">
                <a:latin typeface="Franklin Gothic" panose="020B0604020202020204" charset="0"/>
                <a:cs typeface="Franklin Gothic" panose="020B0604020202020204" charset="0"/>
              </a:rPr>
              <a:t>You can use more than one verb tense in the same paragraph, or even in the same sentence</a:t>
            </a:r>
          </a:p>
        </p:txBody>
      </p:sp>
      <p:sp>
        <p:nvSpPr>
          <p:cNvPr id="2" name="Wave 1">
            <a:extLst>
              <a:ext uri="{FF2B5EF4-FFF2-40B4-BE49-F238E27FC236}">
                <a16:creationId xmlns:a16="http://schemas.microsoft.com/office/drawing/2014/main" id="{B0E97783-40FE-42E1-80EA-4C3722C676CD}"/>
              </a:ext>
            </a:extLst>
          </p:cNvPr>
          <p:cNvSpPr/>
          <p:nvPr/>
        </p:nvSpPr>
        <p:spPr>
          <a:xfrm>
            <a:off x="0" y="127732"/>
            <a:ext cx="12192000" cy="1378717"/>
          </a:xfrm>
          <a:prstGeom prst="wav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8BC9D08C-6C2B-486C-BC8E-A1E9725B25F8}"/>
              </a:ext>
            </a:extLst>
          </p:cNvPr>
          <p:cNvSpPr txBox="1"/>
          <p:nvPr/>
        </p:nvSpPr>
        <p:spPr>
          <a:xfrm rot="21124339">
            <a:off x="317817" y="144801"/>
            <a:ext cx="1683657" cy="615513"/>
          </a:xfrm>
          <a:prstGeom prst="rect">
            <a:avLst/>
          </a:prstGeom>
          <a:noFill/>
          <a:ln>
            <a:noFill/>
          </a:ln>
        </p:spPr>
        <p:txBody>
          <a:bodyPr spcFirstLastPara="1" wrap="square" lIns="121900" tIns="121900" rIns="121900" bIns="121900" rtlCol="0" anchor="b" anchorCtr="0">
            <a:spAutoFit/>
          </a:bodyPr>
          <a:lstStyle/>
          <a:p>
            <a:pPr algn="r"/>
            <a:r>
              <a:rPr lang="en-US" sz="2400" b="1" dirty="0">
                <a:latin typeface="Arial Black" panose="020B0A04020102020204" pitchFamily="34" charset="0"/>
              </a:rPr>
              <a:t>CA</a:t>
            </a:r>
            <a:r>
              <a:rPr lang="en-US" sz="2000" b="1" dirty="0">
                <a:latin typeface="Arial Black" panose="020B0A04020102020204" pitchFamily="34" charset="0"/>
              </a:rPr>
              <a:t>UTI</a:t>
            </a:r>
            <a:r>
              <a:rPr lang="en-US" sz="2133" b="1" dirty="0">
                <a:latin typeface="Arial Black" panose="020B0A04020102020204" pitchFamily="34" charset="0"/>
              </a:rPr>
              <a:t>O</a:t>
            </a:r>
            <a:r>
              <a:rPr lang="en-US" sz="2267" b="1" dirty="0">
                <a:latin typeface="Arial Black" panose="020B0A04020102020204" pitchFamily="34" charset="0"/>
              </a:rPr>
              <a:t>N</a:t>
            </a:r>
          </a:p>
        </p:txBody>
      </p:sp>
      <p:sp>
        <p:nvSpPr>
          <p:cNvPr id="7" name="TextBox 6">
            <a:extLst>
              <a:ext uri="{FF2B5EF4-FFF2-40B4-BE49-F238E27FC236}">
                <a16:creationId xmlns:a16="http://schemas.microsoft.com/office/drawing/2014/main" id="{552AD760-D05B-48A3-B42E-8CCB70C60534}"/>
              </a:ext>
            </a:extLst>
          </p:cNvPr>
          <p:cNvSpPr txBox="1"/>
          <p:nvPr/>
        </p:nvSpPr>
        <p:spPr>
          <a:xfrm rot="21124339">
            <a:off x="521017" y="394445"/>
            <a:ext cx="1683657" cy="615513"/>
          </a:xfrm>
          <a:prstGeom prst="rect">
            <a:avLst/>
          </a:prstGeom>
          <a:noFill/>
          <a:ln>
            <a:noFill/>
          </a:ln>
        </p:spPr>
        <p:txBody>
          <a:bodyPr spcFirstLastPara="1" wrap="square" lIns="121900" tIns="121900" rIns="121900" bIns="121900" rtlCol="0" anchor="b" anchorCtr="0">
            <a:spAutoFit/>
          </a:bodyPr>
          <a:lstStyle/>
          <a:p>
            <a:pPr algn="r"/>
            <a:r>
              <a:rPr lang="en-US" sz="1600" b="1" dirty="0">
                <a:latin typeface="Arial Black" panose="020B0A04020102020204" pitchFamily="34" charset="0"/>
              </a:rPr>
              <a:t>C</a:t>
            </a:r>
            <a:r>
              <a:rPr lang="en-US" sz="1733" b="1" dirty="0">
                <a:latin typeface="Arial Black" panose="020B0A04020102020204" pitchFamily="34" charset="0"/>
              </a:rPr>
              <a:t>AU</a:t>
            </a:r>
            <a:r>
              <a:rPr lang="en-US" sz="2400" b="1" dirty="0">
                <a:latin typeface="Arial Black" panose="020B0A04020102020204" pitchFamily="34" charset="0"/>
              </a:rPr>
              <a:t>TI</a:t>
            </a:r>
            <a:r>
              <a:rPr lang="en-US" sz="2000" b="1" dirty="0">
                <a:latin typeface="Arial Black" panose="020B0A04020102020204" pitchFamily="34" charset="0"/>
              </a:rPr>
              <a:t>O</a:t>
            </a:r>
            <a:r>
              <a:rPr lang="en-US" sz="2133" b="1" dirty="0">
                <a:latin typeface="Arial Black" panose="020B0A04020102020204" pitchFamily="34" charset="0"/>
              </a:rPr>
              <a:t>N</a:t>
            </a:r>
          </a:p>
        </p:txBody>
      </p:sp>
      <p:sp>
        <p:nvSpPr>
          <p:cNvPr id="9" name="TextBox 8">
            <a:extLst>
              <a:ext uri="{FF2B5EF4-FFF2-40B4-BE49-F238E27FC236}">
                <a16:creationId xmlns:a16="http://schemas.microsoft.com/office/drawing/2014/main" id="{575ACC3D-8751-4D5A-9F7B-1BDD444F5FB8}"/>
              </a:ext>
            </a:extLst>
          </p:cNvPr>
          <p:cNvSpPr txBox="1"/>
          <p:nvPr/>
        </p:nvSpPr>
        <p:spPr>
          <a:xfrm rot="21124339">
            <a:off x="724217" y="632482"/>
            <a:ext cx="1683657" cy="615513"/>
          </a:xfrm>
          <a:prstGeom prst="rect">
            <a:avLst/>
          </a:prstGeom>
          <a:noFill/>
          <a:ln>
            <a:noFill/>
          </a:ln>
        </p:spPr>
        <p:txBody>
          <a:bodyPr spcFirstLastPara="1" wrap="square" lIns="121900" tIns="121900" rIns="121900" bIns="121900" rtlCol="0" anchor="b" anchorCtr="0">
            <a:spAutoFit/>
          </a:bodyPr>
          <a:lstStyle/>
          <a:p>
            <a:pPr algn="r"/>
            <a:r>
              <a:rPr lang="en-US" sz="1600" b="1" dirty="0">
                <a:latin typeface="Arial Black" panose="020B0A04020102020204" pitchFamily="34" charset="0"/>
              </a:rPr>
              <a:t>C</a:t>
            </a:r>
            <a:r>
              <a:rPr lang="en-US" sz="1733" b="1" dirty="0">
                <a:latin typeface="Arial Black" panose="020B0A04020102020204" pitchFamily="34" charset="0"/>
              </a:rPr>
              <a:t>A</a:t>
            </a:r>
            <a:r>
              <a:rPr lang="en-US" sz="2400" b="1" dirty="0">
                <a:latin typeface="Arial Black" panose="020B0A04020102020204" pitchFamily="34" charset="0"/>
              </a:rPr>
              <a:t>U</a:t>
            </a:r>
            <a:r>
              <a:rPr lang="en-US" sz="2000" b="1" dirty="0">
                <a:latin typeface="Arial Black" panose="020B0A04020102020204" pitchFamily="34" charset="0"/>
              </a:rPr>
              <a:t>T</a:t>
            </a:r>
            <a:r>
              <a:rPr lang="en-US" sz="2133" b="1" dirty="0">
                <a:latin typeface="Arial Black" panose="020B0A04020102020204" pitchFamily="34" charset="0"/>
              </a:rPr>
              <a:t>I</a:t>
            </a:r>
            <a:r>
              <a:rPr lang="en-US" sz="2267" b="1" dirty="0">
                <a:latin typeface="Arial Black" panose="020B0A04020102020204" pitchFamily="34" charset="0"/>
              </a:rPr>
              <a:t>O</a:t>
            </a:r>
            <a:r>
              <a:rPr lang="en-US" sz="2400" b="1" dirty="0">
                <a:latin typeface="Arial Black" panose="020B0A04020102020204" pitchFamily="34" charset="0"/>
              </a:rPr>
              <a:t>N</a:t>
            </a:r>
          </a:p>
        </p:txBody>
      </p:sp>
      <p:sp>
        <p:nvSpPr>
          <p:cNvPr id="11" name="TextBox 10">
            <a:extLst>
              <a:ext uri="{FF2B5EF4-FFF2-40B4-BE49-F238E27FC236}">
                <a16:creationId xmlns:a16="http://schemas.microsoft.com/office/drawing/2014/main" id="{1AD7432A-D2F9-43BA-AA61-18A750989CAB}"/>
              </a:ext>
            </a:extLst>
          </p:cNvPr>
          <p:cNvSpPr txBox="1"/>
          <p:nvPr/>
        </p:nvSpPr>
        <p:spPr>
          <a:xfrm rot="349704">
            <a:off x="5119793" y="846965"/>
            <a:ext cx="1683657" cy="615513"/>
          </a:xfrm>
          <a:prstGeom prst="rect">
            <a:avLst/>
          </a:prstGeom>
          <a:noFill/>
          <a:ln>
            <a:noFill/>
          </a:ln>
        </p:spPr>
        <p:txBody>
          <a:bodyPr spcFirstLastPara="1" wrap="square" lIns="121900" tIns="121900" rIns="121900" bIns="121900" rtlCol="0" anchor="b" anchorCtr="0">
            <a:spAutoFit/>
          </a:bodyPr>
          <a:lstStyle/>
          <a:p>
            <a:pPr algn="r"/>
            <a:r>
              <a:rPr lang="en-US" sz="2267" b="1" dirty="0">
                <a:latin typeface="Arial Black" panose="020B0A04020102020204" pitchFamily="34" charset="0"/>
              </a:rPr>
              <a:t>C</a:t>
            </a:r>
            <a:r>
              <a:rPr lang="en-US" sz="2133" b="1" dirty="0">
                <a:latin typeface="Arial Black" panose="020B0A04020102020204" pitchFamily="34" charset="0"/>
              </a:rPr>
              <a:t>A</a:t>
            </a:r>
            <a:r>
              <a:rPr lang="en-US" sz="2000" b="1" dirty="0">
                <a:latin typeface="Arial Black" panose="020B0A04020102020204" pitchFamily="34" charset="0"/>
              </a:rPr>
              <a:t>U</a:t>
            </a:r>
            <a:r>
              <a:rPr lang="en-US" sz="2400" b="1" dirty="0">
                <a:latin typeface="Arial Black" panose="020B0A04020102020204" pitchFamily="34" charset="0"/>
              </a:rPr>
              <a:t>T</a:t>
            </a:r>
            <a:r>
              <a:rPr lang="en-US" sz="1733" b="1" dirty="0">
                <a:latin typeface="Arial Black" panose="020B0A04020102020204" pitchFamily="34" charset="0"/>
              </a:rPr>
              <a:t>I</a:t>
            </a:r>
            <a:r>
              <a:rPr lang="en-US" sz="1600" b="1" dirty="0">
                <a:latin typeface="Arial Black" panose="020B0A04020102020204" pitchFamily="34" charset="0"/>
              </a:rPr>
              <a:t>O</a:t>
            </a:r>
            <a:r>
              <a:rPr lang="en-US" sz="1467" b="1" dirty="0">
                <a:latin typeface="Arial Black" panose="020B0A04020102020204" pitchFamily="34" charset="0"/>
              </a:rPr>
              <a:t>N</a:t>
            </a:r>
          </a:p>
        </p:txBody>
      </p:sp>
      <p:sp>
        <p:nvSpPr>
          <p:cNvPr id="13" name="TextBox 12">
            <a:extLst>
              <a:ext uri="{FF2B5EF4-FFF2-40B4-BE49-F238E27FC236}">
                <a16:creationId xmlns:a16="http://schemas.microsoft.com/office/drawing/2014/main" id="{B425EABD-BFB0-46F8-BF3F-65C3604401F3}"/>
              </a:ext>
            </a:extLst>
          </p:cNvPr>
          <p:cNvSpPr txBox="1"/>
          <p:nvPr/>
        </p:nvSpPr>
        <p:spPr>
          <a:xfrm rot="892670">
            <a:off x="3795282" y="459700"/>
            <a:ext cx="1683657" cy="615513"/>
          </a:xfrm>
          <a:prstGeom prst="rect">
            <a:avLst/>
          </a:prstGeom>
          <a:noFill/>
          <a:ln>
            <a:noFill/>
          </a:ln>
        </p:spPr>
        <p:txBody>
          <a:bodyPr spcFirstLastPara="1" wrap="square" lIns="121900" tIns="121900" rIns="121900" bIns="121900" rtlCol="0" anchor="b" anchorCtr="0">
            <a:spAutoFit/>
          </a:bodyPr>
          <a:lstStyle/>
          <a:p>
            <a:pPr algn="r"/>
            <a:r>
              <a:rPr lang="en-US" sz="2400" b="1" dirty="0">
                <a:latin typeface="Arial Black" panose="020B0A04020102020204" pitchFamily="34" charset="0"/>
              </a:rPr>
              <a:t>C</a:t>
            </a:r>
            <a:r>
              <a:rPr lang="en-US" sz="2267" b="1" dirty="0">
                <a:latin typeface="Arial Black" panose="020B0A04020102020204" pitchFamily="34" charset="0"/>
              </a:rPr>
              <a:t>A</a:t>
            </a:r>
            <a:r>
              <a:rPr lang="en-US" sz="2133" b="1" dirty="0">
                <a:latin typeface="Arial Black" panose="020B0A04020102020204" pitchFamily="34" charset="0"/>
              </a:rPr>
              <a:t>U</a:t>
            </a:r>
            <a:r>
              <a:rPr lang="en-US" sz="2000" b="1" dirty="0">
                <a:latin typeface="Arial Black" panose="020B0A04020102020204" pitchFamily="34" charset="0"/>
              </a:rPr>
              <a:t>T</a:t>
            </a:r>
            <a:r>
              <a:rPr lang="en-US" sz="2400" b="1" dirty="0">
                <a:latin typeface="Arial Black" panose="020B0A04020102020204" pitchFamily="34" charset="0"/>
              </a:rPr>
              <a:t>I</a:t>
            </a:r>
            <a:r>
              <a:rPr lang="en-US" sz="1733" b="1" dirty="0">
                <a:latin typeface="Arial Black" panose="020B0A04020102020204" pitchFamily="34" charset="0"/>
              </a:rPr>
              <a:t>O</a:t>
            </a:r>
            <a:r>
              <a:rPr lang="en-US" sz="1600" b="1" dirty="0">
                <a:latin typeface="Arial Black" panose="020B0A04020102020204" pitchFamily="34" charset="0"/>
              </a:rPr>
              <a:t>N</a:t>
            </a:r>
          </a:p>
        </p:txBody>
      </p:sp>
      <p:sp>
        <p:nvSpPr>
          <p:cNvPr id="15" name="TextBox 14">
            <a:extLst>
              <a:ext uri="{FF2B5EF4-FFF2-40B4-BE49-F238E27FC236}">
                <a16:creationId xmlns:a16="http://schemas.microsoft.com/office/drawing/2014/main" id="{CCA48A3A-02FE-4D7D-A20C-89CF1235BABF}"/>
              </a:ext>
            </a:extLst>
          </p:cNvPr>
          <p:cNvSpPr txBox="1"/>
          <p:nvPr/>
        </p:nvSpPr>
        <p:spPr>
          <a:xfrm rot="235527">
            <a:off x="2263558" y="234061"/>
            <a:ext cx="1683657" cy="574412"/>
          </a:xfrm>
          <a:prstGeom prst="rect">
            <a:avLst/>
          </a:prstGeom>
          <a:noFill/>
          <a:ln>
            <a:noFill/>
          </a:ln>
        </p:spPr>
        <p:txBody>
          <a:bodyPr spcFirstLastPara="1" wrap="square" lIns="121900" tIns="121900" rIns="121900" bIns="121900" rtlCol="0" anchor="b" anchorCtr="0">
            <a:spAutoFit/>
          </a:bodyPr>
          <a:lstStyle/>
          <a:p>
            <a:pPr algn="r"/>
            <a:r>
              <a:rPr lang="en-US" sz="2133" b="1" dirty="0">
                <a:latin typeface="Arial Black" panose="020B0A04020102020204" pitchFamily="34" charset="0"/>
              </a:rPr>
              <a:t>CAUTION</a:t>
            </a:r>
          </a:p>
        </p:txBody>
      </p:sp>
      <p:sp>
        <p:nvSpPr>
          <p:cNvPr id="17" name="TextBox 16">
            <a:extLst>
              <a:ext uri="{FF2B5EF4-FFF2-40B4-BE49-F238E27FC236}">
                <a16:creationId xmlns:a16="http://schemas.microsoft.com/office/drawing/2014/main" id="{A9A75169-3928-4045-BA2F-710B042C7234}"/>
              </a:ext>
            </a:extLst>
          </p:cNvPr>
          <p:cNvSpPr txBox="1"/>
          <p:nvPr/>
        </p:nvSpPr>
        <p:spPr>
          <a:xfrm rot="235527">
            <a:off x="2438993" y="496275"/>
            <a:ext cx="1683657" cy="574412"/>
          </a:xfrm>
          <a:prstGeom prst="rect">
            <a:avLst/>
          </a:prstGeom>
          <a:noFill/>
          <a:ln>
            <a:noFill/>
          </a:ln>
        </p:spPr>
        <p:txBody>
          <a:bodyPr spcFirstLastPara="1" wrap="square" lIns="121900" tIns="121900" rIns="121900" bIns="121900" rtlCol="0" anchor="b" anchorCtr="0">
            <a:spAutoFit/>
          </a:bodyPr>
          <a:lstStyle/>
          <a:p>
            <a:pPr algn="r"/>
            <a:r>
              <a:rPr lang="en-US" sz="2133" b="1" dirty="0">
                <a:latin typeface="Arial Black" panose="020B0A04020102020204" pitchFamily="34" charset="0"/>
              </a:rPr>
              <a:t>CAUTION</a:t>
            </a:r>
          </a:p>
        </p:txBody>
      </p:sp>
      <p:sp>
        <p:nvSpPr>
          <p:cNvPr id="19" name="TextBox 18">
            <a:extLst>
              <a:ext uri="{FF2B5EF4-FFF2-40B4-BE49-F238E27FC236}">
                <a16:creationId xmlns:a16="http://schemas.microsoft.com/office/drawing/2014/main" id="{BCC78CAF-9CB6-446E-B36C-B3E49663FE2C}"/>
              </a:ext>
            </a:extLst>
          </p:cNvPr>
          <p:cNvSpPr txBox="1"/>
          <p:nvPr/>
        </p:nvSpPr>
        <p:spPr>
          <a:xfrm rot="235527">
            <a:off x="2642193" y="734312"/>
            <a:ext cx="1683657" cy="574412"/>
          </a:xfrm>
          <a:prstGeom prst="rect">
            <a:avLst/>
          </a:prstGeom>
          <a:noFill/>
          <a:ln>
            <a:noFill/>
          </a:ln>
        </p:spPr>
        <p:txBody>
          <a:bodyPr spcFirstLastPara="1" wrap="square" lIns="121900" tIns="121900" rIns="121900" bIns="121900" rtlCol="0" anchor="b" anchorCtr="0">
            <a:spAutoFit/>
          </a:bodyPr>
          <a:lstStyle/>
          <a:p>
            <a:pPr algn="r"/>
            <a:r>
              <a:rPr lang="en-US" sz="2133" b="1" dirty="0">
                <a:latin typeface="Arial Black" panose="020B0A04020102020204" pitchFamily="34" charset="0"/>
              </a:rPr>
              <a:t>CAUTION</a:t>
            </a:r>
          </a:p>
        </p:txBody>
      </p:sp>
    </p:spTree>
    <p:extLst>
      <p:ext uri="{BB962C8B-B14F-4D97-AF65-F5344CB8AC3E}">
        <p14:creationId xmlns:p14="http://schemas.microsoft.com/office/powerpoint/2010/main" val="297912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6E26-CF51-4D75-9DA3-03D56EE6A29C}"/>
              </a:ext>
            </a:extLst>
          </p:cNvPr>
          <p:cNvSpPr>
            <a:spLocks noGrp="1"/>
          </p:cNvSpPr>
          <p:nvPr>
            <p:ph type="title"/>
          </p:nvPr>
        </p:nvSpPr>
        <p:spPr/>
        <p:txBody>
          <a:bodyPr/>
          <a:lstStyle/>
          <a:p>
            <a:r>
              <a:rPr lang="en-US" sz="8800" i="0" dirty="0">
                <a:latin typeface="Calibri" panose="020F0502020204030204" pitchFamily="34" charset="0"/>
                <a:cs typeface="Calibri" panose="020F0502020204030204" pitchFamily="34" charset="0"/>
              </a:rPr>
              <a:t>Refresher: Terms for Verb Tenses</a:t>
            </a:r>
          </a:p>
        </p:txBody>
      </p:sp>
    </p:spTree>
    <p:extLst>
      <p:ext uri="{BB962C8B-B14F-4D97-AF65-F5344CB8AC3E}">
        <p14:creationId xmlns:p14="http://schemas.microsoft.com/office/powerpoint/2010/main" val="89975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DDF-49CB-4E95-A638-A8C87594A907}"/>
              </a:ext>
            </a:extLst>
          </p:cNvPr>
          <p:cNvSpPr>
            <a:spLocks noGrp="1"/>
          </p:cNvSpPr>
          <p:nvPr>
            <p:ph type="title"/>
          </p:nvPr>
        </p:nvSpPr>
        <p:spPr/>
        <p:txBody>
          <a:bodyPr>
            <a:normAutofit/>
          </a:bodyPr>
          <a:lstStyle/>
          <a:p>
            <a:pPr algn="ctr"/>
            <a:r>
              <a:rPr lang="en-US" sz="4800" b="1" kern="0" dirty="0">
                <a:solidFill>
                  <a:srgbClr val="F46524"/>
                </a:solidFill>
                <a:latin typeface="Franklin Gothic"/>
                <a:cs typeface="Franklin Gothic"/>
                <a:sym typeface="Franklin Gothic"/>
              </a:rPr>
              <a:t>Useful Verb Tenses</a:t>
            </a:r>
          </a:p>
        </p:txBody>
      </p:sp>
      <p:sp>
        <p:nvSpPr>
          <p:cNvPr id="3" name="Text Placeholder 2">
            <a:extLst>
              <a:ext uri="{FF2B5EF4-FFF2-40B4-BE49-F238E27FC236}">
                <a16:creationId xmlns:a16="http://schemas.microsoft.com/office/drawing/2014/main" id="{FF13E384-7B5D-4800-887E-41F166E85419}"/>
              </a:ext>
            </a:extLst>
          </p:cNvPr>
          <p:cNvSpPr>
            <a:spLocks noGrp="1"/>
          </p:cNvSpPr>
          <p:nvPr>
            <p:ph type="body" idx="1"/>
          </p:nvPr>
        </p:nvSpPr>
        <p:spPr>
          <a:xfrm>
            <a:off x="555000" y="1318234"/>
            <a:ext cx="11179799" cy="5317433"/>
          </a:xfrm>
        </p:spPr>
        <p:txBody>
          <a:bodyPr>
            <a:normAutofit fontScale="92500" lnSpcReduction="10000"/>
          </a:bodyPr>
          <a:lstStyle/>
          <a:p>
            <a:pPr marL="101597" indent="0">
              <a:lnSpc>
                <a:spcPct val="100000"/>
              </a:lnSpc>
              <a:spcAft>
                <a:spcPts val="1200"/>
              </a:spcAft>
              <a:buNone/>
            </a:pPr>
            <a:r>
              <a:rPr lang="en-US" sz="3200" b="1" dirty="0">
                <a:solidFill>
                  <a:srgbClr val="000000"/>
                </a:solidFill>
                <a:latin typeface="Franklin Gothic" panose="020B0604020202020204" charset="0"/>
                <a:ea typeface="Calibri" panose="020F0502020204030204" pitchFamily="34" charset="0"/>
                <a:cs typeface="Franklin Gothic" panose="020B0604020202020204" charset="0"/>
              </a:rPr>
              <a:t>SIMPLE PRESENT</a:t>
            </a:r>
            <a:r>
              <a:rPr lang="en-US" sz="3200" dirty="0">
                <a:solidFill>
                  <a:srgbClr val="000000"/>
                </a:solidFill>
                <a:latin typeface="Franklin Gothic" panose="020B0604020202020204" charset="0"/>
                <a:ea typeface="Calibri" panose="020F0502020204030204" pitchFamily="34" charset="0"/>
                <a:cs typeface="Franklin Gothic" panose="020B0604020202020204" charset="0"/>
              </a:rPr>
              <a:t>: the model </a:t>
            </a:r>
            <a:r>
              <a:rPr lang="en-US" sz="3200" dirty="0">
                <a:solidFill>
                  <a:schemeClr val="accent2"/>
                </a:solidFill>
                <a:latin typeface="Franklin Gothic" panose="020B0604020202020204" charset="0"/>
                <a:ea typeface="Calibri" panose="020F0502020204030204" pitchFamily="34" charset="0"/>
                <a:cs typeface="Franklin Gothic" panose="020B0604020202020204" charset="0"/>
              </a:rPr>
              <a:t>is</a:t>
            </a:r>
            <a:r>
              <a:rPr lang="en-US" sz="3200" dirty="0">
                <a:solidFill>
                  <a:srgbClr val="000000"/>
                </a:solidFill>
                <a:latin typeface="Franklin Gothic" panose="020B0604020202020204" charset="0"/>
                <a:ea typeface="Calibri" panose="020F0502020204030204" pitchFamily="34" charset="0"/>
                <a:cs typeface="Franklin Gothic" panose="020B0604020202020204" charset="0"/>
              </a:rPr>
              <a:t> successful</a:t>
            </a:r>
          </a:p>
          <a:p>
            <a:pPr marL="101597" indent="0">
              <a:lnSpc>
                <a:spcPct val="100000"/>
              </a:lnSpc>
              <a:spcAft>
                <a:spcPts val="1200"/>
              </a:spcAft>
              <a:buNone/>
            </a:pPr>
            <a:endParaRPr lang="en-US" sz="3200" dirty="0">
              <a:solidFill>
                <a:srgbClr val="000000"/>
              </a:solidFill>
              <a:latin typeface="Franklin Gothic" panose="020B0604020202020204" charset="0"/>
              <a:cs typeface="Franklin Gothic" panose="020B0604020202020204" charset="0"/>
            </a:endParaRPr>
          </a:p>
          <a:p>
            <a:pPr marL="101597" indent="0">
              <a:lnSpc>
                <a:spcPct val="100000"/>
              </a:lnSpc>
              <a:spcAft>
                <a:spcPts val="1200"/>
              </a:spcAft>
              <a:buNone/>
            </a:pPr>
            <a:r>
              <a:rPr lang="en-US" sz="3200" b="1" dirty="0">
                <a:solidFill>
                  <a:srgbClr val="000000"/>
                </a:solidFill>
                <a:latin typeface="Franklin Gothic" panose="020B0604020202020204" charset="0"/>
                <a:cs typeface="Franklin Gothic" panose="020B0604020202020204" charset="0"/>
              </a:rPr>
              <a:t>SIMPLE PAST</a:t>
            </a:r>
            <a:r>
              <a:rPr lang="en-US" sz="3200" dirty="0">
                <a:solidFill>
                  <a:srgbClr val="000000"/>
                </a:solidFill>
                <a:latin typeface="Franklin Gothic" panose="020B0604020202020204" charset="0"/>
                <a:cs typeface="Franklin Gothic" panose="020B0604020202020204" charset="0"/>
              </a:rPr>
              <a:t>: the model </a:t>
            </a:r>
            <a:r>
              <a:rPr lang="en-US" sz="3200" dirty="0">
                <a:solidFill>
                  <a:schemeClr val="accent2"/>
                </a:solidFill>
                <a:latin typeface="Franklin Gothic" panose="020B0604020202020204" charset="0"/>
                <a:cs typeface="Franklin Gothic" panose="020B0604020202020204" charset="0"/>
              </a:rPr>
              <a:t>was</a:t>
            </a:r>
            <a:r>
              <a:rPr lang="en-US" sz="3200" dirty="0">
                <a:solidFill>
                  <a:srgbClr val="000000"/>
                </a:solidFill>
                <a:latin typeface="Franklin Gothic" panose="020B0604020202020204" charset="0"/>
                <a:cs typeface="Franklin Gothic" panose="020B0604020202020204" charset="0"/>
              </a:rPr>
              <a:t> successful</a:t>
            </a:r>
          </a:p>
          <a:p>
            <a:pPr marL="101597" indent="0">
              <a:lnSpc>
                <a:spcPct val="100000"/>
              </a:lnSpc>
              <a:spcAft>
                <a:spcPts val="1200"/>
              </a:spcAft>
              <a:buNone/>
            </a:pPr>
            <a:endParaRPr lang="en-US" sz="3200" dirty="0">
              <a:solidFill>
                <a:srgbClr val="000000"/>
              </a:solidFill>
              <a:latin typeface="Franklin Gothic" panose="020B0604020202020204" charset="0"/>
              <a:cs typeface="Franklin Gothic" panose="020B0604020202020204" charset="0"/>
            </a:endParaRPr>
          </a:p>
          <a:p>
            <a:pPr marL="101597" indent="0">
              <a:lnSpc>
                <a:spcPct val="100000"/>
              </a:lnSpc>
              <a:spcAft>
                <a:spcPts val="1200"/>
              </a:spcAft>
              <a:buNone/>
            </a:pPr>
            <a:r>
              <a:rPr lang="en-US" sz="3200" b="1" dirty="0">
                <a:solidFill>
                  <a:srgbClr val="000000"/>
                </a:solidFill>
                <a:latin typeface="Franklin Gothic" panose="020B0604020202020204" charset="0"/>
                <a:cs typeface="Franklin Gothic" panose="020B0604020202020204" charset="0"/>
              </a:rPr>
              <a:t>PRESENT PERFECT</a:t>
            </a:r>
            <a:r>
              <a:rPr lang="en-US" sz="3200" dirty="0">
                <a:solidFill>
                  <a:srgbClr val="000000"/>
                </a:solidFill>
                <a:latin typeface="Franklin Gothic" panose="020B0604020202020204" charset="0"/>
                <a:cs typeface="Franklin Gothic" panose="020B0604020202020204" charset="0"/>
              </a:rPr>
              <a:t>: the model </a:t>
            </a:r>
            <a:r>
              <a:rPr lang="en-US" sz="3200" dirty="0">
                <a:solidFill>
                  <a:schemeClr val="accent2"/>
                </a:solidFill>
                <a:latin typeface="Franklin Gothic" panose="020B0604020202020204" charset="0"/>
                <a:cs typeface="Franklin Gothic" panose="020B0604020202020204" charset="0"/>
              </a:rPr>
              <a:t>has been </a:t>
            </a:r>
            <a:r>
              <a:rPr lang="en-US" sz="3200" dirty="0">
                <a:solidFill>
                  <a:srgbClr val="000000"/>
                </a:solidFill>
                <a:latin typeface="Franklin Gothic" panose="020B0604020202020204" charset="0"/>
                <a:cs typeface="Franklin Gothic" panose="020B0604020202020204" charset="0"/>
              </a:rPr>
              <a:t>successful (so far)</a:t>
            </a:r>
          </a:p>
          <a:p>
            <a:pPr marL="101597" indent="0">
              <a:lnSpc>
                <a:spcPct val="100000"/>
              </a:lnSpc>
              <a:spcAft>
                <a:spcPts val="1200"/>
              </a:spcAft>
              <a:buNone/>
            </a:pPr>
            <a:endParaRPr lang="en-US" sz="3200" dirty="0">
              <a:solidFill>
                <a:srgbClr val="000000"/>
              </a:solidFill>
              <a:latin typeface="Franklin Gothic" panose="020B0604020202020204" charset="0"/>
              <a:cs typeface="Franklin Gothic" panose="020B0604020202020204" charset="0"/>
            </a:endParaRPr>
          </a:p>
          <a:p>
            <a:pPr marL="101597" indent="0">
              <a:lnSpc>
                <a:spcPct val="100000"/>
              </a:lnSpc>
              <a:spcAft>
                <a:spcPts val="1200"/>
              </a:spcAft>
              <a:buNone/>
            </a:pPr>
            <a:r>
              <a:rPr lang="en-US" sz="3200" b="1" dirty="0">
                <a:solidFill>
                  <a:srgbClr val="000000"/>
                </a:solidFill>
                <a:latin typeface="Franklin Gothic" panose="020B0604020202020204" charset="0"/>
                <a:cs typeface="Franklin Gothic" panose="020B0604020202020204" charset="0"/>
              </a:rPr>
              <a:t>PAST PERFECT</a:t>
            </a:r>
            <a:r>
              <a:rPr lang="en-US" sz="3200" dirty="0">
                <a:solidFill>
                  <a:srgbClr val="000000"/>
                </a:solidFill>
                <a:latin typeface="Franklin Gothic" panose="020B0604020202020204" charset="0"/>
                <a:cs typeface="Franklin Gothic" panose="020B0604020202020204" charset="0"/>
              </a:rPr>
              <a:t>: the model </a:t>
            </a:r>
            <a:r>
              <a:rPr lang="en-US" sz="3200" dirty="0">
                <a:solidFill>
                  <a:schemeClr val="accent2"/>
                </a:solidFill>
                <a:latin typeface="Franklin Gothic" panose="020B0604020202020204" charset="0"/>
                <a:cs typeface="Franklin Gothic" panose="020B0604020202020204" charset="0"/>
              </a:rPr>
              <a:t>had been </a:t>
            </a:r>
            <a:r>
              <a:rPr lang="en-US" sz="3200" dirty="0">
                <a:solidFill>
                  <a:srgbClr val="000000"/>
                </a:solidFill>
                <a:latin typeface="Franklin Gothic" panose="020B0604020202020204" charset="0"/>
                <a:cs typeface="Franklin Gothic" panose="020B0604020202020204" charset="0"/>
              </a:rPr>
              <a:t>successful (until…)</a:t>
            </a:r>
          </a:p>
          <a:p>
            <a:pPr marL="101597" indent="0">
              <a:lnSpc>
                <a:spcPct val="100000"/>
              </a:lnSpc>
              <a:spcAft>
                <a:spcPts val="1200"/>
              </a:spcAft>
              <a:buNone/>
            </a:pPr>
            <a:endParaRPr lang="en-US" sz="3200" dirty="0">
              <a:solidFill>
                <a:srgbClr val="000000"/>
              </a:solidFill>
              <a:latin typeface="Franklin Gothic" panose="020B0604020202020204" charset="0"/>
              <a:cs typeface="Franklin Gothic" panose="020B0604020202020204" charset="0"/>
            </a:endParaRPr>
          </a:p>
          <a:p>
            <a:pPr marL="101597" indent="0">
              <a:lnSpc>
                <a:spcPct val="100000"/>
              </a:lnSpc>
              <a:spcAft>
                <a:spcPts val="1200"/>
              </a:spcAft>
              <a:buNone/>
            </a:pPr>
            <a:r>
              <a:rPr lang="en-US" sz="3200" b="1" dirty="0">
                <a:solidFill>
                  <a:srgbClr val="000000"/>
                </a:solidFill>
                <a:latin typeface="Franklin Gothic" panose="020B0604020202020204" charset="0"/>
                <a:cs typeface="Franklin Gothic" panose="020B0604020202020204" charset="0"/>
              </a:rPr>
              <a:t>FUTURE</a:t>
            </a:r>
            <a:r>
              <a:rPr lang="en-US" sz="3200" dirty="0">
                <a:solidFill>
                  <a:srgbClr val="000000"/>
                </a:solidFill>
                <a:latin typeface="Franklin Gothic" panose="020B0604020202020204" charset="0"/>
                <a:cs typeface="Franklin Gothic" panose="020B0604020202020204" charset="0"/>
              </a:rPr>
              <a:t>: The model </a:t>
            </a:r>
            <a:r>
              <a:rPr lang="en-US" sz="3200" dirty="0">
                <a:solidFill>
                  <a:schemeClr val="accent2"/>
                </a:solidFill>
                <a:latin typeface="Franklin Gothic" panose="020B0604020202020204" charset="0"/>
                <a:cs typeface="Franklin Gothic" panose="020B0604020202020204" charset="0"/>
              </a:rPr>
              <a:t>will be </a:t>
            </a:r>
            <a:r>
              <a:rPr lang="en-US" sz="3200" dirty="0">
                <a:solidFill>
                  <a:srgbClr val="000000"/>
                </a:solidFill>
                <a:latin typeface="Franklin Gothic" panose="020B0604020202020204" charset="0"/>
                <a:cs typeface="Franklin Gothic" panose="020B0604020202020204" charset="0"/>
              </a:rPr>
              <a:t>successful (with further calibration)</a:t>
            </a:r>
            <a:endParaRPr lang="en-US" sz="3200" dirty="0">
              <a:solidFill>
                <a:schemeClr val="tx2">
                  <a:lumMod val="60000"/>
                  <a:lumOff val="40000"/>
                </a:schemeClr>
              </a:solidFill>
              <a:latin typeface="Franklin Gothic" panose="020B0604020202020204" charset="0"/>
              <a:ea typeface="Calibri" panose="020F0502020204030204" pitchFamily="34" charset="0"/>
              <a:cs typeface="Franklin Gothic" panose="020B0604020202020204" charset="0"/>
            </a:endParaRPr>
          </a:p>
        </p:txBody>
      </p:sp>
    </p:spTree>
    <p:extLst>
      <p:ext uri="{BB962C8B-B14F-4D97-AF65-F5344CB8AC3E}">
        <p14:creationId xmlns:p14="http://schemas.microsoft.com/office/powerpoint/2010/main" val="362363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b" anchorCtr="0"/>
      <a:lstStyle>
        <a:defPPr algn="r">
          <a:defRPr b="1"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5045</Words>
  <Application>Microsoft Office PowerPoint</Application>
  <PresentationFormat>Widescreen</PresentationFormat>
  <Paragraphs>469</Paragraphs>
  <Slides>54</Slides>
  <Notes>54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Arial</vt:lpstr>
      <vt:lpstr>Arial Black</vt:lpstr>
      <vt:lpstr>Bodoni</vt:lpstr>
      <vt:lpstr>Calibri</vt:lpstr>
      <vt:lpstr>Calibri Light</vt:lpstr>
      <vt:lpstr>Courier New</vt:lpstr>
      <vt:lpstr>Franklin Gothic</vt:lpstr>
      <vt:lpstr>Franklin Gothic Book</vt:lpstr>
      <vt:lpstr>ITC Franklin Gothic Std Demi Condensed</vt:lpstr>
      <vt:lpstr>Lato</vt:lpstr>
      <vt:lpstr>Raleway</vt:lpstr>
      <vt:lpstr>Office Theme</vt:lpstr>
      <vt:lpstr>Swiss</vt:lpstr>
      <vt:lpstr>PowerPoint Presentation</vt:lpstr>
      <vt:lpstr>Overview</vt:lpstr>
      <vt:lpstr>Principles</vt:lpstr>
      <vt:lpstr>Principles for Choosing the Right Tense</vt:lpstr>
      <vt:lpstr>Matching Tense to Content and Section</vt:lpstr>
      <vt:lpstr>Follow the Structure and Conventions of Your Field</vt:lpstr>
      <vt:lpstr>PowerPoint Presentation</vt:lpstr>
      <vt:lpstr>Refresher: Terms for Verb Tenses</vt:lpstr>
      <vt:lpstr>Useful Verb Tenses</vt:lpstr>
      <vt:lpstr>Helpful Questions &amp; Guidelines</vt:lpstr>
      <vt:lpstr>Use Present Tense for…</vt:lpstr>
      <vt:lpstr>Introductions: Outlining Purposes &amp; Aims</vt:lpstr>
      <vt:lpstr>Use Past Tense for…</vt:lpstr>
      <vt:lpstr>Perfect Tense</vt:lpstr>
      <vt:lpstr>Findings vs Interpretations</vt:lpstr>
      <vt:lpstr>Ask Yourself</vt:lpstr>
      <vt:lpstr>Ask Yourself</vt:lpstr>
      <vt:lpstr>A Note on Passive Voice &amp; Active Voice</vt:lpstr>
      <vt:lpstr>Passive Voice vs. Active Voice</vt:lpstr>
      <vt:lpstr>Passive Voice vs. Active Voice</vt:lpstr>
      <vt:lpstr>Passive Voice vs. Active Voice Mneumonic</vt:lpstr>
      <vt:lpstr>Passive Voice vs. Active Voice</vt:lpstr>
      <vt:lpstr>Passive Voice vs. Active Voice</vt:lpstr>
      <vt:lpstr>Passive Voice vs. Active Voice</vt:lpstr>
      <vt:lpstr>Passive Voice is sometimes okay!</vt:lpstr>
      <vt:lpstr>Passive/Active Voice Guidelines:   Check Your Journal’s Style Guide</vt:lpstr>
      <vt:lpstr>Verb Tense Distribution</vt:lpstr>
      <vt:lpstr>Verb Tenses (CEE Article)</vt:lpstr>
      <vt:lpstr>Verb Tenses By Section (CEE Article)</vt:lpstr>
      <vt:lpstr>Active vs. Passive Voice By Section (CEE Article)</vt:lpstr>
      <vt:lpstr>Active vs. Passive Voice By Section (CS Article)</vt:lpstr>
      <vt:lpstr>Verb Tenses (CS Conference Paper)</vt:lpstr>
      <vt:lpstr>Verb Tenses By Section (CS Conference Paper)</vt:lpstr>
      <vt:lpstr>From a Fellowship Proposal (BME)</vt:lpstr>
      <vt:lpstr>From a Fellowship Proposal (BME): Tense by Section</vt:lpstr>
      <vt:lpstr>Fellowship Proposal (BME): Active vs. Passive Voice</vt:lpstr>
      <vt:lpstr>Examples: Verb Tense in Sections of an Article</vt:lpstr>
      <vt:lpstr>Introductions: Examples of Present Simple and Present Perfect</vt:lpstr>
      <vt:lpstr>Methods</vt:lpstr>
      <vt:lpstr>*Methods: Model- and Algorithm-based Research</vt:lpstr>
      <vt:lpstr>Introductions</vt:lpstr>
      <vt:lpstr>Introductions</vt:lpstr>
      <vt:lpstr>Introductions</vt:lpstr>
      <vt:lpstr>Results vs. Discussion</vt:lpstr>
      <vt:lpstr>*Results vs. Discussion (Computer Science)</vt:lpstr>
      <vt:lpstr>Recap by Section</vt:lpstr>
      <vt:lpstr>INTRODUCTIONS</vt:lpstr>
      <vt:lpstr>METHODS</vt:lpstr>
      <vt:lpstr>RESULTS</vt:lpstr>
      <vt:lpstr>DISCUSSIONS</vt:lpstr>
      <vt:lpstr>PowerPoint Presentation</vt:lpstr>
      <vt:lpstr>PowerPoint Presentation</vt:lpstr>
      <vt:lpstr>Verb Tense Resources</vt:lpstr>
      <vt:lpstr>Examples From Published Articles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Natalie Rose (nrt2qk)</dc:creator>
  <cp:lastModifiedBy>Natalie Thompson</cp:lastModifiedBy>
  <cp:revision>33</cp:revision>
  <dcterms:created xsi:type="dcterms:W3CDTF">2021-07-15T04:35:44Z</dcterms:created>
  <dcterms:modified xsi:type="dcterms:W3CDTF">2022-08-03T22:53:51Z</dcterms:modified>
</cp:coreProperties>
</file>